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6" r:id="rId2"/>
    <p:sldId id="282" r:id="rId3"/>
    <p:sldId id="287" r:id="rId4"/>
    <p:sldId id="288" r:id="rId5"/>
    <p:sldId id="289" r:id="rId6"/>
    <p:sldId id="290" r:id="rId7"/>
    <p:sldId id="291" r:id="rId8"/>
    <p:sldId id="292" r:id="rId9"/>
    <p:sldId id="293" r:id="rId10"/>
    <p:sldId id="294" r:id="rId11"/>
    <p:sldId id="295" r:id="rId12"/>
    <p:sldId id="331" r:id="rId13"/>
    <p:sldId id="332" r:id="rId14"/>
    <p:sldId id="333" r:id="rId15"/>
    <p:sldId id="334" r:id="rId16"/>
    <p:sldId id="296" r:id="rId17"/>
    <p:sldId id="297" r:id="rId18"/>
    <p:sldId id="284" r:id="rId19"/>
    <p:sldId id="286" r:id="rId20"/>
    <p:sldId id="256" r:id="rId21"/>
    <p:sldId id="276" r:id="rId22"/>
    <p:sldId id="258" r:id="rId23"/>
    <p:sldId id="275" r:id="rId24"/>
    <p:sldId id="277" r:id="rId25"/>
    <p:sldId id="259" r:id="rId26"/>
    <p:sldId id="335"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9" r:id="rId40"/>
    <p:sldId id="330" r:id="rId41"/>
    <p:sldId id="274" r:id="rId42"/>
    <p:sldId id="273" r:id="rId43"/>
    <p:sldId id="298" r:id="rId44"/>
    <p:sldId id="299" r:id="rId45"/>
    <p:sldId id="311" r:id="rId46"/>
    <p:sldId id="312" r:id="rId47"/>
    <p:sldId id="314" r:id="rId48"/>
    <p:sldId id="315" r:id="rId49"/>
    <p:sldId id="316" r:id="rId50"/>
    <p:sldId id="301" r:id="rId51"/>
    <p:sldId id="317" r:id="rId52"/>
    <p:sldId id="318" r:id="rId53"/>
    <p:sldId id="319" r:id="rId54"/>
    <p:sldId id="320" r:id="rId55"/>
    <p:sldId id="300" r:id="rId56"/>
    <p:sldId id="321" r:id="rId57"/>
    <p:sldId id="322" r:id="rId58"/>
    <p:sldId id="323" r:id="rId59"/>
    <p:sldId id="324" r:id="rId60"/>
    <p:sldId id="302" r:id="rId61"/>
    <p:sldId id="303" r:id="rId62"/>
    <p:sldId id="304" r:id="rId63"/>
    <p:sldId id="305" r:id="rId64"/>
    <p:sldId id="306" r:id="rId65"/>
    <p:sldId id="307" r:id="rId66"/>
    <p:sldId id="308" r:id="rId67"/>
    <p:sldId id="325" r:id="rId68"/>
    <p:sldId id="309" r:id="rId69"/>
    <p:sldId id="326" r:id="rId70"/>
    <p:sldId id="327" r:id="rId71"/>
    <p:sldId id="328" r:id="rId72"/>
    <p:sldId id="329" r:id="rId73"/>
  </p:sldIdLst>
  <p:sldSz cx="12192000" cy="6858000"/>
  <p:notesSz cx="6858000" cy="9144000"/>
  <p:embeddedFontLst>
    <p:embeddedFont>
      <p:font typeface="Abadi" panose="020B0604020104020204" pitchFamily="34" charset="0"/>
      <p:regular r:id="rId74"/>
    </p:embeddedFon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Comic Sans MS" panose="030F0702030302020204" pitchFamily="66" charset="0"/>
      <p:regular r:id="rId81"/>
      <p:bold r:id="rId82"/>
      <p:italic r:id="rId83"/>
      <p:boldItalic r:id="rId84"/>
    </p:embeddedFont>
    <p:embeddedFont>
      <p:font typeface="Dreaming Outloud Pro" panose="03050502040302030504" pitchFamily="66" charset="0"/>
      <p:regular r:id="rId85"/>
      <p:italic r:id="rId86"/>
    </p:embeddedFont>
    <p:embeddedFont>
      <p:font typeface="Tempus Sans ITC" panose="04020404030D07020202" pitchFamily="82"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3B8"/>
    <a:srgbClr val="779A5C"/>
    <a:srgbClr val="7B8937"/>
    <a:srgbClr val="5D9E3C"/>
    <a:srgbClr val="7B9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1" d="100"/>
          <a:sy n="101" d="100"/>
        </p:scale>
        <p:origin x="1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DB6B-EBC3-4EFB-EAEA-E5389D82D9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FED030-FC3B-A1D4-247C-A05E961EF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7347D9-09AD-FCFD-AA6E-D018257314B8}"/>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5" name="Footer Placeholder 4">
            <a:extLst>
              <a:ext uri="{FF2B5EF4-FFF2-40B4-BE49-F238E27FC236}">
                <a16:creationId xmlns:a16="http://schemas.microsoft.com/office/drawing/2014/main" id="{B43CC8BF-A5BE-C989-FE11-6DE7EA29E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2F37B-B5CF-18BA-1CD3-0BB8FB9B4FCF}"/>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193359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08E0-B680-74A7-24CD-E1F82F646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7997D3-2A2C-E8A2-9B07-9E733D7A0A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263A9-0733-3E26-0290-F3385CB5DA67}"/>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5" name="Footer Placeholder 4">
            <a:extLst>
              <a:ext uri="{FF2B5EF4-FFF2-40B4-BE49-F238E27FC236}">
                <a16:creationId xmlns:a16="http://schemas.microsoft.com/office/drawing/2014/main" id="{5BA24FB3-E150-C49A-B191-29D3798CF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336DE-6039-E856-6F15-D89803EA4F50}"/>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99824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DEA53-405F-27F2-7D50-55B1C84D35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13C9B-46F6-A0D1-2C6F-900A5B7BA7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CE7D5-FE5C-9269-24A2-CB10915C117E}"/>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5" name="Footer Placeholder 4">
            <a:extLst>
              <a:ext uri="{FF2B5EF4-FFF2-40B4-BE49-F238E27FC236}">
                <a16:creationId xmlns:a16="http://schemas.microsoft.com/office/drawing/2014/main" id="{07A50B96-FF69-9EEE-3C11-6E6D2B0CE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5466E-B80A-6336-B022-9EDC3FD15A02}"/>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234747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C3BF-66FC-01DD-809C-924F51FDD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C7652-33F2-EE8A-55B3-B685042F9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1E97E-5CC0-38BA-CEB0-1307A0F8222A}"/>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5" name="Footer Placeholder 4">
            <a:extLst>
              <a:ext uri="{FF2B5EF4-FFF2-40B4-BE49-F238E27FC236}">
                <a16:creationId xmlns:a16="http://schemas.microsoft.com/office/drawing/2014/main" id="{BD7D7A5D-96F5-C735-2A91-0F21F5652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20382-9618-44C9-4DA3-44EB3369D191}"/>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2674544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B907-91B7-A50A-3939-ABBAE316A8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849D91-3B96-FA07-7FB6-EAEFA3CD4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C96CAB-C567-FBC8-2E00-CCCBDA511615}"/>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5" name="Footer Placeholder 4">
            <a:extLst>
              <a:ext uri="{FF2B5EF4-FFF2-40B4-BE49-F238E27FC236}">
                <a16:creationId xmlns:a16="http://schemas.microsoft.com/office/drawing/2014/main" id="{9191F248-631B-BCFB-5B52-124011F93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0422-DDA5-C0A7-538B-7A0E56E41FE0}"/>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352657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C275-1641-1745-0660-21AEB7863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CC830-F668-E1B6-C217-E16D9A2396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69C9D3-61BB-B796-E42C-B744A8B2B9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818E9-13A1-193F-9DC8-9CA92A89B749}"/>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6" name="Footer Placeholder 5">
            <a:extLst>
              <a:ext uri="{FF2B5EF4-FFF2-40B4-BE49-F238E27FC236}">
                <a16:creationId xmlns:a16="http://schemas.microsoft.com/office/drawing/2014/main" id="{EE82BC99-A3AD-ECD8-AEFC-CCDA334E6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6720-FAC5-4BB1-D956-A28456A0EDC3}"/>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191792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53E6-7F9E-3EC7-9904-E16472C944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2A345F-5822-3599-6157-0F8DEE298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8E7E6-5E13-E4BD-E896-A53DE44E6C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36D49E-673B-3AC2-FE9C-9B97CB8E0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974E13-1A89-7E88-2F90-A52D37027B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3388CA-6E4A-A044-5627-7A3F68F2A12B}"/>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8" name="Footer Placeholder 7">
            <a:extLst>
              <a:ext uri="{FF2B5EF4-FFF2-40B4-BE49-F238E27FC236}">
                <a16:creationId xmlns:a16="http://schemas.microsoft.com/office/drawing/2014/main" id="{481D21CF-003B-F284-7773-C6E3CB9EC0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D37B94-D5B6-9884-066D-4E9F9126A57C}"/>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23637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9CB3-6B5D-B0EE-C897-B1FAF417B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573006-ECFE-E9C8-5821-DD59E33A95B7}"/>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4" name="Footer Placeholder 3">
            <a:extLst>
              <a:ext uri="{FF2B5EF4-FFF2-40B4-BE49-F238E27FC236}">
                <a16:creationId xmlns:a16="http://schemas.microsoft.com/office/drawing/2014/main" id="{A8D4554B-DC5F-10C1-4F19-CCF1DD5F62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D694D0-EC4C-B059-6AA7-803393A42EB6}"/>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69545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4F1D98-E5E8-8D79-4C45-9E3383695442}"/>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3" name="Footer Placeholder 2">
            <a:extLst>
              <a:ext uri="{FF2B5EF4-FFF2-40B4-BE49-F238E27FC236}">
                <a16:creationId xmlns:a16="http://schemas.microsoft.com/office/drawing/2014/main" id="{86611270-7793-00B7-3CBA-1E14BB3E63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E1A449-0CF1-AEF7-1C3B-28836C9409C5}"/>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385617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98C1-1F2B-CD51-40BF-07159497D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64CDBD-7D5D-CA50-C706-83824CF50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F53516-0286-30A7-7F1B-3BD518687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71D21-975D-EF92-46A4-84AD71BB9B99}"/>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6" name="Footer Placeholder 5">
            <a:extLst>
              <a:ext uri="{FF2B5EF4-FFF2-40B4-BE49-F238E27FC236}">
                <a16:creationId xmlns:a16="http://schemas.microsoft.com/office/drawing/2014/main" id="{869CE287-6A31-CDDD-44D7-B63F6CDA2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9D6D8-6153-AD77-C9C7-CAC7821161DF}"/>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40165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98AF-A3C9-B8EC-72F1-937A8931C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79C92C-57C6-7A69-F156-6CE00CBAC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1E4E8A-CE29-7E3E-93B4-655A7FCA8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CC196-CA3B-F328-2C8E-4431E1EC419D}"/>
              </a:ext>
            </a:extLst>
          </p:cNvPr>
          <p:cNvSpPr>
            <a:spLocks noGrp="1"/>
          </p:cNvSpPr>
          <p:nvPr>
            <p:ph type="dt" sz="half" idx="10"/>
          </p:nvPr>
        </p:nvSpPr>
        <p:spPr/>
        <p:txBody>
          <a:bodyPr/>
          <a:lstStyle/>
          <a:p>
            <a:fld id="{E059D354-CBDD-4E37-B5D6-EEF935126885}" type="datetimeFigureOut">
              <a:rPr lang="en-US" smtClean="0"/>
              <a:t>3/20/2023</a:t>
            </a:fld>
            <a:endParaRPr lang="en-US"/>
          </a:p>
        </p:txBody>
      </p:sp>
      <p:sp>
        <p:nvSpPr>
          <p:cNvPr id="6" name="Footer Placeholder 5">
            <a:extLst>
              <a:ext uri="{FF2B5EF4-FFF2-40B4-BE49-F238E27FC236}">
                <a16:creationId xmlns:a16="http://schemas.microsoft.com/office/drawing/2014/main" id="{9ECC0933-57D7-4509-7456-6DE7E72D5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F78C4-85B1-A0B8-CB4E-FC2B3955BFC5}"/>
              </a:ext>
            </a:extLst>
          </p:cNvPr>
          <p:cNvSpPr>
            <a:spLocks noGrp="1"/>
          </p:cNvSpPr>
          <p:nvPr>
            <p:ph type="sldNum" sz="quarter" idx="12"/>
          </p:nvPr>
        </p:nvSpPr>
        <p:spPr/>
        <p:txBody>
          <a:bodyPr/>
          <a:lstStyle/>
          <a:p>
            <a:fld id="{62423146-8A72-47E1-929F-80D6A9E13D7C}" type="slidenum">
              <a:rPr lang="en-US" smtClean="0"/>
              <a:t>‹#›</a:t>
            </a:fld>
            <a:endParaRPr lang="en-US"/>
          </a:p>
        </p:txBody>
      </p:sp>
    </p:spTree>
    <p:extLst>
      <p:ext uri="{BB962C8B-B14F-4D97-AF65-F5344CB8AC3E}">
        <p14:creationId xmlns:p14="http://schemas.microsoft.com/office/powerpoint/2010/main" val="687933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A070E1-A687-9F02-C4F2-2C8111345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5C8A7B-8705-3BBC-8E31-4E0D5B1D4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0611B-B89B-E317-E8A1-BAA09F3AB0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9D354-CBDD-4E37-B5D6-EEF935126885}" type="datetimeFigureOut">
              <a:rPr lang="en-US" smtClean="0"/>
              <a:t>3/20/2023</a:t>
            </a:fld>
            <a:endParaRPr lang="en-US"/>
          </a:p>
        </p:txBody>
      </p:sp>
      <p:sp>
        <p:nvSpPr>
          <p:cNvPr id="5" name="Footer Placeholder 4">
            <a:extLst>
              <a:ext uri="{FF2B5EF4-FFF2-40B4-BE49-F238E27FC236}">
                <a16:creationId xmlns:a16="http://schemas.microsoft.com/office/drawing/2014/main" id="{A7EFAFD5-30D7-766E-E104-4474E7A41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6533FD-66B3-57A7-91E1-0C6013C61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23146-8A72-47E1-929F-80D6A9E13D7C}" type="slidenum">
              <a:rPr lang="en-US" smtClean="0"/>
              <a:t>‹#›</a:t>
            </a:fld>
            <a:endParaRPr lang="en-US"/>
          </a:p>
        </p:txBody>
      </p:sp>
    </p:spTree>
    <p:extLst>
      <p:ext uri="{BB962C8B-B14F-4D97-AF65-F5344CB8AC3E}">
        <p14:creationId xmlns:p14="http://schemas.microsoft.com/office/powerpoint/2010/main" val="271697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1.jpg"/><Relationship Id="rId5" Type="http://schemas.microsoft.com/office/2007/relationships/hdphoto" Target="../media/hdphoto1.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1.jp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0.gif"/><Relationship Id="rId5" Type="http://schemas.openxmlformats.org/officeDocument/2006/relationships/image" Target="../media/image79.jpeg"/><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g"/></Relationships>
</file>

<file path=ppt/slides/_rels/slide49.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07/relationships/hdphoto" Target="../media/hdphoto3.wdp"/><Relationship Id="rId7" Type="http://schemas.openxmlformats.org/officeDocument/2006/relationships/image" Target="../media/image88.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eg"/><Relationship Id="rId5" Type="http://schemas.microsoft.com/office/2007/relationships/hdphoto" Target="../media/hdphoto4.wdp"/><Relationship Id="rId10" Type="http://schemas.openxmlformats.org/officeDocument/2006/relationships/image" Target="../media/image91.jpeg"/><Relationship Id="rId4" Type="http://schemas.openxmlformats.org/officeDocument/2006/relationships/image" Target="../media/image86.png"/><Relationship Id="rId9" Type="http://schemas.openxmlformats.org/officeDocument/2006/relationships/image" Target="../media/image90.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98.jp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jpeg"/></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4.gif"/><Relationship Id="rId5" Type="http://schemas.openxmlformats.org/officeDocument/2006/relationships/image" Target="../media/image103.jpeg"/><Relationship Id="rId4" Type="http://schemas.openxmlformats.org/officeDocument/2006/relationships/image" Target="../media/image102.gif"/></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106.jpeg"/><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69.jpg"/><Relationship Id="rId4" Type="http://schemas.openxmlformats.org/officeDocument/2006/relationships/image" Target="../media/image107.jpeg"/></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3.jpg"/></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118.jpg"/><Relationship Id="rId4" Type="http://schemas.openxmlformats.org/officeDocument/2006/relationships/image" Target="../media/image117.jpeg"/></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5D28-5697-488F-AC50-EBB7B7A3C10F}"/>
              </a:ext>
            </a:extLst>
          </p:cNvPr>
          <p:cNvPicPr>
            <a:picLocks noChangeAspect="1"/>
          </p:cNvPicPr>
          <p:nvPr/>
        </p:nvPicPr>
        <p:blipFill rotWithShape="1">
          <a:blip r:embed="rId2">
            <a:extLst>
              <a:ext uri="{28A0092B-C50C-407E-A947-70E740481C1C}">
                <a14:useLocalDpi xmlns:a14="http://schemas.microsoft.com/office/drawing/2010/main" val="0"/>
              </a:ext>
            </a:extLst>
          </a:blip>
          <a:srcRect b="7084"/>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959352CA-FD89-F0E9-ECE7-76FD1B09E344}"/>
              </a:ext>
            </a:extLst>
          </p:cNvPr>
          <p:cNvGrpSpPr/>
          <p:nvPr/>
        </p:nvGrpSpPr>
        <p:grpSpPr>
          <a:xfrm>
            <a:off x="4570639" y="2860613"/>
            <a:ext cx="3050721" cy="2895600"/>
            <a:chOff x="1273520" y="3003488"/>
            <a:chExt cx="3050721" cy="2895600"/>
          </a:xfrm>
        </p:grpSpPr>
        <p:pic>
          <p:nvPicPr>
            <p:cNvPr id="4" name="Picture 2" descr="Image result for Rome ancient">
              <a:extLst>
                <a:ext uri="{FF2B5EF4-FFF2-40B4-BE49-F238E27FC236}">
                  <a16:creationId xmlns:a16="http://schemas.microsoft.com/office/drawing/2014/main" id="{CD1728C6-8C34-F3CF-9DC2-E503B4B5C4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87" r="12454"/>
            <a:stretch/>
          </p:blipFill>
          <p:spPr bwMode="auto">
            <a:xfrm>
              <a:off x="1466660" y="3186819"/>
              <a:ext cx="2725093" cy="25406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44F30CF-7DEF-A944-A42A-1CA6CA2EDB2B}"/>
                </a:ext>
              </a:extLst>
            </p:cNvPr>
            <p:cNvGrpSpPr/>
            <p:nvPr/>
          </p:nvGrpSpPr>
          <p:grpSpPr>
            <a:xfrm>
              <a:off x="1273520" y="3003488"/>
              <a:ext cx="3050721" cy="2895600"/>
              <a:chOff x="304800" y="3429000"/>
              <a:chExt cx="3050721" cy="2895600"/>
            </a:xfrm>
          </p:grpSpPr>
          <p:grpSp>
            <p:nvGrpSpPr>
              <p:cNvPr id="6" name="Group 5">
                <a:extLst>
                  <a:ext uri="{FF2B5EF4-FFF2-40B4-BE49-F238E27FC236}">
                    <a16:creationId xmlns:a16="http://schemas.microsoft.com/office/drawing/2014/main" id="{3D7D32AF-C9E0-8A2D-6E5D-16F91F28C010}"/>
                  </a:ext>
                </a:extLst>
              </p:cNvPr>
              <p:cNvGrpSpPr/>
              <p:nvPr/>
            </p:nvGrpSpPr>
            <p:grpSpPr>
              <a:xfrm rot="2107423">
                <a:off x="1281104" y="3790950"/>
                <a:ext cx="376315" cy="879933"/>
                <a:chOff x="7696200" y="914400"/>
                <a:chExt cx="685800" cy="2438400"/>
              </a:xfrm>
            </p:grpSpPr>
            <p:sp>
              <p:nvSpPr>
                <p:cNvPr id="38" name="Moon 37">
                  <a:extLst>
                    <a:ext uri="{FF2B5EF4-FFF2-40B4-BE49-F238E27FC236}">
                      <a16:creationId xmlns:a16="http://schemas.microsoft.com/office/drawing/2014/main" id="{5E8CC7BE-5DC1-877C-D9AA-EE4461EBF17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DB5BFEAB-572D-19AB-34AE-4A7AC8325FA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0E905958-AF86-B689-AF2D-33C2DC729DA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C44BBC2-8A06-8495-F2D6-BA062782CE2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25C6E134-1CAF-D6D6-D704-EDE7EA500517}"/>
                  </a:ext>
                </a:extLst>
              </p:cNvPr>
              <p:cNvGrpSpPr/>
              <p:nvPr/>
            </p:nvGrpSpPr>
            <p:grpSpPr>
              <a:xfrm rot="19262140" flipH="1">
                <a:off x="1950772" y="3835879"/>
                <a:ext cx="376315" cy="801380"/>
                <a:chOff x="7696200" y="914400"/>
                <a:chExt cx="685800" cy="2438400"/>
              </a:xfrm>
            </p:grpSpPr>
            <p:sp>
              <p:nvSpPr>
                <p:cNvPr id="34" name="Moon 33">
                  <a:extLst>
                    <a:ext uri="{FF2B5EF4-FFF2-40B4-BE49-F238E27FC236}">
                      <a16:creationId xmlns:a16="http://schemas.microsoft.com/office/drawing/2014/main" id="{5B6781EC-4D9C-42D4-3A4B-DE8AF891CD2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552093D1-F932-55C3-2218-FCD9746D895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5C25ECD4-58F7-0BFC-3F82-03874AA0680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A3F18F6-91BC-EEA1-D756-62B8AC6945A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rapezoid 7">
                <a:extLst>
                  <a:ext uri="{FF2B5EF4-FFF2-40B4-BE49-F238E27FC236}">
                    <a16:creationId xmlns:a16="http://schemas.microsoft.com/office/drawing/2014/main" id="{CFA16783-D693-4B34-F7F8-4EBA8C217AD4}"/>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173D3802-4D88-5E80-6E60-525640F1004C}"/>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DEEE912C-4259-A2C7-D9E7-9DA1F5BE064F}"/>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7D84162-865B-C3A8-A3DB-DCA20536FC2F}"/>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F7A011DB-3EE8-AE27-737E-E471A05356A4}"/>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3AC1EED-0ED2-411F-97CC-871B6B97C7F6}"/>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203306-18E2-31B2-87DE-DD17C425434E}"/>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9EC4D94-C497-0FAB-2684-C3809E82784C}"/>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EE607D37-BC13-1AA7-0898-EEBF20C67099}"/>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3288448E-ED3E-7E25-517C-97D1DF8AAFC1}"/>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598FD0-37E7-FCB7-C345-0C6767114E50}"/>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9">
                <a:extLst>
                  <a:ext uri="{FF2B5EF4-FFF2-40B4-BE49-F238E27FC236}">
                    <a16:creationId xmlns:a16="http://schemas.microsoft.com/office/drawing/2014/main" id="{A556DE36-6B1A-5FF4-3882-FC07694387F6}"/>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0">
                <a:extLst>
                  <a:ext uri="{FF2B5EF4-FFF2-40B4-BE49-F238E27FC236}">
                    <a16:creationId xmlns:a16="http://schemas.microsoft.com/office/drawing/2014/main" id="{1821688A-A980-3870-EAAD-41970E0AAEB1}"/>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1">
                <a:extLst>
                  <a:ext uri="{FF2B5EF4-FFF2-40B4-BE49-F238E27FC236}">
                    <a16:creationId xmlns:a16="http://schemas.microsoft.com/office/drawing/2014/main" id="{8BDCB4B4-65C8-C3C0-AC21-027973EB8358}"/>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2">
                <a:extLst>
                  <a:ext uri="{FF2B5EF4-FFF2-40B4-BE49-F238E27FC236}">
                    <a16:creationId xmlns:a16="http://schemas.microsoft.com/office/drawing/2014/main" id="{3850CF7C-D4B8-182B-3235-25FACAF3B17F}"/>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3">
                <a:extLst>
                  <a:ext uri="{FF2B5EF4-FFF2-40B4-BE49-F238E27FC236}">
                    <a16:creationId xmlns:a16="http://schemas.microsoft.com/office/drawing/2014/main" id="{B6CB0F3B-BDEC-6E6B-880E-C271B8951034}"/>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4">
                <a:extLst>
                  <a:ext uri="{FF2B5EF4-FFF2-40B4-BE49-F238E27FC236}">
                    <a16:creationId xmlns:a16="http://schemas.microsoft.com/office/drawing/2014/main" id="{6CA8E63F-A590-D093-43C2-D4E683A8827E}"/>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CFABC96-2728-F15B-4248-68F17D10031E}"/>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B06244E-FA65-A8CD-06EC-4A4DC63B5BFF}"/>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7">
                <a:extLst>
                  <a:ext uri="{FF2B5EF4-FFF2-40B4-BE49-F238E27FC236}">
                    <a16:creationId xmlns:a16="http://schemas.microsoft.com/office/drawing/2014/main" id="{99F31EB4-A3E5-14FF-17FA-36E9C1C8D340}"/>
                  </a:ext>
                </a:extLst>
              </p:cNvPr>
              <p:cNvGrpSpPr/>
              <p:nvPr/>
            </p:nvGrpSpPr>
            <p:grpSpPr>
              <a:xfrm>
                <a:off x="2028864" y="5256478"/>
                <a:ext cx="248519" cy="434702"/>
                <a:chOff x="2438400" y="402137"/>
                <a:chExt cx="2514600" cy="4398463"/>
              </a:xfrm>
            </p:grpSpPr>
            <p:sp>
              <p:nvSpPr>
                <p:cNvPr id="30" name="Snip Same Side Corner Rectangle 110">
                  <a:extLst>
                    <a:ext uri="{FF2B5EF4-FFF2-40B4-BE49-F238E27FC236}">
                      <a16:creationId xmlns:a16="http://schemas.microsoft.com/office/drawing/2014/main" id="{C82940FF-1D48-F9CB-D3B7-B1DCD4C5D89A}"/>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23EF5C1-B9D0-53AC-10F7-DE2E394348F2}"/>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49F4831-6A83-E9DD-035F-67F94AAE6306}"/>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9A9C5EBB-8A70-49D5-99DD-788B73E2CE4E}"/>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7">
                <a:extLst>
                  <a:ext uri="{FF2B5EF4-FFF2-40B4-BE49-F238E27FC236}">
                    <a16:creationId xmlns:a16="http://schemas.microsoft.com/office/drawing/2014/main" id="{F18E96E8-002A-AAF3-379D-4AF72DE24177}"/>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662E9595-CFFC-F0F2-AFE8-CB1D03430477}"/>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2" name="TextBox 41">
            <a:extLst>
              <a:ext uri="{FF2B5EF4-FFF2-40B4-BE49-F238E27FC236}">
                <a16:creationId xmlns:a16="http://schemas.microsoft.com/office/drawing/2014/main" id="{62213128-FF6D-9658-2C4C-C7810DE1282E}"/>
              </a:ext>
            </a:extLst>
          </p:cNvPr>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Philippians </a:t>
            </a:r>
            <a:r>
              <a:rPr lang="en-US" sz="6000">
                <a:solidFill>
                  <a:schemeClr val="bg1"/>
                </a:solidFill>
                <a:latin typeface="Abadi" panose="020B0604020104020204" pitchFamily="34" charset="0"/>
              </a:rPr>
              <a:t>and Colossians</a:t>
            </a:r>
            <a:endParaRPr lang="en-US" sz="4400" dirty="0">
              <a:solidFill>
                <a:schemeClr val="bg1"/>
              </a:solidFill>
              <a:latin typeface="Abadi" panose="020B0604020104020204" pitchFamily="34" charset="0"/>
            </a:endParaRPr>
          </a:p>
        </p:txBody>
      </p:sp>
    </p:spTree>
    <p:extLst>
      <p:ext uri="{BB962C8B-B14F-4D97-AF65-F5344CB8AC3E}">
        <p14:creationId xmlns:p14="http://schemas.microsoft.com/office/powerpoint/2010/main" val="3734744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Sending A Messenger</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2:25-30 </a:t>
            </a:r>
          </a:p>
        </p:txBody>
      </p:sp>
      <p:sp>
        <p:nvSpPr>
          <p:cNvPr id="20" name="Rectangle 19"/>
          <p:cNvSpPr/>
          <p:nvPr/>
        </p:nvSpPr>
        <p:spPr>
          <a:xfrm>
            <a:off x="1049482" y="1273849"/>
            <a:ext cx="5275118" cy="4893647"/>
          </a:xfrm>
          <a:prstGeom prst="rect">
            <a:avLst/>
          </a:prstGeom>
        </p:spPr>
        <p:txBody>
          <a:bodyPr wrap="square">
            <a:spAutoFit/>
          </a:bodyPr>
          <a:lstStyle/>
          <a:p>
            <a:r>
              <a:rPr lang="en-US" sz="2400" b="1" dirty="0" err="1">
                <a:solidFill>
                  <a:schemeClr val="bg1"/>
                </a:solidFill>
              </a:rPr>
              <a:t>Epaphroditus</a:t>
            </a:r>
            <a:r>
              <a:rPr lang="en-US" sz="2400" dirty="0">
                <a:solidFill>
                  <a:schemeClr val="bg1"/>
                </a:solidFill>
              </a:rPr>
              <a:t> (Greek: Ἐπα</a:t>
            </a:r>
            <a:r>
              <a:rPr lang="en-US" sz="2400" dirty="0" err="1">
                <a:solidFill>
                  <a:schemeClr val="bg1"/>
                </a:solidFill>
              </a:rPr>
              <a:t>φρόδιτος</a:t>
            </a:r>
            <a:r>
              <a:rPr lang="en-US" sz="2400" dirty="0">
                <a:solidFill>
                  <a:schemeClr val="bg1"/>
                </a:solidFill>
              </a:rPr>
              <a:t>) is a New Testament figure appearing as an envoy of the Philippian and Colossian church to assist the Apostle Paul and also  visited Paul in Prison.</a:t>
            </a:r>
          </a:p>
          <a:p>
            <a:endParaRPr lang="en-US" sz="2400" dirty="0">
              <a:solidFill>
                <a:schemeClr val="bg1"/>
              </a:solidFill>
            </a:endParaRPr>
          </a:p>
          <a:p>
            <a:r>
              <a:rPr lang="en-US" sz="2400" dirty="0" err="1">
                <a:solidFill>
                  <a:schemeClr val="bg1"/>
                </a:solidFill>
              </a:rPr>
              <a:t>Epaphroditus</a:t>
            </a:r>
            <a:r>
              <a:rPr lang="en-US" sz="2400" dirty="0">
                <a:solidFill>
                  <a:schemeClr val="bg1"/>
                </a:solidFill>
              </a:rPr>
              <a:t> was the delegate of the Christian community at Philippi, sent with their gift to Paul during his first imprisonment at Rome or at Ephesus and taking back the Epistle to the Philippians.</a:t>
            </a:r>
          </a:p>
          <a:p>
            <a:endParaRPr lang="en-US" sz="2400" dirty="0">
              <a:solidFill>
                <a:schemeClr val="bg1"/>
              </a:solidFill>
            </a:endParaRPr>
          </a:p>
        </p:txBody>
      </p:sp>
      <p:grpSp>
        <p:nvGrpSpPr>
          <p:cNvPr id="8" name="Group 7"/>
          <p:cNvGrpSpPr/>
          <p:nvPr/>
        </p:nvGrpSpPr>
        <p:grpSpPr>
          <a:xfrm>
            <a:off x="7436427" y="1132609"/>
            <a:ext cx="2362199" cy="4292636"/>
            <a:chOff x="7436427" y="1132609"/>
            <a:chExt cx="2362199" cy="4292636"/>
          </a:xfrm>
        </p:grpSpPr>
        <p:grpSp>
          <p:nvGrpSpPr>
            <p:cNvPr id="17" name="Group 16"/>
            <p:cNvGrpSpPr/>
            <p:nvPr/>
          </p:nvGrpSpPr>
          <p:grpSpPr>
            <a:xfrm>
              <a:off x="7436427" y="1132609"/>
              <a:ext cx="2362199" cy="4292636"/>
              <a:chOff x="3810000" y="1371600"/>
              <a:chExt cx="1609100" cy="2924089"/>
            </a:xfrm>
          </p:grpSpPr>
          <p:sp>
            <p:nvSpPr>
              <p:cNvPr id="18" name="Oval 17"/>
              <p:cNvSpPr/>
              <p:nvPr/>
            </p:nvSpPr>
            <p:spPr>
              <a:xfrm rot="6128217">
                <a:off x="4753593" y="3913703"/>
                <a:ext cx="280332" cy="48364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4472555">
                <a:off x="4290914" y="3887317"/>
                <a:ext cx="242471" cy="535689"/>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901859">
                <a:off x="3890293" y="2884034"/>
                <a:ext cx="277908" cy="4384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0226769">
                <a:off x="5162576" y="2905584"/>
                <a:ext cx="256524" cy="4136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4081883" y="2352510"/>
                <a:ext cx="1177462" cy="1750807"/>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442139">
                <a:off x="4039918" y="2247882"/>
                <a:ext cx="328386" cy="917340"/>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249249">
                <a:off x="4935468" y="2248930"/>
                <a:ext cx="328386" cy="917340"/>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4114800" y="2209800"/>
                <a:ext cx="990600" cy="1590460"/>
              </a:xfrm>
              <a:prstGeom prst="trapezoid">
                <a:avLst>
                  <a:gd name="adj" fmla="val 1954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3957705" y="2362199"/>
                <a:ext cx="838200" cy="1676400"/>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3962400" y="3733800"/>
                <a:ext cx="838200" cy="322385"/>
                <a:chOff x="5486400" y="1295400"/>
                <a:chExt cx="3581400" cy="1143000"/>
              </a:xfrm>
            </p:grpSpPr>
            <p:grpSp>
              <p:nvGrpSpPr>
                <p:cNvPr id="61" name="Group 60"/>
                <p:cNvGrpSpPr/>
                <p:nvPr/>
              </p:nvGrpSpPr>
              <p:grpSpPr>
                <a:xfrm>
                  <a:off x="5486400" y="1295400"/>
                  <a:ext cx="1066800" cy="1143000"/>
                  <a:chOff x="5486400" y="1295400"/>
                  <a:chExt cx="1066800" cy="1143000"/>
                </a:xfrm>
              </p:grpSpPr>
              <p:sp>
                <p:nvSpPr>
                  <p:cNvPr id="71" name="Multiplication Sign 70"/>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allout: Quad Arrow 71"/>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324600" y="1295400"/>
                  <a:ext cx="1066800" cy="1143000"/>
                  <a:chOff x="5486400" y="1295400"/>
                  <a:chExt cx="1066800" cy="1143000"/>
                </a:xfrm>
              </p:grpSpPr>
              <p:sp>
                <p:nvSpPr>
                  <p:cNvPr id="69" name="Multiplication Sign 68"/>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allout: Quad Arrow 69"/>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7162800" y="1295400"/>
                  <a:ext cx="1066800" cy="1143000"/>
                  <a:chOff x="5486400" y="1295400"/>
                  <a:chExt cx="1066800" cy="1143000"/>
                </a:xfrm>
              </p:grpSpPr>
              <p:sp>
                <p:nvSpPr>
                  <p:cNvPr id="67" name="Multiplication Sign 66"/>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llout: Quad Arrow 67"/>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8001000" y="1295400"/>
                  <a:ext cx="1066800" cy="1143000"/>
                  <a:chOff x="5486400" y="1295400"/>
                  <a:chExt cx="1066800" cy="1143000"/>
                </a:xfrm>
              </p:grpSpPr>
              <p:sp>
                <p:nvSpPr>
                  <p:cNvPr id="65" name="Multiplication Sign 64"/>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Quad Arrow 65"/>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rapezoid 28"/>
              <p:cNvSpPr/>
              <p:nvPr/>
            </p:nvSpPr>
            <p:spPr>
              <a:xfrm>
                <a:off x="4343400" y="2362200"/>
                <a:ext cx="1071495" cy="1676400"/>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495800" y="3733800"/>
                <a:ext cx="838200" cy="322385"/>
                <a:chOff x="5486400" y="1295400"/>
                <a:chExt cx="3581400" cy="1143000"/>
              </a:xfrm>
            </p:grpSpPr>
            <p:grpSp>
              <p:nvGrpSpPr>
                <p:cNvPr id="49" name="Group 48"/>
                <p:cNvGrpSpPr/>
                <p:nvPr/>
              </p:nvGrpSpPr>
              <p:grpSpPr>
                <a:xfrm>
                  <a:off x="5486400" y="1295400"/>
                  <a:ext cx="1066800" cy="1143000"/>
                  <a:chOff x="5486400" y="1295400"/>
                  <a:chExt cx="1066800" cy="1143000"/>
                </a:xfrm>
              </p:grpSpPr>
              <p:sp>
                <p:nvSpPr>
                  <p:cNvPr id="59" name="Multiplication Sign 58"/>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llout: Quad Arrow 59"/>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324600" y="1295400"/>
                  <a:ext cx="1066800" cy="1143000"/>
                  <a:chOff x="5486400" y="1295400"/>
                  <a:chExt cx="1066800" cy="1143000"/>
                </a:xfrm>
              </p:grpSpPr>
              <p:sp>
                <p:nvSpPr>
                  <p:cNvPr id="57" name="Multiplication Sign 56"/>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llout: Quad Arrow 57"/>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162800" y="1295400"/>
                  <a:ext cx="1066800" cy="1143000"/>
                  <a:chOff x="5486400" y="1295400"/>
                  <a:chExt cx="1066800" cy="1143000"/>
                </a:xfrm>
              </p:grpSpPr>
              <p:sp>
                <p:nvSpPr>
                  <p:cNvPr id="55" name="Multiplication Sign 54"/>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allout: Quad Arrow 55"/>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8001000" y="1295400"/>
                  <a:ext cx="1066800" cy="1143000"/>
                  <a:chOff x="5486400" y="1295400"/>
                  <a:chExt cx="1066800" cy="1143000"/>
                </a:xfrm>
              </p:grpSpPr>
              <p:sp>
                <p:nvSpPr>
                  <p:cNvPr id="53" name="Multiplication Sign 52"/>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llout: Quad Arrow 53"/>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Freeform: Shape 30"/>
              <p:cNvSpPr/>
              <p:nvPr/>
            </p:nvSpPr>
            <p:spPr>
              <a:xfrm>
                <a:off x="4038600" y="1371600"/>
                <a:ext cx="1143399" cy="993604"/>
              </a:xfrm>
              <a:custGeom>
                <a:avLst/>
                <a:gdLst>
                  <a:gd name="connsiteX0" fmla="*/ 542967 w 1143399"/>
                  <a:gd name="connsiteY0" fmla="*/ 1243 h 993604"/>
                  <a:gd name="connsiteX1" fmla="*/ 642995 w 1143399"/>
                  <a:gd name="connsiteY1" fmla="*/ 1797 h 993604"/>
                  <a:gd name="connsiteX2" fmla="*/ 810172 w 1143399"/>
                  <a:gd name="connsiteY2" fmla="*/ 51226 h 993604"/>
                  <a:gd name="connsiteX3" fmla="*/ 953422 w 1143399"/>
                  <a:gd name="connsiteY3" fmla="*/ 68921 h 993604"/>
                  <a:gd name="connsiteX4" fmla="*/ 970766 w 1143399"/>
                  <a:gd name="connsiteY4" fmla="*/ 129167 h 993604"/>
                  <a:gd name="connsiteX5" fmla="*/ 1123587 w 1143399"/>
                  <a:gd name="connsiteY5" fmla="*/ 172219 h 993604"/>
                  <a:gd name="connsiteX6" fmla="*/ 1080818 w 1143399"/>
                  <a:gd name="connsiteY6" fmla="*/ 223196 h 993604"/>
                  <a:gd name="connsiteX7" fmla="*/ 1031756 w 1143399"/>
                  <a:gd name="connsiteY7" fmla="*/ 235167 h 993604"/>
                  <a:gd name="connsiteX8" fmla="*/ 1035278 w 1143399"/>
                  <a:gd name="connsiteY8" fmla="*/ 238329 h 993604"/>
                  <a:gd name="connsiteX9" fmla="*/ 1052684 w 1143399"/>
                  <a:gd name="connsiteY9" fmla="*/ 248161 h 993604"/>
                  <a:gd name="connsiteX10" fmla="*/ 1056070 w 1143399"/>
                  <a:gd name="connsiteY10" fmla="*/ 251897 h 993604"/>
                  <a:gd name="connsiteX11" fmla="*/ 1057320 w 1143399"/>
                  <a:gd name="connsiteY11" fmla="*/ 248274 h 993604"/>
                  <a:gd name="connsiteX12" fmla="*/ 1088669 w 1143399"/>
                  <a:gd name="connsiteY12" fmla="*/ 240947 h 993604"/>
                  <a:gd name="connsiteX13" fmla="*/ 1108813 w 1143399"/>
                  <a:gd name="connsiteY13" fmla="*/ 327131 h 993604"/>
                  <a:gd name="connsiteX14" fmla="*/ 1108924 w 1143399"/>
                  <a:gd name="connsiteY14" fmla="*/ 327344 h 993604"/>
                  <a:gd name="connsiteX15" fmla="*/ 1124829 w 1143399"/>
                  <a:gd name="connsiteY15" fmla="*/ 357853 h 993604"/>
                  <a:gd name="connsiteX16" fmla="*/ 1134665 w 1143399"/>
                  <a:gd name="connsiteY16" fmla="*/ 410774 h 993604"/>
                  <a:gd name="connsiteX17" fmla="*/ 1133507 w 1143399"/>
                  <a:gd name="connsiteY17" fmla="*/ 501473 h 993604"/>
                  <a:gd name="connsiteX18" fmla="*/ 1141960 w 1143399"/>
                  <a:gd name="connsiteY18" fmla="*/ 640150 h 993604"/>
                  <a:gd name="connsiteX19" fmla="*/ 1102364 w 1143399"/>
                  <a:gd name="connsiteY19" fmla="*/ 761541 h 993604"/>
                  <a:gd name="connsiteX20" fmla="*/ 1088190 w 1143399"/>
                  <a:gd name="connsiteY20" fmla="*/ 865558 h 993604"/>
                  <a:gd name="connsiteX21" fmla="*/ 1039930 w 1143399"/>
                  <a:gd name="connsiteY21" fmla="*/ 878152 h 993604"/>
                  <a:gd name="connsiteX22" fmla="*/ 1005442 w 1143399"/>
                  <a:gd name="connsiteY22" fmla="*/ 989118 h 993604"/>
                  <a:gd name="connsiteX23" fmla="*/ 954734 w 1143399"/>
                  <a:gd name="connsiteY23" fmla="*/ 921385 h 993604"/>
                  <a:gd name="connsiteX24" fmla="*/ 879409 w 1143399"/>
                  <a:gd name="connsiteY24" fmla="*/ 854463 h 993604"/>
                  <a:gd name="connsiteX25" fmla="*/ 846290 w 1143399"/>
                  <a:gd name="connsiteY25" fmla="*/ 779991 h 993604"/>
                  <a:gd name="connsiteX26" fmla="*/ 853367 w 1143399"/>
                  <a:gd name="connsiteY26" fmla="*/ 679467 h 993604"/>
                  <a:gd name="connsiteX27" fmla="*/ 838422 w 1143399"/>
                  <a:gd name="connsiteY27" fmla="*/ 576333 h 993604"/>
                  <a:gd name="connsiteX28" fmla="*/ 865714 w 1143399"/>
                  <a:gd name="connsiteY28" fmla="*/ 484663 h 993604"/>
                  <a:gd name="connsiteX29" fmla="*/ 865975 w 1143399"/>
                  <a:gd name="connsiteY29" fmla="*/ 482247 h 993604"/>
                  <a:gd name="connsiteX30" fmla="*/ 867732 w 1143399"/>
                  <a:gd name="connsiteY30" fmla="*/ 411804 h 993604"/>
                  <a:gd name="connsiteX31" fmla="*/ 875586 w 1143399"/>
                  <a:gd name="connsiteY31" fmla="*/ 365588 h 993604"/>
                  <a:gd name="connsiteX32" fmla="*/ 835581 w 1143399"/>
                  <a:gd name="connsiteY32" fmla="*/ 370897 h 993604"/>
                  <a:gd name="connsiteX33" fmla="*/ 697142 w 1143399"/>
                  <a:gd name="connsiteY33" fmla="*/ 362063 h 993604"/>
                  <a:gd name="connsiteX34" fmla="*/ 555107 w 1143399"/>
                  <a:gd name="connsiteY34" fmla="*/ 380718 h 993604"/>
                  <a:gd name="connsiteX35" fmla="*/ 428861 w 1143399"/>
                  <a:gd name="connsiteY35" fmla="*/ 346649 h 993604"/>
                  <a:gd name="connsiteX36" fmla="*/ 425533 w 1143399"/>
                  <a:gd name="connsiteY36" fmla="*/ 346324 h 993604"/>
                  <a:gd name="connsiteX37" fmla="*/ 328521 w 1143399"/>
                  <a:gd name="connsiteY37" fmla="*/ 344129 h 993604"/>
                  <a:gd name="connsiteX38" fmla="*/ 275193 w 1143399"/>
                  <a:gd name="connsiteY38" fmla="*/ 335915 h 993604"/>
                  <a:gd name="connsiteX39" fmla="*/ 286629 w 1143399"/>
                  <a:gd name="connsiteY39" fmla="*/ 357853 h 993604"/>
                  <a:gd name="connsiteX40" fmla="*/ 296465 w 1143399"/>
                  <a:gd name="connsiteY40" fmla="*/ 410774 h 993604"/>
                  <a:gd name="connsiteX41" fmla="*/ 295307 w 1143399"/>
                  <a:gd name="connsiteY41" fmla="*/ 501473 h 993604"/>
                  <a:gd name="connsiteX42" fmla="*/ 303760 w 1143399"/>
                  <a:gd name="connsiteY42" fmla="*/ 640150 h 993604"/>
                  <a:gd name="connsiteX43" fmla="*/ 264164 w 1143399"/>
                  <a:gd name="connsiteY43" fmla="*/ 761541 h 993604"/>
                  <a:gd name="connsiteX44" fmla="*/ 249990 w 1143399"/>
                  <a:gd name="connsiteY44" fmla="*/ 865558 h 993604"/>
                  <a:gd name="connsiteX45" fmla="*/ 201730 w 1143399"/>
                  <a:gd name="connsiteY45" fmla="*/ 878152 h 993604"/>
                  <a:gd name="connsiteX46" fmla="*/ 167242 w 1143399"/>
                  <a:gd name="connsiteY46" fmla="*/ 989118 h 993604"/>
                  <a:gd name="connsiteX47" fmla="*/ 116534 w 1143399"/>
                  <a:gd name="connsiteY47" fmla="*/ 921385 h 993604"/>
                  <a:gd name="connsiteX48" fmla="*/ 41209 w 1143399"/>
                  <a:gd name="connsiteY48" fmla="*/ 854463 h 993604"/>
                  <a:gd name="connsiteX49" fmla="*/ 8090 w 1143399"/>
                  <a:gd name="connsiteY49" fmla="*/ 779991 h 993604"/>
                  <a:gd name="connsiteX50" fmla="*/ 15167 w 1143399"/>
                  <a:gd name="connsiteY50" fmla="*/ 679467 h 993604"/>
                  <a:gd name="connsiteX51" fmla="*/ 222 w 1143399"/>
                  <a:gd name="connsiteY51" fmla="*/ 576333 h 993604"/>
                  <a:gd name="connsiteX52" fmla="*/ 27514 w 1143399"/>
                  <a:gd name="connsiteY52" fmla="*/ 484663 h 993604"/>
                  <a:gd name="connsiteX53" fmla="*/ 27775 w 1143399"/>
                  <a:gd name="connsiteY53" fmla="*/ 482247 h 993604"/>
                  <a:gd name="connsiteX54" fmla="*/ 39932 w 1143399"/>
                  <a:gd name="connsiteY54" fmla="*/ 350608 h 993604"/>
                  <a:gd name="connsiteX55" fmla="*/ 99071 w 1143399"/>
                  <a:gd name="connsiteY55" fmla="*/ 320534 h 993604"/>
                  <a:gd name="connsiteX56" fmla="*/ 99085 w 1143399"/>
                  <a:gd name="connsiteY56" fmla="*/ 320483 h 993604"/>
                  <a:gd name="connsiteX57" fmla="*/ 110846 w 1143399"/>
                  <a:gd name="connsiteY57" fmla="*/ 275251 h 993604"/>
                  <a:gd name="connsiteX58" fmla="*/ 158698 w 1143399"/>
                  <a:gd name="connsiteY58" fmla="*/ 289313 h 993604"/>
                  <a:gd name="connsiteX59" fmla="*/ 158910 w 1143399"/>
                  <a:gd name="connsiteY59" fmla="*/ 288462 h 993604"/>
                  <a:gd name="connsiteX60" fmla="*/ 168251 w 1143399"/>
                  <a:gd name="connsiteY60" fmla="*/ 251052 h 993604"/>
                  <a:gd name="connsiteX61" fmla="*/ 169422 w 1143399"/>
                  <a:gd name="connsiteY61" fmla="*/ 249448 h 993604"/>
                  <a:gd name="connsiteX62" fmla="*/ 140463 w 1143399"/>
                  <a:gd name="connsiteY62" fmla="*/ 242622 h 993604"/>
                  <a:gd name="connsiteX63" fmla="*/ 159828 w 1143399"/>
                  <a:gd name="connsiteY63" fmla="*/ 182885 h 993604"/>
                  <a:gd name="connsiteX64" fmla="*/ 158656 w 1143399"/>
                  <a:gd name="connsiteY64" fmla="*/ 182620 h 993604"/>
                  <a:gd name="connsiteX65" fmla="*/ 107136 w 1143399"/>
                  <a:gd name="connsiteY65" fmla="*/ 170960 h 993604"/>
                  <a:gd name="connsiteX66" fmla="*/ 81317 w 1143399"/>
                  <a:gd name="connsiteY66" fmla="*/ 153881 h 993604"/>
                  <a:gd name="connsiteX67" fmla="*/ 90684 w 1143399"/>
                  <a:gd name="connsiteY67" fmla="*/ 133894 h 993604"/>
                  <a:gd name="connsiteX68" fmla="*/ 135392 w 1143399"/>
                  <a:gd name="connsiteY68" fmla="*/ 118373 h 993604"/>
                  <a:gd name="connsiteX69" fmla="*/ 136727 w 1143399"/>
                  <a:gd name="connsiteY69" fmla="*/ 117910 h 993604"/>
                  <a:gd name="connsiteX70" fmla="*/ 93220 w 1143399"/>
                  <a:gd name="connsiteY70" fmla="*/ 68322 h 993604"/>
                  <a:gd name="connsiteX71" fmla="*/ 211910 w 1143399"/>
                  <a:gd name="connsiteY71" fmla="*/ 43176 h 993604"/>
                  <a:gd name="connsiteX72" fmla="*/ 212204 w 1143399"/>
                  <a:gd name="connsiteY72" fmla="*/ 43037 h 993604"/>
                  <a:gd name="connsiteX73" fmla="*/ 254221 w 1143399"/>
                  <a:gd name="connsiteY73" fmla="*/ 23182 h 993604"/>
                  <a:gd name="connsiteX74" fmla="*/ 327103 w 1143399"/>
                  <a:gd name="connsiteY74" fmla="*/ 10904 h 993604"/>
                  <a:gd name="connsiteX75" fmla="*/ 452012 w 1143399"/>
                  <a:gd name="connsiteY75" fmla="*/ 12348 h 993604"/>
                  <a:gd name="connsiteX76" fmla="*/ 542967 w 1143399"/>
                  <a:gd name="connsiteY76" fmla="*/ 1243 h 99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399" h="993604">
                    <a:moveTo>
                      <a:pt x="542967" y="1243"/>
                    </a:moveTo>
                    <a:cubicBezTo>
                      <a:pt x="575633" y="-562"/>
                      <a:pt x="609812" y="-423"/>
                      <a:pt x="642995" y="1797"/>
                    </a:cubicBezTo>
                    <a:cubicBezTo>
                      <a:pt x="731223" y="7698"/>
                      <a:pt x="797297" y="27234"/>
                      <a:pt x="810172" y="51226"/>
                    </a:cubicBezTo>
                    <a:cubicBezTo>
                      <a:pt x="865242" y="51341"/>
                      <a:pt x="917470" y="57797"/>
                      <a:pt x="953422" y="68921"/>
                    </a:cubicBezTo>
                    <a:cubicBezTo>
                      <a:pt x="1008054" y="85823"/>
                      <a:pt x="1015075" y="110238"/>
                      <a:pt x="970766" y="129167"/>
                    </a:cubicBezTo>
                    <a:cubicBezTo>
                      <a:pt x="1046873" y="135288"/>
                      <a:pt x="1105052" y="151679"/>
                      <a:pt x="1123587" y="172219"/>
                    </a:cubicBezTo>
                    <a:cubicBezTo>
                      <a:pt x="1139966" y="190372"/>
                      <a:pt x="1123127" y="209120"/>
                      <a:pt x="1080818" y="223196"/>
                    </a:cubicBezTo>
                    <a:lnTo>
                      <a:pt x="1031756" y="235167"/>
                    </a:lnTo>
                    <a:lnTo>
                      <a:pt x="1035278" y="238329"/>
                    </a:lnTo>
                    <a:lnTo>
                      <a:pt x="1052684" y="248161"/>
                    </a:lnTo>
                    <a:lnTo>
                      <a:pt x="1056070" y="251897"/>
                    </a:lnTo>
                    <a:lnTo>
                      <a:pt x="1057320" y="248274"/>
                    </a:lnTo>
                    <a:cubicBezTo>
                      <a:pt x="1066619" y="229143"/>
                      <a:pt x="1078287" y="225733"/>
                      <a:pt x="1088669" y="240947"/>
                    </a:cubicBezTo>
                    <a:cubicBezTo>
                      <a:pt x="1099217" y="256399"/>
                      <a:pt x="1106781" y="288748"/>
                      <a:pt x="1108813" y="327131"/>
                    </a:cubicBezTo>
                    <a:lnTo>
                      <a:pt x="1108924" y="327344"/>
                    </a:lnTo>
                    <a:lnTo>
                      <a:pt x="1124829" y="357853"/>
                    </a:lnTo>
                    <a:cubicBezTo>
                      <a:pt x="1129274" y="372233"/>
                      <a:pt x="1132689" y="390313"/>
                      <a:pt x="1134665" y="410774"/>
                    </a:cubicBezTo>
                    <a:cubicBezTo>
                      <a:pt x="1137536" y="440478"/>
                      <a:pt x="1137127" y="472740"/>
                      <a:pt x="1133507" y="501473"/>
                    </a:cubicBezTo>
                    <a:cubicBezTo>
                      <a:pt x="1142405" y="540879"/>
                      <a:pt x="1145516" y="591961"/>
                      <a:pt x="1141960" y="640150"/>
                    </a:cubicBezTo>
                    <a:cubicBezTo>
                      <a:pt x="1137233" y="704215"/>
                      <a:pt x="1121584" y="752192"/>
                      <a:pt x="1102364" y="761541"/>
                    </a:cubicBezTo>
                    <a:cubicBezTo>
                      <a:pt x="1102273" y="801528"/>
                      <a:pt x="1097101" y="839452"/>
                      <a:pt x="1088190" y="865558"/>
                    </a:cubicBezTo>
                    <a:cubicBezTo>
                      <a:pt x="1074650" y="905227"/>
                      <a:pt x="1055092" y="910325"/>
                      <a:pt x="1039930" y="878152"/>
                    </a:cubicBezTo>
                    <a:cubicBezTo>
                      <a:pt x="1035026" y="933414"/>
                      <a:pt x="1021896" y="975660"/>
                      <a:pt x="1005442" y="989118"/>
                    </a:cubicBezTo>
                    <a:cubicBezTo>
                      <a:pt x="986053" y="1004975"/>
                      <a:pt x="965818" y="977953"/>
                      <a:pt x="954734" y="921385"/>
                    </a:cubicBezTo>
                    <a:cubicBezTo>
                      <a:pt x="928572" y="975078"/>
                      <a:pt x="894592" y="944897"/>
                      <a:pt x="879409" y="854463"/>
                    </a:cubicBezTo>
                    <a:cubicBezTo>
                      <a:pt x="864493" y="860407"/>
                      <a:pt x="850488" y="828922"/>
                      <a:pt x="846290" y="779991"/>
                    </a:cubicBezTo>
                    <a:cubicBezTo>
                      <a:pt x="843249" y="744590"/>
                      <a:pt x="845937" y="706384"/>
                      <a:pt x="853367" y="679467"/>
                    </a:cubicBezTo>
                    <a:cubicBezTo>
                      <a:pt x="842826" y="658354"/>
                      <a:pt x="836955" y="617837"/>
                      <a:pt x="838422" y="576333"/>
                    </a:cubicBezTo>
                    <a:cubicBezTo>
                      <a:pt x="840145" y="527738"/>
                      <a:pt x="851476" y="489673"/>
                      <a:pt x="865714" y="484663"/>
                    </a:cubicBezTo>
                    <a:cubicBezTo>
                      <a:pt x="865799" y="483852"/>
                      <a:pt x="865890" y="483058"/>
                      <a:pt x="865975" y="482247"/>
                    </a:cubicBezTo>
                    <a:cubicBezTo>
                      <a:pt x="865019" y="458320"/>
                      <a:pt x="865655" y="434291"/>
                      <a:pt x="867732" y="411804"/>
                    </a:cubicBezTo>
                    <a:lnTo>
                      <a:pt x="875586" y="365588"/>
                    </a:lnTo>
                    <a:lnTo>
                      <a:pt x="835581" y="370897"/>
                    </a:lnTo>
                    <a:cubicBezTo>
                      <a:pt x="786828" y="374694"/>
                      <a:pt x="734211" y="371338"/>
                      <a:pt x="697142" y="362063"/>
                    </a:cubicBezTo>
                    <a:cubicBezTo>
                      <a:pt x="668064" y="375222"/>
                      <a:pt x="612266" y="382550"/>
                      <a:pt x="555107" y="380718"/>
                    </a:cubicBezTo>
                    <a:cubicBezTo>
                      <a:pt x="488182" y="378569"/>
                      <a:pt x="435760" y="364424"/>
                      <a:pt x="428861" y="346649"/>
                    </a:cubicBezTo>
                    <a:cubicBezTo>
                      <a:pt x="427744" y="346544"/>
                      <a:pt x="426651" y="346429"/>
                      <a:pt x="425533" y="346324"/>
                    </a:cubicBezTo>
                    <a:cubicBezTo>
                      <a:pt x="392581" y="347517"/>
                      <a:pt x="359490" y="346722"/>
                      <a:pt x="328521" y="344129"/>
                    </a:cubicBezTo>
                    <a:lnTo>
                      <a:pt x="275193" y="335915"/>
                    </a:lnTo>
                    <a:lnTo>
                      <a:pt x="286629" y="357853"/>
                    </a:lnTo>
                    <a:cubicBezTo>
                      <a:pt x="291074" y="372233"/>
                      <a:pt x="294489" y="390313"/>
                      <a:pt x="296465" y="410774"/>
                    </a:cubicBezTo>
                    <a:cubicBezTo>
                      <a:pt x="299336" y="440478"/>
                      <a:pt x="298927" y="472740"/>
                      <a:pt x="295307" y="501473"/>
                    </a:cubicBezTo>
                    <a:cubicBezTo>
                      <a:pt x="304205" y="540879"/>
                      <a:pt x="307316" y="591961"/>
                      <a:pt x="303760" y="640150"/>
                    </a:cubicBezTo>
                    <a:cubicBezTo>
                      <a:pt x="299033" y="704215"/>
                      <a:pt x="283384" y="752192"/>
                      <a:pt x="264164" y="761541"/>
                    </a:cubicBezTo>
                    <a:cubicBezTo>
                      <a:pt x="264073" y="801528"/>
                      <a:pt x="258901" y="839452"/>
                      <a:pt x="249990" y="865558"/>
                    </a:cubicBezTo>
                    <a:cubicBezTo>
                      <a:pt x="236450" y="905227"/>
                      <a:pt x="216892" y="910325"/>
                      <a:pt x="201730" y="878152"/>
                    </a:cubicBezTo>
                    <a:cubicBezTo>
                      <a:pt x="196826" y="933414"/>
                      <a:pt x="183696" y="975660"/>
                      <a:pt x="167242" y="989118"/>
                    </a:cubicBezTo>
                    <a:cubicBezTo>
                      <a:pt x="147853" y="1004975"/>
                      <a:pt x="127618" y="977953"/>
                      <a:pt x="116534" y="921385"/>
                    </a:cubicBezTo>
                    <a:cubicBezTo>
                      <a:pt x="90372" y="975078"/>
                      <a:pt x="56392" y="944897"/>
                      <a:pt x="41209" y="854463"/>
                    </a:cubicBezTo>
                    <a:cubicBezTo>
                      <a:pt x="26293" y="860407"/>
                      <a:pt x="12288" y="828922"/>
                      <a:pt x="8090" y="779991"/>
                    </a:cubicBezTo>
                    <a:cubicBezTo>
                      <a:pt x="5049" y="744590"/>
                      <a:pt x="7737" y="706384"/>
                      <a:pt x="15167" y="679467"/>
                    </a:cubicBezTo>
                    <a:cubicBezTo>
                      <a:pt x="4626" y="658354"/>
                      <a:pt x="-1245" y="617837"/>
                      <a:pt x="222" y="576333"/>
                    </a:cubicBezTo>
                    <a:cubicBezTo>
                      <a:pt x="1945" y="527738"/>
                      <a:pt x="13276" y="489673"/>
                      <a:pt x="27514" y="484663"/>
                    </a:cubicBezTo>
                    <a:cubicBezTo>
                      <a:pt x="27599" y="483852"/>
                      <a:pt x="27690" y="483058"/>
                      <a:pt x="27775" y="482247"/>
                    </a:cubicBezTo>
                    <a:cubicBezTo>
                      <a:pt x="25863" y="434393"/>
                      <a:pt x="30322" y="386133"/>
                      <a:pt x="39932" y="350608"/>
                    </a:cubicBezTo>
                    <a:cubicBezTo>
                      <a:pt x="55115" y="294499"/>
                      <a:pt x="79732" y="281993"/>
                      <a:pt x="99071" y="320534"/>
                    </a:cubicBezTo>
                    <a:lnTo>
                      <a:pt x="99085" y="320483"/>
                    </a:lnTo>
                    <a:lnTo>
                      <a:pt x="110846" y="275251"/>
                    </a:lnTo>
                    <a:cubicBezTo>
                      <a:pt x="125072" y="241724"/>
                      <a:pt x="145246" y="244201"/>
                      <a:pt x="158698" y="289313"/>
                    </a:cubicBezTo>
                    <a:lnTo>
                      <a:pt x="158910" y="288462"/>
                    </a:lnTo>
                    <a:lnTo>
                      <a:pt x="168251" y="251052"/>
                    </a:lnTo>
                    <a:lnTo>
                      <a:pt x="169422" y="249448"/>
                    </a:lnTo>
                    <a:lnTo>
                      <a:pt x="140463" y="242622"/>
                    </a:lnTo>
                    <a:cubicBezTo>
                      <a:pt x="94290" y="224862"/>
                      <a:pt x="97702" y="199678"/>
                      <a:pt x="159828" y="182885"/>
                    </a:cubicBezTo>
                    <a:lnTo>
                      <a:pt x="158656" y="182620"/>
                    </a:lnTo>
                    <a:lnTo>
                      <a:pt x="107136" y="170960"/>
                    </a:lnTo>
                    <a:cubicBezTo>
                      <a:pt x="93651" y="165979"/>
                      <a:pt x="84645" y="160139"/>
                      <a:pt x="81317" y="153881"/>
                    </a:cubicBezTo>
                    <a:cubicBezTo>
                      <a:pt x="77649" y="146994"/>
                      <a:pt x="81110" y="140110"/>
                      <a:pt x="90684" y="133894"/>
                    </a:cubicBezTo>
                    <a:lnTo>
                      <a:pt x="135392" y="118373"/>
                    </a:lnTo>
                    <a:lnTo>
                      <a:pt x="136727" y="117910"/>
                    </a:lnTo>
                    <a:cubicBezTo>
                      <a:pt x="82944" y="105738"/>
                      <a:pt x="65284" y="85603"/>
                      <a:pt x="93220" y="68322"/>
                    </a:cubicBezTo>
                    <a:cubicBezTo>
                      <a:pt x="114499" y="55154"/>
                      <a:pt x="159051" y="45712"/>
                      <a:pt x="211910" y="43176"/>
                    </a:cubicBezTo>
                    <a:lnTo>
                      <a:pt x="212204" y="43037"/>
                    </a:lnTo>
                    <a:lnTo>
                      <a:pt x="254221" y="23182"/>
                    </a:lnTo>
                    <a:cubicBezTo>
                      <a:pt x="274025" y="17633"/>
                      <a:pt x="298924" y="13370"/>
                      <a:pt x="327103" y="10904"/>
                    </a:cubicBezTo>
                    <a:cubicBezTo>
                      <a:pt x="368010" y="7319"/>
                      <a:pt x="412440" y="7830"/>
                      <a:pt x="452012" y="12348"/>
                    </a:cubicBezTo>
                    <a:cubicBezTo>
                      <a:pt x="479146" y="6795"/>
                      <a:pt x="510300" y="3047"/>
                      <a:pt x="542967" y="1243"/>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p:cNvSpPr/>
              <p:nvPr/>
            </p:nvSpPr>
            <p:spPr>
              <a:xfrm>
                <a:off x="4492101" y="2286000"/>
                <a:ext cx="3018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99957" y="1571481"/>
                <a:ext cx="860453" cy="979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12"/>
              <p:cNvSpPr/>
              <p:nvPr/>
            </p:nvSpPr>
            <p:spPr>
              <a:xfrm>
                <a:off x="4134181" y="1571481"/>
                <a:ext cx="996313" cy="17031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194699" y="1474433"/>
                <a:ext cx="838200" cy="322385"/>
                <a:chOff x="5486400" y="1295400"/>
                <a:chExt cx="3581400" cy="1143000"/>
              </a:xfrm>
            </p:grpSpPr>
            <p:grpSp>
              <p:nvGrpSpPr>
                <p:cNvPr id="36" name="Group 35"/>
                <p:cNvGrpSpPr/>
                <p:nvPr/>
              </p:nvGrpSpPr>
              <p:grpSpPr>
                <a:xfrm>
                  <a:off x="5486400" y="1295400"/>
                  <a:ext cx="1066800" cy="1143000"/>
                  <a:chOff x="5486400" y="1295400"/>
                  <a:chExt cx="1066800" cy="1143000"/>
                </a:xfrm>
              </p:grpSpPr>
              <p:sp>
                <p:nvSpPr>
                  <p:cNvPr id="47" name="Multiplication Sign 46"/>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llout: Quad Arrow 47"/>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324600" y="1295400"/>
                  <a:ext cx="1066800" cy="1143000"/>
                  <a:chOff x="5486400" y="1295400"/>
                  <a:chExt cx="1066800" cy="1143000"/>
                </a:xfrm>
              </p:grpSpPr>
              <p:sp>
                <p:nvSpPr>
                  <p:cNvPr id="45" name="Multiplication Sign 44"/>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llout: Quad Arrow 45"/>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7162800" y="1295400"/>
                  <a:ext cx="1066800" cy="1143000"/>
                  <a:chOff x="5486400" y="1295400"/>
                  <a:chExt cx="1066800" cy="1143000"/>
                </a:xfrm>
              </p:grpSpPr>
              <p:sp>
                <p:nvSpPr>
                  <p:cNvPr id="42" name="Multiplication Sign 41"/>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llout: Quad Arrow 42"/>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8001000" y="1295400"/>
                  <a:ext cx="1066800" cy="1143000"/>
                  <a:chOff x="5486400" y="1295400"/>
                  <a:chExt cx="1066800" cy="1143000"/>
                </a:xfrm>
              </p:grpSpPr>
              <p:sp>
                <p:nvSpPr>
                  <p:cNvPr id="40" name="Multiplication Sign 39"/>
                  <p:cNvSpPr/>
                  <p:nvPr/>
                </p:nvSpPr>
                <p:spPr>
                  <a:xfrm>
                    <a:off x="5486400" y="1295400"/>
                    <a:ext cx="1066800" cy="1143000"/>
                  </a:xfrm>
                  <a:prstGeom prst="mathMultiply">
                    <a:avLst>
                      <a:gd name="adj1" fmla="val 34338"/>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llout: Quad Arrow 40"/>
                  <p:cNvSpPr/>
                  <p:nvPr/>
                </p:nvSpPr>
                <p:spPr>
                  <a:xfrm>
                    <a:off x="5638800" y="1524000"/>
                    <a:ext cx="762000" cy="762000"/>
                  </a:xfrm>
                  <a:prstGeom prst="quadArrowCallout">
                    <a:avLst>
                      <a:gd name="adj1" fmla="val 37030"/>
                      <a:gd name="adj2" fmla="val 18515"/>
                      <a:gd name="adj3" fmla="val 18515"/>
                      <a:gd name="adj4" fmla="val 48123"/>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p:cNvGrpSpPr/>
            <p:nvPr/>
          </p:nvGrpSpPr>
          <p:grpSpPr>
            <a:xfrm>
              <a:off x="7574804" y="3262746"/>
              <a:ext cx="924959" cy="619990"/>
              <a:chOff x="6847609" y="3439391"/>
              <a:chExt cx="955964" cy="640772"/>
            </a:xfrm>
          </p:grpSpPr>
          <p:sp>
            <p:nvSpPr>
              <p:cNvPr id="4" name="Rectangle: Rounded Corners 3"/>
              <p:cNvSpPr/>
              <p:nvPr/>
            </p:nvSpPr>
            <p:spPr>
              <a:xfrm>
                <a:off x="6847609" y="3439391"/>
                <a:ext cx="955964" cy="623454"/>
              </a:xfrm>
              <a:prstGeom prst="roundRect">
                <a:avLst/>
              </a:prstGeom>
              <a:solidFill>
                <a:srgbClr val="AF6F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a:off x="7270173" y="3456709"/>
                <a:ext cx="117764" cy="62345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p:cNvSpPr/>
              <p:nvPr/>
            </p:nvSpPr>
            <p:spPr>
              <a:xfrm rot="16200000">
                <a:off x="7266709" y="3266209"/>
                <a:ext cx="107374" cy="92479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76"/>
            <p:cNvSpPr/>
            <p:nvPr/>
          </p:nvSpPr>
          <p:spPr>
            <a:xfrm rot="2901859">
              <a:off x="7651064" y="3663997"/>
              <a:ext cx="205430" cy="2996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82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Dogs and Evil Workers</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3:2-3 </a:t>
            </a:r>
          </a:p>
        </p:txBody>
      </p:sp>
      <p:sp>
        <p:nvSpPr>
          <p:cNvPr id="20" name="Rectangle 19"/>
          <p:cNvSpPr/>
          <p:nvPr/>
        </p:nvSpPr>
        <p:spPr>
          <a:xfrm>
            <a:off x="6016337" y="1544013"/>
            <a:ext cx="5275118" cy="4708981"/>
          </a:xfrm>
          <a:prstGeom prst="rect">
            <a:avLst/>
          </a:prstGeom>
        </p:spPr>
        <p:txBody>
          <a:bodyPr wrap="square">
            <a:spAutoFit/>
          </a:bodyPr>
          <a:lstStyle/>
          <a:p>
            <a:r>
              <a:rPr lang="en-US" sz="2000" dirty="0">
                <a:solidFill>
                  <a:schemeClr val="bg1"/>
                </a:solidFill>
              </a:rPr>
              <a:t>Paul was attacking the </a:t>
            </a:r>
            <a:r>
              <a:rPr lang="en-US" sz="2000" dirty="0" err="1">
                <a:solidFill>
                  <a:schemeClr val="bg1"/>
                </a:solidFill>
              </a:rPr>
              <a:t>Judaizers</a:t>
            </a:r>
            <a:r>
              <a:rPr lang="en-US" sz="2000" dirty="0">
                <a:solidFill>
                  <a:schemeClr val="bg1"/>
                </a:solidFill>
              </a:rPr>
              <a:t>—those Jewish Christians who demanded complete obedience to the Mosaic law as a condition for salvation. </a:t>
            </a:r>
          </a:p>
          <a:p>
            <a:endParaRPr lang="en-US" sz="2000" dirty="0">
              <a:solidFill>
                <a:schemeClr val="bg1"/>
              </a:solidFill>
            </a:endParaRPr>
          </a:p>
          <a:p>
            <a:r>
              <a:rPr lang="en-US" sz="2000" dirty="0">
                <a:solidFill>
                  <a:schemeClr val="bg1"/>
                </a:solidFill>
              </a:rPr>
              <a:t>He used the word </a:t>
            </a:r>
            <a:r>
              <a:rPr lang="en-US" sz="2000" i="1" dirty="0">
                <a:solidFill>
                  <a:schemeClr val="bg1"/>
                </a:solidFill>
              </a:rPr>
              <a:t>dogs</a:t>
            </a:r>
            <a:r>
              <a:rPr lang="en-US" sz="2000" dirty="0">
                <a:solidFill>
                  <a:schemeClr val="bg1"/>
                </a:solidFill>
              </a:rPr>
              <a:t> to imply that they were unclean and unholy. </a:t>
            </a:r>
          </a:p>
          <a:p>
            <a:endParaRPr lang="en-US" sz="2000" dirty="0">
              <a:solidFill>
                <a:schemeClr val="bg1"/>
              </a:solidFill>
            </a:endParaRPr>
          </a:p>
          <a:p>
            <a:r>
              <a:rPr lang="en-US" sz="2000" dirty="0">
                <a:solidFill>
                  <a:schemeClr val="bg1"/>
                </a:solidFill>
              </a:rPr>
              <a:t>His use of the words </a:t>
            </a:r>
            <a:r>
              <a:rPr lang="en-US" sz="2000" i="1" dirty="0">
                <a:solidFill>
                  <a:schemeClr val="bg1"/>
                </a:solidFill>
              </a:rPr>
              <a:t>evil workers</a:t>
            </a:r>
            <a:r>
              <a:rPr lang="en-US" sz="2000" dirty="0">
                <a:solidFill>
                  <a:schemeClr val="bg1"/>
                </a:solidFill>
              </a:rPr>
              <a:t> indicates those who thought they were righteous and in fact were not. </a:t>
            </a:r>
          </a:p>
          <a:p>
            <a:endParaRPr lang="en-US" sz="2000" dirty="0">
              <a:solidFill>
                <a:schemeClr val="bg1"/>
              </a:solidFill>
            </a:endParaRPr>
          </a:p>
          <a:p>
            <a:r>
              <a:rPr lang="en-US" sz="2000" dirty="0">
                <a:solidFill>
                  <a:schemeClr val="bg1"/>
                </a:solidFill>
              </a:rPr>
              <a:t>In sarcasm he used the word </a:t>
            </a:r>
            <a:r>
              <a:rPr lang="en-US" sz="2000" i="1" dirty="0">
                <a:solidFill>
                  <a:schemeClr val="bg1"/>
                </a:solidFill>
              </a:rPr>
              <a:t>concision,</a:t>
            </a:r>
            <a:r>
              <a:rPr lang="en-US" sz="2000" dirty="0">
                <a:solidFill>
                  <a:schemeClr val="bg1"/>
                </a:solidFill>
              </a:rPr>
              <a:t> which means “mutilation,” instead of </a:t>
            </a:r>
            <a:r>
              <a:rPr lang="en-US" sz="2000" i="1" dirty="0">
                <a:solidFill>
                  <a:schemeClr val="bg1"/>
                </a:solidFill>
              </a:rPr>
              <a:t>circumcision,</a:t>
            </a:r>
            <a:r>
              <a:rPr lang="en-US" sz="2000" dirty="0">
                <a:solidFill>
                  <a:schemeClr val="bg1"/>
                </a:solidFill>
              </a:rPr>
              <a:t> which is the normal adjective used to define Jews. (5)</a:t>
            </a:r>
          </a:p>
        </p:txBody>
      </p:sp>
      <p:pic>
        <p:nvPicPr>
          <p:cNvPr id="12290" name="Picture 2" descr="Image result for mosaic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49" y="1736582"/>
            <a:ext cx="4691497" cy="351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1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521CB88D-5489-6BD3-49DF-C4DA19998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07A27C-9A1F-3682-C494-9FC36E9042C8}"/>
              </a:ext>
            </a:extLst>
          </p:cNvPr>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Willing to Sacrifice to Follow Jesus</a:t>
            </a:r>
          </a:p>
        </p:txBody>
      </p:sp>
      <p:sp>
        <p:nvSpPr>
          <p:cNvPr id="5" name="TextBox 4">
            <a:extLst>
              <a:ext uri="{FF2B5EF4-FFF2-40B4-BE49-F238E27FC236}">
                <a16:creationId xmlns:a16="http://schemas.microsoft.com/office/drawing/2014/main" id="{E86142AA-080C-FDFC-2DA8-8B97E6C6DA5A}"/>
              </a:ext>
            </a:extLst>
          </p:cNvPr>
          <p:cNvSpPr txBox="1"/>
          <p:nvPr/>
        </p:nvSpPr>
        <p:spPr>
          <a:xfrm>
            <a:off x="8407923" y="4343400"/>
            <a:ext cx="3031602" cy="1477328"/>
          </a:xfrm>
          <a:prstGeom prst="rect">
            <a:avLst/>
          </a:prstGeom>
          <a:noFill/>
        </p:spPr>
        <p:txBody>
          <a:bodyPr wrap="square">
            <a:spAutoFit/>
          </a:bodyPr>
          <a:lstStyle/>
          <a:p>
            <a:r>
              <a:rPr lang="en-US" b="0" i="0" dirty="0">
                <a:solidFill>
                  <a:schemeClr val="bg1"/>
                </a:solidFill>
                <a:effectLst/>
              </a:rPr>
              <a:t>The Apostle Paul gave up much when he chose to follow the Savior, including his influential standing in Jewish society as a Pharisee.</a:t>
            </a:r>
            <a:endParaRPr lang="en-US" dirty="0">
              <a:solidFill>
                <a:schemeClr val="bg1"/>
              </a:solidFill>
            </a:endParaRPr>
          </a:p>
        </p:txBody>
      </p:sp>
      <p:sp>
        <p:nvSpPr>
          <p:cNvPr id="6" name="TextBox 5">
            <a:extLst>
              <a:ext uri="{FF2B5EF4-FFF2-40B4-BE49-F238E27FC236}">
                <a16:creationId xmlns:a16="http://schemas.microsoft.com/office/drawing/2014/main" id="{3B7C3CD4-6D11-2407-8643-AC86F206C057}"/>
              </a:ext>
            </a:extLst>
          </p:cNvPr>
          <p:cNvSpPr txBox="1"/>
          <p:nvPr/>
        </p:nvSpPr>
        <p:spPr>
          <a:xfrm>
            <a:off x="89952" y="6457890"/>
            <a:ext cx="5920323" cy="400110"/>
          </a:xfrm>
          <a:prstGeom prst="rect">
            <a:avLst/>
          </a:prstGeom>
          <a:noFill/>
        </p:spPr>
        <p:txBody>
          <a:bodyPr wrap="square" rtlCol="0">
            <a:spAutoFit/>
          </a:bodyPr>
          <a:lstStyle/>
          <a:p>
            <a:r>
              <a:rPr lang="en-US" sz="2000" dirty="0">
                <a:solidFill>
                  <a:schemeClr val="bg1"/>
                </a:solidFill>
              </a:rPr>
              <a:t>Philippians 3:5-14; Acts 9; 2 Corinthians 11:23-28</a:t>
            </a:r>
          </a:p>
        </p:txBody>
      </p:sp>
      <p:sp>
        <p:nvSpPr>
          <p:cNvPr id="8" name="TextBox 7">
            <a:extLst>
              <a:ext uri="{FF2B5EF4-FFF2-40B4-BE49-F238E27FC236}">
                <a16:creationId xmlns:a16="http://schemas.microsoft.com/office/drawing/2014/main" id="{78DD6BFA-51BB-EA11-C4EC-C8000A3946E4}"/>
              </a:ext>
            </a:extLst>
          </p:cNvPr>
          <p:cNvSpPr txBox="1"/>
          <p:nvPr/>
        </p:nvSpPr>
        <p:spPr>
          <a:xfrm>
            <a:off x="492648" y="1188125"/>
            <a:ext cx="6129336" cy="2031325"/>
          </a:xfrm>
          <a:prstGeom prst="rect">
            <a:avLst/>
          </a:prstGeom>
          <a:noFill/>
        </p:spPr>
        <p:txBody>
          <a:bodyPr wrap="square">
            <a:spAutoFit/>
          </a:bodyPr>
          <a:lstStyle/>
          <a:p>
            <a:r>
              <a:rPr lang="en-US" dirty="0">
                <a:solidFill>
                  <a:schemeClr val="bg1"/>
                </a:solidFill>
              </a:rPr>
              <a:t>P</a:t>
            </a:r>
            <a:r>
              <a:rPr lang="en-US" b="0" i="0" dirty="0">
                <a:solidFill>
                  <a:schemeClr val="bg1"/>
                </a:solidFill>
                <a:effectLst/>
              </a:rPr>
              <a:t>rior to Paul’s conversion to Jesus Christ on the road to Damascus, he was a Pharisee, a person of high religious and social standing among the Jews.</a:t>
            </a:r>
          </a:p>
          <a:p>
            <a:endParaRPr lang="en-US" dirty="0">
              <a:solidFill>
                <a:schemeClr val="bg1"/>
              </a:solidFill>
            </a:endParaRPr>
          </a:p>
          <a:p>
            <a:r>
              <a:rPr lang="en-US" b="0" i="0" dirty="0">
                <a:solidFill>
                  <a:schemeClr val="bg1"/>
                </a:solidFill>
                <a:effectLst/>
              </a:rPr>
              <a:t>Because he chose to follow Jesus Christ and spend his life preaching the gospel, Paul experienced severe persecution, tribulation, physical pain, and emotional stress.</a:t>
            </a:r>
            <a:endParaRPr lang="en-US" dirty="0">
              <a:solidFill>
                <a:schemeClr val="bg1"/>
              </a:solidFill>
            </a:endParaRPr>
          </a:p>
        </p:txBody>
      </p:sp>
      <p:pic>
        <p:nvPicPr>
          <p:cNvPr id="12" name="Picture 11" descr="A picture containing text, person&#10;&#10;Description automatically generated">
            <a:extLst>
              <a:ext uri="{FF2B5EF4-FFF2-40B4-BE49-F238E27FC236}">
                <a16:creationId xmlns:a16="http://schemas.microsoft.com/office/drawing/2014/main" id="{D6562811-FAC2-24DD-F126-6C4B24C44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278" y="3429000"/>
            <a:ext cx="2090170" cy="3133725"/>
          </a:xfrm>
          <a:prstGeom prst="rect">
            <a:avLst/>
          </a:prstGeom>
        </p:spPr>
      </p:pic>
      <p:pic>
        <p:nvPicPr>
          <p:cNvPr id="14" name="Picture 13" descr="A group of people in clothing&#10;&#10;Description automatically generated with low confidence">
            <a:extLst>
              <a:ext uri="{FF2B5EF4-FFF2-40B4-BE49-F238E27FC236}">
                <a16:creationId xmlns:a16="http://schemas.microsoft.com/office/drawing/2014/main" id="{9FA2AB0E-E97D-4065-7CB1-21EB87D58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166" y="918350"/>
            <a:ext cx="2268750" cy="3025000"/>
          </a:xfrm>
          <a:prstGeom prst="rect">
            <a:avLst/>
          </a:prstGeom>
        </p:spPr>
      </p:pic>
      <p:sp>
        <p:nvSpPr>
          <p:cNvPr id="16" name="TextBox 15">
            <a:extLst>
              <a:ext uri="{FF2B5EF4-FFF2-40B4-BE49-F238E27FC236}">
                <a16:creationId xmlns:a16="http://schemas.microsoft.com/office/drawing/2014/main" id="{FC838408-7F45-A015-155A-6FCC5D536362}"/>
              </a:ext>
            </a:extLst>
          </p:cNvPr>
          <p:cNvSpPr txBox="1"/>
          <p:nvPr/>
        </p:nvSpPr>
        <p:spPr>
          <a:xfrm>
            <a:off x="245269" y="3558450"/>
            <a:ext cx="4903291" cy="2031325"/>
          </a:xfrm>
          <a:prstGeom prst="rect">
            <a:avLst/>
          </a:prstGeom>
          <a:noFill/>
        </p:spPr>
        <p:txBody>
          <a:bodyPr wrap="square">
            <a:spAutoFit/>
          </a:bodyPr>
          <a:lstStyle/>
          <a:p>
            <a:r>
              <a:rPr lang="en-US" b="0" i="1" dirty="0">
                <a:solidFill>
                  <a:srgbClr val="FFFF00"/>
                </a:solidFill>
                <a:effectLst/>
              </a:rPr>
              <a:t>(10) That I may know him, and the power of his resurrection, and the fellowship of his sufferings, being made conformable unto his death; </a:t>
            </a:r>
          </a:p>
          <a:p>
            <a:endParaRPr lang="en-US" b="0" i="1" dirty="0">
              <a:solidFill>
                <a:srgbClr val="FFFF00"/>
              </a:solidFill>
              <a:effectLst/>
            </a:endParaRPr>
          </a:p>
          <a:p>
            <a:r>
              <a:rPr lang="en-US" b="0" i="1" dirty="0">
                <a:solidFill>
                  <a:srgbClr val="FFFF00"/>
                </a:solidFill>
                <a:effectLst/>
              </a:rPr>
              <a:t>Conformable=agreeable</a:t>
            </a:r>
          </a:p>
          <a:p>
            <a:endParaRPr lang="en-US" i="1" dirty="0">
              <a:solidFill>
                <a:srgbClr val="FFFF00"/>
              </a:solidFill>
            </a:endParaRPr>
          </a:p>
          <a:p>
            <a:r>
              <a:rPr lang="en-US" b="0" i="1" dirty="0">
                <a:solidFill>
                  <a:srgbClr val="FFFF00"/>
                </a:solidFill>
                <a:effectLst/>
              </a:rPr>
              <a:t>(12) but I follow after</a:t>
            </a:r>
            <a:r>
              <a:rPr lang="en-US" i="1" dirty="0">
                <a:solidFill>
                  <a:srgbClr val="FFFF00"/>
                </a:solidFill>
                <a:latin typeface="Calibri" panose="020F0502020204030204" pitchFamily="34" charset="0"/>
              </a:rPr>
              <a:t>=Press forward</a:t>
            </a:r>
            <a:endParaRPr lang="en-US" i="1" dirty="0">
              <a:solidFill>
                <a:srgbClr val="FFFF00"/>
              </a:solidFill>
            </a:endParaRPr>
          </a:p>
        </p:txBody>
      </p:sp>
    </p:spTree>
    <p:extLst>
      <p:ext uri="{BB962C8B-B14F-4D97-AF65-F5344CB8AC3E}">
        <p14:creationId xmlns:p14="http://schemas.microsoft.com/office/powerpoint/2010/main" val="339171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3D54351A-D6BD-48B4-B41A-E85A11F45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4EA2C6-5CF5-DC0B-C392-8D7DFE526517}"/>
              </a:ext>
            </a:extLst>
          </p:cNvPr>
          <p:cNvSpPr txBox="1"/>
          <p:nvPr/>
        </p:nvSpPr>
        <p:spPr>
          <a:xfrm>
            <a:off x="5828336" y="711120"/>
            <a:ext cx="6094070" cy="5632311"/>
          </a:xfrm>
          <a:prstGeom prst="rect">
            <a:avLst/>
          </a:prstGeom>
          <a:noFill/>
        </p:spPr>
        <p:txBody>
          <a:bodyPr wrap="square">
            <a:spAutoFit/>
          </a:bodyPr>
          <a:lstStyle/>
          <a:p>
            <a:pPr algn="l" fontAlgn="base"/>
            <a:r>
              <a:rPr lang="en-US" sz="2000" b="0" i="0" dirty="0">
                <a:solidFill>
                  <a:schemeClr val="bg1"/>
                </a:solidFill>
                <a:effectLst/>
              </a:rPr>
              <a:t>Many years ago this conference heard of a young man who found the restored gospel while he was studying in the United States. </a:t>
            </a:r>
          </a:p>
          <a:p>
            <a:pPr algn="l" fontAlgn="base"/>
            <a:endParaRPr lang="en-US" sz="2000" dirty="0">
              <a:solidFill>
                <a:schemeClr val="bg1"/>
              </a:solidFill>
            </a:endParaRPr>
          </a:p>
          <a:p>
            <a:pPr algn="l" fontAlgn="base"/>
            <a:r>
              <a:rPr lang="en-US" sz="2000" b="0" i="0" dirty="0">
                <a:solidFill>
                  <a:schemeClr val="bg1"/>
                </a:solidFill>
                <a:effectLst/>
              </a:rPr>
              <a:t>As this man was about to return to his native land, President Gordon B. Hinckley asked him what would happen to him when he returned home as a Christian.</a:t>
            </a:r>
          </a:p>
          <a:p>
            <a:pPr algn="l" fontAlgn="base"/>
            <a:endParaRPr lang="en-US" sz="2000" dirty="0">
              <a:solidFill>
                <a:schemeClr val="bg1"/>
              </a:solidFill>
            </a:endParaRPr>
          </a:p>
          <a:p>
            <a:pPr algn="l" fontAlgn="base"/>
            <a:r>
              <a:rPr lang="en-US" sz="2000" b="0" i="0" dirty="0">
                <a:solidFill>
                  <a:schemeClr val="bg1"/>
                </a:solidFill>
                <a:effectLst/>
              </a:rPr>
              <a:t>“My family will be disappointed,” the young man answered. </a:t>
            </a:r>
          </a:p>
          <a:p>
            <a:pPr algn="l" fontAlgn="base"/>
            <a:endParaRPr lang="en-US" sz="2000" b="0" i="0" dirty="0">
              <a:solidFill>
                <a:schemeClr val="bg1"/>
              </a:solidFill>
              <a:effectLst/>
            </a:endParaRPr>
          </a:p>
          <a:p>
            <a:pPr algn="l" fontAlgn="base"/>
            <a:r>
              <a:rPr lang="en-US" sz="2000" b="0" i="0" dirty="0">
                <a:solidFill>
                  <a:schemeClr val="bg1"/>
                </a:solidFill>
                <a:effectLst/>
              </a:rPr>
              <a:t>“They may cast me out and regard me as dead. As for my future and my career, all opportunity may be foreclosed against me.”</a:t>
            </a:r>
          </a:p>
          <a:p>
            <a:pPr algn="l" fontAlgn="base"/>
            <a:endParaRPr lang="en-US" sz="2000" dirty="0">
              <a:solidFill>
                <a:schemeClr val="bg1"/>
              </a:solidFill>
            </a:endParaRPr>
          </a:p>
          <a:p>
            <a:pPr algn="l" fontAlgn="base"/>
            <a:r>
              <a:rPr lang="en-US" sz="2000" b="0" i="0" dirty="0">
                <a:solidFill>
                  <a:schemeClr val="bg1"/>
                </a:solidFill>
                <a:effectLst/>
              </a:rPr>
              <a:t>“Are you willing to pay so great a price for the gospel?” President Hinckley asked.</a:t>
            </a:r>
          </a:p>
          <a:p>
            <a:pPr algn="l" fontAlgn="base"/>
            <a:r>
              <a:rPr lang="en-US" sz="2000" dirty="0">
                <a:solidFill>
                  <a:schemeClr val="bg1"/>
                </a:solidFill>
              </a:rPr>
              <a:t>(8)</a:t>
            </a:r>
            <a:endParaRPr lang="en-US" sz="2000" b="0" i="0" dirty="0">
              <a:solidFill>
                <a:schemeClr val="bg1"/>
              </a:solidFill>
              <a:effectLst/>
            </a:endParaRPr>
          </a:p>
        </p:txBody>
      </p:sp>
      <p:pic>
        <p:nvPicPr>
          <p:cNvPr id="12" name="Picture 11">
            <a:extLst>
              <a:ext uri="{FF2B5EF4-FFF2-40B4-BE49-F238E27FC236}">
                <a16:creationId xmlns:a16="http://schemas.microsoft.com/office/drawing/2014/main" id="{5CAE745D-F210-45DC-8021-5F365E012DC6}"/>
              </a:ext>
            </a:extLst>
          </p:cNvPr>
          <p:cNvPicPr>
            <a:picLocks noChangeAspect="1"/>
          </p:cNvPicPr>
          <p:nvPr/>
        </p:nvPicPr>
        <p:blipFill rotWithShape="1">
          <a:blip r:embed="rId3"/>
          <a:srcRect l="2839"/>
          <a:stretch/>
        </p:blipFill>
        <p:spPr>
          <a:xfrm>
            <a:off x="1076392" y="2193318"/>
            <a:ext cx="3909590" cy="2889644"/>
          </a:xfrm>
          <a:prstGeom prst="rect">
            <a:avLst/>
          </a:prstGeom>
        </p:spPr>
      </p:pic>
      <p:pic>
        <p:nvPicPr>
          <p:cNvPr id="13" name="Picture 12">
            <a:extLst>
              <a:ext uri="{FF2B5EF4-FFF2-40B4-BE49-F238E27FC236}">
                <a16:creationId xmlns:a16="http://schemas.microsoft.com/office/drawing/2014/main" id="{C1817CA7-AB66-9935-1018-DFBCE5BC33FC}"/>
              </a:ext>
            </a:extLst>
          </p:cNvPr>
          <p:cNvPicPr>
            <a:picLocks noChangeAspect="1"/>
          </p:cNvPicPr>
          <p:nvPr/>
        </p:nvPicPr>
        <p:blipFill rotWithShape="1">
          <a:blip r:embed="rId3"/>
          <a:srcRect l="10614" t="11347" r="73793" b="56705"/>
          <a:stretch/>
        </p:blipFill>
        <p:spPr>
          <a:xfrm>
            <a:off x="2519785" y="161924"/>
            <a:ext cx="1346498" cy="1981201"/>
          </a:xfrm>
          <a:prstGeom prst="rect">
            <a:avLst/>
          </a:prstGeom>
        </p:spPr>
      </p:pic>
      <p:pic>
        <p:nvPicPr>
          <p:cNvPr id="15" name="Picture 14">
            <a:extLst>
              <a:ext uri="{FF2B5EF4-FFF2-40B4-BE49-F238E27FC236}">
                <a16:creationId xmlns:a16="http://schemas.microsoft.com/office/drawing/2014/main" id="{9E1A64DC-7A44-94CA-363A-34528AA639B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903" t="3484" r="11170"/>
          <a:stretch/>
        </p:blipFill>
        <p:spPr>
          <a:xfrm>
            <a:off x="2519785" y="5162063"/>
            <a:ext cx="1223698" cy="1534013"/>
          </a:xfrm>
          <a:prstGeom prst="rect">
            <a:avLst/>
          </a:prstGeom>
        </p:spPr>
      </p:pic>
      <p:pic>
        <p:nvPicPr>
          <p:cNvPr id="17" name="Picture 16" descr="A person in a suit&#10;&#10;Description automatically generated with low confidence">
            <a:extLst>
              <a:ext uri="{FF2B5EF4-FFF2-40B4-BE49-F238E27FC236}">
                <a16:creationId xmlns:a16="http://schemas.microsoft.com/office/drawing/2014/main" id="{5ECD879D-9CF4-E5E2-9A39-85DFE5A3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9500" y="5780551"/>
            <a:ext cx="802271" cy="999874"/>
          </a:xfrm>
          <a:prstGeom prst="rect">
            <a:avLst/>
          </a:prstGeom>
        </p:spPr>
      </p:pic>
    </p:spTree>
    <p:extLst>
      <p:ext uri="{BB962C8B-B14F-4D97-AF65-F5344CB8AC3E}">
        <p14:creationId xmlns:p14="http://schemas.microsoft.com/office/powerpoint/2010/main" val="38691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7668AFA9-9CB0-077B-25E6-36D79813D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60A68A-030C-289A-7705-997AF33442A0}"/>
              </a:ext>
            </a:extLst>
          </p:cNvPr>
          <p:cNvPicPr>
            <a:picLocks noChangeAspect="1"/>
          </p:cNvPicPr>
          <p:nvPr/>
        </p:nvPicPr>
        <p:blipFill rotWithShape="1">
          <a:blip r:embed="rId3"/>
          <a:srcRect l="10614" t="11347" r="73793" b="56705"/>
          <a:stretch/>
        </p:blipFill>
        <p:spPr>
          <a:xfrm>
            <a:off x="1929235" y="562917"/>
            <a:ext cx="2176040" cy="3201767"/>
          </a:xfrm>
          <a:prstGeom prst="rect">
            <a:avLst/>
          </a:prstGeom>
        </p:spPr>
      </p:pic>
      <p:sp>
        <p:nvSpPr>
          <p:cNvPr id="5" name="TextBox 4">
            <a:extLst>
              <a:ext uri="{FF2B5EF4-FFF2-40B4-BE49-F238E27FC236}">
                <a16:creationId xmlns:a16="http://schemas.microsoft.com/office/drawing/2014/main" id="{0A34D429-CF3D-CB08-6A19-9F180643BA6D}"/>
              </a:ext>
            </a:extLst>
          </p:cNvPr>
          <p:cNvSpPr txBox="1"/>
          <p:nvPr/>
        </p:nvSpPr>
        <p:spPr>
          <a:xfrm>
            <a:off x="4966865" y="562917"/>
            <a:ext cx="6096000" cy="3539430"/>
          </a:xfrm>
          <a:prstGeom prst="rect">
            <a:avLst/>
          </a:prstGeom>
          <a:noFill/>
        </p:spPr>
        <p:txBody>
          <a:bodyPr wrap="square">
            <a:spAutoFit/>
          </a:bodyPr>
          <a:lstStyle/>
          <a:p>
            <a:r>
              <a:rPr lang="en-US" sz="2800" b="0" i="0" dirty="0">
                <a:solidFill>
                  <a:schemeClr val="bg1"/>
                </a:solidFill>
                <a:effectLst/>
              </a:rPr>
              <a:t>Tearfully the young man answered, “It’s true, isn’t it?” </a:t>
            </a:r>
          </a:p>
          <a:p>
            <a:endParaRPr lang="en-US" sz="2800" dirty="0">
              <a:solidFill>
                <a:schemeClr val="bg1"/>
              </a:solidFill>
            </a:endParaRPr>
          </a:p>
          <a:p>
            <a:r>
              <a:rPr lang="en-US" sz="2800" b="0" i="0" dirty="0">
                <a:solidFill>
                  <a:schemeClr val="bg1"/>
                </a:solidFill>
                <a:effectLst/>
              </a:rPr>
              <a:t>When that was affirmed, he replied, “Then what else matters?” </a:t>
            </a:r>
          </a:p>
          <a:p>
            <a:endParaRPr lang="en-US" sz="2800" dirty="0">
              <a:solidFill>
                <a:schemeClr val="bg1"/>
              </a:solidFill>
            </a:endParaRPr>
          </a:p>
          <a:p>
            <a:r>
              <a:rPr lang="en-US" sz="2800" b="0" i="0" dirty="0">
                <a:solidFill>
                  <a:schemeClr val="bg1"/>
                </a:solidFill>
                <a:effectLst/>
              </a:rPr>
              <a:t>That is the spirit of sacrifice among many of our new members.</a:t>
            </a:r>
            <a:endParaRPr lang="en-US" sz="2800" dirty="0">
              <a:solidFill>
                <a:schemeClr val="bg1"/>
              </a:solidFill>
            </a:endParaRPr>
          </a:p>
        </p:txBody>
      </p:sp>
      <p:sp>
        <p:nvSpPr>
          <p:cNvPr id="7" name="TextBox 6">
            <a:extLst>
              <a:ext uri="{FF2B5EF4-FFF2-40B4-BE49-F238E27FC236}">
                <a16:creationId xmlns:a16="http://schemas.microsoft.com/office/drawing/2014/main" id="{0B6EB59A-1233-4F18-69EB-929B1DDB6EDD}"/>
              </a:ext>
            </a:extLst>
          </p:cNvPr>
          <p:cNvSpPr txBox="1"/>
          <p:nvPr/>
        </p:nvSpPr>
        <p:spPr>
          <a:xfrm>
            <a:off x="6096000" y="6488668"/>
            <a:ext cx="6096000" cy="369332"/>
          </a:xfrm>
          <a:prstGeom prst="rect">
            <a:avLst/>
          </a:prstGeom>
          <a:noFill/>
        </p:spPr>
        <p:txBody>
          <a:bodyPr wrap="square">
            <a:spAutoFit/>
          </a:bodyPr>
          <a:lstStyle/>
          <a:p>
            <a:pPr algn="r" fontAlgn="base"/>
            <a:r>
              <a:rPr lang="en-US" sz="1800" dirty="0">
                <a:solidFill>
                  <a:schemeClr val="bg1"/>
                </a:solidFill>
              </a:rPr>
              <a:t>(8)</a:t>
            </a:r>
            <a:endParaRPr lang="en-US" sz="1800" b="0" i="0" dirty="0">
              <a:solidFill>
                <a:schemeClr val="bg1"/>
              </a:solidFill>
              <a:effectLst/>
            </a:endParaRPr>
          </a:p>
        </p:txBody>
      </p:sp>
      <p:pic>
        <p:nvPicPr>
          <p:cNvPr id="9" name="Picture 8">
            <a:extLst>
              <a:ext uri="{FF2B5EF4-FFF2-40B4-BE49-F238E27FC236}">
                <a16:creationId xmlns:a16="http://schemas.microsoft.com/office/drawing/2014/main" id="{ED5FE888-1929-44FD-3325-AFDB10E87261}"/>
              </a:ext>
            </a:extLst>
          </p:cNvPr>
          <p:cNvPicPr>
            <a:picLocks noChangeAspect="1"/>
          </p:cNvPicPr>
          <p:nvPr/>
        </p:nvPicPr>
        <p:blipFill>
          <a:blip r:embed="rId4">
            <a:duotone>
              <a:prstClr val="black"/>
              <a:schemeClr val="accent3">
                <a:tint val="45000"/>
                <a:satMod val="400000"/>
              </a:schemeClr>
            </a:duotone>
          </a:blip>
          <a:stretch>
            <a:fillRect/>
          </a:stretch>
        </p:blipFill>
        <p:spPr>
          <a:xfrm>
            <a:off x="4033620" y="4315225"/>
            <a:ext cx="3115110" cy="2343477"/>
          </a:xfrm>
          <a:prstGeom prst="rect">
            <a:avLst/>
          </a:prstGeom>
        </p:spPr>
      </p:pic>
    </p:spTree>
    <p:extLst>
      <p:ext uri="{BB962C8B-B14F-4D97-AF65-F5344CB8AC3E}">
        <p14:creationId xmlns:p14="http://schemas.microsoft.com/office/powerpoint/2010/main" val="1681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DF8F7F5E-ABC2-0511-47E7-854114878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4172540-38A4-F4C8-119D-EC52D53899A1}"/>
              </a:ext>
            </a:extLst>
          </p:cNvPr>
          <p:cNvSpPr/>
          <p:nvPr/>
        </p:nvSpPr>
        <p:spPr>
          <a:xfrm>
            <a:off x="962025" y="263607"/>
            <a:ext cx="10553700" cy="6286500"/>
          </a:xfrm>
          <a:prstGeom prst="rect">
            <a:avLst/>
          </a:prstGeom>
          <a:solidFill>
            <a:srgbClr val="779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210280-AA25-E4C0-0B9E-F4D5425AF4DC}"/>
              </a:ext>
            </a:extLst>
          </p:cNvPr>
          <p:cNvSpPr txBox="1"/>
          <p:nvPr/>
        </p:nvSpPr>
        <p:spPr>
          <a:xfrm>
            <a:off x="1247775" y="467797"/>
            <a:ext cx="10134600" cy="830997"/>
          </a:xfrm>
          <a:prstGeom prst="rect">
            <a:avLst/>
          </a:prstGeom>
          <a:noFill/>
        </p:spPr>
        <p:txBody>
          <a:bodyPr wrap="square">
            <a:spAutoFit/>
          </a:bodyPr>
          <a:lstStyle/>
          <a:p>
            <a:pPr algn="ctr" fontAlgn="base"/>
            <a:r>
              <a:rPr lang="en-US" sz="2400" b="0" i="0" dirty="0">
                <a:solidFill>
                  <a:schemeClr val="bg1"/>
                </a:solidFill>
                <a:effectLst/>
                <a:latin typeface="Dreaming Outloud Pro" panose="020B0604020202020204" pitchFamily="66" charset="0"/>
                <a:cs typeface="Dreaming Outloud Pro" panose="020B0604020202020204" pitchFamily="66" charset="0"/>
              </a:rPr>
              <a:t>Things you may need to sacrifice in the next five years to come to know the Lord better and prepare for eternal life.</a:t>
            </a:r>
          </a:p>
        </p:txBody>
      </p:sp>
      <p:sp>
        <p:nvSpPr>
          <p:cNvPr id="5" name="TextBox 4">
            <a:extLst>
              <a:ext uri="{FF2B5EF4-FFF2-40B4-BE49-F238E27FC236}">
                <a16:creationId xmlns:a16="http://schemas.microsoft.com/office/drawing/2014/main" id="{BCB77949-E5FF-8B5B-BF7B-149189768AB7}"/>
              </a:ext>
            </a:extLst>
          </p:cNvPr>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3:14 </a:t>
            </a:r>
          </a:p>
        </p:txBody>
      </p:sp>
      <p:grpSp>
        <p:nvGrpSpPr>
          <p:cNvPr id="55" name="Group 54">
            <a:extLst>
              <a:ext uri="{FF2B5EF4-FFF2-40B4-BE49-F238E27FC236}">
                <a16:creationId xmlns:a16="http://schemas.microsoft.com/office/drawing/2014/main" id="{9278CDAA-916F-CC9A-A9E4-ACF5420B9B31}"/>
              </a:ext>
            </a:extLst>
          </p:cNvPr>
          <p:cNvGrpSpPr/>
          <p:nvPr/>
        </p:nvGrpSpPr>
        <p:grpSpPr>
          <a:xfrm>
            <a:off x="9064253" y="1844035"/>
            <a:ext cx="1542926" cy="2068698"/>
            <a:chOff x="5656507" y="2552569"/>
            <a:chExt cx="2996098" cy="4019759"/>
          </a:xfrm>
        </p:grpSpPr>
        <p:grpSp>
          <p:nvGrpSpPr>
            <p:cNvPr id="20" name="Group 19">
              <a:extLst>
                <a:ext uri="{FF2B5EF4-FFF2-40B4-BE49-F238E27FC236}">
                  <a16:creationId xmlns:a16="http://schemas.microsoft.com/office/drawing/2014/main" id="{EEA0DD31-CF2C-297B-D335-85411567C2E6}"/>
                </a:ext>
              </a:extLst>
            </p:cNvPr>
            <p:cNvGrpSpPr/>
            <p:nvPr/>
          </p:nvGrpSpPr>
          <p:grpSpPr>
            <a:xfrm>
              <a:off x="5656507" y="2552569"/>
              <a:ext cx="1176995" cy="4013721"/>
              <a:chOff x="5656507" y="2552569"/>
              <a:chExt cx="1176995" cy="4013721"/>
            </a:xfrm>
          </p:grpSpPr>
          <p:grpSp>
            <p:nvGrpSpPr>
              <p:cNvPr id="21" name="Group 20">
                <a:extLst>
                  <a:ext uri="{FF2B5EF4-FFF2-40B4-BE49-F238E27FC236}">
                    <a16:creationId xmlns:a16="http://schemas.microsoft.com/office/drawing/2014/main" id="{D374DEF9-116F-BF99-28CA-FA79E7D14ED7}"/>
                  </a:ext>
                </a:extLst>
              </p:cNvPr>
              <p:cNvGrpSpPr/>
              <p:nvPr/>
            </p:nvGrpSpPr>
            <p:grpSpPr>
              <a:xfrm>
                <a:off x="5795318" y="2717729"/>
                <a:ext cx="1003199" cy="3848561"/>
                <a:chOff x="3729193" y="976912"/>
                <a:chExt cx="1003199" cy="3848561"/>
              </a:xfrm>
            </p:grpSpPr>
            <p:sp>
              <p:nvSpPr>
                <p:cNvPr id="29" name="Rounded Rectangle 13">
                  <a:extLst>
                    <a:ext uri="{FF2B5EF4-FFF2-40B4-BE49-F238E27FC236}">
                      <a16:creationId xmlns:a16="http://schemas.microsoft.com/office/drawing/2014/main" id="{6303B5DB-162B-239A-7383-0EC0B0E15CF0}"/>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4">
                  <a:extLst>
                    <a:ext uri="{FF2B5EF4-FFF2-40B4-BE49-F238E27FC236}">
                      <a16:creationId xmlns:a16="http://schemas.microsoft.com/office/drawing/2014/main" id="{A7DEAF52-70AC-B666-3C10-AD42A5890F87}"/>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5">
                  <a:extLst>
                    <a:ext uri="{FF2B5EF4-FFF2-40B4-BE49-F238E27FC236}">
                      <a16:creationId xmlns:a16="http://schemas.microsoft.com/office/drawing/2014/main" id="{5AE1CCE9-224C-D6B0-E7A4-115122271869}"/>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6">
                  <a:extLst>
                    <a:ext uri="{FF2B5EF4-FFF2-40B4-BE49-F238E27FC236}">
                      <a16:creationId xmlns:a16="http://schemas.microsoft.com/office/drawing/2014/main" id="{CD97E99B-0C57-6764-A57A-7DEA9255A319}"/>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7363BF2-8D46-9937-4464-0DA7F917B3C3}"/>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8">
                  <a:extLst>
                    <a:ext uri="{FF2B5EF4-FFF2-40B4-BE49-F238E27FC236}">
                      <a16:creationId xmlns:a16="http://schemas.microsoft.com/office/drawing/2014/main" id="{079A08E2-6EB8-4165-1FC8-3A8E08564AD9}"/>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F05853B-5C06-92C1-D434-68A6434F0B60}"/>
                  </a:ext>
                </a:extLst>
              </p:cNvPr>
              <p:cNvGrpSpPr/>
              <p:nvPr/>
            </p:nvGrpSpPr>
            <p:grpSpPr>
              <a:xfrm>
                <a:off x="5656507" y="2552569"/>
                <a:ext cx="1176995" cy="613093"/>
                <a:chOff x="5656507" y="2552569"/>
                <a:chExt cx="1176995" cy="613093"/>
              </a:xfrm>
            </p:grpSpPr>
            <p:grpSp>
              <p:nvGrpSpPr>
                <p:cNvPr id="23" name="Group 22">
                  <a:extLst>
                    <a:ext uri="{FF2B5EF4-FFF2-40B4-BE49-F238E27FC236}">
                      <a16:creationId xmlns:a16="http://schemas.microsoft.com/office/drawing/2014/main" id="{184444B6-F925-2F01-E089-345E38CAC2C3}"/>
                    </a:ext>
                  </a:extLst>
                </p:cNvPr>
                <p:cNvGrpSpPr/>
                <p:nvPr/>
              </p:nvGrpSpPr>
              <p:grpSpPr>
                <a:xfrm>
                  <a:off x="6658427" y="2717729"/>
                  <a:ext cx="165758" cy="447933"/>
                  <a:chOff x="8242972" y="1553341"/>
                  <a:chExt cx="165758" cy="447933"/>
                </a:xfrm>
              </p:grpSpPr>
              <p:sp>
                <p:nvSpPr>
                  <p:cNvPr id="26" name="Rounded Rectangle 11">
                    <a:extLst>
                      <a:ext uri="{FF2B5EF4-FFF2-40B4-BE49-F238E27FC236}">
                        <a16:creationId xmlns:a16="http://schemas.microsoft.com/office/drawing/2014/main" id="{4FB0C4F7-1047-BD80-F9B4-1D6DE0E965A1}"/>
                      </a:ext>
                    </a:extLst>
                  </p:cNvPr>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F10D033-FE0D-AD4D-ED2E-7B3C6A59DC80}"/>
                      </a:ext>
                    </a:extLst>
                  </p:cNvPr>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528203D1-86A5-5447-8E8B-B0E9855AC814}"/>
                      </a:ext>
                    </a:extLst>
                  </p:cNvPr>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Can 3">
                  <a:extLst>
                    <a:ext uri="{FF2B5EF4-FFF2-40B4-BE49-F238E27FC236}">
                      <a16:creationId xmlns:a16="http://schemas.microsoft.com/office/drawing/2014/main" id="{AB49C160-B022-550A-B3ED-09A8076A2314}"/>
                    </a:ext>
                  </a:extLst>
                </p:cNvPr>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B3F14965-287C-0D20-D38C-56F26A4F019F}"/>
                    </a:ext>
                  </a:extLst>
                </p:cNvPr>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a:extLst>
                <a:ext uri="{FF2B5EF4-FFF2-40B4-BE49-F238E27FC236}">
                  <a16:creationId xmlns:a16="http://schemas.microsoft.com/office/drawing/2014/main" id="{C5C4DBC6-C901-6607-8E2C-3C3AE46C22FC}"/>
                </a:ext>
              </a:extLst>
            </p:cNvPr>
            <p:cNvGrpSpPr/>
            <p:nvPr/>
          </p:nvGrpSpPr>
          <p:grpSpPr>
            <a:xfrm>
              <a:off x="7445942" y="2630857"/>
              <a:ext cx="1206663" cy="3941471"/>
              <a:chOff x="7445942" y="2630857"/>
              <a:chExt cx="1206663" cy="3941471"/>
            </a:xfrm>
          </p:grpSpPr>
          <p:sp>
            <p:nvSpPr>
              <p:cNvPr id="36" name="Moon 35">
                <a:extLst>
                  <a:ext uri="{FF2B5EF4-FFF2-40B4-BE49-F238E27FC236}">
                    <a16:creationId xmlns:a16="http://schemas.microsoft.com/office/drawing/2014/main" id="{52EEE299-C6EC-F4D1-7368-B385F8046130}"/>
                  </a:ext>
                </a:extLst>
              </p:cNvPr>
              <p:cNvSpPr/>
              <p:nvPr/>
            </p:nvSpPr>
            <p:spPr>
              <a:xfrm rot="1394279" flipH="1">
                <a:off x="7561674" y="3009799"/>
                <a:ext cx="368148" cy="420786"/>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85DD274D-4FDB-4D93-539B-9D693AF81962}"/>
                  </a:ext>
                </a:extLst>
              </p:cNvPr>
              <p:cNvSpPr/>
              <p:nvPr/>
            </p:nvSpPr>
            <p:spPr>
              <a:xfrm rot="19314456">
                <a:off x="8167640" y="3064971"/>
                <a:ext cx="368148" cy="35451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248167F-2624-2D8D-F747-8D2F674F1D39}"/>
                  </a:ext>
                </a:extLst>
              </p:cNvPr>
              <p:cNvGrpSpPr/>
              <p:nvPr/>
            </p:nvGrpSpPr>
            <p:grpSpPr>
              <a:xfrm>
                <a:off x="7445942" y="2630857"/>
                <a:ext cx="1206663" cy="3941471"/>
                <a:chOff x="7445942" y="2630857"/>
                <a:chExt cx="1206663" cy="3941471"/>
              </a:xfrm>
            </p:grpSpPr>
            <p:grpSp>
              <p:nvGrpSpPr>
                <p:cNvPr id="39" name="Group 38">
                  <a:extLst>
                    <a:ext uri="{FF2B5EF4-FFF2-40B4-BE49-F238E27FC236}">
                      <a16:creationId xmlns:a16="http://schemas.microsoft.com/office/drawing/2014/main" id="{AFDE6774-2692-1828-2D8E-B9B81E4F4E01}"/>
                    </a:ext>
                  </a:extLst>
                </p:cNvPr>
                <p:cNvGrpSpPr/>
                <p:nvPr/>
              </p:nvGrpSpPr>
              <p:grpSpPr>
                <a:xfrm>
                  <a:off x="7484844" y="2840399"/>
                  <a:ext cx="1167761" cy="3731929"/>
                  <a:chOff x="7205858" y="1350098"/>
                  <a:chExt cx="1204256" cy="3848561"/>
                </a:xfrm>
              </p:grpSpPr>
              <p:grpSp>
                <p:nvGrpSpPr>
                  <p:cNvPr id="47" name="Group 46">
                    <a:extLst>
                      <a:ext uri="{FF2B5EF4-FFF2-40B4-BE49-F238E27FC236}">
                        <a16:creationId xmlns:a16="http://schemas.microsoft.com/office/drawing/2014/main" id="{B847E9C2-127D-B3EB-556C-38E4CAEBFB75}"/>
                      </a:ext>
                    </a:extLst>
                  </p:cNvPr>
                  <p:cNvGrpSpPr/>
                  <p:nvPr/>
                </p:nvGrpSpPr>
                <p:grpSpPr>
                  <a:xfrm>
                    <a:off x="7322943" y="1350098"/>
                    <a:ext cx="1003199" cy="3848561"/>
                    <a:chOff x="3729193" y="976912"/>
                    <a:chExt cx="1003199" cy="3848561"/>
                  </a:xfrm>
                </p:grpSpPr>
                <p:sp>
                  <p:nvSpPr>
                    <p:cNvPr id="49" name="Rounded Rectangle 22">
                      <a:extLst>
                        <a:ext uri="{FF2B5EF4-FFF2-40B4-BE49-F238E27FC236}">
                          <a16:creationId xmlns:a16="http://schemas.microsoft.com/office/drawing/2014/main" id="{A62EDB01-DDB0-6D41-57E0-4902407026A9}"/>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23">
                      <a:extLst>
                        <a:ext uri="{FF2B5EF4-FFF2-40B4-BE49-F238E27FC236}">
                          <a16:creationId xmlns:a16="http://schemas.microsoft.com/office/drawing/2014/main" id="{02E76B08-724E-10DD-4FA6-649433F31E0A}"/>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4">
                      <a:extLst>
                        <a:ext uri="{FF2B5EF4-FFF2-40B4-BE49-F238E27FC236}">
                          <a16:creationId xmlns:a16="http://schemas.microsoft.com/office/drawing/2014/main" id="{8ED2476E-A06A-C540-B7C3-EBE0159647B4}"/>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25">
                      <a:extLst>
                        <a:ext uri="{FF2B5EF4-FFF2-40B4-BE49-F238E27FC236}">
                          <a16:creationId xmlns:a16="http://schemas.microsoft.com/office/drawing/2014/main" id="{2460B101-A134-34A0-6B9B-56BC0B98ECA4}"/>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1711363-D5CD-B4B6-7391-9D507133C8C9}"/>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27">
                      <a:extLst>
                        <a:ext uri="{FF2B5EF4-FFF2-40B4-BE49-F238E27FC236}">
                          <a16:creationId xmlns:a16="http://schemas.microsoft.com/office/drawing/2014/main" id="{38BB1DEE-4E32-AA5E-A1DA-C0C1C77A24FA}"/>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Isosceles Triangle 47">
                    <a:extLst>
                      <a:ext uri="{FF2B5EF4-FFF2-40B4-BE49-F238E27FC236}">
                        <a16:creationId xmlns:a16="http://schemas.microsoft.com/office/drawing/2014/main" id="{68A7B93F-1BA2-4089-B287-0B4E297D18EE}"/>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CF624246-C1CE-297C-A320-9C0B3884448B}"/>
                    </a:ext>
                  </a:extLst>
                </p:cNvPr>
                <p:cNvGrpSpPr/>
                <p:nvPr/>
              </p:nvGrpSpPr>
              <p:grpSpPr>
                <a:xfrm>
                  <a:off x="7445942" y="2630857"/>
                  <a:ext cx="1176995" cy="613093"/>
                  <a:chOff x="5656507" y="2552569"/>
                  <a:chExt cx="1176995" cy="613093"/>
                </a:xfrm>
              </p:grpSpPr>
              <p:grpSp>
                <p:nvGrpSpPr>
                  <p:cNvPr id="41" name="Group 40">
                    <a:extLst>
                      <a:ext uri="{FF2B5EF4-FFF2-40B4-BE49-F238E27FC236}">
                        <a16:creationId xmlns:a16="http://schemas.microsoft.com/office/drawing/2014/main" id="{4598F87C-5C91-EFCC-FB44-C22460440E60}"/>
                      </a:ext>
                    </a:extLst>
                  </p:cNvPr>
                  <p:cNvGrpSpPr/>
                  <p:nvPr/>
                </p:nvGrpSpPr>
                <p:grpSpPr>
                  <a:xfrm>
                    <a:off x="6658427" y="2717729"/>
                    <a:ext cx="165758" cy="447933"/>
                    <a:chOff x="8242972" y="1553341"/>
                    <a:chExt cx="165758" cy="447933"/>
                  </a:xfrm>
                </p:grpSpPr>
                <p:sp>
                  <p:nvSpPr>
                    <p:cNvPr id="44" name="Rounded Rectangle 39">
                      <a:extLst>
                        <a:ext uri="{FF2B5EF4-FFF2-40B4-BE49-F238E27FC236}">
                          <a16:creationId xmlns:a16="http://schemas.microsoft.com/office/drawing/2014/main" id="{E3E1DCC8-9C13-1057-1573-7D3D5487AB30}"/>
                        </a:ext>
                      </a:extLst>
                    </p:cNvPr>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8049D74-3A39-FAAE-2749-905F20ACC7DA}"/>
                        </a:ext>
                      </a:extLst>
                    </p:cNvPr>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92F6BB06-396E-2025-9BD4-68F0EDDB0FAB}"/>
                        </a:ext>
                      </a:extLst>
                    </p:cNvPr>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Can 37">
                    <a:extLst>
                      <a:ext uri="{FF2B5EF4-FFF2-40B4-BE49-F238E27FC236}">
                        <a16:creationId xmlns:a16="http://schemas.microsoft.com/office/drawing/2014/main" id="{CFBD00E4-3A6C-802E-805C-19014F992B16}"/>
                      </a:ext>
                    </a:extLst>
                  </p:cNvPr>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78C440A6-407D-BB6A-0792-19223BB56E28}"/>
                      </a:ext>
                    </a:extLst>
                  </p:cNvPr>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5" name="Group 104">
            <a:extLst>
              <a:ext uri="{FF2B5EF4-FFF2-40B4-BE49-F238E27FC236}">
                <a16:creationId xmlns:a16="http://schemas.microsoft.com/office/drawing/2014/main" id="{A626E26C-4948-1B7C-7795-5A6696AAFE24}"/>
              </a:ext>
            </a:extLst>
          </p:cNvPr>
          <p:cNvGrpSpPr/>
          <p:nvPr/>
        </p:nvGrpSpPr>
        <p:grpSpPr>
          <a:xfrm>
            <a:off x="4770805" y="1761554"/>
            <a:ext cx="2590113" cy="2639363"/>
            <a:chOff x="3020111" y="2074856"/>
            <a:chExt cx="2590113" cy="2639363"/>
          </a:xfrm>
        </p:grpSpPr>
        <p:grpSp>
          <p:nvGrpSpPr>
            <p:cNvPr id="90" name="Group 89">
              <a:extLst>
                <a:ext uri="{FF2B5EF4-FFF2-40B4-BE49-F238E27FC236}">
                  <a16:creationId xmlns:a16="http://schemas.microsoft.com/office/drawing/2014/main" id="{29B198E5-7A8E-8505-50C3-72728B186833}"/>
                </a:ext>
              </a:extLst>
            </p:cNvPr>
            <p:cNvGrpSpPr/>
            <p:nvPr/>
          </p:nvGrpSpPr>
          <p:grpSpPr>
            <a:xfrm>
              <a:off x="3020111" y="2074856"/>
              <a:ext cx="2590113" cy="2639363"/>
              <a:chOff x="6911993" y="3315227"/>
              <a:chExt cx="1604464" cy="1634972"/>
            </a:xfrm>
          </p:grpSpPr>
          <p:sp>
            <p:nvSpPr>
              <p:cNvPr id="91" name="Chord 90">
                <a:extLst>
                  <a:ext uri="{FF2B5EF4-FFF2-40B4-BE49-F238E27FC236}">
                    <a16:creationId xmlns:a16="http://schemas.microsoft.com/office/drawing/2014/main" id="{819AA205-85CD-934E-F25E-4B5503D3B65B}"/>
                  </a:ext>
                </a:extLst>
              </p:cNvPr>
              <p:cNvSpPr/>
              <p:nvPr/>
            </p:nvSpPr>
            <p:spPr>
              <a:xfrm rot="6727858">
                <a:off x="6898103" y="3331846"/>
                <a:ext cx="1632243" cy="1604464"/>
              </a:xfrm>
              <a:prstGeom prst="chord">
                <a:avLst>
                  <a:gd name="adj1" fmla="val 2700000"/>
                  <a:gd name="adj2" fmla="val 215509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B62ACCF3-4949-1FFC-3A72-CD990EAB26A7}"/>
                  </a:ext>
                </a:extLst>
              </p:cNvPr>
              <p:cNvGrpSpPr/>
              <p:nvPr/>
            </p:nvGrpSpPr>
            <p:grpSpPr>
              <a:xfrm>
                <a:off x="7037019" y="3315227"/>
                <a:ext cx="1451616" cy="1524393"/>
                <a:chOff x="7037019" y="3315227"/>
                <a:chExt cx="1451616" cy="1524393"/>
              </a:xfrm>
            </p:grpSpPr>
            <p:sp>
              <p:nvSpPr>
                <p:cNvPr id="93" name="Freeform 21">
                  <a:extLst>
                    <a:ext uri="{FF2B5EF4-FFF2-40B4-BE49-F238E27FC236}">
                      <a16:creationId xmlns:a16="http://schemas.microsoft.com/office/drawing/2014/main" id="{E4C2B142-8B59-59B5-1C5D-66E4886E2B2C}"/>
                    </a:ext>
                  </a:extLst>
                </p:cNvPr>
                <p:cNvSpPr/>
                <p:nvPr/>
              </p:nvSpPr>
              <p:spPr>
                <a:xfrm>
                  <a:off x="7980714" y="370450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22">
                  <a:extLst>
                    <a:ext uri="{FF2B5EF4-FFF2-40B4-BE49-F238E27FC236}">
                      <a16:creationId xmlns:a16="http://schemas.microsoft.com/office/drawing/2014/main" id="{BFF4F5A3-CB12-7948-F340-34CB6BD6AD97}"/>
                    </a:ext>
                  </a:extLst>
                </p:cNvPr>
                <p:cNvSpPr/>
                <p:nvPr/>
              </p:nvSpPr>
              <p:spPr>
                <a:xfrm>
                  <a:off x="7037019" y="3617093"/>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23">
                  <a:extLst>
                    <a:ext uri="{FF2B5EF4-FFF2-40B4-BE49-F238E27FC236}">
                      <a16:creationId xmlns:a16="http://schemas.microsoft.com/office/drawing/2014/main" id="{EA0A1308-6D89-9329-DDFF-50FD4A27298D}"/>
                    </a:ext>
                  </a:extLst>
                </p:cNvPr>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a:extLst>
                <a:ext uri="{FF2B5EF4-FFF2-40B4-BE49-F238E27FC236}">
                  <a16:creationId xmlns:a16="http://schemas.microsoft.com/office/drawing/2014/main" id="{B5670B7A-133E-D204-BFB9-F82F756A165D}"/>
                </a:ext>
              </a:extLst>
            </p:cNvPr>
            <p:cNvGrpSpPr/>
            <p:nvPr/>
          </p:nvGrpSpPr>
          <p:grpSpPr>
            <a:xfrm>
              <a:off x="3481084" y="3140850"/>
              <a:ext cx="345369" cy="261113"/>
              <a:chOff x="4234401" y="3283389"/>
              <a:chExt cx="3493432" cy="2641180"/>
            </a:xfrm>
            <a:solidFill>
              <a:schemeClr val="bg1"/>
            </a:solidFill>
          </p:grpSpPr>
          <p:grpSp>
            <p:nvGrpSpPr>
              <p:cNvPr id="57" name="Group 56">
                <a:extLst>
                  <a:ext uri="{FF2B5EF4-FFF2-40B4-BE49-F238E27FC236}">
                    <a16:creationId xmlns:a16="http://schemas.microsoft.com/office/drawing/2014/main" id="{15EF30E9-EE4A-7E18-32DD-7857C541584A}"/>
                  </a:ext>
                </a:extLst>
              </p:cNvPr>
              <p:cNvGrpSpPr/>
              <p:nvPr/>
            </p:nvGrpSpPr>
            <p:grpSpPr>
              <a:xfrm>
                <a:off x="4949757" y="3283389"/>
                <a:ext cx="2255291" cy="2641180"/>
                <a:chOff x="922474" y="3511235"/>
                <a:chExt cx="2255291" cy="2641180"/>
              </a:xfrm>
              <a:grpFill/>
            </p:grpSpPr>
            <p:grpSp>
              <p:nvGrpSpPr>
                <p:cNvPr id="74" name="Group 73">
                  <a:extLst>
                    <a:ext uri="{FF2B5EF4-FFF2-40B4-BE49-F238E27FC236}">
                      <a16:creationId xmlns:a16="http://schemas.microsoft.com/office/drawing/2014/main" id="{B144AFF0-4DEE-ED0B-F72D-07C6074AD774}"/>
                    </a:ext>
                  </a:extLst>
                </p:cNvPr>
                <p:cNvGrpSpPr/>
                <p:nvPr/>
              </p:nvGrpSpPr>
              <p:grpSpPr>
                <a:xfrm>
                  <a:off x="922474" y="3684760"/>
                  <a:ext cx="1049510" cy="2433876"/>
                  <a:chOff x="922474" y="3684760"/>
                  <a:chExt cx="1049510" cy="2433876"/>
                </a:xfrm>
                <a:grpFill/>
              </p:grpSpPr>
              <p:sp>
                <p:nvSpPr>
                  <p:cNvPr id="82" name="Oval 81">
                    <a:extLst>
                      <a:ext uri="{FF2B5EF4-FFF2-40B4-BE49-F238E27FC236}">
                        <a16:creationId xmlns:a16="http://schemas.microsoft.com/office/drawing/2014/main" id="{145F7669-427B-06A7-287D-FD691DED7A0E}"/>
                      </a:ext>
                    </a:extLst>
                  </p:cNvPr>
                  <p:cNvSpPr/>
                  <p:nvPr/>
                </p:nvSpPr>
                <p:spPr>
                  <a:xfrm>
                    <a:off x="1158844" y="3684760"/>
                    <a:ext cx="570368" cy="57036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743838FB-B4FC-5CA3-8997-AB6BD56307C1}"/>
                      </a:ext>
                    </a:extLst>
                  </p:cNvPr>
                  <p:cNvSpPr/>
                  <p:nvPr/>
                </p:nvSpPr>
                <p:spPr>
                  <a:xfrm>
                    <a:off x="1013988" y="4291344"/>
                    <a:ext cx="814812" cy="226335"/>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0A8C58B2-86DE-E7BB-048E-707E3824CA64}"/>
                      </a:ext>
                    </a:extLst>
                  </p:cNvPr>
                  <p:cNvSpPr/>
                  <p:nvPr/>
                </p:nvSpPr>
                <p:spPr>
                  <a:xfrm>
                    <a:off x="995882" y="4445252"/>
                    <a:ext cx="878186" cy="995881"/>
                  </a:xfrm>
                  <a:prstGeom prst="trapezoid">
                    <a:avLst>
                      <a:gd name="adj" fmla="val 2603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DF047132-E955-F1BF-D73E-2493F34A5A9D}"/>
                      </a:ext>
                    </a:extLst>
                  </p:cNvPr>
                  <p:cNvSpPr/>
                  <p:nvPr/>
                </p:nvSpPr>
                <p:spPr>
                  <a:xfrm rot="3911839">
                    <a:off x="1520070" y="4612743"/>
                    <a:ext cx="706854" cy="196975"/>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1293AD0F-710E-967F-7976-6BC357675972}"/>
                      </a:ext>
                    </a:extLst>
                  </p:cNvPr>
                  <p:cNvSpPr/>
                  <p:nvPr/>
                </p:nvSpPr>
                <p:spPr>
                  <a:xfrm rot="6387792">
                    <a:off x="667535" y="4629341"/>
                    <a:ext cx="706854" cy="196975"/>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EC2402D7-E149-51A6-A8F4-43CA2561C0BC}"/>
                      </a:ext>
                    </a:extLst>
                  </p:cNvPr>
                  <p:cNvSpPr/>
                  <p:nvPr/>
                </p:nvSpPr>
                <p:spPr>
                  <a:xfrm rot="5400000">
                    <a:off x="1109348" y="5563656"/>
                    <a:ext cx="921877" cy="172993"/>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01F23157-7E6C-72BD-A5ED-447EECFF0350}"/>
                      </a:ext>
                    </a:extLst>
                  </p:cNvPr>
                  <p:cNvSpPr/>
                  <p:nvPr/>
                </p:nvSpPr>
                <p:spPr>
                  <a:xfrm rot="5400000">
                    <a:off x="836235" y="5571201"/>
                    <a:ext cx="921877" cy="172993"/>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a:extLst>
                      <a:ext uri="{FF2B5EF4-FFF2-40B4-BE49-F238E27FC236}">
                        <a16:creationId xmlns:a16="http://schemas.microsoft.com/office/drawing/2014/main" id="{9C285345-9BE4-FC45-9109-353948B0393D}"/>
                      </a:ext>
                    </a:extLst>
                  </p:cNvPr>
                  <p:cNvSpPr/>
                  <p:nvPr/>
                </p:nvSpPr>
                <p:spPr>
                  <a:xfrm rot="10800000">
                    <a:off x="1358020" y="4291342"/>
                    <a:ext cx="126748" cy="81482"/>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a:extLst>
                    <a:ext uri="{FF2B5EF4-FFF2-40B4-BE49-F238E27FC236}">
                      <a16:creationId xmlns:a16="http://schemas.microsoft.com/office/drawing/2014/main" id="{E8B6BCFB-692F-C737-0DDB-C30DF514BC5E}"/>
                    </a:ext>
                  </a:extLst>
                </p:cNvPr>
                <p:cNvSpPr/>
                <p:nvPr/>
              </p:nvSpPr>
              <p:spPr>
                <a:xfrm>
                  <a:off x="2415767" y="3511235"/>
                  <a:ext cx="570368" cy="57036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0B964CCC-8170-881B-3610-FEDE5F1D8499}"/>
                    </a:ext>
                  </a:extLst>
                </p:cNvPr>
                <p:cNvSpPr/>
                <p:nvPr/>
              </p:nvSpPr>
              <p:spPr>
                <a:xfrm rot="5763969">
                  <a:off x="2027909" y="5510409"/>
                  <a:ext cx="1086347" cy="197666"/>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BD37ED57-F1DF-6F30-6CC1-629311DEBF87}"/>
                    </a:ext>
                  </a:extLst>
                </p:cNvPr>
                <p:cNvSpPr/>
                <p:nvPr/>
              </p:nvSpPr>
              <p:spPr>
                <a:xfrm rot="5400000">
                  <a:off x="2325530" y="5485193"/>
                  <a:ext cx="1086347" cy="21977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C09C120D-2A6D-4A45-2B18-B8C4EAA3AEDD}"/>
                    </a:ext>
                  </a:extLst>
                </p:cNvPr>
                <p:cNvSpPr/>
                <p:nvPr/>
              </p:nvSpPr>
              <p:spPr>
                <a:xfrm>
                  <a:off x="2353902" y="4116610"/>
                  <a:ext cx="778598" cy="27432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4F5FB618-D3C3-37E4-CD76-22316A4A7466}"/>
                    </a:ext>
                  </a:extLst>
                </p:cNvPr>
                <p:cNvSpPr/>
                <p:nvPr/>
              </p:nvSpPr>
              <p:spPr>
                <a:xfrm rot="7223141">
                  <a:off x="1849081" y="4564031"/>
                  <a:ext cx="875327" cy="21977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55239F71-EFBF-D824-47A0-C9C3A361479E}"/>
                    </a:ext>
                  </a:extLst>
                </p:cNvPr>
                <p:cNvSpPr/>
                <p:nvPr/>
              </p:nvSpPr>
              <p:spPr>
                <a:xfrm rot="5174172">
                  <a:off x="2592677" y="4548229"/>
                  <a:ext cx="998160" cy="172017"/>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C127555C-2E6A-BE56-63A5-498AE9E57B7F}"/>
                    </a:ext>
                  </a:extLst>
                </p:cNvPr>
                <p:cNvSpPr/>
                <p:nvPr/>
              </p:nvSpPr>
              <p:spPr>
                <a:xfrm>
                  <a:off x="2471596" y="4217406"/>
                  <a:ext cx="523592" cy="1060764"/>
                </a:xfrm>
                <a:prstGeom prst="trapezoid">
                  <a:avLst>
                    <a:gd name="adj" fmla="val 105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DFE9F056-D69B-1A1B-7DCB-79AF1CE3334E}"/>
                  </a:ext>
                </a:extLst>
              </p:cNvPr>
              <p:cNvGrpSpPr/>
              <p:nvPr/>
            </p:nvGrpSpPr>
            <p:grpSpPr>
              <a:xfrm>
                <a:off x="7114912" y="4516169"/>
                <a:ext cx="612921" cy="1322822"/>
                <a:chOff x="4480353" y="1537579"/>
                <a:chExt cx="612921" cy="1322822"/>
              </a:xfrm>
              <a:grpFill/>
            </p:grpSpPr>
            <p:sp>
              <p:nvSpPr>
                <p:cNvPr id="67" name="Oval 66">
                  <a:extLst>
                    <a:ext uri="{FF2B5EF4-FFF2-40B4-BE49-F238E27FC236}">
                      <a16:creationId xmlns:a16="http://schemas.microsoft.com/office/drawing/2014/main" id="{895CDE89-2D09-C5F5-58E6-0A956E89071C}"/>
                    </a:ext>
                  </a:extLst>
                </p:cNvPr>
                <p:cNvSpPr/>
                <p:nvPr/>
              </p:nvSpPr>
              <p:spPr>
                <a:xfrm>
                  <a:off x="4615759" y="1537579"/>
                  <a:ext cx="345542" cy="34554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2EB6A58B-F0D0-9316-4C1B-8D0B4AB2CD03}"/>
                    </a:ext>
                  </a:extLst>
                </p:cNvPr>
                <p:cNvSpPr/>
                <p:nvPr/>
              </p:nvSpPr>
              <p:spPr>
                <a:xfrm>
                  <a:off x="4571999" y="1963094"/>
                  <a:ext cx="451165" cy="511630"/>
                </a:xfrm>
                <a:prstGeom prst="trapezoid">
                  <a:avLst>
                    <a:gd name="adj" fmla="val 2603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6BB10DCF-778E-B7F9-BEB9-0BE8E1EDF1AC}"/>
                    </a:ext>
                  </a:extLst>
                </p:cNvPr>
                <p:cNvSpPr/>
                <p:nvPr/>
              </p:nvSpPr>
              <p:spPr>
                <a:xfrm rot="7223141">
                  <a:off x="4323278" y="2125722"/>
                  <a:ext cx="421857" cy="107707"/>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778202D0-9E0D-00F5-6925-DE533F7AAFCA}"/>
                    </a:ext>
                  </a:extLst>
                </p:cNvPr>
                <p:cNvSpPr/>
                <p:nvPr/>
              </p:nvSpPr>
              <p:spPr>
                <a:xfrm rot="3528859">
                  <a:off x="4825822" y="2108653"/>
                  <a:ext cx="428987" cy="105917"/>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16602B30-FB65-FBE0-B8B4-06984E7886B8}"/>
                    </a:ext>
                  </a:extLst>
                </p:cNvPr>
                <p:cNvSpPr/>
                <p:nvPr/>
              </p:nvSpPr>
              <p:spPr>
                <a:xfrm rot="10800000">
                  <a:off x="4571325" y="1918258"/>
                  <a:ext cx="426187" cy="118772"/>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DE5817F3-F271-7984-3987-32304EAA94BF}"/>
                    </a:ext>
                  </a:extLst>
                </p:cNvPr>
                <p:cNvSpPr/>
                <p:nvPr/>
              </p:nvSpPr>
              <p:spPr>
                <a:xfrm rot="5400000">
                  <a:off x="4471738" y="2533896"/>
                  <a:ext cx="509899" cy="128022"/>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0E569254-F601-D154-4DA1-309DED2D9B2F}"/>
                    </a:ext>
                  </a:extLst>
                </p:cNvPr>
                <p:cNvSpPr/>
                <p:nvPr/>
              </p:nvSpPr>
              <p:spPr>
                <a:xfrm rot="5400000">
                  <a:off x="4642245" y="2541441"/>
                  <a:ext cx="509899" cy="128022"/>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12378F84-7BC4-134B-748C-785EEF4EC888}"/>
                  </a:ext>
                </a:extLst>
              </p:cNvPr>
              <p:cNvGrpSpPr/>
              <p:nvPr/>
            </p:nvGrpSpPr>
            <p:grpSpPr>
              <a:xfrm>
                <a:off x="4234401" y="4155540"/>
                <a:ext cx="708791" cy="1745318"/>
                <a:chOff x="7321633" y="4237022"/>
                <a:chExt cx="708791" cy="1745318"/>
              </a:xfrm>
              <a:grpFill/>
            </p:grpSpPr>
            <p:sp>
              <p:nvSpPr>
                <p:cNvPr id="60" name="Oval 59">
                  <a:extLst>
                    <a:ext uri="{FF2B5EF4-FFF2-40B4-BE49-F238E27FC236}">
                      <a16:creationId xmlns:a16="http://schemas.microsoft.com/office/drawing/2014/main" id="{6D365287-1A41-EE79-E79B-23D89BDBD448}"/>
                    </a:ext>
                  </a:extLst>
                </p:cNvPr>
                <p:cNvSpPr/>
                <p:nvPr/>
              </p:nvSpPr>
              <p:spPr>
                <a:xfrm>
                  <a:off x="7478219" y="4237022"/>
                  <a:ext cx="399590" cy="4346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2C0F57F2-5E1C-6D3B-7A53-303AFED3F8FC}"/>
                    </a:ext>
                  </a:extLst>
                </p:cNvPr>
                <p:cNvSpPr/>
                <p:nvPr/>
              </p:nvSpPr>
              <p:spPr>
                <a:xfrm>
                  <a:off x="7496270" y="4772230"/>
                  <a:ext cx="353490" cy="750383"/>
                </a:xfrm>
                <a:prstGeom prst="trapezoid">
                  <a:avLst>
                    <a:gd name="adj" fmla="val 1006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C38AD137-AA47-24B0-66D4-0DDC2931F8BD}"/>
                    </a:ext>
                  </a:extLst>
                </p:cNvPr>
                <p:cNvSpPr/>
                <p:nvPr/>
              </p:nvSpPr>
              <p:spPr>
                <a:xfrm rot="7223141">
                  <a:off x="7118606" y="4982243"/>
                  <a:ext cx="530608" cy="124554"/>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CCE37E7A-A610-6C48-4162-9AB736225376}"/>
                    </a:ext>
                  </a:extLst>
                </p:cNvPr>
                <p:cNvSpPr/>
                <p:nvPr/>
              </p:nvSpPr>
              <p:spPr>
                <a:xfrm rot="3528859">
                  <a:off x="7699394" y="4960683"/>
                  <a:ext cx="539576" cy="122484"/>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09C97C2A-9046-6A4A-BE40-8AE1E0878403}"/>
                    </a:ext>
                  </a:extLst>
                </p:cNvPr>
                <p:cNvSpPr/>
                <p:nvPr/>
              </p:nvSpPr>
              <p:spPr>
                <a:xfrm rot="10800000">
                  <a:off x="7426834" y="4715837"/>
                  <a:ext cx="492849" cy="14939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3708E11E-32C8-0A88-B3DE-65B09CA61C66}"/>
                    </a:ext>
                  </a:extLst>
                </p:cNvPr>
                <p:cNvSpPr/>
                <p:nvPr/>
              </p:nvSpPr>
              <p:spPr>
                <a:xfrm rot="5400000">
                  <a:off x="7249611" y="5578153"/>
                  <a:ext cx="641347" cy="148047"/>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9EF457E9-7C43-72D3-697F-1AE6E0EAB34F}"/>
                    </a:ext>
                  </a:extLst>
                </p:cNvPr>
                <p:cNvSpPr/>
                <p:nvPr/>
              </p:nvSpPr>
              <p:spPr>
                <a:xfrm rot="5144943">
                  <a:off x="7473948" y="5587643"/>
                  <a:ext cx="641347" cy="148047"/>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a:extLst>
                <a:ext uri="{FF2B5EF4-FFF2-40B4-BE49-F238E27FC236}">
                  <a16:creationId xmlns:a16="http://schemas.microsoft.com/office/drawing/2014/main" id="{DDE9C00F-82EF-FBF6-ED37-BCDD9A81AF87}"/>
                </a:ext>
              </a:extLst>
            </p:cNvPr>
            <p:cNvGrpSpPr/>
            <p:nvPr/>
          </p:nvGrpSpPr>
          <p:grpSpPr>
            <a:xfrm>
              <a:off x="5099298" y="3280183"/>
              <a:ext cx="172886" cy="599106"/>
              <a:chOff x="1673902" y="3692448"/>
              <a:chExt cx="895990" cy="3104899"/>
            </a:xfrm>
            <a:solidFill>
              <a:schemeClr val="bg1"/>
            </a:solidFill>
          </p:grpSpPr>
          <p:sp>
            <p:nvSpPr>
              <p:cNvPr id="97" name="Rounded Rectangle 32">
                <a:extLst>
                  <a:ext uri="{FF2B5EF4-FFF2-40B4-BE49-F238E27FC236}">
                    <a16:creationId xmlns:a16="http://schemas.microsoft.com/office/drawing/2014/main" id="{E15B9AF8-371E-CAAA-1992-60E46F9D7894}"/>
                  </a:ext>
                </a:extLst>
              </p:cNvPr>
              <p:cNvSpPr/>
              <p:nvPr/>
            </p:nvSpPr>
            <p:spPr>
              <a:xfrm rot="20159675">
                <a:off x="2325690" y="4547228"/>
                <a:ext cx="244202" cy="10033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33">
                <a:extLst>
                  <a:ext uri="{FF2B5EF4-FFF2-40B4-BE49-F238E27FC236}">
                    <a16:creationId xmlns:a16="http://schemas.microsoft.com/office/drawing/2014/main" id="{44F3B218-DA5A-AB45-3291-0C03A36027DC}"/>
                  </a:ext>
                </a:extLst>
              </p:cNvPr>
              <p:cNvSpPr/>
              <p:nvPr/>
            </p:nvSpPr>
            <p:spPr>
              <a:xfrm rot="1317232">
                <a:off x="1673902" y="4563376"/>
                <a:ext cx="236120" cy="101132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F36CDB1-ECED-02A6-9AEB-FB3186991CF5}"/>
                  </a:ext>
                </a:extLst>
              </p:cNvPr>
              <p:cNvSpPr/>
              <p:nvPr/>
            </p:nvSpPr>
            <p:spPr>
              <a:xfrm>
                <a:off x="1737477" y="3692448"/>
                <a:ext cx="754690" cy="75475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30">
                <a:extLst>
                  <a:ext uri="{FF2B5EF4-FFF2-40B4-BE49-F238E27FC236}">
                    <a16:creationId xmlns:a16="http://schemas.microsoft.com/office/drawing/2014/main" id="{CE98B238-DD14-010D-6929-32C590A99D83}"/>
                  </a:ext>
                </a:extLst>
              </p:cNvPr>
              <p:cNvSpPr/>
              <p:nvPr/>
            </p:nvSpPr>
            <p:spPr>
              <a:xfrm>
                <a:off x="1821193" y="4522217"/>
                <a:ext cx="587257" cy="145043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gular Pentagon 11">
                <a:extLst>
                  <a:ext uri="{FF2B5EF4-FFF2-40B4-BE49-F238E27FC236}">
                    <a16:creationId xmlns:a16="http://schemas.microsoft.com/office/drawing/2014/main" id="{F5B70255-7D4B-ABB9-372E-89E9DDB0E739}"/>
                  </a:ext>
                </a:extLst>
              </p:cNvPr>
              <p:cNvSpPr/>
              <p:nvPr/>
            </p:nvSpPr>
            <p:spPr>
              <a:xfrm>
                <a:off x="2030182" y="4540693"/>
                <a:ext cx="159698" cy="183707"/>
              </a:xfrm>
              <a:prstGeom prst="pent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gular Pentagon 31">
                <a:extLst>
                  <a:ext uri="{FF2B5EF4-FFF2-40B4-BE49-F238E27FC236}">
                    <a16:creationId xmlns:a16="http://schemas.microsoft.com/office/drawing/2014/main" id="{D2A491CE-0006-5012-A934-C279AAE875B0}"/>
                  </a:ext>
                </a:extLst>
              </p:cNvPr>
              <p:cNvSpPr/>
              <p:nvPr/>
            </p:nvSpPr>
            <p:spPr>
              <a:xfrm rot="10800000">
                <a:off x="1995601" y="4742876"/>
                <a:ext cx="218992" cy="786956"/>
              </a:xfrm>
              <a:prstGeom prst="pent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34">
                <a:extLst>
                  <a:ext uri="{FF2B5EF4-FFF2-40B4-BE49-F238E27FC236}">
                    <a16:creationId xmlns:a16="http://schemas.microsoft.com/office/drawing/2014/main" id="{8DA476F4-13BA-96D5-8C65-133B54F094E8}"/>
                  </a:ext>
                </a:extLst>
              </p:cNvPr>
              <p:cNvSpPr/>
              <p:nvPr/>
            </p:nvSpPr>
            <p:spPr>
              <a:xfrm rot="21241552">
                <a:off x="2180282" y="5627275"/>
                <a:ext cx="259297" cy="1170072"/>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35">
                <a:extLst>
                  <a:ext uri="{FF2B5EF4-FFF2-40B4-BE49-F238E27FC236}">
                    <a16:creationId xmlns:a16="http://schemas.microsoft.com/office/drawing/2014/main" id="{73D67298-5380-904F-A517-EA4EC0BB9D56}"/>
                  </a:ext>
                </a:extLst>
              </p:cNvPr>
              <p:cNvSpPr/>
              <p:nvPr/>
            </p:nvSpPr>
            <p:spPr>
              <a:xfrm rot="264249">
                <a:off x="1789551" y="5692753"/>
                <a:ext cx="259297" cy="1094974"/>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EE6155D9-751C-F5D3-09E4-B98BEF78272A}"/>
              </a:ext>
            </a:extLst>
          </p:cNvPr>
          <p:cNvGrpSpPr/>
          <p:nvPr/>
        </p:nvGrpSpPr>
        <p:grpSpPr>
          <a:xfrm>
            <a:off x="2542974" y="4478999"/>
            <a:ext cx="2352946" cy="1629430"/>
            <a:chOff x="2542974" y="4478999"/>
            <a:chExt cx="2352946" cy="1629430"/>
          </a:xfrm>
        </p:grpSpPr>
        <p:grpSp>
          <p:nvGrpSpPr>
            <p:cNvPr id="106" name="Group 105">
              <a:extLst>
                <a:ext uri="{FF2B5EF4-FFF2-40B4-BE49-F238E27FC236}">
                  <a16:creationId xmlns:a16="http://schemas.microsoft.com/office/drawing/2014/main" id="{F12A09BF-FC00-757F-A18E-4C32DA0F9E56}"/>
                </a:ext>
              </a:extLst>
            </p:cNvPr>
            <p:cNvGrpSpPr/>
            <p:nvPr/>
          </p:nvGrpSpPr>
          <p:grpSpPr>
            <a:xfrm>
              <a:off x="3397860" y="4478999"/>
              <a:ext cx="1498060" cy="1148513"/>
              <a:chOff x="1371600" y="1219200"/>
              <a:chExt cx="4800600" cy="3780503"/>
            </a:xfrm>
          </p:grpSpPr>
          <p:sp>
            <p:nvSpPr>
              <p:cNvPr id="107" name="Rounded Rectangle 76">
                <a:extLst>
                  <a:ext uri="{FF2B5EF4-FFF2-40B4-BE49-F238E27FC236}">
                    <a16:creationId xmlns:a16="http://schemas.microsoft.com/office/drawing/2014/main" id="{73816709-4950-68D2-E86E-40F5A9C1E345}"/>
                  </a:ext>
                </a:extLst>
              </p:cNvPr>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77">
                <a:extLst>
                  <a:ext uri="{FF2B5EF4-FFF2-40B4-BE49-F238E27FC236}">
                    <a16:creationId xmlns:a16="http://schemas.microsoft.com/office/drawing/2014/main" id="{970883FF-4511-2B2B-AF32-7FB9AA48E4BD}"/>
                  </a:ext>
                </a:extLst>
              </p:cNvPr>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78">
                <a:extLst>
                  <a:ext uri="{FF2B5EF4-FFF2-40B4-BE49-F238E27FC236}">
                    <a16:creationId xmlns:a16="http://schemas.microsoft.com/office/drawing/2014/main" id="{F6D77F44-5E80-50E3-1B62-D078F574B9E0}"/>
                  </a:ext>
                </a:extLst>
              </p:cNvPr>
              <p:cNvSpPr/>
              <p:nvPr/>
            </p:nvSpPr>
            <p:spPr>
              <a:xfrm>
                <a:off x="1524000" y="1371600"/>
                <a:ext cx="4495800" cy="24384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79">
                <a:extLst>
                  <a:ext uri="{FF2B5EF4-FFF2-40B4-BE49-F238E27FC236}">
                    <a16:creationId xmlns:a16="http://schemas.microsoft.com/office/drawing/2014/main" id="{499405B8-3694-4CDD-253C-541B6362C917}"/>
                  </a:ext>
                </a:extLst>
              </p:cNvPr>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7BC2D97F-4E52-F02E-3DC2-420087566A06}"/>
                </a:ext>
              </a:extLst>
            </p:cNvPr>
            <p:cNvGrpSpPr/>
            <p:nvPr/>
          </p:nvGrpSpPr>
          <p:grpSpPr>
            <a:xfrm>
              <a:off x="2542974" y="4760175"/>
              <a:ext cx="758393" cy="1348254"/>
              <a:chOff x="609600" y="914400"/>
              <a:chExt cx="4114800" cy="3505200"/>
            </a:xfrm>
          </p:grpSpPr>
          <p:sp>
            <p:nvSpPr>
              <p:cNvPr id="112" name="Rounded Rectangle 123">
                <a:extLst>
                  <a:ext uri="{FF2B5EF4-FFF2-40B4-BE49-F238E27FC236}">
                    <a16:creationId xmlns:a16="http://schemas.microsoft.com/office/drawing/2014/main" id="{3FC85BC5-158A-05E7-8A6F-939CEB4BACC8}"/>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24">
                <a:extLst>
                  <a:ext uri="{FF2B5EF4-FFF2-40B4-BE49-F238E27FC236}">
                    <a16:creationId xmlns:a16="http://schemas.microsoft.com/office/drawing/2014/main" id="{E6C87232-7FEF-0456-F313-ECFDC7A65A8A}"/>
                  </a:ext>
                </a:extLst>
              </p:cNvPr>
              <p:cNvSpPr/>
              <p:nvPr/>
            </p:nvSpPr>
            <p:spPr>
              <a:xfrm>
                <a:off x="914400" y="1066800"/>
                <a:ext cx="3581400"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73">
                <a:extLst>
                  <a:ext uri="{FF2B5EF4-FFF2-40B4-BE49-F238E27FC236}">
                    <a16:creationId xmlns:a16="http://schemas.microsoft.com/office/drawing/2014/main" id="{8E30DBAC-30DD-1C3D-24F6-AD9C80E63635}"/>
                  </a:ext>
                </a:extLst>
              </p:cNvPr>
              <p:cNvGrpSpPr/>
              <p:nvPr/>
            </p:nvGrpSpPr>
            <p:grpSpPr>
              <a:xfrm>
                <a:off x="1447800" y="3200400"/>
                <a:ext cx="2590800" cy="1143000"/>
                <a:chOff x="1447800" y="4724400"/>
                <a:chExt cx="2590800" cy="1143000"/>
              </a:xfrm>
            </p:grpSpPr>
            <p:sp>
              <p:nvSpPr>
                <p:cNvPr id="115" name="Rounded Rectangle 126">
                  <a:extLst>
                    <a:ext uri="{FF2B5EF4-FFF2-40B4-BE49-F238E27FC236}">
                      <a16:creationId xmlns:a16="http://schemas.microsoft.com/office/drawing/2014/main" id="{6E0A4D90-9B67-F07C-0B32-B8082A84E7BF}"/>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15" descr="Keyboard.png">
                  <a:extLst>
                    <a:ext uri="{FF2B5EF4-FFF2-40B4-BE49-F238E27FC236}">
                      <a16:creationId xmlns:a16="http://schemas.microsoft.com/office/drawing/2014/main" id="{82E04156-ADBE-DEFE-A6BD-4F74CEAF5FF1}"/>
                    </a:ext>
                  </a:extLst>
                </p:cNvPr>
                <p:cNvPicPr>
                  <a:picLocks noChangeAspect="1"/>
                </p:cNvPicPr>
                <p:nvPr/>
              </p:nvPicPr>
              <p:blipFill>
                <a:blip r:embed="rId3" cstate="print"/>
                <a:stretch>
                  <a:fillRect/>
                </a:stretch>
              </p:blipFill>
              <p:spPr>
                <a:xfrm>
                  <a:off x="1524000" y="4800600"/>
                  <a:ext cx="2438400" cy="946150"/>
                </a:xfrm>
                <a:prstGeom prst="rect">
                  <a:avLst/>
                </a:prstGeom>
              </p:spPr>
            </p:pic>
          </p:grpSp>
        </p:grpSp>
      </p:grpSp>
      <p:grpSp>
        <p:nvGrpSpPr>
          <p:cNvPr id="133" name="Group 132">
            <a:extLst>
              <a:ext uri="{FF2B5EF4-FFF2-40B4-BE49-F238E27FC236}">
                <a16:creationId xmlns:a16="http://schemas.microsoft.com/office/drawing/2014/main" id="{E7A49D1E-E74D-594C-0AA6-807758015FE4}"/>
              </a:ext>
            </a:extLst>
          </p:cNvPr>
          <p:cNvGrpSpPr/>
          <p:nvPr/>
        </p:nvGrpSpPr>
        <p:grpSpPr>
          <a:xfrm>
            <a:off x="1548403" y="1967387"/>
            <a:ext cx="2414592" cy="2220518"/>
            <a:chOff x="1548403" y="1967387"/>
            <a:chExt cx="2414592" cy="2220518"/>
          </a:xfrm>
        </p:grpSpPr>
        <p:grpSp>
          <p:nvGrpSpPr>
            <p:cNvPr id="7" name="Group 6">
              <a:extLst>
                <a:ext uri="{FF2B5EF4-FFF2-40B4-BE49-F238E27FC236}">
                  <a16:creationId xmlns:a16="http://schemas.microsoft.com/office/drawing/2014/main" id="{7B3734CA-C84C-F3C8-70A4-4E7D2ADF19AF}"/>
                </a:ext>
              </a:extLst>
            </p:cNvPr>
            <p:cNvGrpSpPr/>
            <p:nvPr/>
          </p:nvGrpSpPr>
          <p:grpSpPr>
            <a:xfrm>
              <a:off x="1548403" y="1967387"/>
              <a:ext cx="1095041" cy="2220518"/>
              <a:chOff x="7536123" y="2343731"/>
              <a:chExt cx="1891155" cy="3834873"/>
            </a:xfrm>
          </p:grpSpPr>
          <p:sp>
            <p:nvSpPr>
              <p:cNvPr id="8" name="Rounded Rectangle 25">
                <a:extLst>
                  <a:ext uri="{FF2B5EF4-FFF2-40B4-BE49-F238E27FC236}">
                    <a16:creationId xmlns:a16="http://schemas.microsoft.com/office/drawing/2014/main" id="{757B4F9D-AE89-6236-7143-7C35FC3053DB}"/>
                  </a:ext>
                </a:extLst>
              </p:cNvPr>
              <p:cNvSpPr/>
              <p:nvPr/>
            </p:nvSpPr>
            <p:spPr>
              <a:xfrm>
                <a:off x="8135929" y="3204644"/>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6">
                <a:extLst>
                  <a:ext uri="{FF2B5EF4-FFF2-40B4-BE49-F238E27FC236}">
                    <a16:creationId xmlns:a16="http://schemas.microsoft.com/office/drawing/2014/main" id="{411D5BF1-D658-9533-3687-53CFA5D73D9A}"/>
                  </a:ext>
                </a:extLst>
              </p:cNvPr>
              <p:cNvSpPr/>
              <p:nvPr/>
            </p:nvSpPr>
            <p:spPr>
              <a:xfrm rot="5745961">
                <a:off x="8995904" y="3649167"/>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7">
                <a:extLst>
                  <a:ext uri="{FF2B5EF4-FFF2-40B4-BE49-F238E27FC236}">
                    <a16:creationId xmlns:a16="http://schemas.microsoft.com/office/drawing/2014/main" id="{C0F1BB14-8D5B-3642-F842-2C048E7FEE3D}"/>
                  </a:ext>
                </a:extLst>
              </p:cNvPr>
              <p:cNvSpPr/>
              <p:nvPr/>
            </p:nvSpPr>
            <p:spPr>
              <a:xfrm rot="19242442">
                <a:off x="8539093" y="3130026"/>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8">
                <a:extLst>
                  <a:ext uri="{FF2B5EF4-FFF2-40B4-BE49-F238E27FC236}">
                    <a16:creationId xmlns:a16="http://schemas.microsoft.com/office/drawing/2014/main" id="{12DEB744-8436-82E5-79A1-DC573556DF09}"/>
                  </a:ext>
                </a:extLst>
              </p:cNvPr>
              <p:cNvSpPr/>
              <p:nvPr/>
            </p:nvSpPr>
            <p:spPr>
              <a:xfrm rot="1069183">
                <a:off x="7937958" y="4710626"/>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9">
                <a:extLst>
                  <a:ext uri="{FF2B5EF4-FFF2-40B4-BE49-F238E27FC236}">
                    <a16:creationId xmlns:a16="http://schemas.microsoft.com/office/drawing/2014/main" id="{63DFAA44-D59B-F7C1-5367-A8A8A8E61473}"/>
                  </a:ext>
                </a:extLst>
              </p:cNvPr>
              <p:cNvSpPr/>
              <p:nvPr/>
            </p:nvSpPr>
            <p:spPr>
              <a:xfrm rot="5710218">
                <a:off x="8577521" y="4505816"/>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7B097B-5DBD-2F71-96A4-7C9327D37793}"/>
                  </a:ext>
                </a:extLst>
              </p:cNvPr>
              <p:cNvSpPr/>
              <p:nvPr/>
            </p:nvSpPr>
            <p:spPr>
              <a:xfrm>
                <a:off x="7995089" y="2343731"/>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1">
                <a:extLst>
                  <a:ext uri="{FF2B5EF4-FFF2-40B4-BE49-F238E27FC236}">
                    <a16:creationId xmlns:a16="http://schemas.microsoft.com/office/drawing/2014/main" id="{4984EFB1-11D2-F512-5149-37F3BE1E5DE7}"/>
                  </a:ext>
                </a:extLst>
              </p:cNvPr>
              <p:cNvSpPr/>
              <p:nvPr/>
            </p:nvSpPr>
            <p:spPr>
              <a:xfrm rot="8114643">
                <a:off x="7536123" y="3449942"/>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3">
                <a:extLst>
                  <a:ext uri="{FF2B5EF4-FFF2-40B4-BE49-F238E27FC236}">
                    <a16:creationId xmlns:a16="http://schemas.microsoft.com/office/drawing/2014/main" id="{F5C44D08-991F-B227-6C73-E6596EA0FCA3}"/>
                  </a:ext>
                </a:extLst>
              </p:cNvPr>
              <p:cNvSpPr/>
              <p:nvPr/>
            </p:nvSpPr>
            <p:spPr>
              <a:xfrm rot="240782">
                <a:off x="7620193" y="3800001"/>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80C0707-BE93-2C44-0B9C-6C77C1A8EC73}"/>
                  </a:ext>
                </a:extLst>
              </p:cNvPr>
              <p:cNvGrpSpPr/>
              <p:nvPr/>
            </p:nvGrpSpPr>
            <p:grpSpPr>
              <a:xfrm>
                <a:off x="8652819" y="5528621"/>
                <a:ext cx="612545" cy="613362"/>
                <a:chOff x="6145972" y="3842656"/>
                <a:chExt cx="914400" cy="915620"/>
              </a:xfrm>
            </p:grpSpPr>
            <p:sp>
              <p:nvSpPr>
                <p:cNvPr id="18" name="Oval 17">
                  <a:extLst>
                    <a:ext uri="{FF2B5EF4-FFF2-40B4-BE49-F238E27FC236}">
                      <a16:creationId xmlns:a16="http://schemas.microsoft.com/office/drawing/2014/main" id="{6AFEB170-2C75-E2CF-1C90-DB092D2531DC}"/>
                    </a:ext>
                  </a:extLst>
                </p:cNvPr>
                <p:cNvSpPr/>
                <p:nvPr/>
              </p:nvSpPr>
              <p:spPr>
                <a:xfrm>
                  <a:off x="6181496" y="3842656"/>
                  <a:ext cx="861561" cy="87085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http://icons.iconarchive.com/icons/icons-land/metro-raster-sport/96/Soccer-Ball-icon.png">
                  <a:extLst>
                    <a:ext uri="{FF2B5EF4-FFF2-40B4-BE49-F238E27FC236}">
                      <a16:creationId xmlns:a16="http://schemas.microsoft.com/office/drawing/2014/main" id="{948B5B28-7AEC-392B-A2F7-88CC8575E1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5972" y="3843875"/>
                  <a:ext cx="914400" cy="91440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ounded Rectangle 32">
                <a:extLst>
                  <a:ext uri="{FF2B5EF4-FFF2-40B4-BE49-F238E27FC236}">
                    <a16:creationId xmlns:a16="http://schemas.microsoft.com/office/drawing/2014/main" id="{5A55588E-3DDF-BB30-237E-7C2BA49F1149}"/>
                  </a:ext>
                </a:extLst>
              </p:cNvPr>
              <p:cNvSpPr/>
              <p:nvPr/>
            </p:nvSpPr>
            <p:spPr>
              <a:xfrm>
                <a:off x="8834622" y="4797232"/>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56C4D255-4512-EDBC-C36B-C0ED30121D86}"/>
                </a:ext>
              </a:extLst>
            </p:cNvPr>
            <p:cNvGrpSpPr/>
            <p:nvPr/>
          </p:nvGrpSpPr>
          <p:grpSpPr>
            <a:xfrm>
              <a:off x="3025795" y="2018801"/>
              <a:ext cx="937200" cy="1832906"/>
              <a:chOff x="9218200" y="1146359"/>
              <a:chExt cx="1219938" cy="2385865"/>
            </a:xfrm>
          </p:grpSpPr>
          <p:sp>
            <p:nvSpPr>
              <p:cNvPr id="118" name="Oval 117">
                <a:extLst>
                  <a:ext uri="{FF2B5EF4-FFF2-40B4-BE49-F238E27FC236}">
                    <a16:creationId xmlns:a16="http://schemas.microsoft.com/office/drawing/2014/main" id="{C9BCD705-51A9-28B8-9509-91EA0C45CA4C}"/>
                  </a:ext>
                </a:extLst>
              </p:cNvPr>
              <p:cNvSpPr/>
              <p:nvPr/>
            </p:nvSpPr>
            <p:spPr>
              <a:xfrm>
                <a:off x="9466729" y="1183341"/>
                <a:ext cx="632012" cy="6320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946869F5-17C1-B9AA-A899-3D90CD63BDC5}"/>
                  </a:ext>
                </a:extLst>
              </p:cNvPr>
              <p:cNvSpPr/>
              <p:nvPr/>
            </p:nvSpPr>
            <p:spPr>
              <a:xfrm>
                <a:off x="9628094" y="1896035"/>
                <a:ext cx="349623"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DFBA7D60-0C88-ACBC-FDDA-DC5A315E6872}"/>
                  </a:ext>
                </a:extLst>
              </p:cNvPr>
              <p:cNvSpPr/>
              <p:nvPr/>
            </p:nvSpPr>
            <p:spPr>
              <a:xfrm>
                <a:off x="9641539" y="2659155"/>
                <a:ext cx="161366"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D826B76F-6621-7BF5-34E0-D1F2834F7924}"/>
                  </a:ext>
                </a:extLst>
              </p:cNvPr>
              <p:cNvSpPr/>
              <p:nvPr/>
            </p:nvSpPr>
            <p:spPr>
              <a:xfrm rot="1401175">
                <a:off x="9672105" y="2566014"/>
                <a:ext cx="153788" cy="9662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4E2518A6-8C6D-D1E4-BB16-E5B914F1749E}"/>
                  </a:ext>
                </a:extLst>
              </p:cNvPr>
              <p:cNvSpPr/>
              <p:nvPr/>
            </p:nvSpPr>
            <p:spPr>
              <a:xfrm>
                <a:off x="9231405" y="2252382"/>
                <a:ext cx="11430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8B290177-8333-1C32-ADF0-150E3084246B}"/>
                  </a:ext>
                </a:extLst>
              </p:cNvPr>
              <p:cNvSpPr/>
              <p:nvPr/>
            </p:nvSpPr>
            <p:spPr>
              <a:xfrm>
                <a:off x="9218200" y="1146359"/>
                <a:ext cx="550333" cy="911147"/>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B4ED6DF8-6B4E-C335-C58C-2D2AD6E4121B}"/>
                  </a:ext>
                </a:extLst>
              </p:cNvPr>
              <p:cNvSpPr/>
              <p:nvPr/>
            </p:nvSpPr>
            <p:spPr>
              <a:xfrm rot="9729911">
                <a:off x="9947361" y="1870985"/>
                <a:ext cx="490777" cy="812545"/>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131">
            <a:extLst>
              <a:ext uri="{FF2B5EF4-FFF2-40B4-BE49-F238E27FC236}">
                <a16:creationId xmlns:a16="http://schemas.microsoft.com/office/drawing/2014/main" id="{C8A7A60F-7899-735A-F2A1-7FF4DDA064CD}"/>
              </a:ext>
            </a:extLst>
          </p:cNvPr>
          <p:cNvGrpSpPr/>
          <p:nvPr/>
        </p:nvGrpSpPr>
        <p:grpSpPr>
          <a:xfrm>
            <a:off x="7723119" y="4611305"/>
            <a:ext cx="2083017" cy="1588068"/>
            <a:chOff x="5998405" y="3590173"/>
            <a:chExt cx="3633591" cy="2770208"/>
          </a:xfrm>
        </p:grpSpPr>
        <p:grpSp>
          <p:nvGrpSpPr>
            <p:cNvPr id="125" name="Group 124">
              <a:extLst>
                <a:ext uri="{FF2B5EF4-FFF2-40B4-BE49-F238E27FC236}">
                  <a16:creationId xmlns:a16="http://schemas.microsoft.com/office/drawing/2014/main" id="{3962A6C7-313B-5F6A-321E-B4210E9658A2}"/>
                </a:ext>
              </a:extLst>
            </p:cNvPr>
            <p:cNvGrpSpPr/>
            <p:nvPr/>
          </p:nvGrpSpPr>
          <p:grpSpPr>
            <a:xfrm>
              <a:off x="5998405" y="3590173"/>
              <a:ext cx="1433305" cy="2743497"/>
              <a:chOff x="1730132" y="2562126"/>
              <a:chExt cx="1433305" cy="2743497"/>
            </a:xfrm>
            <a:solidFill>
              <a:schemeClr val="tx1"/>
            </a:solidFill>
          </p:grpSpPr>
          <p:sp>
            <p:nvSpPr>
              <p:cNvPr id="126" name="Freeform: Shape 125">
                <a:extLst>
                  <a:ext uri="{FF2B5EF4-FFF2-40B4-BE49-F238E27FC236}">
                    <a16:creationId xmlns:a16="http://schemas.microsoft.com/office/drawing/2014/main" id="{5A861BFA-5260-ACD5-19E0-FCF7DC11C135}"/>
                  </a:ext>
                </a:extLst>
              </p:cNvPr>
              <p:cNvSpPr/>
              <p:nvPr/>
            </p:nvSpPr>
            <p:spPr>
              <a:xfrm rot="21059693">
                <a:off x="1730132" y="3325292"/>
                <a:ext cx="1433305" cy="1980331"/>
              </a:xfrm>
              <a:custGeom>
                <a:avLst/>
                <a:gdLst>
                  <a:gd name="connsiteX0" fmla="*/ 702164 w 1433305"/>
                  <a:gd name="connsiteY0" fmla="*/ 16515 h 1980331"/>
                  <a:gd name="connsiteX1" fmla="*/ 828739 w 1433305"/>
                  <a:gd name="connsiteY1" fmla="*/ 94096 h 1980331"/>
                  <a:gd name="connsiteX2" fmla="*/ 843268 w 1433305"/>
                  <a:gd name="connsiteY2" fmla="*/ 125278 h 1980331"/>
                  <a:gd name="connsiteX3" fmla="*/ 1367846 w 1433305"/>
                  <a:gd name="connsiteY3" fmla="*/ 335977 h 1980331"/>
                  <a:gd name="connsiteX4" fmla="*/ 1425762 w 1433305"/>
                  <a:gd name="connsiteY4" fmla="*/ 471649 h 1980331"/>
                  <a:gd name="connsiteX5" fmla="*/ 1407709 w 1433305"/>
                  <a:gd name="connsiteY5" fmla="*/ 516594 h 1980331"/>
                  <a:gd name="connsiteX6" fmla="*/ 1272038 w 1433305"/>
                  <a:gd name="connsiteY6" fmla="*/ 574510 h 1980331"/>
                  <a:gd name="connsiteX7" fmla="*/ 837769 w 1433305"/>
                  <a:gd name="connsiteY7" fmla="*/ 400086 h 1980331"/>
                  <a:gd name="connsiteX8" fmla="*/ 713180 w 1433305"/>
                  <a:gd name="connsiteY8" fmla="*/ 1186250 h 1980331"/>
                  <a:gd name="connsiteX9" fmla="*/ 703169 w 1433305"/>
                  <a:gd name="connsiteY9" fmla="*/ 1224244 h 1980331"/>
                  <a:gd name="connsiteX10" fmla="*/ 692514 w 1433305"/>
                  <a:gd name="connsiteY10" fmla="*/ 1245850 h 1980331"/>
                  <a:gd name="connsiteX11" fmla="*/ 692514 w 1433305"/>
                  <a:gd name="connsiteY11" fmla="*/ 1876021 h 1980331"/>
                  <a:gd name="connsiteX12" fmla="*/ 588204 w 1433305"/>
                  <a:gd name="connsiteY12" fmla="*/ 1980331 h 1980331"/>
                  <a:gd name="connsiteX13" fmla="*/ 539769 w 1433305"/>
                  <a:gd name="connsiteY13" fmla="*/ 1980331 h 1980331"/>
                  <a:gd name="connsiteX14" fmla="*/ 435459 w 1433305"/>
                  <a:gd name="connsiteY14" fmla="*/ 1876021 h 1980331"/>
                  <a:gd name="connsiteX15" fmla="*/ 435459 w 1433305"/>
                  <a:gd name="connsiteY15" fmla="*/ 1339583 h 1980331"/>
                  <a:gd name="connsiteX16" fmla="*/ 248868 w 1433305"/>
                  <a:gd name="connsiteY16" fmla="*/ 1859637 h 1980331"/>
                  <a:gd name="connsiteX17" fmla="*/ 115459 w 1433305"/>
                  <a:gd name="connsiteY17" fmla="*/ 1922592 h 1980331"/>
                  <a:gd name="connsiteX18" fmla="*/ 69870 w 1433305"/>
                  <a:gd name="connsiteY18" fmla="*/ 1906235 h 1980331"/>
                  <a:gd name="connsiteX19" fmla="*/ 6915 w 1433305"/>
                  <a:gd name="connsiteY19" fmla="*/ 1772826 h 1980331"/>
                  <a:gd name="connsiteX20" fmla="*/ 240470 w 1433305"/>
                  <a:gd name="connsiteY20" fmla="*/ 1121878 h 1980331"/>
                  <a:gd name="connsiteX21" fmla="*/ 241063 w 1433305"/>
                  <a:gd name="connsiteY21" fmla="*/ 1111431 h 1980331"/>
                  <a:gd name="connsiteX22" fmla="*/ 276027 w 1433305"/>
                  <a:gd name="connsiteY22" fmla="*/ 890803 h 1980331"/>
                  <a:gd name="connsiteX23" fmla="*/ 239149 w 1433305"/>
                  <a:gd name="connsiteY23" fmla="*/ 960054 h 1980331"/>
                  <a:gd name="connsiteX24" fmla="*/ 98049 w 1433305"/>
                  <a:gd name="connsiteY24" fmla="*/ 1003092 h 1980331"/>
                  <a:gd name="connsiteX25" fmla="*/ 55299 w 1433305"/>
                  <a:gd name="connsiteY25" fmla="*/ 980326 h 1980331"/>
                  <a:gd name="connsiteX26" fmla="*/ 12262 w 1433305"/>
                  <a:gd name="connsiteY26" fmla="*/ 839227 h 1980331"/>
                  <a:gd name="connsiteX27" fmla="*/ 399783 w 1433305"/>
                  <a:gd name="connsiteY27" fmla="*/ 111544 h 1980331"/>
                  <a:gd name="connsiteX28" fmla="*/ 426102 w 1433305"/>
                  <a:gd name="connsiteY28" fmla="*/ 79561 h 1980331"/>
                  <a:gd name="connsiteX29" fmla="*/ 432290 w 1433305"/>
                  <a:gd name="connsiteY29" fmla="*/ 76273 h 1980331"/>
                  <a:gd name="connsiteX30" fmla="*/ 468847 w 1433305"/>
                  <a:gd name="connsiteY30" fmla="*/ 37062 h 1980331"/>
                  <a:gd name="connsiteX31" fmla="*/ 613207 w 1433305"/>
                  <a:gd name="connsiteY31" fmla="*/ 2418 h 198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33305" h="1980331">
                    <a:moveTo>
                      <a:pt x="702164" y="16515"/>
                    </a:moveTo>
                    <a:cubicBezTo>
                      <a:pt x="755067" y="24899"/>
                      <a:pt x="799564" y="53932"/>
                      <a:pt x="828739" y="94096"/>
                    </a:cubicBezTo>
                    <a:lnTo>
                      <a:pt x="843268" y="125278"/>
                    </a:lnTo>
                    <a:lnTo>
                      <a:pt x="1367846" y="335977"/>
                    </a:lnTo>
                    <a:cubicBezTo>
                      <a:pt x="1421304" y="357448"/>
                      <a:pt x="1447233" y="418191"/>
                      <a:pt x="1425762" y="471649"/>
                    </a:cubicBezTo>
                    <a:lnTo>
                      <a:pt x="1407709" y="516594"/>
                    </a:lnTo>
                    <a:cubicBezTo>
                      <a:pt x="1386237" y="570052"/>
                      <a:pt x="1325496" y="595983"/>
                      <a:pt x="1272038" y="574510"/>
                    </a:cubicBezTo>
                    <a:lnTo>
                      <a:pt x="837769" y="400086"/>
                    </a:lnTo>
                    <a:lnTo>
                      <a:pt x="713180" y="1186250"/>
                    </a:lnTo>
                    <a:cubicBezTo>
                      <a:pt x="711084" y="1199476"/>
                      <a:pt x="707697" y="1212177"/>
                      <a:pt x="703169" y="1224244"/>
                    </a:cubicBezTo>
                    <a:lnTo>
                      <a:pt x="692514" y="1245850"/>
                    </a:lnTo>
                    <a:lnTo>
                      <a:pt x="692514" y="1876021"/>
                    </a:lnTo>
                    <a:cubicBezTo>
                      <a:pt x="692514" y="1933630"/>
                      <a:pt x="645813" y="1980331"/>
                      <a:pt x="588204" y="1980331"/>
                    </a:cubicBezTo>
                    <a:lnTo>
                      <a:pt x="539769" y="1980331"/>
                    </a:lnTo>
                    <a:cubicBezTo>
                      <a:pt x="482160" y="1980331"/>
                      <a:pt x="435459" y="1933630"/>
                      <a:pt x="435459" y="1876021"/>
                    </a:cubicBezTo>
                    <a:lnTo>
                      <a:pt x="435459" y="1339583"/>
                    </a:lnTo>
                    <a:lnTo>
                      <a:pt x="248868" y="1859637"/>
                    </a:lnTo>
                    <a:cubicBezTo>
                      <a:pt x="229412" y="1913862"/>
                      <a:pt x="169684" y="1942047"/>
                      <a:pt x="115459" y="1922592"/>
                    </a:cubicBezTo>
                    <a:lnTo>
                      <a:pt x="69870" y="1906235"/>
                    </a:lnTo>
                    <a:cubicBezTo>
                      <a:pt x="15645" y="1886779"/>
                      <a:pt x="-12540" y="1827050"/>
                      <a:pt x="6915" y="1772826"/>
                    </a:cubicBezTo>
                    <a:lnTo>
                      <a:pt x="240470" y="1121878"/>
                    </a:lnTo>
                    <a:lnTo>
                      <a:pt x="241063" y="1111431"/>
                    </a:lnTo>
                    <a:lnTo>
                      <a:pt x="276027" y="890803"/>
                    </a:lnTo>
                    <a:lnTo>
                      <a:pt x="239149" y="960054"/>
                    </a:lnTo>
                    <a:cubicBezTo>
                      <a:pt x="212070" y="1010902"/>
                      <a:pt x="148898" y="1030170"/>
                      <a:pt x="98049" y="1003092"/>
                    </a:cubicBezTo>
                    <a:lnTo>
                      <a:pt x="55299" y="980326"/>
                    </a:lnTo>
                    <a:cubicBezTo>
                      <a:pt x="4451" y="953247"/>
                      <a:pt x="-14817" y="890075"/>
                      <a:pt x="12262" y="839227"/>
                    </a:cubicBezTo>
                    <a:lnTo>
                      <a:pt x="399783" y="111544"/>
                    </a:lnTo>
                    <a:cubicBezTo>
                      <a:pt x="406552" y="98832"/>
                      <a:pt x="415577" y="88094"/>
                      <a:pt x="426102" y="79561"/>
                    </a:cubicBezTo>
                    <a:lnTo>
                      <a:pt x="432290" y="76273"/>
                    </a:lnTo>
                    <a:lnTo>
                      <a:pt x="468847" y="37062"/>
                    </a:lnTo>
                    <a:cubicBezTo>
                      <a:pt x="509010" y="7887"/>
                      <a:pt x="560304" y="-5965"/>
                      <a:pt x="613207" y="2418"/>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7" name="Oval 126">
                <a:extLst>
                  <a:ext uri="{FF2B5EF4-FFF2-40B4-BE49-F238E27FC236}">
                    <a16:creationId xmlns:a16="http://schemas.microsoft.com/office/drawing/2014/main" id="{B8779F49-F0C3-9B5D-2F45-026F0C327948}"/>
                  </a:ext>
                </a:extLst>
              </p:cNvPr>
              <p:cNvSpPr/>
              <p:nvPr/>
            </p:nvSpPr>
            <p:spPr>
              <a:xfrm>
                <a:off x="1859830" y="2562126"/>
                <a:ext cx="738629" cy="72554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3601F3BD-3D96-32D6-8FB3-E5F0F1845D2C}"/>
                </a:ext>
              </a:extLst>
            </p:cNvPr>
            <p:cNvGrpSpPr/>
            <p:nvPr/>
          </p:nvGrpSpPr>
          <p:grpSpPr>
            <a:xfrm>
              <a:off x="8218324" y="3606385"/>
              <a:ext cx="1413672" cy="2753996"/>
              <a:chOff x="8218324" y="3606385"/>
              <a:chExt cx="1413672" cy="2753996"/>
            </a:xfrm>
          </p:grpSpPr>
          <p:sp>
            <p:nvSpPr>
              <p:cNvPr id="128" name="Freeform: Shape 127">
                <a:extLst>
                  <a:ext uri="{FF2B5EF4-FFF2-40B4-BE49-F238E27FC236}">
                    <a16:creationId xmlns:a16="http://schemas.microsoft.com/office/drawing/2014/main" id="{95224FC3-9AC0-BD63-542F-B14381F698E0}"/>
                  </a:ext>
                </a:extLst>
              </p:cNvPr>
              <p:cNvSpPr/>
              <p:nvPr/>
            </p:nvSpPr>
            <p:spPr>
              <a:xfrm>
                <a:off x="8218324" y="4384122"/>
                <a:ext cx="1346919" cy="1976259"/>
              </a:xfrm>
              <a:custGeom>
                <a:avLst/>
                <a:gdLst>
                  <a:gd name="connsiteX0" fmla="*/ 788564 w 1346919"/>
                  <a:gd name="connsiteY0" fmla="*/ 0 h 1976259"/>
                  <a:gd name="connsiteX1" fmla="*/ 878631 w 1346919"/>
                  <a:gd name="connsiteY1" fmla="*/ 0 h 1976259"/>
                  <a:gd name="connsiteX2" fmla="*/ 1015789 w 1346919"/>
                  <a:gd name="connsiteY2" fmla="*/ 56813 h 1976259"/>
                  <a:gd name="connsiteX3" fmla="*/ 1045758 w 1346919"/>
                  <a:gd name="connsiteY3" fmla="*/ 101262 h 1976259"/>
                  <a:gd name="connsiteX4" fmla="*/ 1051355 w 1346919"/>
                  <a:gd name="connsiteY4" fmla="*/ 105478 h 1976259"/>
                  <a:gd name="connsiteX5" fmla="*/ 1072344 w 1346919"/>
                  <a:gd name="connsiteY5" fmla="*/ 141187 h 1976259"/>
                  <a:gd name="connsiteX6" fmla="*/ 1341189 w 1346919"/>
                  <a:gd name="connsiteY6" fmla="*/ 920557 h 1976259"/>
                  <a:gd name="connsiteX7" fmla="*/ 1276598 w 1346919"/>
                  <a:gd name="connsiteY7" fmla="*/ 1053180 h 1976259"/>
                  <a:gd name="connsiteX8" fmla="*/ 1230811 w 1346919"/>
                  <a:gd name="connsiteY8" fmla="*/ 1068974 h 1976259"/>
                  <a:gd name="connsiteX9" fmla="*/ 1206741 w 1346919"/>
                  <a:gd name="connsiteY9" fmla="*/ 1072193 h 1976259"/>
                  <a:gd name="connsiteX10" fmla="*/ 1302990 w 1346919"/>
                  <a:gd name="connsiteY10" fmla="*/ 1419224 h 1976259"/>
                  <a:gd name="connsiteX11" fmla="*/ 1119927 w 1346919"/>
                  <a:gd name="connsiteY11" fmla="*/ 1419224 h 1976259"/>
                  <a:gd name="connsiteX12" fmla="*/ 1200341 w 1346919"/>
                  <a:gd name="connsiteY12" fmla="*/ 1843485 h 1976259"/>
                  <a:gd name="connsiteX13" fmla="*/ 1117281 w 1346919"/>
                  <a:gd name="connsiteY13" fmla="*/ 1965396 h 1976259"/>
                  <a:gd name="connsiteX14" fmla="*/ 1069693 w 1346919"/>
                  <a:gd name="connsiteY14" fmla="*/ 1974416 h 1976259"/>
                  <a:gd name="connsiteX15" fmla="*/ 947783 w 1346919"/>
                  <a:gd name="connsiteY15" fmla="*/ 1891355 h 1976259"/>
                  <a:gd name="connsiteX16" fmla="*/ 858296 w 1346919"/>
                  <a:gd name="connsiteY16" fmla="*/ 1419224 h 1976259"/>
                  <a:gd name="connsiteX17" fmla="*/ 833685 w 1346919"/>
                  <a:gd name="connsiteY17" fmla="*/ 1419224 h 1976259"/>
                  <a:gd name="connsiteX18" fmla="*/ 760927 w 1346919"/>
                  <a:gd name="connsiteY18" fmla="*/ 1878332 h 1976259"/>
                  <a:gd name="connsiteX19" fmla="*/ 641576 w 1346919"/>
                  <a:gd name="connsiteY19" fmla="*/ 1965029 h 1976259"/>
                  <a:gd name="connsiteX20" fmla="*/ 593738 w 1346919"/>
                  <a:gd name="connsiteY20" fmla="*/ 1957448 h 1976259"/>
                  <a:gd name="connsiteX21" fmla="*/ 507040 w 1346919"/>
                  <a:gd name="connsiteY21" fmla="*/ 1838097 h 1976259"/>
                  <a:gd name="connsiteX22" fmla="*/ 573421 w 1346919"/>
                  <a:gd name="connsiteY22" fmla="*/ 1419224 h 1976259"/>
                  <a:gd name="connsiteX23" fmla="*/ 388590 w 1346919"/>
                  <a:gd name="connsiteY23" fmla="*/ 1419224 h 1976259"/>
                  <a:gd name="connsiteX24" fmla="*/ 583793 w 1346919"/>
                  <a:gd name="connsiteY24" fmla="*/ 715411 h 1976259"/>
                  <a:gd name="connsiteX25" fmla="*/ 594593 w 1346919"/>
                  <a:gd name="connsiteY25" fmla="*/ 715411 h 1976259"/>
                  <a:gd name="connsiteX26" fmla="*/ 594593 w 1346919"/>
                  <a:gd name="connsiteY26" fmla="*/ 357618 h 1976259"/>
                  <a:gd name="connsiteX27" fmla="*/ 138375 w 1346919"/>
                  <a:gd name="connsiteY27" fmla="*/ 461919 h 1976259"/>
                  <a:gd name="connsiteX28" fmla="*/ 13441 w 1346919"/>
                  <a:gd name="connsiteY28" fmla="*/ 383481 h 1976259"/>
                  <a:gd name="connsiteX29" fmla="*/ 2646 w 1346919"/>
                  <a:gd name="connsiteY29" fmla="*/ 336264 h 1976259"/>
                  <a:gd name="connsiteX30" fmla="*/ 81084 w 1346919"/>
                  <a:gd name="connsiteY30" fmla="*/ 211330 h 1976259"/>
                  <a:gd name="connsiteX31" fmla="*/ 632175 w 1346919"/>
                  <a:gd name="connsiteY31" fmla="*/ 85336 h 1976259"/>
                  <a:gd name="connsiteX32" fmla="*/ 651406 w 1346919"/>
                  <a:gd name="connsiteY32" fmla="*/ 56812 h 1976259"/>
                  <a:gd name="connsiteX33" fmla="*/ 788564 w 1346919"/>
                  <a:gd name="connsiteY33" fmla="*/ 0 h 197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6919" h="1976259">
                    <a:moveTo>
                      <a:pt x="788564" y="0"/>
                    </a:moveTo>
                    <a:lnTo>
                      <a:pt x="878631" y="0"/>
                    </a:lnTo>
                    <a:cubicBezTo>
                      <a:pt x="932194" y="1"/>
                      <a:pt x="980688" y="21711"/>
                      <a:pt x="1015789" y="56813"/>
                    </a:cubicBezTo>
                    <a:lnTo>
                      <a:pt x="1045758" y="101262"/>
                    </a:lnTo>
                    <a:lnTo>
                      <a:pt x="1051355" y="105478"/>
                    </a:lnTo>
                    <a:cubicBezTo>
                      <a:pt x="1060415" y="115554"/>
                      <a:pt x="1067648" y="127572"/>
                      <a:pt x="1072344" y="141187"/>
                    </a:cubicBezTo>
                    <a:lnTo>
                      <a:pt x="1341189" y="920557"/>
                    </a:lnTo>
                    <a:cubicBezTo>
                      <a:pt x="1359976" y="975016"/>
                      <a:pt x="1331057" y="1034394"/>
                      <a:pt x="1276598" y="1053180"/>
                    </a:cubicBezTo>
                    <a:lnTo>
                      <a:pt x="1230811" y="1068974"/>
                    </a:lnTo>
                    <a:lnTo>
                      <a:pt x="1206741" y="1072193"/>
                    </a:lnTo>
                    <a:lnTo>
                      <a:pt x="1302990" y="1419224"/>
                    </a:lnTo>
                    <a:lnTo>
                      <a:pt x="1119927" y="1419224"/>
                    </a:lnTo>
                    <a:lnTo>
                      <a:pt x="1200341" y="1843485"/>
                    </a:lnTo>
                    <a:cubicBezTo>
                      <a:pt x="1211069" y="1900086"/>
                      <a:pt x="1173883" y="1954667"/>
                      <a:pt x="1117281" y="1965396"/>
                    </a:cubicBezTo>
                    <a:lnTo>
                      <a:pt x="1069693" y="1974416"/>
                    </a:lnTo>
                    <a:cubicBezTo>
                      <a:pt x="1013091" y="1985144"/>
                      <a:pt x="958511" y="1947957"/>
                      <a:pt x="947783" y="1891355"/>
                    </a:cubicBezTo>
                    <a:lnTo>
                      <a:pt x="858296" y="1419224"/>
                    </a:lnTo>
                    <a:lnTo>
                      <a:pt x="833685" y="1419224"/>
                    </a:lnTo>
                    <a:lnTo>
                      <a:pt x="760927" y="1878332"/>
                    </a:lnTo>
                    <a:cubicBezTo>
                      <a:pt x="751910" y="1935231"/>
                      <a:pt x="698475" y="1974046"/>
                      <a:pt x="641576" y="1965029"/>
                    </a:cubicBezTo>
                    <a:lnTo>
                      <a:pt x="593738" y="1957448"/>
                    </a:lnTo>
                    <a:cubicBezTo>
                      <a:pt x="536839" y="1948431"/>
                      <a:pt x="498023" y="1894996"/>
                      <a:pt x="507040" y="1838097"/>
                    </a:cubicBezTo>
                    <a:lnTo>
                      <a:pt x="573421" y="1419224"/>
                    </a:lnTo>
                    <a:lnTo>
                      <a:pt x="388590" y="1419224"/>
                    </a:lnTo>
                    <a:lnTo>
                      <a:pt x="583793" y="715411"/>
                    </a:lnTo>
                    <a:lnTo>
                      <a:pt x="594593" y="715411"/>
                    </a:lnTo>
                    <a:lnTo>
                      <a:pt x="594593" y="357618"/>
                    </a:lnTo>
                    <a:lnTo>
                      <a:pt x="138375" y="461919"/>
                    </a:lnTo>
                    <a:cubicBezTo>
                      <a:pt x="82215" y="474760"/>
                      <a:pt x="26281" y="439641"/>
                      <a:pt x="13441" y="383481"/>
                    </a:cubicBezTo>
                    <a:lnTo>
                      <a:pt x="2646" y="336264"/>
                    </a:lnTo>
                    <a:cubicBezTo>
                      <a:pt x="-10193" y="280104"/>
                      <a:pt x="24924" y="224169"/>
                      <a:pt x="81084" y="211330"/>
                    </a:cubicBezTo>
                    <a:lnTo>
                      <a:pt x="632175" y="85336"/>
                    </a:lnTo>
                    <a:lnTo>
                      <a:pt x="651406" y="56812"/>
                    </a:lnTo>
                    <a:cubicBezTo>
                      <a:pt x="686508" y="21710"/>
                      <a:pt x="735001" y="0"/>
                      <a:pt x="788564"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C5D5FC5C-D46B-5E7E-20E9-C7BBBAAAC05D}"/>
                  </a:ext>
                </a:extLst>
              </p:cNvPr>
              <p:cNvSpPr/>
              <p:nvPr/>
            </p:nvSpPr>
            <p:spPr>
              <a:xfrm rot="1630969" flipH="1">
                <a:off x="8649404" y="3606385"/>
                <a:ext cx="982592" cy="924702"/>
              </a:xfrm>
              <a:custGeom>
                <a:avLst/>
                <a:gdLst>
                  <a:gd name="connsiteX0" fmla="*/ 780279 w 982592"/>
                  <a:gd name="connsiteY0" fmla="*/ 59677 h 924702"/>
                  <a:gd name="connsiteX1" fmla="*/ 710703 w 982592"/>
                  <a:gd name="connsiteY1" fmla="*/ 32232 h 924702"/>
                  <a:gd name="connsiteX2" fmla="*/ 682029 w 982592"/>
                  <a:gd name="connsiteY2" fmla="*/ 27059 h 924702"/>
                  <a:gd name="connsiteX3" fmla="*/ 675397 w 982592"/>
                  <a:gd name="connsiteY3" fmla="*/ 22709 h 924702"/>
                  <a:gd name="connsiteX4" fmla="*/ 455725 w 982592"/>
                  <a:gd name="connsiteY4" fmla="*/ 45612 h 924702"/>
                  <a:gd name="connsiteX5" fmla="*/ 436787 w 982592"/>
                  <a:gd name="connsiteY5" fmla="*/ 61217 h 924702"/>
                  <a:gd name="connsiteX6" fmla="*/ 434794 w 982592"/>
                  <a:gd name="connsiteY6" fmla="*/ 62054 h 924702"/>
                  <a:gd name="connsiteX7" fmla="*/ 326102 w 982592"/>
                  <a:gd name="connsiteY7" fmla="*/ 152060 h 924702"/>
                  <a:gd name="connsiteX8" fmla="*/ 325586 w 982592"/>
                  <a:gd name="connsiteY8" fmla="*/ 152853 h 924702"/>
                  <a:gd name="connsiteX9" fmla="*/ 24247 w 982592"/>
                  <a:gd name="connsiteY9" fmla="*/ 401173 h 924702"/>
                  <a:gd name="connsiteX10" fmla="*/ 15204 w 982592"/>
                  <a:gd name="connsiteY10" fmla="*/ 494923 h 924702"/>
                  <a:gd name="connsiteX11" fmla="*/ 99908 w 982592"/>
                  <a:gd name="connsiteY11" fmla="*/ 597713 h 924702"/>
                  <a:gd name="connsiteX12" fmla="*/ 311153 w 982592"/>
                  <a:gd name="connsiteY12" fmla="*/ 662182 h 924702"/>
                  <a:gd name="connsiteX13" fmla="*/ 357880 w 982592"/>
                  <a:gd name="connsiteY13" fmla="*/ 637257 h 924702"/>
                  <a:gd name="connsiteX14" fmla="*/ 385985 w 982592"/>
                  <a:gd name="connsiteY14" fmla="*/ 664531 h 924702"/>
                  <a:gd name="connsiteX15" fmla="*/ 448827 w 982592"/>
                  <a:gd name="connsiteY15" fmla="*/ 705089 h 924702"/>
                  <a:gd name="connsiteX16" fmla="*/ 518404 w 982592"/>
                  <a:gd name="connsiteY16" fmla="*/ 732535 h 924702"/>
                  <a:gd name="connsiteX17" fmla="*/ 571720 w 982592"/>
                  <a:gd name="connsiteY17" fmla="*/ 742153 h 924702"/>
                  <a:gd name="connsiteX18" fmla="*/ 583940 w 982592"/>
                  <a:gd name="connsiteY18" fmla="*/ 802677 h 924702"/>
                  <a:gd name="connsiteX19" fmla="*/ 768033 w 982592"/>
                  <a:gd name="connsiteY19" fmla="*/ 924702 h 924702"/>
                  <a:gd name="connsiteX20" fmla="*/ 901227 w 982592"/>
                  <a:gd name="connsiteY20" fmla="*/ 924702 h 924702"/>
                  <a:gd name="connsiteX21" fmla="*/ 967826 w 982592"/>
                  <a:gd name="connsiteY21" fmla="*/ 858103 h 924702"/>
                  <a:gd name="connsiteX22" fmla="*/ 967827 w 982592"/>
                  <a:gd name="connsiteY22" fmla="*/ 487699 h 924702"/>
                  <a:gd name="connsiteX23" fmla="*/ 969804 w 982592"/>
                  <a:gd name="connsiteY23" fmla="*/ 482634 h 924702"/>
                  <a:gd name="connsiteX24" fmla="*/ 964042 w 982592"/>
                  <a:gd name="connsiteY24" fmla="*/ 273495 h 924702"/>
                  <a:gd name="connsiteX25" fmla="*/ 961526 w 982592"/>
                  <a:gd name="connsiteY25" fmla="*/ 267789 h 924702"/>
                  <a:gd name="connsiteX26" fmla="*/ 952126 w 982592"/>
                  <a:gd name="connsiteY26" fmla="*/ 221230 h 924702"/>
                  <a:gd name="connsiteX27" fmla="*/ 879740 w 982592"/>
                  <a:gd name="connsiteY27" fmla="*/ 133327 h 924702"/>
                  <a:gd name="connsiteX28" fmla="*/ 874025 w 982592"/>
                  <a:gd name="connsiteY28" fmla="*/ 130225 h 924702"/>
                  <a:gd name="connsiteX29" fmla="*/ 843122 w 982592"/>
                  <a:gd name="connsiteY29" fmla="*/ 100236 h 924702"/>
                  <a:gd name="connsiteX30" fmla="*/ 780279 w 982592"/>
                  <a:gd name="connsiteY30" fmla="*/ 59677 h 92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82592" h="924702">
                    <a:moveTo>
                      <a:pt x="780279" y="59677"/>
                    </a:moveTo>
                    <a:cubicBezTo>
                      <a:pt x="757599" y="48030"/>
                      <a:pt x="734297" y="38916"/>
                      <a:pt x="710703" y="32232"/>
                    </a:cubicBezTo>
                    <a:lnTo>
                      <a:pt x="682029" y="27059"/>
                    </a:lnTo>
                    <a:lnTo>
                      <a:pt x="675397" y="22709"/>
                    </a:lnTo>
                    <a:cubicBezTo>
                      <a:pt x="606387" y="-13343"/>
                      <a:pt x="519591" y="-7018"/>
                      <a:pt x="455725" y="45612"/>
                    </a:cubicBezTo>
                    <a:lnTo>
                      <a:pt x="436787" y="61217"/>
                    </a:lnTo>
                    <a:lnTo>
                      <a:pt x="434794" y="62054"/>
                    </a:lnTo>
                    <a:cubicBezTo>
                      <a:pt x="393545" y="84263"/>
                      <a:pt x="356431" y="114540"/>
                      <a:pt x="326102" y="152060"/>
                    </a:cubicBezTo>
                    <a:lnTo>
                      <a:pt x="325586" y="152853"/>
                    </a:lnTo>
                    <a:lnTo>
                      <a:pt x="24247" y="401173"/>
                    </a:lnTo>
                    <a:cubicBezTo>
                      <a:pt x="-4139" y="424565"/>
                      <a:pt x="-8188" y="466537"/>
                      <a:pt x="15204" y="494923"/>
                    </a:cubicBezTo>
                    <a:lnTo>
                      <a:pt x="99908" y="597713"/>
                    </a:lnTo>
                    <a:cubicBezTo>
                      <a:pt x="152537" y="661580"/>
                      <a:pt x="236524" y="684379"/>
                      <a:pt x="311153" y="662182"/>
                    </a:cubicBezTo>
                    <a:lnTo>
                      <a:pt x="357880" y="637257"/>
                    </a:lnTo>
                    <a:lnTo>
                      <a:pt x="385985" y="664531"/>
                    </a:lnTo>
                    <a:cubicBezTo>
                      <a:pt x="405164" y="679813"/>
                      <a:pt x="426147" y="693442"/>
                      <a:pt x="448827" y="705089"/>
                    </a:cubicBezTo>
                    <a:cubicBezTo>
                      <a:pt x="471507" y="716737"/>
                      <a:pt x="494810" y="725851"/>
                      <a:pt x="518404" y="732535"/>
                    </a:cubicBezTo>
                    <a:lnTo>
                      <a:pt x="571720" y="742153"/>
                    </a:lnTo>
                    <a:lnTo>
                      <a:pt x="583940" y="802677"/>
                    </a:lnTo>
                    <a:cubicBezTo>
                      <a:pt x="614270" y="874386"/>
                      <a:pt x="685276" y="924702"/>
                      <a:pt x="768033" y="924702"/>
                    </a:cubicBezTo>
                    <a:lnTo>
                      <a:pt x="901227" y="924702"/>
                    </a:lnTo>
                    <a:cubicBezTo>
                      <a:pt x="938009" y="924702"/>
                      <a:pt x="967826" y="894885"/>
                      <a:pt x="967826" y="858103"/>
                    </a:cubicBezTo>
                    <a:lnTo>
                      <a:pt x="967827" y="487699"/>
                    </a:lnTo>
                    <a:lnTo>
                      <a:pt x="969804" y="482634"/>
                    </a:lnTo>
                    <a:cubicBezTo>
                      <a:pt x="989040" y="412869"/>
                      <a:pt x="986138" y="340192"/>
                      <a:pt x="964042" y="273495"/>
                    </a:cubicBezTo>
                    <a:lnTo>
                      <a:pt x="961526" y="267789"/>
                    </a:lnTo>
                    <a:lnTo>
                      <a:pt x="952126" y="221230"/>
                    </a:lnTo>
                    <a:cubicBezTo>
                      <a:pt x="936961" y="185376"/>
                      <a:pt x="911627" y="154870"/>
                      <a:pt x="879740" y="133327"/>
                    </a:cubicBezTo>
                    <a:lnTo>
                      <a:pt x="874025" y="130225"/>
                    </a:lnTo>
                    <a:lnTo>
                      <a:pt x="843122" y="100236"/>
                    </a:lnTo>
                    <a:cubicBezTo>
                      <a:pt x="823943" y="84954"/>
                      <a:pt x="802959" y="71325"/>
                      <a:pt x="780279" y="5967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Heart 130">
              <a:extLst>
                <a:ext uri="{FF2B5EF4-FFF2-40B4-BE49-F238E27FC236}">
                  <a16:creationId xmlns:a16="http://schemas.microsoft.com/office/drawing/2014/main" id="{5402C0EB-4612-8038-C86D-6C9F32CC5524}"/>
                </a:ext>
              </a:extLst>
            </p:cNvPr>
            <p:cNvSpPr/>
            <p:nvPr/>
          </p:nvSpPr>
          <p:spPr>
            <a:xfrm>
              <a:off x="7261111" y="4331534"/>
              <a:ext cx="1110126" cy="111012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20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p:cTn id="7" dur="500" fill="hold"/>
                                        <p:tgtEl>
                                          <p:spTgt spid="133"/>
                                        </p:tgtEl>
                                        <p:attrNameLst>
                                          <p:attrName>ppt_w</p:attrName>
                                        </p:attrNameLst>
                                      </p:cBhvr>
                                      <p:tavLst>
                                        <p:tav tm="0">
                                          <p:val>
                                            <p:fltVal val="0"/>
                                          </p:val>
                                        </p:tav>
                                        <p:tav tm="100000">
                                          <p:val>
                                            <p:strVal val="#ppt_w"/>
                                          </p:val>
                                        </p:tav>
                                      </p:tavLst>
                                    </p:anim>
                                    <p:anim calcmode="lin" valueType="num">
                                      <p:cBhvr>
                                        <p:cTn id="8" dur="500" fill="hold"/>
                                        <p:tgtEl>
                                          <p:spTgt spid="133"/>
                                        </p:tgtEl>
                                        <p:attrNameLst>
                                          <p:attrName>ppt_h</p:attrName>
                                        </p:attrNameLst>
                                      </p:cBhvr>
                                      <p:tavLst>
                                        <p:tav tm="0">
                                          <p:val>
                                            <p:fltVal val="0"/>
                                          </p:val>
                                        </p:tav>
                                        <p:tav tm="100000">
                                          <p:val>
                                            <p:strVal val="#ppt_h"/>
                                          </p:val>
                                        </p:tav>
                                      </p:tavLst>
                                    </p:anim>
                                    <p:animEffect transition="in" filter="fade">
                                      <p:cBhvr>
                                        <p:cTn id="9" dur="500"/>
                                        <p:tgtEl>
                                          <p:spTgt spid="1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5"/>
                                        </p:tgtEl>
                                        <p:attrNameLst>
                                          <p:attrName>style.visibility</p:attrName>
                                        </p:attrNameLst>
                                      </p:cBhvr>
                                      <p:to>
                                        <p:strVal val="visible"/>
                                      </p:to>
                                    </p:set>
                                    <p:anim calcmode="lin" valueType="num">
                                      <p:cBhvr>
                                        <p:cTn id="14" dur="500" fill="hold"/>
                                        <p:tgtEl>
                                          <p:spTgt spid="105"/>
                                        </p:tgtEl>
                                        <p:attrNameLst>
                                          <p:attrName>ppt_w</p:attrName>
                                        </p:attrNameLst>
                                      </p:cBhvr>
                                      <p:tavLst>
                                        <p:tav tm="0">
                                          <p:val>
                                            <p:fltVal val="0"/>
                                          </p:val>
                                        </p:tav>
                                        <p:tav tm="100000">
                                          <p:val>
                                            <p:strVal val="#ppt_w"/>
                                          </p:val>
                                        </p:tav>
                                      </p:tavLst>
                                    </p:anim>
                                    <p:anim calcmode="lin" valueType="num">
                                      <p:cBhvr>
                                        <p:cTn id="15" dur="500" fill="hold"/>
                                        <p:tgtEl>
                                          <p:spTgt spid="105"/>
                                        </p:tgtEl>
                                        <p:attrNameLst>
                                          <p:attrName>ppt_h</p:attrName>
                                        </p:attrNameLst>
                                      </p:cBhvr>
                                      <p:tavLst>
                                        <p:tav tm="0">
                                          <p:val>
                                            <p:fltVal val="0"/>
                                          </p:val>
                                        </p:tav>
                                        <p:tav tm="100000">
                                          <p:val>
                                            <p:strVal val="#ppt_h"/>
                                          </p:val>
                                        </p:tav>
                                      </p:tavLst>
                                    </p:anim>
                                    <p:animEffect transition="in" filter="fade">
                                      <p:cBhvr>
                                        <p:cTn id="16" dur="500"/>
                                        <p:tgtEl>
                                          <p:spTgt spid="10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4"/>
                                        </p:tgtEl>
                                        <p:attrNameLst>
                                          <p:attrName>style.visibility</p:attrName>
                                        </p:attrNameLst>
                                      </p:cBhvr>
                                      <p:to>
                                        <p:strVal val="visible"/>
                                      </p:to>
                                    </p:set>
                                    <p:anim calcmode="lin" valueType="num">
                                      <p:cBhvr>
                                        <p:cTn id="28" dur="500" fill="hold"/>
                                        <p:tgtEl>
                                          <p:spTgt spid="134"/>
                                        </p:tgtEl>
                                        <p:attrNameLst>
                                          <p:attrName>ppt_w</p:attrName>
                                        </p:attrNameLst>
                                      </p:cBhvr>
                                      <p:tavLst>
                                        <p:tav tm="0">
                                          <p:val>
                                            <p:fltVal val="0"/>
                                          </p:val>
                                        </p:tav>
                                        <p:tav tm="100000">
                                          <p:val>
                                            <p:strVal val="#ppt_w"/>
                                          </p:val>
                                        </p:tav>
                                      </p:tavLst>
                                    </p:anim>
                                    <p:anim calcmode="lin" valueType="num">
                                      <p:cBhvr>
                                        <p:cTn id="29" dur="500" fill="hold"/>
                                        <p:tgtEl>
                                          <p:spTgt spid="134"/>
                                        </p:tgtEl>
                                        <p:attrNameLst>
                                          <p:attrName>ppt_h</p:attrName>
                                        </p:attrNameLst>
                                      </p:cBhvr>
                                      <p:tavLst>
                                        <p:tav tm="0">
                                          <p:val>
                                            <p:fltVal val="0"/>
                                          </p:val>
                                        </p:tav>
                                        <p:tav tm="100000">
                                          <p:val>
                                            <p:strVal val="#ppt_h"/>
                                          </p:val>
                                        </p:tav>
                                      </p:tavLst>
                                    </p:anim>
                                    <p:animEffect transition="in" filter="fade">
                                      <p:cBhvr>
                                        <p:cTn id="30" dur="500"/>
                                        <p:tgtEl>
                                          <p:spTgt spid="1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anim calcmode="lin" valueType="num">
                                      <p:cBhvr>
                                        <p:cTn id="35" dur="500" fill="hold"/>
                                        <p:tgtEl>
                                          <p:spTgt spid="132"/>
                                        </p:tgtEl>
                                        <p:attrNameLst>
                                          <p:attrName>ppt_w</p:attrName>
                                        </p:attrNameLst>
                                      </p:cBhvr>
                                      <p:tavLst>
                                        <p:tav tm="0">
                                          <p:val>
                                            <p:fltVal val="0"/>
                                          </p:val>
                                        </p:tav>
                                        <p:tav tm="100000">
                                          <p:val>
                                            <p:strVal val="#ppt_w"/>
                                          </p:val>
                                        </p:tav>
                                      </p:tavLst>
                                    </p:anim>
                                    <p:anim calcmode="lin" valueType="num">
                                      <p:cBhvr>
                                        <p:cTn id="36" dur="500" fill="hold"/>
                                        <p:tgtEl>
                                          <p:spTgt spid="132"/>
                                        </p:tgtEl>
                                        <p:attrNameLst>
                                          <p:attrName>ppt_h</p:attrName>
                                        </p:attrNameLst>
                                      </p:cBhvr>
                                      <p:tavLst>
                                        <p:tav tm="0">
                                          <p:val>
                                            <p:fltVal val="0"/>
                                          </p:val>
                                        </p:tav>
                                        <p:tav tm="100000">
                                          <p:val>
                                            <p:strVal val="#ppt_h"/>
                                          </p:val>
                                        </p:tav>
                                      </p:tavLst>
                                    </p:anim>
                                    <p:animEffect transition="in" filter="fade">
                                      <p:cBhvr>
                                        <p:cTn id="3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Blessings Come From Sacrifice  </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3:4-8 </a:t>
            </a:r>
          </a:p>
        </p:txBody>
      </p:sp>
      <p:sp>
        <p:nvSpPr>
          <p:cNvPr id="20" name="Rectangle 19"/>
          <p:cNvSpPr/>
          <p:nvPr/>
        </p:nvSpPr>
        <p:spPr>
          <a:xfrm>
            <a:off x="3855028" y="1014076"/>
            <a:ext cx="4353790" cy="5078313"/>
          </a:xfrm>
          <a:prstGeom prst="rect">
            <a:avLst/>
          </a:prstGeom>
        </p:spPr>
        <p:txBody>
          <a:bodyPr wrap="square">
            <a:spAutoFit/>
          </a:bodyPr>
          <a:lstStyle/>
          <a:p>
            <a:r>
              <a:rPr lang="en-US" dirty="0">
                <a:solidFill>
                  <a:schemeClr val="bg1"/>
                </a:solidFill>
              </a:rPr>
              <a:t> “We must lay on the altar and sacrifice whatever is required by the Lord. We begin by offering a ‘broken heart and a contrite spirit.’ </a:t>
            </a:r>
          </a:p>
          <a:p>
            <a:endParaRPr lang="en-US" dirty="0">
              <a:solidFill>
                <a:schemeClr val="bg1"/>
              </a:solidFill>
            </a:endParaRPr>
          </a:p>
          <a:p>
            <a:r>
              <a:rPr lang="en-US" dirty="0">
                <a:solidFill>
                  <a:schemeClr val="bg1"/>
                </a:solidFill>
              </a:rPr>
              <a:t>We follow this by giving our best effort in our assigned fields of labor and callings. </a:t>
            </a:r>
          </a:p>
          <a:p>
            <a:endParaRPr lang="en-US" dirty="0">
              <a:solidFill>
                <a:schemeClr val="bg1"/>
              </a:solidFill>
            </a:endParaRPr>
          </a:p>
          <a:p>
            <a:r>
              <a:rPr lang="en-US" dirty="0">
                <a:solidFill>
                  <a:schemeClr val="bg1"/>
                </a:solidFill>
              </a:rPr>
              <a:t>We learn our duty and execute it fully. </a:t>
            </a:r>
          </a:p>
          <a:p>
            <a:endParaRPr lang="en-US" dirty="0">
              <a:solidFill>
                <a:schemeClr val="bg1"/>
              </a:solidFill>
            </a:endParaRPr>
          </a:p>
          <a:p>
            <a:r>
              <a:rPr lang="en-US" dirty="0">
                <a:solidFill>
                  <a:schemeClr val="bg1"/>
                </a:solidFill>
              </a:rPr>
              <a:t>Finally we consecrate our time, talents, and means as called upon by our file leaders and as prompted by the whisperings of the Spirit. … </a:t>
            </a:r>
          </a:p>
          <a:p>
            <a:endParaRPr lang="en-US" dirty="0">
              <a:solidFill>
                <a:schemeClr val="bg1"/>
              </a:solidFill>
            </a:endParaRPr>
          </a:p>
          <a:p>
            <a:r>
              <a:rPr lang="en-US" dirty="0">
                <a:solidFill>
                  <a:schemeClr val="bg1"/>
                </a:solidFill>
              </a:rPr>
              <a:t>And as we give, we find that ‘sacrifice brings forth the blessings of heaven!’ And in the end, we learn it was no sacrifice at all.”</a:t>
            </a:r>
            <a:endParaRPr lang="en-US" sz="24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3972" y="179569"/>
            <a:ext cx="845019" cy="1110272"/>
          </a:xfrm>
          <a:prstGeom prst="rect">
            <a:avLst/>
          </a:prstGeom>
        </p:spPr>
      </p:pic>
      <p:sp>
        <p:nvSpPr>
          <p:cNvPr id="5" name="Rectangle 4"/>
          <p:cNvSpPr/>
          <p:nvPr/>
        </p:nvSpPr>
        <p:spPr>
          <a:xfrm>
            <a:off x="11662362"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11266" name="Picture 2" descr="Image result for small violin in 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596" y="4571134"/>
            <a:ext cx="32385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small soccer ball in h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4065590"/>
            <a:ext cx="2691245" cy="21317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miniature scriptures"/>
          <p:cNvPicPr>
            <a:picLocks noChangeAspect="1" noChangeArrowheads="1"/>
          </p:cNvPicPr>
          <p:nvPr/>
        </p:nvPicPr>
        <p:blipFill rotWithShape="1">
          <a:blip r:embed="rId6">
            <a:extLst>
              <a:ext uri="{28A0092B-C50C-407E-A947-70E740481C1C}">
                <a14:useLocalDpi xmlns:a14="http://schemas.microsoft.com/office/drawing/2010/main" val="0"/>
              </a:ext>
            </a:extLst>
          </a:blip>
          <a:srcRect l="2594" t="36817" r="41649" b="25759"/>
          <a:stretch/>
        </p:blipFill>
        <p:spPr bwMode="auto">
          <a:xfrm>
            <a:off x="9358339" y="2608118"/>
            <a:ext cx="191579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miniature hour glas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80" y="1029953"/>
            <a:ext cx="1827068" cy="222902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holding heart in han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526" t="8636" r="13334" b="31212"/>
          <a:stretch/>
        </p:blipFill>
        <p:spPr bwMode="auto">
          <a:xfrm>
            <a:off x="8219209" y="779319"/>
            <a:ext cx="1330037" cy="174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0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270"/>
                                        </p:tgtEl>
                                        <p:attrNameLst>
                                          <p:attrName>style.visibility</p:attrName>
                                        </p:attrNameLst>
                                      </p:cBhvr>
                                      <p:to>
                                        <p:strVal val="visible"/>
                                      </p:to>
                                    </p:set>
                                    <p:animEffect transition="in" filter="fade">
                                      <p:cBhvr>
                                        <p:cTn id="9" dur="500"/>
                                        <p:tgtEl>
                                          <p:spTgt spid="112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fade">
                                      <p:cBhvr>
                                        <p:cTn id="16" dur="500"/>
                                        <p:tgtEl>
                                          <p:spTgt spid="1126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500"/>
                                        <p:tgtEl>
                                          <p:spTgt spid="11266"/>
                                        </p:tgtEl>
                                      </p:cBhvr>
                                    </p:animEffect>
                                  </p:childTnLst>
                                </p:cTn>
                              </p:par>
                              <p:par>
                                <p:cTn id="24" presetID="10" presetClass="entr" presetSubtype="0" fill="hold" nodeType="withEffect">
                                  <p:stCondLst>
                                    <p:cond delay="0"/>
                                  </p:stCondLst>
                                  <p:childTnLst>
                                    <p:set>
                                      <p:cBhvr>
                                        <p:cTn id="25" dur="1" fill="hold">
                                          <p:stCondLst>
                                            <p:cond delay="0"/>
                                          </p:stCondLst>
                                        </p:cTn>
                                        <p:tgtEl>
                                          <p:spTgt spid="11272"/>
                                        </p:tgtEl>
                                        <p:attrNameLst>
                                          <p:attrName>style.visibility</p:attrName>
                                        </p:attrNameLst>
                                      </p:cBhvr>
                                      <p:to>
                                        <p:strVal val="visible"/>
                                      </p:to>
                                    </p:set>
                                    <p:animEffect transition="in" filter="fade">
                                      <p:cBhvr>
                                        <p:cTn id="26" dur="500"/>
                                        <p:tgtEl>
                                          <p:spTgt spid="1127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Toward the Mark</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3:12-14</a:t>
            </a:r>
          </a:p>
        </p:txBody>
      </p:sp>
      <p:sp>
        <p:nvSpPr>
          <p:cNvPr id="20" name="Rectangle 19"/>
          <p:cNvSpPr/>
          <p:nvPr/>
        </p:nvSpPr>
        <p:spPr>
          <a:xfrm>
            <a:off x="2275608" y="723131"/>
            <a:ext cx="7626927" cy="523220"/>
          </a:xfrm>
          <a:prstGeom prst="rect">
            <a:avLst/>
          </a:prstGeom>
        </p:spPr>
        <p:txBody>
          <a:bodyPr wrap="square">
            <a:spAutoFit/>
          </a:bodyPr>
          <a:lstStyle/>
          <a:p>
            <a:r>
              <a:rPr lang="en-US" sz="2800" i="1" dirty="0">
                <a:solidFill>
                  <a:srgbClr val="FFFF00"/>
                </a:solidFill>
              </a:rPr>
              <a:t>“reaching forth unto those things which are before”</a:t>
            </a:r>
          </a:p>
        </p:txBody>
      </p:sp>
      <p:sp>
        <p:nvSpPr>
          <p:cNvPr id="5" name="Rectangle 4"/>
          <p:cNvSpPr/>
          <p:nvPr/>
        </p:nvSpPr>
        <p:spPr>
          <a:xfrm>
            <a:off x="11662362" y="6488668"/>
            <a:ext cx="442750" cy="369332"/>
          </a:xfrm>
          <a:prstGeom prst="rect">
            <a:avLst/>
          </a:prstGeom>
        </p:spPr>
        <p:txBody>
          <a:bodyPr wrap="none">
            <a:spAutoFit/>
          </a:bodyPr>
          <a:lstStyle/>
          <a:p>
            <a:r>
              <a:rPr lang="en-US" dirty="0">
                <a:solidFill>
                  <a:schemeClr val="bg1"/>
                </a:solidFill>
              </a:rPr>
              <a:t>(7)</a:t>
            </a:r>
            <a:endParaRPr lang="en-US" dirty="0"/>
          </a:p>
        </p:txBody>
      </p:sp>
      <p:sp>
        <p:nvSpPr>
          <p:cNvPr id="2" name="Rectangle 1"/>
          <p:cNvSpPr/>
          <p:nvPr/>
        </p:nvSpPr>
        <p:spPr>
          <a:xfrm>
            <a:off x="543791" y="1523137"/>
            <a:ext cx="3726873" cy="3139321"/>
          </a:xfrm>
          <a:prstGeom prst="rect">
            <a:avLst/>
          </a:prstGeom>
        </p:spPr>
        <p:txBody>
          <a:bodyPr wrap="square">
            <a:spAutoFit/>
          </a:bodyPr>
          <a:lstStyle/>
          <a:p>
            <a:r>
              <a:rPr lang="en-US" dirty="0">
                <a:solidFill>
                  <a:schemeClr val="bg1"/>
                </a:solidFill>
                <a:latin typeface="Abadi" panose="020B0604020104020204" pitchFamily="34" charset="0"/>
              </a:rPr>
              <a:t>Some of the imagery in these verses reflects the idea of a race, where runners continuously press on while always focusing on the finish line.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Paul declared that although he had not yet reached his final goal, he had left his past behind and was pressing forward toward the mark—the prize of salvation offered by Jesus Christ.</a:t>
            </a:r>
            <a:endParaRPr lang="en-US" dirty="0">
              <a:solidFill>
                <a:schemeClr val="bg1"/>
              </a:solidFill>
            </a:endParaRPr>
          </a:p>
        </p:txBody>
      </p:sp>
      <p:sp>
        <p:nvSpPr>
          <p:cNvPr id="7" name="Rectangle 6"/>
          <p:cNvSpPr/>
          <p:nvPr/>
        </p:nvSpPr>
        <p:spPr>
          <a:xfrm>
            <a:off x="5874327" y="5031708"/>
            <a:ext cx="6096000" cy="923330"/>
          </a:xfrm>
          <a:prstGeom prst="rect">
            <a:avLst/>
          </a:prstGeom>
        </p:spPr>
        <p:txBody>
          <a:bodyPr>
            <a:spAutoFit/>
          </a:bodyPr>
          <a:lstStyle/>
          <a:p>
            <a:r>
              <a:rPr lang="en-US" dirty="0">
                <a:solidFill>
                  <a:schemeClr val="bg1"/>
                </a:solidFill>
                <a:latin typeface="Abadi" panose="020B0604020104020204" pitchFamily="34" charset="0"/>
              </a:rPr>
              <a:t>“There is no going back, but only forward. Rather than dwelling on the past, we should make the most of today, of the here and now, doing all we can.”</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924" y="4877233"/>
            <a:ext cx="1016642" cy="1346922"/>
          </a:xfrm>
          <a:prstGeom prst="rect">
            <a:avLst/>
          </a:prstGeom>
        </p:spPr>
      </p:pic>
      <p:pic>
        <p:nvPicPr>
          <p:cNvPr id="10244" name="Picture 4" descr="Image result for finish line icon"/>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71362" y="512618"/>
            <a:ext cx="2175164" cy="21751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runner gif">
            <a:extLst>
              <a:ext uri="{FF2B5EF4-FFF2-40B4-BE49-F238E27FC236}">
                <a16:creationId xmlns:a16="http://schemas.microsoft.com/office/drawing/2014/main" id="{00F412CF-1A20-9A41-13CC-7F5893EFB0F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4327" y="1621349"/>
            <a:ext cx="2086841" cy="2504209"/>
          </a:xfrm>
          <a:prstGeom prst="rect">
            <a:avLst/>
          </a:prstGeom>
          <a:ln>
            <a:noFill/>
          </a:ln>
          <a:effectLst>
            <a:reflection blurRad="12700" stA="30000" endPos="30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7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4"/>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45</a:t>
            </a:r>
          </a:p>
          <a:p>
            <a:pPr marL="342900" indent="-342900">
              <a:buFontTx/>
              <a:buAutoNum type="arabicPeriod"/>
            </a:pPr>
            <a:r>
              <a:rPr lang="en-US" i="1" dirty="0">
                <a:solidFill>
                  <a:schemeClr val="bg1"/>
                </a:solidFill>
              </a:rPr>
              <a:t>Discourses of Brigham Young,</a:t>
            </a:r>
            <a:r>
              <a:rPr lang="en-US" dirty="0">
                <a:solidFill>
                  <a:schemeClr val="bg1"/>
                </a:solidFill>
              </a:rPr>
              <a:t> sel. John A. </a:t>
            </a:r>
            <a:r>
              <a:rPr lang="en-US" dirty="0" err="1">
                <a:solidFill>
                  <a:schemeClr val="bg1"/>
                </a:solidFill>
              </a:rPr>
              <a:t>Widtsoe</a:t>
            </a:r>
            <a:r>
              <a:rPr lang="en-US" dirty="0">
                <a:solidFill>
                  <a:schemeClr val="bg1"/>
                </a:solidFill>
              </a:rPr>
              <a:t> [1954], 351</a:t>
            </a:r>
          </a:p>
          <a:p>
            <a:pPr marL="342900" indent="-342900">
              <a:buFontTx/>
              <a:buAutoNum type="arabicPeriod"/>
            </a:pPr>
            <a:r>
              <a:rPr lang="en-US" dirty="0">
                <a:solidFill>
                  <a:schemeClr val="bg1"/>
                </a:solidFill>
              </a:rPr>
              <a:t>Elder H. Burke Peterson (“Selflessness: A Pattern for Happiness,”</a:t>
            </a:r>
            <a:r>
              <a:rPr lang="en-US" i="1" dirty="0">
                <a:solidFill>
                  <a:schemeClr val="bg1"/>
                </a:solidFill>
              </a:rPr>
              <a:t> Ensign,</a:t>
            </a:r>
            <a:r>
              <a:rPr lang="en-US" dirty="0">
                <a:solidFill>
                  <a:schemeClr val="bg1"/>
                </a:solidFill>
              </a:rPr>
              <a:t> May 1985, 66).</a:t>
            </a:r>
          </a:p>
          <a:p>
            <a:pPr marL="342900" indent="-342900">
              <a:buFontTx/>
              <a:buAutoNum type="arabicPeriod"/>
            </a:pPr>
            <a:r>
              <a:rPr lang="en-US" dirty="0">
                <a:solidFill>
                  <a:schemeClr val="bg1"/>
                </a:solidFill>
              </a:rPr>
              <a:t>Elder M. Russell Ballard </a:t>
            </a:r>
            <a:r>
              <a:rPr lang="en-US" i="1" dirty="0">
                <a:solidFill>
                  <a:schemeClr val="bg1"/>
                </a:solidFill>
              </a:rPr>
              <a:t>Sharing the Gospel Using the Internet </a:t>
            </a:r>
            <a:r>
              <a:rPr lang="en-US" dirty="0">
                <a:solidFill>
                  <a:schemeClr val="bg1"/>
                </a:solidFill>
              </a:rPr>
              <a:t>July 2008 Ensign</a:t>
            </a:r>
          </a:p>
          <a:p>
            <a:pPr marL="342900" indent="-342900">
              <a:buFontTx/>
              <a:buAutoNum type="arabicPeriod"/>
            </a:pPr>
            <a:r>
              <a:rPr lang="en-US" dirty="0">
                <a:solidFill>
                  <a:schemeClr val="bg1"/>
                </a:solidFill>
              </a:rPr>
              <a:t>Life and Teachings of Jesus and His Apostles Chapter 44</a:t>
            </a:r>
          </a:p>
          <a:p>
            <a:pPr marL="342900" indent="-342900">
              <a:buFontTx/>
              <a:buAutoNum type="arabicPeriod"/>
            </a:pPr>
            <a:r>
              <a:rPr lang="en-US" dirty="0">
                <a:solidFill>
                  <a:schemeClr val="bg1"/>
                </a:solidFill>
              </a:rPr>
              <a:t>President Spencer W. Kimball  (“Becoming the Pure in Heart,”</a:t>
            </a:r>
            <a:r>
              <a:rPr lang="en-US" i="1" dirty="0">
                <a:solidFill>
                  <a:schemeClr val="bg1"/>
                </a:solidFill>
              </a:rPr>
              <a:t> Ensign,</a:t>
            </a:r>
            <a:r>
              <a:rPr lang="en-US" dirty="0">
                <a:solidFill>
                  <a:schemeClr val="bg1"/>
                </a:solidFill>
              </a:rPr>
              <a:t> May 1978, 81).</a:t>
            </a:r>
          </a:p>
          <a:p>
            <a:pPr marL="342900" indent="-342900">
              <a:buFontTx/>
              <a:buAutoNum type="arabicPeriod"/>
            </a:pPr>
            <a:r>
              <a:rPr lang="en-US" dirty="0">
                <a:solidFill>
                  <a:schemeClr val="bg1"/>
                </a:solidFill>
                <a:latin typeface="Abadi" panose="020B0604020104020204" pitchFamily="34" charset="0"/>
              </a:rPr>
              <a:t>President Thomas S. Monson (“Finding Joy in the Journey,”</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a:t>
            </a:r>
            <a:r>
              <a:rPr lang="en-US" dirty="0">
                <a:solidFill>
                  <a:schemeClr val="bg1"/>
                </a:solidFill>
                <a:latin typeface="Abadi" panose="020B0604020104020204" pitchFamily="34" charset="0"/>
              </a:rPr>
              <a:t> Nov. 2008, 85).</a:t>
            </a:r>
          </a:p>
          <a:p>
            <a:pPr marL="342900" indent="-342900">
              <a:buFontTx/>
              <a:buAutoNum type="arabicPeriod"/>
            </a:pPr>
            <a:r>
              <a:rPr lang="en-US" sz="1800" b="0" i="0" dirty="0">
                <a:solidFill>
                  <a:schemeClr val="bg1"/>
                </a:solidFill>
                <a:effectLst/>
              </a:rPr>
              <a:t>Dallin H. Oaks, “</a:t>
            </a:r>
            <a:r>
              <a:rPr lang="en-US" sz="1800" b="0" i="0" u="none" strike="noStrike" dirty="0">
                <a:solidFill>
                  <a:schemeClr val="bg1"/>
                </a:solidFill>
                <a:effectLst/>
              </a:rPr>
              <a:t>Sacrifice</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2012, 21</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E4180887-EEA5-428D-9FD8-04A8BD407B90}"/>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335280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A LETTER FROM PAUL TO THE SAINTS IN PHILIPPI, MACEDONIA</a:t>
                      </a:r>
                    </a:p>
                    <a:p>
                      <a:pPr algn="ctr" fontAlgn="base"/>
                      <a:r>
                        <a:rPr lang="en-US" sz="1200" b="0" i="0" kern="1200" cap="all" dirty="0">
                          <a:solidFill>
                            <a:schemeClr val="tx1"/>
                          </a:solidFill>
                          <a:effectLst/>
                          <a:latin typeface="+mn-lt"/>
                          <a:ea typeface="+mn-ea"/>
                          <a:cs typeface="+mn-cs"/>
                        </a:rPr>
                        <a:t>WRITTEN WHILE UNDER ARREST IN ROME, CA. A.D. 60-62 (PHILIPPIANS)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Paul’s Experiences in Teaching Christ</a:t>
                      </a:r>
                    </a:p>
                  </a:txBody>
                  <a:tcPr marL="95250" marR="95250" marT="66675" marB="66675" anchor="ctr"/>
                </a:tc>
                <a:tc>
                  <a:txBody>
                    <a:bodyPr/>
                    <a:lstStyle/>
                    <a:p>
                      <a:pPr algn="l" fontAlgn="base"/>
                      <a:r>
                        <a:rPr lang="en-US">
                          <a:solidFill>
                            <a:srgbClr val="434444"/>
                          </a:solidFill>
                          <a:effectLst/>
                        </a:rPr>
                        <a:t>1:1–26</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Be of One Spirit and One Mind</a:t>
                      </a:r>
                    </a:p>
                  </a:txBody>
                  <a:tcPr marL="95250" marR="95250" marT="66675" marB="66675" anchor="ctr"/>
                </a:tc>
                <a:tc>
                  <a:txBody>
                    <a:bodyPr/>
                    <a:lstStyle/>
                    <a:p>
                      <a:pPr algn="l" fontAlgn="base"/>
                      <a:r>
                        <a:rPr lang="en-US">
                          <a:solidFill>
                            <a:srgbClr val="434444"/>
                          </a:solidFill>
                          <a:effectLst/>
                        </a:rPr>
                        <a:t>1:27–30; 2:1–4</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The Equality of Father and Son</a:t>
                      </a:r>
                    </a:p>
                  </a:txBody>
                  <a:tcPr marL="95250" marR="95250" marT="66675" marB="66675" anchor="ctr"/>
                </a:tc>
                <a:tc>
                  <a:txBody>
                    <a:bodyPr/>
                    <a:lstStyle/>
                    <a:p>
                      <a:pPr algn="l" fontAlgn="base"/>
                      <a:r>
                        <a:rPr lang="en-US">
                          <a:solidFill>
                            <a:srgbClr val="434444"/>
                          </a:solidFill>
                          <a:effectLst/>
                        </a:rPr>
                        <a:t>2:5–8</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All Men Shall Bow and Confess Christ</a:t>
                      </a:r>
                    </a:p>
                  </a:txBody>
                  <a:tcPr marL="95250" marR="95250" marT="66675" marB="66675" anchor="ctr"/>
                </a:tc>
                <a:tc>
                  <a:txBody>
                    <a:bodyPr/>
                    <a:lstStyle/>
                    <a:p>
                      <a:pPr algn="l" fontAlgn="base"/>
                      <a:r>
                        <a:rPr lang="en-US">
                          <a:solidFill>
                            <a:srgbClr val="434444"/>
                          </a:solidFill>
                          <a:effectLst/>
                        </a:rPr>
                        <a:t>2:9–11</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a:solidFill>
                            <a:srgbClr val="434444"/>
                          </a:solidFill>
                          <a:effectLst/>
                        </a:rPr>
                        <a:t>“Work Out Your Own Salvation”</a:t>
                      </a:r>
                    </a:p>
                  </a:txBody>
                  <a:tcPr marL="95250" marR="95250" marT="66675" marB="66675" anchor="ctr"/>
                </a:tc>
                <a:tc>
                  <a:txBody>
                    <a:bodyPr/>
                    <a:lstStyle/>
                    <a:p>
                      <a:pPr algn="l" fontAlgn="base"/>
                      <a:r>
                        <a:rPr lang="en-US">
                          <a:solidFill>
                            <a:srgbClr val="434444"/>
                          </a:solidFill>
                          <a:effectLst/>
                        </a:rPr>
                        <a:t>2:12–18</a:t>
                      </a:r>
                    </a:p>
                  </a:txBody>
                  <a:tcPr marL="95250" marR="95250" marT="66675" marB="66675" anchor="ctr"/>
                </a:tc>
                <a:extLst>
                  <a:ext uri="{0D108BD9-81ED-4DB2-BD59-A6C34878D82A}">
                    <a16:rowId xmlns:a16="http://schemas.microsoft.com/office/drawing/2014/main" val="3999308071"/>
                  </a:ext>
                </a:extLst>
              </a:tr>
              <a:tr h="228378">
                <a:tc>
                  <a:txBody>
                    <a:bodyPr/>
                    <a:lstStyle/>
                    <a:p>
                      <a:pPr algn="l" fontAlgn="base"/>
                      <a:r>
                        <a:rPr lang="en-US">
                          <a:solidFill>
                            <a:srgbClr val="434444"/>
                          </a:solidFill>
                          <a:effectLst/>
                        </a:rPr>
                        <a:t>The Mission of Timothy and Epaphroditus</a:t>
                      </a:r>
                    </a:p>
                  </a:txBody>
                  <a:tcPr marL="95250" marR="95250" marT="66675" marB="66675" anchor="ctr"/>
                </a:tc>
                <a:tc>
                  <a:txBody>
                    <a:bodyPr/>
                    <a:lstStyle/>
                    <a:p>
                      <a:pPr algn="l" fontAlgn="base"/>
                      <a:r>
                        <a:rPr lang="en-US">
                          <a:solidFill>
                            <a:srgbClr val="434444"/>
                          </a:solidFill>
                          <a:effectLst/>
                        </a:rPr>
                        <a:t>2:19–30</a:t>
                      </a:r>
                    </a:p>
                  </a:txBody>
                  <a:tcPr marL="95250" marR="95250" marT="66675" marB="66675" anchor="ctr"/>
                </a:tc>
                <a:extLst>
                  <a:ext uri="{0D108BD9-81ED-4DB2-BD59-A6C34878D82A}">
                    <a16:rowId xmlns:a16="http://schemas.microsoft.com/office/drawing/2014/main" val="4164957475"/>
                  </a:ext>
                </a:extLst>
              </a:tr>
              <a:tr h="228378">
                <a:tc>
                  <a:txBody>
                    <a:bodyPr/>
                    <a:lstStyle/>
                    <a:p>
                      <a:pPr algn="l" fontAlgn="base"/>
                      <a:r>
                        <a:rPr lang="en-US">
                          <a:solidFill>
                            <a:srgbClr val="434444"/>
                          </a:solidFill>
                          <a:effectLst/>
                        </a:rPr>
                        <a:t>The Way of Salvation</a:t>
                      </a:r>
                    </a:p>
                  </a:txBody>
                  <a:tcPr marL="95250" marR="95250" marT="66675" marB="66675" anchor="ctr"/>
                </a:tc>
                <a:tc>
                  <a:txBody>
                    <a:bodyPr/>
                    <a:lstStyle/>
                    <a:p>
                      <a:pPr algn="l" fontAlgn="base"/>
                      <a:r>
                        <a:rPr lang="en-US" dirty="0">
                          <a:solidFill>
                            <a:srgbClr val="434444"/>
                          </a:solidFill>
                          <a:effectLst/>
                        </a:rPr>
                        <a:t>3:1–21</a:t>
                      </a:r>
                    </a:p>
                  </a:txBody>
                  <a:tcPr marL="95250" marR="95250" marT="66675" marB="66675" anchor="ctr"/>
                </a:tc>
                <a:extLst>
                  <a:ext uri="{0D108BD9-81ED-4DB2-BD59-A6C34878D82A}">
                    <a16:rowId xmlns:a16="http://schemas.microsoft.com/office/drawing/2014/main" val="100892128"/>
                  </a:ext>
                </a:extLst>
              </a:tr>
            </a:tbl>
          </a:graphicData>
        </a:graphic>
      </p:graphicFrame>
      <p:sp>
        <p:nvSpPr>
          <p:cNvPr id="3" name="TextBox 2"/>
          <p:cNvSpPr txBox="1"/>
          <p:nvPr/>
        </p:nvSpPr>
        <p:spPr>
          <a:xfrm>
            <a:off x="0" y="3355422"/>
            <a:ext cx="5540721" cy="246221"/>
          </a:xfrm>
          <a:prstGeom prst="rect">
            <a:avLst/>
          </a:prstGeom>
          <a:noFill/>
        </p:spPr>
        <p:txBody>
          <a:bodyPr wrap="square" rtlCol="0">
            <a:spAutoFit/>
          </a:bodyPr>
          <a:lstStyle/>
          <a:p>
            <a:r>
              <a:rPr lang="en-US" sz="1000" dirty="0"/>
              <a:t>Life and Teachings of Jesus and His Apostles Chapter 44</a:t>
            </a:r>
          </a:p>
        </p:txBody>
      </p:sp>
      <p:sp>
        <p:nvSpPr>
          <p:cNvPr id="4" name="Rectangle 3"/>
          <p:cNvSpPr/>
          <p:nvPr/>
        </p:nvSpPr>
        <p:spPr>
          <a:xfrm>
            <a:off x="6328064" y="3231654"/>
            <a:ext cx="5091785" cy="1938992"/>
          </a:xfrm>
          <a:prstGeom prst="rect">
            <a:avLst/>
          </a:prstGeom>
          <a:ln>
            <a:solidFill>
              <a:schemeClr val="tx1"/>
            </a:solidFill>
          </a:ln>
        </p:spPr>
        <p:txBody>
          <a:bodyPr wrap="square">
            <a:spAutoFit/>
          </a:bodyPr>
          <a:lstStyle/>
          <a:p>
            <a:r>
              <a:rPr lang="en-US" sz="1200" b="1" dirty="0">
                <a:solidFill>
                  <a:srgbClr val="333333"/>
                </a:solidFill>
              </a:rPr>
              <a:t>First Corinthians </a:t>
            </a:r>
            <a:r>
              <a:rPr lang="en-US" sz="1200" dirty="0">
                <a:solidFill>
                  <a:srgbClr val="333333"/>
                </a:solidFill>
              </a:rPr>
              <a:t>reveals the problems, pressures, and struggles of a church called out of a pagan society.</a:t>
            </a:r>
          </a:p>
          <a:p>
            <a:r>
              <a:rPr lang="en-US" sz="1200" dirty="0">
                <a:solidFill>
                  <a:srgbClr val="333333"/>
                </a:solidFill>
              </a:rPr>
              <a:t>The oldest recorded title of this epistle is </a:t>
            </a:r>
            <a:r>
              <a:rPr lang="en-US" sz="1200" i="1" dirty="0">
                <a:solidFill>
                  <a:srgbClr val="333333"/>
                </a:solidFill>
              </a:rPr>
              <a:t>Pros </a:t>
            </a:r>
            <a:r>
              <a:rPr lang="en-US" sz="1200" i="1" dirty="0" err="1">
                <a:solidFill>
                  <a:srgbClr val="333333"/>
                </a:solidFill>
              </a:rPr>
              <a:t>Korinthious</a:t>
            </a:r>
            <a:r>
              <a:rPr lang="en-US" sz="1200" i="1" dirty="0">
                <a:solidFill>
                  <a:srgbClr val="333333"/>
                </a:solidFill>
              </a:rPr>
              <a:t> A, </a:t>
            </a:r>
            <a:r>
              <a:rPr lang="en-US" sz="1200" dirty="0">
                <a:solidFill>
                  <a:srgbClr val="333333"/>
                </a:solidFill>
              </a:rPr>
              <a:t>in effect, the “First to the Corinthians.” The </a:t>
            </a:r>
            <a:r>
              <a:rPr lang="en-US" sz="1200" i="1" dirty="0">
                <a:solidFill>
                  <a:srgbClr val="333333"/>
                </a:solidFill>
              </a:rPr>
              <a:t>A </a:t>
            </a:r>
            <a:r>
              <a:rPr lang="en-US" sz="1200" dirty="0">
                <a:solidFill>
                  <a:srgbClr val="333333"/>
                </a:solidFill>
              </a:rPr>
              <a:t>was no doubt a later addition to distinguish this book from Second Corinthians. </a:t>
            </a:r>
          </a:p>
          <a:p>
            <a:endParaRPr lang="en-US" sz="1200" dirty="0">
              <a:solidFill>
                <a:srgbClr val="333333"/>
              </a:solidFill>
            </a:endParaRPr>
          </a:p>
          <a:p>
            <a:r>
              <a:rPr lang="en-US" sz="1200" dirty="0">
                <a:solidFill>
                  <a:srgbClr val="333333"/>
                </a:solidFill>
              </a:rPr>
              <a:t>In Paul’s day the population of Corinth was approximately 700,000, about 2/3 of whom were slaves.</a:t>
            </a:r>
          </a:p>
          <a:p>
            <a:r>
              <a:rPr lang="en-US" sz="1200" dirty="0">
                <a:solidFill>
                  <a:srgbClr val="333333"/>
                </a:solidFill>
              </a:rPr>
              <a:t>Greek philosophy influenced any speculative thought that was there. “Talk Thru the Bible” by Bruce Wilkinson and Kenneth Boa pp. 382-383</a:t>
            </a:r>
            <a:endParaRPr lang="en-US" sz="1200" dirty="0"/>
          </a:p>
        </p:txBody>
      </p:sp>
      <p:sp>
        <p:nvSpPr>
          <p:cNvPr id="5" name="Rectangle 4"/>
          <p:cNvSpPr/>
          <p:nvPr/>
        </p:nvSpPr>
        <p:spPr>
          <a:xfrm>
            <a:off x="83128" y="3705613"/>
            <a:ext cx="6244936" cy="1754326"/>
          </a:xfrm>
          <a:prstGeom prst="rect">
            <a:avLst/>
          </a:prstGeom>
          <a:ln>
            <a:solidFill>
              <a:schemeClr val="tx1"/>
            </a:solidFill>
          </a:ln>
        </p:spPr>
        <p:txBody>
          <a:bodyPr wrap="square">
            <a:spAutoFit/>
          </a:bodyPr>
          <a:lstStyle/>
          <a:p>
            <a:r>
              <a:rPr lang="en-US" sz="1200" b="1" dirty="0"/>
              <a:t>Philippians 1:12-18:</a:t>
            </a:r>
          </a:p>
          <a:p>
            <a:r>
              <a:rPr lang="en-US" sz="1200" dirty="0"/>
              <a:t>Brigham Young once said-so I am informed-that you cannot hurt Mormonism it is like a rubber ball: every time you kick it the farther it goes. It is my experience, and is history, that where men persecute the church, or the principles of it, and those who preside in Israel, they often make friends for the Latter-day Saints. Samuel O. </a:t>
            </a:r>
            <a:r>
              <a:rPr lang="en-US" sz="1200" dirty="0" err="1"/>
              <a:t>Bennion</a:t>
            </a:r>
            <a:r>
              <a:rPr lang="en-US" sz="1200" dirty="0"/>
              <a:t> (</a:t>
            </a:r>
            <a:r>
              <a:rPr lang="en-US" sz="1200" i="1" dirty="0"/>
              <a:t>Conference Report, April 1913</a:t>
            </a:r>
            <a:r>
              <a:rPr lang="en-US" sz="1200" dirty="0"/>
              <a:t>, Second Day-Morning Session 31.)</a:t>
            </a:r>
          </a:p>
          <a:p>
            <a:endParaRPr lang="en-US" sz="1200" dirty="0"/>
          </a:p>
          <a:p>
            <a:r>
              <a:rPr lang="en-US" sz="1200" dirty="0"/>
              <a:t>When men open their lips against these truths they do not injure me, but injure themselves. (</a:t>
            </a:r>
            <a:r>
              <a:rPr lang="en-US" sz="1200" i="1" dirty="0"/>
              <a:t>Teachings of the Prophet Joseph Smith, </a:t>
            </a:r>
            <a:r>
              <a:rPr lang="en-US" sz="1200" dirty="0"/>
              <a:t>373)</a:t>
            </a:r>
          </a:p>
        </p:txBody>
      </p:sp>
      <p:sp>
        <p:nvSpPr>
          <p:cNvPr id="6" name="Rectangle 5"/>
          <p:cNvSpPr/>
          <p:nvPr/>
        </p:nvSpPr>
        <p:spPr>
          <a:xfrm>
            <a:off x="6313714" y="0"/>
            <a:ext cx="5878286" cy="3231654"/>
          </a:xfrm>
          <a:prstGeom prst="rect">
            <a:avLst/>
          </a:prstGeom>
          <a:ln>
            <a:solidFill>
              <a:schemeClr val="tx1"/>
            </a:solidFill>
          </a:ln>
        </p:spPr>
        <p:txBody>
          <a:bodyPr wrap="square">
            <a:spAutoFit/>
          </a:bodyPr>
          <a:lstStyle/>
          <a:p>
            <a:pPr fontAlgn="base"/>
            <a:r>
              <a:rPr lang="en-US" sz="1200" b="1" dirty="0"/>
              <a:t>Working Out Salvation Philippians 2:12:</a:t>
            </a:r>
          </a:p>
          <a:p>
            <a:pPr fontAlgn="base"/>
            <a:r>
              <a:rPr lang="en-US" sz="1200" dirty="0"/>
              <a:t>“An outstanding doctrine of the Church is that each individual carries the responsibility to work out his own salvation, and salvation is a process of gradual development. The Church does not accept the doctrine that a mere murmured belief in Jesus Christ is all that is necessary. A man may say he believes, but if he does nothing to make that belief or faith a moving power to do, to accomplish, to produce soul growth, his professing will avail him nothing. ‘Work out your salvation’ is an exhortation to demonstrate by activity, by thoughtful, obedient effort the reality of faith. But this must be done with a consciousness that absolute dependence upon self may produce pride and weakness that will bring failure. With ‘fear and trembling’ we should seek the strength and grace of God for inspiration to obtain the final victory.</a:t>
            </a:r>
          </a:p>
          <a:p>
            <a:pPr fontAlgn="base"/>
            <a:r>
              <a:rPr lang="en-US" sz="1200" dirty="0"/>
              <a:t>“To work out one’s salvation is not to sit idly by dreaming and yearning for God miraculously to thrust bounteous blessings into our laps. It is to perform daily, hourly, momentarily, if necessary, the immediate task or duty at hand, and to continue happily in such performance as the years come and go, leaving the fruits of such labors either for self or for others to be bestowed as a just and beneficent Father may determine.” (David O. McKay in </a:t>
            </a:r>
            <a:r>
              <a:rPr lang="en-US" sz="1200" i="1" dirty="0"/>
              <a:t>CR,</a:t>
            </a:r>
            <a:r>
              <a:rPr lang="en-US" sz="1200" dirty="0"/>
              <a:t> Apr. 1957, p. 7.)</a:t>
            </a:r>
          </a:p>
        </p:txBody>
      </p:sp>
    </p:spTree>
    <p:extLst>
      <p:ext uri="{BB962C8B-B14F-4D97-AF65-F5344CB8AC3E}">
        <p14:creationId xmlns:p14="http://schemas.microsoft.com/office/powerpoint/2010/main" val="150760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7372C9-983E-4147-8D6D-0287E15A8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Working Out Our Salvation</a:t>
            </a:r>
          </a:p>
          <a:p>
            <a:pPr algn="ctr"/>
            <a:r>
              <a:rPr lang="en-US" sz="6000" dirty="0">
                <a:solidFill>
                  <a:schemeClr val="bg1"/>
                </a:solidFill>
                <a:latin typeface="Abadi" panose="020B0604020104020204" pitchFamily="34" charset="0"/>
              </a:rPr>
              <a:t>Philippians 1-3</a:t>
            </a:r>
            <a:endParaRPr lang="en-US" sz="4400" dirty="0">
              <a:solidFill>
                <a:schemeClr val="bg1"/>
              </a:solidFill>
              <a:latin typeface="Abadi" panose="020B0604020104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1273520" y="3003488"/>
            <a:ext cx="3050721" cy="2895600"/>
            <a:chOff x="1273520" y="3003488"/>
            <a:chExt cx="3050721" cy="2895600"/>
          </a:xfrm>
        </p:grpSpPr>
        <p:pic>
          <p:nvPicPr>
            <p:cNvPr id="2050" name="Picture 2" descr="Image result for Rome anci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87" r="12454"/>
            <a:stretch/>
          </p:blipFill>
          <p:spPr bwMode="auto">
            <a:xfrm>
              <a:off x="1466660" y="3186819"/>
              <a:ext cx="2725093" cy="254067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p:cNvGrpSpPr/>
            <p:nvPr/>
          </p:nvGrpSpPr>
          <p:grpSpPr>
            <a:xfrm>
              <a:off x="1273520" y="3003488"/>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19" name="Moon 11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15" name="Moon 11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7"/>
              <p:cNvGrpSpPr/>
              <p:nvPr/>
            </p:nvGrpSpPr>
            <p:grpSpPr>
              <a:xfrm>
                <a:off x="2028864" y="5256478"/>
                <a:ext cx="248519" cy="434702"/>
                <a:chOff x="2438400" y="402137"/>
                <a:chExt cx="2514600" cy="4398463"/>
              </a:xfrm>
            </p:grpSpPr>
            <p:sp>
              <p:nvSpPr>
                <p:cNvPr id="111"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Wave 108"/>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ame 109"/>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47" name="Picture 4" descr="Image result for finish line icon"/>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78979" y="3037609"/>
            <a:ext cx="2175164" cy="217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838B0-DEE4-4E73-8710-5B1CEBD4B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2" name="TextBox 81"/>
          <p:cNvSpPr txBox="1"/>
          <p:nvPr/>
        </p:nvSpPr>
        <p:spPr>
          <a:xfrm>
            <a:off x="2847529" y="324955"/>
            <a:ext cx="6455121" cy="1754326"/>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Admonition of Paul</a:t>
            </a:r>
          </a:p>
          <a:p>
            <a:pPr algn="ctr"/>
            <a:r>
              <a:rPr lang="en-US" sz="5400" dirty="0">
                <a:solidFill>
                  <a:schemeClr val="bg1"/>
                </a:solidFill>
                <a:latin typeface="Abadi" panose="020B0604020104020204" pitchFamily="34" charset="0"/>
              </a:rPr>
              <a:t>Philippians 4</a:t>
            </a:r>
          </a:p>
        </p:txBody>
      </p:sp>
      <p:grpSp>
        <p:nvGrpSpPr>
          <p:cNvPr id="86" name="Group 85"/>
          <p:cNvGrpSpPr/>
          <p:nvPr/>
        </p:nvGrpSpPr>
        <p:grpSpPr>
          <a:xfrm>
            <a:off x="5950928" y="2262505"/>
            <a:ext cx="4346957" cy="3920581"/>
            <a:chOff x="5450185" y="2697933"/>
            <a:chExt cx="4346957" cy="3920581"/>
          </a:xfrm>
          <a:solidFill>
            <a:srgbClr val="E2D3B8"/>
          </a:solidFill>
        </p:grpSpPr>
        <p:sp>
          <p:nvSpPr>
            <p:cNvPr id="84" name="Scroll: Vertical 83"/>
            <p:cNvSpPr/>
            <p:nvPr/>
          </p:nvSpPr>
          <p:spPr>
            <a:xfrm>
              <a:off x="5450185" y="2697933"/>
              <a:ext cx="4346957" cy="3920581"/>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019800" y="3273539"/>
              <a:ext cx="3374572" cy="3046988"/>
            </a:xfrm>
            <a:prstGeom prst="rect">
              <a:avLst/>
            </a:prstGeom>
            <a:grpFill/>
          </p:spPr>
          <p:txBody>
            <a:bodyPr wrap="square">
              <a:spAutoFit/>
            </a:bodyPr>
            <a:lstStyle/>
            <a:p>
              <a:r>
                <a:rPr lang="en-US" sz="1600" b="1" i="1" dirty="0">
                  <a:latin typeface="Abadi" panose="020B0604020104020204" pitchFamily="34" charset="0"/>
                </a:rPr>
                <a:t>We believe in being honest, true, chaste, benevolent, virtuous, and in doing good to all men; indeed, we may say that we follow the admonition of Paul—We believe all things, we hope all things, we have endured many things, and hope to be able to endure all things. If there is anything virtuous, lovely, or of good report or praiseworthy, we seek after these things.</a:t>
              </a:r>
            </a:p>
            <a:p>
              <a:r>
                <a:rPr lang="en-US" sz="1600" b="1" i="1" dirty="0">
                  <a:latin typeface="Abadi" panose="020B0604020104020204" pitchFamily="34" charset="0"/>
                </a:rPr>
                <a:t>Articles of Faith 1:13</a:t>
              </a:r>
              <a:endParaRPr lang="en-US" sz="1600" b="1" i="1" dirty="0"/>
            </a:p>
          </p:txBody>
        </p:sp>
      </p:grpSp>
      <p:grpSp>
        <p:nvGrpSpPr>
          <p:cNvPr id="2" name="Group 1">
            <a:extLst>
              <a:ext uri="{FF2B5EF4-FFF2-40B4-BE49-F238E27FC236}">
                <a16:creationId xmlns:a16="http://schemas.microsoft.com/office/drawing/2014/main" id="{E0430C0E-2301-180A-B927-4C9A4E52B013}"/>
              </a:ext>
            </a:extLst>
          </p:cNvPr>
          <p:cNvGrpSpPr/>
          <p:nvPr/>
        </p:nvGrpSpPr>
        <p:grpSpPr>
          <a:xfrm>
            <a:off x="1273520" y="3003488"/>
            <a:ext cx="3050721" cy="2895600"/>
            <a:chOff x="1273520" y="3003488"/>
            <a:chExt cx="3050721" cy="2895600"/>
          </a:xfrm>
        </p:grpSpPr>
        <p:pic>
          <p:nvPicPr>
            <p:cNvPr id="3" name="Picture 2" descr="Image result for Rome ancient">
              <a:extLst>
                <a:ext uri="{FF2B5EF4-FFF2-40B4-BE49-F238E27FC236}">
                  <a16:creationId xmlns:a16="http://schemas.microsoft.com/office/drawing/2014/main" id="{947B61FE-2B3C-2B11-07DF-05E4B3F575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87" r="12454"/>
            <a:stretch/>
          </p:blipFill>
          <p:spPr bwMode="auto">
            <a:xfrm>
              <a:off x="1466660" y="3186819"/>
              <a:ext cx="2725093" cy="25406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A0D0245-64D7-D594-4458-D60BB641D3F5}"/>
                </a:ext>
              </a:extLst>
            </p:cNvPr>
            <p:cNvGrpSpPr/>
            <p:nvPr/>
          </p:nvGrpSpPr>
          <p:grpSpPr>
            <a:xfrm>
              <a:off x="1273520" y="3003488"/>
              <a:ext cx="3050721" cy="2895600"/>
              <a:chOff x="304800" y="3429000"/>
              <a:chExt cx="3050721" cy="2895600"/>
            </a:xfrm>
          </p:grpSpPr>
          <p:grpSp>
            <p:nvGrpSpPr>
              <p:cNvPr id="6" name="Group 5">
                <a:extLst>
                  <a:ext uri="{FF2B5EF4-FFF2-40B4-BE49-F238E27FC236}">
                    <a16:creationId xmlns:a16="http://schemas.microsoft.com/office/drawing/2014/main" id="{97F502F5-CD88-DE9B-8393-7D8A8B7AAC73}"/>
                  </a:ext>
                </a:extLst>
              </p:cNvPr>
              <p:cNvGrpSpPr/>
              <p:nvPr/>
            </p:nvGrpSpPr>
            <p:grpSpPr>
              <a:xfrm rot="2107423">
                <a:off x="1281104" y="3790950"/>
                <a:ext cx="376315" cy="879933"/>
                <a:chOff x="7696200" y="914400"/>
                <a:chExt cx="685800" cy="2438400"/>
              </a:xfrm>
            </p:grpSpPr>
            <p:sp>
              <p:nvSpPr>
                <p:cNvPr id="38" name="Moon 37">
                  <a:extLst>
                    <a:ext uri="{FF2B5EF4-FFF2-40B4-BE49-F238E27FC236}">
                      <a16:creationId xmlns:a16="http://schemas.microsoft.com/office/drawing/2014/main" id="{402EEB88-0A59-3E91-CDC8-0BEC1442480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0747B77C-5C99-3AF2-68B6-167AFA33E57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C876A325-FBD0-29CC-63AE-C31EFA8F70E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39C1D39-6C05-B724-B1D3-A73CEB136CF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09B78634-E051-33D4-0018-80EC8DEED70C}"/>
                  </a:ext>
                </a:extLst>
              </p:cNvPr>
              <p:cNvGrpSpPr/>
              <p:nvPr/>
            </p:nvGrpSpPr>
            <p:grpSpPr>
              <a:xfrm rot="19262140" flipH="1">
                <a:off x="1950772" y="3835879"/>
                <a:ext cx="376315" cy="801380"/>
                <a:chOff x="7696200" y="914400"/>
                <a:chExt cx="685800" cy="2438400"/>
              </a:xfrm>
            </p:grpSpPr>
            <p:sp>
              <p:nvSpPr>
                <p:cNvPr id="34" name="Moon 33">
                  <a:extLst>
                    <a:ext uri="{FF2B5EF4-FFF2-40B4-BE49-F238E27FC236}">
                      <a16:creationId xmlns:a16="http://schemas.microsoft.com/office/drawing/2014/main" id="{17618B0E-C6DC-893B-9909-E3FE7D44E1D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249A211D-F6B2-632D-B224-EC987573A63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C533F55D-EB4A-EC69-9CB9-FF548DF7F5C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096D120-6378-A555-C7C0-27EB533F5E14}"/>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rapezoid 7">
                <a:extLst>
                  <a:ext uri="{FF2B5EF4-FFF2-40B4-BE49-F238E27FC236}">
                    <a16:creationId xmlns:a16="http://schemas.microsoft.com/office/drawing/2014/main" id="{D7F346AA-2C86-8D95-E6EA-EE5A8AD7FEF5}"/>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C86329DF-C587-8E6B-8F80-3CB8674E8E25}"/>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2F5C8B1-BEDB-BC6F-79FB-394ABD0B7868}"/>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94E78BC-87F2-479E-BDA7-3BCC5158CF1B}"/>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276EB2F1-EADA-5666-3448-0CEA3E891AC6}"/>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3194512-D68A-ACFC-6E62-E9F68A3E7417}"/>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9A20BC-D3A2-DE19-21A4-65A94A8E0F1F}"/>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97F97E-52D7-DA98-B721-9C432E23551C}"/>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91FA0B30-2A16-21D4-0FA4-BAF7525E5B89}"/>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071065E2-91C5-621A-487E-CF8AFEED7504}"/>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F086E0-E6C4-12C4-DB67-EB582E1D8A21}"/>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9">
                <a:extLst>
                  <a:ext uri="{FF2B5EF4-FFF2-40B4-BE49-F238E27FC236}">
                    <a16:creationId xmlns:a16="http://schemas.microsoft.com/office/drawing/2014/main" id="{0D00D0F2-9E3D-48F4-6FC8-C05E02BB55AF}"/>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0">
                <a:extLst>
                  <a:ext uri="{FF2B5EF4-FFF2-40B4-BE49-F238E27FC236}">
                    <a16:creationId xmlns:a16="http://schemas.microsoft.com/office/drawing/2014/main" id="{9E7D27E7-3F48-9333-FA35-5F3C0B6A5780}"/>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1">
                <a:extLst>
                  <a:ext uri="{FF2B5EF4-FFF2-40B4-BE49-F238E27FC236}">
                    <a16:creationId xmlns:a16="http://schemas.microsoft.com/office/drawing/2014/main" id="{9B198ED5-B0B1-40C6-A6B2-C15858A79B6D}"/>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2">
                <a:extLst>
                  <a:ext uri="{FF2B5EF4-FFF2-40B4-BE49-F238E27FC236}">
                    <a16:creationId xmlns:a16="http://schemas.microsoft.com/office/drawing/2014/main" id="{DCB7CBB7-49A5-0C75-A338-2BF724FFBFAE}"/>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3">
                <a:extLst>
                  <a:ext uri="{FF2B5EF4-FFF2-40B4-BE49-F238E27FC236}">
                    <a16:creationId xmlns:a16="http://schemas.microsoft.com/office/drawing/2014/main" id="{72F23B4D-DFDE-A1AD-CB2B-633D7913B671}"/>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4">
                <a:extLst>
                  <a:ext uri="{FF2B5EF4-FFF2-40B4-BE49-F238E27FC236}">
                    <a16:creationId xmlns:a16="http://schemas.microsoft.com/office/drawing/2014/main" id="{33646FC6-3113-A112-6EF9-278886EC8C0D}"/>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F18E711-D606-792F-3C12-36CFD81E54A9}"/>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1C029E9-947F-FDFC-8F15-15C2D0369961}"/>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7">
                <a:extLst>
                  <a:ext uri="{FF2B5EF4-FFF2-40B4-BE49-F238E27FC236}">
                    <a16:creationId xmlns:a16="http://schemas.microsoft.com/office/drawing/2014/main" id="{202522CD-CA6E-07EF-F7F7-6B4EBF8662F0}"/>
                  </a:ext>
                </a:extLst>
              </p:cNvPr>
              <p:cNvGrpSpPr/>
              <p:nvPr/>
            </p:nvGrpSpPr>
            <p:grpSpPr>
              <a:xfrm>
                <a:off x="2028864" y="5256478"/>
                <a:ext cx="248519" cy="434702"/>
                <a:chOff x="2438400" y="402137"/>
                <a:chExt cx="2514600" cy="4398463"/>
              </a:xfrm>
            </p:grpSpPr>
            <p:sp>
              <p:nvSpPr>
                <p:cNvPr id="30" name="Snip Same Side Corner Rectangle 110">
                  <a:extLst>
                    <a:ext uri="{FF2B5EF4-FFF2-40B4-BE49-F238E27FC236}">
                      <a16:creationId xmlns:a16="http://schemas.microsoft.com/office/drawing/2014/main" id="{1475BB39-9926-2B09-EBE8-89B29E1FD654}"/>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AA02382-6EDF-C126-C5C0-A0C55350BCE3}"/>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4598719-24C6-A796-7E7C-DE6F38B7DD52}"/>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8088AC1B-A63A-9CD1-DF6B-EF4A18450CB7}"/>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7">
                <a:extLst>
                  <a:ext uri="{FF2B5EF4-FFF2-40B4-BE49-F238E27FC236}">
                    <a16:creationId xmlns:a16="http://schemas.microsoft.com/office/drawing/2014/main" id="{D6DBEA2B-504D-7A05-211A-AC1CE8EF5B9F}"/>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3C560AAE-749F-EE62-9042-B4FA934D1EBB}"/>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263659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108858"/>
            <a:ext cx="8229600"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The Book of Life</a:t>
            </a:r>
          </a:p>
        </p:txBody>
      </p:sp>
      <p:sp>
        <p:nvSpPr>
          <p:cNvPr id="6" name="TextBox 5"/>
          <p:cNvSpPr txBox="1"/>
          <p:nvPr/>
        </p:nvSpPr>
        <p:spPr>
          <a:xfrm>
            <a:off x="1230086" y="925286"/>
            <a:ext cx="4800600" cy="2215991"/>
          </a:xfrm>
          <a:prstGeom prst="rect">
            <a:avLst/>
          </a:prstGeom>
          <a:noFill/>
        </p:spPr>
        <p:txBody>
          <a:bodyPr wrap="square" rtlCol="0">
            <a:spAutoFit/>
          </a:bodyPr>
          <a:lstStyle/>
          <a:p>
            <a:r>
              <a:rPr lang="en-US" sz="2400" dirty="0">
                <a:solidFill>
                  <a:schemeClr val="bg1"/>
                </a:solidFill>
              </a:rPr>
              <a:t>“The book of life, or Lamb’s book of Life, is the record kept in heaven which contains the names of the faithful and an account of their righteous covenants and deeds.”</a:t>
            </a:r>
          </a:p>
          <a:p>
            <a:r>
              <a:rPr lang="en-US" dirty="0">
                <a:solidFill>
                  <a:schemeClr val="bg1"/>
                </a:solidFill>
              </a:rPr>
              <a:t>(2)</a:t>
            </a:r>
          </a:p>
        </p:txBody>
      </p:sp>
      <p:sp>
        <p:nvSpPr>
          <p:cNvPr id="7" name="TextBox 6"/>
          <p:cNvSpPr txBox="1"/>
          <p:nvPr/>
        </p:nvSpPr>
        <p:spPr>
          <a:xfrm>
            <a:off x="-1" y="6396335"/>
            <a:ext cx="5355771" cy="369332"/>
          </a:xfrm>
          <a:prstGeom prst="rect">
            <a:avLst/>
          </a:prstGeom>
          <a:noFill/>
        </p:spPr>
        <p:txBody>
          <a:bodyPr wrap="square" rtlCol="0">
            <a:spAutoFit/>
          </a:bodyPr>
          <a:lstStyle/>
          <a:p>
            <a:r>
              <a:rPr lang="en-US" dirty="0">
                <a:solidFill>
                  <a:srgbClr val="FFFF00"/>
                </a:solidFill>
              </a:rPr>
              <a:t>Philippians 4:3; Revelation 13:8</a:t>
            </a:r>
          </a:p>
        </p:txBody>
      </p:sp>
      <p:sp>
        <p:nvSpPr>
          <p:cNvPr id="2" name="Rectangle 1"/>
          <p:cNvSpPr/>
          <p:nvPr/>
        </p:nvSpPr>
        <p:spPr>
          <a:xfrm>
            <a:off x="4498801" y="3735877"/>
            <a:ext cx="6455228" cy="2554545"/>
          </a:xfrm>
          <a:prstGeom prst="rect">
            <a:avLst/>
          </a:prstGeom>
        </p:spPr>
        <p:txBody>
          <a:bodyPr wrap="square">
            <a:spAutoFit/>
          </a:bodyPr>
          <a:lstStyle/>
          <a:p>
            <a:r>
              <a:rPr lang="en-US" sz="2000" dirty="0">
                <a:solidFill>
                  <a:schemeClr val="bg1"/>
                </a:solidFill>
                <a:latin typeface="Abadi" panose="020B0604020104020204" pitchFamily="34" charset="0"/>
              </a:rPr>
              <a:t>“We are not going to be saved in the kingdom of God just because our names are on the records of the Church. It will require more than that. We will have to have our names written in the Lamb’s Book of Life, and if they are written in the Lamb’s Book of Life then it is an evidence we have kept the commandments. </a:t>
            </a:r>
          </a:p>
          <a:p>
            <a:r>
              <a:rPr lang="en-US" sz="2000" dirty="0">
                <a:solidFill>
                  <a:schemeClr val="bg1"/>
                </a:solidFill>
                <a:latin typeface="Abadi" panose="020B0604020104020204" pitchFamily="34" charset="0"/>
              </a:rPr>
              <a:t>Every soul who will not keep those commandments shall have his name blotted out of that book” (3)</a:t>
            </a:r>
            <a:endParaRPr lang="en-US" sz="20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971" y="903524"/>
            <a:ext cx="3274864" cy="25663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28" y="171450"/>
            <a:ext cx="1055914" cy="147388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5042" y="5521606"/>
            <a:ext cx="903869" cy="1140452"/>
          </a:xfrm>
          <a:prstGeom prst="rect">
            <a:avLst/>
          </a:prstGeom>
        </p:spPr>
      </p:pic>
      <p:pic>
        <p:nvPicPr>
          <p:cNvPr id="1028" name="Picture 4" descr="Image result for book art"/>
          <p:cNvPicPr>
            <a:picLocks noChangeAspect="1" noChangeArrowheads="1"/>
          </p:cNvPicPr>
          <p:nvPr/>
        </p:nvPicPr>
        <p:blipFill rotWithShape="1">
          <a:blip r:embed="rId7">
            <a:extLst>
              <a:ext uri="{28A0092B-C50C-407E-A947-70E740481C1C}">
                <a14:useLocalDpi xmlns:a14="http://schemas.microsoft.com/office/drawing/2010/main" val="0"/>
              </a:ext>
            </a:extLst>
          </a:blip>
          <a:srcRect l="6000" r="9048" b="1594"/>
          <a:stretch/>
        </p:blipFill>
        <p:spPr bwMode="auto">
          <a:xfrm>
            <a:off x="1237971" y="3640593"/>
            <a:ext cx="2735315" cy="210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1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108858"/>
            <a:ext cx="8229600" cy="584775"/>
          </a:xfrm>
          <a:prstGeom prst="rect">
            <a:avLst/>
          </a:prstGeom>
          <a:noFill/>
        </p:spPr>
        <p:txBody>
          <a:bodyPr wrap="square" rtlCol="0">
            <a:spAutoFit/>
          </a:bodyPr>
          <a:lstStyle/>
          <a:p>
            <a:pPr algn="ctr"/>
            <a:r>
              <a:rPr lang="en-US" sz="3200" dirty="0">
                <a:solidFill>
                  <a:srgbClr val="FFFF00"/>
                </a:solidFill>
                <a:latin typeface="Abadi" panose="020B0604020104020204" pitchFamily="34" charset="0"/>
              </a:rPr>
              <a:t>“Be Careful For Nothing”</a:t>
            </a:r>
          </a:p>
        </p:txBody>
      </p:sp>
      <p:sp>
        <p:nvSpPr>
          <p:cNvPr id="7" name="TextBox 6"/>
          <p:cNvSpPr txBox="1"/>
          <p:nvPr/>
        </p:nvSpPr>
        <p:spPr>
          <a:xfrm>
            <a:off x="0" y="6396335"/>
            <a:ext cx="3429000" cy="369332"/>
          </a:xfrm>
          <a:prstGeom prst="rect">
            <a:avLst/>
          </a:prstGeom>
          <a:noFill/>
        </p:spPr>
        <p:txBody>
          <a:bodyPr wrap="square" rtlCol="0">
            <a:spAutoFit/>
          </a:bodyPr>
          <a:lstStyle/>
          <a:p>
            <a:r>
              <a:rPr lang="en-US" dirty="0">
                <a:solidFill>
                  <a:srgbClr val="FFFF00"/>
                </a:solidFill>
              </a:rPr>
              <a:t>Philippians 4:6-7</a:t>
            </a:r>
          </a:p>
        </p:txBody>
      </p:sp>
      <p:grpSp>
        <p:nvGrpSpPr>
          <p:cNvPr id="59" name="Group 58"/>
          <p:cNvGrpSpPr/>
          <p:nvPr/>
        </p:nvGrpSpPr>
        <p:grpSpPr>
          <a:xfrm>
            <a:off x="625468" y="564145"/>
            <a:ext cx="2714366" cy="2555593"/>
            <a:chOff x="734325" y="1598288"/>
            <a:chExt cx="2714366" cy="2555593"/>
          </a:xfrm>
        </p:grpSpPr>
        <p:sp>
          <p:nvSpPr>
            <p:cNvPr id="2" name="Rectangle: Folded Corner 1"/>
            <p:cNvSpPr/>
            <p:nvPr/>
          </p:nvSpPr>
          <p:spPr>
            <a:xfrm rot="21117633">
              <a:off x="734325" y="1598288"/>
              <a:ext cx="2714366" cy="255559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57943" y="1741930"/>
              <a:ext cx="1581447" cy="1581447"/>
              <a:chOff x="7804087" y="3548959"/>
              <a:chExt cx="2562131" cy="2562131"/>
            </a:xfrm>
          </p:grpSpPr>
          <p:sp>
            <p:nvSpPr>
              <p:cNvPr id="11" name="Oval 10"/>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Moon 12"/>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p:cNvGrpSpPr/>
              <p:nvPr/>
            </p:nvGrpSpPr>
            <p:grpSpPr>
              <a:xfrm>
                <a:off x="8291010" y="4326890"/>
                <a:ext cx="762000" cy="762000"/>
                <a:chOff x="8291010" y="4326890"/>
                <a:chExt cx="762000" cy="762000"/>
              </a:xfrm>
            </p:grpSpPr>
            <p:sp>
              <p:nvSpPr>
                <p:cNvPr id="20" name="Oval 19"/>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4212067">
                  <a:off x="8399566" y="4406185"/>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469478" y="4431614"/>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9131473" y="4334434"/>
                <a:ext cx="762000" cy="762000"/>
                <a:chOff x="8291010" y="4326890"/>
                <a:chExt cx="762000" cy="762000"/>
              </a:xfrm>
            </p:grpSpPr>
            <p:sp>
              <p:nvSpPr>
                <p:cNvPr id="17" name="Oval 16"/>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4212067">
                  <a:off x="8544421" y="4397132"/>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695815" y="4413507"/>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Moon 15"/>
              <p:cNvSpPr/>
              <p:nvPr/>
            </p:nvSpPr>
            <p:spPr>
              <a:xfrm rot="5400000">
                <a:off x="8970368" y="4988583"/>
                <a:ext cx="405949" cy="927819"/>
              </a:xfrm>
              <a:prstGeom prst="moon">
                <a:avLst>
                  <a:gd name="adj" fmla="val 7676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Box 2"/>
            <p:cNvSpPr txBox="1"/>
            <p:nvPr/>
          </p:nvSpPr>
          <p:spPr>
            <a:xfrm rot="21045331">
              <a:off x="964755" y="3354770"/>
              <a:ext cx="2339650" cy="646331"/>
            </a:xfrm>
            <a:prstGeom prst="rect">
              <a:avLst/>
            </a:prstGeom>
            <a:noFill/>
          </p:spPr>
          <p:txBody>
            <a:bodyPr wrap="square" rtlCol="0">
              <a:spAutoFit/>
            </a:bodyPr>
            <a:lstStyle/>
            <a:p>
              <a:r>
                <a:rPr lang="en-US" dirty="0">
                  <a:latin typeface="Comic Sans MS" panose="030F0702030302020204" pitchFamily="66" charset="0"/>
                </a:rPr>
                <a:t>I am worried about an upcoming test…</a:t>
              </a:r>
            </a:p>
          </p:txBody>
        </p:sp>
      </p:grpSp>
      <p:grpSp>
        <p:nvGrpSpPr>
          <p:cNvPr id="60" name="Group 59"/>
          <p:cNvGrpSpPr/>
          <p:nvPr/>
        </p:nvGrpSpPr>
        <p:grpSpPr>
          <a:xfrm>
            <a:off x="8465012" y="392101"/>
            <a:ext cx="2919364" cy="2586123"/>
            <a:chOff x="8073126" y="1524215"/>
            <a:chExt cx="2919364" cy="2586123"/>
          </a:xfrm>
        </p:grpSpPr>
        <p:grpSp>
          <p:nvGrpSpPr>
            <p:cNvPr id="39" name="Group 38"/>
            <p:cNvGrpSpPr/>
            <p:nvPr/>
          </p:nvGrpSpPr>
          <p:grpSpPr>
            <a:xfrm rot="20466355">
              <a:off x="8073126" y="1554745"/>
              <a:ext cx="2919364" cy="2555593"/>
              <a:chOff x="8073126" y="1554745"/>
              <a:chExt cx="2919364" cy="2555593"/>
            </a:xfrm>
          </p:grpSpPr>
          <p:sp>
            <p:nvSpPr>
              <p:cNvPr id="24" name="Rectangle: Folded Corner 23"/>
              <p:cNvSpPr/>
              <p:nvPr/>
            </p:nvSpPr>
            <p:spPr>
              <a:xfrm rot="2034056">
                <a:off x="8278124" y="1554745"/>
                <a:ext cx="2714366" cy="255559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2082940">
                <a:off x="8073126" y="2996675"/>
                <a:ext cx="2339650" cy="923330"/>
              </a:xfrm>
              <a:prstGeom prst="rect">
                <a:avLst/>
              </a:prstGeom>
              <a:noFill/>
            </p:spPr>
            <p:txBody>
              <a:bodyPr wrap="square" rtlCol="0">
                <a:spAutoFit/>
              </a:bodyPr>
              <a:lstStyle/>
              <a:p>
                <a:r>
                  <a:rPr lang="en-US" dirty="0">
                    <a:latin typeface="Comic Sans MS" panose="030F0702030302020204" pitchFamily="66" charset="0"/>
                  </a:rPr>
                  <a:t>I am worried about a family member who is sick…</a:t>
                </a:r>
              </a:p>
            </p:txBody>
          </p:sp>
        </p:grpSp>
        <p:grpSp>
          <p:nvGrpSpPr>
            <p:cNvPr id="26" name="Group 25"/>
            <p:cNvGrpSpPr/>
            <p:nvPr/>
          </p:nvGrpSpPr>
          <p:grpSpPr>
            <a:xfrm rot="795498">
              <a:off x="8839201" y="1524215"/>
              <a:ext cx="1545555" cy="1545555"/>
              <a:chOff x="7804087" y="3548959"/>
              <a:chExt cx="2562131" cy="2562131"/>
            </a:xfrm>
          </p:grpSpPr>
          <p:sp>
            <p:nvSpPr>
              <p:cNvPr id="27" name="Oval 26"/>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Moon 28"/>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p:cNvGrpSpPr/>
              <p:nvPr/>
            </p:nvGrpSpPr>
            <p:grpSpPr>
              <a:xfrm>
                <a:off x="8291010" y="4326890"/>
                <a:ext cx="762000" cy="762000"/>
                <a:chOff x="8291010" y="4326890"/>
                <a:chExt cx="762000" cy="762000"/>
              </a:xfrm>
            </p:grpSpPr>
            <p:sp>
              <p:nvSpPr>
                <p:cNvPr id="36" name="Oval 35"/>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4212067">
                  <a:off x="8615666" y="4550252"/>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757612" y="457568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9131473" y="4334434"/>
                <a:ext cx="762000" cy="762000"/>
                <a:chOff x="8291010" y="4326890"/>
                <a:chExt cx="762000" cy="762000"/>
              </a:xfrm>
            </p:grpSpPr>
            <p:sp>
              <p:nvSpPr>
                <p:cNvPr id="33" name="Oval 32"/>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4212067">
                  <a:off x="8637035" y="4541199"/>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788429" y="4557574"/>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Moon 31"/>
              <p:cNvSpPr/>
              <p:nvPr/>
            </p:nvSpPr>
            <p:spPr>
              <a:xfrm rot="6082067">
                <a:off x="8815441" y="5074476"/>
                <a:ext cx="405485" cy="754538"/>
              </a:xfrm>
              <a:prstGeom prst="moon">
                <a:avLst>
                  <a:gd name="adj" fmla="val 7676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1" name="Group 60"/>
          <p:cNvGrpSpPr/>
          <p:nvPr/>
        </p:nvGrpSpPr>
        <p:grpSpPr>
          <a:xfrm>
            <a:off x="4546153" y="1054002"/>
            <a:ext cx="2919364" cy="2555593"/>
            <a:chOff x="4622353" y="2501802"/>
            <a:chExt cx="2919364" cy="2555593"/>
          </a:xfrm>
        </p:grpSpPr>
        <p:grpSp>
          <p:nvGrpSpPr>
            <p:cNvPr id="40" name="Group 39"/>
            <p:cNvGrpSpPr/>
            <p:nvPr/>
          </p:nvGrpSpPr>
          <p:grpSpPr>
            <a:xfrm rot="19488824">
              <a:off x="4622353" y="2501802"/>
              <a:ext cx="2919364" cy="2555593"/>
              <a:chOff x="8073126" y="1554745"/>
              <a:chExt cx="2919364" cy="2555593"/>
            </a:xfrm>
          </p:grpSpPr>
          <p:sp>
            <p:nvSpPr>
              <p:cNvPr id="41" name="Rectangle: Folded Corner 40"/>
              <p:cNvSpPr/>
              <p:nvPr/>
            </p:nvSpPr>
            <p:spPr>
              <a:xfrm rot="2034056">
                <a:off x="8278124" y="1554745"/>
                <a:ext cx="2714366" cy="255559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082940">
                <a:off x="8073126" y="2996676"/>
                <a:ext cx="2339650" cy="923330"/>
              </a:xfrm>
              <a:prstGeom prst="rect">
                <a:avLst/>
              </a:prstGeom>
              <a:noFill/>
            </p:spPr>
            <p:txBody>
              <a:bodyPr wrap="square" rtlCol="0">
                <a:spAutoFit/>
              </a:bodyPr>
              <a:lstStyle/>
              <a:p>
                <a:r>
                  <a:rPr lang="en-US" dirty="0">
                    <a:latin typeface="Comic Sans MS" panose="030F0702030302020204" pitchFamily="66" charset="0"/>
                  </a:rPr>
                  <a:t>I am worried about standing up for my beliefs…</a:t>
                </a:r>
              </a:p>
            </p:txBody>
          </p:sp>
        </p:grpSp>
        <p:grpSp>
          <p:nvGrpSpPr>
            <p:cNvPr id="43" name="Group 42"/>
            <p:cNvGrpSpPr/>
            <p:nvPr/>
          </p:nvGrpSpPr>
          <p:grpSpPr>
            <a:xfrm>
              <a:off x="5431973" y="2558359"/>
              <a:ext cx="1436914" cy="1458470"/>
              <a:chOff x="7804087" y="3548959"/>
              <a:chExt cx="2705612" cy="2562131"/>
            </a:xfrm>
          </p:grpSpPr>
          <p:sp>
            <p:nvSpPr>
              <p:cNvPr id="44" name="Oval 43"/>
              <p:cNvSpPr/>
              <p:nvPr/>
            </p:nvSpPr>
            <p:spPr>
              <a:xfrm>
                <a:off x="7804087" y="3548959"/>
                <a:ext cx="2705612"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Moon 45"/>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p:cNvGrpSpPr/>
              <p:nvPr/>
            </p:nvGrpSpPr>
            <p:grpSpPr>
              <a:xfrm>
                <a:off x="8291010" y="4326890"/>
                <a:ext cx="762000" cy="774196"/>
                <a:chOff x="8291010" y="4326890"/>
                <a:chExt cx="762000" cy="774196"/>
              </a:xfrm>
            </p:grpSpPr>
            <p:sp>
              <p:nvSpPr>
                <p:cNvPr id="53" name="Oval 52"/>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4212067">
                  <a:off x="8399567" y="4714516"/>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527183" y="4910059"/>
                  <a:ext cx="179071"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9131473" y="4334434"/>
                <a:ext cx="762000" cy="775775"/>
                <a:chOff x="8291010" y="4326890"/>
                <a:chExt cx="762000" cy="775775"/>
              </a:xfrm>
            </p:grpSpPr>
            <p:sp>
              <p:nvSpPr>
                <p:cNvPr id="50" name="Oval 49"/>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4212067">
                  <a:off x="8463633" y="4716096"/>
                  <a:ext cx="409430" cy="3637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580403" y="4934480"/>
                  <a:ext cx="179071"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Moon 48"/>
              <p:cNvSpPr/>
              <p:nvPr/>
            </p:nvSpPr>
            <p:spPr>
              <a:xfrm rot="5400000">
                <a:off x="8929373" y="5103323"/>
                <a:ext cx="405949" cy="927819"/>
              </a:xfrm>
              <a:prstGeom prst="moon">
                <a:avLst>
                  <a:gd name="adj" fmla="val 7676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6" name="Group 75"/>
          <p:cNvGrpSpPr/>
          <p:nvPr/>
        </p:nvGrpSpPr>
        <p:grpSpPr>
          <a:xfrm>
            <a:off x="7812396" y="3343413"/>
            <a:ext cx="2555593" cy="3542140"/>
            <a:chOff x="7812396" y="3343413"/>
            <a:chExt cx="2555593" cy="3542140"/>
          </a:xfrm>
        </p:grpSpPr>
        <p:grpSp>
          <p:nvGrpSpPr>
            <p:cNvPr id="56" name="Group 55"/>
            <p:cNvGrpSpPr/>
            <p:nvPr/>
          </p:nvGrpSpPr>
          <p:grpSpPr>
            <a:xfrm rot="19040002">
              <a:off x="7812396" y="3343413"/>
              <a:ext cx="2555593" cy="3542140"/>
              <a:chOff x="8357510" y="1475359"/>
              <a:chExt cx="2555593" cy="3542140"/>
            </a:xfrm>
          </p:grpSpPr>
          <p:sp>
            <p:nvSpPr>
              <p:cNvPr id="57" name="Rectangle: Folded Corner 56"/>
              <p:cNvSpPr/>
              <p:nvPr/>
            </p:nvSpPr>
            <p:spPr>
              <a:xfrm rot="3085940" flipH="1">
                <a:off x="8278124" y="1554745"/>
                <a:ext cx="2714366" cy="2555593"/>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3139071">
                <a:off x="7849994" y="3133890"/>
                <a:ext cx="2843889" cy="923330"/>
              </a:xfrm>
              <a:prstGeom prst="rect">
                <a:avLst/>
              </a:prstGeom>
              <a:noFill/>
            </p:spPr>
            <p:txBody>
              <a:bodyPr wrap="square" rtlCol="0">
                <a:spAutoFit/>
              </a:bodyPr>
              <a:lstStyle/>
              <a:p>
                <a:r>
                  <a:rPr lang="en-US" dirty="0">
                    <a:latin typeface="Comic Sans MS" panose="030F0702030302020204" pitchFamily="66" charset="0"/>
                  </a:rPr>
                  <a:t>I am worried about whether I can be a successful missionary</a:t>
                </a:r>
              </a:p>
            </p:txBody>
          </p:sp>
        </p:grpSp>
        <p:grpSp>
          <p:nvGrpSpPr>
            <p:cNvPr id="62" name="Group 61"/>
            <p:cNvGrpSpPr/>
            <p:nvPr/>
          </p:nvGrpSpPr>
          <p:grpSpPr>
            <a:xfrm>
              <a:off x="7837715" y="3592503"/>
              <a:ext cx="1600200" cy="1600200"/>
              <a:chOff x="7804087" y="3548959"/>
              <a:chExt cx="2562131" cy="2562131"/>
            </a:xfrm>
          </p:grpSpPr>
          <p:sp>
            <p:nvSpPr>
              <p:cNvPr id="63" name="Oval 62"/>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Moon 64"/>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6" name="Group 65"/>
              <p:cNvGrpSpPr/>
              <p:nvPr/>
            </p:nvGrpSpPr>
            <p:grpSpPr>
              <a:xfrm>
                <a:off x="8291010" y="4326890"/>
                <a:ext cx="762000" cy="762000"/>
                <a:chOff x="8291010" y="4326890"/>
                <a:chExt cx="762000" cy="762000"/>
              </a:xfrm>
            </p:grpSpPr>
            <p:sp>
              <p:nvSpPr>
                <p:cNvPr id="72" name="Oval 71"/>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4212067">
                  <a:off x="8279933" y="4475970"/>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319937" y="4451553"/>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9131473" y="4334434"/>
                <a:ext cx="762000" cy="762000"/>
                <a:chOff x="8291010" y="4326890"/>
                <a:chExt cx="762000" cy="762000"/>
              </a:xfrm>
            </p:grpSpPr>
            <p:sp>
              <p:nvSpPr>
                <p:cNvPr id="69" name="Oval 68"/>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4212067">
                  <a:off x="8295186" y="4476887"/>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8346887" y="4453384"/>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Moon 67"/>
              <p:cNvSpPr/>
              <p:nvPr/>
            </p:nvSpPr>
            <p:spPr>
              <a:xfrm rot="4908354">
                <a:off x="8970367" y="4988583"/>
                <a:ext cx="405949" cy="927819"/>
              </a:xfrm>
              <a:prstGeom prst="moon">
                <a:avLst>
                  <a:gd name="adj" fmla="val 7676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5" name="Rectangle 74"/>
          <p:cNvSpPr/>
          <p:nvPr/>
        </p:nvSpPr>
        <p:spPr>
          <a:xfrm>
            <a:off x="478972" y="4325036"/>
            <a:ext cx="6794656" cy="1384995"/>
          </a:xfrm>
          <a:prstGeom prst="rect">
            <a:avLst/>
          </a:prstGeom>
        </p:spPr>
        <p:txBody>
          <a:bodyPr wrap="square">
            <a:spAutoFit/>
          </a:bodyPr>
          <a:lstStyle/>
          <a:p>
            <a:r>
              <a:rPr lang="en-US" sz="2800" dirty="0">
                <a:solidFill>
                  <a:schemeClr val="bg1"/>
                </a:solidFill>
                <a:latin typeface="Abadi" panose="020B0604020104020204" pitchFamily="34" charset="0"/>
              </a:rPr>
              <a:t>Throughout our lives, we will experience challenges or circumstances that may lead us to worry. </a:t>
            </a:r>
            <a:endParaRPr lang="en-US" sz="2800" dirty="0">
              <a:solidFill>
                <a:schemeClr val="bg1"/>
              </a:solidFill>
            </a:endParaRPr>
          </a:p>
        </p:txBody>
      </p:sp>
    </p:spTree>
    <p:extLst>
      <p:ext uri="{BB962C8B-B14F-4D97-AF65-F5344CB8AC3E}">
        <p14:creationId xmlns:p14="http://schemas.microsoft.com/office/powerpoint/2010/main" val="3583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randombar(horizont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randombar(horizontal)">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0"/>
            <a:ext cx="8229600" cy="830997"/>
          </a:xfrm>
          <a:prstGeom prst="rect">
            <a:avLst/>
          </a:prstGeom>
          <a:noFill/>
        </p:spPr>
        <p:txBody>
          <a:bodyPr wrap="square" rtlCol="0">
            <a:spAutoFit/>
          </a:bodyPr>
          <a:lstStyle/>
          <a:p>
            <a:pPr algn="ctr"/>
            <a:r>
              <a:rPr lang="en-US" sz="4800" dirty="0">
                <a:solidFill>
                  <a:srgbClr val="FFFF00"/>
                </a:solidFill>
                <a:latin typeface="Abadi" panose="020B0604020104020204" pitchFamily="34" charset="0"/>
              </a:rPr>
              <a:t>Prayer and Trust</a:t>
            </a:r>
          </a:p>
        </p:txBody>
      </p:sp>
      <p:sp>
        <p:nvSpPr>
          <p:cNvPr id="7" name="TextBox 6"/>
          <p:cNvSpPr txBox="1"/>
          <p:nvPr/>
        </p:nvSpPr>
        <p:spPr>
          <a:xfrm>
            <a:off x="0" y="6396335"/>
            <a:ext cx="3429000" cy="369332"/>
          </a:xfrm>
          <a:prstGeom prst="rect">
            <a:avLst/>
          </a:prstGeom>
          <a:noFill/>
        </p:spPr>
        <p:txBody>
          <a:bodyPr wrap="square" rtlCol="0">
            <a:spAutoFit/>
          </a:bodyPr>
          <a:lstStyle/>
          <a:p>
            <a:r>
              <a:rPr lang="en-US" dirty="0">
                <a:solidFill>
                  <a:srgbClr val="FFFF00"/>
                </a:solidFill>
              </a:rPr>
              <a:t>Philippians 4:6-7</a:t>
            </a:r>
          </a:p>
        </p:txBody>
      </p:sp>
      <p:sp>
        <p:nvSpPr>
          <p:cNvPr id="2" name="Rectangle 1"/>
          <p:cNvSpPr/>
          <p:nvPr/>
        </p:nvSpPr>
        <p:spPr>
          <a:xfrm>
            <a:off x="556184" y="1870222"/>
            <a:ext cx="6096000" cy="923330"/>
          </a:xfrm>
          <a:prstGeom prst="rect">
            <a:avLst/>
          </a:prstGeom>
        </p:spPr>
        <p:txBody>
          <a:bodyPr>
            <a:spAutoFit/>
          </a:bodyPr>
          <a:lstStyle/>
          <a:p>
            <a:r>
              <a:rPr lang="en-US" dirty="0">
                <a:solidFill>
                  <a:schemeClr val="bg1"/>
                </a:solidFill>
                <a:latin typeface="Abadi" panose="020B0604020104020204" pitchFamily="34" charset="0"/>
              </a:rPr>
              <a:t>Paul taught that the antidotes for anxiety were prayer and trust in the Lord. They bring “the peace of God, which </a:t>
            </a:r>
            <a:r>
              <a:rPr lang="en-US" dirty="0" err="1">
                <a:solidFill>
                  <a:schemeClr val="bg1"/>
                </a:solidFill>
                <a:latin typeface="Abadi" panose="020B0604020104020204" pitchFamily="34" charset="0"/>
              </a:rPr>
              <a:t>passeth</a:t>
            </a:r>
            <a:r>
              <a:rPr lang="en-US" dirty="0">
                <a:solidFill>
                  <a:schemeClr val="bg1"/>
                </a:solidFill>
                <a:latin typeface="Abadi" panose="020B0604020104020204" pitchFamily="34" charset="0"/>
              </a:rPr>
              <a:t> all understanding”</a:t>
            </a:r>
            <a:endParaRPr lang="en-US" dirty="0">
              <a:solidFill>
                <a:schemeClr val="bg1"/>
              </a:solidFill>
            </a:endParaRPr>
          </a:p>
        </p:txBody>
      </p:sp>
      <p:sp>
        <p:nvSpPr>
          <p:cNvPr id="10" name="Rectangle 9"/>
          <p:cNvSpPr/>
          <p:nvPr/>
        </p:nvSpPr>
        <p:spPr>
          <a:xfrm>
            <a:off x="4005943" y="746651"/>
            <a:ext cx="4245429" cy="369332"/>
          </a:xfrm>
          <a:prstGeom prst="rect">
            <a:avLst/>
          </a:prstGeom>
        </p:spPr>
        <p:txBody>
          <a:bodyPr wrap="square">
            <a:spAutoFit/>
          </a:bodyPr>
          <a:lstStyle/>
          <a:p>
            <a:r>
              <a:rPr lang="en-US" dirty="0">
                <a:solidFill>
                  <a:schemeClr val="bg1"/>
                </a:solidFill>
                <a:latin typeface="Abadi" panose="020B0604020104020204" pitchFamily="34" charset="0"/>
              </a:rPr>
              <a:t>Supplication = Humble, Ernest Request</a:t>
            </a:r>
            <a:endParaRPr lang="en-US" dirty="0">
              <a:solidFill>
                <a:schemeClr val="bg1"/>
              </a:solidFill>
            </a:endParaRPr>
          </a:p>
        </p:txBody>
      </p:sp>
      <p:grpSp>
        <p:nvGrpSpPr>
          <p:cNvPr id="29" name="Group 28"/>
          <p:cNvGrpSpPr/>
          <p:nvPr/>
        </p:nvGrpSpPr>
        <p:grpSpPr>
          <a:xfrm>
            <a:off x="3429000" y="3617914"/>
            <a:ext cx="7728095" cy="3139321"/>
            <a:chOff x="3429000" y="3617914"/>
            <a:chExt cx="7728095" cy="3139321"/>
          </a:xfrm>
        </p:grpSpPr>
        <p:sp>
          <p:nvSpPr>
            <p:cNvPr id="3" name="Rectangle 2"/>
            <p:cNvSpPr/>
            <p:nvPr/>
          </p:nvSpPr>
          <p:spPr>
            <a:xfrm>
              <a:off x="3429000" y="3617914"/>
              <a:ext cx="6168466" cy="3139321"/>
            </a:xfrm>
            <a:prstGeom prst="rect">
              <a:avLst/>
            </a:prstGeom>
          </p:spPr>
          <p:txBody>
            <a:bodyPr wrap="square">
              <a:spAutoFit/>
            </a:bodyPr>
            <a:lstStyle/>
            <a:p>
              <a:r>
                <a:rPr lang="en-US" dirty="0">
                  <a:solidFill>
                    <a:schemeClr val="bg1"/>
                  </a:solidFill>
                  <a:latin typeface="Abadi" panose="020B0604020104020204" pitchFamily="34" charset="0"/>
                </a:rPr>
                <a:t>“Because He respects your agency, Father in Heaven will never force you to pray to Him.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But as you exercise that agency and include Him in every aspect of your daily life, your heart will begin to fill with peace, buoyant peace.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That peace will focus an eternal light on your struggles.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will help you to manage those challenges from an eternal perspective.” (4)</a:t>
              </a:r>
              <a:endParaRPr lang="en-US"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19" y="4126230"/>
              <a:ext cx="1408176" cy="1767840"/>
            </a:xfrm>
            <a:prstGeom prst="rect">
              <a:avLst/>
            </a:prstGeom>
          </p:spPr>
        </p:pic>
      </p:grpSp>
      <p:pic>
        <p:nvPicPr>
          <p:cNvPr id="3076" name="Picture 4" descr="Image result for pray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456" y="1267961"/>
            <a:ext cx="4005943" cy="223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98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0"/>
            <a:ext cx="8229600" cy="830997"/>
          </a:xfrm>
          <a:prstGeom prst="rect">
            <a:avLst/>
          </a:prstGeom>
          <a:noFill/>
        </p:spPr>
        <p:txBody>
          <a:bodyPr wrap="square" rtlCol="0">
            <a:spAutoFit/>
          </a:bodyPr>
          <a:lstStyle/>
          <a:p>
            <a:pPr algn="ctr"/>
            <a:r>
              <a:rPr lang="en-US" sz="4800" dirty="0">
                <a:solidFill>
                  <a:srgbClr val="FFFF00"/>
                </a:solidFill>
                <a:latin typeface="Abadi" panose="020B0604020104020204" pitchFamily="34" charset="0"/>
              </a:rPr>
              <a:t>Admonition of Paul</a:t>
            </a:r>
          </a:p>
        </p:txBody>
      </p:sp>
      <p:sp>
        <p:nvSpPr>
          <p:cNvPr id="6" name="TextBox 5"/>
          <p:cNvSpPr txBox="1"/>
          <p:nvPr/>
        </p:nvSpPr>
        <p:spPr>
          <a:xfrm>
            <a:off x="5486401" y="1589316"/>
            <a:ext cx="4876800" cy="3046988"/>
          </a:xfrm>
          <a:prstGeom prst="rect">
            <a:avLst/>
          </a:prstGeom>
          <a:noFill/>
        </p:spPr>
        <p:txBody>
          <a:bodyPr wrap="square" rtlCol="0">
            <a:spAutoFit/>
          </a:bodyPr>
          <a:lstStyle/>
          <a:p>
            <a:r>
              <a:rPr lang="en-US" sz="2400" dirty="0">
                <a:solidFill>
                  <a:srgbClr val="FFFF00"/>
                </a:solidFill>
              </a:rPr>
              <a:t>“Finally, brethren, whatsoever things are true, whatsoever things are honest, whatsoever things are just, whatsoever things are pure, whatsoever things are lovely, whatsoever things are of good report; if there be any virtue, and if there be any praise, think on these things.”</a:t>
            </a:r>
          </a:p>
        </p:txBody>
      </p:sp>
      <p:sp>
        <p:nvSpPr>
          <p:cNvPr id="7" name="TextBox 6"/>
          <p:cNvSpPr txBox="1"/>
          <p:nvPr/>
        </p:nvSpPr>
        <p:spPr>
          <a:xfrm>
            <a:off x="0" y="6396335"/>
            <a:ext cx="3429000" cy="369332"/>
          </a:xfrm>
          <a:prstGeom prst="rect">
            <a:avLst/>
          </a:prstGeom>
          <a:noFill/>
        </p:spPr>
        <p:txBody>
          <a:bodyPr wrap="square" rtlCol="0">
            <a:spAutoFit/>
          </a:bodyPr>
          <a:lstStyle/>
          <a:p>
            <a:r>
              <a:rPr lang="en-US" dirty="0">
                <a:solidFill>
                  <a:srgbClr val="FFFF00"/>
                </a:solidFill>
              </a:rPr>
              <a:t>Philippians 4:8</a:t>
            </a:r>
          </a:p>
        </p:txBody>
      </p:sp>
      <p:pic>
        <p:nvPicPr>
          <p:cNvPr id="8" name="Picture 7" descr="Picture4.jpg"/>
          <p:cNvPicPr>
            <a:picLocks noChangeAspect="1"/>
          </p:cNvPicPr>
          <p:nvPr/>
        </p:nvPicPr>
        <p:blipFill>
          <a:blip r:embed="rId4" cstate="print"/>
          <a:stretch>
            <a:fillRect/>
          </a:stretch>
        </p:blipFill>
        <p:spPr>
          <a:xfrm>
            <a:off x="1665514" y="1186544"/>
            <a:ext cx="2689480" cy="3581400"/>
          </a:xfrm>
          <a:prstGeom prst="rect">
            <a:avLst/>
          </a:prstGeom>
        </p:spPr>
      </p:pic>
      <p:grpSp>
        <p:nvGrpSpPr>
          <p:cNvPr id="29" name="Group 28"/>
          <p:cNvGrpSpPr/>
          <p:nvPr/>
        </p:nvGrpSpPr>
        <p:grpSpPr>
          <a:xfrm>
            <a:off x="3984171" y="5082179"/>
            <a:ext cx="7388679" cy="1363000"/>
            <a:chOff x="4669971" y="5343436"/>
            <a:chExt cx="7388679" cy="1363000"/>
          </a:xfrm>
        </p:grpSpPr>
        <p:sp>
          <p:nvSpPr>
            <p:cNvPr id="3" name="Rectangle 2"/>
            <p:cNvSpPr/>
            <p:nvPr/>
          </p:nvSpPr>
          <p:spPr>
            <a:xfrm>
              <a:off x="4669971" y="5343436"/>
              <a:ext cx="6096000" cy="1354217"/>
            </a:xfrm>
            <a:prstGeom prst="rect">
              <a:avLst/>
            </a:prstGeom>
          </p:spPr>
          <p:txBody>
            <a:bodyPr>
              <a:spAutoFit/>
            </a:bodyPr>
            <a:lstStyle/>
            <a:p>
              <a:r>
                <a:rPr lang="en-US" sz="2800" i="1" dirty="0">
                  <a:solidFill>
                    <a:schemeClr val="bg1"/>
                  </a:solidFill>
                  <a:latin typeface="Abadi" panose="020B0604020104020204" pitchFamily="34" charset="0"/>
                </a:rPr>
                <a:t>Seek</a:t>
              </a:r>
              <a:r>
                <a:rPr lang="en-US" sz="2800" dirty="0">
                  <a:solidFill>
                    <a:schemeClr val="bg1"/>
                  </a:solidFill>
                  <a:latin typeface="Abadi" panose="020B0604020104020204" pitchFamily="34" charset="0"/>
                </a:rPr>
                <a:t> = </a:t>
              </a:r>
              <a:r>
                <a:rPr lang="en-US" dirty="0">
                  <a:solidFill>
                    <a:schemeClr val="bg1"/>
                  </a:solidFill>
                  <a:latin typeface="Abadi" panose="020B0604020104020204" pitchFamily="34" charset="0"/>
                </a:rPr>
                <a:t>to go in search of, try to discover, try to acquire. It requires an active, assertive approach to life. … It is the opposite of passively waiting for something good to come to us, with no effort on our part. (5)</a:t>
              </a:r>
              <a:endParaRPr lang="en-US"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686" y="5350328"/>
              <a:ext cx="1074964" cy="1356108"/>
            </a:xfrm>
            <a:prstGeom prst="rect">
              <a:avLst/>
            </a:prstGeom>
          </p:spPr>
        </p:pic>
      </p:grpSp>
    </p:spTree>
    <p:extLst>
      <p:ext uri="{BB962C8B-B14F-4D97-AF65-F5344CB8AC3E}">
        <p14:creationId xmlns:p14="http://schemas.microsoft.com/office/powerpoint/2010/main" val="271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428" y="87087"/>
            <a:ext cx="11375571"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Peace In The Mists of Trials and Tribulations</a:t>
            </a:r>
          </a:p>
        </p:txBody>
      </p:sp>
      <p:sp>
        <p:nvSpPr>
          <p:cNvPr id="6" name="TextBox 5"/>
          <p:cNvSpPr txBox="1"/>
          <p:nvPr/>
        </p:nvSpPr>
        <p:spPr>
          <a:xfrm>
            <a:off x="1034143" y="1436915"/>
            <a:ext cx="4876800" cy="2308324"/>
          </a:xfrm>
          <a:prstGeom prst="rect">
            <a:avLst/>
          </a:prstGeom>
          <a:noFill/>
        </p:spPr>
        <p:txBody>
          <a:bodyPr wrap="square" rtlCol="0">
            <a:spAutoFit/>
          </a:bodyPr>
          <a:lstStyle/>
          <a:p>
            <a:r>
              <a:rPr lang="en-US" sz="2400" dirty="0">
                <a:solidFill>
                  <a:srgbClr val="FFFF00"/>
                </a:solidFill>
              </a:rPr>
              <a:t>“Our Savior declared to a modern prophet: </a:t>
            </a:r>
            <a:r>
              <a:rPr lang="en-US" sz="2400" i="1" dirty="0">
                <a:solidFill>
                  <a:srgbClr val="FFFF00"/>
                </a:solidFill>
              </a:rPr>
              <a:t>‘…he who doeth works of righteousness shall receive his reward, even peace in this world, and eternal life in the world to come.’”</a:t>
            </a:r>
          </a:p>
          <a:p>
            <a:r>
              <a:rPr lang="en-US" sz="2400" i="1" dirty="0">
                <a:solidFill>
                  <a:srgbClr val="FFFF00"/>
                </a:solidFill>
              </a:rPr>
              <a:t>—D&amp;C 59:23</a:t>
            </a:r>
          </a:p>
        </p:txBody>
      </p:sp>
      <p:sp>
        <p:nvSpPr>
          <p:cNvPr id="8" name="TextBox 7"/>
          <p:cNvSpPr txBox="1"/>
          <p:nvPr/>
        </p:nvSpPr>
        <p:spPr>
          <a:xfrm>
            <a:off x="5486400" y="4495800"/>
            <a:ext cx="4876800" cy="1569660"/>
          </a:xfrm>
          <a:prstGeom prst="rect">
            <a:avLst/>
          </a:prstGeom>
          <a:noFill/>
        </p:spPr>
        <p:txBody>
          <a:bodyPr wrap="square" rtlCol="0">
            <a:spAutoFit/>
          </a:bodyPr>
          <a:lstStyle/>
          <a:p>
            <a:r>
              <a:rPr lang="en-US" sz="2400" i="1" dirty="0">
                <a:solidFill>
                  <a:srgbClr val="FFFF00"/>
                </a:solidFill>
              </a:rPr>
              <a:t>“Those things, which ye have both learned, and received, and heard, and seen in me, do: and the God of peace shall be with you.”</a:t>
            </a:r>
          </a:p>
        </p:txBody>
      </p:sp>
      <p:sp>
        <p:nvSpPr>
          <p:cNvPr id="2" name="Rectangle 1"/>
          <p:cNvSpPr/>
          <p:nvPr/>
        </p:nvSpPr>
        <p:spPr>
          <a:xfrm>
            <a:off x="116615" y="6488668"/>
            <a:ext cx="1552028" cy="369332"/>
          </a:xfrm>
          <a:prstGeom prst="rect">
            <a:avLst/>
          </a:prstGeom>
        </p:spPr>
        <p:txBody>
          <a:bodyPr wrap="none">
            <a:spAutoFit/>
          </a:bodyPr>
          <a:lstStyle/>
          <a:p>
            <a:r>
              <a:rPr lang="en-US" dirty="0">
                <a:solidFill>
                  <a:srgbClr val="FFFF00"/>
                </a:solidFill>
              </a:rPr>
              <a:t>Philippians 4:9</a:t>
            </a:r>
            <a:endParaRPr lang="en-US" dirty="0"/>
          </a:p>
        </p:txBody>
      </p:sp>
      <p:pic>
        <p:nvPicPr>
          <p:cNvPr id="9" name="Picture 8">
            <a:extLst>
              <a:ext uri="{FF2B5EF4-FFF2-40B4-BE49-F238E27FC236}">
                <a16:creationId xmlns:a16="http://schemas.microsoft.com/office/drawing/2014/main" id="{684BEC9D-876F-4425-980C-99F262C8C354}"/>
              </a:ext>
            </a:extLst>
          </p:cNvPr>
          <p:cNvPicPr>
            <a:picLocks noChangeAspect="1"/>
          </p:cNvPicPr>
          <p:nvPr/>
        </p:nvPicPr>
        <p:blipFill>
          <a:blip r:embed="rId4">
            <a:extLst>
              <a:ext uri="{28A0092B-C50C-407E-A947-70E740481C1C}">
                <a14:useLocalDpi xmlns:a14="http://schemas.microsoft.com/office/drawing/2010/main" val="0"/>
              </a:ext>
            </a:extLst>
          </a:blip>
          <a:srcRect l="13200" r="13200" b="1641"/>
          <a:stretch>
            <a:fillRect/>
          </a:stretch>
        </p:blipFill>
        <p:spPr>
          <a:xfrm>
            <a:off x="6549656" y="1076747"/>
            <a:ext cx="3197933" cy="3197933"/>
          </a:xfrm>
          <a:custGeom>
            <a:avLst/>
            <a:gdLst>
              <a:gd name="connsiteX0" fmla="*/ 1355651 w 2711302"/>
              <a:gd name="connsiteY0" fmla="*/ 0 h 2711302"/>
              <a:gd name="connsiteX1" fmla="*/ 2711302 w 2711302"/>
              <a:gd name="connsiteY1" fmla="*/ 1355651 h 2711302"/>
              <a:gd name="connsiteX2" fmla="*/ 1355651 w 2711302"/>
              <a:gd name="connsiteY2" fmla="*/ 2711302 h 2711302"/>
              <a:gd name="connsiteX3" fmla="*/ 0 w 2711302"/>
              <a:gd name="connsiteY3" fmla="*/ 1355651 h 2711302"/>
              <a:gd name="connsiteX4" fmla="*/ 1355651 w 2711302"/>
              <a:gd name="connsiteY4" fmla="*/ 0 h 271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302" h="2711302">
                <a:moveTo>
                  <a:pt x="1355651" y="0"/>
                </a:moveTo>
                <a:cubicBezTo>
                  <a:pt x="2104356" y="0"/>
                  <a:pt x="2711302" y="606946"/>
                  <a:pt x="2711302" y="1355651"/>
                </a:cubicBezTo>
                <a:cubicBezTo>
                  <a:pt x="2711302" y="2104356"/>
                  <a:pt x="2104356" y="2711302"/>
                  <a:pt x="1355651" y="2711302"/>
                </a:cubicBezTo>
                <a:cubicBezTo>
                  <a:pt x="606946" y="2711302"/>
                  <a:pt x="0" y="2104356"/>
                  <a:pt x="0" y="1355651"/>
                </a:cubicBezTo>
                <a:cubicBezTo>
                  <a:pt x="0" y="606946"/>
                  <a:pt x="606946" y="0"/>
                  <a:pt x="1355651" y="0"/>
                </a:cubicBezTo>
                <a:close/>
              </a:path>
            </a:pathLst>
          </a:custGeom>
        </p:spPr>
      </p:pic>
    </p:spTree>
    <p:extLst>
      <p:ext uri="{BB962C8B-B14F-4D97-AF65-F5344CB8AC3E}">
        <p14:creationId xmlns:p14="http://schemas.microsoft.com/office/powerpoint/2010/main" val="36708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662F1E06-7F51-402E-31FC-0375AB52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DD1E46-B07A-8EA1-0B69-5FACE31FA3D6}"/>
              </a:ext>
            </a:extLst>
          </p:cNvPr>
          <p:cNvSpPr txBox="1"/>
          <p:nvPr/>
        </p:nvSpPr>
        <p:spPr>
          <a:xfrm>
            <a:off x="435428" y="87087"/>
            <a:ext cx="11375571"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Finding Joy and Peace in Jesus Christ</a:t>
            </a:r>
          </a:p>
        </p:txBody>
      </p:sp>
      <p:sp>
        <p:nvSpPr>
          <p:cNvPr id="5" name="TextBox 4">
            <a:extLst>
              <a:ext uri="{FF2B5EF4-FFF2-40B4-BE49-F238E27FC236}">
                <a16:creationId xmlns:a16="http://schemas.microsoft.com/office/drawing/2014/main" id="{C510E28E-36EC-5932-D024-5120DBA49EA6}"/>
              </a:ext>
            </a:extLst>
          </p:cNvPr>
          <p:cNvSpPr txBox="1"/>
          <p:nvPr/>
        </p:nvSpPr>
        <p:spPr>
          <a:xfrm>
            <a:off x="3619500" y="1324812"/>
            <a:ext cx="4819650" cy="3693319"/>
          </a:xfrm>
          <a:prstGeom prst="rect">
            <a:avLst/>
          </a:prstGeom>
          <a:noFill/>
        </p:spPr>
        <p:txBody>
          <a:bodyPr wrap="square">
            <a:spAutoFit/>
          </a:bodyPr>
          <a:lstStyle/>
          <a:p>
            <a:pPr algn="l" fontAlgn="base"/>
            <a:r>
              <a:rPr lang="en-US" b="0" i="0" dirty="0">
                <a:solidFill>
                  <a:schemeClr val="bg1"/>
                </a:solidFill>
                <a:effectLst/>
              </a:rPr>
              <a:t>How, then, can we claim that joy? </a:t>
            </a:r>
          </a:p>
          <a:p>
            <a:pPr algn="l" fontAlgn="base"/>
            <a:endParaRPr lang="en-US" dirty="0">
              <a:solidFill>
                <a:schemeClr val="bg1"/>
              </a:solidFill>
            </a:endParaRPr>
          </a:p>
          <a:p>
            <a:pPr algn="l" fontAlgn="base"/>
            <a:r>
              <a:rPr lang="en-US" b="0" i="0" dirty="0">
                <a:solidFill>
                  <a:schemeClr val="bg1"/>
                </a:solidFill>
                <a:effectLst/>
              </a:rPr>
              <a:t>We can start by “looking unto Jesus the author and finisher of our faith</a:t>
            </a:r>
            <a:r>
              <a:rPr lang="en-US" dirty="0">
                <a:solidFill>
                  <a:schemeClr val="bg1"/>
                </a:solidFill>
              </a:rPr>
              <a:t> </a:t>
            </a:r>
            <a:r>
              <a:rPr lang="en-US" b="0" i="0" dirty="0">
                <a:solidFill>
                  <a:schemeClr val="bg1"/>
                </a:solidFill>
                <a:effectLst/>
              </a:rPr>
              <a:t>in every thought”.</a:t>
            </a:r>
          </a:p>
          <a:p>
            <a:pPr algn="l" fontAlgn="base"/>
            <a:endParaRPr lang="en-US" dirty="0">
              <a:solidFill>
                <a:schemeClr val="bg1"/>
              </a:solidFill>
            </a:endParaRPr>
          </a:p>
          <a:p>
            <a:pPr algn="l" fontAlgn="base"/>
            <a:r>
              <a:rPr lang="en-US" b="0" i="0" dirty="0">
                <a:solidFill>
                  <a:schemeClr val="bg1"/>
                </a:solidFill>
                <a:effectLst/>
              </a:rPr>
              <a:t>We can give thanks for Him in our prayers and by keeping covenants we’ve made with Him and our Heavenly Father. </a:t>
            </a:r>
          </a:p>
          <a:p>
            <a:pPr algn="l" fontAlgn="base"/>
            <a:endParaRPr lang="en-US" dirty="0">
              <a:solidFill>
                <a:schemeClr val="bg1"/>
              </a:solidFill>
            </a:endParaRPr>
          </a:p>
          <a:p>
            <a:pPr algn="l" fontAlgn="base"/>
            <a:r>
              <a:rPr lang="en-US" b="0" i="0" dirty="0">
                <a:solidFill>
                  <a:schemeClr val="bg1"/>
                </a:solidFill>
                <a:effectLst/>
              </a:rPr>
              <a:t>As our Savior becomes more and more real to us and as we plead for His joy to be given to us, our joy will increase.</a:t>
            </a:r>
          </a:p>
          <a:p>
            <a:pPr algn="l" fontAlgn="base"/>
            <a:r>
              <a:rPr lang="en-US" b="0" i="0" dirty="0">
                <a:solidFill>
                  <a:schemeClr val="bg1"/>
                </a:solidFill>
                <a:effectLst/>
              </a:rPr>
              <a:t>(14)</a:t>
            </a:r>
          </a:p>
        </p:txBody>
      </p:sp>
      <p:sp>
        <p:nvSpPr>
          <p:cNvPr id="7" name="TextBox 6">
            <a:extLst>
              <a:ext uri="{FF2B5EF4-FFF2-40B4-BE49-F238E27FC236}">
                <a16:creationId xmlns:a16="http://schemas.microsoft.com/office/drawing/2014/main" id="{9D4B441F-4F61-CC33-8CF9-9F773387A535}"/>
              </a:ext>
            </a:extLst>
          </p:cNvPr>
          <p:cNvSpPr txBox="1"/>
          <p:nvPr/>
        </p:nvSpPr>
        <p:spPr>
          <a:xfrm>
            <a:off x="89952" y="6457890"/>
            <a:ext cx="5777448" cy="400110"/>
          </a:xfrm>
          <a:prstGeom prst="rect">
            <a:avLst/>
          </a:prstGeom>
          <a:noFill/>
        </p:spPr>
        <p:txBody>
          <a:bodyPr wrap="square" rtlCol="0">
            <a:spAutoFit/>
          </a:bodyPr>
          <a:lstStyle/>
          <a:p>
            <a:r>
              <a:rPr lang="en-US" sz="2000" dirty="0">
                <a:solidFill>
                  <a:schemeClr val="bg1"/>
                </a:solidFill>
              </a:rPr>
              <a:t>Philippians 4:6-9; Hebrews 12:2, D&amp;C 6:36 </a:t>
            </a:r>
          </a:p>
        </p:txBody>
      </p:sp>
      <p:pic>
        <p:nvPicPr>
          <p:cNvPr id="17" name="Picture 16">
            <a:extLst>
              <a:ext uri="{FF2B5EF4-FFF2-40B4-BE49-F238E27FC236}">
                <a16:creationId xmlns:a16="http://schemas.microsoft.com/office/drawing/2014/main" id="{EC3EFD0E-4256-A188-2731-BCCF11E9EE83}"/>
              </a:ext>
            </a:extLst>
          </p:cNvPr>
          <p:cNvPicPr>
            <a:picLocks noChangeAspect="1"/>
          </p:cNvPicPr>
          <p:nvPr/>
        </p:nvPicPr>
        <p:blipFill>
          <a:blip r:embed="rId3"/>
          <a:srcRect l="8325" r="7343"/>
          <a:stretch>
            <a:fillRect/>
          </a:stretch>
        </p:blipFill>
        <p:spPr>
          <a:xfrm>
            <a:off x="779654" y="1652067"/>
            <a:ext cx="2343150" cy="3038808"/>
          </a:xfrm>
          <a:custGeom>
            <a:avLst/>
            <a:gdLst>
              <a:gd name="connsiteX0" fmla="*/ 1171575 w 2343150"/>
              <a:gd name="connsiteY0" fmla="*/ 0 h 3038808"/>
              <a:gd name="connsiteX1" fmla="*/ 2343150 w 2343150"/>
              <a:gd name="connsiteY1" fmla="*/ 1519404 h 3038808"/>
              <a:gd name="connsiteX2" fmla="*/ 1171575 w 2343150"/>
              <a:gd name="connsiteY2" fmla="*/ 3038808 h 3038808"/>
              <a:gd name="connsiteX3" fmla="*/ 0 w 2343150"/>
              <a:gd name="connsiteY3" fmla="*/ 1519404 h 3038808"/>
              <a:gd name="connsiteX4" fmla="*/ 1171575 w 2343150"/>
              <a:gd name="connsiteY4" fmla="*/ 0 h 30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3038808">
                <a:moveTo>
                  <a:pt x="1171575" y="0"/>
                </a:moveTo>
                <a:cubicBezTo>
                  <a:pt x="1818618" y="0"/>
                  <a:pt x="2343150" y="680260"/>
                  <a:pt x="2343150" y="1519404"/>
                </a:cubicBezTo>
                <a:cubicBezTo>
                  <a:pt x="2343150" y="2358548"/>
                  <a:pt x="1818618" y="3038808"/>
                  <a:pt x="1171575" y="3038808"/>
                </a:cubicBezTo>
                <a:cubicBezTo>
                  <a:pt x="524532" y="3038808"/>
                  <a:pt x="0" y="2358548"/>
                  <a:pt x="0" y="1519404"/>
                </a:cubicBezTo>
                <a:cubicBezTo>
                  <a:pt x="0" y="680260"/>
                  <a:pt x="524532" y="0"/>
                  <a:pt x="1171575" y="0"/>
                </a:cubicBezTo>
                <a:close/>
              </a:path>
            </a:pathLst>
          </a:custGeom>
        </p:spPr>
      </p:pic>
      <p:pic>
        <p:nvPicPr>
          <p:cNvPr id="13" name="Picture 12">
            <a:extLst>
              <a:ext uri="{FF2B5EF4-FFF2-40B4-BE49-F238E27FC236}">
                <a16:creationId xmlns:a16="http://schemas.microsoft.com/office/drawing/2014/main" id="{0AFE559B-D303-E92F-683B-79475F18C596}"/>
              </a:ext>
            </a:extLst>
          </p:cNvPr>
          <p:cNvPicPr>
            <a:picLocks noChangeAspect="1"/>
          </p:cNvPicPr>
          <p:nvPr/>
        </p:nvPicPr>
        <p:blipFill>
          <a:blip r:embed="rId4"/>
          <a:srcRect l="5279" r="2430"/>
          <a:stretch>
            <a:fillRect/>
          </a:stretch>
        </p:blipFill>
        <p:spPr>
          <a:xfrm>
            <a:off x="8850120" y="1804468"/>
            <a:ext cx="2167517" cy="2695926"/>
          </a:xfrm>
          <a:custGeom>
            <a:avLst/>
            <a:gdLst>
              <a:gd name="connsiteX0" fmla="*/ 612835 w 1543050"/>
              <a:gd name="connsiteY0" fmla="*/ 0 h 1919222"/>
              <a:gd name="connsiteX1" fmla="*/ 930215 w 1543050"/>
              <a:gd name="connsiteY1" fmla="*/ 0 h 1919222"/>
              <a:gd name="connsiteX2" fmla="*/ 1000953 w 1543050"/>
              <a:gd name="connsiteY2" fmla="*/ 23466 h 1919222"/>
              <a:gd name="connsiteX3" fmla="*/ 1543050 w 1543050"/>
              <a:gd name="connsiteY3" fmla="*/ 974079 h 1919222"/>
              <a:gd name="connsiteX4" fmla="*/ 1071837 w 1543050"/>
              <a:gd name="connsiteY4" fmla="*/ 1891222 h 1919222"/>
              <a:gd name="connsiteX5" fmla="*/ 1012538 w 1543050"/>
              <a:gd name="connsiteY5" fmla="*/ 1919222 h 1919222"/>
              <a:gd name="connsiteX6" fmla="*/ 530512 w 1543050"/>
              <a:gd name="connsiteY6" fmla="*/ 1919222 h 1919222"/>
              <a:gd name="connsiteX7" fmla="*/ 471213 w 1543050"/>
              <a:gd name="connsiteY7" fmla="*/ 1891222 h 1919222"/>
              <a:gd name="connsiteX8" fmla="*/ 0 w 1543050"/>
              <a:gd name="connsiteY8" fmla="*/ 974079 h 1919222"/>
              <a:gd name="connsiteX9" fmla="*/ 542097 w 1543050"/>
              <a:gd name="connsiteY9" fmla="*/ 23466 h 191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50" h="1919222">
                <a:moveTo>
                  <a:pt x="612835" y="0"/>
                </a:moveTo>
                <a:lnTo>
                  <a:pt x="930215" y="0"/>
                </a:lnTo>
                <a:lnTo>
                  <a:pt x="1000953" y="23466"/>
                </a:lnTo>
                <a:cubicBezTo>
                  <a:pt x="1315016" y="149490"/>
                  <a:pt x="1543050" y="527428"/>
                  <a:pt x="1543050" y="974079"/>
                </a:cubicBezTo>
                <a:cubicBezTo>
                  <a:pt x="1543050" y="1386372"/>
                  <a:pt x="1348749" y="1740117"/>
                  <a:pt x="1071837" y="1891222"/>
                </a:cubicBezTo>
                <a:lnTo>
                  <a:pt x="1012538" y="1919222"/>
                </a:lnTo>
                <a:lnTo>
                  <a:pt x="530512" y="1919222"/>
                </a:lnTo>
                <a:lnTo>
                  <a:pt x="471213" y="1891222"/>
                </a:lnTo>
                <a:cubicBezTo>
                  <a:pt x="194301" y="1740117"/>
                  <a:pt x="0" y="1386372"/>
                  <a:pt x="0" y="974079"/>
                </a:cubicBezTo>
                <a:cubicBezTo>
                  <a:pt x="0" y="527428"/>
                  <a:pt x="228034" y="149490"/>
                  <a:pt x="542097" y="23466"/>
                </a:cubicBezTo>
                <a:close/>
              </a:path>
            </a:pathLst>
          </a:custGeom>
        </p:spPr>
      </p:pic>
      <p:pic>
        <p:nvPicPr>
          <p:cNvPr id="19" name="Picture 18" descr="A person in a suit and tie&#10;&#10;Description automatically generated with medium confidence">
            <a:extLst>
              <a:ext uri="{FF2B5EF4-FFF2-40B4-BE49-F238E27FC236}">
                <a16:creationId xmlns:a16="http://schemas.microsoft.com/office/drawing/2014/main" id="{60741E58-6D4E-71C3-C4CE-99BE7F713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1400" y="138088"/>
            <a:ext cx="800100" cy="1001629"/>
          </a:xfrm>
          <a:prstGeom prst="rect">
            <a:avLst/>
          </a:prstGeom>
        </p:spPr>
      </p:pic>
    </p:spTree>
    <p:extLst>
      <p:ext uri="{BB962C8B-B14F-4D97-AF65-F5344CB8AC3E}">
        <p14:creationId xmlns:p14="http://schemas.microsoft.com/office/powerpoint/2010/main" val="9722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randombar(horizontal)">
                                      <p:cBhvr>
                                        <p:cTn id="9" dur="500"/>
                                        <p:tgtEl>
                                          <p:spTgt spid="17"/>
                                        </p:tgtEl>
                                      </p:cBhvr>
                                    </p:animEffect>
                                  </p:childTnLst>
                                </p:cTn>
                              </p:par>
                              <p:par>
                                <p:cTn id="10" presetID="14" presetClass="entr" presetSubtype="1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0"/>
            <a:ext cx="82296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rPr>
              <a:t>How the Articles of Faith Came to Be</a:t>
            </a:r>
          </a:p>
        </p:txBody>
      </p:sp>
      <p:sp>
        <p:nvSpPr>
          <p:cNvPr id="6" name="TextBox 5"/>
          <p:cNvSpPr txBox="1"/>
          <p:nvPr/>
        </p:nvSpPr>
        <p:spPr>
          <a:xfrm>
            <a:off x="1676400" y="1524001"/>
            <a:ext cx="4876800" cy="1200329"/>
          </a:xfrm>
          <a:prstGeom prst="rect">
            <a:avLst/>
          </a:prstGeom>
          <a:noFill/>
        </p:spPr>
        <p:txBody>
          <a:bodyPr wrap="square" rtlCol="0">
            <a:spAutoFit/>
          </a:bodyPr>
          <a:lstStyle/>
          <a:p>
            <a:r>
              <a:rPr lang="en-US" sz="2400" dirty="0">
                <a:solidFill>
                  <a:srgbClr val="FFFF00"/>
                </a:solidFill>
              </a:rPr>
              <a:t>“The Prophet was often asked to explain the teaching and practices of Mormonism.</a:t>
            </a:r>
          </a:p>
        </p:txBody>
      </p:sp>
      <p:sp>
        <p:nvSpPr>
          <p:cNvPr id="8" name="TextBox 7"/>
          <p:cNvSpPr txBox="1"/>
          <p:nvPr/>
        </p:nvSpPr>
        <p:spPr>
          <a:xfrm>
            <a:off x="5486400" y="4495800"/>
            <a:ext cx="4876800" cy="1938992"/>
          </a:xfrm>
          <a:prstGeom prst="rect">
            <a:avLst/>
          </a:prstGeom>
          <a:noFill/>
        </p:spPr>
        <p:txBody>
          <a:bodyPr wrap="square" rtlCol="0">
            <a:spAutoFit/>
          </a:bodyPr>
          <a:lstStyle/>
          <a:p>
            <a:r>
              <a:rPr lang="en-US" sz="2400" dirty="0">
                <a:solidFill>
                  <a:srgbClr val="FFFF00"/>
                </a:solidFill>
              </a:rPr>
              <a:t>“John Wentworth, editor of the Chicago Democrat, asked Joseph Smith to provide him with a sketch of ‘the rise, progress, persecution, and faith of the Latter-Day Saints.’”</a:t>
            </a:r>
          </a:p>
        </p:txBody>
      </p:sp>
      <p:sp>
        <p:nvSpPr>
          <p:cNvPr id="7" name="TextBox 6"/>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(6)</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198" y="148998"/>
            <a:ext cx="1091974" cy="1191044"/>
          </a:xfrm>
          <a:prstGeom prst="rect">
            <a:avLst/>
          </a:prstGeom>
        </p:spPr>
      </p:pic>
      <p:pic>
        <p:nvPicPr>
          <p:cNvPr id="4" name="Picture 3">
            <a:extLst>
              <a:ext uri="{FF2B5EF4-FFF2-40B4-BE49-F238E27FC236}">
                <a16:creationId xmlns:a16="http://schemas.microsoft.com/office/drawing/2014/main" id="{1716140A-BED1-499F-AA37-A3F768878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423" y="3024187"/>
            <a:ext cx="2555186" cy="3588875"/>
          </a:xfrm>
          <a:prstGeom prst="rect">
            <a:avLst/>
          </a:prstGeom>
        </p:spPr>
      </p:pic>
      <p:pic>
        <p:nvPicPr>
          <p:cNvPr id="11" name="Picture 10">
            <a:extLst>
              <a:ext uri="{FF2B5EF4-FFF2-40B4-BE49-F238E27FC236}">
                <a16:creationId xmlns:a16="http://schemas.microsoft.com/office/drawing/2014/main" id="{8D7ED4A3-DFAD-434A-AE1E-E067C3BF9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5308" y="1592791"/>
            <a:ext cx="2162175" cy="2590800"/>
          </a:xfrm>
          <a:prstGeom prst="rect">
            <a:avLst/>
          </a:prstGeom>
        </p:spPr>
      </p:pic>
    </p:spTree>
    <p:extLst>
      <p:ext uri="{BB962C8B-B14F-4D97-AF65-F5344CB8AC3E}">
        <p14:creationId xmlns:p14="http://schemas.microsoft.com/office/powerpoint/2010/main" val="30821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24743" y="76201"/>
            <a:ext cx="82296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rPr>
              <a:t>Joseph Compiles Documents </a:t>
            </a:r>
          </a:p>
        </p:txBody>
      </p:sp>
      <p:sp>
        <p:nvSpPr>
          <p:cNvPr id="6" name="TextBox 5"/>
          <p:cNvSpPr txBox="1"/>
          <p:nvPr/>
        </p:nvSpPr>
        <p:spPr>
          <a:xfrm>
            <a:off x="1524000" y="1066800"/>
            <a:ext cx="8991600" cy="1938992"/>
          </a:xfrm>
          <a:prstGeom prst="rect">
            <a:avLst/>
          </a:prstGeom>
          <a:noFill/>
        </p:spPr>
        <p:txBody>
          <a:bodyPr wrap="square" rtlCol="0">
            <a:spAutoFit/>
          </a:bodyPr>
          <a:lstStyle/>
          <a:p>
            <a:r>
              <a:rPr lang="en-US" sz="2400" dirty="0">
                <a:solidFill>
                  <a:srgbClr val="FFFF00"/>
                </a:solidFill>
              </a:rPr>
              <a:t>Accounts of many early events in the history of the Restoration…the First Vision, and the coming forth of the Book of Mormon</a:t>
            </a:r>
          </a:p>
          <a:p>
            <a:endParaRPr lang="en-US" sz="2400" dirty="0">
              <a:solidFill>
                <a:srgbClr val="FFFF00"/>
              </a:solidFill>
            </a:endParaRPr>
          </a:p>
          <a:p>
            <a:r>
              <a:rPr lang="en-US" sz="2400" dirty="0">
                <a:solidFill>
                  <a:srgbClr val="FFFF00"/>
                </a:solidFill>
              </a:rPr>
              <a:t>Thirteen statements outlining Latter-day Saints beliefs, which have come to be know as the Articles of Faith</a:t>
            </a:r>
          </a:p>
        </p:txBody>
      </p:sp>
      <p:sp>
        <p:nvSpPr>
          <p:cNvPr id="8" name="TextBox 7"/>
          <p:cNvSpPr txBox="1"/>
          <p:nvPr/>
        </p:nvSpPr>
        <p:spPr>
          <a:xfrm>
            <a:off x="5334000" y="4495800"/>
            <a:ext cx="4876800" cy="1569660"/>
          </a:xfrm>
          <a:prstGeom prst="rect">
            <a:avLst/>
          </a:prstGeom>
          <a:noFill/>
        </p:spPr>
        <p:txBody>
          <a:bodyPr wrap="square" rtlCol="0">
            <a:spAutoFit/>
          </a:bodyPr>
          <a:lstStyle/>
          <a:p>
            <a:r>
              <a:rPr lang="en-US" sz="2400" dirty="0">
                <a:solidFill>
                  <a:srgbClr val="FFFF00"/>
                </a:solidFill>
              </a:rPr>
              <a:t>The information was sent to Wentworth but not published. It was published in the Church newspaper, Times and Seasons, in March of 1842</a:t>
            </a:r>
          </a:p>
        </p:txBody>
      </p:sp>
      <p:sp>
        <p:nvSpPr>
          <p:cNvPr id="10" name="TextBox 9"/>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(6)</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198" y="148998"/>
            <a:ext cx="1091974" cy="1191044"/>
          </a:xfrm>
          <a:prstGeom prst="rect">
            <a:avLst/>
          </a:prstGeom>
        </p:spPr>
      </p:pic>
      <p:pic>
        <p:nvPicPr>
          <p:cNvPr id="3" name="Picture 2">
            <a:extLst>
              <a:ext uri="{FF2B5EF4-FFF2-40B4-BE49-F238E27FC236}">
                <a16:creationId xmlns:a16="http://schemas.microsoft.com/office/drawing/2014/main" id="{834D2A71-1A1D-4B8D-94F9-4B7EA99CD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6" y="3394599"/>
            <a:ext cx="4181475" cy="2914650"/>
          </a:xfrm>
          <a:prstGeom prst="rect">
            <a:avLst/>
          </a:prstGeom>
        </p:spPr>
      </p:pic>
    </p:spTree>
    <p:extLst>
      <p:ext uri="{BB962C8B-B14F-4D97-AF65-F5344CB8AC3E}">
        <p14:creationId xmlns:p14="http://schemas.microsoft.com/office/powerpoint/2010/main" val="36028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76201"/>
            <a:ext cx="8229600"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Becoming Official Doctrine</a:t>
            </a:r>
          </a:p>
        </p:txBody>
      </p:sp>
      <p:sp>
        <p:nvSpPr>
          <p:cNvPr id="6" name="TextBox 5"/>
          <p:cNvSpPr txBox="1"/>
          <p:nvPr/>
        </p:nvSpPr>
        <p:spPr>
          <a:xfrm>
            <a:off x="1524000" y="1066800"/>
            <a:ext cx="8991600" cy="1938992"/>
          </a:xfrm>
          <a:prstGeom prst="rect">
            <a:avLst/>
          </a:prstGeom>
          <a:noFill/>
        </p:spPr>
        <p:txBody>
          <a:bodyPr wrap="square" rtlCol="0">
            <a:spAutoFit/>
          </a:bodyPr>
          <a:lstStyle/>
          <a:p>
            <a:r>
              <a:rPr lang="en-US" sz="2400" dirty="0">
                <a:solidFill>
                  <a:srgbClr val="FFFF00"/>
                </a:solidFill>
              </a:rPr>
              <a:t>1851 –Articles of Faith were included in the first edition of the Pearl of Great Price…published in the British Mission.</a:t>
            </a:r>
          </a:p>
          <a:p>
            <a:endParaRPr lang="en-US" sz="2400" dirty="0">
              <a:solidFill>
                <a:srgbClr val="FFFF00"/>
              </a:solidFill>
            </a:endParaRPr>
          </a:p>
          <a:p>
            <a:r>
              <a:rPr lang="en-US" sz="2400" dirty="0">
                <a:solidFill>
                  <a:srgbClr val="FFFF00"/>
                </a:solidFill>
              </a:rPr>
              <a:t>After the Pearl of Great Price was revised in 1878 and canonized in 1880, the Articles of Faith became official doctrine of the Church.</a:t>
            </a:r>
          </a:p>
        </p:txBody>
      </p:sp>
      <p:sp>
        <p:nvSpPr>
          <p:cNvPr id="8" name="TextBox 7"/>
          <p:cNvSpPr txBox="1"/>
          <p:nvPr/>
        </p:nvSpPr>
        <p:spPr>
          <a:xfrm>
            <a:off x="5334000" y="4495800"/>
            <a:ext cx="4876800" cy="1569660"/>
          </a:xfrm>
          <a:prstGeom prst="rect">
            <a:avLst/>
          </a:prstGeom>
          <a:noFill/>
        </p:spPr>
        <p:txBody>
          <a:bodyPr wrap="square" rtlCol="0">
            <a:spAutoFit/>
          </a:bodyPr>
          <a:lstStyle/>
          <a:p>
            <a:r>
              <a:rPr lang="en-US" sz="2400" dirty="0">
                <a:solidFill>
                  <a:srgbClr val="FFFF00"/>
                </a:solidFill>
              </a:rPr>
              <a:t>The 13</a:t>
            </a:r>
            <a:r>
              <a:rPr lang="en-US" sz="2400" baseline="30000" dirty="0">
                <a:solidFill>
                  <a:srgbClr val="FFFF00"/>
                </a:solidFill>
              </a:rPr>
              <a:t>th</a:t>
            </a:r>
            <a:r>
              <a:rPr lang="en-US" sz="2400" dirty="0">
                <a:solidFill>
                  <a:srgbClr val="FFFF00"/>
                </a:solidFill>
              </a:rPr>
              <a:t> article provides a special insight into how we should conduct our lives and present ourselves before the peoples of the earth.</a:t>
            </a:r>
          </a:p>
        </p:txBody>
      </p:sp>
      <p:sp>
        <p:nvSpPr>
          <p:cNvPr id="10" name="TextBox 9"/>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(6)</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198" y="148998"/>
            <a:ext cx="1091974" cy="1191044"/>
          </a:xfrm>
          <a:prstGeom prst="rect">
            <a:avLst/>
          </a:prstGeom>
        </p:spPr>
      </p:pic>
      <p:pic>
        <p:nvPicPr>
          <p:cNvPr id="3" name="Picture 2">
            <a:extLst>
              <a:ext uri="{FF2B5EF4-FFF2-40B4-BE49-F238E27FC236}">
                <a16:creationId xmlns:a16="http://schemas.microsoft.com/office/drawing/2014/main" id="{B4D55BE7-EECA-422D-80F9-C01890D05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3162897"/>
            <a:ext cx="2286000" cy="3377184"/>
          </a:xfrm>
          <a:prstGeom prst="rect">
            <a:avLst/>
          </a:prstGeom>
        </p:spPr>
      </p:pic>
    </p:spTree>
    <p:extLst>
      <p:ext uri="{BB962C8B-B14F-4D97-AF65-F5344CB8AC3E}">
        <p14:creationId xmlns:p14="http://schemas.microsoft.com/office/powerpoint/2010/main" val="343189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96883" y="1019315"/>
            <a:ext cx="3005750" cy="2031325"/>
          </a:xfrm>
          <a:prstGeom prst="rect">
            <a:avLst/>
          </a:prstGeom>
          <a:noFill/>
        </p:spPr>
        <p:txBody>
          <a:bodyPr wrap="square" rtlCol="0">
            <a:spAutoFit/>
          </a:bodyPr>
          <a:lstStyle/>
          <a:p>
            <a:r>
              <a:rPr lang="en-US" dirty="0">
                <a:solidFill>
                  <a:schemeClr val="bg1"/>
                </a:solidFill>
              </a:rPr>
              <a:t>This is Paul’s first imprisonment in Rome. </a:t>
            </a:r>
          </a:p>
          <a:p>
            <a:r>
              <a:rPr lang="en-US" dirty="0">
                <a:solidFill>
                  <a:schemeClr val="bg1"/>
                </a:solidFill>
              </a:rPr>
              <a:t>From there he preached for 10 years to the Philippians. </a:t>
            </a:r>
          </a:p>
          <a:p>
            <a:endParaRPr lang="en-US" dirty="0">
              <a:solidFill>
                <a:schemeClr val="bg1"/>
              </a:solidFill>
            </a:endParaRPr>
          </a:p>
          <a:p>
            <a:r>
              <a:rPr lang="en-US" dirty="0">
                <a:solidFill>
                  <a:schemeClr val="bg1"/>
                </a:solidFill>
              </a:rPr>
              <a:t>Philippians was the first city in Europe to receive the gospel.</a:t>
            </a:r>
          </a:p>
        </p:txBody>
      </p:sp>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Philippi</a:t>
            </a:r>
            <a:endParaRPr lang="en-US" sz="4400" dirty="0">
              <a:solidFill>
                <a:schemeClr val="bg1"/>
              </a:solidFill>
              <a:latin typeface="Abadi" panose="020B0604020104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8437828" y="2758329"/>
            <a:ext cx="3548960" cy="3693319"/>
          </a:xfrm>
          <a:prstGeom prst="rect">
            <a:avLst/>
          </a:prstGeom>
        </p:spPr>
        <p:txBody>
          <a:bodyPr wrap="square">
            <a:spAutoFit/>
          </a:bodyPr>
          <a:lstStyle/>
          <a:p>
            <a:r>
              <a:rPr lang="en-US" dirty="0">
                <a:solidFill>
                  <a:schemeClr val="bg1"/>
                </a:solidFill>
              </a:rPr>
              <a:t>A Woman named Lydia and her household were Paul’s first converts. </a:t>
            </a:r>
          </a:p>
          <a:p>
            <a:endParaRPr lang="en-US" dirty="0">
              <a:solidFill>
                <a:schemeClr val="bg1"/>
              </a:solidFill>
            </a:endParaRPr>
          </a:p>
          <a:p>
            <a:r>
              <a:rPr lang="en-US" dirty="0">
                <a:solidFill>
                  <a:schemeClr val="bg1"/>
                </a:solidFill>
              </a:rPr>
              <a:t>The Philippians sent Paul gifts while he was in prison. </a:t>
            </a:r>
            <a:r>
              <a:rPr lang="en-US" dirty="0" err="1">
                <a:solidFill>
                  <a:schemeClr val="bg1"/>
                </a:solidFill>
              </a:rPr>
              <a:t>Epaphroditus</a:t>
            </a:r>
            <a:r>
              <a:rPr lang="en-US" dirty="0">
                <a:solidFill>
                  <a:schemeClr val="bg1"/>
                </a:solidFill>
              </a:rPr>
              <a:t>, the gift bearer, got ill and had to return home. Paul sent a letter of thanksgiving.</a:t>
            </a:r>
          </a:p>
          <a:p>
            <a:endParaRPr lang="en-US" dirty="0">
              <a:solidFill>
                <a:schemeClr val="bg1"/>
              </a:solidFill>
            </a:endParaRPr>
          </a:p>
          <a:p>
            <a:r>
              <a:rPr lang="en-US" dirty="0">
                <a:solidFill>
                  <a:schemeClr val="bg1"/>
                </a:solidFill>
              </a:rPr>
              <a:t>Timothy may have acted as Paul’s scribe, writing the letter under Paul’s direction.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11" r="2781"/>
          <a:stretch/>
        </p:blipFill>
        <p:spPr>
          <a:xfrm>
            <a:off x="150467" y="190122"/>
            <a:ext cx="4837994" cy="2716041"/>
          </a:xfrm>
          <a:prstGeom prst="rect">
            <a:avLst/>
          </a:prstGeom>
        </p:spPr>
      </p:pic>
      <p:pic>
        <p:nvPicPr>
          <p:cNvPr id="9" name="Picture 8">
            <a:extLst>
              <a:ext uri="{FF2B5EF4-FFF2-40B4-BE49-F238E27FC236}">
                <a16:creationId xmlns:a16="http://schemas.microsoft.com/office/drawing/2014/main" id="{15C0C7D7-69ED-429C-9493-F6CE12D32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735" y="397029"/>
            <a:ext cx="3314700" cy="2057400"/>
          </a:xfrm>
          <a:prstGeom prst="rect">
            <a:avLst/>
          </a:prstGeom>
        </p:spPr>
      </p:pic>
      <p:pic>
        <p:nvPicPr>
          <p:cNvPr id="11" name="Picture 10">
            <a:extLst>
              <a:ext uri="{FF2B5EF4-FFF2-40B4-BE49-F238E27FC236}">
                <a16:creationId xmlns:a16="http://schemas.microsoft.com/office/drawing/2014/main" id="{6CABE333-3890-49F0-A1FD-F38225B49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50" y="3014577"/>
            <a:ext cx="4035552" cy="2974848"/>
          </a:xfrm>
          <a:prstGeom prst="rect">
            <a:avLst/>
          </a:prstGeom>
        </p:spPr>
      </p:pic>
      <p:sp>
        <p:nvSpPr>
          <p:cNvPr id="8" name="Rectangle 7"/>
          <p:cNvSpPr/>
          <p:nvPr/>
        </p:nvSpPr>
        <p:spPr>
          <a:xfrm>
            <a:off x="196158" y="5934670"/>
            <a:ext cx="4774194" cy="923330"/>
          </a:xfrm>
          <a:prstGeom prst="rect">
            <a:avLst/>
          </a:prstGeom>
          <a:solidFill>
            <a:schemeClr val="accent4">
              <a:lumMod val="40000"/>
              <a:lumOff val="60000"/>
            </a:schemeClr>
          </a:solidFill>
        </p:spPr>
        <p:txBody>
          <a:bodyPr wrap="square">
            <a:spAutoFit/>
          </a:bodyPr>
          <a:lstStyle/>
          <a:p>
            <a:pPr algn="ctr"/>
            <a:r>
              <a:rPr lang="en-US" dirty="0">
                <a:solidFill>
                  <a:srgbClr val="333333"/>
                </a:solidFill>
                <a:latin typeface="Abadi" panose="020B0604020104020204" pitchFamily="34" charset="0"/>
              </a:rPr>
              <a:t>Philippians is often called a prison Epistle, along with Ephesians, Colossians, and Philemon</a:t>
            </a:r>
            <a:endParaRPr lang="en-US" dirty="0"/>
          </a:p>
        </p:txBody>
      </p:sp>
      <p:grpSp>
        <p:nvGrpSpPr>
          <p:cNvPr id="87" name="Group 86">
            <a:extLst>
              <a:ext uri="{FF2B5EF4-FFF2-40B4-BE49-F238E27FC236}">
                <a16:creationId xmlns:a16="http://schemas.microsoft.com/office/drawing/2014/main" id="{B2D193E4-6ED3-DC62-D2E9-78C3B54E30C5}"/>
              </a:ext>
            </a:extLst>
          </p:cNvPr>
          <p:cNvGrpSpPr/>
          <p:nvPr/>
        </p:nvGrpSpPr>
        <p:grpSpPr>
          <a:xfrm>
            <a:off x="5195275" y="3571800"/>
            <a:ext cx="1503040" cy="2734391"/>
            <a:chOff x="4278503" y="1662749"/>
            <a:chExt cx="2203117" cy="4008000"/>
          </a:xfrm>
        </p:grpSpPr>
        <p:sp>
          <p:nvSpPr>
            <p:cNvPr id="88" name="Oval 87">
              <a:extLst>
                <a:ext uri="{FF2B5EF4-FFF2-40B4-BE49-F238E27FC236}">
                  <a16:creationId xmlns:a16="http://schemas.microsoft.com/office/drawing/2014/main" id="{544FA047-8380-C93D-DC59-F0DFD97FCD75}"/>
                </a:ext>
              </a:extLst>
            </p:cNvPr>
            <p:cNvSpPr/>
            <p:nvPr/>
          </p:nvSpPr>
          <p:spPr>
            <a:xfrm rot="2332152">
              <a:off x="5167004" y="4957678"/>
              <a:ext cx="387615" cy="7130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5DCF9A6A-AE1D-A31B-718A-EA3A36C71133}"/>
                </a:ext>
              </a:extLst>
            </p:cNvPr>
            <p:cNvSpPr/>
            <p:nvPr/>
          </p:nvSpPr>
          <p:spPr>
            <a:xfrm rot="18708024">
              <a:off x="5568106" y="4998219"/>
              <a:ext cx="405889" cy="7253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37B9159-878C-7939-2AE9-174012966F3B}"/>
                </a:ext>
              </a:extLst>
            </p:cNvPr>
            <p:cNvSpPr/>
            <p:nvPr/>
          </p:nvSpPr>
          <p:spPr>
            <a:xfrm>
              <a:off x="6000137" y="3987336"/>
              <a:ext cx="449826" cy="713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C04AB17-E07A-9485-8BD4-CB357F3B45BA}"/>
                </a:ext>
              </a:extLst>
            </p:cNvPr>
            <p:cNvSpPr/>
            <p:nvPr/>
          </p:nvSpPr>
          <p:spPr>
            <a:xfrm>
              <a:off x="4767211" y="3987336"/>
              <a:ext cx="441661" cy="713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oud 91">
              <a:extLst>
                <a:ext uri="{FF2B5EF4-FFF2-40B4-BE49-F238E27FC236}">
                  <a16:creationId xmlns:a16="http://schemas.microsoft.com/office/drawing/2014/main" id="{C86E6430-B0BC-F2C8-AF58-6C3F6D839281}"/>
                </a:ext>
              </a:extLst>
            </p:cNvPr>
            <p:cNvSpPr/>
            <p:nvPr/>
          </p:nvSpPr>
          <p:spPr>
            <a:xfrm>
              <a:off x="4724400" y="1752599"/>
              <a:ext cx="1447800" cy="243840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49D82C52-2710-338D-7910-FE1A8135EA24}"/>
                </a:ext>
              </a:extLst>
            </p:cNvPr>
            <p:cNvSpPr/>
            <p:nvPr/>
          </p:nvSpPr>
          <p:spPr>
            <a:xfrm rot="1733689" flipH="1">
              <a:off x="4826573" y="3214319"/>
              <a:ext cx="923142" cy="1361317"/>
            </a:xfrm>
            <a:prstGeom prst="trapezoid">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49417421-7677-A762-CB93-9F8281CA20B0}"/>
                </a:ext>
              </a:extLst>
            </p:cNvPr>
            <p:cNvSpPr/>
            <p:nvPr/>
          </p:nvSpPr>
          <p:spPr>
            <a:xfrm rot="19866311">
              <a:off x="5485960" y="3149495"/>
              <a:ext cx="923142" cy="1361317"/>
            </a:xfrm>
            <a:prstGeom prst="trapezoid">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Merge 94">
              <a:extLst>
                <a:ext uri="{FF2B5EF4-FFF2-40B4-BE49-F238E27FC236}">
                  <a16:creationId xmlns:a16="http://schemas.microsoft.com/office/drawing/2014/main" id="{434222E7-B7DD-8C4D-F07E-90DC4B963102}"/>
                </a:ext>
              </a:extLst>
            </p:cNvPr>
            <p:cNvSpPr/>
            <p:nvPr/>
          </p:nvSpPr>
          <p:spPr>
            <a:xfrm rot="10800000">
              <a:off x="5011058" y="2820492"/>
              <a:ext cx="1186896" cy="2526223"/>
            </a:xfrm>
            <a:prstGeom prst="flowChartMerge">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lowchart: Merge 95">
              <a:extLst>
                <a:ext uri="{FF2B5EF4-FFF2-40B4-BE49-F238E27FC236}">
                  <a16:creationId xmlns:a16="http://schemas.microsoft.com/office/drawing/2014/main" id="{F94C05B9-BDB4-5935-B062-715CFE1D31FC}"/>
                </a:ext>
              </a:extLst>
            </p:cNvPr>
            <p:cNvSpPr/>
            <p:nvPr/>
          </p:nvSpPr>
          <p:spPr>
            <a:xfrm>
              <a:off x="5310035" y="3031549"/>
              <a:ext cx="597105" cy="566839"/>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apezoid 96">
              <a:extLst>
                <a:ext uri="{FF2B5EF4-FFF2-40B4-BE49-F238E27FC236}">
                  <a16:creationId xmlns:a16="http://schemas.microsoft.com/office/drawing/2014/main" id="{749C0756-E98A-5706-9017-ADD3A9944BDA}"/>
                </a:ext>
              </a:extLst>
            </p:cNvPr>
            <p:cNvSpPr/>
            <p:nvPr/>
          </p:nvSpPr>
          <p:spPr>
            <a:xfrm rot="393591" flipH="1">
              <a:off x="5025485" y="3168938"/>
              <a:ext cx="561618" cy="2204190"/>
            </a:xfrm>
            <a:prstGeom prst="trapezoid">
              <a:avLst>
                <a:gd name="adj" fmla="val 37426"/>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D17A94B7-C1EB-EB17-E063-98900203ED28}"/>
                </a:ext>
              </a:extLst>
            </p:cNvPr>
            <p:cNvSpPr/>
            <p:nvPr/>
          </p:nvSpPr>
          <p:spPr>
            <a:xfrm rot="21062122">
              <a:off x="5671294" y="3167938"/>
              <a:ext cx="561618" cy="2183721"/>
            </a:xfrm>
            <a:prstGeom prst="trapezoid">
              <a:avLst>
                <a:gd name="adj" fmla="val 35557"/>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4C4B4E6-ED12-9FB9-E6B4-171D0170ED6E}"/>
                </a:ext>
              </a:extLst>
            </p:cNvPr>
            <p:cNvSpPr/>
            <p:nvPr/>
          </p:nvSpPr>
          <p:spPr>
            <a:xfrm>
              <a:off x="5147188" y="1977772"/>
              <a:ext cx="922799" cy="1296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3CE866B5-B7A6-6200-4DD8-1E790B467D58}"/>
                </a:ext>
              </a:extLst>
            </p:cNvPr>
            <p:cNvSpPr/>
            <p:nvPr/>
          </p:nvSpPr>
          <p:spPr>
            <a:xfrm>
              <a:off x="4945118" y="1752600"/>
              <a:ext cx="1150882" cy="6141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5">
              <a:extLst>
                <a:ext uri="{FF2B5EF4-FFF2-40B4-BE49-F238E27FC236}">
                  <a16:creationId xmlns:a16="http://schemas.microsoft.com/office/drawing/2014/main" id="{494E9398-93B3-1F7D-6608-04B26C3E4C2A}"/>
                </a:ext>
              </a:extLst>
            </p:cNvPr>
            <p:cNvSpPr/>
            <p:nvPr/>
          </p:nvSpPr>
          <p:spPr>
            <a:xfrm rot="20909514" flipH="1">
              <a:off x="4278503" y="1662749"/>
              <a:ext cx="2203117" cy="2212278"/>
            </a:xfrm>
            <a:custGeom>
              <a:avLst/>
              <a:gdLst>
                <a:gd name="connsiteX0" fmla="*/ 720516 w 2203117"/>
                <a:gd name="connsiteY0" fmla="*/ 34642 h 2225507"/>
                <a:gd name="connsiteX1" fmla="*/ 131444 w 2203117"/>
                <a:gd name="connsiteY1" fmla="*/ 387866 h 2225507"/>
                <a:gd name="connsiteX2" fmla="*/ 153530 w 2203117"/>
                <a:gd name="connsiteY2" fmla="*/ 430386 h 2225507"/>
                <a:gd name="connsiteX3" fmla="*/ 189468 w 2203117"/>
                <a:gd name="connsiteY3" fmla="*/ 457625 h 2225507"/>
                <a:gd name="connsiteX4" fmla="*/ 178832 w 2203117"/>
                <a:gd name="connsiteY4" fmla="*/ 585022 h 2225507"/>
                <a:gd name="connsiteX5" fmla="*/ 0 w 2203117"/>
                <a:gd name="connsiteY5" fmla="*/ 2089457 h 2225507"/>
                <a:gd name="connsiteX6" fmla="*/ 585397 w 2203117"/>
                <a:gd name="connsiteY6" fmla="*/ 2033469 h 2225507"/>
                <a:gd name="connsiteX7" fmla="*/ 512904 w 2203117"/>
                <a:gd name="connsiteY7" fmla="*/ 515903 h 2225507"/>
                <a:gd name="connsiteX8" fmla="*/ 561101 w 2203117"/>
                <a:gd name="connsiteY8" fmla="*/ 515345 h 2225507"/>
                <a:gd name="connsiteX9" fmla="*/ 811730 w 2203117"/>
                <a:gd name="connsiteY9" fmla="*/ 482650 h 2225507"/>
                <a:gd name="connsiteX10" fmla="*/ 938714 w 2203117"/>
                <a:gd name="connsiteY10" fmla="*/ 452057 h 2225507"/>
                <a:gd name="connsiteX11" fmla="*/ 1055050 w 2203117"/>
                <a:gd name="connsiteY11" fmla="*/ 414794 h 2225507"/>
                <a:gd name="connsiteX12" fmla="*/ 1633499 w 2203117"/>
                <a:gd name="connsiteY12" fmla="*/ 1745111 h 2225507"/>
                <a:gd name="connsiteX13" fmla="*/ 2203117 w 2203117"/>
                <a:gd name="connsiteY13" fmla="*/ 1520634 h 2225507"/>
                <a:gd name="connsiteX14" fmla="*/ 1398159 w 2203117"/>
                <a:gd name="connsiteY14" fmla="*/ 323549 h 2225507"/>
                <a:gd name="connsiteX15" fmla="*/ 1349811 w 2203117"/>
                <a:gd name="connsiteY15" fmla="*/ 245341 h 2225507"/>
                <a:gd name="connsiteX16" fmla="*/ 1368678 w 2203117"/>
                <a:gd name="connsiteY16" fmla="*/ 226773 h 2225507"/>
                <a:gd name="connsiteX17" fmla="*/ 1400802 w 2203117"/>
                <a:gd name="connsiteY17" fmla="*/ 129426 h 2225507"/>
                <a:gd name="connsiteX18" fmla="*/ 720516 w 2203117"/>
                <a:gd name="connsiteY18" fmla="*/ 34642 h 2225507"/>
                <a:gd name="connsiteX0" fmla="*/ 720516 w 2203117"/>
                <a:gd name="connsiteY0" fmla="*/ 21413 h 2212278"/>
                <a:gd name="connsiteX1" fmla="*/ 131444 w 2203117"/>
                <a:gd name="connsiteY1" fmla="*/ 374637 h 2212278"/>
                <a:gd name="connsiteX2" fmla="*/ 153530 w 2203117"/>
                <a:gd name="connsiteY2" fmla="*/ 417157 h 2212278"/>
                <a:gd name="connsiteX3" fmla="*/ 189468 w 2203117"/>
                <a:gd name="connsiteY3" fmla="*/ 444396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266270 w 2203117"/>
                <a:gd name="connsiteY3" fmla="*/ 428759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163868 w 2203117"/>
                <a:gd name="connsiteY3" fmla="*/ 449608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3117" h="2212278">
                  <a:moveTo>
                    <a:pt x="720516" y="21413"/>
                  </a:moveTo>
                  <a:cubicBezTo>
                    <a:pt x="525180" y="64145"/>
                    <a:pt x="106256" y="250923"/>
                    <a:pt x="131444" y="374637"/>
                  </a:cubicBezTo>
                  <a:cubicBezTo>
                    <a:pt x="134593" y="390102"/>
                    <a:pt x="142107" y="404296"/>
                    <a:pt x="153530" y="417157"/>
                  </a:cubicBezTo>
                  <a:lnTo>
                    <a:pt x="163868" y="449608"/>
                  </a:lnTo>
                  <a:lnTo>
                    <a:pt x="178832" y="571793"/>
                  </a:lnTo>
                  <a:cubicBezTo>
                    <a:pt x="150448" y="1071128"/>
                    <a:pt x="200131" y="1565106"/>
                    <a:pt x="0" y="2076228"/>
                  </a:cubicBezTo>
                  <a:cubicBezTo>
                    <a:pt x="223923" y="2412156"/>
                    <a:pt x="361475" y="2020240"/>
                    <a:pt x="585397" y="2020240"/>
                  </a:cubicBezTo>
                  <a:lnTo>
                    <a:pt x="512904" y="502674"/>
                  </a:lnTo>
                  <a:lnTo>
                    <a:pt x="561101" y="502116"/>
                  </a:lnTo>
                  <a:cubicBezTo>
                    <a:pt x="639340" y="497992"/>
                    <a:pt x="724100" y="487263"/>
                    <a:pt x="811730" y="469421"/>
                  </a:cubicBezTo>
                  <a:cubicBezTo>
                    <a:pt x="855546" y="460501"/>
                    <a:pt x="898005" y="450224"/>
                    <a:pt x="938714" y="438828"/>
                  </a:cubicBezTo>
                  <a:lnTo>
                    <a:pt x="1055050" y="401565"/>
                  </a:lnTo>
                  <a:lnTo>
                    <a:pt x="1633499" y="1731882"/>
                  </a:lnTo>
                  <a:cubicBezTo>
                    <a:pt x="1842301" y="1627792"/>
                    <a:pt x="2136821" y="1897356"/>
                    <a:pt x="2203117" y="1507405"/>
                  </a:cubicBezTo>
                  <a:cubicBezTo>
                    <a:pt x="1799675" y="1165490"/>
                    <a:pt x="1636451" y="722040"/>
                    <a:pt x="1398159" y="310320"/>
                  </a:cubicBezTo>
                  <a:lnTo>
                    <a:pt x="1349811" y="232112"/>
                  </a:lnTo>
                  <a:lnTo>
                    <a:pt x="1368678" y="213544"/>
                  </a:lnTo>
                  <a:cubicBezTo>
                    <a:pt x="1395339" y="180205"/>
                    <a:pt x="1309756" y="149170"/>
                    <a:pt x="1303459" y="118242"/>
                  </a:cubicBezTo>
                  <a:cubicBezTo>
                    <a:pt x="1278271" y="-5472"/>
                    <a:pt x="915852" y="-21319"/>
                    <a:pt x="720516" y="21413"/>
                  </a:cubicBezTo>
                  <a:close/>
                </a:path>
              </a:pathLst>
            </a:custGeom>
            <a:solidFill>
              <a:srgbClr val="E9D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7">
              <a:extLst>
                <a:ext uri="{FF2B5EF4-FFF2-40B4-BE49-F238E27FC236}">
                  <a16:creationId xmlns:a16="http://schemas.microsoft.com/office/drawing/2014/main" id="{32EC6F08-0EA4-340D-F236-F051CE0BCB2F}"/>
                </a:ext>
              </a:extLst>
            </p:cNvPr>
            <p:cNvSpPr/>
            <p:nvPr/>
          </p:nvSpPr>
          <p:spPr>
            <a:xfrm>
              <a:off x="4953000" y="1828800"/>
              <a:ext cx="1219200" cy="152400"/>
            </a:xfrm>
            <a:prstGeom prst="roundRect">
              <a:avLst/>
            </a:prstGeom>
            <a:solidFill>
              <a:srgbClr val="AFA0C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ADF7FD83-290A-392A-366B-A29DF056A3CC}"/>
                </a:ext>
              </a:extLst>
            </p:cNvPr>
            <p:cNvGrpSpPr/>
            <p:nvPr/>
          </p:nvGrpSpPr>
          <p:grpSpPr>
            <a:xfrm>
              <a:off x="5181600" y="1828800"/>
              <a:ext cx="685800" cy="152400"/>
              <a:chOff x="6705600" y="2209800"/>
              <a:chExt cx="2057400" cy="609600"/>
            </a:xfrm>
          </p:grpSpPr>
          <p:grpSp>
            <p:nvGrpSpPr>
              <p:cNvPr id="120" name="Group 119">
                <a:extLst>
                  <a:ext uri="{FF2B5EF4-FFF2-40B4-BE49-F238E27FC236}">
                    <a16:creationId xmlns:a16="http://schemas.microsoft.com/office/drawing/2014/main" id="{BFBD1015-9910-3E82-B398-52E96DB2B17A}"/>
                  </a:ext>
                </a:extLst>
              </p:cNvPr>
              <p:cNvGrpSpPr/>
              <p:nvPr/>
            </p:nvGrpSpPr>
            <p:grpSpPr>
              <a:xfrm>
                <a:off x="6705600" y="2209800"/>
                <a:ext cx="914400" cy="609600"/>
                <a:chOff x="6705600" y="2209800"/>
                <a:chExt cx="914400" cy="609600"/>
              </a:xfrm>
            </p:grpSpPr>
            <p:sp>
              <p:nvSpPr>
                <p:cNvPr id="185" name="Isosceles Triangle 184">
                  <a:extLst>
                    <a:ext uri="{FF2B5EF4-FFF2-40B4-BE49-F238E27FC236}">
                      <a16:creationId xmlns:a16="http://schemas.microsoft.com/office/drawing/2014/main" id="{3A7EF2DD-790E-587F-0F1B-8BC66B1C24D5}"/>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a:extLst>
                    <a:ext uri="{FF2B5EF4-FFF2-40B4-BE49-F238E27FC236}">
                      <a16:creationId xmlns:a16="http://schemas.microsoft.com/office/drawing/2014/main" id="{E9804CD5-24AB-4A02-FC9F-A1B420960254}"/>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CEB96D1C-D61E-5B3C-F801-F4A7BCAD46AE}"/>
                  </a:ext>
                </a:extLst>
              </p:cNvPr>
              <p:cNvGrpSpPr/>
              <p:nvPr/>
            </p:nvGrpSpPr>
            <p:grpSpPr>
              <a:xfrm>
                <a:off x="7467600" y="2209800"/>
                <a:ext cx="914400" cy="609600"/>
                <a:chOff x="6705600" y="2209800"/>
                <a:chExt cx="914400" cy="609600"/>
              </a:xfrm>
            </p:grpSpPr>
            <p:sp>
              <p:nvSpPr>
                <p:cNvPr id="183" name="Isosceles Triangle 182">
                  <a:extLst>
                    <a:ext uri="{FF2B5EF4-FFF2-40B4-BE49-F238E27FC236}">
                      <a16:creationId xmlns:a16="http://schemas.microsoft.com/office/drawing/2014/main" id="{0B47FAD5-EC39-7444-270D-1862E66BCB81}"/>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a:extLst>
                    <a:ext uri="{FF2B5EF4-FFF2-40B4-BE49-F238E27FC236}">
                      <a16:creationId xmlns:a16="http://schemas.microsoft.com/office/drawing/2014/main" id="{4CE6CA5F-370D-7682-B188-74172AC4F7BE}"/>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Isosceles Triangle 121">
                <a:extLst>
                  <a:ext uri="{FF2B5EF4-FFF2-40B4-BE49-F238E27FC236}">
                    <a16:creationId xmlns:a16="http://schemas.microsoft.com/office/drawing/2014/main" id="{A03B49D1-7288-066F-6E91-402AFEF683EF}"/>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F9E69477-6DA5-D650-253B-93A8928F3794}"/>
                </a:ext>
              </a:extLst>
            </p:cNvPr>
            <p:cNvGrpSpPr/>
            <p:nvPr/>
          </p:nvGrpSpPr>
          <p:grpSpPr>
            <a:xfrm>
              <a:off x="5257800" y="4343400"/>
              <a:ext cx="685797" cy="152400"/>
              <a:chOff x="6705600" y="2209800"/>
              <a:chExt cx="2057400" cy="609600"/>
            </a:xfrm>
          </p:grpSpPr>
          <p:grpSp>
            <p:nvGrpSpPr>
              <p:cNvPr id="113" name="Group 112">
                <a:extLst>
                  <a:ext uri="{FF2B5EF4-FFF2-40B4-BE49-F238E27FC236}">
                    <a16:creationId xmlns:a16="http://schemas.microsoft.com/office/drawing/2014/main" id="{A6CCDD16-958D-72A9-56C4-A6AC83359DE3}"/>
                  </a:ext>
                </a:extLst>
              </p:cNvPr>
              <p:cNvGrpSpPr/>
              <p:nvPr/>
            </p:nvGrpSpPr>
            <p:grpSpPr>
              <a:xfrm>
                <a:off x="6705600" y="2209800"/>
                <a:ext cx="914400" cy="609600"/>
                <a:chOff x="6705600" y="2209800"/>
                <a:chExt cx="914400" cy="609600"/>
              </a:xfrm>
            </p:grpSpPr>
            <p:sp>
              <p:nvSpPr>
                <p:cNvPr id="118" name="Isosceles Triangle 117">
                  <a:extLst>
                    <a:ext uri="{FF2B5EF4-FFF2-40B4-BE49-F238E27FC236}">
                      <a16:creationId xmlns:a16="http://schemas.microsoft.com/office/drawing/2014/main" id="{2E2D4E3A-D3E7-CEBB-B508-EADD41039C97}"/>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034AFE80-58D0-F243-B4FF-DB70F094B7D1}"/>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9CF081-70E0-AC9E-3A58-C849DEA40222}"/>
                  </a:ext>
                </a:extLst>
              </p:cNvPr>
              <p:cNvGrpSpPr/>
              <p:nvPr/>
            </p:nvGrpSpPr>
            <p:grpSpPr>
              <a:xfrm>
                <a:off x="7467600" y="2209800"/>
                <a:ext cx="914400" cy="609600"/>
                <a:chOff x="6705600" y="2209800"/>
                <a:chExt cx="914400" cy="609600"/>
              </a:xfrm>
            </p:grpSpPr>
            <p:sp>
              <p:nvSpPr>
                <p:cNvPr id="116" name="Isosceles Triangle 115">
                  <a:extLst>
                    <a:ext uri="{FF2B5EF4-FFF2-40B4-BE49-F238E27FC236}">
                      <a16:creationId xmlns:a16="http://schemas.microsoft.com/office/drawing/2014/main" id="{984CDC52-ABFD-28BD-9D1F-25C1647477DF}"/>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0987C24D-E2B1-43D9-75C2-F2229D8F79DD}"/>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Isosceles Triangle 114">
                <a:extLst>
                  <a:ext uri="{FF2B5EF4-FFF2-40B4-BE49-F238E27FC236}">
                    <a16:creationId xmlns:a16="http://schemas.microsoft.com/office/drawing/2014/main" id="{1AAF7431-D439-1169-26EB-1F5CE92CB0F9}"/>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BD43BA79-A655-2CF3-AE31-ABDA1962145C}"/>
                </a:ext>
              </a:extLst>
            </p:cNvPr>
            <p:cNvGrpSpPr/>
            <p:nvPr/>
          </p:nvGrpSpPr>
          <p:grpSpPr>
            <a:xfrm>
              <a:off x="5257800" y="3962400"/>
              <a:ext cx="685797" cy="152400"/>
              <a:chOff x="6705600" y="2209800"/>
              <a:chExt cx="2057400" cy="609600"/>
            </a:xfrm>
          </p:grpSpPr>
          <p:grpSp>
            <p:nvGrpSpPr>
              <p:cNvPr id="106" name="Group 105">
                <a:extLst>
                  <a:ext uri="{FF2B5EF4-FFF2-40B4-BE49-F238E27FC236}">
                    <a16:creationId xmlns:a16="http://schemas.microsoft.com/office/drawing/2014/main" id="{6105BDE3-E19B-C018-A3B8-0577DEE138B2}"/>
                  </a:ext>
                </a:extLst>
              </p:cNvPr>
              <p:cNvGrpSpPr/>
              <p:nvPr/>
            </p:nvGrpSpPr>
            <p:grpSpPr>
              <a:xfrm>
                <a:off x="6705600" y="2209800"/>
                <a:ext cx="914400" cy="609600"/>
                <a:chOff x="6705600" y="2209800"/>
                <a:chExt cx="914400" cy="609600"/>
              </a:xfrm>
            </p:grpSpPr>
            <p:sp>
              <p:nvSpPr>
                <p:cNvPr id="111" name="Isosceles Triangle 110">
                  <a:extLst>
                    <a:ext uri="{FF2B5EF4-FFF2-40B4-BE49-F238E27FC236}">
                      <a16:creationId xmlns:a16="http://schemas.microsoft.com/office/drawing/2014/main" id="{A89969E5-254C-185E-E570-BA611A2732AC}"/>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5C4D7177-3708-AB43-C42C-924E2D1D1E9D}"/>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38CF400A-E47D-D144-A5EB-228496304A61}"/>
                  </a:ext>
                </a:extLst>
              </p:cNvPr>
              <p:cNvGrpSpPr/>
              <p:nvPr/>
            </p:nvGrpSpPr>
            <p:grpSpPr>
              <a:xfrm>
                <a:off x="7467600" y="2209800"/>
                <a:ext cx="914400" cy="609600"/>
                <a:chOff x="6705600" y="2209800"/>
                <a:chExt cx="914400" cy="609600"/>
              </a:xfrm>
            </p:grpSpPr>
            <p:sp>
              <p:nvSpPr>
                <p:cNvPr id="109" name="Isosceles Triangle 108">
                  <a:extLst>
                    <a:ext uri="{FF2B5EF4-FFF2-40B4-BE49-F238E27FC236}">
                      <a16:creationId xmlns:a16="http://schemas.microsoft.com/office/drawing/2014/main" id="{4212D094-147D-4E07-76BD-1B28246818BC}"/>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F686DE-26A5-F91D-C6F5-4E280D21F8DC}"/>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Isosceles Triangle 107">
                <a:extLst>
                  <a:ext uri="{FF2B5EF4-FFF2-40B4-BE49-F238E27FC236}">
                    <a16:creationId xmlns:a16="http://schemas.microsoft.com/office/drawing/2014/main" id="{5DC52369-5413-0098-BFC5-8DBCAEFF5C89}"/>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7" name="Group 281">
            <a:extLst>
              <a:ext uri="{FF2B5EF4-FFF2-40B4-BE49-F238E27FC236}">
                <a16:creationId xmlns:a16="http://schemas.microsoft.com/office/drawing/2014/main" id="{93CA3336-BC6C-D6B2-1F9C-440A46F2A294}"/>
              </a:ext>
            </a:extLst>
          </p:cNvPr>
          <p:cNvGrpSpPr/>
          <p:nvPr/>
        </p:nvGrpSpPr>
        <p:grpSpPr>
          <a:xfrm>
            <a:off x="6840263" y="3505200"/>
            <a:ext cx="1445463" cy="2777133"/>
            <a:chOff x="2013412" y="762000"/>
            <a:chExt cx="2482388" cy="4875375"/>
          </a:xfrm>
        </p:grpSpPr>
        <p:sp>
          <p:nvSpPr>
            <p:cNvPr id="188" name="Oval 187">
              <a:extLst>
                <a:ext uri="{FF2B5EF4-FFF2-40B4-BE49-F238E27FC236}">
                  <a16:creationId xmlns:a16="http://schemas.microsoft.com/office/drawing/2014/main" id="{50390194-8B31-3459-B66F-122E6CFFFD2D}"/>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7A4864E8-C67B-62B4-165C-7E1550A314F3}"/>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 Diagonal Corner Rectangle 253">
              <a:extLst>
                <a:ext uri="{FF2B5EF4-FFF2-40B4-BE49-F238E27FC236}">
                  <a16:creationId xmlns:a16="http://schemas.microsoft.com/office/drawing/2014/main" id="{13887103-C9A5-65D7-E9EC-036B0AF21150}"/>
                </a:ext>
              </a:extLst>
            </p:cNvPr>
            <p:cNvSpPr/>
            <p:nvPr/>
          </p:nvSpPr>
          <p:spPr>
            <a:xfrm rot="16200000">
              <a:off x="2438400" y="1066800"/>
              <a:ext cx="1752600" cy="1600200"/>
            </a:xfrm>
            <a:prstGeom prst="round2DiagRect">
              <a:avLst>
                <a:gd name="adj1" fmla="val 16667"/>
                <a:gd name="adj2" fmla="val 2004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apezoid 190">
              <a:extLst>
                <a:ext uri="{FF2B5EF4-FFF2-40B4-BE49-F238E27FC236}">
                  <a16:creationId xmlns:a16="http://schemas.microsoft.com/office/drawing/2014/main" id="{7E6070B1-120D-7574-CD29-776AAD774E34}"/>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DC278383-1044-3339-91C1-C0F8C8C812D2}"/>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CBE692C3-BA1E-5F43-BF88-00C695A05AFF}"/>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00453269-339A-EC94-9443-92BD1EF5BD3E}"/>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ADACD934-5790-61AD-E509-1D3EAA148774}"/>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B8177674-D35B-9BD3-8A9C-A160ED9AD388}"/>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13A56324-FDC9-68DB-F546-FCC2B6E27420}"/>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57">
              <a:extLst>
                <a:ext uri="{FF2B5EF4-FFF2-40B4-BE49-F238E27FC236}">
                  <a16:creationId xmlns:a16="http://schemas.microsoft.com/office/drawing/2014/main" id="{67EA87CD-79BC-6014-0CE8-9C70CAC17BC7}"/>
                </a:ext>
              </a:extLst>
            </p:cNvPr>
            <p:cNvGrpSpPr/>
            <p:nvPr/>
          </p:nvGrpSpPr>
          <p:grpSpPr>
            <a:xfrm>
              <a:off x="2590800" y="3733800"/>
              <a:ext cx="1524000" cy="506039"/>
              <a:chOff x="6096000" y="1376597"/>
              <a:chExt cx="3810000" cy="1867525"/>
            </a:xfrm>
          </p:grpSpPr>
          <p:grpSp>
            <p:nvGrpSpPr>
              <p:cNvPr id="223" name="Group 34">
                <a:extLst>
                  <a:ext uri="{FF2B5EF4-FFF2-40B4-BE49-F238E27FC236}">
                    <a16:creationId xmlns:a16="http://schemas.microsoft.com/office/drawing/2014/main" id="{C1D52818-0CE5-C183-C87A-2B979680A3AB}"/>
                  </a:ext>
                </a:extLst>
              </p:cNvPr>
              <p:cNvGrpSpPr/>
              <p:nvPr/>
            </p:nvGrpSpPr>
            <p:grpSpPr>
              <a:xfrm>
                <a:off x="6096000" y="1447800"/>
                <a:ext cx="3810000" cy="1752600"/>
                <a:chOff x="4800600" y="183630"/>
                <a:chExt cx="5791200" cy="1311639"/>
              </a:xfrm>
            </p:grpSpPr>
            <p:grpSp>
              <p:nvGrpSpPr>
                <p:cNvPr id="234" name="Group 28">
                  <a:extLst>
                    <a:ext uri="{FF2B5EF4-FFF2-40B4-BE49-F238E27FC236}">
                      <a16:creationId xmlns:a16="http://schemas.microsoft.com/office/drawing/2014/main" id="{27944D67-678B-1160-C478-22D9C06B3492}"/>
                    </a:ext>
                  </a:extLst>
                </p:cNvPr>
                <p:cNvGrpSpPr/>
                <p:nvPr/>
              </p:nvGrpSpPr>
              <p:grpSpPr>
                <a:xfrm>
                  <a:off x="4800600" y="184879"/>
                  <a:ext cx="2895600" cy="1295400"/>
                  <a:chOff x="4800600" y="184879"/>
                  <a:chExt cx="2895600" cy="1295400"/>
                </a:xfrm>
              </p:grpSpPr>
              <p:sp>
                <p:nvSpPr>
                  <p:cNvPr id="240" name="Flowchart: Decision 239">
                    <a:extLst>
                      <a:ext uri="{FF2B5EF4-FFF2-40B4-BE49-F238E27FC236}">
                        <a16:creationId xmlns:a16="http://schemas.microsoft.com/office/drawing/2014/main" id="{04F14AA2-3490-2A45-4A2D-98DDC8635DDF}"/>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lowchart: Decision 240">
                    <a:extLst>
                      <a:ext uri="{FF2B5EF4-FFF2-40B4-BE49-F238E27FC236}">
                        <a16:creationId xmlns:a16="http://schemas.microsoft.com/office/drawing/2014/main" id="{11B051D5-DA75-28FC-A542-C0E6751DC415}"/>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4-Point Star 305">
                    <a:extLst>
                      <a:ext uri="{FF2B5EF4-FFF2-40B4-BE49-F238E27FC236}">
                        <a16:creationId xmlns:a16="http://schemas.microsoft.com/office/drawing/2014/main" id="{77A79D0F-537D-C722-7C47-78B8E05F24E1}"/>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9">
                  <a:extLst>
                    <a:ext uri="{FF2B5EF4-FFF2-40B4-BE49-F238E27FC236}">
                      <a16:creationId xmlns:a16="http://schemas.microsoft.com/office/drawing/2014/main" id="{DCFE606B-53EC-19E1-7242-EDA441E2341D}"/>
                    </a:ext>
                  </a:extLst>
                </p:cNvPr>
                <p:cNvGrpSpPr/>
                <p:nvPr/>
              </p:nvGrpSpPr>
              <p:grpSpPr>
                <a:xfrm>
                  <a:off x="7696200" y="183630"/>
                  <a:ext cx="2895600" cy="1295400"/>
                  <a:chOff x="4800600" y="184879"/>
                  <a:chExt cx="2895600" cy="1295400"/>
                </a:xfrm>
              </p:grpSpPr>
              <p:sp>
                <p:nvSpPr>
                  <p:cNvPr id="237" name="Flowchart: Decision 236">
                    <a:extLst>
                      <a:ext uri="{FF2B5EF4-FFF2-40B4-BE49-F238E27FC236}">
                        <a16:creationId xmlns:a16="http://schemas.microsoft.com/office/drawing/2014/main" id="{686BB5D2-F715-F598-E2B3-141AB7210526}"/>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Decision 237">
                    <a:extLst>
                      <a:ext uri="{FF2B5EF4-FFF2-40B4-BE49-F238E27FC236}">
                        <a16:creationId xmlns:a16="http://schemas.microsoft.com/office/drawing/2014/main" id="{832457AF-7538-6D31-82DA-E7E5D47967D9}"/>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4-Point Star 302">
                    <a:extLst>
                      <a:ext uri="{FF2B5EF4-FFF2-40B4-BE49-F238E27FC236}">
                        <a16:creationId xmlns:a16="http://schemas.microsoft.com/office/drawing/2014/main" id="{A81E9975-B76D-ABAE-8693-D4B56DD64F1D}"/>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4-Point Star 299">
                  <a:extLst>
                    <a:ext uri="{FF2B5EF4-FFF2-40B4-BE49-F238E27FC236}">
                      <a16:creationId xmlns:a16="http://schemas.microsoft.com/office/drawing/2014/main" id="{AEA2DC57-F26C-B63C-9ED5-7E7BF64AE04F}"/>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Oval 223">
                <a:extLst>
                  <a:ext uri="{FF2B5EF4-FFF2-40B4-BE49-F238E27FC236}">
                    <a16:creationId xmlns:a16="http://schemas.microsoft.com/office/drawing/2014/main" id="{7EC20AB9-510A-FD6C-D6B5-82E47019676E}"/>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A2152E6A-088B-90F5-6082-20C9F8FB23C6}"/>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73FA72B2-8223-5143-C0BB-5B3FD4EEDD0C}"/>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C64202BE-9E08-E24B-7CD4-55E2DD8C1178}"/>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8AECAD6A-C953-5769-BE08-365BC6B4A730}"/>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76F850D3-F2AF-9ADB-BCF0-2ACC351E5CF7}"/>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E11CB87F-D894-C45B-0F31-A97A4E268A4B}"/>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6E0A1E2-F5EF-7AD7-D4B2-00A8930ED08D}"/>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FE9B9E9D-C972-728E-E3D5-347CB01A29A6}"/>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DDA5AC0A-FC76-4497-8697-90EFD8EA4FAC}"/>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9" name="Flowchart: Delay 198">
              <a:extLst>
                <a:ext uri="{FF2B5EF4-FFF2-40B4-BE49-F238E27FC236}">
                  <a16:creationId xmlns:a16="http://schemas.microsoft.com/office/drawing/2014/main" id="{8B6A43FB-5D21-9651-23F1-8E79296F43A6}"/>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58">
              <a:extLst>
                <a:ext uri="{FF2B5EF4-FFF2-40B4-BE49-F238E27FC236}">
                  <a16:creationId xmlns:a16="http://schemas.microsoft.com/office/drawing/2014/main" id="{413D16B8-278C-7F53-8989-49C30DB04769}"/>
                </a:ext>
              </a:extLst>
            </p:cNvPr>
            <p:cNvGrpSpPr/>
            <p:nvPr/>
          </p:nvGrpSpPr>
          <p:grpSpPr>
            <a:xfrm>
              <a:off x="2514600" y="1066800"/>
              <a:ext cx="1524000" cy="506039"/>
              <a:chOff x="6096000" y="1376597"/>
              <a:chExt cx="3810000" cy="1867525"/>
            </a:xfrm>
          </p:grpSpPr>
          <p:grpSp>
            <p:nvGrpSpPr>
              <p:cNvPr id="203" name="Group 34">
                <a:extLst>
                  <a:ext uri="{FF2B5EF4-FFF2-40B4-BE49-F238E27FC236}">
                    <a16:creationId xmlns:a16="http://schemas.microsoft.com/office/drawing/2014/main" id="{7C0AC89B-72B5-7A2B-189D-8764F47043AD}"/>
                  </a:ext>
                </a:extLst>
              </p:cNvPr>
              <p:cNvGrpSpPr/>
              <p:nvPr/>
            </p:nvGrpSpPr>
            <p:grpSpPr>
              <a:xfrm>
                <a:off x="6096000" y="1447800"/>
                <a:ext cx="3810000" cy="1752600"/>
                <a:chOff x="4800600" y="183630"/>
                <a:chExt cx="5791200" cy="1311639"/>
              </a:xfrm>
            </p:grpSpPr>
            <p:grpSp>
              <p:nvGrpSpPr>
                <p:cNvPr id="214" name="Group 308">
                  <a:extLst>
                    <a:ext uri="{FF2B5EF4-FFF2-40B4-BE49-F238E27FC236}">
                      <a16:creationId xmlns:a16="http://schemas.microsoft.com/office/drawing/2014/main" id="{A5FD0C1F-DA58-0E10-C7D4-CB44A164B116}"/>
                    </a:ext>
                  </a:extLst>
                </p:cNvPr>
                <p:cNvGrpSpPr/>
                <p:nvPr/>
              </p:nvGrpSpPr>
              <p:grpSpPr>
                <a:xfrm>
                  <a:off x="4800600" y="184879"/>
                  <a:ext cx="2895600" cy="1295400"/>
                  <a:chOff x="4800600" y="184879"/>
                  <a:chExt cx="2895600" cy="1295400"/>
                </a:xfrm>
              </p:grpSpPr>
              <p:sp>
                <p:nvSpPr>
                  <p:cNvPr id="220" name="Flowchart: Decision 219">
                    <a:extLst>
                      <a:ext uri="{FF2B5EF4-FFF2-40B4-BE49-F238E27FC236}">
                        <a16:creationId xmlns:a16="http://schemas.microsoft.com/office/drawing/2014/main" id="{45B2A6F2-6C23-EE2F-00EE-1247F6590EBA}"/>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Decision 220">
                    <a:extLst>
                      <a:ext uri="{FF2B5EF4-FFF2-40B4-BE49-F238E27FC236}">
                        <a16:creationId xmlns:a16="http://schemas.microsoft.com/office/drawing/2014/main" id="{3C3144F3-FCBB-65D6-4B0C-BF4C620FA991}"/>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4-Point Star 285">
                    <a:extLst>
                      <a:ext uri="{FF2B5EF4-FFF2-40B4-BE49-F238E27FC236}">
                        <a16:creationId xmlns:a16="http://schemas.microsoft.com/office/drawing/2014/main" id="{C7E36A10-0CD8-63D5-1106-270E73DF3C82}"/>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309">
                  <a:extLst>
                    <a:ext uri="{FF2B5EF4-FFF2-40B4-BE49-F238E27FC236}">
                      <a16:creationId xmlns:a16="http://schemas.microsoft.com/office/drawing/2014/main" id="{C58A99BB-8D24-D8B7-72D8-4BE8EB73CC4C}"/>
                    </a:ext>
                  </a:extLst>
                </p:cNvPr>
                <p:cNvGrpSpPr/>
                <p:nvPr/>
              </p:nvGrpSpPr>
              <p:grpSpPr>
                <a:xfrm>
                  <a:off x="7696200" y="183630"/>
                  <a:ext cx="2895600" cy="1295400"/>
                  <a:chOff x="4800600" y="184879"/>
                  <a:chExt cx="2895600" cy="1295400"/>
                </a:xfrm>
              </p:grpSpPr>
              <p:sp>
                <p:nvSpPr>
                  <p:cNvPr id="217" name="Flowchart: Decision 216">
                    <a:extLst>
                      <a:ext uri="{FF2B5EF4-FFF2-40B4-BE49-F238E27FC236}">
                        <a16:creationId xmlns:a16="http://schemas.microsoft.com/office/drawing/2014/main" id="{0C0CC9CC-5E9D-AFBB-93B2-88CA81EF1000}"/>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Decision 217">
                    <a:extLst>
                      <a:ext uri="{FF2B5EF4-FFF2-40B4-BE49-F238E27FC236}">
                        <a16:creationId xmlns:a16="http://schemas.microsoft.com/office/drawing/2014/main" id="{1B41F36E-FE59-6C94-44E8-90B813E2BD3E}"/>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4-Point Star 282">
                    <a:extLst>
                      <a:ext uri="{FF2B5EF4-FFF2-40B4-BE49-F238E27FC236}">
                        <a16:creationId xmlns:a16="http://schemas.microsoft.com/office/drawing/2014/main" id="{524B81B8-1CE0-8793-F2CB-A6431567FD64}"/>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4-Point Star 279">
                  <a:extLst>
                    <a:ext uri="{FF2B5EF4-FFF2-40B4-BE49-F238E27FC236}">
                      <a16:creationId xmlns:a16="http://schemas.microsoft.com/office/drawing/2014/main" id="{6180301D-4280-91A7-B7BB-67B344E18CD7}"/>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Oval 203">
                <a:extLst>
                  <a:ext uri="{FF2B5EF4-FFF2-40B4-BE49-F238E27FC236}">
                    <a16:creationId xmlns:a16="http://schemas.microsoft.com/office/drawing/2014/main" id="{C29C3BAC-C22D-B5D0-E347-83FCEDBC25FE}"/>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775A0A7-A625-AC6B-C9D9-0E29C4C3560B}"/>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B9143E7-B588-ADE2-C129-D125159F8BE2}"/>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EF5EF29-A0A3-9E66-4726-D952FC79073B}"/>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3FAB3F4E-FCC5-CFBC-7C36-C47FFBAAC24A}"/>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FD928FC-FA01-9A81-48D7-6462377BE6C4}"/>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0C37A9CD-FE86-0F06-1BFC-0B519D303399}"/>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E2BA6DC4-AFDF-EED9-464F-9B52BFC9389A}"/>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C2734967-427C-DC79-714A-489B2B286BCC}"/>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736740CB-B812-75C3-23DE-707C5DC7E9A2}"/>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Round Diagonal Corner Rectangle 264">
              <a:extLst>
                <a:ext uri="{FF2B5EF4-FFF2-40B4-BE49-F238E27FC236}">
                  <a16:creationId xmlns:a16="http://schemas.microsoft.com/office/drawing/2014/main" id="{A83EE6DE-D988-6BE9-87B7-19201E1F7759}"/>
                </a:ext>
              </a:extLst>
            </p:cNvPr>
            <p:cNvSpPr/>
            <p:nvPr/>
          </p:nvSpPr>
          <p:spPr>
            <a:xfrm rot="18262111">
              <a:off x="2971800" y="2362200"/>
              <a:ext cx="685800" cy="685800"/>
            </a:xfrm>
            <a:prstGeom prst="round2DiagRect">
              <a:avLst>
                <a:gd name="adj1" fmla="val 50000"/>
                <a:gd name="adj2" fmla="val 2004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9ADC947-49E7-9D18-44AC-AC2F8621740B}"/>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38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80">
                                          <p:stCondLst>
                                            <p:cond delay="0"/>
                                          </p:stCondLst>
                                        </p:cTn>
                                        <p:tgtEl>
                                          <p:spTgt spid="87"/>
                                        </p:tgtEl>
                                      </p:cBhvr>
                                    </p:animEffect>
                                    <p:anim calcmode="lin" valueType="num">
                                      <p:cBhvr>
                                        <p:cTn id="14"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9" dur="26">
                                          <p:stCondLst>
                                            <p:cond delay="650"/>
                                          </p:stCondLst>
                                        </p:cTn>
                                        <p:tgtEl>
                                          <p:spTgt spid="87"/>
                                        </p:tgtEl>
                                      </p:cBhvr>
                                      <p:to x="100000" y="60000"/>
                                    </p:animScale>
                                    <p:animScale>
                                      <p:cBhvr>
                                        <p:cTn id="20" dur="166" decel="50000">
                                          <p:stCondLst>
                                            <p:cond delay="676"/>
                                          </p:stCondLst>
                                        </p:cTn>
                                        <p:tgtEl>
                                          <p:spTgt spid="87"/>
                                        </p:tgtEl>
                                      </p:cBhvr>
                                      <p:to x="100000" y="100000"/>
                                    </p:animScale>
                                    <p:animScale>
                                      <p:cBhvr>
                                        <p:cTn id="21" dur="26">
                                          <p:stCondLst>
                                            <p:cond delay="1312"/>
                                          </p:stCondLst>
                                        </p:cTn>
                                        <p:tgtEl>
                                          <p:spTgt spid="87"/>
                                        </p:tgtEl>
                                      </p:cBhvr>
                                      <p:to x="100000" y="80000"/>
                                    </p:animScale>
                                    <p:animScale>
                                      <p:cBhvr>
                                        <p:cTn id="22" dur="166" decel="50000">
                                          <p:stCondLst>
                                            <p:cond delay="1338"/>
                                          </p:stCondLst>
                                        </p:cTn>
                                        <p:tgtEl>
                                          <p:spTgt spid="87"/>
                                        </p:tgtEl>
                                      </p:cBhvr>
                                      <p:to x="100000" y="100000"/>
                                    </p:animScale>
                                    <p:animScale>
                                      <p:cBhvr>
                                        <p:cTn id="23" dur="26">
                                          <p:stCondLst>
                                            <p:cond delay="1642"/>
                                          </p:stCondLst>
                                        </p:cTn>
                                        <p:tgtEl>
                                          <p:spTgt spid="87"/>
                                        </p:tgtEl>
                                      </p:cBhvr>
                                      <p:to x="100000" y="90000"/>
                                    </p:animScale>
                                    <p:animScale>
                                      <p:cBhvr>
                                        <p:cTn id="24" dur="166" decel="50000">
                                          <p:stCondLst>
                                            <p:cond delay="1668"/>
                                          </p:stCondLst>
                                        </p:cTn>
                                        <p:tgtEl>
                                          <p:spTgt spid="87"/>
                                        </p:tgtEl>
                                      </p:cBhvr>
                                      <p:to x="100000" y="100000"/>
                                    </p:animScale>
                                    <p:animScale>
                                      <p:cBhvr>
                                        <p:cTn id="25" dur="26">
                                          <p:stCondLst>
                                            <p:cond delay="1808"/>
                                          </p:stCondLst>
                                        </p:cTn>
                                        <p:tgtEl>
                                          <p:spTgt spid="87"/>
                                        </p:tgtEl>
                                      </p:cBhvr>
                                      <p:to x="100000" y="95000"/>
                                    </p:animScale>
                                    <p:animScale>
                                      <p:cBhvr>
                                        <p:cTn id="26" dur="166" decel="50000">
                                          <p:stCondLst>
                                            <p:cond delay="1834"/>
                                          </p:stCondLst>
                                        </p:cTn>
                                        <p:tgtEl>
                                          <p:spTgt spid="8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26" presetClass="entr" presetSubtype="0" fill="hold" nodeType="withEffect">
                                  <p:stCondLst>
                                    <p:cond delay="0"/>
                                  </p:stCondLst>
                                  <p:childTnLst>
                                    <p:set>
                                      <p:cBhvr>
                                        <p:cTn id="36" dur="1" fill="hold">
                                          <p:stCondLst>
                                            <p:cond delay="0"/>
                                          </p:stCondLst>
                                        </p:cTn>
                                        <p:tgtEl>
                                          <p:spTgt spid="187"/>
                                        </p:tgtEl>
                                        <p:attrNameLst>
                                          <p:attrName>style.visibility</p:attrName>
                                        </p:attrNameLst>
                                      </p:cBhvr>
                                      <p:to>
                                        <p:strVal val="visible"/>
                                      </p:to>
                                    </p:set>
                                    <p:animEffect transition="in" filter="wipe(down)">
                                      <p:cBhvr>
                                        <p:cTn id="37" dur="580">
                                          <p:stCondLst>
                                            <p:cond delay="0"/>
                                          </p:stCondLst>
                                        </p:cTn>
                                        <p:tgtEl>
                                          <p:spTgt spid="187"/>
                                        </p:tgtEl>
                                      </p:cBhvr>
                                    </p:animEffect>
                                    <p:anim calcmode="lin" valueType="num">
                                      <p:cBhvr>
                                        <p:cTn id="38" dur="1822" tmFilter="0,0; 0.14,0.36; 0.43,0.73; 0.71,0.91; 1.0,1.0">
                                          <p:stCondLst>
                                            <p:cond delay="0"/>
                                          </p:stCondLst>
                                        </p:cTn>
                                        <p:tgtEl>
                                          <p:spTgt spid="18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8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8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8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87"/>
                                        </p:tgtEl>
                                        <p:attrNameLst>
                                          <p:attrName>ppt_y</p:attrName>
                                        </p:attrNameLst>
                                      </p:cBhvr>
                                      <p:tavLst>
                                        <p:tav tm="0" fmla="#ppt_y-sin(pi*$)/81">
                                          <p:val>
                                            <p:fltVal val="0"/>
                                          </p:val>
                                        </p:tav>
                                        <p:tav tm="100000">
                                          <p:val>
                                            <p:fltVal val="1"/>
                                          </p:val>
                                        </p:tav>
                                      </p:tavLst>
                                    </p:anim>
                                    <p:animScale>
                                      <p:cBhvr>
                                        <p:cTn id="43" dur="26">
                                          <p:stCondLst>
                                            <p:cond delay="650"/>
                                          </p:stCondLst>
                                        </p:cTn>
                                        <p:tgtEl>
                                          <p:spTgt spid="187"/>
                                        </p:tgtEl>
                                      </p:cBhvr>
                                      <p:to x="100000" y="60000"/>
                                    </p:animScale>
                                    <p:animScale>
                                      <p:cBhvr>
                                        <p:cTn id="44" dur="166" decel="50000">
                                          <p:stCondLst>
                                            <p:cond delay="676"/>
                                          </p:stCondLst>
                                        </p:cTn>
                                        <p:tgtEl>
                                          <p:spTgt spid="187"/>
                                        </p:tgtEl>
                                      </p:cBhvr>
                                      <p:to x="100000" y="100000"/>
                                    </p:animScale>
                                    <p:animScale>
                                      <p:cBhvr>
                                        <p:cTn id="45" dur="26">
                                          <p:stCondLst>
                                            <p:cond delay="1312"/>
                                          </p:stCondLst>
                                        </p:cTn>
                                        <p:tgtEl>
                                          <p:spTgt spid="187"/>
                                        </p:tgtEl>
                                      </p:cBhvr>
                                      <p:to x="100000" y="80000"/>
                                    </p:animScale>
                                    <p:animScale>
                                      <p:cBhvr>
                                        <p:cTn id="46" dur="166" decel="50000">
                                          <p:stCondLst>
                                            <p:cond delay="1338"/>
                                          </p:stCondLst>
                                        </p:cTn>
                                        <p:tgtEl>
                                          <p:spTgt spid="187"/>
                                        </p:tgtEl>
                                      </p:cBhvr>
                                      <p:to x="100000" y="100000"/>
                                    </p:animScale>
                                    <p:animScale>
                                      <p:cBhvr>
                                        <p:cTn id="47" dur="26">
                                          <p:stCondLst>
                                            <p:cond delay="1642"/>
                                          </p:stCondLst>
                                        </p:cTn>
                                        <p:tgtEl>
                                          <p:spTgt spid="187"/>
                                        </p:tgtEl>
                                      </p:cBhvr>
                                      <p:to x="100000" y="90000"/>
                                    </p:animScale>
                                    <p:animScale>
                                      <p:cBhvr>
                                        <p:cTn id="48" dur="166" decel="50000">
                                          <p:stCondLst>
                                            <p:cond delay="1668"/>
                                          </p:stCondLst>
                                        </p:cTn>
                                        <p:tgtEl>
                                          <p:spTgt spid="187"/>
                                        </p:tgtEl>
                                      </p:cBhvr>
                                      <p:to x="100000" y="100000"/>
                                    </p:animScale>
                                    <p:animScale>
                                      <p:cBhvr>
                                        <p:cTn id="49" dur="26">
                                          <p:stCondLst>
                                            <p:cond delay="1808"/>
                                          </p:stCondLst>
                                        </p:cTn>
                                        <p:tgtEl>
                                          <p:spTgt spid="187"/>
                                        </p:tgtEl>
                                      </p:cBhvr>
                                      <p:to x="100000" y="95000"/>
                                    </p:animScale>
                                    <p:animScale>
                                      <p:cBhvr>
                                        <p:cTn id="50" dur="166" decel="50000">
                                          <p:stCondLst>
                                            <p:cond delay="1834"/>
                                          </p:stCondLst>
                                        </p:cTn>
                                        <p:tgtEl>
                                          <p:spTgt spid="18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59428" y="87086"/>
            <a:ext cx="8229600"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We Believe…</a:t>
            </a:r>
          </a:p>
        </p:txBody>
      </p:sp>
      <p:sp>
        <p:nvSpPr>
          <p:cNvPr id="6" name="TextBox 5"/>
          <p:cNvSpPr txBox="1"/>
          <p:nvPr/>
        </p:nvSpPr>
        <p:spPr>
          <a:xfrm>
            <a:off x="1524000" y="1066800"/>
            <a:ext cx="2667000" cy="4893647"/>
          </a:xfrm>
          <a:prstGeom prst="rect">
            <a:avLst/>
          </a:prstGeom>
          <a:noFill/>
        </p:spPr>
        <p:txBody>
          <a:bodyPr wrap="square" rtlCol="0">
            <a:spAutoFit/>
          </a:bodyPr>
          <a:lstStyle/>
          <a:p>
            <a:r>
              <a:rPr lang="en-US" sz="2400" dirty="0">
                <a:solidFill>
                  <a:srgbClr val="FFFF00"/>
                </a:solidFill>
              </a:rPr>
              <a:t>In being honest…</a:t>
            </a:r>
          </a:p>
          <a:p>
            <a:endParaRPr lang="en-US" sz="2400" dirty="0">
              <a:solidFill>
                <a:srgbClr val="FFFF00"/>
              </a:solidFill>
            </a:endParaRPr>
          </a:p>
          <a:p>
            <a:endParaRPr lang="en-US" sz="2400" dirty="0">
              <a:solidFill>
                <a:srgbClr val="FFFF00"/>
              </a:solidFill>
            </a:endParaRPr>
          </a:p>
          <a:p>
            <a:r>
              <a:rPr lang="en-US" sz="2400" dirty="0">
                <a:solidFill>
                  <a:srgbClr val="FFFF00"/>
                </a:solidFill>
              </a:rPr>
              <a:t>True…</a:t>
            </a:r>
          </a:p>
          <a:p>
            <a:endParaRPr lang="en-US" sz="2400" dirty="0">
              <a:solidFill>
                <a:srgbClr val="FFFF00"/>
              </a:solidFill>
            </a:endParaRPr>
          </a:p>
          <a:p>
            <a:endParaRPr lang="en-US" sz="2400" dirty="0">
              <a:solidFill>
                <a:srgbClr val="FFFF00"/>
              </a:solidFill>
            </a:endParaRPr>
          </a:p>
          <a:p>
            <a:r>
              <a:rPr lang="en-US" sz="2400" dirty="0">
                <a:solidFill>
                  <a:srgbClr val="FFFF00"/>
                </a:solidFill>
              </a:rPr>
              <a:t>Chaste…</a:t>
            </a:r>
          </a:p>
          <a:p>
            <a:endParaRPr lang="en-US" sz="2400" dirty="0">
              <a:solidFill>
                <a:srgbClr val="FFFF00"/>
              </a:solidFill>
            </a:endParaRPr>
          </a:p>
          <a:p>
            <a:endParaRPr lang="en-US" sz="2400" dirty="0">
              <a:solidFill>
                <a:srgbClr val="FFFF00"/>
              </a:solidFill>
            </a:endParaRPr>
          </a:p>
          <a:p>
            <a:r>
              <a:rPr lang="en-US" sz="2400" dirty="0">
                <a:solidFill>
                  <a:srgbClr val="FFFF00"/>
                </a:solidFill>
              </a:rPr>
              <a:t>Benevolent…</a:t>
            </a:r>
          </a:p>
          <a:p>
            <a:endParaRPr lang="en-US" sz="2400" dirty="0">
              <a:solidFill>
                <a:srgbClr val="FFFF00"/>
              </a:solidFill>
            </a:endParaRPr>
          </a:p>
          <a:p>
            <a:endParaRPr lang="en-US" sz="2400" dirty="0">
              <a:solidFill>
                <a:srgbClr val="FFFF00"/>
              </a:solidFill>
            </a:endParaRPr>
          </a:p>
          <a:p>
            <a:r>
              <a:rPr lang="en-US" sz="2400" dirty="0">
                <a:solidFill>
                  <a:srgbClr val="FFFF00"/>
                </a:solidFill>
              </a:rPr>
              <a:t>Virtuous…</a:t>
            </a:r>
          </a:p>
        </p:txBody>
      </p:sp>
      <p:sp>
        <p:nvSpPr>
          <p:cNvPr id="7" name="TextBox 6"/>
          <p:cNvSpPr txBox="1"/>
          <p:nvPr/>
        </p:nvSpPr>
        <p:spPr>
          <a:xfrm>
            <a:off x="7315200" y="6396335"/>
            <a:ext cx="4876800" cy="461665"/>
          </a:xfrm>
          <a:prstGeom prst="rect">
            <a:avLst/>
          </a:prstGeom>
          <a:noFill/>
        </p:spPr>
        <p:txBody>
          <a:bodyPr wrap="square" rtlCol="0">
            <a:spAutoFit/>
          </a:bodyPr>
          <a:lstStyle/>
          <a:p>
            <a:pPr algn="r"/>
            <a:r>
              <a:rPr lang="en-US" sz="2400" dirty="0">
                <a:solidFill>
                  <a:srgbClr val="FFFF00"/>
                </a:solidFill>
              </a:rPr>
              <a:t>13</a:t>
            </a:r>
            <a:r>
              <a:rPr lang="en-US" sz="2400" baseline="30000" dirty="0">
                <a:solidFill>
                  <a:srgbClr val="FFFF00"/>
                </a:solidFill>
              </a:rPr>
              <a:t>th</a:t>
            </a:r>
            <a:r>
              <a:rPr lang="en-US" sz="2400" dirty="0">
                <a:solidFill>
                  <a:srgbClr val="FFFF00"/>
                </a:solidFill>
              </a:rPr>
              <a:t> Article of Faith</a:t>
            </a:r>
          </a:p>
        </p:txBody>
      </p:sp>
      <p:sp>
        <p:nvSpPr>
          <p:cNvPr id="9" name="TextBox 8"/>
          <p:cNvSpPr txBox="1"/>
          <p:nvPr/>
        </p:nvSpPr>
        <p:spPr>
          <a:xfrm>
            <a:off x="6858000" y="1066801"/>
            <a:ext cx="3810000" cy="5262979"/>
          </a:xfrm>
          <a:prstGeom prst="rect">
            <a:avLst/>
          </a:prstGeom>
          <a:noFill/>
        </p:spPr>
        <p:txBody>
          <a:bodyPr wrap="square" rtlCol="0">
            <a:spAutoFit/>
          </a:bodyPr>
          <a:lstStyle/>
          <a:p>
            <a:r>
              <a:rPr lang="en-US" sz="2400" dirty="0">
                <a:solidFill>
                  <a:schemeClr val="bg1"/>
                </a:solidFill>
              </a:rPr>
              <a:t>free from fraud or deception</a:t>
            </a:r>
          </a:p>
          <a:p>
            <a:endParaRPr lang="en-US" sz="2400" dirty="0">
              <a:solidFill>
                <a:schemeClr val="bg1"/>
              </a:solidFill>
            </a:endParaRPr>
          </a:p>
          <a:p>
            <a:endParaRPr lang="en-US" sz="2400" dirty="0">
              <a:solidFill>
                <a:schemeClr val="bg1"/>
              </a:solidFill>
            </a:endParaRPr>
          </a:p>
          <a:p>
            <a:r>
              <a:rPr lang="en-US" sz="2400" dirty="0">
                <a:solidFill>
                  <a:schemeClr val="bg1"/>
                </a:solidFill>
              </a:rPr>
              <a:t>Steadfast, loyal</a:t>
            </a:r>
          </a:p>
          <a:p>
            <a:endParaRPr lang="en-US" sz="2400" dirty="0">
              <a:solidFill>
                <a:schemeClr val="bg1"/>
              </a:solidFill>
            </a:endParaRPr>
          </a:p>
          <a:p>
            <a:endParaRPr lang="en-US" sz="2400" dirty="0">
              <a:solidFill>
                <a:schemeClr val="bg1"/>
              </a:solidFill>
            </a:endParaRPr>
          </a:p>
          <a:p>
            <a:r>
              <a:rPr lang="en-US" sz="2400" dirty="0">
                <a:solidFill>
                  <a:schemeClr val="bg1"/>
                </a:solidFill>
              </a:rPr>
              <a:t>Innocent of unlawful sexual intercourse</a:t>
            </a:r>
          </a:p>
          <a:p>
            <a:endParaRPr lang="en-US" sz="2400" dirty="0">
              <a:solidFill>
                <a:schemeClr val="bg1"/>
              </a:solidFill>
            </a:endParaRPr>
          </a:p>
          <a:p>
            <a:r>
              <a:rPr lang="en-US" sz="2400" dirty="0">
                <a:solidFill>
                  <a:schemeClr val="bg1"/>
                </a:solidFill>
              </a:rPr>
              <a:t>Organized for the purpose of doing good</a:t>
            </a:r>
          </a:p>
          <a:p>
            <a:endParaRPr lang="en-US" sz="2400" dirty="0">
              <a:solidFill>
                <a:schemeClr val="bg1"/>
              </a:solidFill>
            </a:endParaRPr>
          </a:p>
          <a:p>
            <a:r>
              <a:rPr lang="en-US" sz="2400" dirty="0">
                <a:solidFill>
                  <a:schemeClr val="bg1"/>
                </a:solidFill>
              </a:rPr>
              <a:t>Conformity to a standard of right; morally excellent</a:t>
            </a:r>
            <a:endParaRPr lang="en-US" sz="2400" dirty="0">
              <a:solidFill>
                <a:srgbClr val="FFFF00"/>
              </a:solidFill>
            </a:endParaRPr>
          </a:p>
        </p:txBody>
      </p:sp>
      <p:grpSp>
        <p:nvGrpSpPr>
          <p:cNvPr id="10" name="Group 9"/>
          <p:cNvGrpSpPr/>
          <p:nvPr/>
        </p:nvGrpSpPr>
        <p:grpSpPr>
          <a:xfrm>
            <a:off x="422994" y="833414"/>
            <a:ext cx="892355" cy="892355"/>
            <a:chOff x="2726659" y="4091768"/>
            <a:chExt cx="2667000" cy="2667000"/>
          </a:xfrm>
        </p:grpSpPr>
        <p:sp>
          <p:nvSpPr>
            <p:cNvPr id="11" name="Oval 10"/>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092812" y="4636216"/>
              <a:ext cx="762000" cy="762000"/>
              <a:chOff x="1226056" y="2773679"/>
              <a:chExt cx="762000" cy="762000"/>
            </a:xfrm>
          </p:grpSpPr>
          <p:sp>
            <p:nvSpPr>
              <p:cNvPr id="21" name="Oval 20"/>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flipH="1">
              <a:off x="4133970" y="4637947"/>
              <a:ext cx="762000" cy="762000"/>
              <a:chOff x="1226056" y="2773679"/>
              <a:chExt cx="762000" cy="762000"/>
            </a:xfrm>
          </p:grpSpPr>
          <p:sp>
            <p:nvSpPr>
              <p:cNvPr id="17" name="Oval 16"/>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Moon 13"/>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Moon 14"/>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Moon 15"/>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p:cNvGrpSpPr/>
          <p:nvPr/>
        </p:nvGrpSpPr>
        <p:grpSpPr>
          <a:xfrm>
            <a:off x="420847" y="1930802"/>
            <a:ext cx="892355" cy="892355"/>
            <a:chOff x="2726659" y="4091768"/>
            <a:chExt cx="2667000" cy="2667000"/>
          </a:xfrm>
        </p:grpSpPr>
        <p:sp>
          <p:nvSpPr>
            <p:cNvPr id="26" name="Oval 25"/>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092812" y="4636216"/>
              <a:ext cx="762000" cy="762000"/>
              <a:chOff x="1226056" y="2773679"/>
              <a:chExt cx="762000" cy="762000"/>
            </a:xfrm>
          </p:grpSpPr>
          <p:sp>
            <p:nvSpPr>
              <p:cNvPr id="36" name="Oval 35"/>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4133970" y="4637947"/>
              <a:ext cx="762000" cy="762000"/>
              <a:chOff x="1226056" y="2773679"/>
              <a:chExt cx="762000" cy="762000"/>
            </a:xfrm>
          </p:grpSpPr>
          <p:sp>
            <p:nvSpPr>
              <p:cNvPr id="32" name="Oval 31"/>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Moon 28"/>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Moon 29"/>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Moon 30"/>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0" name="Group 39"/>
          <p:cNvGrpSpPr/>
          <p:nvPr/>
        </p:nvGrpSpPr>
        <p:grpSpPr>
          <a:xfrm>
            <a:off x="431580" y="3028189"/>
            <a:ext cx="892355" cy="892355"/>
            <a:chOff x="2726659" y="4091768"/>
            <a:chExt cx="2667000" cy="2667000"/>
          </a:xfrm>
        </p:grpSpPr>
        <p:sp>
          <p:nvSpPr>
            <p:cNvPr id="41" name="Oval 40"/>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3092812" y="4636216"/>
              <a:ext cx="762000" cy="762000"/>
              <a:chOff x="1226056" y="2773679"/>
              <a:chExt cx="762000" cy="762000"/>
            </a:xfrm>
          </p:grpSpPr>
          <p:sp>
            <p:nvSpPr>
              <p:cNvPr id="51" name="Oval 50"/>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flipH="1">
              <a:off x="4133970" y="4637947"/>
              <a:ext cx="762000" cy="762000"/>
              <a:chOff x="1226056" y="2773679"/>
              <a:chExt cx="762000" cy="762000"/>
            </a:xfrm>
          </p:grpSpPr>
          <p:sp>
            <p:nvSpPr>
              <p:cNvPr id="47" name="Oval 46"/>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Moon 43"/>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Moon 44"/>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Moon 45"/>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p:cNvGrpSpPr/>
          <p:nvPr/>
        </p:nvGrpSpPr>
        <p:grpSpPr>
          <a:xfrm>
            <a:off x="455190" y="4125576"/>
            <a:ext cx="892355" cy="892355"/>
            <a:chOff x="2726659" y="4091768"/>
            <a:chExt cx="2667000" cy="2667000"/>
          </a:xfrm>
        </p:grpSpPr>
        <p:sp>
          <p:nvSpPr>
            <p:cNvPr id="56" name="Oval 55"/>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092812" y="4636216"/>
              <a:ext cx="762000" cy="762000"/>
              <a:chOff x="1226056" y="2773679"/>
              <a:chExt cx="762000" cy="762000"/>
            </a:xfrm>
          </p:grpSpPr>
          <p:sp>
            <p:nvSpPr>
              <p:cNvPr id="66" name="Oval 65"/>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flipH="1">
              <a:off x="4133970" y="4637947"/>
              <a:ext cx="762000" cy="762000"/>
              <a:chOff x="1226056" y="2773679"/>
              <a:chExt cx="762000" cy="762000"/>
            </a:xfrm>
          </p:grpSpPr>
          <p:sp>
            <p:nvSpPr>
              <p:cNvPr id="62" name="Oval 61"/>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Moon 58"/>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Moon 59"/>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Moon 60"/>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5" name="Group 84"/>
          <p:cNvGrpSpPr/>
          <p:nvPr/>
        </p:nvGrpSpPr>
        <p:grpSpPr>
          <a:xfrm>
            <a:off x="446606" y="5222964"/>
            <a:ext cx="892355" cy="892355"/>
            <a:chOff x="2726659" y="4091768"/>
            <a:chExt cx="2667000" cy="2667000"/>
          </a:xfrm>
        </p:grpSpPr>
        <p:sp>
          <p:nvSpPr>
            <p:cNvPr id="86" name="Oval 85"/>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3092812" y="4636216"/>
              <a:ext cx="762000" cy="762000"/>
              <a:chOff x="1226056" y="2773679"/>
              <a:chExt cx="762000" cy="762000"/>
            </a:xfrm>
          </p:grpSpPr>
          <p:sp>
            <p:nvSpPr>
              <p:cNvPr id="96" name="Oval 95"/>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flipH="1">
              <a:off x="4133970" y="4637947"/>
              <a:ext cx="762000" cy="762000"/>
              <a:chOff x="1226056" y="2773679"/>
              <a:chExt cx="762000" cy="762000"/>
            </a:xfrm>
          </p:grpSpPr>
          <p:sp>
            <p:nvSpPr>
              <p:cNvPr id="92" name="Oval 91"/>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Moon 88"/>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Moon 89"/>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Moon 90"/>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701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17"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
                                            <p:txEl>
                                              <p:pRg st="3" end="3"/>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 calcmode="lin" valueType="num">
                                      <p:cBhvr>
                                        <p:cTn id="32" dur="1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33" dur="10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 calcmode="lin" valueType="num">
                                      <p:cBhvr>
                                        <p:cTn id="39"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40"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6">
                                            <p:txEl>
                                              <p:pRg st="6" end="6"/>
                                            </p:txEl>
                                          </p:spTgt>
                                        </p:tgtEl>
                                      </p:cBhvr>
                                    </p:animEffec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 calcmode="lin" valueType="num">
                                      <p:cBhvr>
                                        <p:cTn id="48" dur="1000" fill="hold"/>
                                        <p:tgtEl>
                                          <p:spTgt spid="9">
                                            <p:txEl>
                                              <p:pRg st="6" end="6"/>
                                            </p:txEl>
                                          </p:spTgt>
                                        </p:tgtEl>
                                        <p:attrNameLst>
                                          <p:attrName>ppt_x</p:attrName>
                                        </p:attrNameLst>
                                      </p:cBhvr>
                                      <p:tavLst>
                                        <p:tav tm="0">
                                          <p:val>
                                            <p:strVal val="#ppt_x-.2"/>
                                          </p:val>
                                        </p:tav>
                                        <p:tav tm="100000">
                                          <p:val>
                                            <p:strVal val="#ppt_x"/>
                                          </p:val>
                                        </p:tav>
                                      </p:tavLst>
                                    </p:anim>
                                    <p:anim calcmode="lin" valueType="num">
                                      <p:cBhvr>
                                        <p:cTn id="49" dur="1000" fill="hold"/>
                                        <p:tgtEl>
                                          <p:spTgt spid="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9">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anim calcmode="lin" valueType="num">
                                      <p:cBhvr>
                                        <p:cTn id="55" dur="1000" fill="hold"/>
                                        <p:tgtEl>
                                          <p:spTgt spid="6">
                                            <p:txEl>
                                              <p:pRg st="9" end="9"/>
                                            </p:txEl>
                                          </p:spTgt>
                                        </p:tgtEl>
                                        <p:attrNameLst>
                                          <p:attrName>ppt_x</p:attrName>
                                        </p:attrNameLst>
                                      </p:cBhvr>
                                      <p:tavLst>
                                        <p:tav tm="0">
                                          <p:val>
                                            <p:strVal val="#ppt_x-.2"/>
                                          </p:val>
                                        </p:tav>
                                        <p:tav tm="100000">
                                          <p:val>
                                            <p:strVal val="#ppt_x"/>
                                          </p:val>
                                        </p:tav>
                                      </p:tavLst>
                                    </p:anim>
                                    <p:anim calcmode="lin" valueType="num">
                                      <p:cBhvr>
                                        <p:cTn id="56" dur="1000" fill="hold"/>
                                        <p:tgtEl>
                                          <p:spTgt spid="6">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6">
                                            <p:txEl>
                                              <p:pRg st="9" end="9"/>
                                            </p:txEl>
                                          </p:spTgt>
                                        </p:tgtEl>
                                      </p:cBhvr>
                                    </p:animEffect>
                                  </p:childTnLst>
                                </p:cTn>
                              </p:par>
                              <p:par>
                                <p:cTn id="58" presetID="1"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9">
                                            <p:txEl>
                                              <p:pRg st="8" end="8"/>
                                            </p:txEl>
                                          </p:spTgt>
                                        </p:tgtEl>
                                        <p:attrNameLst>
                                          <p:attrName>style.visibility</p:attrName>
                                        </p:attrNameLst>
                                      </p:cBhvr>
                                      <p:to>
                                        <p:strVal val="visible"/>
                                      </p:to>
                                    </p:set>
                                    <p:anim calcmode="lin" valueType="num">
                                      <p:cBhvr>
                                        <p:cTn id="64" dur="1000" fill="hold"/>
                                        <p:tgtEl>
                                          <p:spTgt spid="9">
                                            <p:txEl>
                                              <p:pRg st="8" end="8"/>
                                            </p:txEl>
                                          </p:spTgt>
                                        </p:tgtEl>
                                        <p:attrNameLst>
                                          <p:attrName>ppt_x</p:attrName>
                                        </p:attrNameLst>
                                      </p:cBhvr>
                                      <p:tavLst>
                                        <p:tav tm="0">
                                          <p:val>
                                            <p:strVal val="#ppt_x-.2"/>
                                          </p:val>
                                        </p:tav>
                                        <p:tav tm="100000">
                                          <p:val>
                                            <p:strVal val="#ppt_x"/>
                                          </p:val>
                                        </p:tav>
                                      </p:tavLst>
                                    </p:anim>
                                    <p:anim calcmode="lin" valueType="num">
                                      <p:cBhvr>
                                        <p:cTn id="65" dur="1000" fill="hold"/>
                                        <p:tgtEl>
                                          <p:spTgt spid="9">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66" dur="1000"/>
                                        <p:tgtEl>
                                          <p:spTgt spid="9">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6">
                                            <p:txEl>
                                              <p:pRg st="12" end="12"/>
                                            </p:txEl>
                                          </p:spTgt>
                                        </p:tgtEl>
                                        <p:attrNameLst>
                                          <p:attrName>style.visibility</p:attrName>
                                        </p:attrNameLst>
                                      </p:cBhvr>
                                      <p:to>
                                        <p:strVal val="visible"/>
                                      </p:to>
                                    </p:set>
                                    <p:anim calcmode="lin" valueType="num">
                                      <p:cBhvr>
                                        <p:cTn id="71" dur="1000" fill="hold"/>
                                        <p:tgtEl>
                                          <p:spTgt spid="6">
                                            <p:txEl>
                                              <p:pRg st="12" end="12"/>
                                            </p:txEl>
                                          </p:spTgt>
                                        </p:tgtEl>
                                        <p:attrNameLst>
                                          <p:attrName>ppt_x</p:attrName>
                                        </p:attrNameLst>
                                      </p:cBhvr>
                                      <p:tavLst>
                                        <p:tav tm="0">
                                          <p:val>
                                            <p:strVal val="#ppt_x-.2"/>
                                          </p:val>
                                        </p:tav>
                                        <p:tav tm="100000">
                                          <p:val>
                                            <p:strVal val="#ppt_x"/>
                                          </p:val>
                                        </p:tav>
                                      </p:tavLst>
                                    </p:anim>
                                    <p:anim calcmode="lin" valueType="num">
                                      <p:cBhvr>
                                        <p:cTn id="72" dur="1000" fill="hold"/>
                                        <p:tgtEl>
                                          <p:spTgt spid="6">
                                            <p:txEl>
                                              <p:pRg st="12" end="12"/>
                                            </p:txEl>
                                          </p:spTgt>
                                        </p:tgtEl>
                                        <p:attrNameLst>
                                          <p:attrName>ppt_y</p:attrName>
                                        </p:attrNameLst>
                                      </p:cBhvr>
                                      <p:tavLst>
                                        <p:tav tm="0">
                                          <p:val>
                                            <p:strVal val="#ppt_y"/>
                                          </p:val>
                                        </p:tav>
                                        <p:tav tm="100000">
                                          <p:val>
                                            <p:strVal val="#ppt_y"/>
                                          </p:val>
                                        </p:tav>
                                      </p:tavLst>
                                    </p:anim>
                                    <p:animEffect transition="in" filter="wipe(right)" prLst="gradientSize: 0.1">
                                      <p:cBhvr>
                                        <p:cTn id="73" dur="1000"/>
                                        <p:tgtEl>
                                          <p:spTgt spid="6">
                                            <p:txEl>
                                              <p:pRg st="12" end="12"/>
                                            </p:txEl>
                                          </p:spTgt>
                                        </p:tgtEl>
                                      </p:cBhvr>
                                    </p:animEffect>
                                  </p:childTnLst>
                                </p:cTn>
                              </p:par>
                              <p:par>
                                <p:cTn id="74" presetID="1" presetClass="entr" presetSubtype="0" fill="hold" nodeType="withEffect">
                                  <p:stCondLst>
                                    <p:cond delay="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nodeType="clickEffect">
                                  <p:stCondLst>
                                    <p:cond delay="0"/>
                                  </p:stCondLst>
                                  <p:childTnLst>
                                    <p:set>
                                      <p:cBhvr>
                                        <p:cTn id="79" dur="1" fill="hold">
                                          <p:stCondLst>
                                            <p:cond delay="0"/>
                                          </p:stCondLst>
                                        </p:cTn>
                                        <p:tgtEl>
                                          <p:spTgt spid="9">
                                            <p:txEl>
                                              <p:pRg st="10" end="10"/>
                                            </p:txEl>
                                          </p:spTgt>
                                        </p:tgtEl>
                                        <p:attrNameLst>
                                          <p:attrName>style.visibility</p:attrName>
                                        </p:attrNameLst>
                                      </p:cBhvr>
                                      <p:to>
                                        <p:strVal val="visible"/>
                                      </p:to>
                                    </p:set>
                                    <p:anim calcmode="lin" valueType="num">
                                      <p:cBhvr>
                                        <p:cTn id="80" dur="1000" fill="hold"/>
                                        <p:tgtEl>
                                          <p:spTgt spid="9">
                                            <p:txEl>
                                              <p:pRg st="10" end="10"/>
                                            </p:txEl>
                                          </p:spTgt>
                                        </p:tgtEl>
                                        <p:attrNameLst>
                                          <p:attrName>ppt_x</p:attrName>
                                        </p:attrNameLst>
                                      </p:cBhvr>
                                      <p:tavLst>
                                        <p:tav tm="0">
                                          <p:val>
                                            <p:strVal val="#ppt_x-.2"/>
                                          </p:val>
                                        </p:tav>
                                        <p:tav tm="100000">
                                          <p:val>
                                            <p:strVal val="#ppt_x"/>
                                          </p:val>
                                        </p:tav>
                                      </p:tavLst>
                                    </p:anim>
                                    <p:anim calcmode="lin" valueType="num">
                                      <p:cBhvr>
                                        <p:cTn id="81" dur="1000" fill="hold"/>
                                        <p:tgtEl>
                                          <p:spTgt spid="9">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82"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43400" y="1524001"/>
            <a:ext cx="3505200" cy="4216539"/>
          </a:xfrm>
          <a:prstGeom prst="rect">
            <a:avLst/>
          </a:prstGeom>
          <a:noFill/>
        </p:spPr>
        <p:txBody>
          <a:bodyPr wrap="square" rtlCol="0">
            <a:spAutoFit/>
          </a:bodyPr>
          <a:lstStyle/>
          <a:p>
            <a:pPr algn="ctr"/>
            <a:r>
              <a:rPr lang="en-US" sz="3600" dirty="0" err="1">
                <a:solidFill>
                  <a:schemeClr val="accent6">
                    <a:lumMod val="20000"/>
                    <a:lumOff val="80000"/>
                  </a:schemeClr>
                </a:solidFill>
                <a:latin typeface="Calibri" panose="020F0502020204030204" pitchFamily="34" charset="0"/>
              </a:rPr>
              <a:t>Christlike</a:t>
            </a:r>
            <a:r>
              <a:rPr lang="en-US" sz="3600" dirty="0">
                <a:solidFill>
                  <a:schemeClr val="accent6">
                    <a:lumMod val="20000"/>
                    <a:lumOff val="80000"/>
                  </a:schemeClr>
                </a:solidFill>
                <a:latin typeface="Calibri" panose="020F0502020204030204" pitchFamily="34" charset="0"/>
              </a:rPr>
              <a:t> qualities:</a:t>
            </a:r>
          </a:p>
          <a:p>
            <a:pPr algn="ctr"/>
            <a:endParaRPr lang="en-US" sz="3600" dirty="0">
              <a:solidFill>
                <a:schemeClr val="bg2">
                  <a:lumMod val="75000"/>
                </a:schemeClr>
              </a:solidFill>
              <a:latin typeface="Calibri" panose="020F0502020204030204" pitchFamily="34" charset="0"/>
            </a:endParaRPr>
          </a:p>
          <a:p>
            <a:pPr algn="ctr"/>
            <a:r>
              <a:rPr lang="en-US" sz="2000" dirty="0">
                <a:solidFill>
                  <a:schemeClr val="bg1"/>
                </a:solidFill>
              </a:rPr>
              <a:t>Outward manifestation of the inner man</a:t>
            </a:r>
          </a:p>
          <a:p>
            <a:pPr algn="ctr"/>
            <a:r>
              <a:rPr lang="en-US" sz="6000" dirty="0">
                <a:solidFill>
                  <a:srgbClr val="00B0F0"/>
                </a:solidFill>
              </a:rPr>
              <a:t>…ITY</a:t>
            </a:r>
          </a:p>
          <a:p>
            <a:pPr algn="ctr"/>
            <a:r>
              <a:rPr lang="en-US" sz="2000" dirty="0">
                <a:solidFill>
                  <a:schemeClr val="bg1"/>
                </a:solidFill>
              </a:rPr>
              <a:t>Suffix=quality, state, or degree of being</a:t>
            </a:r>
          </a:p>
          <a:p>
            <a:pPr algn="ctr"/>
            <a:endParaRPr lang="en-US" sz="2000" dirty="0">
              <a:solidFill>
                <a:schemeClr val="bg1"/>
              </a:solidFill>
            </a:endParaRPr>
          </a:p>
        </p:txBody>
      </p:sp>
      <p:sp>
        <p:nvSpPr>
          <p:cNvPr id="7" name="TextBox 6"/>
          <p:cNvSpPr txBox="1"/>
          <p:nvPr/>
        </p:nvSpPr>
        <p:spPr>
          <a:xfrm>
            <a:off x="9525000" y="6396335"/>
            <a:ext cx="2667000" cy="461665"/>
          </a:xfrm>
          <a:prstGeom prst="rect">
            <a:avLst/>
          </a:prstGeom>
          <a:noFill/>
        </p:spPr>
        <p:txBody>
          <a:bodyPr wrap="square" rtlCol="0">
            <a:spAutoFit/>
          </a:bodyPr>
          <a:lstStyle/>
          <a:p>
            <a:pPr algn="r"/>
            <a:r>
              <a:rPr lang="en-US" sz="2400" dirty="0">
                <a:solidFill>
                  <a:srgbClr val="FFFF00"/>
                </a:solidFill>
              </a:rPr>
              <a:t>(7)</a:t>
            </a:r>
          </a:p>
        </p:txBody>
      </p:sp>
      <p:sp>
        <p:nvSpPr>
          <p:cNvPr id="10" name="TextBox 9"/>
          <p:cNvSpPr txBox="1"/>
          <p:nvPr/>
        </p:nvSpPr>
        <p:spPr>
          <a:xfrm>
            <a:off x="5562600" y="228601"/>
            <a:ext cx="1371600" cy="461665"/>
          </a:xfrm>
          <a:prstGeom prst="rect">
            <a:avLst/>
          </a:prstGeom>
          <a:noFill/>
        </p:spPr>
        <p:txBody>
          <a:bodyPr wrap="square" rtlCol="0">
            <a:spAutoFit/>
          </a:bodyPr>
          <a:lstStyle/>
          <a:p>
            <a:r>
              <a:rPr lang="en-US" sz="2400" dirty="0">
                <a:solidFill>
                  <a:srgbClr val="FFFF00"/>
                </a:solidFill>
              </a:rPr>
              <a:t>Integrity</a:t>
            </a:r>
          </a:p>
        </p:txBody>
      </p:sp>
      <p:sp>
        <p:nvSpPr>
          <p:cNvPr id="12" name="TextBox 11"/>
          <p:cNvSpPr txBox="1"/>
          <p:nvPr/>
        </p:nvSpPr>
        <p:spPr>
          <a:xfrm>
            <a:off x="7162800" y="609601"/>
            <a:ext cx="1371600" cy="461665"/>
          </a:xfrm>
          <a:prstGeom prst="rect">
            <a:avLst/>
          </a:prstGeom>
          <a:noFill/>
        </p:spPr>
        <p:txBody>
          <a:bodyPr wrap="square" rtlCol="0">
            <a:spAutoFit/>
          </a:bodyPr>
          <a:lstStyle/>
          <a:p>
            <a:r>
              <a:rPr lang="en-US" sz="2400" dirty="0">
                <a:solidFill>
                  <a:srgbClr val="FFFF00"/>
                </a:solidFill>
              </a:rPr>
              <a:t>Humility</a:t>
            </a:r>
          </a:p>
        </p:txBody>
      </p:sp>
      <p:sp>
        <p:nvSpPr>
          <p:cNvPr id="13" name="TextBox 12"/>
          <p:cNvSpPr txBox="1"/>
          <p:nvPr/>
        </p:nvSpPr>
        <p:spPr>
          <a:xfrm>
            <a:off x="8229600" y="1447801"/>
            <a:ext cx="1371600" cy="461665"/>
          </a:xfrm>
          <a:prstGeom prst="rect">
            <a:avLst/>
          </a:prstGeom>
          <a:noFill/>
        </p:spPr>
        <p:txBody>
          <a:bodyPr wrap="square" rtlCol="0">
            <a:spAutoFit/>
          </a:bodyPr>
          <a:lstStyle/>
          <a:p>
            <a:r>
              <a:rPr lang="en-US" sz="2400" dirty="0">
                <a:solidFill>
                  <a:srgbClr val="FFFF00"/>
                </a:solidFill>
              </a:rPr>
              <a:t>Charity</a:t>
            </a:r>
          </a:p>
        </p:txBody>
      </p:sp>
      <p:sp>
        <p:nvSpPr>
          <p:cNvPr id="14" name="TextBox 13"/>
          <p:cNvSpPr txBox="1"/>
          <p:nvPr/>
        </p:nvSpPr>
        <p:spPr>
          <a:xfrm>
            <a:off x="8686800" y="2286001"/>
            <a:ext cx="1676400" cy="461665"/>
          </a:xfrm>
          <a:prstGeom prst="rect">
            <a:avLst/>
          </a:prstGeom>
          <a:noFill/>
        </p:spPr>
        <p:txBody>
          <a:bodyPr wrap="square" rtlCol="0">
            <a:spAutoFit/>
          </a:bodyPr>
          <a:lstStyle/>
          <a:p>
            <a:r>
              <a:rPr lang="en-US" sz="2400" dirty="0">
                <a:solidFill>
                  <a:srgbClr val="FFFF00"/>
                </a:solidFill>
              </a:rPr>
              <a:t>Spirituality</a:t>
            </a:r>
          </a:p>
        </p:txBody>
      </p:sp>
      <p:sp>
        <p:nvSpPr>
          <p:cNvPr id="15" name="TextBox 14"/>
          <p:cNvSpPr txBox="1"/>
          <p:nvPr/>
        </p:nvSpPr>
        <p:spPr>
          <a:xfrm>
            <a:off x="8610600" y="3352801"/>
            <a:ext cx="2057400" cy="461665"/>
          </a:xfrm>
          <a:prstGeom prst="rect">
            <a:avLst/>
          </a:prstGeom>
          <a:noFill/>
        </p:spPr>
        <p:txBody>
          <a:bodyPr wrap="square" rtlCol="0">
            <a:spAutoFit/>
          </a:bodyPr>
          <a:lstStyle/>
          <a:p>
            <a:r>
              <a:rPr lang="en-US" sz="2400" dirty="0">
                <a:solidFill>
                  <a:srgbClr val="FFFF00"/>
                </a:solidFill>
              </a:rPr>
              <a:t>Accountability</a:t>
            </a:r>
          </a:p>
        </p:txBody>
      </p:sp>
      <p:sp>
        <p:nvSpPr>
          <p:cNvPr id="16" name="TextBox 15"/>
          <p:cNvSpPr txBox="1"/>
          <p:nvPr/>
        </p:nvSpPr>
        <p:spPr>
          <a:xfrm>
            <a:off x="8382000" y="4648201"/>
            <a:ext cx="1295400" cy="461665"/>
          </a:xfrm>
          <a:prstGeom prst="rect">
            <a:avLst/>
          </a:prstGeom>
          <a:noFill/>
        </p:spPr>
        <p:txBody>
          <a:bodyPr wrap="square" rtlCol="0">
            <a:spAutoFit/>
          </a:bodyPr>
          <a:lstStyle/>
          <a:p>
            <a:r>
              <a:rPr lang="en-US" sz="2400" dirty="0">
                <a:solidFill>
                  <a:srgbClr val="FFFF00"/>
                </a:solidFill>
              </a:rPr>
              <a:t>Civility</a:t>
            </a:r>
          </a:p>
        </p:txBody>
      </p:sp>
      <p:sp>
        <p:nvSpPr>
          <p:cNvPr id="17" name="TextBox 16"/>
          <p:cNvSpPr txBox="1"/>
          <p:nvPr/>
        </p:nvSpPr>
        <p:spPr>
          <a:xfrm>
            <a:off x="7620000" y="5638801"/>
            <a:ext cx="1295400" cy="461665"/>
          </a:xfrm>
          <a:prstGeom prst="rect">
            <a:avLst/>
          </a:prstGeom>
          <a:noFill/>
        </p:spPr>
        <p:txBody>
          <a:bodyPr wrap="square" rtlCol="0">
            <a:spAutoFit/>
          </a:bodyPr>
          <a:lstStyle/>
          <a:p>
            <a:r>
              <a:rPr lang="en-US" sz="2400" dirty="0">
                <a:solidFill>
                  <a:srgbClr val="FFFF00"/>
                </a:solidFill>
              </a:rPr>
              <a:t>Fidelity</a:t>
            </a:r>
          </a:p>
        </p:txBody>
      </p:sp>
      <p:sp>
        <p:nvSpPr>
          <p:cNvPr id="18" name="TextBox 17"/>
          <p:cNvSpPr txBox="1"/>
          <p:nvPr/>
        </p:nvSpPr>
        <p:spPr>
          <a:xfrm>
            <a:off x="5029200" y="6248401"/>
            <a:ext cx="2286000" cy="461665"/>
          </a:xfrm>
          <a:prstGeom prst="rect">
            <a:avLst/>
          </a:prstGeom>
          <a:noFill/>
        </p:spPr>
        <p:txBody>
          <a:bodyPr wrap="square" rtlCol="0">
            <a:spAutoFit/>
          </a:bodyPr>
          <a:lstStyle/>
          <a:p>
            <a:r>
              <a:rPr lang="en-US" sz="2400" dirty="0">
                <a:solidFill>
                  <a:srgbClr val="FFFF00"/>
                </a:solidFill>
              </a:rPr>
              <a:t>Confidentiality</a:t>
            </a:r>
          </a:p>
        </p:txBody>
      </p:sp>
      <p:sp>
        <p:nvSpPr>
          <p:cNvPr id="19" name="TextBox 18"/>
          <p:cNvSpPr txBox="1"/>
          <p:nvPr/>
        </p:nvSpPr>
        <p:spPr>
          <a:xfrm>
            <a:off x="3124200" y="5562601"/>
            <a:ext cx="2286000" cy="461665"/>
          </a:xfrm>
          <a:prstGeom prst="rect">
            <a:avLst/>
          </a:prstGeom>
          <a:noFill/>
        </p:spPr>
        <p:txBody>
          <a:bodyPr wrap="square" rtlCol="0">
            <a:spAutoFit/>
          </a:bodyPr>
          <a:lstStyle/>
          <a:p>
            <a:r>
              <a:rPr lang="en-US" sz="2400" dirty="0">
                <a:solidFill>
                  <a:srgbClr val="FFFF00"/>
                </a:solidFill>
              </a:rPr>
              <a:t>Credibility</a:t>
            </a:r>
          </a:p>
        </p:txBody>
      </p:sp>
      <p:sp>
        <p:nvSpPr>
          <p:cNvPr id="20" name="TextBox 19"/>
          <p:cNvSpPr txBox="1"/>
          <p:nvPr/>
        </p:nvSpPr>
        <p:spPr>
          <a:xfrm>
            <a:off x="2209800" y="4419601"/>
            <a:ext cx="2286000" cy="461665"/>
          </a:xfrm>
          <a:prstGeom prst="rect">
            <a:avLst/>
          </a:prstGeom>
          <a:noFill/>
        </p:spPr>
        <p:txBody>
          <a:bodyPr wrap="square" rtlCol="0">
            <a:spAutoFit/>
          </a:bodyPr>
          <a:lstStyle/>
          <a:p>
            <a:r>
              <a:rPr lang="en-US" sz="2400" dirty="0">
                <a:solidFill>
                  <a:srgbClr val="FFFF00"/>
                </a:solidFill>
              </a:rPr>
              <a:t>Generosity</a:t>
            </a:r>
          </a:p>
        </p:txBody>
      </p:sp>
      <p:sp>
        <p:nvSpPr>
          <p:cNvPr id="21" name="TextBox 20"/>
          <p:cNvSpPr txBox="1"/>
          <p:nvPr/>
        </p:nvSpPr>
        <p:spPr>
          <a:xfrm>
            <a:off x="1981200" y="3352801"/>
            <a:ext cx="2286000" cy="461665"/>
          </a:xfrm>
          <a:prstGeom prst="rect">
            <a:avLst/>
          </a:prstGeom>
          <a:noFill/>
        </p:spPr>
        <p:txBody>
          <a:bodyPr wrap="square" rtlCol="0">
            <a:spAutoFit/>
          </a:bodyPr>
          <a:lstStyle/>
          <a:p>
            <a:r>
              <a:rPr lang="en-US" sz="2400" dirty="0">
                <a:solidFill>
                  <a:srgbClr val="FFFF00"/>
                </a:solidFill>
              </a:rPr>
              <a:t>Morality</a:t>
            </a:r>
          </a:p>
        </p:txBody>
      </p:sp>
      <p:sp>
        <p:nvSpPr>
          <p:cNvPr id="22" name="TextBox 21"/>
          <p:cNvSpPr txBox="1"/>
          <p:nvPr/>
        </p:nvSpPr>
        <p:spPr>
          <a:xfrm>
            <a:off x="2133600" y="2286001"/>
            <a:ext cx="2286000" cy="461665"/>
          </a:xfrm>
          <a:prstGeom prst="rect">
            <a:avLst/>
          </a:prstGeom>
          <a:noFill/>
        </p:spPr>
        <p:txBody>
          <a:bodyPr wrap="square" rtlCol="0">
            <a:spAutoFit/>
          </a:bodyPr>
          <a:lstStyle/>
          <a:p>
            <a:r>
              <a:rPr lang="en-US" sz="2400" dirty="0">
                <a:solidFill>
                  <a:srgbClr val="FFFF00"/>
                </a:solidFill>
              </a:rPr>
              <a:t>Responsibility</a:t>
            </a:r>
          </a:p>
        </p:txBody>
      </p:sp>
      <p:sp>
        <p:nvSpPr>
          <p:cNvPr id="23" name="TextBox 22"/>
          <p:cNvSpPr txBox="1"/>
          <p:nvPr/>
        </p:nvSpPr>
        <p:spPr>
          <a:xfrm>
            <a:off x="3505200" y="609601"/>
            <a:ext cx="2286000" cy="461665"/>
          </a:xfrm>
          <a:prstGeom prst="rect">
            <a:avLst/>
          </a:prstGeom>
          <a:noFill/>
        </p:spPr>
        <p:txBody>
          <a:bodyPr wrap="square" rtlCol="0">
            <a:spAutoFit/>
          </a:bodyPr>
          <a:lstStyle/>
          <a:p>
            <a:r>
              <a:rPr lang="en-US" sz="2400" dirty="0">
                <a:solidFill>
                  <a:srgbClr val="FFFF00"/>
                </a:solidFill>
              </a:rPr>
              <a:t>Sincerity</a:t>
            </a:r>
          </a:p>
        </p:txBody>
      </p:sp>
      <p:sp>
        <p:nvSpPr>
          <p:cNvPr id="24" name="TextBox 23"/>
          <p:cNvSpPr txBox="1"/>
          <p:nvPr/>
        </p:nvSpPr>
        <p:spPr>
          <a:xfrm>
            <a:off x="2438400" y="1447801"/>
            <a:ext cx="2286000" cy="461665"/>
          </a:xfrm>
          <a:prstGeom prst="rect">
            <a:avLst/>
          </a:prstGeom>
          <a:noFill/>
        </p:spPr>
        <p:txBody>
          <a:bodyPr wrap="square" rtlCol="0">
            <a:spAutoFit/>
          </a:bodyPr>
          <a:lstStyle/>
          <a:p>
            <a:r>
              <a:rPr lang="en-US" sz="2400" dirty="0">
                <a:solidFill>
                  <a:srgbClr val="FFFF00"/>
                </a:solidFill>
              </a:rPr>
              <a:t>Dependability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9066" y="108858"/>
            <a:ext cx="987878" cy="1317171"/>
          </a:xfrm>
          <a:prstGeom prst="rect">
            <a:avLst/>
          </a:prstGeom>
        </p:spPr>
      </p:pic>
    </p:spTree>
    <p:extLst>
      <p:ext uri="{BB962C8B-B14F-4D97-AF65-F5344CB8AC3E}">
        <p14:creationId xmlns:p14="http://schemas.microsoft.com/office/powerpoint/2010/main" val="73609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76201"/>
            <a:ext cx="8229600" cy="769441"/>
          </a:xfrm>
          <a:prstGeom prst="rect">
            <a:avLst/>
          </a:prstGeom>
          <a:noFill/>
        </p:spPr>
        <p:txBody>
          <a:bodyPr wrap="square" rtlCol="0">
            <a:spAutoFit/>
          </a:bodyPr>
          <a:lstStyle/>
          <a:p>
            <a:pPr algn="ctr"/>
            <a:r>
              <a:rPr lang="en-US" sz="4400" dirty="0">
                <a:solidFill>
                  <a:srgbClr val="FFFF00"/>
                </a:solidFill>
                <a:latin typeface="Abadi" panose="020B0604020104020204" pitchFamily="34" charset="0"/>
              </a:rPr>
              <a:t>Personal Conduct</a:t>
            </a:r>
          </a:p>
        </p:txBody>
      </p:sp>
      <p:sp>
        <p:nvSpPr>
          <p:cNvPr id="6" name="TextBox 5"/>
          <p:cNvSpPr txBox="1"/>
          <p:nvPr/>
        </p:nvSpPr>
        <p:spPr>
          <a:xfrm>
            <a:off x="1676400" y="1524001"/>
            <a:ext cx="4267200" cy="461665"/>
          </a:xfrm>
          <a:prstGeom prst="rect">
            <a:avLst/>
          </a:prstGeom>
          <a:noFill/>
        </p:spPr>
        <p:txBody>
          <a:bodyPr wrap="square" rtlCol="0">
            <a:spAutoFit/>
          </a:bodyPr>
          <a:lstStyle/>
          <a:p>
            <a:r>
              <a:rPr lang="en-US" sz="2400" dirty="0">
                <a:solidFill>
                  <a:srgbClr val="FFFF00"/>
                </a:solidFill>
              </a:rPr>
              <a:t>And in doing good to all men;</a:t>
            </a:r>
          </a:p>
        </p:txBody>
      </p:sp>
      <p:sp>
        <p:nvSpPr>
          <p:cNvPr id="7" name="TextBox 6"/>
          <p:cNvSpPr txBox="1"/>
          <p:nvPr/>
        </p:nvSpPr>
        <p:spPr>
          <a:xfrm>
            <a:off x="7315200" y="6309250"/>
            <a:ext cx="4876800" cy="461665"/>
          </a:xfrm>
          <a:prstGeom prst="rect">
            <a:avLst/>
          </a:prstGeom>
          <a:noFill/>
        </p:spPr>
        <p:txBody>
          <a:bodyPr wrap="square" rtlCol="0">
            <a:spAutoFit/>
          </a:bodyPr>
          <a:lstStyle/>
          <a:p>
            <a:pPr algn="r"/>
            <a:r>
              <a:rPr lang="en-US" sz="2400" dirty="0">
                <a:solidFill>
                  <a:srgbClr val="FFFF00"/>
                </a:solidFill>
              </a:rPr>
              <a:t>(8)</a:t>
            </a:r>
          </a:p>
        </p:txBody>
      </p:sp>
      <p:sp>
        <p:nvSpPr>
          <p:cNvPr id="9" name="TextBox 8"/>
          <p:cNvSpPr txBox="1"/>
          <p:nvPr/>
        </p:nvSpPr>
        <p:spPr>
          <a:xfrm>
            <a:off x="5638800" y="2590800"/>
            <a:ext cx="4724400" cy="2677656"/>
          </a:xfrm>
          <a:prstGeom prst="rect">
            <a:avLst/>
          </a:prstGeom>
          <a:noFill/>
        </p:spPr>
        <p:txBody>
          <a:bodyPr wrap="square" rtlCol="0">
            <a:spAutoFit/>
          </a:bodyPr>
          <a:lstStyle/>
          <a:p>
            <a:r>
              <a:rPr lang="en-US" sz="2400" dirty="0">
                <a:solidFill>
                  <a:schemeClr val="bg1"/>
                </a:solidFill>
              </a:rPr>
              <a:t>“Most people will not commit desperate acts if they have been taught that dignity, honesty, and integrity are more important than revenge or rage; if they understand that respect and kindness ultimately give one a better chance at success.”</a:t>
            </a:r>
            <a:endParaRPr lang="en-US" sz="2400" dirty="0">
              <a:solidFill>
                <a:srgbClr val="FFFF00"/>
              </a:solidFill>
            </a:endParaRPr>
          </a:p>
        </p:txBody>
      </p:sp>
      <p:grpSp>
        <p:nvGrpSpPr>
          <p:cNvPr id="2" name="Group 102"/>
          <p:cNvGrpSpPr/>
          <p:nvPr/>
        </p:nvGrpSpPr>
        <p:grpSpPr>
          <a:xfrm>
            <a:off x="2057400" y="2743200"/>
            <a:ext cx="3200400" cy="2514600"/>
            <a:chOff x="3200400" y="2971800"/>
            <a:chExt cx="4648200" cy="3352800"/>
          </a:xfrm>
        </p:grpSpPr>
        <p:sp>
          <p:nvSpPr>
            <p:cNvPr id="10" name="Rounded Rectangle 9"/>
            <p:cNvSpPr/>
            <p:nvPr/>
          </p:nvSpPr>
          <p:spPr>
            <a:xfrm>
              <a:off x="3200400" y="2971800"/>
              <a:ext cx="4648200" cy="3352800"/>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96"/>
            <p:cNvGrpSpPr/>
            <p:nvPr/>
          </p:nvGrpSpPr>
          <p:grpSpPr>
            <a:xfrm>
              <a:off x="3581400" y="3276600"/>
              <a:ext cx="1066800" cy="2743200"/>
              <a:chOff x="6096000" y="3505200"/>
              <a:chExt cx="1066800" cy="2743200"/>
            </a:xfrm>
          </p:grpSpPr>
          <p:sp>
            <p:nvSpPr>
              <p:cNvPr id="40" name="Oval 39"/>
              <p:cNvSpPr/>
              <p:nvPr/>
            </p:nvSpPr>
            <p:spPr>
              <a:xfrm>
                <a:off x="6248400" y="3505200"/>
                <a:ext cx="7620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6324600" y="5943600"/>
                <a:ext cx="609600" cy="304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80"/>
              <p:cNvGrpSpPr/>
              <p:nvPr/>
            </p:nvGrpSpPr>
            <p:grpSpPr>
              <a:xfrm>
                <a:off x="6096000" y="4343400"/>
                <a:ext cx="1066800" cy="1676400"/>
                <a:chOff x="6096000" y="4343400"/>
                <a:chExt cx="1066800" cy="1676400"/>
              </a:xfrm>
            </p:grpSpPr>
            <p:sp>
              <p:nvSpPr>
                <p:cNvPr id="43" name="Oval 42"/>
                <p:cNvSpPr/>
                <p:nvPr/>
              </p:nvSpPr>
              <p:spPr>
                <a:xfrm>
                  <a:off x="68580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1722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96000" y="4343400"/>
                  <a:ext cx="1066800" cy="609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0800000">
                  <a:off x="6324600" y="4876800"/>
                  <a:ext cx="609600" cy="1143000"/>
                </a:xfrm>
                <a:prstGeom prst="trapezoid">
                  <a:avLst>
                    <a:gd name="adj" fmla="val 13971"/>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400800" y="4495800"/>
                  <a:ext cx="457200" cy="609600"/>
                </a:xfrm>
                <a:prstGeom prst="round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95"/>
            <p:cNvGrpSpPr/>
            <p:nvPr/>
          </p:nvGrpSpPr>
          <p:grpSpPr>
            <a:xfrm>
              <a:off x="4719918" y="3451412"/>
              <a:ext cx="990600" cy="2590800"/>
              <a:chOff x="7315200" y="3657600"/>
              <a:chExt cx="990600" cy="2590800"/>
            </a:xfrm>
          </p:grpSpPr>
          <p:grpSp>
            <p:nvGrpSpPr>
              <p:cNvPr id="12" name="Group 78"/>
              <p:cNvGrpSpPr/>
              <p:nvPr/>
            </p:nvGrpSpPr>
            <p:grpSpPr>
              <a:xfrm>
                <a:off x="7315200" y="4419600"/>
                <a:ext cx="990600" cy="1828800"/>
                <a:chOff x="7315200" y="4343400"/>
                <a:chExt cx="1066800" cy="1905000"/>
              </a:xfrm>
            </p:grpSpPr>
            <p:sp>
              <p:nvSpPr>
                <p:cNvPr id="33" name="Trapezoid 32"/>
                <p:cNvSpPr/>
                <p:nvPr/>
              </p:nvSpPr>
              <p:spPr>
                <a:xfrm rot="10800000">
                  <a:off x="7620000" y="5715000"/>
                  <a:ext cx="457200" cy="3048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0772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914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7315200" y="4343400"/>
                  <a:ext cx="1066800" cy="60960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0800000">
                  <a:off x="7543800" y="4876800"/>
                  <a:ext cx="609600" cy="914400"/>
                </a:xfrm>
                <a:prstGeom prst="trapezoid">
                  <a:avLst>
                    <a:gd name="adj" fmla="val 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7620000" y="4495800"/>
                  <a:ext cx="457200" cy="6096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7620000" y="6019800"/>
                  <a:ext cx="457200" cy="228600"/>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p:cNvSpPr/>
              <p:nvPr/>
            </p:nvSpPr>
            <p:spPr>
              <a:xfrm>
                <a:off x="7467600" y="3657600"/>
                <a:ext cx="6858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98"/>
            <p:cNvGrpSpPr/>
            <p:nvPr/>
          </p:nvGrpSpPr>
          <p:grpSpPr>
            <a:xfrm>
              <a:off x="5755341" y="3810000"/>
              <a:ext cx="914400" cy="2209800"/>
              <a:chOff x="3581400" y="3276600"/>
              <a:chExt cx="1066800" cy="2783541"/>
            </a:xfrm>
          </p:grpSpPr>
          <p:grpSp>
            <p:nvGrpSpPr>
              <p:cNvPr id="14" name="Group 81"/>
              <p:cNvGrpSpPr/>
              <p:nvPr/>
            </p:nvGrpSpPr>
            <p:grpSpPr>
              <a:xfrm>
                <a:off x="3581400" y="4191000"/>
                <a:ext cx="1066800" cy="1676400"/>
                <a:chOff x="6096000" y="4343400"/>
                <a:chExt cx="1066800" cy="1676400"/>
              </a:xfrm>
            </p:grpSpPr>
            <p:sp>
              <p:nvSpPr>
                <p:cNvPr id="26" name="Oval 25"/>
                <p:cNvSpPr/>
                <p:nvPr/>
              </p:nvSpPr>
              <p:spPr>
                <a:xfrm>
                  <a:off x="68580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1722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096000" y="4343400"/>
                  <a:ext cx="1066800" cy="609600"/>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10800000">
                  <a:off x="6324600" y="4876800"/>
                  <a:ext cx="609600" cy="1143000"/>
                </a:xfrm>
                <a:prstGeom prst="trapezoid">
                  <a:avLst>
                    <a:gd name="adj" fmla="val 13971"/>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400800" y="4495800"/>
                  <a:ext cx="457200" cy="6096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rapezoid 23"/>
              <p:cNvSpPr/>
              <p:nvPr/>
            </p:nvSpPr>
            <p:spPr>
              <a:xfrm>
                <a:off x="3864429" y="5858615"/>
                <a:ext cx="492418" cy="201526"/>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33800" y="3276600"/>
                <a:ext cx="7620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00"/>
            <p:cNvGrpSpPr/>
            <p:nvPr/>
          </p:nvGrpSpPr>
          <p:grpSpPr>
            <a:xfrm>
              <a:off x="6745941" y="4128247"/>
              <a:ext cx="762000" cy="1905000"/>
              <a:chOff x="4876800" y="3429000"/>
              <a:chExt cx="1066800" cy="2595282"/>
            </a:xfrm>
          </p:grpSpPr>
          <p:grpSp>
            <p:nvGrpSpPr>
              <p:cNvPr id="23" name="Group 87"/>
              <p:cNvGrpSpPr/>
              <p:nvPr/>
            </p:nvGrpSpPr>
            <p:grpSpPr>
              <a:xfrm>
                <a:off x="4876800" y="4191000"/>
                <a:ext cx="1066800" cy="1676400"/>
                <a:chOff x="6096000" y="4343400"/>
                <a:chExt cx="1066800" cy="1676400"/>
              </a:xfrm>
            </p:grpSpPr>
            <p:sp>
              <p:nvSpPr>
                <p:cNvPr id="18" name="Oval 17"/>
                <p:cNvSpPr/>
                <p:nvPr/>
              </p:nvSpPr>
              <p:spPr>
                <a:xfrm>
                  <a:off x="68580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72200" y="4800600"/>
                  <a:ext cx="2286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096000" y="4343400"/>
                  <a:ext cx="1066800" cy="609600"/>
                </a:xfrm>
                <a:prstGeom prst="round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0800000">
                  <a:off x="6324600" y="4876800"/>
                  <a:ext cx="609600" cy="1143000"/>
                </a:xfrm>
                <a:prstGeom prst="trapezoid">
                  <a:avLst>
                    <a:gd name="adj" fmla="val 13971"/>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400800" y="4495800"/>
                  <a:ext cx="457200" cy="609600"/>
                </a:xfrm>
                <a:prstGeom prst="round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rapezoid 15"/>
              <p:cNvSpPr/>
              <p:nvPr/>
            </p:nvSpPr>
            <p:spPr>
              <a:xfrm>
                <a:off x="5172635" y="5867401"/>
                <a:ext cx="484094" cy="156881"/>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29200" y="3429000"/>
                <a:ext cx="6858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7204" y="172131"/>
            <a:ext cx="1192922" cy="1580470"/>
          </a:xfrm>
          <a:prstGeom prst="rect">
            <a:avLst/>
          </a:prstGeom>
        </p:spPr>
      </p:pic>
    </p:spTree>
    <p:extLst>
      <p:ext uri="{BB962C8B-B14F-4D97-AF65-F5344CB8AC3E}">
        <p14:creationId xmlns:p14="http://schemas.microsoft.com/office/powerpoint/2010/main" val="172964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3026"/>
            <a:ext cx="12202886"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87086"/>
            <a:ext cx="8229600"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Ethics of Behavior</a:t>
            </a:r>
          </a:p>
        </p:txBody>
      </p:sp>
      <p:sp>
        <p:nvSpPr>
          <p:cNvPr id="6" name="TextBox 5"/>
          <p:cNvSpPr txBox="1"/>
          <p:nvPr/>
        </p:nvSpPr>
        <p:spPr>
          <a:xfrm>
            <a:off x="283028" y="696687"/>
            <a:ext cx="4114800" cy="830997"/>
          </a:xfrm>
          <a:prstGeom prst="rect">
            <a:avLst/>
          </a:prstGeom>
          <a:noFill/>
        </p:spPr>
        <p:txBody>
          <a:bodyPr wrap="square" rtlCol="0">
            <a:spAutoFit/>
          </a:bodyPr>
          <a:lstStyle/>
          <a:p>
            <a:r>
              <a:rPr lang="en-US" sz="2400" dirty="0">
                <a:solidFill>
                  <a:srgbClr val="FFFF00"/>
                </a:solidFill>
              </a:rPr>
              <a:t>Indeed, we may say that we follow the Admonition of Paul:</a:t>
            </a:r>
          </a:p>
        </p:txBody>
      </p:sp>
      <p:grpSp>
        <p:nvGrpSpPr>
          <p:cNvPr id="31" name="Group 30"/>
          <p:cNvGrpSpPr/>
          <p:nvPr/>
        </p:nvGrpSpPr>
        <p:grpSpPr>
          <a:xfrm>
            <a:off x="6085114" y="3145972"/>
            <a:ext cx="4191000" cy="3015343"/>
            <a:chOff x="5334000" y="2427514"/>
            <a:chExt cx="4191000" cy="3015343"/>
          </a:xfrm>
        </p:grpSpPr>
        <p:sp>
          <p:nvSpPr>
            <p:cNvPr id="8" name="Vertical Scroll 7"/>
            <p:cNvSpPr/>
            <p:nvPr/>
          </p:nvSpPr>
          <p:spPr>
            <a:xfrm>
              <a:off x="5334000" y="2427514"/>
              <a:ext cx="4191000" cy="3015343"/>
            </a:xfrm>
            <a:prstGeom prst="verticalScroll">
              <a:avLst/>
            </a:prstGeom>
            <a:solidFill>
              <a:srgbClr val="E2D3B8"/>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21829" y="3058885"/>
              <a:ext cx="3058885" cy="1938992"/>
            </a:xfrm>
            <a:prstGeom prst="rect">
              <a:avLst/>
            </a:prstGeom>
            <a:noFill/>
          </p:spPr>
          <p:txBody>
            <a:bodyPr wrap="square" rtlCol="0">
              <a:spAutoFit/>
            </a:bodyPr>
            <a:lstStyle/>
            <a:p>
              <a:pPr algn="ctr"/>
              <a:r>
                <a:rPr lang="en-US" sz="2400" dirty="0">
                  <a:solidFill>
                    <a:schemeClr val="bg2">
                      <a:lumMod val="25000"/>
                    </a:schemeClr>
                  </a:solidFill>
                </a:rPr>
                <a:t>Paul writes to the Philippians on how to conduct their lives in harmony with the Gospel of Christ</a:t>
              </a:r>
            </a:p>
          </p:txBody>
        </p:sp>
      </p:grpSp>
      <p:grpSp>
        <p:nvGrpSpPr>
          <p:cNvPr id="56" name="Group 94"/>
          <p:cNvGrpSpPr/>
          <p:nvPr/>
        </p:nvGrpSpPr>
        <p:grpSpPr>
          <a:xfrm>
            <a:off x="2242457" y="1905000"/>
            <a:ext cx="2133600" cy="4648200"/>
            <a:chOff x="4405860" y="139189"/>
            <a:chExt cx="2861871" cy="6475262"/>
          </a:xfrm>
        </p:grpSpPr>
        <p:grpSp>
          <p:nvGrpSpPr>
            <p:cNvPr id="57" name="Group 86"/>
            <p:cNvGrpSpPr/>
            <p:nvPr/>
          </p:nvGrpSpPr>
          <p:grpSpPr>
            <a:xfrm rot="2107423">
              <a:off x="4802579" y="139189"/>
              <a:ext cx="743864" cy="1806453"/>
              <a:chOff x="7696200" y="914400"/>
              <a:chExt cx="685800" cy="2438400"/>
            </a:xfrm>
          </p:grpSpPr>
          <p:sp>
            <p:nvSpPr>
              <p:cNvPr id="97" name="Moon 9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87"/>
            <p:cNvGrpSpPr/>
            <p:nvPr/>
          </p:nvGrpSpPr>
          <p:grpSpPr>
            <a:xfrm rot="19262140" flipH="1">
              <a:off x="6126313" y="231425"/>
              <a:ext cx="743864" cy="1645187"/>
              <a:chOff x="7696200" y="914400"/>
              <a:chExt cx="685800" cy="2438400"/>
            </a:xfrm>
          </p:grpSpPr>
          <p:sp>
            <p:nvSpPr>
              <p:cNvPr id="93" name="Moon 9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47"/>
            <p:cNvGrpSpPr/>
            <p:nvPr/>
          </p:nvGrpSpPr>
          <p:grpSpPr>
            <a:xfrm rot="562843">
              <a:off x="5697438" y="5840305"/>
              <a:ext cx="666047" cy="774146"/>
              <a:chOff x="6106804" y="4039302"/>
              <a:chExt cx="666047" cy="774146"/>
            </a:xfrm>
          </p:grpSpPr>
          <p:sp>
            <p:nvSpPr>
              <p:cNvPr id="90" name="Oval 89"/>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47"/>
            <p:cNvGrpSpPr/>
            <p:nvPr/>
          </p:nvGrpSpPr>
          <p:grpSpPr>
            <a:xfrm rot="2613352">
              <a:off x="5128037" y="5761712"/>
              <a:ext cx="666047" cy="774146"/>
              <a:chOff x="6106804" y="4039302"/>
              <a:chExt cx="666047" cy="774146"/>
            </a:xfrm>
          </p:grpSpPr>
          <p:sp>
            <p:nvSpPr>
              <p:cNvPr id="87" name="Oval 86"/>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apezoid 63"/>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57"/>
            <p:cNvGrpSpPr/>
            <p:nvPr/>
          </p:nvGrpSpPr>
          <p:grpSpPr>
            <a:xfrm>
              <a:off x="4953000" y="5334000"/>
              <a:ext cx="1828800" cy="609600"/>
              <a:chOff x="1371600" y="3962400"/>
              <a:chExt cx="6705600" cy="2057400"/>
            </a:xfrm>
          </p:grpSpPr>
          <p:grpSp>
            <p:nvGrpSpPr>
              <p:cNvPr id="75" name="Group 195"/>
              <p:cNvGrpSpPr/>
              <p:nvPr/>
            </p:nvGrpSpPr>
            <p:grpSpPr>
              <a:xfrm>
                <a:off x="1371600" y="3962400"/>
                <a:ext cx="1676400" cy="2057400"/>
                <a:chOff x="1371600" y="3962400"/>
                <a:chExt cx="1676400" cy="2057400"/>
              </a:xfrm>
            </p:grpSpPr>
            <p:sp>
              <p:nvSpPr>
                <p:cNvPr id="85" name="Right Arrow Callout 111"/>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112"/>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96"/>
              <p:cNvGrpSpPr/>
              <p:nvPr/>
            </p:nvGrpSpPr>
            <p:grpSpPr>
              <a:xfrm>
                <a:off x="3048000" y="3962400"/>
                <a:ext cx="1676400" cy="2057400"/>
                <a:chOff x="1371600" y="3962400"/>
                <a:chExt cx="1676400" cy="2057400"/>
              </a:xfrm>
            </p:grpSpPr>
            <p:sp>
              <p:nvSpPr>
                <p:cNvPr id="83" name="Right Arrow Callout 109"/>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110"/>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99"/>
              <p:cNvGrpSpPr/>
              <p:nvPr/>
            </p:nvGrpSpPr>
            <p:grpSpPr>
              <a:xfrm>
                <a:off x="4724400" y="3962400"/>
                <a:ext cx="1676400" cy="2057400"/>
                <a:chOff x="1371600" y="3962400"/>
                <a:chExt cx="1676400" cy="2057400"/>
              </a:xfrm>
            </p:grpSpPr>
            <p:sp>
              <p:nvSpPr>
                <p:cNvPr id="81" name="Right Arrow Callout 107"/>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108"/>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202"/>
              <p:cNvGrpSpPr/>
              <p:nvPr/>
            </p:nvGrpSpPr>
            <p:grpSpPr>
              <a:xfrm>
                <a:off x="6400800" y="3962400"/>
                <a:ext cx="1676400" cy="2057400"/>
                <a:chOff x="1371600" y="3962400"/>
                <a:chExt cx="1676400" cy="2057400"/>
              </a:xfrm>
            </p:grpSpPr>
            <p:sp>
              <p:nvSpPr>
                <p:cNvPr id="79" name="Right Arrow Callout 105"/>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106"/>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Cloud 71"/>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5225143" y="852492"/>
            <a:ext cx="6096000" cy="1569660"/>
          </a:xfrm>
          <a:prstGeom prst="rect">
            <a:avLst/>
          </a:prstGeom>
        </p:spPr>
        <p:txBody>
          <a:bodyPr>
            <a:spAutoFit/>
          </a:bodyPr>
          <a:lstStyle/>
          <a:p>
            <a:pPr algn="ctr"/>
            <a:r>
              <a:rPr lang="en-US" sz="3200" dirty="0">
                <a:solidFill>
                  <a:schemeClr val="accent6">
                    <a:lumMod val="20000"/>
                    <a:lumOff val="80000"/>
                  </a:schemeClr>
                </a:solidFill>
                <a:latin typeface="Calibri" panose="020F0502020204030204" pitchFamily="34" charset="0"/>
              </a:rPr>
              <a:t>Admonition = an act or action of admonishing; authoritative counsel or warning.</a:t>
            </a:r>
            <a:endParaRPr lang="en-US" sz="3200" dirty="0">
              <a:solidFill>
                <a:schemeClr val="accent6">
                  <a:lumMod val="20000"/>
                  <a:lumOff val="80000"/>
                </a:schemeClr>
              </a:solidFill>
            </a:endParaRPr>
          </a:p>
        </p:txBody>
      </p:sp>
    </p:spTree>
    <p:extLst>
      <p:ext uri="{BB962C8B-B14F-4D97-AF65-F5344CB8AC3E}">
        <p14:creationId xmlns:p14="http://schemas.microsoft.com/office/powerpoint/2010/main" val="41355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119743"/>
            <a:ext cx="8229600" cy="707886"/>
          </a:xfrm>
          <a:prstGeom prst="rect">
            <a:avLst/>
          </a:prstGeom>
          <a:noFill/>
        </p:spPr>
        <p:txBody>
          <a:bodyPr wrap="square" rtlCol="0">
            <a:spAutoFit/>
          </a:bodyPr>
          <a:lstStyle/>
          <a:p>
            <a:pPr algn="ctr"/>
            <a:r>
              <a:rPr lang="en-US" sz="4000" dirty="0">
                <a:solidFill>
                  <a:srgbClr val="FFFF00"/>
                </a:solidFill>
                <a:latin typeface="Abadi" panose="020B0604020104020204" pitchFamily="34" charset="0"/>
              </a:rPr>
              <a:t>True to the Gospel of Christ</a:t>
            </a:r>
          </a:p>
        </p:txBody>
      </p:sp>
      <p:sp>
        <p:nvSpPr>
          <p:cNvPr id="6" name="TextBox 5"/>
          <p:cNvSpPr txBox="1"/>
          <p:nvPr/>
        </p:nvSpPr>
        <p:spPr>
          <a:xfrm>
            <a:off x="1676400" y="1524001"/>
            <a:ext cx="3352800" cy="461665"/>
          </a:xfrm>
          <a:prstGeom prst="rect">
            <a:avLst/>
          </a:prstGeom>
          <a:noFill/>
        </p:spPr>
        <p:txBody>
          <a:bodyPr wrap="square" rtlCol="0">
            <a:spAutoFit/>
          </a:bodyPr>
          <a:lstStyle/>
          <a:p>
            <a:r>
              <a:rPr lang="en-US" sz="2400" dirty="0">
                <a:solidFill>
                  <a:srgbClr val="FFFF00"/>
                </a:solidFill>
              </a:rPr>
              <a:t>We Believe all things:</a:t>
            </a:r>
          </a:p>
        </p:txBody>
      </p:sp>
      <p:sp>
        <p:nvSpPr>
          <p:cNvPr id="9" name="TextBox 8"/>
          <p:cNvSpPr txBox="1"/>
          <p:nvPr/>
        </p:nvSpPr>
        <p:spPr>
          <a:xfrm>
            <a:off x="5769429" y="2656114"/>
            <a:ext cx="5050971" cy="3046988"/>
          </a:xfrm>
          <a:prstGeom prst="rect">
            <a:avLst/>
          </a:prstGeom>
          <a:noFill/>
        </p:spPr>
        <p:txBody>
          <a:bodyPr wrap="square" rtlCol="0">
            <a:spAutoFit/>
          </a:bodyPr>
          <a:lstStyle/>
          <a:p>
            <a:r>
              <a:rPr lang="en-US" sz="3200" dirty="0">
                <a:solidFill>
                  <a:schemeClr val="bg1"/>
                </a:solidFill>
              </a:rPr>
              <a:t>“Being true to our beliefs—even when doing so isn’t popular, easy, or fun—keeps us safely on the path that leads to eternal life with our Heavenly Father.”</a:t>
            </a:r>
            <a:endParaRPr lang="en-US" sz="3200" dirty="0">
              <a:solidFill>
                <a:srgbClr val="FFFF00"/>
              </a:solidFill>
            </a:endParaRPr>
          </a:p>
        </p:txBody>
      </p:sp>
      <p:sp>
        <p:nvSpPr>
          <p:cNvPr id="8" name="TextBox 7"/>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(9)</a:t>
            </a:r>
          </a:p>
        </p:txBody>
      </p:sp>
      <p:pic>
        <p:nvPicPr>
          <p:cNvPr id="4098" name="Picture 2" descr="Image result for ann m dib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0629" y="155802"/>
            <a:ext cx="1545081" cy="1934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7EC5E1-65F1-4974-9842-9F154D9BC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840" y="2524539"/>
            <a:ext cx="4518897" cy="3411919"/>
          </a:xfrm>
          <a:prstGeom prst="rect">
            <a:avLst/>
          </a:prstGeom>
        </p:spPr>
      </p:pic>
    </p:spTree>
    <p:extLst>
      <p:ext uri="{BB962C8B-B14F-4D97-AF65-F5344CB8AC3E}">
        <p14:creationId xmlns:p14="http://schemas.microsoft.com/office/powerpoint/2010/main" val="338642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2086" y="97972"/>
            <a:ext cx="8229600" cy="769441"/>
          </a:xfrm>
          <a:prstGeom prst="rect">
            <a:avLst/>
          </a:prstGeom>
          <a:noFill/>
        </p:spPr>
        <p:txBody>
          <a:bodyPr wrap="square" rtlCol="0">
            <a:spAutoFit/>
          </a:bodyPr>
          <a:lstStyle/>
          <a:p>
            <a:pPr algn="ctr"/>
            <a:r>
              <a:rPr lang="en-US" sz="4400" dirty="0">
                <a:solidFill>
                  <a:srgbClr val="FFFF00"/>
                </a:solidFill>
                <a:latin typeface="Abadi" panose="020B0604020104020204" pitchFamily="34" charset="0"/>
              </a:rPr>
              <a:t>The Lord’s Side</a:t>
            </a:r>
          </a:p>
        </p:txBody>
      </p:sp>
      <p:sp>
        <p:nvSpPr>
          <p:cNvPr id="6" name="TextBox 5"/>
          <p:cNvSpPr txBox="1"/>
          <p:nvPr/>
        </p:nvSpPr>
        <p:spPr>
          <a:xfrm>
            <a:off x="1676400" y="1524001"/>
            <a:ext cx="3352800" cy="461665"/>
          </a:xfrm>
          <a:prstGeom prst="rect">
            <a:avLst/>
          </a:prstGeom>
          <a:noFill/>
        </p:spPr>
        <p:txBody>
          <a:bodyPr wrap="square" rtlCol="0">
            <a:spAutoFit/>
          </a:bodyPr>
          <a:lstStyle/>
          <a:p>
            <a:r>
              <a:rPr lang="en-US" sz="2400" dirty="0">
                <a:solidFill>
                  <a:srgbClr val="FFFF00"/>
                </a:solidFill>
              </a:rPr>
              <a:t>We hope all things:</a:t>
            </a:r>
          </a:p>
        </p:txBody>
      </p:sp>
      <p:sp>
        <p:nvSpPr>
          <p:cNvPr id="9" name="TextBox 8"/>
          <p:cNvSpPr txBox="1"/>
          <p:nvPr/>
        </p:nvSpPr>
        <p:spPr>
          <a:xfrm>
            <a:off x="5562600" y="4724400"/>
            <a:ext cx="5181600" cy="1200329"/>
          </a:xfrm>
          <a:prstGeom prst="rect">
            <a:avLst/>
          </a:prstGeom>
          <a:noFill/>
        </p:spPr>
        <p:txBody>
          <a:bodyPr wrap="square" rtlCol="0">
            <a:spAutoFit/>
          </a:bodyPr>
          <a:lstStyle/>
          <a:p>
            <a:r>
              <a:rPr lang="en-US" sz="2400" dirty="0">
                <a:solidFill>
                  <a:schemeClr val="bg1"/>
                </a:solidFill>
              </a:rPr>
              <a:t>“…we have nothing to fear if we stay on the Lord’s side. If we will be prayerful, seeking wisdom from God…”</a:t>
            </a:r>
            <a:endParaRPr lang="en-US" sz="2400" dirty="0">
              <a:solidFill>
                <a:srgbClr val="FFFF00"/>
              </a:solidFill>
            </a:endParaRPr>
          </a:p>
        </p:txBody>
      </p:sp>
      <p:sp>
        <p:nvSpPr>
          <p:cNvPr id="10" name="TextBox 9"/>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(10)</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354" y="126546"/>
            <a:ext cx="1112000" cy="1386568"/>
          </a:xfrm>
          <a:prstGeom prst="rect">
            <a:avLst/>
          </a:prstGeom>
        </p:spPr>
      </p:pic>
      <p:pic>
        <p:nvPicPr>
          <p:cNvPr id="4" name="Picture 3">
            <a:extLst>
              <a:ext uri="{FF2B5EF4-FFF2-40B4-BE49-F238E27FC236}">
                <a16:creationId xmlns:a16="http://schemas.microsoft.com/office/drawing/2014/main" id="{F0A2C05F-268E-44C8-AAE4-5818A452D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202" y="2441030"/>
            <a:ext cx="2446268" cy="3975186"/>
          </a:xfrm>
          <a:prstGeom prst="rect">
            <a:avLst/>
          </a:prstGeom>
        </p:spPr>
      </p:pic>
      <p:pic>
        <p:nvPicPr>
          <p:cNvPr id="11" name="Picture 10">
            <a:extLst>
              <a:ext uri="{FF2B5EF4-FFF2-40B4-BE49-F238E27FC236}">
                <a16:creationId xmlns:a16="http://schemas.microsoft.com/office/drawing/2014/main" id="{4CFA9041-D961-44B5-9618-440C875D2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768" y="1369545"/>
            <a:ext cx="4114800" cy="2438400"/>
          </a:xfrm>
          <a:prstGeom prst="rect">
            <a:avLst/>
          </a:prstGeom>
        </p:spPr>
      </p:pic>
    </p:spTree>
    <p:extLst>
      <p:ext uri="{BB962C8B-B14F-4D97-AF65-F5344CB8AC3E}">
        <p14:creationId xmlns:p14="http://schemas.microsoft.com/office/powerpoint/2010/main" val="15983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59428" y="97972"/>
            <a:ext cx="8229600" cy="769441"/>
          </a:xfrm>
          <a:prstGeom prst="rect">
            <a:avLst/>
          </a:prstGeom>
          <a:noFill/>
        </p:spPr>
        <p:txBody>
          <a:bodyPr wrap="square" rtlCol="0">
            <a:spAutoFit/>
          </a:bodyPr>
          <a:lstStyle/>
          <a:p>
            <a:pPr algn="ctr"/>
            <a:r>
              <a:rPr lang="en-US" sz="4400" dirty="0">
                <a:solidFill>
                  <a:srgbClr val="FFFF00"/>
                </a:solidFill>
                <a:latin typeface="Abadi" panose="020B0604020104020204" pitchFamily="34" charset="0"/>
              </a:rPr>
              <a:t>Endure</a:t>
            </a:r>
          </a:p>
        </p:txBody>
      </p:sp>
      <p:sp>
        <p:nvSpPr>
          <p:cNvPr id="6" name="TextBox 5"/>
          <p:cNvSpPr txBox="1"/>
          <p:nvPr/>
        </p:nvSpPr>
        <p:spPr>
          <a:xfrm>
            <a:off x="1676400" y="1524001"/>
            <a:ext cx="3352800" cy="1200329"/>
          </a:xfrm>
          <a:prstGeom prst="rect">
            <a:avLst/>
          </a:prstGeom>
          <a:noFill/>
        </p:spPr>
        <p:txBody>
          <a:bodyPr wrap="square" rtlCol="0">
            <a:spAutoFit/>
          </a:bodyPr>
          <a:lstStyle/>
          <a:p>
            <a:r>
              <a:rPr lang="en-US" sz="2400" dirty="0">
                <a:solidFill>
                  <a:srgbClr val="FFFF00"/>
                </a:solidFill>
              </a:rPr>
              <a:t>We have endured many things, and hope to be able to endure all things.</a:t>
            </a:r>
          </a:p>
        </p:txBody>
      </p:sp>
      <p:sp>
        <p:nvSpPr>
          <p:cNvPr id="9" name="TextBox 8"/>
          <p:cNvSpPr txBox="1"/>
          <p:nvPr/>
        </p:nvSpPr>
        <p:spPr>
          <a:xfrm>
            <a:off x="6106886" y="2732314"/>
            <a:ext cx="4724400" cy="2677656"/>
          </a:xfrm>
          <a:prstGeom prst="rect">
            <a:avLst/>
          </a:prstGeom>
          <a:noFill/>
        </p:spPr>
        <p:txBody>
          <a:bodyPr wrap="square" rtlCol="0">
            <a:spAutoFit/>
          </a:bodyPr>
          <a:lstStyle/>
          <a:p>
            <a:r>
              <a:rPr lang="en-US" sz="2400" i="1" dirty="0">
                <a:solidFill>
                  <a:schemeClr val="bg1"/>
                </a:solidFill>
              </a:rPr>
              <a:t>“Fear not, little flock; do good; let earth and hell combine against you, for if ye are built upon my rock, they cannot prevail….</a:t>
            </a:r>
          </a:p>
          <a:p>
            <a:endParaRPr lang="en-US" sz="2400" i="1" dirty="0">
              <a:solidFill>
                <a:schemeClr val="bg1"/>
              </a:solidFill>
            </a:endParaRPr>
          </a:p>
          <a:p>
            <a:r>
              <a:rPr lang="en-US" sz="2400" i="1" dirty="0">
                <a:solidFill>
                  <a:schemeClr val="bg1"/>
                </a:solidFill>
              </a:rPr>
              <a:t>“Look unto me in every thought; doubt not fear not.” D&amp;C 6:33-34</a:t>
            </a:r>
            <a:endParaRPr lang="en-US" sz="2400" i="1" dirty="0">
              <a:solidFill>
                <a:srgbClr val="FFFF00"/>
              </a:solidFill>
            </a:endParaRPr>
          </a:p>
        </p:txBody>
      </p:sp>
      <p:pic>
        <p:nvPicPr>
          <p:cNvPr id="3" name="Picture 2">
            <a:extLst>
              <a:ext uri="{FF2B5EF4-FFF2-40B4-BE49-F238E27FC236}">
                <a16:creationId xmlns:a16="http://schemas.microsoft.com/office/drawing/2014/main" id="{900C0CE2-E215-4112-814B-B8674A2CC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713" y="2985062"/>
            <a:ext cx="4553069" cy="3426417"/>
          </a:xfrm>
          <a:prstGeom prst="rect">
            <a:avLst/>
          </a:prstGeom>
        </p:spPr>
      </p:pic>
    </p:spTree>
    <p:extLst>
      <p:ext uri="{BB962C8B-B14F-4D97-AF65-F5344CB8AC3E}">
        <p14:creationId xmlns:p14="http://schemas.microsoft.com/office/powerpoint/2010/main" val="26043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130630"/>
            <a:ext cx="82296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rPr>
              <a:t>Theology of Our Faith</a:t>
            </a:r>
          </a:p>
        </p:txBody>
      </p:sp>
      <p:sp>
        <p:nvSpPr>
          <p:cNvPr id="6" name="TextBox 5"/>
          <p:cNvSpPr txBox="1"/>
          <p:nvPr/>
        </p:nvSpPr>
        <p:spPr>
          <a:xfrm>
            <a:off x="2821173" y="1112882"/>
            <a:ext cx="4590227" cy="2492990"/>
          </a:xfrm>
          <a:prstGeom prst="rect">
            <a:avLst/>
          </a:prstGeom>
          <a:noFill/>
        </p:spPr>
        <p:txBody>
          <a:bodyPr wrap="square" rtlCol="0">
            <a:spAutoFit/>
          </a:bodyPr>
          <a:lstStyle/>
          <a:p>
            <a:r>
              <a:rPr lang="en-US" sz="2400" dirty="0">
                <a:solidFill>
                  <a:srgbClr val="FFFF00"/>
                </a:solidFill>
              </a:rPr>
              <a:t>If there is anything virtuous, lovely, or of good report or praiseworthy,</a:t>
            </a:r>
          </a:p>
          <a:p>
            <a:pPr algn="ctr"/>
            <a:r>
              <a:rPr lang="en-US" sz="5400" dirty="0">
                <a:solidFill>
                  <a:srgbClr val="FFFF00"/>
                </a:solidFill>
              </a:rPr>
              <a:t>We seek after these things</a:t>
            </a:r>
            <a:r>
              <a:rPr lang="en-US" sz="2400" dirty="0">
                <a:solidFill>
                  <a:srgbClr val="FFFF00"/>
                </a:solidFill>
              </a:rPr>
              <a:t>.</a:t>
            </a:r>
          </a:p>
        </p:txBody>
      </p:sp>
      <p:sp>
        <p:nvSpPr>
          <p:cNvPr id="7" name="TextBox 6"/>
          <p:cNvSpPr txBox="1"/>
          <p:nvPr/>
        </p:nvSpPr>
        <p:spPr>
          <a:xfrm>
            <a:off x="7075714" y="2721429"/>
            <a:ext cx="4724400" cy="3785652"/>
          </a:xfrm>
          <a:prstGeom prst="rect">
            <a:avLst/>
          </a:prstGeom>
          <a:noFill/>
        </p:spPr>
        <p:txBody>
          <a:bodyPr wrap="square" rtlCol="0">
            <a:spAutoFit/>
          </a:bodyPr>
          <a:lstStyle/>
          <a:p>
            <a:r>
              <a:rPr lang="en-US" sz="2400" i="1" dirty="0">
                <a:solidFill>
                  <a:schemeClr val="bg1"/>
                </a:solidFill>
              </a:rPr>
              <a:t>“For behold, the Spirit of Christ is given to every man, that he may know good from evil: wherefore, I show unto you the way to judge; for everything which </a:t>
            </a:r>
            <a:r>
              <a:rPr lang="en-US" sz="2400" i="1" dirty="0" err="1">
                <a:solidFill>
                  <a:schemeClr val="bg1"/>
                </a:solidFill>
              </a:rPr>
              <a:t>inviteth</a:t>
            </a:r>
            <a:r>
              <a:rPr lang="en-US" sz="2400" i="1" dirty="0">
                <a:solidFill>
                  <a:schemeClr val="bg1"/>
                </a:solidFill>
              </a:rPr>
              <a:t> to do good, and to persuade to believe in Christ, is sent forth by the power and gift of Christ; wherefore we may know with a perfect knowledge it is of God.”—Moroni 7:16</a:t>
            </a:r>
            <a:endParaRPr lang="en-US" sz="2400" i="1" dirty="0">
              <a:solidFill>
                <a:srgbClr val="FFFF00"/>
              </a:solidFill>
            </a:endParaRPr>
          </a:p>
        </p:txBody>
      </p:sp>
      <p:grpSp>
        <p:nvGrpSpPr>
          <p:cNvPr id="9" name="Group 8"/>
          <p:cNvGrpSpPr/>
          <p:nvPr/>
        </p:nvGrpSpPr>
        <p:grpSpPr>
          <a:xfrm>
            <a:off x="879860" y="3063437"/>
            <a:ext cx="2667000" cy="3380906"/>
            <a:chOff x="673031" y="3021951"/>
            <a:chExt cx="2667000" cy="3380906"/>
          </a:xfrm>
        </p:grpSpPr>
        <p:sp>
          <p:nvSpPr>
            <p:cNvPr id="10" name="Oval 9"/>
            <p:cNvSpPr/>
            <p:nvPr/>
          </p:nvSpPr>
          <p:spPr>
            <a:xfrm rot="19897607">
              <a:off x="2710356" y="5329881"/>
              <a:ext cx="460162" cy="77686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73031" y="3021951"/>
              <a:ext cx="2667000" cy="2667000"/>
              <a:chOff x="2726659" y="4091768"/>
              <a:chExt cx="2667000" cy="2667000"/>
            </a:xfrm>
          </p:grpSpPr>
          <p:sp>
            <p:nvSpPr>
              <p:cNvPr id="26" name="Oval 25"/>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092812" y="4636216"/>
                <a:ext cx="762000" cy="762000"/>
                <a:chOff x="1226056" y="2773679"/>
                <a:chExt cx="762000" cy="762000"/>
              </a:xfrm>
            </p:grpSpPr>
            <p:sp>
              <p:nvSpPr>
                <p:cNvPr id="36" name="Oval 35"/>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4133970" y="4637947"/>
                <a:ext cx="762000" cy="762000"/>
                <a:chOff x="1226056" y="2773679"/>
                <a:chExt cx="762000" cy="762000"/>
              </a:xfrm>
            </p:grpSpPr>
            <p:sp>
              <p:nvSpPr>
                <p:cNvPr id="32" name="Oval 31"/>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Moon 28"/>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Moon 29"/>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Moon 30"/>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rot="19266222">
              <a:off x="1036093" y="3093284"/>
              <a:ext cx="1747294" cy="3309573"/>
              <a:chOff x="381000" y="1524000"/>
              <a:chExt cx="1828800" cy="3463954"/>
            </a:xfrm>
          </p:grpSpPr>
          <p:sp>
            <p:nvSpPr>
              <p:cNvPr id="21" name="Rectangle: Rounded Corners 20"/>
              <p:cNvSpPr/>
              <p:nvPr/>
            </p:nvSpPr>
            <p:spPr>
              <a:xfrm>
                <a:off x="1143000" y="3124200"/>
                <a:ext cx="228600" cy="16764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1000" y="1524000"/>
                <a:ext cx="1828800" cy="1828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1066800" y="3429000"/>
                <a:ext cx="381000" cy="152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1101055" y="4149754"/>
                <a:ext cx="304800" cy="838200"/>
              </a:xfrm>
              <a:prstGeom prst="roundRect">
                <a:avLst>
                  <a:gd name="adj" fmla="val 2137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3111" y="1726734"/>
                <a:ext cx="1447800" cy="1447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046738" y="3593782"/>
              <a:ext cx="762000" cy="762000"/>
              <a:chOff x="2232742" y="3720530"/>
              <a:chExt cx="762000" cy="762000"/>
            </a:xfrm>
          </p:grpSpPr>
          <p:sp>
            <p:nvSpPr>
              <p:cNvPr id="17" name="Oval 16"/>
              <p:cNvSpPr/>
              <p:nvPr/>
            </p:nvSpPr>
            <p:spPr>
              <a:xfrm flipH="1">
                <a:off x="2232742" y="372053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flipH="1">
                <a:off x="2280512" y="3872930"/>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87933" flipH="1">
                <a:off x="2286633" y="4053322"/>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flipH="1">
                <a:off x="2401812" y="4214552"/>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rot="19897607">
              <a:off x="2418840" y="5413972"/>
              <a:ext cx="460162" cy="30781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9897607">
              <a:off x="2571240" y="5566372"/>
              <a:ext cx="460162" cy="30781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897607">
              <a:off x="2723640" y="5718772"/>
              <a:ext cx="460162" cy="30781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59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7600" y="1447801"/>
            <a:ext cx="5410200" cy="2554545"/>
          </a:xfrm>
          <a:prstGeom prst="rect">
            <a:avLst/>
          </a:prstGeom>
          <a:noFill/>
        </p:spPr>
        <p:txBody>
          <a:bodyPr wrap="square" rtlCol="0">
            <a:spAutoFit/>
          </a:bodyPr>
          <a:lstStyle/>
          <a:p>
            <a:r>
              <a:rPr lang="en-US" sz="4000" dirty="0">
                <a:solidFill>
                  <a:srgbClr val="FFFF00"/>
                </a:solidFill>
              </a:rPr>
              <a:t>“The Spirit of Christ should permeate all we do, whether at work, at school or at home.”</a:t>
            </a:r>
          </a:p>
        </p:txBody>
      </p:sp>
      <p:pic>
        <p:nvPicPr>
          <p:cNvPr id="8" name="Picture 7" descr="james e faust.jpg"/>
          <p:cNvPicPr>
            <a:picLocks noChangeAspect="1"/>
          </p:cNvPicPr>
          <p:nvPr/>
        </p:nvPicPr>
        <p:blipFill>
          <a:blip r:embed="rId4" cstate="print"/>
          <a:stretch>
            <a:fillRect/>
          </a:stretch>
        </p:blipFill>
        <p:spPr>
          <a:xfrm>
            <a:off x="7696200" y="3886200"/>
            <a:ext cx="2057400" cy="2478795"/>
          </a:xfrm>
          <a:prstGeom prst="rect">
            <a:avLst/>
          </a:prstGeom>
        </p:spPr>
      </p:pic>
      <p:sp>
        <p:nvSpPr>
          <p:cNvPr id="7" name="TextBox 6"/>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(11)</a:t>
            </a:r>
          </a:p>
        </p:txBody>
      </p:sp>
    </p:spTree>
    <p:extLst>
      <p:ext uri="{BB962C8B-B14F-4D97-AF65-F5344CB8AC3E}">
        <p14:creationId xmlns:p14="http://schemas.microsoft.com/office/powerpoint/2010/main" val="2432161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50973" y="283029"/>
            <a:ext cx="5148943" cy="4401205"/>
          </a:xfrm>
          <a:prstGeom prst="rect">
            <a:avLst/>
          </a:prstGeom>
          <a:noFill/>
        </p:spPr>
        <p:txBody>
          <a:bodyPr wrap="square" rtlCol="0">
            <a:spAutoFit/>
          </a:bodyPr>
          <a:lstStyle/>
          <a:p>
            <a:r>
              <a:rPr lang="en-US" sz="2800" dirty="0">
                <a:solidFill>
                  <a:schemeClr val="accent6">
                    <a:lumMod val="20000"/>
                    <a:lumOff val="80000"/>
                  </a:schemeClr>
                </a:solidFill>
              </a:rPr>
              <a:t>“God pours out blessings of power and strength, enabling us to achieve things that otherwise would be far beyond our reach. </a:t>
            </a:r>
          </a:p>
          <a:p>
            <a:endParaRPr lang="en-US" sz="2800" dirty="0">
              <a:solidFill>
                <a:schemeClr val="accent6">
                  <a:lumMod val="20000"/>
                  <a:lumOff val="80000"/>
                </a:schemeClr>
              </a:solidFill>
            </a:endParaRPr>
          </a:p>
          <a:p>
            <a:r>
              <a:rPr lang="en-US" sz="2800" dirty="0">
                <a:solidFill>
                  <a:schemeClr val="accent6">
                    <a:lumMod val="20000"/>
                    <a:lumOff val="80000"/>
                  </a:schemeClr>
                </a:solidFill>
              </a:rPr>
              <a:t>It is by God’s amazing grace that His children can overcome the undercurrents and </a:t>
            </a:r>
            <a:r>
              <a:rPr lang="en-US" sz="2800" dirty="0" err="1">
                <a:solidFill>
                  <a:schemeClr val="accent6">
                    <a:lumMod val="20000"/>
                    <a:lumOff val="80000"/>
                  </a:schemeClr>
                </a:solidFill>
              </a:rPr>
              <a:t>quicksands</a:t>
            </a:r>
            <a:r>
              <a:rPr lang="en-US" sz="2800" dirty="0">
                <a:solidFill>
                  <a:schemeClr val="accent6">
                    <a:lumMod val="20000"/>
                    <a:lumOff val="80000"/>
                  </a:schemeClr>
                </a:solidFill>
              </a:rPr>
              <a:t> of the deceiver, rise above sin, and ‘be perfect[</a:t>
            </a:r>
            <a:r>
              <a:rPr lang="en-US" sz="2800" dirty="0" err="1">
                <a:solidFill>
                  <a:schemeClr val="accent6">
                    <a:lumMod val="20000"/>
                    <a:lumOff val="80000"/>
                  </a:schemeClr>
                </a:solidFill>
              </a:rPr>
              <a:t>ed</a:t>
            </a:r>
            <a:r>
              <a:rPr lang="en-US" sz="2800" dirty="0">
                <a:solidFill>
                  <a:schemeClr val="accent6">
                    <a:lumMod val="20000"/>
                    <a:lumOff val="80000"/>
                  </a:schemeClr>
                </a:solidFill>
              </a:rPr>
              <a:t>] in Christ.’”</a:t>
            </a:r>
          </a:p>
        </p:txBody>
      </p:sp>
      <p:sp>
        <p:nvSpPr>
          <p:cNvPr id="3" name="Rectangle 2"/>
          <p:cNvSpPr/>
          <p:nvPr/>
        </p:nvSpPr>
        <p:spPr>
          <a:xfrm>
            <a:off x="1469572" y="4840851"/>
            <a:ext cx="8188778" cy="1754326"/>
          </a:xfrm>
          <a:prstGeom prst="rect">
            <a:avLst/>
          </a:prstGeom>
        </p:spPr>
        <p:txBody>
          <a:bodyPr wrap="square">
            <a:spAutoFit/>
          </a:bodyPr>
          <a:lstStyle/>
          <a:p>
            <a:r>
              <a:rPr lang="en-US" i="1" dirty="0">
                <a:solidFill>
                  <a:srgbClr val="FFFF00"/>
                </a:solidFill>
                <a:latin typeface="Abadi" panose="020B0604020104020204" pitchFamily="34" charset="0"/>
              </a:rPr>
              <a:t>Yea, come unto Christ, and be perfected in him, and deny yourselves of all ungodliness; and if ye shall deny yourselves of all ungodliness, and love God with all your might, mind and strength, then is his grace sufficient for you, that by his grace ye may be perfect in Christ; and if by the grace of God ye are perfect in Christ, ye can in nowise deny the power of God.</a:t>
            </a:r>
          </a:p>
          <a:p>
            <a:r>
              <a:rPr lang="en-US" i="1" dirty="0">
                <a:solidFill>
                  <a:srgbClr val="FFFF00"/>
                </a:solidFill>
                <a:latin typeface="Abadi" panose="020B0604020104020204" pitchFamily="34" charset="0"/>
              </a:rPr>
              <a:t>Moroni 10:32</a:t>
            </a:r>
            <a:endParaRPr lang="en-US" i="1" dirty="0">
              <a:solidFill>
                <a:srgbClr val="FFFF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562" y="216843"/>
            <a:ext cx="1517904" cy="1895856"/>
          </a:xfrm>
          <a:prstGeom prst="rect">
            <a:avLst/>
          </a:prstGeom>
        </p:spPr>
      </p:pic>
      <p:sp>
        <p:nvSpPr>
          <p:cNvPr id="15" name="TextBox 14"/>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(12)</a:t>
            </a:r>
          </a:p>
        </p:txBody>
      </p:sp>
      <p:pic>
        <p:nvPicPr>
          <p:cNvPr id="5122" name="Picture 2" descr="Image result for jesus saves peter pain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60" y="685801"/>
            <a:ext cx="3015751" cy="362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4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Opposition</a:t>
            </a:r>
            <a:endParaRPr lang="en-US" sz="4400" dirty="0">
              <a:solidFill>
                <a:schemeClr val="bg1"/>
              </a:solidFill>
              <a:latin typeface="Abadi" panose="020B0604020104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8" name="Group 18"/>
          <p:cNvGrpSpPr/>
          <p:nvPr/>
        </p:nvGrpSpPr>
        <p:grpSpPr>
          <a:xfrm>
            <a:off x="636006" y="1154317"/>
            <a:ext cx="10961832" cy="5499980"/>
            <a:chOff x="965200" y="2286000"/>
            <a:chExt cx="7302500" cy="2743200"/>
          </a:xfrm>
        </p:grpSpPr>
        <p:sp>
          <p:nvSpPr>
            <p:cNvPr id="110" name="Rectangle 109"/>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11" idx="1"/>
              <a:endCxn id="1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165694" y="1277036"/>
            <a:ext cx="6096000" cy="646331"/>
          </a:xfrm>
          <a:prstGeom prst="rect">
            <a:avLst/>
          </a:prstGeom>
        </p:spPr>
        <p:txBody>
          <a:bodyPr>
            <a:spAutoFit/>
          </a:bodyPr>
          <a:lstStyle/>
          <a:p>
            <a:r>
              <a:rPr lang="en-US" dirty="0">
                <a:solidFill>
                  <a:schemeClr val="bg1"/>
                </a:solidFill>
                <a:latin typeface="Abadi" panose="020B0604020104020204" pitchFamily="34" charset="0"/>
              </a:rPr>
              <a:t>“Every time you kick ‘Mormonism’ you kick it </a:t>
            </a:r>
            <a:r>
              <a:rPr lang="en-US" u="sng" dirty="0">
                <a:solidFill>
                  <a:schemeClr val="bg1"/>
                </a:solidFill>
                <a:latin typeface="Abadi" panose="020B0604020104020204" pitchFamily="34" charset="0"/>
              </a:rPr>
              <a:t>upstairs</a:t>
            </a:r>
            <a:r>
              <a:rPr lang="en-US" dirty="0">
                <a:solidFill>
                  <a:schemeClr val="bg1"/>
                </a:solidFill>
                <a:latin typeface="Abadi" panose="020B0604020104020204" pitchFamily="34" charset="0"/>
              </a:rPr>
              <a:t>; you never kick it </a:t>
            </a:r>
            <a:r>
              <a:rPr lang="en-US" u="sng" dirty="0">
                <a:solidFill>
                  <a:schemeClr val="bg1"/>
                </a:solidFill>
                <a:latin typeface="Abadi" panose="020B0604020104020204" pitchFamily="34" charset="0"/>
              </a:rPr>
              <a:t>downstairs</a:t>
            </a:r>
            <a:r>
              <a:rPr lang="en-US" dirty="0">
                <a:solidFill>
                  <a:schemeClr val="bg1"/>
                </a:solidFill>
                <a:latin typeface="Abadi" panose="020B0604020104020204" pitchFamily="34" charset="0"/>
              </a:rPr>
              <a:t>. The Lord Almighty so orders it.” </a:t>
            </a:r>
            <a:r>
              <a:rPr lang="en-US" sz="1100" dirty="0">
                <a:solidFill>
                  <a:schemeClr val="bg1"/>
                </a:solidFill>
                <a:latin typeface="Abadi" panose="020B0604020104020204" pitchFamily="34" charset="0"/>
              </a:rPr>
              <a:t>(2)</a:t>
            </a:r>
            <a:endParaRPr lang="en-US" sz="1100" dirty="0">
              <a:solidFill>
                <a:schemeClr val="bg1"/>
              </a:solidFill>
            </a:endParaRPr>
          </a:p>
        </p:txBody>
      </p:sp>
      <p:grpSp>
        <p:nvGrpSpPr>
          <p:cNvPr id="117" name="Group 116"/>
          <p:cNvGrpSpPr/>
          <p:nvPr/>
        </p:nvGrpSpPr>
        <p:grpSpPr>
          <a:xfrm>
            <a:off x="3751234" y="2850401"/>
            <a:ext cx="5153570" cy="3159659"/>
            <a:chOff x="1911947" y="1491227"/>
            <a:chExt cx="6050576" cy="4876801"/>
          </a:xfrm>
        </p:grpSpPr>
        <p:pic>
          <p:nvPicPr>
            <p:cNvPr id="118" name="Picture 2" descr="http://icons.iconarchive.com/icons/icons8/ios7/512/Household-Stairs-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1911947" y="1491227"/>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rot="16200000">
              <a:off x="7179398" y="916332"/>
              <a:ext cx="208230" cy="13580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206058" y="4359619"/>
            <a:ext cx="1135834" cy="1135834"/>
            <a:chOff x="3758320" y="2132467"/>
            <a:chExt cx="1905000" cy="1905000"/>
          </a:xfrm>
        </p:grpSpPr>
        <p:sp>
          <p:nvSpPr>
            <p:cNvPr id="13" name="Oval 12"/>
            <p:cNvSpPr/>
            <p:nvPr/>
          </p:nvSpPr>
          <p:spPr>
            <a:xfrm>
              <a:off x="3902042" y="2236205"/>
              <a:ext cx="1638677" cy="16386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 result for soccer ball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320" y="2132467"/>
              <a:ext cx="1905000" cy="190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3" name="Group 182"/>
          <p:cNvGrpSpPr/>
          <p:nvPr/>
        </p:nvGrpSpPr>
        <p:grpSpPr>
          <a:xfrm>
            <a:off x="1347046" y="2415596"/>
            <a:ext cx="1891155" cy="3663847"/>
            <a:chOff x="3369330" y="1026814"/>
            <a:chExt cx="1891155" cy="3663847"/>
          </a:xfrm>
        </p:grpSpPr>
        <p:sp>
          <p:nvSpPr>
            <p:cNvPr id="184" name="Rounded Rectangle 25"/>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26"/>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27"/>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28"/>
            <p:cNvSpPr/>
            <p:nvPr/>
          </p:nvSpPr>
          <p:spPr>
            <a:xfrm rot="1069183">
              <a:off x="3818042" y="3343119"/>
              <a:ext cx="256506" cy="134754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29"/>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638173" y="1026814"/>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31"/>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32"/>
            <p:cNvSpPr/>
            <p:nvPr/>
          </p:nvSpPr>
          <p:spPr>
            <a:xfrm rot="20072811">
              <a:off x="4684655" y="3556622"/>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33"/>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Rounded Rectangle 32"/>
          <p:cNvSpPr/>
          <p:nvPr/>
        </p:nvSpPr>
        <p:spPr>
          <a:xfrm rot="15412839">
            <a:off x="2986091" y="5359540"/>
            <a:ext cx="252342" cy="4864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12285" y="3074396"/>
            <a:ext cx="3739304" cy="1200329"/>
          </a:xfrm>
          <a:prstGeom prst="rect">
            <a:avLst/>
          </a:prstGeom>
        </p:spPr>
        <p:txBody>
          <a:bodyPr wrap="square">
            <a:spAutoFit/>
          </a:bodyPr>
          <a:lstStyle/>
          <a:p>
            <a:pPr fontAlgn="base"/>
            <a:r>
              <a:rPr lang="en-US" dirty="0">
                <a:solidFill>
                  <a:schemeClr val="bg1"/>
                </a:solidFill>
                <a:latin typeface="Abadi" panose="020B0604020104020204" pitchFamily="34" charset="0"/>
              </a:rPr>
              <a:t> What are some examples, either from history or from our day, of people kicking, or opposing, the Savior’s Church and His followers?</a:t>
            </a:r>
            <a:endParaRPr lang="en-US" b="0" i="0" dirty="0">
              <a:solidFill>
                <a:schemeClr val="bg1"/>
              </a:solidFill>
              <a:effectLst/>
              <a:latin typeface="Abadi" panose="020B0604020104020204" pitchFamily="34" charset="0"/>
            </a:endParaRPr>
          </a:p>
        </p:txBody>
      </p:sp>
      <p:grpSp>
        <p:nvGrpSpPr>
          <p:cNvPr id="18" name="Group 17"/>
          <p:cNvGrpSpPr/>
          <p:nvPr/>
        </p:nvGrpSpPr>
        <p:grpSpPr>
          <a:xfrm>
            <a:off x="10058400" y="1077191"/>
            <a:ext cx="755072" cy="1343891"/>
            <a:chOff x="10058400" y="1077191"/>
            <a:chExt cx="755072" cy="1343891"/>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r="8448" b="15333"/>
            <a:stretch/>
          </p:blipFill>
          <p:spPr>
            <a:xfrm>
              <a:off x="10068791" y="1445636"/>
              <a:ext cx="737756" cy="975446"/>
            </a:xfrm>
            <a:prstGeom prst="rect">
              <a:avLst/>
            </a:prstGeom>
          </p:spPr>
        </p:pic>
        <p:sp>
          <p:nvSpPr>
            <p:cNvPr id="17" name="Oval 16"/>
            <p:cNvSpPr/>
            <p:nvPr/>
          </p:nvSpPr>
          <p:spPr>
            <a:xfrm>
              <a:off x="10058400" y="1101436"/>
              <a:ext cx="207818" cy="43641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0605654" y="1077191"/>
              <a:ext cx="207818" cy="43641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8" name="Picture 6" descr="Image result for joseph smith and mo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174" y="5083320"/>
            <a:ext cx="1973406" cy="12322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mormon protes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507" t="753" r="12111" b="6052"/>
          <a:stretch/>
        </p:blipFill>
        <p:spPr bwMode="auto">
          <a:xfrm>
            <a:off x="9736282" y="5257799"/>
            <a:ext cx="1724891" cy="12893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mormon protes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3167" y="4623955"/>
            <a:ext cx="1388687" cy="193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0" presetClass="path" presetSubtype="0" accel="50000" decel="50000" fill="hold" nodeType="withEffect">
                                  <p:stCondLst>
                                    <p:cond delay="0"/>
                                  </p:stCondLst>
                                  <p:childTnLst>
                                    <p:animMotion origin="layout" path="M 0.02552 0.03171 L 0.02552 0.03217 C 0.02669 0.02546 0.02708 0.02106 0.02916 0.01643 C 0.02981 0.01504 0.03072 0.01389 0.03138 0.01227 C 0.03255 0.00972 0.03333 0.00671 0.03437 0.00393 C 0.03489 0.00254 0.03515 0.00069 0.0358 -0.00023 C 0.03658 -0.00093 0.03737 -0.00185 0.03802 -0.00301 C 0.03971 -0.00556 0.04088 -0.00903 0.04257 -0.01111 C 0.04635 -0.01667 0.0444 -0.01435 0.04843 -0.01829 C 0.05052 -0.02315 0.05078 -0.02477 0.05377 -0.02801 C 0.05494 -0.02917 0.05638 -0.02963 0.05755 -0.03056 C 0.05833 -0.03125 0.05898 -0.03287 0.05976 -0.03357 C 0.06119 -0.03449 0.06419 -0.03611 0.06419 -0.03588 C 0.06497 -0.03773 0.06562 -0.03935 0.0664 -0.04028 C 0.06705 -0.04097 0.06796 -0.04144 0.06862 -0.0419 C 0.07044 -0.04283 0.07473 -0.04421 0.07617 -0.04583 C 0.07695 -0.04699 0.0776 -0.04815 0.07838 -0.04861 C 0.07942 -0.04931 0.08046 -0.04954 0.08138 -0.05 C 0.08216 -0.05046 0.08294 -0.05116 0.08359 -0.05162 C 0.08515 -0.05208 0.08658 -0.05232 0.08815 -0.05278 C 0.08893 -0.05324 0.08958 -0.05394 0.09036 -0.05417 C 0.09309 -0.05533 0.09583 -0.05625 0.09843 -0.05695 C 0.10182 -0.05671 0.1052 -0.05764 0.10833 -0.05556 C 0.11328 -0.05232 0.11158 -0.04792 0.11419 -0.04306 C 0.11484 -0.04213 0.11575 -0.04144 0.1164 -0.04028 C 0.11692 -0.03889 0.11705 -0.03681 0.11796 -0.03611 C 0.11862 -0.03565 0.11992 -0.03611 0.12018 -0.03773 C 0.12122 -0.04375 0.12122 -0.05046 0.12161 -0.05695 C 0.12187 -0.06088 0.12213 -0.06435 0.12239 -0.06806 C 0.12291 -0.07338 0.12317 -0.07315 0.12382 -0.07778 C 0.12421 -0.07963 0.12408 -0.08171 0.1246 -0.08333 C 0.12513 -0.08496 0.12617 -0.08611 0.12695 -0.0875 C 0.12929 -0.10046 0.12734 -0.09144 0.13072 -0.10278 C 0.13125 -0.1044 0.13177 -0.10648 0.13216 -0.1081 C 0.13255 -0.10949 0.13255 -0.11134 0.13294 -0.1125 C 0.13346 -0.11389 0.1345 -0.11528 0.13515 -0.11667 C 0.1401 -0.12778 0.13268 -0.11273 0.13815 -0.12639 C 0.14062 -0.13241 0.14218 -0.13264 0.14557 -0.13727 C 0.14648 -0.13866 0.14739 -0.14051 0.14856 -0.14144 C 0.14987 -0.14283 0.15286 -0.14468 0.15455 -0.1456 L 0.16132 -0.15417 C 0.16197 -0.15486 0.16263 -0.15625 0.16354 -0.15671 L 0.16575 -0.1581 C 0.16914 -0.15764 0.17265 -0.15741 0.17617 -0.15671 C 0.17916 -0.15625 0.17812 -0.15486 0.18072 -0.15255 C 0.18164 -0.15185 0.18268 -0.15162 0.18372 -0.15116 C 0.1845 -0.15093 0.18528 -0.1507 0.18593 -0.15 C 0.1875 -0.14815 0.19036 -0.14445 0.19036 -0.14421 C 0.19062 -0.15162 0.19062 -0.15926 0.19114 -0.16644 C 0.19166 -0.17408 0.19205 -0.18148 0.19335 -0.18866 C 0.19414 -0.19306 0.19427 -0.19352 0.19479 -0.19838 C 0.19531 -0.20301 0.19583 -0.20764 0.19635 -0.21204 C 0.19648 -0.21412 0.19713 -0.22083 0.19778 -0.22338 C 0.19869 -0.22616 0.20013 -0.22847 0.20078 -0.23148 C 0.2013 -0.23403 0.20156 -0.23634 0.20234 -0.23866 C 0.20299 -0.24051 0.2039 -0.24236 0.20455 -0.24398 C 0.20507 -0.24537 0.20559 -0.24699 0.20612 -0.24815 C 0.20677 -0.25 0.20768 -0.25185 0.20833 -0.25371 C 0.21028 -0.25926 0.21119 -0.26366 0.21354 -0.26898 C 0.21575 -0.27408 0.21744 -0.28033 0.22018 -0.28426 C 0.22122 -0.28565 0.22226 -0.28681 0.22317 -0.28843 C 0.22382 -0.28958 0.22395 -0.29167 0.2246 -0.29259 C 0.22552 -0.29375 0.22669 -0.29421 0.22773 -0.29514 C 0.22851 -0.2963 0.22916 -0.29746 0.22994 -0.29815 C 0.23112 -0.29908 0.23424 -0.30046 0.23515 -0.30093 C 0.24114 -0.30046 0.24713 -0.30046 0.25312 -0.29954 C 0.25585 -0.29908 0.25885 -0.29699 0.26132 -0.29514 L 0.26354 -0.29398 C 0.26497 -0.29213 0.26705 -0.29121 0.26796 -0.28843 C 0.26901 -0.28565 0.27005 -0.28287 0.27096 -0.28009 C 0.27174 -0.27778 0.27239 -0.27523 0.27317 -0.27315 C 0.27395 -0.2713 0.27473 -0.26945 0.27539 -0.26759 C 0.27591 -0.26644 0.27643 -0.26482 0.27695 -0.26343 C 0.27968 -0.2706 0.27799 -0.26458 0.27929 -0.27616 C 0.27942 -0.27732 0.27981 -0.27871 0.28007 -0.28009 C 0.28203 -0.29306 0.27916 -0.27732 0.28229 -0.29259 C 0.28255 -0.29398 0.28255 -0.2956 0.28294 -0.29676 C 0.28776 -0.30972 0.28307 -0.29259 0.28671 -0.30486 C 0.28776 -0.30857 0.28841 -0.31273 0.28971 -0.31621 C 0.29023 -0.31759 0.29075 -0.31875 0.29114 -0.32037 C 0.29166 -0.32199 0.29205 -0.32408 0.2927 -0.32593 C 0.29322 -0.32732 0.29427 -0.32847 0.29492 -0.33009 C 0.29596 -0.33264 0.29687 -0.33565 0.29778 -0.3382 C 0.2983 -0.33982 0.29869 -0.34121 0.29934 -0.34236 C 0.30078 -0.34537 0.30273 -0.34746 0.3039 -0.35093 C 0.30468 -0.35301 0.3052 -0.35579 0.30612 -0.35764 C 0.30677 -0.35903 0.30768 -0.35949 0.30833 -0.36042 C 0.30937 -0.36204 0.31028 -0.36435 0.31132 -0.36597 C 0.31197 -0.36713 0.31289 -0.36759 0.31354 -0.36898 C 0.31445 -0.37037 0.31471 -0.37292 0.31575 -0.37431 C 0.31796 -0.37708 0.32031 -0.37639 0.32252 -0.37871 C 0.32343 -0.3794 0.32447 -0.38056 0.32552 -0.38125 C 0.32994 -0.38472 0.32916 -0.38357 0.33307 -0.38542 C 0.33828 -0.38843 0.33138 -0.38542 0.33893 -0.38796 C 0.34609 -0.38773 0.35351 -0.3875 0.36067 -0.38681 C 0.36145 -0.38658 0.3621 -0.38588 0.36289 -0.38542 C 0.36536 -0.38426 0.36796 -0.38357 0.37031 -0.38125 C 0.37395 -0.37778 0.37226 -0.37917 0.37552 -0.37708 C 0.37812 -0.37384 0.37734 -0.37593 0.37864 -0.37153 L 0.37864 -0.3713 " pathEditMode="relative" rAng="0" ptsTypes="AAAAAAAAAAAAAAAAAAAAAAAAAAAAAAAAAAAAAAAAAAAAAAAAAAAAAAAAAAAAAAAAAAAAAAAAAAAAAAAAAAAAAAAAAAAAAAAAAAAA">
                                      <p:cBhvr>
                                        <p:cTn id="10" dur="2000" fill="hold"/>
                                        <p:tgtEl>
                                          <p:spTgt spid="14"/>
                                        </p:tgtEl>
                                        <p:attrNameLst>
                                          <p:attrName>ppt_x</p:attrName>
                                          <p:attrName>ppt_y</p:attrName>
                                        </p:attrNameLst>
                                      </p:cBhvr>
                                      <p:rCtr x="17656" y="-2097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6309249"/>
            <a:ext cx="4876800" cy="461665"/>
          </a:xfrm>
          <a:prstGeom prst="rect">
            <a:avLst/>
          </a:prstGeom>
          <a:noFill/>
        </p:spPr>
        <p:txBody>
          <a:bodyPr wrap="square" rtlCol="0">
            <a:spAutoFit/>
          </a:bodyPr>
          <a:lstStyle/>
          <a:p>
            <a:pPr algn="r"/>
            <a:r>
              <a:rPr lang="en-US" sz="2400" dirty="0">
                <a:solidFill>
                  <a:srgbClr val="FFFF00"/>
                </a:solidFill>
              </a:rPr>
              <a:t>(13)</a:t>
            </a:r>
          </a:p>
        </p:txBody>
      </p:sp>
      <p:sp>
        <p:nvSpPr>
          <p:cNvPr id="7" name="TextBox 6">
            <a:extLst>
              <a:ext uri="{FF2B5EF4-FFF2-40B4-BE49-F238E27FC236}">
                <a16:creationId xmlns:a16="http://schemas.microsoft.com/office/drawing/2014/main" id="{36F96CAB-CDF7-6C85-B444-904EFC3412E0}"/>
              </a:ext>
            </a:extLst>
          </p:cNvPr>
          <p:cNvSpPr txBox="1"/>
          <p:nvPr/>
        </p:nvSpPr>
        <p:spPr>
          <a:xfrm>
            <a:off x="457201" y="1542964"/>
            <a:ext cx="6106884" cy="3416320"/>
          </a:xfrm>
          <a:prstGeom prst="rect">
            <a:avLst/>
          </a:prstGeom>
          <a:noFill/>
        </p:spPr>
        <p:txBody>
          <a:bodyPr wrap="square">
            <a:spAutoFit/>
          </a:bodyPr>
          <a:lstStyle/>
          <a:p>
            <a:pPr algn="l" fontAlgn="base"/>
            <a:r>
              <a:rPr lang="en-US" sz="2400" b="0" i="0" dirty="0">
                <a:solidFill>
                  <a:schemeClr val="bg1"/>
                </a:solidFill>
                <a:effectLst/>
              </a:rPr>
              <a:t>…And so we see that because of His Atonement, the Savior has the power to succor—to help—every mortal pain and affliction. </a:t>
            </a:r>
          </a:p>
          <a:p>
            <a:pPr algn="l" fontAlgn="base"/>
            <a:endParaRPr lang="en-US" sz="2400" dirty="0">
              <a:solidFill>
                <a:schemeClr val="bg1"/>
              </a:solidFill>
            </a:endParaRPr>
          </a:p>
          <a:p>
            <a:pPr algn="l" fontAlgn="base"/>
            <a:r>
              <a:rPr lang="en-US" sz="2400" b="0" i="0" dirty="0">
                <a:solidFill>
                  <a:schemeClr val="bg1"/>
                </a:solidFill>
                <a:effectLst/>
              </a:rPr>
              <a:t>Sometimes His power heals an infirmity, but the scriptures and our experiences teach that sometimes He succors or helps by giving us the strength or patience to endure our infirmities.</a:t>
            </a:r>
          </a:p>
        </p:txBody>
      </p:sp>
      <p:sp>
        <p:nvSpPr>
          <p:cNvPr id="8" name="TextBox 7">
            <a:extLst>
              <a:ext uri="{FF2B5EF4-FFF2-40B4-BE49-F238E27FC236}">
                <a16:creationId xmlns:a16="http://schemas.microsoft.com/office/drawing/2014/main" id="{677E68F8-5C10-3B71-F0BB-E94A615A6339}"/>
              </a:ext>
            </a:extLst>
          </p:cNvPr>
          <p:cNvSpPr txBox="1"/>
          <p:nvPr/>
        </p:nvSpPr>
        <p:spPr>
          <a:xfrm>
            <a:off x="1981200" y="130630"/>
            <a:ext cx="82296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rPr>
              <a:t>I Can Do All Things</a:t>
            </a:r>
          </a:p>
        </p:txBody>
      </p:sp>
      <p:sp>
        <p:nvSpPr>
          <p:cNvPr id="10" name="TextBox 9">
            <a:extLst>
              <a:ext uri="{FF2B5EF4-FFF2-40B4-BE49-F238E27FC236}">
                <a16:creationId xmlns:a16="http://schemas.microsoft.com/office/drawing/2014/main" id="{45F36FEE-223D-D0A9-5A3D-4C2B3C46EE96}"/>
              </a:ext>
            </a:extLst>
          </p:cNvPr>
          <p:cNvSpPr txBox="1"/>
          <p:nvPr/>
        </p:nvSpPr>
        <p:spPr>
          <a:xfrm>
            <a:off x="87086" y="6454240"/>
            <a:ext cx="6106884" cy="369332"/>
          </a:xfrm>
          <a:prstGeom prst="rect">
            <a:avLst/>
          </a:prstGeom>
          <a:noFill/>
        </p:spPr>
        <p:txBody>
          <a:bodyPr wrap="square">
            <a:spAutoFit/>
          </a:bodyPr>
          <a:lstStyle/>
          <a:p>
            <a:r>
              <a:rPr lang="en-US" sz="1800" b="0" i="0" dirty="0">
                <a:solidFill>
                  <a:schemeClr val="bg1"/>
                </a:solidFill>
                <a:effectLst/>
              </a:rPr>
              <a:t>Philippians 4:13</a:t>
            </a:r>
            <a:endParaRPr lang="en-US" dirty="0"/>
          </a:p>
        </p:txBody>
      </p:sp>
      <p:pic>
        <p:nvPicPr>
          <p:cNvPr id="12" name="Picture 11" descr="A picture containing text, newspaper&#10;&#10;Description automatically generated">
            <a:extLst>
              <a:ext uri="{FF2B5EF4-FFF2-40B4-BE49-F238E27FC236}">
                <a16:creationId xmlns:a16="http://schemas.microsoft.com/office/drawing/2014/main" id="{102F161A-861C-6CD7-4AD1-A88E51943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850" y="1831899"/>
            <a:ext cx="2705542" cy="3416320"/>
          </a:xfrm>
          <a:prstGeom prst="rect">
            <a:avLst/>
          </a:prstGeom>
        </p:spPr>
      </p:pic>
      <p:pic>
        <p:nvPicPr>
          <p:cNvPr id="14" name="Picture 13" descr="A person in a suit&#10;&#10;Description automatically generated with low confidence">
            <a:extLst>
              <a:ext uri="{FF2B5EF4-FFF2-40B4-BE49-F238E27FC236}">
                <a16:creationId xmlns:a16="http://schemas.microsoft.com/office/drawing/2014/main" id="{89D43712-14C0-7D2C-2D17-36E625F6B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7992" y="130630"/>
            <a:ext cx="676370" cy="842963"/>
          </a:xfrm>
          <a:prstGeom prst="rect">
            <a:avLst/>
          </a:prstGeom>
        </p:spPr>
      </p:pic>
    </p:spTree>
    <p:extLst>
      <p:ext uri="{BB962C8B-B14F-4D97-AF65-F5344CB8AC3E}">
        <p14:creationId xmlns:p14="http://schemas.microsoft.com/office/powerpoint/2010/main" val="2784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45</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 3:455</a:t>
            </a:r>
          </a:p>
          <a:p>
            <a:pPr marL="342900" indent="-342900">
              <a:buFontTx/>
              <a:buAutoNum type="arabicPeriod"/>
            </a:pPr>
            <a:r>
              <a:rPr lang="en-US" dirty="0">
                <a:solidFill>
                  <a:schemeClr val="bg1"/>
                </a:solidFill>
              </a:rPr>
              <a:t>President Joseph Fielding Smith (in Conference Report, Oct. 1950, 10)</a:t>
            </a:r>
          </a:p>
          <a:p>
            <a:pPr marL="342900" indent="-342900">
              <a:buFontTx/>
              <a:buAutoNum type="arabicPeriod"/>
            </a:pPr>
            <a:r>
              <a:rPr lang="en-US" dirty="0">
                <a:solidFill>
                  <a:schemeClr val="bg1"/>
                </a:solidFill>
              </a:rPr>
              <a:t>Elder Richard G. Scott (“Make the Exercise of Faith Your First Priority,”</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2014, 93).</a:t>
            </a:r>
          </a:p>
          <a:p>
            <a:pPr marL="342900" indent="-342900">
              <a:buFontTx/>
              <a:buAutoNum type="arabicPeriod"/>
            </a:pPr>
            <a:r>
              <a:rPr lang="en-US" dirty="0">
                <a:solidFill>
                  <a:schemeClr val="bg1"/>
                </a:solidFill>
              </a:rPr>
              <a:t>Elder Joseph B. Wirthlin  (“Seeking the Good,”</a:t>
            </a:r>
            <a:r>
              <a:rPr lang="en-US" i="1" dirty="0">
                <a:solidFill>
                  <a:schemeClr val="bg1"/>
                </a:solidFill>
              </a:rPr>
              <a:t> Ensign,</a:t>
            </a:r>
            <a:r>
              <a:rPr lang="en-US" dirty="0">
                <a:solidFill>
                  <a:schemeClr val="bg1"/>
                </a:solidFill>
              </a:rPr>
              <a:t> May 1992, 86).</a:t>
            </a:r>
          </a:p>
          <a:p>
            <a:pPr marL="342900" indent="-342900">
              <a:buFontTx/>
              <a:buAutoNum type="arabicPeriod"/>
            </a:pPr>
            <a:r>
              <a:rPr lang="en-US" dirty="0">
                <a:solidFill>
                  <a:schemeClr val="bg1"/>
                </a:solidFill>
              </a:rPr>
              <a:t>Elder L. Tom Perry “The Articles of Faith” May 1998 Ensign</a:t>
            </a:r>
          </a:p>
          <a:p>
            <a:pPr marL="342900" indent="-342900">
              <a:buFontTx/>
              <a:buAutoNum type="arabicPeriod"/>
            </a:pPr>
            <a:r>
              <a:rPr lang="en-US" dirty="0">
                <a:solidFill>
                  <a:schemeClr val="bg1"/>
                </a:solidFill>
              </a:rPr>
              <a:t>Elder H. David Burton “Let Virtue Garnish Your Thoughts” Oct. GC 2009</a:t>
            </a:r>
          </a:p>
          <a:p>
            <a:pPr marL="342900" indent="-342900">
              <a:buFontTx/>
              <a:buAutoNum type="arabicPeriod"/>
            </a:pPr>
            <a:r>
              <a:rPr lang="en-US" dirty="0">
                <a:solidFill>
                  <a:schemeClr val="bg1"/>
                </a:solidFill>
              </a:rPr>
              <a:t>President Thomas S. Monson “Family Values in a Violent Society” Jan. 16, 1994 or “Finding Peace” Ensign, Mar. 2004</a:t>
            </a:r>
          </a:p>
          <a:p>
            <a:pPr marL="342900" indent="-342900">
              <a:buFontTx/>
              <a:buAutoNum type="arabicPeriod"/>
            </a:pPr>
            <a:r>
              <a:rPr lang="en-US" dirty="0">
                <a:solidFill>
                  <a:schemeClr val="bg1"/>
                </a:solidFill>
              </a:rPr>
              <a:t>Ann M. </a:t>
            </a:r>
            <a:r>
              <a:rPr lang="en-US" dirty="0" err="1">
                <a:solidFill>
                  <a:schemeClr val="bg1"/>
                </a:solidFill>
              </a:rPr>
              <a:t>Dibb</a:t>
            </a:r>
            <a:r>
              <a:rPr lang="en-US" dirty="0">
                <a:solidFill>
                  <a:schemeClr val="bg1"/>
                </a:solidFill>
              </a:rPr>
              <a:t> “I Believe in Being Honest and True” May 2011 Ensign</a:t>
            </a:r>
          </a:p>
          <a:p>
            <a:pPr marL="342900" indent="-342900">
              <a:buFontTx/>
              <a:buAutoNum type="arabicPeriod"/>
            </a:pPr>
            <a:r>
              <a:rPr lang="en-US" dirty="0">
                <a:solidFill>
                  <a:schemeClr val="bg1"/>
                </a:solidFill>
              </a:rPr>
              <a:t>President Gordon B. Hinckley “Fear Not to Do Good” 1983 April Gen. Conf.</a:t>
            </a:r>
          </a:p>
          <a:p>
            <a:r>
              <a:rPr lang="en-US" i="1" dirty="0">
                <a:solidFill>
                  <a:schemeClr val="bg1"/>
                </a:solidFill>
              </a:rPr>
              <a:t>11. </a:t>
            </a:r>
            <a:r>
              <a:rPr lang="en-US" dirty="0">
                <a:solidFill>
                  <a:schemeClr val="bg1"/>
                </a:solidFill>
              </a:rPr>
              <a:t>Elder James E. Faust “We Seek After These Things” 1998 April GC</a:t>
            </a:r>
          </a:p>
          <a:p>
            <a:pPr marL="342900" indent="-342900">
              <a:buAutoNum type="arabicPeriod" startAt="12"/>
            </a:pPr>
            <a:r>
              <a:rPr lang="en-US" dirty="0">
                <a:solidFill>
                  <a:schemeClr val="bg1"/>
                </a:solidFill>
              </a:rPr>
              <a:t>President Dieter F. Uchtdorf (“The Gift of Grace,”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2015, 108).</a:t>
            </a:r>
          </a:p>
          <a:p>
            <a:pPr marL="342900" indent="-342900">
              <a:buAutoNum type="arabicPeriod" startAt="12"/>
            </a:pPr>
            <a:r>
              <a:rPr lang="en-US" sz="1800" b="0" i="0" dirty="0">
                <a:solidFill>
                  <a:schemeClr val="bg1"/>
                </a:solidFill>
                <a:effectLst/>
              </a:rPr>
              <a:t>Dallin H. Oaks, “</a:t>
            </a:r>
            <a:r>
              <a:rPr lang="en-US" sz="1800" b="0" i="0" u="none" strike="noStrike" dirty="0">
                <a:solidFill>
                  <a:schemeClr val="bg1"/>
                </a:solidFill>
                <a:effectLst/>
              </a:rPr>
              <a:t>Strengthened by the Atonement of Jesus Christ</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2015, 62</a:t>
            </a:r>
          </a:p>
          <a:p>
            <a:pPr marL="342900" indent="-342900">
              <a:buAutoNum type="arabicPeriod" startAt="12"/>
            </a:pPr>
            <a:r>
              <a:rPr lang="en-US" b="0" i="0" dirty="0">
                <a:solidFill>
                  <a:schemeClr val="bg1"/>
                </a:solidFill>
                <a:effectLst/>
              </a:rPr>
              <a:t>Russell M. Nelson, “</a:t>
            </a:r>
            <a:r>
              <a:rPr lang="en-US" b="0" i="0" u="none" strike="noStrike" dirty="0">
                <a:solidFill>
                  <a:schemeClr val="bg1"/>
                </a:solidFill>
                <a:effectLst/>
              </a:rPr>
              <a:t>Joy and Spiritual Survival</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2016, 82</a:t>
            </a:r>
            <a:endParaRPr lang="en-US" dirty="0">
              <a:solidFill>
                <a:schemeClr val="bg1"/>
              </a:solidFill>
            </a:endParaRPr>
          </a:p>
          <a:p>
            <a:pPr marL="342900" indent="-342900">
              <a:buFontTx/>
              <a:buAutoNum type="arabicPeriod"/>
            </a:pPr>
            <a:endParaRPr lang="en-US" i="1" dirty="0">
              <a:solidFill>
                <a:schemeClr val="bg1"/>
              </a:solidFill>
            </a:endParaRPr>
          </a:p>
        </p:txBody>
      </p:sp>
      <p:sp>
        <p:nvSpPr>
          <p:cNvPr id="14" name="Footer Placeholder 14">
            <a:extLst>
              <a:ext uri="{FF2B5EF4-FFF2-40B4-BE49-F238E27FC236}">
                <a16:creationId xmlns:a16="http://schemas.microsoft.com/office/drawing/2014/main" id="{E04A90CA-DD75-48F5-B229-6713580F5BB0}"/>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318590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31445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A LETTER FROM PAUL TO THE SAINTS IN PHILIPPI, MACEDONIA</a:t>
                      </a:r>
                    </a:p>
                    <a:p>
                      <a:pPr algn="ctr" fontAlgn="base"/>
                      <a:r>
                        <a:rPr lang="en-US" sz="1200" b="0" i="0" kern="1200" cap="all" dirty="0">
                          <a:solidFill>
                            <a:schemeClr val="tx1"/>
                          </a:solidFill>
                          <a:effectLst/>
                          <a:latin typeface="+mn-lt"/>
                          <a:ea typeface="+mn-ea"/>
                          <a:cs typeface="+mn-cs"/>
                        </a:rPr>
                        <a:t>WRITTEN WHILE UNDER ARREST IN ROME, CA. A.D. 60-62 (PHILIPPIANS)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“Stand Fast in the Lord”</a:t>
                      </a:r>
                    </a:p>
                  </a:txBody>
                  <a:tcPr marL="95250" marR="95250" marT="66675" marB="66675" anchor="ctr"/>
                </a:tc>
                <a:tc>
                  <a:txBody>
                    <a:bodyPr/>
                    <a:lstStyle/>
                    <a:p>
                      <a:pPr algn="l" fontAlgn="base"/>
                      <a:r>
                        <a:rPr lang="en-US">
                          <a:solidFill>
                            <a:srgbClr val="434444"/>
                          </a:solidFill>
                          <a:effectLst/>
                        </a:rPr>
                        <a:t>4:1–9</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Paul’s Thanks for Aid</a:t>
                      </a:r>
                    </a:p>
                  </a:txBody>
                  <a:tcPr marL="95250" marR="95250" marT="66675" marB="66675" anchor="ctr"/>
                </a:tc>
                <a:tc>
                  <a:txBody>
                    <a:bodyPr/>
                    <a:lstStyle/>
                    <a:p>
                      <a:pPr algn="l" fontAlgn="base"/>
                      <a:r>
                        <a:rPr lang="en-US" dirty="0">
                          <a:solidFill>
                            <a:srgbClr val="434444"/>
                          </a:solidFill>
                          <a:effectLst/>
                        </a:rPr>
                        <a:t>4:10–23</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309338"/>
            <a:ext cx="5540721" cy="246221"/>
          </a:xfrm>
          <a:prstGeom prst="rect">
            <a:avLst/>
          </a:prstGeom>
          <a:noFill/>
        </p:spPr>
        <p:txBody>
          <a:bodyPr wrap="square" rtlCol="0">
            <a:spAutoFit/>
          </a:bodyPr>
          <a:lstStyle/>
          <a:p>
            <a:r>
              <a:rPr lang="en-US" sz="1000" dirty="0"/>
              <a:t>Life and Teachings of Jesus and His Apostles Chapter 43</a:t>
            </a:r>
          </a:p>
        </p:txBody>
      </p:sp>
      <p:sp>
        <p:nvSpPr>
          <p:cNvPr id="5" name="Rectangle 4"/>
          <p:cNvSpPr/>
          <p:nvPr/>
        </p:nvSpPr>
        <p:spPr>
          <a:xfrm>
            <a:off x="1" y="1542987"/>
            <a:ext cx="7467599" cy="5262979"/>
          </a:xfrm>
          <a:prstGeom prst="rect">
            <a:avLst/>
          </a:prstGeom>
          <a:ln>
            <a:solidFill>
              <a:schemeClr val="tx1"/>
            </a:solidFill>
          </a:ln>
        </p:spPr>
        <p:txBody>
          <a:bodyPr wrap="square">
            <a:spAutoFit/>
          </a:bodyPr>
          <a:lstStyle/>
          <a:p>
            <a:r>
              <a:rPr lang="en-US" sz="1200" b="1" dirty="0">
                <a:solidFill>
                  <a:srgbClr val="444444"/>
                </a:solidFill>
              </a:rPr>
              <a:t>Philippians 4:8:</a:t>
            </a:r>
          </a:p>
          <a:p>
            <a:r>
              <a:rPr lang="en-US" sz="1200" b="1" dirty="0">
                <a:solidFill>
                  <a:srgbClr val="444444"/>
                </a:solidFill>
              </a:rPr>
              <a:t>Of all the admonitions of Paul</a:t>
            </a:r>
            <a:r>
              <a:rPr lang="en-US" sz="1200" dirty="0">
                <a:solidFill>
                  <a:srgbClr val="444444"/>
                </a:solidFill>
              </a:rPr>
              <a:t>, of all his inspired advice, of all his exhortations, Joseph Smith included this one as the thirteenth article of our faith. It is an admonition for the saints to search out all good. While the world accuses us of being closed-minded, the opposite should really be the case. We reject evil in all of its manifestations but accept every form of goodness and righteousness throughout the earth-in whatever form it may be. As Mormon taught, "Wherefore, all things, which are good cometh of God...that which is of God </a:t>
            </a:r>
            <a:r>
              <a:rPr lang="en-US" sz="1200" dirty="0" err="1">
                <a:solidFill>
                  <a:srgbClr val="444444"/>
                </a:solidFill>
              </a:rPr>
              <a:t>inviteth</a:t>
            </a:r>
            <a:r>
              <a:rPr lang="en-US" sz="1200" dirty="0">
                <a:solidFill>
                  <a:srgbClr val="444444"/>
                </a:solidFill>
              </a:rPr>
              <a:t> and </a:t>
            </a:r>
            <a:r>
              <a:rPr lang="en-US" sz="1200" dirty="0" err="1">
                <a:solidFill>
                  <a:srgbClr val="444444"/>
                </a:solidFill>
              </a:rPr>
              <a:t>enticeth</a:t>
            </a:r>
            <a:r>
              <a:rPr lang="en-US" sz="1200" dirty="0">
                <a:solidFill>
                  <a:srgbClr val="444444"/>
                </a:solidFill>
              </a:rPr>
              <a:t> to do good continually; wherefore, every thing which </a:t>
            </a:r>
            <a:r>
              <a:rPr lang="en-US" sz="1200" dirty="0" err="1">
                <a:solidFill>
                  <a:srgbClr val="444444"/>
                </a:solidFill>
              </a:rPr>
              <a:t>inviteth</a:t>
            </a:r>
            <a:r>
              <a:rPr lang="en-US" sz="1200" dirty="0">
                <a:solidFill>
                  <a:srgbClr val="444444"/>
                </a:solidFill>
              </a:rPr>
              <a:t> and </a:t>
            </a:r>
            <a:r>
              <a:rPr lang="en-US" sz="1200" dirty="0" err="1">
                <a:solidFill>
                  <a:srgbClr val="444444"/>
                </a:solidFill>
              </a:rPr>
              <a:t>enticeth</a:t>
            </a:r>
            <a:r>
              <a:rPr lang="en-US" sz="1200" dirty="0">
                <a:solidFill>
                  <a:srgbClr val="444444"/>
                </a:solidFill>
              </a:rPr>
              <a:t> to do good, and to love God, and to serve him is inspired of God." (Moro. 7:12-13) How broad and all encompassing is this doctrine? It acknowledges the good in all men of all religions, from all sources, from all cultures. It spans the best of literature, philosophy, and government as well as the best of fashion, entertainment, and music.</a:t>
            </a:r>
          </a:p>
          <a:p>
            <a:endParaRPr lang="en-US" sz="1200" dirty="0">
              <a:solidFill>
                <a:srgbClr val="444444"/>
              </a:solidFill>
            </a:endParaRPr>
          </a:p>
          <a:p>
            <a:r>
              <a:rPr lang="en-US" sz="1200" dirty="0"/>
              <a:t>On March 1, 1842, Joseph Smith, at the request of Mr. John Wentworth, editor of a Chicago newspaper, composed thirteen brief statements known as the Articles of Faith, which summarize some of the basic doctrines of the Church. As the concluding statement, the Prophet wrote this inspired code of conduct: (quotes A of F 1:13).</a:t>
            </a:r>
          </a:p>
          <a:p>
            <a:r>
              <a:rPr lang="en-US" sz="1200" dirty="0"/>
              <a:t>What an inspiring description of good people, God-fearing people, people committed to deal justly with mankind! These would be the type of people who could raise up a nation and help it survive, and the kind of people to comprehend the true gospel of Jesus Christ with the needed faith to proclaim it to the inhabitants of the earth. </a:t>
            </a:r>
            <a:r>
              <a:rPr lang="en-US" sz="1200" dirty="0" err="1"/>
              <a:t>Daivid</a:t>
            </a:r>
            <a:r>
              <a:rPr lang="en-US" sz="1200" dirty="0"/>
              <a:t> B. Haight ("Ethics and Honesty," </a:t>
            </a:r>
            <a:r>
              <a:rPr lang="en-US" sz="1200" i="1" dirty="0"/>
              <a:t>Ensign</a:t>
            </a:r>
            <a:r>
              <a:rPr lang="en-US" sz="1200" dirty="0"/>
              <a:t>, Nov. 1987, 13-14)</a:t>
            </a:r>
          </a:p>
          <a:p>
            <a:endParaRPr lang="en-US" sz="1200" dirty="0"/>
          </a:p>
          <a:p>
            <a:r>
              <a:rPr lang="en-US" sz="1200" dirty="0">
                <a:solidFill>
                  <a:srgbClr val="444444"/>
                </a:solidFill>
              </a:rPr>
              <a:t>In this article of their faith, the Latter-day Saints declare their acceptance of a practical religion; a religion that shall consist, not alone of professions in spiritual matters... but also, and more particularly, of present and every-day duties, in which proper respect for self, love for fellow men, and devotion to God are the guiding principles. Religion without morality, professions of godliness without charity, church-membership without adequate responsibility as to individual conduct in daily life, are but as sounding brass and tinkling cymbals-noise without music, the words without the spirit of prayer...</a:t>
            </a:r>
          </a:p>
          <a:p>
            <a:r>
              <a:rPr lang="en-US" sz="1200" dirty="0">
                <a:solidFill>
                  <a:srgbClr val="444444"/>
                </a:solidFill>
              </a:rPr>
              <a:t>The comprehensiveness of our faith must appeal to every earnest investigator of the principles taught by the Church... Within the pale of the Church there is a place for all truth-for everything that is praiseworthy, virtuous, lovely, or of good report. Elder James E. Talmage (</a:t>
            </a:r>
            <a:r>
              <a:rPr lang="en-US" sz="1200" i="1" dirty="0">
                <a:solidFill>
                  <a:srgbClr val="444444"/>
                </a:solidFill>
              </a:rPr>
              <a:t>Articles of Faith</a:t>
            </a:r>
            <a:r>
              <a:rPr lang="en-US" sz="1200" dirty="0">
                <a:solidFill>
                  <a:srgbClr val="444444"/>
                </a:solidFill>
              </a:rPr>
              <a:t> [Salt Lake City: Deseret Book Co., 1981], 390.)</a:t>
            </a:r>
            <a:endParaRPr lang="en-US" sz="1200" dirty="0"/>
          </a:p>
        </p:txBody>
      </p:sp>
      <p:sp>
        <p:nvSpPr>
          <p:cNvPr id="6" name="Rectangle 5"/>
          <p:cNvSpPr/>
          <p:nvPr/>
        </p:nvSpPr>
        <p:spPr>
          <a:xfrm>
            <a:off x="7445829" y="0"/>
            <a:ext cx="4746171" cy="6186309"/>
          </a:xfrm>
          <a:prstGeom prst="rect">
            <a:avLst/>
          </a:prstGeom>
          <a:ln>
            <a:solidFill>
              <a:schemeClr val="tx1"/>
            </a:solidFill>
          </a:ln>
        </p:spPr>
        <p:txBody>
          <a:bodyPr wrap="square">
            <a:spAutoFit/>
          </a:bodyPr>
          <a:lstStyle/>
          <a:p>
            <a:r>
              <a:rPr lang="en-US" b="1" dirty="0"/>
              <a:t>Strengthen Me Philippians 4:13:</a:t>
            </a:r>
          </a:p>
          <a:p>
            <a:r>
              <a:rPr lang="en-US" dirty="0"/>
              <a:t>“We don’t seek out tests, trials, and tribulations. Our personal journey through life will provide just the right amount for our needs. Many trials are just a natural part of our mortal existence, but they play such an important role in our progress. …</a:t>
            </a:r>
          </a:p>
          <a:p>
            <a:r>
              <a:rPr lang="en-US" dirty="0"/>
              <a:t>“Sometimes we want to have growth without challenges and to develop strength without any struggle. But growth cannot come by taking the easy way. We clearly understand that an athlete who resists rigorous training will never become a world-class athlete. We must be careful that we don’t resent the very things that help us put on the divine nature.</a:t>
            </a:r>
          </a:p>
          <a:p>
            <a:r>
              <a:rPr lang="en-US" dirty="0"/>
              <a:t>“Not one of the trials and tribulations we face is beyond our limits, because we have access to help from the Lord. We can do all things through Christ, who strengthens us [see Philippians 4:13]” Elder Paul V. Johnson (“More Than Conquerors through Him That Loved Us,”</a:t>
            </a:r>
            <a:r>
              <a:rPr lang="en-US" i="1" dirty="0"/>
              <a:t> Ensign</a:t>
            </a:r>
            <a:r>
              <a:rPr lang="en-US" dirty="0"/>
              <a:t> or </a:t>
            </a:r>
            <a:r>
              <a:rPr lang="en-US" i="1" dirty="0"/>
              <a:t>Liahona,</a:t>
            </a:r>
            <a:r>
              <a:rPr lang="en-US" dirty="0"/>
              <a:t> May 2011, 79–80).</a:t>
            </a:r>
            <a:endParaRPr lang="en-US" sz="1200" dirty="0"/>
          </a:p>
        </p:txBody>
      </p:sp>
    </p:spTree>
    <p:extLst>
      <p:ext uri="{BB962C8B-B14F-4D97-AF65-F5344CB8AC3E}">
        <p14:creationId xmlns:p14="http://schemas.microsoft.com/office/powerpoint/2010/main" val="1615644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9C7288B-1F76-46FC-9DDE-4761AAAAB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82027" y="201440"/>
            <a:ext cx="10797766" cy="1323439"/>
          </a:xfrm>
          <a:prstGeom prst="rect">
            <a:avLst/>
          </a:prstGeom>
          <a:noFill/>
        </p:spPr>
        <p:txBody>
          <a:bodyPr wrap="square" rtlCol="0">
            <a:spAutoFit/>
          </a:bodyPr>
          <a:lstStyle/>
          <a:p>
            <a:pPr algn="ctr"/>
            <a:r>
              <a:rPr lang="en-US" sz="8000" dirty="0">
                <a:solidFill>
                  <a:schemeClr val="bg1"/>
                </a:solidFill>
                <a:latin typeface="Tempus Sans ITC" panose="04020404030D07020202" pitchFamily="82" charset="0"/>
                <a:ea typeface="Wednesday" pitchFamily="2" charset="0"/>
              </a:rPr>
              <a:t>Rooted in the Gospel</a:t>
            </a:r>
          </a:p>
        </p:txBody>
      </p:sp>
      <p:grpSp>
        <p:nvGrpSpPr>
          <p:cNvPr id="30" name="Group 29"/>
          <p:cNvGrpSpPr/>
          <p:nvPr/>
        </p:nvGrpSpPr>
        <p:grpSpPr>
          <a:xfrm>
            <a:off x="8677208" y="1638520"/>
            <a:ext cx="3135696" cy="4953481"/>
            <a:chOff x="4227214" y="1752119"/>
            <a:chExt cx="3135696" cy="4953481"/>
          </a:xfrm>
        </p:grpSpPr>
        <p:grpSp>
          <p:nvGrpSpPr>
            <p:cNvPr id="2" name="Group 8"/>
            <p:cNvGrpSpPr/>
            <p:nvPr/>
          </p:nvGrpSpPr>
          <p:grpSpPr>
            <a:xfrm rot="619256">
              <a:off x="5220866" y="1752119"/>
              <a:ext cx="518615" cy="1973939"/>
              <a:chOff x="1712971" y="2198329"/>
              <a:chExt cx="1895379" cy="3364271"/>
            </a:xfrm>
            <a:solidFill>
              <a:srgbClr val="92D050"/>
            </a:solidFill>
          </p:grpSpPr>
          <p:sp>
            <p:nvSpPr>
              <p:cNvPr id="56" name="Moon 55"/>
              <p:cNvSpPr/>
              <p:nvPr/>
            </p:nvSpPr>
            <p:spPr>
              <a:xfrm rot="13821048">
                <a:off x="2659035" y="2043675"/>
                <a:ext cx="522086"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10"/>
              <p:cNvSpPr/>
              <p:nvPr/>
            </p:nvSpPr>
            <p:spPr>
              <a:xfrm rot="20061245">
                <a:off x="2017772" y="2198329"/>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11"/>
              <p:cNvSpPr/>
              <p:nvPr/>
            </p:nvSpPr>
            <p:spPr>
              <a:xfrm rot="2968509">
                <a:off x="2621498" y="2659816"/>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12"/>
              <p:cNvSpPr/>
              <p:nvPr/>
            </p:nvSpPr>
            <p:spPr>
              <a:xfrm rot="20061245">
                <a:off x="1712971" y="3493728"/>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13"/>
              <p:cNvSpPr/>
              <p:nvPr/>
            </p:nvSpPr>
            <p:spPr>
              <a:xfrm rot="17114711">
                <a:off x="2490797" y="3677569"/>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a:off x="2133600" y="2438400"/>
                <a:ext cx="914400" cy="31242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 Diagonal Corner Rectangle 8"/>
            <p:cNvSpPr/>
            <p:nvPr/>
          </p:nvSpPr>
          <p:spPr>
            <a:xfrm rot="21098317">
              <a:off x="5499375" y="2533120"/>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15698317">
              <a:off x="4718103" y="2562615"/>
              <a:ext cx="771721" cy="424405"/>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rot="21098317">
              <a:off x="5660928" y="4141768"/>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1957031">
              <a:off x="5119874" y="4281750"/>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21098317">
              <a:off x="5214766" y="2594015"/>
              <a:ext cx="444527" cy="2452469"/>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632670">
              <a:off x="5541541" y="3397865"/>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807070">
              <a:off x="4678212" y="3594020"/>
              <a:ext cx="717796" cy="370439"/>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18"/>
            <p:cNvGrpSpPr/>
            <p:nvPr/>
          </p:nvGrpSpPr>
          <p:grpSpPr>
            <a:xfrm rot="21098317">
              <a:off x="5385591" y="1950791"/>
              <a:ext cx="685313" cy="759642"/>
              <a:chOff x="6096000" y="3429000"/>
              <a:chExt cx="1143000" cy="1096897"/>
            </a:xfrm>
          </p:grpSpPr>
          <p:sp>
            <p:nvSpPr>
              <p:cNvPr id="47" name="6-Point Star 46"/>
              <p:cNvSpPr/>
              <p:nvPr/>
            </p:nvSpPr>
            <p:spPr>
              <a:xfrm rot="2151387">
                <a:off x="6553200" y="40386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6-Point Star 47"/>
              <p:cNvSpPr/>
              <p:nvPr/>
            </p:nvSpPr>
            <p:spPr>
              <a:xfrm>
                <a:off x="6096000" y="34290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Point Star 48"/>
              <p:cNvSpPr/>
              <p:nvPr/>
            </p:nvSpPr>
            <p:spPr>
              <a:xfrm>
                <a:off x="6781800" y="35052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art 49"/>
              <p:cNvSpPr/>
              <p:nvPr/>
            </p:nvSpPr>
            <p:spPr>
              <a:xfrm rot="205619">
                <a:off x="6400800" y="34856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5"/>
              <p:cNvGrpSpPr/>
              <p:nvPr/>
            </p:nvGrpSpPr>
            <p:grpSpPr>
              <a:xfrm>
                <a:off x="6187214" y="3657581"/>
                <a:ext cx="904587" cy="725595"/>
                <a:chOff x="6187214" y="3657581"/>
                <a:chExt cx="904587" cy="725595"/>
              </a:xfrm>
            </p:grpSpPr>
            <p:sp>
              <p:nvSpPr>
                <p:cNvPr id="52" name="Heart 51"/>
                <p:cNvSpPr/>
                <p:nvPr/>
              </p:nvSpPr>
              <p:spPr>
                <a:xfrm rot="5400000">
                  <a:off x="6553200" y="36380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art 52"/>
                <p:cNvSpPr/>
                <p:nvPr/>
              </p:nvSpPr>
              <p:spPr>
                <a:xfrm rot="16405619">
                  <a:off x="6206775" y="3654258"/>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art 53"/>
                <p:cNvSpPr/>
                <p:nvPr/>
              </p:nvSpPr>
              <p:spPr>
                <a:xfrm rot="21394381" flipV="1">
                  <a:off x="6417019" y="3825014"/>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6-Point Star 54"/>
                <p:cNvSpPr/>
                <p:nvPr/>
              </p:nvSpPr>
              <p:spPr>
                <a:xfrm>
                  <a:off x="6477000" y="3657600"/>
                  <a:ext cx="381000" cy="457200"/>
                </a:xfrm>
                <a:prstGeom prst="star6">
                  <a:avLst/>
                </a:prstGeom>
                <a:solidFill>
                  <a:srgbClr val="F8F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139"/>
            <p:cNvGrpSpPr/>
            <p:nvPr/>
          </p:nvGrpSpPr>
          <p:grpSpPr>
            <a:xfrm rot="21098317">
              <a:off x="5001651" y="3977339"/>
              <a:ext cx="513984" cy="569732"/>
              <a:chOff x="6096000" y="3429000"/>
              <a:chExt cx="1143000" cy="1096897"/>
            </a:xfrm>
          </p:grpSpPr>
          <p:sp>
            <p:nvSpPr>
              <p:cNvPr id="20" name="6-Point Star 19"/>
              <p:cNvSpPr/>
              <p:nvPr/>
            </p:nvSpPr>
            <p:spPr>
              <a:xfrm rot="2151387">
                <a:off x="6553200" y="40386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6-Point Star 20"/>
              <p:cNvSpPr/>
              <p:nvPr/>
            </p:nvSpPr>
            <p:spPr>
              <a:xfrm>
                <a:off x="6096000" y="34290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6-Point Star 21"/>
              <p:cNvSpPr/>
              <p:nvPr/>
            </p:nvSpPr>
            <p:spPr>
              <a:xfrm>
                <a:off x="6781800" y="35052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p:cNvSpPr/>
              <p:nvPr/>
            </p:nvSpPr>
            <p:spPr>
              <a:xfrm rot="205619">
                <a:off x="6400800" y="34856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15"/>
              <p:cNvGrpSpPr/>
              <p:nvPr/>
            </p:nvGrpSpPr>
            <p:grpSpPr>
              <a:xfrm>
                <a:off x="6187214" y="3657581"/>
                <a:ext cx="904587" cy="725595"/>
                <a:chOff x="6187214" y="3657581"/>
                <a:chExt cx="904587" cy="725595"/>
              </a:xfrm>
            </p:grpSpPr>
            <p:sp>
              <p:nvSpPr>
                <p:cNvPr id="25" name="Heart 24"/>
                <p:cNvSpPr/>
                <p:nvPr/>
              </p:nvSpPr>
              <p:spPr>
                <a:xfrm rot="5400000">
                  <a:off x="6553200" y="36380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p:cNvSpPr/>
                <p:nvPr/>
              </p:nvSpPr>
              <p:spPr>
                <a:xfrm rot="16405619">
                  <a:off x="6206775" y="3654258"/>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p:cNvSpPr/>
                <p:nvPr/>
              </p:nvSpPr>
              <p:spPr>
                <a:xfrm rot="21394381" flipV="1">
                  <a:off x="6417019" y="3825014"/>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6-Point Star 27"/>
                <p:cNvSpPr/>
                <p:nvPr/>
              </p:nvSpPr>
              <p:spPr>
                <a:xfrm>
                  <a:off x="6477000" y="3657600"/>
                  <a:ext cx="381000" cy="457200"/>
                </a:xfrm>
                <a:prstGeom prst="star6">
                  <a:avLst/>
                </a:prstGeom>
                <a:solidFill>
                  <a:srgbClr val="F8F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8"/>
            <p:cNvGrpSpPr/>
            <p:nvPr/>
          </p:nvGrpSpPr>
          <p:grpSpPr>
            <a:xfrm rot="204299" flipH="1">
              <a:off x="6534412" y="2025180"/>
              <a:ext cx="518615" cy="1973939"/>
              <a:chOff x="1712971" y="2198329"/>
              <a:chExt cx="1895379" cy="3364271"/>
            </a:xfrm>
            <a:solidFill>
              <a:srgbClr val="92D050"/>
            </a:solidFill>
          </p:grpSpPr>
          <p:sp>
            <p:nvSpPr>
              <p:cNvPr id="102" name="Moon 101"/>
              <p:cNvSpPr/>
              <p:nvPr/>
            </p:nvSpPr>
            <p:spPr>
              <a:xfrm rot="13821048">
                <a:off x="2659035" y="2043675"/>
                <a:ext cx="522086"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
              <p:cNvSpPr/>
              <p:nvPr/>
            </p:nvSpPr>
            <p:spPr>
              <a:xfrm rot="20061245">
                <a:off x="2017772" y="2198329"/>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1"/>
              <p:cNvSpPr/>
              <p:nvPr/>
            </p:nvSpPr>
            <p:spPr>
              <a:xfrm rot="2968509">
                <a:off x="2621498" y="2659816"/>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2"/>
              <p:cNvSpPr/>
              <p:nvPr/>
            </p:nvSpPr>
            <p:spPr>
              <a:xfrm rot="20061245">
                <a:off x="1712971" y="3493728"/>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3"/>
              <p:cNvSpPr/>
              <p:nvPr/>
            </p:nvSpPr>
            <p:spPr>
              <a:xfrm rot="17114711">
                <a:off x="2490797" y="3677569"/>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a:off x="2133600" y="2438400"/>
                <a:ext cx="914400" cy="31242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ound Diagonal Corner Rectangle 64"/>
            <p:cNvSpPr/>
            <p:nvPr/>
          </p:nvSpPr>
          <p:spPr>
            <a:xfrm rot="1325238" flipH="1">
              <a:off x="6314792" y="2746228"/>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6725238" flipH="1">
              <a:off x="6764847" y="2923922"/>
              <a:ext cx="771721" cy="424405"/>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1325238" flipH="1">
              <a:off x="5776157" y="4270603"/>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20466524" flipH="1">
              <a:off x="6268545" y="4534968"/>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1325238" flipH="1">
              <a:off x="6356832" y="2846438"/>
              <a:ext cx="444527" cy="2452469"/>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 Diagonal Corner Rectangle 69"/>
            <p:cNvSpPr/>
            <p:nvPr/>
          </p:nvSpPr>
          <p:spPr>
            <a:xfrm rot="190885" flipH="1">
              <a:off x="6068646" y="3576272"/>
              <a:ext cx="444527" cy="598164"/>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 Diagonal Corner Rectangle 70"/>
            <p:cNvSpPr/>
            <p:nvPr/>
          </p:nvSpPr>
          <p:spPr>
            <a:xfrm rot="19616485" flipH="1">
              <a:off x="6618425" y="3942505"/>
              <a:ext cx="717796" cy="370439"/>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39"/>
            <p:cNvGrpSpPr/>
            <p:nvPr/>
          </p:nvGrpSpPr>
          <p:grpSpPr>
            <a:xfrm rot="1325238" flipH="1">
              <a:off x="6390527" y="4259467"/>
              <a:ext cx="513984" cy="569732"/>
              <a:chOff x="6096000" y="3429000"/>
              <a:chExt cx="1143000" cy="1096897"/>
            </a:xfrm>
          </p:grpSpPr>
          <p:sp>
            <p:nvSpPr>
              <p:cNvPr id="75" name="6-Point Star 74"/>
              <p:cNvSpPr/>
              <p:nvPr/>
            </p:nvSpPr>
            <p:spPr>
              <a:xfrm rot="2151387">
                <a:off x="6553200" y="40386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6-Point Star 75"/>
              <p:cNvSpPr/>
              <p:nvPr/>
            </p:nvSpPr>
            <p:spPr>
              <a:xfrm>
                <a:off x="6096000" y="34290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6-Point Star 76"/>
              <p:cNvSpPr/>
              <p:nvPr/>
            </p:nvSpPr>
            <p:spPr>
              <a:xfrm>
                <a:off x="6781800" y="35052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art 77"/>
              <p:cNvSpPr/>
              <p:nvPr/>
            </p:nvSpPr>
            <p:spPr>
              <a:xfrm rot="205619">
                <a:off x="6400800" y="34856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15"/>
              <p:cNvGrpSpPr/>
              <p:nvPr/>
            </p:nvGrpSpPr>
            <p:grpSpPr>
              <a:xfrm>
                <a:off x="6187214" y="3657581"/>
                <a:ext cx="904587" cy="725595"/>
                <a:chOff x="6187214" y="3657581"/>
                <a:chExt cx="904587" cy="725595"/>
              </a:xfrm>
            </p:grpSpPr>
            <p:sp>
              <p:nvSpPr>
                <p:cNvPr id="80" name="Heart 79"/>
                <p:cNvSpPr/>
                <p:nvPr/>
              </p:nvSpPr>
              <p:spPr>
                <a:xfrm rot="5400000">
                  <a:off x="6553200" y="36380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art 80"/>
                <p:cNvSpPr/>
                <p:nvPr/>
              </p:nvSpPr>
              <p:spPr>
                <a:xfrm rot="16405619">
                  <a:off x="6206775" y="3654258"/>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art 81"/>
                <p:cNvSpPr/>
                <p:nvPr/>
              </p:nvSpPr>
              <p:spPr>
                <a:xfrm rot="21394381" flipV="1">
                  <a:off x="6417019" y="3825014"/>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6-Point Star 82"/>
                <p:cNvSpPr/>
                <p:nvPr/>
              </p:nvSpPr>
              <p:spPr>
                <a:xfrm>
                  <a:off x="6477000" y="3657600"/>
                  <a:ext cx="381000" cy="457200"/>
                </a:xfrm>
                <a:prstGeom prst="star6">
                  <a:avLst/>
                </a:prstGeom>
                <a:solidFill>
                  <a:srgbClr val="F8F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rapezoid 5"/>
            <p:cNvSpPr/>
            <p:nvPr/>
          </p:nvSpPr>
          <p:spPr>
            <a:xfrm rot="10800000">
              <a:off x="4419600" y="4572000"/>
              <a:ext cx="2819400" cy="2133600"/>
            </a:xfrm>
            <a:prstGeom prst="trapezoid">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18"/>
            <p:cNvGrpSpPr/>
            <p:nvPr/>
          </p:nvGrpSpPr>
          <p:grpSpPr>
            <a:xfrm rot="21098317">
              <a:off x="6500996" y="2638608"/>
              <a:ext cx="706238" cy="666385"/>
              <a:chOff x="6096000" y="3429000"/>
              <a:chExt cx="1143000" cy="1096897"/>
            </a:xfrm>
          </p:grpSpPr>
          <p:sp>
            <p:nvSpPr>
              <p:cNvPr id="109" name="6-Point Star 108"/>
              <p:cNvSpPr/>
              <p:nvPr/>
            </p:nvSpPr>
            <p:spPr>
              <a:xfrm rot="2151387">
                <a:off x="6553200" y="40386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6-Point Star 109"/>
              <p:cNvSpPr/>
              <p:nvPr/>
            </p:nvSpPr>
            <p:spPr>
              <a:xfrm>
                <a:off x="6096000" y="34290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6-Point Star 110"/>
              <p:cNvSpPr/>
              <p:nvPr/>
            </p:nvSpPr>
            <p:spPr>
              <a:xfrm>
                <a:off x="6781800" y="3505200"/>
                <a:ext cx="457200" cy="487297"/>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eart 111"/>
              <p:cNvSpPr/>
              <p:nvPr/>
            </p:nvSpPr>
            <p:spPr>
              <a:xfrm rot="205619">
                <a:off x="6400800" y="34856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15"/>
              <p:cNvGrpSpPr/>
              <p:nvPr/>
            </p:nvGrpSpPr>
            <p:grpSpPr>
              <a:xfrm>
                <a:off x="6187214" y="3657581"/>
                <a:ext cx="904587" cy="725595"/>
                <a:chOff x="6187214" y="3657581"/>
                <a:chExt cx="904587" cy="725595"/>
              </a:xfrm>
            </p:grpSpPr>
            <p:sp>
              <p:nvSpPr>
                <p:cNvPr id="114" name="Heart 113"/>
                <p:cNvSpPr/>
                <p:nvPr/>
              </p:nvSpPr>
              <p:spPr>
                <a:xfrm rot="5400000">
                  <a:off x="6553200" y="3638020"/>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eart 114"/>
                <p:cNvSpPr/>
                <p:nvPr/>
              </p:nvSpPr>
              <p:spPr>
                <a:xfrm rot="16405619">
                  <a:off x="6206775" y="3654258"/>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Heart 115"/>
                <p:cNvSpPr/>
                <p:nvPr/>
              </p:nvSpPr>
              <p:spPr>
                <a:xfrm rot="21394381" flipV="1">
                  <a:off x="6417019" y="3825014"/>
                  <a:ext cx="519040" cy="558162"/>
                </a:xfrm>
                <a:prstGeom prst="hear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6-Point Star 116"/>
                <p:cNvSpPr/>
                <p:nvPr/>
              </p:nvSpPr>
              <p:spPr>
                <a:xfrm>
                  <a:off x="6477000" y="3657600"/>
                  <a:ext cx="381000" cy="457200"/>
                </a:xfrm>
                <a:prstGeom prst="star6">
                  <a:avLst/>
                </a:prstGeom>
                <a:solidFill>
                  <a:srgbClr val="F8F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Trapezoid 117"/>
            <p:cNvSpPr/>
            <p:nvPr/>
          </p:nvSpPr>
          <p:spPr>
            <a:xfrm rot="10800000">
              <a:off x="4343400" y="4495800"/>
              <a:ext cx="2971800" cy="381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4227214" y="4833797"/>
              <a:ext cx="3124200" cy="523220"/>
            </a:xfrm>
            <a:prstGeom prst="rect">
              <a:avLst/>
            </a:prstGeom>
            <a:noFill/>
          </p:spPr>
          <p:txBody>
            <a:bodyPr wrap="square" rtlCol="0">
              <a:spAutoFit/>
            </a:bodyPr>
            <a:lstStyle/>
            <a:p>
              <a:pPr algn="ctr"/>
              <a:r>
                <a:rPr lang="en-US" sz="2800" dirty="0">
                  <a:solidFill>
                    <a:schemeClr val="bg1"/>
                  </a:solidFill>
                  <a:latin typeface="Abadi" panose="020B0604020104020204" pitchFamily="34" charset="0"/>
                  <a:ea typeface="Wednesday" pitchFamily="2" charset="0"/>
                </a:rPr>
                <a:t>Colossians 1-3</a:t>
              </a:r>
            </a:p>
          </p:txBody>
        </p:sp>
      </p:grpSp>
      <p:grpSp>
        <p:nvGrpSpPr>
          <p:cNvPr id="84" name="Group 83"/>
          <p:cNvGrpSpPr/>
          <p:nvPr/>
        </p:nvGrpSpPr>
        <p:grpSpPr>
          <a:xfrm>
            <a:off x="281951" y="3404172"/>
            <a:ext cx="3050721" cy="2895600"/>
            <a:chOff x="1273520" y="3003488"/>
            <a:chExt cx="3050721" cy="2895600"/>
          </a:xfrm>
        </p:grpSpPr>
        <p:pic>
          <p:nvPicPr>
            <p:cNvPr id="85" name="Picture 2" descr="Image result for ancient rome"/>
            <p:cNvPicPr>
              <a:picLocks noChangeAspect="1" noChangeArrowheads="1"/>
            </p:cNvPicPr>
            <p:nvPr/>
          </p:nvPicPr>
          <p:blipFill rotWithShape="1">
            <a:blip r:embed="rId3">
              <a:extLst>
                <a:ext uri="{28A0092B-C50C-407E-A947-70E740481C1C}">
                  <a14:useLocalDpi xmlns:a14="http://schemas.microsoft.com/office/drawing/2010/main" val="0"/>
                </a:ext>
              </a:extLst>
            </a:blip>
            <a:srcRect l="2569" t="15992" r="62100" b="7228"/>
            <a:stretch/>
          </p:blipFill>
          <p:spPr bwMode="auto">
            <a:xfrm>
              <a:off x="1367073" y="3105339"/>
              <a:ext cx="2833735" cy="2634558"/>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1273520" y="3003488"/>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39" name="Group 138"/>
          <p:cNvGrpSpPr/>
          <p:nvPr/>
        </p:nvGrpSpPr>
        <p:grpSpPr>
          <a:xfrm>
            <a:off x="4073492" y="1593534"/>
            <a:ext cx="4113627" cy="2989351"/>
            <a:chOff x="384206" y="4158361"/>
            <a:chExt cx="3289208" cy="2390250"/>
          </a:xfrm>
        </p:grpSpPr>
        <p:grpSp>
          <p:nvGrpSpPr>
            <p:cNvPr id="140" name="Group 139"/>
            <p:cNvGrpSpPr/>
            <p:nvPr/>
          </p:nvGrpSpPr>
          <p:grpSpPr>
            <a:xfrm>
              <a:off x="384206" y="4158361"/>
              <a:ext cx="3289208" cy="2390250"/>
              <a:chOff x="609599" y="833642"/>
              <a:chExt cx="7941747" cy="5771225"/>
            </a:xfrm>
          </p:grpSpPr>
          <p:grpSp>
            <p:nvGrpSpPr>
              <p:cNvPr id="142" name="Group 14"/>
              <p:cNvGrpSpPr/>
              <p:nvPr/>
            </p:nvGrpSpPr>
            <p:grpSpPr>
              <a:xfrm rot="10800000">
                <a:off x="7696200" y="5257800"/>
                <a:ext cx="621450" cy="1347067"/>
                <a:chOff x="7010400" y="381000"/>
                <a:chExt cx="762000" cy="2033666"/>
              </a:xfrm>
            </p:grpSpPr>
            <p:sp>
              <p:nvSpPr>
                <p:cNvPr id="155"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010400" y="381000"/>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1"/>
              <p:cNvGrpSpPr/>
              <p:nvPr/>
            </p:nvGrpSpPr>
            <p:grpSpPr>
              <a:xfrm rot="10800000">
                <a:off x="939238" y="4923502"/>
                <a:ext cx="621450" cy="1347067"/>
                <a:chOff x="7010400" y="381000"/>
                <a:chExt cx="762000" cy="2033666"/>
              </a:xfrm>
            </p:grpSpPr>
            <p:sp>
              <p:nvSpPr>
                <p:cNvPr id="153"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010400" y="381000"/>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an 3"/>
              <p:cNvSpPr/>
              <p:nvPr/>
            </p:nvSpPr>
            <p:spPr>
              <a:xfrm>
                <a:off x="7315200" y="1981200"/>
                <a:ext cx="1236146" cy="3840519"/>
              </a:xfrm>
              <a:prstGeom prst="can">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an 1"/>
              <p:cNvSpPr/>
              <p:nvPr/>
            </p:nvSpPr>
            <p:spPr>
              <a:xfrm>
                <a:off x="609599" y="1643059"/>
                <a:ext cx="1236146" cy="3840519"/>
              </a:xfrm>
              <a:prstGeom prst="can">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p:cNvGrpSpPr/>
              <p:nvPr/>
            </p:nvGrpSpPr>
            <p:grpSpPr>
              <a:xfrm>
                <a:off x="899460" y="833642"/>
                <a:ext cx="621450" cy="986197"/>
                <a:chOff x="7031201" y="834275"/>
                <a:chExt cx="762000" cy="1488861"/>
              </a:xfrm>
            </p:grpSpPr>
            <p:sp>
              <p:nvSpPr>
                <p:cNvPr id="151" name="Rounded Rectangle 25"/>
                <p:cNvSpPr/>
                <p:nvPr/>
              </p:nvSpPr>
              <p:spPr>
                <a:xfrm>
                  <a:off x="7279402" y="1563538"/>
                  <a:ext cx="291165" cy="759598"/>
                </a:xfrm>
                <a:prstGeom prst="roundRect">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5"/>
                <p:cNvSpPr/>
                <p:nvPr/>
              </p:nvSpPr>
              <p:spPr>
                <a:xfrm>
                  <a:off x="7031201" y="834275"/>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7646520" y="1148254"/>
                <a:ext cx="621450" cy="1017899"/>
                <a:chOff x="7087348" y="824753"/>
                <a:chExt cx="762000" cy="1536722"/>
              </a:xfrm>
            </p:grpSpPr>
            <p:sp>
              <p:nvSpPr>
                <p:cNvPr id="149" name="Rounded Rectangle 23"/>
                <p:cNvSpPr/>
                <p:nvPr/>
              </p:nvSpPr>
              <p:spPr>
                <a:xfrm>
                  <a:off x="7339058" y="1803020"/>
                  <a:ext cx="258584" cy="558455"/>
                </a:xfrm>
                <a:prstGeom prst="roundRect">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7087348" y="824753"/>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Rectangle 140"/>
            <p:cNvSpPr/>
            <p:nvPr/>
          </p:nvSpPr>
          <p:spPr>
            <a:xfrm>
              <a:off x="846224" y="4766523"/>
              <a:ext cx="2360533" cy="1495307"/>
            </a:xfrm>
            <a:prstGeom prst="rect">
              <a:avLst/>
            </a:prstGeom>
          </p:spPr>
          <p:txBody>
            <a:bodyPr wrap="square">
              <a:spAutoFit/>
            </a:bodyPr>
            <a:lstStyle/>
            <a:p>
              <a:pPr algn="ctr"/>
              <a:r>
                <a:rPr lang="en-US" b="1" dirty="0"/>
                <a:t>We can be reconciled to God through the Atonement of Jesus Christ if we continue to be grounded and settled in our faith</a:t>
              </a:r>
              <a:endParaRPr lang="en-US" sz="1600" dirty="0"/>
            </a:p>
          </p:txBody>
        </p:sp>
      </p:grpSp>
    </p:spTree>
    <p:extLst>
      <p:ext uri="{BB962C8B-B14F-4D97-AF65-F5344CB8AC3E}">
        <p14:creationId xmlns:p14="http://schemas.microsoft.com/office/powerpoint/2010/main" val="3065082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7" y="901749"/>
            <a:ext cx="3530851" cy="1754326"/>
          </a:xfrm>
          <a:prstGeom prst="rect">
            <a:avLst/>
          </a:prstGeom>
          <a:noFill/>
        </p:spPr>
        <p:txBody>
          <a:bodyPr wrap="square" rtlCol="0">
            <a:spAutoFit/>
          </a:bodyPr>
          <a:lstStyle/>
          <a:p>
            <a:r>
              <a:rPr lang="en-US" dirty="0">
                <a:solidFill>
                  <a:schemeClr val="bg1"/>
                </a:solidFill>
              </a:rPr>
              <a:t>This letter was written during his first Roman imprisonment to the saints in Colossae.</a:t>
            </a:r>
          </a:p>
          <a:p>
            <a:endParaRPr lang="en-US" dirty="0">
              <a:solidFill>
                <a:schemeClr val="bg1"/>
              </a:solidFill>
            </a:endParaRPr>
          </a:p>
          <a:p>
            <a:r>
              <a:rPr lang="en-US" dirty="0">
                <a:solidFill>
                  <a:schemeClr val="bg1"/>
                </a:solidFill>
              </a:rPr>
              <a:t>This letter was also to be read to the Saints in Laodicea</a:t>
            </a:r>
          </a:p>
        </p:txBody>
      </p:sp>
      <p:sp>
        <p:nvSpPr>
          <p:cNvPr id="6" name="TextBox 5"/>
          <p:cNvSpPr txBox="1"/>
          <p:nvPr/>
        </p:nvSpPr>
        <p:spPr>
          <a:xfrm>
            <a:off x="0" y="89026"/>
            <a:ext cx="12192000" cy="1015663"/>
          </a:xfrm>
          <a:prstGeom prst="rect">
            <a:avLst/>
          </a:prstGeom>
          <a:noFill/>
        </p:spPr>
        <p:txBody>
          <a:bodyPr wrap="square" rtlCol="0">
            <a:spAutoFit/>
          </a:bodyPr>
          <a:lstStyle/>
          <a:p>
            <a:pPr algn="ctr"/>
            <a:r>
              <a:rPr lang="en-US" sz="6000" dirty="0">
                <a:solidFill>
                  <a:schemeClr val="bg1"/>
                </a:solidFill>
                <a:latin typeface="Tempus Sans ITC" panose="04020404030D07020202" pitchFamily="82" charset="0"/>
              </a:rPr>
              <a:t>Colossians</a:t>
            </a:r>
            <a:endParaRPr lang="en-US" sz="4400" dirty="0">
              <a:solidFill>
                <a:schemeClr val="bg1"/>
              </a:solidFill>
              <a:latin typeface="Tempus Sans ITC" panose="04020404030D07020202" pitchFamily="8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5347580" y="5640029"/>
            <a:ext cx="6096000" cy="646331"/>
          </a:xfrm>
          <a:prstGeom prst="rect">
            <a:avLst/>
          </a:prstGeom>
        </p:spPr>
        <p:txBody>
          <a:bodyPr>
            <a:spAutoFit/>
          </a:bodyPr>
          <a:lstStyle/>
          <a:p>
            <a:r>
              <a:rPr lang="en-US" dirty="0" err="1">
                <a:solidFill>
                  <a:schemeClr val="bg1"/>
                </a:solidFill>
              </a:rPr>
              <a:t>Colosse</a:t>
            </a:r>
            <a:r>
              <a:rPr lang="en-US" dirty="0">
                <a:solidFill>
                  <a:schemeClr val="bg1"/>
                </a:solidFill>
              </a:rPr>
              <a:t> and larger neighboring cities of Hierapolis and Laodicea was a successful mercantile city in Asia Minor.</a:t>
            </a:r>
          </a:p>
        </p:txBody>
      </p:sp>
      <p:grpSp>
        <p:nvGrpSpPr>
          <p:cNvPr id="10" name="Group 9"/>
          <p:cNvGrpSpPr/>
          <p:nvPr/>
        </p:nvGrpSpPr>
        <p:grpSpPr>
          <a:xfrm>
            <a:off x="4798336" y="1231270"/>
            <a:ext cx="7232210" cy="4001632"/>
            <a:chOff x="4182701" y="1683944"/>
            <a:chExt cx="7232210" cy="4001632"/>
          </a:xfrm>
        </p:grpSpPr>
        <p:grpSp>
          <p:nvGrpSpPr>
            <p:cNvPr id="50" name="Group 49"/>
            <p:cNvGrpSpPr/>
            <p:nvPr/>
          </p:nvGrpSpPr>
          <p:grpSpPr>
            <a:xfrm>
              <a:off x="4182701" y="1683944"/>
              <a:ext cx="7232210" cy="4001632"/>
              <a:chOff x="588475" y="570368"/>
              <a:chExt cx="7232210" cy="4001632"/>
            </a:xfrm>
          </p:grpSpPr>
          <p:sp>
            <p:nvSpPr>
              <p:cNvPr id="51" name="Rectangle 50"/>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1"/>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2"/>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3"/>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4"/>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6"/>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7"/>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0"/>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11"/>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12"/>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ame 61"/>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TextBox 62"/>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64" name="TextBox 63"/>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65" name="TextBox 64"/>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66" name="Group 65"/>
              <p:cNvGrpSpPr/>
              <p:nvPr/>
            </p:nvGrpSpPr>
            <p:grpSpPr>
              <a:xfrm>
                <a:off x="696146" y="884113"/>
                <a:ext cx="607553" cy="341122"/>
                <a:chOff x="2515892" y="1363947"/>
                <a:chExt cx="607553" cy="341122"/>
              </a:xfrm>
            </p:grpSpPr>
            <p:sp>
              <p:nvSpPr>
                <p:cNvPr id="84" name="TextBox 83"/>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123" name="5-Point Star 20"/>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68" name="TextBox 67"/>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69" name="TextBox 68"/>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70" name="TextBox 69"/>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71" name="TextBox 70"/>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72" name="TextBox 71"/>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73" name="TextBox 72"/>
              <p:cNvSpPr txBox="1"/>
              <p:nvPr/>
            </p:nvSpPr>
            <p:spPr>
              <a:xfrm>
                <a:off x="3826600"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74" name="TextBox 73"/>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75" name="Group 74"/>
              <p:cNvGrpSpPr/>
              <p:nvPr/>
            </p:nvGrpSpPr>
            <p:grpSpPr>
              <a:xfrm>
                <a:off x="6715191" y="3852140"/>
                <a:ext cx="717704" cy="286802"/>
                <a:chOff x="2523556" y="1418267"/>
                <a:chExt cx="607553" cy="286802"/>
              </a:xfrm>
            </p:grpSpPr>
            <p:sp>
              <p:nvSpPr>
                <p:cNvPr id="82" name="TextBox 81"/>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83" name="5-Point Star 32"/>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76" name="Freeform 21"/>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78" name="5-Point Star 35"/>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9" name="Group 78"/>
              <p:cNvGrpSpPr/>
              <p:nvPr/>
            </p:nvGrpSpPr>
            <p:grpSpPr>
              <a:xfrm>
                <a:off x="5094621" y="2213464"/>
                <a:ext cx="916880" cy="341122"/>
                <a:chOff x="3176795" y="1499749"/>
                <a:chExt cx="916880" cy="341122"/>
              </a:xfrm>
            </p:grpSpPr>
            <p:sp>
              <p:nvSpPr>
                <p:cNvPr id="80" name="TextBox 79"/>
                <p:cNvSpPr txBox="1"/>
                <p:nvPr/>
              </p:nvSpPr>
              <p:spPr>
                <a:xfrm>
                  <a:off x="3176795" y="1499749"/>
                  <a:ext cx="916880" cy="276999"/>
                </a:xfrm>
                <a:prstGeom prst="rect">
                  <a:avLst/>
                </a:prstGeom>
                <a:noFill/>
              </p:spPr>
              <p:txBody>
                <a:bodyPr wrap="square" rtlCol="0">
                  <a:spAutoFit/>
                </a:bodyPr>
                <a:lstStyle/>
                <a:p>
                  <a:r>
                    <a:rPr lang="en-US" sz="1200" dirty="0"/>
                    <a:t>Colossae</a:t>
                  </a:r>
                </a:p>
              </p:txBody>
            </p:sp>
            <p:sp>
              <p:nvSpPr>
                <p:cNvPr id="81" name="5-Point Star 38"/>
                <p:cNvSpPr/>
                <p:nvPr/>
              </p:nvSpPr>
              <p:spPr>
                <a:xfrm>
                  <a:off x="3511236" y="1710242"/>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5-Point Star 38"/>
            <p:cNvSpPr/>
            <p:nvPr/>
          </p:nvSpPr>
          <p:spPr>
            <a:xfrm>
              <a:off x="8732068" y="3554131"/>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8153184" y="3588082"/>
              <a:ext cx="916880" cy="276999"/>
            </a:xfrm>
            <a:prstGeom prst="rect">
              <a:avLst/>
            </a:prstGeom>
            <a:noFill/>
          </p:spPr>
          <p:txBody>
            <a:bodyPr wrap="square" rtlCol="0">
              <a:spAutoFit/>
            </a:bodyPr>
            <a:lstStyle/>
            <a:p>
              <a:r>
                <a:rPr lang="en-US" sz="1200" dirty="0"/>
                <a:t>Laodicea</a:t>
              </a:r>
            </a:p>
          </p:txBody>
        </p:sp>
      </p:grpSp>
      <p:pic>
        <p:nvPicPr>
          <p:cNvPr id="4" name="Picture 3">
            <a:extLst>
              <a:ext uri="{FF2B5EF4-FFF2-40B4-BE49-F238E27FC236}">
                <a16:creationId xmlns:a16="http://schemas.microsoft.com/office/drawing/2014/main" id="{EFC51A87-73A9-4237-B9E1-1F8C8FE5B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495" y="3208308"/>
            <a:ext cx="4267200" cy="3035300"/>
          </a:xfrm>
          <a:prstGeom prst="rect">
            <a:avLst/>
          </a:prstGeom>
        </p:spPr>
      </p:pic>
    </p:spTree>
    <p:extLst>
      <p:ext uri="{BB962C8B-B14F-4D97-AF65-F5344CB8AC3E}">
        <p14:creationId xmlns:p14="http://schemas.microsoft.com/office/powerpoint/2010/main" val="3924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026"/>
            <a:ext cx="12192000" cy="1015663"/>
          </a:xfrm>
          <a:prstGeom prst="rect">
            <a:avLst/>
          </a:prstGeom>
          <a:noFill/>
        </p:spPr>
        <p:txBody>
          <a:bodyPr wrap="square" rtlCol="0">
            <a:spAutoFit/>
          </a:bodyPr>
          <a:lstStyle/>
          <a:p>
            <a:pPr algn="ctr"/>
            <a:r>
              <a:rPr lang="en-US" sz="6000" dirty="0" err="1">
                <a:solidFill>
                  <a:schemeClr val="bg1"/>
                </a:solidFill>
                <a:latin typeface="Tempus Sans ITC" panose="04020404030D07020202" pitchFamily="82" charset="0"/>
              </a:rPr>
              <a:t>Epaphras</a:t>
            </a:r>
            <a:endParaRPr lang="en-US" sz="4400" dirty="0">
              <a:solidFill>
                <a:schemeClr val="bg1"/>
              </a:solidFill>
              <a:latin typeface="Tempus Sans ITC" panose="04020404030D07020202" pitchFamily="8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277640" y="959387"/>
            <a:ext cx="5244974" cy="2585323"/>
          </a:xfrm>
          <a:prstGeom prst="rect">
            <a:avLst/>
          </a:prstGeom>
        </p:spPr>
        <p:txBody>
          <a:bodyPr wrap="square">
            <a:spAutoFit/>
          </a:bodyPr>
          <a:lstStyle/>
          <a:p>
            <a:r>
              <a:rPr lang="en-US" dirty="0">
                <a:solidFill>
                  <a:schemeClr val="bg1"/>
                </a:solidFill>
              </a:rPr>
              <a:t>Known as “a faithful minister of Christ” was converted by Paul and spread the gospel throughout the region. However false religion was also accepted in </a:t>
            </a:r>
            <a:r>
              <a:rPr lang="en-US" dirty="0" err="1">
                <a:solidFill>
                  <a:schemeClr val="bg1"/>
                </a:solidFill>
              </a:rPr>
              <a:t>Colosse</a:t>
            </a:r>
            <a:r>
              <a:rPr lang="en-US" dirty="0">
                <a:solidFill>
                  <a:schemeClr val="bg1"/>
                </a:solidFill>
              </a:rPr>
              <a:t>.</a:t>
            </a:r>
          </a:p>
          <a:p>
            <a:endParaRPr lang="en-US" dirty="0">
              <a:solidFill>
                <a:schemeClr val="bg1"/>
              </a:solidFill>
            </a:endParaRPr>
          </a:p>
          <a:p>
            <a:endParaRPr lang="en-US" dirty="0">
              <a:solidFill>
                <a:schemeClr val="bg1"/>
              </a:solidFill>
            </a:endParaRPr>
          </a:p>
          <a:p>
            <a:r>
              <a:rPr lang="en-US" dirty="0" err="1">
                <a:solidFill>
                  <a:schemeClr val="bg1"/>
                </a:solidFill>
              </a:rPr>
              <a:t>Epaphras</a:t>
            </a:r>
            <a:r>
              <a:rPr lang="en-US" dirty="0">
                <a:solidFill>
                  <a:schemeClr val="bg1"/>
                </a:solidFill>
              </a:rPr>
              <a:t>, unable to deal with the situation, went to Rome. </a:t>
            </a:r>
          </a:p>
          <a:p>
            <a:endParaRPr lang="en-US" dirty="0">
              <a:solidFill>
                <a:schemeClr val="bg1"/>
              </a:solidFill>
            </a:endParaRPr>
          </a:p>
          <a:p>
            <a:r>
              <a:rPr lang="en-US" dirty="0">
                <a:solidFill>
                  <a:schemeClr val="bg1"/>
                </a:solidFill>
              </a:rPr>
              <a:t>Paul wrote this letter sometime around A.D. 60-62.  </a:t>
            </a:r>
          </a:p>
        </p:txBody>
      </p:sp>
      <p:grpSp>
        <p:nvGrpSpPr>
          <p:cNvPr id="45" name="Group 44"/>
          <p:cNvGrpSpPr/>
          <p:nvPr/>
        </p:nvGrpSpPr>
        <p:grpSpPr>
          <a:xfrm>
            <a:off x="2195164" y="3492015"/>
            <a:ext cx="1635843" cy="3144964"/>
            <a:chOff x="6558936" y="1500253"/>
            <a:chExt cx="1635843" cy="3144964"/>
          </a:xfrm>
        </p:grpSpPr>
        <p:sp>
          <p:nvSpPr>
            <p:cNvPr id="46" name="Oval 45"/>
            <p:cNvSpPr/>
            <p:nvPr/>
          </p:nvSpPr>
          <p:spPr>
            <a:xfrm rot="20950279">
              <a:off x="7419204" y="4306515"/>
              <a:ext cx="450635" cy="33870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0950279">
              <a:off x="7038205" y="4306515"/>
              <a:ext cx="450635" cy="33870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rot="20928263" flipH="1">
              <a:off x="6808179" y="2391676"/>
              <a:ext cx="1203691" cy="1174643"/>
            </a:xfrm>
            <a:prstGeom prst="cloud">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18314943">
              <a:off x="6553200" y="3677527"/>
              <a:ext cx="450635" cy="2285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3619950" flipH="1">
              <a:off x="7855165" y="3585659"/>
              <a:ext cx="450635" cy="2285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rot="1217087" flipH="1">
              <a:off x="6784250" y="2619177"/>
              <a:ext cx="439377" cy="1181390"/>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rot="20382913">
              <a:off x="7642936" y="2666509"/>
              <a:ext cx="403634" cy="1087181"/>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a:off x="6945055" y="2621231"/>
              <a:ext cx="976475" cy="1878175"/>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p:cNvSpPr/>
            <p:nvPr/>
          </p:nvSpPr>
          <p:spPr>
            <a:xfrm flipH="1">
              <a:off x="6934200" y="2743200"/>
              <a:ext cx="972777" cy="1752600"/>
            </a:xfrm>
            <a:custGeom>
              <a:avLst/>
              <a:gdLst>
                <a:gd name="connsiteX0" fmla="*/ 783032 w 972777"/>
                <a:gd name="connsiteY0" fmla="*/ 0 h 1752600"/>
                <a:gd name="connsiteX1" fmla="*/ 723145 w 972777"/>
                <a:gd name="connsiteY1" fmla="*/ 0 h 1752600"/>
                <a:gd name="connsiteX2" fmla="*/ 681896 w 972777"/>
                <a:gd name="connsiteY2" fmla="*/ 381000 h 1752600"/>
                <a:gd name="connsiteX3" fmla="*/ 290881 w 972777"/>
                <a:gd name="connsiteY3" fmla="*/ 381000 h 1752600"/>
                <a:gd name="connsiteX4" fmla="*/ 249632 w 972777"/>
                <a:gd name="connsiteY4" fmla="*/ 0 h 1752600"/>
                <a:gd name="connsiteX5" fmla="*/ 189745 w 972777"/>
                <a:gd name="connsiteY5" fmla="*/ 0 h 1752600"/>
                <a:gd name="connsiteX6" fmla="*/ 0 w 972777"/>
                <a:gd name="connsiteY6" fmla="*/ 1752600 h 1752600"/>
                <a:gd name="connsiteX7" fmla="*/ 439377 w 972777"/>
                <a:gd name="connsiteY7" fmla="*/ 1752600 h 1752600"/>
                <a:gd name="connsiteX8" fmla="*/ 332130 w 972777"/>
                <a:gd name="connsiteY8" fmla="*/ 762000 h 1752600"/>
                <a:gd name="connsiteX9" fmla="*/ 640647 w 972777"/>
                <a:gd name="connsiteY9" fmla="*/ 762000 h 1752600"/>
                <a:gd name="connsiteX10" fmla="*/ 533400 w 972777"/>
                <a:gd name="connsiteY10" fmla="*/ 1752600 h 1752600"/>
                <a:gd name="connsiteX11" fmla="*/ 972777 w 972777"/>
                <a:gd name="connsiteY11" fmla="*/ 17526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777" h="1752600">
                  <a:moveTo>
                    <a:pt x="783032" y="0"/>
                  </a:moveTo>
                  <a:lnTo>
                    <a:pt x="723145" y="0"/>
                  </a:lnTo>
                  <a:lnTo>
                    <a:pt x="681896" y="381000"/>
                  </a:lnTo>
                  <a:lnTo>
                    <a:pt x="290881" y="381000"/>
                  </a:lnTo>
                  <a:lnTo>
                    <a:pt x="249632" y="0"/>
                  </a:lnTo>
                  <a:lnTo>
                    <a:pt x="189745" y="0"/>
                  </a:lnTo>
                  <a:lnTo>
                    <a:pt x="0" y="1752600"/>
                  </a:lnTo>
                  <a:lnTo>
                    <a:pt x="439377" y="1752600"/>
                  </a:lnTo>
                  <a:lnTo>
                    <a:pt x="332130" y="762000"/>
                  </a:lnTo>
                  <a:lnTo>
                    <a:pt x="640647" y="762000"/>
                  </a:lnTo>
                  <a:lnTo>
                    <a:pt x="533400" y="1752600"/>
                  </a:lnTo>
                  <a:lnTo>
                    <a:pt x="972777" y="1752600"/>
                  </a:lnTo>
                  <a:close/>
                </a:path>
              </a:pathLst>
            </a:cu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Trapezoid 90"/>
            <p:cNvSpPr/>
            <p:nvPr/>
          </p:nvSpPr>
          <p:spPr>
            <a:xfrm flipH="1">
              <a:off x="7086600" y="3505200"/>
              <a:ext cx="685800" cy="990600"/>
            </a:xfrm>
            <a:prstGeom prst="trapezoid">
              <a:avLst>
                <a:gd name="adj" fmla="val 30240"/>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315200" y="2590801"/>
              <a:ext cx="215023"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016679" y="1518823"/>
              <a:ext cx="780277" cy="13780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p:cNvSpPr/>
            <p:nvPr/>
          </p:nvSpPr>
          <p:spPr>
            <a:xfrm rot="20928263" flipH="1">
              <a:off x="6558936" y="1500253"/>
              <a:ext cx="1499298" cy="1775893"/>
            </a:xfrm>
            <a:custGeom>
              <a:avLst/>
              <a:gdLst>
                <a:gd name="connsiteX0" fmla="*/ 506608 w 1499298"/>
                <a:gd name="connsiteY0" fmla="*/ 5632 h 1775893"/>
                <a:gd name="connsiteX1" fmla="*/ 265291 w 1499298"/>
                <a:gd name="connsiteY1" fmla="*/ 119185 h 1775893"/>
                <a:gd name="connsiteX2" fmla="*/ 117575 w 1499298"/>
                <a:gd name="connsiteY2" fmla="*/ 551174 h 1775893"/>
                <a:gd name="connsiteX3" fmla="*/ 132161 w 1499298"/>
                <a:gd name="connsiteY3" fmla="*/ 609602 h 1775893"/>
                <a:gd name="connsiteX4" fmla="*/ 112134 w 1499298"/>
                <a:gd name="connsiteY4" fmla="*/ 576571 h 1775893"/>
                <a:gd name="connsiteX5" fmla="*/ 53428 w 1499298"/>
                <a:gd name="connsiteY5" fmla="*/ 662340 h 1775893"/>
                <a:gd name="connsiteX6" fmla="*/ 37163 w 1499298"/>
                <a:gd name="connsiteY6" fmla="*/ 890315 h 1775893"/>
                <a:gd name="connsiteX7" fmla="*/ 36813 w 1499298"/>
                <a:gd name="connsiteY7" fmla="*/ 894500 h 1775893"/>
                <a:gd name="connsiteX8" fmla="*/ 298 w 1499298"/>
                <a:gd name="connsiteY8" fmla="*/ 1053254 h 1775893"/>
                <a:gd name="connsiteX9" fmla="*/ 20293 w 1499298"/>
                <a:gd name="connsiteY9" fmla="*/ 1231864 h 1775893"/>
                <a:gd name="connsiteX10" fmla="*/ 10824 w 1499298"/>
                <a:gd name="connsiteY10" fmla="*/ 1405954 h 1775893"/>
                <a:gd name="connsiteX11" fmla="*/ 55137 w 1499298"/>
                <a:gd name="connsiteY11" fmla="*/ 1534925 h 1775893"/>
                <a:gd name="connsiteX12" fmla="*/ 155923 w 1499298"/>
                <a:gd name="connsiteY12" fmla="*/ 1650822 h 1775893"/>
                <a:gd name="connsiteX13" fmla="*/ 223771 w 1499298"/>
                <a:gd name="connsiteY13" fmla="*/ 1768124 h 1775893"/>
                <a:gd name="connsiteX14" fmla="*/ 269915 w 1499298"/>
                <a:gd name="connsiteY14" fmla="*/ 1575950 h 1775893"/>
                <a:gd name="connsiteX15" fmla="*/ 334487 w 1499298"/>
                <a:gd name="connsiteY15" fmla="*/ 1554139 h 1775893"/>
                <a:gd name="connsiteX16" fmla="*/ 353454 w 1499298"/>
                <a:gd name="connsiteY16" fmla="*/ 1374002 h 1775893"/>
                <a:gd name="connsiteX17" fmla="*/ 406433 w 1499298"/>
                <a:gd name="connsiteY17" fmla="*/ 1163774 h 1775893"/>
                <a:gd name="connsiteX18" fmla="*/ 395124 w 1499298"/>
                <a:gd name="connsiteY18" fmla="*/ 923611 h 1775893"/>
                <a:gd name="connsiteX19" fmla="*/ 396671 w 1499298"/>
                <a:gd name="connsiteY19" fmla="*/ 766537 h 1775893"/>
                <a:gd name="connsiteX20" fmla="*/ 383512 w 1499298"/>
                <a:gd name="connsiteY20" fmla="*/ 674887 h 1775893"/>
                <a:gd name="connsiteX21" fmla="*/ 362231 w 1499298"/>
                <a:gd name="connsiteY21" fmla="*/ 622050 h 1775893"/>
                <a:gd name="connsiteX22" fmla="*/ 362082 w 1499298"/>
                <a:gd name="connsiteY22" fmla="*/ 621681 h 1775893"/>
                <a:gd name="connsiteX23" fmla="*/ 357843 w 1499298"/>
                <a:gd name="connsiteY23" fmla="*/ 580446 h 1775893"/>
                <a:gd name="connsiteX24" fmla="*/ 836680 w 1499298"/>
                <a:gd name="connsiteY24" fmla="*/ 496739 h 1775893"/>
                <a:gd name="connsiteX25" fmla="*/ 839087 w 1499298"/>
                <a:gd name="connsiteY25" fmla="*/ 522153 h 1775893"/>
                <a:gd name="connsiteX26" fmla="*/ 868060 w 1499298"/>
                <a:gd name="connsiteY26" fmla="*/ 622015 h 1775893"/>
                <a:gd name="connsiteX27" fmla="*/ 936769 w 1499298"/>
                <a:gd name="connsiteY27" fmla="*/ 785313 h 1775893"/>
                <a:gd name="connsiteX28" fmla="*/ 1031012 w 1499298"/>
                <a:gd name="connsiteY28" fmla="*/ 1039448 h 1775893"/>
                <a:gd name="connsiteX29" fmla="*/ 1163217 w 1499298"/>
                <a:gd name="connsiteY29" fmla="*/ 1241425 h 1775893"/>
                <a:gd name="connsiteX30" fmla="*/ 1255606 w 1499298"/>
                <a:gd name="connsiteY30" fmla="*/ 1423102 h 1775893"/>
                <a:gd name="connsiteX31" fmla="*/ 1316025 w 1499298"/>
                <a:gd name="connsiteY31" fmla="*/ 1424815 h 1775893"/>
                <a:gd name="connsiteX32" fmla="*/ 1435070 w 1499298"/>
                <a:gd name="connsiteY32" fmla="*/ 1610192 h 1775893"/>
                <a:gd name="connsiteX33" fmla="*/ 1438311 w 1499298"/>
                <a:gd name="connsiteY33" fmla="*/ 1465766 h 1775893"/>
                <a:gd name="connsiteX34" fmla="*/ 1468195 w 1499298"/>
                <a:gd name="connsiteY34" fmla="*/ 1312078 h 1775893"/>
                <a:gd name="connsiteX35" fmla="*/ 1447816 w 1499298"/>
                <a:gd name="connsiteY35" fmla="*/ 1163150 h 1775893"/>
                <a:gd name="connsiteX36" fmla="*/ 1365534 w 1499298"/>
                <a:gd name="connsiteY36" fmla="*/ 984687 h 1775893"/>
                <a:gd name="connsiteX37" fmla="*/ 1304603 w 1499298"/>
                <a:gd name="connsiteY37" fmla="*/ 791914 h 1775893"/>
                <a:gd name="connsiteX38" fmla="*/ 1207528 w 1499298"/>
                <a:gd name="connsiteY38" fmla="*/ 638252 h 1775893"/>
                <a:gd name="connsiteX39" fmla="*/ 1205454 w 1499298"/>
                <a:gd name="connsiteY39" fmla="*/ 634001 h 1775893"/>
                <a:gd name="connsiteX40" fmla="*/ 1094648 w 1499298"/>
                <a:gd name="connsiteY40" fmla="*/ 401558 h 1775893"/>
                <a:gd name="connsiteX41" fmla="*/ 1055833 w 1499298"/>
                <a:gd name="connsiteY41" fmla="*/ 346167 h 1775893"/>
                <a:gd name="connsiteX42" fmla="*/ 1051905 w 1499298"/>
                <a:gd name="connsiteY42" fmla="*/ 342896 h 1775893"/>
                <a:gd name="connsiteX43" fmla="*/ 1046175 w 1499298"/>
                <a:gd name="connsiteY43" fmla="*/ 323889 h 1775893"/>
                <a:gd name="connsiteX44" fmla="*/ 775163 w 1499298"/>
                <a:gd name="connsiteY44" fmla="*/ 40482 h 1775893"/>
                <a:gd name="connsiteX45" fmla="*/ 506608 w 1499298"/>
                <a:gd name="connsiteY45" fmla="*/ 5632 h 177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99298" h="1775893">
                  <a:moveTo>
                    <a:pt x="506608" y="5632"/>
                  </a:moveTo>
                  <a:cubicBezTo>
                    <a:pt x="418041" y="19303"/>
                    <a:pt x="334014" y="57708"/>
                    <a:pt x="265291" y="119185"/>
                  </a:cubicBezTo>
                  <a:cubicBezTo>
                    <a:pt x="143898" y="227779"/>
                    <a:pt x="89638" y="390998"/>
                    <a:pt x="117575" y="551174"/>
                  </a:cubicBezTo>
                  <a:lnTo>
                    <a:pt x="132161" y="609602"/>
                  </a:lnTo>
                  <a:lnTo>
                    <a:pt x="112134" y="576571"/>
                  </a:lnTo>
                  <a:cubicBezTo>
                    <a:pt x="91001" y="559059"/>
                    <a:pt x="68665" y="589461"/>
                    <a:pt x="53428" y="662340"/>
                  </a:cubicBezTo>
                  <a:cubicBezTo>
                    <a:pt x="40571" y="723862"/>
                    <a:pt x="34604" y="807440"/>
                    <a:pt x="37163" y="890315"/>
                  </a:cubicBezTo>
                  <a:cubicBezTo>
                    <a:pt x="37049" y="891720"/>
                    <a:pt x="36926" y="893094"/>
                    <a:pt x="36813" y="894500"/>
                  </a:cubicBezTo>
                  <a:cubicBezTo>
                    <a:pt x="17762" y="903175"/>
                    <a:pt x="2601" y="969096"/>
                    <a:pt x="298" y="1053254"/>
                  </a:cubicBezTo>
                  <a:cubicBezTo>
                    <a:pt x="-1666" y="1125132"/>
                    <a:pt x="6188" y="1195299"/>
                    <a:pt x="20293" y="1231864"/>
                  </a:cubicBezTo>
                  <a:cubicBezTo>
                    <a:pt x="10352" y="1278480"/>
                    <a:pt x="6755" y="1344645"/>
                    <a:pt x="10824" y="1405954"/>
                  </a:cubicBezTo>
                  <a:cubicBezTo>
                    <a:pt x="16441" y="1490692"/>
                    <a:pt x="35180" y="1545219"/>
                    <a:pt x="55137" y="1534925"/>
                  </a:cubicBezTo>
                  <a:cubicBezTo>
                    <a:pt x="75453" y="1691541"/>
                    <a:pt x="120918" y="1743808"/>
                    <a:pt x="155923" y="1650822"/>
                  </a:cubicBezTo>
                  <a:cubicBezTo>
                    <a:pt x="170753" y="1748787"/>
                    <a:pt x="197828" y="1795586"/>
                    <a:pt x="223771" y="1768124"/>
                  </a:cubicBezTo>
                  <a:cubicBezTo>
                    <a:pt x="245786" y="1744816"/>
                    <a:pt x="263355" y="1671655"/>
                    <a:pt x="269915" y="1575950"/>
                  </a:cubicBezTo>
                  <a:cubicBezTo>
                    <a:pt x="290203" y="1631668"/>
                    <a:pt x="316372" y="1622840"/>
                    <a:pt x="334487" y="1554139"/>
                  </a:cubicBezTo>
                  <a:cubicBezTo>
                    <a:pt x="346411" y="1508929"/>
                    <a:pt x="353331" y="1443252"/>
                    <a:pt x="353454" y="1374002"/>
                  </a:cubicBezTo>
                  <a:cubicBezTo>
                    <a:pt x="379169" y="1357811"/>
                    <a:pt x="400108" y="1274723"/>
                    <a:pt x="406433" y="1163774"/>
                  </a:cubicBezTo>
                  <a:cubicBezTo>
                    <a:pt x="411191" y="1080319"/>
                    <a:pt x="407028" y="991854"/>
                    <a:pt x="395124" y="923611"/>
                  </a:cubicBezTo>
                  <a:cubicBezTo>
                    <a:pt x="399966" y="873850"/>
                    <a:pt x="400514" y="817979"/>
                    <a:pt x="396671" y="766537"/>
                  </a:cubicBezTo>
                  <a:cubicBezTo>
                    <a:pt x="394028" y="731102"/>
                    <a:pt x="389459" y="699791"/>
                    <a:pt x="383512" y="674887"/>
                  </a:cubicBezTo>
                  <a:lnTo>
                    <a:pt x="362231" y="622050"/>
                  </a:lnTo>
                  <a:lnTo>
                    <a:pt x="362082" y="621681"/>
                  </a:lnTo>
                  <a:lnTo>
                    <a:pt x="357843" y="580446"/>
                  </a:lnTo>
                  <a:lnTo>
                    <a:pt x="836680" y="496739"/>
                  </a:lnTo>
                  <a:lnTo>
                    <a:pt x="839087" y="522153"/>
                  </a:lnTo>
                  <a:cubicBezTo>
                    <a:pt x="845084" y="550060"/>
                    <a:pt x="854925" y="584201"/>
                    <a:pt x="868060" y="622015"/>
                  </a:cubicBezTo>
                  <a:cubicBezTo>
                    <a:pt x="887124" y="676911"/>
                    <a:pt x="911561" y="734997"/>
                    <a:pt x="936769" y="785313"/>
                  </a:cubicBezTo>
                  <a:cubicBezTo>
                    <a:pt x="956678" y="860356"/>
                    <a:pt x="991394" y="953967"/>
                    <a:pt x="1031012" y="1039448"/>
                  </a:cubicBezTo>
                  <a:cubicBezTo>
                    <a:pt x="1083680" y="1153089"/>
                    <a:pt x="1135931" y="1232917"/>
                    <a:pt x="1163217" y="1241425"/>
                  </a:cubicBezTo>
                  <a:cubicBezTo>
                    <a:pt x="1193067" y="1313603"/>
                    <a:pt x="1226756" y="1379839"/>
                    <a:pt x="1255606" y="1423102"/>
                  </a:cubicBezTo>
                  <a:cubicBezTo>
                    <a:pt x="1299445" y="1488845"/>
                    <a:pt x="1323926" y="1489528"/>
                    <a:pt x="1316025" y="1424815"/>
                  </a:cubicBezTo>
                  <a:cubicBezTo>
                    <a:pt x="1362330" y="1522483"/>
                    <a:pt x="1407652" y="1593056"/>
                    <a:pt x="1435070" y="1610192"/>
                  </a:cubicBezTo>
                  <a:cubicBezTo>
                    <a:pt x="1467377" y="1630381"/>
                    <a:pt x="1468675" y="1572760"/>
                    <a:pt x="1438311" y="1465766"/>
                  </a:cubicBezTo>
                  <a:cubicBezTo>
                    <a:pt x="1505936" y="1551334"/>
                    <a:pt x="1519423" y="1482021"/>
                    <a:pt x="1468195" y="1312078"/>
                  </a:cubicBezTo>
                  <a:cubicBezTo>
                    <a:pt x="1488395" y="1316314"/>
                    <a:pt x="1479782" y="1253348"/>
                    <a:pt x="1447816" y="1163150"/>
                  </a:cubicBezTo>
                  <a:cubicBezTo>
                    <a:pt x="1424692" y="1097890"/>
                    <a:pt x="1393421" y="1030062"/>
                    <a:pt x="1365534" y="984687"/>
                  </a:cubicBezTo>
                  <a:cubicBezTo>
                    <a:pt x="1360975" y="941962"/>
                    <a:pt x="1337038" y="866231"/>
                    <a:pt x="1304603" y="791914"/>
                  </a:cubicBezTo>
                  <a:cubicBezTo>
                    <a:pt x="1266624" y="704900"/>
                    <a:pt x="1226317" y="641093"/>
                    <a:pt x="1207528" y="638252"/>
                  </a:cubicBezTo>
                  <a:cubicBezTo>
                    <a:pt x="1206835" y="636823"/>
                    <a:pt x="1206148" y="635430"/>
                    <a:pt x="1205454" y="634001"/>
                  </a:cubicBezTo>
                  <a:cubicBezTo>
                    <a:pt x="1171870" y="546743"/>
                    <a:pt x="1131245" y="461528"/>
                    <a:pt x="1094648" y="401558"/>
                  </a:cubicBezTo>
                  <a:cubicBezTo>
                    <a:pt x="1080195" y="377879"/>
                    <a:pt x="1067148" y="359378"/>
                    <a:pt x="1055833" y="346167"/>
                  </a:cubicBezTo>
                  <a:lnTo>
                    <a:pt x="1051905" y="342896"/>
                  </a:lnTo>
                  <a:lnTo>
                    <a:pt x="1046175" y="323889"/>
                  </a:lnTo>
                  <a:cubicBezTo>
                    <a:pt x="998998" y="198902"/>
                    <a:pt x="901904" y="95125"/>
                    <a:pt x="775163" y="40482"/>
                  </a:cubicBezTo>
                  <a:cubicBezTo>
                    <a:pt x="688281" y="3023"/>
                    <a:pt x="595174" y="-8039"/>
                    <a:pt x="506608" y="5632"/>
                  </a:cubicBezTo>
                  <a:close/>
                </a:path>
              </a:pathLst>
            </a:cu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Rectangle 94"/>
            <p:cNvSpPr/>
            <p:nvPr/>
          </p:nvSpPr>
          <p:spPr>
            <a:xfrm>
              <a:off x="6858000" y="1828800"/>
              <a:ext cx="1050066" cy="234797"/>
            </a:xfrm>
            <a:prstGeom prst="rect">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6858001" y="1828800"/>
              <a:ext cx="1066800" cy="228600"/>
              <a:chOff x="1752600" y="5770486"/>
              <a:chExt cx="3821839" cy="631794"/>
            </a:xfrm>
          </p:grpSpPr>
          <p:grpSp>
            <p:nvGrpSpPr>
              <p:cNvPr id="116" name="Group 115"/>
              <p:cNvGrpSpPr/>
              <p:nvPr/>
            </p:nvGrpSpPr>
            <p:grpSpPr>
              <a:xfrm>
                <a:off x="1752600" y="5791200"/>
                <a:ext cx="762000" cy="609600"/>
                <a:chOff x="1752600" y="5791200"/>
                <a:chExt cx="762000" cy="609600"/>
              </a:xfrm>
            </p:grpSpPr>
            <p:sp>
              <p:nvSpPr>
                <p:cNvPr id="132" name="Hexagon 131"/>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exagon 132"/>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2517559" y="5792680"/>
                <a:ext cx="762000" cy="609600"/>
                <a:chOff x="1752600" y="5791200"/>
                <a:chExt cx="762000" cy="609600"/>
              </a:xfrm>
            </p:grpSpPr>
            <p:sp>
              <p:nvSpPr>
                <p:cNvPr id="130" name="Hexagon 129"/>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Hexagon 130"/>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3282519" y="5785282"/>
                <a:ext cx="762000" cy="609600"/>
                <a:chOff x="1752600" y="5791200"/>
                <a:chExt cx="762000" cy="609600"/>
              </a:xfrm>
            </p:grpSpPr>
            <p:sp>
              <p:nvSpPr>
                <p:cNvPr id="128" name="Hexagon 127"/>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Hexagon 128"/>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4047479" y="5777884"/>
                <a:ext cx="762000" cy="609600"/>
                <a:chOff x="1752600" y="5791200"/>
                <a:chExt cx="762000" cy="609600"/>
              </a:xfrm>
            </p:grpSpPr>
            <p:sp>
              <p:nvSpPr>
                <p:cNvPr id="126" name="Hexagon 125"/>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exagon 126"/>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4812439" y="5770486"/>
                <a:ext cx="762000" cy="609600"/>
                <a:chOff x="1752600" y="5791200"/>
                <a:chExt cx="762000" cy="609600"/>
              </a:xfrm>
            </p:grpSpPr>
            <p:sp>
              <p:nvSpPr>
                <p:cNvPr id="121" name="Hexagon 120"/>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exagon 121"/>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Rectangle 96"/>
            <p:cNvSpPr/>
            <p:nvPr/>
          </p:nvSpPr>
          <p:spPr>
            <a:xfrm>
              <a:off x="7010400" y="3429000"/>
              <a:ext cx="838200" cy="234797"/>
            </a:xfrm>
            <a:prstGeom prst="rect">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7010400" y="3429000"/>
              <a:ext cx="838200" cy="228600"/>
              <a:chOff x="1752600" y="5770486"/>
              <a:chExt cx="3821839" cy="631794"/>
            </a:xfrm>
          </p:grpSpPr>
          <p:grpSp>
            <p:nvGrpSpPr>
              <p:cNvPr id="101" name="Group 100"/>
              <p:cNvGrpSpPr/>
              <p:nvPr/>
            </p:nvGrpSpPr>
            <p:grpSpPr>
              <a:xfrm>
                <a:off x="1752600" y="5791200"/>
                <a:ext cx="762000" cy="609600"/>
                <a:chOff x="1752600" y="5791200"/>
                <a:chExt cx="762000" cy="609600"/>
              </a:xfrm>
            </p:grpSpPr>
            <p:sp>
              <p:nvSpPr>
                <p:cNvPr id="114" name="Hexagon 113"/>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exagon 114"/>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2517559" y="5792680"/>
                <a:ext cx="762000" cy="609600"/>
                <a:chOff x="1752600" y="5791200"/>
                <a:chExt cx="762000" cy="609600"/>
              </a:xfrm>
            </p:grpSpPr>
            <p:sp>
              <p:nvSpPr>
                <p:cNvPr id="112" name="Hexagon 111"/>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Hexagon 112"/>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3282519" y="5785282"/>
                <a:ext cx="762000" cy="609600"/>
                <a:chOff x="1752600" y="5791200"/>
                <a:chExt cx="762000" cy="609600"/>
              </a:xfrm>
            </p:grpSpPr>
            <p:sp>
              <p:nvSpPr>
                <p:cNvPr id="110" name="Hexagon 109"/>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Hexagon 110"/>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047479" y="5777884"/>
                <a:ext cx="762000" cy="609600"/>
                <a:chOff x="1752600" y="5791200"/>
                <a:chExt cx="762000" cy="609600"/>
              </a:xfrm>
            </p:grpSpPr>
            <p:sp>
              <p:nvSpPr>
                <p:cNvPr id="108" name="Hexagon 107"/>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4812439" y="5770486"/>
                <a:ext cx="762000" cy="609600"/>
                <a:chOff x="1752600" y="5791200"/>
                <a:chExt cx="762000" cy="609600"/>
              </a:xfrm>
            </p:grpSpPr>
            <p:sp>
              <p:nvSpPr>
                <p:cNvPr id="106" name="Hexagon 105"/>
                <p:cNvSpPr/>
                <p:nvPr/>
              </p:nvSpPr>
              <p:spPr>
                <a:xfrm>
                  <a:off x="1752600" y="5791200"/>
                  <a:ext cx="762000" cy="609600"/>
                </a:xfrm>
                <a:prstGeom prst="hexagon">
                  <a:avLst>
                    <a:gd name="adj" fmla="val 46845"/>
                    <a:gd name="vf" fmla="val 11547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p:cNvSpPr/>
                <p:nvPr/>
              </p:nvSpPr>
              <p:spPr>
                <a:xfrm>
                  <a:off x="1905000" y="5943600"/>
                  <a:ext cx="457200" cy="304800"/>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Hexagon 98"/>
            <p:cNvSpPr/>
            <p:nvPr/>
          </p:nvSpPr>
          <p:spPr>
            <a:xfrm>
              <a:off x="7086600" y="2743200"/>
              <a:ext cx="127619" cy="110285"/>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p:cNvSpPr/>
            <p:nvPr/>
          </p:nvSpPr>
          <p:spPr>
            <a:xfrm>
              <a:off x="7620000" y="2743200"/>
              <a:ext cx="127619" cy="110285"/>
            </a:xfrm>
            <a:prstGeom prst="hexagon">
              <a:avLst>
                <a:gd name="adj" fmla="val 30826"/>
                <a:gd name="vf" fmla="val 115470"/>
              </a:avLst>
            </a:prstGeom>
            <a:solidFill>
              <a:srgbClr val="BF771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592024" y="4275654"/>
            <a:ext cx="6096000" cy="2308324"/>
          </a:xfrm>
          <a:prstGeom prst="rect">
            <a:avLst/>
          </a:prstGeom>
        </p:spPr>
        <p:txBody>
          <a:bodyPr>
            <a:spAutoFit/>
          </a:bodyPr>
          <a:lstStyle/>
          <a:p>
            <a:pPr>
              <a:buFont typeface="Calibri" pitchFamily="34" charset="0"/>
              <a:buChar char="*"/>
            </a:pPr>
            <a:r>
              <a:rPr lang="en-US" dirty="0">
                <a:solidFill>
                  <a:schemeClr val="bg1"/>
                </a:solidFill>
              </a:rPr>
              <a:t>Correcting the false Greek and Jewish ideas by teaching that Christ is the very image of God.</a:t>
            </a:r>
          </a:p>
          <a:p>
            <a:pPr>
              <a:buFont typeface="Arial" charset="0"/>
              <a:buChar char="•"/>
            </a:pPr>
            <a:endParaRPr lang="en-US" dirty="0">
              <a:solidFill>
                <a:schemeClr val="bg1"/>
              </a:solidFill>
            </a:endParaRPr>
          </a:p>
          <a:p>
            <a:r>
              <a:rPr lang="en-US" dirty="0">
                <a:solidFill>
                  <a:schemeClr val="bg1"/>
                </a:solidFill>
              </a:rPr>
              <a:t>* Christ is the Creator, the Head of the Church, and the first to be resurrected.</a:t>
            </a:r>
          </a:p>
          <a:p>
            <a:endParaRPr lang="en-US" dirty="0">
              <a:solidFill>
                <a:schemeClr val="bg1"/>
              </a:solidFill>
            </a:endParaRPr>
          </a:p>
          <a:p>
            <a:r>
              <a:rPr lang="en-US" dirty="0">
                <a:solidFill>
                  <a:schemeClr val="bg1"/>
                </a:solidFill>
              </a:rPr>
              <a:t>* Christ is a member of the Godhead, the Redeemer, and the “hope of the gospel, which ye have heard.”</a:t>
            </a:r>
          </a:p>
        </p:txBody>
      </p:sp>
      <p:sp>
        <p:nvSpPr>
          <p:cNvPr id="4" name="TextBox 3"/>
          <p:cNvSpPr txBox="1"/>
          <p:nvPr/>
        </p:nvSpPr>
        <p:spPr>
          <a:xfrm>
            <a:off x="6292158" y="3449370"/>
            <a:ext cx="4626321" cy="707886"/>
          </a:xfrm>
          <a:prstGeom prst="rect">
            <a:avLst/>
          </a:prstGeom>
          <a:noFill/>
        </p:spPr>
        <p:txBody>
          <a:bodyPr wrap="square" rtlCol="0">
            <a:spAutoFit/>
          </a:bodyPr>
          <a:lstStyle/>
          <a:p>
            <a:pPr algn="ctr"/>
            <a:r>
              <a:rPr lang="en-US" sz="4000" dirty="0">
                <a:solidFill>
                  <a:schemeClr val="bg1"/>
                </a:solidFill>
                <a:effectLst>
                  <a:glow rad="228600">
                    <a:schemeClr val="accent4">
                      <a:satMod val="175000"/>
                      <a:alpha val="40000"/>
                    </a:schemeClr>
                  </a:glow>
                </a:effectLst>
              </a:rPr>
              <a:t>The Epistles Include:</a:t>
            </a:r>
          </a:p>
        </p:txBody>
      </p:sp>
      <p:pic>
        <p:nvPicPr>
          <p:cNvPr id="4098" name="Picture 2" descr="Image result for scrolls and tree"/>
          <p:cNvPicPr>
            <a:picLocks noChangeAspect="1" noChangeArrowheads="1"/>
          </p:cNvPicPr>
          <p:nvPr/>
        </p:nvPicPr>
        <p:blipFill rotWithShape="1">
          <a:blip r:embed="rId4">
            <a:extLst>
              <a:ext uri="{28A0092B-C50C-407E-A947-70E740481C1C}">
                <a14:useLocalDpi xmlns:a14="http://schemas.microsoft.com/office/drawing/2010/main" val="0"/>
              </a:ext>
            </a:extLst>
          </a:blip>
          <a:srcRect l="4627" t="8073" r="7942"/>
          <a:stretch/>
        </p:blipFill>
        <p:spPr bwMode="auto">
          <a:xfrm>
            <a:off x="7324252" y="1004935"/>
            <a:ext cx="2770361" cy="240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70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026"/>
            <a:ext cx="12192000" cy="1015663"/>
          </a:xfrm>
          <a:prstGeom prst="rect">
            <a:avLst/>
          </a:prstGeom>
          <a:noFill/>
        </p:spPr>
        <p:txBody>
          <a:bodyPr wrap="square" rtlCol="0">
            <a:spAutoFit/>
          </a:bodyPr>
          <a:lstStyle/>
          <a:p>
            <a:pPr algn="ctr"/>
            <a:r>
              <a:rPr lang="en-US" sz="6000" dirty="0">
                <a:solidFill>
                  <a:schemeClr val="bg1"/>
                </a:solidFill>
                <a:latin typeface="Tempus Sans ITC" panose="04020404030D07020202" pitchFamily="82" charset="0"/>
              </a:rPr>
              <a:t>The Storm</a:t>
            </a:r>
            <a:endParaRPr lang="en-US" sz="4400" dirty="0">
              <a:solidFill>
                <a:schemeClr val="bg1"/>
              </a:solidFill>
              <a:latin typeface="Tempus Sans ITC" panose="04020404030D07020202" pitchFamily="8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3811509" y="1421115"/>
            <a:ext cx="4264182" cy="830997"/>
          </a:xfrm>
          <a:prstGeom prst="rect">
            <a:avLst/>
          </a:prstGeom>
        </p:spPr>
        <p:txBody>
          <a:bodyPr wrap="square">
            <a:spAutoFit/>
          </a:bodyPr>
          <a:lstStyle/>
          <a:p>
            <a:pPr algn="ctr"/>
            <a:r>
              <a:rPr lang="en-US" sz="2400" dirty="0">
                <a:solidFill>
                  <a:schemeClr val="bg1"/>
                </a:solidFill>
              </a:rPr>
              <a:t>If a storm came which of these trees might last the longest?</a:t>
            </a:r>
          </a:p>
        </p:txBody>
      </p:sp>
      <p:pic>
        <p:nvPicPr>
          <p:cNvPr id="18436" name="Picture 4" descr="Image result for trees and roots"/>
          <p:cNvPicPr>
            <a:picLocks noChangeAspect="1" noChangeArrowheads="1"/>
          </p:cNvPicPr>
          <p:nvPr/>
        </p:nvPicPr>
        <p:blipFill rotWithShape="1">
          <a:blip r:embed="rId4">
            <a:extLst>
              <a:ext uri="{28A0092B-C50C-407E-A947-70E740481C1C}">
                <a14:useLocalDpi xmlns:a14="http://schemas.microsoft.com/office/drawing/2010/main" val="0"/>
              </a:ext>
            </a:extLst>
          </a:blip>
          <a:srcRect l="30441" t="1239" r="29369" b="415"/>
          <a:stretch/>
        </p:blipFill>
        <p:spPr bwMode="auto">
          <a:xfrm>
            <a:off x="968721" y="960935"/>
            <a:ext cx="2426329" cy="217156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5709" t="337" r="28192"/>
          <a:stretch/>
        </p:blipFill>
        <p:spPr bwMode="auto">
          <a:xfrm>
            <a:off x="8483097" y="769544"/>
            <a:ext cx="2634558" cy="284788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Image result for whirlwin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8388" y="1820689"/>
            <a:ext cx="4374427" cy="2449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744442" y="6488668"/>
            <a:ext cx="447558" cy="369332"/>
          </a:xfrm>
          <a:prstGeom prst="rect">
            <a:avLst/>
          </a:prstGeom>
        </p:spPr>
        <p:txBody>
          <a:bodyPr wrap="none">
            <a:spAutoFit/>
          </a:bodyPr>
          <a:lstStyle/>
          <a:p>
            <a:r>
              <a:rPr lang="en-US" dirty="0">
                <a:solidFill>
                  <a:schemeClr val="bg1"/>
                </a:solidFill>
                <a:latin typeface="Calibri" panose="020F0502020204030204" pitchFamily="34" charset="0"/>
              </a:rPr>
              <a:t>(2)</a:t>
            </a:r>
            <a:endParaRPr lang="en-US" dirty="0"/>
          </a:p>
        </p:txBody>
      </p:sp>
      <p:grpSp>
        <p:nvGrpSpPr>
          <p:cNvPr id="10" name="Group 9"/>
          <p:cNvGrpSpPr/>
          <p:nvPr/>
        </p:nvGrpSpPr>
        <p:grpSpPr>
          <a:xfrm>
            <a:off x="4448552" y="4579812"/>
            <a:ext cx="6548391" cy="1754326"/>
            <a:chOff x="4448552" y="4579812"/>
            <a:chExt cx="6548391" cy="1754326"/>
          </a:xfrm>
        </p:grpSpPr>
        <p:sp>
          <p:nvSpPr>
            <p:cNvPr id="5" name="Rectangle 4"/>
            <p:cNvSpPr/>
            <p:nvPr/>
          </p:nvSpPr>
          <p:spPr>
            <a:xfrm>
              <a:off x="5776111" y="4579812"/>
              <a:ext cx="5220832" cy="1754326"/>
            </a:xfrm>
            <a:prstGeom prst="rect">
              <a:avLst/>
            </a:prstGeom>
          </p:spPr>
          <p:txBody>
            <a:bodyPr wrap="square">
              <a:spAutoFit/>
            </a:bodyPr>
            <a:lstStyle/>
            <a:p>
              <a:r>
                <a:rPr lang="en-US" dirty="0">
                  <a:solidFill>
                    <a:schemeClr val="bg1"/>
                  </a:solidFill>
                  <a:latin typeface="Calibri" panose="020F0502020204030204" pitchFamily="34" charset="0"/>
                </a:rPr>
                <a:t>“More concerning than the prophesied earthquakes and wars [of the last days] are the spiritual whirlwinds that can uproot you from your spiritual foundations and land your spirit in places you never imagined possible, sometimes with your barely noticing that you have been moved.”</a:t>
              </a:r>
              <a:endParaRPr lang="en-US" dirty="0">
                <a:solidFill>
                  <a:schemeClr val="bg1"/>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8552" y="4814558"/>
              <a:ext cx="1085850" cy="1447800"/>
            </a:xfrm>
            <a:prstGeom prst="rect">
              <a:avLst/>
            </a:prstGeom>
          </p:spPr>
        </p:pic>
      </p:grpSp>
    </p:spTree>
    <p:extLst>
      <p:ext uri="{BB962C8B-B14F-4D97-AF65-F5344CB8AC3E}">
        <p14:creationId xmlns:p14="http://schemas.microsoft.com/office/powerpoint/2010/main" val="7560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105 0.00093 L -0.00105 0.00093 C -0.00456 -0.00046 -0.00808 -0.00116 -0.01146 -0.00324 C -0.01276 -0.00393 -0.01381 -0.00602 -0.01511 -0.00717 C -0.02149 -0.0118 -0.02253 -0.0118 -0.02774 -0.01366 C -0.0293 -0.01504 -0.0306 -0.01667 -0.03217 -0.01759 C -0.03425 -0.01898 -0.04154 -0.02014 -0.04258 -0.02037 C -0.06329 -0.03194 -0.05326 -0.02847 -0.07227 -0.03217 C -0.08295 -0.03842 -0.06967 -0.03079 -0.08269 -0.0375 C -0.10144 -0.04699 -0.0918 -0.04329 -0.10131 -0.04676 C -0.10521 -0.05023 -0.10495 -0.05023 -0.11016 -0.05324 C -0.1112 -0.05393 -0.11224 -0.05417 -0.11316 -0.05463 C -0.13217 -0.06504 -0.10925 -0.05254 -0.125 -0.0625 C -0.12748 -0.06412 -0.13008 -0.06504 -0.13243 -0.06643 C -0.13503 -0.06805 -0.13737 -0.06991 -0.13985 -0.07176 L -0.14362 -0.0743 C -0.1448 -0.07523 -0.1461 -0.07639 -0.14727 -0.07708 C -0.14883 -0.07801 -0.1504 -0.07847 -0.15183 -0.07963 C -0.16081 -0.08704 -0.153 -0.08403 -0.16211 -0.08634 L -0.1711 -0.09421 C -0.17201 -0.09514 -0.17318 -0.09583 -0.17409 -0.09676 L -0.18073 -0.10486 C -0.18151 -0.10555 -0.1823 -0.10648 -0.18295 -0.10741 C -0.18399 -0.10879 -0.1849 -0.11018 -0.18594 -0.11134 C -0.18659 -0.11227 -0.1875 -0.11296 -0.18816 -0.11412 C -0.18998 -0.1169 -0.19271 -0.12245 -0.19415 -0.12592 C -0.19532 -0.12917 -0.19571 -0.13171 -0.19636 -0.13518 C -0.19701 -0.1456 -0.19883 -0.16458 -0.19558 -0.17199 C -0.19349 -0.17708 -0.18868 -0.17292 -0.18516 -0.17338 C -0.18295 -0.17384 -0.18073 -0.17407 -0.17852 -0.17477 C -0.17448 -0.17592 -0.16667 -0.1787 -0.16667 -0.1787 C -0.16537 -0.18009 -0.16407 -0.18102 -0.1629 -0.18264 C -0.16185 -0.18426 -0.16107 -0.18657 -0.1599 -0.18796 C -0.1586 -0.18935 -0.15691 -0.18958 -0.15547 -0.19051 C -0.15443 -0.1912 -0.15339 -0.19213 -0.15248 -0.19329 C -0.14922 -0.19699 -0.1461 -0.20116 -0.14284 -0.20509 C -0.14206 -0.20602 -0.14128 -0.20671 -0.14063 -0.20764 C -0.13529 -0.21528 -0.13816 -0.21134 -0.13178 -0.21967 C -0.13125 -0.22083 -0.13086 -0.22245 -0.13021 -0.22361 C -0.12774 -0.22801 -0.12644 -0.22778 -0.12357 -0.23148 C -0.11915 -0.23727 -0.12383 -0.23426 -0.11836 -0.2368 C -0.11667 -0.23842 -0.11485 -0.24028 -0.11316 -0.24213 C -0.11016 -0.24514 -0.11055 -0.24606 -0.10651 -0.24861 C -0.10534 -0.2493 -0.10404 -0.24977 -0.10274 -0.25 C -0.09857 -0.25069 -0.09441 -0.25092 -0.09011 -0.25116 L -0.0612 -0.25 C -0.0418 -0.24606 -0.05599 -0.2456 -0.04636 -0.23935 C -0.04493 -0.23842 -0.04336 -0.23866 -0.04193 -0.23796 C -0.03959 -0.23704 -0.0375 -0.23542 -0.03516 -0.23403 C -0.03256 -0.23264 -0.025 -0.22847 -0.02188 -0.22754 C -0.01941 -0.22685 -0.01693 -0.22662 -0.01446 -0.22616 C -0.01263 -0.22592 -0.01094 -0.22523 -0.00925 -0.22477 C -0.00847 -0.22454 -0.00769 -0.22407 -0.00704 -0.22361 C -0.00599 -0.22268 -0.00508 -0.22153 -0.00404 -0.22083 C -0.00222 -0.21967 0.00182 -0.21875 0.00338 -0.21829 C 0.00416 -0.21736 0.00481 -0.21643 0.00559 -0.21574 C 0.00833 -0.21296 0.01302 -0.20972 0.01536 -0.20764 C 0.01705 -0.20602 0.01875 -0.20393 0.02044 -0.20254 C 0.02213 -0.20092 0.02395 -0.2 0.02565 -0.19838 C 0.03359 -0.1919 0.02903 -0.19444 0.03463 -0.1919 C 0.04309 -0.18287 0.03919 -0.18495 0.0457 -0.18264 C 0.04674 -0.18171 0.04765 -0.18055 0.04869 -0.18009 C 0.05039 -0.17917 0.05221 -0.17917 0.0539 -0.1787 C 0.0552 -0.17824 0.05638 -0.17778 0.05768 -0.17731 C 0.07421 -0.17778 0.09075 -0.17754 0.10742 -0.1787 C 0.10898 -0.1787 0.1125 -0.18287 0.11406 -0.18403 C 0.1319 -0.1956 0.10325 -0.1743 0.12591 -0.19329 C 0.13776 -0.20301 0.12747 -0.19375 0.13489 -0.19838 C 0.14596 -0.20555 0.13385 -0.19977 0.14596 -0.20509 C 0.14804 -0.20787 0.14947 -0.21018 0.15195 -0.21157 C 0.15312 -0.2125 0.15442 -0.2125 0.15559 -0.21296 C 0.15638 -0.21342 0.15716 -0.21389 0.15781 -0.21435 C 0.15989 -0.21528 0.16184 -0.21597 0.1638 -0.2169 C 0.17916 -0.21597 0.19453 -0.2169 0.20989 -0.21435 C 0.21263 -0.21389 0.21458 -0.20879 0.21731 -0.20764 L 0.22096 -0.20648 C 0.23085 -0.19329 0.21263 -0.21736 0.23059 -0.19444 C 0.2319 -0.19282 0.23294 -0.19051 0.23437 -0.18935 C 0.23619 -0.1875 0.23841 -0.18704 0.24023 -0.18518 C 0.24192 -0.18379 0.24322 -0.18171 0.24479 -0.18009 C 0.2457 -0.17893 0.24674 -0.17847 0.24765 -0.17731 C 0.24882 -0.17616 0.2496 -0.17454 0.25065 -0.17338 C 0.25416 -0.16944 0.25755 -0.16551 0.26106 -0.16157 C 0.2638 -0.15833 0.26627 -0.1544 0.26927 -0.15231 C 0.27174 -0.15046 0.27434 -0.14907 0.27669 -0.14699 C 0.27773 -0.14606 0.27851 -0.14398 0.27968 -0.14305 C 0.29192 -0.13217 0.28724 -0.13796 0.29895 -0.12986 C 0.30052 -0.1287 0.30182 -0.12685 0.30338 -0.12592 C 0.30781 -0.12338 0.31237 -0.12222 0.31679 -0.11921 C 0.32187 -0.11597 0.32669 -0.11134 0.33164 -0.10741 C 0.33437 -0.10532 0.33684 -0.10231 0.33984 -0.10092 C 0.35442 -0.09375 0.34531 -0.09838 0.36731 -0.08634 C 0.37695 -0.08102 0.37877 -0.08032 0.3888 -0.07315 C 0.39036 -0.07199 0.39166 -0.07014 0.39322 -0.06921 C 0.40338 -0.06204 0.41471 -0.05833 0.42513 -0.05463 C 0.45924 -0.04259 0.42812 -0.05278 0.44596 -0.04792 C 0.45039 -0.04676 0.45481 -0.04537 0.45937 -0.04398 L 0.47343 -0.04004 L 0.52981 -0.04143 C 0.53242 -0.04143 0.53489 -0.0419 0.53724 -0.04282 C 0.54244 -0.04467 0.54518 -0.04907 0.54987 -0.05324 C 0.55117 -0.0544 0.55247 -0.05486 0.55364 -0.05602 C 0.55546 -0.05764 0.55703 -0.05972 0.55885 -0.06111 C 0.56354 -0.06528 0.55833 -0.05879 0.56406 -0.06528 C 0.56588 -0.06713 0.56757 -0.06944 0.56927 -0.07176 C 0.57005 -0.07292 0.57057 -0.07477 0.57148 -0.07569 C 0.57239 -0.07685 0.57343 -0.07754 0.57447 -0.07847 C 0.57864 -0.08958 0.57695 -0.0831 0.5789 -0.09815 C 0.57955 -0.11296 0.58007 -0.1125 0.5789 -0.12592 C 0.57877 -0.12731 0.57851 -0.1287 0.57812 -0.12986 C 0.57708 -0.1331 0.57578 -0.13634 0.57447 -0.13912 C 0.57382 -0.14028 0.57291 -0.14074 0.57213 -0.14167 C 0.5707 -0.14514 0.56953 -0.14907 0.5677 -0.15231 C 0.56653 -0.15463 0.56471 -0.15579 0.56328 -0.15764 C 0.56054 -0.16111 0.55781 -0.16458 0.55507 -0.16805 C 0.55416 -0.16944 0.55325 -0.17129 0.55221 -0.17199 C 0.55039 -0.17338 0.54856 -0.1743 0.547 -0.17616 C 0.54283 -0.18009 0.53893 -0.18449 0.53502 -0.18935 C 0.53424 -0.19028 0.53372 -0.19236 0.53281 -0.19329 C 0.53072 -0.19514 0.52773 -0.19583 0.52539 -0.19722 C 0.52395 -0.19792 0.52252 -0.1993 0.52096 -0.19977 C 0.51653 -0.20139 0.51197 -0.20208 0.50755 -0.2037 C 0.50143 -0.20602 0.50507 -0.20486 0.49648 -0.20648 C 0.49296 -0.20602 0.48203 -0.20625 0.47643 -0.2037 C 0.47487 -0.20301 0.47343 -0.20208 0.472 -0.20116 C 0.46979 -0.19768 0.46757 -0.19375 0.46523 -0.19051 C 0.46341 -0.18796 0.46119 -0.18634 0.45937 -0.18403 C 0.45638 -0.18009 0.45169 -0.16597 0.45117 -0.16412 C 0.45039 -0.16157 0.4496 -0.15903 0.44895 -0.15625 C 0.44856 -0.15486 0.44856 -0.15347 0.44817 -0.15231 C 0.44635 -0.14606 0.44466 -0.13958 0.44231 -0.13379 C 0.44153 -0.13194 0.44062 -0.13055 0.43997 -0.12847 C 0.43932 -0.12639 0.43919 -0.12407 0.43854 -0.12199 C 0.4375 -0.11829 0.43489 -0.11366 0.43333 -0.11134 C 0.4302 -0.10717 0.42708 -0.10301 0.42369 -0.09954 C 0.42018 -0.09583 0.4164 -0.09259 0.4125 -0.09028 C 0.40299 -0.08472 0.39322 -0.08055 0.38359 -0.07569 C 0.38255 -0.07523 0.38164 -0.07477 0.38059 -0.0743 C 0.37916 -0.07384 0.3776 -0.07338 0.37617 -0.07315 C 0.3608 -0.06921 0.36992 -0.07153 0.35755 -0.06921 L 0.34492 -0.06643 L 0.24023 -0.06782 C 0.23932 -0.06782 0.23828 -0.06921 0.23737 -0.06921 C 0.22148 -0.06921 0.20559 -0.06829 0.18984 -0.06782 C 0.18789 -0.06643 0.18489 -0.06458 0.18307 -0.0625 C 0.18138 -0.06042 0.17981 -0.05787 0.17786 -0.05602 C 0.175 -0.05301 0.172 -0.05069 0.16901 -0.04792 C 0.16679 -0.04606 0.16471 -0.04398 0.16237 -0.04282 C 0.16106 -0.04213 0.15989 -0.0419 0.15859 -0.04143 C 0.15755 -0.04097 0.15664 -0.04051 0.15559 -0.04004 C 0.14817 -0.03356 0.15755 -0.0412 0.14895 -0.03611 C 0.14791 -0.03542 0.147 -0.03403 0.14596 -0.03356 C 0.14362 -0.03217 0.14101 -0.03217 0.13854 -0.03079 C 0.13789 -0.03055 0.13255 -0.02708 0.13112 -0.02685 C 0.12005 -0.02569 0.10885 -0.02523 0.09778 -0.0243 C 0.09309 -0.02153 0.09479 -0.02153 0.09257 -0.02153 L 0.09257 -0.02153 L 0.09257 -0.02153 " pathEditMode="relative" ptsTypes="AAAAAAAAAAAAAAAAAAAAAAAAAAAAAAAAAAAAAAAAAAAAAAAAAAAAAAAAAAAAAAAAAAAAAAAAAAAAAAAAAAAAAAAAAAAAAAAAAAAAAAAAAAAAAAAAAAAAAAAAAAAAAAAAAAAAAAAAAAAAAAAAAAAAAAAAAAAAAA">
                                      <p:cBhvr>
                                        <p:cTn id="16" dur="2000" fill="hold"/>
                                        <p:tgtEl>
                                          <p:spTgt spid="18440"/>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1" presetClass="exit" presetSubtype="0" fill="hold" nodeType="withEffect">
                                  <p:stCondLst>
                                    <p:cond delay="0"/>
                                  </p:stCondLst>
                                  <p:childTnLst>
                                    <p:set>
                                      <p:cBhvr>
                                        <p:cTn id="25" dur="1" fill="hold">
                                          <p:stCondLst>
                                            <p:cond delay="0"/>
                                          </p:stCondLst>
                                        </p:cTn>
                                        <p:tgtEl>
                                          <p:spTgt spid="1843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84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026"/>
            <a:ext cx="12192000" cy="1015663"/>
          </a:xfrm>
          <a:prstGeom prst="rect">
            <a:avLst/>
          </a:prstGeom>
          <a:noFill/>
        </p:spPr>
        <p:txBody>
          <a:bodyPr wrap="square" rtlCol="0">
            <a:spAutoFit/>
          </a:bodyPr>
          <a:lstStyle/>
          <a:p>
            <a:pPr algn="ctr"/>
            <a:r>
              <a:rPr lang="en-US" sz="6000" dirty="0">
                <a:solidFill>
                  <a:schemeClr val="bg1"/>
                </a:solidFill>
                <a:latin typeface="Tempus Sans ITC" panose="04020404030D07020202" pitchFamily="82" charset="0"/>
              </a:rPr>
              <a:t>False Teachings Can Uproot</a:t>
            </a:r>
            <a:endParaRPr lang="en-US" sz="4400" dirty="0">
              <a:solidFill>
                <a:schemeClr val="bg1"/>
              </a:solidFill>
              <a:latin typeface="Tempus Sans ITC" panose="04020404030D07020202" pitchFamily="8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452104" y="2145391"/>
            <a:ext cx="5244974" cy="3970318"/>
          </a:xfrm>
          <a:prstGeom prst="rect">
            <a:avLst/>
          </a:prstGeom>
        </p:spPr>
        <p:txBody>
          <a:bodyPr wrap="square">
            <a:spAutoFit/>
          </a:bodyPr>
          <a:lstStyle/>
          <a:p>
            <a:r>
              <a:rPr lang="en-US" dirty="0">
                <a:solidFill>
                  <a:schemeClr val="bg1"/>
                </a:solidFill>
              </a:rPr>
              <a:t>“Because we need the Holy Ghost, we must be cautious and careful not to go beyond teaching true doctrine. The Holy Ghost is the Spirit of Truth. His confirmation is invited by our avoiding speculation or personal interpretation. </a:t>
            </a:r>
          </a:p>
          <a:p>
            <a:endParaRPr lang="en-US" dirty="0">
              <a:solidFill>
                <a:schemeClr val="bg1"/>
              </a:solidFill>
            </a:endParaRPr>
          </a:p>
          <a:p>
            <a:r>
              <a:rPr lang="en-US" dirty="0">
                <a:solidFill>
                  <a:schemeClr val="bg1"/>
                </a:solidFill>
              </a:rPr>
              <a:t>But we invite the Holy Ghost as our companion when we are careful to teach only true doctrine.</a:t>
            </a:r>
          </a:p>
          <a:p>
            <a:endParaRPr lang="en-US" dirty="0">
              <a:solidFill>
                <a:schemeClr val="bg1"/>
              </a:solidFill>
            </a:endParaRPr>
          </a:p>
          <a:p>
            <a:endParaRPr lang="en-US" dirty="0">
              <a:solidFill>
                <a:schemeClr val="bg1"/>
              </a:solidFill>
            </a:endParaRPr>
          </a:p>
          <a:p>
            <a:r>
              <a:rPr lang="en-US" dirty="0">
                <a:solidFill>
                  <a:schemeClr val="bg1"/>
                </a:solidFill>
              </a:rPr>
              <a:t>One of the surest ways to avoid even getting near false doctrine is to choose to be simple in our teaching. Safety is gained by that simplicity, and little is lost.” </a:t>
            </a:r>
          </a:p>
        </p:txBody>
      </p:sp>
      <p:sp>
        <p:nvSpPr>
          <p:cNvPr id="5" name="Rectangle 4"/>
          <p:cNvSpPr/>
          <p:nvPr/>
        </p:nvSpPr>
        <p:spPr>
          <a:xfrm>
            <a:off x="657884" y="1349463"/>
            <a:ext cx="4783247" cy="1477328"/>
          </a:xfrm>
          <a:prstGeom prst="rect">
            <a:avLst/>
          </a:prstGeom>
        </p:spPr>
        <p:txBody>
          <a:bodyPr wrap="square">
            <a:spAutoFit/>
          </a:bodyPr>
          <a:lstStyle/>
          <a:p>
            <a:r>
              <a:rPr lang="en-US" dirty="0">
                <a:solidFill>
                  <a:schemeClr val="bg1"/>
                </a:solidFill>
                <a:latin typeface="Calibri" panose="020F0502020204030204" pitchFamily="34" charset="0"/>
              </a:rPr>
              <a:t>False beliefs and forms of worship in the area of Colossae minimized the eternal role and divinity of Jesus Christ.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It uprooted the Colossians from their faith.</a:t>
            </a:r>
            <a:endParaRPr lang="en-US" dirty="0">
              <a:solidFill>
                <a:schemeClr val="bg1"/>
              </a:solidFill>
            </a:endParaRPr>
          </a:p>
        </p:txBody>
      </p:sp>
      <p:sp>
        <p:nvSpPr>
          <p:cNvPr id="60" name="Rectangle 59"/>
          <p:cNvSpPr/>
          <p:nvPr/>
        </p:nvSpPr>
        <p:spPr>
          <a:xfrm>
            <a:off x="0" y="6488668"/>
            <a:ext cx="3751152" cy="369332"/>
          </a:xfrm>
          <a:prstGeom prst="rect">
            <a:avLst/>
          </a:prstGeom>
        </p:spPr>
        <p:txBody>
          <a:bodyPr wrap="square">
            <a:spAutoFit/>
          </a:bodyPr>
          <a:lstStyle/>
          <a:p>
            <a:r>
              <a:rPr lang="en-US" dirty="0">
                <a:solidFill>
                  <a:schemeClr val="bg1"/>
                </a:solidFill>
                <a:latin typeface="Calibri" panose="020F0502020204030204" pitchFamily="34" charset="0"/>
              </a:rPr>
              <a:t>Colossians 1:9</a:t>
            </a:r>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0516" y="197275"/>
            <a:ext cx="1018153" cy="1269386"/>
          </a:xfrm>
          <a:prstGeom prst="rect">
            <a:avLst/>
          </a:prstGeom>
        </p:spPr>
      </p:pic>
      <p:pic>
        <p:nvPicPr>
          <p:cNvPr id="6146" name="Picture 2" descr="Image result for tree and roo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738" y="3043918"/>
            <a:ext cx="4583363" cy="3041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49250" y="6403170"/>
            <a:ext cx="442750" cy="369332"/>
          </a:xfrm>
          <a:prstGeom prst="rect">
            <a:avLst/>
          </a:prstGeom>
        </p:spPr>
        <p:txBody>
          <a:bodyPr wrap="none">
            <a:spAutoFit/>
          </a:bodyPr>
          <a:lstStyle/>
          <a:p>
            <a:r>
              <a:rPr lang="en-US" dirty="0">
                <a:solidFill>
                  <a:schemeClr val="bg1"/>
                </a:solidFill>
              </a:rPr>
              <a:t>(3)</a:t>
            </a:r>
            <a:endParaRPr lang="en-US" dirty="0"/>
          </a:p>
        </p:txBody>
      </p:sp>
    </p:spTree>
    <p:extLst>
      <p:ext uri="{BB962C8B-B14F-4D97-AF65-F5344CB8AC3E}">
        <p14:creationId xmlns:p14="http://schemas.microsoft.com/office/powerpoint/2010/main" val="24975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026"/>
            <a:ext cx="12192000" cy="1015663"/>
          </a:xfrm>
          <a:prstGeom prst="rect">
            <a:avLst/>
          </a:prstGeom>
          <a:noFill/>
        </p:spPr>
        <p:txBody>
          <a:bodyPr wrap="square" rtlCol="0">
            <a:spAutoFit/>
          </a:bodyPr>
          <a:lstStyle/>
          <a:p>
            <a:pPr algn="ctr"/>
            <a:r>
              <a:rPr lang="en-US" sz="6000" dirty="0">
                <a:solidFill>
                  <a:schemeClr val="bg1"/>
                </a:solidFill>
                <a:latin typeface="Tempus Sans ITC" panose="04020404030D07020202" pitchFamily="82" charset="0"/>
              </a:rPr>
              <a:t>Blessings in Believing</a:t>
            </a:r>
            <a:endParaRPr lang="en-US" sz="4400" dirty="0">
              <a:solidFill>
                <a:schemeClr val="bg1"/>
              </a:solidFill>
              <a:latin typeface="Tempus Sans ITC" panose="04020404030D07020202" pitchFamily="8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216714" y="1937163"/>
            <a:ext cx="5244974" cy="4431983"/>
          </a:xfrm>
          <a:prstGeom prst="rect">
            <a:avLst/>
          </a:prstGeom>
        </p:spPr>
        <p:txBody>
          <a:bodyPr wrap="square">
            <a:spAutoFit/>
          </a:bodyPr>
          <a:lstStyle/>
          <a:p>
            <a:r>
              <a:rPr lang="en-US" dirty="0">
                <a:solidFill>
                  <a:schemeClr val="bg1"/>
                </a:solidFill>
              </a:rPr>
              <a:t>“…true conversion is the fruit of </a:t>
            </a:r>
            <a:r>
              <a:rPr lang="en-US" i="1" dirty="0">
                <a:solidFill>
                  <a:schemeClr val="bg1"/>
                </a:solidFill>
              </a:rPr>
              <a:t>faith, repentance, </a:t>
            </a:r>
            <a:r>
              <a:rPr lang="en-US" dirty="0">
                <a:solidFill>
                  <a:schemeClr val="bg1"/>
                </a:solidFill>
              </a:rPr>
              <a:t>and </a:t>
            </a:r>
            <a:r>
              <a:rPr lang="en-US" i="1" dirty="0">
                <a:solidFill>
                  <a:schemeClr val="bg1"/>
                </a:solidFill>
              </a:rPr>
              <a:t>consistent obedience. Faith</a:t>
            </a:r>
            <a:r>
              <a:rPr lang="en-US" dirty="0">
                <a:solidFill>
                  <a:schemeClr val="bg1"/>
                </a:solidFill>
              </a:rPr>
              <a:t> comes by hearing the word of God</a:t>
            </a:r>
            <a:r>
              <a:rPr lang="en-US" baseline="30000" dirty="0">
                <a:solidFill>
                  <a:schemeClr val="bg1"/>
                </a:solidFill>
              </a:rPr>
              <a:t> </a:t>
            </a:r>
            <a:r>
              <a:rPr lang="en-US" dirty="0">
                <a:solidFill>
                  <a:schemeClr val="bg1"/>
                </a:solidFill>
              </a:rPr>
              <a:t>and responding to it. </a:t>
            </a:r>
          </a:p>
          <a:p>
            <a:endParaRPr lang="en-US" dirty="0">
              <a:solidFill>
                <a:schemeClr val="bg1"/>
              </a:solidFill>
            </a:endParaRPr>
          </a:p>
          <a:p>
            <a:r>
              <a:rPr lang="en-US" dirty="0">
                <a:solidFill>
                  <a:schemeClr val="bg1"/>
                </a:solidFill>
              </a:rPr>
              <a:t>You will receive from the Holy Ghost a confirming witness of things you accept on </a:t>
            </a:r>
            <a:r>
              <a:rPr lang="en-US" i="1" dirty="0">
                <a:solidFill>
                  <a:schemeClr val="bg1"/>
                </a:solidFill>
              </a:rPr>
              <a:t>faith</a:t>
            </a:r>
            <a:r>
              <a:rPr lang="en-US" dirty="0">
                <a:solidFill>
                  <a:schemeClr val="bg1"/>
                </a:solidFill>
              </a:rPr>
              <a:t> by willingly doing them.</a:t>
            </a:r>
            <a:r>
              <a:rPr lang="en-US" baseline="30000" dirty="0">
                <a:solidFill>
                  <a:schemeClr val="bg1"/>
                </a:solidFill>
              </a:rPr>
              <a:t> </a:t>
            </a:r>
          </a:p>
          <a:p>
            <a:endParaRPr lang="en-US" baseline="30000" dirty="0">
              <a:solidFill>
                <a:schemeClr val="bg1"/>
              </a:solidFill>
            </a:endParaRPr>
          </a:p>
          <a:p>
            <a:r>
              <a:rPr lang="en-US" dirty="0">
                <a:solidFill>
                  <a:schemeClr val="bg1"/>
                </a:solidFill>
              </a:rPr>
              <a:t>You will be led to </a:t>
            </a:r>
            <a:r>
              <a:rPr lang="en-US" i="1" dirty="0">
                <a:solidFill>
                  <a:schemeClr val="bg1"/>
                </a:solidFill>
              </a:rPr>
              <a:t>repent</a:t>
            </a:r>
            <a:r>
              <a:rPr lang="en-US" dirty="0">
                <a:solidFill>
                  <a:schemeClr val="bg1"/>
                </a:solidFill>
              </a:rPr>
              <a:t> of errors resulting from wrong things done or right things not done. As a consequence, your capacity to </a:t>
            </a:r>
            <a:r>
              <a:rPr lang="en-US" i="1" dirty="0">
                <a:solidFill>
                  <a:schemeClr val="bg1"/>
                </a:solidFill>
              </a:rPr>
              <a:t>consistently obey</a:t>
            </a:r>
            <a:r>
              <a:rPr lang="en-US" dirty="0">
                <a:solidFill>
                  <a:schemeClr val="bg1"/>
                </a:solidFill>
              </a:rPr>
              <a:t> will be strengthened. </a:t>
            </a:r>
          </a:p>
          <a:p>
            <a:endParaRPr lang="en-US" dirty="0">
              <a:solidFill>
                <a:schemeClr val="bg1"/>
              </a:solidFill>
            </a:endParaRPr>
          </a:p>
          <a:p>
            <a:r>
              <a:rPr lang="en-US" dirty="0">
                <a:solidFill>
                  <a:schemeClr val="bg1"/>
                </a:solidFill>
              </a:rPr>
              <a:t>…True conversion yields the fruit of enduring happiness that can be enjoyed even when the world is in turmoil and most are anything but happy.”</a:t>
            </a:r>
          </a:p>
        </p:txBody>
      </p:sp>
      <p:sp>
        <p:nvSpPr>
          <p:cNvPr id="5" name="Rectangle 4"/>
          <p:cNvSpPr/>
          <p:nvPr/>
        </p:nvSpPr>
        <p:spPr>
          <a:xfrm>
            <a:off x="237328" y="1796964"/>
            <a:ext cx="5684500" cy="1015663"/>
          </a:xfrm>
          <a:prstGeom prst="rect">
            <a:avLst/>
          </a:prstGeom>
        </p:spPr>
        <p:txBody>
          <a:bodyPr wrap="square">
            <a:spAutoFit/>
          </a:bodyPr>
          <a:lstStyle/>
          <a:p>
            <a:r>
              <a:rPr lang="en-US" sz="2000" dirty="0">
                <a:solidFill>
                  <a:schemeClr val="bg1"/>
                </a:solidFill>
              </a:rPr>
              <a:t>Paul acknowledged their faithfulness and explained that the gospel brings forth fruit, or blessings, in the lives of those who accept and live it.</a:t>
            </a:r>
          </a:p>
        </p:txBody>
      </p:sp>
      <p:sp>
        <p:nvSpPr>
          <p:cNvPr id="60" name="Rectangle 59"/>
          <p:cNvSpPr/>
          <p:nvPr/>
        </p:nvSpPr>
        <p:spPr>
          <a:xfrm>
            <a:off x="0" y="6488668"/>
            <a:ext cx="3751152" cy="369332"/>
          </a:xfrm>
          <a:prstGeom prst="rect">
            <a:avLst/>
          </a:prstGeom>
        </p:spPr>
        <p:txBody>
          <a:bodyPr wrap="square">
            <a:spAutoFit/>
          </a:bodyPr>
          <a:lstStyle/>
          <a:p>
            <a:r>
              <a:rPr lang="en-US" dirty="0">
                <a:solidFill>
                  <a:schemeClr val="bg1"/>
                </a:solidFill>
                <a:latin typeface="Calibri" panose="020F0502020204030204" pitchFamily="34" charset="0"/>
              </a:rPr>
              <a:t>Colossians 1:1-11</a:t>
            </a:r>
            <a:endParaRPr lang="en-US" dirty="0">
              <a:solidFill>
                <a:schemeClr val="bg1"/>
              </a:solidFill>
            </a:endParaRPr>
          </a:p>
        </p:txBody>
      </p:sp>
      <p:sp>
        <p:nvSpPr>
          <p:cNvPr id="2" name="Rectangle 1"/>
          <p:cNvSpPr/>
          <p:nvPr/>
        </p:nvSpPr>
        <p:spPr>
          <a:xfrm>
            <a:off x="2810064" y="944754"/>
            <a:ext cx="5961888" cy="584775"/>
          </a:xfrm>
          <a:prstGeom prst="rect">
            <a:avLst/>
          </a:prstGeom>
        </p:spPr>
        <p:txBody>
          <a:bodyPr wrap="none">
            <a:spAutoFit/>
          </a:bodyPr>
          <a:lstStyle/>
          <a:p>
            <a:r>
              <a:rPr lang="en-US" sz="3200" dirty="0">
                <a:solidFill>
                  <a:schemeClr val="bg1"/>
                </a:solidFill>
                <a:effectLst>
                  <a:glow rad="139700">
                    <a:schemeClr val="accent5">
                      <a:satMod val="175000"/>
                      <a:alpha val="40000"/>
                    </a:schemeClr>
                  </a:glow>
                </a:effectLst>
                <a:latin typeface="Abadi" panose="020B0604020104020204" pitchFamily="34" charset="0"/>
              </a:rPr>
              <a:t>Being fruitful in every good work</a:t>
            </a:r>
            <a:endParaRPr lang="en-US" sz="3200" dirty="0">
              <a:solidFill>
                <a:schemeClr val="bg1"/>
              </a:solidFill>
              <a:effectLst>
                <a:glow rad="139700">
                  <a:schemeClr val="accent5">
                    <a:satMod val="175000"/>
                    <a:alpha val="40000"/>
                  </a:schemeClr>
                </a:glow>
              </a:effectLs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1523" y="104574"/>
            <a:ext cx="1035094" cy="1298713"/>
          </a:xfrm>
          <a:prstGeom prst="rect">
            <a:avLst/>
          </a:prstGeom>
        </p:spPr>
      </p:pic>
      <p:pic>
        <p:nvPicPr>
          <p:cNvPr id="5122" name="Picture 2" descr="Image result for tree and roo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4742" y="2830287"/>
            <a:ext cx="2934381" cy="36793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749250" y="6403170"/>
            <a:ext cx="442750" cy="369332"/>
          </a:xfrm>
          <a:prstGeom prst="rect">
            <a:avLst/>
          </a:prstGeom>
        </p:spPr>
        <p:txBody>
          <a:bodyPr wrap="none">
            <a:spAutoFit/>
          </a:bodyPr>
          <a:lstStyle/>
          <a:p>
            <a:r>
              <a:rPr lang="en-US" dirty="0">
                <a:solidFill>
                  <a:schemeClr val="bg1"/>
                </a:solidFill>
              </a:rPr>
              <a:t>(4)</a:t>
            </a:r>
            <a:endParaRPr lang="en-US" dirty="0"/>
          </a:p>
        </p:txBody>
      </p:sp>
    </p:spTree>
    <p:extLst>
      <p:ext uri="{BB962C8B-B14F-4D97-AF65-F5344CB8AC3E}">
        <p14:creationId xmlns:p14="http://schemas.microsoft.com/office/powerpoint/2010/main" val="27757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wirls ico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6000" contrast="-75000"/>
                    </a14:imgEffect>
                  </a14:imgLayer>
                </a14:imgProps>
              </a:ext>
              <a:ext uri="{28A0092B-C50C-407E-A947-70E740481C1C}">
                <a14:useLocalDpi xmlns:a14="http://schemas.microsoft.com/office/drawing/2010/main" val="0"/>
              </a:ext>
            </a:extLst>
          </a:blip>
          <a:srcRect/>
          <a:stretch>
            <a:fillRect/>
          </a:stretch>
        </p:blipFill>
        <p:spPr bwMode="auto">
          <a:xfrm>
            <a:off x="1486546" y="770360"/>
            <a:ext cx="5715000" cy="45434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swirls icon"/>
          <p:cNvPicPr>
            <a:picLocks noChangeAspect="1" noChangeArrowheads="1"/>
          </p:cNvPicPr>
          <p:nvPr/>
        </p:nvPicPr>
        <p:blipFill>
          <a:blip r:embed="rId6">
            <a:extLst>
              <a:ext uri="{BEBA8EAE-BF5A-486C-A8C5-ECC9F3942E4B}">
                <a14:imgProps xmlns:a14="http://schemas.microsoft.com/office/drawing/2010/main">
                  <a14:imgLayer r:embed="rId5">
                    <a14:imgEffect>
                      <a14:brightnessContrast bright="16000" contrast="-75000"/>
                    </a14:imgEffect>
                  </a14:imgLayer>
                </a14:imgProps>
              </a:ext>
              <a:ext uri="{28A0092B-C50C-407E-A947-70E740481C1C}">
                <a14:useLocalDpi xmlns:a14="http://schemas.microsoft.com/office/drawing/2010/main" val="0"/>
              </a:ext>
            </a:extLst>
          </a:blip>
          <a:srcRect/>
          <a:stretch>
            <a:fillRect/>
          </a:stretch>
        </p:blipFill>
        <p:spPr bwMode="auto">
          <a:xfrm rot="9211510">
            <a:off x="6341577" y="-78725"/>
            <a:ext cx="5715000" cy="45434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swirls icon"/>
          <p:cNvPicPr>
            <a:picLocks noChangeAspect="1" noChangeArrowheads="1"/>
          </p:cNvPicPr>
          <p:nvPr/>
        </p:nvPicPr>
        <p:blipFill>
          <a:blip r:embed="rId6">
            <a:extLst>
              <a:ext uri="{BEBA8EAE-BF5A-486C-A8C5-ECC9F3942E4B}">
                <a14:imgProps xmlns:a14="http://schemas.microsoft.com/office/drawing/2010/main">
                  <a14:imgLayer r:embed="rId5">
                    <a14:imgEffect>
                      <a14:brightnessContrast bright="16000" contrast="-75000"/>
                    </a14:imgEffect>
                  </a14:imgLayer>
                </a14:imgProps>
              </a:ext>
              <a:ext uri="{28A0092B-C50C-407E-A947-70E740481C1C}">
                <a14:useLocalDpi xmlns:a14="http://schemas.microsoft.com/office/drawing/2010/main" val="0"/>
              </a:ext>
            </a:extLst>
          </a:blip>
          <a:srcRect/>
          <a:stretch>
            <a:fillRect/>
          </a:stretch>
        </p:blipFill>
        <p:spPr bwMode="auto">
          <a:xfrm rot="9747930">
            <a:off x="5797288" y="2468532"/>
            <a:ext cx="5715000" cy="4543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swirls icon"/>
          <p:cNvPicPr>
            <a:picLocks noChangeAspect="1" noChangeArrowheads="1"/>
          </p:cNvPicPr>
          <p:nvPr/>
        </p:nvPicPr>
        <p:blipFill>
          <a:blip r:embed="rId6">
            <a:extLst>
              <a:ext uri="{BEBA8EAE-BF5A-486C-A8C5-ECC9F3942E4B}">
                <a14:imgProps xmlns:a14="http://schemas.microsoft.com/office/drawing/2010/main">
                  <a14:imgLayer r:embed="rId5">
                    <a14:imgEffect>
                      <a14:brightnessContrast bright="16000" contrast="-75000"/>
                    </a14:imgEffect>
                  </a14:imgLayer>
                </a14:imgProps>
              </a:ext>
              <a:ext uri="{28A0092B-C50C-407E-A947-70E740481C1C}">
                <a14:useLocalDpi xmlns:a14="http://schemas.microsoft.com/office/drawing/2010/main" val="0"/>
              </a:ext>
            </a:extLst>
          </a:blip>
          <a:srcRect/>
          <a:stretch>
            <a:fillRect/>
          </a:stretch>
        </p:blipFill>
        <p:spPr bwMode="auto">
          <a:xfrm rot="11735239" flipH="1">
            <a:off x="363816" y="2653590"/>
            <a:ext cx="5715000" cy="4543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026"/>
            <a:ext cx="12192000" cy="1015663"/>
          </a:xfrm>
          <a:prstGeom prst="rect">
            <a:avLst/>
          </a:prstGeom>
          <a:noFill/>
        </p:spPr>
        <p:txBody>
          <a:bodyPr wrap="square" rtlCol="0">
            <a:spAutoFit/>
          </a:bodyPr>
          <a:lstStyle/>
          <a:p>
            <a:pPr algn="ctr"/>
            <a:r>
              <a:rPr lang="en-US" sz="6000" dirty="0">
                <a:solidFill>
                  <a:schemeClr val="bg1"/>
                </a:solidFill>
                <a:latin typeface="Tempus Sans ITC" panose="04020404030D07020202" pitchFamily="82" charset="0"/>
              </a:rPr>
              <a:t>Who is Jesus Christ?</a:t>
            </a:r>
            <a:endParaRPr lang="en-US" sz="4400" dirty="0">
              <a:solidFill>
                <a:schemeClr val="bg1"/>
              </a:solidFill>
              <a:latin typeface="Tempus Sans ITC" panose="04020404030D07020202" pitchFamily="8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p:cNvSpPr/>
          <p:nvPr/>
        </p:nvSpPr>
        <p:spPr>
          <a:xfrm>
            <a:off x="0" y="6502827"/>
            <a:ext cx="3751152" cy="369332"/>
          </a:xfrm>
          <a:prstGeom prst="rect">
            <a:avLst/>
          </a:prstGeom>
        </p:spPr>
        <p:txBody>
          <a:bodyPr wrap="square">
            <a:spAutoFit/>
          </a:bodyPr>
          <a:lstStyle/>
          <a:p>
            <a:r>
              <a:rPr lang="en-US" dirty="0">
                <a:solidFill>
                  <a:schemeClr val="bg1"/>
                </a:solidFill>
                <a:latin typeface="Calibri" panose="020F0502020204030204" pitchFamily="34" charset="0"/>
              </a:rPr>
              <a:t>Colossians 1:12-19</a:t>
            </a:r>
            <a:endParaRPr lang="en-US" dirty="0">
              <a:solidFill>
                <a:schemeClr val="bg1"/>
              </a:solidFill>
            </a:endParaRPr>
          </a:p>
        </p:txBody>
      </p:sp>
      <p:grpSp>
        <p:nvGrpSpPr>
          <p:cNvPr id="45" name="Group 44"/>
          <p:cNvGrpSpPr/>
          <p:nvPr/>
        </p:nvGrpSpPr>
        <p:grpSpPr>
          <a:xfrm>
            <a:off x="7235902" y="3663422"/>
            <a:ext cx="3144571" cy="3024071"/>
            <a:chOff x="7022471" y="3764686"/>
            <a:chExt cx="3144571" cy="3024071"/>
          </a:xfrm>
        </p:grpSpPr>
        <p:sp>
          <p:nvSpPr>
            <p:cNvPr id="5" name="Rectangle 4"/>
            <p:cNvSpPr/>
            <p:nvPr/>
          </p:nvSpPr>
          <p:spPr>
            <a:xfrm>
              <a:off x="8507239" y="4735458"/>
              <a:ext cx="1659803" cy="646331"/>
            </a:xfrm>
            <a:prstGeom prst="rect">
              <a:avLst/>
            </a:prstGeom>
          </p:spPr>
          <p:txBody>
            <a:bodyPr wrap="square">
              <a:spAutoFit/>
            </a:bodyPr>
            <a:lstStyle/>
            <a:p>
              <a:pPr algn="ctr"/>
              <a:r>
                <a:rPr lang="en-US" dirty="0">
                  <a:solidFill>
                    <a:schemeClr val="bg1"/>
                  </a:solidFill>
                </a:rPr>
                <a:t>The first to be resurrected</a:t>
              </a:r>
            </a:p>
          </p:txBody>
        </p:sp>
        <p:grpSp>
          <p:nvGrpSpPr>
            <p:cNvPr id="4" name="Group 3"/>
            <p:cNvGrpSpPr/>
            <p:nvPr/>
          </p:nvGrpSpPr>
          <p:grpSpPr>
            <a:xfrm>
              <a:off x="7022471" y="3764686"/>
              <a:ext cx="1419933" cy="3024071"/>
              <a:chOff x="10299826" y="3167157"/>
              <a:chExt cx="1419933" cy="3024071"/>
            </a:xfrm>
          </p:grpSpPr>
          <p:pic>
            <p:nvPicPr>
              <p:cNvPr id="1026" name="Picture 2" descr="Image result for jesus resurre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1897" y="3167157"/>
                <a:ext cx="1407862" cy="282840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0299826" y="5975784"/>
                <a:ext cx="1361037" cy="215444"/>
              </a:xfrm>
              <a:prstGeom prst="rect">
                <a:avLst/>
              </a:prstGeom>
            </p:spPr>
            <p:txBody>
              <a:bodyPr wrap="square">
                <a:spAutoFit/>
              </a:bodyPr>
              <a:lstStyle/>
              <a:p>
                <a:r>
                  <a:rPr lang="en-US" sz="800" dirty="0">
                    <a:solidFill>
                      <a:schemeClr val="bg1"/>
                    </a:solidFill>
                  </a:rPr>
                  <a:t>Jared Barnes</a:t>
                </a:r>
              </a:p>
            </p:txBody>
          </p:sp>
        </p:grpSp>
      </p:grpSp>
      <p:grpSp>
        <p:nvGrpSpPr>
          <p:cNvPr id="40" name="Group 39"/>
          <p:cNvGrpSpPr/>
          <p:nvPr/>
        </p:nvGrpSpPr>
        <p:grpSpPr>
          <a:xfrm>
            <a:off x="526937" y="3214402"/>
            <a:ext cx="2134637" cy="2616122"/>
            <a:chOff x="413441" y="1565237"/>
            <a:chExt cx="2134637" cy="2616122"/>
          </a:xfrm>
        </p:grpSpPr>
        <p:sp>
          <p:nvSpPr>
            <p:cNvPr id="33" name="Rectangle 32"/>
            <p:cNvSpPr/>
            <p:nvPr/>
          </p:nvSpPr>
          <p:spPr>
            <a:xfrm>
              <a:off x="638269" y="1565237"/>
              <a:ext cx="1659803" cy="369332"/>
            </a:xfrm>
            <a:prstGeom prst="rect">
              <a:avLst/>
            </a:prstGeom>
          </p:spPr>
          <p:txBody>
            <a:bodyPr wrap="square">
              <a:spAutoFit/>
            </a:bodyPr>
            <a:lstStyle/>
            <a:p>
              <a:pPr algn="ctr"/>
              <a:r>
                <a:rPr lang="en-US" dirty="0">
                  <a:solidFill>
                    <a:schemeClr val="bg1"/>
                  </a:solidFill>
                </a:rPr>
                <a:t>The Redeemer</a:t>
              </a:r>
            </a:p>
          </p:txBody>
        </p:sp>
        <p:grpSp>
          <p:nvGrpSpPr>
            <p:cNvPr id="7" name="Group 6"/>
            <p:cNvGrpSpPr/>
            <p:nvPr/>
          </p:nvGrpSpPr>
          <p:grpSpPr>
            <a:xfrm>
              <a:off x="413441" y="1934141"/>
              <a:ext cx="2134637" cy="2247218"/>
              <a:chOff x="413441" y="1934141"/>
              <a:chExt cx="2134637" cy="2247218"/>
            </a:xfrm>
          </p:grpSpPr>
          <p:pic>
            <p:nvPicPr>
              <p:cNvPr id="1028" name="Picture 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726" y="1934141"/>
                <a:ext cx="2086352" cy="2086352"/>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13441" y="3965915"/>
                <a:ext cx="1659803" cy="215444"/>
              </a:xfrm>
              <a:prstGeom prst="rect">
                <a:avLst/>
              </a:prstGeom>
            </p:spPr>
            <p:txBody>
              <a:bodyPr wrap="square">
                <a:spAutoFit/>
              </a:bodyPr>
              <a:lstStyle/>
              <a:p>
                <a:r>
                  <a:rPr lang="en-US" sz="800" dirty="0">
                    <a:solidFill>
                      <a:schemeClr val="bg1"/>
                    </a:solidFill>
                  </a:rPr>
                  <a:t>Brian </a:t>
                </a:r>
                <a:r>
                  <a:rPr lang="en-US" sz="800" dirty="0" err="1">
                    <a:solidFill>
                      <a:schemeClr val="bg1"/>
                    </a:solidFill>
                  </a:rPr>
                  <a:t>Jekel</a:t>
                </a:r>
                <a:endParaRPr lang="en-US" sz="800" dirty="0">
                  <a:solidFill>
                    <a:schemeClr val="bg1"/>
                  </a:solidFill>
                </a:endParaRPr>
              </a:p>
            </p:txBody>
          </p:sp>
        </p:grpSp>
      </p:grpSp>
      <p:grpSp>
        <p:nvGrpSpPr>
          <p:cNvPr id="42" name="Group 41"/>
          <p:cNvGrpSpPr/>
          <p:nvPr/>
        </p:nvGrpSpPr>
        <p:grpSpPr>
          <a:xfrm>
            <a:off x="3906054" y="1072166"/>
            <a:ext cx="3001035" cy="3048445"/>
            <a:chOff x="3093267" y="1167618"/>
            <a:chExt cx="3001035" cy="3048445"/>
          </a:xfrm>
        </p:grpSpPr>
        <p:sp>
          <p:nvSpPr>
            <p:cNvPr id="9" name="Rectangle 8"/>
            <p:cNvSpPr/>
            <p:nvPr/>
          </p:nvSpPr>
          <p:spPr>
            <a:xfrm>
              <a:off x="3093267" y="1167618"/>
              <a:ext cx="2963501" cy="646331"/>
            </a:xfrm>
            <a:prstGeom prst="rect">
              <a:avLst/>
            </a:prstGeom>
          </p:spPr>
          <p:txBody>
            <a:bodyPr wrap="square">
              <a:spAutoFit/>
            </a:bodyPr>
            <a:lstStyle/>
            <a:p>
              <a:pPr algn="ctr"/>
              <a:r>
                <a:rPr lang="en-US" dirty="0">
                  <a:solidFill>
                    <a:schemeClr val="bg1"/>
                  </a:solidFill>
                </a:rPr>
                <a:t>The Firstborn of Heavenly Father’s sprit children</a:t>
              </a:r>
            </a:p>
          </p:txBody>
        </p:sp>
        <p:grpSp>
          <p:nvGrpSpPr>
            <p:cNvPr id="10" name="Group 9"/>
            <p:cNvGrpSpPr/>
            <p:nvPr/>
          </p:nvGrpSpPr>
          <p:grpSpPr>
            <a:xfrm>
              <a:off x="3164186" y="1802817"/>
              <a:ext cx="2930116" cy="2413246"/>
              <a:chOff x="4603687" y="2210224"/>
              <a:chExt cx="2930116" cy="2413246"/>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6303" y="2210224"/>
                <a:ext cx="2857500" cy="2238375"/>
              </a:xfrm>
              <a:prstGeom prst="rect">
                <a:avLst/>
              </a:prstGeom>
            </p:spPr>
          </p:pic>
          <p:sp>
            <p:nvSpPr>
              <p:cNvPr id="41" name="Rectangle 40"/>
              <p:cNvSpPr/>
              <p:nvPr/>
            </p:nvSpPr>
            <p:spPr>
              <a:xfrm>
                <a:off x="4603687" y="4408026"/>
                <a:ext cx="1659803" cy="215444"/>
              </a:xfrm>
              <a:prstGeom prst="rect">
                <a:avLst/>
              </a:prstGeom>
            </p:spPr>
            <p:txBody>
              <a:bodyPr wrap="square">
                <a:spAutoFit/>
              </a:bodyPr>
              <a:lstStyle/>
              <a:p>
                <a:r>
                  <a:rPr lang="en-US" sz="800" dirty="0">
                    <a:solidFill>
                      <a:schemeClr val="bg1"/>
                    </a:solidFill>
                  </a:rPr>
                  <a:t>Howard Lyon</a:t>
                </a:r>
              </a:p>
            </p:txBody>
          </p:sp>
        </p:grpSp>
      </p:grpSp>
      <p:grpSp>
        <p:nvGrpSpPr>
          <p:cNvPr id="43" name="Group 42"/>
          <p:cNvGrpSpPr/>
          <p:nvPr/>
        </p:nvGrpSpPr>
        <p:grpSpPr>
          <a:xfrm>
            <a:off x="8410880" y="1018516"/>
            <a:ext cx="2485177" cy="2852855"/>
            <a:chOff x="8406142" y="1157831"/>
            <a:chExt cx="2485177" cy="2852855"/>
          </a:xfrm>
        </p:grpSpPr>
        <p:sp>
          <p:nvSpPr>
            <p:cNvPr id="32" name="Rectangle 31"/>
            <p:cNvSpPr/>
            <p:nvPr/>
          </p:nvSpPr>
          <p:spPr>
            <a:xfrm>
              <a:off x="8406142" y="1157831"/>
              <a:ext cx="2485177" cy="369332"/>
            </a:xfrm>
            <a:prstGeom prst="rect">
              <a:avLst/>
            </a:prstGeom>
          </p:spPr>
          <p:txBody>
            <a:bodyPr wrap="square">
              <a:spAutoFit/>
            </a:bodyPr>
            <a:lstStyle/>
            <a:p>
              <a:pPr algn="ctr"/>
              <a:r>
                <a:rPr lang="en-US" dirty="0">
                  <a:solidFill>
                    <a:schemeClr val="bg1"/>
                  </a:solidFill>
                </a:rPr>
                <a:t>The Creator of all things</a:t>
              </a: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450" y="1585489"/>
              <a:ext cx="1831024" cy="2425197"/>
            </a:xfrm>
            <a:prstGeom prst="rect">
              <a:avLst/>
            </a:prstGeom>
          </p:spPr>
        </p:pic>
      </p:grpSp>
      <p:grpSp>
        <p:nvGrpSpPr>
          <p:cNvPr id="44" name="Group 43"/>
          <p:cNvGrpSpPr/>
          <p:nvPr/>
        </p:nvGrpSpPr>
        <p:grpSpPr>
          <a:xfrm>
            <a:off x="3204926" y="4371035"/>
            <a:ext cx="3074406" cy="2226678"/>
            <a:chOff x="5042780" y="4506837"/>
            <a:chExt cx="3074406" cy="2226678"/>
          </a:xfrm>
        </p:grpSpPr>
        <p:sp>
          <p:nvSpPr>
            <p:cNvPr id="31" name="Rectangle 30"/>
            <p:cNvSpPr/>
            <p:nvPr/>
          </p:nvSpPr>
          <p:spPr>
            <a:xfrm>
              <a:off x="5278171" y="4506837"/>
              <a:ext cx="2705478" cy="369332"/>
            </a:xfrm>
            <a:prstGeom prst="rect">
              <a:avLst/>
            </a:prstGeom>
          </p:spPr>
          <p:txBody>
            <a:bodyPr wrap="square">
              <a:spAutoFit/>
            </a:bodyPr>
            <a:lstStyle/>
            <a:p>
              <a:pPr algn="ctr"/>
              <a:r>
                <a:rPr lang="en-US" dirty="0">
                  <a:solidFill>
                    <a:schemeClr val="bg1"/>
                  </a:solidFill>
                </a:rPr>
                <a:t>The head of the church</a:t>
              </a:r>
            </a:p>
          </p:txBody>
        </p:sp>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2780" y="4888871"/>
              <a:ext cx="3074406" cy="1844644"/>
            </a:xfrm>
            <a:prstGeom prst="rect">
              <a:avLst/>
            </a:prstGeom>
          </p:spPr>
        </p:pic>
      </p:grpSp>
      <p:grpSp>
        <p:nvGrpSpPr>
          <p:cNvPr id="2" name="Group 1">
            <a:extLst>
              <a:ext uri="{FF2B5EF4-FFF2-40B4-BE49-F238E27FC236}">
                <a16:creationId xmlns:a16="http://schemas.microsoft.com/office/drawing/2014/main" id="{6A8CC385-4A2C-15C6-C0B7-828098A35710}"/>
              </a:ext>
            </a:extLst>
          </p:cNvPr>
          <p:cNvGrpSpPr/>
          <p:nvPr/>
        </p:nvGrpSpPr>
        <p:grpSpPr>
          <a:xfrm>
            <a:off x="454013" y="1018516"/>
            <a:ext cx="2681669" cy="1948755"/>
            <a:chOff x="384206" y="4158361"/>
            <a:chExt cx="3289208" cy="2390250"/>
          </a:xfrm>
        </p:grpSpPr>
        <p:grpSp>
          <p:nvGrpSpPr>
            <p:cNvPr id="11" name="Group 10">
              <a:extLst>
                <a:ext uri="{FF2B5EF4-FFF2-40B4-BE49-F238E27FC236}">
                  <a16:creationId xmlns:a16="http://schemas.microsoft.com/office/drawing/2014/main" id="{3CD09F48-986D-F9D7-51AF-053A22B2E55C}"/>
                </a:ext>
              </a:extLst>
            </p:cNvPr>
            <p:cNvGrpSpPr/>
            <p:nvPr/>
          </p:nvGrpSpPr>
          <p:grpSpPr>
            <a:xfrm>
              <a:off x="384206" y="4158361"/>
              <a:ext cx="3289208" cy="2390250"/>
              <a:chOff x="609599" y="833642"/>
              <a:chExt cx="7941747" cy="5771225"/>
            </a:xfrm>
          </p:grpSpPr>
          <p:grpSp>
            <p:nvGrpSpPr>
              <p:cNvPr id="13" name="Group 14">
                <a:extLst>
                  <a:ext uri="{FF2B5EF4-FFF2-40B4-BE49-F238E27FC236}">
                    <a16:creationId xmlns:a16="http://schemas.microsoft.com/office/drawing/2014/main" id="{EEBFDC58-25FD-A442-CDEF-018A808EA57B}"/>
                  </a:ext>
                </a:extLst>
              </p:cNvPr>
              <p:cNvGrpSpPr/>
              <p:nvPr/>
            </p:nvGrpSpPr>
            <p:grpSpPr>
              <a:xfrm rot="10800000">
                <a:off x="7696200" y="5257800"/>
                <a:ext cx="621450" cy="1347067"/>
                <a:chOff x="7010400" y="381000"/>
                <a:chExt cx="762000" cy="2033666"/>
              </a:xfrm>
            </p:grpSpPr>
            <p:sp>
              <p:nvSpPr>
                <p:cNvPr id="26" name="Rounded Rectangle 29">
                  <a:extLst>
                    <a:ext uri="{FF2B5EF4-FFF2-40B4-BE49-F238E27FC236}">
                      <a16:creationId xmlns:a16="http://schemas.microsoft.com/office/drawing/2014/main" id="{AA13150E-F94B-AA17-6F96-6221AE16602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32B2EE7-C195-9B7B-EACA-99A17D28E3AE}"/>
                    </a:ext>
                  </a:extLst>
                </p:cNvPr>
                <p:cNvSpPr/>
                <p:nvPr/>
              </p:nvSpPr>
              <p:spPr>
                <a:xfrm>
                  <a:off x="7010400" y="381000"/>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a:extLst>
                  <a:ext uri="{FF2B5EF4-FFF2-40B4-BE49-F238E27FC236}">
                    <a16:creationId xmlns:a16="http://schemas.microsoft.com/office/drawing/2014/main" id="{52CD0A3F-5A22-CA33-EEB2-023013F1BDFD}"/>
                  </a:ext>
                </a:extLst>
              </p:cNvPr>
              <p:cNvGrpSpPr/>
              <p:nvPr/>
            </p:nvGrpSpPr>
            <p:grpSpPr>
              <a:xfrm rot="10800000">
                <a:off x="939238" y="4923502"/>
                <a:ext cx="621450" cy="1347067"/>
                <a:chOff x="7010400" y="381000"/>
                <a:chExt cx="762000" cy="2033666"/>
              </a:xfrm>
            </p:grpSpPr>
            <p:sp>
              <p:nvSpPr>
                <p:cNvPr id="24" name="Rounded Rectangle 27">
                  <a:extLst>
                    <a:ext uri="{FF2B5EF4-FFF2-40B4-BE49-F238E27FC236}">
                      <a16:creationId xmlns:a16="http://schemas.microsoft.com/office/drawing/2014/main" id="{5FA72E89-0FB2-E25D-6A33-8347B7A8625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3B9C39F-CAF4-9991-D5FD-3ED90EA706D8}"/>
                    </a:ext>
                  </a:extLst>
                </p:cNvPr>
                <p:cNvSpPr/>
                <p:nvPr/>
              </p:nvSpPr>
              <p:spPr>
                <a:xfrm>
                  <a:off x="7010400" y="381000"/>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a:extLst>
                  <a:ext uri="{FF2B5EF4-FFF2-40B4-BE49-F238E27FC236}">
                    <a16:creationId xmlns:a16="http://schemas.microsoft.com/office/drawing/2014/main" id="{911A40F3-D50B-8EBA-0F69-549D18EA23A6}"/>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a:extLst>
                  <a:ext uri="{FF2B5EF4-FFF2-40B4-BE49-F238E27FC236}">
                    <a16:creationId xmlns:a16="http://schemas.microsoft.com/office/drawing/2014/main" id="{DF243D99-B5B7-0CD3-EBCC-CED348BB08FB}"/>
                  </a:ext>
                </a:extLst>
              </p:cNvPr>
              <p:cNvSpPr/>
              <p:nvPr/>
            </p:nvSpPr>
            <p:spPr>
              <a:xfrm>
                <a:off x="7315200" y="1981200"/>
                <a:ext cx="1236146" cy="3840519"/>
              </a:xfrm>
              <a:prstGeom prst="can">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a:extLst>
                  <a:ext uri="{FF2B5EF4-FFF2-40B4-BE49-F238E27FC236}">
                    <a16:creationId xmlns:a16="http://schemas.microsoft.com/office/drawing/2014/main" id="{3E43348F-6E3C-DF8C-0BC2-4B43A0575D7A}"/>
                  </a:ext>
                </a:extLst>
              </p:cNvPr>
              <p:cNvSpPr/>
              <p:nvPr/>
            </p:nvSpPr>
            <p:spPr>
              <a:xfrm>
                <a:off x="609599" y="1643059"/>
                <a:ext cx="1236146" cy="3840519"/>
              </a:xfrm>
              <a:prstGeom prst="can">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57C3BC4-ABB1-B049-E012-F67A98B0A8EC}"/>
                  </a:ext>
                </a:extLst>
              </p:cNvPr>
              <p:cNvGrpSpPr/>
              <p:nvPr/>
            </p:nvGrpSpPr>
            <p:grpSpPr>
              <a:xfrm>
                <a:off x="899460" y="833642"/>
                <a:ext cx="621450" cy="986197"/>
                <a:chOff x="7031201" y="834275"/>
                <a:chExt cx="762000" cy="1488861"/>
              </a:xfrm>
            </p:grpSpPr>
            <p:sp>
              <p:nvSpPr>
                <p:cNvPr id="22" name="Rounded Rectangle 25">
                  <a:extLst>
                    <a:ext uri="{FF2B5EF4-FFF2-40B4-BE49-F238E27FC236}">
                      <a16:creationId xmlns:a16="http://schemas.microsoft.com/office/drawing/2014/main" id="{7B8C90CF-F45D-B9DA-C762-3FFD23B069B4}"/>
                    </a:ext>
                  </a:extLst>
                </p:cNvPr>
                <p:cNvSpPr/>
                <p:nvPr/>
              </p:nvSpPr>
              <p:spPr>
                <a:xfrm>
                  <a:off x="7279402" y="1563538"/>
                  <a:ext cx="291165" cy="759598"/>
                </a:xfrm>
                <a:prstGeom prst="roundRect">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a:extLst>
                    <a:ext uri="{FF2B5EF4-FFF2-40B4-BE49-F238E27FC236}">
                      <a16:creationId xmlns:a16="http://schemas.microsoft.com/office/drawing/2014/main" id="{E632E10A-ED0D-C52A-2134-4BB8D1B31D45}"/>
                    </a:ext>
                  </a:extLst>
                </p:cNvPr>
                <p:cNvSpPr/>
                <p:nvPr/>
              </p:nvSpPr>
              <p:spPr>
                <a:xfrm>
                  <a:off x="7031201" y="834275"/>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3B39DE4-406C-EBCF-2308-DFD92D76304A}"/>
                  </a:ext>
                </a:extLst>
              </p:cNvPr>
              <p:cNvGrpSpPr/>
              <p:nvPr/>
            </p:nvGrpSpPr>
            <p:grpSpPr>
              <a:xfrm>
                <a:off x="7646520" y="1148254"/>
                <a:ext cx="621450" cy="1017899"/>
                <a:chOff x="7087348" y="824753"/>
                <a:chExt cx="762000" cy="1536722"/>
              </a:xfrm>
            </p:grpSpPr>
            <p:sp>
              <p:nvSpPr>
                <p:cNvPr id="20" name="Rounded Rectangle 23">
                  <a:extLst>
                    <a:ext uri="{FF2B5EF4-FFF2-40B4-BE49-F238E27FC236}">
                      <a16:creationId xmlns:a16="http://schemas.microsoft.com/office/drawing/2014/main" id="{6A882899-A5D8-4E7A-10A4-9927B497B526}"/>
                    </a:ext>
                  </a:extLst>
                </p:cNvPr>
                <p:cNvSpPr/>
                <p:nvPr/>
              </p:nvSpPr>
              <p:spPr>
                <a:xfrm>
                  <a:off x="7339058" y="1803020"/>
                  <a:ext cx="258584" cy="558455"/>
                </a:xfrm>
                <a:prstGeom prst="roundRect">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7BE6B5-A063-C307-21AA-40AC4E27AB2C}"/>
                    </a:ext>
                  </a:extLst>
                </p:cNvPr>
                <p:cNvSpPr/>
                <p:nvPr/>
              </p:nvSpPr>
              <p:spPr>
                <a:xfrm>
                  <a:off x="7087348" y="824753"/>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a:extLst>
                <a:ext uri="{FF2B5EF4-FFF2-40B4-BE49-F238E27FC236}">
                  <a16:creationId xmlns:a16="http://schemas.microsoft.com/office/drawing/2014/main" id="{3F45B5EB-8AD0-4F8A-0C3B-2BFA08E224B8}"/>
                </a:ext>
              </a:extLst>
            </p:cNvPr>
            <p:cNvSpPr/>
            <p:nvPr/>
          </p:nvSpPr>
          <p:spPr>
            <a:xfrm>
              <a:off x="845092" y="4700152"/>
              <a:ext cx="2360534" cy="1434516"/>
            </a:xfrm>
            <a:prstGeom prst="rect">
              <a:avLst/>
            </a:prstGeom>
          </p:spPr>
          <p:txBody>
            <a:bodyPr wrap="square">
              <a:spAutoFit/>
            </a:bodyPr>
            <a:lstStyle/>
            <a:p>
              <a:pPr algn="ctr"/>
              <a:r>
                <a:rPr lang="en-US" sz="1400" b="1" i="0" dirty="0">
                  <a:solidFill>
                    <a:srgbClr val="000000"/>
                  </a:solidFill>
                  <a:effectLst/>
                </a:rPr>
                <a:t>Heavenly Father sent His Son so we can be delivered from darkness and forgiven of sin.</a:t>
              </a:r>
              <a:endParaRPr lang="en-US" sz="1400" dirty="0"/>
            </a:p>
          </p:txBody>
        </p:sp>
      </p:grpSp>
    </p:spTree>
    <p:extLst>
      <p:ext uri="{BB962C8B-B14F-4D97-AF65-F5344CB8AC3E}">
        <p14:creationId xmlns:p14="http://schemas.microsoft.com/office/powerpoint/2010/main" val="12566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5307" y="1448758"/>
            <a:ext cx="3720047" cy="1323439"/>
          </a:xfrm>
          <a:prstGeom prst="rect">
            <a:avLst/>
          </a:prstGeom>
          <a:noFill/>
        </p:spPr>
        <p:txBody>
          <a:bodyPr wrap="square" rtlCol="0">
            <a:spAutoFit/>
          </a:bodyPr>
          <a:lstStyle/>
          <a:p>
            <a:r>
              <a:rPr lang="en-US" sz="2000">
                <a:solidFill>
                  <a:schemeClr val="bg1"/>
                </a:solidFill>
              </a:rPr>
              <a:t>Paul taught that for the Philippian Saints to achieve unity, they must set aside selfishness and humbly consider the needs of others. </a:t>
            </a:r>
            <a:endParaRPr lang="en-US" sz="2000" dirty="0">
              <a:solidFill>
                <a:schemeClr val="bg1"/>
              </a:solidFill>
            </a:endParaRPr>
          </a:p>
        </p:txBody>
      </p:sp>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Selfishness VS Selfless</a:t>
            </a:r>
            <a:endParaRPr lang="en-US" sz="4400" dirty="0">
              <a:solidFill>
                <a:schemeClr val="bg1"/>
              </a:solidFill>
              <a:latin typeface="Abadi" panose="020B0604020104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5656119" y="3729566"/>
            <a:ext cx="6096000" cy="2585323"/>
          </a:xfrm>
          <a:prstGeom prst="rect">
            <a:avLst/>
          </a:prstGeom>
        </p:spPr>
        <p:txBody>
          <a:bodyPr>
            <a:spAutoFit/>
          </a:bodyPr>
          <a:lstStyle/>
          <a:p>
            <a:r>
              <a:rPr lang="en-US" dirty="0">
                <a:solidFill>
                  <a:schemeClr val="bg1"/>
                </a:solidFill>
                <a:latin typeface="Abadi" panose="020B0604020104020204" pitchFamily="34" charset="0"/>
              </a:rPr>
              <a:t>“There are those among us today who are completely </a:t>
            </a:r>
            <a:r>
              <a:rPr lang="en-US" i="1" dirty="0">
                <a:solidFill>
                  <a:schemeClr val="bg1"/>
                </a:solidFill>
                <a:latin typeface="Abadi" panose="020B0604020104020204" pitchFamily="34" charset="0"/>
              </a:rPr>
              <a:t>selfless</a:t>
            </a:r>
            <a:r>
              <a:rPr lang="en-US" dirty="0">
                <a:solidFill>
                  <a:schemeClr val="bg1"/>
                </a:solidFill>
                <a:latin typeface="Abadi" panose="020B0604020104020204" pitchFamily="34" charset="0"/>
              </a:rPr>
              <a:t>—as was [Jesus Christ].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 selfless person is one who is more concerned about the happiness and well-being of another than about his or her own convenience or comfort, one who is willing to serve another when it is neither sought for nor appreciated, or one who is willing to serve even those whom he or she dislikes.</a:t>
            </a:r>
            <a:endParaRPr lang="en-US" dirty="0">
              <a:solidFill>
                <a:schemeClr val="bg1"/>
              </a:solidFill>
            </a:endParaRPr>
          </a:p>
        </p:txBody>
      </p:sp>
      <p:pic>
        <p:nvPicPr>
          <p:cNvPr id="5122" name="Picture 2" descr="Image result for disney rescuers"/>
          <p:cNvPicPr>
            <a:picLocks noChangeAspect="1" noChangeArrowheads="1"/>
          </p:cNvPicPr>
          <p:nvPr/>
        </p:nvPicPr>
        <p:blipFill rotWithShape="1">
          <a:blip r:embed="rId3">
            <a:extLst>
              <a:ext uri="{28A0092B-C50C-407E-A947-70E740481C1C}">
                <a14:useLocalDpi xmlns:a14="http://schemas.microsoft.com/office/drawing/2010/main" val="0"/>
              </a:ext>
            </a:extLst>
          </a:blip>
          <a:srcRect l="10801" t="2875" r="21345" b="9926"/>
          <a:stretch/>
        </p:blipFill>
        <p:spPr bwMode="auto">
          <a:xfrm>
            <a:off x="6234545" y="1184564"/>
            <a:ext cx="3231573" cy="24418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disney rescu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68" y="3722544"/>
            <a:ext cx="47625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95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fade">
                                      <p:cBhvr>
                                        <p:cTn id="1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Mysteries of God</a:t>
            </a:r>
          </a:p>
        </p:txBody>
      </p:sp>
      <p:sp>
        <p:nvSpPr>
          <p:cNvPr id="6" name="TextBox 5"/>
          <p:cNvSpPr txBox="1"/>
          <p:nvPr/>
        </p:nvSpPr>
        <p:spPr>
          <a:xfrm>
            <a:off x="0" y="6488668"/>
            <a:ext cx="9144000" cy="369332"/>
          </a:xfrm>
          <a:prstGeom prst="rect">
            <a:avLst/>
          </a:prstGeom>
          <a:noFill/>
        </p:spPr>
        <p:txBody>
          <a:bodyPr wrap="square" rtlCol="0">
            <a:spAutoFit/>
          </a:bodyPr>
          <a:lstStyle/>
          <a:p>
            <a:r>
              <a:rPr lang="en-US" dirty="0">
                <a:solidFill>
                  <a:schemeClr val="bg1"/>
                </a:solidFill>
                <a:ea typeface="Wednesday" pitchFamily="2" charset="0"/>
              </a:rPr>
              <a:t>Colossians 1:26-28; 2:2; 4:3; Bible Dictionary</a:t>
            </a:r>
          </a:p>
        </p:txBody>
      </p:sp>
      <p:sp>
        <p:nvSpPr>
          <p:cNvPr id="7" name="TextBox 6"/>
          <p:cNvSpPr txBox="1"/>
          <p:nvPr/>
        </p:nvSpPr>
        <p:spPr>
          <a:xfrm>
            <a:off x="2045545" y="997527"/>
            <a:ext cx="8187744" cy="646331"/>
          </a:xfrm>
          <a:prstGeom prst="rect">
            <a:avLst/>
          </a:prstGeom>
          <a:noFill/>
        </p:spPr>
        <p:txBody>
          <a:bodyPr wrap="square" rtlCol="0">
            <a:spAutoFit/>
          </a:bodyPr>
          <a:lstStyle/>
          <a:p>
            <a:r>
              <a:rPr lang="en-US" sz="3600" dirty="0">
                <a:solidFill>
                  <a:schemeClr val="bg1"/>
                </a:solidFill>
                <a:effectLst>
                  <a:glow rad="228600">
                    <a:schemeClr val="accent5">
                      <a:satMod val="175000"/>
                      <a:alpha val="40000"/>
                    </a:schemeClr>
                  </a:glow>
                </a:effectLst>
              </a:rPr>
              <a:t>Spiritual truths known only by revelation. </a:t>
            </a:r>
            <a:endParaRPr lang="en-US" sz="3600" dirty="0">
              <a:solidFill>
                <a:schemeClr val="bg1"/>
              </a:solidFill>
              <a:effectLst>
                <a:glow rad="228600">
                  <a:schemeClr val="accent5">
                    <a:satMod val="175000"/>
                    <a:alpha val="40000"/>
                  </a:schemeClr>
                </a:glow>
              </a:effectLst>
              <a:ea typeface="Wednesday" pitchFamily="2" charset="0"/>
            </a:endParaRPr>
          </a:p>
        </p:txBody>
      </p:sp>
      <p:sp>
        <p:nvSpPr>
          <p:cNvPr id="2" name="Rectangle 1"/>
          <p:cNvSpPr/>
          <p:nvPr/>
        </p:nvSpPr>
        <p:spPr>
          <a:xfrm>
            <a:off x="5739685" y="3286140"/>
            <a:ext cx="6096000" cy="1384995"/>
          </a:xfrm>
          <a:prstGeom prst="rect">
            <a:avLst/>
          </a:prstGeom>
        </p:spPr>
        <p:txBody>
          <a:bodyPr>
            <a:spAutoFit/>
          </a:bodyPr>
          <a:lstStyle/>
          <a:p>
            <a:r>
              <a:rPr lang="en-US" sz="2800" dirty="0">
                <a:solidFill>
                  <a:schemeClr val="bg1"/>
                </a:solidFill>
                <a:latin typeface="Calibri" panose="020F0502020204030204" pitchFamily="34" charset="0"/>
              </a:rPr>
              <a:t>God reveals his mysteries to those who are obedient to the gospel. Some of God’s mysteries are yet to be revealed.</a:t>
            </a:r>
            <a:endParaRPr lang="en-US" sz="2800" dirty="0">
              <a:solidFill>
                <a:schemeClr val="bg1"/>
              </a:solidFill>
            </a:endParaRPr>
          </a:p>
        </p:txBody>
      </p:sp>
      <p:pic>
        <p:nvPicPr>
          <p:cNvPr id="9" name="Picture 8"/>
          <p:cNvPicPr>
            <a:picLocks noChangeAspect="1"/>
          </p:cNvPicPr>
          <p:nvPr/>
        </p:nvPicPr>
        <p:blipFill rotWithShape="1">
          <a:blip r:embed="rId4"/>
          <a:srcRect l="26937" t="21034" r="31760" b="22066"/>
          <a:stretch/>
        </p:blipFill>
        <p:spPr>
          <a:xfrm>
            <a:off x="502276" y="2215166"/>
            <a:ext cx="5035640" cy="3902300"/>
          </a:xfrm>
          <a:prstGeom prst="rect">
            <a:avLst/>
          </a:prstGeom>
        </p:spPr>
      </p:pic>
    </p:spTree>
    <p:extLst>
      <p:ext uri="{BB962C8B-B14F-4D97-AF65-F5344CB8AC3E}">
        <p14:creationId xmlns:p14="http://schemas.microsoft.com/office/powerpoint/2010/main" val="21949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3114"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Treasures in Wisdom</a:t>
            </a:r>
          </a:p>
        </p:txBody>
      </p:sp>
      <p:sp>
        <p:nvSpPr>
          <p:cNvPr id="6" name="TextBox 5"/>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2:3</a:t>
            </a:r>
          </a:p>
        </p:txBody>
      </p:sp>
      <p:sp>
        <p:nvSpPr>
          <p:cNvPr id="7" name="TextBox 6"/>
          <p:cNvSpPr txBox="1"/>
          <p:nvPr/>
        </p:nvSpPr>
        <p:spPr>
          <a:xfrm>
            <a:off x="2198914" y="1883227"/>
            <a:ext cx="4691744" cy="3785652"/>
          </a:xfrm>
          <a:prstGeom prst="rect">
            <a:avLst/>
          </a:prstGeom>
          <a:noFill/>
        </p:spPr>
        <p:txBody>
          <a:bodyPr wrap="square" rtlCol="0">
            <a:spAutoFit/>
          </a:bodyPr>
          <a:lstStyle/>
          <a:p>
            <a:r>
              <a:rPr lang="en-US" sz="2000" dirty="0">
                <a:solidFill>
                  <a:schemeClr val="bg1"/>
                </a:solidFill>
              </a:rPr>
              <a:t>“And inasmuch as our Heavenly Father is accessible to all, it is far better to store our minds with the treasures of wisdom and knowledge, by our own spiritual </a:t>
            </a:r>
            <a:r>
              <a:rPr lang="en-US" sz="2000" dirty="0" err="1">
                <a:solidFill>
                  <a:schemeClr val="bg1"/>
                </a:solidFill>
              </a:rPr>
              <a:t>labours</a:t>
            </a:r>
            <a:r>
              <a:rPr lang="en-US" sz="2000" dirty="0">
                <a:solidFill>
                  <a:schemeClr val="bg1"/>
                </a:solidFill>
              </a:rPr>
              <a:t> and toil, direct from the great Fountain of celestial light and love, than to trust wholly to the testimony and teachings of others.</a:t>
            </a:r>
          </a:p>
          <a:p>
            <a:endParaRPr lang="en-US" sz="2000" dirty="0">
              <a:solidFill>
                <a:schemeClr val="bg1"/>
              </a:solidFill>
            </a:endParaRPr>
          </a:p>
          <a:p>
            <a:r>
              <a:rPr lang="en-US" sz="2000" dirty="0">
                <a:solidFill>
                  <a:schemeClr val="bg1"/>
                </a:solidFill>
              </a:rPr>
              <a:t>Obtain the testimony of Jesus, which is the spirit of prophecy. Startle not at the idea of prophecy and prophets; for I would to God that all the Lord's people were prophets.” </a:t>
            </a:r>
            <a:endParaRPr lang="en-US" sz="2000" i="1" dirty="0">
              <a:solidFill>
                <a:schemeClr val="bg1"/>
              </a:solidFill>
              <a:ea typeface="Wednesday" pitchFamily="2" charset="0"/>
            </a:endParaRPr>
          </a:p>
        </p:txBody>
      </p:sp>
      <p:pic>
        <p:nvPicPr>
          <p:cNvPr id="11" name="Picture 2" descr="Image result for trees and ro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522" y="1066801"/>
            <a:ext cx="3508968" cy="51966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49250" y="6412077"/>
            <a:ext cx="442750" cy="369332"/>
          </a:xfrm>
          <a:prstGeom prst="rect">
            <a:avLst/>
          </a:prstGeom>
        </p:spPr>
        <p:txBody>
          <a:bodyPr wrap="none">
            <a:spAutoFit/>
          </a:bodyPr>
          <a:lstStyle/>
          <a:p>
            <a:r>
              <a:rPr lang="en-US" dirty="0">
                <a:solidFill>
                  <a:schemeClr val="bg1"/>
                </a:solidFill>
              </a:rPr>
              <a:t>(7)</a:t>
            </a:r>
            <a:endParaRPr lang="en-US" dirty="0"/>
          </a:p>
        </p:txBody>
      </p:sp>
      <p:pic>
        <p:nvPicPr>
          <p:cNvPr id="4098" name="Picture 2" descr="Image result for orson hy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34" y="145597"/>
            <a:ext cx="1626729" cy="206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3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4885"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…so walk ye in him</a:t>
            </a:r>
          </a:p>
        </p:txBody>
      </p:sp>
      <p:sp>
        <p:nvSpPr>
          <p:cNvPr id="6" name="TextBox 5"/>
          <p:cNvSpPr txBox="1"/>
          <p:nvPr/>
        </p:nvSpPr>
        <p:spPr>
          <a:xfrm>
            <a:off x="102606"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2:6-7</a:t>
            </a:r>
          </a:p>
        </p:txBody>
      </p:sp>
      <p:sp>
        <p:nvSpPr>
          <p:cNvPr id="7" name="TextBox 6"/>
          <p:cNvSpPr txBox="1"/>
          <p:nvPr/>
        </p:nvSpPr>
        <p:spPr>
          <a:xfrm>
            <a:off x="1023257" y="1034142"/>
            <a:ext cx="3886200" cy="1938992"/>
          </a:xfrm>
          <a:prstGeom prst="rect">
            <a:avLst/>
          </a:prstGeom>
          <a:noFill/>
        </p:spPr>
        <p:txBody>
          <a:bodyPr wrap="square" rtlCol="0">
            <a:spAutoFit/>
          </a:bodyPr>
          <a:lstStyle/>
          <a:p>
            <a:r>
              <a:rPr lang="en-US" sz="2400" i="1" dirty="0">
                <a:solidFill>
                  <a:schemeClr val="bg1"/>
                </a:solidFill>
                <a:ea typeface="Wednesday" pitchFamily="2" charset="0"/>
              </a:rPr>
              <a:t>“Rooted and built up in him, and </a:t>
            </a:r>
            <a:r>
              <a:rPr lang="en-US" sz="2400" i="1" dirty="0" err="1">
                <a:solidFill>
                  <a:schemeClr val="bg1"/>
                </a:solidFill>
                <a:ea typeface="Wednesday" pitchFamily="2" charset="0"/>
              </a:rPr>
              <a:t>stablished</a:t>
            </a:r>
            <a:r>
              <a:rPr lang="en-US" sz="2400" i="1" dirty="0">
                <a:solidFill>
                  <a:schemeClr val="bg1"/>
                </a:solidFill>
                <a:ea typeface="Wednesday" pitchFamily="2" charset="0"/>
              </a:rPr>
              <a:t> in the faith, as ye have been taught, abounding therein with thanksgiving.”</a:t>
            </a:r>
          </a:p>
        </p:txBody>
      </p:sp>
      <p:sp>
        <p:nvSpPr>
          <p:cNvPr id="8" name="TextBox 7"/>
          <p:cNvSpPr txBox="1"/>
          <p:nvPr/>
        </p:nvSpPr>
        <p:spPr>
          <a:xfrm>
            <a:off x="6890656" y="1567543"/>
            <a:ext cx="4931229" cy="4524315"/>
          </a:xfrm>
          <a:prstGeom prst="rect">
            <a:avLst/>
          </a:prstGeom>
          <a:noFill/>
        </p:spPr>
        <p:txBody>
          <a:bodyPr wrap="square" rtlCol="0">
            <a:spAutoFit/>
          </a:bodyPr>
          <a:lstStyle/>
          <a:p>
            <a:r>
              <a:rPr lang="en-US" sz="3200" dirty="0">
                <a:solidFill>
                  <a:schemeClr val="bg1"/>
                </a:solidFill>
                <a:ea typeface="Wednesday" pitchFamily="2" charset="0"/>
              </a:rPr>
              <a:t>How often do we think of the Savior?</a:t>
            </a:r>
          </a:p>
          <a:p>
            <a:endParaRPr lang="en-US" sz="3200" dirty="0">
              <a:solidFill>
                <a:schemeClr val="bg1"/>
              </a:solidFill>
              <a:ea typeface="Wednesday" pitchFamily="2" charset="0"/>
            </a:endParaRPr>
          </a:p>
          <a:p>
            <a:r>
              <a:rPr lang="en-US" sz="3200" dirty="0">
                <a:solidFill>
                  <a:schemeClr val="bg1"/>
                </a:solidFill>
                <a:ea typeface="Wednesday" pitchFamily="2" charset="0"/>
              </a:rPr>
              <a:t>Are we grateful when we reflect on His life?</a:t>
            </a:r>
          </a:p>
          <a:p>
            <a:endParaRPr lang="en-US" sz="3200" dirty="0">
              <a:solidFill>
                <a:schemeClr val="bg1"/>
              </a:solidFill>
              <a:ea typeface="Wednesday" pitchFamily="2" charset="0"/>
            </a:endParaRPr>
          </a:p>
          <a:p>
            <a:r>
              <a:rPr lang="en-US" sz="3200" dirty="0">
                <a:solidFill>
                  <a:schemeClr val="bg1"/>
                </a:solidFill>
                <a:ea typeface="Wednesday" pitchFamily="2" charset="0"/>
              </a:rPr>
              <a:t>How central to our lives do we know him to be?</a:t>
            </a:r>
          </a:p>
          <a:p>
            <a:endParaRPr lang="en-US" sz="3200" dirty="0">
              <a:solidFill>
                <a:schemeClr val="bg1"/>
              </a:solidFill>
              <a:ea typeface="Wednesday" pitchFamily="2" charset="0"/>
            </a:endParaRPr>
          </a:p>
        </p:txBody>
      </p:sp>
      <p:pic>
        <p:nvPicPr>
          <p:cNvPr id="3" name="Picture 2">
            <a:extLst>
              <a:ext uri="{FF2B5EF4-FFF2-40B4-BE49-F238E27FC236}">
                <a16:creationId xmlns:a16="http://schemas.microsoft.com/office/drawing/2014/main" id="{0691B64B-3A3A-464C-BFA7-8B195B656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193" y="3037601"/>
            <a:ext cx="3102864" cy="3206496"/>
          </a:xfrm>
          <a:prstGeom prst="rect">
            <a:avLst/>
          </a:prstGeom>
        </p:spPr>
      </p:pic>
    </p:spTree>
    <p:extLst>
      <p:ext uri="{BB962C8B-B14F-4D97-AF65-F5344CB8AC3E}">
        <p14:creationId xmlns:p14="http://schemas.microsoft.com/office/powerpoint/2010/main" val="16584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3114"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Complete in Him</a:t>
            </a:r>
          </a:p>
        </p:txBody>
      </p:sp>
      <p:sp>
        <p:nvSpPr>
          <p:cNvPr id="6" name="TextBox 5"/>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2:8</a:t>
            </a:r>
          </a:p>
        </p:txBody>
      </p:sp>
      <p:sp>
        <p:nvSpPr>
          <p:cNvPr id="7" name="TextBox 6"/>
          <p:cNvSpPr txBox="1"/>
          <p:nvPr/>
        </p:nvSpPr>
        <p:spPr>
          <a:xfrm>
            <a:off x="620485" y="1034142"/>
            <a:ext cx="3886200" cy="2308324"/>
          </a:xfrm>
          <a:prstGeom prst="rect">
            <a:avLst/>
          </a:prstGeom>
          <a:noFill/>
        </p:spPr>
        <p:txBody>
          <a:bodyPr wrap="square" rtlCol="0">
            <a:spAutoFit/>
          </a:bodyPr>
          <a:lstStyle/>
          <a:p>
            <a:r>
              <a:rPr lang="en-US" sz="2400" i="1" dirty="0">
                <a:solidFill>
                  <a:schemeClr val="bg1"/>
                </a:solidFill>
                <a:ea typeface="Wednesday" pitchFamily="2" charset="0"/>
              </a:rPr>
              <a:t>“Beware lest any man spoil you through philosophy and vain deceit, after the tradition of men, after the rudiments of the world, and not after Christ.</a:t>
            </a:r>
          </a:p>
        </p:txBody>
      </p:sp>
      <p:sp>
        <p:nvSpPr>
          <p:cNvPr id="8" name="TextBox 7"/>
          <p:cNvSpPr txBox="1"/>
          <p:nvPr/>
        </p:nvSpPr>
        <p:spPr>
          <a:xfrm>
            <a:off x="6477000" y="4038600"/>
            <a:ext cx="3886200" cy="2677656"/>
          </a:xfrm>
          <a:prstGeom prst="rect">
            <a:avLst/>
          </a:prstGeom>
          <a:noFill/>
        </p:spPr>
        <p:txBody>
          <a:bodyPr wrap="square" rtlCol="0">
            <a:spAutoFit/>
          </a:bodyPr>
          <a:lstStyle/>
          <a:p>
            <a:r>
              <a:rPr lang="en-US" sz="2400" dirty="0">
                <a:solidFill>
                  <a:schemeClr val="bg1"/>
                </a:solidFill>
                <a:ea typeface="Wednesday" pitchFamily="2" charset="0"/>
              </a:rPr>
              <a:t>As the church expanded to outlying areas and encompassed the </a:t>
            </a:r>
          </a:p>
          <a:p>
            <a:r>
              <a:rPr lang="en-US" sz="2400" dirty="0">
                <a:solidFill>
                  <a:schemeClr val="bg1"/>
                </a:solidFill>
                <a:ea typeface="Wednesday" pitchFamily="2" charset="0"/>
              </a:rPr>
              <a:t>Gentile population, the influence of Greek philosophy became profound.</a:t>
            </a:r>
          </a:p>
          <a:p>
            <a:endParaRPr lang="en-US" sz="2400" dirty="0">
              <a:solidFill>
                <a:schemeClr val="bg1"/>
              </a:solidFill>
              <a:ea typeface="Wednesday" pitchFamily="2" charset="0"/>
            </a:endParaRPr>
          </a:p>
        </p:txBody>
      </p:sp>
      <p:pic>
        <p:nvPicPr>
          <p:cNvPr id="3" name="Picture 2">
            <a:extLst>
              <a:ext uri="{FF2B5EF4-FFF2-40B4-BE49-F238E27FC236}">
                <a16:creationId xmlns:a16="http://schemas.microsoft.com/office/drawing/2014/main" id="{3A9D3CC7-1529-4EF7-9B8E-30FEA6943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136" y="3657331"/>
            <a:ext cx="3277347" cy="2362738"/>
          </a:xfrm>
          <a:prstGeom prst="rect">
            <a:avLst/>
          </a:prstGeom>
        </p:spPr>
      </p:pic>
      <p:pic>
        <p:nvPicPr>
          <p:cNvPr id="11" name="Picture 10">
            <a:extLst>
              <a:ext uri="{FF2B5EF4-FFF2-40B4-BE49-F238E27FC236}">
                <a16:creationId xmlns:a16="http://schemas.microsoft.com/office/drawing/2014/main" id="{88BCBC5C-1C31-45B7-B6B7-C137AC3D1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7679" y="921913"/>
            <a:ext cx="3517392" cy="2359152"/>
          </a:xfrm>
          <a:prstGeom prst="rect">
            <a:avLst/>
          </a:prstGeom>
        </p:spPr>
      </p:pic>
    </p:spTree>
    <p:extLst>
      <p:ext uri="{BB962C8B-B14F-4D97-AF65-F5344CB8AC3E}">
        <p14:creationId xmlns:p14="http://schemas.microsoft.com/office/powerpoint/2010/main" val="1724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76200"/>
            <a:ext cx="104394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Making Christianity More Palatable</a:t>
            </a:r>
          </a:p>
        </p:txBody>
      </p:sp>
      <p:sp>
        <p:nvSpPr>
          <p:cNvPr id="6" name="TextBox 5"/>
          <p:cNvSpPr txBox="1"/>
          <p:nvPr/>
        </p:nvSpPr>
        <p:spPr>
          <a:xfrm>
            <a:off x="2971800" y="6488668"/>
            <a:ext cx="9144000" cy="369332"/>
          </a:xfrm>
          <a:prstGeom prst="rect">
            <a:avLst/>
          </a:prstGeom>
          <a:noFill/>
        </p:spPr>
        <p:txBody>
          <a:bodyPr wrap="square" rtlCol="0">
            <a:spAutoFit/>
          </a:bodyPr>
          <a:lstStyle/>
          <a:p>
            <a:pPr algn="r"/>
            <a:r>
              <a:rPr lang="en-US" dirty="0">
                <a:solidFill>
                  <a:schemeClr val="bg1"/>
                </a:solidFill>
                <a:ea typeface="Wednesday" pitchFamily="2" charset="0"/>
              </a:rPr>
              <a:t>(5)</a:t>
            </a:r>
          </a:p>
        </p:txBody>
      </p:sp>
      <p:sp>
        <p:nvSpPr>
          <p:cNvPr id="7" name="TextBox 6"/>
          <p:cNvSpPr txBox="1"/>
          <p:nvPr/>
        </p:nvSpPr>
        <p:spPr>
          <a:xfrm>
            <a:off x="1295400" y="1186543"/>
            <a:ext cx="3886200" cy="2308324"/>
          </a:xfrm>
          <a:prstGeom prst="rect">
            <a:avLst/>
          </a:prstGeom>
          <a:noFill/>
        </p:spPr>
        <p:txBody>
          <a:bodyPr wrap="square" rtlCol="0">
            <a:spAutoFit/>
          </a:bodyPr>
          <a:lstStyle/>
          <a:p>
            <a:r>
              <a:rPr lang="en-US" sz="2400" dirty="0">
                <a:solidFill>
                  <a:schemeClr val="bg1"/>
                </a:solidFill>
                <a:ea typeface="Wednesday" pitchFamily="2" charset="0"/>
              </a:rPr>
              <a:t>“From the time of Christ's heaven-heralded birth, heresies have crept into Christianity intended to dilute or undermine the pure doctrines of the gospel…</a:t>
            </a:r>
          </a:p>
        </p:txBody>
      </p:sp>
      <p:sp>
        <p:nvSpPr>
          <p:cNvPr id="8" name="TextBox 7"/>
          <p:cNvSpPr txBox="1"/>
          <p:nvPr/>
        </p:nvSpPr>
        <p:spPr>
          <a:xfrm>
            <a:off x="6248400" y="4191000"/>
            <a:ext cx="3886200" cy="2308324"/>
          </a:xfrm>
          <a:prstGeom prst="rect">
            <a:avLst/>
          </a:prstGeom>
          <a:noFill/>
        </p:spPr>
        <p:txBody>
          <a:bodyPr wrap="square" rtlCol="0">
            <a:spAutoFit/>
          </a:bodyPr>
          <a:lstStyle/>
          <a:p>
            <a:r>
              <a:rPr lang="en-US" sz="2400" dirty="0">
                <a:solidFill>
                  <a:schemeClr val="bg1"/>
                </a:solidFill>
                <a:ea typeface="Wednesday" pitchFamily="2" charset="0"/>
              </a:rPr>
              <a:t>…These heresies are sponsored by the philosophies of men, in many instances, advocated by so-called Christian scholars.” </a:t>
            </a:r>
          </a:p>
          <a:p>
            <a:endParaRPr lang="en-US" sz="2400" dirty="0">
              <a:solidFill>
                <a:schemeClr val="bg1"/>
              </a:solidFill>
              <a:ea typeface="Wednesday" pitchFamily="2" charset="0"/>
            </a:endParaRPr>
          </a:p>
        </p:txBody>
      </p:sp>
      <p:pic>
        <p:nvPicPr>
          <p:cNvPr id="11" name="Picture 2" descr="Image result for uproo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634" y="1297827"/>
            <a:ext cx="5281565" cy="22182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ad r. calli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1399" y="4999946"/>
            <a:ext cx="1219218" cy="15205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2:8</a:t>
            </a:r>
          </a:p>
        </p:txBody>
      </p:sp>
      <p:pic>
        <p:nvPicPr>
          <p:cNvPr id="3" name="Picture 2">
            <a:extLst>
              <a:ext uri="{FF2B5EF4-FFF2-40B4-BE49-F238E27FC236}">
                <a16:creationId xmlns:a16="http://schemas.microsoft.com/office/drawing/2014/main" id="{01B0A2DC-DAB6-47A3-8F37-21D9FB8E6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147" y="3708499"/>
            <a:ext cx="2238375" cy="2790825"/>
          </a:xfrm>
          <a:prstGeom prst="rect">
            <a:avLst/>
          </a:prstGeom>
        </p:spPr>
      </p:pic>
    </p:spTree>
    <p:extLst>
      <p:ext uri="{BB962C8B-B14F-4D97-AF65-F5344CB8AC3E}">
        <p14:creationId xmlns:p14="http://schemas.microsoft.com/office/powerpoint/2010/main" val="8710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4886"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Substitutes</a:t>
            </a:r>
          </a:p>
        </p:txBody>
      </p:sp>
      <p:sp>
        <p:nvSpPr>
          <p:cNvPr id="6" name="TextBox 5"/>
          <p:cNvSpPr txBox="1"/>
          <p:nvPr/>
        </p:nvSpPr>
        <p:spPr>
          <a:xfrm>
            <a:off x="3048000" y="6411687"/>
            <a:ext cx="9144000" cy="369332"/>
          </a:xfrm>
          <a:prstGeom prst="rect">
            <a:avLst/>
          </a:prstGeom>
          <a:noFill/>
        </p:spPr>
        <p:txBody>
          <a:bodyPr wrap="square" rtlCol="0">
            <a:spAutoFit/>
          </a:bodyPr>
          <a:lstStyle/>
          <a:p>
            <a:pPr algn="r"/>
            <a:r>
              <a:rPr lang="en-US" dirty="0">
                <a:solidFill>
                  <a:schemeClr val="bg1"/>
                </a:solidFill>
                <a:ea typeface="Wednesday" pitchFamily="2" charset="0"/>
              </a:rPr>
              <a:t>(6)</a:t>
            </a:r>
          </a:p>
        </p:txBody>
      </p:sp>
      <p:sp>
        <p:nvSpPr>
          <p:cNvPr id="7" name="TextBox 6"/>
          <p:cNvSpPr txBox="1"/>
          <p:nvPr/>
        </p:nvSpPr>
        <p:spPr>
          <a:xfrm>
            <a:off x="453979" y="830687"/>
            <a:ext cx="4931229" cy="1938992"/>
          </a:xfrm>
          <a:prstGeom prst="rect">
            <a:avLst/>
          </a:prstGeom>
          <a:noFill/>
        </p:spPr>
        <p:txBody>
          <a:bodyPr wrap="square" rtlCol="0">
            <a:spAutoFit/>
          </a:bodyPr>
          <a:lstStyle/>
          <a:p>
            <a:r>
              <a:rPr lang="en-US" sz="2400" dirty="0">
                <a:solidFill>
                  <a:schemeClr val="bg1"/>
                </a:solidFill>
                <a:ea typeface="Wednesday" pitchFamily="2" charset="0"/>
              </a:rPr>
              <a:t>“The Saints in </a:t>
            </a:r>
            <a:r>
              <a:rPr lang="en-US" sz="2400" dirty="0" err="1">
                <a:solidFill>
                  <a:schemeClr val="bg1"/>
                </a:solidFill>
                <a:ea typeface="Wednesday" pitchFamily="2" charset="0"/>
              </a:rPr>
              <a:t>Colosse</a:t>
            </a:r>
            <a:r>
              <a:rPr lang="en-US" sz="2400" dirty="0">
                <a:solidFill>
                  <a:schemeClr val="bg1"/>
                </a:solidFill>
                <a:ea typeface="Wednesday" pitchFamily="2" charset="0"/>
              </a:rPr>
              <a:t> were warned against seeking any person, philosophy, or traditions of men, however clever or sophisticated, as a substitute for the real thing.” </a:t>
            </a:r>
          </a:p>
        </p:txBody>
      </p:sp>
      <p:sp>
        <p:nvSpPr>
          <p:cNvPr id="8" name="TextBox 7"/>
          <p:cNvSpPr txBox="1"/>
          <p:nvPr/>
        </p:nvSpPr>
        <p:spPr>
          <a:xfrm>
            <a:off x="4342326" y="4139484"/>
            <a:ext cx="3127420" cy="2308324"/>
          </a:xfrm>
          <a:prstGeom prst="rect">
            <a:avLst/>
          </a:prstGeom>
          <a:noFill/>
        </p:spPr>
        <p:txBody>
          <a:bodyPr wrap="square" rtlCol="0">
            <a:spAutoFit/>
          </a:bodyPr>
          <a:lstStyle/>
          <a:p>
            <a:r>
              <a:rPr lang="en-US" sz="2400" dirty="0">
                <a:solidFill>
                  <a:schemeClr val="bg1"/>
                </a:solidFill>
                <a:ea typeface="Wednesday" pitchFamily="2" charset="0"/>
              </a:rPr>
              <a:t>“Because of the atonement, Jesus Christ is sufficient for all men in all things.”</a:t>
            </a:r>
          </a:p>
          <a:p>
            <a:r>
              <a:rPr lang="en-US" sz="2400" dirty="0">
                <a:solidFill>
                  <a:schemeClr val="bg1"/>
                </a:solidFill>
                <a:ea typeface="Wednesday" pitchFamily="2" charset="0"/>
              </a:rPr>
              <a:t> Read Col. 1:18</a:t>
            </a:r>
          </a:p>
          <a:p>
            <a:endParaRPr lang="en-US" sz="2400" dirty="0">
              <a:solidFill>
                <a:schemeClr val="bg1"/>
              </a:solidFill>
              <a:ea typeface="Wednesday" pitchFamily="2" charset="0"/>
            </a:endParaRPr>
          </a:p>
        </p:txBody>
      </p:sp>
      <p:pic>
        <p:nvPicPr>
          <p:cNvPr id="10" name="Picture 9" descr="1093.gif"/>
          <p:cNvPicPr>
            <a:picLocks noChangeAspect="1"/>
          </p:cNvPicPr>
          <p:nvPr/>
        </p:nvPicPr>
        <p:blipFill>
          <a:blip r:embed="rId4" cstate="print"/>
          <a:stretch>
            <a:fillRect/>
          </a:stretch>
        </p:blipFill>
        <p:spPr>
          <a:xfrm>
            <a:off x="677981" y="3673390"/>
            <a:ext cx="3352800" cy="2484120"/>
          </a:xfrm>
          <a:prstGeom prst="rect">
            <a:avLst/>
          </a:prstGeom>
        </p:spPr>
      </p:pic>
      <p:pic>
        <p:nvPicPr>
          <p:cNvPr id="3074" name="Picture 2" descr="Image result for edward j brandt"/>
          <p:cNvPicPr>
            <a:picLocks noChangeAspect="1" noChangeArrowheads="1"/>
          </p:cNvPicPr>
          <p:nvPr/>
        </p:nvPicPr>
        <p:blipFill rotWithShape="1">
          <a:blip r:embed="rId5">
            <a:extLst>
              <a:ext uri="{28A0092B-C50C-407E-A947-70E740481C1C}">
                <a14:useLocalDpi xmlns:a14="http://schemas.microsoft.com/office/drawing/2010/main" val="0"/>
              </a:ext>
            </a:extLst>
          </a:blip>
          <a:srcRect b="11714"/>
          <a:stretch/>
        </p:blipFill>
        <p:spPr bwMode="auto">
          <a:xfrm>
            <a:off x="10876870" y="125186"/>
            <a:ext cx="1019175" cy="168184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698895" y="2987899"/>
            <a:ext cx="4004975" cy="2910394"/>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5"/>
                <p:cNvSpPr/>
                <p:nvPr/>
              </p:nvSpPr>
              <p:spPr>
                <a:xfrm>
                  <a:off x="7279402" y="1563538"/>
                  <a:ext cx="291165" cy="759598"/>
                </a:xfrm>
                <a:prstGeom prst="roundRect">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3"/>
                <p:cNvSpPr/>
                <p:nvPr/>
              </p:nvSpPr>
              <p:spPr>
                <a:xfrm>
                  <a:off x="7339058" y="1803020"/>
                  <a:ext cx="258584" cy="558455"/>
                </a:xfrm>
                <a:prstGeom prst="roundRect">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E2D3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00729" y="4882321"/>
              <a:ext cx="2437759" cy="985807"/>
            </a:xfrm>
            <a:prstGeom prst="rect">
              <a:avLst/>
            </a:prstGeom>
          </p:spPr>
          <p:txBody>
            <a:bodyPr wrap="square">
              <a:spAutoFit/>
            </a:bodyPr>
            <a:lstStyle/>
            <a:p>
              <a:pPr algn="ctr"/>
              <a:r>
                <a:rPr lang="en-US" b="1" dirty="0"/>
                <a:t>By being rooted and built up in Jesus Christ, we can avoid being led astray by worldly philosophies and traditions</a:t>
              </a:r>
              <a:endParaRPr lang="en-US" dirty="0"/>
            </a:p>
          </p:txBody>
        </p:sp>
      </p:grpSp>
      <p:sp>
        <p:nvSpPr>
          <p:cNvPr id="30" name="TextBox 29"/>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2:8</a:t>
            </a:r>
          </a:p>
        </p:txBody>
      </p:sp>
      <p:pic>
        <p:nvPicPr>
          <p:cNvPr id="3" name="Picture 2">
            <a:extLst>
              <a:ext uri="{FF2B5EF4-FFF2-40B4-BE49-F238E27FC236}">
                <a16:creationId xmlns:a16="http://schemas.microsoft.com/office/drawing/2014/main" id="{845125FA-246C-418A-9133-C688FB9B96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7062" y="1120094"/>
            <a:ext cx="2667000" cy="2667000"/>
          </a:xfrm>
          <a:prstGeom prst="rect">
            <a:avLst/>
          </a:prstGeom>
        </p:spPr>
      </p:pic>
    </p:spTree>
    <p:extLst>
      <p:ext uri="{BB962C8B-B14F-4D97-AF65-F5344CB8AC3E}">
        <p14:creationId xmlns:p14="http://schemas.microsoft.com/office/powerpoint/2010/main" val="38411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88668"/>
            <a:ext cx="9144000" cy="369332"/>
          </a:xfrm>
          <a:prstGeom prst="rect">
            <a:avLst/>
          </a:prstGeom>
          <a:noFill/>
        </p:spPr>
        <p:txBody>
          <a:bodyPr wrap="square" rtlCol="0">
            <a:spAutoFit/>
          </a:bodyPr>
          <a:lstStyle/>
          <a:p>
            <a:r>
              <a:rPr lang="en-US" dirty="0">
                <a:solidFill>
                  <a:schemeClr val="bg1"/>
                </a:solidFill>
                <a:ea typeface="Wednesday" pitchFamily="2" charset="0"/>
              </a:rPr>
              <a:t>Colossians 2:6-8</a:t>
            </a:r>
          </a:p>
        </p:txBody>
      </p:sp>
      <p:sp>
        <p:nvSpPr>
          <p:cNvPr id="7" name="TextBox 6"/>
          <p:cNvSpPr txBox="1"/>
          <p:nvPr/>
        </p:nvSpPr>
        <p:spPr>
          <a:xfrm>
            <a:off x="254205" y="286247"/>
            <a:ext cx="5979170" cy="3477875"/>
          </a:xfrm>
          <a:prstGeom prst="rect">
            <a:avLst/>
          </a:prstGeom>
          <a:noFill/>
        </p:spPr>
        <p:txBody>
          <a:bodyPr wrap="square" rtlCol="0">
            <a:spAutoFit/>
          </a:bodyPr>
          <a:lstStyle/>
          <a:p>
            <a:r>
              <a:rPr lang="en-US" sz="2000" dirty="0">
                <a:solidFill>
                  <a:schemeClr val="bg1"/>
                </a:solidFill>
              </a:rPr>
              <a:t>The world is not bashful in offering numerous new answers to every problem we face. People run from one new idea to the next, hoping to find something that will answer the burning questions of their souls. They attend seminars and buy books … and other products. They get caught up in the excitement of looking for something new. </a:t>
            </a:r>
          </a:p>
          <a:p>
            <a:endParaRPr lang="en-US" sz="2000" dirty="0">
              <a:solidFill>
                <a:schemeClr val="bg1"/>
              </a:solidFill>
            </a:endParaRPr>
          </a:p>
          <a:p>
            <a:r>
              <a:rPr lang="en-US" sz="2000" dirty="0">
                <a:solidFill>
                  <a:schemeClr val="bg1"/>
                </a:solidFill>
              </a:rPr>
              <a:t>But inevitably, the flame of each new theory fades, only to be replaced by another ‘new and improved’ solution that promises to do what the others before could not.</a:t>
            </a:r>
            <a:endParaRPr lang="en-US" sz="2000" i="1" dirty="0">
              <a:solidFill>
                <a:schemeClr val="bg1"/>
              </a:solidFill>
              <a:ea typeface="Wednesday" pitchFamily="2" charset="0"/>
            </a:endParaRPr>
          </a:p>
        </p:txBody>
      </p:sp>
      <p:sp>
        <p:nvSpPr>
          <p:cNvPr id="2" name="Rectangle 1"/>
          <p:cNvSpPr/>
          <p:nvPr/>
        </p:nvSpPr>
        <p:spPr>
          <a:xfrm>
            <a:off x="11749250" y="6412077"/>
            <a:ext cx="442750" cy="369332"/>
          </a:xfrm>
          <a:prstGeom prst="rect">
            <a:avLst/>
          </a:prstGeom>
        </p:spPr>
        <p:txBody>
          <a:bodyPr wrap="none">
            <a:spAutoFit/>
          </a:bodyPr>
          <a:lstStyle/>
          <a:p>
            <a:r>
              <a:rPr lang="en-US" dirty="0">
                <a:solidFill>
                  <a:schemeClr val="bg1"/>
                </a:solidFill>
              </a:rPr>
              <a:t>(9)</a:t>
            </a:r>
            <a:endParaRPr lang="en-US" dirty="0"/>
          </a:p>
        </p:txBody>
      </p:sp>
      <p:sp>
        <p:nvSpPr>
          <p:cNvPr id="3" name="Rectangle 2"/>
          <p:cNvSpPr/>
          <p:nvPr/>
        </p:nvSpPr>
        <p:spPr>
          <a:xfrm>
            <a:off x="5379078" y="4544894"/>
            <a:ext cx="6096000" cy="1938992"/>
          </a:xfrm>
          <a:prstGeom prst="rect">
            <a:avLst/>
          </a:prstGeom>
        </p:spPr>
        <p:txBody>
          <a:bodyPr>
            <a:spAutoFit/>
          </a:bodyPr>
          <a:lstStyle/>
          <a:p>
            <a:r>
              <a:rPr lang="en-US" sz="2000" dirty="0">
                <a:solidFill>
                  <a:schemeClr val="bg1"/>
                </a:solidFill>
              </a:rPr>
              <a:t>“It’s not that these worldly options don’t contain elements of truth—many of them do. Nevertheless, they all fall short of the lasting change we seek in our lives. After the excitement wears off, the hollowness remains as we look for the next new idea to unlock the secrets of happiness.</a:t>
            </a:r>
          </a:p>
        </p:txBody>
      </p:sp>
      <p:pic>
        <p:nvPicPr>
          <p:cNvPr id="8194" name="Picture 2" descr="Image result for trees and roo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371" y="3838575"/>
            <a:ext cx="3928056" cy="26161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tree root rot"/>
          <p:cNvPicPr>
            <a:picLocks noChangeAspect="1" noChangeArrowheads="1"/>
          </p:cNvPicPr>
          <p:nvPr/>
        </p:nvPicPr>
        <p:blipFill rotWithShape="1">
          <a:blip r:embed="rId5">
            <a:extLst>
              <a:ext uri="{28A0092B-C50C-407E-A947-70E740481C1C}">
                <a14:useLocalDpi xmlns:a14="http://schemas.microsoft.com/office/drawing/2010/main" val="0"/>
              </a:ext>
            </a:extLst>
          </a:blip>
          <a:srcRect l="11314" t="18779" r="20516" b="5916"/>
          <a:stretch/>
        </p:blipFill>
        <p:spPr bwMode="auto">
          <a:xfrm>
            <a:off x="7083381" y="515154"/>
            <a:ext cx="2299609" cy="38105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00" y="137117"/>
            <a:ext cx="995064" cy="1242831"/>
          </a:xfrm>
          <a:prstGeom prst="rect">
            <a:avLst/>
          </a:prstGeom>
        </p:spPr>
      </p:pic>
    </p:spTree>
    <p:extLst>
      <p:ext uri="{BB962C8B-B14F-4D97-AF65-F5344CB8AC3E}">
        <p14:creationId xmlns:p14="http://schemas.microsoft.com/office/powerpoint/2010/main" val="274451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88668"/>
            <a:ext cx="9144000" cy="369332"/>
          </a:xfrm>
          <a:prstGeom prst="rect">
            <a:avLst/>
          </a:prstGeom>
          <a:noFill/>
        </p:spPr>
        <p:txBody>
          <a:bodyPr wrap="square" rtlCol="0">
            <a:spAutoFit/>
          </a:bodyPr>
          <a:lstStyle/>
          <a:p>
            <a:r>
              <a:rPr lang="en-US" dirty="0">
                <a:solidFill>
                  <a:schemeClr val="bg1"/>
                </a:solidFill>
                <a:ea typeface="Wednesday" pitchFamily="2" charset="0"/>
              </a:rPr>
              <a:t>Colossians 2:6-8</a:t>
            </a:r>
          </a:p>
        </p:txBody>
      </p:sp>
      <p:sp>
        <p:nvSpPr>
          <p:cNvPr id="7" name="TextBox 6"/>
          <p:cNvSpPr txBox="1"/>
          <p:nvPr/>
        </p:nvSpPr>
        <p:spPr>
          <a:xfrm>
            <a:off x="4182263" y="775644"/>
            <a:ext cx="5979170" cy="1938992"/>
          </a:xfrm>
          <a:prstGeom prst="rect">
            <a:avLst/>
          </a:prstGeom>
          <a:noFill/>
        </p:spPr>
        <p:txBody>
          <a:bodyPr wrap="square" rtlCol="0">
            <a:spAutoFit/>
          </a:bodyPr>
          <a:lstStyle/>
          <a:p>
            <a:r>
              <a:rPr lang="en-US" sz="2400" dirty="0">
                <a:solidFill>
                  <a:schemeClr val="bg1"/>
                </a:solidFill>
              </a:rPr>
              <a:t>“In contrast, the gospel of Jesus Christ has the answers to all of our problems. </a:t>
            </a:r>
          </a:p>
          <a:p>
            <a:endParaRPr lang="en-US" sz="2400" dirty="0">
              <a:solidFill>
                <a:schemeClr val="bg1"/>
              </a:solidFill>
            </a:endParaRPr>
          </a:p>
          <a:p>
            <a:r>
              <a:rPr lang="en-US" sz="2400" dirty="0">
                <a:solidFill>
                  <a:schemeClr val="bg1"/>
                </a:solidFill>
              </a:rPr>
              <a:t>The gospel is not a secret. It is not complicated or hidden. </a:t>
            </a:r>
            <a:endParaRPr lang="en-US" sz="2400" i="1" dirty="0">
              <a:solidFill>
                <a:schemeClr val="bg1"/>
              </a:solidFill>
              <a:ea typeface="Wednesday" pitchFamily="2" charset="0"/>
            </a:endParaRPr>
          </a:p>
        </p:txBody>
      </p:sp>
      <p:sp>
        <p:nvSpPr>
          <p:cNvPr id="2" name="Rectangle 1"/>
          <p:cNvSpPr/>
          <p:nvPr/>
        </p:nvSpPr>
        <p:spPr>
          <a:xfrm>
            <a:off x="11749250" y="6412077"/>
            <a:ext cx="442750" cy="369332"/>
          </a:xfrm>
          <a:prstGeom prst="rect">
            <a:avLst/>
          </a:prstGeom>
        </p:spPr>
        <p:txBody>
          <a:bodyPr wrap="none">
            <a:spAutoFit/>
          </a:bodyPr>
          <a:lstStyle/>
          <a:p>
            <a:r>
              <a:rPr lang="en-US" dirty="0">
                <a:solidFill>
                  <a:schemeClr val="bg1"/>
                </a:solidFill>
              </a:rPr>
              <a:t>(9)</a:t>
            </a:r>
            <a:endParaRPr lang="en-US" dirty="0"/>
          </a:p>
        </p:txBody>
      </p:sp>
      <p:pic>
        <p:nvPicPr>
          <p:cNvPr id="10" name="Picture 2" descr="Image result for tree 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249" y="407660"/>
            <a:ext cx="3577692" cy="2683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1877" y="162874"/>
            <a:ext cx="1024471" cy="1279560"/>
          </a:xfrm>
          <a:prstGeom prst="rect">
            <a:avLst/>
          </a:prstGeom>
        </p:spPr>
      </p:pic>
      <p:pic>
        <p:nvPicPr>
          <p:cNvPr id="9218" name="Picture 2" descr="Image result for tree and wa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168" y="3078050"/>
            <a:ext cx="4395989" cy="32969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1470" y="3520921"/>
            <a:ext cx="6096000" cy="2677656"/>
          </a:xfrm>
          <a:prstGeom prst="rect">
            <a:avLst/>
          </a:prstGeom>
        </p:spPr>
        <p:txBody>
          <a:bodyPr>
            <a:spAutoFit/>
          </a:bodyPr>
          <a:lstStyle/>
          <a:p>
            <a:r>
              <a:rPr lang="en-US" sz="2400" dirty="0">
                <a:solidFill>
                  <a:schemeClr val="bg1"/>
                </a:solidFill>
              </a:rPr>
              <a:t>“It can unlock the door to true happiness. It is not someone’s theory or proposition. </a:t>
            </a:r>
          </a:p>
          <a:p>
            <a:endParaRPr lang="en-US" sz="2400" dirty="0">
              <a:solidFill>
                <a:schemeClr val="bg1"/>
              </a:solidFill>
            </a:endParaRPr>
          </a:p>
          <a:p>
            <a:r>
              <a:rPr lang="en-US" sz="2400" dirty="0">
                <a:solidFill>
                  <a:schemeClr val="bg1"/>
                </a:solidFill>
              </a:rPr>
              <a:t>It does not come from man at all. It springs from the pure and everlasting waters of the Creator of the universe, who knows truths we cannot even begin to comprehend.”</a:t>
            </a:r>
            <a:endParaRPr lang="en-US" sz="2400" i="1" dirty="0">
              <a:solidFill>
                <a:schemeClr val="bg1"/>
              </a:solidFill>
              <a:ea typeface="Wednesday" pitchFamily="2" charset="0"/>
            </a:endParaRPr>
          </a:p>
        </p:txBody>
      </p:sp>
    </p:spTree>
    <p:extLst>
      <p:ext uri="{BB962C8B-B14F-4D97-AF65-F5344CB8AC3E}">
        <p14:creationId xmlns:p14="http://schemas.microsoft.com/office/powerpoint/2010/main" val="15115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4886"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The Godhead</a:t>
            </a:r>
          </a:p>
        </p:txBody>
      </p:sp>
      <p:sp>
        <p:nvSpPr>
          <p:cNvPr id="6" name="TextBox 5"/>
          <p:cNvSpPr txBox="1"/>
          <p:nvPr/>
        </p:nvSpPr>
        <p:spPr>
          <a:xfrm>
            <a:off x="3048000" y="6411687"/>
            <a:ext cx="9144000" cy="369332"/>
          </a:xfrm>
          <a:prstGeom prst="rect">
            <a:avLst/>
          </a:prstGeom>
          <a:noFill/>
        </p:spPr>
        <p:txBody>
          <a:bodyPr wrap="square" rtlCol="0">
            <a:spAutoFit/>
          </a:bodyPr>
          <a:lstStyle/>
          <a:p>
            <a:pPr algn="r"/>
            <a:r>
              <a:rPr lang="en-US" dirty="0">
                <a:solidFill>
                  <a:schemeClr val="bg1"/>
                </a:solidFill>
                <a:ea typeface="Wednesday" pitchFamily="2" charset="0"/>
              </a:rPr>
              <a:t>(8)</a:t>
            </a:r>
          </a:p>
        </p:txBody>
      </p:sp>
      <p:sp>
        <p:nvSpPr>
          <p:cNvPr id="7" name="TextBox 6"/>
          <p:cNvSpPr txBox="1"/>
          <p:nvPr/>
        </p:nvSpPr>
        <p:spPr>
          <a:xfrm>
            <a:off x="283027" y="936171"/>
            <a:ext cx="6411687" cy="2246769"/>
          </a:xfrm>
          <a:prstGeom prst="rect">
            <a:avLst/>
          </a:prstGeom>
          <a:noFill/>
        </p:spPr>
        <p:txBody>
          <a:bodyPr wrap="square" rtlCol="0">
            <a:spAutoFit/>
          </a:bodyPr>
          <a:lstStyle/>
          <a:p>
            <a:r>
              <a:rPr lang="en-US" sz="2000" dirty="0">
                <a:solidFill>
                  <a:schemeClr val="bg1"/>
                </a:solidFill>
              </a:rPr>
              <a:t>“Some have interpreted this passage to mean that the Godhead-Father, Son, and Holy Ghost-are the same person, or three persons in one. </a:t>
            </a:r>
          </a:p>
          <a:p>
            <a:endParaRPr lang="en-US" sz="2000" dirty="0">
              <a:solidFill>
                <a:schemeClr val="bg1"/>
              </a:solidFill>
            </a:endParaRPr>
          </a:p>
          <a:p>
            <a:r>
              <a:rPr lang="en-US" sz="2000" dirty="0">
                <a:solidFill>
                  <a:schemeClr val="bg1"/>
                </a:solidFill>
              </a:rPr>
              <a:t>Paul is anxious to </a:t>
            </a:r>
            <a:r>
              <a:rPr lang="en-US" sz="2000" b="1" dirty="0">
                <a:solidFill>
                  <a:schemeClr val="bg1"/>
                </a:solidFill>
              </a:rPr>
              <a:t>combat</a:t>
            </a:r>
            <a:r>
              <a:rPr lang="en-US" sz="2000" dirty="0">
                <a:solidFill>
                  <a:schemeClr val="bg1"/>
                </a:solidFill>
              </a:rPr>
              <a:t> the heretical notion that Christ was not a physical being and that his bodily suffering, death, and resurrection were only fictional. </a:t>
            </a:r>
            <a:endParaRPr lang="en-US" sz="2000" dirty="0">
              <a:solidFill>
                <a:schemeClr val="bg1"/>
              </a:solidFill>
              <a:ea typeface="Wednesday" pitchFamily="2" charset="0"/>
            </a:endParaRPr>
          </a:p>
        </p:txBody>
      </p:sp>
      <p:sp>
        <p:nvSpPr>
          <p:cNvPr id="12" name="TextBox 11"/>
          <p:cNvSpPr txBox="1"/>
          <p:nvPr/>
        </p:nvSpPr>
        <p:spPr>
          <a:xfrm>
            <a:off x="0" y="6488668"/>
            <a:ext cx="9144000" cy="369332"/>
          </a:xfrm>
          <a:prstGeom prst="rect">
            <a:avLst/>
          </a:prstGeom>
          <a:noFill/>
        </p:spPr>
        <p:txBody>
          <a:bodyPr wrap="square" rtlCol="0">
            <a:spAutoFit/>
          </a:bodyPr>
          <a:lstStyle/>
          <a:p>
            <a:r>
              <a:rPr lang="en-US" dirty="0">
                <a:solidFill>
                  <a:schemeClr val="bg1"/>
                </a:solidFill>
                <a:ea typeface="Wednesday" pitchFamily="2" charset="0"/>
              </a:rPr>
              <a:t>Colossians 2:9</a:t>
            </a:r>
          </a:p>
        </p:txBody>
      </p:sp>
      <p:sp>
        <p:nvSpPr>
          <p:cNvPr id="2" name="Rectangle 1"/>
          <p:cNvSpPr/>
          <p:nvPr/>
        </p:nvSpPr>
        <p:spPr>
          <a:xfrm>
            <a:off x="5780315" y="4057081"/>
            <a:ext cx="6096000" cy="2677656"/>
          </a:xfrm>
          <a:prstGeom prst="rect">
            <a:avLst/>
          </a:prstGeom>
        </p:spPr>
        <p:txBody>
          <a:bodyPr>
            <a:spAutoFit/>
          </a:bodyPr>
          <a:lstStyle/>
          <a:p>
            <a:r>
              <a:rPr lang="en-US" sz="2400" dirty="0">
                <a:solidFill>
                  <a:schemeClr val="bg1"/>
                </a:solidFill>
              </a:rPr>
              <a:t>In countering this false notion, and in order to emphasize the supremacy of the Savior above man and angels, Paul teaches that the </a:t>
            </a:r>
            <a:r>
              <a:rPr lang="en-US" sz="2400" dirty="0" err="1">
                <a:solidFill>
                  <a:schemeClr val="bg1"/>
                </a:solidFill>
              </a:rPr>
              <a:t>fulness</a:t>
            </a:r>
            <a:r>
              <a:rPr lang="en-US" sz="2400" dirty="0">
                <a:solidFill>
                  <a:schemeClr val="bg1"/>
                </a:solidFill>
              </a:rPr>
              <a:t> of the Godhead's glory, honor, and power is in Christ physically, or bodily-that is, nothing is lacking in the Savior that requires man to seek some other source or means of salvation."</a:t>
            </a:r>
            <a:endParaRPr lang="en-US" sz="2400" dirty="0"/>
          </a:p>
        </p:txBody>
      </p:sp>
      <p:pic>
        <p:nvPicPr>
          <p:cNvPr id="7170" name="Picture 2" descr="Image result for three roots one 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792" y="965427"/>
            <a:ext cx="224790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hree tree panel art"/>
          <p:cNvPicPr>
            <a:picLocks noChangeAspect="1" noChangeArrowheads="1"/>
          </p:cNvPicPr>
          <p:nvPr/>
        </p:nvPicPr>
        <p:blipFill rotWithShape="1">
          <a:blip r:embed="rId5">
            <a:extLst>
              <a:ext uri="{28A0092B-C50C-407E-A947-70E740481C1C}">
                <a14:useLocalDpi xmlns:a14="http://schemas.microsoft.com/office/drawing/2010/main" val="0"/>
              </a:ext>
            </a:extLst>
          </a:blip>
          <a:srcRect r="65238"/>
          <a:stretch/>
        </p:blipFill>
        <p:spPr bwMode="auto">
          <a:xfrm>
            <a:off x="1499507" y="3404508"/>
            <a:ext cx="99332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hree tree panel art"/>
          <p:cNvPicPr>
            <a:picLocks noChangeAspect="1" noChangeArrowheads="1"/>
          </p:cNvPicPr>
          <p:nvPr/>
        </p:nvPicPr>
        <p:blipFill rotWithShape="1">
          <a:blip r:embed="rId5">
            <a:extLst>
              <a:ext uri="{28A0092B-C50C-407E-A947-70E740481C1C}">
                <a14:useLocalDpi xmlns:a14="http://schemas.microsoft.com/office/drawing/2010/main" val="0"/>
              </a:ext>
            </a:extLst>
          </a:blip>
          <a:srcRect l="32857" t="857" r="32476"/>
          <a:stretch/>
        </p:blipFill>
        <p:spPr bwMode="auto">
          <a:xfrm>
            <a:off x="2416628" y="3407227"/>
            <a:ext cx="990600" cy="28330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three tree panel art"/>
          <p:cNvPicPr>
            <a:picLocks noChangeAspect="1" noChangeArrowheads="1"/>
          </p:cNvPicPr>
          <p:nvPr/>
        </p:nvPicPr>
        <p:blipFill rotWithShape="1">
          <a:blip r:embed="rId5">
            <a:extLst>
              <a:ext uri="{28A0092B-C50C-407E-A947-70E740481C1C}">
                <a14:useLocalDpi xmlns:a14="http://schemas.microsoft.com/office/drawing/2010/main" val="0"/>
              </a:ext>
            </a:extLst>
          </a:blip>
          <a:srcRect l="66000" t="857"/>
          <a:stretch/>
        </p:blipFill>
        <p:spPr bwMode="auto">
          <a:xfrm>
            <a:off x="3331028" y="3418114"/>
            <a:ext cx="971549" cy="283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875E-6 -1.11111E-6 L -0.0931 -1.11111E-6 " pathEditMode="relative" rAng="0" ptsTypes="AA">
                                      <p:cBhvr>
                                        <p:cTn id="8" dur="2000" fill="hold"/>
                                        <p:tgtEl>
                                          <p:spTgt spid="7172"/>
                                        </p:tgtEl>
                                        <p:attrNameLst>
                                          <p:attrName>ppt_x</p:attrName>
                                          <p:attrName>ppt_y</p:attrName>
                                        </p:attrNameLst>
                                      </p:cBhvr>
                                      <p:rCtr x="-4661" y="0"/>
                                    </p:animMotion>
                                  </p:childTnLst>
                                </p:cTn>
                              </p:par>
                              <p:par>
                                <p:cTn id="9" presetID="42" presetClass="path" presetSubtype="0" accel="50000" decel="50000" fill="hold" nodeType="withEffect">
                                  <p:stCondLst>
                                    <p:cond delay="0"/>
                                  </p:stCondLst>
                                  <p:childTnLst>
                                    <p:animMotion origin="layout" path="M -8.33333E-7 -1.11111E-6 L 0.0888 -1.11111E-6 " pathEditMode="relative" rAng="0" ptsTypes="AA">
                                      <p:cBhvr>
                                        <p:cTn id="10" dur="2000" fill="hold"/>
                                        <p:tgtEl>
                                          <p:spTgt spid="15"/>
                                        </p:tgtEl>
                                        <p:attrNameLst>
                                          <p:attrName>ppt_x</p:attrName>
                                          <p:attrName>ppt_y</p:attrName>
                                        </p:attrNameLst>
                                      </p:cBhvr>
                                      <p:rCtr x="4440"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Let No Man Beguile You</a:t>
            </a:r>
          </a:p>
        </p:txBody>
      </p:sp>
      <p:sp>
        <p:nvSpPr>
          <p:cNvPr id="6" name="TextBox 5"/>
          <p:cNvSpPr txBox="1"/>
          <p:nvPr/>
        </p:nvSpPr>
        <p:spPr>
          <a:xfrm>
            <a:off x="0" y="6488668"/>
            <a:ext cx="9144000" cy="369332"/>
          </a:xfrm>
          <a:prstGeom prst="rect">
            <a:avLst/>
          </a:prstGeom>
          <a:noFill/>
        </p:spPr>
        <p:txBody>
          <a:bodyPr wrap="square" rtlCol="0">
            <a:spAutoFit/>
          </a:bodyPr>
          <a:lstStyle/>
          <a:p>
            <a:r>
              <a:rPr lang="en-US" dirty="0">
                <a:solidFill>
                  <a:schemeClr val="bg1"/>
                </a:solidFill>
                <a:ea typeface="Wednesday" pitchFamily="2" charset="0"/>
              </a:rPr>
              <a:t>Colossians 2:18</a:t>
            </a:r>
          </a:p>
        </p:txBody>
      </p:sp>
      <p:sp>
        <p:nvSpPr>
          <p:cNvPr id="7" name="TextBox 6"/>
          <p:cNvSpPr txBox="1"/>
          <p:nvPr/>
        </p:nvSpPr>
        <p:spPr>
          <a:xfrm>
            <a:off x="463639" y="1371600"/>
            <a:ext cx="5022761" cy="1938992"/>
          </a:xfrm>
          <a:prstGeom prst="rect">
            <a:avLst/>
          </a:prstGeom>
          <a:noFill/>
        </p:spPr>
        <p:txBody>
          <a:bodyPr wrap="square" rtlCol="0">
            <a:spAutoFit/>
          </a:bodyPr>
          <a:lstStyle/>
          <a:p>
            <a:r>
              <a:rPr lang="en-US" sz="2400" dirty="0">
                <a:solidFill>
                  <a:schemeClr val="bg1"/>
                </a:solidFill>
                <a:ea typeface="Wednesday" pitchFamily="2" charset="0"/>
              </a:rPr>
              <a:t>“Let no man beguile you of your reward in a voluntary humility and worshipping of angel, intruding into those things which he hath not seen, vainly puffed up by his fleshly mind.” </a:t>
            </a:r>
          </a:p>
        </p:txBody>
      </p:sp>
      <p:pic>
        <p:nvPicPr>
          <p:cNvPr id="3" name="Picture 2">
            <a:extLst>
              <a:ext uri="{FF2B5EF4-FFF2-40B4-BE49-F238E27FC236}">
                <a16:creationId xmlns:a16="http://schemas.microsoft.com/office/drawing/2014/main" id="{80B9B0FD-9D88-4497-ABD4-FC5C61DC4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173" y="1681817"/>
            <a:ext cx="5718075" cy="3907145"/>
          </a:xfrm>
          <a:prstGeom prst="rect">
            <a:avLst/>
          </a:prstGeom>
        </p:spPr>
      </p:pic>
    </p:spTree>
    <p:extLst>
      <p:ext uri="{BB962C8B-B14F-4D97-AF65-F5344CB8AC3E}">
        <p14:creationId xmlns:p14="http://schemas.microsoft.com/office/powerpoint/2010/main" val="1380012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How Does This Further The Work?</a:t>
            </a:r>
            <a:endParaRPr lang="en-US" sz="4400" dirty="0">
              <a:solidFill>
                <a:schemeClr val="bg1"/>
              </a:solidFill>
              <a:latin typeface="Abadi" panose="020B0604020104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1:11-14 </a:t>
            </a:r>
          </a:p>
        </p:txBody>
      </p:sp>
      <p:pic>
        <p:nvPicPr>
          <p:cNvPr id="6146" name="Picture 2" descr="Image result for news reports of mor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16" y="2073233"/>
            <a:ext cx="3144983" cy="23587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ormons in the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617" y="1225261"/>
            <a:ext cx="4181475" cy="2266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05944" y="3916602"/>
            <a:ext cx="5293920" cy="2585323"/>
          </a:xfrm>
          <a:prstGeom prst="rect">
            <a:avLst/>
          </a:prstGeom>
        </p:spPr>
        <p:txBody>
          <a:bodyPr wrap="square">
            <a:spAutoFit/>
          </a:bodyPr>
          <a:lstStyle/>
          <a:p>
            <a:r>
              <a:rPr lang="en-US" dirty="0">
                <a:solidFill>
                  <a:schemeClr val="bg1"/>
                </a:solidFill>
                <a:latin typeface="Abadi" panose="020B0604020104020204" pitchFamily="34" charset="0"/>
              </a:rPr>
              <a:t>From its beginnings, The Church of Jesus Christ of Latter-day Saints has used the power of the printed word to spread the message of the restored gospel throughout the world. The Lord, over the centuries, has had a hand in inspiring people to invent tools that facilitate the spreading of the gospel. The Church has adopted and embraced those tools, including print, broadcast media, and the Internet. (3)</a:t>
            </a:r>
            <a:endParaRPr lang="en-US" dirty="0">
              <a:solidFill>
                <a:schemeClr val="bg1"/>
              </a:solidFill>
            </a:endParaRPr>
          </a:p>
        </p:txBody>
      </p:sp>
      <p:pic>
        <p:nvPicPr>
          <p:cNvPr id="6150" name="Picture 6" descr="Image result for mormon articles in newspa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8251" y="2162175"/>
            <a:ext cx="2433724" cy="3365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4A5F27-8400-A924-8D18-70CEC462BAC6}"/>
              </a:ext>
            </a:extLst>
          </p:cNvPr>
          <p:cNvPicPr>
            <a:picLocks noChangeAspect="1"/>
          </p:cNvPicPr>
          <p:nvPr/>
        </p:nvPicPr>
        <p:blipFill>
          <a:blip r:embed="rId6"/>
          <a:stretch>
            <a:fillRect/>
          </a:stretch>
        </p:blipFill>
        <p:spPr>
          <a:xfrm>
            <a:off x="11169055" y="5672427"/>
            <a:ext cx="826610" cy="1087310"/>
          </a:xfrm>
          <a:prstGeom prst="rect">
            <a:avLst/>
          </a:prstGeom>
        </p:spPr>
      </p:pic>
    </p:spTree>
    <p:extLst>
      <p:ext uri="{BB962C8B-B14F-4D97-AF65-F5344CB8AC3E}">
        <p14:creationId xmlns:p14="http://schemas.microsoft.com/office/powerpoint/2010/main" val="374742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6878"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Paul’s warning</a:t>
            </a:r>
          </a:p>
        </p:txBody>
      </p:sp>
      <p:sp>
        <p:nvSpPr>
          <p:cNvPr id="6" name="TextBox 5"/>
          <p:cNvSpPr txBox="1"/>
          <p:nvPr/>
        </p:nvSpPr>
        <p:spPr>
          <a:xfrm>
            <a:off x="0"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2:21-22, 23</a:t>
            </a:r>
          </a:p>
        </p:txBody>
      </p:sp>
      <p:sp>
        <p:nvSpPr>
          <p:cNvPr id="7" name="TextBox 6"/>
          <p:cNvSpPr txBox="1"/>
          <p:nvPr/>
        </p:nvSpPr>
        <p:spPr>
          <a:xfrm>
            <a:off x="5819105" y="3284114"/>
            <a:ext cx="6016580" cy="584775"/>
          </a:xfrm>
          <a:prstGeom prst="rect">
            <a:avLst/>
          </a:prstGeom>
          <a:noFill/>
        </p:spPr>
        <p:txBody>
          <a:bodyPr wrap="square" rtlCol="0">
            <a:spAutoFit/>
          </a:bodyPr>
          <a:lstStyle/>
          <a:p>
            <a:r>
              <a:rPr lang="en-US" sz="3200" dirty="0">
                <a:solidFill>
                  <a:schemeClr val="bg1"/>
                </a:solidFill>
                <a:effectLst>
                  <a:glow rad="139700">
                    <a:schemeClr val="accent5">
                      <a:satMod val="175000"/>
                      <a:alpha val="40000"/>
                    </a:schemeClr>
                  </a:glow>
                </a:effectLst>
                <a:ea typeface="Wednesday" pitchFamily="2" charset="0"/>
              </a:rPr>
              <a:t>“Touch not; taste not; handle not:</a:t>
            </a:r>
          </a:p>
        </p:txBody>
      </p:sp>
      <p:sp>
        <p:nvSpPr>
          <p:cNvPr id="8" name="TextBox 7"/>
          <p:cNvSpPr txBox="1"/>
          <p:nvPr/>
        </p:nvSpPr>
        <p:spPr>
          <a:xfrm>
            <a:off x="5602310" y="4650346"/>
            <a:ext cx="5764368" cy="830997"/>
          </a:xfrm>
          <a:prstGeom prst="rect">
            <a:avLst/>
          </a:prstGeom>
          <a:noFill/>
        </p:spPr>
        <p:txBody>
          <a:bodyPr wrap="square" rtlCol="0">
            <a:spAutoFit/>
          </a:bodyPr>
          <a:lstStyle/>
          <a:p>
            <a:r>
              <a:rPr lang="en-US" sz="2400" dirty="0">
                <a:solidFill>
                  <a:schemeClr val="bg1"/>
                </a:solidFill>
                <a:ea typeface="Wednesday" pitchFamily="2" charset="0"/>
              </a:rPr>
              <a:t>…Which all are to perish with the using; after the commandments and doctrines of men?”</a:t>
            </a:r>
          </a:p>
        </p:txBody>
      </p:sp>
      <p:sp>
        <p:nvSpPr>
          <p:cNvPr id="9" name="TextBox 8"/>
          <p:cNvSpPr txBox="1"/>
          <p:nvPr/>
        </p:nvSpPr>
        <p:spPr>
          <a:xfrm>
            <a:off x="957330" y="949817"/>
            <a:ext cx="6087706" cy="1200329"/>
          </a:xfrm>
          <a:prstGeom prst="rect">
            <a:avLst/>
          </a:prstGeom>
          <a:noFill/>
        </p:spPr>
        <p:txBody>
          <a:bodyPr wrap="square" rtlCol="0">
            <a:spAutoFit/>
          </a:bodyPr>
          <a:lstStyle/>
          <a:p>
            <a:r>
              <a:rPr lang="en-US" sz="2400" dirty="0">
                <a:solidFill>
                  <a:schemeClr val="bg1"/>
                </a:solidFill>
                <a:ea typeface="Wednesday" pitchFamily="2" charset="0"/>
              </a:rPr>
              <a:t>“Wherefore if ye be dead with Christ from the rudiments of the world, why, as though living in the world, are ye subject to ordinances…</a:t>
            </a:r>
          </a:p>
        </p:txBody>
      </p:sp>
      <p:pic>
        <p:nvPicPr>
          <p:cNvPr id="3" name="Picture 2">
            <a:extLst>
              <a:ext uri="{FF2B5EF4-FFF2-40B4-BE49-F238E27FC236}">
                <a16:creationId xmlns:a16="http://schemas.microsoft.com/office/drawing/2014/main" id="{E40980D8-1ABF-488F-84FF-11772AEB6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57" y="2676525"/>
            <a:ext cx="4644888" cy="3485381"/>
          </a:xfrm>
          <a:prstGeom prst="rect">
            <a:avLst/>
          </a:prstGeom>
        </p:spPr>
      </p:pic>
    </p:spTree>
    <p:extLst>
      <p:ext uri="{BB962C8B-B14F-4D97-AF65-F5344CB8AC3E}">
        <p14:creationId xmlns:p14="http://schemas.microsoft.com/office/powerpoint/2010/main" val="379059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1121"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Walk in Him</a:t>
            </a:r>
          </a:p>
        </p:txBody>
      </p:sp>
      <p:sp>
        <p:nvSpPr>
          <p:cNvPr id="6" name="TextBox 5"/>
          <p:cNvSpPr txBox="1"/>
          <p:nvPr/>
        </p:nvSpPr>
        <p:spPr>
          <a:xfrm>
            <a:off x="94445"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3:2</a:t>
            </a:r>
          </a:p>
        </p:txBody>
      </p:sp>
      <p:sp>
        <p:nvSpPr>
          <p:cNvPr id="10" name="TextBox 9"/>
          <p:cNvSpPr txBox="1"/>
          <p:nvPr/>
        </p:nvSpPr>
        <p:spPr>
          <a:xfrm>
            <a:off x="349876" y="794197"/>
            <a:ext cx="3886200" cy="1569660"/>
          </a:xfrm>
          <a:prstGeom prst="rect">
            <a:avLst/>
          </a:prstGeom>
          <a:noFill/>
        </p:spPr>
        <p:txBody>
          <a:bodyPr wrap="square" rtlCol="0">
            <a:spAutoFit/>
          </a:bodyPr>
          <a:lstStyle/>
          <a:p>
            <a:r>
              <a:rPr lang="en-US" sz="2400" dirty="0">
                <a:solidFill>
                  <a:schemeClr val="bg1"/>
                </a:solidFill>
                <a:ea typeface="Wednesday" pitchFamily="2" charset="0"/>
              </a:rPr>
              <a:t>The saints were admonished to hold fast to Him, to set their affections on Him, and to “Walk…in Him</a:t>
            </a:r>
          </a:p>
        </p:txBody>
      </p:sp>
      <p:sp>
        <p:nvSpPr>
          <p:cNvPr id="11" name="TextBox 10"/>
          <p:cNvSpPr txBox="1"/>
          <p:nvPr/>
        </p:nvSpPr>
        <p:spPr>
          <a:xfrm>
            <a:off x="5577626" y="4423894"/>
            <a:ext cx="5163354" cy="830997"/>
          </a:xfrm>
          <a:prstGeom prst="rect">
            <a:avLst/>
          </a:prstGeom>
          <a:noFill/>
        </p:spPr>
        <p:txBody>
          <a:bodyPr wrap="square" rtlCol="0">
            <a:spAutoFit/>
          </a:bodyPr>
          <a:lstStyle/>
          <a:p>
            <a:r>
              <a:rPr lang="en-US" sz="2400" dirty="0">
                <a:solidFill>
                  <a:schemeClr val="bg1"/>
                </a:solidFill>
                <a:ea typeface="Wednesday" pitchFamily="2" charset="0"/>
              </a:rPr>
              <a:t>“Set your affection (mind) on things above, not on things on the earth.”</a:t>
            </a:r>
          </a:p>
        </p:txBody>
      </p:sp>
      <p:pic>
        <p:nvPicPr>
          <p:cNvPr id="3" name="Picture 2">
            <a:extLst>
              <a:ext uri="{FF2B5EF4-FFF2-40B4-BE49-F238E27FC236}">
                <a16:creationId xmlns:a16="http://schemas.microsoft.com/office/drawing/2014/main" id="{372B0F25-0D97-4C47-84F6-FE8D748C1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942" y="1036073"/>
            <a:ext cx="5516799" cy="2667825"/>
          </a:xfrm>
          <a:prstGeom prst="rect">
            <a:avLst/>
          </a:prstGeom>
        </p:spPr>
      </p:pic>
      <p:pic>
        <p:nvPicPr>
          <p:cNvPr id="7" name="Picture 6">
            <a:extLst>
              <a:ext uri="{FF2B5EF4-FFF2-40B4-BE49-F238E27FC236}">
                <a16:creationId xmlns:a16="http://schemas.microsoft.com/office/drawing/2014/main" id="{F55A9D0B-536D-4F82-866C-9BE55CE92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5381" y="2785594"/>
            <a:ext cx="2181225" cy="3276600"/>
          </a:xfrm>
          <a:prstGeom prst="rect">
            <a:avLst/>
          </a:prstGeom>
        </p:spPr>
      </p:pic>
    </p:spTree>
    <p:extLst>
      <p:ext uri="{BB962C8B-B14F-4D97-AF65-F5344CB8AC3E}">
        <p14:creationId xmlns:p14="http://schemas.microsoft.com/office/powerpoint/2010/main" val="20185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1121"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Do Not Punish the Body</a:t>
            </a:r>
          </a:p>
        </p:txBody>
      </p:sp>
      <p:sp>
        <p:nvSpPr>
          <p:cNvPr id="6" name="TextBox 5"/>
          <p:cNvSpPr txBox="1"/>
          <p:nvPr/>
        </p:nvSpPr>
        <p:spPr>
          <a:xfrm>
            <a:off x="0"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3:5</a:t>
            </a:r>
          </a:p>
        </p:txBody>
      </p:sp>
      <p:sp>
        <p:nvSpPr>
          <p:cNvPr id="10" name="TextBox 9"/>
          <p:cNvSpPr txBox="1"/>
          <p:nvPr/>
        </p:nvSpPr>
        <p:spPr>
          <a:xfrm>
            <a:off x="633211" y="1206321"/>
            <a:ext cx="4840310" cy="2308324"/>
          </a:xfrm>
          <a:prstGeom prst="rect">
            <a:avLst/>
          </a:prstGeom>
          <a:noFill/>
        </p:spPr>
        <p:txBody>
          <a:bodyPr wrap="square" rtlCol="0">
            <a:spAutoFit/>
          </a:bodyPr>
          <a:lstStyle/>
          <a:p>
            <a:r>
              <a:rPr lang="en-US" sz="2400" dirty="0">
                <a:solidFill>
                  <a:schemeClr val="bg1"/>
                </a:solidFill>
                <a:ea typeface="Wednesday" pitchFamily="2" charset="0"/>
              </a:rPr>
              <a:t>Paul denounced the doctrine of body-abasement or asceticism. </a:t>
            </a:r>
          </a:p>
          <a:p>
            <a:endParaRPr lang="en-US" sz="2400" dirty="0">
              <a:solidFill>
                <a:schemeClr val="bg1"/>
              </a:solidFill>
              <a:ea typeface="Wednesday" pitchFamily="2" charset="0"/>
            </a:endParaRPr>
          </a:p>
          <a:p>
            <a:r>
              <a:rPr lang="en-US" sz="2400" dirty="0">
                <a:solidFill>
                  <a:schemeClr val="bg1"/>
                </a:solidFill>
                <a:ea typeface="Wednesday" pitchFamily="2" charset="0"/>
              </a:rPr>
              <a:t>He declared that the saints were not to punish the body, rather to mortify (put to death) the evils of the flesh.</a:t>
            </a:r>
          </a:p>
        </p:txBody>
      </p:sp>
      <p:sp>
        <p:nvSpPr>
          <p:cNvPr id="7" name="TextBox 6"/>
          <p:cNvSpPr txBox="1"/>
          <p:nvPr/>
        </p:nvSpPr>
        <p:spPr>
          <a:xfrm>
            <a:off x="6981422" y="1294326"/>
            <a:ext cx="4274713" cy="5016758"/>
          </a:xfrm>
          <a:prstGeom prst="rect">
            <a:avLst/>
          </a:prstGeom>
          <a:solidFill>
            <a:schemeClr val="accent5">
              <a:lumMod val="20000"/>
              <a:lumOff val="80000"/>
            </a:schemeClr>
          </a:solidFill>
          <a:ln w="57150">
            <a:solidFill>
              <a:schemeClr val="tx1"/>
            </a:solidFill>
          </a:ln>
        </p:spPr>
        <p:txBody>
          <a:bodyPr wrap="square" rtlCol="0">
            <a:spAutoFit/>
          </a:bodyPr>
          <a:lstStyle/>
          <a:p>
            <a:r>
              <a:rPr lang="en-US" sz="1600" dirty="0">
                <a:solidFill>
                  <a:schemeClr val="bg1"/>
                </a:solidFill>
                <a:ea typeface="Wednesday" pitchFamily="2" charset="0"/>
              </a:rPr>
              <a:t>“</a:t>
            </a:r>
            <a:r>
              <a:rPr lang="en-US" sz="1600" b="1" dirty="0"/>
              <a:t>Asceticism</a:t>
            </a:r>
            <a:r>
              <a:rPr lang="en-US" sz="1600" dirty="0"/>
              <a:t> (from the </a:t>
            </a:r>
            <a:r>
              <a:rPr lang="en-US" sz="1600" dirty="0" err="1"/>
              <a:t>Grek</a:t>
            </a:r>
            <a:r>
              <a:rPr lang="en-US" sz="1600" dirty="0"/>
              <a:t>: </a:t>
            </a:r>
            <a:r>
              <a:rPr lang="el-GR" sz="1600" dirty="0"/>
              <a:t>ἄσκησις</a:t>
            </a:r>
            <a:r>
              <a:rPr lang="en-US" sz="1600" dirty="0"/>
              <a:t>, </a:t>
            </a:r>
            <a:r>
              <a:rPr lang="en-US" sz="1600" i="1" dirty="0" err="1"/>
              <a:t>áskēsis</a:t>
            </a:r>
            <a:r>
              <a:rPr lang="en-US" sz="1600" dirty="0"/>
              <a:t>, "exercise" or "training") describes a lifestyle characterized by abstinence from various worldly pleasures, often with the aim of pursuing religious and spiritual goals. </a:t>
            </a:r>
          </a:p>
          <a:p>
            <a:endParaRPr lang="en-US" sz="1600" dirty="0"/>
          </a:p>
          <a:p>
            <a:r>
              <a:rPr lang="en-US" sz="1600" dirty="0"/>
              <a:t>Many religious traditions (e.g. Buddhism, Jainism, the Christian Desert Fathers) include practices that involve restraint with respect to actions of body, speech, and mind. </a:t>
            </a:r>
          </a:p>
          <a:p>
            <a:endParaRPr lang="en-US" sz="1600" dirty="0"/>
          </a:p>
          <a:p>
            <a:r>
              <a:rPr lang="en-US" sz="1600" dirty="0"/>
              <a:t>The founders and earliest practitioners of these religions lived extremely austere lifestyles, refraining from sensual pleasures and the accumulation of material wealth.</a:t>
            </a:r>
          </a:p>
          <a:p>
            <a:endParaRPr lang="en-US" sz="1600" dirty="0"/>
          </a:p>
          <a:p>
            <a:r>
              <a:rPr lang="en-US" sz="1600" dirty="0"/>
              <a:t>They practiced asceticism not as a rejection of the enjoyment of life, or because the practices themselves are virtuous, but as an aid in the pursuit of salvation or liberation. (10)</a:t>
            </a:r>
            <a:endParaRPr lang="en-US" sz="1600" dirty="0">
              <a:solidFill>
                <a:schemeClr val="bg1"/>
              </a:solidFill>
              <a:ea typeface="Wednesday" pitchFamily="2" charset="0"/>
            </a:endParaRPr>
          </a:p>
        </p:txBody>
      </p:sp>
      <p:pic>
        <p:nvPicPr>
          <p:cNvPr id="3" name="Picture 2">
            <a:extLst>
              <a:ext uri="{FF2B5EF4-FFF2-40B4-BE49-F238E27FC236}">
                <a16:creationId xmlns:a16="http://schemas.microsoft.com/office/drawing/2014/main" id="{2FA4FF33-AA82-4A86-AD6E-3788D5582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504" y="3700947"/>
            <a:ext cx="4359496" cy="2454235"/>
          </a:xfrm>
          <a:prstGeom prst="rect">
            <a:avLst/>
          </a:prstGeom>
        </p:spPr>
      </p:pic>
    </p:spTree>
    <p:extLst>
      <p:ext uri="{BB962C8B-B14F-4D97-AF65-F5344CB8AC3E}">
        <p14:creationId xmlns:p14="http://schemas.microsoft.com/office/powerpoint/2010/main" val="19668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152" y="164206"/>
            <a:ext cx="12101848"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Out with the Old in with the New</a:t>
            </a:r>
          </a:p>
        </p:txBody>
      </p:sp>
      <p:sp>
        <p:nvSpPr>
          <p:cNvPr id="6" name="TextBox 5"/>
          <p:cNvSpPr txBox="1"/>
          <p:nvPr/>
        </p:nvSpPr>
        <p:spPr>
          <a:xfrm>
            <a:off x="0"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3:9-10</a:t>
            </a:r>
          </a:p>
        </p:txBody>
      </p:sp>
      <p:sp>
        <p:nvSpPr>
          <p:cNvPr id="10" name="TextBox 9"/>
          <p:cNvSpPr txBox="1"/>
          <p:nvPr/>
        </p:nvSpPr>
        <p:spPr>
          <a:xfrm>
            <a:off x="1676399" y="1219201"/>
            <a:ext cx="5056909" cy="1384995"/>
          </a:xfrm>
          <a:prstGeom prst="rect">
            <a:avLst/>
          </a:prstGeom>
          <a:noFill/>
        </p:spPr>
        <p:txBody>
          <a:bodyPr wrap="square" rtlCol="0">
            <a:spAutoFit/>
          </a:bodyPr>
          <a:lstStyle/>
          <a:p>
            <a:r>
              <a:rPr lang="en-US" sz="2800" dirty="0">
                <a:solidFill>
                  <a:schemeClr val="bg1"/>
                </a:solidFill>
                <a:ea typeface="Wednesday" pitchFamily="2" charset="0"/>
              </a:rPr>
              <a:t>Lie not one to another, seeing that ye have put off the old man with his deeds;</a:t>
            </a:r>
          </a:p>
        </p:txBody>
      </p:sp>
      <p:sp>
        <p:nvSpPr>
          <p:cNvPr id="8" name="TextBox 7"/>
          <p:cNvSpPr txBox="1"/>
          <p:nvPr/>
        </p:nvSpPr>
        <p:spPr>
          <a:xfrm>
            <a:off x="6106048" y="3296163"/>
            <a:ext cx="4855336" cy="1815882"/>
          </a:xfrm>
          <a:prstGeom prst="rect">
            <a:avLst/>
          </a:prstGeom>
          <a:noFill/>
        </p:spPr>
        <p:txBody>
          <a:bodyPr wrap="square" rtlCol="0">
            <a:spAutoFit/>
          </a:bodyPr>
          <a:lstStyle/>
          <a:p>
            <a:r>
              <a:rPr lang="en-US" sz="2800" dirty="0">
                <a:solidFill>
                  <a:schemeClr val="bg1"/>
                </a:solidFill>
                <a:ea typeface="Wednesday" pitchFamily="2" charset="0"/>
              </a:rPr>
              <a:t>And have put on the new man, which is renewed in knowledge after the image of him that created him:”</a:t>
            </a:r>
          </a:p>
        </p:txBody>
      </p:sp>
      <p:pic>
        <p:nvPicPr>
          <p:cNvPr id="9" name="Picture 8" descr="change.jpg"/>
          <p:cNvPicPr>
            <a:picLocks noChangeAspect="1"/>
          </p:cNvPicPr>
          <p:nvPr/>
        </p:nvPicPr>
        <p:blipFill rotWithShape="1">
          <a:blip r:embed="rId4" cstate="print"/>
          <a:srcRect l="4820" t="4152" r="44736" b="3900"/>
          <a:stretch/>
        </p:blipFill>
        <p:spPr>
          <a:xfrm>
            <a:off x="2088572" y="3122284"/>
            <a:ext cx="2005444" cy="2748580"/>
          </a:xfrm>
          <a:prstGeom prst="rect">
            <a:avLst/>
          </a:prstGeom>
        </p:spPr>
      </p:pic>
      <p:pic>
        <p:nvPicPr>
          <p:cNvPr id="12" name="Picture 11" descr="change.jpg"/>
          <p:cNvPicPr>
            <a:picLocks noChangeAspect="1"/>
          </p:cNvPicPr>
          <p:nvPr/>
        </p:nvPicPr>
        <p:blipFill rotWithShape="1">
          <a:blip r:embed="rId4" cstate="print"/>
          <a:srcRect l="54582" t="2563" r="3423" b="6851"/>
          <a:stretch/>
        </p:blipFill>
        <p:spPr>
          <a:xfrm>
            <a:off x="4083628" y="3106882"/>
            <a:ext cx="1704108" cy="2763982"/>
          </a:xfrm>
          <a:prstGeom prst="rect">
            <a:avLst/>
          </a:prstGeom>
        </p:spPr>
      </p:pic>
    </p:spTree>
    <p:extLst>
      <p:ext uri="{BB962C8B-B14F-4D97-AF65-F5344CB8AC3E}">
        <p14:creationId xmlns:p14="http://schemas.microsoft.com/office/powerpoint/2010/main" val="34173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99811"/>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Charity Above All</a:t>
            </a:r>
          </a:p>
        </p:txBody>
      </p:sp>
      <p:sp>
        <p:nvSpPr>
          <p:cNvPr id="6" name="TextBox 5"/>
          <p:cNvSpPr txBox="1"/>
          <p:nvPr/>
        </p:nvSpPr>
        <p:spPr>
          <a:xfrm>
            <a:off x="0"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3:14</a:t>
            </a:r>
          </a:p>
        </p:txBody>
      </p:sp>
      <p:sp>
        <p:nvSpPr>
          <p:cNvPr id="10" name="TextBox 9"/>
          <p:cNvSpPr txBox="1"/>
          <p:nvPr/>
        </p:nvSpPr>
        <p:spPr>
          <a:xfrm>
            <a:off x="324117" y="1064654"/>
            <a:ext cx="4943341" cy="1200329"/>
          </a:xfrm>
          <a:prstGeom prst="rect">
            <a:avLst/>
          </a:prstGeom>
          <a:noFill/>
        </p:spPr>
        <p:txBody>
          <a:bodyPr wrap="square" rtlCol="0">
            <a:spAutoFit/>
          </a:bodyPr>
          <a:lstStyle/>
          <a:p>
            <a:r>
              <a:rPr lang="en-US" sz="2400" dirty="0">
                <a:solidFill>
                  <a:schemeClr val="bg1"/>
                </a:solidFill>
                <a:ea typeface="Wednesday" pitchFamily="2" charset="0"/>
              </a:rPr>
              <a:t>They are to “put on charity”---the pure love of Christ--, which is the bond of perfectness.</a:t>
            </a:r>
          </a:p>
        </p:txBody>
      </p:sp>
      <p:sp>
        <p:nvSpPr>
          <p:cNvPr id="8" name="TextBox 7"/>
          <p:cNvSpPr txBox="1"/>
          <p:nvPr/>
        </p:nvSpPr>
        <p:spPr>
          <a:xfrm>
            <a:off x="3773510" y="4244663"/>
            <a:ext cx="3886200" cy="1200329"/>
          </a:xfrm>
          <a:prstGeom prst="rect">
            <a:avLst/>
          </a:prstGeom>
          <a:noFill/>
        </p:spPr>
        <p:txBody>
          <a:bodyPr wrap="square" rtlCol="0">
            <a:spAutoFit/>
          </a:bodyPr>
          <a:lstStyle/>
          <a:p>
            <a:r>
              <a:rPr lang="en-US" sz="2400" dirty="0">
                <a:solidFill>
                  <a:schemeClr val="bg1"/>
                </a:solidFill>
                <a:ea typeface="Wednesday" pitchFamily="2" charset="0"/>
              </a:rPr>
              <a:t>“And above all these things put on charity, which is the bond of perfectness.”</a:t>
            </a:r>
          </a:p>
        </p:txBody>
      </p:sp>
      <p:pic>
        <p:nvPicPr>
          <p:cNvPr id="9" name="Picture 8" descr="root tree.jpg"/>
          <p:cNvPicPr>
            <a:picLocks noChangeAspect="1"/>
          </p:cNvPicPr>
          <p:nvPr/>
        </p:nvPicPr>
        <p:blipFill>
          <a:blip r:embed="rId4" cstate="print"/>
          <a:stretch>
            <a:fillRect/>
          </a:stretch>
        </p:blipFill>
        <p:spPr>
          <a:xfrm>
            <a:off x="726193" y="3114045"/>
            <a:ext cx="2820473" cy="2820473"/>
          </a:xfrm>
          <a:prstGeom prst="rect">
            <a:avLst/>
          </a:prstGeom>
        </p:spPr>
      </p:pic>
      <p:sp>
        <p:nvSpPr>
          <p:cNvPr id="2" name="Rectangle 1"/>
          <p:cNvSpPr/>
          <p:nvPr/>
        </p:nvSpPr>
        <p:spPr>
          <a:xfrm>
            <a:off x="5713926" y="5520520"/>
            <a:ext cx="6096000" cy="1200329"/>
          </a:xfrm>
          <a:prstGeom prst="rect">
            <a:avLst/>
          </a:prstGeom>
        </p:spPr>
        <p:txBody>
          <a:bodyPr>
            <a:spAutoFit/>
          </a:bodyPr>
          <a:lstStyle/>
          <a:p>
            <a:r>
              <a:rPr lang="en-US" dirty="0">
                <a:solidFill>
                  <a:schemeClr val="bg1"/>
                </a:solidFill>
                <a:latin typeface="Calibri" panose="020F0502020204030204" pitchFamily="34" charset="0"/>
              </a:rPr>
              <a:t>Perfection and charity go hand in hand for one begets the other-they cannot be separated-they are bound together by spiritual law. As we gain charity, we gain perfection; as we gain perfection, we gain charity. (11)</a:t>
            </a:r>
            <a:endParaRPr lang="en-US" dirty="0">
              <a:solidFill>
                <a:schemeClr val="bg1"/>
              </a:solidFill>
            </a:endParaRPr>
          </a:p>
        </p:txBody>
      </p:sp>
      <p:pic>
        <p:nvPicPr>
          <p:cNvPr id="4" name="Picture 3">
            <a:extLst>
              <a:ext uri="{FF2B5EF4-FFF2-40B4-BE49-F238E27FC236}">
                <a16:creationId xmlns:a16="http://schemas.microsoft.com/office/drawing/2014/main" id="{F95F7CC7-ACC0-4E51-9012-3357B5882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258" y="1289605"/>
            <a:ext cx="2724150" cy="2724150"/>
          </a:xfrm>
          <a:prstGeom prst="rect">
            <a:avLst/>
          </a:prstGeom>
        </p:spPr>
      </p:pic>
    </p:spTree>
    <p:extLst>
      <p:ext uri="{BB962C8B-B14F-4D97-AF65-F5344CB8AC3E}">
        <p14:creationId xmlns:p14="http://schemas.microsoft.com/office/powerpoint/2010/main" val="38204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A Thanksgiving</a:t>
            </a:r>
          </a:p>
        </p:txBody>
      </p:sp>
      <p:sp>
        <p:nvSpPr>
          <p:cNvPr id="6" name="TextBox 5"/>
          <p:cNvSpPr txBox="1"/>
          <p:nvPr/>
        </p:nvSpPr>
        <p:spPr>
          <a:xfrm>
            <a:off x="120202" y="6396335"/>
            <a:ext cx="9144000" cy="369332"/>
          </a:xfrm>
          <a:prstGeom prst="rect">
            <a:avLst/>
          </a:prstGeom>
          <a:noFill/>
        </p:spPr>
        <p:txBody>
          <a:bodyPr wrap="square" rtlCol="0">
            <a:spAutoFit/>
          </a:bodyPr>
          <a:lstStyle/>
          <a:p>
            <a:r>
              <a:rPr lang="en-US" dirty="0">
                <a:solidFill>
                  <a:schemeClr val="bg1"/>
                </a:solidFill>
                <a:ea typeface="Wednesday" pitchFamily="2" charset="0"/>
              </a:rPr>
              <a:t>Colossians 3:16-17</a:t>
            </a:r>
          </a:p>
        </p:txBody>
      </p:sp>
      <p:sp>
        <p:nvSpPr>
          <p:cNvPr id="10" name="TextBox 9"/>
          <p:cNvSpPr txBox="1"/>
          <p:nvPr/>
        </p:nvSpPr>
        <p:spPr>
          <a:xfrm>
            <a:off x="425003" y="1219200"/>
            <a:ext cx="5137597" cy="1938992"/>
          </a:xfrm>
          <a:prstGeom prst="rect">
            <a:avLst/>
          </a:prstGeom>
          <a:noFill/>
        </p:spPr>
        <p:txBody>
          <a:bodyPr wrap="square" rtlCol="0">
            <a:spAutoFit/>
          </a:bodyPr>
          <a:lstStyle/>
          <a:p>
            <a:r>
              <a:rPr lang="en-US" sz="2400" dirty="0">
                <a:solidFill>
                  <a:schemeClr val="bg1"/>
                </a:solidFill>
                <a:ea typeface="Wednesday" pitchFamily="2" charset="0"/>
              </a:rPr>
              <a:t>“Let the word of Christ dwell in you richly in all wisdom; teaching and admonishing one another in psalm and hymns and spiritual songs, singing with grace in your hearts to the Lord.”</a:t>
            </a:r>
          </a:p>
        </p:txBody>
      </p:sp>
      <p:sp>
        <p:nvSpPr>
          <p:cNvPr id="8" name="TextBox 7"/>
          <p:cNvSpPr txBox="1"/>
          <p:nvPr/>
        </p:nvSpPr>
        <p:spPr>
          <a:xfrm>
            <a:off x="4314422" y="4965879"/>
            <a:ext cx="6104586" cy="1200329"/>
          </a:xfrm>
          <a:prstGeom prst="rect">
            <a:avLst/>
          </a:prstGeom>
          <a:noFill/>
        </p:spPr>
        <p:txBody>
          <a:bodyPr wrap="square" rtlCol="0">
            <a:spAutoFit/>
          </a:bodyPr>
          <a:lstStyle/>
          <a:p>
            <a:r>
              <a:rPr lang="en-US" sz="2400" dirty="0">
                <a:solidFill>
                  <a:schemeClr val="bg1"/>
                </a:solidFill>
                <a:ea typeface="Wednesday" pitchFamily="2" charset="0"/>
              </a:rPr>
              <a:t>“and whatsoever ye do in word or deed, do all in the name of the Lord Jesus, giving thanks to God and the Father by him.”</a:t>
            </a:r>
          </a:p>
        </p:txBody>
      </p:sp>
      <p:pic>
        <p:nvPicPr>
          <p:cNvPr id="3" name="Picture 2">
            <a:extLst>
              <a:ext uri="{FF2B5EF4-FFF2-40B4-BE49-F238E27FC236}">
                <a16:creationId xmlns:a16="http://schemas.microsoft.com/office/drawing/2014/main" id="{284ABAEA-39CA-4B6F-8A79-F39C0D475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794" y="1133201"/>
            <a:ext cx="2883408" cy="3535680"/>
          </a:xfrm>
          <a:prstGeom prst="rect">
            <a:avLst/>
          </a:prstGeom>
        </p:spPr>
      </p:pic>
    </p:spTree>
    <p:extLst>
      <p:ext uri="{BB962C8B-B14F-4D97-AF65-F5344CB8AC3E}">
        <p14:creationId xmlns:p14="http://schemas.microsoft.com/office/powerpoint/2010/main" val="222484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9758"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Rooted-Grounded-Established</a:t>
            </a:r>
          </a:p>
        </p:txBody>
      </p:sp>
      <p:sp>
        <p:nvSpPr>
          <p:cNvPr id="6" name="TextBox 5"/>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1:23; Ephesians 3:17</a:t>
            </a:r>
          </a:p>
        </p:txBody>
      </p:sp>
      <p:sp>
        <p:nvSpPr>
          <p:cNvPr id="7" name="TextBox 6"/>
          <p:cNvSpPr txBox="1"/>
          <p:nvPr/>
        </p:nvSpPr>
        <p:spPr>
          <a:xfrm>
            <a:off x="466860" y="972354"/>
            <a:ext cx="5933940" cy="830997"/>
          </a:xfrm>
          <a:prstGeom prst="rect">
            <a:avLst/>
          </a:prstGeom>
          <a:noFill/>
        </p:spPr>
        <p:txBody>
          <a:bodyPr wrap="square" rtlCol="0">
            <a:spAutoFit/>
          </a:bodyPr>
          <a:lstStyle/>
          <a:p>
            <a:r>
              <a:rPr lang="en-US" sz="2400" dirty="0">
                <a:solidFill>
                  <a:schemeClr val="bg1"/>
                </a:solidFill>
                <a:ea typeface="Wednesday" pitchFamily="2" charset="0"/>
              </a:rPr>
              <a:t>“That Christ may dwell in your hearts by faith; that ye, being rooted and grounded in love,”</a:t>
            </a:r>
          </a:p>
        </p:txBody>
      </p:sp>
      <p:sp>
        <p:nvSpPr>
          <p:cNvPr id="9" name="TextBox 8"/>
          <p:cNvSpPr txBox="1"/>
          <p:nvPr/>
        </p:nvSpPr>
        <p:spPr>
          <a:xfrm>
            <a:off x="6428703" y="2728175"/>
            <a:ext cx="4763037" cy="2677656"/>
          </a:xfrm>
          <a:prstGeom prst="rect">
            <a:avLst/>
          </a:prstGeom>
          <a:noFill/>
        </p:spPr>
        <p:txBody>
          <a:bodyPr wrap="square" rtlCol="0">
            <a:spAutoFit/>
          </a:bodyPr>
          <a:lstStyle/>
          <a:p>
            <a:r>
              <a:rPr lang="en-US" sz="2400" dirty="0">
                <a:solidFill>
                  <a:schemeClr val="bg1"/>
                </a:solidFill>
                <a:ea typeface="Wednesday" pitchFamily="2" charset="0"/>
              </a:rPr>
              <a:t>“ if ye continue in the faith grounded and settled, and be not moved away from the hope of the gospel, which ye have heard, and which was preached to every creature which is under heaven; whereof I Paul am made a minister;”</a:t>
            </a:r>
          </a:p>
        </p:txBody>
      </p:sp>
      <p:pic>
        <p:nvPicPr>
          <p:cNvPr id="3" name="Picture 2">
            <a:extLst>
              <a:ext uri="{FF2B5EF4-FFF2-40B4-BE49-F238E27FC236}">
                <a16:creationId xmlns:a16="http://schemas.microsoft.com/office/drawing/2014/main" id="{62257C9D-D7FC-4EC0-B2A4-F39355BA0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490" y="2603275"/>
            <a:ext cx="4559808" cy="2993136"/>
          </a:xfrm>
          <a:prstGeom prst="rect">
            <a:avLst/>
          </a:prstGeom>
        </p:spPr>
      </p:pic>
    </p:spTree>
    <p:extLst>
      <p:ext uri="{BB962C8B-B14F-4D97-AF65-F5344CB8AC3E}">
        <p14:creationId xmlns:p14="http://schemas.microsoft.com/office/powerpoint/2010/main" val="96239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9758"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Seasoned With Salt</a:t>
            </a:r>
          </a:p>
        </p:txBody>
      </p:sp>
      <p:sp>
        <p:nvSpPr>
          <p:cNvPr id="6" name="TextBox 5"/>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4:5-6; Leviticus 2:13</a:t>
            </a:r>
          </a:p>
        </p:txBody>
      </p:sp>
      <p:sp>
        <p:nvSpPr>
          <p:cNvPr id="7" name="TextBox 6"/>
          <p:cNvSpPr txBox="1"/>
          <p:nvPr/>
        </p:nvSpPr>
        <p:spPr>
          <a:xfrm>
            <a:off x="466860" y="1307205"/>
            <a:ext cx="5933940" cy="4524315"/>
          </a:xfrm>
          <a:prstGeom prst="rect">
            <a:avLst/>
          </a:prstGeom>
          <a:noFill/>
        </p:spPr>
        <p:txBody>
          <a:bodyPr wrap="square" rtlCol="0">
            <a:spAutoFit/>
          </a:bodyPr>
          <a:lstStyle/>
          <a:p>
            <a:r>
              <a:rPr lang="en-US" sz="2400" dirty="0">
                <a:solidFill>
                  <a:schemeClr val="bg1"/>
                </a:solidFill>
              </a:rPr>
              <a:t>In ancient times, salt was used in the offering of temple offerings and thus became a symbol of gospel covenants. </a:t>
            </a:r>
          </a:p>
          <a:p>
            <a:endParaRPr lang="en-US" sz="2400" dirty="0">
              <a:solidFill>
                <a:schemeClr val="bg1"/>
              </a:solidFill>
            </a:endParaRPr>
          </a:p>
          <a:p>
            <a:r>
              <a:rPr lang="en-US" sz="2400" dirty="0">
                <a:solidFill>
                  <a:schemeClr val="bg1"/>
                </a:solidFill>
              </a:rPr>
              <a:t>Salt was also used as a purifying agent.</a:t>
            </a:r>
          </a:p>
          <a:p>
            <a:endParaRPr lang="en-US" sz="2400" dirty="0">
              <a:solidFill>
                <a:schemeClr val="bg1"/>
              </a:solidFill>
            </a:endParaRPr>
          </a:p>
          <a:p>
            <a:r>
              <a:rPr lang="en-US" sz="2400" dirty="0">
                <a:solidFill>
                  <a:schemeClr val="bg1"/>
                </a:solidFill>
              </a:rPr>
              <a:t>Therefore, Paul’s teachings about speech being seasoned with salt reminded Church members that all their communication, even with non-Christians, should be pure and in harmony with the covenants they had made with the Lord. (1)</a:t>
            </a:r>
            <a:endParaRPr lang="en-US" sz="2400" dirty="0">
              <a:solidFill>
                <a:schemeClr val="bg1"/>
              </a:solidFill>
              <a:ea typeface="Wednesday" pitchFamily="2" charset="0"/>
            </a:endParaRPr>
          </a:p>
        </p:txBody>
      </p:sp>
      <p:pic>
        <p:nvPicPr>
          <p:cNvPr id="10244" name="Picture 4" descr="Image result for tree made out of salt"/>
          <p:cNvPicPr>
            <a:picLocks noChangeAspect="1" noChangeArrowheads="1"/>
          </p:cNvPicPr>
          <p:nvPr/>
        </p:nvPicPr>
        <p:blipFill rotWithShape="1">
          <a:blip r:embed="rId4">
            <a:extLst>
              <a:ext uri="{28A0092B-C50C-407E-A947-70E740481C1C}">
                <a14:useLocalDpi xmlns:a14="http://schemas.microsoft.com/office/drawing/2010/main" val="0"/>
              </a:ext>
            </a:extLst>
          </a:blip>
          <a:srcRect r="15948" b="10114"/>
          <a:stretch/>
        </p:blipFill>
        <p:spPr bwMode="auto">
          <a:xfrm>
            <a:off x="6399324" y="1898360"/>
            <a:ext cx="5075752" cy="333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9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Tempus Sans ITC" panose="04020404030D07020202" pitchFamily="82" charset="0"/>
                <a:ea typeface="Wednesday" pitchFamily="2" charset="0"/>
              </a:rPr>
              <a:t>Gaining a Testimony</a:t>
            </a:r>
          </a:p>
        </p:txBody>
      </p:sp>
      <p:sp>
        <p:nvSpPr>
          <p:cNvPr id="6" name="TextBox 5"/>
          <p:cNvSpPr txBox="1"/>
          <p:nvPr/>
        </p:nvSpPr>
        <p:spPr>
          <a:xfrm>
            <a:off x="0" y="6396335"/>
            <a:ext cx="9144000" cy="461665"/>
          </a:xfrm>
          <a:prstGeom prst="rect">
            <a:avLst/>
          </a:prstGeom>
          <a:noFill/>
        </p:spPr>
        <p:txBody>
          <a:bodyPr wrap="square" rtlCol="0">
            <a:spAutoFit/>
          </a:bodyPr>
          <a:lstStyle/>
          <a:p>
            <a:r>
              <a:rPr lang="en-US" sz="2400" dirty="0">
                <a:solidFill>
                  <a:schemeClr val="bg1"/>
                </a:solidFill>
                <a:ea typeface="Wednesday" pitchFamily="2" charset="0"/>
              </a:rPr>
              <a:t>Colossians 2:6-10</a:t>
            </a:r>
          </a:p>
        </p:txBody>
      </p:sp>
      <p:sp>
        <p:nvSpPr>
          <p:cNvPr id="7" name="TextBox 6"/>
          <p:cNvSpPr txBox="1"/>
          <p:nvPr/>
        </p:nvSpPr>
        <p:spPr>
          <a:xfrm>
            <a:off x="1484290" y="1976907"/>
            <a:ext cx="5029200" cy="2677656"/>
          </a:xfrm>
          <a:prstGeom prst="rect">
            <a:avLst/>
          </a:prstGeom>
          <a:noFill/>
        </p:spPr>
        <p:txBody>
          <a:bodyPr wrap="square" rtlCol="0">
            <a:spAutoFit/>
          </a:bodyPr>
          <a:lstStyle/>
          <a:p>
            <a:r>
              <a:rPr lang="en-US" sz="2400" dirty="0">
                <a:solidFill>
                  <a:schemeClr val="bg1"/>
                </a:solidFill>
                <a:ea typeface="Wednesday" pitchFamily="2" charset="0"/>
              </a:rPr>
              <a:t>To walk ye in Him</a:t>
            </a:r>
          </a:p>
          <a:p>
            <a:endParaRPr lang="en-US" sz="2400" dirty="0">
              <a:solidFill>
                <a:schemeClr val="bg1"/>
              </a:solidFill>
              <a:ea typeface="Wednesday" pitchFamily="2" charset="0"/>
            </a:endParaRPr>
          </a:p>
          <a:p>
            <a:r>
              <a:rPr lang="en-US" sz="2400" dirty="0">
                <a:solidFill>
                  <a:schemeClr val="bg1"/>
                </a:solidFill>
                <a:ea typeface="Wednesday" pitchFamily="2" charset="0"/>
              </a:rPr>
              <a:t>To be rooted and built up in Him</a:t>
            </a:r>
          </a:p>
          <a:p>
            <a:endParaRPr lang="en-US" sz="2400" dirty="0">
              <a:solidFill>
                <a:schemeClr val="bg1"/>
              </a:solidFill>
              <a:ea typeface="Wednesday" pitchFamily="2" charset="0"/>
            </a:endParaRPr>
          </a:p>
          <a:p>
            <a:r>
              <a:rPr lang="en-US" sz="2400" dirty="0">
                <a:solidFill>
                  <a:schemeClr val="bg1"/>
                </a:solidFill>
                <a:ea typeface="Wednesday" pitchFamily="2" charset="0"/>
              </a:rPr>
              <a:t>To be established in the faith</a:t>
            </a:r>
          </a:p>
          <a:p>
            <a:endParaRPr lang="en-US" sz="2400" dirty="0">
              <a:solidFill>
                <a:schemeClr val="bg1"/>
              </a:solidFill>
              <a:ea typeface="Wednesday" pitchFamily="2" charset="0"/>
            </a:endParaRPr>
          </a:p>
          <a:p>
            <a:r>
              <a:rPr lang="en-US" sz="2400" dirty="0">
                <a:solidFill>
                  <a:schemeClr val="bg1"/>
                </a:solidFill>
                <a:ea typeface="Wednesday" pitchFamily="2" charset="0"/>
              </a:rPr>
              <a:t>To be complete in Him</a:t>
            </a:r>
          </a:p>
        </p:txBody>
      </p:sp>
      <p:pic>
        <p:nvPicPr>
          <p:cNvPr id="8" name="Picture 7" descr="scan0010.jpg"/>
          <p:cNvPicPr>
            <a:picLocks noChangeAspect="1"/>
          </p:cNvPicPr>
          <p:nvPr/>
        </p:nvPicPr>
        <p:blipFill>
          <a:blip r:embed="rId4" cstate="print"/>
          <a:stretch>
            <a:fillRect/>
          </a:stretch>
        </p:blipFill>
        <p:spPr>
          <a:xfrm>
            <a:off x="6467340" y="1353186"/>
            <a:ext cx="3552423" cy="4475729"/>
          </a:xfrm>
          <a:prstGeom prst="rect">
            <a:avLst/>
          </a:prstGeom>
        </p:spPr>
      </p:pic>
    </p:spTree>
    <p:extLst>
      <p:ext uri="{BB962C8B-B14F-4D97-AF65-F5344CB8AC3E}">
        <p14:creationId xmlns:p14="http://schemas.microsoft.com/office/powerpoint/2010/main" val="20729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Image result for turquoise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45495"/>
          <a:stretch/>
        </p:blipFill>
        <p:spPr bwMode="auto">
          <a:xfrm>
            <a:off x="0" y="0"/>
            <a:ext cx="12192000" cy="685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45</a:t>
            </a:r>
          </a:p>
          <a:p>
            <a:pPr marL="342900" indent="-342900">
              <a:buFontTx/>
              <a:buAutoNum type="arabicPeriod"/>
            </a:pPr>
            <a:r>
              <a:rPr lang="en-US" dirty="0">
                <a:solidFill>
                  <a:schemeClr val="bg1"/>
                </a:solidFill>
                <a:latin typeface="Calibri" panose="020F0502020204030204" pitchFamily="34" charset="0"/>
              </a:rPr>
              <a:t>Elder Neil A. Anderson (“Spiritual Whirlwinds,”</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May 2014, 18).</a:t>
            </a:r>
          </a:p>
          <a:p>
            <a:pPr marL="342900" indent="-342900">
              <a:buAutoNum type="arabicPeriod" startAt="3"/>
            </a:pPr>
            <a:r>
              <a:rPr lang="en-US" dirty="0">
                <a:solidFill>
                  <a:schemeClr val="bg1"/>
                </a:solidFill>
              </a:rPr>
              <a:t>President Henry B. Eyring The Power of Teaching Doctrine April 1999 Gen. Conf.</a:t>
            </a:r>
          </a:p>
          <a:p>
            <a:pPr marL="342900" indent="-342900">
              <a:buAutoNum type="arabicPeriod" startAt="4"/>
            </a:pPr>
            <a:r>
              <a:rPr lang="en-US" dirty="0">
                <a:solidFill>
                  <a:schemeClr val="bg1"/>
                </a:solidFill>
              </a:rPr>
              <a:t>Elder Richard G. Scott </a:t>
            </a:r>
            <a:r>
              <a:rPr lang="en-US" i="1" dirty="0">
                <a:solidFill>
                  <a:schemeClr val="bg1"/>
                </a:solidFill>
              </a:rPr>
              <a:t>Full Conversion Brings Happiness </a:t>
            </a:r>
            <a:r>
              <a:rPr lang="en-US" dirty="0">
                <a:solidFill>
                  <a:schemeClr val="bg1"/>
                </a:solidFill>
              </a:rPr>
              <a:t>April 2002 Gen. Cong.</a:t>
            </a:r>
          </a:p>
          <a:p>
            <a:pPr marL="342900" indent="-342900">
              <a:buFontTx/>
              <a:buAutoNum type="arabicPeriod" startAt="4"/>
            </a:pPr>
            <a:r>
              <a:rPr lang="en-US" dirty="0">
                <a:solidFill>
                  <a:schemeClr val="bg1"/>
                </a:solidFill>
                <a:ea typeface="Wednesday" pitchFamily="2" charset="0"/>
              </a:rPr>
              <a:t>Tad R. Callister “The Inevitable Apostasy” p. 32</a:t>
            </a:r>
          </a:p>
          <a:p>
            <a:pPr marL="342900" indent="-342900">
              <a:buFontTx/>
              <a:buAutoNum type="arabicPeriod" startAt="4"/>
            </a:pPr>
            <a:r>
              <a:rPr lang="en-US" dirty="0">
                <a:solidFill>
                  <a:schemeClr val="bg1"/>
                </a:solidFill>
                <a:ea typeface="Wednesday" pitchFamily="2" charset="0"/>
              </a:rPr>
              <a:t>Edward J. Brandt “New Testament Backgrounds” March 1976 Ensign</a:t>
            </a:r>
          </a:p>
          <a:p>
            <a:pPr marL="342900" indent="-342900">
              <a:buFontTx/>
              <a:buAutoNum type="arabicPeriod" startAt="4"/>
            </a:pPr>
            <a:r>
              <a:rPr lang="en-US" dirty="0">
                <a:solidFill>
                  <a:schemeClr val="bg1"/>
                </a:solidFill>
              </a:rPr>
              <a:t>Orson Hyde (</a:t>
            </a:r>
            <a:r>
              <a:rPr lang="en-US" i="1" dirty="0">
                <a:solidFill>
                  <a:schemeClr val="bg1"/>
                </a:solidFill>
              </a:rPr>
              <a:t>Journal of Discourses, </a:t>
            </a:r>
            <a:r>
              <a:rPr lang="en-US" dirty="0">
                <a:solidFill>
                  <a:schemeClr val="bg1"/>
                </a:solidFill>
              </a:rPr>
              <a:t>26 vols. [London: Latter-day Saints' Book Depot, 1854-1886], 5: 71.)</a:t>
            </a:r>
          </a:p>
          <a:p>
            <a:pPr marL="342900" indent="-342900">
              <a:buFontTx/>
              <a:buAutoNum type="arabicPeriod" startAt="4"/>
            </a:pPr>
            <a:r>
              <a:rPr lang="en-US" dirty="0">
                <a:solidFill>
                  <a:schemeClr val="bg1"/>
                </a:solidFill>
              </a:rPr>
              <a:t>J. Lewis Taylor, "New Testament Backgrounds: Colossians," </a:t>
            </a:r>
            <a:r>
              <a:rPr lang="en-US" i="1" dirty="0">
                <a:solidFill>
                  <a:schemeClr val="bg1"/>
                </a:solidFill>
              </a:rPr>
              <a:t>Ensign</a:t>
            </a:r>
            <a:r>
              <a:rPr lang="en-US" dirty="0">
                <a:solidFill>
                  <a:schemeClr val="bg1"/>
                </a:solidFill>
              </a:rPr>
              <a:t>, Mar. 1976, 39</a:t>
            </a:r>
          </a:p>
          <a:p>
            <a:pPr marL="342900" indent="-342900">
              <a:buFontTx/>
              <a:buAutoNum type="arabicPeriod" startAt="4"/>
            </a:pPr>
            <a:r>
              <a:rPr lang="en-US" b="1" dirty="0">
                <a:solidFill>
                  <a:schemeClr val="bg1"/>
                </a:solidFill>
              </a:rPr>
              <a:t>President Dieter F. Uchtdorf </a:t>
            </a:r>
            <a:r>
              <a:rPr lang="en-US" dirty="0">
                <a:solidFill>
                  <a:schemeClr val="bg1"/>
                </a:solidFill>
              </a:rPr>
              <a:t>(“The Way of the Disciple,”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2009, 75).</a:t>
            </a:r>
          </a:p>
          <a:p>
            <a:pPr marL="342900" indent="-342900">
              <a:buFontTx/>
              <a:buAutoNum type="arabicPeriod" startAt="4"/>
            </a:pPr>
            <a:r>
              <a:rPr lang="en-US" dirty="0">
                <a:solidFill>
                  <a:schemeClr val="bg1"/>
                </a:solidFill>
                <a:ea typeface="Wednesday" pitchFamily="2" charset="0"/>
              </a:rPr>
              <a:t>Wikipedia</a:t>
            </a:r>
          </a:p>
          <a:p>
            <a:pPr marL="342900" indent="-342900">
              <a:buFontTx/>
              <a:buAutoNum type="arabicPeriod" startAt="4"/>
            </a:pPr>
            <a:r>
              <a:rPr lang="en-US" dirty="0">
                <a:solidFill>
                  <a:schemeClr val="bg1"/>
                </a:solidFill>
                <a:ea typeface="Wednesday" pitchFamily="2" charset="0"/>
              </a:rPr>
              <a:t>Gospeldoctrine.com</a:t>
            </a:r>
          </a:p>
          <a:p>
            <a:pPr marL="342900" indent="-342900">
              <a:buFontTx/>
              <a:buAutoNum type="arabicPeriod" startAt="4"/>
            </a:pPr>
            <a:endParaRPr lang="en-US" dirty="0">
              <a:solidFill>
                <a:schemeClr val="bg1"/>
              </a:solidFill>
              <a:ea typeface="Wednesday" pitchFamily="2" charset="0"/>
            </a:endParaRPr>
          </a:p>
          <a:p>
            <a:pPr marL="342900" indent="-342900">
              <a:buAutoNum type="arabicPeriod" startAt="4"/>
            </a:pPr>
            <a:endParaRPr lang="en-US" dirty="0">
              <a:solidFill>
                <a:schemeClr val="bg1"/>
              </a:solidFill>
            </a:endParaRPr>
          </a:p>
        </p:txBody>
      </p:sp>
    </p:spTree>
    <p:extLst>
      <p:ext uri="{BB962C8B-B14F-4D97-AF65-F5344CB8AC3E}">
        <p14:creationId xmlns:p14="http://schemas.microsoft.com/office/powerpoint/2010/main" val="418861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Modern Printing Press</a:t>
            </a:r>
            <a:endParaRPr lang="en-US" sz="4400" dirty="0">
              <a:solidFill>
                <a:schemeClr val="bg1"/>
              </a:solidFill>
              <a:latin typeface="Abadi" panose="020B0604020104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1:11-14 </a:t>
            </a:r>
          </a:p>
        </p:txBody>
      </p:sp>
      <p:sp>
        <p:nvSpPr>
          <p:cNvPr id="7" name="Rectangle 6"/>
          <p:cNvSpPr/>
          <p:nvPr/>
        </p:nvSpPr>
        <p:spPr>
          <a:xfrm>
            <a:off x="284019" y="1027929"/>
            <a:ext cx="4973781" cy="2862322"/>
          </a:xfrm>
          <a:prstGeom prst="rect">
            <a:avLst/>
          </a:prstGeom>
        </p:spPr>
        <p:txBody>
          <a:bodyPr wrap="square">
            <a:spAutoFit/>
          </a:bodyPr>
          <a:lstStyle/>
          <a:p>
            <a:r>
              <a:rPr lang="en-US" dirty="0">
                <a:solidFill>
                  <a:schemeClr val="bg1"/>
                </a:solidFill>
              </a:rPr>
              <a:t>“Today we have a modern equivalent of the printing press in the Internet. The Internet allows everyone to be a publisher, to have his or her voice heard, and it is revolutionizing society. Before the Internet there were great barriers to printing. It took money, power, influence, and a great amount of time to publish. But today, because of the emergence of what some call “new media,” made possible by the Internet, many of those barriers have been removed.</a:t>
            </a:r>
          </a:p>
        </p:txBody>
      </p:sp>
      <p:pic>
        <p:nvPicPr>
          <p:cNvPr id="28" name="Picture 27"/>
          <p:cNvPicPr>
            <a:picLocks noChangeAspect="1"/>
          </p:cNvPicPr>
          <p:nvPr/>
        </p:nvPicPr>
        <p:blipFill rotWithShape="1">
          <a:blip r:embed="rId3"/>
          <a:srcRect l="15255" t="31515" r="49290" b="18030"/>
          <a:stretch/>
        </p:blipFill>
        <p:spPr>
          <a:xfrm>
            <a:off x="7013863" y="997524"/>
            <a:ext cx="2805547" cy="2245787"/>
          </a:xfrm>
          <a:prstGeom prst="rect">
            <a:avLst/>
          </a:prstGeom>
        </p:spPr>
      </p:pic>
      <p:sp>
        <p:nvSpPr>
          <p:cNvPr id="2" name="Rectangle 1"/>
          <p:cNvSpPr/>
          <p:nvPr/>
        </p:nvSpPr>
        <p:spPr>
          <a:xfrm>
            <a:off x="5271654" y="3351799"/>
            <a:ext cx="6096000" cy="923330"/>
          </a:xfrm>
          <a:prstGeom prst="rect">
            <a:avLst/>
          </a:prstGeom>
        </p:spPr>
        <p:txBody>
          <a:bodyPr>
            <a:spAutoFit/>
          </a:bodyPr>
          <a:lstStyle/>
          <a:p>
            <a:r>
              <a:rPr lang="en-US" dirty="0">
                <a:solidFill>
                  <a:schemeClr val="bg1"/>
                </a:solidFill>
                <a:latin typeface="Abadi" panose="020B0604020104020204" pitchFamily="34" charset="0"/>
              </a:rPr>
              <a:t>“The emergence of new media is facilitating a worldwide conversation on almost every subject, including religion, and nearly everyone can participate. </a:t>
            </a:r>
            <a:endParaRPr lang="en-US" dirty="0">
              <a:solidFill>
                <a:schemeClr val="bg1"/>
              </a:solidFill>
            </a:endParaRPr>
          </a:p>
        </p:txBody>
      </p:sp>
      <p:sp>
        <p:nvSpPr>
          <p:cNvPr id="5" name="Rectangle 4"/>
          <p:cNvSpPr/>
          <p:nvPr/>
        </p:nvSpPr>
        <p:spPr>
          <a:xfrm>
            <a:off x="2736272" y="4882818"/>
            <a:ext cx="6096000" cy="1477328"/>
          </a:xfrm>
          <a:prstGeom prst="rect">
            <a:avLst/>
          </a:prstGeom>
        </p:spPr>
        <p:txBody>
          <a:bodyPr>
            <a:spAutoFit/>
          </a:bodyPr>
          <a:lstStyle/>
          <a:p>
            <a:r>
              <a:rPr lang="en-US" dirty="0">
                <a:solidFill>
                  <a:schemeClr val="bg1"/>
                </a:solidFill>
                <a:latin typeface="Abadi" panose="020B0604020104020204" pitchFamily="34" charset="0"/>
              </a:rPr>
              <a:t>“Now some of these tools—like any tool in an unpracticed or undisciplined hand—can be dangerous. The Internet can be used to proclaim the gospel of Jesus Christ and can just as easily be used to market the filth and sleaze of pornography.”</a:t>
            </a:r>
            <a:endParaRPr lang="en-US" dirty="0">
              <a:solidFill>
                <a:schemeClr val="bg1"/>
              </a:solidFil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7491" y="106280"/>
            <a:ext cx="955963" cy="1196751"/>
          </a:xfrm>
          <a:prstGeom prst="rect">
            <a:avLst/>
          </a:prstGeom>
        </p:spPr>
      </p:pic>
      <p:sp>
        <p:nvSpPr>
          <p:cNvPr id="8" name="Rectangle 7"/>
          <p:cNvSpPr/>
          <p:nvPr/>
        </p:nvSpPr>
        <p:spPr>
          <a:xfrm>
            <a:off x="11744442" y="6382388"/>
            <a:ext cx="447558" cy="369332"/>
          </a:xfrm>
          <a:prstGeom prst="rect">
            <a:avLst/>
          </a:prstGeom>
        </p:spPr>
        <p:txBody>
          <a:bodyPr wrap="none">
            <a:spAutoFit/>
          </a:bodyPr>
          <a:lstStyle/>
          <a:p>
            <a:r>
              <a:rPr lang="en-US" dirty="0">
                <a:solidFill>
                  <a:schemeClr val="bg1"/>
                </a:solidFill>
                <a:latin typeface="Abadi" panose="020B0604020104020204" pitchFamily="34" charset="0"/>
              </a:rPr>
              <a:t>(3)</a:t>
            </a:r>
            <a:endParaRPr lang="en-US" dirty="0"/>
          </a:p>
        </p:txBody>
      </p:sp>
    </p:spTree>
    <p:extLst>
      <p:ext uri="{BB962C8B-B14F-4D97-AF65-F5344CB8AC3E}">
        <p14:creationId xmlns:p14="http://schemas.microsoft.com/office/powerpoint/2010/main" val="178756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276225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Written from His Imprisonment in Rome, ca. A.D. 61–63 (</a:t>
                      </a:r>
                      <a:r>
                        <a:rPr lang="en-US" sz="1200" b="0" i="0" u="none" strike="noStrike" kern="1200" dirty="0">
                          <a:solidFill>
                            <a:schemeClr val="tx1"/>
                          </a:solidFill>
                          <a:effectLst/>
                          <a:latin typeface="+mn-lt"/>
                          <a:ea typeface="+mn-ea"/>
                          <a:cs typeface="+mn-cs"/>
                        </a:rPr>
                        <a:t>Acts 25–28</a:t>
                      </a:r>
                      <a:r>
                        <a:rPr lang="en-US" sz="1200" b="0" i="0" kern="1200" dirty="0">
                          <a:solidFill>
                            <a:schemeClr val="tx1"/>
                          </a:solidFill>
                          <a:effectLst/>
                          <a:latin typeface="+mn-lt"/>
                          <a:ea typeface="+mn-ea"/>
                          <a:cs typeface="+mn-cs"/>
                        </a:rPr>
                        <a:t>; Colossians)</a:t>
                      </a:r>
                      <a:endParaRPr lang="en-US" sz="1200" b="0"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Gospel Brings Hope, Blessings, Salvation</a:t>
                      </a:r>
                    </a:p>
                  </a:txBody>
                  <a:tcPr marL="95250" marR="95250" marT="66675" marB="66675" anchor="ctr"/>
                </a:tc>
                <a:tc>
                  <a:txBody>
                    <a:bodyPr/>
                    <a:lstStyle/>
                    <a:p>
                      <a:pPr algn="l" fontAlgn="base"/>
                      <a:r>
                        <a:rPr lang="en-US">
                          <a:solidFill>
                            <a:srgbClr val="434444"/>
                          </a:solidFill>
                          <a:effectLst/>
                        </a:rPr>
                        <a:t>1:1–12</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Christ Created All Things</a:t>
                      </a:r>
                    </a:p>
                  </a:txBody>
                  <a:tcPr marL="95250" marR="95250" marT="66675" marB="66675" anchor="ctr"/>
                </a:tc>
                <a:tc>
                  <a:txBody>
                    <a:bodyPr/>
                    <a:lstStyle/>
                    <a:p>
                      <a:pPr algn="l" fontAlgn="base"/>
                      <a:r>
                        <a:rPr lang="en-US">
                          <a:solidFill>
                            <a:srgbClr val="434444"/>
                          </a:solidFill>
                          <a:effectLst/>
                        </a:rPr>
                        <a:t>1:13–19</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The Colossians Share in Salvation</a:t>
                      </a:r>
                    </a:p>
                  </a:txBody>
                  <a:tcPr marL="95250" marR="95250" marT="66675" marB="66675" anchor="ctr"/>
                </a:tc>
                <a:tc>
                  <a:txBody>
                    <a:bodyPr/>
                    <a:lstStyle/>
                    <a:p>
                      <a:pPr algn="l" fontAlgn="base"/>
                      <a:r>
                        <a:rPr lang="en-US">
                          <a:solidFill>
                            <a:srgbClr val="434444"/>
                          </a:solidFill>
                          <a:effectLst/>
                        </a:rPr>
                        <a:t>1:20–29</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Paul Warns Against False Doctrines</a:t>
                      </a:r>
                    </a:p>
                  </a:txBody>
                  <a:tcPr marL="95250" marR="95250" marT="66675" marB="66675" anchor="ctr"/>
                </a:tc>
                <a:tc>
                  <a:txBody>
                    <a:bodyPr/>
                    <a:lstStyle/>
                    <a:p>
                      <a:pPr algn="l" fontAlgn="base"/>
                      <a:r>
                        <a:rPr lang="en-US">
                          <a:solidFill>
                            <a:srgbClr val="434444"/>
                          </a:solidFill>
                          <a:effectLst/>
                        </a:rPr>
                        <a:t>2:1–23</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dirty="0">
                          <a:solidFill>
                            <a:srgbClr val="434444"/>
                          </a:solidFill>
                          <a:effectLst/>
                        </a:rPr>
                        <a:t>Rules of </a:t>
                      </a:r>
                      <a:r>
                        <a:rPr lang="en-US" u="none" strike="noStrike" dirty="0">
                          <a:solidFill>
                            <a:srgbClr val="2F393A"/>
                          </a:solidFill>
                          <a:effectLst/>
                        </a:rPr>
                        <a:t>Christian</a:t>
                      </a:r>
                      <a:r>
                        <a:rPr lang="en-US" dirty="0">
                          <a:solidFill>
                            <a:srgbClr val="434444"/>
                          </a:solidFill>
                          <a:effectLst/>
                        </a:rPr>
                        <a:t> Behavior</a:t>
                      </a:r>
                    </a:p>
                  </a:txBody>
                  <a:tcPr marL="95250" marR="95250" marT="66675" marB="66675" anchor="ctr"/>
                </a:tc>
                <a:tc>
                  <a:txBody>
                    <a:bodyPr/>
                    <a:lstStyle/>
                    <a:p>
                      <a:pPr algn="l" fontAlgn="base"/>
                      <a:r>
                        <a:rPr lang="en-US">
                          <a:solidFill>
                            <a:srgbClr val="434444"/>
                          </a:solidFill>
                          <a:effectLst/>
                        </a:rPr>
                        <a:t>3:1–17</a:t>
                      </a:r>
                    </a:p>
                  </a:txBody>
                  <a:tcPr marL="95250" marR="95250" marT="66675" marB="66675" anchor="ctr"/>
                </a:tc>
                <a:extLst>
                  <a:ext uri="{0D108BD9-81ED-4DB2-BD59-A6C34878D82A}">
                    <a16:rowId xmlns:a16="http://schemas.microsoft.com/office/drawing/2014/main" val="3692654622"/>
                  </a:ext>
                </a:extLst>
              </a:tr>
              <a:tr h="228378">
                <a:tc>
                  <a:txBody>
                    <a:bodyPr/>
                    <a:lstStyle/>
                    <a:p>
                      <a:pPr algn="l" fontAlgn="base"/>
                      <a:r>
                        <a:rPr lang="en-US">
                          <a:solidFill>
                            <a:srgbClr val="434444"/>
                          </a:solidFill>
                          <a:effectLst/>
                        </a:rPr>
                        <a:t>Saints Should Be Wise in All Things</a:t>
                      </a:r>
                    </a:p>
                  </a:txBody>
                  <a:tcPr marL="95250" marR="95250" marT="66675" marB="66675" anchor="ctr"/>
                </a:tc>
                <a:tc>
                  <a:txBody>
                    <a:bodyPr/>
                    <a:lstStyle/>
                    <a:p>
                      <a:pPr algn="l" fontAlgn="base"/>
                      <a:r>
                        <a:rPr lang="en-US" dirty="0">
                          <a:solidFill>
                            <a:srgbClr val="434444"/>
                          </a:solidFill>
                          <a:effectLst/>
                        </a:rPr>
                        <a:t>3:18–25; 4:1–18</a:t>
                      </a:r>
                    </a:p>
                  </a:txBody>
                  <a:tcPr marL="95250" marR="95250" marT="66675" marB="66675" anchor="ctr"/>
                </a:tc>
                <a:extLst>
                  <a:ext uri="{0D108BD9-81ED-4DB2-BD59-A6C34878D82A}">
                    <a16:rowId xmlns:a16="http://schemas.microsoft.com/office/drawing/2014/main" val="651146277"/>
                  </a:ext>
                </a:extLst>
              </a:tr>
            </a:tbl>
          </a:graphicData>
        </a:graphic>
      </p:graphicFrame>
      <p:sp>
        <p:nvSpPr>
          <p:cNvPr id="3" name="TextBox 2"/>
          <p:cNvSpPr txBox="1"/>
          <p:nvPr/>
        </p:nvSpPr>
        <p:spPr>
          <a:xfrm>
            <a:off x="0" y="2803161"/>
            <a:ext cx="5540721" cy="246221"/>
          </a:xfrm>
          <a:prstGeom prst="rect">
            <a:avLst/>
          </a:prstGeom>
          <a:noFill/>
        </p:spPr>
        <p:txBody>
          <a:bodyPr wrap="square" rtlCol="0">
            <a:spAutoFit/>
          </a:bodyPr>
          <a:lstStyle/>
          <a:p>
            <a:r>
              <a:rPr lang="en-US" sz="1000" dirty="0"/>
              <a:t>Life and Teachings of Jesus and His Apostles Chapter 42</a:t>
            </a:r>
          </a:p>
        </p:txBody>
      </p:sp>
      <p:sp>
        <p:nvSpPr>
          <p:cNvPr id="4" name="Rectangle 3"/>
          <p:cNvSpPr/>
          <p:nvPr/>
        </p:nvSpPr>
        <p:spPr>
          <a:xfrm>
            <a:off x="6314941" y="1737915"/>
            <a:ext cx="5877059" cy="2492990"/>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Beguile and Worshipping of Angels Colossians 2:18:</a:t>
            </a:r>
          </a:p>
          <a:p>
            <a:r>
              <a:rPr lang="en-US" sz="1200" dirty="0">
                <a:solidFill>
                  <a:srgbClr val="444444"/>
                </a:solidFill>
                <a:latin typeface="Calibri" panose="020F0502020204030204" pitchFamily="34" charset="0"/>
              </a:rPr>
              <a:t>"...Paul explains by building on his earlier testimony of Christ as the 'head of the body, the church' (Col. 1:18). But false teachers added the 'worshipping of angels,' inventing things they had 'not seen,' which took away their true 'head,' Jesus Christ (Col. 2:18-19). Medieval Christianity added angels to intercede for mortals, whose lowly condition did not allow them to approach God... some first-century Christians taught the more radical doctrine that the physical creation was an inferior act of a lower divinity. And they added angels or divinities above the Old Testament creator. Paul fought such heresies at Colossae, for Christ's authority as the true creator was being challenged as well as his physical reality. Paul raised the standard of revealed Christianity-of believing in Christ as the only head and mediator under the Father-of believing in the </a:t>
            </a:r>
            <a:r>
              <a:rPr lang="en-US" sz="1200" dirty="0" err="1">
                <a:solidFill>
                  <a:srgbClr val="444444"/>
                </a:solidFill>
                <a:latin typeface="Calibri" panose="020F0502020204030204" pitchFamily="34" charset="0"/>
              </a:rPr>
              <a:t>physicalness</a:t>
            </a:r>
            <a:r>
              <a:rPr lang="en-US" sz="1200" dirty="0">
                <a:solidFill>
                  <a:srgbClr val="444444"/>
                </a:solidFill>
                <a:latin typeface="Calibri" panose="020F0502020204030204" pitchFamily="34" charset="0"/>
              </a:rPr>
              <a:t> of Christ, having the form of the Father." (Richard Lloyd Anderson, </a:t>
            </a:r>
            <a:r>
              <a:rPr lang="en-US" sz="1200" i="1" dirty="0">
                <a:solidFill>
                  <a:srgbClr val="444444"/>
                </a:solidFill>
                <a:latin typeface="Calibri" panose="020F0502020204030204" pitchFamily="34" charset="0"/>
              </a:rPr>
              <a:t>Understanding Paul</a:t>
            </a:r>
            <a:r>
              <a:rPr lang="en-US" sz="1200" dirty="0">
                <a:solidFill>
                  <a:srgbClr val="444444"/>
                </a:solidFill>
                <a:latin typeface="Calibri" panose="020F0502020204030204" pitchFamily="34" charset="0"/>
              </a:rPr>
              <a:t> [Salt Lake City: Deseret Book Co., 1983], 254.)</a:t>
            </a:r>
            <a:endParaRPr lang="en-US" sz="1200" dirty="0"/>
          </a:p>
        </p:txBody>
      </p:sp>
      <p:sp>
        <p:nvSpPr>
          <p:cNvPr id="5" name="Rectangle 4"/>
          <p:cNvSpPr/>
          <p:nvPr/>
        </p:nvSpPr>
        <p:spPr>
          <a:xfrm>
            <a:off x="0" y="3210809"/>
            <a:ext cx="6310648" cy="3416320"/>
          </a:xfrm>
          <a:prstGeom prst="rect">
            <a:avLst/>
          </a:prstGeom>
          <a:ln>
            <a:solidFill>
              <a:schemeClr val="tx1"/>
            </a:solidFill>
          </a:ln>
        </p:spPr>
        <p:txBody>
          <a:bodyPr wrap="square">
            <a:spAutoFit/>
          </a:bodyPr>
          <a:lstStyle/>
          <a:p>
            <a:r>
              <a:rPr lang="en-US" sz="1200" b="1" dirty="0"/>
              <a:t>Spoil and Deceit Colossians 2:8:</a:t>
            </a:r>
          </a:p>
          <a:p>
            <a:r>
              <a:rPr lang="en-US" sz="1200" dirty="0"/>
              <a:t>"One problem Christian </a:t>
            </a:r>
            <a:r>
              <a:rPr lang="en-US" sz="1200" dirty="0" err="1"/>
              <a:t>gnostics</a:t>
            </a:r>
            <a:r>
              <a:rPr lang="en-US" sz="1200" dirty="0"/>
              <a:t> faced was that Christians believed Jesus Christ to have been both God and man. Because Jesus had a body of matter, his position in the heavenly hierarchies was problematic for </a:t>
            </a:r>
            <a:r>
              <a:rPr lang="en-US" sz="1200" dirty="0" err="1"/>
              <a:t>gnostics</a:t>
            </a:r>
            <a:r>
              <a:rPr lang="en-US" sz="1200" dirty="0"/>
              <a:t>. Paul responded forcefully to this ambivalence regarding the role of Jesus when he emphasized in Colossians 1:16-17 and 2:9-10 His preeminence over all. Note the power of his words as he defined Jesus' position:</a:t>
            </a:r>
          </a:p>
          <a:p>
            <a:r>
              <a:rPr lang="en-US" sz="1200" dirty="0">
                <a:solidFill>
                  <a:srgbClr val="FF0000"/>
                </a:solidFill>
              </a:rPr>
              <a:t>'For by him were all things created, that are in heaven, and that are in earth, visible and invisible, whether they be thrones, or dominions, or principalities, or powers: all things were created by him, and for him.' (Col: 1:16.)</a:t>
            </a:r>
          </a:p>
          <a:p>
            <a:r>
              <a:rPr lang="en-US" sz="1200" dirty="0"/>
              <a:t>"Paul proclaimed the Savior to be 'the head of all principality and power.' (Col. 2:10.) He warned the Colossians to 'beware lest any man spoil you through philosophy and vain deceit, after the tradition of men, after the rudiments of the world, and not after Christ.' (Col. 2:8.) Gnosticism and related heresies were a serious problem for the Church. Such beliefs were so antithetical to the doctrines of Jesus and the Apostles that attempts to merge and reconcile them contributed to the corruption of the original faith. Extra-biblical sources tell us that </a:t>
            </a:r>
            <a:r>
              <a:rPr lang="en-US" sz="1200" dirty="0" err="1"/>
              <a:t>gnosticism</a:t>
            </a:r>
            <a:r>
              <a:rPr lang="en-US" sz="1200" dirty="0"/>
              <a:t> played an important role in the first centuries of Christian history. Whereas the religion of the Apostles did not continue, its </a:t>
            </a:r>
            <a:r>
              <a:rPr lang="en-US" sz="1200" dirty="0" err="1"/>
              <a:t>gnosticized</a:t>
            </a:r>
            <a:r>
              <a:rPr lang="en-US" sz="1200" dirty="0"/>
              <a:t> counterpart did. (Kent P. Jackson, "Early Signs of the Apostasy," </a:t>
            </a:r>
            <a:r>
              <a:rPr lang="en-US" sz="1200" i="1" dirty="0"/>
              <a:t>Ensign</a:t>
            </a:r>
            <a:r>
              <a:rPr lang="en-US" sz="1200" dirty="0"/>
              <a:t>, Dec. 1984, 12)</a:t>
            </a:r>
          </a:p>
        </p:txBody>
      </p:sp>
      <p:sp>
        <p:nvSpPr>
          <p:cNvPr id="6" name="Rectangle 5"/>
          <p:cNvSpPr/>
          <p:nvPr/>
        </p:nvSpPr>
        <p:spPr>
          <a:xfrm>
            <a:off x="6313714" y="0"/>
            <a:ext cx="5878286" cy="1754326"/>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Jesus the Creator of All Things Colossians 1:16-17:</a:t>
            </a:r>
          </a:p>
          <a:p>
            <a:pPr fontAlgn="base"/>
            <a:r>
              <a:rPr lang="en-US" sz="1200" dirty="0">
                <a:latin typeface="Calibri" panose="020F0502020204030204" pitchFamily="34" charset="0"/>
              </a:rPr>
              <a:t>“Under the direction and according to the plan of God the Father, Jesus Christ is the Creator, the source of the light and life of all things. Through modern revelation we have the testimony of John, who bore record that Jesus Christ is ‘the light and the Redeemer of the world, the Spirit of truth, who came into the world, because the world was made by him, and in him was the life of men and the light of men.</a:t>
            </a:r>
          </a:p>
          <a:p>
            <a:pPr fontAlgn="base"/>
            <a:r>
              <a:rPr lang="en-US" sz="1200" dirty="0">
                <a:latin typeface="Calibri" panose="020F0502020204030204" pitchFamily="34" charset="0"/>
              </a:rPr>
              <a:t>“‘The worlds were made by him; men were made by him; all things were made by him, and through him, and of him’ (D&amp;C 93:9–10” Elder Dallin H. Oaks (“The Light and Life of the World,”</a:t>
            </a:r>
            <a:r>
              <a:rPr lang="en-US" sz="1200" i="1" dirty="0">
                <a:latin typeface="Calibri" panose="020F0502020204030204" pitchFamily="34" charset="0"/>
              </a:rPr>
              <a:t> Ensign,</a:t>
            </a:r>
            <a:r>
              <a:rPr lang="en-US" sz="1200" dirty="0">
                <a:latin typeface="Calibri" panose="020F0502020204030204" pitchFamily="34" charset="0"/>
              </a:rPr>
              <a:t> Nov. 1987, 63; </a:t>
            </a:r>
            <a:endParaRPr lang="en-US" sz="1200" b="0" i="0" dirty="0">
              <a:effectLst/>
              <a:latin typeface="Calibri" panose="020F0502020204030204" pitchFamily="34" charset="0"/>
            </a:endParaRPr>
          </a:p>
        </p:txBody>
      </p:sp>
      <p:sp>
        <p:nvSpPr>
          <p:cNvPr id="7" name="Rectangle 6"/>
          <p:cNvSpPr/>
          <p:nvPr/>
        </p:nvSpPr>
        <p:spPr>
          <a:xfrm>
            <a:off x="6314941" y="4247149"/>
            <a:ext cx="5877059" cy="1754326"/>
          </a:xfrm>
          <a:prstGeom prst="rect">
            <a:avLst/>
          </a:prstGeom>
          <a:ln>
            <a:solidFill>
              <a:schemeClr val="tx1"/>
            </a:solidFill>
          </a:ln>
        </p:spPr>
        <p:txBody>
          <a:bodyPr wrap="square">
            <a:spAutoFit/>
          </a:bodyPr>
          <a:lstStyle/>
          <a:p>
            <a:pPr fontAlgn="base"/>
            <a:r>
              <a:rPr lang="en-US" sz="1200" b="1" dirty="0"/>
              <a:t>Avoiding Things of the World Colossians 3:2:</a:t>
            </a:r>
          </a:p>
          <a:p>
            <a:pPr fontAlgn="base"/>
            <a:r>
              <a:rPr lang="en-US" sz="1200" dirty="0"/>
              <a:t>“We can spend a lifetime whirling about at a feverish pace, checking off list after list of things that in the end really don’t matter.</a:t>
            </a:r>
          </a:p>
          <a:p>
            <a:pPr fontAlgn="base"/>
            <a:r>
              <a:rPr lang="en-US" sz="1200" dirty="0"/>
              <a:t>“That we do a lot may not be so important. That we focus the energy of our minds, our hearts, and our souls on those things of eternal significance—that is essential.</a:t>
            </a:r>
          </a:p>
          <a:p>
            <a:pPr fontAlgn="base"/>
            <a:r>
              <a:rPr lang="en-US" sz="1200" dirty="0"/>
              <a:t>“As the clatter and clamor of life bustle about us, we hear shouting to ‘come here’ and to ‘go there.’ In the midst of the noise and seductive voices that compete for our time and interest, a solitary figure stands on the shores of the Sea of Galilee, calling quietly to us, ‘Follow me’” Elder Joseph B. </a:t>
            </a:r>
            <a:r>
              <a:rPr lang="en-US" sz="1200" dirty="0" err="1"/>
              <a:t>Wirthling</a:t>
            </a:r>
            <a:r>
              <a:rPr lang="en-US" sz="1200" dirty="0"/>
              <a:t> (“Follow Me,”</a:t>
            </a:r>
            <a:r>
              <a:rPr lang="en-US" sz="1200" i="1" dirty="0"/>
              <a:t> Ensign,</a:t>
            </a:r>
            <a:r>
              <a:rPr lang="en-US" sz="1200" dirty="0"/>
              <a:t> May 2002, 16).</a:t>
            </a:r>
            <a:endParaRPr lang="en-US" sz="1200" b="0" i="0" dirty="0">
              <a:effectLst/>
            </a:endParaRPr>
          </a:p>
        </p:txBody>
      </p:sp>
    </p:spTree>
    <p:extLst>
      <p:ext uri="{BB962C8B-B14F-4D97-AF65-F5344CB8AC3E}">
        <p14:creationId xmlns:p14="http://schemas.microsoft.com/office/powerpoint/2010/main" val="896140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9019"/>
            <a:ext cx="3541690" cy="4708981"/>
          </a:xfrm>
          <a:prstGeom prst="rect">
            <a:avLst/>
          </a:prstGeom>
          <a:ln>
            <a:solidFill>
              <a:schemeClr val="tx1"/>
            </a:solidFill>
          </a:ln>
        </p:spPr>
        <p:txBody>
          <a:bodyPr wrap="square">
            <a:spAutoFit/>
          </a:bodyPr>
          <a:lstStyle/>
          <a:p>
            <a:r>
              <a:rPr lang="en-US" sz="1200" dirty="0">
                <a:solidFill>
                  <a:srgbClr val="444444"/>
                </a:solidFill>
              </a:rPr>
              <a:t>"</a:t>
            </a:r>
            <a:r>
              <a:rPr lang="en-US" sz="1200" dirty="0" err="1">
                <a:solidFill>
                  <a:srgbClr val="444444"/>
                </a:solidFill>
              </a:rPr>
              <a:t>Tychicus</a:t>
            </a:r>
            <a:r>
              <a:rPr lang="en-US" sz="1200" dirty="0">
                <a:solidFill>
                  <a:srgbClr val="444444"/>
                </a:solidFill>
              </a:rPr>
              <a:t> had shown his reliability in accompanying Paul to Jerusalem with the welfare collection, and he had... carried the letters to Ephesus and Colossae. Much like Titus in experience, </a:t>
            </a:r>
            <a:r>
              <a:rPr lang="en-US" sz="1200" dirty="0" err="1">
                <a:solidFill>
                  <a:srgbClr val="444444"/>
                </a:solidFill>
              </a:rPr>
              <a:t>Tychicus</a:t>
            </a:r>
            <a:r>
              <a:rPr lang="en-US" sz="1200" dirty="0">
                <a:solidFill>
                  <a:srgbClr val="444444"/>
                </a:solidFill>
              </a:rPr>
              <a:t> was the kind of man whom Paul would consider as the new regional supervisor in Crete...</a:t>
            </a:r>
          </a:p>
          <a:p>
            <a:r>
              <a:rPr lang="en-US" sz="1200" dirty="0">
                <a:solidFill>
                  <a:srgbClr val="444444"/>
                </a:solidFill>
              </a:rPr>
              <a:t>"Paul... sent </a:t>
            </a:r>
            <a:r>
              <a:rPr lang="en-US" sz="1200" dirty="0" err="1">
                <a:solidFill>
                  <a:srgbClr val="444444"/>
                </a:solidFill>
              </a:rPr>
              <a:t>Tychicus</a:t>
            </a:r>
            <a:r>
              <a:rPr lang="en-US" sz="1200" dirty="0">
                <a:solidFill>
                  <a:srgbClr val="444444"/>
                </a:solidFill>
              </a:rPr>
              <a:t> to Ephesus, and others named after Demas were probably away from Rome on assignment. No less than nine men seem to be fellow-laborers sent by Paul to different areas as his life closed. </a:t>
            </a:r>
            <a:r>
              <a:rPr lang="en-US" sz="1200" dirty="0" err="1">
                <a:solidFill>
                  <a:srgbClr val="444444"/>
                </a:solidFill>
              </a:rPr>
              <a:t>Tychicus</a:t>
            </a:r>
            <a:r>
              <a:rPr lang="en-US" sz="1200" dirty="0">
                <a:solidFill>
                  <a:srgbClr val="444444"/>
                </a:solidFill>
              </a:rPr>
              <a:t> must be typical; he was from Asia and was sent there to replace Timothy, who was now coming to Rome to be with Paul. Both 'beloved' and 'faithful' (Col. 4:7), </a:t>
            </a:r>
            <a:r>
              <a:rPr lang="en-US" sz="1200" dirty="0" err="1">
                <a:solidFill>
                  <a:srgbClr val="444444"/>
                </a:solidFill>
              </a:rPr>
              <a:t>Tychicus</a:t>
            </a:r>
            <a:r>
              <a:rPr lang="en-US" sz="1200" dirty="0">
                <a:solidFill>
                  <a:srgbClr val="444444"/>
                </a:solidFill>
              </a:rPr>
              <a:t> is obviously another regional representative, directing bishops in a major area. Forces of rebellion probably consumed the main attention of these leaders, for the Pastoral Letters mainly guide regional leaders to direct members and to keep them from deception. To accomplish this, area supervisors had to appoint leaders and train them, the real meaning of Paul's reminder to teach 'faithful men' (the bishops) so they could 'teach others' (their flocks). (2 Tim. 2:2)" (Richard Lloyd Anderson, </a:t>
            </a:r>
            <a:r>
              <a:rPr lang="en-US" sz="1200" i="1" dirty="0">
                <a:solidFill>
                  <a:srgbClr val="444444"/>
                </a:solidFill>
              </a:rPr>
              <a:t>Understanding Paul</a:t>
            </a:r>
            <a:r>
              <a:rPr lang="en-US" sz="1200" dirty="0">
                <a:solidFill>
                  <a:srgbClr val="444444"/>
                </a:solidFill>
              </a:rPr>
              <a:t> [Salt Lake City: Deseret Book Co., 1983], 344-345, 372.)</a:t>
            </a:r>
            <a:endParaRPr lang="en-US" sz="1200" b="0" i="0" dirty="0">
              <a:solidFill>
                <a:srgbClr val="444444"/>
              </a:solidFill>
              <a:effectLst/>
            </a:endParaRPr>
          </a:p>
        </p:txBody>
      </p:sp>
      <p:sp>
        <p:nvSpPr>
          <p:cNvPr id="3" name="Rectangle 2"/>
          <p:cNvSpPr/>
          <p:nvPr/>
        </p:nvSpPr>
        <p:spPr>
          <a:xfrm>
            <a:off x="3541692" y="1225689"/>
            <a:ext cx="4365936" cy="5262979"/>
          </a:xfrm>
          <a:prstGeom prst="rect">
            <a:avLst/>
          </a:prstGeom>
          <a:ln>
            <a:solidFill>
              <a:schemeClr val="tx1"/>
            </a:solidFill>
          </a:ln>
        </p:spPr>
        <p:txBody>
          <a:bodyPr wrap="square">
            <a:spAutoFit/>
          </a:bodyPr>
          <a:lstStyle/>
          <a:p>
            <a:r>
              <a:rPr lang="en-US" sz="1200" dirty="0">
                <a:solidFill>
                  <a:srgbClr val="444444"/>
                </a:solidFill>
                <a:latin typeface="Calibri" panose="020F0502020204030204" pitchFamily="34" charset="0"/>
              </a:rPr>
              <a:t>"The epistle to Philemon is a special letter of intercession on behalf of the runaway slave Onesimus, who had earlier fled his master Philemon, and possibly taken with him some of the latter's money or property. Ordinarily, under contemporary law, a runaway slave could be subject to frightful penalties. However, while in Rome Onesimus was converted to the gospel by Paul and had proved himself 'profitable' (Philem. 1:10-11); therefore, when Tychicus went to </a:t>
            </a:r>
            <a:r>
              <a:rPr lang="en-US" sz="1200" dirty="0" err="1">
                <a:solidFill>
                  <a:srgbClr val="444444"/>
                </a:solidFill>
                <a:latin typeface="Calibri" panose="020F0502020204030204" pitchFamily="34" charset="0"/>
              </a:rPr>
              <a:t>Colosse</a:t>
            </a:r>
            <a:r>
              <a:rPr lang="en-US" sz="1200" dirty="0">
                <a:solidFill>
                  <a:srgbClr val="444444"/>
                </a:solidFill>
                <a:latin typeface="Calibri" panose="020F0502020204030204" pitchFamily="34" charset="0"/>
              </a:rPr>
              <a:t> (bearing the epistle to the Colossians), Paul sent Onesimus along, with an appeal to Philemon to receive him in the spirit of forgiveness as 'a faithful and beloved brother.' (See Col. 4:7-9.)</a:t>
            </a:r>
          </a:p>
          <a:p>
            <a:r>
              <a:rPr lang="en-US" sz="1200" dirty="0">
                <a:solidFill>
                  <a:srgbClr val="444444"/>
                </a:solidFill>
                <a:latin typeface="Calibri" panose="020F0502020204030204" pitchFamily="34" charset="0"/>
              </a:rPr>
              <a:t>"Aside from the fact that it is a remarkable example of a tactful appeal, [the epistle to Philemon] shows that the gospel of Jesus Christ is an equalizing force in the lives of men regardless of differences in social status. Because Onesimus had come repentant into the gospel brotherhood, Philemon was asked to receive him, not as a servant, but as "a brother beloved, ... both in the flesh, and in the Lord." (Philem. 1:15, 16.)</a:t>
            </a:r>
          </a:p>
          <a:p>
            <a:r>
              <a:rPr lang="en-US" sz="1200" dirty="0">
                <a:solidFill>
                  <a:srgbClr val="444444"/>
                </a:solidFill>
                <a:latin typeface="Calibri" panose="020F0502020204030204" pitchFamily="34" charset="0"/>
              </a:rPr>
              <a:t>"Because Paul has, in effect, delivered a slave back into servitude, some have interpreted this epistle as an endorsement of slavery as a practice. On the other hand, others have understood the request to receive Onesimus 'not ... as a servant' (Philem. 1:16) to be a disavowal of slavery. But Paul seems to have intended neither of these. He simply acknowledges slavery indirectly as a social reality, at the same time reminding Philemon of the obligations of brotherhood in the kingdom. (Lane Johnson, "New Testament Backgrounds: Philemon," </a:t>
            </a:r>
            <a:r>
              <a:rPr lang="en-US" sz="1200" i="1" dirty="0">
                <a:solidFill>
                  <a:srgbClr val="444444"/>
                </a:solidFill>
                <a:latin typeface="Calibri" panose="020F0502020204030204" pitchFamily="34" charset="0"/>
              </a:rPr>
              <a:t>Ensign</a:t>
            </a:r>
            <a:r>
              <a:rPr lang="en-US" sz="1200" dirty="0">
                <a:solidFill>
                  <a:srgbClr val="444444"/>
                </a:solidFill>
                <a:latin typeface="Calibri" panose="020F0502020204030204" pitchFamily="34" charset="0"/>
              </a:rPr>
              <a:t>, Apr. 1976, 58)</a:t>
            </a:r>
            <a:endParaRPr lang="en-US" sz="1200" b="0" i="0" dirty="0">
              <a:solidFill>
                <a:srgbClr val="444444"/>
              </a:solidFill>
              <a:effectLst/>
              <a:latin typeface="Calibri" panose="020F0502020204030204" pitchFamily="34" charset="0"/>
            </a:endParaRPr>
          </a:p>
        </p:txBody>
      </p:sp>
      <p:sp>
        <p:nvSpPr>
          <p:cNvPr id="4" name="Rectangle 3"/>
          <p:cNvSpPr/>
          <p:nvPr/>
        </p:nvSpPr>
        <p:spPr>
          <a:xfrm>
            <a:off x="171500" y="1209473"/>
            <a:ext cx="3035339" cy="923330"/>
          </a:xfrm>
          <a:prstGeom prst="rect">
            <a:avLst/>
          </a:prstGeom>
        </p:spPr>
        <p:txBody>
          <a:bodyPr wrap="square">
            <a:spAutoFit/>
          </a:bodyPr>
          <a:lstStyle/>
          <a:p>
            <a:pPr algn="ctr"/>
            <a:r>
              <a:rPr lang="en-US" b="1" dirty="0" err="1">
                <a:solidFill>
                  <a:srgbClr val="B22222"/>
                </a:solidFill>
                <a:latin typeface="Calibri" panose="020F0502020204030204" pitchFamily="34" charset="0"/>
              </a:rPr>
              <a:t>Tychicus</a:t>
            </a:r>
            <a:r>
              <a:rPr lang="en-US" b="1" dirty="0">
                <a:solidFill>
                  <a:srgbClr val="B22222"/>
                </a:solidFill>
                <a:latin typeface="Calibri" panose="020F0502020204030204" pitchFamily="34" charset="0"/>
              </a:rPr>
              <a:t>... is a beloved brother, and a faithful minister</a:t>
            </a:r>
            <a:endParaRPr lang="en-US" b="0" i="0" dirty="0">
              <a:solidFill>
                <a:srgbClr val="555555"/>
              </a:solidFill>
              <a:effectLst/>
              <a:latin typeface="Calibri" panose="020F0502020204030204" pitchFamily="34" charset="0"/>
            </a:endParaRPr>
          </a:p>
        </p:txBody>
      </p:sp>
      <p:sp>
        <p:nvSpPr>
          <p:cNvPr id="5" name="Rectangle 4"/>
          <p:cNvSpPr/>
          <p:nvPr/>
        </p:nvSpPr>
        <p:spPr>
          <a:xfrm>
            <a:off x="4481847" y="604166"/>
            <a:ext cx="2550018" cy="646331"/>
          </a:xfrm>
          <a:prstGeom prst="rect">
            <a:avLst/>
          </a:prstGeom>
        </p:spPr>
        <p:txBody>
          <a:bodyPr wrap="square">
            <a:spAutoFit/>
          </a:bodyPr>
          <a:lstStyle/>
          <a:p>
            <a:r>
              <a:rPr lang="en-US" b="1" dirty="0" err="1">
                <a:solidFill>
                  <a:srgbClr val="B22222"/>
                </a:solidFill>
                <a:latin typeface="Calibri" panose="020F0502020204030204" pitchFamily="34" charset="0"/>
              </a:rPr>
              <a:t>Onesimus</a:t>
            </a:r>
            <a:r>
              <a:rPr lang="en-US" b="1" dirty="0">
                <a:solidFill>
                  <a:srgbClr val="B22222"/>
                </a:solidFill>
                <a:latin typeface="Calibri" panose="020F0502020204030204" pitchFamily="34" charset="0"/>
              </a:rPr>
              <a:t>, a faithful and beloved brother</a:t>
            </a:r>
            <a:endParaRPr lang="en-US" b="0" i="0" dirty="0">
              <a:solidFill>
                <a:srgbClr val="555555"/>
              </a:solidFill>
              <a:effectLst/>
              <a:latin typeface="Calibri" panose="020F0502020204030204" pitchFamily="34" charset="0"/>
            </a:endParaRPr>
          </a:p>
        </p:txBody>
      </p:sp>
      <p:sp>
        <p:nvSpPr>
          <p:cNvPr id="6" name="TextBox 5"/>
          <p:cNvSpPr txBox="1"/>
          <p:nvPr/>
        </p:nvSpPr>
        <p:spPr>
          <a:xfrm>
            <a:off x="167425" y="0"/>
            <a:ext cx="4752304" cy="584775"/>
          </a:xfrm>
          <a:prstGeom prst="rect">
            <a:avLst/>
          </a:prstGeom>
          <a:noFill/>
        </p:spPr>
        <p:txBody>
          <a:bodyPr wrap="square" rtlCol="0">
            <a:spAutoFit/>
          </a:bodyPr>
          <a:lstStyle/>
          <a:p>
            <a:r>
              <a:rPr lang="en-US" sz="3200" dirty="0"/>
              <a:t>Colossians 4:7, 9, 11</a:t>
            </a:r>
          </a:p>
        </p:txBody>
      </p:sp>
      <p:sp>
        <p:nvSpPr>
          <p:cNvPr id="7" name="Rectangle 6"/>
          <p:cNvSpPr/>
          <p:nvPr/>
        </p:nvSpPr>
        <p:spPr>
          <a:xfrm>
            <a:off x="7907627" y="1240535"/>
            <a:ext cx="4172755" cy="3785652"/>
          </a:xfrm>
          <a:prstGeom prst="rect">
            <a:avLst/>
          </a:prstGeom>
          <a:ln>
            <a:solidFill>
              <a:schemeClr val="tx1"/>
            </a:solidFill>
          </a:ln>
        </p:spPr>
        <p:txBody>
          <a:bodyPr wrap="square">
            <a:spAutoFit/>
          </a:bodyPr>
          <a:lstStyle/>
          <a:p>
            <a:r>
              <a:rPr lang="en-US" sz="1200" dirty="0"/>
              <a:t>The name </a:t>
            </a:r>
            <a:r>
              <a:rPr lang="en-US" sz="1200" i="1" dirty="0"/>
              <a:t>Jesus</a:t>
            </a:r>
            <a:r>
              <a:rPr lang="en-US" sz="1200" dirty="0"/>
              <a:t> is the Greek rendition of the Hebrew name </a:t>
            </a:r>
            <a:r>
              <a:rPr lang="en-US" sz="1200" i="1" dirty="0"/>
              <a:t>Joshua</a:t>
            </a:r>
            <a:r>
              <a:rPr lang="en-US" sz="1200" dirty="0"/>
              <a:t>, which means "God is help" or "God saves." Because Joshua of Moses' day was such a great Jewish leader, his name would have been very common at the time, especially among the Jews, whom Paul refers to as being "of the circumcision." Perhaps the Jesus mentioned in this verse was referred to as </a:t>
            </a:r>
            <a:r>
              <a:rPr lang="en-US" sz="1200" i="1" dirty="0"/>
              <a:t>Justus</a:t>
            </a:r>
            <a:r>
              <a:rPr lang="en-US" sz="1200" dirty="0"/>
              <a:t> because the saints were beginning to think of the name of Jesus as a holy name instead of a common one.</a:t>
            </a:r>
          </a:p>
          <a:p>
            <a:r>
              <a:rPr lang="en-US" sz="1200" dirty="0"/>
              <a:t>There is symbolism in the Lord of the Universe taking upon himself a common name. The plan was for the Master to be born into the most humble of circumstances, to be raised in a common city, to live a life with no wealth or material distinction, and to be given a common name. This is part of the great condescension of God. When we think of all the scriptural names for the Son of God, we understand that the name </a:t>
            </a:r>
            <a:r>
              <a:rPr lang="en-US" sz="1200" i="1" dirty="0"/>
              <a:t>Jesus</a:t>
            </a:r>
            <a:r>
              <a:rPr lang="en-US" sz="1200" dirty="0"/>
              <a:t> is perhaps the most humble of them all. Consider when the Lord comes again. Will he be called Jesus? John says that he will be called "Faithful and True...and his name is called The Word of God...And he hath on his vesture and on his thigh a name written, KING OF KINGS, AND LORD OF LORDS." (Rev. 19:11-16)</a:t>
            </a:r>
            <a:endParaRPr lang="en-US" sz="1200" b="0" i="0" dirty="0">
              <a:effectLst/>
            </a:endParaRPr>
          </a:p>
        </p:txBody>
      </p:sp>
      <p:sp>
        <p:nvSpPr>
          <p:cNvPr id="8" name="Rectangle 7"/>
          <p:cNvSpPr/>
          <p:nvPr/>
        </p:nvSpPr>
        <p:spPr>
          <a:xfrm>
            <a:off x="8270793" y="797348"/>
            <a:ext cx="2816092" cy="369332"/>
          </a:xfrm>
          <a:prstGeom prst="rect">
            <a:avLst/>
          </a:prstGeom>
        </p:spPr>
        <p:txBody>
          <a:bodyPr wrap="none">
            <a:spAutoFit/>
          </a:bodyPr>
          <a:lstStyle/>
          <a:p>
            <a:r>
              <a:rPr lang="en-US" b="1" dirty="0">
                <a:solidFill>
                  <a:srgbClr val="B22222"/>
                </a:solidFill>
                <a:latin typeface="Calibri" panose="020F0502020204030204" pitchFamily="34" charset="0"/>
              </a:rPr>
              <a:t>Jesus, which is called Justus</a:t>
            </a:r>
            <a:endParaRPr lang="en-US" b="0" i="0" dirty="0">
              <a:solidFill>
                <a:srgbClr val="555555"/>
              </a:solidFill>
              <a:effectLst/>
              <a:latin typeface="Calibri" panose="020F0502020204030204" pitchFamily="34" charset="0"/>
            </a:endParaRPr>
          </a:p>
        </p:txBody>
      </p:sp>
    </p:spTree>
    <p:extLst>
      <p:ext uri="{BB962C8B-B14F-4D97-AF65-F5344CB8AC3E}">
        <p14:creationId xmlns:p14="http://schemas.microsoft.com/office/powerpoint/2010/main" val="3031488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0377"/>
            <a:ext cx="2485623" cy="5447645"/>
          </a:xfrm>
          <a:prstGeom prst="rect">
            <a:avLst/>
          </a:prstGeom>
          <a:ln>
            <a:solidFill>
              <a:schemeClr val="tx1"/>
            </a:solidFill>
          </a:ln>
        </p:spPr>
        <p:txBody>
          <a:bodyPr wrap="square">
            <a:spAutoFit/>
          </a:bodyPr>
          <a:lstStyle/>
          <a:p>
            <a:r>
              <a:rPr lang="en-US" sz="1200" dirty="0">
                <a:solidFill>
                  <a:srgbClr val="444444"/>
                </a:solidFill>
              </a:rPr>
              <a:t>"Philemon's letter closes with a greeting from '</a:t>
            </a:r>
            <a:r>
              <a:rPr lang="en-US" sz="1200" dirty="0" err="1">
                <a:solidFill>
                  <a:srgbClr val="444444"/>
                </a:solidFill>
              </a:rPr>
              <a:t>Epaphras</a:t>
            </a:r>
            <a:r>
              <a:rPr lang="en-US" sz="1200" dirty="0">
                <a:solidFill>
                  <a:srgbClr val="444444"/>
                </a:solidFill>
              </a:rPr>
              <a:t>, my </a:t>
            </a:r>
            <a:r>
              <a:rPr lang="en-US" sz="1200" dirty="0" err="1">
                <a:solidFill>
                  <a:srgbClr val="444444"/>
                </a:solidFill>
              </a:rPr>
              <a:t>fellowprisoner</a:t>
            </a:r>
            <a:r>
              <a:rPr lang="en-US" sz="1200" dirty="0">
                <a:solidFill>
                  <a:srgbClr val="444444"/>
                </a:solidFill>
              </a:rPr>
              <a:t> in Christ Jesus' (Philem. 1:23). This is probably a way of honoring this man who was well known at Colossae; he was assisting Paul in prison, just as the returning </a:t>
            </a:r>
            <a:r>
              <a:rPr lang="en-US" sz="1200" dirty="0" err="1">
                <a:solidFill>
                  <a:srgbClr val="444444"/>
                </a:solidFill>
              </a:rPr>
              <a:t>Onesimus</a:t>
            </a:r>
            <a:r>
              <a:rPr lang="en-US" sz="1200" dirty="0">
                <a:solidFill>
                  <a:srgbClr val="444444"/>
                </a:solidFill>
              </a:rPr>
              <a:t> had done. Colossians also names </a:t>
            </a:r>
            <a:r>
              <a:rPr lang="en-US" sz="1200" dirty="0" err="1">
                <a:solidFill>
                  <a:srgbClr val="444444"/>
                </a:solidFill>
              </a:rPr>
              <a:t>Epaphras</a:t>
            </a:r>
            <a:r>
              <a:rPr lang="en-US" sz="1200" dirty="0">
                <a:solidFill>
                  <a:srgbClr val="444444"/>
                </a:solidFill>
              </a:rPr>
              <a:t>, 'who is one of you, a servant of Christ' (Col. 4:12). The Colossians had 'learned' the gospel from '</a:t>
            </a:r>
            <a:r>
              <a:rPr lang="en-US" sz="1200" dirty="0" err="1">
                <a:solidFill>
                  <a:srgbClr val="444444"/>
                </a:solidFill>
              </a:rPr>
              <a:t>Epaphras</a:t>
            </a:r>
            <a:r>
              <a:rPr lang="en-US" sz="1200" dirty="0">
                <a:solidFill>
                  <a:srgbClr val="444444"/>
                </a:solidFill>
              </a:rPr>
              <a:t> our dear </a:t>
            </a:r>
            <a:r>
              <a:rPr lang="en-US" sz="1200" dirty="0" err="1">
                <a:solidFill>
                  <a:srgbClr val="444444"/>
                </a:solidFill>
              </a:rPr>
              <a:t>fellowservant</a:t>
            </a:r>
            <a:r>
              <a:rPr lang="en-US" sz="1200" dirty="0">
                <a:solidFill>
                  <a:srgbClr val="444444"/>
                </a:solidFill>
              </a:rPr>
              <a:t>, who is for you a faithful minister of Christ' (Col. 1:7). Since he had 'declared unto us your love in the Spirit' (Col. 1:8), Paul's knowledge of the current problems of that area came through this missionary with their interest at heart. And Paul apparently wanted them to know that negative information was relayed for their benefit, since </a:t>
            </a:r>
            <a:r>
              <a:rPr lang="en-US" sz="1200" dirty="0" err="1">
                <a:solidFill>
                  <a:srgbClr val="444444"/>
                </a:solidFill>
              </a:rPr>
              <a:t>Epaphras</a:t>
            </a:r>
            <a:r>
              <a:rPr lang="en-US" sz="1200" dirty="0">
                <a:solidFill>
                  <a:srgbClr val="444444"/>
                </a:solidFill>
              </a:rPr>
              <a:t> has a 'great zeal for you, and them that are in Laodicea, and them in Hierapolis' ("Col. 4:13Col. 4:13)." (Richard Lloyd Anderson, </a:t>
            </a:r>
            <a:r>
              <a:rPr lang="en-US" sz="1200" i="1" dirty="0">
                <a:solidFill>
                  <a:srgbClr val="444444"/>
                </a:solidFill>
              </a:rPr>
              <a:t>Understanding Paul</a:t>
            </a:r>
            <a:r>
              <a:rPr lang="en-US" sz="1200" dirty="0">
                <a:solidFill>
                  <a:srgbClr val="444444"/>
                </a:solidFill>
              </a:rPr>
              <a:t> [Salt Lake City: Deseret Book Co., 1983], 245 - 246.)</a:t>
            </a:r>
            <a:endParaRPr lang="en-US" sz="1200" b="0" i="0" dirty="0">
              <a:solidFill>
                <a:srgbClr val="444444"/>
              </a:solidFill>
              <a:effectLst/>
            </a:endParaRPr>
          </a:p>
        </p:txBody>
      </p:sp>
      <p:sp>
        <p:nvSpPr>
          <p:cNvPr id="3" name="Rectangle 2"/>
          <p:cNvSpPr/>
          <p:nvPr/>
        </p:nvSpPr>
        <p:spPr>
          <a:xfrm>
            <a:off x="2485621" y="1290083"/>
            <a:ext cx="2871989" cy="5447645"/>
          </a:xfrm>
          <a:prstGeom prst="rect">
            <a:avLst/>
          </a:prstGeom>
          <a:ln>
            <a:solidFill>
              <a:schemeClr val="tx1"/>
            </a:solidFill>
          </a:ln>
        </p:spPr>
        <p:txBody>
          <a:bodyPr wrap="square">
            <a:spAutoFit/>
          </a:bodyPr>
          <a:lstStyle/>
          <a:p>
            <a:r>
              <a:rPr lang="en-US" sz="1200" dirty="0">
                <a:solidFill>
                  <a:srgbClr val="444444"/>
                </a:solidFill>
              </a:rPr>
              <a:t>"Hierapolis and these two cities (Laodicea and Colossae) formed a triangle with sides about ten miles long. In writing to Colossae, Paul also named 'them that are in Laodicea, and them in Hierapolis' (Col. 4:13). Substantial ruins of the latter city are spread out around its well-preserved stone theater. It was built adjacent to massive hot springs that attracted religious and recreational pilgrims. But Laodicea was the major city of the area in Paul's day. Just before Paul, Strabo wrote that Laodicea 'grew large in our time and in that of our fathers.' That geographer paid tribute to its 'fertile territory' and the private wealth of some of its citizens. Its ruins, including its theater, are badly deteriorated, but Laodicea's stone-strewn area is massive. Although Hierapolis is merely mentioned in Paul's Colossian letter, Laodicea is prominent, probably reflecting the size of the Church in that large city. Laodicea was possibly the regional center of Church administration. Three decades later John sent his letter to Laodicea as the most important branch of the Church in that area." (Richard Lloyd Anderson, </a:t>
            </a:r>
            <a:r>
              <a:rPr lang="en-US" sz="1200" i="1" dirty="0">
                <a:solidFill>
                  <a:srgbClr val="444444"/>
                </a:solidFill>
              </a:rPr>
              <a:t>Understanding Paul</a:t>
            </a:r>
            <a:r>
              <a:rPr lang="en-US" sz="1200" dirty="0">
                <a:solidFill>
                  <a:srgbClr val="444444"/>
                </a:solidFill>
              </a:rPr>
              <a:t> [Salt Lake City: Deseret Book Co., 1983], 245.)</a:t>
            </a:r>
            <a:endParaRPr lang="en-US" sz="1200" b="0" i="0" dirty="0">
              <a:solidFill>
                <a:srgbClr val="444444"/>
              </a:solidFill>
              <a:effectLst/>
            </a:endParaRPr>
          </a:p>
        </p:txBody>
      </p:sp>
      <p:sp>
        <p:nvSpPr>
          <p:cNvPr id="6" name="TextBox 5"/>
          <p:cNvSpPr txBox="1"/>
          <p:nvPr/>
        </p:nvSpPr>
        <p:spPr>
          <a:xfrm>
            <a:off x="0" y="-115910"/>
            <a:ext cx="4752304" cy="584775"/>
          </a:xfrm>
          <a:prstGeom prst="rect">
            <a:avLst/>
          </a:prstGeom>
          <a:noFill/>
        </p:spPr>
        <p:txBody>
          <a:bodyPr wrap="square" rtlCol="0">
            <a:spAutoFit/>
          </a:bodyPr>
          <a:lstStyle/>
          <a:p>
            <a:r>
              <a:rPr lang="en-US" sz="3200" dirty="0"/>
              <a:t>Colossians 4:12-14</a:t>
            </a:r>
          </a:p>
        </p:txBody>
      </p:sp>
      <p:sp>
        <p:nvSpPr>
          <p:cNvPr id="7" name="Rectangle 6"/>
          <p:cNvSpPr/>
          <p:nvPr/>
        </p:nvSpPr>
        <p:spPr>
          <a:xfrm>
            <a:off x="5370490" y="712501"/>
            <a:ext cx="6821510" cy="6017032"/>
          </a:xfrm>
          <a:prstGeom prst="rect">
            <a:avLst/>
          </a:prstGeom>
          <a:ln>
            <a:solidFill>
              <a:schemeClr val="tx1"/>
            </a:solidFill>
          </a:ln>
        </p:spPr>
        <p:txBody>
          <a:bodyPr wrap="square">
            <a:spAutoFit/>
          </a:bodyPr>
          <a:lstStyle/>
          <a:p>
            <a:r>
              <a:rPr lang="en-US" sz="1100" dirty="0">
                <a:solidFill>
                  <a:srgbClr val="444444"/>
                </a:solidFill>
              </a:rPr>
              <a:t>"The epithet 'beloved' is uncommon in Paul's writings, and indicates an especially close bond between the apostle and his doctor... [Later] Paul recounts how many of his associates either had forsaken him or had gone on errands, and concludes with: 'Only Luke is with me.' (2 Tim. 4:11.) Alone and facing death, Paul doubtless found Luke's presence of more than medical comfort." (C. Wilfred Griggs, "Paul: The Long Road from Damascus," </a:t>
            </a:r>
            <a:r>
              <a:rPr lang="en-US" sz="1100" i="1" dirty="0">
                <a:solidFill>
                  <a:srgbClr val="444444"/>
                </a:solidFill>
              </a:rPr>
              <a:t>Ensign</a:t>
            </a:r>
            <a:r>
              <a:rPr lang="en-US" sz="1100" dirty="0">
                <a:solidFill>
                  <a:srgbClr val="444444"/>
                </a:solidFill>
              </a:rPr>
              <a:t>, Sept. 1975, 60)</a:t>
            </a:r>
          </a:p>
          <a:p>
            <a:r>
              <a:rPr lang="en-US" sz="1100" dirty="0">
                <a:solidFill>
                  <a:srgbClr val="444444"/>
                </a:solidFill>
              </a:rPr>
              <a:t>"Who was Luke, that he should be called to write so much of the life of Jesus and of the acts of the apostles? What do we know of the man whom Paul called 'the beloved physician' (Col. 4:14) in his letter to the saints at Colossae?</a:t>
            </a:r>
          </a:p>
          <a:p>
            <a:r>
              <a:rPr lang="en-US" sz="1100" dirty="0">
                <a:solidFill>
                  <a:srgbClr val="444444"/>
                </a:solidFill>
              </a:rPr>
              <a:t>"Though Luke tells us nothing of himself in his letters, still his writings reveal much about his values, priorities, personal testimony, and his tender charity toward mankind. Any sincere student of the scriptures must be moved by the humane selectivity of Luke's characterizations, descriptions, and phrasing.</a:t>
            </a:r>
          </a:p>
          <a:p>
            <a:r>
              <a:rPr lang="en-US" sz="1100" dirty="0">
                <a:solidFill>
                  <a:srgbClr val="444444"/>
                </a:solidFill>
              </a:rPr>
              <a:t>"Luke was thought to have been born in Antioch of Syria, the 'City of Greek Kings.' With its 200,000 people it was one of the greatest cities of the Roman Empire and more than 33 times its present size. During Luke's lifetime, Jews in Antioch had the same status and privileges as Greeks. It was here that the first gentile branch of the church in that dispensation was formed; here, disciples were first called Christians. (See Acts 11:20-21, 26.)</a:t>
            </a:r>
          </a:p>
          <a:p>
            <a:r>
              <a:rPr lang="en-US" sz="1100" dirty="0">
                <a:solidFill>
                  <a:srgbClr val="444444"/>
                </a:solidFill>
              </a:rPr>
              <a:t>"It appears that Paul started three missions from Antioch. Perhaps it was in his home city that Luke became involved with Paul, the 'apostle of the Gentiles.' (Rom. 11:13.) Or, Luke may have become acquainted with Paul at Troas.</a:t>
            </a:r>
          </a:p>
          <a:p>
            <a:r>
              <a:rPr lang="en-US" sz="1100" dirty="0">
                <a:solidFill>
                  <a:srgbClr val="444444"/>
                </a:solidFill>
              </a:rPr>
              <a:t>"Luke did not identify which areas or to what extent he traveled with Paul on his missions. The fact that he first recorded many of the highlights of Paul's life and travels in the third person ('he' and 'they') and then abruptly changes to the first person plural ('we' and 'us') indicates that they served together from Troas to Philippi, and perhaps also in Achaia and Alexandria. (See Acts 16:10-17; Acts 20:5 through Acts 21:18; Acts 27:1 through Acts 28:16.) Later they traveled together to Miletus, </a:t>
            </a:r>
            <a:r>
              <a:rPr lang="en-US" sz="1100" dirty="0" err="1">
                <a:solidFill>
                  <a:srgbClr val="444444"/>
                </a:solidFill>
              </a:rPr>
              <a:t>Tyre</a:t>
            </a:r>
            <a:r>
              <a:rPr lang="en-US" sz="1100" dirty="0">
                <a:solidFill>
                  <a:srgbClr val="444444"/>
                </a:solidFill>
              </a:rPr>
              <a:t>, Caesarea, and Jerusalem.</a:t>
            </a:r>
          </a:p>
          <a:p>
            <a:r>
              <a:rPr lang="en-US" sz="1100" dirty="0">
                <a:solidFill>
                  <a:srgbClr val="444444"/>
                </a:solidFill>
              </a:rPr>
              <a:t>"After Paul's arrest, Luke joined him in Caesarea, where Paul boldly declared his testimony before Festus and King Agrippa. When Paul went to Rome, Luke went with him.</a:t>
            </a:r>
          </a:p>
          <a:p>
            <a:r>
              <a:rPr lang="en-US" sz="1100" dirty="0"/>
              <a:t>)</a:t>
            </a:r>
          </a:p>
          <a:p>
            <a:r>
              <a:rPr lang="en-US" sz="1100" dirty="0"/>
              <a:t>"Certainly this close association with Paul would have qualified Luke to write the book of Acts. Another important qualification was his matchless access to key facts about the life of Jesus Christ. Over 100 quotations or facts from 32 events of major consequence in the life of the Savior are recorded only in Luke. Similarly, most of the events and testimonies in Acts are uniquely recorded by Luke. He alone recorded 18 of the descriptive titles for Jesus; there are 258 such titles or characterizations of Jesus in the entire Bible.</a:t>
            </a:r>
          </a:p>
          <a:p>
            <a:r>
              <a:rPr lang="en-US" sz="1100" dirty="0"/>
              <a:t>"Luke sought out the 'eyewitnesses' to the Lord's life and ministry, even those 'which from the beginning were eyewitnesses.' (See Luke 1:2.) Some scholars think that, during the years Paul was in prison in Caesarea, Luke contacted persons who remembered the event of Christ's life. Perhaps Luke contacted the eyewitnesses earlier than this. Certainly, his narrative contains details dealing with 'the beginning' (annunciation to Elisabeth and Mary, the birth and blessing, etc.) that suggest he did seek to obtain all that was known from as many witnesses as possible." (Robert T. Stout, "I Have a Question," </a:t>
            </a:r>
            <a:r>
              <a:rPr lang="en-US" sz="1100" i="1" dirty="0"/>
              <a:t>Ensign</a:t>
            </a:r>
            <a:r>
              <a:rPr lang="en-US" sz="1100" dirty="0"/>
              <a:t>, Sept. 1975, 38)</a:t>
            </a:r>
            <a:endParaRPr lang="en-US" sz="1100" b="0" i="0" dirty="0">
              <a:effectLst/>
            </a:endParaRPr>
          </a:p>
        </p:txBody>
      </p:sp>
      <p:sp>
        <p:nvSpPr>
          <p:cNvPr id="9" name="Rectangle 8"/>
          <p:cNvSpPr/>
          <p:nvPr/>
        </p:nvSpPr>
        <p:spPr>
          <a:xfrm>
            <a:off x="0" y="617043"/>
            <a:ext cx="2331076" cy="461665"/>
          </a:xfrm>
          <a:prstGeom prst="rect">
            <a:avLst/>
          </a:prstGeom>
        </p:spPr>
        <p:txBody>
          <a:bodyPr wrap="square">
            <a:spAutoFit/>
          </a:bodyPr>
          <a:lstStyle/>
          <a:p>
            <a:pPr algn="ctr"/>
            <a:r>
              <a:rPr lang="en-US" sz="1200" b="1" dirty="0" err="1">
                <a:solidFill>
                  <a:srgbClr val="B22222"/>
                </a:solidFill>
                <a:latin typeface="Calibri" panose="020F0502020204030204" pitchFamily="34" charset="0"/>
              </a:rPr>
              <a:t>Epaphras</a:t>
            </a:r>
            <a:r>
              <a:rPr lang="en-US" sz="1200" b="1" dirty="0">
                <a:solidFill>
                  <a:srgbClr val="B22222"/>
                </a:solidFill>
                <a:latin typeface="Calibri" panose="020F0502020204030204" pitchFamily="34" charset="0"/>
              </a:rPr>
              <a:t>, who is one of you... </a:t>
            </a:r>
            <a:r>
              <a:rPr lang="en-US" sz="1200" b="1" dirty="0" err="1">
                <a:solidFill>
                  <a:srgbClr val="B22222"/>
                </a:solidFill>
                <a:latin typeface="Calibri" panose="020F0502020204030204" pitchFamily="34" charset="0"/>
              </a:rPr>
              <a:t>saluteth</a:t>
            </a:r>
            <a:r>
              <a:rPr lang="en-US" sz="1200" b="1" dirty="0">
                <a:solidFill>
                  <a:srgbClr val="B22222"/>
                </a:solidFill>
                <a:latin typeface="Calibri" panose="020F0502020204030204" pitchFamily="34" charset="0"/>
              </a:rPr>
              <a:t> you</a:t>
            </a:r>
            <a:endParaRPr lang="en-US" sz="1200" b="0" i="0" dirty="0">
              <a:solidFill>
                <a:srgbClr val="555555"/>
              </a:solidFill>
              <a:effectLst/>
              <a:latin typeface="Calibri" panose="020F0502020204030204" pitchFamily="34" charset="0"/>
            </a:endParaRPr>
          </a:p>
        </p:txBody>
      </p:sp>
      <p:sp>
        <p:nvSpPr>
          <p:cNvPr id="10" name="Rectangle 9"/>
          <p:cNvSpPr/>
          <p:nvPr/>
        </p:nvSpPr>
        <p:spPr>
          <a:xfrm>
            <a:off x="2382591" y="745833"/>
            <a:ext cx="2820474" cy="461665"/>
          </a:xfrm>
          <a:prstGeom prst="rect">
            <a:avLst/>
          </a:prstGeom>
        </p:spPr>
        <p:txBody>
          <a:bodyPr wrap="square">
            <a:spAutoFit/>
          </a:bodyPr>
          <a:lstStyle/>
          <a:p>
            <a:pPr algn="ctr"/>
            <a:r>
              <a:rPr lang="en-US" sz="1200" b="1" dirty="0">
                <a:solidFill>
                  <a:srgbClr val="B22222"/>
                </a:solidFill>
                <a:latin typeface="Calibri" panose="020F0502020204030204" pitchFamily="34" charset="0"/>
              </a:rPr>
              <a:t>…them that are in Laodicea, and them in Hierapolis</a:t>
            </a:r>
            <a:endParaRPr lang="en-US" sz="1200" b="0" i="0" dirty="0">
              <a:solidFill>
                <a:srgbClr val="555555"/>
              </a:solidFill>
              <a:effectLst/>
              <a:latin typeface="Calibri" panose="020F0502020204030204" pitchFamily="34" charset="0"/>
            </a:endParaRPr>
          </a:p>
        </p:txBody>
      </p:sp>
      <p:sp>
        <p:nvSpPr>
          <p:cNvPr id="11" name="Rectangle 10"/>
          <p:cNvSpPr/>
          <p:nvPr/>
        </p:nvSpPr>
        <p:spPr>
          <a:xfrm>
            <a:off x="7117833" y="192041"/>
            <a:ext cx="2813271" cy="369332"/>
          </a:xfrm>
          <a:prstGeom prst="rect">
            <a:avLst/>
          </a:prstGeom>
        </p:spPr>
        <p:txBody>
          <a:bodyPr wrap="none">
            <a:spAutoFit/>
          </a:bodyPr>
          <a:lstStyle/>
          <a:p>
            <a:r>
              <a:rPr lang="en-US" b="1" dirty="0">
                <a:solidFill>
                  <a:srgbClr val="B22222"/>
                </a:solidFill>
                <a:latin typeface="Calibri" panose="020F0502020204030204" pitchFamily="34" charset="0"/>
              </a:rPr>
              <a:t>Luke, the beloved physician</a:t>
            </a:r>
            <a:endParaRPr lang="en-US" b="0" i="0" dirty="0">
              <a:solidFill>
                <a:srgbClr val="555555"/>
              </a:solidFill>
              <a:effectLst/>
              <a:latin typeface="Calibri" panose="020F0502020204030204" pitchFamily="34" charset="0"/>
            </a:endParaRPr>
          </a:p>
        </p:txBody>
      </p:sp>
    </p:spTree>
    <p:extLst>
      <p:ext uri="{BB962C8B-B14F-4D97-AF65-F5344CB8AC3E}">
        <p14:creationId xmlns:p14="http://schemas.microsoft.com/office/powerpoint/2010/main" val="657808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60 Minute Interview With A 6 Second Testimony</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3068782" y="1214966"/>
            <a:ext cx="5971308" cy="4524315"/>
          </a:xfrm>
          <a:prstGeom prst="rect">
            <a:avLst/>
          </a:prstGeom>
        </p:spPr>
        <p:txBody>
          <a:bodyPr wrap="square">
            <a:spAutoFit/>
          </a:bodyPr>
          <a:lstStyle/>
          <a:p>
            <a:r>
              <a:rPr lang="en-US" dirty="0">
                <a:solidFill>
                  <a:schemeClr val="bg1"/>
                </a:solidFill>
              </a:rPr>
              <a:t>NBC television came to Salt Lake for an interview with me as part of a piece they were producing on the Church. </a:t>
            </a:r>
          </a:p>
          <a:p>
            <a:endParaRPr lang="en-US" dirty="0">
              <a:solidFill>
                <a:schemeClr val="bg1"/>
              </a:solidFill>
            </a:endParaRPr>
          </a:p>
          <a:p>
            <a:r>
              <a:rPr lang="en-US" dirty="0">
                <a:solidFill>
                  <a:schemeClr val="bg1"/>
                </a:solidFill>
              </a:rPr>
              <a:t>Reporter Ron Allen and I spent an hour together in the chapel in the Joseph Smith Memorial Building. We discussed the Church at length. </a:t>
            </a:r>
          </a:p>
          <a:p>
            <a:endParaRPr lang="en-US" dirty="0">
              <a:solidFill>
                <a:schemeClr val="bg1"/>
              </a:solidFill>
            </a:endParaRPr>
          </a:p>
          <a:p>
            <a:r>
              <a:rPr lang="en-US" dirty="0">
                <a:solidFill>
                  <a:schemeClr val="bg1"/>
                </a:solidFill>
              </a:rPr>
              <a:t>A few days later the story appeared, and in the four-minute segment that aired, there was one short quote of about six seconds from the one-hour interview. </a:t>
            </a:r>
          </a:p>
          <a:p>
            <a:endParaRPr lang="en-US" dirty="0">
              <a:solidFill>
                <a:schemeClr val="bg1"/>
              </a:solidFill>
            </a:endParaRPr>
          </a:p>
          <a:p>
            <a:r>
              <a:rPr lang="en-US" dirty="0">
                <a:solidFill>
                  <a:schemeClr val="bg1"/>
                </a:solidFill>
              </a:rPr>
              <a:t>That was just enough time for me to testify of our faith in Jesus Christ as the center of all we believe. </a:t>
            </a:r>
          </a:p>
          <a:p>
            <a:endParaRPr lang="en-US" dirty="0">
              <a:solidFill>
                <a:schemeClr val="bg1"/>
              </a:solidFill>
            </a:endParaRPr>
          </a:p>
          <a:p>
            <a:r>
              <a:rPr lang="en-US" dirty="0">
                <a:solidFill>
                  <a:schemeClr val="bg1"/>
                </a:solidFill>
              </a:rPr>
              <a:t>I repeat, just six seconds were used from a 60-minute interview. (3)</a:t>
            </a:r>
          </a:p>
        </p:txBody>
      </p:sp>
      <p:grpSp>
        <p:nvGrpSpPr>
          <p:cNvPr id="10" name="Group 9"/>
          <p:cNvGrpSpPr/>
          <p:nvPr/>
        </p:nvGrpSpPr>
        <p:grpSpPr>
          <a:xfrm>
            <a:off x="214642" y="1874260"/>
            <a:ext cx="2674031" cy="3009468"/>
            <a:chOff x="214642" y="1874260"/>
            <a:chExt cx="2674031" cy="3009468"/>
          </a:xfrm>
        </p:grpSpPr>
        <p:sp>
          <p:nvSpPr>
            <p:cNvPr id="9" name="TextBox 8"/>
            <p:cNvSpPr txBox="1"/>
            <p:nvPr/>
          </p:nvSpPr>
          <p:spPr>
            <a:xfrm>
              <a:off x="214642" y="4483618"/>
              <a:ext cx="2674031" cy="400110"/>
            </a:xfrm>
            <a:prstGeom prst="rect">
              <a:avLst/>
            </a:prstGeom>
            <a:noFill/>
          </p:spPr>
          <p:txBody>
            <a:bodyPr wrap="square" rtlCol="0">
              <a:spAutoFit/>
            </a:bodyPr>
            <a:lstStyle/>
            <a:p>
              <a:r>
                <a:rPr lang="en-US" sz="2000" dirty="0">
                  <a:solidFill>
                    <a:schemeClr val="bg1"/>
                  </a:solidFill>
                </a:rPr>
                <a:t>Elder M. Russell Ballard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48" y="1874260"/>
              <a:ext cx="2091170" cy="2617893"/>
            </a:xfrm>
            <a:prstGeom prst="rect">
              <a:avLst/>
            </a:prstGeom>
          </p:spPr>
        </p:pic>
      </p:grpSp>
      <p:grpSp>
        <p:nvGrpSpPr>
          <p:cNvPr id="8" name="Group 7"/>
          <p:cNvGrpSpPr/>
          <p:nvPr/>
        </p:nvGrpSpPr>
        <p:grpSpPr>
          <a:xfrm>
            <a:off x="9040090" y="1874260"/>
            <a:ext cx="2915734" cy="3281797"/>
            <a:chOff x="9027319" y="1889413"/>
            <a:chExt cx="2915734" cy="3281797"/>
          </a:xfrm>
        </p:grpSpPr>
        <p:pic>
          <p:nvPicPr>
            <p:cNvPr id="8194" name="Picture 2" descr="Image result for ron allen nbc news repor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7319" y="1889413"/>
              <a:ext cx="2915734" cy="29215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074624" y="4771100"/>
              <a:ext cx="2674031" cy="400110"/>
            </a:xfrm>
            <a:prstGeom prst="rect">
              <a:avLst/>
            </a:prstGeom>
            <a:noFill/>
          </p:spPr>
          <p:txBody>
            <a:bodyPr wrap="square" rtlCol="0">
              <a:spAutoFit/>
            </a:bodyPr>
            <a:lstStyle/>
            <a:p>
              <a:pPr algn="ctr"/>
              <a:r>
                <a:rPr lang="en-US" sz="2000" dirty="0">
                  <a:solidFill>
                    <a:schemeClr val="bg1"/>
                  </a:solidFill>
                </a:rPr>
                <a:t>Ron Allen </a:t>
              </a:r>
            </a:p>
          </p:txBody>
        </p:sp>
      </p:grpSp>
    </p:spTree>
    <p:extLst>
      <p:ext uri="{BB962C8B-B14F-4D97-AF65-F5344CB8AC3E}">
        <p14:creationId xmlns:p14="http://schemas.microsoft.com/office/powerpoint/2010/main" val="4187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374" y="0"/>
            <a:ext cx="12192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An Earned Salvation</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3318164" y="1630604"/>
            <a:ext cx="5275118" cy="3693319"/>
          </a:xfrm>
          <a:prstGeom prst="rect">
            <a:avLst/>
          </a:prstGeom>
        </p:spPr>
        <p:txBody>
          <a:bodyPr wrap="square">
            <a:spAutoFit/>
          </a:bodyPr>
          <a:lstStyle/>
          <a:p>
            <a:r>
              <a:rPr lang="en-US" dirty="0">
                <a:solidFill>
                  <a:schemeClr val="bg1"/>
                </a:solidFill>
              </a:rPr>
              <a:t>Some people incorrectly use this verse to support the idea that we are saved by our own efforts and not by the grace of Jesus Christ. </a:t>
            </a:r>
          </a:p>
          <a:p>
            <a:endParaRPr lang="en-US" dirty="0">
              <a:solidFill>
                <a:schemeClr val="bg1"/>
              </a:solidFill>
            </a:endParaRPr>
          </a:p>
          <a:p>
            <a:r>
              <a:rPr lang="en-US" dirty="0">
                <a:solidFill>
                  <a:schemeClr val="bg1"/>
                </a:solidFill>
              </a:rPr>
              <a:t>However, Paul was not telling the Saints to work in order to </a:t>
            </a:r>
            <a:r>
              <a:rPr lang="en-US" i="1" dirty="0">
                <a:solidFill>
                  <a:schemeClr val="bg1"/>
                </a:solidFill>
              </a:rPr>
              <a:t>earn</a:t>
            </a:r>
            <a:r>
              <a:rPr lang="en-US" dirty="0">
                <a:solidFill>
                  <a:schemeClr val="bg1"/>
                </a:solidFill>
              </a:rPr>
              <a:t> salvation. </a:t>
            </a:r>
          </a:p>
          <a:p>
            <a:endParaRPr lang="en-US" dirty="0">
              <a:solidFill>
                <a:schemeClr val="bg1"/>
              </a:solidFill>
            </a:endParaRPr>
          </a:p>
          <a:p>
            <a:r>
              <a:rPr lang="en-US" dirty="0">
                <a:solidFill>
                  <a:schemeClr val="bg1"/>
                </a:solidFill>
              </a:rPr>
              <a:t>Instead, as Paul pointed out, the Saints should live the gospel so that the saving work God was already doing within them would be manifest in all they did. </a:t>
            </a:r>
          </a:p>
          <a:p>
            <a:endParaRPr lang="en-US" dirty="0">
              <a:solidFill>
                <a:schemeClr val="bg1"/>
              </a:solidFill>
            </a:endParaRPr>
          </a:p>
          <a:p>
            <a:r>
              <a:rPr lang="en-US" dirty="0">
                <a:solidFill>
                  <a:schemeClr val="bg1"/>
                </a:solidFill>
              </a:rPr>
              <a:t>Our efforts to work out our salvation are possible only because of the Lord’s grace within us. (1)</a:t>
            </a:r>
          </a:p>
        </p:txBody>
      </p:sp>
      <p:sp>
        <p:nvSpPr>
          <p:cNvPr id="13" name="TextBox 12"/>
          <p:cNvSpPr txBox="1"/>
          <p:nvPr/>
        </p:nvSpPr>
        <p:spPr>
          <a:xfrm>
            <a:off x="89952" y="6457890"/>
            <a:ext cx="3720047" cy="400110"/>
          </a:xfrm>
          <a:prstGeom prst="rect">
            <a:avLst/>
          </a:prstGeom>
          <a:noFill/>
        </p:spPr>
        <p:txBody>
          <a:bodyPr wrap="square" rtlCol="0">
            <a:spAutoFit/>
          </a:bodyPr>
          <a:lstStyle/>
          <a:p>
            <a:r>
              <a:rPr lang="en-US" sz="2000" dirty="0">
                <a:solidFill>
                  <a:schemeClr val="bg1"/>
                </a:solidFill>
              </a:rPr>
              <a:t>Philippians 2:12 </a:t>
            </a:r>
          </a:p>
        </p:txBody>
      </p:sp>
      <p:sp>
        <p:nvSpPr>
          <p:cNvPr id="2" name="Rectangle 1"/>
          <p:cNvSpPr/>
          <p:nvPr/>
        </p:nvSpPr>
        <p:spPr>
          <a:xfrm>
            <a:off x="1087195" y="1166152"/>
            <a:ext cx="5778120" cy="369332"/>
          </a:xfrm>
          <a:prstGeom prst="rect">
            <a:avLst/>
          </a:prstGeom>
        </p:spPr>
        <p:txBody>
          <a:bodyPr wrap="none">
            <a:spAutoFit/>
          </a:bodyPr>
          <a:lstStyle/>
          <a:p>
            <a:r>
              <a:rPr lang="en-US" i="1" dirty="0">
                <a:solidFill>
                  <a:srgbClr val="FFFF00"/>
                </a:solidFill>
                <a:latin typeface="Abadi" panose="020B0604020104020204" pitchFamily="34" charset="0"/>
              </a:rPr>
              <a:t>“Work out your own salvation with fear and trembling” </a:t>
            </a:r>
            <a:endParaRPr lang="en-US" i="1" dirty="0">
              <a:solidFill>
                <a:srgbClr val="FFFF00"/>
              </a:solidFill>
            </a:endParaRPr>
          </a:p>
        </p:txBody>
      </p:sp>
      <p:pic>
        <p:nvPicPr>
          <p:cNvPr id="9218" name="Picture 2" descr="Image result for people in he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96" y="2360468"/>
            <a:ext cx="2795750" cy="22738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8783680" y="1610590"/>
            <a:ext cx="2769277" cy="4021283"/>
            <a:chOff x="8866808" y="955963"/>
            <a:chExt cx="2769277" cy="4021283"/>
          </a:xfrm>
        </p:grpSpPr>
        <p:pic>
          <p:nvPicPr>
            <p:cNvPr id="9220" name="Picture 4" descr="Image result for yong sung kim artist"/>
            <p:cNvPicPr>
              <a:picLocks noChangeAspect="1" noChangeArrowheads="1"/>
            </p:cNvPicPr>
            <p:nvPr/>
          </p:nvPicPr>
          <p:blipFill rotWithShape="1">
            <a:blip r:embed="rId4">
              <a:extLst>
                <a:ext uri="{28A0092B-C50C-407E-A947-70E740481C1C}">
                  <a14:useLocalDpi xmlns:a14="http://schemas.microsoft.com/office/drawing/2010/main" val="0"/>
                </a:ext>
              </a:extLst>
            </a:blip>
            <a:srcRect l="8773" t="2364" r="351" b="6146"/>
            <a:stretch/>
          </p:blipFill>
          <p:spPr bwMode="auto">
            <a:xfrm>
              <a:off x="8946573" y="955963"/>
              <a:ext cx="2689512" cy="40212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866808" y="4698361"/>
              <a:ext cx="2615148" cy="215444"/>
            </a:xfrm>
            <a:prstGeom prst="rect">
              <a:avLst/>
            </a:prstGeom>
            <a:noFill/>
          </p:spPr>
          <p:txBody>
            <a:bodyPr wrap="square" rtlCol="0">
              <a:spAutoFit/>
            </a:bodyPr>
            <a:lstStyle/>
            <a:p>
              <a:r>
                <a:rPr lang="en-US" sz="800" dirty="0" err="1">
                  <a:solidFill>
                    <a:schemeClr val="bg1"/>
                  </a:solidFill>
                </a:rPr>
                <a:t>Yongsung</a:t>
              </a:r>
              <a:r>
                <a:rPr lang="en-US" sz="800" dirty="0">
                  <a:solidFill>
                    <a:schemeClr val="bg1"/>
                  </a:solidFill>
                </a:rPr>
                <a:t> Kim </a:t>
              </a:r>
            </a:p>
          </p:txBody>
        </p:sp>
      </p:grpSp>
      <p:sp>
        <p:nvSpPr>
          <p:cNvPr id="20" name="Rectangle 19"/>
          <p:cNvSpPr/>
          <p:nvPr/>
        </p:nvSpPr>
        <p:spPr>
          <a:xfrm>
            <a:off x="3990110" y="660785"/>
            <a:ext cx="5275118" cy="369332"/>
          </a:xfrm>
          <a:prstGeom prst="rect">
            <a:avLst/>
          </a:prstGeom>
        </p:spPr>
        <p:txBody>
          <a:bodyPr wrap="square">
            <a:spAutoFit/>
          </a:bodyPr>
          <a:lstStyle/>
          <a:p>
            <a:r>
              <a:rPr lang="en-US" dirty="0">
                <a:solidFill>
                  <a:schemeClr val="bg1"/>
                </a:solidFill>
              </a:rPr>
              <a:t>Fear and Trembling = Awe and Reverence</a:t>
            </a:r>
          </a:p>
        </p:txBody>
      </p:sp>
      <p:sp>
        <p:nvSpPr>
          <p:cNvPr id="15" name="Rectangle 14"/>
          <p:cNvSpPr/>
          <p:nvPr/>
        </p:nvSpPr>
        <p:spPr>
          <a:xfrm>
            <a:off x="2725882" y="5689753"/>
            <a:ext cx="6096000" cy="923330"/>
          </a:xfrm>
          <a:prstGeom prst="rect">
            <a:avLst/>
          </a:prstGeom>
          <a:solidFill>
            <a:schemeClr val="accent6">
              <a:lumMod val="50000"/>
            </a:schemeClr>
          </a:solidFill>
          <a:ln>
            <a:solidFill>
              <a:schemeClr val="tx1"/>
            </a:solidFill>
          </a:ln>
        </p:spPr>
        <p:txBody>
          <a:bodyPr>
            <a:spAutoFit/>
          </a:bodyPr>
          <a:lstStyle/>
          <a:p>
            <a:pPr algn="ctr"/>
            <a:r>
              <a:rPr lang="en-US" b="1" dirty="0">
                <a:solidFill>
                  <a:srgbClr val="FFFF00"/>
                </a:solidFill>
                <a:latin typeface="Abadi" panose="020B0604020104020204" pitchFamily="34" charset="0"/>
              </a:rPr>
              <a:t>God helps us desire and do what is required of us for salvation, which is made possible through the Atonement of Jesus Christ</a:t>
            </a:r>
            <a:endParaRPr lang="en-US" dirty="0">
              <a:solidFill>
                <a:srgbClr val="FFFF00"/>
              </a:solidFill>
            </a:endParaRPr>
          </a:p>
        </p:txBody>
      </p:sp>
    </p:spTree>
    <p:extLst>
      <p:ext uri="{BB962C8B-B14F-4D97-AF65-F5344CB8AC3E}">
        <p14:creationId xmlns:p14="http://schemas.microsoft.com/office/powerpoint/2010/main" val="11458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out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10051</Words>
  <Application>Microsoft Office PowerPoint</Application>
  <PresentationFormat>Widescreen</PresentationFormat>
  <Paragraphs>600</Paragraphs>
  <Slides>72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Abadi</vt:lpstr>
      <vt:lpstr>Comic Sans MS</vt:lpstr>
      <vt:lpstr>Arial</vt:lpstr>
      <vt:lpstr>Calibri</vt:lpstr>
      <vt:lpstr>Calibri Light</vt:lpstr>
      <vt:lpstr>Dreaming Outloud Pro</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9</cp:revision>
  <dcterms:created xsi:type="dcterms:W3CDTF">2023-03-17T14:43:31Z</dcterms:created>
  <dcterms:modified xsi:type="dcterms:W3CDTF">2023-03-20T16:09:38Z</dcterms:modified>
</cp:coreProperties>
</file>