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5" r:id="rId2"/>
    <p:sldId id="440"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284" r:id="rId20"/>
    <p:sldId id="286" r:id="rId21"/>
    <p:sldId id="333" r:id="rId22"/>
    <p:sldId id="334" r:id="rId23"/>
    <p:sldId id="299" r:id="rId24"/>
    <p:sldId id="300" r:id="rId25"/>
    <p:sldId id="301" r:id="rId26"/>
    <p:sldId id="302" r:id="rId27"/>
    <p:sldId id="303" r:id="rId28"/>
    <p:sldId id="304" r:id="rId29"/>
    <p:sldId id="305" r:id="rId30"/>
    <p:sldId id="306" r:id="rId31"/>
    <p:sldId id="341" r:id="rId32"/>
    <p:sldId id="307" r:id="rId33"/>
    <p:sldId id="308" r:id="rId34"/>
    <p:sldId id="309" r:id="rId35"/>
    <p:sldId id="310" r:id="rId36"/>
    <p:sldId id="311" r:id="rId37"/>
    <p:sldId id="312" r:id="rId38"/>
    <p:sldId id="314"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438" r:id="rId54"/>
    <p:sldId id="356" r:id="rId55"/>
    <p:sldId id="357" r:id="rId56"/>
    <p:sldId id="358" r:id="rId57"/>
    <p:sldId id="359" r:id="rId58"/>
    <p:sldId id="332" r:id="rId59"/>
    <p:sldId id="360" r:id="rId60"/>
    <p:sldId id="361" r:id="rId61"/>
    <p:sldId id="335" r:id="rId62"/>
    <p:sldId id="336" r:id="rId63"/>
    <p:sldId id="337" r:id="rId64"/>
    <p:sldId id="338" r:id="rId65"/>
    <p:sldId id="339" r:id="rId66"/>
    <p:sldId id="340" r:id="rId67"/>
    <p:sldId id="362" r:id="rId68"/>
    <p:sldId id="363" r:id="rId69"/>
    <p:sldId id="364" r:id="rId70"/>
    <p:sldId id="365" r:id="rId71"/>
    <p:sldId id="366" r:id="rId72"/>
    <p:sldId id="367" r:id="rId73"/>
    <p:sldId id="368" r:id="rId74"/>
    <p:sldId id="369" r:id="rId75"/>
    <p:sldId id="370" r:id="rId76"/>
    <p:sldId id="371" r:id="rId77"/>
    <p:sldId id="372" r:id="rId78"/>
    <p:sldId id="373" r:id="rId79"/>
    <p:sldId id="374" r:id="rId80"/>
    <p:sldId id="375" r:id="rId81"/>
    <p:sldId id="376" r:id="rId82"/>
    <p:sldId id="313" r:id="rId83"/>
    <p:sldId id="377" r:id="rId84"/>
    <p:sldId id="378" r:id="rId85"/>
    <p:sldId id="380" r:id="rId86"/>
    <p:sldId id="379" r:id="rId87"/>
    <p:sldId id="381" r:id="rId88"/>
    <p:sldId id="382" r:id="rId89"/>
    <p:sldId id="383" r:id="rId90"/>
    <p:sldId id="384" r:id="rId91"/>
    <p:sldId id="385" r:id="rId92"/>
    <p:sldId id="386" r:id="rId93"/>
    <p:sldId id="387" r:id="rId94"/>
    <p:sldId id="388" r:id="rId95"/>
    <p:sldId id="389" r:id="rId96"/>
    <p:sldId id="390" r:id="rId97"/>
    <p:sldId id="391" r:id="rId98"/>
    <p:sldId id="392" r:id="rId99"/>
    <p:sldId id="393" r:id="rId100"/>
    <p:sldId id="439"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3" r:id="rId121"/>
    <p:sldId id="414" r:id="rId122"/>
    <p:sldId id="415"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28" r:id="rId136"/>
    <p:sldId id="429" r:id="rId137"/>
    <p:sldId id="430" r:id="rId138"/>
    <p:sldId id="431" r:id="rId139"/>
    <p:sldId id="432" r:id="rId140"/>
    <p:sldId id="433" r:id="rId141"/>
    <p:sldId id="434" r:id="rId142"/>
    <p:sldId id="435" r:id="rId143"/>
    <p:sldId id="436" r:id="rId144"/>
    <p:sldId id="437" r:id="rId145"/>
  </p:sldIdLst>
  <p:sldSz cx="12192000" cy="6858000"/>
  <p:notesSz cx="6858000" cy="9144000"/>
  <p:embeddedFontLst>
    <p:embeddedFont>
      <p:font typeface="Abadi" panose="020B0604020104020204" pitchFamily="34" charset="0"/>
      <p:regular r:id="rId146"/>
    </p:embeddedFont>
    <p:embeddedFont>
      <p:font typeface="AR ESSENCE" panose="020B0604020202020204" charset="0"/>
      <p:regular r:id="rId147"/>
    </p:embeddedFont>
    <p:embeddedFont>
      <p:font typeface="Berlin Sans FB" panose="020E0602020502020306" pitchFamily="34" charset="0"/>
      <p:regular r:id="rId148"/>
      <p:bold r:id="rId149"/>
    </p:embeddedFont>
    <p:embeddedFont>
      <p:font typeface="Britannic Bold" panose="020B0903060703020204" pitchFamily="34" charset="0"/>
      <p:regular r:id="rId150"/>
    </p:embeddedFont>
    <p:embeddedFont>
      <p:font typeface="Calibri" panose="020F0502020204030204" pitchFamily="34" charset="0"/>
      <p:regular r:id="rId151"/>
      <p:bold r:id="rId152"/>
      <p:italic r:id="rId153"/>
      <p:boldItalic r:id="rId154"/>
    </p:embeddedFont>
    <p:embeddedFont>
      <p:font typeface="Calibri Light" panose="020F0302020204030204" pitchFamily="34" charset="0"/>
      <p:regular r:id="rId155"/>
      <p:italic r:id="rId156"/>
    </p:embeddedFont>
    <p:embeddedFont>
      <p:font typeface="Castellar" panose="020A0402060406010301" pitchFamily="18" charset="0"/>
      <p:regular r:id="rId157"/>
    </p:embeddedFont>
    <p:embeddedFont>
      <p:font typeface="Colonna MT" panose="04020805060202030203" pitchFamily="82" charset="0"/>
      <p:regular r:id="rId158"/>
    </p:embeddedFont>
    <p:embeddedFont>
      <p:font typeface="EuroStyle" panose="020B0604020202020204" charset="0"/>
      <p:regular r:id="rId159"/>
    </p:embeddedFont>
    <p:embeddedFont>
      <p:font typeface="Harrington" panose="04040505050A02020702" pitchFamily="82" charset="0"/>
      <p:regular r:id="rId160"/>
    </p:embeddedFont>
    <p:embeddedFont>
      <p:font typeface="Lucida Sans" panose="020B0602030504020204" pitchFamily="34" charset="0"/>
      <p:regular r:id="rId161"/>
      <p:bold r:id="rId162"/>
      <p:italic r:id="rId163"/>
      <p:boldItalic r:id="rId164"/>
    </p:embeddedFont>
    <p:embeddedFont>
      <p:font typeface="Open Sans" panose="020B0606030504020204" pitchFamily="34" charset="0"/>
      <p:regular r:id="rId165"/>
      <p:bold r:id="rId166"/>
      <p:italic r:id="rId167"/>
      <p:boldItalic r:id="rId168"/>
    </p:embeddedFont>
    <p:embeddedFont>
      <p:font typeface="Palatino" panose="020B0604020202020204" charset="0"/>
      <p:regular r:id="rId1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E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4.fntdata"/><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5.fntdata"/><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6.fntdata"/><Relationship Id="rId156" Type="http://schemas.openxmlformats.org/officeDocument/2006/relationships/font" Target="fonts/font11.fntdata"/><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167"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16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164" Type="http://schemas.openxmlformats.org/officeDocument/2006/relationships/font" Target="fonts/font19.fntdata"/><Relationship Id="rId169"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2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0.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EF7D-F974-2979-3B78-7A78BCCE79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41F8-5560-280C-E432-927EAA8115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934B1-5213-0E23-1D65-CF1F1554CBE6}"/>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8BD4F69F-563F-C7D5-AC1A-C38D99E21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73B1A-9A9D-06B0-BBBE-EDFD5A9AD514}"/>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93865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0779-69AB-C45A-B6E4-055FADBC98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8F546C-E8EE-BD09-56E9-C5A902545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E76D-CA68-E20E-1B38-91E2BA75D0C5}"/>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BCDCA053-19F2-F34B-FC1A-47B4ED475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E3E63-7A70-2A04-4BF9-A560D58BD228}"/>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360252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DF17D-5912-C2BE-359A-0B0773D428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26F10-C0EE-0EA6-11B3-9E96848C8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A9282-2777-776E-DF89-CA3A1026A293}"/>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18D155EB-94BD-B2FC-11B8-BF785BEF1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BE17A-373C-79A8-5DF6-A0EBDA06B5F4}"/>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317423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E2A1-3F9B-98B2-D816-F2F68026E9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7BE7F-308E-84BB-BAEE-2BC55F974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DFC34-9B70-903A-CF78-CC8811A9EC83}"/>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F6D2D039-F698-20AC-8288-9C0ED3ED2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B6EA5-46F8-7B85-07AC-9BDDC8CB6EC1}"/>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365525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6B36-2280-FE26-0ACF-DD9C295B9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252E9-D2AA-61ED-7EA3-17A076D5B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2748D-DE39-7488-8997-CB3E5B33F6EE}"/>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AE9CE286-8751-E754-EF39-2EE9B862D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0304E-4824-692B-2CC2-4DBB7A824432}"/>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101792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C15A-1F86-C12E-E10A-7CF4A2DA2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3E36F-028D-9389-0896-A6A2760A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E31C4-106F-4A6C-CAB8-7D8E46AE47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377F89-FF3A-F0B1-502C-4EBD6D2C2318}"/>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6" name="Footer Placeholder 5">
            <a:extLst>
              <a:ext uri="{FF2B5EF4-FFF2-40B4-BE49-F238E27FC236}">
                <a16:creationId xmlns:a16="http://schemas.microsoft.com/office/drawing/2014/main" id="{680A3FD3-689C-E4F3-379D-13565BFE2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C4E1-0ABD-5789-04F5-A10246922CAC}"/>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335742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544D-F7F6-A4C2-9888-B7F40575FB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D321BC-6AB7-BA6E-578B-A9DF2CE6C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8EE8C-DC63-8A4B-5E01-6DF1982206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E96E0F-53DB-9FD1-0B2B-182424AB5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AAC892-7B0C-E306-C886-B38117E3A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3D69C-E0C2-F84C-ED38-0C1C7ACC07E9}"/>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8" name="Footer Placeholder 7">
            <a:extLst>
              <a:ext uri="{FF2B5EF4-FFF2-40B4-BE49-F238E27FC236}">
                <a16:creationId xmlns:a16="http://schemas.microsoft.com/office/drawing/2014/main" id="{C60AA9AA-3013-157B-7181-46FE350BD5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3EBF15-E27D-4007-1F3F-2844E1F8C313}"/>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42525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A094-B17E-3BD0-75EE-AC300620B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05624E-EA0D-0D1E-CD79-28BAB7964413}"/>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4" name="Footer Placeholder 3">
            <a:extLst>
              <a:ext uri="{FF2B5EF4-FFF2-40B4-BE49-F238E27FC236}">
                <a16:creationId xmlns:a16="http://schemas.microsoft.com/office/drawing/2014/main" id="{B0FE6F14-92D2-0D60-DC0D-2517564E0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687696-BE7F-598E-D0D9-B0D9485CA3ED}"/>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263542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B20777-E50A-6117-70C4-7474CD4DD0D7}"/>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3" name="Footer Placeholder 2">
            <a:extLst>
              <a:ext uri="{FF2B5EF4-FFF2-40B4-BE49-F238E27FC236}">
                <a16:creationId xmlns:a16="http://schemas.microsoft.com/office/drawing/2014/main" id="{32D49915-BE75-B9C0-00A7-1E639EA6EE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5300D9-8677-6E12-24CD-C919C4EC3320}"/>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309567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22EF-48A8-0799-C0DD-A03B7855E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8FDBC-77D2-4D1C-8CC7-9DA8BCB2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6ABCF1-60E8-0752-C7F3-D8C003816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4E0B8-5340-7800-DDD0-E95BD101BD43}"/>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6" name="Footer Placeholder 5">
            <a:extLst>
              <a:ext uri="{FF2B5EF4-FFF2-40B4-BE49-F238E27FC236}">
                <a16:creationId xmlns:a16="http://schemas.microsoft.com/office/drawing/2014/main" id="{9D690252-9DAF-9629-8A29-E4634C851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DBFC89-307A-926F-9FE7-0360055499A2}"/>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166808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9F9-BF36-DFC4-92DD-57C215916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92C1C-0F9A-08B5-398D-4E7C4390D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609B8F-57EB-46BA-6372-9775CD2E7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AF98C-9B60-204F-C573-48C180E59010}"/>
              </a:ext>
            </a:extLst>
          </p:cNvPr>
          <p:cNvSpPr>
            <a:spLocks noGrp="1"/>
          </p:cNvSpPr>
          <p:nvPr>
            <p:ph type="dt" sz="half" idx="10"/>
          </p:nvPr>
        </p:nvSpPr>
        <p:spPr/>
        <p:txBody>
          <a:bodyPr/>
          <a:lstStyle/>
          <a:p>
            <a:fld id="{77AF82CA-E6F8-481D-9122-7B1571AE31E2}" type="datetimeFigureOut">
              <a:rPr lang="en-US" smtClean="0"/>
              <a:t>7/17/2023</a:t>
            </a:fld>
            <a:endParaRPr lang="en-US"/>
          </a:p>
        </p:txBody>
      </p:sp>
      <p:sp>
        <p:nvSpPr>
          <p:cNvPr id="6" name="Footer Placeholder 5">
            <a:extLst>
              <a:ext uri="{FF2B5EF4-FFF2-40B4-BE49-F238E27FC236}">
                <a16:creationId xmlns:a16="http://schemas.microsoft.com/office/drawing/2014/main" id="{EC5045C6-A4A6-DBF9-AA53-7597626503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A6707-F9A9-CFD0-D307-9CF89C2DE825}"/>
              </a:ext>
            </a:extLst>
          </p:cNvPr>
          <p:cNvSpPr>
            <a:spLocks noGrp="1"/>
          </p:cNvSpPr>
          <p:nvPr>
            <p:ph type="sldNum" sz="quarter" idx="12"/>
          </p:nvPr>
        </p:nvSpPr>
        <p:spPr/>
        <p:txBody>
          <a:bodyPr/>
          <a:lstStyle/>
          <a:p>
            <a:fld id="{C7E18198-7A0B-458F-B4D0-AC74BE91E2CB}" type="slidenum">
              <a:rPr lang="en-US" smtClean="0"/>
              <a:t>‹#›</a:t>
            </a:fld>
            <a:endParaRPr lang="en-US"/>
          </a:p>
        </p:txBody>
      </p:sp>
    </p:spTree>
    <p:extLst>
      <p:ext uri="{BB962C8B-B14F-4D97-AF65-F5344CB8AC3E}">
        <p14:creationId xmlns:p14="http://schemas.microsoft.com/office/powerpoint/2010/main" val="47074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7C175-80DF-6CFB-147C-A6054D479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2216AE-6291-0953-7E1B-B55A68943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92535-F1C3-6B23-9008-7E3E95E8A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F82CA-E6F8-481D-9122-7B1571AE31E2}" type="datetimeFigureOut">
              <a:rPr lang="en-US" smtClean="0"/>
              <a:t>7/17/2023</a:t>
            </a:fld>
            <a:endParaRPr lang="en-US"/>
          </a:p>
        </p:txBody>
      </p:sp>
      <p:sp>
        <p:nvSpPr>
          <p:cNvPr id="5" name="Footer Placeholder 4">
            <a:extLst>
              <a:ext uri="{FF2B5EF4-FFF2-40B4-BE49-F238E27FC236}">
                <a16:creationId xmlns:a16="http://schemas.microsoft.com/office/drawing/2014/main" id="{2363B6B2-2488-9EFC-9DB5-C18326750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83ED71-C4FB-D145-0979-1F9E20652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18198-7A0B-458F-B4D0-AC74BE91E2CB}" type="slidenum">
              <a:rPr lang="en-US" smtClean="0"/>
              <a:t>‹#›</a:t>
            </a:fld>
            <a:endParaRPr lang="en-US"/>
          </a:p>
        </p:txBody>
      </p:sp>
    </p:spTree>
    <p:extLst>
      <p:ext uri="{BB962C8B-B14F-4D97-AF65-F5344CB8AC3E}">
        <p14:creationId xmlns:p14="http://schemas.microsoft.com/office/powerpoint/2010/main" val="101025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jpg"/></Relationships>
</file>

<file path=ppt/slides/_rels/slide11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gi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g"/><Relationship Id="rId4" Type="http://schemas.openxmlformats.org/officeDocument/2006/relationships/image" Target="../media/image151.jpg"/></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gif"/></Relationships>
</file>

<file path=ppt/slides/_rels/slide13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jpg"/></Relationships>
</file>

<file path=ppt/slides/_rels/slide139.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google.com/url?sa=i&amp;rct=j&amp;q=&amp;esrc=s&amp;frm=1&amp;source=images&amp;cd=&amp;cad=rja&amp;docid=U_rFMyRApbMWOM&amp;tbnid=bPwNaD6xZwo5LM:&amp;ved=0CAUQjRw&amp;url=http://lunaticoutpost.com/Topic-Biblical-Scientific-Evidence?page=2&amp;ei=NYSKUeyaNYnc9QSpzICoBg&amp;psig=AFQjCNG4MJdHMV9ypD1Uev72brFvn-Ovrg&amp;ust=1368118670443234" TargetMode="Externa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m/url?sa=i&amp;source=images&amp;cd=&amp;cad=rja&amp;docid=cKP8HwAZDHKB1M&amp;tbnid=GTSzqbSBt0SoWM:&amp;ved=0CAgQjRwwAA&amp;url=http://alumni.byu.edu/s/1085/03-provo-alumni/templates/interior.aspx?sid=1085&amp;gid=7&amp;pgid=3862&amp;ei=kDiBUbOnDIei2QXqj4CACg&amp;psig=AFQjCNEEKZTjBQOoHd9Isr2xKfBBPwb8zQ&amp;ust=1367509520351309"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amp;esrc=s&amp;frm=1&amp;source=images&amp;cd=&amp;cad=rja&amp;docid=kGj2xJgtZd2aXM&amp;tbnid=pVLTrAbG27yqhM:&amp;ved=0CAUQjRw&amp;url=http://cisphil.org/baltazar/?p=539&amp;ei=K8qHUcW4AZTI9gS2j4H4Cw&amp;psig=AFQjCNH6vFYNWyXqvHet82K-AreKH4wSYQ&amp;ust=1367939949819918" TargetMode="Externa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8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32" name="TextBox 31">
            <a:extLst>
              <a:ext uri="{FF2B5EF4-FFF2-40B4-BE49-F238E27FC236}">
                <a16:creationId xmlns:a16="http://schemas.microsoft.com/office/drawing/2014/main" id="{1B68AA06-806A-4060-C42E-A654AFEE8520}"/>
              </a:ext>
            </a:extLst>
          </p:cNvPr>
          <p:cNvSpPr txBox="1"/>
          <p:nvPr/>
        </p:nvSpPr>
        <p:spPr>
          <a:xfrm>
            <a:off x="2952750" y="1329809"/>
            <a:ext cx="6096000" cy="923330"/>
          </a:xfrm>
          <a:prstGeom prst="rect">
            <a:avLst/>
          </a:prstGeom>
          <a:noFill/>
        </p:spPr>
        <p:txBody>
          <a:bodyPr wrap="square">
            <a:spAutoFit/>
          </a:bodyPr>
          <a:lstStyle/>
          <a:p>
            <a:pPr algn="ctr"/>
            <a:r>
              <a:rPr lang="en-US" sz="5400" dirty="0">
                <a:solidFill>
                  <a:schemeClr val="bg2"/>
                </a:solidFill>
                <a:latin typeface="Harrington" pitchFamily="82" charset="0"/>
              </a:rPr>
              <a:t>Revelation 15-22</a:t>
            </a:r>
          </a:p>
        </p:txBody>
      </p:sp>
      <p:grpSp>
        <p:nvGrpSpPr>
          <p:cNvPr id="33" name="Group 32">
            <a:extLst>
              <a:ext uri="{FF2B5EF4-FFF2-40B4-BE49-F238E27FC236}">
                <a16:creationId xmlns:a16="http://schemas.microsoft.com/office/drawing/2014/main" id="{1DF42EB4-A9B9-E161-3754-B6BCD51E4865}"/>
              </a:ext>
            </a:extLst>
          </p:cNvPr>
          <p:cNvGrpSpPr/>
          <p:nvPr/>
        </p:nvGrpSpPr>
        <p:grpSpPr>
          <a:xfrm>
            <a:off x="5371106" y="2389457"/>
            <a:ext cx="1449787" cy="3668444"/>
            <a:chOff x="6934200" y="1265656"/>
            <a:chExt cx="1985484" cy="4373144"/>
          </a:xfrm>
        </p:grpSpPr>
        <p:sp>
          <p:nvSpPr>
            <p:cNvPr id="34" name="Oval 33">
              <a:extLst>
                <a:ext uri="{FF2B5EF4-FFF2-40B4-BE49-F238E27FC236}">
                  <a16:creationId xmlns:a16="http://schemas.microsoft.com/office/drawing/2014/main" id="{28FE9EC9-1714-22B6-01B3-0E7265FA0F3D}"/>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891203C-510F-A2F2-6F3C-17B71969DA1F}"/>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D27139EF-378D-064B-41D5-E23089737E59}"/>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534EE9-1679-6FAC-7F2C-D8817BD0BAF8}"/>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CF10961-0ABD-4585-77A5-F7192D02C85C}"/>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DE7F80F0-5E01-D8A7-D7B7-934DA88960C4}"/>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979DB51A-D992-E7AE-1C22-07412F045896}"/>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25C7AC0B-B610-0FB5-7A4D-4C996C4EFE34}"/>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A132DC99-A4DA-8D0C-AAC7-B899F68FB538}"/>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4277CD03-D65D-5A22-AA7E-7B2AAC30AA50}"/>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669A789E-4BC8-DC64-D953-AD5452B9445A}"/>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4">
              <a:extLst>
                <a:ext uri="{FF2B5EF4-FFF2-40B4-BE49-F238E27FC236}">
                  <a16:creationId xmlns:a16="http://schemas.microsoft.com/office/drawing/2014/main" id="{517A0194-29EE-D710-19BB-7101A297C47E}"/>
                </a:ext>
              </a:extLst>
            </p:cNvPr>
            <p:cNvGrpSpPr/>
            <p:nvPr/>
          </p:nvGrpSpPr>
          <p:grpSpPr>
            <a:xfrm>
              <a:off x="7108136" y="2388756"/>
              <a:ext cx="1544360" cy="2210894"/>
              <a:chOff x="4553133" y="901823"/>
              <a:chExt cx="2186627" cy="3449921"/>
            </a:xfrm>
          </p:grpSpPr>
          <p:sp>
            <p:nvSpPr>
              <p:cNvPr id="112" name="Double Wave 23">
                <a:extLst>
                  <a:ext uri="{FF2B5EF4-FFF2-40B4-BE49-F238E27FC236}">
                    <a16:creationId xmlns:a16="http://schemas.microsoft.com/office/drawing/2014/main" id="{376CBECE-0539-5E55-F411-330DE37145A8}"/>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6">
                <a:extLst>
                  <a:ext uri="{FF2B5EF4-FFF2-40B4-BE49-F238E27FC236}">
                    <a16:creationId xmlns:a16="http://schemas.microsoft.com/office/drawing/2014/main" id="{708A0DB6-5B9B-8733-D696-AE10899A9C98}"/>
                  </a:ext>
                </a:extLst>
              </p:cNvPr>
              <p:cNvGrpSpPr/>
              <p:nvPr/>
            </p:nvGrpSpPr>
            <p:grpSpPr>
              <a:xfrm>
                <a:off x="4694566" y="901823"/>
                <a:ext cx="2045194" cy="1982724"/>
                <a:chOff x="2594848" y="2213440"/>
                <a:chExt cx="2045194" cy="1982724"/>
              </a:xfrm>
              <a:solidFill>
                <a:srgbClr val="E0C13C"/>
              </a:solidFill>
            </p:grpSpPr>
            <p:sp>
              <p:nvSpPr>
                <p:cNvPr id="114" name="Pie 17">
                  <a:extLst>
                    <a:ext uri="{FF2B5EF4-FFF2-40B4-BE49-F238E27FC236}">
                      <a16:creationId xmlns:a16="http://schemas.microsoft.com/office/drawing/2014/main" id="{5E3BAD9D-E0CA-A16F-EAB1-A9796F5836A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5" name="Group 5">
                  <a:extLst>
                    <a:ext uri="{FF2B5EF4-FFF2-40B4-BE49-F238E27FC236}">
                      <a16:creationId xmlns:a16="http://schemas.microsoft.com/office/drawing/2014/main" id="{7919466C-BCFB-5AD5-7E4E-782CAF04CC07}"/>
                    </a:ext>
                  </a:extLst>
                </p:cNvPr>
                <p:cNvGrpSpPr/>
                <p:nvPr/>
              </p:nvGrpSpPr>
              <p:grpSpPr>
                <a:xfrm>
                  <a:off x="2889102" y="2288406"/>
                  <a:ext cx="1537323" cy="1679535"/>
                  <a:chOff x="2886840" y="2288406"/>
                  <a:chExt cx="1537323" cy="1679535"/>
                </a:xfrm>
                <a:grpFill/>
              </p:grpSpPr>
              <p:sp>
                <p:nvSpPr>
                  <p:cNvPr id="116" name="Moon 3">
                    <a:extLst>
                      <a:ext uri="{FF2B5EF4-FFF2-40B4-BE49-F238E27FC236}">
                        <a16:creationId xmlns:a16="http://schemas.microsoft.com/office/drawing/2014/main" id="{4DB5469D-37F9-5862-1C30-79C76B5D7110}"/>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20">
                    <a:extLst>
                      <a:ext uri="{FF2B5EF4-FFF2-40B4-BE49-F238E27FC236}">
                        <a16:creationId xmlns:a16="http://schemas.microsoft.com/office/drawing/2014/main" id="{862C93E3-1578-26D1-2CB6-F13FFA0C2B71}"/>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6" name="Oval 45">
              <a:extLst>
                <a:ext uri="{FF2B5EF4-FFF2-40B4-BE49-F238E27FC236}">
                  <a16:creationId xmlns:a16="http://schemas.microsoft.com/office/drawing/2014/main" id="{86F6C284-C871-23A2-74F9-E630D4848B9B}"/>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58">
              <a:extLst>
                <a:ext uri="{FF2B5EF4-FFF2-40B4-BE49-F238E27FC236}">
                  <a16:creationId xmlns:a16="http://schemas.microsoft.com/office/drawing/2014/main" id="{8CFB7F21-6684-3669-4A2C-CFEA4D261EFA}"/>
                </a:ext>
              </a:extLst>
            </p:cNvPr>
            <p:cNvGrpSpPr/>
            <p:nvPr/>
          </p:nvGrpSpPr>
          <p:grpSpPr>
            <a:xfrm rot="175281">
              <a:off x="7281771" y="4966315"/>
              <a:ext cx="1319546" cy="446802"/>
              <a:chOff x="3810000" y="1677648"/>
              <a:chExt cx="4705061" cy="1827552"/>
            </a:xfrm>
          </p:grpSpPr>
          <p:grpSp>
            <p:nvGrpSpPr>
              <p:cNvPr id="82" name="Group 37">
                <a:extLst>
                  <a:ext uri="{FF2B5EF4-FFF2-40B4-BE49-F238E27FC236}">
                    <a16:creationId xmlns:a16="http://schemas.microsoft.com/office/drawing/2014/main" id="{ABA38142-53C5-DAC8-7576-8A99099CF7DC}"/>
                  </a:ext>
                </a:extLst>
              </p:cNvPr>
              <p:cNvGrpSpPr/>
              <p:nvPr/>
            </p:nvGrpSpPr>
            <p:grpSpPr>
              <a:xfrm>
                <a:off x="3810000" y="1828800"/>
                <a:ext cx="1776984" cy="1676400"/>
                <a:chOff x="3810000" y="1828800"/>
                <a:chExt cx="4038600" cy="3810000"/>
              </a:xfrm>
            </p:grpSpPr>
            <p:sp>
              <p:nvSpPr>
                <p:cNvPr id="103" name="Half Frame 102">
                  <a:extLst>
                    <a:ext uri="{FF2B5EF4-FFF2-40B4-BE49-F238E27FC236}">
                      <a16:creationId xmlns:a16="http://schemas.microsoft.com/office/drawing/2014/main" id="{38F35688-9DC3-4AFF-7F44-2B91C1190B9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103">
                  <a:extLst>
                    <a:ext uri="{FF2B5EF4-FFF2-40B4-BE49-F238E27FC236}">
                      <a16:creationId xmlns:a16="http://schemas.microsoft.com/office/drawing/2014/main" id="{DD2DECAD-DB42-E806-F751-3EF1755BC79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104">
                  <a:extLst>
                    <a:ext uri="{FF2B5EF4-FFF2-40B4-BE49-F238E27FC236}">
                      <a16:creationId xmlns:a16="http://schemas.microsoft.com/office/drawing/2014/main" id="{3E725F15-2590-7638-EF1C-271FAC4789A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105">
                  <a:extLst>
                    <a:ext uri="{FF2B5EF4-FFF2-40B4-BE49-F238E27FC236}">
                      <a16:creationId xmlns:a16="http://schemas.microsoft.com/office/drawing/2014/main" id="{A403F2DA-9E84-ECD3-6061-14B2D93EDCF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775">
                  <a:extLst>
                    <a:ext uri="{FF2B5EF4-FFF2-40B4-BE49-F238E27FC236}">
                      <a16:creationId xmlns:a16="http://schemas.microsoft.com/office/drawing/2014/main" id="{4D70821B-F581-90BE-4004-50B8855C590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a:extLst>
                    <a:ext uri="{FF2B5EF4-FFF2-40B4-BE49-F238E27FC236}">
                      <a16:creationId xmlns:a16="http://schemas.microsoft.com/office/drawing/2014/main" id="{FC99165B-A950-C57C-E15E-A82CEA9037E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F9070EA3-21A5-0EB7-413B-2AD1C1E8806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E76067C3-2A4F-99EC-64F8-3486E390EA8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6B25989E-7679-557C-B4CA-1A75048B893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38">
                <a:extLst>
                  <a:ext uri="{FF2B5EF4-FFF2-40B4-BE49-F238E27FC236}">
                    <a16:creationId xmlns:a16="http://schemas.microsoft.com/office/drawing/2014/main" id="{049BBFCF-5F86-83E3-6A21-063574396528}"/>
                  </a:ext>
                </a:extLst>
              </p:cNvPr>
              <p:cNvGrpSpPr/>
              <p:nvPr/>
            </p:nvGrpSpPr>
            <p:grpSpPr>
              <a:xfrm>
                <a:off x="5314014" y="1757596"/>
                <a:ext cx="1776984" cy="1676400"/>
                <a:chOff x="3810000" y="1828800"/>
                <a:chExt cx="4038600" cy="3810000"/>
              </a:xfrm>
            </p:grpSpPr>
            <p:sp>
              <p:nvSpPr>
                <p:cNvPr id="94" name="Half Frame 93">
                  <a:extLst>
                    <a:ext uri="{FF2B5EF4-FFF2-40B4-BE49-F238E27FC236}">
                      <a16:creationId xmlns:a16="http://schemas.microsoft.com/office/drawing/2014/main" id="{1AACE41F-0FB9-1265-B9ED-CD020714730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Half Frame 94">
                  <a:extLst>
                    <a:ext uri="{FF2B5EF4-FFF2-40B4-BE49-F238E27FC236}">
                      <a16:creationId xmlns:a16="http://schemas.microsoft.com/office/drawing/2014/main" id="{A9EC9BBC-E2AF-D086-D247-BEB55B078D4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Half Frame 95">
                  <a:extLst>
                    <a:ext uri="{FF2B5EF4-FFF2-40B4-BE49-F238E27FC236}">
                      <a16:creationId xmlns:a16="http://schemas.microsoft.com/office/drawing/2014/main" id="{DAC378B2-B7E9-AC65-BB84-0E028E49408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a:extLst>
                    <a:ext uri="{FF2B5EF4-FFF2-40B4-BE49-F238E27FC236}">
                      <a16:creationId xmlns:a16="http://schemas.microsoft.com/office/drawing/2014/main" id="{ADA9E6FA-30C8-F3CB-2489-094F36B2A1C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onut 766">
                  <a:extLst>
                    <a:ext uri="{FF2B5EF4-FFF2-40B4-BE49-F238E27FC236}">
                      <a16:creationId xmlns:a16="http://schemas.microsoft.com/office/drawing/2014/main" id="{DB69F26F-1B4D-7C78-7FD4-6D35CB17BAE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iamond 98">
                  <a:extLst>
                    <a:ext uri="{FF2B5EF4-FFF2-40B4-BE49-F238E27FC236}">
                      <a16:creationId xmlns:a16="http://schemas.microsoft.com/office/drawing/2014/main" id="{0E2E3A8A-BB38-7FE3-2683-7977E1FC572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FD5F3B75-A83B-9B68-DCD7-E35F03246BA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36BD0B64-38AE-1DFC-64A4-58F56D41E89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5E9EEE2A-CF39-A974-6B8B-8AC86D6A8CD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48">
                <a:extLst>
                  <a:ext uri="{FF2B5EF4-FFF2-40B4-BE49-F238E27FC236}">
                    <a16:creationId xmlns:a16="http://schemas.microsoft.com/office/drawing/2014/main" id="{4553C367-6686-F419-8C0A-7988D2748F8A}"/>
                  </a:ext>
                </a:extLst>
              </p:cNvPr>
              <p:cNvGrpSpPr/>
              <p:nvPr/>
            </p:nvGrpSpPr>
            <p:grpSpPr>
              <a:xfrm>
                <a:off x="6738077" y="1677648"/>
                <a:ext cx="1776984" cy="1676400"/>
                <a:chOff x="3810000" y="1828800"/>
                <a:chExt cx="4038600" cy="3810000"/>
              </a:xfrm>
            </p:grpSpPr>
            <p:sp>
              <p:nvSpPr>
                <p:cNvPr id="85" name="Half Frame 84">
                  <a:extLst>
                    <a:ext uri="{FF2B5EF4-FFF2-40B4-BE49-F238E27FC236}">
                      <a16:creationId xmlns:a16="http://schemas.microsoft.com/office/drawing/2014/main" id="{D0B5BED5-493D-0EA6-99BD-A812C76FB0E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Half Frame 50">
                  <a:extLst>
                    <a:ext uri="{FF2B5EF4-FFF2-40B4-BE49-F238E27FC236}">
                      <a16:creationId xmlns:a16="http://schemas.microsoft.com/office/drawing/2014/main" id="{A42BD073-25B6-ECFD-B025-8BD32D075FC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51">
                  <a:extLst>
                    <a:ext uri="{FF2B5EF4-FFF2-40B4-BE49-F238E27FC236}">
                      <a16:creationId xmlns:a16="http://schemas.microsoft.com/office/drawing/2014/main" id="{D787FF24-8F45-5768-E4A5-EC3C329F640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52">
                  <a:extLst>
                    <a:ext uri="{FF2B5EF4-FFF2-40B4-BE49-F238E27FC236}">
                      <a16:creationId xmlns:a16="http://schemas.microsoft.com/office/drawing/2014/main" id="{D2E9ABF1-98AC-93D2-9752-2DF858F3EC7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757">
                  <a:extLst>
                    <a:ext uri="{FF2B5EF4-FFF2-40B4-BE49-F238E27FC236}">
                      <a16:creationId xmlns:a16="http://schemas.microsoft.com/office/drawing/2014/main" id="{1F7C6C16-3DA9-FAF7-7CFA-869ECD1D1EC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iamond 89">
                  <a:extLst>
                    <a:ext uri="{FF2B5EF4-FFF2-40B4-BE49-F238E27FC236}">
                      <a16:creationId xmlns:a16="http://schemas.microsoft.com/office/drawing/2014/main" id="{4464C962-242A-4321-C0FE-CB2F03B1C4D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55C6EDA6-012D-7BE6-9AEC-B48D1DB884C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1F1DAD84-F793-0AD7-BD74-4818A90F726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4C6F4D59-FA0A-8CD2-ADBE-5085F6E488A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Cloud 47">
              <a:extLst>
                <a:ext uri="{FF2B5EF4-FFF2-40B4-BE49-F238E27FC236}">
                  <a16:creationId xmlns:a16="http://schemas.microsoft.com/office/drawing/2014/main" id="{2123BD86-E1FC-ED6B-BCF0-1CE3295346B0}"/>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90C94709-098B-10B3-B766-27526606A07A}"/>
                </a:ext>
              </a:extLst>
            </p:cNvPr>
            <p:cNvGrpSpPr/>
            <p:nvPr/>
          </p:nvGrpSpPr>
          <p:grpSpPr>
            <a:xfrm>
              <a:off x="7162023" y="1568903"/>
              <a:ext cx="1544762" cy="259293"/>
              <a:chOff x="7105896" y="1557210"/>
              <a:chExt cx="1544762" cy="488119"/>
            </a:xfrm>
          </p:grpSpPr>
          <p:sp>
            <p:nvSpPr>
              <p:cNvPr id="50" name="Rounded Rectangle 15">
                <a:extLst>
                  <a:ext uri="{FF2B5EF4-FFF2-40B4-BE49-F238E27FC236}">
                    <a16:creationId xmlns:a16="http://schemas.microsoft.com/office/drawing/2014/main" id="{E2EEC9E2-DB14-C1C4-6A13-883FABFD7A5B}"/>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9">
                <a:extLst>
                  <a:ext uri="{FF2B5EF4-FFF2-40B4-BE49-F238E27FC236}">
                    <a16:creationId xmlns:a16="http://schemas.microsoft.com/office/drawing/2014/main" id="{20FD70BD-D7B3-BBA5-FF37-AAC275649040}"/>
                  </a:ext>
                </a:extLst>
              </p:cNvPr>
              <p:cNvGrpSpPr/>
              <p:nvPr/>
            </p:nvGrpSpPr>
            <p:grpSpPr>
              <a:xfrm rot="160736">
                <a:off x="7230848" y="1557210"/>
                <a:ext cx="1269517" cy="488119"/>
                <a:chOff x="3810000" y="1677648"/>
                <a:chExt cx="4705061" cy="1827552"/>
              </a:xfrm>
            </p:grpSpPr>
            <p:grpSp>
              <p:nvGrpSpPr>
                <p:cNvPr id="52" name="Group 37">
                  <a:extLst>
                    <a:ext uri="{FF2B5EF4-FFF2-40B4-BE49-F238E27FC236}">
                      <a16:creationId xmlns:a16="http://schemas.microsoft.com/office/drawing/2014/main" id="{36A6A181-AC55-134E-487B-9B62D782585C}"/>
                    </a:ext>
                  </a:extLst>
                </p:cNvPr>
                <p:cNvGrpSpPr/>
                <p:nvPr/>
              </p:nvGrpSpPr>
              <p:grpSpPr>
                <a:xfrm>
                  <a:off x="3810000" y="1828800"/>
                  <a:ext cx="1776984" cy="1676400"/>
                  <a:chOff x="3810000" y="1828800"/>
                  <a:chExt cx="4038600" cy="3810000"/>
                </a:xfrm>
              </p:grpSpPr>
              <p:sp>
                <p:nvSpPr>
                  <p:cNvPr id="73" name="Half Frame 72">
                    <a:extLst>
                      <a:ext uri="{FF2B5EF4-FFF2-40B4-BE49-F238E27FC236}">
                        <a16:creationId xmlns:a16="http://schemas.microsoft.com/office/drawing/2014/main" id="{7859B6CF-D638-7856-7D62-056D0391797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Half Frame 73">
                    <a:extLst>
                      <a:ext uri="{FF2B5EF4-FFF2-40B4-BE49-F238E27FC236}">
                        <a16:creationId xmlns:a16="http://schemas.microsoft.com/office/drawing/2014/main" id="{92AD1DAE-D468-E11D-D875-5132A57E41D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CE549BEB-1EFB-3602-D0F0-606F291002D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8AC56724-6555-09C0-4B2A-97A7300E0FA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45">
                    <a:extLst>
                      <a:ext uri="{FF2B5EF4-FFF2-40B4-BE49-F238E27FC236}">
                        <a16:creationId xmlns:a16="http://schemas.microsoft.com/office/drawing/2014/main" id="{697B7458-86D6-BCF3-8728-0EA209A8C20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iamond 77">
                    <a:extLst>
                      <a:ext uri="{FF2B5EF4-FFF2-40B4-BE49-F238E27FC236}">
                        <a16:creationId xmlns:a16="http://schemas.microsoft.com/office/drawing/2014/main" id="{88AEEC43-6BCE-B650-BFB2-DF28DF2A9F0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B480D077-F277-CB5A-DD0D-1962DF3EC91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E21A29F4-1954-22A1-AAF8-A2870FA99C7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ED084F64-A882-B30A-9DD7-55DBB033BFD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38">
                  <a:extLst>
                    <a:ext uri="{FF2B5EF4-FFF2-40B4-BE49-F238E27FC236}">
                      <a16:creationId xmlns:a16="http://schemas.microsoft.com/office/drawing/2014/main" id="{80A5139F-A2A0-04EB-7AEE-F01B84AE1E3C}"/>
                    </a:ext>
                  </a:extLst>
                </p:cNvPr>
                <p:cNvGrpSpPr/>
                <p:nvPr/>
              </p:nvGrpSpPr>
              <p:grpSpPr>
                <a:xfrm>
                  <a:off x="5314014" y="1757596"/>
                  <a:ext cx="1776984" cy="1676400"/>
                  <a:chOff x="3810000" y="1828800"/>
                  <a:chExt cx="4038600" cy="3810000"/>
                </a:xfrm>
              </p:grpSpPr>
              <p:sp>
                <p:nvSpPr>
                  <p:cNvPr id="64" name="Half Frame 63">
                    <a:extLst>
                      <a:ext uri="{FF2B5EF4-FFF2-40B4-BE49-F238E27FC236}">
                        <a16:creationId xmlns:a16="http://schemas.microsoft.com/office/drawing/2014/main" id="{DF5882F8-BAD6-389B-0C0A-0AB988ACECF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64">
                    <a:extLst>
                      <a:ext uri="{FF2B5EF4-FFF2-40B4-BE49-F238E27FC236}">
                        <a16:creationId xmlns:a16="http://schemas.microsoft.com/office/drawing/2014/main" id="{1E9098FD-2010-42FB-41D7-537B44259E5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8EE81663-3E34-4AB5-7444-DA80E8D8E0C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E413130E-5ED8-6C9D-C0EC-25415562C3C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736">
                    <a:extLst>
                      <a:ext uri="{FF2B5EF4-FFF2-40B4-BE49-F238E27FC236}">
                        <a16:creationId xmlns:a16="http://schemas.microsoft.com/office/drawing/2014/main" id="{A62E2158-F276-D1D9-3391-AD81C83F7FF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iamond 68">
                    <a:extLst>
                      <a:ext uri="{FF2B5EF4-FFF2-40B4-BE49-F238E27FC236}">
                        <a16:creationId xmlns:a16="http://schemas.microsoft.com/office/drawing/2014/main" id="{89498275-DC6A-E00F-94F9-461E4BBC293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28D8999D-97AC-C57F-E949-F820A71D29B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B7FF9C89-C0CE-64F9-205D-AD73DF6AF59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428DAD24-DF22-3917-E04E-5762EB034F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48">
                  <a:extLst>
                    <a:ext uri="{FF2B5EF4-FFF2-40B4-BE49-F238E27FC236}">
                      <a16:creationId xmlns:a16="http://schemas.microsoft.com/office/drawing/2014/main" id="{91736E4A-B83B-6EBC-28D8-F182FC8DA5DD}"/>
                    </a:ext>
                  </a:extLst>
                </p:cNvPr>
                <p:cNvGrpSpPr/>
                <p:nvPr/>
              </p:nvGrpSpPr>
              <p:grpSpPr>
                <a:xfrm>
                  <a:off x="6738077" y="1677648"/>
                  <a:ext cx="1776984" cy="1676400"/>
                  <a:chOff x="3810000" y="1828800"/>
                  <a:chExt cx="4038600" cy="3810000"/>
                </a:xfrm>
              </p:grpSpPr>
              <p:sp>
                <p:nvSpPr>
                  <p:cNvPr id="55" name="Half Frame 54">
                    <a:extLst>
                      <a:ext uri="{FF2B5EF4-FFF2-40B4-BE49-F238E27FC236}">
                        <a16:creationId xmlns:a16="http://schemas.microsoft.com/office/drawing/2014/main" id="{C67E0502-5F47-BFA5-F825-AB777449256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Half Frame 55">
                    <a:extLst>
                      <a:ext uri="{FF2B5EF4-FFF2-40B4-BE49-F238E27FC236}">
                        <a16:creationId xmlns:a16="http://schemas.microsoft.com/office/drawing/2014/main" id="{E9323F8A-F49F-48CA-56B1-FEFB4D661A8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6">
                    <a:extLst>
                      <a:ext uri="{FF2B5EF4-FFF2-40B4-BE49-F238E27FC236}">
                        <a16:creationId xmlns:a16="http://schemas.microsoft.com/office/drawing/2014/main" id="{AC49F321-1EF8-9EF3-CC69-945C65C8028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7">
                    <a:extLst>
                      <a:ext uri="{FF2B5EF4-FFF2-40B4-BE49-F238E27FC236}">
                        <a16:creationId xmlns:a16="http://schemas.microsoft.com/office/drawing/2014/main" id="{668AC6E4-49E5-2EAD-CC4D-5827EBF8F85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727">
                    <a:extLst>
                      <a:ext uri="{FF2B5EF4-FFF2-40B4-BE49-F238E27FC236}">
                        <a16:creationId xmlns:a16="http://schemas.microsoft.com/office/drawing/2014/main" id="{91133C47-E273-71D6-4668-3C28D054F93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mond 59">
                    <a:extLst>
                      <a:ext uri="{FF2B5EF4-FFF2-40B4-BE49-F238E27FC236}">
                        <a16:creationId xmlns:a16="http://schemas.microsoft.com/office/drawing/2014/main" id="{0175268F-E5B5-1745-BC8F-3177474A445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F772252B-BFAB-5FF1-4F55-B11B7862DEA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C154C3BD-3CC6-10CE-FC24-3D74F0352F5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60BBFF65-1E10-1ADB-2A6C-5A58E077699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67537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3</a:t>
            </a:r>
            <a:r>
              <a:rPr lang="en-US" sz="5400" baseline="30000" dirty="0">
                <a:solidFill>
                  <a:schemeClr val="bg2"/>
                </a:solidFill>
                <a:latin typeface="Harrington" pitchFamily="82" charset="0"/>
              </a:rPr>
              <a:t>rd</a:t>
            </a:r>
            <a:r>
              <a:rPr lang="en-US" sz="5400" dirty="0">
                <a:solidFill>
                  <a:schemeClr val="bg2"/>
                </a:solidFill>
                <a:latin typeface="Harrington" pitchFamily="82" charset="0"/>
              </a:rPr>
              <a:t> Angel</a:t>
            </a:r>
          </a:p>
        </p:txBody>
      </p:sp>
      <p:sp>
        <p:nvSpPr>
          <p:cNvPr id="8" name="TextBox 7"/>
          <p:cNvSpPr txBox="1"/>
          <p:nvPr/>
        </p:nvSpPr>
        <p:spPr>
          <a:xfrm>
            <a:off x="1030176" y="1675053"/>
            <a:ext cx="6629400" cy="3046988"/>
          </a:xfrm>
          <a:prstGeom prst="rect">
            <a:avLst/>
          </a:prstGeom>
          <a:noFill/>
        </p:spPr>
        <p:txBody>
          <a:bodyPr wrap="square" rtlCol="0">
            <a:spAutoFit/>
          </a:bodyPr>
          <a:lstStyle/>
          <a:p>
            <a:r>
              <a:rPr lang="en-US" sz="2400" dirty="0">
                <a:solidFill>
                  <a:schemeClr val="bg2"/>
                </a:solidFill>
              </a:rPr>
              <a:t>Pours vial on the rivers and fountains—</a:t>
            </a:r>
          </a:p>
          <a:p>
            <a:endParaRPr lang="en-US" sz="2400" dirty="0">
              <a:solidFill>
                <a:schemeClr val="bg2"/>
              </a:solidFill>
            </a:endParaRPr>
          </a:p>
          <a:p>
            <a:r>
              <a:rPr lang="en-US" sz="2400" dirty="0">
                <a:solidFill>
                  <a:schemeClr val="bg2"/>
                </a:solidFill>
              </a:rPr>
              <a:t>The blood that was shed for the wicked</a:t>
            </a:r>
          </a:p>
          <a:p>
            <a:endParaRPr lang="en-US" sz="2400" dirty="0">
              <a:solidFill>
                <a:schemeClr val="bg2"/>
              </a:solidFill>
            </a:endParaRPr>
          </a:p>
          <a:p>
            <a:r>
              <a:rPr lang="en-US" sz="2400" dirty="0">
                <a:solidFill>
                  <a:schemeClr val="bg2"/>
                </a:solidFill>
              </a:rPr>
              <a:t>Joseph Smith—Carthage</a:t>
            </a:r>
          </a:p>
          <a:p>
            <a:endParaRPr lang="en-US" sz="2400" dirty="0">
              <a:solidFill>
                <a:schemeClr val="bg2"/>
              </a:solidFill>
            </a:endParaRPr>
          </a:p>
          <a:p>
            <a:r>
              <a:rPr lang="en-US" sz="2400" dirty="0">
                <a:solidFill>
                  <a:schemeClr val="bg2"/>
                </a:solidFill>
              </a:rPr>
              <a:t>D&amp;C 87 and 88</a:t>
            </a:r>
          </a:p>
          <a:p>
            <a:r>
              <a:rPr lang="en-US" sz="2400" dirty="0">
                <a:solidFill>
                  <a:schemeClr val="bg2"/>
                </a:solidFill>
              </a:rPr>
              <a:t>Revelation and prophecy on war</a:t>
            </a:r>
            <a:endParaRPr lang="en-US" sz="2000" dirty="0">
              <a:solidFill>
                <a:schemeClr val="bg2"/>
              </a:solidFill>
            </a:endParaRPr>
          </a:p>
        </p:txBody>
      </p:sp>
      <p:sp>
        <p:nvSpPr>
          <p:cNvPr id="9" name="TextBox 8"/>
          <p:cNvSpPr txBox="1"/>
          <p:nvPr/>
        </p:nvSpPr>
        <p:spPr>
          <a:xfrm>
            <a:off x="159166" y="6397094"/>
            <a:ext cx="3810000" cy="400110"/>
          </a:xfrm>
          <a:prstGeom prst="rect">
            <a:avLst/>
          </a:prstGeom>
          <a:noFill/>
        </p:spPr>
        <p:txBody>
          <a:bodyPr wrap="square" rtlCol="0">
            <a:spAutoFit/>
          </a:bodyPr>
          <a:lstStyle/>
          <a:p>
            <a:r>
              <a:rPr lang="en-US" sz="2000" dirty="0">
                <a:solidFill>
                  <a:schemeClr val="bg2"/>
                </a:solidFill>
              </a:rPr>
              <a:t>Revelation 16:4</a:t>
            </a:r>
          </a:p>
        </p:txBody>
      </p:sp>
      <p:grpSp>
        <p:nvGrpSpPr>
          <p:cNvPr id="59" name="Group 58"/>
          <p:cNvGrpSpPr/>
          <p:nvPr/>
        </p:nvGrpSpPr>
        <p:grpSpPr>
          <a:xfrm>
            <a:off x="3996267" y="189690"/>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60" name="Freeform: Shape 59"/>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Trapezoid 61"/>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4374160" y="4196107"/>
              <a:ext cx="487597" cy="1220136"/>
              <a:chOff x="4429327" y="4241330"/>
              <a:chExt cx="487597" cy="1220136"/>
            </a:xfrm>
            <a:grpFill/>
          </p:grpSpPr>
          <p:sp>
            <p:nvSpPr>
              <p:cNvPr id="86" name="Freeform: Shape 85"/>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787695" y="4190737"/>
              <a:ext cx="487597" cy="1298423"/>
              <a:chOff x="2823340" y="4240778"/>
              <a:chExt cx="487597" cy="1298423"/>
            </a:xfrm>
            <a:grpFill/>
          </p:grpSpPr>
          <p:sp>
            <p:nvSpPr>
              <p:cNvPr id="84" name="Freeform: Shape 83"/>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rapezoid 64"/>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168"/>
            <p:cNvGrpSpPr/>
            <p:nvPr/>
          </p:nvGrpSpPr>
          <p:grpSpPr>
            <a:xfrm>
              <a:off x="4007499" y="4645247"/>
              <a:ext cx="660437" cy="661734"/>
              <a:chOff x="1715820" y="1560505"/>
              <a:chExt cx="1484580" cy="1487495"/>
            </a:xfrm>
            <a:grpFill/>
          </p:grpSpPr>
          <p:sp>
            <p:nvSpPr>
              <p:cNvPr id="68" name="Chord 67"/>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16"/>
              <p:cNvGrpSpPr/>
              <p:nvPr/>
            </p:nvGrpSpPr>
            <p:grpSpPr>
              <a:xfrm>
                <a:off x="1752600" y="2286000"/>
                <a:ext cx="1447800" cy="762000"/>
                <a:chOff x="1752600" y="2286000"/>
                <a:chExt cx="1447800" cy="762000"/>
              </a:xfrm>
              <a:grpFill/>
            </p:grpSpPr>
            <p:sp>
              <p:nvSpPr>
                <p:cNvPr id="70" name="Oval 69"/>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3"/>
                <p:cNvGrpSpPr/>
                <p:nvPr/>
              </p:nvGrpSpPr>
              <p:grpSpPr>
                <a:xfrm>
                  <a:off x="1905000" y="2286000"/>
                  <a:ext cx="1141228" cy="223284"/>
                  <a:chOff x="1219200" y="2204767"/>
                  <a:chExt cx="6026728" cy="1457866"/>
                </a:xfrm>
                <a:grpFill/>
              </p:grpSpPr>
              <p:sp>
                <p:nvSpPr>
                  <p:cNvPr id="72"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8"/>
                  <p:cNvGrpSpPr/>
                  <p:nvPr/>
                </p:nvGrpSpPr>
                <p:grpSpPr>
                  <a:xfrm>
                    <a:off x="3505200" y="2209800"/>
                    <a:ext cx="2585767" cy="1452833"/>
                    <a:chOff x="1219200" y="2204767"/>
                    <a:chExt cx="2585767" cy="1452833"/>
                  </a:xfrm>
                  <a:grpFill/>
                </p:grpSpPr>
                <p:sp>
                  <p:nvSpPr>
                    <p:cNvPr id="80"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1219200" y="2204767"/>
                    <a:ext cx="2585767" cy="1452833"/>
                    <a:chOff x="1219200" y="2204767"/>
                    <a:chExt cx="2585767" cy="1452833"/>
                  </a:xfrm>
                  <a:grpFill/>
                </p:grpSpPr>
                <p:sp>
                  <p:nvSpPr>
                    <p:cNvPr id="76"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7" name="Freeform: Shape 66"/>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waterfall over rocks&#10;&#10;Description automatically generated">
            <a:extLst>
              <a:ext uri="{FF2B5EF4-FFF2-40B4-BE49-F238E27FC236}">
                <a16:creationId xmlns:a16="http://schemas.microsoft.com/office/drawing/2014/main" id="{EF09E61B-D887-1611-0F0E-F54328A18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281" y="3126619"/>
            <a:ext cx="4572000" cy="3429000"/>
          </a:xfrm>
          <a:prstGeom prst="rect">
            <a:avLst/>
          </a:prstGeom>
        </p:spPr>
      </p:pic>
      <p:sp>
        <p:nvSpPr>
          <p:cNvPr id="47" name="Double Wave 46"/>
          <p:cNvSpPr/>
          <p:nvPr/>
        </p:nvSpPr>
        <p:spPr>
          <a:xfrm rot="18490404">
            <a:off x="7293261" y="2185859"/>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p:cNvGrpSpPr/>
          <p:nvPr/>
        </p:nvGrpSpPr>
        <p:grpSpPr>
          <a:xfrm rot="17215964">
            <a:off x="8372596" y="629845"/>
            <a:ext cx="1484580" cy="1487495"/>
            <a:chOff x="1715820" y="1560505"/>
            <a:chExt cx="1484580" cy="1487495"/>
          </a:xfrm>
        </p:grpSpPr>
        <p:sp>
          <p:nvSpPr>
            <p:cNvPr id="31" name="Chord 3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6"/>
            <p:cNvGrpSpPr/>
            <p:nvPr/>
          </p:nvGrpSpPr>
          <p:grpSpPr>
            <a:xfrm>
              <a:off x="1752600" y="2286000"/>
              <a:ext cx="1447800" cy="762000"/>
              <a:chOff x="1752600" y="2286000"/>
              <a:chExt cx="1447800" cy="762000"/>
            </a:xfrm>
          </p:grpSpPr>
          <p:sp>
            <p:nvSpPr>
              <p:cNvPr id="33" name="Oval 3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
              <p:cNvGrpSpPr/>
              <p:nvPr/>
            </p:nvGrpSpPr>
            <p:grpSpPr>
              <a:xfrm>
                <a:off x="1905000" y="2286000"/>
                <a:ext cx="1141228" cy="223284"/>
                <a:chOff x="1219200" y="2204767"/>
                <a:chExt cx="6026728" cy="1457866"/>
              </a:xfrm>
            </p:grpSpPr>
            <p:sp>
              <p:nvSpPr>
                <p:cNvPr id="35" name="Quad Arrow 3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
                <p:cNvGrpSpPr/>
                <p:nvPr/>
              </p:nvGrpSpPr>
              <p:grpSpPr>
                <a:xfrm>
                  <a:off x="3505200" y="2209800"/>
                  <a:ext cx="2585767" cy="1452833"/>
                  <a:chOff x="1219200" y="2204767"/>
                  <a:chExt cx="2585767" cy="1452833"/>
                </a:xfrm>
              </p:grpSpPr>
              <p:sp>
                <p:nvSpPr>
                  <p:cNvPr id="4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1219200" y="2204767"/>
                  <a:ext cx="2585767" cy="1452833"/>
                  <a:chOff x="1219200" y="2204767"/>
                  <a:chExt cx="2585767" cy="1452833"/>
                </a:xfrm>
              </p:grpSpPr>
              <p:sp>
                <p:nvSpPr>
                  <p:cNvPr id="3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1765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anim calcmode="lin" valueType="num">
                                      <p:cBhvr>
                                        <p:cTn id="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6" end="6"/>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xEl>
                                              <p:pRg st="7" end="7"/>
                                            </p:txEl>
                                          </p:spTgt>
                                        </p:tgtEl>
                                        <p:attrNameLst>
                                          <p:attrName>style.visibility</p:attrName>
                                        </p:attrNameLst>
                                      </p:cBhvr>
                                      <p:to>
                                        <p:strVal val="visible"/>
                                      </p:to>
                                    </p:set>
                                    <p:animEffect transition="in" filter="fade">
                                      <p:cBhvr>
                                        <p:cTn id="12" dur="1000"/>
                                        <p:tgtEl>
                                          <p:spTgt spid="8">
                                            <p:txEl>
                                              <p:pRg st="7" end="7"/>
                                            </p:txEl>
                                          </p:spTgt>
                                        </p:tgtEl>
                                      </p:cBhvr>
                                    </p:animEffect>
                                    <p:anim calcmode="lin" valueType="num">
                                      <p:cBhvr>
                                        <p:cTn id="1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7" end="7"/>
                                            </p:txEl>
                                          </p:spTgt>
                                        </p:tgtEl>
                                        <p:attrNameLst>
                                          <p:attrName>ppt_y</p:attrName>
                                        </p:attrNameLst>
                                      </p:cBhvr>
                                      <p:tavLst>
                                        <p:tav tm="0">
                                          <p:val>
                                            <p:strVal val="#ppt_y-.1"/>
                                          </p:val>
                                        </p:tav>
                                        <p:tav tm="100000">
                                          <p:val>
                                            <p:strVal val="#ppt_y"/>
                                          </p:val>
                                        </p:tav>
                                      </p:tavLst>
                                    </p:anim>
                                  </p:childTnLst>
                                </p:cTn>
                              </p:par>
                              <p:par>
                                <p:cTn id="15" presetID="32" presetClass="emph" presetSubtype="0" fill="hold" grpId="0" nodeType="withEffect">
                                  <p:stCondLst>
                                    <p:cond delay="0"/>
                                  </p:stCondLst>
                                  <p:childTnLst>
                                    <p:animClr clrSpc="rgb" dir="cw">
                                      <p:cBhvr override="childStyle">
                                        <p:cTn id="16" dur="100" fill="hold"/>
                                        <p:tgtEl>
                                          <p:spTgt spid="47"/>
                                        </p:tgtEl>
                                        <p:attrNameLst>
                                          <p:attrName>style.color</p:attrName>
                                        </p:attrNameLst>
                                      </p:cBhvr>
                                      <p:to>
                                        <a:schemeClr val="accent2"/>
                                      </p:to>
                                    </p:animClr>
                                    <p:animClr clrSpc="rgb" dir="cw">
                                      <p:cBhvr>
                                        <p:cTn id="17" dur="100" fill="hold"/>
                                        <p:tgtEl>
                                          <p:spTgt spid="47"/>
                                        </p:tgtEl>
                                        <p:attrNameLst>
                                          <p:attrName>fillcolor</p:attrName>
                                        </p:attrNameLst>
                                      </p:cBhvr>
                                      <p:to>
                                        <a:schemeClr val="accent2"/>
                                      </p:to>
                                    </p:animClr>
                                    <p:set>
                                      <p:cBhvr>
                                        <p:cTn id="18" dur="100" fill="hold"/>
                                        <p:tgtEl>
                                          <p:spTgt spid="47"/>
                                        </p:tgtEl>
                                        <p:attrNameLst>
                                          <p:attrName>fill.type</p:attrName>
                                        </p:attrNameLst>
                                      </p:cBhvr>
                                      <p:to>
                                        <p:strVal val="solid"/>
                                      </p:to>
                                    </p:set>
                                    <p:set>
                                      <p:cBhvr>
                                        <p:cTn id="19" dur="100" fill="hold"/>
                                        <p:tgtEl>
                                          <p:spTgt spid="47"/>
                                        </p:tgtEl>
                                        <p:attrNameLst>
                                          <p:attrName>fill.on</p:attrName>
                                        </p:attrNameLst>
                                      </p:cBhvr>
                                      <p:to>
                                        <p:strVal val="true"/>
                                      </p:to>
                                    </p:set>
                                    <p:animRot by="120000">
                                      <p:cBhvr>
                                        <p:cTn id="20" dur="100" fill="hold">
                                          <p:stCondLst>
                                            <p:cond delay="0"/>
                                          </p:stCondLst>
                                        </p:cTn>
                                        <p:tgtEl>
                                          <p:spTgt spid="47"/>
                                        </p:tgtEl>
                                        <p:attrNameLst>
                                          <p:attrName>r</p:attrName>
                                        </p:attrNameLst>
                                      </p:cBhvr>
                                    </p:animRot>
                                    <p:animRot by="-240000">
                                      <p:cBhvr>
                                        <p:cTn id="21" dur="200" fill="hold">
                                          <p:stCondLst>
                                            <p:cond delay="200"/>
                                          </p:stCondLst>
                                        </p:cTn>
                                        <p:tgtEl>
                                          <p:spTgt spid="47"/>
                                        </p:tgtEl>
                                        <p:attrNameLst>
                                          <p:attrName>r</p:attrName>
                                        </p:attrNameLst>
                                      </p:cBhvr>
                                    </p:animRot>
                                    <p:animRot by="240000">
                                      <p:cBhvr>
                                        <p:cTn id="22" dur="200" fill="hold">
                                          <p:stCondLst>
                                            <p:cond delay="400"/>
                                          </p:stCondLst>
                                        </p:cTn>
                                        <p:tgtEl>
                                          <p:spTgt spid="47"/>
                                        </p:tgtEl>
                                        <p:attrNameLst>
                                          <p:attrName>r</p:attrName>
                                        </p:attrNameLst>
                                      </p:cBhvr>
                                    </p:animRot>
                                    <p:animRot by="-240000">
                                      <p:cBhvr>
                                        <p:cTn id="23" dur="200" fill="hold">
                                          <p:stCondLst>
                                            <p:cond delay="600"/>
                                          </p:stCondLst>
                                        </p:cTn>
                                        <p:tgtEl>
                                          <p:spTgt spid="47"/>
                                        </p:tgtEl>
                                        <p:attrNameLst>
                                          <p:attrName>r</p:attrName>
                                        </p:attrNameLst>
                                      </p:cBhvr>
                                    </p:animRot>
                                    <p:animRot by="120000">
                                      <p:cBhvr>
                                        <p:cTn id="24"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6342CE-A2FE-9F13-2E2C-2A7D3D833768}"/>
              </a:ext>
            </a:extLst>
          </p:cNvPr>
          <p:cNvPicPr>
            <a:picLocks noChangeAspect="1"/>
          </p:cNvPicPr>
          <p:nvPr/>
        </p:nvPicPr>
        <p:blipFill>
          <a:blip r:embed="rId2"/>
          <a:stretch>
            <a:fillRect/>
          </a:stretch>
        </p:blipFill>
        <p:spPr>
          <a:xfrm>
            <a:off x="0" y="-26968"/>
            <a:ext cx="12192000" cy="6884968"/>
          </a:xfrm>
          <a:prstGeom prst="rect">
            <a:avLst/>
          </a:prstGeom>
        </p:spPr>
      </p:pic>
      <p:sp>
        <p:nvSpPr>
          <p:cNvPr id="9" name="TextBox 8">
            <a:extLst>
              <a:ext uri="{FF2B5EF4-FFF2-40B4-BE49-F238E27FC236}">
                <a16:creationId xmlns:a16="http://schemas.microsoft.com/office/drawing/2014/main" id="{2C45BDBE-2FC3-F7D0-1B64-3EB011206B5A}"/>
              </a:ext>
            </a:extLst>
          </p:cNvPr>
          <p:cNvSpPr txBox="1"/>
          <p:nvPr/>
        </p:nvSpPr>
        <p:spPr>
          <a:xfrm>
            <a:off x="3045619" y="1981111"/>
            <a:ext cx="6100762" cy="3108543"/>
          </a:xfrm>
          <a:prstGeom prst="rect">
            <a:avLst/>
          </a:prstGeom>
          <a:noFill/>
        </p:spPr>
        <p:txBody>
          <a:bodyPr wrap="square">
            <a:spAutoFit/>
          </a:bodyPr>
          <a:lstStyle/>
          <a:p>
            <a:pPr algn="ctr"/>
            <a:r>
              <a:rPr lang="en-US" sz="2800" b="1" i="0" dirty="0">
                <a:effectLst/>
                <a:latin typeface="Abadi" panose="020B0604020104020204" pitchFamily="34" charset="0"/>
              </a:rPr>
              <a:t>In the celestial kingdom, God will dwell with and comfort His people, and they will no longer experience death, sorrow, or pain</a:t>
            </a:r>
            <a:r>
              <a:rPr lang="en-US" sz="2800" b="0" i="0" dirty="0">
                <a:effectLst/>
                <a:latin typeface="Abadi" panose="020B0604020104020204" pitchFamily="34" charset="0"/>
              </a:rPr>
              <a:t>; and</a:t>
            </a:r>
            <a:r>
              <a:rPr lang="en-US" sz="2800" b="1" i="0" dirty="0">
                <a:effectLst/>
                <a:latin typeface="Abadi" panose="020B0604020104020204" pitchFamily="34" charset="0"/>
              </a:rPr>
              <a:t> those who faithfully overcome the tests of mortal life will inherit eternal blessings in the celestial kingdom</a:t>
            </a:r>
            <a:r>
              <a:rPr lang="en-US" sz="2800" b="0" i="0" dirty="0">
                <a:effectLst/>
                <a:latin typeface="Abadi" panose="020B0604020104020204" pitchFamily="34" charset="0"/>
              </a:rPr>
              <a:t>.</a:t>
            </a:r>
            <a:endParaRPr lang="en-US" sz="2800" dirty="0">
              <a:latin typeface="Abadi" panose="020B0604020104020204" pitchFamily="34" charset="0"/>
            </a:endParaRPr>
          </a:p>
        </p:txBody>
      </p:sp>
    </p:spTree>
    <p:extLst>
      <p:ext uri="{BB962C8B-B14F-4D97-AF65-F5344CB8AC3E}">
        <p14:creationId xmlns:p14="http://schemas.microsoft.com/office/powerpoint/2010/main" val="42384975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80647" y="1088523"/>
            <a:ext cx="4114800" cy="461665"/>
          </a:xfrm>
          <a:prstGeom prst="rect">
            <a:avLst/>
          </a:prstGeom>
          <a:noFill/>
        </p:spPr>
        <p:txBody>
          <a:bodyPr wrap="square" rtlCol="0">
            <a:spAutoFit/>
          </a:bodyPr>
          <a:lstStyle/>
          <a:p>
            <a:r>
              <a:rPr lang="en-US" sz="2400" dirty="0">
                <a:solidFill>
                  <a:schemeClr val="bg1"/>
                </a:solidFill>
              </a:rPr>
              <a:t>A city of the Celestial order</a:t>
            </a:r>
          </a:p>
        </p:txBody>
      </p:sp>
      <p:sp>
        <p:nvSpPr>
          <p:cNvPr id="6" name="TextBox 5"/>
          <p:cNvSpPr txBox="1"/>
          <p:nvPr/>
        </p:nvSpPr>
        <p:spPr>
          <a:xfrm>
            <a:off x="1676400" y="61510"/>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New Jerusalem</a:t>
            </a:r>
          </a:p>
        </p:txBody>
      </p:sp>
      <p:sp>
        <p:nvSpPr>
          <p:cNvPr id="7" name="TextBox 6"/>
          <p:cNvSpPr txBox="1"/>
          <p:nvPr/>
        </p:nvSpPr>
        <p:spPr>
          <a:xfrm>
            <a:off x="5246594" y="2566633"/>
            <a:ext cx="6297706" cy="3108543"/>
          </a:xfrm>
          <a:prstGeom prst="rect">
            <a:avLst/>
          </a:prstGeom>
          <a:noFill/>
        </p:spPr>
        <p:txBody>
          <a:bodyPr wrap="square" rtlCol="0">
            <a:spAutoFit/>
          </a:bodyPr>
          <a:lstStyle/>
          <a:p>
            <a:r>
              <a:rPr lang="en-US" sz="2800" i="1" dirty="0">
                <a:solidFill>
                  <a:schemeClr val="bg1"/>
                </a:solidFill>
              </a:rPr>
              <a:t>“…the same </a:t>
            </a:r>
            <a:r>
              <a:rPr lang="en-US" sz="2800" i="1" dirty="0">
                <a:solidFill>
                  <a:srgbClr val="FFC000"/>
                </a:solidFill>
              </a:rPr>
              <a:t>sociality (families, love within, marriage, eternal) </a:t>
            </a:r>
            <a:r>
              <a:rPr lang="en-US" sz="2800" i="1" dirty="0">
                <a:solidFill>
                  <a:schemeClr val="bg1"/>
                </a:solidFill>
              </a:rPr>
              <a:t>which exists among us here will exist among us there, only it will be coupled with eternal glory we do not now enjoy.”</a:t>
            </a:r>
          </a:p>
          <a:p>
            <a:r>
              <a:rPr lang="en-US" sz="2800" i="1" dirty="0">
                <a:solidFill>
                  <a:schemeClr val="bg1"/>
                </a:solidFill>
              </a:rPr>
              <a:t>D&amp;C 130:2</a:t>
            </a:r>
          </a:p>
          <a:p>
            <a:pPr marL="342900" indent="-342900">
              <a:buAutoNum type="arabicPeriod"/>
            </a:pPr>
            <a:endParaRPr lang="en-US" sz="2800" i="1" dirty="0">
              <a:solidFill>
                <a:schemeClr val="bg1"/>
              </a:solidFill>
            </a:endParaRPr>
          </a:p>
        </p:txBody>
      </p:sp>
      <p:sp>
        <p:nvSpPr>
          <p:cNvPr id="8" name="TextBox 7"/>
          <p:cNvSpPr txBox="1"/>
          <p:nvPr/>
        </p:nvSpPr>
        <p:spPr>
          <a:xfrm>
            <a:off x="152400" y="6459321"/>
            <a:ext cx="3048000" cy="369332"/>
          </a:xfrm>
          <a:prstGeom prst="rect">
            <a:avLst/>
          </a:prstGeom>
          <a:noFill/>
        </p:spPr>
        <p:txBody>
          <a:bodyPr wrap="square" rtlCol="0">
            <a:spAutoFit/>
          </a:bodyPr>
          <a:lstStyle/>
          <a:p>
            <a:r>
              <a:rPr lang="en-US" dirty="0">
                <a:solidFill>
                  <a:schemeClr val="bg1"/>
                </a:solidFill>
              </a:rPr>
              <a:t>Revelation 21:2</a:t>
            </a:r>
          </a:p>
        </p:txBody>
      </p:sp>
      <p:pic>
        <p:nvPicPr>
          <p:cNvPr id="3" name="Picture 2">
            <a:extLst>
              <a:ext uri="{FF2B5EF4-FFF2-40B4-BE49-F238E27FC236}">
                <a16:creationId xmlns:a16="http://schemas.microsoft.com/office/drawing/2014/main" id="{AF5F427B-5906-4B09-9B68-63F261AA8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895" y="1657774"/>
            <a:ext cx="3524250" cy="4619625"/>
          </a:xfrm>
          <a:prstGeom prst="rect">
            <a:avLst/>
          </a:prstGeom>
        </p:spPr>
      </p:pic>
    </p:spTree>
    <p:extLst>
      <p:ext uri="{BB962C8B-B14F-4D97-AF65-F5344CB8AC3E}">
        <p14:creationId xmlns:p14="http://schemas.microsoft.com/office/powerpoint/2010/main" val="42111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The Lord is Here</a:t>
            </a:r>
          </a:p>
        </p:txBody>
      </p:sp>
      <p:sp>
        <p:nvSpPr>
          <p:cNvPr id="8" name="TextBox 7"/>
          <p:cNvSpPr txBox="1"/>
          <p:nvPr/>
        </p:nvSpPr>
        <p:spPr>
          <a:xfrm>
            <a:off x="0" y="6351151"/>
            <a:ext cx="3048000" cy="369332"/>
          </a:xfrm>
          <a:prstGeom prst="rect">
            <a:avLst/>
          </a:prstGeom>
          <a:noFill/>
        </p:spPr>
        <p:txBody>
          <a:bodyPr wrap="square" rtlCol="0">
            <a:spAutoFit/>
          </a:bodyPr>
          <a:lstStyle/>
          <a:p>
            <a:r>
              <a:rPr lang="en-US" dirty="0">
                <a:solidFill>
                  <a:schemeClr val="bg1"/>
                </a:solidFill>
              </a:rPr>
              <a:t>Revelation 21:2</a:t>
            </a:r>
          </a:p>
        </p:txBody>
      </p:sp>
      <p:sp>
        <p:nvSpPr>
          <p:cNvPr id="9" name="TextBox 8"/>
          <p:cNvSpPr txBox="1"/>
          <p:nvPr/>
        </p:nvSpPr>
        <p:spPr>
          <a:xfrm>
            <a:off x="497541" y="2695538"/>
            <a:ext cx="4074459" cy="1938992"/>
          </a:xfrm>
          <a:prstGeom prst="rect">
            <a:avLst/>
          </a:prstGeom>
          <a:noFill/>
        </p:spPr>
        <p:txBody>
          <a:bodyPr wrap="square" rtlCol="0">
            <a:spAutoFit/>
          </a:bodyPr>
          <a:lstStyle/>
          <a:p>
            <a:r>
              <a:rPr lang="en-US" sz="2000" dirty="0">
                <a:solidFill>
                  <a:schemeClr val="bg1"/>
                </a:solidFill>
              </a:rPr>
              <a:t>When this earth becomes a celestial sphere ‘that great city, the holy Jerusalem,’ shall again descend ‘out of heaven from God,’ as this earth becomes the abode of celestial beings forever—(2)</a:t>
            </a:r>
          </a:p>
        </p:txBody>
      </p:sp>
      <p:sp>
        <p:nvSpPr>
          <p:cNvPr id="10" name="TextBox 9"/>
          <p:cNvSpPr txBox="1"/>
          <p:nvPr/>
        </p:nvSpPr>
        <p:spPr>
          <a:xfrm>
            <a:off x="3402106" y="1051590"/>
            <a:ext cx="6096000" cy="1200329"/>
          </a:xfrm>
          <a:prstGeom prst="rect">
            <a:avLst/>
          </a:prstGeom>
          <a:noFill/>
        </p:spPr>
        <p:txBody>
          <a:bodyPr wrap="square" rtlCol="0">
            <a:spAutoFit/>
          </a:bodyPr>
          <a:lstStyle/>
          <a:p>
            <a:r>
              <a:rPr lang="en-US" dirty="0">
                <a:solidFill>
                  <a:schemeClr val="bg1"/>
                </a:solidFill>
              </a:rPr>
              <a:t>1. Ancient Jerusalem, the city of much of our Lord’s personal ministry among men, shall be rebuilt in the last days and become one of the two great world capitals, a millennial city from which the word of the Lord shall go forth.</a:t>
            </a:r>
          </a:p>
        </p:txBody>
      </p:sp>
      <p:sp>
        <p:nvSpPr>
          <p:cNvPr id="11" name="TextBox 10"/>
          <p:cNvSpPr txBox="1"/>
          <p:nvPr/>
        </p:nvSpPr>
        <p:spPr>
          <a:xfrm>
            <a:off x="7620000" y="3124201"/>
            <a:ext cx="3048000" cy="1200329"/>
          </a:xfrm>
          <a:prstGeom prst="rect">
            <a:avLst/>
          </a:prstGeom>
          <a:noFill/>
        </p:spPr>
        <p:txBody>
          <a:bodyPr wrap="square" rtlCol="0">
            <a:spAutoFit/>
          </a:bodyPr>
          <a:lstStyle/>
          <a:p>
            <a:r>
              <a:rPr lang="en-US" dirty="0">
                <a:solidFill>
                  <a:schemeClr val="bg1"/>
                </a:solidFill>
              </a:rPr>
              <a:t>2. A new Jerusalem, a new Zion, a city of God shall be built on the American continent.</a:t>
            </a:r>
          </a:p>
        </p:txBody>
      </p:sp>
      <p:sp>
        <p:nvSpPr>
          <p:cNvPr id="12" name="TextBox 11"/>
          <p:cNvSpPr txBox="1"/>
          <p:nvPr/>
        </p:nvSpPr>
        <p:spPr>
          <a:xfrm>
            <a:off x="3402106" y="5058489"/>
            <a:ext cx="6494929" cy="1477328"/>
          </a:xfrm>
          <a:prstGeom prst="rect">
            <a:avLst/>
          </a:prstGeom>
          <a:noFill/>
        </p:spPr>
        <p:txBody>
          <a:bodyPr wrap="square" rtlCol="0">
            <a:spAutoFit/>
          </a:bodyPr>
          <a:lstStyle/>
          <a:p>
            <a:r>
              <a:rPr lang="en-US" dirty="0">
                <a:solidFill>
                  <a:schemeClr val="bg1"/>
                </a:solidFill>
              </a:rPr>
              <a:t>3. Enoch’s city, the original Zion, ‘the City of Holiness’ with its translated inhabitants now in their resurrected state, shall return, as a New Jerusalem, to join with the city of the same name which has been built upon the American continent.</a:t>
            </a:r>
          </a:p>
          <a:p>
            <a:r>
              <a:rPr lang="en-US" dirty="0">
                <a:solidFill>
                  <a:schemeClr val="bg1"/>
                </a:solidFill>
              </a:rPr>
              <a:t>Ezekiel 48:35—(1)</a:t>
            </a:r>
          </a:p>
        </p:txBody>
      </p:sp>
      <p:pic>
        <p:nvPicPr>
          <p:cNvPr id="1026" name="Picture 2" descr="Image result for revolving earth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28784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200" y="1544175"/>
            <a:ext cx="4572000" cy="830997"/>
          </a:xfrm>
          <a:prstGeom prst="rect">
            <a:avLst/>
          </a:prstGeom>
          <a:noFill/>
        </p:spPr>
        <p:txBody>
          <a:bodyPr wrap="square" rtlCol="0">
            <a:spAutoFit/>
          </a:bodyPr>
          <a:lstStyle/>
          <a:p>
            <a:r>
              <a:rPr lang="en-US" sz="2400" dirty="0">
                <a:solidFill>
                  <a:schemeClr val="bg1"/>
                </a:solidFill>
              </a:rPr>
              <a:t>Tent—God’s personal presence—</a:t>
            </a:r>
          </a:p>
          <a:p>
            <a:r>
              <a:rPr lang="en-US" sz="2400" dirty="0">
                <a:solidFill>
                  <a:schemeClr val="bg1"/>
                </a:solidFill>
              </a:rPr>
              <a:t>a covering—an atonement</a:t>
            </a:r>
          </a:p>
        </p:txBody>
      </p:sp>
      <p:sp>
        <p:nvSpPr>
          <p:cNvPr id="6" name="TextBox 5"/>
          <p:cNvSpPr txBox="1"/>
          <p:nvPr/>
        </p:nvSpPr>
        <p:spPr>
          <a:xfrm>
            <a:off x="1676400" y="66442"/>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The Tabernacle of God</a:t>
            </a:r>
          </a:p>
        </p:txBody>
      </p:sp>
      <p:sp>
        <p:nvSpPr>
          <p:cNvPr id="7" name="TextBox 6"/>
          <p:cNvSpPr txBox="1"/>
          <p:nvPr/>
        </p:nvSpPr>
        <p:spPr>
          <a:xfrm>
            <a:off x="4536143" y="4410103"/>
            <a:ext cx="6658242" cy="2554545"/>
          </a:xfrm>
          <a:prstGeom prst="rect">
            <a:avLst/>
          </a:prstGeom>
          <a:noFill/>
        </p:spPr>
        <p:txBody>
          <a:bodyPr wrap="square" rtlCol="0">
            <a:spAutoFit/>
          </a:bodyPr>
          <a:lstStyle/>
          <a:p>
            <a:r>
              <a:rPr lang="en-US" sz="2000" dirty="0">
                <a:solidFill>
                  <a:schemeClr val="bg1"/>
                </a:solidFill>
              </a:rPr>
              <a:t>Covenant Symbol=new and everlasting covenant</a:t>
            </a:r>
          </a:p>
          <a:p>
            <a:endParaRPr lang="en-US" sz="2000" dirty="0">
              <a:solidFill>
                <a:schemeClr val="bg1"/>
              </a:solidFill>
            </a:endParaRPr>
          </a:p>
          <a:p>
            <a:r>
              <a:rPr lang="en-US" sz="2000" dirty="0">
                <a:solidFill>
                  <a:schemeClr val="bg1"/>
                </a:solidFill>
              </a:rPr>
              <a:t>While on earth the Saints felt themselves as strangers seek a</a:t>
            </a:r>
          </a:p>
          <a:p>
            <a:endParaRPr lang="en-US" sz="2000" dirty="0">
              <a:solidFill>
                <a:schemeClr val="bg1"/>
              </a:solidFill>
            </a:endParaRPr>
          </a:p>
          <a:p>
            <a:r>
              <a:rPr lang="en-US" sz="2000" i="1" dirty="0">
                <a:solidFill>
                  <a:srgbClr val="FFFF00"/>
                </a:solidFill>
              </a:rPr>
              <a:t>“Better country, that is, an heavenly; Wherefore God is not ashamed to be called their God; for he hath prepared for them a city.” Hebrews 11:16</a:t>
            </a:r>
          </a:p>
          <a:p>
            <a:pPr marL="342900" indent="-342900">
              <a:buAutoNum type="arabicPeriod"/>
            </a:pPr>
            <a:endParaRPr lang="en-US" sz="2000" dirty="0">
              <a:solidFill>
                <a:schemeClr val="bg1"/>
              </a:solidFill>
            </a:endParaRPr>
          </a:p>
        </p:txBody>
      </p:sp>
      <p:sp>
        <p:nvSpPr>
          <p:cNvPr id="8" name="TextBox 7"/>
          <p:cNvSpPr txBox="1"/>
          <p:nvPr/>
        </p:nvSpPr>
        <p:spPr>
          <a:xfrm>
            <a:off x="0" y="6460490"/>
            <a:ext cx="5105400" cy="369332"/>
          </a:xfrm>
          <a:prstGeom prst="rect">
            <a:avLst/>
          </a:prstGeom>
          <a:noFill/>
        </p:spPr>
        <p:txBody>
          <a:bodyPr wrap="square" rtlCol="0">
            <a:spAutoFit/>
          </a:bodyPr>
          <a:lstStyle/>
          <a:p>
            <a:r>
              <a:rPr lang="en-US" dirty="0">
                <a:solidFill>
                  <a:schemeClr val="bg1"/>
                </a:solidFill>
              </a:rPr>
              <a:t>Revelation 21:3</a:t>
            </a:r>
          </a:p>
        </p:txBody>
      </p:sp>
      <p:pic>
        <p:nvPicPr>
          <p:cNvPr id="3" name="Picture 2">
            <a:extLst>
              <a:ext uri="{FF2B5EF4-FFF2-40B4-BE49-F238E27FC236}">
                <a16:creationId xmlns:a16="http://schemas.microsoft.com/office/drawing/2014/main" id="{7BD87CA0-2535-4FBC-8DD7-ACE2158F8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894" y="1000125"/>
            <a:ext cx="4206560" cy="3154920"/>
          </a:xfrm>
          <a:prstGeom prst="rect">
            <a:avLst/>
          </a:prstGeom>
        </p:spPr>
      </p:pic>
      <p:pic>
        <p:nvPicPr>
          <p:cNvPr id="10" name="Picture 9">
            <a:extLst>
              <a:ext uri="{FF2B5EF4-FFF2-40B4-BE49-F238E27FC236}">
                <a16:creationId xmlns:a16="http://schemas.microsoft.com/office/drawing/2014/main" id="{457EE097-48F0-4BAD-96EE-90B96592E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47" y="3139804"/>
            <a:ext cx="3600450" cy="2686050"/>
          </a:xfrm>
          <a:prstGeom prst="rect">
            <a:avLst/>
          </a:prstGeom>
        </p:spPr>
      </p:pic>
    </p:spTree>
    <p:extLst>
      <p:ext uri="{BB962C8B-B14F-4D97-AF65-F5344CB8AC3E}">
        <p14:creationId xmlns:p14="http://schemas.microsoft.com/office/powerpoint/2010/main" val="14428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1295401"/>
            <a:ext cx="4572000" cy="523220"/>
          </a:xfrm>
          <a:prstGeom prst="rect">
            <a:avLst/>
          </a:prstGeom>
          <a:noFill/>
        </p:spPr>
        <p:txBody>
          <a:bodyPr wrap="square" rtlCol="0">
            <a:spAutoFit/>
          </a:bodyPr>
          <a:lstStyle/>
          <a:p>
            <a:r>
              <a:rPr lang="en-US" sz="2800" dirty="0">
                <a:solidFill>
                  <a:schemeClr val="bg1"/>
                </a:solidFill>
              </a:rPr>
              <a:t>God begins to reveal himself</a:t>
            </a:r>
          </a:p>
        </p:txBody>
      </p:sp>
      <p:sp>
        <p:nvSpPr>
          <p:cNvPr id="6" name="TextBox 5"/>
          <p:cNvSpPr txBox="1"/>
          <p:nvPr/>
        </p:nvSpPr>
        <p:spPr>
          <a:xfrm>
            <a:off x="1680882" y="103331"/>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All Things New</a:t>
            </a:r>
          </a:p>
        </p:txBody>
      </p:sp>
      <p:sp>
        <p:nvSpPr>
          <p:cNvPr id="7" name="TextBox 6"/>
          <p:cNvSpPr txBox="1"/>
          <p:nvPr/>
        </p:nvSpPr>
        <p:spPr>
          <a:xfrm>
            <a:off x="5360894" y="2172615"/>
            <a:ext cx="5100918" cy="1815882"/>
          </a:xfrm>
          <a:prstGeom prst="rect">
            <a:avLst/>
          </a:prstGeom>
          <a:noFill/>
        </p:spPr>
        <p:txBody>
          <a:bodyPr wrap="square" rtlCol="0">
            <a:spAutoFit/>
          </a:bodyPr>
          <a:lstStyle/>
          <a:p>
            <a:r>
              <a:rPr lang="en-US" sz="2800" dirty="0">
                <a:solidFill>
                  <a:schemeClr val="bg1"/>
                </a:solidFill>
              </a:rPr>
              <a:t>Christ bears testimony to John of the truthfulness of the things he is seeing and hearing.</a:t>
            </a:r>
            <a:endParaRPr lang="en-US" sz="2800" dirty="0">
              <a:solidFill>
                <a:srgbClr val="FFC000"/>
              </a:solidFill>
            </a:endParaRPr>
          </a:p>
          <a:p>
            <a:pPr marL="342900" indent="-342900">
              <a:buAutoNum type="arabicPeriod"/>
            </a:pPr>
            <a:endParaRPr lang="en-US" sz="2800" dirty="0">
              <a:solidFill>
                <a:schemeClr val="bg1"/>
              </a:solidFill>
            </a:endParaRPr>
          </a:p>
        </p:txBody>
      </p:sp>
      <p:sp>
        <p:nvSpPr>
          <p:cNvPr id="8" name="TextBox 7"/>
          <p:cNvSpPr txBox="1"/>
          <p:nvPr/>
        </p:nvSpPr>
        <p:spPr>
          <a:xfrm>
            <a:off x="0" y="6488668"/>
            <a:ext cx="3048000" cy="369332"/>
          </a:xfrm>
          <a:prstGeom prst="rect">
            <a:avLst/>
          </a:prstGeom>
          <a:noFill/>
        </p:spPr>
        <p:txBody>
          <a:bodyPr wrap="square" rtlCol="0">
            <a:spAutoFit/>
          </a:bodyPr>
          <a:lstStyle/>
          <a:p>
            <a:r>
              <a:rPr lang="en-US" dirty="0">
                <a:solidFill>
                  <a:schemeClr val="bg1"/>
                </a:solidFill>
              </a:rPr>
              <a:t>Revelation 21:5</a:t>
            </a:r>
          </a:p>
        </p:txBody>
      </p:sp>
      <p:grpSp>
        <p:nvGrpSpPr>
          <p:cNvPr id="10" name="Group 9"/>
          <p:cNvGrpSpPr/>
          <p:nvPr/>
        </p:nvGrpSpPr>
        <p:grpSpPr>
          <a:xfrm>
            <a:off x="6459070" y="3603812"/>
            <a:ext cx="4213412" cy="2884856"/>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982375" y="4780738"/>
              <a:ext cx="2095999" cy="1754326"/>
            </a:xfrm>
            <a:prstGeom prst="rect">
              <a:avLst/>
            </a:prstGeom>
          </p:spPr>
          <p:txBody>
            <a:bodyPr wrap="square">
              <a:spAutoFit/>
            </a:bodyPr>
            <a:lstStyle/>
            <a:p>
              <a:pPr algn="ctr"/>
              <a:r>
                <a:rPr lang="en-US" b="1" dirty="0"/>
                <a:t>God will dwell with and comfort His people, and they will no longer experience death, sorrow, or pain.</a:t>
              </a:r>
              <a:r>
                <a:rPr lang="en-US" dirty="0"/>
                <a:t> </a:t>
              </a:r>
              <a:endParaRPr lang="en-US" sz="1600" dirty="0"/>
            </a:p>
          </p:txBody>
        </p:sp>
      </p:grpSp>
      <p:pic>
        <p:nvPicPr>
          <p:cNvPr id="3" name="Picture 2" descr="A person with a beard and a robe&#10;&#10;Description automatically generated">
            <a:extLst>
              <a:ext uri="{FF2B5EF4-FFF2-40B4-BE49-F238E27FC236}">
                <a16:creationId xmlns:a16="http://schemas.microsoft.com/office/drawing/2014/main" id="{BB4834CF-B8EF-6CDD-C649-2CD57BCCE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015" y="2021331"/>
            <a:ext cx="2850988" cy="4272921"/>
          </a:xfrm>
          <a:prstGeom prst="rect">
            <a:avLst/>
          </a:prstGeom>
        </p:spPr>
      </p:pic>
    </p:spTree>
    <p:extLst>
      <p:ext uri="{BB962C8B-B14F-4D97-AF65-F5344CB8AC3E}">
        <p14:creationId xmlns:p14="http://schemas.microsoft.com/office/powerpoint/2010/main" val="41114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3001" y="1275494"/>
            <a:ext cx="5739652" cy="3416320"/>
          </a:xfrm>
          <a:prstGeom prst="rect">
            <a:avLst/>
          </a:prstGeom>
          <a:noFill/>
        </p:spPr>
        <p:txBody>
          <a:bodyPr wrap="square" rtlCol="0">
            <a:spAutoFit/>
          </a:bodyPr>
          <a:lstStyle/>
          <a:p>
            <a:r>
              <a:rPr lang="en-US" sz="2400" dirty="0">
                <a:solidFill>
                  <a:schemeClr val="bg1"/>
                </a:solidFill>
              </a:rPr>
              <a:t>Sometimes our pains are so great we don’t believe any future joy can compensate for them</a:t>
            </a:r>
          </a:p>
          <a:p>
            <a:endParaRPr lang="en-US" sz="2400" dirty="0">
              <a:solidFill>
                <a:schemeClr val="bg1"/>
              </a:solidFill>
            </a:endParaRPr>
          </a:p>
          <a:p>
            <a:r>
              <a:rPr lang="en-US" sz="2400" dirty="0">
                <a:solidFill>
                  <a:schemeClr val="bg1"/>
                </a:solidFill>
              </a:rPr>
              <a:t>The wiping of tears is a gesture of deepest intimacy.</a:t>
            </a:r>
          </a:p>
          <a:p>
            <a:endParaRPr lang="en-US" sz="2400" dirty="0">
              <a:solidFill>
                <a:schemeClr val="bg1"/>
              </a:solidFill>
            </a:endParaRPr>
          </a:p>
          <a:p>
            <a:r>
              <a:rPr lang="en-US" sz="2400" dirty="0">
                <a:solidFill>
                  <a:schemeClr val="bg1"/>
                </a:solidFill>
              </a:rPr>
              <a:t>Only family or the closest of friends would do such a thing for another.</a:t>
            </a:r>
          </a:p>
        </p:txBody>
      </p:sp>
      <p:sp>
        <p:nvSpPr>
          <p:cNvPr id="6" name="TextBox 5"/>
          <p:cNvSpPr txBox="1"/>
          <p:nvPr/>
        </p:nvSpPr>
        <p:spPr>
          <a:xfrm>
            <a:off x="1600200" y="0"/>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Wipe Away All Tears</a:t>
            </a:r>
          </a:p>
        </p:txBody>
      </p:sp>
      <p:sp>
        <p:nvSpPr>
          <p:cNvPr id="8" name="TextBox 7"/>
          <p:cNvSpPr txBox="1"/>
          <p:nvPr/>
        </p:nvSpPr>
        <p:spPr>
          <a:xfrm>
            <a:off x="0" y="6405771"/>
            <a:ext cx="3048000" cy="369332"/>
          </a:xfrm>
          <a:prstGeom prst="rect">
            <a:avLst/>
          </a:prstGeom>
          <a:noFill/>
        </p:spPr>
        <p:txBody>
          <a:bodyPr wrap="square" rtlCol="0">
            <a:spAutoFit/>
          </a:bodyPr>
          <a:lstStyle/>
          <a:p>
            <a:r>
              <a:rPr lang="en-US" dirty="0">
                <a:solidFill>
                  <a:schemeClr val="bg1"/>
                </a:solidFill>
              </a:rPr>
              <a:t>Revelation 21:4</a:t>
            </a:r>
          </a:p>
        </p:txBody>
      </p:sp>
      <p:grpSp>
        <p:nvGrpSpPr>
          <p:cNvPr id="11" name="Group 10"/>
          <p:cNvGrpSpPr/>
          <p:nvPr/>
        </p:nvGrpSpPr>
        <p:grpSpPr>
          <a:xfrm>
            <a:off x="4423243" y="4765745"/>
            <a:ext cx="6843152" cy="2308324"/>
            <a:chOff x="4423243" y="4765745"/>
            <a:chExt cx="6843152" cy="2308324"/>
          </a:xfrm>
        </p:grpSpPr>
        <p:sp>
          <p:nvSpPr>
            <p:cNvPr id="7" name="TextBox 6"/>
            <p:cNvSpPr txBox="1"/>
            <p:nvPr/>
          </p:nvSpPr>
          <p:spPr>
            <a:xfrm>
              <a:off x="6044454" y="4765745"/>
              <a:ext cx="5221941" cy="2308324"/>
            </a:xfrm>
            <a:prstGeom prst="rect">
              <a:avLst/>
            </a:prstGeom>
            <a:noFill/>
          </p:spPr>
          <p:txBody>
            <a:bodyPr wrap="square" rtlCol="0">
              <a:spAutoFit/>
            </a:bodyPr>
            <a:lstStyle/>
            <a:p>
              <a:r>
                <a:rPr lang="en-US" sz="2400" dirty="0">
                  <a:solidFill>
                    <a:schemeClr val="bg1"/>
                  </a:solidFill>
                </a:rPr>
                <a:t>“All your losses will be made up to you in the resurrection provided you continue faithful.”</a:t>
              </a:r>
            </a:p>
            <a:p>
              <a:r>
                <a:rPr lang="en-US" sz="2400" dirty="0">
                  <a:solidFill>
                    <a:schemeClr val="bg1"/>
                  </a:solidFill>
                </a:rPr>
                <a:t>(9)</a:t>
              </a:r>
            </a:p>
            <a:p>
              <a:r>
                <a:rPr lang="en-US" sz="2400" dirty="0">
                  <a:solidFill>
                    <a:schemeClr val="bg1"/>
                  </a:solidFill>
                </a:rPr>
                <a:t>Isaiah 65:17-21</a:t>
              </a:r>
              <a:endParaRPr lang="en-US" sz="2400" dirty="0">
                <a:solidFill>
                  <a:srgbClr val="FFC000"/>
                </a:solidFill>
              </a:endParaRPr>
            </a:p>
            <a:p>
              <a:pPr marL="342900" indent="-342900">
                <a:buAutoNum type="arabicPeriod"/>
              </a:pPr>
              <a:endParaRPr lang="en-US" sz="2400" dirty="0">
                <a:solidFill>
                  <a:schemeClr val="bg1"/>
                </a:solidFill>
              </a:endParaRPr>
            </a:p>
          </p:txBody>
        </p:sp>
        <p:grpSp>
          <p:nvGrpSpPr>
            <p:cNvPr id="3" name="Group 2"/>
            <p:cNvGrpSpPr/>
            <p:nvPr/>
          </p:nvGrpSpPr>
          <p:grpSpPr>
            <a:xfrm>
              <a:off x="4423243" y="4804699"/>
              <a:ext cx="1391212" cy="1970404"/>
              <a:chOff x="4216667" y="4691814"/>
              <a:chExt cx="1544839" cy="223023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667" y="4691814"/>
                <a:ext cx="1544839" cy="2073649"/>
              </a:xfrm>
              <a:prstGeom prst="rect">
                <a:avLst/>
              </a:prstGeom>
            </p:spPr>
          </p:pic>
          <p:sp>
            <p:nvSpPr>
              <p:cNvPr id="9" name="TextBox 8"/>
              <p:cNvSpPr txBox="1"/>
              <p:nvPr/>
            </p:nvSpPr>
            <p:spPr>
              <a:xfrm>
                <a:off x="4216667" y="6675828"/>
                <a:ext cx="1067185" cy="246221"/>
              </a:xfrm>
              <a:prstGeom prst="rect">
                <a:avLst/>
              </a:prstGeom>
              <a:noFill/>
            </p:spPr>
            <p:txBody>
              <a:bodyPr wrap="square" rtlCol="0">
                <a:spAutoFit/>
              </a:bodyPr>
              <a:lstStyle/>
              <a:p>
                <a:r>
                  <a:rPr lang="en-US" sz="1000" dirty="0">
                    <a:solidFill>
                      <a:schemeClr val="bg1"/>
                    </a:solidFill>
                  </a:rPr>
                  <a:t>Brent </a:t>
                </a:r>
                <a:r>
                  <a:rPr lang="en-US" sz="1000" dirty="0" err="1">
                    <a:solidFill>
                      <a:schemeClr val="bg1"/>
                    </a:solidFill>
                  </a:rPr>
                  <a:t>Borup</a:t>
                </a:r>
                <a:endParaRPr lang="en-US" sz="1000" dirty="0">
                  <a:solidFill>
                    <a:schemeClr val="bg1"/>
                  </a:solidFill>
                </a:endParaRPr>
              </a:p>
            </p:txBody>
          </p:sp>
        </p:grpSp>
      </p:grpSp>
      <p:pic>
        <p:nvPicPr>
          <p:cNvPr id="13" name="Picture 12">
            <a:extLst>
              <a:ext uri="{FF2B5EF4-FFF2-40B4-BE49-F238E27FC236}">
                <a16:creationId xmlns:a16="http://schemas.microsoft.com/office/drawing/2014/main" id="{26B3A259-81E3-4725-B4A2-663F33A4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089594"/>
            <a:ext cx="2590800" cy="3276600"/>
          </a:xfrm>
          <a:prstGeom prst="rect">
            <a:avLst/>
          </a:prstGeom>
        </p:spPr>
      </p:pic>
    </p:spTree>
    <p:extLst>
      <p:ext uri="{BB962C8B-B14F-4D97-AF65-F5344CB8AC3E}">
        <p14:creationId xmlns:p14="http://schemas.microsoft.com/office/powerpoint/2010/main" val="6151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8918" y="1402392"/>
            <a:ext cx="4572000" cy="1200329"/>
          </a:xfrm>
          <a:prstGeom prst="rect">
            <a:avLst/>
          </a:prstGeom>
          <a:noFill/>
        </p:spPr>
        <p:txBody>
          <a:bodyPr wrap="square" rtlCol="0">
            <a:spAutoFit/>
          </a:bodyPr>
          <a:lstStyle/>
          <a:p>
            <a:r>
              <a:rPr lang="en-US" sz="2400" dirty="0">
                <a:solidFill>
                  <a:schemeClr val="bg1"/>
                </a:solidFill>
              </a:rPr>
              <a:t>Everything is fulfilled</a:t>
            </a:r>
          </a:p>
          <a:p>
            <a:endParaRPr lang="en-US" sz="2400" dirty="0">
              <a:solidFill>
                <a:schemeClr val="bg1"/>
              </a:solidFill>
            </a:endParaRPr>
          </a:p>
          <a:p>
            <a:r>
              <a:rPr lang="en-US" sz="2400" dirty="0">
                <a:solidFill>
                  <a:schemeClr val="bg1"/>
                </a:solidFill>
              </a:rPr>
              <a:t>His work is complete</a:t>
            </a:r>
          </a:p>
        </p:txBody>
      </p:sp>
      <p:sp>
        <p:nvSpPr>
          <p:cNvPr id="6" name="TextBox 5"/>
          <p:cNvSpPr txBox="1"/>
          <p:nvPr/>
        </p:nvSpPr>
        <p:spPr>
          <a:xfrm>
            <a:off x="1600200" y="60105"/>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It is Done</a:t>
            </a:r>
          </a:p>
        </p:txBody>
      </p:sp>
      <p:sp>
        <p:nvSpPr>
          <p:cNvPr id="7" name="TextBox 6"/>
          <p:cNvSpPr txBox="1"/>
          <p:nvPr/>
        </p:nvSpPr>
        <p:spPr>
          <a:xfrm>
            <a:off x="2164976" y="2866328"/>
            <a:ext cx="9453282" cy="4154984"/>
          </a:xfrm>
          <a:prstGeom prst="rect">
            <a:avLst/>
          </a:prstGeom>
          <a:noFill/>
        </p:spPr>
        <p:txBody>
          <a:bodyPr wrap="square" rtlCol="0">
            <a:spAutoFit/>
          </a:bodyPr>
          <a:lstStyle/>
          <a:p>
            <a:r>
              <a:rPr lang="en-US" sz="2400" dirty="0">
                <a:solidFill>
                  <a:schemeClr val="bg1"/>
                </a:solidFill>
              </a:rPr>
              <a:t>Alpha and Omega</a:t>
            </a:r>
          </a:p>
          <a:p>
            <a:r>
              <a:rPr lang="en-US" sz="2400" dirty="0">
                <a:solidFill>
                  <a:schemeClr val="bg1"/>
                </a:solidFill>
              </a:rPr>
              <a:t>The beginning and end of the Greek alphabet. </a:t>
            </a:r>
          </a:p>
          <a:p>
            <a:endParaRPr lang="en-US" sz="2400" dirty="0">
              <a:solidFill>
                <a:schemeClr val="bg1"/>
              </a:solidFill>
            </a:endParaRPr>
          </a:p>
          <a:p>
            <a:r>
              <a:rPr lang="en-US" sz="2400" dirty="0">
                <a:solidFill>
                  <a:schemeClr val="bg1"/>
                </a:solidFill>
              </a:rPr>
              <a:t>What is Christ the end of?</a:t>
            </a:r>
          </a:p>
          <a:p>
            <a:endParaRPr lang="en-US" sz="2400" b="1" dirty="0">
              <a:solidFill>
                <a:schemeClr val="bg1"/>
              </a:solidFill>
              <a:effectLst>
                <a:glow rad="101600">
                  <a:schemeClr val="accent1">
                    <a:satMod val="175000"/>
                    <a:alpha val="40000"/>
                  </a:schemeClr>
                </a:glow>
              </a:effectLst>
            </a:endParaRPr>
          </a:p>
          <a:p>
            <a:r>
              <a:rPr lang="en-US" sz="2400" b="1" dirty="0">
                <a:solidFill>
                  <a:srgbClr val="FFFF00"/>
                </a:solidFill>
                <a:effectLst>
                  <a:glow rad="101600">
                    <a:schemeClr val="accent1">
                      <a:satMod val="175000"/>
                      <a:alpha val="40000"/>
                    </a:schemeClr>
                  </a:glow>
                </a:effectLst>
              </a:rPr>
              <a:t>The end of tears, of death, of sorrow, of crying, of pain</a:t>
            </a:r>
            <a:r>
              <a:rPr lang="en-US" sz="2400" dirty="0">
                <a:solidFill>
                  <a:srgbClr val="FFFF00"/>
                </a:solidFill>
              </a:rPr>
              <a:t>.</a:t>
            </a:r>
          </a:p>
          <a:p>
            <a:endParaRPr lang="en-US" sz="2400" dirty="0">
              <a:solidFill>
                <a:schemeClr val="bg1"/>
              </a:solidFill>
            </a:endParaRPr>
          </a:p>
          <a:p>
            <a:r>
              <a:rPr lang="en-US" sz="2400" dirty="0">
                <a:solidFill>
                  <a:schemeClr val="bg1"/>
                </a:solidFill>
              </a:rPr>
              <a:t>What is Christ the beginning of?</a:t>
            </a:r>
          </a:p>
          <a:p>
            <a:endParaRPr lang="en-US" sz="2400" dirty="0">
              <a:solidFill>
                <a:schemeClr val="bg1"/>
              </a:solidFill>
            </a:endParaRPr>
          </a:p>
          <a:p>
            <a:r>
              <a:rPr lang="en-US" sz="2400" b="1" dirty="0">
                <a:solidFill>
                  <a:srgbClr val="FFFF00"/>
                </a:solidFill>
                <a:effectLst>
                  <a:glow rad="139700">
                    <a:schemeClr val="accent1">
                      <a:satMod val="175000"/>
                      <a:alpha val="40000"/>
                    </a:schemeClr>
                  </a:glow>
                </a:effectLst>
              </a:rPr>
              <a:t>The beginning of life, of peace, of happiness, of pleasure, of forgiveness.</a:t>
            </a:r>
          </a:p>
          <a:p>
            <a:pPr marL="342900" indent="-342900">
              <a:buAutoNum type="arabicPeriod"/>
            </a:pPr>
            <a:endParaRPr lang="en-US" sz="2400" dirty="0">
              <a:solidFill>
                <a:schemeClr val="bg1"/>
              </a:solidFill>
            </a:endParaRPr>
          </a:p>
        </p:txBody>
      </p:sp>
      <p:sp>
        <p:nvSpPr>
          <p:cNvPr id="8" name="TextBox 7"/>
          <p:cNvSpPr txBox="1"/>
          <p:nvPr/>
        </p:nvSpPr>
        <p:spPr>
          <a:xfrm>
            <a:off x="0" y="6405770"/>
            <a:ext cx="3048000" cy="369332"/>
          </a:xfrm>
          <a:prstGeom prst="rect">
            <a:avLst/>
          </a:prstGeom>
          <a:noFill/>
        </p:spPr>
        <p:txBody>
          <a:bodyPr wrap="square" rtlCol="0">
            <a:spAutoFit/>
          </a:bodyPr>
          <a:lstStyle/>
          <a:p>
            <a:r>
              <a:rPr lang="en-US" dirty="0">
                <a:solidFill>
                  <a:schemeClr val="bg1"/>
                </a:solidFill>
              </a:rPr>
              <a:t>Revelation 21:6</a:t>
            </a:r>
          </a:p>
        </p:txBody>
      </p:sp>
      <p:pic>
        <p:nvPicPr>
          <p:cNvPr id="3" name="Picture 2">
            <a:extLst>
              <a:ext uri="{FF2B5EF4-FFF2-40B4-BE49-F238E27FC236}">
                <a16:creationId xmlns:a16="http://schemas.microsoft.com/office/drawing/2014/main" id="{51080758-2466-485F-A297-201943FD4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636" y="323400"/>
            <a:ext cx="3390571" cy="2542928"/>
          </a:xfrm>
          <a:prstGeom prst="rect">
            <a:avLst/>
          </a:prstGeom>
        </p:spPr>
      </p:pic>
    </p:spTree>
    <p:extLst>
      <p:ext uri="{BB962C8B-B14F-4D97-AF65-F5344CB8AC3E}">
        <p14:creationId xmlns:p14="http://schemas.microsoft.com/office/powerpoint/2010/main" val="29475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7894" y="2086020"/>
            <a:ext cx="3357282" cy="2308324"/>
          </a:xfrm>
          <a:prstGeom prst="rect">
            <a:avLst/>
          </a:prstGeom>
          <a:noFill/>
        </p:spPr>
        <p:txBody>
          <a:bodyPr wrap="square" rtlCol="0">
            <a:spAutoFit/>
          </a:bodyPr>
          <a:lstStyle/>
          <a:p>
            <a:r>
              <a:rPr lang="en-US" sz="2400" dirty="0">
                <a:solidFill>
                  <a:schemeClr val="bg1"/>
                </a:solidFill>
              </a:rPr>
              <a:t>“After the separation of the body and spirit, which is the natural death, the wicked and ungodly die a second death,…</a:t>
            </a:r>
          </a:p>
        </p:txBody>
      </p:sp>
      <p:sp>
        <p:nvSpPr>
          <p:cNvPr id="6" name="TextBox 5"/>
          <p:cNvSpPr txBox="1"/>
          <p:nvPr/>
        </p:nvSpPr>
        <p:spPr>
          <a:xfrm>
            <a:off x="1676400" y="51138"/>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2</a:t>
            </a:r>
            <a:r>
              <a:rPr lang="en-US" sz="4000" baseline="30000" dirty="0">
                <a:solidFill>
                  <a:schemeClr val="bg1"/>
                </a:solidFill>
                <a:latin typeface="EuroStyle" panose="02027200000000000000" pitchFamily="18" charset="0"/>
              </a:rPr>
              <a:t>nd</a:t>
            </a:r>
            <a:r>
              <a:rPr lang="en-US" sz="4000" dirty="0">
                <a:solidFill>
                  <a:schemeClr val="bg1"/>
                </a:solidFill>
                <a:latin typeface="EuroStyle" panose="02027200000000000000" pitchFamily="18" charset="0"/>
              </a:rPr>
              <a:t> Death</a:t>
            </a:r>
          </a:p>
        </p:txBody>
      </p:sp>
      <p:sp>
        <p:nvSpPr>
          <p:cNvPr id="8" name="TextBox 7"/>
          <p:cNvSpPr txBox="1"/>
          <p:nvPr/>
        </p:nvSpPr>
        <p:spPr>
          <a:xfrm>
            <a:off x="152400" y="6444734"/>
            <a:ext cx="3048000" cy="369332"/>
          </a:xfrm>
          <a:prstGeom prst="rect">
            <a:avLst/>
          </a:prstGeom>
          <a:noFill/>
        </p:spPr>
        <p:txBody>
          <a:bodyPr wrap="square" rtlCol="0">
            <a:spAutoFit/>
          </a:bodyPr>
          <a:lstStyle/>
          <a:p>
            <a:r>
              <a:rPr lang="en-US" dirty="0">
                <a:solidFill>
                  <a:schemeClr val="bg1"/>
                </a:solidFill>
              </a:rPr>
              <a:t>Revelation 21:8</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86" y="171912"/>
            <a:ext cx="1282229" cy="1789778"/>
          </a:xfrm>
          <a:prstGeom prst="rect">
            <a:avLst/>
          </a:prstGeom>
        </p:spPr>
      </p:pic>
      <p:sp>
        <p:nvSpPr>
          <p:cNvPr id="3" name="Rectangle 2"/>
          <p:cNvSpPr/>
          <p:nvPr/>
        </p:nvSpPr>
        <p:spPr>
          <a:xfrm>
            <a:off x="2838990" y="4941617"/>
            <a:ext cx="7301754" cy="1754326"/>
          </a:xfrm>
          <a:prstGeom prst="rect">
            <a:avLst/>
          </a:prstGeom>
        </p:spPr>
        <p:txBody>
          <a:bodyPr wrap="square">
            <a:spAutoFit/>
          </a:bodyPr>
          <a:lstStyle/>
          <a:p>
            <a:pPr fontAlgn="base"/>
            <a:r>
              <a:rPr lang="en-US" i="1" dirty="0">
                <a:solidFill>
                  <a:srgbClr val="FFFF00"/>
                </a:solidFill>
              </a:rPr>
              <a:t>Wherefore, I, the Lord, have said that the fearful, and the unbelieving, and all liars, and whosoever </a:t>
            </a:r>
            <a:r>
              <a:rPr lang="en-US" i="1" dirty="0" err="1">
                <a:solidFill>
                  <a:srgbClr val="FFFF00"/>
                </a:solidFill>
              </a:rPr>
              <a:t>loveth</a:t>
            </a:r>
            <a:r>
              <a:rPr lang="en-US" i="1" dirty="0">
                <a:solidFill>
                  <a:srgbClr val="FFFF00"/>
                </a:solidFill>
              </a:rPr>
              <a:t> and </a:t>
            </a:r>
            <a:r>
              <a:rPr lang="en-US" i="1" dirty="0" err="1">
                <a:solidFill>
                  <a:srgbClr val="FFFF00"/>
                </a:solidFill>
              </a:rPr>
              <a:t>maketh</a:t>
            </a:r>
            <a:r>
              <a:rPr lang="en-US" i="1" dirty="0">
                <a:solidFill>
                  <a:srgbClr val="FFFF00"/>
                </a:solidFill>
              </a:rPr>
              <a:t> a lie, and the whoremonger, and the sorcerer, shall have their part in that lake which </a:t>
            </a:r>
            <a:r>
              <a:rPr lang="en-US" i="1" dirty="0" err="1">
                <a:solidFill>
                  <a:srgbClr val="FFFF00"/>
                </a:solidFill>
              </a:rPr>
              <a:t>burneth</a:t>
            </a:r>
            <a:r>
              <a:rPr lang="en-US" i="1" dirty="0">
                <a:solidFill>
                  <a:srgbClr val="FFFF00"/>
                </a:solidFill>
              </a:rPr>
              <a:t> with fire and brimstone, which is the second death.</a:t>
            </a:r>
          </a:p>
          <a:p>
            <a:pPr fontAlgn="base"/>
            <a:r>
              <a:rPr lang="en-US" b="1" i="1" dirty="0">
                <a:solidFill>
                  <a:srgbClr val="FFFF00"/>
                </a:solidFill>
              </a:rPr>
              <a:t>18 </a:t>
            </a:r>
            <a:r>
              <a:rPr lang="en-US" i="1" dirty="0">
                <a:solidFill>
                  <a:srgbClr val="FFFF00"/>
                </a:solidFill>
              </a:rPr>
              <a:t>Verily I say, that they shall not have part in the first resurrection. D&amp;C 63:17-18</a:t>
            </a:r>
            <a:endParaRPr lang="en-US" b="0" i="1" dirty="0">
              <a:solidFill>
                <a:srgbClr val="FFFF00"/>
              </a:solidFill>
              <a:effectLst/>
            </a:endParaRPr>
          </a:p>
        </p:txBody>
      </p:sp>
      <p:sp>
        <p:nvSpPr>
          <p:cNvPr id="7" name="Rectangle 6"/>
          <p:cNvSpPr/>
          <p:nvPr/>
        </p:nvSpPr>
        <p:spPr>
          <a:xfrm>
            <a:off x="8500492" y="1665381"/>
            <a:ext cx="3523129" cy="2677656"/>
          </a:xfrm>
          <a:prstGeom prst="rect">
            <a:avLst/>
          </a:prstGeom>
        </p:spPr>
        <p:txBody>
          <a:bodyPr wrap="square">
            <a:spAutoFit/>
          </a:bodyPr>
          <a:lstStyle/>
          <a:p>
            <a:r>
              <a:rPr lang="en-US" sz="2400" dirty="0">
                <a:solidFill>
                  <a:schemeClr val="bg1"/>
                </a:solidFill>
              </a:rPr>
              <a:t>…a spiritual death, meaning they are cast out of the presence of the Lord and are dead as pertaining to the things of righteousness, which are the things of the spirit.”</a:t>
            </a:r>
          </a:p>
        </p:txBody>
      </p:sp>
      <p:sp>
        <p:nvSpPr>
          <p:cNvPr id="9" name="Rectangle 8"/>
          <p:cNvSpPr/>
          <p:nvPr/>
        </p:nvSpPr>
        <p:spPr>
          <a:xfrm>
            <a:off x="11735803" y="6444175"/>
            <a:ext cx="442750" cy="369332"/>
          </a:xfrm>
          <a:prstGeom prst="rect">
            <a:avLst/>
          </a:prstGeom>
        </p:spPr>
        <p:txBody>
          <a:bodyPr wrap="none">
            <a:spAutoFit/>
          </a:bodyPr>
          <a:lstStyle/>
          <a:p>
            <a:r>
              <a:rPr lang="en-US" dirty="0">
                <a:solidFill>
                  <a:schemeClr val="bg1"/>
                </a:solidFill>
              </a:rPr>
              <a:t>(2)</a:t>
            </a:r>
            <a:endParaRPr lang="en-US" dirty="0"/>
          </a:p>
        </p:txBody>
      </p:sp>
      <p:pic>
        <p:nvPicPr>
          <p:cNvPr id="11" name="Picture 10">
            <a:extLst>
              <a:ext uri="{FF2B5EF4-FFF2-40B4-BE49-F238E27FC236}">
                <a16:creationId xmlns:a16="http://schemas.microsoft.com/office/drawing/2014/main" id="{FCCFA9E1-1287-4E60-96B1-EB549C9AC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825" y="1315181"/>
            <a:ext cx="4476750" cy="3352800"/>
          </a:xfrm>
          <a:prstGeom prst="rect">
            <a:avLst/>
          </a:prstGeom>
        </p:spPr>
      </p:pic>
    </p:spTree>
    <p:extLst>
      <p:ext uri="{BB962C8B-B14F-4D97-AF65-F5344CB8AC3E}">
        <p14:creationId xmlns:p14="http://schemas.microsoft.com/office/powerpoint/2010/main" val="13549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13037"/>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One of the 7 Angels</a:t>
            </a:r>
          </a:p>
        </p:txBody>
      </p:sp>
      <p:sp>
        <p:nvSpPr>
          <p:cNvPr id="8" name="TextBox 7"/>
          <p:cNvSpPr txBox="1"/>
          <p:nvPr/>
        </p:nvSpPr>
        <p:spPr>
          <a:xfrm>
            <a:off x="152400" y="6366182"/>
            <a:ext cx="3048000" cy="369332"/>
          </a:xfrm>
          <a:prstGeom prst="rect">
            <a:avLst/>
          </a:prstGeom>
          <a:noFill/>
        </p:spPr>
        <p:txBody>
          <a:bodyPr wrap="square" rtlCol="0">
            <a:spAutoFit/>
          </a:bodyPr>
          <a:lstStyle/>
          <a:p>
            <a:r>
              <a:rPr lang="en-US" dirty="0">
                <a:solidFill>
                  <a:schemeClr val="bg1"/>
                </a:solidFill>
              </a:rPr>
              <a:t>Revelation 21:9-11</a:t>
            </a:r>
          </a:p>
        </p:txBody>
      </p:sp>
      <p:sp>
        <p:nvSpPr>
          <p:cNvPr id="9" name="TextBox 8"/>
          <p:cNvSpPr txBox="1"/>
          <p:nvPr/>
        </p:nvSpPr>
        <p:spPr>
          <a:xfrm>
            <a:off x="6629400" y="1457762"/>
            <a:ext cx="4724400" cy="1015663"/>
          </a:xfrm>
          <a:prstGeom prst="rect">
            <a:avLst/>
          </a:prstGeom>
          <a:noFill/>
        </p:spPr>
        <p:txBody>
          <a:bodyPr wrap="square" rtlCol="0">
            <a:spAutoFit/>
          </a:bodyPr>
          <a:lstStyle/>
          <a:p>
            <a:r>
              <a:rPr lang="en-US" sz="2000" dirty="0">
                <a:solidFill>
                  <a:srgbClr val="FFC000"/>
                </a:solidFill>
              </a:rPr>
              <a:t>The Lamb’s Wife = </a:t>
            </a:r>
            <a:r>
              <a:rPr lang="en-US" sz="2000" dirty="0">
                <a:solidFill>
                  <a:schemeClr val="bg1"/>
                </a:solidFill>
              </a:rPr>
              <a:t>The</a:t>
            </a:r>
            <a:r>
              <a:rPr lang="en-US" sz="2000" dirty="0">
                <a:solidFill>
                  <a:srgbClr val="FFC000"/>
                </a:solidFill>
              </a:rPr>
              <a:t> </a:t>
            </a:r>
            <a:r>
              <a:rPr lang="en-US" sz="2000" dirty="0">
                <a:solidFill>
                  <a:schemeClr val="bg1"/>
                </a:solidFill>
              </a:rPr>
              <a:t>Church, the righteous, the City of Enoch, the celestial city, or the kingdom in Revelation 21:11-27</a:t>
            </a:r>
          </a:p>
        </p:txBody>
      </p:sp>
      <p:sp>
        <p:nvSpPr>
          <p:cNvPr id="11" name="TextBox 10"/>
          <p:cNvSpPr txBox="1"/>
          <p:nvPr/>
        </p:nvSpPr>
        <p:spPr>
          <a:xfrm>
            <a:off x="5688106" y="5107523"/>
            <a:ext cx="4724400" cy="1323439"/>
          </a:xfrm>
          <a:prstGeom prst="rect">
            <a:avLst/>
          </a:prstGeom>
          <a:noFill/>
        </p:spPr>
        <p:txBody>
          <a:bodyPr wrap="square" rtlCol="0">
            <a:spAutoFit/>
          </a:bodyPr>
          <a:lstStyle/>
          <a:p>
            <a:r>
              <a:rPr lang="en-US" sz="2000" dirty="0">
                <a:solidFill>
                  <a:srgbClr val="FFC000"/>
                </a:solidFill>
              </a:rPr>
              <a:t>Jasper=</a:t>
            </a:r>
            <a:r>
              <a:rPr lang="en-US" sz="2000" dirty="0">
                <a:solidFill>
                  <a:schemeClr val="bg1"/>
                </a:solidFill>
              </a:rPr>
              <a:t>represents the glory of the celestial kingdom. These don’t decay. The stones have no impurities. They reflect light and are symbols of beauty.</a:t>
            </a:r>
          </a:p>
        </p:txBody>
      </p:sp>
      <p:grpSp>
        <p:nvGrpSpPr>
          <p:cNvPr id="2" name="Group 1"/>
          <p:cNvGrpSpPr/>
          <p:nvPr/>
        </p:nvGrpSpPr>
        <p:grpSpPr>
          <a:xfrm>
            <a:off x="340014" y="891799"/>
            <a:ext cx="5146386" cy="1673433"/>
            <a:chOff x="340014" y="891799"/>
            <a:chExt cx="5146386" cy="1673433"/>
          </a:xfrm>
        </p:grpSpPr>
        <p:sp>
          <p:nvSpPr>
            <p:cNvPr id="5" name="TextBox 4"/>
            <p:cNvSpPr txBox="1"/>
            <p:nvPr/>
          </p:nvSpPr>
          <p:spPr>
            <a:xfrm>
              <a:off x="914400" y="1041737"/>
              <a:ext cx="4572000" cy="707886"/>
            </a:xfrm>
            <a:prstGeom prst="rect">
              <a:avLst/>
            </a:prstGeom>
            <a:noFill/>
          </p:spPr>
          <p:txBody>
            <a:bodyPr wrap="square" rtlCol="0">
              <a:spAutoFit/>
            </a:bodyPr>
            <a:lstStyle/>
            <a:p>
              <a:r>
                <a:rPr lang="en-US" sz="2000" dirty="0">
                  <a:solidFill>
                    <a:schemeClr val="bg1"/>
                  </a:solidFill>
                </a:rPr>
                <a:t>“…one of the seven angels which had the seven vials full of the seven last plagues…”</a:t>
              </a:r>
            </a:p>
          </p:txBody>
        </p:sp>
        <p:sp>
          <p:nvSpPr>
            <p:cNvPr id="7" name="TextBox 6"/>
            <p:cNvSpPr txBox="1"/>
            <p:nvPr/>
          </p:nvSpPr>
          <p:spPr>
            <a:xfrm>
              <a:off x="1905000" y="1749623"/>
              <a:ext cx="2057400" cy="400110"/>
            </a:xfrm>
            <a:prstGeom prst="rect">
              <a:avLst/>
            </a:prstGeom>
            <a:noFill/>
          </p:spPr>
          <p:txBody>
            <a:bodyPr wrap="square" rtlCol="0">
              <a:spAutoFit/>
            </a:bodyPr>
            <a:lstStyle/>
            <a:p>
              <a:r>
                <a:rPr lang="en-US" sz="2000" dirty="0">
                  <a:solidFill>
                    <a:schemeClr val="bg1"/>
                  </a:solidFill>
                </a:rPr>
                <a:t>See Revelation 15</a:t>
              </a:r>
            </a:p>
          </p:txBody>
        </p:sp>
        <p:grpSp>
          <p:nvGrpSpPr>
            <p:cNvPr id="20" name="Group 19"/>
            <p:cNvGrpSpPr/>
            <p:nvPr/>
          </p:nvGrpSpPr>
          <p:grpSpPr>
            <a:xfrm>
              <a:off x="340014" y="891799"/>
              <a:ext cx="612486" cy="1673433"/>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21" name="Freeform: Shape 20"/>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rapezoid 22"/>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74160" y="4196107"/>
                <a:ext cx="487597" cy="1220136"/>
                <a:chOff x="4429327" y="4241330"/>
                <a:chExt cx="487597" cy="1220136"/>
              </a:xfrm>
              <a:grpFill/>
            </p:grpSpPr>
            <p:sp>
              <p:nvSpPr>
                <p:cNvPr id="47" name="Freeform: Shape 46"/>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787695" y="4190737"/>
                <a:ext cx="487597" cy="1298423"/>
                <a:chOff x="2823340" y="4240778"/>
                <a:chExt cx="487597" cy="1298423"/>
              </a:xfrm>
              <a:grpFill/>
            </p:grpSpPr>
            <p:sp>
              <p:nvSpPr>
                <p:cNvPr id="45" name="Freeform: Shape 44"/>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rapezoid 25"/>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68"/>
              <p:cNvGrpSpPr/>
              <p:nvPr/>
            </p:nvGrpSpPr>
            <p:grpSpPr>
              <a:xfrm>
                <a:off x="4007499" y="4645247"/>
                <a:ext cx="660437" cy="661734"/>
                <a:chOff x="1715820" y="1560505"/>
                <a:chExt cx="1484580" cy="1487495"/>
              </a:xfrm>
              <a:grpFill/>
            </p:grpSpPr>
            <p:sp>
              <p:nvSpPr>
                <p:cNvPr id="29" name="Chord 28"/>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6"/>
                <p:cNvGrpSpPr/>
                <p:nvPr/>
              </p:nvGrpSpPr>
              <p:grpSpPr>
                <a:xfrm>
                  <a:off x="1752600" y="2286000"/>
                  <a:ext cx="1447800" cy="762000"/>
                  <a:chOff x="1752600" y="2286000"/>
                  <a:chExt cx="1447800" cy="762000"/>
                </a:xfrm>
                <a:grpFill/>
              </p:grpSpPr>
              <p:sp>
                <p:nvSpPr>
                  <p:cNvPr id="31" name="Oval 30"/>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
                  <p:cNvGrpSpPr/>
                  <p:nvPr/>
                </p:nvGrpSpPr>
                <p:grpSpPr>
                  <a:xfrm>
                    <a:off x="1905000" y="2286000"/>
                    <a:ext cx="1141228" cy="223284"/>
                    <a:chOff x="1219200" y="2204767"/>
                    <a:chExt cx="6026728" cy="1457866"/>
                  </a:xfrm>
                  <a:grpFill/>
                </p:grpSpPr>
                <p:sp>
                  <p:nvSpPr>
                    <p:cNvPr id="33"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8"/>
                    <p:cNvGrpSpPr/>
                    <p:nvPr/>
                  </p:nvGrpSpPr>
                  <p:grpSpPr>
                    <a:xfrm>
                      <a:off x="3505200" y="2209800"/>
                      <a:ext cx="2585767" cy="1452833"/>
                      <a:chOff x="1219200" y="2204767"/>
                      <a:chExt cx="2585767" cy="1452833"/>
                    </a:xfrm>
                    <a:grpFill/>
                  </p:grpSpPr>
                  <p:sp>
                    <p:nvSpPr>
                      <p:cNvPr id="41"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219200" y="2204767"/>
                      <a:ext cx="2585767" cy="1452833"/>
                      <a:chOff x="1219200" y="2204767"/>
                      <a:chExt cx="2585767" cy="1452833"/>
                    </a:xfrm>
                    <a:grpFill/>
                  </p:grpSpPr>
                  <p:sp>
                    <p:nvSpPr>
                      <p:cNvPr id="37"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Freeform: Shape 27"/>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72EED7D6-D71A-413E-A210-3929CAD26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263" y="2601447"/>
            <a:ext cx="7949873" cy="2085013"/>
          </a:xfrm>
          <a:prstGeom prst="rect">
            <a:avLst/>
          </a:prstGeom>
        </p:spPr>
      </p:pic>
      <p:pic>
        <p:nvPicPr>
          <p:cNvPr id="15" name="Picture 14">
            <a:extLst>
              <a:ext uri="{FF2B5EF4-FFF2-40B4-BE49-F238E27FC236}">
                <a16:creationId xmlns:a16="http://schemas.microsoft.com/office/drawing/2014/main" id="{B3A6B752-0480-40D6-841E-D92D69BDF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700236"/>
            <a:ext cx="1828800" cy="1752600"/>
          </a:xfrm>
          <a:prstGeom prst="rect">
            <a:avLst/>
          </a:prstGeom>
        </p:spPr>
      </p:pic>
    </p:spTree>
    <p:extLst>
      <p:ext uri="{BB962C8B-B14F-4D97-AF65-F5344CB8AC3E}">
        <p14:creationId xmlns:p14="http://schemas.microsoft.com/office/powerpoint/2010/main" val="4964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29517" y="1177320"/>
            <a:ext cx="4572000" cy="1569660"/>
          </a:xfrm>
          <a:prstGeom prst="rect">
            <a:avLst/>
          </a:prstGeom>
          <a:noFill/>
        </p:spPr>
        <p:txBody>
          <a:bodyPr wrap="square" rtlCol="0">
            <a:spAutoFit/>
          </a:bodyPr>
          <a:lstStyle/>
          <a:p>
            <a:r>
              <a:rPr lang="en-US" sz="2400" dirty="0">
                <a:solidFill>
                  <a:schemeClr val="bg1"/>
                </a:solidFill>
              </a:rPr>
              <a:t>3 to each side= named after the 12 tribes of Israel—the pattern of the encampment around the tabernacle.</a:t>
            </a:r>
          </a:p>
        </p:txBody>
      </p:sp>
      <p:sp>
        <p:nvSpPr>
          <p:cNvPr id="6" name="TextBox 5"/>
          <p:cNvSpPr txBox="1"/>
          <p:nvPr/>
        </p:nvSpPr>
        <p:spPr>
          <a:xfrm>
            <a:off x="1662953" y="57657"/>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12 Gates and 12 Angels</a:t>
            </a:r>
          </a:p>
        </p:txBody>
      </p:sp>
      <p:sp>
        <p:nvSpPr>
          <p:cNvPr id="8" name="TextBox 7"/>
          <p:cNvSpPr txBox="1"/>
          <p:nvPr/>
        </p:nvSpPr>
        <p:spPr>
          <a:xfrm>
            <a:off x="138953" y="6399550"/>
            <a:ext cx="3048000" cy="369332"/>
          </a:xfrm>
          <a:prstGeom prst="rect">
            <a:avLst/>
          </a:prstGeom>
          <a:noFill/>
        </p:spPr>
        <p:txBody>
          <a:bodyPr wrap="square" rtlCol="0">
            <a:spAutoFit/>
          </a:bodyPr>
          <a:lstStyle/>
          <a:p>
            <a:r>
              <a:rPr lang="en-US" dirty="0">
                <a:solidFill>
                  <a:schemeClr val="bg1"/>
                </a:solidFill>
              </a:rPr>
              <a:t>Revelation 21:12-13</a:t>
            </a:r>
          </a:p>
        </p:txBody>
      </p:sp>
      <p:sp>
        <p:nvSpPr>
          <p:cNvPr id="9" name="TextBox 8"/>
          <p:cNvSpPr txBox="1"/>
          <p:nvPr/>
        </p:nvSpPr>
        <p:spPr>
          <a:xfrm>
            <a:off x="282388" y="2819400"/>
            <a:ext cx="5204012" cy="2308324"/>
          </a:xfrm>
          <a:prstGeom prst="rect">
            <a:avLst/>
          </a:prstGeom>
          <a:noFill/>
        </p:spPr>
        <p:txBody>
          <a:bodyPr wrap="square" rtlCol="0">
            <a:spAutoFit/>
          </a:bodyPr>
          <a:lstStyle/>
          <a:p>
            <a:r>
              <a:rPr lang="en-US" sz="2400" dirty="0">
                <a:solidFill>
                  <a:schemeClr val="bg1"/>
                </a:solidFill>
              </a:rPr>
              <a:t>Angels =guarded by sentinels</a:t>
            </a:r>
          </a:p>
          <a:p>
            <a:r>
              <a:rPr lang="en-US" sz="2400" dirty="0">
                <a:solidFill>
                  <a:schemeClr val="bg1"/>
                </a:solidFill>
              </a:rPr>
              <a:t>Levites are assigned as porters</a:t>
            </a:r>
          </a:p>
          <a:p>
            <a:r>
              <a:rPr lang="en-US" sz="2400" dirty="0">
                <a:solidFill>
                  <a:schemeClr val="bg1"/>
                </a:solidFill>
              </a:rPr>
              <a:t>They have charge of the treasures, serve as officers and judges. </a:t>
            </a:r>
          </a:p>
          <a:p>
            <a:r>
              <a:rPr lang="en-US" sz="2400" dirty="0">
                <a:solidFill>
                  <a:schemeClr val="bg1"/>
                </a:solidFill>
              </a:rPr>
              <a:t>See: 1 Chronicles 26:1-19</a:t>
            </a:r>
          </a:p>
          <a:p>
            <a:r>
              <a:rPr lang="en-US" sz="2400" dirty="0">
                <a:solidFill>
                  <a:schemeClr val="bg1"/>
                </a:solidFill>
              </a:rPr>
              <a:t>possible divine government </a:t>
            </a:r>
          </a:p>
        </p:txBody>
      </p:sp>
      <p:sp>
        <p:nvSpPr>
          <p:cNvPr id="10" name="TextBox 9"/>
          <p:cNvSpPr txBox="1"/>
          <p:nvPr/>
        </p:nvSpPr>
        <p:spPr>
          <a:xfrm>
            <a:off x="4848226" y="5127724"/>
            <a:ext cx="6871447" cy="1569660"/>
          </a:xfrm>
          <a:prstGeom prst="rect">
            <a:avLst/>
          </a:prstGeom>
          <a:noFill/>
        </p:spPr>
        <p:txBody>
          <a:bodyPr wrap="square" rtlCol="0">
            <a:spAutoFit/>
          </a:bodyPr>
          <a:lstStyle/>
          <a:p>
            <a:r>
              <a:rPr lang="en-US" sz="2400" dirty="0">
                <a:solidFill>
                  <a:schemeClr val="bg1"/>
                </a:solidFill>
              </a:rPr>
              <a:t>Wall of the City—in the past just the temples had a wall around them to separate the holy from the profane. </a:t>
            </a:r>
          </a:p>
          <a:p>
            <a:r>
              <a:rPr lang="en-US" sz="2400" dirty="0">
                <a:solidFill>
                  <a:schemeClr val="bg1"/>
                </a:solidFill>
              </a:rPr>
              <a:t>This whole celestial city will have a wall, a sanctuary</a:t>
            </a:r>
          </a:p>
        </p:txBody>
      </p:sp>
      <p:pic>
        <p:nvPicPr>
          <p:cNvPr id="3" name="Picture 2">
            <a:extLst>
              <a:ext uri="{FF2B5EF4-FFF2-40B4-BE49-F238E27FC236}">
                <a16:creationId xmlns:a16="http://schemas.microsoft.com/office/drawing/2014/main" id="{9B1C080B-2E9C-42F1-BE63-965FE1630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999" y="2984852"/>
            <a:ext cx="4943475" cy="1905000"/>
          </a:xfrm>
          <a:prstGeom prst="rect">
            <a:avLst/>
          </a:prstGeom>
        </p:spPr>
      </p:pic>
      <p:pic>
        <p:nvPicPr>
          <p:cNvPr id="11" name="Picture 10">
            <a:extLst>
              <a:ext uri="{FF2B5EF4-FFF2-40B4-BE49-F238E27FC236}">
                <a16:creationId xmlns:a16="http://schemas.microsoft.com/office/drawing/2014/main" id="{30091500-4920-4336-BB24-59913B42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617" y="1034051"/>
            <a:ext cx="2328672" cy="1633728"/>
          </a:xfrm>
          <a:prstGeom prst="rect">
            <a:avLst/>
          </a:prstGeom>
        </p:spPr>
      </p:pic>
    </p:spTree>
    <p:extLst>
      <p:ext uri="{BB962C8B-B14F-4D97-AF65-F5344CB8AC3E}">
        <p14:creationId xmlns:p14="http://schemas.microsoft.com/office/powerpoint/2010/main" val="32987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Angels of the waters</a:t>
            </a:r>
          </a:p>
        </p:txBody>
      </p:sp>
      <p:sp>
        <p:nvSpPr>
          <p:cNvPr id="8" name="TextBox 7"/>
          <p:cNvSpPr txBox="1"/>
          <p:nvPr/>
        </p:nvSpPr>
        <p:spPr>
          <a:xfrm>
            <a:off x="1524000" y="1219200"/>
            <a:ext cx="9144000" cy="1938992"/>
          </a:xfrm>
          <a:prstGeom prst="rect">
            <a:avLst/>
          </a:prstGeom>
          <a:noFill/>
        </p:spPr>
        <p:txBody>
          <a:bodyPr wrap="square" rtlCol="0">
            <a:spAutoFit/>
          </a:bodyPr>
          <a:lstStyle/>
          <a:p>
            <a:r>
              <a:rPr lang="en-US" sz="2400" dirty="0">
                <a:solidFill>
                  <a:schemeClr val="bg2"/>
                </a:solidFill>
              </a:rPr>
              <a:t>Which art, and </a:t>
            </a:r>
            <a:r>
              <a:rPr lang="en-US" sz="2400" dirty="0" err="1">
                <a:solidFill>
                  <a:schemeClr val="bg2"/>
                </a:solidFill>
              </a:rPr>
              <a:t>wast</a:t>
            </a:r>
            <a:r>
              <a:rPr lang="en-US" sz="2400" dirty="0">
                <a:solidFill>
                  <a:schemeClr val="bg2"/>
                </a:solidFill>
              </a:rPr>
              <a:t>, and </a:t>
            </a:r>
            <a:r>
              <a:rPr lang="en-US" sz="2400" dirty="0" err="1">
                <a:solidFill>
                  <a:schemeClr val="bg2"/>
                </a:solidFill>
              </a:rPr>
              <a:t>shalt</a:t>
            </a:r>
            <a:r>
              <a:rPr lang="en-US" sz="2400" dirty="0">
                <a:solidFill>
                  <a:schemeClr val="bg2"/>
                </a:solidFill>
              </a:rPr>
              <a:t> be—describes Truth and Christ</a:t>
            </a:r>
          </a:p>
          <a:p>
            <a:endParaRPr lang="en-US" sz="2400" dirty="0">
              <a:solidFill>
                <a:schemeClr val="bg2"/>
              </a:solidFill>
            </a:endParaRPr>
          </a:p>
          <a:p>
            <a:r>
              <a:rPr lang="en-US" sz="2400" dirty="0">
                <a:solidFill>
                  <a:schemeClr val="bg2"/>
                </a:solidFill>
              </a:rPr>
              <a:t>The angel is praising Christ for his wisdom in judgment</a:t>
            </a:r>
          </a:p>
          <a:p>
            <a:endParaRPr lang="en-US" sz="2400" dirty="0">
              <a:solidFill>
                <a:schemeClr val="bg2"/>
              </a:solidFill>
            </a:endParaRPr>
          </a:p>
          <a:p>
            <a:r>
              <a:rPr lang="en-US" sz="2400" dirty="0">
                <a:solidFill>
                  <a:schemeClr val="bg2"/>
                </a:solidFill>
              </a:rPr>
              <a:t>The Lord is making the wicked drink the cup they forced others to drink.</a:t>
            </a:r>
            <a:endParaRPr lang="en-US" sz="2000" dirty="0">
              <a:solidFill>
                <a:schemeClr val="bg2"/>
              </a:solidFill>
            </a:endParaRPr>
          </a:p>
        </p:txBody>
      </p:sp>
      <p:sp>
        <p:nvSpPr>
          <p:cNvPr id="9" name="TextBox 8"/>
          <p:cNvSpPr txBox="1"/>
          <p:nvPr/>
        </p:nvSpPr>
        <p:spPr>
          <a:xfrm>
            <a:off x="38100" y="6457890"/>
            <a:ext cx="3810000" cy="400110"/>
          </a:xfrm>
          <a:prstGeom prst="rect">
            <a:avLst/>
          </a:prstGeom>
          <a:noFill/>
        </p:spPr>
        <p:txBody>
          <a:bodyPr wrap="square" rtlCol="0">
            <a:spAutoFit/>
          </a:bodyPr>
          <a:lstStyle/>
          <a:p>
            <a:r>
              <a:rPr lang="en-US" sz="2000" dirty="0">
                <a:solidFill>
                  <a:schemeClr val="bg2"/>
                </a:solidFill>
              </a:rPr>
              <a:t>Revelation 16:5-7</a:t>
            </a:r>
          </a:p>
        </p:txBody>
      </p:sp>
      <p:pic>
        <p:nvPicPr>
          <p:cNvPr id="3" name="Picture 2">
            <a:extLst>
              <a:ext uri="{FF2B5EF4-FFF2-40B4-BE49-F238E27FC236}">
                <a16:creationId xmlns:a16="http://schemas.microsoft.com/office/drawing/2014/main" id="{75D3960F-D282-4F23-8FE3-223B5DC6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376" y="3429000"/>
            <a:ext cx="3400425" cy="2838450"/>
          </a:xfrm>
          <a:prstGeom prst="rect">
            <a:avLst/>
          </a:prstGeom>
        </p:spPr>
      </p:pic>
    </p:spTree>
    <p:extLst>
      <p:ext uri="{BB962C8B-B14F-4D97-AF65-F5344CB8AC3E}">
        <p14:creationId xmlns:p14="http://schemas.microsoft.com/office/powerpoint/2010/main" val="23212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17209" y="999410"/>
            <a:ext cx="8225118" cy="461665"/>
          </a:xfrm>
          <a:prstGeom prst="rect">
            <a:avLst/>
          </a:prstGeom>
          <a:noFill/>
        </p:spPr>
        <p:txBody>
          <a:bodyPr wrap="square" rtlCol="0">
            <a:spAutoFit/>
          </a:bodyPr>
          <a:lstStyle/>
          <a:p>
            <a:r>
              <a:rPr lang="en-US" sz="2400" dirty="0">
                <a:solidFill>
                  <a:schemeClr val="bg1"/>
                </a:solidFill>
              </a:rPr>
              <a:t>Name after the apostles of the Lord=Quorum</a:t>
            </a:r>
          </a:p>
        </p:txBody>
      </p:sp>
      <p:sp>
        <p:nvSpPr>
          <p:cNvPr id="6" name="TextBox 5"/>
          <p:cNvSpPr txBox="1"/>
          <p:nvPr/>
        </p:nvSpPr>
        <p:spPr>
          <a:xfrm>
            <a:off x="1701053" y="24079"/>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12 Foundation Stones</a:t>
            </a:r>
          </a:p>
        </p:txBody>
      </p:sp>
      <p:sp>
        <p:nvSpPr>
          <p:cNvPr id="8" name="TextBox 7"/>
          <p:cNvSpPr txBox="1"/>
          <p:nvPr/>
        </p:nvSpPr>
        <p:spPr>
          <a:xfrm>
            <a:off x="0" y="6498104"/>
            <a:ext cx="3048000" cy="369332"/>
          </a:xfrm>
          <a:prstGeom prst="rect">
            <a:avLst/>
          </a:prstGeom>
          <a:noFill/>
        </p:spPr>
        <p:txBody>
          <a:bodyPr wrap="square" rtlCol="0">
            <a:spAutoFit/>
          </a:bodyPr>
          <a:lstStyle/>
          <a:p>
            <a:r>
              <a:rPr lang="en-US" dirty="0">
                <a:solidFill>
                  <a:schemeClr val="bg1"/>
                </a:solidFill>
              </a:rPr>
              <a:t>Revelation 21:14-16</a:t>
            </a:r>
          </a:p>
        </p:txBody>
      </p:sp>
      <p:grpSp>
        <p:nvGrpSpPr>
          <p:cNvPr id="2" name="Group 1"/>
          <p:cNvGrpSpPr/>
          <p:nvPr/>
        </p:nvGrpSpPr>
        <p:grpSpPr>
          <a:xfrm>
            <a:off x="5626474" y="2077507"/>
            <a:ext cx="5066179" cy="3007833"/>
            <a:chOff x="5626474" y="2077507"/>
            <a:chExt cx="5066179" cy="3007833"/>
          </a:xfrm>
        </p:grpSpPr>
        <p:sp>
          <p:nvSpPr>
            <p:cNvPr id="9" name="TextBox 8"/>
            <p:cNvSpPr txBox="1"/>
            <p:nvPr/>
          </p:nvSpPr>
          <p:spPr>
            <a:xfrm>
              <a:off x="5968253" y="2077507"/>
              <a:ext cx="4724400" cy="1569660"/>
            </a:xfrm>
            <a:prstGeom prst="rect">
              <a:avLst/>
            </a:prstGeom>
            <a:noFill/>
          </p:spPr>
          <p:txBody>
            <a:bodyPr wrap="square" rtlCol="0">
              <a:spAutoFit/>
            </a:bodyPr>
            <a:lstStyle/>
            <a:p>
              <a:r>
                <a:rPr lang="en-US" sz="2400" dirty="0">
                  <a:solidFill>
                    <a:schemeClr val="bg1"/>
                  </a:solidFill>
                </a:rPr>
                <a:t>Golden reed to measure=this time not just the temple (like in Rev. 11) but the whole city and its inhabitants are measured.</a:t>
              </a:r>
            </a:p>
          </p:txBody>
        </p:sp>
        <p:grpSp>
          <p:nvGrpSpPr>
            <p:cNvPr id="11" name="Group 10"/>
            <p:cNvGrpSpPr/>
            <p:nvPr/>
          </p:nvGrpSpPr>
          <p:grpSpPr>
            <a:xfrm>
              <a:off x="5626474" y="3633075"/>
              <a:ext cx="4876800" cy="1452265"/>
              <a:chOff x="914400" y="1981200"/>
              <a:chExt cx="4876800" cy="1452265"/>
            </a:xfrm>
          </p:grpSpPr>
          <p:sp>
            <p:nvSpPr>
              <p:cNvPr id="12" name="Rectangle 11"/>
              <p:cNvSpPr/>
              <p:nvPr/>
            </p:nvSpPr>
            <p:spPr>
              <a:xfrm>
                <a:off x="914400" y="1981200"/>
                <a:ext cx="4876800" cy="1447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06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1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519881" y="1981200"/>
                <a:ext cx="4119" cy="7125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7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2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8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25362" y="1981200"/>
                <a:ext cx="8238" cy="10214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86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38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90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43200" y="1981200"/>
                <a:ext cx="0" cy="737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95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00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348681" y="1981200"/>
                <a:ext cx="4120" cy="9967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05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57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10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14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67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196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72000" y="1981200"/>
                <a:ext cx="0" cy="98442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4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76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29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1600" y="19812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3340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4864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388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791200" y="19812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905000" y="2971800"/>
                <a:ext cx="457200" cy="461665"/>
              </a:xfrm>
              <a:prstGeom prst="rect">
                <a:avLst/>
              </a:prstGeom>
              <a:noFill/>
            </p:spPr>
            <p:txBody>
              <a:bodyPr wrap="square" rtlCol="0">
                <a:spAutoFit/>
              </a:bodyPr>
              <a:lstStyle/>
              <a:p>
                <a:r>
                  <a:rPr lang="en-US" sz="2400" dirty="0"/>
                  <a:t>1</a:t>
                </a:r>
              </a:p>
            </p:txBody>
          </p:sp>
          <p:sp>
            <p:nvSpPr>
              <p:cNvPr id="46" name="TextBox 45"/>
              <p:cNvSpPr txBox="1"/>
              <p:nvPr/>
            </p:nvSpPr>
            <p:spPr>
              <a:xfrm>
                <a:off x="3185984" y="2959443"/>
                <a:ext cx="457200" cy="461665"/>
              </a:xfrm>
              <a:prstGeom prst="rect">
                <a:avLst/>
              </a:prstGeom>
              <a:noFill/>
            </p:spPr>
            <p:txBody>
              <a:bodyPr wrap="square" rtlCol="0">
                <a:spAutoFit/>
              </a:bodyPr>
              <a:lstStyle/>
              <a:p>
                <a:r>
                  <a:rPr lang="en-US" sz="2400" dirty="0"/>
                  <a:t>2</a:t>
                </a:r>
              </a:p>
            </p:txBody>
          </p:sp>
          <p:sp>
            <p:nvSpPr>
              <p:cNvPr id="47" name="TextBox 46"/>
              <p:cNvSpPr txBox="1"/>
              <p:nvPr/>
            </p:nvSpPr>
            <p:spPr>
              <a:xfrm>
                <a:off x="4417541" y="2971800"/>
                <a:ext cx="457200" cy="461665"/>
              </a:xfrm>
              <a:prstGeom prst="rect">
                <a:avLst/>
              </a:prstGeom>
              <a:noFill/>
            </p:spPr>
            <p:txBody>
              <a:bodyPr wrap="square" rtlCol="0">
                <a:spAutoFit/>
              </a:bodyPr>
              <a:lstStyle/>
              <a:p>
                <a:r>
                  <a:rPr lang="en-US" sz="2400" dirty="0"/>
                  <a:t>3</a:t>
                </a:r>
              </a:p>
            </p:txBody>
          </p:sp>
        </p:grpSp>
      </p:grpSp>
      <p:pic>
        <p:nvPicPr>
          <p:cNvPr id="48" name="Picture 47">
            <a:extLst>
              <a:ext uri="{FF2B5EF4-FFF2-40B4-BE49-F238E27FC236}">
                <a16:creationId xmlns:a16="http://schemas.microsoft.com/office/drawing/2014/main" id="{E9DAE13E-6506-4249-AFA9-B3093784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2" y="1913794"/>
            <a:ext cx="9266723" cy="4810161"/>
          </a:xfrm>
          <a:prstGeom prst="rect">
            <a:avLst/>
          </a:prstGeom>
        </p:spPr>
      </p:pic>
    </p:spTree>
    <p:extLst>
      <p:ext uri="{BB962C8B-B14F-4D97-AF65-F5344CB8AC3E}">
        <p14:creationId xmlns:p14="http://schemas.microsoft.com/office/powerpoint/2010/main" val="42543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94811"/>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Cubic Shape</a:t>
            </a:r>
          </a:p>
        </p:txBody>
      </p:sp>
      <p:sp>
        <p:nvSpPr>
          <p:cNvPr id="8" name="TextBox 7"/>
          <p:cNvSpPr txBox="1"/>
          <p:nvPr/>
        </p:nvSpPr>
        <p:spPr>
          <a:xfrm>
            <a:off x="0" y="6443723"/>
            <a:ext cx="3048000" cy="369332"/>
          </a:xfrm>
          <a:prstGeom prst="rect">
            <a:avLst/>
          </a:prstGeom>
          <a:noFill/>
        </p:spPr>
        <p:txBody>
          <a:bodyPr wrap="square" rtlCol="0">
            <a:spAutoFit/>
          </a:bodyPr>
          <a:lstStyle/>
          <a:p>
            <a:r>
              <a:rPr lang="en-US" dirty="0">
                <a:solidFill>
                  <a:schemeClr val="bg1"/>
                </a:solidFill>
              </a:rPr>
              <a:t>Revelation 21:14-16</a:t>
            </a:r>
          </a:p>
        </p:txBody>
      </p:sp>
      <p:sp>
        <p:nvSpPr>
          <p:cNvPr id="11" name="TextBox 10"/>
          <p:cNvSpPr txBox="1"/>
          <p:nvPr/>
        </p:nvSpPr>
        <p:spPr>
          <a:xfrm>
            <a:off x="2024951" y="3581401"/>
            <a:ext cx="9856694" cy="1938992"/>
          </a:xfrm>
          <a:prstGeom prst="rect">
            <a:avLst/>
          </a:prstGeom>
          <a:noFill/>
        </p:spPr>
        <p:txBody>
          <a:bodyPr wrap="square" rtlCol="0">
            <a:spAutoFit/>
          </a:bodyPr>
          <a:lstStyle/>
          <a:p>
            <a:r>
              <a:rPr lang="en-US" sz="2400" dirty="0">
                <a:solidFill>
                  <a:schemeClr val="bg1"/>
                </a:solidFill>
              </a:rPr>
              <a:t>“Length, breadth, and height are equal= a celestial cube—a symbol of perfection and eternal stability, exactness, perfect and straight.</a:t>
            </a:r>
          </a:p>
          <a:p>
            <a:endParaRPr lang="en-US" sz="2400" dirty="0">
              <a:solidFill>
                <a:schemeClr val="bg1"/>
              </a:solidFill>
            </a:endParaRPr>
          </a:p>
          <a:p>
            <a:r>
              <a:rPr lang="en-US" sz="2400" dirty="0">
                <a:solidFill>
                  <a:schemeClr val="bg1"/>
                </a:solidFill>
              </a:rPr>
              <a:t>Hebrew tradition states that the universe is cubic in shape with the heavenly temple occupying a point exactly in the middle of the Cube.” (3)</a:t>
            </a:r>
          </a:p>
        </p:txBody>
      </p:sp>
      <p:pic>
        <p:nvPicPr>
          <p:cNvPr id="2050" name="Picture 2" descr="Image result for matthew Brown lds"/>
          <p:cNvPicPr>
            <a:picLocks noChangeAspect="1" noChangeArrowheads="1"/>
          </p:cNvPicPr>
          <p:nvPr/>
        </p:nvPicPr>
        <p:blipFill rotWithShape="1">
          <a:blip r:embed="rId2">
            <a:extLst>
              <a:ext uri="{28A0092B-C50C-407E-A947-70E740481C1C}">
                <a14:useLocalDpi xmlns:a14="http://schemas.microsoft.com/office/drawing/2010/main" val="0"/>
              </a:ext>
            </a:extLst>
          </a:blip>
          <a:srcRect l="17971" t="7102" r="36133" b="24711"/>
          <a:stretch/>
        </p:blipFill>
        <p:spPr bwMode="auto">
          <a:xfrm>
            <a:off x="348551" y="3723903"/>
            <a:ext cx="1327849" cy="1653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7E7AA9-09ED-4F10-83E0-40F2345D7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0" y="1104901"/>
            <a:ext cx="3302000" cy="2476500"/>
          </a:xfrm>
          <a:prstGeom prst="rect">
            <a:avLst/>
          </a:prstGeom>
        </p:spPr>
      </p:pic>
    </p:spTree>
    <p:extLst>
      <p:ext uri="{BB962C8B-B14F-4D97-AF65-F5344CB8AC3E}">
        <p14:creationId xmlns:p14="http://schemas.microsoft.com/office/powerpoint/2010/main" val="16639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2208" y="947173"/>
            <a:ext cx="5829992" cy="1569660"/>
          </a:xfrm>
          <a:prstGeom prst="rect">
            <a:avLst/>
          </a:prstGeom>
          <a:noFill/>
        </p:spPr>
        <p:txBody>
          <a:bodyPr wrap="square" rtlCol="0">
            <a:spAutoFit/>
          </a:bodyPr>
          <a:lstStyle/>
          <a:p>
            <a:r>
              <a:rPr lang="en-US" sz="2400" dirty="0">
                <a:solidFill>
                  <a:schemeClr val="bg1"/>
                </a:solidFill>
              </a:rPr>
              <a:t>Measurement of an angel</a:t>
            </a:r>
          </a:p>
          <a:p>
            <a:endParaRPr lang="en-US" sz="2400" dirty="0">
              <a:solidFill>
                <a:schemeClr val="bg1"/>
              </a:solidFill>
            </a:endParaRPr>
          </a:p>
          <a:p>
            <a:r>
              <a:rPr lang="en-US" sz="2400" dirty="0">
                <a:solidFill>
                  <a:schemeClr val="bg1"/>
                </a:solidFill>
              </a:rPr>
              <a:t>Rev. 11 signifies the area’s protection from judgment. </a:t>
            </a:r>
          </a:p>
        </p:txBody>
      </p:sp>
      <p:sp>
        <p:nvSpPr>
          <p:cNvPr id="6" name="TextBox 5"/>
          <p:cNvSpPr txBox="1"/>
          <p:nvPr/>
        </p:nvSpPr>
        <p:spPr>
          <a:xfrm>
            <a:off x="1676400" y="51137"/>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144,000 Cubits</a:t>
            </a:r>
          </a:p>
        </p:txBody>
      </p:sp>
      <p:sp>
        <p:nvSpPr>
          <p:cNvPr id="8" name="TextBox 7"/>
          <p:cNvSpPr txBox="1"/>
          <p:nvPr/>
        </p:nvSpPr>
        <p:spPr>
          <a:xfrm>
            <a:off x="317267" y="6447453"/>
            <a:ext cx="2847269" cy="369332"/>
          </a:xfrm>
          <a:prstGeom prst="rect">
            <a:avLst/>
          </a:prstGeom>
          <a:noFill/>
        </p:spPr>
        <p:txBody>
          <a:bodyPr wrap="square" rtlCol="0">
            <a:spAutoFit/>
          </a:bodyPr>
          <a:lstStyle/>
          <a:p>
            <a:r>
              <a:rPr lang="en-US" dirty="0">
                <a:solidFill>
                  <a:schemeClr val="bg1"/>
                </a:solidFill>
              </a:rPr>
              <a:t>Revelation 21:17-20</a:t>
            </a:r>
          </a:p>
        </p:txBody>
      </p:sp>
      <p:sp>
        <p:nvSpPr>
          <p:cNvPr id="9" name="TextBox 8"/>
          <p:cNvSpPr txBox="1"/>
          <p:nvPr/>
        </p:nvSpPr>
        <p:spPr>
          <a:xfrm>
            <a:off x="6553200" y="1528970"/>
            <a:ext cx="4724400" cy="830997"/>
          </a:xfrm>
          <a:prstGeom prst="rect">
            <a:avLst/>
          </a:prstGeom>
          <a:noFill/>
        </p:spPr>
        <p:txBody>
          <a:bodyPr wrap="square" rtlCol="0">
            <a:spAutoFit/>
          </a:bodyPr>
          <a:lstStyle/>
          <a:p>
            <a:r>
              <a:rPr lang="en-US" sz="2400" dirty="0">
                <a:solidFill>
                  <a:schemeClr val="bg1"/>
                </a:solidFill>
              </a:rPr>
              <a:t>Golden Rod acts as a standard that demonstrates the city’s purity.</a:t>
            </a:r>
          </a:p>
        </p:txBody>
      </p:sp>
      <p:sp>
        <p:nvSpPr>
          <p:cNvPr id="12" name="TextBox 11"/>
          <p:cNvSpPr txBox="1"/>
          <p:nvPr/>
        </p:nvSpPr>
        <p:spPr>
          <a:xfrm>
            <a:off x="3982182" y="2979003"/>
            <a:ext cx="2703635" cy="1200329"/>
          </a:xfrm>
          <a:prstGeom prst="rect">
            <a:avLst/>
          </a:prstGeom>
          <a:noFill/>
        </p:spPr>
        <p:txBody>
          <a:bodyPr wrap="square" rtlCol="0">
            <a:spAutoFit/>
          </a:bodyPr>
          <a:lstStyle/>
          <a:p>
            <a:r>
              <a:rPr lang="en-US" sz="2400" dirty="0">
                <a:solidFill>
                  <a:schemeClr val="bg1"/>
                </a:solidFill>
              </a:rPr>
              <a:t>Wall of Jasper=The Light of the </a:t>
            </a:r>
            <a:r>
              <a:rPr lang="en-US" sz="2400" dirty="0" err="1">
                <a:solidFill>
                  <a:schemeClr val="bg1"/>
                </a:solidFill>
              </a:rPr>
              <a:t>Urim</a:t>
            </a:r>
            <a:r>
              <a:rPr lang="en-US" sz="2400" dirty="0">
                <a:solidFill>
                  <a:schemeClr val="bg1"/>
                </a:solidFill>
              </a:rPr>
              <a:t> and </a:t>
            </a:r>
            <a:r>
              <a:rPr lang="en-US" sz="2400" dirty="0" err="1">
                <a:solidFill>
                  <a:schemeClr val="bg1"/>
                </a:solidFill>
              </a:rPr>
              <a:t>Thummim</a:t>
            </a:r>
            <a:endParaRPr lang="en-US" sz="2400" dirty="0">
              <a:solidFill>
                <a:schemeClr val="bg1"/>
              </a:solidFill>
            </a:endParaRPr>
          </a:p>
        </p:txBody>
      </p:sp>
      <p:sp>
        <p:nvSpPr>
          <p:cNvPr id="13" name="TextBox 12"/>
          <p:cNvSpPr txBox="1"/>
          <p:nvPr/>
        </p:nvSpPr>
        <p:spPr>
          <a:xfrm>
            <a:off x="5334000" y="5049396"/>
            <a:ext cx="6445624" cy="1569660"/>
          </a:xfrm>
          <a:prstGeom prst="rect">
            <a:avLst/>
          </a:prstGeom>
          <a:noFill/>
        </p:spPr>
        <p:txBody>
          <a:bodyPr wrap="square" rtlCol="0">
            <a:spAutoFit/>
          </a:bodyPr>
          <a:lstStyle/>
          <a:p>
            <a:r>
              <a:rPr lang="en-US" sz="2400" dirty="0">
                <a:solidFill>
                  <a:schemeClr val="bg1"/>
                </a:solidFill>
              </a:rPr>
              <a:t>12 stones=to beautify. </a:t>
            </a:r>
          </a:p>
          <a:p>
            <a:endParaRPr lang="en-US" sz="2400" dirty="0">
              <a:solidFill>
                <a:schemeClr val="bg1"/>
              </a:solidFill>
            </a:endParaRPr>
          </a:p>
          <a:p>
            <a:r>
              <a:rPr lang="en-US" sz="2400" dirty="0">
                <a:solidFill>
                  <a:schemeClr val="bg1"/>
                </a:solidFill>
              </a:rPr>
              <a:t>These however do not match the breastplates stones of the High Priests. </a:t>
            </a:r>
          </a:p>
        </p:txBody>
      </p:sp>
      <p:pic>
        <p:nvPicPr>
          <p:cNvPr id="3076" name="Picture 4" descr="Image result for the wall of jasper"/>
          <p:cNvPicPr>
            <a:picLocks noChangeAspect="1" noChangeArrowheads="1"/>
          </p:cNvPicPr>
          <p:nvPr/>
        </p:nvPicPr>
        <p:blipFill rotWithShape="1">
          <a:blip r:embed="rId2">
            <a:extLst>
              <a:ext uri="{28A0092B-C50C-407E-A947-70E740481C1C}">
                <a14:useLocalDpi xmlns:a14="http://schemas.microsoft.com/office/drawing/2010/main" val="0"/>
              </a:ext>
            </a:extLst>
          </a:blip>
          <a:srcRect t="3423" r="16408"/>
          <a:stretch/>
        </p:blipFill>
        <p:spPr bwMode="auto">
          <a:xfrm>
            <a:off x="575206" y="2685447"/>
            <a:ext cx="2998694" cy="2009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7CAA69-E576-4812-A996-9A6088C0F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200" y="2685447"/>
            <a:ext cx="2692400" cy="2298700"/>
          </a:xfrm>
          <a:prstGeom prst="rect">
            <a:avLst/>
          </a:prstGeom>
        </p:spPr>
      </p:pic>
      <p:pic>
        <p:nvPicPr>
          <p:cNvPr id="10" name="Picture 9">
            <a:extLst>
              <a:ext uri="{FF2B5EF4-FFF2-40B4-BE49-F238E27FC236}">
                <a16:creationId xmlns:a16="http://schemas.microsoft.com/office/drawing/2014/main" id="{37C60D6C-8E8A-42CF-9510-5E0EC0B46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209" y="4854456"/>
            <a:ext cx="1562100" cy="1752600"/>
          </a:xfrm>
          <a:prstGeom prst="rect">
            <a:avLst/>
          </a:prstGeom>
        </p:spPr>
      </p:pic>
    </p:spTree>
    <p:extLst>
      <p:ext uri="{BB962C8B-B14F-4D97-AF65-F5344CB8AC3E}">
        <p14:creationId xmlns:p14="http://schemas.microsoft.com/office/powerpoint/2010/main" val="309862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64188" y="1350166"/>
            <a:ext cx="3603812" cy="4524315"/>
          </a:xfrm>
          <a:prstGeom prst="rect">
            <a:avLst/>
          </a:prstGeom>
        </p:spPr>
        <p:txBody>
          <a:bodyPr wrap="square">
            <a:spAutoFit/>
          </a:bodyPr>
          <a:lstStyle/>
          <a:p>
            <a:pPr marL="342900" indent="-342900">
              <a:buAutoNum type="arabicPeriod"/>
            </a:pPr>
            <a:r>
              <a:rPr lang="en-US" sz="2400" dirty="0">
                <a:solidFill>
                  <a:srgbClr val="FFC000"/>
                </a:solidFill>
              </a:rPr>
              <a:t>Jasper</a:t>
            </a:r>
          </a:p>
          <a:p>
            <a:pPr marL="342900" indent="-342900">
              <a:buAutoNum type="arabicPeriod"/>
            </a:pPr>
            <a:r>
              <a:rPr lang="en-US" sz="2400" dirty="0">
                <a:solidFill>
                  <a:srgbClr val="FFC000"/>
                </a:solidFill>
              </a:rPr>
              <a:t>Sapphire</a:t>
            </a:r>
          </a:p>
          <a:p>
            <a:pPr marL="342900" indent="-342900">
              <a:buAutoNum type="arabicPeriod"/>
            </a:pPr>
            <a:r>
              <a:rPr lang="en-US" sz="2400" dirty="0">
                <a:solidFill>
                  <a:srgbClr val="FFC000"/>
                </a:solidFill>
              </a:rPr>
              <a:t>Chalcedony</a:t>
            </a:r>
          </a:p>
          <a:p>
            <a:pPr marL="342900" indent="-342900">
              <a:buAutoNum type="arabicPeriod"/>
            </a:pPr>
            <a:r>
              <a:rPr lang="en-US" sz="2400" dirty="0">
                <a:solidFill>
                  <a:srgbClr val="FFC000"/>
                </a:solidFill>
              </a:rPr>
              <a:t>Emerald</a:t>
            </a:r>
          </a:p>
          <a:p>
            <a:pPr marL="342900" indent="-342900">
              <a:buAutoNum type="arabicPeriod"/>
            </a:pPr>
            <a:r>
              <a:rPr lang="en-US" sz="2400" dirty="0">
                <a:solidFill>
                  <a:srgbClr val="FFC000"/>
                </a:solidFill>
              </a:rPr>
              <a:t>Sardonyx</a:t>
            </a:r>
          </a:p>
          <a:p>
            <a:pPr marL="342900" indent="-342900">
              <a:buAutoNum type="arabicPeriod"/>
            </a:pPr>
            <a:r>
              <a:rPr lang="en-US" sz="2400" dirty="0" err="1">
                <a:solidFill>
                  <a:srgbClr val="FFC000"/>
                </a:solidFill>
              </a:rPr>
              <a:t>Sardius</a:t>
            </a:r>
            <a:endParaRPr lang="en-US" sz="2400" dirty="0">
              <a:solidFill>
                <a:srgbClr val="FFC000"/>
              </a:solidFill>
            </a:endParaRPr>
          </a:p>
          <a:p>
            <a:pPr marL="342900" indent="-342900">
              <a:buAutoNum type="arabicPeriod"/>
            </a:pPr>
            <a:r>
              <a:rPr lang="en-US" sz="2400" dirty="0" err="1">
                <a:solidFill>
                  <a:srgbClr val="FFC000"/>
                </a:solidFill>
              </a:rPr>
              <a:t>Chrysolite</a:t>
            </a:r>
            <a:endParaRPr lang="en-US" sz="2400" dirty="0">
              <a:solidFill>
                <a:srgbClr val="FFC000"/>
              </a:solidFill>
            </a:endParaRPr>
          </a:p>
          <a:p>
            <a:pPr marL="342900" indent="-342900">
              <a:buAutoNum type="arabicPeriod"/>
            </a:pPr>
            <a:r>
              <a:rPr lang="en-US" sz="2400" dirty="0">
                <a:solidFill>
                  <a:srgbClr val="FFC000"/>
                </a:solidFill>
              </a:rPr>
              <a:t>Beryl</a:t>
            </a:r>
          </a:p>
          <a:p>
            <a:pPr marL="342900" indent="-342900">
              <a:buAutoNum type="arabicPeriod"/>
            </a:pPr>
            <a:r>
              <a:rPr lang="en-US" sz="2400" dirty="0">
                <a:solidFill>
                  <a:srgbClr val="FFC000"/>
                </a:solidFill>
              </a:rPr>
              <a:t>Topaz</a:t>
            </a:r>
          </a:p>
          <a:p>
            <a:pPr marL="342900" indent="-342900">
              <a:buAutoNum type="arabicPeriod"/>
            </a:pPr>
            <a:r>
              <a:rPr lang="en-US" sz="2400" dirty="0" err="1">
                <a:solidFill>
                  <a:srgbClr val="FFC000"/>
                </a:solidFill>
              </a:rPr>
              <a:t>Chrysoprasus</a:t>
            </a:r>
            <a:endParaRPr lang="en-US" sz="2400" dirty="0">
              <a:solidFill>
                <a:srgbClr val="FFC000"/>
              </a:solidFill>
            </a:endParaRPr>
          </a:p>
          <a:p>
            <a:pPr marL="342900" indent="-342900">
              <a:buAutoNum type="arabicPeriod"/>
            </a:pPr>
            <a:r>
              <a:rPr lang="en-US" sz="2400" dirty="0">
                <a:solidFill>
                  <a:srgbClr val="FFC000"/>
                </a:solidFill>
              </a:rPr>
              <a:t>Jacinth</a:t>
            </a:r>
          </a:p>
          <a:p>
            <a:pPr marL="342900" indent="-342900">
              <a:buAutoNum type="arabicPeriod"/>
            </a:pPr>
            <a:r>
              <a:rPr lang="en-US" sz="2400" dirty="0">
                <a:solidFill>
                  <a:srgbClr val="FFC000"/>
                </a:solidFill>
              </a:rPr>
              <a:t>Amethyst</a:t>
            </a:r>
          </a:p>
        </p:txBody>
      </p:sp>
      <p:pic>
        <p:nvPicPr>
          <p:cNvPr id="8194" name="Picture 2" descr="Image result for stones on the city wall revelatio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882" y="1350166"/>
            <a:ext cx="5318878" cy="45986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45685"/>
            <a:ext cx="2847269" cy="369332"/>
          </a:xfrm>
          <a:prstGeom prst="rect">
            <a:avLst/>
          </a:prstGeom>
          <a:noFill/>
        </p:spPr>
        <p:txBody>
          <a:bodyPr wrap="square" rtlCol="0">
            <a:spAutoFit/>
          </a:bodyPr>
          <a:lstStyle/>
          <a:p>
            <a:r>
              <a:rPr lang="en-US" dirty="0">
                <a:solidFill>
                  <a:schemeClr val="bg1"/>
                </a:solidFill>
              </a:rPr>
              <a:t>Revelation 21:19</a:t>
            </a:r>
          </a:p>
        </p:txBody>
      </p:sp>
      <p:sp>
        <p:nvSpPr>
          <p:cNvPr id="8" name="TextBox 7"/>
          <p:cNvSpPr txBox="1"/>
          <p:nvPr/>
        </p:nvSpPr>
        <p:spPr>
          <a:xfrm>
            <a:off x="1676400" y="51137"/>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Stones Garnish City Wall</a:t>
            </a:r>
          </a:p>
        </p:txBody>
      </p:sp>
    </p:spTree>
    <p:extLst>
      <p:ext uri="{BB962C8B-B14F-4D97-AF65-F5344CB8AC3E}">
        <p14:creationId xmlns:p14="http://schemas.microsoft.com/office/powerpoint/2010/main" val="39112923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0800" y="1144013"/>
            <a:ext cx="7010400" cy="3046988"/>
          </a:xfrm>
          <a:prstGeom prst="rect">
            <a:avLst/>
          </a:prstGeom>
          <a:noFill/>
        </p:spPr>
        <p:txBody>
          <a:bodyPr wrap="square" rtlCol="0">
            <a:spAutoFit/>
          </a:bodyPr>
          <a:lstStyle/>
          <a:p>
            <a:pPr algn="ctr"/>
            <a:r>
              <a:rPr lang="en-US" sz="3200" dirty="0">
                <a:solidFill>
                  <a:schemeClr val="bg1"/>
                </a:solidFill>
              </a:rPr>
              <a:t>A perfect pearl in the Mediterranean world was worth more than gold</a:t>
            </a:r>
          </a:p>
          <a:p>
            <a:pPr algn="ctr"/>
            <a:endParaRPr lang="en-US" sz="3200" dirty="0">
              <a:solidFill>
                <a:schemeClr val="bg1"/>
              </a:solidFill>
            </a:endParaRPr>
          </a:p>
          <a:p>
            <a:pPr algn="ctr"/>
            <a:r>
              <a:rPr lang="en-US" sz="3200" dirty="0">
                <a:solidFill>
                  <a:schemeClr val="bg1"/>
                </a:solidFill>
              </a:rPr>
              <a:t>Parable of the Pearl of Great Price</a:t>
            </a:r>
          </a:p>
          <a:p>
            <a:pPr algn="ctr"/>
            <a:r>
              <a:rPr lang="en-US" sz="3200" dirty="0">
                <a:solidFill>
                  <a:schemeClr val="bg1"/>
                </a:solidFill>
                <a:effectLst>
                  <a:glow rad="228600">
                    <a:schemeClr val="accent6">
                      <a:satMod val="175000"/>
                      <a:alpha val="40000"/>
                    </a:schemeClr>
                  </a:glow>
                </a:effectLst>
              </a:rPr>
              <a:t>Matthew 13:45-46 </a:t>
            </a:r>
          </a:p>
          <a:p>
            <a:pPr algn="ctr"/>
            <a:endParaRPr lang="en-US" sz="3200" dirty="0">
              <a:solidFill>
                <a:schemeClr val="bg1"/>
              </a:solidFill>
            </a:endParaRPr>
          </a:p>
        </p:txBody>
      </p:sp>
      <p:sp>
        <p:nvSpPr>
          <p:cNvPr id="6" name="TextBox 5"/>
          <p:cNvSpPr txBox="1"/>
          <p:nvPr/>
        </p:nvSpPr>
        <p:spPr>
          <a:xfrm>
            <a:off x="1676400" y="13038"/>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12 Pearls</a:t>
            </a:r>
          </a:p>
        </p:txBody>
      </p:sp>
      <p:sp>
        <p:nvSpPr>
          <p:cNvPr id="8" name="TextBox 7"/>
          <p:cNvSpPr txBox="1"/>
          <p:nvPr/>
        </p:nvSpPr>
        <p:spPr>
          <a:xfrm>
            <a:off x="0" y="6469382"/>
            <a:ext cx="3048000" cy="369332"/>
          </a:xfrm>
          <a:prstGeom prst="rect">
            <a:avLst/>
          </a:prstGeom>
          <a:noFill/>
        </p:spPr>
        <p:txBody>
          <a:bodyPr wrap="square" rtlCol="0">
            <a:spAutoFit/>
          </a:bodyPr>
          <a:lstStyle/>
          <a:p>
            <a:r>
              <a:rPr lang="en-US" dirty="0">
                <a:solidFill>
                  <a:schemeClr val="bg1"/>
                </a:solidFill>
              </a:rPr>
              <a:t>Revelation 21:21</a:t>
            </a:r>
          </a:p>
        </p:txBody>
      </p:sp>
      <p:pic>
        <p:nvPicPr>
          <p:cNvPr id="3" name="Picture 2">
            <a:extLst>
              <a:ext uri="{FF2B5EF4-FFF2-40B4-BE49-F238E27FC236}">
                <a16:creationId xmlns:a16="http://schemas.microsoft.com/office/drawing/2014/main" id="{B59643D8-EC02-45CF-9197-516E1201F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842" y="3929382"/>
            <a:ext cx="4025900" cy="2540000"/>
          </a:xfrm>
          <a:prstGeom prst="rect">
            <a:avLst/>
          </a:prstGeom>
        </p:spPr>
      </p:pic>
    </p:spTree>
    <p:extLst>
      <p:ext uri="{BB962C8B-B14F-4D97-AF65-F5344CB8AC3E}">
        <p14:creationId xmlns:p14="http://schemas.microsoft.com/office/powerpoint/2010/main" val="36431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0306" y="1219201"/>
            <a:ext cx="6264075" cy="3785652"/>
          </a:xfrm>
          <a:prstGeom prst="rect">
            <a:avLst/>
          </a:prstGeom>
          <a:noFill/>
        </p:spPr>
        <p:txBody>
          <a:bodyPr wrap="square" rtlCol="0">
            <a:spAutoFit/>
          </a:bodyPr>
          <a:lstStyle/>
          <a:p>
            <a:r>
              <a:rPr lang="en-US" sz="2400" dirty="0">
                <a:solidFill>
                  <a:schemeClr val="bg1"/>
                </a:solidFill>
              </a:rPr>
              <a:t>The whole of the celestial kingdom is a Temple</a:t>
            </a:r>
          </a:p>
          <a:p>
            <a:endParaRPr lang="en-US" sz="2400" dirty="0">
              <a:solidFill>
                <a:schemeClr val="bg1"/>
              </a:solidFill>
            </a:endParaRPr>
          </a:p>
          <a:p>
            <a:r>
              <a:rPr lang="en-US" sz="2400" dirty="0">
                <a:solidFill>
                  <a:schemeClr val="bg1"/>
                </a:solidFill>
              </a:rPr>
              <a:t>There is no need for temples at this point, all the work has been done.</a:t>
            </a:r>
          </a:p>
          <a:p>
            <a:endParaRPr lang="en-US" sz="2400" dirty="0">
              <a:solidFill>
                <a:schemeClr val="bg1"/>
              </a:solidFill>
            </a:endParaRPr>
          </a:p>
          <a:p>
            <a:r>
              <a:rPr lang="en-US" sz="2400" dirty="0">
                <a:solidFill>
                  <a:schemeClr val="bg1"/>
                </a:solidFill>
              </a:rPr>
              <a:t>The Temples on earth are symbols and types of the Eternal Holy of Holies.</a:t>
            </a:r>
          </a:p>
          <a:p>
            <a:endParaRPr lang="en-US" sz="2400" dirty="0">
              <a:solidFill>
                <a:schemeClr val="bg1"/>
              </a:solidFill>
            </a:endParaRPr>
          </a:p>
          <a:p>
            <a:r>
              <a:rPr lang="en-US" sz="2400" dirty="0">
                <a:solidFill>
                  <a:schemeClr val="bg1"/>
                </a:solidFill>
              </a:rPr>
              <a:t>The Saints will live in the real heaven not just the heaven on earth (temple). </a:t>
            </a:r>
          </a:p>
        </p:txBody>
      </p:sp>
      <p:sp>
        <p:nvSpPr>
          <p:cNvPr id="6" name="TextBox 5"/>
          <p:cNvSpPr txBox="1"/>
          <p:nvPr/>
        </p:nvSpPr>
        <p:spPr>
          <a:xfrm>
            <a:off x="1676400" y="101769"/>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No Temple Therein</a:t>
            </a:r>
          </a:p>
        </p:txBody>
      </p:sp>
      <p:sp>
        <p:nvSpPr>
          <p:cNvPr id="8" name="TextBox 7"/>
          <p:cNvSpPr txBox="1"/>
          <p:nvPr/>
        </p:nvSpPr>
        <p:spPr>
          <a:xfrm>
            <a:off x="152400" y="6367284"/>
            <a:ext cx="3048000" cy="369332"/>
          </a:xfrm>
          <a:prstGeom prst="rect">
            <a:avLst/>
          </a:prstGeom>
          <a:noFill/>
        </p:spPr>
        <p:txBody>
          <a:bodyPr wrap="square" rtlCol="0">
            <a:spAutoFit/>
          </a:bodyPr>
          <a:lstStyle/>
          <a:p>
            <a:r>
              <a:rPr lang="en-US" dirty="0">
                <a:solidFill>
                  <a:schemeClr val="bg1"/>
                </a:solidFill>
              </a:rPr>
              <a:t>Revelation 21:22-23</a:t>
            </a:r>
          </a:p>
        </p:txBody>
      </p:sp>
      <p:sp>
        <p:nvSpPr>
          <p:cNvPr id="7" name="TextBox 6"/>
          <p:cNvSpPr txBox="1"/>
          <p:nvPr/>
        </p:nvSpPr>
        <p:spPr>
          <a:xfrm>
            <a:off x="6979655" y="5209510"/>
            <a:ext cx="3810000" cy="1200329"/>
          </a:xfrm>
          <a:prstGeom prst="rect">
            <a:avLst/>
          </a:prstGeom>
          <a:noFill/>
        </p:spPr>
        <p:txBody>
          <a:bodyPr wrap="square" rtlCol="0">
            <a:spAutoFit/>
          </a:bodyPr>
          <a:lstStyle/>
          <a:p>
            <a:r>
              <a:rPr lang="en-US" sz="2400" dirty="0">
                <a:solidFill>
                  <a:schemeClr val="bg1"/>
                </a:solidFill>
              </a:rPr>
              <a:t>“No need of sun or moon”= We will live in the glory of God’s presence</a:t>
            </a:r>
          </a:p>
        </p:txBody>
      </p:sp>
      <p:pic>
        <p:nvPicPr>
          <p:cNvPr id="5124" name="Picture 4" descr="Image result for the wall of jas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441" y="1011851"/>
            <a:ext cx="3749499" cy="374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93074" y="1550899"/>
            <a:ext cx="2680447" cy="1200329"/>
          </a:xfrm>
          <a:prstGeom prst="rect">
            <a:avLst/>
          </a:prstGeom>
          <a:noFill/>
        </p:spPr>
        <p:txBody>
          <a:bodyPr wrap="square" rtlCol="0">
            <a:spAutoFit/>
          </a:bodyPr>
          <a:lstStyle/>
          <a:p>
            <a:r>
              <a:rPr lang="en-US" sz="2400" dirty="0">
                <a:solidFill>
                  <a:schemeClr val="bg1"/>
                </a:solidFill>
              </a:rPr>
              <a:t>There is no danger for the glory of God is there</a:t>
            </a:r>
          </a:p>
        </p:txBody>
      </p:sp>
      <p:sp>
        <p:nvSpPr>
          <p:cNvPr id="6" name="TextBox 5"/>
          <p:cNvSpPr txBox="1"/>
          <p:nvPr/>
        </p:nvSpPr>
        <p:spPr>
          <a:xfrm>
            <a:off x="1703294" y="86682"/>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Gates Will Not Be Shut</a:t>
            </a:r>
          </a:p>
        </p:txBody>
      </p:sp>
      <p:sp>
        <p:nvSpPr>
          <p:cNvPr id="8" name="TextBox 7"/>
          <p:cNvSpPr txBox="1"/>
          <p:nvPr/>
        </p:nvSpPr>
        <p:spPr>
          <a:xfrm>
            <a:off x="0" y="6423211"/>
            <a:ext cx="3048000" cy="369332"/>
          </a:xfrm>
          <a:prstGeom prst="rect">
            <a:avLst/>
          </a:prstGeom>
          <a:noFill/>
        </p:spPr>
        <p:txBody>
          <a:bodyPr wrap="square" rtlCol="0">
            <a:spAutoFit/>
          </a:bodyPr>
          <a:lstStyle/>
          <a:p>
            <a:r>
              <a:rPr lang="en-US" dirty="0">
                <a:solidFill>
                  <a:schemeClr val="bg1"/>
                </a:solidFill>
              </a:rPr>
              <a:t>Revelation 21:24-27</a:t>
            </a:r>
          </a:p>
        </p:txBody>
      </p:sp>
      <p:sp>
        <p:nvSpPr>
          <p:cNvPr id="7" name="TextBox 6"/>
          <p:cNvSpPr txBox="1"/>
          <p:nvPr/>
        </p:nvSpPr>
        <p:spPr>
          <a:xfrm>
            <a:off x="6096000" y="3857552"/>
            <a:ext cx="4876800" cy="2800767"/>
          </a:xfrm>
          <a:prstGeom prst="rect">
            <a:avLst/>
          </a:prstGeom>
          <a:noFill/>
        </p:spPr>
        <p:txBody>
          <a:bodyPr wrap="square" rtlCol="0">
            <a:spAutoFit/>
          </a:bodyPr>
          <a:lstStyle/>
          <a:p>
            <a:r>
              <a:rPr lang="en-US" sz="2400" dirty="0">
                <a:solidFill>
                  <a:schemeClr val="bg1"/>
                </a:solidFill>
              </a:rPr>
              <a:t>No night= The eternal light is always on, no darkness</a:t>
            </a:r>
          </a:p>
          <a:p>
            <a:endParaRPr lang="en-US" sz="2400" dirty="0">
              <a:solidFill>
                <a:schemeClr val="bg1"/>
              </a:solidFill>
            </a:endParaRPr>
          </a:p>
          <a:p>
            <a:pPr algn="ctr"/>
            <a:r>
              <a:rPr lang="en-US" sz="3200" dirty="0">
                <a:solidFill>
                  <a:schemeClr val="bg1"/>
                </a:solidFill>
                <a:effectLst>
                  <a:glow rad="228600">
                    <a:schemeClr val="accent6">
                      <a:satMod val="175000"/>
                      <a:alpha val="40000"/>
                    </a:schemeClr>
                  </a:glow>
                </a:effectLst>
              </a:rPr>
              <a:t>HOWEVER:</a:t>
            </a:r>
          </a:p>
          <a:p>
            <a:endParaRPr lang="en-US" sz="2400" dirty="0">
              <a:solidFill>
                <a:schemeClr val="bg1"/>
              </a:solidFill>
            </a:endParaRPr>
          </a:p>
          <a:p>
            <a:r>
              <a:rPr lang="en-US" sz="2400" dirty="0">
                <a:solidFill>
                  <a:schemeClr val="bg1"/>
                </a:solidFill>
              </a:rPr>
              <a:t>Anything that </a:t>
            </a:r>
            <a:r>
              <a:rPr lang="en-US" sz="2400" dirty="0" err="1">
                <a:solidFill>
                  <a:schemeClr val="bg1"/>
                </a:solidFill>
              </a:rPr>
              <a:t>defileth</a:t>
            </a:r>
            <a:r>
              <a:rPr lang="en-US" sz="2400" dirty="0">
                <a:solidFill>
                  <a:schemeClr val="bg1"/>
                </a:solidFill>
              </a:rPr>
              <a:t>= no unclean thing can enter into the kingdom</a:t>
            </a: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264684"/>
            <a:ext cx="3714750" cy="24517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199" y="4242274"/>
            <a:ext cx="4280648" cy="2031325"/>
          </a:xfrm>
          <a:prstGeom prst="rect">
            <a:avLst/>
          </a:prstGeom>
        </p:spPr>
        <p:txBody>
          <a:bodyPr wrap="square">
            <a:spAutoFit/>
          </a:bodyPr>
          <a:lstStyle/>
          <a:p>
            <a:r>
              <a:rPr lang="en-US" i="1" dirty="0">
                <a:solidFill>
                  <a:srgbClr val="FFFF00"/>
                </a:solidFill>
              </a:rPr>
              <a:t>And no unclean thing can enter into his kingdom; therefore nothing </a:t>
            </a:r>
            <a:r>
              <a:rPr lang="en-US" i="1" dirty="0" err="1">
                <a:solidFill>
                  <a:srgbClr val="FFFF00"/>
                </a:solidFill>
              </a:rPr>
              <a:t>entereth</a:t>
            </a:r>
            <a:r>
              <a:rPr lang="en-US" i="1" dirty="0">
                <a:solidFill>
                  <a:srgbClr val="FFFF00"/>
                </a:solidFill>
              </a:rPr>
              <a:t> into his rest save it be those who have washed their garments in my blood, because of their faith, and the repentance of all their sins, and their faithfulness unto the end. 3 Nephi 27:19</a:t>
            </a:r>
          </a:p>
        </p:txBody>
      </p:sp>
      <p:pic>
        <p:nvPicPr>
          <p:cNvPr id="6148" name="Picture 4" descr="Image result for the wall of jas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523" y="1238845"/>
            <a:ext cx="3348318" cy="23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3999" y="914400"/>
            <a:ext cx="10668001" cy="6247864"/>
          </a:xfrm>
          <a:prstGeom prst="rect">
            <a:avLst/>
          </a:prstGeom>
          <a:noFill/>
        </p:spPr>
        <p:txBody>
          <a:bodyPr wrap="square" rtlCol="0">
            <a:spAutoFit/>
          </a:bodyPr>
          <a:lstStyle/>
          <a:p>
            <a:pPr marL="457200" indent="-457200">
              <a:buAutoNum type="arabicPeriod"/>
            </a:pPr>
            <a:r>
              <a:rPr lang="en-US" sz="2000" dirty="0">
                <a:solidFill>
                  <a:schemeClr val="bg1"/>
                </a:solidFill>
              </a:rPr>
              <a:t>Do mortals actually die during the Millennium, after they’ve lived to be 100?</a:t>
            </a:r>
          </a:p>
          <a:p>
            <a:pPr marL="457200" indent="-457200"/>
            <a:r>
              <a:rPr lang="en-US" sz="2000" dirty="0">
                <a:solidFill>
                  <a:srgbClr val="FFC000"/>
                </a:solidFill>
              </a:rPr>
              <a:t>D&amp;C 101:31 </a:t>
            </a:r>
          </a:p>
          <a:p>
            <a:pPr marL="457200" indent="-457200"/>
            <a:r>
              <a:rPr lang="en-US" sz="2000" dirty="0">
                <a:solidFill>
                  <a:srgbClr val="FFFF00"/>
                </a:solidFill>
              </a:rPr>
              <a:t>They actually die but are immediately resurrected. </a:t>
            </a:r>
          </a:p>
          <a:p>
            <a:pPr marL="457200" indent="-457200">
              <a:buAutoNum type="arabicPeriod" startAt="2"/>
            </a:pPr>
            <a:r>
              <a:rPr lang="en-US" sz="2000" dirty="0">
                <a:solidFill>
                  <a:schemeClr val="bg1"/>
                </a:solidFill>
              </a:rPr>
              <a:t>What happens at the end of the Millennium?</a:t>
            </a:r>
          </a:p>
          <a:p>
            <a:pPr marL="457200" indent="-457200"/>
            <a:r>
              <a:rPr lang="en-US" sz="2000" dirty="0">
                <a:solidFill>
                  <a:srgbClr val="FFC000"/>
                </a:solidFill>
              </a:rPr>
              <a:t>D&amp;C 88:111-115 and Revelation 20:8</a:t>
            </a:r>
          </a:p>
          <a:p>
            <a:pPr marL="457200" indent="-457200"/>
            <a:r>
              <a:rPr lang="en-US" sz="2000" dirty="0">
                <a:solidFill>
                  <a:srgbClr val="FFFF00"/>
                </a:solidFill>
              </a:rPr>
              <a:t>Many mortals on earth at the time reject the Savior, whom they know, and turn to wickedness. The end of the war, which began with the war in heaven, takes place. Usually referred to the battle of God and </a:t>
            </a:r>
            <a:r>
              <a:rPr lang="en-US" sz="2000" dirty="0" err="1">
                <a:solidFill>
                  <a:srgbClr val="FFFF00"/>
                </a:solidFill>
              </a:rPr>
              <a:t>Magog</a:t>
            </a:r>
            <a:r>
              <a:rPr lang="en-US" sz="2000" dirty="0">
                <a:solidFill>
                  <a:srgbClr val="FFFF00"/>
                </a:solidFill>
              </a:rPr>
              <a:t>. Michael (Adam) will gather armies of righteousness and the devil will gather his armies and the devil and the ‘hosts of hell’ will be defeated and cast out forever. </a:t>
            </a:r>
          </a:p>
          <a:p>
            <a:pPr marL="457200" indent="-457200"/>
            <a:endParaRPr lang="en-US" sz="2000" dirty="0">
              <a:solidFill>
                <a:srgbClr val="FFFF00"/>
              </a:solidFill>
            </a:endParaRPr>
          </a:p>
          <a:p>
            <a:pPr marL="457200" indent="-457200"/>
            <a:r>
              <a:rPr lang="en-US" sz="2000" dirty="0">
                <a:solidFill>
                  <a:schemeClr val="bg1"/>
                </a:solidFill>
              </a:rPr>
              <a:t>3. Are all people separate and single, except those who attain exaltation?</a:t>
            </a:r>
          </a:p>
          <a:p>
            <a:pPr marL="457200" indent="-457200"/>
            <a:r>
              <a:rPr lang="en-US" sz="2000" dirty="0">
                <a:solidFill>
                  <a:srgbClr val="FFC000"/>
                </a:solidFill>
              </a:rPr>
              <a:t>D&amp;C 131:1-4, 132:15-32</a:t>
            </a:r>
          </a:p>
          <a:p>
            <a:pPr marL="457200" indent="-457200"/>
            <a:r>
              <a:rPr lang="en-US" sz="2000" dirty="0">
                <a:solidFill>
                  <a:srgbClr val="FFFF00"/>
                </a:solidFill>
              </a:rPr>
              <a:t>Yes, “In the terrestrial and </a:t>
            </a:r>
            <a:r>
              <a:rPr lang="en-US" sz="2000" dirty="0" err="1">
                <a:solidFill>
                  <a:srgbClr val="FFFF00"/>
                </a:solidFill>
              </a:rPr>
              <a:t>telestial</a:t>
            </a:r>
            <a:r>
              <a:rPr lang="en-US" sz="2000" dirty="0">
                <a:solidFill>
                  <a:srgbClr val="FFFF00"/>
                </a:solidFill>
              </a:rPr>
              <a:t> world there will be no marriages. Those who enter there will remain separately and singly forever. (7)</a:t>
            </a:r>
          </a:p>
          <a:p>
            <a:pPr marL="457200" indent="-457200"/>
            <a:endParaRPr lang="en-US" sz="2000" dirty="0">
              <a:solidFill>
                <a:srgbClr val="FFFF00"/>
              </a:solidFill>
            </a:endParaRPr>
          </a:p>
          <a:p>
            <a:pPr marL="457200" indent="-457200"/>
            <a:r>
              <a:rPr lang="en-US" sz="2000" dirty="0">
                <a:solidFill>
                  <a:schemeClr val="bg1"/>
                </a:solidFill>
              </a:rPr>
              <a:t>4. What about the righteous who wanted to marry but died without getting a fair chance at marriage during mortality?</a:t>
            </a:r>
          </a:p>
          <a:p>
            <a:pPr marL="457200" indent="-457200"/>
            <a:r>
              <a:rPr lang="en-US" sz="2000" dirty="0">
                <a:solidFill>
                  <a:srgbClr val="FFC000"/>
                </a:solidFill>
              </a:rPr>
              <a:t>D&amp;C 131:1-4, 132:19-20</a:t>
            </a:r>
          </a:p>
          <a:p>
            <a:pPr marL="457200" indent="-457200"/>
            <a:r>
              <a:rPr lang="en-US" sz="2000" dirty="0">
                <a:solidFill>
                  <a:srgbClr val="FFFF00"/>
                </a:solidFill>
              </a:rPr>
              <a:t>They will be given the opportunity to marry happily and be sealed during the Millennium. (10)</a:t>
            </a:r>
          </a:p>
          <a:p>
            <a:pPr marL="457200" indent="-457200"/>
            <a:endParaRPr lang="en-US" sz="2000" dirty="0">
              <a:solidFill>
                <a:schemeClr val="bg1"/>
              </a:solidFill>
            </a:endParaRPr>
          </a:p>
        </p:txBody>
      </p:sp>
      <p:sp>
        <p:nvSpPr>
          <p:cNvPr id="6" name="TextBox 5"/>
          <p:cNvSpPr txBox="1"/>
          <p:nvPr/>
        </p:nvSpPr>
        <p:spPr>
          <a:xfrm>
            <a:off x="1676400" y="1"/>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Frequently asked Questions</a:t>
            </a: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29612" y="1143000"/>
            <a:ext cx="10668000" cy="5324535"/>
          </a:xfrm>
          <a:prstGeom prst="rect">
            <a:avLst/>
          </a:prstGeom>
          <a:noFill/>
        </p:spPr>
        <p:txBody>
          <a:bodyPr wrap="square" rtlCol="0">
            <a:spAutoFit/>
          </a:bodyPr>
          <a:lstStyle/>
          <a:p>
            <a:pPr marL="457200" indent="-457200"/>
            <a:r>
              <a:rPr lang="en-US" sz="2000" dirty="0">
                <a:solidFill>
                  <a:schemeClr val="bg1"/>
                </a:solidFill>
              </a:rPr>
              <a:t>5. After final judgment, can a person progress from one kingdom to another?</a:t>
            </a:r>
          </a:p>
          <a:p>
            <a:pPr marL="457200" indent="-457200"/>
            <a:r>
              <a:rPr lang="en-US" sz="2000" dirty="0">
                <a:solidFill>
                  <a:srgbClr val="FFC000"/>
                </a:solidFill>
              </a:rPr>
              <a:t>D&amp;C 76:112 and  29:29</a:t>
            </a:r>
          </a:p>
          <a:p>
            <a:pPr marL="457200" indent="-457200"/>
            <a:r>
              <a:rPr lang="en-US" sz="2000" dirty="0">
                <a:solidFill>
                  <a:srgbClr val="FFFF00"/>
                </a:solidFill>
              </a:rPr>
              <a:t>No. “After a person has been assigned to his place in the kingdom….he will never advance from his assigned glory to another.” (10)</a:t>
            </a:r>
          </a:p>
          <a:p>
            <a:pPr marL="457200" indent="-457200"/>
            <a:endParaRPr lang="en-US" sz="2000" dirty="0">
              <a:solidFill>
                <a:srgbClr val="FF0000"/>
              </a:solidFill>
            </a:endParaRPr>
          </a:p>
          <a:p>
            <a:pPr marL="457200" indent="-457200"/>
            <a:r>
              <a:rPr lang="en-US" sz="2000" dirty="0">
                <a:solidFill>
                  <a:schemeClr val="bg1"/>
                </a:solidFill>
              </a:rPr>
              <a:t>6. When we become gods, will we use the same plan of salvation for our own spirit children</a:t>
            </a:r>
          </a:p>
          <a:p>
            <a:pPr marL="457200" indent="-457200"/>
            <a:r>
              <a:rPr lang="en-US" sz="2000" dirty="0">
                <a:solidFill>
                  <a:srgbClr val="FFC000"/>
                </a:solidFill>
              </a:rPr>
              <a:t>D&amp;C 132:20</a:t>
            </a:r>
          </a:p>
          <a:p>
            <a:pPr marL="457200" indent="-457200"/>
            <a:r>
              <a:rPr lang="en-US" sz="2000" dirty="0">
                <a:solidFill>
                  <a:srgbClr val="FFFF00"/>
                </a:solidFill>
              </a:rPr>
              <a:t>Yes, we will, according to the first Presidency Statement –1916 </a:t>
            </a:r>
          </a:p>
          <a:p>
            <a:pPr marL="457200" indent="-457200"/>
            <a:endParaRPr lang="en-US" sz="2000" dirty="0">
              <a:solidFill>
                <a:srgbClr val="FF0000"/>
              </a:solidFill>
            </a:endParaRPr>
          </a:p>
          <a:p>
            <a:pPr marL="457200" indent="-457200"/>
            <a:r>
              <a:rPr lang="en-US" sz="2000" dirty="0">
                <a:solidFill>
                  <a:schemeClr val="bg1"/>
                </a:solidFill>
              </a:rPr>
              <a:t>7. Will there be differences between resurrected bodies of celestials, terrestrials, </a:t>
            </a:r>
            <a:r>
              <a:rPr lang="en-US" sz="2000" dirty="0" err="1">
                <a:solidFill>
                  <a:schemeClr val="bg1"/>
                </a:solidFill>
              </a:rPr>
              <a:t>telestials</a:t>
            </a:r>
            <a:r>
              <a:rPr lang="en-US" sz="2000" dirty="0">
                <a:solidFill>
                  <a:schemeClr val="bg1"/>
                </a:solidFill>
              </a:rPr>
              <a:t>, etc.?</a:t>
            </a:r>
          </a:p>
          <a:p>
            <a:pPr marL="457200" indent="-457200"/>
            <a:r>
              <a:rPr lang="en-US" sz="2000" dirty="0">
                <a:solidFill>
                  <a:srgbClr val="FFC000"/>
                </a:solidFill>
              </a:rPr>
              <a:t>D&amp;C 88:28-32 and 1 Corinthians 15:39-42 </a:t>
            </a:r>
          </a:p>
          <a:p>
            <a:pPr marL="457200" indent="-457200"/>
            <a:r>
              <a:rPr lang="en-US" sz="2000" dirty="0">
                <a:solidFill>
                  <a:srgbClr val="FFFF00"/>
                </a:solidFill>
              </a:rPr>
              <a:t>Yes. Celestial bodies will shine like the sun. Terrestrial will not shine like the sun, but they will be more glorious that the bodies of those who received the </a:t>
            </a:r>
            <a:r>
              <a:rPr lang="en-US" sz="2000" dirty="0" err="1">
                <a:solidFill>
                  <a:srgbClr val="FFFF00"/>
                </a:solidFill>
              </a:rPr>
              <a:t>telestial</a:t>
            </a:r>
            <a:r>
              <a:rPr lang="en-US" sz="2000" dirty="0">
                <a:solidFill>
                  <a:srgbClr val="FFFF00"/>
                </a:solidFill>
              </a:rPr>
              <a:t> glory. In both the Terrestrial and </a:t>
            </a:r>
            <a:r>
              <a:rPr lang="en-US" sz="2000" dirty="0" err="1">
                <a:solidFill>
                  <a:srgbClr val="FFFF00"/>
                </a:solidFill>
              </a:rPr>
              <a:t>Telestial</a:t>
            </a:r>
            <a:r>
              <a:rPr lang="en-US" sz="2000" dirty="0">
                <a:solidFill>
                  <a:srgbClr val="FFFF00"/>
                </a:solidFill>
              </a:rPr>
              <a:t> bodies there will be limitations. They will have no power to increase (have children) neither power to live as husbands and wives. Celestial will live in families and have the ‘continuation of seeds forever’</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7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183342"/>
            <a:ext cx="9144000" cy="5016758"/>
          </a:xfrm>
          <a:prstGeom prst="rect">
            <a:avLst/>
          </a:prstGeom>
          <a:noFill/>
        </p:spPr>
        <p:txBody>
          <a:bodyPr wrap="square" rtlCol="0">
            <a:spAutoFit/>
          </a:bodyPr>
          <a:lstStyle/>
          <a:p>
            <a:pPr marL="457200" indent="-457200"/>
            <a:r>
              <a:rPr lang="en-US" sz="2000" dirty="0">
                <a:solidFill>
                  <a:schemeClr val="bg1"/>
                </a:solidFill>
              </a:rPr>
              <a:t>8. Will there be any besides Latter-day Saints on earth during the Millennium?</a:t>
            </a:r>
          </a:p>
          <a:p>
            <a:pPr marL="457200" indent="-457200"/>
            <a:r>
              <a:rPr lang="en-US" sz="2000" dirty="0">
                <a:solidFill>
                  <a:srgbClr val="FFC000"/>
                </a:solidFill>
              </a:rPr>
              <a:t>D&amp;C 43:30</a:t>
            </a:r>
          </a:p>
          <a:p>
            <a:pPr marL="457200" indent="-457200"/>
            <a:r>
              <a:rPr lang="en-US" sz="2000" dirty="0">
                <a:solidFill>
                  <a:srgbClr val="FFFF00"/>
                </a:solidFill>
              </a:rPr>
              <a:t>“There will be millions of people, Catholics, Protestants, Agnostics, Mohammedans, people of all classes and all beliefs, still permitted to remain upon the face of the earth, but they will be those who have lived clean lives, those who have been free from wickedness and corruption. All who belong, by virtue of their good lives…(7)</a:t>
            </a:r>
          </a:p>
          <a:p>
            <a:pPr marL="457200" indent="-457200"/>
            <a:r>
              <a:rPr lang="en-US" sz="2000" dirty="0">
                <a:solidFill>
                  <a:srgbClr val="FFFF00"/>
                </a:solidFill>
              </a:rPr>
              <a:t>	*Not all Latter-day Saints will be on earth during the Millennium.</a:t>
            </a:r>
          </a:p>
          <a:p>
            <a:pPr marL="457200" indent="-457200"/>
            <a:endParaRPr lang="en-US" sz="2000" dirty="0">
              <a:solidFill>
                <a:srgbClr val="FF0000"/>
              </a:solidFill>
            </a:endParaRPr>
          </a:p>
          <a:p>
            <a:pPr marL="457200" indent="-457200"/>
            <a:r>
              <a:rPr lang="en-US" sz="2000" dirty="0">
                <a:solidFill>
                  <a:schemeClr val="bg1"/>
                </a:solidFill>
              </a:rPr>
              <a:t>9. What will daily life be like during the Millennium? </a:t>
            </a:r>
          </a:p>
          <a:p>
            <a:pPr marL="457200" indent="-457200"/>
            <a:r>
              <a:rPr lang="en-US" sz="2000" dirty="0">
                <a:solidFill>
                  <a:srgbClr val="FFC000"/>
                </a:solidFill>
              </a:rPr>
              <a:t>D&amp;C 29:11</a:t>
            </a:r>
          </a:p>
          <a:p>
            <a:pPr marL="457200" indent="-457200"/>
            <a:r>
              <a:rPr lang="en-US" sz="2000" dirty="0">
                <a:solidFill>
                  <a:srgbClr val="FFFF00"/>
                </a:solidFill>
              </a:rPr>
              <a:t>Mortality as such will continue. Children will be born, grow up , marry, advance to old age, and die…Crops will be planted, harvested, and eaten; industries will be expanded, cities built, and education fostered. Men will continue to care for their own need, handle their own affairs, and enjoy the full endowment of free agency. Dwell in peace…(2)</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3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8" name="Sun 57"/>
          <p:cNvSpPr/>
          <p:nvPr/>
        </p:nvSpPr>
        <p:spPr>
          <a:xfrm>
            <a:off x="7239000" y="3733800"/>
            <a:ext cx="2438400" cy="25146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4</a:t>
            </a:r>
            <a:r>
              <a:rPr lang="en-US" sz="5400" baseline="30000" dirty="0">
                <a:solidFill>
                  <a:schemeClr val="bg2"/>
                </a:solidFill>
                <a:latin typeface="Harrington" pitchFamily="82" charset="0"/>
              </a:rPr>
              <a:t>th</a:t>
            </a:r>
            <a:r>
              <a:rPr lang="en-US" sz="5400" dirty="0">
                <a:solidFill>
                  <a:schemeClr val="bg2"/>
                </a:solidFill>
                <a:latin typeface="Harrington" pitchFamily="82" charset="0"/>
              </a:rPr>
              <a:t> Angel</a:t>
            </a:r>
          </a:p>
        </p:txBody>
      </p:sp>
      <p:sp>
        <p:nvSpPr>
          <p:cNvPr id="8" name="TextBox 7"/>
          <p:cNvSpPr txBox="1"/>
          <p:nvPr/>
        </p:nvSpPr>
        <p:spPr>
          <a:xfrm>
            <a:off x="1752600" y="1066800"/>
            <a:ext cx="5638800" cy="5201424"/>
          </a:xfrm>
          <a:prstGeom prst="rect">
            <a:avLst/>
          </a:prstGeom>
          <a:noFill/>
        </p:spPr>
        <p:txBody>
          <a:bodyPr wrap="square" rtlCol="0">
            <a:spAutoFit/>
          </a:bodyPr>
          <a:lstStyle/>
          <a:p>
            <a:r>
              <a:rPr lang="en-US" sz="2400" dirty="0">
                <a:solidFill>
                  <a:schemeClr val="bg2"/>
                </a:solidFill>
              </a:rPr>
              <a:t>Pours vial on the sun</a:t>
            </a:r>
          </a:p>
          <a:p>
            <a:endParaRPr lang="en-US" sz="2400" dirty="0">
              <a:solidFill>
                <a:schemeClr val="bg2"/>
              </a:solidFill>
            </a:endParaRPr>
          </a:p>
          <a:p>
            <a:r>
              <a:rPr lang="en-US" sz="2400" dirty="0">
                <a:solidFill>
                  <a:schemeClr val="bg2"/>
                </a:solidFill>
              </a:rPr>
              <a:t>Great heat is often associated with deserts and barren, unproductive land</a:t>
            </a:r>
          </a:p>
          <a:p>
            <a:endParaRPr lang="en-US" sz="2400" dirty="0">
              <a:solidFill>
                <a:schemeClr val="bg2"/>
              </a:solidFill>
            </a:endParaRPr>
          </a:p>
          <a:p>
            <a:r>
              <a:rPr lang="en-US" sz="2400" dirty="0">
                <a:solidFill>
                  <a:schemeClr val="bg2"/>
                </a:solidFill>
              </a:rPr>
              <a:t>This fire is cleansing, purifying the earth of all dross</a:t>
            </a:r>
          </a:p>
          <a:p>
            <a:endParaRPr lang="en-US" sz="2400" dirty="0">
              <a:solidFill>
                <a:schemeClr val="bg2"/>
              </a:solidFill>
            </a:endParaRPr>
          </a:p>
          <a:p>
            <a:r>
              <a:rPr lang="en-US" sz="2400" dirty="0">
                <a:solidFill>
                  <a:schemeClr val="bg2"/>
                </a:solidFill>
              </a:rPr>
              <a:t>This justice is a cosmic force that acts as a heavenly flame. When this consuming fire contacts something that is not itself just, it bursts into flame. </a:t>
            </a:r>
          </a:p>
          <a:p>
            <a:endParaRPr lang="en-US" sz="2400" dirty="0">
              <a:solidFill>
                <a:schemeClr val="bg2"/>
              </a:solidFill>
            </a:endParaRPr>
          </a:p>
          <a:p>
            <a:endParaRPr lang="en-US" sz="2000" dirty="0">
              <a:solidFill>
                <a:schemeClr val="bg2"/>
              </a:solidFill>
            </a:endParaRPr>
          </a:p>
        </p:txBody>
      </p:sp>
      <p:sp>
        <p:nvSpPr>
          <p:cNvPr id="9" name="TextBox 8"/>
          <p:cNvSpPr txBox="1"/>
          <p:nvPr/>
        </p:nvSpPr>
        <p:spPr>
          <a:xfrm>
            <a:off x="0" y="6345471"/>
            <a:ext cx="3810000" cy="400110"/>
          </a:xfrm>
          <a:prstGeom prst="rect">
            <a:avLst/>
          </a:prstGeom>
          <a:noFill/>
        </p:spPr>
        <p:txBody>
          <a:bodyPr wrap="square" rtlCol="0">
            <a:spAutoFit/>
          </a:bodyPr>
          <a:lstStyle/>
          <a:p>
            <a:r>
              <a:rPr lang="en-US" sz="2000" dirty="0">
                <a:solidFill>
                  <a:schemeClr val="bg2"/>
                </a:solidFill>
              </a:rPr>
              <a:t>Revelation 16:8-9; D&amp;C 64:23-24</a:t>
            </a:r>
          </a:p>
        </p:txBody>
      </p:sp>
      <p:sp>
        <p:nvSpPr>
          <p:cNvPr id="47" name="Double Wave 46"/>
          <p:cNvSpPr/>
          <p:nvPr/>
        </p:nvSpPr>
        <p:spPr>
          <a:xfrm rot="18490404">
            <a:off x="7945271" y="3415392"/>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rot="17215964">
            <a:off x="8998015" y="1859379"/>
            <a:ext cx="1484580" cy="1487495"/>
            <a:chOff x="1715820" y="1560505"/>
            <a:chExt cx="1484580" cy="1487495"/>
          </a:xfrm>
        </p:grpSpPr>
        <p:sp>
          <p:nvSpPr>
            <p:cNvPr id="31" name="Chord 3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p:nvPr/>
          </p:nvGrpSpPr>
          <p:grpSpPr>
            <a:xfrm>
              <a:off x="1752600" y="2286000"/>
              <a:ext cx="1447800" cy="762000"/>
              <a:chOff x="1752600" y="2286000"/>
              <a:chExt cx="1447800" cy="762000"/>
            </a:xfrm>
          </p:grpSpPr>
          <p:sp>
            <p:nvSpPr>
              <p:cNvPr id="33" name="Oval 3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
              <p:cNvGrpSpPr/>
              <p:nvPr/>
            </p:nvGrpSpPr>
            <p:grpSpPr>
              <a:xfrm>
                <a:off x="1905000" y="2286000"/>
                <a:ext cx="1141228" cy="223284"/>
                <a:chOff x="1219200" y="2204767"/>
                <a:chExt cx="6026728" cy="1457866"/>
              </a:xfrm>
            </p:grpSpPr>
            <p:sp>
              <p:nvSpPr>
                <p:cNvPr id="35" name="Quad Arrow 3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
                <p:cNvGrpSpPr/>
                <p:nvPr/>
              </p:nvGrpSpPr>
              <p:grpSpPr>
                <a:xfrm>
                  <a:off x="3505200" y="2209800"/>
                  <a:ext cx="2585767" cy="1452833"/>
                  <a:chOff x="1219200" y="2204767"/>
                  <a:chExt cx="2585767" cy="1452833"/>
                </a:xfrm>
              </p:grpSpPr>
              <p:sp>
                <p:nvSpPr>
                  <p:cNvPr id="4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
                <p:cNvGrpSpPr/>
                <p:nvPr/>
              </p:nvGrpSpPr>
              <p:grpSpPr>
                <a:xfrm>
                  <a:off x="1219200" y="2204767"/>
                  <a:ext cx="2585767" cy="1452833"/>
                  <a:chOff x="1219200" y="2204767"/>
                  <a:chExt cx="2585767" cy="1452833"/>
                </a:xfrm>
              </p:grpSpPr>
              <p:sp>
                <p:nvSpPr>
                  <p:cNvPr id="3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25"/>
          <p:cNvGrpSpPr/>
          <p:nvPr/>
        </p:nvGrpSpPr>
        <p:grpSpPr>
          <a:xfrm>
            <a:off x="7581077" y="152400"/>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27" name="Freeform: Shape 26"/>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rapezoid 28"/>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374160" y="4196107"/>
              <a:ext cx="487597" cy="1220136"/>
              <a:chOff x="4429327" y="4241330"/>
              <a:chExt cx="487597" cy="1220136"/>
            </a:xfrm>
            <a:grpFill/>
          </p:grpSpPr>
          <p:sp>
            <p:nvSpPr>
              <p:cNvPr id="67" name="Freeform: Shape 66"/>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787695" y="4190737"/>
              <a:ext cx="487597" cy="1298423"/>
              <a:chOff x="2823340" y="4240778"/>
              <a:chExt cx="487597" cy="1298423"/>
            </a:xfrm>
            <a:grpFill/>
          </p:grpSpPr>
          <p:sp>
            <p:nvSpPr>
              <p:cNvPr id="65" name="Freeform: Shape 64"/>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rapezoid 33"/>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68"/>
            <p:cNvGrpSpPr/>
            <p:nvPr/>
          </p:nvGrpSpPr>
          <p:grpSpPr>
            <a:xfrm>
              <a:off x="4007499" y="4645247"/>
              <a:ext cx="660437" cy="661734"/>
              <a:chOff x="1715820" y="1560505"/>
              <a:chExt cx="1484580" cy="1487495"/>
            </a:xfrm>
            <a:grpFill/>
          </p:grpSpPr>
          <p:sp>
            <p:nvSpPr>
              <p:cNvPr id="48" name="Chord 47"/>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6"/>
              <p:cNvGrpSpPr/>
              <p:nvPr/>
            </p:nvGrpSpPr>
            <p:grpSpPr>
              <a:xfrm>
                <a:off x="1752600" y="2286000"/>
                <a:ext cx="1447800" cy="762000"/>
                <a:chOff x="1752600" y="2286000"/>
                <a:chExt cx="1447800" cy="762000"/>
              </a:xfrm>
              <a:grpFill/>
            </p:grpSpPr>
            <p:sp>
              <p:nvSpPr>
                <p:cNvPr id="50" name="Oval 49"/>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3"/>
                <p:cNvGrpSpPr/>
                <p:nvPr/>
              </p:nvGrpSpPr>
              <p:grpSpPr>
                <a:xfrm>
                  <a:off x="1905000" y="2286000"/>
                  <a:ext cx="1141228" cy="223284"/>
                  <a:chOff x="1219200" y="2204767"/>
                  <a:chExt cx="6026728" cy="1457866"/>
                </a:xfrm>
                <a:grpFill/>
              </p:grpSpPr>
              <p:sp>
                <p:nvSpPr>
                  <p:cNvPr id="52"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8"/>
                  <p:cNvGrpSpPr/>
                  <p:nvPr/>
                </p:nvGrpSpPr>
                <p:grpSpPr>
                  <a:xfrm>
                    <a:off x="3505200" y="2209800"/>
                    <a:ext cx="2585767" cy="1452833"/>
                    <a:chOff x="1219200" y="2204767"/>
                    <a:chExt cx="2585767" cy="1452833"/>
                  </a:xfrm>
                  <a:grpFill/>
                </p:grpSpPr>
                <p:sp>
                  <p:nvSpPr>
                    <p:cNvPr id="61"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1219200" y="2204767"/>
                    <a:ext cx="2585767" cy="1452833"/>
                    <a:chOff x="1219200" y="2204767"/>
                    <a:chExt cx="2585767" cy="1452833"/>
                  </a:xfrm>
                  <a:grpFill/>
                </p:grpSpPr>
                <p:sp>
                  <p:nvSpPr>
                    <p:cNvPr id="56"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7" name="Freeform: Shape 36"/>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895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32" presetClass="emph" presetSubtype="0" fill="hold" grpId="0" nodeType="withEffect">
                                  <p:stCondLst>
                                    <p:cond delay="0"/>
                                  </p:stCondLst>
                                  <p:childTnLst>
                                    <p:animClr clrSpc="rgb" dir="cw">
                                      <p:cBhvr override="childStyle">
                                        <p:cTn id="16" dur="100" fill="hold"/>
                                        <p:tgtEl>
                                          <p:spTgt spid="47"/>
                                        </p:tgtEl>
                                        <p:attrNameLst>
                                          <p:attrName>style.color</p:attrName>
                                        </p:attrNameLst>
                                      </p:cBhvr>
                                      <p:to>
                                        <a:schemeClr val="accent2"/>
                                      </p:to>
                                    </p:animClr>
                                    <p:animClr clrSpc="rgb" dir="cw">
                                      <p:cBhvr>
                                        <p:cTn id="17" dur="100" fill="hold"/>
                                        <p:tgtEl>
                                          <p:spTgt spid="47"/>
                                        </p:tgtEl>
                                        <p:attrNameLst>
                                          <p:attrName>fillcolor</p:attrName>
                                        </p:attrNameLst>
                                      </p:cBhvr>
                                      <p:to>
                                        <a:schemeClr val="accent2"/>
                                      </p:to>
                                    </p:animClr>
                                    <p:set>
                                      <p:cBhvr>
                                        <p:cTn id="18" dur="100" fill="hold"/>
                                        <p:tgtEl>
                                          <p:spTgt spid="47"/>
                                        </p:tgtEl>
                                        <p:attrNameLst>
                                          <p:attrName>fill.type</p:attrName>
                                        </p:attrNameLst>
                                      </p:cBhvr>
                                      <p:to>
                                        <p:strVal val="solid"/>
                                      </p:to>
                                    </p:set>
                                    <p:set>
                                      <p:cBhvr>
                                        <p:cTn id="19" dur="100" fill="hold"/>
                                        <p:tgtEl>
                                          <p:spTgt spid="47"/>
                                        </p:tgtEl>
                                        <p:attrNameLst>
                                          <p:attrName>fill.on</p:attrName>
                                        </p:attrNameLst>
                                      </p:cBhvr>
                                      <p:to>
                                        <p:strVal val="true"/>
                                      </p:to>
                                    </p:set>
                                    <p:animRot by="120000">
                                      <p:cBhvr>
                                        <p:cTn id="20" dur="100" fill="hold">
                                          <p:stCondLst>
                                            <p:cond delay="0"/>
                                          </p:stCondLst>
                                        </p:cTn>
                                        <p:tgtEl>
                                          <p:spTgt spid="47"/>
                                        </p:tgtEl>
                                        <p:attrNameLst>
                                          <p:attrName>r</p:attrName>
                                        </p:attrNameLst>
                                      </p:cBhvr>
                                    </p:animRot>
                                    <p:animRot by="-240000">
                                      <p:cBhvr>
                                        <p:cTn id="21" dur="200" fill="hold">
                                          <p:stCondLst>
                                            <p:cond delay="200"/>
                                          </p:stCondLst>
                                        </p:cTn>
                                        <p:tgtEl>
                                          <p:spTgt spid="47"/>
                                        </p:tgtEl>
                                        <p:attrNameLst>
                                          <p:attrName>r</p:attrName>
                                        </p:attrNameLst>
                                      </p:cBhvr>
                                    </p:animRot>
                                    <p:animRot by="240000">
                                      <p:cBhvr>
                                        <p:cTn id="22" dur="200" fill="hold">
                                          <p:stCondLst>
                                            <p:cond delay="400"/>
                                          </p:stCondLst>
                                        </p:cTn>
                                        <p:tgtEl>
                                          <p:spTgt spid="47"/>
                                        </p:tgtEl>
                                        <p:attrNameLst>
                                          <p:attrName>r</p:attrName>
                                        </p:attrNameLst>
                                      </p:cBhvr>
                                    </p:animRot>
                                    <p:animRot by="-240000">
                                      <p:cBhvr>
                                        <p:cTn id="23" dur="200" fill="hold">
                                          <p:stCondLst>
                                            <p:cond delay="600"/>
                                          </p:stCondLst>
                                        </p:cTn>
                                        <p:tgtEl>
                                          <p:spTgt spid="47"/>
                                        </p:tgtEl>
                                        <p:attrNameLst>
                                          <p:attrName>r</p:attrName>
                                        </p:attrNameLst>
                                      </p:cBhvr>
                                    </p:animRot>
                                    <p:animRot by="120000">
                                      <p:cBhvr>
                                        <p:cTn id="24"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753035"/>
            <a:ext cx="9879106" cy="5324535"/>
          </a:xfrm>
          <a:prstGeom prst="rect">
            <a:avLst/>
          </a:prstGeom>
          <a:noFill/>
        </p:spPr>
        <p:txBody>
          <a:bodyPr wrap="square" rtlCol="0">
            <a:spAutoFit/>
          </a:bodyPr>
          <a:lstStyle/>
          <a:p>
            <a:pPr marL="457200" indent="-457200"/>
            <a:r>
              <a:rPr lang="en-US" sz="2000" dirty="0">
                <a:solidFill>
                  <a:schemeClr val="bg1"/>
                </a:solidFill>
              </a:rPr>
              <a:t>10. How old will mortals live to be during the millennium?</a:t>
            </a:r>
          </a:p>
          <a:p>
            <a:pPr marL="457200" indent="-457200"/>
            <a:r>
              <a:rPr lang="en-US" sz="2000" dirty="0">
                <a:solidFill>
                  <a:srgbClr val="FFC000"/>
                </a:solidFill>
              </a:rPr>
              <a:t>Isaiah 65:20</a:t>
            </a:r>
          </a:p>
          <a:p>
            <a:pPr marL="457200" indent="-457200"/>
            <a:r>
              <a:rPr lang="en-US" sz="2000" dirty="0">
                <a:solidFill>
                  <a:srgbClr val="FFFF00"/>
                </a:solidFill>
              </a:rPr>
              <a:t>100 years old</a:t>
            </a:r>
          </a:p>
          <a:p>
            <a:pPr marL="457200" indent="-457200"/>
            <a:endParaRPr lang="en-US" sz="2000" dirty="0">
              <a:solidFill>
                <a:srgbClr val="FF0000"/>
              </a:solidFill>
            </a:endParaRPr>
          </a:p>
          <a:p>
            <a:pPr marL="457200" indent="-457200"/>
            <a:r>
              <a:rPr lang="en-US" sz="2000" dirty="0">
                <a:solidFill>
                  <a:schemeClr val="bg1"/>
                </a:solidFill>
              </a:rPr>
              <a:t>11. Will Righteous mothers get to raise their children who died young?</a:t>
            </a:r>
          </a:p>
          <a:p>
            <a:pPr marL="457200" indent="-457200"/>
            <a:r>
              <a:rPr lang="en-US" sz="2000" dirty="0">
                <a:solidFill>
                  <a:srgbClr val="FFC000"/>
                </a:solidFill>
              </a:rPr>
              <a:t>D&amp;C 137:10</a:t>
            </a:r>
          </a:p>
          <a:p>
            <a:pPr marL="457200" indent="-457200"/>
            <a:r>
              <a:rPr lang="en-US" sz="2000" dirty="0">
                <a:solidFill>
                  <a:srgbClr val="FFFF00"/>
                </a:solidFill>
              </a:rPr>
              <a:t>“…the mother who laid down her little child, being deprived of the privilege, the joy,…of bringing it up to manhood or womanhood in this world, would after the resurrection, have all the joy…and even more than it would have been possible to have had in mortality, in seeing her child grow to the full measure of the stature of its spirit.” (6)</a:t>
            </a:r>
          </a:p>
          <a:p>
            <a:pPr marL="457200" indent="-457200"/>
            <a:endParaRPr lang="en-US" sz="2000" dirty="0">
              <a:solidFill>
                <a:srgbClr val="FF0000"/>
              </a:solidFill>
            </a:endParaRPr>
          </a:p>
          <a:p>
            <a:pPr marL="457200" indent="-457200"/>
            <a:r>
              <a:rPr lang="en-US" sz="2000" dirty="0">
                <a:solidFill>
                  <a:schemeClr val="bg1"/>
                </a:solidFill>
              </a:rPr>
              <a:t>12. What about stillborn children?</a:t>
            </a:r>
          </a:p>
          <a:p>
            <a:pPr marL="457200" indent="-457200"/>
            <a:r>
              <a:rPr lang="en-US" sz="2000" dirty="0">
                <a:solidFill>
                  <a:srgbClr val="FFC000"/>
                </a:solidFill>
              </a:rPr>
              <a:t>D&amp;C 137:10</a:t>
            </a:r>
          </a:p>
          <a:p>
            <a:pPr marL="457200" indent="-457200"/>
            <a:r>
              <a:rPr lang="en-US" sz="2000" dirty="0">
                <a:solidFill>
                  <a:srgbClr val="FFFF00"/>
                </a:solidFill>
              </a:rPr>
              <a:t>“Although temple ordinances are not performed for stillborn children, no loss of eternal blessings or family unity is implied. The family may record the name of a stillborn child on the family group record followed by the word stillborn in parentheses” (11)</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06388" y="1559860"/>
            <a:ext cx="9144000" cy="4401205"/>
          </a:xfrm>
          <a:prstGeom prst="rect">
            <a:avLst/>
          </a:prstGeom>
          <a:noFill/>
        </p:spPr>
        <p:txBody>
          <a:bodyPr wrap="square" rtlCol="0">
            <a:spAutoFit/>
          </a:bodyPr>
          <a:lstStyle/>
          <a:p>
            <a:pPr marL="457200" indent="-457200"/>
            <a:r>
              <a:rPr lang="en-US" sz="2000" dirty="0">
                <a:solidFill>
                  <a:schemeClr val="bg1"/>
                </a:solidFill>
              </a:rPr>
              <a:t>13. When a baby dies, is it still a baby or is it an adult in the spirit world</a:t>
            </a:r>
          </a:p>
          <a:p>
            <a:pPr marL="457200" indent="-457200"/>
            <a:r>
              <a:rPr lang="en-US" sz="2000" dirty="0">
                <a:solidFill>
                  <a:srgbClr val="FFC000"/>
                </a:solidFill>
              </a:rPr>
              <a:t>D&amp;C 137:10</a:t>
            </a:r>
          </a:p>
          <a:p>
            <a:pPr marL="457200" indent="-457200"/>
            <a:endParaRPr lang="en-US" sz="2000" dirty="0">
              <a:solidFill>
                <a:srgbClr val="FFC000"/>
              </a:solidFill>
            </a:endParaRPr>
          </a:p>
          <a:p>
            <a:pPr marL="457200" indent="-457200"/>
            <a:r>
              <a:rPr lang="en-US" sz="2000" dirty="0">
                <a:solidFill>
                  <a:srgbClr val="FFFF00"/>
                </a:solidFill>
              </a:rPr>
              <a:t>“When a baby dies, it goes back into the spirit world, and the spirit assumes its natural form as an adult, for we were all adults before we were born.</a:t>
            </a:r>
          </a:p>
          <a:p>
            <a:pPr marL="457200" indent="-457200"/>
            <a:endParaRPr lang="en-US" sz="2000" dirty="0">
              <a:solidFill>
                <a:srgbClr val="FFFF00"/>
              </a:solidFill>
            </a:endParaRPr>
          </a:p>
          <a:p>
            <a:pPr marL="457200" indent="-457200"/>
            <a:r>
              <a:rPr lang="en-US" sz="2000" dirty="0">
                <a:solidFill>
                  <a:srgbClr val="FFFF00"/>
                </a:solidFill>
              </a:rPr>
              <a:t>“When a child is raised in the resurrection, that spirit will enter the body and the body will be the same size as it was when the child died. It will then grow after the resurrection to full maturity to conform to the size of the spirit.</a:t>
            </a:r>
          </a:p>
          <a:p>
            <a:pPr marL="457200" indent="-457200"/>
            <a:endParaRPr lang="en-US" sz="2000" dirty="0">
              <a:solidFill>
                <a:srgbClr val="FFFF00"/>
              </a:solidFill>
            </a:endParaRPr>
          </a:p>
          <a:p>
            <a:pPr marL="457200" indent="-457200"/>
            <a:r>
              <a:rPr lang="en-US" sz="2000" dirty="0">
                <a:solidFill>
                  <a:srgbClr val="FFFF00"/>
                </a:solidFill>
              </a:rPr>
              <a:t>“If parents are righteous, they will have their children after the resurrection. Little children who die, whose parents are not worthy of an exaltation, will be adopted into families of those who are worthy.” (7)</a:t>
            </a:r>
          </a:p>
          <a:p>
            <a:pPr marL="457200" indent="-457200"/>
            <a:endParaRPr lang="en-US" sz="2000" dirty="0">
              <a:solidFill>
                <a:schemeClr val="bg1"/>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6" y="172066"/>
            <a:ext cx="994048" cy="16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6141" y="762001"/>
            <a:ext cx="8341659" cy="6001643"/>
          </a:xfrm>
          <a:prstGeom prst="rect">
            <a:avLst/>
          </a:prstGeom>
          <a:noFill/>
        </p:spPr>
        <p:txBody>
          <a:bodyPr wrap="square" rtlCol="0">
            <a:spAutoFit/>
          </a:bodyPr>
          <a:lstStyle/>
          <a:p>
            <a:pPr algn="ctr"/>
            <a:r>
              <a:rPr lang="en-US" sz="8000" dirty="0">
                <a:solidFill>
                  <a:schemeClr val="bg1"/>
                </a:solidFill>
                <a:latin typeface="Abadi" panose="020B0604020104020204" pitchFamily="34" charset="0"/>
              </a:rPr>
              <a:t>“Obedience is the First Law of Heaven”</a:t>
            </a:r>
          </a:p>
          <a:p>
            <a:pPr algn="ctr"/>
            <a:r>
              <a:rPr lang="en-US" sz="3600" dirty="0">
                <a:solidFill>
                  <a:schemeClr val="bg1"/>
                </a:solidFill>
                <a:latin typeface="Abadi" panose="020B0604020104020204" pitchFamily="34" charset="0"/>
              </a:rPr>
              <a:t>--Joseph Fielding Smith</a:t>
            </a:r>
          </a:p>
          <a:p>
            <a:pPr algn="ctr"/>
            <a:endParaRPr lang="en-US" sz="3600" dirty="0">
              <a:solidFill>
                <a:schemeClr val="bg1"/>
              </a:solidFill>
              <a:latin typeface="Abadi" panose="020B0604020104020204" pitchFamily="34" charset="0"/>
            </a:endParaRPr>
          </a:p>
          <a:p>
            <a:pPr algn="ctr"/>
            <a:endParaRPr lang="en-US" sz="3600" dirty="0">
              <a:solidFill>
                <a:schemeClr val="bg1"/>
              </a:solidFill>
              <a:latin typeface="Abadi" panose="020B0604020104020204" pitchFamily="34" charset="0"/>
            </a:endParaRPr>
          </a:p>
          <a:p>
            <a:pPr algn="ctr"/>
            <a:r>
              <a:rPr lang="en-US" sz="3600" dirty="0">
                <a:solidFill>
                  <a:schemeClr val="bg1"/>
                </a:solidFill>
                <a:latin typeface="Abadi" panose="020B0604020104020204" pitchFamily="34" charset="0"/>
              </a:rPr>
              <a:t>Revelation 22</a:t>
            </a:r>
          </a:p>
        </p:txBody>
      </p:sp>
      <p:grpSp>
        <p:nvGrpSpPr>
          <p:cNvPr id="2" name="Group 13"/>
          <p:cNvGrpSpPr/>
          <p:nvPr/>
        </p:nvGrpSpPr>
        <p:grpSpPr>
          <a:xfrm>
            <a:off x="8821324" y="3106272"/>
            <a:ext cx="1945234" cy="2166831"/>
            <a:chOff x="1228308" y="4246854"/>
            <a:chExt cx="1945234" cy="2166831"/>
          </a:xfrm>
        </p:grpSpPr>
        <p:grpSp>
          <p:nvGrpSpPr>
            <p:cNvPr id="3" name="Group 21"/>
            <p:cNvGrpSpPr/>
            <p:nvPr/>
          </p:nvGrpSpPr>
          <p:grpSpPr>
            <a:xfrm>
              <a:off x="1228308" y="4246854"/>
              <a:ext cx="1945234" cy="2166831"/>
              <a:chOff x="1228308" y="4246854"/>
              <a:chExt cx="1945234" cy="2166831"/>
            </a:xfrm>
          </p:grpSpPr>
          <p:grpSp>
            <p:nvGrpSpPr>
              <p:cNvPr id="6" name="Group 16"/>
              <p:cNvGrpSpPr/>
              <p:nvPr/>
            </p:nvGrpSpPr>
            <p:grpSpPr>
              <a:xfrm rot="20765964">
                <a:off x="1228308" y="4246854"/>
                <a:ext cx="1360826" cy="2144824"/>
                <a:chOff x="1371600" y="4112942"/>
                <a:chExt cx="1360826" cy="2144824"/>
              </a:xfrm>
            </p:grpSpPr>
            <p:sp>
              <p:nvSpPr>
                <p:cNvPr id="21" name="Flowchart: Delay 20"/>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7"/>
              <p:cNvGrpSpPr/>
              <p:nvPr/>
            </p:nvGrpSpPr>
            <p:grpSpPr>
              <a:xfrm rot="21421466">
                <a:off x="1812716" y="4268861"/>
                <a:ext cx="1360826" cy="2144824"/>
                <a:chOff x="1371600" y="4112942"/>
                <a:chExt cx="1360826" cy="2144824"/>
              </a:xfrm>
            </p:grpSpPr>
            <p:sp>
              <p:nvSpPr>
                <p:cNvPr id="19" name="Flowchart: Delay 18"/>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rot="327394">
              <a:off x="2035848" y="4924917"/>
              <a:ext cx="1069211" cy="1200329"/>
            </a:xfrm>
            <a:prstGeom prst="rect">
              <a:avLst/>
            </a:prstGeom>
          </p:spPr>
          <p:txBody>
            <a:bodyPr wrap="square">
              <a:spAutoFit/>
            </a:bodyPr>
            <a:lstStyle/>
            <a:p>
              <a:r>
                <a:rPr lang="en-US" dirty="0" err="1"/>
                <a:t>לא</a:t>
              </a:r>
              <a:r>
                <a:rPr lang="en-US" dirty="0"/>
                <a:t> </a:t>
              </a:r>
              <a:r>
                <a:rPr lang="en-US" dirty="0" err="1"/>
                <a:t>יהיה</a:t>
              </a:r>
              <a:r>
                <a:rPr lang="en-US" dirty="0"/>
                <a:t> </a:t>
              </a:r>
              <a:r>
                <a:rPr lang="en-US" dirty="0" err="1"/>
                <a:t>לך</a:t>
              </a:r>
              <a:r>
                <a:rPr lang="en-US" dirty="0"/>
                <a:t> </a:t>
              </a:r>
              <a:r>
                <a:rPr lang="en-US" dirty="0" err="1"/>
                <a:t>אלוקים</a:t>
              </a:r>
              <a:r>
                <a:rPr lang="en-US" dirty="0"/>
                <a:t> </a:t>
              </a:r>
              <a:r>
                <a:rPr lang="en-US" dirty="0" err="1"/>
                <a:t>אחר</a:t>
              </a:r>
              <a:r>
                <a:rPr lang="en-US" dirty="0"/>
                <a:t> </a:t>
              </a:r>
              <a:r>
                <a:rPr lang="en-US" dirty="0" err="1"/>
                <a:t>על</a:t>
              </a:r>
              <a:r>
                <a:rPr lang="en-US" dirty="0"/>
                <a:t> </a:t>
              </a:r>
              <a:r>
                <a:rPr lang="en-US" dirty="0" err="1"/>
                <a:t>פני</a:t>
              </a:r>
              <a:endParaRPr lang="en-US" dirty="0"/>
            </a:p>
          </p:txBody>
        </p:sp>
      </p:grpSp>
    </p:spTree>
    <p:extLst>
      <p:ext uri="{BB962C8B-B14F-4D97-AF65-F5344CB8AC3E}">
        <p14:creationId xmlns:p14="http://schemas.microsoft.com/office/powerpoint/2010/main" val="13372809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36059" y="-547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Throne of God</a:t>
            </a:r>
          </a:p>
        </p:txBody>
      </p:sp>
      <p:sp>
        <p:nvSpPr>
          <p:cNvPr id="9" name="TextBox 8"/>
          <p:cNvSpPr txBox="1"/>
          <p:nvPr/>
        </p:nvSpPr>
        <p:spPr>
          <a:xfrm>
            <a:off x="8397778" y="2120206"/>
            <a:ext cx="3332629" cy="1938992"/>
          </a:xfrm>
          <a:prstGeom prst="rect">
            <a:avLst/>
          </a:prstGeom>
          <a:noFill/>
        </p:spPr>
        <p:txBody>
          <a:bodyPr wrap="square" rtlCol="0">
            <a:spAutoFit/>
          </a:bodyPr>
          <a:lstStyle/>
          <a:p>
            <a:pPr algn="ctr"/>
            <a:r>
              <a:rPr lang="en-US" sz="2400" i="1" dirty="0">
                <a:solidFill>
                  <a:srgbClr val="FFFF00"/>
                </a:solidFill>
              </a:rPr>
              <a:t>They shall hunger no more, neither thirst any more; neither shall the sun light on them, nor any heat.</a:t>
            </a:r>
          </a:p>
        </p:txBody>
      </p:sp>
      <p:sp>
        <p:nvSpPr>
          <p:cNvPr id="10" name="TextBox 9"/>
          <p:cNvSpPr txBox="1"/>
          <p:nvPr/>
        </p:nvSpPr>
        <p:spPr>
          <a:xfrm>
            <a:off x="331692" y="1998097"/>
            <a:ext cx="4114892" cy="1938992"/>
          </a:xfrm>
          <a:prstGeom prst="rect">
            <a:avLst/>
          </a:prstGeom>
          <a:noFill/>
        </p:spPr>
        <p:txBody>
          <a:bodyPr wrap="square" rtlCol="0">
            <a:spAutoFit/>
          </a:bodyPr>
          <a:lstStyle/>
          <a:p>
            <a:pPr algn="ctr"/>
            <a:r>
              <a:rPr lang="en-US" sz="2400" i="1" dirty="0">
                <a:solidFill>
                  <a:srgbClr val="FFFF00"/>
                </a:solidFill>
              </a:rPr>
              <a:t>Therefore are they before the throne of God, and serve him day and night in his temple: and he that </a:t>
            </a:r>
            <a:r>
              <a:rPr lang="en-US" sz="2400" i="1" dirty="0" err="1">
                <a:solidFill>
                  <a:srgbClr val="FFFF00"/>
                </a:solidFill>
              </a:rPr>
              <a:t>sitteth</a:t>
            </a:r>
            <a:r>
              <a:rPr lang="en-US" sz="2400" i="1" dirty="0">
                <a:solidFill>
                  <a:srgbClr val="FFFF00"/>
                </a:solidFill>
              </a:rPr>
              <a:t> on the throne shall dwell among them.</a:t>
            </a:r>
          </a:p>
        </p:txBody>
      </p:sp>
      <p:sp>
        <p:nvSpPr>
          <p:cNvPr id="11" name="TextBox 10"/>
          <p:cNvSpPr txBox="1"/>
          <p:nvPr/>
        </p:nvSpPr>
        <p:spPr>
          <a:xfrm>
            <a:off x="3924770" y="4818751"/>
            <a:ext cx="5017523" cy="1938992"/>
          </a:xfrm>
          <a:prstGeom prst="rect">
            <a:avLst/>
          </a:prstGeom>
          <a:noFill/>
        </p:spPr>
        <p:txBody>
          <a:bodyPr wrap="square" rtlCol="0">
            <a:spAutoFit/>
          </a:bodyPr>
          <a:lstStyle/>
          <a:p>
            <a:pPr algn="ctr"/>
            <a:r>
              <a:rPr lang="en-US" sz="2400" i="1" dirty="0">
                <a:solidFill>
                  <a:srgbClr val="FFFF00"/>
                </a:solidFill>
              </a:rPr>
              <a:t>For the Lamb which is in the midst of the throne shall feed them, and shall lead them unto living fountains of waters: and God shall wipe away all tears from their eyes.</a:t>
            </a:r>
          </a:p>
        </p:txBody>
      </p:sp>
      <p:sp>
        <p:nvSpPr>
          <p:cNvPr id="12" name="TextBox 11"/>
          <p:cNvSpPr txBox="1"/>
          <p:nvPr/>
        </p:nvSpPr>
        <p:spPr>
          <a:xfrm>
            <a:off x="76199" y="6382941"/>
            <a:ext cx="4536141" cy="369332"/>
          </a:xfrm>
          <a:prstGeom prst="rect">
            <a:avLst/>
          </a:prstGeom>
          <a:noFill/>
        </p:spPr>
        <p:txBody>
          <a:bodyPr wrap="square" rtlCol="0">
            <a:spAutoFit/>
          </a:bodyPr>
          <a:lstStyle/>
          <a:p>
            <a:r>
              <a:rPr lang="en-US" dirty="0">
                <a:solidFill>
                  <a:schemeClr val="bg1"/>
                </a:solidFill>
              </a:rPr>
              <a:t>Revelation 22:1; Revelation 7:15-17</a:t>
            </a:r>
          </a:p>
        </p:txBody>
      </p:sp>
      <p:pic>
        <p:nvPicPr>
          <p:cNvPr id="1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903" y="1197488"/>
            <a:ext cx="2506194" cy="343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16115"/>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Pure River of Water</a:t>
            </a:r>
          </a:p>
        </p:txBody>
      </p:sp>
      <p:sp>
        <p:nvSpPr>
          <p:cNvPr id="7" name="TextBox 6"/>
          <p:cNvSpPr txBox="1"/>
          <p:nvPr/>
        </p:nvSpPr>
        <p:spPr>
          <a:xfrm>
            <a:off x="3429000" y="1126647"/>
            <a:ext cx="3352800" cy="1846659"/>
          </a:xfrm>
          <a:prstGeom prst="rect">
            <a:avLst/>
          </a:prstGeom>
          <a:noFill/>
        </p:spPr>
        <p:txBody>
          <a:bodyPr wrap="square" rtlCol="0">
            <a:spAutoFit/>
          </a:bodyPr>
          <a:lstStyle/>
          <a:p>
            <a:r>
              <a:rPr lang="en-US" sz="2400" dirty="0">
                <a:solidFill>
                  <a:schemeClr val="bg1"/>
                </a:solidFill>
              </a:rPr>
              <a:t>Living water—</a:t>
            </a:r>
          </a:p>
          <a:p>
            <a:endParaRPr lang="en-US" sz="2400" dirty="0">
              <a:solidFill>
                <a:schemeClr val="bg1"/>
              </a:solidFill>
            </a:endParaRPr>
          </a:p>
          <a:p>
            <a:r>
              <a:rPr lang="en-US" sz="2400" dirty="0">
                <a:solidFill>
                  <a:schemeClr val="bg1"/>
                </a:solidFill>
              </a:rPr>
              <a:t>The Love of God</a:t>
            </a:r>
          </a:p>
          <a:p>
            <a:r>
              <a:rPr lang="en-US" dirty="0">
                <a:solidFill>
                  <a:schemeClr val="bg1"/>
                </a:solidFill>
              </a:rPr>
              <a:t>1 Nephi 11:25</a:t>
            </a:r>
          </a:p>
          <a:p>
            <a:endParaRPr lang="en-US" sz="2400" dirty="0">
              <a:solidFill>
                <a:schemeClr val="bg1"/>
              </a:solidFill>
            </a:endParaRPr>
          </a:p>
        </p:txBody>
      </p:sp>
      <p:sp>
        <p:nvSpPr>
          <p:cNvPr id="8" name="TextBox 7"/>
          <p:cNvSpPr txBox="1"/>
          <p:nvPr/>
        </p:nvSpPr>
        <p:spPr>
          <a:xfrm>
            <a:off x="7709647" y="1015663"/>
            <a:ext cx="3200400" cy="830997"/>
          </a:xfrm>
          <a:prstGeom prst="rect">
            <a:avLst/>
          </a:prstGeom>
          <a:noFill/>
        </p:spPr>
        <p:txBody>
          <a:bodyPr wrap="square" rtlCol="0">
            <a:spAutoFit/>
          </a:bodyPr>
          <a:lstStyle/>
          <a:p>
            <a:r>
              <a:rPr lang="en-US" sz="2400" dirty="0">
                <a:solidFill>
                  <a:schemeClr val="bg1"/>
                </a:solidFill>
              </a:rPr>
              <a:t>Joy—wells of salvation</a:t>
            </a:r>
          </a:p>
          <a:p>
            <a:r>
              <a:rPr lang="en-US" sz="2400" dirty="0">
                <a:solidFill>
                  <a:schemeClr val="bg1"/>
                </a:solidFill>
              </a:rPr>
              <a:t>Isaiah 12:3</a:t>
            </a:r>
          </a:p>
        </p:txBody>
      </p:sp>
      <p:sp>
        <p:nvSpPr>
          <p:cNvPr id="9" name="TextBox 8"/>
          <p:cNvSpPr txBox="1"/>
          <p:nvPr/>
        </p:nvSpPr>
        <p:spPr>
          <a:xfrm>
            <a:off x="4134656" y="3224334"/>
            <a:ext cx="3200400" cy="3046988"/>
          </a:xfrm>
          <a:prstGeom prst="rect">
            <a:avLst/>
          </a:prstGeom>
          <a:noFill/>
        </p:spPr>
        <p:txBody>
          <a:bodyPr wrap="square" rtlCol="0">
            <a:spAutoFit/>
          </a:bodyPr>
          <a:lstStyle/>
          <a:p>
            <a:r>
              <a:rPr lang="en-US" sz="2400" i="1" dirty="0">
                <a:solidFill>
                  <a:srgbClr val="FFFF00"/>
                </a:solidFill>
              </a:rPr>
              <a:t>“…if thou </a:t>
            </a:r>
            <a:r>
              <a:rPr lang="en-US" sz="2400" i="1" dirty="0" err="1">
                <a:solidFill>
                  <a:srgbClr val="FFFF00"/>
                </a:solidFill>
              </a:rPr>
              <a:t>knewest</a:t>
            </a:r>
            <a:r>
              <a:rPr lang="en-US" sz="2400" i="1" dirty="0">
                <a:solidFill>
                  <a:srgbClr val="FFFF00"/>
                </a:solidFill>
              </a:rPr>
              <a:t> the gift of God, and who it is that </a:t>
            </a:r>
            <a:r>
              <a:rPr lang="en-US" sz="2400" i="1" dirty="0" err="1">
                <a:solidFill>
                  <a:srgbClr val="FFFF00"/>
                </a:solidFill>
              </a:rPr>
              <a:t>saith</a:t>
            </a:r>
            <a:r>
              <a:rPr lang="en-US" sz="2400" i="1" dirty="0">
                <a:solidFill>
                  <a:srgbClr val="FFFF00"/>
                </a:solidFill>
              </a:rPr>
              <a:t> to thee, Give me to drink; thou </a:t>
            </a:r>
            <a:r>
              <a:rPr lang="en-US" sz="2400" i="1" dirty="0" err="1">
                <a:solidFill>
                  <a:srgbClr val="FFFF00"/>
                </a:solidFill>
              </a:rPr>
              <a:t>wouldest</a:t>
            </a:r>
            <a:r>
              <a:rPr lang="en-US" sz="2400" i="1" dirty="0">
                <a:solidFill>
                  <a:srgbClr val="FFFF00"/>
                </a:solidFill>
              </a:rPr>
              <a:t> have asked of him, and he would have given thee living water.”</a:t>
            </a:r>
          </a:p>
          <a:p>
            <a:r>
              <a:rPr lang="en-US" sz="2400" i="1" dirty="0">
                <a:solidFill>
                  <a:srgbClr val="FFFF00"/>
                </a:solidFill>
              </a:rPr>
              <a:t>John 4:10</a:t>
            </a:r>
          </a:p>
        </p:txBody>
      </p:sp>
      <p:sp>
        <p:nvSpPr>
          <p:cNvPr id="10" name="TextBox 9"/>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22:1</a:t>
            </a:r>
          </a:p>
        </p:txBody>
      </p:sp>
      <p:pic>
        <p:nvPicPr>
          <p:cNvPr id="9218" name="Picture 2" descr="Image result for water mov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8970" y="1219201"/>
            <a:ext cx="2355199" cy="4417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D77D82-1F1D-41B5-8B6D-D751ECAB0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024" y="2194933"/>
            <a:ext cx="2852928" cy="4248912"/>
          </a:xfrm>
          <a:prstGeom prst="rect">
            <a:avLst/>
          </a:prstGeom>
        </p:spPr>
      </p:pic>
    </p:spTree>
    <p:extLst>
      <p:ext uri="{BB962C8B-B14F-4D97-AF65-F5344CB8AC3E}">
        <p14:creationId xmlns:p14="http://schemas.microsoft.com/office/powerpoint/2010/main" val="14088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Tree of Life</a:t>
            </a:r>
          </a:p>
        </p:txBody>
      </p:sp>
      <p:sp>
        <p:nvSpPr>
          <p:cNvPr id="6" name="TextBox 5"/>
          <p:cNvSpPr txBox="1"/>
          <p:nvPr/>
        </p:nvSpPr>
        <p:spPr>
          <a:xfrm>
            <a:off x="2790265" y="1016178"/>
            <a:ext cx="6459070" cy="738664"/>
          </a:xfrm>
          <a:prstGeom prst="rect">
            <a:avLst/>
          </a:prstGeom>
          <a:noFill/>
        </p:spPr>
        <p:txBody>
          <a:bodyPr wrap="square" rtlCol="0">
            <a:spAutoFit/>
          </a:bodyPr>
          <a:lstStyle/>
          <a:p>
            <a:pPr algn="ctr"/>
            <a:r>
              <a:rPr lang="en-US" sz="2400" dirty="0">
                <a:solidFill>
                  <a:schemeClr val="bg1"/>
                </a:solidFill>
              </a:rPr>
              <a:t>The Love of God</a:t>
            </a:r>
          </a:p>
          <a:p>
            <a:pPr algn="ctr"/>
            <a:r>
              <a:rPr lang="en-US" dirty="0">
                <a:solidFill>
                  <a:schemeClr val="bg1"/>
                </a:solidFill>
              </a:rPr>
              <a:t>1 Nephi 8:13</a:t>
            </a:r>
          </a:p>
        </p:txBody>
      </p:sp>
      <p:sp>
        <p:nvSpPr>
          <p:cNvPr id="9" name="TextBox 8"/>
          <p:cNvSpPr txBox="1"/>
          <p:nvPr/>
        </p:nvSpPr>
        <p:spPr>
          <a:xfrm>
            <a:off x="8696885" y="3048748"/>
            <a:ext cx="3332629" cy="1508105"/>
          </a:xfrm>
          <a:prstGeom prst="rect">
            <a:avLst/>
          </a:prstGeom>
          <a:noFill/>
        </p:spPr>
        <p:txBody>
          <a:bodyPr wrap="square" rtlCol="0">
            <a:spAutoFit/>
          </a:bodyPr>
          <a:lstStyle/>
          <a:p>
            <a:pPr algn="ctr"/>
            <a:r>
              <a:rPr lang="en-US" sz="2400" dirty="0">
                <a:solidFill>
                  <a:schemeClr val="bg1"/>
                </a:solidFill>
              </a:rPr>
              <a:t>Midst of the street—the Celestial City—Celestial Glory</a:t>
            </a:r>
          </a:p>
          <a:p>
            <a:pPr algn="ctr"/>
            <a:r>
              <a:rPr lang="en-US" sz="2000" dirty="0">
                <a:solidFill>
                  <a:schemeClr val="bg1"/>
                </a:solidFill>
              </a:rPr>
              <a:t>Revelation 20</a:t>
            </a:r>
          </a:p>
        </p:txBody>
      </p:sp>
      <p:sp>
        <p:nvSpPr>
          <p:cNvPr id="10" name="TextBox 9"/>
          <p:cNvSpPr txBox="1"/>
          <p:nvPr/>
        </p:nvSpPr>
        <p:spPr>
          <a:xfrm>
            <a:off x="331692" y="1998097"/>
            <a:ext cx="3200400" cy="2308324"/>
          </a:xfrm>
          <a:prstGeom prst="rect">
            <a:avLst/>
          </a:prstGeom>
          <a:noFill/>
        </p:spPr>
        <p:txBody>
          <a:bodyPr wrap="square" rtlCol="0">
            <a:spAutoFit/>
          </a:bodyPr>
          <a:lstStyle/>
          <a:p>
            <a:r>
              <a:rPr lang="en-US" sz="2400" dirty="0">
                <a:solidFill>
                  <a:schemeClr val="bg1"/>
                </a:solidFill>
              </a:rPr>
              <a:t>Fruit—the gospel--the benefits of the gospel are not seasonal rather continue constantly forever</a:t>
            </a:r>
          </a:p>
          <a:p>
            <a:r>
              <a:rPr lang="en-US" sz="2000" dirty="0">
                <a:solidFill>
                  <a:schemeClr val="bg1"/>
                </a:solidFill>
              </a:rPr>
              <a:t>1 Nephi 8:10</a:t>
            </a:r>
          </a:p>
        </p:txBody>
      </p:sp>
      <p:sp>
        <p:nvSpPr>
          <p:cNvPr id="11" name="TextBox 10"/>
          <p:cNvSpPr txBox="1"/>
          <p:nvPr/>
        </p:nvSpPr>
        <p:spPr>
          <a:xfrm>
            <a:off x="4027307" y="5808893"/>
            <a:ext cx="4137386" cy="830997"/>
          </a:xfrm>
          <a:prstGeom prst="rect">
            <a:avLst/>
          </a:prstGeom>
          <a:noFill/>
        </p:spPr>
        <p:txBody>
          <a:bodyPr wrap="square" rtlCol="0">
            <a:spAutoFit/>
          </a:bodyPr>
          <a:lstStyle/>
          <a:p>
            <a:pPr algn="ctr"/>
            <a:r>
              <a:rPr lang="en-US" sz="2400" dirty="0">
                <a:solidFill>
                  <a:schemeClr val="bg1"/>
                </a:solidFill>
              </a:rPr>
              <a:t>Healing of nations=what the gospel can do for them</a:t>
            </a:r>
          </a:p>
        </p:txBody>
      </p:sp>
      <p:sp>
        <p:nvSpPr>
          <p:cNvPr id="12" name="TextBox 11"/>
          <p:cNvSpPr txBox="1"/>
          <p:nvPr/>
        </p:nvSpPr>
        <p:spPr>
          <a:xfrm>
            <a:off x="76200" y="6382941"/>
            <a:ext cx="3200400" cy="369332"/>
          </a:xfrm>
          <a:prstGeom prst="rect">
            <a:avLst/>
          </a:prstGeom>
          <a:noFill/>
        </p:spPr>
        <p:txBody>
          <a:bodyPr wrap="square" rtlCol="0">
            <a:spAutoFit/>
          </a:bodyPr>
          <a:lstStyle/>
          <a:p>
            <a:r>
              <a:rPr lang="en-US" dirty="0">
                <a:solidFill>
                  <a:schemeClr val="bg1"/>
                </a:solidFill>
              </a:rPr>
              <a:t>Revelation 22:2</a:t>
            </a:r>
          </a:p>
        </p:txBody>
      </p:sp>
      <p:pic>
        <p:nvPicPr>
          <p:cNvPr id="10244" name="Picture 4" descr="Image result for tree of lif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49420" y="1795183"/>
            <a:ext cx="4893160" cy="366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60306"/>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No More Curse</a:t>
            </a:r>
          </a:p>
        </p:txBody>
      </p:sp>
      <p:sp>
        <p:nvSpPr>
          <p:cNvPr id="6" name="TextBox 5"/>
          <p:cNvSpPr txBox="1"/>
          <p:nvPr/>
        </p:nvSpPr>
        <p:spPr>
          <a:xfrm>
            <a:off x="2209800" y="1524001"/>
            <a:ext cx="3200400" cy="769441"/>
          </a:xfrm>
          <a:prstGeom prst="rect">
            <a:avLst/>
          </a:prstGeom>
          <a:noFill/>
        </p:spPr>
        <p:txBody>
          <a:bodyPr wrap="square" rtlCol="0">
            <a:spAutoFit/>
          </a:bodyPr>
          <a:lstStyle/>
          <a:p>
            <a:r>
              <a:rPr lang="en-US" sz="2400" dirty="0">
                <a:solidFill>
                  <a:schemeClr val="bg1"/>
                </a:solidFill>
              </a:rPr>
              <a:t>On the Earth</a:t>
            </a:r>
          </a:p>
          <a:p>
            <a:r>
              <a:rPr lang="en-US" sz="2000" dirty="0">
                <a:solidFill>
                  <a:schemeClr val="bg1"/>
                </a:solidFill>
              </a:rPr>
              <a:t>Genesis 3:17-18</a:t>
            </a:r>
          </a:p>
        </p:txBody>
      </p:sp>
      <p:sp>
        <p:nvSpPr>
          <p:cNvPr id="9" name="TextBox 8"/>
          <p:cNvSpPr txBox="1"/>
          <p:nvPr/>
        </p:nvSpPr>
        <p:spPr>
          <a:xfrm>
            <a:off x="6470275" y="1412796"/>
            <a:ext cx="4946277" cy="1200329"/>
          </a:xfrm>
          <a:prstGeom prst="rect">
            <a:avLst/>
          </a:prstGeom>
          <a:noFill/>
        </p:spPr>
        <p:txBody>
          <a:bodyPr wrap="square" rtlCol="0">
            <a:spAutoFit/>
          </a:bodyPr>
          <a:lstStyle/>
          <a:p>
            <a:r>
              <a:rPr lang="en-US" sz="2400" dirty="0">
                <a:solidFill>
                  <a:schemeClr val="bg1"/>
                </a:solidFill>
              </a:rPr>
              <a:t>The Kingdom will be celestial—</a:t>
            </a:r>
          </a:p>
          <a:p>
            <a:r>
              <a:rPr lang="en-US" sz="2400" dirty="0">
                <a:solidFill>
                  <a:schemeClr val="bg1"/>
                </a:solidFill>
              </a:rPr>
              <a:t>This earth will be Christ’s</a:t>
            </a:r>
          </a:p>
          <a:p>
            <a:r>
              <a:rPr lang="en-US" sz="2400" dirty="0">
                <a:solidFill>
                  <a:schemeClr val="bg1"/>
                </a:solidFill>
              </a:rPr>
              <a:t>D&amp;C 130:9; 88:25</a:t>
            </a:r>
            <a:endParaRPr lang="en-US" sz="2000" dirty="0">
              <a:solidFill>
                <a:schemeClr val="bg1"/>
              </a:solidFill>
            </a:endParaRPr>
          </a:p>
        </p:txBody>
      </p:sp>
      <p:sp>
        <p:nvSpPr>
          <p:cNvPr id="12" name="TextBox 11"/>
          <p:cNvSpPr txBox="1"/>
          <p:nvPr/>
        </p:nvSpPr>
        <p:spPr>
          <a:xfrm>
            <a:off x="76200" y="6383416"/>
            <a:ext cx="3200400" cy="369332"/>
          </a:xfrm>
          <a:prstGeom prst="rect">
            <a:avLst/>
          </a:prstGeom>
          <a:noFill/>
        </p:spPr>
        <p:txBody>
          <a:bodyPr wrap="square" rtlCol="0">
            <a:spAutoFit/>
          </a:bodyPr>
          <a:lstStyle/>
          <a:p>
            <a:r>
              <a:rPr lang="en-US" dirty="0">
                <a:solidFill>
                  <a:schemeClr val="bg1"/>
                </a:solidFill>
              </a:rPr>
              <a:t>Revelation 22:3</a:t>
            </a:r>
          </a:p>
        </p:txBody>
      </p:sp>
      <p:sp>
        <p:nvSpPr>
          <p:cNvPr id="13" name="TextBox 12"/>
          <p:cNvSpPr txBox="1"/>
          <p:nvPr/>
        </p:nvSpPr>
        <p:spPr>
          <a:xfrm>
            <a:off x="1828800" y="3276600"/>
            <a:ext cx="3810000" cy="2308324"/>
          </a:xfrm>
          <a:prstGeom prst="rect">
            <a:avLst/>
          </a:prstGeom>
          <a:noFill/>
        </p:spPr>
        <p:txBody>
          <a:bodyPr wrap="square" rtlCol="0">
            <a:spAutoFit/>
          </a:bodyPr>
          <a:lstStyle/>
          <a:p>
            <a:r>
              <a:rPr lang="en-US" sz="2400" dirty="0">
                <a:solidFill>
                  <a:schemeClr val="bg1"/>
                </a:solidFill>
              </a:rPr>
              <a:t>“…the earth </a:t>
            </a:r>
            <a:r>
              <a:rPr lang="en-US" sz="2400" dirty="0" err="1">
                <a:solidFill>
                  <a:schemeClr val="bg1"/>
                </a:solidFill>
              </a:rPr>
              <a:t>abideth</a:t>
            </a:r>
            <a:r>
              <a:rPr lang="en-US" sz="2400" dirty="0">
                <a:solidFill>
                  <a:schemeClr val="bg1"/>
                </a:solidFill>
              </a:rPr>
              <a:t> the law of a celestial kingdom, for it </a:t>
            </a:r>
            <a:r>
              <a:rPr lang="en-US" sz="2400" dirty="0" err="1">
                <a:solidFill>
                  <a:schemeClr val="bg1"/>
                </a:solidFill>
              </a:rPr>
              <a:t>filleth</a:t>
            </a:r>
            <a:r>
              <a:rPr lang="en-US" sz="2400" dirty="0">
                <a:solidFill>
                  <a:schemeClr val="bg1"/>
                </a:solidFill>
              </a:rPr>
              <a:t> the measure of its creation, and </a:t>
            </a:r>
            <a:r>
              <a:rPr lang="en-US" sz="2400" dirty="0" err="1">
                <a:solidFill>
                  <a:schemeClr val="bg1"/>
                </a:solidFill>
              </a:rPr>
              <a:t>transgresseth</a:t>
            </a:r>
            <a:r>
              <a:rPr lang="en-US" sz="2400" dirty="0">
                <a:solidFill>
                  <a:schemeClr val="bg1"/>
                </a:solidFill>
              </a:rPr>
              <a:t> no the law—”</a:t>
            </a:r>
          </a:p>
          <a:p>
            <a:r>
              <a:rPr lang="en-US" sz="2400" dirty="0">
                <a:solidFill>
                  <a:schemeClr val="bg1"/>
                </a:solidFill>
              </a:rPr>
              <a:t>D&amp;C 88:25</a:t>
            </a:r>
            <a:endParaRPr lang="en-US" sz="2000" dirty="0">
              <a:solidFill>
                <a:schemeClr val="bg1"/>
              </a:solidFill>
            </a:endParaRPr>
          </a:p>
        </p:txBody>
      </p:sp>
      <p:pic>
        <p:nvPicPr>
          <p:cNvPr id="11266" name="Picture 2" descr="Image result for univers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10394" y="3065930"/>
            <a:ext cx="3918336" cy="304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9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24584"/>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See His Face</a:t>
            </a:r>
          </a:p>
        </p:txBody>
      </p:sp>
      <p:sp>
        <p:nvSpPr>
          <p:cNvPr id="6" name="TextBox 5"/>
          <p:cNvSpPr txBox="1"/>
          <p:nvPr/>
        </p:nvSpPr>
        <p:spPr>
          <a:xfrm>
            <a:off x="533400" y="1524000"/>
            <a:ext cx="4876800" cy="1138773"/>
          </a:xfrm>
          <a:prstGeom prst="rect">
            <a:avLst/>
          </a:prstGeom>
          <a:noFill/>
        </p:spPr>
        <p:txBody>
          <a:bodyPr wrap="square" rtlCol="0">
            <a:spAutoFit/>
          </a:bodyPr>
          <a:lstStyle/>
          <a:p>
            <a:r>
              <a:rPr lang="en-US" sz="2400" dirty="0">
                <a:solidFill>
                  <a:schemeClr val="bg1"/>
                </a:solidFill>
              </a:rPr>
              <a:t>The righteous have taken His name upon them and kept their covenants</a:t>
            </a:r>
          </a:p>
          <a:p>
            <a:r>
              <a:rPr lang="en-US" sz="2000" dirty="0">
                <a:solidFill>
                  <a:schemeClr val="bg1"/>
                </a:solidFill>
              </a:rPr>
              <a:t>Revelation 3:12</a:t>
            </a:r>
          </a:p>
        </p:txBody>
      </p:sp>
      <p:sp>
        <p:nvSpPr>
          <p:cNvPr id="9" name="TextBox 8"/>
          <p:cNvSpPr txBox="1"/>
          <p:nvPr/>
        </p:nvSpPr>
        <p:spPr>
          <a:xfrm>
            <a:off x="7431741" y="1524000"/>
            <a:ext cx="3886200" cy="830997"/>
          </a:xfrm>
          <a:prstGeom prst="rect">
            <a:avLst/>
          </a:prstGeom>
          <a:noFill/>
        </p:spPr>
        <p:txBody>
          <a:bodyPr wrap="square" rtlCol="0">
            <a:spAutoFit/>
          </a:bodyPr>
          <a:lstStyle/>
          <a:p>
            <a:r>
              <a:rPr lang="en-US" sz="2400" dirty="0">
                <a:solidFill>
                  <a:schemeClr val="bg1"/>
                </a:solidFill>
              </a:rPr>
              <a:t>Therefore they will be with Him in celestial glory</a:t>
            </a:r>
            <a:endParaRPr lang="en-US" sz="2000" dirty="0">
              <a:solidFill>
                <a:schemeClr val="bg1"/>
              </a:solidFill>
            </a:endParaRP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22:4-5</a:t>
            </a:r>
          </a:p>
        </p:txBody>
      </p:sp>
      <p:sp>
        <p:nvSpPr>
          <p:cNvPr id="14" name="TextBox 13"/>
          <p:cNvSpPr txBox="1"/>
          <p:nvPr/>
        </p:nvSpPr>
        <p:spPr>
          <a:xfrm>
            <a:off x="688041" y="2887294"/>
            <a:ext cx="8686800" cy="1107996"/>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God</a:t>
            </a:r>
            <a:r>
              <a:rPr lang="en-US" sz="6600" dirty="0">
                <a:solidFill>
                  <a:schemeClr val="bg1"/>
                </a:solidFill>
                <a:latin typeface="Abadi" panose="020B0604020104020204" pitchFamily="34" charset="0"/>
              </a:rPr>
              <a:t> </a:t>
            </a:r>
            <a:r>
              <a:rPr lang="en-US" sz="6600" dirty="0" err="1">
                <a:solidFill>
                  <a:schemeClr val="bg1"/>
                </a:solidFill>
                <a:latin typeface="Abadi" panose="020B0604020104020204" pitchFamily="34" charset="0"/>
              </a:rPr>
              <a:t>Giveth</a:t>
            </a:r>
            <a:r>
              <a:rPr lang="en-US" sz="6600" dirty="0">
                <a:solidFill>
                  <a:schemeClr val="bg1"/>
                </a:solidFill>
                <a:latin typeface="Abadi" panose="020B0604020104020204" pitchFamily="34" charset="0"/>
              </a:rPr>
              <a:t> Light</a:t>
            </a:r>
          </a:p>
        </p:txBody>
      </p:sp>
      <p:sp>
        <p:nvSpPr>
          <p:cNvPr id="15" name="TextBox 14"/>
          <p:cNvSpPr txBox="1"/>
          <p:nvPr/>
        </p:nvSpPr>
        <p:spPr>
          <a:xfrm>
            <a:off x="1465729" y="4419600"/>
            <a:ext cx="4173071" cy="1200329"/>
          </a:xfrm>
          <a:prstGeom prst="rect">
            <a:avLst/>
          </a:prstGeom>
          <a:noFill/>
        </p:spPr>
        <p:txBody>
          <a:bodyPr wrap="square" rtlCol="0">
            <a:spAutoFit/>
          </a:bodyPr>
          <a:lstStyle/>
          <a:p>
            <a:r>
              <a:rPr lang="en-US" sz="2400" dirty="0">
                <a:solidFill>
                  <a:schemeClr val="bg1"/>
                </a:solidFill>
              </a:rPr>
              <a:t>There is no need for light</a:t>
            </a:r>
          </a:p>
          <a:p>
            <a:endParaRPr lang="en-US" sz="2400" dirty="0">
              <a:solidFill>
                <a:schemeClr val="bg1"/>
              </a:solidFill>
            </a:endParaRPr>
          </a:p>
          <a:p>
            <a:r>
              <a:rPr lang="en-US" sz="2400" dirty="0">
                <a:solidFill>
                  <a:schemeClr val="bg1"/>
                </a:solidFill>
              </a:rPr>
              <a:t>They will be Gods</a:t>
            </a:r>
            <a:endParaRPr lang="en-US" sz="2000" dirty="0">
              <a:solidFill>
                <a:schemeClr val="bg1"/>
              </a:solidFill>
            </a:endParaRPr>
          </a:p>
        </p:txBody>
      </p:sp>
      <p:pic>
        <p:nvPicPr>
          <p:cNvPr id="16" name="Picture 15" descr="jesus come.jpg"/>
          <p:cNvPicPr>
            <a:picLocks noChangeAspect="1"/>
          </p:cNvPicPr>
          <p:nvPr/>
        </p:nvPicPr>
        <p:blipFill>
          <a:blip r:embed="rId2" cstate="print"/>
          <a:srcRect l="6107" t="6468" r="12459" b="11061"/>
          <a:stretch>
            <a:fillRect/>
          </a:stretch>
        </p:blipFill>
        <p:spPr>
          <a:xfrm>
            <a:off x="8494059" y="2670096"/>
            <a:ext cx="3048000" cy="3886200"/>
          </a:xfrm>
          <a:prstGeom prst="rect">
            <a:avLst/>
          </a:prstGeom>
        </p:spPr>
      </p:pic>
      <p:sp>
        <p:nvSpPr>
          <p:cNvPr id="2" name="Arrow: Right 1"/>
          <p:cNvSpPr/>
          <p:nvPr/>
        </p:nvSpPr>
        <p:spPr>
          <a:xfrm>
            <a:off x="5638800" y="1664688"/>
            <a:ext cx="1524000" cy="54962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mage result for candl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47414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26789"/>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Angel Bears Testimony</a:t>
            </a:r>
          </a:p>
        </p:txBody>
      </p:sp>
      <p:sp>
        <p:nvSpPr>
          <p:cNvPr id="6" name="TextBox 5"/>
          <p:cNvSpPr txBox="1"/>
          <p:nvPr/>
        </p:nvSpPr>
        <p:spPr>
          <a:xfrm>
            <a:off x="2133599" y="2057400"/>
            <a:ext cx="4536141" cy="2677656"/>
          </a:xfrm>
          <a:prstGeom prst="rect">
            <a:avLst/>
          </a:prstGeom>
          <a:noFill/>
        </p:spPr>
        <p:txBody>
          <a:bodyPr wrap="square" rtlCol="0">
            <a:spAutoFit/>
          </a:bodyPr>
          <a:lstStyle/>
          <a:p>
            <a:r>
              <a:rPr lang="en-US" sz="2800" i="1" dirty="0">
                <a:solidFill>
                  <a:srgbClr val="FFFF00"/>
                </a:solidFill>
              </a:rPr>
              <a:t>“…These sayings are faithful and true; and the Lord God of the holy prophets sent his angel to </a:t>
            </a:r>
            <a:r>
              <a:rPr lang="en-US" sz="2800" i="1" dirty="0" err="1">
                <a:solidFill>
                  <a:srgbClr val="FFFF00"/>
                </a:solidFill>
              </a:rPr>
              <a:t>shew</a:t>
            </a:r>
            <a:r>
              <a:rPr lang="en-US" sz="2800" i="1" dirty="0">
                <a:solidFill>
                  <a:srgbClr val="FFFF00"/>
                </a:solidFill>
              </a:rPr>
              <a:t> unto his servants the things which must shortly be done.”</a:t>
            </a:r>
          </a:p>
        </p:txBody>
      </p:sp>
      <p:sp>
        <p:nvSpPr>
          <p:cNvPr id="12" name="TextBox 11"/>
          <p:cNvSpPr txBox="1"/>
          <p:nvPr/>
        </p:nvSpPr>
        <p:spPr>
          <a:xfrm>
            <a:off x="152400" y="6461853"/>
            <a:ext cx="3200400" cy="369332"/>
          </a:xfrm>
          <a:prstGeom prst="rect">
            <a:avLst/>
          </a:prstGeom>
          <a:noFill/>
        </p:spPr>
        <p:txBody>
          <a:bodyPr wrap="square" rtlCol="0">
            <a:spAutoFit/>
          </a:bodyPr>
          <a:lstStyle/>
          <a:p>
            <a:r>
              <a:rPr lang="en-US" dirty="0">
                <a:solidFill>
                  <a:schemeClr val="bg1"/>
                </a:solidFill>
              </a:rPr>
              <a:t>Revelation 22:6</a:t>
            </a:r>
          </a:p>
        </p:txBody>
      </p:sp>
      <p:pic>
        <p:nvPicPr>
          <p:cNvPr id="3" name="Picture 2">
            <a:extLst>
              <a:ext uri="{FF2B5EF4-FFF2-40B4-BE49-F238E27FC236}">
                <a16:creationId xmlns:a16="http://schemas.microsoft.com/office/drawing/2014/main" id="{449B98C8-8AD9-4BAB-99D4-DA9B67DD7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792" y="1566736"/>
            <a:ext cx="2578608" cy="4370832"/>
          </a:xfrm>
          <a:prstGeom prst="rect">
            <a:avLst/>
          </a:prstGeom>
        </p:spPr>
      </p:pic>
    </p:spTree>
    <p:extLst>
      <p:ext uri="{BB962C8B-B14F-4D97-AF65-F5344CB8AC3E}">
        <p14:creationId xmlns:p14="http://schemas.microsoft.com/office/powerpoint/2010/main" val="38774798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15240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“I Come Quickly”</a:t>
            </a:r>
          </a:p>
        </p:txBody>
      </p:sp>
      <p:sp>
        <p:nvSpPr>
          <p:cNvPr id="6" name="TextBox 5"/>
          <p:cNvSpPr txBox="1"/>
          <p:nvPr/>
        </p:nvSpPr>
        <p:spPr>
          <a:xfrm>
            <a:off x="6629400" y="1295400"/>
            <a:ext cx="3657600" cy="1938992"/>
          </a:xfrm>
          <a:prstGeom prst="rect">
            <a:avLst/>
          </a:prstGeom>
          <a:noFill/>
        </p:spPr>
        <p:txBody>
          <a:bodyPr wrap="square" rtlCol="0">
            <a:spAutoFit/>
          </a:bodyPr>
          <a:lstStyle/>
          <a:p>
            <a:r>
              <a:rPr lang="en-US" sz="2400" i="1" dirty="0">
                <a:solidFill>
                  <a:srgbClr val="FFFF00"/>
                </a:solidFill>
              </a:rPr>
              <a:t>Not “soon” but when the time is right. He will come suddenly upon the wicked as a thief in the night.</a:t>
            </a:r>
          </a:p>
          <a:p>
            <a:r>
              <a:rPr lang="en-US" sz="2000" i="1" dirty="0">
                <a:solidFill>
                  <a:srgbClr val="FFFF00"/>
                </a:solidFill>
              </a:rPr>
              <a:t>D&amp;C 106:4-5</a:t>
            </a:r>
          </a:p>
        </p:txBody>
      </p:sp>
      <p:sp>
        <p:nvSpPr>
          <p:cNvPr id="12" name="TextBox 11"/>
          <p:cNvSpPr txBox="1"/>
          <p:nvPr/>
        </p:nvSpPr>
        <p:spPr>
          <a:xfrm>
            <a:off x="76200" y="6455512"/>
            <a:ext cx="3200400" cy="369332"/>
          </a:xfrm>
          <a:prstGeom prst="rect">
            <a:avLst/>
          </a:prstGeom>
          <a:noFill/>
        </p:spPr>
        <p:txBody>
          <a:bodyPr wrap="square" rtlCol="0">
            <a:spAutoFit/>
          </a:bodyPr>
          <a:lstStyle/>
          <a:p>
            <a:r>
              <a:rPr lang="en-US" dirty="0">
                <a:solidFill>
                  <a:schemeClr val="bg1"/>
                </a:solidFill>
              </a:rPr>
              <a:t>Revelation 22:7</a:t>
            </a:r>
          </a:p>
        </p:txBody>
      </p:sp>
      <p:sp>
        <p:nvSpPr>
          <p:cNvPr id="7" name="TextBox 6"/>
          <p:cNvSpPr txBox="1"/>
          <p:nvPr/>
        </p:nvSpPr>
        <p:spPr>
          <a:xfrm>
            <a:off x="2514600" y="4267200"/>
            <a:ext cx="3657600" cy="1938992"/>
          </a:xfrm>
          <a:prstGeom prst="rect">
            <a:avLst/>
          </a:prstGeom>
          <a:noFill/>
        </p:spPr>
        <p:txBody>
          <a:bodyPr wrap="square" rtlCol="0">
            <a:spAutoFit/>
          </a:bodyPr>
          <a:lstStyle/>
          <a:p>
            <a:r>
              <a:rPr lang="en-US" sz="2400" i="1" dirty="0">
                <a:solidFill>
                  <a:srgbClr val="FFFF00"/>
                </a:solidFill>
              </a:rPr>
              <a:t>“Verily, I say unto you, I am Jesus Christ, who cometh quickly, in an hour you think not. Even so. Amen.”</a:t>
            </a:r>
          </a:p>
          <a:p>
            <a:r>
              <a:rPr lang="en-US" sz="2000" i="1" dirty="0">
                <a:solidFill>
                  <a:srgbClr val="FFFF00"/>
                </a:solidFill>
              </a:rPr>
              <a:t>D&amp;C 51:20</a:t>
            </a:r>
          </a:p>
        </p:txBody>
      </p:sp>
      <p:sp>
        <p:nvSpPr>
          <p:cNvPr id="8" name="TextBox 7"/>
          <p:cNvSpPr txBox="1"/>
          <p:nvPr/>
        </p:nvSpPr>
        <p:spPr>
          <a:xfrm>
            <a:off x="1905000" y="1371600"/>
            <a:ext cx="4191000" cy="2308324"/>
          </a:xfrm>
          <a:prstGeom prst="rect">
            <a:avLst/>
          </a:prstGeom>
          <a:noFill/>
        </p:spPr>
        <p:txBody>
          <a:bodyPr wrap="square" rtlCol="0">
            <a:spAutoFit/>
          </a:bodyPr>
          <a:lstStyle/>
          <a:p>
            <a:r>
              <a:rPr lang="en-US" sz="2400" i="1" dirty="0">
                <a:solidFill>
                  <a:srgbClr val="FFFF00"/>
                </a:solidFill>
              </a:rPr>
              <a:t>“Wherefore, stand ye in holy places, and be not moved, until the day of the Lord come; for behold, it cometh quickly, </a:t>
            </a:r>
            <a:r>
              <a:rPr lang="en-US" sz="2400" i="1" dirty="0" err="1">
                <a:solidFill>
                  <a:srgbClr val="FFFF00"/>
                </a:solidFill>
              </a:rPr>
              <a:t>saith</a:t>
            </a:r>
            <a:r>
              <a:rPr lang="en-US" sz="2400" i="1" dirty="0">
                <a:solidFill>
                  <a:srgbClr val="FFFF00"/>
                </a:solidFill>
              </a:rPr>
              <a:t> the Lord. Amen.”</a:t>
            </a:r>
          </a:p>
          <a:p>
            <a:r>
              <a:rPr lang="en-US" sz="2000" i="1" dirty="0">
                <a:solidFill>
                  <a:srgbClr val="FFFF00"/>
                </a:solidFill>
              </a:rPr>
              <a:t>D&amp;C 87:8</a:t>
            </a:r>
          </a:p>
        </p:txBody>
      </p:sp>
      <p:pic>
        <p:nvPicPr>
          <p:cNvPr id="14338" name="Picture 2" descr="Image result for sun ris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79924"/>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grpSp>
        <p:nvGrpSpPr>
          <p:cNvPr id="2" name="Group 24"/>
          <p:cNvGrpSpPr/>
          <p:nvPr/>
        </p:nvGrpSpPr>
        <p:grpSpPr>
          <a:xfrm>
            <a:off x="7620000" y="3886201"/>
            <a:ext cx="2045372" cy="2748753"/>
            <a:chOff x="436418" y="644939"/>
            <a:chExt cx="2045372" cy="2748753"/>
          </a:xfrm>
        </p:grpSpPr>
        <p:sp>
          <p:nvSpPr>
            <p:cNvPr id="27" name="Isosceles Triangle 26"/>
            <p:cNvSpPr/>
            <p:nvPr/>
          </p:nvSpPr>
          <p:spPr>
            <a:xfrm rot="18309261">
              <a:off x="684878" y="2509119"/>
              <a:ext cx="242957" cy="215563"/>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3077522">
              <a:off x="2290634" y="2181433"/>
              <a:ext cx="136918" cy="146065"/>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3077522">
              <a:off x="2340299" y="2288275"/>
              <a:ext cx="136918" cy="146065"/>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16955642">
              <a:off x="739865" y="950609"/>
              <a:ext cx="242955" cy="539699"/>
            </a:xfrm>
            <a:prstGeom prst="moon">
              <a:avLst>
                <a:gd name="adj" fmla="val 7541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16200000">
              <a:off x="1623093" y="950609"/>
              <a:ext cx="242955" cy="539699"/>
            </a:xfrm>
            <a:prstGeom prst="moon">
              <a:avLst>
                <a:gd name="adj" fmla="val 7541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19562174">
              <a:off x="2010912" y="2478982"/>
              <a:ext cx="259773" cy="201609"/>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20700615">
              <a:off x="1907003" y="2576165"/>
              <a:ext cx="259773" cy="201609"/>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21003964">
              <a:off x="1765072" y="2594392"/>
              <a:ext cx="259773" cy="201609"/>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Bent Arrow 47"/>
            <p:cNvSpPr/>
            <p:nvPr/>
          </p:nvSpPr>
          <p:spPr>
            <a:xfrm rot="5720597" flipH="1">
              <a:off x="1715819" y="2201545"/>
              <a:ext cx="764730" cy="654081"/>
            </a:xfrm>
            <a:prstGeom prst="bentArrow">
              <a:avLst>
                <a:gd name="adj1" fmla="val 25000"/>
                <a:gd name="adj2" fmla="val 25000"/>
                <a:gd name="adj3" fmla="val 50000"/>
                <a:gd name="adj4" fmla="val 7043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56"/>
            <p:cNvGrpSpPr/>
            <p:nvPr/>
          </p:nvGrpSpPr>
          <p:grpSpPr>
            <a:xfrm rot="573686" flipH="1">
              <a:off x="436418" y="1382434"/>
              <a:ext cx="631198" cy="1228377"/>
              <a:chOff x="5486400" y="1371600"/>
              <a:chExt cx="2057400" cy="4499808"/>
            </a:xfrm>
          </p:grpSpPr>
          <p:sp>
            <p:nvSpPr>
              <p:cNvPr id="117" name="Moon 116"/>
              <p:cNvSpPr/>
              <p:nvPr/>
            </p:nvSpPr>
            <p:spPr>
              <a:xfrm>
                <a:off x="5791200" y="2895600"/>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215144">
                <a:off x="5751976" y="4347408"/>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a:off x="5791200" y="1371600"/>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486400" y="1600200"/>
                <a:ext cx="1600200" cy="39624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120"/>
              <p:cNvSpPr/>
              <p:nvPr/>
            </p:nvSpPr>
            <p:spPr>
              <a:xfrm rot="5400000">
                <a:off x="6972300" y="2552700"/>
                <a:ext cx="457200" cy="685800"/>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p:nvSpPr>
            <p:spPr>
              <a:xfrm rot="5400000">
                <a:off x="6940924" y="4049806"/>
                <a:ext cx="457200" cy="685800"/>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V="1">
                <a:off x="5867400" y="1676400"/>
                <a:ext cx="11430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791200" y="2819400"/>
                <a:ext cx="14478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22" idx="5"/>
              </p:cNvCxnSpPr>
              <p:nvPr/>
            </p:nvCxnSpPr>
            <p:spPr>
              <a:xfrm>
                <a:off x="5867400" y="4114800"/>
                <a:ext cx="1302124" cy="3922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45"/>
            <p:cNvGrpSpPr/>
            <p:nvPr/>
          </p:nvGrpSpPr>
          <p:grpSpPr>
            <a:xfrm rot="21085691">
              <a:off x="1610840" y="1476968"/>
              <a:ext cx="631198" cy="1100486"/>
              <a:chOff x="5486400" y="1371600"/>
              <a:chExt cx="2057400" cy="4499808"/>
            </a:xfrm>
          </p:grpSpPr>
          <p:sp>
            <p:nvSpPr>
              <p:cNvPr id="108" name="Moon 29"/>
              <p:cNvSpPr/>
              <p:nvPr/>
            </p:nvSpPr>
            <p:spPr>
              <a:xfrm>
                <a:off x="5791200" y="2895600"/>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30"/>
              <p:cNvSpPr/>
              <p:nvPr/>
            </p:nvSpPr>
            <p:spPr>
              <a:xfrm rot="215144">
                <a:off x="5751976" y="4347408"/>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31"/>
              <p:cNvSpPr/>
              <p:nvPr/>
            </p:nvSpPr>
            <p:spPr>
              <a:xfrm>
                <a:off x="5791200" y="1371600"/>
                <a:ext cx="1752600" cy="1524000"/>
              </a:xfrm>
              <a:prstGeom prst="moon">
                <a:avLst>
                  <a:gd name="adj" fmla="val 777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5486400" y="1600200"/>
                <a:ext cx="1600200" cy="39624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p:nvSpPr>
            <p:spPr>
              <a:xfrm rot="5400000">
                <a:off x="6972300" y="2552700"/>
                <a:ext cx="457200" cy="685800"/>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p:cNvSpPr/>
              <p:nvPr/>
            </p:nvSpPr>
            <p:spPr>
              <a:xfrm rot="5400000">
                <a:off x="6940924" y="4049806"/>
                <a:ext cx="457200" cy="685800"/>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V="1">
                <a:off x="5867400" y="1676400"/>
                <a:ext cx="11430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5791200" y="2819400"/>
                <a:ext cx="14478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13" idx="5"/>
              </p:cNvCxnSpPr>
              <p:nvPr/>
            </p:nvCxnSpPr>
            <p:spPr>
              <a:xfrm>
                <a:off x="5867400" y="4114800"/>
                <a:ext cx="1302124" cy="3922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p:cNvGrpSpPr/>
            <p:nvPr/>
          </p:nvGrpSpPr>
          <p:grpSpPr>
            <a:xfrm>
              <a:off x="747357" y="2216581"/>
              <a:ext cx="1143000" cy="923235"/>
              <a:chOff x="3048000" y="2743200"/>
              <a:chExt cx="1981200" cy="2209800"/>
            </a:xfrm>
          </p:grpSpPr>
          <p:sp>
            <p:nvSpPr>
              <p:cNvPr id="105" name="Oval 104"/>
              <p:cNvSpPr/>
              <p:nvPr/>
            </p:nvSpPr>
            <p:spPr>
              <a:xfrm>
                <a:off x="3200400" y="2743200"/>
                <a:ext cx="1676400" cy="20574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2"/>
              <p:cNvSpPr/>
              <p:nvPr/>
            </p:nvSpPr>
            <p:spPr>
              <a:xfrm>
                <a:off x="3048000" y="3505200"/>
                <a:ext cx="1981200" cy="14478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3"/>
              <p:cNvSpPr/>
              <p:nvPr/>
            </p:nvSpPr>
            <p:spPr>
              <a:xfrm>
                <a:off x="3200400" y="3352800"/>
                <a:ext cx="1676400" cy="9906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43448" y="1001798"/>
              <a:ext cx="1350818" cy="1409148"/>
              <a:chOff x="3048000" y="2743200"/>
              <a:chExt cx="1981200" cy="2209800"/>
            </a:xfrm>
          </p:grpSpPr>
          <p:sp>
            <p:nvSpPr>
              <p:cNvPr id="102" name="Oval 101"/>
              <p:cNvSpPr/>
              <p:nvPr/>
            </p:nvSpPr>
            <p:spPr>
              <a:xfrm>
                <a:off x="3200400" y="2743200"/>
                <a:ext cx="1676400" cy="20574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048000" y="3505200"/>
                <a:ext cx="1981200" cy="144780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200400" y="3352800"/>
                <a:ext cx="1676400" cy="9906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14"/>
            <p:cNvSpPr/>
            <p:nvPr/>
          </p:nvSpPr>
          <p:spPr>
            <a:xfrm>
              <a:off x="1059085" y="2410946"/>
              <a:ext cx="519545" cy="583096"/>
            </a:xfrm>
            <a:prstGeom prst="ellipse">
              <a:avLst/>
            </a:prstGeom>
            <a:solidFill>
              <a:srgbClr val="F6DC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1135170" y="2496339"/>
              <a:ext cx="3673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59085" y="2605311"/>
              <a:ext cx="5195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59085" y="2751085"/>
              <a:ext cx="5195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35170" y="2876494"/>
              <a:ext cx="403730" cy="3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25"/>
            <p:cNvGrpSpPr/>
            <p:nvPr/>
          </p:nvGrpSpPr>
          <p:grpSpPr>
            <a:xfrm>
              <a:off x="851266" y="1439120"/>
              <a:ext cx="415636" cy="437322"/>
              <a:chOff x="3276600" y="3429000"/>
              <a:chExt cx="609600" cy="685800"/>
            </a:xfrm>
          </p:grpSpPr>
          <p:sp>
            <p:nvSpPr>
              <p:cNvPr id="100" name="Oval 23"/>
              <p:cNvSpPr/>
              <p:nvPr/>
            </p:nvSpPr>
            <p:spPr>
              <a:xfrm>
                <a:off x="3276600" y="3429000"/>
                <a:ext cx="6096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429000" y="36576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6"/>
            <p:cNvGrpSpPr/>
            <p:nvPr/>
          </p:nvGrpSpPr>
          <p:grpSpPr>
            <a:xfrm>
              <a:off x="1370812" y="1439120"/>
              <a:ext cx="415636" cy="437322"/>
              <a:chOff x="3276600" y="3429000"/>
              <a:chExt cx="609600" cy="685800"/>
            </a:xfrm>
          </p:grpSpPr>
          <p:sp>
            <p:nvSpPr>
              <p:cNvPr id="98" name="Oval 27"/>
              <p:cNvSpPr/>
              <p:nvPr/>
            </p:nvSpPr>
            <p:spPr>
              <a:xfrm>
                <a:off x="3276600" y="3429000"/>
                <a:ext cx="6096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28"/>
              <p:cNvSpPr/>
              <p:nvPr/>
            </p:nvSpPr>
            <p:spPr>
              <a:xfrm>
                <a:off x="3429000" y="36576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Moon 60"/>
            <p:cNvSpPr/>
            <p:nvPr/>
          </p:nvSpPr>
          <p:spPr>
            <a:xfrm rot="16200000">
              <a:off x="1320539" y="2159581"/>
              <a:ext cx="48591" cy="259773"/>
            </a:xfrm>
            <a:prstGeom prst="moon">
              <a:avLst>
                <a:gd name="adj" fmla="val 157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3044526">
              <a:off x="1629164" y="1917892"/>
              <a:ext cx="64571" cy="1574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8555474" flipH="1">
              <a:off x="984622" y="1914406"/>
              <a:ext cx="60594" cy="1670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76"/>
            <p:cNvGrpSpPr/>
            <p:nvPr/>
          </p:nvGrpSpPr>
          <p:grpSpPr>
            <a:xfrm rot="1851524">
              <a:off x="1611775" y="644939"/>
              <a:ext cx="303488" cy="578150"/>
              <a:chOff x="5817422" y="2835934"/>
              <a:chExt cx="691634" cy="1202666"/>
            </a:xfrm>
          </p:grpSpPr>
          <p:sp>
            <p:nvSpPr>
              <p:cNvPr id="95" name="Rounded Rectangle 94"/>
              <p:cNvSpPr/>
              <p:nvPr/>
            </p:nvSpPr>
            <p:spPr>
              <a:xfrm>
                <a:off x="5817422" y="2835934"/>
                <a:ext cx="304800" cy="1202666"/>
              </a:xfrm>
              <a:prstGeom prst="roundRect">
                <a:avLst>
                  <a:gd name="adj" fmla="val 50000"/>
                </a:avLst>
              </a:prstGeom>
              <a:solidFill>
                <a:srgbClr val="F0C4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3075284">
                <a:off x="6057758" y="3008307"/>
                <a:ext cx="304800" cy="597796"/>
              </a:xfrm>
              <a:prstGeom prst="roundRect">
                <a:avLst>
                  <a:gd name="adj" fmla="val 50000"/>
                </a:avLst>
              </a:prstGeom>
              <a:solidFill>
                <a:srgbClr val="F0C4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596783">
                <a:off x="5894817" y="3220670"/>
                <a:ext cx="264324" cy="340461"/>
              </a:xfrm>
              <a:prstGeom prst="roundRect">
                <a:avLst>
                  <a:gd name="adj" fmla="val 50000"/>
                </a:avLst>
              </a:prstGeom>
              <a:solidFill>
                <a:srgbClr val="F0C456"/>
              </a:solidFill>
              <a:ln>
                <a:solidFill>
                  <a:srgbClr val="F0C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77"/>
            <p:cNvGrpSpPr/>
            <p:nvPr/>
          </p:nvGrpSpPr>
          <p:grpSpPr>
            <a:xfrm rot="19748476" flipH="1">
              <a:off x="832457" y="644939"/>
              <a:ext cx="303488" cy="578150"/>
              <a:chOff x="5817422" y="2835934"/>
              <a:chExt cx="691634" cy="1202666"/>
            </a:xfrm>
          </p:grpSpPr>
          <p:sp>
            <p:nvSpPr>
              <p:cNvPr id="92" name="Rounded Rectangle 91"/>
              <p:cNvSpPr/>
              <p:nvPr/>
            </p:nvSpPr>
            <p:spPr>
              <a:xfrm>
                <a:off x="5817422" y="2835934"/>
                <a:ext cx="304800" cy="1202666"/>
              </a:xfrm>
              <a:prstGeom prst="roundRect">
                <a:avLst>
                  <a:gd name="adj" fmla="val 50000"/>
                </a:avLst>
              </a:prstGeom>
              <a:solidFill>
                <a:srgbClr val="F0C4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3075284">
                <a:off x="6057758" y="3008307"/>
                <a:ext cx="304800" cy="597796"/>
              </a:xfrm>
              <a:prstGeom prst="roundRect">
                <a:avLst>
                  <a:gd name="adj" fmla="val 50000"/>
                </a:avLst>
              </a:prstGeom>
              <a:solidFill>
                <a:srgbClr val="F0C4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596783">
                <a:off x="5894817" y="3220670"/>
                <a:ext cx="264324" cy="340461"/>
              </a:xfrm>
              <a:prstGeom prst="roundRect">
                <a:avLst>
                  <a:gd name="adj" fmla="val 50000"/>
                </a:avLst>
              </a:prstGeom>
              <a:solidFill>
                <a:srgbClr val="F0C456"/>
              </a:solidFill>
              <a:ln>
                <a:solidFill>
                  <a:srgbClr val="F0C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84"/>
            <p:cNvGrpSpPr/>
            <p:nvPr/>
          </p:nvGrpSpPr>
          <p:grpSpPr>
            <a:xfrm>
              <a:off x="1422766" y="2362355"/>
              <a:ext cx="323756" cy="456531"/>
              <a:chOff x="6802115" y="4379908"/>
              <a:chExt cx="474842" cy="715924"/>
            </a:xfrm>
          </p:grpSpPr>
          <p:sp>
            <p:nvSpPr>
              <p:cNvPr id="88" name="Isosceles Triangle 87"/>
              <p:cNvSpPr/>
              <p:nvPr/>
            </p:nvSpPr>
            <p:spPr>
              <a:xfrm rot="9133556">
                <a:off x="7039553" y="4917059"/>
                <a:ext cx="216990" cy="1787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rot="12210917">
                <a:off x="6879888" y="4913658"/>
                <a:ext cx="216995" cy="15488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p:cNvSpPr/>
              <p:nvPr/>
            </p:nvSpPr>
            <p:spPr>
              <a:xfrm rot="15562611">
                <a:off x="6755807" y="4781691"/>
                <a:ext cx="233490" cy="1408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535472">
                <a:off x="6972157" y="4379908"/>
                <a:ext cx="304800" cy="597796"/>
              </a:xfrm>
              <a:prstGeom prst="roundRect">
                <a:avLst>
                  <a:gd name="adj"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85"/>
            <p:cNvGrpSpPr/>
            <p:nvPr/>
          </p:nvGrpSpPr>
          <p:grpSpPr>
            <a:xfrm flipH="1">
              <a:off x="903221" y="2362355"/>
              <a:ext cx="323756" cy="456531"/>
              <a:chOff x="6802115" y="4379908"/>
              <a:chExt cx="474842" cy="715924"/>
            </a:xfrm>
          </p:grpSpPr>
          <p:sp>
            <p:nvSpPr>
              <p:cNvPr id="84" name="Isosceles Triangle 83"/>
              <p:cNvSpPr/>
              <p:nvPr/>
            </p:nvSpPr>
            <p:spPr>
              <a:xfrm rot="9133556">
                <a:off x="7039553" y="4917059"/>
                <a:ext cx="216990" cy="1787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rot="12210917">
                <a:off x="6879888" y="4913658"/>
                <a:ext cx="216995" cy="15488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rot="15562611">
                <a:off x="6755807" y="4781691"/>
                <a:ext cx="233490" cy="1408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1535472">
                <a:off x="6972157" y="4379908"/>
                <a:ext cx="304800" cy="597796"/>
              </a:xfrm>
              <a:prstGeom prst="roundRect">
                <a:avLst>
                  <a:gd name="adj"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90"/>
            <p:cNvGrpSpPr/>
            <p:nvPr/>
          </p:nvGrpSpPr>
          <p:grpSpPr>
            <a:xfrm>
              <a:off x="1422766" y="2896859"/>
              <a:ext cx="323756" cy="456531"/>
              <a:chOff x="6802115" y="4379908"/>
              <a:chExt cx="474842" cy="715924"/>
            </a:xfrm>
          </p:grpSpPr>
          <p:sp>
            <p:nvSpPr>
              <p:cNvPr id="80" name="Isosceles Triangle 79"/>
              <p:cNvSpPr/>
              <p:nvPr/>
            </p:nvSpPr>
            <p:spPr>
              <a:xfrm rot="9133556">
                <a:off x="7039553" y="4917059"/>
                <a:ext cx="216990" cy="1787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rot="12210917">
                <a:off x="6879888" y="4913658"/>
                <a:ext cx="216995" cy="15488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rot="15562611">
                <a:off x="6755807" y="4781691"/>
                <a:ext cx="233490" cy="1408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1535472">
                <a:off x="6972157" y="4379908"/>
                <a:ext cx="304800" cy="597796"/>
              </a:xfrm>
              <a:prstGeom prst="roundRect">
                <a:avLst>
                  <a:gd name="adj"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95"/>
            <p:cNvGrpSpPr/>
            <p:nvPr/>
          </p:nvGrpSpPr>
          <p:grpSpPr>
            <a:xfrm rot="18906644">
              <a:off x="820457" y="2937161"/>
              <a:ext cx="323756" cy="456531"/>
              <a:chOff x="6802115" y="4379908"/>
              <a:chExt cx="474842" cy="715924"/>
            </a:xfrm>
          </p:grpSpPr>
          <p:sp>
            <p:nvSpPr>
              <p:cNvPr id="76" name="Isosceles Triangle 75"/>
              <p:cNvSpPr/>
              <p:nvPr/>
            </p:nvSpPr>
            <p:spPr>
              <a:xfrm rot="9133556">
                <a:off x="7039553" y="4917059"/>
                <a:ext cx="216990" cy="1787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rot="12210917">
                <a:off x="6879888" y="4913658"/>
                <a:ext cx="216995" cy="15488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5562611">
                <a:off x="6755807" y="4781691"/>
                <a:ext cx="233490" cy="1408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1535472">
                <a:off x="6972157" y="4379908"/>
                <a:ext cx="304800" cy="597796"/>
              </a:xfrm>
              <a:prstGeom prst="roundRect">
                <a:avLst>
                  <a:gd name="adj"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Moon 69"/>
            <p:cNvSpPr/>
            <p:nvPr/>
          </p:nvSpPr>
          <p:spPr>
            <a:xfrm rot="7679426">
              <a:off x="1696913" y="1820503"/>
              <a:ext cx="93911" cy="209059"/>
            </a:xfrm>
            <a:prstGeom prst="moon">
              <a:avLst>
                <a:gd name="adj" fmla="val 15775"/>
              </a:avLst>
            </a:prstGeom>
            <a:solidFill>
              <a:schemeClr val="tx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5929610">
              <a:off x="1635086" y="1203947"/>
              <a:ext cx="34641" cy="248724"/>
            </a:xfrm>
            <a:prstGeom prst="moon">
              <a:avLst>
                <a:gd name="adj" fmla="val 15775"/>
              </a:avLst>
            </a:prstGeom>
            <a:solidFill>
              <a:schemeClr val="tx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p:cNvSpPr/>
            <p:nvPr/>
          </p:nvSpPr>
          <p:spPr>
            <a:xfrm rot="15670390" flipH="1">
              <a:off x="1011631" y="1203947"/>
              <a:ext cx="34641" cy="248724"/>
            </a:xfrm>
            <a:prstGeom prst="moon">
              <a:avLst>
                <a:gd name="adj" fmla="val 15775"/>
              </a:avLst>
            </a:prstGeom>
            <a:solidFill>
              <a:schemeClr val="tx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20629722">
              <a:off x="1526675" y="2070807"/>
              <a:ext cx="311727" cy="194365"/>
            </a:xfrm>
            <a:prstGeom prst="ellipse">
              <a:avLst/>
            </a:prstGeom>
            <a:solidFill>
              <a:srgbClr val="A1BF6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085002">
              <a:off x="844199" y="2069755"/>
              <a:ext cx="311727" cy="188365"/>
            </a:xfrm>
            <a:prstGeom prst="ellipse">
              <a:avLst/>
            </a:prstGeom>
            <a:solidFill>
              <a:srgbClr val="A1BF6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13920574" flipH="1">
              <a:off x="887033" y="1820503"/>
              <a:ext cx="93911" cy="209059"/>
            </a:xfrm>
            <a:prstGeom prst="moon">
              <a:avLst>
                <a:gd name="adj" fmla="val 15775"/>
              </a:avLst>
            </a:prstGeom>
            <a:solidFill>
              <a:schemeClr val="tx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5</a:t>
            </a:r>
            <a:r>
              <a:rPr lang="en-US" sz="5400" baseline="30000" dirty="0">
                <a:solidFill>
                  <a:schemeClr val="bg2"/>
                </a:solidFill>
                <a:latin typeface="Harrington" pitchFamily="82" charset="0"/>
              </a:rPr>
              <a:t>th</a:t>
            </a:r>
            <a:r>
              <a:rPr lang="en-US" sz="5400" dirty="0">
                <a:solidFill>
                  <a:schemeClr val="bg2"/>
                </a:solidFill>
                <a:latin typeface="Harrington" pitchFamily="82" charset="0"/>
              </a:rPr>
              <a:t> Angel</a:t>
            </a:r>
          </a:p>
        </p:txBody>
      </p:sp>
      <p:sp>
        <p:nvSpPr>
          <p:cNvPr id="8" name="TextBox 7"/>
          <p:cNvSpPr txBox="1"/>
          <p:nvPr/>
        </p:nvSpPr>
        <p:spPr>
          <a:xfrm>
            <a:off x="933462" y="1587509"/>
            <a:ext cx="5971371" cy="3785652"/>
          </a:xfrm>
          <a:prstGeom prst="rect">
            <a:avLst/>
          </a:prstGeom>
          <a:noFill/>
        </p:spPr>
        <p:txBody>
          <a:bodyPr wrap="square" rtlCol="0">
            <a:spAutoFit/>
          </a:bodyPr>
          <a:lstStyle/>
          <a:p>
            <a:r>
              <a:rPr lang="en-US" sz="2400" dirty="0">
                <a:solidFill>
                  <a:schemeClr val="bg2"/>
                </a:solidFill>
              </a:rPr>
              <a:t>Pours vial on the seat of the beast</a:t>
            </a:r>
          </a:p>
          <a:p>
            <a:endParaRPr lang="en-US" sz="2400" dirty="0">
              <a:solidFill>
                <a:schemeClr val="bg2"/>
              </a:solidFill>
            </a:endParaRPr>
          </a:p>
          <a:p>
            <a:r>
              <a:rPr lang="en-US" sz="2400" dirty="0">
                <a:solidFill>
                  <a:schemeClr val="bg2"/>
                </a:solidFill>
              </a:rPr>
              <a:t>Darkness—like plague of Egypt—thick, smothering</a:t>
            </a:r>
          </a:p>
          <a:p>
            <a:r>
              <a:rPr lang="en-US" sz="2400" dirty="0">
                <a:solidFill>
                  <a:schemeClr val="bg2"/>
                </a:solidFill>
              </a:rPr>
              <a:t>This darkness is of evil deeds and desires (Deut. 28:28-29)</a:t>
            </a:r>
          </a:p>
          <a:p>
            <a:endParaRPr lang="en-US" sz="2400" dirty="0">
              <a:solidFill>
                <a:schemeClr val="bg2"/>
              </a:solidFill>
            </a:endParaRPr>
          </a:p>
          <a:p>
            <a:r>
              <a:rPr lang="en-US" sz="2400" dirty="0">
                <a:solidFill>
                  <a:schemeClr val="bg2"/>
                </a:solidFill>
              </a:rPr>
              <a:t>The darkness is swallowing the kingdom of the first beast who is excluded from God’s light</a:t>
            </a:r>
          </a:p>
          <a:p>
            <a:r>
              <a:rPr lang="en-US" sz="2400" dirty="0">
                <a:solidFill>
                  <a:schemeClr val="bg2"/>
                </a:solidFill>
              </a:rPr>
              <a:t>(Isaiah 9:19-20)</a:t>
            </a:r>
            <a:endParaRPr lang="en-US" sz="2000" dirty="0">
              <a:solidFill>
                <a:schemeClr val="bg2"/>
              </a:solidFill>
            </a:endParaRPr>
          </a:p>
        </p:txBody>
      </p:sp>
      <p:sp>
        <p:nvSpPr>
          <p:cNvPr id="9" name="TextBox 8"/>
          <p:cNvSpPr txBox="1"/>
          <p:nvPr/>
        </p:nvSpPr>
        <p:spPr>
          <a:xfrm>
            <a:off x="214060" y="6402609"/>
            <a:ext cx="3810000" cy="400110"/>
          </a:xfrm>
          <a:prstGeom prst="rect">
            <a:avLst/>
          </a:prstGeom>
          <a:noFill/>
        </p:spPr>
        <p:txBody>
          <a:bodyPr wrap="square" rtlCol="0">
            <a:spAutoFit/>
          </a:bodyPr>
          <a:lstStyle/>
          <a:p>
            <a:r>
              <a:rPr lang="en-US" sz="2000" dirty="0">
                <a:solidFill>
                  <a:schemeClr val="bg2"/>
                </a:solidFill>
              </a:rPr>
              <a:t>Revelation 16:10-11</a:t>
            </a:r>
          </a:p>
        </p:txBody>
      </p:sp>
      <p:sp>
        <p:nvSpPr>
          <p:cNvPr id="47" name="Double Wave 46"/>
          <p:cNvSpPr/>
          <p:nvPr/>
        </p:nvSpPr>
        <p:spPr>
          <a:xfrm rot="18490404">
            <a:off x="7945271" y="3415392"/>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9"/>
          <p:cNvGrpSpPr/>
          <p:nvPr/>
        </p:nvGrpSpPr>
        <p:grpSpPr>
          <a:xfrm rot="17215964">
            <a:off x="8998015" y="1859379"/>
            <a:ext cx="1484580" cy="1487495"/>
            <a:chOff x="1715820" y="1560505"/>
            <a:chExt cx="1484580" cy="1487495"/>
          </a:xfrm>
        </p:grpSpPr>
        <p:sp>
          <p:nvSpPr>
            <p:cNvPr id="31" name="Chord 3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6"/>
            <p:cNvGrpSpPr/>
            <p:nvPr/>
          </p:nvGrpSpPr>
          <p:grpSpPr>
            <a:xfrm>
              <a:off x="1752600" y="2286000"/>
              <a:ext cx="1447800" cy="762000"/>
              <a:chOff x="1752600" y="2286000"/>
              <a:chExt cx="1447800" cy="762000"/>
            </a:xfrm>
          </p:grpSpPr>
          <p:sp>
            <p:nvSpPr>
              <p:cNvPr id="33" name="Oval 3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
              <p:cNvGrpSpPr/>
              <p:nvPr/>
            </p:nvGrpSpPr>
            <p:grpSpPr>
              <a:xfrm>
                <a:off x="1905000" y="2286000"/>
                <a:ext cx="1141228" cy="223284"/>
                <a:chOff x="1219200" y="2204767"/>
                <a:chExt cx="6026728" cy="1457866"/>
              </a:xfrm>
            </p:grpSpPr>
            <p:sp>
              <p:nvSpPr>
                <p:cNvPr id="35" name="Quad Arrow 3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8"/>
                <p:cNvGrpSpPr/>
                <p:nvPr/>
              </p:nvGrpSpPr>
              <p:grpSpPr>
                <a:xfrm>
                  <a:off x="3505200" y="2209800"/>
                  <a:ext cx="2585767" cy="1452833"/>
                  <a:chOff x="1219200" y="2204767"/>
                  <a:chExt cx="2585767" cy="1452833"/>
                </a:xfrm>
              </p:grpSpPr>
              <p:sp>
                <p:nvSpPr>
                  <p:cNvPr id="4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7"/>
                <p:cNvGrpSpPr/>
                <p:nvPr/>
              </p:nvGrpSpPr>
              <p:grpSpPr>
                <a:xfrm>
                  <a:off x="1219200" y="2204767"/>
                  <a:ext cx="2585767" cy="1452833"/>
                  <a:chOff x="1219200" y="2204767"/>
                  <a:chExt cx="2585767" cy="1452833"/>
                </a:xfrm>
              </p:grpSpPr>
              <p:sp>
                <p:nvSpPr>
                  <p:cNvPr id="3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7" name="Group 126"/>
          <p:cNvGrpSpPr/>
          <p:nvPr/>
        </p:nvGrpSpPr>
        <p:grpSpPr>
          <a:xfrm>
            <a:off x="7739656" y="165144"/>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128" name="Freeform: Shape 127"/>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9" name="Freeform: Shape 128"/>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 name="Trapezoid 129"/>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4374160" y="4196107"/>
              <a:ext cx="487597" cy="1220136"/>
              <a:chOff x="4429327" y="4241330"/>
              <a:chExt cx="487597" cy="1220136"/>
            </a:xfrm>
            <a:grpFill/>
          </p:grpSpPr>
          <p:sp>
            <p:nvSpPr>
              <p:cNvPr id="154" name="Freeform: Shape 153"/>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3787695" y="4190737"/>
              <a:ext cx="487597" cy="1298423"/>
              <a:chOff x="2823340" y="4240778"/>
              <a:chExt cx="487597" cy="1298423"/>
            </a:xfrm>
            <a:grpFill/>
          </p:grpSpPr>
          <p:sp>
            <p:nvSpPr>
              <p:cNvPr id="152" name="Freeform: Shape 151"/>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rapezoid 132"/>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68"/>
            <p:cNvGrpSpPr/>
            <p:nvPr/>
          </p:nvGrpSpPr>
          <p:grpSpPr>
            <a:xfrm>
              <a:off x="4007499" y="4645247"/>
              <a:ext cx="660437" cy="661734"/>
              <a:chOff x="1715820" y="1560505"/>
              <a:chExt cx="1484580" cy="1487495"/>
            </a:xfrm>
            <a:grpFill/>
          </p:grpSpPr>
          <p:sp>
            <p:nvSpPr>
              <p:cNvPr id="136" name="Chord 135"/>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6"/>
              <p:cNvGrpSpPr/>
              <p:nvPr/>
            </p:nvGrpSpPr>
            <p:grpSpPr>
              <a:xfrm>
                <a:off x="1752600" y="2286000"/>
                <a:ext cx="1447800" cy="762000"/>
                <a:chOff x="1752600" y="2286000"/>
                <a:chExt cx="1447800" cy="762000"/>
              </a:xfrm>
              <a:grpFill/>
            </p:grpSpPr>
            <p:sp>
              <p:nvSpPr>
                <p:cNvPr id="138" name="Oval 137"/>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3"/>
                <p:cNvGrpSpPr/>
                <p:nvPr/>
              </p:nvGrpSpPr>
              <p:grpSpPr>
                <a:xfrm>
                  <a:off x="1905000" y="2286000"/>
                  <a:ext cx="1141228" cy="223284"/>
                  <a:chOff x="1219200" y="2204767"/>
                  <a:chExt cx="6026728" cy="1457866"/>
                </a:xfrm>
                <a:grpFill/>
              </p:grpSpPr>
              <p:sp>
                <p:nvSpPr>
                  <p:cNvPr id="140"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8"/>
                  <p:cNvGrpSpPr/>
                  <p:nvPr/>
                </p:nvGrpSpPr>
                <p:grpSpPr>
                  <a:xfrm>
                    <a:off x="3505200" y="2209800"/>
                    <a:ext cx="2585767" cy="1452833"/>
                    <a:chOff x="1219200" y="2204767"/>
                    <a:chExt cx="2585767" cy="1452833"/>
                  </a:xfrm>
                  <a:grpFill/>
                </p:grpSpPr>
                <p:sp>
                  <p:nvSpPr>
                    <p:cNvPr id="148"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1219200" y="2204767"/>
                    <a:ext cx="2585767" cy="1452833"/>
                    <a:chOff x="1219200" y="2204767"/>
                    <a:chExt cx="2585767" cy="1452833"/>
                  </a:xfrm>
                  <a:grpFill/>
                </p:grpSpPr>
                <p:sp>
                  <p:nvSpPr>
                    <p:cNvPr id="144"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5" name="Freeform: Shape 134"/>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959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32" presetClass="emph" presetSubtype="0" fill="hold" grpId="0" nodeType="withEffect">
                                  <p:stCondLst>
                                    <p:cond delay="0"/>
                                  </p:stCondLst>
                                  <p:childTnLst>
                                    <p:animClr clrSpc="rgb" dir="cw">
                                      <p:cBhvr override="childStyle">
                                        <p:cTn id="16" dur="100" fill="hold"/>
                                        <p:tgtEl>
                                          <p:spTgt spid="47"/>
                                        </p:tgtEl>
                                        <p:attrNameLst>
                                          <p:attrName>style.color</p:attrName>
                                        </p:attrNameLst>
                                      </p:cBhvr>
                                      <p:to>
                                        <a:schemeClr val="accent2"/>
                                      </p:to>
                                    </p:animClr>
                                    <p:animClr clrSpc="rgb" dir="cw">
                                      <p:cBhvr>
                                        <p:cTn id="17" dur="100" fill="hold"/>
                                        <p:tgtEl>
                                          <p:spTgt spid="47"/>
                                        </p:tgtEl>
                                        <p:attrNameLst>
                                          <p:attrName>fillcolor</p:attrName>
                                        </p:attrNameLst>
                                      </p:cBhvr>
                                      <p:to>
                                        <a:schemeClr val="accent2"/>
                                      </p:to>
                                    </p:animClr>
                                    <p:set>
                                      <p:cBhvr>
                                        <p:cTn id="18" dur="100" fill="hold"/>
                                        <p:tgtEl>
                                          <p:spTgt spid="47"/>
                                        </p:tgtEl>
                                        <p:attrNameLst>
                                          <p:attrName>fill.type</p:attrName>
                                        </p:attrNameLst>
                                      </p:cBhvr>
                                      <p:to>
                                        <p:strVal val="solid"/>
                                      </p:to>
                                    </p:set>
                                    <p:set>
                                      <p:cBhvr>
                                        <p:cTn id="19" dur="100" fill="hold"/>
                                        <p:tgtEl>
                                          <p:spTgt spid="47"/>
                                        </p:tgtEl>
                                        <p:attrNameLst>
                                          <p:attrName>fill.on</p:attrName>
                                        </p:attrNameLst>
                                      </p:cBhvr>
                                      <p:to>
                                        <p:strVal val="true"/>
                                      </p:to>
                                    </p:set>
                                    <p:animRot by="120000">
                                      <p:cBhvr>
                                        <p:cTn id="20" dur="100" fill="hold">
                                          <p:stCondLst>
                                            <p:cond delay="0"/>
                                          </p:stCondLst>
                                        </p:cTn>
                                        <p:tgtEl>
                                          <p:spTgt spid="47"/>
                                        </p:tgtEl>
                                        <p:attrNameLst>
                                          <p:attrName>r</p:attrName>
                                        </p:attrNameLst>
                                      </p:cBhvr>
                                    </p:animRot>
                                    <p:animRot by="-240000">
                                      <p:cBhvr>
                                        <p:cTn id="21" dur="200" fill="hold">
                                          <p:stCondLst>
                                            <p:cond delay="200"/>
                                          </p:stCondLst>
                                        </p:cTn>
                                        <p:tgtEl>
                                          <p:spTgt spid="47"/>
                                        </p:tgtEl>
                                        <p:attrNameLst>
                                          <p:attrName>r</p:attrName>
                                        </p:attrNameLst>
                                      </p:cBhvr>
                                    </p:animRot>
                                    <p:animRot by="240000">
                                      <p:cBhvr>
                                        <p:cTn id="22" dur="200" fill="hold">
                                          <p:stCondLst>
                                            <p:cond delay="400"/>
                                          </p:stCondLst>
                                        </p:cTn>
                                        <p:tgtEl>
                                          <p:spTgt spid="47"/>
                                        </p:tgtEl>
                                        <p:attrNameLst>
                                          <p:attrName>r</p:attrName>
                                        </p:attrNameLst>
                                      </p:cBhvr>
                                    </p:animRot>
                                    <p:animRot by="-240000">
                                      <p:cBhvr>
                                        <p:cTn id="23" dur="200" fill="hold">
                                          <p:stCondLst>
                                            <p:cond delay="600"/>
                                          </p:stCondLst>
                                        </p:cTn>
                                        <p:tgtEl>
                                          <p:spTgt spid="47"/>
                                        </p:tgtEl>
                                        <p:attrNameLst>
                                          <p:attrName>r</p:attrName>
                                        </p:attrNameLst>
                                      </p:cBhvr>
                                    </p:animRot>
                                    <p:animRot by="120000">
                                      <p:cBhvr>
                                        <p:cTn id="24"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9555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Thy Fellow Servant</a:t>
            </a:r>
          </a:p>
        </p:txBody>
      </p:sp>
      <p:sp>
        <p:nvSpPr>
          <p:cNvPr id="12" name="TextBox 11"/>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22:9</a:t>
            </a:r>
          </a:p>
        </p:txBody>
      </p:sp>
      <p:sp>
        <p:nvSpPr>
          <p:cNvPr id="8" name="TextBox 7"/>
          <p:cNvSpPr txBox="1"/>
          <p:nvPr/>
        </p:nvSpPr>
        <p:spPr>
          <a:xfrm>
            <a:off x="3666142" y="1306445"/>
            <a:ext cx="4191000" cy="2308324"/>
          </a:xfrm>
          <a:prstGeom prst="rect">
            <a:avLst/>
          </a:prstGeom>
          <a:noFill/>
        </p:spPr>
        <p:txBody>
          <a:bodyPr wrap="square" rtlCol="0">
            <a:spAutoFit/>
          </a:bodyPr>
          <a:lstStyle/>
          <a:p>
            <a:r>
              <a:rPr lang="en-US" sz="2400" dirty="0">
                <a:solidFill>
                  <a:schemeClr val="bg1"/>
                </a:solidFill>
              </a:rPr>
              <a:t>“…there are no angels who minister to this earth but those who do belong or have belonged to it. Hence, when messengers are sent to minister to the inhabitants of this earth…</a:t>
            </a:r>
            <a:endParaRPr lang="en-US" sz="2000" dirty="0">
              <a:solidFill>
                <a:schemeClr val="bg1"/>
              </a:solidFill>
            </a:endParaRPr>
          </a:p>
        </p:txBody>
      </p:sp>
      <p:sp>
        <p:nvSpPr>
          <p:cNvPr id="9" name="TextBox 8"/>
          <p:cNvSpPr txBox="1"/>
          <p:nvPr/>
        </p:nvSpPr>
        <p:spPr>
          <a:xfrm>
            <a:off x="6530789" y="4831140"/>
            <a:ext cx="4191000" cy="1569660"/>
          </a:xfrm>
          <a:prstGeom prst="rect">
            <a:avLst/>
          </a:prstGeom>
          <a:noFill/>
        </p:spPr>
        <p:txBody>
          <a:bodyPr wrap="square" rtlCol="0">
            <a:spAutoFit/>
          </a:bodyPr>
          <a:lstStyle/>
          <a:p>
            <a:r>
              <a:rPr lang="en-US" sz="2400" dirty="0">
                <a:solidFill>
                  <a:schemeClr val="bg1"/>
                </a:solidFill>
              </a:rPr>
              <a:t>…they are not strangers, but from the ranks of our kindred, friends, and fellow-beings and fellow-servants.”</a:t>
            </a:r>
          </a:p>
        </p:txBody>
      </p:sp>
      <p:pic>
        <p:nvPicPr>
          <p:cNvPr id="13" name="Picture 12" descr="joseph-smith.jpg"/>
          <p:cNvPicPr>
            <a:picLocks noChangeAspect="1"/>
          </p:cNvPicPr>
          <p:nvPr/>
        </p:nvPicPr>
        <p:blipFill>
          <a:blip r:embed="rId2" cstate="print"/>
          <a:stretch>
            <a:fillRect/>
          </a:stretch>
        </p:blipFill>
        <p:spPr>
          <a:xfrm>
            <a:off x="11039414" y="95550"/>
            <a:ext cx="967740" cy="1382486"/>
          </a:xfrm>
          <a:prstGeom prst="rect">
            <a:avLst/>
          </a:prstGeom>
        </p:spPr>
      </p:pic>
      <p:sp>
        <p:nvSpPr>
          <p:cNvPr id="2" name="Rectangle 1"/>
          <p:cNvSpPr/>
          <p:nvPr/>
        </p:nvSpPr>
        <p:spPr>
          <a:xfrm>
            <a:off x="11629966" y="6400800"/>
            <a:ext cx="442750" cy="369332"/>
          </a:xfrm>
          <a:prstGeom prst="rect">
            <a:avLst/>
          </a:prstGeom>
        </p:spPr>
        <p:txBody>
          <a:bodyPr wrap="none">
            <a:spAutoFit/>
          </a:bodyPr>
          <a:lstStyle/>
          <a:p>
            <a:r>
              <a:rPr lang="en-US" dirty="0">
                <a:solidFill>
                  <a:schemeClr val="bg1"/>
                </a:solidFill>
              </a:rPr>
              <a:t>(9)</a:t>
            </a:r>
            <a:endParaRPr lang="en-US" sz="1600" dirty="0">
              <a:solidFill>
                <a:schemeClr val="bg1"/>
              </a:solidFill>
            </a:endParaRPr>
          </a:p>
        </p:txBody>
      </p:sp>
      <p:pic>
        <p:nvPicPr>
          <p:cNvPr id="2050" name="Picture 2" descr="Image result for first presidency of lds church 2018">
            <a:extLst>
              <a:ext uri="{FF2B5EF4-FFF2-40B4-BE49-F238E27FC236}">
                <a16:creationId xmlns:a16="http://schemas.microsoft.com/office/drawing/2014/main" id="{60F506CB-0EAB-4750-8B05-5436659E0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57" t="2973" r="31006"/>
          <a:stretch/>
        </p:blipFill>
        <p:spPr bwMode="auto">
          <a:xfrm>
            <a:off x="812794" y="665681"/>
            <a:ext cx="2040555" cy="2763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45C6D0-A7B1-4FAE-B93F-A758E3AB2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699" y="1306445"/>
            <a:ext cx="2511552" cy="3145536"/>
          </a:xfrm>
          <a:prstGeom prst="rect">
            <a:avLst/>
          </a:prstGeom>
        </p:spPr>
      </p:pic>
      <p:pic>
        <p:nvPicPr>
          <p:cNvPr id="10" name="Picture 9">
            <a:extLst>
              <a:ext uri="{FF2B5EF4-FFF2-40B4-BE49-F238E27FC236}">
                <a16:creationId xmlns:a16="http://schemas.microsoft.com/office/drawing/2014/main" id="{52ABEE47-1205-4146-B7BB-79D563AE0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165" y="3831415"/>
            <a:ext cx="3249168" cy="2438400"/>
          </a:xfrm>
          <a:prstGeom prst="rect">
            <a:avLst/>
          </a:prstGeom>
        </p:spPr>
      </p:pic>
    </p:spTree>
    <p:extLst>
      <p:ext uri="{BB962C8B-B14F-4D97-AF65-F5344CB8AC3E}">
        <p14:creationId xmlns:p14="http://schemas.microsoft.com/office/powerpoint/2010/main" val="38333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1196"/>
            <a:ext cx="86868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Blessed Are They…</a:t>
            </a:r>
          </a:p>
        </p:txBody>
      </p:sp>
      <p:sp>
        <p:nvSpPr>
          <p:cNvPr id="12" name="TextBox 11"/>
          <p:cNvSpPr txBox="1"/>
          <p:nvPr/>
        </p:nvSpPr>
        <p:spPr>
          <a:xfrm>
            <a:off x="0" y="6405466"/>
            <a:ext cx="3200400" cy="369332"/>
          </a:xfrm>
          <a:prstGeom prst="rect">
            <a:avLst/>
          </a:prstGeom>
          <a:noFill/>
        </p:spPr>
        <p:txBody>
          <a:bodyPr wrap="square" rtlCol="0">
            <a:spAutoFit/>
          </a:bodyPr>
          <a:lstStyle/>
          <a:p>
            <a:r>
              <a:rPr lang="en-US" dirty="0">
                <a:solidFill>
                  <a:schemeClr val="bg1"/>
                </a:solidFill>
              </a:rPr>
              <a:t>Revelation 22:14</a:t>
            </a:r>
          </a:p>
        </p:txBody>
      </p:sp>
      <p:pic>
        <p:nvPicPr>
          <p:cNvPr id="11" name="Picture 10">
            <a:extLst>
              <a:ext uri="{FF2B5EF4-FFF2-40B4-BE49-F238E27FC236}">
                <a16:creationId xmlns:a16="http://schemas.microsoft.com/office/drawing/2014/main" id="{081B7867-DAC8-48DE-A178-4FFE22581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27" y="1114406"/>
            <a:ext cx="4925995" cy="2523963"/>
          </a:xfrm>
          <a:prstGeom prst="rect">
            <a:avLst/>
          </a:prstGeom>
        </p:spPr>
      </p:pic>
      <p:pic>
        <p:nvPicPr>
          <p:cNvPr id="16" name="Picture 15">
            <a:extLst>
              <a:ext uri="{FF2B5EF4-FFF2-40B4-BE49-F238E27FC236}">
                <a16:creationId xmlns:a16="http://schemas.microsoft.com/office/drawing/2014/main" id="{D3AFFF41-AF78-4425-B586-B5D8F7B43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24" y="4199581"/>
            <a:ext cx="7084166" cy="2097206"/>
          </a:xfrm>
          <a:prstGeom prst="rect">
            <a:avLst/>
          </a:prstGeom>
        </p:spPr>
      </p:pic>
      <p:grpSp>
        <p:nvGrpSpPr>
          <p:cNvPr id="8" name="Group 7">
            <a:extLst>
              <a:ext uri="{FF2B5EF4-FFF2-40B4-BE49-F238E27FC236}">
                <a16:creationId xmlns:a16="http://schemas.microsoft.com/office/drawing/2014/main" id="{62D9C1A2-020C-4357-8D8F-329CFBE19DD2}"/>
              </a:ext>
            </a:extLst>
          </p:cNvPr>
          <p:cNvGrpSpPr/>
          <p:nvPr/>
        </p:nvGrpSpPr>
        <p:grpSpPr>
          <a:xfrm>
            <a:off x="5644015" y="1907708"/>
            <a:ext cx="5107360" cy="2735133"/>
            <a:chOff x="5515623" y="2273468"/>
            <a:chExt cx="5107360" cy="2735133"/>
          </a:xfrm>
        </p:grpSpPr>
        <p:pic>
          <p:nvPicPr>
            <p:cNvPr id="9" name="Picture 2" descr="Image result for sun rise gif">
              <a:extLst>
                <a:ext uri="{FF2B5EF4-FFF2-40B4-BE49-F238E27FC236}">
                  <a16:creationId xmlns:a16="http://schemas.microsoft.com/office/drawing/2014/main" id="{308EFD68-8A99-4F96-8228-4A82D16B39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0529" y="2971419"/>
              <a:ext cx="3408362" cy="20371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DA1563B-A3E6-491F-87C5-6A404386886A}"/>
                </a:ext>
              </a:extLst>
            </p:cNvPr>
            <p:cNvSpPr/>
            <p:nvPr/>
          </p:nvSpPr>
          <p:spPr>
            <a:xfrm>
              <a:off x="5515623" y="2273468"/>
              <a:ext cx="5107360" cy="461665"/>
            </a:xfrm>
            <a:prstGeom prst="rect">
              <a:avLst/>
            </a:prstGeom>
          </p:spPr>
          <p:txBody>
            <a:bodyPr wrap="none">
              <a:spAutoFit/>
            </a:bodyPr>
            <a:lstStyle/>
            <a:p>
              <a:pPr lvl="0"/>
              <a:r>
                <a:rPr lang="en-US" sz="2400" dirty="0">
                  <a:solidFill>
                    <a:prstClr val="white"/>
                  </a:solidFill>
                </a:rPr>
                <a:t>Those who  have right to the tree of life</a:t>
              </a:r>
            </a:p>
          </p:txBody>
        </p:sp>
      </p:grpSp>
    </p:spTree>
    <p:extLst>
      <p:ext uri="{BB962C8B-B14F-4D97-AF65-F5344CB8AC3E}">
        <p14:creationId xmlns:p14="http://schemas.microsoft.com/office/powerpoint/2010/main" val="332499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Stay in the Boat</a:t>
            </a:r>
          </a:p>
        </p:txBody>
      </p:sp>
      <p:sp>
        <p:nvSpPr>
          <p:cNvPr id="8" name="TextBox 7"/>
          <p:cNvSpPr txBox="1"/>
          <p:nvPr/>
        </p:nvSpPr>
        <p:spPr>
          <a:xfrm>
            <a:off x="1824318" y="954742"/>
            <a:ext cx="8839200" cy="3970318"/>
          </a:xfrm>
          <a:prstGeom prst="rect">
            <a:avLst/>
          </a:prstGeom>
          <a:noFill/>
        </p:spPr>
        <p:txBody>
          <a:bodyPr wrap="square" rtlCol="0">
            <a:spAutoFit/>
          </a:bodyPr>
          <a:lstStyle/>
          <a:p>
            <a:r>
              <a:rPr lang="en-US" dirty="0">
                <a:solidFill>
                  <a:schemeClr val="bg1"/>
                </a:solidFill>
              </a:rPr>
              <a:t>In Minnesota Elder Russell M. Nelson, wife, and daughter were rowing a small boat on a lake. “After rowing far from shore, we stopped to relax and enjoy the tranquil scene. Suddenly, our little toddler lifted one leg out of the boat and started to go overboard, exclaiming, ‘Time to get out, Daddy!’</a:t>
            </a:r>
          </a:p>
          <a:p>
            <a:endParaRPr lang="en-US" dirty="0">
              <a:solidFill>
                <a:schemeClr val="bg1"/>
              </a:solidFill>
            </a:endParaRPr>
          </a:p>
          <a:p>
            <a:r>
              <a:rPr lang="en-US" dirty="0">
                <a:solidFill>
                  <a:schemeClr val="bg1"/>
                </a:solidFill>
              </a:rPr>
              <a:t>”Quickly we caught her and explained, ‘No, dear, it’s not time to get out; we must stay in the boat until it brings us safely back to land.’ …</a:t>
            </a:r>
          </a:p>
          <a:p>
            <a:endParaRPr lang="en-US" dirty="0">
              <a:solidFill>
                <a:schemeClr val="bg1"/>
              </a:solidFill>
            </a:endParaRPr>
          </a:p>
          <a:p>
            <a:r>
              <a:rPr lang="en-US" dirty="0">
                <a:solidFill>
                  <a:schemeClr val="bg1"/>
                </a:solidFill>
              </a:rPr>
              <a:t>“Similarly, we as children of our Heavenly Father may foolishly want to get ‘out of the boat’ before we arrive at destinations He would like us to reach…</a:t>
            </a:r>
          </a:p>
          <a:p>
            <a:endParaRPr lang="en-US" dirty="0">
              <a:solidFill>
                <a:schemeClr val="bg1"/>
              </a:solidFill>
            </a:endParaRPr>
          </a:p>
          <a:p>
            <a:r>
              <a:rPr lang="en-US" dirty="0">
                <a:solidFill>
                  <a:schemeClr val="bg1"/>
                </a:solidFill>
              </a:rPr>
              <a:t>“We are first to get ‘on the boat’ with Him. Then we are to stay with Him. And if we don’t get ‘out of the boat’ before we should, we shall reach His kingdom, where we will be lifted up to eternal life.”</a:t>
            </a:r>
          </a:p>
        </p:txBody>
      </p:sp>
      <p:sp>
        <p:nvSpPr>
          <p:cNvPr id="2" name="Rectangle 1"/>
          <p:cNvSpPr/>
          <p:nvPr/>
        </p:nvSpPr>
        <p:spPr>
          <a:xfrm>
            <a:off x="11734800" y="6373574"/>
            <a:ext cx="442750" cy="369332"/>
          </a:xfrm>
          <a:prstGeom prst="rect">
            <a:avLst/>
          </a:prstGeom>
        </p:spPr>
        <p:txBody>
          <a:bodyPr wrap="none">
            <a:spAutoFit/>
          </a:bodyPr>
          <a:lstStyle/>
          <a:p>
            <a:r>
              <a:rPr lang="en-US" dirty="0">
                <a:solidFill>
                  <a:schemeClr val="bg1"/>
                </a:solidFill>
              </a:rPr>
              <a:t>(8)</a:t>
            </a:r>
          </a:p>
        </p:txBody>
      </p:sp>
      <p:pic>
        <p:nvPicPr>
          <p:cNvPr id="6" name="Picture 5">
            <a:extLst>
              <a:ext uri="{FF2B5EF4-FFF2-40B4-BE49-F238E27FC236}">
                <a16:creationId xmlns:a16="http://schemas.microsoft.com/office/drawing/2014/main" id="{9590D38A-BDC1-4FC9-AC54-7B101516C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804378"/>
            <a:ext cx="2590800" cy="1938528"/>
          </a:xfrm>
          <a:prstGeom prst="rect">
            <a:avLst/>
          </a:prstGeom>
        </p:spPr>
      </p:pic>
    </p:spTree>
    <p:extLst>
      <p:ext uri="{BB962C8B-B14F-4D97-AF65-F5344CB8AC3E}">
        <p14:creationId xmlns:p14="http://schemas.microsoft.com/office/powerpoint/2010/main" val="34619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1433"/>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Jesus Sends Angel</a:t>
            </a:r>
          </a:p>
        </p:txBody>
      </p:sp>
      <p:sp>
        <p:nvSpPr>
          <p:cNvPr id="12" name="TextBox 11"/>
          <p:cNvSpPr txBox="1"/>
          <p:nvPr/>
        </p:nvSpPr>
        <p:spPr>
          <a:xfrm>
            <a:off x="228600" y="6410241"/>
            <a:ext cx="3200400" cy="369332"/>
          </a:xfrm>
          <a:prstGeom prst="rect">
            <a:avLst/>
          </a:prstGeom>
          <a:noFill/>
        </p:spPr>
        <p:txBody>
          <a:bodyPr wrap="square" rtlCol="0">
            <a:spAutoFit/>
          </a:bodyPr>
          <a:lstStyle/>
          <a:p>
            <a:r>
              <a:rPr lang="en-US" dirty="0">
                <a:solidFill>
                  <a:schemeClr val="bg1"/>
                </a:solidFill>
              </a:rPr>
              <a:t>Revelation 22:16</a:t>
            </a:r>
          </a:p>
        </p:txBody>
      </p:sp>
      <p:sp>
        <p:nvSpPr>
          <p:cNvPr id="8" name="TextBox 7"/>
          <p:cNvSpPr txBox="1"/>
          <p:nvPr/>
        </p:nvSpPr>
        <p:spPr>
          <a:xfrm>
            <a:off x="2852091" y="959456"/>
            <a:ext cx="6477000" cy="2123658"/>
          </a:xfrm>
          <a:prstGeom prst="rect">
            <a:avLst/>
          </a:prstGeom>
          <a:noFill/>
        </p:spPr>
        <p:txBody>
          <a:bodyPr wrap="square" rtlCol="0">
            <a:spAutoFit/>
          </a:bodyPr>
          <a:lstStyle/>
          <a:p>
            <a:pPr algn="ctr"/>
            <a:r>
              <a:rPr lang="en-US" sz="3600" dirty="0">
                <a:solidFill>
                  <a:schemeClr val="bg1"/>
                </a:solidFill>
              </a:rPr>
              <a:t>To testify:</a:t>
            </a:r>
          </a:p>
          <a:p>
            <a:endParaRPr lang="en-US" sz="2400" dirty="0">
              <a:solidFill>
                <a:schemeClr val="bg1"/>
              </a:solidFill>
            </a:endParaRPr>
          </a:p>
          <a:p>
            <a:r>
              <a:rPr lang="en-US" sz="2400" dirty="0">
                <a:solidFill>
                  <a:schemeClr val="bg1"/>
                </a:solidFill>
              </a:rPr>
              <a:t>That He is the root and offspring of David</a:t>
            </a:r>
          </a:p>
          <a:p>
            <a:endParaRPr lang="en-US" sz="2400" dirty="0">
              <a:solidFill>
                <a:schemeClr val="bg1"/>
              </a:solidFill>
            </a:endParaRPr>
          </a:p>
          <a:p>
            <a:r>
              <a:rPr lang="en-US" sz="2400" dirty="0">
                <a:solidFill>
                  <a:schemeClr val="bg1"/>
                </a:solidFill>
              </a:rPr>
              <a:t>And He is the bright and morning Star=the Savior</a:t>
            </a:r>
          </a:p>
        </p:txBody>
      </p:sp>
      <p:grpSp>
        <p:nvGrpSpPr>
          <p:cNvPr id="7" name="Group 6"/>
          <p:cNvGrpSpPr/>
          <p:nvPr/>
        </p:nvGrpSpPr>
        <p:grpSpPr>
          <a:xfrm>
            <a:off x="9116358" y="316950"/>
            <a:ext cx="984942" cy="2040580"/>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rapezoid 14"/>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0" name="Picture 2" descr="Image result for jesus 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134" y="3366177"/>
            <a:ext cx="2761000" cy="2761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055" y="3150356"/>
            <a:ext cx="2730345" cy="34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animEffect transition="in" filter="fade">
                                      <p:cBhvr>
                                        <p:cTn id="9" dur="500"/>
                                        <p:tgtEl>
                                          <p:spTgt spid="174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fade">
                                      <p:cBhvr>
                                        <p:cTn id="16"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79296"/>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Come</a:t>
            </a: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22:17</a:t>
            </a:r>
          </a:p>
        </p:txBody>
      </p:sp>
      <p:sp>
        <p:nvSpPr>
          <p:cNvPr id="8" name="TextBox 7"/>
          <p:cNvSpPr txBox="1"/>
          <p:nvPr/>
        </p:nvSpPr>
        <p:spPr>
          <a:xfrm>
            <a:off x="1828800" y="1524000"/>
            <a:ext cx="6477000" cy="2308324"/>
          </a:xfrm>
          <a:prstGeom prst="rect">
            <a:avLst/>
          </a:prstGeom>
          <a:noFill/>
        </p:spPr>
        <p:txBody>
          <a:bodyPr wrap="square" rtlCol="0">
            <a:spAutoFit/>
          </a:bodyPr>
          <a:lstStyle/>
          <a:p>
            <a:r>
              <a:rPr lang="en-US" sz="2400" dirty="0">
                <a:solidFill>
                  <a:schemeClr val="bg1"/>
                </a:solidFill>
              </a:rPr>
              <a:t>And the Spirit (the Holy Ghost) and the bride (the righteous members of the Church):</a:t>
            </a:r>
          </a:p>
          <a:p>
            <a:endParaRPr lang="en-US" sz="2400" dirty="0">
              <a:solidFill>
                <a:schemeClr val="bg1"/>
              </a:solidFill>
            </a:endParaRPr>
          </a:p>
          <a:p>
            <a:r>
              <a:rPr lang="en-US" sz="2400" dirty="0">
                <a:solidFill>
                  <a:schemeClr val="bg1"/>
                </a:solidFill>
              </a:rPr>
              <a:t>Take of the living water freely</a:t>
            </a:r>
          </a:p>
          <a:p>
            <a:r>
              <a:rPr lang="en-US" sz="2400" dirty="0">
                <a:solidFill>
                  <a:schemeClr val="bg1"/>
                </a:solidFill>
              </a:rPr>
              <a:t>—an invitation for all to come </a:t>
            </a:r>
          </a:p>
          <a:p>
            <a:r>
              <a:rPr lang="en-US" sz="2400" dirty="0">
                <a:solidFill>
                  <a:schemeClr val="bg1"/>
                </a:solidFill>
              </a:rPr>
              <a:t>unto Christ</a:t>
            </a:r>
            <a:endParaRPr lang="en-US" sz="2000" dirty="0">
              <a:solidFill>
                <a:schemeClr val="bg1"/>
              </a:solidFill>
            </a:endParaRPr>
          </a:p>
        </p:txBody>
      </p:sp>
      <p:pic>
        <p:nvPicPr>
          <p:cNvPr id="3" name="Picture 2">
            <a:extLst>
              <a:ext uri="{FF2B5EF4-FFF2-40B4-BE49-F238E27FC236}">
                <a16:creationId xmlns:a16="http://schemas.microsoft.com/office/drawing/2014/main" id="{A5780A52-D166-4582-9FE8-D78CB1594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2044779"/>
            <a:ext cx="3352800" cy="4391025"/>
          </a:xfrm>
          <a:prstGeom prst="rect">
            <a:avLst/>
          </a:prstGeom>
        </p:spPr>
      </p:pic>
    </p:spTree>
    <p:extLst>
      <p:ext uri="{BB962C8B-B14F-4D97-AF65-F5344CB8AC3E}">
        <p14:creationId xmlns:p14="http://schemas.microsoft.com/office/powerpoint/2010/main" val="32975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152400"/>
            <a:ext cx="11685494"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Changing or Corrupting Revelation</a:t>
            </a:r>
          </a:p>
        </p:txBody>
      </p:sp>
      <p:sp>
        <p:nvSpPr>
          <p:cNvPr id="12" name="TextBox 11"/>
          <p:cNvSpPr txBox="1"/>
          <p:nvPr/>
        </p:nvSpPr>
        <p:spPr>
          <a:xfrm>
            <a:off x="76200" y="6488668"/>
            <a:ext cx="3200400" cy="369332"/>
          </a:xfrm>
          <a:prstGeom prst="rect">
            <a:avLst/>
          </a:prstGeom>
          <a:noFill/>
        </p:spPr>
        <p:txBody>
          <a:bodyPr wrap="square" rtlCol="0">
            <a:spAutoFit/>
          </a:bodyPr>
          <a:lstStyle/>
          <a:p>
            <a:r>
              <a:rPr lang="en-US" dirty="0">
                <a:solidFill>
                  <a:schemeClr val="bg1"/>
                </a:solidFill>
              </a:rPr>
              <a:t>Revelation 22:18-19</a:t>
            </a:r>
          </a:p>
        </p:txBody>
      </p:sp>
      <p:sp>
        <p:nvSpPr>
          <p:cNvPr id="8" name="TextBox 7"/>
          <p:cNvSpPr txBox="1"/>
          <p:nvPr/>
        </p:nvSpPr>
        <p:spPr>
          <a:xfrm>
            <a:off x="1246093" y="1382286"/>
            <a:ext cx="7400365" cy="2985433"/>
          </a:xfrm>
          <a:prstGeom prst="rect">
            <a:avLst/>
          </a:prstGeom>
          <a:noFill/>
        </p:spPr>
        <p:txBody>
          <a:bodyPr wrap="square" rtlCol="0">
            <a:spAutoFit/>
          </a:bodyPr>
          <a:lstStyle/>
          <a:p>
            <a:r>
              <a:rPr lang="en-US" sz="2400" i="1" dirty="0">
                <a:solidFill>
                  <a:srgbClr val="FFFF00"/>
                </a:solidFill>
              </a:rPr>
              <a:t>“…If any man shall add unto these things, God shall add unto him the plagues that are written in this book:</a:t>
            </a:r>
          </a:p>
          <a:p>
            <a:endParaRPr lang="en-US" sz="2400" i="1" dirty="0">
              <a:solidFill>
                <a:srgbClr val="FFFF00"/>
              </a:solidFill>
            </a:endParaRPr>
          </a:p>
          <a:p>
            <a:r>
              <a:rPr lang="en-US" sz="2400" i="1" dirty="0">
                <a:solidFill>
                  <a:srgbClr val="FFFF00"/>
                </a:solidFill>
              </a:rPr>
              <a:t>“And if any man shall take away from the words of the book of this prophecy, god shall take away his part out of the book of life, and out of the holy city, and from the things which are written in this book.”</a:t>
            </a:r>
          </a:p>
          <a:p>
            <a:endParaRPr lang="en-US" sz="2000" i="1" dirty="0">
              <a:solidFill>
                <a:srgbClr val="FFFF00"/>
              </a:solidFill>
            </a:endParaRPr>
          </a:p>
        </p:txBody>
      </p:sp>
      <p:pic>
        <p:nvPicPr>
          <p:cNvPr id="6" name="Picture 5" descr="imagesCAQWKARU.jpg"/>
          <p:cNvPicPr>
            <a:picLocks noChangeAspect="1"/>
          </p:cNvPicPr>
          <p:nvPr/>
        </p:nvPicPr>
        <p:blipFill>
          <a:blip r:embed="rId2" cstate="print"/>
          <a:stretch>
            <a:fillRect/>
          </a:stretch>
        </p:blipFill>
        <p:spPr>
          <a:xfrm>
            <a:off x="7234518" y="3747197"/>
            <a:ext cx="3815602" cy="2883886"/>
          </a:xfrm>
          <a:prstGeom prst="rect">
            <a:avLst/>
          </a:prstGeom>
        </p:spPr>
      </p:pic>
    </p:spTree>
    <p:extLst>
      <p:ext uri="{BB962C8B-B14F-4D97-AF65-F5344CB8AC3E}">
        <p14:creationId xmlns:p14="http://schemas.microsoft.com/office/powerpoint/2010/main" val="295405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82460"/>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John’s Warning</a:t>
            </a:r>
          </a:p>
        </p:txBody>
      </p:sp>
      <p:sp>
        <p:nvSpPr>
          <p:cNvPr id="12" name="TextBox 11"/>
          <p:cNvSpPr txBox="1"/>
          <p:nvPr/>
        </p:nvSpPr>
        <p:spPr>
          <a:xfrm>
            <a:off x="76200" y="6481395"/>
            <a:ext cx="3200400" cy="369332"/>
          </a:xfrm>
          <a:prstGeom prst="rect">
            <a:avLst/>
          </a:prstGeom>
          <a:noFill/>
        </p:spPr>
        <p:txBody>
          <a:bodyPr wrap="square" rtlCol="0">
            <a:spAutoFit/>
          </a:bodyPr>
          <a:lstStyle/>
          <a:p>
            <a:r>
              <a:rPr lang="en-US" dirty="0">
                <a:solidFill>
                  <a:schemeClr val="bg1"/>
                </a:solidFill>
              </a:rPr>
              <a:t>Revelation 22:18-19</a:t>
            </a:r>
          </a:p>
        </p:txBody>
      </p:sp>
      <p:sp>
        <p:nvSpPr>
          <p:cNvPr id="8" name="TextBox 7"/>
          <p:cNvSpPr txBox="1"/>
          <p:nvPr/>
        </p:nvSpPr>
        <p:spPr>
          <a:xfrm>
            <a:off x="1676400" y="1524001"/>
            <a:ext cx="6477000" cy="830997"/>
          </a:xfrm>
          <a:prstGeom prst="rect">
            <a:avLst/>
          </a:prstGeom>
          <a:noFill/>
        </p:spPr>
        <p:txBody>
          <a:bodyPr wrap="square" rtlCol="0">
            <a:spAutoFit/>
          </a:bodyPr>
          <a:lstStyle/>
          <a:p>
            <a:r>
              <a:rPr lang="en-US" sz="2400" dirty="0">
                <a:solidFill>
                  <a:schemeClr val="bg1"/>
                </a:solidFill>
              </a:rPr>
              <a:t>Do not intentionally twist the meanings, delete doctrines, etc., from the book of Revelation.</a:t>
            </a:r>
            <a:endParaRPr lang="en-US" sz="2000" dirty="0">
              <a:solidFill>
                <a:schemeClr val="bg1"/>
              </a:solidFill>
            </a:endParaRPr>
          </a:p>
        </p:txBody>
      </p:sp>
      <p:sp>
        <p:nvSpPr>
          <p:cNvPr id="6" name="TextBox 5"/>
          <p:cNvSpPr txBox="1"/>
          <p:nvPr/>
        </p:nvSpPr>
        <p:spPr>
          <a:xfrm>
            <a:off x="2914650" y="3267671"/>
            <a:ext cx="6477000" cy="2677656"/>
          </a:xfrm>
          <a:prstGeom prst="rect">
            <a:avLst/>
          </a:prstGeom>
          <a:noFill/>
        </p:spPr>
        <p:txBody>
          <a:bodyPr wrap="square" rtlCol="0">
            <a:spAutoFit/>
          </a:bodyPr>
          <a:lstStyle/>
          <a:p>
            <a:r>
              <a:rPr lang="en-US" sz="2400" dirty="0">
                <a:solidFill>
                  <a:schemeClr val="bg1"/>
                </a:solidFill>
              </a:rPr>
              <a:t>The same message was given to Moses:</a:t>
            </a:r>
          </a:p>
          <a:p>
            <a:r>
              <a:rPr lang="en-US" sz="2400" dirty="0">
                <a:solidFill>
                  <a:schemeClr val="bg1"/>
                </a:solidFill>
              </a:rPr>
              <a:t>Deuteronomy 4:2</a:t>
            </a:r>
          </a:p>
          <a:p>
            <a:endParaRPr lang="en-US" sz="2400" dirty="0">
              <a:solidFill>
                <a:schemeClr val="bg1"/>
              </a:solidFill>
            </a:endParaRPr>
          </a:p>
          <a:p>
            <a:r>
              <a:rPr lang="en-US" sz="2400" dirty="0">
                <a:solidFill>
                  <a:srgbClr val="FFFF00"/>
                </a:solidFill>
              </a:rPr>
              <a:t>“Ye shall not add unto the word which I command you, neither shall ye diminish </a:t>
            </a:r>
            <a:r>
              <a:rPr lang="en-US" sz="2400" i="1" dirty="0">
                <a:solidFill>
                  <a:srgbClr val="FFFF00"/>
                </a:solidFill>
              </a:rPr>
              <a:t>ought</a:t>
            </a:r>
            <a:r>
              <a:rPr lang="en-US" sz="2400" dirty="0">
                <a:solidFill>
                  <a:srgbClr val="FFFF00"/>
                </a:solidFill>
              </a:rPr>
              <a:t> from it, that ye may keep the commandments of the LORD you God which I command you.”</a:t>
            </a:r>
            <a:endParaRPr lang="en-US" sz="2000" dirty="0">
              <a:solidFill>
                <a:srgbClr val="FFFF00"/>
              </a:solidFill>
            </a:endParaRPr>
          </a:p>
        </p:txBody>
      </p:sp>
      <p:pic>
        <p:nvPicPr>
          <p:cNvPr id="8194" name="Picture 2" descr="by Maureen Figueira - Abstract Macro"/>
          <p:cNvPicPr>
            <a:picLocks noChangeAspect="1" noChangeArrowheads="1"/>
          </p:cNvPicPr>
          <p:nvPr/>
        </p:nvPicPr>
        <p:blipFill>
          <a:blip r:embed="rId2" cstate="print"/>
          <a:srcRect/>
          <a:stretch>
            <a:fillRect/>
          </a:stretch>
        </p:blipFill>
        <p:spPr bwMode="auto">
          <a:xfrm>
            <a:off x="8743950" y="784607"/>
            <a:ext cx="2571750" cy="2571750"/>
          </a:xfrm>
          <a:prstGeom prst="rect">
            <a:avLst/>
          </a:prstGeom>
          <a:noFill/>
        </p:spPr>
      </p:pic>
    </p:spTree>
    <p:extLst>
      <p:ext uri="{BB962C8B-B14F-4D97-AF65-F5344CB8AC3E}">
        <p14:creationId xmlns:p14="http://schemas.microsoft.com/office/powerpoint/2010/main" val="10235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785"/>
            <a:ext cx="8686800"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John Testifies</a:t>
            </a:r>
          </a:p>
        </p:txBody>
      </p:sp>
      <p:sp>
        <p:nvSpPr>
          <p:cNvPr id="12" name="TextBox 11"/>
          <p:cNvSpPr txBox="1"/>
          <p:nvPr/>
        </p:nvSpPr>
        <p:spPr>
          <a:xfrm>
            <a:off x="76200" y="6435804"/>
            <a:ext cx="3200400" cy="369332"/>
          </a:xfrm>
          <a:prstGeom prst="rect">
            <a:avLst/>
          </a:prstGeom>
          <a:noFill/>
        </p:spPr>
        <p:txBody>
          <a:bodyPr wrap="square" rtlCol="0">
            <a:spAutoFit/>
          </a:bodyPr>
          <a:lstStyle/>
          <a:p>
            <a:r>
              <a:rPr lang="en-US" dirty="0">
                <a:solidFill>
                  <a:schemeClr val="bg1"/>
                </a:solidFill>
              </a:rPr>
              <a:t>Revelation 22:20</a:t>
            </a:r>
          </a:p>
        </p:txBody>
      </p:sp>
      <p:sp>
        <p:nvSpPr>
          <p:cNvPr id="8" name="TextBox 7"/>
          <p:cNvSpPr txBox="1"/>
          <p:nvPr/>
        </p:nvSpPr>
        <p:spPr>
          <a:xfrm>
            <a:off x="398222" y="1390458"/>
            <a:ext cx="5203681" cy="4524315"/>
          </a:xfrm>
          <a:prstGeom prst="rect">
            <a:avLst/>
          </a:prstGeom>
          <a:noFill/>
        </p:spPr>
        <p:txBody>
          <a:bodyPr wrap="square" rtlCol="0">
            <a:spAutoFit/>
          </a:bodyPr>
          <a:lstStyle/>
          <a:p>
            <a:r>
              <a:rPr lang="en-US" sz="2400" dirty="0">
                <a:solidFill>
                  <a:schemeClr val="bg1"/>
                </a:solidFill>
              </a:rPr>
              <a:t>John addresses his readers, including you and me, with a tender blessing upon us. </a:t>
            </a:r>
          </a:p>
          <a:p>
            <a:endParaRPr lang="en-US" sz="2400" dirty="0">
              <a:solidFill>
                <a:schemeClr val="bg1"/>
              </a:solidFill>
            </a:endParaRPr>
          </a:p>
          <a:p>
            <a:r>
              <a:rPr lang="en-US" sz="2400" dirty="0">
                <a:solidFill>
                  <a:schemeClr val="bg1"/>
                </a:solidFill>
              </a:rPr>
              <a:t>All of Paul’s epistles have such a statement or blessing upon his readers at or near the end of the last chapter.</a:t>
            </a:r>
          </a:p>
          <a:p>
            <a:endParaRPr lang="en-US" sz="2400" dirty="0">
              <a:solidFill>
                <a:schemeClr val="bg1"/>
              </a:solidFill>
            </a:endParaRPr>
          </a:p>
          <a:p>
            <a:r>
              <a:rPr lang="en-US" sz="2400" dirty="0">
                <a:solidFill>
                  <a:schemeClr val="bg1"/>
                </a:solidFill>
              </a:rPr>
              <a:t>All living prophets testify at the end of their talks.</a:t>
            </a:r>
          </a:p>
          <a:p>
            <a:endParaRPr lang="en-US" sz="2400" dirty="0">
              <a:solidFill>
                <a:schemeClr val="bg1"/>
              </a:solidFill>
            </a:endParaRPr>
          </a:p>
          <a:p>
            <a:r>
              <a:rPr lang="en-US" sz="2400" dirty="0">
                <a:solidFill>
                  <a:schemeClr val="bg1"/>
                </a:solidFill>
              </a:rPr>
              <a:t>We should do likewise.</a:t>
            </a:r>
            <a:endParaRPr lang="en-US" sz="2000" dirty="0">
              <a:solidFill>
                <a:schemeClr val="bg1"/>
              </a:solidFill>
            </a:endParaRPr>
          </a:p>
        </p:txBody>
      </p:sp>
      <p:pic>
        <p:nvPicPr>
          <p:cNvPr id="1026" name="Picture 2" descr="Image result for first presidency of lds church 2018">
            <a:extLst>
              <a:ext uri="{FF2B5EF4-FFF2-40B4-BE49-F238E27FC236}">
                <a16:creationId xmlns:a16="http://schemas.microsoft.com/office/drawing/2014/main" id="{2D88F6E1-9850-429C-A981-03F4CDD1F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7" t="755" r="7793" b="1"/>
          <a:stretch/>
        </p:blipFill>
        <p:spPr bwMode="auto">
          <a:xfrm>
            <a:off x="6590099" y="2015765"/>
            <a:ext cx="4712368" cy="282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6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94329" y="0"/>
            <a:ext cx="86868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John Gives Us Hope</a:t>
            </a:r>
          </a:p>
        </p:txBody>
      </p:sp>
      <p:sp>
        <p:nvSpPr>
          <p:cNvPr id="6" name="TextBox 5"/>
          <p:cNvSpPr txBox="1"/>
          <p:nvPr/>
        </p:nvSpPr>
        <p:spPr>
          <a:xfrm>
            <a:off x="1676400" y="1219201"/>
            <a:ext cx="8229600" cy="3354765"/>
          </a:xfrm>
          <a:prstGeom prst="rect">
            <a:avLst/>
          </a:prstGeom>
          <a:noFill/>
        </p:spPr>
        <p:txBody>
          <a:bodyPr wrap="square" rtlCol="0">
            <a:spAutoFit/>
          </a:bodyPr>
          <a:lstStyle/>
          <a:p>
            <a:r>
              <a:rPr lang="en-US" sz="2400" dirty="0">
                <a:solidFill>
                  <a:schemeClr val="bg1"/>
                </a:solidFill>
              </a:rPr>
              <a:t>The great incentive to Repentance</a:t>
            </a:r>
          </a:p>
          <a:p>
            <a:r>
              <a:rPr lang="en-US" sz="2400" dirty="0">
                <a:solidFill>
                  <a:schemeClr val="bg1"/>
                </a:solidFill>
              </a:rPr>
              <a:t>		The Savior will redeem them </a:t>
            </a:r>
            <a:r>
              <a:rPr lang="en-US" sz="2400" dirty="0">
                <a:solidFill>
                  <a:srgbClr val="FFFF00"/>
                </a:solidFill>
              </a:rPr>
              <a:t>from</a:t>
            </a:r>
            <a:r>
              <a:rPr lang="en-US" sz="2400" dirty="0">
                <a:solidFill>
                  <a:schemeClr val="bg1"/>
                </a:solidFill>
              </a:rPr>
              <a:t> our sins 		not </a:t>
            </a:r>
            <a:r>
              <a:rPr lang="en-US" sz="2400" dirty="0">
                <a:solidFill>
                  <a:srgbClr val="FFFF00"/>
                </a:solidFill>
              </a:rPr>
              <a:t>in</a:t>
            </a:r>
            <a:r>
              <a:rPr lang="en-US" sz="2400" dirty="0">
                <a:solidFill>
                  <a:schemeClr val="bg1"/>
                </a:solidFill>
              </a:rPr>
              <a:t> our sins.</a:t>
            </a:r>
          </a:p>
          <a:p>
            <a:endParaRPr lang="en-US" sz="2400" dirty="0">
              <a:solidFill>
                <a:schemeClr val="bg1"/>
              </a:solidFill>
            </a:endParaRPr>
          </a:p>
          <a:p>
            <a:endParaRPr lang="en-US" sz="2400" dirty="0">
              <a:solidFill>
                <a:schemeClr val="bg1"/>
              </a:solidFill>
            </a:endParaRPr>
          </a:p>
          <a:p>
            <a:r>
              <a:rPr lang="en-US" sz="2400" dirty="0">
                <a:solidFill>
                  <a:schemeClr val="bg1"/>
                </a:solidFill>
              </a:rPr>
              <a:t>Unto Salvation</a:t>
            </a:r>
          </a:p>
          <a:p>
            <a:r>
              <a:rPr lang="en-US" sz="2400" dirty="0">
                <a:solidFill>
                  <a:schemeClr val="bg1"/>
                </a:solidFill>
              </a:rPr>
              <a:t>		It is a desire of faithful people to gain eternal 		salvation in the Kingdom of God.</a:t>
            </a:r>
          </a:p>
          <a:p>
            <a:endParaRPr lang="en-US" sz="2000" dirty="0">
              <a:solidFill>
                <a:schemeClr val="bg1"/>
              </a:solidFill>
            </a:endParaRPr>
          </a:p>
        </p:txBody>
      </p:sp>
      <p:pic>
        <p:nvPicPr>
          <p:cNvPr id="7" name="Picture 6" descr="IMG_5468.JPG"/>
          <p:cNvPicPr>
            <a:picLocks noChangeAspect="1"/>
          </p:cNvPicPr>
          <p:nvPr/>
        </p:nvPicPr>
        <p:blipFill>
          <a:blip r:embed="rId2" cstate="print"/>
          <a:stretch>
            <a:fillRect/>
          </a:stretch>
        </p:blipFill>
        <p:spPr>
          <a:xfrm rot="16200000" flipH="1" flipV="1">
            <a:off x="8168067" y="4362450"/>
            <a:ext cx="2628900" cy="1752600"/>
          </a:xfrm>
          <a:prstGeom prst="rect">
            <a:avLst/>
          </a:prstGeom>
        </p:spPr>
      </p:pic>
      <p:pic>
        <p:nvPicPr>
          <p:cNvPr id="8" name="Picture 7" descr="DSC_0061.JPG"/>
          <p:cNvPicPr>
            <a:picLocks noChangeAspect="1"/>
          </p:cNvPicPr>
          <p:nvPr/>
        </p:nvPicPr>
        <p:blipFill>
          <a:blip r:embed="rId3" cstate="print"/>
          <a:stretch>
            <a:fillRect/>
          </a:stretch>
        </p:blipFill>
        <p:spPr>
          <a:xfrm>
            <a:off x="1558327" y="4612734"/>
            <a:ext cx="2513380" cy="1671131"/>
          </a:xfrm>
          <a:prstGeom prst="rect">
            <a:avLst/>
          </a:prstGeom>
        </p:spPr>
      </p:pic>
      <p:pic>
        <p:nvPicPr>
          <p:cNvPr id="3" name="Picture 2">
            <a:extLst>
              <a:ext uri="{FF2B5EF4-FFF2-40B4-BE49-F238E27FC236}">
                <a16:creationId xmlns:a16="http://schemas.microsoft.com/office/drawing/2014/main" id="{126E2C6E-A522-418F-9A96-2C865DFD6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898" y="4460208"/>
            <a:ext cx="3310128" cy="2206752"/>
          </a:xfrm>
          <a:prstGeom prst="rect">
            <a:avLst/>
          </a:prstGeom>
        </p:spPr>
      </p:pic>
    </p:spTree>
    <p:extLst>
      <p:ext uri="{BB962C8B-B14F-4D97-AF65-F5344CB8AC3E}">
        <p14:creationId xmlns:p14="http://schemas.microsoft.com/office/powerpoint/2010/main" val="102552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1A6BA5-2173-4261-84CA-EF7A88392AC1}"/>
              </a:ext>
            </a:extLst>
          </p:cNvPr>
          <p:cNvPicPr>
            <a:picLocks noChangeAspect="1"/>
          </p:cNvPicPr>
          <p:nvPr/>
        </p:nvPicPr>
        <p:blipFill rotWithShape="1">
          <a:blip r:embed="rId2">
            <a:extLst>
              <a:ext uri="{28A0092B-C50C-407E-A947-70E740481C1C}">
                <a14:useLocalDpi xmlns:a14="http://schemas.microsoft.com/office/drawing/2010/main" val="0"/>
              </a:ext>
            </a:extLst>
          </a:blip>
          <a:srcRect t="7124" b="16289"/>
          <a:stretch/>
        </p:blipFill>
        <p:spPr>
          <a:xfrm>
            <a:off x="110124" y="86318"/>
            <a:ext cx="11914861" cy="6635374"/>
          </a:xfrm>
          <a:prstGeom prst="rect">
            <a:avLst/>
          </a:prstGeom>
        </p:spPr>
      </p:pic>
      <p:sp>
        <p:nvSpPr>
          <p:cNvPr id="5" name="TextBox 4"/>
          <p:cNvSpPr txBox="1"/>
          <p:nvPr/>
        </p:nvSpPr>
        <p:spPr>
          <a:xfrm>
            <a:off x="1752600" y="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What Should I Hope For?</a:t>
            </a:r>
          </a:p>
        </p:txBody>
      </p:sp>
      <p:sp>
        <p:nvSpPr>
          <p:cNvPr id="6" name="TextBox 5"/>
          <p:cNvSpPr txBox="1"/>
          <p:nvPr/>
        </p:nvSpPr>
        <p:spPr>
          <a:xfrm>
            <a:off x="1676400" y="1219200"/>
            <a:ext cx="8991600" cy="3724096"/>
          </a:xfrm>
          <a:prstGeom prst="rect">
            <a:avLst/>
          </a:prstGeom>
          <a:noFill/>
        </p:spPr>
        <p:txBody>
          <a:bodyPr wrap="square" rtlCol="0">
            <a:spAutoFit/>
          </a:bodyPr>
          <a:lstStyle/>
          <a:p>
            <a:r>
              <a:rPr lang="en-US" sz="2400" dirty="0">
                <a:solidFill>
                  <a:schemeClr val="bg1"/>
                </a:solidFill>
              </a:rPr>
              <a:t>To keep receiving the mark of the beast (Rev. 20:4)</a:t>
            </a:r>
          </a:p>
          <a:p>
            <a:pPr>
              <a:buFont typeface="Arial" pitchFamily="34" charset="0"/>
              <a:buChar char="•"/>
            </a:pPr>
            <a:endParaRPr lang="en-US" sz="2400" dirty="0">
              <a:solidFill>
                <a:schemeClr val="bg1"/>
              </a:solidFill>
            </a:endParaRPr>
          </a:p>
          <a:p>
            <a:r>
              <a:rPr lang="en-US" sz="2400" dirty="0">
                <a:solidFill>
                  <a:schemeClr val="bg1"/>
                </a:solidFill>
              </a:rPr>
              <a:t>To be called to the ‘marriage supper’ of the Lamb (Rev. 19:9)</a:t>
            </a:r>
          </a:p>
          <a:p>
            <a:pPr>
              <a:buFont typeface="Arial" pitchFamily="34" charset="0"/>
              <a:buChar char="•"/>
            </a:pPr>
            <a:endParaRPr lang="en-US" sz="2400" dirty="0">
              <a:solidFill>
                <a:schemeClr val="bg1"/>
              </a:solidFill>
            </a:endParaRPr>
          </a:p>
          <a:p>
            <a:r>
              <a:rPr lang="en-US" sz="2400" dirty="0">
                <a:solidFill>
                  <a:schemeClr val="bg1"/>
                </a:solidFill>
              </a:rPr>
              <a:t>To overcome all things (Rev. 21:7)</a:t>
            </a:r>
          </a:p>
          <a:p>
            <a:pPr>
              <a:buFont typeface="Arial" pitchFamily="34" charset="0"/>
              <a:buChar char="•"/>
            </a:pPr>
            <a:endParaRPr lang="en-US" sz="2400" dirty="0">
              <a:solidFill>
                <a:schemeClr val="bg1"/>
              </a:solidFill>
            </a:endParaRPr>
          </a:p>
          <a:p>
            <a:r>
              <a:rPr lang="en-US" sz="2400" dirty="0">
                <a:solidFill>
                  <a:schemeClr val="bg1"/>
                </a:solidFill>
              </a:rPr>
              <a:t>To be resurrected in the morning of the first resurrection (Rev. 20:6)</a:t>
            </a:r>
          </a:p>
          <a:p>
            <a:pPr>
              <a:buFont typeface="Arial" pitchFamily="34" charset="0"/>
              <a:buChar char="•"/>
            </a:pPr>
            <a:endParaRPr lang="en-US" sz="2400" dirty="0">
              <a:solidFill>
                <a:schemeClr val="bg1"/>
              </a:solidFill>
            </a:endParaRPr>
          </a:p>
          <a:p>
            <a:r>
              <a:rPr lang="en-US" sz="2400" dirty="0">
                <a:solidFill>
                  <a:schemeClr val="bg1"/>
                </a:solidFill>
              </a:rPr>
              <a:t>For the coming of Christ (Rev. 22:20)</a:t>
            </a:r>
          </a:p>
          <a:p>
            <a:endParaRPr lang="en-US" sz="2000" dirty="0">
              <a:solidFill>
                <a:schemeClr val="bg1"/>
              </a:solidFill>
            </a:endParaRPr>
          </a:p>
        </p:txBody>
      </p:sp>
    </p:spTree>
    <p:extLst>
      <p:ext uri="{BB962C8B-B14F-4D97-AF65-F5344CB8AC3E}">
        <p14:creationId xmlns:p14="http://schemas.microsoft.com/office/powerpoint/2010/main" val="28541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6</a:t>
            </a:r>
            <a:r>
              <a:rPr lang="en-US" sz="5400" baseline="30000" dirty="0">
                <a:solidFill>
                  <a:schemeClr val="bg2"/>
                </a:solidFill>
                <a:latin typeface="Harrington" pitchFamily="82" charset="0"/>
              </a:rPr>
              <a:t>th</a:t>
            </a:r>
            <a:r>
              <a:rPr lang="en-US" sz="5400" dirty="0">
                <a:solidFill>
                  <a:schemeClr val="bg2"/>
                </a:solidFill>
                <a:latin typeface="Harrington" pitchFamily="82" charset="0"/>
              </a:rPr>
              <a:t>  Angel</a:t>
            </a:r>
          </a:p>
        </p:txBody>
      </p:sp>
      <p:sp>
        <p:nvSpPr>
          <p:cNvPr id="8" name="TextBox 7"/>
          <p:cNvSpPr txBox="1"/>
          <p:nvPr/>
        </p:nvSpPr>
        <p:spPr>
          <a:xfrm>
            <a:off x="838684" y="1030661"/>
            <a:ext cx="5638800" cy="5940088"/>
          </a:xfrm>
          <a:prstGeom prst="rect">
            <a:avLst/>
          </a:prstGeom>
          <a:noFill/>
        </p:spPr>
        <p:txBody>
          <a:bodyPr wrap="square" rtlCol="0">
            <a:spAutoFit/>
          </a:bodyPr>
          <a:lstStyle/>
          <a:p>
            <a:r>
              <a:rPr lang="en-US" sz="2400" dirty="0">
                <a:solidFill>
                  <a:schemeClr val="bg2"/>
                </a:solidFill>
              </a:rPr>
              <a:t>Prepares the world for war</a:t>
            </a:r>
          </a:p>
          <a:p>
            <a:endParaRPr lang="en-US" sz="2400" dirty="0">
              <a:solidFill>
                <a:schemeClr val="bg2"/>
              </a:solidFill>
            </a:endParaRPr>
          </a:p>
          <a:p>
            <a:r>
              <a:rPr lang="en-US" sz="2400" dirty="0">
                <a:solidFill>
                  <a:schemeClr val="bg2"/>
                </a:solidFill>
              </a:rPr>
              <a:t>Euphrates dries up—everything that held back the war is dried up and the war may go forth. (Red Sea and Jordan)</a:t>
            </a:r>
          </a:p>
          <a:p>
            <a:endParaRPr lang="en-US" sz="2400" dirty="0">
              <a:solidFill>
                <a:schemeClr val="bg2"/>
              </a:solidFill>
            </a:endParaRPr>
          </a:p>
          <a:p>
            <a:r>
              <a:rPr lang="en-US" sz="2400" dirty="0">
                <a:solidFill>
                  <a:schemeClr val="bg2"/>
                </a:solidFill>
              </a:rPr>
              <a:t>Frogs—unclean animals (Lev. 11:10)</a:t>
            </a:r>
          </a:p>
          <a:p>
            <a:endParaRPr lang="en-US" sz="2400" dirty="0">
              <a:solidFill>
                <a:schemeClr val="bg2"/>
              </a:solidFill>
            </a:endParaRPr>
          </a:p>
          <a:p>
            <a:r>
              <a:rPr lang="en-US" sz="2400" dirty="0">
                <a:solidFill>
                  <a:schemeClr val="bg2"/>
                </a:solidFill>
              </a:rPr>
              <a:t>3 frogs—Lies come out of the mouths of the unholy trinity in 3 forms:</a:t>
            </a:r>
          </a:p>
          <a:p>
            <a:r>
              <a:rPr lang="en-US" sz="2400" dirty="0">
                <a:solidFill>
                  <a:schemeClr val="bg2"/>
                </a:solidFill>
              </a:rPr>
              <a:t>	1. Dragon—river of lies</a:t>
            </a:r>
          </a:p>
          <a:p>
            <a:r>
              <a:rPr lang="en-US" sz="2400" dirty="0">
                <a:solidFill>
                  <a:schemeClr val="bg2"/>
                </a:solidFill>
              </a:rPr>
              <a:t>	2. Beast—blasphemies</a:t>
            </a:r>
          </a:p>
          <a:p>
            <a:r>
              <a:rPr lang="en-US" sz="2400" dirty="0">
                <a:solidFill>
                  <a:schemeClr val="bg2"/>
                </a:solidFill>
              </a:rPr>
              <a:t>	3. False prophet—seductive 	  	    propaganda</a:t>
            </a:r>
          </a:p>
          <a:p>
            <a:endParaRPr lang="en-US" sz="2400" dirty="0">
              <a:solidFill>
                <a:schemeClr val="bg2"/>
              </a:solidFill>
            </a:endParaRPr>
          </a:p>
          <a:p>
            <a:endParaRPr lang="en-US" sz="2000" dirty="0">
              <a:solidFill>
                <a:schemeClr val="bg2"/>
              </a:solidFill>
            </a:endParaRPr>
          </a:p>
        </p:txBody>
      </p:sp>
      <p:sp>
        <p:nvSpPr>
          <p:cNvPr id="9" name="TextBox 8"/>
          <p:cNvSpPr txBox="1"/>
          <p:nvPr/>
        </p:nvSpPr>
        <p:spPr>
          <a:xfrm>
            <a:off x="98776" y="6437443"/>
            <a:ext cx="3810000" cy="400110"/>
          </a:xfrm>
          <a:prstGeom prst="rect">
            <a:avLst/>
          </a:prstGeom>
          <a:noFill/>
        </p:spPr>
        <p:txBody>
          <a:bodyPr wrap="square" rtlCol="0">
            <a:spAutoFit/>
          </a:bodyPr>
          <a:lstStyle/>
          <a:p>
            <a:r>
              <a:rPr lang="en-US" sz="2000" dirty="0">
                <a:solidFill>
                  <a:schemeClr val="bg2"/>
                </a:solidFill>
              </a:rPr>
              <a:t>Revelation 16:12-14</a:t>
            </a:r>
          </a:p>
        </p:txBody>
      </p:sp>
      <p:grpSp>
        <p:nvGrpSpPr>
          <p:cNvPr id="2" name="Group 125"/>
          <p:cNvGrpSpPr/>
          <p:nvPr/>
        </p:nvGrpSpPr>
        <p:grpSpPr>
          <a:xfrm flipH="1">
            <a:off x="8680001" y="1362127"/>
            <a:ext cx="2331638" cy="1584947"/>
            <a:chOff x="1295400" y="2591141"/>
            <a:chExt cx="4873719" cy="3312944"/>
          </a:xfrm>
          <a:solidFill>
            <a:schemeClr val="bg2">
              <a:lumMod val="50000"/>
            </a:schemeClr>
          </a:solidFill>
        </p:grpSpPr>
        <p:sp>
          <p:nvSpPr>
            <p:cNvPr id="127" name="Donut 126"/>
            <p:cNvSpPr/>
            <p:nvPr/>
          </p:nvSpPr>
          <p:spPr>
            <a:xfrm>
              <a:off x="2514600" y="3124200"/>
              <a:ext cx="2667000" cy="2667000"/>
            </a:xfrm>
            <a:prstGeom prst="donut">
              <a:avLst>
                <a:gd name="adj" fmla="val 12635"/>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Rounded Rectangle 127"/>
            <p:cNvSpPr/>
            <p:nvPr/>
          </p:nvSpPr>
          <p:spPr>
            <a:xfrm>
              <a:off x="3793761" y="3352800"/>
              <a:ext cx="152400" cy="2209800"/>
            </a:xfrm>
            <a:prstGeom prst="round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5400000" flipH="1">
              <a:off x="3901190" y="3355299"/>
              <a:ext cx="152400" cy="2209800"/>
            </a:xfrm>
            <a:prstGeom prst="round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623725">
              <a:off x="3767607" y="3083901"/>
              <a:ext cx="165191" cy="2667000"/>
            </a:xfrm>
            <a:prstGeom prst="round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8023725">
              <a:off x="3791344" y="3115132"/>
              <a:ext cx="165191" cy="2667000"/>
            </a:xfrm>
            <a:prstGeom prst="round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3581400" y="4114800"/>
              <a:ext cx="609600" cy="609600"/>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
            <p:cNvGrpSpPr/>
            <p:nvPr/>
          </p:nvGrpSpPr>
          <p:grpSpPr>
            <a:xfrm rot="4741942">
              <a:off x="3298190" y="889444"/>
              <a:ext cx="1169232" cy="4572626"/>
              <a:chOff x="5936105" y="1409074"/>
              <a:chExt cx="1169232" cy="4572626"/>
            </a:xfrm>
            <a:grpFill/>
          </p:grpSpPr>
          <p:sp>
            <p:nvSpPr>
              <p:cNvPr id="137" name="Trapezoid 8"/>
              <p:cNvSpPr/>
              <p:nvPr/>
            </p:nvSpPr>
            <p:spPr>
              <a:xfrm>
                <a:off x="5943600" y="1447800"/>
                <a:ext cx="1143000" cy="3733800"/>
              </a:xfrm>
              <a:prstGeom prst="trapezoid">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Flowchart: Delay 137"/>
              <p:cNvSpPr/>
              <p:nvPr/>
            </p:nvSpPr>
            <p:spPr>
              <a:xfrm rot="5400000">
                <a:off x="5949221" y="4825584"/>
                <a:ext cx="1143000" cy="1169232"/>
              </a:xfrm>
              <a:prstGeom prst="flowChartDelay">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rot="10800000">
                <a:off x="6160955" y="1409074"/>
                <a:ext cx="719530" cy="191123"/>
              </a:xfrm>
              <a:prstGeom prst="trapezoid">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4" name="Oval 133"/>
            <p:cNvSpPr/>
            <p:nvPr/>
          </p:nvSpPr>
          <p:spPr>
            <a:xfrm>
              <a:off x="1295400" y="3505200"/>
              <a:ext cx="457200" cy="381000"/>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rot="1345471">
              <a:off x="1869539" y="3408827"/>
              <a:ext cx="762000" cy="2362200"/>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rot="5175517">
              <a:off x="1385355" y="5139884"/>
              <a:ext cx="762000" cy="766402"/>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39"/>
          <p:cNvGrpSpPr/>
          <p:nvPr/>
        </p:nvGrpSpPr>
        <p:grpSpPr>
          <a:xfrm>
            <a:off x="6172201" y="5029200"/>
            <a:ext cx="1469735" cy="1371600"/>
            <a:chOff x="3152639" y="4953000"/>
            <a:chExt cx="2835417" cy="2646095"/>
          </a:xfrm>
          <a:solidFill>
            <a:schemeClr val="accent6">
              <a:lumMod val="60000"/>
              <a:lumOff val="40000"/>
            </a:schemeClr>
          </a:solidFill>
        </p:grpSpPr>
        <p:sp>
          <p:nvSpPr>
            <p:cNvPr id="141" name="6-Point Star 140"/>
            <p:cNvSpPr/>
            <p:nvPr/>
          </p:nvSpPr>
          <p:spPr>
            <a:xfrm rot="8110417" flipH="1">
              <a:off x="4973967" y="6608432"/>
              <a:ext cx="948728" cy="990663"/>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6-Point Star 141"/>
            <p:cNvSpPr/>
            <p:nvPr/>
          </p:nvSpPr>
          <p:spPr>
            <a:xfrm rot="13619919">
              <a:off x="3173607" y="6499847"/>
              <a:ext cx="948728" cy="990663"/>
            </a:xfrm>
            <a:prstGeom prst="star6">
              <a:avLst>
                <a:gd name="adj" fmla="val 18102"/>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2"/>
            <p:cNvGrpSpPr/>
            <p:nvPr/>
          </p:nvGrpSpPr>
          <p:grpSpPr>
            <a:xfrm flipH="1">
              <a:off x="4876800" y="4953000"/>
              <a:ext cx="1111256" cy="932968"/>
              <a:chOff x="917868" y="4565374"/>
              <a:chExt cx="1399641" cy="1175085"/>
            </a:xfrm>
            <a:grpFill/>
          </p:grpSpPr>
          <p:sp>
            <p:nvSpPr>
              <p:cNvPr id="159" name="6-Point Star 158"/>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1"/>
            <p:cNvGrpSpPr/>
            <p:nvPr/>
          </p:nvGrpSpPr>
          <p:grpSpPr>
            <a:xfrm>
              <a:off x="3263653" y="4953000"/>
              <a:ext cx="1111256" cy="932968"/>
              <a:chOff x="917868" y="4565374"/>
              <a:chExt cx="1399641" cy="1175085"/>
            </a:xfrm>
            <a:grpFill/>
          </p:grpSpPr>
          <p:sp>
            <p:nvSpPr>
              <p:cNvPr id="154" name="6-Point Star 153"/>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Heart 144"/>
            <p:cNvSpPr/>
            <p:nvPr/>
          </p:nvSpPr>
          <p:spPr>
            <a:xfrm>
              <a:off x="3581400" y="6019800"/>
              <a:ext cx="2057400" cy="1219200"/>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4114800" y="5105400"/>
              <a:ext cx="990600" cy="228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41148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5720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191000" y="49530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724400" y="4953000"/>
              <a:ext cx="304800" cy="3048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42672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48006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Decision 152"/>
            <p:cNvSpPr/>
            <p:nvPr/>
          </p:nvSpPr>
          <p:spPr>
            <a:xfrm>
              <a:off x="4572000" y="5715000"/>
              <a:ext cx="76200" cy="1371600"/>
            </a:xfrm>
            <a:prstGeom prst="flowChartDecisi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63"/>
          <p:cNvGrpSpPr/>
          <p:nvPr/>
        </p:nvGrpSpPr>
        <p:grpSpPr>
          <a:xfrm>
            <a:off x="7723141" y="4337599"/>
            <a:ext cx="1469735" cy="1371600"/>
            <a:chOff x="3152639" y="4953000"/>
            <a:chExt cx="2835417" cy="2646095"/>
          </a:xfrm>
          <a:solidFill>
            <a:schemeClr val="accent6">
              <a:lumMod val="60000"/>
              <a:lumOff val="40000"/>
            </a:schemeClr>
          </a:solidFill>
        </p:grpSpPr>
        <p:sp>
          <p:nvSpPr>
            <p:cNvPr id="165" name="6-Point Star 164"/>
            <p:cNvSpPr/>
            <p:nvPr/>
          </p:nvSpPr>
          <p:spPr>
            <a:xfrm rot="8110417" flipH="1">
              <a:off x="4973967" y="6608432"/>
              <a:ext cx="948728" cy="990663"/>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6-Point Star 165"/>
            <p:cNvSpPr/>
            <p:nvPr/>
          </p:nvSpPr>
          <p:spPr>
            <a:xfrm rot="13619919">
              <a:off x="3173607" y="6499847"/>
              <a:ext cx="948728" cy="990663"/>
            </a:xfrm>
            <a:prstGeom prst="star6">
              <a:avLst>
                <a:gd name="adj" fmla="val 18102"/>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62"/>
            <p:cNvGrpSpPr/>
            <p:nvPr/>
          </p:nvGrpSpPr>
          <p:grpSpPr>
            <a:xfrm flipH="1">
              <a:off x="4876800" y="4953000"/>
              <a:ext cx="1111256" cy="932968"/>
              <a:chOff x="917868" y="4565374"/>
              <a:chExt cx="1399641" cy="1175085"/>
            </a:xfrm>
            <a:grpFill/>
          </p:grpSpPr>
          <p:sp>
            <p:nvSpPr>
              <p:cNvPr id="183" name="6-Point Star 182"/>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61"/>
            <p:cNvGrpSpPr/>
            <p:nvPr/>
          </p:nvGrpSpPr>
          <p:grpSpPr>
            <a:xfrm>
              <a:off x="3263653" y="4953000"/>
              <a:ext cx="1111256" cy="932968"/>
              <a:chOff x="917868" y="4565374"/>
              <a:chExt cx="1399641" cy="1175085"/>
            </a:xfrm>
            <a:grpFill/>
          </p:grpSpPr>
          <p:sp>
            <p:nvSpPr>
              <p:cNvPr id="178" name="6-Point Star 177"/>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Heart 168"/>
            <p:cNvSpPr/>
            <p:nvPr/>
          </p:nvSpPr>
          <p:spPr>
            <a:xfrm>
              <a:off x="3581400" y="6019800"/>
              <a:ext cx="2057400" cy="1219200"/>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114800" y="5105400"/>
              <a:ext cx="990600" cy="228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41148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45720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4191000" y="49530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4724400" y="49530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42672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48006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Decision 176"/>
            <p:cNvSpPr/>
            <p:nvPr/>
          </p:nvSpPr>
          <p:spPr>
            <a:xfrm>
              <a:off x="4572000" y="5715000"/>
              <a:ext cx="76200" cy="1371600"/>
            </a:xfrm>
            <a:prstGeom prst="flowChartDecisi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87"/>
          <p:cNvGrpSpPr/>
          <p:nvPr/>
        </p:nvGrpSpPr>
        <p:grpSpPr>
          <a:xfrm>
            <a:off x="8991601" y="5257800"/>
            <a:ext cx="1469735" cy="1371600"/>
            <a:chOff x="3152639" y="4953000"/>
            <a:chExt cx="2835417" cy="2646095"/>
          </a:xfrm>
          <a:solidFill>
            <a:schemeClr val="accent6">
              <a:lumMod val="60000"/>
              <a:lumOff val="40000"/>
            </a:schemeClr>
          </a:solidFill>
        </p:grpSpPr>
        <p:sp>
          <p:nvSpPr>
            <p:cNvPr id="189" name="6-Point Star 188"/>
            <p:cNvSpPr/>
            <p:nvPr/>
          </p:nvSpPr>
          <p:spPr>
            <a:xfrm rot="8110417" flipH="1">
              <a:off x="4973967" y="6608432"/>
              <a:ext cx="948728" cy="990663"/>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Point Star 189"/>
            <p:cNvSpPr/>
            <p:nvPr/>
          </p:nvSpPr>
          <p:spPr>
            <a:xfrm rot="13619919">
              <a:off x="3173607" y="6499847"/>
              <a:ext cx="948728" cy="990663"/>
            </a:xfrm>
            <a:prstGeom prst="star6">
              <a:avLst>
                <a:gd name="adj" fmla="val 18102"/>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62"/>
            <p:cNvGrpSpPr/>
            <p:nvPr/>
          </p:nvGrpSpPr>
          <p:grpSpPr>
            <a:xfrm flipH="1">
              <a:off x="4876800" y="4953000"/>
              <a:ext cx="1111256" cy="932968"/>
              <a:chOff x="917868" y="4565374"/>
              <a:chExt cx="1399641" cy="1175085"/>
            </a:xfrm>
            <a:grpFill/>
          </p:grpSpPr>
          <p:sp>
            <p:nvSpPr>
              <p:cNvPr id="207" name="6-Point Star 206"/>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61"/>
            <p:cNvGrpSpPr/>
            <p:nvPr/>
          </p:nvGrpSpPr>
          <p:grpSpPr>
            <a:xfrm>
              <a:off x="3263653" y="4953000"/>
              <a:ext cx="1111256" cy="932968"/>
              <a:chOff x="917868" y="4565374"/>
              <a:chExt cx="1399641" cy="1175085"/>
            </a:xfrm>
            <a:grpFill/>
          </p:grpSpPr>
          <p:sp>
            <p:nvSpPr>
              <p:cNvPr id="202" name="6-Point Star 201"/>
              <p:cNvSpPr/>
              <p:nvPr/>
            </p:nvSpPr>
            <p:spPr>
              <a:xfrm rot="20143171">
                <a:off x="917868" y="4565374"/>
                <a:ext cx="914400" cy="954817"/>
              </a:xfrm>
              <a:prstGeom prst="star6">
                <a:avLst>
                  <a:gd name="adj" fmla="val 16117"/>
                  <a:gd name="h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rot="15215112">
                <a:off x="1813653" y="5166194"/>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rot="19282404">
                <a:off x="1474240" y="5054659"/>
                <a:ext cx="321911" cy="685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rot="1455707">
                <a:off x="1263789" y="5016712"/>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rot="21429335">
                <a:off x="1720988" y="5396534"/>
                <a:ext cx="368023" cy="2961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Heart 192"/>
            <p:cNvSpPr/>
            <p:nvPr/>
          </p:nvSpPr>
          <p:spPr>
            <a:xfrm>
              <a:off x="3581400" y="6019800"/>
              <a:ext cx="2057400" cy="1219200"/>
            </a:xfrm>
            <a:prstGeom prst="hear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114800" y="5105400"/>
              <a:ext cx="990600" cy="228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41148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4572000" y="5029200"/>
              <a:ext cx="5334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4191000" y="49530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4724400" y="49530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42672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4800600" y="4953000"/>
              <a:ext cx="178131" cy="165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Decision 200"/>
            <p:cNvSpPr/>
            <p:nvPr/>
          </p:nvSpPr>
          <p:spPr>
            <a:xfrm>
              <a:off x="4572000" y="5715000"/>
              <a:ext cx="76200" cy="1371600"/>
            </a:xfrm>
            <a:prstGeom prst="flowChartDecisi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Rounded Rectangular Callout 211"/>
          <p:cNvSpPr/>
          <p:nvPr/>
        </p:nvSpPr>
        <p:spPr>
          <a:xfrm>
            <a:off x="6477000" y="4419600"/>
            <a:ext cx="838200" cy="457200"/>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lie</a:t>
            </a:r>
          </a:p>
        </p:txBody>
      </p:sp>
      <p:sp>
        <p:nvSpPr>
          <p:cNvPr id="213" name="Rounded Rectangular Callout 212"/>
          <p:cNvSpPr/>
          <p:nvPr/>
        </p:nvSpPr>
        <p:spPr>
          <a:xfrm>
            <a:off x="8077200" y="3657600"/>
            <a:ext cx="838200" cy="457200"/>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lie</a:t>
            </a:r>
          </a:p>
        </p:txBody>
      </p:sp>
      <p:sp>
        <p:nvSpPr>
          <p:cNvPr id="214" name="Rounded Rectangular Callout 213"/>
          <p:cNvSpPr/>
          <p:nvPr/>
        </p:nvSpPr>
        <p:spPr>
          <a:xfrm>
            <a:off x="9601200" y="4572000"/>
            <a:ext cx="838200" cy="457200"/>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lie</a:t>
            </a:r>
          </a:p>
        </p:txBody>
      </p:sp>
      <p:grpSp>
        <p:nvGrpSpPr>
          <p:cNvPr id="96" name="Group 95"/>
          <p:cNvGrpSpPr/>
          <p:nvPr/>
        </p:nvGrpSpPr>
        <p:grpSpPr>
          <a:xfrm>
            <a:off x="7825770" y="154158"/>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97" name="Freeform: Shape 96"/>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Trapezoid 98"/>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4374160" y="4196107"/>
              <a:ext cx="487597" cy="1220136"/>
              <a:chOff x="4429327" y="4241330"/>
              <a:chExt cx="487597" cy="1220136"/>
            </a:xfrm>
            <a:grpFill/>
          </p:grpSpPr>
          <p:sp>
            <p:nvSpPr>
              <p:cNvPr id="123" name="Freeform: Shape 122"/>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3787695" y="4190737"/>
              <a:ext cx="487597" cy="1298423"/>
              <a:chOff x="2823340" y="4240778"/>
              <a:chExt cx="487597" cy="1298423"/>
            </a:xfrm>
            <a:grpFill/>
          </p:grpSpPr>
          <p:sp>
            <p:nvSpPr>
              <p:cNvPr id="121" name="Freeform: Shape 120"/>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rapezoid 101"/>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68"/>
            <p:cNvGrpSpPr/>
            <p:nvPr/>
          </p:nvGrpSpPr>
          <p:grpSpPr>
            <a:xfrm>
              <a:off x="4007499" y="4645247"/>
              <a:ext cx="660437" cy="661734"/>
              <a:chOff x="1715820" y="1560505"/>
              <a:chExt cx="1484580" cy="1487495"/>
            </a:xfrm>
            <a:grpFill/>
          </p:grpSpPr>
          <p:sp>
            <p:nvSpPr>
              <p:cNvPr id="105" name="Chord 104"/>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6"/>
              <p:cNvGrpSpPr/>
              <p:nvPr/>
            </p:nvGrpSpPr>
            <p:grpSpPr>
              <a:xfrm>
                <a:off x="1752600" y="2286000"/>
                <a:ext cx="1447800" cy="762000"/>
                <a:chOff x="1752600" y="2286000"/>
                <a:chExt cx="1447800" cy="762000"/>
              </a:xfrm>
              <a:grpFill/>
            </p:grpSpPr>
            <p:sp>
              <p:nvSpPr>
                <p:cNvPr id="107" name="Oval 106"/>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3"/>
                <p:cNvGrpSpPr/>
                <p:nvPr/>
              </p:nvGrpSpPr>
              <p:grpSpPr>
                <a:xfrm>
                  <a:off x="1905000" y="2286000"/>
                  <a:ext cx="1141228" cy="223284"/>
                  <a:chOff x="1219200" y="2204767"/>
                  <a:chExt cx="6026728" cy="1457866"/>
                </a:xfrm>
                <a:grpFill/>
              </p:grpSpPr>
              <p:sp>
                <p:nvSpPr>
                  <p:cNvPr id="109"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8"/>
                  <p:cNvGrpSpPr/>
                  <p:nvPr/>
                </p:nvGrpSpPr>
                <p:grpSpPr>
                  <a:xfrm>
                    <a:off x="3505200" y="2209800"/>
                    <a:ext cx="2585767" cy="1452833"/>
                    <a:chOff x="1219200" y="2204767"/>
                    <a:chExt cx="2585767" cy="1452833"/>
                  </a:xfrm>
                  <a:grpFill/>
                </p:grpSpPr>
                <p:sp>
                  <p:nvSpPr>
                    <p:cNvPr id="117"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1219200" y="2204767"/>
                    <a:ext cx="2585767" cy="1452833"/>
                    <a:chOff x="1219200" y="2204767"/>
                    <a:chExt cx="2585767" cy="1452833"/>
                  </a:xfrm>
                  <a:grpFill/>
                </p:grpSpPr>
                <p:sp>
                  <p:nvSpPr>
                    <p:cNvPr id="113"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4" name="Freeform: Shape 103"/>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69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13" grpId="0" animBg="1"/>
      <p:bldP spid="2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44600" y="1012954"/>
            <a:ext cx="6096000" cy="4832092"/>
          </a:xfrm>
          <a:prstGeom prst="rect">
            <a:avLst/>
          </a:prstGeom>
          <a:noFill/>
        </p:spPr>
        <p:txBody>
          <a:bodyPr wrap="square" rtlCol="0">
            <a:spAutoFit/>
          </a:bodyPr>
          <a:lstStyle/>
          <a:p>
            <a:r>
              <a:rPr lang="en-US" sz="2800" dirty="0">
                <a:solidFill>
                  <a:schemeClr val="bg1"/>
                </a:solidFill>
              </a:rPr>
              <a:t>“ This is good doctrine. It tastes good. I can taste the principle of eternal life, and so can you. …I know that when I tell you these words of eternal life…you taste them, and I know that you believe them. You say honey is sweet, and so do I. I can also taste the spirit of eternal life. I know it is good…and rejoice more and more.”</a:t>
            </a:r>
          </a:p>
          <a:p>
            <a:endParaRPr lang="en-US" sz="2800" dirty="0">
              <a:solidFill>
                <a:schemeClr val="bg1"/>
              </a:solidFill>
            </a:endParaRPr>
          </a:p>
          <a:p>
            <a:r>
              <a:rPr lang="en-US" sz="2800" dirty="0">
                <a:solidFill>
                  <a:schemeClr val="bg1"/>
                </a:solidFill>
              </a:rPr>
              <a:t>--Joseph Smith</a:t>
            </a:r>
          </a:p>
        </p:txBody>
      </p:sp>
      <p:pic>
        <p:nvPicPr>
          <p:cNvPr id="7" name="Picture 6" descr="joseph-smith.jpg"/>
          <p:cNvPicPr>
            <a:picLocks noChangeAspect="1"/>
          </p:cNvPicPr>
          <p:nvPr/>
        </p:nvPicPr>
        <p:blipFill>
          <a:blip r:embed="rId2" cstate="print"/>
          <a:stretch>
            <a:fillRect/>
          </a:stretch>
        </p:blipFill>
        <p:spPr>
          <a:xfrm>
            <a:off x="7952739" y="1490132"/>
            <a:ext cx="3048439" cy="4354913"/>
          </a:xfrm>
          <a:prstGeom prst="rect">
            <a:avLst/>
          </a:prstGeom>
        </p:spPr>
      </p:pic>
    </p:spTree>
    <p:extLst>
      <p:ext uri="{BB962C8B-B14F-4D97-AF65-F5344CB8AC3E}">
        <p14:creationId xmlns:p14="http://schemas.microsoft.com/office/powerpoint/2010/main" val="3844744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6400" y="0"/>
            <a:ext cx="8686800" cy="1446550"/>
          </a:xfrm>
          <a:prstGeom prst="rect">
            <a:avLst/>
          </a:prstGeom>
          <a:noFill/>
        </p:spPr>
        <p:txBody>
          <a:bodyPr wrap="square" rtlCol="0">
            <a:spAutoFit/>
          </a:bodyPr>
          <a:lstStyle/>
          <a:p>
            <a:pPr algn="ctr"/>
            <a:r>
              <a:rPr lang="en-US" sz="8800" dirty="0">
                <a:solidFill>
                  <a:schemeClr val="bg1"/>
                </a:solidFill>
                <a:latin typeface="Abadi" panose="020B0604020104020204" pitchFamily="34" charset="0"/>
              </a:rPr>
              <a:t>Amen</a:t>
            </a:r>
          </a:p>
        </p:txBody>
      </p:sp>
      <p:sp>
        <p:nvSpPr>
          <p:cNvPr id="12" name="TextBox 11"/>
          <p:cNvSpPr txBox="1"/>
          <p:nvPr/>
        </p:nvSpPr>
        <p:spPr>
          <a:xfrm>
            <a:off x="5293659" y="1722194"/>
            <a:ext cx="3200400" cy="369332"/>
          </a:xfrm>
          <a:prstGeom prst="rect">
            <a:avLst/>
          </a:prstGeom>
          <a:noFill/>
        </p:spPr>
        <p:txBody>
          <a:bodyPr wrap="square" rtlCol="0">
            <a:spAutoFit/>
          </a:bodyPr>
          <a:lstStyle/>
          <a:p>
            <a:r>
              <a:rPr lang="en-US" dirty="0">
                <a:solidFill>
                  <a:schemeClr val="bg1"/>
                </a:solidFill>
              </a:rPr>
              <a:t>Revelation 22:21</a:t>
            </a:r>
          </a:p>
        </p:txBody>
      </p:sp>
      <p:sp>
        <p:nvSpPr>
          <p:cNvPr id="6" name="TextBox 5"/>
          <p:cNvSpPr txBox="1"/>
          <p:nvPr/>
        </p:nvSpPr>
        <p:spPr>
          <a:xfrm>
            <a:off x="2411505" y="1215717"/>
            <a:ext cx="8229600" cy="461665"/>
          </a:xfrm>
          <a:prstGeom prst="rect">
            <a:avLst/>
          </a:prstGeom>
          <a:noFill/>
        </p:spPr>
        <p:txBody>
          <a:bodyPr wrap="square" rtlCol="0">
            <a:spAutoFit/>
          </a:bodyPr>
          <a:lstStyle/>
          <a:p>
            <a:r>
              <a:rPr lang="en-US" sz="2400" i="1" dirty="0">
                <a:solidFill>
                  <a:srgbClr val="FFFF00"/>
                </a:solidFill>
              </a:rPr>
              <a:t>“The grace of our Lord Jesus Christ be with you all. Amen.”</a:t>
            </a:r>
            <a:endParaRPr lang="en-US" sz="2000" i="1" dirty="0">
              <a:solidFill>
                <a:srgbClr val="FFFF00"/>
              </a:solidFill>
            </a:endParaRPr>
          </a:p>
        </p:txBody>
      </p:sp>
      <p:sp>
        <p:nvSpPr>
          <p:cNvPr id="2" name="Rectangle 1"/>
          <p:cNvSpPr/>
          <p:nvPr/>
        </p:nvSpPr>
        <p:spPr>
          <a:xfrm>
            <a:off x="1676400" y="2767279"/>
            <a:ext cx="9157446" cy="1384995"/>
          </a:xfrm>
          <a:prstGeom prst="rect">
            <a:avLst/>
          </a:prstGeom>
        </p:spPr>
        <p:txBody>
          <a:bodyPr wrap="square">
            <a:spAutoFit/>
          </a:bodyPr>
          <a:lstStyle/>
          <a:p>
            <a:r>
              <a:rPr lang="en-US" sz="2800" dirty="0">
                <a:solidFill>
                  <a:schemeClr val="bg1"/>
                </a:solidFill>
              </a:rPr>
              <a:t>“I testify that these things I have learned this school year are true. I testify of Jesus as my Savior and through His Atonement I know I can return to Him someday.”</a:t>
            </a:r>
          </a:p>
        </p:txBody>
      </p:sp>
      <p:sp>
        <p:nvSpPr>
          <p:cNvPr id="9" name="Rectangle 8"/>
          <p:cNvSpPr/>
          <p:nvPr/>
        </p:nvSpPr>
        <p:spPr>
          <a:xfrm>
            <a:off x="1559859" y="4803593"/>
            <a:ext cx="2952691" cy="1323439"/>
          </a:xfrm>
          <a:prstGeom prst="rect">
            <a:avLst/>
          </a:prstGeom>
        </p:spPr>
        <p:txBody>
          <a:bodyPr wrap="square">
            <a:spAutoFit/>
          </a:bodyPr>
          <a:lstStyle/>
          <a:p>
            <a:r>
              <a:rPr lang="en-US" sz="2000" dirty="0">
                <a:solidFill>
                  <a:schemeClr val="bg1"/>
                </a:solidFill>
              </a:rPr>
              <a:t>I want to thank my husband for encouraging me to pursue this challenge…</a:t>
            </a:r>
          </a:p>
        </p:txBody>
      </p:sp>
      <p:sp>
        <p:nvSpPr>
          <p:cNvPr id="10" name="Rectangle 9"/>
          <p:cNvSpPr/>
          <p:nvPr/>
        </p:nvSpPr>
        <p:spPr>
          <a:xfrm>
            <a:off x="7679449" y="4858805"/>
            <a:ext cx="3750551" cy="1015663"/>
          </a:xfrm>
          <a:prstGeom prst="rect">
            <a:avLst/>
          </a:prstGeom>
        </p:spPr>
        <p:txBody>
          <a:bodyPr wrap="square">
            <a:spAutoFit/>
          </a:bodyPr>
          <a:lstStyle/>
          <a:p>
            <a:r>
              <a:rPr lang="en-US" sz="2000" dirty="0">
                <a:solidFill>
                  <a:schemeClr val="bg1"/>
                </a:solidFill>
              </a:rPr>
              <a:t>…and all the many seminary teachers who have dedicated their time in spreading the true gospel.</a:t>
            </a:r>
          </a:p>
        </p:txBody>
      </p:sp>
      <p:pic>
        <p:nvPicPr>
          <p:cNvPr id="8" name="Picture 7" descr="A person and person standing together&#10;&#10;Description automatically generated">
            <a:extLst>
              <a:ext uri="{FF2B5EF4-FFF2-40B4-BE49-F238E27FC236}">
                <a16:creationId xmlns:a16="http://schemas.microsoft.com/office/drawing/2014/main" id="{3A1C4387-733B-E5EA-B596-93AAA2286854}"/>
              </a:ext>
            </a:extLst>
          </p:cNvPr>
          <p:cNvPicPr>
            <a:picLocks noChangeAspect="1"/>
          </p:cNvPicPr>
          <p:nvPr/>
        </p:nvPicPr>
        <p:blipFill rotWithShape="1">
          <a:blip r:embed="rId2">
            <a:extLst>
              <a:ext uri="{28A0092B-C50C-407E-A947-70E740481C1C}">
                <a14:useLocalDpi xmlns:a14="http://schemas.microsoft.com/office/drawing/2010/main" val="0"/>
              </a:ext>
            </a:extLst>
          </a:blip>
          <a:srcRect l="30497" t="5833" r="19305" b="5833"/>
          <a:stretch/>
        </p:blipFill>
        <p:spPr>
          <a:xfrm rot="16200000">
            <a:off x="5087009" y="4264705"/>
            <a:ext cx="2078492" cy="2438403"/>
          </a:xfrm>
          <a:prstGeom prst="rect">
            <a:avLst/>
          </a:prstGeom>
        </p:spPr>
      </p:pic>
    </p:spTree>
    <p:extLst>
      <p:ext uri="{BB962C8B-B14F-4D97-AF65-F5344CB8AC3E}">
        <p14:creationId xmlns:p14="http://schemas.microsoft.com/office/powerpoint/2010/main" val="19188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0" y="0"/>
            <a:ext cx="12192000"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1.   The Life and Teachings of Jesus Christ and his Apostles Page 469-470</a:t>
            </a:r>
          </a:p>
          <a:p>
            <a:r>
              <a:rPr lang="en-US" dirty="0">
                <a:solidFill>
                  <a:schemeClr val="bg1"/>
                </a:solidFill>
              </a:rPr>
              <a:t>2.   Bruce R. McConkie “Doctrines of New Testament Commentary” 3:580-581Second death—3:583-584  </a:t>
            </a:r>
          </a:p>
          <a:p>
            <a:r>
              <a:rPr lang="en-US" dirty="0">
                <a:solidFill>
                  <a:schemeClr val="bg1"/>
                </a:solidFill>
              </a:rPr>
              <a:t>      During Millennium—”Mormon Doctrine” pp. 496-497</a:t>
            </a:r>
          </a:p>
          <a:p>
            <a:r>
              <a:rPr lang="en-US" dirty="0">
                <a:solidFill>
                  <a:schemeClr val="bg1"/>
                </a:solidFill>
              </a:rPr>
              <a:t>3.   Matthew Brown “The Gate of Heaven” page 6</a:t>
            </a:r>
          </a:p>
          <a:p>
            <a:r>
              <a:rPr lang="en-US" dirty="0">
                <a:solidFill>
                  <a:schemeClr val="bg1"/>
                </a:solidFill>
              </a:rPr>
              <a:t>4.   David J. Ridges “The Book of Revelation Made Easier”</a:t>
            </a:r>
          </a:p>
          <a:p>
            <a:r>
              <a:rPr lang="en-US" dirty="0">
                <a:solidFill>
                  <a:schemeClr val="bg1"/>
                </a:solidFill>
              </a:rPr>
              <a:t>5.   First Presidency Message 1916 </a:t>
            </a:r>
            <a:r>
              <a:rPr lang="en-US" i="1" dirty="0">
                <a:solidFill>
                  <a:schemeClr val="bg1"/>
                </a:solidFill>
              </a:rPr>
              <a:t>Improvement Era </a:t>
            </a:r>
            <a:r>
              <a:rPr lang="en-US" dirty="0">
                <a:solidFill>
                  <a:schemeClr val="bg1"/>
                </a:solidFill>
              </a:rPr>
              <a:t>August 1916 page 942</a:t>
            </a:r>
          </a:p>
          <a:p>
            <a:r>
              <a:rPr lang="en-US" dirty="0">
                <a:solidFill>
                  <a:schemeClr val="bg1"/>
                </a:solidFill>
              </a:rPr>
              <a:t>6.  Joseph F. Smith children raising “Gospel Doctrine” p. 453-454</a:t>
            </a:r>
          </a:p>
          <a:p>
            <a:pPr marL="342900" indent="-342900">
              <a:buAutoNum type="arabicPeriod" startAt="7"/>
            </a:pPr>
            <a:r>
              <a:rPr lang="en-US" dirty="0">
                <a:solidFill>
                  <a:schemeClr val="bg1"/>
                </a:solidFill>
              </a:rPr>
              <a:t>Joseph Fielding Smith “Doctrines of Salvation” 2:56</a:t>
            </a:r>
          </a:p>
          <a:p>
            <a:pPr marL="342900" indent="-342900">
              <a:buFontTx/>
              <a:buAutoNum type="arabicPeriod" startAt="7"/>
            </a:pPr>
            <a:r>
              <a:rPr lang="en-US" dirty="0">
                <a:solidFill>
                  <a:schemeClr val="bg1"/>
                </a:solidFill>
              </a:rPr>
              <a:t>Elder Russell M. Nelson conference Report April 1997 or Ensign May 1997</a:t>
            </a:r>
          </a:p>
          <a:p>
            <a:pPr marL="342900" indent="-342900">
              <a:buAutoNum type="arabicPeriod" startAt="9"/>
            </a:pPr>
            <a:r>
              <a:rPr lang="en-US" dirty="0">
                <a:solidFill>
                  <a:schemeClr val="bg1"/>
                </a:solidFill>
              </a:rPr>
              <a:t>Joseph Smith “Teachings of Joseph Smith” page 355</a:t>
            </a:r>
          </a:p>
          <a:p>
            <a:pPr marL="342900" indent="-342900">
              <a:buFontTx/>
              <a:buAutoNum type="arabicPeriod" startAt="9"/>
            </a:pPr>
            <a:r>
              <a:rPr lang="en-US" dirty="0">
                <a:solidFill>
                  <a:schemeClr val="bg1"/>
                </a:solidFill>
              </a:rPr>
              <a:t>President Spencer W. Kimball Ensign October 1979 </a:t>
            </a:r>
            <a:r>
              <a:rPr lang="en-US" i="1" dirty="0">
                <a:solidFill>
                  <a:schemeClr val="bg1"/>
                </a:solidFill>
              </a:rPr>
              <a:t>The Importance of Celestial Marriage  </a:t>
            </a:r>
            <a:r>
              <a:rPr lang="en-US" dirty="0">
                <a:solidFill>
                  <a:schemeClr val="bg1"/>
                </a:solidFill>
              </a:rPr>
              <a:t>First Presidency Message</a:t>
            </a:r>
          </a:p>
          <a:p>
            <a:pPr marL="342900" indent="-342900">
              <a:buFontTx/>
              <a:buAutoNum type="arabicPeriod" startAt="9"/>
            </a:pPr>
            <a:r>
              <a:rPr lang="en-US" dirty="0">
                <a:solidFill>
                  <a:schemeClr val="bg1"/>
                </a:solidFill>
              </a:rPr>
              <a:t>Church Handbook of Instructions</a:t>
            </a:r>
          </a:p>
          <a:p>
            <a:endParaRPr lang="en-US" dirty="0">
              <a:solidFill>
                <a:schemeClr val="bg1"/>
              </a:solidFill>
            </a:endParaRPr>
          </a:p>
          <a:p>
            <a:r>
              <a:rPr lang="en-US" dirty="0">
                <a:solidFill>
                  <a:schemeClr val="bg1"/>
                </a:solidFill>
              </a:rPr>
              <a:t>Notes from Lesley Meacham and Becky Davies Poway Institute</a:t>
            </a:r>
          </a:p>
          <a:p>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BFC62A92-118D-4B62-9AD1-4460F379A483}"/>
              </a:ext>
            </a:extLst>
          </p:cNvPr>
          <p:cNvSpPr>
            <a:spLocks noGrp="1"/>
          </p:cNvSpPr>
          <p:nvPr/>
        </p:nvSpPr>
        <p:spPr>
          <a:xfrm>
            <a:off x="42217" y="645735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3277225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00438"/>
            <a:ext cx="6037729" cy="1169551"/>
          </a:xfrm>
          <a:prstGeom prst="rect">
            <a:avLst/>
          </a:prstGeom>
          <a:ln>
            <a:solidFill>
              <a:schemeClr val="tx1"/>
            </a:solidFill>
          </a:ln>
        </p:spPr>
        <p:txBody>
          <a:bodyPr wrap="square">
            <a:spAutoFit/>
          </a:bodyPr>
          <a:lstStyle/>
          <a:p>
            <a:r>
              <a:rPr lang="en-US" sz="1400" b="1" dirty="0">
                <a:latin typeface="Open Sans"/>
              </a:rPr>
              <a:t>Statement #2</a:t>
            </a:r>
          </a:p>
          <a:p>
            <a:r>
              <a:rPr lang="en-US" sz="1400" dirty="0"/>
              <a:t>The New Jerusalem that John saw coming down from heaven is the celestial city of God. This city will likely include the city of Enoch, which was translated and taken up to heaven. This “holy city” will descend and join the New Jerusalem, or Zion, that the Saints will have built on earth (see Moses 7:62–64).</a:t>
            </a:r>
          </a:p>
        </p:txBody>
      </p:sp>
      <p:sp>
        <p:nvSpPr>
          <p:cNvPr id="6" name="Rectangle 5"/>
          <p:cNvSpPr/>
          <p:nvPr/>
        </p:nvSpPr>
        <p:spPr>
          <a:xfrm>
            <a:off x="0" y="0"/>
            <a:ext cx="6037729" cy="1600438"/>
          </a:xfrm>
          <a:prstGeom prst="rect">
            <a:avLst/>
          </a:prstGeom>
          <a:ln>
            <a:solidFill>
              <a:schemeClr val="tx1"/>
            </a:solidFill>
          </a:ln>
        </p:spPr>
        <p:txBody>
          <a:bodyPr wrap="square">
            <a:spAutoFit/>
          </a:bodyPr>
          <a:lstStyle/>
          <a:p>
            <a:pPr fontAlgn="base"/>
            <a:r>
              <a:rPr lang="en-US" sz="1400" b="1" dirty="0"/>
              <a:t>Statement #1</a:t>
            </a:r>
          </a:p>
          <a:p>
            <a:pPr fontAlgn="base"/>
            <a:r>
              <a:rPr lang="en-US" sz="1400" dirty="0"/>
              <a:t>When Jesus Christ comes again and the Millennium begins, the earth will be changed to the condition it was in prior to the Fall of Adam and Eve. Before the Fall, the earth existed in a terrestrial, or paradisiacal, state (a state of paradise). After the Millennium, the earth will change again to a celestial state prepared for the presence of God. These changes may have been what John saw taking place when he “saw a new heaven and a new earth” </a:t>
            </a:r>
          </a:p>
        </p:txBody>
      </p:sp>
      <p:sp>
        <p:nvSpPr>
          <p:cNvPr id="11" name="Rectangle 10"/>
          <p:cNvSpPr/>
          <p:nvPr/>
        </p:nvSpPr>
        <p:spPr>
          <a:xfrm>
            <a:off x="0" y="2769989"/>
            <a:ext cx="6037729" cy="4154984"/>
          </a:xfrm>
          <a:prstGeom prst="rect">
            <a:avLst/>
          </a:prstGeom>
          <a:ln>
            <a:solidFill>
              <a:schemeClr val="tx1"/>
            </a:solidFill>
          </a:ln>
        </p:spPr>
        <p:txBody>
          <a:bodyPr wrap="square">
            <a:spAutoFit/>
          </a:bodyPr>
          <a:lstStyle/>
          <a:p>
            <a:r>
              <a:rPr lang="en-US" sz="1200" b="1" dirty="0">
                <a:solidFill>
                  <a:srgbClr val="444444"/>
                </a:solidFill>
              </a:rPr>
              <a:t>Tree of Life Revelation 22:1-2:</a:t>
            </a:r>
          </a:p>
          <a:p>
            <a:r>
              <a:rPr lang="en-US" sz="1200" dirty="0">
                <a:solidFill>
                  <a:srgbClr val="444444"/>
                </a:solidFill>
              </a:rPr>
              <a:t>"Note that the tree stands alone. It has no competition. The tree of good and evil has ceased to exist because the inhabitants of the city, knowing good from evil, have spurned all evil and eternally choose the good. In consequence the cherubim, placed to guard the tree of life, have been removed, allowing God's people to eat freely of the fruit. Jewish thought looked forward to the time when men would be free to partake of the wondrous tree.</a:t>
            </a:r>
          </a:p>
          <a:p>
            <a:r>
              <a:rPr lang="en-US" sz="1200" dirty="0">
                <a:solidFill>
                  <a:srgbClr val="444444"/>
                </a:solidFill>
              </a:rPr>
              <a:t> </a:t>
            </a:r>
          </a:p>
          <a:p>
            <a:r>
              <a:rPr lang="en-US" sz="1200" dirty="0">
                <a:solidFill>
                  <a:srgbClr val="444444"/>
                </a:solidFill>
              </a:rPr>
              <a:t>"Following Ezekiel 47:12, the Seer notes that each month the tree produces a different type of fruit. John conveys the idea that the tree does not follow the normal course of budding, blossoming, fruit setting, and ripening, with one harvest a year. The crops grow continually. The entire image, as one scholar notes, 'expresses the absolute triumph of life over death.' The very leaves of the trees hold healing properties. Where it stands, not a single blade of sorrow or pain can be found. All nations are healed, that is, made whole and complete, through the power of the tree.</a:t>
            </a:r>
          </a:p>
          <a:p>
            <a:r>
              <a:rPr lang="en-US" sz="1200" dirty="0">
                <a:solidFill>
                  <a:srgbClr val="444444"/>
                </a:solidFill>
              </a:rPr>
              <a:t> </a:t>
            </a:r>
          </a:p>
          <a:p>
            <a:r>
              <a:rPr lang="en-US" sz="1200" dirty="0">
                <a:solidFill>
                  <a:srgbClr val="444444"/>
                </a:solidFill>
              </a:rPr>
              <a:t>"But one must not overlook the meaning of the tree itself, for 'it is the love of God, which </a:t>
            </a:r>
            <a:r>
              <a:rPr lang="en-US" sz="1200" dirty="0" err="1">
                <a:solidFill>
                  <a:srgbClr val="444444"/>
                </a:solidFill>
              </a:rPr>
              <a:t>sheddeth</a:t>
            </a:r>
            <a:r>
              <a:rPr lang="en-US" sz="1200" dirty="0">
                <a:solidFill>
                  <a:srgbClr val="444444"/>
                </a:solidFill>
              </a:rPr>
              <a:t> itself abroad in the hearts of the children of men; . . . [which is] the most joyous to the soul' (1 Ne. 11:22-23). Thus, the tree and the water symbolize the same thing. The continuous flow of the water and the perpetual bearing of the tree emphasize the limitlessness of God's love. It flows from him forever and unconditionally. All who wish to partake may do so." (Richard D. Draper, </a:t>
            </a:r>
            <a:r>
              <a:rPr lang="en-US" sz="1200" i="1" dirty="0">
                <a:solidFill>
                  <a:srgbClr val="444444"/>
                </a:solidFill>
              </a:rPr>
              <a:t>Opening the Seven Seals: The Visions of John the Revelator</a:t>
            </a:r>
            <a:r>
              <a:rPr lang="en-US" sz="1200" dirty="0">
                <a:solidFill>
                  <a:srgbClr val="444444"/>
                </a:solidFill>
              </a:rPr>
              <a:t> [Salt Lake City: Deseret Book Co., 1991], 241-242.)</a:t>
            </a:r>
            <a:endParaRPr lang="en-US" sz="1200" b="0" i="0" dirty="0">
              <a:solidFill>
                <a:srgbClr val="444444"/>
              </a:solidFill>
              <a:effectLst/>
            </a:endParaRPr>
          </a:p>
        </p:txBody>
      </p:sp>
      <p:sp>
        <p:nvSpPr>
          <p:cNvPr id="2" name="Rectangle 1"/>
          <p:cNvSpPr/>
          <p:nvPr/>
        </p:nvSpPr>
        <p:spPr>
          <a:xfrm>
            <a:off x="6037729" y="0"/>
            <a:ext cx="6096000" cy="3231654"/>
          </a:xfrm>
          <a:prstGeom prst="rect">
            <a:avLst/>
          </a:prstGeom>
          <a:ln>
            <a:solidFill>
              <a:schemeClr val="tx1"/>
            </a:solidFill>
          </a:ln>
        </p:spPr>
        <p:txBody>
          <a:bodyPr>
            <a:spAutoFit/>
          </a:bodyPr>
          <a:lstStyle/>
          <a:p>
            <a:r>
              <a:rPr lang="en-US" sz="1200" b="1" dirty="0">
                <a:solidFill>
                  <a:srgbClr val="444444"/>
                </a:solidFill>
                <a:latin typeface="Calibri" panose="020F0502020204030204" pitchFamily="34" charset="0"/>
              </a:rPr>
              <a:t>I Come Quickly Revelation 22:7:</a:t>
            </a:r>
          </a:p>
          <a:p>
            <a:r>
              <a:rPr lang="en-US" sz="1200" dirty="0">
                <a:solidFill>
                  <a:srgbClr val="444444"/>
                </a:solidFill>
                <a:latin typeface="Calibri" panose="020F0502020204030204" pitchFamily="34" charset="0"/>
              </a:rPr>
              <a:t>The time is near-how near, no man </a:t>
            </a:r>
            <a:r>
              <a:rPr lang="en-US" sz="1200" dirty="0" err="1">
                <a:solidFill>
                  <a:srgbClr val="444444"/>
                </a:solidFill>
                <a:latin typeface="Calibri" panose="020F0502020204030204" pitchFamily="34" charset="0"/>
              </a:rPr>
              <a:t>knoweth</a:t>
            </a:r>
            <a:r>
              <a:rPr lang="en-US" sz="1200" dirty="0">
                <a:solidFill>
                  <a:srgbClr val="444444"/>
                </a:solidFill>
                <a:latin typeface="Calibri" panose="020F0502020204030204" pitchFamily="34" charset="0"/>
              </a:rPr>
              <a:t>: the day and the hour when the Son of Man shall come is a secret. In a revelation given to this Church, it is said that no man shall know until he comes; therefore we cannot expect to know the day nor the hour; but we know it is near at hand, and what a consolation it is. There may be men that will know within a year-that will have revelation to say within one or two years when the Lord shall appear. I do not know that there is anything against this.</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But the great question is, brethren and sisters, Are we ready?-are we perfect enough for this day? Are we honest enough? and are we filled with integrity enough to be ready for the </a:t>
            </a:r>
            <a:r>
              <a:rPr lang="en-US" sz="1200" dirty="0" err="1">
                <a:solidFill>
                  <a:srgbClr val="444444"/>
                </a:solidFill>
                <a:latin typeface="Calibri" panose="020F0502020204030204" pitchFamily="34" charset="0"/>
              </a:rPr>
              <a:t>Saviour</a:t>
            </a:r>
            <a:r>
              <a:rPr lang="en-US" sz="1200" dirty="0">
                <a:solidFill>
                  <a:srgbClr val="444444"/>
                </a:solidFill>
                <a:latin typeface="Calibri" panose="020F0502020204030204" pitchFamily="34" charset="0"/>
              </a:rPr>
              <a:t> and his holy angels? Is there a sufficiency of union? Have we that firmness in our minds that we can stand in their presence-that we can look them in the eye and say that all is right? If we are pure, when we see a pure and holy being, clothed with all the glory of the heavens, surrounded with light that far outshines the sun at noonday, so much so that his eye discerns all things and pierces the inmost recesses of the heart,-when we can look him in the face, a thrill of joy will run through our bodies, and we shall be happy. Orson Pratt (</a:t>
            </a:r>
            <a:r>
              <a:rPr lang="en-US" sz="1200" i="1" dirty="0">
                <a:solidFill>
                  <a:srgbClr val="444444"/>
                </a:solidFill>
                <a:latin typeface="Calibri" panose="020F0502020204030204" pitchFamily="34" charset="0"/>
              </a:rPr>
              <a:t>Journal of Discourses, </a:t>
            </a:r>
            <a:r>
              <a:rPr lang="en-US" sz="1200" dirty="0">
                <a:solidFill>
                  <a:srgbClr val="444444"/>
                </a:solidFill>
                <a:latin typeface="Calibri" panose="020F0502020204030204" pitchFamily="34" charset="0"/>
              </a:rPr>
              <a:t>26 vols. [London: Latter-day Saints' Book Depot, 1854-1886], 8: 49 - 50.)</a:t>
            </a:r>
            <a:endParaRPr lang="en-US" sz="1200" b="0" i="0" dirty="0">
              <a:solidFill>
                <a:srgbClr val="444444"/>
              </a:solidFill>
              <a:effectLst/>
              <a:latin typeface="Calibri" panose="020F0502020204030204" pitchFamily="34" charset="0"/>
            </a:endParaRPr>
          </a:p>
        </p:txBody>
      </p:sp>
      <p:sp>
        <p:nvSpPr>
          <p:cNvPr id="9" name="Rectangle 8"/>
          <p:cNvSpPr/>
          <p:nvPr/>
        </p:nvSpPr>
        <p:spPr>
          <a:xfrm>
            <a:off x="6037729" y="3416320"/>
            <a:ext cx="6096000" cy="1384995"/>
          </a:xfrm>
          <a:prstGeom prst="rect">
            <a:avLst/>
          </a:prstGeom>
          <a:ln>
            <a:solidFill>
              <a:schemeClr val="tx1"/>
            </a:solidFill>
          </a:ln>
        </p:spPr>
        <p:txBody>
          <a:bodyPr>
            <a:spAutoFit/>
          </a:bodyPr>
          <a:lstStyle/>
          <a:p>
            <a:r>
              <a:rPr lang="en-US" sz="1200" b="1" dirty="0"/>
              <a:t>Alpha and Omega Revelation 22:13:</a:t>
            </a:r>
          </a:p>
          <a:p>
            <a:r>
              <a:rPr lang="en-US" sz="1200" dirty="0"/>
              <a:t>"Alpha is the first letter of the Greek alphabet, and omega is the last letter, thus verifying that Christ is the member of the Godhead who began the work of bringing 'to pass the immortality and eternal life' (Moses 1:39) of mankind upon this mortal earth and will be the one to conclude the events of this earth's plan of salvation. The Lord used the same Greek word designations in modern revelation (see D&amp;C 19:1; D&amp;C 38:1; D&amp;C 45:7)." (Monte S. Nyman, "I Am Jesus Christ the Son of God," </a:t>
            </a:r>
            <a:r>
              <a:rPr lang="en-US" sz="1200" i="1" dirty="0"/>
              <a:t>Ensign</a:t>
            </a:r>
            <a:r>
              <a:rPr lang="en-US" sz="1200" dirty="0"/>
              <a:t>, Dec. 1999, 9)</a:t>
            </a:r>
            <a:endParaRPr lang="en-US" sz="1200" b="0" i="0" dirty="0">
              <a:solidFill>
                <a:srgbClr val="444444"/>
              </a:solidFill>
              <a:effectLst/>
              <a:latin typeface="Calibri" panose="020F0502020204030204" pitchFamily="34" charset="0"/>
            </a:endParaRPr>
          </a:p>
        </p:txBody>
      </p:sp>
      <p:sp>
        <p:nvSpPr>
          <p:cNvPr id="10" name="Rectangle 9"/>
          <p:cNvSpPr/>
          <p:nvPr/>
        </p:nvSpPr>
        <p:spPr>
          <a:xfrm>
            <a:off x="6037729" y="4801314"/>
            <a:ext cx="6096000" cy="1569660"/>
          </a:xfrm>
          <a:prstGeom prst="rect">
            <a:avLst/>
          </a:prstGeom>
          <a:ln>
            <a:solidFill>
              <a:schemeClr val="tx1"/>
            </a:solidFill>
          </a:ln>
        </p:spPr>
        <p:txBody>
          <a:bodyPr>
            <a:spAutoFit/>
          </a:bodyPr>
          <a:lstStyle/>
          <a:p>
            <a:r>
              <a:rPr lang="en-US" sz="1200" b="1" dirty="0"/>
              <a:t>Adding or Taking Away from the Scriptures Revelation 22:18:</a:t>
            </a:r>
          </a:p>
          <a:p>
            <a:r>
              <a:rPr lang="en-US" sz="1200" dirty="0"/>
              <a:t>A careful reading of each of these admonitions makes it clear that man is not to make changes in the revelations of the Lord: man is not to add to or take from the words of God. There is no indication or intimation that God could not, or would not, add to or take from; nor would any reasonable person with a belief in the divine powers of God consciously believe that God would be so restricted. Without question he would have the right and power to give additional revelation for the guidance of his children in any age and to add additional scripture. Howard W. Hunter ("No Man Shall Add to or Take Away," </a:t>
            </a:r>
            <a:r>
              <a:rPr lang="en-US" sz="1200" i="1" dirty="0"/>
              <a:t>Ensign</a:t>
            </a:r>
            <a:r>
              <a:rPr lang="en-US" sz="1200" dirty="0"/>
              <a:t>, May 1981, 64-65)</a:t>
            </a:r>
            <a:endParaRPr lang="en-US" sz="12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15116918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976" y="462131"/>
            <a:ext cx="4267200" cy="5816977"/>
          </a:xfrm>
          <a:prstGeom prst="rect">
            <a:avLst/>
          </a:prstGeom>
        </p:spPr>
        <p:txBody>
          <a:bodyPr wrap="square">
            <a:spAutoFit/>
          </a:bodyPr>
          <a:lstStyle/>
          <a:p>
            <a:r>
              <a:rPr lang="en-US" sz="1600" dirty="0"/>
              <a:t>Stones on the High Priest Breastplate</a:t>
            </a:r>
          </a:p>
          <a:p>
            <a:endParaRPr lang="en-US" sz="1600" dirty="0"/>
          </a:p>
          <a:p>
            <a:r>
              <a:rPr lang="en-US" sz="1600" dirty="0"/>
              <a:t>While the list of stones isn't completely clear due to differences in translations over the years, a common modern translation reads: "They fashioned the breastplate -- the work of a skilled craftsman. They made it like the ephod: of gold, and of blue, purple and scarlet yarn, and of finely twisted linen. It was square -- a span long and a span wide -- and folded double. Then they mounted four rows of precious stones on it. </a:t>
            </a:r>
          </a:p>
          <a:p>
            <a:endParaRPr lang="en-US" sz="1600" dirty="0"/>
          </a:p>
          <a:p>
            <a:r>
              <a:rPr lang="en-US" dirty="0"/>
              <a:t>First Row: Ruby </a:t>
            </a:r>
            <a:r>
              <a:rPr lang="en-US" dirty="0" err="1"/>
              <a:t>Chrysolite</a:t>
            </a:r>
            <a:r>
              <a:rPr lang="en-US" dirty="0"/>
              <a:t> Beryl</a:t>
            </a:r>
          </a:p>
          <a:p>
            <a:r>
              <a:rPr lang="en-US" dirty="0"/>
              <a:t>Second Row: Turquoise Sapphire Emerald</a:t>
            </a:r>
          </a:p>
          <a:p>
            <a:r>
              <a:rPr lang="en-US" dirty="0"/>
              <a:t>Third Row: Jacinth Agate Amethyst</a:t>
            </a:r>
          </a:p>
          <a:p>
            <a:r>
              <a:rPr lang="en-US" dirty="0"/>
              <a:t>Fourth Row: Topaz Onyx Jasper.</a:t>
            </a:r>
          </a:p>
          <a:p>
            <a:endParaRPr lang="en-US" dirty="0"/>
          </a:p>
          <a:p>
            <a:r>
              <a:rPr lang="en-US" dirty="0"/>
              <a:t> They were mounted in gold filigree settings. There were twelve stones, one for each of the names of the sons of Israel, each engraved like a seal with the name of one of the twelve tribes." (Exodus 39:8-14).</a:t>
            </a:r>
          </a:p>
        </p:txBody>
      </p:sp>
      <p:sp>
        <p:nvSpPr>
          <p:cNvPr id="3" name="Rectangle 2"/>
          <p:cNvSpPr/>
          <p:nvPr/>
        </p:nvSpPr>
        <p:spPr>
          <a:xfrm>
            <a:off x="8122023" y="188260"/>
            <a:ext cx="3048000" cy="3970318"/>
          </a:xfrm>
          <a:prstGeom prst="rect">
            <a:avLst/>
          </a:prstGeom>
        </p:spPr>
        <p:txBody>
          <a:bodyPr wrap="square">
            <a:spAutoFit/>
          </a:bodyPr>
          <a:lstStyle/>
          <a:p>
            <a:pPr marL="342900" indent="-342900"/>
            <a:r>
              <a:rPr lang="en-US" dirty="0"/>
              <a:t>Stones Garnish City Wall</a:t>
            </a:r>
          </a:p>
          <a:p>
            <a:pPr marL="342900" indent="-342900">
              <a:buAutoNum type="arabicPeriod"/>
            </a:pPr>
            <a:endParaRPr lang="en-US" dirty="0"/>
          </a:p>
          <a:p>
            <a:pPr marL="342900" indent="-342900">
              <a:buAutoNum type="arabicPeriod"/>
            </a:pPr>
            <a:r>
              <a:rPr lang="en-US" dirty="0"/>
              <a:t>Jasper</a:t>
            </a:r>
          </a:p>
          <a:p>
            <a:pPr marL="342900" indent="-342900">
              <a:buAutoNum type="arabicPeriod"/>
            </a:pPr>
            <a:r>
              <a:rPr lang="en-US" dirty="0"/>
              <a:t>Sapphire</a:t>
            </a:r>
          </a:p>
          <a:p>
            <a:pPr marL="342900" indent="-342900">
              <a:buAutoNum type="arabicPeriod"/>
            </a:pPr>
            <a:r>
              <a:rPr lang="en-US" dirty="0"/>
              <a:t>Chalcedony</a:t>
            </a:r>
          </a:p>
          <a:p>
            <a:pPr marL="342900" indent="-342900">
              <a:buAutoNum type="arabicPeriod"/>
            </a:pPr>
            <a:r>
              <a:rPr lang="en-US" dirty="0"/>
              <a:t>Emerald</a:t>
            </a:r>
          </a:p>
          <a:p>
            <a:pPr marL="342900" indent="-342900">
              <a:buAutoNum type="arabicPeriod"/>
            </a:pPr>
            <a:r>
              <a:rPr lang="en-US" dirty="0"/>
              <a:t>Sardonyx</a:t>
            </a:r>
          </a:p>
          <a:p>
            <a:pPr marL="342900" indent="-342900">
              <a:buAutoNum type="arabicPeriod"/>
            </a:pPr>
            <a:r>
              <a:rPr lang="en-US" dirty="0" err="1"/>
              <a:t>Sardius</a:t>
            </a:r>
            <a:endParaRPr lang="en-US" dirty="0"/>
          </a:p>
          <a:p>
            <a:pPr marL="342900" indent="-342900">
              <a:buAutoNum type="arabicPeriod"/>
            </a:pPr>
            <a:r>
              <a:rPr lang="en-US" dirty="0" err="1"/>
              <a:t>Chrysolite</a:t>
            </a:r>
            <a:endParaRPr lang="en-US" dirty="0"/>
          </a:p>
          <a:p>
            <a:pPr marL="342900" indent="-342900">
              <a:buAutoNum type="arabicPeriod"/>
            </a:pPr>
            <a:r>
              <a:rPr lang="en-US" dirty="0"/>
              <a:t>Beryl</a:t>
            </a:r>
          </a:p>
          <a:p>
            <a:pPr marL="342900" indent="-342900">
              <a:buAutoNum type="arabicPeriod"/>
            </a:pPr>
            <a:r>
              <a:rPr lang="en-US" dirty="0"/>
              <a:t>Topaz</a:t>
            </a:r>
          </a:p>
          <a:p>
            <a:pPr marL="342900" indent="-342900">
              <a:buAutoNum type="arabicPeriod"/>
            </a:pPr>
            <a:r>
              <a:rPr lang="en-US" dirty="0" err="1"/>
              <a:t>Chrysoprasus</a:t>
            </a:r>
            <a:endParaRPr lang="en-US" dirty="0"/>
          </a:p>
          <a:p>
            <a:pPr marL="342900" indent="-342900">
              <a:buAutoNum type="arabicPeriod"/>
            </a:pPr>
            <a:r>
              <a:rPr lang="en-US" dirty="0"/>
              <a:t>Jacinth</a:t>
            </a:r>
          </a:p>
          <a:p>
            <a:pPr marL="342900" indent="-342900">
              <a:buAutoNum type="arabicPeriod"/>
            </a:pPr>
            <a:r>
              <a:rPr lang="en-US" dirty="0"/>
              <a:t>Amethyst</a:t>
            </a:r>
          </a:p>
        </p:txBody>
      </p:sp>
      <p:pic>
        <p:nvPicPr>
          <p:cNvPr id="4" name="Picture 6" descr="http://4.bp.blogspot.com/-m0GWjWnCUMY/ThoZwAr4UUI/AAAAAAAABzw/NZfnO7n8PKw/s1600/breastplate1.jpg">
            <a:hlinkClick r:id="rId2"/>
          </p:cNvPr>
          <p:cNvPicPr>
            <a:picLocks noChangeAspect="1" noChangeArrowheads="1"/>
          </p:cNvPicPr>
          <p:nvPr/>
        </p:nvPicPr>
        <p:blipFill>
          <a:blip r:embed="rId3" cstate="print"/>
          <a:srcRect/>
          <a:stretch>
            <a:fillRect/>
          </a:stretch>
        </p:blipFill>
        <p:spPr bwMode="auto">
          <a:xfrm>
            <a:off x="4728881" y="462131"/>
            <a:ext cx="2865029" cy="2138081"/>
          </a:xfrm>
          <a:prstGeom prst="rect">
            <a:avLst/>
          </a:prstGeom>
          <a:noFill/>
        </p:spPr>
      </p:pic>
      <p:pic>
        <p:nvPicPr>
          <p:cNvPr id="7170" name="Picture 2" descr="Image result for stones on the city wall revelation 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34" t="9217" r="7500" b="8441"/>
          <a:stretch/>
        </p:blipFill>
        <p:spPr bwMode="auto">
          <a:xfrm flipH="1" flipV="1">
            <a:off x="7231885" y="4419053"/>
            <a:ext cx="3938138" cy="218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28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Armageddon</a:t>
            </a:r>
          </a:p>
        </p:txBody>
      </p:sp>
      <p:sp>
        <p:nvSpPr>
          <p:cNvPr id="8" name="TextBox 7"/>
          <p:cNvSpPr txBox="1"/>
          <p:nvPr/>
        </p:nvSpPr>
        <p:spPr>
          <a:xfrm>
            <a:off x="1524000" y="1066801"/>
            <a:ext cx="5638800" cy="3354765"/>
          </a:xfrm>
          <a:prstGeom prst="rect">
            <a:avLst/>
          </a:prstGeom>
          <a:noFill/>
        </p:spPr>
        <p:txBody>
          <a:bodyPr wrap="square" rtlCol="0">
            <a:spAutoFit/>
          </a:bodyPr>
          <a:lstStyle/>
          <a:p>
            <a:r>
              <a:rPr lang="en-US" sz="2400" dirty="0">
                <a:solidFill>
                  <a:schemeClr val="bg2"/>
                </a:solidFill>
              </a:rPr>
              <a:t>Place of rendezvous—all the forces of evil are gathering to battle.</a:t>
            </a:r>
          </a:p>
          <a:p>
            <a:endParaRPr lang="en-US" sz="2400" dirty="0">
              <a:solidFill>
                <a:schemeClr val="bg2"/>
              </a:solidFill>
            </a:endParaRPr>
          </a:p>
          <a:p>
            <a:r>
              <a:rPr lang="en-US" sz="2400" dirty="0">
                <a:solidFill>
                  <a:schemeClr val="bg2"/>
                </a:solidFill>
              </a:rPr>
              <a:t>Just as there is a gathering to the Gospel and Zion.</a:t>
            </a:r>
          </a:p>
          <a:p>
            <a:endParaRPr lang="en-US" sz="2400" dirty="0">
              <a:solidFill>
                <a:schemeClr val="bg2"/>
              </a:solidFill>
            </a:endParaRPr>
          </a:p>
          <a:p>
            <a:r>
              <a:rPr lang="en-US" sz="2400" dirty="0">
                <a:solidFill>
                  <a:schemeClr val="bg2"/>
                </a:solidFill>
              </a:rPr>
              <a:t>One ideology and theology against another</a:t>
            </a:r>
          </a:p>
          <a:p>
            <a:endParaRPr lang="en-US" sz="2400" dirty="0">
              <a:solidFill>
                <a:schemeClr val="bg2"/>
              </a:solidFill>
            </a:endParaRPr>
          </a:p>
          <a:p>
            <a:endParaRPr lang="en-US" sz="2000" dirty="0">
              <a:solidFill>
                <a:schemeClr val="bg2"/>
              </a:solidFill>
            </a:endParaRPr>
          </a:p>
        </p:txBody>
      </p:sp>
      <p:sp>
        <p:nvSpPr>
          <p:cNvPr id="9" name="TextBox 8"/>
          <p:cNvSpPr txBox="1"/>
          <p:nvPr/>
        </p:nvSpPr>
        <p:spPr>
          <a:xfrm>
            <a:off x="0" y="6457890"/>
            <a:ext cx="3810000" cy="400110"/>
          </a:xfrm>
          <a:prstGeom prst="rect">
            <a:avLst/>
          </a:prstGeom>
          <a:noFill/>
        </p:spPr>
        <p:txBody>
          <a:bodyPr wrap="square" rtlCol="0">
            <a:spAutoFit/>
          </a:bodyPr>
          <a:lstStyle/>
          <a:p>
            <a:r>
              <a:rPr lang="en-US" sz="2000" dirty="0">
                <a:solidFill>
                  <a:schemeClr val="bg2"/>
                </a:solidFill>
              </a:rPr>
              <a:t>Revelation 16:15-16</a:t>
            </a:r>
          </a:p>
        </p:txBody>
      </p:sp>
      <p:pic>
        <p:nvPicPr>
          <p:cNvPr id="3" name="Picture 2">
            <a:extLst>
              <a:ext uri="{FF2B5EF4-FFF2-40B4-BE49-F238E27FC236}">
                <a16:creationId xmlns:a16="http://schemas.microsoft.com/office/drawing/2014/main" id="{9C9089DF-39BD-40F5-9419-C42CEDD5A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806593"/>
            <a:ext cx="2694432" cy="2694432"/>
          </a:xfrm>
          <a:prstGeom prst="rect">
            <a:avLst/>
          </a:prstGeom>
        </p:spPr>
      </p:pic>
      <p:pic>
        <p:nvPicPr>
          <p:cNvPr id="6" name="Picture 5">
            <a:extLst>
              <a:ext uri="{FF2B5EF4-FFF2-40B4-BE49-F238E27FC236}">
                <a16:creationId xmlns:a16="http://schemas.microsoft.com/office/drawing/2014/main" id="{F7FE435B-29F2-4E22-9D48-E8AA04D2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720" y="4058855"/>
            <a:ext cx="3627120" cy="2554224"/>
          </a:xfrm>
          <a:prstGeom prst="rect">
            <a:avLst/>
          </a:prstGeom>
        </p:spPr>
      </p:pic>
    </p:spTree>
    <p:extLst>
      <p:ext uri="{BB962C8B-B14F-4D97-AF65-F5344CB8AC3E}">
        <p14:creationId xmlns:p14="http://schemas.microsoft.com/office/powerpoint/2010/main" val="36264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7</a:t>
            </a:r>
            <a:r>
              <a:rPr lang="en-US" sz="5400" baseline="30000" dirty="0">
                <a:solidFill>
                  <a:schemeClr val="bg2"/>
                </a:solidFill>
                <a:latin typeface="Harrington" pitchFamily="82" charset="0"/>
              </a:rPr>
              <a:t>th</a:t>
            </a:r>
            <a:r>
              <a:rPr lang="en-US" sz="5400" dirty="0">
                <a:solidFill>
                  <a:schemeClr val="bg2"/>
                </a:solidFill>
                <a:latin typeface="Harrington" pitchFamily="82" charset="0"/>
              </a:rPr>
              <a:t>  Angel</a:t>
            </a:r>
          </a:p>
        </p:txBody>
      </p:sp>
      <p:sp>
        <p:nvSpPr>
          <p:cNvPr id="8" name="TextBox 7"/>
          <p:cNvSpPr txBox="1"/>
          <p:nvPr/>
        </p:nvSpPr>
        <p:spPr>
          <a:xfrm>
            <a:off x="1752600" y="914400"/>
            <a:ext cx="7848600" cy="5570756"/>
          </a:xfrm>
          <a:prstGeom prst="rect">
            <a:avLst/>
          </a:prstGeom>
          <a:noFill/>
        </p:spPr>
        <p:txBody>
          <a:bodyPr wrap="square" rtlCol="0">
            <a:spAutoFit/>
          </a:bodyPr>
          <a:lstStyle/>
          <a:p>
            <a:r>
              <a:rPr lang="en-US" sz="2400" dirty="0">
                <a:solidFill>
                  <a:schemeClr val="bg2"/>
                </a:solidFill>
              </a:rPr>
              <a:t>Pours vial into air</a:t>
            </a:r>
          </a:p>
          <a:p>
            <a:endParaRPr lang="en-US" sz="2400" dirty="0">
              <a:solidFill>
                <a:schemeClr val="bg2"/>
              </a:solidFill>
            </a:endParaRPr>
          </a:p>
          <a:p>
            <a:r>
              <a:rPr lang="en-US" sz="4000" dirty="0">
                <a:solidFill>
                  <a:schemeClr val="bg2"/>
                </a:solidFill>
              </a:rPr>
              <a:t>“It is done”</a:t>
            </a:r>
          </a:p>
          <a:p>
            <a:endParaRPr lang="en-US" sz="4000" dirty="0">
              <a:solidFill>
                <a:schemeClr val="bg2"/>
              </a:solidFill>
            </a:endParaRPr>
          </a:p>
          <a:p>
            <a:r>
              <a:rPr lang="en-US" sz="2000" dirty="0">
                <a:solidFill>
                  <a:schemeClr val="bg2"/>
                </a:solidFill>
              </a:rPr>
              <a:t>Voices, Earthquakes, thunders, lightnings, hail </a:t>
            </a:r>
          </a:p>
          <a:p>
            <a:endParaRPr lang="en-US" sz="2000" dirty="0">
              <a:solidFill>
                <a:schemeClr val="bg2"/>
              </a:solidFill>
            </a:endParaRPr>
          </a:p>
          <a:p>
            <a:r>
              <a:rPr lang="en-US" sz="2000" dirty="0">
                <a:solidFill>
                  <a:schemeClr val="bg2"/>
                </a:solidFill>
              </a:rPr>
              <a:t>		Babylon is divided into 3 parts</a:t>
            </a:r>
          </a:p>
          <a:p>
            <a:endParaRPr lang="en-US" sz="2000" dirty="0">
              <a:solidFill>
                <a:schemeClr val="bg2"/>
              </a:solidFill>
            </a:endParaRPr>
          </a:p>
          <a:p>
            <a:r>
              <a:rPr lang="en-US" sz="2000" dirty="0">
                <a:solidFill>
                  <a:schemeClr val="bg2"/>
                </a:solidFill>
              </a:rPr>
              <a:t>			Cities of nations fell</a:t>
            </a:r>
          </a:p>
          <a:p>
            <a:r>
              <a:rPr lang="en-US" sz="2000" dirty="0">
                <a:solidFill>
                  <a:schemeClr val="bg2"/>
                </a:solidFill>
              </a:rPr>
              <a:t>			</a:t>
            </a:r>
          </a:p>
          <a:p>
            <a:r>
              <a:rPr lang="en-US" sz="2000" dirty="0">
                <a:solidFill>
                  <a:schemeClr val="bg2"/>
                </a:solidFill>
              </a:rPr>
              <a:t>			Every island fled away, and 					mountains not found.</a:t>
            </a:r>
          </a:p>
          <a:p>
            <a:endParaRPr lang="en-US" sz="2400" dirty="0">
              <a:solidFill>
                <a:schemeClr val="bg2"/>
              </a:solidFill>
            </a:endParaRPr>
          </a:p>
          <a:p>
            <a:r>
              <a:rPr lang="en-US" sz="2400" dirty="0">
                <a:solidFill>
                  <a:schemeClr val="bg2"/>
                </a:solidFill>
              </a:rPr>
              <a:t>				</a:t>
            </a:r>
            <a:r>
              <a:rPr lang="en-US" sz="2000" dirty="0">
                <a:solidFill>
                  <a:schemeClr val="bg2"/>
                </a:solidFill>
              </a:rPr>
              <a:t>Chaotic Changes—beginning of earth 				for its paradisiacal state.</a:t>
            </a:r>
          </a:p>
        </p:txBody>
      </p:sp>
      <p:sp>
        <p:nvSpPr>
          <p:cNvPr id="9" name="TextBox 8"/>
          <p:cNvSpPr txBox="1"/>
          <p:nvPr/>
        </p:nvSpPr>
        <p:spPr>
          <a:xfrm>
            <a:off x="0" y="6503663"/>
            <a:ext cx="5334000" cy="400110"/>
          </a:xfrm>
          <a:prstGeom prst="rect">
            <a:avLst/>
          </a:prstGeom>
          <a:noFill/>
        </p:spPr>
        <p:txBody>
          <a:bodyPr wrap="square" rtlCol="0">
            <a:spAutoFit/>
          </a:bodyPr>
          <a:lstStyle/>
          <a:p>
            <a:r>
              <a:rPr lang="en-US" sz="2000" dirty="0">
                <a:solidFill>
                  <a:schemeClr val="bg2"/>
                </a:solidFill>
              </a:rPr>
              <a:t>Revelation 16:17-19  and D&amp;C 133:21-25</a:t>
            </a:r>
          </a:p>
        </p:txBody>
      </p:sp>
      <p:sp>
        <p:nvSpPr>
          <p:cNvPr id="96" name="Double Wave 95"/>
          <p:cNvSpPr/>
          <p:nvPr/>
        </p:nvSpPr>
        <p:spPr>
          <a:xfrm rot="18490404">
            <a:off x="7127864" y="2087956"/>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rot="17215964">
            <a:off x="8180608" y="531943"/>
            <a:ext cx="1484580" cy="1487495"/>
            <a:chOff x="1715820" y="1560505"/>
            <a:chExt cx="1484580" cy="1487495"/>
          </a:xfrm>
        </p:grpSpPr>
        <p:sp>
          <p:nvSpPr>
            <p:cNvPr id="98" name="Chord 97"/>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p:nvPr/>
          </p:nvGrpSpPr>
          <p:grpSpPr>
            <a:xfrm>
              <a:off x="1752600" y="2286000"/>
              <a:ext cx="1447800" cy="762000"/>
              <a:chOff x="1752600" y="2286000"/>
              <a:chExt cx="1447800" cy="762000"/>
            </a:xfrm>
          </p:grpSpPr>
          <p:sp>
            <p:nvSpPr>
              <p:cNvPr id="100" name="Oval 99"/>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
              <p:cNvGrpSpPr/>
              <p:nvPr/>
            </p:nvGrpSpPr>
            <p:grpSpPr>
              <a:xfrm>
                <a:off x="1905000" y="2286000"/>
                <a:ext cx="1141228" cy="223284"/>
                <a:chOff x="1219200" y="2204767"/>
                <a:chExt cx="6026728" cy="1457866"/>
              </a:xfrm>
            </p:grpSpPr>
            <p:sp>
              <p:nvSpPr>
                <p:cNvPr id="102" name="Quad Arrow 101"/>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
                <p:cNvGrpSpPr/>
                <p:nvPr/>
              </p:nvGrpSpPr>
              <p:grpSpPr>
                <a:xfrm>
                  <a:off x="3505200" y="2209800"/>
                  <a:ext cx="2585767" cy="1452833"/>
                  <a:chOff x="1219200" y="2204767"/>
                  <a:chExt cx="2585767" cy="1452833"/>
                </a:xfrm>
              </p:grpSpPr>
              <p:sp>
                <p:nvSpPr>
                  <p:cNvPr id="110"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
                <p:cNvGrpSpPr/>
                <p:nvPr/>
              </p:nvGrpSpPr>
              <p:grpSpPr>
                <a:xfrm>
                  <a:off x="1219200" y="2204767"/>
                  <a:ext cx="2585767" cy="1452833"/>
                  <a:chOff x="1219200" y="2204767"/>
                  <a:chExt cx="2585767" cy="1452833"/>
                </a:xfrm>
              </p:grpSpPr>
              <p:sp>
                <p:nvSpPr>
                  <p:cNvPr id="106"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4" name="TextBox 113"/>
          <p:cNvSpPr txBox="1"/>
          <p:nvPr/>
        </p:nvSpPr>
        <p:spPr>
          <a:xfrm>
            <a:off x="8610600" y="2819401"/>
            <a:ext cx="1752600" cy="646331"/>
          </a:xfrm>
          <a:prstGeom prst="rect">
            <a:avLst/>
          </a:prstGeom>
          <a:noFill/>
        </p:spPr>
        <p:txBody>
          <a:bodyPr wrap="square" rtlCol="0">
            <a:spAutoFit/>
          </a:bodyPr>
          <a:lstStyle/>
          <a:p>
            <a:r>
              <a:rPr lang="en-US" dirty="0">
                <a:solidFill>
                  <a:schemeClr val="bg1"/>
                </a:solidFill>
              </a:rPr>
              <a:t>Hail—talent—</a:t>
            </a:r>
          </a:p>
          <a:p>
            <a:r>
              <a:rPr lang="en-US" dirty="0">
                <a:solidFill>
                  <a:schemeClr val="bg1"/>
                </a:solidFill>
              </a:rPr>
              <a:t>60-80 lbs</a:t>
            </a:r>
          </a:p>
        </p:txBody>
      </p:sp>
      <p:grpSp>
        <p:nvGrpSpPr>
          <p:cNvPr id="26" name="Group 25"/>
          <p:cNvGrpSpPr/>
          <p:nvPr/>
        </p:nvGrpSpPr>
        <p:grpSpPr>
          <a:xfrm>
            <a:off x="7663394" y="88788"/>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27" name="Freeform: Shape 26"/>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rapezoid 28"/>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374160" y="4196107"/>
              <a:ext cx="487597" cy="1220136"/>
              <a:chOff x="4429327" y="4241330"/>
              <a:chExt cx="487597" cy="1220136"/>
            </a:xfrm>
            <a:grpFill/>
          </p:grpSpPr>
          <p:sp>
            <p:nvSpPr>
              <p:cNvPr id="53" name="Freeform: Shape 52"/>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787695" y="4190737"/>
              <a:ext cx="487597" cy="1298423"/>
              <a:chOff x="2823340" y="4240778"/>
              <a:chExt cx="487597" cy="1298423"/>
            </a:xfrm>
            <a:grpFill/>
          </p:grpSpPr>
          <p:sp>
            <p:nvSpPr>
              <p:cNvPr id="51" name="Freeform: Shape 50"/>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rapezoid 31"/>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68"/>
            <p:cNvGrpSpPr/>
            <p:nvPr/>
          </p:nvGrpSpPr>
          <p:grpSpPr>
            <a:xfrm>
              <a:off x="4007499" y="4645247"/>
              <a:ext cx="660437" cy="661734"/>
              <a:chOff x="1715820" y="1560505"/>
              <a:chExt cx="1484580" cy="1487495"/>
            </a:xfrm>
            <a:grpFill/>
          </p:grpSpPr>
          <p:sp>
            <p:nvSpPr>
              <p:cNvPr id="35" name="Chord 34"/>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6"/>
              <p:cNvGrpSpPr/>
              <p:nvPr/>
            </p:nvGrpSpPr>
            <p:grpSpPr>
              <a:xfrm>
                <a:off x="1752600" y="2286000"/>
                <a:ext cx="1447800" cy="762000"/>
                <a:chOff x="1752600" y="2286000"/>
                <a:chExt cx="1447800" cy="762000"/>
              </a:xfrm>
              <a:grpFill/>
            </p:grpSpPr>
            <p:sp>
              <p:nvSpPr>
                <p:cNvPr id="37" name="Oval 36"/>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
                <p:cNvGrpSpPr/>
                <p:nvPr/>
              </p:nvGrpSpPr>
              <p:grpSpPr>
                <a:xfrm>
                  <a:off x="1905000" y="2286000"/>
                  <a:ext cx="1141228" cy="223284"/>
                  <a:chOff x="1219200" y="2204767"/>
                  <a:chExt cx="6026728" cy="1457866"/>
                </a:xfrm>
                <a:grpFill/>
              </p:grpSpPr>
              <p:sp>
                <p:nvSpPr>
                  <p:cNvPr id="39"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8"/>
                  <p:cNvGrpSpPr/>
                  <p:nvPr/>
                </p:nvGrpSpPr>
                <p:grpSpPr>
                  <a:xfrm>
                    <a:off x="3505200" y="2209800"/>
                    <a:ext cx="2585767" cy="1452833"/>
                    <a:chOff x="1219200" y="2204767"/>
                    <a:chExt cx="2585767" cy="1452833"/>
                  </a:xfrm>
                  <a:grpFill/>
                </p:grpSpPr>
                <p:sp>
                  <p:nvSpPr>
                    <p:cNvPr id="47"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219200" y="2204767"/>
                    <a:ext cx="2585767" cy="1452833"/>
                    <a:chOff x="1219200" y="2204767"/>
                    <a:chExt cx="2585767" cy="1452833"/>
                  </a:xfrm>
                  <a:grpFill/>
                </p:grpSpPr>
                <p:sp>
                  <p:nvSpPr>
                    <p:cNvPr id="43"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4" name="Freeform: Shape 33"/>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531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32" presetClass="emph" presetSubtype="0" fill="hold" grpId="0" nodeType="withEffect">
                                  <p:stCondLst>
                                    <p:cond delay="0"/>
                                  </p:stCondLst>
                                  <p:childTnLst>
                                    <p:animClr clrSpc="rgb" dir="cw">
                                      <p:cBhvr override="childStyle">
                                        <p:cTn id="16" dur="100" fill="hold"/>
                                        <p:tgtEl>
                                          <p:spTgt spid="96"/>
                                        </p:tgtEl>
                                        <p:attrNameLst>
                                          <p:attrName>style.color</p:attrName>
                                        </p:attrNameLst>
                                      </p:cBhvr>
                                      <p:to>
                                        <a:schemeClr val="accent2"/>
                                      </p:to>
                                    </p:animClr>
                                    <p:animClr clrSpc="rgb" dir="cw">
                                      <p:cBhvr>
                                        <p:cTn id="17" dur="100" fill="hold"/>
                                        <p:tgtEl>
                                          <p:spTgt spid="96"/>
                                        </p:tgtEl>
                                        <p:attrNameLst>
                                          <p:attrName>fillcolor</p:attrName>
                                        </p:attrNameLst>
                                      </p:cBhvr>
                                      <p:to>
                                        <a:schemeClr val="accent2"/>
                                      </p:to>
                                    </p:animClr>
                                    <p:set>
                                      <p:cBhvr>
                                        <p:cTn id="18" dur="100" fill="hold"/>
                                        <p:tgtEl>
                                          <p:spTgt spid="96"/>
                                        </p:tgtEl>
                                        <p:attrNameLst>
                                          <p:attrName>fill.type</p:attrName>
                                        </p:attrNameLst>
                                      </p:cBhvr>
                                      <p:to>
                                        <p:strVal val="solid"/>
                                      </p:to>
                                    </p:set>
                                    <p:set>
                                      <p:cBhvr>
                                        <p:cTn id="19" dur="100" fill="hold"/>
                                        <p:tgtEl>
                                          <p:spTgt spid="96"/>
                                        </p:tgtEl>
                                        <p:attrNameLst>
                                          <p:attrName>fill.on</p:attrName>
                                        </p:attrNameLst>
                                      </p:cBhvr>
                                      <p:to>
                                        <p:strVal val="true"/>
                                      </p:to>
                                    </p:set>
                                    <p:animRot by="120000">
                                      <p:cBhvr>
                                        <p:cTn id="20" dur="100" fill="hold">
                                          <p:stCondLst>
                                            <p:cond delay="0"/>
                                          </p:stCondLst>
                                        </p:cTn>
                                        <p:tgtEl>
                                          <p:spTgt spid="96"/>
                                        </p:tgtEl>
                                        <p:attrNameLst>
                                          <p:attrName>r</p:attrName>
                                        </p:attrNameLst>
                                      </p:cBhvr>
                                    </p:animRot>
                                    <p:animRot by="-240000">
                                      <p:cBhvr>
                                        <p:cTn id="21" dur="200" fill="hold">
                                          <p:stCondLst>
                                            <p:cond delay="200"/>
                                          </p:stCondLst>
                                        </p:cTn>
                                        <p:tgtEl>
                                          <p:spTgt spid="96"/>
                                        </p:tgtEl>
                                        <p:attrNameLst>
                                          <p:attrName>r</p:attrName>
                                        </p:attrNameLst>
                                      </p:cBhvr>
                                    </p:animRot>
                                    <p:animRot by="240000">
                                      <p:cBhvr>
                                        <p:cTn id="22" dur="200" fill="hold">
                                          <p:stCondLst>
                                            <p:cond delay="400"/>
                                          </p:stCondLst>
                                        </p:cTn>
                                        <p:tgtEl>
                                          <p:spTgt spid="96"/>
                                        </p:tgtEl>
                                        <p:attrNameLst>
                                          <p:attrName>r</p:attrName>
                                        </p:attrNameLst>
                                      </p:cBhvr>
                                    </p:animRot>
                                    <p:animRot by="-240000">
                                      <p:cBhvr>
                                        <p:cTn id="23" dur="200" fill="hold">
                                          <p:stCondLst>
                                            <p:cond delay="600"/>
                                          </p:stCondLst>
                                        </p:cTn>
                                        <p:tgtEl>
                                          <p:spTgt spid="96"/>
                                        </p:tgtEl>
                                        <p:attrNameLst>
                                          <p:attrName>r</p:attrName>
                                        </p:attrNameLst>
                                      </p:cBhvr>
                                    </p:animRot>
                                    <p:animRot by="120000">
                                      <p:cBhvr>
                                        <p:cTn id="24" dur="200" fill="hold">
                                          <p:stCondLst>
                                            <p:cond delay="800"/>
                                          </p:stCondLst>
                                        </p:cTn>
                                        <p:tgtEl>
                                          <p:spTgt spid="9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8" name="TextBox 7"/>
          <p:cNvSpPr txBox="1"/>
          <p:nvPr/>
        </p:nvSpPr>
        <p:spPr>
          <a:xfrm>
            <a:off x="5840080" y="996056"/>
            <a:ext cx="5181600" cy="5262979"/>
          </a:xfrm>
          <a:prstGeom prst="rect">
            <a:avLst/>
          </a:prstGeom>
          <a:noFill/>
        </p:spPr>
        <p:txBody>
          <a:bodyPr wrap="square" rtlCol="0">
            <a:spAutoFit/>
          </a:bodyPr>
          <a:lstStyle/>
          <a:p>
            <a:r>
              <a:rPr lang="en-US" sz="2800" dirty="0">
                <a:solidFill>
                  <a:schemeClr val="bg2"/>
                </a:solidFill>
              </a:rPr>
              <a:t>“It is a false idea that the Saints will escape all the judgments, whilst the wicked suffer; for all flesh is subject to suffer, and ‘the righteous shall hardly escape’ still many of the Saints will escape, for the just shall live by faith; yet many of the righteous shall fall a prey to disease, to pestilence, etc., by reason of the weakness of the flesh, and yet be save in the Kingdom of God. (2)</a:t>
            </a:r>
          </a:p>
        </p:txBody>
      </p:sp>
      <p:grpSp>
        <p:nvGrpSpPr>
          <p:cNvPr id="7" name="Group 6"/>
          <p:cNvGrpSpPr/>
          <p:nvPr/>
        </p:nvGrpSpPr>
        <p:grpSpPr>
          <a:xfrm>
            <a:off x="971213" y="2296615"/>
            <a:ext cx="3897654" cy="2661860"/>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7"/>
                <p:cNvSpPr/>
                <p:nvPr/>
              </p:nvSpPr>
              <p:spPr>
                <a:xfrm>
                  <a:off x="7279402" y="1563538"/>
                  <a:ext cx="291165" cy="759598"/>
                </a:xfrm>
                <a:prstGeom prst="roundRect">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25"/>
                <p:cNvSpPr/>
                <p:nvPr/>
              </p:nvSpPr>
              <p:spPr>
                <a:xfrm>
                  <a:off x="7339058" y="1803020"/>
                  <a:ext cx="258584" cy="558455"/>
                </a:xfrm>
                <a:prstGeom prst="roundRect">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980810" y="4668998"/>
              <a:ext cx="2095999" cy="1754326"/>
            </a:xfrm>
            <a:prstGeom prst="rect">
              <a:avLst/>
            </a:prstGeom>
          </p:spPr>
          <p:txBody>
            <a:bodyPr wrap="square">
              <a:spAutoFit/>
            </a:bodyPr>
            <a:lstStyle/>
            <a:p>
              <a:pPr algn="ctr"/>
              <a:r>
                <a:rPr lang="en-US" b="1" dirty="0"/>
                <a:t>If we are watchful and spiritually ready, then we will be prepared for the Second Coming of Jesus Christ</a:t>
              </a:r>
              <a:endParaRPr lang="en-US" sz="1600" dirty="0"/>
            </a:p>
          </p:txBody>
        </p:sp>
      </p:grpSp>
    </p:spTree>
    <p:extLst>
      <p:ext uri="{BB962C8B-B14F-4D97-AF65-F5344CB8AC3E}">
        <p14:creationId xmlns:p14="http://schemas.microsoft.com/office/powerpoint/2010/main" val="13201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How do I Survive?</a:t>
            </a:r>
          </a:p>
        </p:txBody>
      </p:sp>
      <p:sp>
        <p:nvSpPr>
          <p:cNvPr id="8" name="TextBox 7"/>
          <p:cNvSpPr txBox="1"/>
          <p:nvPr/>
        </p:nvSpPr>
        <p:spPr>
          <a:xfrm>
            <a:off x="1752600" y="1066801"/>
            <a:ext cx="8610600" cy="4093428"/>
          </a:xfrm>
          <a:prstGeom prst="rect">
            <a:avLst/>
          </a:prstGeom>
          <a:noFill/>
        </p:spPr>
        <p:txBody>
          <a:bodyPr wrap="square" rtlCol="0">
            <a:spAutoFit/>
          </a:bodyPr>
          <a:lstStyle/>
          <a:p>
            <a:r>
              <a:rPr lang="en-US" sz="2400" dirty="0">
                <a:solidFill>
                  <a:schemeClr val="bg2"/>
                </a:solidFill>
              </a:rPr>
              <a:t>“Abide ye in the liberty wherewith ye are made free; entangle not yourselves in sin, but let your hands be clean, until the Lord come.”</a:t>
            </a:r>
          </a:p>
          <a:p>
            <a:r>
              <a:rPr lang="en-US" sz="2400" dirty="0">
                <a:solidFill>
                  <a:schemeClr val="bg2"/>
                </a:solidFill>
              </a:rPr>
              <a:t>D&amp;C 88:86</a:t>
            </a: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a:p>
            <a:endParaRPr lang="en-US" sz="2000" dirty="0">
              <a:solidFill>
                <a:schemeClr val="bg2"/>
              </a:solidFill>
            </a:endParaRPr>
          </a:p>
        </p:txBody>
      </p:sp>
      <p:pic>
        <p:nvPicPr>
          <p:cNvPr id="3" name="Picture 2">
            <a:extLst>
              <a:ext uri="{FF2B5EF4-FFF2-40B4-BE49-F238E27FC236}">
                <a16:creationId xmlns:a16="http://schemas.microsoft.com/office/drawing/2014/main" id="{69A6FAAC-C368-4EAF-9761-BA7725031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123" y="2421829"/>
            <a:ext cx="5915025" cy="3943350"/>
          </a:xfrm>
          <a:prstGeom prst="rect">
            <a:avLst/>
          </a:prstGeom>
        </p:spPr>
      </p:pic>
    </p:spTree>
    <p:extLst>
      <p:ext uri="{BB962C8B-B14F-4D97-AF65-F5344CB8AC3E}">
        <p14:creationId xmlns:p14="http://schemas.microsoft.com/office/powerpoint/2010/main" val="11097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0" y="0"/>
            <a:ext cx="12192000" cy="1477328"/>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AutoNum type="arabicPeriod"/>
            </a:pPr>
            <a:r>
              <a:rPr lang="en-US" dirty="0">
                <a:solidFill>
                  <a:schemeClr val="bg1"/>
                </a:solidFill>
              </a:rPr>
              <a:t>Notes from Lesley Meacham and Becky Davies Poway Institute</a:t>
            </a:r>
          </a:p>
          <a:p>
            <a:pPr marL="342900" indent="-342900">
              <a:buFontTx/>
              <a:buAutoNum type="arabicPeriod"/>
            </a:pPr>
            <a:r>
              <a:rPr lang="en-US" dirty="0">
                <a:solidFill>
                  <a:schemeClr val="bg2"/>
                </a:solidFill>
              </a:rPr>
              <a:t>History of the Church 4:11</a:t>
            </a:r>
          </a:p>
          <a:p>
            <a:endParaRPr lang="en-US" i="1" dirty="0">
              <a:solidFill>
                <a:schemeClr val="bg1"/>
              </a:solidFill>
            </a:endParaRPr>
          </a:p>
        </p:txBody>
      </p:sp>
      <p:sp>
        <p:nvSpPr>
          <p:cNvPr id="14" name="Footer Placeholder 14">
            <a:extLst>
              <a:ext uri="{FF2B5EF4-FFF2-40B4-BE49-F238E27FC236}">
                <a16:creationId xmlns:a16="http://schemas.microsoft.com/office/drawing/2014/main" id="{989BFF99-9353-4BA4-B6C4-BD4EE3C4BD18}"/>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711639" y="1059036"/>
            <a:ext cx="8915400" cy="3262432"/>
          </a:xfrm>
          <a:prstGeom prst="rect">
            <a:avLst/>
          </a:prstGeom>
          <a:noFill/>
        </p:spPr>
        <p:txBody>
          <a:bodyPr wrap="square" rtlCol="0">
            <a:spAutoFit/>
          </a:bodyPr>
          <a:lstStyle/>
          <a:p>
            <a:pPr algn="ctr"/>
            <a:r>
              <a:rPr lang="en-US" sz="5400" dirty="0">
                <a:solidFill>
                  <a:schemeClr val="bg2"/>
                </a:solidFill>
                <a:latin typeface="Harrington" pitchFamily="82" charset="0"/>
              </a:rPr>
              <a:t>“7 Angels with 7 Plagues”</a:t>
            </a:r>
          </a:p>
          <a:p>
            <a:pPr algn="ctr"/>
            <a:endParaRPr lang="en-US" sz="5400" dirty="0">
              <a:solidFill>
                <a:schemeClr val="bg2"/>
              </a:solidFill>
              <a:latin typeface="Harrington" pitchFamily="82" charset="0"/>
            </a:endParaRPr>
          </a:p>
          <a:p>
            <a:pPr algn="ctr"/>
            <a:endParaRPr lang="en-US" sz="5400" dirty="0">
              <a:solidFill>
                <a:schemeClr val="bg2"/>
              </a:solidFill>
              <a:latin typeface="Harrington" pitchFamily="82" charset="0"/>
            </a:endParaRPr>
          </a:p>
          <a:p>
            <a:pPr algn="ctr"/>
            <a:r>
              <a:rPr lang="en-US" sz="4400" dirty="0">
                <a:solidFill>
                  <a:schemeClr val="bg2"/>
                </a:solidFill>
                <a:latin typeface="Harrington" pitchFamily="82" charset="0"/>
              </a:rPr>
              <a:t>Revelation 15-16</a:t>
            </a:r>
          </a:p>
        </p:txBody>
      </p:sp>
      <p:grpSp>
        <p:nvGrpSpPr>
          <p:cNvPr id="2" name="Group 168"/>
          <p:cNvGrpSpPr/>
          <p:nvPr/>
        </p:nvGrpSpPr>
        <p:grpSpPr>
          <a:xfrm>
            <a:off x="1981200" y="2209801"/>
            <a:ext cx="1484580" cy="1487495"/>
            <a:chOff x="1715820" y="1560505"/>
            <a:chExt cx="1484580" cy="1487495"/>
          </a:xfrm>
        </p:grpSpPr>
        <p:sp>
          <p:nvSpPr>
            <p:cNvPr id="170" name="Chord 169"/>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p:nvPr/>
          </p:nvGrpSpPr>
          <p:grpSpPr>
            <a:xfrm>
              <a:off x="1752600" y="2286000"/>
              <a:ext cx="1447800" cy="762000"/>
              <a:chOff x="1752600" y="2286000"/>
              <a:chExt cx="1447800" cy="762000"/>
            </a:xfrm>
          </p:grpSpPr>
          <p:sp>
            <p:nvSpPr>
              <p:cNvPr id="172" name="Oval 171"/>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
              <p:cNvGrpSpPr/>
              <p:nvPr/>
            </p:nvGrpSpPr>
            <p:grpSpPr>
              <a:xfrm>
                <a:off x="1905000" y="2286000"/>
                <a:ext cx="1141228" cy="223284"/>
                <a:chOff x="1219200" y="2204767"/>
                <a:chExt cx="6026728" cy="1457866"/>
              </a:xfrm>
            </p:grpSpPr>
            <p:sp>
              <p:nvSpPr>
                <p:cNvPr id="174" name="Quad Arrow 173"/>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
                <p:cNvGrpSpPr/>
                <p:nvPr/>
              </p:nvGrpSpPr>
              <p:grpSpPr>
                <a:xfrm>
                  <a:off x="3505200" y="2209800"/>
                  <a:ext cx="2585767" cy="1452833"/>
                  <a:chOff x="1219200" y="2204767"/>
                  <a:chExt cx="2585767" cy="1452833"/>
                </a:xfrm>
              </p:grpSpPr>
              <p:sp>
                <p:nvSpPr>
                  <p:cNvPr id="182"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219200" y="2204767"/>
                  <a:ext cx="2585767" cy="1452833"/>
                  <a:chOff x="1219200" y="2204767"/>
                  <a:chExt cx="2585767" cy="1452833"/>
                </a:xfrm>
              </p:grpSpPr>
              <p:sp>
                <p:nvSpPr>
                  <p:cNvPr id="178"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 name="Group 185"/>
          <p:cNvGrpSpPr/>
          <p:nvPr/>
        </p:nvGrpSpPr>
        <p:grpSpPr>
          <a:xfrm>
            <a:off x="2514600" y="3733801"/>
            <a:ext cx="1484580" cy="1487495"/>
            <a:chOff x="1715820" y="1560505"/>
            <a:chExt cx="1484580" cy="1487495"/>
          </a:xfrm>
        </p:grpSpPr>
        <p:sp>
          <p:nvSpPr>
            <p:cNvPr id="187" name="Chord 186"/>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6"/>
            <p:cNvGrpSpPr/>
            <p:nvPr/>
          </p:nvGrpSpPr>
          <p:grpSpPr>
            <a:xfrm>
              <a:off x="1752600" y="2286000"/>
              <a:ext cx="1447800" cy="762000"/>
              <a:chOff x="1752600" y="2286000"/>
              <a:chExt cx="1447800" cy="762000"/>
            </a:xfrm>
          </p:grpSpPr>
          <p:sp>
            <p:nvSpPr>
              <p:cNvPr id="189" name="Oval 188"/>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3"/>
              <p:cNvGrpSpPr/>
              <p:nvPr/>
            </p:nvGrpSpPr>
            <p:grpSpPr>
              <a:xfrm>
                <a:off x="1905000" y="2286000"/>
                <a:ext cx="1141228" cy="223284"/>
                <a:chOff x="1219200" y="2204767"/>
                <a:chExt cx="6026728" cy="1457866"/>
              </a:xfrm>
            </p:grpSpPr>
            <p:sp>
              <p:nvSpPr>
                <p:cNvPr id="191" name="Quad Arrow 190"/>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
                <p:cNvGrpSpPr/>
                <p:nvPr/>
              </p:nvGrpSpPr>
              <p:grpSpPr>
                <a:xfrm>
                  <a:off x="3505200" y="2209800"/>
                  <a:ext cx="2585767" cy="1452833"/>
                  <a:chOff x="1219200" y="2204767"/>
                  <a:chExt cx="2585767" cy="1452833"/>
                </a:xfrm>
              </p:grpSpPr>
              <p:sp>
                <p:nvSpPr>
                  <p:cNvPr id="199"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7"/>
                <p:cNvGrpSpPr/>
                <p:nvPr/>
              </p:nvGrpSpPr>
              <p:grpSpPr>
                <a:xfrm>
                  <a:off x="1219200" y="2204767"/>
                  <a:ext cx="2585767" cy="1452833"/>
                  <a:chOff x="1219200" y="2204767"/>
                  <a:chExt cx="2585767" cy="1452833"/>
                </a:xfrm>
              </p:grpSpPr>
              <p:sp>
                <p:nvSpPr>
                  <p:cNvPr id="195"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202"/>
          <p:cNvGrpSpPr/>
          <p:nvPr/>
        </p:nvGrpSpPr>
        <p:grpSpPr>
          <a:xfrm>
            <a:off x="4495800" y="4648201"/>
            <a:ext cx="1484580" cy="1487495"/>
            <a:chOff x="1715820" y="1560505"/>
            <a:chExt cx="1484580" cy="1487495"/>
          </a:xfrm>
        </p:grpSpPr>
        <p:sp>
          <p:nvSpPr>
            <p:cNvPr id="204" name="Chord 203"/>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6"/>
            <p:cNvGrpSpPr/>
            <p:nvPr/>
          </p:nvGrpSpPr>
          <p:grpSpPr>
            <a:xfrm>
              <a:off x="1752600" y="2286000"/>
              <a:ext cx="1447800" cy="762000"/>
              <a:chOff x="1752600" y="2286000"/>
              <a:chExt cx="1447800" cy="762000"/>
            </a:xfrm>
          </p:grpSpPr>
          <p:sp>
            <p:nvSpPr>
              <p:cNvPr id="206" name="Oval 205"/>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
              <p:cNvGrpSpPr/>
              <p:nvPr/>
            </p:nvGrpSpPr>
            <p:grpSpPr>
              <a:xfrm>
                <a:off x="1905000" y="2286000"/>
                <a:ext cx="1141228" cy="223284"/>
                <a:chOff x="1219200" y="2204767"/>
                <a:chExt cx="6026728" cy="1457866"/>
              </a:xfrm>
            </p:grpSpPr>
            <p:sp>
              <p:nvSpPr>
                <p:cNvPr id="208" name="Quad Arrow 207"/>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
                <p:cNvGrpSpPr/>
                <p:nvPr/>
              </p:nvGrpSpPr>
              <p:grpSpPr>
                <a:xfrm>
                  <a:off x="3505200" y="2209800"/>
                  <a:ext cx="2585767" cy="1452833"/>
                  <a:chOff x="1219200" y="2204767"/>
                  <a:chExt cx="2585767" cy="1452833"/>
                </a:xfrm>
              </p:grpSpPr>
              <p:sp>
                <p:nvSpPr>
                  <p:cNvPr id="216"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7"/>
                <p:cNvGrpSpPr/>
                <p:nvPr/>
              </p:nvGrpSpPr>
              <p:grpSpPr>
                <a:xfrm>
                  <a:off x="1219200" y="2204767"/>
                  <a:ext cx="2585767" cy="1452833"/>
                  <a:chOff x="1219200" y="2204767"/>
                  <a:chExt cx="2585767" cy="1452833"/>
                </a:xfrm>
              </p:grpSpPr>
              <p:sp>
                <p:nvSpPr>
                  <p:cNvPr id="212"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219"/>
          <p:cNvGrpSpPr/>
          <p:nvPr/>
        </p:nvGrpSpPr>
        <p:grpSpPr>
          <a:xfrm>
            <a:off x="6477000" y="4648201"/>
            <a:ext cx="1484580" cy="1487495"/>
            <a:chOff x="1715820" y="1560505"/>
            <a:chExt cx="1484580" cy="1487495"/>
          </a:xfrm>
        </p:grpSpPr>
        <p:sp>
          <p:nvSpPr>
            <p:cNvPr id="221" name="Chord 22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6"/>
            <p:cNvGrpSpPr/>
            <p:nvPr/>
          </p:nvGrpSpPr>
          <p:grpSpPr>
            <a:xfrm>
              <a:off x="1752600" y="2286000"/>
              <a:ext cx="1447800" cy="762000"/>
              <a:chOff x="1752600" y="2286000"/>
              <a:chExt cx="1447800" cy="762000"/>
            </a:xfrm>
          </p:grpSpPr>
          <p:sp>
            <p:nvSpPr>
              <p:cNvPr id="223" name="Oval 22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
              <p:cNvGrpSpPr/>
              <p:nvPr/>
            </p:nvGrpSpPr>
            <p:grpSpPr>
              <a:xfrm>
                <a:off x="1905000" y="2286000"/>
                <a:ext cx="1141228" cy="223284"/>
                <a:chOff x="1219200" y="2204767"/>
                <a:chExt cx="6026728" cy="1457866"/>
              </a:xfrm>
            </p:grpSpPr>
            <p:sp>
              <p:nvSpPr>
                <p:cNvPr id="225" name="Quad Arrow 22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8"/>
                <p:cNvGrpSpPr/>
                <p:nvPr/>
              </p:nvGrpSpPr>
              <p:grpSpPr>
                <a:xfrm>
                  <a:off x="3505200" y="2209800"/>
                  <a:ext cx="2585767" cy="1452833"/>
                  <a:chOff x="1219200" y="2204767"/>
                  <a:chExt cx="2585767" cy="1452833"/>
                </a:xfrm>
              </p:grpSpPr>
              <p:sp>
                <p:nvSpPr>
                  <p:cNvPr id="23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7"/>
                <p:cNvGrpSpPr/>
                <p:nvPr/>
              </p:nvGrpSpPr>
              <p:grpSpPr>
                <a:xfrm>
                  <a:off x="1219200" y="2204767"/>
                  <a:ext cx="2585767" cy="1452833"/>
                  <a:chOff x="1219200" y="2204767"/>
                  <a:chExt cx="2585767" cy="1452833"/>
                </a:xfrm>
              </p:grpSpPr>
              <p:sp>
                <p:nvSpPr>
                  <p:cNvPr id="22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236"/>
          <p:cNvGrpSpPr/>
          <p:nvPr/>
        </p:nvGrpSpPr>
        <p:grpSpPr>
          <a:xfrm>
            <a:off x="8077200" y="3733801"/>
            <a:ext cx="1484580" cy="1487495"/>
            <a:chOff x="1715820" y="1560505"/>
            <a:chExt cx="1484580" cy="1487495"/>
          </a:xfrm>
        </p:grpSpPr>
        <p:sp>
          <p:nvSpPr>
            <p:cNvPr id="238" name="Chord 237"/>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6"/>
            <p:cNvGrpSpPr/>
            <p:nvPr/>
          </p:nvGrpSpPr>
          <p:grpSpPr>
            <a:xfrm>
              <a:off x="1752600" y="2286000"/>
              <a:ext cx="1447800" cy="762000"/>
              <a:chOff x="1752600" y="2286000"/>
              <a:chExt cx="1447800" cy="762000"/>
            </a:xfrm>
          </p:grpSpPr>
          <p:sp>
            <p:nvSpPr>
              <p:cNvPr id="240" name="Oval 239"/>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
              <p:cNvGrpSpPr/>
              <p:nvPr/>
            </p:nvGrpSpPr>
            <p:grpSpPr>
              <a:xfrm>
                <a:off x="1905000" y="2286000"/>
                <a:ext cx="1141228" cy="223284"/>
                <a:chOff x="1219200" y="2204767"/>
                <a:chExt cx="6026728" cy="1457866"/>
              </a:xfrm>
            </p:grpSpPr>
            <p:sp>
              <p:nvSpPr>
                <p:cNvPr id="242" name="Quad Arrow 241"/>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8"/>
                <p:cNvGrpSpPr/>
                <p:nvPr/>
              </p:nvGrpSpPr>
              <p:grpSpPr>
                <a:xfrm>
                  <a:off x="3505200" y="2209800"/>
                  <a:ext cx="2585767" cy="1452833"/>
                  <a:chOff x="1219200" y="2204767"/>
                  <a:chExt cx="2585767" cy="1452833"/>
                </a:xfrm>
              </p:grpSpPr>
              <p:sp>
                <p:nvSpPr>
                  <p:cNvPr id="250"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7"/>
                <p:cNvGrpSpPr/>
                <p:nvPr/>
              </p:nvGrpSpPr>
              <p:grpSpPr>
                <a:xfrm>
                  <a:off x="1219200" y="2204767"/>
                  <a:ext cx="2585767" cy="1452833"/>
                  <a:chOff x="1219200" y="2204767"/>
                  <a:chExt cx="2585767" cy="1452833"/>
                </a:xfrm>
              </p:grpSpPr>
              <p:sp>
                <p:nvSpPr>
                  <p:cNvPr id="246"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 name="Group 253"/>
          <p:cNvGrpSpPr/>
          <p:nvPr/>
        </p:nvGrpSpPr>
        <p:grpSpPr>
          <a:xfrm>
            <a:off x="8686800" y="2286001"/>
            <a:ext cx="1484580" cy="1487495"/>
            <a:chOff x="1715820" y="1560505"/>
            <a:chExt cx="1484580" cy="1487495"/>
          </a:xfrm>
        </p:grpSpPr>
        <p:sp>
          <p:nvSpPr>
            <p:cNvPr id="255" name="Chord 254"/>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6"/>
            <p:cNvGrpSpPr/>
            <p:nvPr/>
          </p:nvGrpSpPr>
          <p:grpSpPr>
            <a:xfrm>
              <a:off x="1752600" y="2286000"/>
              <a:ext cx="1447800" cy="762000"/>
              <a:chOff x="1752600" y="2286000"/>
              <a:chExt cx="1447800" cy="762000"/>
            </a:xfrm>
          </p:grpSpPr>
          <p:sp>
            <p:nvSpPr>
              <p:cNvPr id="257" name="Oval 256"/>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
              <p:cNvGrpSpPr/>
              <p:nvPr/>
            </p:nvGrpSpPr>
            <p:grpSpPr>
              <a:xfrm>
                <a:off x="1905000" y="2286000"/>
                <a:ext cx="1141228" cy="223284"/>
                <a:chOff x="1219200" y="2204767"/>
                <a:chExt cx="6026728" cy="1457866"/>
              </a:xfrm>
            </p:grpSpPr>
            <p:sp>
              <p:nvSpPr>
                <p:cNvPr id="259" name="Quad Arrow 258"/>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8"/>
                <p:cNvGrpSpPr/>
                <p:nvPr/>
              </p:nvGrpSpPr>
              <p:grpSpPr>
                <a:xfrm>
                  <a:off x="3505200" y="2209800"/>
                  <a:ext cx="2585767" cy="1452833"/>
                  <a:chOff x="1219200" y="2204767"/>
                  <a:chExt cx="2585767" cy="1452833"/>
                </a:xfrm>
              </p:grpSpPr>
              <p:sp>
                <p:nvSpPr>
                  <p:cNvPr id="267"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7"/>
                <p:cNvGrpSpPr/>
                <p:nvPr/>
              </p:nvGrpSpPr>
              <p:grpSpPr>
                <a:xfrm>
                  <a:off x="1219200" y="2204767"/>
                  <a:ext cx="2585767" cy="1452833"/>
                  <a:chOff x="1219200" y="2204767"/>
                  <a:chExt cx="2585767" cy="1452833"/>
                </a:xfrm>
              </p:grpSpPr>
              <p:sp>
                <p:nvSpPr>
                  <p:cNvPr id="263"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2"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7" name="Group 270"/>
          <p:cNvGrpSpPr/>
          <p:nvPr/>
        </p:nvGrpSpPr>
        <p:grpSpPr>
          <a:xfrm>
            <a:off x="5410200" y="1828801"/>
            <a:ext cx="1484580" cy="1487495"/>
            <a:chOff x="1715820" y="1560505"/>
            <a:chExt cx="1484580" cy="1487495"/>
          </a:xfrm>
        </p:grpSpPr>
        <p:sp>
          <p:nvSpPr>
            <p:cNvPr id="272" name="Chord 271"/>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16"/>
            <p:cNvGrpSpPr/>
            <p:nvPr/>
          </p:nvGrpSpPr>
          <p:grpSpPr>
            <a:xfrm>
              <a:off x="1752600" y="2286000"/>
              <a:ext cx="1447800" cy="762000"/>
              <a:chOff x="1752600" y="2286000"/>
              <a:chExt cx="1447800" cy="762000"/>
            </a:xfrm>
          </p:grpSpPr>
          <p:sp>
            <p:nvSpPr>
              <p:cNvPr id="274" name="Oval 273"/>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3"/>
              <p:cNvGrpSpPr/>
              <p:nvPr/>
            </p:nvGrpSpPr>
            <p:grpSpPr>
              <a:xfrm>
                <a:off x="1905000" y="2286000"/>
                <a:ext cx="1141228" cy="223284"/>
                <a:chOff x="1219200" y="2204767"/>
                <a:chExt cx="6026728" cy="1457866"/>
              </a:xfrm>
            </p:grpSpPr>
            <p:sp>
              <p:nvSpPr>
                <p:cNvPr id="276" name="Quad Arrow 275"/>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8"/>
                <p:cNvGrpSpPr/>
                <p:nvPr/>
              </p:nvGrpSpPr>
              <p:grpSpPr>
                <a:xfrm>
                  <a:off x="3505200" y="2209800"/>
                  <a:ext cx="2585767" cy="1452833"/>
                  <a:chOff x="1219200" y="2204767"/>
                  <a:chExt cx="2585767" cy="1452833"/>
                </a:xfrm>
              </p:grpSpPr>
              <p:sp>
                <p:nvSpPr>
                  <p:cNvPr id="284"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7"/>
                <p:cNvGrpSpPr/>
                <p:nvPr/>
              </p:nvGrpSpPr>
              <p:grpSpPr>
                <a:xfrm>
                  <a:off x="1219200" y="2204767"/>
                  <a:ext cx="2585767" cy="1452833"/>
                  <a:chOff x="1219200" y="2204767"/>
                  <a:chExt cx="2585767" cy="1452833"/>
                </a:xfrm>
              </p:grpSpPr>
              <p:sp>
                <p:nvSpPr>
                  <p:cNvPr id="280"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9"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61944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258934"/>
            <a:ext cx="6316133" cy="1384995"/>
          </a:xfrm>
          <a:prstGeom prst="rect">
            <a:avLst/>
          </a:prstGeom>
          <a:ln>
            <a:solidFill>
              <a:schemeClr val="tx1"/>
            </a:solidFill>
          </a:ln>
        </p:spPr>
        <p:txBody>
          <a:bodyPr wrap="square">
            <a:spAutoFit/>
          </a:bodyPr>
          <a:lstStyle/>
          <a:p>
            <a:r>
              <a:rPr lang="en-US" b="1" dirty="0"/>
              <a:t>Mark on the Forehead / Mark on His name Revelation 14:11:</a:t>
            </a:r>
          </a:p>
          <a:p>
            <a:r>
              <a:rPr lang="en-US" dirty="0"/>
              <a:t>The practice common among Oriental nations of </a:t>
            </a:r>
            <a:r>
              <a:rPr lang="en-US" dirty="0" err="1"/>
              <a:t>colouring</a:t>
            </a:r>
            <a:r>
              <a:rPr lang="en-US" dirty="0"/>
              <a:t> the forehead or impressing on it some distinctive mark as a sign of devotion to some deity is alluded to in Revelation 13:16</a:t>
            </a:r>
          </a:p>
          <a:p>
            <a:r>
              <a:rPr lang="en-US" sz="1200" dirty="0">
                <a:latin typeface="Open Sans"/>
              </a:rPr>
              <a:t>Bible Study Tools</a:t>
            </a:r>
          </a:p>
        </p:txBody>
      </p:sp>
      <p:sp>
        <p:nvSpPr>
          <p:cNvPr id="5" name="Rectangle 4"/>
          <p:cNvSpPr/>
          <p:nvPr/>
        </p:nvSpPr>
        <p:spPr>
          <a:xfrm>
            <a:off x="0" y="1200329"/>
            <a:ext cx="6316133" cy="2246769"/>
          </a:xfrm>
          <a:prstGeom prst="rect">
            <a:avLst/>
          </a:prstGeom>
          <a:ln>
            <a:solidFill>
              <a:schemeClr val="tx1"/>
            </a:solidFill>
          </a:ln>
        </p:spPr>
        <p:txBody>
          <a:bodyPr wrap="square">
            <a:spAutoFit/>
          </a:bodyPr>
          <a:lstStyle/>
          <a:p>
            <a:pPr fontAlgn="base"/>
            <a:r>
              <a:rPr lang="en-US" sz="1400" b="1" dirty="0">
                <a:latin typeface="Open Sans"/>
              </a:rPr>
              <a:t>Departed Spirits Revelation 14:11</a:t>
            </a:r>
          </a:p>
          <a:p>
            <a:pPr fontAlgn="base"/>
            <a:r>
              <a:rPr lang="en-US" sz="1400" dirty="0">
                <a:latin typeface="Open Sans"/>
              </a:rPr>
              <a:t>The great misery of departed spirits in the world of spirits, where they go after death, is to know that they come short of the glory that others enjoy and that they might have enjoyed themselves, and they are their own accusers” (</a:t>
            </a:r>
            <a:r>
              <a:rPr lang="en-US" sz="1400" i="1" dirty="0">
                <a:latin typeface="Open Sans"/>
              </a:rPr>
              <a:t>Teachings of Presidents of the Church: Joseph Smith</a:t>
            </a:r>
            <a:r>
              <a:rPr lang="en-US" sz="1400" dirty="0">
                <a:latin typeface="Open Sans"/>
              </a:rPr>
              <a:t>[2007], 224).</a:t>
            </a:r>
          </a:p>
          <a:p>
            <a:pPr fontAlgn="base"/>
            <a:r>
              <a:rPr lang="en-US" sz="1400" dirty="0">
                <a:latin typeface="Open Sans"/>
              </a:rPr>
              <a:t>“A man is his own tormentor and his own condemner. Hence the saying, They shall go into the lake that burns with fire and brimstone [see Revelation 21:8]. The torment of disappointment in the mind of man is as exquisite as a lake burning with fire and brimstone” (</a:t>
            </a:r>
            <a:r>
              <a:rPr lang="en-US" sz="1400" i="1" dirty="0">
                <a:latin typeface="Open Sans"/>
              </a:rPr>
              <a:t>Teachings of Presidents of the Church: Joseph Smith,</a:t>
            </a:r>
            <a:r>
              <a:rPr lang="en-US" sz="1400" dirty="0">
                <a:latin typeface="Open Sans"/>
              </a:rPr>
              <a:t> 224).</a:t>
            </a:r>
            <a:endParaRPr lang="en-US" sz="1400" b="0" i="0" dirty="0">
              <a:effectLst/>
              <a:latin typeface="Open Sans"/>
            </a:endParaRPr>
          </a:p>
        </p:txBody>
      </p:sp>
      <p:sp>
        <p:nvSpPr>
          <p:cNvPr id="6" name="Rectangle 5"/>
          <p:cNvSpPr/>
          <p:nvPr/>
        </p:nvSpPr>
        <p:spPr>
          <a:xfrm>
            <a:off x="0" y="0"/>
            <a:ext cx="6316133" cy="1200329"/>
          </a:xfrm>
          <a:prstGeom prst="rect">
            <a:avLst/>
          </a:prstGeom>
          <a:ln>
            <a:solidFill>
              <a:schemeClr val="tx1"/>
            </a:solidFill>
          </a:ln>
        </p:spPr>
        <p:txBody>
          <a:bodyPr wrap="square">
            <a:spAutoFit/>
          </a:bodyPr>
          <a:lstStyle/>
          <a:p>
            <a:pPr fontAlgn="base"/>
            <a:r>
              <a:rPr lang="en-US" sz="1200" b="1" dirty="0"/>
              <a:t>Angel Revelation 14:6:</a:t>
            </a:r>
          </a:p>
          <a:p>
            <a:pPr fontAlgn="base"/>
            <a:r>
              <a:rPr lang="en-US" sz="1200" b="1" dirty="0"/>
              <a:t>“</a:t>
            </a:r>
            <a:r>
              <a:rPr lang="en-US" sz="1200" dirty="0">
                <a:latin typeface="Open Sans"/>
              </a:rPr>
              <a:t>“That angel has come. His name is Moroni” President Gordon B. Hinckley (“Stay the Course—Keep the Faith”</a:t>
            </a:r>
            <a:r>
              <a:rPr lang="en-US" sz="1200" i="1" dirty="0">
                <a:latin typeface="Open Sans"/>
              </a:rPr>
              <a:t> Ensign,</a:t>
            </a:r>
            <a:r>
              <a:rPr lang="en-US" sz="1200" dirty="0">
                <a:latin typeface="Open Sans"/>
              </a:rPr>
              <a:t> Nov. 1995, 70). The angel may also represent a composite of the many heavenly messengers, including Moroni, who have assisted in the latter-day Restoration of the gospel of Jesus Christ (see Bruce R. McConkie, </a:t>
            </a:r>
            <a:r>
              <a:rPr lang="en-US" sz="1200" i="1" dirty="0">
                <a:latin typeface="Open Sans"/>
              </a:rPr>
              <a:t>Doctrinal New Testament Commentary,</a:t>
            </a:r>
            <a:r>
              <a:rPr lang="en-US" sz="1200" dirty="0">
                <a:latin typeface="Open Sans"/>
              </a:rPr>
              <a:t> 3 vols. [1965–73], 3:529–31;</a:t>
            </a:r>
            <a:endParaRPr lang="en-US" sz="1200" dirty="0"/>
          </a:p>
        </p:txBody>
      </p:sp>
      <p:sp>
        <p:nvSpPr>
          <p:cNvPr id="8" name="Rectangle 7"/>
          <p:cNvSpPr/>
          <p:nvPr/>
        </p:nvSpPr>
        <p:spPr>
          <a:xfrm>
            <a:off x="30131" y="3443052"/>
            <a:ext cx="6286002" cy="1815882"/>
          </a:xfrm>
          <a:prstGeom prst="rect">
            <a:avLst/>
          </a:prstGeom>
          <a:ln>
            <a:solidFill>
              <a:schemeClr val="tx1"/>
            </a:solidFill>
          </a:ln>
        </p:spPr>
        <p:txBody>
          <a:bodyPr wrap="square">
            <a:spAutoFit/>
          </a:bodyPr>
          <a:lstStyle/>
          <a:p>
            <a:r>
              <a:rPr lang="en-US" sz="1400" b="1" dirty="0"/>
              <a:t>Babel Revelation 14:8:</a:t>
            </a:r>
          </a:p>
          <a:p>
            <a:r>
              <a:rPr lang="en-US" sz="1400" dirty="0"/>
              <a:t>“Babel was founded by Nimrod and was one of the oldest cities in the land of Mesopotamia, or Shinar (Gen. 10:8–10). The Lord confounded the languages at the time the people were building the Tower of Babel (Gen. 11:1–9  Ether 1:3–5, 33–35). Babylon later became Nebuchadnezzar’s capital. He built an enormous city of which the ruins still remain. Babylon became a very wicked city and has since come to symbolize the wickedness of the world” (Guide to the Scriptures, “Babel, Baby” scriptures.lds.org).</a:t>
            </a:r>
          </a:p>
        </p:txBody>
      </p:sp>
      <p:sp>
        <p:nvSpPr>
          <p:cNvPr id="11" name="Rectangle 10"/>
          <p:cNvSpPr/>
          <p:nvPr/>
        </p:nvSpPr>
        <p:spPr>
          <a:xfrm>
            <a:off x="6346264" y="0"/>
            <a:ext cx="5845736" cy="3970318"/>
          </a:xfrm>
          <a:prstGeom prst="rect">
            <a:avLst/>
          </a:prstGeom>
          <a:ln>
            <a:solidFill>
              <a:schemeClr val="tx1"/>
            </a:solidFill>
          </a:ln>
        </p:spPr>
        <p:txBody>
          <a:bodyPr wrap="square">
            <a:spAutoFit/>
          </a:bodyPr>
          <a:lstStyle/>
          <a:p>
            <a:r>
              <a:rPr lang="en-US" b="1" dirty="0"/>
              <a:t>Armageddon Revelation 16: 14-21:</a:t>
            </a:r>
          </a:p>
          <a:p>
            <a:r>
              <a:rPr lang="en-US" dirty="0"/>
              <a:t>“The name </a:t>
            </a:r>
            <a:r>
              <a:rPr lang="en-US" i="1" dirty="0"/>
              <a:t>Armageddon</a:t>
            </a:r>
            <a:r>
              <a:rPr lang="en-US" dirty="0"/>
              <a:t> is derived from the Hebrew </a:t>
            </a:r>
            <a:r>
              <a:rPr lang="en-US" i="1" dirty="0" err="1"/>
              <a:t>Har</a:t>
            </a:r>
            <a:r>
              <a:rPr lang="en-US" i="1" dirty="0"/>
              <a:t> </a:t>
            </a:r>
            <a:r>
              <a:rPr lang="en-US" i="1" dirty="0" err="1"/>
              <a:t>Megiddon</a:t>
            </a:r>
            <a:r>
              <a:rPr lang="en-US" i="1" dirty="0"/>
              <a:t>,</a:t>
            </a:r>
            <a:r>
              <a:rPr lang="en-US" dirty="0"/>
              <a:t> meaning the ‘mountain of Megiddo.’ The valley of Megiddo is in the western portion of the plain of Esdraelon, fifty miles (eighty kilometers) north of Jerusalem, and is the site of several crucial battles in Old Testament times. A great and final conflict that will take place near the time of the Second Coming of the Lord is called the battle of Armageddon because it will begin in the same locale. (See Ezek. 39:11; Zech. 12–14,  especially 12:11; Rev. 16:14–21.)” (Guide to the Scriptures, “Armageddon,” scriptures.lds.org). </a:t>
            </a:r>
          </a:p>
          <a:p>
            <a:r>
              <a:rPr lang="en-US" dirty="0"/>
              <a:t>The battle that will begin at </a:t>
            </a:r>
            <a:r>
              <a:rPr lang="en-US" dirty="0" err="1"/>
              <a:t>Har</a:t>
            </a:r>
            <a:r>
              <a:rPr lang="en-US" dirty="0"/>
              <a:t> </a:t>
            </a:r>
            <a:r>
              <a:rPr lang="en-US" dirty="0" err="1"/>
              <a:t>Megiddon</a:t>
            </a:r>
            <a:r>
              <a:rPr lang="en-US" dirty="0"/>
              <a:t> will spread to Jerusalem.</a:t>
            </a:r>
            <a:endParaRPr lang="en-US" sz="1600" dirty="0">
              <a:latin typeface="Open Sans"/>
            </a:endParaRPr>
          </a:p>
        </p:txBody>
      </p:sp>
      <p:sp>
        <p:nvSpPr>
          <p:cNvPr id="2" name="Rectangle 1"/>
          <p:cNvSpPr/>
          <p:nvPr/>
        </p:nvSpPr>
        <p:spPr>
          <a:xfrm>
            <a:off x="6316132" y="3970318"/>
            <a:ext cx="5875868" cy="2308324"/>
          </a:xfrm>
          <a:prstGeom prst="rect">
            <a:avLst/>
          </a:prstGeom>
          <a:ln>
            <a:solidFill>
              <a:schemeClr val="tx1"/>
            </a:solidFill>
          </a:ln>
        </p:spPr>
        <p:txBody>
          <a:bodyPr wrap="square">
            <a:spAutoFit/>
          </a:bodyPr>
          <a:lstStyle/>
          <a:p>
            <a:r>
              <a:rPr lang="en-US" b="1" dirty="0">
                <a:latin typeface="Open Sans"/>
              </a:rPr>
              <a:t>“The song of Moses”  Revelation 15:1-19:</a:t>
            </a:r>
          </a:p>
          <a:p>
            <a:r>
              <a:rPr lang="en-US" dirty="0">
                <a:latin typeface="Open Sans"/>
              </a:rPr>
              <a:t>was sung by the children of Israel following their deliverance from Egyptian bondage (see Exodus 15:1–19). Revelation 15:3 tells us that the song of Moses will be sung again by those who inherit the celestial kingdom in celebration of the Lamb of God delivering them from the bondage of sin. New Testament Institute Manual Chapter 55</a:t>
            </a:r>
            <a:endParaRPr lang="en-US" dirty="0"/>
          </a:p>
        </p:txBody>
      </p:sp>
    </p:spTree>
    <p:extLst>
      <p:ext uri="{BB962C8B-B14F-4D97-AF65-F5344CB8AC3E}">
        <p14:creationId xmlns:p14="http://schemas.microsoft.com/office/powerpoint/2010/main" val="150760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8000" y="888999"/>
          <a:ext cx="11243734" cy="4632960"/>
        </p:xfrm>
        <a:graphic>
          <a:graphicData uri="http://schemas.openxmlformats.org/drawingml/2006/table">
            <a:tbl>
              <a:tblPr firstRow="1" bandRow="1">
                <a:tableStyleId>{5940675A-B579-460E-94D1-54222C63F5DA}</a:tableStyleId>
              </a:tblPr>
              <a:tblGrid>
                <a:gridCol w="2658534">
                  <a:extLst>
                    <a:ext uri="{9D8B030D-6E8A-4147-A177-3AD203B41FA5}">
                      <a16:colId xmlns:a16="http://schemas.microsoft.com/office/drawing/2014/main" val="3629922948"/>
                    </a:ext>
                  </a:extLst>
                </a:gridCol>
                <a:gridCol w="8585200">
                  <a:extLst>
                    <a:ext uri="{9D8B030D-6E8A-4147-A177-3AD203B41FA5}">
                      <a16:colId xmlns:a16="http://schemas.microsoft.com/office/drawing/2014/main" val="2772489734"/>
                    </a:ext>
                  </a:extLst>
                </a:gridCol>
              </a:tblGrid>
              <a:tr h="407670">
                <a:tc>
                  <a:txBody>
                    <a:bodyPr/>
                    <a:lstStyle/>
                    <a:p>
                      <a:pPr algn="l" fontAlgn="base"/>
                      <a:r>
                        <a:rPr lang="en-US" b="0" i="0" u="none" strike="noStrike" cap="all" dirty="0">
                          <a:solidFill>
                            <a:schemeClr val="tx1"/>
                          </a:solidFill>
                          <a:effectLst/>
                          <a:latin typeface="Lucida Sans" panose="020B0602030504020204" pitchFamily="34" charset="0"/>
                        </a:rPr>
                        <a:t>REVELATION 16</a:t>
                      </a:r>
                      <a:endParaRPr lang="en-US" b="0" i="0" cap="all" dirty="0">
                        <a:solidFill>
                          <a:schemeClr val="tx1"/>
                        </a:solidFill>
                        <a:effectLst/>
                        <a:latin typeface="Lucida Sans" panose="020B0602030504020204" pitchFamily="34" charset="0"/>
                      </a:endParaRPr>
                    </a:p>
                  </a:txBody>
                  <a:tcPr marL="95250" marR="95250" marT="66675" marB="66675" anchor="b"/>
                </a:tc>
                <a:tc>
                  <a:txBody>
                    <a:bodyPr/>
                    <a:lstStyle/>
                    <a:p>
                      <a:pPr algn="l" fontAlgn="base"/>
                      <a:r>
                        <a:rPr lang="en-US" b="0" i="0" cap="all">
                          <a:solidFill>
                            <a:schemeClr val="tx1"/>
                          </a:solidFill>
                          <a:effectLst/>
                          <a:latin typeface="Lucida Sans" panose="020B0602030504020204" pitchFamily="34" charset="0"/>
                        </a:rPr>
                        <a:t>DESCRIPTION OF THE PLAGUE</a:t>
                      </a:r>
                    </a:p>
                  </a:txBody>
                  <a:tcPr marL="95250" marR="95250" marT="66675" marB="66675" anchor="b"/>
                </a:tc>
                <a:extLst>
                  <a:ext uri="{0D108BD9-81ED-4DB2-BD59-A6C34878D82A}">
                    <a16:rowId xmlns:a16="http://schemas.microsoft.com/office/drawing/2014/main" val="2954724757"/>
                  </a:ext>
                </a:extLst>
              </a:tr>
              <a:tr h="681990">
                <a:tc>
                  <a:txBody>
                    <a:bodyPr/>
                    <a:lstStyle/>
                    <a:p>
                      <a:pPr algn="l" fontAlgn="base"/>
                      <a:r>
                        <a:rPr lang="en-US" u="none" strike="noStrike" dirty="0">
                          <a:solidFill>
                            <a:schemeClr val="tx1"/>
                          </a:solidFill>
                          <a:effectLst/>
                        </a:rPr>
                        <a:t>Verse 2</a:t>
                      </a:r>
                      <a:endParaRPr lang="en-US" dirty="0">
                        <a:solidFill>
                          <a:schemeClr val="tx1"/>
                        </a:solidFill>
                        <a:effectLst/>
                      </a:endParaRPr>
                    </a:p>
                  </a:txBody>
                  <a:tcPr marL="95250" marR="95250" marT="66675" marB="66675" anchor="ctr"/>
                </a:tc>
                <a:tc>
                  <a:txBody>
                    <a:bodyPr/>
                    <a:lstStyle/>
                    <a:p>
                      <a:pPr algn="l" fontAlgn="base"/>
                      <a:r>
                        <a:rPr lang="en-US" dirty="0">
                          <a:solidFill>
                            <a:schemeClr val="tx1"/>
                          </a:solidFill>
                          <a:effectLst/>
                        </a:rPr>
                        <a:t>First, “a noisome and grievous sore” comes upon the wicked. (Similar plagues are described in </a:t>
                      </a:r>
                      <a:r>
                        <a:rPr lang="en-US" u="none" strike="noStrike" dirty="0">
                          <a:solidFill>
                            <a:schemeClr val="tx1"/>
                          </a:solidFill>
                          <a:effectLst/>
                        </a:rPr>
                        <a:t>Exodus 9:8–12</a:t>
                      </a:r>
                      <a:r>
                        <a:rPr lang="en-US" u="none" strike="noStrike" baseline="0" dirty="0">
                          <a:solidFill>
                            <a:schemeClr val="tx1"/>
                          </a:solidFill>
                          <a:effectLst/>
                        </a:rPr>
                        <a:t> </a:t>
                      </a:r>
                      <a:r>
                        <a:rPr lang="en-US" dirty="0">
                          <a:solidFill>
                            <a:schemeClr val="tx1"/>
                          </a:solidFill>
                          <a:effectLst/>
                        </a:rPr>
                        <a:t>and </a:t>
                      </a:r>
                      <a:r>
                        <a:rPr lang="en-US" u="none" strike="noStrike" dirty="0">
                          <a:solidFill>
                            <a:schemeClr val="tx1"/>
                          </a:solidFill>
                          <a:effectLst/>
                        </a:rPr>
                        <a:t>Zechariah 14:12</a:t>
                      </a:r>
                      <a:r>
                        <a:rPr lang="en-US" dirty="0">
                          <a:solidFill>
                            <a:schemeClr val="tx1"/>
                          </a:solidFill>
                          <a:effectLst/>
                        </a:rPr>
                        <a:t>.)</a:t>
                      </a:r>
                    </a:p>
                  </a:txBody>
                  <a:tcPr marL="95250" marR="95250" marT="66675" marB="66675" anchor="ctr"/>
                </a:tc>
                <a:extLst>
                  <a:ext uri="{0D108BD9-81ED-4DB2-BD59-A6C34878D82A}">
                    <a16:rowId xmlns:a16="http://schemas.microsoft.com/office/drawing/2014/main" val="42773102"/>
                  </a:ext>
                </a:extLst>
              </a:tr>
              <a:tr h="681990">
                <a:tc>
                  <a:txBody>
                    <a:bodyPr/>
                    <a:lstStyle/>
                    <a:p>
                      <a:pPr algn="l" fontAlgn="base"/>
                      <a:r>
                        <a:rPr lang="en-US" u="none" strike="noStrike" dirty="0">
                          <a:solidFill>
                            <a:schemeClr val="tx1"/>
                          </a:solidFill>
                          <a:effectLst/>
                        </a:rPr>
                        <a:t>Verse 3</a:t>
                      </a:r>
                      <a:endParaRPr lang="en-US" dirty="0">
                        <a:solidFill>
                          <a:schemeClr val="tx1"/>
                        </a:solidFill>
                        <a:effectLst/>
                      </a:endParaRPr>
                    </a:p>
                  </a:txBody>
                  <a:tcPr marL="95250" marR="95250" marT="66675" marB="66675" anchor="ctr"/>
                </a:tc>
                <a:tc>
                  <a:txBody>
                    <a:bodyPr/>
                    <a:lstStyle/>
                    <a:p>
                      <a:pPr algn="l" fontAlgn="base"/>
                      <a:r>
                        <a:rPr lang="en-US" dirty="0">
                          <a:solidFill>
                            <a:schemeClr val="tx1"/>
                          </a:solidFill>
                          <a:effectLst/>
                        </a:rPr>
                        <a:t>Second, the waters of the sea turn to blood, and all creatures in the waters die (see also </a:t>
                      </a:r>
                      <a:r>
                        <a:rPr lang="en-US" u="none" strike="noStrike" dirty="0">
                          <a:solidFill>
                            <a:schemeClr val="tx1"/>
                          </a:solidFill>
                          <a:effectLst/>
                        </a:rPr>
                        <a:t>Exodus 7:19–21</a:t>
                      </a:r>
                      <a:r>
                        <a:rPr lang="en-US" dirty="0">
                          <a:solidFill>
                            <a:schemeClr val="tx1"/>
                          </a:solidFill>
                          <a:effectLst/>
                        </a:rPr>
                        <a:t>).</a:t>
                      </a:r>
                    </a:p>
                  </a:txBody>
                  <a:tcPr marL="95250" marR="95250" marT="66675" marB="66675" anchor="ctr"/>
                </a:tc>
                <a:extLst>
                  <a:ext uri="{0D108BD9-81ED-4DB2-BD59-A6C34878D82A}">
                    <a16:rowId xmlns:a16="http://schemas.microsoft.com/office/drawing/2014/main" val="3904994962"/>
                  </a:ext>
                </a:extLst>
              </a:tr>
              <a:tr h="407670">
                <a:tc>
                  <a:txBody>
                    <a:bodyPr/>
                    <a:lstStyle/>
                    <a:p>
                      <a:pPr algn="l" fontAlgn="base"/>
                      <a:r>
                        <a:rPr lang="en-US" u="none" strike="noStrike" dirty="0">
                          <a:solidFill>
                            <a:schemeClr val="tx1"/>
                          </a:solidFill>
                          <a:effectLst/>
                        </a:rPr>
                        <a:t>Verse 4</a:t>
                      </a:r>
                      <a:endParaRPr lang="en-US" dirty="0">
                        <a:solidFill>
                          <a:schemeClr val="tx1"/>
                        </a:solidFill>
                        <a:effectLst/>
                      </a:endParaRPr>
                    </a:p>
                  </a:txBody>
                  <a:tcPr marL="95250" marR="95250" marT="66675" marB="66675" anchor="ctr"/>
                </a:tc>
                <a:tc>
                  <a:txBody>
                    <a:bodyPr/>
                    <a:lstStyle/>
                    <a:p>
                      <a:pPr algn="l" fontAlgn="base"/>
                      <a:r>
                        <a:rPr lang="en-US" dirty="0">
                          <a:solidFill>
                            <a:schemeClr val="tx1"/>
                          </a:solidFill>
                          <a:effectLst/>
                        </a:rPr>
                        <a:t>Third, the rivers and fountains of water turn to blood (see also </a:t>
                      </a:r>
                      <a:r>
                        <a:rPr lang="en-US" u="none" strike="noStrike" dirty="0">
                          <a:solidFill>
                            <a:schemeClr val="tx1"/>
                          </a:solidFill>
                          <a:effectLst/>
                        </a:rPr>
                        <a:t>Exodus 7:19–21</a:t>
                      </a:r>
                      <a:r>
                        <a:rPr lang="en-US" dirty="0">
                          <a:solidFill>
                            <a:schemeClr val="tx1"/>
                          </a:solidFill>
                          <a:effectLst/>
                        </a:rPr>
                        <a:t>).</a:t>
                      </a:r>
                    </a:p>
                  </a:txBody>
                  <a:tcPr marL="95250" marR="95250" marT="66675" marB="66675" anchor="ctr"/>
                </a:tc>
                <a:extLst>
                  <a:ext uri="{0D108BD9-81ED-4DB2-BD59-A6C34878D82A}">
                    <a16:rowId xmlns:a16="http://schemas.microsoft.com/office/drawing/2014/main" val="963997025"/>
                  </a:ext>
                </a:extLst>
              </a:tr>
              <a:tr h="407670">
                <a:tc>
                  <a:txBody>
                    <a:bodyPr/>
                    <a:lstStyle/>
                    <a:p>
                      <a:pPr algn="l" fontAlgn="base"/>
                      <a:r>
                        <a:rPr lang="en-US" u="none" strike="noStrike" dirty="0">
                          <a:solidFill>
                            <a:schemeClr val="tx1"/>
                          </a:solidFill>
                          <a:effectLst/>
                        </a:rPr>
                        <a:t>Verses 8–9</a:t>
                      </a:r>
                      <a:endParaRPr lang="en-US" dirty="0">
                        <a:solidFill>
                          <a:schemeClr val="tx1"/>
                        </a:solidFill>
                        <a:effectLst/>
                      </a:endParaRPr>
                    </a:p>
                  </a:txBody>
                  <a:tcPr marL="95250" marR="95250" marT="66675" marB="66675" anchor="ctr"/>
                </a:tc>
                <a:tc>
                  <a:txBody>
                    <a:bodyPr/>
                    <a:lstStyle/>
                    <a:p>
                      <a:pPr algn="l" fontAlgn="base"/>
                      <a:r>
                        <a:rPr lang="en-US">
                          <a:solidFill>
                            <a:schemeClr val="tx1"/>
                          </a:solidFill>
                          <a:effectLst/>
                        </a:rPr>
                        <a:t>Fourth, the sun scorches the wicked with fire and great heat.</a:t>
                      </a:r>
                    </a:p>
                  </a:txBody>
                  <a:tcPr marL="95250" marR="95250" marT="66675" marB="66675" anchor="ctr"/>
                </a:tc>
                <a:extLst>
                  <a:ext uri="{0D108BD9-81ED-4DB2-BD59-A6C34878D82A}">
                    <a16:rowId xmlns:a16="http://schemas.microsoft.com/office/drawing/2014/main" val="2341173801"/>
                  </a:ext>
                </a:extLst>
              </a:tr>
              <a:tr h="681990">
                <a:tc>
                  <a:txBody>
                    <a:bodyPr/>
                    <a:lstStyle/>
                    <a:p>
                      <a:pPr algn="l" fontAlgn="base"/>
                      <a:r>
                        <a:rPr lang="en-US" u="none" strike="noStrike" dirty="0">
                          <a:solidFill>
                            <a:schemeClr val="tx1"/>
                          </a:solidFill>
                          <a:effectLst/>
                        </a:rPr>
                        <a:t>Verses 10–11</a:t>
                      </a:r>
                      <a:endParaRPr lang="en-US" dirty="0">
                        <a:solidFill>
                          <a:schemeClr val="tx1"/>
                        </a:solidFill>
                        <a:effectLst/>
                      </a:endParaRPr>
                    </a:p>
                  </a:txBody>
                  <a:tcPr marL="95250" marR="95250" marT="66675" marB="66675" anchor="ctr"/>
                </a:tc>
                <a:tc>
                  <a:txBody>
                    <a:bodyPr/>
                    <a:lstStyle/>
                    <a:p>
                      <a:pPr algn="l" fontAlgn="base"/>
                      <a:r>
                        <a:rPr lang="en-US">
                          <a:solidFill>
                            <a:schemeClr val="tx1"/>
                          </a:solidFill>
                          <a:effectLst/>
                        </a:rPr>
                        <a:t>Fifth, darkness spreads across the kingdom of the devil, and the wicked suffer pains and sores.</a:t>
                      </a:r>
                    </a:p>
                  </a:txBody>
                  <a:tcPr marL="95250" marR="95250" marT="66675" marB="66675" anchor="ctr"/>
                </a:tc>
                <a:extLst>
                  <a:ext uri="{0D108BD9-81ED-4DB2-BD59-A6C34878D82A}">
                    <a16:rowId xmlns:a16="http://schemas.microsoft.com/office/drawing/2014/main" val="1568969962"/>
                  </a:ext>
                </a:extLst>
              </a:tr>
              <a:tr h="681990">
                <a:tc>
                  <a:txBody>
                    <a:bodyPr/>
                    <a:lstStyle/>
                    <a:p>
                      <a:pPr algn="l" fontAlgn="base"/>
                      <a:r>
                        <a:rPr lang="en-US" u="none" strike="noStrike" dirty="0">
                          <a:solidFill>
                            <a:schemeClr val="tx1"/>
                          </a:solidFill>
                          <a:effectLst/>
                        </a:rPr>
                        <a:t>Verses 12–16</a:t>
                      </a:r>
                      <a:endParaRPr lang="en-US" dirty="0">
                        <a:solidFill>
                          <a:schemeClr val="tx1"/>
                        </a:solidFill>
                        <a:effectLst/>
                      </a:endParaRPr>
                    </a:p>
                  </a:txBody>
                  <a:tcPr marL="95250" marR="95250" marT="66675" marB="66675" anchor="ctr"/>
                </a:tc>
                <a:tc>
                  <a:txBody>
                    <a:bodyPr/>
                    <a:lstStyle/>
                    <a:p>
                      <a:pPr algn="l" fontAlgn="base"/>
                      <a:r>
                        <a:rPr lang="en-US" dirty="0">
                          <a:solidFill>
                            <a:schemeClr val="tx1"/>
                          </a:solidFill>
                          <a:effectLst/>
                        </a:rPr>
                        <a:t>Sixth, the waters of the Euphrates River dry up to prepare for the gathering of the kings of the world at Armageddon (see also </a:t>
                      </a:r>
                      <a:r>
                        <a:rPr lang="en-US" u="none" strike="noStrike" dirty="0">
                          <a:solidFill>
                            <a:schemeClr val="tx1"/>
                          </a:solidFill>
                          <a:effectLst/>
                        </a:rPr>
                        <a:t>Zechariah 12:11</a:t>
                      </a:r>
                      <a:r>
                        <a:rPr lang="en-US" dirty="0">
                          <a:solidFill>
                            <a:schemeClr val="tx1"/>
                          </a:solidFill>
                          <a:effectLst/>
                        </a:rPr>
                        <a:t>).</a:t>
                      </a:r>
                    </a:p>
                  </a:txBody>
                  <a:tcPr marL="95250" marR="95250" marT="66675" marB="66675" anchor="ctr"/>
                </a:tc>
                <a:extLst>
                  <a:ext uri="{0D108BD9-81ED-4DB2-BD59-A6C34878D82A}">
                    <a16:rowId xmlns:a16="http://schemas.microsoft.com/office/drawing/2014/main" val="1684405217"/>
                  </a:ext>
                </a:extLst>
              </a:tr>
              <a:tr h="681990">
                <a:tc>
                  <a:txBody>
                    <a:bodyPr/>
                    <a:lstStyle/>
                    <a:p>
                      <a:pPr algn="l" fontAlgn="base"/>
                      <a:r>
                        <a:rPr lang="en-US" u="none" strike="noStrike" dirty="0">
                          <a:solidFill>
                            <a:schemeClr val="tx1"/>
                          </a:solidFill>
                          <a:effectLst/>
                        </a:rPr>
                        <a:t>Verses 17–21</a:t>
                      </a:r>
                      <a:endParaRPr lang="en-US" dirty="0">
                        <a:solidFill>
                          <a:schemeClr val="tx1"/>
                        </a:solidFill>
                        <a:effectLst/>
                      </a:endParaRPr>
                    </a:p>
                  </a:txBody>
                  <a:tcPr marL="95250" marR="95250" marT="66675" marB="66675" anchor="ctr"/>
                </a:tc>
                <a:tc>
                  <a:txBody>
                    <a:bodyPr/>
                    <a:lstStyle/>
                    <a:p>
                      <a:pPr algn="l" fontAlgn="base"/>
                      <a:r>
                        <a:rPr lang="en-US" dirty="0">
                          <a:solidFill>
                            <a:schemeClr val="tx1"/>
                          </a:solidFill>
                          <a:effectLst/>
                        </a:rPr>
                        <a:t>Seventh, there are voices, thunders, lightnings, and a great earthquake; the cities of the nations fall; Babylon receives the cup of God’s wrath; and </a:t>
                      </a:r>
                      <a:r>
                        <a:rPr lang="en-US" sz="1800" b="0" i="0" kern="1200" dirty="0">
                          <a:solidFill>
                            <a:schemeClr val="tx1"/>
                          </a:solidFill>
                          <a:effectLst/>
                          <a:latin typeface="+mn-lt"/>
                          <a:ea typeface="+mn-ea"/>
                          <a:cs typeface="+mn-cs"/>
                        </a:rPr>
                        <a:t>great hail falls upon men.</a:t>
                      </a:r>
                      <a:endParaRPr lang="en-US" dirty="0">
                        <a:solidFill>
                          <a:schemeClr val="tx1"/>
                        </a:solidFill>
                        <a:effectLst/>
                      </a:endParaRPr>
                    </a:p>
                  </a:txBody>
                  <a:tcPr marL="95250" marR="95250" marT="66675" marB="66675" anchor="ctr"/>
                </a:tc>
                <a:extLst>
                  <a:ext uri="{0D108BD9-81ED-4DB2-BD59-A6C34878D82A}">
                    <a16:rowId xmlns:a16="http://schemas.microsoft.com/office/drawing/2014/main" val="2063629938"/>
                  </a:ext>
                </a:extLst>
              </a:tr>
            </a:tbl>
          </a:graphicData>
        </a:graphic>
      </p:graphicFrame>
      <p:sp>
        <p:nvSpPr>
          <p:cNvPr id="3" name="Rectangle 2"/>
          <p:cNvSpPr/>
          <p:nvPr/>
        </p:nvSpPr>
        <p:spPr>
          <a:xfrm>
            <a:off x="508000" y="5521959"/>
            <a:ext cx="3656322" cy="307777"/>
          </a:xfrm>
          <a:prstGeom prst="rect">
            <a:avLst/>
          </a:prstGeom>
        </p:spPr>
        <p:txBody>
          <a:bodyPr wrap="none">
            <a:spAutoFit/>
          </a:bodyPr>
          <a:lstStyle/>
          <a:p>
            <a:r>
              <a:rPr lang="en-US" sz="1400" dirty="0">
                <a:solidFill>
                  <a:srgbClr val="434444"/>
                </a:solidFill>
                <a:latin typeface="Open Sans"/>
              </a:rPr>
              <a:t>New Testament Institute Manual Chapter 55</a:t>
            </a:r>
            <a:endParaRPr lang="en-US" sz="1400" dirty="0"/>
          </a:p>
        </p:txBody>
      </p:sp>
    </p:spTree>
    <p:extLst>
      <p:ext uri="{BB962C8B-B14F-4D97-AF65-F5344CB8AC3E}">
        <p14:creationId xmlns:p14="http://schemas.microsoft.com/office/powerpoint/2010/main" val="179217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4" y="142360"/>
            <a:ext cx="7433733" cy="6555641"/>
          </a:xfrm>
          <a:prstGeom prst="rect">
            <a:avLst/>
          </a:prstGeom>
        </p:spPr>
        <p:txBody>
          <a:bodyPr wrap="square">
            <a:spAutoFit/>
          </a:bodyPr>
          <a:lstStyle/>
          <a:p>
            <a:r>
              <a:rPr lang="en-US" sz="2000" dirty="0"/>
              <a:t>“We are informed that the Lord ‘shall command the great deep, and it shall be driven back into the north country, and the islands shall become one land; and the land of Jerusalem and the land of Zion shall be turned back into their own place, and the earth shall be like as it was in the days before it was divided.’ (Gen. 10:25.) The notion prevails quite generally that the dividing of the earth in the days of Peleg was a division politically among the people, but from this word of the Lord we gain the idea that the earth itself was divided and that when Christ comes it will again be brought back to the same conditions physically as prevailed before this division took place. The sea is to be driven back into the north. The land is to be brought back as it was originally and the lands of Zion (America) and Jerusalem (Palestine and all the land pertaining unto it) will be restored to their own place as they were in the beginning. The Savior will stand in the midst of his people and shall reign over all flesh. We have discovered in our study that the wicked, or all things that are corruptible [D&amp;C 101:23–35], will be consumed and therefore will not be permitted to be on the earth when this time comes.” </a:t>
            </a:r>
          </a:p>
          <a:p>
            <a:endParaRPr lang="en-US" sz="2000" dirty="0"/>
          </a:p>
          <a:p>
            <a:r>
              <a:rPr lang="en-US" sz="2000" dirty="0"/>
              <a:t>Joseph Fielding Smith (</a:t>
            </a:r>
            <a:r>
              <a:rPr lang="en-US" sz="2000" i="1" dirty="0"/>
              <a:t>Church History and Modern Revelation,</a:t>
            </a:r>
            <a:r>
              <a:rPr lang="en-US" sz="2000" dirty="0"/>
              <a:t> 2 vols. [1953], 1:264; see Isaiah 40:4; 64:1; D&amp;C 133:22–24, 40, 44).</a:t>
            </a:r>
          </a:p>
        </p:txBody>
      </p:sp>
      <p:pic>
        <p:nvPicPr>
          <p:cNvPr id="4098" name="Picture 2" descr="Image result for joseph Fielding Smith"/>
          <p:cNvPicPr>
            <a:picLocks noChangeAspect="1" noChangeArrowheads="1"/>
          </p:cNvPicPr>
          <p:nvPr/>
        </p:nvPicPr>
        <p:blipFill rotWithShape="1">
          <a:blip r:embed="rId2">
            <a:extLst>
              <a:ext uri="{28A0092B-C50C-407E-A947-70E740481C1C}">
                <a14:useLocalDpi xmlns:a14="http://schemas.microsoft.com/office/drawing/2010/main" val="0"/>
              </a:ext>
            </a:extLst>
          </a:blip>
          <a:srcRect l="33407" t="455" r="14445" b="-1"/>
          <a:stretch/>
        </p:blipFill>
        <p:spPr bwMode="auto">
          <a:xfrm>
            <a:off x="8517465" y="1540933"/>
            <a:ext cx="2726268" cy="375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10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914401"/>
            <a:ext cx="8534400" cy="3631763"/>
          </a:xfrm>
          <a:prstGeom prst="rect">
            <a:avLst/>
          </a:prstGeom>
          <a:noFill/>
        </p:spPr>
        <p:txBody>
          <a:bodyPr wrap="square" rtlCol="0">
            <a:spAutoFit/>
          </a:bodyPr>
          <a:lstStyle/>
          <a:p>
            <a:pPr algn="ctr"/>
            <a:r>
              <a:rPr lang="en-US" sz="6600" dirty="0">
                <a:solidFill>
                  <a:srgbClr val="FF0000"/>
                </a:solidFill>
                <a:latin typeface="Berlin Sans FB" panose="020E0602020502020306" pitchFamily="34" charset="0"/>
              </a:rPr>
              <a:t>Babylon, a Symbol of Satan’s Power</a:t>
            </a:r>
          </a:p>
          <a:p>
            <a:pPr algn="ctr"/>
            <a:endParaRPr lang="en-US" sz="6600" dirty="0">
              <a:solidFill>
                <a:schemeClr val="accent1">
                  <a:lumMod val="20000"/>
                  <a:lumOff val="80000"/>
                </a:schemeClr>
              </a:solidFill>
              <a:latin typeface="Berlin Sans FB" panose="020E0602020502020306" pitchFamily="34" charset="0"/>
            </a:endParaRPr>
          </a:p>
          <a:p>
            <a:pPr algn="ctr"/>
            <a:r>
              <a:rPr lang="en-US" sz="3200" dirty="0">
                <a:solidFill>
                  <a:schemeClr val="bg1"/>
                </a:solidFill>
              </a:rPr>
              <a:t>Revelation 17-19</a:t>
            </a:r>
          </a:p>
        </p:txBody>
      </p:sp>
      <p:grpSp>
        <p:nvGrpSpPr>
          <p:cNvPr id="7" name="Group 6"/>
          <p:cNvGrpSpPr/>
          <p:nvPr/>
        </p:nvGrpSpPr>
        <p:grpSpPr>
          <a:xfrm>
            <a:off x="10122240" y="3106073"/>
            <a:ext cx="1647766" cy="3595244"/>
            <a:chOff x="1991831" y="1178829"/>
            <a:chExt cx="2026911" cy="4422497"/>
          </a:xfrm>
        </p:grpSpPr>
        <p:sp>
          <p:nvSpPr>
            <p:cNvPr id="8" name="Oval 7"/>
            <p:cNvSpPr/>
            <p:nvPr/>
          </p:nvSpPr>
          <p:spPr>
            <a:xfrm rot="649721" flipH="1">
              <a:off x="3016382"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649721" flipH="1">
              <a:off x="2467117"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flipH="1">
              <a:off x="2369481" y="2677698"/>
              <a:ext cx="1400491" cy="270122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6724914" flipH="1">
              <a:off x="1930416" y="3613547"/>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3549535" flipH="1">
              <a:off x="3538562" y="3594652"/>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217087" flipH="1">
              <a:off x="2234158" y="2595622"/>
              <a:ext cx="537618" cy="118635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0382913">
              <a:off x="3342924" y="2601919"/>
              <a:ext cx="585228" cy="122935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rot="20706537">
              <a:off x="1991831" y="1178829"/>
              <a:ext cx="1998758" cy="1879517"/>
            </a:xfrm>
            <a:custGeom>
              <a:avLst/>
              <a:gdLst>
                <a:gd name="connsiteX0" fmla="*/ 1806500 w 1998758"/>
                <a:gd name="connsiteY0" fmla="*/ 682869 h 1879517"/>
                <a:gd name="connsiteX1" fmla="*/ 1765588 w 1998758"/>
                <a:gd name="connsiteY1" fmla="*/ 685304 h 1879517"/>
                <a:gd name="connsiteX2" fmla="*/ 1787925 w 1998758"/>
                <a:gd name="connsiteY2" fmla="*/ 714229 h 1879517"/>
                <a:gd name="connsiteX3" fmla="*/ 1795965 w 1998758"/>
                <a:gd name="connsiteY3" fmla="*/ 696654 h 1879517"/>
                <a:gd name="connsiteX4" fmla="*/ 1208171 w 1998758"/>
                <a:gd name="connsiteY4" fmla="*/ 66778 h 1879517"/>
                <a:gd name="connsiteX5" fmla="*/ 1346280 w 1998758"/>
                <a:gd name="connsiteY5" fmla="*/ 104615 h 1879517"/>
                <a:gd name="connsiteX6" fmla="*/ 1552921 w 1998758"/>
                <a:gd name="connsiteY6" fmla="*/ 258790 h 1879517"/>
                <a:gd name="connsiteX7" fmla="*/ 1742281 w 1998758"/>
                <a:gd name="connsiteY7" fmla="*/ 344665 h 1879517"/>
                <a:gd name="connsiteX8" fmla="*/ 1736241 w 1998758"/>
                <a:gd name="connsiteY8" fmla="*/ 463998 h 1879517"/>
                <a:gd name="connsiteX9" fmla="*/ 1926199 w 1998758"/>
                <a:gd name="connsiteY9" fmla="*/ 600937 h 1879517"/>
                <a:gd name="connsiteX10" fmla="*/ 1895702 w 1998758"/>
                <a:gd name="connsiteY10" fmla="*/ 664169 h 1879517"/>
                <a:gd name="connsiteX11" fmla="*/ 1866832 w 1998758"/>
                <a:gd name="connsiteY11" fmla="*/ 673034 h 1879517"/>
                <a:gd name="connsiteX12" fmla="*/ 1873137 w 1998758"/>
                <a:gd name="connsiteY12" fmla="*/ 676782 h 1879517"/>
                <a:gd name="connsiteX13" fmla="*/ 1919373 w 1998758"/>
                <a:gd name="connsiteY13" fmla="*/ 814502 h 1879517"/>
                <a:gd name="connsiteX14" fmla="*/ 1919628 w 1998758"/>
                <a:gd name="connsiteY14" fmla="*/ 814842 h 1879517"/>
                <a:gd name="connsiteX15" fmla="*/ 1956134 w 1998758"/>
                <a:gd name="connsiteY15" fmla="*/ 863596 h 1879517"/>
                <a:gd name="connsiteX16" fmla="*/ 1978709 w 1998758"/>
                <a:gd name="connsiteY16" fmla="*/ 948163 h 1879517"/>
                <a:gd name="connsiteX17" fmla="*/ 1976053 w 1998758"/>
                <a:gd name="connsiteY17" fmla="*/ 1093099 h 1879517"/>
                <a:gd name="connsiteX18" fmla="*/ 1995454 w 1998758"/>
                <a:gd name="connsiteY18" fmla="*/ 1314703 h 1879517"/>
                <a:gd name="connsiteX19" fmla="*/ 1904571 w 1998758"/>
                <a:gd name="connsiteY19" fmla="*/ 1508684 h 1879517"/>
                <a:gd name="connsiteX20" fmla="*/ 1872036 w 1998758"/>
                <a:gd name="connsiteY20" fmla="*/ 1674901 h 1879517"/>
                <a:gd name="connsiteX21" fmla="*/ 1761266 w 1998758"/>
                <a:gd name="connsiteY21" fmla="*/ 1695026 h 1879517"/>
                <a:gd name="connsiteX22" fmla="*/ 1682107 w 1998758"/>
                <a:gd name="connsiteY22" fmla="*/ 1872349 h 1879517"/>
                <a:gd name="connsiteX23" fmla="*/ 1565718 w 1998758"/>
                <a:gd name="connsiteY23" fmla="*/ 1764112 h 1879517"/>
                <a:gd name="connsiteX24" fmla="*/ 1392826 w 1998758"/>
                <a:gd name="connsiteY24" fmla="*/ 1657171 h 1879517"/>
                <a:gd name="connsiteX25" fmla="*/ 1316809 w 1998758"/>
                <a:gd name="connsiteY25" fmla="*/ 1538167 h 1879517"/>
                <a:gd name="connsiteX26" fmla="*/ 1333052 w 1998758"/>
                <a:gd name="connsiteY26" fmla="*/ 1377531 h 1879517"/>
                <a:gd name="connsiteX27" fmla="*/ 1298752 w 1998758"/>
                <a:gd name="connsiteY27" fmla="*/ 1212724 h 1879517"/>
                <a:gd name="connsiteX28" fmla="*/ 1361392 w 1998758"/>
                <a:gd name="connsiteY28" fmla="*/ 1066237 h 1879517"/>
                <a:gd name="connsiteX29" fmla="*/ 1361992 w 1998758"/>
                <a:gd name="connsiteY29" fmla="*/ 1062376 h 1879517"/>
                <a:gd name="connsiteX30" fmla="*/ 1366026 w 1998758"/>
                <a:gd name="connsiteY30" fmla="*/ 949809 h 1879517"/>
                <a:gd name="connsiteX31" fmla="*/ 1388628 w 1998758"/>
                <a:gd name="connsiteY31" fmla="*/ 857208 h 1879517"/>
                <a:gd name="connsiteX32" fmla="*/ 1326634 w 1998758"/>
                <a:gd name="connsiteY32" fmla="*/ 841314 h 1879517"/>
                <a:gd name="connsiteX33" fmla="*/ 1241579 w 1998758"/>
                <a:gd name="connsiteY33" fmla="*/ 799990 h 1879517"/>
                <a:gd name="connsiteX34" fmla="*/ 1035777 w 1998758"/>
                <a:gd name="connsiteY34" fmla="*/ 782713 h 1879517"/>
                <a:gd name="connsiteX35" fmla="*/ 878106 w 1998758"/>
                <a:gd name="connsiteY35" fmla="*/ 672395 h 1879517"/>
                <a:gd name="connsiteX36" fmla="*/ 873665 w 1998758"/>
                <a:gd name="connsiteY36" fmla="*/ 670560 h 1879517"/>
                <a:gd name="connsiteX37" fmla="*/ 847574 w 1998758"/>
                <a:gd name="connsiteY37" fmla="*/ 662760 h 1879517"/>
                <a:gd name="connsiteX38" fmla="*/ 840617 w 1998758"/>
                <a:gd name="connsiteY38" fmla="*/ 700029 h 1879517"/>
                <a:gd name="connsiteX39" fmla="*/ 825723 w 1998758"/>
                <a:gd name="connsiteY39" fmla="*/ 748679 h 1879517"/>
                <a:gd name="connsiteX40" fmla="*/ 753916 w 1998758"/>
                <a:gd name="connsiteY40" fmla="*/ 890058 h 1879517"/>
                <a:gd name="connsiteX41" fmla="*/ 662558 w 1998758"/>
                <a:gd name="connsiteY41" fmla="*/ 1115250 h 1879517"/>
                <a:gd name="connsiteX42" fmla="*/ 497837 w 1998758"/>
                <a:gd name="connsiteY42" fmla="*/ 1270877 h 1879517"/>
                <a:gd name="connsiteX43" fmla="*/ 392316 w 1998758"/>
                <a:gd name="connsiteY43" fmla="*/ 1421671 h 1879517"/>
                <a:gd name="connsiteX44" fmla="*/ 295602 w 1998758"/>
                <a:gd name="connsiteY44" fmla="*/ 1398833 h 1879517"/>
                <a:gd name="connsiteX45" fmla="*/ 148107 w 1998758"/>
                <a:gd name="connsiteY45" fmla="*/ 1542602 h 1879517"/>
                <a:gd name="connsiteX46" fmla="*/ 108726 w 1998758"/>
                <a:gd name="connsiteY46" fmla="*/ 1391485 h 1879517"/>
                <a:gd name="connsiteX47" fmla="*/ 24325 w 1998758"/>
                <a:gd name="connsiteY47" fmla="*/ 1219906 h 1879517"/>
                <a:gd name="connsiteX48" fmla="*/ 21845 w 1998758"/>
                <a:gd name="connsiteY48" fmla="*/ 1073740 h 1879517"/>
                <a:gd name="connsiteX49" fmla="*/ 111881 w 1998758"/>
                <a:gd name="connsiteY49" fmla="*/ 922162 h 1879517"/>
                <a:gd name="connsiteX50" fmla="*/ 164210 w 1998758"/>
                <a:gd name="connsiteY50" fmla="*/ 747042 h 1879517"/>
                <a:gd name="connsiteX51" fmla="*/ 283894 w 1998758"/>
                <a:gd name="connsiteY51" fmla="*/ 627214 h 1879517"/>
                <a:gd name="connsiteX52" fmla="*/ 286223 w 1998758"/>
                <a:gd name="connsiteY52" fmla="*/ 623650 h 1879517"/>
                <a:gd name="connsiteX53" fmla="*/ 409337 w 1998758"/>
                <a:gd name="connsiteY53" fmla="*/ 427706 h 1879517"/>
                <a:gd name="connsiteX54" fmla="*/ 539109 w 1998758"/>
                <a:gd name="connsiteY54" fmla="*/ 432706 h 1879517"/>
                <a:gd name="connsiteX55" fmla="*/ 539171 w 1998758"/>
                <a:gd name="connsiteY55" fmla="*/ 432638 h 1879517"/>
                <a:gd name="connsiteX56" fmla="*/ 571757 w 1998758"/>
                <a:gd name="connsiteY56" fmla="*/ 397345 h 1879517"/>
                <a:gd name="connsiteX57" fmla="*/ 530979 w 1998758"/>
                <a:gd name="connsiteY57" fmla="*/ 371260 h 1879517"/>
                <a:gd name="connsiteX58" fmla="*/ 587553 w 1998758"/>
                <a:gd name="connsiteY58" fmla="*/ 266386 h 1879517"/>
                <a:gd name="connsiteX59" fmla="*/ 586063 w 1998758"/>
                <a:gd name="connsiteY59" fmla="*/ 265457 h 1879517"/>
                <a:gd name="connsiteX60" fmla="*/ 520600 w 1998758"/>
                <a:gd name="connsiteY60" fmla="*/ 224642 h 1879517"/>
                <a:gd name="connsiteX61" fmla="*/ 493395 w 1998758"/>
                <a:gd name="connsiteY61" fmla="*/ 183124 h 1879517"/>
                <a:gd name="connsiteX62" fmla="*/ 516319 w 1998758"/>
                <a:gd name="connsiteY62" fmla="*/ 149097 h 1879517"/>
                <a:gd name="connsiteX63" fmla="*/ 585909 w 1998758"/>
                <a:gd name="connsiteY63" fmla="*/ 136445 h 1879517"/>
                <a:gd name="connsiteX64" fmla="*/ 587986 w 1998758"/>
                <a:gd name="connsiteY64" fmla="*/ 136067 h 1879517"/>
                <a:gd name="connsiteX65" fmla="*/ 528510 w 1998758"/>
                <a:gd name="connsiteY65" fmla="*/ 47459 h 1879517"/>
                <a:gd name="connsiteX66" fmla="*/ 552518 w 1998758"/>
                <a:gd name="connsiteY66" fmla="*/ 27090 h 1879517"/>
                <a:gd name="connsiteX67" fmla="*/ 729259 w 1998758"/>
                <a:gd name="connsiteY67" fmla="*/ 23607 h 1879517"/>
                <a:gd name="connsiteX68" fmla="*/ 729734 w 1998758"/>
                <a:gd name="connsiteY68" fmla="*/ 23456 h 1879517"/>
                <a:gd name="connsiteX69" fmla="*/ 797762 w 1998758"/>
                <a:gd name="connsiteY69" fmla="*/ 1687 h 1879517"/>
                <a:gd name="connsiteX70" fmla="*/ 904713 w 1998758"/>
                <a:gd name="connsiteY70" fmla="*/ 5479 h 1879517"/>
                <a:gd name="connsiteX71" fmla="*/ 1076800 w 1998758"/>
                <a:gd name="connsiteY71" fmla="*/ 54139 h 1879517"/>
                <a:gd name="connsiteX72" fmla="*/ 1208171 w 1998758"/>
                <a:gd name="connsiteY72" fmla="*/ 66778 h 18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98758" h="1879517">
                  <a:moveTo>
                    <a:pt x="1806500" y="682869"/>
                  </a:moveTo>
                  <a:lnTo>
                    <a:pt x="1765588" y="685304"/>
                  </a:lnTo>
                  <a:lnTo>
                    <a:pt x="1787925" y="714229"/>
                  </a:lnTo>
                  <a:lnTo>
                    <a:pt x="1795965" y="696654"/>
                  </a:lnTo>
                  <a:close/>
                  <a:moveTo>
                    <a:pt x="1208171" y="66778"/>
                  </a:moveTo>
                  <a:cubicBezTo>
                    <a:pt x="1254264" y="75412"/>
                    <a:pt x="1301479" y="88246"/>
                    <a:pt x="1346280" y="104615"/>
                  </a:cubicBezTo>
                  <a:cubicBezTo>
                    <a:pt x="1465399" y="148136"/>
                    <a:pt x="1547072" y="209071"/>
                    <a:pt x="1552921" y="258790"/>
                  </a:cubicBezTo>
                  <a:cubicBezTo>
                    <a:pt x="1629052" y="279264"/>
                    <a:pt x="1698088" y="310582"/>
                    <a:pt x="1742281" y="344665"/>
                  </a:cubicBezTo>
                  <a:cubicBezTo>
                    <a:pt x="1809436" y="396453"/>
                    <a:pt x="1806977" y="444811"/>
                    <a:pt x="1736241" y="463998"/>
                  </a:cubicBezTo>
                  <a:cubicBezTo>
                    <a:pt x="1838480" y="503473"/>
                    <a:pt x="1910797" y="555608"/>
                    <a:pt x="1926199" y="600937"/>
                  </a:cubicBezTo>
                  <a:cubicBezTo>
                    <a:pt x="1935272" y="627643"/>
                    <a:pt x="1923788" y="649414"/>
                    <a:pt x="1895702" y="664169"/>
                  </a:cubicBezTo>
                  <a:lnTo>
                    <a:pt x="1866832" y="673034"/>
                  </a:lnTo>
                  <a:lnTo>
                    <a:pt x="1873137" y="676782"/>
                  </a:lnTo>
                  <a:cubicBezTo>
                    <a:pt x="1897348" y="701473"/>
                    <a:pt x="1914709" y="753168"/>
                    <a:pt x="1919373" y="814502"/>
                  </a:cubicBezTo>
                  <a:lnTo>
                    <a:pt x="1919628" y="814842"/>
                  </a:lnTo>
                  <a:lnTo>
                    <a:pt x="1956134" y="863596"/>
                  </a:lnTo>
                  <a:cubicBezTo>
                    <a:pt x="1966337" y="886575"/>
                    <a:pt x="1974175" y="915467"/>
                    <a:pt x="1978709" y="948163"/>
                  </a:cubicBezTo>
                  <a:cubicBezTo>
                    <a:pt x="1985300" y="995630"/>
                    <a:pt x="1984361" y="1047183"/>
                    <a:pt x="1976053" y="1093099"/>
                  </a:cubicBezTo>
                  <a:cubicBezTo>
                    <a:pt x="1996475" y="1156068"/>
                    <a:pt x="2003616" y="1237697"/>
                    <a:pt x="1995454" y="1314703"/>
                  </a:cubicBezTo>
                  <a:cubicBezTo>
                    <a:pt x="1984604" y="1417077"/>
                    <a:pt x="1948685" y="1493745"/>
                    <a:pt x="1904571" y="1508684"/>
                  </a:cubicBezTo>
                  <a:cubicBezTo>
                    <a:pt x="1904360" y="1572583"/>
                    <a:pt x="1892490" y="1633184"/>
                    <a:pt x="1872036" y="1674901"/>
                  </a:cubicBezTo>
                  <a:cubicBezTo>
                    <a:pt x="1840959" y="1738292"/>
                    <a:pt x="1796068" y="1746439"/>
                    <a:pt x="1761266" y="1695026"/>
                  </a:cubicBezTo>
                  <a:cubicBezTo>
                    <a:pt x="1750011" y="1783335"/>
                    <a:pt x="1719873" y="1850842"/>
                    <a:pt x="1682107" y="1872349"/>
                  </a:cubicBezTo>
                  <a:cubicBezTo>
                    <a:pt x="1637605" y="1897688"/>
                    <a:pt x="1591159" y="1854506"/>
                    <a:pt x="1565718" y="1764112"/>
                  </a:cubicBezTo>
                  <a:cubicBezTo>
                    <a:pt x="1505669" y="1849912"/>
                    <a:pt x="1427676" y="1801685"/>
                    <a:pt x="1392826" y="1657171"/>
                  </a:cubicBezTo>
                  <a:cubicBezTo>
                    <a:pt x="1358591" y="1666670"/>
                    <a:pt x="1326445" y="1616357"/>
                    <a:pt x="1316809" y="1538167"/>
                  </a:cubicBezTo>
                  <a:cubicBezTo>
                    <a:pt x="1309829" y="1481596"/>
                    <a:pt x="1315999" y="1420544"/>
                    <a:pt x="1333052" y="1377531"/>
                  </a:cubicBezTo>
                  <a:cubicBezTo>
                    <a:pt x="1308857" y="1343792"/>
                    <a:pt x="1295384" y="1279047"/>
                    <a:pt x="1298752" y="1212724"/>
                  </a:cubicBezTo>
                  <a:cubicBezTo>
                    <a:pt x="1302703" y="1135069"/>
                    <a:pt x="1328712" y="1074242"/>
                    <a:pt x="1361392" y="1066237"/>
                  </a:cubicBezTo>
                  <a:cubicBezTo>
                    <a:pt x="1361586" y="1064941"/>
                    <a:pt x="1361797" y="1063672"/>
                    <a:pt x="1361992" y="1062376"/>
                  </a:cubicBezTo>
                  <a:cubicBezTo>
                    <a:pt x="1359797" y="1024140"/>
                    <a:pt x="1361259" y="985743"/>
                    <a:pt x="1366026" y="949809"/>
                  </a:cubicBezTo>
                  <a:lnTo>
                    <a:pt x="1388628" y="857208"/>
                  </a:lnTo>
                  <a:lnTo>
                    <a:pt x="1326634" y="841314"/>
                  </a:lnTo>
                  <a:cubicBezTo>
                    <a:pt x="1294354" y="829671"/>
                    <a:pt x="1264909" y="815503"/>
                    <a:pt x="1241579" y="799990"/>
                  </a:cubicBezTo>
                  <a:cubicBezTo>
                    <a:pt x="1194791" y="813964"/>
                    <a:pt x="1113941" y="807176"/>
                    <a:pt x="1035777" y="782713"/>
                  </a:cubicBezTo>
                  <a:cubicBezTo>
                    <a:pt x="944261" y="754064"/>
                    <a:pt x="878790" y="708258"/>
                    <a:pt x="878106" y="672395"/>
                  </a:cubicBezTo>
                  <a:cubicBezTo>
                    <a:pt x="876614" y="671787"/>
                    <a:pt x="875158" y="671170"/>
                    <a:pt x="873665" y="670560"/>
                  </a:cubicBezTo>
                  <a:lnTo>
                    <a:pt x="847574" y="662760"/>
                  </a:lnTo>
                  <a:lnTo>
                    <a:pt x="840617" y="700029"/>
                  </a:lnTo>
                  <a:cubicBezTo>
                    <a:pt x="836782" y="715426"/>
                    <a:pt x="831806" y="731745"/>
                    <a:pt x="825723" y="748679"/>
                  </a:cubicBezTo>
                  <a:cubicBezTo>
                    <a:pt x="808068" y="797850"/>
                    <a:pt x="782531" y="848141"/>
                    <a:pt x="753916" y="890058"/>
                  </a:cubicBezTo>
                  <a:cubicBezTo>
                    <a:pt x="739670" y="959782"/>
                    <a:pt x="706014" y="1042730"/>
                    <a:pt x="662558" y="1115250"/>
                  </a:cubicBezTo>
                  <a:cubicBezTo>
                    <a:pt x="604786" y="1211660"/>
                    <a:pt x="539683" y="1273169"/>
                    <a:pt x="497837" y="1270877"/>
                  </a:cubicBezTo>
                  <a:cubicBezTo>
                    <a:pt x="466933" y="1333578"/>
                    <a:pt x="428454" y="1388553"/>
                    <a:pt x="392316" y="1421671"/>
                  </a:cubicBezTo>
                  <a:cubicBezTo>
                    <a:pt x="337404" y="1472000"/>
                    <a:pt x="298215" y="1462734"/>
                    <a:pt x="295602" y="1398833"/>
                  </a:cubicBezTo>
                  <a:cubicBezTo>
                    <a:pt x="244278" y="1481268"/>
                    <a:pt x="188125" y="1536001"/>
                    <a:pt x="148107" y="1542602"/>
                  </a:cubicBezTo>
                  <a:cubicBezTo>
                    <a:pt x="100952" y="1550380"/>
                    <a:pt x="85231" y="1490086"/>
                    <a:pt x="108726" y="1391485"/>
                  </a:cubicBezTo>
                  <a:cubicBezTo>
                    <a:pt x="20270" y="1452685"/>
                    <a:pt x="-17809" y="1375298"/>
                    <a:pt x="24325" y="1219906"/>
                  </a:cubicBezTo>
                  <a:cubicBezTo>
                    <a:pt x="-7143" y="1216069"/>
                    <a:pt x="-8197" y="1154269"/>
                    <a:pt x="21845" y="1073740"/>
                  </a:cubicBezTo>
                  <a:cubicBezTo>
                    <a:pt x="43574" y="1015474"/>
                    <a:pt x="77791" y="957862"/>
                    <a:pt x="111881" y="922162"/>
                  </a:cubicBezTo>
                  <a:cubicBezTo>
                    <a:pt x="109101" y="879705"/>
                    <a:pt x="129659" y="810909"/>
                    <a:pt x="164210" y="747042"/>
                  </a:cubicBezTo>
                  <a:cubicBezTo>
                    <a:pt x="204670" y="672265"/>
                    <a:pt x="254366" y="622507"/>
                    <a:pt x="283894" y="627214"/>
                  </a:cubicBezTo>
                  <a:cubicBezTo>
                    <a:pt x="284670" y="626014"/>
                    <a:pt x="285446" y="624849"/>
                    <a:pt x="286223" y="623650"/>
                  </a:cubicBezTo>
                  <a:cubicBezTo>
                    <a:pt x="319559" y="546829"/>
                    <a:pt x="364699" y="474995"/>
                    <a:pt x="409337" y="427706"/>
                  </a:cubicBezTo>
                  <a:cubicBezTo>
                    <a:pt x="479851" y="353018"/>
                    <a:pt x="533859" y="355119"/>
                    <a:pt x="539109" y="432706"/>
                  </a:cubicBezTo>
                  <a:lnTo>
                    <a:pt x="539171" y="432638"/>
                  </a:lnTo>
                  <a:lnTo>
                    <a:pt x="571757" y="397345"/>
                  </a:lnTo>
                  <a:lnTo>
                    <a:pt x="530979" y="371260"/>
                  </a:lnTo>
                  <a:cubicBezTo>
                    <a:pt x="475955" y="320978"/>
                    <a:pt x="493231" y="275015"/>
                    <a:pt x="587553" y="266386"/>
                  </a:cubicBezTo>
                  <a:lnTo>
                    <a:pt x="586063" y="265457"/>
                  </a:lnTo>
                  <a:lnTo>
                    <a:pt x="520600" y="224642"/>
                  </a:lnTo>
                  <a:cubicBezTo>
                    <a:pt x="504428" y="210343"/>
                    <a:pt x="494879" y="196082"/>
                    <a:pt x="493395" y="183124"/>
                  </a:cubicBezTo>
                  <a:cubicBezTo>
                    <a:pt x="491753" y="168861"/>
                    <a:pt x="499975" y="157229"/>
                    <a:pt x="516319" y="149097"/>
                  </a:cubicBezTo>
                  <a:lnTo>
                    <a:pt x="585909" y="136445"/>
                  </a:lnTo>
                  <a:lnTo>
                    <a:pt x="587986" y="136067"/>
                  </a:lnTo>
                  <a:cubicBezTo>
                    <a:pt x="536733" y="104112"/>
                    <a:pt x="515823" y="71234"/>
                    <a:pt x="528510" y="47459"/>
                  </a:cubicBezTo>
                  <a:cubicBezTo>
                    <a:pt x="532739" y="39534"/>
                    <a:pt x="540702" y="32620"/>
                    <a:pt x="552518" y="27090"/>
                  </a:cubicBezTo>
                  <a:cubicBezTo>
                    <a:pt x="588523" y="10231"/>
                    <a:pt x="654866" y="8918"/>
                    <a:pt x="729259" y="23607"/>
                  </a:cubicBezTo>
                  <a:lnTo>
                    <a:pt x="729734" y="23456"/>
                  </a:lnTo>
                  <a:lnTo>
                    <a:pt x="797762" y="1687"/>
                  </a:lnTo>
                  <a:cubicBezTo>
                    <a:pt x="827927" y="-1431"/>
                    <a:pt x="864499" y="-264"/>
                    <a:pt x="904713" y="5479"/>
                  </a:cubicBezTo>
                  <a:cubicBezTo>
                    <a:pt x="963095" y="13807"/>
                    <a:pt x="1024307" y="31109"/>
                    <a:pt x="1076800" y="54139"/>
                  </a:cubicBezTo>
                  <a:cubicBezTo>
                    <a:pt x="1117108" y="53709"/>
                    <a:pt x="1162078" y="58143"/>
                    <a:pt x="1208171" y="66778"/>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rapezoid 15"/>
            <p:cNvSpPr/>
            <p:nvPr/>
          </p:nvSpPr>
          <p:spPr>
            <a:xfrm flipH="1">
              <a:off x="2400702" y="2546211"/>
              <a:ext cx="1300613" cy="235396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0800000" flipH="1">
              <a:off x="2834241" y="2746708"/>
              <a:ext cx="433538" cy="601486"/>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p:cNvGrpSpPr/>
            <p:nvPr/>
          </p:nvGrpSpPr>
          <p:grpSpPr>
            <a:xfrm>
              <a:off x="2232165" y="2330437"/>
              <a:ext cx="1527476" cy="2222475"/>
              <a:chOff x="4553132" y="914400"/>
              <a:chExt cx="2152468" cy="3437345"/>
            </a:xfrm>
          </p:grpSpPr>
          <p:sp>
            <p:nvSpPr>
              <p:cNvPr id="84" name="Double Wave 83"/>
              <p:cNvSpPr/>
              <p:nvPr/>
            </p:nvSpPr>
            <p:spPr>
              <a:xfrm rot="16997920">
                <a:off x="3382792" y="2343203"/>
                <a:ext cx="3178882" cy="838201"/>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16"/>
              <p:cNvGrpSpPr/>
              <p:nvPr/>
            </p:nvGrpSpPr>
            <p:grpSpPr>
              <a:xfrm>
                <a:off x="4724400" y="914400"/>
                <a:ext cx="1981200" cy="2070031"/>
                <a:chOff x="2624682" y="2226017"/>
                <a:chExt cx="1981200" cy="2070031"/>
              </a:xfrm>
              <a:solidFill>
                <a:srgbClr val="E0C13C"/>
              </a:solidFill>
            </p:grpSpPr>
            <p:sp>
              <p:nvSpPr>
                <p:cNvPr id="86" name="Pie 17"/>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7" name="Group 5"/>
                <p:cNvGrpSpPr/>
                <p:nvPr/>
              </p:nvGrpSpPr>
              <p:grpSpPr>
                <a:xfrm>
                  <a:off x="2888157" y="2404569"/>
                  <a:ext cx="1538266" cy="1563370"/>
                  <a:chOff x="2885895" y="2404569"/>
                  <a:chExt cx="1538266" cy="1563370"/>
                </a:xfrm>
                <a:grpFill/>
              </p:grpSpPr>
              <p:sp>
                <p:nvSpPr>
                  <p:cNvPr id="88" name="Moon 3"/>
                  <p:cNvSpPr/>
                  <p:nvPr/>
                </p:nvSpPr>
                <p:spPr>
                  <a:xfrm rot="16200000">
                    <a:off x="2894411" y="2438188"/>
                    <a:ext cx="1521236" cy="153826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20"/>
                  <p:cNvSpPr/>
                  <p:nvPr/>
                </p:nvSpPr>
                <p:spPr>
                  <a:xfrm rot="16200000">
                    <a:off x="3064331" y="2226133"/>
                    <a:ext cx="1100633" cy="145750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Oval 18"/>
            <p:cNvSpPr/>
            <p:nvPr/>
          </p:nvSpPr>
          <p:spPr>
            <a:xfrm flipH="1">
              <a:off x="2502764" y="1343243"/>
              <a:ext cx="1198552" cy="150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p:cNvGrpSpPr/>
            <p:nvPr/>
          </p:nvGrpSpPr>
          <p:grpSpPr>
            <a:xfrm>
              <a:off x="2316581" y="4892202"/>
              <a:ext cx="1429436" cy="533987"/>
              <a:chOff x="3810000" y="1677648"/>
              <a:chExt cx="4705061" cy="1827552"/>
            </a:xfrm>
          </p:grpSpPr>
          <p:grpSp>
            <p:nvGrpSpPr>
              <p:cNvPr id="54" name="Group 37"/>
              <p:cNvGrpSpPr/>
              <p:nvPr/>
            </p:nvGrpSpPr>
            <p:grpSpPr>
              <a:xfrm>
                <a:off x="3810000" y="1828800"/>
                <a:ext cx="1776984" cy="1676400"/>
                <a:chOff x="3810000" y="1828800"/>
                <a:chExt cx="4038600" cy="3810000"/>
              </a:xfrm>
            </p:grpSpPr>
            <p:sp>
              <p:nvSpPr>
                <p:cNvPr id="75" name="Half Frame 7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iamond 7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8"/>
              <p:cNvGrpSpPr/>
              <p:nvPr/>
            </p:nvGrpSpPr>
            <p:grpSpPr>
              <a:xfrm>
                <a:off x="5314014" y="1757596"/>
                <a:ext cx="1776984" cy="1676400"/>
                <a:chOff x="3810000" y="1828800"/>
                <a:chExt cx="4038600" cy="3810000"/>
              </a:xfrm>
            </p:grpSpPr>
            <p:sp>
              <p:nvSpPr>
                <p:cNvPr id="66" name="Half Frame 6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iamond 7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48"/>
              <p:cNvGrpSpPr/>
              <p:nvPr/>
            </p:nvGrpSpPr>
            <p:grpSpPr>
              <a:xfrm>
                <a:off x="6738077" y="1677648"/>
                <a:ext cx="1776984" cy="1676400"/>
                <a:chOff x="3810000" y="1828800"/>
                <a:chExt cx="4038600" cy="3810000"/>
              </a:xfrm>
            </p:grpSpPr>
            <p:sp>
              <p:nvSpPr>
                <p:cNvPr id="57" name="Half Frame 5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mond 6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p:cNvGrpSpPr/>
            <p:nvPr/>
          </p:nvGrpSpPr>
          <p:grpSpPr>
            <a:xfrm>
              <a:off x="2229729" y="1402670"/>
              <a:ext cx="1552120" cy="248171"/>
              <a:chOff x="2229729" y="1483884"/>
              <a:chExt cx="1552120" cy="334263"/>
            </a:xfrm>
          </p:grpSpPr>
          <p:sp>
            <p:nvSpPr>
              <p:cNvPr id="22" name="Rounded Rectangle 15"/>
              <p:cNvSpPr/>
              <p:nvPr/>
            </p:nvSpPr>
            <p:spPr>
              <a:xfrm>
                <a:off x="2229729" y="1492136"/>
                <a:ext cx="1552120" cy="308023"/>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9"/>
              <p:cNvGrpSpPr/>
              <p:nvPr/>
            </p:nvGrpSpPr>
            <p:grpSpPr>
              <a:xfrm rot="246631">
                <a:off x="2370444" y="1483884"/>
                <a:ext cx="1275564" cy="334263"/>
                <a:chOff x="3810000" y="1677648"/>
                <a:chExt cx="4705061" cy="1827552"/>
              </a:xfrm>
            </p:grpSpPr>
            <p:grpSp>
              <p:nvGrpSpPr>
                <p:cNvPr id="24" name="Group 37"/>
                <p:cNvGrpSpPr/>
                <p:nvPr/>
              </p:nvGrpSpPr>
              <p:grpSpPr>
                <a:xfrm>
                  <a:off x="3810000" y="1828800"/>
                  <a:ext cx="1776984" cy="1676400"/>
                  <a:chOff x="3810000" y="1828800"/>
                  <a:chExt cx="4038600" cy="3810000"/>
                </a:xfrm>
              </p:grpSpPr>
              <p:sp>
                <p:nvSpPr>
                  <p:cNvPr id="45" name="Half Frame 4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iamond 4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p:cNvGrpSpPr/>
                <p:nvPr/>
              </p:nvGrpSpPr>
              <p:grpSpPr>
                <a:xfrm>
                  <a:off x="5314014" y="1757596"/>
                  <a:ext cx="1776984" cy="1676400"/>
                  <a:chOff x="3810000" y="1828800"/>
                  <a:chExt cx="4038600" cy="3810000"/>
                </a:xfrm>
              </p:grpSpPr>
              <p:sp>
                <p:nvSpPr>
                  <p:cNvPr id="36" name="Half Frame 3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iamond 4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8"/>
                <p:cNvGrpSpPr/>
                <p:nvPr/>
              </p:nvGrpSpPr>
              <p:grpSpPr>
                <a:xfrm>
                  <a:off x="6738077" y="1677648"/>
                  <a:ext cx="1776984" cy="1676400"/>
                  <a:chOff x="3810000" y="1828800"/>
                  <a:chExt cx="4038600" cy="3810000"/>
                </a:xfrm>
              </p:grpSpPr>
              <p:sp>
                <p:nvSpPr>
                  <p:cNvPr id="27" name="Half Frame 2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iamond 3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90" name="TextBox 89"/>
          <p:cNvSpPr txBox="1"/>
          <p:nvPr/>
        </p:nvSpPr>
        <p:spPr>
          <a:xfrm>
            <a:off x="2799770" y="2979703"/>
            <a:ext cx="6369424" cy="954107"/>
          </a:xfrm>
          <a:prstGeom prst="rect">
            <a:avLst/>
          </a:prstGeom>
          <a:noFill/>
        </p:spPr>
        <p:txBody>
          <a:bodyPr wrap="square" rtlCol="0">
            <a:spAutoFit/>
          </a:bodyPr>
          <a:lstStyle/>
          <a:p>
            <a:r>
              <a:rPr lang="en-US" sz="2800" i="1" dirty="0">
                <a:solidFill>
                  <a:schemeClr val="bg1"/>
                </a:solidFill>
              </a:rPr>
              <a:t>It is easier to avoid temptation than it is to resist temptation” --Elder Lynn G. Robbins</a:t>
            </a:r>
          </a:p>
        </p:txBody>
      </p:sp>
      <p:sp>
        <p:nvSpPr>
          <p:cNvPr id="91" name="Footer Placeholder 14">
            <a:extLst>
              <a:ext uri="{FF2B5EF4-FFF2-40B4-BE49-F238E27FC236}">
                <a16:creationId xmlns:a16="http://schemas.microsoft.com/office/drawing/2014/main" id="{5E1C640B-4A93-46A1-A000-8AD12B7AF185}"/>
              </a:ext>
            </a:extLst>
          </p:cNvPr>
          <p:cNvSpPr>
            <a:spLocks noGrp="1"/>
          </p:cNvSpPr>
          <p:nvPr/>
        </p:nvSpPr>
        <p:spPr>
          <a:xfrm>
            <a:off x="65123" y="642883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19079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2800" y="730624"/>
            <a:ext cx="6369424" cy="4401205"/>
          </a:xfrm>
          <a:prstGeom prst="rect">
            <a:avLst/>
          </a:prstGeom>
          <a:noFill/>
        </p:spPr>
        <p:txBody>
          <a:bodyPr wrap="square" rtlCol="0">
            <a:spAutoFit/>
          </a:bodyPr>
          <a:lstStyle/>
          <a:p>
            <a:r>
              <a:rPr lang="en-US" sz="2800" dirty="0">
                <a:solidFill>
                  <a:schemeClr val="bg1"/>
                </a:solidFill>
              </a:rPr>
              <a:t>“The titles church of the devil and great and abominable church are used to identify all churches or organizations of whatever name or nature—whether political, philosophical, educational, economic, social, fraternal, civic, or religious—which are designed to take men on a course that leads away from God and his laws and thus from salvation in the kingdom of god.” (2)</a:t>
            </a:r>
          </a:p>
        </p:txBody>
      </p:sp>
      <p:pic>
        <p:nvPicPr>
          <p:cNvPr id="9" name="Picture 8" descr="bruce R. McConkie.jpg"/>
          <p:cNvPicPr>
            <a:picLocks noChangeAspect="1"/>
          </p:cNvPicPr>
          <p:nvPr/>
        </p:nvPicPr>
        <p:blipFill>
          <a:blip r:embed="rId4" cstate="print"/>
          <a:stretch>
            <a:fillRect/>
          </a:stretch>
        </p:blipFill>
        <p:spPr>
          <a:xfrm>
            <a:off x="10363200" y="4668540"/>
            <a:ext cx="1447800" cy="2020888"/>
          </a:xfrm>
          <a:prstGeom prst="rect">
            <a:avLst/>
          </a:prstGeom>
        </p:spPr>
      </p:pic>
    </p:spTree>
    <p:extLst>
      <p:ext uri="{BB962C8B-B14F-4D97-AF65-F5344CB8AC3E}">
        <p14:creationId xmlns:p14="http://schemas.microsoft.com/office/powerpoint/2010/main" val="115659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5001" y="55602"/>
            <a:ext cx="8534400" cy="923330"/>
          </a:xfrm>
          <a:prstGeom prst="rect">
            <a:avLst/>
          </a:prstGeom>
          <a:noFill/>
        </p:spPr>
        <p:txBody>
          <a:bodyPr wrap="square" rtlCol="0">
            <a:spAutoFit/>
          </a:bodyPr>
          <a:lstStyle/>
          <a:p>
            <a:pPr algn="ctr"/>
            <a:r>
              <a:rPr lang="en-US" sz="5400" dirty="0">
                <a:solidFill>
                  <a:schemeClr val="bg1"/>
                </a:solidFill>
                <a:latin typeface="Berlin Sans FB" panose="020E0602020502020306" pitchFamily="34" charset="0"/>
                <a:cs typeface="Andalus" pitchFamily="18" charset="-78"/>
              </a:rPr>
              <a:t>Great Whore</a:t>
            </a:r>
          </a:p>
        </p:txBody>
      </p:sp>
      <p:sp>
        <p:nvSpPr>
          <p:cNvPr id="6" name="TextBox 5"/>
          <p:cNvSpPr txBox="1"/>
          <p:nvPr/>
        </p:nvSpPr>
        <p:spPr>
          <a:xfrm>
            <a:off x="1752600" y="1447800"/>
            <a:ext cx="4648200" cy="1938992"/>
          </a:xfrm>
          <a:prstGeom prst="rect">
            <a:avLst/>
          </a:prstGeom>
          <a:noFill/>
        </p:spPr>
        <p:txBody>
          <a:bodyPr wrap="square" rtlCol="0">
            <a:spAutoFit/>
          </a:bodyPr>
          <a:lstStyle/>
          <a:p>
            <a:r>
              <a:rPr lang="en-US" sz="2400" dirty="0">
                <a:solidFill>
                  <a:schemeClr val="bg1"/>
                </a:solidFill>
              </a:rPr>
              <a:t>Those who left the Church</a:t>
            </a:r>
          </a:p>
          <a:p>
            <a:endParaRPr lang="en-US" sz="2400" dirty="0">
              <a:solidFill>
                <a:schemeClr val="bg1"/>
              </a:solidFill>
            </a:endParaRPr>
          </a:p>
          <a:p>
            <a:r>
              <a:rPr lang="en-US" sz="2400" dirty="0">
                <a:solidFill>
                  <a:schemeClr val="bg1"/>
                </a:solidFill>
              </a:rPr>
              <a:t>Those who broke the covenant</a:t>
            </a:r>
          </a:p>
          <a:p>
            <a:endParaRPr lang="en-US" sz="2400" dirty="0">
              <a:solidFill>
                <a:schemeClr val="bg1"/>
              </a:solidFill>
            </a:endParaRPr>
          </a:p>
          <a:p>
            <a:r>
              <a:rPr lang="en-US" sz="2400" dirty="0">
                <a:solidFill>
                  <a:schemeClr val="bg1"/>
                </a:solidFill>
              </a:rPr>
              <a:t>Those who committed fornication</a:t>
            </a:r>
          </a:p>
        </p:txBody>
      </p:sp>
      <p:sp>
        <p:nvSpPr>
          <p:cNvPr id="7" name="TextBox 6"/>
          <p:cNvSpPr txBox="1"/>
          <p:nvPr/>
        </p:nvSpPr>
        <p:spPr>
          <a:xfrm>
            <a:off x="3807758" y="4726274"/>
            <a:ext cx="6734735" cy="1200329"/>
          </a:xfrm>
          <a:prstGeom prst="rect">
            <a:avLst/>
          </a:prstGeom>
          <a:noFill/>
        </p:spPr>
        <p:txBody>
          <a:bodyPr wrap="square" rtlCol="0">
            <a:spAutoFit/>
          </a:bodyPr>
          <a:lstStyle/>
          <a:p>
            <a:r>
              <a:rPr lang="en-US" sz="2400" dirty="0">
                <a:solidFill>
                  <a:schemeClr val="bg1"/>
                </a:solidFill>
              </a:rPr>
              <a:t>Whenever people prove unfaithful to their covenants, they can be likened to a faithless woman who has sold herself to immorality and sin. (1)</a:t>
            </a:r>
          </a:p>
        </p:txBody>
      </p:sp>
      <p:sp>
        <p:nvSpPr>
          <p:cNvPr id="8" name="TextBox 7"/>
          <p:cNvSpPr txBox="1"/>
          <p:nvPr/>
        </p:nvSpPr>
        <p:spPr>
          <a:xfrm>
            <a:off x="179294" y="6422580"/>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17:1-2</a:t>
            </a:r>
          </a:p>
        </p:txBody>
      </p:sp>
      <p:pic>
        <p:nvPicPr>
          <p:cNvPr id="3" name="Picture 2">
            <a:extLst>
              <a:ext uri="{FF2B5EF4-FFF2-40B4-BE49-F238E27FC236}">
                <a16:creationId xmlns:a16="http://schemas.microsoft.com/office/drawing/2014/main" id="{3C5EE3A9-AA3E-496C-BFEF-A684659B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974" y="1221074"/>
            <a:ext cx="4394200" cy="3505200"/>
          </a:xfrm>
          <a:prstGeom prst="rect">
            <a:avLst/>
          </a:prstGeom>
        </p:spPr>
      </p:pic>
    </p:spTree>
    <p:extLst>
      <p:ext uri="{BB962C8B-B14F-4D97-AF65-F5344CB8AC3E}">
        <p14:creationId xmlns:p14="http://schemas.microsoft.com/office/powerpoint/2010/main" val="9489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52400"/>
            <a:ext cx="8534400" cy="923330"/>
          </a:xfrm>
          <a:prstGeom prst="rect">
            <a:avLst/>
          </a:prstGeom>
          <a:noFill/>
        </p:spPr>
        <p:txBody>
          <a:bodyPr wrap="square" rtlCol="0">
            <a:spAutoFit/>
          </a:bodyPr>
          <a:lstStyle/>
          <a:p>
            <a:pPr algn="ctr"/>
            <a:r>
              <a:rPr lang="en-US" sz="5400" dirty="0" err="1">
                <a:solidFill>
                  <a:schemeClr val="bg1"/>
                </a:solidFill>
                <a:latin typeface="Berlin Sans FB" panose="020E0602020502020306" pitchFamily="34" charset="0"/>
                <a:cs typeface="Andalus" pitchFamily="18" charset="-78"/>
              </a:rPr>
              <a:t>Sitteth</a:t>
            </a:r>
            <a:r>
              <a:rPr lang="en-US" sz="5400" dirty="0">
                <a:solidFill>
                  <a:schemeClr val="bg1"/>
                </a:solidFill>
                <a:latin typeface="Berlin Sans FB" panose="020E0602020502020306" pitchFamily="34" charset="0"/>
                <a:cs typeface="Andalus" pitchFamily="18" charset="-78"/>
              </a:rPr>
              <a:t> Upon Waters</a:t>
            </a:r>
          </a:p>
        </p:txBody>
      </p:sp>
      <p:sp>
        <p:nvSpPr>
          <p:cNvPr id="6" name="TextBox 5"/>
          <p:cNvSpPr txBox="1"/>
          <p:nvPr/>
        </p:nvSpPr>
        <p:spPr>
          <a:xfrm>
            <a:off x="108713" y="926054"/>
            <a:ext cx="6130722" cy="1569660"/>
          </a:xfrm>
          <a:prstGeom prst="rect">
            <a:avLst/>
          </a:prstGeom>
          <a:noFill/>
        </p:spPr>
        <p:txBody>
          <a:bodyPr wrap="square" rtlCol="0">
            <a:spAutoFit/>
          </a:bodyPr>
          <a:lstStyle/>
          <a:p>
            <a:r>
              <a:rPr lang="en-US" sz="2400" dirty="0">
                <a:solidFill>
                  <a:schemeClr val="bg1"/>
                </a:solidFill>
              </a:rPr>
              <a:t>Jeremiah 51:13</a:t>
            </a:r>
          </a:p>
          <a:p>
            <a:r>
              <a:rPr lang="en-US" sz="2400" dirty="0">
                <a:solidFill>
                  <a:schemeClr val="bg1"/>
                </a:solidFill>
              </a:rPr>
              <a:t>“O thou that </a:t>
            </a:r>
            <a:r>
              <a:rPr lang="en-US" sz="2400" dirty="0" err="1">
                <a:solidFill>
                  <a:schemeClr val="bg1"/>
                </a:solidFill>
              </a:rPr>
              <a:t>dwellest</a:t>
            </a:r>
            <a:r>
              <a:rPr lang="en-US" sz="2400" dirty="0">
                <a:solidFill>
                  <a:schemeClr val="bg1"/>
                </a:solidFill>
              </a:rPr>
              <a:t> upon many waters, abundant in treasures, </a:t>
            </a:r>
            <a:r>
              <a:rPr lang="en-US" sz="2400" dirty="0" err="1">
                <a:solidFill>
                  <a:schemeClr val="bg1"/>
                </a:solidFill>
              </a:rPr>
              <a:t>thine</a:t>
            </a:r>
            <a:r>
              <a:rPr lang="en-US" sz="2400" dirty="0">
                <a:solidFill>
                  <a:schemeClr val="bg1"/>
                </a:solidFill>
              </a:rPr>
              <a:t> end is come, and the measure of thy covetousness.”</a:t>
            </a:r>
          </a:p>
        </p:txBody>
      </p:sp>
      <p:sp>
        <p:nvSpPr>
          <p:cNvPr id="7" name="TextBox 6"/>
          <p:cNvSpPr txBox="1"/>
          <p:nvPr/>
        </p:nvSpPr>
        <p:spPr>
          <a:xfrm>
            <a:off x="5066194" y="2596678"/>
            <a:ext cx="6363805" cy="1569660"/>
          </a:xfrm>
          <a:prstGeom prst="rect">
            <a:avLst/>
          </a:prstGeom>
          <a:noFill/>
        </p:spPr>
        <p:txBody>
          <a:bodyPr wrap="square" rtlCol="0">
            <a:spAutoFit/>
          </a:bodyPr>
          <a:lstStyle/>
          <a:p>
            <a:r>
              <a:rPr lang="en-US" sz="2400" dirty="0">
                <a:solidFill>
                  <a:schemeClr val="bg1"/>
                </a:solidFill>
              </a:rPr>
              <a:t>Waters: Representing peoples, and multitudes, and nations, and ‘tongues whom the harlot rules’ </a:t>
            </a:r>
          </a:p>
          <a:p>
            <a:endParaRPr lang="en-US" sz="2400" dirty="0">
              <a:solidFill>
                <a:schemeClr val="bg1"/>
              </a:solidFill>
            </a:endParaRPr>
          </a:p>
          <a:p>
            <a:r>
              <a:rPr lang="en-US" sz="2400" dirty="0">
                <a:solidFill>
                  <a:schemeClr val="bg1"/>
                </a:solidFill>
              </a:rPr>
              <a:t>She has power and influence over the nations. </a:t>
            </a:r>
          </a:p>
        </p:txBody>
      </p:sp>
      <p:sp>
        <p:nvSpPr>
          <p:cNvPr id="8" name="TextBox 7"/>
          <p:cNvSpPr txBox="1"/>
          <p:nvPr/>
        </p:nvSpPr>
        <p:spPr>
          <a:xfrm>
            <a:off x="0" y="6488668"/>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17:1-2, 15; 1 Nephi 14:11</a:t>
            </a:r>
          </a:p>
        </p:txBody>
      </p:sp>
      <p:sp>
        <p:nvSpPr>
          <p:cNvPr id="2" name="Rectangle 1"/>
          <p:cNvSpPr/>
          <p:nvPr/>
        </p:nvSpPr>
        <p:spPr>
          <a:xfrm>
            <a:off x="5333999" y="4756015"/>
            <a:ext cx="6418730" cy="1538883"/>
          </a:xfrm>
          <a:prstGeom prst="rect">
            <a:avLst/>
          </a:prstGeom>
        </p:spPr>
        <p:txBody>
          <a:bodyPr wrap="square">
            <a:spAutoFit/>
          </a:bodyPr>
          <a:lstStyle/>
          <a:p>
            <a:r>
              <a:rPr lang="en-US" i="1" dirty="0">
                <a:solidFill>
                  <a:srgbClr val="FFFF00"/>
                </a:solidFill>
                <a:latin typeface="Palatino"/>
              </a:rPr>
              <a:t>Wherefore, he that </a:t>
            </a:r>
            <a:r>
              <a:rPr lang="en-US" i="1" dirty="0" err="1">
                <a:solidFill>
                  <a:srgbClr val="FFFF00"/>
                </a:solidFill>
                <a:latin typeface="Palatino"/>
              </a:rPr>
              <a:t>fighteth</a:t>
            </a:r>
            <a:r>
              <a:rPr lang="en-US" i="1" dirty="0">
                <a:solidFill>
                  <a:srgbClr val="FFFF00"/>
                </a:solidFill>
                <a:latin typeface="Palatino"/>
              </a:rPr>
              <a:t> against Zion, both Jew and Gentile, both bond and free, both male and female, shall perish; for they are they who are the whore of all the earth; </a:t>
            </a:r>
            <a:r>
              <a:rPr lang="en-US" sz="2000" b="1" i="1" dirty="0">
                <a:solidFill>
                  <a:srgbClr val="FFFF00"/>
                </a:solidFill>
                <a:latin typeface="Palatino"/>
              </a:rPr>
              <a:t>for they who are not for me are against me,</a:t>
            </a:r>
            <a:r>
              <a:rPr lang="en-US" i="1" dirty="0">
                <a:solidFill>
                  <a:srgbClr val="FFFF00"/>
                </a:solidFill>
                <a:latin typeface="Palatino"/>
              </a:rPr>
              <a:t> </a:t>
            </a:r>
            <a:r>
              <a:rPr lang="en-US" i="1" dirty="0" err="1">
                <a:solidFill>
                  <a:srgbClr val="FFFF00"/>
                </a:solidFill>
                <a:latin typeface="Palatino"/>
              </a:rPr>
              <a:t>saith</a:t>
            </a:r>
            <a:r>
              <a:rPr lang="en-US" i="1" dirty="0">
                <a:solidFill>
                  <a:srgbClr val="FFFF00"/>
                </a:solidFill>
                <a:latin typeface="Palatino"/>
              </a:rPr>
              <a:t> our God.</a:t>
            </a:r>
          </a:p>
          <a:p>
            <a:r>
              <a:rPr lang="en-US" i="1" dirty="0">
                <a:solidFill>
                  <a:srgbClr val="FFFF00"/>
                </a:solidFill>
                <a:latin typeface="Palatino"/>
              </a:rPr>
              <a:t>2 Nephi 10:16</a:t>
            </a:r>
            <a:endParaRPr lang="en-US" i="1" dirty="0">
              <a:solidFill>
                <a:srgbClr val="FFFF00"/>
              </a:solidFill>
            </a:endParaRPr>
          </a:p>
        </p:txBody>
      </p:sp>
      <p:pic>
        <p:nvPicPr>
          <p:cNvPr id="4" name="Picture 3">
            <a:extLst>
              <a:ext uri="{FF2B5EF4-FFF2-40B4-BE49-F238E27FC236}">
                <a16:creationId xmlns:a16="http://schemas.microsoft.com/office/drawing/2014/main" id="{2C310B3A-14BF-4E29-8DBE-5842C26EB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3053142"/>
            <a:ext cx="3759200" cy="3009900"/>
          </a:xfrm>
          <a:prstGeom prst="rect">
            <a:avLst/>
          </a:prstGeom>
        </p:spPr>
      </p:pic>
    </p:spTree>
    <p:extLst>
      <p:ext uri="{BB962C8B-B14F-4D97-AF65-F5344CB8AC3E}">
        <p14:creationId xmlns:p14="http://schemas.microsoft.com/office/powerpoint/2010/main" val="98586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52400"/>
            <a:ext cx="8534400" cy="923330"/>
          </a:xfrm>
          <a:prstGeom prst="rect">
            <a:avLst/>
          </a:prstGeom>
          <a:noFill/>
        </p:spPr>
        <p:txBody>
          <a:bodyPr wrap="square" rtlCol="0">
            <a:spAutoFit/>
          </a:bodyPr>
          <a:lstStyle/>
          <a:p>
            <a:pPr algn="ctr"/>
            <a:r>
              <a:rPr lang="en-US" sz="5400" dirty="0">
                <a:solidFill>
                  <a:schemeClr val="bg1"/>
                </a:solidFill>
                <a:latin typeface="Berlin Sans FB" panose="020E0602020502020306" pitchFamily="34" charset="0"/>
                <a:cs typeface="Andalus" pitchFamily="18" charset="-78"/>
              </a:rPr>
              <a:t>Wilderness</a:t>
            </a:r>
          </a:p>
        </p:txBody>
      </p:sp>
      <p:sp>
        <p:nvSpPr>
          <p:cNvPr id="6" name="TextBox 5"/>
          <p:cNvSpPr txBox="1"/>
          <p:nvPr/>
        </p:nvSpPr>
        <p:spPr>
          <a:xfrm>
            <a:off x="524435" y="990600"/>
            <a:ext cx="5800165" cy="2677656"/>
          </a:xfrm>
          <a:prstGeom prst="rect">
            <a:avLst/>
          </a:prstGeom>
          <a:noFill/>
        </p:spPr>
        <p:txBody>
          <a:bodyPr wrap="square" rtlCol="0">
            <a:spAutoFit/>
          </a:bodyPr>
          <a:lstStyle/>
          <a:p>
            <a:r>
              <a:rPr lang="en-US" sz="2400" dirty="0">
                <a:solidFill>
                  <a:schemeClr val="bg1"/>
                </a:solidFill>
              </a:rPr>
              <a:t>Apostasy—all the descriptions:</a:t>
            </a:r>
          </a:p>
          <a:p>
            <a:endParaRPr lang="en-US" sz="2400" dirty="0">
              <a:solidFill>
                <a:schemeClr val="bg1"/>
              </a:solidFill>
            </a:endParaRPr>
          </a:p>
          <a:p>
            <a:r>
              <a:rPr lang="en-US" sz="2400" dirty="0">
                <a:solidFill>
                  <a:schemeClr val="bg1"/>
                </a:solidFill>
              </a:rPr>
              <a:t>The whore of all the earth</a:t>
            </a:r>
          </a:p>
          <a:p>
            <a:r>
              <a:rPr lang="en-US" sz="2400" dirty="0">
                <a:solidFill>
                  <a:schemeClr val="bg1"/>
                </a:solidFill>
              </a:rPr>
              <a:t>The great and abominable church</a:t>
            </a:r>
          </a:p>
          <a:p>
            <a:r>
              <a:rPr lang="en-US" sz="2400" dirty="0">
                <a:solidFill>
                  <a:schemeClr val="bg1"/>
                </a:solidFill>
              </a:rPr>
              <a:t>The church of the devil</a:t>
            </a:r>
          </a:p>
          <a:p>
            <a:endParaRPr lang="en-US" sz="2400" dirty="0">
              <a:solidFill>
                <a:schemeClr val="bg1"/>
              </a:solidFill>
            </a:endParaRPr>
          </a:p>
          <a:p>
            <a:r>
              <a:rPr lang="en-US" sz="2400" dirty="0">
                <a:solidFill>
                  <a:schemeClr val="bg1"/>
                </a:solidFill>
              </a:rPr>
              <a:t>D&amp;C 86:3 and 1 Nephi 13:5</a:t>
            </a:r>
          </a:p>
        </p:txBody>
      </p:sp>
      <p:sp>
        <p:nvSpPr>
          <p:cNvPr id="7" name="TextBox 6"/>
          <p:cNvSpPr txBox="1"/>
          <p:nvPr/>
        </p:nvSpPr>
        <p:spPr>
          <a:xfrm>
            <a:off x="5150223" y="3921681"/>
            <a:ext cx="2971800" cy="584775"/>
          </a:xfrm>
          <a:prstGeom prst="rect">
            <a:avLst/>
          </a:prstGeom>
          <a:noFill/>
        </p:spPr>
        <p:txBody>
          <a:bodyPr wrap="square" rtlCol="0">
            <a:spAutoFit/>
          </a:bodyPr>
          <a:lstStyle/>
          <a:p>
            <a:r>
              <a:rPr lang="en-US" sz="3200" dirty="0">
                <a:solidFill>
                  <a:schemeClr val="bg1"/>
                </a:solidFill>
              </a:rPr>
              <a:t>Dualism</a:t>
            </a:r>
          </a:p>
        </p:txBody>
      </p:sp>
      <p:sp>
        <p:nvSpPr>
          <p:cNvPr id="8" name="TextBox 7"/>
          <p:cNvSpPr txBox="1"/>
          <p:nvPr/>
        </p:nvSpPr>
        <p:spPr>
          <a:xfrm>
            <a:off x="601754" y="4698819"/>
            <a:ext cx="3839137" cy="1569660"/>
          </a:xfrm>
          <a:prstGeom prst="rect">
            <a:avLst/>
          </a:prstGeom>
          <a:noFill/>
        </p:spPr>
        <p:txBody>
          <a:bodyPr wrap="square" rtlCol="0">
            <a:spAutoFit/>
          </a:bodyPr>
          <a:lstStyle/>
          <a:p>
            <a:r>
              <a:rPr lang="en-US" sz="2400" dirty="0">
                <a:solidFill>
                  <a:schemeClr val="bg1"/>
                </a:solidFill>
              </a:rPr>
              <a:t>Denotes a place of discipline and protection, like the place the church with Zion was sent for safety. Psalms: 78:52</a:t>
            </a:r>
          </a:p>
        </p:txBody>
      </p:sp>
      <p:sp>
        <p:nvSpPr>
          <p:cNvPr id="9" name="TextBox 8"/>
          <p:cNvSpPr txBox="1"/>
          <p:nvPr/>
        </p:nvSpPr>
        <p:spPr>
          <a:xfrm>
            <a:off x="7906871" y="4329487"/>
            <a:ext cx="3200400" cy="2308324"/>
          </a:xfrm>
          <a:prstGeom prst="rect">
            <a:avLst/>
          </a:prstGeom>
          <a:noFill/>
        </p:spPr>
        <p:txBody>
          <a:bodyPr wrap="square" rtlCol="0">
            <a:spAutoFit/>
          </a:bodyPr>
          <a:lstStyle/>
          <a:p>
            <a:r>
              <a:rPr lang="en-US" sz="2400" dirty="0">
                <a:solidFill>
                  <a:schemeClr val="bg1"/>
                </a:solidFill>
              </a:rPr>
              <a:t>Those who are not His people will find themselves in the wilderness, full of wild beasts, desolation, etc. </a:t>
            </a:r>
          </a:p>
          <a:p>
            <a:r>
              <a:rPr lang="en-US" sz="2400" dirty="0">
                <a:solidFill>
                  <a:schemeClr val="bg1"/>
                </a:solidFill>
              </a:rPr>
              <a:t>(Zephaniah 2:13)</a:t>
            </a:r>
          </a:p>
        </p:txBody>
      </p:sp>
      <p:sp>
        <p:nvSpPr>
          <p:cNvPr id="10" name="TextBox 9"/>
          <p:cNvSpPr txBox="1"/>
          <p:nvPr/>
        </p:nvSpPr>
        <p:spPr>
          <a:xfrm>
            <a:off x="165847" y="6451075"/>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17:3</a:t>
            </a:r>
          </a:p>
        </p:txBody>
      </p:sp>
      <p:pic>
        <p:nvPicPr>
          <p:cNvPr id="3" name="Picture 2">
            <a:extLst>
              <a:ext uri="{FF2B5EF4-FFF2-40B4-BE49-F238E27FC236}">
                <a16:creationId xmlns:a16="http://schemas.microsoft.com/office/drawing/2014/main" id="{AB042E91-FE7C-45BF-AEF6-9D7B15D98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75103"/>
            <a:ext cx="4495800" cy="2533650"/>
          </a:xfrm>
          <a:prstGeom prst="rect">
            <a:avLst/>
          </a:prstGeom>
        </p:spPr>
      </p:pic>
      <p:pic>
        <p:nvPicPr>
          <p:cNvPr id="13" name="Picture 12">
            <a:extLst>
              <a:ext uri="{FF2B5EF4-FFF2-40B4-BE49-F238E27FC236}">
                <a16:creationId xmlns:a16="http://schemas.microsoft.com/office/drawing/2014/main" id="{E8DDBF6D-5EC9-4BF0-84C8-A1CCE8CBE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672" y="4707090"/>
            <a:ext cx="2426418" cy="1816765"/>
          </a:xfrm>
          <a:prstGeom prst="rect">
            <a:avLst/>
          </a:prstGeom>
        </p:spPr>
      </p:pic>
    </p:spTree>
    <p:extLst>
      <p:ext uri="{BB962C8B-B14F-4D97-AF65-F5344CB8AC3E}">
        <p14:creationId xmlns:p14="http://schemas.microsoft.com/office/powerpoint/2010/main" val="29955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0"/>
            <a:ext cx="85344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Andalus" pitchFamily="18" charset="-78"/>
              </a:rPr>
              <a:t>Scarlet Beast</a:t>
            </a:r>
          </a:p>
        </p:txBody>
      </p:sp>
      <p:sp>
        <p:nvSpPr>
          <p:cNvPr id="6" name="TextBox 5"/>
          <p:cNvSpPr txBox="1"/>
          <p:nvPr/>
        </p:nvSpPr>
        <p:spPr>
          <a:xfrm>
            <a:off x="4717676" y="3797741"/>
            <a:ext cx="5885329" cy="830997"/>
          </a:xfrm>
          <a:prstGeom prst="rect">
            <a:avLst/>
          </a:prstGeom>
          <a:noFill/>
        </p:spPr>
        <p:txBody>
          <a:bodyPr wrap="square" rtlCol="0">
            <a:spAutoFit/>
          </a:bodyPr>
          <a:lstStyle/>
          <a:p>
            <a:r>
              <a:rPr lang="en-US" sz="2400" dirty="0">
                <a:solidFill>
                  <a:schemeClr val="bg1"/>
                </a:solidFill>
              </a:rPr>
              <a:t>The Sins of Israel—associated with harlotry and the deep sins of ungodly conduct. </a:t>
            </a:r>
          </a:p>
        </p:txBody>
      </p:sp>
      <p:sp>
        <p:nvSpPr>
          <p:cNvPr id="8" name="TextBox 7"/>
          <p:cNvSpPr txBox="1"/>
          <p:nvPr/>
        </p:nvSpPr>
        <p:spPr>
          <a:xfrm>
            <a:off x="2476500" y="1549133"/>
            <a:ext cx="2895600" cy="1938992"/>
          </a:xfrm>
          <a:prstGeom prst="rect">
            <a:avLst/>
          </a:prstGeom>
          <a:noFill/>
        </p:spPr>
        <p:txBody>
          <a:bodyPr wrap="square" rtlCol="0">
            <a:spAutoFit/>
          </a:bodyPr>
          <a:lstStyle/>
          <a:p>
            <a:r>
              <a:rPr lang="en-US" sz="2000" dirty="0">
                <a:solidFill>
                  <a:schemeClr val="bg1"/>
                </a:solidFill>
              </a:rPr>
              <a:t>A ribbon of this color was tied around the neck of the scapegoat on the Day of Atonement before it was driven into the wilderness to its death. </a:t>
            </a:r>
          </a:p>
        </p:txBody>
      </p:sp>
      <p:sp>
        <p:nvSpPr>
          <p:cNvPr id="10" name="TextBox 9"/>
          <p:cNvSpPr txBox="1"/>
          <p:nvPr/>
        </p:nvSpPr>
        <p:spPr>
          <a:xfrm>
            <a:off x="152400" y="6393596"/>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17:4</a:t>
            </a:r>
          </a:p>
        </p:txBody>
      </p:sp>
      <p:sp>
        <p:nvSpPr>
          <p:cNvPr id="11" name="TextBox 10"/>
          <p:cNvSpPr txBox="1"/>
          <p:nvPr/>
        </p:nvSpPr>
        <p:spPr>
          <a:xfrm>
            <a:off x="381000" y="4121945"/>
            <a:ext cx="2895600" cy="1631216"/>
          </a:xfrm>
          <a:prstGeom prst="rect">
            <a:avLst/>
          </a:prstGeom>
          <a:noFill/>
        </p:spPr>
        <p:txBody>
          <a:bodyPr wrap="square" rtlCol="0">
            <a:spAutoFit/>
          </a:bodyPr>
          <a:lstStyle/>
          <a:p>
            <a:r>
              <a:rPr lang="en-US" sz="2000" dirty="0">
                <a:solidFill>
                  <a:schemeClr val="bg1"/>
                </a:solidFill>
              </a:rPr>
              <a:t>Beast—monster supporting the woman—associated with blasphemy—defiling name of God.  </a:t>
            </a:r>
          </a:p>
        </p:txBody>
      </p:sp>
      <p:sp>
        <p:nvSpPr>
          <p:cNvPr id="2" name="Rectangle 1"/>
          <p:cNvSpPr/>
          <p:nvPr/>
        </p:nvSpPr>
        <p:spPr>
          <a:xfrm>
            <a:off x="5372100" y="5233759"/>
            <a:ext cx="3216088" cy="1200329"/>
          </a:xfrm>
          <a:prstGeom prst="rect">
            <a:avLst/>
          </a:prstGeom>
        </p:spPr>
        <p:txBody>
          <a:bodyPr wrap="square">
            <a:spAutoFit/>
          </a:bodyPr>
          <a:lstStyle/>
          <a:p>
            <a:r>
              <a:rPr lang="en-US" dirty="0">
                <a:solidFill>
                  <a:schemeClr val="bg1"/>
                </a:solidFill>
                <a:latin typeface="Open Sans"/>
              </a:rPr>
              <a:t>The beast may represent Rome in John’s day as well as corrupt kingdoms and nations in the last days.</a:t>
            </a:r>
            <a:endParaRPr lang="en-US" dirty="0">
              <a:solidFill>
                <a:schemeClr val="bg1"/>
              </a:solidFill>
            </a:endParaRPr>
          </a:p>
        </p:txBody>
      </p:sp>
      <p:pic>
        <p:nvPicPr>
          <p:cNvPr id="2050" name="Picture 2" descr="Image result for rome in John's 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2551" y="4565820"/>
            <a:ext cx="28575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18DB9F-E9D8-44C9-AEC5-B446FE9AF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191" y="1170137"/>
            <a:ext cx="3889585" cy="2627604"/>
          </a:xfrm>
          <a:prstGeom prst="rect">
            <a:avLst/>
          </a:prstGeom>
        </p:spPr>
      </p:pic>
    </p:spTree>
    <p:extLst>
      <p:ext uri="{BB962C8B-B14F-4D97-AF65-F5344CB8AC3E}">
        <p14:creationId xmlns:p14="http://schemas.microsoft.com/office/powerpoint/2010/main" val="231106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335" y="73104"/>
            <a:ext cx="11981329"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Andalus" pitchFamily="18" charset="-78"/>
              </a:rPr>
              <a:t>The Woman is Babylon</a:t>
            </a:r>
          </a:p>
        </p:txBody>
      </p:sp>
      <p:sp>
        <p:nvSpPr>
          <p:cNvPr id="6" name="TextBox 5"/>
          <p:cNvSpPr txBox="1"/>
          <p:nvPr/>
        </p:nvSpPr>
        <p:spPr>
          <a:xfrm>
            <a:off x="5410200" y="4343400"/>
            <a:ext cx="4953000" cy="1938992"/>
          </a:xfrm>
          <a:prstGeom prst="rect">
            <a:avLst/>
          </a:prstGeom>
          <a:noFill/>
        </p:spPr>
        <p:txBody>
          <a:bodyPr wrap="square" rtlCol="0">
            <a:spAutoFit/>
          </a:bodyPr>
          <a:lstStyle/>
          <a:p>
            <a:r>
              <a:rPr lang="en-US" sz="2400" dirty="0">
                <a:solidFill>
                  <a:schemeClr val="bg1"/>
                </a:solidFill>
              </a:rPr>
              <a:t>Spiritual Babylon</a:t>
            </a:r>
          </a:p>
          <a:p>
            <a:r>
              <a:rPr lang="en-US" sz="2400" dirty="0">
                <a:solidFill>
                  <a:schemeClr val="bg1"/>
                </a:solidFill>
              </a:rPr>
              <a:t>All leagues which would be anti-Christ, one who perverts the right way of the Lord, and that promotes antichristian principle and life-styles.</a:t>
            </a:r>
          </a:p>
        </p:txBody>
      </p:sp>
      <p:sp>
        <p:nvSpPr>
          <p:cNvPr id="8" name="TextBox 7"/>
          <p:cNvSpPr txBox="1"/>
          <p:nvPr/>
        </p:nvSpPr>
        <p:spPr>
          <a:xfrm>
            <a:off x="1156447" y="1600201"/>
            <a:ext cx="3991750" cy="3108543"/>
          </a:xfrm>
          <a:prstGeom prst="rect">
            <a:avLst/>
          </a:prstGeom>
          <a:noFill/>
        </p:spPr>
        <p:txBody>
          <a:bodyPr wrap="square" rtlCol="0">
            <a:spAutoFit/>
          </a:bodyPr>
          <a:lstStyle/>
          <a:p>
            <a:r>
              <a:rPr lang="en-US" sz="2800" dirty="0">
                <a:solidFill>
                  <a:schemeClr val="bg1"/>
                </a:solidFill>
              </a:rPr>
              <a:t>The ancient city had the reputation of being the first where men combined against god with the deliberate goal of frustration and wresting control from him. </a:t>
            </a:r>
          </a:p>
        </p:txBody>
      </p:sp>
      <p:sp>
        <p:nvSpPr>
          <p:cNvPr id="10" name="TextBox 9"/>
          <p:cNvSpPr txBox="1"/>
          <p:nvPr/>
        </p:nvSpPr>
        <p:spPr>
          <a:xfrm>
            <a:off x="152400" y="6450942"/>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17:5</a:t>
            </a:r>
          </a:p>
        </p:txBody>
      </p:sp>
      <p:pic>
        <p:nvPicPr>
          <p:cNvPr id="3" name="Picture 2">
            <a:extLst>
              <a:ext uri="{FF2B5EF4-FFF2-40B4-BE49-F238E27FC236}">
                <a16:creationId xmlns:a16="http://schemas.microsoft.com/office/drawing/2014/main" id="{D63461EF-3FB3-4195-851E-23C94B77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047" y="1343406"/>
            <a:ext cx="3566160" cy="2676144"/>
          </a:xfrm>
          <a:prstGeom prst="rect">
            <a:avLst/>
          </a:prstGeom>
        </p:spPr>
      </p:pic>
    </p:spTree>
    <p:extLst>
      <p:ext uri="{BB962C8B-B14F-4D97-AF65-F5344CB8AC3E}">
        <p14:creationId xmlns:p14="http://schemas.microsoft.com/office/powerpoint/2010/main" val="17385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3352800" y="152400"/>
            <a:ext cx="5867400" cy="923330"/>
          </a:xfrm>
          <a:prstGeom prst="rect">
            <a:avLst/>
          </a:prstGeom>
          <a:noFill/>
        </p:spPr>
        <p:txBody>
          <a:bodyPr wrap="square" rtlCol="0">
            <a:spAutoFit/>
          </a:bodyPr>
          <a:lstStyle/>
          <a:p>
            <a:pPr algn="ctr"/>
            <a:r>
              <a:rPr lang="en-US" sz="5400" dirty="0">
                <a:solidFill>
                  <a:schemeClr val="bg2"/>
                </a:solidFill>
                <a:latin typeface="Harrington" pitchFamily="82" charset="0"/>
              </a:rPr>
              <a:t>The Wrath of God</a:t>
            </a:r>
          </a:p>
        </p:txBody>
      </p:sp>
      <p:sp>
        <p:nvSpPr>
          <p:cNvPr id="6" name="TextBox 5"/>
          <p:cNvSpPr txBox="1"/>
          <p:nvPr/>
        </p:nvSpPr>
        <p:spPr>
          <a:xfrm>
            <a:off x="1981200" y="3429000"/>
            <a:ext cx="3810000" cy="523220"/>
          </a:xfrm>
          <a:prstGeom prst="rect">
            <a:avLst/>
          </a:prstGeom>
          <a:noFill/>
        </p:spPr>
        <p:txBody>
          <a:bodyPr wrap="square" rtlCol="0">
            <a:spAutoFit/>
          </a:bodyPr>
          <a:lstStyle/>
          <a:p>
            <a:r>
              <a:rPr lang="en-US" sz="2800" dirty="0">
                <a:solidFill>
                  <a:schemeClr val="bg2"/>
                </a:solidFill>
              </a:rPr>
              <a:t>7= perfection, complete</a:t>
            </a:r>
          </a:p>
        </p:txBody>
      </p:sp>
      <p:sp>
        <p:nvSpPr>
          <p:cNvPr id="7" name="TextBox 6"/>
          <p:cNvSpPr txBox="1"/>
          <p:nvPr/>
        </p:nvSpPr>
        <p:spPr>
          <a:xfrm>
            <a:off x="6477000" y="5029201"/>
            <a:ext cx="3810000" cy="954107"/>
          </a:xfrm>
          <a:prstGeom prst="rect">
            <a:avLst/>
          </a:prstGeom>
          <a:noFill/>
        </p:spPr>
        <p:txBody>
          <a:bodyPr wrap="square" rtlCol="0">
            <a:spAutoFit/>
          </a:bodyPr>
          <a:lstStyle/>
          <a:p>
            <a:r>
              <a:rPr lang="en-US" sz="2800" dirty="0">
                <a:solidFill>
                  <a:schemeClr val="bg2"/>
                </a:solidFill>
              </a:rPr>
              <a:t>Plagues= the last dregs of God’s wrath</a:t>
            </a:r>
          </a:p>
        </p:txBody>
      </p:sp>
      <p:sp>
        <p:nvSpPr>
          <p:cNvPr id="8" name="TextBox 7"/>
          <p:cNvSpPr txBox="1"/>
          <p:nvPr/>
        </p:nvSpPr>
        <p:spPr>
          <a:xfrm>
            <a:off x="1676400" y="1143001"/>
            <a:ext cx="8534400" cy="954107"/>
          </a:xfrm>
          <a:prstGeom prst="rect">
            <a:avLst/>
          </a:prstGeom>
          <a:noFill/>
        </p:spPr>
        <p:txBody>
          <a:bodyPr wrap="square" rtlCol="0">
            <a:spAutoFit/>
          </a:bodyPr>
          <a:lstStyle/>
          <a:p>
            <a:r>
              <a:rPr lang="en-US" sz="2800" dirty="0">
                <a:solidFill>
                  <a:schemeClr val="bg2"/>
                </a:solidFill>
              </a:rPr>
              <a:t>John gives another view of God’s wrath to be released before the kingdom of the devil comes to an end.</a:t>
            </a:r>
          </a:p>
        </p:txBody>
      </p:sp>
      <p:sp>
        <p:nvSpPr>
          <p:cNvPr id="9" name="TextBox 8"/>
          <p:cNvSpPr txBox="1"/>
          <p:nvPr/>
        </p:nvSpPr>
        <p:spPr>
          <a:xfrm>
            <a:off x="76200" y="6428481"/>
            <a:ext cx="3810000" cy="400110"/>
          </a:xfrm>
          <a:prstGeom prst="rect">
            <a:avLst/>
          </a:prstGeom>
          <a:noFill/>
        </p:spPr>
        <p:txBody>
          <a:bodyPr wrap="square" rtlCol="0">
            <a:spAutoFit/>
          </a:bodyPr>
          <a:lstStyle/>
          <a:p>
            <a:r>
              <a:rPr lang="en-US" sz="2000" dirty="0">
                <a:solidFill>
                  <a:schemeClr val="bg2"/>
                </a:solidFill>
              </a:rPr>
              <a:t>Revelation 15:1</a:t>
            </a:r>
          </a:p>
        </p:txBody>
      </p:sp>
      <p:pic>
        <p:nvPicPr>
          <p:cNvPr id="3" name="Picture 2">
            <a:extLst>
              <a:ext uri="{FF2B5EF4-FFF2-40B4-BE49-F238E27FC236}">
                <a16:creationId xmlns:a16="http://schemas.microsoft.com/office/drawing/2014/main" id="{18E0ACA9-9C62-4474-89A4-3054198FC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458254"/>
            <a:ext cx="1828800" cy="2209800"/>
          </a:xfrm>
          <a:prstGeom prst="rect">
            <a:avLst/>
          </a:prstGeom>
        </p:spPr>
      </p:pic>
    </p:spTree>
    <p:extLst>
      <p:ext uri="{BB962C8B-B14F-4D97-AF65-F5344CB8AC3E}">
        <p14:creationId xmlns:p14="http://schemas.microsoft.com/office/powerpoint/2010/main" val="256995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52400"/>
            <a:ext cx="85344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Andalus" pitchFamily="18" charset="-78"/>
              </a:rPr>
              <a:t>Mystery</a:t>
            </a:r>
          </a:p>
        </p:txBody>
      </p:sp>
      <p:sp>
        <p:nvSpPr>
          <p:cNvPr id="6" name="TextBox 5"/>
          <p:cNvSpPr txBox="1"/>
          <p:nvPr/>
        </p:nvSpPr>
        <p:spPr>
          <a:xfrm>
            <a:off x="4009464" y="1972642"/>
            <a:ext cx="4648200" cy="1200329"/>
          </a:xfrm>
          <a:prstGeom prst="rect">
            <a:avLst/>
          </a:prstGeom>
          <a:noFill/>
        </p:spPr>
        <p:txBody>
          <a:bodyPr wrap="square" rtlCol="0">
            <a:spAutoFit/>
          </a:bodyPr>
          <a:lstStyle/>
          <a:p>
            <a:r>
              <a:rPr lang="en-US" sz="2400" dirty="0">
                <a:solidFill>
                  <a:schemeClr val="bg1"/>
                </a:solidFill>
              </a:rPr>
              <a:t>The apostles are stewards of the mysteries of God. Only the Holy Ghost reveals these mysteries. </a:t>
            </a:r>
          </a:p>
        </p:txBody>
      </p:sp>
      <p:sp>
        <p:nvSpPr>
          <p:cNvPr id="8" name="TextBox 7"/>
          <p:cNvSpPr txBox="1"/>
          <p:nvPr/>
        </p:nvSpPr>
        <p:spPr>
          <a:xfrm>
            <a:off x="1828800" y="1181101"/>
            <a:ext cx="9592235" cy="400110"/>
          </a:xfrm>
          <a:prstGeom prst="rect">
            <a:avLst/>
          </a:prstGeom>
          <a:noFill/>
        </p:spPr>
        <p:txBody>
          <a:bodyPr wrap="square" rtlCol="0">
            <a:spAutoFit/>
          </a:bodyPr>
          <a:lstStyle/>
          <a:p>
            <a:r>
              <a:rPr lang="en-US" sz="2000" dirty="0">
                <a:solidFill>
                  <a:schemeClr val="bg1"/>
                </a:solidFill>
              </a:rPr>
              <a:t>Refers to the most holy teachings and doctrines of God kept from the profane world. </a:t>
            </a:r>
          </a:p>
        </p:txBody>
      </p:sp>
      <p:sp>
        <p:nvSpPr>
          <p:cNvPr id="10" name="TextBox 9"/>
          <p:cNvSpPr txBox="1"/>
          <p:nvPr/>
        </p:nvSpPr>
        <p:spPr>
          <a:xfrm>
            <a:off x="76200" y="6345942"/>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17:5</a:t>
            </a:r>
          </a:p>
        </p:txBody>
      </p:sp>
      <p:sp>
        <p:nvSpPr>
          <p:cNvPr id="11" name="TextBox 10"/>
          <p:cNvSpPr txBox="1"/>
          <p:nvPr/>
        </p:nvSpPr>
        <p:spPr>
          <a:xfrm>
            <a:off x="2846832" y="4086135"/>
            <a:ext cx="4007661" cy="1938992"/>
          </a:xfrm>
          <a:prstGeom prst="rect">
            <a:avLst/>
          </a:prstGeom>
          <a:noFill/>
        </p:spPr>
        <p:txBody>
          <a:bodyPr wrap="square" rtlCol="0">
            <a:spAutoFit/>
          </a:bodyPr>
          <a:lstStyle/>
          <a:p>
            <a:r>
              <a:rPr lang="en-US" sz="2400" dirty="0">
                <a:solidFill>
                  <a:schemeClr val="bg1"/>
                </a:solidFill>
              </a:rPr>
              <a:t>The whore represents counterfeit ordinances with their secret oaths and biding covenant—secret works of darkness</a:t>
            </a:r>
          </a:p>
        </p:txBody>
      </p:sp>
      <p:pic>
        <p:nvPicPr>
          <p:cNvPr id="3" name="Picture 2">
            <a:extLst>
              <a:ext uri="{FF2B5EF4-FFF2-40B4-BE49-F238E27FC236}">
                <a16:creationId xmlns:a16="http://schemas.microsoft.com/office/drawing/2014/main" id="{45AED325-458E-4A90-98AA-DCDD0CE5E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493" y="3293365"/>
            <a:ext cx="2791968" cy="3444240"/>
          </a:xfrm>
          <a:prstGeom prst="rect">
            <a:avLst/>
          </a:prstGeom>
        </p:spPr>
      </p:pic>
    </p:spTree>
    <p:extLst>
      <p:ext uri="{BB962C8B-B14F-4D97-AF65-F5344CB8AC3E}">
        <p14:creationId xmlns:p14="http://schemas.microsoft.com/office/powerpoint/2010/main" val="15341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1600201"/>
            <a:ext cx="2895600" cy="2308324"/>
          </a:xfrm>
          <a:prstGeom prst="rect">
            <a:avLst/>
          </a:prstGeom>
          <a:noFill/>
        </p:spPr>
        <p:txBody>
          <a:bodyPr wrap="square" rtlCol="0">
            <a:spAutoFit/>
          </a:bodyPr>
          <a:lstStyle/>
          <a:p>
            <a:r>
              <a:rPr lang="en-US"/>
              <a:t>Throughout the ages, many righteous people have been slain by the wicked, and the scriptural language suggests that slaying the righteous had an intoxicating effect on those who carried out the slaughter.</a:t>
            </a:r>
            <a:endParaRPr lang="en-US" sz="2000" dirty="0">
              <a:solidFill>
                <a:schemeClr val="accent1">
                  <a:lumMod val="20000"/>
                  <a:lumOff val="80000"/>
                </a:schemeClr>
              </a:solidFill>
            </a:endParaRPr>
          </a:p>
        </p:txBody>
      </p:sp>
      <p:sp>
        <p:nvSpPr>
          <p:cNvPr id="10" name="TextBox 9"/>
          <p:cNvSpPr txBox="1"/>
          <p:nvPr/>
        </p:nvSpPr>
        <p:spPr>
          <a:xfrm>
            <a:off x="152400" y="6364322"/>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17:6</a:t>
            </a:r>
          </a:p>
        </p:txBody>
      </p:sp>
      <p:sp>
        <p:nvSpPr>
          <p:cNvPr id="2" name="Rectangle 1"/>
          <p:cNvSpPr/>
          <p:nvPr/>
        </p:nvSpPr>
        <p:spPr>
          <a:xfrm>
            <a:off x="2530549" y="1391545"/>
            <a:ext cx="7832651" cy="2246769"/>
          </a:xfrm>
          <a:prstGeom prst="rect">
            <a:avLst/>
          </a:prstGeom>
        </p:spPr>
        <p:txBody>
          <a:bodyPr wrap="square">
            <a:spAutoFit/>
          </a:bodyPr>
          <a:lstStyle/>
          <a:p>
            <a:r>
              <a:rPr lang="en-US" sz="2800" dirty="0">
                <a:solidFill>
                  <a:schemeClr val="bg1"/>
                </a:solidFill>
                <a:latin typeface="Open Sans"/>
              </a:rPr>
              <a:t>Throughout the ages, many righteous people have been slain by the wicked, and the scriptural language suggests that slaying the righteous had an intoxicating effect on those who carried out the slaughter.</a:t>
            </a:r>
            <a:endParaRPr lang="en-US" sz="2800" dirty="0">
              <a:solidFill>
                <a:schemeClr val="bg1"/>
              </a:solidFill>
            </a:endParaRPr>
          </a:p>
        </p:txBody>
      </p:sp>
      <p:sp>
        <p:nvSpPr>
          <p:cNvPr id="12" name="TextBox 11"/>
          <p:cNvSpPr txBox="1"/>
          <p:nvPr/>
        </p:nvSpPr>
        <p:spPr>
          <a:xfrm>
            <a:off x="1828800" y="152400"/>
            <a:ext cx="85344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Andalus" pitchFamily="18" charset="-78"/>
              </a:rPr>
              <a:t>Being Drunk</a:t>
            </a:r>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40" y="4063325"/>
            <a:ext cx="3692776" cy="2218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cient people slain in 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541807" y="3756860"/>
            <a:ext cx="4243700" cy="283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724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471" y="152400"/>
            <a:ext cx="11833411"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Andalus" pitchFamily="18" charset="-78"/>
              </a:rPr>
              <a:t>Admiration and Perdition</a:t>
            </a:r>
          </a:p>
        </p:txBody>
      </p:sp>
      <p:sp>
        <p:nvSpPr>
          <p:cNvPr id="6" name="TextBox 5"/>
          <p:cNvSpPr txBox="1"/>
          <p:nvPr/>
        </p:nvSpPr>
        <p:spPr>
          <a:xfrm>
            <a:off x="4766981" y="2673192"/>
            <a:ext cx="13615345" cy="1384995"/>
          </a:xfrm>
          <a:prstGeom prst="rect">
            <a:avLst/>
          </a:prstGeom>
          <a:noFill/>
        </p:spPr>
        <p:txBody>
          <a:bodyPr wrap="square" rtlCol="0">
            <a:spAutoFit/>
          </a:bodyPr>
          <a:lstStyle/>
          <a:p>
            <a:r>
              <a:rPr lang="en-US" sz="2800" dirty="0">
                <a:solidFill>
                  <a:schemeClr val="bg1"/>
                </a:solidFill>
              </a:rPr>
              <a:t>Beast is the counterfeit of the Lamb of God.</a:t>
            </a:r>
          </a:p>
          <a:p>
            <a:r>
              <a:rPr lang="en-US" sz="2800" dirty="0">
                <a:solidFill>
                  <a:schemeClr val="bg1"/>
                </a:solidFill>
              </a:rPr>
              <a:t>The Lord is eternal</a:t>
            </a:r>
          </a:p>
          <a:p>
            <a:r>
              <a:rPr lang="en-US" sz="2800" dirty="0">
                <a:solidFill>
                  <a:schemeClr val="bg1"/>
                </a:solidFill>
              </a:rPr>
              <a:t>The beast is momentary</a:t>
            </a:r>
          </a:p>
        </p:txBody>
      </p:sp>
      <p:sp>
        <p:nvSpPr>
          <p:cNvPr id="8" name="TextBox 7"/>
          <p:cNvSpPr txBox="1"/>
          <p:nvPr/>
        </p:nvSpPr>
        <p:spPr>
          <a:xfrm>
            <a:off x="4072466" y="1151186"/>
            <a:ext cx="6663267" cy="523220"/>
          </a:xfrm>
          <a:prstGeom prst="rect">
            <a:avLst/>
          </a:prstGeom>
          <a:noFill/>
        </p:spPr>
        <p:txBody>
          <a:bodyPr wrap="square" rtlCol="0">
            <a:spAutoFit/>
          </a:bodyPr>
          <a:lstStyle/>
          <a:p>
            <a:r>
              <a:rPr lang="en-US" sz="2800" dirty="0">
                <a:solidFill>
                  <a:schemeClr val="bg1"/>
                </a:solidFill>
              </a:rPr>
              <a:t>A negative connotation</a:t>
            </a:r>
          </a:p>
        </p:txBody>
      </p:sp>
      <p:sp>
        <p:nvSpPr>
          <p:cNvPr id="10" name="TextBox 9"/>
          <p:cNvSpPr txBox="1"/>
          <p:nvPr/>
        </p:nvSpPr>
        <p:spPr>
          <a:xfrm>
            <a:off x="0" y="6457890"/>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17:6-8</a:t>
            </a:r>
          </a:p>
        </p:txBody>
      </p:sp>
      <p:pic>
        <p:nvPicPr>
          <p:cNvPr id="3" name="Picture 2">
            <a:extLst>
              <a:ext uri="{FF2B5EF4-FFF2-40B4-BE49-F238E27FC236}">
                <a16:creationId xmlns:a16="http://schemas.microsoft.com/office/drawing/2014/main" id="{98B66060-0A60-40A4-B84D-F448B65D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141" y="2313875"/>
            <a:ext cx="2219325" cy="2676525"/>
          </a:xfrm>
          <a:prstGeom prst="rect">
            <a:avLst/>
          </a:prstGeom>
        </p:spPr>
      </p:pic>
    </p:spTree>
    <p:extLst>
      <p:ext uri="{BB962C8B-B14F-4D97-AF65-F5344CB8AC3E}">
        <p14:creationId xmlns:p14="http://schemas.microsoft.com/office/powerpoint/2010/main" val="284654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52400"/>
            <a:ext cx="8534400" cy="923330"/>
          </a:xfrm>
          <a:prstGeom prst="rect">
            <a:avLst/>
          </a:prstGeom>
          <a:noFill/>
        </p:spPr>
        <p:txBody>
          <a:bodyPr wrap="square" rtlCol="0">
            <a:spAutoFit/>
          </a:bodyPr>
          <a:lstStyle/>
          <a:p>
            <a:pPr algn="ctr"/>
            <a:r>
              <a:rPr lang="en-US" sz="5400" dirty="0">
                <a:solidFill>
                  <a:schemeClr val="bg1"/>
                </a:solidFill>
                <a:latin typeface="Berlin Sans FB" panose="020E0602020502020306" pitchFamily="34" charset="0"/>
                <a:cs typeface="Andalus" pitchFamily="18" charset="-78"/>
              </a:rPr>
              <a:t>7 Heads are 7 Mountains</a:t>
            </a:r>
          </a:p>
        </p:txBody>
      </p:sp>
      <p:sp>
        <p:nvSpPr>
          <p:cNvPr id="6" name="TextBox 5"/>
          <p:cNvSpPr txBox="1"/>
          <p:nvPr/>
        </p:nvSpPr>
        <p:spPr>
          <a:xfrm>
            <a:off x="4810864" y="4385162"/>
            <a:ext cx="4953000" cy="2246769"/>
          </a:xfrm>
          <a:prstGeom prst="rect">
            <a:avLst/>
          </a:prstGeom>
          <a:noFill/>
        </p:spPr>
        <p:txBody>
          <a:bodyPr wrap="square" rtlCol="0">
            <a:spAutoFit/>
          </a:bodyPr>
          <a:lstStyle/>
          <a:p>
            <a:r>
              <a:rPr lang="en-US" sz="2800" i="1" dirty="0">
                <a:solidFill>
                  <a:srgbClr val="FFFF00"/>
                </a:solidFill>
              </a:rPr>
              <a:t>And there are seven kings: five are fallen, and one is, and the other is not yet come; and when he cometh, he must continue a short space.</a:t>
            </a:r>
          </a:p>
        </p:txBody>
      </p:sp>
      <p:sp>
        <p:nvSpPr>
          <p:cNvPr id="8" name="TextBox 7"/>
          <p:cNvSpPr txBox="1"/>
          <p:nvPr/>
        </p:nvSpPr>
        <p:spPr>
          <a:xfrm>
            <a:off x="703729" y="1636456"/>
            <a:ext cx="3653118" cy="3539430"/>
          </a:xfrm>
          <a:prstGeom prst="rect">
            <a:avLst/>
          </a:prstGeom>
          <a:noFill/>
        </p:spPr>
        <p:txBody>
          <a:bodyPr wrap="square" rtlCol="0">
            <a:spAutoFit/>
          </a:bodyPr>
          <a:lstStyle/>
          <a:p>
            <a:r>
              <a:rPr lang="en-US" sz="2800" dirty="0">
                <a:solidFill>
                  <a:schemeClr val="bg1"/>
                </a:solidFill>
              </a:rPr>
              <a:t>This fits Rome, which is called the city of 7 hills. </a:t>
            </a:r>
          </a:p>
          <a:p>
            <a:r>
              <a:rPr lang="en-US" sz="2800" dirty="0">
                <a:solidFill>
                  <a:schemeClr val="bg1"/>
                </a:solidFill>
              </a:rPr>
              <a:t>Rome itself stand as a symbol of the archetypal Babylon</a:t>
            </a:r>
          </a:p>
          <a:p>
            <a:endParaRPr lang="en-US" sz="2800" dirty="0">
              <a:solidFill>
                <a:schemeClr val="bg1"/>
              </a:solidFill>
            </a:endParaRPr>
          </a:p>
          <a:p>
            <a:r>
              <a:rPr lang="en-US" sz="2800" dirty="0">
                <a:solidFill>
                  <a:schemeClr val="bg1"/>
                </a:solidFill>
              </a:rPr>
              <a:t>This is a “type” of all wicked cities.</a:t>
            </a:r>
          </a:p>
        </p:txBody>
      </p:sp>
      <p:sp>
        <p:nvSpPr>
          <p:cNvPr id="10" name="TextBox 9"/>
          <p:cNvSpPr txBox="1"/>
          <p:nvPr/>
        </p:nvSpPr>
        <p:spPr>
          <a:xfrm>
            <a:off x="162664" y="6389389"/>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17:10</a:t>
            </a:r>
          </a:p>
        </p:txBody>
      </p:sp>
      <p:pic>
        <p:nvPicPr>
          <p:cNvPr id="3" name="Picture 2">
            <a:extLst>
              <a:ext uri="{FF2B5EF4-FFF2-40B4-BE49-F238E27FC236}">
                <a16:creationId xmlns:a16="http://schemas.microsoft.com/office/drawing/2014/main" id="{ADF7FD07-E64B-4F62-A05A-F6AA1C113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067" y="1572206"/>
            <a:ext cx="5553456" cy="2316480"/>
          </a:xfrm>
          <a:prstGeom prst="rect">
            <a:avLst/>
          </a:prstGeom>
        </p:spPr>
      </p:pic>
    </p:spTree>
    <p:extLst>
      <p:ext uri="{BB962C8B-B14F-4D97-AF65-F5344CB8AC3E}">
        <p14:creationId xmlns:p14="http://schemas.microsoft.com/office/powerpoint/2010/main" val="30566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52400"/>
            <a:ext cx="8534400" cy="923330"/>
          </a:xfrm>
          <a:prstGeom prst="rect">
            <a:avLst/>
          </a:prstGeom>
          <a:noFill/>
        </p:spPr>
        <p:txBody>
          <a:bodyPr wrap="square" rtlCol="0">
            <a:spAutoFit/>
          </a:bodyPr>
          <a:lstStyle/>
          <a:p>
            <a:pPr algn="ctr"/>
            <a:r>
              <a:rPr lang="en-US" sz="5400" dirty="0">
                <a:solidFill>
                  <a:schemeClr val="bg1"/>
                </a:solidFill>
                <a:latin typeface="Berlin Sans FB" panose="020E0602020502020306" pitchFamily="34" charset="0"/>
                <a:cs typeface="Andalus" pitchFamily="18" charset="-78"/>
              </a:rPr>
              <a:t>The Beast</a:t>
            </a:r>
          </a:p>
        </p:txBody>
      </p:sp>
      <p:sp>
        <p:nvSpPr>
          <p:cNvPr id="8" name="TextBox 7"/>
          <p:cNvSpPr txBox="1"/>
          <p:nvPr/>
        </p:nvSpPr>
        <p:spPr>
          <a:xfrm>
            <a:off x="2633230" y="1140346"/>
            <a:ext cx="5246746" cy="2246769"/>
          </a:xfrm>
          <a:prstGeom prst="rect">
            <a:avLst/>
          </a:prstGeom>
          <a:noFill/>
        </p:spPr>
        <p:txBody>
          <a:bodyPr wrap="square" rtlCol="0">
            <a:spAutoFit/>
          </a:bodyPr>
          <a:lstStyle/>
          <a:p>
            <a:r>
              <a:rPr lang="en-US" sz="2000" dirty="0" err="1">
                <a:solidFill>
                  <a:schemeClr val="bg1"/>
                </a:solidFill>
              </a:rPr>
              <a:t>Goeth</a:t>
            </a:r>
            <a:r>
              <a:rPr lang="en-US" sz="2000" dirty="0">
                <a:solidFill>
                  <a:schemeClr val="bg1"/>
                </a:solidFill>
              </a:rPr>
              <a:t> into Perdition</a:t>
            </a:r>
          </a:p>
          <a:p>
            <a:endParaRPr lang="en-US" sz="2000" dirty="0">
              <a:solidFill>
                <a:schemeClr val="bg1"/>
              </a:solidFill>
            </a:endParaRPr>
          </a:p>
          <a:p>
            <a:r>
              <a:rPr lang="en-US" sz="2000" dirty="0">
                <a:solidFill>
                  <a:schemeClr val="bg1"/>
                </a:solidFill>
              </a:rPr>
              <a:t>Make war with the Lamb (with the faithful)</a:t>
            </a:r>
          </a:p>
          <a:p>
            <a:endParaRPr lang="en-US" sz="2000" dirty="0">
              <a:solidFill>
                <a:schemeClr val="bg1"/>
              </a:solidFill>
            </a:endParaRPr>
          </a:p>
          <a:p>
            <a:r>
              <a:rPr lang="en-US" sz="2000" dirty="0">
                <a:solidFill>
                  <a:schemeClr val="bg1"/>
                </a:solidFill>
              </a:rPr>
              <a:t>Shall be made desolate</a:t>
            </a:r>
          </a:p>
          <a:p>
            <a:endParaRPr lang="en-US" sz="2000" dirty="0">
              <a:solidFill>
                <a:schemeClr val="bg1"/>
              </a:solidFill>
            </a:endParaRPr>
          </a:p>
          <a:p>
            <a:r>
              <a:rPr lang="en-US" sz="2000" dirty="0">
                <a:solidFill>
                  <a:schemeClr val="bg1"/>
                </a:solidFill>
              </a:rPr>
              <a:t>Shall be burned by fire</a:t>
            </a:r>
          </a:p>
        </p:txBody>
      </p:sp>
      <p:sp>
        <p:nvSpPr>
          <p:cNvPr id="10" name="TextBox 9"/>
          <p:cNvSpPr txBox="1"/>
          <p:nvPr/>
        </p:nvSpPr>
        <p:spPr>
          <a:xfrm>
            <a:off x="98543" y="6360854"/>
            <a:ext cx="4648200" cy="369332"/>
          </a:xfrm>
          <a:prstGeom prst="rect">
            <a:avLst/>
          </a:prstGeom>
          <a:noFill/>
        </p:spPr>
        <p:txBody>
          <a:bodyPr wrap="square" rtlCol="0">
            <a:spAutoFit/>
          </a:bodyPr>
          <a:lstStyle/>
          <a:p>
            <a:r>
              <a:rPr lang="en-US" dirty="0">
                <a:solidFill>
                  <a:schemeClr val="accent1">
                    <a:lumMod val="20000"/>
                    <a:lumOff val="80000"/>
                  </a:schemeClr>
                </a:solidFill>
              </a:rPr>
              <a:t>Revelation 17:13-18</a:t>
            </a:r>
          </a:p>
        </p:txBody>
      </p:sp>
      <p:grpSp>
        <p:nvGrpSpPr>
          <p:cNvPr id="4" name="Group 3"/>
          <p:cNvGrpSpPr/>
          <p:nvPr/>
        </p:nvGrpSpPr>
        <p:grpSpPr>
          <a:xfrm>
            <a:off x="4809359" y="3755954"/>
            <a:ext cx="7308820" cy="2974232"/>
            <a:chOff x="4809359" y="3755954"/>
            <a:chExt cx="7308820" cy="2974232"/>
          </a:xfrm>
        </p:grpSpPr>
        <p:sp>
          <p:nvSpPr>
            <p:cNvPr id="6" name="TextBox 5"/>
            <p:cNvSpPr txBox="1"/>
            <p:nvPr/>
          </p:nvSpPr>
          <p:spPr>
            <a:xfrm>
              <a:off x="4809359" y="3755954"/>
              <a:ext cx="6754906" cy="2677656"/>
            </a:xfrm>
            <a:prstGeom prst="rect">
              <a:avLst/>
            </a:prstGeom>
            <a:noFill/>
          </p:spPr>
          <p:txBody>
            <a:bodyPr wrap="square" rtlCol="0">
              <a:spAutoFit/>
            </a:bodyPr>
            <a:lstStyle/>
            <a:p>
              <a:r>
                <a:rPr lang="en-US" sz="2400" dirty="0">
                  <a:solidFill>
                    <a:schemeClr val="bg1"/>
                  </a:solidFill>
                </a:rPr>
                <a:t>Ezekiel 38:8-12, 39</a:t>
              </a:r>
            </a:p>
            <a:p>
              <a:r>
                <a:rPr lang="en-US" sz="2400" dirty="0">
                  <a:solidFill>
                    <a:schemeClr val="bg1"/>
                  </a:solidFill>
                </a:rPr>
                <a:t>Gog and </a:t>
              </a:r>
              <a:r>
                <a:rPr lang="en-US" sz="2400" dirty="0" err="1">
                  <a:solidFill>
                    <a:schemeClr val="bg1"/>
                  </a:solidFill>
                </a:rPr>
                <a:t>Magog</a:t>
              </a:r>
              <a:r>
                <a:rPr lang="en-US" sz="2400" dirty="0">
                  <a:solidFill>
                    <a:schemeClr val="bg1"/>
                  </a:solidFill>
                </a:rPr>
                <a:t>:</a:t>
              </a:r>
            </a:p>
            <a:p>
              <a:r>
                <a:rPr lang="en-US" sz="2400" dirty="0">
                  <a:solidFill>
                    <a:schemeClr val="bg1"/>
                  </a:solidFill>
                </a:rPr>
                <a:t>Before the coming of Christ, the great war, sometimes called Armageddon, will take place as spoken by Ezekiel </a:t>
              </a:r>
            </a:p>
            <a:p>
              <a:r>
                <a:rPr lang="en-US" sz="2400" dirty="0">
                  <a:solidFill>
                    <a:schemeClr val="bg1"/>
                  </a:solidFill>
                </a:rPr>
                <a:t>Another war of Gog and Magog will be after the millennium. (3)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351" y="5336703"/>
              <a:ext cx="1107828" cy="1393483"/>
            </a:xfrm>
            <a:prstGeom prst="rect">
              <a:avLst/>
            </a:prstGeom>
          </p:spPr>
        </p:pic>
      </p:grpSp>
      <p:pic>
        <p:nvPicPr>
          <p:cNvPr id="12" name="Picture 11">
            <a:extLst>
              <a:ext uri="{FF2B5EF4-FFF2-40B4-BE49-F238E27FC236}">
                <a16:creationId xmlns:a16="http://schemas.microsoft.com/office/drawing/2014/main" id="{CB9E2446-F171-457A-9AB2-1C7BE2466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169" y="1228130"/>
            <a:ext cx="2981202" cy="2645893"/>
          </a:xfrm>
          <a:prstGeom prst="rect">
            <a:avLst/>
          </a:prstGeom>
        </p:spPr>
      </p:pic>
      <p:pic>
        <p:nvPicPr>
          <p:cNvPr id="14" name="Picture 13">
            <a:extLst>
              <a:ext uri="{FF2B5EF4-FFF2-40B4-BE49-F238E27FC236}">
                <a16:creationId xmlns:a16="http://schemas.microsoft.com/office/drawing/2014/main" id="{A788B04F-5A87-4469-A0D4-B219F2785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963" y="3744604"/>
            <a:ext cx="3289300" cy="2476500"/>
          </a:xfrm>
          <a:prstGeom prst="rect">
            <a:avLst/>
          </a:prstGeom>
        </p:spPr>
      </p:pic>
    </p:spTree>
    <p:extLst>
      <p:ext uri="{BB962C8B-B14F-4D97-AF65-F5344CB8AC3E}">
        <p14:creationId xmlns:p14="http://schemas.microsoft.com/office/powerpoint/2010/main" val="45092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abylon"/>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889" t="2744" r="35809" b="519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6175" y="152401"/>
            <a:ext cx="11739283" cy="707886"/>
          </a:xfrm>
          <a:prstGeom prst="rect">
            <a:avLst/>
          </a:prstGeom>
          <a:noFill/>
        </p:spPr>
        <p:txBody>
          <a:bodyPr wrap="square" rtlCol="0">
            <a:spAutoFit/>
          </a:bodyPr>
          <a:lstStyle/>
          <a:p>
            <a:pPr algn="ctr"/>
            <a:r>
              <a:rPr lang="en-US" sz="4000" dirty="0">
                <a:solidFill>
                  <a:schemeClr val="bg1"/>
                </a:solidFill>
                <a:latin typeface="Berlin Sans FB" panose="020E0602020502020306" pitchFamily="34" charset="0"/>
                <a:cs typeface="Andalus" pitchFamily="18" charset="-78"/>
              </a:rPr>
              <a:t>Things That Give Us the Greatest Problems:</a:t>
            </a:r>
          </a:p>
        </p:txBody>
      </p:sp>
      <p:sp>
        <p:nvSpPr>
          <p:cNvPr id="8" name="TextBox 7"/>
          <p:cNvSpPr txBox="1"/>
          <p:nvPr/>
        </p:nvSpPr>
        <p:spPr>
          <a:xfrm>
            <a:off x="134471" y="1011704"/>
            <a:ext cx="5961529" cy="1200329"/>
          </a:xfrm>
          <a:prstGeom prst="rect">
            <a:avLst/>
          </a:prstGeom>
          <a:noFill/>
        </p:spPr>
        <p:txBody>
          <a:bodyPr wrap="square" rtlCol="0">
            <a:spAutoFit/>
          </a:bodyPr>
          <a:lstStyle/>
          <a:p>
            <a:pPr algn="ctr"/>
            <a:r>
              <a:rPr lang="en-US" sz="2400" dirty="0">
                <a:solidFill>
                  <a:schemeClr val="bg1"/>
                </a:solidFill>
              </a:rPr>
              <a:t>Possessions</a:t>
            </a:r>
          </a:p>
          <a:p>
            <a:pPr algn="ctr"/>
            <a:endParaRPr lang="en-US" sz="2400" dirty="0">
              <a:solidFill>
                <a:schemeClr val="bg1"/>
              </a:solidFill>
            </a:endParaRPr>
          </a:p>
          <a:p>
            <a:pPr algn="ctr"/>
            <a:r>
              <a:rPr lang="en-US" sz="2400" dirty="0">
                <a:solidFill>
                  <a:schemeClr val="bg1"/>
                </a:solidFill>
              </a:rPr>
              <a:t>Do any possessions have a hold of me?</a:t>
            </a:r>
          </a:p>
        </p:txBody>
      </p:sp>
      <p:sp>
        <p:nvSpPr>
          <p:cNvPr id="7" name="TextBox 6"/>
          <p:cNvSpPr txBox="1"/>
          <p:nvPr/>
        </p:nvSpPr>
        <p:spPr>
          <a:xfrm>
            <a:off x="7283823" y="979187"/>
            <a:ext cx="4038600" cy="1200329"/>
          </a:xfrm>
          <a:prstGeom prst="rect">
            <a:avLst/>
          </a:prstGeom>
          <a:noFill/>
        </p:spPr>
        <p:txBody>
          <a:bodyPr wrap="square" rtlCol="0">
            <a:spAutoFit/>
          </a:bodyPr>
          <a:lstStyle/>
          <a:p>
            <a:pPr algn="ctr"/>
            <a:r>
              <a:rPr lang="en-US" sz="2400" dirty="0">
                <a:solidFill>
                  <a:schemeClr val="bg1"/>
                </a:solidFill>
              </a:rPr>
              <a:t>Power</a:t>
            </a:r>
          </a:p>
          <a:p>
            <a:pPr algn="ctr"/>
            <a:endParaRPr lang="en-US" sz="2400" dirty="0">
              <a:solidFill>
                <a:schemeClr val="bg1"/>
              </a:solidFill>
            </a:endParaRPr>
          </a:p>
          <a:p>
            <a:pPr algn="ctr"/>
            <a:r>
              <a:rPr lang="en-US" sz="2400" dirty="0">
                <a:solidFill>
                  <a:schemeClr val="bg1"/>
                </a:solidFill>
              </a:rPr>
              <a:t>Do I want to have all control?</a:t>
            </a:r>
          </a:p>
        </p:txBody>
      </p:sp>
      <p:sp>
        <p:nvSpPr>
          <p:cNvPr id="9" name="TextBox 8"/>
          <p:cNvSpPr txBox="1"/>
          <p:nvPr/>
        </p:nvSpPr>
        <p:spPr>
          <a:xfrm>
            <a:off x="645459" y="3025171"/>
            <a:ext cx="5307106" cy="1569660"/>
          </a:xfrm>
          <a:prstGeom prst="rect">
            <a:avLst/>
          </a:prstGeom>
          <a:noFill/>
        </p:spPr>
        <p:txBody>
          <a:bodyPr wrap="square" rtlCol="0">
            <a:spAutoFit/>
          </a:bodyPr>
          <a:lstStyle/>
          <a:p>
            <a:pPr algn="ctr"/>
            <a:r>
              <a:rPr lang="en-US" sz="2400" dirty="0">
                <a:solidFill>
                  <a:schemeClr val="bg1"/>
                </a:solidFill>
              </a:rPr>
              <a:t>Passion</a:t>
            </a:r>
          </a:p>
          <a:p>
            <a:pPr algn="ctr"/>
            <a:endParaRPr lang="en-US" sz="2400" dirty="0">
              <a:solidFill>
                <a:schemeClr val="bg1"/>
              </a:solidFill>
            </a:endParaRPr>
          </a:p>
          <a:p>
            <a:pPr algn="ctr"/>
            <a:r>
              <a:rPr lang="en-US" sz="2400" dirty="0">
                <a:solidFill>
                  <a:schemeClr val="bg1"/>
                </a:solidFill>
              </a:rPr>
              <a:t>Do I desire a physical need beyond the laws of God?</a:t>
            </a:r>
          </a:p>
        </p:txBody>
      </p:sp>
      <p:sp>
        <p:nvSpPr>
          <p:cNvPr id="11" name="TextBox 10"/>
          <p:cNvSpPr txBox="1"/>
          <p:nvPr/>
        </p:nvSpPr>
        <p:spPr>
          <a:xfrm>
            <a:off x="7283823" y="3119244"/>
            <a:ext cx="4038600" cy="1200329"/>
          </a:xfrm>
          <a:prstGeom prst="rect">
            <a:avLst/>
          </a:prstGeom>
          <a:noFill/>
        </p:spPr>
        <p:txBody>
          <a:bodyPr wrap="square" rtlCol="0">
            <a:spAutoFit/>
          </a:bodyPr>
          <a:lstStyle/>
          <a:p>
            <a:pPr algn="ctr"/>
            <a:r>
              <a:rPr lang="en-US" sz="2400" dirty="0">
                <a:solidFill>
                  <a:schemeClr val="bg1"/>
                </a:solidFill>
              </a:rPr>
              <a:t>Popularity</a:t>
            </a:r>
          </a:p>
          <a:p>
            <a:pPr algn="ctr"/>
            <a:endParaRPr lang="en-US" sz="2400" dirty="0">
              <a:solidFill>
                <a:schemeClr val="bg1"/>
              </a:solidFill>
            </a:endParaRPr>
          </a:p>
          <a:p>
            <a:pPr algn="ctr"/>
            <a:r>
              <a:rPr lang="en-US" sz="2400" dirty="0">
                <a:solidFill>
                  <a:schemeClr val="bg1"/>
                </a:solidFill>
              </a:rPr>
              <a:t>Do I have a need for attention?</a:t>
            </a:r>
          </a:p>
        </p:txBody>
      </p:sp>
      <p:sp>
        <p:nvSpPr>
          <p:cNvPr id="12" name="TextBox 11"/>
          <p:cNvSpPr txBox="1"/>
          <p:nvPr/>
        </p:nvSpPr>
        <p:spPr>
          <a:xfrm>
            <a:off x="4410635" y="4665857"/>
            <a:ext cx="4038600" cy="1938992"/>
          </a:xfrm>
          <a:prstGeom prst="rect">
            <a:avLst/>
          </a:prstGeom>
          <a:noFill/>
        </p:spPr>
        <p:txBody>
          <a:bodyPr wrap="square" rtlCol="0">
            <a:spAutoFit/>
          </a:bodyPr>
          <a:lstStyle/>
          <a:p>
            <a:pPr algn="ctr"/>
            <a:r>
              <a:rPr lang="en-US" sz="2400" dirty="0">
                <a:solidFill>
                  <a:schemeClr val="bg1"/>
                </a:solidFill>
              </a:rPr>
              <a:t>Pride</a:t>
            </a:r>
          </a:p>
          <a:p>
            <a:pPr algn="ctr"/>
            <a:endParaRPr lang="en-US" sz="2400" dirty="0">
              <a:solidFill>
                <a:schemeClr val="bg1"/>
              </a:solidFill>
            </a:endParaRPr>
          </a:p>
          <a:p>
            <a:pPr algn="ctr"/>
            <a:r>
              <a:rPr lang="en-US" sz="2400" dirty="0">
                <a:solidFill>
                  <a:schemeClr val="bg1"/>
                </a:solidFill>
              </a:rPr>
              <a:t>Do I have a high opinion of myself and regard myself superior to others?</a:t>
            </a:r>
          </a:p>
        </p:txBody>
      </p:sp>
    </p:spTree>
    <p:extLst>
      <p:ext uri="{BB962C8B-B14F-4D97-AF65-F5344CB8AC3E}">
        <p14:creationId xmlns:p14="http://schemas.microsoft.com/office/powerpoint/2010/main" val="17880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671" y="914400"/>
            <a:ext cx="9009529" cy="5262979"/>
          </a:xfrm>
          <a:prstGeom prst="rect">
            <a:avLst/>
          </a:prstGeom>
          <a:noFill/>
        </p:spPr>
        <p:txBody>
          <a:bodyPr wrap="square" rtlCol="0">
            <a:spAutoFit/>
          </a:bodyPr>
          <a:lstStyle/>
          <a:p>
            <a:r>
              <a:rPr lang="en-US" sz="2800" dirty="0">
                <a:solidFill>
                  <a:schemeClr val="accent1">
                    <a:lumMod val="20000"/>
                    <a:lumOff val="80000"/>
                  </a:schemeClr>
                </a:solidFill>
              </a:rPr>
              <a:t>“Satan has control now. No matter where you look, he is in control, even in our own land. He is guiding the governments as far as the Lord will permit him.</a:t>
            </a:r>
          </a:p>
          <a:p>
            <a:endParaRPr lang="en-US" sz="2800" dirty="0">
              <a:solidFill>
                <a:schemeClr val="accent1">
                  <a:lumMod val="20000"/>
                  <a:lumOff val="80000"/>
                </a:schemeClr>
              </a:solidFill>
            </a:endParaRPr>
          </a:p>
          <a:p>
            <a:r>
              <a:rPr lang="en-US" sz="2800" dirty="0">
                <a:solidFill>
                  <a:schemeClr val="accent1">
                    <a:lumMod val="20000"/>
                    <a:lumOff val="80000"/>
                  </a:schemeClr>
                </a:solidFill>
              </a:rPr>
              <a:t>That is why there is so much strife, turmoil, and confusion all over the earth. One master mind is governing the nations. </a:t>
            </a:r>
          </a:p>
          <a:p>
            <a:endParaRPr lang="en-US" sz="2800" dirty="0">
              <a:solidFill>
                <a:schemeClr val="accent1">
                  <a:lumMod val="20000"/>
                  <a:lumOff val="80000"/>
                </a:schemeClr>
              </a:solidFill>
            </a:endParaRPr>
          </a:p>
          <a:p>
            <a:r>
              <a:rPr lang="en-US" sz="2800" dirty="0">
                <a:solidFill>
                  <a:schemeClr val="accent1">
                    <a:lumMod val="20000"/>
                    <a:lumOff val="80000"/>
                  </a:schemeClr>
                </a:solidFill>
              </a:rPr>
              <a:t>It is not the president of the United States; it is not Hitler; It is not Mussolini; it is not the king or government of England or any other land; it is Satan himself.”</a:t>
            </a:r>
          </a:p>
          <a:p>
            <a:r>
              <a:rPr lang="en-US" sz="2800" dirty="0">
                <a:solidFill>
                  <a:schemeClr val="accent1">
                    <a:lumMod val="20000"/>
                    <a:lumOff val="80000"/>
                  </a:schemeClr>
                </a:solidFill>
              </a:rPr>
              <a:t>(4)</a:t>
            </a:r>
          </a:p>
          <a:p>
            <a:endParaRPr lang="en-US" sz="2800" dirty="0">
              <a:solidFill>
                <a:schemeClr val="accent1">
                  <a:lumMod val="20000"/>
                  <a:lumOff val="80000"/>
                </a:schemeClr>
              </a:solidFill>
            </a:endParaRPr>
          </a:p>
        </p:txBody>
      </p:sp>
      <p:pic>
        <p:nvPicPr>
          <p:cNvPr id="13" name="Picture 12" descr="Joseph Fielding Smith.jpg"/>
          <p:cNvPicPr>
            <a:picLocks noChangeAspect="1"/>
          </p:cNvPicPr>
          <p:nvPr/>
        </p:nvPicPr>
        <p:blipFill>
          <a:blip r:embed="rId2" cstate="print"/>
          <a:stretch>
            <a:fillRect/>
          </a:stretch>
        </p:blipFill>
        <p:spPr>
          <a:xfrm>
            <a:off x="10011888" y="4298578"/>
            <a:ext cx="1769423" cy="2232561"/>
          </a:xfrm>
          <a:prstGeom prst="rect">
            <a:avLst/>
          </a:prstGeom>
        </p:spPr>
      </p:pic>
    </p:spTree>
    <p:extLst>
      <p:ext uri="{BB962C8B-B14F-4D97-AF65-F5344CB8AC3E}">
        <p14:creationId xmlns:p14="http://schemas.microsoft.com/office/powerpoint/2010/main" val="40028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8236" y="317480"/>
            <a:ext cx="8130988" cy="5016758"/>
          </a:xfrm>
          <a:prstGeom prst="rect">
            <a:avLst/>
          </a:prstGeom>
          <a:noFill/>
        </p:spPr>
        <p:txBody>
          <a:bodyPr wrap="square" rtlCol="0">
            <a:spAutoFit/>
          </a:bodyPr>
          <a:lstStyle/>
          <a:p>
            <a:r>
              <a:rPr lang="en-US" sz="3200" dirty="0">
                <a:solidFill>
                  <a:schemeClr val="accent1">
                    <a:lumMod val="20000"/>
                    <a:lumOff val="80000"/>
                  </a:schemeClr>
                </a:solidFill>
              </a:rPr>
              <a:t>“The good, the true, and the beautiful are being replaced by the no-good, the “whatever,” and the valueless fodder of personal whim. </a:t>
            </a:r>
          </a:p>
          <a:p>
            <a:endParaRPr lang="en-US" sz="3200" dirty="0">
              <a:solidFill>
                <a:schemeClr val="accent1">
                  <a:lumMod val="20000"/>
                  <a:lumOff val="80000"/>
                </a:schemeClr>
              </a:solidFill>
            </a:endParaRPr>
          </a:p>
          <a:p>
            <a:r>
              <a:rPr lang="en-US" sz="3200" dirty="0">
                <a:solidFill>
                  <a:schemeClr val="accent1">
                    <a:lumMod val="20000"/>
                    <a:lumOff val="80000"/>
                  </a:schemeClr>
                </a:solidFill>
              </a:rPr>
              <a:t>Not surprisingly, many of our youth and adults are caught up in pornography, pagan piercing of body parts, self-serving pleasure pursuits, dishonest behavior, revealing attire, foul language, and degrading sexual indulgence.” (5)</a:t>
            </a:r>
          </a:p>
          <a:p>
            <a:endParaRPr lang="en-US" sz="3200" dirty="0">
              <a:solidFill>
                <a:schemeClr val="accent1">
                  <a:lumMod val="20000"/>
                  <a:lumOff val="80000"/>
                </a:schemeClr>
              </a:solidFill>
            </a:endParaRPr>
          </a:p>
        </p:txBody>
      </p:sp>
      <p:pic>
        <p:nvPicPr>
          <p:cNvPr id="1026" name="Picture 2" descr="http://alumni.byu.edu/s/1085/images/gid7/editor/alumni/news/cougs_to_know/dallin-h-oaks-large.jpg">
            <a:hlinkClick r:id="rId2"/>
          </p:cNvPr>
          <p:cNvPicPr>
            <a:picLocks noChangeAspect="1" noChangeArrowheads="1"/>
          </p:cNvPicPr>
          <p:nvPr/>
        </p:nvPicPr>
        <p:blipFill>
          <a:blip r:embed="rId3" cstate="print"/>
          <a:srcRect/>
          <a:stretch>
            <a:fillRect/>
          </a:stretch>
        </p:blipFill>
        <p:spPr bwMode="auto">
          <a:xfrm>
            <a:off x="9623612" y="3908612"/>
            <a:ext cx="2152650" cy="2694860"/>
          </a:xfrm>
          <a:prstGeom prst="rect">
            <a:avLst/>
          </a:prstGeom>
          <a:noFill/>
        </p:spPr>
      </p:pic>
    </p:spTree>
    <p:extLst>
      <p:ext uri="{BB962C8B-B14F-4D97-AF65-F5344CB8AC3E}">
        <p14:creationId xmlns:p14="http://schemas.microsoft.com/office/powerpoint/2010/main" val="37689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914401"/>
            <a:ext cx="8153400" cy="4585871"/>
          </a:xfrm>
          <a:prstGeom prst="rect">
            <a:avLst/>
          </a:prstGeom>
          <a:noFill/>
        </p:spPr>
        <p:txBody>
          <a:bodyPr wrap="square" rtlCol="0">
            <a:spAutoFit/>
          </a:bodyPr>
          <a:lstStyle/>
          <a:p>
            <a:pPr algn="ctr"/>
            <a:r>
              <a:rPr lang="en-US" sz="8000" dirty="0">
                <a:solidFill>
                  <a:schemeClr val="bg1"/>
                </a:solidFill>
                <a:latin typeface="AR ESSENCE" panose="02000000000000000000" pitchFamily="2" charset="0"/>
              </a:rPr>
              <a:t>The Fall of Babylon</a:t>
            </a:r>
          </a:p>
          <a:p>
            <a:pPr algn="ctr"/>
            <a:endParaRPr lang="en-US" sz="8000" dirty="0">
              <a:solidFill>
                <a:schemeClr val="bg1"/>
              </a:solidFill>
              <a:latin typeface="AR ESSENCE" panose="02000000000000000000" pitchFamily="2" charset="0"/>
            </a:endParaRPr>
          </a:p>
          <a:p>
            <a:pPr algn="ctr"/>
            <a:endParaRPr lang="en-US" sz="7200" dirty="0">
              <a:solidFill>
                <a:schemeClr val="bg1"/>
              </a:solidFill>
              <a:latin typeface="AR ESSENCE" panose="02000000000000000000" pitchFamily="2" charset="0"/>
            </a:endParaRPr>
          </a:p>
          <a:p>
            <a:pPr algn="ctr"/>
            <a:r>
              <a:rPr lang="en-US" sz="6000" dirty="0">
                <a:solidFill>
                  <a:schemeClr val="bg1"/>
                </a:solidFill>
                <a:latin typeface="AR ESSENCE" panose="02000000000000000000" pitchFamily="2" charset="0"/>
              </a:rPr>
              <a:t>Revelation 18</a:t>
            </a:r>
          </a:p>
        </p:txBody>
      </p:sp>
      <p:grpSp>
        <p:nvGrpSpPr>
          <p:cNvPr id="2" name="Group 58"/>
          <p:cNvGrpSpPr/>
          <p:nvPr/>
        </p:nvGrpSpPr>
        <p:grpSpPr>
          <a:xfrm rot="20032866">
            <a:off x="2963023" y="3085867"/>
            <a:ext cx="1693957" cy="2083944"/>
            <a:chOff x="6592120" y="2543038"/>
            <a:chExt cx="1180280" cy="1190762"/>
          </a:xfrm>
        </p:grpSpPr>
        <p:sp>
          <p:nvSpPr>
            <p:cNvPr id="62" name="Moon 61"/>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8"/>
          <p:cNvGrpSpPr/>
          <p:nvPr/>
        </p:nvGrpSpPr>
        <p:grpSpPr>
          <a:xfrm rot="3243614">
            <a:off x="6818360" y="3150940"/>
            <a:ext cx="1693957" cy="2083944"/>
            <a:chOff x="6592120" y="2543038"/>
            <a:chExt cx="1180280" cy="1190762"/>
          </a:xfrm>
        </p:grpSpPr>
        <p:sp>
          <p:nvSpPr>
            <p:cNvPr id="91" name="Moon 90"/>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8"/>
          <p:cNvGrpSpPr/>
          <p:nvPr/>
        </p:nvGrpSpPr>
        <p:grpSpPr>
          <a:xfrm rot="20866338">
            <a:off x="5002073" y="2975150"/>
            <a:ext cx="1693957" cy="2083944"/>
            <a:chOff x="6592120" y="2543038"/>
            <a:chExt cx="1180280" cy="1190762"/>
          </a:xfrm>
        </p:grpSpPr>
        <p:sp>
          <p:nvSpPr>
            <p:cNvPr id="99" name="Moon 98"/>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5"/>
          <p:cNvGrpSpPr/>
          <p:nvPr/>
        </p:nvGrpSpPr>
        <p:grpSpPr>
          <a:xfrm>
            <a:off x="3886201" y="3657600"/>
            <a:ext cx="4593383" cy="2002778"/>
            <a:chOff x="3362589" y="4257446"/>
            <a:chExt cx="4593383" cy="2002778"/>
          </a:xfrm>
        </p:grpSpPr>
        <p:sp>
          <p:nvSpPr>
            <p:cNvPr id="7" name="Rounded Rectangle 6"/>
            <p:cNvSpPr/>
            <p:nvPr/>
          </p:nvSpPr>
          <p:spPr>
            <a:xfrm>
              <a:off x="3429000" y="4648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19108113">
              <a:off x="4191000" y="42672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1226551">
              <a:off x="4434994" y="461350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20787913">
              <a:off x="4962791" y="4638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3758427">
              <a:off x="55723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673125">
              <a:off x="6120284" y="4568884"/>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24133">
              <a:off x="6639189" y="45620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9108113">
              <a:off x="7096390" y="50192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489289">
              <a:off x="4353190"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819789" y="5933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9108113">
              <a:off x="3362589" y="5476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9997252">
              <a:off x="5115189" y="57050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261796">
              <a:off x="5496189" y="55526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258191" y="5324053"/>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029200" y="5181600"/>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0595127">
              <a:off x="3362589"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20534188">
              <a:off x="4526942" y="498851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729544">
              <a:off x="5953390" y="50954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358400">
              <a:off x="3520065" y="5907275"/>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1367672">
              <a:off x="6943990" y="5476451"/>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108113">
              <a:off x="6029589" y="5628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172589" y="4485852"/>
              <a:ext cx="783383" cy="326572"/>
            </a:xfrm>
            <a:prstGeom prst="roundRect">
              <a:avLst/>
            </a:prstGeom>
            <a:solidFill>
              <a:srgbClr val="EEE0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8"/>
          <p:cNvGrpSpPr/>
          <p:nvPr/>
        </p:nvGrpSpPr>
        <p:grpSpPr>
          <a:xfrm>
            <a:off x="2667000" y="4267200"/>
            <a:ext cx="3585722" cy="1447800"/>
            <a:chOff x="279759" y="3851230"/>
            <a:chExt cx="6252722" cy="2839963"/>
          </a:xfrm>
        </p:grpSpPr>
        <p:grpSp>
          <p:nvGrpSpPr>
            <p:cNvPr id="42" name="Group 23"/>
            <p:cNvGrpSpPr/>
            <p:nvPr/>
          </p:nvGrpSpPr>
          <p:grpSpPr>
            <a:xfrm>
              <a:off x="2590800" y="4419600"/>
              <a:ext cx="685800" cy="762000"/>
              <a:chOff x="7185317" y="571382"/>
              <a:chExt cx="1433175" cy="1409818"/>
            </a:xfrm>
          </p:grpSpPr>
          <p:sp>
            <p:nvSpPr>
              <p:cNvPr id="55" name="Moon 54"/>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p:cNvSpPr/>
              <p:nvPr/>
            </p:nvSpPr>
            <p:spPr>
              <a:xfrm rot="2635937">
                <a:off x="7856492" y="57138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7463133" flipH="1">
                <a:off x="7375817" y="75136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p:cNvSpPr/>
              <p:nvPr/>
            </p:nvSpPr>
            <p:spPr>
              <a:xfrm>
                <a:off x="7772400" y="1066800"/>
                <a:ext cx="457200" cy="914400"/>
              </a:xfrm>
              <a:prstGeom prst="teardrop">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rapezoid 30"/>
            <p:cNvSpPr/>
            <p:nvPr/>
          </p:nvSpPr>
          <p:spPr>
            <a:xfrm rot="9949861" flipH="1">
              <a:off x="279759" y="3851230"/>
              <a:ext cx="5375223" cy="463446"/>
            </a:xfrm>
            <a:prstGeom prst="trapezoid">
              <a:avLst>
                <a:gd name="adj" fmla="val 55601"/>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3846425" flipH="1">
              <a:off x="2943590" y="4854227"/>
              <a:ext cx="970133" cy="1900003"/>
            </a:xfrm>
            <a:prstGeom prst="roundRect">
              <a:avLst>
                <a:gd name="adj" fmla="val 1863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20027457" flipH="1">
              <a:off x="1676400" y="4724400"/>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2"/>
            <p:cNvSpPr/>
            <p:nvPr/>
          </p:nvSpPr>
          <p:spPr>
            <a:xfrm rot="20027457" flipH="1">
              <a:off x="2756985" y="4829872"/>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
            <p:cNvSpPr/>
            <p:nvPr/>
          </p:nvSpPr>
          <p:spPr>
            <a:xfrm rot="1122649" flipH="1">
              <a:off x="1690185" y="3991672"/>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4"/>
            <p:cNvSpPr/>
            <p:nvPr/>
          </p:nvSpPr>
          <p:spPr>
            <a:xfrm rot="20027457" flipH="1">
              <a:off x="1184521" y="4558329"/>
              <a:ext cx="430594"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5"/>
            <p:cNvSpPr/>
            <p:nvPr/>
          </p:nvSpPr>
          <p:spPr>
            <a:xfrm rot="20027457" flipH="1">
              <a:off x="775784" y="5439471"/>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6"/>
            <p:cNvSpPr/>
            <p:nvPr/>
          </p:nvSpPr>
          <p:spPr>
            <a:xfrm rot="20027457" flipH="1">
              <a:off x="2528385" y="5591872"/>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122649" flipH="1">
              <a:off x="4114548" y="5396669"/>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122649" flipH="1">
              <a:off x="3661951" y="6057859"/>
              <a:ext cx="795957"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575050" flipH="1">
              <a:off x="1646153" y="5715143"/>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3"/>
            <p:cNvGrpSpPr/>
            <p:nvPr/>
          </p:nvGrpSpPr>
          <p:grpSpPr>
            <a:xfrm rot="4134687">
              <a:off x="974162" y="5791021"/>
              <a:ext cx="685800" cy="762000"/>
              <a:chOff x="7185317" y="571382"/>
              <a:chExt cx="1433175" cy="1409818"/>
            </a:xfrm>
          </p:grpSpPr>
          <p:sp>
            <p:nvSpPr>
              <p:cNvPr id="51" name="Moon 14"/>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15"/>
              <p:cNvSpPr/>
              <p:nvPr/>
            </p:nvSpPr>
            <p:spPr>
              <a:xfrm rot="2635937">
                <a:off x="7856492" y="57138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16"/>
              <p:cNvSpPr/>
              <p:nvPr/>
            </p:nvSpPr>
            <p:spPr>
              <a:xfrm rot="17463133" flipH="1">
                <a:off x="7375817" y="75136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ardrop 17"/>
              <p:cNvSpPr/>
              <p:nvPr/>
            </p:nvSpPr>
            <p:spPr>
              <a:xfrm>
                <a:off x="7772400" y="1066800"/>
                <a:ext cx="457200" cy="914400"/>
              </a:xfrm>
              <a:prstGeom prst="teardrop">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8"/>
            <p:cNvGrpSpPr/>
            <p:nvPr/>
          </p:nvGrpSpPr>
          <p:grpSpPr>
            <a:xfrm rot="4147060">
              <a:off x="3411901" y="5790184"/>
              <a:ext cx="685800" cy="762000"/>
              <a:chOff x="7185317" y="571382"/>
              <a:chExt cx="1433175" cy="1409818"/>
            </a:xfrm>
          </p:grpSpPr>
          <p:sp>
            <p:nvSpPr>
              <p:cNvPr id="47" name="Moon 46"/>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2635937">
                <a:off x="7856492" y="57138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p:cNvSpPr/>
              <p:nvPr/>
            </p:nvSpPr>
            <p:spPr>
              <a:xfrm rot="17463133" flipH="1">
                <a:off x="7375817" y="751362"/>
                <a:ext cx="762000" cy="1143000"/>
              </a:xfrm>
              <a:prstGeom prst="moon">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ardrop 49"/>
              <p:cNvSpPr/>
              <p:nvPr/>
            </p:nvSpPr>
            <p:spPr>
              <a:xfrm>
                <a:off x="7772400" y="1066800"/>
                <a:ext cx="457200" cy="914400"/>
              </a:xfrm>
              <a:prstGeom prst="teardrop">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ounded Rectangle 43"/>
            <p:cNvSpPr/>
            <p:nvPr/>
          </p:nvSpPr>
          <p:spPr>
            <a:xfrm rot="19382004" flipH="1">
              <a:off x="5562348" y="4634670"/>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122649" flipH="1">
              <a:off x="4876548" y="4710869"/>
              <a:ext cx="970133"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4383794" flipH="1">
              <a:off x="5265321" y="5425686"/>
              <a:ext cx="675964" cy="633334"/>
            </a:xfrm>
            <a:prstGeom prst="roundRect">
              <a:avLst/>
            </a:prstGeom>
            <a:solidFill>
              <a:srgbClr val="D163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7480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9294" y="1"/>
            <a:ext cx="11845692" cy="769441"/>
          </a:xfrm>
          <a:prstGeom prst="rect">
            <a:avLst/>
          </a:prstGeom>
          <a:noFill/>
        </p:spPr>
        <p:txBody>
          <a:bodyPr wrap="square" rtlCol="0">
            <a:spAutoFit/>
          </a:bodyPr>
          <a:lstStyle/>
          <a:p>
            <a:pPr algn="ctr"/>
            <a:r>
              <a:rPr lang="en-US" sz="4400" dirty="0">
                <a:solidFill>
                  <a:schemeClr val="bg1"/>
                </a:solidFill>
                <a:latin typeface="AR ESSENCE" panose="02000000000000000000" pitchFamily="2" charset="0"/>
              </a:rPr>
              <a:t>Angel Lightened in Glory</a:t>
            </a:r>
          </a:p>
        </p:txBody>
      </p:sp>
      <p:sp>
        <p:nvSpPr>
          <p:cNvPr id="6" name="TextBox 5"/>
          <p:cNvSpPr txBox="1"/>
          <p:nvPr/>
        </p:nvSpPr>
        <p:spPr>
          <a:xfrm>
            <a:off x="1131794" y="1050756"/>
            <a:ext cx="2971800" cy="1938992"/>
          </a:xfrm>
          <a:prstGeom prst="rect">
            <a:avLst/>
          </a:prstGeom>
          <a:noFill/>
        </p:spPr>
        <p:txBody>
          <a:bodyPr wrap="square" rtlCol="0">
            <a:spAutoFit/>
          </a:bodyPr>
          <a:lstStyle/>
          <a:p>
            <a:r>
              <a:rPr lang="en-US" sz="2400" dirty="0">
                <a:solidFill>
                  <a:schemeClr val="bg1"/>
                </a:solidFill>
              </a:rPr>
              <a:t>The Glory of the Lord returns to His temple and people.</a:t>
            </a:r>
          </a:p>
          <a:p>
            <a:endParaRPr lang="en-US" sz="2400" dirty="0">
              <a:solidFill>
                <a:schemeClr val="bg1"/>
              </a:solidFill>
            </a:endParaRPr>
          </a:p>
          <a:p>
            <a:r>
              <a:rPr lang="en-US" sz="2400" dirty="0">
                <a:solidFill>
                  <a:schemeClr val="bg1"/>
                </a:solidFill>
              </a:rPr>
              <a:t>A restoration</a:t>
            </a:r>
          </a:p>
        </p:txBody>
      </p:sp>
      <p:sp>
        <p:nvSpPr>
          <p:cNvPr id="7" name="TextBox 6"/>
          <p:cNvSpPr txBox="1"/>
          <p:nvPr/>
        </p:nvSpPr>
        <p:spPr>
          <a:xfrm>
            <a:off x="179294" y="6437660"/>
            <a:ext cx="2438400" cy="369332"/>
          </a:xfrm>
          <a:prstGeom prst="rect">
            <a:avLst/>
          </a:prstGeom>
          <a:noFill/>
        </p:spPr>
        <p:txBody>
          <a:bodyPr wrap="square" rtlCol="0">
            <a:spAutoFit/>
          </a:bodyPr>
          <a:lstStyle/>
          <a:p>
            <a:r>
              <a:rPr lang="en-US" dirty="0">
                <a:solidFill>
                  <a:schemeClr val="bg1"/>
                </a:solidFill>
              </a:rPr>
              <a:t>Revelation 18:1-2</a:t>
            </a:r>
          </a:p>
        </p:txBody>
      </p:sp>
      <p:sp>
        <p:nvSpPr>
          <p:cNvPr id="9" name="TextBox 8"/>
          <p:cNvSpPr txBox="1"/>
          <p:nvPr/>
        </p:nvSpPr>
        <p:spPr>
          <a:xfrm>
            <a:off x="6266329" y="1219200"/>
            <a:ext cx="4141694" cy="1569660"/>
          </a:xfrm>
          <a:prstGeom prst="rect">
            <a:avLst/>
          </a:prstGeom>
          <a:noFill/>
        </p:spPr>
        <p:txBody>
          <a:bodyPr wrap="square" rtlCol="0">
            <a:spAutoFit/>
          </a:bodyPr>
          <a:lstStyle/>
          <a:p>
            <a:r>
              <a:rPr lang="en-US" sz="2400" dirty="0">
                <a:solidFill>
                  <a:schemeClr val="bg1"/>
                </a:solidFill>
              </a:rPr>
              <a:t>“Babylon has fallen”</a:t>
            </a:r>
          </a:p>
          <a:p>
            <a:endParaRPr lang="en-US" sz="2400" dirty="0">
              <a:solidFill>
                <a:schemeClr val="bg1"/>
              </a:solidFill>
            </a:endParaRPr>
          </a:p>
          <a:p>
            <a:r>
              <a:rPr lang="en-US" sz="2400" dirty="0">
                <a:solidFill>
                  <a:schemeClr val="bg1"/>
                </a:solidFill>
              </a:rPr>
              <a:t>Satan’s kingdom has come to an end via the Second Coming</a:t>
            </a:r>
          </a:p>
        </p:txBody>
      </p:sp>
      <p:sp>
        <p:nvSpPr>
          <p:cNvPr id="10" name="TextBox 9"/>
          <p:cNvSpPr txBox="1"/>
          <p:nvPr/>
        </p:nvSpPr>
        <p:spPr>
          <a:xfrm>
            <a:off x="5029200" y="3810000"/>
            <a:ext cx="6575612" cy="2308324"/>
          </a:xfrm>
          <a:prstGeom prst="rect">
            <a:avLst/>
          </a:prstGeom>
          <a:noFill/>
        </p:spPr>
        <p:txBody>
          <a:bodyPr wrap="square" rtlCol="0">
            <a:spAutoFit/>
          </a:bodyPr>
          <a:lstStyle/>
          <a:p>
            <a:r>
              <a:rPr lang="en-US" sz="2400" dirty="0">
                <a:solidFill>
                  <a:schemeClr val="bg1"/>
                </a:solidFill>
              </a:rPr>
              <a:t>Unclean birds—</a:t>
            </a:r>
          </a:p>
          <a:p>
            <a:r>
              <a:rPr lang="en-US" sz="2400" dirty="0">
                <a:solidFill>
                  <a:schemeClr val="bg1"/>
                </a:solidFill>
              </a:rPr>
              <a:t>1 Mosaic law=fowls (predators) that eat carrion (dead animals) were considered unclean.</a:t>
            </a:r>
          </a:p>
          <a:p>
            <a:r>
              <a:rPr lang="en-US" sz="2400" dirty="0">
                <a:solidFill>
                  <a:schemeClr val="bg1"/>
                </a:solidFill>
              </a:rPr>
              <a:t>2 Old Testament= associates fowls with the judgment of God upon the rebellious—something that feeds upon the souls of men</a:t>
            </a:r>
          </a:p>
        </p:txBody>
      </p:sp>
      <p:pic>
        <p:nvPicPr>
          <p:cNvPr id="3" name="Picture 2">
            <a:extLst>
              <a:ext uri="{FF2B5EF4-FFF2-40B4-BE49-F238E27FC236}">
                <a16:creationId xmlns:a16="http://schemas.microsoft.com/office/drawing/2014/main" id="{71ACEEDD-21ED-4CC9-8BC4-70DC27C4E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72" y="3625074"/>
            <a:ext cx="3733800" cy="2438400"/>
          </a:xfrm>
          <a:prstGeom prst="rect">
            <a:avLst/>
          </a:prstGeom>
        </p:spPr>
      </p:pic>
    </p:spTree>
    <p:extLst>
      <p:ext uri="{BB962C8B-B14F-4D97-AF65-F5344CB8AC3E}">
        <p14:creationId xmlns:p14="http://schemas.microsoft.com/office/powerpoint/2010/main" val="190942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3352800" y="152400"/>
            <a:ext cx="5867400" cy="923330"/>
          </a:xfrm>
          <a:prstGeom prst="rect">
            <a:avLst/>
          </a:prstGeom>
          <a:noFill/>
        </p:spPr>
        <p:txBody>
          <a:bodyPr wrap="square" rtlCol="0">
            <a:spAutoFit/>
          </a:bodyPr>
          <a:lstStyle/>
          <a:p>
            <a:pPr algn="ctr"/>
            <a:r>
              <a:rPr lang="en-US" sz="5400" dirty="0">
                <a:solidFill>
                  <a:schemeClr val="bg2"/>
                </a:solidFill>
                <a:latin typeface="Harrington" pitchFamily="82" charset="0"/>
              </a:rPr>
              <a:t>Sea of Glass</a:t>
            </a:r>
          </a:p>
        </p:txBody>
      </p:sp>
      <p:sp>
        <p:nvSpPr>
          <p:cNvPr id="6" name="TextBox 5"/>
          <p:cNvSpPr txBox="1"/>
          <p:nvPr/>
        </p:nvSpPr>
        <p:spPr>
          <a:xfrm>
            <a:off x="2199132" y="3099135"/>
            <a:ext cx="3810000" cy="1015663"/>
          </a:xfrm>
          <a:prstGeom prst="rect">
            <a:avLst/>
          </a:prstGeom>
          <a:noFill/>
        </p:spPr>
        <p:txBody>
          <a:bodyPr wrap="square" rtlCol="0">
            <a:spAutoFit/>
          </a:bodyPr>
          <a:lstStyle/>
          <a:p>
            <a:r>
              <a:rPr lang="en-US" sz="2000" dirty="0">
                <a:solidFill>
                  <a:schemeClr val="bg2"/>
                </a:solidFill>
              </a:rPr>
              <a:t>Victory over the beast, image mark, and name—All done through the Atonement</a:t>
            </a:r>
          </a:p>
        </p:txBody>
      </p:sp>
      <p:sp>
        <p:nvSpPr>
          <p:cNvPr id="7" name="TextBox 6"/>
          <p:cNvSpPr txBox="1"/>
          <p:nvPr/>
        </p:nvSpPr>
        <p:spPr>
          <a:xfrm>
            <a:off x="6324600" y="4495800"/>
            <a:ext cx="3810000" cy="1938992"/>
          </a:xfrm>
          <a:prstGeom prst="rect">
            <a:avLst/>
          </a:prstGeom>
          <a:noFill/>
        </p:spPr>
        <p:txBody>
          <a:bodyPr wrap="square" rtlCol="0">
            <a:spAutoFit/>
          </a:bodyPr>
          <a:lstStyle/>
          <a:p>
            <a:r>
              <a:rPr lang="en-US" sz="2000" dirty="0">
                <a:solidFill>
                  <a:schemeClr val="bg2"/>
                </a:solidFill>
              </a:rPr>
              <a:t>Song of Moses—Israel sang when the Egyptian host was destroyed in the Red Sea, and they were free</a:t>
            </a:r>
          </a:p>
          <a:p>
            <a:endParaRPr lang="en-US" sz="2000" dirty="0">
              <a:solidFill>
                <a:schemeClr val="bg2"/>
              </a:solidFill>
            </a:endParaRPr>
          </a:p>
          <a:p>
            <a:r>
              <a:rPr lang="en-US" sz="2000" dirty="0">
                <a:solidFill>
                  <a:schemeClr val="bg2"/>
                </a:solidFill>
              </a:rPr>
              <a:t>Song of the Lamb—All Saints sing the song of victory</a:t>
            </a:r>
          </a:p>
        </p:txBody>
      </p:sp>
      <p:sp>
        <p:nvSpPr>
          <p:cNvPr id="8" name="TextBox 7"/>
          <p:cNvSpPr txBox="1"/>
          <p:nvPr/>
        </p:nvSpPr>
        <p:spPr>
          <a:xfrm>
            <a:off x="1752600" y="1371601"/>
            <a:ext cx="6629400" cy="954107"/>
          </a:xfrm>
          <a:prstGeom prst="rect">
            <a:avLst/>
          </a:prstGeom>
          <a:noFill/>
        </p:spPr>
        <p:txBody>
          <a:bodyPr wrap="square" rtlCol="0">
            <a:spAutoFit/>
          </a:bodyPr>
          <a:lstStyle/>
          <a:p>
            <a:r>
              <a:rPr lang="en-US" sz="2800" dirty="0">
                <a:solidFill>
                  <a:schemeClr val="bg2"/>
                </a:solidFill>
              </a:rPr>
              <a:t>The Celestial earth mingled with fire—the saints will have come through great trials</a:t>
            </a:r>
          </a:p>
        </p:txBody>
      </p:sp>
      <p:sp>
        <p:nvSpPr>
          <p:cNvPr id="9" name="TextBox 8"/>
          <p:cNvSpPr txBox="1"/>
          <p:nvPr/>
        </p:nvSpPr>
        <p:spPr>
          <a:xfrm>
            <a:off x="76200" y="6397304"/>
            <a:ext cx="3810000" cy="400110"/>
          </a:xfrm>
          <a:prstGeom prst="rect">
            <a:avLst/>
          </a:prstGeom>
          <a:noFill/>
        </p:spPr>
        <p:txBody>
          <a:bodyPr wrap="square" rtlCol="0">
            <a:spAutoFit/>
          </a:bodyPr>
          <a:lstStyle/>
          <a:p>
            <a:r>
              <a:rPr lang="en-US" sz="2000" dirty="0">
                <a:solidFill>
                  <a:schemeClr val="bg2"/>
                </a:solidFill>
              </a:rPr>
              <a:t>Revelation 15:2-4</a:t>
            </a:r>
          </a:p>
        </p:txBody>
      </p:sp>
      <p:pic>
        <p:nvPicPr>
          <p:cNvPr id="3" name="Picture 2">
            <a:extLst>
              <a:ext uri="{FF2B5EF4-FFF2-40B4-BE49-F238E27FC236}">
                <a16:creationId xmlns:a16="http://schemas.microsoft.com/office/drawing/2014/main" id="{3DB557B7-87DA-4384-9011-314397A6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264" y="1707344"/>
            <a:ext cx="2249424" cy="2365248"/>
          </a:xfrm>
          <a:prstGeom prst="rect">
            <a:avLst/>
          </a:prstGeom>
        </p:spPr>
      </p:pic>
      <p:pic>
        <p:nvPicPr>
          <p:cNvPr id="11" name="Picture 10">
            <a:extLst>
              <a:ext uri="{FF2B5EF4-FFF2-40B4-BE49-F238E27FC236}">
                <a16:creationId xmlns:a16="http://schemas.microsoft.com/office/drawing/2014/main" id="{510198D9-39E3-4775-926E-8519E687D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459" y="4366954"/>
            <a:ext cx="1771942" cy="2030350"/>
          </a:xfrm>
          <a:prstGeom prst="rect">
            <a:avLst/>
          </a:prstGeom>
        </p:spPr>
      </p:pic>
    </p:spTree>
    <p:extLst>
      <p:ext uri="{BB962C8B-B14F-4D97-AF65-F5344CB8AC3E}">
        <p14:creationId xmlns:p14="http://schemas.microsoft.com/office/powerpoint/2010/main" val="37666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Fornication</a:t>
            </a:r>
          </a:p>
        </p:txBody>
      </p:sp>
      <p:sp>
        <p:nvSpPr>
          <p:cNvPr id="6" name="TextBox 5"/>
          <p:cNvSpPr txBox="1"/>
          <p:nvPr/>
        </p:nvSpPr>
        <p:spPr>
          <a:xfrm>
            <a:off x="322729" y="990601"/>
            <a:ext cx="5163671" cy="1200329"/>
          </a:xfrm>
          <a:prstGeom prst="rect">
            <a:avLst/>
          </a:prstGeom>
          <a:noFill/>
        </p:spPr>
        <p:txBody>
          <a:bodyPr wrap="square" rtlCol="0">
            <a:spAutoFit/>
          </a:bodyPr>
          <a:lstStyle/>
          <a:p>
            <a:r>
              <a:rPr lang="en-US" sz="2400" dirty="0">
                <a:solidFill>
                  <a:schemeClr val="bg1"/>
                </a:solidFill>
              </a:rPr>
              <a:t>Merchants—rich=Economic based on the finer things in life. Profit is the essential motive that drives Babylon.</a:t>
            </a:r>
          </a:p>
        </p:txBody>
      </p:sp>
      <p:sp>
        <p:nvSpPr>
          <p:cNvPr id="7" name="TextBox 6"/>
          <p:cNvSpPr txBox="1"/>
          <p:nvPr/>
        </p:nvSpPr>
        <p:spPr>
          <a:xfrm>
            <a:off x="0" y="6394931"/>
            <a:ext cx="2438400" cy="369332"/>
          </a:xfrm>
          <a:prstGeom prst="rect">
            <a:avLst/>
          </a:prstGeom>
          <a:noFill/>
        </p:spPr>
        <p:txBody>
          <a:bodyPr wrap="square" rtlCol="0">
            <a:spAutoFit/>
          </a:bodyPr>
          <a:lstStyle/>
          <a:p>
            <a:r>
              <a:rPr lang="en-US" dirty="0">
                <a:solidFill>
                  <a:schemeClr val="bg1"/>
                </a:solidFill>
              </a:rPr>
              <a:t>Revelation 18:3-4</a:t>
            </a:r>
          </a:p>
        </p:txBody>
      </p:sp>
      <p:sp>
        <p:nvSpPr>
          <p:cNvPr id="9" name="TextBox 8"/>
          <p:cNvSpPr txBox="1"/>
          <p:nvPr/>
        </p:nvSpPr>
        <p:spPr>
          <a:xfrm>
            <a:off x="6629399" y="1143000"/>
            <a:ext cx="5217459" cy="1938992"/>
          </a:xfrm>
          <a:prstGeom prst="rect">
            <a:avLst/>
          </a:prstGeom>
          <a:noFill/>
        </p:spPr>
        <p:txBody>
          <a:bodyPr wrap="square" rtlCol="0">
            <a:spAutoFit/>
          </a:bodyPr>
          <a:lstStyle/>
          <a:p>
            <a:r>
              <a:rPr lang="en-US" sz="2400" dirty="0">
                <a:solidFill>
                  <a:schemeClr val="bg1"/>
                </a:solidFill>
              </a:rPr>
              <a:t>“Come out of her”</a:t>
            </a:r>
          </a:p>
          <a:p>
            <a:r>
              <a:rPr lang="en-US" sz="2400" dirty="0">
                <a:solidFill>
                  <a:schemeClr val="bg1"/>
                </a:solidFill>
              </a:rPr>
              <a:t>“</a:t>
            </a:r>
            <a:r>
              <a:rPr lang="en-US" sz="2400" dirty="0" err="1">
                <a:solidFill>
                  <a:schemeClr val="bg1"/>
                </a:solidFill>
              </a:rPr>
              <a:t>Lehk</a:t>
            </a:r>
            <a:r>
              <a:rPr lang="en-US" sz="2400" dirty="0">
                <a:solidFill>
                  <a:schemeClr val="bg1"/>
                </a:solidFill>
              </a:rPr>
              <a:t> </a:t>
            </a:r>
            <a:r>
              <a:rPr lang="en-US" sz="2400" dirty="0" err="1">
                <a:solidFill>
                  <a:schemeClr val="bg1"/>
                </a:solidFill>
              </a:rPr>
              <a:t>lekah</a:t>
            </a:r>
            <a:r>
              <a:rPr lang="en-US" sz="2400" dirty="0">
                <a:solidFill>
                  <a:schemeClr val="bg1"/>
                </a:solidFill>
              </a:rPr>
              <a:t>” Get thee out (Gen 12:1) of the world. (D&amp;C 133:7)</a:t>
            </a:r>
          </a:p>
          <a:p>
            <a:endParaRPr lang="en-US" sz="2400" dirty="0">
              <a:solidFill>
                <a:schemeClr val="bg1"/>
              </a:solidFill>
            </a:endParaRPr>
          </a:p>
          <a:p>
            <a:r>
              <a:rPr lang="en-US" sz="2400" dirty="0">
                <a:solidFill>
                  <a:schemeClr val="bg1"/>
                </a:solidFill>
              </a:rPr>
              <a:t>The price is the souls of men</a:t>
            </a:r>
          </a:p>
        </p:txBody>
      </p:sp>
      <p:sp>
        <p:nvSpPr>
          <p:cNvPr id="10" name="TextBox 9"/>
          <p:cNvSpPr txBox="1"/>
          <p:nvPr/>
        </p:nvSpPr>
        <p:spPr>
          <a:xfrm>
            <a:off x="1219200" y="4201589"/>
            <a:ext cx="5486400" cy="1200329"/>
          </a:xfrm>
          <a:prstGeom prst="rect">
            <a:avLst/>
          </a:prstGeom>
          <a:noFill/>
        </p:spPr>
        <p:txBody>
          <a:bodyPr wrap="square" rtlCol="0">
            <a:spAutoFit/>
          </a:bodyPr>
          <a:lstStyle/>
          <a:p>
            <a:r>
              <a:rPr lang="en-US" sz="2400" dirty="0">
                <a:solidFill>
                  <a:schemeClr val="bg1"/>
                </a:solidFill>
              </a:rPr>
              <a:t>There are no fence sitters. If we are not for the Lord and the truth we are fighting for the adversary.  </a:t>
            </a:r>
            <a:endParaRPr lang="en-US" sz="2400" dirty="0">
              <a:solidFill>
                <a:srgbClr val="FFFF00"/>
              </a:solidFill>
            </a:endParaRPr>
          </a:p>
        </p:txBody>
      </p:sp>
      <p:sp>
        <p:nvSpPr>
          <p:cNvPr id="8" name="TextBox 7"/>
          <p:cNvSpPr txBox="1"/>
          <p:nvPr/>
        </p:nvSpPr>
        <p:spPr>
          <a:xfrm>
            <a:off x="4652682" y="5724107"/>
            <a:ext cx="7194176" cy="830997"/>
          </a:xfrm>
          <a:prstGeom prst="rect">
            <a:avLst/>
          </a:prstGeom>
          <a:noFill/>
        </p:spPr>
        <p:txBody>
          <a:bodyPr wrap="square" rtlCol="0">
            <a:spAutoFit/>
          </a:bodyPr>
          <a:lstStyle/>
          <a:p>
            <a:r>
              <a:rPr lang="en-US" sz="2400" dirty="0">
                <a:solidFill>
                  <a:schemeClr val="bg1"/>
                </a:solidFill>
              </a:rPr>
              <a:t>Partakers of her sins—The righteous are warned not to participate in the evils of the last days</a:t>
            </a:r>
          </a:p>
        </p:txBody>
      </p:sp>
      <p:pic>
        <p:nvPicPr>
          <p:cNvPr id="3" name="Picture 2">
            <a:extLst>
              <a:ext uri="{FF2B5EF4-FFF2-40B4-BE49-F238E27FC236}">
                <a16:creationId xmlns:a16="http://schemas.microsoft.com/office/drawing/2014/main" id="{3F2549BB-703F-4BC8-8857-D967ECDA0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544" y="2306754"/>
            <a:ext cx="1755648" cy="1749552"/>
          </a:xfrm>
          <a:prstGeom prst="rect">
            <a:avLst/>
          </a:prstGeom>
        </p:spPr>
      </p:pic>
      <p:pic>
        <p:nvPicPr>
          <p:cNvPr id="14" name="Picture 13">
            <a:extLst>
              <a:ext uri="{FF2B5EF4-FFF2-40B4-BE49-F238E27FC236}">
                <a16:creationId xmlns:a16="http://schemas.microsoft.com/office/drawing/2014/main" id="{7A050293-2D3F-41B8-972E-AC4556C57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456" y="3154893"/>
            <a:ext cx="2240280" cy="2496312"/>
          </a:xfrm>
          <a:prstGeom prst="rect">
            <a:avLst/>
          </a:prstGeom>
        </p:spPr>
      </p:pic>
    </p:spTree>
    <p:extLst>
      <p:ext uri="{BB962C8B-B14F-4D97-AF65-F5344CB8AC3E}">
        <p14:creationId xmlns:p14="http://schemas.microsoft.com/office/powerpoint/2010/main" val="342966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However:</a:t>
            </a:r>
          </a:p>
        </p:txBody>
      </p:sp>
      <p:sp>
        <p:nvSpPr>
          <p:cNvPr id="6" name="TextBox 5"/>
          <p:cNvSpPr txBox="1"/>
          <p:nvPr/>
        </p:nvSpPr>
        <p:spPr>
          <a:xfrm>
            <a:off x="595571" y="1905506"/>
            <a:ext cx="6448352" cy="3046988"/>
          </a:xfrm>
          <a:prstGeom prst="rect">
            <a:avLst/>
          </a:prstGeom>
          <a:noFill/>
        </p:spPr>
        <p:txBody>
          <a:bodyPr wrap="square" rtlCol="0">
            <a:spAutoFit/>
          </a:bodyPr>
          <a:lstStyle/>
          <a:p>
            <a:r>
              <a:rPr lang="en-US" sz="3200" i="1" dirty="0">
                <a:solidFill>
                  <a:schemeClr val="bg1"/>
                </a:solidFill>
              </a:rPr>
              <a:t>“…Know the LORD: for they shall all know me, from the least of them unto the greatest of them, </a:t>
            </a:r>
            <a:r>
              <a:rPr lang="en-US" sz="3200" i="1" dirty="0" err="1">
                <a:solidFill>
                  <a:schemeClr val="bg1"/>
                </a:solidFill>
              </a:rPr>
              <a:t>saith</a:t>
            </a:r>
            <a:r>
              <a:rPr lang="en-US" sz="3200" i="1" dirty="0">
                <a:solidFill>
                  <a:schemeClr val="bg1"/>
                </a:solidFill>
              </a:rPr>
              <a:t> the LORD: for I will forgive their iniquity, and I will remember their sin no more.”</a:t>
            </a:r>
          </a:p>
          <a:p>
            <a:r>
              <a:rPr lang="en-US" sz="3200" i="1" dirty="0">
                <a:solidFill>
                  <a:schemeClr val="bg1"/>
                </a:solidFill>
              </a:rPr>
              <a:t>Jeremiah 31:34</a:t>
            </a:r>
          </a:p>
        </p:txBody>
      </p:sp>
      <p:pic>
        <p:nvPicPr>
          <p:cNvPr id="3" name="Picture 2">
            <a:extLst>
              <a:ext uri="{FF2B5EF4-FFF2-40B4-BE49-F238E27FC236}">
                <a16:creationId xmlns:a16="http://schemas.microsoft.com/office/drawing/2014/main" id="{23E8B36E-8BFD-4029-853A-AF491970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676" y="1828632"/>
            <a:ext cx="4191000" cy="4216400"/>
          </a:xfrm>
          <a:prstGeom prst="rect">
            <a:avLst/>
          </a:prstGeom>
        </p:spPr>
      </p:pic>
    </p:spTree>
    <p:extLst>
      <p:ext uri="{BB962C8B-B14F-4D97-AF65-F5344CB8AC3E}">
        <p14:creationId xmlns:p14="http://schemas.microsoft.com/office/powerpoint/2010/main" val="1307119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786282" y="876683"/>
            <a:ext cx="4457948" cy="2757049"/>
            <a:chOff x="384206" y="4158361"/>
            <a:chExt cx="3289208" cy="2390250"/>
          </a:xfrm>
        </p:grpSpPr>
        <p:grpSp>
          <p:nvGrpSpPr>
            <p:cNvPr id="8" name="Group 7"/>
            <p:cNvGrpSpPr/>
            <p:nvPr/>
          </p:nvGrpSpPr>
          <p:grpSpPr>
            <a:xfrm>
              <a:off x="384206" y="4158361"/>
              <a:ext cx="3289208" cy="2390250"/>
              <a:chOff x="609599" y="833642"/>
              <a:chExt cx="7941747" cy="5771225"/>
            </a:xfrm>
          </p:grpSpPr>
          <p:grpSp>
            <p:nvGrpSpPr>
              <p:cNvPr id="10" name="Group 14"/>
              <p:cNvGrpSpPr/>
              <p:nvPr/>
            </p:nvGrpSpPr>
            <p:grpSpPr>
              <a:xfrm rot="10800000">
                <a:off x="7696200" y="5257800"/>
                <a:ext cx="621450" cy="1347067"/>
                <a:chOff x="7010400" y="381000"/>
                <a:chExt cx="762000" cy="2033666"/>
              </a:xfrm>
            </p:grpSpPr>
            <p:sp>
              <p:nvSpPr>
                <p:cNvPr id="23"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rot="10800000">
                <a:off x="939238" y="4923502"/>
                <a:ext cx="621450" cy="1347067"/>
                <a:chOff x="7010400" y="381000"/>
                <a:chExt cx="762000" cy="2033666"/>
              </a:xfrm>
            </p:grpSpPr>
            <p:sp>
              <p:nvSpPr>
                <p:cNvPr id="21"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10400" y="381000"/>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
              <p:cNvSpPr/>
              <p:nvPr/>
            </p:nvSpPr>
            <p:spPr>
              <a:xfrm>
                <a:off x="7315200" y="1981200"/>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
              <p:cNvSpPr/>
              <p:nvPr/>
            </p:nvSpPr>
            <p:spPr>
              <a:xfrm>
                <a:off x="609599" y="1643059"/>
                <a:ext cx="1236146" cy="3840519"/>
              </a:xfrm>
              <a:prstGeom prst="can">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99460" y="833642"/>
                <a:ext cx="621450" cy="986197"/>
                <a:chOff x="7031201" y="834275"/>
                <a:chExt cx="762000" cy="1488861"/>
              </a:xfrm>
            </p:grpSpPr>
            <p:sp>
              <p:nvSpPr>
                <p:cNvPr id="19" name="Rounded Rectangle 27"/>
                <p:cNvSpPr/>
                <p:nvPr/>
              </p:nvSpPr>
              <p:spPr>
                <a:xfrm>
                  <a:off x="7279402" y="1563538"/>
                  <a:ext cx="291165" cy="759598"/>
                </a:xfrm>
                <a:prstGeom prst="roundRect">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p:cNvSpPr/>
                <p:nvPr/>
              </p:nvSpPr>
              <p:spPr>
                <a:xfrm>
                  <a:off x="7031201" y="834275"/>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646520" y="1148254"/>
                <a:ext cx="621450" cy="1017899"/>
                <a:chOff x="7087348" y="824753"/>
                <a:chExt cx="762000" cy="1536722"/>
              </a:xfrm>
            </p:grpSpPr>
            <p:sp>
              <p:nvSpPr>
                <p:cNvPr id="17" name="Rounded Rectangle 25"/>
                <p:cNvSpPr/>
                <p:nvPr/>
              </p:nvSpPr>
              <p:spPr>
                <a:xfrm>
                  <a:off x="7339058" y="1803020"/>
                  <a:ext cx="258584" cy="558455"/>
                </a:xfrm>
                <a:prstGeom prst="roundRect">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87348" y="824753"/>
                  <a:ext cx="762000" cy="1219200"/>
                </a:xfrm>
                <a:prstGeom prst="ellipse">
                  <a:avLst/>
                </a:prstGeom>
                <a:solidFill>
                  <a:srgbClr val="D0AE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p:cNvSpPr/>
            <p:nvPr/>
          </p:nvSpPr>
          <p:spPr>
            <a:xfrm>
              <a:off x="803643" y="4709917"/>
              <a:ext cx="2402488" cy="1280784"/>
            </a:xfrm>
            <a:prstGeom prst="rect">
              <a:avLst/>
            </a:prstGeom>
          </p:spPr>
          <p:txBody>
            <a:bodyPr wrap="square">
              <a:spAutoFit/>
            </a:bodyPr>
            <a:lstStyle/>
            <a:p>
              <a:pPr algn="ctr"/>
              <a:r>
                <a:rPr lang="en-US" sz="1600" dirty="0">
                  <a:solidFill>
                    <a:srgbClr val="333333"/>
                  </a:solidFill>
                  <a:latin typeface="Open Sans"/>
                </a:rPr>
                <a:t> </a:t>
              </a:r>
              <a:r>
                <a:rPr lang="en-US" b="1" dirty="0"/>
                <a:t>Separating ourselves from the wickedness of the world can help us avoid sin and the judgments that will come upon the wicked in the last days</a:t>
              </a:r>
              <a:endParaRPr lang="en-US" sz="1600" dirty="0"/>
            </a:p>
          </p:txBody>
        </p:sp>
      </p:grpSp>
      <p:grpSp>
        <p:nvGrpSpPr>
          <p:cNvPr id="25" name="Group 24"/>
          <p:cNvGrpSpPr/>
          <p:nvPr/>
        </p:nvGrpSpPr>
        <p:grpSpPr>
          <a:xfrm>
            <a:off x="657687" y="780483"/>
            <a:ext cx="4907972" cy="5001294"/>
            <a:chOff x="6911993" y="3315227"/>
            <a:chExt cx="1604464" cy="1634972"/>
          </a:xfrm>
        </p:grpSpPr>
        <p:sp>
          <p:nvSpPr>
            <p:cNvPr id="26" name="Chord 25"/>
            <p:cNvSpPr/>
            <p:nvPr/>
          </p:nvSpPr>
          <p:spPr>
            <a:xfrm rot="6727858">
              <a:off x="6898103" y="3331846"/>
              <a:ext cx="1632243" cy="1604464"/>
            </a:xfrm>
            <a:prstGeom prst="chord">
              <a:avLst>
                <a:gd name="adj1" fmla="val 2700000"/>
                <a:gd name="adj2" fmla="val 2155092"/>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7123631" y="3315227"/>
              <a:ext cx="1334569" cy="1485372"/>
              <a:chOff x="7123631" y="3315227"/>
              <a:chExt cx="1334569" cy="1485372"/>
            </a:xfrm>
          </p:grpSpPr>
          <p:sp>
            <p:nvSpPr>
              <p:cNvPr id="28" name="Freeform 21"/>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2"/>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3"/>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a:off x="3939135" y="3182636"/>
            <a:ext cx="671467" cy="2575940"/>
            <a:chOff x="3729193" y="976912"/>
            <a:chExt cx="1003199" cy="3848561"/>
          </a:xfrm>
        </p:grpSpPr>
        <p:sp>
          <p:nvSpPr>
            <p:cNvPr id="32" name="Rounded Rectangle 22"/>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4"/>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4"/>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5"/>
            <p:cNvSpPr/>
            <p:nvPr/>
          </p:nvSpPr>
          <p:spPr>
            <a:xfrm rot="9815699">
              <a:off x="4320769" y="3397833"/>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7"/>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119167" y="3247396"/>
            <a:ext cx="769730" cy="2459902"/>
            <a:chOff x="7205858" y="1350098"/>
            <a:chExt cx="1204256" cy="3848561"/>
          </a:xfrm>
        </p:grpSpPr>
        <p:grpSp>
          <p:nvGrpSpPr>
            <p:cNvPr id="39" name="Group 38"/>
            <p:cNvGrpSpPr/>
            <p:nvPr/>
          </p:nvGrpSpPr>
          <p:grpSpPr>
            <a:xfrm>
              <a:off x="7322943" y="1350098"/>
              <a:ext cx="1003199" cy="3848561"/>
              <a:chOff x="3729193" y="976912"/>
              <a:chExt cx="1003199" cy="3848561"/>
            </a:xfrm>
          </p:grpSpPr>
          <p:sp>
            <p:nvSpPr>
              <p:cNvPr id="41"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5"/>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7"/>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Isosceles Triangle 39"/>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23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85185E-6 L 0.17669 0.01644 " pathEditMode="relative" rAng="0" ptsTypes="AA">
                                      <p:cBhvr>
                                        <p:cTn id="6" dur="2000" fill="hold"/>
                                        <p:tgtEl>
                                          <p:spTgt spid="31"/>
                                        </p:tgtEl>
                                        <p:attrNameLst>
                                          <p:attrName>ppt_x</p:attrName>
                                          <p:attrName>ppt_y</p:attrName>
                                        </p:attrNameLst>
                                      </p:cBhvr>
                                      <p:rCtr x="8828" y="810"/>
                                    </p:animMotion>
                                  </p:childTnLst>
                                </p:cTn>
                              </p:par>
                              <p:par>
                                <p:cTn id="7" presetID="42" presetClass="path" presetSubtype="0" accel="50000" decel="50000" fill="hold" nodeType="withEffect">
                                  <p:stCondLst>
                                    <p:cond delay="0"/>
                                  </p:stCondLst>
                                  <p:childTnLst>
                                    <p:animMotion origin="layout" path="M -2.29167E-6 2.22222E-6 L 0.17448 0.01342 " pathEditMode="relative" rAng="0" ptsTypes="AA">
                                      <p:cBhvr>
                                        <p:cTn id="8" dur="2000" fill="hold"/>
                                        <p:tgtEl>
                                          <p:spTgt spid="38"/>
                                        </p:tgtEl>
                                        <p:attrNameLst>
                                          <p:attrName>ppt_x</p:attrName>
                                          <p:attrName>ppt_y</p:attrName>
                                        </p:attrNameLst>
                                      </p:cBhvr>
                                      <p:rCtr x="8724" y="671"/>
                                    </p:animMotion>
                                  </p:childTnLst>
                                </p:cTn>
                              </p:par>
                              <p:par>
                                <p:cTn id="9" presetID="16" presetClass="entr" presetSubtype="37"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Payment</a:t>
            </a:r>
          </a:p>
        </p:txBody>
      </p:sp>
      <p:sp>
        <p:nvSpPr>
          <p:cNvPr id="6" name="TextBox 5"/>
          <p:cNvSpPr txBox="1"/>
          <p:nvPr/>
        </p:nvSpPr>
        <p:spPr>
          <a:xfrm>
            <a:off x="847165" y="1085670"/>
            <a:ext cx="3733800" cy="1200329"/>
          </a:xfrm>
          <a:prstGeom prst="rect">
            <a:avLst/>
          </a:prstGeom>
          <a:noFill/>
        </p:spPr>
        <p:txBody>
          <a:bodyPr wrap="square" rtlCol="0">
            <a:spAutoFit/>
          </a:bodyPr>
          <a:lstStyle/>
          <a:p>
            <a:r>
              <a:rPr lang="en-US" sz="2400" dirty="0">
                <a:solidFill>
                  <a:schemeClr val="bg1"/>
                </a:solidFill>
              </a:rPr>
              <a:t>What does Babylon want?</a:t>
            </a:r>
          </a:p>
          <a:p>
            <a:endParaRPr lang="en-US" sz="2400" dirty="0">
              <a:solidFill>
                <a:schemeClr val="bg1"/>
              </a:solidFill>
            </a:endParaRPr>
          </a:p>
          <a:p>
            <a:r>
              <a:rPr lang="en-US" sz="2400" dirty="0">
                <a:solidFill>
                  <a:srgbClr val="FFFF00"/>
                </a:solidFill>
              </a:rPr>
              <a:t>The Souls of Men</a:t>
            </a:r>
          </a:p>
        </p:txBody>
      </p:sp>
      <p:sp>
        <p:nvSpPr>
          <p:cNvPr id="7" name="TextBox 6"/>
          <p:cNvSpPr txBox="1"/>
          <p:nvPr/>
        </p:nvSpPr>
        <p:spPr>
          <a:xfrm>
            <a:off x="47663" y="6443871"/>
            <a:ext cx="2438400" cy="369332"/>
          </a:xfrm>
          <a:prstGeom prst="rect">
            <a:avLst/>
          </a:prstGeom>
          <a:noFill/>
        </p:spPr>
        <p:txBody>
          <a:bodyPr wrap="square" rtlCol="0">
            <a:spAutoFit/>
          </a:bodyPr>
          <a:lstStyle/>
          <a:p>
            <a:r>
              <a:rPr lang="en-US" dirty="0">
                <a:solidFill>
                  <a:schemeClr val="bg1"/>
                </a:solidFill>
              </a:rPr>
              <a:t>Revelation 18:5-6</a:t>
            </a:r>
          </a:p>
        </p:txBody>
      </p:sp>
      <p:sp>
        <p:nvSpPr>
          <p:cNvPr id="8" name="TextBox 7"/>
          <p:cNvSpPr txBox="1"/>
          <p:nvPr/>
        </p:nvSpPr>
        <p:spPr>
          <a:xfrm>
            <a:off x="6477000" y="1374339"/>
            <a:ext cx="3733800" cy="1200329"/>
          </a:xfrm>
          <a:prstGeom prst="rect">
            <a:avLst/>
          </a:prstGeom>
          <a:noFill/>
        </p:spPr>
        <p:txBody>
          <a:bodyPr wrap="square" rtlCol="0">
            <a:spAutoFit/>
          </a:bodyPr>
          <a:lstStyle/>
          <a:p>
            <a:r>
              <a:rPr lang="en-US" sz="2400" dirty="0">
                <a:solidFill>
                  <a:schemeClr val="bg1"/>
                </a:solidFill>
              </a:rPr>
              <a:t>She (Babylon) will give you what you want, only temporarily and at a price</a:t>
            </a:r>
            <a:endParaRPr lang="en-US" sz="2400" dirty="0">
              <a:solidFill>
                <a:srgbClr val="FFFF00"/>
              </a:solidFill>
            </a:endParaRPr>
          </a:p>
        </p:txBody>
      </p:sp>
      <p:sp>
        <p:nvSpPr>
          <p:cNvPr id="9" name="TextBox 8"/>
          <p:cNvSpPr txBox="1"/>
          <p:nvPr/>
        </p:nvSpPr>
        <p:spPr>
          <a:xfrm>
            <a:off x="4615525" y="5534375"/>
            <a:ext cx="6539753" cy="830997"/>
          </a:xfrm>
          <a:prstGeom prst="rect">
            <a:avLst/>
          </a:prstGeom>
          <a:noFill/>
        </p:spPr>
        <p:txBody>
          <a:bodyPr wrap="square" rtlCol="0">
            <a:spAutoFit/>
          </a:bodyPr>
          <a:lstStyle/>
          <a:p>
            <a:pPr algn="ctr"/>
            <a:r>
              <a:rPr lang="en-US" sz="2400" dirty="0">
                <a:solidFill>
                  <a:schemeClr val="bg1"/>
                </a:solidFill>
              </a:rPr>
              <a:t>Double=</a:t>
            </a:r>
          </a:p>
          <a:p>
            <a:pPr algn="ctr"/>
            <a:r>
              <a:rPr lang="en-US" sz="2400" dirty="0">
                <a:solidFill>
                  <a:schemeClr val="bg1"/>
                </a:solidFill>
              </a:rPr>
              <a:t>Her payment to us is not 1 for 1, but 2 for 1</a:t>
            </a:r>
            <a:endParaRPr lang="en-US" sz="2400" dirty="0">
              <a:solidFill>
                <a:srgbClr val="FFFF00"/>
              </a:solidFill>
            </a:endParaRPr>
          </a:p>
        </p:txBody>
      </p:sp>
      <p:pic>
        <p:nvPicPr>
          <p:cNvPr id="3076"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4739581"/>
            <a:ext cx="1888956" cy="18889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wo fingers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63470" y="4831113"/>
            <a:ext cx="1797424" cy="1797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03C61-DE10-497A-9B19-0E9DC07CA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56" y="2356005"/>
            <a:ext cx="2712720" cy="3395472"/>
          </a:xfrm>
          <a:prstGeom prst="rect">
            <a:avLst/>
          </a:prstGeom>
        </p:spPr>
      </p:pic>
      <p:pic>
        <p:nvPicPr>
          <p:cNvPr id="11" name="Picture 10">
            <a:extLst>
              <a:ext uri="{FF2B5EF4-FFF2-40B4-BE49-F238E27FC236}">
                <a16:creationId xmlns:a16="http://schemas.microsoft.com/office/drawing/2014/main" id="{CA75BBF2-E694-45AE-8686-3F8B25F7E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413" y="2899151"/>
            <a:ext cx="2819400" cy="2114550"/>
          </a:xfrm>
          <a:prstGeom prst="rect">
            <a:avLst/>
          </a:prstGeom>
        </p:spPr>
      </p:pic>
    </p:spTree>
    <p:extLst>
      <p:ext uri="{BB962C8B-B14F-4D97-AF65-F5344CB8AC3E}">
        <p14:creationId xmlns:p14="http://schemas.microsoft.com/office/powerpoint/2010/main" val="221474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Plagues</a:t>
            </a:r>
          </a:p>
        </p:txBody>
      </p:sp>
      <p:sp>
        <p:nvSpPr>
          <p:cNvPr id="6" name="TextBox 5"/>
          <p:cNvSpPr txBox="1"/>
          <p:nvPr/>
        </p:nvSpPr>
        <p:spPr>
          <a:xfrm>
            <a:off x="268941" y="1295401"/>
            <a:ext cx="5293659" cy="1200329"/>
          </a:xfrm>
          <a:prstGeom prst="rect">
            <a:avLst/>
          </a:prstGeom>
          <a:noFill/>
        </p:spPr>
        <p:txBody>
          <a:bodyPr wrap="square" rtlCol="0">
            <a:spAutoFit/>
          </a:bodyPr>
          <a:lstStyle/>
          <a:p>
            <a:r>
              <a:rPr lang="en-US" sz="2400" dirty="0">
                <a:solidFill>
                  <a:schemeClr val="bg1"/>
                </a:solidFill>
              </a:rPr>
              <a:t>Death and Mourning and Famine</a:t>
            </a:r>
          </a:p>
          <a:p>
            <a:endParaRPr lang="en-US" sz="2400" dirty="0">
              <a:solidFill>
                <a:schemeClr val="bg1"/>
              </a:solidFill>
            </a:endParaRPr>
          </a:p>
          <a:p>
            <a:r>
              <a:rPr lang="en-US" sz="2400" dirty="0">
                <a:solidFill>
                  <a:schemeClr val="bg1"/>
                </a:solidFill>
              </a:rPr>
              <a:t>And burned with fire</a:t>
            </a:r>
            <a:endParaRPr lang="en-US" sz="2400" dirty="0">
              <a:solidFill>
                <a:srgbClr val="FFFF00"/>
              </a:solidFill>
            </a:endParaRPr>
          </a:p>
        </p:txBody>
      </p:sp>
      <p:sp>
        <p:nvSpPr>
          <p:cNvPr id="7" name="TextBox 6"/>
          <p:cNvSpPr txBox="1"/>
          <p:nvPr/>
        </p:nvSpPr>
        <p:spPr>
          <a:xfrm>
            <a:off x="179294" y="6421014"/>
            <a:ext cx="2438400" cy="369332"/>
          </a:xfrm>
          <a:prstGeom prst="rect">
            <a:avLst/>
          </a:prstGeom>
          <a:noFill/>
        </p:spPr>
        <p:txBody>
          <a:bodyPr wrap="square" rtlCol="0">
            <a:spAutoFit/>
          </a:bodyPr>
          <a:lstStyle/>
          <a:p>
            <a:r>
              <a:rPr lang="en-US" dirty="0">
                <a:solidFill>
                  <a:schemeClr val="bg1"/>
                </a:solidFill>
              </a:rPr>
              <a:t>Revelation 18:8</a:t>
            </a:r>
          </a:p>
        </p:txBody>
      </p:sp>
      <p:sp>
        <p:nvSpPr>
          <p:cNvPr id="8" name="TextBox 7"/>
          <p:cNvSpPr txBox="1"/>
          <p:nvPr/>
        </p:nvSpPr>
        <p:spPr>
          <a:xfrm>
            <a:off x="6248400" y="990601"/>
            <a:ext cx="5719482" cy="3046988"/>
          </a:xfrm>
          <a:prstGeom prst="rect">
            <a:avLst/>
          </a:prstGeom>
          <a:noFill/>
        </p:spPr>
        <p:txBody>
          <a:bodyPr wrap="square" rtlCol="0">
            <a:spAutoFit/>
          </a:bodyPr>
          <a:lstStyle/>
          <a:p>
            <a:r>
              <a:rPr lang="en-US" sz="2400" dirty="0">
                <a:solidFill>
                  <a:schemeClr val="bg1"/>
                </a:solidFill>
              </a:rPr>
              <a:t>Burned—</a:t>
            </a:r>
          </a:p>
          <a:p>
            <a:r>
              <a:rPr lang="en-US" sz="2400" dirty="0">
                <a:solidFill>
                  <a:schemeClr val="bg1"/>
                </a:solidFill>
              </a:rPr>
              <a:t>1. A purifying agent used in the last days. Only those things already pure and incorruptible will remain.</a:t>
            </a:r>
          </a:p>
          <a:p>
            <a:endParaRPr lang="en-US" sz="2400" dirty="0">
              <a:solidFill>
                <a:schemeClr val="bg1"/>
              </a:solidFill>
            </a:endParaRPr>
          </a:p>
          <a:p>
            <a:r>
              <a:rPr lang="en-US" sz="2400" dirty="0">
                <a:solidFill>
                  <a:schemeClr val="bg1"/>
                </a:solidFill>
              </a:rPr>
              <a:t>2. Fire of the Holy Ghost will purge those willing to have his companionship. They will cast Satan out.</a:t>
            </a:r>
            <a:endParaRPr lang="en-US" sz="2400" dirty="0">
              <a:solidFill>
                <a:srgbClr val="FFFF00"/>
              </a:solidFill>
            </a:endParaRPr>
          </a:p>
        </p:txBody>
      </p:sp>
      <p:sp>
        <p:nvSpPr>
          <p:cNvPr id="9" name="TextBox 8"/>
          <p:cNvSpPr txBox="1"/>
          <p:nvPr/>
        </p:nvSpPr>
        <p:spPr>
          <a:xfrm>
            <a:off x="4495799" y="4724400"/>
            <a:ext cx="7324165" cy="1938992"/>
          </a:xfrm>
          <a:prstGeom prst="rect">
            <a:avLst/>
          </a:prstGeom>
          <a:noFill/>
        </p:spPr>
        <p:txBody>
          <a:bodyPr wrap="square" rtlCol="0">
            <a:spAutoFit/>
          </a:bodyPr>
          <a:lstStyle/>
          <a:p>
            <a:r>
              <a:rPr lang="en-US" sz="2400" dirty="0">
                <a:solidFill>
                  <a:schemeClr val="bg1"/>
                </a:solidFill>
              </a:rPr>
              <a:t>Representing the priestly class: Babylon, the whore. </a:t>
            </a:r>
          </a:p>
          <a:p>
            <a:endParaRPr lang="en-US" sz="2400" dirty="0">
              <a:solidFill>
                <a:schemeClr val="bg1"/>
              </a:solidFill>
            </a:endParaRPr>
          </a:p>
          <a:p>
            <a:r>
              <a:rPr lang="en-US" sz="2400" dirty="0">
                <a:solidFill>
                  <a:schemeClr val="bg1"/>
                </a:solidFill>
              </a:rPr>
              <a:t>Under the law, a woman found in adultery or harlotry, was stoned, but the daughter of a </a:t>
            </a:r>
            <a:r>
              <a:rPr lang="en-US" sz="2400" dirty="0" err="1">
                <a:solidFill>
                  <a:schemeClr val="bg1"/>
                </a:solidFill>
              </a:rPr>
              <a:t>Levitical</a:t>
            </a:r>
            <a:r>
              <a:rPr lang="en-US" sz="2400" dirty="0">
                <a:solidFill>
                  <a:schemeClr val="bg1"/>
                </a:solidFill>
              </a:rPr>
              <a:t> High Priest, was burned</a:t>
            </a:r>
            <a:endParaRPr lang="en-US" sz="2400" dirty="0">
              <a:solidFill>
                <a:srgbClr val="FFFF00"/>
              </a:solidFill>
            </a:endParaRPr>
          </a:p>
        </p:txBody>
      </p:sp>
      <p:pic>
        <p:nvPicPr>
          <p:cNvPr id="3" name="Picture 2">
            <a:extLst>
              <a:ext uri="{FF2B5EF4-FFF2-40B4-BE49-F238E27FC236}">
                <a16:creationId xmlns:a16="http://schemas.microsoft.com/office/drawing/2014/main" id="{E7D11038-2525-479B-B924-DA4F178F7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89" y="2963239"/>
            <a:ext cx="3657600" cy="2798064"/>
          </a:xfrm>
          <a:prstGeom prst="rect">
            <a:avLst/>
          </a:prstGeom>
        </p:spPr>
      </p:pic>
    </p:spTree>
    <p:extLst>
      <p:ext uri="{BB962C8B-B14F-4D97-AF65-F5344CB8AC3E}">
        <p14:creationId xmlns:p14="http://schemas.microsoft.com/office/powerpoint/2010/main" val="274755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769441"/>
          </a:xfrm>
          <a:prstGeom prst="rect">
            <a:avLst/>
          </a:prstGeom>
          <a:noFill/>
        </p:spPr>
        <p:txBody>
          <a:bodyPr wrap="square" rtlCol="0">
            <a:spAutoFit/>
          </a:bodyPr>
          <a:lstStyle/>
          <a:p>
            <a:pPr algn="ctr"/>
            <a:r>
              <a:rPr lang="en-US" sz="4400" dirty="0">
                <a:solidFill>
                  <a:schemeClr val="bg1"/>
                </a:solidFill>
                <a:latin typeface="AR ESSENCE" panose="02000000000000000000" pitchFamily="2" charset="0"/>
              </a:rPr>
              <a:t>Kings Bewail</a:t>
            </a:r>
          </a:p>
        </p:txBody>
      </p:sp>
      <p:sp>
        <p:nvSpPr>
          <p:cNvPr id="6" name="TextBox 5"/>
          <p:cNvSpPr txBox="1"/>
          <p:nvPr/>
        </p:nvSpPr>
        <p:spPr>
          <a:xfrm>
            <a:off x="457200" y="1015664"/>
            <a:ext cx="3733800" cy="4893647"/>
          </a:xfrm>
          <a:prstGeom prst="rect">
            <a:avLst/>
          </a:prstGeom>
          <a:noFill/>
        </p:spPr>
        <p:txBody>
          <a:bodyPr wrap="square" rtlCol="0">
            <a:spAutoFit/>
          </a:bodyPr>
          <a:lstStyle/>
          <a:p>
            <a:r>
              <a:rPr lang="en-US" sz="2400" dirty="0">
                <a:solidFill>
                  <a:schemeClr val="bg1"/>
                </a:solidFill>
              </a:rPr>
              <a:t>Powerful wicked Leaders</a:t>
            </a:r>
          </a:p>
          <a:p>
            <a:endParaRPr lang="en-US" sz="2400" dirty="0">
              <a:solidFill>
                <a:schemeClr val="bg1"/>
              </a:solidFill>
            </a:endParaRPr>
          </a:p>
          <a:p>
            <a:r>
              <a:rPr lang="en-US" sz="2400" dirty="0">
                <a:solidFill>
                  <a:schemeClr val="bg1"/>
                </a:solidFill>
              </a:rPr>
              <a:t>They will lament not because of guilt, but instead, they can’t continue living deliciously. They have lost their mistress (power) who provided great satisfaction. </a:t>
            </a:r>
          </a:p>
          <a:p>
            <a:endParaRPr lang="en-US" sz="2400" dirty="0">
              <a:solidFill>
                <a:schemeClr val="bg1"/>
              </a:solidFill>
            </a:endParaRPr>
          </a:p>
          <a:p>
            <a:r>
              <a:rPr lang="en-US" sz="2400" dirty="0">
                <a:solidFill>
                  <a:schemeClr val="bg1"/>
                </a:solidFill>
              </a:rPr>
              <a:t>People tend to put up with sin as long as the economy is good. </a:t>
            </a:r>
            <a:endParaRPr lang="en-US" sz="2400" dirty="0">
              <a:solidFill>
                <a:srgbClr val="FFFF00"/>
              </a:solidFill>
            </a:endParaRPr>
          </a:p>
        </p:txBody>
      </p:sp>
      <p:sp>
        <p:nvSpPr>
          <p:cNvPr id="7" name="TextBox 6"/>
          <p:cNvSpPr txBox="1"/>
          <p:nvPr/>
        </p:nvSpPr>
        <p:spPr>
          <a:xfrm>
            <a:off x="-42582" y="6488668"/>
            <a:ext cx="2438400" cy="369332"/>
          </a:xfrm>
          <a:prstGeom prst="rect">
            <a:avLst/>
          </a:prstGeom>
          <a:noFill/>
        </p:spPr>
        <p:txBody>
          <a:bodyPr wrap="square" rtlCol="0">
            <a:spAutoFit/>
          </a:bodyPr>
          <a:lstStyle/>
          <a:p>
            <a:r>
              <a:rPr lang="en-US" dirty="0">
                <a:solidFill>
                  <a:schemeClr val="bg1"/>
                </a:solidFill>
              </a:rPr>
              <a:t>Revelation 18:9-11</a:t>
            </a:r>
          </a:p>
        </p:txBody>
      </p:sp>
      <p:sp>
        <p:nvSpPr>
          <p:cNvPr id="8" name="TextBox 7"/>
          <p:cNvSpPr txBox="1"/>
          <p:nvPr/>
        </p:nvSpPr>
        <p:spPr>
          <a:xfrm>
            <a:off x="7727950" y="906222"/>
            <a:ext cx="4038600" cy="6370975"/>
          </a:xfrm>
          <a:prstGeom prst="rect">
            <a:avLst/>
          </a:prstGeom>
          <a:noFill/>
        </p:spPr>
        <p:txBody>
          <a:bodyPr wrap="square" rtlCol="0">
            <a:spAutoFit/>
          </a:bodyPr>
          <a:lstStyle/>
          <a:p>
            <a:r>
              <a:rPr lang="en-US" sz="2400" dirty="0">
                <a:solidFill>
                  <a:schemeClr val="bg1"/>
                </a:solidFill>
              </a:rPr>
              <a:t>Standing afar off—fear of Babylon’s torment. Those who are in disbelief of the swiftness of the fall of their world. (9/11) Example</a:t>
            </a:r>
          </a:p>
          <a:p>
            <a:endParaRPr lang="en-US" sz="2400" dirty="0">
              <a:solidFill>
                <a:schemeClr val="bg1"/>
              </a:solidFill>
            </a:endParaRPr>
          </a:p>
          <a:p>
            <a:r>
              <a:rPr lang="en-US" sz="2400" dirty="0">
                <a:solidFill>
                  <a:schemeClr val="bg1"/>
                </a:solidFill>
              </a:rPr>
              <a:t>Merchants weep—their stores are full but no one is buying</a:t>
            </a:r>
          </a:p>
          <a:p>
            <a:endParaRPr lang="en-US" sz="2400" dirty="0">
              <a:solidFill>
                <a:schemeClr val="bg1"/>
              </a:solidFill>
            </a:endParaRPr>
          </a:p>
          <a:p>
            <a:pPr marL="457200" indent="-457200">
              <a:buAutoNum type="arabicPeriod"/>
            </a:pPr>
            <a:r>
              <a:rPr lang="en-US" sz="2400" dirty="0">
                <a:solidFill>
                  <a:schemeClr val="bg1"/>
                </a:solidFill>
              </a:rPr>
              <a:t>No one buys because the whole economic structure has collapsed.</a:t>
            </a:r>
          </a:p>
          <a:p>
            <a:pPr marL="457200" indent="-457200">
              <a:buAutoNum type="arabicPeriod"/>
            </a:pPr>
            <a:r>
              <a:rPr lang="en-US" sz="2400" dirty="0">
                <a:solidFill>
                  <a:schemeClr val="bg1"/>
                </a:solidFill>
              </a:rPr>
              <a:t>The spirit of consecration has humbled the power of possession.</a:t>
            </a:r>
          </a:p>
          <a:p>
            <a:endParaRPr lang="en-US" sz="2400" dirty="0">
              <a:solidFill>
                <a:schemeClr val="bg1"/>
              </a:solidFill>
            </a:endParaRPr>
          </a:p>
          <a:p>
            <a:endParaRPr lang="en-US" sz="2400" dirty="0">
              <a:solidFill>
                <a:srgbClr val="FFFF00"/>
              </a:solidFill>
            </a:endParaRPr>
          </a:p>
        </p:txBody>
      </p:sp>
      <p:pic>
        <p:nvPicPr>
          <p:cNvPr id="3" name="Picture 2">
            <a:extLst>
              <a:ext uri="{FF2B5EF4-FFF2-40B4-BE49-F238E27FC236}">
                <a16:creationId xmlns:a16="http://schemas.microsoft.com/office/drawing/2014/main" id="{000235EF-05A2-42FD-A6E1-534DADC83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299" y="1581590"/>
            <a:ext cx="3438525" cy="3638550"/>
          </a:xfrm>
          <a:prstGeom prst="rect">
            <a:avLst/>
          </a:prstGeom>
        </p:spPr>
      </p:pic>
    </p:spTree>
    <p:extLst>
      <p:ext uri="{BB962C8B-B14F-4D97-AF65-F5344CB8AC3E}">
        <p14:creationId xmlns:p14="http://schemas.microsoft.com/office/powerpoint/2010/main" val="15012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7890" y="1"/>
            <a:ext cx="11761940" cy="830997"/>
          </a:xfrm>
          <a:prstGeom prst="rect">
            <a:avLst/>
          </a:prstGeom>
          <a:noFill/>
        </p:spPr>
        <p:txBody>
          <a:bodyPr wrap="square" rtlCol="0">
            <a:spAutoFit/>
          </a:bodyPr>
          <a:lstStyle/>
          <a:p>
            <a:pPr algn="ctr"/>
            <a:r>
              <a:rPr lang="en-US" sz="4800" dirty="0">
                <a:solidFill>
                  <a:schemeClr val="bg1"/>
                </a:solidFill>
                <a:latin typeface="AR ESSENCE" panose="02000000000000000000" pitchFamily="2" charset="0"/>
              </a:rPr>
              <a:t>Departed From Thee</a:t>
            </a:r>
          </a:p>
        </p:txBody>
      </p:sp>
      <p:sp>
        <p:nvSpPr>
          <p:cNvPr id="6" name="TextBox 5"/>
          <p:cNvSpPr txBox="1"/>
          <p:nvPr/>
        </p:nvSpPr>
        <p:spPr>
          <a:xfrm>
            <a:off x="1752600" y="1219200"/>
            <a:ext cx="3733800" cy="523220"/>
          </a:xfrm>
          <a:prstGeom prst="rect">
            <a:avLst/>
          </a:prstGeom>
          <a:noFill/>
        </p:spPr>
        <p:txBody>
          <a:bodyPr wrap="square" rtlCol="0">
            <a:spAutoFit/>
          </a:bodyPr>
          <a:lstStyle/>
          <a:p>
            <a:r>
              <a:rPr lang="en-US" sz="2800" dirty="0">
                <a:solidFill>
                  <a:schemeClr val="bg1"/>
                </a:solidFill>
              </a:rPr>
              <a:t>All is taken away</a:t>
            </a:r>
            <a:endParaRPr lang="en-US" sz="2800" dirty="0">
              <a:solidFill>
                <a:srgbClr val="FFFF00"/>
              </a:solidFill>
            </a:endParaRPr>
          </a:p>
        </p:txBody>
      </p:sp>
      <p:sp>
        <p:nvSpPr>
          <p:cNvPr id="7" name="TextBox 6"/>
          <p:cNvSpPr txBox="1"/>
          <p:nvPr/>
        </p:nvSpPr>
        <p:spPr>
          <a:xfrm>
            <a:off x="0" y="6405770"/>
            <a:ext cx="2438400" cy="369332"/>
          </a:xfrm>
          <a:prstGeom prst="rect">
            <a:avLst/>
          </a:prstGeom>
          <a:noFill/>
        </p:spPr>
        <p:txBody>
          <a:bodyPr wrap="square" rtlCol="0">
            <a:spAutoFit/>
          </a:bodyPr>
          <a:lstStyle/>
          <a:p>
            <a:r>
              <a:rPr lang="en-US" dirty="0">
                <a:solidFill>
                  <a:schemeClr val="bg1"/>
                </a:solidFill>
              </a:rPr>
              <a:t>Revelation 18:12-19</a:t>
            </a:r>
          </a:p>
        </p:txBody>
      </p:sp>
      <p:sp>
        <p:nvSpPr>
          <p:cNvPr id="8" name="TextBox 7"/>
          <p:cNvSpPr txBox="1"/>
          <p:nvPr/>
        </p:nvSpPr>
        <p:spPr>
          <a:xfrm>
            <a:off x="6248400" y="1219201"/>
            <a:ext cx="5490882" cy="2246769"/>
          </a:xfrm>
          <a:prstGeom prst="rect">
            <a:avLst/>
          </a:prstGeom>
          <a:noFill/>
        </p:spPr>
        <p:txBody>
          <a:bodyPr wrap="square" rtlCol="0">
            <a:spAutoFit/>
          </a:bodyPr>
          <a:lstStyle/>
          <a:p>
            <a:r>
              <a:rPr lang="en-US" sz="2800" dirty="0">
                <a:solidFill>
                  <a:schemeClr val="bg1"/>
                </a:solidFill>
              </a:rPr>
              <a:t>Mourning—of those who sold themselves to Babylon. It is suddenly gone. Not a cry of repentance but a grief that it can’t go on forever. </a:t>
            </a:r>
            <a:endParaRPr lang="en-US" sz="2800" dirty="0">
              <a:solidFill>
                <a:srgbClr val="FFFF00"/>
              </a:solidFill>
            </a:endParaRPr>
          </a:p>
        </p:txBody>
      </p:sp>
      <p:sp>
        <p:nvSpPr>
          <p:cNvPr id="9" name="TextBox 8"/>
          <p:cNvSpPr txBox="1"/>
          <p:nvPr/>
        </p:nvSpPr>
        <p:spPr>
          <a:xfrm>
            <a:off x="5611906" y="3992673"/>
            <a:ext cx="5334000" cy="1569660"/>
          </a:xfrm>
          <a:prstGeom prst="rect">
            <a:avLst/>
          </a:prstGeom>
          <a:noFill/>
        </p:spPr>
        <p:txBody>
          <a:bodyPr wrap="square" rtlCol="0">
            <a:spAutoFit/>
          </a:bodyPr>
          <a:lstStyle/>
          <a:p>
            <a:r>
              <a:rPr lang="en-US" sz="2800" dirty="0">
                <a:solidFill>
                  <a:schemeClr val="bg1"/>
                </a:solidFill>
              </a:rPr>
              <a:t>Is the Lord opposed to prosperity?</a:t>
            </a:r>
          </a:p>
          <a:p>
            <a:endParaRPr lang="en-US" sz="2800" dirty="0">
              <a:solidFill>
                <a:schemeClr val="bg1"/>
              </a:solidFill>
            </a:endParaRPr>
          </a:p>
          <a:p>
            <a:pPr algn="ctr"/>
            <a:r>
              <a:rPr lang="en-US" sz="4000" dirty="0">
                <a:solidFill>
                  <a:srgbClr val="FFFF00"/>
                </a:solidFill>
                <a:effectLst>
                  <a:glow rad="139700">
                    <a:schemeClr val="accent5">
                      <a:satMod val="175000"/>
                      <a:alpha val="40000"/>
                    </a:schemeClr>
                  </a:glow>
                </a:effectLst>
              </a:rPr>
              <a:t>Read D&amp;C 49:19-20</a:t>
            </a:r>
          </a:p>
        </p:txBody>
      </p:sp>
      <p:pic>
        <p:nvPicPr>
          <p:cNvPr id="3" name="Picture 2">
            <a:extLst>
              <a:ext uri="{FF2B5EF4-FFF2-40B4-BE49-F238E27FC236}">
                <a16:creationId xmlns:a16="http://schemas.microsoft.com/office/drawing/2014/main" id="{E219005C-04A3-4870-A34C-D3530864F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85" y="2234864"/>
            <a:ext cx="4364736" cy="2816352"/>
          </a:xfrm>
          <a:prstGeom prst="rect">
            <a:avLst/>
          </a:prstGeom>
        </p:spPr>
      </p:pic>
    </p:spTree>
    <p:extLst>
      <p:ext uri="{BB962C8B-B14F-4D97-AF65-F5344CB8AC3E}">
        <p14:creationId xmlns:p14="http://schemas.microsoft.com/office/powerpoint/2010/main" val="8435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769441"/>
          </a:xfrm>
          <a:prstGeom prst="rect">
            <a:avLst/>
          </a:prstGeom>
          <a:noFill/>
        </p:spPr>
        <p:txBody>
          <a:bodyPr wrap="square" rtlCol="0">
            <a:spAutoFit/>
          </a:bodyPr>
          <a:lstStyle/>
          <a:p>
            <a:pPr algn="ctr"/>
            <a:r>
              <a:rPr lang="en-US" sz="4400" dirty="0">
                <a:solidFill>
                  <a:schemeClr val="bg1"/>
                </a:solidFill>
                <a:latin typeface="AR ESSENCE" panose="02000000000000000000" pitchFamily="2" charset="0"/>
              </a:rPr>
              <a:t>God’s Law</a:t>
            </a:r>
          </a:p>
        </p:txBody>
      </p:sp>
      <p:sp>
        <p:nvSpPr>
          <p:cNvPr id="6" name="TextBox 5"/>
          <p:cNvSpPr txBox="1"/>
          <p:nvPr/>
        </p:nvSpPr>
        <p:spPr>
          <a:xfrm>
            <a:off x="5410200" y="3278379"/>
            <a:ext cx="6252882" cy="1200329"/>
          </a:xfrm>
          <a:prstGeom prst="rect">
            <a:avLst/>
          </a:prstGeom>
          <a:noFill/>
        </p:spPr>
        <p:txBody>
          <a:bodyPr wrap="square" rtlCol="0">
            <a:spAutoFit/>
          </a:bodyPr>
          <a:lstStyle/>
          <a:p>
            <a:r>
              <a:rPr lang="en-US" sz="2400" dirty="0">
                <a:solidFill>
                  <a:schemeClr val="bg1"/>
                </a:solidFill>
              </a:rPr>
              <a:t>As this millstone is thrown violently and sinks down into the abyss, Babylon is gone, never to rise again from the depths. </a:t>
            </a:r>
            <a:endParaRPr lang="en-US" sz="2400" dirty="0">
              <a:solidFill>
                <a:srgbClr val="FFFF00"/>
              </a:solidFill>
            </a:endParaRPr>
          </a:p>
        </p:txBody>
      </p:sp>
      <p:sp>
        <p:nvSpPr>
          <p:cNvPr id="7" name="TextBox 6"/>
          <p:cNvSpPr txBox="1"/>
          <p:nvPr/>
        </p:nvSpPr>
        <p:spPr>
          <a:xfrm>
            <a:off x="76200" y="6446967"/>
            <a:ext cx="2438400" cy="369332"/>
          </a:xfrm>
          <a:prstGeom prst="rect">
            <a:avLst/>
          </a:prstGeom>
          <a:noFill/>
        </p:spPr>
        <p:txBody>
          <a:bodyPr wrap="square" rtlCol="0">
            <a:spAutoFit/>
          </a:bodyPr>
          <a:lstStyle/>
          <a:p>
            <a:r>
              <a:rPr lang="en-US" dirty="0">
                <a:solidFill>
                  <a:schemeClr val="bg1"/>
                </a:solidFill>
              </a:rPr>
              <a:t>Revelation 18:20-24</a:t>
            </a:r>
          </a:p>
        </p:txBody>
      </p:sp>
      <p:sp>
        <p:nvSpPr>
          <p:cNvPr id="8" name="TextBox 7"/>
          <p:cNvSpPr txBox="1"/>
          <p:nvPr/>
        </p:nvSpPr>
        <p:spPr>
          <a:xfrm>
            <a:off x="116541" y="831556"/>
            <a:ext cx="4038600" cy="3046988"/>
          </a:xfrm>
          <a:prstGeom prst="rect">
            <a:avLst/>
          </a:prstGeom>
          <a:noFill/>
        </p:spPr>
        <p:txBody>
          <a:bodyPr wrap="square" rtlCol="0">
            <a:spAutoFit/>
          </a:bodyPr>
          <a:lstStyle/>
          <a:p>
            <a:pPr marL="457200" indent="-457200">
              <a:buAutoNum type="arabicPeriod"/>
            </a:pPr>
            <a:r>
              <a:rPr lang="en-US" sz="2400" dirty="0">
                <a:solidFill>
                  <a:schemeClr val="bg1"/>
                </a:solidFill>
              </a:rPr>
              <a:t>Law of bloodshed=Life of a man is required if he slays a fellow man</a:t>
            </a:r>
          </a:p>
          <a:p>
            <a:pPr marL="457200" indent="-457200">
              <a:buAutoNum type="arabicPeriod"/>
            </a:pPr>
            <a:r>
              <a:rPr lang="en-US" sz="2400" dirty="0">
                <a:solidFill>
                  <a:schemeClr val="bg1"/>
                </a:solidFill>
              </a:rPr>
              <a:t>Law of a spiteful witness=if a witness is found guilty of perjury, he receives the punishment he desired for his fellow man. </a:t>
            </a:r>
            <a:endParaRPr lang="en-US" sz="2400" dirty="0">
              <a:solidFill>
                <a:srgbClr val="FFFF00"/>
              </a:solidFill>
            </a:endParaRPr>
          </a:p>
        </p:txBody>
      </p:sp>
      <p:sp>
        <p:nvSpPr>
          <p:cNvPr id="10" name="TextBox 9"/>
          <p:cNvSpPr txBox="1"/>
          <p:nvPr/>
        </p:nvSpPr>
        <p:spPr>
          <a:xfrm>
            <a:off x="5272945" y="5301237"/>
            <a:ext cx="4284414" cy="830997"/>
          </a:xfrm>
          <a:prstGeom prst="rect">
            <a:avLst/>
          </a:prstGeom>
          <a:noFill/>
        </p:spPr>
        <p:txBody>
          <a:bodyPr wrap="square" rtlCol="0">
            <a:spAutoFit/>
          </a:bodyPr>
          <a:lstStyle/>
          <a:p>
            <a:r>
              <a:rPr lang="en-US" sz="2400" dirty="0">
                <a:solidFill>
                  <a:schemeClr val="bg1"/>
                </a:solidFill>
              </a:rPr>
              <a:t>All the degrading music that was part of this city will cease</a:t>
            </a:r>
            <a:endParaRPr lang="en-US" sz="2400" dirty="0">
              <a:solidFill>
                <a:srgbClr val="FFFF00"/>
              </a:solidFill>
            </a:endParaRPr>
          </a:p>
        </p:txBody>
      </p:sp>
      <p:pic>
        <p:nvPicPr>
          <p:cNvPr id="3" name="Picture 2">
            <a:extLst>
              <a:ext uri="{FF2B5EF4-FFF2-40B4-BE49-F238E27FC236}">
                <a16:creationId xmlns:a16="http://schemas.microsoft.com/office/drawing/2014/main" id="{7A1F112C-7EA8-4F5D-A26E-530DE16A5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77" y="4113163"/>
            <a:ext cx="2914650" cy="2047875"/>
          </a:xfrm>
          <a:prstGeom prst="rect">
            <a:avLst/>
          </a:prstGeom>
        </p:spPr>
      </p:pic>
      <p:pic>
        <p:nvPicPr>
          <p:cNvPr id="11" name="Picture 10">
            <a:extLst>
              <a:ext uri="{FF2B5EF4-FFF2-40B4-BE49-F238E27FC236}">
                <a16:creationId xmlns:a16="http://schemas.microsoft.com/office/drawing/2014/main" id="{30BCCD67-8005-4153-A9DE-949A6121C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420" y="899087"/>
            <a:ext cx="3073400" cy="2324100"/>
          </a:xfrm>
          <a:prstGeom prst="rect">
            <a:avLst/>
          </a:prstGeom>
        </p:spPr>
      </p:pic>
      <p:pic>
        <p:nvPicPr>
          <p:cNvPr id="13" name="Picture 12">
            <a:extLst>
              <a:ext uri="{FF2B5EF4-FFF2-40B4-BE49-F238E27FC236}">
                <a16:creationId xmlns:a16="http://schemas.microsoft.com/office/drawing/2014/main" id="{35AF9CF2-67CF-4FB5-9FD1-DA3085A4B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820" y="4945915"/>
            <a:ext cx="1499746" cy="1444877"/>
          </a:xfrm>
          <a:prstGeom prst="rect">
            <a:avLst/>
          </a:prstGeom>
        </p:spPr>
      </p:pic>
    </p:spTree>
    <p:extLst>
      <p:ext uri="{BB962C8B-B14F-4D97-AF65-F5344CB8AC3E}">
        <p14:creationId xmlns:p14="http://schemas.microsoft.com/office/powerpoint/2010/main" val="24796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1"/>
            <a:ext cx="8153400" cy="1015663"/>
          </a:xfrm>
          <a:prstGeom prst="rect">
            <a:avLst/>
          </a:prstGeom>
          <a:noFill/>
        </p:spPr>
        <p:txBody>
          <a:bodyPr wrap="square" rtlCol="0">
            <a:spAutoFit/>
          </a:bodyPr>
          <a:lstStyle/>
          <a:p>
            <a:pPr algn="ctr"/>
            <a:r>
              <a:rPr lang="en-US" sz="6000" dirty="0">
                <a:solidFill>
                  <a:schemeClr val="bg1"/>
                </a:solidFill>
                <a:latin typeface="AR ESSENCE" panose="02000000000000000000" pitchFamily="2" charset="0"/>
              </a:rPr>
              <a:t>Don’t Look Back</a:t>
            </a:r>
          </a:p>
        </p:txBody>
      </p:sp>
      <p:sp>
        <p:nvSpPr>
          <p:cNvPr id="8" name="TextBox 7"/>
          <p:cNvSpPr txBox="1"/>
          <p:nvPr/>
        </p:nvSpPr>
        <p:spPr>
          <a:xfrm>
            <a:off x="5325035" y="1697061"/>
            <a:ext cx="6019800" cy="4154984"/>
          </a:xfrm>
          <a:prstGeom prst="rect">
            <a:avLst/>
          </a:prstGeom>
          <a:noFill/>
        </p:spPr>
        <p:txBody>
          <a:bodyPr wrap="square" rtlCol="0">
            <a:spAutoFit/>
          </a:bodyPr>
          <a:lstStyle/>
          <a:p>
            <a:pPr marL="457200" indent="-457200"/>
            <a:r>
              <a:rPr lang="en-US" sz="2400" dirty="0">
                <a:solidFill>
                  <a:srgbClr val="FFFF00"/>
                </a:solidFill>
              </a:rPr>
              <a:t>	</a:t>
            </a:r>
            <a:r>
              <a:rPr lang="en-US" sz="2400" dirty="0">
                <a:solidFill>
                  <a:schemeClr val="bg1"/>
                </a:solidFill>
              </a:rPr>
              <a:t>“When we leave her (Babylon) we are not to depart, as did Israel out of Egypt, constantly looking back, longing for the “flesh pots” of their former bondage. </a:t>
            </a:r>
          </a:p>
          <a:p>
            <a:pPr marL="457200" indent="-457200"/>
            <a:endParaRPr lang="en-US" sz="2400" dirty="0">
              <a:solidFill>
                <a:schemeClr val="bg1"/>
              </a:solidFill>
            </a:endParaRPr>
          </a:p>
          <a:p>
            <a:pPr marL="457200" indent="-457200"/>
            <a:r>
              <a:rPr lang="en-US" sz="2400" dirty="0">
                <a:solidFill>
                  <a:schemeClr val="bg1"/>
                </a:solidFill>
              </a:rPr>
              <a:t>      We must not itch and pine for the “good old days’ of worldliness. When we leave Babylon we are to go rejoicing, singing, and eager to tell the whole world the wonders of the Savior’s atonement that gave us a way out. “(6)</a:t>
            </a: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5588" y="128850"/>
            <a:ext cx="1095998" cy="1568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94A3AE-BC14-4717-B8BD-BF1E2C3B5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25" y="1862328"/>
            <a:ext cx="4175760" cy="3133344"/>
          </a:xfrm>
          <a:prstGeom prst="rect">
            <a:avLst/>
          </a:prstGeom>
        </p:spPr>
      </p:pic>
    </p:spTree>
    <p:extLst>
      <p:ext uri="{BB962C8B-B14F-4D97-AF65-F5344CB8AC3E}">
        <p14:creationId xmlns:p14="http://schemas.microsoft.com/office/powerpoint/2010/main" val="3987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905000" y="2514600"/>
            <a:ext cx="8229600" cy="1143000"/>
          </a:xfrm>
        </p:spPr>
        <p:txBody>
          <a:bodyPr>
            <a:noAutofit/>
          </a:bodyPr>
          <a:lstStyle/>
          <a:p>
            <a:pPr algn="ctr"/>
            <a:r>
              <a:rPr lang="en-US" sz="6000" dirty="0">
                <a:solidFill>
                  <a:schemeClr val="bg1"/>
                </a:solidFill>
                <a:latin typeface="Harrington" pitchFamily="82" charset="0"/>
              </a:rPr>
              <a:t>Preparing the Way for the Millennium</a:t>
            </a:r>
            <a:br>
              <a:rPr lang="en-US" sz="6000" dirty="0">
                <a:solidFill>
                  <a:schemeClr val="bg1"/>
                </a:solidFill>
                <a:latin typeface="Harrington" pitchFamily="82" charset="0"/>
              </a:rPr>
            </a:br>
            <a:br>
              <a:rPr lang="en-US" sz="6000" dirty="0">
                <a:solidFill>
                  <a:schemeClr val="bg1"/>
                </a:solidFill>
                <a:latin typeface="Harrington" pitchFamily="82" charset="0"/>
              </a:rPr>
            </a:br>
            <a:r>
              <a:rPr lang="en-US" sz="4000" dirty="0">
                <a:solidFill>
                  <a:schemeClr val="bg1"/>
                </a:solidFill>
                <a:latin typeface="Harrington" pitchFamily="82" charset="0"/>
              </a:rPr>
              <a:t>Revelation 19</a:t>
            </a:r>
          </a:p>
        </p:txBody>
      </p:sp>
      <p:grpSp>
        <p:nvGrpSpPr>
          <p:cNvPr id="2" name="Group 4"/>
          <p:cNvGrpSpPr/>
          <p:nvPr/>
        </p:nvGrpSpPr>
        <p:grpSpPr>
          <a:xfrm>
            <a:off x="2438400" y="381000"/>
            <a:ext cx="3505200" cy="914400"/>
            <a:chOff x="4343400" y="1905000"/>
            <a:chExt cx="4721772" cy="1143000"/>
          </a:xfrm>
          <a:solidFill>
            <a:schemeClr val="accent2"/>
          </a:solidFill>
        </p:grpSpPr>
        <p:sp>
          <p:nvSpPr>
            <p:cNvPr id="7" name="Quad Arrow Callout 6"/>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Callout 7"/>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ad Arrow Callout 8"/>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ad Arrow Callout 9"/>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ad Arrow Callout 10"/>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5943600" y="381000"/>
            <a:ext cx="3505200" cy="914400"/>
            <a:chOff x="4343400" y="1905000"/>
            <a:chExt cx="4721772" cy="1143000"/>
          </a:xfrm>
          <a:solidFill>
            <a:schemeClr val="accent2"/>
          </a:solidFill>
        </p:grpSpPr>
        <p:sp>
          <p:nvSpPr>
            <p:cNvPr id="13" name="Quad Arrow Callout 12"/>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Callout 13"/>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Quad Arrow Callout 14"/>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ad Arrow Callout 15"/>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Callout 16"/>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7"/>
          <p:cNvGrpSpPr/>
          <p:nvPr/>
        </p:nvGrpSpPr>
        <p:grpSpPr>
          <a:xfrm>
            <a:off x="4191000" y="5257800"/>
            <a:ext cx="3505200" cy="914400"/>
            <a:chOff x="4343400" y="1905000"/>
            <a:chExt cx="4721772" cy="1143000"/>
          </a:xfrm>
          <a:solidFill>
            <a:schemeClr val="accent2"/>
          </a:solidFill>
        </p:grpSpPr>
        <p:sp>
          <p:nvSpPr>
            <p:cNvPr id="19" name="Quad Arrow Callout 18"/>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ad Arrow Callout 19"/>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Callout 20"/>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Callout 21"/>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Callout 22"/>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526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Temple of the Tabernacle</a:t>
            </a:r>
          </a:p>
        </p:txBody>
      </p:sp>
      <p:sp>
        <p:nvSpPr>
          <p:cNvPr id="6" name="TextBox 5"/>
          <p:cNvSpPr txBox="1"/>
          <p:nvPr/>
        </p:nvSpPr>
        <p:spPr>
          <a:xfrm>
            <a:off x="1123950" y="2642800"/>
            <a:ext cx="4905375" cy="400110"/>
          </a:xfrm>
          <a:prstGeom prst="rect">
            <a:avLst/>
          </a:prstGeom>
          <a:noFill/>
        </p:spPr>
        <p:txBody>
          <a:bodyPr wrap="square" rtlCol="0">
            <a:spAutoFit/>
          </a:bodyPr>
          <a:lstStyle/>
          <a:p>
            <a:r>
              <a:rPr lang="en-US" sz="2000" dirty="0">
                <a:solidFill>
                  <a:schemeClr val="bg2"/>
                </a:solidFill>
              </a:rPr>
              <a:t>We saw the ark in the heavenly tabernacle.</a:t>
            </a:r>
          </a:p>
        </p:txBody>
      </p:sp>
      <p:sp>
        <p:nvSpPr>
          <p:cNvPr id="7" name="TextBox 6"/>
          <p:cNvSpPr txBox="1"/>
          <p:nvPr/>
        </p:nvSpPr>
        <p:spPr>
          <a:xfrm>
            <a:off x="6324600" y="4191000"/>
            <a:ext cx="3810000" cy="2185214"/>
          </a:xfrm>
          <a:prstGeom prst="rect">
            <a:avLst/>
          </a:prstGeom>
          <a:noFill/>
        </p:spPr>
        <p:txBody>
          <a:bodyPr wrap="square" rtlCol="0">
            <a:spAutoFit/>
          </a:bodyPr>
          <a:lstStyle/>
          <a:p>
            <a:pPr algn="ctr"/>
            <a:r>
              <a:rPr lang="en-US" sz="2800" dirty="0">
                <a:solidFill>
                  <a:schemeClr val="bg2"/>
                </a:solidFill>
              </a:rPr>
              <a:t>Covenant VS Contract</a:t>
            </a:r>
          </a:p>
          <a:p>
            <a:pPr algn="ctr"/>
            <a:endParaRPr lang="en-US" sz="2800" dirty="0">
              <a:solidFill>
                <a:schemeClr val="bg2"/>
              </a:solidFill>
            </a:endParaRPr>
          </a:p>
          <a:p>
            <a:r>
              <a:rPr lang="en-US" sz="2000" dirty="0">
                <a:solidFill>
                  <a:schemeClr val="bg2"/>
                </a:solidFill>
              </a:rPr>
              <a:t>Now the covenant and the law stand in the center. Mercy had its day. The time for execution of the law has come</a:t>
            </a:r>
          </a:p>
        </p:txBody>
      </p:sp>
      <p:sp>
        <p:nvSpPr>
          <p:cNvPr id="8" name="TextBox 7"/>
          <p:cNvSpPr txBox="1"/>
          <p:nvPr/>
        </p:nvSpPr>
        <p:spPr>
          <a:xfrm>
            <a:off x="1752600" y="1371600"/>
            <a:ext cx="6629400" cy="523220"/>
          </a:xfrm>
          <a:prstGeom prst="rect">
            <a:avLst/>
          </a:prstGeom>
          <a:noFill/>
        </p:spPr>
        <p:txBody>
          <a:bodyPr wrap="square" rtlCol="0">
            <a:spAutoFit/>
          </a:bodyPr>
          <a:lstStyle/>
          <a:p>
            <a:r>
              <a:rPr lang="en-US" sz="2800" dirty="0">
                <a:solidFill>
                  <a:schemeClr val="bg2"/>
                </a:solidFill>
              </a:rPr>
              <a:t>Covenant—Revelation 11:19</a:t>
            </a:r>
          </a:p>
        </p:txBody>
      </p:sp>
      <p:sp>
        <p:nvSpPr>
          <p:cNvPr id="9" name="TextBox 8"/>
          <p:cNvSpPr txBox="1"/>
          <p:nvPr/>
        </p:nvSpPr>
        <p:spPr>
          <a:xfrm>
            <a:off x="76200" y="6376214"/>
            <a:ext cx="3810000" cy="400110"/>
          </a:xfrm>
          <a:prstGeom prst="rect">
            <a:avLst/>
          </a:prstGeom>
          <a:noFill/>
        </p:spPr>
        <p:txBody>
          <a:bodyPr wrap="square" rtlCol="0">
            <a:spAutoFit/>
          </a:bodyPr>
          <a:lstStyle/>
          <a:p>
            <a:r>
              <a:rPr lang="en-US" sz="2000" dirty="0">
                <a:solidFill>
                  <a:schemeClr val="bg2"/>
                </a:solidFill>
              </a:rPr>
              <a:t>Revelation 15:5</a:t>
            </a:r>
          </a:p>
        </p:txBody>
      </p:sp>
      <p:pic>
        <p:nvPicPr>
          <p:cNvPr id="3" name="Picture 2">
            <a:extLst>
              <a:ext uri="{FF2B5EF4-FFF2-40B4-BE49-F238E27FC236}">
                <a16:creationId xmlns:a16="http://schemas.microsoft.com/office/drawing/2014/main" id="{68DE3530-6FD2-4E2C-A05F-FE212D12A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451881"/>
            <a:ext cx="3505200" cy="2628900"/>
          </a:xfrm>
          <a:prstGeom prst="rect">
            <a:avLst/>
          </a:prstGeom>
        </p:spPr>
      </p:pic>
    </p:spTree>
    <p:extLst>
      <p:ext uri="{BB962C8B-B14F-4D97-AF65-F5344CB8AC3E}">
        <p14:creationId xmlns:p14="http://schemas.microsoft.com/office/powerpoint/2010/main" val="15082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1" y="1151930"/>
            <a:ext cx="5123329" cy="1569660"/>
          </a:xfrm>
          <a:prstGeom prst="rect">
            <a:avLst/>
          </a:prstGeom>
          <a:noFill/>
        </p:spPr>
        <p:txBody>
          <a:bodyPr wrap="square" rtlCol="0">
            <a:spAutoFit/>
          </a:bodyPr>
          <a:lstStyle/>
          <a:p>
            <a:r>
              <a:rPr lang="en-US" sz="2400" dirty="0">
                <a:solidFill>
                  <a:schemeClr val="bg1"/>
                </a:solidFill>
              </a:rPr>
              <a:t>After all these things--After the destruction of Satan and the kingdom of Babylon</a:t>
            </a:r>
          </a:p>
          <a:p>
            <a:r>
              <a:rPr lang="en-US" sz="2400" dirty="0">
                <a:solidFill>
                  <a:schemeClr val="bg1"/>
                </a:solidFill>
              </a:rPr>
              <a:t>(D&amp;C 29:21)</a:t>
            </a:r>
          </a:p>
        </p:txBody>
      </p:sp>
      <p:sp>
        <p:nvSpPr>
          <p:cNvPr id="7" name="TextBox 6"/>
          <p:cNvSpPr txBox="1"/>
          <p:nvPr/>
        </p:nvSpPr>
        <p:spPr>
          <a:xfrm>
            <a:off x="1600200" y="228600"/>
            <a:ext cx="9067800" cy="923330"/>
          </a:xfrm>
          <a:prstGeom prst="rect">
            <a:avLst/>
          </a:prstGeom>
          <a:noFill/>
        </p:spPr>
        <p:txBody>
          <a:bodyPr wrap="square" rtlCol="0">
            <a:spAutoFit/>
          </a:bodyPr>
          <a:lstStyle/>
          <a:p>
            <a:pPr algn="ctr"/>
            <a:r>
              <a:rPr lang="en-US" sz="5400" dirty="0">
                <a:solidFill>
                  <a:schemeClr val="bg1"/>
                </a:solidFill>
                <a:latin typeface="Harrington" pitchFamily="82" charset="0"/>
              </a:rPr>
              <a:t>Alleluia—Praise ye the Lord</a:t>
            </a:r>
          </a:p>
        </p:txBody>
      </p:sp>
      <p:sp>
        <p:nvSpPr>
          <p:cNvPr id="9" name="TextBox 8"/>
          <p:cNvSpPr txBox="1"/>
          <p:nvPr/>
        </p:nvSpPr>
        <p:spPr>
          <a:xfrm>
            <a:off x="6400800" y="1600201"/>
            <a:ext cx="5791200" cy="1569660"/>
          </a:xfrm>
          <a:prstGeom prst="rect">
            <a:avLst/>
          </a:prstGeom>
          <a:noFill/>
        </p:spPr>
        <p:txBody>
          <a:bodyPr wrap="square" rtlCol="0">
            <a:spAutoFit/>
          </a:bodyPr>
          <a:lstStyle/>
          <a:p>
            <a:r>
              <a:rPr lang="en-US" sz="2400" dirty="0" err="1">
                <a:solidFill>
                  <a:schemeClr val="bg1"/>
                </a:solidFill>
              </a:rPr>
              <a:t>Hallehu-Jah</a:t>
            </a:r>
            <a:r>
              <a:rPr lang="en-US" sz="2400" dirty="0">
                <a:solidFill>
                  <a:schemeClr val="bg1"/>
                </a:solidFill>
              </a:rPr>
              <a:t>=Praise ye Jehovah</a:t>
            </a:r>
          </a:p>
          <a:p>
            <a:endParaRPr lang="en-US" sz="2400" dirty="0">
              <a:solidFill>
                <a:schemeClr val="bg1"/>
              </a:solidFill>
            </a:endParaRPr>
          </a:p>
          <a:p>
            <a:r>
              <a:rPr lang="en-US" sz="2400" dirty="0">
                <a:solidFill>
                  <a:schemeClr val="bg1"/>
                </a:solidFill>
              </a:rPr>
              <a:t>The Righteous Rejoice—judgment has been made</a:t>
            </a:r>
          </a:p>
        </p:txBody>
      </p:sp>
      <p:sp>
        <p:nvSpPr>
          <p:cNvPr id="10" name="TextBox 9"/>
          <p:cNvSpPr txBox="1"/>
          <p:nvPr/>
        </p:nvSpPr>
        <p:spPr>
          <a:xfrm>
            <a:off x="2241176" y="2797433"/>
            <a:ext cx="4267200" cy="2308324"/>
          </a:xfrm>
          <a:prstGeom prst="rect">
            <a:avLst/>
          </a:prstGeom>
          <a:noFill/>
        </p:spPr>
        <p:txBody>
          <a:bodyPr wrap="square" rtlCol="0">
            <a:spAutoFit/>
          </a:bodyPr>
          <a:lstStyle/>
          <a:p>
            <a:r>
              <a:rPr lang="en-US" sz="2400" dirty="0">
                <a:solidFill>
                  <a:schemeClr val="bg1"/>
                </a:solidFill>
              </a:rPr>
              <a:t>Smoke rose up for ever and ever—Those who participated in the idolatries of Babylon shall go away into eternal burnings. </a:t>
            </a:r>
          </a:p>
          <a:p>
            <a:r>
              <a:rPr lang="en-US" sz="2400" dirty="0">
                <a:solidFill>
                  <a:schemeClr val="bg1"/>
                </a:solidFill>
              </a:rPr>
              <a:t>The prayers of the wicked are not heard anymore.</a:t>
            </a:r>
          </a:p>
        </p:txBody>
      </p:sp>
      <p:sp>
        <p:nvSpPr>
          <p:cNvPr id="11" name="TextBox 10"/>
          <p:cNvSpPr txBox="1"/>
          <p:nvPr/>
        </p:nvSpPr>
        <p:spPr>
          <a:xfrm>
            <a:off x="0" y="6457890"/>
            <a:ext cx="3657600" cy="400110"/>
          </a:xfrm>
          <a:prstGeom prst="rect">
            <a:avLst/>
          </a:prstGeom>
          <a:noFill/>
        </p:spPr>
        <p:txBody>
          <a:bodyPr wrap="square" rtlCol="0">
            <a:spAutoFit/>
          </a:bodyPr>
          <a:lstStyle/>
          <a:p>
            <a:r>
              <a:rPr lang="en-US" sz="2000" dirty="0">
                <a:solidFill>
                  <a:schemeClr val="bg2">
                    <a:lumMod val="90000"/>
                  </a:schemeClr>
                </a:solidFill>
              </a:rPr>
              <a:t>Revelation 19:1-3</a:t>
            </a:r>
          </a:p>
        </p:txBody>
      </p:sp>
      <p:pic>
        <p:nvPicPr>
          <p:cNvPr id="12" name="Picture 2" descr="http://cisphil.org/baltazar/wp-content/uploads/2012/11/desire-for-God.jpg">
            <a:hlinkClick r:id="rId2"/>
          </p:cNvPr>
          <p:cNvPicPr>
            <a:picLocks noChangeAspect="1" noChangeArrowheads="1"/>
          </p:cNvPicPr>
          <p:nvPr/>
        </p:nvPicPr>
        <p:blipFill>
          <a:blip r:embed="rId3" cstate="print"/>
          <a:srcRect/>
          <a:stretch>
            <a:fillRect/>
          </a:stretch>
        </p:blipFill>
        <p:spPr bwMode="auto">
          <a:xfrm>
            <a:off x="2469776" y="5105757"/>
            <a:ext cx="3810000" cy="1491126"/>
          </a:xfrm>
          <a:prstGeom prst="rect">
            <a:avLst/>
          </a:prstGeom>
          <a:noFill/>
        </p:spPr>
      </p:pic>
      <p:pic>
        <p:nvPicPr>
          <p:cNvPr id="3" name="Picture 2">
            <a:extLst>
              <a:ext uri="{FF2B5EF4-FFF2-40B4-BE49-F238E27FC236}">
                <a16:creationId xmlns:a16="http://schemas.microsoft.com/office/drawing/2014/main" id="{F063DC79-340F-4EBF-B908-92EDCB8D1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152" y="3539698"/>
            <a:ext cx="3810000" cy="2857500"/>
          </a:xfrm>
          <a:prstGeom prst="rect">
            <a:avLst/>
          </a:prstGeom>
        </p:spPr>
      </p:pic>
    </p:spTree>
    <p:extLst>
      <p:ext uri="{BB962C8B-B14F-4D97-AF65-F5344CB8AC3E}">
        <p14:creationId xmlns:p14="http://schemas.microsoft.com/office/powerpoint/2010/main" val="28354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9" presetClass="exit" presetSubtype="0" fill="hold" nodeType="withEffect">
                                  <p:stCondLst>
                                    <p:cond delay="2500"/>
                                  </p:stCondLst>
                                  <p:childTnLst>
                                    <p:animEffect transition="out" filter="dissolv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41293" y="1447801"/>
            <a:ext cx="5647765" cy="1200329"/>
          </a:xfrm>
          <a:prstGeom prst="rect">
            <a:avLst/>
          </a:prstGeom>
          <a:noFill/>
        </p:spPr>
        <p:txBody>
          <a:bodyPr wrap="square" rtlCol="0">
            <a:spAutoFit/>
          </a:bodyPr>
          <a:lstStyle/>
          <a:p>
            <a:r>
              <a:rPr lang="en-US" sz="2400" dirty="0">
                <a:solidFill>
                  <a:schemeClr val="bg1"/>
                </a:solidFill>
              </a:rPr>
              <a:t>The Faithful elders during John’s day who belonged to the seven churches.</a:t>
            </a:r>
          </a:p>
          <a:p>
            <a:r>
              <a:rPr lang="en-US" sz="2400" dirty="0">
                <a:solidFill>
                  <a:schemeClr val="bg1"/>
                </a:solidFill>
              </a:rPr>
              <a:t>D&amp;C 77:5</a:t>
            </a:r>
          </a:p>
        </p:txBody>
      </p:sp>
      <p:sp>
        <p:nvSpPr>
          <p:cNvPr id="7" name="TextBox 6"/>
          <p:cNvSpPr txBox="1"/>
          <p:nvPr/>
        </p:nvSpPr>
        <p:spPr>
          <a:xfrm>
            <a:off x="1600200" y="228600"/>
            <a:ext cx="9067800" cy="923330"/>
          </a:xfrm>
          <a:prstGeom prst="rect">
            <a:avLst/>
          </a:prstGeom>
          <a:noFill/>
        </p:spPr>
        <p:txBody>
          <a:bodyPr wrap="square" rtlCol="0">
            <a:spAutoFit/>
          </a:bodyPr>
          <a:lstStyle/>
          <a:p>
            <a:pPr algn="ctr"/>
            <a:r>
              <a:rPr lang="en-US" sz="5400" dirty="0">
                <a:solidFill>
                  <a:schemeClr val="bg1"/>
                </a:solidFill>
                <a:latin typeface="Harrington" pitchFamily="82" charset="0"/>
              </a:rPr>
              <a:t>24 Elders and 4 Beasts</a:t>
            </a:r>
            <a:endParaRPr lang="en-US" sz="2400" dirty="0">
              <a:solidFill>
                <a:schemeClr val="bg1"/>
              </a:solidFill>
              <a:latin typeface="Harrington" pitchFamily="82" charset="0"/>
            </a:endParaRPr>
          </a:p>
        </p:txBody>
      </p:sp>
      <p:sp>
        <p:nvSpPr>
          <p:cNvPr id="9" name="TextBox 8"/>
          <p:cNvSpPr txBox="1"/>
          <p:nvPr/>
        </p:nvSpPr>
        <p:spPr>
          <a:xfrm>
            <a:off x="6589058" y="3636426"/>
            <a:ext cx="5602942" cy="830997"/>
          </a:xfrm>
          <a:prstGeom prst="rect">
            <a:avLst/>
          </a:prstGeom>
          <a:noFill/>
        </p:spPr>
        <p:txBody>
          <a:bodyPr wrap="square" rtlCol="0">
            <a:spAutoFit/>
          </a:bodyPr>
          <a:lstStyle/>
          <a:p>
            <a:r>
              <a:rPr lang="en-US" sz="2400" dirty="0">
                <a:solidFill>
                  <a:schemeClr val="bg1"/>
                </a:solidFill>
              </a:rPr>
              <a:t>Beasts—the Highest of all God’s Creatures</a:t>
            </a:r>
          </a:p>
          <a:p>
            <a:r>
              <a:rPr lang="en-US" sz="2400" dirty="0">
                <a:solidFill>
                  <a:schemeClr val="bg1"/>
                </a:solidFill>
              </a:rPr>
              <a:t>Rev. 4:6-7 and D&amp;C 77:2-3</a:t>
            </a:r>
          </a:p>
        </p:txBody>
      </p:sp>
      <p:sp>
        <p:nvSpPr>
          <p:cNvPr id="10" name="TextBox 9"/>
          <p:cNvSpPr txBox="1"/>
          <p:nvPr/>
        </p:nvSpPr>
        <p:spPr>
          <a:xfrm>
            <a:off x="3657600" y="5962964"/>
            <a:ext cx="8377517" cy="584775"/>
          </a:xfrm>
          <a:prstGeom prst="rect">
            <a:avLst/>
          </a:prstGeom>
          <a:noFill/>
        </p:spPr>
        <p:txBody>
          <a:bodyPr wrap="square" rtlCol="0">
            <a:spAutoFit/>
          </a:bodyPr>
          <a:lstStyle/>
          <a:p>
            <a:r>
              <a:rPr lang="en-US" sz="3200" dirty="0">
                <a:solidFill>
                  <a:schemeClr val="bg1"/>
                </a:solidFill>
                <a:effectLst>
                  <a:glow rad="228600">
                    <a:schemeClr val="accent6">
                      <a:satMod val="175000"/>
                      <a:alpha val="40000"/>
                    </a:schemeClr>
                  </a:glow>
                </a:effectLst>
              </a:rPr>
              <a:t>Amen= Closure—Signifying agreement</a:t>
            </a:r>
          </a:p>
        </p:txBody>
      </p:sp>
      <p:sp>
        <p:nvSpPr>
          <p:cNvPr id="11" name="TextBox 10"/>
          <p:cNvSpPr txBox="1"/>
          <p:nvPr/>
        </p:nvSpPr>
        <p:spPr>
          <a:xfrm>
            <a:off x="0" y="6422142"/>
            <a:ext cx="3657600" cy="400110"/>
          </a:xfrm>
          <a:prstGeom prst="rect">
            <a:avLst/>
          </a:prstGeom>
          <a:noFill/>
        </p:spPr>
        <p:txBody>
          <a:bodyPr wrap="square" rtlCol="0">
            <a:spAutoFit/>
          </a:bodyPr>
          <a:lstStyle/>
          <a:p>
            <a:r>
              <a:rPr lang="en-US" sz="2000" dirty="0">
                <a:solidFill>
                  <a:schemeClr val="bg2">
                    <a:lumMod val="90000"/>
                  </a:schemeClr>
                </a:solidFill>
              </a:rPr>
              <a:t>Revelation 19:4</a:t>
            </a:r>
          </a:p>
        </p:txBody>
      </p:sp>
      <p:pic>
        <p:nvPicPr>
          <p:cNvPr id="3" name="Picture 2">
            <a:extLst>
              <a:ext uri="{FF2B5EF4-FFF2-40B4-BE49-F238E27FC236}">
                <a16:creationId xmlns:a16="http://schemas.microsoft.com/office/drawing/2014/main" id="{A60833E0-4256-417F-B2B3-1936074AD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99" y="2726351"/>
            <a:ext cx="4651248" cy="2834640"/>
          </a:xfrm>
          <a:prstGeom prst="rect">
            <a:avLst/>
          </a:prstGeom>
        </p:spPr>
      </p:pic>
      <p:pic>
        <p:nvPicPr>
          <p:cNvPr id="8" name="Picture 7">
            <a:extLst>
              <a:ext uri="{FF2B5EF4-FFF2-40B4-BE49-F238E27FC236}">
                <a16:creationId xmlns:a16="http://schemas.microsoft.com/office/drawing/2014/main" id="{3F918C03-1FCF-4175-AFDC-C4865E77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022" y="1516704"/>
            <a:ext cx="3528978" cy="1772262"/>
          </a:xfrm>
          <a:prstGeom prst="rect">
            <a:avLst/>
          </a:prstGeom>
        </p:spPr>
      </p:pic>
    </p:spTree>
    <p:extLst>
      <p:ext uri="{BB962C8B-B14F-4D97-AF65-F5344CB8AC3E}">
        <p14:creationId xmlns:p14="http://schemas.microsoft.com/office/powerpoint/2010/main" val="52854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905001"/>
            <a:ext cx="3657600" cy="1384995"/>
          </a:xfrm>
          <a:prstGeom prst="rect">
            <a:avLst/>
          </a:prstGeom>
          <a:noFill/>
        </p:spPr>
        <p:txBody>
          <a:bodyPr wrap="square" rtlCol="0">
            <a:spAutoFit/>
          </a:bodyPr>
          <a:lstStyle/>
          <a:p>
            <a:r>
              <a:rPr lang="en-US" sz="2800" dirty="0">
                <a:solidFill>
                  <a:schemeClr val="bg1"/>
                </a:solidFill>
              </a:rPr>
              <a:t>Voice of many waters—</a:t>
            </a:r>
          </a:p>
          <a:p>
            <a:r>
              <a:rPr lang="en-US" sz="2800" dirty="0">
                <a:solidFill>
                  <a:schemeClr val="bg1"/>
                </a:solidFill>
              </a:rPr>
              <a:t>All nature and all the righteous praise Christ</a:t>
            </a:r>
          </a:p>
        </p:txBody>
      </p:sp>
      <p:sp>
        <p:nvSpPr>
          <p:cNvPr id="7" name="TextBox 6"/>
          <p:cNvSpPr txBox="1"/>
          <p:nvPr/>
        </p:nvSpPr>
        <p:spPr>
          <a:xfrm>
            <a:off x="1600200" y="228601"/>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Made Themselves Ready</a:t>
            </a:r>
          </a:p>
        </p:txBody>
      </p:sp>
      <p:sp>
        <p:nvSpPr>
          <p:cNvPr id="9" name="TextBox 8"/>
          <p:cNvSpPr txBox="1"/>
          <p:nvPr/>
        </p:nvSpPr>
        <p:spPr>
          <a:xfrm>
            <a:off x="6501818" y="4254609"/>
            <a:ext cx="3657600" cy="1815882"/>
          </a:xfrm>
          <a:prstGeom prst="rect">
            <a:avLst/>
          </a:prstGeom>
          <a:noFill/>
        </p:spPr>
        <p:txBody>
          <a:bodyPr wrap="square" rtlCol="0">
            <a:spAutoFit/>
          </a:bodyPr>
          <a:lstStyle/>
          <a:p>
            <a:r>
              <a:rPr lang="en-US" sz="2800" dirty="0">
                <a:solidFill>
                  <a:schemeClr val="bg1"/>
                </a:solidFill>
              </a:rPr>
              <a:t>“Marriage of the Lamb”</a:t>
            </a:r>
          </a:p>
          <a:p>
            <a:endParaRPr lang="en-US" sz="2800" dirty="0">
              <a:solidFill>
                <a:schemeClr val="bg1"/>
              </a:solidFill>
            </a:endParaRPr>
          </a:p>
          <a:p>
            <a:r>
              <a:rPr lang="en-US" sz="2800" dirty="0">
                <a:solidFill>
                  <a:schemeClr val="bg1"/>
                </a:solidFill>
              </a:rPr>
              <a:t>See: Parable of the 10 virgins Matthew 25:4</a:t>
            </a:r>
          </a:p>
        </p:txBody>
      </p:sp>
      <p:sp>
        <p:nvSpPr>
          <p:cNvPr id="11" name="TextBox 10"/>
          <p:cNvSpPr txBox="1"/>
          <p:nvPr/>
        </p:nvSpPr>
        <p:spPr>
          <a:xfrm>
            <a:off x="0" y="6397703"/>
            <a:ext cx="3657600" cy="400110"/>
          </a:xfrm>
          <a:prstGeom prst="rect">
            <a:avLst/>
          </a:prstGeom>
          <a:noFill/>
        </p:spPr>
        <p:txBody>
          <a:bodyPr wrap="square" rtlCol="0">
            <a:spAutoFit/>
          </a:bodyPr>
          <a:lstStyle/>
          <a:p>
            <a:r>
              <a:rPr lang="en-US" sz="2000" dirty="0">
                <a:solidFill>
                  <a:schemeClr val="bg2">
                    <a:lumMod val="90000"/>
                  </a:schemeClr>
                </a:solidFill>
              </a:rPr>
              <a:t>Revelation 19:6-7</a:t>
            </a:r>
          </a:p>
        </p:txBody>
      </p:sp>
      <p:pic>
        <p:nvPicPr>
          <p:cNvPr id="12" name="Picture 11" descr="virgins.jpg"/>
          <p:cNvPicPr>
            <a:picLocks noChangeAspect="1"/>
          </p:cNvPicPr>
          <p:nvPr/>
        </p:nvPicPr>
        <p:blipFill>
          <a:blip r:embed="rId2" cstate="print"/>
          <a:stretch>
            <a:fillRect/>
          </a:stretch>
        </p:blipFill>
        <p:spPr>
          <a:xfrm>
            <a:off x="1661925" y="3491299"/>
            <a:ext cx="3991349" cy="2705100"/>
          </a:xfrm>
          <a:prstGeom prst="rect">
            <a:avLst/>
          </a:prstGeom>
        </p:spPr>
      </p:pic>
      <p:pic>
        <p:nvPicPr>
          <p:cNvPr id="3" name="Picture 2">
            <a:extLst>
              <a:ext uri="{FF2B5EF4-FFF2-40B4-BE49-F238E27FC236}">
                <a16:creationId xmlns:a16="http://schemas.microsoft.com/office/drawing/2014/main" id="{8D53F43F-9C84-4538-B38A-E0525425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250" y="1530698"/>
            <a:ext cx="2840736" cy="2133600"/>
          </a:xfrm>
          <a:prstGeom prst="rect">
            <a:avLst/>
          </a:prstGeom>
        </p:spPr>
      </p:pic>
    </p:spTree>
    <p:extLst>
      <p:ext uri="{BB962C8B-B14F-4D97-AF65-F5344CB8AC3E}">
        <p14:creationId xmlns:p14="http://schemas.microsoft.com/office/powerpoint/2010/main" val="332353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D01E312-17CC-4ED4-DAF9-A0E29AAF71E1}"/>
              </a:ext>
            </a:extLst>
          </p:cNvPr>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471" y="152400"/>
            <a:ext cx="11833411"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Andalus" pitchFamily="18" charset="-78"/>
              </a:rPr>
              <a:t>Marriage of the Lamb</a:t>
            </a:r>
          </a:p>
        </p:txBody>
      </p:sp>
      <p:sp>
        <p:nvSpPr>
          <p:cNvPr id="10" name="TextBox 9"/>
          <p:cNvSpPr txBox="1"/>
          <p:nvPr/>
        </p:nvSpPr>
        <p:spPr>
          <a:xfrm>
            <a:off x="0" y="6457890"/>
            <a:ext cx="4648200" cy="369332"/>
          </a:xfrm>
          <a:prstGeom prst="rect">
            <a:avLst/>
          </a:prstGeom>
          <a:noFill/>
        </p:spPr>
        <p:txBody>
          <a:bodyPr wrap="square" rtlCol="0">
            <a:spAutoFit/>
          </a:bodyPr>
          <a:lstStyle/>
          <a:p>
            <a:r>
              <a:rPr lang="en-US" dirty="0">
                <a:solidFill>
                  <a:schemeClr val="bg1"/>
                </a:solidFill>
              </a:rPr>
              <a:t>Revelation 19:7-9</a:t>
            </a:r>
          </a:p>
        </p:txBody>
      </p:sp>
      <p:sp>
        <p:nvSpPr>
          <p:cNvPr id="2" name="TextBox 1">
            <a:extLst>
              <a:ext uri="{FF2B5EF4-FFF2-40B4-BE49-F238E27FC236}">
                <a16:creationId xmlns:a16="http://schemas.microsoft.com/office/drawing/2014/main" id="{46974249-ED9E-6D1B-B836-063A7A8D5449}"/>
              </a:ext>
            </a:extLst>
          </p:cNvPr>
          <p:cNvSpPr txBox="1"/>
          <p:nvPr/>
        </p:nvSpPr>
        <p:spPr>
          <a:xfrm>
            <a:off x="4019550" y="983397"/>
            <a:ext cx="4152900" cy="369332"/>
          </a:xfrm>
          <a:prstGeom prst="rect">
            <a:avLst/>
          </a:prstGeom>
          <a:noFill/>
        </p:spPr>
        <p:txBody>
          <a:bodyPr wrap="square" rtlCol="0">
            <a:spAutoFit/>
          </a:bodyPr>
          <a:lstStyle/>
          <a:p>
            <a:pPr algn="ctr"/>
            <a:r>
              <a:rPr lang="en-US" dirty="0">
                <a:solidFill>
                  <a:schemeClr val="bg1"/>
                </a:solidFill>
              </a:rPr>
              <a:t>Symbolic = The Savior’s Second coming</a:t>
            </a:r>
          </a:p>
        </p:txBody>
      </p:sp>
      <p:sp>
        <p:nvSpPr>
          <p:cNvPr id="11" name="TextBox 10">
            <a:extLst>
              <a:ext uri="{FF2B5EF4-FFF2-40B4-BE49-F238E27FC236}">
                <a16:creationId xmlns:a16="http://schemas.microsoft.com/office/drawing/2014/main" id="{60AD061F-046E-13B6-636A-CC954F871955}"/>
              </a:ext>
            </a:extLst>
          </p:cNvPr>
          <p:cNvSpPr txBox="1"/>
          <p:nvPr/>
        </p:nvSpPr>
        <p:spPr>
          <a:xfrm>
            <a:off x="619125" y="1418214"/>
            <a:ext cx="4152900" cy="954107"/>
          </a:xfrm>
          <a:prstGeom prst="rect">
            <a:avLst/>
          </a:prstGeom>
          <a:noFill/>
        </p:spPr>
        <p:txBody>
          <a:bodyPr wrap="square" rtlCol="0">
            <a:spAutoFit/>
          </a:bodyPr>
          <a:lstStyle/>
          <a:p>
            <a:pPr algn="ctr"/>
            <a:r>
              <a:rPr lang="en-US" sz="2800" dirty="0">
                <a:solidFill>
                  <a:schemeClr val="bg1"/>
                </a:solidFill>
              </a:rPr>
              <a:t>How does one prepare for marriage?</a:t>
            </a:r>
          </a:p>
        </p:txBody>
      </p:sp>
      <p:sp>
        <p:nvSpPr>
          <p:cNvPr id="12" name="TextBox 11">
            <a:extLst>
              <a:ext uri="{FF2B5EF4-FFF2-40B4-BE49-F238E27FC236}">
                <a16:creationId xmlns:a16="http://schemas.microsoft.com/office/drawing/2014/main" id="{FA7451CC-0647-1884-2465-8C62E9E9BE03}"/>
              </a:ext>
            </a:extLst>
          </p:cNvPr>
          <p:cNvSpPr txBox="1"/>
          <p:nvPr/>
        </p:nvSpPr>
        <p:spPr>
          <a:xfrm>
            <a:off x="7343775" y="1422143"/>
            <a:ext cx="4152900" cy="1384995"/>
          </a:xfrm>
          <a:prstGeom prst="rect">
            <a:avLst/>
          </a:prstGeom>
          <a:noFill/>
        </p:spPr>
        <p:txBody>
          <a:bodyPr wrap="square" rtlCol="0">
            <a:spAutoFit/>
          </a:bodyPr>
          <a:lstStyle/>
          <a:p>
            <a:pPr algn="ctr"/>
            <a:r>
              <a:rPr lang="en-US" sz="2800" dirty="0">
                <a:solidFill>
                  <a:schemeClr val="bg1"/>
                </a:solidFill>
              </a:rPr>
              <a:t>How does one prepare for The Savior’s second coming?</a:t>
            </a:r>
          </a:p>
        </p:txBody>
      </p:sp>
      <p:pic>
        <p:nvPicPr>
          <p:cNvPr id="14" name="Picture 13" descr="A bride in a white dress leaning against a wall&#10;&#10;Description automatically generated">
            <a:extLst>
              <a:ext uri="{FF2B5EF4-FFF2-40B4-BE49-F238E27FC236}">
                <a16:creationId xmlns:a16="http://schemas.microsoft.com/office/drawing/2014/main" id="{AA06C79D-A8EC-7921-5CE3-D1B79607DD22}"/>
              </a:ext>
            </a:extLst>
          </p:cNvPr>
          <p:cNvPicPr>
            <a:picLocks noChangeAspect="1"/>
          </p:cNvPicPr>
          <p:nvPr/>
        </p:nvPicPr>
        <p:blipFill rotWithShape="1">
          <a:blip r:embed="rId2">
            <a:extLst>
              <a:ext uri="{28A0092B-C50C-407E-A947-70E740481C1C}">
                <a14:useLocalDpi xmlns:a14="http://schemas.microsoft.com/office/drawing/2010/main" val="0"/>
              </a:ext>
            </a:extLst>
          </a:blip>
          <a:srcRect r="30635"/>
          <a:stretch/>
        </p:blipFill>
        <p:spPr>
          <a:xfrm>
            <a:off x="928688" y="2807138"/>
            <a:ext cx="3224212" cy="3486150"/>
          </a:xfrm>
          <a:prstGeom prst="rect">
            <a:avLst/>
          </a:prstGeom>
        </p:spPr>
      </p:pic>
      <p:grpSp>
        <p:nvGrpSpPr>
          <p:cNvPr id="18" name="Group 17">
            <a:extLst>
              <a:ext uri="{FF2B5EF4-FFF2-40B4-BE49-F238E27FC236}">
                <a16:creationId xmlns:a16="http://schemas.microsoft.com/office/drawing/2014/main" id="{AB6CF102-64F5-4B51-3B28-B8DF2D0042F1}"/>
              </a:ext>
            </a:extLst>
          </p:cNvPr>
          <p:cNvGrpSpPr/>
          <p:nvPr/>
        </p:nvGrpSpPr>
        <p:grpSpPr>
          <a:xfrm>
            <a:off x="7343775" y="2876552"/>
            <a:ext cx="4351339" cy="3647568"/>
            <a:chOff x="7343775" y="2876552"/>
            <a:chExt cx="4351339" cy="3647568"/>
          </a:xfrm>
        </p:grpSpPr>
        <p:pic>
          <p:nvPicPr>
            <p:cNvPr id="16" name="Picture 15" descr="A painting of a person with long hair&#10;&#10;Description automatically generated">
              <a:extLst>
                <a:ext uri="{FF2B5EF4-FFF2-40B4-BE49-F238E27FC236}">
                  <a16:creationId xmlns:a16="http://schemas.microsoft.com/office/drawing/2014/main" id="{D70F7874-4FC0-A174-F253-04502719B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114" y="2876552"/>
              <a:ext cx="4318000" cy="3429000"/>
            </a:xfrm>
            <a:prstGeom prst="rect">
              <a:avLst/>
            </a:prstGeom>
          </p:spPr>
        </p:pic>
        <p:sp>
          <p:nvSpPr>
            <p:cNvPr id="17" name="TextBox 16">
              <a:extLst>
                <a:ext uri="{FF2B5EF4-FFF2-40B4-BE49-F238E27FC236}">
                  <a16:creationId xmlns:a16="http://schemas.microsoft.com/office/drawing/2014/main" id="{9CA1D0B5-274B-4BF2-485E-23387A90CDA0}"/>
                </a:ext>
              </a:extLst>
            </p:cNvPr>
            <p:cNvSpPr txBox="1"/>
            <p:nvPr/>
          </p:nvSpPr>
          <p:spPr>
            <a:xfrm>
              <a:off x="7343775" y="6293288"/>
              <a:ext cx="857248" cy="230832"/>
            </a:xfrm>
            <a:prstGeom prst="rect">
              <a:avLst/>
            </a:prstGeom>
            <a:noFill/>
          </p:spPr>
          <p:txBody>
            <a:bodyPr wrap="square" rtlCol="0">
              <a:spAutoFit/>
            </a:bodyPr>
            <a:lstStyle/>
            <a:p>
              <a:r>
                <a:rPr lang="en-US" sz="900" dirty="0"/>
                <a:t>Jared Barns</a:t>
              </a:r>
            </a:p>
          </p:txBody>
        </p:sp>
      </p:grpSp>
      <p:sp>
        <p:nvSpPr>
          <p:cNvPr id="20" name="TextBox 19">
            <a:extLst>
              <a:ext uri="{FF2B5EF4-FFF2-40B4-BE49-F238E27FC236}">
                <a16:creationId xmlns:a16="http://schemas.microsoft.com/office/drawing/2014/main" id="{9F9E83F1-3DF8-1C3D-6136-3CD3FAB3E97B}"/>
              </a:ext>
            </a:extLst>
          </p:cNvPr>
          <p:cNvSpPr txBox="1"/>
          <p:nvPr/>
        </p:nvSpPr>
        <p:spPr>
          <a:xfrm>
            <a:off x="4327924" y="3868637"/>
            <a:ext cx="2817016" cy="1200329"/>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Blessed </a:t>
            </a:r>
            <a:r>
              <a:rPr lang="en-US" b="0" i="1" dirty="0">
                <a:solidFill>
                  <a:schemeClr val="bg1"/>
                </a:solidFill>
                <a:effectLst/>
                <a:latin typeface="Abadi" panose="020B0604020104020204" pitchFamily="34" charset="0"/>
              </a:rPr>
              <a:t>are</a:t>
            </a:r>
            <a:r>
              <a:rPr lang="en-US" b="0" i="0" dirty="0">
                <a:solidFill>
                  <a:schemeClr val="bg1"/>
                </a:solidFill>
                <a:effectLst/>
                <a:latin typeface="Abadi" panose="020B0604020104020204" pitchFamily="34" charset="0"/>
              </a:rPr>
              <a:t> they which are called unto the marriage supper of the Lamb. </a:t>
            </a:r>
            <a:endParaRPr lang="en-US" dirty="0">
              <a:solidFill>
                <a:schemeClr val="bg1"/>
              </a:solidFill>
              <a:latin typeface="Abadi" panose="020B0604020104020204" pitchFamily="34" charset="0"/>
            </a:endParaRPr>
          </a:p>
        </p:txBody>
      </p:sp>
    </p:spTree>
    <p:extLst>
      <p:ext uri="{BB962C8B-B14F-4D97-AF65-F5344CB8AC3E}">
        <p14:creationId xmlns:p14="http://schemas.microsoft.com/office/powerpoint/2010/main" val="26961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0600" y="1440046"/>
            <a:ext cx="5567082" cy="1200329"/>
          </a:xfrm>
          <a:prstGeom prst="rect">
            <a:avLst/>
          </a:prstGeom>
          <a:noFill/>
        </p:spPr>
        <p:txBody>
          <a:bodyPr wrap="square" rtlCol="0">
            <a:spAutoFit/>
          </a:bodyPr>
          <a:lstStyle/>
          <a:p>
            <a:r>
              <a:rPr lang="en-US" sz="2400" dirty="0">
                <a:solidFill>
                  <a:schemeClr val="bg1"/>
                </a:solidFill>
              </a:rPr>
              <a:t>Description of the clothing of the bride</a:t>
            </a:r>
          </a:p>
          <a:p>
            <a:endParaRPr lang="en-US" sz="2400" dirty="0">
              <a:solidFill>
                <a:schemeClr val="bg1"/>
              </a:solidFill>
            </a:endParaRPr>
          </a:p>
          <a:p>
            <a:r>
              <a:rPr lang="en-US" sz="2400" dirty="0">
                <a:solidFill>
                  <a:schemeClr val="bg1"/>
                </a:solidFill>
              </a:rPr>
              <a:t>Contrast to the whores clothing in Rev. 17:4</a:t>
            </a:r>
          </a:p>
        </p:txBody>
      </p:sp>
      <p:sp>
        <p:nvSpPr>
          <p:cNvPr id="7" name="TextBox 6"/>
          <p:cNvSpPr txBox="1"/>
          <p:nvPr/>
        </p:nvSpPr>
        <p:spPr>
          <a:xfrm>
            <a:off x="1600200" y="75144"/>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Fine Linen</a:t>
            </a:r>
          </a:p>
        </p:txBody>
      </p:sp>
      <p:sp>
        <p:nvSpPr>
          <p:cNvPr id="9" name="TextBox 8"/>
          <p:cNvSpPr txBox="1"/>
          <p:nvPr/>
        </p:nvSpPr>
        <p:spPr>
          <a:xfrm>
            <a:off x="6096000" y="4069525"/>
            <a:ext cx="5567082" cy="2677656"/>
          </a:xfrm>
          <a:prstGeom prst="rect">
            <a:avLst/>
          </a:prstGeom>
          <a:noFill/>
        </p:spPr>
        <p:txBody>
          <a:bodyPr wrap="square" rtlCol="0">
            <a:spAutoFit/>
          </a:bodyPr>
          <a:lstStyle/>
          <a:p>
            <a:r>
              <a:rPr lang="en-US" sz="2400" dirty="0">
                <a:solidFill>
                  <a:schemeClr val="bg1"/>
                </a:solidFill>
              </a:rPr>
              <a:t>Clean and White=they are clothed with personal righteousness.</a:t>
            </a:r>
          </a:p>
          <a:p>
            <a:endParaRPr lang="en-US" sz="2400" dirty="0">
              <a:solidFill>
                <a:schemeClr val="bg1"/>
              </a:solidFill>
            </a:endParaRPr>
          </a:p>
          <a:p>
            <a:r>
              <a:rPr lang="en-US" sz="2400" dirty="0">
                <a:solidFill>
                  <a:schemeClr val="bg1"/>
                </a:solidFill>
              </a:rPr>
              <a:t>The Savior’s Atonement can do this for us, after all we can do.</a:t>
            </a:r>
          </a:p>
          <a:p>
            <a:r>
              <a:rPr lang="en-US" sz="2400" dirty="0">
                <a:solidFill>
                  <a:schemeClr val="bg1"/>
                </a:solidFill>
              </a:rPr>
              <a:t> </a:t>
            </a:r>
          </a:p>
          <a:p>
            <a:pPr algn="ctr"/>
            <a:r>
              <a:rPr lang="en-US" sz="2400" dirty="0">
                <a:solidFill>
                  <a:schemeClr val="bg1"/>
                </a:solidFill>
                <a:effectLst>
                  <a:glow rad="228600">
                    <a:schemeClr val="accent6">
                      <a:satMod val="175000"/>
                      <a:alpha val="40000"/>
                    </a:schemeClr>
                  </a:glow>
                </a:effectLst>
              </a:rPr>
              <a:t>Read 2 Nephi 9:14; 25:23</a:t>
            </a:r>
          </a:p>
        </p:txBody>
      </p:sp>
      <p:sp>
        <p:nvSpPr>
          <p:cNvPr id="11" name="TextBox 10"/>
          <p:cNvSpPr txBox="1"/>
          <p:nvPr/>
        </p:nvSpPr>
        <p:spPr>
          <a:xfrm>
            <a:off x="152400" y="6377849"/>
            <a:ext cx="3657600" cy="400110"/>
          </a:xfrm>
          <a:prstGeom prst="rect">
            <a:avLst/>
          </a:prstGeom>
          <a:noFill/>
        </p:spPr>
        <p:txBody>
          <a:bodyPr wrap="square" rtlCol="0">
            <a:spAutoFit/>
          </a:bodyPr>
          <a:lstStyle/>
          <a:p>
            <a:r>
              <a:rPr lang="en-US" sz="2000" dirty="0">
                <a:solidFill>
                  <a:schemeClr val="bg2">
                    <a:lumMod val="90000"/>
                  </a:schemeClr>
                </a:solidFill>
              </a:rPr>
              <a:t>Revelation 19:8</a:t>
            </a:r>
          </a:p>
        </p:txBody>
      </p:sp>
      <p:pic>
        <p:nvPicPr>
          <p:cNvPr id="8" name="Picture 7" descr="270.jpg"/>
          <p:cNvPicPr>
            <a:picLocks noChangeAspect="1"/>
          </p:cNvPicPr>
          <p:nvPr/>
        </p:nvPicPr>
        <p:blipFill>
          <a:blip r:embed="rId2" cstate="print"/>
          <a:stretch>
            <a:fillRect/>
          </a:stretch>
        </p:blipFill>
        <p:spPr>
          <a:xfrm>
            <a:off x="1981200" y="3886200"/>
            <a:ext cx="3771588" cy="2513410"/>
          </a:xfrm>
          <a:prstGeom prst="rect">
            <a:avLst/>
          </a:prstGeom>
        </p:spPr>
      </p:pic>
      <p:pic>
        <p:nvPicPr>
          <p:cNvPr id="10" name="Picture 9" descr="white garments.jpg"/>
          <p:cNvPicPr>
            <a:picLocks noChangeAspect="1"/>
          </p:cNvPicPr>
          <p:nvPr/>
        </p:nvPicPr>
        <p:blipFill>
          <a:blip r:embed="rId3" cstate="print"/>
          <a:stretch>
            <a:fillRect/>
          </a:stretch>
        </p:blipFill>
        <p:spPr>
          <a:xfrm>
            <a:off x="5768281" y="1364232"/>
            <a:ext cx="4008237" cy="2003222"/>
          </a:xfrm>
          <a:prstGeom prst="rect">
            <a:avLst/>
          </a:prstGeom>
        </p:spPr>
      </p:pic>
    </p:spTree>
    <p:extLst>
      <p:ext uri="{BB962C8B-B14F-4D97-AF65-F5344CB8AC3E}">
        <p14:creationId xmlns:p14="http://schemas.microsoft.com/office/powerpoint/2010/main" val="2260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0"/>
                                        <p:tgtEl>
                                          <p:spTgt spid="9">
                                            <p:txEl>
                                              <p:pRg st="4" end="4"/>
                                            </p:txEl>
                                          </p:spTgt>
                                        </p:tgtEl>
                                      </p:cBhvr>
                                    </p:animEffect>
                                    <p:anim calcmode="lin" valueType="num">
                                      <p:cBhvr>
                                        <p:cTn id="2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00200" y="75144"/>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Marriage Analogy</a:t>
            </a:r>
          </a:p>
        </p:txBody>
      </p:sp>
      <p:sp>
        <p:nvSpPr>
          <p:cNvPr id="11" name="TextBox 10"/>
          <p:cNvSpPr txBox="1"/>
          <p:nvPr/>
        </p:nvSpPr>
        <p:spPr>
          <a:xfrm>
            <a:off x="152400" y="6377849"/>
            <a:ext cx="3657600" cy="400110"/>
          </a:xfrm>
          <a:prstGeom prst="rect">
            <a:avLst/>
          </a:prstGeom>
          <a:noFill/>
        </p:spPr>
        <p:txBody>
          <a:bodyPr wrap="square" rtlCol="0">
            <a:spAutoFit/>
          </a:bodyPr>
          <a:lstStyle/>
          <a:p>
            <a:r>
              <a:rPr lang="en-US" sz="2000" dirty="0">
                <a:solidFill>
                  <a:schemeClr val="bg2">
                    <a:lumMod val="90000"/>
                  </a:schemeClr>
                </a:solidFill>
              </a:rPr>
              <a:t>Revelation 19:7-9</a:t>
            </a:r>
          </a:p>
        </p:txBody>
      </p:sp>
      <p:sp>
        <p:nvSpPr>
          <p:cNvPr id="3" name="Rectangle 2"/>
          <p:cNvSpPr/>
          <p:nvPr/>
        </p:nvSpPr>
        <p:spPr>
          <a:xfrm>
            <a:off x="4106974" y="1090807"/>
            <a:ext cx="4054251" cy="523220"/>
          </a:xfrm>
          <a:prstGeom prst="rect">
            <a:avLst/>
          </a:prstGeom>
        </p:spPr>
        <p:txBody>
          <a:bodyPr wrap="none">
            <a:spAutoFit/>
          </a:bodyPr>
          <a:lstStyle/>
          <a:p>
            <a:r>
              <a:rPr lang="en-US" sz="2800" dirty="0">
                <a:solidFill>
                  <a:schemeClr val="bg1"/>
                </a:solidFill>
                <a:latin typeface="Open Sans"/>
              </a:rPr>
              <a:t> “marriage of the Lamb” </a:t>
            </a:r>
            <a:endParaRPr lang="en-US" sz="2800" dirty="0">
              <a:solidFill>
                <a:schemeClr val="bg1"/>
              </a:solidFill>
            </a:endParaRPr>
          </a:p>
        </p:txBody>
      </p:sp>
      <p:grpSp>
        <p:nvGrpSpPr>
          <p:cNvPr id="16" name="Group 15"/>
          <p:cNvGrpSpPr/>
          <p:nvPr/>
        </p:nvGrpSpPr>
        <p:grpSpPr>
          <a:xfrm>
            <a:off x="1981200" y="3641255"/>
            <a:ext cx="10080812" cy="3136704"/>
            <a:chOff x="1981200" y="3641255"/>
            <a:chExt cx="10080812" cy="3136704"/>
          </a:xfrm>
        </p:grpSpPr>
        <p:pic>
          <p:nvPicPr>
            <p:cNvPr id="5122" name="Picture 2" descr="Image result for marriage of the la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41255"/>
              <a:ext cx="3357282" cy="268893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836023" y="3900248"/>
              <a:ext cx="6225989" cy="2877711"/>
              <a:chOff x="5836023" y="3900248"/>
              <a:chExt cx="6225989" cy="2877711"/>
            </a:xfrm>
          </p:grpSpPr>
          <p:sp>
            <p:nvSpPr>
              <p:cNvPr id="4" name="Rectangle 3"/>
              <p:cNvSpPr/>
              <p:nvPr/>
            </p:nvSpPr>
            <p:spPr>
              <a:xfrm>
                <a:off x="5836023" y="3900248"/>
                <a:ext cx="6096000" cy="1938992"/>
              </a:xfrm>
              <a:prstGeom prst="rect">
                <a:avLst/>
              </a:prstGeom>
            </p:spPr>
            <p:txBody>
              <a:bodyPr>
                <a:spAutoFit/>
              </a:bodyPr>
              <a:lstStyle/>
              <a:p>
                <a:r>
                  <a:rPr lang="en-US" sz="2400" dirty="0">
                    <a:solidFill>
                      <a:schemeClr val="bg1"/>
                    </a:solidFill>
                    <a:latin typeface="Open Sans"/>
                  </a:rPr>
                  <a:t>“In this dispensation the Bridegroom, who is the Lamb of God, shall come to claim his bride, which is the Church composed of the faithful saints who have watched for his return.” (2)</a:t>
                </a: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612" y="5501609"/>
                <a:ext cx="914400" cy="1276350"/>
              </a:xfrm>
              <a:prstGeom prst="rect">
                <a:avLst/>
              </a:prstGeom>
            </p:spPr>
          </p:pic>
        </p:grpSp>
      </p:grpSp>
      <p:grpSp>
        <p:nvGrpSpPr>
          <p:cNvPr id="14" name="Group 13"/>
          <p:cNvGrpSpPr/>
          <p:nvPr/>
        </p:nvGrpSpPr>
        <p:grpSpPr>
          <a:xfrm>
            <a:off x="416678" y="582975"/>
            <a:ext cx="5029381" cy="3010621"/>
            <a:chOff x="416678" y="582975"/>
            <a:chExt cx="5029381" cy="3010621"/>
          </a:xfrm>
        </p:grpSpPr>
        <p:sp>
          <p:nvSpPr>
            <p:cNvPr id="2" name="Rectangle 1"/>
            <p:cNvSpPr/>
            <p:nvPr/>
          </p:nvSpPr>
          <p:spPr>
            <a:xfrm>
              <a:off x="587188" y="1654604"/>
              <a:ext cx="4858871" cy="1938992"/>
            </a:xfrm>
            <a:prstGeom prst="rect">
              <a:avLst/>
            </a:prstGeom>
          </p:spPr>
          <p:txBody>
            <a:bodyPr wrap="square">
              <a:spAutoFit/>
            </a:bodyPr>
            <a:lstStyle/>
            <a:p>
              <a:r>
                <a:rPr lang="en-US" sz="2400" dirty="0">
                  <a:solidFill>
                    <a:schemeClr val="bg1"/>
                  </a:solidFill>
                  <a:latin typeface="Open Sans"/>
                </a:rPr>
                <a:t>“On your wedding day the very best gift you can give your eternal companion is your very best self—clean and pure and worthy of such purity in return.” (7)</a:t>
              </a:r>
              <a:endParaRPr lang="en-US" sz="2400"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78" y="582975"/>
              <a:ext cx="865457" cy="1081017"/>
            </a:xfrm>
            <a:prstGeom prst="rect">
              <a:avLst/>
            </a:prstGeom>
          </p:spPr>
        </p:pic>
      </p:grpSp>
      <p:pic>
        <p:nvPicPr>
          <p:cNvPr id="8" name="Picture 7" descr="A bride and groom kissing&#10;&#10;Description automatically generated">
            <a:extLst>
              <a:ext uri="{FF2B5EF4-FFF2-40B4-BE49-F238E27FC236}">
                <a16:creationId xmlns:a16="http://schemas.microsoft.com/office/drawing/2014/main" id="{5464DAA1-7349-E034-1D10-8D735CC7E2E0}"/>
              </a:ext>
            </a:extLst>
          </p:cNvPr>
          <p:cNvPicPr>
            <a:picLocks noChangeAspect="1"/>
          </p:cNvPicPr>
          <p:nvPr/>
        </p:nvPicPr>
        <p:blipFill rotWithShape="1">
          <a:blip r:embed="rId5">
            <a:extLst>
              <a:ext uri="{28A0092B-C50C-407E-A947-70E740481C1C}">
                <a14:useLocalDpi xmlns:a14="http://schemas.microsoft.com/office/drawing/2010/main" val="0"/>
              </a:ext>
            </a:extLst>
          </a:blip>
          <a:srcRect l="39463" t="19583" r="20819" b="22083"/>
          <a:stretch/>
        </p:blipFill>
        <p:spPr>
          <a:xfrm>
            <a:off x="8270898" y="1614027"/>
            <a:ext cx="1750357" cy="2143295"/>
          </a:xfrm>
          <a:prstGeom prst="rect">
            <a:avLst/>
          </a:prstGeom>
        </p:spPr>
      </p:pic>
    </p:spTree>
    <p:extLst>
      <p:ext uri="{BB962C8B-B14F-4D97-AF65-F5344CB8AC3E}">
        <p14:creationId xmlns:p14="http://schemas.microsoft.com/office/powerpoint/2010/main" val="397674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599" y="1319089"/>
            <a:ext cx="8597153" cy="1938992"/>
          </a:xfrm>
          <a:prstGeom prst="rect">
            <a:avLst/>
          </a:prstGeom>
          <a:noFill/>
        </p:spPr>
        <p:txBody>
          <a:bodyPr wrap="square" rtlCol="0">
            <a:spAutoFit/>
          </a:bodyPr>
          <a:lstStyle/>
          <a:p>
            <a:r>
              <a:rPr lang="en-US" sz="2400" dirty="0">
                <a:solidFill>
                  <a:schemeClr val="bg1"/>
                </a:solidFill>
              </a:rPr>
              <a:t>The Angel in Rev. 1-- bearing a testimony -- asks John to Write</a:t>
            </a:r>
          </a:p>
          <a:p>
            <a:endParaRPr lang="en-US" sz="2400" dirty="0">
              <a:solidFill>
                <a:schemeClr val="bg1"/>
              </a:solidFill>
            </a:endParaRPr>
          </a:p>
          <a:p>
            <a:endParaRPr lang="en-US" sz="2400" dirty="0">
              <a:solidFill>
                <a:schemeClr val="bg1"/>
              </a:solidFill>
            </a:endParaRPr>
          </a:p>
          <a:p>
            <a:r>
              <a:rPr lang="en-US" sz="2400" dirty="0">
                <a:solidFill>
                  <a:schemeClr val="bg1"/>
                </a:solidFill>
              </a:rPr>
              <a:t>Those that are called (an invitation into God’s Kingdom)</a:t>
            </a:r>
          </a:p>
          <a:p>
            <a:endParaRPr lang="en-US" sz="2400" dirty="0">
              <a:solidFill>
                <a:schemeClr val="bg1"/>
              </a:solidFill>
            </a:endParaRPr>
          </a:p>
        </p:txBody>
      </p:sp>
      <p:sp>
        <p:nvSpPr>
          <p:cNvPr id="7" name="TextBox 6"/>
          <p:cNvSpPr txBox="1"/>
          <p:nvPr/>
        </p:nvSpPr>
        <p:spPr>
          <a:xfrm>
            <a:off x="1562100" y="69067"/>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Marriage Supper</a:t>
            </a:r>
          </a:p>
        </p:txBody>
      </p:sp>
      <p:sp>
        <p:nvSpPr>
          <p:cNvPr id="9" name="TextBox 8"/>
          <p:cNvSpPr txBox="1"/>
          <p:nvPr/>
        </p:nvSpPr>
        <p:spPr>
          <a:xfrm>
            <a:off x="241757" y="3416996"/>
            <a:ext cx="9036424" cy="1815882"/>
          </a:xfrm>
          <a:prstGeom prst="rect">
            <a:avLst/>
          </a:prstGeom>
          <a:noFill/>
        </p:spPr>
        <p:txBody>
          <a:bodyPr wrap="square" rtlCol="0">
            <a:spAutoFit/>
          </a:bodyPr>
          <a:lstStyle/>
          <a:p>
            <a:r>
              <a:rPr lang="en-US" sz="2800" dirty="0">
                <a:solidFill>
                  <a:schemeClr val="bg1"/>
                </a:solidFill>
              </a:rPr>
              <a:t>If the Bride is the Church, Who are the guests?</a:t>
            </a:r>
          </a:p>
          <a:p>
            <a:pPr algn="ctr"/>
            <a:r>
              <a:rPr lang="en-US" sz="2800" dirty="0">
                <a:solidFill>
                  <a:schemeClr val="bg1"/>
                </a:solidFill>
              </a:rPr>
              <a:t>Individual Saints </a:t>
            </a:r>
          </a:p>
          <a:p>
            <a:endParaRPr lang="en-US" sz="2800" dirty="0">
              <a:solidFill>
                <a:schemeClr val="bg1"/>
              </a:solidFill>
            </a:endParaRPr>
          </a:p>
          <a:p>
            <a:pPr algn="ctr"/>
            <a:r>
              <a:rPr lang="en-US" sz="2800" dirty="0">
                <a:solidFill>
                  <a:schemeClr val="bg1"/>
                </a:solidFill>
                <a:effectLst>
                  <a:glow rad="228600">
                    <a:schemeClr val="accent6">
                      <a:satMod val="175000"/>
                      <a:alpha val="40000"/>
                    </a:schemeClr>
                  </a:glow>
                </a:effectLst>
              </a:rPr>
              <a:t>Read D&amp;C 88:96</a:t>
            </a:r>
          </a:p>
        </p:txBody>
      </p:sp>
      <p:sp>
        <p:nvSpPr>
          <p:cNvPr id="11" name="TextBox 10"/>
          <p:cNvSpPr txBox="1"/>
          <p:nvPr/>
        </p:nvSpPr>
        <p:spPr>
          <a:xfrm>
            <a:off x="0" y="6416427"/>
            <a:ext cx="3657600" cy="400110"/>
          </a:xfrm>
          <a:prstGeom prst="rect">
            <a:avLst/>
          </a:prstGeom>
          <a:noFill/>
        </p:spPr>
        <p:txBody>
          <a:bodyPr wrap="square" rtlCol="0">
            <a:spAutoFit/>
          </a:bodyPr>
          <a:lstStyle/>
          <a:p>
            <a:r>
              <a:rPr lang="en-US" sz="2000" dirty="0">
                <a:solidFill>
                  <a:schemeClr val="bg2">
                    <a:lumMod val="90000"/>
                  </a:schemeClr>
                </a:solidFill>
              </a:rPr>
              <a:t>Revelation 19:9</a:t>
            </a:r>
          </a:p>
        </p:txBody>
      </p:sp>
      <p:pic>
        <p:nvPicPr>
          <p:cNvPr id="3" name="Picture 2">
            <a:extLst>
              <a:ext uri="{FF2B5EF4-FFF2-40B4-BE49-F238E27FC236}">
                <a16:creationId xmlns:a16="http://schemas.microsoft.com/office/drawing/2014/main" id="{FA65259C-FD01-493E-AB60-AF23A4E4B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673" y="1859905"/>
            <a:ext cx="3255371" cy="4530744"/>
          </a:xfrm>
          <a:prstGeom prst="rect">
            <a:avLst/>
          </a:prstGeom>
        </p:spPr>
      </p:pic>
    </p:spTree>
    <p:extLst>
      <p:ext uri="{BB962C8B-B14F-4D97-AF65-F5344CB8AC3E}">
        <p14:creationId xmlns:p14="http://schemas.microsoft.com/office/powerpoint/2010/main" val="154292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24600" y="1194854"/>
            <a:ext cx="4114800" cy="4524315"/>
          </a:xfrm>
          <a:prstGeom prst="rect">
            <a:avLst/>
          </a:prstGeom>
          <a:noFill/>
        </p:spPr>
        <p:txBody>
          <a:bodyPr wrap="square" rtlCol="0">
            <a:spAutoFit/>
          </a:bodyPr>
          <a:lstStyle/>
          <a:p>
            <a:r>
              <a:rPr lang="en-US" sz="2400" dirty="0">
                <a:solidFill>
                  <a:schemeClr val="bg1"/>
                </a:solidFill>
              </a:rPr>
              <a:t>Sanctified and justified</a:t>
            </a:r>
          </a:p>
          <a:p>
            <a:endParaRPr lang="en-US" sz="2400" dirty="0">
              <a:solidFill>
                <a:schemeClr val="bg1"/>
              </a:solidFill>
            </a:endParaRPr>
          </a:p>
          <a:p>
            <a:r>
              <a:rPr lang="en-US" sz="2400" dirty="0">
                <a:solidFill>
                  <a:schemeClr val="bg1"/>
                </a:solidFill>
              </a:rPr>
              <a:t>Savior is the Bridegroom and an honored patron of the ceremony, but he is also the server</a:t>
            </a:r>
          </a:p>
          <a:p>
            <a:endParaRPr lang="en-US" sz="2400" dirty="0">
              <a:solidFill>
                <a:schemeClr val="bg1"/>
              </a:solidFill>
            </a:endParaRPr>
          </a:p>
          <a:p>
            <a:r>
              <a:rPr lang="en-US" sz="2400" dirty="0">
                <a:solidFill>
                  <a:schemeClr val="bg1"/>
                </a:solidFill>
              </a:rPr>
              <a:t>He invites us to sit and brings the feast</a:t>
            </a:r>
          </a:p>
          <a:p>
            <a:endParaRPr lang="en-US" sz="2400" dirty="0">
              <a:solidFill>
                <a:schemeClr val="bg1"/>
              </a:solidFill>
            </a:endParaRPr>
          </a:p>
          <a:p>
            <a:r>
              <a:rPr lang="en-US" sz="2400" dirty="0">
                <a:solidFill>
                  <a:schemeClr val="bg1"/>
                </a:solidFill>
              </a:rPr>
              <a:t>A meal of truth</a:t>
            </a:r>
          </a:p>
          <a:p>
            <a:endParaRPr lang="en-US" sz="2400" dirty="0">
              <a:solidFill>
                <a:schemeClr val="bg1"/>
              </a:solidFill>
            </a:endParaRPr>
          </a:p>
        </p:txBody>
      </p:sp>
      <p:sp>
        <p:nvSpPr>
          <p:cNvPr id="7" name="TextBox 6"/>
          <p:cNvSpPr txBox="1"/>
          <p:nvPr/>
        </p:nvSpPr>
        <p:spPr>
          <a:xfrm>
            <a:off x="1562100" y="0"/>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Two Feasts</a:t>
            </a:r>
          </a:p>
        </p:txBody>
      </p:sp>
      <p:sp>
        <p:nvSpPr>
          <p:cNvPr id="11" name="TextBox 10"/>
          <p:cNvSpPr txBox="1"/>
          <p:nvPr/>
        </p:nvSpPr>
        <p:spPr>
          <a:xfrm>
            <a:off x="1895254" y="5665702"/>
            <a:ext cx="7944293" cy="646331"/>
          </a:xfrm>
          <a:prstGeom prst="rect">
            <a:avLst/>
          </a:prstGeom>
          <a:noFill/>
        </p:spPr>
        <p:txBody>
          <a:bodyPr wrap="square" rtlCol="0">
            <a:spAutoFit/>
          </a:bodyPr>
          <a:lstStyle/>
          <a:p>
            <a:pPr algn="ctr"/>
            <a:r>
              <a:rPr lang="en-US" sz="3600" dirty="0">
                <a:solidFill>
                  <a:srgbClr val="FFFF00"/>
                </a:solidFill>
                <a:effectLst>
                  <a:glow rad="228600">
                    <a:schemeClr val="accent2">
                      <a:satMod val="175000"/>
                      <a:alpha val="40000"/>
                    </a:schemeClr>
                  </a:glow>
                </a:effectLst>
              </a:rPr>
              <a:t>Which Feast would you desire to attend?</a:t>
            </a:r>
          </a:p>
        </p:txBody>
      </p:sp>
      <p:sp>
        <p:nvSpPr>
          <p:cNvPr id="8" name="TextBox 7"/>
          <p:cNvSpPr txBox="1"/>
          <p:nvPr/>
        </p:nvSpPr>
        <p:spPr>
          <a:xfrm>
            <a:off x="1828800" y="1209556"/>
            <a:ext cx="4114800" cy="3416320"/>
          </a:xfrm>
          <a:prstGeom prst="rect">
            <a:avLst/>
          </a:prstGeom>
          <a:noFill/>
        </p:spPr>
        <p:txBody>
          <a:bodyPr wrap="square" rtlCol="0">
            <a:spAutoFit/>
          </a:bodyPr>
          <a:lstStyle/>
          <a:p>
            <a:r>
              <a:rPr lang="en-US" sz="2400" dirty="0">
                <a:solidFill>
                  <a:schemeClr val="bg1"/>
                </a:solidFill>
              </a:rPr>
              <a:t>The condemned</a:t>
            </a:r>
          </a:p>
          <a:p>
            <a:endParaRPr lang="en-US" sz="2400" dirty="0">
              <a:solidFill>
                <a:schemeClr val="bg1"/>
              </a:solidFill>
            </a:endParaRPr>
          </a:p>
          <a:p>
            <a:r>
              <a:rPr lang="en-US" sz="2400" dirty="0">
                <a:solidFill>
                  <a:schemeClr val="bg1"/>
                </a:solidFill>
              </a:rPr>
              <a:t>Satan is the host</a:t>
            </a:r>
          </a:p>
          <a:p>
            <a:endParaRPr lang="en-US" sz="2400" dirty="0">
              <a:solidFill>
                <a:schemeClr val="bg1"/>
              </a:solidFill>
            </a:endParaRPr>
          </a:p>
          <a:p>
            <a:r>
              <a:rPr lang="en-US" sz="2400" dirty="0">
                <a:solidFill>
                  <a:schemeClr val="bg1"/>
                </a:solidFill>
              </a:rPr>
              <a:t>He entices us to sit at his feast</a:t>
            </a:r>
          </a:p>
          <a:p>
            <a:endParaRPr lang="en-US" sz="2400" dirty="0">
              <a:solidFill>
                <a:schemeClr val="bg1"/>
              </a:solidFill>
            </a:endParaRPr>
          </a:p>
          <a:p>
            <a:r>
              <a:rPr lang="en-US" sz="2400" dirty="0">
                <a:solidFill>
                  <a:schemeClr val="bg1"/>
                </a:solidFill>
              </a:rPr>
              <a:t>His is the meal of lies, betrayal, deception, and worldliness</a:t>
            </a:r>
          </a:p>
          <a:p>
            <a:endParaRPr lang="en-US" sz="2400" dirty="0">
              <a:solidFill>
                <a:schemeClr val="bg1"/>
              </a:solidFill>
            </a:endParaRPr>
          </a:p>
        </p:txBody>
      </p:sp>
    </p:spTree>
    <p:extLst>
      <p:ext uri="{BB962C8B-B14F-4D97-AF65-F5344CB8AC3E}">
        <p14:creationId xmlns:p14="http://schemas.microsoft.com/office/powerpoint/2010/main" val="304717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9929" y="2712304"/>
            <a:ext cx="5593977" cy="3046988"/>
          </a:xfrm>
          <a:prstGeom prst="rect">
            <a:avLst/>
          </a:prstGeom>
          <a:noFill/>
        </p:spPr>
        <p:txBody>
          <a:bodyPr wrap="square" rtlCol="0">
            <a:spAutoFit/>
          </a:bodyPr>
          <a:lstStyle/>
          <a:p>
            <a:r>
              <a:rPr lang="en-US" sz="2400" dirty="0">
                <a:solidFill>
                  <a:schemeClr val="bg1"/>
                </a:solidFill>
              </a:rPr>
              <a:t>Spirit of Prophecy—Spirit of Revelation</a:t>
            </a:r>
          </a:p>
          <a:p>
            <a:endParaRPr lang="en-US" sz="2400" dirty="0">
              <a:solidFill>
                <a:schemeClr val="bg1"/>
              </a:solidFill>
            </a:endParaRPr>
          </a:p>
          <a:p>
            <a:endParaRPr lang="en-US" sz="2400" dirty="0">
              <a:solidFill>
                <a:schemeClr val="bg1"/>
              </a:solidFill>
            </a:endParaRPr>
          </a:p>
          <a:p>
            <a:r>
              <a:rPr lang="en-US" sz="2400" dirty="0">
                <a:solidFill>
                  <a:schemeClr val="bg1"/>
                </a:solidFill>
              </a:rPr>
              <a:t>When we have a firm testimony of Jesus Christ, we will see things more clearly and can, in a sense, foretell future consequences.</a:t>
            </a:r>
          </a:p>
          <a:p>
            <a:endParaRPr lang="en-US" sz="2400" dirty="0">
              <a:solidFill>
                <a:schemeClr val="bg1"/>
              </a:solidFill>
            </a:endParaRPr>
          </a:p>
        </p:txBody>
      </p:sp>
      <p:sp>
        <p:nvSpPr>
          <p:cNvPr id="7" name="TextBox 6"/>
          <p:cNvSpPr txBox="1"/>
          <p:nvPr/>
        </p:nvSpPr>
        <p:spPr>
          <a:xfrm>
            <a:off x="1600200" y="228601"/>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John Fell at His Feet</a:t>
            </a:r>
          </a:p>
        </p:txBody>
      </p:sp>
      <p:sp>
        <p:nvSpPr>
          <p:cNvPr id="9" name="TextBox 8"/>
          <p:cNvSpPr txBox="1"/>
          <p:nvPr/>
        </p:nvSpPr>
        <p:spPr>
          <a:xfrm>
            <a:off x="1752600" y="1524000"/>
            <a:ext cx="4495800" cy="523220"/>
          </a:xfrm>
          <a:prstGeom prst="rect">
            <a:avLst/>
          </a:prstGeom>
          <a:noFill/>
        </p:spPr>
        <p:txBody>
          <a:bodyPr wrap="square" rtlCol="0">
            <a:spAutoFit/>
          </a:bodyPr>
          <a:lstStyle/>
          <a:p>
            <a:r>
              <a:rPr lang="en-US" sz="2800" dirty="0">
                <a:solidFill>
                  <a:schemeClr val="bg1"/>
                </a:solidFill>
              </a:rPr>
              <a:t>“I am your fellow servant”</a:t>
            </a:r>
          </a:p>
        </p:txBody>
      </p:sp>
      <p:sp>
        <p:nvSpPr>
          <p:cNvPr id="11" name="TextBox 10"/>
          <p:cNvSpPr txBox="1"/>
          <p:nvPr/>
        </p:nvSpPr>
        <p:spPr>
          <a:xfrm>
            <a:off x="0" y="6397703"/>
            <a:ext cx="3657600" cy="400110"/>
          </a:xfrm>
          <a:prstGeom prst="rect">
            <a:avLst/>
          </a:prstGeom>
          <a:noFill/>
        </p:spPr>
        <p:txBody>
          <a:bodyPr wrap="square" rtlCol="0">
            <a:spAutoFit/>
          </a:bodyPr>
          <a:lstStyle/>
          <a:p>
            <a:r>
              <a:rPr lang="en-US" sz="2000" dirty="0">
                <a:solidFill>
                  <a:schemeClr val="bg2">
                    <a:lumMod val="90000"/>
                  </a:schemeClr>
                </a:solidFill>
              </a:rPr>
              <a:t>Revelation 19:10</a:t>
            </a:r>
          </a:p>
        </p:txBody>
      </p:sp>
      <p:pic>
        <p:nvPicPr>
          <p:cNvPr id="3" name="Picture 2">
            <a:extLst>
              <a:ext uri="{FF2B5EF4-FFF2-40B4-BE49-F238E27FC236}">
                <a16:creationId xmlns:a16="http://schemas.microsoft.com/office/drawing/2014/main" id="{23DED14A-8022-416F-8277-44A67EAD9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192" y="2047220"/>
            <a:ext cx="4700016" cy="3560064"/>
          </a:xfrm>
          <a:prstGeom prst="rect">
            <a:avLst/>
          </a:prstGeom>
        </p:spPr>
      </p:pic>
    </p:spTree>
    <p:extLst>
      <p:ext uri="{BB962C8B-B14F-4D97-AF65-F5344CB8AC3E}">
        <p14:creationId xmlns:p14="http://schemas.microsoft.com/office/powerpoint/2010/main" val="19623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41259" y="4612847"/>
            <a:ext cx="4114800" cy="1200329"/>
          </a:xfrm>
          <a:prstGeom prst="rect">
            <a:avLst/>
          </a:prstGeom>
          <a:noFill/>
        </p:spPr>
        <p:txBody>
          <a:bodyPr wrap="square" rtlCol="0">
            <a:spAutoFit/>
          </a:bodyPr>
          <a:lstStyle/>
          <a:p>
            <a:r>
              <a:rPr lang="en-US" sz="2400" dirty="0">
                <a:solidFill>
                  <a:schemeClr val="bg1"/>
                </a:solidFill>
              </a:rPr>
              <a:t>Jesus’ first ride was a donkey—symbol of peace</a:t>
            </a:r>
          </a:p>
          <a:p>
            <a:endParaRPr lang="en-US" sz="2400" dirty="0">
              <a:solidFill>
                <a:schemeClr val="bg1"/>
              </a:solidFill>
            </a:endParaRPr>
          </a:p>
        </p:txBody>
      </p:sp>
      <p:sp>
        <p:nvSpPr>
          <p:cNvPr id="7" name="TextBox 6"/>
          <p:cNvSpPr txBox="1"/>
          <p:nvPr/>
        </p:nvSpPr>
        <p:spPr>
          <a:xfrm>
            <a:off x="1600200" y="109229"/>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White Horse</a:t>
            </a:r>
          </a:p>
        </p:txBody>
      </p:sp>
      <p:sp>
        <p:nvSpPr>
          <p:cNvPr id="9" name="TextBox 8"/>
          <p:cNvSpPr txBox="1"/>
          <p:nvPr/>
        </p:nvSpPr>
        <p:spPr>
          <a:xfrm>
            <a:off x="383241" y="1376572"/>
            <a:ext cx="5750859" cy="1569660"/>
          </a:xfrm>
          <a:prstGeom prst="rect">
            <a:avLst/>
          </a:prstGeom>
          <a:noFill/>
        </p:spPr>
        <p:txBody>
          <a:bodyPr wrap="square" rtlCol="0">
            <a:spAutoFit/>
          </a:bodyPr>
          <a:lstStyle/>
          <a:p>
            <a:r>
              <a:rPr lang="en-US" sz="2400" dirty="0">
                <a:solidFill>
                  <a:schemeClr val="bg1"/>
                </a:solidFill>
              </a:rPr>
              <a:t>Symbol of Victory—Christ’s return as King of Kings and a conqueror of evil</a:t>
            </a:r>
          </a:p>
          <a:p>
            <a:endParaRPr lang="en-US" sz="2400" dirty="0">
              <a:solidFill>
                <a:schemeClr val="bg1"/>
              </a:solidFill>
            </a:endParaRPr>
          </a:p>
          <a:p>
            <a:r>
              <a:rPr lang="en-US" sz="2400" dirty="0">
                <a:solidFill>
                  <a:schemeClr val="bg1"/>
                </a:solidFill>
              </a:rPr>
              <a:t>The Father turns all judgment over to Jesus</a:t>
            </a:r>
          </a:p>
        </p:txBody>
      </p:sp>
      <p:sp>
        <p:nvSpPr>
          <p:cNvPr id="11" name="TextBox 10"/>
          <p:cNvSpPr txBox="1"/>
          <p:nvPr/>
        </p:nvSpPr>
        <p:spPr>
          <a:xfrm>
            <a:off x="-38099" y="6474638"/>
            <a:ext cx="3657600" cy="400110"/>
          </a:xfrm>
          <a:prstGeom prst="rect">
            <a:avLst/>
          </a:prstGeom>
          <a:noFill/>
        </p:spPr>
        <p:txBody>
          <a:bodyPr wrap="square" rtlCol="0">
            <a:spAutoFit/>
          </a:bodyPr>
          <a:lstStyle/>
          <a:p>
            <a:r>
              <a:rPr lang="en-US" sz="2000" dirty="0">
                <a:solidFill>
                  <a:schemeClr val="bg2">
                    <a:lumMod val="90000"/>
                  </a:schemeClr>
                </a:solidFill>
              </a:rPr>
              <a:t>Revelation 19:11</a:t>
            </a:r>
          </a:p>
        </p:txBody>
      </p:sp>
      <p:pic>
        <p:nvPicPr>
          <p:cNvPr id="3" name="Picture 2">
            <a:extLst>
              <a:ext uri="{FF2B5EF4-FFF2-40B4-BE49-F238E27FC236}">
                <a16:creationId xmlns:a16="http://schemas.microsoft.com/office/drawing/2014/main" id="{77471A92-289D-4454-AC10-9F604224A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350" y="1234121"/>
            <a:ext cx="4343400" cy="2590800"/>
          </a:xfrm>
          <a:prstGeom prst="rect">
            <a:avLst/>
          </a:prstGeom>
        </p:spPr>
      </p:pic>
      <p:pic>
        <p:nvPicPr>
          <p:cNvPr id="10" name="Picture 9">
            <a:extLst>
              <a:ext uri="{FF2B5EF4-FFF2-40B4-BE49-F238E27FC236}">
                <a16:creationId xmlns:a16="http://schemas.microsoft.com/office/drawing/2014/main" id="{AF1A6B81-383C-4A87-B96A-F77DD51F0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13" y="3267096"/>
            <a:ext cx="3883152" cy="2913888"/>
          </a:xfrm>
          <a:prstGeom prst="rect">
            <a:avLst/>
          </a:prstGeom>
        </p:spPr>
      </p:pic>
    </p:spTree>
    <p:extLst>
      <p:ext uri="{BB962C8B-B14F-4D97-AF65-F5344CB8AC3E}">
        <p14:creationId xmlns:p14="http://schemas.microsoft.com/office/powerpoint/2010/main" val="31691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7 Angels and 7 Plagues</a:t>
            </a:r>
          </a:p>
        </p:txBody>
      </p:sp>
      <p:sp>
        <p:nvSpPr>
          <p:cNvPr id="6" name="TextBox 5"/>
          <p:cNvSpPr txBox="1"/>
          <p:nvPr/>
        </p:nvSpPr>
        <p:spPr>
          <a:xfrm>
            <a:off x="2819400" y="2438400"/>
            <a:ext cx="2286000" cy="1631216"/>
          </a:xfrm>
          <a:prstGeom prst="rect">
            <a:avLst/>
          </a:prstGeom>
          <a:noFill/>
        </p:spPr>
        <p:txBody>
          <a:bodyPr wrap="square" rtlCol="0">
            <a:spAutoFit/>
          </a:bodyPr>
          <a:lstStyle/>
          <a:p>
            <a:pPr algn="ctr"/>
            <a:r>
              <a:rPr lang="en-US" sz="2000" dirty="0">
                <a:solidFill>
                  <a:schemeClr val="bg2"/>
                </a:solidFill>
              </a:rPr>
              <a:t>4 beasts: (Rev. 4:7)</a:t>
            </a:r>
          </a:p>
          <a:p>
            <a:pPr algn="ctr"/>
            <a:r>
              <a:rPr lang="en-US" sz="2000" dirty="0">
                <a:solidFill>
                  <a:schemeClr val="bg2"/>
                </a:solidFill>
              </a:rPr>
              <a:t>Lion</a:t>
            </a:r>
          </a:p>
          <a:p>
            <a:pPr algn="ctr"/>
            <a:r>
              <a:rPr lang="en-US" sz="2000" dirty="0">
                <a:solidFill>
                  <a:schemeClr val="bg2"/>
                </a:solidFill>
              </a:rPr>
              <a:t>Calf</a:t>
            </a:r>
          </a:p>
          <a:p>
            <a:pPr algn="ctr"/>
            <a:r>
              <a:rPr lang="en-US" sz="2000" dirty="0">
                <a:solidFill>
                  <a:schemeClr val="bg2"/>
                </a:solidFill>
              </a:rPr>
              <a:t>Man</a:t>
            </a:r>
          </a:p>
          <a:p>
            <a:pPr algn="ctr"/>
            <a:r>
              <a:rPr lang="en-US" sz="2000" dirty="0">
                <a:solidFill>
                  <a:schemeClr val="bg2"/>
                </a:solidFill>
              </a:rPr>
              <a:t>Eagle</a:t>
            </a:r>
          </a:p>
        </p:txBody>
      </p:sp>
      <p:sp>
        <p:nvSpPr>
          <p:cNvPr id="7" name="TextBox 6"/>
          <p:cNvSpPr txBox="1"/>
          <p:nvPr/>
        </p:nvSpPr>
        <p:spPr>
          <a:xfrm>
            <a:off x="5867400" y="2362200"/>
            <a:ext cx="4343400" cy="707886"/>
          </a:xfrm>
          <a:prstGeom prst="rect">
            <a:avLst/>
          </a:prstGeom>
          <a:noFill/>
        </p:spPr>
        <p:txBody>
          <a:bodyPr wrap="square" rtlCol="0">
            <a:spAutoFit/>
          </a:bodyPr>
          <a:lstStyle/>
          <a:p>
            <a:r>
              <a:rPr lang="en-US" sz="2000" dirty="0">
                <a:solidFill>
                  <a:schemeClr val="bg2"/>
                </a:solidFill>
              </a:rPr>
              <a:t>Breasts girded with golden girdles—angels of high rank. Pure—lasts forever</a:t>
            </a:r>
          </a:p>
        </p:txBody>
      </p:sp>
      <p:sp>
        <p:nvSpPr>
          <p:cNvPr id="8" name="TextBox 7"/>
          <p:cNvSpPr txBox="1"/>
          <p:nvPr/>
        </p:nvSpPr>
        <p:spPr>
          <a:xfrm>
            <a:off x="1752600" y="1371601"/>
            <a:ext cx="6629400" cy="830997"/>
          </a:xfrm>
          <a:prstGeom prst="rect">
            <a:avLst/>
          </a:prstGeom>
          <a:noFill/>
        </p:spPr>
        <p:txBody>
          <a:bodyPr wrap="square" rtlCol="0">
            <a:spAutoFit/>
          </a:bodyPr>
          <a:lstStyle/>
          <a:p>
            <a:r>
              <a:rPr lang="en-US" sz="2400" dirty="0">
                <a:solidFill>
                  <a:schemeClr val="bg2"/>
                </a:solidFill>
              </a:rPr>
              <a:t>Pure and white linen—personal righteousness</a:t>
            </a:r>
          </a:p>
          <a:p>
            <a:r>
              <a:rPr lang="en-US" sz="2400" dirty="0">
                <a:solidFill>
                  <a:schemeClr val="bg2"/>
                </a:solidFill>
              </a:rPr>
              <a:t> (Rev 19:8)</a:t>
            </a:r>
          </a:p>
        </p:txBody>
      </p:sp>
      <p:sp>
        <p:nvSpPr>
          <p:cNvPr id="9" name="TextBox 8"/>
          <p:cNvSpPr txBox="1"/>
          <p:nvPr/>
        </p:nvSpPr>
        <p:spPr>
          <a:xfrm>
            <a:off x="152400" y="6405771"/>
            <a:ext cx="3810000" cy="400110"/>
          </a:xfrm>
          <a:prstGeom prst="rect">
            <a:avLst/>
          </a:prstGeom>
          <a:noFill/>
        </p:spPr>
        <p:txBody>
          <a:bodyPr wrap="square" rtlCol="0">
            <a:spAutoFit/>
          </a:bodyPr>
          <a:lstStyle/>
          <a:p>
            <a:r>
              <a:rPr lang="en-US" sz="2000" dirty="0">
                <a:solidFill>
                  <a:schemeClr val="bg2"/>
                </a:solidFill>
              </a:rPr>
              <a:t>Revelation 15:6-8</a:t>
            </a:r>
          </a:p>
        </p:txBody>
      </p:sp>
      <p:sp>
        <p:nvSpPr>
          <p:cNvPr id="10" name="TextBox 9"/>
          <p:cNvSpPr txBox="1"/>
          <p:nvPr/>
        </p:nvSpPr>
        <p:spPr>
          <a:xfrm>
            <a:off x="5142070" y="5132456"/>
            <a:ext cx="3952876" cy="707886"/>
          </a:xfrm>
          <a:prstGeom prst="rect">
            <a:avLst/>
          </a:prstGeom>
          <a:noFill/>
        </p:spPr>
        <p:txBody>
          <a:bodyPr wrap="square" rtlCol="0">
            <a:spAutoFit/>
          </a:bodyPr>
          <a:lstStyle/>
          <a:p>
            <a:r>
              <a:rPr lang="en-US" sz="2000" dirty="0">
                <a:solidFill>
                  <a:schemeClr val="bg2"/>
                </a:solidFill>
              </a:rPr>
              <a:t>Smoke—signal of acceptance. God approves the mission of the 7 angels</a:t>
            </a:r>
          </a:p>
        </p:txBody>
      </p:sp>
      <p:pic>
        <p:nvPicPr>
          <p:cNvPr id="3" name="Picture 2">
            <a:extLst>
              <a:ext uri="{FF2B5EF4-FFF2-40B4-BE49-F238E27FC236}">
                <a16:creationId xmlns:a16="http://schemas.microsoft.com/office/drawing/2014/main" id="{42D579EF-1E98-48D1-91BD-258B5B17E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5" y="3523255"/>
            <a:ext cx="2514600" cy="2277374"/>
          </a:xfrm>
          <a:prstGeom prst="rect">
            <a:avLst/>
          </a:prstGeom>
        </p:spPr>
      </p:pic>
      <p:pic>
        <p:nvPicPr>
          <p:cNvPr id="4" name="Picture 3">
            <a:extLst>
              <a:ext uri="{FF2B5EF4-FFF2-40B4-BE49-F238E27FC236}">
                <a16:creationId xmlns:a16="http://schemas.microsoft.com/office/drawing/2014/main" id="{15DCFB53-BF7A-43B3-84DE-86EBE7BE3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100" y="1114816"/>
            <a:ext cx="1628775" cy="1219200"/>
          </a:xfrm>
          <a:prstGeom prst="rect">
            <a:avLst/>
          </a:prstGeom>
        </p:spPr>
      </p:pic>
      <p:pic>
        <p:nvPicPr>
          <p:cNvPr id="12" name="Picture 11">
            <a:extLst>
              <a:ext uri="{FF2B5EF4-FFF2-40B4-BE49-F238E27FC236}">
                <a16:creationId xmlns:a16="http://schemas.microsoft.com/office/drawing/2014/main" id="{38F2B6D3-1D96-48AB-A961-1E6B6570D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027" y="3254008"/>
            <a:ext cx="2697480" cy="1325880"/>
          </a:xfrm>
          <a:prstGeom prst="rect">
            <a:avLst/>
          </a:prstGeom>
        </p:spPr>
      </p:pic>
      <p:pic>
        <p:nvPicPr>
          <p:cNvPr id="15" name="Picture 14">
            <a:extLst>
              <a:ext uri="{FF2B5EF4-FFF2-40B4-BE49-F238E27FC236}">
                <a16:creationId xmlns:a16="http://schemas.microsoft.com/office/drawing/2014/main" id="{13735A72-225D-4E64-B977-94EC1A4B9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4104" y="3920671"/>
            <a:ext cx="1984912" cy="2646549"/>
          </a:xfrm>
          <a:prstGeom prst="rect">
            <a:avLst/>
          </a:prstGeom>
        </p:spPr>
      </p:pic>
    </p:spTree>
    <p:extLst>
      <p:ext uri="{BB962C8B-B14F-4D97-AF65-F5344CB8AC3E}">
        <p14:creationId xmlns:p14="http://schemas.microsoft.com/office/powerpoint/2010/main" val="16573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87989" y="3677188"/>
            <a:ext cx="4114800" cy="1754326"/>
          </a:xfrm>
          <a:prstGeom prst="rect">
            <a:avLst/>
          </a:prstGeom>
          <a:noFill/>
        </p:spPr>
        <p:txBody>
          <a:bodyPr wrap="square" rtlCol="0">
            <a:spAutoFit/>
          </a:bodyPr>
          <a:lstStyle/>
          <a:p>
            <a:r>
              <a:rPr lang="en-US" sz="2400" dirty="0">
                <a:solidFill>
                  <a:schemeClr val="bg1"/>
                </a:solidFill>
              </a:rPr>
              <a:t>New name—symbolic of Celestial glory—the key word</a:t>
            </a:r>
          </a:p>
          <a:p>
            <a:endParaRPr lang="en-US" sz="2400" dirty="0">
              <a:solidFill>
                <a:schemeClr val="bg1"/>
              </a:solidFill>
            </a:endParaRPr>
          </a:p>
          <a:p>
            <a:r>
              <a:rPr lang="en-US" sz="3600" dirty="0">
                <a:solidFill>
                  <a:schemeClr val="bg1"/>
                </a:solidFill>
                <a:effectLst>
                  <a:glow rad="228600">
                    <a:schemeClr val="accent6">
                      <a:satMod val="175000"/>
                      <a:alpha val="40000"/>
                    </a:schemeClr>
                  </a:glow>
                </a:effectLst>
              </a:rPr>
              <a:t>Read D&amp;C 130:11</a:t>
            </a:r>
          </a:p>
        </p:txBody>
      </p:sp>
      <p:sp>
        <p:nvSpPr>
          <p:cNvPr id="7" name="TextBox 6"/>
          <p:cNvSpPr txBox="1"/>
          <p:nvPr/>
        </p:nvSpPr>
        <p:spPr>
          <a:xfrm>
            <a:off x="1600200" y="228601"/>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Description of Jesus</a:t>
            </a:r>
          </a:p>
        </p:txBody>
      </p:sp>
      <p:sp>
        <p:nvSpPr>
          <p:cNvPr id="9" name="TextBox 8"/>
          <p:cNvSpPr txBox="1"/>
          <p:nvPr/>
        </p:nvSpPr>
        <p:spPr>
          <a:xfrm>
            <a:off x="874058" y="1244264"/>
            <a:ext cx="11456894" cy="1569660"/>
          </a:xfrm>
          <a:prstGeom prst="rect">
            <a:avLst/>
          </a:prstGeom>
          <a:noFill/>
        </p:spPr>
        <p:txBody>
          <a:bodyPr wrap="square" rtlCol="0">
            <a:spAutoFit/>
          </a:bodyPr>
          <a:lstStyle/>
          <a:p>
            <a:r>
              <a:rPr lang="en-US" sz="2400" dirty="0">
                <a:solidFill>
                  <a:schemeClr val="bg1"/>
                </a:solidFill>
              </a:rPr>
              <a:t>Eye’s were as a flame of fire and many crowns—Christ rules over many kingdoms</a:t>
            </a:r>
          </a:p>
          <a:p>
            <a:endParaRPr lang="en-US" sz="3600" dirty="0">
              <a:solidFill>
                <a:schemeClr val="bg1"/>
              </a:solidFill>
              <a:effectLst>
                <a:glow rad="228600">
                  <a:schemeClr val="accent6">
                    <a:satMod val="175000"/>
                    <a:alpha val="40000"/>
                  </a:schemeClr>
                </a:glow>
              </a:effectLst>
            </a:endParaRPr>
          </a:p>
          <a:p>
            <a:r>
              <a:rPr lang="en-US" sz="3600" dirty="0">
                <a:solidFill>
                  <a:schemeClr val="bg1"/>
                </a:solidFill>
                <a:effectLst>
                  <a:glow rad="228600">
                    <a:schemeClr val="accent6">
                      <a:satMod val="175000"/>
                      <a:alpha val="40000"/>
                    </a:schemeClr>
                  </a:glow>
                </a:effectLst>
              </a:rPr>
              <a:t>Read D&amp;C 88:50-61</a:t>
            </a:r>
          </a:p>
        </p:txBody>
      </p:sp>
      <p:sp>
        <p:nvSpPr>
          <p:cNvPr id="11" name="TextBox 10"/>
          <p:cNvSpPr txBox="1"/>
          <p:nvPr/>
        </p:nvSpPr>
        <p:spPr>
          <a:xfrm>
            <a:off x="0" y="6457890"/>
            <a:ext cx="3657600" cy="400110"/>
          </a:xfrm>
          <a:prstGeom prst="rect">
            <a:avLst/>
          </a:prstGeom>
          <a:noFill/>
        </p:spPr>
        <p:txBody>
          <a:bodyPr wrap="square" rtlCol="0">
            <a:spAutoFit/>
          </a:bodyPr>
          <a:lstStyle/>
          <a:p>
            <a:r>
              <a:rPr lang="en-US" sz="2000" dirty="0">
                <a:solidFill>
                  <a:schemeClr val="bg2">
                    <a:lumMod val="90000"/>
                  </a:schemeClr>
                </a:solidFill>
              </a:rPr>
              <a:t>Revelation 19:12</a:t>
            </a:r>
          </a:p>
        </p:txBody>
      </p:sp>
      <p:pic>
        <p:nvPicPr>
          <p:cNvPr id="3" name="Picture 2">
            <a:extLst>
              <a:ext uri="{FF2B5EF4-FFF2-40B4-BE49-F238E27FC236}">
                <a16:creationId xmlns:a16="http://schemas.microsoft.com/office/drawing/2014/main" id="{673E74A2-2ADD-42CE-B00D-89BDCCE46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105" y="2979551"/>
            <a:ext cx="5613400" cy="3149600"/>
          </a:xfrm>
          <a:prstGeom prst="rect">
            <a:avLst/>
          </a:prstGeom>
        </p:spPr>
      </p:pic>
    </p:spTree>
    <p:extLst>
      <p:ext uri="{BB962C8B-B14F-4D97-AF65-F5344CB8AC3E}">
        <p14:creationId xmlns:p14="http://schemas.microsoft.com/office/powerpoint/2010/main" val="40792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50224" y="6240558"/>
            <a:ext cx="4114800" cy="461665"/>
          </a:xfrm>
          <a:prstGeom prst="rect">
            <a:avLst/>
          </a:prstGeom>
          <a:noFill/>
        </p:spPr>
        <p:txBody>
          <a:bodyPr wrap="square" rtlCol="0">
            <a:spAutoFit/>
          </a:bodyPr>
          <a:lstStyle/>
          <a:p>
            <a:r>
              <a:rPr lang="en-US" sz="2400" dirty="0">
                <a:solidFill>
                  <a:schemeClr val="bg1"/>
                </a:solidFill>
              </a:rPr>
              <a:t>His Name = The Word of God</a:t>
            </a:r>
          </a:p>
        </p:txBody>
      </p:sp>
      <p:sp>
        <p:nvSpPr>
          <p:cNvPr id="7" name="TextBox 6"/>
          <p:cNvSpPr txBox="1"/>
          <p:nvPr/>
        </p:nvSpPr>
        <p:spPr>
          <a:xfrm>
            <a:off x="1600200" y="228601"/>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Clothing</a:t>
            </a:r>
          </a:p>
        </p:txBody>
      </p:sp>
      <p:sp>
        <p:nvSpPr>
          <p:cNvPr id="9" name="TextBox 8"/>
          <p:cNvSpPr txBox="1"/>
          <p:nvPr/>
        </p:nvSpPr>
        <p:spPr>
          <a:xfrm>
            <a:off x="1752599" y="1524000"/>
            <a:ext cx="4876801" cy="4278094"/>
          </a:xfrm>
          <a:prstGeom prst="rect">
            <a:avLst/>
          </a:prstGeom>
          <a:noFill/>
        </p:spPr>
        <p:txBody>
          <a:bodyPr wrap="square" rtlCol="0">
            <a:spAutoFit/>
          </a:bodyPr>
          <a:lstStyle/>
          <a:p>
            <a:r>
              <a:rPr lang="en-US" sz="2400" dirty="0">
                <a:solidFill>
                  <a:schemeClr val="bg1"/>
                </a:solidFill>
              </a:rPr>
              <a:t>Dyed garments—</a:t>
            </a:r>
          </a:p>
          <a:p>
            <a:endParaRPr lang="en-US" sz="2400" dirty="0">
              <a:solidFill>
                <a:schemeClr val="bg1"/>
              </a:solidFill>
            </a:endParaRPr>
          </a:p>
          <a:p>
            <a:r>
              <a:rPr lang="en-US" sz="2400" dirty="0">
                <a:solidFill>
                  <a:schemeClr val="bg1"/>
                </a:solidFill>
              </a:rPr>
              <a:t>He will wear Red at His coming</a:t>
            </a:r>
          </a:p>
          <a:p>
            <a:r>
              <a:rPr lang="en-US" sz="2400" dirty="0">
                <a:solidFill>
                  <a:schemeClr val="bg1"/>
                </a:solidFill>
              </a:rPr>
              <a:t>Symbolic of the blood of the wicked as judgment falls upon them.</a:t>
            </a:r>
          </a:p>
          <a:p>
            <a:endParaRPr lang="en-US" sz="2400" dirty="0">
              <a:solidFill>
                <a:schemeClr val="bg1"/>
              </a:solidFill>
            </a:endParaRPr>
          </a:p>
          <a:p>
            <a:r>
              <a:rPr lang="en-US" sz="3200" dirty="0">
                <a:solidFill>
                  <a:schemeClr val="bg1"/>
                </a:solidFill>
                <a:effectLst>
                  <a:glow rad="228600">
                    <a:schemeClr val="accent6">
                      <a:satMod val="175000"/>
                      <a:alpha val="40000"/>
                    </a:schemeClr>
                  </a:glow>
                </a:effectLst>
              </a:rPr>
              <a:t>Read:</a:t>
            </a:r>
          </a:p>
          <a:p>
            <a:endParaRPr lang="en-US" sz="3200" dirty="0">
              <a:solidFill>
                <a:schemeClr val="bg1"/>
              </a:solidFill>
              <a:effectLst>
                <a:glow rad="228600">
                  <a:schemeClr val="accent6">
                    <a:satMod val="175000"/>
                    <a:alpha val="40000"/>
                  </a:schemeClr>
                </a:glow>
              </a:effectLst>
            </a:endParaRPr>
          </a:p>
          <a:p>
            <a:r>
              <a:rPr lang="en-US" sz="3200" dirty="0">
                <a:solidFill>
                  <a:schemeClr val="bg1"/>
                </a:solidFill>
                <a:effectLst>
                  <a:glow rad="228600">
                    <a:schemeClr val="accent6">
                      <a:satMod val="175000"/>
                      <a:alpha val="40000"/>
                    </a:schemeClr>
                  </a:glow>
                </a:effectLst>
              </a:rPr>
              <a:t>D&amp;C 133:46-48</a:t>
            </a:r>
          </a:p>
          <a:p>
            <a:r>
              <a:rPr lang="en-US" sz="3200" dirty="0">
                <a:solidFill>
                  <a:schemeClr val="bg1"/>
                </a:solidFill>
                <a:effectLst>
                  <a:glow rad="228600">
                    <a:schemeClr val="accent6">
                      <a:satMod val="175000"/>
                      <a:alpha val="40000"/>
                    </a:schemeClr>
                  </a:glow>
                </a:effectLst>
              </a:rPr>
              <a:t>Isaiah 63:1-6</a:t>
            </a:r>
          </a:p>
        </p:txBody>
      </p:sp>
      <p:sp>
        <p:nvSpPr>
          <p:cNvPr id="11" name="TextBox 10"/>
          <p:cNvSpPr txBox="1"/>
          <p:nvPr/>
        </p:nvSpPr>
        <p:spPr>
          <a:xfrm>
            <a:off x="125505" y="6397703"/>
            <a:ext cx="3657600" cy="400110"/>
          </a:xfrm>
          <a:prstGeom prst="rect">
            <a:avLst/>
          </a:prstGeom>
          <a:noFill/>
        </p:spPr>
        <p:txBody>
          <a:bodyPr wrap="square" rtlCol="0">
            <a:spAutoFit/>
          </a:bodyPr>
          <a:lstStyle/>
          <a:p>
            <a:r>
              <a:rPr lang="en-US" sz="2000" dirty="0">
                <a:solidFill>
                  <a:schemeClr val="bg2">
                    <a:lumMod val="90000"/>
                  </a:schemeClr>
                </a:solidFill>
              </a:rPr>
              <a:t>Revelation 19:12-13</a:t>
            </a:r>
          </a:p>
        </p:txBody>
      </p:sp>
      <p:pic>
        <p:nvPicPr>
          <p:cNvPr id="3" name="Picture 2">
            <a:extLst>
              <a:ext uri="{FF2B5EF4-FFF2-40B4-BE49-F238E27FC236}">
                <a16:creationId xmlns:a16="http://schemas.microsoft.com/office/drawing/2014/main" id="{51387AE4-EEDF-4067-B855-E30C35675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624" y="1201676"/>
            <a:ext cx="3352800" cy="4819650"/>
          </a:xfrm>
          <a:prstGeom prst="rect">
            <a:avLst/>
          </a:prstGeom>
        </p:spPr>
      </p:pic>
    </p:spTree>
    <p:extLst>
      <p:ext uri="{BB962C8B-B14F-4D97-AF65-F5344CB8AC3E}">
        <p14:creationId xmlns:p14="http://schemas.microsoft.com/office/powerpoint/2010/main" val="19416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anim calcmode="lin" valueType="num">
                                      <p:cBhvr>
                                        <p:cTn id="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7" end="7"/>
                                            </p:txEl>
                                          </p:spTgt>
                                        </p:tgtEl>
                                        <p:attrNameLst>
                                          <p:attrName>style.visibility</p:attrName>
                                        </p:attrNameLst>
                                      </p:cBhvr>
                                      <p:to>
                                        <p:strVal val="visible"/>
                                      </p:to>
                                    </p:set>
                                    <p:animEffect transition="in" filter="fade">
                                      <p:cBhvr>
                                        <p:cTn id="12" dur="1000"/>
                                        <p:tgtEl>
                                          <p:spTgt spid="9">
                                            <p:txEl>
                                              <p:pRg st="7" end="7"/>
                                            </p:txEl>
                                          </p:spTgt>
                                        </p:tgtEl>
                                      </p:cBhvr>
                                    </p:animEffect>
                                    <p:anim calcmode="lin" valueType="num">
                                      <p:cBhvr>
                                        <p:cTn id="1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animEffect transition="in" filter="fade">
                                      <p:cBhvr>
                                        <p:cTn id="17" dur="1000"/>
                                        <p:tgtEl>
                                          <p:spTgt spid="9">
                                            <p:txEl>
                                              <p:pRg st="8" end="8"/>
                                            </p:txEl>
                                          </p:spTgt>
                                        </p:tgtEl>
                                      </p:cBhvr>
                                    </p:animEffect>
                                    <p:anim calcmode="lin" valueType="num">
                                      <p:cBhvr>
                                        <p:cTn id="1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00200" y="-10704"/>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Armies</a:t>
            </a:r>
          </a:p>
        </p:txBody>
      </p:sp>
      <p:sp>
        <p:nvSpPr>
          <p:cNvPr id="9" name="TextBox 8"/>
          <p:cNvSpPr txBox="1"/>
          <p:nvPr/>
        </p:nvSpPr>
        <p:spPr>
          <a:xfrm>
            <a:off x="365312" y="657070"/>
            <a:ext cx="6172200" cy="830997"/>
          </a:xfrm>
          <a:prstGeom prst="rect">
            <a:avLst/>
          </a:prstGeom>
          <a:noFill/>
        </p:spPr>
        <p:txBody>
          <a:bodyPr wrap="square" rtlCol="0">
            <a:spAutoFit/>
          </a:bodyPr>
          <a:lstStyle/>
          <a:p>
            <a:r>
              <a:rPr lang="en-US" sz="2400" dirty="0">
                <a:solidFill>
                  <a:schemeClr val="bg1"/>
                </a:solidFill>
              </a:rPr>
              <a:t>An Army of Righteousness—</a:t>
            </a:r>
          </a:p>
          <a:p>
            <a:r>
              <a:rPr lang="en-US" sz="2400" dirty="0">
                <a:solidFill>
                  <a:schemeClr val="bg1"/>
                </a:solidFill>
              </a:rPr>
              <a:t>Those who fought in the war in Heaven</a:t>
            </a:r>
          </a:p>
        </p:txBody>
      </p:sp>
      <p:sp>
        <p:nvSpPr>
          <p:cNvPr id="11" name="TextBox 10"/>
          <p:cNvSpPr txBox="1"/>
          <p:nvPr/>
        </p:nvSpPr>
        <p:spPr>
          <a:xfrm>
            <a:off x="165847" y="6371003"/>
            <a:ext cx="3657600" cy="400110"/>
          </a:xfrm>
          <a:prstGeom prst="rect">
            <a:avLst/>
          </a:prstGeom>
          <a:noFill/>
        </p:spPr>
        <p:txBody>
          <a:bodyPr wrap="square" rtlCol="0">
            <a:spAutoFit/>
          </a:bodyPr>
          <a:lstStyle/>
          <a:p>
            <a:r>
              <a:rPr lang="en-US" sz="2000" dirty="0">
                <a:solidFill>
                  <a:schemeClr val="bg2">
                    <a:lumMod val="90000"/>
                  </a:schemeClr>
                </a:solidFill>
              </a:rPr>
              <a:t>Revelation 19:14-15</a:t>
            </a:r>
          </a:p>
        </p:txBody>
      </p:sp>
      <p:pic>
        <p:nvPicPr>
          <p:cNvPr id="14" name="Picture 13">
            <a:extLst>
              <a:ext uri="{FF2B5EF4-FFF2-40B4-BE49-F238E27FC236}">
                <a16:creationId xmlns:a16="http://schemas.microsoft.com/office/drawing/2014/main" id="{94C2646D-3D41-482C-B94E-31A6AB728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0" y="1662029"/>
            <a:ext cx="4499238" cy="4755292"/>
          </a:xfrm>
          <a:prstGeom prst="rect">
            <a:avLst/>
          </a:prstGeom>
        </p:spPr>
      </p:pic>
      <p:pic>
        <p:nvPicPr>
          <p:cNvPr id="16" name="Picture 15">
            <a:extLst>
              <a:ext uri="{FF2B5EF4-FFF2-40B4-BE49-F238E27FC236}">
                <a16:creationId xmlns:a16="http://schemas.microsoft.com/office/drawing/2014/main" id="{1E806418-2FFC-4E73-A59F-59A6E3857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842" y="1119831"/>
            <a:ext cx="6608637" cy="2895851"/>
          </a:xfrm>
          <a:prstGeom prst="rect">
            <a:avLst/>
          </a:prstGeom>
        </p:spPr>
      </p:pic>
      <p:pic>
        <p:nvPicPr>
          <p:cNvPr id="18" name="Picture 17">
            <a:extLst>
              <a:ext uri="{FF2B5EF4-FFF2-40B4-BE49-F238E27FC236}">
                <a16:creationId xmlns:a16="http://schemas.microsoft.com/office/drawing/2014/main" id="{89A92FCA-4313-4F6A-B104-DBDB00246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901" y="3972806"/>
            <a:ext cx="6419644" cy="2798307"/>
          </a:xfrm>
          <a:prstGeom prst="rect">
            <a:avLst/>
          </a:prstGeom>
        </p:spPr>
      </p:pic>
    </p:spTree>
    <p:extLst>
      <p:ext uri="{BB962C8B-B14F-4D97-AF65-F5344CB8AC3E}">
        <p14:creationId xmlns:p14="http://schemas.microsoft.com/office/powerpoint/2010/main" val="17398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081434" y="3013501"/>
            <a:ext cx="3200400" cy="830997"/>
          </a:xfrm>
          <a:prstGeom prst="rect">
            <a:avLst/>
          </a:prstGeom>
          <a:noFill/>
        </p:spPr>
        <p:txBody>
          <a:bodyPr wrap="square" rtlCol="0">
            <a:spAutoFit/>
          </a:bodyPr>
          <a:lstStyle/>
          <a:p>
            <a:r>
              <a:rPr lang="en-US" sz="2400" dirty="0">
                <a:solidFill>
                  <a:schemeClr val="bg1"/>
                </a:solidFill>
              </a:rPr>
              <a:t>Thigh—it is where the sword is kept. </a:t>
            </a:r>
          </a:p>
        </p:txBody>
      </p:sp>
      <p:sp>
        <p:nvSpPr>
          <p:cNvPr id="7" name="TextBox 6"/>
          <p:cNvSpPr txBox="1"/>
          <p:nvPr/>
        </p:nvSpPr>
        <p:spPr>
          <a:xfrm>
            <a:off x="1600200" y="127338"/>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Name Written</a:t>
            </a:r>
          </a:p>
        </p:txBody>
      </p:sp>
      <p:sp>
        <p:nvSpPr>
          <p:cNvPr id="9" name="TextBox 8"/>
          <p:cNvSpPr txBox="1"/>
          <p:nvPr/>
        </p:nvSpPr>
        <p:spPr>
          <a:xfrm>
            <a:off x="493059" y="1189185"/>
            <a:ext cx="4495800" cy="830997"/>
          </a:xfrm>
          <a:prstGeom prst="rect">
            <a:avLst/>
          </a:prstGeom>
          <a:noFill/>
        </p:spPr>
        <p:txBody>
          <a:bodyPr wrap="square" rtlCol="0">
            <a:spAutoFit/>
          </a:bodyPr>
          <a:lstStyle/>
          <a:p>
            <a:r>
              <a:rPr lang="en-US" sz="2400" dirty="0">
                <a:solidFill>
                  <a:schemeClr val="bg1"/>
                </a:solidFill>
              </a:rPr>
              <a:t>King of Kings and Lord of Lords—by birthright and son ship </a:t>
            </a:r>
          </a:p>
        </p:txBody>
      </p:sp>
      <p:sp>
        <p:nvSpPr>
          <p:cNvPr id="11" name="TextBox 10"/>
          <p:cNvSpPr txBox="1"/>
          <p:nvPr/>
        </p:nvSpPr>
        <p:spPr>
          <a:xfrm>
            <a:off x="0" y="6364723"/>
            <a:ext cx="3657600" cy="400110"/>
          </a:xfrm>
          <a:prstGeom prst="rect">
            <a:avLst/>
          </a:prstGeom>
          <a:noFill/>
        </p:spPr>
        <p:txBody>
          <a:bodyPr wrap="square" rtlCol="0">
            <a:spAutoFit/>
          </a:bodyPr>
          <a:lstStyle/>
          <a:p>
            <a:r>
              <a:rPr lang="en-US" sz="2000" dirty="0">
                <a:solidFill>
                  <a:schemeClr val="bg2">
                    <a:lumMod val="90000"/>
                  </a:schemeClr>
                </a:solidFill>
              </a:rPr>
              <a:t>Revelation 19:16</a:t>
            </a:r>
          </a:p>
        </p:txBody>
      </p:sp>
      <p:pic>
        <p:nvPicPr>
          <p:cNvPr id="3" name="Picture 2">
            <a:extLst>
              <a:ext uri="{FF2B5EF4-FFF2-40B4-BE49-F238E27FC236}">
                <a16:creationId xmlns:a16="http://schemas.microsoft.com/office/drawing/2014/main" id="{77250ED2-B1D4-4804-B948-06FACF0F3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71700"/>
            <a:ext cx="4882896" cy="3657600"/>
          </a:xfrm>
          <a:prstGeom prst="rect">
            <a:avLst/>
          </a:prstGeom>
        </p:spPr>
      </p:pic>
    </p:spTree>
    <p:extLst>
      <p:ext uri="{BB962C8B-B14F-4D97-AF65-F5344CB8AC3E}">
        <p14:creationId xmlns:p14="http://schemas.microsoft.com/office/powerpoint/2010/main" val="3455944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0634" y="2650051"/>
            <a:ext cx="4114800" cy="830997"/>
          </a:xfrm>
          <a:prstGeom prst="rect">
            <a:avLst/>
          </a:prstGeom>
          <a:noFill/>
        </p:spPr>
        <p:txBody>
          <a:bodyPr wrap="square" rtlCol="0">
            <a:spAutoFit/>
          </a:bodyPr>
          <a:lstStyle/>
          <a:p>
            <a:pPr algn="ctr"/>
            <a:r>
              <a:rPr lang="en-US" sz="2400" dirty="0">
                <a:solidFill>
                  <a:schemeClr val="bg1"/>
                </a:solidFill>
              </a:rPr>
              <a:t>Fowls—Scavenge the souls of the wicked</a:t>
            </a:r>
          </a:p>
        </p:txBody>
      </p:sp>
      <p:sp>
        <p:nvSpPr>
          <p:cNvPr id="7" name="TextBox 6"/>
          <p:cNvSpPr txBox="1"/>
          <p:nvPr/>
        </p:nvSpPr>
        <p:spPr>
          <a:xfrm>
            <a:off x="1617634" y="68999"/>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Angel in the Sun</a:t>
            </a:r>
          </a:p>
        </p:txBody>
      </p:sp>
      <p:sp>
        <p:nvSpPr>
          <p:cNvPr id="9" name="TextBox 8"/>
          <p:cNvSpPr txBox="1"/>
          <p:nvPr/>
        </p:nvSpPr>
        <p:spPr>
          <a:xfrm>
            <a:off x="3581400" y="1066058"/>
            <a:ext cx="5768788" cy="461665"/>
          </a:xfrm>
          <a:prstGeom prst="rect">
            <a:avLst/>
          </a:prstGeom>
          <a:noFill/>
        </p:spPr>
        <p:txBody>
          <a:bodyPr wrap="square" rtlCol="0">
            <a:spAutoFit/>
          </a:bodyPr>
          <a:lstStyle/>
          <a:p>
            <a:r>
              <a:rPr lang="en-US" sz="2400" dirty="0">
                <a:solidFill>
                  <a:schemeClr val="bg1"/>
                </a:solidFill>
              </a:rPr>
              <a:t>Angel--Celestial Glory—power and authority</a:t>
            </a:r>
          </a:p>
        </p:txBody>
      </p:sp>
      <p:sp>
        <p:nvSpPr>
          <p:cNvPr id="11" name="TextBox 10"/>
          <p:cNvSpPr txBox="1"/>
          <p:nvPr/>
        </p:nvSpPr>
        <p:spPr>
          <a:xfrm>
            <a:off x="0" y="6346359"/>
            <a:ext cx="3657600" cy="400110"/>
          </a:xfrm>
          <a:prstGeom prst="rect">
            <a:avLst/>
          </a:prstGeom>
          <a:noFill/>
        </p:spPr>
        <p:txBody>
          <a:bodyPr wrap="square" rtlCol="0">
            <a:spAutoFit/>
          </a:bodyPr>
          <a:lstStyle/>
          <a:p>
            <a:r>
              <a:rPr lang="en-US" sz="2000" dirty="0">
                <a:solidFill>
                  <a:schemeClr val="bg2">
                    <a:lumMod val="90000"/>
                  </a:schemeClr>
                </a:solidFill>
              </a:rPr>
              <a:t>Revelation 19:17-19</a:t>
            </a:r>
          </a:p>
        </p:txBody>
      </p:sp>
      <p:sp>
        <p:nvSpPr>
          <p:cNvPr id="8" name="TextBox 7"/>
          <p:cNvSpPr txBox="1"/>
          <p:nvPr/>
        </p:nvSpPr>
        <p:spPr>
          <a:xfrm>
            <a:off x="892484" y="4603376"/>
            <a:ext cx="4114800" cy="1569660"/>
          </a:xfrm>
          <a:prstGeom prst="rect">
            <a:avLst/>
          </a:prstGeom>
          <a:noFill/>
        </p:spPr>
        <p:txBody>
          <a:bodyPr wrap="square" rtlCol="0">
            <a:spAutoFit/>
          </a:bodyPr>
          <a:lstStyle/>
          <a:p>
            <a:r>
              <a:rPr lang="en-US" sz="2400" dirty="0">
                <a:solidFill>
                  <a:schemeClr val="bg1"/>
                </a:solidFill>
              </a:rPr>
              <a:t>Satan’s Banquet--Anarchy</a:t>
            </a:r>
          </a:p>
          <a:p>
            <a:r>
              <a:rPr lang="en-US" sz="2400" dirty="0">
                <a:solidFill>
                  <a:schemeClr val="bg1"/>
                </a:solidFill>
              </a:rPr>
              <a:t>Bodies of the rebellious supply the entrée. </a:t>
            </a:r>
          </a:p>
          <a:p>
            <a:r>
              <a:rPr lang="en-US" sz="2400" dirty="0">
                <a:solidFill>
                  <a:schemeClr val="bg1"/>
                </a:solidFill>
              </a:rPr>
              <a:t>D&amp;C 29:14-21</a:t>
            </a:r>
          </a:p>
        </p:txBody>
      </p:sp>
      <p:pic>
        <p:nvPicPr>
          <p:cNvPr id="3" name="Picture 2">
            <a:extLst>
              <a:ext uri="{FF2B5EF4-FFF2-40B4-BE49-F238E27FC236}">
                <a16:creationId xmlns:a16="http://schemas.microsoft.com/office/drawing/2014/main" id="{745605FE-9A0E-41B6-A1A4-13D8576D3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146" y="1521753"/>
            <a:ext cx="3530600" cy="2908300"/>
          </a:xfrm>
          <a:prstGeom prst="rect">
            <a:avLst/>
          </a:prstGeom>
        </p:spPr>
      </p:pic>
      <p:pic>
        <p:nvPicPr>
          <p:cNvPr id="10" name="Picture 9">
            <a:extLst>
              <a:ext uri="{FF2B5EF4-FFF2-40B4-BE49-F238E27FC236}">
                <a16:creationId xmlns:a16="http://schemas.microsoft.com/office/drawing/2014/main" id="{12C8F8E2-ED3D-44DB-ACA8-F9D11421A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794" y="3827045"/>
            <a:ext cx="4608576" cy="2328672"/>
          </a:xfrm>
          <a:prstGeom prst="rect">
            <a:avLst/>
          </a:prstGeom>
        </p:spPr>
      </p:pic>
    </p:spTree>
    <p:extLst>
      <p:ext uri="{BB962C8B-B14F-4D97-AF65-F5344CB8AC3E}">
        <p14:creationId xmlns:p14="http://schemas.microsoft.com/office/powerpoint/2010/main" val="16542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62100" y="-79176"/>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First to Fall</a:t>
            </a:r>
          </a:p>
        </p:txBody>
      </p:sp>
      <p:sp>
        <p:nvSpPr>
          <p:cNvPr id="9" name="TextBox 8"/>
          <p:cNvSpPr txBox="1"/>
          <p:nvPr/>
        </p:nvSpPr>
        <p:spPr>
          <a:xfrm>
            <a:off x="838200" y="1166842"/>
            <a:ext cx="6781800" cy="4524315"/>
          </a:xfrm>
          <a:prstGeom prst="rect">
            <a:avLst/>
          </a:prstGeom>
          <a:noFill/>
        </p:spPr>
        <p:txBody>
          <a:bodyPr wrap="square" rtlCol="0">
            <a:spAutoFit/>
          </a:bodyPr>
          <a:lstStyle/>
          <a:p>
            <a:r>
              <a:rPr lang="en-US" sz="2400" dirty="0">
                <a:solidFill>
                  <a:schemeClr val="bg1"/>
                </a:solidFill>
              </a:rPr>
              <a:t>The Beast and the false prophets are the first to fall, under the power of Christ. False political entities and faithless institutions and philosophies will fail.</a:t>
            </a:r>
          </a:p>
          <a:p>
            <a:endParaRPr lang="en-US" sz="2400" dirty="0">
              <a:solidFill>
                <a:schemeClr val="bg1"/>
              </a:solidFill>
            </a:endParaRPr>
          </a:p>
          <a:p>
            <a:r>
              <a:rPr lang="en-US" sz="2400" dirty="0">
                <a:solidFill>
                  <a:schemeClr val="bg1"/>
                </a:solidFill>
              </a:rPr>
              <a:t>No longer supported by these philosophies, the armies of the world will succumb to </a:t>
            </a:r>
          </a:p>
          <a:p>
            <a:r>
              <a:rPr lang="en-US" sz="2400" dirty="0">
                <a:solidFill>
                  <a:schemeClr val="bg1"/>
                </a:solidFill>
              </a:rPr>
              <a:t>anarchy.</a:t>
            </a:r>
          </a:p>
          <a:p>
            <a:endParaRPr lang="en-US" sz="2400" dirty="0">
              <a:solidFill>
                <a:schemeClr val="bg1"/>
              </a:solidFill>
            </a:endParaRPr>
          </a:p>
          <a:p>
            <a:r>
              <a:rPr lang="en-US" sz="2400" dirty="0">
                <a:solidFill>
                  <a:schemeClr val="bg1"/>
                </a:solidFill>
              </a:rPr>
              <a:t>The only weapon the prophets need to </a:t>
            </a:r>
          </a:p>
          <a:p>
            <a:r>
              <a:rPr lang="en-US" sz="2400" dirty="0">
                <a:solidFill>
                  <a:schemeClr val="bg1"/>
                </a:solidFill>
              </a:rPr>
              <a:t>defeat the enemy and to establish peace</a:t>
            </a:r>
          </a:p>
          <a:p>
            <a:r>
              <a:rPr lang="en-US" sz="2400" dirty="0">
                <a:solidFill>
                  <a:schemeClr val="bg1"/>
                </a:solidFill>
              </a:rPr>
              <a:t> on the earth is the proclamation of the</a:t>
            </a:r>
          </a:p>
          <a:p>
            <a:r>
              <a:rPr lang="en-US" sz="2400" dirty="0">
                <a:solidFill>
                  <a:schemeClr val="bg1"/>
                </a:solidFill>
              </a:rPr>
              <a:t> gospel.</a:t>
            </a:r>
          </a:p>
        </p:txBody>
      </p:sp>
      <p:sp>
        <p:nvSpPr>
          <p:cNvPr id="11" name="TextBox 10"/>
          <p:cNvSpPr txBox="1"/>
          <p:nvPr/>
        </p:nvSpPr>
        <p:spPr>
          <a:xfrm>
            <a:off x="0" y="6429343"/>
            <a:ext cx="3657600" cy="400110"/>
          </a:xfrm>
          <a:prstGeom prst="rect">
            <a:avLst/>
          </a:prstGeom>
          <a:noFill/>
        </p:spPr>
        <p:txBody>
          <a:bodyPr wrap="square" rtlCol="0">
            <a:spAutoFit/>
          </a:bodyPr>
          <a:lstStyle/>
          <a:p>
            <a:r>
              <a:rPr lang="en-US" sz="2000" dirty="0">
                <a:solidFill>
                  <a:schemeClr val="bg2">
                    <a:lumMod val="90000"/>
                  </a:schemeClr>
                </a:solidFill>
              </a:rPr>
              <a:t>Revelation 19:20-21</a:t>
            </a:r>
          </a:p>
        </p:txBody>
      </p:sp>
      <p:pic>
        <p:nvPicPr>
          <p:cNvPr id="3" name="Picture 2">
            <a:extLst>
              <a:ext uri="{FF2B5EF4-FFF2-40B4-BE49-F238E27FC236}">
                <a16:creationId xmlns:a16="http://schemas.microsoft.com/office/drawing/2014/main" id="{C8010189-4A27-4F0C-AA82-F240FDC01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815" y="2558505"/>
            <a:ext cx="3419475" cy="3419475"/>
          </a:xfrm>
          <a:prstGeom prst="rect">
            <a:avLst/>
          </a:prstGeom>
        </p:spPr>
      </p:pic>
    </p:spTree>
    <p:extLst>
      <p:ext uri="{BB962C8B-B14F-4D97-AF65-F5344CB8AC3E}">
        <p14:creationId xmlns:p14="http://schemas.microsoft.com/office/powerpoint/2010/main" val="144994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00200" y="228601"/>
            <a:ext cx="9067800" cy="1015663"/>
          </a:xfrm>
          <a:prstGeom prst="rect">
            <a:avLst/>
          </a:prstGeom>
          <a:noFill/>
        </p:spPr>
        <p:txBody>
          <a:bodyPr wrap="square" rtlCol="0">
            <a:spAutoFit/>
          </a:bodyPr>
          <a:lstStyle/>
          <a:p>
            <a:pPr algn="ctr"/>
            <a:r>
              <a:rPr lang="en-US" sz="6000" dirty="0">
                <a:solidFill>
                  <a:schemeClr val="bg1"/>
                </a:solidFill>
                <a:latin typeface="Harrington" pitchFamily="82" charset="0"/>
              </a:rPr>
              <a:t>Becoming Worthy</a:t>
            </a:r>
          </a:p>
        </p:txBody>
      </p:sp>
      <p:sp>
        <p:nvSpPr>
          <p:cNvPr id="9" name="TextBox 8"/>
          <p:cNvSpPr txBox="1"/>
          <p:nvPr/>
        </p:nvSpPr>
        <p:spPr>
          <a:xfrm>
            <a:off x="1730188" y="1906219"/>
            <a:ext cx="9336741" cy="3416320"/>
          </a:xfrm>
          <a:prstGeom prst="rect">
            <a:avLst/>
          </a:prstGeom>
          <a:noFill/>
        </p:spPr>
        <p:txBody>
          <a:bodyPr wrap="square" rtlCol="0">
            <a:spAutoFit/>
          </a:bodyPr>
          <a:lstStyle/>
          <a:p>
            <a:r>
              <a:rPr lang="en-US" sz="2400" i="1" dirty="0">
                <a:solidFill>
                  <a:srgbClr val="FFFF00"/>
                </a:solidFill>
              </a:rPr>
              <a:t>“Have ye walked, keeping yourselves blameless before God” Could ye say, if ye were called to die at this time, within yourselves, that ye have been sufficiently humble? That your garments have been cleansed and made white through the blood of Christ, who will come to redeem his people from their sins?</a:t>
            </a:r>
          </a:p>
          <a:p>
            <a:endParaRPr lang="en-US" sz="2400" i="1" dirty="0">
              <a:solidFill>
                <a:srgbClr val="FFFF00"/>
              </a:solidFill>
            </a:endParaRPr>
          </a:p>
          <a:p>
            <a:r>
              <a:rPr lang="en-US" sz="2400" i="1" dirty="0">
                <a:solidFill>
                  <a:srgbClr val="FFFF00"/>
                </a:solidFill>
              </a:rPr>
              <a:t>Behold, are ye stripped of pride? I say unto you, if ye are not ye are not prepared to meet God. Behold ye must prepare quickly; for the kingdom of heaven is soon at hand, and such an one hath not eternal life.”</a:t>
            </a:r>
          </a:p>
        </p:txBody>
      </p:sp>
      <p:sp>
        <p:nvSpPr>
          <p:cNvPr id="11" name="TextBox 10"/>
          <p:cNvSpPr txBox="1"/>
          <p:nvPr/>
        </p:nvSpPr>
        <p:spPr>
          <a:xfrm>
            <a:off x="156882" y="6417766"/>
            <a:ext cx="3657600" cy="400110"/>
          </a:xfrm>
          <a:prstGeom prst="rect">
            <a:avLst/>
          </a:prstGeom>
          <a:noFill/>
        </p:spPr>
        <p:txBody>
          <a:bodyPr wrap="square" rtlCol="0">
            <a:spAutoFit/>
          </a:bodyPr>
          <a:lstStyle/>
          <a:p>
            <a:r>
              <a:rPr lang="en-US" sz="2000" dirty="0">
                <a:solidFill>
                  <a:srgbClr val="FFFF00"/>
                </a:solidFill>
              </a:rPr>
              <a:t>Alma 5: 27-28</a:t>
            </a:r>
          </a:p>
        </p:txBody>
      </p:sp>
    </p:spTree>
    <p:extLst>
      <p:ext uri="{BB962C8B-B14F-4D97-AF65-F5344CB8AC3E}">
        <p14:creationId xmlns:p14="http://schemas.microsoft.com/office/powerpoint/2010/main" val="204780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rgbClr val="1437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dirty="0">
                <a:solidFill>
                  <a:schemeClr val="bg1"/>
                </a:solidFill>
              </a:rPr>
              <a:t>“Life and Teachings of Jesus Christ and His Apostles” Page 464</a:t>
            </a:r>
          </a:p>
          <a:p>
            <a:pPr marL="342900" indent="-342900">
              <a:buFont typeface="+mj-lt"/>
              <a:buAutoNum type="arabicPeriod"/>
            </a:pPr>
            <a:r>
              <a:rPr lang="en-US" dirty="0">
                <a:solidFill>
                  <a:schemeClr val="bg1"/>
                </a:solidFill>
              </a:rPr>
              <a:t>Bruce R. McConkie “Mormon Doctrine” Pages 137-138; </a:t>
            </a:r>
            <a:r>
              <a:rPr lang="en-US" dirty="0">
                <a:solidFill>
                  <a:schemeClr val="bg1"/>
                </a:solidFill>
                <a:latin typeface="Open Sans"/>
              </a:rPr>
              <a:t>(</a:t>
            </a:r>
            <a:r>
              <a:rPr lang="en-US" i="1" dirty="0">
                <a:solidFill>
                  <a:schemeClr val="bg1"/>
                </a:solidFill>
                <a:latin typeface="Open Sans"/>
              </a:rPr>
              <a:t>Mormon Doctrine,</a:t>
            </a:r>
            <a:r>
              <a:rPr lang="en-US" dirty="0">
                <a:solidFill>
                  <a:schemeClr val="bg1"/>
                </a:solidFill>
                <a:latin typeface="Open Sans"/>
              </a:rPr>
              <a:t> 2nd ed. [1966], 469).</a:t>
            </a:r>
            <a:endParaRPr lang="en-US" dirty="0">
              <a:solidFill>
                <a:schemeClr val="bg1"/>
              </a:solidFill>
            </a:endParaRPr>
          </a:p>
          <a:p>
            <a:pPr marL="342900" indent="-342900">
              <a:buFont typeface="+mj-lt"/>
              <a:buAutoNum type="arabicPeriod"/>
            </a:pPr>
            <a:r>
              <a:rPr lang="en-US" dirty="0">
                <a:solidFill>
                  <a:schemeClr val="bg1"/>
                </a:solidFill>
              </a:rPr>
              <a:t>Joseph Smith  (HC 5:298).</a:t>
            </a:r>
          </a:p>
          <a:p>
            <a:pPr marL="342900" indent="-342900">
              <a:buFont typeface="+mj-lt"/>
              <a:buAutoNum type="arabicPeriod"/>
            </a:pPr>
            <a:r>
              <a:rPr lang="en-US" dirty="0">
                <a:solidFill>
                  <a:schemeClr val="bg1"/>
                </a:solidFill>
              </a:rPr>
              <a:t>Joseph Fielding Smith “Doctrines of Salvation” 3:45; 3:315 </a:t>
            </a:r>
          </a:p>
          <a:p>
            <a:pPr marL="342900" indent="-342900">
              <a:buFont typeface="+mj-lt"/>
              <a:buAutoNum type="arabicPeriod"/>
            </a:pPr>
            <a:r>
              <a:rPr lang="en-US" dirty="0">
                <a:solidFill>
                  <a:schemeClr val="bg1"/>
                </a:solidFill>
              </a:rPr>
              <a:t>Dallin H. Oaks Ensign, May 2004</a:t>
            </a:r>
          </a:p>
          <a:p>
            <a:r>
              <a:rPr lang="en-US" dirty="0">
                <a:solidFill>
                  <a:schemeClr val="bg1"/>
                </a:solidFill>
              </a:rPr>
              <a:t>6.  Michael Wilcox “Who Shall Be Able to Stand” page 266</a:t>
            </a:r>
          </a:p>
          <a:p>
            <a:r>
              <a:rPr lang="en-US" dirty="0">
                <a:solidFill>
                  <a:schemeClr val="bg1"/>
                </a:solidFill>
                <a:latin typeface="Open Sans"/>
              </a:rPr>
              <a:t>7.   Elder Jeffrey R. Holland (“Personal Purity,”</a:t>
            </a:r>
            <a:r>
              <a:rPr lang="en-US" i="1" dirty="0">
                <a:solidFill>
                  <a:schemeClr val="bg1"/>
                </a:solidFill>
                <a:latin typeface="Open Sans"/>
              </a:rPr>
              <a:t> Ensign,</a:t>
            </a:r>
            <a:r>
              <a:rPr lang="en-US" dirty="0">
                <a:solidFill>
                  <a:schemeClr val="bg1"/>
                </a:solidFill>
                <a:latin typeface="Open Sans"/>
              </a:rPr>
              <a:t> Nov. 1998, 77).</a:t>
            </a:r>
            <a:endParaRPr lang="en-US" dirty="0">
              <a:solidFill>
                <a:schemeClr val="bg1"/>
              </a:solidFill>
            </a:endParaRPr>
          </a:p>
          <a:p>
            <a:r>
              <a:rPr lang="en-US" dirty="0">
                <a:solidFill>
                  <a:schemeClr val="bg1"/>
                </a:solidFill>
              </a:rPr>
              <a:t>David J. Ridges “The Book of Revelation Made Easier”</a:t>
            </a:r>
          </a:p>
          <a:p>
            <a:r>
              <a:rPr lang="en-US" dirty="0">
                <a:solidFill>
                  <a:schemeClr val="bg1"/>
                </a:solidFill>
              </a:rPr>
              <a:t>Notes from Lesley Meacham and Becky Davies from the Poway Institute Class</a:t>
            </a:r>
          </a:p>
          <a:p>
            <a:pPr marL="457200" indent="-457200">
              <a:buAutoNum type="arabicPeriod" startAt="7"/>
            </a:pPr>
            <a:endParaRPr lang="en-US" dirty="0">
              <a:solidFill>
                <a:schemeClr val="bg1"/>
              </a:solidFill>
            </a:endParaRPr>
          </a:p>
          <a:p>
            <a:pPr marL="342900" indent="-342900">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1EED4150-6510-415C-B220-67D94DBF3FCC}"/>
              </a:ext>
            </a:extLst>
          </p:cNvPr>
          <p:cNvSpPr>
            <a:spLocks noGrp="1"/>
          </p:cNvSpPr>
          <p:nvPr/>
        </p:nvSpPr>
        <p:spPr>
          <a:xfrm>
            <a:off x="65123" y="642883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0001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4366393"/>
            <a:ext cx="6037729" cy="1815882"/>
          </a:xfrm>
          <a:prstGeom prst="rect">
            <a:avLst/>
          </a:prstGeom>
          <a:ln>
            <a:solidFill>
              <a:schemeClr val="tx1"/>
            </a:solidFill>
          </a:ln>
        </p:spPr>
        <p:txBody>
          <a:bodyPr wrap="square">
            <a:spAutoFit/>
          </a:bodyPr>
          <a:lstStyle/>
          <a:p>
            <a:r>
              <a:rPr lang="en-US" sz="1600" b="1" dirty="0"/>
              <a:t>Receive Not Her Plagues Revelation 18:4:</a:t>
            </a:r>
          </a:p>
          <a:p>
            <a:r>
              <a:rPr lang="en-US" sz="1600" dirty="0"/>
              <a:t>“It is a false idea that the Saints will escape all the judgments, whilst the wicked suffer; for all flesh is subject to suffer, and ‘the righteous shall hardly escape;’ … many of the righteous shall fall a prey to disease, to pestilence, etc., by reason of the weakness of the flesh, and yet be saved in the Kingdom of God” Joseph Smith (in </a:t>
            </a:r>
            <a:r>
              <a:rPr lang="en-US" sz="1600" i="1" dirty="0"/>
              <a:t>History of the Church,</a:t>
            </a:r>
            <a:r>
              <a:rPr lang="en-US" sz="1600" dirty="0"/>
              <a:t> 4:11).</a:t>
            </a:r>
          </a:p>
        </p:txBody>
      </p:sp>
      <p:sp>
        <p:nvSpPr>
          <p:cNvPr id="5" name="Rectangle 4"/>
          <p:cNvSpPr/>
          <p:nvPr/>
        </p:nvSpPr>
        <p:spPr>
          <a:xfrm>
            <a:off x="-2" y="1565626"/>
            <a:ext cx="6037729" cy="2800767"/>
          </a:xfrm>
          <a:prstGeom prst="rect">
            <a:avLst/>
          </a:prstGeom>
          <a:ln>
            <a:solidFill>
              <a:schemeClr val="tx1"/>
            </a:solidFill>
          </a:ln>
        </p:spPr>
        <p:txBody>
          <a:bodyPr wrap="square">
            <a:spAutoFit/>
          </a:bodyPr>
          <a:lstStyle/>
          <a:p>
            <a:pPr fontAlgn="base"/>
            <a:r>
              <a:rPr lang="en-US" sz="1600" b="1" dirty="0"/>
              <a:t>Come Out of Babylon Revelation 18:4</a:t>
            </a:r>
          </a:p>
          <a:p>
            <a:pPr fontAlgn="base"/>
            <a:r>
              <a:rPr lang="en-US" sz="1600" dirty="0"/>
              <a:t>“Much of the world is being engulfed in a rising river of degenerate filth, with the abandonment of virtue, righteousness, personal integrity, traditional marriage, and family life. …</a:t>
            </a:r>
          </a:p>
          <a:p>
            <a:pPr fontAlgn="base"/>
            <a:r>
              <a:rPr lang="en-US" sz="1600" dirty="0"/>
              <a:t>“… Despite pockets of evil, the world overall is majestically beautiful, filled with many good and sincere people. God has provided a way to live in this world and not be contaminated by the degrading pressures evil agents spread throughout it. You can live a virtuous, productive, righteous life by following the plan of protection created by your Father in Heaven: His plan of happiness” Elder Richard G. Scott (“How to Live Well amid Increasing Evil,”</a:t>
            </a:r>
            <a:r>
              <a:rPr lang="en-US" sz="1600" i="1" dirty="0"/>
              <a:t> Ensign</a:t>
            </a:r>
            <a:r>
              <a:rPr lang="en-US" sz="1600" dirty="0"/>
              <a:t> or </a:t>
            </a:r>
            <a:r>
              <a:rPr lang="en-US" sz="1600" i="1" dirty="0"/>
              <a:t>Liahona,</a:t>
            </a:r>
            <a:r>
              <a:rPr lang="en-US" sz="1600" dirty="0"/>
              <a:t> May 2004, 100).</a:t>
            </a:r>
          </a:p>
        </p:txBody>
      </p:sp>
      <p:sp>
        <p:nvSpPr>
          <p:cNvPr id="6" name="Rectangle 5"/>
          <p:cNvSpPr/>
          <p:nvPr/>
        </p:nvSpPr>
        <p:spPr>
          <a:xfrm>
            <a:off x="0" y="0"/>
            <a:ext cx="6037729" cy="1569660"/>
          </a:xfrm>
          <a:prstGeom prst="rect">
            <a:avLst/>
          </a:prstGeom>
          <a:ln>
            <a:solidFill>
              <a:schemeClr val="tx1"/>
            </a:solidFill>
          </a:ln>
        </p:spPr>
        <p:txBody>
          <a:bodyPr wrap="square">
            <a:spAutoFit/>
          </a:bodyPr>
          <a:lstStyle/>
          <a:p>
            <a:pPr fontAlgn="base"/>
            <a:r>
              <a:rPr lang="en-US" sz="1600" b="1" dirty="0">
                <a:solidFill>
                  <a:srgbClr val="333333"/>
                </a:solidFill>
              </a:rPr>
              <a:t>Babylon Revelation 17:1-6:</a:t>
            </a:r>
          </a:p>
          <a:p>
            <a:pPr fontAlgn="base"/>
            <a:r>
              <a:rPr lang="en-US" sz="1600" dirty="0">
                <a:solidFill>
                  <a:srgbClr val="333333"/>
                </a:solidFill>
              </a:rPr>
              <a:t>Because of the worldliness and corruption of ancient Babylon, and because it was a place where the children of Israel were captive, Babylon is often used figuratively in the scriptures to represent sin, worldliness, the influence of the devil on the earth, and spiritual captivity </a:t>
            </a:r>
            <a:endParaRPr lang="en-US" sz="1600" dirty="0"/>
          </a:p>
        </p:txBody>
      </p:sp>
      <p:sp>
        <p:nvSpPr>
          <p:cNvPr id="8" name="Rectangle 7"/>
          <p:cNvSpPr/>
          <p:nvPr/>
        </p:nvSpPr>
        <p:spPr>
          <a:xfrm>
            <a:off x="6037727" y="2585323"/>
            <a:ext cx="6096002" cy="2862322"/>
          </a:xfrm>
          <a:prstGeom prst="rect">
            <a:avLst/>
          </a:prstGeom>
          <a:ln>
            <a:solidFill>
              <a:schemeClr val="tx1"/>
            </a:solidFill>
          </a:ln>
        </p:spPr>
        <p:txBody>
          <a:bodyPr wrap="square">
            <a:spAutoFit/>
          </a:bodyPr>
          <a:lstStyle/>
          <a:p>
            <a:pPr fontAlgn="base"/>
            <a:r>
              <a:rPr lang="en-US" b="1" dirty="0"/>
              <a:t>The “marriage supper of the Lamb” (Revelation 19:9) </a:t>
            </a:r>
            <a:r>
              <a:rPr lang="en-US" dirty="0"/>
              <a:t>is a symbolic reference to the Second Coming of Jesus Christ. The Prophet Joseph Smith taught:</a:t>
            </a:r>
          </a:p>
          <a:p>
            <a:pPr fontAlgn="base"/>
            <a:r>
              <a:rPr lang="en-US" dirty="0"/>
              <a:t>“Those who keep the commandments of the Lord and walk in His statutes to the end, are the only individuals permitted to sit at this glorious feast. …</a:t>
            </a:r>
          </a:p>
          <a:p>
            <a:pPr fontAlgn="base"/>
            <a:r>
              <a:rPr lang="en-US" dirty="0"/>
              <a:t>“Reflect for a moment, brethren [and sisters], and enquire, whether you would consider yourselves worthy [of] a seat at the marriage feast” (</a:t>
            </a:r>
            <a:r>
              <a:rPr lang="en-US" i="1" dirty="0"/>
              <a:t>Teachings of Presidents of the Church: Joseph Smith</a:t>
            </a:r>
            <a:r>
              <a:rPr lang="en-US" dirty="0"/>
              <a:t> [2007], 165–66).</a:t>
            </a:r>
          </a:p>
        </p:txBody>
      </p:sp>
      <p:sp>
        <p:nvSpPr>
          <p:cNvPr id="11" name="Rectangle 10"/>
          <p:cNvSpPr/>
          <p:nvPr/>
        </p:nvSpPr>
        <p:spPr>
          <a:xfrm>
            <a:off x="6037729" y="0"/>
            <a:ext cx="6096000" cy="2585323"/>
          </a:xfrm>
          <a:prstGeom prst="rect">
            <a:avLst/>
          </a:prstGeom>
          <a:ln>
            <a:solidFill>
              <a:schemeClr val="tx1"/>
            </a:solidFill>
          </a:ln>
        </p:spPr>
        <p:txBody>
          <a:bodyPr>
            <a:spAutoFit/>
          </a:bodyPr>
          <a:lstStyle/>
          <a:p>
            <a:pPr fontAlgn="base"/>
            <a:r>
              <a:rPr lang="en-US" b="1" dirty="0"/>
              <a:t>Clothed with a Vesture Dipped in Blood Revelation 19:13:</a:t>
            </a:r>
          </a:p>
          <a:p>
            <a:pPr fontAlgn="base"/>
            <a:r>
              <a:rPr lang="en-US" dirty="0"/>
              <a:t>“Having bled at every pore, how red His raiment must have been in Gethsemane, how crimson that cloak!</a:t>
            </a:r>
          </a:p>
          <a:p>
            <a:pPr fontAlgn="base"/>
            <a:r>
              <a:rPr lang="en-US" dirty="0"/>
              <a:t>“No wonder, when Christ comes in power and glory, that He will come in reminding red attire (see D&amp;C 133:48), signifying not only the winepress of wrath, but also to bring to our remembrance how He suffered for each of us in Gethsemane and on Calvary!” Elder Neal A. Maxwell (“Overcome … Even As I Also Overcame,”</a:t>
            </a:r>
            <a:r>
              <a:rPr lang="en-US" i="1" dirty="0"/>
              <a:t> Ensign,</a:t>
            </a:r>
            <a:r>
              <a:rPr lang="en-US" dirty="0"/>
              <a:t> May 1987, 72).</a:t>
            </a:r>
          </a:p>
        </p:txBody>
      </p:sp>
    </p:spTree>
    <p:extLst>
      <p:ext uri="{BB962C8B-B14F-4D97-AF65-F5344CB8AC3E}">
        <p14:creationId xmlns:p14="http://schemas.microsoft.com/office/powerpoint/2010/main" val="727368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62D15-C7F2-4403-A8D0-F6A2EBBD8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819400" y="609600"/>
            <a:ext cx="6477000" cy="4154984"/>
          </a:xfrm>
          <a:prstGeom prst="rect">
            <a:avLst/>
          </a:prstGeom>
          <a:noFill/>
        </p:spPr>
        <p:txBody>
          <a:bodyPr wrap="square" rtlCol="0">
            <a:spAutoFit/>
          </a:bodyPr>
          <a:lstStyle/>
          <a:p>
            <a:pPr algn="ctr"/>
            <a:r>
              <a:rPr lang="en-US" sz="7200" dirty="0">
                <a:solidFill>
                  <a:schemeClr val="bg1"/>
                </a:solidFill>
                <a:latin typeface="Britannic Bold" pitchFamily="34" charset="0"/>
              </a:rPr>
              <a:t>Binding of Satan</a:t>
            </a:r>
          </a:p>
          <a:p>
            <a:pPr algn="ctr"/>
            <a:endParaRPr lang="en-US" sz="7200" dirty="0">
              <a:solidFill>
                <a:schemeClr val="bg1"/>
              </a:solidFill>
              <a:latin typeface="Britannic Bold" pitchFamily="34" charset="0"/>
            </a:endParaRPr>
          </a:p>
          <a:p>
            <a:pPr algn="ctr"/>
            <a:r>
              <a:rPr lang="en-US" sz="4800" dirty="0">
                <a:solidFill>
                  <a:schemeClr val="bg1"/>
                </a:solidFill>
                <a:latin typeface="Britannic Bold" pitchFamily="34" charset="0"/>
              </a:rPr>
              <a:t>Revelation 20</a:t>
            </a:r>
          </a:p>
        </p:txBody>
      </p:sp>
      <p:grpSp>
        <p:nvGrpSpPr>
          <p:cNvPr id="66" name="Group 65"/>
          <p:cNvGrpSpPr/>
          <p:nvPr/>
        </p:nvGrpSpPr>
        <p:grpSpPr>
          <a:xfrm>
            <a:off x="906267" y="2583406"/>
            <a:ext cx="1647766" cy="3595244"/>
            <a:chOff x="1991831" y="1178829"/>
            <a:chExt cx="2026911" cy="4422497"/>
          </a:xfrm>
        </p:grpSpPr>
        <p:sp>
          <p:nvSpPr>
            <p:cNvPr id="67" name="Oval 66"/>
            <p:cNvSpPr/>
            <p:nvPr/>
          </p:nvSpPr>
          <p:spPr>
            <a:xfrm rot="649721" flipH="1">
              <a:off x="3016382"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649721" flipH="1">
              <a:off x="2467117"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flipH="1">
              <a:off x="2369481" y="2677698"/>
              <a:ext cx="1400491" cy="270122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6724914" flipH="1">
              <a:off x="1930416" y="3613547"/>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3549535" flipH="1">
              <a:off x="3538562" y="3594652"/>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217087" flipH="1">
              <a:off x="2234158" y="2595622"/>
              <a:ext cx="537618" cy="118635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20382913">
              <a:off x="3342924" y="2601919"/>
              <a:ext cx="585228" cy="122935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p:nvPr/>
          </p:nvSpPr>
          <p:spPr>
            <a:xfrm rot="20706537">
              <a:off x="1991831" y="1178829"/>
              <a:ext cx="1998758" cy="1879517"/>
            </a:xfrm>
            <a:custGeom>
              <a:avLst/>
              <a:gdLst>
                <a:gd name="connsiteX0" fmla="*/ 1806500 w 1998758"/>
                <a:gd name="connsiteY0" fmla="*/ 682869 h 1879517"/>
                <a:gd name="connsiteX1" fmla="*/ 1765588 w 1998758"/>
                <a:gd name="connsiteY1" fmla="*/ 685304 h 1879517"/>
                <a:gd name="connsiteX2" fmla="*/ 1787925 w 1998758"/>
                <a:gd name="connsiteY2" fmla="*/ 714229 h 1879517"/>
                <a:gd name="connsiteX3" fmla="*/ 1795965 w 1998758"/>
                <a:gd name="connsiteY3" fmla="*/ 696654 h 1879517"/>
                <a:gd name="connsiteX4" fmla="*/ 1208171 w 1998758"/>
                <a:gd name="connsiteY4" fmla="*/ 66778 h 1879517"/>
                <a:gd name="connsiteX5" fmla="*/ 1346280 w 1998758"/>
                <a:gd name="connsiteY5" fmla="*/ 104615 h 1879517"/>
                <a:gd name="connsiteX6" fmla="*/ 1552921 w 1998758"/>
                <a:gd name="connsiteY6" fmla="*/ 258790 h 1879517"/>
                <a:gd name="connsiteX7" fmla="*/ 1742281 w 1998758"/>
                <a:gd name="connsiteY7" fmla="*/ 344665 h 1879517"/>
                <a:gd name="connsiteX8" fmla="*/ 1736241 w 1998758"/>
                <a:gd name="connsiteY8" fmla="*/ 463998 h 1879517"/>
                <a:gd name="connsiteX9" fmla="*/ 1926199 w 1998758"/>
                <a:gd name="connsiteY9" fmla="*/ 600937 h 1879517"/>
                <a:gd name="connsiteX10" fmla="*/ 1895702 w 1998758"/>
                <a:gd name="connsiteY10" fmla="*/ 664169 h 1879517"/>
                <a:gd name="connsiteX11" fmla="*/ 1866832 w 1998758"/>
                <a:gd name="connsiteY11" fmla="*/ 673034 h 1879517"/>
                <a:gd name="connsiteX12" fmla="*/ 1873137 w 1998758"/>
                <a:gd name="connsiteY12" fmla="*/ 676782 h 1879517"/>
                <a:gd name="connsiteX13" fmla="*/ 1919373 w 1998758"/>
                <a:gd name="connsiteY13" fmla="*/ 814502 h 1879517"/>
                <a:gd name="connsiteX14" fmla="*/ 1919628 w 1998758"/>
                <a:gd name="connsiteY14" fmla="*/ 814842 h 1879517"/>
                <a:gd name="connsiteX15" fmla="*/ 1956134 w 1998758"/>
                <a:gd name="connsiteY15" fmla="*/ 863596 h 1879517"/>
                <a:gd name="connsiteX16" fmla="*/ 1978709 w 1998758"/>
                <a:gd name="connsiteY16" fmla="*/ 948163 h 1879517"/>
                <a:gd name="connsiteX17" fmla="*/ 1976053 w 1998758"/>
                <a:gd name="connsiteY17" fmla="*/ 1093099 h 1879517"/>
                <a:gd name="connsiteX18" fmla="*/ 1995454 w 1998758"/>
                <a:gd name="connsiteY18" fmla="*/ 1314703 h 1879517"/>
                <a:gd name="connsiteX19" fmla="*/ 1904571 w 1998758"/>
                <a:gd name="connsiteY19" fmla="*/ 1508684 h 1879517"/>
                <a:gd name="connsiteX20" fmla="*/ 1872036 w 1998758"/>
                <a:gd name="connsiteY20" fmla="*/ 1674901 h 1879517"/>
                <a:gd name="connsiteX21" fmla="*/ 1761266 w 1998758"/>
                <a:gd name="connsiteY21" fmla="*/ 1695026 h 1879517"/>
                <a:gd name="connsiteX22" fmla="*/ 1682107 w 1998758"/>
                <a:gd name="connsiteY22" fmla="*/ 1872349 h 1879517"/>
                <a:gd name="connsiteX23" fmla="*/ 1565718 w 1998758"/>
                <a:gd name="connsiteY23" fmla="*/ 1764112 h 1879517"/>
                <a:gd name="connsiteX24" fmla="*/ 1392826 w 1998758"/>
                <a:gd name="connsiteY24" fmla="*/ 1657171 h 1879517"/>
                <a:gd name="connsiteX25" fmla="*/ 1316809 w 1998758"/>
                <a:gd name="connsiteY25" fmla="*/ 1538167 h 1879517"/>
                <a:gd name="connsiteX26" fmla="*/ 1333052 w 1998758"/>
                <a:gd name="connsiteY26" fmla="*/ 1377531 h 1879517"/>
                <a:gd name="connsiteX27" fmla="*/ 1298752 w 1998758"/>
                <a:gd name="connsiteY27" fmla="*/ 1212724 h 1879517"/>
                <a:gd name="connsiteX28" fmla="*/ 1361392 w 1998758"/>
                <a:gd name="connsiteY28" fmla="*/ 1066237 h 1879517"/>
                <a:gd name="connsiteX29" fmla="*/ 1361992 w 1998758"/>
                <a:gd name="connsiteY29" fmla="*/ 1062376 h 1879517"/>
                <a:gd name="connsiteX30" fmla="*/ 1366026 w 1998758"/>
                <a:gd name="connsiteY30" fmla="*/ 949809 h 1879517"/>
                <a:gd name="connsiteX31" fmla="*/ 1388628 w 1998758"/>
                <a:gd name="connsiteY31" fmla="*/ 857208 h 1879517"/>
                <a:gd name="connsiteX32" fmla="*/ 1326634 w 1998758"/>
                <a:gd name="connsiteY32" fmla="*/ 841314 h 1879517"/>
                <a:gd name="connsiteX33" fmla="*/ 1241579 w 1998758"/>
                <a:gd name="connsiteY33" fmla="*/ 799990 h 1879517"/>
                <a:gd name="connsiteX34" fmla="*/ 1035777 w 1998758"/>
                <a:gd name="connsiteY34" fmla="*/ 782713 h 1879517"/>
                <a:gd name="connsiteX35" fmla="*/ 878106 w 1998758"/>
                <a:gd name="connsiteY35" fmla="*/ 672395 h 1879517"/>
                <a:gd name="connsiteX36" fmla="*/ 873665 w 1998758"/>
                <a:gd name="connsiteY36" fmla="*/ 670560 h 1879517"/>
                <a:gd name="connsiteX37" fmla="*/ 847574 w 1998758"/>
                <a:gd name="connsiteY37" fmla="*/ 662760 h 1879517"/>
                <a:gd name="connsiteX38" fmla="*/ 840617 w 1998758"/>
                <a:gd name="connsiteY38" fmla="*/ 700029 h 1879517"/>
                <a:gd name="connsiteX39" fmla="*/ 825723 w 1998758"/>
                <a:gd name="connsiteY39" fmla="*/ 748679 h 1879517"/>
                <a:gd name="connsiteX40" fmla="*/ 753916 w 1998758"/>
                <a:gd name="connsiteY40" fmla="*/ 890058 h 1879517"/>
                <a:gd name="connsiteX41" fmla="*/ 662558 w 1998758"/>
                <a:gd name="connsiteY41" fmla="*/ 1115250 h 1879517"/>
                <a:gd name="connsiteX42" fmla="*/ 497837 w 1998758"/>
                <a:gd name="connsiteY42" fmla="*/ 1270877 h 1879517"/>
                <a:gd name="connsiteX43" fmla="*/ 392316 w 1998758"/>
                <a:gd name="connsiteY43" fmla="*/ 1421671 h 1879517"/>
                <a:gd name="connsiteX44" fmla="*/ 295602 w 1998758"/>
                <a:gd name="connsiteY44" fmla="*/ 1398833 h 1879517"/>
                <a:gd name="connsiteX45" fmla="*/ 148107 w 1998758"/>
                <a:gd name="connsiteY45" fmla="*/ 1542602 h 1879517"/>
                <a:gd name="connsiteX46" fmla="*/ 108726 w 1998758"/>
                <a:gd name="connsiteY46" fmla="*/ 1391485 h 1879517"/>
                <a:gd name="connsiteX47" fmla="*/ 24325 w 1998758"/>
                <a:gd name="connsiteY47" fmla="*/ 1219906 h 1879517"/>
                <a:gd name="connsiteX48" fmla="*/ 21845 w 1998758"/>
                <a:gd name="connsiteY48" fmla="*/ 1073740 h 1879517"/>
                <a:gd name="connsiteX49" fmla="*/ 111881 w 1998758"/>
                <a:gd name="connsiteY49" fmla="*/ 922162 h 1879517"/>
                <a:gd name="connsiteX50" fmla="*/ 164210 w 1998758"/>
                <a:gd name="connsiteY50" fmla="*/ 747042 h 1879517"/>
                <a:gd name="connsiteX51" fmla="*/ 283894 w 1998758"/>
                <a:gd name="connsiteY51" fmla="*/ 627214 h 1879517"/>
                <a:gd name="connsiteX52" fmla="*/ 286223 w 1998758"/>
                <a:gd name="connsiteY52" fmla="*/ 623650 h 1879517"/>
                <a:gd name="connsiteX53" fmla="*/ 409337 w 1998758"/>
                <a:gd name="connsiteY53" fmla="*/ 427706 h 1879517"/>
                <a:gd name="connsiteX54" fmla="*/ 539109 w 1998758"/>
                <a:gd name="connsiteY54" fmla="*/ 432706 h 1879517"/>
                <a:gd name="connsiteX55" fmla="*/ 539171 w 1998758"/>
                <a:gd name="connsiteY55" fmla="*/ 432638 h 1879517"/>
                <a:gd name="connsiteX56" fmla="*/ 571757 w 1998758"/>
                <a:gd name="connsiteY56" fmla="*/ 397345 h 1879517"/>
                <a:gd name="connsiteX57" fmla="*/ 530979 w 1998758"/>
                <a:gd name="connsiteY57" fmla="*/ 371260 h 1879517"/>
                <a:gd name="connsiteX58" fmla="*/ 587553 w 1998758"/>
                <a:gd name="connsiteY58" fmla="*/ 266386 h 1879517"/>
                <a:gd name="connsiteX59" fmla="*/ 586063 w 1998758"/>
                <a:gd name="connsiteY59" fmla="*/ 265457 h 1879517"/>
                <a:gd name="connsiteX60" fmla="*/ 520600 w 1998758"/>
                <a:gd name="connsiteY60" fmla="*/ 224642 h 1879517"/>
                <a:gd name="connsiteX61" fmla="*/ 493395 w 1998758"/>
                <a:gd name="connsiteY61" fmla="*/ 183124 h 1879517"/>
                <a:gd name="connsiteX62" fmla="*/ 516319 w 1998758"/>
                <a:gd name="connsiteY62" fmla="*/ 149097 h 1879517"/>
                <a:gd name="connsiteX63" fmla="*/ 585909 w 1998758"/>
                <a:gd name="connsiteY63" fmla="*/ 136445 h 1879517"/>
                <a:gd name="connsiteX64" fmla="*/ 587986 w 1998758"/>
                <a:gd name="connsiteY64" fmla="*/ 136067 h 1879517"/>
                <a:gd name="connsiteX65" fmla="*/ 528510 w 1998758"/>
                <a:gd name="connsiteY65" fmla="*/ 47459 h 1879517"/>
                <a:gd name="connsiteX66" fmla="*/ 552518 w 1998758"/>
                <a:gd name="connsiteY66" fmla="*/ 27090 h 1879517"/>
                <a:gd name="connsiteX67" fmla="*/ 729259 w 1998758"/>
                <a:gd name="connsiteY67" fmla="*/ 23607 h 1879517"/>
                <a:gd name="connsiteX68" fmla="*/ 729734 w 1998758"/>
                <a:gd name="connsiteY68" fmla="*/ 23456 h 1879517"/>
                <a:gd name="connsiteX69" fmla="*/ 797762 w 1998758"/>
                <a:gd name="connsiteY69" fmla="*/ 1687 h 1879517"/>
                <a:gd name="connsiteX70" fmla="*/ 904713 w 1998758"/>
                <a:gd name="connsiteY70" fmla="*/ 5479 h 1879517"/>
                <a:gd name="connsiteX71" fmla="*/ 1076800 w 1998758"/>
                <a:gd name="connsiteY71" fmla="*/ 54139 h 1879517"/>
                <a:gd name="connsiteX72" fmla="*/ 1208171 w 1998758"/>
                <a:gd name="connsiteY72" fmla="*/ 66778 h 18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98758" h="1879517">
                  <a:moveTo>
                    <a:pt x="1806500" y="682869"/>
                  </a:moveTo>
                  <a:lnTo>
                    <a:pt x="1765588" y="685304"/>
                  </a:lnTo>
                  <a:lnTo>
                    <a:pt x="1787925" y="714229"/>
                  </a:lnTo>
                  <a:lnTo>
                    <a:pt x="1795965" y="696654"/>
                  </a:lnTo>
                  <a:close/>
                  <a:moveTo>
                    <a:pt x="1208171" y="66778"/>
                  </a:moveTo>
                  <a:cubicBezTo>
                    <a:pt x="1254264" y="75412"/>
                    <a:pt x="1301479" y="88246"/>
                    <a:pt x="1346280" y="104615"/>
                  </a:cubicBezTo>
                  <a:cubicBezTo>
                    <a:pt x="1465399" y="148136"/>
                    <a:pt x="1547072" y="209071"/>
                    <a:pt x="1552921" y="258790"/>
                  </a:cubicBezTo>
                  <a:cubicBezTo>
                    <a:pt x="1629052" y="279264"/>
                    <a:pt x="1698088" y="310582"/>
                    <a:pt x="1742281" y="344665"/>
                  </a:cubicBezTo>
                  <a:cubicBezTo>
                    <a:pt x="1809436" y="396453"/>
                    <a:pt x="1806977" y="444811"/>
                    <a:pt x="1736241" y="463998"/>
                  </a:cubicBezTo>
                  <a:cubicBezTo>
                    <a:pt x="1838480" y="503473"/>
                    <a:pt x="1910797" y="555608"/>
                    <a:pt x="1926199" y="600937"/>
                  </a:cubicBezTo>
                  <a:cubicBezTo>
                    <a:pt x="1935272" y="627643"/>
                    <a:pt x="1923788" y="649414"/>
                    <a:pt x="1895702" y="664169"/>
                  </a:cubicBezTo>
                  <a:lnTo>
                    <a:pt x="1866832" y="673034"/>
                  </a:lnTo>
                  <a:lnTo>
                    <a:pt x="1873137" y="676782"/>
                  </a:lnTo>
                  <a:cubicBezTo>
                    <a:pt x="1897348" y="701473"/>
                    <a:pt x="1914709" y="753168"/>
                    <a:pt x="1919373" y="814502"/>
                  </a:cubicBezTo>
                  <a:lnTo>
                    <a:pt x="1919628" y="814842"/>
                  </a:lnTo>
                  <a:lnTo>
                    <a:pt x="1956134" y="863596"/>
                  </a:lnTo>
                  <a:cubicBezTo>
                    <a:pt x="1966337" y="886575"/>
                    <a:pt x="1974175" y="915467"/>
                    <a:pt x="1978709" y="948163"/>
                  </a:cubicBezTo>
                  <a:cubicBezTo>
                    <a:pt x="1985300" y="995630"/>
                    <a:pt x="1984361" y="1047183"/>
                    <a:pt x="1976053" y="1093099"/>
                  </a:cubicBezTo>
                  <a:cubicBezTo>
                    <a:pt x="1996475" y="1156068"/>
                    <a:pt x="2003616" y="1237697"/>
                    <a:pt x="1995454" y="1314703"/>
                  </a:cubicBezTo>
                  <a:cubicBezTo>
                    <a:pt x="1984604" y="1417077"/>
                    <a:pt x="1948685" y="1493745"/>
                    <a:pt x="1904571" y="1508684"/>
                  </a:cubicBezTo>
                  <a:cubicBezTo>
                    <a:pt x="1904360" y="1572583"/>
                    <a:pt x="1892490" y="1633184"/>
                    <a:pt x="1872036" y="1674901"/>
                  </a:cubicBezTo>
                  <a:cubicBezTo>
                    <a:pt x="1840959" y="1738292"/>
                    <a:pt x="1796068" y="1746439"/>
                    <a:pt x="1761266" y="1695026"/>
                  </a:cubicBezTo>
                  <a:cubicBezTo>
                    <a:pt x="1750011" y="1783335"/>
                    <a:pt x="1719873" y="1850842"/>
                    <a:pt x="1682107" y="1872349"/>
                  </a:cubicBezTo>
                  <a:cubicBezTo>
                    <a:pt x="1637605" y="1897688"/>
                    <a:pt x="1591159" y="1854506"/>
                    <a:pt x="1565718" y="1764112"/>
                  </a:cubicBezTo>
                  <a:cubicBezTo>
                    <a:pt x="1505669" y="1849912"/>
                    <a:pt x="1427676" y="1801685"/>
                    <a:pt x="1392826" y="1657171"/>
                  </a:cubicBezTo>
                  <a:cubicBezTo>
                    <a:pt x="1358591" y="1666670"/>
                    <a:pt x="1326445" y="1616357"/>
                    <a:pt x="1316809" y="1538167"/>
                  </a:cubicBezTo>
                  <a:cubicBezTo>
                    <a:pt x="1309829" y="1481596"/>
                    <a:pt x="1315999" y="1420544"/>
                    <a:pt x="1333052" y="1377531"/>
                  </a:cubicBezTo>
                  <a:cubicBezTo>
                    <a:pt x="1308857" y="1343792"/>
                    <a:pt x="1295384" y="1279047"/>
                    <a:pt x="1298752" y="1212724"/>
                  </a:cubicBezTo>
                  <a:cubicBezTo>
                    <a:pt x="1302703" y="1135069"/>
                    <a:pt x="1328712" y="1074242"/>
                    <a:pt x="1361392" y="1066237"/>
                  </a:cubicBezTo>
                  <a:cubicBezTo>
                    <a:pt x="1361586" y="1064941"/>
                    <a:pt x="1361797" y="1063672"/>
                    <a:pt x="1361992" y="1062376"/>
                  </a:cubicBezTo>
                  <a:cubicBezTo>
                    <a:pt x="1359797" y="1024140"/>
                    <a:pt x="1361259" y="985743"/>
                    <a:pt x="1366026" y="949809"/>
                  </a:cubicBezTo>
                  <a:lnTo>
                    <a:pt x="1388628" y="857208"/>
                  </a:lnTo>
                  <a:lnTo>
                    <a:pt x="1326634" y="841314"/>
                  </a:lnTo>
                  <a:cubicBezTo>
                    <a:pt x="1294354" y="829671"/>
                    <a:pt x="1264909" y="815503"/>
                    <a:pt x="1241579" y="799990"/>
                  </a:cubicBezTo>
                  <a:cubicBezTo>
                    <a:pt x="1194791" y="813964"/>
                    <a:pt x="1113941" y="807176"/>
                    <a:pt x="1035777" y="782713"/>
                  </a:cubicBezTo>
                  <a:cubicBezTo>
                    <a:pt x="944261" y="754064"/>
                    <a:pt x="878790" y="708258"/>
                    <a:pt x="878106" y="672395"/>
                  </a:cubicBezTo>
                  <a:cubicBezTo>
                    <a:pt x="876614" y="671787"/>
                    <a:pt x="875158" y="671170"/>
                    <a:pt x="873665" y="670560"/>
                  </a:cubicBezTo>
                  <a:lnTo>
                    <a:pt x="847574" y="662760"/>
                  </a:lnTo>
                  <a:lnTo>
                    <a:pt x="840617" y="700029"/>
                  </a:lnTo>
                  <a:cubicBezTo>
                    <a:pt x="836782" y="715426"/>
                    <a:pt x="831806" y="731745"/>
                    <a:pt x="825723" y="748679"/>
                  </a:cubicBezTo>
                  <a:cubicBezTo>
                    <a:pt x="808068" y="797850"/>
                    <a:pt x="782531" y="848141"/>
                    <a:pt x="753916" y="890058"/>
                  </a:cubicBezTo>
                  <a:cubicBezTo>
                    <a:pt x="739670" y="959782"/>
                    <a:pt x="706014" y="1042730"/>
                    <a:pt x="662558" y="1115250"/>
                  </a:cubicBezTo>
                  <a:cubicBezTo>
                    <a:pt x="604786" y="1211660"/>
                    <a:pt x="539683" y="1273169"/>
                    <a:pt x="497837" y="1270877"/>
                  </a:cubicBezTo>
                  <a:cubicBezTo>
                    <a:pt x="466933" y="1333578"/>
                    <a:pt x="428454" y="1388553"/>
                    <a:pt x="392316" y="1421671"/>
                  </a:cubicBezTo>
                  <a:cubicBezTo>
                    <a:pt x="337404" y="1472000"/>
                    <a:pt x="298215" y="1462734"/>
                    <a:pt x="295602" y="1398833"/>
                  </a:cubicBezTo>
                  <a:cubicBezTo>
                    <a:pt x="244278" y="1481268"/>
                    <a:pt x="188125" y="1536001"/>
                    <a:pt x="148107" y="1542602"/>
                  </a:cubicBezTo>
                  <a:cubicBezTo>
                    <a:pt x="100952" y="1550380"/>
                    <a:pt x="85231" y="1490086"/>
                    <a:pt x="108726" y="1391485"/>
                  </a:cubicBezTo>
                  <a:cubicBezTo>
                    <a:pt x="20270" y="1452685"/>
                    <a:pt x="-17809" y="1375298"/>
                    <a:pt x="24325" y="1219906"/>
                  </a:cubicBezTo>
                  <a:cubicBezTo>
                    <a:pt x="-7143" y="1216069"/>
                    <a:pt x="-8197" y="1154269"/>
                    <a:pt x="21845" y="1073740"/>
                  </a:cubicBezTo>
                  <a:cubicBezTo>
                    <a:pt x="43574" y="1015474"/>
                    <a:pt x="77791" y="957862"/>
                    <a:pt x="111881" y="922162"/>
                  </a:cubicBezTo>
                  <a:cubicBezTo>
                    <a:pt x="109101" y="879705"/>
                    <a:pt x="129659" y="810909"/>
                    <a:pt x="164210" y="747042"/>
                  </a:cubicBezTo>
                  <a:cubicBezTo>
                    <a:pt x="204670" y="672265"/>
                    <a:pt x="254366" y="622507"/>
                    <a:pt x="283894" y="627214"/>
                  </a:cubicBezTo>
                  <a:cubicBezTo>
                    <a:pt x="284670" y="626014"/>
                    <a:pt x="285446" y="624849"/>
                    <a:pt x="286223" y="623650"/>
                  </a:cubicBezTo>
                  <a:cubicBezTo>
                    <a:pt x="319559" y="546829"/>
                    <a:pt x="364699" y="474995"/>
                    <a:pt x="409337" y="427706"/>
                  </a:cubicBezTo>
                  <a:cubicBezTo>
                    <a:pt x="479851" y="353018"/>
                    <a:pt x="533859" y="355119"/>
                    <a:pt x="539109" y="432706"/>
                  </a:cubicBezTo>
                  <a:lnTo>
                    <a:pt x="539171" y="432638"/>
                  </a:lnTo>
                  <a:lnTo>
                    <a:pt x="571757" y="397345"/>
                  </a:lnTo>
                  <a:lnTo>
                    <a:pt x="530979" y="371260"/>
                  </a:lnTo>
                  <a:cubicBezTo>
                    <a:pt x="475955" y="320978"/>
                    <a:pt x="493231" y="275015"/>
                    <a:pt x="587553" y="266386"/>
                  </a:cubicBezTo>
                  <a:lnTo>
                    <a:pt x="586063" y="265457"/>
                  </a:lnTo>
                  <a:lnTo>
                    <a:pt x="520600" y="224642"/>
                  </a:lnTo>
                  <a:cubicBezTo>
                    <a:pt x="504428" y="210343"/>
                    <a:pt x="494879" y="196082"/>
                    <a:pt x="493395" y="183124"/>
                  </a:cubicBezTo>
                  <a:cubicBezTo>
                    <a:pt x="491753" y="168861"/>
                    <a:pt x="499975" y="157229"/>
                    <a:pt x="516319" y="149097"/>
                  </a:cubicBezTo>
                  <a:lnTo>
                    <a:pt x="585909" y="136445"/>
                  </a:lnTo>
                  <a:lnTo>
                    <a:pt x="587986" y="136067"/>
                  </a:lnTo>
                  <a:cubicBezTo>
                    <a:pt x="536733" y="104112"/>
                    <a:pt x="515823" y="71234"/>
                    <a:pt x="528510" y="47459"/>
                  </a:cubicBezTo>
                  <a:cubicBezTo>
                    <a:pt x="532739" y="39534"/>
                    <a:pt x="540702" y="32620"/>
                    <a:pt x="552518" y="27090"/>
                  </a:cubicBezTo>
                  <a:cubicBezTo>
                    <a:pt x="588523" y="10231"/>
                    <a:pt x="654866" y="8918"/>
                    <a:pt x="729259" y="23607"/>
                  </a:cubicBezTo>
                  <a:lnTo>
                    <a:pt x="729734" y="23456"/>
                  </a:lnTo>
                  <a:lnTo>
                    <a:pt x="797762" y="1687"/>
                  </a:lnTo>
                  <a:cubicBezTo>
                    <a:pt x="827927" y="-1431"/>
                    <a:pt x="864499" y="-264"/>
                    <a:pt x="904713" y="5479"/>
                  </a:cubicBezTo>
                  <a:cubicBezTo>
                    <a:pt x="963095" y="13807"/>
                    <a:pt x="1024307" y="31109"/>
                    <a:pt x="1076800" y="54139"/>
                  </a:cubicBezTo>
                  <a:cubicBezTo>
                    <a:pt x="1117108" y="53709"/>
                    <a:pt x="1162078" y="58143"/>
                    <a:pt x="1208171" y="66778"/>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Trapezoid 74"/>
            <p:cNvSpPr/>
            <p:nvPr/>
          </p:nvSpPr>
          <p:spPr>
            <a:xfrm flipH="1">
              <a:off x="2400702" y="2546211"/>
              <a:ext cx="1300613" cy="235396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rot="10800000" flipH="1">
              <a:off x="2834241" y="2746708"/>
              <a:ext cx="433538" cy="601486"/>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24"/>
            <p:cNvGrpSpPr/>
            <p:nvPr/>
          </p:nvGrpSpPr>
          <p:grpSpPr>
            <a:xfrm>
              <a:off x="2232165" y="2330437"/>
              <a:ext cx="1527476" cy="2222475"/>
              <a:chOff x="4553132" y="914400"/>
              <a:chExt cx="2152468" cy="3437345"/>
            </a:xfrm>
          </p:grpSpPr>
          <p:sp>
            <p:nvSpPr>
              <p:cNvPr id="143" name="Double Wave 142"/>
              <p:cNvSpPr/>
              <p:nvPr/>
            </p:nvSpPr>
            <p:spPr>
              <a:xfrm rot="16997920">
                <a:off x="3382792" y="2343203"/>
                <a:ext cx="3178882" cy="838201"/>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6"/>
              <p:cNvGrpSpPr/>
              <p:nvPr/>
            </p:nvGrpSpPr>
            <p:grpSpPr>
              <a:xfrm>
                <a:off x="4724400" y="914400"/>
                <a:ext cx="1981200" cy="2070031"/>
                <a:chOff x="2624682" y="2226017"/>
                <a:chExt cx="1981200" cy="2070031"/>
              </a:xfrm>
              <a:solidFill>
                <a:srgbClr val="E0C13C"/>
              </a:solidFill>
            </p:grpSpPr>
            <p:sp>
              <p:nvSpPr>
                <p:cNvPr id="145" name="Pie 17"/>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6" name="Group 5"/>
                <p:cNvGrpSpPr/>
                <p:nvPr/>
              </p:nvGrpSpPr>
              <p:grpSpPr>
                <a:xfrm>
                  <a:off x="2888157" y="2404569"/>
                  <a:ext cx="1538266" cy="1563370"/>
                  <a:chOff x="2885895" y="2404569"/>
                  <a:chExt cx="1538266" cy="1563370"/>
                </a:xfrm>
                <a:grpFill/>
              </p:grpSpPr>
              <p:sp>
                <p:nvSpPr>
                  <p:cNvPr id="147" name="Moon 3"/>
                  <p:cNvSpPr/>
                  <p:nvPr/>
                </p:nvSpPr>
                <p:spPr>
                  <a:xfrm rot="16200000">
                    <a:off x="2894411" y="2438188"/>
                    <a:ext cx="1521236" cy="153826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20"/>
                  <p:cNvSpPr/>
                  <p:nvPr/>
                </p:nvSpPr>
                <p:spPr>
                  <a:xfrm rot="16200000">
                    <a:off x="3064331" y="2226133"/>
                    <a:ext cx="1100633" cy="145750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8" name="Oval 77"/>
            <p:cNvSpPr/>
            <p:nvPr/>
          </p:nvSpPr>
          <p:spPr>
            <a:xfrm flipH="1">
              <a:off x="2502764" y="1343243"/>
              <a:ext cx="1198552" cy="150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58"/>
            <p:cNvGrpSpPr/>
            <p:nvPr/>
          </p:nvGrpSpPr>
          <p:grpSpPr>
            <a:xfrm>
              <a:off x="2316581" y="4892202"/>
              <a:ext cx="1429436" cy="533987"/>
              <a:chOff x="3810000" y="1677648"/>
              <a:chExt cx="4705061" cy="1827552"/>
            </a:xfrm>
          </p:grpSpPr>
          <p:grpSp>
            <p:nvGrpSpPr>
              <p:cNvPr id="113" name="Group 37"/>
              <p:cNvGrpSpPr/>
              <p:nvPr/>
            </p:nvGrpSpPr>
            <p:grpSpPr>
              <a:xfrm>
                <a:off x="3810000" y="1828800"/>
                <a:ext cx="1776984" cy="1676400"/>
                <a:chOff x="3810000" y="1828800"/>
                <a:chExt cx="4038600" cy="3810000"/>
              </a:xfrm>
            </p:grpSpPr>
            <p:sp>
              <p:nvSpPr>
                <p:cNvPr id="134" name="Half Frame 13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Half Frame 13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Half Frame 13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Half Frame 13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iamond 13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38"/>
              <p:cNvGrpSpPr/>
              <p:nvPr/>
            </p:nvGrpSpPr>
            <p:grpSpPr>
              <a:xfrm>
                <a:off x="5314014" y="1757596"/>
                <a:ext cx="1776984" cy="1676400"/>
                <a:chOff x="3810000" y="1828800"/>
                <a:chExt cx="4038600" cy="3810000"/>
              </a:xfrm>
            </p:grpSpPr>
            <p:sp>
              <p:nvSpPr>
                <p:cNvPr id="125" name="Half Frame 12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Half Frame 12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12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48"/>
              <p:cNvGrpSpPr/>
              <p:nvPr/>
            </p:nvGrpSpPr>
            <p:grpSpPr>
              <a:xfrm>
                <a:off x="6738077" y="1677648"/>
                <a:ext cx="1776984" cy="1676400"/>
                <a:chOff x="3810000" y="1828800"/>
                <a:chExt cx="4038600" cy="3810000"/>
              </a:xfrm>
            </p:grpSpPr>
            <p:sp>
              <p:nvSpPr>
                <p:cNvPr id="116" name="Half Frame 11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iamond 12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a:off x="2229729" y="1402670"/>
              <a:ext cx="1552120" cy="248171"/>
              <a:chOff x="2229729" y="1483884"/>
              <a:chExt cx="1552120" cy="334263"/>
            </a:xfrm>
          </p:grpSpPr>
          <p:sp>
            <p:nvSpPr>
              <p:cNvPr id="81" name="Rounded Rectangle 15"/>
              <p:cNvSpPr/>
              <p:nvPr/>
            </p:nvSpPr>
            <p:spPr>
              <a:xfrm>
                <a:off x="2229729" y="1492136"/>
                <a:ext cx="1552120" cy="308023"/>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59"/>
              <p:cNvGrpSpPr/>
              <p:nvPr/>
            </p:nvGrpSpPr>
            <p:grpSpPr>
              <a:xfrm rot="246631">
                <a:off x="2370444" y="1483884"/>
                <a:ext cx="1275564" cy="334263"/>
                <a:chOff x="3810000" y="1677648"/>
                <a:chExt cx="4705061" cy="1827552"/>
              </a:xfrm>
            </p:grpSpPr>
            <p:grpSp>
              <p:nvGrpSpPr>
                <p:cNvPr id="83" name="Group 37"/>
                <p:cNvGrpSpPr/>
                <p:nvPr/>
              </p:nvGrpSpPr>
              <p:grpSpPr>
                <a:xfrm>
                  <a:off x="3810000" y="1828800"/>
                  <a:ext cx="1776984" cy="1676400"/>
                  <a:chOff x="3810000" y="1828800"/>
                  <a:chExt cx="4038600" cy="3810000"/>
                </a:xfrm>
              </p:grpSpPr>
              <p:sp>
                <p:nvSpPr>
                  <p:cNvPr id="104" name="Half Frame 10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10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10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Half Frame 10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iamond 10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38"/>
                <p:cNvGrpSpPr/>
                <p:nvPr/>
              </p:nvGrpSpPr>
              <p:grpSpPr>
                <a:xfrm>
                  <a:off x="5314014" y="1757596"/>
                  <a:ext cx="1776984" cy="1676400"/>
                  <a:chOff x="3810000" y="1828800"/>
                  <a:chExt cx="4038600" cy="3810000"/>
                </a:xfrm>
              </p:grpSpPr>
              <p:sp>
                <p:nvSpPr>
                  <p:cNvPr id="95" name="Half Frame 9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Half Frame 9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48"/>
                <p:cNvGrpSpPr/>
                <p:nvPr/>
              </p:nvGrpSpPr>
              <p:grpSpPr>
                <a:xfrm>
                  <a:off x="6738077" y="1677648"/>
                  <a:ext cx="1776984" cy="1676400"/>
                  <a:chOff x="3810000" y="1828800"/>
                  <a:chExt cx="4038600" cy="3810000"/>
                </a:xfrm>
              </p:grpSpPr>
              <p:sp>
                <p:nvSpPr>
                  <p:cNvPr id="86" name="Half Frame 8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mond 9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0" name="Group 149"/>
          <p:cNvGrpSpPr/>
          <p:nvPr/>
        </p:nvGrpSpPr>
        <p:grpSpPr>
          <a:xfrm>
            <a:off x="9119574" y="2892848"/>
            <a:ext cx="1653734" cy="3148953"/>
            <a:chOff x="5970749" y="1804423"/>
            <a:chExt cx="1653734" cy="3148953"/>
          </a:xfrm>
        </p:grpSpPr>
        <p:grpSp>
          <p:nvGrpSpPr>
            <p:cNvPr id="151" name="Group 64"/>
            <p:cNvGrpSpPr/>
            <p:nvPr/>
          </p:nvGrpSpPr>
          <p:grpSpPr>
            <a:xfrm>
              <a:off x="6044267" y="1804423"/>
              <a:ext cx="1412060" cy="3148953"/>
              <a:chOff x="6014594" y="3657600"/>
              <a:chExt cx="1281022" cy="2514600"/>
            </a:xfrm>
          </p:grpSpPr>
          <p:sp>
            <p:nvSpPr>
              <p:cNvPr id="189" name="Oval 188"/>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6014594" y="5033513"/>
                <a:ext cx="237226" cy="33211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7058390" y="5033513"/>
                <a:ext cx="237226" cy="33211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rot="379796">
                <a:off x="6142083" y="4359556"/>
                <a:ext cx="517627" cy="1734234"/>
              </a:xfrm>
              <a:prstGeom prst="trapezoid">
                <a:avLst>
                  <a:gd name="adj" fmla="val 4183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21033800">
                <a:off x="6660558" y="4317335"/>
                <a:ext cx="517627" cy="1723811"/>
              </a:xfrm>
              <a:prstGeom prst="trapezoid">
                <a:avLst>
                  <a:gd name="adj" fmla="val 4020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gular Pentagon 16"/>
              <p:cNvSpPr/>
              <p:nvPr/>
            </p:nvSpPr>
            <p:spPr>
              <a:xfrm rot="10800000">
                <a:off x="6299266" y="3799936"/>
                <a:ext cx="664234" cy="854015"/>
              </a:xfrm>
              <a:prstGeom prst="pentag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loud 199"/>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loud 200"/>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loud 201"/>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Stored Data 202"/>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88"/>
              <p:cNvGrpSpPr/>
              <p:nvPr/>
            </p:nvGrpSpPr>
            <p:grpSpPr>
              <a:xfrm>
                <a:off x="6773719" y="4511615"/>
                <a:ext cx="178160" cy="1493964"/>
                <a:chOff x="6629400" y="1447800"/>
                <a:chExt cx="806264" cy="3603319"/>
              </a:xfrm>
            </p:grpSpPr>
            <p:grpSp>
              <p:nvGrpSpPr>
                <p:cNvPr id="231" name="Group 79"/>
                <p:cNvGrpSpPr/>
                <p:nvPr/>
              </p:nvGrpSpPr>
              <p:grpSpPr>
                <a:xfrm>
                  <a:off x="6629400" y="1447800"/>
                  <a:ext cx="713825" cy="1174911"/>
                  <a:chOff x="6629400" y="1447800"/>
                  <a:chExt cx="713825" cy="1174911"/>
                </a:xfrm>
              </p:grpSpPr>
              <p:sp>
                <p:nvSpPr>
                  <p:cNvPr id="240" name="Regular Pentagon 6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gular Pentagon 6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80"/>
                <p:cNvGrpSpPr/>
                <p:nvPr/>
              </p:nvGrpSpPr>
              <p:grpSpPr>
                <a:xfrm>
                  <a:off x="6645639" y="2683240"/>
                  <a:ext cx="713825" cy="1174911"/>
                  <a:chOff x="6629400" y="1447800"/>
                  <a:chExt cx="713825" cy="1174911"/>
                </a:xfrm>
              </p:grpSpPr>
              <p:sp>
                <p:nvSpPr>
                  <p:cNvPr id="238" name="Regular Pentagon 6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gular Pentagon 6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83"/>
                <p:cNvGrpSpPr/>
                <p:nvPr/>
              </p:nvGrpSpPr>
              <p:grpSpPr>
                <a:xfrm>
                  <a:off x="6721839" y="3876208"/>
                  <a:ext cx="713825" cy="1174911"/>
                  <a:chOff x="6629400" y="1447800"/>
                  <a:chExt cx="713825" cy="1174911"/>
                </a:xfrm>
              </p:grpSpPr>
              <p:sp>
                <p:nvSpPr>
                  <p:cNvPr id="236" name="Regular Pentagon 58"/>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gular Pentagon 59"/>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Quad Arrow 56"/>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57"/>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89"/>
              <p:cNvGrpSpPr/>
              <p:nvPr/>
            </p:nvGrpSpPr>
            <p:grpSpPr>
              <a:xfrm>
                <a:off x="6346711" y="4511615"/>
                <a:ext cx="178160" cy="1493964"/>
                <a:chOff x="6629400" y="1447800"/>
                <a:chExt cx="806264" cy="3603319"/>
              </a:xfrm>
            </p:grpSpPr>
            <p:grpSp>
              <p:nvGrpSpPr>
                <p:cNvPr id="220" name="Group 79"/>
                <p:cNvGrpSpPr/>
                <p:nvPr/>
              </p:nvGrpSpPr>
              <p:grpSpPr>
                <a:xfrm>
                  <a:off x="6629400" y="1447800"/>
                  <a:ext cx="713825" cy="1174911"/>
                  <a:chOff x="6629400" y="1447800"/>
                  <a:chExt cx="713825" cy="1174911"/>
                </a:xfrm>
              </p:grpSpPr>
              <p:sp>
                <p:nvSpPr>
                  <p:cNvPr id="229" name="Regular Pentagon 5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gular Pentagon 5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80"/>
                <p:cNvGrpSpPr/>
                <p:nvPr/>
              </p:nvGrpSpPr>
              <p:grpSpPr>
                <a:xfrm>
                  <a:off x="6645639" y="2683240"/>
                  <a:ext cx="713825" cy="1174911"/>
                  <a:chOff x="6629400" y="1447800"/>
                  <a:chExt cx="713825" cy="1174911"/>
                </a:xfrm>
              </p:grpSpPr>
              <p:sp>
                <p:nvSpPr>
                  <p:cNvPr id="227" name="Regular Pentagon 49"/>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gular Pentagon 50"/>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83"/>
                <p:cNvGrpSpPr/>
                <p:nvPr/>
              </p:nvGrpSpPr>
              <p:grpSpPr>
                <a:xfrm>
                  <a:off x="6721839" y="3876208"/>
                  <a:ext cx="713825" cy="1174911"/>
                  <a:chOff x="6629400" y="1447800"/>
                  <a:chExt cx="713825" cy="1174911"/>
                </a:xfrm>
              </p:grpSpPr>
              <p:sp>
                <p:nvSpPr>
                  <p:cNvPr id="225" name="Regular Pentagon 47"/>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gular Pentagon 48"/>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Quad Arrow 45"/>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Quad Arrow 46"/>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101"/>
              <p:cNvGrpSpPr/>
              <p:nvPr/>
            </p:nvGrpSpPr>
            <p:grpSpPr>
              <a:xfrm rot="16355409">
                <a:off x="6559288" y="3284183"/>
                <a:ext cx="209602" cy="1100863"/>
                <a:chOff x="6629400" y="1447800"/>
                <a:chExt cx="806264" cy="3603319"/>
              </a:xfrm>
            </p:grpSpPr>
            <p:grpSp>
              <p:nvGrpSpPr>
                <p:cNvPr id="209" name="Group 79"/>
                <p:cNvGrpSpPr/>
                <p:nvPr/>
              </p:nvGrpSpPr>
              <p:grpSpPr>
                <a:xfrm>
                  <a:off x="6629400" y="1447800"/>
                  <a:ext cx="713825" cy="1174911"/>
                  <a:chOff x="6629400" y="1447800"/>
                  <a:chExt cx="713825" cy="1174911"/>
                </a:xfrm>
              </p:grpSpPr>
              <p:sp>
                <p:nvSpPr>
                  <p:cNvPr id="218" name="Regular Pentagon 4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gular Pentagon 4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80"/>
                <p:cNvGrpSpPr/>
                <p:nvPr/>
              </p:nvGrpSpPr>
              <p:grpSpPr>
                <a:xfrm>
                  <a:off x="6645639" y="2683240"/>
                  <a:ext cx="713825" cy="1174911"/>
                  <a:chOff x="6629400" y="1447800"/>
                  <a:chExt cx="713825" cy="1174911"/>
                </a:xfrm>
              </p:grpSpPr>
              <p:sp>
                <p:nvSpPr>
                  <p:cNvPr id="216" name="Regular Pentagon 38"/>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gular Pentagon 39"/>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83"/>
                <p:cNvGrpSpPr/>
                <p:nvPr/>
              </p:nvGrpSpPr>
              <p:grpSpPr>
                <a:xfrm>
                  <a:off x="6721839" y="3876208"/>
                  <a:ext cx="713825" cy="1174911"/>
                  <a:chOff x="6629400" y="1447800"/>
                  <a:chExt cx="713825" cy="1174911"/>
                </a:xfrm>
              </p:grpSpPr>
              <p:sp>
                <p:nvSpPr>
                  <p:cNvPr id="214" name="Regular Pentagon 36"/>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gular Pentagon 37"/>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Quad Arrow 34"/>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35"/>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Moon 206"/>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5970749" y="3412224"/>
              <a:ext cx="1653734" cy="403848"/>
              <a:chOff x="6360346" y="3895909"/>
              <a:chExt cx="2798598" cy="627190"/>
            </a:xfrm>
            <a:solidFill>
              <a:schemeClr val="tx1"/>
            </a:solidFill>
          </p:grpSpPr>
          <p:grpSp>
            <p:nvGrpSpPr>
              <p:cNvPr id="153" name="Group 152"/>
              <p:cNvGrpSpPr/>
              <p:nvPr/>
            </p:nvGrpSpPr>
            <p:grpSpPr>
              <a:xfrm>
                <a:off x="6400799" y="3895909"/>
                <a:ext cx="2497203" cy="263972"/>
                <a:chOff x="421859" y="3895908"/>
                <a:chExt cx="8476144" cy="895989"/>
              </a:xfrm>
              <a:grpFill/>
            </p:grpSpPr>
            <p:sp>
              <p:nvSpPr>
                <p:cNvPr id="178" name="Donut 44"/>
                <p:cNvSpPr/>
                <p:nvPr/>
              </p:nvSpPr>
              <p:spPr>
                <a:xfrm>
                  <a:off x="7688834" y="3924250"/>
                  <a:ext cx="1209169" cy="862778"/>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9" name="Group 178"/>
                <p:cNvGrpSpPr/>
                <p:nvPr/>
              </p:nvGrpSpPr>
              <p:grpSpPr>
                <a:xfrm>
                  <a:off x="421859" y="3895908"/>
                  <a:ext cx="7453133" cy="895989"/>
                  <a:chOff x="421859" y="3733800"/>
                  <a:chExt cx="8801585" cy="1058095"/>
                </a:xfrm>
                <a:grpFill/>
              </p:grpSpPr>
              <p:grpSp>
                <p:nvGrpSpPr>
                  <p:cNvPr id="180" name="Group 179"/>
                  <p:cNvGrpSpPr/>
                  <p:nvPr/>
                </p:nvGrpSpPr>
                <p:grpSpPr>
                  <a:xfrm>
                    <a:off x="421859" y="3733800"/>
                    <a:ext cx="7840531" cy="1058095"/>
                    <a:chOff x="-953486" y="3704687"/>
                    <a:chExt cx="11715190" cy="1503531"/>
                  </a:xfrm>
                  <a:grpFill/>
                </p:grpSpPr>
                <p:sp>
                  <p:nvSpPr>
                    <p:cNvPr id="182" name="Donut 44"/>
                    <p:cNvSpPr/>
                    <p:nvPr/>
                  </p:nvSpPr>
                  <p:spPr>
                    <a:xfrm>
                      <a:off x="8628104" y="3760418"/>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onut 45"/>
                    <p:cNvSpPr/>
                    <p:nvPr/>
                  </p:nvSpPr>
                  <p:spPr>
                    <a:xfrm>
                      <a:off x="5464818" y="3735659"/>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Rounded Rectangle 46"/>
                    <p:cNvSpPr/>
                    <p:nvPr/>
                  </p:nvSpPr>
                  <p:spPr>
                    <a:xfrm>
                      <a:off x="7187496" y="4307159"/>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onut 36"/>
                    <p:cNvSpPr/>
                    <p:nvPr/>
                  </p:nvSpPr>
                  <p:spPr>
                    <a:xfrm>
                      <a:off x="2158296" y="3729446"/>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onut 40"/>
                    <p:cNvSpPr/>
                    <p:nvPr/>
                  </p:nvSpPr>
                  <p:spPr>
                    <a:xfrm>
                      <a:off x="-953486" y="3704687"/>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Rounded Rectangle 37"/>
                    <p:cNvSpPr/>
                    <p:nvPr/>
                  </p:nvSpPr>
                  <p:spPr>
                    <a:xfrm>
                      <a:off x="769192" y="4276187"/>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43"/>
                    <p:cNvSpPr/>
                    <p:nvPr/>
                  </p:nvSpPr>
                  <p:spPr>
                    <a:xfrm>
                      <a:off x="3987096" y="4300946"/>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ounded Rectangle 50"/>
                  <p:cNvSpPr/>
                  <p:nvPr/>
                </p:nvSpPr>
                <p:spPr>
                  <a:xfrm>
                    <a:off x="8018755" y="4169458"/>
                    <a:ext cx="1204689" cy="2145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Group 153"/>
              <p:cNvGrpSpPr/>
              <p:nvPr/>
            </p:nvGrpSpPr>
            <p:grpSpPr>
              <a:xfrm>
                <a:off x="6661741" y="4074853"/>
                <a:ext cx="2497203" cy="263972"/>
                <a:chOff x="421859" y="3895908"/>
                <a:chExt cx="8476144" cy="895989"/>
              </a:xfrm>
              <a:grpFill/>
            </p:grpSpPr>
            <p:sp>
              <p:nvSpPr>
                <p:cNvPr id="167" name="Donut 44"/>
                <p:cNvSpPr/>
                <p:nvPr/>
              </p:nvSpPr>
              <p:spPr>
                <a:xfrm>
                  <a:off x="7688834" y="3924250"/>
                  <a:ext cx="1209169" cy="862778"/>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8" name="Group 167"/>
                <p:cNvGrpSpPr/>
                <p:nvPr/>
              </p:nvGrpSpPr>
              <p:grpSpPr>
                <a:xfrm>
                  <a:off x="421859" y="3895908"/>
                  <a:ext cx="7453133" cy="895989"/>
                  <a:chOff x="421859" y="3733800"/>
                  <a:chExt cx="8801585" cy="1058095"/>
                </a:xfrm>
                <a:grpFill/>
              </p:grpSpPr>
              <p:grpSp>
                <p:nvGrpSpPr>
                  <p:cNvPr id="169" name="Group 168"/>
                  <p:cNvGrpSpPr/>
                  <p:nvPr/>
                </p:nvGrpSpPr>
                <p:grpSpPr>
                  <a:xfrm>
                    <a:off x="421859" y="3733800"/>
                    <a:ext cx="7840531" cy="1058095"/>
                    <a:chOff x="-953486" y="3704687"/>
                    <a:chExt cx="11715190" cy="1503531"/>
                  </a:xfrm>
                  <a:grpFill/>
                </p:grpSpPr>
                <p:sp>
                  <p:nvSpPr>
                    <p:cNvPr id="171" name="Donut 44"/>
                    <p:cNvSpPr/>
                    <p:nvPr/>
                  </p:nvSpPr>
                  <p:spPr>
                    <a:xfrm>
                      <a:off x="8628104" y="3760418"/>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onut 45"/>
                    <p:cNvSpPr/>
                    <p:nvPr/>
                  </p:nvSpPr>
                  <p:spPr>
                    <a:xfrm>
                      <a:off x="5464818" y="3735659"/>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Rounded Rectangle 46"/>
                    <p:cNvSpPr/>
                    <p:nvPr/>
                  </p:nvSpPr>
                  <p:spPr>
                    <a:xfrm>
                      <a:off x="7187496" y="4307159"/>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onut 36"/>
                    <p:cNvSpPr/>
                    <p:nvPr/>
                  </p:nvSpPr>
                  <p:spPr>
                    <a:xfrm>
                      <a:off x="2158296" y="3729446"/>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Donut 40"/>
                    <p:cNvSpPr/>
                    <p:nvPr/>
                  </p:nvSpPr>
                  <p:spPr>
                    <a:xfrm>
                      <a:off x="-953486" y="3704687"/>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Rounded Rectangle 37"/>
                    <p:cNvSpPr/>
                    <p:nvPr/>
                  </p:nvSpPr>
                  <p:spPr>
                    <a:xfrm>
                      <a:off x="769192" y="4276187"/>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43"/>
                    <p:cNvSpPr/>
                    <p:nvPr/>
                  </p:nvSpPr>
                  <p:spPr>
                    <a:xfrm>
                      <a:off x="3987096" y="4300946"/>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Rounded Rectangle 50"/>
                  <p:cNvSpPr/>
                  <p:nvPr/>
                </p:nvSpPr>
                <p:spPr>
                  <a:xfrm>
                    <a:off x="8018755" y="4169458"/>
                    <a:ext cx="1204689" cy="2145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p:cNvGrpSpPr/>
              <p:nvPr/>
            </p:nvGrpSpPr>
            <p:grpSpPr>
              <a:xfrm>
                <a:off x="6360346" y="4259127"/>
                <a:ext cx="2497203" cy="263972"/>
                <a:chOff x="421859" y="3895908"/>
                <a:chExt cx="8476144" cy="895989"/>
              </a:xfrm>
              <a:grpFill/>
            </p:grpSpPr>
            <p:sp>
              <p:nvSpPr>
                <p:cNvPr id="156" name="Donut 44"/>
                <p:cNvSpPr/>
                <p:nvPr/>
              </p:nvSpPr>
              <p:spPr>
                <a:xfrm>
                  <a:off x="7688834" y="3924250"/>
                  <a:ext cx="1209169" cy="862778"/>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7" name="Group 156"/>
                <p:cNvGrpSpPr/>
                <p:nvPr/>
              </p:nvGrpSpPr>
              <p:grpSpPr>
                <a:xfrm>
                  <a:off x="421859" y="3895908"/>
                  <a:ext cx="7453133" cy="895989"/>
                  <a:chOff x="421859" y="3733800"/>
                  <a:chExt cx="8801585" cy="1058095"/>
                </a:xfrm>
                <a:grpFill/>
              </p:grpSpPr>
              <p:grpSp>
                <p:nvGrpSpPr>
                  <p:cNvPr id="158" name="Group 157"/>
                  <p:cNvGrpSpPr/>
                  <p:nvPr/>
                </p:nvGrpSpPr>
                <p:grpSpPr>
                  <a:xfrm>
                    <a:off x="421859" y="3733800"/>
                    <a:ext cx="7840531" cy="1058095"/>
                    <a:chOff x="-953486" y="3704687"/>
                    <a:chExt cx="11715190" cy="1503531"/>
                  </a:xfrm>
                  <a:grpFill/>
                </p:grpSpPr>
                <p:sp>
                  <p:nvSpPr>
                    <p:cNvPr id="160" name="Donut 44"/>
                    <p:cNvSpPr/>
                    <p:nvPr/>
                  </p:nvSpPr>
                  <p:spPr>
                    <a:xfrm>
                      <a:off x="8628104" y="3760418"/>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onut 45"/>
                    <p:cNvSpPr/>
                    <p:nvPr/>
                  </p:nvSpPr>
                  <p:spPr>
                    <a:xfrm>
                      <a:off x="5464818" y="3735659"/>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Rounded Rectangle 46"/>
                    <p:cNvSpPr/>
                    <p:nvPr/>
                  </p:nvSpPr>
                  <p:spPr>
                    <a:xfrm>
                      <a:off x="7187496" y="4307159"/>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onut 36"/>
                    <p:cNvSpPr/>
                    <p:nvPr/>
                  </p:nvSpPr>
                  <p:spPr>
                    <a:xfrm>
                      <a:off x="2158296" y="3729446"/>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onut 40"/>
                    <p:cNvSpPr/>
                    <p:nvPr/>
                  </p:nvSpPr>
                  <p:spPr>
                    <a:xfrm>
                      <a:off x="-953486" y="3704687"/>
                      <a:ext cx="2133600" cy="1447800"/>
                    </a:xfrm>
                    <a:prstGeom prst="donut">
                      <a:avLst>
                        <a:gd name="adj" fmla="val 10509"/>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Rounded Rectangle 37"/>
                    <p:cNvSpPr/>
                    <p:nvPr/>
                  </p:nvSpPr>
                  <p:spPr>
                    <a:xfrm>
                      <a:off x="769192" y="4276187"/>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43"/>
                    <p:cNvSpPr/>
                    <p:nvPr/>
                  </p:nvSpPr>
                  <p:spPr>
                    <a:xfrm>
                      <a:off x="3987096" y="4300946"/>
                      <a:ext cx="1800026" cy="3048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ounded Rectangle 50"/>
                  <p:cNvSpPr/>
                  <p:nvPr/>
                </p:nvSpPr>
                <p:spPr>
                  <a:xfrm>
                    <a:off x="8018755" y="4169458"/>
                    <a:ext cx="1204689" cy="214500"/>
                  </a:xfrm>
                  <a:prstGeom prst="roundRect">
                    <a:avLst>
                      <a:gd name="adj" fmla="val 50000"/>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76983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A Great Voice</a:t>
            </a:r>
          </a:p>
        </p:txBody>
      </p:sp>
      <p:sp>
        <p:nvSpPr>
          <p:cNvPr id="6" name="TextBox 5"/>
          <p:cNvSpPr txBox="1"/>
          <p:nvPr/>
        </p:nvSpPr>
        <p:spPr>
          <a:xfrm>
            <a:off x="4546600" y="2197243"/>
            <a:ext cx="3417854" cy="3539430"/>
          </a:xfrm>
          <a:prstGeom prst="rect">
            <a:avLst/>
          </a:prstGeom>
          <a:noFill/>
        </p:spPr>
        <p:txBody>
          <a:bodyPr wrap="square" rtlCol="0">
            <a:spAutoFit/>
          </a:bodyPr>
          <a:lstStyle/>
          <a:p>
            <a:pPr algn="ctr"/>
            <a:r>
              <a:rPr lang="en-US" sz="2800" dirty="0">
                <a:solidFill>
                  <a:schemeClr val="bg2"/>
                </a:solidFill>
              </a:rPr>
              <a:t>Vials—bowls for catching blood of the sacrificial animal. </a:t>
            </a:r>
          </a:p>
          <a:p>
            <a:pPr algn="ctr"/>
            <a:endParaRPr lang="en-US" sz="2800" dirty="0">
              <a:solidFill>
                <a:schemeClr val="bg2"/>
              </a:solidFill>
            </a:endParaRPr>
          </a:p>
          <a:p>
            <a:pPr algn="ctr"/>
            <a:r>
              <a:rPr lang="en-US" sz="2800" dirty="0">
                <a:solidFill>
                  <a:schemeClr val="bg2"/>
                </a:solidFill>
              </a:rPr>
              <a:t>The contents of the bowls is not blood but that which will shed blood.</a:t>
            </a:r>
          </a:p>
        </p:txBody>
      </p:sp>
      <p:sp>
        <p:nvSpPr>
          <p:cNvPr id="8" name="TextBox 7"/>
          <p:cNvSpPr txBox="1"/>
          <p:nvPr/>
        </p:nvSpPr>
        <p:spPr>
          <a:xfrm>
            <a:off x="4546600" y="1000341"/>
            <a:ext cx="6629400" cy="461665"/>
          </a:xfrm>
          <a:prstGeom prst="rect">
            <a:avLst/>
          </a:prstGeom>
          <a:noFill/>
        </p:spPr>
        <p:txBody>
          <a:bodyPr wrap="square" rtlCol="0">
            <a:spAutoFit/>
          </a:bodyPr>
          <a:lstStyle/>
          <a:p>
            <a:r>
              <a:rPr lang="en-US" sz="2400" dirty="0">
                <a:solidFill>
                  <a:schemeClr val="bg2"/>
                </a:solidFill>
              </a:rPr>
              <a:t>Probably the voice of God</a:t>
            </a:r>
          </a:p>
        </p:txBody>
      </p:sp>
      <p:sp>
        <p:nvSpPr>
          <p:cNvPr id="9" name="TextBox 8"/>
          <p:cNvSpPr txBox="1"/>
          <p:nvPr/>
        </p:nvSpPr>
        <p:spPr>
          <a:xfrm>
            <a:off x="228600" y="6393900"/>
            <a:ext cx="3810000" cy="400110"/>
          </a:xfrm>
          <a:prstGeom prst="rect">
            <a:avLst/>
          </a:prstGeom>
          <a:noFill/>
        </p:spPr>
        <p:txBody>
          <a:bodyPr wrap="square" rtlCol="0">
            <a:spAutoFit/>
          </a:bodyPr>
          <a:lstStyle/>
          <a:p>
            <a:r>
              <a:rPr lang="en-US" sz="2000" dirty="0">
                <a:solidFill>
                  <a:schemeClr val="bg2"/>
                </a:solidFill>
              </a:rPr>
              <a:t>Revelation 16:1</a:t>
            </a:r>
          </a:p>
        </p:txBody>
      </p:sp>
      <p:grpSp>
        <p:nvGrpSpPr>
          <p:cNvPr id="2" name="Group 12"/>
          <p:cNvGrpSpPr/>
          <p:nvPr/>
        </p:nvGrpSpPr>
        <p:grpSpPr>
          <a:xfrm>
            <a:off x="8534400" y="685801"/>
            <a:ext cx="1484580" cy="1487495"/>
            <a:chOff x="1715820" y="1560505"/>
            <a:chExt cx="1484580" cy="1487495"/>
          </a:xfrm>
        </p:grpSpPr>
        <p:sp>
          <p:nvSpPr>
            <p:cNvPr id="14" name="Chord 13"/>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p:nvPr/>
          </p:nvGrpSpPr>
          <p:grpSpPr>
            <a:xfrm>
              <a:off x="1752600" y="2286000"/>
              <a:ext cx="1447800" cy="762000"/>
              <a:chOff x="1752600" y="2286000"/>
              <a:chExt cx="1447800" cy="762000"/>
            </a:xfrm>
          </p:grpSpPr>
          <p:sp>
            <p:nvSpPr>
              <p:cNvPr id="16" name="Oval 15"/>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
              <p:cNvGrpSpPr/>
              <p:nvPr/>
            </p:nvGrpSpPr>
            <p:grpSpPr>
              <a:xfrm>
                <a:off x="1905000" y="2286000"/>
                <a:ext cx="1141228" cy="223284"/>
                <a:chOff x="1219200" y="2204767"/>
                <a:chExt cx="6026728" cy="1457866"/>
              </a:xfrm>
            </p:grpSpPr>
            <p:sp>
              <p:nvSpPr>
                <p:cNvPr id="18" name="Quad Arrow 17"/>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
                <p:cNvGrpSpPr/>
                <p:nvPr/>
              </p:nvGrpSpPr>
              <p:grpSpPr>
                <a:xfrm>
                  <a:off x="3505200" y="2209800"/>
                  <a:ext cx="2585767" cy="1452833"/>
                  <a:chOff x="1219200" y="2204767"/>
                  <a:chExt cx="2585767" cy="1452833"/>
                </a:xfrm>
              </p:grpSpPr>
              <p:sp>
                <p:nvSpPr>
                  <p:cNvPr id="26"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1219200" y="2204767"/>
                  <a:ext cx="2585767" cy="1452833"/>
                  <a:chOff x="1219200" y="2204767"/>
                  <a:chExt cx="2585767" cy="1452833"/>
                </a:xfrm>
              </p:grpSpPr>
              <p:sp>
                <p:nvSpPr>
                  <p:cNvPr id="22"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3" name="Picture 12">
            <a:extLst>
              <a:ext uri="{FF2B5EF4-FFF2-40B4-BE49-F238E27FC236}">
                <a16:creationId xmlns:a16="http://schemas.microsoft.com/office/drawing/2014/main" id="{BE718065-CCF5-4FD3-AC87-0B6945FAD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753943"/>
            <a:ext cx="4267200" cy="3381375"/>
          </a:xfrm>
          <a:prstGeom prst="rect">
            <a:avLst/>
          </a:prstGeom>
        </p:spPr>
      </p:pic>
      <p:pic>
        <p:nvPicPr>
          <p:cNvPr id="12" name="Picture 11">
            <a:extLst>
              <a:ext uri="{FF2B5EF4-FFF2-40B4-BE49-F238E27FC236}">
                <a16:creationId xmlns:a16="http://schemas.microsoft.com/office/drawing/2014/main" id="{352F93CF-5841-4E27-BBCD-C27825479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734" y="3307800"/>
            <a:ext cx="3073400" cy="3086100"/>
          </a:xfrm>
          <a:prstGeom prst="rect">
            <a:avLst/>
          </a:prstGeom>
        </p:spPr>
      </p:pic>
    </p:spTree>
    <p:extLst>
      <p:ext uri="{BB962C8B-B14F-4D97-AF65-F5344CB8AC3E}">
        <p14:creationId xmlns:p14="http://schemas.microsoft.com/office/powerpoint/2010/main" val="1075089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rampant-mac.com/dp_07/Paroxusmos-Radiare_440.jpg"/>
          <p:cNvPicPr>
            <a:picLocks noChangeAspect="1" noChangeArrowheads="1"/>
          </p:cNvPicPr>
          <p:nvPr/>
        </p:nvPicPr>
        <p:blipFill>
          <a:blip r:embed="rId2" cstate="print">
            <a:lum bright="-62000" contrast="-70000"/>
            <a:extLst>
              <a:ext uri="{BEBA8EAE-BF5A-486C-A8C5-ECC9F3942E4B}">
                <a14:imgProps xmlns:a14="http://schemas.microsoft.com/office/drawing/2010/main">
                  <a14:imgLayer r:embed="rId3">
                    <a14:imgEffect>
                      <a14:artisticPhotocopy/>
                    </a14:imgEffect>
                  </a14:imgLayer>
                </a14:imgProps>
              </a:ext>
            </a:extLst>
          </a:blip>
          <a:srcRect/>
          <a:stretch>
            <a:fillRect/>
          </a:stretch>
        </p:blipFill>
        <p:spPr bwMode="auto">
          <a:xfrm>
            <a:off x="0" y="0"/>
            <a:ext cx="12192000" cy="6858000"/>
          </a:xfrm>
          <a:prstGeom prst="rect">
            <a:avLst/>
          </a:prstGeom>
          <a:noFill/>
        </p:spPr>
      </p:pic>
      <p:sp>
        <p:nvSpPr>
          <p:cNvPr id="5" name="TextBox 4"/>
          <p:cNvSpPr txBox="1"/>
          <p:nvPr/>
        </p:nvSpPr>
        <p:spPr>
          <a:xfrm>
            <a:off x="288359" y="772986"/>
            <a:ext cx="11247734" cy="6109365"/>
          </a:xfrm>
          <a:prstGeom prst="rect">
            <a:avLst/>
          </a:prstGeom>
          <a:noFill/>
        </p:spPr>
        <p:txBody>
          <a:bodyPr wrap="square" rtlCol="0">
            <a:spAutoFit/>
          </a:bodyPr>
          <a:lstStyle/>
          <a:p>
            <a:r>
              <a:rPr lang="en-US" sz="2300" dirty="0">
                <a:solidFill>
                  <a:schemeClr val="bg1"/>
                </a:solidFill>
              </a:rPr>
              <a:t>Satan is bound for a thousand years and no longer deceives the nations</a:t>
            </a:r>
          </a:p>
          <a:p>
            <a:r>
              <a:rPr lang="en-US" sz="2300" dirty="0">
                <a:solidFill>
                  <a:schemeClr val="accent5">
                    <a:lumMod val="60000"/>
                    <a:lumOff val="40000"/>
                  </a:schemeClr>
                </a:solidFill>
              </a:rPr>
              <a:t>Revelation 20:1-3</a:t>
            </a:r>
          </a:p>
          <a:p>
            <a:r>
              <a:rPr lang="en-US" sz="2300" dirty="0">
                <a:solidFill>
                  <a:schemeClr val="accent5">
                    <a:lumMod val="60000"/>
                    <a:lumOff val="40000"/>
                  </a:schemeClr>
                </a:solidFill>
              </a:rPr>
              <a:t>1 Nephi 22:26-28</a:t>
            </a:r>
          </a:p>
          <a:p>
            <a:endParaRPr lang="en-US" sz="2300" dirty="0">
              <a:solidFill>
                <a:schemeClr val="bg1"/>
              </a:solidFill>
            </a:endParaRPr>
          </a:p>
          <a:p>
            <a:r>
              <a:rPr lang="en-US" sz="2300" dirty="0">
                <a:solidFill>
                  <a:schemeClr val="bg1"/>
                </a:solidFill>
              </a:rPr>
              <a:t>The righteous rise in the First Resurrection</a:t>
            </a:r>
          </a:p>
          <a:p>
            <a:r>
              <a:rPr lang="en-US" sz="2300" dirty="0">
                <a:solidFill>
                  <a:schemeClr val="accent5">
                    <a:lumMod val="60000"/>
                    <a:lumOff val="40000"/>
                  </a:schemeClr>
                </a:solidFill>
              </a:rPr>
              <a:t>Revelation 20:4-6</a:t>
            </a:r>
          </a:p>
          <a:p>
            <a:r>
              <a:rPr lang="en-US" sz="2300" dirty="0">
                <a:solidFill>
                  <a:schemeClr val="accent5">
                    <a:lumMod val="60000"/>
                    <a:lumOff val="40000"/>
                  </a:schemeClr>
                </a:solidFill>
              </a:rPr>
              <a:t>Mosiah 15:21-23</a:t>
            </a:r>
          </a:p>
          <a:p>
            <a:r>
              <a:rPr lang="en-US" sz="2300" dirty="0">
                <a:solidFill>
                  <a:schemeClr val="accent5">
                    <a:lumMod val="60000"/>
                    <a:lumOff val="40000"/>
                  </a:schemeClr>
                </a:solidFill>
              </a:rPr>
              <a:t>D&amp;C 88:96-98</a:t>
            </a:r>
          </a:p>
          <a:p>
            <a:endParaRPr lang="en-US" sz="2300" dirty="0">
              <a:solidFill>
                <a:schemeClr val="bg1"/>
              </a:solidFill>
            </a:endParaRPr>
          </a:p>
          <a:p>
            <a:r>
              <a:rPr lang="en-US" sz="2300" dirty="0">
                <a:solidFill>
                  <a:schemeClr val="bg1"/>
                </a:solidFill>
              </a:rPr>
              <a:t>“During that thousand years of peace the great work of the Lord shall be in the temples, and into those temples the people shall go to labor for those who have (died) and who are waiting to have these ordinances…preformed for them by those who still (live) upon the earth”</a:t>
            </a:r>
          </a:p>
          <a:p>
            <a:r>
              <a:rPr lang="en-US" sz="2300" dirty="0">
                <a:solidFill>
                  <a:schemeClr val="accent5">
                    <a:lumMod val="60000"/>
                    <a:lumOff val="40000"/>
                  </a:schemeClr>
                </a:solidFill>
              </a:rPr>
              <a:t>Joseph Fielding Smith</a:t>
            </a:r>
          </a:p>
          <a:p>
            <a:r>
              <a:rPr lang="en-US" sz="2300" dirty="0">
                <a:solidFill>
                  <a:schemeClr val="accent5">
                    <a:lumMod val="60000"/>
                    <a:lumOff val="40000"/>
                  </a:schemeClr>
                </a:solidFill>
              </a:rPr>
              <a:t>Doctrines of Salvation 3:58</a:t>
            </a:r>
          </a:p>
          <a:p>
            <a:r>
              <a:rPr lang="en-US" sz="2300" dirty="0">
                <a:solidFill>
                  <a:schemeClr val="accent5">
                    <a:lumMod val="60000"/>
                    <a:lumOff val="40000"/>
                  </a:schemeClr>
                </a:solidFill>
              </a:rPr>
              <a:t>Isaiah 2:2-5</a:t>
            </a:r>
          </a:p>
          <a:p>
            <a:r>
              <a:rPr lang="en-US" sz="2300" dirty="0">
                <a:solidFill>
                  <a:schemeClr val="accent5">
                    <a:lumMod val="60000"/>
                    <a:lumOff val="40000"/>
                  </a:schemeClr>
                </a:solidFill>
              </a:rPr>
              <a:t>D&amp;C 128:15</a:t>
            </a:r>
            <a:endParaRPr lang="en-US" sz="2300" dirty="0">
              <a:solidFill>
                <a:schemeClr val="bg1"/>
              </a:solidFill>
            </a:endParaRPr>
          </a:p>
        </p:txBody>
      </p:sp>
      <p:sp>
        <p:nvSpPr>
          <p:cNvPr id="6" name="TextBox 5"/>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1"/>
                </a:solidFill>
                <a:latin typeface="Castellar" pitchFamily="18" charset="0"/>
              </a:rPr>
              <a:t>During  Millennium</a:t>
            </a:r>
          </a:p>
        </p:txBody>
      </p:sp>
      <p:sp>
        <p:nvSpPr>
          <p:cNvPr id="2" name="Rectangle 1"/>
          <p:cNvSpPr/>
          <p:nvPr/>
        </p:nvSpPr>
        <p:spPr>
          <a:xfrm>
            <a:off x="6279775" y="5643300"/>
            <a:ext cx="5419165" cy="923330"/>
          </a:xfrm>
          <a:prstGeom prst="rect">
            <a:avLst/>
          </a:prstGeom>
        </p:spPr>
        <p:txBody>
          <a:bodyPr wrap="square">
            <a:spAutoFit/>
          </a:bodyPr>
          <a:lstStyle/>
          <a:p>
            <a:r>
              <a:rPr lang="en-US" b="1" dirty="0">
                <a:solidFill>
                  <a:srgbClr val="FFFF00"/>
                </a:solidFill>
                <a:latin typeface="Open Sans"/>
              </a:rPr>
              <a:t>If we are faithful to Jesus Christ, we will have part in the First Resurrection and reign with Christ during the Millennium</a:t>
            </a:r>
            <a:endParaRPr lang="en-US" dirty="0">
              <a:solidFill>
                <a:srgbClr val="FFFF00"/>
              </a:solidFill>
            </a:endParaRPr>
          </a:p>
        </p:txBody>
      </p:sp>
    </p:spTree>
    <p:extLst>
      <p:ext uri="{BB962C8B-B14F-4D97-AF65-F5344CB8AC3E}">
        <p14:creationId xmlns:p14="http://schemas.microsoft.com/office/powerpoint/2010/main" val="82165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rampant-mac.com/dp_07/Paroxusmos-Radiare_440.jpg"/>
          <p:cNvPicPr>
            <a:picLocks noChangeAspect="1" noChangeArrowheads="1"/>
          </p:cNvPicPr>
          <p:nvPr/>
        </p:nvPicPr>
        <p:blipFill>
          <a:blip r:embed="rId2" cstate="print">
            <a:lum bright="-62000" contrast="-70000"/>
            <a:extLst>
              <a:ext uri="{BEBA8EAE-BF5A-486C-A8C5-ECC9F3942E4B}">
                <a14:imgProps xmlns:a14="http://schemas.microsoft.com/office/drawing/2010/main">
                  <a14:imgLayer r:embed="rId3">
                    <a14:imgEffect>
                      <a14:artisticPhotocopy/>
                    </a14:imgEffect>
                  </a14:imgLayer>
                </a14:imgProps>
              </a:ext>
            </a:extLst>
          </a:blip>
          <a:srcRect/>
          <a:stretch>
            <a:fillRect/>
          </a:stretch>
        </p:blipFill>
        <p:spPr bwMode="auto">
          <a:xfrm>
            <a:off x="0" y="0"/>
            <a:ext cx="12192000" cy="6858000"/>
          </a:xfrm>
          <a:prstGeom prst="rect">
            <a:avLst/>
          </a:prstGeom>
          <a:noFill/>
        </p:spPr>
      </p:pic>
      <p:sp>
        <p:nvSpPr>
          <p:cNvPr id="5" name="TextBox 4"/>
          <p:cNvSpPr txBox="1"/>
          <p:nvPr/>
        </p:nvSpPr>
        <p:spPr>
          <a:xfrm>
            <a:off x="672353" y="1074243"/>
            <a:ext cx="11214847" cy="5632311"/>
          </a:xfrm>
          <a:prstGeom prst="rect">
            <a:avLst/>
          </a:prstGeom>
          <a:noFill/>
        </p:spPr>
        <p:txBody>
          <a:bodyPr wrap="square" rtlCol="0">
            <a:spAutoFit/>
          </a:bodyPr>
          <a:lstStyle/>
          <a:p>
            <a:r>
              <a:rPr lang="en-US" sz="2400" dirty="0">
                <a:solidFill>
                  <a:schemeClr val="bg1"/>
                </a:solidFill>
              </a:rPr>
              <a:t>Satan is loosed from his prison and once again deceives the nations. He gathers them to battle against God</a:t>
            </a:r>
          </a:p>
          <a:p>
            <a:r>
              <a:rPr lang="en-US" sz="2400" dirty="0">
                <a:solidFill>
                  <a:schemeClr val="accent5">
                    <a:lumMod val="60000"/>
                    <a:lumOff val="40000"/>
                  </a:schemeClr>
                </a:solidFill>
              </a:rPr>
              <a:t>Revelation 20:7-8</a:t>
            </a:r>
          </a:p>
          <a:p>
            <a:r>
              <a:rPr lang="en-US" sz="2400" dirty="0">
                <a:solidFill>
                  <a:schemeClr val="accent5">
                    <a:lumMod val="60000"/>
                    <a:lumOff val="40000"/>
                  </a:schemeClr>
                </a:solidFill>
              </a:rPr>
              <a:t>D&amp;C 88:110-111</a:t>
            </a:r>
          </a:p>
          <a:p>
            <a:endParaRPr lang="en-US" sz="2400" dirty="0">
              <a:solidFill>
                <a:schemeClr val="bg1"/>
              </a:solidFill>
            </a:endParaRPr>
          </a:p>
          <a:p>
            <a:r>
              <a:rPr lang="en-US" sz="2400" dirty="0">
                <a:solidFill>
                  <a:schemeClr val="bg1"/>
                </a:solidFill>
              </a:rPr>
              <a:t>Satan’s armies surround the camp of the Saints. God sends fire that destroys Satan’s armies, Satan and others are cast into the lake of fire and brimstone.</a:t>
            </a:r>
          </a:p>
          <a:p>
            <a:r>
              <a:rPr lang="en-US" sz="2400" dirty="0">
                <a:solidFill>
                  <a:schemeClr val="accent5">
                    <a:lumMod val="60000"/>
                    <a:lumOff val="40000"/>
                  </a:schemeClr>
                </a:solidFill>
              </a:rPr>
              <a:t>Revelation 20:9-10</a:t>
            </a:r>
          </a:p>
          <a:p>
            <a:r>
              <a:rPr lang="en-US" sz="2400" dirty="0">
                <a:solidFill>
                  <a:schemeClr val="accent5">
                    <a:lumMod val="60000"/>
                    <a:lumOff val="40000"/>
                  </a:schemeClr>
                </a:solidFill>
              </a:rPr>
              <a:t>D&amp;C 88:112-114</a:t>
            </a:r>
          </a:p>
          <a:p>
            <a:endParaRPr lang="en-US" sz="2400" dirty="0">
              <a:solidFill>
                <a:schemeClr val="bg1"/>
              </a:solidFill>
            </a:endParaRPr>
          </a:p>
          <a:p>
            <a:r>
              <a:rPr lang="en-US" sz="2400" dirty="0">
                <a:solidFill>
                  <a:schemeClr val="bg1"/>
                </a:solidFill>
              </a:rPr>
              <a:t>Those not in the First Resurrection are resurrected and judged. The wicked are sent away to suffer the second death.</a:t>
            </a:r>
          </a:p>
          <a:p>
            <a:r>
              <a:rPr lang="en-US" sz="2400" dirty="0">
                <a:solidFill>
                  <a:schemeClr val="bg1"/>
                </a:solidFill>
              </a:rPr>
              <a:t>Revelation 20:11-15</a:t>
            </a:r>
          </a:p>
          <a:p>
            <a:r>
              <a:rPr lang="en-US" sz="2400" dirty="0" err="1">
                <a:solidFill>
                  <a:schemeClr val="accent5">
                    <a:lumMod val="60000"/>
                    <a:lumOff val="40000"/>
                  </a:schemeClr>
                </a:solidFill>
              </a:rPr>
              <a:t>Helaman</a:t>
            </a:r>
            <a:r>
              <a:rPr lang="en-US" sz="2400" dirty="0">
                <a:solidFill>
                  <a:schemeClr val="accent5">
                    <a:lumMod val="60000"/>
                    <a:lumOff val="40000"/>
                  </a:schemeClr>
                </a:solidFill>
              </a:rPr>
              <a:t> 14:17-19</a:t>
            </a:r>
          </a:p>
          <a:p>
            <a:r>
              <a:rPr lang="en-US" sz="2400" dirty="0">
                <a:solidFill>
                  <a:schemeClr val="accent5">
                    <a:lumMod val="60000"/>
                    <a:lumOff val="40000"/>
                  </a:schemeClr>
                </a:solidFill>
              </a:rPr>
              <a:t>D&amp;C 63:17</a:t>
            </a:r>
            <a:endParaRPr lang="en-US" sz="2400" dirty="0">
              <a:solidFill>
                <a:schemeClr val="bg1"/>
              </a:solidFill>
            </a:endParaRPr>
          </a:p>
        </p:txBody>
      </p:sp>
      <p:sp>
        <p:nvSpPr>
          <p:cNvPr id="6" name="TextBox 5"/>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1"/>
                </a:solidFill>
                <a:latin typeface="Castellar" pitchFamily="18" charset="0"/>
              </a:rPr>
              <a:t>End of Millennium</a:t>
            </a:r>
          </a:p>
        </p:txBody>
      </p:sp>
      <p:sp>
        <p:nvSpPr>
          <p:cNvPr id="2" name="Rectangle 1"/>
          <p:cNvSpPr/>
          <p:nvPr/>
        </p:nvSpPr>
        <p:spPr>
          <a:xfrm>
            <a:off x="5320553" y="5728012"/>
            <a:ext cx="6096000" cy="646331"/>
          </a:xfrm>
          <a:prstGeom prst="rect">
            <a:avLst/>
          </a:prstGeom>
        </p:spPr>
        <p:txBody>
          <a:bodyPr>
            <a:spAutoFit/>
          </a:bodyPr>
          <a:lstStyle/>
          <a:p>
            <a:r>
              <a:rPr lang="en-US" b="1" dirty="0">
                <a:solidFill>
                  <a:srgbClr val="FFFF00"/>
                </a:solidFill>
                <a:latin typeface="Open Sans"/>
              </a:rPr>
              <a:t>At the end of the Millennium, the forces of God will defeat Satan and his followers.</a:t>
            </a:r>
            <a:endParaRPr lang="en-US" dirty="0">
              <a:solidFill>
                <a:srgbClr val="FFFF00"/>
              </a:solidFill>
            </a:endParaRPr>
          </a:p>
        </p:txBody>
      </p:sp>
    </p:spTree>
    <p:extLst>
      <p:ext uri="{BB962C8B-B14F-4D97-AF65-F5344CB8AC3E}">
        <p14:creationId xmlns:p14="http://schemas.microsoft.com/office/powerpoint/2010/main" val="22408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rampant-mac.com/dp_07/Paroxusmos-Radiare_440.jpg"/>
          <p:cNvPicPr>
            <a:picLocks noChangeAspect="1" noChangeArrowheads="1"/>
          </p:cNvPicPr>
          <p:nvPr/>
        </p:nvPicPr>
        <p:blipFill>
          <a:blip r:embed="rId2" cstate="print">
            <a:lum bright="-62000" contrast="-70000"/>
            <a:extLst>
              <a:ext uri="{BEBA8EAE-BF5A-486C-A8C5-ECC9F3942E4B}">
                <a14:imgProps xmlns:a14="http://schemas.microsoft.com/office/drawing/2010/main">
                  <a14:imgLayer r:embed="rId3">
                    <a14:imgEffect>
                      <a14:artisticPhotocopy/>
                    </a14:imgEffect>
                  </a14:imgLayer>
                </a14:imgProps>
              </a:ext>
            </a:extLst>
          </a:blip>
          <a:srcRect/>
          <a:stretch>
            <a:fillRect/>
          </a:stretch>
        </p:blipFill>
        <p:spPr bwMode="auto">
          <a:xfrm>
            <a:off x="0" y="0"/>
            <a:ext cx="12192000" cy="6858000"/>
          </a:xfrm>
          <a:prstGeom prst="rect">
            <a:avLst/>
          </a:prstGeom>
          <a:noFill/>
        </p:spPr>
      </p:pic>
      <p:sp>
        <p:nvSpPr>
          <p:cNvPr id="5" name="TextBox 4"/>
          <p:cNvSpPr txBox="1"/>
          <p:nvPr/>
        </p:nvSpPr>
        <p:spPr>
          <a:xfrm>
            <a:off x="1752600" y="1219201"/>
            <a:ext cx="8763000" cy="5262979"/>
          </a:xfrm>
          <a:prstGeom prst="rect">
            <a:avLst/>
          </a:prstGeom>
          <a:noFill/>
        </p:spPr>
        <p:txBody>
          <a:bodyPr wrap="square" rtlCol="0">
            <a:spAutoFit/>
          </a:bodyPr>
          <a:lstStyle/>
          <a:p>
            <a:r>
              <a:rPr lang="en-US" sz="2400" dirty="0">
                <a:solidFill>
                  <a:schemeClr val="bg1"/>
                </a:solidFill>
              </a:rPr>
              <a:t>The earth receives its celestial glory. God’s holy city is established upon the earth</a:t>
            </a:r>
          </a:p>
          <a:p>
            <a:r>
              <a:rPr lang="en-US" sz="2400" dirty="0">
                <a:solidFill>
                  <a:schemeClr val="accent5">
                    <a:lumMod val="60000"/>
                    <a:lumOff val="40000"/>
                  </a:schemeClr>
                </a:solidFill>
              </a:rPr>
              <a:t>Revelation 21:1-3; 22:1-2</a:t>
            </a:r>
          </a:p>
          <a:p>
            <a:endParaRPr lang="en-US" sz="2400" dirty="0">
              <a:solidFill>
                <a:schemeClr val="bg1"/>
              </a:solidFill>
            </a:endParaRPr>
          </a:p>
          <a:p>
            <a:r>
              <a:rPr lang="en-US" sz="2400" dirty="0">
                <a:solidFill>
                  <a:schemeClr val="bg1"/>
                </a:solidFill>
              </a:rPr>
              <a:t>The righteous Saints live with God in celestial splendor</a:t>
            </a:r>
          </a:p>
          <a:p>
            <a:r>
              <a:rPr lang="en-US" sz="2400" dirty="0">
                <a:solidFill>
                  <a:schemeClr val="accent5">
                    <a:lumMod val="60000"/>
                    <a:lumOff val="40000"/>
                  </a:schemeClr>
                </a:solidFill>
              </a:rPr>
              <a:t>Isaiah 60:19-21</a:t>
            </a:r>
          </a:p>
          <a:p>
            <a:r>
              <a:rPr lang="en-US" sz="2400" dirty="0">
                <a:solidFill>
                  <a:schemeClr val="accent5">
                    <a:lumMod val="60000"/>
                    <a:lumOff val="40000"/>
                  </a:schemeClr>
                </a:solidFill>
              </a:rPr>
              <a:t>Revelation 21:4-7; 22:3-5</a:t>
            </a:r>
          </a:p>
          <a:p>
            <a:endParaRPr lang="en-US" sz="2400" dirty="0">
              <a:solidFill>
                <a:schemeClr val="bg1"/>
              </a:solidFill>
            </a:endParaRPr>
          </a:p>
          <a:p>
            <a:r>
              <a:rPr lang="en-US" sz="2400" dirty="0">
                <a:solidFill>
                  <a:schemeClr val="bg1"/>
                </a:solidFill>
              </a:rPr>
              <a:t>Those who are exalted shall reign as gods</a:t>
            </a:r>
          </a:p>
          <a:p>
            <a:r>
              <a:rPr lang="en-US" sz="2400" dirty="0">
                <a:solidFill>
                  <a:schemeClr val="accent5">
                    <a:lumMod val="60000"/>
                    <a:lumOff val="40000"/>
                  </a:schemeClr>
                </a:solidFill>
              </a:rPr>
              <a:t>D&amp;C 132:20</a:t>
            </a:r>
          </a:p>
          <a:p>
            <a:endParaRPr lang="en-US" sz="2400" dirty="0">
              <a:solidFill>
                <a:schemeClr val="accent5">
                  <a:lumMod val="60000"/>
                  <a:lumOff val="40000"/>
                </a:schemeClr>
              </a:solidFill>
            </a:endParaRPr>
          </a:p>
          <a:p>
            <a:r>
              <a:rPr lang="en-US" sz="2400" dirty="0">
                <a:solidFill>
                  <a:schemeClr val="bg1"/>
                </a:solidFill>
              </a:rPr>
              <a:t>“Every man who reigns in celestial glory is a God to his dominions”</a:t>
            </a:r>
          </a:p>
          <a:p>
            <a:r>
              <a:rPr lang="en-US" sz="2400" dirty="0">
                <a:solidFill>
                  <a:schemeClr val="accent5">
                    <a:lumMod val="60000"/>
                    <a:lumOff val="40000"/>
                  </a:schemeClr>
                </a:solidFill>
              </a:rPr>
              <a:t>Joseph Smith “Teachings of the Prophet Joseph Smith” pg 374</a:t>
            </a:r>
          </a:p>
          <a:p>
            <a:endParaRPr lang="en-US" sz="2400" dirty="0">
              <a:solidFill>
                <a:schemeClr val="bg1"/>
              </a:solidFill>
            </a:endParaRPr>
          </a:p>
        </p:txBody>
      </p:sp>
      <p:sp>
        <p:nvSpPr>
          <p:cNvPr id="6" name="TextBox 5"/>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1"/>
                </a:solidFill>
                <a:latin typeface="Castellar" pitchFamily="18" charset="0"/>
              </a:rPr>
              <a:t>After Millennium</a:t>
            </a:r>
          </a:p>
        </p:txBody>
      </p:sp>
    </p:spTree>
    <p:extLst>
      <p:ext uri="{BB962C8B-B14F-4D97-AF65-F5344CB8AC3E}">
        <p14:creationId xmlns:p14="http://schemas.microsoft.com/office/powerpoint/2010/main" val="23415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rampant-mac.com/dp_07/Paroxusmos-Radiare_440.jpg"/>
          <p:cNvPicPr>
            <a:picLocks noChangeAspect="1" noChangeArrowheads="1"/>
          </p:cNvPicPr>
          <p:nvPr/>
        </p:nvPicPr>
        <p:blipFill>
          <a:blip r:embed="rId2" cstate="print">
            <a:lum bright="-62000" contrast="-70000"/>
            <a:extLst>
              <a:ext uri="{BEBA8EAE-BF5A-486C-A8C5-ECC9F3942E4B}">
                <a14:imgProps xmlns:a14="http://schemas.microsoft.com/office/drawing/2010/main">
                  <a14:imgLayer r:embed="rId3">
                    <a14:imgEffect>
                      <a14:artisticPhotocopy/>
                    </a14:imgEffect>
                  </a14:imgLayer>
                </a14:imgProps>
              </a:ext>
            </a:extLst>
          </a:blip>
          <a:srcRect/>
          <a:stretch>
            <a:fillRect/>
          </a:stretch>
        </p:blipFill>
        <p:spPr bwMode="auto">
          <a:xfrm>
            <a:off x="0" y="0"/>
            <a:ext cx="12192000" cy="6858000"/>
          </a:xfrm>
          <a:prstGeom prst="rect">
            <a:avLst/>
          </a:prstGeom>
          <a:noFill/>
        </p:spPr>
      </p:pic>
      <p:sp>
        <p:nvSpPr>
          <p:cNvPr id="5" name="TextBox 4"/>
          <p:cNvSpPr txBox="1"/>
          <p:nvPr/>
        </p:nvSpPr>
        <p:spPr>
          <a:xfrm>
            <a:off x="457200" y="1413063"/>
            <a:ext cx="3886200" cy="4031873"/>
          </a:xfrm>
          <a:prstGeom prst="rect">
            <a:avLst/>
          </a:prstGeom>
          <a:noFill/>
        </p:spPr>
        <p:txBody>
          <a:bodyPr wrap="square" rtlCol="0">
            <a:spAutoFit/>
          </a:bodyPr>
          <a:lstStyle/>
          <a:p>
            <a:r>
              <a:rPr lang="en-US" sz="3200" dirty="0">
                <a:solidFill>
                  <a:schemeClr val="bg1"/>
                </a:solidFill>
              </a:rPr>
              <a:t>John is one of the few prophets to see the end of the earth whose writing the Lord has allowed to go forth to the world.</a:t>
            </a:r>
          </a:p>
          <a:p>
            <a:r>
              <a:rPr lang="en-US" sz="3200" dirty="0">
                <a:solidFill>
                  <a:schemeClr val="tx2">
                    <a:lumMod val="20000"/>
                    <a:lumOff val="80000"/>
                  </a:schemeClr>
                </a:solidFill>
              </a:rPr>
              <a:t>1 Nephi 14:24-27</a:t>
            </a:r>
          </a:p>
          <a:p>
            <a:endParaRPr lang="en-US" sz="3200" dirty="0">
              <a:solidFill>
                <a:schemeClr val="bg1"/>
              </a:solidFill>
            </a:endParaRPr>
          </a:p>
        </p:txBody>
      </p:sp>
      <p:sp>
        <p:nvSpPr>
          <p:cNvPr id="6" name="TextBox 5"/>
          <p:cNvSpPr txBox="1"/>
          <p:nvPr/>
        </p:nvSpPr>
        <p:spPr>
          <a:xfrm>
            <a:off x="1676400" y="152401"/>
            <a:ext cx="8763000" cy="769441"/>
          </a:xfrm>
          <a:prstGeom prst="rect">
            <a:avLst/>
          </a:prstGeom>
          <a:noFill/>
        </p:spPr>
        <p:txBody>
          <a:bodyPr wrap="square" rtlCol="0">
            <a:spAutoFit/>
          </a:bodyPr>
          <a:lstStyle/>
          <a:p>
            <a:pPr algn="ctr"/>
            <a:r>
              <a:rPr lang="en-US" sz="4400" dirty="0">
                <a:solidFill>
                  <a:schemeClr val="bg1"/>
                </a:solidFill>
                <a:latin typeface="Castellar" pitchFamily="18" charset="0"/>
              </a:rPr>
              <a:t>The End—Or is it?</a:t>
            </a:r>
          </a:p>
        </p:txBody>
      </p:sp>
      <p:sp>
        <p:nvSpPr>
          <p:cNvPr id="7" name="TextBox 6"/>
          <p:cNvSpPr txBox="1"/>
          <p:nvPr/>
        </p:nvSpPr>
        <p:spPr>
          <a:xfrm>
            <a:off x="7399648" y="1627763"/>
            <a:ext cx="4114800" cy="4524315"/>
          </a:xfrm>
          <a:prstGeom prst="rect">
            <a:avLst/>
          </a:prstGeom>
          <a:noFill/>
        </p:spPr>
        <p:txBody>
          <a:bodyPr wrap="square" rtlCol="0">
            <a:spAutoFit/>
          </a:bodyPr>
          <a:lstStyle/>
          <a:p>
            <a:r>
              <a:rPr lang="en-US" sz="2400" dirty="0">
                <a:solidFill>
                  <a:schemeClr val="bg1"/>
                </a:solidFill>
              </a:rPr>
              <a:t>“I testify that not many years hence the earth will be cleansed…Jesus the Christ will come again, this time in power and great glory to vanquish His foes (destroy His enemies) and to rule and reign on the Earth.”</a:t>
            </a:r>
          </a:p>
          <a:p>
            <a:endParaRPr lang="en-US" sz="2400" dirty="0">
              <a:solidFill>
                <a:schemeClr val="bg1"/>
              </a:solidFill>
            </a:endParaRPr>
          </a:p>
          <a:p>
            <a:r>
              <a:rPr lang="en-US" sz="2400" dirty="0">
                <a:solidFill>
                  <a:schemeClr val="tx2">
                    <a:lumMod val="20000"/>
                    <a:lumOff val="80000"/>
                  </a:schemeClr>
                </a:solidFill>
              </a:rPr>
              <a:t>Ezra T. Benson</a:t>
            </a:r>
          </a:p>
          <a:p>
            <a:r>
              <a:rPr lang="en-US" sz="2400" dirty="0">
                <a:solidFill>
                  <a:schemeClr val="tx2">
                    <a:lumMod val="20000"/>
                    <a:lumOff val="80000"/>
                  </a:schemeClr>
                </a:solidFill>
              </a:rPr>
              <a:t>1988 Conference Report or Ensign Nov. 1988</a:t>
            </a:r>
          </a:p>
          <a:p>
            <a:endParaRPr lang="en-US" sz="2400" dirty="0">
              <a:solidFill>
                <a:schemeClr val="bg1"/>
              </a:solidFill>
            </a:endParaRPr>
          </a:p>
        </p:txBody>
      </p:sp>
      <p:pic>
        <p:nvPicPr>
          <p:cNvPr id="8" name="Picture 7" descr="Ezra t benson.jpg"/>
          <p:cNvPicPr>
            <a:picLocks noChangeAspect="1"/>
          </p:cNvPicPr>
          <p:nvPr/>
        </p:nvPicPr>
        <p:blipFill>
          <a:blip r:embed="rId4" cstate="print"/>
          <a:stretch>
            <a:fillRect/>
          </a:stretch>
        </p:blipFill>
        <p:spPr>
          <a:xfrm>
            <a:off x="5004816" y="2548801"/>
            <a:ext cx="1895856" cy="2682240"/>
          </a:xfrm>
          <a:prstGeom prst="rect">
            <a:avLst/>
          </a:prstGeom>
        </p:spPr>
      </p:pic>
    </p:spTree>
    <p:extLst>
      <p:ext uri="{BB962C8B-B14F-4D97-AF65-F5344CB8AC3E}">
        <p14:creationId xmlns:p14="http://schemas.microsoft.com/office/powerpoint/2010/main" val="297249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3376" y="1219200"/>
            <a:ext cx="5271248" cy="1569660"/>
          </a:xfrm>
          <a:prstGeom prst="rect">
            <a:avLst/>
          </a:prstGeom>
          <a:noFill/>
        </p:spPr>
        <p:txBody>
          <a:bodyPr wrap="square" rtlCol="0">
            <a:spAutoFit/>
          </a:bodyPr>
          <a:lstStyle/>
          <a:p>
            <a:r>
              <a:rPr lang="en-US" sz="2400" dirty="0">
                <a:solidFill>
                  <a:schemeClr val="bg1"/>
                </a:solidFill>
              </a:rPr>
              <a:t>Michael will gather and lead the armies as he did in the War in Heaven</a:t>
            </a:r>
          </a:p>
          <a:p>
            <a:r>
              <a:rPr lang="en-US" sz="2400" dirty="0">
                <a:solidFill>
                  <a:schemeClr val="bg1"/>
                </a:solidFill>
              </a:rPr>
              <a:t>D&amp;C 88:112</a:t>
            </a:r>
          </a:p>
          <a:p>
            <a:r>
              <a:rPr lang="en-US" sz="2400" dirty="0">
                <a:solidFill>
                  <a:schemeClr val="bg1"/>
                </a:solidFill>
              </a:rPr>
              <a:t>Dan 7:22</a:t>
            </a:r>
          </a:p>
        </p:txBody>
      </p:sp>
      <p:sp>
        <p:nvSpPr>
          <p:cNvPr id="6" name="TextBox 5"/>
          <p:cNvSpPr txBox="1"/>
          <p:nvPr/>
        </p:nvSpPr>
        <p:spPr>
          <a:xfrm>
            <a:off x="4888065" y="3810000"/>
            <a:ext cx="6609169" cy="2308324"/>
          </a:xfrm>
          <a:prstGeom prst="rect">
            <a:avLst/>
          </a:prstGeom>
          <a:noFill/>
        </p:spPr>
        <p:txBody>
          <a:bodyPr wrap="square" rtlCol="0">
            <a:spAutoFit/>
          </a:bodyPr>
          <a:lstStyle/>
          <a:p>
            <a:r>
              <a:rPr lang="en-US" sz="2400" dirty="0">
                <a:solidFill>
                  <a:schemeClr val="bg1"/>
                </a:solidFill>
              </a:rPr>
              <a:t>Key—Christ is the holder of the key</a:t>
            </a:r>
          </a:p>
          <a:p>
            <a:endParaRPr lang="en-US" sz="2400" dirty="0">
              <a:solidFill>
                <a:schemeClr val="bg1"/>
              </a:solidFill>
            </a:endParaRPr>
          </a:p>
          <a:p>
            <a:r>
              <a:rPr lang="en-US" sz="2400" dirty="0">
                <a:solidFill>
                  <a:schemeClr val="bg1"/>
                </a:solidFill>
              </a:rPr>
              <a:t>Chain—Satan’s Chain on us</a:t>
            </a:r>
          </a:p>
          <a:p>
            <a:endParaRPr lang="en-US" sz="2400" dirty="0">
              <a:solidFill>
                <a:schemeClr val="bg1"/>
              </a:solidFill>
            </a:endParaRPr>
          </a:p>
          <a:p>
            <a:r>
              <a:rPr lang="en-US" sz="2400" dirty="0">
                <a:solidFill>
                  <a:schemeClr val="bg1"/>
                </a:solidFill>
              </a:rPr>
              <a:t>The Key and the chain denote God’s supremacy over both Satan and his realm</a:t>
            </a:r>
          </a:p>
        </p:txBody>
      </p:sp>
      <p:sp>
        <p:nvSpPr>
          <p:cNvPr id="8" name="TextBox 7"/>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Key to Bottomless Pit</a:t>
            </a:r>
          </a:p>
        </p:txBody>
      </p:sp>
      <p:sp>
        <p:nvSpPr>
          <p:cNvPr id="9" name="TextBox 8"/>
          <p:cNvSpPr txBox="1"/>
          <p:nvPr/>
        </p:nvSpPr>
        <p:spPr>
          <a:xfrm>
            <a:off x="152400" y="6483459"/>
            <a:ext cx="3048000" cy="369332"/>
          </a:xfrm>
          <a:prstGeom prst="rect">
            <a:avLst/>
          </a:prstGeom>
          <a:noFill/>
        </p:spPr>
        <p:txBody>
          <a:bodyPr wrap="square" rtlCol="0">
            <a:spAutoFit/>
          </a:bodyPr>
          <a:lstStyle/>
          <a:p>
            <a:r>
              <a:rPr lang="en-US" dirty="0">
                <a:solidFill>
                  <a:schemeClr val="bg1"/>
                </a:solidFill>
              </a:rPr>
              <a:t>Revelation 20:1</a:t>
            </a:r>
          </a:p>
        </p:txBody>
      </p:sp>
      <p:pic>
        <p:nvPicPr>
          <p:cNvPr id="3" name="Picture 2">
            <a:extLst>
              <a:ext uri="{FF2B5EF4-FFF2-40B4-BE49-F238E27FC236}">
                <a16:creationId xmlns:a16="http://schemas.microsoft.com/office/drawing/2014/main" id="{38B75F8A-BD3A-40D2-8FC4-4E1395D65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957" y="3534692"/>
            <a:ext cx="3456432" cy="2542032"/>
          </a:xfrm>
          <a:prstGeom prst="rect">
            <a:avLst/>
          </a:prstGeom>
        </p:spPr>
      </p:pic>
      <p:pic>
        <p:nvPicPr>
          <p:cNvPr id="7" name="Picture 6">
            <a:extLst>
              <a:ext uri="{FF2B5EF4-FFF2-40B4-BE49-F238E27FC236}">
                <a16:creationId xmlns:a16="http://schemas.microsoft.com/office/drawing/2014/main" id="{240E5DAD-CB89-4773-813B-0FD89029A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045" y="1013430"/>
            <a:ext cx="2463800" cy="2286000"/>
          </a:xfrm>
          <a:prstGeom prst="rect">
            <a:avLst/>
          </a:prstGeom>
        </p:spPr>
      </p:pic>
    </p:spTree>
    <p:extLst>
      <p:ext uri="{BB962C8B-B14F-4D97-AF65-F5344CB8AC3E}">
        <p14:creationId xmlns:p14="http://schemas.microsoft.com/office/powerpoint/2010/main" val="17680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68506" y="1137821"/>
            <a:ext cx="4549588" cy="5262979"/>
          </a:xfrm>
          <a:prstGeom prst="rect">
            <a:avLst/>
          </a:prstGeom>
          <a:noFill/>
        </p:spPr>
        <p:txBody>
          <a:bodyPr wrap="square" rtlCol="0">
            <a:spAutoFit/>
          </a:bodyPr>
          <a:lstStyle/>
          <a:p>
            <a:r>
              <a:rPr lang="en-US" sz="2400" dirty="0">
                <a:solidFill>
                  <a:schemeClr val="bg1"/>
                </a:solidFill>
              </a:rPr>
              <a:t>He who chained others is now chained. </a:t>
            </a:r>
          </a:p>
          <a:p>
            <a:endParaRPr lang="en-US" sz="2400" dirty="0">
              <a:solidFill>
                <a:schemeClr val="bg1"/>
              </a:solidFill>
            </a:endParaRPr>
          </a:p>
          <a:p>
            <a:r>
              <a:rPr lang="en-US" sz="2400" dirty="0">
                <a:solidFill>
                  <a:schemeClr val="bg1"/>
                </a:solidFill>
              </a:rPr>
              <a:t>He who loved to spread darkness over the earth is shut up in darkness</a:t>
            </a:r>
          </a:p>
          <a:p>
            <a:endParaRPr lang="en-US" sz="2400" dirty="0">
              <a:solidFill>
                <a:schemeClr val="bg1"/>
              </a:solidFill>
            </a:endParaRPr>
          </a:p>
          <a:p>
            <a:r>
              <a:rPr lang="en-US" sz="2400" dirty="0">
                <a:solidFill>
                  <a:schemeClr val="bg1"/>
                </a:solidFill>
              </a:rPr>
              <a:t>He who dragged others into the pit descends himself into it</a:t>
            </a:r>
          </a:p>
          <a:p>
            <a:endParaRPr lang="en-US" sz="2400" dirty="0">
              <a:solidFill>
                <a:schemeClr val="bg1"/>
              </a:solidFill>
            </a:endParaRPr>
          </a:p>
          <a:p>
            <a:r>
              <a:rPr lang="en-US" sz="2400" dirty="0">
                <a:solidFill>
                  <a:schemeClr val="bg1"/>
                </a:solidFill>
              </a:rPr>
              <a:t>He descends into the pit that he himself has dug</a:t>
            </a:r>
          </a:p>
          <a:p>
            <a:r>
              <a:rPr lang="en-US" sz="2400" dirty="0">
                <a:solidFill>
                  <a:schemeClr val="bg1"/>
                </a:solidFill>
              </a:rPr>
              <a:t>Isaiah 14:12-16, 19</a:t>
            </a:r>
          </a:p>
          <a:p>
            <a:r>
              <a:rPr lang="en-US" sz="2400" dirty="0">
                <a:solidFill>
                  <a:schemeClr val="bg1"/>
                </a:solidFill>
              </a:rPr>
              <a:t>(1)</a:t>
            </a:r>
          </a:p>
        </p:txBody>
      </p:sp>
      <p:sp>
        <p:nvSpPr>
          <p:cNvPr id="9" name="TextBox 8"/>
          <p:cNvSpPr txBox="1"/>
          <p:nvPr/>
        </p:nvSpPr>
        <p:spPr>
          <a:xfrm>
            <a:off x="7543800" y="1137821"/>
            <a:ext cx="3048000" cy="1384995"/>
          </a:xfrm>
          <a:prstGeom prst="rect">
            <a:avLst/>
          </a:prstGeom>
          <a:noFill/>
        </p:spPr>
        <p:txBody>
          <a:bodyPr wrap="square" rtlCol="0">
            <a:spAutoFit/>
          </a:bodyPr>
          <a:lstStyle/>
          <a:p>
            <a:pPr algn="ctr"/>
            <a:r>
              <a:rPr lang="en-US" sz="2800" dirty="0">
                <a:solidFill>
                  <a:schemeClr val="bg1"/>
                </a:solidFill>
              </a:rPr>
              <a:t>D&amp;C 88:32</a:t>
            </a:r>
          </a:p>
          <a:p>
            <a:pPr algn="ctr"/>
            <a:r>
              <a:rPr lang="en-US" sz="2800" dirty="0">
                <a:solidFill>
                  <a:schemeClr val="bg1"/>
                </a:solidFill>
              </a:rPr>
              <a:t>Hell is described as your “own Place.”</a:t>
            </a:r>
          </a:p>
        </p:txBody>
      </p:sp>
      <p:sp>
        <p:nvSpPr>
          <p:cNvPr id="10" name="TextBox 9"/>
          <p:cNvSpPr txBox="1"/>
          <p:nvPr/>
        </p:nvSpPr>
        <p:spPr>
          <a:xfrm>
            <a:off x="7543800" y="6400800"/>
            <a:ext cx="3048000" cy="369332"/>
          </a:xfrm>
          <a:prstGeom prst="rect">
            <a:avLst/>
          </a:prstGeom>
          <a:noFill/>
        </p:spPr>
        <p:txBody>
          <a:bodyPr wrap="square" rtlCol="0">
            <a:spAutoFit/>
          </a:bodyPr>
          <a:lstStyle/>
          <a:p>
            <a:r>
              <a:rPr lang="en-US" dirty="0"/>
              <a:t>Revelation 20:1</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God is Magistrate of Pit, Not Satan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47" y="160855"/>
            <a:ext cx="977643" cy="1398861"/>
          </a:xfrm>
          <a:prstGeom prst="rect">
            <a:avLst/>
          </a:prstGeom>
        </p:spPr>
      </p:pic>
      <p:pic>
        <p:nvPicPr>
          <p:cNvPr id="4" name="Picture 3">
            <a:extLst>
              <a:ext uri="{FF2B5EF4-FFF2-40B4-BE49-F238E27FC236}">
                <a16:creationId xmlns:a16="http://schemas.microsoft.com/office/drawing/2014/main" id="{ECCFF4AF-0D9F-492D-9782-1B4DBAE8B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491" y="3069181"/>
            <a:ext cx="4563112" cy="3124636"/>
          </a:xfrm>
          <a:prstGeom prst="rect">
            <a:avLst/>
          </a:prstGeom>
        </p:spPr>
      </p:pic>
    </p:spTree>
    <p:extLst>
      <p:ext uri="{BB962C8B-B14F-4D97-AF65-F5344CB8AC3E}">
        <p14:creationId xmlns:p14="http://schemas.microsoft.com/office/powerpoint/2010/main" val="35689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5824" y="1261396"/>
            <a:ext cx="6957109" cy="1384995"/>
          </a:xfrm>
          <a:prstGeom prst="rect">
            <a:avLst/>
          </a:prstGeom>
          <a:noFill/>
        </p:spPr>
        <p:txBody>
          <a:bodyPr wrap="square" rtlCol="0">
            <a:spAutoFit/>
          </a:bodyPr>
          <a:lstStyle/>
          <a:p>
            <a:r>
              <a:rPr lang="en-US" sz="2800" dirty="0">
                <a:solidFill>
                  <a:schemeClr val="bg1"/>
                </a:solidFill>
              </a:rPr>
              <a:t>“And in that day Satan shall not have power to tempt any man.”</a:t>
            </a:r>
          </a:p>
          <a:p>
            <a:r>
              <a:rPr lang="en-US" sz="2800" dirty="0">
                <a:solidFill>
                  <a:schemeClr val="bg1"/>
                </a:solidFill>
              </a:rPr>
              <a:t>D&amp;C 101:28</a:t>
            </a:r>
          </a:p>
        </p:txBody>
      </p:sp>
      <p:sp>
        <p:nvSpPr>
          <p:cNvPr id="9" name="TextBox 8"/>
          <p:cNvSpPr txBox="1"/>
          <p:nvPr/>
        </p:nvSpPr>
        <p:spPr>
          <a:xfrm>
            <a:off x="4917141" y="753200"/>
            <a:ext cx="3048000" cy="523220"/>
          </a:xfrm>
          <a:prstGeom prst="rect">
            <a:avLst/>
          </a:prstGeom>
          <a:noFill/>
        </p:spPr>
        <p:txBody>
          <a:bodyPr wrap="square" rtlCol="0">
            <a:spAutoFit/>
          </a:bodyPr>
          <a:lstStyle/>
          <a:p>
            <a:r>
              <a:rPr lang="en-US" sz="2800" dirty="0">
                <a:solidFill>
                  <a:schemeClr val="bg1"/>
                </a:solidFill>
              </a:rPr>
              <a:t>Dragon--Satan</a:t>
            </a:r>
          </a:p>
        </p:txBody>
      </p:sp>
      <p:sp>
        <p:nvSpPr>
          <p:cNvPr id="10" name="TextBox 9"/>
          <p:cNvSpPr txBox="1"/>
          <p:nvPr/>
        </p:nvSpPr>
        <p:spPr>
          <a:xfrm>
            <a:off x="152400" y="6369159"/>
            <a:ext cx="3048000" cy="369332"/>
          </a:xfrm>
          <a:prstGeom prst="rect">
            <a:avLst/>
          </a:prstGeom>
          <a:noFill/>
        </p:spPr>
        <p:txBody>
          <a:bodyPr wrap="square" rtlCol="0">
            <a:spAutoFit/>
          </a:bodyPr>
          <a:lstStyle/>
          <a:p>
            <a:r>
              <a:rPr lang="en-US" dirty="0">
                <a:solidFill>
                  <a:schemeClr val="bg1"/>
                </a:solidFill>
              </a:rPr>
              <a:t>Revelation 20:2</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Binding for 1,000 Years</a:t>
            </a:r>
          </a:p>
        </p:txBody>
      </p:sp>
      <p:pic>
        <p:nvPicPr>
          <p:cNvPr id="12" name="Picture 11" descr="IMG_0474.JPG"/>
          <p:cNvPicPr>
            <a:picLocks noChangeAspect="1"/>
          </p:cNvPicPr>
          <p:nvPr/>
        </p:nvPicPr>
        <p:blipFill>
          <a:blip r:embed="rId3" cstate="print"/>
          <a:stretch>
            <a:fillRect/>
          </a:stretch>
        </p:blipFill>
        <p:spPr>
          <a:xfrm>
            <a:off x="1896035" y="2646391"/>
            <a:ext cx="4800600" cy="3600450"/>
          </a:xfrm>
          <a:prstGeom prst="rect">
            <a:avLst/>
          </a:prstGeom>
        </p:spPr>
      </p:pic>
      <p:sp>
        <p:nvSpPr>
          <p:cNvPr id="13" name="TextBox 12"/>
          <p:cNvSpPr txBox="1"/>
          <p:nvPr/>
        </p:nvSpPr>
        <p:spPr>
          <a:xfrm>
            <a:off x="6909547" y="3062525"/>
            <a:ext cx="4773706" cy="2246769"/>
          </a:xfrm>
          <a:prstGeom prst="rect">
            <a:avLst/>
          </a:prstGeom>
          <a:noFill/>
        </p:spPr>
        <p:txBody>
          <a:bodyPr wrap="square" rtlCol="0">
            <a:spAutoFit/>
          </a:bodyPr>
          <a:lstStyle/>
          <a:p>
            <a:r>
              <a:rPr lang="en-US" sz="2800" dirty="0">
                <a:solidFill>
                  <a:schemeClr val="bg1"/>
                </a:solidFill>
              </a:rPr>
              <a:t>Some suggest that it will only be “because of the righteousness of his people” that “Satan has no power” during the Millennium. </a:t>
            </a:r>
          </a:p>
        </p:txBody>
      </p:sp>
    </p:spTree>
    <p:extLst>
      <p:ext uri="{BB962C8B-B14F-4D97-AF65-F5344CB8AC3E}">
        <p14:creationId xmlns:p14="http://schemas.microsoft.com/office/powerpoint/2010/main" val="6659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6469" y="453241"/>
            <a:ext cx="5773271" cy="3970318"/>
          </a:xfrm>
          <a:prstGeom prst="rect">
            <a:avLst/>
          </a:prstGeom>
          <a:noFill/>
        </p:spPr>
        <p:txBody>
          <a:bodyPr wrap="square" rtlCol="0">
            <a:spAutoFit/>
          </a:bodyPr>
          <a:lstStyle/>
          <a:p>
            <a:r>
              <a:rPr lang="en-US" sz="2800" dirty="0">
                <a:solidFill>
                  <a:schemeClr val="bg1"/>
                </a:solidFill>
              </a:rPr>
              <a:t>“There are many among us who teach that the binding of Satan will be merely the binding which those dwelling on the earth will place upon him by their refusal to hear his </a:t>
            </a:r>
            <a:r>
              <a:rPr lang="en-US" sz="2800" dirty="0" err="1">
                <a:solidFill>
                  <a:schemeClr val="bg1"/>
                </a:solidFill>
              </a:rPr>
              <a:t>enticings</a:t>
            </a:r>
            <a:r>
              <a:rPr lang="en-US" sz="2800" dirty="0">
                <a:solidFill>
                  <a:schemeClr val="bg1"/>
                </a:solidFill>
              </a:rPr>
              <a:t>. This is not so. He will not have the privilege during that period of time to tempt any man.”</a:t>
            </a:r>
          </a:p>
          <a:p>
            <a:r>
              <a:rPr lang="en-US" sz="2800" dirty="0">
                <a:solidFill>
                  <a:schemeClr val="bg1"/>
                </a:solidFill>
              </a:rPr>
              <a:t>(3)</a:t>
            </a:r>
          </a:p>
        </p:txBody>
      </p:sp>
      <p:pic>
        <p:nvPicPr>
          <p:cNvPr id="7" name="Picture 6" descr="Joseph Fielding Smith.jpg"/>
          <p:cNvPicPr>
            <a:picLocks noChangeAspect="1"/>
          </p:cNvPicPr>
          <p:nvPr/>
        </p:nvPicPr>
        <p:blipFill>
          <a:blip r:embed="rId3" cstate="print"/>
          <a:stretch>
            <a:fillRect/>
          </a:stretch>
        </p:blipFill>
        <p:spPr>
          <a:xfrm>
            <a:off x="6934201" y="1981201"/>
            <a:ext cx="1769423" cy="2232561"/>
          </a:xfrm>
          <a:prstGeom prst="rect">
            <a:avLst/>
          </a:prstGeom>
        </p:spPr>
      </p:pic>
      <p:sp>
        <p:nvSpPr>
          <p:cNvPr id="12" name="TextBox 11"/>
          <p:cNvSpPr txBox="1"/>
          <p:nvPr/>
        </p:nvSpPr>
        <p:spPr>
          <a:xfrm>
            <a:off x="6298094" y="4714909"/>
            <a:ext cx="4811059" cy="1815882"/>
          </a:xfrm>
          <a:prstGeom prst="rect">
            <a:avLst/>
          </a:prstGeom>
          <a:noFill/>
        </p:spPr>
        <p:txBody>
          <a:bodyPr wrap="square" rtlCol="0">
            <a:spAutoFit/>
          </a:bodyPr>
          <a:lstStyle/>
          <a:p>
            <a:r>
              <a:rPr lang="en-US" sz="2800" dirty="0">
                <a:solidFill>
                  <a:schemeClr val="bg1"/>
                </a:solidFill>
              </a:rPr>
              <a:t>The Lord’s power binds Satan initially and the righteousness of the Saints Keeps him bound.</a:t>
            </a:r>
          </a:p>
          <a:p>
            <a:r>
              <a:rPr lang="en-US" sz="2800" dirty="0">
                <a:solidFill>
                  <a:schemeClr val="bg1"/>
                </a:solidFill>
              </a:rPr>
              <a:t>1 Nephi 22:26</a:t>
            </a:r>
          </a:p>
        </p:txBody>
      </p:sp>
    </p:spTree>
    <p:extLst>
      <p:ext uri="{BB962C8B-B14F-4D97-AF65-F5344CB8AC3E}">
        <p14:creationId xmlns:p14="http://schemas.microsoft.com/office/powerpoint/2010/main" val="169231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32277" y="1791065"/>
            <a:ext cx="4773705" cy="3539430"/>
          </a:xfrm>
          <a:prstGeom prst="rect">
            <a:avLst/>
          </a:prstGeom>
          <a:noFill/>
        </p:spPr>
        <p:txBody>
          <a:bodyPr wrap="square" rtlCol="0">
            <a:spAutoFit/>
          </a:bodyPr>
          <a:lstStyle/>
          <a:p>
            <a:r>
              <a:rPr lang="en-US" sz="2800" dirty="0">
                <a:solidFill>
                  <a:schemeClr val="bg1"/>
                </a:solidFill>
              </a:rPr>
              <a:t>Bottomless pit=Outer Darkness</a:t>
            </a:r>
          </a:p>
          <a:p>
            <a:r>
              <a:rPr lang="en-US" sz="2800" dirty="0">
                <a:solidFill>
                  <a:schemeClr val="bg1"/>
                </a:solidFill>
              </a:rPr>
              <a:t>The angel does the binding, not mankind.</a:t>
            </a:r>
          </a:p>
          <a:p>
            <a:endParaRPr lang="en-US" sz="2800" dirty="0">
              <a:solidFill>
                <a:schemeClr val="bg1"/>
              </a:solidFill>
            </a:endParaRPr>
          </a:p>
          <a:p>
            <a:r>
              <a:rPr lang="en-US" sz="2800" dirty="0">
                <a:solidFill>
                  <a:schemeClr val="bg1"/>
                </a:solidFill>
              </a:rPr>
              <a:t>People do not bring about the millennial condition through some kind of supreme righteous act.</a:t>
            </a:r>
          </a:p>
        </p:txBody>
      </p:sp>
      <p:sp>
        <p:nvSpPr>
          <p:cNvPr id="9" name="TextBox 8"/>
          <p:cNvSpPr txBox="1"/>
          <p:nvPr/>
        </p:nvSpPr>
        <p:spPr>
          <a:xfrm>
            <a:off x="381000" y="1344706"/>
            <a:ext cx="3048000" cy="3970318"/>
          </a:xfrm>
          <a:prstGeom prst="rect">
            <a:avLst/>
          </a:prstGeom>
          <a:noFill/>
        </p:spPr>
        <p:txBody>
          <a:bodyPr wrap="square" rtlCol="0">
            <a:spAutoFit/>
          </a:bodyPr>
          <a:lstStyle/>
          <a:p>
            <a:r>
              <a:rPr lang="en-US" sz="2800" dirty="0">
                <a:solidFill>
                  <a:schemeClr val="bg1"/>
                </a:solidFill>
              </a:rPr>
              <a:t>The purpose of Satan’s binding is precautionary. </a:t>
            </a:r>
          </a:p>
          <a:p>
            <a:endParaRPr lang="en-US" sz="2800" dirty="0">
              <a:solidFill>
                <a:schemeClr val="bg1"/>
              </a:solidFill>
            </a:endParaRPr>
          </a:p>
          <a:p>
            <a:r>
              <a:rPr lang="en-US" sz="2800" dirty="0">
                <a:solidFill>
                  <a:schemeClr val="bg1"/>
                </a:solidFill>
              </a:rPr>
              <a:t>The Savior and his people must have time to prepare the earth for the celestial glory.</a:t>
            </a:r>
          </a:p>
        </p:txBody>
      </p:sp>
      <p:sp>
        <p:nvSpPr>
          <p:cNvPr id="10" name="TextBox 9"/>
          <p:cNvSpPr txBox="1"/>
          <p:nvPr/>
        </p:nvSpPr>
        <p:spPr>
          <a:xfrm>
            <a:off x="152400" y="6475064"/>
            <a:ext cx="3048000" cy="369332"/>
          </a:xfrm>
          <a:prstGeom prst="rect">
            <a:avLst/>
          </a:prstGeom>
          <a:noFill/>
        </p:spPr>
        <p:txBody>
          <a:bodyPr wrap="square" rtlCol="0">
            <a:spAutoFit/>
          </a:bodyPr>
          <a:lstStyle/>
          <a:p>
            <a:r>
              <a:rPr lang="en-US" dirty="0">
                <a:solidFill>
                  <a:schemeClr val="bg1"/>
                </a:solidFill>
              </a:rPr>
              <a:t>Revelation 20:3</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Setting a Seal Upon Him</a:t>
            </a:r>
          </a:p>
        </p:txBody>
      </p:sp>
      <p:pic>
        <p:nvPicPr>
          <p:cNvPr id="3" name="Picture 2">
            <a:extLst>
              <a:ext uri="{FF2B5EF4-FFF2-40B4-BE49-F238E27FC236}">
                <a16:creationId xmlns:a16="http://schemas.microsoft.com/office/drawing/2014/main" id="{7692DEDF-629E-475A-924B-E0094C394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230" y="1592505"/>
            <a:ext cx="3480816" cy="3474720"/>
          </a:xfrm>
          <a:prstGeom prst="rect">
            <a:avLst/>
          </a:prstGeom>
        </p:spPr>
      </p:pic>
    </p:spTree>
    <p:extLst>
      <p:ext uri="{BB962C8B-B14F-4D97-AF65-F5344CB8AC3E}">
        <p14:creationId xmlns:p14="http://schemas.microsoft.com/office/powerpoint/2010/main" val="276309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799" y="860286"/>
            <a:ext cx="3475145" cy="4524315"/>
          </a:xfrm>
          <a:prstGeom prst="rect">
            <a:avLst/>
          </a:prstGeom>
          <a:noFill/>
        </p:spPr>
        <p:txBody>
          <a:bodyPr wrap="square" rtlCol="0">
            <a:spAutoFit/>
          </a:bodyPr>
          <a:lstStyle/>
          <a:p>
            <a:r>
              <a:rPr lang="en-US" sz="2400" dirty="0">
                <a:solidFill>
                  <a:schemeClr val="bg1"/>
                </a:solidFill>
              </a:rPr>
              <a:t>“There will be many within the nations who shall not know of the gospel law yet who shall live terrestrial live. </a:t>
            </a:r>
          </a:p>
          <a:p>
            <a:endParaRPr lang="en-US" sz="2400" dirty="0">
              <a:solidFill>
                <a:schemeClr val="bg1"/>
              </a:solidFill>
            </a:endParaRPr>
          </a:p>
          <a:p>
            <a:r>
              <a:rPr lang="en-US" sz="2400" dirty="0">
                <a:solidFill>
                  <a:schemeClr val="bg1"/>
                </a:solidFill>
              </a:rPr>
              <a:t>These will be spared destruction and enjoy the millennial period with the  Saints of God through missionary work.”</a:t>
            </a:r>
          </a:p>
          <a:p>
            <a:r>
              <a:rPr lang="en-US" sz="2400" dirty="0">
                <a:solidFill>
                  <a:schemeClr val="bg1"/>
                </a:solidFill>
              </a:rPr>
              <a:t>(3)</a:t>
            </a:r>
          </a:p>
        </p:txBody>
      </p:sp>
      <p:sp>
        <p:nvSpPr>
          <p:cNvPr id="9" name="TextBox 8"/>
          <p:cNvSpPr txBox="1"/>
          <p:nvPr/>
        </p:nvSpPr>
        <p:spPr>
          <a:xfrm>
            <a:off x="8016028" y="1188706"/>
            <a:ext cx="3779943" cy="5262979"/>
          </a:xfrm>
          <a:prstGeom prst="rect">
            <a:avLst/>
          </a:prstGeom>
          <a:noFill/>
        </p:spPr>
        <p:txBody>
          <a:bodyPr wrap="square" rtlCol="0">
            <a:spAutoFit/>
          </a:bodyPr>
          <a:lstStyle/>
          <a:p>
            <a:r>
              <a:rPr lang="en-US" sz="2400" dirty="0">
                <a:solidFill>
                  <a:schemeClr val="bg1"/>
                </a:solidFill>
              </a:rPr>
              <a:t>After 1,000 years, Satan will be released to gather his army for the final battle where he will be cast into perdition forever.</a:t>
            </a:r>
          </a:p>
          <a:p>
            <a:endParaRPr lang="en-US" sz="2400" dirty="0">
              <a:solidFill>
                <a:schemeClr val="bg1"/>
              </a:solidFill>
            </a:endParaRPr>
          </a:p>
          <a:p>
            <a:r>
              <a:rPr lang="en-US" sz="2400" dirty="0">
                <a:solidFill>
                  <a:schemeClr val="bg1"/>
                </a:solidFill>
              </a:rPr>
              <a:t>Since only the power of God can loose him then his freedom must play an important part of God’s purposes.</a:t>
            </a:r>
          </a:p>
          <a:p>
            <a:endParaRPr lang="en-US" sz="2400" dirty="0">
              <a:solidFill>
                <a:schemeClr val="bg1"/>
              </a:solidFill>
            </a:endParaRPr>
          </a:p>
          <a:p>
            <a:r>
              <a:rPr lang="en-US" sz="2400" dirty="0">
                <a:solidFill>
                  <a:schemeClr val="bg1"/>
                </a:solidFill>
              </a:rPr>
              <a:t>Men will begin to </a:t>
            </a:r>
          </a:p>
          <a:p>
            <a:r>
              <a:rPr lang="en-US" sz="2400" dirty="0">
                <a:solidFill>
                  <a:schemeClr val="bg1"/>
                </a:solidFill>
              </a:rPr>
              <a:t>deny God.</a:t>
            </a:r>
          </a:p>
        </p:txBody>
      </p:sp>
      <p:sp>
        <p:nvSpPr>
          <p:cNvPr id="10" name="TextBox 9"/>
          <p:cNvSpPr txBox="1"/>
          <p:nvPr/>
        </p:nvSpPr>
        <p:spPr>
          <a:xfrm>
            <a:off x="152400" y="6451685"/>
            <a:ext cx="3048000" cy="369332"/>
          </a:xfrm>
          <a:prstGeom prst="rect">
            <a:avLst/>
          </a:prstGeom>
          <a:noFill/>
        </p:spPr>
        <p:txBody>
          <a:bodyPr wrap="square" rtlCol="0">
            <a:spAutoFit/>
          </a:bodyPr>
          <a:lstStyle/>
          <a:p>
            <a:r>
              <a:rPr lang="en-US" dirty="0">
                <a:solidFill>
                  <a:schemeClr val="bg1"/>
                </a:solidFill>
              </a:rPr>
              <a:t>Revelation 20:3 and 7</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Loosed a Little Season</a:t>
            </a:r>
          </a:p>
        </p:txBody>
      </p:sp>
      <p:pic>
        <p:nvPicPr>
          <p:cNvPr id="7" name="Picture 6" descr="brendon and buddies Blomanda.jpg"/>
          <p:cNvPicPr>
            <a:picLocks noChangeAspect="1"/>
          </p:cNvPicPr>
          <p:nvPr/>
        </p:nvPicPr>
        <p:blipFill>
          <a:blip r:embed="rId3" cstate="print"/>
          <a:stretch>
            <a:fillRect/>
          </a:stretch>
        </p:blipFill>
        <p:spPr>
          <a:xfrm>
            <a:off x="3977958" y="1148762"/>
            <a:ext cx="3840055" cy="2876550"/>
          </a:xfrm>
          <a:prstGeom prst="rect">
            <a:avLst/>
          </a:prstGeom>
        </p:spPr>
      </p:pic>
      <p:pic>
        <p:nvPicPr>
          <p:cNvPr id="3" name="Picture 2">
            <a:extLst>
              <a:ext uri="{FF2B5EF4-FFF2-40B4-BE49-F238E27FC236}">
                <a16:creationId xmlns:a16="http://schemas.microsoft.com/office/drawing/2014/main" id="{A1F08293-0CD6-4FE4-B9F6-87F645E72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5027" y="4228469"/>
            <a:ext cx="2426373" cy="2426373"/>
          </a:xfrm>
          <a:prstGeom prst="rect">
            <a:avLst/>
          </a:prstGeom>
        </p:spPr>
      </p:pic>
    </p:spTree>
    <p:extLst>
      <p:ext uri="{BB962C8B-B14F-4D97-AF65-F5344CB8AC3E}">
        <p14:creationId xmlns:p14="http://schemas.microsoft.com/office/powerpoint/2010/main" val="37560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grpSp>
        <p:nvGrpSpPr>
          <p:cNvPr id="2" name="Group 34"/>
          <p:cNvGrpSpPr/>
          <p:nvPr/>
        </p:nvGrpSpPr>
        <p:grpSpPr>
          <a:xfrm>
            <a:off x="7863990" y="3954381"/>
            <a:ext cx="1981200" cy="1981200"/>
            <a:chOff x="7696200" y="1066800"/>
            <a:chExt cx="1981200" cy="1981200"/>
          </a:xfrm>
        </p:grpSpPr>
        <p:sp>
          <p:nvSpPr>
            <p:cNvPr id="49" name="Oval 48"/>
            <p:cNvSpPr/>
            <p:nvPr/>
          </p:nvSpPr>
          <p:spPr>
            <a:xfrm>
              <a:off x="7696200" y="1066800"/>
              <a:ext cx="1981200" cy="19812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p:cNvGrpSpPr/>
            <p:nvPr/>
          </p:nvGrpSpPr>
          <p:grpSpPr>
            <a:xfrm>
              <a:off x="7696200" y="1066800"/>
              <a:ext cx="1791730" cy="1728914"/>
              <a:chOff x="4658497" y="1371600"/>
              <a:chExt cx="1791730" cy="1728914"/>
            </a:xfrm>
          </p:grpSpPr>
          <p:sp>
            <p:nvSpPr>
              <p:cNvPr id="51" name="Freeform 50"/>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1</a:t>
            </a:r>
            <a:r>
              <a:rPr lang="en-US" sz="5400" baseline="30000" dirty="0">
                <a:solidFill>
                  <a:schemeClr val="bg2"/>
                </a:solidFill>
                <a:latin typeface="Harrington" pitchFamily="82" charset="0"/>
              </a:rPr>
              <a:t>st</a:t>
            </a:r>
            <a:r>
              <a:rPr lang="en-US" sz="5400" dirty="0">
                <a:solidFill>
                  <a:schemeClr val="bg2"/>
                </a:solidFill>
                <a:latin typeface="Harrington" pitchFamily="82" charset="0"/>
              </a:rPr>
              <a:t> Angel</a:t>
            </a:r>
          </a:p>
        </p:txBody>
      </p:sp>
      <p:sp>
        <p:nvSpPr>
          <p:cNvPr id="8" name="TextBox 7"/>
          <p:cNvSpPr txBox="1"/>
          <p:nvPr/>
        </p:nvSpPr>
        <p:spPr>
          <a:xfrm>
            <a:off x="617295" y="1822247"/>
            <a:ext cx="6629400" cy="3354765"/>
          </a:xfrm>
          <a:prstGeom prst="rect">
            <a:avLst/>
          </a:prstGeom>
          <a:noFill/>
        </p:spPr>
        <p:txBody>
          <a:bodyPr wrap="square" rtlCol="0">
            <a:spAutoFit/>
          </a:bodyPr>
          <a:lstStyle/>
          <a:p>
            <a:r>
              <a:rPr lang="en-US" sz="2400" dirty="0">
                <a:solidFill>
                  <a:schemeClr val="bg2"/>
                </a:solidFill>
              </a:rPr>
              <a:t>Pours vial on upon the earth—those with the mark of the beast</a:t>
            </a:r>
          </a:p>
          <a:p>
            <a:endParaRPr lang="en-US" sz="2400" dirty="0">
              <a:solidFill>
                <a:schemeClr val="bg2"/>
              </a:solidFill>
            </a:endParaRPr>
          </a:p>
          <a:p>
            <a:r>
              <a:rPr lang="en-US" sz="2000" dirty="0">
                <a:solidFill>
                  <a:schemeClr val="bg2"/>
                </a:solidFill>
              </a:rPr>
              <a:t>Noisome—evil and destructive nature of sores that plague the mind as well as the body.</a:t>
            </a:r>
          </a:p>
          <a:p>
            <a:endParaRPr lang="en-US" sz="2000" dirty="0">
              <a:solidFill>
                <a:schemeClr val="bg2"/>
              </a:solidFill>
            </a:endParaRPr>
          </a:p>
          <a:p>
            <a:r>
              <a:rPr lang="en-US" sz="2000" dirty="0">
                <a:solidFill>
                  <a:schemeClr val="bg2"/>
                </a:solidFill>
              </a:rPr>
              <a:t>Grievous sore—open abscesses or ulcers—representing the embodiment of all spiritual and physical suffering the wicked must endure themselves because they refused the Atonement (D&amp;C 19:15-18)</a:t>
            </a:r>
          </a:p>
        </p:txBody>
      </p:sp>
      <p:sp>
        <p:nvSpPr>
          <p:cNvPr id="9" name="TextBox 8"/>
          <p:cNvSpPr txBox="1"/>
          <p:nvPr/>
        </p:nvSpPr>
        <p:spPr>
          <a:xfrm>
            <a:off x="186267" y="6364981"/>
            <a:ext cx="3810000" cy="400110"/>
          </a:xfrm>
          <a:prstGeom prst="rect">
            <a:avLst/>
          </a:prstGeom>
          <a:noFill/>
        </p:spPr>
        <p:txBody>
          <a:bodyPr wrap="square" rtlCol="0">
            <a:spAutoFit/>
          </a:bodyPr>
          <a:lstStyle/>
          <a:p>
            <a:r>
              <a:rPr lang="en-US" sz="2000" dirty="0">
                <a:solidFill>
                  <a:schemeClr val="bg2"/>
                </a:solidFill>
              </a:rPr>
              <a:t>Revelation 16:2</a:t>
            </a:r>
          </a:p>
        </p:txBody>
      </p:sp>
      <p:sp>
        <p:nvSpPr>
          <p:cNvPr id="47" name="Double Wave 46"/>
          <p:cNvSpPr/>
          <p:nvPr/>
        </p:nvSpPr>
        <p:spPr>
          <a:xfrm rot="18490404">
            <a:off x="8189262" y="3940773"/>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9"/>
          <p:cNvGrpSpPr/>
          <p:nvPr/>
        </p:nvGrpSpPr>
        <p:grpSpPr>
          <a:xfrm rot="17215964">
            <a:off x="9268595" y="2079961"/>
            <a:ext cx="1484580" cy="1487495"/>
            <a:chOff x="1715820" y="1560505"/>
            <a:chExt cx="1484580" cy="1487495"/>
          </a:xfrm>
        </p:grpSpPr>
        <p:sp>
          <p:nvSpPr>
            <p:cNvPr id="31" name="Chord 3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6"/>
            <p:cNvGrpSpPr/>
            <p:nvPr/>
          </p:nvGrpSpPr>
          <p:grpSpPr>
            <a:xfrm>
              <a:off x="1752600" y="2286000"/>
              <a:ext cx="1447800" cy="762000"/>
              <a:chOff x="1752600" y="2286000"/>
              <a:chExt cx="1447800" cy="762000"/>
            </a:xfrm>
          </p:grpSpPr>
          <p:sp>
            <p:nvSpPr>
              <p:cNvPr id="33" name="Oval 3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
              <p:cNvGrpSpPr/>
              <p:nvPr/>
            </p:nvGrpSpPr>
            <p:grpSpPr>
              <a:xfrm>
                <a:off x="1905000" y="2286000"/>
                <a:ext cx="1141228" cy="223284"/>
                <a:chOff x="1219200" y="2204767"/>
                <a:chExt cx="6026728" cy="1457866"/>
              </a:xfrm>
            </p:grpSpPr>
            <p:sp>
              <p:nvSpPr>
                <p:cNvPr id="35" name="Quad Arrow 3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8"/>
                <p:cNvGrpSpPr/>
                <p:nvPr/>
              </p:nvGrpSpPr>
              <p:grpSpPr>
                <a:xfrm>
                  <a:off x="3505200" y="2209800"/>
                  <a:ext cx="2585767" cy="1452833"/>
                  <a:chOff x="1219200" y="2204767"/>
                  <a:chExt cx="2585767" cy="1452833"/>
                </a:xfrm>
              </p:grpSpPr>
              <p:sp>
                <p:nvSpPr>
                  <p:cNvPr id="4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
                <p:cNvGrpSpPr/>
                <p:nvPr/>
              </p:nvGrpSpPr>
              <p:grpSpPr>
                <a:xfrm>
                  <a:off x="1219200" y="2204767"/>
                  <a:ext cx="2585767" cy="1452833"/>
                  <a:chOff x="1219200" y="2204767"/>
                  <a:chExt cx="2585767" cy="1452833"/>
                </a:xfrm>
              </p:grpSpPr>
              <p:sp>
                <p:nvSpPr>
                  <p:cNvPr id="3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 name="Group 31"/>
          <p:cNvGrpSpPr/>
          <p:nvPr/>
        </p:nvGrpSpPr>
        <p:grpSpPr>
          <a:xfrm>
            <a:off x="3996267" y="189690"/>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34" name="Freeform: Shape 33"/>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Trapezoid 36"/>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4374160" y="4196107"/>
              <a:ext cx="487597" cy="1220136"/>
              <a:chOff x="4429327" y="4241330"/>
              <a:chExt cx="487597" cy="1220136"/>
            </a:xfrm>
            <a:grpFill/>
          </p:grpSpPr>
          <p:sp>
            <p:nvSpPr>
              <p:cNvPr id="75" name="Freeform: Shape 74"/>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87695" y="4190737"/>
              <a:ext cx="487597" cy="1298423"/>
              <a:chOff x="2823340" y="4240778"/>
              <a:chExt cx="487597" cy="1298423"/>
            </a:xfrm>
            <a:grpFill/>
          </p:grpSpPr>
          <p:sp>
            <p:nvSpPr>
              <p:cNvPr id="73" name="Freeform: Shape 72"/>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rapezoid 53"/>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68"/>
            <p:cNvGrpSpPr/>
            <p:nvPr/>
          </p:nvGrpSpPr>
          <p:grpSpPr>
            <a:xfrm>
              <a:off x="4007499" y="4645247"/>
              <a:ext cx="660437" cy="661734"/>
              <a:chOff x="1715820" y="1560505"/>
              <a:chExt cx="1484580" cy="1487495"/>
            </a:xfrm>
            <a:grpFill/>
          </p:grpSpPr>
          <p:sp>
            <p:nvSpPr>
              <p:cNvPr id="57" name="Chord 56"/>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6"/>
              <p:cNvGrpSpPr/>
              <p:nvPr/>
            </p:nvGrpSpPr>
            <p:grpSpPr>
              <a:xfrm>
                <a:off x="1752600" y="2286000"/>
                <a:ext cx="1447800" cy="762000"/>
                <a:chOff x="1752600" y="2286000"/>
                <a:chExt cx="1447800" cy="762000"/>
              </a:xfrm>
              <a:grpFill/>
            </p:grpSpPr>
            <p:sp>
              <p:nvSpPr>
                <p:cNvPr id="59" name="Oval 58"/>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3"/>
                <p:cNvGrpSpPr/>
                <p:nvPr/>
              </p:nvGrpSpPr>
              <p:grpSpPr>
                <a:xfrm>
                  <a:off x="1905000" y="2286000"/>
                  <a:ext cx="1141228" cy="223284"/>
                  <a:chOff x="1219200" y="2204767"/>
                  <a:chExt cx="6026728" cy="1457866"/>
                </a:xfrm>
                <a:grpFill/>
              </p:grpSpPr>
              <p:sp>
                <p:nvSpPr>
                  <p:cNvPr id="61"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8"/>
                  <p:cNvGrpSpPr/>
                  <p:nvPr/>
                </p:nvGrpSpPr>
                <p:grpSpPr>
                  <a:xfrm>
                    <a:off x="3505200" y="2209800"/>
                    <a:ext cx="2585767" cy="1452833"/>
                    <a:chOff x="1219200" y="2204767"/>
                    <a:chExt cx="2585767" cy="1452833"/>
                  </a:xfrm>
                  <a:grpFill/>
                </p:grpSpPr>
                <p:sp>
                  <p:nvSpPr>
                    <p:cNvPr id="69"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219200" y="2204767"/>
                    <a:ext cx="2585767" cy="1452833"/>
                    <a:chOff x="1219200" y="2204767"/>
                    <a:chExt cx="2585767" cy="1452833"/>
                  </a:xfrm>
                  <a:grpFill/>
                </p:grpSpPr>
                <p:sp>
                  <p:nvSpPr>
                    <p:cNvPr id="65"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6" name="Freeform: Shape 55"/>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88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0" presetID="32" presetClass="emph" presetSubtype="0" fill="hold" grpId="0" nodeType="withEffect">
                                  <p:stCondLst>
                                    <p:cond delay="0"/>
                                  </p:stCondLst>
                                  <p:childTnLst>
                                    <p:animClr clrSpc="rgb" dir="cw">
                                      <p:cBhvr override="childStyle">
                                        <p:cTn id="11" dur="100" fill="hold"/>
                                        <p:tgtEl>
                                          <p:spTgt spid="47"/>
                                        </p:tgtEl>
                                        <p:attrNameLst>
                                          <p:attrName>style.color</p:attrName>
                                        </p:attrNameLst>
                                      </p:cBhvr>
                                      <p:to>
                                        <a:schemeClr val="accent2"/>
                                      </p:to>
                                    </p:animClr>
                                    <p:animClr clrSpc="rgb" dir="cw">
                                      <p:cBhvr>
                                        <p:cTn id="12" dur="100" fill="hold"/>
                                        <p:tgtEl>
                                          <p:spTgt spid="47"/>
                                        </p:tgtEl>
                                        <p:attrNameLst>
                                          <p:attrName>fillcolor</p:attrName>
                                        </p:attrNameLst>
                                      </p:cBhvr>
                                      <p:to>
                                        <a:schemeClr val="accent2"/>
                                      </p:to>
                                    </p:animClr>
                                    <p:set>
                                      <p:cBhvr>
                                        <p:cTn id="13" dur="100" fill="hold"/>
                                        <p:tgtEl>
                                          <p:spTgt spid="47"/>
                                        </p:tgtEl>
                                        <p:attrNameLst>
                                          <p:attrName>fill.type</p:attrName>
                                        </p:attrNameLst>
                                      </p:cBhvr>
                                      <p:to>
                                        <p:strVal val="solid"/>
                                      </p:to>
                                    </p:set>
                                    <p:set>
                                      <p:cBhvr>
                                        <p:cTn id="14" dur="100" fill="hold"/>
                                        <p:tgtEl>
                                          <p:spTgt spid="47"/>
                                        </p:tgtEl>
                                        <p:attrNameLst>
                                          <p:attrName>fill.on</p:attrName>
                                        </p:attrNameLst>
                                      </p:cBhvr>
                                      <p:to>
                                        <p:strVal val="true"/>
                                      </p:to>
                                    </p:set>
                                    <p:animRot by="120000">
                                      <p:cBhvr>
                                        <p:cTn id="15" dur="100" fill="hold">
                                          <p:stCondLst>
                                            <p:cond delay="0"/>
                                          </p:stCondLst>
                                        </p:cTn>
                                        <p:tgtEl>
                                          <p:spTgt spid="47"/>
                                        </p:tgtEl>
                                        <p:attrNameLst>
                                          <p:attrName>r</p:attrName>
                                        </p:attrNameLst>
                                      </p:cBhvr>
                                    </p:animRot>
                                    <p:animRot by="-240000">
                                      <p:cBhvr>
                                        <p:cTn id="16" dur="200" fill="hold">
                                          <p:stCondLst>
                                            <p:cond delay="200"/>
                                          </p:stCondLst>
                                        </p:cTn>
                                        <p:tgtEl>
                                          <p:spTgt spid="47"/>
                                        </p:tgtEl>
                                        <p:attrNameLst>
                                          <p:attrName>r</p:attrName>
                                        </p:attrNameLst>
                                      </p:cBhvr>
                                    </p:animRot>
                                    <p:animRot by="240000">
                                      <p:cBhvr>
                                        <p:cTn id="17" dur="200" fill="hold">
                                          <p:stCondLst>
                                            <p:cond delay="400"/>
                                          </p:stCondLst>
                                        </p:cTn>
                                        <p:tgtEl>
                                          <p:spTgt spid="47"/>
                                        </p:tgtEl>
                                        <p:attrNameLst>
                                          <p:attrName>r</p:attrName>
                                        </p:attrNameLst>
                                      </p:cBhvr>
                                    </p:animRot>
                                    <p:animRot by="-240000">
                                      <p:cBhvr>
                                        <p:cTn id="18" dur="200" fill="hold">
                                          <p:stCondLst>
                                            <p:cond delay="600"/>
                                          </p:stCondLst>
                                        </p:cTn>
                                        <p:tgtEl>
                                          <p:spTgt spid="47"/>
                                        </p:tgtEl>
                                        <p:attrNameLst>
                                          <p:attrName>r</p:attrName>
                                        </p:attrNameLst>
                                      </p:cBhvr>
                                    </p:animRot>
                                    <p:animRot by="120000">
                                      <p:cBhvr>
                                        <p:cTn id="19"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8795" y="860286"/>
            <a:ext cx="7351059" cy="2677656"/>
          </a:xfrm>
          <a:prstGeom prst="rect">
            <a:avLst/>
          </a:prstGeom>
          <a:noFill/>
        </p:spPr>
        <p:txBody>
          <a:bodyPr wrap="square" rtlCol="0">
            <a:spAutoFit/>
          </a:bodyPr>
          <a:lstStyle/>
          <a:p>
            <a:r>
              <a:rPr lang="en-US" sz="2400" dirty="0">
                <a:solidFill>
                  <a:schemeClr val="bg1"/>
                </a:solidFill>
              </a:rPr>
              <a:t>People who share in the Millennial reign</a:t>
            </a:r>
          </a:p>
          <a:p>
            <a:endParaRPr lang="en-US" sz="2400" dirty="0">
              <a:solidFill>
                <a:schemeClr val="bg1"/>
              </a:solidFill>
            </a:endParaRPr>
          </a:p>
          <a:p>
            <a:pPr marL="342900" indent="-342900">
              <a:buAutoNum type="arabicPeriod"/>
            </a:pPr>
            <a:r>
              <a:rPr lang="en-US" sz="2400" dirty="0">
                <a:solidFill>
                  <a:schemeClr val="bg1"/>
                </a:solidFill>
              </a:rPr>
              <a:t>They worship God not Satan</a:t>
            </a:r>
          </a:p>
          <a:p>
            <a:pPr marL="342900" indent="-342900">
              <a:buAutoNum type="arabicPeriod"/>
            </a:pPr>
            <a:endParaRPr lang="en-US" sz="2400" dirty="0">
              <a:solidFill>
                <a:schemeClr val="bg1"/>
              </a:solidFill>
            </a:endParaRPr>
          </a:p>
          <a:p>
            <a:pPr marL="342900" indent="-342900">
              <a:buAutoNum type="arabicPeriod"/>
            </a:pPr>
            <a:r>
              <a:rPr lang="en-US" sz="2400" dirty="0">
                <a:solidFill>
                  <a:schemeClr val="bg1"/>
                </a:solidFill>
              </a:rPr>
              <a:t>They did not fall for Satan’s ideology</a:t>
            </a:r>
          </a:p>
          <a:p>
            <a:pPr marL="342900" indent="-342900">
              <a:buAutoNum type="arabicPeriod"/>
            </a:pPr>
            <a:endParaRPr lang="en-US" sz="2400" dirty="0">
              <a:solidFill>
                <a:schemeClr val="bg1"/>
              </a:solidFill>
            </a:endParaRPr>
          </a:p>
          <a:p>
            <a:pPr marL="342900" indent="-342900">
              <a:buAutoNum type="arabicPeriod"/>
            </a:pPr>
            <a:r>
              <a:rPr lang="en-US" sz="2400" dirty="0">
                <a:solidFill>
                  <a:schemeClr val="bg1"/>
                </a:solidFill>
              </a:rPr>
              <a:t>They actively fought for truth</a:t>
            </a:r>
          </a:p>
        </p:txBody>
      </p:sp>
      <p:sp>
        <p:nvSpPr>
          <p:cNvPr id="9" name="TextBox 8"/>
          <p:cNvSpPr txBox="1"/>
          <p:nvPr/>
        </p:nvSpPr>
        <p:spPr>
          <a:xfrm>
            <a:off x="6929717" y="3537942"/>
            <a:ext cx="4500282" cy="2677656"/>
          </a:xfrm>
          <a:prstGeom prst="rect">
            <a:avLst/>
          </a:prstGeom>
          <a:noFill/>
        </p:spPr>
        <p:txBody>
          <a:bodyPr wrap="square" rtlCol="0">
            <a:spAutoFit/>
          </a:bodyPr>
          <a:lstStyle/>
          <a:p>
            <a:r>
              <a:rPr lang="en-US" sz="2400" dirty="0">
                <a:solidFill>
                  <a:schemeClr val="bg1"/>
                </a:solidFill>
              </a:rPr>
              <a:t>All the martyrs who gave their lives in the service of the Lamb.</a:t>
            </a:r>
          </a:p>
          <a:p>
            <a:endParaRPr lang="en-US" sz="2400" dirty="0">
              <a:solidFill>
                <a:schemeClr val="bg1"/>
              </a:solidFill>
            </a:endParaRPr>
          </a:p>
          <a:p>
            <a:r>
              <a:rPr lang="en-US" sz="2400" dirty="0">
                <a:solidFill>
                  <a:schemeClr val="bg1"/>
                </a:solidFill>
              </a:rPr>
              <a:t>Christ had promised his apostles that they would be the judges of Israel.</a:t>
            </a:r>
          </a:p>
          <a:p>
            <a:r>
              <a:rPr lang="en-US" sz="2400" dirty="0">
                <a:solidFill>
                  <a:schemeClr val="bg1"/>
                </a:solidFill>
              </a:rPr>
              <a:t>D&amp;C 29:12</a:t>
            </a:r>
          </a:p>
        </p:txBody>
      </p:sp>
      <p:sp>
        <p:nvSpPr>
          <p:cNvPr id="10" name="TextBox 9"/>
          <p:cNvSpPr txBox="1"/>
          <p:nvPr/>
        </p:nvSpPr>
        <p:spPr>
          <a:xfrm>
            <a:off x="0" y="6407260"/>
            <a:ext cx="3048000" cy="369332"/>
          </a:xfrm>
          <a:prstGeom prst="rect">
            <a:avLst/>
          </a:prstGeom>
          <a:noFill/>
        </p:spPr>
        <p:txBody>
          <a:bodyPr wrap="square" rtlCol="0">
            <a:spAutoFit/>
          </a:bodyPr>
          <a:lstStyle/>
          <a:p>
            <a:r>
              <a:rPr lang="en-US" dirty="0">
                <a:solidFill>
                  <a:schemeClr val="bg1"/>
                </a:solidFill>
              </a:rPr>
              <a:t>Revelation 20:4</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Paradisiacal Era</a:t>
            </a:r>
          </a:p>
        </p:txBody>
      </p:sp>
      <p:pic>
        <p:nvPicPr>
          <p:cNvPr id="3" name="Picture 2">
            <a:extLst>
              <a:ext uri="{FF2B5EF4-FFF2-40B4-BE49-F238E27FC236}">
                <a16:creationId xmlns:a16="http://schemas.microsoft.com/office/drawing/2014/main" id="{06348F0A-3B4B-4BCC-9E23-A00C7DE33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3616435"/>
            <a:ext cx="3943350" cy="2790825"/>
          </a:xfrm>
          <a:prstGeom prst="rect">
            <a:avLst/>
          </a:prstGeom>
        </p:spPr>
      </p:pic>
    </p:spTree>
    <p:extLst>
      <p:ext uri="{BB962C8B-B14F-4D97-AF65-F5344CB8AC3E}">
        <p14:creationId xmlns:p14="http://schemas.microsoft.com/office/powerpoint/2010/main" val="162101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8800" y="945778"/>
            <a:ext cx="3352800" cy="2677656"/>
          </a:xfrm>
          <a:prstGeom prst="rect">
            <a:avLst/>
          </a:prstGeom>
          <a:noFill/>
        </p:spPr>
        <p:txBody>
          <a:bodyPr wrap="square" rtlCol="0">
            <a:spAutoFit/>
          </a:bodyPr>
          <a:lstStyle/>
          <a:p>
            <a:r>
              <a:rPr lang="en-US" sz="2400" i="1" dirty="0">
                <a:solidFill>
                  <a:srgbClr val="FFFF00"/>
                </a:solidFill>
              </a:rPr>
              <a:t>D&amp;C 88:96-101</a:t>
            </a:r>
          </a:p>
          <a:p>
            <a:endParaRPr lang="en-US" sz="2400" i="1" dirty="0">
              <a:solidFill>
                <a:srgbClr val="FFFF00"/>
              </a:solidFill>
            </a:endParaRPr>
          </a:p>
          <a:p>
            <a:r>
              <a:rPr lang="en-US" sz="2400" i="1" dirty="0">
                <a:solidFill>
                  <a:srgbClr val="FFFF00"/>
                </a:solidFill>
              </a:rPr>
              <a:t>“And the saints that are upon the earth, who are alive, shall be quickened and be caught up to meet him.”</a:t>
            </a:r>
          </a:p>
        </p:txBody>
      </p:sp>
      <p:sp>
        <p:nvSpPr>
          <p:cNvPr id="10" name="TextBox 9"/>
          <p:cNvSpPr txBox="1"/>
          <p:nvPr/>
        </p:nvSpPr>
        <p:spPr>
          <a:xfrm>
            <a:off x="152400" y="6369160"/>
            <a:ext cx="3048000" cy="369332"/>
          </a:xfrm>
          <a:prstGeom prst="rect">
            <a:avLst/>
          </a:prstGeom>
          <a:noFill/>
        </p:spPr>
        <p:txBody>
          <a:bodyPr wrap="square" rtlCol="0">
            <a:spAutoFit/>
          </a:bodyPr>
          <a:lstStyle/>
          <a:p>
            <a:r>
              <a:rPr lang="en-US" dirty="0">
                <a:solidFill>
                  <a:schemeClr val="bg1"/>
                </a:solidFill>
              </a:rPr>
              <a:t>Revelation 20:5-6</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First Resurrection</a:t>
            </a:r>
          </a:p>
        </p:txBody>
      </p:sp>
      <p:sp>
        <p:nvSpPr>
          <p:cNvPr id="7" name="TextBox 6"/>
          <p:cNvSpPr txBox="1"/>
          <p:nvPr/>
        </p:nvSpPr>
        <p:spPr>
          <a:xfrm>
            <a:off x="6095999" y="990601"/>
            <a:ext cx="4944035" cy="2308324"/>
          </a:xfrm>
          <a:prstGeom prst="rect">
            <a:avLst/>
          </a:prstGeom>
          <a:noFill/>
        </p:spPr>
        <p:txBody>
          <a:bodyPr wrap="square" rtlCol="0">
            <a:spAutoFit/>
          </a:bodyPr>
          <a:lstStyle/>
          <a:p>
            <a:r>
              <a:rPr lang="en-US" sz="2400" i="1" dirty="0">
                <a:solidFill>
                  <a:srgbClr val="FFFF00"/>
                </a:solidFill>
              </a:rPr>
              <a:t>Alma 13:11-12</a:t>
            </a:r>
          </a:p>
          <a:p>
            <a:endParaRPr lang="en-US" sz="2400" i="1" dirty="0">
              <a:solidFill>
                <a:srgbClr val="FFFF00"/>
              </a:solidFill>
            </a:endParaRPr>
          </a:p>
          <a:p>
            <a:r>
              <a:rPr lang="en-US" sz="2400" i="1" dirty="0">
                <a:solidFill>
                  <a:srgbClr val="FFFF00"/>
                </a:solidFill>
              </a:rPr>
              <a:t>“Therefore they were called after this holy order, and were sanctified, and their garments were washed white through the blood of the Lamb.”</a:t>
            </a:r>
          </a:p>
        </p:txBody>
      </p:sp>
      <p:sp>
        <p:nvSpPr>
          <p:cNvPr id="12" name="TextBox 11"/>
          <p:cNvSpPr txBox="1"/>
          <p:nvPr/>
        </p:nvSpPr>
        <p:spPr>
          <a:xfrm>
            <a:off x="2568388" y="4440968"/>
            <a:ext cx="4267200" cy="1569660"/>
          </a:xfrm>
          <a:prstGeom prst="rect">
            <a:avLst/>
          </a:prstGeom>
          <a:noFill/>
        </p:spPr>
        <p:txBody>
          <a:bodyPr wrap="square" rtlCol="0">
            <a:spAutoFit/>
          </a:bodyPr>
          <a:lstStyle/>
          <a:p>
            <a:r>
              <a:rPr lang="en-US" sz="2400" i="1" dirty="0">
                <a:solidFill>
                  <a:srgbClr val="FFFF00"/>
                </a:solidFill>
              </a:rPr>
              <a:t>“…they shall be priests (the priesthood) of God and of Christ, and shall reign with him a thousand years.”</a:t>
            </a:r>
          </a:p>
        </p:txBody>
      </p:sp>
      <p:pic>
        <p:nvPicPr>
          <p:cNvPr id="3" name="Picture 2">
            <a:extLst>
              <a:ext uri="{FF2B5EF4-FFF2-40B4-BE49-F238E27FC236}">
                <a16:creationId xmlns:a16="http://schemas.microsoft.com/office/drawing/2014/main" id="{B084722B-8699-4557-9B64-59A0AE9D7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014" y="3429000"/>
            <a:ext cx="4324350" cy="3257550"/>
          </a:xfrm>
          <a:prstGeom prst="rect">
            <a:avLst/>
          </a:prstGeom>
        </p:spPr>
      </p:pic>
    </p:spTree>
    <p:extLst>
      <p:ext uri="{BB962C8B-B14F-4D97-AF65-F5344CB8AC3E}">
        <p14:creationId xmlns:p14="http://schemas.microsoft.com/office/powerpoint/2010/main" val="41901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334627"/>
            <a:ext cx="3352800" cy="6370975"/>
          </a:xfrm>
          <a:prstGeom prst="rect">
            <a:avLst/>
          </a:prstGeom>
          <a:noFill/>
        </p:spPr>
        <p:txBody>
          <a:bodyPr wrap="square" rtlCol="0">
            <a:spAutoFit/>
          </a:bodyPr>
          <a:lstStyle/>
          <a:p>
            <a:r>
              <a:rPr lang="en-US" sz="2400" dirty="0">
                <a:solidFill>
                  <a:schemeClr val="bg1"/>
                </a:solidFill>
              </a:rPr>
              <a:t>At the End of the Millennium</a:t>
            </a:r>
          </a:p>
          <a:p>
            <a:endParaRPr lang="en-US" sz="2400" dirty="0">
              <a:solidFill>
                <a:schemeClr val="bg1"/>
              </a:solidFill>
            </a:endParaRPr>
          </a:p>
          <a:p>
            <a:r>
              <a:rPr lang="en-US" sz="2400" dirty="0">
                <a:solidFill>
                  <a:schemeClr val="bg1"/>
                </a:solidFill>
              </a:rPr>
              <a:t>Hath no power (Alma 12:16-18)</a:t>
            </a:r>
          </a:p>
          <a:p>
            <a:endParaRPr lang="en-US" sz="2400" dirty="0">
              <a:solidFill>
                <a:schemeClr val="bg1"/>
              </a:solidFill>
            </a:endParaRPr>
          </a:p>
          <a:p>
            <a:r>
              <a:rPr lang="en-US" sz="2400" dirty="0">
                <a:solidFill>
                  <a:schemeClr val="bg1"/>
                </a:solidFill>
              </a:rPr>
              <a:t>Spiritual death</a:t>
            </a:r>
          </a:p>
          <a:p>
            <a:endParaRPr lang="en-US" sz="2400" dirty="0">
              <a:solidFill>
                <a:schemeClr val="bg1"/>
              </a:solidFill>
            </a:endParaRPr>
          </a:p>
          <a:p>
            <a:r>
              <a:rPr lang="en-US" sz="2400" dirty="0">
                <a:solidFill>
                  <a:schemeClr val="bg1"/>
                </a:solidFill>
              </a:rPr>
              <a:t>They are cast out of the presence of the Lord for 1,000 years</a:t>
            </a:r>
          </a:p>
          <a:p>
            <a:endParaRPr lang="en-US" sz="2400" dirty="0">
              <a:solidFill>
                <a:schemeClr val="bg1"/>
              </a:solidFill>
            </a:endParaRPr>
          </a:p>
          <a:p>
            <a:r>
              <a:rPr lang="en-US" sz="2400" dirty="0">
                <a:solidFill>
                  <a:schemeClr val="bg1"/>
                </a:solidFill>
              </a:rPr>
              <a:t>They are dead as pertaining to the things of righteousness (the things of the Spirit)</a:t>
            </a:r>
          </a:p>
          <a:p>
            <a:endParaRPr lang="en-US" sz="2400" dirty="0">
              <a:solidFill>
                <a:schemeClr val="bg1"/>
              </a:solidFill>
            </a:endParaRPr>
          </a:p>
        </p:txBody>
      </p:sp>
      <p:sp>
        <p:nvSpPr>
          <p:cNvPr id="10" name="TextBox 9"/>
          <p:cNvSpPr txBox="1"/>
          <p:nvPr/>
        </p:nvSpPr>
        <p:spPr>
          <a:xfrm>
            <a:off x="0" y="6407260"/>
            <a:ext cx="3048000" cy="369332"/>
          </a:xfrm>
          <a:prstGeom prst="rect">
            <a:avLst/>
          </a:prstGeom>
          <a:noFill/>
        </p:spPr>
        <p:txBody>
          <a:bodyPr wrap="square" rtlCol="0">
            <a:spAutoFit/>
          </a:bodyPr>
          <a:lstStyle/>
          <a:p>
            <a:r>
              <a:rPr lang="en-US" dirty="0">
                <a:solidFill>
                  <a:schemeClr val="bg1"/>
                </a:solidFill>
              </a:rPr>
              <a:t>Revelation 20:5-6</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Second Resurrection</a:t>
            </a:r>
          </a:p>
        </p:txBody>
      </p:sp>
      <p:sp>
        <p:nvSpPr>
          <p:cNvPr id="7" name="TextBox 6"/>
          <p:cNvSpPr txBox="1"/>
          <p:nvPr/>
        </p:nvSpPr>
        <p:spPr>
          <a:xfrm>
            <a:off x="8534402" y="1042513"/>
            <a:ext cx="3176337" cy="5262979"/>
          </a:xfrm>
          <a:prstGeom prst="rect">
            <a:avLst/>
          </a:prstGeom>
          <a:noFill/>
        </p:spPr>
        <p:txBody>
          <a:bodyPr wrap="square" rtlCol="0">
            <a:spAutoFit/>
          </a:bodyPr>
          <a:lstStyle/>
          <a:p>
            <a:r>
              <a:rPr lang="en-US" sz="2400" dirty="0">
                <a:solidFill>
                  <a:schemeClr val="bg1"/>
                </a:solidFill>
              </a:rPr>
              <a:t>“These are the ones who have earned a </a:t>
            </a:r>
            <a:r>
              <a:rPr lang="en-US" sz="2400" dirty="0" err="1">
                <a:solidFill>
                  <a:schemeClr val="bg1"/>
                </a:solidFill>
              </a:rPr>
              <a:t>telestial</a:t>
            </a:r>
            <a:r>
              <a:rPr lang="en-US" sz="2400" dirty="0">
                <a:solidFill>
                  <a:schemeClr val="bg1"/>
                </a:solidFill>
              </a:rPr>
              <a:t> body, who were wicked and carnal in mortality, and who have suffered the wrath of God in hell “until the last resurrection” until Christ has finished His work...their final destiny is to inherit a </a:t>
            </a:r>
            <a:r>
              <a:rPr lang="en-US" sz="2400" dirty="0" err="1">
                <a:solidFill>
                  <a:schemeClr val="bg1"/>
                </a:solidFill>
              </a:rPr>
              <a:t>telestial</a:t>
            </a:r>
            <a:r>
              <a:rPr lang="en-US" sz="2400" dirty="0">
                <a:solidFill>
                  <a:schemeClr val="bg1"/>
                </a:solidFill>
              </a:rPr>
              <a:t> glory </a:t>
            </a:r>
          </a:p>
          <a:p>
            <a:r>
              <a:rPr lang="en-US" sz="2400" dirty="0">
                <a:solidFill>
                  <a:schemeClr val="bg1"/>
                </a:solidFill>
              </a:rPr>
              <a:t>(D&amp;C 76:81-112)</a:t>
            </a:r>
          </a:p>
          <a:p>
            <a:r>
              <a:rPr lang="en-US" sz="2400" dirty="0">
                <a:solidFill>
                  <a:schemeClr val="bg1"/>
                </a:solidFill>
              </a:rPr>
              <a:t>(7)</a:t>
            </a:r>
          </a:p>
        </p:txBody>
      </p:sp>
      <p:pic>
        <p:nvPicPr>
          <p:cNvPr id="3" name="Picture 2">
            <a:extLst>
              <a:ext uri="{FF2B5EF4-FFF2-40B4-BE49-F238E27FC236}">
                <a16:creationId xmlns:a16="http://schemas.microsoft.com/office/drawing/2014/main" id="{54EA5ECA-CDED-48FB-A9CF-C3CC15ECD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2518" y="5612867"/>
            <a:ext cx="782855" cy="1092735"/>
          </a:xfrm>
          <a:prstGeom prst="rect">
            <a:avLst/>
          </a:prstGeom>
        </p:spPr>
      </p:pic>
      <p:pic>
        <p:nvPicPr>
          <p:cNvPr id="5" name="Picture 4" descr="A painting of a person in a robe&#10;&#10;Description automatically generated">
            <a:extLst>
              <a:ext uri="{FF2B5EF4-FFF2-40B4-BE49-F238E27FC236}">
                <a16:creationId xmlns:a16="http://schemas.microsoft.com/office/drawing/2014/main" id="{C090FF3D-ABD1-953E-9CD9-A77F31FF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63" y="1012686"/>
            <a:ext cx="3911600" cy="5461000"/>
          </a:xfrm>
          <a:prstGeom prst="rect">
            <a:avLst/>
          </a:prstGeom>
        </p:spPr>
      </p:pic>
    </p:spTree>
    <p:extLst>
      <p:ext uri="{BB962C8B-B14F-4D97-AF65-F5344CB8AC3E}">
        <p14:creationId xmlns:p14="http://schemas.microsoft.com/office/powerpoint/2010/main" val="321920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5999" y="990601"/>
            <a:ext cx="5602941" cy="2308324"/>
          </a:xfrm>
          <a:prstGeom prst="rect">
            <a:avLst/>
          </a:prstGeom>
          <a:noFill/>
        </p:spPr>
        <p:txBody>
          <a:bodyPr wrap="square" rtlCol="0">
            <a:spAutoFit/>
          </a:bodyPr>
          <a:lstStyle/>
          <a:p>
            <a:r>
              <a:rPr lang="en-US" sz="2400" dirty="0">
                <a:solidFill>
                  <a:schemeClr val="bg1"/>
                </a:solidFill>
              </a:rPr>
              <a:t>Those who remain filthy still</a:t>
            </a:r>
          </a:p>
          <a:p>
            <a:endParaRPr lang="en-US" sz="2400" dirty="0">
              <a:solidFill>
                <a:schemeClr val="bg1"/>
              </a:solidFill>
            </a:endParaRPr>
          </a:p>
          <a:p>
            <a:r>
              <a:rPr lang="en-US" sz="2400" dirty="0">
                <a:solidFill>
                  <a:schemeClr val="bg1"/>
                </a:solidFill>
              </a:rPr>
              <a:t>Shall come forth out of their graves. </a:t>
            </a:r>
          </a:p>
          <a:p>
            <a:r>
              <a:rPr lang="en-US" sz="2400" dirty="0">
                <a:solidFill>
                  <a:schemeClr val="bg1"/>
                </a:solidFill>
              </a:rPr>
              <a:t>2 Nephi 9:14-16</a:t>
            </a:r>
          </a:p>
          <a:p>
            <a:endParaRPr lang="en-US" sz="2400" dirty="0">
              <a:solidFill>
                <a:schemeClr val="bg1"/>
              </a:solidFill>
            </a:endParaRPr>
          </a:p>
          <a:p>
            <a:endParaRPr lang="en-US" sz="2400" dirty="0">
              <a:solidFill>
                <a:schemeClr val="bg1"/>
              </a:solidFill>
            </a:endParaRPr>
          </a:p>
        </p:txBody>
      </p:sp>
      <p:sp>
        <p:nvSpPr>
          <p:cNvPr id="10" name="TextBox 9"/>
          <p:cNvSpPr txBox="1"/>
          <p:nvPr/>
        </p:nvSpPr>
        <p:spPr>
          <a:xfrm>
            <a:off x="152400" y="6488668"/>
            <a:ext cx="3048000" cy="369332"/>
          </a:xfrm>
          <a:prstGeom prst="rect">
            <a:avLst/>
          </a:prstGeom>
          <a:noFill/>
        </p:spPr>
        <p:txBody>
          <a:bodyPr wrap="square" rtlCol="0">
            <a:spAutoFit/>
          </a:bodyPr>
          <a:lstStyle/>
          <a:p>
            <a:r>
              <a:rPr lang="en-US" dirty="0">
                <a:solidFill>
                  <a:schemeClr val="bg1"/>
                </a:solidFill>
              </a:rPr>
              <a:t>Revelation 20:5-6</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Sons of Perdition</a:t>
            </a:r>
          </a:p>
        </p:txBody>
      </p:sp>
      <p:sp>
        <p:nvSpPr>
          <p:cNvPr id="9" name="TextBox 8"/>
          <p:cNvSpPr txBox="1"/>
          <p:nvPr/>
        </p:nvSpPr>
        <p:spPr>
          <a:xfrm>
            <a:off x="398931" y="1396170"/>
            <a:ext cx="5054132" cy="3416320"/>
          </a:xfrm>
          <a:prstGeom prst="rect">
            <a:avLst/>
          </a:prstGeom>
          <a:noFill/>
        </p:spPr>
        <p:txBody>
          <a:bodyPr wrap="square" rtlCol="0">
            <a:spAutoFit/>
          </a:bodyPr>
          <a:lstStyle/>
          <a:p>
            <a:r>
              <a:rPr lang="en-US" sz="2400" i="1" dirty="0">
                <a:solidFill>
                  <a:srgbClr val="FFFF00"/>
                </a:solidFill>
              </a:rPr>
              <a:t>“Then is the time when their torments shall be as a lake of fire and brimstone, whose flame </a:t>
            </a:r>
            <a:r>
              <a:rPr lang="en-US" sz="2400" i="1" dirty="0" err="1">
                <a:solidFill>
                  <a:srgbClr val="FFFF00"/>
                </a:solidFill>
              </a:rPr>
              <a:t>ascendeth</a:t>
            </a:r>
            <a:r>
              <a:rPr lang="en-US" sz="2400" i="1" dirty="0">
                <a:solidFill>
                  <a:srgbClr val="FFFF00"/>
                </a:solidFill>
              </a:rPr>
              <a:t> up forever and ever; and then is the time that they shall be chained down to an everlasting destruction, according to the power and captivity of Satan”</a:t>
            </a:r>
          </a:p>
          <a:p>
            <a:r>
              <a:rPr lang="en-US" sz="2400" i="1" dirty="0">
                <a:solidFill>
                  <a:srgbClr val="FFFF00"/>
                </a:solidFill>
              </a:rPr>
              <a:t>(Alma 12:17-18)</a:t>
            </a:r>
          </a:p>
          <a:p>
            <a:endParaRPr lang="en-US" sz="2400" i="1" dirty="0">
              <a:solidFill>
                <a:srgbClr val="FFFF00"/>
              </a:solidFill>
            </a:endParaRPr>
          </a:p>
        </p:txBody>
      </p:sp>
      <p:sp>
        <p:nvSpPr>
          <p:cNvPr id="12" name="TextBox 11"/>
          <p:cNvSpPr txBox="1"/>
          <p:nvPr/>
        </p:nvSpPr>
        <p:spPr>
          <a:xfrm>
            <a:off x="3810001" y="5348375"/>
            <a:ext cx="7732059" cy="1938992"/>
          </a:xfrm>
          <a:prstGeom prst="rect">
            <a:avLst/>
          </a:prstGeom>
          <a:noFill/>
        </p:spPr>
        <p:txBody>
          <a:bodyPr wrap="square" rtlCol="0">
            <a:spAutoFit/>
          </a:bodyPr>
          <a:lstStyle/>
          <a:p>
            <a:r>
              <a:rPr lang="en-US" sz="2400" dirty="0">
                <a:solidFill>
                  <a:schemeClr val="bg1"/>
                </a:solidFill>
              </a:rPr>
              <a:t>All except sons of perdition are save at least to some degree, by Christ, into the </a:t>
            </a:r>
            <a:r>
              <a:rPr lang="en-US" sz="2400" dirty="0" err="1">
                <a:solidFill>
                  <a:schemeClr val="bg1"/>
                </a:solidFill>
              </a:rPr>
              <a:t>telestial</a:t>
            </a:r>
            <a:r>
              <a:rPr lang="en-US" sz="2400" dirty="0">
                <a:solidFill>
                  <a:schemeClr val="bg1"/>
                </a:solidFill>
              </a:rPr>
              <a:t>, terrestrial, or celestial kingdoms</a:t>
            </a:r>
          </a:p>
          <a:p>
            <a:r>
              <a:rPr lang="en-US" sz="2400" dirty="0">
                <a:solidFill>
                  <a:schemeClr val="bg1"/>
                </a:solidFill>
              </a:rPr>
              <a:t>D&amp;C 76:37-38, 81-87</a:t>
            </a:r>
          </a:p>
          <a:p>
            <a:endParaRPr lang="en-US" sz="2400" dirty="0">
              <a:solidFill>
                <a:schemeClr val="bg1"/>
              </a:solidFill>
            </a:endParaRPr>
          </a:p>
          <a:p>
            <a:endParaRPr lang="en-US" sz="2400" dirty="0">
              <a:solidFill>
                <a:schemeClr val="bg1"/>
              </a:solidFill>
            </a:endParaRPr>
          </a:p>
        </p:txBody>
      </p:sp>
      <p:pic>
        <p:nvPicPr>
          <p:cNvPr id="3" name="Picture 2">
            <a:extLst>
              <a:ext uri="{FF2B5EF4-FFF2-40B4-BE49-F238E27FC236}">
                <a16:creationId xmlns:a16="http://schemas.microsoft.com/office/drawing/2014/main" id="{C22E2AA1-D5C4-472C-8587-B38647AE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929" y="2651749"/>
            <a:ext cx="4391638" cy="2581635"/>
          </a:xfrm>
          <a:prstGeom prst="rect">
            <a:avLst/>
          </a:prstGeom>
        </p:spPr>
      </p:pic>
    </p:spTree>
    <p:extLst>
      <p:ext uri="{BB962C8B-B14F-4D97-AF65-F5344CB8AC3E}">
        <p14:creationId xmlns:p14="http://schemas.microsoft.com/office/powerpoint/2010/main" val="2580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34145" y="1870957"/>
            <a:ext cx="7134490" cy="2554545"/>
          </a:xfrm>
          <a:prstGeom prst="rect">
            <a:avLst/>
          </a:prstGeom>
          <a:noFill/>
        </p:spPr>
        <p:txBody>
          <a:bodyPr wrap="square" rtlCol="0">
            <a:spAutoFit/>
          </a:bodyPr>
          <a:lstStyle/>
          <a:p>
            <a:r>
              <a:rPr lang="en-US" sz="2000" dirty="0">
                <a:solidFill>
                  <a:schemeClr val="bg1"/>
                </a:solidFill>
              </a:rPr>
              <a:t>King of </a:t>
            </a:r>
            <a:r>
              <a:rPr lang="en-US" sz="2000" dirty="0" err="1">
                <a:solidFill>
                  <a:schemeClr val="bg1"/>
                </a:solidFill>
              </a:rPr>
              <a:t>Magog</a:t>
            </a:r>
            <a:r>
              <a:rPr lang="en-US" sz="2000" dirty="0">
                <a:solidFill>
                  <a:schemeClr val="bg1"/>
                </a:solidFill>
              </a:rPr>
              <a:t>, a county or people near the Black Sea, and equivalent to Scythian, whose invasion of Israel was prophesied by Ezekiel (Ezek. 38-39)</a:t>
            </a:r>
          </a:p>
          <a:p>
            <a:endParaRPr lang="en-US" sz="2000" dirty="0">
              <a:solidFill>
                <a:schemeClr val="bg1"/>
              </a:solidFill>
            </a:endParaRPr>
          </a:p>
          <a:p>
            <a:r>
              <a:rPr lang="en-US" sz="2000" dirty="0">
                <a:solidFill>
                  <a:schemeClr val="bg1"/>
                </a:solidFill>
              </a:rPr>
              <a:t>The prophecy points to a time when the gentile nations of the north would set themselves against the people of God and would be defeated and led to recognize Jehovah as King.  (5)</a:t>
            </a:r>
          </a:p>
          <a:p>
            <a:endParaRPr lang="en-US" sz="2000" dirty="0">
              <a:solidFill>
                <a:schemeClr val="bg1"/>
              </a:solidFill>
            </a:endParaRPr>
          </a:p>
        </p:txBody>
      </p:sp>
      <p:sp>
        <p:nvSpPr>
          <p:cNvPr id="10" name="TextBox 9"/>
          <p:cNvSpPr txBox="1"/>
          <p:nvPr/>
        </p:nvSpPr>
        <p:spPr>
          <a:xfrm>
            <a:off x="7543800" y="6400800"/>
            <a:ext cx="3048000" cy="369332"/>
          </a:xfrm>
          <a:prstGeom prst="rect">
            <a:avLst/>
          </a:prstGeom>
          <a:noFill/>
        </p:spPr>
        <p:txBody>
          <a:bodyPr wrap="square" rtlCol="0">
            <a:spAutoFit/>
          </a:bodyPr>
          <a:lstStyle/>
          <a:p>
            <a:r>
              <a:rPr lang="en-US" dirty="0"/>
              <a:t>Revelation 20:8</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Gog and </a:t>
            </a:r>
            <a:r>
              <a:rPr lang="en-US" sz="4000" dirty="0" err="1">
                <a:solidFill>
                  <a:schemeClr val="bg1"/>
                </a:solidFill>
                <a:latin typeface="Britannic Bold" pitchFamily="34" charset="0"/>
              </a:rPr>
              <a:t>Magog</a:t>
            </a:r>
            <a:endParaRPr lang="en-US" sz="4000" dirty="0">
              <a:solidFill>
                <a:schemeClr val="bg1"/>
              </a:solidFill>
              <a:latin typeface="Britannic Bold" pitchFamily="34" charset="0"/>
            </a:endParaRPr>
          </a:p>
        </p:txBody>
      </p:sp>
      <p:sp>
        <p:nvSpPr>
          <p:cNvPr id="9" name="TextBox 8"/>
          <p:cNvSpPr txBox="1"/>
          <p:nvPr/>
        </p:nvSpPr>
        <p:spPr>
          <a:xfrm>
            <a:off x="2286000" y="803434"/>
            <a:ext cx="7767918" cy="984885"/>
          </a:xfrm>
          <a:prstGeom prst="rect">
            <a:avLst/>
          </a:prstGeom>
          <a:noFill/>
        </p:spPr>
        <p:txBody>
          <a:bodyPr wrap="square" rtlCol="0">
            <a:spAutoFit/>
          </a:bodyPr>
          <a:lstStyle/>
          <a:p>
            <a:pPr algn="ctr"/>
            <a:r>
              <a:rPr lang="en-US" sz="2000" dirty="0">
                <a:solidFill>
                  <a:schemeClr val="bg1"/>
                </a:solidFill>
              </a:rPr>
              <a:t>Symbolic of wicked nations and their leaders</a:t>
            </a:r>
          </a:p>
          <a:p>
            <a:pPr algn="ctr"/>
            <a:r>
              <a:rPr lang="en-US" dirty="0">
                <a:solidFill>
                  <a:schemeClr val="bg1"/>
                </a:solidFill>
              </a:rPr>
              <a:t>“The battle of Gog and Magog will be after the millennium." (6)</a:t>
            </a:r>
            <a:endParaRPr lang="en-US" sz="2000" dirty="0">
              <a:solidFill>
                <a:schemeClr val="bg1"/>
              </a:solidFill>
            </a:endParaRPr>
          </a:p>
          <a:p>
            <a:pPr algn="ctr"/>
            <a:endParaRPr lang="en-US" sz="2000" dirty="0">
              <a:solidFill>
                <a:schemeClr val="bg1"/>
              </a:solidFill>
            </a:endParaRPr>
          </a:p>
        </p:txBody>
      </p:sp>
      <p:sp>
        <p:nvSpPr>
          <p:cNvPr id="7" name="TextBox 6"/>
          <p:cNvSpPr txBox="1"/>
          <p:nvPr/>
        </p:nvSpPr>
        <p:spPr>
          <a:xfrm>
            <a:off x="1088799" y="4735544"/>
            <a:ext cx="4751294" cy="1631216"/>
          </a:xfrm>
          <a:prstGeom prst="rect">
            <a:avLst/>
          </a:prstGeom>
          <a:noFill/>
        </p:spPr>
        <p:txBody>
          <a:bodyPr wrap="square" rtlCol="0">
            <a:spAutoFit/>
          </a:bodyPr>
          <a:lstStyle/>
          <a:p>
            <a:r>
              <a:rPr lang="en-US" sz="2000" dirty="0">
                <a:solidFill>
                  <a:schemeClr val="bg1"/>
                </a:solidFill>
              </a:rPr>
              <a:t>There will be a battle before the 2</a:t>
            </a:r>
            <a:r>
              <a:rPr lang="en-US" sz="2000" baseline="30000" dirty="0">
                <a:solidFill>
                  <a:schemeClr val="bg1"/>
                </a:solidFill>
              </a:rPr>
              <a:t>nd</a:t>
            </a:r>
            <a:r>
              <a:rPr lang="en-US" sz="2000" dirty="0">
                <a:solidFill>
                  <a:schemeClr val="bg1"/>
                </a:solidFill>
              </a:rPr>
              <a:t> Coming and again after the Millennium, this time led by Michael—Those who will not answer Michael’s call will be those who rejected the doctrine of Christ. (1)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245918"/>
            <a:ext cx="1108248" cy="1394012"/>
          </a:xfrm>
          <a:prstGeom prst="rect">
            <a:avLst/>
          </a:prstGeom>
        </p:spPr>
      </p:pic>
      <p:pic>
        <p:nvPicPr>
          <p:cNvPr id="4" name="Picture 3">
            <a:extLst>
              <a:ext uri="{FF2B5EF4-FFF2-40B4-BE49-F238E27FC236}">
                <a16:creationId xmlns:a16="http://schemas.microsoft.com/office/drawing/2014/main" id="{29BF83D2-DED2-41D8-A059-089E47746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63" y="1599198"/>
            <a:ext cx="3429000" cy="2981325"/>
          </a:xfrm>
          <a:prstGeom prst="rect">
            <a:avLst/>
          </a:prstGeom>
        </p:spPr>
      </p:pic>
      <p:pic>
        <p:nvPicPr>
          <p:cNvPr id="6" name="Picture 5">
            <a:extLst>
              <a:ext uri="{FF2B5EF4-FFF2-40B4-BE49-F238E27FC236}">
                <a16:creationId xmlns:a16="http://schemas.microsoft.com/office/drawing/2014/main" id="{70D17915-4881-4472-8F36-84F1105EE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618" y="4279900"/>
            <a:ext cx="3225800" cy="2425700"/>
          </a:xfrm>
          <a:prstGeom prst="rect">
            <a:avLst/>
          </a:prstGeom>
        </p:spPr>
      </p:pic>
    </p:spTree>
    <p:extLst>
      <p:ext uri="{BB962C8B-B14F-4D97-AF65-F5344CB8AC3E}">
        <p14:creationId xmlns:p14="http://schemas.microsoft.com/office/powerpoint/2010/main" val="38384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5835" y="6374429"/>
            <a:ext cx="3048000" cy="369332"/>
          </a:xfrm>
          <a:prstGeom prst="rect">
            <a:avLst/>
          </a:prstGeom>
          <a:noFill/>
        </p:spPr>
        <p:txBody>
          <a:bodyPr wrap="square" rtlCol="0">
            <a:spAutoFit/>
          </a:bodyPr>
          <a:lstStyle/>
          <a:p>
            <a:r>
              <a:rPr lang="en-US" dirty="0">
                <a:solidFill>
                  <a:schemeClr val="bg1"/>
                </a:solidFill>
              </a:rPr>
              <a:t>Revelation 20:8</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Fire and </a:t>
            </a:r>
            <a:r>
              <a:rPr lang="en-US" sz="4000" dirty="0" err="1">
                <a:solidFill>
                  <a:schemeClr val="bg1"/>
                </a:solidFill>
                <a:latin typeface="Britannic Bold" pitchFamily="34" charset="0"/>
              </a:rPr>
              <a:t>Brimston</a:t>
            </a:r>
            <a:endParaRPr lang="en-US" sz="4000" dirty="0">
              <a:solidFill>
                <a:schemeClr val="bg1"/>
              </a:solidFill>
              <a:latin typeface="Britannic Bold" pitchFamily="34" charset="0"/>
            </a:endParaRPr>
          </a:p>
        </p:txBody>
      </p:sp>
      <p:sp>
        <p:nvSpPr>
          <p:cNvPr id="9" name="TextBox 8"/>
          <p:cNvSpPr txBox="1"/>
          <p:nvPr/>
        </p:nvSpPr>
        <p:spPr>
          <a:xfrm>
            <a:off x="295835" y="1555526"/>
            <a:ext cx="3697941" cy="2677656"/>
          </a:xfrm>
          <a:prstGeom prst="rect">
            <a:avLst/>
          </a:prstGeom>
          <a:noFill/>
        </p:spPr>
        <p:txBody>
          <a:bodyPr wrap="square" rtlCol="0">
            <a:spAutoFit/>
          </a:bodyPr>
          <a:lstStyle/>
          <a:p>
            <a:r>
              <a:rPr lang="en-US" sz="2400" dirty="0">
                <a:solidFill>
                  <a:schemeClr val="bg1"/>
                </a:solidFill>
              </a:rPr>
              <a:t> “A man is his own tormentor and his own condemner. </a:t>
            </a:r>
          </a:p>
          <a:p>
            <a:endParaRPr lang="en-US" sz="2400" dirty="0">
              <a:solidFill>
                <a:schemeClr val="bg1"/>
              </a:solidFill>
            </a:endParaRPr>
          </a:p>
          <a:p>
            <a:r>
              <a:rPr lang="en-US" sz="2400" dirty="0">
                <a:solidFill>
                  <a:schemeClr val="bg1"/>
                </a:solidFill>
              </a:rPr>
              <a:t>Hence the saying, They shall go into the lake that burns with fire and brimstone.</a:t>
            </a:r>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776" y="1015896"/>
            <a:ext cx="4034118" cy="55028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516470" y="2274838"/>
            <a:ext cx="3294529" cy="2308324"/>
          </a:xfrm>
          <a:prstGeom prst="rect">
            <a:avLst/>
          </a:prstGeom>
        </p:spPr>
        <p:txBody>
          <a:bodyPr wrap="square">
            <a:spAutoFit/>
          </a:bodyPr>
          <a:lstStyle/>
          <a:p>
            <a:r>
              <a:rPr lang="en-US" sz="2400" dirty="0">
                <a:solidFill>
                  <a:schemeClr val="bg1"/>
                </a:solidFill>
              </a:rPr>
              <a:t>“The torment of disappointment in the mind of man is as exquisite as a lake burning with fire and brimstone.” (6)</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3916" y="5165083"/>
            <a:ext cx="1108248" cy="1394012"/>
          </a:xfrm>
          <a:prstGeom prst="rect">
            <a:avLst/>
          </a:prstGeom>
        </p:spPr>
      </p:pic>
    </p:spTree>
    <p:extLst>
      <p:ext uri="{BB962C8B-B14F-4D97-AF65-F5344CB8AC3E}">
        <p14:creationId xmlns:p14="http://schemas.microsoft.com/office/powerpoint/2010/main" val="207771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5835" y="6374429"/>
            <a:ext cx="3048000" cy="369332"/>
          </a:xfrm>
          <a:prstGeom prst="rect">
            <a:avLst/>
          </a:prstGeom>
          <a:noFill/>
        </p:spPr>
        <p:txBody>
          <a:bodyPr wrap="square" rtlCol="0">
            <a:spAutoFit/>
          </a:bodyPr>
          <a:lstStyle/>
          <a:p>
            <a:r>
              <a:rPr lang="en-US" dirty="0">
                <a:solidFill>
                  <a:schemeClr val="bg1"/>
                </a:solidFill>
              </a:rPr>
              <a:t>Revelation 20:9-10</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Beloved City</a:t>
            </a:r>
          </a:p>
        </p:txBody>
      </p:sp>
      <p:sp>
        <p:nvSpPr>
          <p:cNvPr id="9" name="TextBox 8"/>
          <p:cNvSpPr txBox="1"/>
          <p:nvPr/>
        </p:nvSpPr>
        <p:spPr>
          <a:xfrm>
            <a:off x="295835" y="1001140"/>
            <a:ext cx="4468906" cy="3539430"/>
          </a:xfrm>
          <a:prstGeom prst="rect">
            <a:avLst/>
          </a:prstGeom>
          <a:noFill/>
        </p:spPr>
        <p:txBody>
          <a:bodyPr wrap="square" rtlCol="0">
            <a:spAutoFit/>
          </a:bodyPr>
          <a:lstStyle/>
          <a:p>
            <a:r>
              <a:rPr lang="en-US" sz="3200" dirty="0">
                <a:solidFill>
                  <a:schemeClr val="bg1"/>
                </a:solidFill>
              </a:rPr>
              <a:t>The Lord’s Kingdom</a:t>
            </a:r>
          </a:p>
          <a:p>
            <a:endParaRPr lang="en-US" sz="3200" dirty="0">
              <a:solidFill>
                <a:schemeClr val="bg1"/>
              </a:solidFill>
            </a:endParaRPr>
          </a:p>
          <a:p>
            <a:r>
              <a:rPr lang="en-US" sz="3200" dirty="0">
                <a:solidFill>
                  <a:schemeClr val="bg1"/>
                </a:solidFill>
              </a:rPr>
              <a:t>“compassed” the Saints and the city—protected</a:t>
            </a:r>
          </a:p>
          <a:p>
            <a:endParaRPr lang="en-US" sz="3200" dirty="0">
              <a:solidFill>
                <a:schemeClr val="bg1"/>
              </a:solidFill>
            </a:endParaRPr>
          </a:p>
          <a:p>
            <a:r>
              <a:rPr lang="en-US" sz="3200" dirty="0">
                <a:solidFill>
                  <a:schemeClr val="bg1"/>
                </a:solidFill>
              </a:rPr>
              <a:t>And cast the wicked out forever</a:t>
            </a:r>
          </a:p>
        </p:txBody>
      </p:sp>
      <p:pic>
        <p:nvPicPr>
          <p:cNvPr id="3" name="Picture 2">
            <a:extLst>
              <a:ext uri="{FF2B5EF4-FFF2-40B4-BE49-F238E27FC236}">
                <a16:creationId xmlns:a16="http://schemas.microsoft.com/office/drawing/2014/main" id="{E8687161-DC87-49D7-A903-0FD111306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988" y="1464603"/>
            <a:ext cx="6502422" cy="4334948"/>
          </a:xfrm>
          <a:prstGeom prst="rect">
            <a:avLst/>
          </a:prstGeom>
        </p:spPr>
      </p:pic>
    </p:spTree>
    <p:extLst>
      <p:ext uri="{BB962C8B-B14F-4D97-AF65-F5344CB8AC3E}">
        <p14:creationId xmlns:p14="http://schemas.microsoft.com/office/powerpoint/2010/main" val="316798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400" y="6456402"/>
            <a:ext cx="3048000" cy="369332"/>
          </a:xfrm>
          <a:prstGeom prst="rect">
            <a:avLst/>
          </a:prstGeom>
          <a:noFill/>
        </p:spPr>
        <p:txBody>
          <a:bodyPr wrap="square" rtlCol="0">
            <a:spAutoFit/>
          </a:bodyPr>
          <a:lstStyle/>
          <a:p>
            <a:r>
              <a:rPr lang="en-US" dirty="0">
                <a:solidFill>
                  <a:schemeClr val="bg1"/>
                </a:solidFill>
              </a:rPr>
              <a:t>Revelation 20:11</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White Throne</a:t>
            </a:r>
          </a:p>
        </p:txBody>
      </p:sp>
      <p:sp>
        <p:nvSpPr>
          <p:cNvPr id="9" name="TextBox 8"/>
          <p:cNvSpPr txBox="1"/>
          <p:nvPr/>
        </p:nvSpPr>
        <p:spPr>
          <a:xfrm>
            <a:off x="484094" y="1012686"/>
            <a:ext cx="4572000" cy="461665"/>
          </a:xfrm>
          <a:prstGeom prst="rect">
            <a:avLst/>
          </a:prstGeom>
          <a:noFill/>
        </p:spPr>
        <p:txBody>
          <a:bodyPr wrap="square" rtlCol="0">
            <a:spAutoFit/>
          </a:bodyPr>
          <a:lstStyle/>
          <a:p>
            <a:r>
              <a:rPr lang="en-US" sz="2400" dirty="0">
                <a:solidFill>
                  <a:schemeClr val="bg1"/>
                </a:solidFill>
              </a:rPr>
              <a:t>Christ’s throne of purity and justice</a:t>
            </a:r>
          </a:p>
        </p:txBody>
      </p:sp>
      <p:sp>
        <p:nvSpPr>
          <p:cNvPr id="6" name="TextBox 5"/>
          <p:cNvSpPr txBox="1"/>
          <p:nvPr/>
        </p:nvSpPr>
        <p:spPr>
          <a:xfrm>
            <a:off x="5699311" y="1600200"/>
            <a:ext cx="5945842" cy="2308324"/>
          </a:xfrm>
          <a:prstGeom prst="rect">
            <a:avLst/>
          </a:prstGeom>
          <a:noFill/>
        </p:spPr>
        <p:txBody>
          <a:bodyPr wrap="square" rtlCol="0">
            <a:spAutoFit/>
          </a:bodyPr>
          <a:lstStyle/>
          <a:p>
            <a:r>
              <a:rPr lang="en-US" sz="2400" dirty="0">
                <a:solidFill>
                  <a:schemeClr val="bg1"/>
                </a:solidFill>
              </a:rPr>
              <a:t>Earth and Heaven fled away—</a:t>
            </a:r>
          </a:p>
          <a:p>
            <a:r>
              <a:rPr lang="en-US" sz="2400" dirty="0">
                <a:solidFill>
                  <a:schemeClr val="bg1"/>
                </a:solidFill>
              </a:rPr>
              <a:t>The end of the earth and of the atmospheric heaven which surround it.</a:t>
            </a:r>
          </a:p>
          <a:p>
            <a:endParaRPr lang="en-US" sz="2400" dirty="0">
              <a:solidFill>
                <a:schemeClr val="bg1"/>
              </a:solidFill>
            </a:endParaRPr>
          </a:p>
          <a:p>
            <a:r>
              <a:rPr lang="en-US" sz="2400" dirty="0">
                <a:solidFill>
                  <a:schemeClr val="bg1"/>
                </a:solidFill>
              </a:rPr>
              <a:t>—a new earth </a:t>
            </a:r>
          </a:p>
          <a:p>
            <a:r>
              <a:rPr lang="en-US" sz="2400" dirty="0">
                <a:solidFill>
                  <a:schemeClr val="bg1"/>
                </a:solidFill>
              </a:rPr>
              <a:t>D&amp;C 29:24-25</a:t>
            </a:r>
          </a:p>
        </p:txBody>
      </p:sp>
      <p:pic>
        <p:nvPicPr>
          <p:cNvPr id="3" name="Picture 2">
            <a:extLst>
              <a:ext uri="{FF2B5EF4-FFF2-40B4-BE49-F238E27FC236}">
                <a16:creationId xmlns:a16="http://schemas.microsoft.com/office/drawing/2014/main" id="{3185E65D-B04A-435E-87D3-E2011673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137" y="1649343"/>
            <a:ext cx="3124200" cy="4419600"/>
          </a:xfrm>
          <a:prstGeom prst="rect">
            <a:avLst/>
          </a:prstGeom>
        </p:spPr>
      </p:pic>
      <p:pic>
        <p:nvPicPr>
          <p:cNvPr id="5" name="Picture 4">
            <a:extLst>
              <a:ext uri="{FF2B5EF4-FFF2-40B4-BE49-F238E27FC236}">
                <a16:creationId xmlns:a16="http://schemas.microsoft.com/office/drawing/2014/main" id="{050BEB6A-CC2C-418B-9090-5608E6DCC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926" y="2982962"/>
            <a:ext cx="3327400" cy="3581400"/>
          </a:xfrm>
          <a:prstGeom prst="rect">
            <a:avLst/>
          </a:prstGeom>
        </p:spPr>
      </p:pic>
    </p:spTree>
    <p:extLst>
      <p:ext uri="{BB962C8B-B14F-4D97-AF65-F5344CB8AC3E}">
        <p14:creationId xmlns:p14="http://schemas.microsoft.com/office/powerpoint/2010/main" val="8807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399" y="6411039"/>
            <a:ext cx="4325471" cy="369332"/>
          </a:xfrm>
          <a:prstGeom prst="rect">
            <a:avLst/>
          </a:prstGeom>
          <a:noFill/>
        </p:spPr>
        <p:txBody>
          <a:bodyPr wrap="square" rtlCol="0">
            <a:spAutoFit/>
          </a:bodyPr>
          <a:lstStyle/>
          <a:p>
            <a:r>
              <a:rPr lang="en-US" dirty="0">
                <a:solidFill>
                  <a:schemeClr val="bg1"/>
                </a:solidFill>
              </a:rPr>
              <a:t>Revelation 20:12-13; D&amp;C 128:6-7</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Book of Life</a:t>
            </a:r>
          </a:p>
        </p:txBody>
      </p:sp>
      <p:sp>
        <p:nvSpPr>
          <p:cNvPr id="9" name="TextBox 8"/>
          <p:cNvSpPr txBox="1"/>
          <p:nvPr/>
        </p:nvSpPr>
        <p:spPr>
          <a:xfrm>
            <a:off x="270137" y="897196"/>
            <a:ext cx="5682503" cy="2308324"/>
          </a:xfrm>
          <a:prstGeom prst="rect">
            <a:avLst/>
          </a:prstGeom>
          <a:noFill/>
        </p:spPr>
        <p:txBody>
          <a:bodyPr wrap="square" rtlCol="0">
            <a:spAutoFit/>
          </a:bodyPr>
          <a:lstStyle/>
          <a:p>
            <a:r>
              <a:rPr lang="en-US" sz="2400" dirty="0">
                <a:solidFill>
                  <a:srgbClr val="FFFF00"/>
                </a:solidFill>
              </a:rPr>
              <a:t>“and I saw the dead, small and great, stand before god; and the books were opened: and another book was opened, which is the book of life; and the dead were judged out of those things which were written in the books, according to their works…</a:t>
            </a:r>
          </a:p>
        </p:txBody>
      </p:sp>
      <p:sp>
        <p:nvSpPr>
          <p:cNvPr id="6" name="TextBox 5"/>
          <p:cNvSpPr txBox="1"/>
          <p:nvPr/>
        </p:nvSpPr>
        <p:spPr>
          <a:xfrm>
            <a:off x="6038910" y="4023797"/>
            <a:ext cx="5441577" cy="1938992"/>
          </a:xfrm>
          <a:prstGeom prst="rect">
            <a:avLst/>
          </a:prstGeom>
          <a:noFill/>
        </p:spPr>
        <p:txBody>
          <a:bodyPr wrap="square" rtlCol="0">
            <a:spAutoFit/>
          </a:bodyPr>
          <a:lstStyle/>
          <a:p>
            <a:r>
              <a:rPr lang="en-US" sz="2400" dirty="0">
                <a:solidFill>
                  <a:srgbClr val="FFFF00"/>
                </a:solidFill>
              </a:rPr>
              <a:t>…And the sea gave up the dead which were in it; and death and hell delivered up the dead which were in them: and they were judged every man according to their works.”</a:t>
            </a:r>
          </a:p>
        </p:txBody>
      </p:sp>
      <p:sp>
        <p:nvSpPr>
          <p:cNvPr id="15" name="TextBox 14"/>
          <p:cNvSpPr txBox="1"/>
          <p:nvPr/>
        </p:nvSpPr>
        <p:spPr>
          <a:xfrm>
            <a:off x="8042552" y="810799"/>
            <a:ext cx="3657600" cy="2308324"/>
          </a:xfrm>
          <a:prstGeom prst="rect">
            <a:avLst/>
          </a:prstGeom>
          <a:noFill/>
        </p:spPr>
        <p:txBody>
          <a:bodyPr wrap="square" rtlCol="0">
            <a:spAutoFit/>
          </a:bodyPr>
          <a:lstStyle/>
          <a:p>
            <a:r>
              <a:rPr lang="en-US" sz="2400" dirty="0">
                <a:solidFill>
                  <a:schemeClr val="bg1"/>
                </a:solidFill>
              </a:rPr>
              <a:t>The records of our acts are transcribed in our souls. The account of our obedience or disobedience is written in our bodies.</a:t>
            </a:r>
          </a:p>
          <a:p>
            <a:r>
              <a:rPr lang="en-US" sz="2400" dirty="0">
                <a:solidFill>
                  <a:schemeClr val="bg1"/>
                </a:solidFill>
              </a:rPr>
              <a:t>(7)</a:t>
            </a:r>
          </a:p>
        </p:txBody>
      </p:sp>
      <p:pic>
        <p:nvPicPr>
          <p:cNvPr id="16" name="Picture 15" descr="scriptures.jpg"/>
          <p:cNvPicPr>
            <a:picLocks noChangeAspect="1"/>
          </p:cNvPicPr>
          <p:nvPr/>
        </p:nvPicPr>
        <p:blipFill>
          <a:blip r:embed="rId3" cstate="print"/>
          <a:stretch>
            <a:fillRect/>
          </a:stretch>
        </p:blipFill>
        <p:spPr>
          <a:xfrm>
            <a:off x="6038910" y="1008855"/>
            <a:ext cx="1831103" cy="2312155"/>
          </a:xfrm>
          <a:prstGeom prst="rect">
            <a:avLst/>
          </a:prstGeom>
        </p:spPr>
      </p:pic>
      <p:pic>
        <p:nvPicPr>
          <p:cNvPr id="3" name="Picture 2">
            <a:extLst>
              <a:ext uri="{FF2B5EF4-FFF2-40B4-BE49-F238E27FC236}">
                <a16:creationId xmlns:a16="http://schemas.microsoft.com/office/drawing/2014/main" id="{520D4B68-930A-489B-AF48-CB556AF04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321010"/>
            <a:ext cx="3048000" cy="2819400"/>
          </a:xfrm>
          <a:prstGeom prst="rect">
            <a:avLst/>
          </a:prstGeom>
        </p:spPr>
      </p:pic>
    </p:spTree>
    <p:extLst>
      <p:ext uri="{BB962C8B-B14F-4D97-AF65-F5344CB8AC3E}">
        <p14:creationId xmlns:p14="http://schemas.microsoft.com/office/powerpoint/2010/main" val="275712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a:solidFill>
                  <a:schemeClr val="bg1"/>
                </a:solidFill>
                <a:latin typeface="Britannic Bold" pitchFamily="34" charset="0"/>
              </a:rPr>
              <a:t>Doctrinal </a:t>
            </a:r>
            <a:r>
              <a:rPr lang="en-US" sz="4000" dirty="0">
                <a:solidFill>
                  <a:schemeClr val="bg1"/>
                </a:solidFill>
                <a:latin typeface="Britannic Bold" pitchFamily="34" charset="0"/>
              </a:rPr>
              <a:t>Mastery</a:t>
            </a:r>
          </a:p>
        </p:txBody>
      </p:sp>
      <p:sp>
        <p:nvSpPr>
          <p:cNvPr id="3" name="Rectangle 2"/>
          <p:cNvSpPr/>
          <p:nvPr/>
        </p:nvSpPr>
        <p:spPr>
          <a:xfrm>
            <a:off x="5840506" y="1157371"/>
            <a:ext cx="5472952" cy="5016758"/>
          </a:xfrm>
          <a:prstGeom prst="rect">
            <a:avLst/>
          </a:prstGeom>
        </p:spPr>
        <p:txBody>
          <a:bodyPr wrap="square">
            <a:spAutoFit/>
          </a:bodyPr>
          <a:lstStyle/>
          <a:p>
            <a:r>
              <a:rPr lang="en-US" sz="3200" dirty="0">
                <a:solidFill>
                  <a:schemeClr val="bg1"/>
                </a:solidFill>
                <a:latin typeface="Palatino"/>
              </a:rPr>
              <a:t>And I saw the dead, small and great, stand before God; and the books were opened: and another book was opened, which is the book of life: and the dead were judged out of those things which were written in the books, according to their works.</a:t>
            </a:r>
            <a:endParaRPr lang="en-US" sz="3200" dirty="0">
              <a:solidFill>
                <a:schemeClr val="bg1"/>
              </a:solidFill>
            </a:endParaRPr>
          </a:p>
        </p:txBody>
      </p:sp>
      <p:grpSp>
        <p:nvGrpSpPr>
          <p:cNvPr id="12" name="Group 11"/>
          <p:cNvGrpSpPr/>
          <p:nvPr/>
        </p:nvGrpSpPr>
        <p:grpSpPr>
          <a:xfrm>
            <a:off x="656232" y="1608528"/>
            <a:ext cx="2810519" cy="3640943"/>
            <a:chOff x="2819400" y="3657598"/>
            <a:chExt cx="1365515" cy="2048764"/>
          </a:xfrm>
        </p:grpSpPr>
        <p:sp>
          <p:nvSpPr>
            <p:cNvPr id="13" name="Rectangle 12"/>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Revelation 20:12</a:t>
              </a:r>
            </a:p>
          </p:txBody>
        </p:sp>
        <p:sp>
          <p:nvSpPr>
            <p:cNvPr id="16" name="Rectangle 15"/>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rrow: Right 3"/>
          <p:cNvSpPr/>
          <p:nvPr/>
        </p:nvSpPr>
        <p:spPr>
          <a:xfrm>
            <a:off x="4021616" y="3038873"/>
            <a:ext cx="1304365" cy="82027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8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0-#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http://rampant-mac.com/dp_07/Paroxusmos-Radiare_440.jpg"/>
          <p:cNvPicPr>
            <a:picLocks noChangeAspect="1" noChangeArrowheads="1"/>
          </p:cNvPicPr>
          <p:nvPr/>
        </p:nvPicPr>
        <p:blipFill>
          <a:blip r:embed="rId2" cstate="print">
            <a:lum bright="-62000" contrast="-70000"/>
          </a:blip>
          <a:srcRect/>
          <a:stretch>
            <a:fillRect/>
          </a:stretch>
        </p:blipFill>
        <p:spPr bwMode="auto">
          <a:xfrm>
            <a:off x="0" y="0"/>
            <a:ext cx="12192000" cy="6858000"/>
          </a:xfrm>
          <a:prstGeom prst="rect">
            <a:avLst/>
          </a:prstGeom>
          <a:noFill/>
        </p:spPr>
      </p:pic>
      <p:sp>
        <p:nvSpPr>
          <p:cNvPr id="5" name="TextBox 4"/>
          <p:cNvSpPr txBox="1"/>
          <p:nvPr/>
        </p:nvSpPr>
        <p:spPr>
          <a:xfrm>
            <a:off x="1524000" y="152400"/>
            <a:ext cx="9144000" cy="923330"/>
          </a:xfrm>
          <a:prstGeom prst="rect">
            <a:avLst/>
          </a:prstGeom>
          <a:noFill/>
        </p:spPr>
        <p:txBody>
          <a:bodyPr wrap="square" rtlCol="0">
            <a:spAutoFit/>
          </a:bodyPr>
          <a:lstStyle/>
          <a:p>
            <a:pPr algn="ctr"/>
            <a:r>
              <a:rPr lang="en-US" sz="5400" dirty="0">
                <a:solidFill>
                  <a:schemeClr val="bg2"/>
                </a:solidFill>
                <a:latin typeface="Harrington" pitchFamily="82" charset="0"/>
              </a:rPr>
              <a:t>2</a:t>
            </a:r>
            <a:r>
              <a:rPr lang="en-US" sz="5400" baseline="30000" dirty="0">
                <a:solidFill>
                  <a:schemeClr val="bg2"/>
                </a:solidFill>
                <a:latin typeface="Harrington" pitchFamily="82" charset="0"/>
              </a:rPr>
              <a:t>nd</a:t>
            </a:r>
            <a:r>
              <a:rPr lang="en-US" sz="5400" dirty="0">
                <a:solidFill>
                  <a:schemeClr val="bg2"/>
                </a:solidFill>
                <a:latin typeface="Harrington" pitchFamily="82" charset="0"/>
              </a:rPr>
              <a:t>  Angel</a:t>
            </a:r>
          </a:p>
        </p:txBody>
      </p:sp>
      <p:sp>
        <p:nvSpPr>
          <p:cNvPr id="8" name="TextBox 7"/>
          <p:cNvSpPr txBox="1"/>
          <p:nvPr/>
        </p:nvSpPr>
        <p:spPr>
          <a:xfrm>
            <a:off x="1752600" y="1066801"/>
            <a:ext cx="6629400" cy="2985433"/>
          </a:xfrm>
          <a:prstGeom prst="rect">
            <a:avLst/>
          </a:prstGeom>
          <a:noFill/>
        </p:spPr>
        <p:txBody>
          <a:bodyPr wrap="square" rtlCol="0">
            <a:spAutoFit/>
          </a:bodyPr>
          <a:lstStyle/>
          <a:p>
            <a:r>
              <a:rPr lang="en-US" sz="2400" dirty="0">
                <a:solidFill>
                  <a:schemeClr val="bg2"/>
                </a:solidFill>
              </a:rPr>
              <a:t>Pours vial on the sea</a:t>
            </a:r>
          </a:p>
          <a:p>
            <a:endParaRPr lang="en-US" sz="2400" dirty="0">
              <a:solidFill>
                <a:schemeClr val="bg2"/>
              </a:solidFill>
            </a:endParaRPr>
          </a:p>
          <a:p>
            <a:r>
              <a:rPr lang="en-US" sz="2000" dirty="0">
                <a:solidFill>
                  <a:schemeClr val="bg2"/>
                </a:solidFill>
              </a:rPr>
              <a:t>Became as the blood of a dead man—the sea is a symbol of mankind. The first monster rose from the “Sea of mankind” (Rev. 13). </a:t>
            </a:r>
          </a:p>
          <a:p>
            <a:r>
              <a:rPr lang="en-US" sz="2000" dirty="0">
                <a:solidFill>
                  <a:schemeClr val="bg2"/>
                </a:solidFill>
              </a:rPr>
              <a:t>A spiritually dead society. </a:t>
            </a:r>
          </a:p>
          <a:p>
            <a:endParaRPr lang="en-US" sz="2000" dirty="0">
              <a:solidFill>
                <a:schemeClr val="bg2"/>
              </a:solidFill>
            </a:endParaRPr>
          </a:p>
          <a:p>
            <a:r>
              <a:rPr lang="en-US" sz="2000" dirty="0">
                <a:solidFill>
                  <a:schemeClr val="bg2"/>
                </a:solidFill>
              </a:rPr>
              <a:t>Dangers on the water: A curse.</a:t>
            </a:r>
          </a:p>
          <a:p>
            <a:r>
              <a:rPr lang="en-US" sz="2000" dirty="0">
                <a:solidFill>
                  <a:schemeClr val="bg2"/>
                </a:solidFill>
              </a:rPr>
              <a:t>D&amp;C 61:4-5, 14-16</a:t>
            </a:r>
          </a:p>
        </p:txBody>
      </p:sp>
      <p:sp>
        <p:nvSpPr>
          <p:cNvPr id="9" name="TextBox 8"/>
          <p:cNvSpPr txBox="1"/>
          <p:nvPr/>
        </p:nvSpPr>
        <p:spPr>
          <a:xfrm>
            <a:off x="36534" y="6340595"/>
            <a:ext cx="3810000" cy="400110"/>
          </a:xfrm>
          <a:prstGeom prst="rect">
            <a:avLst/>
          </a:prstGeom>
          <a:noFill/>
        </p:spPr>
        <p:txBody>
          <a:bodyPr wrap="square" rtlCol="0">
            <a:spAutoFit/>
          </a:bodyPr>
          <a:lstStyle/>
          <a:p>
            <a:r>
              <a:rPr lang="en-US" sz="2000" dirty="0">
                <a:solidFill>
                  <a:schemeClr val="bg2"/>
                </a:solidFill>
              </a:rPr>
              <a:t>Revelation 16:3</a:t>
            </a:r>
          </a:p>
        </p:txBody>
      </p:sp>
      <p:sp>
        <p:nvSpPr>
          <p:cNvPr id="47" name="Double Wave 46"/>
          <p:cNvSpPr/>
          <p:nvPr/>
        </p:nvSpPr>
        <p:spPr>
          <a:xfrm rot="18490404">
            <a:off x="6649872" y="4710792"/>
            <a:ext cx="2286000" cy="387327"/>
          </a:xfrm>
          <a:prstGeom prst="doubleWave">
            <a:avLst>
              <a:gd name="adj1" fmla="val 625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9"/>
          <p:cNvGrpSpPr/>
          <p:nvPr/>
        </p:nvGrpSpPr>
        <p:grpSpPr>
          <a:xfrm rot="17215964">
            <a:off x="7805405" y="2926178"/>
            <a:ext cx="1484580" cy="1487495"/>
            <a:chOff x="1715820" y="1560505"/>
            <a:chExt cx="1484580" cy="1487495"/>
          </a:xfrm>
        </p:grpSpPr>
        <p:sp>
          <p:nvSpPr>
            <p:cNvPr id="31" name="Chord 30"/>
            <p:cNvSpPr/>
            <p:nvPr/>
          </p:nvSpPr>
          <p:spPr>
            <a:xfrm rot="18620215">
              <a:off x="1731278" y="1545047"/>
              <a:ext cx="1421619" cy="1452535"/>
            </a:xfrm>
            <a:prstGeom prst="chord">
              <a:avLst>
                <a:gd name="adj1" fmla="val 2700000"/>
                <a:gd name="adj2" fmla="val 14004974"/>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p:nvPr/>
          </p:nvGrpSpPr>
          <p:grpSpPr>
            <a:xfrm>
              <a:off x="1752600" y="2286000"/>
              <a:ext cx="1447800" cy="762000"/>
              <a:chOff x="1752600" y="2286000"/>
              <a:chExt cx="1447800" cy="762000"/>
            </a:xfrm>
          </p:grpSpPr>
          <p:sp>
            <p:nvSpPr>
              <p:cNvPr id="33" name="Oval 32"/>
              <p:cNvSpPr/>
              <p:nvPr/>
            </p:nvSpPr>
            <p:spPr>
              <a:xfrm>
                <a:off x="1752600" y="2819400"/>
                <a:ext cx="1447800" cy="228600"/>
              </a:xfrm>
              <a:prstGeom prst="ellipse">
                <a:avLst/>
              </a:prstGeom>
              <a:solidFill>
                <a:srgbClr val="D08A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
              <p:cNvGrpSpPr/>
              <p:nvPr/>
            </p:nvGrpSpPr>
            <p:grpSpPr>
              <a:xfrm>
                <a:off x="1905000" y="2286000"/>
                <a:ext cx="1141228" cy="223284"/>
                <a:chOff x="1219200" y="2204767"/>
                <a:chExt cx="6026728" cy="1457866"/>
              </a:xfrm>
            </p:grpSpPr>
            <p:sp>
              <p:nvSpPr>
                <p:cNvPr id="35" name="Quad Arrow 34"/>
                <p:cNvSpPr/>
                <p:nvPr/>
              </p:nvSpPr>
              <p:spPr>
                <a:xfrm rot="18856292">
                  <a:off x="5798128" y="2214418"/>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
                <p:cNvGrpSpPr/>
                <p:nvPr/>
              </p:nvGrpSpPr>
              <p:grpSpPr>
                <a:xfrm>
                  <a:off x="3505200" y="2209800"/>
                  <a:ext cx="2585767" cy="1452833"/>
                  <a:chOff x="1219200" y="2204767"/>
                  <a:chExt cx="2585767" cy="1452833"/>
                </a:xfrm>
              </p:grpSpPr>
              <p:sp>
                <p:nvSpPr>
                  <p:cNvPr id="43" name="Quad Arrow 12"/>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3"/>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14"/>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15"/>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
                <p:cNvGrpSpPr/>
                <p:nvPr/>
              </p:nvGrpSpPr>
              <p:grpSpPr>
                <a:xfrm>
                  <a:off x="1219200" y="2204767"/>
                  <a:ext cx="2585767" cy="1452833"/>
                  <a:chOff x="1219200" y="2204767"/>
                  <a:chExt cx="2585767" cy="1452833"/>
                </a:xfrm>
              </p:grpSpPr>
              <p:sp>
                <p:nvSpPr>
                  <p:cNvPr id="39" name="Quad Arrow 3"/>
                  <p:cNvSpPr/>
                  <p:nvPr/>
                </p:nvSpPr>
                <p:spPr>
                  <a:xfrm rot="18856292">
                    <a:off x="1219200" y="2209800"/>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4"/>
                  <p:cNvSpPr/>
                  <p:nvPr/>
                </p:nvSpPr>
                <p:spPr>
                  <a:xfrm>
                    <a:off x="2357167" y="2204767"/>
                    <a:ext cx="1447800" cy="1447800"/>
                  </a:xfrm>
                  <a:prstGeom prst="quadArrow">
                    <a:avLst/>
                  </a:prstGeom>
                  <a:solidFill>
                    <a:schemeClr val="accent6">
                      <a:lumMod val="75000"/>
                    </a:schemeClr>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10"/>
                  <p:cNvSpPr/>
                  <p:nvPr/>
                </p:nvSpPr>
                <p:spPr>
                  <a:xfrm>
                    <a:off x="1828800" y="2743200"/>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11"/>
                  <p:cNvSpPr/>
                  <p:nvPr/>
                </p:nvSpPr>
                <p:spPr>
                  <a:xfrm>
                    <a:off x="2934855" y="2757055"/>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7"/>
                <p:cNvSpPr/>
                <p:nvPr/>
              </p:nvSpPr>
              <p:spPr>
                <a:xfrm>
                  <a:off x="6423891" y="2766291"/>
                  <a:ext cx="228600" cy="304800"/>
                </a:xfrm>
                <a:prstGeom prst="diamond">
                  <a:avLst/>
                </a:prstGeom>
                <a:solidFill>
                  <a:srgbClr val="FFC000"/>
                </a:solid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 name="Double Wave 29"/>
          <p:cNvSpPr/>
          <p:nvPr/>
        </p:nvSpPr>
        <p:spPr>
          <a:xfrm rot="21300729">
            <a:off x="5028489" y="5757933"/>
            <a:ext cx="2757313" cy="387327"/>
          </a:xfrm>
          <a:prstGeom prst="doubleWave">
            <a:avLst>
              <a:gd name="adj1" fmla="val 6250"/>
              <a:gd name="adj2" fmla="val -1000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uble Wave 31"/>
          <p:cNvSpPr/>
          <p:nvPr/>
        </p:nvSpPr>
        <p:spPr>
          <a:xfrm rot="21300729">
            <a:off x="5421818" y="5834134"/>
            <a:ext cx="2757313" cy="387327"/>
          </a:xfrm>
          <a:prstGeom prst="doubleWave">
            <a:avLst>
              <a:gd name="adj1" fmla="val 6250"/>
              <a:gd name="adj2" fmla="val -1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19400" y="4495801"/>
            <a:ext cx="6629400" cy="461665"/>
          </a:xfrm>
          <a:prstGeom prst="rect">
            <a:avLst/>
          </a:prstGeom>
          <a:noFill/>
        </p:spPr>
        <p:txBody>
          <a:bodyPr wrap="square" rtlCol="0">
            <a:spAutoFit/>
          </a:bodyPr>
          <a:lstStyle/>
          <a:p>
            <a:r>
              <a:rPr lang="en-US" sz="2400" dirty="0">
                <a:solidFill>
                  <a:schemeClr val="bg2"/>
                </a:solidFill>
              </a:rPr>
              <a:t>They have rejected the “Living Water”</a:t>
            </a:r>
            <a:endParaRPr lang="en-US" sz="2000" dirty="0">
              <a:solidFill>
                <a:schemeClr val="bg2"/>
              </a:solidFill>
            </a:endParaRPr>
          </a:p>
        </p:txBody>
      </p:sp>
      <p:grpSp>
        <p:nvGrpSpPr>
          <p:cNvPr id="28" name="Group 27"/>
          <p:cNvGrpSpPr/>
          <p:nvPr/>
        </p:nvGrpSpPr>
        <p:grpSpPr>
          <a:xfrm>
            <a:off x="7731904" y="200840"/>
            <a:ext cx="458845" cy="1253657"/>
            <a:chOff x="3735594" y="3314208"/>
            <a:chExt cx="1126163" cy="3076901"/>
          </a:xfr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p:grpSpPr>
        <p:sp>
          <p:nvSpPr>
            <p:cNvPr id="29" name="Freeform: Shape 28"/>
            <p:cNvSpPr/>
            <p:nvPr/>
          </p:nvSpPr>
          <p:spPr>
            <a:xfrm>
              <a:off x="3735594" y="5288569"/>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p:cNvSpPr/>
            <p:nvPr/>
          </p:nvSpPr>
          <p:spPr>
            <a:xfrm rot="20798583">
              <a:off x="4014644" y="5294784"/>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Trapezoid 36"/>
            <p:cNvSpPr/>
            <p:nvPr/>
          </p:nvSpPr>
          <p:spPr>
            <a:xfrm>
              <a:off x="3943105" y="4243062"/>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4374160" y="4196107"/>
              <a:ext cx="487597" cy="1220136"/>
              <a:chOff x="4429327" y="4241330"/>
              <a:chExt cx="487597" cy="1220136"/>
            </a:xfrm>
            <a:grpFill/>
          </p:grpSpPr>
          <p:sp>
            <p:nvSpPr>
              <p:cNvPr id="71" name="Freeform: Shape 70"/>
              <p:cNvSpPr/>
              <p:nvPr/>
            </p:nvSpPr>
            <p:spPr>
              <a:xfrm rot="13332582">
                <a:off x="4429327" y="4729117"/>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9763958">
                <a:off x="4474461" y="4241330"/>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787695" y="4190737"/>
              <a:ext cx="487597" cy="1298423"/>
              <a:chOff x="2823340" y="4240778"/>
              <a:chExt cx="487597" cy="1298423"/>
            </a:xfrm>
            <a:grpFill/>
          </p:grpSpPr>
          <p:sp>
            <p:nvSpPr>
              <p:cNvPr id="69" name="Freeform: Shape 68"/>
              <p:cNvSpPr/>
              <p:nvPr/>
            </p:nvSpPr>
            <p:spPr>
              <a:xfrm rot="8267418" flipH="1">
                <a:off x="2823340" y="4806852"/>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942750">
                <a:off x="2895232" y="4240778"/>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rapezoid 49"/>
            <p:cNvSpPr/>
            <p:nvPr/>
          </p:nvSpPr>
          <p:spPr>
            <a:xfrm>
              <a:off x="4048742" y="4196107"/>
              <a:ext cx="567722" cy="723538"/>
            </a:xfrm>
            <a:prstGeom prst="trapezoid">
              <a:avLst>
                <a:gd name="adj" fmla="val 299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68"/>
            <p:cNvGrpSpPr/>
            <p:nvPr/>
          </p:nvGrpSpPr>
          <p:grpSpPr>
            <a:xfrm>
              <a:off x="4007499" y="4645247"/>
              <a:ext cx="660437" cy="661734"/>
              <a:chOff x="1715820" y="1560505"/>
              <a:chExt cx="1484580" cy="1487495"/>
            </a:xfrm>
            <a:grpFill/>
          </p:grpSpPr>
          <p:sp>
            <p:nvSpPr>
              <p:cNvPr id="53" name="Chord 52"/>
              <p:cNvSpPr/>
              <p:nvPr/>
            </p:nvSpPr>
            <p:spPr>
              <a:xfrm rot="18620215">
                <a:off x="1731278" y="1545047"/>
                <a:ext cx="1421619" cy="1452535"/>
              </a:xfrm>
              <a:prstGeom prst="chord">
                <a:avLst>
                  <a:gd name="adj1" fmla="val 2700000"/>
                  <a:gd name="adj2" fmla="val 1400497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6"/>
              <p:cNvGrpSpPr/>
              <p:nvPr/>
            </p:nvGrpSpPr>
            <p:grpSpPr>
              <a:xfrm>
                <a:off x="1752600" y="2286000"/>
                <a:ext cx="1447800" cy="762000"/>
                <a:chOff x="1752600" y="2286000"/>
                <a:chExt cx="1447800" cy="762000"/>
              </a:xfrm>
              <a:grpFill/>
            </p:grpSpPr>
            <p:sp>
              <p:nvSpPr>
                <p:cNvPr id="55" name="Oval 54"/>
                <p:cNvSpPr/>
                <p:nvPr/>
              </p:nvSpPr>
              <p:spPr>
                <a:xfrm>
                  <a:off x="1752600" y="2819400"/>
                  <a:ext cx="1447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3"/>
                <p:cNvGrpSpPr/>
                <p:nvPr/>
              </p:nvGrpSpPr>
              <p:grpSpPr>
                <a:xfrm>
                  <a:off x="1905000" y="2286000"/>
                  <a:ext cx="1141228" cy="223284"/>
                  <a:chOff x="1219200" y="2204767"/>
                  <a:chExt cx="6026728" cy="1457866"/>
                </a:xfrm>
                <a:grpFill/>
              </p:grpSpPr>
              <p:sp>
                <p:nvSpPr>
                  <p:cNvPr id="57" name="Quad Arrow 173"/>
                  <p:cNvSpPr/>
                  <p:nvPr/>
                </p:nvSpPr>
                <p:spPr>
                  <a:xfrm rot="18856292">
                    <a:off x="5798128" y="2214418"/>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8"/>
                  <p:cNvGrpSpPr/>
                  <p:nvPr/>
                </p:nvGrpSpPr>
                <p:grpSpPr>
                  <a:xfrm>
                    <a:off x="3505200" y="2209800"/>
                    <a:ext cx="2585767" cy="1452833"/>
                    <a:chOff x="1219200" y="2204767"/>
                    <a:chExt cx="2585767" cy="1452833"/>
                  </a:xfrm>
                  <a:grpFill/>
                </p:grpSpPr>
                <p:sp>
                  <p:nvSpPr>
                    <p:cNvPr id="65" name="Quad Arrow 12"/>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13"/>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14"/>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15"/>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219200" y="2204767"/>
                    <a:ext cx="2585767" cy="1452833"/>
                    <a:chOff x="1219200" y="2204767"/>
                    <a:chExt cx="2585767" cy="1452833"/>
                  </a:xfrm>
                  <a:grpFill/>
                </p:grpSpPr>
                <p:sp>
                  <p:nvSpPr>
                    <p:cNvPr id="61" name="Quad Arrow 3"/>
                    <p:cNvSpPr/>
                    <p:nvPr/>
                  </p:nvSpPr>
                  <p:spPr>
                    <a:xfrm rot="18856292">
                      <a:off x="1219200" y="2209800"/>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4"/>
                    <p:cNvSpPr/>
                    <p:nvPr/>
                  </p:nvSpPr>
                  <p:spPr>
                    <a:xfrm>
                      <a:off x="2357167" y="2204767"/>
                      <a:ext cx="1447800" cy="1447800"/>
                    </a:xfrm>
                    <a:prstGeom prst="quadArrow">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10"/>
                    <p:cNvSpPr/>
                    <p:nvPr/>
                  </p:nvSpPr>
                  <p:spPr>
                    <a:xfrm>
                      <a:off x="1828800" y="2743200"/>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11"/>
                    <p:cNvSpPr/>
                    <p:nvPr/>
                  </p:nvSpPr>
                  <p:spPr>
                    <a:xfrm>
                      <a:off x="2934855" y="2757055"/>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Diamond 7"/>
                  <p:cNvSpPr/>
                  <p:nvPr/>
                </p:nvSpPr>
                <p:spPr>
                  <a:xfrm>
                    <a:off x="6423891" y="2766291"/>
                    <a:ext cx="228600" cy="304800"/>
                  </a:xfrm>
                  <a:prstGeom prst="diamond">
                    <a:avLst/>
                  </a:prstGeom>
                  <a:grpFill/>
                  <a:ln w="127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2" name="Freeform: Shape 51"/>
            <p:cNvSpPr/>
            <p:nvPr/>
          </p:nvSpPr>
          <p:spPr>
            <a:xfrm>
              <a:off x="3804512" y="3314208"/>
              <a:ext cx="1003525" cy="808839"/>
            </a:xfrm>
            <a:custGeom>
              <a:avLst/>
              <a:gdLst>
                <a:gd name="connsiteX0" fmla="*/ 848345 w 1079738"/>
                <a:gd name="connsiteY0" fmla="*/ 450 h 899657"/>
                <a:gd name="connsiteX1" fmla="*/ 886113 w 1079738"/>
                <a:gd name="connsiteY1" fmla="*/ 7634 h 899657"/>
                <a:gd name="connsiteX2" fmla="*/ 957378 w 1079738"/>
                <a:gd name="connsiteY2" fmla="*/ 75567 h 899657"/>
                <a:gd name="connsiteX3" fmla="*/ 957771 w 1079738"/>
                <a:gd name="connsiteY3" fmla="*/ 75735 h 899657"/>
                <a:gd name="connsiteX4" fmla="*/ 1014040 w 1079738"/>
                <a:gd name="connsiteY4" fmla="*/ 99783 h 899657"/>
                <a:gd name="connsiteX5" fmla="*/ 1048835 w 1079738"/>
                <a:gd name="connsiteY5" fmla="*/ 141497 h 899657"/>
                <a:gd name="connsiteX6" fmla="*/ 1044742 w 1079738"/>
                <a:gd name="connsiteY6" fmla="*/ 212990 h 899657"/>
                <a:gd name="connsiteX7" fmla="*/ 1074645 w 1079738"/>
                <a:gd name="connsiteY7" fmla="*/ 322300 h 899657"/>
                <a:gd name="connsiteX8" fmla="*/ 982784 w 1079738"/>
                <a:gd name="connsiteY8" fmla="*/ 407026 h 899657"/>
                <a:gd name="connsiteX9" fmla="*/ 970703 w 1079738"/>
                <a:gd name="connsiteY9" fmla="*/ 409771 h 899657"/>
                <a:gd name="connsiteX10" fmla="*/ 978585 w 1079738"/>
                <a:gd name="connsiteY10" fmla="*/ 487318 h 899657"/>
                <a:gd name="connsiteX11" fmla="*/ 562832 w 1079738"/>
                <a:gd name="connsiteY11" fmla="*/ 899657 h 899657"/>
                <a:gd name="connsiteX12" fmla="*/ 155526 w 1079738"/>
                <a:gd name="connsiteY12" fmla="*/ 570419 h 899657"/>
                <a:gd name="connsiteX13" fmla="*/ 147639 w 1079738"/>
                <a:gd name="connsiteY13" fmla="*/ 492826 h 899657"/>
                <a:gd name="connsiteX14" fmla="*/ 145788 w 1079738"/>
                <a:gd name="connsiteY14" fmla="*/ 491228 h 899657"/>
                <a:gd name="connsiteX15" fmla="*/ 28620 w 1079738"/>
                <a:gd name="connsiteY15" fmla="*/ 432527 h 899657"/>
                <a:gd name="connsiteX16" fmla="*/ 53656 w 1079738"/>
                <a:gd name="connsiteY16" fmla="*/ 353291 h 899657"/>
                <a:gd name="connsiteX17" fmla="*/ 788 w 1079738"/>
                <a:gd name="connsiteY17" fmla="*/ 271996 h 899657"/>
                <a:gd name="connsiteX18" fmla="*/ 97338 w 1079738"/>
                <a:gd name="connsiteY18" fmla="*/ 199739 h 899657"/>
                <a:gd name="connsiteX19" fmla="*/ 98262 w 1079738"/>
                <a:gd name="connsiteY19" fmla="*/ 197835 h 899657"/>
                <a:gd name="connsiteX20" fmla="*/ 141270 w 1079738"/>
                <a:gd name="connsiteY20" fmla="*/ 94072 h 899657"/>
                <a:gd name="connsiteX21" fmla="*/ 350495 w 1079738"/>
                <a:gd name="connsiteY21" fmla="*/ 70367 h 899657"/>
                <a:gd name="connsiteX22" fmla="*/ 350542 w 1079738"/>
                <a:gd name="connsiteY22" fmla="*/ 70327 h 899657"/>
                <a:gd name="connsiteX23" fmla="*/ 392150 w 1079738"/>
                <a:gd name="connsiteY23" fmla="*/ 34673 h 899657"/>
                <a:gd name="connsiteX24" fmla="*/ 561443 w 1079738"/>
                <a:gd name="connsiteY24" fmla="*/ 45757 h 899657"/>
                <a:gd name="connsiteX25" fmla="*/ 562194 w 1079738"/>
                <a:gd name="connsiteY25" fmla="*/ 45086 h 899657"/>
                <a:gd name="connsiteX26" fmla="*/ 595240 w 1079738"/>
                <a:gd name="connsiteY26" fmla="*/ 15599 h 899657"/>
                <a:gd name="connsiteX27" fmla="*/ 643640 w 1079738"/>
                <a:gd name="connsiteY27" fmla="*/ 821 h 899657"/>
                <a:gd name="connsiteX28" fmla="*/ 700283 w 1079738"/>
                <a:gd name="connsiteY28" fmla="*/ 6182 h 899657"/>
                <a:gd name="connsiteX29" fmla="*/ 744268 w 1079738"/>
                <a:gd name="connsiteY29" fmla="*/ 31771 h 899657"/>
                <a:gd name="connsiteX30" fmla="*/ 745581 w 1079738"/>
                <a:gd name="connsiteY30" fmla="*/ 32535 h 899657"/>
                <a:gd name="connsiteX31" fmla="*/ 848345 w 1079738"/>
                <a:gd name="connsiteY31" fmla="*/ 450 h 89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9738" h="899657">
                  <a:moveTo>
                    <a:pt x="848345" y="450"/>
                  </a:moveTo>
                  <a:cubicBezTo>
                    <a:pt x="861121" y="1270"/>
                    <a:pt x="873870" y="3636"/>
                    <a:pt x="886113" y="7634"/>
                  </a:cubicBezTo>
                  <a:cubicBezTo>
                    <a:pt x="923430" y="19813"/>
                    <a:pt x="950189" y="45312"/>
                    <a:pt x="957378" y="75567"/>
                  </a:cubicBezTo>
                  <a:lnTo>
                    <a:pt x="957771" y="75735"/>
                  </a:lnTo>
                  <a:lnTo>
                    <a:pt x="1014040" y="99783"/>
                  </a:lnTo>
                  <a:cubicBezTo>
                    <a:pt x="1029765" y="111118"/>
                    <a:pt x="1041846" y="125369"/>
                    <a:pt x="1048835" y="141497"/>
                  </a:cubicBezTo>
                  <a:cubicBezTo>
                    <a:pt x="1058995" y="164911"/>
                    <a:pt x="1057547" y="190341"/>
                    <a:pt x="1044742" y="212990"/>
                  </a:cubicBezTo>
                  <a:cubicBezTo>
                    <a:pt x="1076218" y="244050"/>
                    <a:pt x="1087226" y="284315"/>
                    <a:pt x="1074645" y="322300"/>
                  </a:cubicBezTo>
                  <a:cubicBezTo>
                    <a:pt x="1062102" y="360173"/>
                    <a:pt x="1027824" y="390914"/>
                    <a:pt x="982784" y="407026"/>
                  </a:cubicBezTo>
                  <a:lnTo>
                    <a:pt x="970703" y="409771"/>
                  </a:lnTo>
                  <a:lnTo>
                    <a:pt x="978585" y="487318"/>
                  </a:lnTo>
                  <a:cubicBezTo>
                    <a:pt x="978585" y="715047"/>
                    <a:pt x="792446" y="899657"/>
                    <a:pt x="562832" y="899657"/>
                  </a:cubicBezTo>
                  <a:cubicBezTo>
                    <a:pt x="361920" y="899657"/>
                    <a:pt x="194293" y="758315"/>
                    <a:pt x="155526" y="570419"/>
                  </a:cubicBezTo>
                  <a:lnTo>
                    <a:pt x="147639" y="492826"/>
                  </a:lnTo>
                  <a:lnTo>
                    <a:pt x="145788" y="491228"/>
                  </a:lnTo>
                  <a:cubicBezTo>
                    <a:pt x="93020" y="495914"/>
                    <a:pt x="43472" y="471096"/>
                    <a:pt x="28620" y="432527"/>
                  </a:cubicBezTo>
                  <a:cubicBezTo>
                    <a:pt x="17862" y="404623"/>
                    <a:pt x="27372" y="374508"/>
                    <a:pt x="53656" y="353291"/>
                  </a:cubicBezTo>
                  <a:cubicBezTo>
                    <a:pt x="16364" y="336648"/>
                    <a:pt x="-4404" y="304712"/>
                    <a:pt x="788" y="271996"/>
                  </a:cubicBezTo>
                  <a:cubicBezTo>
                    <a:pt x="6879" y="233692"/>
                    <a:pt x="46967" y="203688"/>
                    <a:pt x="97338" y="199739"/>
                  </a:cubicBezTo>
                  <a:cubicBezTo>
                    <a:pt x="97638" y="199100"/>
                    <a:pt x="97963" y="198474"/>
                    <a:pt x="98262" y="197835"/>
                  </a:cubicBezTo>
                  <a:cubicBezTo>
                    <a:pt x="91498" y="160114"/>
                    <a:pt x="107273" y="122074"/>
                    <a:pt x="141270" y="94072"/>
                  </a:cubicBezTo>
                  <a:cubicBezTo>
                    <a:pt x="194987" y="49845"/>
                    <a:pt x="282077" y="39987"/>
                    <a:pt x="350495" y="70367"/>
                  </a:cubicBezTo>
                  <a:lnTo>
                    <a:pt x="350542" y="70327"/>
                  </a:lnTo>
                  <a:lnTo>
                    <a:pt x="392150" y="34673"/>
                  </a:lnTo>
                  <a:cubicBezTo>
                    <a:pt x="442480" y="8246"/>
                    <a:pt x="513854" y="10199"/>
                    <a:pt x="561443" y="45757"/>
                  </a:cubicBezTo>
                  <a:lnTo>
                    <a:pt x="562194" y="45086"/>
                  </a:lnTo>
                  <a:lnTo>
                    <a:pt x="595240" y="15599"/>
                  </a:lnTo>
                  <a:cubicBezTo>
                    <a:pt x="609356" y="7880"/>
                    <a:pt x="625905" y="2726"/>
                    <a:pt x="643640" y="821"/>
                  </a:cubicBezTo>
                  <a:cubicBezTo>
                    <a:pt x="663160" y="-1279"/>
                    <a:pt x="682667" y="703"/>
                    <a:pt x="700283" y="6182"/>
                  </a:cubicBezTo>
                  <a:lnTo>
                    <a:pt x="744268" y="31771"/>
                  </a:lnTo>
                  <a:lnTo>
                    <a:pt x="745581" y="32535"/>
                  </a:lnTo>
                  <a:cubicBezTo>
                    <a:pt x="771454" y="9448"/>
                    <a:pt x="810019" y="-2010"/>
                    <a:pt x="848345" y="45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31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32" presetClass="emph" presetSubtype="0" fill="hold" grpId="0" nodeType="withEffect">
                                  <p:stCondLst>
                                    <p:cond delay="0"/>
                                  </p:stCondLst>
                                  <p:childTnLst>
                                    <p:animClr clrSpc="rgb" dir="cw">
                                      <p:cBhvr override="childStyle">
                                        <p:cTn id="11" dur="100" fill="hold"/>
                                        <p:tgtEl>
                                          <p:spTgt spid="47"/>
                                        </p:tgtEl>
                                        <p:attrNameLst>
                                          <p:attrName>style.color</p:attrName>
                                        </p:attrNameLst>
                                      </p:cBhvr>
                                      <p:to>
                                        <a:schemeClr val="accent2"/>
                                      </p:to>
                                    </p:animClr>
                                    <p:animClr clrSpc="rgb" dir="cw">
                                      <p:cBhvr>
                                        <p:cTn id="12" dur="100" fill="hold"/>
                                        <p:tgtEl>
                                          <p:spTgt spid="47"/>
                                        </p:tgtEl>
                                        <p:attrNameLst>
                                          <p:attrName>fillcolor</p:attrName>
                                        </p:attrNameLst>
                                      </p:cBhvr>
                                      <p:to>
                                        <a:schemeClr val="accent2"/>
                                      </p:to>
                                    </p:animClr>
                                    <p:set>
                                      <p:cBhvr>
                                        <p:cTn id="13" dur="100" fill="hold"/>
                                        <p:tgtEl>
                                          <p:spTgt spid="47"/>
                                        </p:tgtEl>
                                        <p:attrNameLst>
                                          <p:attrName>fill.type</p:attrName>
                                        </p:attrNameLst>
                                      </p:cBhvr>
                                      <p:to>
                                        <p:strVal val="solid"/>
                                      </p:to>
                                    </p:set>
                                    <p:set>
                                      <p:cBhvr>
                                        <p:cTn id="14" dur="100" fill="hold"/>
                                        <p:tgtEl>
                                          <p:spTgt spid="47"/>
                                        </p:tgtEl>
                                        <p:attrNameLst>
                                          <p:attrName>fill.on</p:attrName>
                                        </p:attrNameLst>
                                      </p:cBhvr>
                                      <p:to>
                                        <p:strVal val="true"/>
                                      </p:to>
                                    </p:set>
                                    <p:animRot by="120000">
                                      <p:cBhvr>
                                        <p:cTn id="15" dur="100" fill="hold">
                                          <p:stCondLst>
                                            <p:cond delay="0"/>
                                          </p:stCondLst>
                                        </p:cTn>
                                        <p:tgtEl>
                                          <p:spTgt spid="47"/>
                                        </p:tgtEl>
                                        <p:attrNameLst>
                                          <p:attrName>r</p:attrName>
                                        </p:attrNameLst>
                                      </p:cBhvr>
                                    </p:animRot>
                                    <p:animRot by="-240000">
                                      <p:cBhvr>
                                        <p:cTn id="16" dur="200" fill="hold">
                                          <p:stCondLst>
                                            <p:cond delay="200"/>
                                          </p:stCondLst>
                                        </p:cTn>
                                        <p:tgtEl>
                                          <p:spTgt spid="47"/>
                                        </p:tgtEl>
                                        <p:attrNameLst>
                                          <p:attrName>r</p:attrName>
                                        </p:attrNameLst>
                                      </p:cBhvr>
                                    </p:animRot>
                                    <p:animRot by="240000">
                                      <p:cBhvr>
                                        <p:cTn id="17" dur="200" fill="hold">
                                          <p:stCondLst>
                                            <p:cond delay="400"/>
                                          </p:stCondLst>
                                        </p:cTn>
                                        <p:tgtEl>
                                          <p:spTgt spid="47"/>
                                        </p:tgtEl>
                                        <p:attrNameLst>
                                          <p:attrName>r</p:attrName>
                                        </p:attrNameLst>
                                      </p:cBhvr>
                                    </p:animRot>
                                    <p:animRot by="-240000">
                                      <p:cBhvr>
                                        <p:cTn id="18" dur="200" fill="hold">
                                          <p:stCondLst>
                                            <p:cond delay="600"/>
                                          </p:stCondLst>
                                        </p:cTn>
                                        <p:tgtEl>
                                          <p:spTgt spid="47"/>
                                        </p:tgtEl>
                                        <p:attrNameLst>
                                          <p:attrName>r</p:attrName>
                                        </p:attrNameLst>
                                      </p:cBhvr>
                                    </p:animRot>
                                    <p:animRot by="120000">
                                      <p:cBhvr>
                                        <p:cTn id="19"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399" y="6411039"/>
            <a:ext cx="4325471" cy="369332"/>
          </a:xfrm>
          <a:prstGeom prst="rect">
            <a:avLst/>
          </a:prstGeom>
          <a:noFill/>
        </p:spPr>
        <p:txBody>
          <a:bodyPr wrap="square" rtlCol="0">
            <a:spAutoFit/>
          </a:bodyPr>
          <a:lstStyle/>
          <a:p>
            <a:r>
              <a:rPr lang="en-US" dirty="0">
                <a:solidFill>
                  <a:schemeClr val="bg1"/>
                </a:solidFill>
              </a:rPr>
              <a:t>Revelation 20:12</a:t>
            </a:r>
          </a:p>
        </p:txBody>
      </p:sp>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What Books?</a:t>
            </a:r>
          </a:p>
        </p:txBody>
      </p:sp>
      <p:sp>
        <p:nvSpPr>
          <p:cNvPr id="9" name="TextBox 8"/>
          <p:cNvSpPr txBox="1"/>
          <p:nvPr/>
        </p:nvSpPr>
        <p:spPr>
          <a:xfrm>
            <a:off x="3841424" y="778728"/>
            <a:ext cx="4657117" cy="5262979"/>
          </a:xfrm>
          <a:prstGeom prst="rect">
            <a:avLst/>
          </a:prstGeom>
          <a:noFill/>
        </p:spPr>
        <p:txBody>
          <a:bodyPr wrap="square" rtlCol="0">
            <a:spAutoFit/>
          </a:bodyPr>
          <a:lstStyle/>
          <a:p>
            <a:r>
              <a:rPr lang="en-US" sz="2400" dirty="0">
                <a:solidFill>
                  <a:schemeClr val="bg1"/>
                </a:solidFill>
              </a:rPr>
              <a:t>The Standard Works of the Church, the holy scriptures wherein the law of the Lord is recorded and the instruction given as to how men should walk in this mortal probation; </a:t>
            </a:r>
          </a:p>
          <a:p>
            <a:endParaRPr lang="en-US" sz="2400" dirty="0">
              <a:solidFill>
                <a:schemeClr val="bg1"/>
              </a:solidFill>
            </a:endParaRPr>
          </a:p>
          <a:p>
            <a:r>
              <a:rPr lang="en-US" sz="2400" dirty="0">
                <a:solidFill>
                  <a:schemeClr val="bg1"/>
                </a:solidFill>
              </a:rPr>
              <a:t>also, the records of the Church wherein are recorded the faith and good works of the saints-the records of their baptism, celestial marriage, tithe paying, missionary service, and their acts of devotion and worship." (7)</a:t>
            </a:r>
          </a:p>
        </p:txBody>
      </p:sp>
      <p:pic>
        <p:nvPicPr>
          <p:cNvPr id="2050" name="Picture 2" descr="scroll, gold plates, scrip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541" y="314324"/>
            <a:ext cx="3364847" cy="4491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ds church headquar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497" y="802837"/>
            <a:ext cx="3191340" cy="48053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64846" y="5093018"/>
            <a:ext cx="2393576" cy="1477328"/>
          </a:xfrm>
          <a:prstGeom prst="rect">
            <a:avLst/>
          </a:prstGeom>
        </p:spPr>
        <p:txBody>
          <a:bodyPr wrap="square">
            <a:spAutoFit/>
          </a:bodyPr>
          <a:lstStyle/>
          <a:p>
            <a:pPr algn="ctr"/>
            <a:r>
              <a:rPr lang="en-US" b="1" dirty="0">
                <a:solidFill>
                  <a:srgbClr val="FFFF00"/>
                </a:solidFill>
                <a:latin typeface="Open Sans"/>
              </a:rPr>
              <a:t>God will judge us out of the books that have been written according to our works</a:t>
            </a:r>
            <a:endParaRPr lang="en-US" dirty="0">
              <a:solidFill>
                <a:srgbClr val="FFFF00"/>
              </a:solidFill>
            </a:endParaRPr>
          </a:p>
        </p:txBody>
      </p:sp>
    </p:spTree>
    <p:extLst>
      <p:ext uri="{BB962C8B-B14F-4D97-AF65-F5344CB8AC3E}">
        <p14:creationId xmlns:p14="http://schemas.microsoft.com/office/powerpoint/2010/main" val="26586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76400" y="152401"/>
            <a:ext cx="8839200" cy="1323439"/>
          </a:xfrm>
          <a:prstGeom prst="rect">
            <a:avLst/>
          </a:prstGeom>
          <a:noFill/>
        </p:spPr>
        <p:txBody>
          <a:bodyPr wrap="square" rtlCol="0">
            <a:spAutoFit/>
          </a:bodyPr>
          <a:lstStyle/>
          <a:p>
            <a:pPr algn="ctr"/>
            <a:r>
              <a:rPr lang="en-US" sz="4000" dirty="0">
                <a:solidFill>
                  <a:schemeClr val="bg1"/>
                </a:solidFill>
                <a:latin typeface="Britannic Bold" pitchFamily="34" charset="0"/>
              </a:rPr>
              <a:t>What about those who haven’t heard the Word of the Lord?</a:t>
            </a:r>
          </a:p>
        </p:txBody>
      </p:sp>
      <p:sp>
        <p:nvSpPr>
          <p:cNvPr id="9" name="TextBox 8"/>
          <p:cNvSpPr txBox="1"/>
          <p:nvPr/>
        </p:nvSpPr>
        <p:spPr>
          <a:xfrm>
            <a:off x="506504" y="2181761"/>
            <a:ext cx="5360894" cy="3970318"/>
          </a:xfrm>
          <a:prstGeom prst="rect">
            <a:avLst/>
          </a:prstGeom>
          <a:noFill/>
        </p:spPr>
        <p:txBody>
          <a:bodyPr wrap="square" rtlCol="0">
            <a:spAutoFit/>
          </a:bodyPr>
          <a:lstStyle/>
          <a:p>
            <a:r>
              <a:rPr lang="en-US" sz="2800" i="1" dirty="0">
                <a:solidFill>
                  <a:srgbClr val="FFFF00"/>
                </a:solidFill>
              </a:rPr>
              <a:t>“…All who have died without a knowledge of this gospel, who thou have received it if they had been permitted to tarry, shall be heirs of the celestial kingdom of God.”</a:t>
            </a:r>
          </a:p>
          <a:p>
            <a:r>
              <a:rPr lang="en-US" sz="2800" i="1" dirty="0">
                <a:solidFill>
                  <a:srgbClr val="FFFF00"/>
                </a:solidFill>
              </a:rPr>
              <a:t>D&amp;C 137:7</a:t>
            </a:r>
          </a:p>
          <a:p>
            <a:endParaRPr lang="en-US" sz="2800" i="1" dirty="0">
              <a:solidFill>
                <a:srgbClr val="FFFF00"/>
              </a:solidFill>
            </a:endParaRPr>
          </a:p>
          <a:p>
            <a:endParaRPr lang="en-US" sz="2800" i="1" dirty="0">
              <a:solidFill>
                <a:srgbClr val="FFFF00"/>
              </a:solidFill>
            </a:endParaRPr>
          </a:p>
          <a:p>
            <a:endParaRPr lang="en-US" sz="2800" i="1" dirty="0">
              <a:solidFill>
                <a:srgbClr val="FFFF00"/>
              </a:solidFill>
            </a:endParaRPr>
          </a:p>
        </p:txBody>
      </p:sp>
      <p:pic>
        <p:nvPicPr>
          <p:cNvPr id="3" name="Picture 2">
            <a:extLst>
              <a:ext uri="{FF2B5EF4-FFF2-40B4-BE49-F238E27FC236}">
                <a16:creationId xmlns:a16="http://schemas.microsoft.com/office/drawing/2014/main" id="{1B898312-41E8-4EC3-835F-2E40BFE7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98" y="2093325"/>
            <a:ext cx="5194300" cy="3898900"/>
          </a:xfrm>
          <a:prstGeom prst="rect">
            <a:avLst/>
          </a:prstGeom>
        </p:spPr>
      </p:pic>
    </p:spTree>
    <p:extLst>
      <p:ext uri="{BB962C8B-B14F-4D97-AF65-F5344CB8AC3E}">
        <p14:creationId xmlns:p14="http://schemas.microsoft.com/office/powerpoint/2010/main" val="15458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Note of Warning from John </a:t>
            </a:r>
          </a:p>
        </p:txBody>
      </p:sp>
      <p:sp>
        <p:nvSpPr>
          <p:cNvPr id="9" name="TextBox 8"/>
          <p:cNvSpPr txBox="1"/>
          <p:nvPr/>
        </p:nvSpPr>
        <p:spPr>
          <a:xfrm>
            <a:off x="381000" y="1539150"/>
            <a:ext cx="5410200" cy="3170099"/>
          </a:xfrm>
          <a:prstGeom prst="rect">
            <a:avLst/>
          </a:prstGeom>
          <a:noFill/>
        </p:spPr>
        <p:txBody>
          <a:bodyPr wrap="square" rtlCol="0">
            <a:spAutoFit/>
          </a:bodyPr>
          <a:lstStyle/>
          <a:p>
            <a:r>
              <a:rPr lang="en-US" sz="2000" dirty="0">
                <a:solidFill>
                  <a:schemeClr val="bg1"/>
                </a:solidFill>
              </a:rPr>
              <a:t>Those who deny grace and reject Christ go to the eternal fire prepared for the devil and his angels, or </a:t>
            </a:r>
            <a:r>
              <a:rPr lang="en-US" sz="2000" dirty="0" err="1">
                <a:solidFill>
                  <a:schemeClr val="bg1"/>
                </a:solidFill>
              </a:rPr>
              <a:t>Gehenna</a:t>
            </a:r>
            <a:r>
              <a:rPr lang="en-US" sz="2000" dirty="0">
                <a:solidFill>
                  <a:schemeClr val="bg1"/>
                </a:solidFill>
              </a:rPr>
              <a:t>.</a:t>
            </a:r>
          </a:p>
          <a:p>
            <a:r>
              <a:rPr lang="en-US" sz="2000" dirty="0">
                <a:solidFill>
                  <a:schemeClr val="bg1"/>
                </a:solidFill>
              </a:rPr>
              <a:t> </a:t>
            </a:r>
          </a:p>
          <a:p>
            <a:r>
              <a:rPr lang="en-US" sz="2000" dirty="0" err="1">
                <a:solidFill>
                  <a:schemeClr val="bg1"/>
                </a:solidFill>
              </a:rPr>
              <a:t>Gehenna</a:t>
            </a:r>
            <a:r>
              <a:rPr lang="en-US" sz="2000" dirty="0">
                <a:solidFill>
                  <a:schemeClr val="bg1"/>
                </a:solidFill>
              </a:rPr>
              <a:t>, Valley of </a:t>
            </a:r>
            <a:r>
              <a:rPr lang="en-US" sz="2000" dirty="0" err="1">
                <a:solidFill>
                  <a:schemeClr val="bg1"/>
                </a:solidFill>
              </a:rPr>
              <a:t>Hinnom</a:t>
            </a:r>
            <a:r>
              <a:rPr lang="en-US" sz="2000" dirty="0">
                <a:solidFill>
                  <a:schemeClr val="bg1"/>
                </a:solidFill>
              </a:rPr>
              <a:t>, was an area in Israel used as a dump for trash and became synonymous with hell. (7)</a:t>
            </a:r>
          </a:p>
          <a:p>
            <a:endParaRPr lang="en-US" sz="2000" dirty="0">
              <a:solidFill>
                <a:schemeClr val="bg1"/>
              </a:solidFill>
            </a:endParaRPr>
          </a:p>
          <a:p>
            <a:r>
              <a:rPr lang="en-US" sz="2000" dirty="0">
                <a:solidFill>
                  <a:schemeClr val="bg1"/>
                </a:solidFill>
              </a:rPr>
              <a:t>Hell was not prepared for men, only for demons.</a:t>
            </a:r>
          </a:p>
          <a:p>
            <a:r>
              <a:rPr lang="en-US" sz="2000" dirty="0">
                <a:solidFill>
                  <a:schemeClr val="bg1"/>
                </a:solidFill>
              </a:rPr>
              <a:t>This is the Second Death.</a:t>
            </a:r>
          </a:p>
        </p:txBody>
      </p:sp>
      <p:sp>
        <p:nvSpPr>
          <p:cNvPr id="2" name="Rectangle 1"/>
          <p:cNvSpPr/>
          <p:nvPr/>
        </p:nvSpPr>
        <p:spPr>
          <a:xfrm>
            <a:off x="5943600" y="4465833"/>
            <a:ext cx="6096000" cy="2308324"/>
          </a:xfrm>
          <a:prstGeom prst="rect">
            <a:avLst/>
          </a:prstGeom>
        </p:spPr>
        <p:txBody>
          <a:bodyPr>
            <a:spAutoFit/>
          </a:bodyPr>
          <a:lstStyle/>
          <a:p>
            <a:r>
              <a:rPr lang="en-US" dirty="0">
                <a:solidFill>
                  <a:schemeClr val="bg1"/>
                </a:solidFill>
              </a:rPr>
              <a:t>It is visited only upon the most hardened, those who cannot find humility and acceptance and who remain “filthy still”</a:t>
            </a:r>
          </a:p>
          <a:p>
            <a:r>
              <a:rPr lang="en-US" dirty="0">
                <a:solidFill>
                  <a:schemeClr val="bg1"/>
                </a:solidFill>
              </a:rPr>
              <a:t>D&amp;C 88:35</a:t>
            </a:r>
          </a:p>
          <a:p>
            <a:endParaRPr lang="en-US" dirty="0">
              <a:solidFill>
                <a:schemeClr val="bg1"/>
              </a:solidFill>
            </a:endParaRPr>
          </a:p>
          <a:p>
            <a:r>
              <a:rPr lang="en-US" dirty="0">
                <a:solidFill>
                  <a:schemeClr val="bg1"/>
                </a:solidFill>
              </a:rPr>
              <a:t>When they are resurrected, and all will be </a:t>
            </a:r>
          </a:p>
          <a:p>
            <a:r>
              <a:rPr lang="en-US" dirty="0">
                <a:solidFill>
                  <a:schemeClr val="bg1"/>
                </a:solidFill>
              </a:rPr>
              <a:t>resurrected, death—spiritual death—</a:t>
            </a:r>
          </a:p>
          <a:p>
            <a:r>
              <a:rPr lang="en-US" dirty="0">
                <a:solidFill>
                  <a:schemeClr val="bg1"/>
                </a:solidFill>
              </a:rPr>
              <a:t>immediately reclaims them. </a:t>
            </a:r>
          </a:p>
          <a:p>
            <a:endParaRPr lang="en-US" dirty="0">
              <a:solidFill>
                <a:schemeClr val="bg1"/>
              </a:solidFill>
            </a:endParaRPr>
          </a:p>
        </p:txBody>
      </p:sp>
      <p:pic>
        <p:nvPicPr>
          <p:cNvPr id="8" name="Picture 7">
            <a:extLst>
              <a:ext uri="{FF2B5EF4-FFF2-40B4-BE49-F238E27FC236}">
                <a16:creationId xmlns:a16="http://schemas.microsoft.com/office/drawing/2014/main" id="{AAD71ABE-6CA9-4D1F-8753-055337995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56" y="5026569"/>
            <a:ext cx="4212336" cy="1347216"/>
          </a:xfrm>
          <a:prstGeom prst="rect">
            <a:avLst/>
          </a:prstGeom>
        </p:spPr>
      </p:pic>
      <p:pic>
        <p:nvPicPr>
          <p:cNvPr id="5" name="Picture 4">
            <a:extLst>
              <a:ext uri="{FF2B5EF4-FFF2-40B4-BE49-F238E27FC236}">
                <a16:creationId xmlns:a16="http://schemas.microsoft.com/office/drawing/2014/main" id="{BD327BED-1665-A596-201F-E3662348251E}"/>
              </a:ext>
            </a:extLst>
          </p:cNvPr>
          <p:cNvPicPr>
            <a:picLocks noChangeAspect="1"/>
          </p:cNvPicPr>
          <p:nvPr/>
        </p:nvPicPr>
        <p:blipFill>
          <a:blip r:embed="rId4"/>
          <a:stretch>
            <a:fillRect/>
          </a:stretch>
        </p:blipFill>
        <p:spPr>
          <a:xfrm>
            <a:off x="5943600" y="1679105"/>
            <a:ext cx="6096000" cy="2388519"/>
          </a:xfrm>
          <a:prstGeom prst="rect">
            <a:avLst/>
          </a:prstGeom>
        </p:spPr>
      </p:pic>
    </p:spTree>
    <p:extLst>
      <p:ext uri="{BB962C8B-B14F-4D97-AF65-F5344CB8AC3E}">
        <p14:creationId xmlns:p14="http://schemas.microsoft.com/office/powerpoint/2010/main" val="12778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76400" y="152400"/>
            <a:ext cx="8839200" cy="707886"/>
          </a:xfrm>
          <a:prstGeom prst="rect">
            <a:avLst/>
          </a:prstGeom>
          <a:noFill/>
        </p:spPr>
        <p:txBody>
          <a:bodyPr wrap="square" rtlCol="0">
            <a:spAutoFit/>
          </a:bodyPr>
          <a:lstStyle/>
          <a:p>
            <a:pPr algn="ctr"/>
            <a:r>
              <a:rPr lang="en-US" sz="4000" dirty="0">
                <a:solidFill>
                  <a:schemeClr val="bg1"/>
                </a:solidFill>
                <a:latin typeface="Britannic Bold" pitchFamily="34" charset="0"/>
              </a:rPr>
              <a:t>2 Principles from John 20</a:t>
            </a:r>
          </a:p>
        </p:txBody>
      </p:sp>
      <p:sp>
        <p:nvSpPr>
          <p:cNvPr id="9" name="TextBox 8"/>
          <p:cNvSpPr txBox="1"/>
          <p:nvPr/>
        </p:nvSpPr>
        <p:spPr>
          <a:xfrm>
            <a:off x="286670" y="932557"/>
            <a:ext cx="3599529" cy="5632311"/>
          </a:xfrm>
          <a:prstGeom prst="rect">
            <a:avLst/>
          </a:prstGeom>
          <a:noFill/>
        </p:spPr>
        <p:txBody>
          <a:bodyPr wrap="square" rtlCol="0">
            <a:spAutoFit/>
          </a:bodyPr>
          <a:lstStyle/>
          <a:p>
            <a:r>
              <a:rPr lang="en-US" sz="2400" dirty="0">
                <a:solidFill>
                  <a:schemeClr val="bg1"/>
                </a:solidFill>
              </a:rPr>
              <a:t>The power of the first resurrection reaches only those of the past and present ages who are Christ’s at the time of His coming. That moment is critical. </a:t>
            </a:r>
          </a:p>
          <a:p>
            <a:endParaRPr lang="en-US" sz="2400" dirty="0">
              <a:solidFill>
                <a:schemeClr val="bg1"/>
              </a:solidFill>
            </a:endParaRPr>
          </a:p>
          <a:p>
            <a:r>
              <a:rPr lang="en-US" sz="2400" dirty="0">
                <a:solidFill>
                  <a:schemeClr val="bg1"/>
                </a:solidFill>
              </a:rPr>
              <a:t>Those who must seek a little time while they get their lives in order will find that the word, </a:t>
            </a:r>
            <a:r>
              <a:rPr lang="en-US" sz="2400" i="1" dirty="0">
                <a:solidFill>
                  <a:schemeClr val="bg1"/>
                </a:solidFill>
              </a:rPr>
              <a:t>“I come quickly” </a:t>
            </a:r>
            <a:r>
              <a:rPr lang="en-US" sz="2400" dirty="0">
                <a:solidFill>
                  <a:schemeClr val="bg1"/>
                </a:solidFill>
              </a:rPr>
              <a:t>indeed mean </a:t>
            </a:r>
            <a:r>
              <a:rPr lang="en-US" sz="2400" i="1" dirty="0">
                <a:solidFill>
                  <a:schemeClr val="bg1"/>
                </a:solidFill>
              </a:rPr>
              <a:t>“I come suddenly, even before you are ready.”</a:t>
            </a:r>
          </a:p>
        </p:txBody>
      </p:sp>
      <p:sp>
        <p:nvSpPr>
          <p:cNvPr id="2" name="Rectangle 1"/>
          <p:cNvSpPr/>
          <p:nvPr/>
        </p:nvSpPr>
        <p:spPr>
          <a:xfrm>
            <a:off x="8664388" y="932557"/>
            <a:ext cx="3303494" cy="6001643"/>
          </a:xfrm>
          <a:prstGeom prst="rect">
            <a:avLst/>
          </a:prstGeom>
        </p:spPr>
        <p:txBody>
          <a:bodyPr wrap="square">
            <a:spAutoFit/>
          </a:bodyPr>
          <a:lstStyle/>
          <a:p>
            <a:r>
              <a:rPr lang="en-US" sz="2400" dirty="0">
                <a:solidFill>
                  <a:schemeClr val="bg1"/>
                </a:solidFill>
              </a:rPr>
              <a:t>The binding of Satan does more than merely give hope for the future. </a:t>
            </a:r>
          </a:p>
          <a:p>
            <a:endParaRPr lang="en-US" sz="2400" dirty="0">
              <a:solidFill>
                <a:schemeClr val="bg1"/>
              </a:solidFill>
            </a:endParaRPr>
          </a:p>
          <a:p>
            <a:r>
              <a:rPr lang="en-US" sz="2400" dirty="0">
                <a:solidFill>
                  <a:schemeClr val="bg1"/>
                </a:solidFill>
              </a:rPr>
              <a:t>The Power of evil, though deadly real now, has no place in the future. </a:t>
            </a:r>
          </a:p>
          <a:p>
            <a:endParaRPr lang="en-US" sz="2400" dirty="0">
              <a:solidFill>
                <a:schemeClr val="bg1"/>
              </a:solidFill>
            </a:endParaRPr>
          </a:p>
          <a:p>
            <a:r>
              <a:rPr lang="en-US" sz="2400" dirty="0">
                <a:solidFill>
                  <a:schemeClr val="bg1"/>
                </a:solidFill>
              </a:rPr>
              <a:t>It exists and operates at any time only by permission of God. When he </a:t>
            </a:r>
          </a:p>
          <a:p>
            <a:r>
              <a:rPr lang="en-US" sz="2400" dirty="0">
                <a:solidFill>
                  <a:schemeClr val="bg1"/>
                </a:solidFill>
              </a:rPr>
              <a:t>determines that </a:t>
            </a:r>
          </a:p>
          <a:p>
            <a:r>
              <a:rPr lang="en-US" sz="2400" dirty="0">
                <a:solidFill>
                  <a:schemeClr val="bg1"/>
                </a:solidFill>
              </a:rPr>
              <a:t>it will end, it will </a:t>
            </a:r>
          </a:p>
          <a:p>
            <a:r>
              <a:rPr lang="en-US" sz="2400" dirty="0">
                <a:solidFill>
                  <a:schemeClr val="bg1"/>
                </a:solidFill>
              </a:rPr>
              <a:t>end. (4)</a:t>
            </a:r>
          </a:p>
        </p:txBody>
      </p:sp>
      <p:pic>
        <p:nvPicPr>
          <p:cNvPr id="3" name="Picture 2" descr="Image result for richard dr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3470" y="5460521"/>
            <a:ext cx="784412" cy="1176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7AACD4-27BB-43AB-A44C-0B19C139A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691" y="1622204"/>
            <a:ext cx="4364579" cy="3274796"/>
          </a:xfrm>
          <a:prstGeom prst="rect">
            <a:avLst/>
          </a:prstGeom>
        </p:spPr>
      </p:pic>
    </p:spTree>
    <p:extLst>
      <p:ext uri="{BB962C8B-B14F-4D97-AF65-F5344CB8AC3E}">
        <p14:creationId xmlns:p14="http://schemas.microsoft.com/office/powerpoint/2010/main" val="22139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red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47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1705" y="474345"/>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dirty="0">
                <a:solidFill>
                  <a:schemeClr val="bg1"/>
                </a:solidFill>
              </a:rPr>
              <a:t>Michael Wilcox “Who Shall Be Able to Stand” page 284-285, 297</a:t>
            </a:r>
          </a:p>
          <a:p>
            <a:pPr marL="342900" indent="-342900">
              <a:buFont typeface="+mj-lt"/>
              <a:buAutoNum type="arabicPeriod"/>
            </a:pPr>
            <a:r>
              <a:rPr lang="en-US" dirty="0">
                <a:solidFill>
                  <a:schemeClr val="bg1"/>
                </a:solidFill>
              </a:rPr>
              <a:t>David J. Ridges “The Book of Revelation Made Easier”</a:t>
            </a:r>
          </a:p>
          <a:p>
            <a:pPr marL="342900" indent="-342900">
              <a:buFont typeface="+mj-lt"/>
              <a:buAutoNum type="arabicPeriod"/>
            </a:pPr>
            <a:r>
              <a:rPr lang="en-US" dirty="0">
                <a:solidFill>
                  <a:schemeClr val="bg1"/>
                </a:solidFill>
              </a:rPr>
              <a:t>Joseph Fielding Smith “Church History and Modern Revelation, 1:192  “Doctrine of Salvation” page 640, page 97</a:t>
            </a:r>
          </a:p>
          <a:p>
            <a:pPr marL="342900" indent="-342900">
              <a:buFont typeface="+mj-lt"/>
              <a:buAutoNum type="arabicPeriod"/>
            </a:pPr>
            <a:r>
              <a:rPr lang="en-US" dirty="0">
                <a:solidFill>
                  <a:schemeClr val="bg1"/>
                </a:solidFill>
              </a:rPr>
              <a:t>Richard D. Draper “Opening the Seven Seals” page 225-226</a:t>
            </a:r>
          </a:p>
          <a:p>
            <a:pPr marL="342900" indent="-342900">
              <a:buFont typeface="+mj-lt"/>
              <a:buAutoNum type="arabicPeriod"/>
            </a:pPr>
            <a:r>
              <a:rPr lang="en-US" dirty="0">
                <a:solidFill>
                  <a:schemeClr val="bg1"/>
                </a:solidFill>
              </a:rPr>
              <a:t>Bible Dictionary</a:t>
            </a:r>
          </a:p>
          <a:p>
            <a:pPr marL="342900" indent="-342900">
              <a:buFont typeface="+mj-lt"/>
              <a:buAutoNum type="arabicPeriod"/>
            </a:pPr>
            <a:r>
              <a:rPr lang="en-US" dirty="0">
                <a:solidFill>
                  <a:schemeClr val="bg1"/>
                </a:solidFill>
              </a:rPr>
              <a:t>Joseph Smith </a:t>
            </a:r>
            <a:r>
              <a:rPr lang="en-US" i="1" dirty="0">
                <a:solidFill>
                  <a:schemeClr val="bg1"/>
                </a:solidFill>
              </a:rPr>
              <a:t>History of The Church of Jesus Christ of Latter-day Saints,</a:t>
            </a:r>
            <a:r>
              <a:rPr lang="en-US" dirty="0">
                <a:solidFill>
                  <a:schemeClr val="bg1"/>
                </a:solidFill>
              </a:rPr>
              <a:t> 5: 298. </a:t>
            </a:r>
            <a:r>
              <a:rPr lang="en-US" i="1" dirty="0">
                <a:solidFill>
                  <a:schemeClr val="bg1"/>
                </a:solidFill>
              </a:rPr>
              <a:t>Teachings of Joseph Smith, 224</a:t>
            </a:r>
          </a:p>
          <a:p>
            <a:pPr marL="342900" indent="-342900">
              <a:buFont typeface="+mj-lt"/>
              <a:buAutoNum type="arabicPeriod"/>
            </a:pPr>
            <a:r>
              <a:rPr lang="en-US" i="1" dirty="0">
                <a:solidFill>
                  <a:schemeClr val="bg1"/>
                </a:solidFill>
              </a:rPr>
              <a:t>Elder Bruce R. McConkie Doctrinal New Testament Commentary, </a:t>
            </a:r>
            <a:r>
              <a:rPr lang="en-US" dirty="0">
                <a:solidFill>
                  <a:schemeClr val="bg1"/>
                </a:solidFill>
              </a:rPr>
              <a:t>3 vols. [Salt Lake City: </a:t>
            </a:r>
            <a:r>
              <a:rPr lang="en-US" dirty="0" err="1">
                <a:solidFill>
                  <a:schemeClr val="bg1"/>
                </a:solidFill>
              </a:rPr>
              <a:t>Bookcraft</a:t>
            </a:r>
            <a:r>
              <a:rPr lang="en-US" dirty="0">
                <a:solidFill>
                  <a:schemeClr val="bg1"/>
                </a:solidFill>
              </a:rPr>
              <a:t>, 1965-1973], 3: 521, 579.)</a:t>
            </a:r>
          </a:p>
          <a:p>
            <a:endParaRPr lang="en-US" dirty="0">
              <a:solidFill>
                <a:schemeClr val="bg1"/>
              </a:solidFill>
            </a:endParaRPr>
          </a:p>
          <a:p>
            <a:r>
              <a:rPr lang="en-US" dirty="0">
                <a:solidFill>
                  <a:schemeClr val="bg1"/>
                </a:solidFill>
              </a:rPr>
              <a:t>Notes from Lesley Meacham and Becky Davis Poway Institute</a:t>
            </a:r>
          </a:p>
          <a:p>
            <a:r>
              <a:rPr lang="en-US" dirty="0">
                <a:solidFill>
                  <a:schemeClr val="bg1"/>
                </a:solidFill>
              </a:rPr>
              <a:t>Dragon artwork  (iron) found in Borrego Springs California</a:t>
            </a: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17642667-732F-436A-8CED-2F0F02B05BE6}"/>
              </a:ext>
            </a:extLst>
          </p:cNvPr>
          <p:cNvSpPr>
            <a:spLocks noGrp="1"/>
          </p:cNvSpPr>
          <p:nvPr/>
        </p:nvSpPr>
        <p:spPr>
          <a:xfrm>
            <a:off x="42217" y="645735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73779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7729" y="0"/>
            <a:ext cx="6096000" cy="5632311"/>
          </a:xfrm>
          <a:prstGeom prst="rect">
            <a:avLst/>
          </a:prstGeom>
          <a:ln>
            <a:solidFill>
              <a:schemeClr val="tx1"/>
            </a:solidFill>
          </a:ln>
        </p:spPr>
        <p:txBody>
          <a:bodyPr>
            <a:spAutoFit/>
          </a:bodyPr>
          <a:lstStyle/>
          <a:p>
            <a:r>
              <a:rPr lang="en-US" sz="1200" b="1" dirty="0"/>
              <a:t>After the Thousand Years Revelation 20:7</a:t>
            </a:r>
          </a:p>
          <a:p>
            <a:r>
              <a:rPr lang="en-US" sz="1200" dirty="0"/>
              <a:t>"Satan will be sealed up in the bottomless pit for a thousand years-but not forever. 'When the thousand years are expired, Satan shall be loosed' to once again do his work of deception and destruction on the earth. He will gather followers from all nations to a battle in which the warriors are as many 'as the sand of the sea.' Satan's mortal hosts will surround the Saints and their 'beloved city,' but the Lord will act in great glory and power to devour his enemy. Then the devil will be cast away forever, to be punished for his great sins for all eternity.</a:t>
            </a:r>
          </a:p>
          <a:p>
            <a:r>
              <a:rPr lang="en-US" sz="1200" dirty="0"/>
              <a:t> </a:t>
            </a:r>
          </a:p>
          <a:p>
            <a:r>
              <a:rPr lang="en-US" sz="1200" dirty="0"/>
              <a:t>"The account in 4 Ne. 1 gives us a sobering preview of how the bright millennial era can be brought to a close. After the Savior's visit to the descendants of Lehi in the Americas, the people entered into a condition that was millennial in some important respects: 'There was no contention in the land, because of the love of God which did dwell in the hearts of the people...'</a:t>
            </a:r>
          </a:p>
          <a:p>
            <a:r>
              <a:rPr lang="en-US" sz="1200" dirty="0"/>
              <a:t> </a:t>
            </a:r>
          </a:p>
          <a:p>
            <a:r>
              <a:rPr lang="en-US" sz="1200" dirty="0"/>
              <a:t>"The breakdown in this near-perfect society had tiny beginnings: 'a small part of the people . . . revolted from the church and [had] taken upon them the name of Lamanites' (vv. 20)...From that point, the society disintegrated rapidly. Within the next decade, 'there were many churches in the land; yea, there were many churches which professed to know the Christ, and yet they did deny the more parts of his gospel, insomuch that they did receive all manner of wickedness, and did administer that which was sacred unto him to whom it had been forbidden because of unworthiness. And this church did multiply exceedingly because of iniquity, and because of the power of Satan who did get hold upon their hearts' (vv. 27-28).</a:t>
            </a:r>
          </a:p>
          <a:p>
            <a:r>
              <a:rPr lang="en-US" sz="1200" dirty="0"/>
              <a:t> </a:t>
            </a:r>
          </a:p>
          <a:p>
            <a:r>
              <a:rPr lang="en-US" sz="1200" dirty="0"/>
              <a:t>"Thus it was that in only a few years, Satan, who had essentially been bound, was loosed again in the land...The decline and fall of this blessed society makes for troubling reading, and the lessons for our day are clear. Satan ever lies in wait to deceive and destroy, and if he fails with one generation, he will try with redoubled efforts to harm the next." (Donald W. Parry and Jay A. Parry, </a:t>
            </a:r>
            <a:r>
              <a:rPr lang="en-US" sz="1200" i="1" dirty="0"/>
              <a:t>Understanding the Book of Revelation </a:t>
            </a:r>
            <a:r>
              <a:rPr lang="en-US" sz="1200" dirty="0"/>
              <a:t>[Salt Lake City: Deseret Book Co., 1998], 273-274.)</a:t>
            </a:r>
          </a:p>
        </p:txBody>
      </p:sp>
      <p:sp>
        <p:nvSpPr>
          <p:cNvPr id="5" name="Rectangle 4"/>
          <p:cNvSpPr/>
          <p:nvPr/>
        </p:nvSpPr>
        <p:spPr>
          <a:xfrm>
            <a:off x="-1" y="1754326"/>
            <a:ext cx="6037729" cy="1815882"/>
          </a:xfrm>
          <a:prstGeom prst="rect">
            <a:avLst/>
          </a:prstGeom>
          <a:ln>
            <a:solidFill>
              <a:schemeClr val="tx1"/>
            </a:solidFill>
          </a:ln>
        </p:spPr>
        <p:txBody>
          <a:bodyPr wrap="square">
            <a:spAutoFit/>
          </a:bodyPr>
          <a:lstStyle/>
          <a:p>
            <a:r>
              <a:rPr lang="en-US" sz="1400" b="1" dirty="0">
                <a:latin typeface="Open Sans"/>
              </a:rPr>
              <a:t>Judgment Revelation 20:3</a:t>
            </a:r>
          </a:p>
          <a:p>
            <a:r>
              <a:rPr lang="en-US" sz="1400" dirty="0">
                <a:solidFill>
                  <a:srgbClr val="444444"/>
                </a:solidFill>
                <a:latin typeface="Calibri" panose="020F0502020204030204" pitchFamily="34" charset="0"/>
              </a:rPr>
              <a:t>"Under Christ, selected agents and representatives shall sit in judgment upon specified peoples and nations. Scriptural intimations indicate that there will be a great judicial hierarchy, each judge acting in his own sphere of appointment and in conformity with the eternal principles of judgment which are in Christ." Elder Bruce R. McConkie (</a:t>
            </a:r>
            <a:r>
              <a:rPr lang="en-US" sz="1400" i="1" dirty="0">
                <a:solidFill>
                  <a:srgbClr val="444444"/>
                </a:solidFill>
                <a:latin typeface="Calibri" panose="020F0502020204030204" pitchFamily="34" charset="0"/>
              </a:rPr>
              <a:t>Mormon Doctrine, </a:t>
            </a:r>
            <a:r>
              <a:rPr lang="en-US" sz="1400" dirty="0">
                <a:solidFill>
                  <a:srgbClr val="444444"/>
                </a:solidFill>
                <a:latin typeface="Calibri" panose="020F0502020204030204" pitchFamily="34" charset="0"/>
              </a:rPr>
              <a:t>2d ed. [Salt Lake City: </a:t>
            </a:r>
            <a:r>
              <a:rPr lang="en-US" sz="1400" dirty="0" err="1">
                <a:solidFill>
                  <a:srgbClr val="444444"/>
                </a:solidFill>
                <a:latin typeface="Calibri" panose="020F0502020204030204" pitchFamily="34" charset="0"/>
              </a:rPr>
              <a:t>Bookcraft</a:t>
            </a:r>
            <a:r>
              <a:rPr lang="en-US" sz="1400" dirty="0">
                <a:solidFill>
                  <a:srgbClr val="444444"/>
                </a:solidFill>
                <a:latin typeface="Calibri" panose="020F0502020204030204" pitchFamily="34" charset="0"/>
              </a:rPr>
              <a:t>, 1966], 399.)</a:t>
            </a:r>
            <a:endParaRPr lang="en-US" sz="1400" b="1" dirty="0">
              <a:latin typeface="Open Sans"/>
            </a:endParaRPr>
          </a:p>
          <a:p>
            <a:endParaRPr lang="en-US" sz="1400" dirty="0"/>
          </a:p>
        </p:txBody>
      </p:sp>
      <p:sp>
        <p:nvSpPr>
          <p:cNvPr id="6" name="Rectangle 5"/>
          <p:cNvSpPr/>
          <p:nvPr/>
        </p:nvSpPr>
        <p:spPr>
          <a:xfrm>
            <a:off x="0" y="0"/>
            <a:ext cx="6037729" cy="1754326"/>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Bottomless Pit Revelation 20:1</a:t>
            </a:r>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"The bottomless pit is the depths of hell. It is not a literal pit without a bottom, for such is a contradiction in terms. But it is a pit or prison where the inhabitants suffer, as mortals view suffering, to an infinite, unlimited, or bottomless extent. Referring to finite inability to comprehend the vastness of the suffering of those reaping the full measure of this status, the revelation says: 'The end, the width, the height, the depth, and the misery thereof, they understand not, neither any man except those who are ordained unto this condemnation.' (D. &amp; C. 76:48.)" Elder Bruce R. McConkie (</a:t>
            </a:r>
            <a:r>
              <a:rPr lang="en-US" sz="1200" i="1" dirty="0">
                <a:solidFill>
                  <a:srgbClr val="444444"/>
                </a:solidFill>
                <a:latin typeface="Calibri" panose="020F0502020204030204" pitchFamily="34" charset="0"/>
              </a:rPr>
              <a:t>Mormon Doctrine, </a:t>
            </a:r>
            <a:r>
              <a:rPr lang="en-US" sz="1200" dirty="0">
                <a:solidFill>
                  <a:srgbClr val="444444"/>
                </a:solidFill>
                <a:latin typeface="Calibri" panose="020F0502020204030204" pitchFamily="34" charset="0"/>
              </a:rPr>
              <a:t>2d ed. [Salt Lake City: </a:t>
            </a:r>
            <a:r>
              <a:rPr lang="en-US" sz="1200" dirty="0" err="1">
                <a:solidFill>
                  <a:srgbClr val="444444"/>
                </a:solidFill>
                <a:latin typeface="Calibri" panose="020F0502020204030204" pitchFamily="34" charset="0"/>
              </a:rPr>
              <a:t>Bookcraft</a:t>
            </a:r>
            <a:r>
              <a:rPr lang="en-US" sz="1200" dirty="0">
                <a:solidFill>
                  <a:srgbClr val="444444"/>
                </a:solidFill>
                <a:latin typeface="Calibri" panose="020F0502020204030204" pitchFamily="34" charset="0"/>
              </a:rPr>
              <a:t>, 1966], 101.)</a:t>
            </a:r>
            <a:endParaRPr lang="en-US" sz="1200" b="0" i="0" dirty="0">
              <a:solidFill>
                <a:srgbClr val="444444"/>
              </a:solidFill>
              <a:effectLst/>
              <a:latin typeface="Calibri" panose="020F0502020204030204" pitchFamily="34" charset="0"/>
            </a:endParaRPr>
          </a:p>
        </p:txBody>
      </p:sp>
      <p:sp>
        <p:nvSpPr>
          <p:cNvPr id="8" name="Rectangle 7"/>
          <p:cNvSpPr/>
          <p:nvPr/>
        </p:nvSpPr>
        <p:spPr>
          <a:xfrm>
            <a:off x="6037728" y="5632311"/>
            <a:ext cx="6096000" cy="1015663"/>
          </a:xfrm>
          <a:prstGeom prst="rect">
            <a:avLst/>
          </a:prstGeom>
          <a:ln>
            <a:solidFill>
              <a:schemeClr val="tx1"/>
            </a:solidFill>
          </a:ln>
        </p:spPr>
        <p:txBody>
          <a:bodyPr>
            <a:spAutoFit/>
          </a:bodyPr>
          <a:lstStyle/>
          <a:p>
            <a:r>
              <a:rPr lang="en-US" sz="1200" b="1" dirty="0"/>
              <a:t>Book of Life Revelation 20:12:</a:t>
            </a:r>
          </a:p>
          <a:p>
            <a:r>
              <a:rPr lang="en-US" sz="1200" dirty="0"/>
              <a:t>“In one sense the book of life is the sum total of one’s thoughts and actions—the record of his life. However, the scriptures indicate that a heavenly record is kept of the faithful, whose names are recorded, as well as an account of their righteous deeds (D&amp;C 88:2; 128:7)” (Bible Dictionary, “Book of life”).</a:t>
            </a:r>
            <a:endParaRPr lang="en-US" sz="1200" dirty="0">
              <a:latin typeface="Open Sans"/>
            </a:endParaRPr>
          </a:p>
        </p:txBody>
      </p:sp>
      <p:sp>
        <p:nvSpPr>
          <p:cNvPr id="11" name="Rectangle 10"/>
          <p:cNvSpPr/>
          <p:nvPr/>
        </p:nvSpPr>
        <p:spPr>
          <a:xfrm>
            <a:off x="26894" y="3570208"/>
            <a:ext cx="6010834" cy="3046988"/>
          </a:xfrm>
          <a:prstGeom prst="rect">
            <a:avLst/>
          </a:prstGeom>
          <a:ln>
            <a:solidFill>
              <a:schemeClr val="tx1"/>
            </a:solidFill>
          </a:ln>
        </p:spPr>
        <p:txBody>
          <a:bodyPr wrap="square">
            <a:spAutoFit/>
          </a:bodyPr>
          <a:lstStyle/>
          <a:p>
            <a:r>
              <a:rPr lang="en-US" sz="1600" b="1" dirty="0">
                <a:solidFill>
                  <a:srgbClr val="444444"/>
                </a:solidFill>
              </a:rPr>
              <a:t>All those who have died in Christ Revelation 20:4:</a:t>
            </a:r>
          </a:p>
          <a:p>
            <a:r>
              <a:rPr lang="en-US" sz="1600" dirty="0">
                <a:solidFill>
                  <a:srgbClr val="444444"/>
                </a:solidFill>
              </a:rPr>
              <a:t>"</a:t>
            </a:r>
            <a:r>
              <a:rPr lang="en-US" sz="1600" i="1" dirty="0">
                <a:solidFill>
                  <a:srgbClr val="444444"/>
                </a:solidFill>
              </a:rPr>
              <a:t>All those who have died in Christ shall come forth from the dead at his coming</a:t>
            </a:r>
            <a:r>
              <a:rPr lang="en-US" sz="1600" dirty="0">
                <a:solidFill>
                  <a:srgbClr val="444444"/>
                </a:solidFill>
              </a:rPr>
              <a:t> and shall dwell upon the earth as Christ shall be upon the earth during this millennium. They shall not remain here all the time during the thousand years, but they will mingle with those who are still here in mortal life. These resurrected saints and the Savior himself, shall come to give instruction and guidance; to reveal unto us [mortals] the things we ought to know; to give us information concerning the work in the temples of the Lord so we may do the work which is essential to the salvation of worthy men. Smith, Joseph Fielding" (</a:t>
            </a:r>
            <a:r>
              <a:rPr lang="en-US" sz="1600" i="1" dirty="0">
                <a:solidFill>
                  <a:srgbClr val="444444"/>
                </a:solidFill>
              </a:rPr>
              <a:t>Doctrines of Salvation, </a:t>
            </a:r>
            <a:r>
              <a:rPr lang="en-US" sz="1600" dirty="0">
                <a:solidFill>
                  <a:srgbClr val="444444"/>
                </a:solidFill>
              </a:rPr>
              <a:t>3 vols., edited by Bruce R. McConkie [Salt Lake City: </a:t>
            </a:r>
            <a:r>
              <a:rPr lang="en-US" sz="1600" dirty="0" err="1">
                <a:solidFill>
                  <a:srgbClr val="444444"/>
                </a:solidFill>
              </a:rPr>
              <a:t>Bookcraft</a:t>
            </a:r>
            <a:r>
              <a:rPr lang="en-US" sz="1600" dirty="0">
                <a:solidFill>
                  <a:srgbClr val="444444"/>
                </a:solidFill>
              </a:rPr>
              <a:t>, 1954-1956], 3: 59.)</a:t>
            </a:r>
            <a:endParaRPr lang="en-US" sz="1600" dirty="0"/>
          </a:p>
        </p:txBody>
      </p:sp>
    </p:spTree>
    <p:extLst>
      <p:ext uri="{BB962C8B-B14F-4D97-AF65-F5344CB8AC3E}">
        <p14:creationId xmlns:p14="http://schemas.microsoft.com/office/powerpoint/2010/main" val="2501516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85323"/>
            <a:ext cx="5634319" cy="3970318"/>
          </a:xfrm>
          <a:prstGeom prst="rect">
            <a:avLst/>
          </a:prstGeom>
          <a:noFill/>
          <a:ln>
            <a:solidFill>
              <a:schemeClr val="tx1"/>
            </a:solidFill>
          </a:ln>
        </p:spPr>
        <p:txBody>
          <a:bodyPr wrap="square" rtlCol="0">
            <a:spAutoFit/>
          </a:bodyPr>
          <a:lstStyle/>
          <a:p>
            <a:r>
              <a:rPr lang="en-US" sz="1200" b="1" dirty="0"/>
              <a:t>Revelation 20:14:</a:t>
            </a:r>
          </a:p>
          <a:p>
            <a:r>
              <a:rPr lang="en-US" sz="1200" dirty="0"/>
              <a:t>The second death, or spiritual death, is defined as being cut off from the presence of God. This means that you cannot see the face of God, you cannot withstand the presence of God, you will not enjoy the visitation of the Son, and you are not worthy of the smallest portion of the spirit of the Holy Ghost. It is a total and complete separation from God. As described in scripture, this state happens to those who suffer in hell. It also describes the state of the Sons of Perdition who are cast out after the last soul is resurrected. Therefore, the second death has power upon all those who suffer in hell until the resurrection of the wicked. At that point the second death applies only to the Sons of Perdition, 'These are they who shall go away into the lake of fire and brimstone, with the devil and his angels-And the only ones on whom the second death shall have any power' (DC 76:36-7).</a:t>
            </a:r>
          </a:p>
          <a:p>
            <a:r>
              <a:rPr lang="en-US" sz="1200" dirty="0"/>
              <a:t> </a:t>
            </a:r>
          </a:p>
          <a:p>
            <a:r>
              <a:rPr lang="en-US" sz="1200" dirty="0"/>
              <a:t>One might be inclined to think that the "first death" must be the death of the mortal body. This is not the case. The Lord explains that the first death is also spiritual and occurs when we leave his presence and come to earth. This is symbolized by the fall of Adam, 'I, the Lord God, caused that he should be cast out from the Garden of Eden, from my presence, because of his transgression, wherein he became spiritually dead, which is the first death, even that same death which is the last death (or second death), which is spiritual, which shall be pronounced upon the wicked when I shall say: Depart, ye cursed' (DC 29:41).gospeldoctrine.com</a:t>
            </a:r>
          </a:p>
        </p:txBody>
      </p:sp>
      <p:sp>
        <p:nvSpPr>
          <p:cNvPr id="3" name="Rectangle 2"/>
          <p:cNvSpPr/>
          <p:nvPr/>
        </p:nvSpPr>
        <p:spPr>
          <a:xfrm>
            <a:off x="0" y="0"/>
            <a:ext cx="5634319" cy="2585323"/>
          </a:xfrm>
          <a:prstGeom prst="rect">
            <a:avLst/>
          </a:prstGeom>
          <a:ln>
            <a:solidFill>
              <a:schemeClr val="tx1"/>
            </a:solidFill>
          </a:ln>
        </p:spPr>
        <p:txBody>
          <a:bodyPr wrap="square">
            <a:spAutoFit/>
          </a:bodyPr>
          <a:lstStyle/>
          <a:p>
            <a:r>
              <a:rPr lang="en-US" b="1" dirty="0">
                <a:solidFill>
                  <a:srgbClr val="333333"/>
                </a:solidFill>
                <a:latin typeface="Open Sans"/>
              </a:rPr>
              <a:t>“God judges </a:t>
            </a:r>
            <a:r>
              <a:rPr lang="en-US" dirty="0">
                <a:solidFill>
                  <a:srgbClr val="333333"/>
                </a:solidFill>
                <a:latin typeface="Open Sans"/>
              </a:rPr>
              <a:t>men according to the use they make of the light which He gives them” (</a:t>
            </a:r>
            <a:r>
              <a:rPr lang="en-US" i="1" dirty="0">
                <a:solidFill>
                  <a:srgbClr val="333333"/>
                </a:solidFill>
                <a:latin typeface="Open Sans"/>
              </a:rPr>
              <a:t>Teachings: Joseph Smith,</a:t>
            </a:r>
            <a:r>
              <a:rPr lang="en-US" dirty="0">
                <a:solidFill>
                  <a:srgbClr val="333333"/>
                </a:solidFill>
                <a:latin typeface="Open Sans"/>
              </a:rPr>
              <a:t> 405). He also explained, “[The Lord] will award judgment or mercy to all nations according to their several deserts, their means of obtaining intelligence, the laws by which they are governed, the facilities afforded them of obtaining correct information, and His inscrutable designs” (</a:t>
            </a:r>
            <a:r>
              <a:rPr lang="en-US" i="1" dirty="0">
                <a:solidFill>
                  <a:srgbClr val="333333"/>
                </a:solidFill>
                <a:latin typeface="Open Sans"/>
              </a:rPr>
              <a:t>Teachings: Joseph Smith,</a:t>
            </a:r>
            <a:r>
              <a:rPr lang="en-US" dirty="0">
                <a:solidFill>
                  <a:srgbClr val="333333"/>
                </a:solidFill>
                <a:latin typeface="Open Sans"/>
              </a:rPr>
              <a:t> 404).</a:t>
            </a:r>
            <a:endParaRPr lang="en-US" dirty="0"/>
          </a:p>
        </p:txBody>
      </p:sp>
    </p:spTree>
    <p:extLst>
      <p:ext uri="{BB962C8B-B14F-4D97-AF65-F5344CB8AC3E}">
        <p14:creationId xmlns:p14="http://schemas.microsoft.com/office/powerpoint/2010/main" val="88063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2795572-44F7-4CCA-88AF-26C89980F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24597" y="341209"/>
            <a:ext cx="7620000" cy="1323439"/>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Those Who Overcome</a:t>
            </a:r>
          </a:p>
          <a:p>
            <a:pPr algn="ctr"/>
            <a:r>
              <a:rPr lang="en-US" sz="4000" dirty="0">
                <a:solidFill>
                  <a:schemeClr val="bg1"/>
                </a:solidFill>
                <a:latin typeface="EuroStyle" panose="02027200000000000000" pitchFamily="18" charset="0"/>
              </a:rPr>
              <a:t>Revelation 21-22</a:t>
            </a:r>
          </a:p>
        </p:txBody>
      </p:sp>
      <p:grpSp>
        <p:nvGrpSpPr>
          <p:cNvPr id="2" name="Group 56"/>
          <p:cNvGrpSpPr/>
          <p:nvPr/>
        </p:nvGrpSpPr>
        <p:grpSpPr>
          <a:xfrm>
            <a:off x="1752600" y="2895600"/>
            <a:ext cx="8610600" cy="2057400"/>
            <a:chOff x="228600" y="2895600"/>
            <a:chExt cx="8610600" cy="2057400"/>
          </a:xfrm>
        </p:grpSpPr>
        <p:sp>
          <p:nvSpPr>
            <p:cNvPr id="13" name="Rounded Rectangle 12"/>
            <p:cNvSpPr/>
            <p:nvPr/>
          </p:nvSpPr>
          <p:spPr>
            <a:xfrm>
              <a:off x="228600" y="2895600"/>
              <a:ext cx="8534400" cy="2286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
            <p:cNvGrpSpPr/>
            <p:nvPr/>
          </p:nvGrpSpPr>
          <p:grpSpPr>
            <a:xfrm>
              <a:off x="228600" y="3124200"/>
              <a:ext cx="8541661" cy="914400"/>
              <a:chOff x="228600" y="3124200"/>
              <a:chExt cx="8541661" cy="914400"/>
            </a:xfrm>
          </p:grpSpPr>
          <p:sp>
            <p:nvSpPr>
              <p:cNvPr id="7" name="Rounded Rectangle 6"/>
              <p:cNvSpPr/>
              <p:nvPr/>
            </p:nvSpPr>
            <p:spPr>
              <a:xfrm>
                <a:off x="228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47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670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862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1054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324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38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0574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2766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4958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7150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934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543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153400" y="3581400"/>
                <a:ext cx="616861"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28600" y="3581400"/>
                <a:ext cx="6096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3"/>
            <p:cNvGrpSpPr/>
            <p:nvPr/>
          </p:nvGrpSpPr>
          <p:grpSpPr>
            <a:xfrm>
              <a:off x="228600" y="4038600"/>
              <a:ext cx="8610600" cy="914400"/>
              <a:chOff x="228600" y="3124200"/>
              <a:chExt cx="8610600" cy="914400"/>
            </a:xfrm>
          </p:grpSpPr>
          <p:sp>
            <p:nvSpPr>
              <p:cNvPr id="25" name="Rounded Rectangle 24"/>
              <p:cNvSpPr/>
              <p:nvPr/>
            </p:nvSpPr>
            <p:spPr>
              <a:xfrm>
                <a:off x="228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4478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6670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8862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1054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324600" y="31242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838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0574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2766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4958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7150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934200" y="3581400"/>
                <a:ext cx="12192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543800" y="3124200"/>
                <a:ext cx="1291542"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153400" y="3581400"/>
                <a:ext cx="6858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28600" y="3581400"/>
                <a:ext cx="609600" cy="457200"/>
              </a:xfrm>
              <a:prstGeom prst="roundRect">
                <a:avLst/>
              </a:prstGeom>
              <a:solidFill>
                <a:srgbClr val="F8DE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40"/>
            <p:cNvSpPr/>
            <p:nvPr/>
          </p:nvSpPr>
          <p:spPr>
            <a:xfrm>
              <a:off x="1371599" y="3962401"/>
              <a:ext cx="1502479" cy="381000"/>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704895" y="4436887"/>
              <a:ext cx="2116096"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9946279">
              <a:off x="3079579" y="3787464"/>
              <a:ext cx="1735836" cy="473607"/>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20890064">
              <a:off x="3887367" y="4208416"/>
              <a:ext cx="1898499" cy="49826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029200" y="3352800"/>
              <a:ext cx="947700" cy="381265"/>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2028823">
              <a:off x="1947902" y="33703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8638381">
              <a:off x="2943945" y="3294008"/>
              <a:ext cx="995221" cy="488016"/>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894281">
              <a:off x="5512177" y="3889874"/>
              <a:ext cx="1310981" cy="469084"/>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1894281">
              <a:off x="392601" y="3741627"/>
              <a:ext cx="995221" cy="325670"/>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17723340">
              <a:off x="6155277" y="3018046"/>
              <a:ext cx="457580" cy="1095331"/>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3943787">
              <a:off x="513712" y="4119976"/>
              <a:ext cx="624112" cy="1041936"/>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2814365">
              <a:off x="6646904" y="3852630"/>
              <a:ext cx="2116096"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1283386">
              <a:off x="6034930" y="4421503"/>
              <a:ext cx="1717266" cy="408158"/>
            </a:xfrm>
            <a:custGeom>
              <a:avLst/>
              <a:gdLst>
                <a:gd name="connsiteX0" fmla="*/ 246616 w 640167"/>
                <a:gd name="connsiteY0" fmla="*/ 74847 h 455622"/>
                <a:gd name="connsiteX1" fmla="*/ 246616 w 640167"/>
                <a:gd name="connsiteY1" fmla="*/ 74847 h 455622"/>
                <a:gd name="connsiteX2" fmla="*/ 145016 w 640167"/>
                <a:gd name="connsiteY2" fmla="*/ 148738 h 455622"/>
                <a:gd name="connsiteX3" fmla="*/ 126543 w 640167"/>
                <a:gd name="connsiteY3" fmla="*/ 185684 h 455622"/>
                <a:gd name="connsiteX4" fmla="*/ 52652 w 640167"/>
                <a:gd name="connsiteY4" fmla="*/ 268811 h 455622"/>
                <a:gd name="connsiteX5" fmla="*/ 61888 w 640167"/>
                <a:gd name="connsiteY5" fmla="*/ 388884 h 455622"/>
                <a:gd name="connsiteX6" fmla="*/ 89597 w 640167"/>
                <a:gd name="connsiteY6" fmla="*/ 416593 h 455622"/>
                <a:gd name="connsiteX7" fmla="*/ 117307 w 640167"/>
                <a:gd name="connsiteY7" fmla="*/ 435065 h 455622"/>
                <a:gd name="connsiteX8" fmla="*/ 181961 w 640167"/>
                <a:gd name="connsiteY8" fmla="*/ 453538 h 455622"/>
                <a:gd name="connsiteX9" fmla="*/ 348216 w 640167"/>
                <a:gd name="connsiteY9" fmla="*/ 444302 h 455622"/>
                <a:gd name="connsiteX10" fmla="*/ 403634 w 640167"/>
                <a:gd name="connsiteY10" fmla="*/ 407356 h 455622"/>
                <a:gd name="connsiteX11" fmla="*/ 431343 w 640167"/>
                <a:gd name="connsiteY11" fmla="*/ 398120 h 455622"/>
                <a:gd name="connsiteX12" fmla="*/ 459052 w 640167"/>
                <a:gd name="connsiteY12" fmla="*/ 379647 h 455622"/>
                <a:gd name="connsiteX13" fmla="*/ 523707 w 640167"/>
                <a:gd name="connsiteY13" fmla="*/ 351938 h 455622"/>
                <a:gd name="connsiteX14" fmla="*/ 542179 w 640167"/>
                <a:gd name="connsiteY14" fmla="*/ 324229 h 455622"/>
                <a:gd name="connsiteX15" fmla="*/ 588361 w 640167"/>
                <a:gd name="connsiteY15" fmla="*/ 278047 h 455622"/>
                <a:gd name="connsiteX16" fmla="*/ 597597 w 640167"/>
                <a:gd name="connsiteY16" fmla="*/ 250338 h 455622"/>
                <a:gd name="connsiteX17" fmla="*/ 616070 w 640167"/>
                <a:gd name="connsiteY17" fmla="*/ 222629 h 455622"/>
                <a:gd name="connsiteX18" fmla="*/ 634543 w 640167"/>
                <a:gd name="connsiteY18" fmla="*/ 167211 h 455622"/>
                <a:gd name="connsiteX19" fmla="*/ 625307 w 640167"/>
                <a:gd name="connsiteY19" fmla="*/ 56374 h 455622"/>
                <a:gd name="connsiteX20" fmla="*/ 542179 w 640167"/>
                <a:gd name="connsiteY20" fmla="*/ 10193 h 455622"/>
                <a:gd name="connsiteX21" fmla="*/ 302034 w 640167"/>
                <a:gd name="connsiteY21" fmla="*/ 19429 h 455622"/>
                <a:gd name="connsiteX22" fmla="*/ 283561 w 640167"/>
                <a:gd name="connsiteY22" fmla="*/ 74847 h 455622"/>
                <a:gd name="connsiteX23" fmla="*/ 246616 w 640167"/>
                <a:gd name="connsiteY23" fmla="*/ 74847 h 4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167" h="455622">
                  <a:moveTo>
                    <a:pt x="246616" y="74847"/>
                  </a:moveTo>
                  <a:lnTo>
                    <a:pt x="246616" y="74847"/>
                  </a:lnTo>
                  <a:cubicBezTo>
                    <a:pt x="217021" y="93344"/>
                    <a:pt x="168361" y="116055"/>
                    <a:pt x="145016" y="148738"/>
                  </a:cubicBezTo>
                  <a:cubicBezTo>
                    <a:pt x="137013" y="159942"/>
                    <a:pt x="135144" y="174932"/>
                    <a:pt x="126543" y="185684"/>
                  </a:cubicBezTo>
                  <a:cubicBezTo>
                    <a:pt x="0" y="343864"/>
                    <a:pt x="112504" y="179035"/>
                    <a:pt x="52652" y="268811"/>
                  </a:cubicBezTo>
                  <a:cubicBezTo>
                    <a:pt x="55731" y="308835"/>
                    <a:pt x="52152" y="349940"/>
                    <a:pt x="61888" y="388884"/>
                  </a:cubicBezTo>
                  <a:cubicBezTo>
                    <a:pt x="65056" y="401556"/>
                    <a:pt x="79562" y="408231"/>
                    <a:pt x="89597" y="416593"/>
                  </a:cubicBezTo>
                  <a:cubicBezTo>
                    <a:pt x="98125" y="423699"/>
                    <a:pt x="107378" y="430101"/>
                    <a:pt x="117307" y="435065"/>
                  </a:cubicBezTo>
                  <a:cubicBezTo>
                    <a:pt x="130563" y="441693"/>
                    <a:pt x="170117" y="450577"/>
                    <a:pt x="181961" y="453538"/>
                  </a:cubicBezTo>
                  <a:cubicBezTo>
                    <a:pt x="237379" y="450459"/>
                    <a:pt x="293879" y="455622"/>
                    <a:pt x="348216" y="444302"/>
                  </a:cubicBezTo>
                  <a:cubicBezTo>
                    <a:pt x="369951" y="439774"/>
                    <a:pt x="382572" y="414377"/>
                    <a:pt x="403634" y="407356"/>
                  </a:cubicBezTo>
                  <a:lnTo>
                    <a:pt x="431343" y="398120"/>
                  </a:lnTo>
                  <a:cubicBezTo>
                    <a:pt x="440579" y="391962"/>
                    <a:pt x="448849" y="384020"/>
                    <a:pt x="459052" y="379647"/>
                  </a:cubicBezTo>
                  <a:cubicBezTo>
                    <a:pt x="542556" y="343859"/>
                    <a:pt x="454136" y="398318"/>
                    <a:pt x="523707" y="351938"/>
                  </a:cubicBezTo>
                  <a:cubicBezTo>
                    <a:pt x="529864" y="342702"/>
                    <a:pt x="534330" y="332078"/>
                    <a:pt x="542179" y="324229"/>
                  </a:cubicBezTo>
                  <a:cubicBezTo>
                    <a:pt x="603758" y="262649"/>
                    <a:pt x="539097" y="351942"/>
                    <a:pt x="588361" y="278047"/>
                  </a:cubicBezTo>
                  <a:cubicBezTo>
                    <a:pt x="591440" y="268811"/>
                    <a:pt x="593243" y="259046"/>
                    <a:pt x="597597" y="250338"/>
                  </a:cubicBezTo>
                  <a:cubicBezTo>
                    <a:pt x="602561" y="240409"/>
                    <a:pt x="611561" y="232773"/>
                    <a:pt x="616070" y="222629"/>
                  </a:cubicBezTo>
                  <a:cubicBezTo>
                    <a:pt x="623978" y="204835"/>
                    <a:pt x="634543" y="167211"/>
                    <a:pt x="634543" y="167211"/>
                  </a:cubicBezTo>
                  <a:cubicBezTo>
                    <a:pt x="631464" y="130265"/>
                    <a:pt x="640167" y="90339"/>
                    <a:pt x="625307" y="56374"/>
                  </a:cubicBezTo>
                  <a:cubicBezTo>
                    <a:pt x="614462" y="31586"/>
                    <a:pt x="567851" y="18750"/>
                    <a:pt x="542179" y="10193"/>
                  </a:cubicBezTo>
                  <a:cubicBezTo>
                    <a:pt x="462131" y="13272"/>
                    <a:pt x="379750" y="0"/>
                    <a:pt x="302034" y="19429"/>
                  </a:cubicBezTo>
                  <a:cubicBezTo>
                    <a:pt x="283143" y="24152"/>
                    <a:pt x="303033" y="74847"/>
                    <a:pt x="283561" y="74847"/>
                  </a:cubicBezTo>
                  <a:lnTo>
                    <a:pt x="246616" y="74847"/>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2028823">
              <a:off x="576302" y="32179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2028823">
              <a:off x="3929103" y="3217934"/>
              <a:ext cx="1049933" cy="434909"/>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249040">
              <a:off x="7218827" y="3195587"/>
              <a:ext cx="1363302" cy="565726"/>
            </a:xfrm>
            <a:custGeom>
              <a:avLst/>
              <a:gdLst>
                <a:gd name="connsiteX0" fmla="*/ 38748 w 1361160"/>
                <a:gd name="connsiteY0" fmla="*/ 193963 h 608450"/>
                <a:gd name="connsiteX1" fmla="*/ 38748 w 1361160"/>
                <a:gd name="connsiteY1" fmla="*/ 193963 h 608450"/>
                <a:gd name="connsiteX2" fmla="*/ 131111 w 1361160"/>
                <a:gd name="connsiteY2" fmla="*/ 184727 h 608450"/>
                <a:gd name="connsiteX3" fmla="*/ 205002 w 1361160"/>
                <a:gd name="connsiteY3" fmla="*/ 166254 h 608450"/>
                <a:gd name="connsiteX4" fmla="*/ 232711 w 1361160"/>
                <a:gd name="connsiteY4" fmla="*/ 157018 h 608450"/>
                <a:gd name="connsiteX5" fmla="*/ 482093 w 1361160"/>
                <a:gd name="connsiteY5" fmla="*/ 147782 h 608450"/>
                <a:gd name="connsiteX6" fmla="*/ 537511 w 1361160"/>
                <a:gd name="connsiteY6" fmla="*/ 138545 h 608450"/>
                <a:gd name="connsiteX7" fmla="*/ 602166 w 1361160"/>
                <a:gd name="connsiteY7" fmla="*/ 129309 h 608450"/>
                <a:gd name="connsiteX8" fmla="*/ 657584 w 1361160"/>
                <a:gd name="connsiteY8" fmla="*/ 110836 h 608450"/>
                <a:gd name="connsiteX9" fmla="*/ 713002 w 1361160"/>
                <a:gd name="connsiteY9" fmla="*/ 92363 h 608450"/>
                <a:gd name="connsiteX10" fmla="*/ 777657 w 1361160"/>
                <a:gd name="connsiteY10" fmla="*/ 55418 h 608450"/>
                <a:gd name="connsiteX11" fmla="*/ 805366 w 1361160"/>
                <a:gd name="connsiteY11" fmla="*/ 46182 h 608450"/>
                <a:gd name="connsiteX12" fmla="*/ 888493 w 1361160"/>
                <a:gd name="connsiteY12" fmla="*/ 9236 h 608450"/>
                <a:gd name="connsiteX13" fmla="*/ 916202 w 1361160"/>
                <a:gd name="connsiteY13" fmla="*/ 0 h 608450"/>
                <a:gd name="connsiteX14" fmla="*/ 1045511 w 1361160"/>
                <a:gd name="connsiteY14" fmla="*/ 18473 h 608450"/>
                <a:gd name="connsiteX15" fmla="*/ 1082457 w 1361160"/>
                <a:gd name="connsiteY15" fmla="*/ 46182 h 608450"/>
                <a:gd name="connsiteX16" fmla="*/ 1137875 w 1361160"/>
                <a:gd name="connsiteY16" fmla="*/ 64654 h 608450"/>
                <a:gd name="connsiteX17" fmla="*/ 1211766 w 1361160"/>
                <a:gd name="connsiteY17" fmla="*/ 110836 h 608450"/>
                <a:gd name="connsiteX18" fmla="*/ 1239475 w 1361160"/>
                <a:gd name="connsiteY18" fmla="*/ 138545 h 608450"/>
                <a:gd name="connsiteX19" fmla="*/ 1276420 w 1361160"/>
                <a:gd name="connsiteY19" fmla="*/ 193963 h 608450"/>
                <a:gd name="connsiteX20" fmla="*/ 1285657 w 1361160"/>
                <a:gd name="connsiteY20" fmla="*/ 221673 h 608450"/>
                <a:gd name="connsiteX21" fmla="*/ 1304129 w 1361160"/>
                <a:gd name="connsiteY21" fmla="*/ 258618 h 608450"/>
                <a:gd name="connsiteX22" fmla="*/ 1331838 w 1361160"/>
                <a:gd name="connsiteY22" fmla="*/ 286327 h 608450"/>
                <a:gd name="connsiteX23" fmla="*/ 1341075 w 1361160"/>
                <a:gd name="connsiteY23" fmla="*/ 443345 h 608450"/>
                <a:gd name="connsiteX24" fmla="*/ 1322602 w 1361160"/>
                <a:gd name="connsiteY24" fmla="*/ 471054 h 608450"/>
                <a:gd name="connsiteX25" fmla="*/ 1230238 w 1361160"/>
                <a:gd name="connsiteY25" fmla="*/ 498763 h 608450"/>
                <a:gd name="connsiteX26" fmla="*/ 1184057 w 1361160"/>
                <a:gd name="connsiteY26" fmla="*/ 517236 h 608450"/>
                <a:gd name="connsiteX27" fmla="*/ 1147111 w 1361160"/>
                <a:gd name="connsiteY27" fmla="*/ 526473 h 608450"/>
                <a:gd name="connsiteX28" fmla="*/ 1091693 w 1361160"/>
                <a:gd name="connsiteY28" fmla="*/ 544945 h 608450"/>
                <a:gd name="connsiteX29" fmla="*/ 990093 w 1361160"/>
                <a:gd name="connsiteY29" fmla="*/ 554182 h 608450"/>
                <a:gd name="connsiteX30" fmla="*/ 925438 w 1361160"/>
                <a:gd name="connsiteY30" fmla="*/ 563418 h 608450"/>
                <a:gd name="connsiteX31" fmla="*/ 833075 w 1361160"/>
                <a:gd name="connsiteY31" fmla="*/ 572654 h 608450"/>
                <a:gd name="connsiteX32" fmla="*/ 796129 w 1361160"/>
                <a:gd name="connsiteY32" fmla="*/ 581891 h 608450"/>
                <a:gd name="connsiteX33" fmla="*/ 306602 w 1361160"/>
                <a:gd name="connsiteY33" fmla="*/ 563418 h 608450"/>
                <a:gd name="connsiteX34" fmla="*/ 205002 w 1361160"/>
                <a:gd name="connsiteY34" fmla="*/ 508000 h 608450"/>
                <a:gd name="connsiteX35" fmla="*/ 112638 w 1361160"/>
                <a:gd name="connsiteY35" fmla="*/ 461818 h 608450"/>
                <a:gd name="connsiteX36" fmla="*/ 75693 w 1361160"/>
                <a:gd name="connsiteY36" fmla="*/ 434109 h 608450"/>
                <a:gd name="connsiteX37" fmla="*/ 20275 w 1361160"/>
                <a:gd name="connsiteY37" fmla="*/ 415636 h 608450"/>
                <a:gd name="connsiteX38" fmla="*/ 1802 w 1361160"/>
                <a:gd name="connsiteY38" fmla="*/ 387927 h 608450"/>
                <a:gd name="connsiteX39" fmla="*/ 29511 w 1361160"/>
                <a:gd name="connsiteY39" fmla="*/ 230909 h 608450"/>
                <a:gd name="connsiteX40" fmla="*/ 47984 w 1361160"/>
                <a:gd name="connsiteY40" fmla="*/ 203200 h 608450"/>
                <a:gd name="connsiteX41" fmla="*/ 38748 w 1361160"/>
                <a:gd name="connsiteY41" fmla="*/ 193963 h 60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1160" h="608450">
                  <a:moveTo>
                    <a:pt x="38748" y="193963"/>
                  </a:moveTo>
                  <a:lnTo>
                    <a:pt x="38748" y="193963"/>
                  </a:lnTo>
                  <a:cubicBezTo>
                    <a:pt x="69536" y="190884"/>
                    <a:pt x="100591" y="189814"/>
                    <a:pt x="131111" y="184727"/>
                  </a:cubicBezTo>
                  <a:cubicBezTo>
                    <a:pt x="156154" y="180553"/>
                    <a:pt x="180916" y="174282"/>
                    <a:pt x="205002" y="166254"/>
                  </a:cubicBezTo>
                  <a:cubicBezTo>
                    <a:pt x="214238" y="163175"/>
                    <a:pt x="222997" y="157666"/>
                    <a:pt x="232711" y="157018"/>
                  </a:cubicBezTo>
                  <a:cubicBezTo>
                    <a:pt x="315711" y="151485"/>
                    <a:pt x="398966" y="150861"/>
                    <a:pt x="482093" y="147782"/>
                  </a:cubicBezTo>
                  <a:lnTo>
                    <a:pt x="537511" y="138545"/>
                  </a:lnTo>
                  <a:cubicBezTo>
                    <a:pt x="559028" y="135235"/>
                    <a:pt x="580953" y="134204"/>
                    <a:pt x="602166" y="129309"/>
                  </a:cubicBezTo>
                  <a:cubicBezTo>
                    <a:pt x="621139" y="124931"/>
                    <a:pt x="639111" y="116994"/>
                    <a:pt x="657584" y="110836"/>
                  </a:cubicBezTo>
                  <a:cubicBezTo>
                    <a:pt x="657589" y="110834"/>
                    <a:pt x="712998" y="92366"/>
                    <a:pt x="713002" y="92363"/>
                  </a:cubicBezTo>
                  <a:cubicBezTo>
                    <a:pt x="740829" y="73812"/>
                    <a:pt x="744847" y="69479"/>
                    <a:pt x="777657" y="55418"/>
                  </a:cubicBezTo>
                  <a:cubicBezTo>
                    <a:pt x="786606" y="51583"/>
                    <a:pt x="796130" y="49261"/>
                    <a:pt x="805366" y="46182"/>
                  </a:cubicBezTo>
                  <a:cubicBezTo>
                    <a:pt x="849276" y="16908"/>
                    <a:pt x="822545" y="31219"/>
                    <a:pt x="888493" y="9236"/>
                  </a:cubicBezTo>
                  <a:lnTo>
                    <a:pt x="916202" y="0"/>
                  </a:lnTo>
                  <a:cubicBezTo>
                    <a:pt x="923719" y="683"/>
                    <a:pt x="1015253" y="1183"/>
                    <a:pt x="1045511" y="18473"/>
                  </a:cubicBezTo>
                  <a:cubicBezTo>
                    <a:pt x="1058877" y="26111"/>
                    <a:pt x="1068688" y="39298"/>
                    <a:pt x="1082457" y="46182"/>
                  </a:cubicBezTo>
                  <a:cubicBezTo>
                    <a:pt x="1099873" y="54890"/>
                    <a:pt x="1120148" y="56597"/>
                    <a:pt x="1137875" y="64654"/>
                  </a:cubicBezTo>
                  <a:cubicBezTo>
                    <a:pt x="1141843" y="66458"/>
                    <a:pt x="1201109" y="101955"/>
                    <a:pt x="1211766" y="110836"/>
                  </a:cubicBezTo>
                  <a:cubicBezTo>
                    <a:pt x="1221801" y="119198"/>
                    <a:pt x="1230239" y="129309"/>
                    <a:pt x="1239475" y="138545"/>
                  </a:cubicBezTo>
                  <a:cubicBezTo>
                    <a:pt x="1261436" y="204429"/>
                    <a:pt x="1230296" y="124778"/>
                    <a:pt x="1276420" y="193963"/>
                  </a:cubicBezTo>
                  <a:cubicBezTo>
                    <a:pt x="1281821" y="202064"/>
                    <a:pt x="1281822" y="212724"/>
                    <a:pt x="1285657" y="221673"/>
                  </a:cubicBezTo>
                  <a:cubicBezTo>
                    <a:pt x="1291081" y="234328"/>
                    <a:pt x="1296126" y="247414"/>
                    <a:pt x="1304129" y="258618"/>
                  </a:cubicBezTo>
                  <a:cubicBezTo>
                    <a:pt x="1311721" y="269247"/>
                    <a:pt x="1322602" y="277091"/>
                    <a:pt x="1331838" y="286327"/>
                  </a:cubicBezTo>
                  <a:cubicBezTo>
                    <a:pt x="1355862" y="358397"/>
                    <a:pt x="1361160" y="349612"/>
                    <a:pt x="1341075" y="443345"/>
                  </a:cubicBezTo>
                  <a:cubicBezTo>
                    <a:pt x="1338749" y="454199"/>
                    <a:pt x="1332015" y="465171"/>
                    <a:pt x="1322602" y="471054"/>
                  </a:cubicBezTo>
                  <a:cubicBezTo>
                    <a:pt x="1298126" y="486352"/>
                    <a:pt x="1258052" y="489492"/>
                    <a:pt x="1230238" y="498763"/>
                  </a:cubicBezTo>
                  <a:cubicBezTo>
                    <a:pt x="1214509" y="504006"/>
                    <a:pt x="1199786" y="511993"/>
                    <a:pt x="1184057" y="517236"/>
                  </a:cubicBezTo>
                  <a:cubicBezTo>
                    <a:pt x="1172014" y="521250"/>
                    <a:pt x="1159270" y="522825"/>
                    <a:pt x="1147111" y="526473"/>
                  </a:cubicBezTo>
                  <a:cubicBezTo>
                    <a:pt x="1128460" y="532068"/>
                    <a:pt x="1111085" y="543182"/>
                    <a:pt x="1091693" y="544945"/>
                  </a:cubicBezTo>
                  <a:cubicBezTo>
                    <a:pt x="1057826" y="548024"/>
                    <a:pt x="1023891" y="550427"/>
                    <a:pt x="990093" y="554182"/>
                  </a:cubicBezTo>
                  <a:cubicBezTo>
                    <a:pt x="968456" y="556586"/>
                    <a:pt x="947059" y="560874"/>
                    <a:pt x="925438" y="563418"/>
                  </a:cubicBezTo>
                  <a:cubicBezTo>
                    <a:pt x="894709" y="567033"/>
                    <a:pt x="863863" y="569575"/>
                    <a:pt x="833075" y="572654"/>
                  </a:cubicBezTo>
                  <a:cubicBezTo>
                    <a:pt x="820760" y="575733"/>
                    <a:pt x="808823" y="581891"/>
                    <a:pt x="796129" y="581891"/>
                  </a:cubicBezTo>
                  <a:cubicBezTo>
                    <a:pt x="368843" y="581891"/>
                    <a:pt x="486739" y="608450"/>
                    <a:pt x="306602" y="563418"/>
                  </a:cubicBezTo>
                  <a:cubicBezTo>
                    <a:pt x="268650" y="538116"/>
                    <a:pt x="257394" y="528957"/>
                    <a:pt x="205002" y="508000"/>
                  </a:cubicBezTo>
                  <a:cubicBezTo>
                    <a:pt x="156098" y="488438"/>
                    <a:pt x="157936" y="492017"/>
                    <a:pt x="112638" y="461818"/>
                  </a:cubicBezTo>
                  <a:cubicBezTo>
                    <a:pt x="99830" y="453279"/>
                    <a:pt x="89462" y="440993"/>
                    <a:pt x="75693" y="434109"/>
                  </a:cubicBezTo>
                  <a:cubicBezTo>
                    <a:pt x="58277" y="425401"/>
                    <a:pt x="20275" y="415636"/>
                    <a:pt x="20275" y="415636"/>
                  </a:cubicBezTo>
                  <a:cubicBezTo>
                    <a:pt x="14117" y="406400"/>
                    <a:pt x="2593" y="399000"/>
                    <a:pt x="1802" y="387927"/>
                  </a:cubicBezTo>
                  <a:cubicBezTo>
                    <a:pt x="0" y="362699"/>
                    <a:pt x="7614" y="263754"/>
                    <a:pt x="29511" y="230909"/>
                  </a:cubicBezTo>
                  <a:cubicBezTo>
                    <a:pt x="35669" y="221673"/>
                    <a:pt x="40877" y="211728"/>
                    <a:pt x="47984" y="203200"/>
                  </a:cubicBezTo>
                  <a:cubicBezTo>
                    <a:pt x="77870" y="167337"/>
                    <a:pt x="40287" y="195502"/>
                    <a:pt x="38748" y="193963"/>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49613" y="2523557"/>
            <a:ext cx="1647766" cy="3595244"/>
            <a:chOff x="1991831" y="1178829"/>
            <a:chExt cx="2026911" cy="4422497"/>
          </a:xfrm>
        </p:grpSpPr>
        <p:sp>
          <p:nvSpPr>
            <p:cNvPr id="58" name="Oval 57"/>
            <p:cNvSpPr/>
            <p:nvPr/>
          </p:nvSpPr>
          <p:spPr>
            <a:xfrm rot="649721" flipH="1">
              <a:off x="3016382"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649721" flipH="1">
              <a:off x="2467117" y="5231726"/>
              <a:ext cx="600221" cy="3696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flipH="1">
              <a:off x="2369481" y="2677698"/>
              <a:ext cx="1400491" cy="270122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6724914" flipH="1">
              <a:off x="1930416" y="3613547"/>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3549535" flipH="1">
              <a:off x="3538562" y="3594652"/>
              <a:ext cx="607165" cy="3531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217087" flipH="1">
              <a:off x="2234158" y="2595622"/>
              <a:ext cx="537618" cy="118635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20382913">
              <a:off x="3342924" y="2601919"/>
              <a:ext cx="585228" cy="122935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rot="20706537">
              <a:off x="1991831" y="1178829"/>
              <a:ext cx="1998758" cy="1879517"/>
            </a:xfrm>
            <a:custGeom>
              <a:avLst/>
              <a:gdLst>
                <a:gd name="connsiteX0" fmla="*/ 1806500 w 1998758"/>
                <a:gd name="connsiteY0" fmla="*/ 682869 h 1879517"/>
                <a:gd name="connsiteX1" fmla="*/ 1765588 w 1998758"/>
                <a:gd name="connsiteY1" fmla="*/ 685304 h 1879517"/>
                <a:gd name="connsiteX2" fmla="*/ 1787925 w 1998758"/>
                <a:gd name="connsiteY2" fmla="*/ 714229 h 1879517"/>
                <a:gd name="connsiteX3" fmla="*/ 1795965 w 1998758"/>
                <a:gd name="connsiteY3" fmla="*/ 696654 h 1879517"/>
                <a:gd name="connsiteX4" fmla="*/ 1208171 w 1998758"/>
                <a:gd name="connsiteY4" fmla="*/ 66778 h 1879517"/>
                <a:gd name="connsiteX5" fmla="*/ 1346280 w 1998758"/>
                <a:gd name="connsiteY5" fmla="*/ 104615 h 1879517"/>
                <a:gd name="connsiteX6" fmla="*/ 1552921 w 1998758"/>
                <a:gd name="connsiteY6" fmla="*/ 258790 h 1879517"/>
                <a:gd name="connsiteX7" fmla="*/ 1742281 w 1998758"/>
                <a:gd name="connsiteY7" fmla="*/ 344665 h 1879517"/>
                <a:gd name="connsiteX8" fmla="*/ 1736241 w 1998758"/>
                <a:gd name="connsiteY8" fmla="*/ 463998 h 1879517"/>
                <a:gd name="connsiteX9" fmla="*/ 1926199 w 1998758"/>
                <a:gd name="connsiteY9" fmla="*/ 600937 h 1879517"/>
                <a:gd name="connsiteX10" fmla="*/ 1895702 w 1998758"/>
                <a:gd name="connsiteY10" fmla="*/ 664169 h 1879517"/>
                <a:gd name="connsiteX11" fmla="*/ 1866832 w 1998758"/>
                <a:gd name="connsiteY11" fmla="*/ 673034 h 1879517"/>
                <a:gd name="connsiteX12" fmla="*/ 1873137 w 1998758"/>
                <a:gd name="connsiteY12" fmla="*/ 676782 h 1879517"/>
                <a:gd name="connsiteX13" fmla="*/ 1919373 w 1998758"/>
                <a:gd name="connsiteY13" fmla="*/ 814502 h 1879517"/>
                <a:gd name="connsiteX14" fmla="*/ 1919628 w 1998758"/>
                <a:gd name="connsiteY14" fmla="*/ 814842 h 1879517"/>
                <a:gd name="connsiteX15" fmla="*/ 1956134 w 1998758"/>
                <a:gd name="connsiteY15" fmla="*/ 863596 h 1879517"/>
                <a:gd name="connsiteX16" fmla="*/ 1978709 w 1998758"/>
                <a:gd name="connsiteY16" fmla="*/ 948163 h 1879517"/>
                <a:gd name="connsiteX17" fmla="*/ 1976053 w 1998758"/>
                <a:gd name="connsiteY17" fmla="*/ 1093099 h 1879517"/>
                <a:gd name="connsiteX18" fmla="*/ 1995454 w 1998758"/>
                <a:gd name="connsiteY18" fmla="*/ 1314703 h 1879517"/>
                <a:gd name="connsiteX19" fmla="*/ 1904571 w 1998758"/>
                <a:gd name="connsiteY19" fmla="*/ 1508684 h 1879517"/>
                <a:gd name="connsiteX20" fmla="*/ 1872036 w 1998758"/>
                <a:gd name="connsiteY20" fmla="*/ 1674901 h 1879517"/>
                <a:gd name="connsiteX21" fmla="*/ 1761266 w 1998758"/>
                <a:gd name="connsiteY21" fmla="*/ 1695026 h 1879517"/>
                <a:gd name="connsiteX22" fmla="*/ 1682107 w 1998758"/>
                <a:gd name="connsiteY22" fmla="*/ 1872349 h 1879517"/>
                <a:gd name="connsiteX23" fmla="*/ 1565718 w 1998758"/>
                <a:gd name="connsiteY23" fmla="*/ 1764112 h 1879517"/>
                <a:gd name="connsiteX24" fmla="*/ 1392826 w 1998758"/>
                <a:gd name="connsiteY24" fmla="*/ 1657171 h 1879517"/>
                <a:gd name="connsiteX25" fmla="*/ 1316809 w 1998758"/>
                <a:gd name="connsiteY25" fmla="*/ 1538167 h 1879517"/>
                <a:gd name="connsiteX26" fmla="*/ 1333052 w 1998758"/>
                <a:gd name="connsiteY26" fmla="*/ 1377531 h 1879517"/>
                <a:gd name="connsiteX27" fmla="*/ 1298752 w 1998758"/>
                <a:gd name="connsiteY27" fmla="*/ 1212724 h 1879517"/>
                <a:gd name="connsiteX28" fmla="*/ 1361392 w 1998758"/>
                <a:gd name="connsiteY28" fmla="*/ 1066237 h 1879517"/>
                <a:gd name="connsiteX29" fmla="*/ 1361992 w 1998758"/>
                <a:gd name="connsiteY29" fmla="*/ 1062376 h 1879517"/>
                <a:gd name="connsiteX30" fmla="*/ 1366026 w 1998758"/>
                <a:gd name="connsiteY30" fmla="*/ 949809 h 1879517"/>
                <a:gd name="connsiteX31" fmla="*/ 1388628 w 1998758"/>
                <a:gd name="connsiteY31" fmla="*/ 857208 h 1879517"/>
                <a:gd name="connsiteX32" fmla="*/ 1326634 w 1998758"/>
                <a:gd name="connsiteY32" fmla="*/ 841314 h 1879517"/>
                <a:gd name="connsiteX33" fmla="*/ 1241579 w 1998758"/>
                <a:gd name="connsiteY33" fmla="*/ 799990 h 1879517"/>
                <a:gd name="connsiteX34" fmla="*/ 1035777 w 1998758"/>
                <a:gd name="connsiteY34" fmla="*/ 782713 h 1879517"/>
                <a:gd name="connsiteX35" fmla="*/ 878106 w 1998758"/>
                <a:gd name="connsiteY35" fmla="*/ 672395 h 1879517"/>
                <a:gd name="connsiteX36" fmla="*/ 873665 w 1998758"/>
                <a:gd name="connsiteY36" fmla="*/ 670560 h 1879517"/>
                <a:gd name="connsiteX37" fmla="*/ 847574 w 1998758"/>
                <a:gd name="connsiteY37" fmla="*/ 662760 h 1879517"/>
                <a:gd name="connsiteX38" fmla="*/ 840617 w 1998758"/>
                <a:gd name="connsiteY38" fmla="*/ 700029 h 1879517"/>
                <a:gd name="connsiteX39" fmla="*/ 825723 w 1998758"/>
                <a:gd name="connsiteY39" fmla="*/ 748679 h 1879517"/>
                <a:gd name="connsiteX40" fmla="*/ 753916 w 1998758"/>
                <a:gd name="connsiteY40" fmla="*/ 890058 h 1879517"/>
                <a:gd name="connsiteX41" fmla="*/ 662558 w 1998758"/>
                <a:gd name="connsiteY41" fmla="*/ 1115250 h 1879517"/>
                <a:gd name="connsiteX42" fmla="*/ 497837 w 1998758"/>
                <a:gd name="connsiteY42" fmla="*/ 1270877 h 1879517"/>
                <a:gd name="connsiteX43" fmla="*/ 392316 w 1998758"/>
                <a:gd name="connsiteY43" fmla="*/ 1421671 h 1879517"/>
                <a:gd name="connsiteX44" fmla="*/ 295602 w 1998758"/>
                <a:gd name="connsiteY44" fmla="*/ 1398833 h 1879517"/>
                <a:gd name="connsiteX45" fmla="*/ 148107 w 1998758"/>
                <a:gd name="connsiteY45" fmla="*/ 1542602 h 1879517"/>
                <a:gd name="connsiteX46" fmla="*/ 108726 w 1998758"/>
                <a:gd name="connsiteY46" fmla="*/ 1391485 h 1879517"/>
                <a:gd name="connsiteX47" fmla="*/ 24325 w 1998758"/>
                <a:gd name="connsiteY47" fmla="*/ 1219906 h 1879517"/>
                <a:gd name="connsiteX48" fmla="*/ 21845 w 1998758"/>
                <a:gd name="connsiteY48" fmla="*/ 1073740 h 1879517"/>
                <a:gd name="connsiteX49" fmla="*/ 111881 w 1998758"/>
                <a:gd name="connsiteY49" fmla="*/ 922162 h 1879517"/>
                <a:gd name="connsiteX50" fmla="*/ 164210 w 1998758"/>
                <a:gd name="connsiteY50" fmla="*/ 747042 h 1879517"/>
                <a:gd name="connsiteX51" fmla="*/ 283894 w 1998758"/>
                <a:gd name="connsiteY51" fmla="*/ 627214 h 1879517"/>
                <a:gd name="connsiteX52" fmla="*/ 286223 w 1998758"/>
                <a:gd name="connsiteY52" fmla="*/ 623650 h 1879517"/>
                <a:gd name="connsiteX53" fmla="*/ 409337 w 1998758"/>
                <a:gd name="connsiteY53" fmla="*/ 427706 h 1879517"/>
                <a:gd name="connsiteX54" fmla="*/ 539109 w 1998758"/>
                <a:gd name="connsiteY54" fmla="*/ 432706 h 1879517"/>
                <a:gd name="connsiteX55" fmla="*/ 539171 w 1998758"/>
                <a:gd name="connsiteY55" fmla="*/ 432638 h 1879517"/>
                <a:gd name="connsiteX56" fmla="*/ 571757 w 1998758"/>
                <a:gd name="connsiteY56" fmla="*/ 397345 h 1879517"/>
                <a:gd name="connsiteX57" fmla="*/ 530979 w 1998758"/>
                <a:gd name="connsiteY57" fmla="*/ 371260 h 1879517"/>
                <a:gd name="connsiteX58" fmla="*/ 587553 w 1998758"/>
                <a:gd name="connsiteY58" fmla="*/ 266386 h 1879517"/>
                <a:gd name="connsiteX59" fmla="*/ 586063 w 1998758"/>
                <a:gd name="connsiteY59" fmla="*/ 265457 h 1879517"/>
                <a:gd name="connsiteX60" fmla="*/ 520600 w 1998758"/>
                <a:gd name="connsiteY60" fmla="*/ 224642 h 1879517"/>
                <a:gd name="connsiteX61" fmla="*/ 493395 w 1998758"/>
                <a:gd name="connsiteY61" fmla="*/ 183124 h 1879517"/>
                <a:gd name="connsiteX62" fmla="*/ 516319 w 1998758"/>
                <a:gd name="connsiteY62" fmla="*/ 149097 h 1879517"/>
                <a:gd name="connsiteX63" fmla="*/ 585909 w 1998758"/>
                <a:gd name="connsiteY63" fmla="*/ 136445 h 1879517"/>
                <a:gd name="connsiteX64" fmla="*/ 587986 w 1998758"/>
                <a:gd name="connsiteY64" fmla="*/ 136067 h 1879517"/>
                <a:gd name="connsiteX65" fmla="*/ 528510 w 1998758"/>
                <a:gd name="connsiteY65" fmla="*/ 47459 h 1879517"/>
                <a:gd name="connsiteX66" fmla="*/ 552518 w 1998758"/>
                <a:gd name="connsiteY66" fmla="*/ 27090 h 1879517"/>
                <a:gd name="connsiteX67" fmla="*/ 729259 w 1998758"/>
                <a:gd name="connsiteY67" fmla="*/ 23607 h 1879517"/>
                <a:gd name="connsiteX68" fmla="*/ 729734 w 1998758"/>
                <a:gd name="connsiteY68" fmla="*/ 23456 h 1879517"/>
                <a:gd name="connsiteX69" fmla="*/ 797762 w 1998758"/>
                <a:gd name="connsiteY69" fmla="*/ 1687 h 1879517"/>
                <a:gd name="connsiteX70" fmla="*/ 904713 w 1998758"/>
                <a:gd name="connsiteY70" fmla="*/ 5479 h 1879517"/>
                <a:gd name="connsiteX71" fmla="*/ 1076800 w 1998758"/>
                <a:gd name="connsiteY71" fmla="*/ 54139 h 1879517"/>
                <a:gd name="connsiteX72" fmla="*/ 1208171 w 1998758"/>
                <a:gd name="connsiteY72" fmla="*/ 66778 h 18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98758" h="1879517">
                  <a:moveTo>
                    <a:pt x="1806500" y="682869"/>
                  </a:moveTo>
                  <a:lnTo>
                    <a:pt x="1765588" y="685304"/>
                  </a:lnTo>
                  <a:lnTo>
                    <a:pt x="1787925" y="714229"/>
                  </a:lnTo>
                  <a:lnTo>
                    <a:pt x="1795965" y="696654"/>
                  </a:lnTo>
                  <a:close/>
                  <a:moveTo>
                    <a:pt x="1208171" y="66778"/>
                  </a:moveTo>
                  <a:cubicBezTo>
                    <a:pt x="1254264" y="75412"/>
                    <a:pt x="1301479" y="88246"/>
                    <a:pt x="1346280" y="104615"/>
                  </a:cubicBezTo>
                  <a:cubicBezTo>
                    <a:pt x="1465399" y="148136"/>
                    <a:pt x="1547072" y="209071"/>
                    <a:pt x="1552921" y="258790"/>
                  </a:cubicBezTo>
                  <a:cubicBezTo>
                    <a:pt x="1629052" y="279264"/>
                    <a:pt x="1698088" y="310582"/>
                    <a:pt x="1742281" y="344665"/>
                  </a:cubicBezTo>
                  <a:cubicBezTo>
                    <a:pt x="1809436" y="396453"/>
                    <a:pt x="1806977" y="444811"/>
                    <a:pt x="1736241" y="463998"/>
                  </a:cubicBezTo>
                  <a:cubicBezTo>
                    <a:pt x="1838480" y="503473"/>
                    <a:pt x="1910797" y="555608"/>
                    <a:pt x="1926199" y="600937"/>
                  </a:cubicBezTo>
                  <a:cubicBezTo>
                    <a:pt x="1935272" y="627643"/>
                    <a:pt x="1923788" y="649414"/>
                    <a:pt x="1895702" y="664169"/>
                  </a:cubicBezTo>
                  <a:lnTo>
                    <a:pt x="1866832" y="673034"/>
                  </a:lnTo>
                  <a:lnTo>
                    <a:pt x="1873137" y="676782"/>
                  </a:lnTo>
                  <a:cubicBezTo>
                    <a:pt x="1897348" y="701473"/>
                    <a:pt x="1914709" y="753168"/>
                    <a:pt x="1919373" y="814502"/>
                  </a:cubicBezTo>
                  <a:lnTo>
                    <a:pt x="1919628" y="814842"/>
                  </a:lnTo>
                  <a:lnTo>
                    <a:pt x="1956134" y="863596"/>
                  </a:lnTo>
                  <a:cubicBezTo>
                    <a:pt x="1966337" y="886575"/>
                    <a:pt x="1974175" y="915467"/>
                    <a:pt x="1978709" y="948163"/>
                  </a:cubicBezTo>
                  <a:cubicBezTo>
                    <a:pt x="1985300" y="995630"/>
                    <a:pt x="1984361" y="1047183"/>
                    <a:pt x="1976053" y="1093099"/>
                  </a:cubicBezTo>
                  <a:cubicBezTo>
                    <a:pt x="1996475" y="1156068"/>
                    <a:pt x="2003616" y="1237697"/>
                    <a:pt x="1995454" y="1314703"/>
                  </a:cubicBezTo>
                  <a:cubicBezTo>
                    <a:pt x="1984604" y="1417077"/>
                    <a:pt x="1948685" y="1493745"/>
                    <a:pt x="1904571" y="1508684"/>
                  </a:cubicBezTo>
                  <a:cubicBezTo>
                    <a:pt x="1904360" y="1572583"/>
                    <a:pt x="1892490" y="1633184"/>
                    <a:pt x="1872036" y="1674901"/>
                  </a:cubicBezTo>
                  <a:cubicBezTo>
                    <a:pt x="1840959" y="1738292"/>
                    <a:pt x="1796068" y="1746439"/>
                    <a:pt x="1761266" y="1695026"/>
                  </a:cubicBezTo>
                  <a:cubicBezTo>
                    <a:pt x="1750011" y="1783335"/>
                    <a:pt x="1719873" y="1850842"/>
                    <a:pt x="1682107" y="1872349"/>
                  </a:cubicBezTo>
                  <a:cubicBezTo>
                    <a:pt x="1637605" y="1897688"/>
                    <a:pt x="1591159" y="1854506"/>
                    <a:pt x="1565718" y="1764112"/>
                  </a:cubicBezTo>
                  <a:cubicBezTo>
                    <a:pt x="1505669" y="1849912"/>
                    <a:pt x="1427676" y="1801685"/>
                    <a:pt x="1392826" y="1657171"/>
                  </a:cubicBezTo>
                  <a:cubicBezTo>
                    <a:pt x="1358591" y="1666670"/>
                    <a:pt x="1326445" y="1616357"/>
                    <a:pt x="1316809" y="1538167"/>
                  </a:cubicBezTo>
                  <a:cubicBezTo>
                    <a:pt x="1309829" y="1481596"/>
                    <a:pt x="1315999" y="1420544"/>
                    <a:pt x="1333052" y="1377531"/>
                  </a:cubicBezTo>
                  <a:cubicBezTo>
                    <a:pt x="1308857" y="1343792"/>
                    <a:pt x="1295384" y="1279047"/>
                    <a:pt x="1298752" y="1212724"/>
                  </a:cubicBezTo>
                  <a:cubicBezTo>
                    <a:pt x="1302703" y="1135069"/>
                    <a:pt x="1328712" y="1074242"/>
                    <a:pt x="1361392" y="1066237"/>
                  </a:cubicBezTo>
                  <a:cubicBezTo>
                    <a:pt x="1361586" y="1064941"/>
                    <a:pt x="1361797" y="1063672"/>
                    <a:pt x="1361992" y="1062376"/>
                  </a:cubicBezTo>
                  <a:cubicBezTo>
                    <a:pt x="1359797" y="1024140"/>
                    <a:pt x="1361259" y="985743"/>
                    <a:pt x="1366026" y="949809"/>
                  </a:cubicBezTo>
                  <a:lnTo>
                    <a:pt x="1388628" y="857208"/>
                  </a:lnTo>
                  <a:lnTo>
                    <a:pt x="1326634" y="841314"/>
                  </a:lnTo>
                  <a:cubicBezTo>
                    <a:pt x="1294354" y="829671"/>
                    <a:pt x="1264909" y="815503"/>
                    <a:pt x="1241579" y="799990"/>
                  </a:cubicBezTo>
                  <a:cubicBezTo>
                    <a:pt x="1194791" y="813964"/>
                    <a:pt x="1113941" y="807176"/>
                    <a:pt x="1035777" y="782713"/>
                  </a:cubicBezTo>
                  <a:cubicBezTo>
                    <a:pt x="944261" y="754064"/>
                    <a:pt x="878790" y="708258"/>
                    <a:pt x="878106" y="672395"/>
                  </a:cubicBezTo>
                  <a:cubicBezTo>
                    <a:pt x="876614" y="671787"/>
                    <a:pt x="875158" y="671170"/>
                    <a:pt x="873665" y="670560"/>
                  </a:cubicBezTo>
                  <a:lnTo>
                    <a:pt x="847574" y="662760"/>
                  </a:lnTo>
                  <a:lnTo>
                    <a:pt x="840617" y="700029"/>
                  </a:lnTo>
                  <a:cubicBezTo>
                    <a:pt x="836782" y="715426"/>
                    <a:pt x="831806" y="731745"/>
                    <a:pt x="825723" y="748679"/>
                  </a:cubicBezTo>
                  <a:cubicBezTo>
                    <a:pt x="808068" y="797850"/>
                    <a:pt x="782531" y="848141"/>
                    <a:pt x="753916" y="890058"/>
                  </a:cubicBezTo>
                  <a:cubicBezTo>
                    <a:pt x="739670" y="959782"/>
                    <a:pt x="706014" y="1042730"/>
                    <a:pt x="662558" y="1115250"/>
                  </a:cubicBezTo>
                  <a:cubicBezTo>
                    <a:pt x="604786" y="1211660"/>
                    <a:pt x="539683" y="1273169"/>
                    <a:pt x="497837" y="1270877"/>
                  </a:cubicBezTo>
                  <a:cubicBezTo>
                    <a:pt x="466933" y="1333578"/>
                    <a:pt x="428454" y="1388553"/>
                    <a:pt x="392316" y="1421671"/>
                  </a:cubicBezTo>
                  <a:cubicBezTo>
                    <a:pt x="337404" y="1472000"/>
                    <a:pt x="298215" y="1462734"/>
                    <a:pt x="295602" y="1398833"/>
                  </a:cubicBezTo>
                  <a:cubicBezTo>
                    <a:pt x="244278" y="1481268"/>
                    <a:pt x="188125" y="1536001"/>
                    <a:pt x="148107" y="1542602"/>
                  </a:cubicBezTo>
                  <a:cubicBezTo>
                    <a:pt x="100952" y="1550380"/>
                    <a:pt x="85231" y="1490086"/>
                    <a:pt x="108726" y="1391485"/>
                  </a:cubicBezTo>
                  <a:cubicBezTo>
                    <a:pt x="20270" y="1452685"/>
                    <a:pt x="-17809" y="1375298"/>
                    <a:pt x="24325" y="1219906"/>
                  </a:cubicBezTo>
                  <a:cubicBezTo>
                    <a:pt x="-7143" y="1216069"/>
                    <a:pt x="-8197" y="1154269"/>
                    <a:pt x="21845" y="1073740"/>
                  </a:cubicBezTo>
                  <a:cubicBezTo>
                    <a:pt x="43574" y="1015474"/>
                    <a:pt x="77791" y="957862"/>
                    <a:pt x="111881" y="922162"/>
                  </a:cubicBezTo>
                  <a:cubicBezTo>
                    <a:pt x="109101" y="879705"/>
                    <a:pt x="129659" y="810909"/>
                    <a:pt x="164210" y="747042"/>
                  </a:cubicBezTo>
                  <a:cubicBezTo>
                    <a:pt x="204670" y="672265"/>
                    <a:pt x="254366" y="622507"/>
                    <a:pt x="283894" y="627214"/>
                  </a:cubicBezTo>
                  <a:cubicBezTo>
                    <a:pt x="284670" y="626014"/>
                    <a:pt x="285446" y="624849"/>
                    <a:pt x="286223" y="623650"/>
                  </a:cubicBezTo>
                  <a:cubicBezTo>
                    <a:pt x="319559" y="546829"/>
                    <a:pt x="364699" y="474995"/>
                    <a:pt x="409337" y="427706"/>
                  </a:cubicBezTo>
                  <a:cubicBezTo>
                    <a:pt x="479851" y="353018"/>
                    <a:pt x="533859" y="355119"/>
                    <a:pt x="539109" y="432706"/>
                  </a:cubicBezTo>
                  <a:lnTo>
                    <a:pt x="539171" y="432638"/>
                  </a:lnTo>
                  <a:lnTo>
                    <a:pt x="571757" y="397345"/>
                  </a:lnTo>
                  <a:lnTo>
                    <a:pt x="530979" y="371260"/>
                  </a:lnTo>
                  <a:cubicBezTo>
                    <a:pt x="475955" y="320978"/>
                    <a:pt x="493231" y="275015"/>
                    <a:pt x="587553" y="266386"/>
                  </a:cubicBezTo>
                  <a:lnTo>
                    <a:pt x="586063" y="265457"/>
                  </a:lnTo>
                  <a:lnTo>
                    <a:pt x="520600" y="224642"/>
                  </a:lnTo>
                  <a:cubicBezTo>
                    <a:pt x="504428" y="210343"/>
                    <a:pt x="494879" y="196082"/>
                    <a:pt x="493395" y="183124"/>
                  </a:cubicBezTo>
                  <a:cubicBezTo>
                    <a:pt x="491753" y="168861"/>
                    <a:pt x="499975" y="157229"/>
                    <a:pt x="516319" y="149097"/>
                  </a:cubicBezTo>
                  <a:lnTo>
                    <a:pt x="585909" y="136445"/>
                  </a:lnTo>
                  <a:lnTo>
                    <a:pt x="587986" y="136067"/>
                  </a:lnTo>
                  <a:cubicBezTo>
                    <a:pt x="536733" y="104112"/>
                    <a:pt x="515823" y="71234"/>
                    <a:pt x="528510" y="47459"/>
                  </a:cubicBezTo>
                  <a:cubicBezTo>
                    <a:pt x="532739" y="39534"/>
                    <a:pt x="540702" y="32620"/>
                    <a:pt x="552518" y="27090"/>
                  </a:cubicBezTo>
                  <a:cubicBezTo>
                    <a:pt x="588523" y="10231"/>
                    <a:pt x="654866" y="8918"/>
                    <a:pt x="729259" y="23607"/>
                  </a:cubicBezTo>
                  <a:lnTo>
                    <a:pt x="729734" y="23456"/>
                  </a:lnTo>
                  <a:lnTo>
                    <a:pt x="797762" y="1687"/>
                  </a:lnTo>
                  <a:cubicBezTo>
                    <a:pt x="827927" y="-1431"/>
                    <a:pt x="864499" y="-264"/>
                    <a:pt x="904713" y="5479"/>
                  </a:cubicBezTo>
                  <a:cubicBezTo>
                    <a:pt x="963095" y="13807"/>
                    <a:pt x="1024307" y="31109"/>
                    <a:pt x="1076800" y="54139"/>
                  </a:cubicBezTo>
                  <a:cubicBezTo>
                    <a:pt x="1117108" y="53709"/>
                    <a:pt x="1162078" y="58143"/>
                    <a:pt x="1208171" y="66778"/>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Trapezoid 65"/>
            <p:cNvSpPr/>
            <p:nvPr/>
          </p:nvSpPr>
          <p:spPr>
            <a:xfrm flipH="1">
              <a:off x="2400702" y="2546211"/>
              <a:ext cx="1300613" cy="235396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rot="10800000" flipH="1">
              <a:off x="2834241" y="2746708"/>
              <a:ext cx="433538" cy="601486"/>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24"/>
            <p:cNvGrpSpPr/>
            <p:nvPr/>
          </p:nvGrpSpPr>
          <p:grpSpPr>
            <a:xfrm>
              <a:off x="2232165" y="2330437"/>
              <a:ext cx="1527476" cy="2222475"/>
              <a:chOff x="4553132" y="914400"/>
              <a:chExt cx="2152468" cy="3437345"/>
            </a:xfrm>
          </p:grpSpPr>
          <p:sp>
            <p:nvSpPr>
              <p:cNvPr id="134" name="Double Wave 133"/>
              <p:cNvSpPr/>
              <p:nvPr/>
            </p:nvSpPr>
            <p:spPr>
              <a:xfrm rot="16997920">
                <a:off x="3382792" y="2343203"/>
                <a:ext cx="3178882" cy="838201"/>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6"/>
              <p:cNvGrpSpPr/>
              <p:nvPr/>
            </p:nvGrpSpPr>
            <p:grpSpPr>
              <a:xfrm>
                <a:off x="4724400" y="914400"/>
                <a:ext cx="1981200" cy="2070031"/>
                <a:chOff x="2624682" y="2226017"/>
                <a:chExt cx="1981200" cy="2070031"/>
              </a:xfrm>
              <a:solidFill>
                <a:srgbClr val="E0C13C"/>
              </a:solidFill>
            </p:grpSpPr>
            <p:sp>
              <p:nvSpPr>
                <p:cNvPr id="136" name="Pie 17"/>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7" name="Group 5"/>
                <p:cNvGrpSpPr/>
                <p:nvPr/>
              </p:nvGrpSpPr>
              <p:grpSpPr>
                <a:xfrm>
                  <a:off x="2888157" y="2404569"/>
                  <a:ext cx="1538266" cy="1563370"/>
                  <a:chOff x="2885895" y="2404569"/>
                  <a:chExt cx="1538266" cy="1563370"/>
                </a:xfrm>
                <a:grpFill/>
              </p:grpSpPr>
              <p:sp>
                <p:nvSpPr>
                  <p:cNvPr id="138" name="Moon 3"/>
                  <p:cNvSpPr/>
                  <p:nvPr/>
                </p:nvSpPr>
                <p:spPr>
                  <a:xfrm rot="16200000">
                    <a:off x="2894411" y="2438188"/>
                    <a:ext cx="1521236" cy="153826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20"/>
                  <p:cNvSpPr/>
                  <p:nvPr/>
                </p:nvSpPr>
                <p:spPr>
                  <a:xfrm rot="16200000">
                    <a:off x="3064331" y="2226133"/>
                    <a:ext cx="1100633" cy="145750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9" name="Oval 68"/>
            <p:cNvSpPr/>
            <p:nvPr/>
          </p:nvSpPr>
          <p:spPr>
            <a:xfrm flipH="1">
              <a:off x="2502764" y="1343243"/>
              <a:ext cx="1198552" cy="150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58"/>
            <p:cNvGrpSpPr/>
            <p:nvPr/>
          </p:nvGrpSpPr>
          <p:grpSpPr>
            <a:xfrm>
              <a:off x="2316581" y="4892202"/>
              <a:ext cx="1429436" cy="533987"/>
              <a:chOff x="3810000" y="1677648"/>
              <a:chExt cx="4705061" cy="1827552"/>
            </a:xfrm>
          </p:grpSpPr>
          <p:grpSp>
            <p:nvGrpSpPr>
              <p:cNvPr id="104" name="Group 37"/>
              <p:cNvGrpSpPr/>
              <p:nvPr/>
            </p:nvGrpSpPr>
            <p:grpSpPr>
              <a:xfrm>
                <a:off x="3810000" y="1828800"/>
                <a:ext cx="1776984" cy="1676400"/>
                <a:chOff x="3810000" y="1828800"/>
                <a:chExt cx="4038600" cy="3810000"/>
              </a:xfrm>
            </p:grpSpPr>
            <p:sp>
              <p:nvSpPr>
                <p:cNvPr id="125" name="Half Frame 12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Half Frame 12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12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38"/>
              <p:cNvGrpSpPr/>
              <p:nvPr/>
            </p:nvGrpSpPr>
            <p:grpSpPr>
              <a:xfrm>
                <a:off x="5314014" y="1757596"/>
                <a:ext cx="1776984" cy="1676400"/>
                <a:chOff x="3810000" y="1828800"/>
                <a:chExt cx="4038600" cy="3810000"/>
              </a:xfrm>
            </p:grpSpPr>
            <p:sp>
              <p:nvSpPr>
                <p:cNvPr id="116" name="Half Frame 11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Half Frame 11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Half Frame 11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11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iamond 12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48"/>
              <p:cNvGrpSpPr/>
              <p:nvPr/>
            </p:nvGrpSpPr>
            <p:grpSpPr>
              <a:xfrm>
                <a:off x="6738077" y="1677648"/>
                <a:ext cx="1776984" cy="1676400"/>
                <a:chOff x="3810000" y="1828800"/>
                <a:chExt cx="4038600" cy="3810000"/>
              </a:xfrm>
            </p:grpSpPr>
            <p:sp>
              <p:nvSpPr>
                <p:cNvPr id="107" name="Half Frame 10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Diamond 11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2229729" y="1402670"/>
              <a:ext cx="1552120" cy="248171"/>
              <a:chOff x="2229729" y="1483884"/>
              <a:chExt cx="1552120" cy="334263"/>
            </a:xfrm>
          </p:grpSpPr>
          <p:sp>
            <p:nvSpPr>
              <p:cNvPr id="72" name="Rounded Rectangle 15"/>
              <p:cNvSpPr/>
              <p:nvPr/>
            </p:nvSpPr>
            <p:spPr>
              <a:xfrm>
                <a:off x="2229729" y="1492136"/>
                <a:ext cx="1552120" cy="308023"/>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59"/>
              <p:cNvGrpSpPr/>
              <p:nvPr/>
            </p:nvGrpSpPr>
            <p:grpSpPr>
              <a:xfrm rot="246631">
                <a:off x="2370444" y="1483884"/>
                <a:ext cx="1275564" cy="334263"/>
                <a:chOff x="3810000" y="1677648"/>
                <a:chExt cx="4705061" cy="1827552"/>
              </a:xfrm>
            </p:grpSpPr>
            <p:grpSp>
              <p:nvGrpSpPr>
                <p:cNvPr id="74" name="Group 37"/>
                <p:cNvGrpSpPr/>
                <p:nvPr/>
              </p:nvGrpSpPr>
              <p:grpSpPr>
                <a:xfrm>
                  <a:off x="3810000" y="1828800"/>
                  <a:ext cx="1776984" cy="1676400"/>
                  <a:chOff x="3810000" y="1828800"/>
                  <a:chExt cx="4038600" cy="3810000"/>
                </a:xfrm>
              </p:grpSpPr>
              <p:sp>
                <p:nvSpPr>
                  <p:cNvPr id="95" name="Half Frame 9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Half Frame 9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38"/>
                <p:cNvGrpSpPr/>
                <p:nvPr/>
              </p:nvGrpSpPr>
              <p:grpSpPr>
                <a:xfrm>
                  <a:off x="5314014" y="1757596"/>
                  <a:ext cx="1776984" cy="1676400"/>
                  <a:chOff x="3810000" y="1828800"/>
                  <a:chExt cx="4038600" cy="3810000"/>
                </a:xfrm>
              </p:grpSpPr>
              <p:sp>
                <p:nvSpPr>
                  <p:cNvPr id="86" name="Half Frame 8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mond 9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8"/>
                <p:cNvGrpSpPr/>
                <p:nvPr/>
              </p:nvGrpSpPr>
              <p:grpSpPr>
                <a:xfrm>
                  <a:off x="6738077" y="1677648"/>
                  <a:ext cx="1776984" cy="1676400"/>
                  <a:chOff x="3810000" y="1828800"/>
                  <a:chExt cx="4038600" cy="3810000"/>
                </a:xfrm>
              </p:grpSpPr>
              <p:sp>
                <p:nvSpPr>
                  <p:cNvPr id="77" name="Half Frame 7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iamond 8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41" name="TextBox 140">
            <a:extLst>
              <a:ext uri="{FF2B5EF4-FFF2-40B4-BE49-F238E27FC236}">
                <a16:creationId xmlns:a16="http://schemas.microsoft.com/office/drawing/2014/main" id="{F76CEEA9-770C-4AE2-8619-AC3F654808C8}"/>
              </a:ext>
            </a:extLst>
          </p:cNvPr>
          <p:cNvSpPr txBox="1"/>
          <p:nvPr/>
        </p:nvSpPr>
        <p:spPr>
          <a:xfrm>
            <a:off x="2640541" y="5328996"/>
            <a:ext cx="7620000" cy="1015663"/>
          </a:xfrm>
          <a:prstGeom prst="rect">
            <a:avLst/>
          </a:prstGeom>
          <a:noFill/>
        </p:spPr>
        <p:txBody>
          <a:bodyPr wrap="square" rtlCol="0">
            <a:spAutoFit/>
          </a:bodyPr>
          <a:lstStyle/>
          <a:p>
            <a:pPr algn="ctr"/>
            <a:r>
              <a:rPr lang="en-US" sz="6000" dirty="0">
                <a:solidFill>
                  <a:schemeClr val="bg1"/>
                </a:solidFill>
                <a:latin typeface="EuroStyle" panose="02027200000000000000" pitchFamily="18" charset="0"/>
              </a:rPr>
              <a:t>John’s Last Words</a:t>
            </a:r>
          </a:p>
        </p:txBody>
      </p:sp>
    </p:spTree>
    <p:extLst>
      <p:ext uri="{BB962C8B-B14F-4D97-AF65-F5344CB8AC3E}">
        <p14:creationId xmlns:p14="http://schemas.microsoft.com/office/powerpoint/2010/main" val="19278044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675" y="0"/>
            <a:ext cx="12011025"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New Heaven and New Earth</a:t>
            </a:r>
          </a:p>
        </p:txBody>
      </p:sp>
      <p:sp>
        <p:nvSpPr>
          <p:cNvPr id="7" name="TextBox 6"/>
          <p:cNvSpPr txBox="1"/>
          <p:nvPr/>
        </p:nvSpPr>
        <p:spPr>
          <a:xfrm>
            <a:off x="1676400" y="1143000"/>
            <a:ext cx="5486400" cy="5078313"/>
          </a:xfrm>
          <a:prstGeom prst="rect">
            <a:avLst/>
          </a:prstGeom>
          <a:noFill/>
        </p:spPr>
        <p:txBody>
          <a:bodyPr wrap="square" rtlCol="0">
            <a:spAutoFit/>
          </a:bodyPr>
          <a:lstStyle/>
          <a:p>
            <a:r>
              <a:rPr lang="en-US" dirty="0">
                <a:solidFill>
                  <a:schemeClr val="bg1"/>
                </a:solidFill>
              </a:rPr>
              <a:t>The earth  passing through various stages:</a:t>
            </a:r>
          </a:p>
          <a:p>
            <a:endParaRPr lang="en-US" dirty="0">
              <a:solidFill>
                <a:schemeClr val="bg1"/>
              </a:solidFill>
            </a:endParaRPr>
          </a:p>
          <a:p>
            <a:pPr marL="342900" indent="-342900">
              <a:buAutoNum type="arabicPeriod"/>
            </a:pPr>
            <a:r>
              <a:rPr lang="en-US" dirty="0">
                <a:solidFill>
                  <a:schemeClr val="bg1"/>
                </a:solidFill>
              </a:rPr>
              <a:t>It was created and pronounced good.</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partook of the decree of mortality coming through the fall.</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is now in the </a:t>
            </a:r>
            <a:r>
              <a:rPr lang="en-US" dirty="0" err="1">
                <a:solidFill>
                  <a:schemeClr val="bg1"/>
                </a:solidFill>
              </a:rPr>
              <a:t>telestial</a:t>
            </a:r>
            <a:r>
              <a:rPr lang="en-US" dirty="0">
                <a:solidFill>
                  <a:schemeClr val="bg1"/>
                </a:solidFill>
              </a:rPr>
              <a:t> condition, in which </a:t>
            </a:r>
            <a:r>
              <a:rPr lang="en-US" dirty="0" err="1">
                <a:solidFill>
                  <a:schemeClr val="bg1"/>
                </a:solidFill>
              </a:rPr>
              <a:t>telestial</a:t>
            </a:r>
            <a:r>
              <a:rPr lang="en-US" dirty="0">
                <a:solidFill>
                  <a:schemeClr val="bg1"/>
                </a:solidFill>
              </a:rPr>
              <a:t> beings predominate and rule.</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It will then pass into the “renewed” or restored state, for a thousand years as a terrestrial earth and the abode of terrestrial inhabitants.</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Then it comes to the end. The earth must die. It will then receive its resurrection and be </a:t>
            </a:r>
            <a:r>
              <a:rPr lang="en-US" dirty="0" err="1">
                <a:solidFill>
                  <a:schemeClr val="bg1"/>
                </a:solidFill>
              </a:rPr>
              <a:t>celestialized</a:t>
            </a:r>
            <a:r>
              <a:rPr lang="en-US" dirty="0">
                <a:solidFill>
                  <a:schemeClr val="bg1"/>
                </a:solidFill>
              </a:rPr>
              <a:t> in accordance to the Laws of Obedience</a:t>
            </a:r>
          </a:p>
          <a:p>
            <a:pPr marL="342900" indent="-342900">
              <a:buAutoNum type="arabicPeriod"/>
            </a:pPr>
            <a:endParaRPr lang="en-US" dirty="0">
              <a:solidFill>
                <a:schemeClr val="bg1"/>
              </a:solidFill>
            </a:endParaRPr>
          </a:p>
        </p:txBody>
      </p:sp>
      <p:sp>
        <p:nvSpPr>
          <p:cNvPr id="8" name="TextBox 7"/>
          <p:cNvSpPr txBox="1"/>
          <p:nvPr/>
        </p:nvSpPr>
        <p:spPr>
          <a:xfrm>
            <a:off x="0" y="6382756"/>
            <a:ext cx="3048000" cy="369332"/>
          </a:xfrm>
          <a:prstGeom prst="rect">
            <a:avLst/>
          </a:prstGeom>
          <a:noFill/>
        </p:spPr>
        <p:txBody>
          <a:bodyPr wrap="square" rtlCol="0">
            <a:spAutoFit/>
          </a:bodyPr>
          <a:lstStyle/>
          <a:p>
            <a:r>
              <a:rPr lang="en-US" dirty="0">
                <a:solidFill>
                  <a:schemeClr val="bg1"/>
                </a:solidFill>
              </a:rPr>
              <a:t>Revelation 21:1</a:t>
            </a:r>
          </a:p>
        </p:txBody>
      </p:sp>
      <p:pic>
        <p:nvPicPr>
          <p:cNvPr id="9" name="Picture 8" descr="imagesCA4WYEPQ.jpg"/>
          <p:cNvPicPr>
            <a:picLocks noChangeAspect="1"/>
          </p:cNvPicPr>
          <p:nvPr/>
        </p:nvPicPr>
        <p:blipFill>
          <a:blip r:embed="rId2" cstate="print"/>
          <a:stretch>
            <a:fillRect/>
          </a:stretch>
        </p:blipFill>
        <p:spPr>
          <a:xfrm>
            <a:off x="7848601" y="1143000"/>
            <a:ext cx="2162175" cy="2114550"/>
          </a:xfrm>
          <a:prstGeom prst="rect">
            <a:avLst/>
          </a:prstGeom>
        </p:spPr>
      </p:pic>
      <p:pic>
        <p:nvPicPr>
          <p:cNvPr id="33794" name="Picture 2" descr="Colliding galaxies make love, not war"/>
          <p:cNvPicPr>
            <a:picLocks noChangeAspect="1" noChangeArrowheads="1"/>
          </p:cNvPicPr>
          <p:nvPr/>
        </p:nvPicPr>
        <p:blipFill>
          <a:blip r:embed="rId3" cstate="print"/>
          <a:srcRect/>
          <a:stretch>
            <a:fillRect/>
          </a:stretch>
        </p:blipFill>
        <p:spPr bwMode="auto">
          <a:xfrm>
            <a:off x="7315200" y="3581400"/>
            <a:ext cx="3048000" cy="3028950"/>
          </a:xfrm>
          <a:prstGeom prst="rect">
            <a:avLst/>
          </a:prstGeom>
          <a:noFill/>
        </p:spPr>
      </p:pic>
    </p:spTree>
    <p:extLst>
      <p:ext uri="{BB962C8B-B14F-4D97-AF65-F5344CB8AC3E}">
        <p14:creationId xmlns:p14="http://schemas.microsoft.com/office/powerpoint/2010/main" val="32515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65412" y="1692561"/>
            <a:ext cx="3352800" cy="1200329"/>
          </a:xfrm>
          <a:prstGeom prst="rect">
            <a:avLst/>
          </a:prstGeom>
          <a:noFill/>
        </p:spPr>
        <p:txBody>
          <a:bodyPr wrap="square" rtlCol="0">
            <a:spAutoFit/>
          </a:bodyPr>
          <a:lstStyle/>
          <a:p>
            <a:r>
              <a:rPr lang="en-US" sz="2400" i="1" dirty="0">
                <a:solidFill>
                  <a:srgbClr val="FFFF00"/>
                </a:solidFill>
              </a:rPr>
              <a:t>“The place where God resides is a great </a:t>
            </a:r>
            <a:r>
              <a:rPr lang="en-US" sz="2400" i="1" dirty="0" err="1">
                <a:solidFill>
                  <a:srgbClr val="FFFF00"/>
                </a:solidFill>
              </a:rPr>
              <a:t>Urim</a:t>
            </a:r>
            <a:r>
              <a:rPr lang="en-US" sz="2400" i="1" dirty="0">
                <a:solidFill>
                  <a:srgbClr val="FFFF00"/>
                </a:solidFill>
              </a:rPr>
              <a:t> and </a:t>
            </a:r>
            <a:r>
              <a:rPr lang="en-US" sz="2400" i="1" dirty="0" err="1">
                <a:solidFill>
                  <a:srgbClr val="FFFF00"/>
                </a:solidFill>
              </a:rPr>
              <a:t>Thummin</a:t>
            </a:r>
            <a:r>
              <a:rPr lang="en-US" sz="2400" i="1" dirty="0">
                <a:solidFill>
                  <a:srgbClr val="FFFF00"/>
                </a:solidFill>
              </a:rPr>
              <a:t>.”</a:t>
            </a:r>
          </a:p>
        </p:txBody>
      </p:sp>
      <p:sp>
        <p:nvSpPr>
          <p:cNvPr id="6" name="TextBox 5"/>
          <p:cNvSpPr txBox="1"/>
          <p:nvPr/>
        </p:nvSpPr>
        <p:spPr>
          <a:xfrm>
            <a:off x="1676400" y="25569"/>
            <a:ext cx="8991600" cy="707886"/>
          </a:xfrm>
          <a:prstGeom prst="rect">
            <a:avLst/>
          </a:prstGeom>
          <a:noFill/>
        </p:spPr>
        <p:txBody>
          <a:bodyPr wrap="square" rtlCol="0">
            <a:spAutoFit/>
          </a:bodyPr>
          <a:lstStyle/>
          <a:p>
            <a:pPr algn="ctr"/>
            <a:r>
              <a:rPr lang="en-US" sz="4000" dirty="0">
                <a:solidFill>
                  <a:schemeClr val="bg1"/>
                </a:solidFill>
                <a:latin typeface="EuroStyle" panose="02027200000000000000" pitchFamily="18" charset="0"/>
              </a:rPr>
              <a:t>Celestial</a:t>
            </a:r>
          </a:p>
        </p:txBody>
      </p:sp>
      <p:sp>
        <p:nvSpPr>
          <p:cNvPr id="7" name="TextBox 6"/>
          <p:cNvSpPr txBox="1"/>
          <p:nvPr/>
        </p:nvSpPr>
        <p:spPr>
          <a:xfrm>
            <a:off x="5715000" y="4326348"/>
            <a:ext cx="5486400" cy="2308324"/>
          </a:xfrm>
          <a:prstGeom prst="rect">
            <a:avLst/>
          </a:prstGeom>
          <a:noFill/>
        </p:spPr>
        <p:txBody>
          <a:bodyPr wrap="square" rtlCol="0">
            <a:spAutoFit/>
          </a:bodyPr>
          <a:lstStyle/>
          <a:p>
            <a:r>
              <a:rPr lang="en-US" sz="2400" i="1" dirty="0">
                <a:solidFill>
                  <a:srgbClr val="FFFF00"/>
                </a:solidFill>
              </a:rPr>
              <a:t>…This earth, in its sanctified and immortal state, will be made like unto crystal and will be a </a:t>
            </a:r>
            <a:r>
              <a:rPr lang="en-US" sz="2400" i="1" dirty="0" err="1">
                <a:solidFill>
                  <a:srgbClr val="FFFF00"/>
                </a:solidFill>
              </a:rPr>
              <a:t>Urim</a:t>
            </a:r>
            <a:r>
              <a:rPr lang="en-US" sz="2400" i="1" dirty="0">
                <a:solidFill>
                  <a:srgbClr val="FFFF00"/>
                </a:solidFill>
              </a:rPr>
              <a:t> and </a:t>
            </a:r>
            <a:r>
              <a:rPr lang="en-US" sz="2400" i="1" dirty="0" err="1">
                <a:solidFill>
                  <a:srgbClr val="FFFF00"/>
                </a:solidFill>
              </a:rPr>
              <a:t>Thummim</a:t>
            </a:r>
            <a:r>
              <a:rPr lang="en-US" sz="2400" i="1" dirty="0">
                <a:solidFill>
                  <a:srgbClr val="FFFF00"/>
                </a:solidFill>
              </a:rPr>
              <a:t> to the inhabitants who dwell thereon…and this earth will be Christ’s”</a:t>
            </a:r>
          </a:p>
          <a:p>
            <a:pPr marL="342900" indent="-342900">
              <a:buAutoNum type="arabicPeriod"/>
            </a:pPr>
            <a:endParaRPr lang="en-US" sz="2400" i="1" dirty="0">
              <a:solidFill>
                <a:srgbClr val="FFFF00"/>
              </a:solidFill>
            </a:endParaRPr>
          </a:p>
        </p:txBody>
      </p:sp>
      <p:sp>
        <p:nvSpPr>
          <p:cNvPr id="8" name="TextBox 7"/>
          <p:cNvSpPr txBox="1"/>
          <p:nvPr/>
        </p:nvSpPr>
        <p:spPr>
          <a:xfrm>
            <a:off x="152400" y="6465838"/>
            <a:ext cx="3048000" cy="369332"/>
          </a:xfrm>
          <a:prstGeom prst="rect">
            <a:avLst/>
          </a:prstGeom>
          <a:noFill/>
        </p:spPr>
        <p:txBody>
          <a:bodyPr wrap="square" rtlCol="0">
            <a:spAutoFit/>
          </a:bodyPr>
          <a:lstStyle/>
          <a:p>
            <a:r>
              <a:rPr lang="en-US" dirty="0">
                <a:solidFill>
                  <a:schemeClr val="bg1"/>
                </a:solidFill>
              </a:rPr>
              <a:t>D&amp;C 130:8-9</a:t>
            </a:r>
          </a:p>
        </p:txBody>
      </p:sp>
      <p:pic>
        <p:nvPicPr>
          <p:cNvPr id="3" name="Picture 2">
            <a:extLst>
              <a:ext uri="{FF2B5EF4-FFF2-40B4-BE49-F238E27FC236}">
                <a16:creationId xmlns:a16="http://schemas.microsoft.com/office/drawing/2014/main" id="{3F27F1D0-EA73-4D0E-B549-26A4FFBE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255" y="1070819"/>
            <a:ext cx="3887086" cy="2921666"/>
          </a:xfrm>
          <a:prstGeom prst="rect">
            <a:avLst/>
          </a:prstGeom>
        </p:spPr>
      </p:pic>
      <p:pic>
        <p:nvPicPr>
          <p:cNvPr id="10" name="Picture 9">
            <a:extLst>
              <a:ext uri="{FF2B5EF4-FFF2-40B4-BE49-F238E27FC236}">
                <a16:creationId xmlns:a16="http://schemas.microsoft.com/office/drawing/2014/main" id="{F5DB0807-DC59-4E72-91C0-0842DBD55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288964"/>
            <a:ext cx="3432048" cy="2688336"/>
          </a:xfrm>
          <a:prstGeom prst="rect">
            <a:avLst/>
          </a:prstGeom>
        </p:spPr>
      </p:pic>
    </p:spTree>
    <p:extLst>
      <p:ext uri="{BB962C8B-B14F-4D97-AF65-F5344CB8AC3E}">
        <p14:creationId xmlns:p14="http://schemas.microsoft.com/office/powerpoint/2010/main" val="233855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14009</Words>
  <Application>Microsoft Office PowerPoint</Application>
  <PresentationFormat>Widescreen</PresentationFormat>
  <Paragraphs>1200</Paragraphs>
  <Slides>144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144</vt:i4>
      </vt:variant>
    </vt:vector>
  </HeadingPairs>
  <TitlesOfParts>
    <vt:vector size="159" baseType="lpstr">
      <vt:lpstr>Harrington</vt:lpstr>
      <vt:lpstr>Britannic Bold</vt:lpstr>
      <vt:lpstr>Arial</vt:lpstr>
      <vt:lpstr>AR ESSENCE</vt:lpstr>
      <vt:lpstr>Berlin Sans FB</vt:lpstr>
      <vt:lpstr>Palatino</vt:lpstr>
      <vt:lpstr>Lucida Sans</vt:lpstr>
      <vt:lpstr>Castellar</vt:lpstr>
      <vt:lpstr>Open Sans</vt:lpstr>
      <vt:lpstr>Abadi</vt:lpstr>
      <vt:lpstr>Calibri</vt:lpstr>
      <vt:lpstr>Colonna MT</vt:lpstr>
      <vt:lpstr>EuroStyle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the Way for the Millennium  Revelation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9</cp:revision>
  <dcterms:created xsi:type="dcterms:W3CDTF">2023-07-08T14:54:03Z</dcterms:created>
  <dcterms:modified xsi:type="dcterms:W3CDTF">2023-07-17T16:32:56Z</dcterms:modified>
</cp:coreProperties>
</file>