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3" r:id="rId2"/>
    <p:sldId id="300" r:id="rId3"/>
    <p:sldId id="363" r:id="rId4"/>
    <p:sldId id="301" r:id="rId5"/>
    <p:sldId id="302" r:id="rId6"/>
    <p:sldId id="303" r:id="rId7"/>
    <p:sldId id="304" r:id="rId8"/>
    <p:sldId id="311" r:id="rId9"/>
    <p:sldId id="305" r:id="rId10"/>
    <p:sldId id="306" r:id="rId11"/>
    <p:sldId id="307" r:id="rId12"/>
    <p:sldId id="314" r:id="rId13"/>
    <p:sldId id="309" r:id="rId14"/>
    <p:sldId id="315" r:id="rId15"/>
    <p:sldId id="310" r:id="rId16"/>
    <p:sldId id="419" r:id="rId17"/>
    <p:sldId id="410" r:id="rId18"/>
    <p:sldId id="316" r:id="rId19"/>
    <p:sldId id="420" r:id="rId20"/>
    <p:sldId id="318" r:id="rId21"/>
    <p:sldId id="411" r:id="rId22"/>
    <p:sldId id="319" r:id="rId23"/>
    <p:sldId id="320" r:id="rId24"/>
    <p:sldId id="321" r:id="rId25"/>
    <p:sldId id="322" r:id="rId26"/>
    <p:sldId id="323" r:id="rId27"/>
    <p:sldId id="324" r:id="rId28"/>
    <p:sldId id="325" r:id="rId29"/>
    <p:sldId id="326" r:id="rId30"/>
    <p:sldId id="355" r:id="rId31"/>
    <p:sldId id="356" r:id="rId32"/>
    <p:sldId id="327" r:id="rId33"/>
    <p:sldId id="328" r:id="rId34"/>
    <p:sldId id="329" r:id="rId35"/>
    <p:sldId id="330" r:id="rId36"/>
    <p:sldId id="331" r:id="rId37"/>
    <p:sldId id="332" r:id="rId38"/>
    <p:sldId id="333" r:id="rId39"/>
    <p:sldId id="334" r:id="rId40"/>
    <p:sldId id="358" r:id="rId41"/>
    <p:sldId id="335" r:id="rId42"/>
    <p:sldId id="336" r:id="rId43"/>
    <p:sldId id="337" r:id="rId44"/>
    <p:sldId id="412" r:id="rId45"/>
    <p:sldId id="360" r:id="rId46"/>
    <p:sldId id="338" r:id="rId47"/>
    <p:sldId id="341" r:id="rId48"/>
    <p:sldId id="361" r:id="rId49"/>
    <p:sldId id="339" r:id="rId50"/>
    <p:sldId id="340" r:id="rId51"/>
    <p:sldId id="342" r:id="rId52"/>
    <p:sldId id="343" r:id="rId53"/>
    <p:sldId id="344" r:id="rId54"/>
    <p:sldId id="345" r:id="rId55"/>
    <p:sldId id="346" r:id="rId56"/>
    <p:sldId id="362" r:id="rId57"/>
    <p:sldId id="347" r:id="rId58"/>
    <p:sldId id="348" r:id="rId59"/>
    <p:sldId id="413" r:id="rId60"/>
    <p:sldId id="349" r:id="rId61"/>
    <p:sldId id="350" r:id="rId62"/>
    <p:sldId id="414" r:id="rId63"/>
    <p:sldId id="415" r:id="rId64"/>
    <p:sldId id="351" r:id="rId65"/>
    <p:sldId id="416" r:id="rId66"/>
    <p:sldId id="284" r:id="rId67"/>
    <p:sldId id="357" r:id="rId68"/>
    <p:sldId id="312" r:id="rId69"/>
    <p:sldId id="286" r:id="rId70"/>
    <p:sldId id="353" r:id="rId71"/>
    <p:sldId id="359" r:id="rId72"/>
    <p:sldId id="298" r:id="rId73"/>
    <p:sldId id="354" r:id="rId74"/>
    <p:sldId id="364" r:id="rId75"/>
    <p:sldId id="365" r:id="rId76"/>
    <p:sldId id="366" r:id="rId77"/>
    <p:sldId id="367" r:id="rId78"/>
    <p:sldId id="368" r:id="rId79"/>
    <p:sldId id="369" r:id="rId80"/>
    <p:sldId id="370" r:id="rId81"/>
    <p:sldId id="308"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 id="387" r:id="rId99"/>
    <p:sldId id="388" r:id="rId100"/>
    <p:sldId id="389" r:id="rId101"/>
    <p:sldId id="390" r:id="rId102"/>
    <p:sldId id="391" r:id="rId103"/>
    <p:sldId id="392" r:id="rId104"/>
    <p:sldId id="393" r:id="rId105"/>
    <p:sldId id="394" r:id="rId106"/>
    <p:sldId id="395" r:id="rId107"/>
    <p:sldId id="299" r:id="rId108"/>
    <p:sldId id="396" r:id="rId109"/>
    <p:sldId id="397" r:id="rId110"/>
    <p:sldId id="398" r:id="rId111"/>
    <p:sldId id="399" r:id="rId112"/>
    <p:sldId id="417" r:id="rId113"/>
    <p:sldId id="400" r:id="rId114"/>
    <p:sldId id="401" r:id="rId115"/>
    <p:sldId id="402" r:id="rId116"/>
    <p:sldId id="403" r:id="rId117"/>
    <p:sldId id="404" r:id="rId118"/>
    <p:sldId id="405" r:id="rId119"/>
    <p:sldId id="406" r:id="rId120"/>
    <p:sldId id="407" r:id="rId121"/>
    <p:sldId id="408" r:id="rId122"/>
    <p:sldId id="409" r:id="rId123"/>
    <p:sldId id="418" r:id="rId124"/>
  </p:sldIdLst>
  <p:sldSz cx="12192000" cy="6858000"/>
  <p:notesSz cx="6858000" cy="9144000"/>
  <p:embeddedFontLst>
    <p:embeddedFont>
      <p:font typeface="Abadi" panose="020B0604020104020204" pitchFamily="34" charset="0"/>
      <p:regular r:id="rId125"/>
    </p:embeddedFont>
    <p:embeddedFont>
      <p:font typeface="Algerian" panose="04020705040A02060702" pitchFamily="82" charset="0"/>
      <p:regular r:id="rId126"/>
    </p:embeddedFont>
    <p:embeddedFont>
      <p:font typeface="Broadway" panose="04040905080B02020502" pitchFamily="82" charset="0"/>
      <p:regular r:id="rId127"/>
    </p:embeddedFont>
    <p:embeddedFont>
      <p:font typeface="Calibri" panose="020F0502020204030204" pitchFamily="34" charset="0"/>
      <p:regular r:id="rId128"/>
      <p:bold r:id="rId129"/>
      <p:italic r:id="rId130"/>
      <p:boldItalic r:id="rId131"/>
    </p:embeddedFont>
    <p:embeddedFont>
      <p:font typeface="Calibri Light" panose="020F0302020204030204" pitchFamily="34" charset="0"/>
      <p:regular r:id="rId132"/>
      <p:italic r:id="rId133"/>
    </p:embeddedFont>
    <p:embeddedFont>
      <p:font typeface="Harrington" panose="04040505050A02020702" pitchFamily="82" charset="0"/>
      <p:regular r:id="rId134"/>
    </p:embeddedFont>
    <p:embeddedFont>
      <p:font typeface="Open Sans" panose="020B0606030504020204" pitchFamily="34" charset="0"/>
      <p:regular r:id="rId135"/>
      <p:bold r:id="rId136"/>
      <p:italic r:id="rId137"/>
      <p:boldItalic r:id="rId138"/>
    </p:embeddedFont>
    <p:embeddedFont>
      <p:font typeface="Palatino" panose="020B0604020202020204" charset="0"/>
      <p:regular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D7B"/>
    <a:srgbClr val="993366"/>
    <a:srgbClr val="502F5F"/>
    <a:srgbClr val="6C4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6B26-4802-EB09-120E-2F4930E4E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2A506-9635-4E7B-CE0D-FB18B1DF6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B2F4B-5AF7-B1B6-18E6-2ED20F351BC4}"/>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1A09DC73-76BB-9AFB-5538-6A3C8C338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7B169-422B-4CDD-53C8-504194595B5B}"/>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40838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604-7C54-DD49-9363-A7FC899D56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C8E73B-0810-6A40-9765-EEA271871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ADDFF-B258-B982-47A4-AC3C6E34C254}"/>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7F85D84F-91BE-EA81-20AC-2AD570BE6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20190-6C60-66A8-D283-DB1ECFAC3C50}"/>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228965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21DA7C-F6D4-AD37-6D80-8F60A6448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3AFD15-4C89-5019-A5F0-B257BCD321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C99ED-25C3-D315-6438-C61A3F4115E8}"/>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3FD79A0F-B103-D19A-FBCE-9BBBBFA5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0F999-5678-8B96-55B0-C1D6312FC3E6}"/>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89473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127E-9D09-6B8A-532F-E8E53CD4E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12E1E-7CD2-E9C2-64E0-535B02865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1B517-8B76-370D-9F4E-DA55358CD9AA}"/>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844B74F1-8073-FCA2-5AB0-43129EC63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6FE8F-A4A3-5437-7615-B084042D4B51}"/>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209546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F3F16-B885-48DD-FA89-499AA75BE7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8D3DCD-2447-326D-DEB1-51B9EB81E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B759D-71AD-2775-F2EE-C8220E2B96E9}"/>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AB147DEF-9382-5D91-5A9B-C23FF38FA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422E9-83E6-F693-3BAC-FD8C34A86E78}"/>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20162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8DA1-6CF6-C094-92C9-050C12EA2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980B7-AED4-C1F5-FA50-5C0F01164B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28657-D028-8FB5-A9A6-E3352B054A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1D209-B152-C8AD-179A-9F0C577FBF4E}"/>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6" name="Footer Placeholder 5">
            <a:extLst>
              <a:ext uri="{FF2B5EF4-FFF2-40B4-BE49-F238E27FC236}">
                <a16:creationId xmlns:a16="http://schemas.microsoft.com/office/drawing/2014/main" id="{BE2D814C-6DB6-252D-981B-1B3DD0263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1F963-88AA-2329-BFA9-6A952999C1F8}"/>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725429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5240-743F-9064-7B62-22574BC14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DC91FC-B58F-8FD0-5591-A39B2D847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4FBFF-842F-DB74-DE49-30D31BBA9C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AFC0E-0294-4A05-F50B-183166976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FF261D-791C-BCDD-AC94-4B871B7D9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4B6FA8-05A9-AE82-778E-3EE3491E0CE5}"/>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8" name="Footer Placeholder 7">
            <a:extLst>
              <a:ext uri="{FF2B5EF4-FFF2-40B4-BE49-F238E27FC236}">
                <a16:creationId xmlns:a16="http://schemas.microsoft.com/office/drawing/2014/main" id="{E2EE48FF-D70E-4DA3-ED4A-F260CF30E5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CAFAB5-C39B-FC27-63A4-20E9D934B817}"/>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27968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E438-A2F9-D16F-2AE1-BF06F7EEEB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98892-8804-1CA4-D6D3-EB69B66051E1}"/>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4" name="Footer Placeholder 3">
            <a:extLst>
              <a:ext uri="{FF2B5EF4-FFF2-40B4-BE49-F238E27FC236}">
                <a16:creationId xmlns:a16="http://schemas.microsoft.com/office/drawing/2014/main" id="{C37292A5-89BA-708C-68EC-27AB44FB14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C7B8BF-A87F-5E7D-8C95-6E6E7334C9DD}"/>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60253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27D44-EECE-BAB5-F4E5-D16286CA6C63}"/>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3" name="Footer Placeholder 2">
            <a:extLst>
              <a:ext uri="{FF2B5EF4-FFF2-40B4-BE49-F238E27FC236}">
                <a16:creationId xmlns:a16="http://schemas.microsoft.com/office/drawing/2014/main" id="{8E58DD42-82AD-5C65-3092-6AC23478A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2B625F-5C27-4A47-6C54-0DD933E4F213}"/>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90044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3779-EE4C-02ED-FD64-F2CC2046C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A364F-42CB-243D-2E94-9F59CE1256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11B513-FBDC-A49D-5194-9E966E038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10D77-CA20-4F02-FA27-359C473C5B48}"/>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6" name="Footer Placeholder 5">
            <a:extLst>
              <a:ext uri="{FF2B5EF4-FFF2-40B4-BE49-F238E27FC236}">
                <a16:creationId xmlns:a16="http://schemas.microsoft.com/office/drawing/2014/main" id="{651D652F-2EF2-DDDC-9773-27C6F4525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E8799-B051-D7CE-6B54-09AD45FF274C}"/>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212293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CF89-AA60-3088-3A3E-513F3A229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C5C86-C036-0C04-A2F4-23A0EE8BC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2CFBD-4C44-E377-5B56-77C5285C5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4AA588-CD22-0F4F-EF67-62982C350D56}"/>
              </a:ext>
            </a:extLst>
          </p:cNvPr>
          <p:cNvSpPr>
            <a:spLocks noGrp="1"/>
          </p:cNvSpPr>
          <p:nvPr>
            <p:ph type="dt" sz="half" idx="10"/>
          </p:nvPr>
        </p:nvSpPr>
        <p:spPr/>
        <p:txBody>
          <a:bodyPr/>
          <a:lstStyle/>
          <a:p>
            <a:fld id="{B3C5F807-7C78-407A-A2C4-6783DB8E8D97}" type="datetimeFigureOut">
              <a:rPr lang="en-US" smtClean="0"/>
              <a:t>7/17/2023</a:t>
            </a:fld>
            <a:endParaRPr lang="en-US"/>
          </a:p>
        </p:txBody>
      </p:sp>
      <p:sp>
        <p:nvSpPr>
          <p:cNvPr id="6" name="Footer Placeholder 5">
            <a:extLst>
              <a:ext uri="{FF2B5EF4-FFF2-40B4-BE49-F238E27FC236}">
                <a16:creationId xmlns:a16="http://schemas.microsoft.com/office/drawing/2014/main" id="{3E6CB8FB-6DC8-3B07-0F52-7868447A1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18E43-041F-EB9B-C343-E946EEFC1B6C}"/>
              </a:ext>
            </a:extLst>
          </p:cNvPr>
          <p:cNvSpPr>
            <a:spLocks noGrp="1"/>
          </p:cNvSpPr>
          <p:nvPr>
            <p:ph type="sldNum" sz="quarter" idx="12"/>
          </p:nvPr>
        </p:nvSpPr>
        <p:spPr/>
        <p:txBody>
          <a:bodyPr/>
          <a:lstStyle/>
          <a:p>
            <a:fld id="{ACB116D6-4A81-47A0-9744-1DEBF29C025F}" type="slidenum">
              <a:rPr lang="en-US" smtClean="0"/>
              <a:t>‹#›</a:t>
            </a:fld>
            <a:endParaRPr lang="en-US"/>
          </a:p>
        </p:txBody>
      </p:sp>
    </p:spTree>
    <p:extLst>
      <p:ext uri="{BB962C8B-B14F-4D97-AF65-F5344CB8AC3E}">
        <p14:creationId xmlns:p14="http://schemas.microsoft.com/office/powerpoint/2010/main" val="165558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3F3CB-A0B9-819D-35B1-36F3ED794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51D3FC-1589-964B-3D37-E7719C708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90760-879A-5034-521C-BC4961169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5F807-7C78-407A-A2C4-6783DB8E8D97}" type="datetimeFigureOut">
              <a:rPr lang="en-US" smtClean="0"/>
              <a:t>7/17/2023</a:t>
            </a:fld>
            <a:endParaRPr lang="en-US"/>
          </a:p>
        </p:txBody>
      </p:sp>
      <p:sp>
        <p:nvSpPr>
          <p:cNvPr id="5" name="Footer Placeholder 4">
            <a:extLst>
              <a:ext uri="{FF2B5EF4-FFF2-40B4-BE49-F238E27FC236}">
                <a16:creationId xmlns:a16="http://schemas.microsoft.com/office/drawing/2014/main" id="{51686A54-D746-70DB-FAE6-FB645A95C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16414-409E-9D8E-FF28-9C61335A1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116D6-4A81-47A0-9744-1DEBF29C025F}" type="slidenum">
              <a:rPr lang="en-US" smtClean="0"/>
              <a:t>‹#›</a:t>
            </a:fld>
            <a:endParaRPr lang="en-US"/>
          </a:p>
        </p:txBody>
      </p:sp>
    </p:spTree>
    <p:extLst>
      <p:ext uri="{BB962C8B-B14F-4D97-AF65-F5344CB8AC3E}">
        <p14:creationId xmlns:p14="http://schemas.microsoft.com/office/powerpoint/2010/main" val="227903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eg"/><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10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eg"/><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10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8.jpg"/></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75.jpg"/></Relationships>
</file>

<file path=ppt/slides/_rels/slide115.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77.jpg"/></Relationships>
</file>

<file path=ppt/slides/_rels/slide11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79.jpg"/></Relationships>
</file>

<file path=ppt/slides/_rels/slide11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81.jpg"/></Relationships>
</file>

<file path=ppt/slides/_rels/slide119.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jpg"/><Relationship Id="rId7" Type="http://schemas.openxmlformats.org/officeDocument/2006/relationships/image" Target="../media/image187.jpe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86.jpg"/><Relationship Id="rId5" Type="http://schemas.openxmlformats.org/officeDocument/2006/relationships/image" Target="../media/image185.jpg"/><Relationship Id="rId4" Type="http://schemas.openxmlformats.org/officeDocument/2006/relationships/image" Target="../media/image184.jpg"/></Relationships>
</file>

<file path=ppt/slides/_rels/slide1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90.gif"/></Relationships>
</file>

<file path=ppt/slides/_rels/slide12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gif"/><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churchofjesuschrist.org/study/scriptures/ot/zech/14?lang=eng&amp;id=3-4#p3"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 Id="rId4" Type="http://schemas.openxmlformats.org/officeDocument/2006/relationships/image" Target="../media/image133.jp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gif"/></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1.xml"/><Relationship Id="rId5" Type="http://schemas.openxmlformats.org/officeDocument/2006/relationships/image" Target="../media/image140.jpg"/><Relationship Id="rId4" Type="http://schemas.openxmlformats.org/officeDocument/2006/relationships/image" Target="../media/image139.jpg"/></Relationships>
</file>

<file path=ppt/slides/_rels/slide9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1.xml"/><Relationship Id="rId4" Type="http://schemas.openxmlformats.org/officeDocument/2006/relationships/image" Target="../media/image149.jpg"/></Relationships>
</file>

<file path=ppt/slides/_rels/slide9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1.xml"/><Relationship Id="rId4" Type="http://schemas.openxmlformats.org/officeDocument/2006/relationships/image" Target="../media/image1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5C7663-D444-2711-1366-87899A2D0E28}"/>
              </a:ext>
            </a:extLst>
          </p:cNvPr>
          <p:cNvSpPr txBox="1"/>
          <p:nvPr/>
        </p:nvSpPr>
        <p:spPr>
          <a:xfrm>
            <a:off x="136304" y="519383"/>
            <a:ext cx="11939156" cy="1200329"/>
          </a:xfrm>
          <a:prstGeom prst="rect">
            <a:avLst/>
          </a:prstGeom>
          <a:noFill/>
        </p:spPr>
        <p:txBody>
          <a:bodyPr wrap="square" rtlCol="0">
            <a:spAutoFit/>
          </a:bodyPr>
          <a:lstStyle/>
          <a:p>
            <a:pPr algn="ctr"/>
            <a:r>
              <a:rPr lang="en-US" sz="7200" dirty="0">
                <a:solidFill>
                  <a:schemeClr val="bg1"/>
                </a:solidFill>
                <a:latin typeface="Harrington" panose="04040505050A02020702" pitchFamily="82" charset="0"/>
              </a:rPr>
              <a:t>Revelation 6-14</a:t>
            </a:r>
          </a:p>
        </p:txBody>
      </p:sp>
      <p:grpSp>
        <p:nvGrpSpPr>
          <p:cNvPr id="6" name="Group 5">
            <a:extLst>
              <a:ext uri="{FF2B5EF4-FFF2-40B4-BE49-F238E27FC236}">
                <a16:creationId xmlns:a16="http://schemas.microsoft.com/office/drawing/2014/main" id="{B9A6E7E8-6D19-7B1C-71DD-7EB78EFFFF24}"/>
              </a:ext>
            </a:extLst>
          </p:cNvPr>
          <p:cNvGrpSpPr/>
          <p:nvPr/>
        </p:nvGrpSpPr>
        <p:grpSpPr>
          <a:xfrm>
            <a:off x="5227437" y="2060573"/>
            <a:ext cx="1737125" cy="4278044"/>
            <a:chOff x="6934200" y="1265656"/>
            <a:chExt cx="1985484" cy="4373144"/>
          </a:xfrm>
        </p:grpSpPr>
        <p:sp>
          <p:nvSpPr>
            <p:cNvPr id="8" name="Oval 7">
              <a:extLst>
                <a:ext uri="{FF2B5EF4-FFF2-40B4-BE49-F238E27FC236}">
                  <a16:creationId xmlns:a16="http://schemas.microsoft.com/office/drawing/2014/main" id="{057079B8-7260-77EC-3DBD-CCBB7D9D0F1C}"/>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522A50-3E18-2C8B-1118-E936FE481299}"/>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A83FD6D-B59C-43B2-2AC0-673CA8D14516}"/>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E19D1D-E350-1FB7-CEF1-E1A0D0093500}"/>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16E5BF2-DBC5-9B33-1A34-97576B8026A0}"/>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895B7ED-8A31-1D32-7DEE-AE568C8BBE6A}"/>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99DDF17-9B37-F20D-2B99-17016D89F6ED}"/>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0F44EC4-1FFF-281A-1285-E4DB7644E55B}"/>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E44CAFD8-BAB8-EBC0-2D10-588FB26ED35A}"/>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5A173577-C837-9FCB-8B7F-3208DE47E6EB}"/>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EAF919-69EE-59AE-6071-57EC09C298EC}"/>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a:extLst>
                <a:ext uri="{FF2B5EF4-FFF2-40B4-BE49-F238E27FC236}">
                  <a16:creationId xmlns:a16="http://schemas.microsoft.com/office/drawing/2014/main" id="{CBDE41D6-29B3-025E-B8DD-BEA683CC5429}"/>
                </a:ext>
              </a:extLst>
            </p:cNvPr>
            <p:cNvGrpSpPr/>
            <p:nvPr/>
          </p:nvGrpSpPr>
          <p:grpSpPr>
            <a:xfrm>
              <a:off x="7108136" y="2388756"/>
              <a:ext cx="1544360" cy="2210894"/>
              <a:chOff x="4553133" y="901823"/>
              <a:chExt cx="2186627" cy="3449921"/>
            </a:xfrm>
          </p:grpSpPr>
          <p:sp>
            <p:nvSpPr>
              <p:cNvPr id="86" name="Double Wave 23">
                <a:extLst>
                  <a:ext uri="{FF2B5EF4-FFF2-40B4-BE49-F238E27FC236}">
                    <a16:creationId xmlns:a16="http://schemas.microsoft.com/office/drawing/2014/main" id="{924A92BC-5EC0-9BCB-10B9-6461D0B10774}"/>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6">
                <a:extLst>
                  <a:ext uri="{FF2B5EF4-FFF2-40B4-BE49-F238E27FC236}">
                    <a16:creationId xmlns:a16="http://schemas.microsoft.com/office/drawing/2014/main" id="{A79D7D3B-CB76-B45E-EEBE-30830B3C5A9D}"/>
                  </a:ext>
                </a:extLst>
              </p:cNvPr>
              <p:cNvGrpSpPr/>
              <p:nvPr/>
            </p:nvGrpSpPr>
            <p:grpSpPr>
              <a:xfrm>
                <a:off x="4694566" y="901823"/>
                <a:ext cx="2045194" cy="1982724"/>
                <a:chOff x="2594848" y="2213440"/>
                <a:chExt cx="2045194" cy="1982724"/>
              </a:xfrm>
              <a:solidFill>
                <a:srgbClr val="E0C13C"/>
              </a:solidFill>
            </p:grpSpPr>
            <p:sp>
              <p:nvSpPr>
                <p:cNvPr id="88" name="Pie 17">
                  <a:extLst>
                    <a:ext uri="{FF2B5EF4-FFF2-40B4-BE49-F238E27FC236}">
                      <a16:creationId xmlns:a16="http://schemas.microsoft.com/office/drawing/2014/main" id="{62BAED86-77D6-3676-BF62-6E65EB1D3883}"/>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9" name="Group 5">
                  <a:extLst>
                    <a:ext uri="{FF2B5EF4-FFF2-40B4-BE49-F238E27FC236}">
                      <a16:creationId xmlns:a16="http://schemas.microsoft.com/office/drawing/2014/main" id="{5F2EB5EF-35B3-7080-A9B3-BBDE10A914DB}"/>
                    </a:ext>
                  </a:extLst>
                </p:cNvPr>
                <p:cNvGrpSpPr/>
                <p:nvPr/>
              </p:nvGrpSpPr>
              <p:grpSpPr>
                <a:xfrm>
                  <a:off x="2889102" y="2288406"/>
                  <a:ext cx="1537323" cy="1679535"/>
                  <a:chOff x="2886840" y="2288406"/>
                  <a:chExt cx="1537323" cy="1679535"/>
                </a:xfrm>
                <a:grpFill/>
              </p:grpSpPr>
              <p:sp>
                <p:nvSpPr>
                  <p:cNvPr id="90" name="Moon 3">
                    <a:extLst>
                      <a:ext uri="{FF2B5EF4-FFF2-40B4-BE49-F238E27FC236}">
                        <a16:creationId xmlns:a16="http://schemas.microsoft.com/office/drawing/2014/main" id="{C956B924-431A-CB0A-160C-8C91D943D04B}"/>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20">
                    <a:extLst>
                      <a:ext uri="{FF2B5EF4-FFF2-40B4-BE49-F238E27FC236}">
                        <a16:creationId xmlns:a16="http://schemas.microsoft.com/office/drawing/2014/main" id="{4A7D9F72-7E95-4305-A3C5-3E0E1B572F33}"/>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Oval 19">
              <a:extLst>
                <a:ext uri="{FF2B5EF4-FFF2-40B4-BE49-F238E27FC236}">
                  <a16:creationId xmlns:a16="http://schemas.microsoft.com/office/drawing/2014/main" id="{AEC4EE6E-E7C6-E8C8-B8F7-099012709BBE}"/>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8">
              <a:extLst>
                <a:ext uri="{FF2B5EF4-FFF2-40B4-BE49-F238E27FC236}">
                  <a16:creationId xmlns:a16="http://schemas.microsoft.com/office/drawing/2014/main" id="{D4408252-913E-7938-5E54-E522C21A499B}"/>
                </a:ext>
              </a:extLst>
            </p:cNvPr>
            <p:cNvGrpSpPr/>
            <p:nvPr/>
          </p:nvGrpSpPr>
          <p:grpSpPr>
            <a:xfrm rot="175281">
              <a:off x="7281771" y="4966315"/>
              <a:ext cx="1319546" cy="446802"/>
              <a:chOff x="3810000" y="1677648"/>
              <a:chExt cx="4705061" cy="1827552"/>
            </a:xfrm>
          </p:grpSpPr>
          <p:grpSp>
            <p:nvGrpSpPr>
              <p:cNvPr id="56" name="Group 37">
                <a:extLst>
                  <a:ext uri="{FF2B5EF4-FFF2-40B4-BE49-F238E27FC236}">
                    <a16:creationId xmlns:a16="http://schemas.microsoft.com/office/drawing/2014/main" id="{45C5A597-9D25-D10C-5982-37DE05EA1EFD}"/>
                  </a:ext>
                </a:extLst>
              </p:cNvPr>
              <p:cNvGrpSpPr/>
              <p:nvPr/>
            </p:nvGrpSpPr>
            <p:grpSpPr>
              <a:xfrm>
                <a:off x="3810000" y="1828800"/>
                <a:ext cx="1776984" cy="1676400"/>
                <a:chOff x="3810000" y="1828800"/>
                <a:chExt cx="4038600" cy="3810000"/>
              </a:xfrm>
            </p:grpSpPr>
            <p:sp>
              <p:nvSpPr>
                <p:cNvPr id="77" name="Half Frame 76">
                  <a:extLst>
                    <a:ext uri="{FF2B5EF4-FFF2-40B4-BE49-F238E27FC236}">
                      <a16:creationId xmlns:a16="http://schemas.microsoft.com/office/drawing/2014/main" id="{73FC51AF-F301-A422-D469-5A1EC39A968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a:extLst>
                    <a:ext uri="{FF2B5EF4-FFF2-40B4-BE49-F238E27FC236}">
                      <a16:creationId xmlns:a16="http://schemas.microsoft.com/office/drawing/2014/main" id="{63BCB26A-58BA-CE60-4AF5-2FE4739C903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a:extLst>
                    <a:ext uri="{FF2B5EF4-FFF2-40B4-BE49-F238E27FC236}">
                      <a16:creationId xmlns:a16="http://schemas.microsoft.com/office/drawing/2014/main" id="{27276CF5-7525-E1AA-9E76-DD19DF32797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a:extLst>
                    <a:ext uri="{FF2B5EF4-FFF2-40B4-BE49-F238E27FC236}">
                      <a16:creationId xmlns:a16="http://schemas.microsoft.com/office/drawing/2014/main" id="{C609BE12-E038-CD53-D6B8-008C05D983B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775">
                  <a:extLst>
                    <a:ext uri="{FF2B5EF4-FFF2-40B4-BE49-F238E27FC236}">
                      <a16:creationId xmlns:a16="http://schemas.microsoft.com/office/drawing/2014/main" id="{5A875FE0-E3DD-4A1D-03CC-D2549D27DC7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iamond 81">
                  <a:extLst>
                    <a:ext uri="{FF2B5EF4-FFF2-40B4-BE49-F238E27FC236}">
                      <a16:creationId xmlns:a16="http://schemas.microsoft.com/office/drawing/2014/main" id="{5FA61680-694A-FA7B-810B-7FCA2F04A9E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A5C3DD6-9F18-EFF0-D7B9-852A9C565F8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67765BC2-CDAC-2174-81DA-A7AB1B7F793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1EF45297-FD92-0E5C-9D89-65655B61B42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38">
                <a:extLst>
                  <a:ext uri="{FF2B5EF4-FFF2-40B4-BE49-F238E27FC236}">
                    <a16:creationId xmlns:a16="http://schemas.microsoft.com/office/drawing/2014/main" id="{486C9458-583C-7B1C-FD96-8B44E03A027D}"/>
                  </a:ext>
                </a:extLst>
              </p:cNvPr>
              <p:cNvGrpSpPr/>
              <p:nvPr/>
            </p:nvGrpSpPr>
            <p:grpSpPr>
              <a:xfrm>
                <a:off x="5314014" y="1757596"/>
                <a:ext cx="1776984" cy="1676400"/>
                <a:chOff x="3810000" y="1828800"/>
                <a:chExt cx="4038600" cy="3810000"/>
              </a:xfrm>
            </p:grpSpPr>
            <p:sp>
              <p:nvSpPr>
                <p:cNvPr id="68" name="Half Frame 67">
                  <a:extLst>
                    <a:ext uri="{FF2B5EF4-FFF2-40B4-BE49-F238E27FC236}">
                      <a16:creationId xmlns:a16="http://schemas.microsoft.com/office/drawing/2014/main" id="{C4F60C8D-8613-C3E4-F127-A6C06A02295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a:extLst>
                    <a:ext uri="{FF2B5EF4-FFF2-40B4-BE49-F238E27FC236}">
                      <a16:creationId xmlns:a16="http://schemas.microsoft.com/office/drawing/2014/main" id="{855DBDF9-D266-14B9-BD4A-8F3544EAC67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Half Frame 69">
                  <a:extLst>
                    <a:ext uri="{FF2B5EF4-FFF2-40B4-BE49-F238E27FC236}">
                      <a16:creationId xmlns:a16="http://schemas.microsoft.com/office/drawing/2014/main" id="{75FF0E65-2EA4-1AE8-A9AF-0C472AF9A8D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Half Frame 70">
                  <a:extLst>
                    <a:ext uri="{FF2B5EF4-FFF2-40B4-BE49-F238E27FC236}">
                      <a16:creationId xmlns:a16="http://schemas.microsoft.com/office/drawing/2014/main" id="{52D94F1C-2AD0-4FE3-1057-1518FDCF37E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66">
                  <a:extLst>
                    <a:ext uri="{FF2B5EF4-FFF2-40B4-BE49-F238E27FC236}">
                      <a16:creationId xmlns:a16="http://schemas.microsoft.com/office/drawing/2014/main" id="{BD903E3B-DC4D-4399-7A48-47AD0BD7A27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iamond 72">
                  <a:extLst>
                    <a:ext uri="{FF2B5EF4-FFF2-40B4-BE49-F238E27FC236}">
                      <a16:creationId xmlns:a16="http://schemas.microsoft.com/office/drawing/2014/main" id="{F3A8B0EF-A34D-7271-186B-48D1C27AE1A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5A485021-E0DA-F5ED-82CC-56F828CDB2E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3B2585CF-0913-E87D-E6A4-E7F4CC25FC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2080C1C0-C950-55B7-7967-6DA1E9D924E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48">
                <a:extLst>
                  <a:ext uri="{FF2B5EF4-FFF2-40B4-BE49-F238E27FC236}">
                    <a16:creationId xmlns:a16="http://schemas.microsoft.com/office/drawing/2014/main" id="{FDB52302-48A7-240B-B7BC-42B90F1BF1B8}"/>
                  </a:ext>
                </a:extLst>
              </p:cNvPr>
              <p:cNvGrpSpPr/>
              <p:nvPr/>
            </p:nvGrpSpPr>
            <p:grpSpPr>
              <a:xfrm>
                <a:off x="6738077" y="1677648"/>
                <a:ext cx="1776984" cy="1676400"/>
                <a:chOff x="3810000" y="1828800"/>
                <a:chExt cx="4038600" cy="3810000"/>
              </a:xfrm>
            </p:grpSpPr>
            <p:sp>
              <p:nvSpPr>
                <p:cNvPr id="59" name="Half Frame 58">
                  <a:extLst>
                    <a:ext uri="{FF2B5EF4-FFF2-40B4-BE49-F238E27FC236}">
                      <a16:creationId xmlns:a16="http://schemas.microsoft.com/office/drawing/2014/main" id="{02D94E25-F720-0462-556C-A76EA472113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0">
                  <a:extLst>
                    <a:ext uri="{FF2B5EF4-FFF2-40B4-BE49-F238E27FC236}">
                      <a16:creationId xmlns:a16="http://schemas.microsoft.com/office/drawing/2014/main" id="{FA4FC990-DE8D-C2DC-1BEB-695D90F50BF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Half Frame 51">
                  <a:extLst>
                    <a:ext uri="{FF2B5EF4-FFF2-40B4-BE49-F238E27FC236}">
                      <a16:creationId xmlns:a16="http://schemas.microsoft.com/office/drawing/2014/main" id="{8E66B951-7496-982B-F3DB-04CCC9A09CA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Half Frame 52">
                  <a:extLst>
                    <a:ext uri="{FF2B5EF4-FFF2-40B4-BE49-F238E27FC236}">
                      <a16:creationId xmlns:a16="http://schemas.microsoft.com/office/drawing/2014/main" id="{2205F295-B928-9533-3B65-1C2FF155485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757">
                  <a:extLst>
                    <a:ext uri="{FF2B5EF4-FFF2-40B4-BE49-F238E27FC236}">
                      <a16:creationId xmlns:a16="http://schemas.microsoft.com/office/drawing/2014/main" id="{CC996EC2-BC21-C6A0-D847-A85710FDA72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mond 63">
                  <a:extLst>
                    <a:ext uri="{FF2B5EF4-FFF2-40B4-BE49-F238E27FC236}">
                      <a16:creationId xmlns:a16="http://schemas.microsoft.com/office/drawing/2014/main" id="{F8418A92-35C5-3601-5012-83BB0B25E9D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39FCBCCC-745B-A8DC-6333-38BC13CAF3E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2687EF5E-D109-878B-C8FB-E596DFC0E8E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0F7ED88-A980-A638-4E36-98D26A3DFFA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0F0F5091-F279-594B-A02E-77D2DBAE0C96}"/>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4688F5E-10F1-7AE9-1E01-944AB882CBD7}"/>
                </a:ext>
              </a:extLst>
            </p:cNvPr>
            <p:cNvGrpSpPr/>
            <p:nvPr/>
          </p:nvGrpSpPr>
          <p:grpSpPr>
            <a:xfrm>
              <a:off x="7162023" y="1568903"/>
              <a:ext cx="1544762" cy="259293"/>
              <a:chOff x="7105896" y="1557210"/>
              <a:chExt cx="1544762" cy="488119"/>
            </a:xfrm>
          </p:grpSpPr>
          <p:sp>
            <p:nvSpPr>
              <p:cNvPr id="24" name="Rounded Rectangle 15">
                <a:extLst>
                  <a:ext uri="{FF2B5EF4-FFF2-40B4-BE49-F238E27FC236}">
                    <a16:creationId xmlns:a16="http://schemas.microsoft.com/office/drawing/2014/main" id="{57DCF583-8C50-F5E8-BC35-DEFDEA9D588A}"/>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9">
                <a:extLst>
                  <a:ext uri="{FF2B5EF4-FFF2-40B4-BE49-F238E27FC236}">
                    <a16:creationId xmlns:a16="http://schemas.microsoft.com/office/drawing/2014/main" id="{1E299603-11A0-BE53-46A3-292564114F15}"/>
                  </a:ext>
                </a:extLst>
              </p:cNvPr>
              <p:cNvGrpSpPr/>
              <p:nvPr/>
            </p:nvGrpSpPr>
            <p:grpSpPr>
              <a:xfrm rot="160736">
                <a:off x="7230848" y="1557210"/>
                <a:ext cx="1269517" cy="488119"/>
                <a:chOff x="3810000" y="1677648"/>
                <a:chExt cx="4705061" cy="1827552"/>
              </a:xfrm>
            </p:grpSpPr>
            <p:grpSp>
              <p:nvGrpSpPr>
                <p:cNvPr id="26" name="Group 37">
                  <a:extLst>
                    <a:ext uri="{FF2B5EF4-FFF2-40B4-BE49-F238E27FC236}">
                      <a16:creationId xmlns:a16="http://schemas.microsoft.com/office/drawing/2014/main" id="{ECEC1B2A-F27C-616E-DFC4-ED9A131AEDE8}"/>
                    </a:ext>
                  </a:extLst>
                </p:cNvPr>
                <p:cNvGrpSpPr/>
                <p:nvPr/>
              </p:nvGrpSpPr>
              <p:grpSpPr>
                <a:xfrm>
                  <a:off x="3810000" y="1828800"/>
                  <a:ext cx="1776984" cy="1676400"/>
                  <a:chOff x="3810000" y="1828800"/>
                  <a:chExt cx="4038600" cy="3810000"/>
                </a:xfrm>
              </p:grpSpPr>
              <p:sp>
                <p:nvSpPr>
                  <p:cNvPr id="47" name="Half Frame 46">
                    <a:extLst>
                      <a:ext uri="{FF2B5EF4-FFF2-40B4-BE49-F238E27FC236}">
                        <a16:creationId xmlns:a16="http://schemas.microsoft.com/office/drawing/2014/main" id="{EA279963-A898-5075-FEA7-4DE4AFB1FB4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505F1EFB-6A7F-A2A2-2F26-91D2B396C65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a:extLst>
                      <a:ext uri="{FF2B5EF4-FFF2-40B4-BE49-F238E27FC236}">
                        <a16:creationId xmlns:a16="http://schemas.microsoft.com/office/drawing/2014/main" id="{C8DD83FF-FABB-3597-AAF4-38C098E0E73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Half Frame 49">
                    <a:extLst>
                      <a:ext uri="{FF2B5EF4-FFF2-40B4-BE49-F238E27FC236}">
                        <a16:creationId xmlns:a16="http://schemas.microsoft.com/office/drawing/2014/main" id="{4C1D2BEE-A25A-B04B-914D-E576C0E0C00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745">
                    <a:extLst>
                      <a:ext uri="{FF2B5EF4-FFF2-40B4-BE49-F238E27FC236}">
                        <a16:creationId xmlns:a16="http://schemas.microsoft.com/office/drawing/2014/main" id="{88A4658E-BC54-6C92-A0BE-605C3000BA0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iamond 51">
                    <a:extLst>
                      <a:ext uri="{FF2B5EF4-FFF2-40B4-BE49-F238E27FC236}">
                        <a16:creationId xmlns:a16="http://schemas.microsoft.com/office/drawing/2014/main" id="{282EAA2E-2249-E6B7-7403-190E83B5655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14EFEB68-A543-8618-0923-D07D46B1637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17807B08-94C4-76D0-D01F-1D26D42D016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A363D322-3C88-C05C-EE16-CA8026FB910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8">
                  <a:extLst>
                    <a:ext uri="{FF2B5EF4-FFF2-40B4-BE49-F238E27FC236}">
                      <a16:creationId xmlns:a16="http://schemas.microsoft.com/office/drawing/2014/main" id="{CE755BE5-B446-4E3E-16B7-49494E1AC35B}"/>
                    </a:ext>
                  </a:extLst>
                </p:cNvPr>
                <p:cNvGrpSpPr/>
                <p:nvPr/>
              </p:nvGrpSpPr>
              <p:grpSpPr>
                <a:xfrm>
                  <a:off x="5314014" y="1757596"/>
                  <a:ext cx="1776984" cy="1676400"/>
                  <a:chOff x="3810000" y="1828800"/>
                  <a:chExt cx="4038600" cy="3810000"/>
                </a:xfrm>
              </p:grpSpPr>
              <p:sp>
                <p:nvSpPr>
                  <p:cNvPr id="38" name="Half Frame 37">
                    <a:extLst>
                      <a:ext uri="{FF2B5EF4-FFF2-40B4-BE49-F238E27FC236}">
                        <a16:creationId xmlns:a16="http://schemas.microsoft.com/office/drawing/2014/main" id="{CE025042-A4FE-D3E9-87FC-A976DAACAB8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a:extLst>
                      <a:ext uri="{FF2B5EF4-FFF2-40B4-BE49-F238E27FC236}">
                        <a16:creationId xmlns:a16="http://schemas.microsoft.com/office/drawing/2014/main" id="{FBF7E773-55B2-5205-B1AA-C084F3363A5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a:extLst>
                      <a:ext uri="{FF2B5EF4-FFF2-40B4-BE49-F238E27FC236}">
                        <a16:creationId xmlns:a16="http://schemas.microsoft.com/office/drawing/2014/main" id="{491CD4CE-DC0F-504F-5736-0C6DE1DA984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Half Frame 40">
                    <a:extLst>
                      <a:ext uri="{FF2B5EF4-FFF2-40B4-BE49-F238E27FC236}">
                        <a16:creationId xmlns:a16="http://schemas.microsoft.com/office/drawing/2014/main" id="{E7B761C5-86E1-42BC-E15C-89B5552ABEF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736">
                    <a:extLst>
                      <a:ext uri="{FF2B5EF4-FFF2-40B4-BE49-F238E27FC236}">
                        <a16:creationId xmlns:a16="http://schemas.microsoft.com/office/drawing/2014/main" id="{223F18F4-E33E-EFA6-48E0-13BF26DF5A3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Diamond 42">
                    <a:extLst>
                      <a:ext uri="{FF2B5EF4-FFF2-40B4-BE49-F238E27FC236}">
                        <a16:creationId xmlns:a16="http://schemas.microsoft.com/office/drawing/2014/main" id="{FABAC905-BDBE-EEB9-814D-3F67CA589E7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0C616E05-1AF9-821D-6774-2CDF2B3995F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325F1F34-0511-0214-042A-5D2A1B22EC5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80D53316-7847-734B-A706-83D69CBD905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8">
                  <a:extLst>
                    <a:ext uri="{FF2B5EF4-FFF2-40B4-BE49-F238E27FC236}">
                      <a16:creationId xmlns:a16="http://schemas.microsoft.com/office/drawing/2014/main" id="{E8C51DDA-D5D8-5952-F00D-432CD85A85CF}"/>
                    </a:ext>
                  </a:extLst>
                </p:cNvPr>
                <p:cNvGrpSpPr/>
                <p:nvPr/>
              </p:nvGrpSpPr>
              <p:grpSpPr>
                <a:xfrm>
                  <a:off x="6738077" y="1677648"/>
                  <a:ext cx="1776984" cy="1676400"/>
                  <a:chOff x="3810000" y="1828800"/>
                  <a:chExt cx="4038600" cy="3810000"/>
                </a:xfrm>
              </p:grpSpPr>
              <p:sp>
                <p:nvSpPr>
                  <p:cNvPr id="29" name="Half Frame 28">
                    <a:extLst>
                      <a:ext uri="{FF2B5EF4-FFF2-40B4-BE49-F238E27FC236}">
                        <a16:creationId xmlns:a16="http://schemas.microsoft.com/office/drawing/2014/main" id="{6C761B67-5310-F3BD-BC3C-B8D41BFDC5C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FE767124-FF0C-B77C-C71F-AB7A50A257A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6639DF6E-66EF-E354-34E8-98CBE95D1C5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Half Frame 31">
                    <a:extLst>
                      <a:ext uri="{FF2B5EF4-FFF2-40B4-BE49-F238E27FC236}">
                        <a16:creationId xmlns:a16="http://schemas.microsoft.com/office/drawing/2014/main" id="{42EBDC1D-8905-007A-7400-C453D39AB4D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727">
                    <a:extLst>
                      <a:ext uri="{FF2B5EF4-FFF2-40B4-BE49-F238E27FC236}">
                        <a16:creationId xmlns:a16="http://schemas.microsoft.com/office/drawing/2014/main" id="{D60ABDCF-80AD-7E19-241F-07663757BE6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iamond 33">
                    <a:extLst>
                      <a:ext uri="{FF2B5EF4-FFF2-40B4-BE49-F238E27FC236}">
                        <a16:creationId xmlns:a16="http://schemas.microsoft.com/office/drawing/2014/main" id="{DB29C41E-17A8-DDEC-55C5-F47BC9E838C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95756AE7-4E75-DC6C-E8F8-56CD54E029E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8BEFA2F2-E276-D630-11A9-203EA2D6A10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93039B4D-8994-7E1B-ED76-FCBE7197FB1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404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4BD3CB-AD84-834C-0678-5B5F3D2160D7}"/>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1143000"/>
            <a:ext cx="8077200" cy="1569660"/>
          </a:xfrm>
          <a:prstGeom prst="rect">
            <a:avLst/>
          </a:prstGeom>
          <a:noFill/>
        </p:spPr>
        <p:txBody>
          <a:bodyPr wrap="square" rtlCol="0">
            <a:spAutoFit/>
          </a:bodyPr>
          <a:lstStyle/>
          <a:p>
            <a:r>
              <a:rPr lang="en-US" sz="2400" dirty="0">
                <a:solidFill>
                  <a:schemeClr val="bg1"/>
                </a:solidFill>
              </a:rPr>
              <a:t>Wicked and influential</a:t>
            </a:r>
          </a:p>
          <a:p>
            <a:endParaRPr lang="en-US" sz="2400" dirty="0">
              <a:solidFill>
                <a:schemeClr val="bg1"/>
              </a:solidFill>
            </a:endParaRPr>
          </a:p>
          <a:p>
            <a:r>
              <a:rPr lang="en-US" sz="2400" dirty="0">
                <a:solidFill>
                  <a:schemeClr val="bg1"/>
                </a:solidFill>
              </a:rPr>
              <a:t>All wicked hide in caves </a:t>
            </a:r>
          </a:p>
          <a:p>
            <a:r>
              <a:rPr lang="en-US" sz="2400" dirty="0">
                <a:solidFill>
                  <a:schemeClr val="bg1"/>
                </a:solidFill>
              </a:rPr>
              <a:t>--Isaiah 2:19 and 2 Nephi 12:10,19,21</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Sixth Seal— Kings=Leaders</a:t>
            </a:r>
          </a:p>
        </p:txBody>
      </p:sp>
      <p:sp>
        <p:nvSpPr>
          <p:cNvPr id="10" name="TextBox 9"/>
          <p:cNvSpPr txBox="1"/>
          <p:nvPr/>
        </p:nvSpPr>
        <p:spPr>
          <a:xfrm>
            <a:off x="129988" y="6488668"/>
            <a:ext cx="2819400" cy="369332"/>
          </a:xfrm>
          <a:prstGeom prst="rect">
            <a:avLst/>
          </a:prstGeom>
          <a:noFill/>
        </p:spPr>
        <p:txBody>
          <a:bodyPr wrap="square" rtlCol="0">
            <a:spAutoFit/>
          </a:bodyPr>
          <a:lstStyle/>
          <a:p>
            <a:r>
              <a:rPr lang="en-US" dirty="0">
                <a:solidFill>
                  <a:schemeClr val="bg1"/>
                </a:solidFill>
              </a:rPr>
              <a:t>Revelation 6:14</a:t>
            </a:r>
          </a:p>
        </p:txBody>
      </p:sp>
      <p:pic>
        <p:nvPicPr>
          <p:cNvPr id="3074" name="Picture 2" descr="Image result for hide in cav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03840"/>
            <a:ext cx="76200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ide in cav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42094" y="751821"/>
            <a:ext cx="3516406" cy="197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2 witnesses</a:t>
            </a:r>
            <a:endParaRPr lang="en-US" sz="2800" dirty="0">
              <a:solidFill>
                <a:schemeClr val="bg2"/>
              </a:solidFill>
              <a:latin typeface="Broadway" pitchFamily="82" charset="0"/>
            </a:endParaRPr>
          </a:p>
        </p:txBody>
      </p:sp>
      <p:sp>
        <p:nvSpPr>
          <p:cNvPr id="7" name="TextBox 6"/>
          <p:cNvSpPr txBox="1"/>
          <p:nvPr/>
        </p:nvSpPr>
        <p:spPr>
          <a:xfrm>
            <a:off x="504519" y="994083"/>
            <a:ext cx="7525361" cy="523220"/>
          </a:xfrm>
          <a:prstGeom prst="rect">
            <a:avLst/>
          </a:prstGeom>
          <a:noFill/>
        </p:spPr>
        <p:txBody>
          <a:bodyPr wrap="square" rtlCol="0">
            <a:spAutoFit/>
          </a:bodyPr>
          <a:lstStyle/>
          <a:p>
            <a:r>
              <a:rPr lang="en-US" sz="2800" dirty="0">
                <a:solidFill>
                  <a:schemeClr val="bg2"/>
                </a:solidFill>
              </a:rPr>
              <a:t>Jesus has his two witnesses—to Testify of Christ</a:t>
            </a:r>
          </a:p>
        </p:txBody>
      </p:sp>
      <p:sp>
        <p:nvSpPr>
          <p:cNvPr id="10" name="TextBox 9"/>
          <p:cNvSpPr txBox="1"/>
          <p:nvPr/>
        </p:nvSpPr>
        <p:spPr>
          <a:xfrm>
            <a:off x="152400" y="6420030"/>
            <a:ext cx="2743200" cy="369332"/>
          </a:xfrm>
          <a:prstGeom prst="rect">
            <a:avLst/>
          </a:prstGeom>
          <a:noFill/>
        </p:spPr>
        <p:txBody>
          <a:bodyPr wrap="square" rtlCol="0">
            <a:spAutoFit/>
          </a:bodyPr>
          <a:lstStyle/>
          <a:p>
            <a:r>
              <a:rPr lang="en-US" dirty="0">
                <a:solidFill>
                  <a:schemeClr val="bg2"/>
                </a:solidFill>
              </a:rPr>
              <a:t>Revelation 13:11-12</a:t>
            </a:r>
          </a:p>
        </p:txBody>
      </p:sp>
      <p:sp>
        <p:nvSpPr>
          <p:cNvPr id="18" name="TextBox 17"/>
          <p:cNvSpPr txBox="1"/>
          <p:nvPr/>
        </p:nvSpPr>
        <p:spPr>
          <a:xfrm>
            <a:off x="5472954" y="3150492"/>
            <a:ext cx="6421964" cy="954107"/>
          </a:xfrm>
          <a:prstGeom prst="rect">
            <a:avLst/>
          </a:prstGeom>
          <a:noFill/>
        </p:spPr>
        <p:txBody>
          <a:bodyPr wrap="square" rtlCol="0">
            <a:spAutoFit/>
          </a:bodyPr>
          <a:lstStyle/>
          <a:p>
            <a:r>
              <a:rPr lang="en-US" sz="2800" dirty="0">
                <a:solidFill>
                  <a:schemeClr val="bg2"/>
                </a:solidFill>
              </a:rPr>
              <a:t>The Dragon also has his two monsters—to testify of the first beast</a:t>
            </a:r>
          </a:p>
        </p:txBody>
      </p:sp>
      <p:pic>
        <p:nvPicPr>
          <p:cNvPr id="1026" name="Picture 2" descr="Image result for lego missionaries l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2207" y="693228"/>
            <a:ext cx="3322262" cy="2213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3FE2477-D526-4B1A-A0E8-3C27BE377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72" y="1827146"/>
            <a:ext cx="4381500" cy="2349500"/>
          </a:xfrm>
          <a:prstGeom prst="rect">
            <a:avLst/>
          </a:prstGeom>
        </p:spPr>
      </p:pic>
      <p:pic>
        <p:nvPicPr>
          <p:cNvPr id="11" name="Picture 10">
            <a:extLst>
              <a:ext uri="{FF2B5EF4-FFF2-40B4-BE49-F238E27FC236}">
                <a16:creationId xmlns:a16="http://schemas.microsoft.com/office/drawing/2014/main" id="{11C0A6AC-8928-442F-B8E0-299BB1C46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01" y="3913515"/>
            <a:ext cx="4846740" cy="2688569"/>
          </a:xfrm>
          <a:prstGeom prst="rect">
            <a:avLst/>
          </a:prstGeom>
        </p:spPr>
      </p:pic>
    </p:spTree>
    <p:extLst>
      <p:ext uri="{BB962C8B-B14F-4D97-AF65-F5344CB8AC3E}">
        <p14:creationId xmlns:p14="http://schemas.microsoft.com/office/powerpoint/2010/main" val="18338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Great Wonders</a:t>
            </a:r>
            <a:endParaRPr lang="en-US" sz="2800" dirty="0">
              <a:solidFill>
                <a:schemeClr val="bg2"/>
              </a:solidFill>
              <a:latin typeface="Broadway" pitchFamily="82" charset="0"/>
            </a:endParaRPr>
          </a:p>
        </p:txBody>
      </p:sp>
      <p:sp>
        <p:nvSpPr>
          <p:cNvPr id="7" name="TextBox 6"/>
          <p:cNvSpPr txBox="1"/>
          <p:nvPr/>
        </p:nvSpPr>
        <p:spPr>
          <a:xfrm>
            <a:off x="1676400" y="990601"/>
            <a:ext cx="4648200" cy="461665"/>
          </a:xfrm>
          <a:prstGeom prst="rect">
            <a:avLst/>
          </a:prstGeom>
          <a:noFill/>
        </p:spPr>
        <p:txBody>
          <a:bodyPr wrap="square" rtlCol="0">
            <a:spAutoFit/>
          </a:bodyPr>
          <a:lstStyle/>
          <a:p>
            <a:r>
              <a:rPr lang="en-US" sz="2400" dirty="0">
                <a:solidFill>
                  <a:schemeClr val="bg2"/>
                </a:solidFill>
              </a:rPr>
              <a:t>2</a:t>
            </a:r>
            <a:r>
              <a:rPr lang="en-US" sz="2400" baseline="30000" dirty="0">
                <a:solidFill>
                  <a:schemeClr val="bg2"/>
                </a:solidFill>
              </a:rPr>
              <a:t>nd</a:t>
            </a:r>
            <a:r>
              <a:rPr lang="en-US" sz="2400" dirty="0">
                <a:solidFill>
                  <a:schemeClr val="bg2"/>
                </a:solidFill>
              </a:rPr>
              <a:t> Beast performs miracles</a:t>
            </a:r>
          </a:p>
        </p:txBody>
      </p:sp>
      <p:sp>
        <p:nvSpPr>
          <p:cNvPr id="10" name="TextBox 9"/>
          <p:cNvSpPr txBox="1"/>
          <p:nvPr/>
        </p:nvSpPr>
        <p:spPr>
          <a:xfrm>
            <a:off x="0" y="6414582"/>
            <a:ext cx="2743200" cy="369332"/>
          </a:xfrm>
          <a:prstGeom prst="rect">
            <a:avLst/>
          </a:prstGeom>
          <a:noFill/>
        </p:spPr>
        <p:txBody>
          <a:bodyPr wrap="square" rtlCol="0">
            <a:spAutoFit/>
          </a:bodyPr>
          <a:lstStyle/>
          <a:p>
            <a:r>
              <a:rPr lang="en-US" dirty="0">
                <a:solidFill>
                  <a:schemeClr val="bg2"/>
                </a:solidFill>
              </a:rPr>
              <a:t>Revelation 13:13-14</a:t>
            </a:r>
          </a:p>
        </p:txBody>
      </p:sp>
      <p:sp>
        <p:nvSpPr>
          <p:cNvPr id="14" name="TextBox 13"/>
          <p:cNvSpPr txBox="1"/>
          <p:nvPr/>
        </p:nvSpPr>
        <p:spPr>
          <a:xfrm>
            <a:off x="5182720" y="4749710"/>
            <a:ext cx="5764306" cy="1200329"/>
          </a:xfrm>
          <a:prstGeom prst="rect">
            <a:avLst/>
          </a:prstGeom>
          <a:noFill/>
        </p:spPr>
        <p:txBody>
          <a:bodyPr wrap="square" rtlCol="0">
            <a:spAutoFit/>
          </a:bodyPr>
          <a:lstStyle/>
          <a:p>
            <a:r>
              <a:rPr lang="en-US" sz="2400" dirty="0">
                <a:solidFill>
                  <a:schemeClr val="bg2"/>
                </a:solidFill>
              </a:rPr>
              <a:t>Satan will do all he can to get all people to follow him, to “worship” him by living wickedly in the last days.</a:t>
            </a:r>
          </a:p>
        </p:txBody>
      </p:sp>
      <p:pic>
        <p:nvPicPr>
          <p:cNvPr id="8" name="Picture 7">
            <a:extLst>
              <a:ext uri="{FF2B5EF4-FFF2-40B4-BE49-F238E27FC236}">
                <a16:creationId xmlns:a16="http://schemas.microsoft.com/office/drawing/2014/main" id="{96728CF2-DC36-4760-AFE6-5B62CE5FF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523" y="895350"/>
            <a:ext cx="4584700" cy="3441700"/>
          </a:xfrm>
          <a:prstGeom prst="rect">
            <a:avLst/>
          </a:prstGeom>
        </p:spPr>
      </p:pic>
      <p:pic>
        <p:nvPicPr>
          <p:cNvPr id="11" name="Picture 10">
            <a:extLst>
              <a:ext uri="{FF2B5EF4-FFF2-40B4-BE49-F238E27FC236}">
                <a16:creationId xmlns:a16="http://schemas.microsoft.com/office/drawing/2014/main" id="{C55CB33C-248A-440F-90BB-8A8953DC1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602" y="3770505"/>
            <a:ext cx="2170176" cy="2383536"/>
          </a:xfrm>
          <a:prstGeom prst="rect">
            <a:avLst/>
          </a:prstGeom>
        </p:spPr>
      </p:pic>
    </p:spTree>
    <p:extLst>
      <p:ext uri="{BB962C8B-B14F-4D97-AF65-F5344CB8AC3E}">
        <p14:creationId xmlns:p14="http://schemas.microsoft.com/office/powerpoint/2010/main" val="29384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Power to Give Life</a:t>
            </a:r>
            <a:endParaRPr lang="en-US" sz="2800" dirty="0">
              <a:solidFill>
                <a:schemeClr val="bg2"/>
              </a:solidFill>
              <a:latin typeface="Broadway" pitchFamily="82" charset="0"/>
            </a:endParaRPr>
          </a:p>
        </p:txBody>
      </p:sp>
      <p:sp>
        <p:nvSpPr>
          <p:cNvPr id="7" name="TextBox 6"/>
          <p:cNvSpPr txBox="1"/>
          <p:nvPr/>
        </p:nvSpPr>
        <p:spPr>
          <a:xfrm>
            <a:off x="2895600" y="802409"/>
            <a:ext cx="8489576" cy="461665"/>
          </a:xfrm>
          <a:prstGeom prst="rect">
            <a:avLst/>
          </a:prstGeom>
          <a:noFill/>
        </p:spPr>
        <p:txBody>
          <a:bodyPr wrap="square" rtlCol="0">
            <a:spAutoFit/>
          </a:bodyPr>
          <a:lstStyle/>
          <a:p>
            <a:r>
              <a:rPr lang="en-US" sz="2400" dirty="0">
                <a:solidFill>
                  <a:schemeClr val="bg2"/>
                </a:solidFill>
              </a:rPr>
              <a:t>To make it real or to endow it with influence and power.</a:t>
            </a:r>
          </a:p>
        </p:txBody>
      </p:sp>
      <p:sp>
        <p:nvSpPr>
          <p:cNvPr id="10" name="TextBox 9"/>
          <p:cNvSpPr txBox="1"/>
          <p:nvPr/>
        </p:nvSpPr>
        <p:spPr>
          <a:xfrm>
            <a:off x="152400" y="6421904"/>
            <a:ext cx="2743200" cy="369332"/>
          </a:xfrm>
          <a:prstGeom prst="rect">
            <a:avLst/>
          </a:prstGeom>
          <a:noFill/>
        </p:spPr>
        <p:txBody>
          <a:bodyPr wrap="square" rtlCol="0">
            <a:spAutoFit/>
          </a:bodyPr>
          <a:lstStyle/>
          <a:p>
            <a:r>
              <a:rPr lang="en-US" dirty="0">
                <a:solidFill>
                  <a:schemeClr val="bg2"/>
                </a:solidFill>
              </a:rPr>
              <a:t>Revelation 13:15</a:t>
            </a:r>
          </a:p>
        </p:txBody>
      </p:sp>
      <p:sp>
        <p:nvSpPr>
          <p:cNvPr id="14" name="TextBox 13"/>
          <p:cNvSpPr txBox="1"/>
          <p:nvPr/>
        </p:nvSpPr>
        <p:spPr>
          <a:xfrm>
            <a:off x="2227729" y="5243803"/>
            <a:ext cx="7924800" cy="1200329"/>
          </a:xfrm>
          <a:prstGeom prst="rect">
            <a:avLst/>
          </a:prstGeom>
          <a:noFill/>
        </p:spPr>
        <p:txBody>
          <a:bodyPr wrap="square" rtlCol="0">
            <a:spAutoFit/>
          </a:bodyPr>
          <a:lstStyle/>
          <a:p>
            <a:r>
              <a:rPr lang="en-US" sz="2400" dirty="0">
                <a:solidFill>
                  <a:schemeClr val="bg2"/>
                </a:solidFill>
              </a:rPr>
              <a:t>Idols—can take over lives and cause them to die spiritually as well as physically in wars, plagues, etc. Also the wicked can cause great trouble, temporarily for the righteous.</a:t>
            </a:r>
          </a:p>
        </p:txBody>
      </p:sp>
      <p:pic>
        <p:nvPicPr>
          <p:cNvPr id="8" name="Picture 7">
            <a:extLst>
              <a:ext uri="{FF2B5EF4-FFF2-40B4-BE49-F238E27FC236}">
                <a16:creationId xmlns:a16="http://schemas.microsoft.com/office/drawing/2014/main" id="{31B6F632-2BDA-430E-A527-6D927C1F9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1524514"/>
            <a:ext cx="6883400" cy="3302000"/>
          </a:xfrm>
          <a:prstGeom prst="rect">
            <a:avLst/>
          </a:prstGeom>
        </p:spPr>
      </p:pic>
    </p:spTree>
    <p:extLst>
      <p:ext uri="{BB962C8B-B14F-4D97-AF65-F5344CB8AC3E}">
        <p14:creationId xmlns:p14="http://schemas.microsoft.com/office/powerpoint/2010/main" val="229015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Mark in the Forehead</a:t>
            </a:r>
            <a:endParaRPr lang="en-US" sz="2800" dirty="0">
              <a:solidFill>
                <a:schemeClr val="bg2"/>
              </a:solidFill>
              <a:latin typeface="Broadway" pitchFamily="82" charset="0"/>
            </a:endParaRPr>
          </a:p>
        </p:txBody>
      </p:sp>
      <p:sp>
        <p:nvSpPr>
          <p:cNvPr id="7" name="TextBox 6"/>
          <p:cNvSpPr txBox="1"/>
          <p:nvPr/>
        </p:nvSpPr>
        <p:spPr>
          <a:xfrm>
            <a:off x="1371601" y="988250"/>
            <a:ext cx="4648200" cy="461665"/>
          </a:xfrm>
          <a:prstGeom prst="rect">
            <a:avLst/>
          </a:prstGeom>
          <a:noFill/>
        </p:spPr>
        <p:txBody>
          <a:bodyPr wrap="square" rtlCol="0">
            <a:spAutoFit/>
          </a:bodyPr>
          <a:lstStyle/>
          <a:p>
            <a:r>
              <a:rPr lang="en-US" sz="2400" dirty="0">
                <a:solidFill>
                  <a:schemeClr val="bg2"/>
                </a:solidFill>
              </a:rPr>
              <a:t>Forehead—symbolic of “loyalty”</a:t>
            </a:r>
          </a:p>
        </p:txBody>
      </p:sp>
      <p:sp>
        <p:nvSpPr>
          <p:cNvPr id="10" name="TextBox 9"/>
          <p:cNvSpPr txBox="1"/>
          <p:nvPr/>
        </p:nvSpPr>
        <p:spPr>
          <a:xfrm>
            <a:off x="31376" y="6414582"/>
            <a:ext cx="2743200" cy="369332"/>
          </a:xfrm>
          <a:prstGeom prst="rect">
            <a:avLst/>
          </a:prstGeom>
          <a:noFill/>
        </p:spPr>
        <p:txBody>
          <a:bodyPr wrap="square" rtlCol="0">
            <a:spAutoFit/>
          </a:bodyPr>
          <a:lstStyle/>
          <a:p>
            <a:r>
              <a:rPr lang="en-US" dirty="0">
                <a:solidFill>
                  <a:schemeClr val="bg2"/>
                </a:solidFill>
              </a:rPr>
              <a:t>Revelation 13:16-17</a:t>
            </a:r>
          </a:p>
        </p:txBody>
      </p:sp>
      <p:sp>
        <p:nvSpPr>
          <p:cNvPr id="14" name="TextBox 13"/>
          <p:cNvSpPr txBox="1"/>
          <p:nvPr/>
        </p:nvSpPr>
        <p:spPr>
          <a:xfrm>
            <a:off x="6553201" y="1236429"/>
            <a:ext cx="1981200" cy="1200329"/>
          </a:xfrm>
          <a:prstGeom prst="rect">
            <a:avLst/>
          </a:prstGeom>
          <a:noFill/>
        </p:spPr>
        <p:txBody>
          <a:bodyPr wrap="square" rtlCol="0">
            <a:spAutoFit/>
          </a:bodyPr>
          <a:lstStyle/>
          <a:p>
            <a:pPr algn="ctr"/>
            <a:r>
              <a:rPr lang="en-US" sz="2400" dirty="0">
                <a:solidFill>
                  <a:schemeClr val="bg2"/>
                </a:solidFill>
              </a:rPr>
              <a:t>“phylacteries” worn on foreheads</a:t>
            </a:r>
          </a:p>
        </p:txBody>
      </p:sp>
      <p:sp>
        <p:nvSpPr>
          <p:cNvPr id="12" name="TextBox 11"/>
          <p:cNvSpPr txBox="1"/>
          <p:nvPr/>
        </p:nvSpPr>
        <p:spPr>
          <a:xfrm>
            <a:off x="4269288" y="5432884"/>
            <a:ext cx="5867400" cy="1200329"/>
          </a:xfrm>
          <a:prstGeom prst="rect">
            <a:avLst/>
          </a:prstGeom>
          <a:noFill/>
        </p:spPr>
        <p:txBody>
          <a:bodyPr wrap="square" rtlCol="0">
            <a:spAutoFit/>
          </a:bodyPr>
          <a:lstStyle/>
          <a:p>
            <a:r>
              <a:rPr lang="en-US" sz="2400" dirty="0">
                <a:solidFill>
                  <a:schemeClr val="bg2"/>
                </a:solidFill>
              </a:rPr>
              <a:t>Rev. 14:1</a:t>
            </a:r>
          </a:p>
          <a:p>
            <a:r>
              <a:rPr lang="en-US" sz="2400" dirty="0">
                <a:solidFill>
                  <a:schemeClr val="bg2"/>
                </a:solidFill>
              </a:rPr>
              <a:t> 144,000 righteous who have the “Father’s name written in their foreheads”</a:t>
            </a:r>
          </a:p>
        </p:txBody>
      </p:sp>
      <p:pic>
        <p:nvPicPr>
          <p:cNvPr id="2050" name="Picture 2" descr="Image result for phylacteries le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0" y="881508"/>
            <a:ext cx="1284293" cy="1712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D3FAA39-AD6B-42B5-8646-6B1A50065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95" y="1952120"/>
            <a:ext cx="3352800" cy="2714625"/>
          </a:xfrm>
          <a:prstGeom prst="rect">
            <a:avLst/>
          </a:prstGeom>
        </p:spPr>
      </p:pic>
      <p:pic>
        <p:nvPicPr>
          <p:cNvPr id="13" name="Picture 12">
            <a:extLst>
              <a:ext uri="{FF2B5EF4-FFF2-40B4-BE49-F238E27FC236}">
                <a16:creationId xmlns:a16="http://schemas.microsoft.com/office/drawing/2014/main" id="{8A865EFA-6259-4EA8-8D10-89EDC4084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021" y="2834754"/>
            <a:ext cx="4267796" cy="2772162"/>
          </a:xfrm>
          <a:prstGeom prst="rect">
            <a:avLst/>
          </a:prstGeom>
        </p:spPr>
      </p:pic>
    </p:spTree>
    <p:extLst>
      <p:ext uri="{BB962C8B-B14F-4D97-AF65-F5344CB8AC3E}">
        <p14:creationId xmlns:p14="http://schemas.microsoft.com/office/powerpoint/2010/main" val="18427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Number of a Man</a:t>
            </a:r>
            <a:endParaRPr lang="en-US" sz="2800" dirty="0">
              <a:solidFill>
                <a:schemeClr val="bg2"/>
              </a:solidFill>
              <a:latin typeface="Broadway" pitchFamily="82" charset="0"/>
            </a:endParaRPr>
          </a:p>
        </p:txBody>
      </p:sp>
      <p:sp>
        <p:nvSpPr>
          <p:cNvPr id="7" name="TextBox 6"/>
          <p:cNvSpPr txBox="1"/>
          <p:nvPr/>
        </p:nvSpPr>
        <p:spPr>
          <a:xfrm>
            <a:off x="5562600" y="3733800"/>
            <a:ext cx="4648200" cy="2308324"/>
          </a:xfrm>
          <a:prstGeom prst="rect">
            <a:avLst/>
          </a:prstGeom>
          <a:noFill/>
        </p:spPr>
        <p:txBody>
          <a:bodyPr wrap="square" rtlCol="0">
            <a:spAutoFit/>
          </a:bodyPr>
          <a:lstStyle/>
          <a:p>
            <a:r>
              <a:rPr lang="en-US" sz="2400" dirty="0">
                <a:solidFill>
                  <a:schemeClr val="bg2"/>
                </a:solidFill>
              </a:rPr>
              <a:t>666—We don’t know what the number means.</a:t>
            </a:r>
          </a:p>
          <a:p>
            <a:r>
              <a:rPr lang="en-US" sz="2400" dirty="0">
                <a:solidFill>
                  <a:schemeClr val="bg2"/>
                </a:solidFill>
              </a:rPr>
              <a:t>“Yea, verily I say unto you, in that day when the Lord shall come, he shall reveal all things</a:t>
            </a:r>
          </a:p>
          <a:p>
            <a:r>
              <a:rPr lang="en-US" sz="2400" dirty="0">
                <a:solidFill>
                  <a:schemeClr val="bg2"/>
                </a:solidFill>
              </a:rPr>
              <a:t>—D&amp;C 101:32</a:t>
            </a:r>
          </a:p>
        </p:txBody>
      </p:sp>
      <p:sp>
        <p:nvSpPr>
          <p:cNvPr id="10" name="TextBox 9"/>
          <p:cNvSpPr txBox="1"/>
          <p:nvPr/>
        </p:nvSpPr>
        <p:spPr>
          <a:xfrm>
            <a:off x="228601" y="6480463"/>
            <a:ext cx="2743200" cy="369332"/>
          </a:xfrm>
          <a:prstGeom prst="rect">
            <a:avLst/>
          </a:prstGeom>
          <a:noFill/>
        </p:spPr>
        <p:txBody>
          <a:bodyPr wrap="square" rtlCol="0">
            <a:spAutoFit/>
          </a:bodyPr>
          <a:lstStyle/>
          <a:p>
            <a:r>
              <a:rPr lang="en-US" dirty="0">
                <a:solidFill>
                  <a:schemeClr val="bg2"/>
                </a:solidFill>
              </a:rPr>
              <a:t>Revelation 13:18</a:t>
            </a:r>
          </a:p>
        </p:txBody>
      </p:sp>
      <p:sp>
        <p:nvSpPr>
          <p:cNvPr id="14" name="TextBox 13"/>
          <p:cNvSpPr txBox="1"/>
          <p:nvPr/>
        </p:nvSpPr>
        <p:spPr>
          <a:xfrm>
            <a:off x="723901" y="1617009"/>
            <a:ext cx="4495800" cy="1938992"/>
          </a:xfrm>
          <a:prstGeom prst="rect">
            <a:avLst/>
          </a:prstGeom>
          <a:noFill/>
        </p:spPr>
        <p:txBody>
          <a:bodyPr wrap="square" rtlCol="0">
            <a:spAutoFit/>
          </a:bodyPr>
          <a:lstStyle/>
          <a:p>
            <a:r>
              <a:rPr lang="en-US" sz="2400" dirty="0">
                <a:solidFill>
                  <a:schemeClr val="bg2"/>
                </a:solidFill>
              </a:rPr>
              <a:t>“Here is wisdom. Let him that hath understanding count the number of the beast: for it is the number of a man; and his number is Six Hundred threescore and six.”</a:t>
            </a:r>
          </a:p>
        </p:txBody>
      </p:sp>
      <p:pic>
        <p:nvPicPr>
          <p:cNvPr id="8" name="Picture 7">
            <a:extLst>
              <a:ext uri="{FF2B5EF4-FFF2-40B4-BE49-F238E27FC236}">
                <a16:creationId xmlns:a16="http://schemas.microsoft.com/office/drawing/2014/main" id="{E68BE00E-61FB-447B-A6FA-82EEE0573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441311"/>
            <a:ext cx="3365284" cy="1749704"/>
          </a:xfrm>
          <a:prstGeom prst="rect">
            <a:avLst/>
          </a:prstGeom>
        </p:spPr>
      </p:pic>
    </p:spTree>
    <p:extLst>
      <p:ext uri="{BB962C8B-B14F-4D97-AF65-F5344CB8AC3E}">
        <p14:creationId xmlns:p14="http://schemas.microsoft.com/office/powerpoint/2010/main" val="7984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#60 </a:t>
            </a:r>
            <a:r>
              <a:rPr lang="en-US" i="1" dirty="0">
                <a:solidFill>
                  <a:schemeClr val="bg1"/>
                </a:solidFill>
              </a:rPr>
              <a:t>Battle Hymn of the Republic</a:t>
            </a:r>
          </a:p>
          <a:p>
            <a:endParaRPr lang="en-US" dirty="0">
              <a:solidFill>
                <a:schemeClr val="bg1"/>
              </a:solidFill>
            </a:endParaRPr>
          </a:p>
          <a:p>
            <a:endParaRPr lang="en-US" i="1" dirty="0">
              <a:solidFill>
                <a:schemeClr val="bg1"/>
              </a:solidFill>
            </a:endParaRPr>
          </a:p>
          <a:p>
            <a:pPr marL="342900" indent="-342900">
              <a:buFontTx/>
              <a:buAutoNum type="arabicPeriod"/>
            </a:pPr>
            <a:r>
              <a:rPr lang="en-US" dirty="0">
                <a:solidFill>
                  <a:schemeClr val="bg1"/>
                </a:solidFill>
              </a:rPr>
              <a:t>Taken from Poway Institute Handouts by Lesley Meacham and Becky Davies</a:t>
            </a:r>
          </a:p>
          <a:p>
            <a:pPr marL="342900" indent="-342900">
              <a:buFontTx/>
              <a:buAutoNum type="arabicPeriod"/>
            </a:pPr>
            <a:r>
              <a:rPr lang="en-US" dirty="0">
                <a:solidFill>
                  <a:schemeClr val="bg1"/>
                </a:solidFill>
                <a:latin typeface="Calibri" panose="020F0502020204030204" pitchFamily="34" charset="0"/>
              </a:rPr>
              <a:t>Bruce R. McConkie, </a:t>
            </a:r>
            <a:r>
              <a:rPr lang="en-US" i="1" dirty="0">
                <a:solidFill>
                  <a:schemeClr val="bg1"/>
                </a:solidFill>
                <a:latin typeface="Calibri" panose="020F0502020204030204" pitchFamily="34" charset="0"/>
              </a:rPr>
              <a:t>Doctrinal New Testament Commentary,</a:t>
            </a:r>
            <a:r>
              <a:rPr lang="en-US" dirty="0">
                <a:solidFill>
                  <a:schemeClr val="bg1"/>
                </a:solidFill>
                <a:latin typeface="Calibri" panose="020F0502020204030204" pitchFamily="34" charset="0"/>
              </a:rPr>
              <a:t> 3 vols. (1965–73), 3:517].)</a:t>
            </a:r>
          </a:p>
          <a:p>
            <a:r>
              <a:rPr lang="en-US" dirty="0">
                <a:solidFill>
                  <a:schemeClr val="bg1"/>
                </a:solidFill>
              </a:rPr>
              <a:t>3.  Elder James J. </a:t>
            </a:r>
            <a:r>
              <a:rPr lang="en-US" dirty="0" err="1">
                <a:solidFill>
                  <a:schemeClr val="bg1"/>
                </a:solidFill>
              </a:rPr>
              <a:t>Hamula</a:t>
            </a:r>
            <a:r>
              <a:rPr lang="en-US" dirty="0">
                <a:solidFill>
                  <a:schemeClr val="bg1"/>
                </a:solidFill>
              </a:rPr>
              <a:t> (“Winning the War against Evil,”</a:t>
            </a:r>
            <a:r>
              <a:rPr lang="en-US" i="1" dirty="0">
                <a:solidFill>
                  <a:schemeClr val="bg1"/>
                </a:solidFill>
              </a:rPr>
              <a:t> Ensign </a:t>
            </a:r>
            <a:r>
              <a:rPr lang="en-US" dirty="0">
                <a:solidFill>
                  <a:schemeClr val="bg1"/>
                </a:solidFill>
              </a:rPr>
              <a:t>or </a:t>
            </a:r>
            <a:r>
              <a:rPr lang="en-US" i="1" dirty="0">
                <a:solidFill>
                  <a:schemeClr val="bg1"/>
                </a:solidFill>
              </a:rPr>
              <a:t>Liahona,</a:t>
            </a:r>
            <a:r>
              <a:rPr lang="en-US" dirty="0">
                <a:solidFill>
                  <a:schemeClr val="bg1"/>
                </a:solidFill>
              </a:rPr>
              <a:t> Nov. 2008, 50, 51).</a:t>
            </a:r>
          </a:p>
          <a:p>
            <a:r>
              <a:rPr lang="en-US" dirty="0">
                <a:solidFill>
                  <a:schemeClr val="bg1"/>
                </a:solidFill>
              </a:rPr>
              <a:t>4.  Sections taken from </a:t>
            </a:r>
            <a:r>
              <a:rPr lang="en-US" dirty="0">
                <a:solidFill>
                  <a:schemeClr val="bg2"/>
                </a:solidFill>
              </a:rPr>
              <a:t>“The Book of Revelation Made Easier” David J. Ridges</a:t>
            </a:r>
          </a:p>
          <a:p>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6" name="Footer Placeholder 14">
            <a:extLst>
              <a:ext uri="{FF2B5EF4-FFF2-40B4-BE49-F238E27FC236}">
                <a16:creationId xmlns:a16="http://schemas.microsoft.com/office/drawing/2014/main" id="{78CD4BBF-01F3-4812-9C9C-6F1D6ADF3D14}"/>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3" name="Picture 2">
            <a:extLst>
              <a:ext uri="{FF2B5EF4-FFF2-40B4-BE49-F238E27FC236}">
                <a16:creationId xmlns:a16="http://schemas.microsoft.com/office/drawing/2014/main" id="{EE413621-7A63-429D-83D3-350671B84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33" y="2959992"/>
            <a:ext cx="4476750" cy="2867025"/>
          </a:xfrm>
          <a:prstGeom prst="rect">
            <a:avLst/>
          </a:prstGeom>
        </p:spPr>
      </p:pic>
    </p:spTree>
    <p:extLst>
      <p:ext uri="{BB962C8B-B14F-4D97-AF65-F5344CB8AC3E}">
        <p14:creationId xmlns:p14="http://schemas.microsoft.com/office/powerpoint/2010/main" val="4235223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7729" y="0"/>
            <a:ext cx="6096000" cy="1200329"/>
          </a:xfrm>
          <a:prstGeom prst="rect">
            <a:avLst/>
          </a:prstGeom>
          <a:ln>
            <a:solidFill>
              <a:schemeClr val="tx1"/>
            </a:solidFill>
          </a:ln>
        </p:spPr>
        <p:txBody>
          <a:bodyPr>
            <a:spAutoFit/>
          </a:bodyPr>
          <a:lstStyle/>
          <a:p>
            <a:r>
              <a:rPr lang="en-US" sz="1200" dirty="0">
                <a:latin typeface="Calibri" panose="020F0502020204030204" pitchFamily="34" charset="0"/>
              </a:rPr>
              <a:t> </a:t>
            </a:r>
            <a:r>
              <a:rPr lang="en-US" sz="1200" b="1" dirty="0">
                <a:latin typeface="Calibri" panose="020F0502020204030204" pitchFamily="34" charset="0"/>
              </a:rPr>
              <a:t>The War With the Saints Revelation 13:7:</a:t>
            </a:r>
          </a:p>
          <a:p>
            <a:r>
              <a:rPr lang="en-US" sz="1200" dirty="0">
                <a:latin typeface="Calibri" panose="020F0502020204030204" pitchFamily="34" charset="0"/>
              </a:rPr>
              <a:t>“Satan is waging war against the members of the Church who have testimonies and are trying to keep the commandments. And while many of our members are remaining faithful and strong, some are wavering. Some are falling. Some are fulfilling John’s prophecy that in the war with Satan, some Saints would be overcome.” President Ezra Taft Benson (“The Power of the Word,” </a:t>
            </a:r>
            <a:r>
              <a:rPr lang="en-US" sz="1200" i="1" dirty="0">
                <a:latin typeface="Calibri" panose="020F0502020204030204" pitchFamily="34" charset="0"/>
              </a:rPr>
              <a:t>Ensign,</a:t>
            </a:r>
            <a:r>
              <a:rPr lang="en-US" sz="1200" dirty="0">
                <a:latin typeface="Calibri" panose="020F0502020204030204" pitchFamily="34" charset="0"/>
              </a:rPr>
              <a:t> May 1986, 79).</a:t>
            </a:r>
          </a:p>
        </p:txBody>
      </p:sp>
      <p:sp>
        <p:nvSpPr>
          <p:cNvPr id="5" name="Rectangle 4"/>
          <p:cNvSpPr/>
          <p:nvPr/>
        </p:nvSpPr>
        <p:spPr>
          <a:xfrm>
            <a:off x="0" y="1938992"/>
            <a:ext cx="6037729" cy="1815882"/>
          </a:xfrm>
          <a:prstGeom prst="rect">
            <a:avLst/>
          </a:prstGeom>
          <a:ln>
            <a:solidFill>
              <a:schemeClr val="tx1"/>
            </a:solidFill>
          </a:ln>
        </p:spPr>
        <p:txBody>
          <a:bodyPr wrap="square">
            <a:spAutoFit/>
          </a:bodyPr>
          <a:lstStyle/>
          <a:p>
            <a:r>
              <a:rPr lang="en-US" sz="1400" b="1" dirty="0">
                <a:latin typeface="Calibri" panose="020F0502020204030204" pitchFamily="34" charset="0"/>
              </a:rPr>
              <a:t>Lamb Slain Revelation 13:8:</a:t>
            </a:r>
          </a:p>
          <a:p>
            <a:r>
              <a:rPr lang="en-US" sz="1400" dirty="0">
                <a:latin typeface="Calibri" panose="020F0502020204030204" pitchFamily="34" charset="0"/>
              </a:rPr>
              <a:t>The phrase “the Lamb slain from the foundation of the world” refers to Jesus Christ and His Atonement. “From the foundation of the world” refers to the premortal life, before the world was created. Therefore, we can understand from this verse that the effects of the Savior’s Atonement were in place before Jesus was even born. For example, people who lived before the time of Christ could exercise faith in Christ, repent, and have their sins forgiven through the power of His Atonement, even though the Savior had yet to be born (see D&amp;C 20:25–26).</a:t>
            </a:r>
            <a:endParaRPr lang="en-US" sz="1400" dirty="0"/>
          </a:p>
        </p:txBody>
      </p:sp>
      <p:sp>
        <p:nvSpPr>
          <p:cNvPr id="6" name="Rectangle 5"/>
          <p:cNvSpPr/>
          <p:nvPr/>
        </p:nvSpPr>
        <p:spPr>
          <a:xfrm>
            <a:off x="0" y="0"/>
            <a:ext cx="6037729" cy="1938992"/>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Fierce Looking Beasts Revelation 13: </a:t>
            </a:r>
          </a:p>
          <a:p>
            <a:pPr fontAlgn="base"/>
            <a:r>
              <a:rPr lang="en-US" sz="1200" dirty="0">
                <a:solidFill>
                  <a:srgbClr val="333333"/>
                </a:solidFill>
                <a:latin typeface="Calibri" panose="020F0502020204030204" pitchFamily="34" charset="0"/>
              </a:rPr>
              <a:t>Apart from the knowledge that the beasts represent worldly kingdoms, we do not have any interpretation from the Lord concerning the beasts. While speaking about the mysteries of the book of Revelation, the Prophet </a:t>
            </a:r>
            <a:r>
              <a:rPr lang="en-US" sz="1200" dirty="0">
                <a:solidFill>
                  <a:srgbClr val="2F393A"/>
                </a:solidFill>
                <a:latin typeface="Calibri" panose="020F0502020204030204" pitchFamily="34" charset="0"/>
              </a:rPr>
              <a:t>Joseph Smith</a:t>
            </a:r>
            <a:r>
              <a:rPr lang="en-US" sz="1200" dirty="0">
                <a:solidFill>
                  <a:srgbClr val="333333"/>
                </a:solidFill>
                <a:latin typeface="Calibri" panose="020F0502020204030204" pitchFamily="34" charset="0"/>
              </a:rPr>
              <a:t> said the following:</a:t>
            </a:r>
          </a:p>
          <a:p>
            <a:pPr fontAlgn="base"/>
            <a:endParaRPr lang="en-US" sz="1200" dirty="0">
              <a:solidFill>
                <a:srgbClr val="333333"/>
              </a:solidFill>
              <a:latin typeface="Calibri" panose="020F0502020204030204" pitchFamily="34" charset="0"/>
            </a:endParaRPr>
          </a:p>
          <a:p>
            <a:pPr fontAlgn="base"/>
            <a:r>
              <a:rPr lang="en-US" sz="1200" dirty="0">
                <a:solidFill>
                  <a:srgbClr val="333333"/>
                </a:solidFill>
                <a:latin typeface="Calibri" panose="020F0502020204030204" pitchFamily="34" charset="0"/>
              </a:rPr>
              <a:t>“Whenever God gives a vision of an image, or beast, or figure of any kind, He always holds Himself responsible to give a revelation or interpretation of the meaning thereof, otherwise we are not responsible or accountable for our belief in it. …</a:t>
            </a:r>
          </a:p>
          <a:p>
            <a:pPr fontAlgn="base"/>
            <a:r>
              <a:rPr lang="en-US" sz="1200" dirty="0">
                <a:solidFill>
                  <a:srgbClr val="333333"/>
                </a:solidFill>
                <a:latin typeface="Calibri" panose="020F0502020204030204" pitchFamily="34" charset="0"/>
              </a:rPr>
              <a:t>“… Never meddle with the visions of beasts and subjects you do not understand” (in </a:t>
            </a:r>
            <a:r>
              <a:rPr lang="en-US" sz="1200" i="1" dirty="0">
                <a:solidFill>
                  <a:srgbClr val="333333"/>
                </a:solidFill>
                <a:latin typeface="Calibri" panose="020F0502020204030204" pitchFamily="34" charset="0"/>
              </a:rPr>
              <a:t>History of the Church,</a:t>
            </a:r>
            <a:r>
              <a:rPr lang="en-US" sz="1200" dirty="0">
                <a:solidFill>
                  <a:srgbClr val="333333"/>
                </a:solidFill>
                <a:latin typeface="Calibri" panose="020F0502020204030204" pitchFamily="34" charset="0"/>
              </a:rPr>
              <a:t> 5:343, 344).</a:t>
            </a:r>
            <a:endParaRPr lang="en-US" sz="1200" b="0" i="0" dirty="0">
              <a:solidFill>
                <a:srgbClr val="333333"/>
              </a:solidFill>
              <a:effectLst/>
              <a:latin typeface="Calibri" panose="020F0502020204030204" pitchFamily="34" charset="0"/>
            </a:endParaRPr>
          </a:p>
        </p:txBody>
      </p:sp>
      <p:sp>
        <p:nvSpPr>
          <p:cNvPr id="8" name="Rectangle 7"/>
          <p:cNvSpPr/>
          <p:nvPr/>
        </p:nvSpPr>
        <p:spPr>
          <a:xfrm>
            <a:off x="6037729" y="1189497"/>
            <a:ext cx="6096000" cy="2123658"/>
          </a:xfrm>
          <a:prstGeom prst="rect">
            <a:avLst/>
          </a:prstGeom>
          <a:ln>
            <a:solidFill>
              <a:schemeClr val="tx1"/>
            </a:solidFill>
          </a:ln>
        </p:spPr>
        <p:txBody>
          <a:bodyPr>
            <a:spAutoFit/>
          </a:bodyPr>
          <a:lstStyle/>
          <a:p>
            <a:r>
              <a:rPr lang="en-US" sz="1200" b="1" dirty="0">
                <a:latin typeface="Calibri" panose="020F0502020204030204" pitchFamily="34" charset="0"/>
              </a:rPr>
              <a:t>The Book of Life Revelation 13:8:</a:t>
            </a:r>
          </a:p>
          <a:p>
            <a:r>
              <a:rPr lang="en-US" sz="1200" dirty="0">
                <a:latin typeface="Calibri" panose="020F0502020204030204" pitchFamily="34" charset="0"/>
              </a:rPr>
              <a:t>“the book of life, or Lamb’s book of Life, is the record kept in heaven which contains the names of the faithful and an account of their righteous covenants and deeds. Elder Bruce R. McConkie </a:t>
            </a:r>
            <a:r>
              <a:rPr lang="en-US" sz="1200" i="1" dirty="0"/>
              <a:t>Doctrinal New Testament Commentary,</a:t>
            </a:r>
          </a:p>
          <a:p>
            <a:endParaRPr lang="en-US" sz="1200" i="1" dirty="0">
              <a:latin typeface="Calibri" panose="020F0502020204030204" pitchFamily="34" charset="0"/>
            </a:endParaRPr>
          </a:p>
          <a:p>
            <a:r>
              <a:rPr lang="en-US" sz="1200" dirty="0">
                <a:latin typeface="Calibri" panose="020F0502020204030204" pitchFamily="34" charset="0"/>
              </a:rPr>
              <a:t>“We are not going to be saved in the kingdom of God just because our names are on the records of the Church. It will require more than that. We will have to have our names written in the Lamb’s Book of Life, and if they are written in the Lamb’s Book of Life then it is an evidence we have kept the commandments. Every soul who will not keep those commandments shall have his name blotted out of that book” President Joseph Fielding Smith (in Conference Report, Oct. 1950, 10; see also Alma 5:57–58).</a:t>
            </a:r>
          </a:p>
        </p:txBody>
      </p:sp>
      <p:sp>
        <p:nvSpPr>
          <p:cNvPr id="11" name="Rectangle 10"/>
          <p:cNvSpPr/>
          <p:nvPr/>
        </p:nvSpPr>
        <p:spPr>
          <a:xfrm>
            <a:off x="13447" y="3754874"/>
            <a:ext cx="6024282" cy="2677656"/>
          </a:xfrm>
          <a:prstGeom prst="rect">
            <a:avLst/>
          </a:prstGeom>
          <a:ln>
            <a:solidFill>
              <a:schemeClr val="tx1"/>
            </a:solidFill>
          </a:ln>
        </p:spPr>
        <p:txBody>
          <a:bodyPr wrap="square">
            <a:spAutoFit/>
          </a:bodyPr>
          <a:lstStyle/>
          <a:p>
            <a:r>
              <a:rPr lang="en-US" sz="1400" b="1" dirty="0"/>
              <a:t>Attempting to identify the Beast Revelation 1-12:</a:t>
            </a:r>
          </a:p>
          <a:p>
            <a:r>
              <a:rPr lang="en-US" sz="1400" dirty="0"/>
              <a:t>Rather than attempting to specify an exact identity of the beast, it may be more profitable to note the following general characteristics about the beast: It had power over many nations (see Revelation 13:1, 7); it opposed God and blasphemed against Him (see verses 5–6); the power it wielded was like the power that predatory animals have over their prey (see verse 2); Satan gave it power (see verses 2, 4); people of the world worshipped or followed the beast (see verse 4); and it was able to overpower many, including the Saints (see verse 7). It could be said that any kingdom or government that exhibits these characteristics manifests the spirit of the beast. Revelation 17:8–12 contains additional information about the beast, including its ultimate destruction. New Testament Institute Manual Chapter 55</a:t>
            </a:r>
            <a:endParaRPr lang="en-US" sz="1400" dirty="0">
              <a:latin typeface="Calibri" panose="020F0502020204030204" pitchFamily="34" charset="0"/>
            </a:endParaRPr>
          </a:p>
        </p:txBody>
      </p:sp>
    </p:spTree>
    <p:extLst>
      <p:ext uri="{BB962C8B-B14F-4D97-AF65-F5344CB8AC3E}">
        <p14:creationId xmlns:p14="http://schemas.microsoft.com/office/powerpoint/2010/main" val="24731725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346421" y="871681"/>
            <a:ext cx="7010400" cy="1569660"/>
          </a:xfrm>
          <a:prstGeom prst="rect">
            <a:avLst/>
          </a:prstGeom>
          <a:noFill/>
        </p:spPr>
        <p:txBody>
          <a:bodyPr wrap="square" rtlCol="0">
            <a:spAutoFit/>
          </a:bodyPr>
          <a:lstStyle/>
          <a:p>
            <a:r>
              <a:rPr lang="en-US" sz="2400" dirty="0">
                <a:solidFill>
                  <a:schemeClr val="bg1"/>
                </a:solidFill>
              </a:rPr>
              <a:t>“John the Revelator, saw another angel fly in the midst of heaven, having the everlasting gospel to preach unto them that dwell on the earth, and to every nation, and kindred , and tongue, and people.”</a:t>
            </a:r>
          </a:p>
        </p:txBody>
      </p:sp>
      <p:grpSp>
        <p:nvGrpSpPr>
          <p:cNvPr id="97" name="Group 96"/>
          <p:cNvGrpSpPr/>
          <p:nvPr/>
        </p:nvGrpSpPr>
        <p:grpSpPr>
          <a:xfrm>
            <a:off x="3071599" y="4865000"/>
            <a:ext cx="7552840" cy="1616732"/>
            <a:chOff x="3071599" y="4865000"/>
            <a:chExt cx="7552840" cy="1616732"/>
          </a:xfrm>
        </p:grpSpPr>
        <p:pic>
          <p:nvPicPr>
            <p:cNvPr id="13" name="Picture 12" descr="Gordon b hinckley 1.jpg"/>
            <p:cNvPicPr>
              <a:picLocks noChangeAspect="1"/>
            </p:cNvPicPr>
            <p:nvPr/>
          </p:nvPicPr>
          <p:blipFill>
            <a:blip r:embed="rId3" cstate="print"/>
            <a:stretch>
              <a:fillRect/>
            </a:stretch>
          </p:blipFill>
          <p:spPr>
            <a:xfrm>
              <a:off x="9327852" y="4865000"/>
              <a:ext cx="1296587" cy="1616732"/>
            </a:xfrm>
            <a:prstGeom prst="rect">
              <a:avLst/>
            </a:prstGeom>
          </p:spPr>
        </p:pic>
        <p:sp>
          <p:nvSpPr>
            <p:cNvPr id="2" name="Rectangle 1"/>
            <p:cNvSpPr/>
            <p:nvPr/>
          </p:nvSpPr>
          <p:spPr>
            <a:xfrm>
              <a:off x="3071599" y="5209025"/>
              <a:ext cx="6096000" cy="1200329"/>
            </a:xfrm>
            <a:prstGeom prst="rect">
              <a:avLst/>
            </a:prstGeom>
          </p:spPr>
          <p:txBody>
            <a:bodyPr>
              <a:spAutoFit/>
            </a:bodyPr>
            <a:lstStyle/>
            <a:p>
              <a:r>
                <a:rPr lang="en-US" dirty="0">
                  <a:solidFill>
                    <a:schemeClr val="bg1"/>
                  </a:solidFill>
                </a:rPr>
                <a:t>“That Angel has come. His name is Moroni. His is a voice speaking from the dust, bringing another witness of the living reality of the Lord Jesus Christ.”</a:t>
              </a:r>
            </a:p>
            <a:p>
              <a:r>
                <a:rPr lang="en-US" dirty="0">
                  <a:solidFill>
                    <a:schemeClr val="bg1"/>
                  </a:solidFill>
                </a:rPr>
                <a:t>(3)</a:t>
              </a:r>
            </a:p>
          </p:txBody>
        </p:sp>
      </p:gr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43" t="15098"/>
          <a:stretch/>
        </p:blipFill>
        <p:spPr>
          <a:xfrm>
            <a:off x="7902340" y="1145507"/>
            <a:ext cx="2098093" cy="2918011"/>
          </a:xfrm>
          <a:prstGeom prst="rect">
            <a:avLst/>
          </a:prstGeom>
        </p:spPr>
      </p:pic>
      <p:grpSp>
        <p:nvGrpSpPr>
          <p:cNvPr id="3" name="Group 2">
            <a:extLst>
              <a:ext uri="{FF2B5EF4-FFF2-40B4-BE49-F238E27FC236}">
                <a16:creationId xmlns:a16="http://schemas.microsoft.com/office/drawing/2014/main" id="{F08AEDD9-02E9-D869-EA26-663F618F897B}"/>
              </a:ext>
            </a:extLst>
          </p:cNvPr>
          <p:cNvGrpSpPr/>
          <p:nvPr/>
        </p:nvGrpSpPr>
        <p:grpSpPr>
          <a:xfrm>
            <a:off x="760602" y="2788535"/>
            <a:ext cx="1430965" cy="3620819"/>
            <a:chOff x="6934200" y="1265656"/>
            <a:chExt cx="1985484" cy="4373144"/>
          </a:xfrm>
        </p:grpSpPr>
        <p:sp>
          <p:nvSpPr>
            <p:cNvPr id="6" name="Oval 5">
              <a:extLst>
                <a:ext uri="{FF2B5EF4-FFF2-40B4-BE49-F238E27FC236}">
                  <a16:creationId xmlns:a16="http://schemas.microsoft.com/office/drawing/2014/main" id="{4D923AB9-B68C-B98C-C548-0EA79FD25B42}"/>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6E04F45-648B-6844-DE53-75F94D02720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A45F831-31D6-6ED8-3B21-9DC192D8E5E0}"/>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671A922-8ACA-816F-B106-912FDD7132CE}"/>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693A4D-3AA3-E88D-7E97-9301868E124B}"/>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5651468-892A-8B28-81C4-E7ECB08EFBB4}"/>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2524E78A-05D6-D10B-E0B6-F4B84B0E6273}"/>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a:extLst>
                <a:ext uri="{FF2B5EF4-FFF2-40B4-BE49-F238E27FC236}">
                  <a16:creationId xmlns:a16="http://schemas.microsoft.com/office/drawing/2014/main" id="{1FD44667-B7B3-ED64-7DDA-B2838B6E978E}"/>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BD524444-6B0F-4570-6D04-6BAD74BF215B}"/>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538351AC-3057-44FE-5861-44ECC0EDBD9D}"/>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A4995C51-4632-AF92-76D6-8D0653FA6334}"/>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24">
              <a:extLst>
                <a:ext uri="{FF2B5EF4-FFF2-40B4-BE49-F238E27FC236}">
                  <a16:creationId xmlns:a16="http://schemas.microsoft.com/office/drawing/2014/main" id="{41AEE4CD-18B4-2F14-EF1B-E1CA8E560057}"/>
                </a:ext>
              </a:extLst>
            </p:cNvPr>
            <p:cNvGrpSpPr/>
            <p:nvPr/>
          </p:nvGrpSpPr>
          <p:grpSpPr>
            <a:xfrm>
              <a:off x="7108136" y="2388756"/>
              <a:ext cx="1544360" cy="2210894"/>
              <a:chOff x="4553133" y="901823"/>
              <a:chExt cx="2186627" cy="3449921"/>
            </a:xfrm>
          </p:grpSpPr>
          <p:sp>
            <p:nvSpPr>
              <p:cNvPr id="170" name="Double Wave 23">
                <a:extLst>
                  <a:ext uri="{FF2B5EF4-FFF2-40B4-BE49-F238E27FC236}">
                    <a16:creationId xmlns:a16="http://schemas.microsoft.com/office/drawing/2014/main" id="{B4D8C00B-75ED-B03B-14EF-5EB6F65C4A73}"/>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6">
                <a:extLst>
                  <a:ext uri="{FF2B5EF4-FFF2-40B4-BE49-F238E27FC236}">
                    <a16:creationId xmlns:a16="http://schemas.microsoft.com/office/drawing/2014/main" id="{EDFFA8AA-7652-A0BC-ED9F-DBE1DE8D1273}"/>
                  </a:ext>
                </a:extLst>
              </p:cNvPr>
              <p:cNvGrpSpPr/>
              <p:nvPr/>
            </p:nvGrpSpPr>
            <p:grpSpPr>
              <a:xfrm>
                <a:off x="4694566" y="901823"/>
                <a:ext cx="2045194" cy="1982724"/>
                <a:chOff x="2594848" y="2213440"/>
                <a:chExt cx="2045194" cy="1982724"/>
              </a:xfrm>
              <a:solidFill>
                <a:srgbClr val="E0C13C"/>
              </a:solidFill>
            </p:grpSpPr>
            <p:sp>
              <p:nvSpPr>
                <p:cNvPr id="172" name="Pie 17">
                  <a:extLst>
                    <a:ext uri="{FF2B5EF4-FFF2-40B4-BE49-F238E27FC236}">
                      <a16:creationId xmlns:a16="http://schemas.microsoft.com/office/drawing/2014/main" id="{D3884560-9787-2294-06F4-9D14A0A417A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3" name="Group 5">
                  <a:extLst>
                    <a:ext uri="{FF2B5EF4-FFF2-40B4-BE49-F238E27FC236}">
                      <a16:creationId xmlns:a16="http://schemas.microsoft.com/office/drawing/2014/main" id="{D018FEDA-3907-DD73-BD6B-9D01768AE421}"/>
                    </a:ext>
                  </a:extLst>
                </p:cNvPr>
                <p:cNvGrpSpPr/>
                <p:nvPr/>
              </p:nvGrpSpPr>
              <p:grpSpPr>
                <a:xfrm>
                  <a:off x="2889102" y="2288406"/>
                  <a:ext cx="1537323" cy="1679535"/>
                  <a:chOff x="2886840" y="2288406"/>
                  <a:chExt cx="1537323" cy="1679535"/>
                </a:xfrm>
                <a:grpFill/>
              </p:grpSpPr>
              <p:sp>
                <p:nvSpPr>
                  <p:cNvPr id="174" name="Moon 3">
                    <a:extLst>
                      <a:ext uri="{FF2B5EF4-FFF2-40B4-BE49-F238E27FC236}">
                        <a16:creationId xmlns:a16="http://schemas.microsoft.com/office/drawing/2014/main" id="{ED499CAA-4264-AEF2-1283-4A3C70E32B0C}"/>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20">
                    <a:extLst>
                      <a:ext uri="{FF2B5EF4-FFF2-40B4-BE49-F238E27FC236}">
                        <a16:creationId xmlns:a16="http://schemas.microsoft.com/office/drawing/2014/main" id="{B92D9B3F-5A94-82C9-09C3-362B91CE1F69}"/>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4" name="Oval 103">
              <a:extLst>
                <a:ext uri="{FF2B5EF4-FFF2-40B4-BE49-F238E27FC236}">
                  <a16:creationId xmlns:a16="http://schemas.microsoft.com/office/drawing/2014/main" id="{A9DB0510-250B-65BA-AD47-3A74A58F2CC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58">
              <a:extLst>
                <a:ext uri="{FF2B5EF4-FFF2-40B4-BE49-F238E27FC236}">
                  <a16:creationId xmlns:a16="http://schemas.microsoft.com/office/drawing/2014/main" id="{063F2ACE-F770-804D-06B5-AFF942B4A1CD}"/>
                </a:ext>
              </a:extLst>
            </p:cNvPr>
            <p:cNvGrpSpPr/>
            <p:nvPr/>
          </p:nvGrpSpPr>
          <p:grpSpPr>
            <a:xfrm rot="175281">
              <a:off x="7281771" y="4966315"/>
              <a:ext cx="1319546" cy="446802"/>
              <a:chOff x="3810000" y="1677648"/>
              <a:chExt cx="4705061" cy="1827552"/>
            </a:xfrm>
          </p:grpSpPr>
          <p:grpSp>
            <p:nvGrpSpPr>
              <p:cNvPr id="140" name="Group 37">
                <a:extLst>
                  <a:ext uri="{FF2B5EF4-FFF2-40B4-BE49-F238E27FC236}">
                    <a16:creationId xmlns:a16="http://schemas.microsoft.com/office/drawing/2014/main" id="{3F2615AB-933B-668F-2841-162436906424}"/>
                  </a:ext>
                </a:extLst>
              </p:cNvPr>
              <p:cNvGrpSpPr/>
              <p:nvPr/>
            </p:nvGrpSpPr>
            <p:grpSpPr>
              <a:xfrm>
                <a:off x="3810000" y="1828800"/>
                <a:ext cx="1776984" cy="1676400"/>
                <a:chOff x="3810000" y="1828800"/>
                <a:chExt cx="4038600" cy="3810000"/>
              </a:xfrm>
            </p:grpSpPr>
            <p:sp>
              <p:nvSpPr>
                <p:cNvPr id="161" name="Half Frame 160">
                  <a:extLst>
                    <a:ext uri="{FF2B5EF4-FFF2-40B4-BE49-F238E27FC236}">
                      <a16:creationId xmlns:a16="http://schemas.microsoft.com/office/drawing/2014/main" id="{0596AE87-6A82-8363-7246-CFF8995FF49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a:extLst>
                    <a:ext uri="{FF2B5EF4-FFF2-40B4-BE49-F238E27FC236}">
                      <a16:creationId xmlns:a16="http://schemas.microsoft.com/office/drawing/2014/main" id="{17508D1B-06D7-431E-61D9-80A3D82EA60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162">
                  <a:extLst>
                    <a:ext uri="{FF2B5EF4-FFF2-40B4-BE49-F238E27FC236}">
                      <a16:creationId xmlns:a16="http://schemas.microsoft.com/office/drawing/2014/main" id="{B0EFB6A5-AFB5-6829-ACB4-E120CF67C1A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a:extLst>
                    <a:ext uri="{FF2B5EF4-FFF2-40B4-BE49-F238E27FC236}">
                      <a16:creationId xmlns:a16="http://schemas.microsoft.com/office/drawing/2014/main" id="{4B1D43DD-18CB-5BFD-BF75-D3A7016E96E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Donut 775">
                  <a:extLst>
                    <a:ext uri="{FF2B5EF4-FFF2-40B4-BE49-F238E27FC236}">
                      <a16:creationId xmlns:a16="http://schemas.microsoft.com/office/drawing/2014/main" id="{3BA63A80-45FE-DACD-F83E-3CE91F00502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Diamond 165">
                  <a:extLst>
                    <a:ext uri="{FF2B5EF4-FFF2-40B4-BE49-F238E27FC236}">
                      <a16:creationId xmlns:a16="http://schemas.microsoft.com/office/drawing/2014/main" id="{0F21B239-2F09-E2B3-7558-15027F2EE3A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B348B8F8-ACAB-F6F6-A96B-09F3DA5DD24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9D743C69-9C57-59DF-E9E4-BC5306EAAD0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C3F35C5A-20AC-AF07-7273-D468DCCF9B8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38">
                <a:extLst>
                  <a:ext uri="{FF2B5EF4-FFF2-40B4-BE49-F238E27FC236}">
                    <a16:creationId xmlns:a16="http://schemas.microsoft.com/office/drawing/2014/main" id="{E82E5E2E-6013-DA8D-0B18-0844E776FD1D}"/>
                  </a:ext>
                </a:extLst>
              </p:cNvPr>
              <p:cNvGrpSpPr/>
              <p:nvPr/>
            </p:nvGrpSpPr>
            <p:grpSpPr>
              <a:xfrm>
                <a:off x="5314014" y="1757596"/>
                <a:ext cx="1776984" cy="1676400"/>
                <a:chOff x="3810000" y="1828800"/>
                <a:chExt cx="4038600" cy="3810000"/>
              </a:xfrm>
            </p:grpSpPr>
            <p:sp>
              <p:nvSpPr>
                <p:cNvPr id="152" name="Half Frame 151">
                  <a:extLst>
                    <a:ext uri="{FF2B5EF4-FFF2-40B4-BE49-F238E27FC236}">
                      <a16:creationId xmlns:a16="http://schemas.microsoft.com/office/drawing/2014/main" id="{C8CBC33F-ACFD-7052-6566-59020987413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a:extLst>
                    <a:ext uri="{FF2B5EF4-FFF2-40B4-BE49-F238E27FC236}">
                      <a16:creationId xmlns:a16="http://schemas.microsoft.com/office/drawing/2014/main" id="{56F49D79-7F30-E05A-FE7C-3690D69AF76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153">
                  <a:extLst>
                    <a:ext uri="{FF2B5EF4-FFF2-40B4-BE49-F238E27FC236}">
                      <a16:creationId xmlns:a16="http://schemas.microsoft.com/office/drawing/2014/main" id="{2A4023AB-AC27-57E4-6529-EE709D83F7E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B5889AF2-7664-B7FB-C579-444093CA7E3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onut 766">
                  <a:extLst>
                    <a:ext uri="{FF2B5EF4-FFF2-40B4-BE49-F238E27FC236}">
                      <a16:creationId xmlns:a16="http://schemas.microsoft.com/office/drawing/2014/main" id="{ABF6E5BC-B3CF-61E1-4B78-8301DADA47C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iamond 156">
                  <a:extLst>
                    <a:ext uri="{FF2B5EF4-FFF2-40B4-BE49-F238E27FC236}">
                      <a16:creationId xmlns:a16="http://schemas.microsoft.com/office/drawing/2014/main" id="{A2DE9E4C-81EF-C41D-076C-48AB72A0424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12F44087-5114-3796-6C04-FB3A7DE2670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21E5EA70-1FD9-D97A-D126-B6D683184AF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02501260-5486-A567-C9CD-980C974340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48">
                <a:extLst>
                  <a:ext uri="{FF2B5EF4-FFF2-40B4-BE49-F238E27FC236}">
                    <a16:creationId xmlns:a16="http://schemas.microsoft.com/office/drawing/2014/main" id="{9E90F8B1-ADA4-D98E-4852-BE1C5513A9D6}"/>
                  </a:ext>
                </a:extLst>
              </p:cNvPr>
              <p:cNvGrpSpPr/>
              <p:nvPr/>
            </p:nvGrpSpPr>
            <p:grpSpPr>
              <a:xfrm>
                <a:off x="6738077" y="1677648"/>
                <a:ext cx="1776984" cy="1676400"/>
                <a:chOff x="3810000" y="1828800"/>
                <a:chExt cx="4038600" cy="3810000"/>
              </a:xfrm>
            </p:grpSpPr>
            <p:sp>
              <p:nvSpPr>
                <p:cNvPr id="143" name="Half Frame 142">
                  <a:extLst>
                    <a:ext uri="{FF2B5EF4-FFF2-40B4-BE49-F238E27FC236}">
                      <a16:creationId xmlns:a16="http://schemas.microsoft.com/office/drawing/2014/main" id="{5991369B-5EE3-CBCE-1539-444AF8787EF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Half Frame 50">
                  <a:extLst>
                    <a:ext uri="{FF2B5EF4-FFF2-40B4-BE49-F238E27FC236}">
                      <a16:creationId xmlns:a16="http://schemas.microsoft.com/office/drawing/2014/main" id="{46F71299-243A-72DC-4D1D-F06514F9027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51">
                  <a:extLst>
                    <a:ext uri="{FF2B5EF4-FFF2-40B4-BE49-F238E27FC236}">
                      <a16:creationId xmlns:a16="http://schemas.microsoft.com/office/drawing/2014/main" id="{01D798CC-8C64-E2B3-731D-812E6CEBA6F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52">
                  <a:extLst>
                    <a:ext uri="{FF2B5EF4-FFF2-40B4-BE49-F238E27FC236}">
                      <a16:creationId xmlns:a16="http://schemas.microsoft.com/office/drawing/2014/main" id="{8CE99925-F714-0FC8-F95D-0F1E6485BF2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onut 757">
                  <a:extLst>
                    <a:ext uri="{FF2B5EF4-FFF2-40B4-BE49-F238E27FC236}">
                      <a16:creationId xmlns:a16="http://schemas.microsoft.com/office/drawing/2014/main" id="{EC9BEB22-9AA0-4460-CF31-7326A0A4D86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iamond 147">
                  <a:extLst>
                    <a:ext uri="{FF2B5EF4-FFF2-40B4-BE49-F238E27FC236}">
                      <a16:creationId xmlns:a16="http://schemas.microsoft.com/office/drawing/2014/main" id="{C5BF20B0-F501-380E-1C6D-91CF755945A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B2F2F5AD-933A-7B92-71F9-9CB98DE34BE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50B5DBFD-BB23-FBF5-2310-0BBB00C9FFC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0F8DE66A-0EEA-84AF-02C3-CBBE45E7626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Cloud 105">
              <a:extLst>
                <a:ext uri="{FF2B5EF4-FFF2-40B4-BE49-F238E27FC236}">
                  <a16:creationId xmlns:a16="http://schemas.microsoft.com/office/drawing/2014/main" id="{B0B2DDF9-4D14-8243-4B7B-578ACD07CEFA}"/>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6821ECF9-4CE3-43DC-0800-03FFB04DE4F8}"/>
                </a:ext>
              </a:extLst>
            </p:cNvPr>
            <p:cNvGrpSpPr/>
            <p:nvPr/>
          </p:nvGrpSpPr>
          <p:grpSpPr>
            <a:xfrm>
              <a:off x="7162023" y="1568903"/>
              <a:ext cx="1544762" cy="259293"/>
              <a:chOff x="7105896" y="1557210"/>
              <a:chExt cx="1544762" cy="488119"/>
            </a:xfrm>
          </p:grpSpPr>
          <p:sp>
            <p:nvSpPr>
              <p:cNvPr id="108" name="Rounded Rectangle 15">
                <a:extLst>
                  <a:ext uri="{FF2B5EF4-FFF2-40B4-BE49-F238E27FC236}">
                    <a16:creationId xmlns:a16="http://schemas.microsoft.com/office/drawing/2014/main" id="{EDB0A892-DC18-A017-9606-A57399DD8442}"/>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59">
                <a:extLst>
                  <a:ext uri="{FF2B5EF4-FFF2-40B4-BE49-F238E27FC236}">
                    <a16:creationId xmlns:a16="http://schemas.microsoft.com/office/drawing/2014/main" id="{9F7399D2-E4E4-EBF4-7DF3-D09637EB6A7D}"/>
                  </a:ext>
                </a:extLst>
              </p:cNvPr>
              <p:cNvGrpSpPr/>
              <p:nvPr/>
            </p:nvGrpSpPr>
            <p:grpSpPr>
              <a:xfrm rot="160736">
                <a:off x="7230848" y="1557210"/>
                <a:ext cx="1269517" cy="488119"/>
                <a:chOff x="3810000" y="1677648"/>
                <a:chExt cx="4705061" cy="1827552"/>
              </a:xfrm>
            </p:grpSpPr>
            <p:grpSp>
              <p:nvGrpSpPr>
                <p:cNvPr id="110" name="Group 37">
                  <a:extLst>
                    <a:ext uri="{FF2B5EF4-FFF2-40B4-BE49-F238E27FC236}">
                      <a16:creationId xmlns:a16="http://schemas.microsoft.com/office/drawing/2014/main" id="{A536C05B-C13E-2A8B-116F-0D2B755732DC}"/>
                    </a:ext>
                  </a:extLst>
                </p:cNvPr>
                <p:cNvGrpSpPr/>
                <p:nvPr/>
              </p:nvGrpSpPr>
              <p:grpSpPr>
                <a:xfrm>
                  <a:off x="3810000" y="1828800"/>
                  <a:ext cx="1776984" cy="1676400"/>
                  <a:chOff x="3810000" y="1828800"/>
                  <a:chExt cx="4038600" cy="3810000"/>
                </a:xfrm>
              </p:grpSpPr>
              <p:sp>
                <p:nvSpPr>
                  <p:cNvPr id="131" name="Half Frame 130">
                    <a:extLst>
                      <a:ext uri="{FF2B5EF4-FFF2-40B4-BE49-F238E27FC236}">
                        <a16:creationId xmlns:a16="http://schemas.microsoft.com/office/drawing/2014/main" id="{CEF29644-FC25-DAA5-2115-82CBA13FB15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a:extLst>
                      <a:ext uri="{FF2B5EF4-FFF2-40B4-BE49-F238E27FC236}">
                        <a16:creationId xmlns:a16="http://schemas.microsoft.com/office/drawing/2014/main" id="{E58AD89D-97FC-5228-F7B3-254E47A11F4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a:extLst>
                      <a:ext uri="{FF2B5EF4-FFF2-40B4-BE49-F238E27FC236}">
                        <a16:creationId xmlns:a16="http://schemas.microsoft.com/office/drawing/2014/main" id="{E2C0E218-C212-C02E-1E54-4A5CB2AFCC3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a:extLst>
                      <a:ext uri="{FF2B5EF4-FFF2-40B4-BE49-F238E27FC236}">
                        <a16:creationId xmlns:a16="http://schemas.microsoft.com/office/drawing/2014/main" id="{72CD6603-481B-FE5D-F053-F1919F9D039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onut 745">
                    <a:extLst>
                      <a:ext uri="{FF2B5EF4-FFF2-40B4-BE49-F238E27FC236}">
                        <a16:creationId xmlns:a16="http://schemas.microsoft.com/office/drawing/2014/main" id="{D612DD1F-8DAB-8851-A423-AE500B8F962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iamond 135">
                    <a:extLst>
                      <a:ext uri="{FF2B5EF4-FFF2-40B4-BE49-F238E27FC236}">
                        <a16:creationId xmlns:a16="http://schemas.microsoft.com/office/drawing/2014/main" id="{D9D4734C-F4D2-D6DA-73B9-E084869DF0F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B4733003-82D5-C8AE-7E00-FBD69346B96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ECD3EFD6-F442-DF07-FF10-4F98441C18D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E937CA11-D82E-6CA7-8FF3-0FEC3C1D7B9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38">
                  <a:extLst>
                    <a:ext uri="{FF2B5EF4-FFF2-40B4-BE49-F238E27FC236}">
                      <a16:creationId xmlns:a16="http://schemas.microsoft.com/office/drawing/2014/main" id="{FCF71687-3ED6-79C2-888B-6901B013BB89}"/>
                    </a:ext>
                  </a:extLst>
                </p:cNvPr>
                <p:cNvGrpSpPr/>
                <p:nvPr/>
              </p:nvGrpSpPr>
              <p:grpSpPr>
                <a:xfrm>
                  <a:off x="5314014" y="1757596"/>
                  <a:ext cx="1776984" cy="1676400"/>
                  <a:chOff x="3810000" y="1828800"/>
                  <a:chExt cx="4038600" cy="3810000"/>
                </a:xfrm>
              </p:grpSpPr>
              <p:sp>
                <p:nvSpPr>
                  <p:cNvPr id="122" name="Half Frame 121">
                    <a:extLst>
                      <a:ext uri="{FF2B5EF4-FFF2-40B4-BE49-F238E27FC236}">
                        <a16:creationId xmlns:a16="http://schemas.microsoft.com/office/drawing/2014/main" id="{47311A1A-5952-D60F-EB77-7A15A6A5B55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a:extLst>
                      <a:ext uri="{FF2B5EF4-FFF2-40B4-BE49-F238E27FC236}">
                        <a16:creationId xmlns:a16="http://schemas.microsoft.com/office/drawing/2014/main" id="{E0C99FD7-38CD-25E1-E96C-F0880506655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a:extLst>
                      <a:ext uri="{FF2B5EF4-FFF2-40B4-BE49-F238E27FC236}">
                        <a16:creationId xmlns:a16="http://schemas.microsoft.com/office/drawing/2014/main" id="{2845ACCE-86D4-9C68-9D01-A0141E5EC6F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a:extLst>
                      <a:ext uri="{FF2B5EF4-FFF2-40B4-BE49-F238E27FC236}">
                        <a16:creationId xmlns:a16="http://schemas.microsoft.com/office/drawing/2014/main" id="{E6F27CBE-D5AC-AB2D-8AE3-E152FD174FD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736">
                    <a:extLst>
                      <a:ext uri="{FF2B5EF4-FFF2-40B4-BE49-F238E27FC236}">
                        <a16:creationId xmlns:a16="http://schemas.microsoft.com/office/drawing/2014/main" id="{1EB99026-65E5-0FDD-E2E7-FE2841C9403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a:extLst>
                      <a:ext uri="{FF2B5EF4-FFF2-40B4-BE49-F238E27FC236}">
                        <a16:creationId xmlns:a16="http://schemas.microsoft.com/office/drawing/2014/main" id="{52849F00-B1FF-30AB-7303-712C29488FE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411E104C-66F8-E703-A261-B20B391F6ED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E3D746C5-7E55-559B-07FD-6D37A8295C9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14D655D5-FD4D-9F57-0ACC-817957E846A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48">
                  <a:extLst>
                    <a:ext uri="{FF2B5EF4-FFF2-40B4-BE49-F238E27FC236}">
                      <a16:creationId xmlns:a16="http://schemas.microsoft.com/office/drawing/2014/main" id="{B4B11431-3275-B660-ED5A-47297C86602B}"/>
                    </a:ext>
                  </a:extLst>
                </p:cNvPr>
                <p:cNvGrpSpPr/>
                <p:nvPr/>
              </p:nvGrpSpPr>
              <p:grpSpPr>
                <a:xfrm>
                  <a:off x="6738077" y="1677648"/>
                  <a:ext cx="1776984" cy="1676400"/>
                  <a:chOff x="3810000" y="1828800"/>
                  <a:chExt cx="4038600" cy="3810000"/>
                </a:xfrm>
              </p:grpSpPr>
              <p:sp>
                <p:nvSpPr>
                  <p:cNvPr id="113" name="Half Frame 112">
                    <a:extLst>
                      <a:ext uri="{FF2B5EF4-FFF2-40B4-BE49-F238E27FC236}">
                        <a16:creationId xmlns:a16="http://schemas.microsoft.com/office/drawing/2014/main" id="{A88B8D89-E93F-34F6-22A8-58815F61960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a:extLst>
                      <a:ext uri="{FF2B5EF4-FFF2-40B4-BE49-F238E27FC236}">
                        <a16:creationId xmlns:a16="http://schemas.microsoft.com/office/drawing/2014/main" id="{A258A174-2870-AE6F-A940-5F7EF3991D0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114">
                    <a:extLst>
                      <a:ext uri="{FF2B5EF4-FFF2-40B4-BE49-F238E27FC236}">
                        <a16:creationId xmlns:a16="http://schemas.microsoft.com/office/drawing/2014/main" id="{BCDEFE01-984C-74AC-1A75-8E237C44887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Half Frame 115">
                    <a:extLst>
                      <a:ext uri="{FF2B5EF4-FFF2-40B4-BE49-F238E27FC236}">
                        <a16:creationId xmlns:a16="http://schemas.microsoft.com/office/drawing/2014/main" id="{19E3972B-735C-89C2-AA13-CA58D702374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727">
                    <a:extLst>
                      <a:ext uri="{FF2B5EF4-FFF2-40B4-BE49-F238E27FC236}">
                        <a16:creationId xmlns:a16="http://schemas.microsoft.com/office/drawing/2014/main" id="{4AFB7222-AB7F-70D7-3247-0B5014778FC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iamond 117">
                    <a:extLst>
                      <a:ext uri="{FF2B5EF4-FFF2-40B4-BE49-F238E27FC236}">
                        <a16:creationId xmlns:a16="http://schemas.microsoft.com/office/drawing/2014/main" id="{218727BF-C6B4-5924-FE9F-DBD15DBA215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19C3D9C6-AF04-65AB-B873-C0D0CBFC133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5EF616F4-B7D1-E02E-D02D-322E29E8D0D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A5EDCF5F-3598-EA40-34A4-641D9DAB15F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76" name="TextBox 175">
            <a:extLst>
              <a:ext uri="{FF2B5EF4-FFF2-40B4-BE49-F238E27FC236}">
                <a16:creationId xmlns:a16="http://schemas.microsoft.com/office/drawing/2014/main" id="{FAF8A55F-EB3D-FF67-8D50-375325612476}"/>
              </a:ext>
            </a:extLst>
          </p:cNvPr>
          <p:cNvSpPr txBox="1"/>
          <p:nvPr/>
        </p:nvSpPr>
        <p:spPr>
          <a:xfrm>
            <a:off x="3733800" y="-22411"/>
            <a:ext cx="47244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Revelation 14</a:t>
            </a:r>
          </a:p>
        </p:txBody>
      </p:sp>
    </p:spTree>
    <p:extLst>
      <p:ext uri="{BB962C8B-B14F-4D97-AF65-F5344CB8AC3E}">
        <p14:creationId xmlns:p14="http://schemas.microsoft.com/office/powerpoint/2010/main" val="6311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3733800" y="-22411"/>
            <a:ext cx="47244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The Lamb</a:t>
            </a:r>
          </a:p>
        </p:txBody>
      </p:sp>
      <p:sp>
        <p:nvSpPr>
          <p:cNvPr id="13" name="TextBox 12"/>
          <p:cNvSpPr txBox="1"/>
          <p:nvPr/>
        </p:nvSpPr>
        <p:spPr>
          <a:xfrm>
            <a:off x="2057400" y="1219201"/>
            <a:ext cx="2590800" cy="1200329"/>
          </a:xfrm>
          <a:prstGeom prst="rect">
            <a:avLst/>
          </a:prstGeom>
          <a:noFill/>
        </p:spPr>
        <p:txBody>
          <a:bodyPr wrap="square" rtlCol="0">
            <a:spAutoFit/>
          </a:bodyPr>
          <a:lstStyle/>
          <a:p>
            <a:pPr algn="ctr"/>
            <a:r>
              <a:rPr lang="en-US" sz="2400" dirty="0">
                <a:solidFill>
                  <a:schemeClr val="bg1"/>
                </a:solidFill>
              </a:rPr>
              <a:t>Christ is the symbol of peace and gentleness</a:t>
            </a:r>
          </a:p>
        </p:txBody>
      </p:sp>
      <p:sp>
        <p:nvSpPr>
          <p:cNvPr id="15" name="TextBox 14"/>
          <p:cNvSpPr txBox="1"/>
          <p:nvPr/>
        </p:nvSpPr>
        <p:spPr>
          <a:xfrm>
            <a:off x="0" y="6363590"/>
            <a:ext cx="5943600" cy="369332"/>
          </a:xfrm>
          <a:prstGeom prst="rect">
            <a:avLst/>
          </a:prstGeom>
          <a:noFill/>
        </p:spPr>
        <p:txBody>
          <a:bodyPr wrap="square" rtlCol="0">
            <a:spAutoFit/>
          </a:bodyPr>
          <a:lstStyle/>
          <a:p>
            <a:r>
              <a:rPr lang="en-US" dirty="0">
                <a:solidFill>
                  <a:schemeClr val="bg1"/>
                </a:solidFill>
              </a:rPr>
              <a:t>Revelation 14:1</a:t>
            </a:r>
          </a:p>
        </p:txBody>
      </p:sp>
      <p:sp>
        <p:nvSpPr>
          <p:cNvPr id="16" name="TextBox 15"/>
          <p:cNvSpPr txBox="1"/>
          <p:nvPr/>
        </p:nvSpPr>
        <p:spPr>
          <a:xfrm>
            <a:off x="5726482" y="3952100"/>
            <a:ext cx="4484318" cy="2308324"/>
          </a:xfrm>
          <a:prstGeom prst="rect">
            <a:avLst/>
          </a:prstGeom>
          <a:noFill/>
        </p:spPr>
        <p:txBody>
          <a:bodyPr wrap="square" rtlCol="0">
            <a:spAutoFit/>
          </a:bodyPr>
          <a:lstStyle/>
          <a:p>
            <a:pPr algn="ctr"/>
            <a:r>
              <a:rPr lang="en-US" sz="2400" dirty="0">
                <a:solidFill>
                  <a:schemeClr val="bg1"/>
                </a:solidFill>
              </a:rPr>
              <a:t>144,000</a:t>
            </a:r>
          </a:p>
          <a:p>
            <a:pPr algn="ctr"/>
            <a:r>
              <a:rPr lang="en-US" sz="2400" dirty="0">
                <a:solidFill>
                  <a:schemeClr val="bg1"/>
                </a:solidFill>
              </a:rPr>
              <a:t>Innumerable host of those called the elected, who think the thoughts and do the will of god. </a:t>
            </a:r>
          </a:p>
          <a:p>
            <a:pPr algn="ctr"/>
            <a:endParaRPr lang="en-US" sz="2400" dirty="0">
              <a:solidFill>
                <a:schemeClr val="bg1"/>
              </a:solidFill>
            </a:endParaRPr>
          </a:p>
          <a:p>
            <a:pPr algn="ctr"/>
            <a:r>
              <a:rPr lang="en-US" sz="2400" dirty="0">
                <a:solidFill>
                  <a:schemeClr val="bg1"/>
                </a:solidFill>
              </a:rPr>
              <a:t>Both men and women</a:t>
            </a:r>
          </a:p>
        </p:txBody>
      </p:sp>
      <p:pic>
        <p:nvPicPr>
          <p:cNvPr id="3" name="Picture 2">
            <a:extLst>
              <a:ext uri="{FF2B5EF4-FFF2-40B4-BE49-F238E27FC236}">
                <a16:creationId xmlns:a16="http://schemas.microsoft.com/office/drawing/2014/main" id="{05E54E73-08CD-4624-8D1E-731E22876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19475"/>
            <a:ext cx="2857500" cy="2571750"/>
          </a:xfrm>
          <a:prstGeom prst="rect">
            <a:avLst/>
          </a:prstGeom>
        </p:spPr>
      </p:pic>
      <p:pic>
        <p:nvPicPr>
          <p:cNvPr id="6" name="Picture 5">
            <a:extLst>
              <a:ext uri="{FF2B5EF4-FFF2-40B4-BE49-F238E27FC236}">
                <a16:creationId xmlns:a16="http://schemas.microsoft.com/office/drawing/2014/main" id="{5C26F952-2BF1-48EC-8987-4AF80DD70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33655"/>
            <a:ext cx="4010985" cy="2571749"/>
          </a:xfrm>
          <a:prstGeom prst="rect">
            <a:avLst/>
          </a:prstGeom>
        </p:spPr>
      </p:pic>
    </p:spTree>
    <p:extLst>
      <p:ext uri="{BB962C8B-B14F-4D97-AF65-F5344CB8AC3E}">
        <p14:creationId xmlns:p14="http://schemas.microsoft.com/office/powerpoint/2010/main" val="242596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3810000" y="-65395"/>
            <a:ext cx="47244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New Song</a:t>
            </a:r>
          </a:p>
        </p:txBody>
      </p:sp>
      <p:sp>
        <p:nvSpPr>
          <p:cNvPr id="14" name="TextBox 13"/>
          <p:cNvSpPr txBox="1"/>
          <p:nvPr/>
        </p:nvSpPr>
        <p:spPr>
          <a:xfrm>
            <a:off x="457200" y="1638806"/>
            <a:ext cx="8077200" cy="3970318"/>
          </a:xfrm>
          <a:prstGeom prst="rect">
            <a:avLst/>
          </a:prstGeom>
          <a:noFill/>
        </p:spPr>
        <p:txBody>
          <a:bodyPr wrap="square" rtlCol="0">
            <a:spAutoFit/>
          </a:bodyPr>
          <a:lstStyle/>
          <a:p>
            <a:r>
              <a:rPr lang="en-US" i="1" dirty="0">
                <a:solidFill>
                  <a:srgbClr val="FFFF00"/>
                </a:solidFill>
              </a:rPr>
              <a:t>99 The Lord hath brought again Zion; The Lord hath redeemed his people, </a:t>
            </a:r>
            <a:r>
              <a:rPr lang="en-US" i="1" baseline="30000" dirty="0">
                <a:solidFill>
                  <a:srgbClr val="FFFF00"/>
                </a:solidFill>
              </a:rPr>
              <a:t> </a:t>
            </a:r>
            <a:r>
              <a:rPr lang="en-US" i="1" dirty="0">
                <a:solidFill>
                  <a:srgbClr val="FFFF00"/>
                </a:solidFill>
              </a:rPr>
              <a:t>Israel, According to the election of grace, Which was brought to pass by the faith And covenant of their fathers.</a:t>
            </a:r>
          </a:p>
          <a:p>
            <a:endParaRPr lang="en-US" i="1" dirty="0">
              <a:solidFill>
                <a:srgbClr val="FFFF00"/>
              </a:solidFill>
            </a:endParaRPr>
          </a:p>
          <a:p>
            <a:r>
              <a:rPr lang="en-US" i="1" dirty="0">
                <a:solidFill>
                  <a:srgbClr val="FFFF00"/>
                </a:solidFill>
              </a:rPr>
              <a:t>100 The Lord hath redeemed his people; And Satan is bound and time is no longer. The Lord hath gathered all things in one. The Lord hath brought down Zion from above. The Lord hath brought up Zion from beneath.</a:t>
            </a:r>
          </a:p>
          <a:p>
            <a:endParaRPr lang="en-US" i="1" dirty="0">
              <a:solidFill>
                <a:srgbClr val="FFFF00"/>
              </a:solidFill>
            </a:endParaRPr>
          </a:p>
          <a:p>
            <a:r>
              <a:rPr lang="en-US" i="1" dirty="0">
                <a:solidFill>
                  <a:srgbClr val="FFFF00"/>
                </a:solidFill>
              </a:rPr>
              <a:t>101 The earth hath travailed and brought forth her strength; And truth is established in her bowels; And the heavens have smiled upon her; And she is clothed with the glory of her God; For he stands in the midst of his people.</a:t>
            </a:r>
          </a:p>
          <a:p>
            <a:endParaRPr lang="en-US" i="1" dirty="0">
              <a:solidFill>
                <a:srgbClr val="FFFF00"/>
              </a:solidFill>
            </a:endParaRPr>
          </a:p>
          <a:p>
            <a:r>
              <a:rPr lang="en-US" i="1" dirty="0">
                <a:solidFill>
                  <a:srgbClr val="FFFF00"/>
                </a:solidFill>
              </a:rPr>
              <a:t>102 Glory, and honor, and power, and might, Be ascribed to our God; for he is full of mercy, Justice, grace and truth, and peace, Forever and ever, Amen.</a:t>
            </a:r>
          </a:p>
        </p:txBody>
      </p:sp>
      <p:sp>
        <p:nvSpPr>
          <p:cNvPr id="7" name="TextBox 6"/>
          <p:cNvSpPr txBox="1"/>
          <p:nvPr/>
        </p:nvSpPr>
        <p:spPr>
          <a:xfrm>
            <a:off x="152400" y="6424852"/>
            <a:ext cx="5943600" cy="369332"/>
          </a:xfrm>
          <a:prstGeom prst="rect">
            <a:avLst/>
          </a:prstGeom>
          <a:noFill/>
        </p:spPr>
        <p:txBody>
          <a:bodyPr wrap="square" rtlCol="0">
            <a:spAutoFit/>
          </a:bodyPr>
          <a:lstStyle/>
          <a:p>
            <a:r>
              <a:rPr lang="en-US" dirty="0">
                <a:solidFill>
                  <a:schemeClr val="bg1"/>
                </a:solidFill>
              </a:rPr>
              <a:t>Revelation 14:2-3; D&amp;C 84:99-102</a:t>
            </a:r>
          </a:p>
        </p:txBody>
      </p:sp>
      <p:sp>
        <p:nvSpPr>
          <p:cNvPr id="2" name="Rectangle 1"/>
          <p:cNvSpPr/>
          <p:nvPr/>
        </p:nvSpPr>
        <p:spPr>
          <a:xfrm>
            <a:off x="3662082" y="702945"/>
            <a:ext cx="6096000" cy="369332"/>
          </a:xfrm>
          <a:prstGeom prst="rect">
            <a:avLst/>
          </a:prstGeom>
        </p:spPr>
        <p:txBody>
          <a:bodyPr>
            <a:spAutoFit/>
          </a:bodyPr>
          <a:lstStyle/>
          <a:p>
            <a:r>
              <a:rPr lang="en-US" dirty="0">
                <a:solidFill>
                  <a:schemeClr val="bg2">
                    <a:lumMod val="90000"/>
                  </a:schemeClr>
                </a:solidFill>
              </a:rPr>
              <a:t>A victory sung by the above host before God’s throne</a:t>
            </a:r>
          </a:p>
        </p:txBody>
      </p:sp>
      <p:pic>
        <p:nvPicPr>
          <p:cNvPr id="4" name="Picture 3">
            <a:extLst>
              <a:ext uri="{FF2B5EF4-FFF2-40B4-BE49-F238E27FC236}">
                <a16:creationId xmlns:a16="http://schemas.microsoft.com/office/drawing/2014/main" id="{DCE44084-6926-4DF8-9126-5346A9BA5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2057208"/>
            <a:ext cx="2743583" cy="2743583"/>
          </a:xfrm>
          <a:prstGeom prst="rect">
            <a:avLst/>
          </a:prstGeom>
        </p:spPr>
      </p:pic>
    </p:spTree>
    <p:extLst>
      <p:ext uri="{BB962C8B-B14F-4D97-AF65-F5344CB8AC3E}">
        <p14:creationId xmlns:p14="http://schemas.microsoft.com/office/powerpoint/2010/main" val="21522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1CD6C1-A720-5AB4-2160-51866C42B71A}"/>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90383" y="1116106"/>
            <a:ext cx="9377082" cy="1569660"/>
          </a:xfrm>
          <a:prstGeom prst="rect">
            <a:avLst/>
          </a:prstGeom>
          <a:noFill/>
        </p:spPr>
        <p:txBody>
          <a:bodyPr wrap="square" rtlCol="0">
            <a:spAutoFit/>
          </a:bodyPr>
          <a:lstStyle/>
          <a:p>
            <a:r>
              <a:rPr lang="en-US" sz="2400" dirty="0">
                <a:solidFill>
                  <a:schemeClr val="bg1"/>
                </a:solidFill>
              </a:rPr>
              <a:t>“Because of the destruction of the wicked at the Savior’s Second Coming, only righteous people will live on the earth at the beginning of the Millennium. They will be those who have lived virtuous and honest lives. These people will inherit either the terrestrial or celestial kingdom.”</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Terrestrial or Celestial lifestyle</a:t>
            </a:r>
          </a:p>
        </p:txBody>
      </p:sp>
      <p:sp>
        <p:nvSpPr>
          <p:cNvPr id="10" name="TextBox 9"/>
          <p:cNvSpPr txBox="1"/>
          <p:nvPr/>
        </p:nvSpPr>
        <p:spPr>
          <a:xfrm>
            <a:off x="0" y="6415684"/>
            <a:ext cx="2819400" cy="369332"/>
          </a:xfrm>
          <a:prstGeom prst="rect">
            <a:avLst/>
          </a:prstGeom>
          <a:noFill/>
        </p:spPr>
        <p:txBody>
          <a:bodyPr wrap="square" rtlCol="0">
            <a:spAutoFit/>
          </a:bodyPr>
          <a:lstStyle/>
          <a:p>
            <a:r>
              <a:rPr lang="en-US" dirty="0">
                <a:solidFill>
                  <a:schemeClr val="bg1"/>
                </a:solidFill>
              </a:rPr>
              <a:t>Revelation 6:16-17</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(4)</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2" y="2931341"/>
            <a:ext cx="4398029" cy="34113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B50BAC7-7A62-BF26-5EBB-CB3FCCB24C60}"/>
              </a:ext>
            </a:extLst>
          </p:cNvPr>
          <p:cNvGrpSpPr/>
          <p:nvPr/>
        </p:nvGrpSpPr>
        <p:grpSpPr>
          <a:xfrm>
            <a:off x="8334375" y="3648450"/>
            <a:ext cx="3086100" cy="2496624"/>
            <a:chOff x="7230569" y="4500561"/>
            <a:chExt cx="2268606" cy="2496624"/>
          </a:xfrm>
        </p:grpSpPr>
        <p:grpSp>
          <p:nvGrpSpPr>
            <p:cNvPr id="11" name="Group 10">
              <a:extLst>
                <a:ext uri="{FF2B5EF4-FFF2-40B4-BE49-F238E27FC236}">
                  <a16:creationId xmlns:a16="http://schemas.microsoft.com/office/drawing/2014/main" id="{ECD89F6C-2E0C-A24A-4E31-829A39654A47}"/>
                </a:ext>
              </a:extLst>
            </p:cNvPr>
            <p:cNvGrpSpPr/>
            <p:nvPr/>
          </p:nvGrpSpPr>
          <p:grpSpPr>
            <a:xfrm>
              <a:off x="7230569" y="4500561"/>
              <a:ext cx="343758" cy="2462215"/>
              <a:chOff x="7230569" y="4500561"/>
              <a:chExt cx="343758" cy="2462215"/>
            </a:xfrm>
          </p:grpSpPr>
          <p:sp>
            <p:nvSpPr>
              <p:cNvPr id="19" name="Cylinder 18">
                <a:extLst>
                  <a:ext uri="{FF2B5EF4-FFF2-40B4-BE49-F238E27FC236}">
                    <a16:creationId xmlns:a16="http://schemas.microsoft.com/office/drawing/2014/main" id="{F04B9A70-0E7F-D534-7573-330EE8560508}"/>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C8AF42-70CE-A929-0244-7BF09C8F8BA9}"/>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783D45-77EC-3C99-08FA-BCBF7465935C}"/>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A07565-FC87-BF2B-E50D-302F5FAF5737}"/>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Wave 11">
              <a:extLst>
                <a:ext uri="{FF2B5EF4-FFF2-40B4-BE49-F238E27FC236}">
                  <a16:creationId xmlns:a16="http://schemas.microsoft.com/office/drawing/2014/main" id="{EEB33029-458A-26E8-28F8-C754D9427A68}"/>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F87603B-A9CA-63D0-814F-D07517C31B83}"/>
                </a:ext>
              </a:extLst>
            </p:cNvPr>
            <p:cNvGrpSpPr/>
            <p:nvPr/>
          </p:nvGrpSpPr>
          <p:grpSpPr>
            <a:xfrm>
              <a:off x="9155417" y="4534970"/>
              <a:ext cx="343758" cy="2462215"/>
              <a:chOff x="7230569" y="4500561"/>
              <a:chExt cx="343758" cy="2462215"/>
            </a:xfrm>
          </p:grpSpPr>
          <p:sp>
            <p:nvSpPr>
              <p:cNvPr id="15" name="Cylinder 14">
                <a:extLst>
                  <a:ext uri="{FF2B5EF4-FFF2-40B4-BE49-F238E27FC236}">
                    <a16:creationId xmlns:a16="http://schemas.microsoft.com/office/drawing/2014/main" id="{11D2EC49-5631-C0BC-4124-38917A0DA146}"/>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5D1BE2C-A651-3B21-678F-CCA92ECB175C}"/>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8982A4-5E18-4EC7-EF0C-E1939F51E1FE}"/>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FA5801-CABA-C366-2623-2D9FDD921661}"/>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91C4BC2-DBEC-D4D5-BFC9-3FD666BA9195}"/>
                </a:ext>
              </a:extLst>
            </p:cNvPr>
            <p:cNvSpPr txBox="1"/>
            <p:nvPr/>
          </p:nvSpPr>
          <p:spPr>
            <a:xfrm>
              <a:off x="7591869" y="5009559"/>
              <a:ext cx="1648741" cy="1323439"/>
            </a:xfrm>
            <a:prstGeom prst="rect">
              <a:avLst/>
            </a:prstGeom>
            <a:noFill/>
            <a:ln>
              <a:noFill/>
            </a:ln>
          </p:spPr>
          <p:txBody>
            <a:bodyPr wrap="square">
              <a:spAutoFit/>
            </a:bodyPr>
            <a:lstStyle/>
            <a:p>
              <a:r>
                <a:rPr lang="en-US" sz="1600" b="1" dirty="0">
                  <a:solidFill>
                    <a:srgbClr val="000000"/>
                  </a:solidFill>
                  <a:latin typeface="Abadi" panose="020B0604020104020204" pitchFamily="34" charset="0"/>
                </a:rPr>
                <a:t>I</a:t>
              </a:r>
              <a:r>
                <a:rPr lang="en-US" sz="1600" b="1" i="0" dirty="0">
                  <a:solidFill>
                    <a:srgbClr val="000000"/>
                  </a:solidFill>
                  <a:effectLst/>
                  <a:latin typeface="Abadi" panose="020B0604020104020204" pitchFamily="34" charset="0"/>
                </a:rPr>
                <a:t>f we endure tribulation faithfully and become pure through Jesus Christ, we will enjoy celestial glory with God</a:t>
              </a:r>
              <a:r>
                <a:rPr lang="en-US" sz="1600" b="0" i="0" dirty="0">
                  <a:solidFill>
                    <a:srgbClr val="000000"/>
                  </a:solidFill>
                  <a:effectLst/>
                  <a:latin typeface="Abadi" panose="020B0604020104020204" pitchFamily="34" charset="0"/>
                </a:rPr>
                <a:t>.</a:t>
              </a:r>
              <a:endParaRPr lang="en-US" sz="1600" dirty="0"/>
            </a:p>
          </p:txBody>
        </p:sp>
      </p:grpSp>
    </p:spTree>
    <p:extLst>
      <p:ext uri="{BB962C8B-B14F-4D97-AF65-F5344CB8AC3E}">
        <p14:creationId xmlns:p14="http://schemas.microsoft.com/office/powerpoint/2010/main" val="35836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Those Singing Before the Throne</a:t>
            </a:r>
          </a:p>
        </p:txBody>
      </p:sp>
      <p:sp>
        <p:nvSpPr>
          <p:cNvPr id="14" name="TextBox 13"/>
          <p:cNvSpPr txBox="1"/>
          <p:nvPr/>
        </p:nvSpPr>
        <p:spPr>
          <a:xfrm>
            <a:off x="569259" y="1241867"/>
            <a:ext cx="8077200" cy="3877985"/>
          </a:xfrm>
          <a:prstGeom prst="rect">
            <a:avLst/>
          </a:prstGeom>
          <a:noFill/>
        </p:spPr>
        <p:txBody>
          <a:bodyPr wrap="square" rtlCol="0">
            <a:spAutoFit/>
          </a:bodyPr>
          <a:lstStyle/>
          <a:p>
            <a:r>
              <a:rPr lang="en-US" sz="2400" dirty="0">
                <a:solidFill>
                  <a:schemeClr val="bg1"/>
                </a:solidFill>
              </a:rPr>
              <a:t>Christ’s Bride:</a:t>
            </a:r>
          </a:p>
          <a:p>
            <a:endParaRPr lang="en-US" sz="2400" dirty="0">
              <a:solidFill>
                <a:schemeClr val="bg1"/>
              </a:solidFill>
            </a:endParaRPr>
          </a:p>
          <a:p>
            <a:pPr marL="342900" indent="-342900">
              <a:buAutoNum type="arabicPeriod"/>
            </a:pPr>
            <a:r>
              <a:rPr lang="en-US" dirty="0">
                <a:solidFill>
                  <a:schemeClr val="bg1"/>
                </a:solidFill>
              </a:rPr>
              <a:t>They have lived the law of chastity, keeping all their desires within the boundaries established by God.</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They have live the law of obedience—their willingness to follow the Lamb in all things. Places and circumstances</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They were not without sin—but have applied the cleansing and redeeming power of the Atonement.</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They have been honest—no deceit in their dealings with their fellow men—maintained an active stance as a witness of truth. </a:t>
            </a:r>
          </a:p>
        </p:txBody>
      </p:sp>
      <p:sp>
        <p:nvSpPr>
          <p:cNvPr id="6" name="TextBox 5"/>
          <p:cNvSpPr txBox="1"/>
          <p:nvPr/>
        </p:nvSpPr>
        <p:spPr>
          <a:xfrm>
            <a:off x="6526306" y="5878095"/>
            <a:ext cx="5943600" cy="369332"/>
          </a:xfrm>
          <a:prstGeom prst="rect">
            <a:avLst/>
          </a:prstGeom>
          <a:noFill/>
        </p:spPr>
        <p:txBody>
          <a:bodyPr wrap="square" rtlCol="0">
            <a:spAutoFit/>
          </a:bodyPr>
          <a:lstStyle/>
          <a:p>
            <a:r>
              <a:rPr lang="en-US" dirty="0">
                <a:solidFill>
                  <a:schemeClr val="bg1"/>
                </a:solidFill>
              </a:rPr>
              <a:t>These are elements of a Temple Recommend interview</a:t>
            </a:r>
          </a:p>
        </p:txBody>
      </p:sp>
      <p:sp>
        <p:nvSpPr>
          <p:cNvPr id="7" name="TextBox 6"/>
          <p:cNvSpPr txBox="1"/>
          <p:nvPr/>
        </p:nvSpPr>
        <p:spPr>
          <a:xfrm>
            <a:off x="76200" y="6418729"/>
            <a:ext cx="5943600" cy="369332"/>
          </a:xfrm>
          <a:prstGeom prst="rect">
            <a:avLst/>
          </a:prstGeom>
          <a:noFill/>
        </p:spPr>
        <p:txBody>
          <a:bodyPr wrap="square" rtlCol="0">
            <a:spAutoFit/>
          </a:bodyPr>
          <a:lstStyle/>
          <a:p>
            <a:r>
              <a:rPr lang="en-US" dirty="0">
                <a:solidFill>
                  <a:schemeClr val="bg1"/>
                </a:solidFill>
              </a:rPr>
              <a:t>Revelation 14:4-5</a:t>
            </a:r>
          </a:p>
        </p:txBody>
      </p:sp>
      <p:pic>
        <p:nvPicPr>
          <p:cNvPr id="3" name="Picture 2">
            <a:extLst>
              <a:ext uri="{FF2B5EF4-FFF2-40B4-BE49-F238E27FC236}">
                <a16:creationId xmlns:a16="http://schemas.microsoft.com/office/drawing/2014/main" id="{0B1CEED1-EFA5-4592-88CC-A4736078B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378" y="1944846"/>
            <a:ext cx="2305050" cy="2971800"/>
          </a:xfrm>
          <a:prstGeom prst="rect">
            <a:avLst/>
          </a:prstGeom>
        </p:spPr>
      </p:pic>
    </p:spTree>
    <p:extLst>
      <p:ext uri="{BB962C8B-B14F-4D97-AF65-F5344CB8AC3E}">
        <p14:creationId xmlns:p14="http://schemas.microsoft.com/office/powerpoint/2010/main" val="306542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First Angel</a:t>
            </a:r>
          </a:p>
        </p:txBody>
      </p:sp>
      <p:sp>
        <p:nvSpPr>
          <p:cNvPr id="14" name="TextBox 13"/>
          <p:cNvSpPr txBox="1"/>
          <p:nvPr/>
        </p:nvSpPr>
        <p:spPr>
          <a:xfrm>
            <a:off x="1981200" y="1371601"/>
            <a:ext cx="8077200" cy="1200329"/>
          </a:xfrm>
          <a:prstGeom prst="rect">
            <a:avLst/>
          </a:prstGeom>
          <a:noFill/>
        </p:spPr>
        <p:txBody>
          <a:bodyPr wrap="square" rtlCol="0">
            <a:spAutoFit/>
          </a:bodyPr>
          <a:lstStyle/>
          <a:p>
            <a:r>
              <a:rPr lang="en-US" dirty="0">
                <a:solidFill>
                  <a:schemeClr val="bg1"/>
                </a:solidFill>
              </a:rPr>
              <a:t>Invites all to worship God=</a:t>
            </a:r>
          </a:p>
          <a:p>
            <a:pPr marL="342900" indent="-342900">
              <a:buAutoNum type="arabicPeriod"/>
            </a:pPr>
            <a:r>
              <a:rPr lang="en-US" dirty="0">
                <a:solidFill>
                  <a:schemeClr val="bg1"/>
                </a:solidFill>
              </a:rPr>
              <a:t>Moroni and the coming forth of the Book of Mormon</a:t>
            </a:r>
          </a:p>
          <a:p>
            <a:pPr marL="342900" indent="-342900">
              <a:buAutoNum type="arabicPeriod"/>
            </a:pPr>
            <a:r>
              <a:rPr lang="en-US" dirty="0">
                <a:solidFill>
                  <a:schemeClr val="bg1"/>
                </a:solidFill>
              </a:rPr>
              <a:t>Missionaries who take the message to the world (D&amp;C 133:36-39 and 90:9-11 and 88:103-4)</a:t>
            </a:r>
          </a:p>
        </p:txBody>
      </p:sp>
      <p:sp>
        <p:nvSpPr>
          <p:cNvPr id="6" name="TextBox 5"/>
          <p:cNvSpPr txBox="1"/>
          <p:nvPr/>
        </p:nvSpPr>
        <p:spPr>
          <a:xfrm>
            <a:off x="0" y="6389637"/>
            <a:ext cx="2286000" cy="369332"/>
          </a:xfrm>
          <a:prstGeom prst="rect">
            <a:avLst/>
          </a:prstGeom>
          <a:noFill/>
        </p:spPr>
        <p:txBody>
          <a:bodyPr wrap="square" rtlCol="0">
            <a:spAutoFit/>
          </a:bodyPr>
          <a:lstStyle/>
          <a:p>
            <a:r>
              <a:rPr lang="en-US" dirty="0">
                <a:solidFill>
                  <a:schemeClr val="bg1"/>
                </a:solidFill>
              </a:rPr>
              <a:t>Revelation 14:6-7 </a:t>
            </a:r>
          </a:p>
        </p:txBody>
      </p:sp>
      <p:sp>
        <p:nvSpPr>
          <p:cNvPr id="8" name="TextBox 7"/>
          <p:cNvSpPr txBox="1"/>
          <p:nvPr/>
        </p:nvSpPr>
        <p:spPr>
          <a:xfrm>
            <a:off x="577105" y="3403795"/>
            <a:ext cx="3429000" cy="1477328"/>
          </a:xfrm>
          <a:prstGeom prst="rect">
            <a:avLst/>
          </a:prstGeom>
          <a:noFill/>
        </p:spPr>
        <p:txBody>
          <a:bodyPr wrap="square" rtlCol="0">
            <a:spAutoFit/>
          </a:bodyPr>
          <a:lstStyle/>
          <a:p>
            <a:r>
              <a:rPr lang="en-US" dirty="0">
                <a:solidFill>
                  <a:schemeClr val="bg1"/>
                </a:solidFill>
              </a:rPr>
              <a:t>This Church is the only church upon the face of the earth who has claimed that angels from heaven have restored the everlasting gospel to the earth.</a:t>
            </a:r>
          </a:p>
        </p:txBody>
      </p:sp>
      <p:sp>
        <p:nvSpPr>
          <p:cNvPr id="16" name="TextBox 15"/>
          <p:cNvSpPr txBox="1"/>
          <p:nvPr/>
        </p:nvSpPr>
        <p:spPr>
          <a:xfrm flipH="1">
            <a:off x="4283813" y="5608850"/>
            <a:ext cx="3429000" cy="923330"/>
          </a:xfrm>
          <a:prstGeom prst="rect">
            <a:avLst/>
          </a:prstGeom>
          <a:noFill/>
        </p:spPr>
        <p:txBody>
          <a:bodyPr wrap="square" rtlCol="0">
            <a:spAutoFit/>
          </a:bodyPr>
          <a:lstStyle/>
          <a:p>
            <a:r>
              <a:rPr lang="en-US" dirty="0">
                <a:solidFill>
                  <a:schemeClr val="bg1"/>
                </a:solidFill>
              </a:rPr>
              <a:t>The Hour of Judgment—the moment of Life with Heavenly Father or Death with Satan</a:t>
            </a:r>
          </a:p>
        </p:txBody>
      </p:sp>
      <p:grpSp>
        <p:nvGrpSpPr>
          <p:cNvPr id="19" name="Group 18"/>
          <p:cNvGrpSpPr/>
          <p:nvPr/>
        </p:nvGrpSpPr>
        <p:grpSpPr>
          <a:xfrm flipH="1">
            <a:off x="4076700" y="131023"/>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20" name="Freeform: Shape 19"/>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rapezoid 24"/>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575E85F-491B-4AC2-A7D5-A877AD5EC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884" y="2642092"/>
            <a:ext cx="2420112" cy="2663952"/>
          </a:xfrm>
          <a:prstGeom prst="rect">
            <a:avLst/>
          </a:prstGeom>
        </p:spPr>
      </p:pic>
      <p:grpSp>
        <p:nvGrpSpPr>
          <p:cNvPr id="2" name="Group 1">
            <a:extLst>
              <a:ext uri="{FF2B5EF4-FFF2-40B4-BE49-F238E27FC236}">
                <a16:creationId xmlns:a16="http://schemas.microsoft.com/office/drawing/2014/main" id="{2D261E75-2D6F-2BDA-31FA-E3AF837B5DAD}"/>
              </a:ext>
            </a:extLst>
          </p:cNvPr>
          <p:cNvGrpSpPr/>
          <p:nvPr/>
        </p:nvGrpSpPr>
        <p:grpSpPr>
          <a:xfrm>
            <a:off x="8043333" y="3941563"/>
            <a:ext cx="3860799" cy="2832230"/>
            <a:chOff x="384206" y="4120822"/>
            <a:chExt cx="3289208" cy="2357690"/>
          </a:xfrm>
        </p:grpSpPr>
        <p:grpSp>
          <p:nvGrpSpPr>
            <p:cNvPr id="4" name="Group 3">
              <a:extLst>
                <a:ext uri="{FF2B5EF4-FFF2-40B4-BE49-F238E27FC236}">
                  <a16:creationId xmlns:a16="http://schemas.microsoft.com/office/drawing/2014/main" id="{AC5C57EF-4C46-66E1-598F-66F836ECE2BD}"/>
                </a:ext>
              </a:extLst>
            </p:cNvPr>
            <p:cNvGrpSpPr/>
            <p:nvPr/>
          </p:nvGrpSpPr>
          <p:grpSpPr>
            <a:xfrm>
              <a:off x="384206" y="4120822"/>
              <a:ext cx="3289208" cy="2357690"/>
              <a:chOff x="609599" y="743004"/>
              <a:chExt cx="7941747" cy="5692610"/>
            </a:xfrm>
          </p:grpSpPr>
          <p:grpSp>
            <p:nvGrpSpPr>
              <p:cNvPr id="9" name="Group 14">
                <a:extLst>
                  <a:ext uri="{FF2B5EF4-FFF2-40B4-BE49-F238E27FC236}">
                    <a16:creationId xmlns:a16="http://schemas.microsoft.com/office/drawing/2014/main" id="{117D6081-4BCD-FA54-F723-941A297A88EE}"/>
                  </a:ext>
                </a:extLst>
              </p:cNvPr>
              <p:cNvGrpSpPr/>
              <p:nvPr/>
            </p:nvGrpSpPr>
            <p:grpSpPr>
              <a:xfrm rot="10800000">
                <a:off x="7622547" y="5257800"/>
                <a:ext cx="621450" cy="1177814"/>
                <a:chOff x="7100711" y="636521"/>
                <a:chExt cx="762000" cy="1778145"/>
              </a:xfrm>
            </p:grpSpPr>
            <p:sp>
              <p:nvSpPr>
                <p:cNvPr id="34" name="Rounded Rectangle 31">
                  <a:extLst>
                    <a:ext uri="{FF2B5EF4-FFF2-40B4-BE49-F238E27FC236}">
                      <a16:creationId xmlns:a16="http://schemas.microsoft.com/office/drawing/2014/main" id="{7178DC1E-E3B3-E10E-C461-96B2B7A8CF8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B9CBC30-F5D2-CF98-60F4-36E788A257B8}"/>
                    </a:ext>
                  </a:extLst>
                </p:cNvPr>
                <p:cNvSpPr/>
                <p:nvPr/>
              </p:nvSpPr>
              <p:spPr>
                <a:xfrm>
                  <a:off x="7100711" y="636521"/>
                  <a:ext cx="762000" cy="1219199"/>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
                <a:extLst>
                  <a:ext uri="{FF2B5EF4-FFF2-40B4-BE49-F238E27FC236}">
                    <a16:creationId xmlns:a16="http://schemas.microsoft.com/office/drawing/2014/main" id="{F90930EE-E664-0B0C-7EC4-14883911278F}"/>
                  </a:ext>
                </a:extLst>
              </p:cNvPr>
              <p:cNvGrpSpPr/>
              <p:nvPr/>
            </p:nvGrpSpPr>
            <p:grpSpPr>
              <a:xfrm rot="10800000">
                <a:off x="939238" y="4923502"/>
                <a:ext cx="621450" cy="1256427"/>
                <a:chOff x="7010400" y="517839"/>
                <a:chExt cx="762000" cy="1896827"/>
              </a:xfrm>
            </p:grpSpPr>
            <p:sp>
              <p:nvSpPr>
                <p:cNvPr id="32" name="Rounded Rectangle 29">
                  <a:extLst>
                    <a:ext uri="{FF2B5EF4-FFF2-40B4-BE49-F238E27FC236}">
                      <a16:creationId xmlns:a16="http://schemas.microsoft.com/office/drawing/2014/main" id="{688743D9-3B01-207D-FF6D-EEA00E8AE17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38790D2-6F13-0201-1D26-0AA5805FBF48}"/>
                    </a:ext>
                  </a:extLst>
                </p:cNvPr>
                <p:cNvSpPr/>
                <p:nvPr/>
              </p:nvSpPr>
              <p:spPr>
                <a:xfrm>
                  <a:off x="7010400" y="517839"/>
                  <a:ext cx="762000" cy="1219199"/>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Wave 2">
                <a:extLst>
                  <a:ext uri="{FF2B5EF4-FFF2-40B4-BE49-F238E27FC236}">
                    <a16:creationId xmlns:a16="http://schemas.microsoft.com/office/drawing/2014/main" id="{1C0C85C8-B8A6-76D4-B69F-56A7BD1BCE02}"/>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
                <a:extLst>
                  <a:ext uri="{FF2B5EF4-FFF2-40B4-BE49-F238E27FC236}">
                    <a16:creationId xmlns:a16="http://schemas.microsoft.com/office/drawing/2014/main" id="{FE867224-EDA8-CEC9-7C10-AB5A31EC6A71}"/>
                  </a:ext>
                </a:extLst>
              </p:cNvPr>
              <p:cNvSpPr/>
              <p:nvPr/>
            </p:nvSpPr>
            <p:spPr>
              <a:xfrm>
                <a:off x="7315199" y="1890561"/>
                <a:ext cx="1236147"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a:extLst>
                  <a:ext uri="{FF2B5EF4-FFF2-40B4-BE49-F238E27FC236}">
                    <a16:creationId xmlns:a16="http://schemas.microsoft.com/office/drawing/2014/main" id="{3DCEA63C-16B2-19F4-5490-96F1CEF9675C}"/>
                  </a:ext>
                </a:extLst>
              </p:cNvPr>
              <p:cNvSpPr/>
              <p:nvPr/>
            </p:nvSpPr>
            <p:spPr>
              <a:xfrm>
                <a:off x="609599" y="1552420"/>
                <a:ext cx="1236147" cy="3840520"/>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35ADE18-F5A3-3ECC-F48A-9CED328477BA}"/>
                  </a:ext>
                </a:extLst>
              </p:cNvPr>
              <p:cNvGrpSpPr/>
              <p:nvPr/>
            </p:nvGrpSpPr>
            <p:grpSpPr>
              <a:xfrm>
                <a:off x="899460" y="743004"/>
                <a:ext cx="621450" cy="1076835"/>
                <a:chOff x="7031201" y="697439"/>
                <a:chExt cx="762000" cy="1625697"/>
              </a:xfrm>
            </p:grpSpPr>
            <p:sp>
              <p:nvSpPr>
                <p:cNvPr id="30" name="Rounded Rectangle 27">
                  <a:extLst>
                    <a:ext uri="{FF2B5EF4-FFF2-40B4-BE49-F238E27FC236}">
                      <a16:creationId xmlns:a16="http://schemas.microsoft.com/office/drawing/2014/main" id="{F01B1334-F692-1D42-888C-40D0FC3C8970}"/>
                    </a:ext>
                  </a:extLst>
                </p:cNvPr>
                <p:cNvSpPr/>
                <p:nvPr/>
              </p:nvSpPr>
              <p:spPr>
                <a:xfrm>
                  <a:off x="7279402" y="1563538"/>
                  <a:ext cx="291165" cy="759598"/>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33C3CCF2-78A8-9189-23F9-57A2F71A5C29}"/>
                    </a:ext>
                  </a:extLst>
                </p:cNvPr>
                <p:cNvSpPr/>
                <p:nvPr/>
              </p:nvSpPr>
              <p:spPr>
                <a:xfrm>
                  <a:off x="7031201" y="697439"/>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A77D181-3A2B-7339-8837-DE60350B127E}"/>
                  </a:ext>
                </a:extLst>
              </p:cNvPr>
              <p:cNvGrpSpPr/>
              <p:nvPr/>
            </p:nvGrpSpPr>
            <p:grpSpPr>
              <a:xfrm>
                <a:off x="7646520" y="1148254"/>
                <a:ext cx="621450" cy="1017899"/>
                <a:chOff x="7087348" y="824753"/>
                <a:chExt cx="762000" cy="1536722"/>
              </a:xfrm>
            </p:grpSpPr>
            <p:sp>
              <p:nvSpPr>
                <p:cNvPr id="28" name="Rounded Rectangle 25">
                  <a:extLst>
                    <a:ext uri="{FF2B5EF4-FFF2-40B4-BE49-F238E27FC236}">
                      <a16:creationId xmlns:a16="http://schemas.microsoft.com/office/drawing/2014/main" id="{21D2CDA8-380E-A87E-EABA-9F9412DBF850}"/>
                    </a:ext>
                  </a:extLst>
                </p:cNvPr>
                <p:cNvSpPr/>
                <p:nvPr/>
              </p:nvSpPr>
              <p:spPr>
                <a:xfrm>
                  <a:off x="7339058" y="1803020"/>
                  <a:ext cx="258584" cy="558455"/>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5EE54F0-2BDA-6302-F892-8304A45FA0D6}"/>
                    </a:ext>
                  </a:extLst>
                </p:cNvPr>
                <p:cNvSpPr/>
                <p:nvPr/>
              </p:nvSpPr>
              <p:spPr>
                <a:xfrm>
                  <a:off x="7087348" y="824753"/>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id="{289130B5-7FCF-282A-B177-3D76A4023374}"/>
                </a:ext>
              </a:extLst>
            </p:cNvPr>
            <p:cNvSpPr/>
            <p:nvPr/>
          </p:nvSpPr>
          <p:spPr>
            <a:xfrm>
              <a:off x="982375" y="4780738"/>
              <a:ext cx="2095999" cy="999214"/>
            </a:xfrm>
            <a:prstGeom prst="rect">
              <a:avLst/>
            </a:prstGeom>
          </p:spPr>
          <p:txBody>
            <a:bodyPr wrap="square">
              <a:spAutoFit/>
            </a:bodyPr>
            <a:lstStyle/>
            <a:p>
              <a:pPr algn="ctr"/>
              <a:r>
                <a:rPr lang="en-US" b="1" i="0" dirty="0">
                  <a:solidFill>
                    <a:srgbClr val="000000"/>
                  </a:solidFill>
                  <a:effectLst/>
                </a:rPr>
                <a:t>Jesus Christ restored His gospel to help prepare the world for His Second Coming</a:t>
              </a:r>
              <a:r>
                <a:rPr lang="en-US" b="0" i="0" dirty="0">
                  <a:solidFill>
                    <a:srgbClr val="000000"/>
                  </a:solidFill>
                  <a:effectLst/>
                </a:rPr>
                <a:t>.</a:t>
              </a:r>
              <a:endParaRPr lang="en-US" sz="1600" dirty="0"/>
            </a:p>
          </p:txBody>
        </p:sp>
      </p:grpSp>
    </p:spTree>
    <p:extLst>
      <p:ext uri="{BB962C8B-B14F-4D97-AF65-F5344CB8AC3E}">
        <p14:creationId xmlns:p14="http://schemas.microsoft.com/office/powerpoint/2010/main" val="270427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446314" y="152401"/>
            <a:ext cx="11440886" cy="1200329"/>
          </a:xfrm>
          <a:prstGeom prst="rect">
            <a:avLst/>
          </a:prstGeom>
          <a:noFill/>
        </p:spPr>
        <p:txBody>
          <a:bodyPr wrap="square" rtlCol="0">
            <a:spAutoFit/>
          </a:bodyPr>
          <a:lstStyle/>
          <a:p>
            <a:pPr algn="ctr" fontAlgn="base"/>
            <a:r>
              <a:rPr lang="en-US" sz="3600" b="1" i="0" dirty="0">
                <a:solidFill>
                  <a:schemeClr val="bg1"/>
                </a:solidFill>
                <a:effectLst/>
                <a:latin typeface="Harrington" panose="04040505050A02020702" pitchFamily="82" charset="0"/>
              </a:rPr>
              <a:t>Why do I have a role in preparing the earth for the Savior’s Second Coming?</a:t>
            </a:r>
          </a:p>
        </p:txBody>
      </p:sp>
      <p:sp>
        <p:nvSpPr>
          <p:cNvPr id="37" name="TextBox 36">
            <a:extLst>
              <a:ext uri="{FF2B5EF4-FFF2-40B4-BE49-F238E27FC236}">
                <a16:creationId xmlns:a16="http://schemas.microsoft.com/office/drawing/2014/main" id="{B7598F0C-64EF-EFF3-305C-B4346B6978E7}"/>
              </a:ext>
            </a:extLst>
          </p:cNvPr>
          <p:cNvSpPr txBox="1"/>
          <p:nvPr/>
        </p:nvSpPr>
        <p:spPr>
          <a:xfrm>
            <a:off x="386443" y="1595117"/>
            <a:ext cx="4789714" cy="4524315"/>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Because ours is the last and greatest of all dispensations, because all things will eventually culminate and be fulfilled in our era, there is, therefore, one particular, very specific responsibility that falls to those of us in the Church now that did not rest quite the same way on the shoulders of Church members in any earlier time.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Unlike the Church in the days of Abraham or Moses, Isaiah or Ezekiel, or even in the New Testament days of James and John, </a:t>
            </a:r>
            <a:r>
              <a:rPr lang="en-US" b="0" i="1" dirty="0">
                <a:solidFill>
                  <a:schemeClr val="bg1"/>
                </a:solidFill>
                <a:effectLst/>
                <a:latin typeface="Abadi" panose="020B0604020104020204" pitchFamily="34" charset="0"/>
              </a:rPr>
              <a:t>we have a responsibility to prepare the Church of the Lamb of God to receive the Lamb of God</a:t>
            </a:r>
            <a:r>
              <a:rPr lang="en-US" b="0" i="0" dirty="0">
                <a:solidFill>
                  <a:schemeClr val="bg1"/>
                </a:solidFill>
                <a:effectLst/>
                <a:latin typeface="Abadi" panose="020B0604020104020204" pitchFamily="34" charset="0"/>
              </a:rPr>
              <a:t>—in person, in triumphant glory, in His millennial role as Lord of lords and King of kings. </a:t>
            </a:r>
          </a:p>
        </p:txBody>
      </p:sp>
      <p:sp>
        <p:nvSpPr>
          <p:cNvPr id="39" name="TextBox 38">
            <a:extLst>
              <a:ext uri="{FF2B5EF4-FFF2-40B4-BE49-F238E27FC236}">
                <a16:creationId xmlns:a16="http://schemas.microsoft.com/office/drawing/2014/main" id="{D84D8C87-F20A-1CEF-40D8-8F859F641957}"/>
              </a:ext>
            </a:extLst>
          </p:cNvPr>
          <p:cNvSpPr txBox="1"/>
          <p:nvPr/>
        </p:nvSpPr>
        <p:spPr>
          <a:xfrm>
            <a:off x="5791200" y="4120276"/>
            <a:ext cx="6096000" cy="2585323"/>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No other dispensation ever had that duty.</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 We … have the responsibility as a Church and as individual members of that Church to be worthy to have Christ come to us, to be worthy to have Him greet us, and to have Him accept and receive and embrace us.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The lives we present to Him in that sacred hour </a:t>
            </a:r>
            <a:r>
              <a:rPr lang="en-US" b="0" i="1" dirty="0">
                <a:solidFill>
                  <a:schemeClr val="bg1"/>
                </a:solidFill>
                <a:effectLst/>
                <a:latin typeface="Abadi" panose="020B0604020104020204" pitchFamily="34" charset="0"/>
              </a:rPr>
              <a:t>must</a:t>
            </a:r>
            <a:r>
              <a:rPr lang="en-US" b="0" i="0" dirty="0">
                <a:solidFill>
                  <a:schemeClr val="bg1"/>
                </a:solidFill>
                <a:effectLst/>
                <a:latin typeface="Abadi" panose="020B0604020104020204" pitchFamily="34" charset="0"/>
              </a:rPr>
              <a:t> be worthy of Him! (1)</a:t>
            </a:r>
          </a:p>
        </p:txBody>
      </p:sp>
      <p:pic>
        <p:nvPicPr>
          <p:cNvPr id="41" name="Picture 40" descr="A person in a suit and tie&#10;&#10;Description automatically generated with medium confidence">
            <a:extLst>
              <a:ext uri="{FF2B5EF4-FFF2-40B4-BE49-F238E27FC236}">
                <a16:creationId xmlns:a16="http://schemas.microsoft.com/office/drawing/2014/main" id="{D31C423C-80B0-EC58-6F95-6ACDE9D2E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509" y="1581330"/>
            <a:ext cx="1730148" cy="2160533"/>
          </a:xfrm>
          <a:prstGeom prst="rect">
            <a:avLst/>
          </a:prstGeom>
        </p:spPr>
      </p:pic>
    </p:spTree>
    <p:extLst>
      <p:ext uri="{BB962C8B-B14F-4D97-AF65-F5344CB8AC3E}">
        <p14:creationId xmlns:p14="http://schemas.microsoft.com/office/powerpoint/2010/main" val="9508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Second Angel</a:t>
            </a:r>
          </a:p>
        </p:txBody>
      </p:sp>
      <p:sp>
        <p:nvSpPr>
          <p:cNvPr id="14" name="TextBox 13"/>
          <p:cNvSpPr txBox="1"/>
          <p:nvPr/>
        </p:nvSpPr>
        <p:spPr>
          <a:xfrm>
            <a:off x="1981200" y="986850"/>
            <a:ext cx="8077200" cy="369332"/>
          </a:xfrm>
          <a:prstGeom prst="rect">
            <a:avLst/>
          </a:prstGeom>
          <a:noFill/>
        </p:spPr>
        <p:txBody>
          <a:bodyPr wrap="square" rtlCol="0">
            <a:spAutoFit/>
          </a:bodyPr>
          <a:lstStyle/>
          <a:p>
            <a:pPr algn="ctr"/>
            <a:r>
              <a:rPr lang="en-US" dirty="0">
                <a:solidFill>
                  <a:schemeClr val="bg1"/>
                </a:solidFill>
              </a:rPr>
              <a:t>Joyfully proclaims: ‘Babylon is fallen”</a:t>
            </a:r>
          </a:p>
        </p:txBody>
      </p:sp>
      <p:sp>
        <p:nvSpPr>
          <p:cNvPr id="6" name="TextBox 5"/>
          <p:cNvSpPr txBox="1"/>
          <p:nvPr/>
        </p:nvSpPr>
        <p:spPr>
          <a:xfrm>
            <a:off x="125506" y="6488668"/>
            <a:ext cx="2286000" cy="369332"/>
          </a:xfrm>
          <a:prstGeom prst="rect">
            <a:avLst/>
          </a:prstGeom>
          <a:noFill/>
        </p:spPr>
        <p:txBody>
          <a:bodyPr wrap="square" rtlCol="0">
            <a:spAutoFit/>
          </a:bodyPr>
          <a:lstStyle/>
          <a:p>
            <a:r>
              <a:rPr lang="en-US" dirty="0">
                <a:solidFill>
                  <a:schemeClr val="bg1"/>
                </a:solidFill>
              </a:rPr>
              <a:t>Revelation 14:8 </a:t>
            </a:r>
          </a:p>
        </p:txBody>
      </p:sp>
      <p:sp>
        <p:nvSpPr>
          <p:cNvPr id="8" name="TextBox 7"/>
          <p:cNvSpPr txBox="1"/>
          <p:nvPr/>
        </p:nvSpPr>
        <p:spPr>
          <a:xfrm>
            <a:off x="591671" y="1676400"/>
            <a:ext cx="5047129" cy="2308324"/>
          </a:xfrm>
          <a:prstGeom prst="rect">
            <a:avLst/>
          </a:prstGeom>
          <a:noFill/>
        </p:spPr>
        <p:txBody>
          <a:bodyPr wrap="square" rtlCol="0">
            <a:spAutoFit/>
          </a:bodyPr>
          <a:lstStyle/>
          <a:p>
            <a:pPr algn="ctr"/>
            <a:r>
              <a:rPr lang="en-US" sz="2400" dirty="0">
                <a:solidFill>
                  <a:schemeClr val="bg1"/>
                </a:solidFill>
              </a:rPr>
              <a:t>A form of Apostasy</a:t>
            </a:r>
          </a:p>
          <a:p>
            <a:endParaRPr lang="en-US" sz="2400" dirty="0">
              <a:solidFill>
                <a:schemeClr val="bg1"/>
              </a:solidFill>
            </a:endParaRPr>
          </a:p>
          <a:p>
            <a:r>
              <a:rPr lang="en-US" sz="2400" dirty="0">
                <a:solidFill>
                  <a:schemeClr val="bg1"/>
                </a:solidFill>
              </a:rPr>
              <a:t>Babylon is a result of wickedness for Satan and his followers –it is a state of mind—everything that uses deceit, blasphemy and lying.</a:t>
            </a:r>
          </a:p>
        </p:txBody>
      </p:sp>
      <p:sp>
        <p:nvSpPr>
          <p:cNvPr id="16" name="TextBox 15"/>
          <p:cNvSpPr txBox="1"/>
          <p:nvPr/>
        </p:nvSpPr>
        <p:spPr>
          <a:xfrm>
            <a:off x="3115235" y="4802476"/>
            <a:ext cx="8014447" cy="1569660"/>
          </a:xfrm>
          <a:prstGeom prst="rect">
            <a:avLst/>
          </a:prstGeom>
          <a:noFill/>
        </p:spPr>
        <p:txBody>
          <a:bodyPr wrap="square" rtlCol="0">
            <a:spAutoFit/>
          </a:bodyPr>
          <a:lstStyle/>
          <a:p>
            <a:r>
              <a:rPr lang="en-US" sz="2400" dirty="0">
                <a:solidFill>
                  <a:schemeClr val="bg1"/>
                </a:solidFill>
              </a:rPr>
              <a:t>God is not the destroyer of the world—man is. </a:t>
            </a:r>
          </a:p>
          <a:p>
            <a:endParaRPr lang="en-US" sz="2400" dirty="0">
              <a:solidFill>
                <a:schemeClr val="bg1"/>
              </a:solidFill>
            </a:endParaRPr>
          </a:p>
          <a:p>
            <a:r>
              <a:rPr lang="en-US" sz="2400" dirty="0">
                <a:solidFill>
                  <a:schemeClr val="bg1"/>
                </a:solidFill>
              </a:rPr>
              <a:t>God allows men to receive the results of their own lawlessness. Those no longer with hope of repentance..</a:t>
            </a:r>
          </a:p>
        </p:txBody>
      </p:sp>
      <p:grpSp>
        <p:nvGrpSpPr>
          <p:cNvPr id="13" name="Group 12"/>
          <p:cNvGrpSpPr/>
          <p:nvPr/>
        </p:nvGrpSpPr>
        <p:grpSpPr>
          <a:xfrm flipH="1">
            <a:off x="3614385" y="265996"/>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 name="Freeform: Shape 1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rapezoid 20"/>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B0D5E10-E045-4C8C-8A69-991666820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71" y="1650579"/>
            <a:ext cx="3810000" cy="2857500"/>
          </a:xfrm>
          <a:prstGeom prst="rect">
            <a:avLst/>
          </a:prstGeom>
        </p:spPr>
      </p:pic>
    </p:spTree>
    <p:extLst>
      <p:ext uri="{BB962C8B-B14F-4D97-AF65-F5344CB8AC3E}">
        <p14:creationId xmlns:p14="http://schemas.microsoft.com/office/powerpoint/2010/main" val="11691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Third Angel</a:t>
            </a:r>
          </a:p>
        </p:txBody>
      </p:sp>
      <p:sp>
        <p:nvSpPr>
          <p:cNvPr id="6" name="TextBox 5"/>
          <p:cNvSpPr txBox="1"/>
          <p:nvPr/>
        </p:nvSpPr>
        <p:spPr>
          <a:xfrm>
            <a:off x="138953" y="6488668"/>
            <a:ext cx="2286000" cy="369332"/>
          </a:xfrm>
          <a:prstGeom prst="rect">
            <a:avLst/>
          </a:prstGeom>
          <a:noFill/>
        </p:spPr>
        <p:txBody>
          <a:bodyPr wrap="square" rtlCol="0">
            <a:spAutoFit/>
          </a:bodyPr>
          <a:lstStyle/>
          <a:p>
            <a:r>
              <a:rPr lang="en-US" dirty="0">
                <a:solidFill>
                  <a:schemeClr val="bg1"/>
                </a:solidFill>
              </a:rPr>
              <a:t>Revelation 14:9-11 </a:t>
            </a:r>
          </a:p>
        </p:txBody>
      </p:sp>
      <p:sp>
        <p:nvSpPr>
          <p:cNvPr id="8" name="TextBox 7"/>
          <p:cNvSpPr txBox="1"/>
          <p:nvPr/>
        </p:nvSpPr>
        <p:spPr>
          <a:xfrm>
            <a:off x="551709" y="1351061"/>
            <a:ext cx="4900823" cy="892552"/>
          </a:xfrm>
          <a:prstGeom prst="rect">
            <a:avLst/>
          </a:prstGeom>
          <a:noFill/>
        </p:spPr>
        <p:txBody>
          <a:bodyPr wrap="square" rtlCol="0">
            <a:spAutoFit/>
          </a:bodyPr>
          <a:lstStyle/>
          <a:p>
            <a:pPr algn="ctr"/>
            <a:r>
              <a:rPr lang="en-US" sz="2400" dirty="0">
                <a:solidFill>
                  <a:schemeClr val="bg1"/>
                </a:solidFill>
              </a:rPr>
              <a:t>Judgment—Mark on the forehead</a:t>
            </a:r>
          </a:p>
          <a:p>
            <a:pPr algn="ctr"/>
            <a:r>
              <a:rPr lang="en-US" sz="2800" dirty="0">
                <a:solidFill>
                  <a:schemeClr val="bg1"/>
                </a:solidFill>
              </a:rPr>
              <a:t>Moses 7:37</a:t>
            </a:r>
          </a:p>
        </p:txBody>
      </p:sp>
      <p:grpSp>
        <p:nvGrpSpPr>
          <p:cNvPr id="14" name="Group 13"/>
          <p:cNvGrpSpPr/>
          <p:nvPr/>
        </p:nvGrpSpPr>
        <p:grpSpPr>
          <a:xfrm flipH="1">
            <a:off x="4013593" y="152401"/>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 name="Freeform: Shape 1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rapezoid 20"/>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043333" y="3941563"/>
            <a:ext cx="3860799" cy="2832230"/>
            <a:chOff x="384206" y="4120822"/>
            <a:chExt cx="3289208" cy="2357690"/>
          </a:xfrm>
        </p:grpSpPr>
        <p:grpSp>
          <p:nvGrpSpPr>
            <p:cNvPr id="24" name="Group 23"/>
            <p:cNvGrpSpPr/>
            <p:nvPr/>
          </p:nvGrpSpPr>
          <p:grpSpPr>
            <a:xfrm>
              <a:off x="384206" y="4120822"/>
              <a:ext cx="3289208" cy="2357690"/>
              <a:chOff x="609599" y="743004"/>
              <a:chExt cx="7941747" cy="5692610"/>
            </a:xfrm>
          </p:grpSpPr>
          <p:grpSp>
            <p:nvGrpSpPr>
              <p:cNvPr id="26" name="Group 14"/>
              <p:cNvGrpSpPr/>
              <p:nvPr/>
            </p:nvGrpSpPr>
            <p:grpSpPr>
              <a:xfrm rot="10800000">
                <a:off x="7622547" y="5257800"/>
                <a:ext cx="621450" cy="1177814"/>
                <a:chOff x="7100711" y="636521"/>
                <a:chExt cx="762000" cy="1778145"/>
              </a:xfrm>
            </p:grpSpPr>
            <p:sp>
              <p:nvSpPr>
                <p:cNvPr id="39"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100711" y="636521"/>
                  <a:ext cx="762000" cy="1219199"/>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p:cNvGrpSpPr/>
              <p:nvPr/>
            </p:nvGrpSpPr>
            <p:grpSpPr>
              <a:xfrm rot="10800000">
                <a:off x="939238" y="4923502"/>
                <a:ext cx="621450" cy="1256427"/>
                <a:chOff x="7010400" y="517839"/>
                <a:chExt cx="762000" cy="1896827"/>
              </a:xfrm>
            </p:grpSpPr>
            <p:sp>
              <p:nvSpPr>
                <p:cNvPr id="37"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10400" y="517839"/>
                  <a:ext cx="762000" cy="1219199"/>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3"/>
              <p:cNvSpPr/>
              <p:nvPr/>
            </p:nvSpPr>
            <p:spPr>
              <a:xfrm>
                <a:off x="7315199" y="1890561"/>
                <a:ext cx="1236147"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1"/>
              <p:cNvSpPr/>
              <p:nvPr/>
            </p:nvSpPr>
            <p:spPr>
              <a:xfrm>
                <a:off x="609599" y="1552420"/>
                <a:ext cx="1236147" cy="3840520"/>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899460" y="743004"/>
                <a:ext cx="621450" cy="1076835"/>
                <a:chOff x="7031201" y="697439"/>
                <a:chExt cx="762000" cy="1625697"/>
              </a:xfrm>
            </p:grpSpPr>
            <p:sp>
              <p:nvSpPr>
                <p:cNvPr id="35" name="Rounded Rectangle 27"/>
                <p:cNvSpPr/>
                <p:nvPr/>
              </p:nvSpPr>
              <p:spPr>
                <a:xfrm>
                  <a:off x="7279402" y="1563538"/>
                  <a:ext cx="291165" cy="759598"/>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
                <p:cNvSpPr/>
                <p:nvPr/>
              </p:nvSpPr>
              <p:spPr>
                <a:xfrm>
                  <a:off x="7031201" y="697439"/>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646520" y="1148254"/>
                <a:ext cx="621450" cy="1017899"/>
                <a:chOff x="7087348" y="824753"/>
                <a:chExt cx="762000" cy="1536722"/>
              </a:xfrm>
            </p:grpSpPr>
            <p:sp>
              <p:nvSpPr>
                <p:cNvPr id="33" name="Rounded Rectangle 25"/>
                <p:cNvSpPr/>
                <p:nvPr/>
              </p:nvSpPr>
              <p:spPr>
                <a:xfrm>
                  <a:off x="7339058" y="1803020"/>
                  <a:ext cx="258584" cy="558455"/>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7348" y="824753"/>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982375" y="4780738"/>
              <a:ext cx="2095999" cy="1229802"/>
            </a:xfrm>
            <a:prstGeom prst="rect">
              <a:avLst/>
            </a:prstGeom>
          </p:spPr>
          <p:txBody>
            <a:bodyPr wrap="square">
              <a:spAutoFit/>
            </a:bodyPr>
            <a:lstStyle/>
            <a:p>
              <a:pPr algn="ctr"/>
              <a:r>
                <a:rPr lang="en-US" b="1" dirty="0"/>
                <a:t>If we live righteously, then we will be blessed for our works and rest from our labors after we die</a:t>
              </a:r>
              <a:endParaRPr lang="en-US" sz="1600" dirty="0"/>
            </a:p>
          </p:txBody>
        </p:sp>
      </p:grpSp>
      <p:pic>
        <p:nvPicPr>
          <p:cNvPr id="307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6134" y="1016848"/>
            <a:ext cx="2548468" cy="25484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AF795D-18C7-4F77-8FA5-A08594971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11" y="3127417"/>
            <a:ext cx="3810000" cy="2533650"/>
          </a:xfrm>
          <a:prstGeom prst="rect">
            <a:avLst/>
          </a:prstGeom>
        </p:spPr>
      </p:pic>
      <p:sp>
        <p:nvSpPr>
          <p:cNvPr id="16" name="TextBox 15"/>
          <p:cNvSpPr txBox="1"/>
          <p:nvPr/>
        </p:nvSpPr>
        <p:spPr>
          <a:xfrm>
            <a:off x="2813903" y="3339457"/>
            <a:ext cx="5387762" cy="2246769"/>
          </a:xfrm>
          <a:prstGeom prst="rect">
            <a:avLst/>
          </a:prstGeom>
          <a:noFill/>
        </p:spPr>
        <p:txBody>
          <a:bodyPr wrap="square" rtlCol="0">
            <a:spAutoFit/>
          </a:bodyPr>
          <a:lstStyle/>
          <a:p>
            <a:r>
              <a:rPr lang="en-US" sz="2800" dirty="0">
                <a:solidFill>
                  <a:schemeClr val="bg1"/>
                </a:solidFill>
              </a:rPr>
              <a:t>Results of punishment—</a:t>
            </a:r>
          </a:p>
          <a:p>
            <a:r>
              <a:rPr lang="en-US" sz="2800" dirty="0">
                <a:solidFill>
                  <a:schemeClr val="bg1"/>
                </a:solidFill>
              </a:rPr>
              <a:t>Torment of fire and brimstone—they will not be able to withstand the presence of God </a:t>
            </a:r>
          </a:p>
          <a:p>
            <a:r>
              <a:rPr lang="en-US" sz="2800" dirty="0">
                <a:solidFill>
                  <a:schemeClr val="bg1"/>
                </a:solidFill>
              </a:rPr>
              <a:t>D&amp;C 88:22</a:t>
            </a:r>
          </a:p>
        </p:txBody>
      </p:sp>
    </p:spTree>
    <p:extLst>
      <p:ext uri="{BB962C8B-B14F-4D97-AF65-F5344CB8AC3E}">
        <p14:creationId xmlns:p14="http://schemas.microsoft.com/office/powerpoint/2010/main" val="36226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Patience of the Saints</a:t>
            </a:r>
          </a:p>
        </p:txBody>
      </p:sp>
      <p:sp>
        <p:nvSpPr>
          <p:cNvPr id="6" name="TextBox 5"/>
          <p:cNvSpPr txBox="1"/>
          <p:nvPr/>
        </p:nvSpPr>
        <p:spPr>
          <a:xfrm>
            <a:off x="49306" y="6460003"/>
            <a:ext cx="2286000" cy="369332"/>
          </a:xfrm>
          <a:prstGeom prst="rect">
            <a:avLst/>
          </a:prstGeom>
          <a:noFill/>
        </p:spPr>
        <p:txBody>
          <a:bodyPr wrap="square" rtlCol="0">
            <a:spAutoFit/>
          </a:bodyPr>
          <a:lstStyle/>
          <a:p>
            <a:r>
              <a:rPr lang="en-US" dirty="0">
                <a:solidFill>
                  <a:schemeClr val="bg1"/>
                </a:solidFill>
              </a:rPr>
              <a:t>Revelation 14:12-13 </a:t>
            </a:r>
          </a:p>
        </p:txBody>
      </p:sp>
      <p:sp>
        <p:nvSpPr>
          <p:cNvPr id="8" name="TextBox 7"/>
          <p:cNvSpPr txBox="1"/>
          <p:nvPr/>
        </p:nvSpPr>
        <p:spPr>
          <a:xfrm>
            <a:off x="1409700" y="1548626"/>
            <a:ext cx="3429000" cy="1938992"/>
          </a:xfrm>
          <a:prstGeom prst="rect">
            <a:avLst/>
          </a:prstGeom>
          <a:noFill/>
        </p:spPr>
        <p:txBody>
          <a:bodyPr wrap="square" rtlCol="0">
            <a:spAutoFit/>
          </a:bodyPr>
          <a:lstStyle/>
          <a:p>
            <a:pPr algn="ctr"/>
            <a:r>
              <a:rPr lang="en-US" sz="2400" dirty="0">
                <a:solidFill>
                  <a:schemeClr val="bg1"/>
                </a:solidFill>
              </a:rPr>
              <a:t>Those who endure, remain faithful, stay obedient and die in the Lord will rest and their works will testify of them. </a:t>
            </a:r>
          </a:p>
        </p:txBody>
      </p:sp>
      <p:sp>
        <p:nvSpPr>
          <p:cNvPr id="16" name="TextBox 15"/>
          <p:cNvSpPr txBox="1"/>
          <p:nvPr/>
        </p:nvSpPr>
        <p:spPr>
          <a:xfrm>
            <a:off x="6477000" y="1295400"/>
            <a:ext cx="4648200" cy="461665"/>
          </a:xfrm>
          <a:prstGeom prst="rect">
            <a:avLst/>
          </a:prstGeom>
          <a:noFill/>
        </p:spPr>
        <p:txBody>
          <a:bodyPr wrap="square" rtlCol="0">
            <a:spAutoFit/>
          </a:bodyPr>
          <a:lstStyle/>
          <a:p>
            <a:r>
              <a:rPr lang="en-US" sz="2400" dirty="0">
                <a:solidFill>
                  <a:schemeClr val="bg1"/>
                </a:solidFill>
              </a:rPr>
              <a:t>The righteous will leave a legacy</a:t>
            </a:r>
          </a:p>
        </p:txBody>
      </p:sp>
      <p:sp>
        <p:nvSpPr>
          <p:cNvPr id="9" name="TextBox 8"/>
          <p:cNvSpPr txBox="1"/>
          <p:nvPr/>
        </p:nvSpPr>
        <p:spPr>
          <a:xfrm>
            <a:off x="4204446" y="4728361"/>
            <a:ext cx="7104529" cy="1754326"/>
          </a:xfrm>
          <a:prstGeom prst="rect">
            <a:avLst/>
          </a:prstGeom>
          <a:noFill/>
        </p:spPr>
        <p:txBody>
          <a:bodyPr wrap="square" rtlCol="0">
            <a:spAutoFit/>
          </a:bodyPr>
          <a:lstStyle/>
          <a:p>
            <a:r>
              <a:rPr lang="en-US" dirty="0">
                <a:solidFill>
                  <a:schemeClr val="bg1"/>
                </a:solidFill>
              </a:rPr>
              <a:t>“Entering into God’s rest”—enter into the knowledge of the love of God; having faith in his purpose and in his plan, to such and extent that we know we are right, and that we are not hunting for anything else. </a:t>
            </a:r>
          </a:p>
          <a:p>
            <a:endParaRPr lang="en-US" dirty="0">
              <a:solidFill>
                <a:schemeClr val="bg1"/>
              </a:solidFill>
            </a:endParaRPr>
          </a:p>
          <a:p>
            <a:r>
              <a:rPr lang="en-US" dirty="0">
                <a:solidFill>
                  <a:schemeClr val="bg1"/>
                </a:solidFill>
              </a:rPr>
              <a:t>The man who has reached the degree of faith in God that all doubt and fear have been cast from him, he has entered into “God’s rest” (2)</a:t>
            </a:r>
          </a:p>
        </p:txBody>
      </p:sp>
      <p:pic>
        <p:nvPicPr>
          <p:cNvPr id="3" name="Picture 2">
            <a:extLst>
              <a:ext uri="{FF2B5EF4-FFF2-40B4-BE49-F238E27FC236}">
                <a16:creationId xmlns:a16="http://schemas.microsoft.com/office/drawing/2014/main" id="{6B61A0FA-AFDC-4EFA-9D2D-C9E311E09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19" y="2220891"/>
            <a:ext cx="2438400" cy="2085975"/>
          </a:xfrm>
          <a:prstGeom prst="rect">
            <a:avLst/>
          </a:prstGeom>
        </p:spPr>
      </p:pic>
      <p:pic>
        <p:nvPicPr>
          <p:cNvPr id="7" name="Picture 6">
            <a:extLst>
              <a:ext uri="{FF2B5EF4-FFF2-40B4-BE49-F238E27FC236}">
                <a16:creationId xmlns:a16="http://schemas.microsoft.com/office/drawing/2014/main" id="{463BE35E-1170-4B3B-843C-AC9E973C4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019" y="4088368"/>
            <a:ext cx="1524000" cy="1905000"/>
          </a:xfrm>
          <a:prstGeom prst="rect">
            <a:avLst/>
          </a:prstGeom>
        </p:spPr>
      </p:pic>
    </p:spTree>
    <p:extLst>
      <p:ext uri="{BB962C8B-B14F-4D97-AF65-F5344CB8AC3E}">
        <p14:creationId xmlns:p14="http://schemas.microsoft.com/office/powerpoint/2010/main" val="34189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Jesus Leads the Harvest</a:t>
            </a:r>
          </a:p>
        </p:txBody>
      </p:sp>
      <p:sp>
        <p:nvSpPr>
          <p:cNvPr id="6" name="TextBox 5"/>
          <p:cNvSpPr txBox="1"/>
          <p:nvPr/>
        </p:nvSpPr>
        <p:spPr>
          <a:xfrm>
            <a:off x="31376" y="6488668"/>
            <a:ext cx="2286000" cy="369332"/>
          </a:xfrm>
          <a:prstGeom prst="rect">
            <a:avLst/>
          </a:prstGeom>
          <a:noFill/>
        </p:spPr>
        <p:txBody>
          <a:bodyPr wrap="square" rtlCol="0">
            <a:spAutoFit/>
          </a:bodyPr>
          <a:lstStyle/>
          <a:p>
            <a:r>
              <a:rPr lang="en-US" dirty="0">
                <a:solidFill>
                  <a:schemeClr val="bg1"/>
                </a:solidFill>
              </a:rPr>
              <a:t>Revelation 14:14 </a:t>
            </a:r>
          </a:p>
        </p:txBody>
      </p:sp>
      <p:sp>
        <p:nvSpPr>
          <p:cNvPr id="8" name="TextBox 7"/>
          <p:cNvSpPr txBox="1"/>
          <p:nvPr/>
        </p:nvSpPr>
        <p:spPr>
          <a:xfrm>
            <a:off x="2209800" y="1676401"/>
            <a:ext cx="3429000" cy="830997"/>
          </a:xfrm>
          <a:prstGeom prst="rect">
            <a:avLst/>
          </a:prstGeom>
          <a:noFill/>
        </p:spPr>
        <p:txBody>
          <a:bodyPr wrap="square" rtlCol="0">
            <a:spAutoFit/>
          </a:bodyPr>
          <a:lstStyle/>
          <a:p>
            <a:pPr algn="ctr"/>
            <a:r>
              <a:rPr lang="en-US" sz="2400" dirty="0">
                <a:solidFill>
                  <a:schemeClr val="bg1"/>
                </a:solidFill>
              </a:rPr>
              <a:t>The Resurrected Lord in his fullness and Power</a:t>
            </a:r>
          </a:p>
        </p:txBody>
      </p:sp>
      <p:sp>
        <p:nvSpPr>
          <p:cNvPr id="16" name="TextBox 15"/>
          <p:cNvSpPr txBox="1"/>
          <p:nvPr/>
        </p:nvSpPr>
        <p:spPr>
          <a:xfrm>
            <a:off x="6682888" y="3019335"/>
            <a:ext cx="3985112" cy="830997"/>
          </a:xfrm>
          <a:prstGeom prst="rect">
            <a:avLst/>
          </a:prstGeom>
          <a:noFill/>
        </p:spPr>
        <p:txBody>
          <a:bodyPr wrap="square" rtlCol="0">
            <a:spAutoFit/>
          </a:bodyPr>
          <a:lstStyle/>
          <a:p>
            <a:pPr algn="ctr"/>
            <a:r>
              <a:rPr lang="en-US" sz="2400" dirty="0">
                <a:solidFill>
                  <a:schemeClr val="bg1"/>
                </a:solidFill>
              </a:rPr>
              <a:t>Golden crown—untarnished, Eternal Victory</a:t>
            </a:r>
          </a:p>
        </p:txBody>
      </p:sp>
      <p:sp>
        <p:nvSpPr>
          <p:cNvPr id="9" name="TextBox 8"/>
          <p:cNvSpPr txBox="1"/>
          <p:nvPr/>
        </p:nvSpPr>
        <p:spPr>
          <a:xfrm>
            <a:off x="5753622" y="4601536"/>
            <a:ext cx="5455085" cy="1569660"/>
          </a:xfrm>
          <a:prstGeom prst="rect">
            <a:avLst/>
          </a:prstGeom>
          <a:noFill/>
        </p:spPr>
        <p:txBody>
          <a:bodyPr wrap="square" rtlCol="0">
            <a:spAutoFit/>
          </a:bodyPr>
          <a:lstStyle/>
          <a:p>
            <a:r>
              <a:rPr lang="en-US" sz="2400" dirty="0">
                <a:solidFill>
                  <a:schemeClr val="bg1"/>
                </a:solidFill>
              </a:rPr>
              <a:t>Sharp Sickle—This is the first harvest of the righteous and all people will have a chance to hear the gospel proclaimed in their own tongue. D&amp;C 86:4-7</a:t>
            </a:r>
          </a:p>
        </p:txBody>
      </p:sp>
      <p:pic>
        <p:nvPicPr>
          <p:cNvPr id="3" name="Picture 2">
            <a:extLst>
              <a:ext uri="{FF2B5EF4-FFF2-40B4-BE49-F238E27FC236}">
                <a16:creationId xmlns:a16="http://schemas.microsoft.com/office/drawing/2014/main" id="{990C9A48-9646-46F5-8EE3-F786055FE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31" y="3098192"/>
            <a:ext cx="3972560" cy="2590800"/>
          </a:xfrm>
          <a:prstGeom prst="rect">
            <a:avLst/>
          </a:prstGeom>
        </p:spPr>
      </p:pic>
      <p:pic>
        <p:nvPicPr>
          <p:cNvPr id="7" name="Picture 6">
            <a:extLst>
              <a:ext uri="{FF2B5EF4-FFF2-40B4-BE49-F238E27FC236}">
                <a16:creationId xmlns:a16="http://schemas.microsoft.com/office/drawing/2014/main" id="{7810D607-B042-4BAC-8449-7D472D0A8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713" y="1144231"/>
            <a:ext cx="3105150" cy="2019300"/>
          </a:xfrm>
          <a:prstGeom prst="rect">
            <a:avLst/>
          </a:prstGeom>
        </p:spPr>
      </p:pic>
    </p:spTree>
    <p:extLst>
      <p:ext uri="{BB962C8B-B14F-4D97-AF65-F5344CB8AC3E}">
        <p14:creationId xmlns:p14="http://schemas.microsoft.com/office/powerpoint/2010/main" val="36078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The Harvest</a:t>
            </a:r>
          </a:p>
        </p:txBody>
      </p:sp>
      <p:sp>
        <p:nvSpPr>
          <p:cNvPr id="8" name="TextBox 7"/>
          <p:cNvSpPr txBox="1"/>
          <p:nvPr/>
        </p:nvSpPr>
        <p:spPr>
          <a:xfrm>
            <a:off x="613356" y="858101"/>
            <a:ext cx="4467731" cy="1200329"/>
          </a:xfrm>
          <a:prstGeom prst="rect">
            <a:avLst/>
          </a:prstGeom>
          <a:noFill/>
        </p:spPr>
        <p:txBody>
          <a:bodyPr wrap="square" rtlCol="0">
            <a:spAutoFit/>
          </a:bodyPr>
          <a:lstStyle/>
          <a:p>
            <a:r>
              <a:rPr lang="en-US" sz="2400" dirty="0">
                <a:solidFill>
                  <a:schemeClr val="bg1"/>
                </a:solidFill>
              </a:rPr>
              <a:t>This harvest has been going on since the Restoration of the Gospel—D&amp;C 4:4</a:t>
            </a:r>
          </a:p>
        </p:txBody>
      </p:sp>
      <p:sp>
        <p:nvSpPr>
          <p:cNvPr id="16" name="TextBox 15"/>
          <p:cNvSpPr txBox="1"/>
          <p:nvPr/>
        </p:nvSpPr>
        <p:spPr>
          <a:xfrm>
            <a:off x="6050125" y="1437360"/>
            <a:ext cx="6084613" cy="461665"/>
          </a:xfrm>
          <a:prstGeom prst="rect">
            <a:avLst/>
          </a:prstGeom>
          <a:noFill/>
        </p:spPr>
        <p:txBody>
          <a:bodyPr wrap="square" rtlCol="0">
            <a:spAutoFit/>
          </a:bodyPr>
          <a:lstStyle/>
          <a:p>
            <a:r>
              <a:rPr lang="en-US" sz="2400" dirty="0">
                <a:solidFill>
                  <a:schemeClr val="bg1"/>
                </a:solidFill>
              </a:rPr>
              <a:t>Great Honor for those who participate</a:t>
            </a:r>
          </a:p>
        </p:txBody>
      </p:sp>
      <p:sp>
        <p:nvSpPr>
          <p:cNvPr id="9" name="TextBox 8"/>
          <p:cNvSpPr txBox="1"/>
          <p:nvPr/>
        </p:nvSpPr>
        <p:spPr>
          <a:xfrm>
            <a:off x="2847222" y="2432572"/>
            <a:ext cx="7650017" cy="523220"/>
          </a:xfrm>
          <a:prstGeom prst="rect">
            <a:avLst/>
          </a:prstGeom>
          <a:noFill/>
        </p:spPr>
        <p:txBody>
          <a:bodyPr wrap="square" rtlCol="0">
            <a:spAutoFit/>
          </a:bodyPr>
          <a:lstStyle/>
          <a:p>
            <a:r>
              <a:rPr lang="en-US" sz="2800" dirty="0">
                <a:solidFill>
                  <a:schemeClr val="bg1"/>
                </a:solidFill>
              </a:rPr>
              <a:t>1</a:t>
            </a:r>
            <a:r>
              <a:rPr lang="en-US" sz="2800" baseline="30000" dirty="0">
                <a:solidFill>
                  <a:schemeClr val="bg1"/>
                </a:solidFill>
              </a:rPr>
              <a:t>st</a:t>
            </a:r>
            <a:r>
              <a:rPr lang="en-US" sz="2800" dirty="0">
                <a:solidFill>
                  <a:schemeClr val="bg1"/>
                </a:solidFill>
              </a:rPr>
              <a:t> the righteous are gathered out of all the earth</a:t>
            </a:r>
          </a:p>
        </p:txBody>
      </p:sp>
      <p:grpSp>
        <p:nvGrpSpPr>
          <p:cNvPr id="11" name="Group 10"/>
          <p:cNvGrpSpPr/>
          <p:nvPr/>
        </p:nvGrpSpPr>
        <p:grpSpPr>
          <a:xfrm>
            <a:off x="275572" y="3358649"/>
            <a:ext cx="1225493" cy="3062264"/>
            <a:chOff x="393789" y="3641726"/>
            <a:chExt cx="1090624" cy="3062264"/>
          </a:xfrm>
          <a:solidFill>
            <a:srgbClr val="FFFF00"/>
          </a:solidFill>
        </p:grpSpPr>
        <p:sp>
          <p:nvSpPr>
            <p:cNvPr id="13" name="Rounded Rectangle 37"/>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8"/>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9"/>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1"/>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2"/>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3"/>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607536" y="3416709"/>
            <a:ext cx="1116857" cy="3062264"/>
            <a:chOff x="2007342" y="3663572"/>
            <a:chExt cx="1116857" cy="3062264"/>
          </a:xfrm>
          <a:solidFill>
            <a:srgbClr val="FFFF00"/>
          </a:solidFill>
        </p:grpSpPr>
        <p:sp>
          <p:nvSpPr>
            <p:cNvPr id="22" name="Rounded Rectangle 25"/>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7"/>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2"/>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4"/>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5"/>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769934" y="4407343"/>
            <a:ext cx="712332" cy="2000092"/>
            <a:chOff x="393789" y="3641726"/>
            <a:chExt cx="1090624" cy="3062264"/>
          </a:xfrm>
          <a:solidFill>
            <a:srgbClr val="FFFF00"/>
          </a:solidFill>
        </p:grpSpPr>
        <p:sp>
          <p:nvSpPr>
            <p:cNvPr id="31" name="Rounded Rectangle 37"/>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8"/>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9"/>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41"/>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42"/>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43"/>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568718" y="3917731"/>
            <a:ext cx="919592" cy="2521390"/>
            <a:chOff x="2007342" y="3663572"/>
            <a:chExt cx="1116857" cy="3062264"/>
          </a:xfrm>
          <a:solidFill>
            <a:srgbClr val="FFFF00"/>
          </a:solidFill>
        </p:grpSpPr>
        <p:sp>
          <p:nvSpPr>
            <p:cNvPr id="39" name="Rounded Rectangle 25"/>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7"/>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32"/>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34"/>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35"/>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8216871" y="3550023"/>
            <a:ext cx="1074471" cy="2928949"/>
            <a:chOff x="393789" y="3641726"/>
            <a:chExt cx="1090624" cy="3062264"/>
          </a:xfrm>
          <a:solidFill>
            <a:srgbClr val="FFFF00"/>
          </a:solidFill>
        </p:grpSpPr>
        <p:sp>
          <p:nvSpPr>
            <p:cNvPr id="55" name="Rounded Rectangle 37"/>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8"/>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9"/>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41"/>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42"/>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43"/>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9412150" y="3416708"/>
            <a:ext cx="1290946" cy="3062264"/>
            <a:chOff x="2007342" y="3663572"/>
            <a:chExt cx="1116857" cy="3062264"/>
          </a:xfrm>
          <a:solidFill>
            <a:srgbClr val="FFFF00"/>
          </a:solidFill>
        </p:grpSpPr>
        <p:sp>
          <p:nvSpPr>
            <p:cNvPr id="63" name="Rounded Rectangle 25"/>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7"/>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32"/>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4"/>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35"/>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080871" y="4010299"/>
            <a:ext cx="777639" cy="2417366"/>
            <a:chOff x="393789" y="3641726"/>
            <a:chExt cx="1090624" cy="3062264"/>
          </a:xfrm>
          <a:solidFill>
            <a:srgbClr val="FFFF00"/>
          </a:solidFill>
        </p:grpSpPr>
        <p:sp>
          <p:nvSpPr>
            <p:cNvPr id="72" name="Rounded Rectangle 37"/>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38"/>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39"/>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41"/>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2"/>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43"/>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7078235" y="4090843"/>
            <a:ext cx="1019469" cy="2348278"/>
            <a:chOff x="2007342" y="3663572"/>
            <a:chExt cx="1116857" cy="3062264"/>
          </a:xfrm>
          <a:solidFill>
            <a:srgbClr val="FFFF00"/>
          </a:solidFill>
        </p:grpSpPr>
        <p:sp>
          <p:nvSpPr>
            <p:cNvPr id="80" name="Rounded Rectangle 25"/>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27"/>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32"/>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34"/>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35"/>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4703295" y="3336084"/>
            <a:ext cx="1090624" cy="3062264"/>
            <a:chOff x="393789" y="3641726"/>
            <a:chExt cx="1090624" cy="3062264"/>
          </a:xfrm>
          <a:solidFill>
            <a:srgbClr val="FFFF00"/>
          </a:solidFill>
        </p:grpSpPr>
        <p:sp>
          <p:nvSpPr>
            <p:cNvPr id="89" name="Rounded Rectangle 37"/>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38"/>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39"/>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41"/>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42"/>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43"/>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10842081" y="3393240"/>
            <a:ext cx="1116857" cy="3062264"/>
            <a:chOff x="2007342" y="3663572"/>
            <a:chExt cx="1116857" cy="3062264"/>
          </a:xfrm>
          <a:solidFill>
            <a:srgbClr val="FFFF00"/>
          </a:solidFill>
        </p:grpSpPr>
        <p:sp>
          <p:nvSpPr>
            <p:cNvPr id="97" name="Rounded Rectangle 25"/>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27"/>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32"/>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34"/>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35"/>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p:cNvSpPr/>
          <p:nvPr/>
        </p:nvSpPr>
        <p:spPr>
          <a:xfrm>
            <a:off x="687101" y="6587167"/>
            <a:ext cx="10978677" cy="48560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8953" y="6488668"/>
            <a:ext cx="2286000" cy="369332"/>
          </a:xfrm>
          <a:prstGeom prst="rect">
            <a:avLst/>
          </a:prstGeom>
          <a:noFill/>
        </p:spPr>
        <p:txBody>
          <a:bodyPr wrap="square" rtlCol="0">
            <a:spAutoFit/>
          </a:bodyPr>
          <a:lstStyle/>
          <a:p>
            <a:r>
              <a:rPr lang="en-US" dirty="0">
                <a:solidFill>
                  <a:schemeClr val="bg1"/>
                </a:solidFill>
              </a:rPr>
              <a:t>Revelation 14:15-16 </a:t>
            </a:r>
          </a:p>
        </p:txBody>
      </p:sp>
    </p:spTree>
    <p:extLst>
      <p:ext uri="{BB962C8B-B14F-4D97-AF65-F5344CB8AC3E}">
        <p14:creationId xmlns:p14="http://schemas.microsoft.com/office/powerpoint/2010/main" val="22656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Judgment</a:t>
            </a:r>
          </a:p>
        </p:txBody>
      </p:sp>
      <p:sp>
        <p:nvSpPr>
          <p:cNvPr id="6" name="TextBox 5"/>
          <p:cNvSpPr txBox="1"/>
          <p:nvPr/>
        </p:nvSpPr>
        <p:spPr>
          <a:xfrm>
            <a:off x="152400" y="6488668"/>
            <a:ext cx="2286000" cy="369332"/>
          </a:xfrm>
          <a:prstGeom prst="rect">
            <a:avLst/>
          </a:prstGeom>
          <a:noFill/>
        </p:spPr>
        <p:txBody>
          <a:bodyPr wrap="square" rtlCol="0">
            <a:spAutoFit/>
          </a:bodyPr>
          <a:lstStyle/>
          <a:p>
            <a:r>
              <a:rPr lang="en-US" dirty="0">
                <a:solidFill>
                  <a:schemeClr val="bg1"/>
                </a:solidFill>
              </a:rPr>
              <a:t>Revelation 14:17-18 </a:t>
            </a:r>
          </a:p>
        </p:txBody>
      </p:sp>
      <p:sp>
        <p:nvSpPr>
          <p:cNvPr id="8" name="TextBox 7"/>
          <p:cNvSpPr txBox="1"/>
          <p:nvPr/>
        </p:nvSpPr>
        <p:spPr>
          <a:xfrm>
            <a:off x="761505" y="1310476"/>
            <a:ext cx="4746812" cy="830997"/>
          </a:xfrm>
          <a:prstGeom prst="rect">
            <a:avLst/>
          </a:prstGeom>
          <a:noFill/>
        </p:spPr>
        <p:txBody>
          <a:bodyPr wrap="square" rtlCol="0">
            <a:spAutoFit/>
          </a:bodyPr>
          <a:lstStyle/>
          <a:p>
            <a:r>
              <a:rPr lang="en-US" sz="2400" dirty="0">
                <a:solidFill>
                  <a:schemeClr val="bg1"/>
                </a:solidFill>
              </a:rPr>
              <a:t>One from the Temple—sharp sickle (the destroying angel)</a:t>
            </a:r>
          </a:p>
        </p:txBody>
      </p:sp>
      <p:sp>
        <p:nvSpPr>
          <p:cNvPr id="16" name="TextBox 15"/>
          <p:cNvSpPr txBox="1"/>
          <p:nvPr/>
        </p:nvSpPr>
        <p:spPr>
          <a:xfrm>
            <a:off x="6096000" y="3927753"/>
            <a:ext cx="5715000" cy="2585323"/>
          </a:xfrm>
          <a:prstGeom prst="rect">
            <a:avLst/>
          </a:prstGeom>
          <a:noFill/>
        </p:spPr>
        <p:txBody>
          <a:bodyPr wrap="square" rtlCol="0">
            <a:spAutoFit/>
          </a:bodyPr>
          <a:lstStyle/>
          <a:p>
            <a:r>
              <a:rPr lang="en-US" dirty="0">
                <a:solidFill>
                  <a:schemeClr val="bg1"/>
                </a:solidFill>
              </a:rPr>
              <a:t>One from the Altar (suggesting faithful martyrs may play a role in the harvesting of the wicked. </a:t>
            </a:r>
          </a:p>
          <a:p>
            <a:r>
              <a:rPr lang="en-US" dirty="0">
                <a:solidFill>
                  <a:schemeClr val="bg1"/>
                </a:solidFill>
              </a:rPr>
              <a:t>—from the presence of God—</a:t>
            </a:r>
          </a:p>
          <a:p>
            <a:endParaRPr lang="en-US" dirty="0">
              <a:solidFill>
                <a:schemeClr val="bg1"/>
              </a:solidFill>
            </a:endParaRPr>
          </a:p>
          <a:p>
            <a:r>
              <a:rPr lang="en-US" dirty="0">
                <a:solidFill>
                  <a:schemeClr val="bg1"/>
                </a:solidFill>
              </a:rPr>
              <a:t>Power over fire—grim reaper who has power over fire which will be used to burn, not the fields, but the vineyards.</a:t>
            </a:r>
          </a:p>
          <a:p>
            <a:endParaRPr lang="en-US" dirty="0">
              <a:solidFill>
                <a:schemeClr val="bg1"/>
              </a:solidFill>
            </a:endParaRPr>
          </a:p>
          <a:p>
            <a:r>
              <a:rPr lang="en-US" dirty="0">
                <a:solidFill>
                  <a:schemeClr val="bg1"/>
                </a:solidFill>
              </a:rPr>
              <a:t>This marks the beginning of the 2</a:t>
            </a:r>
            <a:r>
              <a:rPr lang="en-US" baseline="30000" dirty="0">
                <a:solidFill>
                  <a:schemeClr val="bg1"/>
                </a:solidFill>
              </a:rPr>
              <a:t>nd</a:t>
            </a:r>
            <a:r>
              <a:rPr lang="en-US" dirty="0">
                <a:solidFill>
                  <a:schemeClr val="bg1"/>
                </a:solidFill>
              </a:rPr>
              <a:t> Harvest</a:t>
            </a:r>
          </a:p>
        </p:txBody>
      </p:sp>
      <p:sp>
        <p:nvSpPr>
          <p:cNvPr id="9" name="TextBox 8"/>
          <p:cNvSpPr txBox="1"/>
          <p:nvPr/>
        </p:nvSpPr>
        <p:spPr>
          <a:xfrm>
            <a:off x="522194" y="5220414"/>
            <a:ext cx="5051612" cy="923330"/>
          </a:xfrm>
          <a:prstGeom prst="rect">
            <a:avLst/>
          </a:prstGeom>
          <a:noFill/>
        </p:spPr>
        <p:txBody>
          <a:bodyPr wrap="square" rtlCol="0">
            <a:spAutoFit/>
          </a:bodyPr>
          <a:lstStyle/>
          <a:p>
            <a:r>
              <a:rPr lang="en-US" dirty="0">
                <a:solidFill>
                  <a:schemeClr val="bg1"/>
                </a:solidFill>
              </a:rPr>
              <a:t>“gather the clusters of the vine (the Lord’s vineyard) of the earth: for her grapes are fully ripe. </a:t>
            </a:r>
          </a:p>
          <a:p>
            <a:r>
              <a:rPr lang="en-US" dirty="0">
                <a:solidFill>
                  <a:schemeClr val="bg1"/>
                </a:solidFill>
              </a:rPr>
              <a:t>It is time to burn the “unproductive” vineyards</a:t>
            </a:r>
          </a:p>
        </p:txBody>
      </p:sp>
      <p:grpSp>
        <p:nvGrpSpPr>
          <p:cNvPr id="15" name="Group 14"/>
          <p:cNvGrpSpPr/>
          <p:nvPr/>
        </p:nvGrpSpPr>
        <p:grpSpPr>
          <a:xfrm flipH="1">
            <a:off x="2945883" y="111827"/>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7" name="Freeform: Shape 16"/>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rapezoid 21"/>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8731796" y="101673"/>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25" name="Freeform: Shape 2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rapezoid 2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Sick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743" y="2522684"/>
            <a:ext cx="3483283" cy="23165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2CA8ED-749B-4CC7-B852-E2E7C295B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494" y="1537818"/>
            <a:ext cx="3810000" cy="2143125"/>
          </a:xfrm>
          <a:prstGeom prst="rect">
            <a:avLst/>
          </a:prstGeom>
        </p:spPr>
      </p:pic>
    </p:spTree>
    <p:extLst>
      <p:ext uri="{BB962C8B-B14F-4D97-AF65-F5344CB8AC3E}">
        <p14:creationId xmlns:p14="http://schemas.microsoft.com/office/powerpoint/2010/main" val="2664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Wicked VS Wicked</a:t>
            </a:r>
          </a:p>
        </p:txBody>
      </p:sp>
      <p:sp>
        <p:nvSpPr>
          <p:cNvPr id="6" name="TextBox 5"/>
          <p:cNvSpPr txBox="1"/>
          <p:nvPr/>
        </p:nvSpPr>
        <p:spPr>
          <a:xfrm>
            <a:off x="0" y="6488668"/>
            <a:ext cx="2286000" cy="369332"/>
          </a:xfrm>
          <a:prstGeom prst="rect">
            <a:avLst/>
          </a:prstGeom>
          <a:noFill/>
        </p:spPr>
        <p:txBody>
          <a:bodyPr wrap="square" rtlCol="0">
            <a:spAutoFit/>
          </a:bodyPr>
          <a:lstStyle/>
          <a:p>
            <a:r>
              <a:rPr lang="en-US" dirty="0">
                <a:solidFill>
                  <a:schemeClr val="bg1"/>
                </a:solidFill>
              </a:rPr>
              <a:t>Revelation 14:19 </a:t>
            </a:r>
          </a:p>
        </p:txBody>
      </p:sp>
      <p:sp>
        <p:nvSpPr>
          <p:cNvPr id="8" name="TextBox 7"/>
          <p:cNvSpPr txBox="1"/>
          <p:nvPr/>
        </p:nvSpPr>
        <p:spPr>
          <a:xfrm>
            <a:off x="571499" y="1581330"/>
            <a:ext cx="4807325" cy="1938992"/>
          </a:xfrm>
          <a:prstGeom prst="rect">
            <a:avLst/>
          </a:prstGeom>
          <a:noFill/>
        </p:spPr>
        <p:txBody>
          <a:bodyPr wrap="square" rtlCol="0">
            <a:spAutoFit/>
          </a:bodyPr>
          <a:lstStyle/>
          <a:p>
            <a:r>
              <a:rPr lang="en-US" sz="2400" dirty="0">
                <a:solidFill>
                  <a:schemeClr val="bg1"/>
                </a:solidFill>
              </a:rPr>
              <a:t>A battlefield where the people of the earth will gather for war in their attempts to dominate each other. </a:t>
            </a:r>
          </a:p>
          <a:p>
            <a:endParaRPr lang="en-US" sz="2400" dirty="0">
              <a:solidFill>
                <a:schemeClr val="bg1"/>
              </a:solidFill>
            </a:endParaRPr>
          </a:p>
          <a:p>
            <a:r>
              <a:rPr lang="en-US" sz="2400" dirty="0">
                <a:solidFill>
                  <a:schemeClr val="bg1"/>
                </a:solidFill>
              </a:rPr>
              <a:t>D&amp;C 63:33</a:t>
            </a:r>
          </a:p>
        </p:txBody>
      </p:sp>
      <p:sp>
        <p:nvSpPr>
          <p:cNvPr id="16" name="TextBox 15"/>
          <p:cNvSpPr txBox="1"/>
          <p:nvPr/>
        </p:nvSpPr>
        <p:spPr>
          <a:xfrm>
            <a:off x="6498011" y="5066779"/>
            <a:ext cx="3352800" cy="954107"/>
          </a:xfrm>
          <a:prstGeom prst="rect">
            <a:avLst/>
          </a:prstGeom>
          <a:noFill/>
        </p:spPr>
        <p:txBody>
          <a:bodyPr wrap="square" rtlCol="0">
            <a:spAutoFit/>
          </a:bodyPr>
          <a:lstStyle/>
          <a:p>
            <a:pPr algn="ctr"/>
            <a:r>
              <a:rPr lang="en-US" sz="2800" dirty="0">
                <a:solidFill>
                  <a:schemeClr val="bg1"/>
                </a:solidFill>
              </a:rPr>
              <a:t>The Spirit of the Lord is withdrawn</a:t>
            </a:r>
          </a:p>
        </p:txBody>
      </p:sp>
      <p:pic>
        <p:nvPicPr>
          <p:cNvPr id="3" name="Picture 2">
            <a:extLst>
              <a:ext uri="{FF2B5EF4-FFF2-40B4-BE49-F238E27FC236}">
                <a16:creationId xmlns:a16="http://schemas.microsoft.com/office/drawing/2014/main" id="{4EB2BBBD-80A3-463A-A832-707047BA1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024" y="1211998"/>
            <a:ext cx="4676775" cy="3505200"/>
          </a:xfrm>
          <a:prstGeom prst="rect">
            <a:avLst/>
          </a:prstGeom>
        </p:spPr>
      </p:pic>
    </p:spTree>
    <p:extLst>
      <p:ext uri="{BB962C8B-B14F-4D97-AF65-F5344CB8AC3E}">
        <p14:creationId xmlns:p14="http://schemas.microsoft.com/office/powerpoint/2010/main" val="8636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CCA9B-3672-4E9B-C091-9BC83A204170}"/>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7: The Sixth Seal</a:t>
            </a:r>
          </a:p>
        </p:txBody>
      </p:sp>
      <p:sp>
        <p:nvSpPr>
          <p:cNvPr id="6" name="TextBox 5"/>
          <p:cNvSpPr txBox="1"/>
          <p:nvPr/>
        </p:nvSpPr>
        <p:spPr>
          <a:xfrm>
            <a:off x="471621" y="1451163"/>
            <a:ext cx="2771102" cy="1754326"/>
          </a:xfrm>
          <a:prstGeom prst="rect">
            <a:avLst/>
          </a:prstGeom>
          <a:noFill/>
        </p:spPr>
        <p:txBody>
          <a:bodyPr wrap="square" rtlCol="0">
            <a:spAutoFit/>
          </a:bodyPr>
          <a:lstStyle/>
          <a:p>
            <a:pPr algn="ctr"/>
            <a:r>
              <a:rPr lang="en-US" sz="5400" dirty="0">
                <a:solidFill>
                  <a:schemeClr val="bg1"/>
                </a:solidFill>
                <a:latin typeface="Harrington" panose="04040505050A02020702" pitchFamily="82" charset="0"/>
              </a:rPr>
              <a:t>Four Angels</a:t>
            </a:r>
          </a:p>
        </p:txBody>
      </p:sp>
      <p:sp>
        <p:nvSpPr>
          <p:cNvPr id="7" name="TextBox 6"/>
          <p:cNvSpPr txBox="1"/>
          <p:nvPr/>
        </p:nvSpPr>
        <p:spPr>
          <a:xfrm>
            <a:off x="8495253" y="974110"/>
            <a:ext cx="3378499" cy="954107"/>
          </a:xfrm>
          <a:prstGeom prst="rect">
            <a:avLst/>
          </a:prstGeom>
          <a:noFill/>
        </p:spPr>
        <p:txBody>
          <a:bodyPr wrap="square" rtlCol="0">
            <a:spAutoFit/>
          </a:bodyPr>
          <a:lstStyle/>
          <a:p>
            <a:r>
              <a:rPr lang="en-US" sz="2800" dirty="0">
                <a:solidFill>
                  <a:schemeClr val="bg1"/>
                </a:solidFill>
              </a:rPr>
              <a:t>Standing over 4 corners of the earth</a:t>
            </a:r>
          </a:p>
        </p:txBody>
      </p:sp>
      <p:sp>
        <p:nvSpPr>
          <p:cNvPr id="10" name="TextBox 9"/>
          <p:cNvSpPr txBox="1"/>
          <p:nvPr/>
        </p:nvSpPr>
        <p:spPr>
          <a:xfrm>
            <a:off x="0" y="6398060"/>
            <a:ext cx="2819400" cy="369332"/>
          </a:xfrm>
          <a:prstGeom prst="rect">
            <a:avLst/>
          </a:prstGeom>
          <a:noFill/>
        </p:spPr>
        <p:txBody>
          <a:bodyPr wrap="square" rtlCol="0">
            <a:spAutoFit/>
          </a:bodyPr>
          <a:lstStyle/>
          <a:p>
            <a:r>
              <a:rPr lang="en-US" dirty="0">
                <a:solidFill>
                  <a:schemeClr val="bg1"/>
                </a:solidFill>
              </a:rPr>
              <a:t>Revelation 7:1-9</a:t>
            </a:r>
          </a:p>
        </p:txBody>
      </p:sp>
      <p:sp>
        <p:nvSpPr>
          <p:cNvPr id="13" name="TextBox 12"/>
          <p:cNvSpPr txBox="1"/>
          <p:nvPr/>
        </p:nvSpPr>
        <p:spPr>
          <a:xfrm>
            <a:off x="8829623" y="2902327"/>
            <a:ext cx="3719864" cy="1384995"/>
          </a:xfrm>
          <a:prstGeom prst="rect">
            <a:avLst/>
          </a:prstGeom>
          <a:noFill/>
        </p:spPr>
        <p:txBody>
          <a:bodyPr wrap="square" rtlCol="0">
            <a:spAutoFit/>
          </a:bodyPr>
          <a:lstStyle/>
          <a:p>
            <a:r>
              <a:rPr lang="en-US" sz="2800" dirty="0">
                <a:solidFill>
                  <a:schemeClr val="bg1"/>
                </a:solidFill>
              </a:rPr>
              <a:t>Holding the four winds…power in all directions</a:t>
            </a:r>
          </a:p>
        </p:txBody>
      </p:sp>
      <p:sp>
        <p:nvSpPr>
          <p:cNvPr id="14" name="TextBox 13"/>
          <p:cNvSpPr txBox="1"/>
          <p:nvPr/>
        </p:nvSpPr>
        <p:spPr>
          <a:xfrm>
            <a:off x="3227906" y="5267563"/>
            <a:ext cx="6906694" cy="1384995"/>
          </a:xfrm>
          <a:prstGeom prst="rect">
            <a:avLst/>
          </a:prstGeom>
          <a:noFill/>
        </p:spPr>
        <p:txBody>
          <a:bodyPr wrap="square" rtlCol="0">
            <a:spAutoFit/>
          </a:bodyPr>
          <a:lstStyle/>
          <a:p>
            <a:r>
              <a:rPr lang="en-US" sz="2800" dirty="0">
                <a:solidFill>
                  <a:schemeClr val="bg1"/>
                </a:solidFill>
              </a:rPr>
              <a:t>“Say, Hurt not the earth, neither the sea, nor the trees till we have sealed the servants of our God in their foreheads.”</a:t>
            </a:r>
          </a:p>
        </p:txBody>
      </p:sp>
      <p:grpSp>
        <p:nvGrpSpPr>
          <p:cNvPr id="18" name="Group 5"/>
          <p:cNvGrpSpPr/>
          <p:nvPr/>
        </p:nvGrpSpPr>
        <p:grpSpPr>
          <a:xfrm>
            <a:off x="8035760" y="126930"/>
            <a:ext cx="484125" cy="515471"/>
            <a:chOff x="7351776" y="1481328"/>
            <a:chExt cx="1271016" cy="1353312"/>
          </a:xfrm>
        </p:grpSpPr>
        <p:sp>
          <p:nvSpPr>
            <p:cNvPr id="19" name="Oval 18"/>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036585" y="873945"/>
            <a:ext cx="3999175" cy="4245671"/>
            <a:chOff x="3616342" y="721783"/>
            <a:chExt cx="3999175" cy="4245671"/>
          </a:xfrm>
        </p:grpSpPr>
        <p:pic>
          <p:nvPicPr>
            <p:cNvPr id="4098" name="Picture 2" descr="Image result for four corners of th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342" y="721783"/>
              <a:ext cx="3999175" cy="399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16342" y="4705844"/>
              <a:ext cx="1116011" cy="261610"/>
            </a:xfrm>
            <a:prstGeom prst="rect">
              <a:avLst/>
            </a:prstGeom>
          </p:spPr>
          <p:txBody>
            <a:bodyPr wrap="none">
              <a:spAutoFit/>
            </a:bodyPr>
            <a:lstStyle/>
            <a:p>
              <a:r>
                <a:rPr lang="en-US" sz="1100" dirty="0" err="1">
                  <a:solidFill>
                    <a:schemeClr val="bg1"/>
                  </a:solidFill>
                  <a:latin typeface="Calibri" panose="020F0502020204030204" pitchFamily="34" charset="0"/>
                </a:rPr>
                <a:t>Ormonde</a:t>
              </a:r>
              <a:r>
                <a:rPr lang="en-US" sz="1100" dirty="0">
                  <a:solidFill>
                    <a:schemeClr val="bg1"/>
                  </a:solidFill>
                  <a:latin typeface="Calibri" panose="020F0502020204030204" pitchFamily="34" charset="0"/>
                </a:rPr>
                <a:t> Jayne </a:t>
              </a:r>
              <a:endParaRPr lang="en-US" sz="1100" dirty="0">
                <a:solidFill>
                  <a:schemeClr val="bg1"/>
                </a:solidFill>
              </a:endParaRPr>
            </a:p>
          </p:txBody>
        </p:sp>
      </p:grpSp>
    </p:spTree>
    <p:extLst>
      <p:ext uri="{BB962C8B-B14F-4D97-AF65-F5344CB8AC3E}">
        <p14:creationId xmlns:p14="http://schemas.microsoft.com/office/powerpoint/2010/main" val="3140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Those Who Remain</a:t>
            </a:r>
          </a:p>
        </p:txBody>
      </p:sp>
      <p:sp>
        <p:nvSpPr>
          <p:cNvPr id="6" name="TextBox 5"/>
          <p:cNvSpPr txBox="1"/>
          <p:nvPr/>
        </p:nvSpPr>
        <p:spPr>
          <a:xfrm>
            <a:off x="10386132" y="6488668"/>
            <a:ext cx="2286000" cy="369332"/>
          </a:xfrm>
          <a:prstGeom prst="rect">
            <a:avLst/>
          </a:prstGeom>
          <a:noFill/>
        </p:spPr>
        <p:txBody>
          <a:bodyPr wrap="square" rtlCol="0">
            <a:spAutoFit/>
          </a:bodyPr>
          <a:lstStyle/>
          <a:p>
            <a:r>
              <a:rPr lang="en-US" dirty="0">
                <a:solidFill>
                  <a:schemeClr val="bg1"/>
                </a:solidFill>
              </a:rPr>
              <a:t>Revelation 14:20 </a:t>
            </a:r>
          </a:p>
        </p:txBody>
      </p:sp>
      <p:sp>
        <p:nvSpPr>
          <p:cNvPr id="8" name="TextBox 7"/>
          <p:cNvSpPr txBox="1"/>
          <p:nvPr/>
        </p:nvSpPr>
        <p:spPr>
          <a:xfrm>
            <a:off x="94129" y="838201"/>
            <a:ext cx="5087471" cy="369332"/>
          </a:xfrm>
          <a:prstGeom prst="rect">
            <a:avLst/>
          </a:prstGeom>
          <a:noFill/>
        </p:spPr>
        <p:txBody>
          <a:bodyPr wrap="square" rtlCol="0">
            <a:spAutoFit/>
          </a:bodyPr>
          <a:lstStyle/>
          <a:p>
            <a:r>
              <a:rPr lang="en-US" dirty="0">
                <a:solidFill>
                  <a:schemeClr val="bg1"/>
                </a:solidFill>
              </a:rPr>
              <a:t>Those who remain are protected by God.</a:t>
            </a:r>
          </a:p>
        </p:txBody>
      </p:sp>
      <p:sp>
        <p:nvSpPr>
          <p:cNvPr id="16" name="TextBox 15"/>
          <p:cNvSpPr txBox="1"/>
          <p:nvPr/>
        </p:nvSpPr>
        <p:spPr>
          <a:xfrm>
            <a:off x="6477000" y="990600"/>
            <a:ext cx="5235388" cy="400110"/>
          </a:xfrm>
          <a:prstGeom prst="rect">
            <a:avLst/>
          </a:prstGeom>
          <a:noFill/>
        </p:spPr>
        <p:txBody>
          <a:bodyPr wrap="square" rtlCol="0">
            <a:spAutoFit/>
          </a:bodyPr>
          <a:lstStyle/>
          <a:p>
            <a:r>
              <a:rPr lang="en-US" sz="2000" dirty="0">
                <a:solidFill>
                  <a:schemeClr val="bg1"/>
                </a:solidFill>
              </a:rPr>
              <a:t>Horse bridles—a reminder of the 4 horses of war</a:t>
            </a:r>
          </a:p>
        </p:txBody>
      </p:sp>
      <p:sp>
        <p:nvSpPr>
          <p:cNvPr id="9" name="TextBox 8"/>
          <p:cNvSpPr txBox="1"/>
          <p:nvPr/>
        </p:nvSpPr>
        <p:spPr>
          <a:xfrm>
            <a:off x="94129" y="3515499"/>
            <a:ext cx="5507685" cy="3477875"/>
          </a:xfrm>
          <a:prstGeom prst="rect">
            <a:avLst/>
          </a:prstGeom>
          <a:noFill/>
        </p:spPr>
        <p:txBody>
          <a:bodyPr wrap="square" rtlCol="0">
            <a:spAutoFit/>
          </a:bodyPr>
          <a:lstStyle/>
          <a:p>
            <a:r>
              <a:rPr lang="en-US" sz="2000" dirty="0">
                <a:solidFill>
                  <a:schemeClr val="bg1"/>
                </a:solidFill>
              </a:rPr>
              <a:t>Without the city—Valley of Decision</a:t>
            </a:r>
          </a:p>
          <a:p>
            <a:r>
              <a:rPr lang="en-US" sz="2000" dirty="0">
                <a:solidFill>
                  <a:schemeClr val="bg1"/>
                </a:solidFill>
              </a:rPr>
              <a:t>2 Chronicles 20:3-5,9,12,17,22-23</a:t>
            </a:r>
          </a:p>
          <a:p>
            <a:r>
              <a:rPr lang="en-US" sz="2000" dirty="0">
                <a:solidFill>
                  <a:schemeClr val="bg1"/>
                </a:solidFill>
              </a:rPr>
              <a:t>Joel reads that judgment will take place in the valley of Jehoshaphat which is synonymous with the Kidron Valley between Jerusalem and the Mt. of Olives. </a:t>
            </a:r>
          </a:p>
          <a:p>
            <a:endParaRPr lang="en-US" sz="2000" dirty="0">
              <a:solidFill>
                <a:schemeClr val="bg1"/>
              </a:solidFill>
            </a:endParaRPr>
          </a:p>
          <a:p>
            <a:r>
              <a:rPr lang="en-US" sz="2000" dirty="0">
                <a:solidFill>
                  <a:schemeClr val="bg1"/>
                </a:solidFill>
              </a:rPr>
              <a:t>Joel 3:14</a:t>
            </a:r>
          </a:p>
          <a:p>
            <a:r>
              <a:rPr lang="en-US" sz="2000" dirty="0">
                <a:solidFill>
                  <a:schemeClr val="bg1"/>
                </a:solidFill>
              </a:rPr>
              <a:t>This is near the area Christ suffered so that all who would come to Him would not need to suffer.</a:t>
            </a:r>
          </a:p>
          <a:p>
            <a:endParaRPr lang="en-US" sz="2000" dirty="0">
              <a:solidFill>
                <a:schemeClr val="bg1"/>
              </a:solidFill>
            </a:endParaRPr>
          </a:p>
        </p:txBody>
      </p:sp>
      <p:pic>
        <p:nvPicPr>
          <p:cNvPr id="3" name="Picture 2">
            <a:extLst>
              <a:ext uri="{FF2B5EF4-FFF2-40B4-BE49-F238E27FC236}">
                <a16:creationId xmlns:a16="http://schemas.microsoft.com/office/drawing/2014/main" id="{80657955-77C2-41EA-88AC-59CA30A69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42907"/>
            <a:ext cx="1645920" cy="2103120"/>
          </a:xfrm>
          <a:prstGeom prst="rect">
            <a:avLst/>
          </a:prstGeom>
        </p:spPr>
      </p:pic>
      <p:pic>
        <p:nvPicPr>
          <p:cNvPr id="7" name="Picture 6">
            <a:extLst>
              <a:ext uri="{FF2B5EF4-FFF2-40B4-BE49-F238E27FC236}">
                <a16:creationId xmlns:a16="http://schemas.microsoft.com/office/drawing/2014/main" id="{6BF2BBE9-05A7-41A1-8F66-196070477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384" y="1548870"/>
            <a:ext cx="2542032" cy="1901952"/>
          </a:xfrm>
          <a:prstGeom prst="rect">
            <a:avLst/>
          </a:prstGeom>
        </p:spPr>
      </p:pic>
      <p:pic>
        <p:nvPicPr>
          <p:cNvPr id="11" name="Picture 10">
            <a:extLst>
              <a:ext uri="{FF2B5EF4-FFF2-40B4-BE49-F238E27FC236}">
                <a16:creationId xmlns:a16="http://schemas.microsoft.com/office/drawing/2014/main" id="{239B9C5D-E4B8-465B-8CAB-78BB1C35D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495" y="1619172"/>
            <a:ext cx="3248025" cy="2105025"/>
          </a:xfrm>
          <a:prstGeom prst="rect">
            <a:avLst/>
          </a:prstGeom>
        </p:spPr>
      </p:pic>
      <p:pic>
        <p:nvPicPr>
          <p:cNvPr id="20" name="Picture 19">
            <a:extLst>
              <a:ext uri="{FF2B5EF4-FFF2-40B4-BE49-F238E27FC236}">
                <a16:creationId xmlns:a16="http://schemas.microsoft.com/office/drawing/2014/main" id="{9D9BF24A-B7CF-41EC-90EC-EA5F53235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5566" y="3938032"/>
            <a:ext cx="1651000" cy="2336800"/>
          </a:xfrm>
          <a:prstGeom prst="rect">
            <a:avLst/>
          </a:prstGeom>
        </p:spPr>
      </p:pic>
      <p:pic>
        <p:nvPicPr>
          <p:cNvPr id="4" name="Picture 3" descr="A tree with a yellow dome in the background&#10;&#10;Description automatically generated">
            <a:extLst>
              <a:ext uri="{FF2B5EF4-FFF2-40B4-BE49-F238E27FC236}">
                <a16:creationId xmlns:a16="http://schemas.microsoft.com/office/drawing/2014/main" id="{A44D4EFE-EE1A-7E72-8442-58C47EBC7A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2493" y="4016294"/>
            <a:ext cx="3381828" cy="2536371"/>
          </a:xfrm>
          <a:prstGeom prst="rect">
            <a:avLst/>
          </a:prstGeom>
        </p:spPr>
      </p:pic>
    </p:spTree>
    <p:extLst>
      <p:ext uri="{BB962C8B-B14F-4D97-AF65-F5344CB8AC3E}">
        <p14:creationId xmlns:p14="http://schemas.microsoft.com/office/powerpoint/2010/main" val="243004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728855" y="188453"/>
            <a:ext cx="6112933"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Gospel Restored</a:t>
            </a:r>
          </a:p>
        </p:txBody>
      </p:sp>
      <p:sp>
        <p:nvSpPr>
          <p:cNvPr id="6" name="TextBox 5"/>
          <p:cNvSpPr txBox="1"/>
          <p:nvPr/>
        </p:nvSpPr>
        <p:spPr>
          <a:xfrm>
            <a:off x="40467" y="6438824"/>
            <a:ext cx="2286000" cy="369332"/>
          </a:xfrm>
          <a:prstGeom prst="rect">
            <a:avLst/>
          </a:prstGeom>
          <a:noFill/>
        </p:spPr>
        <p:txBody>
          <a:bodyPr wrap="square" rtlCol="0">
            <a:spAutoFit/>
          </a:bodyPr>
          <a:lstStyle/>
          <a:p>
            <a:r>
              <a:rPr lang="en-US" dirty="0">
                <a:solidFill>
                  <a:schemeClr val="bg1"/>
                </a:solidFill>
              </a:rPr>
              <a:t>Revelation 14:7-8 </a:t>
            </a:r>
          </a:p>
        </p:txBody>
      </p:sp>
      <p:sp>
        <p:nvSpPr>
          <p:cNvPr id="8" name="TextBox 7"/>
          <p:cNvSpPr txBox="1"/>
          <p:nvPr/>
        </p:nvSpPr>
        <p:spPr>
          <a:xfrm>
            <a:off x="762000" y="1509524"/>
            <a:ext cx="4724400" cy="1569660"/>
          </a:xfrm>
          <a:prstGeom prst="rect">
            <a:avLst/>
          </a:prstGeom>
          <a:noFill/>
        </p:spPr>
        <p:txBody>
          <a:bodyPr wrap="square" rtlCol="0">
            <a:spAutoFit/>
          </a:bodyPr>
          <a:lstStyle/>
          <a:p>
            <a:r>
              <a:rPr lang="en-US" sz="2400" dirty="0">
                <a:solidFill>
                  <a:schemeClr val="bg1"/>
                </a:solidFill>
              </a:rPr>
              <a:t>The time will come when Jesus Christ will judge all the people of the earth. His judgments will occur both at the Second Coming </a:t>
            </a:r>
          </a:p>
        </p:txBody>
      </p:sp>
      <p:grpSp>
        <p:nvGrpSpPr>
          <p:cNvPr id="14" name="Group 13"/>
          <p:cNvGrpSpPr/>
          <p:nvPr/>
        </p:nvGrpSpPr>
        <p:grpSpPr>
          <a:xfrm flipH="1">
            <a:off x="713203" y="152401"/>
            <a:ext cx="543629" cy="1126278"/>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 name="Freeform: Shape 1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rapezoid 20"/>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591352" y="3686137"/>
            <a:ext cx="4200621" cy="2908149"/>
            <a:chOff x="384206" y="4158361"/>
            <a:chExt cx="3289208" cy="2390250"/>
          </a:xfrm>
        </p:grpSpPr>
        <p:grpSp>
          <p:nvGrpSpPr>
            <p:cNvPr id="23" name="Group 22"/>
            <p:cNvGrpSpPr/>
            <p:nvPr/>
          </p:nvGrpSpPr>
          <p:grpSpPr>
            <a:xfrm>
              <a:off x="384206" y="4158361"/>
              <a:ext cx="3289208" cy="2390250"/>
              <a:chOff x="609599" y="833642"/>
              <a:chExt cx="7941747" cy="5771225"/>
            </a:xfrm>
          </p:grpSpPr>
          <p:grpSp>
            <p:nvGrpSpPr>
              <p:cNvPr id="25" name="Group 14"/>
              <p:cNvGrpSpPr/>
              <p:nvPr/>
            </p:nvGrpSpPr>
            <p:grpSpPr>
              <a:xfrm rot="10800000">
                <a:off x="7696200" y="5257800"/>
                <a:ext cx="621450" cy="1347067"/>
                <a:chOff x="7010400" y="381000"/>
                <a:chExt cx="762000" cy="2033666"/>
              </a:xfrm>
            </p:grpSpPr>
            <p:sp>
              <p:nvSpPr>
                <p:cNvPr id="38"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10400" y="381000"/>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1"/>
              <p:cNvGrpSpPr/>
              <p:nvPr/>
            </p:nvGrpSpPr>
            <p:grpSpPr>
              <a:xfrm rot="10800000">
                <a:off x="939238" y="4923502"/>
                <a:ext cx="621450" cy="1347067"/>
                <a:chOff x="7010400" y="381000"/>
                <a:chExt cx="762000" cy="2033666"/>
              </a:xfrm>
            </p:grpSpPr>
            <p:sp>
              <p:nvSpPr>
                <p:cNvPr id="3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0400" y="381000"/>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3"/>
              <p:cNvSpPr/>
              <p:nvPr/>
            </p:nvSpPr>
            <p:spPr>
              <a:xfrm>
                <a:off x="7315200" y="1981200"/>
                <a:ext cx="1236146"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1"/>
              <p:cNvSpPr/>
              <p:nvPr/>
            </p:nvSpPr>
            <p:spPr>
              <a:xfrm>
                <a:off x="609599" y="1643059"/>
                <a:ext cx="1236146"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899460" y="833642"/>
                <a:ext cx="621450" cy="986197"/>
                <a:chOff x="7031201" y="834275"/>
                <a:chExt cx="762000" cy="1488861"/>
              </a:xfrm>
            </p:grpSpPr>
            <p:sp>
              <p:nvSpPr>
                <p:cNvPr id="34" name="Rounded Rectangle 27"/>
                <p:cNvSpPr/>
                <p:nvPr/>
              </p:nvSpPr>
              <p:spPr>
                <a:xfrm>
                  <a:off x="7279402" y="1563538"/>
                  <a:ext cx="291165" cy="759598"/>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5"/>
                <p:cNvSpPr/>
                <p:nvPr/>
              </p:nvSpPr>
              <p:spPr>
                <a:xfrm>
                  <a:off x="7031201" y="834275"/>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646520" y="1148254"/>
                <a:ext cx="621450" cy="1017899"/>
                <a:chOff x="7087348" y="824753"/>
                <a:chExt cx="762000" cy="1536722"/>
              </a:xfrm>
            </p:grpSpPr>
            <p:sp>
              <p:nvSpPr>
                <p:cNvPr id="32" name="Rounded Rectangle 25"/>
                <p:cNvSpPr/>
                <p:nvPr/>
              </p:nvSpPr>
              <p:spPr>
                <a:xfrm>
                  <a:off x="7339058" y="1803020"/>
                  <a:ext cx="258584" cy="558455"/>
                </a:xfrm>
                <a:prstGeom prst="roundRect">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87348" y="824753"/>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ectangle 23"/>
            <p:cNvSpPr/>
            <p:nvPr/>
          </p:nvSpPr>
          <p:spPr>
            <a:xfrm>
              <a:off x="982375" y="4780738"/>
              <a:ext cx="2095999" cy="1214238"/>
            </a:xfrm>
            <a:prstGeom prst="rect">
              <a:avLst/>
            </a:prstGeom>
          </p:spPr>
          <p:txBody>
            <a:bodyPr wrap="square">
              <a:spAutoFit/>
            </a:bodyPr>
            <a:lstStyle/>
            <a:p>
              <a:pPr algn="ctr"/>
              <a:r>
                <a:rPr lang="en-US" b="1" dirty="0"/>
                <a:t>God restored the gospel of Jesus Christ to prepare the earth’s inhabitants for the Second Coming of Jesus Christ</a:t>
              </a:r>
              <a:endParaRPr lang="en-US" sz="1600" dirty="0"/>
            </a:p>
          </p:txBody>
        </p:sp>
      </p:grpSp>
      <p:sp>
        <p:nvSpPr>
          <p:cNvPr id="2" name="Rectangle 1"/>
          <p:cNvSpPr/>
          <p:nvPr/>
        </p:nvSpPr>
        <p:spPr>
          <a:xfrm>
            <a:off x="289860" y="3407391"/>
            <a:ext cx="6543545" cy="2308324"/>
          </a:xfrm>
          <a:prstGeom prst="rect">
            <a:avLst/>
          </a:prstGeom>
        </p:spPr>
        <p:txBody>
          <a:bodyPr wrap="square">
            <a:spAutoFit/>
          </a:bodyPr>
          <a:lstStyle/>
          <a:p>
            <a:r>
              <a:rPr lang="en-US" sz="2400" i="1" dirty="0">
                <a:solidFill>
                  <a:srgbClr val="FFFF00"/>
                </a:solidFill>
                <a:latin typeface="Palatino"/>
              </a:rPr>
              <a:t>Behold, I will send my messenger, and he shall prepare the way before me: and the Lord, whom ye seek, shall suddenly come to his temple, even the messenger of the covenant, whom ye delight in: behold, he shall come, </a:t>
            </a:r>
            <a:r>
              <a:rPr lang="en-US" sz="2400" i="1" dirty="0" err="1">
                <a:solidFill>
                  <a:srgbClr val="FFFF00"/>
                </a:solidFill>
                <a:latin typeface="Palatino"/>
              </a:rPr>
              <a:t>saith</a:t>
            </a:r>
            <a:r>
              <a:rPr lang="en-US" sz="2400" i="1" dirty="0">
                <a:solidFill>
                  <a:srgbClr val="FFFF00"/>
                </a:solidFill>
                <a:latin typeface="Palatino"/>
              </a:rPr>
              <a:t> the </a:t>
            </a:r>
            <a:r>
              <a:rPr lang="en-US" sz="2400" i="1" cap="small" dirty="0">
                <a:solidFill>
                  <a:srgbClr val="FFFF00"/>
                </a:solidFill>
                <a:latin typeface="Palatino"/>
              </a:rPr>
              <a:t>Lord</a:t>
            </a:r>
            <a:r>
              <a:rPr lang="en-US" sz="2400" i="1" dirty="0">
                <a:solidFill>
                  <a:srgbClr val="FFFF00"/>
                </a:solidFill>
                <a:latin typeface="Palatino"/>
              </a:rPr>
              <a:t> of hosts.</a:t>
            </a:r>
          </a:p>
          <a:p>
            <a:r>
              <a:rPr lang="en-US" sz="2400" i="1" dirty="0">
                <a:solidFill>
                  <a:srgbClr val="FFFF00"/>
                </a:solidFill>
                <a:latin typeface="Palatino"/>
              </a:rPr>
              <a:t>Malachi 3:1</a:t>
            </a:r>
            <a:endParaRPr lang="en-US" sz="2400" i="1" dirty="0">
              <a:solidFill>
                <a:srgbClr val="FFFF00"/>
              </a:solidFill>
            </a:endParaRPr>
          </a:p>
        </p:txBody>
      </p:sp>
      <p:pic>
        <p:nvPicPr>
          <p:cNvPr id="1026" name="Picture 2" descr="Moroni Appears to Joseph Smith in His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345" y="508903"/>
            <a:ext cx="2184150" cy="291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3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981200" y="381001"/>
            <a:ext cx="7010400" cy="1200329"/>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TextBox 11"/>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Harrington" panose="04040505050A02020702" pitchFamily="82" charset="0"/>
              </a:rPr>
              <a:t>1600 Furlongs</a:t>
            </a:r>
          </a:p>
        </p:txBody>
      </p:sp>
      <p:sp>
        <p:nvSpPr>
          <p:cNvPr id="6" name="TextBox 5"/>
          <p:cNvSpPr txBox="1"/>
          <p:nvPr/>
        </p:nvSpPr>
        <p:spPr>
          <a:xfrm>
            <a:off x="0" y="6488668"/>
            <a:ext cx="2286000" cy="369332"/>
          </a:xfrm>
          <a:prstGeom prst="rect">
            <a:avLst/>
          </a:prstGeom>
          <a:noFill/>
        </p:spPr>
        <p:txBody>
          <a:bodyPr wrap="square" rtlCol="0">
            <a:spAutoFit/>
          </a:bodyPr>
          <a:lstStyle/>
          <a:p>
            <a:r>
              <a:rPr lang="en-US" dirty="0">
                <a:solidFill>
                  <a:schemeClr val="bg1"/>
                </a:solidFill>
              </a:rPr>
              <a:t>Revelation 14:20 </a:t>
            </a:r>
          </a:p>
        </p:txBody>
      </p:sp>
      <p:sp>
        <p:nvSpPr>
          <p:cNvPr id="8" name="TextBox 7"/>
          <p:cNvSpPr txBox="1"/>
          <p:nvPr/>
        </p:nvSpPr>
        <p:spPr>
          <a:xfrm>
            <a:off x="419100" y="1115794"/>
            <a:ext cx="4724400" cy="1938992"/>
          </a:xfrm>
          <a:prstGeom prst="rect">
            <a:avLst/>
          </a:prstGeom>
          <a:noFill/>
        </p:spPr>
        <p:txBody>
          <a:bodyPr wrap="square" rtlCol="0">
            <a:spAutoFit/>
          </a:bodyPr>
          <a:lstStyle/>
          <a:p>
            <a:r>
              <a:rPr lang="en-US" sz="2400" dirty="0">
                <a:solidFill>
                  <a:schemeClr val="bg1"/>
                </a:solidFill>
              </a:rPr>
              <a:t>184 miles—the blood flows as a river from this winepress of humanity. </a:t>
            </a:r>
          </a:p>
          <a:p>
            <a:r>
              <a:rPr lang="en-US" sz="2400" dirty="0">
                <a:solidFill>
                  <a:schemeClr val="bg1"/>
                </a:solidFill>
              </a:rPr>
              <a:t>Geographically about the maximum length of Palestine.</a:t>
            </a:r>
          </a:p>
        </p:txBody>
      </p:sp>
      <p:sp>
        <p:nvSpPr>
          <p:cNvPr id="16" name="TextBox 15"/>
          <p:cNvSpPr txBox="1"/>
          <p:nvPr/>
        </p:nvSpPr>
        <p:spPr>
          <a:xfrm>
            <a:off x="4765301" y="4311131"/>
            <a:ext cx="7247965" cy="1938992"/>
          </a:xfrm>
          <a:prstGeom prst="rect">
            <a:avLst/>
          </a:prstGeom>
          <a:noFill/>
        </p:spPr>
        <p:txBody>
          <a:bodyPr wrap="square" rtlCol="0">
            <a:spAutoFit/>
          </a:bodyPr>
          <a:lstStyle/>
          <a:p>
            <a:r>
              <a:rPr lang="en-US" sz="2400" dirty="0">
                <a:solidFill>
                  <a:schemeClr val="bg1"/>
                </a:solidFill>
              </a:rPr>
              <a:t>Symbolically 184 is the square root of 4 which means geographic completeness multiplied by the square of 10, </a:t>
            </a:r>
          </a:p>
          <a:p>
            <a:r>
              <a:rPr lang="en-US" sz="2400" dirty="0">
                <a:solidFill>
                  <a:schemeClr val="bg1"/>
                </a:solidFill>
              </a:rPr>
              <a:t>(4 x 4 x 100) meaning the judgment involves not only John’s world but an increasing magnitude of worldwide destruction.</a:t>
            </a:r>
          </a:p>
        </p:txBody>
      </p:sp>
      <p:pic>
        <p:nvPicPr>
          <p:cNvPr id="3" name="Picture 2">
            <a:extLst>
              <a:ext uri="{FF2B5EF4-FFF2-40B4-BE49-F238E27FC236}">
                <a16:creationId xmlns:a16="http://schemas.microsoft.com/office/drawing/2014/main" id="{378B568A-EA98-4465-AF95-F3E0FBE3F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1115794"/>
            <a:ext cx="3790950" cy="2847975"/>
          </a:xfrm>
          <a:prstGeom prst="rect">
            <a:avLst/>
          </a:prstGeom>
        </p:spPr>
      </p:pic>
      <p:pic>
        <p:nvPicPr>
          <p:cNvPr id="7" name="Picture 6">
            <a:extLst>
              <a:ext uri="{FF2B5EF4-FFF2-40B4-BE49-F238E27FC236}">
                <a16:creationId xmlns:a16="http://schemas.microsoft.com/office/drawing/2014/main" id="{510B0331-80FF-4248-ADD1-D717A0836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40223"/>
            <a:ext cx="2514600" cy="3009900"/>
          </a:xfrm>
          <a:prstGeom prst="rect">
            <a:avLst/>
          </a:prstGeom>
        </p:spPr>
      </p:pic>
    </p:spTree>
    <p:extLst>
      <p:ext uri="{BB962C8B-B14F-4D97-AF65-F5344CB8AC3E}">
        <p14:creationId xmlns:p14="http://schemas.microsoft.com/office/powerpoint/2010/main" val="3052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rampant-mac.com/dp_07/Paroxusmos-Radiare_440.jpg">
            <a:extLst>
              <a:ext uri="{FF2B5EF4-FFF2-40B4-BE49-F238E27FC236}">
                <a16:creationId xmlns:a16="http://schemas.microsoft.com/office/drawing/2014/main" id="{0F3C545E-7D13-9C1F-19C4-820BFC367D0B}"/>
              </a:ext>
            </a:extLst>
          </p:cNvPr>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0D070A7F-12D3-02BF-DEDC-481937C42FF0}"/>
              </a:ext>
            </a:extLst>
          </p:cNvPr>
          <p:cNvSpPr txBox="1"/>
          <p:nvPr/>
        </p:nvSpPr>
        <p:spPr>
          <a:xfrm>
            <a:off x="185058" y="275550"/>
            <a:ext cx="6096000" cy="2308324"/>
          </a:xfrm>
          <a:prstGeom prst="rect">
            <a:avLst/>
          </a:prstGeom>
          <a:noFill/>
        </p:spPr>
        <p:txBody>
          <a:bodyPr wrap="square">
            <a:spAutoFit/>
          </a:bodyPr>
          <a:lstStyle/>
          <a:p>
            <a:r>
              <a:rPr lang="en-US" b="0" i="0" dirty="0">
                <a:solidFill>
                  <a:schemeClr val="bg1"/>
                </a:solidFill>
                <a:effectLst/>
                <a:latin typeface="Abadi" panose="020B0604020104020204" pitchFamily="34" charset="0"/>
              </a:rPr>
              <a:t>Sources: </a:t>
            </a:r>
          </a:p>
          <a:p>
            <a:pPr marL="342900" indent="-342900">
              <a:buAutoNum type="arabicPeriod"/>
            </a:pPr>
            <a:r>
              <a:rPr lang="en-US" b="0" i="0" dirty="0">
                <a:solidFill>
                  <a:schemeClr val="bg1"/>
                </a:solidFill>
                <a:effectLst/>
                <a:latin typeface="Abadi" panose="020B0604020104020204" pitchFamily="34" charset="0"/>
              </a:rPr>
              <a:t>Jeffrey R. Holland, “Preparing for the Second Coming,” </a:t>
            </a:r>
            <a:r>
              <a:rPr lang="en-US" b="0" i="1" dirty="0">
                <a:solidFill>
                  <a:schemeClr val="bg1"/>
                </a:solidFill>
                <a:effectLst/>
                <a:latin typeface="Abadi" panose="020B0604020104020204" pitchFamily="34" charset="0"/>
              </a:rPr>
              <a:t>New Era,</a:t>
            </a:r>
            <a:r>
              <a:rPr lang="en-US" b="0" i="0" dirty="0">
                <a:solidFill>
                  <a:schemeClr val="bg1"/>
                </a:solidFill>
                <a:effectLst/>
                <a:latin typeface="Abadi" panose="020B0604020104020204" pitchFamily="34" charset="0"/>
              </a:rPr>
              <a:t> Dec. 2013, 4</a:t>
            </a:r>
          </a:p>
          <a:p>
            <a:pPr marL="342900" indent="-342900">
              <a:buAutoNum type="arabicPeriod"/>
            </a:pPr>
            <a:r>
              <a:rPr lang="en-US" dirty="0">
                <a:solidFill>
                  <a:schemeClr val="bg1"/>
                </a:solidFill>
                <a:latin typeface="Abadi" panose="020B0604020104020204" pitchFamily="34" charset="0"/>
              </a:rPr>
              <a:t>Joseph F. Smith “Gospel Doctrine” page 58</a:t>
            </a:r>
          </a:p>
          <a:p>
            <a:pPr marL="342900" indent="-342900">
              <a:buAutoNum type="arabicPeriod"/>
            </a:pPr>
            <a:r>
              <a:rPr lang="en-US" dirty="0">
                <a:solidFill>
                  <a:schemeClr val="bg1"/>
                </a:solidFill>
                <a:latin typeface="Abadi" panose="020B0604020104020204" pitchFamily="34" charset="0"/>
              </a:rPr>
              <a:t>History of the Church 4:11 President Gordan B. Hinckley</a:t>
            </a:r>
          </a:p>
          <a:p>
            <a:pPr marL="342900" indent="-342900">
              <a:buAutoNum type="arabicPeriod"/>
            </a:pPr>
            <a:endParaRPr lang="en-US" dirty="0">
              <a:solidFill>
                <a:schemeClr val="bg1"/>
              </a:solidFill>
              <a:latin typeface="Abadi" panose="020B0604020104020204" pitchFamily="34" charset="0"/>
            </a:endParaRPr>
          </a:p>
          <a:p>
            <a:r>
              <a:rPr lang="en-US" dirty="0">
                <a:solidFill>
                  <a:schemeClr val="bg1"/>
                </a:solidFill>
              </a:rPr>
              <a:t>Notes from Lesley Meacham and Becky Davies Poway Institute</a:t>
            </a:r>
          </a:p>
          <a:p>
            <a:r>
              <a:rPr lang="en-US" dirty="0">
                <a:solidFill>
                  <a:schemeClr val="bg1"/>
                </a:solidFill>
                <a:latin typeface="Abadi" panose="020B0604020104020204" pitchFamily="34" charset="0"/>
              </a:rPr>
              <a:t> </a:t>
            </a:r>
            <a:endParaRPr lang="en-US" dirty="0"/>
          </a:p>
        </p:txBody>
      </p:sp>
    </p:spTree>
    <p:extLst>
      <p:ext uri="{BB962C8B-B14F-4D97-AF65-F5344CB8AC3E}">
        <p14:creationId xmlns:p14="http://schemas.microsoft.com/office/powerpoint/2010/main" val="320478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438FCD-667A-C8DB-88B8-90BA26E96084}"/>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Who are the 144,000?</a:t>
            </a:r>
          </a:p>
        </p:txBody>
      </p:sp>
      <p:sp>
        <p:nvSpPr>
          <p:cNvPr id="16" name="TextBox 15"/>
          <p:cNvSpPr txBox="1"/>
          <p:nvPr/>
        </p:nvSpPr>
        <p:spPr>
          <a:xfrm>
            <a:off x="7571266" y="798733"/>
            <a:ext cx="4450976" cy="1200329"/>
          </a:xfrm>
          <a:prstGeom prst="rect">
            <a:avLst/>
          </a:prstGeom>
          <a:noFill/>
        </p:spPr>
        <p:txBody>
          <a:bodyPr wrap="square" rtlCol="0">
            <a:spAutoFit/>
          </a:bodyPr>
          <a:lstStyle/>
          <a:p>
            <a:r>
              <a:rPr lang="en-US" dirty="0">
                <a:solidFill>
                  <a:schemeClr val="bg1"/>
                </a:solidFill>
              </a:rPr>
              <a:t>The Church of the Firstborn—the Church of Jesus Christ of Latter-day Saints and often includes the connotation of being exalted.</a:t>
            </a:r>
          </a:p>
          <a:p>
            <a:r>
              <a:rPr lang="en-US" dirty="0">
                <a:solidFill>
                  <a:schemeClr val="bg1"/>
                </a:solidFill>
              </a:rPr>
              <a:t>D&amp;C 76:54-56</a:t>
            </a:r>
          </a:p>
        </p:txBody>
      </p:sp>
      <p:sp>
        <p:nvSpPr>
          <p:cNvPr id="17" name="TextBox 16"/>
          <p:cNvSpPr txBox="1"/>
          <p:nvPr/>
        </p:nvSpPr>
        <p:spPr>
          <a:xfrm>
            <a:off x="340658" y="722532"/>
            <a:ext cx="4621307" cy="1477328"/>
          </a:xfrm>
          <a:prstGeom prst="rect">
            <a:avLst/>
          </a:prstGeom>
          <a:noFill/>
        </p:spPr>
        <p:txBody>
          <a:bodyPr wrap="square" rtlCol="0">
            <a:spAutoFit/>
          </a:bodyPr>
          <a:lstStyle/>
          <a:p>
            <a:r>
              <a:rPr lang="en-US" dirty="0">
                <a:solidFill>
                  <a:schemeClr val="bg1"/>
                </a:solidFill>
              </a:rPr>
              <a:t>High Priests</a:t>
            </a:r>
          </a:p>
          <a:p>
            <a:r>
              <a:rPr lang="en-US" dirty="0">
                <a:solidFill>
                  <a:schemeClr val="bg1"/>
                </a:solidFill>
              </a:rPr>
              <a:t>12,000 out of each of the tribes of Israel, who will “bring as many as will come to the Church of the Firstborn”</a:t>
            </a:r>
          </a:p>
          <a:p>
            <a:r>
              <a:rPr lang="en-US" dirty="0">
                <a:solidFill>
                  <a:schemeClr val="bg1"/>
                </a:solidFill>
              </a:rPr>
              <a:t>D&amp;C 77:11</a:t>
            </a:r>
          </a:p>
        </p:txBody>
      </p:sp>
      <p:sp>
        <p:nvSpPr>
          <p:cNvPr id="18" name="TextBox 17"/>
          <p:cNvSpPr txBox="1"/>
          <p:nvPr/>
        </p:nvSpPr>
        <p:spPr>
          <a:xfrm>
            <a:off x="456383" y="2333685"/>
            <a:ext cx="2667000" cy="4524315"/>
          </a:xfrm>
          <a:prstGeom prst="rect">
            <a:avLst/>
          </a:prstGeom>
          <a:noFill/>
        </p:spPr>
        <p:txBody>
          <a:bodyPr wrap="square" rtlCol="0">
            <a:spAutoFit/>
          </a:bodyPr>
          <a:lstStyle/>
          <a:p>
            <a:r>
              <a:rPr lang="en-US" dirty="0">
                <a:solidFill>
                  <a:schemeClr val="bg1"/>
                </a:solidFill>
              </a:rPr>
              <a:t>Juda—12,000</a:t>
            </a:r>
          </a:p>
          <a:p>
            <a:r>
              <a:rPr lang="en-US" dirty="0">
                <a:solidFill>
                  <a:schemeClr val="bg1"/>
                </a:solidFill>
              </a:rPr>
              <a:t>Reuben—12,000</a:t>
            </a:r>
          </a:p>
          <a:p>
            <a:r>
              <a:rPr lang="en-US" dirty="0">
                <a:solidFill>
                  <a:schemeClr val="bg1"/>
                </a:solidFill>
              </a:rPr>
              <a:t>Gad—12,000</a:t>
            </a:r>
          </a:p>
          <a:p>
            <a:r>
              <a:rPr lang="en-US" dirty="0">
                <a:solidFill>
                  <a:schemeClr val="bg1"/>
                </a:solidFill>
              </a:rPr>
              <a:t>Aser—12,000</a:t>
            </a:r>
          </a:p>
          <a:p>
            <a:r>
              <a:rPr lang="en-US" dirty="0">
                <a:solidFill>
                  <a:schemeClr val="bg1"/>
                </a:solidFill>
              </a:rPr>
              <a:t>Nephthalim—12,000</a:t>
            </a:r>
          </a:p>
          <a:p>
            <a:r>
              <a:rPr lang="en-US" dirty="0">
                <a:solidFill>
                  <a:schemeClr val="bg1"/>
                </a:solidFill>
              </a:rPr>
              <a:t>Manasses—12,000</a:t>
            </a:r>
          </a:p>
          <a:p>
            <a:r>
              <a:rPr lang="en-US" dirty="0">
                <a:solidFill>
                  <a:schemeClr val="bg1"/>
                </a:solidFill>
              </a:rPr>
              <a:t>Simeon—12,000</a:t>
            </a:r>
          </a:p>
          <a:p>
            <a:r>
              <a:rPr lang="en-US" dirty="0">
                <a:solidFill>
                  <a:schemeClr val="bg1"/>
                </a:solidFill>
              </a:rPr>
              <a:t>Levi—12,000</a:t>
            </a:r>
          </a:p>
          <a:p>
            <a:r>
              <a:rPr lang="en-US" dirty="0">
                <a:solidFill>
                  <a:schemeClr val="bg1"/>
                </a:solidFill>
              </a:rPr>
              <a:t>Issachar—12,000</a:t>
            </a:r>
          </a:p>
          <a:p>
            <a:r>
              <a:rPr lang="en-US" dirty="0">
                <a:solidFill>
                  <a:schemeClr val="bg1"/>
                </a:solidFill>
              </a:rPr>
              <a:t>Zabulon—12,000</a:t>
            </a:r>
          </a:p>
          <a:p>
            <a:r>
              <a:rPr lang="en-US" dirty="0">
                <a:solidFill>
                  <a:schemeClr val="bg1"/>
                </a:solidFill>
              </a:rPr>
              <a:t>Joseph—12,000</a:t>
            </a:r>
          </a:p>
          <a:p>
            <a:r>
              <a:rPr lang="en-US" dirty="0">
                <a:solidFill>
                  <a:schemeClr val="bg1"/>
                </a:solidFill>
              </a:rPr>
              <a:t>Benjamin—12,000</a:t>
            </a:r>
          </a:p>
          <a:p>
            <a:r>
              <a:rPr lang="en-US" dirty="0">
                <a:solidFill>
                  <a:schemeClr val="bg1"/>
                </a:solidFill>
              </a:rPr>
              <a:t>Dan and Ephraim l(not mentioned)</a:t>
            </a:r>
          </a:p>
          <a:p>
            <a:endParaRPr lang="en-US" dirty="0">
              <a:solidFill>
                <a:schemeClr val="bg1"/>
              </a:solidFill>
            </a:endParaRPr>
          </a:p>
          <a:p>
            <a:endParaRPr lang="en-US" dirty="0">
              <a:solidFill>
                <a:schemeClr val="bg1"/>
              </a:solidFill>
            </a:endParaRPr>
          </a:p>
        </p:txBody>
      </p:sp>
      <p:sp>
        <p:nvSpPr>
          <p:cNvPr id="19" name="TextBox 18"/>
          <p:cNvSpPr txBox="1"/>
          <p:nvPr/>
        </p:nvSpPr>
        <p:spPr>
          <a:xfrm>
            <a:off x="7706881" y="3512562"/>
            <a:ext cx="4315361" cy="830997"/>
          </a:xfrm>
          <a:prstGeom prst="rect">
            <a:avLst/>
          </a:prstGeom>
          <a:noFill/>
        </p:spPr>
        <p:txBody>
          <a:bodyPr wrap="square" rtlCol="0">
            <a:spAutoFit/>
          </a:bodyPr>
          <a:lstStyle/>
          <a:p>
            <a:pPr algn="ctr"/>
            <a:r>
              <a:rPr lang="en-US" sz="2400" dirty="0">
                <a:solidFill>
                  <a:schemeClr val="bg1"/>
                </a:solidFill>
                <a:effectLst>
                  <a:glow rad="228600">
                    <a:schemeClr val="accent3">
                      <a:satMod val="175000"/>
                      <a:alpha val="40000"/>
                    </a:schemeClr>
                  </a:glow>
                </a:effectLst>
              </a:rPr>
              <a:t>Read  Abraham 2:9-11 </a:t>
            </a:r>
          </a:p>
          <a:p>
            <a:pPr algn="ctr"/>
            <a:r>
              <a:rPr lang="en-US" sz="2400" b="1" i="1" dirty="0">
                <a:solidFill>
                  <a:schemeClr val="bg1"/>
                </a:solidFill>
              </a:rPr>
              <a:t>All</a:t>
            </a:r>
            <a:r>
              <a:rPr lang="en-US" sz="2400" dirty="0">
                <a:solidFill>
                  <a:schemeClr val="bg1"/>
                </a:solidFill>
              </a:rPr>
              <a:t> lineage will have blessings</a:t>
            </a:r>
          </a:p>
        </p:txBody>
      </p:sp>
      <p:pic>
        <p:nvPicPr>
          <p:cNvPr id="5122" name="Picture 2" descr="Image result for lineage ch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888659" y="4639154"/>
            <a:ext cx="4028258" cy="17781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2 Tribes of Israel Compo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311" y="2356527"/>
            <a:ext cx="4634287" cy="3643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94501"/>
            <a:ext cx="1762085" cy="369332"/>
          </a:xfrm>
          <a:prstGeom prst="rect">
            <a:avLst/>
          </a:prstGeom>
        </p:spPr>
        <p:txBody>
          <a:bodyPr wrap="none">
            <a:spAutoFit/>
          </a:bodyPr>
          <a:lstStyle/>
          <a:p>
            <a:r>
              <a:rPr lang="en-US" dirty="0">
                <a:solidFill>
                  <a:schemeClr val="bg1"/>
                </a:solidFill>
                <a:latin typeface="Calibri" panose="020F0502020204030204" pitchFamily="34" charset="0"/>
              </a:rPr>
              <a:t>Revelation 7:4-8 </a:t>
            </a:r>
            <a:endParaRPr lang="en-US" dirty="0">
              <a:solidFill>
                <a:schemeClr val="bg1"/>
              </a:solidFill>
            </a:endParaRPr>
          </a:p>
        </p:txBody>
      </p:sp>
      <p:sp>
        <p:nvSpPr>
          <p:cNvPr id="13" name="TextBox 12"/>
          <p:cNvSpPr txBox="1"/>
          <p:nvPr/>
        </p:nvSpPr>
        <p:spPr>
          <a:xfrm>
            <a:off x="4881282" y="616199"/>
            <a:ext cx="2667000" cy="923330"/>
          </a:xfrm>
          <a:prstGeom prst="rect">
            <a:avLst/>
          </a:prstGeom>
          <a:noFill/>
        </p:spPr>
        <p:txBody>
          <a:bodyPr wrap="square" rtlCol="0">
            <a:spAutoFit/>
          </a:bodyPr>
          <a:lstStyle/>
          <a:p>
            <a:r>
              <a:rPr lang="en-US" dirty="0">
                <a:solidFill>
                  <a:schemeClr val="bg1"/>
                </a:solidFill>
              </a:rPr>
              <a:t>144= these are not the only ones saved…</a:t>
            </a:r>
          </a:p>
          <a:p>
            <a:r>
              <a:rPr lang="en-US" dirty="0">
                <a:solidFill>
                  <a:schemeClr val="bg1"/>
                </a:solidFill>
              </a:rPr>
              <a:t>—palms in their hands</a:t>
            </a:r>
          </a:p>
        </p:txBody>
      </p:sp>
    </p:spTree>
    <p:extLst>
      <p:ext uri="{BB962C8B-B14F-4D97-AF65-F5344CB8AC3E}">
        <p14:creationId xmlns:p14="http://schemas.microsoft.com/office/powerpoint/2010/main" val="14326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fade">
                                      <p:cBhvr>
                                        <p:cTn id="30" dur="1000"/>
                                        <p:tgtEl>
                                          <p:spTgt spid="5122"/>
                                        </p:tgtEl>
                                      </p:cBhvr>
                                    </p:animEffect>
                                    <p:anim calcmode="lin" valueType="num">
                                      <p:cBhvr>
                                        <p:cTn id="31" dur="1000" fill="hold"/>
                                        <p:tgtEl>
                                          <p:spTgt spid="5122"/>
                                        </p:tgtEl>
                                        <p:attrNameLst>
                                          <p:attrName>ppt_x</p:attrName>
                                        </p:attrNameLst>
                                      </p:cBhvr>
                                      <p:tavLst>
                                        <p:tav tm="0">
                                          <p:val>
                                            <p:strVal val="#ppt_x"/>
                                          </p:val>
                                        </p:tav>
                                        <p:tav tm="100000">
                                          <p:val>
                                            <p:strVal val="#ppt_x"/>
                                          </p:val>
                                        </p:tav>
                                      </p:tavLst>
                                    </p:anim>
                                    <p:anim calcmode="lin" valueType="num">
                                      <p:cBhvr>
                                        <p:cTn id="3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0B9450-F289-D9DA-1928-B0616D5B36AE}"/>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Elias – The Other Angel</a:t>
            </a:r>
          </a:p>
        </p:txBody>
      </p:sp>
      <p:sp>
        <p:nvSpPr>
          <p:cNvPr id="2" name="Rectangle 1"/>
          <p:cNvSpPr/>
          <p:nvPr/>
        </p:nvSpPr>
        <p:spPr>
          <a:xfrm>
            <a:off x="0" y="6494501"/>
            <a:ext cx="1762085" cy="369332"/>
          </a:xfrm>
          <a:prstGeom prst="rect">
            <a:avLst/>
          </a:prstGeom>
        </p:spPr>
        <p:txBody>
          <a:bodyPr wrap="none">
            <a:spAutoFit/>
          </a:bodyPr>
          <a:lstStyle/>
          <a:p>
            <a:r>
              <a:rPr lang="en-US" dirty="0">
                <a:solidFill>
                  <a:schemeClr val="bg1"/>
                </a:solidFill>
                <a:latin typeface="Calibri" panose="020F0502020204030204" pitchFamily="34" charset="0"/>
              </a:rPr>
              <a:t>Revelation 7:4-8 </a:t>
            </a:r>
            <a:endParaRPr lang="en-US" dirty="0">
              <a:solidFill>
                <a:schemeClr val="bg1"/>
              </a:solidFill>
            </a:endParaRPr>
          </a:p>
        </p:txBody>
      </p:sp>
      <p:sp>
        <p:nvSpPr>
          <p:cNvPr id="11" name="TextBox 10"/>
          <p:cNvSpPr txBox="1"/>
          <p:nvPr/>
        </p:nvSpPr>
        <p:spPr>
          <a:xfrm>
            <a:off x="8167124" y="4924841"/>
            <a:ext cx="3934951" cy="1569660"/>
          </a:xfrm>
          <a:prstGeom prst="rect">
            <a:avLst/>
          </a:prstGeom>
          <a:noFill/>
        </p:spPr>
        <p:txBody>
          <a:bodyPr wrap="square" rtlCol="0">
            <a:spAutoFit/>
          </a:bodyPr>
          <a:lstStyle/>
          <a:p>
            <a:r>
              <a:rPr lang="en-US" sz="2400" dirty="0">
                <a:solidFill>
                  <a:schemeClr val="bg1"/>
                </a:solidFill>
              </a:rPr>
              <a:t>Elias—with keys—given to “hurt the earth and sea” (Angels are not just to destroy but to save lives too)</a:t>
            </a:r>
          </a:p>
        </p:txBody>
      </p:sp>
      <p:sp>
        <p:nvSpPr>
          <p:cNvPr id="13" name="TextBox 12"/>
          <p:cNvSpPr txBox="1"/>
          <p:nvPr/>
        </p:nvSpPr>
        <p:spPr>
          <a:xfrm>
            <a:off x="449067" y="2381732"/>
            <a:ext cx="3420036" cy="2308324"/>
          </a:xfrm>
          <a:prstGeom prst="rect">
            <a:avLst/>
          </a:prstGeom>
          <a:noFill/>
        </p:spPr>
        <p:txBody>
          <a:bodyPr wrap="square" rtlCol="0">
            <a:spAutoFit/>
          </a:bodyPr>
          <a:lstStyle/>
          <a:p>
            <a:r>
              <a:rPr lang="en-US" sz="2400" dirty="0">
                <a:solidFill>
                  <a:schemeClr val="bg1"/>
                </a:solidFill>
              </a:rPr>
              <a:t>“…signifies sealing the blessing upon their heads, the everlasting covenant, making their calling and election sure.”</a:t>
            </a:r>
          </a:p>
          <a:p>
            <a:r>
              <a:rPr lang="en-US" sz="2400" dirty="0">
                <a:solidFill>
                  <a:schemeClr val="bg1"/>
                </a:solidFill>
              </a:rPr>
              <a:t>(5)</a:t>
            </a:r>
          </a:p>
        </p:txBody>
      </p:sp>
      <p:sp>
        <p:nvSpPr>
          <p:cNvPr id="3" name="Rectangle 2"/>
          <p:cNvSpPr/>
          <p:nvPr/>
        </p:nvSpPr>
        <p:spPr>
          <a:xfrm>
            <a:off x="3263153" y="628802"/>
            <a:ext cx="6096000" cy="1200329"/>
          </a:xfrm>
          <a:prstGeom prst="rect">
            <a:avLst/>
          </a:prstGeom>
        </p:spPr>
        <p:txBody>
          <a:bodyPr>
            <a:spAutoFit/>
          </a:bodyPr>
          <a:lstStyle/>
          <a:p>
            <a:pPr algn="ctr"/>
            <a:r>
              <a:rPr lang="en-US" sz="2400" dirty="0">
                <a:solidFill>
                  <a:schemeClr val="bg1"/>
                </a:solidFill>
                <a:latin typeface="Open Sans"/>
              </a:rPr>
              <a:t>A “title for those whose mission [is] to commit keys and powers to men in the final dispensation” </a:t>
            </a:r>
            <a:endParaRPr lang="en-US" sz="240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416" y="980730"/>
            <a:ext cx="1062256" cy="1288049"/>
          </a:xfrm>
          <a:prstGeom prst="rect">
            <a:avLst/>
          </a:prstGeom>
        </p:spPr>
      </p:pic>
      <p:pic>
        <p:nvPicPr>
          <p:cNvPr id="717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2680" b="49470"/>
          <a:stretch/>
        </p:blipFill>
        <p:spPr bwMode="auto">
          <a:xfrm>
            <a:off x="8968353" y="1684172"/>
            <a:ext cx="2456890" cy="21706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46094" y="5389211"/>
            <a:ext cx="5065059" cy="646331"/>
          </a:xfrm>
          <a:prstGeom prst="rect">
            <a:avLst/>
          </a:prstGeom>
          <a:noFill/>
        </p:spPr>
        <p:txBody>
          <a:bodyPr wrap="square" rtlCol="0">
            <a:spAutoFit/>
          </a:bodyPr>
          <a:lstStyle/>
          <a:p>
            <a:pPr algn="ctr"/>
            <a:r>
              <a:rPr lang="en-US" sz="3600" dirty="0">
                <a:solidFill>
                  <a:schemeClr val="bg1"/>
                </a:solidFill>
              </a:rPr>
              <a:t>Forerunner or Restorer</a:t>
            </a:r>
          </a:p>
        </p:txBody>
      </p:sp>
      <p:pic>
        <p:nvPicPr>
          <p:cNvPr id="8" name="Picture 7">
            <a:extLst>
              <a:ext uri="{FF2B5EF4-FFF2-40B4-BE49-F238E27FC236}">
                <a16:creationId xmlns:a16="http://schemas.microsoft.com/office/drawing/2014/main" id="{E16AD59D-CB32-4872-A79D-1AA5660A1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764" y="2020224"/>
            <a:ext cx="4212471" cy="2817552"/>
          </a:xfrm>
          <a:prstGeom prst="rect">
            <a:avLst/>
          </a:prstGeom>
        </p:spPr>
      </p:pic>
    </p:spTree>
    <p:extLst>
      <p:ext uri="{BB962C8B-B14F-4D97-AF65-F5344CB8AC3E}">
        <p14:creationId xmlns:p14="http://schemas.microsoft.com/office/powerpoint/2010/main" val="1786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9D6F1F-642B-AB95-E34B-0AB4AB25703B}"/>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Standing Before the Throne</a:t>
            </a:r>
          </a:p>
        </p:txBody>
      </p:sp>
      <p:sp>
        <p:nvSpPr>
          <p:cNvPr id="17" name="TextBox 16"/>
          <p:cNvSpPr txBox="1"/>
          <p:nvPr/>
        </p:nvSpPr>
        <p:spPr>
          <a:xfrm>
            <a:off x="403413" y="693413"/>
            <a:ext cx="5002305" cy="830997"/>
          </a:xfrm>
          <a:prstGeom prst="rect">
            <a:avLst/>
          </a:prstGeom>
          <a:noFill/>
        </p:spPr>
        <p:txBody>
          <a:bodyPr wrap="square" rtlCol="0">
            <a:spAutoFit/>
          </a:bodyPr>
          <a:lstStyle/>
          <a:p>
            <a:r>
              <a:rPr lang="en-US" sz="2400" dirty="0">
                <a:solidFill>
                  <a:schemeClr val="bg1"/>
                </a:solidFill>
              </a:rPr>
              <a:t>Multitudes-too many to count</a:t>
            </a:r>
          </a:p>
          <a:p>
            <a:r>
              <a:rPr lang="en-US" sz="2400" dirty="0">
                <a:solidFill>
                  <a:schemeClr val="bg1"/>
                </a:solidFill>
              </a:rPr>
              <a:t>D&amp;C 7:9</a:t>
            </a:r>
          </a:p>
        </p:txBody>
      </p:sp>
      <p:sp>
        <p:nvSpPr>
          <p:cNvPr id="19" name="TextBox 18"/>
          <p:cNvSpPr txBox="1"/>
          <p:nvPr/>
        </p:nvSpPr>
        <p:spPr>
          <a:xfrm>
            <a:off x="7010399" y="1219200"/>
            <a:ext cx="3706565" cy="461665"/>
          </a:xfrm>
          <a:prstGeom prst="rect">
            <a:avLst/>
          </a:prstGeom>
          <a:noFill/>
        </p:spPr>
        <p:txBody>
          <a:bodyPr wrap="square" rtlCol="0">
            <a:spAutoFit/>
          </a:bodyPr>
          <a:lstStyle/>
          <a:p>
            <a:r>
              <a:rPr lang="en-US" sz="2400" dirty="0">
                <a:solidFill>
                  <a:schemeClr val="bg1"/>
                </a:solidFill>
              </a:rPr>
              <a:t>Saying “Amen”—we agree</a:t>
            </a:r>
          </a:p>
        </p:txBody>
      </p:sp>
      <p:sp>
        <p:nvSpPr>
          <p:cNvPr id="11" name="TextBox 10"/>
          <p:cNvSpPr txBox="1"/>
          <p:nvPr/>
        </p:nvSpPr>
        <p:spPr>
          <a:xfrm>
            <a:off x="2184025" y="3854345"/>
            <a:ext cx="9350190" cy="3170099"/>
          </a:xfrm>
          <a:prstGeom prst="rect">
            <a:avLst/>
          </a:prstGeom>
          <a:noFill/>
        </p:spPr>
        <p:txBody>
          <a:bodyPr wrap="square" rtlCol="0">
            <a:spAutoFit/>
          </a:bodyPr>
          <a:lstStyle/>
          <a:p>
            <a:r>
              <a:rPr lang="en-US" sz="2000" dirty="0">
                <a:solidFill>
                  <a:schemeClr val="bg1"/>
                </a:solidFill>
              </a:rPr>
              <a:t>White Robes—</a:t>
            </a:r>
          </a:p>
          <a:p>
            <a:r>
              <a:rPr lang="en-US" sz="2000" dirty="0">
                <a:solidFill>
                  <a:schemeClr val="bg1"/>
                </a:solidFill>
              </a:rPr>
              <a:t>They which came out of great tribulation—tough times ahead</a:t>
            </a:r>
          </a:p>
          <a:p>
            <a:r>
              <a:rPr lang="en-US" sz="2000" dirty="0">
                <a:solidFill>
                  <a:schemeClr val="bg1"/>
                </a:solidFill>
              </a:rPr>
              <a:t>Washed their robes in blood of the lamb--repentance</a:t>
            </a:r>
          </a:p>
          <a:p>
            <a:r>
              <a:rPr lang="en-US" sz="2000" dirty="0">
                <a:solidFill>
                  <a:schemeClr val="bg1"/>
                </a:solidFill>
              </a:rPr>
              <a:t>Serve God day and night in Temple</a:t>
            </a:r>
          </a:p>
          <a:p>
            <a:r>
              <a:rPr lang="en-US" sz="2000" dirty="0">
                <a:solidFill>
                  <a:schemeClr val="bg1"/>
                </a:solidFill>
              </a:rPr>
              <a:t>God dwells among them</a:t>
            </a:r>
          </a:p>
          <a:p>
            <a:r>
              <a:rPr lang="en-US" sz="2000" dirty="0">
                <a:solidFill>
                  <a:schemeClr val="bg1"/>
                </a:solidFill>
              </a:rPr>
              <a:t>No more hunger, thirst, or trials</a:t>
            </a:r>
          </a:p>
          <a:p>
            <a:r>
              <a:rPr lang="en-US" sz="2000" dirty="0">
                <a:solidFill>
                  <a:schemeClr val="bg1"/>
                </a:solidFill>
              </a:rPr>
              <a:t>God will feed them and give them water and wipe their tears</a:t>
            </a:r>
          </a:p>
          <a:p>
            <a:r>
              <a:rPr lang="en-US" sz="2000" dirty="0">
                <a:solidFill>
                  <a:schemeClr val="bg1"/>
                </a:solidFill>
              </a:rPr>
              <a:t>They not only serve but are served in return</a:t>
            </a:r>
          </a:p>
          <a:p>
            <a:endParaRPr lang="en-US" sz="2000" dirty="0">
              <a:solidFill>
                <a:schemeClr val="bg1"/>
              </a:solidFill>
            </a:endParaRPr>
          </a:p>
          <a:p>
            <a:endParaRPr lang="en-US" sz="2000" dirty="0">
              <a:solidFill>
                <a:schemeClr val="bg1"/>
              </a:solidFill>
            </a:endParaRPr>
          </a:p>
        </p:txBody>
      </p:sp>
      <p:sp>
        <p:nvSpPr>
          <p:cNvPr id="12" name="TextBox 11"/>
          <p:cNvSpPr txBox="1"/>
          <p:nvPr/>
        </p:nvSpPr>
        <p:spPr>
          <a:xfrm>
            <a:off x="9383464" y="2468482"/>
            <a:ext cx="2667000" cy="1200329"/>
          </a:xfrm>
          <a:prstGeom prst="rect">
            <a:avLst/>
          </a:prstGeom>
          <a:noFill/>
        </p:spPr>
        <p:txBody>
          <a:bodyPr wrap="square" rtlCol="0">
            <a:spAutoFit/>
          </a:bodyPr>
          <a:lstStyle/>
          <a:p>
            <a:r>
              <a:rPr lang="en-US" sz="7200" dirty="0">
                <a:solidFill>
                  <a:schemeClr val="bg1"/>
                </a:solidFill>
              </a:rPr>
              <a:t>Zion</a:t>
            </a:r>
          </a:p>
        </p:txBody>
      </p:sp>
      <p:sp>
        <p:nvSpPr>
          <p:cNvPr id="13" name="TextBox 12"/>
          <p:cNvSpPr txBox="1"/>
          <p:nvPr/>
        </p:nvSpPr>
        <p:spPr>
          <a:xfrm>
            <a:off x="-1" y="6488668"/>
            <a:ext cx="3533775" cy="369332"/>
          </a:xfrm>
          <a:prstGeom prst="rect">
            <a:avLst/>
          </a:prstGeom>
          <a:noFill/>
        </p:spPr>
        <p:txBody>
          <a:bodyPr wrap="square" rtlCol="0">
            <a:spAutoFit/>
          </a:bodyPr>
          <a:lstStyle/>
          <a:p>
            <a:r>
              <a:rPr lang="en-US" dirty="0">
                <a:solidFill>
                  <a:schemeClr val="bg1"/>
                </a:solidFill>
              </a:rPr>
              <a:t>Revelation 7:13-17</a:t>
            </a:r>
          </a:p>
        </p:txBody>
      </p:sp>
      <p:pic>
        <p:nvPicPr>
          <p:cNvPr id="3" name="Picture 2">
            <a:extLst>
              <a:ext uri="{FF2B5EF4-FFF2-40B4-BE49-F238E27FC236}">
                <a16:creationId xmlns:a16="http://schemas.microsoft.com/office/drawing/2014/main" id="{84816D01-3B1B-4892-8E2E-CD2F11211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632" y="1415945"/>
            <a:ext cx="3886200" cy="2438400"/>
          </a:xfrm>
          <a:prstGeom prst="rect">
            <a:avLst/>
          </a:prstGeom>
        </p:spPr>
      </p:pic>
    </p:spTree>
    <p:extLst>
      <p:ext uri="{BB962C8B-B14F-4D97-AF65-F5344CB8AC3E}">
        <p14:creationId xmlns:p14="http://schemas.microsoft.com/office/powerpoint/2010/main" val="8059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6" presetClass="emph" presetSubtype="0" fill="hold" grpId="1" nodeType="withEffect">
                                  <p:stCondLst>
                                    <p:cond delay="0"/>
                                  </p:stCondLst>
                                  <p:childTnLst>
                                    <p:animScale>
                                      <p:cBhvr>
                                        <p:cTn id="4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9D6F1F-642B-AB95-E34B-0AB4AB25703B}"/>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Washing Our Robe</a:t>
            </a:r>
          </a:p>
        </p:txBody>
      </p:sp>
      <p:sp>
        <p:nvSpPr>
          <p:cNvPr id="11" name="TextBox 10"/>
          <p:cNvSpPr txBox="1"/>
          <p:nvPr/>
        </p:nvSpPr>
        <p:spPr>
          <a:xfrm>
            <a:off x="5133974" y="1836519"/>
            <a:ext cx="6447865" cy="3970318"/>
          </a:xfrm>
          <a:prstGeom prst="rect">
            <a:avLst/>
          </a:prstGeom>
          <a:noFill/>
        </p:spPr>
        <p:txBody>
          <a:bodyPr wrap="square" rtlCol="0">
            <a:spAutoFit/>
          </a:bodyPr>
          <a:lstStyle/>
          <a:p>
            <a:pPr fontAlgn="base"/>
            <a:r>
              <a:rPr lang="en-US" dirty="0">
                <a:solidFill>
                  <a:schemeClr val="bg1">
                    <a:lumMod val="95000"/>
                  </a:schemeClr>
                </a:solidFill>
              </a:rPr>
              <a:t>Our responsibility is to do the work of repentance. </a:t>
            </a:r>
          </a:p>
          <a:p>
            <a:pPr fontAlgn="base"/>
            <a:endParaRPr lang="en-US" dirty="0">
              <a:solidFill>
                <a:schemeClr val="bg1">
                  <a:lumMod val="95000"/>
                </a:schemeClr>
              </a:solidFill>
            </a:endParaRPr>
          </a:p>
          <a:p>
            <a:pPr fontAlgn="base"/>
            <a:r>
              <a:rPr lang="en-US" dirty="0">
                <a:solidFill>
                  <a:schemeClr val="bg1">
                    <a:lumMod val="95000"/>
                  </a:schemeClr>
                </a:solidFill>
              </a:rPr>
              <a:t>We must abandon our sins so the cleansing can begin. </a:t>
            </a:r>
          </a:p>
          <a:p>
            <a:pPr fontAlgn="base"/>
            <a:endParaRPr lang="en-US" dirty="0">
              <a:solidFill>
                <a:schemeClr val="bg1">
                  <a:lumMod val="95000"/>
                </a:schemeClr>
              </a:solidFill>
            </a:endParaRPr>
          </a:p>
          <a:p>
            <a:pPr fontAlgn="base"/>
            <a:r>
              <a:rPr lang="en-US" dirty="0">
                <a:solidFill>
                  <a:schemeClr val="bg1">
                    <a:lumMod val="95000"/>
                  </a:schemeClr>
                </a:solidFill>
              </a:rPr>
              <a:t>The promise of the Lord is that He will cleanse our garments with His blood. </a:t>
            </a:r>
          </a:p>
          <a:p>
            <a:pPr fontAlgn="base"/>
            <a:endParaRPr lang="en-US" dirty="0">
              <a:solidFill>
                <a:schemeClr val="bg1">
                  <a:lumMod val="95000"/>
                </a:schemeClr>
              </a:solidFill>
            </a:endParaRPr>
          </a:p>
          <a:p>
            <a:pPr fontAlgn="base"/>
            <a:r>
              <a:rPr lang="en-US" dirty="0">
                <a:solidFill>
                  <a:schemeClr val="bg1">
                    <a:lumMod val="95000"/>
                  </a:schemeClr>
                </a:solidFill>
              </a:rPr>
              <a:t>He gave His life and suffered for all our sins. He can redeem us from our personal fall. </a:t>
            </a:r>
          </a:p>
          <a:p>
            <a:pPr fontAlgn="base"/>
            <a:endParaRPr lang="en-US" dirty="0">
              <a:solidFill>
                <a:schemeClr val="bg1">
                  <a:lumMod val="95000"/>
                </a:schemeClr>
              </a:solidFill>
            </a:endParaRPr>
          </a:p>
          <a:p>
            <a:pPr fontAlgn="base"/>
            <a:r>
              <a:rPr lang="en-US" dirty="0">
                <a:solidFill>
                  <a:schemeClr val="bg1">
                    <a:lumMod val="95000"/>
                  </a:schemeClr>
                </a:solidFill>
              </a:rPr>
              <a:t>Through the Atonement of the Savior, giving Himself as the ransom for our sins, He authorizes the Holy Ghost to cleanse us in a baptism of fire.</a:t>
            </a:r>
          </a:p>
          <a:p>
            <a:pPr fontAlgn="base"/>
            <a:r>
              <a:rPr lang="en-US" dirty="0">
                <a:solidFill>
                  <a:schemeClr val="bg1">
                    <a:lumMod val="95000"/>
                  </a:schemeClr>
                </a:solidFill>
              </a:rPr>
              <a:t>(11)</a:t>
            </a:r>
          </a:p>
        </p:txBody>
      </p:sp>
      <p:sp>
        <p:nvSpPr>
          <p:cNvPr id="13" name="TextBox 12"/>
          <p:cNvSpPr txBox="1"/>
          <p:nvPr/>
        </p:nvSpPr>
        <p:spPr>
          <a:xfrm>
            <a:off x="-1" y="6488668"/>
            <a:ext cx="3533775" cy="369332"/>
          </a:xfrm>
          <a:prstGeom prst="rect">
            <a:avLst/>
          </a:prstGeom>
          <a:noFill/>
        </p:spPr>
        <p:txBody>
          <a:bodyPr wrap="square" rtlCol="0">
            <a:spAutoFit/>
          </a:bodyPr>
          <a:lstStyle/>
          <a:p>
            <a:r>
              <a:rPr lang="en-US" dirty="0">
                <a:solidFill>
                  <a:schemeClr val="bg1"/>
                </a:solidFill>
              </a:rPr>
              <a:t>Revelation 7:14</a:t>
            </a:r>
          </a:p>
        </p:txBody>
      </p:sp>
      <p:pic>
        <p:nvPicPr>
          <p:cNvPr id="6" name="Picture 5">
            <a:extLst>
              <a:ext uri="{FF2B5EF4-FFF2-40B4-BE49-F238E27FC236}">
                <a16:creationId xmlns:a16="http://schemas.microsoft.com/office/drawing/2014/main" id="{C55784F3-1E26-6DEA-5BFC-AB44A7B0A232}"/>
              </a:ext>
            </a:extLst>
          </p:cNvPr>
          <p:cNvPicPr>
            <a:picLocks noChangeAspect="1"/>
          </p:cNvPicPr>
          <p:nvPr/>
        </p:nvPicPr>
        <p:blipFill>
          <a:blip r:embed="rId2"/>
          <a:stretch>
            <a:fillRect/>
          </a:stretch>
        </p:blipFill>
        <p:spPr>
          <a:xfrm>
            <a:off x="10725150" y="190205"/>
            <a:ext cx="1271815" cy="1646314"/>
          </a:xfrm>
          <a:prstGeom prst="rect">
            <a:avLst/>
          </a:prstGeom>
        </p:spPr>
      </p:pic>
      <p:pic>
        <p:nvPicPr>
          <p:cNvPr id="8" name="Picture 7">
            <a:extLst>
              <a:ext uri="{FF2B5EF4-FFF2-40B4-BE49-F238E27FC236}">
                <a16:creationId xmlns:a16="http://schemas.microsoft.com/office/drawing/2014/main" id="{B0B14AB7-34EE-F8C0-719D-5CDEBCE6DD78}"/>
              </a:ext>
            </a:extLst>
          </p:cNvPr>
          <p:cNvPicPr>
            <a:picLocks noChangeAspect="1"/>
          </p:cNvPicPr>
          <p:nvPr/>
        </p:nvPicPr>
        <p:blipFill>
          <a:blip r:embed="rId3"/>
          <a:stretch>
            <a:fillRect/>
          </a:stretch>
        </p:blipFill>
        <p:spPr>
          <a:xfrm>
            <a:off x="1352392" y="1285576"/>
            <a:ext cx="2267266" cy="4286848"/>
          </a:xfrm>
          <a:prstGeom prst="rect">
            <a:avLst/>
          </a:prstGeom>
        </p:spPr>
      </p:pic>
      <p:pic>
        <p:nvPicPr>
          <p:cNvPr id="10" name="Picture 9">
            <a:extLst>
              <a:ext uri="{FF2B5EF4-FFF2-40B4-BE49-F238E27FC236}">
                <a16:creationId xmlns:a16="http://schemas.microsoft.com/office/drawing/2014/main" id="{825D41A1-AB5A-86B2-39DB-6B72D4668EC3}"/>
              </a:ext>
            </a:extLst>
          </p:cNvPr>
          <p:cNvPicPr>
            <a:picLocks noChangeAspect="1"/>
          </p:cNvPicPr>
          <p:nvPr/>
        </p:nvPicPr>
        <p:blipFill rotWithShape="1">
          <a:blip r:embed="rId4"/>
          <a:srcRect l="11373" t="1245"/>
          <a:stretch/>
        </p:blipFill>
        <p:spPr>
          <a:xfrm>
            <a:off x="1352392" y="1285576"/>
            <a:ext cx="2267266" cy="4286848"/>
          </a:xfrm>
          <a:prstGeom prst="rect">
            <a:avLst/>
          </a:prstGeom>
        </p:spPr>
      </p:pic>
    </p:spTree>
    <p:extLst>
      <p:ext uri="{BB962C8B-B14F-4D97-AF65-F5344CB8AC3E}">
        <p14:creationId xmlns:p14="http://schemas.microsoft.com/office/powerpoint/2010/main" val="41044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9D6F1F-642B-AB95-E34B-0AB4AB25703B}"/>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1200329"/>
          </a:xfrm>
          <a:prstGeom prst="rect">
            <a:avLst/>
          </a:prstGeom>
          <a:noFill/>
        </p:spPr>
        <p:txBody>
          <a:bodyPr wrap="square" rtlCol="0">
            <a:spAutoFit/>
          </a:bodyPr>
          <a:lstStyle/>
          <a:p>
            <a:pPr algn="ctr"/>
            <a:r>
              <a:rPr lang="en-US" sz="3600" dirty="0">
                <a:solidFill>
                  <a:schemeClr val="bg1"/>
                </a:solidFill>
              </a:rPr>
              <a:t>Blood of the Lamb-Power of the Atonement</a:t>
            </a:r>
          </a:p>
        </p:txBody>
      </p:sp>
      <p:grpSp>
        <p:nvGrpSpPr>
          <p:cNvPr id="30" name="Group 29">
            <a:extLst>
              <a:ext uri="{FF2B5EF4-FFF2-40B4-BE49-F238E27FC236}">
                <a16:creationId xmlns:a16="http://schemas.microsoft.com/office/drawing/2014/main" id="{90CCAFF6-DA78-1790-9DDC-C1E123508F1E}"/>
              </a:ext>
            </a:extLst>
          </p:cNvPr>
          <p:cNvGrpSpPr/>
          <p:nvPr/>
        </p:nvGrpSpPr>
        <p:grpSpPr>
          <a:xfrm>
            <a:off x="753469" y="412579"/>
            <a:ext cx="3128931" cy="3016421"/>
            <a:chOff x="753469" y="412579"/>
            <a:chExt cx="3128931" cy="3016421"/>
          </a:xfrm>
        </p:grpSpPr>
        <p:sp>
          <p:nvSpPr>
            <p:cNvPr id="11" name="TextBox 10"/>
            <p:cNvSpPr txBox="1"/>
            <p:nvPr/>
          </p:nvSpPr>
          <p:spPr>
            <a:xfrm>
              <a:off x="1537444" y="412579"/>
              <a:ext cx="1359275" cy="400110"/>
            </a:xfrm>
            <a:prstGeom prst="rect">
              <a:avLst/>
            </a:prstGeom>
            <a:solidFill>
              <a:schemeClr val="accent4">
                <a:lumMod val="60000"/>
                <a:lumOff val="40000"/>
              </a:schemeClr>
            </a:solidFill>
          </p:spPr>
          <p:txBody>
            <a:bodyPr wrap="square" rtlCol="0">
              <a:spAutoFit/>
            </a:bodyPr>
            <a:lstStyle/>
            <a:p>
              <a:r>
                <a:rPr lang="en-US" sz="2000" dirty="0"/>
                <a:t>Isaiah 1:18</a:t>
              </a:r>
            </a:p>
          </p:txBody>
        </p:sp>
        <p:pic>
          <p:nvPicPr>
            <p:cNvPr id="10" name="Picture 9">
              <a:extLst>
                <a:ext uri="{FF2B5EF4-FFF2-40B4-BE49-F238E27FC236}">
                  <a16:creationId xmlns:a16="http://schemas.microsoft.com/office/drawing/2014/main" id="{6A996439-7185-8881-4AA2-E36FBF646B38}"/>
                </a:ext>
              </a:extLst>
            </p:cNvPr>
            <p:cNvPicPr>
              <a:picLocks noChangeAspect="1"/>
            </p:cNvPicPr>
            <p:nvPr/>
          </p:nvPicPr>
          <p:blipFill>
            <a:blip r:embed="rId2"/>
            <a:stretch>
              <a:fillRect/>
            </a:stretch>
          </p:blipFill>
          <p:spPr>
            <a:xfrm>
              <a:off x="753469" y="996256"/>
              <a:ext cx="3128931" cy="2432744"/>
            </a:xfrm>
            <a:prstGeom prst="rect">
              <a:avLst/>
            </a:prstGeom>
          </p:spPr>
        </p:pic>
      </p:grpSp>
      <p:grpSp>
        <p:nvGrpSpPr>
          <p:cNvPr id="31" name="Group 30">
            <a:extLst>
              <a:ext uri="{FF2B5EF4-FFF2-40B4-BE49-F238E27FC236}">
                <a16:creationId xmlns:a16="http://schemas.microsoft.com/office/drawing/2014/main" id="{56E7FBF3-CF4E-DD9C-E8B5-3BC60924F13A}"/>
              </a:ext>
            </a:extLst>
          </p:cNvPr>
          <p:cNvGrpSpPr/>
          <p:nvPr/>
        </p:nvGrpSpPr>
        <p:grpSpPr>
          <a:xfrm>
            <a:off x="1626613" y="3721774"/>
            <a:ext cx="2255787" cy="3060025"/>
            <a:chOff x="1626613" y="3721774"/>
            <a:chExt cx="2255787" cy="3060025"/>
          </a:xfrm>
        </p:grpSpPr>
        <p:sp>
          <p:nvSpPr>
            <p:cNvPr id="4" name="TextBox 3">
              <a:extLst>
                <a:ext uri="{FF2B5EF4-FFF2-40B4-BE49-F238E27FC236}">
                  <a16:creationId xmlns:a16="http://schemas.microsoft.com/office/drawing/2014/main" id="{21624F37-101E-D79E-C571-48E49D78F5BE}"/>
                </a:ext>
              </a:extLst>
            </p:cNvPr>
            <p:cNvSpPr txBox="1"/>
            <p:nvPr/>
          </p:nvSpPr>
          <p:spPr>
            <a:xfrm>
              <a:off x="2057400" y="3721774"/>
              <a:ext cx="1359275" cy="400110"/>
            </a:xfrm>
            <a:prstGeom prst="rect">
              <a:avLst/>
            </a:prstGeom>
            <a:solidFill>
              <a:schemeClr val="accent4">
                <a:lumMod val="60000"/>
                <a:lumOff val="40000"/>
              </a:schemeClr>
            </a:solidFill>
          </p:spPr>
          <p:txBody>
            <a:bodyPr wrap="square" rtlCol="0">
              <a:spAutoFit/>
            </a:bodyPr>
            <a:lstStyle/>
            <a:p>
              <a:r>
                <a:rPr lang="en-US" sz="2000" dirty="0"/>
                <a:t>Alma 7:14</a:t>
              </a:r>
            </a:p>
          </p:txBody>
        </p:sp>
        <p:pic>
          <p:nvPicPr>
            <p:cNvPr id="15" name="Picture 14">
              <a:extLst>
                <a:ext uri="{FF2B5EF4-FFF2-40B4-BE49-F238E27FC236}">
                  <a16:creationId xmlns:a16="http://schemas.microsoft.com/office/drawing/2014/main" id="{7478ACE1-76EA-DAEE-1F01-A08DEA87E232}"/>
                </a:ext>
              </a:extLst>
            </p:cNvPr>
            <p:cNvPicPr>
              <a:picLocks noChangeAspect="1"/>
            </p:cNvPicPr>
            <p:nvPr/>
          </p:nvPicPr>
          <p:blipFill>
            <a:blip r:embed="rId3"/>
            <a:stretch>
              <a:fillRect/>
            </a:stretch>
          </p:blipFill>
          <p:spPr>
            <a:xfrm>
              <a:off x="1626613" y="4187384"/>
              <a:ext cx="2255787" cy="2594415"/>
            </a:xfrm>
            <a:prstGeom prst="rect">
              <a:avLst/>
            </a:prstGeom>
          </p:spPr>
        </p:pic>
      </p:grpSp>
      <p:grpSp>
        <p:nvGrpSpPr>
          <p:cNvPr id="33" name="Group 32">
            <a:extLst>
              <a:ext uri="{FF2B5EF4-FFF2-40B4-BE49-F238E27FC236}">
                <a16:creationId xmlns:a16="http://schemas.microsoft.com/office/drawing/2014/main" id="{7C4175BF-E566-4C93-C140-FEDBCADE0973}"/>
              </a:ext>
            </a:extLst>
          </p:cNvPr>
          <p:cNvGrpSpPr/>
          <p:nvPr/>
        </p:nvGrpSpPr>
        <p:grpSpPr>
          <a:xfrm>
            <a:off x="6505636" y="3331542"/>
            <a:ext cx="2926298" cy="3068462"/>
            <a:chOff x="6656077" y="3322285"/>
            <a:chExt cx="2926298" cy="3068462"/>
          </a:xfrm>
        </p:grpSpPr>
        <p:sp>
          <p:nvSpPr>
            <p:cNvPr id="7" name="TextBox 6">
              <a:extLst>
                <a:ext uri="{FF2B5EF4-FFF2-40B4-BE49-F238E27FC236}">
                  <a16:creationId xmlns:a16="http://schemas.microsoft.com/office/drawing/2014/main" id="{387F5E42-9EDC-9814-F21A-93B6CECA3C49}"/>
                </a:ext>
              </a:extLst>
            </p:cNvPr>
            <p:cNvSpPr txBox="1"/>
            <p:nvPr/>
          </p:nvSpPr>
          <p:spPr>
            <a:xfrm>
              <a:off x="6990852" y="3322285"/>
              <a:ext cx="2302250" cy="400110"/>
            </a:xfrm>
            <a:prstGeom prst="rect">
              <a:avLst/>
            </a:prstGeom>
            <a:solidFill>
              <a:schemeClr val="accent4">
                <a:lumMod val="60000"/>
                <a:lumOff val="40000"/>
              </a:schemeClr>
            </a:solidFill>
          </p:spPr>
          <p:txBody>
            <a:bodyPr wrap="square" rtlCol="0">
              <a:spAutoFit/>
            </a:bodyPr>
            <a:lstStyle/>
            <a:p>
              <a:r>
                <a:rPr lang="en-US" sz="2000" dirty="0"/>
                <a:t>Moroni 10:32-33</a:t>
              </a:r>
            </a:p>
          </p:txBody>
        </p:sp>
        <p:grpSp>
          <p:nvGrpSpPr>
            <p:cNvPr id="27" name="Group 26">
              <a:extLst>
                <a:ext uri="{FF2B5EF4-FFF2-40B4-BE49-F238E27FC236}">
                  <a16:creationId xmlns:a16="http://schemas.microsoft.com/office/drawing/2014/main" id="{F05E70BB-A0F1-0C33-68FE-8290BA6A0470}"/>
                </a:ext>
              </a:extLst>
            </p:cNvPr>
            <p:cNvGrpSpPr/>
            <p:nvPr/>
          </p:nvGrpSpPr>
          <p:grpSpPr>
            <a:xfrm>
              <a:off x="6656077" y="4012059"/>
              <a:ext cx="2926298" cy="2378688"/>
              <a:chOff x="6656077" y="4012059"/>
              <a:chExt cx="2926298" cy="2378688"/>
            </a:xfrm>
          </p:grpSpPr>
          <p:pic>
            <p:nvPicPr>
              <p:cNvPr id="23" name="Picture 22">
                <a:extLst>
                  <a:ext uri="{FF2B5EF4-FFF2-40B4-BE49-F238E27FC236}">
                    <a16:creationId xmlns:a16="http://schemas.microsoft.com/office/drawing/2014/main" id="{945DA0E5-19C3-E196-4597-10C68C49B0D3}"/>
                  </a:ext>
                </a:extLst>
              </p:cNvPr>
              <p:cNvPicPr>
                <a:picLocks noChangeAspect="1"/>
              </p:cNvPicPr>
              <p:nvPr/>
            </p:nvPicPr>
            <p:blipFill>
              <a:blip r:embed="rId4"/>
              <a:stretch>
                <a:fillRect/>
              </a:stretch>
            </p:blipFill>
            <p:spPr>
              <a:xfrm>
                <a:off x="6701580" y="4012059"/>
                <a:ext cx="2880795" cy="2157657"/>
              </a:xfrm>
              <a:prstGeom prst="rect">
                <a:avLst/>
              </a:prstGeom>
            </p:spPr>
          </p:pic>
          <p:sp>
            <p:nvSpPr>
              <p:cNvPr id="26" name="TextBox 25">
                <a:extLst>
                  <a:ext uri="{FF2B5EF4-FFF2-40B4-BE49-F238E27FC236}">
                    <a16:creationId xmlns:a16="http://schemas.microsoft.com/office/drawing/2014/main" id="{8063056E-0143-700B-BB6A-DF42030012EC}"/>
                  </a:ext>
                </a:extLst>
              </p:cNvPr>
              <p:cNvSpPr txBox="1"/>
              <p:nvPr/>
            </p:nvSpPr>
            <p:spPr>
              <a:xfrm>
                <a:off x="6656077" y="6144526"/>
                <a:ext cx="1485900" cy="246221"/>
              </a:xfrm>
              <a:prstGeom prst="rect">
                <a:avLst/>
              </a:prstGeom>
              <a:noFill/>
            </p:spPr>
            <p:txBody>
              <a:bodyPr wrap="square" rtlCol="0">
                <a:spAutoFit/>
              </a:bodyPr>
              <a:lstStyle/>
              <a:p>
                <a:r>
                  <a:rPr lang="en-US" sz="1000" dirty="0">
                    <a:solidFill>
                      <a:schemeClr val="bg1"/>
                    </a:solidFill>
                  </a:rPr>
                  <a:t>Debbie Clark</a:t>
                </a:r>
              </a:p>
            </p:txBody>
          </p:sp>
        </p:grpSp>
      </p:grpSp>
      <p:grpSp>
        <p:nvGrpSpPr>
          <p:cNvPr id="32" name="Group 31">
            <a:extLst>
              <a:ext uri="{FF2B5EF4-FFF2-40B4-BE49-F238E27FC236}">
                <a16:creationId xmlns:a16="http://schemas.microsoft.com/office/drawing/2014/main" id="{EC8B2520-D007-AA44-C2B9-9CEB108DF07E}"/>
              </a:ext>
            </a:extLst>
          </p:cNvPr>
          <p:cNvGrpSpPr/>
          <p:nvPr/>
        </p:nvGrpSpPr>
        <p:grpSpPr>
          <a:xfrm>
            <a:off x="4248150" y="1312960"/>
            <a:ext cx="2126377" cy="4018071"/>
            <a:chOff x="4248150" y="1312960"/>
            <a:chExt cx="2126377" cy="4018071"/>
          </a:xfrm>
        </p:grpSpPr>
        <p:sp>
          <p:nvSpPr>
            <p:cNvPr id="6" name="TextBox 5">
              <a:extLst>
                <a:ext uri="{FF2B5EF4-FFF2-40B4-BE49-F238E27FC236}">
                  <a16:creationId xmlns:a16="http://schemas.microsoft.com/office/drawing/2014/main" id="{AF1F979B-7E3E-3AC2-F0EB-A738CE8B1ABA}"/>
                </a:ext>
              </a:extLst>
            </p:cNvPr>
            <p:cNvSpPr txBox="1"/>
            <p:nvPr/>
          </p:nvSpPr>
          <p:spPr>
            <a:xfrm>
              <a:off x="4621307" y="1312960"/>
              <a:ext cx="1530725" cy="400110"/>
            </a:xfrm>
            <a:prstGeom prst="rect">
              <a:avLst/>
            </a:prstGeom>
            <a:solidFill>
              <a:schemeClr val="accent4">
                <a:lumMod val="60000"/>
                <a:lumOff val="40000"/>
              </a:schemeClr>
            </a:solidFill>
          </p:spPr>
          <p:txBody>
            <a:bodyPr wrap="square" rtlCol="0">
              <a:spAutoFit/>
            </a:bodyPr>
            <a:lstStyle/>
            <a:p>
              <a:r>
                <a:rPr lang="en-US" sz="2000" dirty="0"/>
                <a:t>Mormon 9:6</a:t>
              </a:r>
            </a:p>
          </p:txBody>
        </p:sp>
        <p:grpSp>
          <p:nvGrpSpPr>
            <p:cNvPr id="29" name="Group 28">
              <a:extLst>
                <a:ext uri="{FF2B5EF4-FFF2-40B4-BE49-F238E27FC236}">
                  <a16:creationId xmlns:a16="http://schemas.microsoft.com/office/drawing/2014/main" id="{D16019C8-05D5-68C2-7ABD-458C46483F92}"/>
                </a:ext>
              </a:extLst>
            </p:cNvPr>
            <p:cNvGrpSpPr/>
            <p:nvPr/>
          </p:nvGrpSpPr>
          <p:grpSpPr>
            <a:xfrm>
              <a:off x="4248150" y="1981200"/>
              <a:ext cx="2126377" cy="3349831"/>
              <a:chOff x="4248150" y="1981200"/>
              <a:chExt cx="2126377" cy="3349831"/>
            </a:xfrm>
          </p:grpSpPr>
          <p:pic>
            <p:nvPicPr>
              <p:cNvPr id="18" name="Picture 17" descr="A picture containing painting, drawing, mythology, art&#10;&#10;Description automatically generated">
                <a:extLst>
                  <a:ext uri="{FF2B5EF4-FFF2-40B4-BE49-F238E27FC236}">
                    <a16:creationId xmlns:a16="http://schemas.microsoft.com/office/drawing/2014/main" id="{E35FC1E4-0B39-EDCF-EDEF-8D97F1B7D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150" y="1981200"/>
                <a:ext cx="2126377" cy="3083671"/>
              </a:xfrm>
              <a:prstGeom prst="rect">
                <a:avLst/>
              </a:prstGeom>
            </p:spPr>
          </p:pic>
          <p:sp>
            <p:nvSpPr>
              <p:cNvPr id="28" name="TextBox 27">
                <a:extLst>
                  <a:ext uri="{FF2B5EF4-FFF2-40B4-BE49-F238E27FC236}">
                    <a16:creationId xmlns:a16="http://schemas.microsoft.com/office/drawing/2014/main" id="{61FF16A3-FCC7-409B-31F0-44F51EB6A0F1}"/>
                  </a:ext>
                </a:extLst>
              </p:cNvPr>
              <p:cNvSpPr txBox="1"/>
              <p:nvPr/>
            </p:nvSpPr>
            <p:spPr>
              <a:xfrm>
                <a:off x="4248150" y="5084810"/>
                <a:ext cx="1485900" cy="246221"/>
              </a:xfrm>
              <a:prstGeom prst="rect">
                <a:avLst/>
              </a:prstGeom>
              <a:noFill/>
            </p:spPr>
            <p:txBody>
              <a:bodyPr wrap="square" rtlCol="0">
                <a:spAutoFit/>
              </a:bodyPr>
              <a:lstStyle/>
              <a:p>
                <a:r>
                  <a:rPr lang="en-US" sz="1000" dirty="0">
                    <a:solidFill>
                      <a:schemeClr val="bg1"/>
                    </a:solidFill>
                  </a:rPr>
                  <a:t>Oleg </a:t>
                </a:r>
                <a:r>
                  <a:rPr lang="en-US" sz="1000" dirty="0" err="1">
                    <a:solidFill>
                      <a:schemeClr val="bg1"/>
                    </a:solidFill>
                  </a:rPr>
                  <a:t>Shuplyak</a:t>
                </a:r>
                <a:endParaRPr lang="en-US" sz="1000" dirty="0">
                  <a:solidFill>
                    <a:schemeClr val="bg1"/>
                  </a:solidFill>
                </a:endParaRPr>
              </a:p>
            </p:txBody>
          </p:sp>
        </p:grpSp>
      </p:grpSp>
      <p:grpSp>
        <p:nvGrpSpPr>
          <p:cNvPr id="39" name="Group 38">
            <a:extLst>
              <a:ext uri="{FF2B5EF4-FFF2-40B4-BE49-F238E27FC236}">
                <a16:creationId xmlns:a16="http://schemas.microsoft.com/office/drawing/2014/main" id="{DF262C8F-336A-8F5C-09D4-67CCED8BB07E}"/>
              </a:ext>
            </a:extLst>
          </p:cNvPr>
          <p:cNvGrpSpPr/>
          <p:nvPr/>
        </p:nvGrpSpPr>
        <p:grpSpPr>
          <a:xfrm>
            <a:off x="9741276" y="459284"/>
            <a:ext cx="1854012" cy="3462545"/>
            <a:chOff x="9741276" y="459284"/>
            <a:chExt cx="1854012" cy="3462545"/>
          </a:xfrm>
        </p:grpSpPr>
        <p:sp>
          <p:nvSpPr>
            <p:cNvPr id="8" name="TextBox 7">
              <a:extLst>
                <a:ext uri="{FF2B5EF4-FFF2-40B4-BE49-F238E27FC236}">
                  <a16:creationId xmlns:a16="http://schemas.microsoft.com/office/drawing/2014/main" id="{163C01F7-7C0A-4EA7-9CEA-56BF931EA6A8}"/>
                </a:ext>
              </a:extLst>
            </p:cNvPr>
            <p:cNvSpPr txBox="1"/>
            <p:nvPr/>
          </p:nvSpPr>
          <p:spPr>
            <a:xfrm>
              <a:off x="9741276" y="459284"/>
              <a:ext cx="1834962" cy="400110"/>
            </a:xfrm>
            <a:prstGeom prst="rect">
              <a:avLst/>
            </a:prstGeom>
            <a:solidFill>
              <a:schemeClr val="accent4">
                <a:lumMod val="60000"/>
                <a:lumOff val="40000"/>
              </a:schemeClr>
            </a:solidFill>
          </p:spPr>
          <p:txBody>
            <a:bodyPr wrap="square" rtlCol="0">
              <a:spAutoFit/>
            </a:bodyPr>
            <a:lstStyle/>
            <a:p>
              <a:r>
                <a:rPr lang="en-US" sz="2000" dirty="0"/>
                <a:t>D&amp;C 58:42-43</a:t>
              </a:r>
            </a:p>
          </p:txBody>
        </p:sp>
        <p:sp>
          <p:nvSpPr>
            <p:cNvPr id="24" name="TextBox 23">
              <a:extLst>
                <a:ext uri="{FF2B5EF4-FFF2-40B4-BE49-F238E27FC236}">
                  <a16:creationId xmlns:a16="http://schemas.microsoft.com/office/drawing/2014/main" id="{F3C2B20B-B6BC-F7ED-1B01-7B85542A346C}"/>
                </a:ext>
              </a:extLst>
            </p:cNvPr>
            <p:cNvSpPr txBox="1"/>
            <p:nvPr/>
          </p:nvSpPr>
          <p:spPr>
            <a:xfrm>
              <a:off x="9741276" y="3675608"/>
              <a:ext cx="1485900" cy="246221"/>
            </a:xfrm>
            <a:prstGeom prst="rect">
              <a:avLst/>
            </a:prstGeom>
            <a:noFill/>
          </p:spPr>
          <p:txBody>
            <a:bodyPr wrap="square" rtlCol="0">
              <a:spAutoFit/>
            </a:bodyPr>
            <a:lstStyle/>
            <a:p>
              <a:r>
                <a:rPr lang="en-US" sz="1000" dirty="0">
                  <a:solidFill>
                    <a:schemeClr val="bg1"/>
                  </a:solidFill>
                </a:rPr>
                <a:t>Ron </a:t>
              </a:r>
              <a:r>
                <a:rPr lang="en-US" sz="1000" dirty="0" err="1">
                  <a:solidFill>
                    <a:schemeClr val="bg1"/>
                  </a:solidFill>
                </a:rPr>
                <a:t>DiCianni</a:t>
              </a:r>
              <a:endParaRPr lang="en-US" sz="1000" dirty="0">
                <a:solidFill>
                  <a:schemeClr val="bg1"/>
                </a:solidFill>
              </a:endParaRPr>
            </a:p>
          </p:txBody>
        </p:sp>
        <p:pic>
          <p:nvPicPr>
            <p:cNvPr id="38" name="Picture 37" descr="A picture containing painting, clothing, art, poster&#10;&#10;Description automatically generated">
              <a:extLst>
                <a:ext uri="{FF2B5EF4-FFF2-40B4-BE49-F238E27FC236}">
                  <a16:creationId xmlns:a16="http://schemas.microsoft.com/office/drawing/2014/main" id="{287EE545-3B01-2C3A-26DA-B8B3A52D7C84}"/>
                </a:ext>
              </a:extLst>
            </p:cNvPr>
            <p:cNvPicPr>
              <a:picLocks noChangeAspect="1"/>
            </p:cNvPicPr>
            <p:nvPr/>
          </p:nvPicPr>
          <p:blipFill rotWithShape="1">
            <a:blip r:embed="rId6">
              <a:extLst>
                <a:ext uri="{28A0092B-C50C-407E-A947-70E740481C1C}">
                  <a14:useLocalDpi xmlns:a14="http://schemas.microsoft.com/office/drawing/2010/main" val="0"/>
                </a:ext>
              </a:extLst>
            </a:blip>
            <a:srcRect t="3157" b="7018"/>
            <a:stretch/>
          </p:blipFill>
          <p:spPr>
            <a:xfrm>
              <a:off x="9785538" y="1080362"/>
              <a:ext cx="1809750" cy="2573867"/>
            </a:xfrm>
            <a:prstGeom prst="rect">
              <a:avLst/>
            </a:prstGeom>
          </p:spPr>
        </p:pic>
      </p:grpSp>
      <p:sp>
        <p:nvSpPr>
          <p:cNvPr id="41" name="TextBox 40">
            <a:extLst>
              <a:ext uri="{FF2B5EF4-FFF2-40B4-BE49-F238E27FC236}">
                <a16:creationId xmlns:a16="http://schemas.microsoft.com/office/drawing/2014/main" id="{9BB13624-E587-8577-0930-D2FAD6D98377}"/>
              </a:ext>
            </a:extLst>
          </p:cNvPr>
          <p:cNvSpPr txBox="1"/>
          <p:nvPr/>
        </p:nvSpPr>
        <p:spPr>
          <a:xfrm>
            <a:off x="9431934" y="4330429"/>
            <a:ext cx="2805569" cy="1785104"/>
          </a:xfrm>
          <a:prstGeom prst="rect">
            <a:avLst/>
          </a:prstGeom>
          <a:noFill/>
        </p:spPr>
        <p:txBody>
          <a:bodyPr wrap="square">
            <a:spAutoFit/>
          </a:bodyPr>
          <a:lstStyle/>
          <a:p>
            <a:pPr algn="l" fontAlgn="base"/>
            <a:r>
              <a:rPr lang="en-US" sz="2200" b="0" i="1" dirty="0">
                <a:solidFill>
                  <a:srgbClr val="FFFF00"/>
                </a:solidFill>
                <a:effectLst/>
              </a:rPr>
              <a:t>What are some ways you can begin to access the cleansing power of Jesus Christ right now?</a:t>
            </a:r>
          </a:p>
        </p:txBody>
      </p:sp>
    </p:spTree>
    <p:extLst>
      <p:ext uri="{BB962C8B-B14F-4D97-AF65-F5344CB8AC3E}">
        <p14:creationId xmlns:p14="http://schemas.microsoft.com/office/powerpoint/2010/main" val="189519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609601"/>
            <a:ext cx="7848600" cy="5078313"/>
          </a:xfrm>
          <a:prstGeom prst="rect">
            <a:avLst/>
          </a:prstGeom>
          <a:noFill/>
        </p:spPr>
        <p:txBody>
          <a:bodyPr wrap="square" rtlCol="0">
            <a:spAutoFit/>
          </a:bodyPr>
          <a:lstStyle/>
          <a:p>
            <a:pPr algn="ctr"/>
            <a:r>
              <a:rPr lang="en-US" sz="8800" dirty="0">
                <a:solidFill>
                  <a:srgbClr val="FF0000"/>
                </a:solidFill>
                <a:latin typeface="Abadi" panose="020B0604020104020204" pitchFamily="34" charset="0"/>
              </a:rPr>
              <a:t>The Seventh Seal</a:t>
            </a:r>
          </a:p>
          <a:p>
            <a:pPr algn="ctr"/>
            <a:endParaRPr lang="en-US" sz="8800" dirty="0">
              <a:solidFill>
                <a:srgbClr val="FF0000"/>
              </a:solidFill>
              <a:latin typeface="Abadi" panose="020B0604020104020204" pitchFamily="34" charset="0"/>
            </a:endParaRPr>
          </a:p>
          <a:p>
            <a:pPr algn="ctr"/>
            <a:r>
              <a:rPr lang="en-US" sz="6000" dirty="0">
                <a:solidFill>
                  <a:srgbClr val="FF0000"/>
                </a:solidFill>
                <a:latin typeface="Abadi" panose="020B0604020104020204" pitchFamily="34" charset="0"/>
              </a:rPr>
              <a:t>Revelation 8-11</a:t>
            </a:r>
          </a:p>
        </p:txBody>
      </p:sp>
      <p:grpSp>
        <p:nvGrpSpPr>
          <p:cNvPr id="2" name="Group 5"/>
          <p:cNvGrpSpPr/>
          <p:nvPr/>
        </p:nvGrpSpPr>
        <p:grpSpPr>
          <a:xfrm>
            <a:off x="7162800" y="2514601"/>
            <a:ext cx="1752600" cy="1866077"/>
            <a:chOff x="7351776" y="1481328"/>
            <a:chExt cx="1271016" cy="1353312"/>
          </a:xfrm>
        </p:grpSpPr>
        <p:sp>
          <p:nvSpPr>
            <p:cNvPr id="7" name="Oval 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821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Silence in Heaven</a:t>
            </a:r>
          </a:p>
        </p:txBody>
      </p:sp>
      <p:sp>
        <p:nvSpPr>
          <p:cNvPr id="11" name="TextBox 10"/>
          <p:cNvSpPr txBox="1"/>
          <p:nvPr/>
        </p:nvSpPr>
        <p:spPr>
          <a:xfrm>
            <a:off x="67234" y="6404657"/>
            <a:ext cx="2971800" cy="369332"/>
          </a:xfrm>
          <a:prstGeom prst="rect">
            <a:avLst/>
          </a:prstGeom>
          <a:noFill/>
        </p:spPr>
        <p:txBody>
          <a:bodyPr wrap="square" rtlCol="0">
            <a:spAutoFit/>
          </a:bodyPr>
          <a:lstStyle/>
          <a:p>
            <a:r>
              <a:rPr lang="en-US" dirty="0">
                <a:solidFill>
                  <a:schemeClr val="bg2"/>
                </a:solidFill>
              </a:rPr>
              <a:t>Revelation 8:1</a:t>
            </a:r>
          </a:p>
        </p:txBody>
      </p:sp>
      <p:sp>
        <p:nvSpPr>
          <p:cNvPr id="12" name="TextBox 11"/>
          <p:cNvSpPr txBox="1"/>
          <p:nvPr/>
        </p:nvSpPr>
        <p:spPr>
          <a:xfrm>
            <a:off x="748553" y="1059598"/>
            <a:ext cx="4728322" cy="1631216"/>
          </a:xfrm>
          <a:prstGeom prst="rect">
            <a:avLst/>
          </a:prstGeom>
          <a:noFill/>
        </p:spPr>
        <p:txBody>
          <a:bodyPr wrap="square" rtlCol="0">
            <a:spAutoFit/>
          </a:bodyPr>
          <a:lstStyle/>
          <a:p>
            <a:r>
              <a:rPr lang="en-US" sz="2000" dirty="0">
                <a:solidFill>
                  <a:schemeClr val="bg2"/>
                </a:solidFill>
              </a:rPr>
              <a:t>D&amp;C 88:95</a:t>
            </a:r>
          </a:p>
          <a:p>
            <a:r>
              <a:rPr lang="en-US" sz="2000" dirty="0">
                <a:solidFill>
                  <a:schemeClr val="bg2"/>
                </a:solidFill>
              </a:rPr>
              <a:t>There will be a great sign in heaven all shall see but say it is a natural phenomenon…this may be a repetition of the sign of Christ’s first coming (Zech 14:67)</a:t>
            </a:r>
          </a:p>
        </p:txBody>
      </p:sp>
      <p:sp>
        <p:nvSpPr>
          <p:cNvPr id="13" name="TextBox 12"/>
          <p:cNvSpPr txBox="1"/>
          <p:nvPr/>
        </p:nvSpPr>
        <p:spPr>
          <a:xfrm>
            <a:off x="6249211" y="1439377"/>
            <a:ext cx="4923614" cy="707886"/>
          </a:xfrm>
          <a:prstGeom prst="rect">
            <a:avLst/>
          </a:prstGeom>
          <a:noFill/>
        </p:spPr>
        <p:txBody>
          <a:bodyPr wrap="square" rtlCol="0">
            <a:spAutoFit/>
          </a:bodyPr>
          <a:lstStyle/>
          <a:p>
            <a:r>
              <a:rPr lang="en-US" sz="2000" dirty="0">
                <a:solidFill>
                  <a:schemeClr val="bg2"/>
                </a:solidFill>
              </a:rPr>
              <a:t>Silence—in Americas after the destruction and Christ’s voice (3 Nephi 1-2)</a:t>
            </a:r>
          </a:p>
        </p:txBody>
      </p:sp>
      <p:sp>
        <p:nvSpPr>
          <p:cNvPr id="14" name="TextBox 13"/>
          <p:cNvSpPr txBox="1"/>
          <p:nvPr/>
        </p:nvSpPr>
        <p:spPr>
          <a:xfrm>
            <a:off x="995082" y="3578239"/>
            <a:ext cx="5100918" cy="2246769"/>
          </a:xfrm>
          <a:prstGeom prst="rect">
            <a:avLst/>
          </a:prstGeom>
          <a:noFill/>
        </p:spPr>
        <p:txBody>
          <a:bodyPr wrap="square" rtlCol="0">
            <a:spAutoFit/>
          </a:bodyPr>
          <a:lstStyle/>
          <a:p>
            <a:r>
              <a:rPr lang="en-US" sz="2000" dirty="0">
                <a:solidFill>
                  <a:schemeClr val="bg2"/>
                </a:solidFill>
              </a:rPr>
              <a:t>½ Hour—Period of time—fractions denote partial of time. Possibilities:</a:t>
            </a:r>
          </a:p>
          <a:p>
            <a:r>
              <a:rPr lang="en-US" sz="2000" dirty="0">
                <a:solidFill>
                  <a:schemeClr val="bg2"/>
                </a:solidFill>
              </a:rPr>
              <a:t>21 years= ½ hour in God’s day of 1000 years</a:t>
            </a:r>
          </a:p>
          <a:p>
            <a:r>
              <a:rPr lang="en-US" sz="2000" dirty="0">
                <a:solidFill>
                  <a:schemeClr val="bg2"/>
                </a:solidFill>
              </a:rPr>
              <a:t>30 minutes in our time</a:t>
            </a:r>
          </a:p>
          <a:p>
            <a:r>
              <a:rPr lang="en-US" sz="2000" dirty="0">
                <a:solidFill>
                  <a:schemeClr val="bg2"/>
                </a:solidFill>
              </a:rPr>
              <a:t>Dramatic—to get out attention</a:t>
            </a:r>
          </a:p>
          <a:p>
            <a:r>
              <a:rPr lang="en-US" sz="2000" dirty="0">
                <a:solidFill>
                  <a:schemeClr val="bg2"/>
                </a:solidFill>
              </a:rPr>
              <a:t>Long-suffering and mercy—2 Peter 3:9</a:t>
            </a:r>
          </a:p>
          <a:p>
            <a:r>
              <a:rPr lang="en-US" sz="2000" dirty="0">
                <a:solidFill>
                  <a:schemeClr val="bg2"/>
                </a:solidFill>
              </a:rPr>
              <a:t>Final word—Lord has nothing else to say</a:t>
            </a:r>
          </a:p>
        </p:txBody>
      </p:sp>
      <p:pic>
        <p:nvPicPr>
          <p:cNvPr id="3" name="Picture 2">
            <a:extLst>
              <a:ext uri="{FF2B5EF4-FFF2-40B4-BE49-F238E27FC236}">
                <a16:creationId xmlns:a16="http://schemas.microsoft.com/office/drawing/2014/main" id="{AEC7CD9E-28D6-4A07-9952-D4FC212DE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235" y="2834819"/>
            <a:ext cx="4843183" cy="3630809"/>
          </a:xfrm>
          <a:prstGeom prst="rect">
            <a:avLst/>
          </a:prstGeom>
        </p:spPr>
      </p:pic>
    </p:spTree>
    <p:extLst>
      <p:ext uri="{BB962C8B-B14F-4D97-AF65-F5344CB8AC3E}">
        <p14:creationId xmlns:p14="http://schemas.microsoft.com/office/powerpoint/2010/main" val="40851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0DF01-3A2D-794D-933F-F9B125D029E1}"/>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6304" y="519383"/>
            <a:ext cx="11939156" cy="1661993"/>
          </a:xfrm>
          <a:prstGeom prst="rect">
            <a:avLst/>
          </a:prstGeom>
          <a:noFill/>
        </p:spPr>
        <p:txBody>
          <a:bodyPr wrap="square" rtlCol="0">
            <a:spAutoFit/>
          </a:bodyPr>
          <a:lstStyle/>
          <a:p>
            <a:pPr algn="ctr"/>
            <a:r>
              <a:rPr lang="en-US" sz="6600" dirty="0">
                <a:solidFill>
                  <a:schemeClr val="bg1"/>
                </a:solidFill>
                <a:latin typeface="Harrington" panose="04040505050A02020702" pitchFamily="82" charset="0"/>
              </a:rPr>
              <a:t>7 Seals and 7 Angels</a:t>
            </a:r>
          </a:p>
          <a:p>
            <a:pPr algn="ctr"/>
            <a:r>
              <a:rPr lang="en-US" sz="3600" dirty="0">
                <a:solidFill>
                  <a:schemeClr val="bg1"/>
                </a:solidFill>
                <a:latin typeface="Harrington" panose="04040505050A02020702" pitchFamily="82" charset="0"/>
              </a:rPr>
              <a:t>Revelation 6-11</a:t>
            </a:r>
          </a:p>
        </p:txBody>
      </p:sp>
      <p:grpSp>
        <p:nvGrpSpPr>
          <p:cNvPr id="2" name="Group 5"/>
          <p:cNvGrpSpPr/>
          <p:nvPr/>
        </p:nvGrpSpPr>
        <p:grpSpPr>
          <a:xfrm>
            <a:off x="9510835" y="5092323"/>
            <a:ext cx="930361" cy="990600"/>
            <a:chOff x="7351776" y="1481328"/>
            <a:chExt cx="1271016" cy="1353312"/>
          </a:xfrm>
        </p:grpSpPr>
        <p:sp>
          <p:nvSpPr>
            <p:cNvPr id="7" name="Oval 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0"/>
          <p:cNvGrpSpPr/>
          <p:nvPr/>
        </p:nvGrpSpPr>
        <p:grpSpPr>
          <a:xfrm>
            <a:off x="9448419" y="3729132"/>
            <a:ext cx="930361" cy="990600"/>
            <a:chOff x="7351776" y="1481328"/>
            <a:chExt cx="1271016" cy="1353312"/>
          </a:xfrm>
        </p:grpSpPr>
        <p:sp>
          <p:nvSpPr>
            <p:cNvPr id="12" name="Oval 1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a:off x="5598072" y="3751258"/>
            <a:ext cx="930361" cy="990600"/>
            <a:chOff x="7351776" y="1481328"/>
            <a:chExt cx="1271016" cy="1353312"/>
          </a:xfrm>
        </p:grpSpPr>
        <p:sp>
          <p:nvSpPr>
            <p:cNvPr id="17" name="Oval 1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1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1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30"/>
          <p:cNvGrpSpPr/>
          <p:nvPr/>
        </p:nvGrpSpPr>
        <p:grpSpPr>
          <a:xfrm>
            <a:off x="277366" y="802557"/>
            <a:ext cx="930361" cy="990600"/>
            <a:chOff x="7351776" y="1481328"/>
            <a:chExt cx="1271016" cy="1353312"/>
          </a:xfrm>
        </p:grpSpPr>
        <p:sp>
          <p:nvSpPr>
            <p:cNvPr id="32" name="Oval 3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6845891" y="2559124"/>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22" name="Freeform: Shape 121"/>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Shape 123"/>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7" name="Trapezoid 126"/>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30"/>
          <p:cNvGrpSpPr/>
          <p:nvPr/>
        </p:nvGrpSpPr>
        <p:grpSpPr>
          <a:xfrm>
            <a:off x="5621491" y="2503338"/>
            <a:ext cx="930361" cy="990600"/>
            <a:chOff x="7351776" y="1481328"/>
            <a:chExt cx="1271016" cy="1353312"/>
          </a:xfrm>
        </p:grpSpPr>
        <p:sp>
          <p:nvSpPr>
            <p:cNvPr id="130" name="Oval 129"/>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Quad Arrow 3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3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flipH="1">
            <a:off x="4173881" y="2578199"/>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35" name="Freeform: Shape 13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6" name="Freeform: Shape 13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Trapezoid 13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10839601" y="4632719"/>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43" name="Freeform: Shape 142"/>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 name="Trapezoid 147"/>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flipH="1">
            <a:off x="8167591" y="4651794"/>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1" name="Freeform: Shape 150"/>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Freeform: Shape 151"/>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Freeform: Shape 152"/>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 name="Trapezoid 155"/>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11674" y="3954499"/>
            <a:ext cx="3563668" cy="2428208"/>
            <a:chOff x="211674" y="3954499"/>
            <a:chExt cx="3563668" cy="2428208"/>
          </a:xfrm>
        </p:grpSpPr>
        <p:grpSp>
          <p:nvGrpSpPr>
            <p:cNvPr id="11" name="Group 20"/>
            <p:cNvGrpSpPr/>
            <p:nvPr/>
          </p:nvGrpSpPr>
          <p:grpSpPr>
            <a:xfrm>
              <a:off x="1567963" y="5362281"/>
              <a:ext cx="930361" cy="990600"/>
              <a:chOff x="7351776" y="1481328"/>
              <a:chExt cx="1271016" cy="1353312"/>
            </a:xfrm>
          </p:grpSpPr>
          <p:sp>
            <p:nvSpPr>
              <p:cNvPr id="22" name="Oval 2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2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2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5"/>
            <p:cNvGrpSpPr/>
            <p:nvPr/>
          </p:nvGrpSpPr>
          <p:grpSpPr>
            <a:xfrm>
              <a:off x="1563673" y="3954499"/>
              <a:ext cx="930361" cy="990600"/>
              <a:chOff x="7351776" y="1481328"/>
              <a:chExt cx="1271016" cy="1353312"/>
            </a:xfrm>
          </p:grpSpPr>
          <p:sp>
            <p:nvSpPr>
              <p:cNvPr id="27" name="Oval 2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2883684" y="4516316"/>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9" name="Freeform: Shape 15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 name="Freeform: Shape 15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1" name="Freeform: Shape 160"/>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 name="Trapezoid 163"/>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flipH="1">
              <a:off x="211674" y="4535391"/>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67" name="Freeform: Shape 166"/>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Shape 170"/>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Trapezoid 171"/>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10748776" y="519383"/>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75" name="Freeform: Shape 17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Shape 17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Trapezoid 17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4332437" y="5112970"/>
            <a:ext cx="3450931" cy="1107996"/>
          </a:xfrm>
          <a:prstGeom prst="rect">
            <a:avLst/>
          </a:prstGeom>
        </p:spPr>
        <p:txBody>
          <a:bodyPr wrap="square">
            <a:spAutoFit/>
          </a:bodyPr>
          <a:lstStyle/>
          <a:p>
            <a:pPr algn="ctr"/>
            <a:r>
              <a:rPr lang="en-US" sz="2400" i="1" dirty="0">
                <a:solidFill>
                  <a:schemeClr val="bg1"/>
                </a:solidFill>
                <a:latin typeface="Palatino"/>
              </a:rPr>
              <a:t>…but if ye are prepared ye shall not fear.</a:t>
            </a:r>
          </a:p>
          <a:p>
            <a:pPr algn="ctr"/>
            <a:r>
              <a:rPr lang="en-US" i="1" dirty="0">
                <a:solidFill>
                  <a:schemeClr val="bg1"/>
                </a:solidFill>
                <a:latin typeface="Palatino"/>
              </a:rPr>
              <a:t>D&amp;C 38:30</a:t>
            </a:r>
            <a:endParaRPr lang="en-US" i="1" dirty="0">
              <a:solidFill>
                <a:schemeClr val="bg1"/>
              </a:solidFill>
            </a:endParaRPr>
          </a:p>
        </p:txBody>
      </p:sp>
      <p:sp>
        <p:nvSpPr>
          <p:cNvPr id="36" name="Footer Placeholder 14">
            <a:extLst>
              <a:ext uri="{FF2B5EF4-FFF2-40B4-BE49-F238E27FC236}">
                <a16:creationId xmlns:a16="http://schemas.microsoft.com/office/drawing/2014/main" id="{3070686C-12BA-86A0-9B29-13320D158BC1}"/>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41193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17656"/>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Seven Angels</a:t>
            </a:r>
          </a:p>
        </p:txBody>
      </p:sp>
      <p:sp>
        <p:nvSpPr>
          <p:cNvPr id="11" name="TextBox 10"/>
          <p:cNvSpPr txBox="1"/>
          <p:nvPr/>
        </p:nvSpPr>
        <p:spPr>
          <a:xfrm>
            <a:off x="22412" y="6488668"/>
            <a:ext cx="2971800" cy="369332"/>
          </a:xfrm>
          <a:prstGeom prst="rect">
            <a:avLst/>
          </a:prstGeom>
          <a:noFill/>
        </p:spPr>
        <p:txBody>
          <a:bodyPr wrap="square" rtlCol="0">
            <a:spAutoFit/>
          </a:bodyPr>
          <a:lstStyle/>
          <a:p>
            <a:r>
              <a:rPr lang="en-US" dirty="0">
                <a:solidFill>
                  <a:schemeClr val="bg2"/>
                </a:solidFill>
              </a:rPr>
              <a:t>Revelation 8:2</a:t>
            </a:r>
          </a:p>
        </p:txBody>
      </p:sp>
      <p:sp>
        <p:nvSpPr>
          <p:cNvPr id="12" name="TextBox 11"/>
          <p:cNvSpPr txBox="1"/>
          <p:nvPr/>
        </p:nvSpPr>
        <p:spPr>
          <a:xfrm>
            <a:off x="4572000" y="937872"/>
            <a:ext cx="4419600" cy="461665"/>
          </a:xfrm>
          <a:prstGeom prst="rect">
            <a:avLst/>
          </a:prstGeom>
          <a:noFill/>
        </p:spPr>
        <p:txBody>
          <a:bodyPr wrap="square" rtlCol="0">
            <a:spAutoFit/>
          </a:bodyPr>
          <a:lstStyle/>
          <a:p>
            <a:r>
              <a:rPr lang="en-US" sz="2400" dirty="0">
                <a:solidFill>
                  <a:schemeClr val="bg2"/>
                </a:solidFill>
              </a:rPr>
              <a:t>Ready	Finished   Full</a:t>
            </a:r>
          </a:p>
        </p:txBody>
      </p:sp>
      <p:sp>
        <p:nvSpPr>
          <p:cNvPr id="13" name="TextBox 12"/>
          <p:cNvSpPr txBox="1"/>
          <p:nvPr/>
        </p:nvSpPr>
        <p:spPr>
          <a:xfrm>
            <a:off x="8306071" y="1859340"/>
            <a:ext cx="3352257" cy="1569660"/>
          </a:xfrm>
          <a:prstGeom prst="rect">
            <a:avLst/>
          </a:prstGeom>
          <a:noFill/>
        </p:spPr>
        <p:txBody>
          <a:bodyPr wrap="square" rtlCol="0">
            <a:spAutoFit/>
          </a:bodyPr>
          <a:lstStyle/>
          <a:p>
            <a:r>
              <a:rPr lang="en-US" sz="2400" dirty="0">
                <a:solidFill>
                  <a:schemeClr val="bg2"/>
                </a:solidFill>
              </a:rPr>
              <a:t>Trumpets—Call to attention or announce something important </a:t>
            </a:r>
            <a:r>
              <a:rPr lang="en-US" sz="2400" dirty="0">
                <a:solidFill>
                  <a:schemeClr val="bg2"/>
                </a:solidFill>
                <a:effectLst>
                  <a:glow rad="228600">
                    <a:schemeClr val="accent2">
                      <a:satMod val="175000"/>
                      <a:alpha val="40000"/>
                    </a:schemeClr>
                  </a:glow>
                </a:effectLst>
              </a:rPr>
              <a:t>(D&amp;C 77:12</a:t>
            </a:r>
            <a:r>
              <a:rPr lang="en-US" sz="2400" dirty="0">
                <a:solidFill>
                  <a:schemeClr val="bg2"/>
                </a:solidFill>
              </a:rPr>
              <a:t>)</a:t>
            </a:r>
          </a:p>
        </p:txBody>
      </p:sp>
      <p:sp>
        <p:nvSpPr>
          <p:cNvPr id="14" name="TextBox 13"/>
          <p:cNvSpPr txBox="1"/>
          <p:nvPr/>
        </p:nvSpPr>
        <p:spPr>
          <a:xfrm>
            <a:off x="2895600" y="5288339"/>
            <a:ext cx="7162800" cy="1200329"/>
          </a:xfrm>
          <a:prstGeom prst="rect">
            <a:avLst/>
          </a:prstGeom>
          <a:noFill/>
        </p:spPr>
        <p:txBody>
          <a:bodyPr wrap="square" rtlCol="0">
            <a:spAutoFit/>
          </a:bodyPr>
          <a:lstStyle/>
          <a:p>
            <a:r>
              <a:rPr lang="en-US" sz="2400" dirty="0">
                <a:solidFill>
                  <a:schemeClr val="bg2"/>
                </a:solidFill>
              </a:rPr>
              <a:t>A call to the earth’s Sabbath=Millennium</a:t>
            </a:r>
          </a:p>
          <a:p>
            <a:r>
              <a:rPr lang="en-US" sz="2400" dirty="0">
                <a:solidFill>
                  <a:schemeClr val="bg2"/>
                </a:solidFill>
              </a:rPr>
              <a:t>Angels and trumpets—preparing the way before the time of His coming.</a:t>
            </a:r>
          </a:p>
        </p:txBody>
      </p:sp>
      <p:pic>
        <p:nvPicPr>
          <p:cNvPr id="3" name="Picture 2">
            <a:extLst>
              <a:ext uri="{FF2B5EF4-FFF2-40B4-BE49-F238E27FC236}">
                <a16:creationId xmlns:a16="http://schemas.microsoft.com/office/drawing/2014/main" id="{FFDDFA77-2B5F-4E4C-A632-606F852D4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414" y="1734532"/>
            <a:ext cx="4493194" cy="2189286"/>
          </a:xfrm>
          <a:prstGeom prst="rect">
            <a:avLst/>
          </a:prstGeom>
        </p:spPr>
      </p:pic>
      <p:pic>
        <p:nvPicPr>
          <p:cNvPr id="7" name="Picture 6">
            <a:extLst>
              <a:ext uri="{FF2B5EF4-FFF2-40B4-BE49-F238E27FC236}">
                <a16:creationId xmlns:a16="http://schemas.microsoft.com/office/drawing/2014/main" id="{CCCD163C-E571-4A00-8539-23CF6626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4" y="3069103"/>
            <a:ext cx="1876425" cy="2819400"/>
          </a:xfrm>
          <a:prstGeom prst="rect">
            <a:avLst/>
          </a:prstGeom>
        </p:spPr>
      </p:pic>
    </p:spTree>
    <p:extLst>
      <p:ext uri="{BB962C8B-B14F-4D97-AF65-F5344CB8AC3E}">
        <p14:creationId xmlns:p14="http://schemas.microsoft.com/office/powerpoint/2010/main" val="994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17656"/>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144,000</a:t>
            </a:r>
          </a:p>
        </p:txBody>
      </p:sp>
      <p:sp>
        <p:nvSpPr>
          <p:cNvPr id="11" name="TextBox 10"/>
          <p:cNvSpPr txBox="1"/>
          <p:nvPr/>
        </p:nvSpPr>
        <p:spPr>
          <a:xfrm>
            <a:off x="22412" y="6488668"/>
            <a:ext cx="2971800" cy="369332"/>
          </a:xfrm>
          <a:prstGeom prst="rect">
            <a:avLst/>
          </a:prstGeom>
          <a:noFill/>
        </p:spPr>
        <p:txBody>
          <a:bodyPr wrap="square" rtlCol="0">
            <a:spAutoFit/>
          </a:bodyPr>
          <a:lstStyle/>
          <a:p>
            <a:r>
              <a:rPr lang="en-US" dirty="0">
                <a:solidFill>
                  <a:schemeClr val="bg2"/>
                </a:solidFill>
              </a:rPr>
              <a:t>Revelation 8:2-8</a:t>
            </a:r>
          </a:p>
        </p:txBody>
      </p:sp>
      <p:sp>
        <p:nvSpPr>
          <p:cNvPr id="6" name="TextBox 5">
            <a:extLst>
              <a:ext uri="{FF2B5EF4-FFF2-40B4-BE49-F238E27FC236}">
                <a16:creationId xmlns:a16="http://schemas.microsoft.com/office/drawing/2014/main" id="{4703BFB2-682D-F3D4-63F1-A917BA819212}"/>
              </a:ext>
            </a:extLst>
          </p:cNvPr>
          <p:cNvSpPr txBox="1"/>
          <p:nvPr/>
        </p:nvSpPr>
        <p:spPr>
          <a:xfrm>
            <a:off x="1123950" y="1510516"/>
            <a:ext cx="3419475" cy="2862322"/>
          </a:xfrm>
          <a:prstGeom prst="rect">
            <a:avLst/>
          </a:prstGeom>
          <a:noFill/>
        </p:spPr>
        <p:txBody>
          <a:bodyPr wrap="square">
            <a:spAutoFit/>
          </a:bodyPr>
          <a:lstStyle/>
          <a:p>
            <a:r>
              <a:rPr lang="en-US" dirty="0">
                <a:solidFill>
                  <a:schemeClr val="bg1"/>
                </a:solidFill>
                <a:latin typeface="Abadi" panose="020B0604020104020204" pitchFamily="34" charset="0"/>
              </a:rPr>
              <a:t>T</a:t>
            </a:r>
            <a:r>
              <a:rPr lang="en-US" b="0" i="0" dirty="0">
                <a:solidFill>
                  <a:schemeClr val="bg1"/>
                </a:solidFill>
                <a:effectLst/>
                <a:latin typeface="Abadi" panose="020B0604020104020204" pitchFamily="34" charset="0"/>
              </a:rPr>
              <a:t>he number of representatives out of the twelve tribes of Israel who will be ordained to assist others in their quest for exaltation.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It is not, as some people believe, the total number of people who will be exalted. </a:t>
            </a:r>
          </a:p>
          <a:p>
            <a:r>
              <a:rPr lang="en-US" b="0" i="0" dirty="0">
                <a:solidFill>
                  <a:schemeClr val="bg1"/>
                </a:solidFill>
                <a:effectLst/>
                <a:latin typeface="Abadi" panose="020B0604020104020204" pitchFamily="34" charset="0"/>
              </a:rPr>
              <a:t>See Revelation 7:4-8</a:t>
            </a:r>
            <a:endParaRPr lang="en-US" dirty="0">
              <a:solidFill>
                <a:schemeClr val="bg1"/>
              </a:solidFill>
              <a:latin typeface="Abadi" panose="020B0604020104020204" pitchFamily="34" charset="0"/>
            </a:endParaRPr>
          </a:p>
        </p:txBody>
      </p:sp>
      <p:grpSp>
        <p:nvGrpSpPr>
          <p:cNvPr id="17" name="Group 16">
            <a:extLst>
              <a:ext uri="{FF2B5EF4-FFF2-40B4-BE49-F238E27FC236}">
                <a16:creationId xmlns:a16="http://schemas.microsoft.com/office/drawing/2014/main" id="{102FAEC2-4AD9-458F-C227-8A576E445D87}"/>
              </a:ext>
            </a:extLst>
          </p:cNvPr>
          <p:cNvGrpSpPr/>
          <p:nvPr/>
        </p:nvGrpSpPr>
        <p:grpSpPr>
          <a:xfrm>
            <a:off x="4742950" y="1130952"/>
            <a:ext cx="7039475" cy="3932910"/>
            <a:chOff x="4742950" y="1130952"/>
            <a:chExt cx="7039475" cy="3932910"/>
          </a:xfrm>
        </p:grpSpPr>
        <p:pic>
          <p:nvPicPr>
            <p:cNvPr id="15" name="Picture 14">
              <a:extLst>
                <a:ext uri="{FF2B5EF4-FFF2-40B4-BE49-F238E27FC236}">
                  <a16:creationId xmlns:a16="http://schemas.microsoft.com/office/drawing/2014/main" id="{80C7CF4F-7046-4040-6EB4-1A2A1001CBD5}"/>
                </a:ext>
              </a:extLst>
            </p:cNvPr>
            <p:cNvPicPr>
              <a:picLocks noChangeAspect="1"/>
            </p:cNvPicPr>
            <p:nvPr/>
          </p:nvPicPr>
          <p:blipFill rotWithShape="1">
            <a:blip r:embed="rId2"/>
            <a:srcRect r="1735"/>
            <a:stretch/>
          </p:blipFill>
          <p:spPr>
            <a:xfrm>
              <a:off x="4742950" y="1130952"/>
              <a:ext cx="7039475" cy="3686689"/>
            </a:xfrm>
            <a:prstGeom prst="rect">
              <a:avLst/>
            </a:prstGeom>
          </p:spPr>
        </p:pic>
        <p:sp>
          <p:nvSpPr>
            <p:cNvPr id="16" name="TextBox 15">
              <a:extLst>
                <a:ext uri="{FF2B5EF4-FFF2-40B4-BE49-F238E27FC236}">
                  <a16:creationId xmlns:a16="http://schemas.microsoft.com/office/drawing/2014/main" id="{BA760A6C-3988-EC57-BE20-AA730A1EB051}"/>
                </a:ext>
              </a:extLst>
            </p:cNvPr>
            <p:cNvSpPr txBox="1"/>
            <p:nvPr/>
          </p:nvSpPr>
          <p:spPr>
            <a:xfrm>
              <a:off x="4742950" y="4817641"/>
              <a:ext cx="1485900" cy="246221"/>
            </a:xfrm>
            <a:prstGeom prst="rect">
              <a:avLst/>
            </a:prstGeom>
            <a:noFill/>
          </p:spPr>
          <p:txBody>
            <a:bodyPr wrap="square" rtlCol="0">
              <a:spAutoFit/>
            </a:bodyPr>
            <a:lstStyle/>
            <a:p>
              <a:r>
                <a:rPr lang="en-US" sz="1000" dirty="0">
                  <a:solidFill>
                    <a:schemeClr val="bg1"/>
                  </a:solidFill>
                </a:rPr>
                <a:t>Alex Levin</a:t>
              </a:r>
            </a:p>
          </p:txBody>
        </p:sp>
      </p:grpSp>
      <p:grpSp>
        <p:nvGrpSpPr>
          <p:cNvPr id="23" name="Group 22">
            <a:extLst>
              <a:ext uri="{FF2B5EF4-FFF2-40B4-BE49-F238E27FC236}">
                <a16:creationId xmlns:a16="http://schemas.microsoft.com/office/drawing/2014/main" id="{9D23E712-9949-D647-6259-52C4E80589A4}"/>
              </a:ext>
            </a:extLst>
          </p:cNvPr>
          <p:cNvGrpSpPr/>
          <p:nvPr/>
        </p:nvGrpSpPr>
        <p:grpSpPr>
          <a:xfrm>
            <a:off x="5028700" y="5104941"/>
            <a:ext cx="6191750" cy="1783837"/>
            <a:chOff x="5028700" y="5104941"/>
            <a:chExt cx="6191750" cy="1783837"/>
          </a:xfrm>
        </p:grpSpPr>
        <p:sp>
          <p:nvSpPr>
            <p:cNvPr id="9" name="TextBox 8">
              <a:extLst>
                <a:ext uri="{FF2B5EF4-FFF2-40B4-BE49-F238E27FC236}">
                  <a16:creationId xmlns:a16="http://schemas.microsoft.com/office/drawing/2014/main" id="{113F4409-7AD4-D684-3BE1-8F30EBF0BAC5}"/>
                </a:ext>
              </a:extLst>
            </p:cNvPr>
            <p:cNvSpPr txBox="1"/>
            <p:nvPr/>
          </p:nvSpPr>
          <p:spPr>
            <a:xfrm>
              <a:off x="6333626" y="5376155"/>
              <a:ext cx="4886824" cy="923330"/>
            </a:xfrm>
            <a:prstGeom prst="rect">
              <a:avLst/>
            </a:prstGeom>
            <a:noFill/>
          </p:spPr>
          <p:txBody>
            <a:bodyPr wrap="square">
              <a:spAutoFit/>
            </a:bodyPr>
            <a:lstStyle/>
            <a:p>
              <a:r>
                <a:rPr lang="en-US" b="0" i="0" dirty="0">
                  <a:solidFill>
                    <a:schemeClr val="bg1"/>
                  </a:solidFill>
                  <a:effectLst/>
                  <a:latin typeface="Abadi" panose="020B0604020104020204" pitchFamily="34" charset="0"/>
                </a:rPr>
                <a:t>The Prophet Joseph Smith taught that it “signifies sealing the blessing upon their heads, meaning the everlasting covenant”. (9)</a:t>
              </a:r>
              <a:endParaRPr lang="en-US" dirty="0">
                <a:solidFill>
                  <a:schemeClr val="bg1"/>
                </a:solidFill>
                <a:latin typeface="Abadi" panose="020B0604020104020204" pitchFamily="34" charset="0"/>
              </a:endParaRPr>
            </a:p>
          </p:txBody>
        </p:sp>
        <p:pic>
          <p:nvPicPr>
            <p:cNvPr id="21" name="Picture 20">
              <a:extLst>
                <a:ext uri="{FF2B5EF4-FFF2-40B4-BE49-F238E27FC236}">
                  <a16:creationId xmlns:a16="http://schemas.microsoft.com/office/drawing/2014/main" id="{D00C3381-A773-37E7-A010-4DDFD41341CE}"/>
                </a:ext>
              </a:extLst>
            </p:cNvPr>
            <p:cNvPicPr>
              <a:picLocks noChangeAspect="1"/>
            </p:cNvPicPr>
            <p:nvPr/>
          </p:nvPicPr>
          <p:blipFill>
            <a:blip r:embed="rId3"/>
            <a:stretch>
              <a:fillRect/>
            </a:stretch>
          </p:blipFill>
          <p:spPr>
            <a:xfrm>
              <a:off x="5095618" y="5104941"/>
              <a:ext cx="1133232" cy="1568393"/>
            </a:xfrm>
            <a:prstGeom prst="rect">
              <a:avLst/>
            </a:prstGeom>
          </p:spPr>
        </p:pic>
        <p:sp>
          <p:nvSpPr>
            <p:cNvPr id="22" name="TextBox 21">
              <a:extLst>
                <a:ext uri="{FF2B5EF4-FFF2-40B4-BE49-F238E27FC236}">
                  <a16:creationId xmlns:a16="http://schemas.microsoft.com/office/drawing/2014/main" id="{0CFBB031-666D-C848-554E-25B5CC49CA0F}"/>
                </a:ext>
              </a:extLst>
            </p:cNvPr>
            <p:cNvSpPr txBox="1"/>
            <p:nvPr/>
          </p:nvSpPr>
          <p:spPr>
            <a:xfrm>
              <a:off x="5028700" y="6642557"/>
              <a:ext cx="1485900" cy="246221"/>
            </a:xfrm>
            <a:prstGeom prst="rect">
              <a:avLst/>
            </a:prstGeom>
            <a:noFill/>
          </p:spPr>
          <p:txBody>
            <a:bodyPr wrap="square" rtlCol="0">
              <a:spAutoFit/>
            </a:bodyPr>
            <a:lstStyle/>
            <a:p>
              <a:r>
                <a:rPr lang="en-US" sz="1000" dirty="0">
                  <a:solidFill>
                    <a:schemeClr val="bg1"/>
                  </a:solidFill>
                </a:rPr>
                <a:t>Sharleen Kelsey</a:t>
              </a:r>
            </a:p>
          </p:txBody>
        </p:sp>
      </p:grpSp>
    </p:spTree>
    <p:extLst>
      <p:ext uri="{BB962C8B-B14F-4D97-AF65-F5344CB8AC3E}">
        <p14:creationId xmlns:p14="http://schemas.microsoft.com/office/powerpoint/2010/main" val="10519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0"/>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Another Angel—Adam?</a:t>
            </a:r>
          </a:p>
        </p:txBody>
      </p:sp>
      <p:sp>
        <p:nvSpPr>
          <p:cNvPr id="11" name="TextBox 10"/>
          <p:cNvSpPr txBox="1"/>
          <p:nvPr/>
        </p:nvSpPr>
        <p:spPr>
          <a:xfrm>
            <a:off x="190500" y="6380202"/>
            <a:ext cx="2971800" cy="369332"/>
          </a:xfrm>
          <a:prstGeom prst="rect">
            <a:avLst/>
          </a:prstGeom>
          <a:noFill/>
        </p:spPr>
        <p:txBody>
          <a:bodyPr wrap="square" rtlCol="0">
            <a:spAutoFit/>
          </a:bodyPr>
          <a:lstStyle/>
          <a:p>
            <a:r>
              <a:rPr lang="en-US" dirty="0">
                <a:solidFill>
                  <a:schemeClr val="bg2"/>
                </a:solidFill>
              </a:rPr>
              <a:t>Revelation 8:3-5</a:t>
            </a:r>
          </a:p>
        </p:txBody>
      </p:sp>
      <p:sp>
        <p:nvSpPr>
          <p:cNvPr id="12" name="TextBox 11"/>
          <p:cNvSpPr txBox="1"/>
          <p:nvPr/>
        </p:nvSpPr>
        <p:spPr>
          <a:xfrm>
            <a:off x="6448334" y="1910232"/>
            <a:ext cx="4419600" cy="2308324"/>
          </a:xfrm>
          <a:prstGeom prst="rect">
            <a:avLst/>
          </a:prstGeom>
          <a:noFill/>
        </p:spPr>
        <p:txBody>
          <a:bodyPr wrap="square" rtlCol="0">
            <a:spAutoFit/>
          </a:bodyPr>
          <a:lstStyle/>
          <a:p>
            <a:r>
              <a:rPr lang="en-US" sz="2400" dirty="0">
                <a:solidFill>
                  <a:schemeClr val="bg2"/>
                </a:solidFill>
              </a:rPr>
              <a:t>Golden Censer of incense—ancient temple had a golden altar of incense denoting the prayers of the righteous that would pass through the veil to God—a pleading with the Lord to come</a:t>
            </a:r>
          </a:p>
        </p:txBody>
      </p:sp>
      <p:sp>
        <p:nvSpPr>
          <p:cNvPr id="13" name="TextBox 12"/>
          <p:cNvSpPr txBox="1"/>
          <p:nvPr/>
        </p:nvSpPr>
        <p:spPr>
          <a:xfrm>
            <a:off x="3647983" y="750837"/>
            <a:ext cx="5609666" cy="830997"/>
          </a:xfrm>
          <a:prstGeom prst="rect">
            <a:avLst/>
          </a:prstGeom>
          <a:noFill/>
        </p:spPr>
        <p:txBody>
          <a:bodyPr wrap="square" rtlCol="0">
            <a:spAutoFit/>
          </a:bodyPr>
          <a:lstStyle/>
          <a:p>
            <a:pPr algn="ctr"/>
            <a:r>
              <a:rPr lang="en-US" sz="2400" dirty="0">
                <a:solidFill>
                  <a:schemeClr val="bg2"/>
                </a:solidFill>
              </a:rPr>
              <a:t>One who holds the keys over this earth.</a:t>
            </a:r>
          </a:p>
          <a:p>
            <a:pPr algn="ctr"/>
            <a:r>
              <a:rPr lang="en-US" sz="2400" dirty="0">
                <a:solidFill>
                  <a:schemeClr val="bg2"/>
                </a:solidFill>
              </a:rPr>
              <a:t> (D&amp;C 88:112)</a:t>
            </a:r>
          </a:p>
        </p:txBody>
      </p:sp>
      <p:sp>
        <p:nvSpPr>
          <p:cNvPr id="14" name="TextBox 13"/>
          <p:cNvSpPr txBox="1"/>
          <p:nvPr/>
        </p:nvSpPr>
        <p:spPr>
          <a:xfrm>
            <a:off x="190500" y="4093924"/>
            <a:ext cx="6143065" cy="1938992"/>
          </a:xfrm>
          <a:prstGeom prst="rect">
            <a:avLst/>
          </a:prstGeom>
          <a:noFill/>
        </p:spPr>
        <p:txBody>
          <a:bodyPr wrap="square" rtlCol="0">
            <a:spAutoFit/>
          </a:bodyPr>
          <a:lstStyle/>
          <a:p>
            <a:r>
              <a:rPr lang="en-US" sz="2400" dirty="0">
                <a:solidFill>
                  <a:schemeClr val="bg2"/>
                </a:solidFill>
              </a:rPr>
              <a:t>Smoke of incense ascends up—prayers</a:t>
            </a:r>
          </a:p>
          <a:p>
            <a:endParaRPr lang="en-US" sz="2400" dirty="0">
              <a:solidFill>
                <a:schemeClr val="bg2"/>
              </a:solidFill>
            </a:endParaRPr>
          </a:p>
          <a:p>
            <a:r>
              <a:rPr lang="en-US" sz="2400" dirty="0">
                <a:solidFill>
                  <a:schemeClr val="bg2"/>
                </a:solidFill>
              </a:rPr>
              <a:t>Fire on the altar—punishments from God</a:t>
            </a:r>
          </a:p>
          <a:p>
            <a:endParaRPr lang="en-US" sz="2400" dirty="0">
              <a:solidFill>
                <a:schemeClr val="bg2"/>
              </a:solidFill>
            </a:endParaRPr>
          </a:p>
          <a:p>
            <a:r>
              <a:rPr lang="en-US" sz="2400" dirty="0">
                <a:solidFill>
                  <a:schemeClr val="bg2"/>
                </a:solidFill>
              </a:rPr>
              <a:t>Voices—Earth must go through a cleansing first</a:t>
            </a:r>
          </a:p>
        </p:txBody>
      </p:sp>
      <p:pic>
        <p:nvPicPr>
          <p:cNvPr id="3" name="Picture 2">
            <a:extLst>
              <a:ext uri="{FF2B5EF4-FFF2-40B4-BE49-F238E27FC236}">
                <a16:creationId xmlns:a16="http://schemas.microsoft.com/office/drawing/2014/main" id="{AB89B394-B69C-4575-9D5C-4480C17CF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72281"/>
            <a:ext cx="2209800" cy="3048000"/>
          </a:xfrm>
          <a:prstGeom prst="rect">
            <a:avLst/>
          </a:prstGeom>
        </p:spPr>
      </p:pic>
      <p:pic>
        <p:nvPicPr>
          <p:cNvPr id="7" name="Picture 6">
            <a:extLst>
              <a:ext uri="{FF2B5EF4-FFF2-40B4-BE49-F238E27FC236}">
                <a16:creationId xmlns:a16="http://schemas.microsoft.com/office/drawing/2014/main" id="{676D81C0-EB7A-4667-BE7C-4302AF4A1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215" y="4502358"/>
            <a:ext cx="3733800" cy="1981200"/>
          </a:xfrm>
          <a:prstGeom prst="rect">
            <a:avLst/>
          </a:prstGeom>
        </p:spPr>
      </p:pic>
    </p:spTree>
    <p:extLst>
      <p:ext uri="{BB962C8B-B14F-4D97-AF65-F5344CB8AC3E}">
        <p14:creationId xmlns:p14="http://schemas.microsoft.com/office/powerpoint/2010/main" val="311481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58579"/>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3 Major Cleansing Agents</a:t>
            </a:r>
          </a:p>
        </p:txBody>
      </p:sp>
      <p:sp>
        <p:nvSpPr>
          <p:cNvPr id="12" name="TextBox 11"/>
          <p:cNvSpPr txBox="1"/>
          <p:nvPr/>
        </p:nvSpPr>
        <p:spPr>
          <a:xfrm>
            <a:off x="8552330" y="2742303"/>
            <a:ext cx="2667000" cy="1200329"/>
          </a:xfrm>
          <a:prstGeom prst="rect">
            <a:avLst/>
          </a:prstGeom>
          <a:noFill/>
        </p:spPr>
        <p:txBody>
          <a:bodyPr wrap="square" rtlCol="0">
            <a:spAutoFit/>
          </a:bodyPr>
          <a:lstStyle/>
          <a:p>
            <a:r>
              <a:rPr lang="en-US" sz="3600" dirty="0">
                <a:solidFill>
                  <a:schemeClr val="bg2"/>
                </a:solidFill>
              </a:rPr>
              <a:t>Fire—</a:t>
            </a:r>
          </a:p>
          <a:p>
            <a:r>
              <a:rPr lang="en-US" sz="3600" dirty="0">
                <a:solidFill>
                  <a:schemeClr val="bg2"/>
                </a:solidFill>
              </a:rPr>
              <a:t>Holy Ghost</a:t>
            </a:r>
          </a:p>
        </p:txBody>
      </p:sp>
      <p:sp>
        <p:nvSpPr>
          <p:cNvPr id="13" name="TextBox 12"/>
          <p:cNvSpPr txBox="1"/>
          <p:nvPr/>
        </p:nvSpPr>
        <p:spPr>
          <a:xfrm>
            <a:off x="4495800" y="1219201"/>
            <a:ext cx="4419600" cy="584775"/>
          </a:xfrm>
          <a:prstGeom prst="rect">
            <a:avLst/>
          </a:prstGeom>
          <a:noFill/>
        </p:spPr>
        <p:txBody>
          <a:bodyPr wrap="square" rtlCol="0">
            <a:spAutoFit/>
          </a:bodyPr>
          <a:lstStyle/>
          <a:p>
            <a:r>
              <a:rPr lang="en-US" sz="3200" dirty="0">
                <a:solidFill>
                  <a:schemeClr val="bg2"/>
                </a:solidFill>
              </a:rPr>
              <a:t>Water--Baptism</a:t>
            </a:r>
          </a:p>
        </p:txBody>
      </p:sp>
      <p:sp>
        <p:nvSpPr>
          <p:cNvPr id="14" name="TextBox 13"/>
          <p:cNvSpPr txBox="1"/>
          <p:nvPr/>
        </p:nvSpPr>
        <p:spPr>
          <a:xfrm>
            <a:off x="878847" y="2573179"/>
            <a:ext cx="2895600" cy="1077218"/>
          </a:xfrm>
          <a:prstGeom prst="rect">
            <a:avLst/>
          </a:prstGeom>
          <a:noFill/>
        </p:spPr>
        <p:txBody>
          <a:bodyPr wrap="square" rtlCol="0">
            <a:spAutoFit/>
          </a:bodyPr>
          <a:lstStyle/>
          <a:p>
            <a:r>
              <a:rPr lang="en-US" sz="3200" dirty="0">
                <a:solidFill>
                  <a:schemeClr val="bg2"/>
                </a:solidFill>
              </a:rPr>
              <a:t>Blood--Atonement</a:t>
            </a:r>
          </a:p>
        </p:txBody>
      </p:sp>
      <p:sp>
        <p:nvSpPr>
          <p:cNvPr id="10" name="TextBox 9"/>
          <p:cNvSpPr txBox="1"/>
          <p:nvPr/>
        </p:nvSpPr>
        <p:spPr>
          <a:xfrm>
            <a:off x="1819836" y="5267685"/>
            <a:ext cx="9144000" cy="1200329"/>
          </a:xfrm>
          <a:prstGeom prst="rect">
            <a:avLst/>
          </a:prstGeom>
          <a:noFill/>
        </p:spPr>
        <p:txBody>
          <a:bodyPr wrap="square" rtlCol="0">
            <a:spAutoFit/>
          </a:bodyPr>
          <a:lstStyle/>
          <a:p>
            <a:r>
              <a:rPr lang="en-US" sz="2400" dirty="0">
                <a:solidFill>
                  <a:schemeClr val="bg2"/>
                </a:solidFill>
              </a:rPr>
              <a:t>Or you can be cleansed by water, fire and blood of War Fire—becomes the chief cleansing medium—war of burning in which </a:t>
            </a:r>
          </a:p>
          <a:p>
            <a:r>
              <a:rPr lang="en-US" sz="2400" i="1" dirty="0">
                <a:solidFill>
                  <a:srgbClr val="FFFF00"/>
                </a:solidFill>
              </a:rPr>
              <a:t>“The people shall be as the fuel of the fire” (2 Nephi 19:19)</a:t>
            </a:r>
          </a:p>
        </p:txBody>
      </p:sp>
      <p:pic>
        <p:nvPicPr>
          <p:cNvPr id="3" name="Picture 2">
            <a:extLst>
              <a:ext uri="{FF2B5EF4-FFF2-40B4-BE49-F238E27FC236}">
                <a16:creationId xmlns:a16="http://schemas.microsoft.com/office/drawing/2014/main" id="{1FC9F7B1-4B75-493B-859A-31285BEE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386" y="2017586"/>
            <a:ext cx="5266944" cy="2962656"/>
          </a:xfrm>
          <a:prstGeom prst="rect">
            <a:avLst/>
          </a:prstGeom>
        </p:spPr>
      </p:pic>
    </p:spTree>
    <p:extLst>
      <p:ext uri="{BB962C8B-B14F-4D97-AF65-F5344CB8AC3E}">
        <p14:creationId xmlns:p14="http://schemas.microsoft.com/office/powerpoint/2010/main" val="39645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6453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1</a:t>
            </a:r>
            <a:r>
              <a:rPr lang="en-US" sz="4800" baseline="30000" dirty="0">
                <a:solidFill>
                  <a:srgbClr val="FF0000"/>
                </a:solidFill>
                <a:latin typeface="Abadi" panose="020B0604020104020204" pitchFamily="34" charset="0"/>
              </a:rPr>
              <a:t>st</a:t>
            </a:r>
            <a:r>
              <a:rPr lang="en-US" sz="4800" dirty="0">
                <a:solidFill>
                  <a:srgbClr val="FF0000"/>
                </a:solidFill>
                <a:latin typeface="Abadi" panose="020B0604020104020204" pitchFamily="34" charset="0"/>
              </a:rPr>
              <a:t> Angel Sounds</a:t>
            </a:r>
          </a:p>
        </p:txBody>
      </p:sp>
      <p:sp>
        <p:nvSpPr>
          <p:cNvPr id="11" name="TextBox 10"/>
          <p:cNvSpPr txBox="1"/>
          <p:nvPr/>
        </p:nvSpPr>
        <p:spPr>
          <a:xfrm>
            <a:off x="190500" y="6373479"/>
            <a:ext cx="2971800" cy="369332"/>
          </a:xfrm>
          <a:prstGeom prst="rect">
            <a:avLst/>
          </a:prstGeom>
          <a:noFill/>
        </p:spPr>
        <p:txBody>
          <a:bodyPr wrap="square" rtlCol="0">
            <a:spAutoFit/>
          </a:bodyPr>
          <a:lstStyle/>
          <a:p>
            <a:r>
              <a:rPr lang="en-US" dirty="0">
                <a:solidFill>
                  <a:schemeClr val="bg2"/>
                </a:solidFill>
              </a:rPr>
              <a:t>Revelation 8:7</a:t>
            </a:r>
          </a:p>
        </p:txBody>
      </p:sp>
      <p:sp>
        <p:nvSpPr>
          <p:cNvPr id="17" name="Rectangle 16"/>
          <p:cNvSpPr/>
          <p:nvPr/>
        </p:nvSpPr>
        <p:spPr>
          <a:xfrm>
            <a:off x="3048000" y="5277148"/>
            <a:ext cx="6096000" cy="1323439"/>
          </a:xfrm>
          <a:prstGeom prst="rect">
            <a:avLst/>
          </a:prstGeom>
        </p:spPr>
        <p:txBody>
          <a:bodyPr>
            <a:spAutoFit/>
          </a:bodyPr>
          <a:lstStyle/>
          <a:p>
            <a:r>
              <a:rPr lang="en-US" sz="2000" i="1" dirty="0">
                <a:solidFill>
                  <a:srgbClr val="FFFF00"/>
                </a:solidFill>
                <a:latin typeface="Calibri" panose="020F0502020204030204" pitchFamily="34" charset="0"/>
              </a:rPr>
              <a:t>For, behold, the day cometh, that shall burn as an oven; and all the proud, yea, and all that do wickedly, shall be stubble: and the day that cometh shall burn them up." (Malachi 4:1)</a:t>
            </a:r>
            <a:endParaRPr lang="en-US" sz="2000" i="1" dirty="0">
              <a:solidFill>
                <a:srgbClr val="FFFF00"/>
              </a:solidFill>
            </a:endParaRPr>
          </a:p>
        </p:txBody>
      </p:sp>
      <p:grpSp>
        <p:nvGrpSpPr>
          <p:cNvPr id="29" name="Group 28"/>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30" name="Freeform: Shape 29"/>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rapezoid 34"/>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EC35401-1B88-4AFD-A7BF-76E631F98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07" y="1639918"/>
            <a:ext cx="4517528" cy="3151905"/>
          </a:xfrm>
          <a:prstGeom prst="rect">
            <a:avLst/>
          </a:prstGeom>
        </p:spPr>
      </p:pic>
      <p:pic>
        <p:nvPicPr>
          <p:cNvPr id="18" name="Picture 17">
            <a:extLst>
              <a:ext uri="{FF2B5EF4-FFF2-40B4-BE49-F238E27FC236}">
                <a16:creationId xmlns:a16="http://schemas.microsoft.com/office/drawing/2014/main" id="{2298F513-D29F-4E66-9A65-2DF278459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470" y="1223536"/>
            <a:ext cx="3523793" cy="3535986"/>
          </a:xfrm>
          <a:prstGeom prst="rect">
            <a:avLst/>
          </a:prstGeom>
        </p:spPr>
      </p:pic>
      <p:pic>
        <p:nvPicPr>
          <p:cNvPr id="20" name="Picture 19">
            <a:extLst>
              <a:ext uri="{FF2B5EF4-FFF2-40B4-BE49-F238E27FC236}">
                <a16:creationId xmlns:a16="http://schemas.microsoft.com/office/drawing/2014/main" id="{E73FC0D7-FC1B-412C-8B94-DC8296946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402" y="1454625"/>
            <a:ext cx="3353091" cy="3822523"/>
          </a:xfrm>
          <a:prstGeom prst="rect">
            <a:avLst/>
          </a:prstGeom>
        </p:spPr>
      </p:pic>
    </p:spTree>
    <p:extLst>
      <p:ext uri="{BB962C8B-B14F-4D97-AF65-F5344CB8AC3E}">
        <p14:creationId xmlns:p14="http://schemas.microsoft.com/office/powerpoint/2010/main" val="24162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4072"/>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2nd Angel Sounds</a:t>
            </a:r>
          </a:p>
        </p:txBody>
      </p:sp>
      <p:sp>
        <p:nvSpPr>
          <p:cNvPr id="11" name="TextBox 10"/>
          <p:cNvSpPr txBox="1"/>
          <p:nvPr/>
        </p:nvSpPr>
        <p:spPr>
          <a:xfrm>
            <a:off x="101569" y="6436549"/>
            <a:ext cx="2971800" cy="369332"/>
          </a:xfrm>
          <a:prstGeom prst="rect">
            <a:avLst/>
          </a:prstGeom>
          <a:noFill/>
        </p:spPr>
        <p:txBody>
          <a:bodyPr wrap="square" rtlCol="0">
            <a:spAutoFit/>
          </a:bodyPr>
          <a:lstStyle/>
          <a:p>
            <a:r>
              <a:rPr lang="en-US" dirty="0">
                <a:solidFill>
                  <a:schemeClr val="bg2"/>
                </a:solidFill>
              </a:rPr>
              <a:t>Revelation 8:8-9</a:t>
            </a:r>
          </a:p>
        </p:txBody>
      </p:sp>
      <p:grpSp>
        <p:nvGrpSpPr>
          <p:cNvPr id="14" name="Group 13"/>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8" name="Freeform: Shape 17"/>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rapezoid 22"/>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988002" y="5317759"/>
            <a:ext cx="7326658" cy="1224229"/>
            <a:chOff x="1817342" y="5319618"/>
            <a:chExt cx="7326658" cy="1224229"/>
          </a:xfrm>
        </p:grpSpPr>
        <p:sp>
          <p:nvSpPr>
            <p:cNvPr id="2" name="Rectangle 1"/>
            <p:cNvSpPr/>
            <p:nvPr/>
          </p:nvSpPr>
          <p:spPr>
            <a:xfrm>
              <a:off x="2775697" y="5343518"/>
              <a:ext cx="6368303" cy="1200329"/>
            </a:xfrm>
            <a:prstGeom prst="rect">
              <a:avLst/>
            </a:prstGeom>
          </p:spPr>
          <p:txBody>
            <a:bodyPr wrap="square">
              <a:spAutoFit/>
            </a:bodyPr>
            <a:lstStyle/>
            <a:p>
              <a:r>
                <a:rPr lang="en-US" dirty="0">
                  <a:solidFill>
                    <a:schemeClr val="bg1"/>
                  </a:solidFill>
                  <a:latin typeface="Calibri" panose="020F0502020204030204" pitchFamily="34" charset="0"/>
                </a:rPr>
                <a:t>“We have no way of conceiving what kind of a natural calamity would destroy a third part of the sea life and of all ships. Will it be a volcanic eruption of such magnitude as to involve whole continents?” (</a:t>
              </a:r>
              <a:r>
                <a:rPr lang="en-US" i="1" dirty="0">
                  <a:solidFill>
                    <a:schemeClr val="bg1"/>
                  </a:solidFill>
                  <a:latin typeface="Calibri" panose="020F0502020204030204" pitchFamily="34" charset="0"/>
                </a:rPr>
                <a:t>3</a:t>
              </a:r>
              <a:r>
                <a:rPr lang="en-US" dirty="0">
                  <a:solidFill>
                    <a:schemeClr val="bg1"/>
                  </a:solidFill>
                  <a:latin typeface="Calibri" panose="020F0502020204030204" pitchFamily="34" charset="0"/>
                </a:rPr>
                <a:t>)</a:t>
              </a:r>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7342" y="5319618"/>
              <a:ext cx="760261" cy="1061197"/>
            </a:xfrm>
            <a:prstGeom prst="rect">
              <a:avLst/>
            </a:prstGeom>
          </p:spPr>
        </p:pic>
      </p:grpSp>
      <p:grpSp>
        <p:nvGrpSpPr>
          <p:cNvPr id="7" name="Group 6"/>
          <p:cNvGrpSpPr/>
          <p:nvPr/>
        </p:nvGrpSpPr>
        <p:grpSpPr>
          <a:xfrm>
            <a:off x="28575" y="1422294"/>
            <a:ext cx="4379012" cy="3519564"/>
            <a:chOff x="28575" y="1422294"/>
            <a:chExt cx="4379012" cy="3519564"/>
          </a:xfrm>
        </p:grpSpPr>
        <p:sp>
          <p:nvSpPr>
            <p:cNvPr id="13" name="TextBox 12"/>
            <p:cNvSpPr txBox="1"/>
            <p:nvPr/>
          </p:nvSpPr>
          <p:spPr>
            <a:xfrm>
              <a:off x="266700" y="1422294"/>
              <a:ext cx="3861547" cy="954107"/>
            </a:xfrm>
            <a:prstGeom prst="rect">
              <a:avLst/>
            </a:prstGeom>
            <a:noFill/>
          </p:spPr>
          <p:txBody>
            <a:bodyPr wrap="square" rtlCol="0">
              <a:spAutoFit/>
            </a:bodyPr>
            <a:lstStyle/>
            <a:p>
              <a:r>
                <a:rPr lang="en-US" sz="2800" dirty="0">
                  <a:solidFill>
                    <a:schemeClr val="bg2"/>
                  </a:solidFill>
                </a:rPr>
                <a:t>Great mountain burning with fire--mankind</a:t>
              </a:r>
            </a:p>
          </p:txBody>
        </p:sp>
        <p:pic>
          <p:nvPicPr>
            <p:cNvPr id="8194" name="Picture 2" descr="Image result for volcano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 y="2480853"/>
              <a:ext cx="4379012" cy="2461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924800" y="1899347"/>
            <a:ext cx="4267200" cy="3126300"/>
            <a:chOff x="7924800" y="1899347"/>
            <a:chExt cx="4267200" cy="3126300"/>
          </a:xfrm>
        </p:grpSpPr>
        <p:sp>
          <p:nvSpPr>
            <p:cNvPr id="17" name="TextBox 16"/>
            <p:cNvSpPr txBox="1"/>
            <p:nvPr/>
          </p:nvSpPr>
          <p:spPr>
            <a:xfrm>
              <a:off x="8153400" y="1899347"/>
              <a:ext cx="4038600" cy="954107"/>
            </a:xfrm>
            <a:prstGeom prst="rect">
              <a:avLst/>
            </a:prstGeom>
            <a:noFill/>
          </p:spPr>
          <p:txBody>
            <a:bodyPr wrap="square" rtlCol="0">
              <a:spAutoFit/>
            </a:bodyPr>
            <a:lstStyle/>
            <a:p>
              <a:r>
                <a:rPr lang="en-US" sz="2800" dirty="0">
                  <a:solidFill>
                    <a:schemeClr val="bg2"/>
                  </a:solidFill>
                </a:rPr>
                <a:t>Sea “creatures” die and ships destroyed</a:t>
              </a:r>
            </a:p>
          </p:txBody>
        </p:sp>
        <p:pic>
          <p:nvPicPr>
            <p:cNvPr id="8196" name="Picture 4" descr="Image result for volcano and ocea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034922"/>
              <a:ext cx="3533775" cy="19907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27236BA0-69DD-49C9-AE7C-C5D3B10BF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358" y="1282657"/>
            <a:ext cx="3365284" cy="3859102"/>
          </a:xfrm>
          <a:prstGeom prst="rect">
            <a:avLst/>
          </a:prstGeom>
        </p:spPr>
      </p:pic>
    </p:spTree>
    <p:extLst>
      <p:ext uri="{BB962C8B-B14F-4D97-AF65-F5344CB8AC3E}">
        <p14:creationId xmlns:p14="http://schemas.microsoft.com/office/powerpoint/2010/main" val="28311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8082" y="67163"/>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3rd Angel Sounds</a:t>
            </a:r>
          </a:p>
        </p:txBody>
      </p:sp>
      <p:sp>
        <p:nvSpPr>
          <p:cNvPr id="11" name="TextBox 10"/>
          <p:cNvSpPr txBox="1"/>
          <p:nvPr/>
        </p:nvSpPr>
        <p:spPr>
          <a:xfrm>
            <a:off x="216616" y="6366302"/>
            <a:ext cx="2971800" cy="369332"/>
          </a:xfrm>
          <a:prstGeom prst="rect">
            <a:avLst/>
          </a:prstGeom>
          <a:noFill/>
        </p:spPr>
        <p:txBody>
          <a:bodyPr wrap="square" rtlCol="0">
            <a:spAutoFit/>
          </a:bodyPr>
          <a:lstStyle/>
          <a:p>
            <a:r>
              <a:rPr lang="en-US" dirty="0">
                <a:solidFill>
                  <a:schemeClr val="bg2"/>
                </a:solidFill>
              </a:rPr>
              <a:t>Revelation 8:10-11</a:t>
            </a:r>
          </a:p>
        </p:txBody>
      </p:sp>
      <p:grpSp>
        <p:nvGrpSpPr>
          <p:cNvPr id="15" name="Group 14"/>
          <p:cNvGrpSpPr/>
          <p:nvPr/>
        </p:nvGrpSpPr>
        <p:grpSpPr>
          <a:xfrm flipH="1">
            <a:off x="3032036" y="159385"/>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6" name="Freeform: Shape 15"/>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rapezoid 20"/>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956049" y="4818313"/>
            <a:ext cx="4962151" cy="1754326"/>
          </a:xfrm>
          <a:prstGeom prst="rect">
            <a:avLst/>
          </a:prstGeom>
        </p:spPr>
        <p:txBody>
          <a:bodyPr wrap="square">
            <a:spAutoFit/>
          </a:bodyPr>
          <a:lstStyle/>
          <a:p>
            <a:r>
              <a:rPr lang="en-US" dirty="0">
                <a:solidFill>
                  <a:schemeClr val="bg1"/>
                </a:solidFill>
                <a:latin typeface="Calibri" panose="020F0502020204030204" pitchFamily="34" charset="0"/>
              </a:rPr>
              <a:t>In Moses' day, the lakes, ponds, storage water, and the Nile itself were turned to blood so that the fish died, the river stank, and the Egyptians couldn't drink of the water. They dug for wells away from the Nile to obtain uncontaminated water. This curse lasted 7 days (Ex. 7:14-25).</a:t>
            </a:r>
            <a:endParaRPr lang="en-US" dirty="0">
              <a:solidFill>
                <a:schemeClr val="bg1"/>
              </a:solidFill>
            </a:endParaRPr>
          </a:p>
        </p:txBody>
      </p:sp>
      <p:pic>
        <p:nvPicPr>
          <p:cNvPr id="9" name="Picture 8">
            <a:extLst>
              <a:ext uri="{FF2B5EF4-FFF2-40B4-BE49-F238E27FC236}">
                <a16:creationId xmlns:a16="http://schemas.microsoft.com/office/drawing/2014/main" id="{3396D6E3-2665-49D6-AEAB-2284F0BCE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49" y="1312997"/>
            <a:ext cx="4023709" cy="3871296"/>
          </a:xfrm>
          <a:prstGeom prst="rect">
            <a:avLst/>
          </a:prstGeom>
        </p:spPr>
      </p:pic>
      <p:pic>
        <p:nvPicPr>
          <p:cNvPr id="23" name="Picture 22">
            <a:extLst>
              <a:ext uri="{FF2B5EF4-FFF2-40B4-BE49-F238E27FC236}">
                <a16:creationId xmlns:a16="http://schemas.microsoft.com/office/drawing/2014/main" id="{A7ABDF5C-B0C0-4789-A0DB-18CD4B01F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66" y="1027692"/>
            <a:ext cx="4163929" cy="3066554"/>
          </a:xfrm>
          <a:prstGeom prst="rect">
            <a:avLst/>
          </a:prstGeom>
        </p:spPr>
      </p:pic>
      <p:pic>
        <p:nvPicPr>
          <p:cNvPr id="25" name="Picture 24">
            <a:extLst>
              <a:ext uri="{FF2B5EF4-FFF2-40B4-BE49-F238E27FC236}">
                <a16:creationId xmlns:a16="http://schemas.microsoft.com/office/drawing/2014/main" id="{ADB9460A-91FE-4C4F-8987-BD8FE8A34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621" y="1210147"/>
            <a:ext cx="3627434" cy="4688230"/>
          </a:xfrm>
          <a:prstGeom prst="rect">
            <a:avLst/>
          </a:prstGeom>
        </p:spPr>
      </p:pic>
    </p:spTree>
    <p:extLst>
      <p:ext uri="{BB962C8B-B14F-4D97-AF65-F5344CB8AC3E}">
        <p14:creationId xmlns:p14="http://schemas.microsoft.com/office/powerpoint/2010/main" val="20636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4th Angel Sounds</a:t>
            </a:r>
          </a:p>
        </p:txBody>
      </p:sp>
      <p:sp>
        <p:nvSpPr>
          <p:cNvPr id="11" name="TextBox 10"/>
          <p:cNvSpPr txBox="1"/>
          <p:nvPr/>
        </p:nvSpPr>
        <p:spPr>
          <a:xfrm>
            <a:off x="101569" y="6404032"/>
            <a:ext cx="2971800" cy="369332"/>
          </a:xfrm>
          <a:prstGeom prst="rect">
            <a:avLst/>
          </a:prstGeom>
          <a:noFill/>
        </p:spPr>
        <p:txBody>
          <a:bodyPr wrap="square" rtlCol="0">
            <a:spAutoFit/>
          </a:bodyPr>
          <a:lstStyle/>
          <a:p>
            <a:r>
              <a:rPr lang="en-US" dirty="0">
                <a:solidFill>
                  <a:schemeClr val="bg2"/>
                </a:solidFill>
              </a:rPr>
              <a:t>Revelation 8:12</a:t>
            </a:r>
          </a:p>
        </p:txBody>
      </p:sp>
      <p:sp>
        <p:nvSpPr>
          <p:cNvPr id="12" name="TextBox 11"/>
          <p:cNvSpPr txBox="1"/>
          <p:nvPr/>
        </p:nvSpPr>
        <p:spPr>
          <a:xfrm>
            <a:off x="3335392" y="5265795"/>
            <a:ext cx="8013926" cy="954107"/>
          </a:xfrm>
          <a:prstGeom prst="rect">
            <a:avLst/>
          </a:prstGeom>
          <a:noFill/>
        </p:spPr>
        <p:txBody>
          <a:bodyPr wrap="square" rtlCol="0">
            <a:spAutoFit/>
          </a:bodyPr>
          <a:lstStyle/>
          <a:p>
            <a:r>
              <a:rPr lang="en-US" sz="2800" dirty="0">
                <a:solidFill>
                  <a:schemeClr val="bg2"/>
                </a:solidFill>
              </a:rPr>
              <a:t>Great spiritual darkness upon the earth in the last days before the Second Coming of the Savior.</a:t>
            </a:r>
          </a:p>
        </p:txBody>
      </p:sp>
      <p:sp>
        <p:nvSpPr>
          <p:cNvPr id="13" name="TextBox 12"/>
          <p:cNvSpPr txBox="1"/>
          <p:nvPr/>
        </p:nvSpPr>
        <p:spPr>
          <a:xfrm>
            <a:off x="654424" y="2053699"/>
            <a:ext cx="4419600" cy="1815882"/>
          </a:xfrm>
          <a:prstGeom prst="rect">
            <a:avLst/>
          </a:prstGeom>
          <a:noFill/>
        </p:spPr>
        <p:txBody>
          <a:bodyPr wrap="square" rtlCol="0">
            <a:spAutoFit/>
          </a:bodyPr>
          <a:lstStyle/>
          <a:p>
            <a:r>
              <a:rPr lang="en-US" sz="2800" dirty="0">
                <a:solidFill>
                  <a:schemeClr val="bg2"/>
                </a:solidFill>
              </a:rPr>
              <a:t>1/3 Part</a:t>
            </a:r>
          </a:p>
          <a:p>
            <a:r>
              <a:rPr lang="en-US" sz="2800" dirty="0">
                <a:solidFill>
                  <a:schemeClr val="bg2"/>
                </a:solidFill>
              </a:rPr>
              <a:t>	Sun</a:t>
            </a:r>
          </a:p>
          <a:p>
            <a:r>
              <a:rPr lang="en-US" sz="2800" dirty="0">
                <a:solidFill>
                  <a:schemeClr val="bg2"/>
                </a:solidFill>
              </a:rPr>
              <a:t>	Moon</a:t>
            </a:r>
          </a:p>
          <a:p>
            <a:r>
              <a:rPr lang="en-US" sz="2800" dirty="0">
                <a:solidFill>
                  <a:schemeClr val="bg2"/>
                </a:solidFill>
              </a:rPr>
              <a:t>	Stars darkened</a:t>
            </a:r>
          </a:p>
        </p:txBody>
      </p:sp>
      <p:grpSp>
        <p:nvGrpSpPr>
          <p:cNvPr id="8" name="Group 7"/>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rapezoid 17"/>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6AFBEF9-C9A9-4C73-94DE-09FC4913D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590" y="1395809"/>
            <a:ext cx="4676775" cy="3533775"/>
          </a:xfrm>
          <a:prstGeom prst="rect">
            <a:avLst/>
          </a:prstGeom>
        </p:spPr>
      </p:pic>
    </p:spTree>
    <p:extLst>
      <p:ext uri="{BB962C8B-B14F-4D97-AF65-F5344CB8AC3E}">
        <p14:creationId xmlns:p14="http://schemas.microsoft.com/office/powerpoint/2010/main" val="4555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Woe, Woe, Woe</a:t>
            </a:r>
          </a:p>
        </p:txBody>
      </p:sp>
      <p:sp>
        <p:nvSpPr>
          <p:cNvPr id="11" name="TextBox 10"/>
          <p:cNvSpPr txBox="1"/>
          <p:nvPr/>
        </p:nvSpPr>
        <p:spPr>
          <a:xfrm>
            <a:off x="0" y="6460003"/>
            <a:ext cx="2971800" cy="369332"/>
          </a:xfrm>
          <a:prstGeom prst="rect">
            <a:avLst/>
          </a:prstGeom>
          <a:noFill/>
        </p:spPr>
        <p:txBody>
          <a:bodyPr wrap="square" rtlCol="0">
            <a:spAutoFit/>
          </a:bodyPr>
          <a:lstStyle/>
          <a:p>
            <a:r>
              <a:rPr lang="en-US" dirty="0">
                <a:solidFill>
                  <a:schemeClr val="bg2"/>
                </a:solidFill>
              </a:rPr>
              <a:t>Revelation 8:13</a:t>
            </a:r>
          </a:p>
        </p:txBody>
      </p:sp>
      <p:sp>
        <p:nvSpPr>
          <p:cNvPr id="12" name="TextBox 11"/>
          <p:cNvSpPr txBox="1"/>
          <p:nvPr/>
        </p:nvSpPr>
        <p:spPr>
          <a:xfrm>
            <a:off x="6938681" y="2626659"/>
            <a:ext cx="4477871" cy="2246769"/>
          </a:xfrm>
          <a:prstGeom prst="rect">
            <a:avLst/>
          </a:prstGeom>
          <a:noFill/>
        </p:spPr>
        <p:txBody>
          <a:bodyPr wrap="square" rtlCol="0">
            <a:spAutoFit/>
          </a:bodyPr>
          <a:lstStyle/>
          <a:p>
            <a:r>
              <a:rPr lang="en-US" sz="2800" dirty="0">
                <a:solidFill>
                  <a:schemeClr val="bg2"/>
                </a:solidFill>
              </a:rPr>
              <a:t>1</a:t>
            </a:r>
            <a:r>
              <a:rPr lang="en-US" sz="2800" baseline="30000" dirty="0">
                <a:solidFill>
                  <a:schemeClr val="bg2"/>
                </a:solidFill>
              </a:rPr>
              <a:t>st</a:t>
            </a:r>
            <a:r>
              <a:rPr lang="en-US" sz="2800" dirty="0">
                <a:solidFill>
                  <a:schemeClr val="bg2"/>
                </a:solidFill>
              </a:rPr>
              <a:t> Woe will be the gathering of the armies of destruction. </a:t>
            </a:r>
          </a:p>
          <a:p>
            <a:endParaRPr lang="en-US" sz="2800" dirty="0">
              <a:solidFill>
                <a:schemeClr val="bg2"/>
              </a:solidFill>
            </a:endParaRPr>
          </a:p>
          <a:p>
            <a:r>
              <a:rPr lang="en-US" sz="2800" dirty="0">
                <a:solidFill>
                  <a:schemeClr val="bg2"/>
                </a:solidFill>
              </a:rPr>
              <a:t>It will be frightening as we see destruction gathering.</a:t>
            </a:r>
          </a:p>
        </p:txBody>
      </p:sp>
      <p:sp>
        <p:nvSpPr>
          <p:cNvPr id="13" name="TextBox 12"/>
          <p:cNvSpPr txBox="1"/>
          <p:nvPr/>
        </p:nvSpPr>
        <p:spPr>
          <a:xfrm>
            <a:off x="1752600" y="1371600"/>
            <a:ext cx="4419600" cy="523220"/>
          </a:xfrm>
          <a:prstGeom prst="rect">
            <a:avLst/>
          </a:prstGeom>
          <a:noFill/>
        </p:spPr>
        <p:txBody>
          <a:bodyPr wrap="square" rtlCol="0">
            <a:spAutoFit/>
          </a:bodyPr>
          <a:lstStyle/>
          <a:p>
            <a:r>
              <a:rPr lang="en-US" sz="2800" dirty="0">
                <a:solidFill>
                  <a:schemeClr val="bg2"/>
                </a:solidFill>
              </a:rPr>
              <a:t>Dramatic Warning</a:t>
            </a:r>
          </a:p>
        </p:txBody>
      </p:sp>
      <p:pic>
        <p:nvPicPr>
          <p:cNvPr id="3" name="Picture 2">
            <a:extLst>
              <a:ext uri="{FF2B5EF4-FFF2-40B4-BE49-F238E27FC236}">
                <a16:creationId xmlns:a16="http://schemas.microsoft.com/office/drawing/2014/main" id="{D249A162-B371-4722-B864-15ADFC6BC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94" y="2482723"/>
            <a:ext cx="5425440" cy="3389376"/>
          </a:xfrm>
          <a:prstGeom prst="rect">
            <a:avLst/>
          </a:prstGeom>
        </p:spPr>
      </p:pic>
    </p:spTree>
    <p:extLst>
      <p:ext uri="{BB962C8B-B14F-4D97-AF65-F5344CB8AC3E}">
        <p14:creationId xmlns:p14="http://schemas.microsoft.com/office/powerpoint/2010/main" val="13313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861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Fifth Angel Sounds</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12" name="TextBox 11"/>
          <p:cNvSpPr txBox="1"/>
          <p:nvPr/>
        </p:nvSpPr>
        <p:spPr>
          <a:xfrm>
            <a:off x="340275" y="5378602"/>
            <a:ext cx="4888088" cy="523220"/>
          </a:xfrm>
          <a:prstGeom prst="rect">
            <a:avLst/>
          </a:prstGeom>
          <a:noFill/>
        </p:spPr>
        <p:txBody>
          <a:bodyPr wrap="square" rtlCol="0">
            <a:spAutoFit/>
          </a:bodyPr>
          <a:lstStyle/>
          <a:p>
            <a:r>
              <a:rPr lang="en-US" sz="2800" dirty="0">
                <a:solidFill>
                  <a:schemeClr val="bg2"/>
                </a:solidFill>
              </a:rPr>
              <a:t>Bottomless Pit—pit of the abyss</a:t>
            </a:r>
          </a:p>
        </p:txBody>
      </p:sp>
      <p:sp>
        <p:nvSpPr>
          <p:cNvPr id="13" name="TextBox 12"/>
          <p:cNvSpPr txBox="1"/>
          <p:nvPr/>
        </p:nvSpPr>
        <p:spPr>
          <a:xfrm>
            <a:off x="340275" y="1122545"/>
            <a:ext cx="4621690" cy="1508105"/>
          </a:xfrm>
          <a:prstGeom prst="rect">
            <a:avLst/>
          </a:prstGeom>
          <a:noFill/>
        </p:spPr>
        <p:txBody>
          <a:bodyPr wrap="square" rtlCol="0">
            <a:spAutoFit/>
          </a:bodyPr>
          <a:lstStyle/>
          <a:p>
            <a:r>
              <a:rPr lang="en-US" sz="2800" dirty="0">
                <a:solidFill>
                  <a:schemeClr val="bg2"/>
                </a:solidFill>
              </a:rPr>
              <a:t>Star falls from heaven—Satan</a:t>
            </a:r>
          </a:p>
          <a:p>
            <a:endParaRPr lang="en-US" sz="2800" dirty="0">
              <a:solidFill>
                <a:schemeClr val="bg2"/>
              </a:solidFill>
            </a:endParaRPr>
          </a:p>
          <a:p>
            <a:r>
              <a:rPr lang="en-US" i="1" dirty="0">
                <a:solidFill>
                  <a:srgbClr val="FFFF00"/>
                </a:solidFill>
              </a:rPr>
              <a:t>“I beheld Satan as lightning fall from heaven.” Luke 10:18</a:t>
            </a:r>
            <a:endParaRPr lang="en-US" sz="2800" i="1" dirty="0">
              <a:solidFill>
                <a:srgbClr val="FFFF00"/>
              </a:solidFill>
            </a:endParaRPr>
          </a:p>
        </p:txBody>
      </p:sp>
      <p:sp>
        <p:nvSpPr>
          <p:cNvPr id="8" name="TextBox 7"/>
          <p:cNvSpPr txBox="1"/>
          <p:nvPr/>
        </p:nvSpPr>
        <p:spPr>
          <a:xfrm>
            <a:off x="5517776" y="3607179"/>
            <a:ext cx="3810000" cy="1384995"/>
          </a:xfrm>
          <a:prstGeom prst="rect">
            <a:avLst/>
          </a:prstGeom>
          <a:noFill/>
        </p:spPr>
        <p:txBody>
          <a:bodyPr wrap="square" rtlCol="0">
            <a:spAutoFit/>
          </a:bodyPr>
          <a:lstStyle/>
          <a:p>
            <a:r>
              <a:rPr lang="en-US" sz="2800" dirty="0">
                <a:solidFill>
                  <a:schemeClr val="bg2"/>
                </a:solidFill>
              </a:rPr>
              <a:t>Key to bottomless pit—Power to his (Satan’s) own kingdom</a:t>
            </a:r>
          </a:p>
        </p:txBody>
      </p:sp>
      <p:sp>
        <p:nvSpPr>
          <p:cNvPr id="9" name="TextBox 8"/>
          <p:cNvSpPr txBox="1"/>
          <p:nvPr/>
        </p:nvSpPr>
        <p:spPr>
          <a:xfrm>
            <a:off x="4346227" y="5978677"/>
            <a:ext cx="7551728" cy="523220"/>
          </a:xfrm>
          <a:prstGeom prst="rect">
            <a:avLst/>
          </a:prstGeom>
          <a:noFill/>
        </p:spPr>
        <p:txBody>
          <a:bodyPr wrap="square" rtlCol="0">
            <a:spAutoFit/>
          </a:bodyPr>
          <a:lstStyle/>
          <a:p>
            <a:r>
              <a:rPr lang="en-US" sz="2800" dirty="0">
                <a:solidFill>
                  <a:srgbClr val="FF0000"/>
                </a:solidFill>
                <a:effectLst>
                  <a:glow rad="228600">
                    <a:schemeClr val="accent2">
                      <a:satMod val="175000"/>
                      <a:alpha val="40000"/>
                    </a:schemeClr>
                  </a:glow>
                </a:effectLst>
              </a:rPr>
              <a:t>Note: Both Christ and Satan hold keys to the pit</a:t>
            </a:r>
          </a:p>
        </p:txBody>
      </p:sp>
      <p:grpSp>
        <p:nvGrpSpPr>
          <p:cNvPr id="14" name="Group 13"/>
          <p:cNvGrpSpPr/>
          <p:nvPr/>
        </p:nvGrpSpPr>
        <p:grpSpPr>
          <a:xfrm flipH="1">
            <a:off x="2797357" y="117683"/>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 name="Freeform: Shape 1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rapezoid 1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24682" y="1067718"/>
            <a:ext cx="2673273" cy="2308324"/>
          </a:xfrm>
          <a:prstGeom prst="rect">
            <a:avLst/>
          </a:prstGeom>
        </p:spPr>
        <p:txBody>
          <a:bodyPr wrap="square">
            <a:spAutoFit/>
          </a:bodyPr>
          <a:lstStyle/>
          <a:p>
            <a:r>
              <a:rPr lang="en-US" dirty="0">
                <a:solidFill>
                  <a:srgbClr val="FFFF00"/>
                </a:solidFill>
                <a:latin typeface="Palatino"/>
              </a:rPr>
              <a:t>How art thou fallen from heaven, O Lucifer, son of the morning! </a:t>
            </a:r>
            <a:r>
              <a:rPr lang="en-US" i="1" dirty="0">
                <a:solidFill>
                  <a:srgbClr val="FFFF00"/>
                </a:solidFill>
                <a:latin typeface="Palatino"/>
              </a:rPr>
              <a:t>how</a:t>
            </a:r>
            <a:r>
              <a:rPr lang="en-US" dirty="0">
                <a:solidFill>
                  <a:srgbClr val="FFFF00"/>
                </a:solidFill>
                <a:latin typeface="Palatino"/>
              </a:rPr>
              <a:t> art thou cut down to the ground, which didst weaken the nations!</a:t>
            </a:r>
          </a:p>
          <a:p>
            <a:r>
              <a:rPr lang="en-US" dirty="0">
                <a:solidFill>
                  <a:srgbClr val="FFFF00"/>
                </a:solidFill>
                <a:latin typeface="Palatino"/>
              </a:rPr>
              <a:t>Isaiah 14:12</a:t>
            </a:r>
            <a:endParaRPr lang="en-US" dirty="0">
              <a:solidFill>
                <a:srgbClr val="FFFF00"/>
              </a:solidFill>
            </a:endParaRPr>
          </a:p>
        </p:txBody>
      </p:sp>
      <p:pic>
        <p:nvPicPr>
          <p:cNvPr id="6" name="Picture 5">
            <a:extLst>
              <a:ext uri="{FF2B5EF4-FFF2-40B4-BE49-F238E27FC236}">
                <a16:creationId xmlns:a16="http://schemas.microsoft.com/office/drawing/2014/main" id="{86D9C8CC-9944-4809-BC64-E400B0B76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293" y="1195572"/>
            <a:ext cx="3895344" cy="2200656"/>
          </a:xfrm>
          <a:prstGeom prst="rect">
            <a:avLst/>
          </a:prstGeom>
        </p:spPr>
      </p:pic>
      <p:pic>
        <p:nvPicPr>
          <p:cNvPr id="10" name="Picture 9">
            <a:extLst>
              <a:ext uri="{FF2B5EF4-FFF2-40B4-BE49-F238E27FC236}">
                <a16:creationId xmlns:a16="http://schemas.microsoft.com/office/drawing/2014/main" id="{02DA74C6-8B2F-4E48-A493-034C6CFC2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3" y="2823526"/>
            <a:ext cx="3136900" cy="2362200"/>
          </a:xfrm>
          <a:prstGeom prst="rect">
            <a:avLst/>
          </a:prstGeom>
        </p:spPr>
      </p:pic>
      <p:pic>
        <p:nvPicPr>
          <p:cNvPr id="23" name="Picture 22">
            <a:extLst>
              <a:ext uri="{FF2B5EF4-FFF2-40B4-BE49-F238E27FC236}">
                <a16:creationId xmlns:a16="http://schemas.microsoft.com/office/drawing/2014/main" id="{0235AECE-74E1-480E-A08A-F594C3DC6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672" y="4740100"/>
            <a:ext cx="1600200" cy="1200150"/>
          </a:xfrm>
          <a:prstGeom prst="rect">
            <a:avLst/>
          </a:prstGeom>
        </p:spPr>
      </p:pic>
    </p:spTree>
    <p:extLst>
      <p:ext uri="{BB962C8B-B14F-4D97-AF65-F5344CB8AC3E}">
        <p14:creationId xmlns:p14="http://schemas.microsoft.com/office/powerpoint/2010/main" val="132233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63354" y="1654205"/>
            <a:ext cx="5374341" cy="4031873"/>
          </a:xfrm>
          <a:prstGeom prst="rect">
            <a:avLst/>
          </a:prstGeom>
          <a:noFill/>
        </p:spPr>
        <p:txBody>
          <a:bodyPr wrap="square" rtlCol="0">
            <a:spAutoFit/>
          </a:bodyPr>
          <a:lstStyle/>
          <a:p>
            <a:r>
              <a:rPr lang="en-US" sz="3200" dirty="0">
                <a:solidFill>
                  <a:schemeClr val="bg1"/>
                </a:solidFill>
              </a:rPr>
              <a:t>“Prophets, priests and kings … have looked forward with joyful anticipation to the day in which we live; and fired with heavenly and joyful anticipations they have sung and written and prophesied of this our day.”</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177" y="2033374"/>
            <a:ext cx="2523744" cy="3060192"/>
          </a:xfrm>
          <a:prstGeom prst="rect">
            <a:avLst/>
          </a:prstGeom>
        </p:spPr>
      </p:pic>
    </p:spTree>
    <p:extLst>
      <p:ext uri="{BB962C8B-B14F-4D97-AF65-F5344CB8AC3E}">
        <p14:creationId xmlns:p14="http://schemas.microsoft.com/office/powerpoint/2010/main" val="3226913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861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Key Unleashed</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9" name="TextBox 8"/>
          <p:cNvSpPr txBox="1"/>
          <p:nvPr/>
        </p:nvSpPr>
        <p:spPr>
          <a:xfrm>
            <a:off x="2553785" y="866609"/>
            <a:ext cx="7551728" cy="523220"/>
          </a:xfrm>
          <a:prstGeom prst="rect">
            <a:avLst/>
          </a:prstGeom>
          <a:noFill/>
        </p:spPr>
        <p:txBody>
          <a:bodyPr wrap="square" rtlCol="0">
            <a:spAutoFit/>
          </a:bodyPr>
          <a:lstStyle/>
          <a:p>
            <a:r>
              <a:rPr lang="en-US" sz="2800" dirty="0">
                <a:solidFill>
                  <a:srgbClr val="FF0000"/>
                </a:solidFill>
                <a:effectLst>
                  <a:glow rad="228600">
                    <a:schemeClr val="accent2">
                      <a:satMod val="175000"/>
                      <a:alpha val="40000"/>
                    </a:schemeClr>
                  </a:glow>
                </a:effectLst>
              </a:rPr>
              <a:t>Note: Both Christ and Satan hold keys to the pit</a:t>
            </a:r>
          </a:p>
        </p:txBody>
      </p:sp>
      <p:sp>
        <p:nvSpPr>
          <p:cNvPr id="3" name="Rectangle 2"/>
          <p:cNvSpPr/>
          <p:nvPr/>
        </p:nvSpPr>
        <p:spPr>
          <a:xfrm>
            <a:off x="323519" y="1697606"/>
            <a:ext cx="4181245" cy="3139321"/>
          </a:xfrm>
          <a:prstGeom prst="rect">
            <a:avLst/>
          </a:prstGeom>
        </p:spPr>
        <p:txBody>
          <a:bodyPr wrap="square">
            <a:spAutoFit/>
          </a:bodyPr>
          <a:lstStyle/>
          <a:p>
            <a:r>
              <a:rPr lang="en-US" dirty="0">
                <a:solidFill>
                  <a:schemeClr val="bg1"/>
                </a:solidFill>
                <a:latin typeface="Calibri" panose="020F0502020204030204" pitchFamily="34" charset="0"/>
              </a:rPr>
              <a:t>"John witnesses Satan turn the key to unleash the very powers of hell upon an unsuspecting world.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predator's intent is to destroy the earth. From the onset of this millennial battle, John shows that Satan leads the hosts forth upon the earth.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Before this, God overmastered the plagues through the destroying angels. </a:t>
            </a:r>
            <a:endParaRPr lang="en-US" dirty="0">
              <a:solidFill>
                <a:schemeClr val="bg1"/>
              </a:solidFill>
            </a:endParaRPr>
          </a:p>
        </p:txBody>
      </p:sp>
      <p:sp>
        <p:nvSpPr>
          <p:cNvPr id="23" name="Rectangle 22"/>
          <p:cNvSpPr/>
          <p:nvPr/>
        </p:nvSpPr>
        <p:spPr>
          <a:xfrm>
            <a:off x="11635189" y="6400389"/>
            <a:ext cx="495649" cy="369332"/>
          </a:xfrm>
          <a:prstGeom prst="rect">
            <a:avLst/>
          </a:prstGeom>
        </p:spPr>
        <p:txBody>
          <a:bodyPr wrap="none">
            <a:spAutoFit/>
          </a:bodyPr>
          <a:lstStyle/>
          <a:p>
            <a:r>
              <a:rPr lang="en-US" dirty="0">
                <a:solidFill>
                  <a:schemeClr val="bg1"/>
                </a:solidFill>
                <a:latin typeface="Calibri" panose="020F0502020204030204" pitchFamily="34" charset="0"/>
              </a:rPr>
              <a:t>(7) </a:t>
            </a:r>
            <a:endParaRPr lang="en-US" dirty="0"/>
          </a:p>
        </p:txBody>
      </p:sp>
      <p:sp>
        <p:nvSpPr>
          <p:cNvPr id="7" name="Rectangle 6"/>
          <p:cNvSpPr/>
          <p:nvPr/>
        </p:nvSpPr>
        <p:spPr>
          <a:xfrm>
            <a:off x="6121895" y="4553730"/>
            <a:ext cx="5513294" cy="2031325"/>
          </a:xfrm>
          <a:prstGeom prst="rect">
            <a:avLst/>
          </a:prstGeom>
        </p:spPr>
        <p:txBody>
          <a:bodyPr wrap="square">
            <a:spAutoFit/>
          </a:bodyPr>
          <a:lstStyle/>
          <a:p>
            <a:r>
              <a:rPr lang="en-US" dirty="0">
                <a:solidFill>
                  <a:schemeClr val="bg1"/>
                </a:solidFill>
                <a:latin typeface="Calibri" panose="020F0502020204030204" pitchFamily="34" charset="0"/>
              </a:rPr>
              <a:t>From this point on, Satan personally directs the operations bringing the misery that fuels hell to the surface of the earth.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Seer reveals the Adversary at his worst-venting anger, frustration, and rage. The world will feel the full thrust of his fury.</a:t>
            </a:r>
            <a:endParaRPr lang="en-US" dirty="0">
              <a:solidFill>
                <a:schemeClr val="bg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19" y="204971"/>
            <a:ext cx="947872" cy="1421808"/>
          </a:xfrm>
          <a:prstGeom prst="rect">
            <a:avLst/>
          </a:prstGeom>
        </p:spPr>
      </p:pic>
      <p:pic>
        <p:nvPicPr>
          <p:cNvPr id="2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7177" r="5405"/>
          <a:stretch/>
        </p:blipFill>
        <p:spPr bwMode="auto">
          <a:xfrm>
            <a:off x="5029200" y="1846217"/>
            <a:ext cx="5647765" cy="21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941" y="148611"/>
            <a:ext cx="11631706"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Satan Does Not Own The Key</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6" name="Rectangle 5"/>
          <p:cNvSpPr/>
          <p:nvPr/>
        </p:nvSpPr>
        <p:spPr>
          <a:xfrm>
            <a:off x="365606" y="1289341"/>
            <a:ext cx="4609806" cy="4247317"/>
          </a:xfrm>
          <a:prstGeom prst="rect">
            <a:avLst/>
          </a:prstGeom>
        </p:spPr>
        <p:txBody>
          <a:bodyPr wrap="square">
            <a:spAutoFit/>
          </a:bodyPr>
          <a:lstStyle/>
          <a:p>
            <a:r>
              <a:rPr lang="en-US" dirty="0">
                <a:solidFill>
                  <a:schemeClr val="bg1"/>
                </a:solidFill>
                <a:latin typeface="Calibri" panose="020F0502020204030204" pitchFamily="34" charset="0"/>
              </a:rPr>
              <a:t> "John sees the evil pour out of the pit in the abyss. Ancient writings show this place to be the abode of Jehovah's enemy and a kind of holding tank for fallen angels or even Satan himself.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key Satan uses to open the pit symbolizes power, authority, and ownership.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note, Satan does not own the key. He receives it.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Once again, John reveals that someone acts behind the scenes, controlling and directing even the machinations of the Evil One. </a:t>
            </a:r>
            <a:endParaRPr lang="en-US" b="0" i="0" dirty="0">
              <a:solidFill>
                <a:schemeClr val="bg1"/>
              </a:solidFill>
              <a:effectLst/>
              <a:latin typeface="Calibri" panose="020F0502020204030204" pitchFamily="34" charset="0"/>
            </a:endParaRPr>
          </a:p>
        </p:txBody>
      </p:sp>
      <p:sp>
        <p:nvSpPr>
          <p:cNvPr id="2" name="Rectangle 1"/>
          <p:cNvSpPr/>
          <p:nvPr/>
        </p:nvSpPr>
        <p:spPr>
          <a:xfrm>
            <a:off x="6081936" y="4553730"/>
            <a:ext cx="6096000" cy="1477328"/>
          </a:xfrm>
          <a:prstGeom prst="rect">
            <a:avLst/>
          </a:prstGeom>
        </p:spPr>
        <p:txBody>
          <a:bodyPr>
            <a:spAutoFit/>
          </a:bodyPr>
          <a:lstStyle/>
          <a:p>
            <a:r>
              <a:rPr lang="en-US" dirty="0">
                <a:solidFill>
                  <a:schemeClr val="bg1"/>
                </a:solidFill>
                <a:latin typeface="Calibri" panose="020F0502020204030204" pitchFamily="34" charset="0"/>
              </a:rPr>
              <a:t>Ironically this potent one, for all his flaunted authority, cannot free the might of hell until God gives him the key. In this way John shows that Perdition's dominion starts and ends where the Lord dictates. Satan's limits are firm-he cannot go beyond them (Job 1:12; 2:6)."</a:t>
            </a:r>
            <a:endParaRPr lang="en-US" dirty="0"/>
          </a:p>
        </p:txBody>
      </p:sp>
      <p:sp>
        <p:nvSpPr>
          <p:cNvPr id="7" name="Rectangle 6"/>
          <p:cNvSpPr/>
          <p:nvPr/>
        </p:nvSpPr>
        <p:spPr>
          <a:xfrm>
            <a:off x="11635189" y="6400389"/>
            <a:ext cx="495649" cy="369332"/>
          </a:xfrm>
          <a:prstGeom prst="rect">
            <a:avLst/>
          </a:prstGeom>
        </p:spPr>
        <p:txBody>
          <a:bodyPr wrap="none">
            <a:spAutoFit/>
          </a:bodyPr>
          <a:lstStyle/>
          <a:p>
            <a:r>
              <a:rPr lang="en-US" dirty="0">
                <a:solidFill>
                  <a:schemeClr val="bg1"/>
                </a:solidFill>
                <a:latin typeface="Calibri" panose="020F0502020204030204" pitchFamily="34" charset="0"/>
              </a:rPr>
              <a:t>(7) </a:t>
            </a:r>
            <a:endParaRPr lang="en-US" dirty="0"/>
          </a:p>
        </p:txBody>
      </p:sp>
      <p:pic>
        <p:nvPicPr>
          <p:cNvPr id="3074" name="Picture 2" descr="Image result for key abstract"/>
          <p:cNvPicPr>
            <a:picLocks noChangeAspect="1" noChangeArrowheads="1"/>
          </p:cNvPicPr>
          <p:nvPr/>
        </p:nvPicPr>
        <p:blipFill rotWithShape="1">
          <a:blip r:embed="rId2">
            <a:extLst>
              <a:ext uri="{28A0092B-C50C-407E-A947-70E740481C1C}">
                <a14:useLocalDpi xmlns:a14="http://schemas.microsoft.com/office/drawing/2010/main" val="0"/>
              </a:ext>
            </a:extLst>
          </a:blip>
          <a:srcRect t="24588" r="17843" b="4470"/>
          <a:stretch/>
        </p:blipFill>
        <p:spPr bwMode="auto">
          <a:xfrm>
            <a:off x="6081936" y="997035"/>
            <a:ext cx="3691234" cy="31873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Satan Opens Pit</a:t>
            </a:r>
          </a:p>
        </p:txBody>
      </p:sp>
      <p:sp>
        <p:nvSpPr>
          <p:cNvPr id="11" name="TextBox 10"/>
          <p:cNvSpPr txBox="1"/>
          <p:nvPr/>
        </p:nvSpPr>
        <p:spPr>
          <a:xfrm>
            <a:off x="0" y="6488668"/>
            <a:ext cx="2971800" cy="369332"/>
          </a:xfrm>
          <a:prstGeom prst="rect">
            <a:avLst/>
          </a:prstGeom>
          <a:noFill/>
        </p:spPr>
        <p:txBody>
          <a:bodyPr wrap="square" rtlCol="0">
            <a:spAutoFit/>
          </a:bodyPr>
          <a:lstStyle/>
          <a:p>
            <a:r>
              <a:rPr lang="en-US" dirty="0">
                <a:solidFill>
                  <a:schemeClr val="bg2"/>
                </a:solidFill>
              </a:rPr>
              <a:t>Revelation 9:2</a:t>
            </a:r>
          </a:p>
        </p:txBody>
      </p:sp>
      <p:sp>
        <p:nvSpPr>
          <p:cNvPr id="12" name="TextBox 11"/>
          <p:cNvSpPr txBox="1"/>
          <p:nvPr/>
        </p:nvSpPr>
        <p:spPr>
          <a:xfrm>
            <a:off x="4267200" y="5317166"/>
            <a:ext cx="5943600" cy="1200329"/>
          </a:xfrm>
          <a:prstGeom prst="rect">
            <a:avLst/>
          </a:prstGeom>
          <a:noFill/>
        </p:spPr>
        <p:txBody>
          <a:bodyPr wrap="square" rtlCol="0">
            <a:spAutoFit/>
          </a:bodyPr>
          <a:lstStyle/>
          <a:p>
            <a:r>
              <a:rPr lang="en-US" sz="2400" dirty="0">
                <a:solidFill>
                  <a:schemeClr val="bg2"/>
                </a:solidFill>
              </a:rPr>
              <a:t>If there is no love, no truth, no consequences—hardened hearts which result in contention, hatred and war</a:t>
            </a:r>
          </a:p>
        </p:txBody>
      </p:sp>
      <p:sp>
        <p:nvSpPr>
          <p:cNvPr id="13" name="TextBox 12"/>
          <p:cNvSpPr txBox="1"/>
          <p:nvPr/>
        </p:nvSpPr>
        <p:spPr>
          <a:xfrm>
            <a:off x="600635" y="956101"/>
            <a:ext cx="6019800" cy="830997"/>
          </a:xfrm>
          <a:prstGeom prst="rect">
            <a:avLst/>
          </a:prstGeom>
          <a:noFill/>
        </p:spPr>
        <p:txBody>
          <a:bodyPr wrap="square" rtlCol="0">
            <a:spAutoFit/>
          </a:bodyPr>
          <a:lstStyle/>
          <a:p>
            <a:r>
              <a:rPr lang="en-US" sz="2400" dirty="0">
                <a:solidFill>
                  <a:schemeClr val="bg2"/>
                </a:solidFill>
              </a:rPr>
              <a:t>Smoke—obscured vision—blind eyes and hardened hearts</a:t>
            </a:r>
          </a:p>
        </p:txBody>
      </p:sp>
      <p:sp>
        <p:nvSpPr>
          <p:cNvPr id="8" name="TextBox 7"/>
          <p:cNvSpPr txBox="1"/>
          <p:nvPr/>
        </p:nvSpPr>
        <p:spPr>
          <a:xfrm>
            <a:off x="6400800" y="2819401"/>
            <a:ext cx="3810000" cy="2062103"/>
          </a:xfrm>
          <a:prstGeom prst="rect">
            <a:avLst/>
          </a:prstGeom>
          <a:noFill/>
        </p:spPr>
        <p:txBody>
          <a:bodyPr wrap="square" rtlCol="0">
            <a:spAutoFit/>
          </a:bodyPr>
          <a:lstStyle/>
          <a:p>
            <a:r>
              <a:rPr lang="en-US" sz="2800" dirty="0">
                <a:solidFill>
                  <a:schemeClr val="bg2"/>
                </a:solidFill>
              </a:rPr>
              <a:t>Lehi’s Dream—mists—three symbols:</a:t>
            </a:r>
          </a:p>
          <a:p>
            <a:pPr marL="514350" indent="-514350">
              <a:buAutoNum type="arabicPeriod"/>
            </a:pPr>
            <a:r>
              <a:rPr lang="en-US" dirty="0">
                <a:solidFill>
                  <a:schemeClr val="bg2"/>
                </a:solidFill>
              </a:rPr>
              <a:t>Tree or love of God</a:t>
            </a:r>
          </a:p>
          <a:p>
            <a:pPr marL="514350" indent="-514350">
              <a:buAutoNum type="arabicPeriod"/>
            </a:pPr>
            <a:r>
              <a:rPr lang="en-US" dirty="0">
                <a:solidFill>
                  <a:schemeClr val="bg2"/>
                </a:solidFill>
              </a:rPr>
              <a:t>Rod of Iron—Words and Truth of God</a:t>
            </a:r>
          </a:p>
          <a:p>
            <a:pPr marL="514350" indent="-514350">
              <a:buAutoNum type="arabicPeriod"/>
            </a:pPr>
            <a:r>
              <a:rPr lang="en-US" dirty="0">
                <a:solidFill>
                  <a:schemeClr val="bg2"/>
                </a:solidFill>
              </a:rPr>
              <a:t>River—consequences of sin</a:t>
            </a:r>
          </a:p>
        </p:txBody>
      </p:sp>
      <p:pic>
        <p:nvPicPr>
          <p:cNvPr id="3" name="Picture 2">
            <a:extLst>
              <a:ext uri="{FF2B5EF4-FFF2-40B4-BE49-F238E27FC236}">
                <a16:creationId xmlns:a16="http://schemas.microsoft.com/office/drawing/2014/main" id="{4AB5D98F-358E-490C-AEC1-C6E9598DC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583" y="796498"/>
            <a:ext cx="2852928" cy="1981200"/>
          </a:xfrm>
          <a:prstGeom prst="rect">
            <a:avLst/>
          </a:prstGeom>
        </p:spPr>
      </p:pic>
      <p:pic>
        <p:nvPicPr>
          <p:cNvPr id="7" name="Picture 6">
            <a:extLst>
              <a:ext uri="{FF2B5EF4-FFF2-40B4-BE49-F238E27FC236}">
                <a16:creationId xmlns:a16="http://schemas.microsoft.com/office/drawing/2014/main" id="{746C01B6-3626-4023-95E6-CB5E484CF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89" y="2203088"/>
            <a:ext cx="4054766" cy="2773573"/>
          </a:xfrm>
          <a:prstGeom prst="rect">
            <a:avLst/>
          </a:prstGeom>
        </p:spPr>
      </p:pic>
    </p:spTree>
    <p:extLst>
      <p:ext uri="{BB962C8B-B14F-4D97-AF65-F5344CB8AC3E}">
        <p14:creationId xmlns:p14="http://schemas.microsoft.com/office/powerpoint/2010/main" val="42777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Locust</a:t>
            </a:r>
          </a:p>
        </p:txBody>
      </p:sp>
      <p:sp>
        <p:nvSpPr>
          <p:cNvPr id="11" name="TextBox 10"/>
          <p:cNvSpPr txBox="1"/>
          <p:nvPr/>
        </p:nvSpPr>
        <p:spPr>
          <a:xfrm>
            <a:off x="0" y="6488668"/>
            <a:ext cx="2971800" cy="369332"/>
          </a:xfrm>
          <a:prstGeom prst="rect">
            <a:avLst/>
          </a:prstGeom>
          <a:noFill/>
        </p:spPr>
        <p:txBody>
          <a:bodyPr wrap="square" rtlCol="0">
            <a:spAutoFit/>
          </a:bodyPr>
          <a:lstStyle/>
          <a:p>
            <a:r>
              <a:rPr lang="en-US" dirty="0">
                <a:solidFill>
                  <a:schemeClr val="bg2"/>
                </a:solidFill>
              </a:rPr>
              <a:t>Revelation 9:3</a:t>
            </a:r>
          </a:p>
        </p:txBody>
      </p:sp>
      <p:sp>
        <p:nvSpPr>
          <p:cNvPr id="12" name="TextBox 11"/>
          <p:cNvSpPr txBox="1"/>
          <p:nvPr/>
        </p:nvSpPr>
        <p:spPr>
          <a:xfrm>
            <a:off x="389965" y="4648201"/>
            <a:ext cx="7077635" cy="830997"/>
          </a:xfrm>
          <a:prstGeom prst="rect">
            <a:avLst/>
          </a:prstGeom>
          <a:noFill/>
        </p:spPr>
        <p:txBody>
          <a:bodyPr wrap="square" rtlCol="0">
            <a:spAutoFit/>
          </a:bodyPr>
          <a:lstStyle/>
          <a:p>
            <a:r>
              <a:rPr lang="en-US" sz="2400" dirty="0">
                <a:solidFill>
                  <a:schemeClr val="bg2"/>
                </a:solidFill>
              </a:rPr>
              <a:t>Swarms cause darkness—men are blinded by sin/corruption</a:t>
            </a:r>
          </a:p>
        </p:txBody>
      </p:sp>
      <p:sp>
        <p:nvSpPr>
          <p:cNvPr id="13" name="TextBox 12"/>
          <p:cNvSpPr txBox="1"/>
          <p:nvPr/>
        </p:nvSpPr>
        <p:spPr>
          <a:xfrm>
            <a:off x="1866900" y="772806"/>
            <a:ext cx="8610600" cy="830997"/>
          </a:xfrm>
          <a:prstGeom prst="rect">
            <a:avLst/>
          </a:prstGeom>
          <a:noFill/>
        </p:spPr>
        <p:txBody>
          <a:bodyPr wrap="square" rtlCol="0">
            <a:spAutoFit/>
          </a:bodyPr>
          <a:lstStyle/>
          <a:p>
            <a:r>
              <a:rPr lang="en-US" sz="2400" dirty="0">
                <a:solidFill>
                  <a:schemeClr val="bg2"/>
                </a:solidFill>
              </a:rPr>
              <a:t>Out of the smoke of hatred—they are born and devour all. Their season lasts about 5 months—late spring to early fall</a:t>
            </a:r>
          </a:p>
        </p:txBody>
      </p:sp>
      <p:sp>
        <p:nvSpPr>
          <p:cNvPr id="8" name="TextBox 7"/>
          <p:cNvSpPr txBox="1"/>
          <p:nvPr/>
        </p:nvSpPr>
        <p:spPr>
          <a:xfrm>
            <a:off x="6938682" y="2126398"/>
            <a:ext cx="3810000" cy="830997"/>
          </a:xfrm>
          <a:prstGeom prst="rect">
            <a:avLst/>
          </a:prstGeom>
          <a:noFill/>
        </p:spPr>
        <p:txBody>
          <a:bodyPr wrap="square" rtlCol="0">
            <a:spAutoFit/>
          </a:bodyPr>
          <a:lstStyle/>
          <a:p>
            <a:r>
              <a:rPr lang="en-US" sz="2400" dirty="0">
                <a:solidFill>
                  <a:schemeClr val="bg2"/>
                </a:solidFill>
              </a:rPr>
              <a:t>Ancient armies fought mostly during this season</a:t>
            </a:r>
          </a:p>
        </p:txBody>
      </p:sp>
      <p:sp>
        <p:nvSpPr>
          <p:cNvPr id="14" name="TextBox 13"/>
          <p:cNvSpPr txBox="1"/>
          <p:nvPr/>
        </p:nvSpPr>
        <p:spPr>
          <a:xfrm>
            <a:off x="4191000" y="5638801"/>
            <a:ext cx="5943600" cy="830997"/>
          </a:xfrm>
          <a:prstGeom prst="rect">
            <a:avLst/>
          </a:prstGeom>
          <a:noFill/>
        </p:spPr>
        <p:txBody>
          <a:bodyPr wrap="square" rtlCol="0">
            <a:spAutoFit/>
          </a:bodyPr>
          <a:lstStyle/>
          <a:p>
            <a:r>
              <a:rPr lang="en-US" sz="2400" dirty="0">
                <a:solidFill>
                  <a:schemeClr val="bg2"/>
                </a:solidFill>
              </a:rPr>
              <a:t>Frenzy of evil not unlike the feeding frenzy of the locusts—their objective is to torture men</a:t>
            </a:r>
          </a:p>
        </p:txBody>
      </p:sp>
      <p:pic>
        <p:nvPicPr>
          <p:cNvPr id="3" name="Picture 2">
            <a:extLst>
              <a:ext uri="{FF2B5EF4-FFF2-40B4-BE49-F238E27FC236}">
                <a16:creationId xmlns:a16="http://schemas.microsoft.com/office/drawing/2014/main" id="{7FE07F56-07CE-4B29-8A03-D3B018BB2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1710900"/>
            <a:ext cx="3695700" cy="2857500"/>
          </a:xfrm>
          <a:prstGeom prst="rect">
            <a:avLst/>
          </a:prstGeom>
        </p:spPr>
      </p:pic>
      <p:pic>
        <p:nvPicPr>
          <p:cNvPr id="7" name="Picture 6">
            <a:extLst>
              <a:ext uri="{FF2B5EF4-FFF2-40B4-BE49-F238E27FC236}">
                <a16:creationId xmlns:a16="http://schemas.microsoft.com/office/drawing/2014/main" id="{3B8C1DC7-D7D1-4312-8961-19B603A5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682" y="3178607"/>
            <a:ext cx="3253068" cy="2183878"/>
          </a:xfrm>
          <a:prstGeom prst="rect">
            <a:avLst/>
          </a:prstGeom>
        </p:spPr>
      </p:pic>
    </p:spTree>
    <p:extLst>
      <p:ext uri="{BB962C8B-B14F-4D97-AF65-F5344CB8AC3E}">
        <p14:creationId xmlns:p14="http://schemas.microsoft.com/office/powerpoint/2010/main" val="87438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Seal of God</a:t>
            </a:r>
          </a:p>
        </p:txBody>
      </p:sp>
      <p:sp>
        <p:nvSpPr>
          <p:cNvPr id="11" name="TextBox 10"/>
          <p:cNvSpPr txBox="1"/>
          <p:nvPr/>
        </p:nvSpPr>
        <p:spPr>
          <a:xfrm>
            <a:off x="190500" y="6416069"/>
            <a:ext cx="2971800" cy="369332"/>
          </a:xfrm>
          <a:prstGeom prst="rect">
            <a:avLst/>
          </a:prstGeom>
          <a:noFill/>
        </p:spPr>
        <p:txBody>
          <a:bodyPr wrap="square" rtlCol="0">
            <a:spAutoFit/>
          </a:bodyPr>
          <a:lstStyle/>
          <a:p>
            <a:r>
              <a:rPr lang="en-US" dirty="0">
                <a:solidFill>
                  <a:schemeClr val="bg2"/>
                </a:solidFill>
              </a:rPr>
              <a:t>Revelation 9:4-5</a:t>
            </a:r>
          </a:p>
        </p:txBody>
      </p:sp>
      <p:sp>
        <p:nvSpPr>
          <p:cNvPr id="12" name="TextBox 11"/>
          <p:cNvSpPr txBox="1"/>
          <p:nvPr/>
        </p:nvSpPr>
        <p:spPr>
          <a:xfrm>
            <a:off x="1524000" y="4648201"/>
            <a:ext cx="5943600" cy="1200329"/>
          </a:xfrm>
          <a:prstGeom prst="rect">
            <a:avLst/>
          </a:prstGeom>
          <a:noFill/>
        </p:spPr>
        <p:txBody>
          <a:bodyPr wrap="square" rtlCol="0">
            <a:spAutoFit/>
          </a:bodyPr>
          <a:lstStyle/>
          <a:p>
            <a:pPr algn="ctr"/>
            <a:r>
              <a:rPr lang="en-US" sz="3600" dirty="0">
                <a:solidFill>
                  <a:schemeClr val="bg2"/>
                </a:solidFill>
              </a:rPr>
              <a:t>The Atonement—our protection</a:t>
            </a:r>
          </a:p>
        </p:txBody>
      </p:sp>
      <p:sp>
        <p:nvSpPr>
          <p:cNvPr id="13" name="TextBox 12"/>
          <p:cNvSpPr txBox="1"/>
          <p:nvPr/>
        </p:nvSpPr>
        <p:spPr>
          <a:xfrm>
            <a:off x="1676400" y="1143001"/>
            <a:ext cx="8610600" cy="461665"/>
          </a:xfrm>
          <a:prstGeom prst="rect">
            <a:avLst/>
          </a:prstGeom>
          <a:noFill/>
        </p:spPr>
        <p:txBody>
          <a:bodyPr wrap="square" rtlCol="0">
            <a:spAutoFit/>
          </a:bodyPr>
          <a:lstStyle/>
          <a:p>
            <a:r>
              <a:rPr lang="en-US" sz="2400" dirty="0">
                <a:solidFill>
                  <a:schemeClr val="bg2"/>
                </a:solidFill>
              </a:rPr>
              <a:t>Torture (internal conflict) to evil except those “sealed in forehead”</a:t>
            </a:r>
          </a:p>
        </p:txBody>
      </p:sp>
      <p:sp>
        <p:nvSpPr>
          <p:cNvPr id="8" name="TextBox 7"/>
          <p:cNvSpPr txBox="1"/>
          <p:nvPr/>
        </p:nvSpPr>
        <p:spPr>
          <a:xfrm>
            <a:off x="7196417" y="2334904"/>
            <a:ext cx="4504765" cy="830997"/>
          </a:xfrm>
          <a:prstGeom prst="rect">
            <a:avLst/>
          </a:prstGeom>
          <a:noFill/>
        </p:spPr>
        <p:txBody>
          <a:bodyPr wrap="square" rtlCol="0">
            <a:spAutoFit/>
          </a:bodyPr>
          <a:lstStyle/>
          <a:p>
            <a:r>
              <a:rPr lang="en-US" sz="2400" dirty="0">
                <a:solidFill>
                  <a:schemeClr val="bg2"/>
                </a:solidFill>
              </a:rPr>
              <a:t>God sets the limits to the horror—it is never out of control</a:t>
            </a:r>
          </a:p>
        </p:txBody>
      </p:sp>
      <p:pic>
        <p:nvPicPr>
          <p:cNvPr id="3" name="Picture 2">
            <a:extLst>
              <a:ext uri="{FF2B5EF4-FFF2-40B4-BE49-F238E27FC236}">
                <a16:creationId xmlns:a16="http://schemas.microsoft.com/office/drawing/2014/main" id="{0D807911-2502-4B24-AB0F-B4EF3196B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957" y="1849832"/>
            <a:ext cx="3390900" cy="2514600"/>
          </a:xfrm>
          <a:prstGeom prst="rect">
            <a:avLst/>
          </a:prstGeom>
        </p:spPr>
      </p:pic>
      <p:pic>
        <p:nvPicPr>
          <p:cNvPr id="7" name="Picture 6">
            <a:extLst>
              <a:ext uri="{FF2B5EF4-FFF2-40B4-BE49-F238E27FC236}">
                <a16:creationId xmlns:a16="http://schemas.microsoft.com/office/drawing/2014/main" id="{9D2C0FDB-795E-4990-8BEE-F3581040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625887"/>
            <a:ext cx="3200400" cy="2974848"/>
          </a:xfrm>
          <a:prstGeom prst="rect">
            <a:avLst/>
          </a:prstGeom>
        </p:spPr>
      </p:pic>
    </p:spTree>
    <p:extLst>
      <p:ext uri="{BB962C8B-B14F-4D97-AF65-F5344CB8AC3E}">
        <p14:creationId xmlns:p14="http://schemas.microsoft.com/office/powerpoint/2010/main" val="10157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Men Seek Death</a:t>
            </a:r>
          </a:p>
        </p:txBody>
      </p:sp>
      <p:sp>
        <p:nvSpPr>
          <p:cNvPr id="11" name="TextBox 10"/>
          <p:cNvSpPr txBox="1"/>
          <p:nvPr/>
        </p:nvSpPr>
        <p:spPr>
          <a:xfrm>
            <a:off x="0" y="6460004"/>
            <a:ext cx="2971800" cy="369332"/>
          </a:xfrm>
          <a:prstGeom prst="rect">
            <a:avLst/>
          </a:prstGeom>
          <a:noFill/>
        </p:spPr>
        <p:txBody>
          <a:bodyPr wrap="square" rtlCol="0">
            <a:spAutoFit/>
          </a:bodyPr>
          <a:lstStyle/>
          <a:p>
            <a:r>
              <a:rPr lang="en-US" dirty="0">
                <a:solidFill>
                  <a:schemeClr val="bg2"/>
                </a:solidFill>
              </a:rPr>
              <a:t>Revelation 9:6</a:t>
            </a:r>
          </a:p>
        </p:txBody>
      </p:sp>
      <p:sp>
        <p:nvSpPr>
          <p:cNvPr id="13" name="TextBox 12"/>
          <p:cNvSpPr txBox="1"/>
          <p:nvPr/>
        </p:nvSpPr>
        <p:spPr>
          <a:xfrm>
            <a:off x="1676400" y="1143001"/>
            <a:ext cx="8610600" cy="830997"/>
          </a:xfrm>
          <a:prstGeom prst="rect">
            <a:avLst/>
          </a:prstGeom>
          <a:noFill/>
        </p:spPr>
        <p:txBody>
          <a:bodyPr wrap="square" rtlCol="0">
            <a:spAutoFit/>
          </a:bodyPr>
          <a:lstStyle/>
          <a:p>
            <a:r>
              <a:rPr lang="en-US" sz="2400" dirty="0">
                <a:solidFill>
                  <a:schemeClr val="bg2"/>
                </a:solidFill>
              </a:rPr>
              <a:t>There could be relief, but righteousness is the price and for these men it is too high—death appears easier and cheaper</a:t>
            </a:r>
          </a:p>
        </p:txBody>
      </p:sp>
      <p:sp>
        <p:nvSpPr>
          <p:cNvPr id="8" name="TextBox 7"/>
          <p:cNvSpPr txBox="1"/>
          <p:nvPr/>
        </p:nvSpPr>
        <p:spPr>
          <a:xfrm>
            <a:off x="5886691" y="5555398"/>
            <a:ext cx="3810000" cy="830997"/>
          </a:xfrm>
          <a:prstGeom prst="rect">
            <a:avLst/>
          </a:prstGeom>
          <a:noFill/>
        </p:spPr>
        <p:txBody>
          <a:bodyPr wrap="square" rtlCol="0">
            <a:spAutoFit/>
          </a:bodyPr>
          <a:lstStyle/>
          <a:p>
            <a:r>
              <a:rPr lang="en-US" sz="2400" dirty="0">
                <a:solidFill>
                  <a:schemeClr val="bg2"/>
                </a:solidFill>
              </a:rPr>
              <a:t>Some would rather die than face the plagues </a:t>
            </a:r>
          </a:p>
        </p:txBody>
      </p:sp>
      <p:pic>
        <p:nvPicPr>
          <p:cNvPr id="3" name="Picture 2">
            <a:extLst>
              <a:ext uri="{FF2B5EF4-FFF2-40B4-BE49-F238E27FC236}">
                <a16:creationId xmlns:a16="http://schemas.microsoft.com/office/drawing/2014/main" id="{054A3A95-86C4-4A4D-84BF-B5FF99FF4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899" y="2021980"/>
            <a:ext cx="2762009" cy="4146619"/>
          </a:xfrm>
          <a:prstGeom prst="rect">
            <a:avLst/>
          </a:prstGeom>
        </p:spPr>
      </p:pic>
      <p:pic>
        <p:nvPicPr>
          <p:cNvPr id="7" name="Picture 6">
            <a:extLst>
              <a:ext uri="{FF2B5EF4-FFF2-40B4-BE49-F238E27FC236}">
                <a16:creationId xmlns:a16="http://schemas.microsoft.com/office/drawing/2014/main" id="{A6A9D6E3-A8A0-4850-803C-7F22EA346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836" y="2679133"/>
            <a:ext cx="4400309" cy="2546918"/>
          </a:xfrm>
          <a:prstGeom prst="rect">
            <a:avLst/>
          </a:prstGeom>
        </p:spPr>
      </p:pic>
    </p:spTree>
    <p:extLst>
      <p:ext uri="{BB962C8B-B14F-4D97-AF65-F5344CB8AC3E}">
        <p14:creationId xmlns:p14="http://schemas.microsoft.com/office/powerpoint/2010/main" val="5346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Description</a:t>
            </a:r>
          </a:p>
        </p:txBody>
      </p:sp>
      <p:sp>
        <p:nvSpPr>
          <p:cNvPr id="11" name="TextBox 10"/>
          <p:cNvSpPr txBox="1"/>
          <p:nvPr/>
        </p:nvSpPr>
        <p:spPr>
          <a:xfrm>
            <a:off x="0" y="6434942"/>
            <a:ext cx="2971800" cy="369332"/>
          </a:xfrm>
          <a:prstGeom prst="rect">
            <a:avLst/>
          </a:prstGeom>
          <a:noFill/>
        </p:spPr>
        <p:txBody>
          <a:bodyPr wrap="square" rtlCol="0">
            <a:spAutoFit/>
          </a:bodyPr>
          <a:lstStyle/>
          <a:p>
            <a:r>
              <a:rPr lang="en-US" dirty="0">
                <a:solidFill>
                  <a:schemeClr val="bg2"/>
                </a:solidFill>
              </a:rPr>
              <a:t>Revelation 9:7-10</a:t>
            </a:r>
          </a:p>
        </p:txBody>
      </p:sp>
      <p:sp>
        <p:nvSpPr>
          <p:cNvPr id="13" name="TextBox 12"/>
          <p:cNvSpPr txBox="1"/>
          <p:nvPr/>
        </p:nvSpPr>
        <p:spPr>
          <a:xfrm>
            <a:off x="4298081" y="1152436"/>
            <a:ext cx="3904625" cy="461665"/>
          </a:xfrm>
          <a:prstGeom prst="rect">
            <a:avLst/>
          </a:prstGeom>
          <a:noFill/>
        </p:spPr>
        <p:txBody>
          <a:bodyPr wrap="square" rtlCol="0">
            <a:spAutoFit/>
          </a:bodyPr>
          <a:lstStyle/>
          <a:p>
            <a:r>
              <a:rPr lang="en-US" sz="2400" dirty="0">
                <a:solidFill>
                  <a:schemeClr val="bg2"/>
                </a:solidFill>
              </a:rPr>
              <a:t>Locust = military horses</a:t>
            </a:r>
          </a:p>
        </p:txBody>
      </p:sp>
      <p:sp>
        <p:nvSpPr>
          <p:cNvPr id="12" name="TextBox 11"/>
          <p:cNvSpPr txBox="1"/>
          <p:nvPr/>
        </p:nvSpPr>
        <p:spPr>
          <a:xfrm>
            <a:off x="2596916" y="2805931"/>
            <a:ext cx="8610600" cy="461665"/>
          </a:xfrm>
          <a:prstGeom prst="rect">
            <a:avLst/>
          </a:prstGeom>
          <a:noFill/>
        </p:spPr>
        <p:txBody>
          <a:bodyPr wrap="square" rtlCol="0">
            <a:spAutoFit/>
          </a:bodyPr>
          <a:lstStyle/>
          <a:p>
            <a:r>
              <a:rPr lang="en-US" sz="2400" dirty="0">
                <a:solidFill>
                  <a:schemeClr val="bg2"/>
                </a:solidFill>
              </a:rPr>
              <a:t>Horses—war   Crowns—victory but temporary</a:t>
            </a:r>
          </a:p>
        </p:txBody>
      </p:sp>
      <p:sp>
        <p:nvSpPr>
          <p:cNvPr id="14" name="TextBox 13"/>
          <p:cNvSpPr txBox="1"/>
          <p:nvPr/>
        </p:nvSpPr>
        <p:spPr>
          <a:xfrm>
            <a:off x="1329018" y="3581074"/>
            <a:ext cx="9144000" cy="2862322"/>
          </a:xfrm>
          <a:prstGeom prst="rect">
            <a:avLst/>
          </a:prstGeom>
          <a:noFill/>
        </p:spPr>
        <p:txBody>
          <a:bodyPr wrap="square" rtlCol="0">
            <a:spAutoFit/>
          </a:bodyPr>
          <a:lstStyle/>
          <a:p>
            <a:r>
              <a:rPr lang="en-US" sz="2000" dirty="0">
                <a:solidFill>
                  <a:schemeClr val="bg2"/>
                </a:solidFill>
              </a:rPr>
              <a:t>Faces of men—intelligent, cunning enemy</a:t>
            </a:r>
          </a:p>
          <a:p>
            <a:r>
              <a:rPr lang="en-US" sz="2000" dirty="0">
                <a:solidFill>
                  <a:schemeClr val="bg2"/>
                </a:solidFill>
              </a:rPr>
              <a:t>Hair as women—strength, brute power,</a:t>
            </a:r>
          </a:p>
          <a:p>
            <a:r>
              <a:rPr lang="en-US" sz="2000" dirty="0">
                <a:solidFill>
                  <a:schemeClr val="bg2"/>
                </a:solidFill>
              </a:rPr>
              <a:t> prowess</a:t>
            </a:r>
          </a:p>
          <a:p>
            <a:r>
              <a:rPr lang="en-US" sz="2000" dirty="0">
                <a:solidFill>
                  <a:schemeClr val="bg2"/>
                </a:solidFill>
              </a:rPr>
              <a:t>Lion’s teeth—ferocity, savageness, </a:t>
            </a:r>
          </a:p>
          <a:p>
            <a:r>
              <a:rPr lang="en-US" sz="2000" dirty="0">
                <a:solidFill>
                  <a:schemeClr val="bg2"/>
                </a:solidFill>
              </a:rPr>
              <a:t>aggression</a:t>
            </a:r>
          </a:p>
          <a:p>
            <a:r>
              <a:rPr lang="en-US" sz="2000" dirty="0">
                <a:solidFill>
                  <a:schemeClr val="bg2"/>
                </a:solidFill>
              </a:rPr>
              <a:t>Breastplate—invulnerable and invincible </a:t>
            </a:r>
          </a:p>
          <a:p>
            <a:r>
              <a:rPr lang="en-US" sz="2000" dirty="0">
                <a:solidFill>
                  <a:schemeClr val="bg2"/>
                </a:solidFill>
              </a:rPr>
              <a:t>(protection)</a:t>
            </a:r>
          </a:p>
          <a:p>
            <a:r>
              <a:rPr lang="en-US" sz="2000" dirty="0">
                <a:solidFill>
                  <a:schemeClr val="bg2"/>
                </a:solidFill>
              </a:rPr>
              <a:t>Sound—to create fear before they are </a:t>
            </a:r>
          </a:p>
          <a:p>
            <a:r>
              <a:rPr lang="en-US" sz="2000" dirty="0">
                <a:solidFill>
                  <a:schemeClr val="bg2"/>
                </a:solidFill>
              </a:rPr>
              <a:t>even seen, rapid, unstoppable</a:t>
            </a:r>
          </a:p>
        </p:txBody>
      </p:sp>
      <p:pic>
        <p:nvPicPr>
          <p:cNvPr id="3" name="Picture 2">
            <a:extLst>
              <a:ext uri="{FF2B5EF4-FFF2-40B4-BE49-F238E27FC236}">
                <a16:creationId xmlns:a16="http://schemas.microsoft.com/office/drawing/2014/main" id="{4E32B2BA-18BE-4E49-953D-69FF57731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794" y="668286"/>
            <a:ext cx="2694432" cy="1749552"/>
          </a:xfrm>
          <a:prstGeom prst="rect">
            <a:avLst/>
          </a:prstGeom>
        </p:spPr>
      </p:pic>
      <p:pic>
        <p:nvPicPr>
          <p:cNvPr id="7" name="Picture 6">
            <a:extLst>
              <a:ext uri="{FF2B5EF4-FFF2-40B4-BE49-F238E27FC236}">
                <a16:creationId xmlns:a16="http://schemas.microsoft.com/office/drawing/2014/main" id="{9D7610E3-FE1B-4E34-A8BA-D8FA468A8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913" y="668286"/>
            <a:ext cx="2414016" cy="2133600"/>
          </a:xfrm>
          <a:prstGeom prst="rect">
            <a:avLst/>
          </a:prstGeom>
        </p:spPr>
      </p:pic>
      <p:pic>
        <p:nvPicPr>
          <p:cNvPr id="9" name="Picture 8">
            <a:extLst>
              <a:ext uri="{FF2B5EF4-FFF2-40B4-BE49-F238E27FC236}">
                <a16:creationId xmlns:a16="http://schemas.microsoft.com/office/drawing/2014/main" id="{AC73B31E-C2BD-4C7B-BB06-42E5883EC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241" y="3932275"/>
            <a:ext cx="4381500" cy="2743200"/>
          </a:xfrm>
          <a:prstGeom prst="rect">
            <a:avLst/>
          </a:prstGeom>
        </p:spPr>
      </p:pic>
    </p:spTree>
    <p:extLst>
      <p:ext uri="{BB962C8B-B14F-4D97-AF65-F5344CB8AC3E}">
        <p14:creationId xmlns:p14="http://schemas.microsoft.com/office/powerpoint/2010/main" val="22569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Angel of Bottomless Pit</a:t>
            </a:r>
          </a:p>
        </p:txBody>
      </p:sp>
      <p:sp>
        <p:nvSpPr>
          <p:cNvPr id="11" name="TextBox 10"/>
          <p:cNvSpPr txBox="1"/>
          <p:nvPr/>
        </p:nvSpPr>
        <p:spPr>
          <a:xfrm>
            <a:off x="98611" y="6433066"/>
            <a:ext cx="2971800" cy="369332"/>
          </a:xfrm>
          <a:prstGeom prst="rect">
            <a:avLst/>
          </a:prstGeom>
          <a:noFill/>
        </p:spPr>
        <p:txBody>
          <a:bodyPr wrap="square" rtlCol="0">
            <a:spAutoFit/>
          </a:bodyPr>
          <a:lstStyle/>
          <a:p>
            <a:r>
              <a:rPr lang="en-US" dirty="0">
                <a:solidFill>
                  <a:schemeClr val="bg2"/>
                </a:solidFill>
              </a:rPr>
              <a:t>Revelation 9:11</a:t>
            </a:r>
          </a:p>
        </p:txBody>
      </p:sp>
      <p:sp>
        <p:nvSpPr>
          <p:cNvPr id="13" name="TextBox 12"/>
          <p:cNvSpPr txBox="1"/>
          <p:nvPr/>
        </p:nvSpPr>
        <p:spPr>
          <a:xfrm>
            <a:off x="936812" y="1033145"/>
            <a:ext cx="6019800" cy="1569660"/>
          </a:xfrm>
          <a:prstGeom prst="rect">
            <a:avLst/>
          </a:prstGeom>
          <a:noFill/>
        </p:spPr>
        <p:txBody>
          <a:bodyPr wrap="square" rtlCol="0">
            <a:spAutoFit/>
          </a:bodyPr>
          <a:lstStyle/>
          <a:p>
            <a:r>
              <a:rPr lang="en-US" sz="2400" dirty="0">
                <a:solidFill>
                  <a:schemeClr val="bg2"/>
                </a:solidFill>
              </a:rPr>
              <a:t>Hebrew: </a:t>
            </a:r>
            <a:r>
              <a:rPr lang="en-US" sz="2400" dirty="0" err="1">
                <a:solidFill>
                  <a:schemeClr val="bg2"/>
                </a:solidFill>
              </a:rPr>
              <a:t>Abaddon</a:t>
            </a:r>
            <a:r>
              <a:rPr lang="en-US" sz="2400" dirty="0">
                <a:solidFill>
                  <a:schemeClr val="bg2"/>
                </a:solidFill>
              </a:rPr>
              <a:t>—he who causes to perish. Ruin, destruction</a:t>
            </a:r>
          </a:p>
          <a:p>
            <a:endParaRPr lang="en-US" sz="2400" dirty="0">
              <a:solidFill>
                <a:schemeClr val="bg2"/>
              </a:solidFill>
            </a:endParaRPr>
          </a:p>
          <a:p>
            <a:r>
              <a:rPr lang="en-US" sz="2400" dirty="0">
                <a:solidFill>
                  <a:schemeClr val="bg2"/>
                </a:solidFill>
              </a:rPr>
              <a:t>Greek: </a:t>
            </a:r>
            <a:r>
              <a:rPr lang="en-US" sz="2400" dirty="0" err="1">
                <a:solidFill>
                  <a:schemeClr val="bg2"/>
                </a:solidFill>
              </a:rPr>
              <a:t>Apollyon</a:t>
            </a:r>
            <a:r>
              <a:rPr lang="en-US" sz="2400" dirty="0">
                <a:solidFill>
                  <a:schemeClr val="bg2"/>
                </a:solidFill>
              </a:rPr>
              <a:t>—The destroyer</a:t>
            </a:r>
          </a:p>
        </p:txBody>
      </p:sp>
      <p:sp>
        <p:nvSpPr>
          <p:cNvPr id="14" name="TextBox 13"/>
          <p:cNvSpPr txBox="1"/>
          <p:nvPr/>
        </p:nvSpPr>
        <p:spPr>
          <a:xfrm>
            <a:off x="6566646" y="4477786"/>
            <a:ext cx="3733800" cy="1815882"/>
          </a:xfrm>
          <a:prstGeom prst="rect">
            <a:avLst/>
          </a:prstGeom>
          <a:noFill/>
        </p:spPr>
        <p:txBody>
          <a:bodyPr wrap="square" rtlCol="0">
            <a:spAutoFit/>
          </a:bodyPr>
          <a:lstStyle/>
          <a:p>
            <a:r>
              <a:rPr lang="en-US" sz="2800" dirty="0">
                <a:solidFill>
                  <a:schemeClr val="bg2"/>
                </a:solidFill>
              </a:rPr>
              <a:t>Satan has gone from one who bears the light to one whose sole intent is to destroy</a:t>
            </a:r>
          </a:p>
        </p:txBody>
      </p:sp>
      <p:pic>
        <p:nvPicPr>
          <p:cNvPr id="7" name="Picture 6">
            <a:extLst>
              <a:ext uri="{FF2B5EF4-FFF2-40B4-BE49-F238E27FC236}">
                <a16:creationId xmlns:a16="http://schemas.microsoft.com/office/drawing/2014/main" id="{ECD3EAA9-4EEF-466A-89D2-77E7D4A1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704" y="3075786"/>
            <a:ext cx="3633531" cy="2804403"/>
          </a:xfrm>
          <a:prstGeom prst="rect">
            <a:avLst/>
          </a:prstGeom>
        </p:spPr>
      </p:pic>
      <p:pic>
        <p:nvPicPr>
          <p:cNvPr id="9" name="Picture 8">
            <a:extLst>
              <a:ext uri="{FF2B5EF4-FFF2-40B4-BE49-F238E27FC236}">
                <a16:creationId xmlns:a16="http://schemas.microsoft.com/office/drawing/2014/main" id="{6C5AFDEF-1F13-46F2-AC71-8147B062A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766" y="1575306"/>
            <a:ext cx="3676207" cy="2658086"/>
          </a:xfrm>
          <a:prstGeom prst="rect">
            <a:avLst/>
          </a:prstGeom>
        </p:spPr>
      </p:pic>
    </p:spTree>
    <p:extLst>
      <p:ext uri="{BB962C8B-B14F-4D97-AF65-F5344CB8AC3E}">
        <p14:creationId xmlns:p14="http://schemas.microsoft.com/office/powerpoint/2010/main" val="11058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599" y="1"/>
            <a:ext cx="9719733"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6</a:t>
            </a:r>
            <a:r>
              <a:rPr lang="en-US" sz="4800" baseline="30000" dirty="0">
                <a:solidFill>
                  <a:srgbClr val="FF0000"/>
                </a:solidFill>
                <a:latin typeface="Abadi" panose="020B0604020104020204" pitchFamily="34" charset="0"/>
              </a:rPr>
              <a:t>th</a:t>
            </a:r>
            <a:r>
              <a:rPr lang="en-US" sz="4800" dirty="0">
                <a:solidFill>
                  <a:srgbClr val="FF0000"/>
                </a:solidFill>
                <a:latin typeface="Abadi" panose="020B0604020104020204" pitchFamily="34" charset="0"/>
              </a:rPr>
              <a:t> Angel--Loose the 4 Angels</a:t>
            </a:r>
          </a:p>
        </p:txBody>
      </p:sp>
      <p:sp>
        <p:nvSpPr>
          <p:cNvPr id="11" name="TextBox 10"/>
          <p:cNvSpPr txBox="1"/>
          <p:nvPr/>
        </p:nvSpPr>
        <p:spPr>
          <a:xfrm>
            <a:off x="190500" y="6460003"/>
            <a:ext cx="2971800" cy="369332"/>
          </a:xfrm>
          <a:prstGeom prst="rect">
            <a:avLst/>
          </a:prstGeom>
          <a:noFill/>
        </p:spPr>
        <p:txBody>
          <a:bodyPr wrap="square" rtlCol="0">
            <a:spAutoFit/>
          </a:bodyPr>
          <a:lstStyle/>
          <a:p>
            <a:r>
              <a:rPr lang="en-US" dirty="0">
                <a:solidFill>
                  <a:schemeClr val="bg2"/>
                </a:solidFill>
              </a:rPr>
              <a:t>Revelation 9:14-15</a:t>
            </a:r>
          </a:p>
        </p:txBody>
      </p:sp>
      <p:sp>
        <p:nvSpPr>
          <p:cNvPr id="13" name="TextBox 12"/>
          <p:cNvSpPr txBox="1"/>
          <p:nvPr/>
        </p:nvSpPr>
        <p:spPr>
          <a:xfrm>
            <a:off x="706965" y="1802368"/>
            <a:ext cx="6019800" cy="1569660"/>
          </a:xfrm>
          <a:prstGeom prst="rect">
            <a:avLst/>
          </a:prstGeom>
          <a:noFill/>
        </p:spPr>
        <p:txBody>
          <a:bodyPr wrap="square" rtlCol="0">
            <a:spAutoFit/>
          </a:bodyPr>
          <a:lstStyle/>
          <a:p>
            <a:r>
              <a:rPr lang="en-US" sz="2400" dirty="0">
                <a:solidFill>
                  <a:schemeClr val="bg2"/>
                </a:solidFill>
              </a:rPr>
              <a:t>Angels of destruction</a:t>
            </a:r>
          </a:p>
          <a:p>
            <a:endParaRPr lang="en-US" sz="2400" dirty="0">
              <a:solidFill>
                <a:schemeClr val="bg2"/>
              </a:solidFill>
            </a:endParaRPr>
          </a:p>
          <a:p>
            <a:r>
              <a:rPr lang="en-US" sz="2400" dirty="0">
                <a:solidFill>
                  <a:schemeClr val="bg2"/>
                </a:solidFill>
              </a:rPr>
              <a:t>Now to destroy man—Euphrates—</a:t>
            </a:r>
          </a:p>
          <a:p>
            <a:r>
              <a:rPr lang="en-US" sz="2400" dirty="0">
                <a:solidFill>
                  <a:schemeClr val="bg2"/>
                </a:solidFill>
              </a:rPr>
              <a:t>JST—bottomless pit</a:t>
            </a:r>
          </a:p>
        </p:txBody>
      </p:sp>
      <p:sp>
        <p:nvSpPr>
          <p:cNvPr id="15" name="TextBox 14"/>
          <p:cNvSpPr txBox="1"/>
          <p:nvPr/>
        </p:nvSpPr>
        <p:spPr>
          <a:xfrm>
            <a:off x="5916706" y="4372493"/>
            <a:ext cx="4719918" cy="1938992"/>
          </a:xfrm>
          <a:prstGeom prst="rect">
            <a:avLst/>
          </a:prstGeom>
          <a:noFill/>
        </p:spPr>
        <p:txBody>
          <a:bodyPr wrap="square" rtlCol="0">
            <a:spAutoFit/>
          </a:bodyPr>
          <a:lstStyle/>
          <a:p>
            <a:pPr algn="ctr"/>
            <a:r>
              <a:rPr lang="en-US" sz="2400" dirty="0">
                <a:solidFill>
                  <a:schemeClr val="bg2"/>
                </a:solidFill>
              </a:rPr>
              <a:t>Hour—Day—Month—Year:</a:t>
            </a:r>
          </a:p>
          <a:p>
            <a:pPr algn="ctr"/>
            <a:endParaRPr lang="en-US" sz="2400" dirty="0">
              <a:solidFill>
                <a:schemeClr val="bg2"/>
              </a:solidFill>
            </a:endParaRPr>
          </a:p>
          <a:p>
            <a:r>
              <a:rPr lang="en-US" sz="2400" dirty="0">
                <a:solidFill>
                  <a:schemeClr val="bg2"/>
                </a:solidFill>
              </a:rPr>
              <a:t>The angels are prepared for that moment in time. They are not late for their appointment with mankind. </a:t>
            </a:r>
          </a:p>
        </p:txBody>
      </p:sp>
      <p:grpSp>
        <p:nvGrpSpPr>
          <p:cNvPr id="8" name="Group 7"/>
          <p:cNvGrpSpPr/>
          <p:nvPr/>
        </p:nvGrpSpPr>
        <p:grpSpPr>
          <a:xfrm flipH="1">
            <a:off x="2133600" y="209514"/>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rapezoid 16"/>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186738B-51D8-448A-A2C3-BC1890F05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988" y="1134561"/>
            <a:ext cx="3747354" cy="2934369"/>
          </a:xfrm>
          <a:prstGeom prst="rect">
            <a:avLst/>
          </a:prstGeom>
        </p:spPr>
      </p:pic>
    </p:spTree>
    <p:extLst>
      <p:ext uri="{BB962C8B-B14F-4D97-AF65-F5344CB8AC3E}">
        <p14:creationId xmlns:p14="http://schemas.microsoft.com/office/powerpoint/2010/main" val="3850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200 thousand thousand</a:t>
            </a:r>
          </a:p>
        </p:txBody>
      </p:sp>
      <p:sp>
        <p:nvSpPr>
          <p:cNvPr id="11" name="TextBox 10"/>
          <p:cNvSpPr txBox="1"/>
          <p:nvPr/>
        </p:nvSpPr>
        <p:spPr>
          <a:xfrm>
            <a:off x="190500" y="6423379"/>
            <a:ext cx="2971800" cy="369332"/>
          </a:xfrm>
          <a:prstGeom prst="rect">
            <a:avLst/>
          </a:prstGeom>
          <a:noFill/>
        </p:spPr>
        <p:txBody>
          <a:bodyPr wrap="square" rtlCol="0">
            <a:spAutoFit/>
          </a:bodyPr>
          <a:lstStyle/>
          <a:p>
            <a:r>
              <a:rPr lang="en-US" dirty="0">
                <a:solidFill>
                  <a:schemeClr val="bg2"/>
                </a:solidFill>
              </a:rPr>
              <a:t>Revelation 9:17-19</a:t>
            </a:r>
          </a:p>
        </p:txBody>
      </p:sp>
      <p:sp>
        <p:nvSpPr>
          <p:cNvPr id="13" name="TextBox 12"/>
          <p:cNvSpPr txBox="1"/>
          <p:nvPr/>
        </p:nvSpPr>
        <p:spPr>
          <a:xfrm>
            <a:off x="1676400" y="1143001"/>
            <a:ext cx="6019800" cy="461665"/>
          </a:xfrm>
          <a:prstGeom prst="rect">
            <a:avLst/>
          </a:prstGeom>
          <a:noFill/>
        </p:spPr>
        <p:txBody>
          <a:bodyPr wrap="square" rtlCol="0">
            <a:spAutoFit/>
          </a:bodyPr>
          <a:lstStyle/>
          <a:p>
            <a:r>
              <a:rPr lang="en-US" sz="2400" dirty="0">
                <a:solidFill>
                  <a:schemeClr val="bg2"/>
                </a:solidFill>
              </a:rPr>
              <a:t>Horsemen—similar to locusts</a:t>
            </a:r>
          </a:p>
        </p:txBody>
      </p:sp>
      <p:sp>
        <p:nvSpPr>
          <p:cNvPr id="15" name="TextBox 14"/>
          <p:cNvSpPr txBox="1"/>
          <p:nvPr/>
        </p:nvSpPr>
        <p:spPr>
          <a:xfrm>
            <a:off x="6210300" y="1585717"/>
            <a:ext cx="4411133" cy="1323439"/>
          </a:xfrm>
          <a:prstGeom prst="rect">
            <a:avLst/>
          </a:prstGeom>
          <a:noFill/>
        </p:spPr>
        <p:txBody>
          <a:bodyPr wrap="square" rtlCol="0">
            <a:spAutoFit/>
          </a:bodyPr>
          <a:lstStyle/>
          <a:p>
            <a:r>
              <a:rPr lang="en-US" sz="2000" dirty="0">
                <a:solidFill>
                  <a:schemeClr val="bg2"/>
                </a:solidFill>
              </a:rPr>
              <a:t>Breastplate of fire—destructive armor</a:t>
            </a:r>
          </a:p>
          <a:p>
            <a:r>
              <a:rPr lang="en-US" sz="2000" dirty="0">
                <a:solidFill>
                  <a:schemeClr val="bg2"/>
                </a:solidFill>
              </a:rPr>
              <a:t>Horse heads of lions—embodiment of cruelty and destruction</a:t>
            </a:r>
          </a:p>
          <a:p>
            <a:r>
              <a:rPr lang="en-US" sz="2000" dirty="0">
                <a:solidFill>
                  <a:schemeClr val="bg2"/>
                </a:solidFill>
              </a:rPr>
              <a:t>Fire, smoke, brimstone—torment of hell</a:t>
            </a:r>
          </a:p>
        </p:txBody>
      </p:sp>
      <p:sp>
        <p:nvSpPr>
          <p:cNvPr id="8" name="TextBox 7"/>
          <p:cNvSpPr txBox="1"/>
          <p:nvPr/>
        </p:nvSpPr>
        <p:spPr>
          <a:xfrm>
            <a:off x="1035424" y="5003379"/>
            <a:ext cx="6432176" cy="830997"/>
          </a:xfrm>
          <a:prstGeom prst="rect">
            <a:avLst/>
          </a:prstGeom>
          <a:noFill/>
        </p:spPr>
        <p:txBody>
          <a:bodyPr wrap="square" rtlCol="0">
            <a:spAutoFit/>
          </a:bodyPr>
          <a:lstStyle/>
          <a:p>
            <a:r>
              <a:rPr lang="en-US" sz="2400" dirty="0">
                <a:solidFill>
                  <a:schemeClr val="bg2"/>
                </a:solidFill>
              </a:rPr>
              <a:t>Killing of a staggering number of people</a:t>
            </a:r>
          </a:p>
          <a:p>
            <a:r>
              <a:rPr lang="en-US" sz="2400" dirty="0">
                <a:solidFill>
                  <a:schemeClr val="bg2"/>
                </a:solidFill>
              </a:rPr>
              <a:t>These deaths are not quick but agonizing misery</a:t>
            </a:r>
          </a:p>
        </p:txBody>
      </p:sp>
      <p:sp>
        <p:nvSpPr>
          <p:cNvPr id="10" name="TextBox 9"/>
          <p:cNvSpPr txBox="1"/>
          <p:nvPr/>
        </p:nvSpPr>
        <p:spPr>
          <a:xfrm>
            <a:off x="3162300" y="616307"/>
            <a:ext cx="6019800" cy="461665"/>
          </a:xfrm>
          <a:prstGeom prst="rect">
            <a:avLst/>
          </a:prstGeom>
          <a:noFill/>
        </p:spPr>
        <p:txBody>
          <a:bodyPr wrap="square" rtlCol="0">
            <a:spAutoFit/>
          </a:bodyPr>
          <a:lstStyle/>
          <a:p>
            <a:pPr algn="ctr"/>
            <a:r>
              <a:rPr lang="en-US" sz="2400" dirty="0">
                <a:solidFill>
                  <a:schemeClr val="bg2"/>
                </a:solidFill>
              </a:rPr>
              <a:t>200,000,000</a:t>
            </a:r>
          </a:p>
        </p:txBody>
      </p:sp>
      <p:pic>
        <p:nvPicPr>
          <p:cNvPr id="3" name="Picture 2">
            <a:extLst>
              <a:ext uri="{FF2B5EF4-FFF2-40B4-BE49-F238E27FC236}">
                <a16:creationId xmlns:a16="http://schemas.microsoft.com/office/drawing/2014/main" id="{416AA711-7A27-4C2F-92D4-EAD6ADBEA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502" y="1931782"/>
            <a:ext cx="4309872" cy="2798064"/>
          </a:xfrm>
          <a:prstGeom prst="rect">
            <a:avLst/>
          </a:prstGeom>
        </p:spPr>
      </p:pic>
      <p:pic>
        <p:nvPicPr>
          <p:cNvPr id="7" name="Picture 6">
            <a:extLst>
              <a:ext uri="{FF2B5EF4-FFF2-40B4-BE49-F238E27FC236}">
                <a16:creationId xmlns:a16="http://schemas.microsoft.com/office/drawing/2014/main" id="{8CE9918C-E858-4162-A9E9-3D2AE9A40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947" y="3979269"/>
            <a:ext cx="3949700" cy="2235200"/>
          </a:xfrm>
          <a:prstGeom prst="rect">
            <a:avLst/>
          </a:prstGeom>
        </p:spPr>
      </p:pic>
    </p:spTree>
    <p:extLst>
      <p:ext uri="{BB962C8B-B14F-4D97-AF65-F5344CB8AC3E}">
        <p14:creationId xmlns:p14="http://schemas.microsoft.com/office/powerpoint/2010/main" val="31010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357A7-A47C-0367-0E4E-1A75949A27FD}"/>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4058" y="1219200"/>
            <a:ext cx="3312459" cy="2308324"/>
          </a:xfrm>
          <a:prstGeom prst="rect">
            <a:avLst/>
          </a:prstGeom>
          <a:noFill/>
        </p:spPr>
        <p:txBody>
          <a:bodyPr wrap="square" rtlCol="0">
            <a:spAutoFit/>
          </a:bodyPr>
          <a:lstStyle/>
          <a:p>
            <a:r>
              <a:rPr lang="en-US" sz="2400" dirty="0">
                <a:solidFill>
                  <a:schemeClr val="bg1"/>
                </a:solidFill>
              </a:rPr>
              <a:t>Each of the seals represents one thousand years of the earth’s temporal or mortal existence.  </a:t>
            </a:r>
          </a:p>
          <a:p>
            <a:r>
              <a:rPr lang="en-US" sz="2400" dirty="0">
                <a:solidFill>
                  <a:schemeClr val="bg1"/>
                </a:solidFill>
              </a:rPr>
              <a:t>--D&amp;C 77:7</a:t>
            </a:r>
          </a:p>
        </p:txBody>
      </p:sp>
      <p:sp>
        <p:nvSpPr>
          <p:cNvPr id="6" name="TextBox 5"/>
          <p:cNvSpPr txBox="1"/>
          <p:nvPr/>
        </p:nvSpPr>
        <p:spPr>
          <a:xfrm>
            <a:off x="3886200" y="152400"/>
            <a:ext cx="5105400" cy="707886"/>
          </a:xfrm>
          <a:prstGeom prst="rect">
            <a:avLst/>
          </a:prstGeom>
          <a:noFill/>
        </p:spPr>
        <p:txBody>
          <a:bodyPr wrap="square" rtlCol="0">
            <a:spAutoFit/>
          </a:bodyPr>
          <a:lstStyle/>
          <a:p>
            <a:r>
              <a:rPr lang="en-US" sz="4000" dirty="0">
                <a:solidFill>
                  <a:schemeClr val="bg1"/>
                </a:solidFill>
              </a:rPr>
              <a:t>1,000 Years Each Seal</a:t>
            </a:r>
          </a:p>
        </p:txBody>
      </p:sp>
      <p:sp>
        <p:nvSpPr>
          <p:cNvPr id="8" name="TextBox 7"/>
          <p:cNvSpPr txBox="1"/>
          <p:nvPr/>
        </p:nvSpPr>
        <p:spPr>
          <a:xfrm>
            <a:off x="2187387" y="4193941"/>
            <a:ext cx="3312459" cy="2308324"/>
          </a:xfrm>
          <a:prstGeom prst="rect">
            <a:avLst/>
          </a:prstGeom>
          <a:noFill/>
        </p:spPr>
        <p:txBody>
          <a:bodyPr wrap="square" rtlCol="0">
            <a:spAutoFit/>
          </a:bodyPr>
          <a:lstStyle/>
          <a:p>
            <a:r>
              <a:rPr lang="en-US" sz="2400" dirty="0">
                <a:solidFill>
                  <a:schemeClr val="bg1"/>
                </a:solidFill>
              </a:rPr>
              <a:t>…at the end of the Millennium when the earth’s temporal existence comes to an end. </a:t>
            </a:r>
          </a:p>
          <a:p>
            <a:r>
              <a:rPr lang="en-US" sz="2400" dirty="0">
                <a:solidFill>
                  <a:schemeClr val="bg1"/>
                </a:solidFill>
              </a:rPr>
              <a:t>--D&amp;C 77:6</a:t>
            </a:r>
          </a:p>
        </p:txBody>
      </p:sp>
      <p:sp>
        <p:nvSpPr>
          <p:cNvPr id="11" name="TextBox 10"/>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(2)</a:t>
            </a:r>
          </a:p>
        </p:txBody>
      </p:sp>
      <p:sp>
        <p:nvSpPr>
          <p:cNvPr id="10" name="TextBox 9"/>
          <p:cNvSpPr txBox="1"/>
          <p:nvPr/>
        </p:nvSpPr>
        <p:spPr>
          <a:xfrm>
            <a:off x="7658099" y="1123242"/>
            <a:ext cx="3312459" cy="2677656"/>
          </a:xfrm>
          <a:prstGeom prst="rect">
            <a:avLst/>
          </a:prstGeom>
          <a:noFill/>
        </p:spPr>
        <p:txBody>
          <a:bodyPr wrap="square" rtlCol="0">
            <a:spAutoFit/>
          </a:bodyPr>
          <a:lstStyle/>
          <a:p>
            <a:r>
              <a:rPr lang="en-US" sz="2400" dirty="0">
                <a:solidFill>
                  <a:schemeClr val="bg1"/>
                </a:solidFill>
              </a:rPr>
              <a:t>“We understand this to mean that the earth has a total of 7,000 years from the time of the Fall of Adam and Eve to the end of the “little season” </a:t>
            </a:r>
          </a:p>
          <a:p>
            <a:r>
              <a:rPr lang="en-US" sz="2400" dirty="0">
                <a:solidFill>
                  <a:schemeClr val="bg1"/>
                </a:solidFill>
              </a:rPr>
              <a:t>--D&amp;C 88:111 …</a:t>
            </a:r>
          </a:p>
        </p:txBody>
      </p:sp>
      <p:pic>
        <p:nvPicPr>
          <p:cNvPr id="3" name="Picture 2">
            <a:extLst>
              <a:ext uri="{FF2B5EF4-FFF2-40B4-BE49-F238E27FC236}">
                <a16:creationId xmlns:a16="http://schemas.microsoft.com/office/drawing/2014/main" id="{5EC2B01B-B350-4DAE-88E2-7D3890761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641" y="1422542"/>
            <a:ext cx="2743200" cy="1816100"/>
          </a:xfrm>
          <a:prstGeom prst="rect">
            <a:avLst/>
          </a:prstGeom>
        </p:spPr>
      </p:pic>
      <p:pic>
        <p:nvPicPr>
          <p:cNvPr id="12" name="Picture 11">
            <a:extLst>
              <a:ext uri="{FF2B5EF4-FFF2-40B4-BE49-F238E27FC236}">
                <a16:creationId xmlns:a16="http://schemas.microsoft.com/office/drawing/2014/main" id="{DEBFD6AA-B531-407F-B10C-5067ECA23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241" y="3919749"/>
            <a:ext cx="3746500" cy="2819400"/>
          </a:xfrm>
          <a:prstGeom prst="rect">
            <a:avLst/>
          </a:prstGeom>
        </p:spPr>
      </p:pic>
    </p:spTree>
    <p:extLst>
      <p:ext uri="{BB962C8B-B14F-4D97-AF65-F5344CB8AC3E}">
        <p14:creationId xmlns:p14="http://schemas.microsoft.com/office/powerpoint/2010/main" val="16031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Battle of Armageddon</a:t>
            </a:r>
          </a:p>
        </p:txBody>
      </p:sp>
      <p:sp>
        <p:nvSpPr>
          <p:cNvPr id="11" name="TextBox 10"/>
          <p:cNvSpPr txBox="1"/>
          <p:nvPr/>
        </p:nvSpPr>
        <p:spPr>
          <a:xfrm>
            <a:off x="190500" y="6423379"/>
            <a:ext cx="2971800" cy="369332"/>
          </a:xfrm>
          <a:prstGeom prst="rect">
            <a:avLst/>
          </a:prstGeom>
          <a:noFill/>
        </p:spPr>
        <p:txBody>
          <a:bodyPr wrap="square" rtlCol="0">
            <a:spAutoFit/>
          </a:bodyPr>
          <a:lstStyle/>
          <a:p>
            <a:r>
              <a:rPr lang="en-US" dirty="0">
                <a:solidFill>
                  <a:schemeClr val="bg2"/>
                </a:solidFill>
              </a:rPr>
              <a:t>Revelation 9:17-19</a:t>
            </a:r>
          </a:p>
        </p:txBody>
      </p:sp>
      <p:sp>
        <p:nvSpPr>
          <p:cNvPr id="13" name="TextBox 12"/>
          <p:cNvSpPr txBox="1"/>
          <p:nvPr/>
        </p:nvSpPr>
        <p:spPr>
          <a:xfrm>
            <a:off x="1275229" y="1243820"/>
            <a:ext cx="4401671" cy="1569660"/>
          </a:xfrm>
          <a:prstGeom prst="rect">
            <a:avLst/>
          </a:prstGeom>
          <a:noFill/>
        </p:spPr>
        <p:txBody>
          <a:bodyPr wrap="square" rtlCol="0">
            <a:spAutoFit/>
          </a:bodyPr>
          <a:lstStyle/>
          <a:p>
            <a:r>
              <a:rPr lang="en-US" sz="2400" dirty="0">
                <a:solidFill>
                  <a:schemeClr val="bg1"/>
                </a:solidFill>
              </a:rPr>
              <a:t>A terrible destruction will be unleashed by God’s messengers during the last days before the Savior’s Second Coming. </a:t>
            </a:r>
          </a:p>
        </p:txBody>
      </p:sp>
      <p:sp>
        <p:nvSpPr>
          <p:cNvPr id="8" name="TextBox 7"/>
          <p:cNvSpPr txBox="1"/>
          <p:nvPr/>
        </p:nvSpPr>
        <p:spPr>
          <a:xfrm>
            <a:off x="6952128" y="1804446"/>
            <a:ext cx="4703200" cy="1569660"/>
          </a:xfrm>
          <a:prstGeom prst="rect">
            <a:avLst/>
          </a:prstGeom>
          <a:noFill/>
        </p:spPr>
        <p:txBody>
          <a:bodyPr wrap="square" rtlCol="0">
            <a:spAutoFit/>
          </a:bodyPr>
          <a:lstStyle/>
          <a:p>
            <a:r>
              <a:rPr lang="en-US" sz="2400" dirty="0">
                <a:solidFill>
                  <a:schemeClr val="bg1"/>
                </a:solidFill>
              </a:rPr>
              <a:t>We do not know whether that number is symbolic or literal. John also recorded that “the third part of men” will be slain</a:t>
            </a:r>
          </a:p>
        </p:txBody>
      </p:sp>
      <p:sp>
        <p:nvSpPr>
          <p:cNvPr id="2" name="Rectangle 1"/>
          <p:cNvSpPr/>
          <p:nvPr/>
        </p:nvSpPr>
        <p:spPr>
          <a:xfrm>
            <a:off x="6952128" y="4795962"/>
            <a:ext cx="3160059" cy="1477328"/>
          </a:xfrm>
          <a:prstGeom prst="rect">
            <a:avLst/>
          </a:prstGeom>
        </p:spPr>
        <p:txBody>
          <a:bodyPr wrap="square">
            <a:spAutoFit/>
          </a:bodyPr>
          <a:lstStyle/>
          <a:p>
            <a:r>
              <a:rPr lang="en-US" dirty="0">
                <a:solidFill>
                  <a:schemeClr val="bg1"/>
                </a:solidFill>
                <a:latin typeface="Open Sans"/>
              </a:rPr>
              <a:t> “The slain will be a third of the inhabitants of the earth itself, however many billions of people that may turn out to be.” (3)</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719" y="4824300"/>
            <a:ext cx="1145609" cy="1599079"/>
          </a:xfrm>
          <a:prstGeom prst="rect">
            <a:avLst/>
          </a:prstGeom>
        </p:spPr>
      </p:pic>
      <p:pic>
        <p:nvPicPr>
          <p:cNvPr id="1026" name="Picture 2" descr="Image result for bible battle of armagedd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847" y="3621752"/>
            <a:ext cx="6221506" cy="248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Destroyer</a:t>
            </a:r>
          </a:p>
        </p:txBody>
      </p:sp>
      <p:sp>
        <p:nvSpPr>
          <p:cNvPr id="11" name="TextBox 10"/>
          <p:cNvSpPr txBox="1"/>
          <p:nvPr/>
        </p:nvSpPr>
        <p:spPr>
          <a:xfrm>
            <a:off x="6057900" y="6304003"/>
            <a:ext cx="5943600" cy="369332"/>
          </a:xfrm>
          <a:prstGeom prst="rect">
            <a:avLst/>
          </a:prstGeom>
          <a:noFill/>
        </p:spPr>
        <p:txBody>
          <a:bodyPr wrap="square" rtlCol="0">
            <a:spAutoFit/>
          </a:bodyPr>
          <a:lstStyle/>
          <a:p>
            <a:pPr algn="r"/>
            <a:r>
              <a:rPr lang="en-US" dirty="0">
                <a:solidFill>
                  <a:schemeClr val="bg2"/>
                </a:solidFill>
              </a:rPr>
              <a:t>(8)</a:t>
            </a:r>
          </a:p>
        </p:txBody>
      </p:sp>
      <p:sp>
        <p:nvSpPr>
          <p:cNvPr id="13" name="TextBox 12"/>
          <p:cNvSpPr txBox="1"/>
          <p:nvPr/>
        </p:nvSpPr>
        <p:spPr>
          <a:xfrm>
            <a:off x="2865967" y="1551564"/>
            <a:ext cx="7988300" cy="4031873"/>
          </a:xfrm>
          <a:prstGeom prst="rect">
            <a:avLst/>
          </a:prstGeom>
          <a:noFill/>
        </p:spPr>
        <p:txBody>
          <a:bodyPr wrap="square" rtlCol="0">
            <a:spAutoFit/>
          </a:bodyPr>
          <a:lstStyle/>
          <a:p>
            <a:r>
              <a:rPr lang="en-US" sz="3200" dirty="0">
                <a:solidFill>
                  <a:schemeClr val="bg2"/>
                </a:solidFill>
              </a:rPr>
              <a:t>“The Destroyer seems to be taking full advantage of the time remaining to him in this, the great day of his power. </a:t>
            </a:r>
          </a:p>
          <a:p>
            <a:endParaRPr lang="en-US" sz="3200" dirty="0">
              <a:solidFill>
                <a:schemeClr val="bg2"/>
              </a:solidFill>
            </a:endParaRPr>
          </a:p>
          <a:p>
            <a:r>
              <a:rPr lang="en-US" sz="3200" dirty="0">
                <a:solidFill>
                  <a:schemeClr val="bg2"/>
                </a:solidFill>
              </a:rPr>
              <a:t>Evil seems about to engulf us like a great wave, and we feel that truly we are living in conditions similar to those in the days of Noah before the flood.”</a:t>
            </a:r>
          </a:p>
        </p:txBody>
      </p:sp>
      <p:pic>
        <p:nvPicPr>
          <p:cNvPr id="3" name="Picture 2">
            <a:extLst>
              <a:ext uri="{FF2B5EF4-FFF2-40B4-BE49-F238E27FC236}">
                <a16:creationId xmlns:a16="http://schemas.microsoft.com/office/drawing/2014/main" id="{615F4C79-4C34-4C9F-A4AF-69DF3B48C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91" y="700862"/>
            <a:ext cx="1524000" cy="1905000"/>
          </a:xfrm>
          <a:prstGeom prst="rect">
            <a:avLst/>
          </a:prstGeom>
        </p:spPr>
      </p:pic>
    </p:spTree>
    <p:extLst>
      <p:ext uri="{BB962C8B-B14F-4D97-AF65-F5344CB8AC3E}">
        <p14:creationId xmlns:p14="http://schemas.microsoft.com/office/powerpoint/2010/main" val="2277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Idolatry</a:t>
            </a:r>
          </a:p>
        </p:txBody>
      </p:sp>
      <p:sp>
        <p:nvSpPr>
          <p:cNvPr id="13" name="TextBox 12"/>
          <p:cNvSpPr txBox="1"/>
          <p:nvPr/>
        </p:nvSpPr>
        <p:spPr>
          <a:xfrm>
            <a:off x="2438400" y="1166841"/>
            <a:ext cx="7802033" cy="5262979"/>
          </a:xfrm>
          <a:prstGeom prst="rect">
            <a:avLst/>
          </a:prstGeom>
          <a:noFill/>
        </p:spPr>
        <p:txBody>
          <a:bodyPr wrap="square" rtlCol="0">
            <a:spAutoFit/>
          </a:bodyPr>
          <a:lstStyle/>
          <a:p>
            <a:r>
              <a:rPr lang="en-US" sz="2800" dirty="0">
                <a:solidFill>
                  <a:schemeClr val="bg2"/>
                </a:solidFill>
              </a:rPr>
              <a:t>“Sadly, however, we find that to be shown the way is not necessarily to walk in it, and many have not been able to continue in faith. These have submitted themselves in one degree or another to the </a:t>
            </a:r>
            <a:r>
              <a:rPr lang="en-US" sz="2800" dirty="0" err="1">
                <a:solidFill>
                  <a:schemeClr val="bg2"/>
                </a:solidFill>
              </a:rPr>
              <a:t>enticings</a:t>
            </a:r>
            <a:r>
              <a:rPr lang="en-US" sz="2800" dirty="0">
                <a:solidFill>
                  <a:schemeClr val="bg2"/>
                </a:solidFill>
              </a:rPr>
              <a:t> of Satan and his servants and joined with those of “the world” in lives of ever-deepening idolatry…</a:t>
            </a:r>
          </a:p>
          <a:p>
            <a:endParaRPr lang="en-US" sz="2800" dirty="0">
              <a:solidFill>
                <a:schemeClr val="bg2"/>
              </a:solidFill>
            </a:endParaRPr>
          </a:p>
          <a:p>
            <a:r>
              <a:rPr lang="en-US" sz="2800" dirty="0">
                <a:solidFill>
                  <a:schemeClr val="bg2"/>
                </a:solidFill>
              </a:rPr>
              <a:t>…Whatever thing a man sets his heart and his trust in most is his god; and if his god doesn’t also happen to be the true and living God of Israel, that man is laboring in idolatry.</a:t>
            </a:r>
          </a:p>
        </p:txBody>
      </p:sp>
      <p:sp>
        <p:nvSpPr>
          <p:cNvPr id="7" name="TextBox 6"/>
          <p:cNvSpPr txBox="1"/>
          <p:nvPr/>
        </p:nvSpPr>
        <p:spPr>
          <a:xfrm>
            <a:off x="6057900" y="6304003"/>
            <a:ext cx="5943600" cy="369332"/>
          </a:xfrm>
          <a:prstGeom prst="rect">
            <a:avLst/>
          </a:prstGeom>
          <a:noFill/>
        </p:spPr>
        <p:txBody>
          <a:bodyPr wrap="square" rtlCol="0">
            <a:spAutoFit/>
          </a:bodyPr>
          <a:lstStyle/>
          <a:p>
            <a:pPr algn="r"/>
            <a:r>
              <a:rPr lang="en-US" dirty="0">
                <a:solidFill>
                  <a:schemeClr val="bg2"/>
                </a:solidFill>
              </a:rPr>
              <a:t>(8)</a:t>
            </a:r>
          </a:p>
        </p:txBody>
      </p:sp>
      <p:pic>
        <p:nvPicPr>
          <p:cNvPr id="2" name="Picture 1">
            <a:extLst>
              <a:ext uri="{FF2B5EF4-FFF2-40B4-BE49-F238E27FC236}">
                <a16:creationId xmlns:a16="http://schemas.microsoft.com/office/drawing/2014/main" id="{3888E06D-1D78-4ABA-8136-A6CA7601F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91" y="700862"/>
            <a:ext cx="1524000" cy="1905000"/>
          </a:xfrm>
          <a:prstGeom prst="rect">
            <a:avLst/>
          </a:prstGeom>
        </p:spPr>
      </p:pic>
    </p:spTree>
    <p:extLst>
      <p:ext uri="{BB962C8B-B14F-4D97-AF65-F5344CB8AC3E}">
        <p14:creationId xmlns:p14="http://schemas.microsoft.com/office/powerpoint/2010/main" val="272094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Angel Clothed With a Cloud</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10:1</a:t>
            </a:r>
          </a:p>
        </p:txBody>
      </p:sp>
      <p:sp>
        <p:nvSpPr>
          <p:cNvPr id="14" name="TextBox 13"/>
          <p:cNvSpPr txBox="1"/>
          <p:nvPr/>
        </p:nvSpPr>
        <p:spPr>
          <a:xfrm>
            <a:off x="3480638" y="681236"/>
            <a:ext cx="5419165" cy="461665"/>
          </a:xfrm>
          <a:prstGeom prst="rect">
            <a:avLst/>
          </a:prstGeom>
          <a:noFill/>
        </p:spPr>
        <p:txBody>
          <a:bodyPr wrap="square" rtlCol="0">
            <a:spAutoFit/>
          </a:bodyPr>
          <a:lstStyle/>
          <a:p>
            <a:r>
              <a:rPr lang="en-US" sz="2400" dirty="0">
                <a:solidFill>
                  <a:schemeClr val="bg2"/>
                </a:solidFill>
              </a:rPr>
              <a:t>Cloud—in power, glory, beauty (Celestial)</a:t>
            </a:r>
          </a:p>
        </p:txBody>
      </p:sp>
      <p:sp>
        <p:nvSpPr>
          <p:cNvPr id="12" name="TextBox 11"/>
          <p:cNvSpPr txBox="1"/>
          <p:nvPr/>
        </p:nvSpPr>
        <p:spPr>
          <a:xfrm>
            <a:off x="334095" y="5497948"/>
            <a:ext cx="8009964" cy="461665"/>
          </a:xfrm>
          <a:prstGeom prst="rect">
            <a:avLst/>
          </a:prstGeom>
          <a:noFill/>
        </p:spPr>
        <p:txBody>
          <a:bodyPr wrap="square" rtlCol="0">
            <a:spAutoFit/>
          </a:bodyPr>
          <a:lstStyle/>
          <a:p>
            <a:r>
              <a:rPr lang="en-US" sz="2400" dirty="0">
                <a:solidFill>
                  <a:schemeClr val="bg2"/>
                </a:solidFill>
              </a:rPr>
              <a:t>Rainbow—sign of God’s covenant with mankind (Revelation 4)</a:t>
            </a:r>
          </a:p>
        </p:txBody>
      </p:sp>
      <p:sp>
        <p:nvSpPr>
          <p:cNvPr id="2" name="Rectangle 1"/>
          <p:cNvSpPr/>
          <p:nvPr/>
        </p:nvSpPr>
        <p:spPr>
          <a:xfrm>
            <a:off x="6190221" y="2173906"/>
            <a:ext cx="5226332" cy="2585323"/>
          </a:xfrm>
          <a:prstGeom prst="rect">
            <a:avLst/>
          </a:prstGeom>
        </p:spPr>
        <p:txBody>
          <a:bodyPr wrap="square">
            <a:spAutoFit/>
          </a:bodyPr>
          <a:lstStyle/>
          <a:p>
            <a:r>
              <a:rPr lang="en-US" dirty="0">
                <a:solidFill>
                  <a:schemeClr val="bg1"/>
                </a:solidFill>
                <a:latin typeface="Calibri" panose="020F0502020204030204" pitchFamily="34" charset="0"/>
              </a:rPr>
              <a:t>There are two kinds of beings in heaven, namely: Angels, who are resurrected personages... Secondly: the spirits of just men made perfect." (D&amp;C 129:1)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When we read of this angel with a face as the sun and feet as pillars of fire, we should immediately recognize that this angel is a glorified and resurrected being. "These are they whose bodies are celestial, whose glory is that of the sun, even the glory of God." (5) </a:t>
            </a:r>
            <a:endParaRPr lang="en-US" dirty="0">
              <a:solidFill>
                <a:schemeClr val="bg1"/>
              </a:solidFill>
            </a:endParaRPr>
          </a:p>
        </p:txBody>
      </p:sp>
      <p:sp>
        <p:nvSpPr>
          <p:cNvPr id="3" name="Rectangle 2"/>
          <p:cNvSpPr/>
          <p:nvPr/>
        </p:nvSpPr>
        <p:spPr>
          <a:xfrm>
            <a:off x="8974559" y="5800932"/>
            <a:ext cx="2560445" cy="523220"/>
          </a:xfrm>
          <a:prstGeom prst="rect">
            <a:avLst/>
          </a:prstGeom>
        </p:spPr>
        <p:txBody>
          <a:bodyPr wrap="none">
            <a:spAutoFit/>
          </a:bodyPr>
          <a:lstStyle/>
          <a:p>
            <a:r>
              <a:rPr lang="en-US" sz="2800" dirty="0">
                <a:solidFill>
                  <a:schemeClr val="bg1"/>
                </a:solidFill>
                <a:effectLst>
                  <a:glow rad="228600">
                    <a:schemeClr val="accent5">
                      <a:satMod val="175000"/>
                      <a:alpha val="40000"/>
                    </a:schemeClr>
                  </a:glow>
                </a:effectLst>
                <a:latin typeface="Calibri" panose="020F0502020204030204" pitchFamily="34" charset="0"/>
              </a:rPr>
              <a:t>Read D&amp;C 76:70</a:t>
            </a:r>
            <a:endParaRPr lang="en-US" sz="2800" dirty="0">
              <a:effectLst>
                <a:glow rad="228600">
                  <a:schemeClr val="accent5">
                    <a:satMod val="175000"/>
                    <a:alpha val="40000"/>
                  </a:schemeClr>
                </a:glo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172" y="434265"/>
            <a:ext cx="1123951" cy="1543051"/>
          </a:xfrm>
          <a:prstGeom prst="rect">
            <a:avLst/>
          </a:prstGeom>
        </p:spPr>
      </p:pic>
      <p:pic>
        <p:nvPicPr>
          <p:cNvPr id="8" name="Picture 7">
            <a:extLst>
              <a:ext uri="{FF2B5EF4-FFF2-40B4-BE49-F238E27FC236}">
                <a16:creationId xmlns:a16="http://schemas.microsoft.com/office/drawing/2014/main" id="{D7C9382E-43BE-4611-A844-8EB773623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60" y="1512233"/>
            <a:ext cx="5053584" cy="3285744"/>
          </a:xfrm>
          <a:prstGeom prst="rect">
            <a:avLst/>
          </a:prstGeom>
        </p:spPr>
      </p:pic>
    </p:spTree>
    <p:extLst>
      <p:ext uri="{BB962C8B-B14F-4D97-AF65-F5344CB8AC3E}">
        <p14:creationId xmlns:p14="http://schemas.microsoft.com/office/powerpoint/2010/main" val="34331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9C8EA9-6F1A-DC5A-3197-C9FB5265F1A5}"/>
              </a:ext>
            </a:extLst>
          </p:cNvPr>
          <p:cNvSpPr txBox="1"/>
          <p:nvPr/>
        </p:nvSpPr>
        <p:spPr>
          <a:xfrm>
            <a:off x="5378876" y="2176459"/>
            <a:ext cx="6101442" cy="3046988"/>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Our Savior and Redeemer, Jesus Christ, will perform some of His mightiest works between now and when He comes again.</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We will see miraculous indications that God the Father and His Son, Jesus Christ, preside over this Church in majesty and glory.</a:t>
            </a:r>
          </a:p>
          <a:p>
            <a:pPr algn="l" fontAlgn="base"/>
            <a:r>
              <a:rPr lang="en-US" sz="2400" b="0" i="0" dirty="0">
                <a:solidFill>
                  <a:schemeClr val="bg1"/>
                </a:solidFill>
                <a:effectLst/>
                <a:latin typeface="Abadi" panose="020B0604020104020204" pitchFamily="34" charset="0"/>
              </a:rPr>
              <a:t>(10)</a:t>
            </a:r>
          </a:p>
        </p:txBody>
      </p:sp>
      <p:pic>
        <p:nvPicPr>
          <p:cNvPr id="22" name="Picture 21">
            <a:extLst>
              <a:ext uri="{FF2B5EF4-FFF2-40B4-BE49-F238E27FC236}">
                <a16:creationId xmlns:a16="http://schemas.microsoft.com/office/drawing/2014/main" id="{5BF4108D-436E-B5A6-E04E-DC266BF03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92" y="1053115"/>
            <a:ext cx="4609730" cy="3453816"/>
          </a:xfrm>
          <a:prstGeom prst="rect">
            <a:avLst/>
          </a:prstGeom>
        </p:spPr>
      </p:pic>
      <p:pic>
        <p:nvPicPr>
          <p:cNvPr id="25" name="Picture 24" descr="A close-up of a person smiling&#10;&#10;Description automatically generated with medium confidence">
            <a:extLst>
              <a:ext uri="{FF2B5EF4-FFF2-40B4-BE49-F238E27FC236}">
                <a16:creationId xmlns:a16="http://schemas.microsoft.com/office/drawing/2014/main" id="{A2EFC721-1AD8-02E1-AEED-575E1D0F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743" y="242887"/>
            <a:ext cx="1528082" cy="1912975"/>
          </a:xfrm>
          <a:prstGeom prst="rect">
            <a:avLst/>
          </a:prstGeom>
        </p:spPr>
      </p:pic>
      <p:sp>
        <p:nvSpPr>
          <p:cNvPr id="27" name="TextBox 26">
            <a:extLst>
              <a:ext uri="{FF2B5EF4-FFF2-40B4-BE49-F238E27FC236}">
                <a16:creationId xmlns:a16="http://schemas.microsoft.com/office/drawing/2014/main" id="{CF81F5C5-F5D7-AC4E-AD7A-287E83CA36DF}"/>
              </a:ext>
            </a:extLst>
          </p:cNvPr>
          <p:cNvSpPr txBox="1"/>
          <p:nvPr/>
        </p:nvSpPr>
        <p:spPr>
          <a:xfrm>
            <a:off x="2183946" y="5804885"/>
            <a:ext cx="7824107" cy="830997"/>
          </a:xfrm>
          <a:prstGeom prst="rect">
            <a:avLst/>
          </a:prstGeom>
          <a:noFill/>
        </p:spPr>
        <p:txBody>
          <a:bodyPr wrap="square">
            <a:spAutoFit/>
          </a:bodyPr>
          <a:lstStyle/>
          <a:p>
            <a:pPr algn="l" fontAlgn="base"/>
            <a:r>
              <a:rPr lang="en-US" sz="2400" b="0" i="0" dirty="0">
                <a:solidFill>
                  <a:srgbClr val="FFFF00"/>
                </a:solidFill>
                <a:effectLst/>
                <a:latin typeface="Abadi" panose="020B0604020104020204" pitchFamily="34" charset="0"/>
              </a:rPr>
              <a:t>What are some of the mighty works you know of that the Lord will perform before His Second Coming?</a:t>
            </a:r>
          </a:p>
        </p:txBody>
      </p:sp>
    </p:spTree>
    <p:extLst>
      <p:ext uri="{BB962C8B-B14F-4D97-AF65-F5344CB8AC3E}">
        <p14:creationId xmlns:p14="http://schemas.microsoft.com/office/powerpoint/2010/main" val="420866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7</a:t>
            </a:r>
            <a:r>
              <a:rPr lang="en-US" sz="4800" baseline="30000" dirty="0">
                <a:solidFill>
                  <a:srgbClr val="FF0000"/>
                </a:solidFill>
                <a:latin typeface="Abadi" panose="020B0604020104020204" pitchFamily="34" charset="0"/>
              </a:rPr>
              <a:t>th</a:t>
            </a:r>
            <a:r>
              <a:rPr lang="en-US" sz="4800" dirty="0">
                <a:solidFill>
                  <a:srgbClr val="FF0000"/>
                </a:solidFill>
                <a:latin typeface="Abadi" panose="020B0604020104020204" pitchFamily="34" charset="0"/>
              </a:rPr>
              <a:t> Angel</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10:1</a:t>
            </a:r>
          </a:p>
        </p:txBody>
      </p:sp>
      <p:sp>
        <p:nvSpPr>
          <p:cNvPr id="13" name="TextBox 12"/>
          <p:cNvSpPr txBox="1"/>
          <p:nvPr/>
        </p:nvSpPr>
        <p:spPr>
          <a:xfrm>
            <a:off x="4365811" y="682424"/>
            <a:ext cx="7252448" cy="461665"/>
          </a:xfrm>
          <a:prstGeom prst="rect">
            <a:avLst/>
          </a:prstGeom>
          <a:noFill/>
        </p:spPr>
        <p:txBody>
          <a:bodyPr wrap="square" rtlCol="0">
            <a:spAutoFit/>
          </a:bodyPr>
          <a:lstStyle/>
          <a:p>
            <a:r>
              <a:rPr lang="en-US" sz="2400" dirty="0">
                <a:solidFill>
                  <a:schemeClr val="bg2"/>
                </a:solidFill>
              </a:rPr>
              <a:t>Possible 7</a:t>
            </a:r>
            <a:r>
              <a:rPr lang="en-US" sz="2400" baseline="30000" dirty="0">
                <a:solidFill>
                  <a:schemeClr val="bg2"/>
                </a:solidFill>
              </a:rPr>
              <a:t>th</a:t>
            </a:r>
            <a:r>
              <a:rPr lang="en-US" sz="2400" dirty="0">
                <a:solidFill>
                  <a:schemeClr val="bg2"/>
                </a:solidFill>
              </a:rPr>
              <a:t> Angel—Adam?</a:t>
            </a:r>
          </a:p>
        </p:txBody>
      </p:sp>
      <p:sp>
        <p:nvSpPr>
          <p:cNvPr id="12" name="TextBox 11"/>
          <p:cNvSpPr txBox="1"/>
          <p:nvPr/>
        </p:nvSpPr>
        <p:spPr>
          <a:xfrm>
            <a:off x="3670017" y="1245839"/>
            <a:ext cx="5040406" cy="5078313"/>
          </a:xfrm>
          <a:prstGeom prst="rect">
            <a:avLst/>
          </a:prstGeom>
          <a:noFill/>
        </p:spPr>
        <p:txBody>
          <a:bodyPr wrap="square" rtlCol="0">
            <a:spAutoFit/>
          </a:bodyPr>
          <a:lstStyle/>
          <a:p>
            <a:r>
              <a:rPr lang="en-US" dirty="0">
                <a:solidFill>
                  <a:srgbClr val="FFFF00"/>
                </a:solidFill>
              </a:rPr>
              <a:t>And again, another angel shall sound his trump, which is the seventh angel, saying: It is finished; it is finished! The Lamb of God hath overcome and trodden the wine-press alone, even the wine-press of the fierceness of the wrath of Almighty God. D&amp;C 88:106</a:t>
            </a:r>
          </a:p>
          <a:p>
            <a:endParaRPr lang="en-US" dirty="0">
              <a:solidFill>
                <a:srgbClr val="FFFF00"/>
              </a:solidFill>
            </a:endParaRPr>
          </a:p>
          <a:p>
            <a:r>
              <a:rPr lang="en-US" dirty="0">
                <a:solidFill>
                  <a:srgbClr val="FFFF00"/>
                </a:solidFill>
              </a:rPr>
              <a:t>And so on, until the seventh angel shall sound his trump; and he shall stand forth upon the land and upon the sea, and swear in the name of him who </a:t>
            </a:r>
            <a:r>
              <a:rPr lang="en-US" dirty="0" err="1">
                <a:solidFill>
                  <a:srgbClr val="FFFF00"/>
                </a:solidFill>
              </a:rPr>
              <a:t>sitteth</a:t>
            </a:r>
            <a:r>
              <a:rPr lang="en-US" dirty="0">
                <a:solidFill>
                  <a:srgbClr val="FFFF00"/>
                </a:solidFill>
              </a:rPr>
              <a:t> upon the throne, that there shall be time no longer; and Satan shall be bound, that old serpent, who is called the devil, and shall not be loosed for the space of a thousand years. D&amp;C 88:110</a:t>
            </a:r>
          </a:p>
          <a:p>
            <a:endParaRPr lang="en-US" i="1" dirty="0">
              <a:solidFill>
                <a:srgbClr val="FFFF00"/>
              </a:solidFill>
            </a:endParaRPr>
          </a:p>
          <a:p>
            <a:r>
              <a:rPr lang="en-US" i="1" dirty="0">
                <a:solidFill>
                  <a:srgbClr val="FFFF00"/>
                </a:solidFill>
              </a:rPr>
              <a:t>And Michael, the seventh angel, even the archangel, shall gather together his armies, even the hosts of heaven. D&amp;C 88:112</a:t>
            </a:r>
            <a:endParaRPr lang="en-US" sz="2400" i="1" dirty="0">
              <a:solidFill>
                <a:srgbClr val="FFFF00"/>
              </a:solidFill>
            </a:endParaRPr>
          </a:p>
        </p:txBody>
      </p:sp>
      <p:pic>
        <p:nvPicPr>
          <p:cNvPr id="2050" name="Picture 2" descr="Image result for michael the archangel"/>
          <p:cNvPicPr>
            <a:picLocks noChangeAspect="1" noChangeArrowheads="1"/>
          </p:cNvPicPr>
          <p:nvPr/>
        </p:nvPicPr>
        <p:blipFill rotWithShape="1">
          <a:blip r:embed="rId2">
            <a:extLst>
              <a:ext uri="{28A0092B-C50C-407E-A947-70E740481C1C}">
                <a14:useLocalDpi xmlns:a14="http://schemas.microsoft.com/office/drawing/2010/main" val="0"/>
              </a:ext>
            </a:extLst>
          </a:blip>
          <a:srcRect t="12430" r="29616"/>
          <a:stretch/>
        </p:blipFill>
        <p:spPr bwMode="auto">
          <a:xfrm flipH="1">
            <a:off x="324982" y="529852"/>
            <a:ext cx="3090570" cy="5652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evil angel statue"/>
          <p:cNvPicPr>
            <a:picLocks noChangeAspect="1" noChangeArrowheads="1"/>
          </p:cNvPicPr>
          <p:nvPr/>
        </p:nvPicPr>
        <p:blipFill rotWithShape="1">
          <a:blip r:embed="rId3">
            <a:extLst>
              <a:ext uri="{28A0092B-C50C-407E-A947-70E740481C1C}">
                <a14:useLocalDpi xmlns:a14="http://schemas.microsoft.com/office/drawing/2010/main" val="0"/>
              </a:ext>
            </a:extLst>
          </a:blip>
          <a:srcRect l="35754" t="2549"/>
          <a:stretch/>
        </p:blipFill>
        <p:spPr bwMode="auto">
          <a:xfrm flipH="1">
            <a:off x="8898521" y="529852"/>
            <a:ext cx="2779059" cy="593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Little Book—John’s Mission</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10:2, 10</a:t>
            </a:r>
          </a:p>
        </p:txBody>
      </p:sp>
      <p:sp>
        <p:nvSpPr>
          <p:cNvPr id="13" name="TextBox 12"/>
          <p:cNvSpPr txBox="1"/>
          <p:nvPr/>
        </p:nvSpPr>
        <p:spPr>
          <a:xfrm>
            <a:off x="644339" y="1355891"/>
            <a:ext cx="5232026" cy="830997"/>
          </a:xfrm>
          <a:prstGeom prst="rect">
            <a:avLst/>
          </a:prstGeom>
          <a:noFill/>
        </p:spPr>
        <p:txBody>
          <a:bodyPr wrap="square" rtlCol="0">
            <a:spAutoFit/>
          </a:bodyPr>
          <a:lstStyle/>
          <a:p>
            <a:r>
              <a:rPr lang="en-US" sz="2400" dirty="0">
                <a:solidFill>
                  <a:schemeClr val="bg2"/>
                </a:solidFill>
              </a:rPr>
              <a:t>D&amp;C 77:14—Elias must come and restore all things—to gather Israel </a:t>
            </a:r>
          </a:p>
        </p:txBody>
      </p:sp>
      <p:pic>
        <p:nvPicPr>
          <p:cNvPr id="10" name="Picture 4" descr="https://encrypted-tbn3.gstatic.com/images?q=tbn:ANd9GcQh8-NxXu_70v18un03ToLXcGfDxR7yq4ASc6WWs1MeIR8v1GWa"/>
          <p:cNvPicPr>
            <a:picLocks noChangeAspect="1" noChangeArrowheads="1"/>
          </p:cNvPicPr>
          <p:nvPr/>
        </p:nvPicPr>
        <p:blipFill>
          <a:blip r:embed="rId2" cstate="print"/>
          <a:srcRect/>
          <a:stretch>
            <a:fillRect/>
          </a:stretch>
        </p:blipFill>
        <p:spPr bwMode="auto">
          <a:xfrm>
            <a:off x="848845" y="2456786"/>
            <a:ext cx="3780305" cy="2515623"/>
          </a:xfrm>
          <a:prstGeom prst="rect">
            <a:avLst/>
          </a:prstGeom>
          <a:noFill/>
        </p:spPr>
      </p:pic>
      <p:sp>
        <p:nvSpPr>
          <p:cNvPr id="16" name="TextBox 15"/>
          <p:cNvSpPr txBox="1"/>
          <p:nvPr/>
        </p:nvSpPr>
        <p:spPr>
          <a:xfrm>
            <a:off x="192181" y="5023709"/>
            <a:ext cx="6352054" cy="461665"/>
          </a:xfrm>
          <a:prstGeom prst="rect">
            <a:avLst/>
          </a:prstGeom>
          <a:noFill/>
        </p:spPr>
        <p:txBody>
          <a:bodyPr wrap="square" rtlCol="0">
            <a:spAutoFit/>
          </a:bodyPr>
          <a:lstStyle/>
          <a:p>
            <a:r>
              <a:rPr lang="en-US" sz="2400" dirty="0">
                <a:solidFill>
                  <a:schemeClr val="bg2"/>
                </a:solidFill>
              </a:rPr>
              <a:t>Eating the Book = John accepts his mission</a:t>
            </a:r>
          </a:p>
        </p:txBody>
      </p:sp>
      <p:sp>
        <p:nvSpPr>
          <p:cNvPr id="2" name="Rectangle 1"/>
          <p:cNvSpPr/>
          <p:nvPr/>
        </p:nvSpPr>
        <p:spPr>
          <a:xfrm>
            <a:off x="5945632" y="3891619"/>
            <a:ext cx="4518212" cy="2677656"/>
          </a:xfrm>
          <a:prstGeom prst="rect">
            <a:avLst/>
          </a:prstGeom>
        </p:spPr>
        <p:txBody>
          <a:bodyPr wrap="square">
            <a:spAutoFit/>
          </a:bodyPr>
          <a:lstStyle/>
          <a:p>
            <a:r>
              <a:rPr lang="en-US" sz="2400" dirty="0">
                <a:solidFill>
                  <a:schemeClr val="bg1"/>
                </a:solidFill>
                <a:latin typeface="Open Sans"/>
              </a:rPr>
              <a:t>That the book was “sweet as honey” in John’s mouth but “bitter” in his belly may suggest that his mission would involve many sweet and joyous experiences but also rejection and painful experiences.</a:t>
            </a:r>
            <a:endParaRPr lang="en-US" sz="2400" dirty="0">
              <a:solidFill>
                <a:schemeClr val="bg1"/>
              </a:solidFill>
            </a:endParaRPr>
          </a:p>
        </p:txBody>
      </p:sp>
      <p:pic>
        <p:nvPicPr>
          <p:cNvPr id="3074" name="Picture 2" descr="Image result for l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837" y="2048671"/>
            <a:ext cx="2495265" cy="1638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g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3096" y="2048671"/>
            <a:ext cx="2660276" cy="1472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king lemonade 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1663" y="3753901"/>
            <a:ext cx="1728156" cy="307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John Eats Little Book</a:t>
            </a:r>
          </a:p>
        </p:txBody>
      </p:sp>
      <p:sp>
        <p:nvSpPr>
          <p:cNvPr id="11" name="TextBox 10"/>
          <p:cNvSpPr txBox="1"/>
          <p:nvPr/>
        </p:nvSpPr>
        <p:spPr>
          <a:xfrm>
            <a:off x="206188" y="6416069"/>
            <a:ext cx="5257800" cy="369332"/>
          </a:xfrm>
          <a:prstGeom prst="rect">
            <a:avLst/>
          </a:prstGeom>
          <a:noFill/>
        </p:spPr>
        <p:txBody>
          <a:bodyPr wrap="square" rtlCol="0">
            <a:spAutoFit/>
          </a:bodyPr>
          <a:lstStyle/>
          <a:p>
            <a:r>
              <a:rPr lang="en-US" dirty="0">
                <a:solidFill>
                  <a:schemeClr val="bg2"/>
                </a:solidFill>
              </a:rPr>
              <a:t>Revelation 10:9-11 and D&amp;C 77:14</a:t>
            </a:r>
          </a:p>
        </p:txBody>
      </p:sp>
      <p:sp>
        <p:nvSpPr>
          <p:cNvPr id="13" name="TextBox 12"/>
          <p:cNvSpPr txBox="1"/>
          <p:nvPr/>
        </p:nvSpPr>
        <p:spPr>
          <a:xfrm>
            <a:off x="699246" y="1136183"/>
            <a:ext cx="5930153" cy="584775"/>
          </a:xfrm>
          <a:prstGeom prst="rect">
            <a:avLst/>
          </a:prstGeom>
          <a:noFill/>
        </p:spPr>
        <p:txBody>
          <a:bodyPr wrap="square" rtlCol="0">
            <a:spAutoFit/>
          </a:bodyPr>
          <a:lstStyle/>
          <a:p>
            <a:r>
              <a:rPr lang="en-US" sz="3200" dirty="0">
                <a:solidFill>
                  <a:schemeClr val="bg2"/>
                </a:solidFill>
              </a:rPr>
              <a:t>He made it a part of him…</a:t>
            </a:r>
          </a:p>
        </p:txBody>
      </p:sp>
      <p:sp>
        <p:nvSpPr>
          <p:cNvPr id="14" name="TextBox 13"/>
          <p:cNvSpPr txBox="1"/>
          <p:nvPr/>
        </p:nvSpPr>
        <p:spPr>
          <a:xfrm>
            <a:off x="5674659" y="2087940"/>
            <a:ext cx="5051613" cy="1077218"/>
          </a:xfrm>
          <a:prstGeom prst="rect">
            <a:avLst/>
          </a:prstGeom>
          <a:noFill/>
        </p:spPr>
        <p:txBody>
          <a:bodyPr wrap="square" rtlCol="0">
            <a:spAutoFit/>
          </a:bodyPr>
          <a:lstStyle/>
          <a:p>
            <a:r>
              <a:rPr lang="en-US" sz="3200" dirty="0">
                <a:solidFill>
                  <a:schemeClr val="bg2"/>
                </a:solidFill>
              </a:rPr>
              <a:t>It is his responsibility to gather Israel in the last days. </a:t>
            </a:r>
          </a:p>
        </p:txBody>
      </p:sp>
      <p:pic>
        <p:nvPicPr>
          <p:cNvPr id="3" name="Picture 2">
            <a:extLst>
              <a:ext uri="{FF2B5EF4-FFF2-40B4-BE49-F238E27FC236}">
                <a16:creationId xmlns:a16="http://schemas.microsoft.com/office/drawing/2014/main" id="{23C8BFF5-A9DB-409F-A07D-01EE5D79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31" y="2087940"/>
            <a:ext cx="2844800" cy="3530600"/>
          </a:xfrm>
          <a:prstGeom prst="rect">
            <a:avLst/>
          </a:prstGeom>
        </p:spPr>
      </p:pic>
      <p:pic>
        <p:nvPicPr>
          <p:cNvPr id="7" name="Picture 6">
            <a:extLst>
              <a:ext uri="{FF2B5EF4-FFF2-40B4-BE49-F238E27FC236}">
                <a16:creationId xmlns:a16="http://schemas.microsoft.com/office/drawing/2014/main" id="{0D995AF3-865D-4D74-9F0A-DDB56C00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19" y="3357663"/>
            <a:ext cx="2438400" cy="3243072"/>
          </a:xfrm>
          <a:prstGeom prst="rect">
            <a:avLst/>
          </a:prstGeom>
        </p:spPr>
      </p:pic>
    </p:spTree>
    <p:extLst>
      <p:ext uri="{BB962C8B-B14F-4D97-AF65-F5344CB8AC3E}">
        <p14:creationId xmlns:p14="http://schemas.microsoft.com/office/powerpoint/2010/main" val="29952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Right Foot—Left Foot</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10:2</a:t>
            </a:r>
          </a:p>
        </p:txBody>
      </p:sp>
      <p:sp>
        <p:nvSpPr>
          <p:cNvPr id="14" name="TextBox 13"/>
          <p:cNvSpPr txBox="1"/>
          <p:nvPr/>
        </p:nvSpPr>
        <p:spPr>
          <a:xfrm>
            <a:off x="480733" y="967845"/>
            <a:ext cx="5696596" cy="2246769"/>
          </a:xfrm>
          <a:prstGeom prst="rect">
            <a:avLst/>
          </a:prstGeom>
          <a:noFill/>
        </p:spPr>
        <p:txBody>
          <a:bodyPr wrap="square" rtlCol="0">
            <a:spAutoFit/>
          </a:bodyPr>
          <a:lstStyle/>
          <a:p>
            <a:r>
              <a:rPr lang="en-US" sz="2800" dirty="0">
                <a:solidFill>
                  <a:schemeClr val="bg2"/>
                </a:solidFill>
              </a:rPr>
              <a:t>Right Foot—Sea	  Left Foot—earth</a:t>
            </a:r>
          </a:p>
          <a:p>
            <a:r>
              <a:rPr lang="en-US" sz="2800" dirty="0">
                <a:solidFill>
                  <a:schemeClr val="bg2"/>
                </a:solidFill>
              </a:rPr>
              <a:t>Total  dominion, power and possession..indicates all the earth is subject to Him.</a:t>
            </a:r>
          </a:p>
          <a:p>
            <a:endParaRPr lang="en-US" sz="2800" dirty="0">
              <a:solidFill>
                <a:schemeClr val="bg2"/>
              </a:solidFill>
            </a:endParaRPr>
          </a:p>
        </p:txBody>
      </p:sp>
      <p:sp>
        <p:nvSpPr>
          <p:cNvPr id="12" name="TextBox 11"/>
          <p:cNvSpPr txBox="1"/>
          <p:nvPr/>
        </p:nvSpPr>
        <p:spPr>
          <a:xfrm>
            <a:off x="4424082" y="5781838"/>
            <a:ext cx="8119782" cy="461665"/>
          </a:xfrm>
          <a:prstGeom prst="rect">
            <a:avLst/>
          </a:prstGeom>
          <a:noFill/>
        </p:spPr>
        <p:txBody>
          <a:bodyPr wrap="square" rtlCol="0">
            <a:spAutoFit/>
          </a:bodyPr>
          <a:lstStyle/>
          <a:p>
            <a:r>
              <a:rPr lang="en-US" sz="2400" dirty="0">
                <a:solidFill>
                  <a:schemeClr val="bg2"/>
                </a:solidFill>
              </a:rPr>
              <a:t>Placing one’s foot on something—conquest (Joshua 10:24)</a:t>
            </a:r>
          </a:p>
        </p:txBody>
      </p:sp>
      <p:pic>
        <p:nvPicPr>
          <p:cNvPr id="409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72172" r="26175"/>
          <a:stretch/>
        </p:blipFill>
        <p:spPr bwMode="auto">
          <a:xfrm>
            <a:off x="697914" y="2980298"/>
            <a:ext cx="4928772" cy="21921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ot on neck conquer"/>
          <p:cNvPicPr>
            <a:picLocks noChangeAspect="1" noChangeArrowheads="1"/>
          </p:cNvPicPr>
          <p:nvPr/>
        </p:nvPicPr>
        <p:blipFill rotWithShape="1">
          <a:blip r:embed="rId3">
            <a:extLst>
              <a:ext uri="{28A0092B-C50C-407E-A947-70E740481C1C}">
                <a14:useLocalDpi xmlns:a14="http://schemas.microsoft.com/office/drawing/2010/main" val="0"/>
              </a:ext>
            </a:extLst>
          </a:blip>
          <a:srcRect l="35873" t="2521"/>
          <a:stretch/>
        </p:blipFill>
        <p:spPr bwMode="auto">
          <a:xfrm>
            <a:off x="6283613" y="1536261"/>
            <a:ext cx="4581050" cy="36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 Lion </a:t>
            </a:r>
            <a:r>
              <a:rPr lang="en-US" sz="4800" dirty="0" err="1">
                <a:solidFill>
                  <a:srgbClr val="FF0000"/>
                </a:solidFill>
                <a:latin typeface="Abadi" panose="020B0604020104020204" pitchFamily="34" charset="0"/>
              </a:rPr>
              <a:t>Roareth</a:t>
            </a:r>
            <a:r>
              <a:rPr lang="en-US" sz="4800" dirty="0">
                <a:solidFill>
                  <a:srgbClr val="FF0000"/>
                </a:solidFill>
                <a:latin typeface="Abadi" panose="020B0604020104020204" pitchFamily="34" charset="0"/>
              </a:rPr>
              <a:t>—God’s Voice</a:t>
            </a:r>
          </a:p>
        </p:txBody>
      </p:sp>
      <p:sp>
        <p:nvSpPr>
          <p:cNvPr id="11" name="TextBox 10"/>
          <p:cNvSpPr txBox="1"/>
          <p:nvPr/>
        </p:nvSpPr>
        <p:spPr>
          <a:xfrm>
            <a:off x="38100" y="6475750"/>
            <a:ext cx="2971800" cy="369332"/>
          </a:xfrm>
          <a:prstGeom prst="rect">
            <a:avLst/>
          </a:prstGeom>
          <a:noFill/>
        </p:spPr>
        <p:txBody>
          <a:bodyPr wrap="square" rtlCol="0">
            <a:spAutoFit/>
          </a:bodyPr>
          <a:lstStyle/>
          <a:p>
            <a:r>
              <a:rPr lang="en-US" dirty="0">
                <a:solidFill>
                  <a:schemeClr val="bg2"/>
                </a:solidFill>
              </a:rPr>
              <a:t>Revelation 10:3-6</a:t>
            </a:r>
          </a:p>
        </p:txBody>
      </p:sp>
      <p:sp>
        <p:nvSpPr>
          <p:cNvPr id="13" name="TextBox 12"/>
          <p:cNvSpPr txBox="1"/>
          <p:nvPr/>
        </p:nvSpPr>
        <p:spPr>
          <a:xfrm>
            <a:off x="569259" y="2075754"/>
            <a:ext cx="3962400" cy="1200329"/>
          </a:xfrm>
          <a:prstGeom prst="rect">
            <a:avLst/>
          </a:prstGeom>
          <a:noFill/>
        </p:spPr>
        <p:txBody>
          <a:bodyPr wrap="square" rtlCol="0">
            <a:spAutoFit/>
          </a:bodyPr>
          <a:lstStyle/>
          <a:p>
            <a:r>
              <a:rPr lang="en-US" sz="2400" dirty="0">
                <a:solidFill>
                  <a:schemeClr val="bg2"/>
                </a:solidFill>
              </a:rPr>
              <a:t>7 thunders and voices—7 angels with seven seals</a:t>
            </a:r>
          </a:p>
          <a:p>
            <a:r>
              <a:rPr lang="en-US" sz="2400" dirty="0">
                <a:solidFill>
                  <a:schemeClr val="bg2"/>
                </a:solidFill>
              </a:rPr>
              <a:t>(D&amp;C 88:108-110)</a:t>
            </a:r>
          </a:p>
        </p:txBody>
      </p:sp>
      <p:sp>
        <p:nvSpPr>
          <p:cNvPr id="14" name="TextBox 13"/>
          <p:cNvSpPr txBox="1"/>
          <p:nvPr/>
        </p:nvSpPr>
        <p:spPr>
          <a:xfrm>
            <a:off x="1344705" y="738037"/>
            <a:ext cx="3186954" cy="1015663"/>
          </a:xfrm>
          <a:prstGeom prst="rect">
            <a:avLst/>
          </a:prstGeom>
          <a:noFill/>
        </p:spPr>
        <p:txBody>
          <a:bodyPr wrap="square" rtlCol="0">
            <a:spAutoFit/>
          </a:bodyPr>
          <a:lstStyle/>
          <a:p>
            <a:r>
              <a:rPr lang="en-US" sz="2000" dirty="0">
                <a:solidFill>
                  <a:schemeClr val="bg2"/>
                </a:solidFill>
              </a:rPr>
              <a:t>Seal up—write them not</a:t>
            </a:r>
          </a:p>
          <a:p>
            <a:r>
              <a:rPr lang="en-US" sz="2000" dirty="0">
                <a:solidFill>
                  <a:schemeClr val="bg2"/>
                </a:solidFill>
              </a:rPr>
              <a:t>(D&amp;C 88:87-95)</a:t>
            </a:r>
          </a:p>
          <a:p>
            <a:endParaRPr lang="en-US" sz="2000" dirty="0">
              <a:solidFill>
                <a:schemeClr val="bg2"/>
              </a:solidFill>
            </a:endParaRPr>
          </a:p>
        </p:txBody>
      </p:sp>
      <p:sp>
        <p:nvSpPr>
          <p:cNvPr id="12" name="TextBox 11"/>
          <p:cNvSpPr txBox="1"/>
          <p:nvPr/>
        </p:nvSpPr>
        <p:spPr>
          <a:xfrm>
            <a:off x="459920" y="3719935"/>
            <a:ext cx="3673349" cy="2308324"/>
          </a:xfrm>
          <a:prstGeom prst="rect">
            <a:avLst/>
          </a:prstGeom>
          <a:noFill/>
        </p:spPr>
        <p:txBody>
          <a:bodyPr wrap="square" rtlCol="0">
            <a:spAutoFit/>
          </a:bodyPr>
          <a:lstStyle/>
          <a:p>
            <a:r>
              <a:rPr lang="en-US" sz="2400" dirty="0">
                <a:solidFill>
                  <a:schemeClr val="bg2"/>
                </a:solidFill>
              </a:rPr>
              <a:t>First 4 trumpets—announce the resurrection of the Celestial, Terrestrial, </a:t>
            </a:r>
            <a:r>
              <a:rPr lang="en-US" sz="2400" dirty="0" err="1">
                <a:solidFill>
                  <a:schemeClr val="bg2"/>
                </a:solidFill>
              </a:rPr>
              <a:t>Telestial</a:t>
            </a:r>
            <a:r>
              <a:rPr lang="en-US" sz="2400" dirty="0">
                <a:solidFill>
                  <a:schemeClr val="bg2"/>
                </a:solidFill>
              </a:rPr>
              <a:t>, and Sons of Perdition—they will stay bound until the Millennium</a:t>
            </a:r>
          </a:p>
        </p:txBody>
      </p:sp>
      <p:sp>
        <p:nvSpPr>
          <p:cNvPr id="10" name="TextBox 9"/>
          <p:cNvSpPr txBox="1"/>
          <p:nvPr/>
        </p:nvSpPr>
        <p:spPr>
          <a:xfrm>
            <a:off x="7839365" y="1087369"/>
            <a:ext cx="3733800" cy="707886"/>
          </a:xfrm>
          <a:prstGeom prst="rect">
            <a:avLst/>
          </a:prstGeom>
          <a:noFill/>
        </p:spPr>
        <p:txBody>
          <a:bodyPr wrap="square" rtlCol="0">
            <a:spAutoFit/>
          </a:bodyPr>
          <a:lstStyle/>
          <a:p>
            <a:r>
              <a:rPr lang="en-US" sz="2000" dirty="0">
                <a:solidFill>
                  <a:schemeClr val="bg2"/>
                </a:solidFill>
              </a:rPr>
              <a:t>5</a:t>
            </a:r>
            <a:r>
              <a:rPr lang="en-US" sz="2000" baseline="30000" dirty="0">
                <a:solidFill>
                  <a:schemeClr val="bg2"/>
                </a:solidFill>
              </a:rPr>
              <a:t>th</a:t>
            </a:r>
            <a:r>
              <a:rPr lang="en-US" sz="2000" dirty="0">
                <a:solidFill>
                  <a:schemeClr val="bg2"/>
                </a:solidFill>
              </a:rPr>
              <a:t> trumpet—Every knee will bow</a:t>
            </a:r>
          </a:p>
          <a:p>
            <a:r>
              <a:rPr lang="en-US" sz="2000" dirty="0">
                <a:solidFill>
                  <a:schemeClr val="bg2"/>
                </a:solidFill>
              </a:rPr>
              <a:t>(D&amp;C 88:103-104)</a:t>
            </a:r>
          </a:p>
        </p:txBody>
      </p:sp>
      <p:sp>
        <p:nvSpPr>
          <p:cNvPr id="15" name="TextBox 14"/>
          <p:cNvSpPr txBox="1"/>
          <p:nvPr/>
        </p:nvSpPr>
        <p:spPr>
          <a:xfrm>
            <a:off x="7839365" y="2904396"/>
            <a:ext cx="3733800" cy="1015663"/>
          </a:xfrm>
          <a:prstGeom prst="rect">
            <a:avLst/>
          </a:prstGeom>
          <a:noFill/>
        </p:spPr>
        <p:txBody>
          <a:bodyPr wrap="square" rtlCol="0">
            <a:spAutoFit/>
          </a:bodyPr>
          <a:lstStyle/>
          <a:p>
            <a:r>
              <a:rPr lang="en-US" sz="2000" dirty="0">
                <a:solidFill>
                  <a:schemeClr val="bg2"/>
                </a:solidFill>
              </a:rPr>
              <a:t>6</a:t>
            </a:r>
            <a:r>
              <a:rPr lang="en-US" sz="2000" baseline="30000" dirty="0">
                <a:solidFill>
                  <a:schemeClr val="bg2"/>
                </a:solidFill>
              </a:rPr>
              <a:t>th</a:t>
            </a:r>
            <a:r>
              <a:rPr lang="en-US" sz="2000" dirty="0">
                <a:solidFill>
                  <a:schemeClr val="bg2"/>
                </a:solidFill>
              </a:rPr>
              <a:t> trumpet—declares that the apostasy’s grip on mankind is broken (D&amp;C 88:105)</a:t>
            </a:r>
          </a:p>
        </p:txBody>
      </p:sp>
      <p:sp>
        <p:nvSpPr>
          <p:cNvPr id="16" name="TextBox 15"/>
          <p:cNvSpPr txBox="1"/>
          <p:nvPr/>
        </p:nvSpPr>
        <p:spPr>
          <a:xfrm>
            <a:off x="4579472" y="4877984"/>
            <a:ext cx="7216859" cy="1631216"/>
          </a:xfrm>
          <a:prstGeom prst="rect">
            <a:avLst/>
          </a:prstGeom>
          <a:noFill/>
        </p:spPr>
        <p:txBody>
          <a:bodyPr wrap="square" rtlCol="0">
            <a:spAutoFit/>
          </a:bodyPr>
          <a:lstStyle/>
          <a:p>
            <a:r>
              <a:rPr lang="en-US" sz="2000" dirty="0">
                <a:solidFill>
                  <a:schemeClr val="bg2"/>
                </a:solidFill>
              </a:rPr>
              <a:t>7</a:t>
            </a:r>
            <a:r>
              <a:rPr lang="en-US" sz="2000" baseline="30000" dirty="0">
                <a:solidFill>
                  <a:schemeClr val="bg2"/>
                </a:solidFill>
              </a:rPr>
              <a:t>th</a:t>
            </a:r>
            <a:r>
              <a:rPr lang="en-US" sz="2000" dirty="0">
                <a:solidFill>
                  <a:schemeClr val="bg2"/>
                </a:solidFill>
              </a:rPr>
              <a:t> trumpet—it is finished and we are made equal with him (D&amp;C 88:106-107)</a:t>
            </a:r>
          </a:p>
          <a:p>
            <a:endParaRPr lang="en-US" sz="2000" dirty="0">
              <a:solidFill>
                <a:schemeClr val="bg2"/>
              </a:solidFill>
            </a:endParaRPr>
          </a:p>
          <a:p>
            <a:r>
              <a:rPr lang="en-US" sz="2000" dirty="0">
                <a:solidFill>
                  <a:schemeClr val="bg2"/>
                </a:solidFill>
              </a:rPr>
              <a:t>After it is sounded the heavenly chorus proclaims “The kingdoms of this world are become the kingdoms of our Lord…”</a:t>
            </a: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659" y="738037"/>
            <a:ext cx="2482682" cy="412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57CF96-16F2-B7C0-4DD4-2A969373420F}"/>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7065" y="2369228"/>
            <a:ext cx="5587813" cy="2554545"/>
          </a:xfrm>
          <a:prstGeom prst="rect">
            <a:avLst/>
          </a:prstGeom>
          <a:noFill/>
        </p:spPr>
        <p:txBody>
          <a:bodyPr wrap="square" rtlCol="0">
            <a:spAutoFit/>
          </a:bodyPr>
          <a:lstStyle/>
          <a:p>
            <a:r>
              <a:rPr lang="en-US" sz="3200" dirty="0">
                <a:solidFill>
                  <a:schemeClr val="bg1"/>
                </a:solidFill>
              </a:rPr>
              <a:t>“It is important to remember that we do not know the exact date of Adam’s Fall…Thus, we cannot tell exactly where we are in relation to the 7,000 years.”</a:t>
            </a:r>
          </a:p>
        </p:txBody>
      </p:sp>
      <p:sp>
        <p:nvSpPr>
          <p:cNvPr id="6" name="TextBox 5"/>
          <p:cNvSpPr txBox="1"/>
          <p:nvPr/>
        </p:nvSpPr>
        <p:spPr>
          <a:xfrm>
            <a:off x="4572000" y="152400"/>
            <a:ext cx="2895600" cy="707886"/>
          </a:xfrm>
          <a:prstGeom prst="rect">
            <a:avLst/>
          </a:prstGeom>
          <a:noFill/>
        </p:spPr>
        <p:txBody>
          <a:bodyPr wrap="square" rtlCol="0">
            <a:spAutoFit/>
          </a:bodyPr>
          <a:lstStyle/>
          <a:p>
            <a:r>
              <a:rPr lang="en-US" sz="4000" dirty="0">
                <a:solidFill>
                  <a:schemeClr val="bg1"/>
                </a:solidFill>
              </a:rPr>
              <a:t>7,000 Years</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(2)</a:t>
            </a:r>
          </a:p>
        </p:txBody>
      </p:sp>
      <p:pic>
        <p:nvPicPr>
          <p:cNvPr id="9" name="Picture 8">
            <a:extLst>
              <a:ext uri="{FF2B5EF4-FFF2-40B4-BE49-F238E27FC236}">
                <a16:creationId xmlns:a16="http://schemas.microsoft.com/office/drawing/2014/main" id="{DA94760C-452F-424E-A9C1-BA9C50A157C7}"/>
              </a:ext>
            </a:extLst>
          </p:cNvPr>
          <p:cNvPicPr>
            <a:picLocks noChangeAspect="1"/>
          </p:cNvPicPr>
          <p:nvPr/>
        </p:nvPicPr>
        <p:blipFill rotWithShape="1">
          <a:blip r:embed="rId2">
            <a:extLst>
              <a:ext uri="{28A0092B-C50C-407E-A947-70E740481C1C}">
                <a14:useLocalDpi xmlns:a14="http://schemas.microsoft.com/office/drawing/2010/main" val="0"/>
              </a:ext>
            </a:extLst>
          </a:blip>
          <a:srcRect t="1649" b="2913"/>
          <a:stretch/>
        </p:blipFill>
        <p:spPr>
          <a:xfrm>
            <a:off x="6141943" y="1457325"/>
            <a:ext cx="5156666" cy="3691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9350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No More Time</a:t>
            </a:r>
          </a:p>
        </p:txBody>
      </p:sp>
      <p:sp>
        <p:nvSpPr>
          <p:cNvPr id="11" name="TextBox 10"/>
          <p:cNvSpPr txBox="1"/>
          <p:nvPr/>
        </p:nvSpPr>
        <p:spPr>
          <a:xfrm>
            <a:off x="53788" y="6404949"/>
            <a:ext cx="2971800" cy="369332"/>
          </a:xfrm>
          <a:prstGeom prst="rect">
            <a:avLst/>
          </a:prstGeom>
          <a:noFill/>
        </p:spPr>
        <p:txBody>
          <a:bodyPr wrap="square" rtlCol="0">
            <a:spAutoFit/>
          </a:bodyPr>
          <a:lstStyle/>
          <a:p>
            <a:r>
              <a:rPr lang="en-US" dirty="0">
                <a:solidFill>
                  <a:schemeClr val="bg2"/>
                </a:solidFill>
              </a:rPr>
              <a:t>Revelation 10:6</a:t>
            </a:r>
          </a:p>
        </p:txBody>
      </p:sp>
      <p:sp>
        <p:nvSpPr>
          <p:cNvPr id="13" name="TextBox 12"/>
          <p:cNvSpPr txBox="1"/>
          <p:nvPr/>
        </p:nvSpPr>
        <p:spPr>
          <a:xfrm>
            <a:off x="739588" y="811857"/>
            <a:ext cx="4572000" cy="830997"/>
          </a:xfrm>
          <a:prstGeom prst="rect">
            <a:avLst/>
          </a:prstGeom>
          <a:noFill/>
        </p:spPr>
        <p:txBody>
          <a:bodyPr wrap="square" rtlCol="0">
            <a:spAutoFit/>
          </a:bodyPr>
          <a:lstStyle/>
          <a:p>
            <a:r>
              <a:rPr lang="en-US" sz="2400" dirty="0">
                <a:solidFill>
                  <a:schemeClr val="bg2"/>
                </a:solidFill>
              </a:rPr>
              <a:t>The day of repentance is past, that there should be no more delay</a:t>
            </a:r>
          </a:p>
        </p:txBody>
      </p:sp>
      <p:sp>
        <p:nvSpPr>
          <p:cNvPr id="14" name="TextBox 13"/>
          <p:cNvSpPr txBox="1"/>
          <p:nvPr/>
        </p:nvSpPr>
        <p:spPr>
          <a:xfrm>
            <a:off x="6324600" y="4650623"/>
            <a:ext cx="4343400" cy="1754326"/>
          </a:xfrm>
          <a:prstGeom prst="rect">
            <a:avLst/>
          </a:prstGeom>
          <a:noFill/>
        </p:spPr>
        <p:txBody>
          <a:bodyPr wrap="square" rtlCol="0">
            <a:spAutoFit/>
          </a:bodyPr>
          <a:lstStyle/>
          <a:p>
            <a:pPr algn="ctr"/>
            <a:r>
              <a:rPr lang="en-US" sz="3600" dirty="0">
                <a:solidFill>
                  <a:schemeClr val="bg2"/>
                </a:solidFill>
              </a:rPr>
              <a:t>The Beginning of the Millennium</a:t>
            </a:r>
          </a:p>
          <a:p>
            <a:pPr algn="ctr"/>
            <a:endParaRPr lang="en-US" sz="3600" dirty="0">
              <a:solidFill>
                <a:schemeClr val="bg2"/>
              </a:solidFill>
            </a:endParaRPr>
          </a:p>
        </p:txBody>
      </p:sp>
      <p:pic>
        <p:nvPicPr>
          <p:cNvPr id="3" name="Picture 2">
            <a:extLst>
              <a:ext uri="{FF2B5EF4-FFF2-40B4-BE49-F238E27FC236}">
                <a16:creationId xmlns:a16="http://schemas.microsoft.com/office/drawing/2014/main" id="{7867809F-3061-435C-A7D3-54D8D034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63" y="2620491"/>
            <a:ext cx="4638675" cy="3095625"/>
          </a:xfrm>
          <a:prstGeom prst="rect">
            <a:avLst/>
          </a:prstGeom>
        </p:spPr>
      </p:pic>
      <p:pic>
        <p:nvPicPr>
          <p:cNvPr id="7" name="Picture 6">
            <a:extLst>
              <a:ext uri="{FF2B5EF4-FFF2-40B4-BE49-F238E27FC236}">
                <a16:creationId xmlns:a16="http://schemas.microsoft.com/office/drawing/2014/main" id="{A19C6013-8725-40B3-B05E-CC4F917F3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003" y="1173502"/>
            <a:ext cx="4112392" cy="2727165"/>
          </a:xfrm>
          <a:prstGeom prst="rect">
            <a:avLst/>
          </a:prstGeom>
        </p:spPr>
      </p:pic>
    </p:spTree>
    <p:extLst>
      <p:ext uri="{BB962C8B-B14F-4D97-AF65-F5344CB8AC3E}">
        <p14:creationId xmlns:p14="http://schemas.microsoft.com/office/powerpoint/2010/main" val="18461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Reed</a:t>
            </a:r>
          </a:p>
        </p:txBody>
      </p:sp>
      <p:sp>
        <p:nvSpPr>
          <p:cNvPr id="11" name="TextBox 10"/>
          <p:cNvSpPr txBox="1"/>
          <p:nvPr/>
        </p:nvSpPr>
        <p:spPr>
          <a:xfrm>
            <a:off x="152400" y="6442907"/>
            <a:ext cx="5257800" cy="369332"/>
          </a:xfrm>
          <a:prstGeom prst="rect">
            <a:avLst/>
          </a:prstGeom>
          <a:noFill/>
        </p:spPr>
        <p:txBody>
          <a:bodyPr wrap="square" rtlCol="0">
            <a:spAutoFit/>
          </a:bodyPr>
          <a:lstStyle/>
          <a:p>
            <a:r>
              <a:rPr lang="en-US" dirty="0">
                <a:solidFill>
                  <a:schemeClr val="bg2"/>
                </a:solidFill>
              </a:rPr>
              <a:t>Revelation 11:1</a:t>
            </a:r>
          </a:p>
        </p:txBody>
      </p:sp>
      <p:sp>
        <p:nvSpPr>
          <p:cNvPr id="13" name="TextBox 12"/>
          <p:cNvSpPr txBox="1"/>
          <p:nvPr/>
        </p:nvSpPr>
        <p:spPr>
          <a:xfrm>
            <a:off x="419100" y="475397"/>
            <a:ext cx="6629400" cy="4154984"/>
          </a:xfrm>
          <a:prstGeom prst="rect">
            <a:avLst/>
          </a:prstGeom>
          <a:noFill/>
        </p:spPr>
        <p:txBody>
          <a:bodyPr wrap="square" rtlCol="0">
            <a:spAutoFit/>
          </a:bodyPr>
          <a:lstStyle/>
          <a:p>
            <a:r>
              <a:rPr lang="en-US" sz="2400" dirty="0">
                <a:solidFill>
                  <a:schemeClr val="bg2"/>
                </a:solidFill>
              </a:rPr>
              <a:t>A rod—a measuring device</a:t>
            </a:r>
          </a:p>
          <a:p>
            <a:endParaRPr lang="en-US" sz="2400" dirty="0">
              <a:solidFill>
                <a:schemeClr val="bg2"/>
              </a:solidFill>
            </a:endParaRPr>
          </a:p>
          <a:p>
            <a:r>
              <a:rPr lang="en-US" sz="2400" dirty="0">
                <a:solidFill>
                  <a:schemeClr val="bg2"/>
                </a:solidFill>
              </a:rPr>
              <a:t>Temple:</a:t>
            </a:r>
          </a:p>
          <a:p>
            <a:pPr marL="457200" indent="-457200">
              <a:buAutoNum type="arabicPeriod"/>
            </a:pPr>
            <a:r>
              <a:rPr lang="en-US" sz="2400" dirty="0">
                <a:solidFill>
                  <a:schemeClr val="bg2"/>
                </a:solidFill>
              </a:rPr>
              <a:t>Placing of a protective line around an area—God’s protection</a:t>
            </a:r>
          </a:p>
          <a:p>
            <a:pPr marL="457200" indent="-457200">
              <a:buAutoNum type="arabicPeriod"/>
            </a:pPr>
            <a:r>
              <a:rPr lang="en-US" sz="2400" dirty="0">
                <a:solidFill>
                  <a:schemeClr val="bg2"/>
                </a:solidFill>
              </a:rPr>
              <a:t>Those outside the limits will not have God’s shelter—they are outside of the spirit and not committed to God</a:t>
            </a:r>
          </a:p>
          <a:p>
            <a:pPr marL="457200" indent="-457200">
              <a:buAutoNum type="arabicPeriod"/>
            </a:pPr>
            <a:r>
              <a:rPr lang="en-US" sz="2400" dirty="0">
                <a:solidFill>
                  <a:schemeClr val="bg2"/>
                </a:solidFill>
              </a:rPr>
              <a:t>Sanctuary is a symbol of the Lord’s people</a:t>
            </a:r>
          </a:p>
          <a:p>
            <a:pPr marL="457200" indent="-457200">
              <a:buAutoNum type="arabicPeriod"/>
            </a:pPr>
            <a:r>
              <a:rPr lang="en-US" sz="2400" dirty="0">
                <a:solidFill>
                  <a:schemeClr val="bg2"/>
                </a:solidFill>
              </a:rPr>
              <a:t>Judgment—how do we measure up?</a:t>
            </a:r>
          </a:p>
          <a:p>
            <a:endParaRPr lang="en-US" sz="2400" dirty="0">
              <a:solidFill>
                <a:schemeClr val="bg2"/>
              </a:solidFill>
            </a:endParaRPr>
          </a:p>
        </p:txBody>
      </p:sp>
      <p:grpSp>
        <p:nvGrpSpPr>
          <p:cNvPr id="2" name="Group 1"/>
          <p:cNvGrpSpPr/>
          <p:nvPr/>
        </p:nvGrpSpPr>
        <p:grpSpPr>
          <a:xfrm>
            <a:off x="3939470" y="4239421"/>
            <a:ext cx="3375730" cy="2572818"/>
            <a:chOff x="3939470" y="4239421"/>
            <a:chExt cx="3375730" cy="2572818"/>
          </a:xfrm>
        </p:grpSpPr>
        <p:pic>
          <p:nvPicPr>
            <p:cNvPr id="6146" name="Picture 2" descr="Rexburg Idaho Mormon Tem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09" b="8309"/>
            <a:stretch/>
          </p:blipFill>
          <p:spPr bwMode="auto">
            <a:xfrm>
              <a:off x="3939470" y="4239421"/>
              <a:ext cx="3375730" cy="23909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39470" y="6550629"/>
              <a:ext cx="2299965" cy="261610"/>
            </a:xfrm>
            <a:prstGeom prst="rect">
              <a:avLst/>
            </a:prstGeom>
            <a:noFill/>
          </p:spPr>
          <p:txBody>
            <a:bodyPr wrap="square" rtlCol="0">
              <a:spAutoFit/>
            </a:bodyPr>
            <a:lstStyle/>
            <a:p>
              <a:r>
                <a:rPr lang="en-US" sz="1100" dirty="0">
                  <a:solidFill>
                    <a:schemeClr val="bg2"/>
                  </a:solidFill>
                </a:rPr>
                <a:t>Roberta </a:t>
              </a:r>
              <a:r>
                <a:rPr lang="en-US" sz="1100" dirty="0" err="1">
                  <a:solidFill>
                    <a:schemeClr val="bg2"/>
                  </a:solidFill>
                </a:rPr>
                <a:t>Boice</a:t>
              </a:r>
              <a:endParaRPr lang="en-US" sz="1100" dirty="0">
                <a:solidFill>
                  <a:schemeClr val="bg2"/>
                </a:solidFill>
              </a:endParaRPr>
            </a:p>
          </p:txBody>
        </p:sp>
      </p:grpSp>
      <p:pic>
        <p:nvPicPr>
          <p:cNvPr id="6" name="Picture 5">
            <a:extLst>
              <a:ext uri="{FF2B5EF4-FFF2-40B4-BE49-F238E27FC236}">
                <a16:creationId xmlns:a16="http://schemas.microsoft.com/office/drawing/2014/main" id="{48513B4F-9B27-4AB7-9FF9-321C5484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729" y="413424"/>
            <a:ext cx="3705225" cy="2695575"/>
          </a:xfrm>
          <a:prstGeom prst="rect">
            <a:avLst/>
          </a:prstGeom>
        </p:spPr>
      </p:pic>
      <p:pic>
        <p:nvPicPr>
          <p:cNvPr id="8" name="Picture 7">
            <a:extLst>
              <a:ext uri="{FF2B5EF4-FFF2-40B4-BE49-F238E27FC236}">
                <a16:creationId xmlns:a16="http://schemas.microsoft.com/office/drawing/2014/main" id="{D4338863-C417-4C35-A0AD-42BE1D730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3522423"/>
            <a:ext cx="3810000" cy="3105150"/>
          </a:xfrm>
          <a:prstGeom prst="rect">
            <a:avLst/>
          </a:prstGeom>
        </p:spPr>
      </p:pic>
    </p:spTree>
    <p:extLst>
      <p:ext uri="{BB962C8B-B14F-4D97-AF65-F5344CB8AC3E}">
        <p14:creationId xmlns:p14="http://schemas.microsoft.com/office/powerpoint/2010/main" val="2787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Outer Court</a:t>
            </a:r>
          </a:p>
        </p:txBody>
      </p:sp>
      <p:sp>
        <p:nvSpPr>
          <p:cNvPr id="11" name="TextBox 10"/>
          <p:cNvSpPr txBox="1"/>
          <p:nvPr/>
        </p:nvSpPr>
        <p:spPr>
          <a:xfrm>
            <a:off x="84826" y="6456402"/>
            <a:ext cx="5257800" cy="369332"/>
          </a:xfrm>
          <a:prstGeom prst="rect">
            <a:avLst/>
          </a:prstGeom>
          <a:noFill/>
        </p:spPr>
        <p:txBody>
          <a:bodyPr wrap="square" rtlCol="0">
            <a:spAutoFit/>
          </a:bodyPr>
          <a:lstStyle/>
          <a:p>
            <a:r>
              <a:rPr lang="en-US" dirty="0">
                <a:solidFill>
                  <a:schemeClr val="bg2"/>
                </a:solidFill>
              </a:rPr>
              <a:t>Revelation 11:2</a:t>
            </a:r>
          </a:p>
        </p:txBody>
      </p:sp>
      <p:sp>
        <p:nvSpPr>
          <p:cNvPr id="13" name="TextBox 12"/>
          <p:cNvSpPr txBox="1"/>
          <p:nvPr/>
        </p:nvSpPr>
        <p:spPr>
          <a:xfrm>
            <a:off x="1676400" y="990600"/>
            <a:ext cx="8534400" cy="3785652"/>
          </a:xfrm>
          <a:prstGeom prst="rect">
            <a:avLst/>
          </a:prstGeom>
          <a:noFill/>
        </p:spPr>
        <p:txBody>
          <a:bodyPr wrap="square" rtlCol="0">
            <a:spAutoFit/>
          </a:bodyPr>
          <a:lstStyle/>
          <a:p>
            <a:r>
              <a:rPr lang="en-US" sz="2400" dirty="0">
                <a:solidFill>
                  <a:schemeClr val="bg2"/>
                </a:solidFill>
              </a:rPr>
              <a:t>Gentiles: Not their time to be judged</a:t>
            </a:r>
          </a:p>
          <a:p>
            <a:endParaRPr lang="en-US" sz="2400" dirty="0">
              <a:solidFill>
                <a:schemeClr val="bg2"/>
              </a:solidFill>
            </a:endParaRPr>
          </a:p>
          <a:p>
            <a:r>
              <a:rPr lang="en-US" sz="2400" dirty="0">
                <a:solidFill>
                  <a:schemeClr val="bg2"/>
                </a:solidFill>
              </a:rPr>
              <a:t>Holy city—Jerusalem</a:t>
            </a:r>
          </a:p>
          <a:p>
            <a:endParaRPr lang="en-US" sz="2400" dirty="0">
              <a:solidFill>
                <a:schemeClr val="bg2"/>
              </a:solidFill>
            </a:endParaRPr>
          </a:p>
          <a:p>
            <a:r>
              <a:rPr lang="en-US" sz="2400" dirty="0">
                <a:solidFill>
                  <a:schemeClr val="bg2"/>
                </a:solidFill>
              </a:rPr>
              <a:t>42 months:</a:t>
            </a:r>
          </a:p>
          <a:p>
            <a:r>
              <a:rPr lang="en-US" sz="2400" dirty="0">
                <a:solidFill>
                  <a:schemeClr val="bg2"/>
                </a:solidFill>
              </a:rPr>
              <a:t>	3 ½ years—time of persecution, dissent and apostasy</a:t>
            </a:r>
          </a:p>
          <a:p>
            <a:r>
              <a:rPr lang="en-US" sz="2400" dirty="0">
                <a:solidFill>
                  <a:schemeClr val="bg2"/>
                </a:solidFill>
              </a:rPr>
              <a:t>	6X7—perfection missing the mark</a:t>
            </a:r>
          </a:p>
          <a:p>
            <a:r>
              <a:rPr lang="en-US" sz="2400" dirty="0">
                <a:solidFill>
                  <a:schemeClr val="bg2"/>
                </a:solidFill>
              </a:rPr>
              <a:t>	Limited period in which evil is allowed to reign</a:t>
            </a:r>
          </a:p>
          <a:p>
            <a:endParaRPr lang="en-US" sz="2400" dirty="0">
              <a:solidFill>
                <a:schemeClr val="bg2"/>
              </a:solidFill>
            </a:endParaRPr>
          </a:p>
          <a:p>
            <a:endParaRPr lang="en-US" sz="2400" dirty="0">
              <a:solidFill>
                <a:schemeClr val="bg2"/>
              </a:solidFill>
            </a:endParaRPr>
          </a:p>
        </p:txBody>
      </p:sp>
      <p:pic>
        <p:nvPicPr>
          <p:cNvPr id="3" name="Picture 2">
            <a:extLst>
              <a:ext uri="{FF2B5EF4-FFF2-40B4-BE49-F238E27FC236}">
                <a16:creationId xmlns:a16="http://schemas.microsoft.com/office/drawing/2014/main" id="{EABCD534-9761-40A7-9686-229F63E7F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639" y="4354749"/>
            <a:ext cx="3286584" cy="2286319"/>
          </a:xfrm>
          <a:prstGeom prst="rect">
            <a:avLst/>
          </a:prstGeom>
        </p:spPr>
      </p:pic>
    </p:spTree>
    <p:extLst>
      <p:ext uri="{BB962C8B-B14F-4D97-AF65-F5344CB8AC3E}">
        <p14:creationId xmlns:p14="http://schemas.microsoft.com/office/powerpoint/2010/main" val="27111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Two Witnesses</a:t>
            </a:r>
          </a:p>
        </p:txBody>
      </p:sp>
      <p:sp>
        <p:nvSpPr>
          <p:cNvPr id="11" name="TextBox 10"/>
          <p:cNvSpPr txBox="1"/>
          <p:nvPr/>
        </p:nvSpPr>
        <p:spPr>
          <a:xfrm>
            <a:off x="0" y="6488668"/>
            <a:ext cx="5257800" cy="369332"/>
          </a:xfrm>
          <a:prstGeom prst="rect">
            <a:avLst/>
          </a:prstGeom>
          <a:noFill/>
        </p:spPr>
        <p:txBody>
          <a:bodyPr wrap="square" rtlCol="0">
            <a:spAutoFit/>
          </a:bodyPr>
          <a:lstStyle/>
          <a:p>
            <a:r>
              <a:rPr lang="en-US" dirty="0">
                <a:solidFill>
                  <a:schemeClr val="bg2"/>
                </a:solidFill>
              </a:rPr>
              <a:t>Revelation 11:3; Isaiah 51:20</a:t>
            </a:r>
          </a:p>
        </p:txBody>
      </p:sp>
      <p:sp>
        <p:nvSpPr>
          <p:cNvPr id="13" name="TextBox 12"/>
          <p:cNvSpPr txBox="1"/>
          <p:nvPr/>
        </p:nvSpPr>
        <p:spPr>
          <a:xfrm>
            <a:off x="2281518" y="692571"/>
            <a:ext cx="8534400" cy="461665"/>
          </a:xfrm>
          <a:prstGeom prst="rect">
            <a:avLst/>
          </a:prstGeom>
          <a:noFill/>
        </p:spPr>
        <p:txBody>
          <a:bodyPr wrap="square" rtlCol="0">
            <a:spAutoFit/>
          </a:bodyPr>
          <a:lstStyle/>
          <a:p>
            <a:r>
              <a:rPr lang="en-US" sz="2400" dirty="0">
                <a:solidFill>
                  <a:schemeClr val="bg2"/>
                </a:solidFill>
              </a:rPr>
              <a:t>Two—necessary to sustain a charge in court—law of witnesses</a:t>
            </a:r>
          </a:p>
        </p:txBody>
      </p:sp>
      <p:sp>
        <p:nvSpPr>
          <p:cNvPr id="7" name="TextBox 6"/>
          <p:cNvSpPr txBox="1"/>
          <p:nvPr/>
        </p:nvSpPr>
        <p:spPr>
          <a:xfrm>
            <a:off x="219636" y="1520020"/>
            <a:ext cx="8534400" cy="2308324"/>
          </a:xfrm>
          <a:prstGeom prst="rect">
            <a:avLst/>
          </a:prstGeom>
          <a:noFill/>
        </p:spPr>
        <p:txBody>
          <a:bodyPr wrap="square" rtlCol="0">
            <a:spAutoFit/>
          </a:bodyPr>
          <a:lstStyle/>
          <a:p>
            <a:r>
              <a:rPr lang="en-US" sz="2400" dirty="0">
                <a:solidFill>
                  <a:schemeClr val="bg2"/>
                </a:solidFill>
              </a:rPr>
              <a:t>D&amp;C 77:15 Three things must happen:</a:t>
            </a:r>
          </a:p>
          <a:p>
            <a:r>
              <a:rPr lang="en-US" sz="2400" dirty="0">
                <a:solidFill>
                  <a:schemeClr val="bg2"/>
                </a:solidFill>
              </a:rPr>
              <a:t>	1. Restoration</a:t>
            </a:r>
          </a:p>
          <a:p>
            <a:r>
              <a:rPr lang="en-US" sz="2400" dirty="0">
                <a:solidFill>
                  <a:schemeClr val="bg2"/>
                </a:solidFill>
              </a:rPr>
              <a:t>	2. Jews must gather to the land of their inheritance</a:t>
            </a:r>
          </a:p>
          <a:p>
            <a:r>
              <a:rPr lang="en-US" sz="2400" dirty="0">
                <a:solidFill>
                  <a:schemeClr val="bg2"/>
                </a:solidFill>
              </a:rPr>
              <a:t>	3. Jews must rebuild Jerusalem</a:t>
            </a:r>
          </a:p>
          <a:p>
            <a:endParaRPr lang="en-US" sz="2400" dirty="0">
              <a:solidFill>
                <a:schemeClr val="bg2"/>
              </a:solidFill>
            </a:endParaRPr>
          </a:p>
          <a:p>
            <a:r>
              <a:rPr lang="en-US" sz="2400" dirty="0">
                <a:solidFill>
                  <a:schemeClr val="bg2"/>
                </a:solidFill>
              </a:rPr>
              <a:t>Sackcloth—those with extreme humility</a:t>
            </a:r>
          </a:p>
        </p:txBody>
      </p:sp>
      <p:sp>
        <p:nvSpPr>
          <p:cNvPr id="2" name="Rectangle 1"/>
          <p:cNvSpPr/>
          <p:nvPr/>
        </p:nvSpPr>
        <p:spPr>
          <a:xfrm>
            <a:off x="8317006" y="2046703"/>
            <a:ext cx="3680012" cy="3693319"/>
          </a:xfrm>
          <a:prstGeom prst="rect">
            <a:avLst/>
          </a:prstGeom>
        </p:spPr>
        <p:txBody>
          <a:bodyPr wrap="square">
            <a:spAutoFit/>
          </a:bodyPr>
          <a:lstStyle/>
          <a:p>
            <a:r>
              <a:rPr lang="en-US" dirty="0">
                <a:solidFill>
                  <a:schemeClr val="bg1"/>
                </a:solidFill>
              </a:rPr>
              <a:t>The Lord's answer to Joseph Smith, reveals that these two prophets were "raised up to the Jewish nation." Isaiah says they were </a:t>
            </a:r>
            <a:r>
              <a:rPr lang="en-US" i="1" dirty="0">
                <a:solidFill>
                  <a:schemeClr val="bg1"/>
                </a:solidFill>
              </a:rPr>
              <a:t>sons</a:t>
            </a:r>
            <a:r>
              <a:rPr lang="en-US" dirty="0">
                <a:solidFill>
                  <a:schemeClr val="bg1"/>
                </a:solidFill>
              </a:rPr>
              <a:t> of Jerusalem (Isa. 51:20), implying that they were Jewish natives and perhaps separate from the organizational structure of the church. </a:t>
            </a:r>
          </a:p>
          <a:p>
            <a:endParaRPr lang="en-US" dirty="0">
              <a:solidFill>
                <a:schemeClr val="bg1"/>
              </a:solidFill>
            </a:endParaRPr>
          </a:p>
          <a:p>
            <a:r>
              <a:rPr lang="en-US" dirty="0">
                <a:solidFill>
                  <a:schemeClr val="bg1"/>
                </a:solidFill>
              </a:rPr>
              <a:t>However, Elder Bruce McConkie has commented that they will likely be apostles. For sure, they are prophets.</a:t>
            </a:r>
          </a:p>
        </p:txBody>
      </p:sp>
      <p:pic>
        <p:nvPicPr>
          <p:cNvPr id="6" name="Picture 5">
            <a:extLst>
              <a:ext uri="{FF2B5EF4-FFF2-40B4-BE49-F238E27FC236}">
                <a16:creationId xmlns:a16="http://schemas.microsoft.com/office/drawing/2014/main" id="{FE298A25-7E67-4B5B-8968-92C8D4D83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024" y="3429000"/>
            <a:ext cx="2667000" cy="3124200"/>
          </a:xfrm>
          <a:prstGeom prst="rect">
            <a:avLst/>
          </a:prstGeom>
        </p:spPr>
      </p:pic>
    </p:spTree>
    <p:extLst>
      <p:ext uri="{BB962C8B-B14F-4D97-AF65-F5344CB8AC3E}">
        <p14:creationId xmlns:p14="http://schemas.microsoft.com/office/powerpoint/2010/main" val="18309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 Olive Trees/2 Candlesticks</a:t>
            </a:r>
          </a:p>
        </p:txBody>
      </p:sp>
      <p:sp>
        <p:nvSpPr>
          <p:cNvPr id="11" name="TextBox 10"/>
          <p:cNvSpPr txBox="1"/>
          <p:nvPr/>
        </p:nvSpPr>
        <p:spPr>
          <a:xfrm>
            <a:off x="138953" y="6330686"/>
            <a:ext cx="5257800" cy="369332"/>
          </a:xfrm>
          <a:prstGeom prst="rect">
            <a:avLst/>
          </a:prstGeom>
          <a:noFill/>
        </p:spPr>
        <p:txBody>
          <a:bodyPr wrap="square" rtlCol="0">
            <a:spAutoFit/>
          </a:bodyPr>
          <a:lstStyle/>
          <a:p>
            <a:r>
              <a:rPr lang="en-US" dirty="0">
                <a:solidFill>
                  <a:schemeClr val="bg2"/>
                </a:solidFill>
              </a:rPr>
              <a:t>Revelation 11:4-6</a:t>
            </a:r>
          </a:p>
        </p:txBody>
      </p:sp>
      <p:sp>
        <p:nvSpPr>
          <p:cNvPr id="13" name="TextBox 12"/>
          <p:cNvSpPr txBox="1"/>
          <p:nvPr/>
        </p:nvSpPr>
        <p:spPr>
          <a:xfrm>
            <a:off x="1828800" y="884366"/>
            <a:ext cx="8534400" cy="830997"/>
          </a:xfrm>
          <a:prstGeom prst="rect">
            <a:avLst/>
          </a:prstGeom>
          <a:noFill/>
        </p:spPr>
        <p:txBody>
          <a:bodyPr wrap="square" rtlCol="0">
            <a:spAutoFit/>
          </a:bodyPr>
          <a:lstStyle/>
          <a:p>
            <a:r>
              <a:rPr lang="en-US" sz="2400" dirty="0">
                <a:solidFill>
                  <a:schemeClr val="bg2"/>
                </a:solidFill>
              </a:rPr>
              <a:t>The witnesses not only uphold the light (Christ) but the substance of the light, the Holy Ghost, flows through them</a:t>
            </a:r>
          </a:p>
        </p:txBody>
      </p:sp>
      <p:sp>
        <p:nvSpPr>
          <p:cNvPr id="7" name="TextBox 6"/>
          <p:cNvSpPr txBox="1"/>
          <p:nvPr/>
        </p:nvSpPr>
        <p:spPr>
          <a:xfrm>
            <a:off x="1524000" y="2209801"/>
            <a:ext cx="8534400" cy="461665"/>
          </a:xfrm>
          <a:prstGeom prst="rect">
            <a:avLst/>
          </a:prstGeom>
          <a:noFill/>
        </p:spPr>
        <p:txBody>
          <a:bodyPr wrap="square" rtlCol="0">
            <a:spAutoFit/>
          </a:bodyPr>
          <a:lstStyle/>
          <a:p>
            <a:r>
              <a:rPr lang="en-US" sz="2400" dirty="0">
                <a:solidFill>
                  <a:schemeClr val="bg2"/>
                </a:solidFill>
              </a:rPr>
              <a:t>They will have divine protection</a:t>
            </a:r>
          </a:p>
        </p:txBody>
      </p:sp>
      <p:sp>
        <p:nvSpPr>
          <p:cNvPr id="8" name="TextBox 7"/>
          <p:cNvSpPr txBox="1"/>
          <p:nvPr/>
        </p:nvSpPr>
        <p:spPr>
          <a:xfrm>
            <a:off x="1524000" y="3352801"/>
            <a:ext cx="8534400" cy="461665"/>
          </a:xfrm>
          <a:prstGeom prst="rect">
            <a:avLst/>
          </a:prstGeom>
          <a:noFill/>
        </p:spPr>
        <p:txBody>
          <a:bodyPr wrap="square" rtlCol="0">
            <a:spAutoFit/>
          </a:bodyPr>
          <a:lstStyle/>
          <a:p>
            <a:r>
              <a:rPr lang="en-US" sz="2400" dirty="0">
                <a:solidFill>
                  <a:schemeClr val="bg2"/>
                </a:solidFill>
              </a:rPr>
              <a:t>Fire issuing—their testimonies</a:t>
            </a:r>
          </a:p>
        </p:txBody>
      </p:sp>
      <p:sp>
        <p:nvSpPr>
          <p:cNvPr id="9" name="TextBox 8"/>
          <p:cNvSpPr txBox="1"/>
          <p:nvPr/>
        </p:nvSpPr>
        <p:spPr>
          <a:xfrm>
            <a:off x="1524000" y="4419601"/>
            <a:ext cx="8534400" cy="461665"/>
          </a:xfrm>
          <a:prstGeom prst="rect">
            <a:avLst/>
          </a:prstGeom>
          <a:noFill/>
        </p:spPr>
        <p:txBody>
          <a:bodyPr wrap="square" rtlCol="0">
            <a:spAutoFit/>
          </a:bodyPr>
          <a:lstStyle/>
          <a:p>
            <a:r>
              <a:rPr lang="en-US" sz="2400" dirty="0">
                <a:solidFill>
                  <a:schemeClr val="bg2"/>
                </a:solidFill>
              </a:rPr>
              <a:t>Power to shut the heavens—no rain, Elijah sealed the heaven</a:t>
            </a:r>
          </a:p>
        </p:txBody>
      </p:sp>
      <p:sp>
        <p:nvSpPr>
          <p:cNvPr id="10" name="TextBox 9"/>
          <p:cNvSpPr txBox="1"/>
          <p:nvPr/>
        </p:nvSpPr>
        <p:spPr>
          <a:xfrm>
            <a:off x="1524000" y="5334001"/>
            <a:ext cx="8534400" cy="461665"/>
          </a:xfrm>
          <a:prstGeom prst="rect">
            <a:avLst/>
          </a:prstGeom>
          <a:noFill/>
        </p:spPr>
        <p:txBody>
          <a:bodyPr wrap="square" rtlCol="0">
            <a:spAutoFit/>
          </a:bodyPr>
          <a:lstStyle/>
          <a:p>
            <a:r>
              <a:rPr lang="en-US" sz="2400" dirty="0">
                <a:solidFill>
                  <a:schemeClr val="bg2"/>
                </a:solidFill>
              </a:rPr>
              <a:t>Power over waters and earth and plagues (like Moses)</a:t>
            </a:r>
          </a:p>
        </p:txBody>
      </p:sp>
      <p:pic>
        <p:nvPicPr>
          <p:cNvPr id="3" name="Picture 2">
            <a:extLst>
              <a:ext uri="{FF2B5EF4-FFF2-40B4-BE49-F238E27FC236}">
                <a16:creationId xmlns:a16="http://schemas.microsoft.com/office/drawing/2014/main" id="{BAE9A505-6B67-44A2-8330-8ACB730D6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1678134"/>
            <a:ext cx="3632200" cy="2730500"/>
          </a:xfrm>
          <a:prstGeom prst="rect">
            <a:avLst/>
          </a:prstGeom>
        </p:spPr>
      </p:pic>
    </p:spTree>
    <p:extLst>
      <p:ext uri="{BB962C8B-B14F-4D97-AF65-F5344CB8AC3E}">
        <p14:creationId xmlns:p14="http://schemas.microsoft.com/office/powerpoint/2010/main" val="4366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Beasts Make War</a:t>
            </a:r>
          </a:p>
        </p:txBody>
      </p:sp>
      <p:sp>
        <p:nvSpPr>
          <p:cNvPr id="11" name="TextBox 10"/>
          <p:cNvSpPr txBox="1"/>
          <p:nvPr/>
        </p:nvSpPr>
        <p:spPr>
          <a:xfrm>
            <a:off x="206188" y="6416070"/>
            <a:ext cx="5257800" cy="369332"/>
          </a:xfrm>
          <a:prstGeom prst="rect">
            <a:avLst/>
          </a:prstGeom>
          <a:noFill/>
        </p:spPr>
        <p:txBody>
          <a:bodyPr wrap="square" rtlCol="0">
            <a:spAutoFit/>
          </a:bodyPr>
          <a:lstStyle/>
          <a:p>
            <a:r>
              <a:rPr lang="en-US" dirty="0">
                <a:solidFill>
                  <a:schemeClr val="bg2"/>
                </a:solidFill>
              </a:rPr>
              <a:t>Revelation 11:7-12</a:t>
            </a:r>
          </a:p>
        </p:txBody>
      </p:sp>
      <p:sp>
        <p:nvSpPr>
          <p:cNvPr id="13" name="TextBox 12"/>
          <p:cNvSpPr txBox="1"/>
          <p:nvPr/>
        </p:nvSpPr>
        <p:spPr>
          <a:xfrm>
            <a:off x="1524000" y="731102"/>
            <a:ext cx="10484224" cy="461665"/>
          </a:xfrm>
          <a:prstGeom prst="rect">
            <a:avLst/>
          </a:prstGeom>
          <a:noFill/>
        </p:spPr>
        <p:txBody>
          <a:bodyPr wrap="square" rtlCol="0">
            <a:spAutoFit/>
          </a:bodyPr>
          <a:lstStyle/>
          <a:p>
            <a:r>
              <a:rPr lang="en-US" sz="2400" dirty="0">
                <a:solidFill>
                  <a:schemeClr val="bg2"/>
                </a:solidFill>
              </a:rPr>
              <a:t>Overcome them—kill them once the message is completed—they will be martyrs</a:t>
            </a:r>
          </a:p>
        </p:txBody>
      </p:sp>
      <p:sp>
        <p:nvSpPr>
          <p:cNvPr id="7" name="TextBox 6"/>
          <p:cNvSpPr txBox="1"/>
          <p:nvPr/>
        </p:nvSpPr>
        <p:spPr>
          <a:xfrm>
            <a:off x="1524000" y="1828801"/>
            <a:ext cx="8534400" cy="461665"/>
          </a:xfrm>
          <a:prstGeom prst="rect">
            <a:avLst/>
          </a:prstGeom>
          <a:noFill/>
        </p:spPr>
        <p:txBody>
          <a:bodyPr wrap="square" rtlCol="0">
            <a:spAutoFit/>
          </a:bodyPr>
          <a:lstStyle/>
          <a:p>
            <a:r>
              <a:rPr lang="en-US" sz="2400" dirty="0">
                <a:solidFill>
                  <a:schemeClr val="bg2"/>
                </a:solidFill>
              </a:rPr>
              <a:t>Bodies shall lie in streets</a:t>
            </a:r>
          </a:p>
        </p:txBody>
      </p:sp>
      <p:sp>
        <p:nvSpPr>
          <p:cNvPr id="8" name="TextBox 7"/>
          <p:cNvSpPr txBox="1"/>
          <p:nvPr/>
        </p:nvSpPr>
        <p:spPr>
          <a:xfrm>
            <a:off x="1524000" y="2438401"/>
            <a:ext cx="8534400" cy="461665"/>
          </a:xfrm>
          <a:prstGeom prst="rect">
            <a:avLst/>
          </a:prstGeom>
          <a:noFill/>
        </p:spPr>
        <p:txBody>
          <a:bodyPr wrap="square" rtlCol="0">
            <a:spAutoFit/>
          </a:bodyPr>
          <a:lstStyle/>
          <a:p>
            <a:r>
              <a:rPr lang="en-US" sz="2400" dirty="0">
                <a:solidFill>
                  <a:schemeClr val="bg2"/>
                </a:solidFill>
              </a:rPr>
              <a:t>People will see bodies for 3 ½ days</a:t>
            </a:r>
          </a:p>
        </p:txBody>
      </p:sp>
      <p:sp>
        <p:nvSpPr>
          <p:cNvPr id="9" name="TextBox 8"/>
          <p:cNvSpPr txBox="1"/>
          <p:nvPr/>
        </p:nvSpPr>
        <p:spPr>
          <a:xfrm>
            <a:off x="1524000" y="3048001"/>
            <a:ext cx="8534400" cy="461665"/>
          </a:xfrm>
          <a:prstGeom prst="rect">
            <a:avLst/>
          </a:prstGeom>
          <a:noFill/>
        </p:spPr>
        <p:txBody>
          <a:bodyPr wrap="square" rtlCol="0">
            <a:spAutoFit/>
          </a:bodyPr>
          <a:lstStyle/>
          <a:p>
            <a:r>
              <a:rPr lang="en-US" sz="2400" dirty="0">
                <a:solidFill>
                  <a:schemeClr val="bg2"/>
                </a:solidFill>
              </a:rPr>
              <a:t>People will rejoice of their death</a:t>
            </a:r>
          </a:p>
        </p:txBody>
      </p:sp>
      <p:sp>
        <p:nvSpPr>
          <p:cNvPr id="10" name="TextBox 9"/>
          <p:cNvSpPr txBox="1"/>
          <p:nvPr/>
        </p:nvSpPr>
        <p:spPr>
          <a:xfrm>
            <a:off x="1524000" y="3733801"/>
            <a:ext cx="8534400" cy="830997"/>
          </a:xfrm>
          <a:prstGeom prst="rect">
            <a:avLst/>
          </a:prstGeom>
          <a:noFill/>
        </p:spPr>
        <p:txBody>
          <a:bodyPr wrap="square" rtlCol="0">
            <a:spAutoFit/>
          </a:bodyPr>
          <a:lstStyle/>
          <a:p>
            <a:r>
              <a:rPr lang="en-US" sz="2400" dirty="0">
                <a:solidFill>
                  <a:schemeClr val="bg2"/>
                </a:solidFill>
              </a:rPr>
              <a:t>After 3 ½ days the Spirit of life from God will enter into them and they will stand on their feet. The people will be afraid. </a:t>
            </a:r>
          </a:p>
        </p:txBody>
      </p:sp>
      <p:sp>
        <p:nvSpPr>
          <p:cNvPr id="12" name="TextBox 11"/>
          <p:cNvSpPr txBox="1"/>
          <p:nvPr/>
        </p:nvSpPr>
        <p:spPr>
          <a:xfrm>
            <a:off x="1524000" y="4800601"/>
            <a:ext cx="8534400" cy="830997"/>
          </a:xfrm>
          <a:prstGeom prst="rect">
            <a:avLst/>
          </a:prstGeom>
          <a:noFill/>
        </p:spPr>
        <p:txBody>
          <a:bodyPr wrap="square" rtlCol="0">
            <a:spAutoFit/>
          </a:bodyPr>
          <a:lstStyle/>
          <a:p>
            <a:r>
              <a:rPr lang="en-US" sz="2400" dirty="0">
                <a:solidFill>
                  <a:schemeClr val="bg2"/>
                </a:solidFill>
              </a:rPr>
              <a:t>They will ascend up to heaven in a cloud—God takes center stage and has full authority over life and death</a:t>
            </a:r>
          </a:p>
        </p:txBody>
      </p:sp>
      <p:pic>
        <p:nvPicPr>
          <p:cNvPr id="3" name="Picture 2">
            <a:extLst>
              <a:ext uri="{FF2B5EF4-FFF2-40B4-BE49-F238E27FC236}">
                <a16:creationId xmlns:a16="http://schemas.microsoft.com/office/drawing/2014/main" id="{CE836687-28BB-4DDB-AFB4-CA8C0D32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874" y="1326299"/>
            <a:ext cx="3035300" cy="2247900"/>
          </a:xfrm>
          <a:prstGeom prst="rect">
            <a:avLst/>
          </a:prstGeom>
        </p:spPr>
      </p:pic>
    </p:spTree>
    <p:extLst>
      <p:ext uri="{BB962C8B-B14F-4D97-AF65-F5344CB8AC3E}">
        <p14:creationId xmlns:p14="http://schemas.microsoft.com/office/powerpoint/2010/main" val="19514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Dead Lie in the Street</a:t>
            </a:r>
          </a:p>
        </p:txBody>
      </p:sp>
      <p:sp>
        <p:nvSpPr>
          <p:cNvPr id="11" name="TextBox 10"/>
          <p:cNvSpPr txBox="1"/>
          <p:nvPr/>
        </p:nvSpPr>
        <p:spPr>
          <a:xfrm>
            <a:off x="138953" y="6330686"/>
            <a:ext cx="5257800" cy="369332"/>
          </a:xfrm>
          <a:prstGeom prst="rect">
            <a:avLst/>
          </a:prstGeom>
          <a:noFill/>
        </p:spPr>
        <p:txBody>
          <a:bodyPr wrap="square" rtlCol="0">
            <a:spAutoFit/>
          </a:bodyPr>
          <a:lstStyle/>
          <a:p>
            <a:r>
              <a:rPr lang="en-US" dirty="0">
                <a:solidFill>
                  <a:schemeClr val="bg2"/>
                </a:solidFill>
              </a:rPr>
              <a:t>Revelation 11:8-12</a:t>
            </a:r>
          </a:p>
        </p:txBody>
      </p:sp>
      <p:sp>
        <p:nvSpPr>
          <p:cNvPr id="13" name="TextBox 12"/>
          <p:cNvSpPr txBox="1"/>
          <p:nvPr/>
        </p:nvSpPr>
        <p:spPr>
          <a:xfrm>
            <a:off x="259976" y="884366"/>
            <a:ext cx="5239871" cy="4893647"/>
          </a:xfrm>
          <a:prstGeom prst="rect">
            <a:avLst/>
          </a:prstGeom>
          <a:noFill/>
        </p:spPr>
        <p:txBody>
          <a:bodyPr wrap="square" rtlCol="0">
            <a:spAutoFit/>
          </a:bodyPr>
          <a:lstStyle/>
          <a:p>
            <a:r>
              <a:rPr lang="en-US" sz="2400" dirty="0">
                <a:solidFill>
                  <a:schemeClr val="bg1"/>
                </a:solidFill>
              </a:rPr>
              <a:t>Under the Law of Moses, dead bodies were unclean. They were not to be touched. </a:t>
            </a:r>
          </a:p>
          <a:p>
            <a:endParaRPr lang="en-US" sz="2400" dirty="0">
              <a:solidFill>
                <a:schemeClr val="bg1"/>
              </a:solidFill>
            </a:endParaRPr>
          </a:p>
          <a:p>
            <a:r>
              <a:rPr lang="en-US" sz="2400" dirty="0">
                <a:solidFill>
                  <a:schemeClr val="bg1"/>
                </a:solidFill>
              </a:rPr>
              <a:t>For these prophets' bodies to lie in the streets is a great pollution according to the Law. </a:t>
            </a:r>
          </a:p>
          <a:p>
            <a:endParaRPr lang="en-US" sz="2400" dirty="0">
              <a:solidFill>
                <a:srgbClr val="FFFF00"/>
              </a:solidFill>
            </a:endParaRPr>
          </a:p>
          <a:p>
            <a:r>
              <a:rPr lang="en-US" sz="2400" dirty="0">
                <a:solidFill>
                  <a:srgbClr val="FFFF00"/>
                </a:solidFill>
              </a:rPr>
              <a:t>"Whosoever </a:t>
            </a:r>
            <a:r>
              <a:rPr lang="en-US" sz="2400" dirty="0" err="1">
                <a:solidFill>
                  <a:srgbClr val="FFFF00"/>
                </a:solidFill>
              </a:rPr>
              <a:t>toucheth</a:t>
            </a:r>
            <a:r>
              <a:rPr lang="en-US" sz="2400" dirty="0">
                <a:solidFill>
                  <a:srgbClr val="FFFF00"/>
                </a:solidFill>
              </a:rPr>
              <a:t> the dead body of any man that is dead, and </a:t>
            </a:r>
            <a:r>
              <a:rPr lang="en-US" sz="2400" dirty="0" err="1">
                <a:solidFill>
                  <a:srgbClr val="FFFF00"/>
                </a:solidFill>
              </a:rPr>
              <a:t>purifieth</a:t>
            </a:r>
            <a:r>
              <a:rPr lang="en-US" sz="2400" dirty="0">
                <a:solidFill>
                  <a:srgbClr val="FFFF00"/>
                </a:solidFill>
              </a:rPr>
              <a:t> not himself, </a:t>
            </a:r>
            <a:r>
              <a:rPr lang="en-US" sz="2400" dirty="0" err="1">
                <a:solidFill>
                  <a:srgbClr val="FFFF00"/>
                </a:solidFill>
              </a:rPr>
              <a:t>defileth</a:t>
            </a:r>
            <a:r>
              <a:rPr lang="en-US" sz="2400" dirty="0">
                <a:solidFill>
                  <a:srgbClr val="FFFF00"/>
                </a:solidFill>
              </a:rPr>
              <a:t> the tabernacle of the Lord; and that soul shall be cut off from Israel." (</a:t>
            </a:r>
            <a:r>
              <a:rPr lang="en-US" sz="2400" dirty="0" err="1">
                <a:solidFill>
                  <a:srgbClr val="FFFF00"/>
                </a:solidFill>
              </a:rPr>
              <a:t>Num</a:t>
            </a:r>
            <a:r>
              <a:rPr lang="en-US" sz="2400" dirty="0">
                <a:solidFill>
                  <a:srgbClr val="FFFF00"/>
                </a:solidFill>
              </a:rPr>
              <a:t> 19:13)</a:t>
            </a:r>
            <a:endParaRPr lang="en-US" sz="2400" dirty="0">
              <a:solidFill>
                <a:schemeClr val="bg1"/>
              </a:solidFill>
            </a:endParaRPr>
          </a:p>
        </p:txBody>
      </p:sp>
      <p:sp>
        <p:nvSpPr>
          <p:cNvPr id="2" name="Rectangle 1"/>
          <p:cNvSpPr/>
          <p:nvPr/>
        </p:nvSpPr>
        <p:spPr>
          <a:xfrm>
            <a:off x="5759823" y="4939603"/>
            <a:ext cx="6096000" cy="1569660"/>
          </a:xfrm>
          <a:prstGeom prst="rect">
            <a:avLst/>
          </a:prstGeom>
        </p:spPr>
        <p:txBody>
          <a:bodyPr>
            <a:spAutoFit/>
          </a:bodyPr>
          <a:lstStyle/>
          <a:p>
            <a:r>
              <a:rPr lang="en-US" sz="2400" dirty="0">
                <a:solidFill>
                  <a:schemeClr val="bg1"/>
                </a:solidFill>
              </a:rPr>
              <a:t>As Christ was considered cursed under the law by being hung on a tree (Gal. 3:13), so these prophets are considered cursed under the law by being left in the streets without burial.</a:t>
            </a:r>
            <a:endParaRPr lang="en-US" sz="2400" dirty="0"/>
          </a:p>
        </p:txBody>
      </p:sp>
      <p:grpSp>
        <p:nvGrpSpPr>
          <p:cNvPr id="3" name="Group 2"/>
          <p:cNvGrpSpPr/>
          <p:nvPr/>
        </p:nvGrpSpPr>
        <p:grpSpPr>
          <a:xfrm>
            <a:off x="6016998" y="976090"/>
            <a:ext cx="5478277" cy="3855644"/>
            <a:chOff x="6016998" y="976090"/>
            <a:chExt cx="5478277" cy="3855644"/>
          </a:xfrm>
        </p:grpSpPr>
        <p:pic>
          <p:nvPicPr>
            <p:cNvPr id="8202" name="Picture 10"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978" r="14701" b="52354"/>
            <a:stretch/>
          </p:blipFill>
          <p:spPr bwMode="auto">
            <a:xfrm>
              <a:off x="6016998" y="976090"/>
              <a:ext cx="5478277" cy="38556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ilhouette dead body"/>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016998" y="3212484"/>
              <a:ext cx="2828925" cy="1619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descr="Image result for silhouette dead body"/>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666350" y="3212484"/>
              <a:ext cx="2828925" cy="1619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88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Lord’s Tithe of the Wicked</a:t>
            </a:r>
          </a:p>
        </p:txBody>
      </p:sp>
      <p:sp>
        <p:nvSpPr>
          <p:cNvPr id="11" name="TextBox 10"/>
          <p:cNvSpPr txBox="1"/>
          <p:nvPr/>
        </p:nvSpPr>
        <p:spPr>
          <a:xfrm>
            <a:off x="0" y="6401714"/>
            <a:ext cx="5257800" cy="369332"/>
          </a:xfrm>
          <a:prstGeom prst="rect">
            <a:avLst/>
          </a:prstGeom>
          <a:noFill/>
        </p:spPr>
        <p:txBody>
          <a:bodyPr wrap="square" rtlCol="0">
            <a:spAutoFit/>
          </a:bodyPr>
          <a:lstStyle/>
          <a:p>
            <a:r>
              <a:rPr lang="en-US" dirty="0">
                <a:solidFill>
                  <a:schemeClr val="bg2"/>
                </a:solidFill>
              </a:rPr>
              <a:t>Revelation 11:13-14</a:t>
            </a:r>
          </a:p>
        </p:txBody>
      </p:sp>
      <p:sp>
        <p:nvSpPr>
          <p:cNvPr id="13" name="TextBox 12"/>
          <p:cNvSpPr txBox="1"/>
          <p:nvPr/>
        </p:nvSpPr>
        <p:spPr>
          <a:xfrm>
            <a:off x="3657600" y="707411"/>
            <a:ext cx="4961965" cy="461665"/>
          </a:xfrm>
          <a:prstGeom prst="rect">
            <a:avLst/>
          </a:prstGeom>
          <a:noFill/>
        </p:spPr>
        <p:txBody>
          <a:bodyPr wrap="square" rtlCol="0">
            <a:spAutoFit/>
          </a:bodyPr>
          <a:lstStyle/>
          <a:p>
            <a:r>
              <a:rPr lang="en-US" sz="2400" dirty="0">
                <a:solidFill>
                  <a:schemeClr val="bg2"/>
                </a:solidFill>
              </a:rPr>
              <a:t>The damage is selective—tenth part</a:t>
            </a:r>
          </a:p>
        </p:txBody>
      </p:sp>
      <p:sp>
        <p:nvSpPr>
          <p:cNvPr id="7" name="TextBox 6"/>
          <p:cNvSpPr txBox="1"/>
          <p:nvPr/>
        </p:nvSpPr>
        <p:spPr>
          <a:xfrm>
            <a:off x="2514600" y="1219201"/>
            <a:ext cx="8534400" cy="461665"/>
          </a:xfrm>
          <a:prstGeom prst="rect">
            <a:avLst/>
          </a:prstGeom>
          <a:noFill/>
        </p:spPr>
        <p:txBody>
          <a:bodyPr wrap="square" rtlCol="0">
            <a:spAutoFit/>
          </a:bodyPr>
          <a:lstStyle/>
          <a:p>
            <a:r>
              <a:rPr lang="en-US" sz="2400" dirty="0">
                <a:solidFill>
                  <a:schemeClr val="bg2"/>
                </a:solidFill>
              </a:rPr>
              <a:t>7,000—fullness, completeness of the wicked (D&amp;C 133)</a:t>
            </a:r>
          </a:p>
        </p:txBody>
      </p:sp>
      <p:sp>
        <p:nvSpPr>
          <p:cNvPr id="8" name="TextBox 7"/>
          <p:cNvSpPr txBox="1"/>
          <p:nvPr/>
        </p:nvSpPr>
        <p:spPr>
          <a:xfrm>
            <a:off x="502024" y="1784866"/>
            <a:ext cx="8534400" cy="461665"/>
          </a:xfrm>
          <a:prstGeom prst="rect">
            <a:avLst/>
          </a:prstGeom>
          <a:noFill/>
        </p:spPr>
        <p:txBody>
          <a:bodyPr wrap="square" rtlCol="0">
            <a:spAutoFit/>
          </a:bodyPr>
          <a:lstStyle/>
          <a:p>
            <a:r>
              <a:rPr lang="en-US" sz="2400" dirty="0">
                <a:solidFill>
                  <a:schemeClr val="bg2"/>
                </a:solidFill>
              </a:rPr>
              <a:t>Remnant=gave glory to God of heaven</a:t>
            </a:r>
          </a:p>
        </p:txBody>
      </p:sp>
      <p:sp>
        <p:nvSpPr>
          <p:cNvPr id="12" name="TextBox 11"/>
          <p:cNvSpPr txBox="1"/>
          <p:nvPr/>
        </p:nvSpPr>
        <p:spPr>
          <a:xfrm>
            <a:off x="1181099" y="2564518"/>
            <a:ext cx="4399429" cy="2800767"/>
          </a:xfrm>
          <a:prstGeom prst="rect">
            <a:avLst/>
          </a:prstGeom>
          <a:noFill/>
        </p:spPr>
        <p:txBody>
          <a:bodyPr wrap="square" rtlCol="0">
            <a:spAutoFit/>
          </a:bodyPr>
          <a:lstStyle/>
          <a:p>
            <a:r>
              <a:rPr lang="en-US" sz="2400" dirty="0">
                <a:solidFill>
                  <a:srgbClr val="FFFF00"/>
                </a:solidFill>
              </a:rPr>
              <a:t>“Wherefore, prepare ye for the coming of the Bridegroom; go ye, go ye out to meet him.”</a:t>
            </a:r>
          </a:p>
          <a:p>
            <a:r>
              <a:rPr lang="en-US" sz="2400" dirty="0">
                <a:solidFill>
                  <a:srgbClr val="FFFF00"/>
                </a:solidFill>
              </a:rPr>
              <a:t>D&amp;C 133:19</a:t>
            </a:r>
          </a:p>
          <a:p>
            <a:endParaRPr lang="en-US" sz="2400" dirty="0">
              <a:solidFill>
                <a:srgbClr val="FFFF00"/>
              </a:solidFill>
            </a:endParaRPr>
          </a:p>
          <a:p>
            <a:r>
              <a:rPr lang="en-US" sz="2800" dirty="0">
                <a:solidFill>
                  <a:srgbClr val="FFFF00"/>
                </a:solidFill>
              </a:rPr>
              <a:t>See also Matthew 24</a:t>
            </a:r>
          </a:p>
          <a:p>
            <a:r>
              <a:rPr lang="en-US" sz="2800" dirty="0">
                <a:solidFill>
                  <a:srgbClr val="FFFF00"/>
                </a:solidFill>
              </a:rPr>
              <a:t> “Parables of the 10 Virgins”</a:t>
            </a:r>
          </a:p>
        </p:txBody>
      </p:sp>
      <p:sp>
        <p:nvSpPr>
          <p:cNvPr id="16" name="TextBox 15"/>
          <p:cNvSpPr txBox="1"/>
          <p:nvPr/>
        </p:nvSpPr>
        <p:spPr>
          <a:xfrm>
            <a:off x="6477000" y="5867400"/>
            <a:ext cx="3733800" cy="707886"/>
          </a:xfrm>
          <a:prstGeom prst="rect">
            <a:avLst/>
          </a:prstGeom>
          <a:noFill/>
        </p:spPr>
        <p:txBody>
          <a:bodyPr wrap="square" rtlCol="0">
            <a:spAutoFit/>
          </a:bodyPr>
          <a:lstStyle/>
          <a:p>
            <a:r>
              <a:rPr lang="en-US" sz="4000" dirty="0">
                <a:solidFill>
                  <a:srgbClr val="FF0000"/>
                </a:solidFill>
              </a:rPr>
              <a:t>2</a:t>
            </a:r>
            <a:r>
              <a:rPr lang="en-US" sz="4000" baseline="30000" dirty="0">
                <a:solidFill>
                  <a:srgbClr val="FF0000"/>
                </a:solidFill>
              </a:rPr>
              <a:t>nd</a:t>
            </a:r>
            <a:r>
              <a:rPr lang="en-US" sz="4000" dirty="0">
                <a:solidFill>
                  <a:srgbClr val="FF0000"/>
                </a:solidFill>
              </a:rPr>
              <a:t> woe has past</a:t>
            </a: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766" y="1934970"/>
            <a:ext cx="2504181" cy="373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8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Seventh Angel Sounded</a:t>
            </a:r>
          </a:p>
        </p:txBody>
      </p:sp>
      <p:sp>
        <p:nvSpPr>
          <p:cNvPr id="11" name="TextBox 10"/>
          <p:cNvSpPr txBox="1"/>
          <p:nvPr/>
        </p:nvSpPr>
        <p:spPr>
          <a:xfrm>
            <a:off x="76200" y="6431169"/>
            <a:ext cx="5257800" cy="369332"/>
          </a:xfrm>
          <a:prstGeom prst="rect">
            <a:avLst/>
          </a:prstGeom>
          <a:noFill/>
        </p:spPr>
        <p:txBody>
          <a:bodyPr wrap="square" rtlCol="0">
            <a:spAutoFit/>
          </a:bodyPr>
          <a:lstStyle/>
          <a:p>
            <a:r>
              <a:rPr lang="en-US" dirty="0">
                <a:solidFill>
                  <a:schemeClr val="bg2"/>
                </a:solidFill>
              </a:rPr>
              <a:t>Revelation 11:15-17</a:t>
            </a:r>
          </a:p>
        </p:txBody>
      </p:sp>
      <p:sp>
        <p:nvSpPr>
          <p:cNvPr id="13" name="TextBox 12"/>
          <p:cNvSpPr txBox="1"/>
          <p:nvPr/>
        </p:nvSpPr>
        <p:spPr>
          <a:xfrm>
            <a:off x="1954306" y="1277104"/>
            <a:ext cx="3124200" cy="1938992"/>
          </a:xfrm>
          <a:prstGeom prst="rect">
            <a:avLst/>
          </a:prstGeom>
          <a:noFill/>
        </p:spPr>
        <p:txBody>
          <a:bodyPr wrap="square" rtlCol="0">
            <a:spAutoFit/>
          </a:bodyPr>
          <a:lstStyle/>
          <a:p>
            <a:r>
              <a:rPr lang="en-US" sz="2400" dirty="0">
                <a:solidFill>
                  <a:schemeClr val="bg2"/>
                </a:solidFill>
              </a:rPr>
              <a:t>Adam</a:t>
            </a:r>
          </a:p>
          <a:p>
            <a:endParaRPr lang="en-US" sz="2400" dirty="0">
              <a:solidFill>
                <a:schemeClr val="bg2"/>
              </a:solidFill>
            </a:endParaRPr>
          </a:p>
          <a:p>
            <a:r>
              <a:rPr lang="en-US" sz="2400" dirty="0">
                <a:solidFill>
                  <a:schemeClr val="bg2"/>
                </a:solidFill>
              </a:rPr>
              <a:t>Kingdom of earth is turned over to Christ </a:t>
            </a:r>
          </a:p>
          <a:p>
            <a:r>
              <a:rPr lang="en-US" sz="2400" dirty="0">
                <a:solidFill>
                  <a:schemeClr val="bg2"/>
                </a:solidFill>
              </a:rPr>
              <a:t>(Daniel 7:9-14)</a:t>
            </a:r>
          </a:p>
        </p:txBody>
      </p:sp>
      <p:sp>
        <p:nvSpPr>
          <p:cNvPr id="18" name="TextBox 17"/>
          <p:cNvSpPr txBox="1"/>
          <p:nvPr/>
        </p:nvSpPr>
        <p:spPr>
          <a:xfrm>
            <a:off x="7429660" y="4191117"/>
            <a:ext cx="3733800" cy="1938992"/>
          </a:xfrm>
          <a:prstGeom prst="rect">
            <a:avLst/>
          </a:prstGeom>
          <a:noFill/>
        </p:spPr>
        <p:txBody>
          <a:bodyPr wrap="square" rtlCol="0">
            <a:spAutoFit/>
          </a:bodyPr>
          <a:lstStyle/>
          <a:p>
            <a:r>
              <a:rPr lang="en-US" sz="2400" i="1" dirty="0">
                <a:solidFill>
                  <a:srgbClr val="FFFF00"/>
                </a:solidFill>
              </a:rPr>
              <a:t>D&amp;C 133:48</a:t>
            </a:r>
          </a:p>
          <a:p>
            <a:r>
              <a:rPr lang="en-US" sz="2400" i="1" dirty="0">
                <a:solidFill>
                  <a:srgbClr val="FFFF00"/>
                </a:solidFill>
              </a:rPr>
              <a:t>“And the Lord shall be red in his apparel, and his garments like him that </a:t>
            </a:r>
            <a:r>
              <a:rPr lang="en-US" sz="2400" i="1" dirty="0" err="1">
                <a:solidFill>
                  <a:srgbClr val="FFFF00"/>
                </a:solidFill>
              </a:rPr>
              <a:t>treadeth</a:t>
            </a:r>
            <a:r>
              <a:rPr lang="en-US" sz="2400" i="1" dirty="0">
                <a:solidFill>
                  <a:srgbClr val="FFFF00"/>
                </a:solidFill>
              </a:rPr>
              <a:t> in the wine-vat”</a:t>
            </a:r>
          </a:p>
        </p:txBody>
      </p:sp>
      <p:sp>
        <p:nvSpPr>
          <p:cNvPr id="19" name="TextBox 18"/>
          <p:cNvSpPr txBox="1"/>
          <p:nvPr/>
        </p:nvSpPr>
        <p:spPr>
          <a:xfrm>
            <a:off x="1101979" y="4573368"/>
            <a:ext cx="5877045" cy="707886"/>
          </a:xfrm>
          <a:prstGeom prst="rect">
            <a:avLst/>
          </a:prstGeom>
          <a:noFill/>
        </p:spPr>
        <p:txBody>
          <a:bodyPr wrap="square" rtlCol="0">
            <a:spAutoFit/>
          </a:bodyPr>
          <a:lstStyle/>
          <a:p>
            <a:r>
              <a:rPr lang="en-US" sz="4000" dirty="0">
                <a:solidFill>
                  <a:srgbClr val="FF0000"/>
                </a:solidFill>
                <a:effectLst>
                  <a:glow rad="63500">
                    <a:schemeClr val="accent3">
                      <a:satMod val="175000"/>
                      <a:alpha val="40000"/>
                    </a:schemeClr>
                  </a:glow>
                </a:effectLst>
              </a:rPr>
              <a:t>24 elders—it is finally time!</a:t>
            </a:r>
          </a:p>
        </p:txBody>
      </p:sp>
      <p:grpSp>
        <p:nvGrpSpPr>
          <p:cNvPr id="10" name="Group 9"/>
          <p:cNvGrpSpPr/>
          <p:nvPr/>
        </p:nvGrpSpPr>
        <p:grpSpPr>
          <a:xfrm flipH="1">
            <a:off x="2209800" y="159168"/>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2" name="Freeform: Shape 11"/>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rapezoid 21"/>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1671EAA-31D7-440B-890D-F132F831B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997" y="1190199"/>
            <a:ext cx="4737100" cy="2654300"/>
          </a:xfrm>
          <a:prstGeom prst="rect">
            <a:avLst/>
          </a:prstGeom>
        </p:spPr>
      </p:pic>
    </p:spTree>
    <p:extLst>
      <p:ext uri="{BB962C8B-B14F-4D97-AF65-F5344CB8AC3E}">
        <p14:creationId xmlns:p14="http://schemas.microsoft.com/office/powerpoint/2010/main" val="387849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Mount of Olives</a:t>
            </a:r>
          </a:p>
        </p:txBody>
      </p:sp>
      <p:sp>
        <p:nvSpPr>
          <p:cNvPr id="11" name="TextBox 10"/>
          <p:cNvSpPr txBox="1"/>
          <p:nvPr/>
        </p:nvSpPr>
        <p:spPr>
          <a:xfrm>
            <a:off x="76199" y="6431169"/>
            <a:ext cx="9427030" cy="646331"/>
          </a:xfrm>
          <a:prstGeom prst="rect">
            <a:avLst/>
          </a:prstGeom>
          <a:noFill/>
        </p:spPr>
        <p:txBody>
          <a:bodyPr wrap="square" rtlCol="0">
            <a:spAutoFit/>
          </a:bodyPr>
          <a:lstStyle/>
          <a:p>
            <a:pPr fontAlgn="base"/>
            <a:r>
              <a:rPr lang="en-US" dirty="0">
                <a:solidFill>
                  <a:schemeClr val="bg1"/>
                </a:solidFill>
              </a:rPr>
              <a:t>Revelation 11:11-13; Luke 22:39-44; Zechariah 14:3–4; Doctrine and Covenants 45:48-53</a:t>
            </a:r>
            <a:endParaRPr lang="en-US" dirty="0">
              <a:solidFill>
                <a:schemeClr val="bg1"/>
              </a:solidFill>
              <a:hlinkClick r:id="rId2">
                <a:extLst>
                  <a:ext uri="{A12FA001-AC4F-418D-AE19-62706E023703}">
                    <ahyp:hlinkClr xmlns:ahyp="http://schemas.microsoft.com/office/drawing/2018/hyperlinkcolor" val="tx"/>
                  </a:ext>
                </a:extLst>
              </a:hlinkClick>
            </a:endParaRPr>
          </a:p>
          <a:p>
            <a:r>
              <a:rPr lang="en-US" dirty="0">
                <a:solidFill>
                  <a:schemeClr val="bg1"/>
                </a:solidFill>
              </a:rPr>
              <a:t> </a:t>
            </a:r>
          </a:p>
        </p:txBody>
      </p:sp>
      <p:pic>
        <p:nvPicPr>
          <p:cNvPr id="6" name="Picture 5">
            <a:extLst>
              <a:ext uri="{FF2B5EF4-FFF2-40B4-BE49-F238E27FC236}">
                <a16:creationId xmlns:a16="http://schemas.microsoft.com/office/drawing/2014/main" id="{E55EF7AF-8DE7-972A-676B-AE3AE99F063F}"/>
              </a:ext>
            </a:extLst>
          </p:cNvPr>
          <p:cNvPicPr>
            <a:picLocks noChangeAspect="1"/>
          </p:cNvPicPr>
          <p:nvPr/>
        </p:nvPicPr>
        <p:blipFill>
          <a:blip r:embed="rId3"/>
          <a:stretch>
            <a:fillRect/>
          </a:stretch>
        </p:blipFill>
        <p:spPr>
          <a:xfrm>
            <a:off x="2405535" y="830998"/>
            <a:ext cx="7380929" cy="3893402"/>
          </a:xfrm>
          <a:prstGeom prst="rect">
            <a:avLst/>
          </a:prstGeom>
        </p:spPr>
      </p:pic>
      <p:sp>
        <p:nvSpPr>
          <p:cNvPr id="8" name="TextBox 7">
            <a:extLst>
              <a:ext uri="{FF2B5EF4-FFF2-40B4-BE49-F238E27FC236}">
                <a16:creationId xmlns:a16="http://schemas.microsoft.com/office/drawing/2014/main" id="{D633A0D8-4FC6-363A-0689-56066D4F9088}"/>
              </a:ext>
            </a:extLst>
          </p:cNvPr>
          <p:cNvSpPr txBox="1"/>
          <p:nvPr/>
        </p:nvSpPr>
        <p:spPr>
          <a:xfrm>
            <a:off x="2212520" y="4955232"/>
            <a:ext cx="7766957" cy="1200329"/>
          </a:xfrm>
          <a:prstGeom prst="rect">
            <a:avLst/>
          </a:prstGeom>
          <a:noFill/>
        </p:spPr>
        <p:txBody>
          <a:bodyPr wrap="square">
            <a:spAutoFit/>
          </a:bodyPr>
          <a:lstStyle/>
          <a:p>
            <a:r>
              <a:rPr lang="en-US" sz="2400" b="0" i="0" dirty="0">
                <a:solidFill>
                  <a:srgbClr val="FFFF00"/>
                </a:solidFill>
                <a:effectLst/>
              </a:rPr>
              <a:t>The Mount of Olives is also where the Savior will “go forth, and fight against those nations” that seek to destroy the Jews before His appearance to all the world.</a:t>
            </a:r>
            <a:endParaRPr lang="en-US" sz="2400" dirty="0">
              <a:solidFill>
                <a:srgbClr val="FFFF00"/>
              </a:solidFill>
            </a:endParaRPr>
          </a:p>
        </p:txBody>
      </p:sp>
    </p:spTree>
    <p:extLst>
      <p:ext uri="{BB962C8B-B14F-4D97-AF65-F5344CB8AC3E}">
        <p14:creationId xmlns:p14="http://schemas.microsoft.com/office/powerpoint/2010/main" val="973998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D4CB89-6D57-CBBE-3419-6DFEAE933D98}"/>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6: The First Four thousand years</a:t>
            </a:r>
          </a:p>
        </p:txBody>
      </p:sp>
      <p:sp>
        <p:nvSpPr>
          <p:cNvPr id="6" name="TextBox 5"/>
          <p:cNvSpPr txBox="1"/>
          <p:nvPr/>
        </p:nvSpPr>
        <p:spPr>
          <a:xfrm>
            <a:off x="304800" y="1425389"/>
            <a:ext cx="1752600" cy="3970318"/>
          </a:xfrm>
          <a:prstGeom prst="rect">
            <a:avLst/>
          </a:prstGeom>
          <a:noFill/>
        </p:spPr>
        <p:txBody>
          <a:bodyPr wrap="square" rtlCol="0">
            <a:spAutoFit/>
          </a:bodyPr>
          <a:lstStyle/>
          <a:p>
            <a:r>
              <a:rPr lang="en-US" dirty="0">
                <a:solidFill>
                  <a:schemeClr val="bg1"/>
                </a:solidFill>
              </a:rPr>
              <a:t>First Seal</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Second Seal</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Third Seal</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Fourth Seal</a:t>
            </a:r>
          </a:p>
        </p:txBody>
      </p:sp>
      <p:sp>
        <p:nvSpPr>
          <p:cNvPr id="7" name="TextBox 6"/>
          <p:cNvSpPr txBox="1"/>
          <p:nvPr/>
        </p:nvSpPr>
        <p:spPr>
          <a:xfrm>
            <a:off x="2209800" y="1195340"/>
            <a:ext cx="2590800" cy="4524315"/>
          </a:xfrm>
          <a:prstGeom prst="rect">
            <a:avLst/>
          </a:prstGeom>
          <a:noFill/>
        </p:spPr>
        <p:txBody>
          <a:bodyPr wrap="square" rtlCol="0">
            <a:spAutoFit/>
          </a:bodyPr>
          <a:lstStyle/>
          <a:p>
            <a:r>
              <a:rPr lang="en-US" dirty="0">
                <a:solidFill>
                  <a:schemeClr val="bg1"/>
                </a:solidFill>
              </a:rPr>
              <a:t>White horse—victory</a:t>
            </a:r>
          </a:p>
          <a:p>
            <a:r>
              <a:rPr lang="en-US" dirty="0">
                <a:solidFill>
                  <a:schemeClr val="bg1"/>
                </a:solidFill>
              </a:rPr>
              <a:t>Bow—Warfare</a:t>
            </a:r>
          </a:p>
          <a:p>
            <a:r>
              <a:rPr lang="en-US" dirty="0">
                <a:solidFill>
                  <a:schemeClr val="bg1"/>
                </a:solidFill>
              </a:rPr>
              <a:t>Crown—conquer</a:t>
            </a:r>
          </a:p>
          <a:p>
            <a:endParaRPr lang="en-US" dirty="0">
              <a:solidFill>
                <a:schemeClr val="bg1"/>
              </a:solidFill>
            </a:endParaRPr>
          </a:p>
          <a:p>
            <a:r>
              <a:rPr lang="en-US" dirty="0">
                <a:solidFill>
                  <a:schemeClr val="bg1"/>
                </a:solidFill>
              </a:rPr>
              <a:t>Red horse—bloodshed</a:t>
            </a:r>
          </a:p>
          <a:p>
            <a:r>
              <a:rPr lang="en-US" dirty="0">
                <a:solidFill>
                  <a:schemeClr val="bg1"/>
                </a:solidFill>
              </a:rPr>
              <a:t>Sword—war and destruction</a:t>
            </a:r>
          </a:p>
          <a:p>
            <a:endParaRPr lang="en-US" dirty="0">
              <a:solidFill>
                <a:schemeClr val="bg1"/>
              </a:solidFill>
            </a:endParaRPr>
          </a:p>
          <a:p>
            <a:r>
              <a:rPr lang="en-US" dirty="0">
                <a:solidFill>
                  <a:schemeClr val="bg1"/>
                </a:solidFill>
              </a:rPr>
              <a:t>Black Horse—famine</a:t>
            </a:r>
          </a:p>
          <a:p>
            <a:r>
              <a:rPr lang="en-US" dirty="0">
                <a:solidFill>
                  <a:schemeClr val="bg1"/>
                </a:solidFill>
              </a:rPr>
              <a:t>Balances—high price for food</a:t>
            </a:r>
          </a:p>
          <a:p>
            <a:endParaRPr lang="en-US" dirty="0">
              <a:solidFill>
                <a:schemeClr val="bg1"/>
              </a:solidFill>
            </a:endParaRPr>
          </a:p>
          <a:p>
            <a:r>
              <a:rPr lang="en-US" dirty="0">
                <a:solidFill>
                  <a:schemeClr val="bg1"/>
                </a:solidFill>
              </a:rPr>
              <a:t>Pale Horse—color of dead bodies</a:t>
            </a:r>
          </a:p>
          <a:p>
            <a:r>
              <a:rPr lang="en-US" dirty="0">
                <a:solidFill>
                  <a:schemeClr val="bg1"/>
                </a:solidFill>
              </a:rPr>
              <a:t>Death and hell—wicked killing the wicked</a:t>
            </a:r>
            <a:endParaRPr lang="en-US" sz="2400" dirty="0">
              <a:solidFill>
                <a:schemeClr val="bg1"/>
              </a:solidFill>
            </a:endParaRPr>
          </a:p>
        </p:txBody>
      </p:sp>
      <p:sp>
        <p:nvSpPr>
          <p:cNvPr id="8" name="TextBox 7"/>
          <p:cNvSpPr txBox="1"/>
          <p:nvPr/>
        </p:nvSpPr>
        <p:spPr>
          <a:xfrm>
            <a:off x="8382000" y="1137054"/>
            <a:ext cx="3505200" cy="5078313"/>
          </a:xfrm>
          <a:prstGeom prst="rect">
            <a:avLst/>
          </a:prstGeom>
          <a:noFill/>
        </p:spPr>
        <p:txBody>
          <a:bodyPr wrap="square" rtlCol="0">
            <a:spAutoFit/>
          </a:bodyPr>
          <a:lstStyle/>
          <a:p>
            <a:r>
              <a:rPr lang="en-US" dirty="0">
                <a:solidFill>
                  <a:schemeClr val="bg1"/>
                </a:solidFill>
              </a:rPr>
              <a:t>This describes Enoch’s day, and that the riders are possibly Enoch and Adam.</a:t>
            </a:r>
          </a:p>
          <a:p>
            <a:endParaRPr lang="en-US" dirty="0">
              <a:solidFill>
                <a:schemeClr val="bg1"/>
              </a:solidFill>
            </a:endParaRPr>
          </a:p>
          <a:p>
            <a:endParaRPr lang="en-US" dirty="0">
              <a:solidFill>
                <a:schemeClr val="bg1"/>
              </a:solidFill>
            </a:endParaRPr>
          </a:p>
          <a:p>
            <a:r>
              <a:rPr lang="en-US" dirty="0">
                <a:solidFill>
                  <a:schemeClr val="bg1"/>
                </a:solidFill>
              </a:rPr>
              <a:t>Describes Noah’s day, when wickedness covered the earth.</a:t>
            </a:r>
          </a:p>
          <a:p>
            <a:endParaRPr lang="en-US" dirty="0">
              <a:solidFill>
                <a:schemeClr val="bg1"/>
              </a:solidFill>
            </a:endParaRPr>
          </a:p>
          <a:p>
            <a:endParaRPr lang="en-US" dirty="0">
              <a:solidFill>
                <a:schemeClr val="bg1"/>
              </a:solidFill>
            </a:endParaRPr>
          </a:p>
          <a:p>
            <a:r>
              <a:rPr lang="en-US" dirty="0">
                <a:solidFill>
                  <a:schemeClr val="bg1"/>
                </a:solidFill>
              </a:rPr>
              <a:t>This is the Age of Abraham when many died of starvation.</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This is the Millennium of those great kingdoms and nations whose wars and treacheries tormented and overran Israel, again and again.</a:t>
            </a:r>
          </a:p>
        </p:txBody>
      </p:sp>
      <p:pic>
        <p:nvPicPr>
          <p:cNvPr id="9" name="Picture 8" descr="four-horsemen-of-the-apocalypse.jpg"/>
          <p:cNvPicPr>
            <a:picLocks noChangeAspect="1"/>
          </p:cNvPicPr>
          <p:nvPr/>
        </p:nvPicPr>
        <p:blipFill>
          <a:blip r:embed="rId2" cstate="print"/>
          <a:stretch>
            <a:fillRect/>
          </a:stretch>
        </p:blipFill>
        <p:spPr>
          <a:xfrm>
            <a:off x="4800600" y="1926254"/>
            <a:ext cx="3276600" cy="2391918"/>
          </a:xfrm>
          <a:prstGeom prst="rect">
            <a:avLst/>
          </a:prstGeom>
        </p:spPr>
      </p:pic>
      <p:sp>
        <p:nvSpPr>
          <p:cNvPr id="11" name="TextBox 10"/>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(3)</a:t>
            </a:r>
          </a:p>
        </p:txBody>
      </p:sp>
      <p:grpSp>
        <p:nvGrpSpPr>
          <p:cNvPr id="10" name="Group 5"/>
          <p:cNvGrpSpPr/>
          <p:nvPr/>
        </p:nvGrpSpPr>
        <p:grpSpPr>
          <a:xfrm>
            <a:off x="4327012" y="553719"/>
            <a:ext cx="484125" cy="515471"/>
            <a:chOff x="7351776" y="1481328"/>
            <a:chExt cx="1271016" cy="1353312"/>
          </a:xfrm>
        </p:grpSpPr>
        <p:sp>
          <p:nvSpPr>
            <p:cNvPr id="12" name="Oval 1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0"/>
          <p:cNvGrpSpPr/>
          <p:nvPr/>
        </p:nvGrpSpPr>
        <p:grpSpPr>
          <a:xfrm>
            <a:off x="5251848" y="539752"/>
            <a:ext cx="484125" cy="515471"/>
            <a:chOff x="7351776" y="1481328"/>
            <a:chExt cx="1271016" cy="1353312"/>
          </a:xfrm>
        </p:grpSpPr>
        <p:sp>
          <p:nvSpPr>
            <p:cNvPr id="17" name="Oval 1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5"/>
          <p:cNvGrpSpPr/>
          <p:nvPr/>
        </p:nvGrpSpPr>
        <p:grpSpPr>
          <a:xfrm>
            <a:off x="6190788" y="537174"/>
            <a:ext cx="484125" cy="515471"/>
            <a:chOff x="7351776" y="1481328"/>
            <a:chExt cx="1271016" cy="1353312"/>
          </a:xfrm>
        </p:grpSpPr>
        <p:sp>
          <p:nvSpPr>
            <p:cNvPr id="22" name="Oval 2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1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1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
          <p:cNvGrpSpPr/>
          <p:nvPr/>
        </p:nvGrpSpPr>
        <p:grpSpPr>
          <a:xfrm>
            <a:off x="7113137" y="543090"/>
            <a:ext cx="484125" cy="515471"/>
            <a:chOff x="7351776" y="1481328"/>
            <a:chExt cx="1271016" cy="1353312"/>
          </a:xfrm>
        </p:grpSpPr>
        <p:sp>
          <p:nvSpPr>
            <p:cNvPr id="27" name="Oval 2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82307" y="6415684"/>
            <a:ext cx="1709186" cy="369332"/>
          </a:xfrm>
          <a:prstGeom prst="rect">
            <a:avLst/>
          </a:prstGeom>
        </p:spPr>
        <p:txBody>
          <a:bodyPr wrap="none">
            <a:spAutoFit/>
          </a:bodyPr>
          <a:lstStyle/>
          <a:p>
            <a:r>
              <a:rPr lang="en-US" dirty="0">
                <a:solidFill>
                  <a:srgbClr val="FFFFFF"/>
                </a:solidFill>
                <a:latin typeface="Calibri" panose="020F0502020204030204" pitchFamily="34" charset="0"/>
              </a:rPr>
              <a:t>Revelation 6:1-6</a:t>
            </a:r>
            <a:endParaRPr lang="en-US" dirty="0">
              <a:effectLst/>
            </a:endParaRPr>
          </a:p>
        </p:txBody>
      </p:sp>
    </p:spTree>
    <p:extLst>
      <p:ext uri="{BB962C8B-B14F-4D97-AF65-F5344CB8AC3E}">
        <p14:creationId xmlns:p14="http://schemas.microsoft.com/office/powerpoint/2010/main" val="32336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Nations Angry</a:t>
            </a:r>
          </a:p>
        </p:txBody>
      </p:sp>
      <p:sp>
        <p:nvSpPr>
          <p:cNvPr id="11" name="TextBox 10"/>
          <p:cNvSpPr txBox="1"/>
          <p:nvPr/>
        </p:nvSpPr>
        <p:spPr>
          <a:xfrm>
            <a:off x="63430" y="6454836"/>
            <a:ext cx="5257800" cy="369332"/>
          </a:xfrm>
          <a:prstGeom prst="rect">
            <a:avLst/>
          </a:prstGeom>
          <a:noFill/>
        </p:spPr>
        <p:txBody>
          <a:bodyPr wrap="square" rtlCol="0">
            <a:spAutoFit/>
          </a:bodyPr>
          <a:lstStyle/>
          <a:p>
            <a:r>
              <a:rPr lang="en-US" dirty="0">
                <a:solidFill>
                  <a:schemeClr val="bg2"/>
                </a:solidFill>
              </a:rPr>
              <a:t>Revelation 11:18</a:t>
            </a:r>
          </a:p>
        </p:txBody>
      </p:sp>
      <p:sp>
        <p:nvSpPr>
          <p:cNvPr id="13" name="TextBox 12"/>
          <p:cNvSpPr txBox="1"/>
          <p:nvPr/>
        </p:nvSpPr>
        <p:spPr>
          <a:xfrm>
            <a:off x="4419600" y="671001"/>
            <a:ext cx="4267200" cy="461665"/>
          </a:xfrm>
          <a:prstGeom prst="rect">
            <a:avLst/>
          </a:prstGeom>
          <a:noFill/>
        </p:spPr>
        <p:txBody>
          <a:bodyPr wrap="square" rtlCol="0">
            <a:spAutoFit/>
          </a:bodyPr>
          <a:lstStyle/>
          <a:p>
            <a:r>
              <a:rPr lang="en-US" sz="2400" dirty="0">
                <a:solidFill>
                  <a:schemeClr val="bg2"/>
                </a:solidFill>
              </a:rPr>
              <a:t>They are still not repentant</a:t>
            </a:r>
          </a:p>
        </p:txBody>
      </p:sp>
      <p:pic>
        <p:nvPicPr>
          <p:cNvPr id="3" name="Picture 2">
            <a:extLst>
              <a:ext uri="{FF2B5EF4-FFF2-40B4-BE49-F238E27FC236}">
                <a16:creationId xmlns:a16="http://schemas.microsoft.com/office/drawing/2014/main" id="{6748E677-1BD4-46D2-8C46-436828090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8" y="1323975"/>
            <a:ext cx="3362325" cy="4210050"/>
          </a:xfrm>
          <a:prstGeom prst="rect">
            <a:avLst/>
          </a:prstGeom>
        </p:spPr>
      </p:pic>
      <p:pic>
        <p:nvPicPr>
          <p:cNvPr id="7" name="Picture 6">
            <a:extLst>
              <a:ext uri="{FF2B5EF4-FFF2-40B4-BE49-F238E27FC236}">
                <a16:creationId xmlns:a16="http://schemas.microsoft.com/office/drawing/2014/main" id="{0EA2DE61-297E-4289-ABFA-6D8BB3755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59" y="4132011"/>
            <a:ext cx="4742688" cy="2663952"/>
          </a:xfrm>
          <a:prstGeom prst="rect">
            <a:avLst/>
          </a:prstGeom>
        </p:spPr>
      </p:pic>
      <p:sp>
        <p:nvSpPr>
          <p:cNvPr id="18" name="TextBox 17"/>
          <p:cNvSpPr txBox="1"/>
          <p:nvPr/>
        </p:nvSpPr>
        <p:spPr>
          <a:xfrm>
            <a:off x="4419600" y="1219200"/>
            <a:ext cx="6248400" cy="3046988"/>
          </a:xfrm>
          <a:prstGeom prst="rect">
            <a:avLst/>
          </a:prstGeom>
          <a:noFill/>
        </p:spPr>
        <p:txBody>
          <a:bodyPr wrap="square" rtlCol="0">
            <a:spAutoFit/>
          </a:bodyPr>
          <a:lstStyle/>
          <a:p>
            <a:r>
              <a:rPr lang="en-US" sz="2400" dirty="0">
                <a:solidFill>
                  <a:schemeClr val="bg2"/>
                </a:solidFill>
              </a:rPr>
              <a:t>All will receive a Reward:</a:t>
            </a:r>
          </a:p>
          <a:p>
            <a:endParaRPr lang="en-US" sz="2400" dirty="0">
              <a:solidFill>
                <a:schemeClr val="bg2"/>
              </a:solidFill>
            </a:endParaRPr>
          </a:p>
          <a:p>
            <a:r>
              <a:rPr lang="en-US" sz="2400" dirty="0">
                <a:solidFill>
                  <a:schemeClr val="bg2"/>
                </a:solidFill>
              </a:rPr>
              <a:t>Prophet and Saints—great and small (humble righteous)</a:t>
            </a:r>
          </a:p>
          <a:p>
            <a:endParaRPr lang="en-US" sz="2400" dirty="0">
              <a:solidFill>
                <a:schemeClr val="bg2"/>
              </a:solidFill>
            </a:endParaRPr>
          </a:p>
          <a:p>
            <a:r>
              <a:rPr lang="en-US" sz="2400" dirty="0">
                <a:solidFill>
                  <a:srgbClr val="FF0000"/>
                </a:solidFill>
              </a:rPr>
              <a:t>OR</a:t>
            </a:r>
          </a:p>
          <a:p>
            <a:r>
              <a:rPr lang="en-US" sz="2400" dirty="0">
                <a:solidFill>
                  <a:schemeClr val="bg2"/>
                </a:solidFill>
              </a:rPr>
              <a:t>Destroyers and corruptors get what they deserve—self destruction</a:t>
            </a:r>
          </a:p>
        </p:txBody>
      </p:sp>
    </p:spTree>
    <p:extLst>
      <p:ext uri="{BB962C8B-B14F-4D97-AF65-F5344CB8AC3E}">
        <p14:creationId xmlns:p14="http://schemas.microsoft.com/office/powerpoint/2010/main" val="34589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Temple of the Ark</a:t>
            </a:r>
          </a:p>
        </p:txBody>
      </p:sp>
      <p:sp>
        <p:nvSpPr>
          <p:cNvPr id="11" name="TextBox 10"/>
          <p:cNvSpPr txBox="1"/>
          <p:nvPr/>
        </p:nvSpPr>
        <p:spPr>
          <a:xfrm>
            <a:off x="182406" y="6400800"/>
            <a:ext cx="5257800" cy="369332"/>
          </a:xfrm>
          <a:prstGeom prst="rect">
            <a:avLst/>
          </a:prstGeom>
          <a:noFill/>
        </p:spPr>
        <p:txBody>
          <a:bodyPr wrap="square" rtlCol="0">
            <a:spAutoFit/>
          </a:bodyPr>
          <a:lstStyle/>
          <a:p>
            <a:r>
              <a:rPr lang="en-US" dirty="0">
                <a:solidFill>
                  <a:schemeClr val="bg2"/>
                </a:solidFill>
              </a:rPr>
              <a:t>Revelation 11:19</a:t>
            </a:r>
          </a:p>
        </p:txBody>
      </p:sp>
      <p:sp>
        <p:nvSpPr>
          <p:cNvPr id="13" name="TextBox 12"/>
          <p:cNvSpPr txBox="1"/>
          <p:nvPr/>
        </p:nvSpPr>
        <p:spPr>
          <a:xfrm>
            <a:off x="4258235" y="616803"/>
            <a:ext cx="4267200" cy="461665"/>
          </a:xfrm>
          <a:prstGeom prst="rect">
            <a:avLst/>
          </a:prstGeom>
          <a:noFill/>
        </p:spPr>
        <p:txBody>
          <a:bodyPr wrap="square" rtlCol="0">
            <a:spAutoFit/>
          </a:bodyPr>
          <a:lstStyle/>
          <a:p>
            <a:r>
              <a:rPr lang="en-US" sz="2400" dirty="0">
                <a:solidFill>
                  <a:schemeClr val="bg2"/>
                </a:solidFill>
              </a:rPr>
              <a:t>A symbol of God’s Covenant</a:t>
            </a:r>
          </a:p>
        </p:txBody>
      </p:sp>
      <p:sp>
        <p:nvSpPr>
          <p:cNvPr id="18" name="TextBox 17"/>
          <p:cNvSpPr txBox="1"/>
          <p:nvPr/>
        </p:nvSpPr>
        <p:spPr>
          <a:xfrm>
            <a:off x="1344706" y="1535668"/>
            <a:ext cx="6248400" cy="4401205"/>
          </a:xfrm>
          <a:prstGeom prst="rect">
            <a:avLst/>
          </a:prstGeom>
          <a:noFill/>
        </p:spPr>
        <p:txBody>
          <a:bodyPr wrap="square" rtlCol="0">
            <a:spAutoFit/>
          </a:bodyPr>
          <a:lstStyle/>
          <a:p>
            <a:r>
              <a:rPr lang="en-US" sz="2000" dirty="0">
                <a:solidFill>
                  <a:schemeClr val="bg2"/>
                </a:solidFill>
              </a:rPr>
              <a:t>The ark was behind the veil and when the </a:t>
            </a:r>
          </a:p>
          <a:p>
            <a:r>
              <a:rPr lang="en-US" sz="2000" dirty="0">
                <a:solidFill>
                  <a:schemeClr val="bg2"/>
                </a:solidFill>
              </a:rPr>
              <a:t>High Priest passed through the veil it </a:t>
            </a:r>
          </a:p>
          <a:p>
            <a:r>
              <a:rPr lang="en-US" sz="2000" dirty="0">
                <a:solidFill>
                  <a:schemeClr val="bg2"/>
                </a:solidFill>
              </a:rPr>
              <a:t>symbolized going into the presence of God.</a:t>
            </a:r>
          </a:p>
          <a:p>
            <a:endParaRPr lang="en-US" sz="2000" dirty="0">
              <a:solidFill>
                <a:schemeClr val="bg2"/>
              </a:solidFill>
            </a:endParaRPr>
          </a:p>
          <a:p>
            <a:r>
              <a:rPr lang="en-US" sz="2000" dirty="0">
                <a:solidFill>
                  <a:schemeClr val="bg2"/>
                </a:solidFill>
              </a:rPr>
              <a:t>The Earthly ark was destroyed but the</a:t>
            </a:r>
          </a:p>
          <a:p>
            <a:r>
              <a:rPr lang="en-US" sz="2000" dirty="0">
                <a:solidFill>
                  <a:schemeClr val="bg2"/>
                </a:solidFill>
              </a:rPr>
              <a:t> heavenly exists. The Covenant is not broken.</a:t>
            </a:r>
          </a:p>
          <a:p>
            <a:endParaRPr lang="en-US" sz="2000" dirty="0">
              <a:solidFill>
                <a:schemeClr val="bg2"/>
              </a:solidFill>
            </a:endParaRPr>
          </a:p>
          <a:p>
            <a:r>
              <a:rPr lang="en-US" sz="2000" dirty="0">
                <a:solidFill>
                  <a:schemeClr val="bg2"/>
                </a:solidFill>
              </a:rPr>
              <a:t>At this point the heavenly host enters the Holy of Holies and receives their eternal rest. </a:t>
            </a:r>
          </a:p>
          <a:p>
            <a:endParaRPr lang="en-US" sz="2000" dirty="0">
              <a:solidFill>
                <a:schemeClr val="bg2"/>
              </a:solidFill>
            </a:endParaRPr>
          </a:p>
          <a:p>
            <a:r>
              <a:rPr lang="en-US" sz="2000" dirty="0">
                <a:solidFill>
                  <a:schemeClr val="bg2"/>
                </a:solidFill>
              </a:rPr>
              <a:t>The temple is open in preparation for </a:t>
            </a:r>
            <a:r>
              <a:rPr lang="en-US" sz="2000" dirty="0">
                <a:solidFill>
                  <a:srgbClr val="FF0000"/>
                </a:solidFill>
              </a:rPr>
              <a:t>Christ</a:t>
            </a:r>
            <a:r>
              <a:rPr lang="en-US" sz="2000" dirty="0">
                <a:solidFill>
                  <a:schemeClr val="bg2"/>
                </a:solidFill>
              </a:rPr>
              <a:t> </a:t>
            </a:r>
          </a:p>
          <a:p>
            <a:r>
              <a:rPr lang="en-US" sz="2000" dirty="0">
                <a:solidFill>
                  <a:schemeClr val="bg2"/>
                </a:solidFill>
              </a:rPr>
              <a:t>to leave its sanctity and descend to the earth</a:t>
            </a:r>
          </a:p>
          <a:p>
            <a:endParaRPr lang="en-US" sz="2000" dirty="0">
              <a:solidFill>
                <a:schemeClr val="bg2"/>
              </a:solidFill>
            </a:endParaRPr>
          </a:p>
          <a:p>
            <a:r>
              <a:rPr lang="en-US" sz="2000" dirty="0">
                <a:solidFill>
                  <a:schemeClr val="bg2"/>
                </a:solidFill>
              </a:rPr>
              <a:t>The wicked must now stand </a:t>
            </a:r>
            <a:r>
              <a:rPr lang="en-US" sz="2000" dirty="0">
                <a:solidFill>
                  <a:srgbClr val="FF0000"/>
                </a:solidFill>
              </a:rPr>
              <a:t>Judgment</a:t>
            </a:r>
          </a:p>
        </p:txBody>
      </p:sp>
      <p:pic>
        <p:nvPicPr>
          <p:cNvPr id="3" name="Picture 2">
            <a:extLst>
              <a:ext uri="{FF2B5EF4-FFF2-40B4-BE49-F238E27FC236}">
                <a16:creationId xmlns:a16="http://schemas.microsoft.com/office/drawing/2014/main" id="{8B9F3F0F-29B3-4FF9-A865-0853D73BE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712" y="1183385"/>
            <a:ext cx="2819400" cy="2409825"/>
          </a:xfrm>
          <a:prstGeom prst="rect">
            <a:avLst/>
          </a:prstGeom>
        </p:spPr>
      </p:pic>
      <p:pic>
        <p:nvPicPr>
          <p:cNvPr id="7" name="Picture 6">
            <a:extLst>
              <a:ext uri="{FF2B5EF4-FFF2-40B4-BE49-F238E27FC236}">
                <a16:creationId xmlns:a16="http://schemas.microsoft.com/office/drawing/2014/main" id="{9965C6DB-231C-4D4E-93E7-86F879371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612" y="4193067"/>
            <a:ext cx="3200400" cy="2438400"/>
          </a:xfrm>
          <a:prstGeom prst="rect">
            <a:avLst/>
          </a:prstGeom>
        </p:spPr>
      </p:pic>
    </p:spTree>
    <p:extLst>
      <p:ext uri="{BB962C8B-B14F-4D97-AF65-F5344CB8AC3E}">
        <p14:creationId xmlns:p14="http://schemas.microsoft.com/office/powerpoint/2010/main" val="8108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fade">
                                      <p:cBhvr>
                                        <p:cTn id="16" dur="500"/>
                                        <p:tgtEl>
                                          <p:spTgt spid="1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Protection of the Saints</a:t>
            </a:r>
          </a:p>
        </p:txBody>
      </p:sp>
      <p:sp>
        <p:nvSpPr>
          <p:cNvPr id="11" name="TextBox 10"/>
          <p:cNvSpPr txBox="1"/>
          <p:nvPr/>
        </p:nvSpPr>
        <p:spPr>
          <a:xfrm>
            <a:off x="0" y="6488667"/>
            <a:ext cx="5257800" cy="369332"/>
          </a:xfrm>
          <a:prstGeom prst="rect">
            <a:avLst/>
          </a:prstGeom>
          <a:noFill/>
        </p:spPr>
        <p:txBody>
          <a:bodyPr wrap="square" rtlCol="0">
            <a:spAutoFit/>
          </a:bodyPr>
          <a:lstStyle/>
          <a:p>
            <a:r>
              <a:rPr lang="en-US" b="0" i="0" dirty="0">
                <a:solidFill>
                  <a:schemeClr val="bg1"/>
                </a:solidFill>
                <a:effectLst/>
              </a:rPr>
              <a:t> </a:t>
            </a:r>
            <a:r>
              <a:rPr lang="en-US" b="0" i="0" u="none" strike="noStrike" dirty="0">
                <a:solidFill>
                  <a:schemeClr val="bg1"/>
                </a:solidFill>
                <a:effectLst/>
              </a:rPr>
              <a:t>Revelation 17:14</a:t>
            </a:r>
            <a:r>
              <a:rPr lang="en-US" b="0" i="0" dirty="0">
                <a:solidFill>
                  <a:schemeClr val="bg1"/>
                </a:solidFill>
                <a:effectLst/>
              </a:rPr>
              <a:t> ; </a:t>
            </a:r>
            <a:r>
              <a:rPr lang="en-US" b="0" i="0" u="none" strike="noStrike" dirty="0">
                <a:solidFill>
                  <a:schemeClr val="bg1"/>
                </a:solidFill>
                <a:effectLst/>
              </a:rPr>
              <a:t>1 Nephi 22:16–17</a:t>
            </a:r>
            <a:endParaRPr lang="en-US" dirty="0">
              <a:solidFill>
                <a:schemeClr val="bg1"/>
              </a:solidFill>
            </a:endParaRPr>
          </a:p>
        </p:txBody>
      </p:sp>
      <p:sp>
        <p:nvSpPr>
          <p:cNvPr id="6" name="TextBox 5">
            <a:extLst>
              <a:ext uri="{FF2B5EF4-FFF2-40B4-BE49-F238E27FC236}">
                <a16:creationId xmlns:a16="http://schemas.microsoft.com/office/drawing/2014/main" id="{92E22563-0BD8-21EF-4B8D-4DDD89421568}"/>
              </a:ext>
            </a:extLst>
          </p:cNvPr>
          <p:cNvSpPr txBox="1"/>
          <p:nvPr/>
        </p:nvSpPr>
        <p:spPr>
          <a:xfrm>
            <a:off x="231322" y="1600314"/>
            <a:ext cx="6101442" cy="2677656"/>
          </a:xfrm>
          <a:prstGeom prst="rect">
            <a:avLst/>
          </a:prstGeom>
          <a:noFill/>
        </p:spPr>
        <p:txBody>
          <a:bodyPr wrap="square">
            <a:spAutoFit/>
          </a:bodyPr>
          <a:lstStyle/>
          <a:p>
            <a:r>
              <a:rPr lang="en-US" sz="2800" b="0" i="0" dirty="0">
                <a:solidFill>
                  <a:schemeClr val="bg1"/>
                </a:solidFill>
                <a:effectLst/>
              </a:rPr>
              <a:t>Although wickedness, war, and destruction will precede the Second Coming, it is also important to remember that the Lord has promised assistance and spiritual protection to those who choose to follow Him</a:t>
            </a:r>
            <a:endParaRPr lang="en-US" sz="2800" dirty="0">
              <a:solidFill>
                <a:schemeClr val="bg1"/>
              </a:solidFill>
            </a:endParaRPr>
          </a:p>
        </p:txBody>
      </p:sp>
      <p:sp>
        <p:nvSpPr>
          <p:cNvPr id="9" name="TextBox 8">
            <a:extLst>
              <a:ext uri="{FF2B5EF4-FFF2-40B4-BE49-F238E27FC236}">
                <a16:creationId xmlns:a16="http://schemas.microsoft.com/office/drawing/2014/main" id="{2E9BA891-DDC4-CE29-49DA-59DAFB6C0962}"/>
              </a:ext>
            </a:extLst>
          </p:cNvPr>
          <p:cNvSpPr txBox="1"/>
          <p:nvPr/>
        </p:nvSpPr>
        <p:spPr>
          <a:xfrm>
            <a:off x="5641522" y="5278119"/>
            <a:ext cx="6101442" cy="1200329"/>
          </a:xfrm>
          <a:prstGeom prst="rect">
            <a:avLst/>
          </a:prstGeom>
          <a:noFill/>
        </p:spPr>
        <p:txBody>
          <a:bodyPr wrap="square">
            <a:spAutoFit/>
          </a:bodyPr>
          <a:lstStyle/>
          <a:p>
            <a:r>
              <a:rPr lang="en-US" sz="2400" b="0" i="0" dirty="0">
                <a:solidFill>
                  <a:schemeClr val="bg1"/>
                </a:solidFill>
                <a:effectLst/>
              </a:rPr>
              <a:t>One place of peace, refuge, and safety will be Zion, the New Jerusalem, which will be located on the American continent</a:t>
            </a:r>
            <a:endParaRPr lang="en-US" sz="2400" dirty="0">
              <a:solidFill>
                <a:schemeClr val="bg1"/>
              </a:solidFill>
            </a:endParaRPr>
          </a:p>
        </p:txBody>
      </p:sp>
      <p:pic>
        <p:nvPicPr>
          <p:cNvPr id="12" name="Picture 11">
            <a:extLst>
              <a:ext uri="{FF2B5EF4-FFF2-40B4-BE49-F238E27FC236}">
                <a16:creationId xmlns:a16="http://schemas.microsoft.com/office/drawing/2014/main" id="{A5C86715-8ACA-15F7-675F-BED7E33DB8E9}"/>
              </a:ext>
            </a:extLst>
          </p:cNvPr>
          <p:cNvPicPr>
            <a:picLocks noChangeAspect="1"/>
          </p:cNvPicPr>
          <p:nvPr/>
        </p:nvPicPr>
        <p:blipFill>
          <a:blip r:embed="rId2"/>
          <a:stretch>
            <a:fillRect/>
          </a:stretch>
        </p:blipFill>
        <p:spPr>
          <a:xfrm>
            <a:off x="6431173" y="2012899"/>
            <a:ext cx="4522139" cy="3103550"/>
          </a:xfrm>
          <a:prstGeom prst="rect">
            <a:avLst/>
          </a:prstGeom>
        </p:spPr>
      </p:pic>
    </p:spTree>
    <p:extLst>
      <p:ext uri="{BB962C8B-B14F-4D97-AF65-F5344CB8AC3E}">
        <p14:creationId xmlns:p14="http://schemas.microsoft.com/office/powerpoint/2010/main" val="3088662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12E27DD-F8A0-725D-23E1-4FCB77E4C3E0}"/>
              </a:ext>
            </a:extLst>
          </p:cNvPr>
          <p:cNvPicPr>
            <a:picLocks noChangeAspect="1"/>
          </p:cNvPicPr>
          <p:nvPr/>
        </p:nvPicPr>
        <p:blipFill>
          <a:blip r:embed="rId2"/>
          <a:stretch>
            <a:fillRect/>
          </a:stretch>
        </p:blipFill>
        <p:spPr>
          <a:xfrm>
            <a:off x="0" y="-1"/>
            <a:ext cx="12192000" cy="6877905"/>
          </a:xfrm>
          <a:prstGeom prst="rect">
            <a:avLst/>
          </a:prstGeom>
        </p:spPr>
      </p:pic>
      <p:sp>
        <p:nvSpPr>
          <p:cNvPr id="5" name="TextBox 4">
            <a:extLst>
              <a:ext uri="{FF2B5EF4-FFF2-40B4-BE49-F238E27FC236}">
                <a16:creationId xmlns:a16="http://schemas.microsoft.com/office/drawing/2014/main" id="{875BF680-9060-F021-A0F0-3F209D5BD845}"/>
              </a:ext>
            </a:extLst>
          </p:cNvPr>
          <p:cNvSpPr txBox="1"/>
          <p:nvPr/>
        </p:nvSpPr>
        <p:spPr>
          <a:xfrm>
            <a:off x="1524000" y="1"/>
            <a:ext cx="9144000" cy="584775"/>
          </a:xfrm>
          <a:prstGeom prst="rect">
            <a:avLst/>
          </a:prstGeom>
          <a:noFill/>
        </p:spPr>
        <p:txBody>
          <a:bodyPr wrap="square" rtlCol="0">
            <a:spAutoFit/>
          </a:bodyPr>
          <a:lstStyle/>
          <a:p>
            <a:pPr algn="ctr"/>
            <a:r>
              <a:rPr lang="en-US" sz="3200" dirty="0">
                <a:solidFill>
                  <a:srgbClr val="FF0000"/>
                </a:solidFill>
                <a:latin typeface="Abadi" panose="020B0604020104020204" pitchFamily="34" charset="0"/>
              </a:rPr>
              <a:t>Future City</a:t>
            </a:r>
          </a:p>
        </p:txBody>
      </p:sp>
      <p:sp>
        <p:nvSpPr>
          <p:cNvPr id="3" name="TextBox 2">
            <a:extLst>
              <a:ext uri="{FF2B5EF4-FFF2-40B4-BE49-F238E27FC236}">
                <a16:creationId xmlns:a16="http://schemas.microsoft.com/office/drawing/2014/main" id="{2344313A-CA77-0144-69BC-A92787C8C353}"/>
              </a:ext>
            </a:extLst>
          </p:cNvPr>
          <p:cNvSpPr txBox="1"/>
          <p:nvPr/>
        </p:nvSpPr>
        <p:spPr>
          <a:xfrm>
            <a:off x="549729" y="449148"/>
            <a:ext cx="11092542" cy="646331"/>
          </a:xfrm>
          <a:prstGeom prst="rect">
            <a:avLst/>
          </a:prstGeom>
          <a:noFill/>
        </p:spPr>
        <p:txBody>
          <a:bodyPr wrap="square">
            <a:spAutoFit/>
          </a:bodyPr>
          <a:lstStyle/>
          <a:p>
            <a:pPr algn="ctr"/>
            <a:r>
              <a:rPr lang="en-US" b="1" i="0" dirty="0">
                <a:effectLst/>
              </a:rPr>
              <a:t>The Lord has not yet revealed many details concerning this future city, but He has taught about the protection that will be available there.</a:t>
            </a:r>
            <a:endParaRPr lang="en-US" b="1" dirty="0"/>
          </a:p>
        </p:txBody>
      </p:sp>
      <p:sp>
        <p:nvSpPr>
          <p:cNvPr id="9" name="TextBox 8">
            <a:extLst>
              <a:ext uri="{FF2B5EF4-FFF2-40B4-BE49-F238E27FC236}">
                <a16:creationId xmlns:a16="http://schemas.microsoft.com/office/drawing/2014/main" id="{A797F460-C9A1-CE43-7FC0-E20533A46331}"/>
              </a:ext>
            </a:extLst>
          </p:cNvPr>
          <p:cNvSpPr txBox="1"/>
          <p:nvPr/>
        </p:nvSpPr>
        <p:spPr>
          <a:xfrm>
            <a:off x="204111" y="1804750"/>
            <a:ext cx="3352798" cy="1200329"/>
          </a:xfrm>
          <a:prstGeom prst="rect">
            <a:avLst/>
          </a:prstGeom>
          <a:noFill/>
        </p:spPr>
        <p:txBody>
          <a:bodyPr wrap="square">
            <a:spAutoFit/>
          </a:bodyPr>
          <a:lstStyle/>
          <a:p>
            <a:r>
              <a:rPr lang="en-US" b="1" i="0" dirty="0">
                <a:effectLst/>
                <a:highlight>
                  <a:srgbClr val="C0C0C0"/>
                </a:highlight>
              </a:rPr>
              <a:t>And it shall be called the New Jerusalem, a land of peace, a city of refuge, a place of safety for the saints of the Most High God</a:t>
            </a:r>
            <a:endParaRPr lang="en-US" b="1" dirty="0">
              <a:highlight>
                <a:srgbClr val="C0C0C0"/>
              </a:highlight>
            </a:endParaRPr>
          </a:p>
        </p:txBody>
      </p:sp>
      <p:sp>
        <p:nvSpPr>
          <p:cNvPr id="11" name="TextBox 10">
            <a:extLst>
              <a:ext uri="{FF2B5EF4-FFF2-40B4-BE49-F238E27FC236}">
                <a16:creationId xmlns:a16="http://schemas.microsoft.com/office/drawing/2014/main" id="{B6A703C6-CF44-3174-65E4-320DEB63AF7C}"/>
              </a:ext>
            </a:extLst>
          </p:cNvPr>
          <p:cNvSpPr txBox="1"/>
          <p:nvPr/>
        </p:nvSpPr>
        <p:spPr>
          <a:xfrm>
            <a:off x="292557" y="4243255"/>
            <a:ext cx="2653394" cy="2031325"/>
          </a:xfrm>
          <a:prstGeom prst="rect">
            <a:avLst/>
          </a:prstGeom>
          <a:noFill/>
        </p:spPr>
        <p:txBody>
          <a:bodyPr wrap="square">
            <a:spAutoFit/>
          </a:bodyPr>
          <a:lstStyle/>
          <a:p>
            <a:pPr algn="l" fontAlgn="base"/>
            <a:r>
              <a:rPr lang="en-US" b="1" i="0" dirty="0">
                <a:effectLst/>
                <a:highlight>
                  <a:srgbClr val="C0C0C0"/>
                </a:highlight>
              </a:rPr>
              <a:t> And the glory of the Lord shall be there, and the terror of the Lord also shall be there, insomuch that the wicked will not come unto it, and it shall be called Zion.</a:t>
            </a:r>
          </a:p>
        </p:txBody>
      </p:sp>
      <p:sp>
        <p:nvSpPr>
          <p:cNvPr id="13" name="TextBox 12">
            <a:extLst>
              <a:ext uri="{FF2B5EF4-FFF2-40B4-BE49-F238E27FC236}">
                <a16:creationId xmlns:a16="http://schemas.microsoft.com/office/drawing/2014/main" id="{0F4DFFBD-0712-FEA6-7A3E-2D3E27D0DB09}"/>
              </a:ext>
            </a:extLst>
          </p:cNvPr>
          <p:cNvSpPr txBox="1"/>
          <p:nvPr/>
        </p:nvSpPr>
        <p:spPr>
          <a:xfrm>
            <a:off x="3679380" y="3202527"/>
            <a:ext cx="2958192" cy="1754326"/>
          </a:xfrm>
          <a:prstGeom prst="rect">
            <a:avLst/>
          </a:prstGeom>
          <a:noFill/>
        </p:spPr>
        <p:txBody>
          <a:bodyPr wrap="square">
            <a:spAutoFit/>
          </a:bodyPr>
          <a:lstStyle/>
          <a:p>
            <a:pPr algn="l" fontAlgn="base"/>
            <a:r>
              <a:rPr lang="en-US" b="1" i="0" dirty="0">
                <a:effectLst/>
                <a:highlight>
                  <a:srgbClr val="C0C0C0"/>
                </a:highlight>
              </a:rPr>
              <a:t>And it shall come to pass among the wicked, that every man that will not take his sword against his neighbor must needs flee unto Zion for safety.</a:t>
            </a:r>
          </a:p>
        </p:txBody>
      </p:sp>
      <p:sp>
        <p:nvSpPr>
          <p:cNvPr id="15" name="TextBox 14">
            <a:extLst>
              <a:ext uri="{FF2B5EF4-FFF2-40B4-BE49-F238E27FC236}">
                <a16:creationId xmlns:a16="http://schemas.microsoft.com/office/drawing/2014/main" id="{FC827A81-4763-9CA2-4A3B-EF718007F2E4}"/>
              </a:ext>
            </a:extLst>
          </p:cNvPr>
          <p:cNvSpPr txBox="1"/>
          <p:nvPr/>
        </p:nvSpPr>
        <p:spPr>
          <a:xfrm>
            <a:off x="6482445" y="1640984"/>
            <a:ext cx="3486148" cy="1477328"/>
          </a:xfrm>
          <a:prstGeom prst="rect">
            <a:avLst/>
          </a:prstGeom>
          <a:noFill/>
        </p:spPr>
        <p:txBody>
          <a:bodyPr wrap="square">
            <a:spAutoFit/>
          </a:bodyPr>
          <a:lstStyle/>
          <a:p>
            <a:pPr algn="l" fontAlgn="base"/>
            <a:r>
              <a:rPr lang="en-US" b="1" i="0" dirty="0">
                <a:effectLst/>
                <a:highlight>
                  <a:srgbClr val="C0C0C0"/>
                </a:highlight>
              </a:rPr>
              <a:t>And there shall be gathered unto it out of every nation under heaven; and it shall be the only people that shall not be at war one with another.</a:t>
            </a:r>
          </a:p>
        </p:txBody>
      </p:sp>
      <p:sp>
        <p:nvSpPr>
          <p:cNvPr id="17" name="TextBox 16">
            <a:extLst>
              <a:ext uri="{FF2B5EF4-FFF2-40B4-BE49-F238E27FC236}">
                <a16:creationId xmlns:a16="http://schemas.microsoft.com/office/drawing/2014/main" id="{81CFDD54-B833-B5F9-3AC2-2157818FB69E}"/>
              </a:ext>
            </a:extLst>
          </p:cNvPr>
          <p:cNvSpPr txBox="1"/>
          <p:nvPr/>
        </p:nvSpPr>
        <p:spPr>
          <a:xfrm>
            <a:off x="7704372" y="3504591"/>
            <a:ext cx="3175907" cy="1477328"/>
          </a:xfrm>
          <a:prstGeom prst="rect">
            <a:avLst/>
          </a:prstGeom>
          <a:noFill/>
        </p:spPr>
        <p:txBody>
          <a:bodyPr wrap="square">
            <a:spAutoFit/>
          </a:bodyPr>
          <a:lstStyle/>
          <a:p>
            <a:pPr algn="l" fontAlgn="base"/>
            <a:r>
              <a:rPr lang="en-US" b="1" i="0" dirty="0">
                <a:effectLst/>
                <a:highlight>
                  <a:srgbClr val="C0C0C0"/>
                </a:highlight>
              </a:rPr>
              <a:t>And it shall be said among the wicked: Let us not go up to battle against Zion, for the inhabitants of Zion are terrible; wherefore we cannot stand.</a:t>
            </a:r>
          </a:p>
        </p:txBody>
      </p:sp>
      <p:sp>
        <p:nvSpPr>
          <p:cNvPr id="19" name="TextBox 18">
            <a:extLst>
              <a:ext uri="{FF2B5EF4-FFF2-40B4-BE49-F238E27FC236}">
                <a16:creationId xmlns:a16="http://schemas.microsoft.com/office/drawing/2014/main" id="{E7B17638-3DB9-86C6-CBB3-7A06F6972319}"/>
              </a:ext>
            </a:extLst>
          </p:cNvPr>
          <p:cNvSpPr txBox="1"/>
          <p:nvPr/>
        </p:nvSpPr>
        <p:spPr>
          <a:xfrm>
            <a:off x="8818790" y="5356993"/>
            <a:ext cx="3194956" cy="1477328"/>
          </a:xfrm>
          <a:prstGeom prst="rect">
            <a:avLst/>
          </a:prstGeom>
          <a:noFill/>
        </p:spPr>
        <p:txBody>
          <a:bodyPr wrap="square">
            <a:spAutoFit/>
          </a:bodyPr>
          <a:lstStyle/>
          <a:p>
            <a:r>
              <a:rPr lang="en-US" b="1" i="0" dirty="0">
                <a:effectLst/>
                <a:highlight>
                  <a:srgbClr val="C0C0C0"/>
                </a:highlight>
              </a:rPr>
              <a:t>And it shall come to pass that the righteous shall be gathered out from among all nations, and shall come to Zion, singing with songs of everlasting joy.</a:t>
            </a:r>
            <a:endParaRPr lang="en-US" b="1" dirty="0">
              <a:highlight>
                <a:srgbClr val="C0C0C0"/>
              </a:highlight>
            </a:endParaRPr>
          </a:p>
        </p:txBody>
      </p:sp>
      <p:sp>
        <p:nvSpPr>
          <p:cNvPr id="23" name="TextBox 22">
            <a:extLst>
              <a:ext uri="{FF2B5EF4-FFF2-40B4-BE49-F238E27FC236}">
                <a16:creationId xmlns:a16="http://schemas.microsoft.com/office/drawing/2014/main" id="{4DAE674C-EC52-9DC6-35E1-E5A235BBFA4D}"/>
              </a:ext>
            </a:extLst>
          </p:cNvPr>
          <p:cNvSpPr txBox="1"/>
          <p:nvPr/>
        </p:nvSpPr>
        <p:spPr>
          <a:xfrm>
            <a:off x="204111" y="-1"/>
            <a:ext cx="6161314" cy="369332"/>
          </a:xfrm>
          <a:prstGeom prst="rect">
            <a:avLst/>
          </a:prstGeom>
          <a:noFill/>
        </p:spPr>
        <p:txBody>
          <a:bodyPr wrap="square">
            <a:spAutoFit/>
          </a:bodyPr>
          <a:lstStyle/>
          <a:p>
            <a:r>
              <a:rPr lang="en-US" b="0" i="0" dirty="0">
                <a:solidFill>
                  <a:schemeClr val="bg1"/>
                </a:solidFill>
                <a:effectLst/>
              </a:rPr>
              <a:t>D&amp;C 45:66-71</a:t>
            </a:r>
            <a:endParaRPr lang="en-US" dirty="0"/>
          </a:p>
        </p:txBody>
      </p:sp>
    </p:spTree>
    <p:extLst>
      <p:ext uri="{BB962C8B-B14F-4D97-AF65-F5344CB8AC3E}">
        <p14:creationId xmlns:p14="http://schemas.microsoft.com/office/powerpoint/2010/main" val="16787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 Safe Haven</a:t>
            </a:r>
          </a:p>
        </p:txBody>
      </p:sp>
      <p:sp>
        <p:nvSpPr>
          <p:cNvPr id="18" name="TextBox 17"/>
          <p:cNvSpPr txBox="1"/>
          <p:nvPr/>
        </p:nvSpPr>
        <p:spPr>
          <a:xfrm>
            <a:off x="2895600" y="950259"/>
            <a:ext cx="6781800" cy="2123658"/>
          </a:xfrm>
          <a:prstGeom prst="rect">
            <a:avLst/>
          </a:prstGeom>
          <a:noFill/>
        </p:spPr>
        <p:txBody>
          <a:bodyPr wrap="square" rtlCol="0">
            <a:spAutoFit/>
          </a:bodyPr>
          <a:lstStyle/>
          <a:p>
            <a:pPr algn="ctr"/>
            <a:r>
              <a:rPr lang="en-US" sz="4400" dirty="0">
                <a:solidFill>
                  <a:schemeClr val="bg2"/>
                </a:solidFill>
              </a:rPr>
              <a:t>“Our desire to be in the Temple expresses our desire to be with God”</a:t>
            </a:r>
            <a:endParaRPr lang="en-US" sz="4400" dirty="0">
              <a:solidFill>
                <a:srgbClr val="FF0000"/>
              </a:solidFill>
            </a:endParaRPr>
          </a:p>
        </p:txBody>
      </p:sp>
      <p:pic>
        <p:nvPicPr>
          <p:cNvPr id="3" name="Picture 2">
            <a:extLst>
              <a:ext uri="{FF2B5EF4-FFF2-40B4-BE49-F238E27FC236}">
                <a16:creationId xmlns:a16="http://schemas.microsoft.com/office/drawing/2014/main" id="{0752D2B1-979B-495E-9B79-7DC648F99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032" y="3193178"/>
            <a:ext cx="4059936" cy="3505200"/>
          </a:xfrm>
          <a:prstGeom prst="rect">
            <a:avLst/>
          </a:prstGeom>
        </p:spPr>
      </p:pic>
    </p:spTree>
    <p:extLst>
      <p:ext uri="{BB962C8B-B14F-4D97-AF65-F5344CB8AC3E}">
        <p14:creationId xmlns:p14="http://schemas.microsoft.com/office/powerpoint/2010/main" val="11370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F5160C-7D5E-292E-DE4A-A588721626B6}"/>
              </a:ext>
            </a:extLst>
          </p:cNvPr>
          <p:cNvSpPr txBox="1"/>
          <p:nvPr/>
        </p:nvSpPr>
        <p:spPr>
          <a:xfrm>
            <a:off x="514350" y="537899"/>
            <a:ext cx="6101442" cy="5632311"/>
          </a:xfrm>
          <a:prstGeom prst="rect">
            <a:avLst/>
          </a:prstGeom>
          <a:noFill/>
        </p:spPr>
        <p:txBody>
          <a:bodyPr wrap="square">
            <a:spAutoFit/>
          </a:bodyPr>
          <a:lstStyle/>
          <a:p>
            <a:pPr algn="l" fontAlgn="base"/>
            <a:r>
              <a:rPr lang="en-US" sz="2000" b="0" i="0" dirty="0">
                <a:solidFill>
                  <a:schemeClr val="bg1"/>
                </a:solidFill>
                <a:effectLst/>
              </a:rPr>
              <a:t>[Jesus Christ] shall return to the Holy City. </a:t>
            </a:r>
          </a:p>
          <a:p>
            <a:pPr algn="l" fontAlgn="base"/>
            <a:endParaRPr lang="en-US" sz="2000" dirty="0">
              <a:solidFill>
                <a:schemeClr val="bg1"/>
              </a:solidFill>
            </a:endParaRPr>
          </a:p>
          <a:p>
            <a:pPr algn="l" fontAlgn="base"/>
            <a:r>
              <a:rPr lang="en-US" sz="2000" b="0" i="0" dirty="0">
                <a:solidFill>
                  <a:schemeClr val="bg1"/>
                </a:solidFill>
                <a:effectLst/>
              </a:rPr>
              <a:t>There and elsewhere, “the glory of the Lord shall be revealed, and all flesh shall see it together.</a:t>
            </a:r>
          </a:p>
          <a:p>
            <a:pPr algn="l" fontAlgn="base"/>
            <a:endParaRPr lang="en-US" sz="2000" b="0" i="0" dirty="0">
              <a:solidFill>
                <a:schemeClr val="bg1"/>
              </a:solidFill>
              <a:effectLst/>
            </a:endParaRPr>
          </a:p>
          <a:p>
            <a:pPr algn="l" fontAlgn="base"/>
            <a:r>
              <a:rPr lang="en-US" sz="2000" b="0" i="0" dirty="0">
                <a:solidFill>
                  <a:schemeClr val="bg1"/>
                </a:solidFill>
                <a:effectLst/>
              </a:rPr>
              <a:t>His “name shall be called Wonderful, Counsellor, The mighty God, The everlasting Father, The Prince of Peace”. </a:t>
            </a:r>
          </a:p>
          <a:p>
            <a:pPr algn="l" fontAlgn="base"/>
            <a:endParaRPr lang="en-US" sz="2000" dirty="0">
              <a:solidFill>
                <a:schemeClr val="bg1"/>
              </a:solidFill>
            </a:endParaRPr>
          </a:p>
          <a:p>
            <a:pPr algn="l" fontAlgn="base"/>
            <a:r>
              <a:rPr lang="en-US" sz="2000" b="0" i="0" dirty="0">
                <a:solidFill>
                  <a:schemeClr val="bg1"/>
                </a:solidFill>
                <a:effectLst/>
              </a:rPr>
              <a:t>In that day He will bear new titles and be surrounded by special Saints.</a:t>
            </a:r>
          </a:p>
          <a:p>
            <a:pPr algn="l" fontAlgn="base"/>
            <a:endParaRPr lang="en-US" sz="2000" dirty="0">
              <a:solidFill>
                <a:schemeClr val="bg1"/>
              </a:solidFill>
            </a:endParaRPr>
          </a:p>
          <a:p>
            <a:pPr algn="l" fontAlgn="base"/>
            <a:r>
              <a:rPr lang="en-US" sz="2000" b="0" i="0" dirty="0">
                <a:solidFill>
                  <a:schemeClr val="bg1"/>
                </a:solidFill>
                <a:effectLst/>
              </a:rPr>
              <a:t>He will be known as “Lord of lords, and King of kings: and they that [will be] with him [will be those who] are called, and chosen, and faithful” to their trust here in mortality. </a:t>
            </a:r>
          </a:p>
          <a:p>
            <a:pPr algn="l" fontAlgn="base"/>
            <a:endParaRPr lang="en-US" sz="2000" dirty="0">
              <a:solidFill>
                <a:schemeClr val="bg1"/>
              </a:solidFill>
            </a:endParaRPr>
          </a:p>
          <a:p>
            <a:pPr algn="l" fontAlgn="base"/>
            <a:r>
              <a:rPr lang="en-US" sz="2000" b="0" i="0" dirty="0">
                <a:solidFill>
                  <a:schemeClr val="bg1"/>
                </a:solidFill>
                <a:effectLst/>
              </a:rPr>
              <a:t>Then He “shall reign for ever and ever”.</a:t>
            </a:r>
          </a:p>
          <a:p>
            <a:pPr algn="l" fontAlgn="base"/>
            <a:r>
              <a:rPr lang="en-US" sz="2000" b="0" i="0" dirty="0">
                <a:solidFill>
                  <a:schemeClr val="bg1"/>
                </a:solidFill>
                <a:effectLst/>
              </a:rPr>
              <a:t>(10)</a:t>
            </a:r>
          </a:p>
        </p:txBody>
      </p:sp>
      <p:sp>
        <p:nvSpPr>
          <p:cNvPr id="8" name="TextBox 7">
            <a:extLst>
              <a:ext uri="{FF2B5EF4-FFF2-40B4-BE49-F238E27FC236}">
                <a16:creationId xmlns:a16="http://schemas.microsoft.com/office/drawing/2014/main" id="{EA7922B5-73E5-226B-1DF9-9687F1C890DC}"/>
              </a:ext>
            </a:extLst>
          </p:cNvPr>
          <p:cNvSpPr txBox="1"/>
          <p:nvPr/>
        </p:nvSpPr>
        <p:spPr>
          <a:xfrm>
            <a:off x="0" y="6486678"/>
            <a:ext cx="10730593" cy="369332"/>
          </a:xfrm>
          <a:prstGeom prst="rect">
            <a:avLst/>
          </a:prstGeom>
          <a:noFill/>
        </p:spPr>
        <p:txBody>
          <a:bodyPr wrap="square">
            <a:spAutoFit/>
          </a:bodyPr>
          <a:lstStyle/>
          <a:p>
            <a:r>
              <a:rPr lang="en-US" b="0" i="0" dirty="0">
                <a:solidFill>
                  <a:schemeClr val="bg1"/>
                </a:solidFill>
                <a:effectLst/>
              </a:rPr>
              <a:t>D&amp;C 133:46-48; Isaiah 40:5; D&amp;C 101:23; Isaiah 9:6; Revelation 17:14; Revelation 11:15</a:t>
            </a:r>
            <a:endParaRPr lang="en-US" dirty="0"/>
          </a:p>
        </p:txBody>
      </p:sp>
      <p:pic>
        <p:nvPicPr>
          <p:cNvPr id="9" name="Picture 8" descr="A close-up of a person smiling&#10;&#10;Description automatically generated with medium confidence">
            <a:extLst>
              <a:ext uri="{FF2B5EF4-FFF2-40B4-BE49-F238E27FC236}">
                <a16:creationId xmlns:a16="http://schemas.microsoft.com/office/drawing/2014/main" id="{5A073E31-4B21-144E-7D0A-D4B5B36B7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629" y="947058"/>
            <a:ext cx="3276878" cy="4102258"/>
          </a:xfrm>
          <a:prstGeom prst="rect">
            <a:avLst/>
          </a:prstGeom>
        </p:spPr>
      </p:pic>
      <p:sp>
        <p:nvSpPr>
          <p:cNvPr id="10" name="TextBox 9">
            <a:extLst>
              <a:ext uri="{FF2B5EF4-FFF2-40B4-BE49-F238E27FC236}">
                <a16:creationId xmlns:a16="http://schemas.microsoft.com/office/drawing/2014/main" id="{E2984998-84D7-543B-11E9-C50820E24B58}"/>
              </a:ext>
            </a:extLst>
          </p:cNvPr>
          <p:cNvSpPr txBox="1"/>
          <p:nvPr/>
        </p:nvSpPr>
        <p:spPr>
          <a:xfrm>
            <a:off x="1524000" y="1"/>
            <a:ext cx="9144000" cy="584775"/>
          </a:xfrm>
          <a:prstGeom prst="rect">
            <a:avLst/>
          </a:prstGeom>
          <a:noFill/>
        </p:spPr>
        <p:txBody>
          <a:bodyPr wrap="square" rtlCol="0">
            <a:spAutoFit/>
          </a:bodyPr>
          <a:lstStyle/>
          <a:p>
            <a:pPr algn="ctr"/>
            <a:r>
              <a:rPr lang="en-US" sz="3200" dirty="0">
                <a:solidFill>
                  <a:srgbClr val="FF0000"/>
                </a:solidFill>
                <a:latin typeface="Abadi" panose="020B0604020104020204" pitchFamily="34" charset="0"/>
              </a:rPr>
              <a:t>The Return of Jesus Christ</a:t>
            </a:r>
          </a:p>
        </p:txBody>
      </p:sp>
    </p:spTree>
    <p:extLst>
      <p:ext uri="{BB962C8B-B14F-4D97-AF65-F5344CB8AC3E}">
        <p14:creationId xmlns:p14="http://schemas.microsoft.com/office/powerpoint/2010/main" val="59531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Taken from Poway Institute Handouts by Lesly Meacham and Becky Davies</a:t>
            </a:r>
          </a:p>
          <a:p>
            <a:pPr marL="342900" indent="-342900">
              <a:buFontTx/>
              <a:buAutoNum type="arabicPeriod"/>
            </a:pPr>
            <a:r>
              <a:rPr lang="en-US" dirty="0">
                <a:solidFill>
                  <a:schemeClr val="bg1"/>
                </a:solidFill>
              </a:rPr>
              <a:t>David J. Ridges “The Book of Revelation made Easier” Page 41-42</a:t>
            </a:r>
          </a:p>
          <a:p>
            <a:pPr marL="342900" indent="-342900">
              <a:buFontTx/>
              <a:buAutoNum type="arabicPeriod"/>
            </a:pPr>
            <a:r>
              <a:rPr lang="en-US" dirty="0">
                <a:solidFill>
                  <a:schemeClr val="bg1"/>
                </a:solidFill>
              </a:rPr>
              <a:t>Bruce R. McConkie  “New Testament Teacher Resource Manual” pages 253-254 and “The Life and Teachings of Jesus Christ and Apostles” pages 458-460; volcano--</a:t>
            </a:r>
            <a:r>
              <a:rPr lang="en-US" i="1" dirty="0">
                <a:solidFill>
                  <a:schemeClr val="bg1"/>
                </a:solidFill>
              </a:rPr>
              <a:t> The Millennial Messiah: The Second Coming of the Son of Man</a:t>
            </a:r>
            <a:r>
              <a:rPr lang="en-US" dirty="0">
                <a:solidFill>
                  <a:schemeClr val="bg1"/>
                </a:solidFill>
              </a:rPr>
              <a:t> [Salt Lake City: Deseret Book Co., 1982], 383; </a:t>
            </a:r>
            <a:r>
              <a:rPr lang="en-US" i="1" dirty="0">
                <a:solidFill>
                  <a:schemeClr val="bg1"/>
                </a:solidFill>
              </a:rPr>
              <a:t>Millennial Messiah,</a:t>
            </a:r>
            <a:r>
              <a:rPr lang="en-US" dirty="0">
                <a:solidFill>
                  <a:schemeClr val="bg1"/>
                </a:solidFill>
              </a:rPr>
              <a:t> 453</a:t>
            </a:r>
          </a:p>
          <a:p>
            <a:pPr marL="342900" indent="-342900">
              <a:buFontTx/>
              <a:buAutoNum type="arabicPeriod"/>
            </a:pPr>
            <a:r>
              <a:rPr lang="en-US" dirty="0">
                <a:solidFill>
                  <a:schemeClr val="bg1"/>
                </a:solidFill>
              </a:rPr>
              <a:t>Gospel Principles page 263</a:t>
            </a:r>
          </a:p>
          <a:p>
            <a:pPr marL="342900" indent="-342900">
              <a:buFontTx/>
              <a:buAutoNum type="arabicPeriod"/>
            </a:pPr>
            <a:r>
              <a:rPr lang="en-US" dirty="0">
                <a:solidFill>
                  <a:schemeClr val="bg1"/>
                </a:solidFill>
              </a:rPr>
              <a:t>Joseph Smith TPJS p 321</a:t>
            </a:r>
          </a:p>
          <a:p>
            <a:pPr marL="342900" indent="-342900">
              <a:buFontTx/>
              <a:buAutoNum type="arabicPeriod"/>
            </a:pPr>
            <a:r>
              <a:rPr lang="en-US" i="1" dirty="0">
                <a:solidFill>
                  <a:schemeClr val="bg1"/>
                </a:solidFill>
              </a:rPr>
              <a:t>Teachings of Presidents of the Church: Joseph Smith</a:t>
            </a:r>
            <a:r>
              <a:rPr lang="en-US" dirty="0">
                <a:solidFill>
                  <a:schemeClr val="bg1"/>
                </a:solidFill>
              </a:rPr>
              <a:t> [2007], 186</a:t>
            </a:r>
          </a:p>
          <a:p>
            <a:pPr marL="342900" indent="-342900">
              <a:buFontTx/>
              <a:buAutoNum type="arabicPeriod"/>
            </a:pPr>
            <a:r>
              <a:rPr lang="en-US" dirty="0">
                <a:solidFill>
                  <a:schemeClr val="bg1"/>
                </a:solidFill>
              </a:rPr>
              <a:t>(Richard D. Draper, </a:t>
            </a:r>
            <a:r>
              <a:rPr lang="en-US" i="1" dirty="0">
                <a:solidFill>
                  <a:schemeClr val="bg1"/>
                </a:solidFill>
              </a:rPr>
              <a:t>Opening the Seven Seals: The Visions of John the Revelator</a:t>
            </a:r>
            <a:r>
              <a:rPr lang="en-US" dirty="0">
                <a:solidFill>
                  <a:schemeClr val="bg1"/>
                </a:solidFill>
              </a:rPr>
              <a:t> [Salt Lake City: Deseret Book Co., 1991],</a:t>
            </a:r>
          </a:p>
          <a:p>
            <a:pPr marL="342900" indent="-342900">
              <a:buFontTx/>
              <a:buAutoNum type="arabicPeriod"/>
            </a:pPr>
            <a:r>
              <a:rPr lang="en-US" dirty="0">
                <a:solidFill>
                  <a:schemeClr val="bg2"/>
                </a:solidFill>
              </a:rPr>
              <a:t>President Spencer W. Kimball June 1976 Ensign “The False Gods We Worship”</a:t>
            </a:r>
          </a:p>
          <a:p>
            <a:pPr marL="342900" indent="-342900">
              <a:buFontTx/>
              <a:buAutoNum type="arabicPeriod"/>
            </a:pPr>
            <a:r>
              <a:rPr lang="en-US" dirty="0">
                <a:solidFill>
                  <a:schemeClr val="bg1"/>
                </a:solidFill>
              </a:rPr>
              <a:t>I</a:t>
            </a:r>
            <a:r>
              <a:rPr lang="en-US" b="0" i="0" dirty="0">
                <a:solidFill>
                  <a:schemeClr val="bg1"/>
                </a:solidFill>
                <a:effectLst/>
              </a:rPr>
              <a:t>n History, 1838–1856 [Manuscript History of the Church], volume E-1, 1690, josephsmithpapers.org</a:t>
            </a:r>
          </a:p>
          <a:p>
            <a:pPr marL="342900" indent="-342900">
              <a:buFontTx/>
              <a:buAutoNum type="arabicPeriod"/>
            </a:pPr>
            <a:r>
              <a:rPr lang="en-US" sz="1800" b="0" i="0" dirty="0">
                <a:solidFill>
                  <a:schemeClr val="bg1"/>
                </a:solidFill>
                <a:effectLst/>
              </a:rPr>
              <a:t>Russell M. Nelson, “</a:t>
            </a:r>
            <a:r>
              <a:rPr lang="en-US" sz="1800" b="0" i="0" u="none" strike="noStrike" dirty="0">
                <a:solidFill>
                  <a:schemeClr val="bg1"/>
                </a:solidFill>
                <a:effectLst/>
              </a:rPr>
              <a:t>Revelation for the Church, Revelation for Our Lives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2018, 96; Russell M. Nelson, “</a:t>
            </a:r>
            <a:r>
              <a:rPr lang="en-US" sz="1800" b="0" i="0" u="none" strike="noStrike" dirty="0">
                <a:solidFill>
                  <a:schemeClr val="bg1"/>
                </a:solidFill>
                <a:effectLst/>
              </a:rPr>
              <a:t>The Future of the Church: Preparing the World for the Savior’s Second Coming</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Apr. 2020, 16–17.</a:t>
            </a:r>
          </a:p>
          <a:p>
            <a:pPr marL="342900" indent="-342900">
              <a:buFontTx/>
              <a:buAutoNum type="arabicPeriod"/>
            </a:pPr>
            <a:r>
              <a:rPr lang="en-US" dirty="0">
                <a:solidFill>
                  <a:schemeClr val="bg1">
                    <a:lumMod val="95000"/>
                  </a:schemeClr>
                </a:solidFill>
              </a:rPr>
              <a:t>Lynn A. </a:t>
            </a:r>
            <a:r>
              <a:rPr lang="en-US" dirty="0" err="1">
                <a:solidFill>
                  <a:schemeClr val="bg1">
                    <a:lumMod val="95000"/>
                  </a:schemeClr>
                </a:solidFill>
              </a:rPr>
              <a:t>Mickelsen</a:t>
            </a:r>
            <a:r>
              <a:rPr lang="en-US" dirty="0">
                <a:solidFill>
                  <a:schemeClr val="bg1">
                    <a:lumMod val="95000"/>
                  </a:schemeClr>
                </a:solidFill>
              </a:rPr>
              <a:t>, “The Atonement, Repentance, and Dirty Linen,”</a:t>
            </a:r>
            <a:r>
              <a:rPr lang="en-US" i="1" dirty="0">
                <a:solidFill>
                  <a:schemeClr val="bg1">
                    <a:lumMod val="95000"/>
                  </a:schemeClr>
                </a:solidFill>
              </a:rPr>
              <a:t> Ensign</a:t>
            </a:r>
            <a:r>
              <a:rPr lang="en-US" dirty="0">
                <a:solidFill>
                  <a:schemeClr val="bg1">
                    <a:lumMod val="95000"/>
                  </a:schemeClr>
                </a:solidFill>
              </a:rPr>
              <a:t> or </a:t>
            </a:r>
            <a:r>
              <a:rPr lang="en-US" i="1" dirty="0">
                <a:solidFill>
                  <a:schemeClr val="bg1">
                    <a:lumMod val="95000"/>
                  </a:schemeClr>
                </a:solidFill>
              </a:rPr>
              <a:t>Liahona,</a:t>
            </a:r>
            <a:r>
              <a:rPr lang="en-US" dirty="0">
                <a:solidFill>
                  <a:schemeClr val="bg1">
                    <a:lumMod val="95000"/>
                  </a:schemeClr>
                </a:solidFill>
              </a:rPr>
              <a:t> Nov. 2003, 12</a:t>
            </a:r>
            <a:endParaRPr lang="en-US" i="1" dirty="0">
              <a:solidFill>
                <a:schemeClr val="bg1"/>
              </a:solidFill>
            </a:endParaRPr>
          </a:p>
        </p:txBody>
      </p:sp>
      <p:sp>
        <p:nvSpPr>
          <p:cNvPr id="13" name="Footer Placeholder 14">
            <a:extLst>
              <a:ext uri="{FF2B5EF4-FFF2-40B4-BE49-F238E27FC236}">
                <a16:creationId xmlns:a16="http://schemas.microsoft.com/office/drawing/2014/main" id="{607A7F46-BAFA-431B-841C-93B88999F45E}"/>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294" t="15670" r="37022" b="2722"/>
          <a:stretch/>
        </p:blipFill>
        <p:spPr>
          <a:xfrm>
            <a:off x="766482" y="524436"/>
            <a:ext cx="3375212" cy="5593976"/>
          </a:xfrm>
          <a:prstGeom prst="rect">
            <a:avLst/>
          </a:prstGeom>
        </p:spPr>
      </p:pic>
      <p:pic>
        <p:nvPicPr>
          <p:cNvPr id="3" name="Picture 2"/>
          <p:cNvPicPr>
            <a:picLocks noChangeAspect="1"/>
          </p:cNvPicPr>
          <p:nvPr/>
        </p:nvPicPr>
        <p:blipFill rotWithShape="1">
          <a:blip r:embed="rId2"/>
          <a:srcRect l="35294" t="15670" r="37022" b="2722"/>
          <a:stretch/>
        </p:blipFill>
        <p:spPr>
          <a:xfrm>
            <a:off x="4670612" y="524436"/>
            <a:ext cx="3375212" cy="5593976"/>
          </a:xfrm>
          <a:prstGeom prst="rect">
            <a:avLst/>
          </a:prstGeom>
        </p:spPr>
      </p:pic>
      <p:pic>
        <p:nvPicPr>
          <p:cNvPr id="4" name="Picture 3"/>
          <p:cNvPicPr>
            <a:picLocks noChangeAspect="1"/>
          </p:cNvPicPr>
          <p:nvPr/>
        </p:nvPicPr>
        <p:blipFill rotWithShape="1">
          <a:blip r:embed="rId2"/>
          <a:srcRect l="35294" t="15670" r="37022" b="2722"/>
          <a:stretch/>
        </p:blipFill>
        <p:spPr>
          <a:xfrm>
            <a:off x="8202706" y="524436"/>
            <a:ext cx="3375212" cy="5593976"/>
          </a:xfrm>
          <a:prstGeom prst="rect">
            <a:avLst/>
          </a:prstGeom>
        </p:spPr>
      </p:pic>
    </p:spTree>
    <p:extLst>
      <p:ext uri="{BB962C8B-B14F-4D97-AF65-F5344CB8AC3E}">
        <p14:creationId xmlns:p14="http://schemas.microsoft.com/office/powerpoint/2010/main" val="120726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t>The 6 Time Periods – Revelation 6</a:t>
            </a:r>
          </a:p>
        </p:txBody>
      </p:sp>
      <p:graphicFrame>
        <p:nvGraphicFramePr>
          <p:cNvPr id="8" name="Table 7"/>
          <p:cNvGraphicFramePr>
            <a:graphicFrameLocks noGrp="1"/>
          </p:cNvGraphicFramePr>
          <p:nvPr/>
        </p:nvGraphicFramePr>
        <p:xfrm>
          <a:off x="381000" y="653534"/>
          <a:ext cx="11430000" cy="597613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tblGrid>
              <a:tr h="1097280">
                <a:tc>
                  <a:txBody>
                    <a:bodyPr/>
                    <a:lstStyle/>
                    <a:p>
                      <a:r>
                        <a:rPr lang="en-US" dirty="0"/>
                        <a:t>Seal 1 </a:t>
                      </a:r>
                    </a:p>
                    <a:p>
                      <a:r>
                        <a:rPr lang="en-US" dirty="0"/>
                        <a:t>Enoch and Zion</a:t>
                      </a:r>
                      <a:endParaRPr lang="en-US" dirty="0">
                        <a:solidFill>
                          <a:schemeClr val="tx1"/>
                        </a:solidFill>
                      </a:endParaRPr>
                    </a:p>
                  </a:txBody>
                  <a:tcPr/>
                </a:tc>
                <a:tc>
                  <a:txBody>
                    <a:bodyPr/>
                    <a:lstStyle/>
                    <a:p>
                      <a:r>
                        <a:rPr lang="en-US" dirty="0"/>
                        <a:t>Seal 2</a:t>
                      </a:r>
                    </a:p>
                    <a:p>
                      <a:r>
                        <a:rPr lang="en-US" dirty="0"/>
                        <a:t>Wickedness/flood/Noah</a:t>
                      </a:r>
                      <a:endParaRPr lang="en-US" dirty="0">
                        <a:solidFill>
                          <a:schemeClr val="tx1"/>
                        </a:solidFill>
                      </a:endParaRPr>
                    </a:p>
                  </a:txBody>
                  <a:tcPr/>
                </a:tc>
                <a:tc>
                  <a:txBody>
                    <a:bodyPr/>
                    <a:lstStyle/>
                    <a:p>
                      <a:r>
                        <a:rPr lang="en-US" dirty="0"/>
                        <a:t>Seal 3</a:t>
                      </a:r>
                    </a:p>
                    <a:p>
                      <a:r>
                        <a:rPr lang="en-US" sz="1600" dirty="0"/>
                        <a:t>Famine/</a:t>
                      </a:r>
                    </a:p>
                    <a:p>
                      <a:r>
                        <a:rPr lang="en-US" sz="1600" dirty="0"/>
                        <a:t>Abraham/</a:t>
                      </a:r>
                    </a:p>
                    <a:p>
                      <a:r>
                        <a:rPr lang="en-US" sz="1600" dirty="0"/>
                        <a:t>Israel</a:t>
                      </a:r>
                      <a:endParaRPr lang="en-US" sz="1600" dirty="0">
                        <a:solidFill>
                          <a:schemeClr val="tx1"/>
                        </a:solidFill>
                      </a:endParaRPr>
                    </a:p>
                  </a:txBody>
                  <a:tcPr/>
                </a:tc>
                <a:tc>
                  <a:txBody>
                    <a:bodyPr/>
                    <a:lstStyle/>
                    <a:p>
                      <a:r>
                        <a:rPr lang="en-US" dirty="0"/>
                        <a:t>Seal 4</a:t>
                      </a:r>
                    </a:p>
                    <a:p>
                      <a:r>
                        <a:rPr lang="en-US" dirty="0"/>
                        <a:t>Age of</a:t>
                      </a:r>
                      <a:r>
                        <a:rPr lang="en-US" baseline="0" dirty="0"/>
                        <a:t> Empires</a:t>
                      </a:r>
                      <a:endParaRPr lang="en-US" dirty="0">
                        <a:solidFill>
                          <a:schemeClr val="tx1"/>
                        </a:solidFill>
                      </a:endParaRPr>
                    </a:p>
                  </a:txBody>
                  <a:tcPr/>
                </a:tc>
                <a:tc>
                  <a:txBody>
                    <a:bodyPr/>
                    <a:lstStyle/>
                    <a:p>
                      <a:r>
                        <a:rPr lang="en-US" dirty="0"/>
                        <a:t>Seal 5</a:t>
                      </a:r>
                    </a:p>
                    <a:p>
                      <a:r>
                        <a:rPr lang="en-US" dirty="0"/>
                        <a:t>Age</a:t>
                      </a:r>
                      <a:r>
                        <a:rPr lang="en-US" baseline="0" dirty="0"/>
                        <a:t> of martyrs</a:t>
                      </a:r>
                      <a:endParaRPr lang="en-US" dirty="0">
                        <a:solidFill>
                          <a:schemeClr val="tx1"/>
                        </a:solidFill>
                      </a:endParaRPr>
                    </a:p>
                  </a:txBody>
                  <a:tcPr/>
                </a:tc>
                <a:tc>
                  <a:txBody>
                    <a:bodyPr/>
                    <a:lstStyle/>
                    <a:p>
                      <a:r>
                        <a:rPr lang="en-US" dirty="0"/>
                        <a:t>Seal 6</a:t>
                      </a:r>
                    </a:p>
                    <a:p>
                      <a:r>
                        <a:rPr lang="en-US" dirty="0"/>
                        <a:t>Latter Days</a:t>
                      </a:r>
                      <a:endParaRPr lang="en-US" dirty="0">
                        <a:solidFill>
                          <a:schemeClr val="tx1"/>
                        </a:solidFill>
                      </a:endParaRPr>
                    </a:p>
                  </a:txBody>
                  <a:tcPr/>
                </a:tc>
                <a:extLst>
                  <a:ext uri="{0D108BD9-81ED-4DB2-BD59-A6C34878D82A}">
                    <a16:rowId xmlns:a16="http://schemas.microsoft.com/office/drawing/2014/main" val="10000"/>
                  </a:ext>
                </a:extLst>
              </a:tr>
              <a:tr h="4878850">
                <a:tc>
                  <a:txBody>
                    <a:bodyPr/>
                    <a:lstStyle/>
                    <a:p>
                      <a:r>
                        <a:rPr lang="en-US" sz="1600" dirty="0"/>
                        <a:t>4000-3000 BC</a:t>
                      </a:r>
                    </a:p>
                    <a:p>
                      <a:r>
                        <a:rPr lang="en-US" sz="1600" dirty="0"/>
                        <a:t>Adam and Enoch</a:t>
                      </a:r>
                    </a:p>
                    <a:p>
                      <a:r>
                        <a:rPr lang="en-US" sz="1600" dirty="0"/>
                        <a:t>White horse-Victory</a:t>
                      </a:r>
                    </a:p>
                    <a:p>
                      <a:r>
                        <a:rPr lang="en-US" sz="1600" dirty="0"/>
                        <a:t>Enoch Conqueror</a:t>
                      </a:r>
                    </a:p>
                    <a:p>
                      <a:r>
                        <a:rPr lang="en-US" sz="1600" dirty="0"/>
                        <a:t>Moses 7:13-17</a:t>
                      </a:r>
                    </a:p>
                    <a:p>
                      <a:endParaRPr lang="en-US" sz="1600" dirty="0"/>
                    </a:p>
                    <a:p>
                      <a:pPr algn="l" fontAlgn="base"/>
                      <a:r>
                        <a:rPr lang="en-US" sz="1600" dirty="0">
                          <a:effectLst/>
                        </a:rPr>
                        <a:t>Bow = Warfare</a:t>
                      </a:r>
                    </a:p>
                    <a:p>
                      <a:pPr algn="l" fontAlgn="base"/>
                      <a:r>
                        <a:rPr lang="en-US" sz="1600" dirty="0">
                          <a:effectLst/>
                        </a:rPr>
                        <a:t>Crown = Conqueror</a:t>
                      </a:r>
                    </a:p>
                    <a:p>
                      <a:endParaRPr lang="en-US" sz="1600" dirty="0">
                        <a:solidFill>
                          <a:schemeClr val="tx1"/>
                        </a:solidFill>
                      </a:endParaRPr>
                    </a:p>
                  </a:txBody>
                  <a:tcPr/>
                </a:tc>
                <a:tc>
                  <a:txBody>
                    <a:bodyPr/>
                    <a:lstStyle/>
                    <a:p>
                      <a:r>
                        <a:rPr lang="en-US" sz="1600" dirty="0"/>
                        <a:t>3000-2000 BC</a:t>
                      </a:r>
                    </a:p>
                    <a:p>
                      <a:r>
                        <a:rPr lang="en-US" sz="1600" dirty="0"/>
                        <a:t>Enoch translated</a:t>
                      </a:r>
                    </a:p>
                    <a:p>
                      <a:r>
                        <a:rPr lang="en-US" sz="1600" dirty="0"/>
                        <a:t>Red hors=-bloodshed</a:t>
                      </a:r>
                    </a:p>
                    <a:p>
                      <a:r>
                        <a:rPr lang="en-US" sz="1600" dirty="0"/>
                        <a:t>Sword= War and Destruction</a:t>
                      </a:r>
                    </a:p>
                    <a:p>
                      <a:r>
                        <a:rPr lang="en-US" sz="1600" dirty="0"/>
                        <a:t>Tower</a:t>
                      </a:r>
                      <a:r>
                        <a:rPr lang="en-US" sz="1600" baseline="0" dirty="0"/>
                        <a:t> of Babel-</a:t>
                      </a:r>
                      <a:r>
                        <a:rPr lang="en-US" sz="1600" baseline="0" dirty="0" err="1"/>
                        <a:t>Jaredites</a:t>
                      </a:r>
                      <a:endParaRPr lang="en-US" sz="1600" baseline="0" dirty="0"/>
                    </a:p>
                    <a:p>
                      <a:r>
                        <a:rPr lang="en-US" sz="1600" baseline="0" dirty="0"/>
                        <a:t>Flood-2348 BC</a:t>
                      </a:r>
                    </a:p>
                    <a:p>
                      <a:endParaRPr lang="en-US" sz="1600" baseline="0" dirty="0"/>
                    </a:p>
                    <a:p>
                      <a:r>
                        <a:rPr lang="en-US" sz="1400" kern="1200" dirty="0">
                          <a:effectLst/>
                        </a:rPr>
                        <a:t>The rider of the red horse could be the devil himself or perhaps “a person representing many murdering warriors.</a:t>
                      </a:r>
                      <a:endParaRPr lang="en-US" sz="1400" dirty="0">
                        <a:solidFill>
                          <a:schemeClr val="tx1"/>
                        </a:solidFill>
                      </a:endParaRPr>
                    </a:p>
                  </a:txBody>
                  <a:tcPr/>
                </a:tc>
                <a:tc>
                  <a:txBody>
                    <a:bodyPr/>
                    <a:lstStyle/>
                    <a:p>
                      <a:r>
                        <a:rPr lang="en-US" sz="1600" dirty="0"/>
                        <a:t>2000-1000</a:t>
                      </a:r>
                      <a:r>
                        <a:rPr lang="en-US" sz="1600" baseline="0" dirty="0"/>
                        <a:t> BC</a:t>
                      </a:r>
                    </a:p>
                    <a:p>
                      <a:r>
                        <a:rPr lang="en-US" sz="1600" baseline="0" dirty="0"/>
                        <a:t>Abraham to Moses</a:t>
                      </a:r>
                    </a:p>
                    <a:p>
                      <a:r>
                        <a:rPr lang="en-US" sz="1600" baseline="0" dirty="0"/>
                        <a:t>Black horse= famine/death</a:t>
                      </a:r>
                    </a:p>
                    <a:p>
                      <a:endParaRPr lang="en-US" sz="1600" baseline="0" dirty="0"/>
                    </a:p>
                    <a:p>
                      <a:r>
                        <a:rPr lang="en-US" sz="1600" baseline="0" dirty="0"/>
                        <a:t>Balances = high prices for food</a:t>
                      </a:r>
                    </a:p>
                    <a:p>
                      <a:endParaRPr lang="en-US" sz="1600" baseline="0" dirty="0"/>
                    </a:p>
                    <a:p>
                      <a:r>
                        <a:rPr lang="en-US" sz="1600" baseline="0" dirty="0"/>
                        <a:t>Jacob/Joseph- famine/</a:t>
                      </a:r>
                    </a:p>
                    <a:p>
                      <a:r>
                        <a:rPr lang="en-US" sz="1600" baseline="0" dirty="0"/>
                        <a:t>bondage</a:t>
                      </a:r>
                    </a:p>
                    <a:p>
                      <a:r>
                        <a:rPr lang="en-US" sz="1600" baseline="0" dirty="0"/>
                        <a:t>Law of Moses</a:t>
                      </a:r>
                    </a:p>
                    <a:p>
                      <a:endParaRPr lang="en-US" sz="1600" baseline="0" dirty="0"/>
                    </a:p>
                    <a:p>
                      <a:r>
                        <a:rPr lang="en-US" sz="1600" baseline="0" dirty="0"/>
                        <a:t>Abraham’s day:</a:t>
                      </a:r>
                    </a:p>
                    <a:p>
                      <a:r>
                        <a:rPr lang="en-US" sz="1200" kern="1200" dirty="0">
                          <a:effectLst/>
                        </a:rPr>
                        <a:t>A person could purchase only enough food to live on with a whole day’s wages, indicating extreme famine prices.</a:t>
                      </a:r>
                      <a:endParaRPr lang="en-US" sz="1200" dirty="0">
                        <a:solidFill>
                          <a:schemeClr val="tx1"/>
                        </a:solidFill>
                      </a:endParaRPr>
                    </a:p>
                  </a:txBody>
                  <a:tcPr/>
                </a:tc>
                <a:tc>
                  <a:txBody>
                    <a:bodyPr/>
                    <a:lstStyle/>
                    <a:p>
                      <a:r>
                        <a:rPr lang="en-US" sz="1600" dirty="0"/>
                        <a:t>1000-0 BC</a:t>
                      </a:r>
                    </a:p>
                    <a:p>
                      <a:r>
                        <a:rPr lang="en-US" sz="1600" dirty="0"/>
                        <a:t>Saul</a:t>
                      </a:r>
                    </a:p>
                    <a:p>
                      <a:r>
                        <a:rPr lang="en-US" sz="1600" dirty="0"/>
                        <a:t>David</a:t>
                      </a:r>
                    </a:p>
                    <a:p>
                      <a:r>
                        <a:rPr lang="en-US" sz="1600" dirty="0"/>
                        <a:t>Israel</a:t>
                      </a:r>
                    </a:p>
                    <a:p>
                      <a:r>
                        <a:rPr lang="en-US" sz="1600" dirty="0"/>
                        <a:t>Judah scattered</a:t>
                      </a:r>
                    </a:p>
                    <a:p>
                      <a:endParaRPr lang="en-US" sz="1600" dirty="0"/>
                    </a:p>
                    <a:p>
                      <a:r>
                        <a:rPr lang="en-US" sz="1600" dirty="0"/>
                        <a:t>Pale</a:t>
                      </a:r>
                      <a:r>
                        <a:rPr lang="en-US" sz="1600" baseline="0" dirty="0"/>
                        <a:t> horse-war, pestilence</a:t>
                      </a:r>
                    </a:p>
                    <a:p>
                      <a:endParaRPr lang="en-US" sz="1600" baseline="0" dirty="0"/>
                    </a:p>
                    <a:p>
                      <a:r>
                        <a:rPr lang="en-US" sz="1600" baseline="0" dirty="0"/>
                        <a:t>Divided Kingdom</a:t>
                      </a:r>
                    </a:p>
                    <a:p>
                      <a:endParaRPr lang="en-US" sz="1600" baseline="0" dirty="0"/>
                    </a:p>
                    <a:p>
                      <a:r>
                        <a:rPr lang="en-US" sz="1600" baseline="0" dirty="0"/>
                        <a:t>Lost 10 tribes</a:t>
                      </a:r>
                    </a:p>
                    <a:p>
                      <a:r>
                        <a:rPr lang="en-US" sz="1600" baseline="0" dirty="0"/>
                        <a:t>Apostasy</a:t>
                      </a:r>
                    </a:p>
                    <a:p>
                      <a:endParaRPr lang="en-US" sz="1600" baseline="0" dirty="0"/>
                    </a:p>
                    <a:p>
                      <a:r>
                        <a:rPr lang="en-US" sz="1600" baseline="0" dirty="0"/>
                        <a:t>Nations include Babylon, Persia, Egypt, Greece, and Rome</a:t>
                      </a:r>
                      <a:endParaRPr lang="en-US" sz="1600" dirty="0">
                        <a:solidFill>
                          <a:schemeClr val="tx1"/>
                        </a:solidFill>
                      </a:endParaRPr>
                    </a:p>
                  </a:txBody>
                  <a:tcPr/>
                </a:tc>
                <a:tc>
                  <a:txBody>
                    <a:bodyPr/>
                    <a:lstStyle/>
                    <a:p>
                      <a:r>
                        <a:rPr lang="en-US" sz="1600" dirty="0"/>
                        <a:t>0-1000 </a:t>
                      </a:r>
                    </a:p>
                    <a:p>
                      <a:r>
                        <a:rPr lang="en-US" sz="1600" dirty="0"/>
                        <a:t>John the Baptist</a:t>
                      </a:r>
                    </a:p>
                    <a:p>
                      <a:endParaRPr lang="en-US" sz="1600" dirty="0"/>
                    </a:p>
                    <a:p>
                      <a:r>
                        <a:rPr lang="en-US" sz="1600" dirty="0"/>
                        <a:t>Christ’s birth</a:t>
                      </a:r>
                    </a:p>
                    <a:p>
                      <a:r>
                        <a:rPr lang="en-US" sz="1600" dirty="0"/>
                        <a:t>Kingdom set up</a:t>
                      </a:r>
                    </a:p>
                    <a:p>
                      <a:endParaRPr lang="en-US" sz="1600" dirty="0"/>
                    </a:p>
                    <a:p>
                      <a:r>
                        <a:rPr lang="en-US" sz="1600" dirty="0"/>
                        <a:t>Alter = (Sacrifice)</a:t>
                      </a:r>
                      <a:r>
                        <a:rPr lang="en-US" sz="1600" baseline="0" dirty="0"/>
                        <a:t> </a:t>
                      </a:r>
                      <a:r>
                        <a:rPr lang="en-US" sz="1600" dirty="0"/>
                        <a:t>Atonement Resurrection </a:t>
                      </a:r>
                    </a:p>
                    <a:p>
                      <a:endParaRPr lang="en-US" sz="1600" dirty="0"/>
                    </a:p>
                    <a:p>
                      <a:r>
                        <a:rPr lang="en-US" sz="1600" dirty="0"/>
                        <a:t>Gospel to Gentiles</a:t>
                      </a:r>
                    </a:p>
                    <a:p>
                      <a:endParaRPr lang="en-US" sz="1600" dirty="0"/>
                    </a:p>
                    <a:p>
                      <a:r>
                        <a:rPr lang="en-US" sz="1600" dirty="0"/>
                        <a:t>Great Apostasy</a:t>
                      </a:r>
                    </a:p>
                    <a:p>
                      <a:r>
                        <a:rPr lang="en-US" sz="1600" dirty="0"/>
                        <a:t>Christians killed for</a:t>
                      </a:r>
                      <a:r>
                        <a:rPr lang="en-US" sz="1600" baseline="0" dirty="0"/>
                        <a:t> their beliefs</a:t>
                      </a:r>
                      <a:endParaRPr lang="en-US" sz="1600" dirty="0"/>
                    </a:p>
                    <a:p>
                      <a:r>
                        <a:rPr lang="en-US" sz="1600" dirty="0"/>
                        <a:t>Dark Ages</a:t>
                      </a:r>
                      <a:endParaRPr lang="en-US" sz="1600" dirty="0">
                        <a:solidFill>
                          <a:schemeClr val="tx1"/>
                        </a:solidFill>
                      </a:endParaRPr>
                    </a:p>
                  </a:txBody>
                  <a:tcPr/>
                </a:tc>
                <a:tc>
                  <a:txBody>
                    <a:bodyPr/>
                    <a:lstStyle/>
                    <a:p>
                      <a:r>
                        <a:rPr lang="en-US" dirty="0"/>
                        <a:t>1000-2000 </a:t>
                      </a:r>
                    </a:p>
                    <a:p>
                      <a:r>
                        <a:rPr lang="en-US" dirty="0"/>
                        <a:t>Renaissance</a:t>
                      </a:r>
                    </a:p>
                    <a:p>
                      <a:r>
                        <a:rPr lang="en-US" dirty="0"/>
                        <a:t>Reformation</a:t>
                      </a:r>
                    </a:p>
                    <a:p>
                      <a:endParaRPr lang="en-US" dirty="0"/>
                    </a:p>
                    <a:p>
                      <a:r>
                        <a:rPr lang="en-US" dirty="0"/>
                        <a:t>Joseph Smith’s ministry</a:t>
                      </a:r>
                    </a:p>
                    <a:p>
                      <a:endParaRPr lang="en-US" dirty="0"/>
                    </a:p>
                    <a:p>
                      <a:r>
                        <a:rPr lang="en-US" dirty="0"/>
                        <a:t>Restoration </a:t>
                      </a:r>
                    </a:p>
                    <a:p>
                      <a:r>
                        <a:rPr lang="en-US" dirty="0"/>
                        <a:t>World-wide Church</a:t>
                      </a:r>
                    </a:p>
                    <a:p>
                      <a:endParaRPr lang="en-US" dirty="0"/>
                    </a:p>
                    <a:p>
                      <a:r>
                        <a:rPr lang="en-US" dirty="0"/>
                        <a:t>Zion Established</a:t>
                      </a:r>
                    </a:p>
                    <a:p>
                      <a:endParaRPr lang="en-US" dirty="0"/>
                    </a:p>
                    <a:p>
                      <a:r>
                        <a:rPr lang="en-US" dirty="0"/>
                        <a:t>World-wide calamities</a:t>
                      </a:r>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2" name="TextBox 1"/>
          <p:cNvSpPr txBox="1"/>
          <p:nvPr/>
        </p:nvSpPr>
        <p:spPr>
          <a:xfrm>
            <a:off x="481853" y="6260332"/>
            <a:ext cx="847164" cy="369332"/>
          </a:xfrm>
          <a:prstGeom prst="rect">
            <a:avLst/>
          </a:prstGeom>
          <a:noFill/>
        </p:spPr>
        <p:txBody>
          <a:bodyPr wrap="square" rtlCol="0">
            <a:spAutoFit/>
          </a:bodyPr>
          <a:lstStyle/>
          <a:p>
            <a:r>
              <a:rPr lang="en-US" dirty="0"/>
              <a:t>(2, 3)</a:t>
            </a:r>
          </a:p>
        </p:txBody>
      </p:sp>
    </p:spTree>
    <p:extLst>
      <p:ext uri="{BB962C8B-B14F-4D97-AF65-F5344CB8AC3E}">
        <p14:creationId xmlns:p14="http://schemas.microsoft.com/office/powerpoint/2010/main" val="1511327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7729" y="1761842"/>
            <a:ext cx="6096000" cy="1015663"/>
          </a:xfrm>
          <a:prstGeom prst="rect">
            <a:avLst/>
          </a:prstGeom>
          <a:ln>
            <a:solidFill>
              <a:schemeClr val="tx1"/>
            </a:solidFill>
          </a:ln>
        </p:spPr>
        <p:txBody>
          <a:bodyPr>
            <a:spAutoFit/>
          </a:bodyPr>
          <a:lstStyle/>
          <a:p>
            <a:r>
              <a:rPr lang="en-US" sz="1200" b="1" dirty="0"/>
              <a:t>Sealing on Their Foreheads Revelation 7:3</a:t>
            </a:r>
          </a:p>
          <a:p>
            <a:r>
              <a:rPr lang="en-US" sz="1200" dirty="0"/>
              <a:t>“The Prophet Joseph Smith taught that the sealing of the faithful in their foreheads ‘signifies sealing the blessing upon their heads, meaning the everlasting covenant, thereby making their calling and election sure’ (in </a:t>
            </a:r>
            <a:r>
              <a:rPr lang="en-US" sz="1200" i="1" dirty="0"/>
              <a:t>History of the Church,</a:t>
            </a:r>
            <a:r>
              <a:rPr lang="en-US" sz="1200" dirty="0"/>
              <a:t> 5:530)” (</a:t>
            </a:r>
            <a:r>
              <a:rPr lang="en-US" sz="1200" i="1" dirty="0"/>
              <a:t>New Testament Student Manual</a:t>
            </a:r>
            <a:r>
              <a:rPr lang="en-US" sz="1200" dirty="0"/>
              <a:t> [Church Educational System manual, 2014], 544..</a:t>
            </a:r>
          </a:p>
        </p:txBody>
      </p:sp>
      <p:sp>
        <p:nvSpPr>
          <p:cNvPr id="5" name="Rectangle 4"/>
          <p:cNvSpPr/>
          <p:nvPr/>
        </p:nvSpPr>
        <p:spPr>
          <a:xfrm>
            <a:off x="29135" y="2677656"/>
            <a:ext cx="6037729" cy="3323987"/>
          </a:xfrm>
          <a:prstGeom prst="rect">
            <a:avLst/>
          </a:prstGeom>
          <a:ln>
            <a:solidFill>
              <a:schemeClr val="tx1"/>
            </a:solidFill>
          </a:ln>
        </p:spPr>
        <p:txBody>
          <a:bodyPr wrap="square">
            <a:spAutoFit/>
          </a:bodyPr>
          <a:lstStyle/>
          <a:p>
            <a:r>
              <a:rPr lang="en-US" sz="1400" b="1" dirty="0">
                <a:latin typeface="Open Sans"/>
              </a:rPr>
              <a:t>Kings of the Earth Revelation 6:14:</a:t>
            </a:r>
          </a:p>
          <a:p>
            <a:r>
              <a:rPr lang="en-US" sz="1400" dirty="0">
                <a:solidFill>
                  <a:srgbClr val="444444"/>
                </a:solidFill>
                <a:latin typeface="Calibri" panose="020F0502020204030204" pitchFamily="34" charset="0"/>
              </a:rPr>
              <a:t>"The Seer notes seven consequences to the wickedness of mankind: (1) the earthquake, (2) the darkened sun, (3) the reddening of the moon, (4) the stars falling, (5) the heavens rolling up, (6) the mountains and islands moving out of their places, and (7) the universal consternation of mankind. Further, he notes seven classes of men who will be affected: (1) kings, (2) great men, (3) rich men, (4) chief captains, (5) mighty men, (6) bondmen, and (7) free men. Such numbering seems deliberate on his part. It emphasizes the idea of completeness: no enemy of God, no matter how high or low born, will escape the wrath of the Lamb. He will move in his fury when patience ceases to be a virtue: 'It shall come to pass, because of the wickedness of the world, that I will take vengeance upon the wicked, for they will not repent; for the cup of mine indignation is full; for behold, my blood shall not cleanse them if they hear me not' (D&amp;C 29:17). (Richard D. Draper, </a:t>
            </a:r>
            <a:r>
              <a:rPr lang="en-US" sz="1400" i="1" dirty="0">
                <a:solidFill>
                  <a:srgbClr val="444444"/>
                </a:solidFill>
                <a:latin typeface="Calibri" panose="020F0502020204030204" pitchFamily="34" charset="0"/>
              </a:rPr>
              <a:t>Opening the Seven Seals: The Visions of John the Revelator</a:t>
            </a:r>
            <a:r>
              <a:rPr lang="en-US" sz="1400" dirty="0">
                <a:solidFill>
                  <a:srgbClr val="444444"/>
                </a:solidFill>
                <a:latin typeface="Calibri" panose="020F0502020204030204" pitchFamily="34" charset="0"/>
              </a:rPr>
              <a:t> [Salt Lake City: Deseret Book Co., 1991], 72.)</a:t>
            </a:r>
            <a:endParaRPr lang="en-US" sz="1400" dirty="0"/>
          </a:p>
        </p:txBody>
      </p:sp>
      <p:sp>
        <p:nvSpPr>
          <p:cNvPr id="6" name="Rectangle 5"/>
          <p:cNvSpPr/>
          <p:nvPr/>
        </p:nvSpPr>
        <p:spPr>
          <a:xfrm>
            <a:off x="0" y="0"/>
            <a:ext cx="6037729" cy="2677656"/>
          </a:xfrm>
          <a:prstGeom prst="rect">
            <a:avLst/>
          </a:prstGeom>
          <a:ln>
            <a:solidFill>
              <a:schemeClr val="tx1"/>
            </a:solidFill>
          </a:ln>
        </p:spPr>
        <p:txBody>
          <a:bodyPr wrap="square">
            <a:spAutoFit/>
          </a:bodyPr>
          <a:lstStyle/>
          <a:p>
            <a:pPr fontAlgn="base"/>
            <a:r>
              <a:rPr lang="en-US" sz="1200" b="1" dirty="0">
                <a:solidFill>
                  <a:srgbClr val="444444"/>
                </a:solidFill>
                <a:latin typeface="Calibri" panose="020F0502020204030204" pitchFamily="34" charset="0"/>
              </a:rPr>
              <a:t>Revelation 6:12-13:</a:t>
            </a:r>
          </a:p>
          <a:p>
            <a:pPr fontAlgn="base"/>
            <a:r>
              <a:rPr lang="en-US" sz="1200" dirty="0">
                <a:solidFill>
                  <a:srgbClr val="444444"/>
                </a:solidFill>
                <a:latin typeface="Calibri" panose="020F0502020204030204" pitchFamily="34" charset="0"/>
              </a:rPr>
              <a:t>There may be more than one occasion when the light of the sun and the moon shall be withheld from men, and when it will seem as though the very stars in the firmament are being hurled from their places. What is here recited could mean that the light of the sun is blotted out by smoke and weather conditions, which would also make the moon appear "as blood." This falling of the stars "unto the earth" could be meteoric showers, as distinguished from the stars, on another occasion, appearing to fall because the earth itself reels to and </a:t>
            </a:r>
            <a:r>
              <a:rPr lang="en-US" sz="1200" dirty="0" err="1">
                <a:solidFill>
                  <a:srgbClr val="444444"/>
                </a:solidFill>
                <a:latin typeface="Calibri" panose="020F0502020204030204" pitchFamily="34" charset="0"/>
              </a:rPr>
              <a:t>fro</a:t>
            </a:r>
            <a:r>
              <a:rPr lang="en-US" sz="1200" dirty="0">
                <a:solidFill>
                  <a:srgbClr val="444444"/>
                </a:solidFill>
                <a:latin typeface="Calibri" panose="020F0502020204030204" pitchFamily="34" charset="0"/>
              </a:rPr>
              <a:t>. Perhaps the passage has reference to both types of falling stars. The latter-day revelation that seems to parallel John's words has come to us in this language: "Not many days hence and the earth shall tremble and reel to and </a:t>
            </a:r>
            <a:r>
              <a:rPr lang="en-US" sz="1200" dirty="0" err="1">
                <a:solidFill>
                  <a:srgbClr val="444444"/>
                </a:solidFill>
                <a:latin typeface="Calibri" panose="020F0502020204030204" pitchFamily="34" charset="0"/>
              </a:rPr>
              <a:t>fro</a:t>
            </a:r>
            <a:r>
              <a:rPr lang="en-US" sz="1200" dirty="0">
                <a:solidFill>
                  <a:srgbClr val="444444"/>
                </a:solidFill>
                <a:latin typeface="Calibri" panose="020F0502020204030204" pitchFamily="34" charset="0"/>
              </a:rPr>
              <a:t> as a drunken man; and the sun shall hide his face, and shall refuse to give light; and the moon shall be bathed in blood; and the stars shall become exceedingly angry, and shall cast themselves down as a fig that </a:t>
            </a:r>
            <a:r>
              <a:rPr lang="en-US" sz="1200" dirty="0" err="1">
                <a:solidFill>
                  <a:srgbClr val="444444"/>
                </a:solidFill>
                <a:latin typeface="Calibri" panose="020F0502020204030204" pitchFamily="34" charset="0"/>
              </a:rPr>
              <a:t>falleth</a:t>
            </a:r>
            <a:r>
              <a:rPr lang="en-US" sz="1200" dirty="0">
                <a:solidFill>
                  <a:srgbClr val="444444"/>
                </a:solidFill>
                <a:latin typeface="Calibri" panose="020F0502020204030204" pitchFamily="34" charset="0"/>
              </a:rPr>
              <a:t> from off a fig-tree." ("D&amp;C 88:87D&amp;C 88:87.)  Bruce R. McConkie (</a:t>
            </a:r>
            <a:r>
              <a:rPr lang="en-US" sz="1200" i="1" dirty="0">
                <a:solidFill>
                  <a:srgbClr val="444444"/>
                </a:solidFill>
                <a:latin typeface="Calibri" panose="020F0502020204030204" pitchFamily="34" charset="0"/>
              </a:rPr>
              <a:t>The Millennial Messiah: The Second Coming of the Son of Man</a:t>
            </a:r>
            <a:r>
              <a:rPr lang="en-US" sz="1200" dirty="0">
                <a:solidFill>
                  <a:srgbClr val="444444"/>
                </a:solidFill>
                <a:latin typeface="Calibri" panose="020F0502020204030204" pitchFamily="34" charset="0"/>
              </a:rPr>
              <a:t> [Salt Lake City: Deseret Book Co., 1982], 380.)</a:t>
            </a:r>
            <a:endParaRPr lang="en-US" sz="1200" dirty="0"/>
          </a:p>
        </p:txBody>
      </p:sp>
      <p:sp>
        <p:nvSpPr>
          <p:cNvPr id="8" name="Rectangle 7"/>
          <p:cNvSpPr/>
          <p:nvPr/>
        </p:nvSpPr>
        <p:spPr>
          <a:xfrm>
            <a:off x="6037729" y="0"/>
            <a:ext cx="6096000" cy="1754326"/>
          </a:xfrm>
          <a:prstGeom prst="rect">
            <a:avLst/>
          </a:prstGeom>
          <a:ln>
            <a:solidFill>
              <a:schemeClr val="tx1"/>
            </a:solidFill>
          </a:ln>
        </p:spPr>
        <p:txBody>
          <a:bodyPr>
            <a:spAutoFit/>
          </a:bodyPr>
          <a:lstStyle/>
          <a:p>
            <a:r>
              <a:rPr lang="en-US" sz="1200" b="1" dirty="0">
                <a:latin typeface="Open Sans"/>
              </a:rPr>
              <a:t>The Angels Revelation 7:1</a:t>
            </a:r>
          </a:p>
          <a:p>
            <a:r>
              <a:rPr lang="en-US" sz="1200" dirty="0">
                <a:solidFill>
                  <a:srgbClr val="333333"/>
                </a:solidFill>
                <a:latin typeface="Open Sans"/>
              </a:rPr>
              <a:t>“God has held the angels of destruction for many years, lest they should reap down the wheat with the tares. But I want to tell you now, that those angels have left the portals of heaven … and are hovering over the earth waiting to pour out the judgments. And from this very day they shall be poured out. Calamities and troubles are increasing in the earth, and there is a meaning to these things. Remember this, and reflect upon these matters. If you do your duty, and I do my duty, we’ll have protection, and shall pass through the afflictions in peace and in safety” (</a:t>
            </a:r>
            <a:r>
              <a:rPr lang="en-US" sz="1200" i="1" dirty="0">
                <a:solidFill>
                  <a:srgbClr val="333333"/>
                </a:solidFill>
                <a:latin typeface="Open Sans"/>
              </a:rPr>
              <a:t>The Discourses of Wilford Woodruff,</a:t>
            </a:r>
            <a:r>
              <a:rPr lang="en-US" sz="1200" dirty="0">
                <a:solidFill>
                  <a:srgbClr val="333333"/>
                </a:solidFill>
                <a:latin typeface="Open Sans"/>
              </a:rPr>
              <a:t> sel. G. Homer Durham [1946], 230).</a:t>
            </a:r>
            <a:endParaRPr lang="en-US" sz="1200" dirty="0">
              <a:latin typeface="Open Sans"/>
            </a:endParaRPr>
          </a:p>
        </p:txBody>
      </p:sp>
      <p:sp>
        <p:nvSpPr>
          <p:cNvPr id="11" name="Rectangle 10"/>
          <p:cNvSpPr/>
          <p:nvPr/>
        </p:nvSpPr>
        <p:spPr>
          <a:xfrm>
            <a:off x="6037729" y="2785021"/>
            <a:ext cx="6096000" cy="1384995"/>
          </a:xfrm>
          <a:prstGeom prst="rect">
            <a:avLst/>
          </a:prstGeom>
          <a:ln>
            <a:solidFill>
              <a:schemeClr val="tx1"/>
            </a:solidFill>
          </a:ln>
        </p:spPr>
        <p:txBody>
          <a:bodyPr>
            <a:spAutoFit/>
          </a:bodyPr>
          <a:lstStyle/>
          <a:p>
            <a:r>
              <a:rPr lang="en-US" sz="1200" b="1" dirty="0"/>
              <a:t>Palms in Their Hands/ White Robes Revelation 7:9; 13-14</a:t>
            </a:r>
          </a:p>
          <a:p>
            <a:r>
              <a:rPr lang="en-US" sz="1200" dirty="0"/>
              <a:t>The image of the righteous with palm branches in their hands recalls the Savior’s triumphal entry into Jerusalem (see Matthew 21:1–9; John 12:12–15). </a:t>
            </a:r>
          </a:p>
          <a:p>
            <a:endParaRPr lang="en-US" sz="1200" dirty="0"/>
          </a:p>
          <a:p>
            <a:r>
              <a:rPr lang="en-US" sz="1200" dirty="0"/>
              <a:t>Palm branches can symbolize victory and joy (see D&amp;C 109:76). The image of robes washed and made “white in the blood of the Lamb” (Revelation 7:14) refers to our being purified through the Atonement of Jesus Christ. New Testament Institute Student Manual</a:t>
            </a:r>
            <a:endParaRPr lang="en-US" sz="1200" dirty="0">
              <a:latin typeface="Open Sans"/>
            </a:endParaRPr>
          </a:p>
        </p:txBody>
      </p:sp>
      <p:sp>
        <p:nvSpPr>
          <p:cNvPr id="7" name="Rectangle 6"/>
          <p:cNvSpPr/>
          <p:nvPr/>
        </p:nvSpPr>
        <p:spPr>
          <a:xfrm>
            <a:off x="6037729" y="4170016"/>
            <a:ext cx="6096000" cy="1384995"/>
          </a:xfrm>
          <a:prstGeom prst="rect">
            <a:avLst/>
          </a:prstGeom>
          <a:ln>
            <a:solidFill>
              <a:schemeClr val="tx1"/>
            </a:solidFill>
          </a:ln>
        </p:spPr>
        <p:txBody>
          <a:bodyPr>
            <a:spAutoFit/>
          </a:bodyPr>
          <a:lstStyle/>
          <a:p>
            <a:r>
              <a:rPr lang="en-US" sz="1200" b="1" dirty="0"/>
              <a:t>Palms in Their Hands/ White Robes Revelation 7:9; 13-14</a:t>
            </a:r>
          </a:p>
          <a:p>
            <a:r>
              <a:rPr lang="en-US" sz="1200" dirty="0"/>
              <a:t>The image of the righteous with palm branches in their hands recalls the Savior’s triumphal entry into Jerusalem (see Matthew 21:1–9; John 12:12–15). </a:t>
            </a:r>
          </a:p>
          <a:p>
            <a:endParaRPr lang="en-US" sz="1200" dirty="0"/>
          </a:p>
          <a:p>
            <a:r>
              <a:rPr lang="en-US" sz="1200" dirty="0"/>
              <a:t>Palm branches can symbolize victory and joy (see D&amp;C 109:76). The image of robes washed and made “white in the blood of the Lamb” (Revelation 7:14) refers to our being purified through the Atonement of Jesus Christ. New Testament Institute Student Manual</a:t>
            </a:r>
            <a:endParaRPr lang="en-US" sz="1200" dirty="0">
              <a:latin typeface="Open Sans"/>
            </a:endParaRPr>
          </a:p>
        </p:txBody>
      </p:sp>
    </p:spTree>
    <p:extLst>
      <p:ext uri="{BB962C8B-B14F-4D97-AF65-F5344CB8AC3E}">
        <p14:creationId xmlns:p14="http://schemas.microsoft.com/office/powerpoint/2010/main" val="1507604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2A18D-3655-EFAC-5BF4-32CCC3FE837A}"/>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6: The fifth and sixth thousand years</a:t>
            </a:r>
          </a:p>
        </p:txBody>
      </p:sp>
      <p:sp>
        <p:nvSpPr>
          <p:cNvPr id="6" name="TextBox 5"/>
          <p:cNvSpPr txBox="1"/>
          <p:nvPr/>
        </p:nvSpPr>
        <p:spPr>
          <a:xfrm>
            <a:off x="457201" y="1943607"/>
            <a:ext cx="1752600" cy="2862322"/>
          </a:xfrm>
          <a:prstGeom prst="rect">
            <a:avLst/>
          </a:prstGeom>
          <a:noFill/>
        </p:spPr>
        <p:txBody>
          <a:bodyPr wrap="square" rtlCol="0">
            <a:spAutoFit/>
          </a:bodyPr>
          <a:lstStyle/>
          <a:p>
            <a:r>
              <a:rPr lang="en-US" dirty="0">
                <a:solidFill>
                  <a:schemeClr val="bg1"/>
                </a:solidFill>
              </a:rPr>
              <a:t>Fifth Seal</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Sixth Seal</a:t>
            </a:r>
          </a:p>
        </p:txBody>
      </p:sp>
      <p:sp>
        <p:nvSpPr>
          <p:cNvPr id="7" name="TextBox 6"/>
          <p:cNvSpPr txBox="1"/>
          <p:nvPr/>
        </p:nvSpPr>
        <p:spPr>
          <a:xfrm>
            <a:off x="1890548" y="1879937"/>
            <a:ext cx="3200400" cy="3139321"/>
          </a:xfrm>
          <a:prstGeom prst="rect">
            <a:avLst/>
          </a:prstGeom>
          <a:noFill/>
        </p:spPr>
        <p:txBody>
          <a:bodyPr wrap="square" rtlCol="0">
            <a:spAutoFit/>
          </a:bodyPr>
          <a:lstStyle/>
          <a:p>
            <a:r>
              <a:rPr lang="en-US" dirty="0">
                <a:solidFill>
                  <a:schemeClr val="bg1"/>
                </a:solidFill>
              </a:rPr>
              <a:t>Alter—symbol of sacrifice</a:t>
            </a:r>
          </a:p>
          <a:p>
            <a:r>
              <a:rPr lang="en-US" dirty="0">
                <a:solidFill>
                  <a:schemeClr val="bg1"/>
                </a:solidFill>
              </a:rPr>
              <a:t>Souls—martyrs -Church members killed for their belief</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Catastrophic events given as signs of the last days</a:t>
            </a:r>
          </a:p>
        </p:txBody>
      </p:sp>
      <p:sp>
        <p:nvSpPr>
          <p:cNvPr id="8" name="TextBox 7"/>
          <p:cNvSpPr txBox="1"/>
          <p:nvPr/>
        </p:nvSpPr>
        <p:spPr>
          <a:xfrm>
            <a:off x="7674851" y="1602937"/>
            <a:ext cx="3505200" cy="3970318"/>
          </a:xfrm>
          <a:prstGeom prst="rect">
            <a:avLst/>
          </a:prstGeom>
          <a:noFill/>
        </p:spPr>
        <p:txBody>
          <a:bodyPr wrap="square" rtlCol="0">
            <a:spAutoFit/>
          </a:bodyPr>
          <a:lstStyle/>
          <a:p>
            <a:r>
              <a:rPr lang="en-US" dirty="0">
                <a:solidFill>
                  <a:schemeClr val="bg1"/>
                </a:solidFill>
              </a:rPr>
              <a:t>This refers to the persecution in which so many early Christians in John’s day lost their lives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This describes our own time and events leading up to the Millennium, when Jesus will reign personally on the earth</a:t>
            </a:r>
          </a:p>
        </p:txBody>
      </p:sp>
      <p:sp>
        <p:nvSpPr>
          <p:cNvPr id="13" name="TextBox 12"/>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(3)</a:t>
            </a:r>
          </a:p>
        </p:txBody>
      </p:sp>
      <p:grpSp>
        <p:nvGrpSpPr>
          <p:cNvPr id="14" name="Group 5"/>
          <p:cNvGrpSpPr/>
          <p:nvPr/>
        </p:nvGrpSpPr>
        <p:grpSpPr>
          <a:xfrm>
            <a:off x="4230075" y="554930"/>
            <a:ext cx="484125" cy="515471"/>
            <a:chOff x="7351776" y="1481328"/>
            <a:chExt cx="1271016" cy="1353312"/>
          </a:xfrm>
        </p:grpSpPr>
        <p:sp>
          <p:nvSpPr>
            <p:cNvPr id="15" name="Oval 14"/>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
          <p:cNvGrpSpPr/>
          <p:nvPr/>
        </p:nvGrpSpPr>
        <p:grpSpPr>
          <a:xfrm>
            <a:off x="7458074" y="582834"/>
            <a:ext cx="484125" cy="515471"/>
            <a:chOff x="7351776" y="1481328"/>
            <a:chExt cx="1271016" cy="1353312"/>
          </a:xfrm>
        </p:grpSpPr>
        <p:sp>
          <p:nvSpPr>
            <p:cNvPr id="20" name="Oval 19"/>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82307" y="6415684"/>
            <a:ext cx="1826206" cy="369332"/>
          </a:xfrm>
          <a:prstGeom prst="rect">
            <a:avLst/>
          </a:prstGeom>
        </p:spPr>
        <p:txBody>
          <a:bodyPr wrap="none">
            <a:spAutoFit/>
          </a:bodyPr>
          <a:lstStyle/>
          <a:p>
            <a:r>
              <a:rPr lang="en-US" dirty="0">
                <a:solidFill>
                  <a:srgbClr val="FFFFFF"/>
                </a:solidFill>
                <a:latin typeface="Calibri" panose="020F0502020204030204" pitchFamily="34" charset="0"/>
              </a:rPr>
              <a:t>Revelation 6:7-17</a:t>
            </a:r>
            <a:endParaRPr lang="en-US" dirty="0">
              <a:effectLst/>
            </a:endParaRPr>
          </a:p>
        </p:txBody>
      </p:sp>
      <p:pic>
        <p:nvPicPr>
          <p:cNvPr id="3" name="Picture 2">
            <a:extLst>
              <a:ext uri="{FF2B5EF4-FFF2-40B4-BE49-F238E27FC236}">
                <a16:creationId xmlns:a16="http://schemas.microsoft.com/office/drawing/2014/main" id="{087DA2E2-D533-4BCB-A0B9-702F724FD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168" y="680829"/>
            <a:ext cx="2381250" cy="3657600"/>
          </a:xfrm>
          <a:prstGeom prst="rect">
            <a:avLst/>
          </a:prstGeom>
        </p:spPr>
      </p:pic>
      <p:pic>
        <p:nvPicPr>
          <p:cNvPr id="10" name="Picture 9">
            <a:extLst>
              <a:ext uri="{FF2B5EF4-FFF2-40B4-BE49-F238E27FC236}">
                <a16:creationId xmlns:a16="http://schemas.microsoft.com/office/drawing/2014/main" id="{D60DEF01-BDF6-49EF-8BA9-05405815D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24" y="4607614"/>
            <a:ext cx="2724150" cy="1981200"/>
          </a:xfrm>
          <a:prstGeom prst="rect">
            <a:avLst/>
          </a:prstGeom>
        </p:spPr>
      </p:pic>
    </p:spTree>
    <p:extLst>
      <p:ext uri="{BB962C8B-B14F-4D97-AF65-F5344CB8AC3E}">
        <p14:creationId xmlns:p14="http://schemas.microsoft.com/office/powerpoint/2010/main" val="17313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38938"/>
            <a:ext cx="6096000" cy="1384995"/>
          </a:xfrm>
          <a:prstGeom prst="rect">
            <a:avLst/>
          </a:prstGeom>
          <a:ln>
            <a:solidFill>
              <a:schemeClr val="tx1"/>
            </a:solidFill>
          </a:ln>
        </p:spPr>
        <p:txBody>
          <a:bodyPr wrap="square">
            <a:spAutoFit/>
          </a:bodyPr>
          <a:lstStyle/>
          <a:p>
            <a:r>
              <a:rPr lang="en-US" sz="1200" b="1" dirty="0"/>
              <a:t>Seven Angels Revelation 8:2:</a:t>
            </a:r>
          </a:p>
          <a:p>
            <a:r>
              <a:rPr lang="en-US" sz="1200" dirty="0"/>
              <a:t>The earliest reference to a system of </a:t>
            </a:r>
            <a:r>
              <a:rPr lang="en-US" sz="1200" b="1" dirty="0"/>
              <a:t>seven archangels</a:t>
            </a:r>
            <a:r>
              <a:rPr lang="en-US" sz="1200" dirty="0"/>
              <a:t> as a group appears to be in </a:t>
            </a:r>
            <a:r>
              <a:rPr lang="en-US" sz="1200" i="1" dirty="0"/>
              <a:t>Enoch 1</a:t>
            </a:r>
            <a:r>
              <a:rPr lang="en-US" sz="1200" dirty="0"/>
              <a:t> (the Book of Enoch) which is not part of the Jewish Cannon but is prevalent in the Judaic tradition, where they are named as Gabriel (Noah), Michael (Adam), Raphael (Elijah), </a:t>
            </a:r>
            <a:r>
              <a:rPr lang="en-US" sz="1200" dirty="0" err="1"/>
              <a:t>Ureil</a:t>
            </a:r>
            <a:r>
              <a:rPr lang="en-US" sz="1200" dirty="0"/>
              <a:t>, Raguel, </a:t>
            </a:r>
            <a:r>
              <a:rPr lang="en-US" sz="1200" dirty="0" err="1"/>
              <a:t>Remeil</a:t>
            </a:r>
            <a:r>
              <a:rPr lang="en-US" sz="1200" dirty="0"/>
              <a:t>, and </a:t>
            </a:r>
            <a:r>
              <a:rPr lang="en-US" sz="1200" dirty="0" err="1"/>
              <a:t>Saragael</a:t>
            </a:r>
            <a:r>
              <a:rPr lang="en-US" sz="1200" dirty="0"/>
              <a:t>. While this book today is non-canonical in most Christian Churches, it was explicitly quoted in the New Testament (letter of Jude 1:14-15) and by many of the early Church Fathers. The Ethiopian Orthodox Church to this day regards it to be canonical. </a:t>
            </a:r>
          </a:p>
        </p:txBody>
      </p:sp>
      <p:sp>
        <p:nvSpPr>
          <p:cNvPr id="3" name="Rectangle 2"/>
          <p:cNvSpPr/>
          <p:nvPr/>
        </p:nvSpPr>
        <p:spPr>
          <a:xfrm>
            <a:off x="0" y="0"/>
            <a:ext cx="6096000" cy="1754326"/>
          </a:xfrm>
          <a:prstGeom prst="rect">
            <a:avLst/>
          </a:prstGeom>
          <a:ln>
            <a:solidFill>
              <a:schemeClr val="tx1"/>
            </a:solidFill>
          </a:ln>
        </p:spPr>
        <p:txBody>
          <a:bodyPr>
            <a:spAutoFit/>
          </a:bodyPr>
          <a:lstStyle/>
          <a:p>
            <a:r>
              <a:rPr lang="en-US" sz="1200" dirty="0">
                <a:solidFill>
                  <a:srgbClr val="444444"/>
                </a:solidFill>
                <a:latin typeface="Calibri" panose="020F0502020204030204" pitchFamily="34" charset="0"/>
              </a:rPr>
              <a:t>Silence in Heaven Revelation 8:1:</a:t>
            </a:r>
          </a:p>
          <a:p>
            <a:r>
              <a:rPr lang="en-US" sz="1200" dirty="0">
                <a:solidFill>
                  <a:srgbClr val="444444"/>
                </a:solidFill>
                <a:latin typeface="Calibri" panose="020F0502020204030204" pitchFamily="34" charset="0"/>
              </a:rPr>
              <a:t>‘…the curtain of heaven be unrolled so that the people may gaze upon those celestial beings who will make their appearance in the clouds. The face of the Lord will be unveiled, and those who are alive will be quickened, and they will be caught up; and the Saints who are in their graves, will come forth and be caught up, together with those who are quickened, and they will be taken into the heavens into the midst of those celestial beings who will make their appearance at that time. These are the ones who are the first fruits, that is, the first fruits at the time of his coming..” Orson Pratt (</a:t>
            </a:r>
            <a:r>
              <a:rPr lang="en-US" sz="1200" i="1" dirty="0">
                <a:solidFill>
                  <a:srgbClr val="444444"/>
                </a:solidFill>
                <a:latin typeface="Calibri" panose="020F0502020204030204" pitchFamily="34" charset="0"/>
              </a:rPr>
              <a:t>Journal of Discourses, </a:t>
            </a:r>
            <a:r>
              <a:rPr lang="en-US" sz="1200" dirty="0">
                <a:solidFill>
                  <a:srgbClr val="444444"/>
                </a:solidFill>
                <a:latin typeface="Calibri" panose="020F0502020204030204" pitchFamily="34" charset="0"/>
              </a:rPr>
              <a:t>26 vols. [London: Latter-day Saints' Book Depot, 1854-1886], 16: 328.)</a:t>
            </a:r>
            <a:endParaRPr lang="en-US" sz="1200" dirty="0"/>
          </a:p>
        </p:txBody>
      </p:sp>
      <p:sp>
        <p:nvSpPr>
          <p:cNvPr id="4" name="Rectangle 3"/>
          <p:cNvSpPr/>
          <p:nvPr/>
        </p:nvSpPr>
        <p:spPr>
          <a:xfrm>
            <a:off x="6096000" y="4317564"/>
            <a:ext cx="6096000" cy="1569660"/>
          </a:xfrm>
          <a:prstGeom prst="rect">
            <a:avLst/>
          </a:prstGeom>
          <a:ln>
            <a:solidFill>
              <a:schemeClr val="tx1"/>
            </a:solidFill>
          </a:ln>
        </p:spPr>
        <p:txBody>
          <a:bodyPr wrap="square">
            <a:spAutoFit/>
          </a:bodyPr>
          <a:lstStyle/>
          <a:p>
            <a:r>
              <a:rPr lang="en-US" sz="1200" b="1" dirty="0"/>
              <a:t>Sorcery Revelation 9:21:</a:t>
            </a:r>
          </a:p>
          <a:p>
            <a:r>
              <a:rPr lang="en-US" sz="1200" dirty="0"/>
              <a:t>“It is not good practice to become intrigued by Satan and his mysteries. No good can come from getting close to evil. Like playing with fire, it is too easy to get burned: ‘The knowledge of sin </a:t>
            </a:r>
            <a:r>
              <a:rPr lang="en-US" sz="1200" dirty="0" err="1"/>
              <a:t>tempteth</a:t>
            </a:r>
            <a:r>
              <a:rPr lang="en-US" sz="1200" dirty="0"/>
              <a:t> to its commission’ [Joseph F. Smith, </a:t>
            </a:r>
            <a:r>
              <a:rPr lang="en-US" sz="1200" i="1" dirty="0"/>
              <a:t>Gospel Doctrine,</a:t>
            </a:r>
            <a:r>
              <a:rPr lang="en-US" sz="1200" dirty="0"/>
              <a:t> 5th ed. (1939), 373]. The only safe course is to keep well distanced from him and any of his wicked activities or nefarious practices. The mischief of devil worship, sorcery, witchcraft, </a:t>
            </a:r>
            <a:r>
              <a:rPr lang="en-US" sz="1200" dirty="0" err="1"/>
              <a:t>voodooism</a:t>
            </a:r>
            <a:r>
              <a:rPr lang="en-US" sz="1200" dirty="0"/>
              <a:t>, casting spells, black magic, and all other forms of demonism should always be avoided.” Elder James E. Faust (“The Forces That Will Save Us,”</a:t>
            </a:r>
            <a:r>
              <a:rPr lang="en-US" sz="1200" i="1" dirty="0"/>
              <a:t> Ensign,</a:t>
            </a:r>
            <a:r>
              <a:rPr lang="en-US" sz="1200" dirty="0"/>
              <a:t> Jan. 2007, 5).</a:t>
            </a:r>
          </a:p>
        </p:txBody>
      </p:sp>
      <p:sp>
        <p:nvSpPr>
          <p:cNvPr id="5" name="Rectangle 4"/>
          <p:cNvSpPr/>
          <p:nvPr/>
        </p:nvSpPr>
        <p:spPr>
          <a:xfrm>
            <a:off x="0" y="3123933"/>
            <a:ext cx="6096000" cy="1384995"/>
          </a:xfrm>
          <a:prstGeom prst="rect">
            <a:avLst/>
          </a:prstGeom>
          <a:ln>
            <a:solidFill>
              <a:schemeClr val="tx1"/>
            </a:solidFill>
          </a:ln>
        </p:spPr>
        <p:txBody>
          <a:bodyPr wrap="square">
            <a:spAutoFit/>
          </a:bodyPr>
          <a:lstStyle/>
          <a:p>
            <a:r>
              <a:rPr lang="en-US" sz="1200" b="1" dirty="0"/>
              <a:t>Woe, Woe, Woe Revelation 8:13:</a:t>
            </a:r>
          </a:p>
          <a:p>
            <a:r>
              <a:rPr lang="en-US" sz="1200" dirty="0"/>
              <a:t>"Woe denotes great trouble and anguish; three woes magnify the trouble and anguish. The first woe occurs when the fifth angel sounds his trumpet (9:1-12), and the second woe accompanies the sixth angel's trumpet blast (9:13-21) and is fulfilled in Rev. 11:14, although there is an interlude in chapter 10. John does not identify the fulfillment of the third woe." (Donald W. Parry and Jay A. Parry, </a:t>
            </a:r>
            <a:r>
              <a:rPr lang="en-US" sz="1200" i="1" dirty="0"/>
              <a:t>Understanding the Book of Revelation </a:t>
            </a:r>
            <a:r>
              <a:rPr lang="en-US" sz="1200" dirty="0"/>
              <a:t>[Salt Lake City: Deseret Book Co., 1998], 113.)</a:t>
            </a:r>
          </a:p>
        </p:txBody>
      </p:sp>
      <p:sp>
        <p:nvSpPr>
          <p:cNvPr id="7" name="Rectangle 6"/>
          <p:cNvSpPr/>
          <p:nvPr/>
        </p:nvSpPr>
        <p:spPr>
          <a:xfrm>
            <a:off x="0" y="4508928"/>
            <a:ext cx="6096000" cy="1569660"/>
          </a:xfrm>
          <a:prstGeom prst="rect">
            <a:avLst/>
          </a:prstGeom>
          <a:ln>
            <a:solidFill>
              <a:schemeClr val="tx1"/>
            </a:solidFill>
          </a:ln>
        </p:spPr>
        <p:txBody>
          <a:bodyPr wrap="square">
            <a:spAutoFit/>
          </a:bodyPr>
          <a:lstStyle/>
          <a:p>
            <a:r>
              <a:rPr lang="en-US" sz="1200" b="1" dirty="0"/>
              <a:t>The Pit is Opened Revelation 9:2:</a:t>
            </a:r>
          </a:p>
          <a:p>
            <a:r>
              <a:rPr lang="en-US" sz="1200" dirty="0"/>
              <a:t>As the pit is opened, smoke billows forth and obscures the light of the sun. Darkness reigns. Through this powerful symbol, John reveals the nature of the first thrust against mankind: a blow against the light.' The smoke, like the 'mists of darkness' in Lehi's dream, represents evil, darkness, and 'the temptations of the devil, which </a:t>
            </a:r>
            <a:r>
              <a:rPr lang="en-US" sz="1200" dirty="0" err="1"/>
              <a:t>blindeth</a:t>
            </a:r>
            <a:r>
              <a:rPr lang="en-US" sz="1200" dirty="0"/>
              <a:t> the eyes, and </a:t>
            </a:r>
            <a:r>
              <a:rPr lang="en-US" sz="1200" dirty="0" err="1"/>
              <a:t>hardeneth</a:t>
            </a:r>
            <a:r>
              <a:rPr lang="en-US" sz="1200" dirty="0"/>
              <a:t> the hearts of the children of men, and </a:t>
            </a:r>
            <a:r>
              <a:rPr lang="en-US" sz="1200" dirty="0" err="1"/>
              <a:t>leadeth</a:t>
            </a:r>
            <a:r>
              <a:rPr lang="en-US" sz="1200" dirty="0"/>
              <a:t> them away into broad roads, that they perish and are lost' (1 Ne. 12:17). Richard Draper (Donald W. Parry and Jay A. Parry, </a:t>
            </a:r>
            <a:r>
              <a:rPr lang="en-US" sz="1200" i="1" dirty="0"/>
              <a:t>Understanding the Signs of the Times </a:t>
            </a:r>
            <a:r>
              <a:rPr lang="en-US" sz="1200" dirty="0"/>
              <a:t>[Salt Lake City: Deseret Book Co., 1999], 254.)</a:t>
            </a:r>
          </a:p>
        </p:txBody>
      </p:sp>
      <p:sp>
        <p:nvSpPr>
          <p:cNvPr id="8" name="Rectangle 7"/>
          <p:cNvSpPr/>
          <p:nvPr/>
        </p:nvSpPr>
        <p:spPr>
          <a:xfrm>
            <a:off x="6096000" y="841959"/>
            <a:ext cx="6096000" cy="1200329"/>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Four Angel Released Revelation 9:14:</a:t>
            </a:r>
          </a:p>
          <a:p>
            <a:r>
              <a:rPr lang="en-US" sz="1200" dirty="0">
                <a:solidFill>
                  <a:srgbClr val="444444"/>
                </a:solidFill>
                <a:latin typeface="Calibri" panose="020F0502020204030204" pitchFamily="34" charset="0"/>
              </a:rPr>
              <a:t>One of the thematic elements of Revelation is the destruction of Babylon. The Euphrates River is the area of ancient Babylon. The reference to the river would seem to indicate a destruction on those who were faithful to spiritual Babylon. They were idolatrous worshippers of devils, gold, silver, and brass (v. 20), "and great Babylon came in remembrance before God, to give unto her the cup of the wine of the fierceness of his wrath." (Rev. 16:19)</a:t>
            </a:r>
            <a:endParaRPr lang="en-US" sz="1200" dirty="0"/>
          </a:p>
        </p:txBody>
      </p:sp>
      <p:sp>
        <p:nvSpPr>
          <p:cNvPr id="9" name="Rectangle 8"/>
          <p:cNvSpPr/>
          <p:nvPr/>
        </p:nvSpPr>
        <p:spPr>
          <a:xfrm>
            <a:off x="6096000" y="15388"/>
            <a:ext cx="6096000" cy="830997"/>
          </a:xfrm>
          <a:prstGeom prst="rect">
            <a:avLst/>
          </a:prstGeom>
          <a:ln>
            <a:solidFill>
              <a:schemeClr val="tx1"/>
            </a:solidFill>
          </a:ln>
        </p:spPr>
        <p:txBody>
          <a:bodyPr wrap="square">
            <a:spAutoFit/>
          </a:bodyPr>
          <a:lstStyle/>
          <a:p>
            <a:r>
              <a:rPr lang="en-US" sz="1200" b="1" dirty="0"/>
              <a:t>Abaddon and Apollyon Revelation 9:4-10:</a:t>
            </a:r>
          </a:p>
          <a:p>
            <a:r>
              <a:rPr lang="en-US" sz="1200" dirty="0"/>
              <a:t>John stated that “Abaddon” and “Apollyon” are names (in Hebrew and Greek, respectively) for the angel of the bottomless pit, or leader of the evil forces described in Revelation 9:3–10. Both names come from terms meaning “destruction.” New Testament Institute Student Manual</a:t>
            </a:r>
          </a:p>
        </p:txBody>
      </p:sp>
      <p:sp>
        <p:nvSpPr>
          <p:cNvPr id="6" name="Rectangle 5"/>
          <p:cNvSpPr/>
          <p:nvPr/>
        </p:nvSpPr>
        <p:spPr>
          <a:xfrm>
            <a:off x="6096000" y="2215992"/>
            <a:ext cx="6096000" cy="2123658"/>
          </a:xfrm>
          <a:prstGeom prst="rect">
            <a:avLst/>
          </a:prstGeom>
          <a:ln>
            <a:solidFill>
              <a:schemeClr val="tx1"/>
            </a:solidFill>
          </a:ln>
        </p:spPr>
        <p:txBody>
          <a:bodyPr>
            <a:spAutoFit/>
          </a:bodyPr>
          <a:lstStyle/>
          <a:p>
            <a:pPr fontAlgn="base"/>
            <a:r>
              <a:rPr lang="en-US" sz="1200" b="1" dirty="0">
                <a:latin typeface="Open Sans"/>
              </a:rPr>
              <a:t>Modern Day Idolatry Revelation 9:20-21:</a:t>
            </a:r>
          </a:p>
          <a:p>
            <a:pPr fontAlgn="base"/>
            <a:r>
              <a:rPr lang="en-US" sz="1200" dirty="0">
                <a:latin typeface="Open Sans"/>
              </a:rPr>
              <a:t>“Our culture tends to determine what foods we like, how we dress, what constitutes polite behavior, what sports we should follow, what our taste in music should be, the importance of education, and our attitudes toward honesty. It also influences men as to the importance of recreation or religion, influences women about the priority of career or childbearing, and has a powerful effect on how we approach procreation and moral issues. All too often, we are like puppets on a string, as our culture determines what is ‘cool.’ …</a:t>
            </a:r>
          </a:p>
          <a:p>
            <a:pPr fontAlgn="base"/>
            <a:r>
              <a:rPr lang="en-US" sz="1200" dirty="0">
                <a:latin typeface="Open Sans"/>
              </a:rPr>
              <a:t>“Seduced by our culture, we often hardly recognize our idolatry, as our strings are pulled by that which is popular in the Babylonian world” Elder David R. Stone (“Zion in the Midst of Babylon,”</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2006, 91–92).</a:t>
            </a:r>
            <a:endParaRPr lang="en-US" sz="1200" b="0" i="0" dirty="0">
              <a:effectLst/>
              <a:latin typeface="Open Sans"/>
            </a:endParaRPr>
          </a:p>
        </p:txBody>
      </p:sp>
    </p:spTree>
    <p:extLst>
      <p:ext uri="{BB962C8B-B14F-4D97-AF65-F5344CB8AC3E}">
        <p14:creationId xmlns:p14="http://schemas.microsoft.com/office/powerpoint/2010/main" val="357460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492990"/>
          </a:xfrm>
          <a:prstGeom prst="rect">
            <a:avLst/>
          </a:prstGeom>
          <a:ln>
            <a:solidFill>
              <a:schemeClr val="tx1"/>
            </a:solidFill>
          </a:ln>
        </p:spPr>
        <p:txBody>
          <a:bodyPr>
            <a:spAutoFit/>
          </a:bodyPr>
          <a:lstStyle/>
          <a:p>
            <a:r>
              <a:rPr lang="en-US" sz="1200" b="1" dirty="0">
                <a:solidFill>
                  <a:srgbClr val="444444"/>
                </a:solidFill>
              </a:rPr>
              <a:t>The Rainbow and The Cloud Revelation 10:1:</a:t>
            </a:r>
          </a:p>
          <a:p>
            <a:r>
              <a:rPr lang="en-US" sz="1200" dirty="0">
                <a:solidFill>
                  <a:srgbClr val="444444"/>
                </a:solidFill>
              </a:rPr>
              <a:t>The rainbow is reminiscent of the writings of Ezekiel who described the throne of God, "As the appearance of the bow that is in the cloud in the day of rain, so was the appearance of the brightness round about." (Ezek. 1:28) Similarly, John described God's throne with "a rainbow round about... in sight like unto an emerald." (Rev. 4:3) From these passages we conclude that the angel is not only resurrected but exalted. The rainbow represents his exalted status as a god with a throne of his own. The identity of this angel is Michael, the archangel (compare Rev. 10 with D&amp;C 88:110-112). We should not be surprised to find out John saw him as an exalted being. The Lord declared that Abraham had "entered into his exaltation and </a:t>
            </a:r>
            <a:r>
              <a:rPr lang="en-US" sz="1200" dirty="0" err="1">
                <a:solidFill>
                  <a:srgbClr val="444444"/>
                </a:solidFill>
              </a:rPr>
              <a:t>sitteth</a:t>
            </a:r>
            <a:r>
              <a:rPr lang="en-US" sz="1200" dirty="0">
                <a:solidFill>
                  <a:srgbClr val="444444"/>
                </a:solidFill>
              </a:rPr>
              <a:t> upon his throne;" that he with Isaac and Jacob "have entered into their exaltation, according to the promises, and sit upon thrones, and are not angels but gods." (D&amp;C 132:29, 37) If Abraham had been resurrected at the time of Christ to inherit his exaltation, then wouldn't Adam have received the same glory? Joseph Smith and Gospeldoctrine.com </a:t>
            </a:r>
            <a:endParaRPr lang="en-US" sz="1200" dirty="0"/>
          </a:p>
        </p:txBody>
      </p:sp>
      <p:sp>
        <p:nvSpPr>
          <p:cNvPr id="3" name="Rectangle 2"/>
          <p:cNvSpPr/>
          <p:nvPr/>
        </p:nvSpPr>
        <p:spPr>
          <a:xfrm>
            <a:off x="0" y="2492990"/>
            <a:ext cx="6096000" cy="1938992"/>
          </a:xfrm>
          <a:prstGeom prst="rect">
            <a:avLst/>
          </a:prstGeom>
          <a:ln>
            <a:solidFill>
              <a:schemeClr val="tx1"/>
            </a:solidFill>
          </a:ln>
        </p:spPr>
        <p:txBody>
          <a:bodyPr>
            <a:spAutoFit/>
          </a:bodyPr>
          <a:lstStyle/>
          <a:p>
            <a:r>
              <a:rPr lang="en-US" sz="1200" b="1" dirty="0">
                <a:solidFill>
                  <a:srgbClr val="444444"/>
                </a:solidFill>
              </a:rPr>
              <a:t>The Gathering Revelation 11:</a:t>
            </a:r>
          </a:p>
          <a:p>
            <a:r>
              <a:rPr lang="en-US" sz="1200" dirty="0"/>
              <a:t>Suffice it to say, the Jews gather home, and rebuild Jerusalem. The nations gather against them in battle. Their armies encompass the city, and have more or less power over it for three years and a half. A couple of Jewish Prophets... are slain, and the city is left in a great measure to the mercy of their enemies for three days and a half, the two Prophets rise from the dead and ascend into heaven. The Messiah comes, convulses the earth, overthrows the army of the Gentiles, delivers the Jews, cleanses Jerusalem, cuts off all wickedness from the earth, raises the Saints from the dead, brings them with Him and commences His reign of a thousand years. Parley P.  Pratt (David B. Galbraith, D. Kelly Ogden, and Andrew C. Skinner, </a:t>
            </a:r>
            <a:r>
              <a:rPr lang="en-US" sz="1200" i="1" dirty="0"/>
              <a:t>Jerusalem: The Eternal City</a:t>
            </a:r>
            <a:r>
              <a:rPr lang="en-US" sz="1200" dirty="0"/>
              <a:t> [Salt Lake City: Deseret Book Co., 1996], 536)</a:t>
            </a:r>
          </a:p>
        </p:txBody>
      </p:sp>
      <p:sp>
        <p:nvSpPr>
          <p:cNvPr id="4" name="Rectangle 3"/>
          <p:cNvSpPr/>
          <p:nvPr/>
        </p:nvSpPr>
        <p:spPr>
          <a:xfrm>
            <a:off x="6096000" y="0"/>
            <a:ext cx="6096000" cy="4154984"/>
          </a:xfrm>
          <a:prstGeom prst="rect">
            <a:avLst/>
          </a:prstGeom>
          <a:ln>
            <a:solidFill>
              <a:schemeClr val="tx1"/>
            </a:solidFill>
          </a:ln>
        </p:spPr>
        <p:txBody>
          <a:bodyPr>
            <a:spAutoFit/>
          </a:bodyPr>
          <a:lstStyle/>
          <a:p>
            <a:r>
              <a:rPr lang="en-US" sz="1200" b="1" dirty="0"/>
              <a:t>Measure the Temple Revelation 11:1</a:t>
            </a:r>
          </a:p>
          <a:p>
            <a:r>
              <a:rPr lang="en-US" sz="1200" dirty="0"/>
              <a:t>"A yeshiva (school) in Jerusalem called </a:t>
            </a:r>
            <a:r>
              <a:rPr lang="en-US" sz="1200" dirty="0" err="1"/>
              <a:t>Ateret</a:t>
            </a:r>
            <a:r>
              <a:rPr lang="en-US" sz="1200" dirty="0"/>
              <a:t> </a:t>
            </a:r>
            <a:r>
              <a:rPr lang="en-US" sz="1200" dirty="0" err="1"/>
              <a:t>Cohanim</a:t>
            </a:r>
            <a:r>
              <a:rPr lang="en-US" sz="1200" dirty="0"/>
              <a:t> concentrates on studies pertaining to Temple service and ritual to 'enable their students to step in the moment a Temple is erected.' The dean of the yeshiva, Matityahu </a:t>
            </a:r>
            <a:r>
              <a:rPr lang="en-US" sz="1200" dirty="0" err="1"/>
              <a:t>Hacohen</a:t>
            </a:r>
            <a:r>
              <a:rPr lang="en-US" sz="1200" dirty="0"/>
              <a:t>, maintained that 'we are ready to begin building the Temple the minute we get the go-ahead from the Chief Rabbinate and the Israeli government.' His enthusiasm was tempered by the former Chief Rabbi </a:t>
            </a:r>
            <a:r>
              <a:rPr lang="en-US" sz="1200" dirty="0" err="1"/>
              <a:t>Shlomo</a:t>
            </a:r>
            <a:r>
              <a:rPr lang="en-US" sz="1200" dirty="0"/>
              <a:t> Goren, one of the country's foremost experts on the Temple and its religious meaning to the Jews. Goren warned that 'one of the greatest Jews who ever lived, King David, lost the privilege of building the First Temple simply because he did not enjoy the proper guidance by a prophet.'</a:t>
            </a:r>
          </a:p>
          <a:p>
            <a:r>
              <a:rPr lang="en-US" sz="1200" dirty="0"/>
              <a:t> </a:t>
            </a:r>
          </a:p>
          <a:p>
            <a:r>
              <a:rPr lang="en-US" sz="1200" dirty="0"/>
              <a:t>"...An organization called the Temple Institute has reconstructed thirty-eight ritual implements required for temple service. The Institute hopes to finish the remaining sixty-five items as funds become available. Small shops, such as </a:t>
            </a:r>
            <a:r>
              <a:rPr lang="en-US" sz="1200" dirty="0" err="1"/>
              <a:t>Beged</a:t>
            </a:r>
            <a:r>
              <a:rPr lang="en-US" sz="1200" dirty="0"/>
              <a:t> </a:t>
            </a:r>
            <a:r>
              <a:rPr lang="en-US" sz="1200" dirty="0" err="1"/>
              <a:t>Ivri</a:t>
            </a:r>
            <a:r>
              <a:rPr lang="en-US" sz="1200" dirty="0"/>
              <a:t>, create clothing; </a:t>
            </a:r>
            <a:r>
              <a:rPr lang="en-US" sz="1200" dirty="0" err="1"/>
              <a:t>Harrari</a:t>
            </a:r>
            <a:r>
              <a:rPr lang="en-US" sz="1200" dirty="0"/>
              <a:t> Harps make musical instruments. The Institute spokesman, Zev Golan, said, 'If we do not prepare and show God that we want a temple, then God won't give it to us.' Accordingly, the Institute is using a computer to draw up blueprints for rebuilding the Temple.</a:t>
            </a:r>
          </a:p>
          <a:p>
            <a:r>
              <a:rPr lang="en-US" sz="1200" dirty="0"/>
              <a:t> </a:t>
            </a:r>
          </a:p>
          <a:p>
            <a:r>
              <a:rPr lang="en-US" sz="1200" dirty="0"/>
              <a:t>"The objective of those physically preparing for a future Temple is to be ready when the time comes. Without exception, those preoccupied with studying or actually preparing for the Temple concede that they do not know when it will come about, but they all share a common goal: to be ready when the time does come." (David B. Galbraith, D. Kelly Ogden, Andrew C. Skinner, </a:t>
            </a:r>
            <a:r>
              <a:rPr lang="en-US" sz="1200" i="1" dirty="0"/>
              <a:t>Jerusalem: The Eternal City</a:t>
            </a:r>
            <a:r>
              <a:rPr lang="en-US" sz="1200" dirty="0"/>
              <a:t> [Salt Lake City: Deseret Book Co., 1996], 478-479)</a:t>
            </a:r>
          </a:p>
        </p:txBody>
      </p:sp>
      <p:sp>
        <p:nvSpPr>
          <p:cNvPr id="5" name="Rectangle 4"/>
          <p:cNvSpPr/>
          <p:nvPr/>
        </p:nvSpPr>
        <p:spPr>
          <a:xfrm>
            <a:off x="0" y="4431982"/>
            <a:ext cx="6096000" cy="1569660"/>
          </a:xfrm>
          <a:prstGeom prst="rect">
            <a:avLst/>
          </a:prstGeom>
          <a:ln>
            <a:solidFill>
              <a:schemeClr val="tx1"/>
            </a:solidFill>
          </a:ln>
        </p:spPr>
        <p:txBody>
          <a:bodyPr>
            <a:spAutoFit/>
          </a:bodyPr>
          <a:lstStyle/>
          <a:p>
            <a:r>
              <a:rPr lang="en-US" sz="1200" b="1" dirty="0">
                <a:solidFill>
                  <a:srgbClr val="444444"/>
                </a:solidFill>
              </a:rPr>
              <a:t>Tread Under for  42 Months Revelation 11:2:</a:t>
            </a:r>
          </a:p>
          <a:p>
            <a:r>
              <a:rPr lang="en-US" sz="1200" dirty="0">
                <a:solidFill>
                  <a:srgbClr val="444444"/>
                </a:solidFill>
              </a:rPr>
              <a:t>For 3.5 years (42 months) prior to the Second Coming, Jerusalem will be under siege by her enemies. The siege is a case of history repeating itself. The same thing happened in AD 70 by the Roman armies. In that terrible siege, the inhabitants of Jerusalem suffered from famine and hunger. Those bold enough to venture outside the walls of the city for food were caught by Roman ambushes. "They were first whipped, and then tormented with all sorts of tortures before they died, and were then crucified before the wall of the city." (Josephus, </a:t>
            </a:r>
            <a:r>
              <a:rPr lang="en-US" sz="1200" i="1" dirty="0">
                <a:solidFill>
                  <a:srgbClr val="444444"/>
                </a:solidFill>
              </a:rPr>
              <a:t>Wars of the Jews</a:t>
            </a:r>
            <a:r>
              <a:rPr lang="en-US" sz="1200" dirty="0">
                <a:solidFill>
                  <a:srgbClr val="444444"/>
                </a:solidFill>
              </a:rPr>
              <a:t>, Book V Chap. XI, verse 1)</a:t>
            </a:r>
            <a:endParaRPr lang="en-US" sz="1200" dirty="0"/>
          </a:p>
        </p:txBody>
      </p:sp>
      <p:sp>
        <p:nvSpPr>
          <p:cNvPr id="6" name="Rectangle 5"/>
          <p:cNvSpPr/>
          <p:nvPr/>
        </p:nvSpPr>
        <p:spPr>
          <a:xfrm>
            <a:off x="6096000" y="4154984"/>
            <a:ext cx="6096000" cy="2492990"/>
          </a:xfrm>
          <a:prstGeom prst="rect">
            <a:avLst/>
          </a:prstGeom>
          <a:ln>
            <a:solidFill>
              <a:schemeClr val="tx1"/>
            </a:solidFill>
          </a:ln>
        </p:spPr>
        <p:txBody>
          <a:bodyPr>
            <a:spAutoFit/>
          </a:bodyPr>
          <a:lstStyle/>
          <a:p>
            <a:r>
              <a:rPr lang="en-US" sz="1200" b="1" dirty="0">
                <a:solidFill>
                  <a:srgbClr val="444444"/>
                </a:solidFill>
              </a:rPr>
              <a:t>Two Witnesses Revelation 11:3</a:t>
            </a:r>
          </a:p>
          <a:p>
            <a:r>
              <a:rPr lang="en-US" sz="1200" dirty="0"/>
              <a:t>These two shall be followers of that humble man, Joseph Smith, through whom the Lord of Heaven restored the </a:t>
            </a:r>
            <a:r>
              <a:rPr lang="en-US" sz="1200" dirty="0" err="1"/>
              <a:t>fulness</a:t>
            </a:r>
            <a:r>
              <a:rPr lang="en-US" sz="1200" dirty="0"/>
              <a:t> of his everlasting gospel in this final dispensation of grace. No doubt they will be members of the Council of the Twelve or of the First Presidency of the Church. Elder Bruce R. McConkie (</a:t>
            </a:r>
            <a:r>
              <a:rPr lang="en-US" sz="1200" i="1" dirty="0"/>
              <a:t>Doctrinal New Testament Commentary, </a:t>
            </a:r>
            <a:r>
              <a:rPr lang="en-US" sz="1200" dirty="0"/>
              <a:t>3 vols. [Salt Lake City: Bookcraft, 1965-1973], 3: 510.)</a:t>
            </a:r>
          </a:p>
          <a:p>
            <a:pPr algn="l" fontAlgn="base"/>
            <a:r>
              <a:rPr lang="en-US" sz="1200" b="0" i="0" dirty="0">
                <a:solidFill>
                  <a:srgbClr val="000000"/>
                </a:solidFill>
                <a:effectLst/>
                <a:latin typeface="Abadi" panose="020B0604020104020204" pitchFamily="34" charset="0"/>
              </a:rPr>
              <a:t>Who will these witnesses be? We do not know, except that they will be followers of Joseph Smith; they will hold the holy Melchizedek Priesthood; they will be members of The Church of Jesus Christ of Latter-day Saints. It is reasonable to suppose, knowing how the Lord has always dealt with his people in all ages, that they will be two members of the Council of the Twelve or of the First Presidency of the Church.</a:t>
            </a:r>
          </a:p>
          <a:p>
            <a:pPr algn="l" fontAlgn="base"/>
            <a:r>
              <a:rPr lang="en-US" sz="1200" b="0" i="0" dirty="0">
                <a:solidFill>
                  <a:srgbClr val="000000"/>
                </a:solidFill>
                <a:effectLst/>
                <a:latin typeface="Abadi" panose="020B0604020104020204" pitchFamily="34" charset="0"/>
              </a:rPr>
              <a:t>(Bruce R. McConkie, </a:t>
            </a:r>
            <a:r>
              <a:rPr lang="en-US" sz="1200" b="0" i="1" dirty="0">
                <a:solidFill>
                  <a:srgbClr val="000000"/>
                </a:solidFill>
                <a:effectLst/>
                <a:latin typeface="Abadi" panose="020B0604020104020204" pitchFamily="34" charset="0"/>
              </a:rPr>
              <a:t>The Millennial Messiah: The Second Coming of the Son of Man</a:t>
            </a:r>
            <a:r>
              <a:rPr lang="en-US" sz="1200" b="0" i="0" dirty="0">
                <a:solidFill>
                  <a:srgbClr val="000000"/>
                </a:solidFill>
                <a:effectLst/>
                <a:latin typeface="Abadi" panose="020B0604020104020204" pitchFamily="34" charset="0"/>
              </a:rPr>
              <a:t> [1982], 390)</a:t>
            </a:r>
          </a:p>
        </p:txBody>
      </p:sp>
    </p:spTree>
    <p:extLst>
      <p:ext uri="{BB962C8B-B14F-4D97-AF65-F5344CB8AC3E}">
        <p14:creationId xmlns:p14="http://schemas.microsoft.com/office/powerpoint/2010/main" val="1812417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76516" y="329701"/>
          <a:ext cx="11161060" cy="5913120"/>
        </p:xfrm>
        <a:graphic>
          <a:graphicData uri="http://schemas.openxmlformats.org/drawingml/2006/table">
            <a:tbl>
              <a:tblPr firstRow="1" bandRow="1">
                <a:tableStyleId>{5940675A-B579-460E-94D1-54222C63F5DA}</a:tableStyleId>
              </a:tblPr>
              <a:tblGrid>
                <a:gridCol w="806825">
                  <a:extLst>
                    <a:ext uri="{9D8B030D-6E8A-4147-A177-3AD203B41FA5}">
                      <a16:colId xmlns:a16="http://schemas.microsoft.com/office/drawing/2014/main" val="59638964"/>
                    </a:ext>
                  </a:extLst>
                </a:gridCol>
                <a:gridCol w="3913094">
                  <a:extLst>
                    <a:ext uri="{9D8B030D-6E8A-4147-A177-3AD203B41FA5}">
                      <a16:colId xmlns:a16="http://schemas.microsoft.com/office/drawing/2014/main" val="898413562"/>
                    </a:ext>
                  </a:extLst>
                </a:gridCol>
                <a:gridCol w="3650876">
                  <a:extLst>
                    <a:ext uri="{9D8B030D-6E8A-4147-A177-3AD203B41FA5}">
                      <a16:colId xmlns:a16="http://schemas.microsoft.com/office/drawing/2014/main" val="1190033327"/>
                    </a:ext>
                  </a:extLst>
                </a:gridCol>
                <a:gridCol w="2790265">
                  <a:extLst>
                    <a:ext uri="{9D8B030D-6E8A-4147-A177-3AD203B41FA5}">
                      <a16:colId xmlns:a16="http://schemas.microsoft.com/office/drawing/2014/main" val="2444309964"/>
                    </a:ext>
                  </a:extLst>
                </a:gridCol>
              </a:tblGrid>
              <a:tr h="556260">
                <a:tc>
                  <a:txBody>
                    <a:bodyPr/>
                    <a:lstStyle/>
                    <a:p>
                      <a:pPr algn="ctr" fontAlgn="ctr"/>
                      <a:r>
                        <a:rPr lang="en-US" sz="1800" dirty="0">
                          <a:effectLst/>
                        </a:rPr>
                        <a:t> </a:t>
                      </a:r>
                    </a:p>
                  </a:txBody>
                  <a:tcPr marL="95250" marR="95250" marT="95250" marB="95250" anchor="ctr"/>
                </a:tc>
                <a:tc>
                  <a:txBody>
                    <a:bodyPr/>
                    <a:lstStyle/>
                    <a:p>
                      <a:pPr fontAlgn="ctr"/>
                      <a:r>
                        <a:rPr lang="en-US" sz="2400" b="1" dirty="0">
                          <a:solidFill>
                            <a:schemeClr val="tx1"/>
                          </a:solidFill>
                          <a:effectLst/>
                        </a:rPr>
                        <a:t>Seven Trumpets</a:t>
                      </a:r>
                      <a:endParaRPr lang="en-US" sz="2400" dirty="0">
                        <a:solidFill>
                          <a:schemeClr val="tx1"/>
                        </a:solidFill>
                        <a:effectLst/>
                      </a:endParaRPr>
                    </a:p>
                  </a:txBody>
                  <a:tcPr marL="95250" marR="95250" marT="95250" marB="95250" anchor="ctr"/>
                </a:tc>
                <a:tc>
                  <a:txBody>
                    <a:bodyPr/>
                    <a:lstStyle/>
                    <a:p>
                      <a:pPr fontAlgn="ctr"/>
                      <a:r>
                        <a:rPr lang="en-US" sz="2400" b="1" dirty="0">
                          <a:solidFill>
                            <a:schemeClr val="tx1"/>
                          </a:solidFill>
                          <a:effectLst/>
                        </a:rPr>
                        <a:t>Seven Vials</a:t>
                      </a:r>
                      <a:endParaRPr lang="en-US" sz="2400" dirty="0">
                        <a:solidFill>
                          <a:schemeClr val="tx1"/>
                        </a:solidFill>
                        <a:effectLst/>
                      </a:endParaRPr>
                    </a:p>
                  </a:txBody>
                  <a:tcPr marL="95250" marR="95250" marT="95250" marB="95250" anchor="ctr"/>
                </a:tc>
                <a:tc>
                  <a:txBody>
                    <a:bodyPr/>
                    <a:lstStyle/>
                    <a:p>
                      <a:pPr fontAlgn="ctr"/>
                      <a:r>
                        <a:rPr lang="en-US" sz="2400" b="1" dirty="0">
                          <a:solidFill>
                            <a:schemeClr val="tx1"/>
                          </a:solidFill>
                          <a:effectLst/>
                        </a:rPr>
                        <a:t>Moses</a:t>
                      </a:r>
                      <a:endParaRPr lang="en-US" sz="2400" dirty="0">
                        <a:solidFill>
                          <a:schemeClr val="tx1"/>
                        </a:solidFill>
                        <a:effectLst/>
                      </a:endParaRPr>
                    </a:p>
                  </a:txBody>
                  <a:tcPr marL="95250" marR="95250" marT="95250" marB="95250" anchor="ctr"/>
                </a:tc>
                <a:extLst>
                  <a:ext uri="{0D108BD9-81ED-4DB2-BD59-A6C34878D82A}">
                    <a16:rowId xmlns:a16="http://schemas.microsoft.com/office/drawing/2014/main" val="406983268"/>
                  </a:ext>
                </a:extLst>
              </a:tr>
              <a:tr h="739140">
                <a:tc>
                  <a:txBody>
                    <a:bodyPr/>
                    <a:lstStyle/>
                    <a:p>
                      <a:pPr algn="ctr" fontAlgn="ctr"/>
                      <a:r>
                        <a:rPr lang="en-US" sz="1800">
                          <a:effectLst/>
                        </a:rPr>
                        <a:t>1</a:t>
                      </a:r>
                    </a:p>
                  </a:txBody>
                  <a:tcPr marL="95250" marR="95250" marT="95250" marB="95250" anchor="ctr"/>
                </a:tc>
                <a:tc>
                  <a:txBody>
                    <a:bodyPr/>
                    <a:lstStyle/>
                    <a:p>
                      <a:pPr fontAlgn="ctr"/>
                      <a:r>
                        <a:rPr lang="en-US" sz="1200">
                          <a:effectLst/>
                        </a:rPr>
                        <a:t>Hail and fire mingled with blood destroys 1/3 of trees and green grass</a:t>
                      </a:r>
                    </a:p>
                  </a:txBody>
                  <a:tcPr marL="95250" marR="95250" marT="95250" marB="95250" anchor="ctr"/>
                </a:tc>
                <a:tc>
                  <a:txBody>
                    <a:bodyPr/>
                    <a:lstStyle/>
                    <a:p>
                      <a:pPr fontAlgn="ctr"/>
                      <a:r>
                        <a:rPr lang="en-US" sz="1200">
                          <a:effectLst/>
                        </a:rPr>
                        <a:t>A noisome and grievous sore upon the men which had the mark of the beast</a:t>
                      </a:r>
                    </a:p>
                  </a:txBody>
                  <a:tcPr marL="95250" marR="95250" marT="95250" marB="95250" anchor="ctr"/>
                </a:tc>
                <a:tc>
                  <a:txBody>
                    <a:bodyPr/>
                    <a:lstStyle/>
                    <a:p>
                      <a:pPr fontAlgn="ctr"/>
                      <a:r>
                        <a:rPr lang="en-US" sz="1200">
                          <a:effectLst/>
                        </a:rPr>
                        <a:t>Plague 7: The Lord sent thunder and hail, and the fire ran along upon the ground.</a:t>
                      </a:r>
                    </a:p>
                    <a:p>
                      <a:pPr fontAlgn="ctr"/>
                      <a:r>
                        <a:rPr lang="en-US" sz="1200">
                          <a:effectLst/>
                        </a:rPr>
                        <a:t>Plague 6: Boils upon man and beast</a:t>
                      </a:r>
                    </a:p>
                  </a:txBody>
                  <a:tcPr marL="95250" marR="95250" marT="95250" marB="95250" anchor="ctr"/>
                </a:tc>
                <a:extLst>
                  <a:ext uri="{0D108BD9-81ED-4DB2-BD59-A6C34878D82A}">
                    <a16:rowId xmlns:a16="http://schemas.microsoft.com/office/drawing/2014/main" val="2440393080"/>
                  </a:ext>
                </a:extLst>
              </a:tr>
              <a:tr h="739140">
                <a:tc>
                  <a:txBody>
                    <a:bodyPr/>
                    <a:lstStyle/>
                    <a:p>
                      <a:pPr algn="ctr" fontAlgn="ctr"/>
                      <a:r>
                        <a:rPr lang="en-US" sz="1800">
                          <a:effectLst/>
                        </a:rPr>
                        <a:t>2</a:t>
                      </a:r>
                    </a:p>
                  </a:txBody>
                  <a:tcPr marL="95250" marR="95250" marT="95250" marB="95250" anchor="ctr"/>
                </a:tc>
                <a:tc>
                  <a:txBody>
                    <a:bodyPr/>
                    <a:lstStyle/>
                    <a:p>
                      <a:pPr fontAlgn="ctr"/>
                      <a:r>
                        <a:rPr lang="en-US" sz="1200">
                          <a:effectLst/>
                        </a:rPr>
                        <a:t>Third part of sea became blood, killing 1/3 of sealife, destroying 1/3 of ships</a:t>
                      </a:r>
                    </a:p>
                  </a:txBody>
                  <a:tcPr marL="95250" marR="95250" marT="95250" marB="95250" anchor="ctr"/>
                </a:tc>
                <a:tc>
                  <a:txBody>
                    <a:bodyPr/>
                    <a:lstStyle/>
                    <a:p>
                      <a:pPr fontAlgn="ctr"/>
                      <a:r>
                        <a:rPr lang="en-US" sz="1200">
                          <a:effectLst/>
                        </a:rPr>
                        <a:t>The sea became as the blood of a dead man: and every living soul died in the sea</a:t>
                      </a:r>
                    </a:p>
                  </a:txBody>
                  <a:tcPr marL="95250" marR="95250" marT="95250" marB="95250" anchor="ctr"/>
                </a:tc>
                <a:tc>
                  <a:txBody>
                    <a:bodyPr/>
                    <a:lstStyle/>
                    <a:p>
                      <a:pPr fontAlgn="ctr"/>
                      <a:r>
                        <a:rPr lang="en-US" sz="1200">
                          <a:effectLst/>
                        </a:rPr>
                        <a:t>Plague 1: All the waters in the river were turned to blood, And the fish died; and the river stank</a:t>
                      </a:r>
                    </a:p>
                  </a:txBody>
                  <a:tcPr marL="95250" marR="95250" marT="95250" marB="95250" anchor="ctr"/>
                </a:tc>
                <a:extLst>
                  <a:ext uri="{0D108BD9-81ED-4DB2-BD59-A6C34878D82A}">
                    <a16:rowId xmlns:a16="http://schemas.microsoft.com/office/drawing/2014/main" val="2678181732"/>
                  </a:ext>
                </a:extLst>
              </a:tr>
              <a:tr h="739140">
                <a:tc>
                  <a:txBody>
                    <a:bodyPr/>
                    <a:lstStyle/>
                    <a:p>
                      <a:pPr algn="ctr" fontAlgn="ctr"/>
                      <a:r>
                        <a:rPr lang="en-US" sz="1800">
                          <a:effectLst/>
                        </a:rPr>
                        <a:t>3</a:t>
                      </a:r>
                    </a:p>
                  </a:txBody>
                  <a:tcPr marL="95250" marR="95250" marT="95250" marB="95250" anchor="ctr"/>
                </a:tc>
                <a:tc>
                  <a:txBody>
                    <a:bodyPr/>
                    <a:lstStyle/>
                    <a:p>
                      <a:pPr fontAlgn="ctr"/>
                      <a:r>
                        <a:rPr lang="en-US" sz="1200">
                          <a:effectLst/>
                        </a:rPr>
                        <a:t>Third part of rivers and fountains of waters became bitter (wormwood). Many men die.</a:t>
                      </a:r>
                    </a:p>
                  </a:txBody>
                  <a:tcPr marL="95250" marR="95250" marT="95250" marB="95250" anchor="ctr"/>
                </a:tc>
                <a:tc>
                  <a:txBody>
                    <a:bodyPr/>
                    <a:lstStyle/>
                    <a:p>
                      <a:pPr fontAlgn="ctr"/>
                      <a:r>
                        <a:rPr lang="en-US" sz="1200">
                          <a:effectLst/>
                        </a:rPr>
                        <a:t>The rivers and fountains of waters became blood</a:t>
                      </a:r>
                    </a:p>
                  </a:txBody>
                  <a:tcPr marL="95250" marR="95250" marT="95250" marB="95250" anchor="ctr"/>
                </a:tc>
                <a:tc>
                  <a:txBody>
                    <a:bodyPr/>
                    <a:lstStyle/>
                    <a:p>
                      <a:pPr fontAlgn="ctr"/>
                      <a:r>
                        <a:rPr lang="en-US" sz="1200">
                          <a:effectLst/>
                        </a:rPr>
                        <a:t>Plague 1: All the waters in the river were turned to blood, And the fish died; and the river stank</a:t>
                      </a:r>
                    </a:p>
                  </a:txBody>
                  <a:tcPr marL="95250" marR="95250" marT="95250" marB="95250" anchor="ctr"/>
                </a:tc>
                <a:extLst>
                  <a:ext uri="{0D108BD9-81ED-4DB2-BD59-A6C34878D82A}">
                    <a16:rowId xmlns:a16="http://schemas.microsoft.com/office/drawing/2014/main" val="4247757974"/>
                  </a:ext>
                </a:extLst>
              </a:tr>
              <a:tr h="739140">
                <a:tc>
                  <a:txBody>
                    <a:bodyPr/>
                    <a:lstStyle/>
                    <a:p>
                      <a:pPr algn="ctr" fontAlgn="ctr"/>
                      <a:r>
                        <a:rPr lang="en-US" sz="1800">
                          <a:effectLst/>
                        </a:rPr>
                        <a:t>4</a:t>
                      </a:r>
                    </a:p>
                  </a:txBody>
                  <a:tcPr marL="95250" marR="95250" marT="95250" marB="95250" anchor="ctr"/>
                </a:tc>
                <a:tc>
                  <a:txBody>
                    <a:bodyPr/>
                    <a:lstStyle/>
                    <a:p>
                      <a:pPr fontAlgn="ctr"/>
                      <a:r>
                        <a:rPr lang="en-US" sz="1200">
                          <a:effectLst/>
                        </a:rPr>
                        <a:t>Night and day darkened by 1/3 of sun, 1/3 of moon, and 1/3 of stars being darkened</a:t>
                      </a:r>
                    </a:p>
                  </a:txBody>
                  <a:tcPr marL="95250" marR="95250" marT="95250" marB="95250" anchor="ctr"/>
                </a:tc>
                <a:tc>
                  <a:txBody>
                    <a:bodyPr/>
                    <a:lstStyle/>
                    <a:p>
                      <a:pPr fontAlgn="ctr"/>
                      <a:r>
                        <a:rPr lang="en-US" sz="1200">
                          <a:effectLst/>
                        </a:rPr>
                        <a:t>The sun scorched men with fire. And men blasphemed the name of God</a:t>
                      </a:r>
                    </a:p>
                  </a:txBody>
                  <a:tcPr marL="95250" marR="95250" marT="95250" marB="95250" anchor="ctr"/>
                </a:tc>
                <a:tc>
                  <a:txBody>
                    <a:bodyPr/>
                    <a:lstStyle/>
                    <a:p>
                      <a:pPr fontAlgn="ctr"/>
                      <a:r>
                        <a:rPr lang="en-US" sz="1200">
                          <a:effectLst/>
                        </a:rPr>
                        <a:t>Plague 9: There was a thick darkness in all the land for three days</a:t>
                      </a:r>
                    </a:p>
                  </a:txBody>
                  <a:tcPr marL="95250" marR="95250" marT="95250" marB="95250" anchor="ctr"/>
                </a:tc>
                <a:extLst>
                  <a:ext uri="{0D108BD9-81ED-4DB2-BD59-A6C34878D82A}">
                    <a16:rowId xmlns:a16="http://schemas.microsoft.com/office/drawing/2014/main" val="2068708881"/>
                  </a:ext>
                </a:extLst>
              </a:tr>
              <a:tr h="739140">
                <a:tc>
                  <a:txBody>
                    <a:bodyPr/>
                    <a:lstStyle/>
                    <a:p>
                      <a:pPr algn="ctr" fontAlgn="ctr"/>
                      <a:r>
                        <a:rPr lang="en-US" sz="1800">
                          <a:effectLst/>
                        </a:rPr>
                        <a:t>5</a:t>
                      </a:r>
                    </a:p>
                  </a:txBody>
                  <a:tcPr marL="95250" marR="95250" marT="95250" marB="95250" anchor="ctr"/>
                </a:tc>
                <a:tc>
                  <a:txBody>
                    <a:bodyPr/>
                    <a:lstStyle/>
                    <a:p>
                      <a:pPr fontAlgn="ctr"/>
                      <a:r>
                        <a:rPr lang="en-US" sz="1200">
                          <a:effectLst/>
                        </a:rPr>
                        <a:t>Smoke from bottomless pit releases locusts which torment men for 5 months with the sting of their tails</a:t>
                      </a:r>
                    </a:p>
                  </a:txBody>
                  <a:tcPr marL="95250" marR="95250" marT="95250" marB="95250" anchor="ctr"/>
                </a:tc>
                <a:tc>
                  <a:txBody>
                    <a:bodyPr/>
                    <a:lstStyle/>
                    <a:p>
                      <a:pPr fontAlgn="ctr"/>
                      <a:r>
                        <a:rPr lang="en-US" sz="1200">
                          <a:effectLst/>
                        </a:rPr>
                        <a:t>The beast and his followers gnawed their tongues for pain, And blasphemed because of their pains and their sores</a:t>
                      </a:r>
                    </a:p>
                  </a:txBody>
                  <a:tcPr marL="95250" marR="95250" marT="95250" marB="95250" anchor="ctr"/>
                </a:tc>
                <a:tc>
                  <a:txBody>
                    <a:bodyPr/>
                    <a:lstStyle/>
                    <a:p>
                      <a:pPr fontAlgn="ctr"/>
                      <a:r>
                        <a:rPr lang="en-US" sz="1200">
                          <a:effectLst/>
                        </a:rPr>
                        <a:t>Plague 8: east wind brings locusts which destroy fruit and herbs</a:t>
                      </a:r>
                    </a:p>
                    <a:p>
                      <a:pPr fontAlgn="ctr"/>
                      <a:r>
                        <a:rPr lang="en-US" sz="1200">
                          <a:effectLst/>
                        </a:rPr>
                        <a:t>Plague 6: Boils upon man and beast</a:t>
                      </a:r>
                    </a:p>
                  </a:txBody>
                  <a:tcPr marL="95250" marR="95250" marT="95250" marB="95250" anchor="ctr"/>
                </a:tc>
                <a:extLst>
                  <a:ext uri="{0D108BD9-81ED-4DB2-BD59-A6C34878D82A}">
                    <a16:rowId xmlns:a16="http://schemas.microsoft.com/office/drawing/2014/main" val="4169384846"/>
                  </a:ext>
                </a:extLst>
              </a:tr>
              <a:tr h="922020">
                <a:tc>
                  <a:txBody>
                    <a:bodyPr/>
                    <a:lstStyle/>
                    <a:p>
                      <a:pPr algn="ctr" fontAlgn="ctr"/>
                      <a:r>
                        <a:rPr lang="en-US" sz="1800">
                          <a:effectLst/>
                        </a:rPr>
                        <a:t>6</a:t>
                      </a:r>
                    </a:p>
                  </a:txBody>
                  <a:tcPr marL="95250" marR="95250" marT="95250" marB="95250" anchor="ctr"/>
                </a:tc>
                <a:tc>
                  <a:txBody>
                    <a:bodyPr/>
                    <a:lstStyle/>
                    <a:p>
                      <a:pPr fontAlgn="ctr"/>
                      <a:r>
                        <a:rPr lang="en-US" sz="1200">
                          <a:effectLst/>
                        </a:rPr>
                        <a:t>Euphrates River: Four destroying angels released to slay 1/3 of men. Army of 200 million horsemen kill 1/3 of men.</a:t>
                      </a:r>
                    </a:p>
                  </a:txBody>
                  <a:tcPr marL="95250" marR="95250" marT="95250" marB="95250" anchor="ctr"/>
                </a:tc>
                <a:tc>
                  <a:txBody>
                    <a:bodyPr/>
                    <a:lstStyle/>
                    <a:p>
                      <a:pPr fontAlgn="ctr"/>
                      <a:r>
                        <a:rPr lang="en-US" sz="1200">
                          <a:effectLst/>
                        </a:rPr>
                        <a:t>Euphrates River: Unclean spirits from the dragon, beast, and false prophet come like a plague of frogs to the battle of Armageddon</a:t>
                      </a:r>
                    </a:p>
                  </a:txBody>
                  <a:tcPr marL="95250" marR="95250" marT="95250" marB="95250" anchor="ctr"/>
                </a:tc>
                <a:tc>
                  <a:txBody>
                    <a:bodyPr/>
                    <a:lstStyle/>
                    <a:p>
                      <a:pPr fontAlgn="ctr"/>
                      <a:r>
                        <a:rPr lang="en-US" sz="1200">
                          <a:effectLst/>
                        </a:rPr>
                        <a:t>Plague 2: Frogs came up, and covered the land of Egypt</a:t>
                      </a:r>
                    </a:p>
                  </a:txBody>
                  <a:tcPr marL="95250" marR="95250" marT="95250" marB="95250" anchor="ctr"/>
                </a:tc>
                <a:extLst>
                  <a:ext uri="{0D108BD9-81ED-4DB2-BD59-A6C34878D82A}">
                    <a16:rowId xmlns:a16="http://schemas.microsoft.com/office/drawing/2014/main" val="4030091132"/>
                  </a:ext>
                </a:extLst>
              </a:tr>
              <a:tr h="739140">
                <a:tc>
                  <a:txBody>
                    <a:bodyPr/>
                    <a:lstStyle/>
                    <a:p>
                      <a:pPr algn="ctr" fontAlgn="ctr"/>
                      <a:r>
                        <a:rPr lang="en-US" sz="1800" dirty="0">
                          <a:effectLst/>
                        </a:rPr>
                        <a:t>7</a:t>
                      </a:r>
                    </a:p>
                  </a:txBody>
                  <a:tcPr marL="95250" marR="95250" marT="95250" marB="95250" anchor="ctr"/>
                </a:tc>
                <a:tc>
                  <a:txBody>
                    <a:bodyPr/>
                    <a:lstStyle/>
                    <a:p>
                      <a:pPr fontAlgn="ctr"/>
                      <a:r>
                        <a:rPr lang="en-US" sz="1200">
                          <a:effectLst/>
                        </a:rPr>
                        <a:t>Lightnings, voices, thunderings, an earthquake, and great hail destroy them which destroy the earth</a:t>
                      </a:r>
                    </a:p>
                  </a:txBody>
                  <a:tcPr marL="95250" marR="95250" marT="95250" marB="95250" anchor="ctr"/>
                </a:tc>
                <a:tc>
                  <a:txBody>
                    <a:bodyPr/>
                    <a:lstStyle/>
                    <a:p>
                      <a:pPr fontAlgn="ctr"/>
                      <a:r>
                        <a:rPr lang="en-US" sz="1200">
                          <a:effectLst/>
                        </a:rPr>
                        <a:t>Voices, thunders, lightnings, and a mighty earthquake destroys cities. Islands and mountains flee. Great hail from heaven.</a:t>
                      </a:r>
                    </a:p>
                  </a:txBody>
                  <a:tcPr marL="95250" marR="95250" marT="95250" marB="95250" anchor="ctr"/>
                </a:tc>
                <a:tc>
                  <a:txBody>
                    <a:bodyPr/>
                    <a:lstStyle/>
                    <a:p>
                      <a:pPr fontAlgn="ctr"/>
                      <a:r>
                        <a:rPr lang="en-US" sz="1200" dirty="0">
                          <a:effectLst/>
                        </a:rPr>
                        <a:t>Plague 7: The Lord sent thunder and hail, and the fire ran along upon the ground.</a:t>
                      </a:r>
                    </a:p>
                    <a:p>
                      <a:pPr fontAlgn="ctr"/>
                      <a:r>
                        <a:rPr lang="en-US" sz="1200" dirty="0">
                          <a:effectLst/>
                        </a:rPr>
                        <a:t>Plague 10: Firstborn of man and beast die</a:t>
                      </a:r>
                    </a:p>
                  </a:txBody>
                  <a:tcPr marL="95250" marR="95250" marT="95250" marB="95250" anchor="ctr"/>
                </a:tc>
                <a:extLst>
                  <a:ext uri="{0D108BD9-81ED-4DB2-BD59-A6C34878D82A}">
                    <a16:rowId xmlns:a16="http://schemas.microsoft.com/office/drawing/2014/main" val="2070649497"/>
                  </a:ext>
                </a:extLst>
              </a:tr>
            </a:tbl>
          </a:graphicData>
        </a:graphic>
      </p:graphicFrame>
      <p:sp>
        <p:nvSpPr>
          <p:cNvPr id="3" name="TextBox 2"/>
          <p:cNvSpPr txBox="1"/>
          <p:nvPr/>
        </p:nvSpPr>
        <p:spPr>
          <a:xfrm>
            <a:off x="376516" y="6242821"/>
            <a:ext cx="3160058" cy="261610"/>
          </a:xfrm>
          <a:prstGeom prst="rect">
            <a:avLst/>
          </a:prstGeom>
          <a:noFill/>
        </p:spPr>
        <p:txBody>
          <a:bodyPr wrap="square" rtlCol="0">
            <a:spAutoFit/>
          </a:bodyPr>
          <a:lstStyle/>
          <a:p>
            <a:r>
              <a:rPr lang="en-US" sz="1100" dirty="0"/>
              <a:t>Gospeldoctrine.com</a:t>
            </a:r>
          </a:p>
        </p:txBody>
      </p:sp>
    </p:spTree>
    <p:extLst>
      <p:ext uri="{BB962C8B-B14F-4D97-AF65-F5344CB8AC3E}">
        <p14:creationId xmlns:p14="http://schemas.microsoft.com/office/powerpoint/2010/main" val="1297163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76516" y="516367"/>
          <a:ext cx="11618260" cy="5638800"/>
        </p:xfrm>
        <a:graphic>
          <a:graphicData uri="http://schemas.openxmlformats.org/drawingml/2006/table">
            <a:tbl>
              <a:tblPr firstRow="1" bandRow="1">
                <a:tableStyleId>{5940675A-B579-460E-94D1-54222C63F5DA}</a:tableStyleId>
              </a:tblPr>
              <a:tblGrid>
                <a:gridCol w="1901172">
                  <a:extLst>
                    <a:ext uri="{9D8B030D-6E8A-4147-A177-3AD203B41FA5}">
                      <a16:colId xmlns:a16="http://schemas.microsoft.com/office/drawing/2014/main" val="898413562"/>
                    </a:ext>
                  </a:extLst>
                </a:gridCol>
                <a:gridCol w="3093173">
                  <a:extLst>
                    <a:ext uri="{9D8B030D-6E8A-4147-A177-3AD203B41FA5}">
                      <a16:colId xmlns:a16="http://schemas.microsoft.com/office/drawing/2014/main" val="1190033327"/>
                    </a:ext>
                  </a:extLst>
                </a:gridCol>
                <a:gridCol w="6623915">
                  <a:extLst>
                    <a:ext uri="{9D8B030D-6E8A-4147-A177-3AD203B41FA5}">
                      <a16:colId xmlns:a16="http://schemas.microsoft.com/office/drawing/2014/main" val="2444309964"/>
                    </a:ext>
                  </a:extLst>
                </a:gridCol>
              </a:tblGrid>
              <a:tr h="316230">
                <a:tc>
                  <a:txBody>
                    <a:bodyPr/>
                    <a:lstStyle/>
                    <a:p>
                      <a:pPr algn="l" fontAlgn="base"/>
                      <a:r>
                        <a:rPr lang="en-US" sz="1200" b="0" i="0" cap="all" dirty="0">
                          <a:solidFill>
                            <a:schemeClr val="tx1"/>
                          </a:solidFill>
                          <a:effectLst/>
                          <a:latin typeface="+mn-lt"/>
                        </a:rPr>
                        <a:t>ANGEL</a:t>
                      </a:r>
                    </a:p>
                  </a:txBody>
                  <a:tcPr marL="95250" marR="95250" marT="66675" marB="66675" anchor="b"/>
                </a:tc>
                <a:tc>
                  <a:txBody>
                    <a:bodyPr/>
                    <a:lstStyle/>
                    <a:p>
                      <a:pPr algn="l" fontAlgn="base"/>
                      <a:r>
                        <a:rPr lang="en-US" sz="1200" b="0" i="0" cap="all" dirty="0">
                          <a:solidFill>
                            <a:schemeClr val="tx1"/>
                          </a:solidFill>
                          <a:effectLst/>
                          <a:latin typeface="+mn-lt"/>
                        </a:rPr>
                        <a:t>WHAT IS DESTROYED OR HARMED</a:t>
                      </a:r>
                    </a:p>
                  </a:txBody>
                  <a:tcPr marL="95250" marR="95250" marT="66675" marB="66675" anchor="b"/>
                </a:tc>
                <a:tc>
                  <a:txBody>
                    <a:bodyPr/>
                    <a:lstStyle/>
                    <a:p>
                      <a:pPr algn="l" fontAlgn="base"/>
                      <a:r>
                        <a:rPr lang="en-US" sz="1200" b="0" i="0" cap="all" dirty="0">
                          <a:solidFill>
                            <a:schemeClr val="tx1"/>
                          </a:solidFill>
                          <a:effectLst/>
                          <a:latin typeface="+mn-lt"/>
                        </a:rPr>
                        <a:t>DESTROYING AGENT AND POSSIBLE INTERPRETATION</a:t>
                      </a:r>
                    </a:p>
                  </a:txBody>
                  <a:tcPr marL="95250" marR="95250" marT="66675" marB="66675" anchor="b"/>
                </a:tc>
                <a:extLst>
                  <a:ext uri="{0D108BD9-81ED-4DB2-BD59-A6C34878D82A}">
                    <a16:rowId xmlns:a16="http://schemas.microsoft.com/office/drawing/2014/main" val="406983268"/>
                  </a:ext>
                </a:extLst>
              </a:tr>
              <a:tr h="864870">
                <a:tc>
                  <a:txBody>
                    <a:bodyPr/>
                    <a:lstStyle/>
                    <a:p>
                      <a:pPr algn="l" fontAlgn="base"/>
                      <a:r>
                        <a:rPr lang="en-US" sz="1200" dirty="0">
                          <a:solidFill>
                            <a:schemeClr val="tx1"/>
                          </a:solidFill>
                          <a:effectLst/>
                        </a:rPr>
                        <a:t>First angel</a:t>
                      </a:r>
                    </a:p>
                    <a:p>
                      <a:pPr algn="l" fontAlgn="base"/>
                      <a:r>
                        <a:rPr lang="en-US" sz="1200" dirty="0">
                          <a:solidFill>
                            <a:schemeClr val="tx1"/>
                          </a:solidFill>
                          <a:effectLst/>
                        </a:rPr>
                        <a:t>(</a:t>
                      </a:r>
                      <a:r>
                        <a:rPr lang="en-US" sz="1200" u="none" strike="noStrike" dirty="0">
                          <a:solidFill>
                            <a:schemeClr val="tx1"/>
                          </a:solidFill>
                          <a:effectLst/>
                        </a:rPr>
                        <a:t>Revelation 8:7</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trees and all green grass are burnt up.</a:t>
                      </a:r>
                    </a:p>
                  </a:txBody>
                  <a:tcPr marL="95250" marR="95250" marT="66675" marB="66675" anchor="ctr"/>
                </a:tc>
                <a:tc>
                  <a:txBody>
                    <a:bodyPr/>
                    <a:lstStyle/>
                    <a:p>
                      <a:pPr algn="l" fontAlgn="base"/>
                      <a:r>
                        <a:rPr lang="en-US" sz="1200" dirty="0">
                          <a:solidFill>
                            <a:schemeClr val="tx1"/>
                          </a:solidFill>
                          <a:effectLst/>
                        </a:rPr>
                        <a:t>“Hail and fire mingled with blood … were cast upon the earth” (</a:t>
                      </a:r>
                      <a:r>
                        <a:rPr lang="en-US" sz="1200" u="none" strike="noStrike" dirty="0">
                          <a:solidFill>
                            <a:schemeClr val="tx1"/>
                          </a:solidFill>
                          <a:effectLst/>
                        </a:rPr>
                        <a:t>Revelation 8:7</a:t>
                      </a:r>
                      <a:r>
                        <a:rPr lang="en-US" sz="1200" dirty="0">
                          <a:solidFill>
                            <a:schemeClr val="tx1"/>
                          </a:solidFill>
                          <a:effectLst/>
                        </a:rPr>
                        <a:t>). “Speculatively, most of the plagues and destructions here announced could be brought to pass by men themselves as they use the weapons and armaments they have created”</a:t>
                      </a:r>
                    </a:p>
                  </a:txBody>
                  <a:tcPr marL="95250" marR="95250" marT="66675" marB="66675" anchor="ctr"/>
                </a:tc>
                <a:extLst>
                  <a:ext uri="{0D108BD9-81ED-4DB2-BD59-A6C34878D82A}">
                    <a16:rowId xmlns:a16="http://schemas.microsoft.com/office/drawing/2014/main" val="2440393080"/>
                  </a:ext>
                </a:extLst>
              </a:tr>
              <a:tr h="681990">
                <a:tc>
                  <a:txBody>
                    <a:bodyPr/>
                    <a:lstStyle/>
                    <a:p>
                      <a:pPr algn="l" fontAlgn="base"/>
                      <a:r>
                        <a:rPr lang="en-US" sz="1200" dirty="0">
                          <a:solidFill>
                            <a:schemeClr val="tx1"/>
                          </a:solidFill>
                          <a:effectLst/>
                        </a:rPr>
                        <a:t>Second angel</a:t>
                      </a:r>
                    </a:p>
                    <a:p>
                      <a:pPr algn="l" fontAlgn="base"/>
                      <a:r>
                        <a:rPr lang="en-US" sz="1200" dirty="0">
                          <a:solidFill>
                            <a:schemeClr val="tx1"/>
                          </a:solidFill>
                          <a:effectLst/>
                        </a:rPr>
                        <a:t>(</a:t>
                      </a:r>
                      <a:r>
                        <a:rPr lang="en-US" sz="1200" u="none" strike="noStrike" dirty="0">
                          <a:solidFill>
                            <a:schemeClr val="tx1"/>
                          </a:solidFill>
                          <a:effectLst/>
                        </a:rPr>
                        <a:t>Revelation 8:8–9</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the sea becomes blood; third part of living creatures of the sea die; third part of ships are destroyed.</a:t>
                      </a:r>
                    </a:p>
                  </a:txBody>
                  <a:tcPr marL="95250" marR="95250" marT="66675" marB="66675" anchor="ctr"/>
                </a:tc>
                <a:tc>
                  <a:txBody>
                    <a:bodyPr/>
                    <a:lstStyle/>
                    <a:p>
                      <a:pPr algn="l" fontAlgn="base"/>
                      <a:r>
                        <a:rPr lang="en-US" sz="1200" dirty="0">
                          <a:solidFill>
                            <a:schemeClr val="tx1"/>
                          </a:solidFill>
                          <a:effectLst/>
                        </a:rPr>
                        <a:t>“A great mountain burning with fire was cast into the sea” (</a:t>
                      </a:r>
                      <a:r>
                        <a:rPr lang="en-US" sz="1200" u="none" strike="noStrike" dirty="0">
                          <a:solidFill>
                            <a:schemeClr val="tx1"/>
                          </a:solidFill>
                          <a:effectLst/>
                        </a:rPr>
                        <a:t>Revelation 8:8</a:t>
                      </a:r>
                      <a:r>
                        <a:rPr lang="en-US" sz="1200" dirty="0">
                          <a:solidFill>
                            <a:schemeClr val="tx1"/>
                          </a:solidFill>
                          <a:effectLst/>
                        </a:rPr>
                        <a:t>). “Perhaps the turning of the waters of Egypt to blood was in similitude of this great latter-day plague. (</a:t>
                      </a:r>
                      <a:r>
                        <a:rPr lang="en-US" sz="1200" u="none" strike="noStrike" dirty="0">
                          <a:solidFill>
                            <a:schemeClr val="tx1"/>
                          </a:solidFill>
                          <a:effectLst/>
                        </a:rPr>
                        <a:t>Ex. 7:19–25</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2678181732"/>
                  </a:ext>
                </a:extLst>
              </a:tr>
              <a:tr h="681990">
                <a:tc>
                  <a:txBody>
                    <a:bodyPr/>
                    <a:lstStyle/>
                    <a:p>
                      <a:pPr algn="l" fontAlgn="base"/>
                      <a:r>
                        <a:rPr lang="en-US" sz="1200" dirty="0">
                          <a:solidFill>
                            <a:schemeClr val="tx1"/>
                          </a:solidFill>
                          <a:effectLst/>
                        </a:rPr>
                        <a:t>Third angel</a:t>
                      </a:r>
                    </a:p>
                    <a:p>
                      <a:pPr algn="l" fontAlgn="base"/>
                      <a:r>
                        <a:rPr lang="en-US" sz="1200" dirty="0">
                          <a:solidFill>
                            <a:schemeClr val="tx1"/>
                          </a:solidFill>
                          <a:effectLst/>
                        </a:rPr>
                        <a:t>(</a:t>
                      </a:r>
                      <a:r>
                        <a:rPr lang="en-US" sz="1200" u="none" strike="noStrike" dirty="0">
                          <a:solidFill>
                            <a:schemeClr val="tx1"/>
                          </a:solidFill>
                          <a:effectLst/>
                        </a:rPr>
                        <a:t>Revelation 8:10–11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rivers and waters are made bitter; many men die.</a:t>
                      </a:r>
                    </a:p>
                  </a:txBody>
                  <a:tcPr marL="95250" marR="95250" marT="66675" marB="66675" anchor="ctr"/>
                </a:tc>
                <a:tc>
                  <a:txBody>
                    <a:bodyPr/>
                    <a:lstStyle/>
                    <a:p>
                      <a:pPr algn="l" fontAlgn="base"/>
                      <a:r>
                        <a:rPr lang="en-US" sz="1200" dirty="0">
                          <a:solidFill>
                            <a:schemeClr val="tx1"/>
                          </a:solidFill>
                          <a:effectLst/>
                        </a:rPr>
                        <a:t>“There fell a great star from heaven, burning as it were a lamp” (</a:t>
                      </a:r>
                      <a:r>
                        <a:rPr lang="en-US" sz="1200" u="none" strike="noStrike" dirty="0">
                          <a:solidFill>
                            <a:schemeClr val="tx1"/>
                          </a:solidFill>
                          <a:effectLst/>
                        </a:rPr>
                        <a:t>Revelation 8:10</a:t>
                      </a:r>
                      <a:r>
                        <a:rPr lang="en-US" sz="1200" dirty="0">
                          <a:solidFill>
                            <a:schemeClr val="tx1"/>
                          </a:solidFill>
                          <a:effectLst/>
                        </a:rPr>
                        <a:t>). “Could this result from atomic fallout or pollutions from the factories of the world? Or will it be brought to pass by some law of nature beyond our control?” </a:t>
                      </a:r>
                    </a:p>
                  </a:txBody>
                  <a:tcPr marL="95250" marR="95250" marT="66675" marB="66675" anchor="ctr"/>
                </a:tc>
                <a:extLst>
                  <a:ext uri="{0D108BD9-81ED-4DB2-BD59-A6C34878D82A}">
                    <a16:rowId xmlns:a16="http://schemas.microsoft.com/office/drawing/2014/main" val="4247757974"/>
                  </a:ext>
                </a:extLst>
              </a:tr>
              <a:tr h="681990">
                <a:tc>
                  <a:txBody>
                    <a:bodyPr/>
                    <a:lstStyle/>
                    <a:p>
                      <a:pPr algn="l" fontAlgn="base"/>
                      <a:r>
                        <a:rPr lang="en-US" sz="1200" dirty="0">
                          <a:solidFill>
                            <a:schemeClr val="tx1"/>
                          </a:solidFill>
                          <a:effectLst/>
                        </a:rPr>
                        <a:t>Fourth angel</a:t>
                      </a:r>
                    </a:p>
                    <a:p>
                      <a:pPr algn="l" fontAlgn="base"/>
                      <a:r>
                        <a:rPr lang="en-US" sz="1200" dirty="0">
                          <a:solidFill>
                            <a:schemeClr val="tx1"/>
                          </a:solidFill>
                          <a:effectLst/>
                        </a:rPr>
                        <a:t>(</a:t>
                      </a:r>
                      <a:r>
                        <a:rPr lang="en-US" sz="1200" u="none" strike="noStrike" dirty="0">
                          <a:solidFill>
                            <a:schemeClr val="tx1"/>
                          </a:solidFill>
                          <a:effectLst/>
                        </a:rPr>
                        <a:t>Revelation 8:12</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the sun, moon, and stars are smitten and darkened.</a:t>
                      </a:r>
                    </a:p>
                  </a:txBody>
                  <a:tcPr marL="95250" marR="95250" marT="66675" marB="66675" anchor="ctr"/>
                </a:tc>
                <a:tc>
                  <a:txBody>
                    <a:bodyPr/>
                    <a:lstStyle/>
                    <a:p>
                      <a:pPr algn="l" fontAlgn="base"/>
                      <a:r>
                        <a:rPr lang="en-US" sz="1200" dirty="0">
                          <a:solidFill>
                            <a:schemeClr val="tx1"/>
                          </a:solidFill>
                          <a:effectLst/>
                        </a:rPr>
                        <a:t>No destroying agent mentioned. “Perhaps a merciful God withholds from us the ways and the means whereby the very luminaries of heaven will cease to serve their ordained purposes” (</a:t>
                      </a:r>
                    </a:p>
                  </a:txBody>
                  <a:tcPr marL="95250" marR="95250" marT="66675" marB="66675" anchor="ctr"/>
                </a:tc>
                <a:extLst>
                  <a:ext uri="{0D108BD9-81ED-4DB2-BD59-A6C34878D82A}">
                    <a16:rowId xmlns:a16="http://schemas.microsoft.com/office/drawing/2014/main" val="2068708881"/>
                  </a:ext>
                </a:extLst>
              </a:tr>
              <a:tr h="864870">
                <a:tc>
                  <a:txBody>
                    <a:bodyPr/>
                    <a:lstStyle/>
                    <a:p>
                      <a:pPr algn="l" fontAlgn="base"/>
                      <a:r>
                        <a:rPr lang="en-US" sz="1200" dirty="0">
                          <a:solidFill>
                            <a:schemeClr val="tx1"/>
                          </a:solidFill>
                          <a:effectLst/>
                        </a:rPr>
                        <a:t>Fifth angel</a:t>
                      </a:r>
                    </a:p>
                    <a:p>
                      <a:pPr algn="l" fontAlgn="base"/>
                      <a:r>
                        <a:rPr lang="en-US" sz="1200" dirty="0">
                          <a:solidFill>
                            <a:schemeClr val="tx1"/>
                          </a:solidFill>
                          <a:effectLst/>
                        </a:rPr>
                        <a:t>(</a:t>
                      </a:r>
                      <a:r>
                        <a:rPr lang="en-US" sz="1200" u="none" strike="noStrike" dirty="0">
                          <a:solidFill>
                            <a:schemeClr val="tx1"/>
                          </a:solidFill>
                          <a:effectLst/>
                        </a:rPr>
                        <a:t>Revelation 9:1–12</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The sun and air are darkened; those without the seal of God are tormented for five months.</a:t>
                      </a:r>
                    </a:p>
                  </a:txBody>
                  <a:tcPr marL="95250" marR="95250" marT="66675" marB="66675" anchor="ctr"/>
                </a:tc>
                <a:tc>
                  <a:txBody>
                    <a:bodyPr/>
                    <a:lstStyle/>
                    <a:p>
                      <a:pPr algn="l" fontAlgn="base"/>
                      <a:r>
                        <a:rPr lang="en-US" sz="1200" dirty="0">
                          <a:solidFill>
                            <a:schemeClr val="tx1"/>
                          </a:solidFill>
                          <a:effectLst/>
                        </a:rPr>
                        <a:t>“There arose a smoke out of the pit. … And there came out of the smoke locusts upon the earth” (</a:t>
                      </a:r>
                      <a:r>
                        <a:rPr lang="en-US" sz="1200" u="none" strike="noStrike" dirty="0">
                          <a:solidFill>
                            <a:schemeClr val="tx1"/>
                          </a:solidFill>
                          <a:effectLst/>
                        </a:rPr>
                        <a:t>Revelation 9:2–3</a:t>
                      </a:r>
                      <a:r>
                        <a:rPr lang="en-US" sz="1200" dirty="0">
                          <a:solidFill>
                            <a:schemeClr val="tx1"/>
                          </a:solidFill>
                          <a:effectLst/>
                        </a:rPr>
                        <a:t>). “Lucifer opens the doors of hell, and every vile influence ascends from its evil depths as does smoke from a great furnace. So dark is the smoke and so widespread is the evil that the sun and the air are darkened”</a:t>
                      </a:r>
                    </a:p>
                  </a:txBody>
                  <a:tcPr marL="95250" marR="95250" marT="66675" marB="66675" anchor="ctr"/>
                </a:tc>
                <a:extLst>
                  <a:ext uri="{0D108BD9-81ED-4DB2-BD59-A6C34878D82A}">
                    <a16:rowId xmlns:a16="http://schemas.microsoft.com/office/drawing/2014/main" val="4169384846"/>
                  </a:ext>
                </a:extLst>
              </a:tr>
              <a:tr h="681990">
                <a:tc>
                  <a:txBody>
                    <a:bodyPr/>
                    <a:lstStyle/>
                    <a:p>
                      <a:pPr algn="l" fontAlgn="base"/>
                      <a:r>
                        <a:rPr lang="en-US" sz="1200" dirty="0">
                          <a:solidFill>
                            <a:schemeClr val="tx1"/>
                          </a:solidFill>
                          <a:effectLst/>
                        </a:rPr>
                        <a:t>Sixth angel</a:t>
                      </a:r>
                    </a:p>
                    <a:p>
                      <a:pPr algn="l" fontAlgn="base"/>
                      <a:r>
                        <a:rPr lang="en-US" sz="1200" dirty="0">
                          <a:solidFill>
                            <a:schemeClr val="tx1"/>
                          </a:solidFill>
                          <a:effectLst/>
                        </a:rPr>
                        <a:t>(</a:t>
                      </a:r>
                      <a:r>
                        <a:rPr lang="en-US" sz="1200" u="none" strike="noStrike" dirty="0">
                          <a:solidFill>
                            <a:schemeClr val="tx1"/>
                          </a:solidFill>
                          <a:effectLst/>
                        </a:rPr>
                        <a:t>Revelation 9:13–21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men are killed.</a:t>
                      </a:r>
                    </a:p>
                  </a:txBody>
                  <a:tcPr marL="95250" marR="95250" marT="66675" marB="66675" anchor="ctr"/>
                </a:tc>
                <a:tc>
                  <a:txBody>
                    <a:bodyPr/>
                    <a:lstStyle/>
                    <a:p>
                      <a:pPr algn="l" fontAlgn="base"/>
                      <a:r>
                        <a:rPr lang="en-US" sz="1200" dirty="0">
                          <a:solidFill>
                            <a:schemeClr val="tx1"/>
                          </a:solidFill>
                          <a:effectLst/>
                        </a:rPr>
                        <a:t>Four angels who are prepared to slay one-third of men. “Four angels of the devil, demons from the depths of hell, are given free reign to lead the armies of men in destroying a third of the population of the earth”</a:t>
                      </a:r>
                    </a:p>
                  </a:txBody>
                  <a:tcPr marL="95250" marR="95250" marT="66675" marB="66675" anchor="ctr"/>
                </a:tc>
                <a:extLst>
                  <a:ext uri="{0D108BD9-81ED-4DB2-BD59-A6C34878D82A}">
                    <a16:rowId xmlns:a16="http://schemas.microsoft.com/office/drawing/2014/main" val="4030091132"/>
                  </a:ext>
                </a:extLst>
              </a:tr>
              <a:tr h="864870">
                <a:tc>
                  <a:txBody>
                    <a:bodyPr/>
                    <a:lstStyle/>
                    <a:p>
                      <a:pPr algn="l" fontAlgn="base"/>
                      <a:r>
                        <a:rPr lang="en-US" sz="1200" dirty="0">
                          <a:solidFill>
                            <a:schemeClr val="tx1"/>
                          </a:solidFill>
                          <a:effectLst/>
                        </a:rPr>
                        <a:t>Seventh angel</a:t>
                      </a:r>
                    </a:p>
                    <a:p>
                      <a:pPr algn="l" fontAlgn="base"/>
                      <a:r>
                        <a:rPr lang="en-US" sz="1200" dirty="0">
                          <a:solidFill>
                            <a:schemeClr val="tx1"/>
                          </a:solidFill>
                          <a:effectLst/>
                        </a:rPr>
                        <a:t>(</a:t>
                      </a:r>
                      <a:r>
                        <a:rPr lang="en-US" sz="1200" u="none" strike="noStrike" dirty="0">
                          <a:solidFill>
                            <a:schemeClr val="tx1"/>
                          </a:solidFill>
                          <a:effectLst/>
                        </a:rPr>
                        <a:t>Revelation 11:15–19</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Those who destroy (corrupt, waste, pervert) the earth are destroyed.</a:t>
                      </a:r>
                    </a:p>
                  </a:txBody>
                  <a:tcPr marL="95250" marR="95250" marT="66675" marB="66675" anchor="ctr"/>
                </a:tc>
                <a:tc>
                  <a:txBody>
                    <a:bodyPr/>
                    <a:lstStyle/>
                    <a:p>
                      <a:pPr algn="l" fontAlgn="base"/>
                      <a:r>
                        <a:rPr lang="en-US" sz="1200" dirty="0">
                          <a:solidFill>
                            <a:schemeClr val="tx1"/>
                          </a:solidFill>
                          <a:effectLst/>
                        </a:rPr>
                        <a:t>The Lord Himself. “Lo, the Great Millennium cometh! And Christ </a:t>
                      </a:r>
                      <a:r>
                        <a:rPr lang="en-US" sz="1200" dirty="0" err="1">
                          <a:solidFill>
                            <a:schemeClr val="tx1"/>
                          </a:solidFill>
                          <a:effectLst/>
                        </a:rPr>
                        <a:t>reigneth</a:t>
                      </a:r>
                      <a:r>
                        <a:rPr lang="en-US" sz="1200" dirty="0">
                          <a:solidFill>
                            <a:schemeClr val="tx1"/>
                          </a:solidFill>
                          <a:effectLst/>
                        </a:rPr>
                        <a:t>! ‘And the Lord shall be king over all the earth: in that day shall there be one Lord, and his name one.’ (</a:t>
                      </a:r>
                      <a:r>
                        <a:rPr lang="en-US" sz="1200" u="none" strike="noStrike" dirty="0">
                          <a:solidFill>
                            <a:schemeClr val="tx1"/>
                          </a:solidFill>
                          <a:effectLst/>
                        </a:rPr>
                        <a:t>Zech. 14:9</a:t>
                      </a:r>
                      <a:r>
                        <a:rPr lang="en-US" sz="1200" dirty="0">
                          <a:solidFill>
                            <a:schemeClr val="tx1"/>
                          </a:solidFill>
                          <a:effectLst/>
                        </a:rPr>
                        <a:t>.) In that day he shall make ‘a full end of all nations’ (</a:t>
                      </a:r>
                      <a:r>
                        <a:rPr lang="en-US" sz="1200" u="none" strike="noStrike" dirty="0">
                          <a:solidFill>
                            <a:schemeClr val="tx1"/>
                          </a:solidFill>
                          <a:effectLst/>
                        </a:rPr>
                        <a:t>D. &amp; C. 87:6</a:t>
                      </a:r>
                      <a:r>
                        <a:rPr lang="en-US" sz="1200" dirty="0">
                          <a:solidFill>
                            <a:schemeClr val="tx1"/>
                          </a:solidFill>
                          <a:effectLst/>
                        </a:rPr>
                        <a:t>), as he said: ‘I will be your ruler when I come’ (</a:t>
                      </a:r>
                      <a:r>
                        <a:rPr lang="en-US" sz="1200" u="none" strike="noStrike" dirty="0">
                          <a:solidFill>
                            <a:schemeClr val="tx1"/>
                          </a:solidFill>
                          <a:effectLst/>
                        </a:rPr>
                        <a:t>D. &amp; C. 41:4</a:t>
                      </a:r>
                      <a:r>
                        <a:rPr lang="en-US" sz="1200" dirty="0">
                          <a:solidFill>
                            <a:schemeClr val="tx1"/>
                          </a:solidFill>
                          <a:effectLst/>
                        </a:rPr>
                        <a:t>); and, ‘Ye shall have no laws but my laws when I come, for I am your lawgiver.’ (</a:t>
                      </a:r>
                      <a:r>
                        <a:rPr lang="en-US" sz="1200" u="none" strike="noStrike" dirty="0">
                          <a:solidFill>
                            <a:schemeClr val="tx1"/>
                          </a:solidFill>
                          <a:effectLst/>
                        </a:rPr>
                        <a:t>D. &amp; C. 38:22</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2070649497"/>
                  </a:ext>
                </a:extLst>
              </a:tr>
            </a:tbl>
          </a:graphicData>
        </a:graphic>
      </p:graphicFrame>
      <p:sp>
        <p:nvSpPr>
          <p:cNvPr id="4" name="Rectangle 3"/>
          <p:cNvSpPr/>
          <p:nvPr/>
        </p:nvSpPr>
        <p:spPr>
          <a:xfrm>
            <a:off x="1044689" y="6155167"/>
            <a:ext cx="9757479" cy="369332"/>
          </a:xfrm>
          <a:prstGeom prst="rect">
            <a:avLst/>
          </a:prstGeom>
        </p:spPr>
        <p:txBody>
          <a:bodyPr wrap="none">
            <a:spAutoFit/>
          </a:bodyPr>
          <a:lstStyle/>
          <a:p>
            <a:r>
              <a:rPr lang="en-US" dirty="0">
                <a:solidFill>
                  <a:srgbClr val="000000"/>
                </a:solidFill>
                <a:latin typeface="Calibri" panose="020F0502020204030204" pitchFamily="34" charset="0"/>
              </a:rPr>
              <a:t>Bruce R. McConkie, </a:t>
            </a:r>
            <a:r>
              <a:rPr lang="en-US" i="1" dirty="0">
                <a:solidFill>
                  <a:srgbClr val="000000"/>
                </a:solidFill>
                <a:latin typeface="Calibri" panose="020F0502020204030204" pitchFamily="34" charset="0"/>
              </a:rPr>
              <a:t>Millennial Messiah,</a:t>
            </a:r>
            <a:r>
              <a:rPr lang="en-US" dirty="0">
                <a:solidFill>
                  <a:srgbClr val="000000"/>
                </a:solidFill>
                <a:latin typeface="Calibri" panose="020F0502020204030204" pitchFamily="34" charset="0"/>
              </a:rPr>
              <a:t> 382-326; </a:t>
            </a:r>
            <a:r>
              <a:rPr lang="en-US" dirty="0"/>
              <a:t> D</a:t>
            </a:r>
            <a:r>
              <a:rPr lang="en-US" i="1" dirty="0"/>
              <a:t>octrinal New Testament Commentary, </a:t>
            </a:r>
            <a:r>
              <a:rPr lang="en-US" dirty="0"/>
              <a:t>3:499; 3:512</a:t>
            </a:r>
          </a:p>
        </p:txBody>
      </p:sp>
      <p:sp>
        <p:nvSpPr>
          <p:cNvPr id="5" name="TextBox 4"/>
          <p:cNvSpPr txBox="1"/>
          <p:nvPr/>
        </p:nvSpPr>
        <p:spPr>
          <a:xfrm>
            <a:off x="3731557" y="-6853"/>
            <a:ext cx="3872753" cy="523220"/>
          </a:xfrm>
          <a:prstGeom prst="rect">
            <a:avLst/>
          </a:prstGeom>
          <a:noFill/>
        </p:spPr>
        <p:txBody>
          <a:bodyPr wrap="square" rtlCol="0">
            <a:spAutoFit/>
          </a:bodyPr>
          <a:lstStyle/>
          <a:p>
            <a:pPr algn="ctr"/>
            <a:r>
              <a:rPr lang="en-US" sz="2800" dirty="0"/>
              <a:t>Destroying Angels</a:t>
            </a:r>
          </a:p>
        </p:txBody>
      </p:sp>
    </p:spTree>
    <p:extLst>
      <p:ext uri="{BB962C8B-B14F-4D97-AF65-F5344CB8AC3E}">
        <p14:creationId xmlns:p14="http://schemas.microsoft.com/office/powerpoint/2010/main" val="4157210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98F35-7B79-4DF3-9508-5FEC8CE03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9" name="Cloud 178"/>
          <p:cNvSpPr/>
          <p:nvPr/>
        </p:nvSpPr>
        <p:spPr>
          <a:xfrm>
            <a:off x="2024269" y="135500"/>
            <a:ext cx="4753775" cy="321039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a:off x="1560428" y="1627094"/>
            <a:ext cx="3146043" cy="212463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p:cNvSpPr/>
          <p:nvPr/>
        </p:nvSpPr>
        <p:spPr>
          <a:xfrm>
            <a:off x="3894429" y="2451510"/>
            <a:ext cx="2578238" cy="174117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p:cNvSpPr/>
          <p:nvPr/>
        </p:nvSpPr>
        <p:spPr>
          <a:xfrm>
            <a:off x="6596570" y="476908"/>
            <a:ext cx="4753775" cy="32103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loud 177"/>
          <p:cNvSpPr/>
          <p:nvPr/>
        </p:nvSpPr>
        <p:spPr>
          <a:xfrm>
            <a:off x="6096000" y="1826376"/>
            <a:ext cx="2638104" cy="2221468"/>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8685" y="262192"/>
            <a:ext cx="7315200" cy="1938992"/>
          </a:xfrm>
          <a:prstGeom prst="rect">
            <a:avLst/>
          </a:prstGeom>
          <a:noFill/>
        </p:spPr>
        <p:txBody>
          <a:bodyPr wrap="square" rtlCol="0">
            <a:spAutoFit/>
          </a:bodyPr>
          <a:lstStyle/>
          <a:p>
            <a:pPr algn="ctr"/>
            <a:r>
              <a:rPr lang="en-US" sz="6000" dirty="0">
                <a:solidFill>
                  <a:schemeClr val="bg2"/>
                </a:solidFill>
                <a:latin typeface="Algerian" pitchFamily="82" charset="0"/>
              </a:rPr>
              <a:t>The War In Heaven</a:t>
            </a:r>
          </a:p>
        </p:txBody>
      </p:sp>
      <p:grpSp>
        <p:nvGrpSpPr>
          <p:cNvPr id="180" name="Group 179"/>
          <p:cNvGrpSpPr/>
          <p:nvPr/>
        </p:nvGrpSpPr>
        <p:grpSpPr>
          <a:xfrm flipH="1">
            <a:off x="8541578" y="3088850"/>
            <a:ext cx="3472483" cy="3340707"/>
            <a:chOff x="1752600" y="609600"/>
            <a:chExt cx="5257800" cy="5334000"/>
          </a:xfrm>
        </p:grpSpPr>
        <p:sp>
          <p:nvSpPr>
            <p:cNvPr id="181" name="Rectangle 180"/>
            <p:cNvSpPr/>
            <p:nvPr/>
          </p:nvSpPr>
          <p:spPr>
            <a:xfrm>
              <a:off x="1905000" y="838200"/>
              <a:ext cx="4937327" cy="4953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p:cNvGrpSpPr/>
            <p:nvPr/>
          </p:nvGrpSpPr>
          <p:grpSpPr>
            <a:xfrm rot="671934">
              <a:off x="2157370" y="1286360"/>
              <a:ext cx="4280186" cy="4587898"/>
              <a:chOff x="3581400" y="619536"/>
              <a:chExt cx="4280186" cy="4587898"/>
            </a:xfrm>
          </p:grpSpPr>
          <p:grpSp>
            <p:nvGrpSpPr>
              <p:cNvPr id="184" name="Group 183"/>
              <p:cNvGrpSpPr/>
              <p:nvPr/>
            </p:nvGrpSpPr>
            <p:grpSpPr>
              <a:xfrm>
                <a:off x="3581400" y="619536"/>
                <a:ext cx="4280186" cy="4587898"/>
                <a:chOff x="3505200" y="662152"/>
                <a:chExt cx="4280186" cy="4587898"/>
              </a:xfrm>
            </p:grpSpPr>
            <p:sp>
              <p:nvSpPr>
                <p:cNvPr id="242" name="Freeform: Shape 241"/>
                <p:cNvSpPr/>
                <p:nvPr/>
              </p:nvSpPr>
              <p:spPr>
                <a:xfrm>
                  <a:off x="3505200" y="662152"/>
                  <a:ext cx="4280186" cy="4587898"/>
                </a:xfrm>
                <a:custGeom>
                  <a:avLst/>
                  <a:gdLst>
                    <a:gd name="connsiteX0" fmla="*/ 2020281 w 4280186"/>
                    <a:gd name="connsiteY0" fmla="*/ 274320 h 4587898"/>
                    <a:gd name="connsiteX1" fmla="*/ 2020281 w 4280186"/>
                    <a:gd name="connsiteY1" fmla="*/ 274320 h 4587898"/>
                    <a:gd name="connsiteX2" fmla="*/ 2477481 w 4280186"/>
                    <a:gd name="connsiteY2" fmla="*/ 483325 h 4587898"/>
                    <a:gd name="connsiteX3" fmla="*/ 2516669 w 4280186"/>
                    <a:gd name="connsiteY3" fmla="*/ 509451 h 4587898"/>
                    <a:gd name="connsiteX4" fmla="*/ 2568921 w 4280186"/>
                    <a:gd name="connsiteY4" fmla="*/ 574765 h 4587898"/>
                    <a:gd name="connsiteX5" fmla="*/ 2595047 w 4280186"/>
                    <a:gd name="connsiteY5" fmla="*/ 666205 h 4587898"/>
                    <a:gd name="connsiteX6" fmla="*/ 2581984 w 4280186"/>
                    <a:gd name="connsiteY6" fmla="*/ 770708 h 4587898"/>
                    <a:gd name="connsiteX7" fmla="*/ 2568921 w 4280186"/>
                    <a:gd name="connsiteY7" fmla="*/ 809897 h 4587898"/>
                    <a:gd name="connsiteX8" fmla="*/ 2529732 w 4280186"/>
                    <a:gd name="connsiteY8" fmla="*/ 822960 h 4587898"/>
                    <a:gd name="connsiteX9" fmla="*/ 2451355 w 4280186"/>
                    <a:gd name="connsiteY9" fmla="*/ 862148 h 4587898"/>
                    <a:gd name="connsiteX10" fmla="*/ 2242349 w 4280186"/>
                    <a:gd name="connsiteY10" fmla="*/ 849085 h 4587898"/>
                    <a:gd name="connsiteX11" fmla="*/ 2163972 w 4280186"/>
                    <a:gd name="connsiteY11" fmla="*/ 822960 h 4587898"/>
                    <a:gd name="connsiteX12" fmla="*/ 2124784 w 4280186"/>
                    <a:gd name="connsiteY12" fmla="*/ 809897 h 4587898"/>
                    <a:gd name="connsiteX13" fmla="*/ 2085595 w 4280186"/>
                    <a:gd name="connsiteY13" fmla="*/ 783771 h 4587898"/>
                    <a:gd name="connsiteX14" fmla="*/ 2046407 w 4280186"/>
                    <a:gd name="connsiteY14" fmla="*/ 770708 h 4587898"/>
                    <a:gd name="connsiteX15" fmla="*/ 2007218 w 4280186"/>
                    <a:gd name="connsiteY15" fmla="*/ 744583 h 4587898"/>
                    <a:gd name="connsiteX16" fmla="*/ 1928841 w 4280186"/>
                    <a:gd name="connsiteY16" fmla="*/ 718457 h 4587898"/>
                    <a:gd name="connsiteX17" fmla="*/ 1889652 w 4280186"/>
                    <a:gd name="connsiteY17" fmla="*/ 692331 h 4587898"/>
                    <a:gd name="connsiteX18" fmla="*/ 1811275 w 4280186"/>
                    <a:gd name="connsiteY18" fmla="*/ 666205 h 4587898"/>
                    <a:gd name="connsiteX19" fmla="*/ 1772087 w 4280186"/>
                    <a:gd name="connsiteY19" fmla="*/ 653143 h 4587898"/>
                    <a:gd name="connsiteX20" fmla="*/ 1732898 w 4280186"/>
                    <a:gd name="connsiteY20" fmla="*/ 627017 h 4587898"/>
                    <a:gd name="connsiteX21" fmla="*/ 1654521 w 4280186"/>
                    <a:gd name="connsiteY21" fmla="*/ 600891 h 4587898"/>
                    <a:gd name="connsiteX22" fmla="*/ 1576144 w 4280186"/>
                    <a:gd name="connsiteY22" fmla="*/ 548640 h 4587898"/>
                    <a:gd name="connsiteX23" fmla="*/ 1536955 w 4280186"/>
                    <a:gd name="connsiteY23" fmla="*/ 522514 h 4587898"/>
                    <a:gd name="connsiteX24" fmla="*/ 1497767 w 4280186"/>
                    <a:gd name="connsiteY24" fmla="*/ 509451 h 4587898"/>
                    <a:gd name="connsiteX25" fmla="*/ 1419389 w 4280186"/>
                    <a:gd name="connsiteY25" fmla="*/ 457200 h 4587898"/>
                    <a:gd name="connsiteX26" fmla="*/ 1380201 w 4280186"/>
                    <a:gd name="connsiteY26" fmla="*/ 431074 h 4587898"/>
                    <a:gd name="connsiteX27" fmla="*/ 1341012 w 4280186"/>
                    <a:gd name="connsiteY27" fmla="*/ 418011 h 4587898"/>
                    <a:gd name="connsiteX28" fmla="*/ 1301824 w 4280186"/>
                    <a:gd name="connsiteY28" fmla="*/ 391885 h 4587898"/>
                    <a:gd name="connsiteX29" fmla="*/ 1275698 w 4280186"/>
                    <a:gd name="connsiteY29" fmla="*/ 352697 h 4587898"/>
                    <a:gd name="connsiteX30" fmla="*/ 1236509 w 4280186"/>
                    <a:gd name="connsiteY30" fmla="*/ 339634 h 4587898"/>
                    <a:gd name="connsiteX31" fmla="*/ 1210384 w 4280186"/>
                    <a:gd name="connsiteY31" fmla="*/ 300445 h 4587898"/>
                    <a:gd name="connsiteX32" fmla="*/ 1171195 w 4280186"/>
                    <a:gd name="connsiteY32" fmla="*/ 287383 h 4587898"/>
                    <a:gd name="connsiteX33" fmla="*/ 1092818 w 4280186"/>
                    <a:gd name="connsiteY33" fmla="*/ 235131 h 4587898"/>
                    <a:gd name="connsiteX34" fmla="*/ 1053629 w 4280186"/>
                    <a:gd name="connsiteY34" fmla="*/ 209005 h 4587898"/>
                    <a:gd name="connsiteX35" fmla="*/ 1014441 w 4280186"/>
                    <a:gd name="connsiteY35" fmla="*/ 182880 h 4587898"/>
                    <a:gd name="connsiteX36" fmla="*/ 949127 w 4280186"/>
                    <a:gd name="connsiteY36" fmla="*/ 130628 h 4587898"/>
                    <a:gd name="connsiteX37" fmla="*/ 883812 w 4280186"/>
                    <a:gd name="connsiteY37" fmla="*/ 78377 h 4587898"/>
                    <a:gd name="connsiteX38" fmla="*/ 818498 w 4280186"/>
                    <a:gd name="connsiteY38" fmla="*/ 0 h 4587898"/>
                    <a:gd name="connsiteX39" fmla="*/ 792372 w 4280186"/>
                    <a:gd name="connsiteY39" fmla="*/ 39188 h 4587898"/>
                    <a:gd name="connsiteX40" fmla="*/ 805435 w 4280186"/>
                    <a:gd name="connsiteY40" fmla="*/ 182880 h 4587898"/>
                    <a:gd name="connsiteX41" fmla="*/ 870749 w 4280186"/>
                    <a:gd name="connsiteY41" fmla="*/ 300445 h 4587898"/>
                    <a:gd name="connsiteX42" fmla="*/ 936064 w 4280186"/>
                    <a:gd name="connsiteY42" fmla="*/ 378823 h 4587898"/>
                    <a:gd name="connsiteX43" fmla="*/ 1040567 w 4280186"/>
                    <a:gd name="connsiteY43" fmla="*/ 496388 h 4587898"/>
                    <a:gd name="connsiteX44" fmla="*/ 1079755 w 4280186"/>
                    <a:gd name="connsiteY44" fmla="*/ 509451 h 4587898"/>
                    <a:gd name="connsiteX45" fmla="*/ 1158132 w 4280186"/>
                    <a:gd name="connsiteY45" fmla="*/ 587828 h 4587898"/>
                    <a:gd name="connsiteX46" fmla="*/ 1236509 w 4280186"/>
                    <a:gd name="connsiteY46" fmla="*/ 640080 h 4587898"/>
                    <a:gd name="connsiteX47" fmla="*/ 1262635 w 4280186"/>
                    <a:gd name="connsiteY47" fmla="*/ 679268 h 4587898"/>
                    <a:gd name="connsiteX48" fmla="*/ 1341012 w 4280186"/>
                    <a:gd name="connsiteY48" fmla="*/ 731520 h 4587898"/>
                    <a:gd name="connsiteX49" fmla="*/ 1406327 w 4280186"/>
                    <a:gd name="connsiteY49" fmla="*/ 783771 h 4587898"/>
                    <a:gd name="connsiteX50" fmla="*/ 1484704 w 4280186"/>
                    <a:gd name="connsiteY50" fmla="*/ 836023 h 4587898"/>
                    <a:gd name="connsiteX51" fmla="*/ 1563081 w 4280186"/>
                    <a:gd name="connsiteY51" fmla="*/ 862148 h 4587898"/>
                    <a:gd name="connsiteX52" fmla="*/ 1602269 w 4280186"/>
                    <a:gd name="connsiteY52" fmla="*/ 888274 h 4587898"/>
                    <a:gd name="connsiteX53" fmla="*/ 1680647 w 4280186"/>
                    <a:gd name="connsiteY53" fmla="*/ 914400 h 4587898"/>
                    <a:gd name="connsiteX54" fmla="*/ 1798212 w 4280186"/>
                    <a:gd name="connsiteY54" fmla="*/ 966651 h 4587898"/>
                    <a:gd name="connsiteX55" fmla="*/ 1837401 w 4280186"/>
                    <a:gd name="connsiteY55" fmla="*/ 979714 h 4587898"/>
                    <a:gd name="connsiteX56" fmla="*/ 1876589 w 4280186"/>
                    <a:gd name="connsiteY56" fmla="*/ 992777 h 4587898"/>
                    <a:gd name="connsiteX57" fmla="*/ 1850464 w 4280186"/>
                    <a:gd name="connsiteY57" fmla="*/ 1031965 h 4587898"/>
                    <a:gd name="connsiteX58" fmla="*/ 1745961 w 4280186"/>
                    <a:gd name="connsiteY58" fmla="*/ 1045028 h 4587898"/>
                    <a:gd name="connsiteX59" fmla="*/ 1706772 w 4280186"/>
                    <a:gd name="connsiteY59" fmla="*/ 1058091 h 4587898"/>
                    <a:gd name="connsiteX60" fmla="*/ 1602269 w 4280186"/>
                    <a:gd name="connsiteY60" fmla="*/ 1071154 h 4587898"/>
                    <a:gd name="connsiteX61" fmla="*/ 1484704 w 4280186"/>
                    <a:gd name="connsiteY61" fmla="*/ 1136468 h 4587898"/>
                    <a:gd name="connsiteX62" fmla="*/ 1445515 w 4280186"/>
                    <a:gd name="connsiteY62" fmla="*/ 1175657 h 4587898"/>
                    <a:gd name="connsiteX63" fmla="*/ 1367138 w 4280186"/>
                    <a:gd name="connsiteY63" fmla="*/ 1227908 h 4587898"/>
                    <a:gd name="connsiteX64" fmla="*/ 1275698 w 4280186"/>
                    <a:gd name="connsiteY64" fmla="*/ 1214845 h 4587898"/>
                    <a:gd name="connsiteX65" fmla="*/ 1223447 w 4280186"/>
                    <a:gd name="connsiteY65" fmla="*/ 1201783 h 4587898"/>
                    <a:gd name="connsiteX66" fmla="*/ 1145069 w 4280186"/>
                    <a:gd name="connsiteY66" fmla="*/ 1175657 h 4587898"/>
                    <a:gd name="connsiteX67" fmla="*/ 1079755 w 4280186"/>
                    <a:gd name="connsiteY67" fmla="*/ 1162594 h 4587898"/>
                    <a:gd name="connsiteX68" fmla="*/ 713995 w 4280186"/>
                    <a:gd name="connsiteY68" fmla="*/ 1175657 h 4587898"/>
                    <a:gd name="connsiteX69" fmla="*/ 661744 w 4280186"/>
                    <a:gd name="connsiteY69" fmla="*/ 1188720 h 4587898"/>
                    <a:gd name="connsiteX70" fmla="*/ 583367 w 4280186"/>
                    <a:gd name="connsiteY70" fmla="*/ 1214845 h 4587898"/>
                    <a:gd name="connsiteX71" fmla="*/ 465801 w 4280186"/>
                    <a:gd name="connsiteY71" fmla="*/ 1293223 h 4587898"/>
                    <a:gd name="connsiteX72" fmla="*/ 426612 w 4280186"/>
                    <a:gd name="connsiteY72" fmla="*/ 1319348 h 4587898"/>
                    <a:gd name="connsiteX73" fmla="*/ 387424 w 4280186"/>
                    <a:gd name="connsiteY73" fmla="*/ 1345474 h 4587898"/>
                    <a:gd name="connsiteX74" fmla="*/ 374361 w 4280186"/>
                    <a:gd name="connsiteY74" fmla="*/ 1384663 h 4587898"/>
                    <a:gd name="connsiteX75" fmla="*/ 413549 w 4280186"/>
                    <a:gd name="connsiteY75" fmla="*/ 1410788 h 4587898"/>
                    <a:gd name="connsiteX76" fmla="*/ 465801 w 4280186"/>
                    <a:gd name="connsiteY76" fmla="*/ 1397725 h 4587898"/>
                    <a:gd name="connsiteX77" fmla="*/ 583367 w 4280186"/>
                    <a:gd name="connsiteY77" fmla="*/ 1371600 h 4587898"/>
                    <a:gd name="connsiteX78" fmla="*/ 936064 w 4280186"/>
                    <a:gd name="connsiteY78" fmla="*/ 1384663 h 4587898"/>
                    <a:gd name="connsiteX79" fmla="*/ 988315 w 4280186"/>
                    <a:gd name="connsiteY79" fmla="*/ 1397725 h 4587898"/>
                    <a:gd name="connsiteX80" fmla="*/ 1066692 w 4280186"/>
                    <a:gd name="connsiteY80" fmla="*/ 1423851 h 4587898"/>
                    <a:gd name="connsiteX81" fmla="*/ 988315 w 4280186"/>
                    <a:gd name="connsiteY81" fmla="*/ 1476103 h 4587898"/>
                    <a:gd name="connsiteX82" fmla="*/ 909938 w 4280186"/>
                    <a:gd name="connsiteY82" fmla="*/ 1515291 h 4587898"/>
                    <a:gd name="connsiteX83" fmla="*/ 857687 w 4280186"/>
                    <a:gd name="connsiteY83" fmla="*/ 1554480 h 4587898"/>
                    <a:gd name="connsiteX84" fmla="*/ 818498 w 4280186"/>
                    <a:gd name="connsiteY84" fmla="*/ 1580605 h 4587898"/>
                    <a:gd name="connsiteX85" fmla="*/ 766247 w 4280186"/>
                    <a:gd name="connsiteY85" fmla="*/ 1658983 h 4587898"/>
                    <a:gd name="connsiteX86" fmla="*/ 727058 w 4280186"/>
                    <a:gd name="connsiteY86" fmla="*/ 1698171 h 4587898"/>
                    <a:gd name="connsiteX87" fmla="*/ 674807 w 4280186"/>
                    <a:gd name="connsiteY87" fmla="*/ 1776548 h 4587898"/>
                    <a:gd name="connsiteX88" fmla="*/ 661744 w 4280186"/>
                    <a:gd name="connsiteY88" fmla="*/ 1815737 h 4587898"/>
                    <a:gd name="connsiteX89" fmla="*/ 609492 w 4280186"/>
                    <a:gd name="connsiteY89" fmla="*/ 1854925 h 4587898"/>
                    <a:gd name="connsiteX90" fmla="*/ 557241 w 4280186"/>
                    <a:gd name="connsiteY90" fmla="*/ 1867988 h 4587898"/>
                    <a:gd name="connsiteX91" fmla="*/ 426612 w 4280186"/>
                    <a:gd name="connsiteY91" fmla="*/ 1894114 h 4587898"/>
                    <a:gd name="connsiteX92" fmla="*/ 282921 w 4280186"/>
                    <a:gd name="connsiteY92" fmla="*/ 1933303 h 4587898"/>
                    <a:gd name="connsiteX93" fmla="*/ 204544 w 4280186"/>
                    <a:gd name="connsiteY93" fmla="*/ 1959428 h 4587898"/>
                    <a:gd name="connsiteX94" fmla="*/ 165355 w 4280186"/>
                    <a:gd name="connsiteY94" fmla="*/ 1985554 h 4587898"/>
                    <a:gd name="connsiteX95" fmla="*/ 60852 w 4280186"/>
                    <a:gd name="connsiteY95" fmla="*/ 2142308 h 4587898"/>
                    <a:gd name="connsiteX96" fmla="*/ 34727 w 4280186"/>
                    <a:gd name="connsiteY96" fmla="*/ 2181497 h 4587898"/>
                    <a:gd name="connsiteX97" fmla="*/ 8601 w 4280186"/>
                    <a:gd name="connsiteY97" fmla="*/ 2259874 h 4587898"/>
                    <a:gd name="connsiteX98" fmla="*/ 152292 w 4280186"/>
                    <a:gd name="connsiteY98" fmla="*/ 2220685 h 4587898"/>
                    <a:gd name="connsiteX99" fmla="*/ 191481 w 4280186"/>
                    <a:gd name="connsiteY99" fmla="*/ 2194560 h 4587898"/>
                    <a:gd name="connsiteX100" fmla="*/ 295984 w 4280186"/>
                    <a:gd name="connsiteY100" fmla="*/ 2168434 h 4587898"/>
                    <a:gd name="connsiteX101" fmla="*/ 335172 w 4280186"/>
                    <a:gd name="connsiteY101" fmla="*/ 2155371 h 4587898"/>
                    <a:gd name="connsiteX102" fmla="*/ 478864 w 4280186"/>
                    <a:gd name="connsiteY102" fmla="*/ 2116183 h 4587898"/>
                    <a:gd name="connsiteX103" fmla="*/ 531115 w 4280186"/>
                    <a:gd name="connsiteY103" fmla="*/ 2468880 h 4587898"/>
                    <a:gd name="connsiteX104" fmla="*/ 504989 w 4280186"/>
                    <a:gd name="connsiteY104" fmla="*/ 2560320 h 4587898"/>
                    <a:gd name="connsiteX105" fmla="*/ 465801 w 4280186"/>
                    <a:gd name="connsiteY105" fmla="*/ 2599508 h 4587898"/>
                    <a:gd name="connsiteX106" fmla="*/ 387424 w 4280186"/>
                    <a:gd name="connsiteY106" fmla="*/ 2651760 h 4587898"/>
                    <a:gd name="connsiteX107" fmla="*/ 309047 w 4280186"/>
                    <a:gd name="connsiteY107" fmla="*/ 2717074 h 4587898"/>
                    <a:gd name="connsiteX108" fmla="*/ 243732 w 4280186"/>
                    <a:gd name="connsiteY108" fmla="*/ 2834640 h 4587898"/>
                    <a:gd name="connsiteX109" fmla="*/ 217607 w 4280186"/>
                    <a:gd name="connsiteY109" fmla="*/ 2939143 h 4587898"/>
                    <a:gd name="connsiteX110" fmla="*/ 243732 w 4280186"/>
                    <a:gd name="connsiteY110" fmla="*/ 2965268 h 4587898"/>
                    <a:gd name="connsiteX111" fmla="*/ 282921 w 4280186"/>
                    <a:gd name="connsiteY111" fmla="*/ 2939143 h 4587898"/>
                    <a:gd name="connsiteX112" fmla="*/ 309047 w 4280186"/>
                    <a:gd name="connsiteY112" fmla="*/ 2899954 h 4587898"/>
                    <a:gd name="connsiteX113" fmla="*/ 387424 w 4280186"/>
                    <a:gd name="connsiteY113" fmla="*/ 2847703 h 4587898"/>
                    <a:gd name="connsiteX114" fmla="*/ 465801 w 4280186"/>
                    <a:gd name="connsiteY114" fmla="*/ 2808514 h 4587898"/>
                    <a:gd name="connsiteX115" fmla="*/ 491927 w 4280186"/>
                    <a:gd name="connsiteY115" fmla="*/ 2899954 h 4587898"/>
                    <a:gd name="connsiteX116" fmla="*/ 504989 w 4280186"/>
                    <a:gd name="connsiteY116" fmla="*/ 2952205 h 4587898"/>
                    <a:gd name="connsiteX117" fmla="*/ 531115 w 4280186"/>
                    <a:gd name="connsiteY117" fmla="*/ 3030583 h 4587898"/>
                    <a:gd name="connsiteX118" fmla="*/ 570304 w 4280186"/>
                    <a:gd name="connsiteY118" fmla="*/ 3174274 h 4587898"/>
                    <a:gd name="connsiteX119" fmla="*/ 583367 w 4280186"/>
                    <a:gd name="connsiteY119" fmla="*/ 3213463 h 4587898"/>
                    <a:gd name="connsiteX120" fmla="*/ 609492 w 4280186"/>
                    <a:gd name="connsiteY120" fmla="*/ 3252651 h 4587898"/>
                    <a:gd name="connsiteX121" fmla="*/ 596429 w 4280186"/>
                    <a:gd name="connsiteY121" fmla="*/ 3317965 h 4587898"/>
                    <a:gd name="connsiteX122" fmla="*/ 570304 w 4280186"/>
                    <a:gd name="connsiteY122" fmla="*/ 3396343 h 4587898"/>
                    <a:gd name="connsiteX123" fmla="*/ 544178 w 4280186"/>
                    <a:gd name="connsiteY123" fmla="*/ 3474720 h 4587898"/>
                    <a:gd name="connsiteX124" fmla="*/ 518052 w 4280186"/>
                    <a:gd name="connsiteY124" fmla="*/ 3553097 h 4587898"/>
                    <a:gd name="connsiteX125" fmla="*/ 491927 w 4280186"/>
                    <a:gd name="connsiteY125" fmla="*/ 3670663 h 4587898"/>
                    <a:gd name="connsiteX126" fmla="*/ 504989 w 4280186"/>
                    <a:gd name="connsiteY126" fmla="*/ 3801291 h 4587898"/>
                    <a:gd name="connsiteX127" fmla="*/ 531115 w 4280186"/>
                    <a:gd name="connsiteY127" fmla="*/ 3722914 h 4587898"/>
                    <a:gd name="connsiteX128" fmla="*/ 557241 w 4280186"/>
                    <a:gd name="connsiteY128" fmla="*/ 3683725 h 4587898"/>
                    <a:gd name="connsiteX129" fmla="*/ 570304 w 4280186"/>
                    <a:gd name="connsiteY129" fmla="*/ 3644537 h 4587898"/>
                    <a:gd name="connsiteX130" fmla="*/ 622555 w 4280186"/>
                    <a:gd name="connsiteY130" fmla="*/ 3566160 h 4587898"/>
                    <a:gd name="connsiteX131" fmla="*/ 648681 w 4280186"/>
                    <a:gd name="connsiteY131" fmla="*/ 3526971 h 4587898"/>
                    <a:gd name="connsiteX132" fmla="*/ 687869 w 4280186"/>
                    <a:gd name="connsiteY132" fmla="*/ 3500845 h 4587898"/>
                    <a:gd name="connsiteX133" fmla="*/ 740121 w 4280186"/>
                    <a:gd name="connsiteY133" fmla="*/ 3435531 h 4587898"/>
                    <a:gd name="connsiteX134" fmla="*/ 779309 w 4280186"/>
                    <a:gd name="connsiteY134" fmla="*/ 3448594 h 4587898"/>
                    <a:gd name="connsiteX135" fmla="*/ 805435 w 4280186"/>
                    <a:gd name="connsiteY135" fmla="*/ 3487783 h 4587898"/>
                    <a:gd name="connsiteX136" fmla="*/ 844624 w 4280186"/>
                    <a:gd name="connsiteY136" fmla="*/ 3526971 h 4587898"/>
                    <a:gd name="connsiteX137" fmla="*/ 870749 w 4280186"/>
                    <a:gd name="connsiteY137" fmla="*/ 3605348 h 4587898"/>
                    <a:gd name="connsiteX138" fmla="*/ 896875 w 4280186"/>
                    <a:gd name="connsiteY138" fmla="*/ 3644537 h 4587898"/>
                    <a:gd name="connsiteX139" fmla="*/ 936064 w 4280186"/>
                    <a:gd name="connsiteY139" fmla="*/ 3775165 h 4587898"/>
                    <a:gd name="connsiteX140" fmla="*/ 949127 w 4280186"/>
                    <a:gd name="connsiteY140" fmla="*/ 3814354 h 4587898"/>
                    <a:gd name="connsiteX141" fmla="*/ 962189 w 4280186"/>
                    <a:gd name="connsiteY141" fmla="*/ 3879668 h 4587898"/>
                    <a:gd name="connsiteX142" fmla="*/ 975252 w 4280186"/>
                    <a:gd name="connsiteY142" fmla="*/ 3931920 h 4587898"/>
                    <a:gd name="connsiteX143" fmla="*/ 1001378 w 4280186"/>
                    <a:gd name="connsiteY143" fmla="*/ 4049485 h 4587898"/>
                    <a:gd name="connsiteX144" fmla="*/ 1014441 w 4280186"/>
                    <a:gd name="connsiteY144" fmla="*/ 4180114 h 4587898"/>
                    <a:gd name="connsiteX145" fmla="*/ 3222064 w 4280186"/>
                    <a:gd name="connsiteY145" fmla="*/ 4284617 h 4587898"/>
                    <a:gd name="connsiteX146" fmla="*/ 3222064 w 4280186"/>
                    <a:gd name="connsiteY146" fmla="*/ 3971108 h 4587898"/>
                    <a:gd name="connsiteX147" fmla="*/ 3195938 w 4280186"/>
                    <a:gd name="connsiteY147" fmla="*/ 3892731 h 4587898"/>
                    <a:gd name="connsiteX148" fmla="*/ 3143687 w 4280186"/>
                    <a:gd name="connsiteY148" fmla="*/ 3814354 h 4587898"/>
                    <a:gd name="connsiteX149" fmla="*/ 3091435 w 4280186"/>
                    <a:gd name="connsiteY149" fmla="*/ 3735977 h 4587898"/>
                    <a:gd name="connsiteX150" fmla="*/ 3052247 w 4280186"/>
                    <a:gd name="connsiteY150" fmla="*/ 3709851 h 4587898"/>
                    <a:gd name="connsiteX151" fmla="*/ 2986932 w 4280186"/>
                    <a:gd name="connsiteY151" fmla="*/ 3644537 h 4587898"/>
                    <a:gd name="connsiteX152" fmla="*/ 2908555 w 4280186"/>
                    <a:gd name="connsiteY152" fmla="*/ 3579223 h 4587898"/>
                    <a:gd name="connsiteX153" fmla="*/ 2869367 w 4280186"/>
                    <a:gd name="connsiteY153" fmla="*/ 3540034 h 4587898"/>
                    <a:gd name="connsiteX154" fmla="*/ 2817115 w 4280186"/>
                    <a:gd name="connsiteY154" fmla="*/ 3500845 h 4587898"/>
                    <a:gd name="connsiteX155" fmla="*/ 2738738 w 4280186"/>
                    <a:gd name="connsiteY155" fmla="*/ 3448594 h 4587898"/>
                    <a:gd name="connsiteX156" fmla="*/ 2699549 w 4280186"/>
                    <a:gd name="connsiteY156" fmla="*/ 3422468 h 4587898"/>
                    <a:gd name="connsiteX157" fmla="*/ 2660361 w 4280186"/>
                    <a:gd name="connsiteY157" fmla="*/ 3396343 h 4587898"/>
                    <a:gd name="connsiteX158" fmla="*/ 2621172 w 4280186"/>
                    <a:gd name="connsiteY158" fmla="*/ 3370217 h 4587898"/>
                    <a:gd name="connsiteX159" fmla="*/ 2581984 w 4280186"/>
                    <a:gd name="connsiteY159" fmla="*/ 3357154 h 4587898"/>
                    <a:gd name="connsiteX160" fmla="*/ 2503607 w 4280186"/>
                    <a:gd name="connsiteY160" fmla="*/ 3304903 h 4587898"/>
                    <a:gd name="connsiteX161" fmla="*/ 2464418 w 4280186"/>
                    <a:gd name="connsiteY161" fmla="*/ 3278777 h 4587898"/>
                    <a:gd name="connsiteX162" fmla="*/ 2425229 w 4280186"/>
                    <a:gd name="connsiteY162" fmla="*/ 3265714 h 4587898"/>
                    <a:gd name="connsiteX163" fmla="*/ 2386041 w 4280186"/>
                    <a:gd name="connsiteY163" fmla="*/ 3239588 h 4587898"/>
                    <a:gd name="connsiteX164" fmla="*/ 2307664 w 4280186"/>
                    <a:gd name="connsiteY164" fmla="*/ 3213463 h 4587898"/>
                    <a:gd name="connsiteX165" fmla="*/ 2268475 w 4280186"/>
                    <a:gd name="connsiteY165" fmla="*/ 3187337 h 4587898"/>
                    <a:gd name="connsiteX166" fmla="*/ 2229287 w 4280186"/>
                    <a:gd name="connsiteY166" fmla="*/ 3174274 h 4587898"/>
                    <a:gd name="connsiteX167" fmla="*/ 2111721 w 4280186"/>
                    <a:gd name="connsiteY167" fmla="*/ 3095897 h 4587898"/>
                    <a:gd name="connsiteX168" fmla="*/ 2072532 w 4280186"/>
                    <a:gd name="connsiteY168" fmla="*/ 3069771 h 4587898"/>
                    <a:gd name="connsiteX169" fmla="*/ 2033344 w 4280186"/>
                    <a:gd name="connsiteY169" fmla="*/ 3030583 h 4587898"/>
                    <a:gd name="connsiteX170" fmla="*/ 1954967 w 4280186"/>
                    <a:gd name="connsiteY170" fmla="*/ 2978331 h 4587898"/>
                    <a:gd name="connsiteX171" fmla="*/ 1915778 w 4280186"/>
                    <a:gd name="connsiteY171" fmla="*/ 2952205 h 4587898"/>
                    <a:gd name="connsiteX172" fmla="*/ 1889652 w 4280186"/>
                    <a:gd name="connsiteY172" fmla="*/ 2913017 h 4587898"/>
                    <a:gd name="connsiteX173" fmla="*/ 1811275 w 4280186"/>
                    <a:gd name="connsiteY173" fmla="*/ 2847703 h 4587898"/>
                    <a:gd name="connsiteX174" fmla="*/ 1745961 w 4280186"/>
                    <a:gd name="connsiteY174" fmla="*/ 2782388 h 4587898"/>
                    <a:gd name="connsiteX175" fmla="*/ 1732898 w 4280186"/>
                    <a:gd name="connsiteY175" fmla="*/ 2743200 h 4587898"/>
                    <a:gd name="connsiteX176" fmla="*/ 1706772 w 4280186"/>
                    <a:gd name="connsiteY176" fmla="*/ 2704011 h 4587898"/>
                    <a:gd name="connsiteX177" fmla="*/ 1654521 w 4280186"/>
                    <a:gd name="connsiteY177" fmla="*/ 2560320 h 4587898"/>
                    <a:gd name="connsiteX178" fmla="*/ 1641458 w 4280186"/>
                    <a:gd name="connsiteY178" fmla="*/ 2521131 h 4587898"/>
                    <a:gd name="connsiteX179" fmla="*/ 1654521 w 4280186"/>
                    <a:gd name="connsiteY179" fmla="*/ 2181497 h 4587898"/>
                    <a:gd name="connsiteX180" fmla="*/ 1680647 w 4280186"/>
                    <a:gd name="connsiteY180" fmla="*/ 2142308 h 4587898"/>
                    <a:gd name="connsiteX181" fmla="*/ 1759024 w 4280186"/>
                    <a:gd name="connsiteY181" fmla="*/ 2063931 h 4587898"/>
                    <a:gd name="connsiteX182" fmla="*/ 1837401 w 4280186"/>
                    <a:gd name="connsiteY182" fmla="*/ 2024743 h 4587898"/>
                    <a:gd name="connsiteX183" fmla="*/ 1876589 w 4280186"/>
                    <a:gd name="connsiteY183" fmla="*/ 2011680 h 4587898"/>
                    <a:gd name="connsiteX184" fmla="*/ 1954967 w 4280186"/>
                    <a:gd name="connsiteY184" fmla="*/ 1959428 h 4587898"/>
                    <a:gd name="connsiteX185" fmla="*/ 1994155 w 4280186"/>
                    <a:gd name="connsiteY185" fmla="*/ 1920240 h 4587898"/>
                    <a:gd name="connsiteX186" fmla="*/ 2033344 w 4280186"/>
                    <a:gd name="connsiteY186" fmla="*/ 1907177 h 4587898"/>
                    <a:gd name="connsiteX187" fmla="*/ 2163972 w 4280186"/>
                    <a:gd name="connsiteY187" fmla="*/ 1881051 h 4587898"/>
                    <a:gd name="connsiteX188" fmla="*/ 2229287 w 4280186"/>
                    <a:gd name="connsiteY188" fmla="*/ 1959428 h 4587898"/>
                    <a:gd name="connsiteX189" fmla="*/ 2281538 w 4280186"/>
                    <a:gd name="connsiteY189" fmla="*/ 2037805 h 4587898"/>
                    <a:gd name="connsiteX190" fmla="*/ 2386041 w 4280186"/>
                    <a:gd name="connsiteY190" fmla="*/ 2194560 h 4587898"/>
                    <a:gd name="connsiteX191" fmla="*/ 2412167 w 4280186"/>
                    <a:gd name="connsiteY191" fmla="*/ 2233748 h 4587898"/>
                    <a:gd name="connsiteX192" fmla="*/ 2438292 w 4280186"/>
                    <a:gd name="connsiteY192" fmla="*/ 2272937 h 4587898"/>
                    <a:gd name="connsiteX193" fmla="*/ 2477481 w 4280186"/>
                    <a:gd name="connsiteY193" fmla="*/ 2312125 h 4587898"/>
                    <a:gd name="connsiteX194" fmla="*/ 2529732 w 4280186"/>
                    <a:gd name="connsiteY194" fmla="*/ 2390503 h 4587898"/>
                    <a:gd name="connsiteX195" fmla="*/ 2542795 w 4280186"/>
                    <a:gd name="connsiteY195" fmla="*/ 2429691 h 4587898"/>
                    <a:gd name="connsiteX196" fmla="*/ 2608109 w 4280186"/>
                    <a:gd name="connsiteY196" fmla="*/ 2495005 h 4587898"/>
                    <a:gd name="connsiteX197" fmla="*/ 2647298 w 4280186"/>
                    <a:gd name="connsiteY197" fmla="*/ 2573383 h 4587898"/>
                    <a:gd name="connsiteX198" fmla="*/ 2686487 w 4280186"/>
                    <a:gd name="connsiteY198" fmla="*/ 2599508 h 4587898"/>
                    <a:gd name="connsiteX199" fmla="*/ 2751801 w 4280186"/>
                    <a:gd name="connsiteY199" fmla="*/ 2677885 h 4587898"/>
                    <a:gd name="connsiteX200" fmla="*/ 2777927 w 4280186"/>
                    <a:gd name="connsiteY200" fmla="*/ 2717074 h 4587898"/>
                    <a:gd name="connsiteX201" fmla="*/ 2817115 w 4280186"/>
                    <a:gd name="connsiteY201" fmla="*/ 2730137 h 4587898"/>
                    <a:gd name="connsiteX202" fmla="*/ 2882429 w 4280186"/>
                    <a:gd name="connsiteY202" fmla="*/ 2795451 h 4587898"/>
                    <a:gd name="connsiteX203" fmla="*/ 2921618 w 4280186"/>
                    <a:gd name="connsiteY203" fmla="*/ 2834640 h 4587898"/>
                    <a:gd name="connsiteX204" fmla="*/ 2960807 w 4280186"/>
                    <a:gd name="connsiteY204" fmla="*/ 2847703 h 4587898"/>
                    <a:gd name="connsiteX205" fmla="*/ 3039184 w 4280186"/>
                    <a:gd name="connsiteY205" fmla="*/ 2886891 h 4587898"/>
                    <a:gd name="connsiteX206" fmla="*/ 3326567 w 4280186"/>
                    <a:gd name="connsiteY206" fmla="*/ 2873828 h 4587898"/>
                    <a:gd name="connsiteX207" fmla="*/ 3404944 w 4280186"/>
                    <a:gd name="connsiteY207" fmla="*/ 2821577 h 4587898"/>
                    <a:gd name="connsiteX208" fmla="*/ 3391881 w 4280186"/>
                    <a:gd name="connsiteY208" fmla="*/ 2782388 h 4587898"/>
                    <a:gd name="connsiteX209" fmla="*/ 3300441 w 4280186"/>
                    <a:gd name="connsiteY209" fmla="*/ 2756263 h 4587898"/>
                    <a:gd name="connsiteX210" fmla="*/ 3195938 w 4280186"/>
                    <a:gd name="connsiteY210" fmla="*/ 2743200 h 4587898"/>
                    <a:gd name="connsiteX211" fmla="*/ 3130624 w 4280186"/>
                    <a:gd name="connsiteY211" fmla="*/ 2730137 h 4587898"/>
                    <a:gd name="connsiteX212" fmla="*/ 3195938 w 4280186"/>
                    <a:gd name="connsiteY212" fmla="*/ 2664823 h 4587898"/>
                    <a:gd name="connsiteX213" fmla="*/ 3156749 w 4280186"/>
                    <a:gd name="connsiteY213" fmla="*/ 2638697 h 4587898"/>
                    <a:gd name="connsiteX214" fmla="*/ 3065309 w 4280186"/>
                    <a:gd name="connsiteY214" fmla="*/ 2612571 h 4587898"/>
                    <a:gd name="connsiteX215" fmla="*/ 2986932 w 4280186"/>
                    <a:gd name="connsiteY215" fmla="*/ 2586445 h 4587898"/>
                    <a:gd name="connsiteX216" fmla="*/ 2947744 w 4280186"/>
                    <a:gd name="connsiteY216" fmla="*/ 2573383 h 4587898"/>
                    <a:gd name="connsiteX217" fmla="*/ 2895492 w 4280186"/>
                    <a:gd name="connsiteY217" fmla="*/ 2560320 h 4587898"/>
                    <a:gd name="connsiteX218" fmla="*/ 2817115 w 4280186"/>
                    <a:gd name="connsiteY218" fmla="*/ 2534194 h 4587898"/>
                    <a:gd name="connsiteX219" fmla="*/ 2777927 w 4280186"/>
                    <a:gd name="connsiteY219" fmla="*/ 2508068 h 4587898"/>
                    <a:gd name="connsiteX220" fmla="*/ 2751801 w 4280186"/>
                    <a:gd name="connsiteY220" fmla="*/ 2468880 h 4587898"/>
                    <a:gd name="connsiteX221" fmla="*/ 2699549 w 4280186"/>
                    <a:gd name="connsiteY221" fmla="*/ 2442754 h 4587898"/>
                    <a:gd name="connsiteX222" fmla="*/ 2647298 w 4280186"/>
                    <a:gd name="connsiteY222" fmla="*/ 2377440 h 4587898"/>
                    <a:gd name="connsiteX223" fmla="*/ 2634235 w 4280186"/>
                    <a:gd name="connsiteY223" fmla="*/ 2338251 h 4587898"/>
                    <a:gd name="connsiteX224" fmla="*/ 2673424 w 4280186"/>
                    <a:gd name="connsiteY224" fmla="*/ 2351314 h 4587898"/>
                    <a:gd name="connsiteX225" fmla="*/ 2777927 w 4280186"/>
                    <a:gd name="connsiteY225" fmla="*/ 2364377 h 4587898"/>
                    <a:gd name="connsiteX226" fmla="*/ 2921618 w 4280186"/>
                    <a:gd name="connsiteY226" fmla="*/ 2351314 h 4587898"/>
                    <a:gd name="connsiteX227" fmla="*/ 2895492 w 4280186"/>
                    <a:gd name="connsiteY227" fmla="*/ 2312125 h 4587898"/>
                    <a:gd name="connsiteX228" fmla="*/ 2856304 w 4280186"/>
                    <a:gd name="connsiteY228" fmla="*/ 2299063 h 4587898"/>
                    <a:gd name="connsiteX229" fmla="*/ 2777927 w 4280186"/>
                    <a:gd name="connsiteY229" fmla="*/ 2259874 h 4587898"/>
                    <a:gd name="connsiteX230" fmla="*/ 2725675 w 4280186"/>
                    <a:gd name="connsiteY230" fmla="*/ 2233748 h 4587898"/>
                    <a:gd name="connsiteX231" fmla="*/ 2647298 w 4280186"/>
                    <a:gd name="connsiteY231" fmla="*/ 2207623 h 4587898"/>
                    <a:gd name="connsiteX232" fmla="*/ 2608109 w 4280186"/>
                    <a:gd name="connsiteY232" fmla="*/ 2168434 h 4587898"/>
                    <a:gd name="connsiteX233" fmla="*/ 2568921 w 4280186"/>
                    <a:gd name="connsiteY233" fmla="*/ 2142308 h 4587898"/>
                    <a:gd name="connsiteX234" fmla="*/ 2542795 w 4280186"/>
                    <a:gd name="connsiteY234" fmla="*/ 2063931 h 4587898"/>
                    <a:gd name="connsiteX235" fmla="*/ 2516669 w 4280186"/>
                    <a:gd name="connsiteY235" fmla="*/ 1985554 h 4587898"/>
                    <a:gd name="connsiteX236" fmla="*/ 2503607 w 4280186"/>
                    <a:gd name="connsiteY236" fmla="*/ 1946365 h 4587898"/>
                    <a:gd name="connsiteX237" fmla="*/ 2490544 w 4280186"/>
                    <a:gd name="connsiteY237" fmla="*/ 1815737 h 4587898"/>
                    <a:gd name="connsiteX238" fmla="*/ 2503607 w 4280186"/>
                    <a:gd name="connsiteY238" fmla="*/ 1750423 h 4587898"/>
                    <a:gd name="connsiteX239" fmla="*/ 2555858 w 4280186"/>
                    <a:gd name="connsiteY239" fmla="*/ 1828800 h 4587898"/>
                    <a:gd name="connsiteX240" fmla="*/ 2595047 w 4280186"/>
                    <a:gd name="connsiteY240" fmla="*/ 1867988 h 4587898"/>
                    <a:gd name="connsiteX241" fmla="*/ 2673424 w 4280186"/>
                    <a:gd name="connsiteY241" fmla="*/ 1920240 h 4587898"/>
                    <a:gd name="connsiteX242" fmla="*/ 2699549 w 4280186"/>
                    <a:gd name="connsiteY242" fmla="*/ 1959428 h 4587898"/>
                    <a:gd name="connsiteX243" fmla="*/ 2738738 w 4280186"/>
                    <a:gd name="connsiteY243" fmla="*/ 1972491 h 4587898"/>
                    <a:gd name="connsiteX244" fmla="*/ 2817115 w 4280186"/>
                    <a:gd name="connsiteY244" fmla="*/ 2024743 h 4587898"/>
                    <a:gd name="connsiteX245" fmla="*/ 2895492 w 4280186"/>
                    <a:gd name="connsiteY245" fmla="*/ 2090057 h 4587898"/>
                    <a:gd name="connsiteX246" fmla="*/ 2921618 w 4280186"/>
                    <a:gd name="connsiteY246" fmla="*/ 2129245 h 4587898"/>
                    <a:gd name="connsiteX247" fmla="*/ 2999995 w 4280186"/>
                    <a:gd name="connsiteY247" fmla="*/ 2155371 h 4587898"/>
                    <a:gd name="connsiteX248" fmla="*/ 3026121 w 4280186"/>
                    <a:gd name="connsiteY248" fmla="*/ 2194560 h 4587898"/>
                    <a:gd name="connsiteX249" fmla="*/ 3104498 w 4280186"/>
                    <a:gd name="connsiteY249" fmla="*/ 2246811 h 4587898"/>
                    <a:gd name="connsiteX250" fmla="*/ 3169812 w 4280186"/>
                    <a:gd name="connsiteY250" fmla="*/ 2312125 h 4587898"/>
                    <a:gd name="connsiteX251" fmla="*/ 3195938 w 4280186"/>
                    <a:gd name="connsiteY251" fmla="*/ 2351314 h 4587898"/>
                    <a:gd name="connsiteX252" fmla="*/ 3274315 w 4280186"/>
                    <a:gd name="connsiteY252" fmla="*/ 2403565 h 4587898"/>
                    <a:gd name="connsiteX253" fmla="*/ 3300441 w 4280186"/>
                    <a:gd name="connsiteY253" fmla="*/ 2442754 h 4587898"/>
                    <a:gd name="connsiteX254" fmla="*/ 3378818 w 4280186"/>
                    <a:gd name="connsiteY254" fmla="*/ 2481943 h 4587898"/>
                    <a:gd name="connsiteX255" fmla="*/ 3404944 w 4280186"/>
                    <a:gd name="connsiteY255" fmla="*/ 2521131 h 4587898"/>
                    <a:gd name="connsiteX256" fmla="*/ 3444132 w 4280186"/>
                    <a:gd name="connsiteY256" fmla="*/ 2534194 h 4587898"/>
                    <a:gd name="connsiteX257" fmla="*/ 3483321 w 4280186"/>
                    <a:gd name="connsiteY257" fmla="*/ 2560320 h 4587898"/>
                    <a:gd name="connsiteX258" fmla="*/ 3522509 w 4280186"/>
                    <a:gd name="connsiteY258" fmla="*/ 2573383 h 4587898"/>
                    <a:gd name="connsiteX259" fmla="*/ 3666201 w 4280186"/>
                    <a:gd name="connsiteY259" fmla="*/ 2599508 h 4587898"/>
                    <a:gd name="connsiteX260" fmla="*/ 3705389 w 4280186"/>
                    <a:gd name="connsiteY260" fmla="*/ 2612571 h 4587898"/>
                    <a:gd name="connsiteX261" fmla="*/ 3783767 w 4280186"/>
                    <a:gd name="connsiteY261" fmla="*/ 2625634 h 4587898"/>
                    <a:gd name="connsiteX262" fmla="*/ 3849081 w 4280186"/>
                    <a:gd name="connsiteY262" fmla="*/ 2638697 h 4587898"/>
                    <a:gd name="connsiteX263" fmla="*/ 3927458 w 4280186"/>
                    <a:gd name="connsiteY263" fmla="*/ 2704011 h 4587898"/>
                    <a:gd name="connsiteX264" fmla="*/ 3966647 w 4280186"/>
                    <a:gd name="connsiteY264" fmla="*/ 2730137 h 4587898"/>
                    <a:gd name="connsiteX265" fmla="*/ 4031961 w 4280186"/>
                    <a:gd name="connsiteY265" fmla="*/ 2795451 h 4587898"/>
                    <a:gd name="connsiteX266" fmla="*/ 4045024 w 4280186"/>
                    <a:gd name="connsiteY266" fmla="*/ 2756263 h 4587898"/>
                    <a:gd name="connsiteX267" fmla="*/ 4031961 w 4280186"/>
                    <a:gd name="connsiteY267" fmla="*/ 2717074 h 4587898"/>
                    <a:gd name="connsiteX268" fmla="*/ 3953584 w 4280186"/>
                    <a:gd name="connsiteY268" fmla="*/ 2664823 h 4587898"/>
                    <a:gd name="connsiteX269" fmla="*/ 3914395 w 4280186"/>
                    <a:gd name="connsiteY269" fmla="*/ 2638697 h 4587898"/>
                    <a:gd name="connsiteX270" fmla="*/ 3875207 w 4280186"/>
                    <a:gd name="connsiteY270" fmla="*/ 2612571 h 4587898"/>
                    <a:gd name="connsiteX271" fmla="*/ 3836018 w 4280186"/>
                    <a:gd name="connsiteY271" fmla="*/ 2599508 h 4587898"/>
                    <a:gd name="connsiteX272" fmla="*/ 3992772 w 4280186"/>
                    <a:gd name="connsiteY272" fmla="*/ 2612571 h 4587898"/>
                    <a:gd name="connsiteX273" fmla="*/ 4071149 w 4280186"/>
                    <a:gd name="connsiteY273" fmla="*/ 2638697 h 4587898"/>
                    <a:gd name="connsiteX274" fmla="*/ 4110338 w 4280186"/>
                    <a:gd name="connsiteY274" fmla="*/ 2651760 h 4587898"/>
                    <a:gd name="connsiteX275" fmla="*/ 4018898 w 4280186"/>
                    <a:gd name="connsiteY275" fmla="*/ 2560320 h 4587898"/>
                    <a:gd name="connsiteX276" fmla="*/ 3836018 w 4280186"/>
                    <a:gd name="connsiteY276" fmla="*/ 2508068 h 4587898"/>
                    <a:gd name="connsiteX277" fmla="*/ 3522509 w 4280186"/>
                    <a:gd name="connsiteY277" fmla="*/ 2495005 h 4587898"/>
                    <a:gd name="connsiteX278" fmla="*/ 3065309 w 4280186"/>
                    <a:gd name="connsiteY278" fmla="*/ 2194560 h 4587898"/>
                    <a:gd name="connsiteX279" fmla="*/ 3026121 w 4280186"/>
                    <a:gd name="connsiteY279" fmla="*/ 2155371 h 4587898"/>
                    <a:gd name="connsiteX280" fmla="*/ 2999995 w 4280186"/>
                    <a:gd name="connsiteY280" fmla="*/ 2116183 h 4587898"/>
                    <a:gd name="connsiteX281" fmla="*/ 2960807 w 4280186"/>
                    <a:gd name="connsiteY281" fmla="*/ 2090057 h 4587898"/>
                    <a:gd name="connsiteX282" fmla="*/ 2895492 w 4280186"/>
                    <a:gd name="connsiteY282" fmla="*/ 2024743 h 4587898"/>
                    <a:gd name="connsiteX283" fmla="*/ 2817115 w 4280186"/>
                    <a:gd name="connsiteY283" fmla="*/ 1959428 h 4587898"/>
                    <a:gd name="connsiteX284" fmla="*/ 2725675 w 4280186"/>
                    <a:gd name="connsiteY284" fmla="*/ 1854925 h 4587898"/>
                    <a:gd name="connsiteX285" fmla="*/ 2673424 w 4280186"/>
                    <a:gd name="connsiteY285" fmla="*/ 1776548 h 4587898"/>
                    <a:gd name="connsiteX286" fmla="*/ 2660361 w 4280186"/>
                    <a:gd name="connsiteY286" fmla="*/ 1737360 h 4587898"/>
                    <a:gd name="connsiteX287" fmla="*/ 2804052 w 4280186"/>
                    <a:gd name="connsiteY287" fmla="*/ 1750423 h 4587898"/>
                    <a:gd name="connsiteX288" fmla="*/ 2856304 w 4280186"/>
                    <a:gd name="connsiteY288" fmla="*/ 1763485 h 4587898"/>
                    <a:gd name="connsiteX289" fmla="*/ 2947744 w 4280186"/>
                    <a:gd name="connsiteY289" fmla="*/ 1815737 h 4587898"/>
                    <a:gd name="connsiteX290" fmla="*/ 2986932 w 4280186"/>
                    <a:gd name="connsiteY290" fmla="*/ 1828800 h 4587898"/>
                    <a:gd name="connsiteX291" fmla="*/ 3013058 w 4280186"/>
                    <a:gd name="connsiteY291" fmla="*/ 1867988 h 4587898"/>
                    <a:gd name="connsiteX292" fmla="*/ 3039184 w 4280186"/>
                    <a:gd name="connsiteY292" fmla="*/ 1946365 h 4587898"/>
                    <a:gd name="connsiteX293" fmla="*/ 3065309 w 4280186"/>
                    <a:gd name="connsiteY293" fmla="*/ 1907177 h 4587898"/>
                    <a:gd name="connsiteX294" fmla="*/ 3091435 w 4280186"/>
                    <a:gd name="connsiteY294" fmla="*/ 1724297 h 4587898"/>
                    <a:gd name="connsiteX295" fmla="*/ 3156749 w 4280186"/>
                    <a:gd name="connsiteY295" fmla="*/ 1789611 h 4587898"/>
                    <a:gd name="connsiteX296" fmla="*/ 3195938 w 4280186"/>
                    <a:gd name="connsiteY296" fmla="*/ 1828800 h 4587898"/>
                    <a:gd name="connsiteX297" fmla="*/ 3274315 w 4280186"/>
                    <a:gd name="connsiteY297" fmla="*/ 1881051 h 4587898"/>
                    <a:gd name="connsiteX298" fmla="*/ 3300441 w 4280186"/>
                    <a:gd name="connsiteY298" fmla="*/ 1920240 h 4587898"/>
                    <a:gd name="connsiteX299" fmla="*/ 3339629 w 4280186"/>
                    <a:gd name="connsiteY299" fmla="*/ 1933303 h 4587898"/>
                    <a:gd name="connsiteX300" fmla="*/ 3352692 w 4280186"/>
                    <a:gd name="connsiteY300" fmla="*/ 1972491 h 4587898"/>
                    <a:gd name="connsiteX301" fmla="*/ 3404944 w 4280186"/>
                    <a:gd name="connsiteY301" fmla="*/ 2050868 h 4587898"/>
                    <a:gd name="connsiteX302" fmla="*/ 3444132 w 4280186"/>
                    <a:gd name="connsiteY302" fmla="*/ 2024743 h 4587898"/>
                    <a:gd name="connsiteX303" fmla="*/ 3457195 w 4280186"/>
                    <a:gd name="connsiteY303" fmla="*/ 1985554 h 4587898"/>
                    <a:gd name="connsiteX304" fmla="*/ 3483321 w 4280186"/>
                    <a:gd name="connsiteY304" fmla="*/ 1815737 h 4587898"/>
                    <a:gd name="connsiteX305" fmla="*/ 3561698 w 4280186"/>
                    <a:gd name="connsiteY305" fmla="*/ 1894114 h 4587898"/>
                    <a:gd name="connsiteX306" fmla="*/ 3640075 w 4280186"/>
                    <a:gd name="connsiteY306" fmla="*/ 1946365 h 4587898"/>
                    <a:gd name="connsiteX307" fmla="*/ 3757641 w 4280186"/>
                    <a:gd name="connsiteY307" fmla="*/ 2050868 h 4587898"/>
                    <a:gd name="connsiteX308" fmla="*/ 3770704 w 4280186"/>
                    <a:gd name="connsiteY308" fmla="*/ 2090057 h 4587898"/>
                    <a:gd name="connsiteX309" fmla="*/ 3809892 w 4280186"/>
                    <a:gd name="connsiteY309" fmla="*/ 2168434 h 4587898"/>
                    <a:gd name="connsiteX310" fmla="*/ 3822955 w 4280186"/>
                    <a:gd name="connsiteY310" fmla="*/ 2129245 h 4587898"/>
                    <a:gd name="connsiteX311" fmla="*/ 3836018 w 4280186"/>
                    <a:gd name="connsiteY311" fmla="*/ 1907177 h 4587898"/>
                    <a:gd name="connsiteX312" fmla="*/ 3875207 w 4280186"/>
                    <a:gd name="connsiteY312" fmla="*/ 1946365 h 4587898"/>
                    <a:gd name="connsiteX313" fmla="*/ 3914395 w 4280186"/>
                    <a:gd name="connsiteY313" fmla="*/ 1972491 h 4587898"/>
                    <a:gd name="connsiteX314" fmla="*/ 4005835 w 4280186"/>
                    <a:gd name="connsiteY314" fmla="*/ 2090057 h 4587898"/>
                    <a:gd name="connsiteX315" fmla="*/ 4031961 w 4280186"/>
                    <a:gd name="connsiteY315" fmla="*/ 2129245 h 4587898"/>
                    <a:gd name="connsiteX316" fmla="*/ 4071149 w 4280186"/>
                    <a:gd name="connsiteY316" fmla="*/ 2168434 h 4587898"/>
                    <a:gd name="connsiteX317" fmla="*/ 4084212 w 4280186"/>
                    <a:gd name="connsiteY317" fmla="*/ 2050868 h 4587898"/>
                    <a:gd name="connsiteX318" fmla="*/ 4149527 w 4280186"/>
                    <a:gd name="connsiteY318" fmla="*/ 2076994 h 4587898"/>
                    <a:gd name="connsiteX319" fmla="*/ 4227904 w 4280186"/>
                    <a:gd name="connsiteY319" fmla="*/ 2129245 h 4587898"/>
                    <a:gd name="connsiteX320" fmla="*/ 4280155 w 4280186"/>
                    <a:gd name="connsiteY320" fmla="*/ 2207623 h 4587898"/>
                    <a:gd name="connsiteX321" fmla="*/ 4254029 w 4280186"/>
                    <a:gd name="connsiteY321" fmla="*/ 1828800 h 4587898"/>
                    <a:gd name="connsiteX322" fmla="*/ 4240967 w 4280186"/>
                    <a:gd name="connsiteY322" fmla="*/ 1789611 h 4587898"/>
                    <a:gd name="connsiteX323" fmla="*/ 4188715 w 4280186"/>
                    <a:gd name="connsiteY323" fmla="*/ 1711234 h 4587898"/>
                    <a:gd name="connsiteX324" fmla="*/ 4110338 w 4280186"/>
                    <a:gd name="connsiteY324" fmla="*/ 1658983 h 4587898"/>
                    <a:gd name="connsiteX325" fmla="*/ 4071149 w 4280186"/>
                    <a:gd name="connsiteY325" fmla="*/ 1632857 h 4587898"/>
                    <a:gd name="connsiteX326" fmla="*/ 4031961 w 4280186"/>
                    <a:gd name="connsiteY326" fmla="*/ 1606731 h 4587898"/>
                    <a:gd name="connsiteX327" fmla="*/ 3992772 w 4280186"/>
                    <a:gd name="connsiteY327" fmla="*/ 1593668 h 4587898"/>
                    <a:gd name="connsiteX328" fmla="*/ 3888269 w 4280186"/>
                    <a:gd name="connsiteY328" fmla="*/ 1528354 h 4587898"/>
                    <a:gd name="connsiteX329" fmla="*/ 3809892 w 4280186"/>
                    <a:gd name="connsiteY329" fmla="*/ 1502228 h 4587898"/>
                    <a:gd name="connsiteX330" fmla="*/ 3770704 w 4280186"/>
                    <a:gd name="connsiteY330" fmla="*/ 1476103 h 4587898"/>
                    <a:gd name="connsiteX331" fmla="*/ 3679264 w 4280186"/>
                    <a:gd name="connsiteY331" fmla="*/ 1449977 h 4587898"/>
                    <a:gd name="connsiteX332" fmla="*/ 3600887 w 4280186"/>
                    <a:gd name="connsiteY332" fmla="*/ 1423851 h 4587898"/>
                    <a:gd name="connsiteX333" fmla="*/ 3483321 w 4280186"/>
                    <a:gd name="connsiteY333" fmla="*/ 1397725 h 4587898"/>
                    <a:gd name="connsiteX334" fmla="*/ 3444132 w 4280186"/>
                    <a:gd name="connsiteY334" fmla="*/ 1123405 h 4587898"/>
                    <a:gd name="connsiteX335" fmla="*/ 3418007 w 4280186"/>
                    <a:gd name="connsiteY335" fmla="*/ 1084217 h 4587898"/>
                    <a:gd name="connsiteX336" fmla="*/ 3378818 w 4280186"/>
                    <a:gd name="connsiteY336" fmla="*/ 1005840 h 4587898"/>
                    <a:gd name="connsiteX337" fmla="*/ 3339629 w 4280186"/>
                    <a:gd name="connsiteY337" fmla="*/ 966651 h 4587898"/>
                    <a:gd name="connsiteX338" fmla="*/ 3313504 w 4280186"/>
                    <a:gd name="connsiteY338" fmla="*/ 927463 h 4587898"/>
                    <a:gd name="connsiteX339" fmla="*/ 3235127 w 4280186"/>
                    <a:gd name="connsiteY339" fmla="*/ 875211 h 4587898"/>
                    <a:gd name="connsiteX340" fmla="*/ 3195938 w 4280186"/>
                    <a:gd name="connsiteY340" fmla="*/ 849085 h 4587898"/>
                    <a:gd name="connsiteX341" fmla="*/ 3156749 w 4280186"/>
                    <a:gd name="connsiteY341" fmla="*/ 822960 h 4587898"/>
                    <a:gd name="connsiteX342" fmla="*/ 3091435 w 4280186"/>
                    <a:gd name="connsiteY342" fmla="*/ 770708 h 4587898"/>
                    <a:gd name="connsiteX343" fmla="*/ 3026121 w 4280186"/>
                    <a:gd name="connsiteY343" fmla="*/ 718457 h 4587898"/>
                    <a:gd name="connsiteX344" fmla="*/ 2960807 w 4280186"/>
                    <a:gd name="connsiteY344" fmla="*/ 666205 h 4587898"/>
                    <a:gd name="connsiteX345" fmla="*/ 2895492 w 4280186"/>
                    <a:gd name="connsiteY345" fmla="*/ 613954 h 4587898"/>
                    <a:gd name="connsiteX346" fmla="*/ 2817115 w 4280186"/>
                    <a:gd name="connsiteY346" fmla="*/ 561703 h 4587898"/>
                    <a:gd name="connsiteX347" fmla="*/ 2764864 w 4280186"/>
                    <a:gd name="connsiteY347" fmla="*/ 509451 h 4587898"/>
                    <a:gd name="connsiteX348" fmla="*/ 2699549 w 4280186"/>
                    <a:gd name="connsiteY348" fmla="*/ 457200 h 4587898"/>
                    <a:gd name="connsiteX349" fmla="*/ 2621172 w 4280186"/>
                    <a:gd name="connsiteY349" fmla="*/ 404948 h 4587898"/>
                    <a:gd name="connsiteX350" fmla="*/ 2581984 w 4280186"/>
                    <a:gd name="connsiteY350" fmla="*/ 378823 h 4587898"/>
                    <a:gd name="connsiteX351" fmla="*/ 2464418 w 4280186"/>
                    <a:gd name="connsiteY351" fmla="*/ 339634 h 4587898"/>
                    <a:gd name="connsiteX352" fmla="*/ 2359915 w 4280186"/>
                    <a:gd name="connsiteY352" fmla="*/ 313508 h 4587898"/>
                    <a:gd name="connsiteX353" fmla="*/ 2190098 w 4280186"/>
                    <a:gd name="connsiteY353" fmla="*/ 300445 h 4587898"/>
                    <a:gd name="connsiteX354" fmla="*/ 2020281 w 4280186"/>
                    <a:gd name="connsiteY354" fmla="*/ 274320 h 458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80186" h="4587898">
                      <a:moveTo>
                        <a:pt x="2020281" y="274320"/>
                      </a:moveTo>
                      <a:lnTo>
                        <a:pt x="2020281" y="274320"/>
                      </a:lnTo>
                      <a:lnTo>
                        <a:pt x="2477481" y="483325"/>
                      </a:lnTo>
                      <a:cubicBezTo>
                        <a:pt x="2491669" y="490046"/>
                        <a:pt x="2506862" y="497192"/>
                        <a:pt x="2516669" y="509451"/>
                      </a:cubicBezTo>
                      <a:cubicBezTo>
                        <a:pt x="2588774" y="599584"/>
                        <a:pt x="2456618" y="499899"/>
                        <a:pt x="2568921" y="574765"/>
                      </a:cubicBezTo>
                      <a:cubicBezTo>
                        <a:pt x="2575081" y="593244"/>
                        <a:pt x="2595047" y="649804"/>
                        <a:pt x="2595047" y="666205"/>
                      </a:cubicBezTo>
                      <a:cubicBezTo>
                        <a:pt x="2595047" y="701310"/>
                        <a:pt x="2588264" y="736169"/>
                        <a:pt x="2581984" y="770708"/>
                      </a:cubicBezTo>
                      <a:cubicBezTo>
                        <a:pt x="2579521" y="784256"/>
                        <a:pt x="2578658" y="800160"/>
                        <a:pt x="2568921" y="809897"/>
                      </a:cubicBezTo>
                      <a:cubicBezTo>
                        <a:pt x="2559184" y="819634"/>
                        <a:pt x="2542048" y="816802"/>
                        <a:pt x="2529732" y="822960"/>
                      </a:cubicBezTo>
                      <a:cubicBezTo>
                        <a:pt x="2428441" y="873605"/>
                        <a:pt x="2549859" y="829313"/>
                        <a:pt x="2451355" y="862148"/>
                      </a:cubicBezTo>
                      <a:cubicBezTo>
                        <a:pt x="2381686" y="857794"/>
                        <a:pt x="2311514" y="858516"/>
                        <a:pt x="2242349" y="849085"/>
                      </a:cubicBezTo>
                      <a:cubicBezTo>
                        <a:pt x="2215063" y="845364"/>
                        <a:pt x="2190098" y="831668"/>
                        <a:pt x="2163972" y="822960"/>
                      </a:cubicBezTo>
                      <a:cubicBezTo>
                        <a:pt x="2150909" y="818606"/>
                        <a:pt x="2136241" y="817535"/>
                        <a:pt x="2124784" y="809897"/>
                      </a:cubicBezTo>
                      <a:cubicBezTo>
                        <a:pt x="2111721" y="801188"/>
                        <a:pt x="2099637" y="790792"/>
                        <a:pt x="2085595" y="783771"/>
                      </a:cubicBezTo>
                      <a:cubicBezTo>
                        <a:pt x="2073279" y="777613"/>
                        <a:pt x="2058723" y="776866"/>
                        <a:pt x="2046407" y="770708"/>
                      </a:cubicBezTo>
                      <a:cubicBezTo>
                        <a:pt x="2032365" y="763687"/>
                        <a:pt x="2021564" y="750959"/>
                        <a:pt x="2007218" y="744583"/>
                      </a:cubicBezTo>
                      <a:cubicBezTo>
                        <a:pt x="1982053" y="733398"/>
                        <a:pt x="1951755" y="733733"/>
                        <a:pt x="1928841" y="718457"/>
                      </a:cubicBezTo>
                      <a:cubicBezTo>
                        <a:pt x="1915778" y="709748"/>
                        <a:pt x="1903999" y="698707"/>
                        <a:pt x="1889652" y="692331"/>
                      </a:cubicBezTo>
                      <a:cubicBezTo>
                        <a:pt x="1864487" y="681146"/>
                        <a:pt x="1837401" y="674913"/>
                        <a:pt x="1811275" y="666205"/>
                      </a:cubicBezTo>
                      <a:lnTo>
                        <a:pt x="1772087" y="653143"/>
                      </a:lnTo>
                      <a:cubicBezTo>
                        <a:pt x="1759024" y="644434"/>
                        <a:pt x="1747245" y="633393"/>
                        <a:pt x="1732898" y="627017"/>
                      </a:cubicBezTo>
                      <a:cubicBezTo>
                        <a:pt x="1707733" y="615832"/>
                        <a:pt x="1677435" y="616167"/>
                        <a:pt x="1654521" y="600891"/>
                      </a:cubicBezTo>
                      <a:lnTo>
                        <a:pt x="1576144" y="548640"/>
                      </a:lnTo>
                      <a:cubicBezTo>
                        <a:pt x="1563081" y="539931"/>
                        <a:pt x="1551849" y="527479"/>
                        <a:pt x="1536955" y="522514"/>
                      </a:cubicBezTo>
                      <a:cubicBezTo>
                        <a:pt x="1523892" y="518160"/>
                        <a:pt x="1509804" y="516138"/>
                        <a:pt x="1497767" y="509451"/>
                      </a:cubicBezTo>
                      <a:cubicBezTo>
                        <a:pt x="1470319" y="494202"/>
                        <a:pt x="1445515" y="474617"/>
                        <a:pt x="1419389" y="457200"/>
                      </a:cubicBezTo>
                      <a:cubicBezTo>
                        <a:pt x="1406326" y="448492"/>
                        <a:pt x="1395095" y="436039"/>
                        <a:pt x="1380201" y="431074"/>
                      </a:cubicBezTo>
                      <a:lnTo>
                        <a:pt x="1341012" y="418011"/>
                      </a:lnTo>
                      <a:cubicBezTo>
                        <a:pt x="1327949" y="409302"/>
                        <a:pt x="1312925" y="402986"/>
                        <a:pt x="1301824" y="391885"/>
                      </a:cubicBezTo>
                      <a:cubicBezTo>
                        <a:pt x="1290723" y="380784"/>
                        <a:pt x="1287957" y="362504"/>
                        <a:pt x="1275698" y="352697"/>
                      </a:cubicBezTo>
                      <a:cubicBezTo>
                        <a:pt x="1264946" y="344095"/>
                        <a:pt x="1249572" y="343988"/>
                        <a:pt x="1236509" y="339634"/>
                      </a:cubicBezTo>
                      <a:cubicBezTo>
                        <a:pt x="1227801" y="326571"/>
                        <a:pt x="1222643" y="310252"/>
                        <a:pt x="1210384" y="300445"/>
                      </a:cubicBezTo>
                      <a:cubicBezTo>
                        <a:pt x="1199632" y="291843"/>
                        <a:pt x="1183232" y="294070"/>
                        <a:pt x="1171195" y="287383"/>
                      </a:cubicBezTo>
                      <a:cubicBezTo>
                        <a:pt x="1143747" y="272134"/>
                        <a:pt x="1118944" y="252548"/>
                        <a:pt x="1092818" y="235131"/>
                      </a:cubicBezTo>
                      <a:lnTo>
                        <a:pt x="1053629" y="209005"/>
                      </a:lnTo>
                      <a:lnTo>
                        <a:pt x="1014441" y="182880"/>
                      </a:lnTo>
                      <a:cubicBezTo>
                        <a:pt x="939569" y="70572"/>
                        <a:pt x="1039263" y="202736"/>
                        <a:pt x="949127" y="130628"/>
                      </a:cubicBezTo>
                      <a:cubicBezTo>
                        <a:pt x="864719" y="63102"/>
                        <a:pt x="982313" y="111211"/>
                        <a:pt x="883812" y="78377"/>
                      </a:cubicBezTo>
                      <a:cubicBezTo>
                        <a:pt x="875931" y="66554"/>
                        <a:pt x="835264" y="0"/>
                        <a:pt x="818498" y="0"/>
                      </a:cubicBezTo>
                      <a:cubicBezTo>
                        <a:pt x="802799" y="0"/>
                        <a:pt x="801081" y="26125"/>
                        <a:pt x="792372" y="39188"/>
                      </a:cubicBezTo>
                      <a:cubicBezTo>
                        <a:pt x="796726" y="87085"/>
                        <a:pt x="798633" y="135269"/>
                        <a:pt x="805435" y="182880"/>
                      </a:cubicBezTo>
                      <a:cubicBezTo>
                        <a:pt x="811705" y="226772"/>
                        <a:pt x="848993" y="267810"/>
                        <a:pt x="870749" y="300445"/>
                      </a:cubicBezTo>
                      <a:cubicBezTo>
                        <a:pt x="935614" y="397743"/>
                        <a:pt x="852247" y="278243"/>
                        <a:pt x="936064" y="378823"/>
                      </a:cubicBezTo>
                      <a:cubicBezTo>
                        <a:pt x="969576" y="419038"/>
                        <a:pt x="981935" y="476844"/>
                        <a:pt x="1040567" y="496388"/>
                      </a:cubicBezTo>
                      <a:lnTo>
                        <a:pt x="1079755" y="509451"/>
                      </a:lnTo>
                      <a:cubicBezTo>
                        <a:pt x="1105881" y="535577"/>
                        <a:pt x="1127390" y="567333"/>
                        <a:pt x="1158132" y="587828"/>
                      </a:cubicBezTo>
                      <a:lnTo>
                        <a:pt x="1236509" y="640080"/>
                      </a:lnTo>
                      <a:cubicBezTo>
                        <a:pt x="1245218" y="653143"/>
                        <a:pt x="1250820" y="668930"/>
                        <a:pt x="1262635" y="679268"/>
                      </a:cubicBezTo>
                      <a:cubicBezTo>
                        <a:pt x="1286265" y="699945"/>
                        <a:pt x="1341012" y="731520"/>
                        <a:pt x="1341012" y="731520"/>
                      </a:cubicBezTo>
                      <a:cubicBezTo>
                        <a:pt x="1389286" y="803929"/>
                        <a:pt x="1339518" y="746655"/>
                        <a:pt x="1406327" y="783771"/>
                      </a:cubicBezTo>
                      <a:cubicBezTo>
                        <a:pt x="1433775" y="799020"/>
                        <a:pt x="1454916" y="826094"/>
                        <a:pt x="1484704" y="836023"/>
                      </a:cubicBezTo>
                      <a:lnTo>
                        <a:pt x="1563081" y="862148"/>
                      </a:lnTo>
                      <a:cubicBezTo>
                        <a:pt x="1576144" y="870857"/>
                        <a:pt x="1587923" y="881898"/>
                        <a:pt x="1602269" y="888274"/>
                      </a:cubicBezTo>
                      <a:cubicBezTo>
                        <a:pt x="1627435" y="899459"/>
                        <a:pt x="1657733" y="899124"/>
                        <a:pt x="1680647" y="914400"/>
                      </a:cubicBezTo>
                      <a:cubicBezTo>
                        <a:pt x="1742749" y="955801"/>
                        <a:pt x="1704942" y="935561"/>
                        <a:pt x="1798212" y="966651"/>
                      </a:cubicBezTo>
                      <a:lnTo>
                        <a:pt x="1837401" y="979714"/>
                      </a:lnTo>
                      <a:lnTo>
                        <a:pt x="1876589" y="992777"/>
                      </a:lnTo>
                      <a:cubicBezTo>
                        <a:pt x="1867881" y="1005840"/>
                        <a:pt x="1865040" y="1026134"/>
                        <a:pt x="1850464" y="1031965"/>
                      </a:cubicBezTo>
                      <a:cubicBezTo>
                        <a:pt x="1817869" y="1045003"/>
                        <a:pt x="1780500" y="1038748"/>
                        <a:pt x="1745961" y="1045028"/>
                      </a:cubicBezTo>
                      <a:cubicBezTo>
                        <a:pt x="1732413" y="1047491"/>
                        <a:pt x="1720320" y="1055628"/>
                        <a:pt x="1706772" y="1058091"/>
                      </a:cubicBezTo>
                      <a:cubicBezTo>
                        <a:pt x="1672233" y="1064371"/>
                        <a:pt x="1637103" y="1066800"/>
                        <a:pt x="1602269" y="1071154"/>
                      </a:cubicBezTo>
                      <a:cubicBezTo>
                        <a:pt x="1552991" y="1087580"/>
                        <a:pt x="1529620" y="1091552"/>
                        <a:pt x="1484704" y="1136468"/>
                      </a:cubicBezTo>
                      <a:cubicBezTo>
                        <a:pt x="1471641" y="1149531"/>
                        <a:pt x="1460097" y="1164315"/>
                        <a:pt x="1445515" y="1175657"/>
                      </a:cubicBezTo>
                      <a:cubicBezTo>
                        <a:pt x="1420730" y="1194934"/>
                        <a:pt x="1367138" y="1227908"/>
                        <a:pt x="1367138" y="1227908"/>
                      </a:cubicBezTo>
                      <a:cubicBezTo>
                        <a:pt x="1336658" y="1223554"/>
                        <a:pt x="1305991" y="1220353"/>
                        <a:pt x="1275698" y="1214845"/>
                      </a:cubicBezTo>
                      <a:cubicBezTo>
                        <a:pt x="1258035" y="1211634"/>
                        <a:pt x="1240643" y="1206942"/>
                        <a:pt x="1223447" y="1201783"/>
                      </a:cubicBezTo>
                      <a:cubicBezTo>
                        <a:pt x="1197069" y="1193870"/>
                        <a:pt x="1172073" y="1181058"/>
                        <a:pt x="1145069" y="1175657"/>
                      </a:cubicBezTo>
                      <a:lnTo>
                        <a:pt x="1079755" y="1162594"/>
                      </a:lnTo>
                      <a:cubicBezTo>
                        <a:pt x="957835" y="1166948"/>
                        <a:pt x="835755" y="1168047"/>
                        <a:pt x="713995" y="1175657"/>
                      </a:cubicBezTo>
                      <a:cubicBezTo>
                        <a:pt x="696077" y="1176777"/>
                        <a:pt x="678940" y="1183561"/>
                        <a:pt x="661744" y="1188720"/>
                      </a:cubicBezTo>
                      <a:cubicBezTo>
                        <a:pt x="635367" y="1196633"/>
                        <a:pt x="583367" y="1214845"/>
                        <a:pt x="583367" y="1214845"/>
                      </a:cubicBezTo>
                      <a:lnTo>
                        <a:pt x="465801" y="1293223"/>
                      </a:lnTo>
                      <a:lnTo>
                        <a:pt x="426612" y="1319348"/>
                      </a:lnTo>
                      <a:lnTo>
                        <a:pt x="387424" y="1345474"/>
                      </a:lnTo>
                      <a:cubicBezTo>
                        <a:pt x="383070" y="1358537"/>
                        <a:pt x="369247" y="1371878"/>
                        <a:pt x="374361" y="1384663"/>
                      </a:cubicBezTo>
                      <a:cubicBezTo>
                        <a:pt x="380191" y="1399239"/>
                        <a:pt x="398007" y="1408568"/>
                        <a:pt x="413549" y="1410788"/>
                      </a:cubicBezTo>
                      <a:cubicBezTo>
                        <a:pt x="431322" y="1413327"/>
                        <a:pt x="448538" y="1402657"/>
                        <a:pt x="465801" y="1397725"/>
                      </a:cubicBezTo>
                      <a:cubicBezTo>
                        <a:pt x="555839" y="1372001"/>
                        <a:pt x="441927" y="1395173"/>
                        <a:pt x="583367" y="1371600"/>
                      </a:cubicBezTo>
                      <a:cubicBezTo>
                        <a:pt x="700933" y="1375954"/>
                        <a:pt x="818662" y="1377089"/>
                        <a:pt x="936064" y="1384663"/>
                      </a:cubicBezTo>
                      <a:cubicBezTo>
                        <a:pt x="953980" y="1385819"/>
                        <a:pt x="971119" y="1392566"/>
                        <a:pt x="988315" y="1397725"/>
                      </a:cubicBezTo>
                      <a:cubicBezTo>
                        <a:pt x="1014693" y="1405638"/>
                        <a:pt x="1066692" y="1423851"/>
                        <a:pt x="1066692" y="1423851"/>
                      </a:cubicBezTo>
                      <a:cubicBezTo>
                        <a:pt x="992407" y="1498138"/>
                        <a:pt x="1063933" y="1438295"/>
                        <a:pt x="988315" y="1476103"/>
                      </a:cubicBezTo>
                      <a:cubicBezTo>
                        <a:pt x="887024" y="1526748"/>
                        <a:pt x="1008442" y="1482456"/>
                        <a:pt x="909938" y="1515291"/>
                      </a:cubicBezTo>
                      <a:cubicBezTo>
                        <a:pt x="892521" y="1528354"/>
                        <a:pt x="875403" y="1541826"/>
                        <a:pt x="857687" y="1554480"/>
                      </a:cubicBezTo>
                      <a:cubicBezTo>
                        <a:pt x="844912" y="1563605"/>
                        <a:pt x="828836" y="1568790"/>
                        <a:pt x="818498" y="1580605"/>
                      </a:cubicBezTo>
                      <a:cubicBezTo>
                        <a:pt x="797821" y="1604235"/>
                        <a:pt x="788450" y="1636781"/>
                        <a:pt x="766247" y="1658983"/>
                      </a:cubicBezTo>
                      <a:cubicBezTo>
                        <a:pt x="753184" y="1672046"/>
                        <a:pt x="738400" y="1683589"/>
                        <a:pt x="727058" y="1698171"/>
                      </a:cubicBezTo>
                      <a:cubicBezTo>
                        <a:pt x="707781" y="1722956"/>
                        <a:pt x="684736" y="1746760"/>
                        <a:pt x="674807" y="1776548"/>
                      </a:cubicBezTo>
                      <a:cubicBezTo>
                        <a:pt x="670453" y="1789611"/>
                        <a:pt x="670559" y="1805159"/>
                        <a:pt x="661744" y="1815737"/>
                      </a:cubicBezTo>
                      <a:cubicBezTo>
                        <a:pt x="647806" y="1832462"/>
                        <a:pt x="628965" y="1845189"/>
                        <a:pt x="609492" y="1854925"/>
                      </a:cubicBezTo>
                      <a:cubicBezTo>
                        <a:pt x="593434" y="1862954"/>
                        <a:pt x="574796" y="1864226"/>
                        <a:pt x="557241" y="1867988"/>
                      </a:cubicBezTo>
                      <a:cubicBezTo>
                        <a:pt x="513821" y="1877292"/>
                        <a:pt x="470155" y="1885405"/>
                        <a:pt x="426612" y="1894114"/>
                      </a:cubicBezTo>
                      <a:cubicBezTo>
                        <a:pt x="334289" y="1912579"/>
                        <a:pt x="382368" y="1900155"/>
                        <a:pt x="282921" y="1933303"/>
                      </a:cubicBezTo>
                      <a:cubicBezTo>
                        <a:pt x="282916" y="1933305"/>
                        <a:pt x="204549" y="1959424"/>
                        <a:pt x="204544" y="1959428"/>
                      </a:cubicBezTo>
                      <a:lnTo>
                        <a:pt x="165355" y="1985554"/>
                      </a:lnTo>
                      <a:lnTo>
                        <a:pt x="60852" y="2142308"/>
                      </a:lnTo>
                      <a:cubicBezTo>
                        <a:pt x="52143" y="2155371"/>
                        <a:pt x="39692" y="2166603"/>
                        <a:pt x="34727" y="2181497"/>
                      </a:cubicBezTo>
                      <a:cubicBezTo>
                        <a:pt x="26018" y="2207623"/>
                        <a:pt x="-18403" y="2265275"/>
                        <a:pt x="8601" y="2259874"/>
                      </a:cubicBezTo>
                      <a:cubicBezTo>
                        <a:pt x="43656" y="2252863"/>
                        <a:pt x="123879" y="2239627"/>
                        <a:pt x="152292" y="2220685"/>
                      </a:cubicBezTo>
                      <a:cubicBezTo>
                        <a:pt x="165355" y="2211977"/>
                        <a:pt x="176727" y="2199925"/>
                        <a:pt x="191481" y="2194560"/>
                      </a:cubicBezTo>
                      <a:cubicBezTo>
                        <a:pt x="225226" y="2182289"/>
                        <a:pt x="261920" y="2179789"/>
                        <a:pt x="295984" y="2168434"/>
                      </a:cubicBezTo>
                      <a:cubicBezTo>
                        <a:pt x="309047" y="2164080"/>
                        <a:pt x="321888" y="2158994"/>
                        <a:pt x="335172" y="2155371"/>
                      </a:cubicBezTo>
                      <a:cubicBezTo>
                        <a:pt x="497256" y="2111166"/>
                        <a:pt x="388652" y="2146251"/>
                        <a:pt x="478864" y="2116183"/>
                      </a:cubicBezTo>
                      <a:cubicBezTo>
                        <a:pt x="653300" y="2151068"/>
                        <a:pt x="555102" y="2109073"/>
                        <a:pt x="531115" y="2468880"/>
                      </a:cubicBezTo>
                      <a:cubicBezTo>
                        <a:pt x="530792" y="2473719"/>
                        <a:pt x="511396" y="2550709"/>
                        <a:pt x="504989" y="2560320"/>
                      </a:cubicBezTo>
                      <a:cubicBezTo>
                        <a:pt x="494742" y="2575691"/>
                        <a:pt x="480383" y="2588166"/>
                        <a:pt x="465801" y="2599508"/>
                      </a:cubicBezTo>
                      <a:cubicBezTo>
                        <a:pt x="441016" y="2618785"/>
                        <a:pt x="409627" y="2629558"/>
                        <a:pt x="387424" y="2651760"/>
                      </a:cubicBezTo>
                      <a:cubicBezTo>
                        <a:pt x="337134" y="2702049"/>
                        <a:pt x="363606" y="2680700"/>
                        <a:pt x="309047" y="2717074"/>
                      </a:cubicBezTo>
                      <a:cubicBezTo>
                        <a:pt x="265290" y="2782708"/>
                        <a:pt x="259649" y="2776275"/>
                        <a:pt x="243732" y="2834640"/>
                      </a:cubicBezTo>
                      <a:cubicBezTo>
                        <a:pt x="234285" y="2869281"/>
                        <a:pt x="217607" y="2939143"/>
                        <a:pt x="217607" y="2939143"/>
                      </a:cubicBezTo>
                      <a:cubicBezTo>
                        <a:pt x="242436" y="3063298"/>
                        <a:pt x="218025" y="2997402"/>
                        <a:pt x="243732" y="2965268"/>
                      </a:cubicBezTo>
                      <a:cubicBezTo>
                        <a:pt x="253540" y="2953009"/>
                        <a:pt x="269858" y="2947851"/>
                        <a:pt x="282921" y="2939143"/>
                      </a:cubicBezTo>
                      <a:cubicBezTo>
                        <a:pt x="291630" y="2926080"/>
                        <a:pt x="297232" y="2910292"/>
                        <a:pt x="309047" y="2899954"/>
                      </a:cubicBezTo>
                      <a:cubicBezTo>
                        <a:pt x="332677" y="2879278"/>
                        <a:pt x="361298" y="2865120"/>
                        <a:pt x="387424" y="2847703"/>
                      </a:cubicBezTo>
                      <a:cubicBezTo>
                        <a:pt x="438071" y="2813938"/>
                        <a:pt x="411716" y="2826542"/>
                        <a:pt x="465801" y="2808514"/>
                      </a:cubicBezTo>
                      <a:cubicBezTo>
                        <a:pt x="506651" y="2971909"/>
                        <a:pt x="454436" y="2768733"/>
                        <a:pt x="491927" y="2899954"/>
                      </a:cubicBezTo>
                      <a:cubicBezTo>
                        <a:pt x="496859" y="2917216"/>
                        <a:pt x="499830" y="2935009"/>
                        <a:pt x="504989" y="2952205"/>
                      </a:cubicBezTo>
                      <a:cubicBezTo>
                        <a:pt x="512902" y="2978583"/>
                        <a:pt x="525714" y="3003579"/>
                        <a:pt x="531115" y="3030583"/>
                      </a:cubicBezTo>
                      <a:cubicBezTo>
                        <a:pt x="549579" y="3122902"/>
                        <a:pt x="537157" y="3074833"/>
                        <a:pt x="570304" y="3174274"/>
                      </a:cubicBezTo>
                      <a:cubicBezTo>
                        <a:pt x="574658" y="3187337"/>
                        <a:pt x="575729" y="3202006"/>
                        <a:pt x="583367" y="3213463"/>
                      </a:cubicBezTo>
                      <a:lnTo>
                        <a:pt x="609492" y="3252651"/>
                      </a:lnTo>
                      <a:cubicBezTo>
                        <a:pt x="605138" y="3274422"/>
                        <a:pt x="602271" y="3296545"/>
                        <a:pt x="596429" y="3317965"/>
                      </a:cubicBezTo>
                      <a:cubicBezTo>
                        <a:pt x="589183" y="3344534"/>
                        <a:pt x="579012" y="3370217"/>
                        <a:pt x="570304" y="3396343"/>
                      </a:cubicBezTo>
                      <a:lnTo>
                        <a:pt x="544178" y="3474720"/>
                      </a:lnTo>
                      <a:lnTo>
                        <a:pt x="518052" y="3553097"/>
                      </a:lnTo>
                      <a:cubicBezTo>
                        <a:pt x="502725" y="3645056"/>
                        <a:pt x="513364" y="3606347"/>
                        <a:pt x="491927" y="3670663"/>
                      </a:cubicBezTo>
                      <a:cubicBezTo>
                        <a:pt x="496281" y="3714206"/>
                        <a:pt x="478733" y="3766283"/>
                        <a:pt x="504989" y="3801291"/>
                      </a:cubicBezTo>
                      <a:cubicBezTo>
                        <a:pt x="521512" y="3823322"/>
                        <a:pt x="515839" y="3745828"/>
                        <a:pt x="531115" y="3722914"/>
                      </a:cubicBezTo>
                      <a:cubicBezTo>
                        <a:pt x="539824" y="3709851"/>
                        <a:pt x="550220" y="3697767"/>
                        <a:pt x="557241" y="3683725"/>
                      </a:cubicBezTo>
                      <a:cubicBezTo>
                        <a:pt x="563399" y="3671409"/>
                        <a:pt x="563617" y="3656574"/>
                        <a:pt x="570304" y="3644537"/>
                      </a:cubicBezTo>
                      <a:cubicBezTo>
                        <a:pt x="585553" y="3617089"/>
                        <a:pt x="605138" y="3592286"/>
                        <a:pt x="622555" y="3566160"/>
                      </a:cubicBezTo>
                      <a:cubicBezTo>
                        <a:pt x="631264" y="3553097"/>
                        <a:pt x="635618" y="3535680"/>
                        <a:pt x="648681" y="3526971"/>
                      </a:cubicBezTo>
                      <a:lnTo>
                        <a:pt x="687869" y="3500845"/>
                      </a:lnTo>
                      <a:cubicBezTo>
                        <a:pt x="698058" y="3470278"/>
                        <a:pt x="698413" y="3442482"/>
                        <a:pt x="740121" y="3435531"/>
                      </a:cubicBezTo>
                      <a:cubicBezTo>
                        <a:pt x="753703" y="3433267"/>
                        <a:pt x="766246" y="3444240"/>
                        <a:pt x="779309" y="3448594"/>
                      </a:cubicBezTo>
                      <a:cubicBezTo>
                        <a:pt x="788018" y="3461657"/>
                        <a:pt x="795384" y="3475722"/>
                        <a:pt x="805435" y="3487783"/>
                      </a:cubicBezTo>
                      <a:cubicBezTo>
                        <a:pt x="817262" y="3501975"/>
                        <a:pt x="835652" y="3510822"/>
                        <a:pt x="844624" y="3526971"/>
                      </a:cubicBezTo>
                      <a:cubicBezTo>
                        <a:pt x="857998" y="3551044"/>
                        <a:pt x="855473" y="3582434"/>
                        <a:pt x="870749" y="3605348"/>
                      </a:cubicBezTo>
                      <a:cubicBezTo>
                        <a:pt x="879458" y="3618411"/>
                        <a:pt x="890499" y="3630190"/>
                        <a:pt x="896875" y="3644537"/>
                      </a:cubicBezTo>
                      <a:cubicBezTo>
                        <a:pt x="921709" y="3700413"/>
                        <a:pt x="920865" y="3721969"/>
                        <a:pt x="936064" y="3775165"/>
                      </a:cubicBezTo>
                      <a:cubicBezTo>
                        <a:pt x="939847" y="3788405"/>
                        <a:pt x="945787" y="3800995"/>
                        <a:pt x="949127" y="3814354"/>
                      </a:cubicBezTo>
                      <a:cubicBezTo>
                        <a:pt x="954512" y="3835894"/>
                        <a:pt x="957373" y="3857994"/>
                        <a:pt x="962189" y="3879668"/>
                      </a:cubicBezTo>
                      <a:cubicBezTo>
                        <a:pt x="966084" y="3897194"/>
                        <a:pt x="971731" y="3914315"/>
                        <a:pt x="975252" y="3931920"/>
                      </a:cubicBezTo>
                      <a:cubicBezTo>
                        <a:pt x="998242" y="4046867"/>
                        <a:pt x="975955" y="3973219"/>
                        <a:pt x="1001378" y="4049485"/>
                      </a:cubicBezTo>
                      <a:cubicBezTo>
                        <a:pt x="1005732" y="4093028"/>
                        <a:pt x="1009860" y="4136594"/>
                        <a:pt x="1014441" y="4180114"/>
                      </a:cubicBezTo>
                      <a:cubicBezTo>
                        <a:pt x="1103353" y="5024768"/>
                        <a:pt x="1079657" y="4297370"/>
                        <a:pt x="3222064" y="4284617"/>
                      </a:cubicBezTo>
                      <a:cubicBezTo>
                        <a:pt x="3262012" y="4164772"/>
                        <a:pt x="3249500" y="4218028"/>
                        <a:pt x="3222064" y="3971108"/>
                      </a:cubicBezTo>
                      <a:cubicBezTo>
                        <a:pt x="3219023" y="3943738"/>
                        <a:pt x="3211214" y="3915645"/>
                        <a:pt x="3195938" y="3892731"/>
                      </a:cubicBezTo>
                      <a:lnTo>
                        <a:pt x="3143687" y="3814354"/>
                      </a:lnTo>
                      <a:cubicBezTo>
                        <a:pt x="3143686" y="3814353"/>
                        <a:pt x="3091437" y="3735978"/>
                        <a:pt x="3091435" y="3735977"/>
                      </a:cubicBezTo>
                      <a:lnTo>
                        <a:pt x="3052247" y="3709851"/>
                      </a:lnTo>
                      <a:cubicBezTo>
                        <a:pt x="2982573" y="3605343"/>
                        <a:pt x="3074024" y="3731630"/>
                        <a:pt x="2986932" y="3644537"/>
                      </a:cubicBezTo>
                      <a:cubicBezTo>
                        <a:pt x="2913079" y="3570682"/>
                        <a:pt x="3020652" y="3635269"/>
                        <a:pt x="2908555" y="3579223"/>
                      </a:cubicBezTo>
                      <a:cubicBezTo>
                        <a:pt x="2895492" y="3566160"/>
                        <a:pt x="2883393" y="3552057"/>
                        <a:pt x="2869367" y="3540034"/>
                      </a:cubicBezTo>
                      <a:cubicBezTo>
                        <a:pt x="2852837" y="3525865"/>
                        <a:pt x="2834951" y="3513330"/>
                        <a:pt x="2817115" y="3500845"/>
                      </a:cubicBezTo>
                      <a:cubicBezTo>
                        <a:pt x="2791392" y="3482839"/>
                        <a:pt x="2764864" y="3466011"/>
                        <a:pt x="2738738" y="3448594"/>
                      </a:cubicBezTo>
                      <a:lnTo>
                        <a:pt x="2699549" y="3422468"/>
                      </a:lnTo>
                      <a:lnTo>
                        <a:pt x="2660361" y="3396343"/>
                      </a:lnTo>
                      <a:cubicBezTo>
                        <a:pt x="2647298" y="3387634"/>
                        <a:pt x="2636066" y="3375182"/>
                        <a:pt x="2621172" y="3370217"/>
                      </a:cubicBezTo>
                      <a:cubicBezTo>
                        <a:pt x="2608109" y="3365863"/>
                        <a:pt x="2594021" y="3363841"/>
                        <a:pt x="2581984" y="3357154"/>
                      </a:cubicBezTo>
                      <a:cubicBezTo>
                        <a:pt x="2554536" y="3341905"/>
                        <a:pt x="2529733" y="3322320"/>
                        <a:pt x="2503607" y="3304903"/>
                      </a:cubicBezTo>
                      <a:cubicBezTo>
                        <a:pt x="2490544" y="3296194"/>
                        <a:pt x="2479312" y="3283742"/>
                        <a:pt x="2464418" y="3278777"/>
                      </a:cubicBezTo>
                      <a:lnTo>
                        <a:pt x="2425229" y="3265714"/>
                      </a:lnTo>
                      <a:cubicBezTo>
                        <a:pt x="2412166" y="3257005"/>
                        <a:pt x="2400387" y="3245964"/>
                        <a:pt x="2386041" y="3239588"/>
                      </a:cubicBezTo>
                      <a:cubicBezTo>
                        <a:pt x="2360876" y="3228403"/>
                        <a:pt x="2307664" y="3213463"/>
                        <a:pt x="2307664" y="3213463"/>
                      </a:cubicBezTo>
                      <a:cubicBezTo>
                        <a:pt x="2294601" y="3204754"/>
                        <a:pt x="2282517" y="3194358"/>
                        <a:pt x="2268475" y="3187337"/>
                      </a:cubicBezTo>
                      <a:cubicBezTo>
                        <a:pt x="2256159" y="3181179"/>
                        <a:pt x="2241324" y="3180961"/>
                        <a:pt x="2229287" y="3174274"/>
                      </a:cubicBezTo>
                      <a:cubicBezTo>
                        <a:pt x="2229260" y="3174259"/>
                        <a:pt x="2131329" y="3108969"/>
                        <a:pt x="2111721" y="3095897"/>
                      </a:cubicBezTo>
                      <a:cubicBezTo>
                        <a:pt x="2098658" y="3087188"/>
                        <a:pt x="2083633" y="3080872"/>
                        <a:pt x="2072532" y="3069771"/>
                      </a:cubicBezTo>
                      <a:cubicBezTo>
                        <a:pt x="2059469" y="3056708"/>
                        <a:pt x="2047926" y="3041925"/>
                        <a:pt x="2033344" y="3030583"/>
                      </a:cubicBezTo>
                      <a:cubicBezTo>
                        <a:pt x="2008559" y="3011306"/>
                        <a:pt x="1981093" y="2995748"/>
                        <a:pt x="1954967" y="2978331"/>
                      </a:cubicBezTo>
                      <a:lnTo>
                        <a:pt x="1915778" y="2952205"/>
                      </a:lnTo>
                      <a:cubicBezTo>
                        <a:pt x="1907069" y="2939142"/>
                        <a:pt x="1900753" y="2924118"/>
                        <a:pt x="1889652" y="2913017"/>
                      </a:cubicBezTo>
                      <a:cubicBezTo>
                        <a:pt x="1786903" y="2810268"/>
                        <a:pt x="1918271" y="2976096"/>
                        <a:pt x="1811275" y="2847703"/>
                      </a:cubicBezTo>
                      <a:cubicBezTo>
                        <a:pt x="1756844" y="2782386"/>
                        <a:pt x="1817808" y="2830287"/>
                        <a:pt x="1745961" y="2782388"/>
                      </a:cubicBezTo>
                      <a:cubicBezTo>
                        <a:pt x="1741607" y="2769325"/>
                        <a:pt x="1739056" y="2755516"/>
                        <a:pt x="1732898" y="2743200"/>
                      </a:cubicBezTo>
                      <a:cubicBezTo>
                        <a:pt x="1725877" y="2729158"/>
                        <a:pt x="1712137" y="2718766"/>
                        <a:pt x="1706772" y="2704011"/>
                      </a:cubicBezTo>
                      <a:cubicBezTo>
                        <a:pt x="1646907" y="2539379"/>
                        <a:pt x="1713652" y="2649015"/>
                        <a:pt x="1654521" y="2560320"/>
                      </a:cubicBezTo>
                      <a:cubicBezTo>
                        <a:pt x="1650167" y="2547257"/>
                        <a:pt x="1641458" y="2534901"/>
                        <a:pt x="1641458" y="2521131"/>
                      </a:cubicBezTo>
                      <a:cubicBezTo>
                        <a:pt x="1641458" y="2407836"/>
                        <a:pt x="1642863" y="2294191"/>
                        <a:pt x="1654521" y="2181497"/>
                      </a:cubicBezTo>
                      <a:cubicBezTo>
                        <a:pt x="1656137" y="2165881"/>
                        <a:pt x="1670217" y="2154042"/>
                        <a:pt x="1680647" y="2142308"/>
                      </a:cubicBezTo>
                      <a:cubicBezTo>
                        <a:pt x="1705193" y="2114693"/>
                        <a:pt x="1723973" y="2075615"/>
                        <a:pt x="1759024" y="2063931"/>
                      </a:cubicBezTo>
                      <a:cubicBezTo>
                        <a:pt x="1857524" y="2031097"/>
                        <a:pt x="1736111" y="2075388"/>
                        <a:pt x="1837401" y="2024743"/>
                      </a:cubicBezTo>
                      <a:cubicBezTo>
                        <a:pt x="1849717" y="2018585"/>
                        <a:pt x="1864552" y="2018367"/>
                        <a:pt x="1876589" y="2011680"/>
                      </a:cubicBezTo>
                      <a:cubicBezTo>
                        <a:pt x="1904037" y="1996431"/>
                        <a:pt x="1932764" y="1981631"/>
                        <a:pt x="1954967" y="1959428"/>
                      </a:cubicBezTo>
                      <a:cubicBezTo>
                        <a:pt x="1968030" y="1946365"/>
                        <a:pt x="1978784" y="1930487"/>
                        <a:pt x="1994155" y="1920240"/>
                      </a:cubicBezTo>
                      <a:cubicBezTo>
                        <a:pt x="2005612" y="1912602"/>
                        <a:pt x="2020281" y="1911531"/>
                        <a:pt x="2033344" y="1907177"/>
                      </a:cubicBezTo>
                      <a:cubicBezTo>
                        <a:pt x="2127923" y="1844123"/>
                        <a:pt x="2083637" y="1840883"/>
                        <a:pt x="2163972" y="1881051"/>
                      </a:cubicBezTo>
                      <a:cubicBezTo>
                        <a:pt x="2257333" y="2021092"/>
                        <a:pt x="2111941" y="1808555"/>
                        <a:pt x="2229287" y="1959428"/>
                      </a:cubicBezTo>
                      <a:cubicBezTo>
                        <a:pt x="2248564" y="1984213"/>
                        <a:pt x="2264121" y="2011679"/>
                        <a:pt x="2281538" y="2037805"/>
                      </a:cubicBezTo>
                      <a:lnTo>
                        <a:pt x="2386041" y="2194560"/>
                      </a:lnTo>
                      <a:lnTo>
                        <a:pt x="2412167" y="2233748"/>
                      </a:lnTo>
                      <a:cubicBezTo>
                        <a:pt x="2420876" y="2246811"/>
                        <a:pt x="2427191" y="2261836"/>
                        <a:pt x="2438292" y="2272937"/>
                      </a:cubicBezTo>
                      <a:lnTo>
                        <a:pt x="2477481" y="2312125"/>
                      </a:lnTo>
                      <a:cubicBezTo>
                        <a:pt x="2508541" y="2405305"/>
                        <a:pt x="2464500" y="2292654"/>
                        <a:pt x="2529732" y="2390503"/>
                      </a:cubicBezTo>
                      <a:cubicBezTo>
                        <a:pt x="2537370" y="2401960"/>
                        <a:pt x="2536637" y="2417375"/>
                        <a:pt x="2542795" y="2429691"/>
                      </a:cubicBezTo>
                      <a:cubicBezTo>
                        <a:pt x="2564567" y="2473234"/>
                        <a:pt x="2568920" y="2468879"/>
                        <a:pt x="2608109" y="2495005"/>
                      </a:cubicBezTo>
                      <a:cubicBezTo>
                        <a:pt x="2618733" y="2526878"/>
                        <a:pt x="2621975" y="2548061"/>
                        <a:pt x="2647298" y="2573383"/>
                      </a:cubicBezTo>
                      <a:cubicBezTo>
                        <a:pt x="2658399" y="2584484"/>
                        <a:pt x="2673424" y="2590800"/>
                        <a:pt x="2686487" y="2599508"/>
                      </a:cubicBezTo>
                      <a:cubicBezTo>
                        <a:pt x="2751346" y="2696800"/>
                        <a:pt x="2667990" y="2577313"/>
                        <a:pt x="2751801" y="2677885"/>
                      </a:cubicBezTo>
                      <a:cubicBezTo>
                        <a:pt x="2761852" y="2689946"/>
                        <a:pt x="2765668" y="2707266"/>
                        <a:pt x="2777927" y="2717074"/>
                      </a:cubicBezTo>
                      <a:cubicBezTo>
                        <a:pt x="2788679" y="2725676"/>
                        <a:pt x="2804052" y="2725783"/>
                        <a:pt x="2817115" y="2730137"/>
                      </a:cubicBezTo>
                      <a:cubicBezTo>
                        <a:pt x="2865013" y="2801982"/>
                        <a:pt x="2817115" y="2741022"/>
                        <a:pt x="2882429" y="2795451"/>
                      </a:cubicBezTo>
                      <a:cubicBezTo>
                        <a:pt x="2896621" y="2807278"/>
                        <a:pt x="2906247" y="2824393"/>
                        <a:pt x="2921618" y="2834640"/>
                      </a:cubicBezTo>
                      <a:cubicBezTo>
                        <a:pt x="2933075" y="2842278"/>
                        <a:pt x="2948491" y="2841545"/>
                        <a:pt x="2960807" y="2847703"/>
                      </a:cubicBezTo>
                      <a:cubicBezTo>
                        <a:pt x="3062098" y="2898348"/>
                        <a:pt x="2940680" y="2854056"/>
                        <a:pt x="3039184" y="2886891"/>
                      </a:cubicBezTo>
                      <a:cubicBezTo>
                        <a:pt x="3134978" y="2882537"/>
                        <a:pt x="3232167" y="2890685"/>
                        <a:pt x="3326567" y="2873828"/>
                      </a:cubicBezTo>
                      <a:cubicBezTo>
                        <a:pt x="3357477" y="2868308"/>
                        <a:pt x="3404944" y="2821577"/>
                        <a:pt x="3404944" y="2821577"/>
                      </a:cubicBezTo>
                      <a:cubicBezTo>
                        <a:pt x="3400590" y="2808514"/>
                        <a:pt x="3401618" y="2792125"/>
                        <a:pt x="3391881" y="2782388"/>
                      </a:cubicBezTo>
                      <a:cubicBezTo>
                        <a:pt x="3385668" y="2776175"/>
                        <a:pt x="3300850" y="2756331"/>
                        <a:pt x="3300441" y="2756263"/>
                      </a:cubicBezTo>
                      <a:cubicBezTo>
                        <a:pt x="3265813" y="2750492"/>
                        <a:pt x="3230635" y="2748538"/>
                        <a:pt x="3195938" y="2743200"/>
                      </a:cubicBezTo>
                      <a:cubicBezTo>
                        <a:pt x="3173994" y="2739824"/>
                        <a:pt x="3152395" y="2734491"/>
                        <a:pt x="3130624" y="2730137"/>
                      </a:cubicBezTo>
                      <a:cubicBezTo>
                        <a:pt x="3142918" y="2721941"/>
                        <a:pt x="3201060" y="2690435"/>
                        <a:pt x="3195938" y="2664823"/>
                      </a:cubicBezTo>
                      <a:cubicBezTo>
                        <a:pt x="3192859" y="2649428"/>
                        <a:pt x="3170791" y="2645718"/>
                        <a:pt x="3156749" y="2638697"/>
                      </a:cubicBezTo>
                      <a:cubicBezTo>
                        <a:pt x="3134797" y="2627721"/>
                        <a:pt x="3086238" y="2618850"/>
                        <a:pt x="3065309" y="2612571"/>
                      </a:cubicBezTo>
                      <a:cubicBezTo>
                        <a:pt x="3038932" y="2604658"/>
                        <a:pt x="3013058" y="2595153"/>
                        <a:pt x="2986932" y="2586445"/>
                      </a:cubicBezTo>
                      <a:cubicBezTo>
                        <a:pt x="2973869" y="2582091"/>
                        <a:pt x="2961102" y="2576723"/>
                        <a:pt x="2947744" y="2573383"/>
                      </a:cubicBezTo>
                      <a:cubicBezTo>
                        <a:pt x="2930327" y="2569029"/>
                        <a:pt x="2912688" y="2565479"/>
                        <a:pt x="2895492" y="2560320"/>
                      </a:cubicBezTo>
                      <a:cubicBezTo>
                        <a:pt x="2869115" y="2552407"/>
                        <a:pt x="2817115" y="2534194"/>
                        <a:pt x="2817115" y="2534194"/>
                      </a:cubicBezTo>
                      <a:cubicBezTo>
                        <a:pt x="2804052" y="2525485"/>
                        <a:pt x="2789028" y="2519169"/>
                        <a:pt x="2777927" y="2508068"/>
                      </a:cubicBezTo>
                      <a:cubicBezTo>
                        <a:pt x="2766826" y="2496967"/>
                        <a:pt x="2763862" y="2478930"/>
                        <a:pt x="2751801" y="2468880"/>
                      </a:cubicBezTo>
                      <a:cubicBezTo>
                        <a:pt x="2736841" y="2456414"/>
                        <a:pt x="2716966" y="2451463"/>
                        <a:pt x="2699549" y="2442754"/>
                      </a:cubicBezTo>
                      <a:cubicBezTo>
                        <a:pt x="2666718" y="2344254"/>
                        <a:pt x="2714824" y="2461846"/>
                        <a:pt x="2647298" y="2377440"/>
                      </a:cubicBezTo>
                      <a:cubicBezTo>
                        <a:pt x="2638696" y="2366688"/>
                        <a:pt x="2624498" y="2347988"/>
                        <a:pt x="2634235" y="2338251"/>
                      </a:cubicBezTo>
                      <a:cubicBezTo>
                        <a:pt x="2643972" y="2328514"/>
                        <a:pt x="2659876" y="2348851"/>
                        <a:pt x="2673424" y="2351314"/>
                      </a:cubicBezTo>
                      <a:cubicBezTo>
                        <a:pt x="2707963" y="2357594"/>
                        <a:pt x="2743093" y="2360023"/>
                        <a:pt x="2777927" y="2364377"/>
                      </a:cubicBezTo>
                      <a:cubicBezTo>
                        <a:pt x="2825824" y="2360023"/>
                        <a:pt x="2877669" y="2370847"/>
                        <a:pt x="2921618" y="2351314"/>
                      </a:cubicBezTo>
                      <a:cubicBezTo>
                        <a:pt x="2935965" y="2344938"/>
                        <a:pt x="2907751" y="2321933"/>
                        <a:pt x="2895492" y="2312125"/>
                      </a:cubicBezTo>
                      <a:cubicBezTo>
                        <a:pt x="2884740" y="2303523"/>
                        <a:pt x="2869367" y="2303417"/>
                        <a:pt x="2856304" y="2299063"/>
                      </a:cubicBezTo>
                      <a:cubicBezTo>
                        <a:pt x="2780993" y="2248856"/>
                        <a:pt x="2853641" y="2292323"/>
                        <a:pt x="2777927" y="2259874"/>
                      </a:cubicBezTo>
                      <a:cubicBezTo>
                        <a:pt x="2760028" y="2252203"/>
                        <a:pt x="2743755" y="2240980"/>
                        <a:pt x="2725675" y="2233748"/>
                      </a:cubicBezTo>
                      <a:cubicBezTo>
                        <a:pt x="2700106" y="2223520"/>
                        <a:pt x="2647298" y="2207623"/>
                        <a:pt x="2647298" y="2207623"/>
                      </a:cubicBezTo>
                      <a:cubicBezTo>
                        <a:pt x="2634235" y="2194560"/>
                        <a:pt x="2622301" y="2180261"/>
                        <a:pt x="2608109" y="2168434"/>
                      </a:cubicBezTo>
                      <a:cubicBezTo>
                        <a:pt x="2596048" y="2158383"/>
                        <a:pt x="2577242" y="2155621"/>
                        <a:pt x="2568921" y="2142308"/>
                      </a:cubicBezTo>
                      <a:cubicBezTo>
                        <a:pt x="2554325" y="2118955"/>
                        <a:pt x="2551504" y="2090057"/>
                        <a:pt x="2542795" y="2063931"/>
                      </a:cubicBezTo>
                      <a:lnTo>
                        <a:pt x="2516669" y="1985554"/>
                      </a:lnTo>
                      <a:lnTo>
                        <a:pt x="2503607" y="1946365"/>
                      </a:lnTo>
                      <a:cubicBezTo>
                        <a:pt x="2499253" y="1902822"/>
                        <a:pt x="2490544" y="1859497"/>
                        <a:pt x="2490544" y="1815737"/>
                      </a:cubicBezTo>
                      <a:cubicBezTo>
                        <a:pt x="2490544" y="1793534"/>
                        <a:pt x="2481836" y="1746069"/>
                        <a:pt x="2503607" y="1750423"/>
                      </a:cubicBezTo>
                      <a:cubicBezTo>
                        <a:pt x="2534396" y="1756581"/>
                        <a:pt x="2533655" y="1806598"/>
                        <a:pt x="2555858" y="1828800"/>
                      </a:cubicBezTo>
                      <a:cubicBezTo>
                        <a:pt x="2568921" y="1841863"/>
                        <a:pt x="2580465" y="1856646"/>
                        <a:pt x="2595047" y="1867988"/>
                      </a:cubicBezTo>
                      <a:cubicBezTo>
                        <a:pt x="2619832" y="1887265"/>
                        <a:pt x="2673424" y="1920240"/>
                        <a:pt x="2673424" y="1920240"/>
                      </a:cubicBezTo>
                      <a:cubicBezTo>
                        <a:pt x="2682132" y="1933303"/>
                        <a:pt x="2687290" y="1949621"/>
                        <a:pt x="2699549" y="1959428"/>
                      </a:cubicBezTo>
                      <a:cubicBezTo>
                        <a:pt x="2710301" y="1968030"/>
                        <a:pt x="2726701" y="1965804"/>
                        <a:pt x="2738738" y="1972491"/>
                      </a:cubicBezTo>
                      <a:cubicBezTo>
                        <a:pt x="2766186" y="1987740"/>
                        <a:pt x="2794912" y="2002541"/>
                        <a:pt x="2817115" y="2024743"/>
                      </a:cubicBezTo>
                      <a:cubicBezTo>
                        <a:pt x="2867405" y="2075032"/>
                        <a:pt x="2840933" y="2053683"/>
                        <a:pt x="2895492" y="2090057"/>
                      </a:cubicBezTo>
                      <a:cubicBezTo>
                        <a:pt x="2904201" y="2103120"/>
                        <a:pt x="2908305" y="2120924"/>
                        <a:pt x="2921618" y="2129245"/>
                      </a:cubicBezTo>
                      <a:cubicBezTo>
                        <a:pt x="2944971" y="2143841"/>
                        <a:pt x="2999995" y="2155371"/>
                        <a:pt x="2999995" y="2155371"/>
                      </a:cubicBezTo>
                      <a:cubicBezTo>
                        <a:pt x="3008704" y="2168434"/>
                        <a:pt x="3014306" y="2184222"/>
                        <a:pt x="3026121" y="2194560"/>
                      </a:cubicBezTo>
                      <a:cubicBezTo>
                        <a:pt x="3049751" y="2215236"/>
                        <a:pt x="3104498" y="2246811"/>
                        <a:pt x="3104498" y="2246811"/>
                      </a:cubicBezTo>
                      <a:cubicBezTo>
                        <a:pt x="3174168" y="2351317"/>
                        <a:pt x="3082726" y="2225039"/>
                        <a:pt x="3169812" y="2312125"/>
                      </a:cubicBezTo>
                      <a:cubicBezTo>
                        <a:pt x="3180913" y="2323226"/>
                        <a:pt x="3184123" y="2340976"/>
                        <a:pt x="3195938" y="2351314"/>
                      </a:cubicBezTo>
                      <a:cubicBezTo>
                        <a:pt x="3219568" y="2371990"/>
                        <a:pt x="3274315" y="2403565"/>
                        <a:pt x="3274315" y="2403565"/>
                      </a:cubicBezTo>
                      <a:cubicBezTo>
                        <a:pt x="3283024" y="2416628"/>
                        <a:pt x="3289340" y="2431652"/>
                        <a:pt x="3300441" y="2442754"/>
                      </a:cubicBezTo>
                      <a:cubicBezTo>
                        <a:pt x="3325764" y="2468078"/>
                        <a:pt x="3346944" y="2471318"/>
                        <a:pt x="3378818" y="2481943"/>
                      </a:cubicBezTo>
                      <a:cubicBezTo>
                        <a:pt x="3387527" y="2495006"/>
                        <a:pt x="3392685" y="2511324"/>
                        <a:pt x="3404944" y="2521131"/>
                      </a:cubicBezTo>
                      <a:cubicBezTo>
                        <a:pt x="3415696" y="2529733"/>
                        <a:pt x="3431816" y="2528036"/>
                        <a:pt x="3444132" y="2534194"/>
                      </a:cubicBezTo>
                      <a:cubicBezTo>
                        <a:pt x="3458174" y="2541215"/>
                        <a:pt x="3469279" y="2553299"/>
                        <a:pt x="3483321" y="2560320"/>
                      </a:cubicBezTo>
                      <a:cubicBezTo>
                        <a:pt x="3495637" y="2566478"/>
                        <a:pt x="3509269" y="2569600"/>
                        <a:pt x="3522509" y="2573383"/>
                      </a:cubicBezTo>
                      <a:cubicBezTo>
                        <a:pt x="3584093" y="2590978"/>
                        <a:pt x="3592211" y="2588938"/>
                        <a:pt x="3666201" y="2599508"/>
                      </a:cubicBezTo>
                      <a:cubicBezTo>
                        <a:pt x="3679264" y="2603862"/>
                        <a:pt x="3691948" y="2609584"/>
                        <a:pt x="3705389" y="2612571"/>
                      </a:cubicBezTo>
                      <a:cubicBezTo>
                        <a:pt x="3731245" y="2618317"/>
                        <a:pt x="3757708" y="2620896"/>
                        <a:pt x="3783767" y="2625634"/>
                      </a:cubicBezTo>
                      <a:cubicBezTo>
                        <a:pt x="3805611" y="2629606"/>
                        <a:pt x="3827310" y="2634343"/>
                        <a:pt x="3849081" y="2638697"/>
                      </a:cubicBezTo>
                      <a:cubicBezTo>
                        <a:pt x="3946383" y="2703566"/>
                        <a:pt x="3826872" y="2620191"/>
                        <a:pt x="3927458" y="2704011"/>
                      </a:cubicBezTo>
                      <a:cubicBezTo>
                        <a:pt x="3939519" y="2714062"/>
                        <a:pt x="3953584" y="2721428"/>
                        <a:pt x="3966647" y="2730137"/>
                      </a:cubicBezTo>
                      <a:cubicBezTo>
                        <a:pt x="3974112" y="2741335"/>
                        <a:pt x="4007079" y="2801671"/>
                        <a:pt x="4031961" y="2795451"/>
                      </a:cubicBezTo>
                      <a:cubicBezTo>
                        <a:pt x="4045319" y="2792112"/>
                        <a:pt x="4040670" y="2769326"/>
                        <a:pt x="4045024" y="2756263"/>
                      </a:cubicBezTo>
                      <a:cubicBezTo>
                        <a:pt x="4040670" y="2743200"/>
                        <a:pt x="4041698" y="2726811"/>
                        <a:pt x="4031961" y="2717074"/>
                      </a:cubicBezTo>
                      <a:cubicBezTo>
                        <a:pt x="4009758" y="2694871"/>
                        <a:pt x="3979710" y="2682240"/>
                        <a:pt x="3953584" y="2664823"/>
                      </a:cubicBezTo>
                      <a:lnTo>
                        <a:pt x="3914395" y="2638697"/>
                      </a:lnTo>
                      <a:cubicBezTo>
                        <a:pt x="3901332" y="2629988"/>
                        <a:pt x="3890101" y="2617536"/>
                        <a:pt x="3875207" y="2612571"/>
                      </a:cubicBezTo>
                      <a:cubicBezTo>
                        <a:pt x="3862144" y="2608217"/>
                        <a:pt x="3822248" y="2599508"/>
                        <a:pt x="3836018" y="2599508"/>
                      </a:cubicBezTo>
                      <a:cubicBezTo>
                        <a:pt x="3888450" y="2599508"/>
                        <a:pt x="3940521" y="2608217"/>
                        <a:pt x="3992772" y="2612571"/>
                      </a:cubicBezTo>
                      <a:lnTo>
                        <a:pt x="4071149" y="2638697"/>
                      </a:lnTo>
                      <a:lnTo>
                        <a:pt x="4110338" y="2651760"/>
                      </a:lnTo>
                      <a:cubicBezTo>
                        <a:pt x="4092270" y="2597556"/>
                        <a:pt x="4097503" y="2586522"/>
                        <a:pt x="4018898" y="2560320"/>
                      </a:cubicBezTo>
                      <a:cubicBezTo>
                        <a:pt x="3978343" y="2546802"/>
                        <a:pt x="3873510" y="2509630"/>
                        <a:pt x="3836018" y="2508068"/>
                      </a:cubicBezTo>
                      <a:lnTo>
                        <a:pt x="3522509" y="2495005"/>
                      </a:lnTo>
                      <a:cubicBezTo>
                        <a:pt x="3325547" y="2429353"/>
                        <a:pt x="3300446" y="2429703"/>
                        <a:pt x="3065309" y="2194560"/>
                      </a:cubicBezTo>
                      <a:cubicBezTo>
                        <a:pt x="3052246" y="2181497"/>
                        <a:pt x="3037948" y="2169563"/>
                        <a:pt x="3026121" y="2155371"/>
                      </a:cubicBezTo>
                      <a:cubicBezTo>
                        <a:pt x="3016070" y="2143310"/>
                        <a:pt x="3011096" y="2127284"/>
                        <a:pt x="2999995" y="2116183"/>
                      </a:cubicBezTo>
                      <a:cubicBezTo>
                        <a:pt x="2988894" y="2105082"/>
                        <a:pt x="2973870" y="2098766"/>
                        <a:pt x="2960807" y="2090057"/>
                      </a:cubicBezTo>
                      <a:cubicBezTo>
                        <a:pt x="2912907" y="2018208"/>
                        <a:pt x="2960809" y="2079174"/>
                        <a:pt x="2895492" y="2024743"/>
                      </a:cubicBezTo>
                      <a:cubicBezTo>
                        <a:pt x="2794904" y="1940920"/>
                        <a:pt x="2914421" y="2024299"/>
                        <a:pt x="2817115" y="1959428"/>
                      </a:cubicBezTo>
                      <a:cubicBezTo>
                        <a:pt x="2756155" y="1867988"/>
                        <a:pt x="2790990" y="1898468"/>
                        <a:pt x="2725675" y="1854925"/>
                      </a:cubicBezTo>
                      <a:cubicBezTo>
                        <a:pt x="2694614" y="1761746"/>
                        <a:pt x="2738657" y="1874398"/>
                        <a:pt x="2673424" y="1776548"/>
                      </a:cubicBezTo>
                      <a:cubicBezTo>
                        <a:pt x="2665786" y="1765091"/>
                        <a:pt x="2646859" y="1740060"/>
                        <a:pt x="2660361" y="1737360"/>
                      </a:cubicBezTo>
                      <a:cubicBezTo>
                        <a:pt x="2707522" y="1727928"/>
                        <a:pt x="2756155" y="1746069"/>
                        <a:pt x="2804052" y="1750423"/>
                      </a:cubicBezTo>
                      <a:cubicBezTo>
                        <a:pt x="2821469" y="1754777"/>
                        <a:pt x="2839494" y="1757181"/>
                        <a:pt x="2856304" y="1763485"/>
                      </a:cubicBezTo>
                      <a:cubicBezTo>
                        <a:pt x="2947894" y="1797831"/>
                        <a:pt x="2871957" y="1777843"/>
                        <a:pt x="2947744" y="1815737"/>
                      </a:cubicBezTo>
                      <a:cubicBezTo>
                        <a:pt x="2960060" y="1821895"/>
                        <a:pt x="2973869" y="1824446"/>
                        <a:pt x="2986932" y="1828800"/>
                      </a:cubicBezTo>
                      <a:cubicBezTo>
                        <a:pt x="2995641" y="1841863"/>
                        <a:pt x="3006682" y="1853642"/>
                        <a:pt x="3013058" y="1867988"/>
                      </a:cubicBezTo>
                      <a:cubicBezTo>
                        <a:pt x="3024243" y="1893153"/>
                        <a:pt x="3039184" y="1946365"/>
                        <a:pt x="3039184" y="1946365"/>
                      </a:cubicBezTo>
                      <a:cubicBezTo>
                        <a:pt x="3047892" y="1933302"/>
                        <a:pt x="3059797" y="1921877"/>
                        <a:pt x="3065309" y="1907177"/>
                      </a:cubicBezTo>
                      <a:cubicBezTo>
                        <a:pt x="3078443" y="1872152"/>
                        <a:pt x="3089526" y="1741475"/>
                        <a:pt x="3091435" y="1724297"/>
                      </a:cubicBezTo>
                      <a:cubicBezTo>
                        <a:pt x="3144106" y="1829637"/>
                        <a:pt x="3084672" y="1741559"/>
                        <a:pt x="3156749" y="1789611"/>
                      </a:cubicBezTo>
                      <a:cubicBezTo>
                        <a:pt x="3172120" y="1799859"/>
                        <a:pt x="3181356" y="1817458"/>
                        <a:pt x="3195938" y="1828800"/>
                      </a:cubicBezTo>
                      <a:cubicBezTo>
                        <a:pt x="3220723" y="1848077"/>
                        <a:pt x="3274315" y="1881051"/>
                        <a:pt x="3274315" y="1881051"/>
                      </a:cubicBezTo>
                      <a:cubicBezTo>
                        <a:pt x="3283024" y="1894114"/>
                        <a:pt x="3288182" y="1910432"/>
                        <a:pt x="3300441" y="1920240"/>
                      </a:cubicBezTo>
                      <a:cubicBezTo>
                        <a:pt x="3311193" y="1928842"/>
                        <a:pt x="3329893" y="1923567"/>
                        <a:pt x="3339629" y="1933303"/>
                      </a:cubicBezTo>
                      <a:cubicBezTo>
                        <a:pt x="3349365" y="1943039"/>
                        <a:pt x="3346005" y="1960455"/>
                        <a:pt x="3352692" y="1972491"/>
                      </a:cubicBezTo>
                      <a:cubicBezTo>
                        <a:pt x="3367941" y="1999939"/>
                        <a:pt x="3404944" y="2050868"/>
                        <a:pt x="3404944" y="2050868"/>
                      </a:cubicBezTo>
                      <a:cubicBezTo>
                        <a:pt x="3418007" y="2042160"/>
                        <a:pt x="3434325" y="2037002"/>
                        <a:pt x="3444132" y="2024743"/>
                      </a:cubicBezTo>
                      <a:cubicBezTo>
                        <a:pt x="3452734" y="2013991"/>
                        <a:pt x="3454208" y="1998996"/>
                        <a:pt x="3457195" y="1985554"/>
                      </a:cubicBezTo>
                      <a:cubicBezTo>
                        <a:pt x="3464445" y="1952929"/>
                        <a:pt x="3479154" y="1844906"/>
                        <a:pt x="3483321" y="1815737"/>
                      </a:cubicBezTo>
                      <a:cubicBezTo>
                        <a:pt x="3509447" y="1841863"/>
                        <a:pt x="3530956" y="1873619"/>
                        <a:pt x="3561698" y="1894114"/>
                      </a:cubicBezTo>
                      <a:cubicBezTo>
                        <a:pt x="3587824" y="1911531"/>
                        <a:pt x="3617873" y="1924162"/>
                        <a:pt x="3640075" y="1946365"/>
                      </a:cubicBezTo>
                      <a:cubicBezTo>
                        <a:pt x="3729553" y="2035844"/>
                        <a:pt x="3687709" y="2004249"/>
                        <a:pt x="3757641" y="2050868"/>
                      </a:cubicBezTo>
                      <a:cubicBezTo>
                        <a:pt x="3761995" y="2063931"/>
                        <a:pt x="3764546" y="2077741"/>
                        <a:pt x="3770704" y="2090057"/>
                      </a:cubicBezTo>
                      <a:cubicBezTo>
                        <a:pt x="3821349" y="2191348"/>
                        <a:pt x="3777057" y="2069930"/>
                        <a:pt x="3809892" y="2168434"/>
                      </a:cubicBezTo>
                      <a:cubicBezTo>
                        <a:pt x="3814246" y="2155371"/>
                        <a:pt x="3821585" y="2142946"/>
                        <a:pt x="3822955" y="2129245"/>
                      </a:cubicBezTo>
                      <a:cubicBezTo>
                        <a:pt x="3830333" y="2055462"/>
                        <a:pt x="3815647" y="1978475"/>
                        <a:pt x="3836018" y="1907177"/>
                      </a:cubicBezTo>
                      <a:cubicBezTo>
                        <a:pt x="3841093" y="1889414"/>
                        <a:pt x="3861015" y="1934538"/>
                        <a:pt x="3875207" y="1946365"/>
                      </a:cubicBezTo>
                      <a:cubicBezTo>
                        <a:pt x="3887268" y="1956416"/>
                        <a:pt x="3902334" y="1962440"/>
                        <a:pt x="3914395" y="1972491"/>
                      </a:cubicBezTo>
                      <a:cubicBezTo>
                        <a:pt x="3960440" y="2010862"/>
                        <a:pt x="3969420" y="2035435"/>
                        <a:pt x="4005835" y="2090057"/>
                      </a:cubicBezTo>
                      <a:lnTo>
                        <a:pt x="4031961" y="2129245"/>
                      </a:lnTo>
                      <a:cubicBezTo>
                        <a:pt x="4062441" y="2220686"/>
                        <a:pt x="4049379" y="2233749"/>
                        <a:pt x="4071149" y="2168434"/>
                      </a:cubicBezTo>
                      <a:cubicBezTo>
                        <a:pt x="4075503" y="2129245"/>
                        <a:pt x="4058551" y="2080805"/>
                        <a:pt x="4084212" y="2050868"/>
                      </a:cubicBezTo>
                      <a:cubicBezTo>
                        <a:pt x="4099472" y="2033064"/>
                        <a:pt x="4128941" y="2065766"/>
                        <a:pt x="4149527" y="2076994"/>
                      </a:cubicBezTo>
                      <a:cubicBezTo>
                        <a:pt x="4177092" y="2092029"/>
                        <a:pt x="4227904" y="2129245"/>
                        <a:pt x="4227904" y="2129245"/>
                      </a:cubicBezTo>
                      <a:cubicBezTo>
                        <a:pt x="4245321" y="2155371"/>
                        <a:pt x="4281410" y="2238997"/>
                        <a:pt x="4280155" y="2207623"/>
                      </a:cubicBezTo>
                      <a:cubicBezTo>
                        <a:pt x="4271945" y="2002376"/>
                        <a:pt x="4292597" y="1963793"/>
                        <a:pt x="4254029" y="1828800"/>
                      </a:cubicBezTo>
                      <a:cubicBezTo>
                        <a:pt x="4250246" y="1815560"/>
                        <a:pt x="4247654" y="1801648"/>
                        <a:pt x="4240967" y="1789611"/>
                      </a:cubicBezTo>
                      <a:cubicBezTo>
                        <a:pt x="4225718" y="1762163"/>
                        <a:pt x="4214841" y="1728651"/>
                        <a:pt x="4188715" y="1711234"/>
                      </a:cubicBezTo>
                      <a:lnTo>
                        <a:pt x="4110338" y="1658983"/>
                      </a:lnTo>
                      <a:lnTo>
                        <a:pt x="4071149" y="1632857"/>
                      </a:lnTo>
                      <a:cubicBezTo>
                        <a:pt x="4058086" y="1624148"/>
                        <a:pt x="4046855" y="1611696"/>
                        <a:pt x="4031961" y="1606731"/>
                      </a:cubicBezTo>
                      <a:lnTo>
                        <a:pt x="3992772" y="1593668"/>
                      </a:lnTo>
                      <a:cubicBezTo>
                        <a:pt x="3947853" y="1559979"/>
                        <a:pt x="3939501" y="1548847"/>
                        <a:pt x="3888269" y="1528354"/>
                      </a:cubicBezTo>
                      <a:cubicBezTo>
                        <a:pt x="3862700" y="1518126"/>
                        <a:pt x="3832806" y="1517504"/>
                        <a:pt x="3809892" y="1502228"/>
                      </a:cubicBezTo>
                      <a:cubicBezTo>
                        <a:pt x="3796829" y="1493520"/>
                        <a:pt x="3784746" y="1483124"/>
                        <a:pt x="3770704" y="1476103"/>
                      </a:cubicBezTo>
                      <a:cubicBezTo>
                        <a:pt x="3748754" y="1465128"/>
                        <a:pt x="3700191" y="1456255"/>
                        <a:pt x="3679264" y="1449977"/>
                      </a:cubicBezTo>
                      <a:cubicBezTo>
                        <a:pt x="3652887" y="1442064"/>
                        <a:pt x="3627891" y="1429252"/>
                        <a:pt x="3600887" y="1423851"/>
                      </a:cubicBezTo>
                      <a:cubicBezTo>
                        <a:pt x="3517968" y="1407267"/>
                        <a:pt x="3557112" y="1416173"/>
                        <a:pt x="3483321" y="1397725"/>
                      </a:cubicBezTo>
                      <a:cubicBezTo>
                        <a:pt x="3480793" y="1359807"/>
                        <a:pt x="3485755" y="1185840"/>
                        <a:pt x="3444132" y="1123405"/>
                      </a:cubicBezTo>
                      <a:cubicBezTo>
                        <a:pt x="3435424" y="1110342"/>
                        <a:pt x="3425028" y="1098259"/>
                        <a:pt x="3418007" y="1084217"/>
                      </a:cubicBezTo>
                      <a:cubicBezTo>
                        <a:pt x="3388550" y="1025303"/>
                        <a:pt x="3425613" y="1061993"/>
                        <a:pt x="3378818" y="1005840"/>
                      </a:cubicBezTo>
                      <a:cubicBezTo>
                        <a:pt x="3366991" y="991648"/>
                        <a:pt x="3351456" y="980843"/>
                        <a:pt x="3339629" y="966651"/>
                      </a:cubicBezTo>
                      <a:cubicBezTo>
                        <a:pt x="3329579" y="954590"/>
                        <a:pt x="3325319" y="937801"/>
                        <a:pt x="3313504" y="927463"/>
                      </a:cubicBezTo>
                      <a:cubicBezTo>
                        <a:pt x="3289874" y="906786"/>
                        <a:pt x="3261253" y="892628"/>
                        <a:pt x="3235127" y="875211"/>
                      </a:cubicBezTo>
                      <a:lnTo>
                        <a:pt x="3195938" y="849085"/>
                      </a:lnTo>
                      <a:lnTo>
                        <a:pt x="3156749" y="822960"/>
                      </a:lnTo>
                      <a:cubicBezTo>
                        <a:pt x="3081883" y="710657"/>
                        <a:pt x="3181568" y="842813"/>
                        <a:pt x="3091435" y="770708"/>
                      </a:cubicBezTo>
                      <a:cubicBezTo>
                        <a:pt x="3007024" y="703181"/>
                        <a:pt x="3124623" y="751292"/>
                        <a:pt x="3026121" y="718457"/>
                      </a:cubicBezTo>
                      <a:cubicBezTo>
                        <a:pt x="2951249" y="606149"/>
                        <a:pt x="3050943" y="738313"/>
                        <a:pt x="2960807" y="666205"/>
                      </a:cubicBezTo>
                      <a:cubicBezTo>
                        <a:pt x="2876399" y="598679"/>
                        <a:pt x="2993993" y="646788"/>
                        <a:pt x="2895492" y="613954"/>
                      </a:cubicBezTo>
                      <a:cubicBezTo>
                        <a:pt x="2869366" y="596537"/>
                        <a:pt x="2827044" y="591491"/>
                        <a:pt x="2817115" y="561703"/>
                      </a:cubicBezTo>
                      <a:cubicBezTo>
                        <a:pt x="2799698" y="509451"/>
                        <a:pt x="2817115" y="526868"/>
                        <a:pt x="2764864" y="509451"/>
                      </a:cubicBezTo>
                      <a:cubicBezTo>
                        <a:pt x="2716590" y="437042"/>
                        <a:pt x="2766358" y="494316"/>
                        <a:pt x="2699549" y="457200"/>
                      </a:cubicBezTo>
                      <a:cubicBezTo>
                        <a:pt x="2672101" y="441951"/>
                        <a:pt x="2647298" y="422365"/>
                        <a:pt x="2621172" y="404948"/>
                      </a:cubicBezTo>
                      <a:cubicBezTo>
                        <a:pt x="2608109" y="396240"/>
                        <a:pt x="2596878" y="383788"/>
                        <a:pt x="2581984" y="378823"/>
                      </a:cubicBezTo>
                      <a:lnTo>
                        <a:pt x="2464418" y="339634"/>
                      </a:lnTo>
                      <a:cubicBezTo>
                        <a:pt x="2423719" y="326068"/>
                        <a:pt x="2407204" y="318762"/>
                        <a:pt x="2359915" y="313508"/>
                      </a:cubicBezTo>
                      <a:cubicBezTo>
                        <a:pt x="2303489" y="307238"/>
                        <a:pt x="2246704" y="304799"/>
                        <a:pt x="2190098" y="300445"/>
                      </a:cubicBezTo>
                      <a:cubicBezTo>
                        <a:pt x="1959335" y="314019"/>
                        <a:pt x="1893878" y="313508"/>
                        <a:pt x="2020281" y="274320"/>
                      </a:cubicBezTo>
                      <a:close/>
                    </a:path>
                  </a:pathLst>
                </a:cu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
                <p:cNvSpPr/>
                <p:nvPr/>
              </p:nvSpPr>
              <p:spPr>
                <a:xfrm rot="12249662">
                  <a:off x="6251615" y="1612227"/>
                  <a:ext cx="500335" cy="119408"/>
                </a:xfrm>
                <a:custGeom>
                  <a:avLst/>
                  <a:gdLst>
                    <a:gd name="connsiteX0" fmla="*/ 0 w 685800"/>
                    <a:gd name="connsiteY0" fmla="*/ 228600 h 457200"/>
                    <a:gd name="connsiteX1" fmla="*/ 342900 w 685800"/>
                    <a:gd name="connsiteY1" fmla="*/ 0 h 457200"/>
                    <a:gd name="connsiteX2" fmla="*/ 685800 w 685800"/>
                    <a:gd name="connsiteY2" fmla="*/ 228600 h 457200"/>
                    <a:gd name="connsiteX3" fmla="*/ 342900 w 685800"/>
                    <a:gd name="connsiteY3" fmla="*/ 457200 h 457200"/>
                    <a:gd name="connsiteX4" fmla="*/ 0 w 685800"/>
                    <a:gd name="connsiteY4" fmla="*/ 228600 h 457200"/>
                    <a:gd name="connsiteX0" fmla="*/ 0 w 685800"/>
                    <a:gd name="connsiteY0" fmla="*/ 228600 h 744583"/>
                    <a:gd name="connsiteX1" fmla="*/ 342900 w 685800"/>
                    <a:gd name="connsiteY1" fmla="*/ 0 h 744583"/>
                    <a:gd name="connsiteX2" fmla="*/ 685800 w 685800"/>
                    <a:gd name="connsiteY2" fmla="*/ 228600 h 744583"/>
                    <a:gd name="connsiteX3" fmla="*/ 342900 w 685800"/>
                    <a:gd name="connsiteY3" fmla="*/ 744583 h 744583"/>
                    <a:gd name="connsiteX4" fmla="*/ 0 w 685800"/>
                    <a:gd name="connsiteY4" fmla="*/ 228600 h 744583"/>
                    <a:gd name="connsiteX0" fmla="*/ 0 w 1016591"/>
                    <a:gd name="connsiteY0" fmla="*/ 228600 h 744583"/>
                    <a:gd name="connsiteX1" fmla="*/ 342900 w 1016591"/>
                    <a:gd name="connsiteY1" fmla="*/ 0 h 744583"/>
                    <a:gd name="connsiteX2" fmla="*/ 685800 w 1016591"/>
                    <a:gd name="connsiteY2" fmla="*/ 228600 h 744583"/>
                    <a:gd name="connsiteX3" fmla="*/ 342900 w 1016591"/>
                    <a:gd name="connsiteY3" fmla="*/ 744583 h 744583"/>
                    <a:gd name="connsiteX4" fmla="*/ 0 w 1016591"/>
                    <a:gd name="connsiteY4" fmla="*/ 228600 h 744583"/>
                    <a:gd name="connsiteX0" fmla="*/ 211211 w 1227802"/>
                    <a:gd name="connsiteY0" fmla="*/ 228600 h 744583"/>
                    <a:gd name="connsiteX1" fmla="*/ 554111 w 1227802"/>
                    <a:gd name="connsiteY1" fmla="*/ 0 h 744583"/>
                    <a:gd name="connsiteX2" fmla="*/ 897011 w 1227802"/>
                    <a:gd name="connsiteY2" fmla="*/ 228600 h 744583"/>
                    <a:gd name="connsiteX3" fmla="*/ 554111 w 1227802"/>
                    <a:gd name="connsiteY3" fmla="*/ 744583 h 744583"/>
                    <a:gd name="connsiteX4" fmla="*/ 211211 w 1227802"/>
                    <a:gd name="connsiteY4" fmla="*/ 228600 h 74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02" h="744583">
                      <a:moveTo>
                        <a:pt x="211211" y="228600"/>
                      </a:moveTo>
                      <a:cubicBezTo>
                        <a:pt x="772914" y="261257"/>
                        <a:pt x="364733" y="0"/>
                        <a:pt x="554111" y="0"/>
                      </a:cubicBezTo>
                      <a:cubicBezTo>
                        <a:pt x="743489" y="0"/>
                        <a:pt x="897011" y="102348"/>
                        <a:pt x="897011" y="228600"/>
                      </a:cubicBezTo>
                      <a:cubicBezTo>
                        <a:pt x="1733034" y="354852"/>
                        <a:pt x="743489" y="744583"/>
                        <a:pt x="554111" y="744583"/>
                      </a:cubicBezTo>
                      <a:cubicBezTo>
                        <a:pt x="364733" y="744583"/>
                        <a:pt x="-350492" y="195943"/>
                        <a:pt x="211211" y="2286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3"/>
                <p:cNvSpPr/>
                <p:nvPr/>
              </p:nvSpPr>
              <p:spPr>
                <a:xfrm rot="18543431" flipH="1">
                  <a:off x="7485732" y="2201162"/>
                  <a:ext cx="136178" cy="332571"/>
                </a:xfrm>
                <a:custGeom>
                  <a:avLst/>
                  <a:gdLst>
                    <a:gd name="connsiteX0" fmla="*/ 0 w 533400"/>
                    <a:gd name="connsiteY0" fmla="*/ 430924 h 861848"/>
                    <a:gd name="connsiteX1" fmla="*/ 266700 w 533400"/>
                    <a:gd name="connsiteY1" fmla="*/ 0 h 861848"/>
                    <a:gd name="connsiteX2" fmla="*/ 533400 w 533400"/>
                    <a:gd name="connsiteY2" fmla="*/ 430924 h 861848"/>
                    <a:gd name="connsiteX3" fmla="*/ 266700 w 533400"/>
                    <a:gd name="connsiteY3" fmla="*/ 861848 h 861848"/>
                    <a:gd name="connsiteX4" fmla="*/ 0 w 533400"/>
                    <a:gd name="connsiteY4" fmla="*/ 430924 h 861848"/>
                    <a:gd name="connsiteX0" fmla="*/ 0 w 533400"/>
                    <a:gd name="connsiteY0" fmla="*/ 430924 h 861848"/>
                    <a:gd name="connsiteX1" fmla="*/ 266700 w 533400"/>
                    <a:gd name="connsiteY1" fmla="*/ 0 h 861848"/>
                    <a:gd name="connsiteX2" fmla="*/ 533400 w 533400"/>
                    <a:gd name="connsiteY2" fmla="*/ 430924 h 861848"/>
                    <a:gd name="connsiteX3" fmla="*/ 266700 w 533400"/>
                    <a:gd name="connsiteY3" fmla="*/ 861848 h 861848"/>
                    <a:gd name="connsiteX4" fmla="*/ 0 w 533400"/>
                    <a:gd name="connsiteY4" fmla="*/ 430924 h 861848"/>
                    <a:gd name="connsiteX0" fmla="*/ 0 w 468086"/>
                    <a:gd name="connsiteY0" fmla="*/ 430924 h 861848"/>
                    <a:gd name="connsiteX1" fmla="*/ 201386 w 468086"/>
                    <a:gd name="connsiteY1" fmla="*/ 0 h 861848"/>
                    <a:gd name="connsiteX2" fmla="*/ 468086 w 468086"/>
                    <a:gd name="connsiteY2" fmla="*/ 430924 h 861848"/>
                    <a:gd name="connsiteX3" fmla="*/ 201386 w 468086"/>
                    <a:gd name="connsiteY3" fmla="*/ 861848 h 861848"/>
                    <a:gd name="connsiteX4" fmla="*/ 0 w 468086"/>
                    <a:gd name="connsiteY4" fmla="*/ 430924 h 861848"/>
                    <a:gd name="connsiteX0" fmla="*/ 0 w 350520"/>
                    <a:gd name="connsiteY0" fmla="*/ 430924 h 861848"/>
                    <a:gd name="connsiteX1" fmla="*/ 201386 w 350520"/>
                    <a:gd name="connsiteY1" fmla="*/ 0 h 861848"/>
                    <a:gd name="connsiteX2" fmla="*/ 350520 w 350520"/>
                    <a:gd name="connsiteY2" fmla="*/ 430924 h 861848"/>
                    <a:gd name="connsiteX3" fmla="*/ 201386 w 350520"/>
                    <a:gd name="connsiteY3" fmla="*/ 861848 h 861848"/>
                    <a:gd name="connsiteX4" fmla="*/ 0 w 350520"/>
                    <a:gd name="connsiteY4" fmla="*/ 430924 h 86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861848">
                      <a:moveTo>
                        <a:pt x="0" y="430924"/>
                      </a:moveTo>
                      <a:lnTo>
                        <a:pt x="201386" y="0"/>
                      </a:lnTo>
                      <a:lnTo>
                        <a:pt x="350520" y="430924"/>
                      </a:lnTo>
                      <a:lnTo>
                        <a:pt x="201386" y="861848"/>
                      </a:lnTo>
                      <a:lnTo>
                        <a:pt x="0" y="43092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4601184" y="2159038"/>
                <a:ext cx="451416" cy="343657"/>
                <a:chOff x="4601184" y="2159038"/>
                <a:chExt cx="770100" cy="586267"/>
              </a:xfrm>
            </p:grpSpPr>
            <p:sp>
              <p:nvSpPr>
                <p:cNvPr id="240" name="Moon 239"/>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40"/>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4352733" y="2310653"/>
                <a:ext cx="451416" cy="343657"/>
                <a:chOff x="4601184" y="2159038"/>
                <a:chExt cx="770100" cy="586267"/>
              </a:xfrm>
            </p:grpSpPr>
            <p:sp>
              <p:nvSpPr>
                <p:cNvPr id="238" name="Moon 237"/>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Moon 238"/>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a:off x="4725411" y="2590043"/>
                <a:ext cx="451416" cy="343657"/>
                <a:chOff x="4601184" y="2159038"/>
                <a:chExt cx="770100" cy="586267"/>
              </a:xfrm>
            </p:grpSpPr>
            <p:sp>
              <p:nvSpPr>
                <p:cNvPr id="236" name="Moon 235"/>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4192062" y="2654460"/>
                <a:ext cx="451416" cy="343657"/>
                <a:chOff x="4601184" y="2159038"/>
                <a:chExt cx="770100" cy="586267"/>
              </a:xfrm>
            </p:grpSpPr>
            <p:sp>
              <p:nvSpPr>
                <p:cNvPr id="234" name="Moon 233"/>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234"/>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4623928" y="3043826"/>
                <a:ext cx="451416" cy="343657"/>
                <a:chOff x="4601184" y="2159038"/>
                <a:chExt cx="770100" cy="586267"/>
              </a:xfrm>
            </p:grpSpPr>
            <p:sp>
              <p:nvSpPr>
                <p:cNvPr id="232" name="Moon 231"/>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rot="20472867">
                <a:off x="4973863" y="3369223"/>
                <a:ext cx="451416" cy="343657"/>
                <a:chOff x="4601184" y="2159038"/>
                <a:chExt cx="770100" cy="586267"/>
              </a:xfrm>
            </p:grpSpPr>
            <p:sp>
              <p:nvSpPr>
                <p:cNvPr id="230" name="Moon 229"/>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4100355" y="3067665"/>
                <a:ext cx="451416" cy="343657"/>
                <a:chOff x="4601184" y="2159038"/>
                <a:chExt cx="770100" cy="586267"/>
              </a:xfrm>
            </p:grpSpPr>
            <p:sp>
              <p:nvSpPr>
                <p:cNvPr id="228" name="Moon 227"/>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p:cNvGrpSpPr/>
              <p:nvPr/>
            </p:nvGrpSpPr>
            <p:grpSpPr>
              <a:xfrm>
                <a:off x="4475617" y="3416452"/>
                <a:ext cx="451416" cy="343657"/>
                <a:chOff x="4601184" y="2159038"/>
                <a:chExt cx="770100" cy="586267"/>
              </a:xfrm>
            </p:grpSpPr>
            <p:sp>
              <p:nvSpPr>
                <p:cNvPr id="226" name="Moon 225"/>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rot="20679586">
                <a:off x="4912303" y="3742826"/>
                <a:ext cx="451416" cy="343657"/>
                <a:chOff x="4601184" y="2159038"/>
                <a:chExt cx="770100" cy="586267"/>
              </a:xfrm>
            </p:grpSpPr>
            <p:sp>
              <p:nvSpPr>
                <p:cNvPr id="224" name="Moon 223"/>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224"/>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rot="20679586">
                <a:off x="5351889" y="4054397"/>
                <a:ext cx="451416" cy="343657"/>
                <a:chOff x="4601184" y="2159038"/>
                <a:chExt cx="770100" cy="586267"/>
              </a:xfrm>
            </p:grpSpPr>
            <p:sp>
              <p:nvSpPr>
                <p:cNvPr id="222" name="Moon 221"/>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rot="20679586">
                <a:off x="5053572" y="4731402"/>
                <a:ext cx="451416" cy="343657"/>
                <a:chOff x="4601184" y="2159038"/>
                <a:chExt cx="770100" cy="586267"/>
              </a:xfrm>
            </p:grpSpPr>
            <p:sp>
              <p:nvSpPr>
                <p:cNvPr id="220" name="Moon 219"/>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rot="20679586">
                <a:off x="4346411" y="3769150"/>
                <a:ext cx="451416" cy="343657"/>
                <a:chOff x="4601184" y="2159038"/>
                <a:chExt cx="770100" cy="586267"/>
              </a:xfrm>
            </p:grpSpPr>
            <p:sp>
              <p:nvSpPr>
                <p:cNvPr id="218" name="Moon 217"/>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rot="20679586">
                <a:off x="4878408" y="4108810"/>
                <a:ext cx="451416" cy="343657"/>
                <a:chOff x="4601184" y="2159038"/>
                <a:chExt cx="770100" cy="586267"/>
              </a:xfrm>
            </p:grpSpPr>
            <p:sp>
              <p:nvSpPr>
                <p:cNvPr id="216" name="Moon 215"/>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p:cNvGrpSpPr/>
              <p:nvPr/>
            </p:nvGrpSpPr>
            <p:grpSpPr>
              <a:xfrm rot="20679586">
                <a:off x="5306032" y="4522257"/>
                <a:ext cx="451416" cy="343657"/>
                <a:chOff x="4601184" y="2159038"/>
                <a:chExt cx="770100" cy="586267"/>
              </a:xfrm>
            </p:grpSpPr>
            <p:sp>
              <p:nvSpPr>
                <p:cNvPr id="214" name="Moon 213"/>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rot="20679586">
                <a:off x="4628570" y="4462428"/>
                <a:ext cx="451416" cy="343657"/>
                <a:chOff x="4601184" y="2159038"/>
                <a:chExt cx="770100" cy="586267"/>
              </a:xfrm>
            </p:grpSpPr>
            <p:sp>
              <p:nvSpPr>
                <p:cNvPr id="212" name="Moon 211"/>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p:cNvGrpSpPr/>
              <p:nvPr/>
            </p:nvGrpSpPr>
            <p:grpSpPr>
              <a:xfrm rot="1359718">
                <a:off x="4868597" y="1885529"/>
                <a:ext cx="451416" cy="343657"/>
                <a:chOff x="4601184" y="2159038"/>
                <a:chExt cx="770100" cy="586267"/>
              </a:xfrm>
            </p:grpSpPr>
            <p:sp>
              <p:nvSpPr>
                <p:cNvPr id="210" name="Moon 209"/>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p:cNvGrpSpPr/>
              <p:nvPr/>
            </p:nvGrpSpPr>
            <p:grpSpPr>
              <a:xfrm rot="1359718">
                <a:off x="5100177" y="2369440"/>
                <a:ext cx="352976" cy="262851"/>
                <a:chOff x="4601184" y="2159038"/>
                <a:chExt cx="770100" cy="586267"/>
              </a:xfrm>
            </p:grpSpPr>
            <p:sp>
              <p:nvSpPr>
                <p:cNvPr id="208" name="Moon 207"/>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rot="4054089">
                <a:off x="5252955" y="1711172"/>
                <a:ext cx="352976" cy="262851"/>
                <a:chOff x="4601184" y="2159038"/>
                <a:chExt cx="770100" cy="586267"/>
              </a:xfrm>
            </p:grpSpPr>
            <p:sp>
              <p:nvSpPr>
                <p:cNvPr id="206" name="Moon 205"/>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p:cNvGrpSpPr/>
              <p:nvPr/>
            </p:nvGrpSpPr>
            <p:grpSpPr>
              <a:xfrm rot="1410130">
                <a:off x="5393757" y="2033231"/>
                <a:ext cx="352976" cy="262851"/>
                <a:chOff x="4601184" y="2159038"/>
                <a:chExt cx="770100" cy="586267"/>
              </a:xfrm>
            </p:grpSpPr>
            <p:sp>
              <p:nvSpPr>
                <p:cNvPr id="204" name="Moon 203"/>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3" name="Frame 182"/>
            <p:cNvSpPr/>
            <p:nvPr/>
          </p:nvSpPr>
          <p:spPr>
            <a:xfrm>
              <a:off x="1752600" y="609600"/>
              <a:ext cx="5257800" cy="5334000"/>
            </a:xfrm>
            <a:prstGeom prst="frame">
              <a:avLst>
                <a:gd name="adj1" fmla="val 6629"/>
              </a:avLst>
            </a:prstGeom>
            <a:solidFill>
              <a:schemeClr val="accent4">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5" name="Group 244"/>
          <p:cNvGrpSpPr/>
          <p:nvPr/>
        </p:nvGrpSpPr>
        <p:grpSpPr>
          <a:xfrm>
            <a:off x="6087663" y="4123222"/>
            <a:ext cx="1700518" cy="2549718"/>
            <a:chOff x="3571822" y="4203904"/>
            <a:chExt cx="1700518" cy="2549718"/>
          </a:xfrm>
        </p:grpSpPr>
        <p:grpSp>
          <p:nvGrpSpPr>
            <p:cNvPr id="246" name="Group 245"/>
            <p:cNvGrpSpPr/>
            <p:nvPr/>
          </p:nvGrpSpPr>
          <p:grpSpPr>
            <a:xfrm>
              <a:off x="3571822" y="4319746"/>
              <a:ext cx="1049510" cy="2433876"/>
              <a:chOff x="922474" y="3684760"/>
              <a:chExt cx="1049510" cy="2433876"/>
            </a:xfrm>
          </p:grpSpPr>
          <p:sp>
            <p:nvSpPr>
              <p:cNvPr id="256" name="Oval 255"/>
              <p:cNvSpPr/>
              <p:nvPr/>
            </p:nvSpPr>
            <p:spPr>
              <a:xfrm>
                <a:off x="1158844" y="3684760"/>
                <a:ext cx="570368" cy="5703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p:cNvSpPr/>
              <p:nvPr/>
            </p:nvSpPr>
            <p:spPr>
              <a:xfrm>
                <a:off x="1013988" y="4291344"/>
                <a:ext cx="814812" cy="22633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p:cNvSpPr/>
              <p:nvPr/>
            </p:nvSpPr>
            <p:spPr>
              <a:xfrm>
                <a:off x="995882" y="4445252"/>
                <a:ext cx="878186" cy="995881"/>
              </a:xfrm>
              <a:prstGeom prst="trapezoid">
                <a:avLst>
                  <a:gd name="adj" fmla="val 26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Rounded Corners 258"/>
              <p:cNvSpPr/>
              <p:nvPr/>
            </p:nvSpPr>
            <p:spPr>
              <a:xfrm rot="3911839">
                <a:off x="1520070" y="4612743"/>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p:cNvSpPr/>
              <p:nvPr/>
            </p:nvSpPr>
            <p:spPr>
              <a:xfrm rot="6387792">
                <a:off x="667535" y="4629341"/>
                <a:ext cx="706854" cy="19697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Rounded Corners 260"/>
              <p:cNvSpPr/>
              <p:nvPr/>
            </p:nvSpPr>
            <p:spPr>
              <a:xfrm rot="5400000">
                <a:off x="1109348" y="5563656"/>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p:cNvSpPr/>
              <p:nvPr/>
            </p:nvSpPr>
            <p:spPr>
              <a:xfrm rot="5400000">
                <a:off x="836235" y="5571201"/>
                <a:ext cx="921877" cy="172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Isosceles Triangle 262"/>
              <p:cNvSpPr/>
              <p:nvPr/>
            </p:nvSpPr>
            <p:spPr>
              <a:xfrm rot="10800000">
                <a:off x="1358020" y="4291342"/>
                <a:ext cx="126748" cy="81482"/>
              </a:xfrm>
              <a:prstGeom prst="triangle">
                <a:avLst/>
              </a:prstGeom>
              <a:solidFill>
                <a:srgbClr val="993366"/>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4563549" y="4949957"/>
              <a:ext cx="708791" cy="1745318"/>
              <a:chOff x="7321633" y="4237022"/>
              <a:chExt cx="708791" cy="1745318"/>
            </a:xfrm>
          </p:grpSpPr>
          <p:sp>
            <p:nvSpPr>
              <p:cNvPr id="249" name="Oval 248"/>
              <p:cNvSpPr/>
              <p:nvPr/>
            </p:nvSpPr>
            <p:spPr>
              <a:xfrm>
                <a:off x="7478219" y="4237022"/>
                <a:ext cx="399590" cy="4346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p:cNvSpPr/>
              <p:nvPr/>
            </p:nvSpPr>
            <p:spPr>
              <a:xfrm>
                <a:off x="7496270" y="4772230"/>
                <a:ext cx="353490" cy="750383"/>
              </a:xfrm>
              <a:prstGeom prst="trapezoid">
                <a:avLst>
                  <a:gd name="adj" fmla="val 100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Rounded Corners 250"/>
              <p:cNvSpPr/>
              <p:nvPr/>
            </p:nvSpPr>
            <p:spPr>
              <a:xfrm rot="7223141">
                <a:off x="7118606" y="4982243"/>
                <a:ext cx="530608" cy="124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p:cNvSpPr/>
              <p:nvPr/>
            </p:nvSpPr>
            <p:spPr>
              <a:xfrm rot="3528859">
                <a:off x="7699394" y="4960683"/>
                <a:ext cx="539576" cy="1224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Rounded Corners 252"/>
              <p:cNvSpPr/>
              <p:nvPr/>
            </p:nvSpPr>
            <p:spPr>
              <a:xfrm rot="10800000">
                <a:off x="7426834" y="4715837"/>
                <a:ext cx="492849" cy="1493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Rounded Corners 253"/>
              <p:cNvSpPr/>
              <p:nvPr/>
            </p:nvSpPr>
            <p:spPr>
              <a:xfrm rot="5400000">
                <a:off x="7249611" y="5578153"/>
                <a:ext cx="641347" cy="1480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254"/>
              <p:cNvSpPr/>
              <p:nvPr/>
            </p:nvSpPr>
            <p:spPr>
              <a:xfrm rot="5144943">
                <a:off x="7473948" y="5587643"/>
                <a:ext cx="641347" cy="1480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Cloud 247"/>
            <p:cNvSpPr/>
            <p:nvPr/>
          </p:nvSpPr>
          <p:spPr>
            <a:xfrm>
              <a:off x="3704694" y="4203904"/>
              <a:ext cx="773454" cy="64999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Rectangle 263"/>
          <p:cNvSpPr/>
          <p:nvPr/>
        </p:nvSpPr>
        <p:spPr>
          <a:xfrm>
            <a:off x="2514735" y="4481408"/>
            <a:ext cx="2940228" cy="523220"/>
          </a:xfrm>
          <a:prstGeom prst="rect">
            <a:avLst/>
          </a:prstGeom>
        </p:spPr>
        <p:txBody>
          <a:bodyPr wrap="none">
            <a:spAutoFit/>
          </a:bodyPr>
          <a:lstStyle/>
          <a:p>
            <a:pPr algn="ctr"/>
            <a:r>
              <a:rPr lang="en-US" sz="2800" dirty="0">
                <a:solidFill>
                  <a:schemeClr val="bg1"/>
                </a:solidFill>
                <a:latin typeface="Algerian" pitchFamily="82" charset="0"/>
              </a:rPr>
              <a:t>Revelation 12</a:t>
            </a:r>
          </a:p>
        </p:txBody>
      </p:sp>
      <p:grpSp>
        <p:nvGrpSpPr>
          <p:cNvPr id="2" name="Group 1">
            <a:extLst>
              <a:ext uri="{FF2B5EF4-FFF2-40B4-BE49-F238E27FC236}">
                <a16:creationId xmlns:a16="http://schemas.microsoft.com/office/drawing/2014/main" id="{CECDBD70-3FD6-8620-11B8-A5046B00A45D}"/>
              </a:ext>
            </a:extLst>
          </p:cNvPr>
          <p:cNvGrpSpPr/>
          <p:nvPr/>
        </p:nvGrpSpPr>
        <p:grpSpPr>
          <a:xfrm>
            <a:off x="469409" y="2903024"/>
            <a:ext cx="1343943" cy="3400623"/>
            <a:chOff x="6934200" y="1265656"/>
            <a:chExt cx="1985484" cy="4373144"/>
          </a:xfrm>
        </p:grpSpPr>
        <p:sp>
          <p:nvSpPr>
            <p:cNvPr id="4" name="Oval 3">
              <a:extLst>
                <a:ext uri="{FF2B5EF4-FFF2-40B4-BE49-F238E27FC236}">
                  <a16:creationId xmlns:a16="http://schemas.microsoft.com/office/drawing/2014/main" id="{B3FD3A1B-5F46-F3EB-5789-9BA2BEF1ECC5}"/>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802D02-EDD0-D7BE-450A-7826548CA40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1A09BB82-3E00-C969-F6CA-966A10400448}"/>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56BC12-83D1-94EB-D63C-6A455B639401}"/>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959CCC-A5CC-D7F3-70B4-35BF18B4E532}"/>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7325CA6-2498-CC03-C2F3-CDAC0DC1178F}"/>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3CB82FB-41B4-7DB6-A4A5-6CC9EE03135B}"/>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C85DB41E-4D64-B03F-5616-7915314F86AB}"/>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CEEBEC48-12B2-C8FE-11A2-DFB4BEECAE33}"/>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04453AE-3CF3-C4B8-9571-F950DDDA2FFF}"/>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2F6F9B58-6FF3-FFBF-947F-78DF5C01DF4C}"/>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3ABAACC3-CD4B-54A6-3C46-895C46C64622}"/>
                </a:ext>
              </a:extLst>
            </p:cNvPr>
            <p:cNvGrpSpPr/>
            <p:nvPr/>
          </p:nvGrpSpPr>
          <p:grpSpPr>
            <a:xfrm>
              <a:off x="7108136" y="2388756"/>
              <a:ext cx="1544360" cy="2210894"/>
              <a:chOff x="4553133" y="901823"/>
              <a:chExt cx="2186627" cy="3449921"/>
            </a:xfrm>
          </p:grpSpPr>
          <p:sp>
            <p:nvSpPr>
              <p:cNvPr id="85" name="Double Wave 23">
                <a:extLst>
                  <a:ext uri="{FF2B5EF4-FFF2-40B4-BE49-F238E27FC236}">
                    <a16:creationId xmlns:a16="http://schemas.microsoft.com/office/drawing/2014/main" id="{96050D9C-79C2-F717-F4A1-78647382B675}"/>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16">
                <a:extLst>
                  <a:ext uri="{FF2B5EF4-FFF2-40B4-BE49-F238E27FC236}">
                    <a16:creationId xmlns:a16="http://schemas.microsoft.com/office/drawing/2014/main" id="{4EE6C857-49E8-8A50-E157-4E917EB38903}"/>
                  </a:ext>
                </a:extLst>
              </p:cNvPr>
              <p:cNvGrpSpPr/>
              <p:nvPr/>
            </p:nvGrpSpPr>
            <p:grpSpPr>
              <a:xfrm>
                <a:off x="4694566" y="901823"/>
                <a:ext cx="2045194" cy="1982724"/>
                <a:chOff x="2594848" y="2213440"/>
                <a:chExt cx="2045194" cy="1982724"/>
              </a:xfrm>
              <a:solidFill>
                <a:srgbClr val="E0C13C"/>
              </a:solidFill>
            </p:grpSpPr>
            <p:sp>
              <p:nvSpPr>
                <p:cNvPr id="87" name="Pie 17">
                  <a:extLst>
                    <a:ext uri="{FF2B5EF4-FFF2-40B4-BE49-F238E27FC236}">
                      <a16:creationId xmlns:a16="http://schemas.microsoft.com/office/drawing/2014/main" id="{ADAD5C3E-FF26-0DA8-1BA8-82D1B0881449}"/>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8" name="Group 5">
                  <a:extLst>
                    <a:ext uri="{FF2B5EF4-FFF2-40B4-BE49-F238E27FC236}">
                      <a16:creationId xmlns:a16="http://schemas.microsoft.com/office/drawing/2014/main" id="{ED41AFB0-0851-8C2C-BA0B-673C157AB917}"/>
                    </a:ext>
                  </a:extLst>
                </p:cNvPr>
                <p:cNvGrpSpPr/>
                <p:nvPr/>
              </p:nvGrpSpPr>
              <p:grpSpPr>
                <a:xfrm>
                  <a:off x="2889102" y="2288406"/>
                  <a:ext cx="1537323" cy="1679535"/>
                  <a:chOff x="2886840" y="2288406"/>
                  <a:chExt cx="1537323" cy="1679535"/>
                </a:xfrm>
                <a:grpFill/>
              </p:grpSpPr>
              <p:sp>
                <p:nvSpPr>
                  <p:cNvPr id="89" name="Moon 3">
                    <a:extLst>
                      <a:ext uri="{FF2B5EF4-FFF2-40B4-BE49-F238E27FC236}">
                        <a16:creationId xmlns:a16="http://schemas.microsoft.com/office/drawing/2014/main" id="{B3AA94D7-8892-E39B-354B-C56819E17EAB}"/>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20">
                    <a:extLst>
                      <a:ext uri="{FF2B5EF4-FFF2-40B4-BE49-F238E27FC236}">
                        <a16:creationId xmlns:a16="http://schemas.microsoft.com/office/drawing/2014/main" id="{7467273D-2043-06E9-2983-D47A6D261215}"/>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39B35550-70F2-8899-9F91-09A0C0FF6E11}"/>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71E18D5D-F915-462E-9996-239097646FBF}"/>
                </a:ext>
              </a:extLst>
            </p:cNvPr>
            <p:cNvGrpSpPr/>
            <p:nvPr/>
          </p:nvGrpSpPr>
          <p:grpSpPr>
            <a:xfrm rot="175281">
              <a:off x="7281771" y="4966315"/>
              <a:ext cx="1319546" cy="446802"/>
              <a:chOff x="3810000" y="1677648"/>
              <a:chExt cx="4705061" cy="1827552"/>
            </a:xfrm>
          </p:grpSpPr>
          <p:grpSp>
            <p:nvGrpSpPr>
              <p:cNvPr id="55" name="Group 37">
                <a:extLst>
                  <a:ext uri="{FF2B5EF4-FFF2-40B4-BE49-F238E27FC236}">
                    <a16:creationId xmlns:a16="http://schemas.microsoft.com/office/drawing/2014/main" id="{1FE7810B-2C86-4345-A975-66D0FFFCC10F}"/>
                  </a:ext>
                </a:extLst>
              </p:cNvPr>
              <p:cNvGrpSpPr/>
              <p:nvPr/>
            </p:nvGrpSpPr>
            <p:grpSpPr>
              <a:xfrm>
                <a:off x="3810000" y="1828800"/>
                <a:ext cx="1776984" cy="1676400"/>
                <a:chOff x="3810000" y="1828800"/>
                <a:chExt cx="4038600" cy="3810000"/>
              </a:xfrm>
            </p:grpSpPr>
            <p:sp>
              <p:nvSpPr>
                <p:cNvPr id="76" name="Half Frame 75">
                  <a:extLst>
                    <a:ext uri="{FF2B5EF4-FFF2-40B4-BE49-F238E27FC236}">
                      <a16:creationId xmlns:a16="http://schemas.microsoft.com/office/drawing/2014/main" id="{5DD94CF4-D869-D1B3-3F48-F0EDCE94423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3C2EA333-7422-9F32-F50C-D8CC184BC8D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a:extLst>
                    <a:ext uri="{FF2B5EF4-FFF2-40B4-BE49-F238E27FC236}">
                      <a16:creationId xmlns:a16="http://schemas.microsoft.com/office/drawing/2014/main" id="{EFE6A78B-318F-C28D-B23F-B9C411B9518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a:extLst>
                    <a:ext uri="{FF2B5EF4-FFF2-40B4-BE49-F238E27FC236}">
                      <a16:creationId xmlns:a16="http://schemas.microsoft.com/office/drawing/2014/main" id="{2183A654-0468-12AA-2F33-0A84CF56B34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75">
                  <a:extLst>
                    <a:ext uri="{FF2B5EF4-FFF2-40B4-BE49-F238E27FC236}">
                      <a16:creationId xmlns:a16="http://schemas.microsoft.com/office/drawing/2014/main" id="{E3EC3BAD-154F-CA7A-53B6-816DF8789F6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iamond 80">
                  <a:extLst>
                    <a:ext uri="{FF2B5EF4-FFF2-40B4-BE49-F238E27FC236}">
                      <a16:creationId xmlns:a16="http://schemas.microsoft.com/office/drawing/2014/main" id="{5175F623-62DC-FDB7-2499-C12AC1EB55A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658C3D6E-4CDC-8CCE-5CFA-3365381172B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CA5E548E-3DEF-0D64-2F15-9F3EC2E0E0A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04497CAD-0456-4838-6DE5-28A2384B911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38">
                <a:extLst>
                  <a:ext uri="{FF2B5EF4-FFF2-40B4-BE49-F238E27FC236}">
                    <a16:creationId xmlns:a16="http://schemas.microsoft.com/office/drawing/2014/main" id="{21A2C3B5-90EB-E9B0-7B81-78BCA3F9FC40}"/>
                  </a:ext>
                </a:extLst>
              </p:cNvPr>
              <p:cNvGrpSpPr/>
              <p:nvPr/>
            </p:nvGrpSpPr>
            <p:grpSpPr>
              <a:xfrm>
                <a:off x="5314014" y="1757596"/>
                <a:ext cx="1776984" cy="1676400"/>
                <a:chOff x="3810000" y="1828800"/>
                <a:chExt cx="4038600" cy="3810000"/>
              </a:xfrm>
            </p:grpSpPr>
            <p:sp>
              <p:nvSpPr>
                <p:cNvPr id="67" name="Half Frame 66">
                  <a:extLst>
                    <a:ext uri="{FF2B5EF4-FFF2-40B4-BE49-F238E27FC236}">
                      <a16:creationId xmlns:a16="http://schemas.microsoft.com/office/drawing/2014/main" id="{FD01DE74-F93B-DE4D-CFC0-16DFE19A37A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7085E41F-F666-8246-0E84-EA46DC30AEE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a:extLst>
                    <a:ext uri="{FF2B5EF4-FFF2-40B4-BE49-F238E27FC236}">
                      <a16:creationId xmlns:a16="http://schemas.microsoft.com/office/drawing/2014/main" id="{BDE9D5B7-F595-2EF6-7666-8DD9A1215DA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Half Frame 69">
                  <a:extLst>
                    <a:ext uri="{FF2B5EF4-FFF2-40B4-BE49-F238E27FC236}">
                      <a16:creationId xmlns:a16="http://schemas.microsoft.com/office/drawing/2014/main" id="{48DEBFC0-CC57-8050-F009-14E94CFE8CF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66">
                  <a:extLst>
                    <a:ext uri="{FF2B5EF4-FFF2-40B4-BE49-F238E27FC236}">
                      <a16:creationId xmlns:a16="http://schemas.microsoft.com/office/drawing/2014/main" id="{C3CDD87F-8526-0A03-03A3-14F4993ED09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iamond 71">
                  <a:extLst>
                    <a:ext uri="{FF2B5EF4-FFF2-40B4-BE49-F238E27FC236}">
                      <a16:creationId xmlns:a16="http://schemas.microsoft.com/office/drawing/2014/main" id="{9BA62BD8-E2B8-319E-F42E-5EB957760AA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4671BFBC-C54D-290D-BEBD-D7DFE97CC52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A9507C08-0DC0-0B2F-D671-16FF5CC2D5A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F8EE87E7-3192-4C76-DFF0-19A8AFEA162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48">
                <a:extLst>
                  <a:ext uri="{FF2B5EF4-FFF2-40B4-BE49-F238E27FC236}">
                    <a16:creationId xmlns:a16="http://schemas.microsoft.com/office/drawing/2014/main" id="{2022174F-19A6-6C4B-6DC0-C3E689917469}"/>
                  </a:ext>
                </a:extLst>
              </p:cNvPr>
              <p:cNvGrpSpPr/>
              <p:nvPr/>
            </p:nvGrpSpPr>
            <p:grpSpPr>
              <a:xfrm>
                <a:off x="6738077" y="1677648"/>
                <a:ext cx="1776984" cy="1676400"/>
                <a:chOff x="3810000" y="1828800"/>
                <a:chExt cx="4038600" cy="3810000"/>
              </a:xfrm>
            </p:grpSpPr>
            <p:sp>
              <p:nvSpPr>
                <p:cNvPr id="58" name="Half Frame 57">
                  <a:extLst>
                    <a:ext uri="{FF2B5EF4-FFF2-40B4-BE49-F238E27FC236}">
                      <a16:creationId xmlns:a16="http://schemas.microsoft.com/office/drawing/2014/main" id="{D39F0E09-2FC3-45E7-4277-04CB3ECF06F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0">
                  <a:extLst>
                    <a:ext uri="{FF2B5EF4-FFF2-40B4-BE49-F238E27FC236}">
                      <a16:creationId xmlns:a16="http://schemas.microsoft.com/office/drawing/2014/main" id="{95AEE740-B814-0597-3D0D-56FAA1FAFC0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1">
                  <a:extLst>
                    <a:ext uri="{FF2B5EF4-FFF2-40B4-BE49-F238E27FC236}">
                      <a16:creationId xmlns:a16="http://schemas.microsoft.com/office/drawing/2014/main" id="{E74C96C8-FBB7-4C82-8EEC-CE02E494809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Half Frame 52">
                  <a:extLst>
                    <a:ext uri="{FF2B5EF4-FFF2-40B4-BE49-F238E27FC236}">
                      <a16:creationId xmlns:a16="http://schemas.microsoft.com/office/drawing/2014/main" id="{EA787D9A-A0B8-D4C0-E4F3-D37C298E379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757">
                  <a:extLst>
                    <a:ext uri="{FF2B5EF4-FFF2-40B4-BE49-F238E27FC236}">
                      <a16:creationId xmlns:a16="http://schemas.microsoft.com/office/drawing/2014/main" id="{C7FB9041-80FF-D547-32F8-1EE7C5B5396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mond 62">
                  <a:extLst>
                    <a:ext uri="{FF2B5EF4-FFF2-40B4-BE49-F238E27FC236}">
                      <a16:creationId xmlns:a16="http://schemas.microsoft.com/office/drawing/2014/main" id="{72DB5AA6-36C6-D21D-D550-982D3A6EBDA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9F98D191-8C3F-98E6-757D-9497847940A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F7E1AEA3-CFB3-47FC-7CC7-70B46DB879C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EC52560E-FBF6-09B7-FFF2-D053DA5671E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D7D39925-6501-E85D-FE4A-850506031073}"/>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71F3256-67D5-B2E7-016A-3925CD7B6063}"/>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A5569D6F-F1D5-3B9D-4549-30E28B3320CE}"/>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9129D962-7EDB-06C4-9122-540A925D1CAD}"/>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A1E12C20-F387-1031-A4A8-4B57DC90B99A}"/>
                    </a:ext>
                  </a:extLst>
                </p:cNvPr>
                <p:cNvGrpSpPr/>
                <p:nvPr/>
              </p:nvGrpSpPr>
              <p:grpSpPr>
                <a:xfrm>
                  <a:off x="3810000" y="1828800"/>
                  <a:ext cx="1776984" cy="1676400"/>
                  <a:chOff x="3810000" y="1828800"/>
                  <a:chExt cx="4038600" cy="3810000"/>
                </a:xfrm>
              </p:grpSpPr>
              <p:sp>
                <p:nvSpPr>
                  <p:cNvPr id="46" name="Half Frame 45">
                    <a:extLst>
                      <a:ext uri="{FF2B5EF4-FFF2-40B4-BE49-F238E27FC236}">
                        <a16:creationId xmlns:a16="http://schemas.microsoft.com/office/drawing/2014/main" id="{BA738AFD-5D72-6743-1B54-28DA9DCBCF6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CE5287BE-34CF-D41F-B71D-A9581982A60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D01EE6F9-632B-085C-5ECD-201C971C2DB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a:extLst>
                      <a:ext uri="{FF2B5EF4-FFF2-40B4-BE49-F238E27FC236}">
                        <a16:creationId xmlns:a16="http://schemas.microsoft.com/office/drawing/2014/main" id="{6124D792-0E46-EC38-E9E5-89C51E25F4D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745">
                    <a:extLst>
                      <a:ext uri="{FF2B5EF4-FFF2-40B4-BE49-F238E27FC236}">
                        <a16:creationId xmlns:a16="http://schemas.microsoft.com/office/drawing/2014/main" id="{9D142C3F-F8F8-D280-9008-6DB7BEC40D2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iamond 50">
                    <a:extLst>
                      <a:ext uri="{FF2B5EF4-FFF2-40B4-BE49-F238E27FC236}">
                        <a16:creationId xmlns:a16="http://schemas.microsoft.com/office/drawing/2014/main" id="{16F905D9-8970-4C70-80A7-365D6B00380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337169FF-FCAA-6676-B5BB-31B06FD1DC9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FA67EB73-2950-F2A1-432C-C72792C2A96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9646FD6F-90FB-A548-B968-8E30A40ADA2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6E24A9E3-86B1-ED16-E10E-09236B026C95}"/>
                    </a:ext>
                  </a:extLst>
                </p:cNvPr>
                <p:cNvGrpSpPr/>
                <p:nvPr/>
              </p:nvGrpSpPr>
              <p:grpSpPr>
                <a:xfrm>
                  <a:off x="5314014" y="1757596"/>
                  <a:ext cx="1776984" cy="1676400"/>
                  <a:chOff x="3810000" y="1828800"/>
                  <a:chExt cx="4038600" cy="3810000"/>
                </a:xfrm>
              </p:grpSpPr>
              <p:sp>
                <p:nvSpPr>
                  <p:cNvPr id="37" name="Half Frame 36">
                    <a:extLst>
                      <a:ext uri="{FF2B5EF4-FFF2-40B4-BE49-F238E27FC236}">
                        <a16:creationId xmlns:a16="http://schemas.microsoft.com/office/drawing/2014/main" id="{9A6BB333-8ABF-76F0-5CA1-F4FBFFF1716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A5592A0B-846D-E6DB-85A8-A29B9CFD310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a:extLst>
                      <a:ext uri="{FF2B5EF4-FFF2-40B4-BE49-F238E27FC236}">
                        <a16:creationId xmlns:a16="http://schemas.microsoft.com/office/drawing/2014/main" id="{297B0440-426D-71A7-094D-0132D621F35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a:extLst>
                      <a:ext uri="{FF2B5EF4-FFF2-40B4-BE49-F238E27FC236}">
                        <a16:creationId xmlns:a16="http://schemas.microsoft.com/office/drawing/2014/main" id="{DFEE4CDE-79D2-9AF3-A93B-34A78460AAE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736">
                    <a:extLst>
                      <a:ext uri="{FF2B5EF4-FFF2-40B4-BE49-F238E27FC236}">
                        <a16:creationId xmlns:a16="http://schemas.microsoft.com/office/drawing/2014/main" id="{A2B3EAC3-F0F2-C6DE-9599-DA53C09E1D0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iamond 41">
                    <a:extLst>
                      <a:ext uri="{FF2B5EF4-FFF2-40B4-BE49-F238E27FC236}">
                        <a16:creationId xmlns:a16="http://schemas.microsoft.com/office/drawing/2014/main" id="{E461AD55-9D93-6DD8-A29F-C27EB8A0AD8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8322F9C9-DE6C-355D-4A77-0197DE91412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07434189-C32A-0A52-EE06-00E3F4AEB9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0B257C32-D8E1-A3C1-610E-D76244AD708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AD6D94B5-C3C1-CB65-EE64-0E09CF95443E}"/>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32B22A80-315E-F957-884C-6D22369AAEC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84CCB8F6-E980-7562-C5FE-77035561108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430B5FFB-66DB-BBD2-D650-2789B284392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198481B5-72B9-B2D2-FACE-2D11D6E6D1C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B7702570-8AA8-7B26-759F-5035E54338D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3226F0BB-A34D-FA32-DC61-9D3DAF951C6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BA19BB5B-3742-2A96-9DE1-ADEC73F964A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163EF3BB-11EA-E7EA-1042-0AD8F85D15C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CB8EAB5A-B315-469E-3C30-ACCE92ACB2B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20000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152401"/>
            <a:ext cx="7315200" cy="830997"/>
          </a:xfrm>
          <a:prstGeom prst="rect">
            <a:avLst/>
          </a:prstGeom>
          <a:noFill/>
        </p:spPr>
        <p:txBody>
          <a:bodyPr wrap="square" rtlCol="0">
            <a:spAutoFit/>
          </a:bodyPr>
          <a:lstStyle/>
          <a:p>
            <a:pPr algn="ctr"/>
            <a:r>
              <a:rPr lang="en-US" sz="4800" dirty="0">
                <a:solidFill>
                  <a:schemeClr val="bg2"/>
                </a:solidFill>
                <a:latin typeface="Algerian" pitchFamily="82" charset="0"/>
              </a:rPr>
              <a:t>Symbolism</a:t>
            </a:r>
          </a:p>
        </p:txBody>
      </p:sp>
      <p:graphicFrame>
        <p:nvGraphicFramePr>
          <p:cNvPr id="7" name="Table 6"/>
          <p:cNvGraphicFramePr>
            <a:graphicFrameLocks noGrp="1"/>
          </p:cNvGraphicFramePr>
          <p:nvPr/>
        </p:nvGraphicFramePr>
        <p:xfrm>
          <a:off x="1752600" y="1066800"/>
          <a:ext cx="8839200" cy="381000"/>
        </p:xfrm>
        <a:graphic>
          <a:graphicData uri="http://schemas.openxmlformats.org/drawingml/2006/table">
            <a:tbl>
              <a:tblPr firstRow="1" bandRow="1">
                <a:tableStyleId>{74C1A8A3-306A-4EB7-A6B1-4F7E0EB9C5D6}</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81000">
                <a:tc>
                  <a:txBody>
                    <a:bodyPr/>
                    <a:lstStyle/>
                    <a:p>
                      <a:r>
                        <a:rPr lang="en-US" dirty="0"/>
                        <a:t>Symbol</a:t>
                      </a:r>
                    </a:p>
                  </a:txBody>
                  <a:tcPr/>
                </a:tc>
                <a:tc>
                  <a:txBody>
                    <a:bodyPr/>
                    <a:lstStyle/>
                    <a:p>
                      <a:r>
                        <a:rPr lang="en-US" dirty="0"/>
                        <a:t>Cross-references</a:t>
                      </a:r>
                    </a:p>
                  </a:txBody>
                  <a:tcPr/>
                </a:tc>
                <a:tc>
                  <a:txBody>
                    <a:bodyPr/>
                    <a:lstStyle/>
                    <a:p>
                      <a:r>
                        <a:rPr lang="en-US" dirty="0"/>
                        <a:t>Meanings</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1731818" y="1514764"/>
          <a:ext cx="8839200" cy="64008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40080">
                <a:tc>
                  <a:txBody>
                    <a:bodyPr/>
                    <a:lstStyle/>
                    <a:p>
                      <a:r>
                        <a:rPr lang="en-US" dirty="0"/>
                        <a:t>Woman</a:t>
                      </a:r>
                    </a:p>
                  </a:txBody>
                  <a:tcPr/>
                </a:tc>
                <a:tc>
                  <a:txBody>
                    <a:bodyPr/>
                    <a:lstStyle/>
                    <a:p>
                      <a:r>
                        <a:rPr lang="en-US" dirty="0"/>
                        <a:t>JST,</a:t>
                      </a:r>
                      <a:r>
                        <a:rPr lang="en-US" baseline="0" dirty="0"/>
                        <a:t> Revelation 12:7, D&amp;C 5:14</a:t>
                      </a:r>
                      <a:endParaRPr lang="en-US" dirty="0"/>
                    </a:p>
                  </a:txBody>
                  <a:tcPr/>
                </a:tc>
                <a:tc>
                  <a:txBody>
                    <a:bodyPr/>
                    <a:lstStyle/>
                    <a:p>
                      <a:r>
                        <a:rPr lang="en-US" dirty="0"/>
                        <a:t>Christ’s Church</a:t>
                      </a: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727200" y="2251364"/>
          <a:ext cx="8839200" cy="38100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81000">
                <a:tc>
                  <a:txBody>
                    <a:bodyPr/>
                    <a:lstStyle/>
                    <a:p>
                      <a:r>
                        <a:rPr lang="en-US" dirty="0"/>
                        <a:t>Twelve Stars</a:t>
                      </a:r>
                    </a:p>
                  </a:txBody>
                  <a:tcPr/>
                </a:tc>
                <a:tc>
                  <a:txBody>
                    <a:bodyPr/>
                    <a:lstStyle/>
                    <a:p>
                      <a:r>
                        <a:rPr lang="en-US" dirty="0"/>
                        <a:t>JST, Revelation 5:6</a:t>
                      </a:r>
                    </a:p>
                  </a:txBody>
                  <a:tcPr/>
                </a:tc>
                <a:tc>
                  <a:txBody>
                    <a:bodyPr/>
                    <a:lstStyle/>
                    <a:p>
                      <a:r>
                        <a:rPr lang="en-US" dirty="0"/>
                        <a:t>The Twelve Apostles</a:t>
                      </a: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731818" y="2791691"/>
          <a:ext cx="8839200" cy="64008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40080">
                <a:tc>
                  <a:txBody>
                    <a:bodyPr/>
                    <a:lstStyle/>
                    <a:p>
                      <a:r>
                        <a:rPr lang="en-US" dirty="0"/>
                        <a:t>A child “who is to rule all nations”</a:t>
                      </a:r>
                    </a:p>
                  </a:txBody>
                  <a:tcPr/>
                </a:tc>
                <a:tc>
                  <a:txBody>
                    <a:bodyPr/>
                    <a:lstStyle/>
                    <a:p>
                      <a:r>
                        <a:rPr lang="en-US" dirty="0"/>
                        <a:t>JST, Revelation 12:3;</a:t>
                      </a:r>
                    </a:p>
                    <a:p>
                      <a:r>
                        <a:rPr lang="en-US" dirty="0"/>
                        <a:t> D&amp;C 65:5-6</a:t>
                      </a:r>
                    </a:p>
                  </a:txBody>
                  <a:tcPr/>
                </a:tc>
                <a:tc>
                  <a:txBody>
                    <a:bodyPr/>
                    <a:lstStyle/>
                    <a:p>
                      <a:r>
                        <a:rPr lang="en-US" dirty="0"/>
                        <a:t>Christ reigning personally on the earth</a:t>
                      </a: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743363" y="3565236"/>
          <a:ext cx="8839200" cy="38100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81000">
                <a:tc>
                  <a:txBody>
                    <a:bodyPr/>
                    <a:lstStyle/>
                    <a:p>
                      <a:r>
                        <a:rPr lang="en-US" dirty="0"/>
                        <a:t>Dragon</a:t>
                      </a:r>
                    </a:p>
                  </a:txBody>
                  <a:tcPr/>
                </a:tc>
                <a:tc>
                  <a:txBody>
                    <a:bodyPr/>
                    <a:lstStyle/>
                    <a:p>
                      <a:r>
                        <a:rPr lang="en-US" dirty="0"/>
                        <a:t>D&amp;C 88:110</a:t>
                      </a:r>
                    </a:p>
                  </a:txBody>
                  <a:tcPr/>
                </a:tc>
                <a:tc>
                  <a:txBody>
                    <a:bodyPr/>
                    <a:lstStyle/>
                    <a:p>
                      <a:r>
                        <a:rPr lang="en-US" dirty="0"/>
                        <a:t>Satan or</a:t>
                      </a:r>
                      <a:r>
                        <a:rPr lang="en-US" baseline="0" dirty="0"/>
                        <a:t> Lucifer</a:t>
                      </a:r>
                      <a:endParaRPr lang="en-US" dirty="0"/>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1724891" y="4073236"/>
          <a:ext cx="8839200" cy="64008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40080">
                <a:tc>
                  <a:txBody>
                    <a:bodyPr/>
                    <a:lstStyle/>
                    <a:p>
                      <a:r>
                        <a:rPr lang="en-US" dirty="0"/>
                        <a:t>Third part of stars</a:t>
                      </a:r>
                      <a:r>
                        <a:rPr lang="en-US" baseline="0" dirty="0"/>
                        <a:t> being drawn away by the dragon</a:t>
                      </a:r>
                      <a:endParaRPr lang="en-US" dirty="0"/>
                    </a:p>
                  </a:txBody>
                  <a:tcPr/>
                </a:tc>
                <a:tc>
                  <a:txBody>
                    <a:bodyPr/>
                    <a:lstStyle/>
                    <a:p>
                      <a:r>
                        <a:rPr lang="en-US" dirty="0"/>
                        <a:t>D&amp;C 29:36-38</a:t>
                      </a:r>
                    </a:p>
                  </a:txBody>
                  <a:tcPr/>
                </a:tc>
                <a:tc>
                  <a:txBody>
                    <a:bodyPr/>
                    <a:lstStyle/>
                    <a:p>
                      <a:r>
                        <a:rPr lang="en-US" dirty="0"/>
                        <a:t>Satan drawing away a third of the spirits</a:t>
                      </a:r>
                    </a:p>
                  </a:txBody>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1720273" y="4821382"/>
          <a:ext cx="8839200" cy="38100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81000">
                <a:tc>
                  <a:txBody>
                    <a:bodyPr/>
                    <a:lstStyle/>
                    <a:p>
                      <a:r>
                        <a:rPr lang="en-US" dirty="0"/>
                        <a:t>Rod</a:t>
                      </a:r>
                      <a:r>
                        <a:rPr lang="en-US" baseline="0" dirty="0"/>
                        <a:t> of iron</a:t>
                      </a:r>
                      <a:endParaRPr lang="en-US" dirty="0"/>
                    </a:p>
                  </a:txBody>
                  <a:tcPr/>
                </a:tc>
                <a:tc>
                  <a:txBody>
                    <a:bodyPr/>
                    <a:lstStyle/>
                    <a:p>
                      <a:r>
                        <a:rPr lang="en-US" dirty="0"/>
                        <a:t>1 Nephi 11:25</a:t>
                      </a:r>
                    </a:p>
                  </a:txBody>
                  <a:tcPr/>
                </a:tc>
                <a:tc>
                  <a:txBody>
                    <a:bodyPr/>
                    <a:lstStyle/>
                    <a:p>
                      <a:r>
                        <a:rPr lang="en-US" dirty="0"/>
                        <a:t>The</a:t>
                      </a:r>
                      <a:r>
                        <a:rPr lang="en-US" baseline="0" dirty="0"/>
                        <a:t> Word of God</a:t>
                      </a:r>
                      <a:endParaRPr lang="en-US" dirty="0"/>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1741055" y="5324764"/>
          <a:ext cx="8839200" cy="914400"/>
        </p:xfrm>
        <a:graphic>
          <a:graphicData uri="http://schemas.openxmlformats.org/drawingml/2006/table">
            <a:tbl>
              <a:tblPr firstRow="1" bandRow="1">
                <a:tableStyleId>{D7AC3CCA-C797-4891-BE02-D94E43425B78}</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914400">
                <a:tc>
                  <a:txBody>
                    <a:bodyPr/>
                    <a:lstStyle/>
                    <a:p>
                      <a:r>
                        <a:rPr lang="en-US" dirty="0"/>
                        <a:t>Woman fleeing into the wilderness</a:t>
                      </a:r>
                    </a:p>
                  </a:txBody>
                  <a:tcPr/>
                </a:tc>
                <a:tc>
                  <a:txBody>
                    <a:bodyPr/>
                    <a:lstStyle/>
                    <a:p>
                      <a:r>
                        <a:rPr lang="en-US" dirty="0"/>
                        <a:t>Amos 8:11</a:t>
                      </a:r>
                    </a:p>
                    <a:p>
                      <a:r>
                        <a:rPr lang="en-US" dirty="0"/>
                        <a:t>D&amp;C 86:1-3</a:t>
                      </a:r>
                    </a:p>
                  </a:txBody>
                  <a:tcPr/>
                </a:tc>
                <a:tc>
                  <a:txBody>
                    <a:bodyPr/>
                    <a:lstStyle/>
                    <a:p>
                      <a:r>
                        <a:rPr lang="en-US" dirty="0"/>
                        <a:t>The Church being withdrawn at the time of the Great Apostasy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437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1"/>
            <a:ext cx="7315200" cy="830997"/>
          </a:xfrm>
          <a:prstGeom prst="rect">
            <a:avLst/>
          </a:prstGeom>
          <a:noFill/>
        </p:spPr>
        <p:txBody>
          <a:bodyPr wrap="square" rtlCol="0">
            <a:spAutoFit/>
          </a:bodyPr>
          <a:lstStyle/>
          <a:p>
            <a:pPr algn="ctr"/>
            <a:r>
              <a:rPr lang="en-US" sz="4800" dirty="0">
                <a:solidFill>
                  <a:schemeClr val="bg2"/>
                </a:solidFill>
                <a:latin typeface="Algerian" pitchFamily="82" charset="0"/>
              </a:rPr>
              <a:t>Interesting side note</a:t>
            </a:r>
          </a:p>
        </p:txBody>
      </p:sp>
      <p:sp>
        <p:nvSpPr>
          <p:cNvPr id="6" name="TextBox 5"/>
          <p:cNvSpPr txBox="1"/>
          <p:nvPr/>
        </p:nvSpPr>
        <p:spPr>
          <a:xfrm>
            <a:off x="1752600" y="2133600"/>
            <a:ext cx="3886200" cy="2554545"/>
          </a:xfrm>
          <a:prstGeom prst="rect">
            <a:avLst/>
          </a:prstGeom>
          <a:noFill/>
        </p:spPr>
        <p:txBody>
          <a:bodyPr wrap="square" rtlCol="0">
            <a:spAutoFit/>
          </a:bodyPr>
          <a:lstStyle/>
          <a:p>
            <a:r>
              <a:rPr lang="en-US" sz="3200" dirty="0">
                <a:solidFill>
                  <a:schemeClr val="bg2"/>
                </a:solidFill>
              </a:rPr>
              <a:t>Joseph Smith made more changes in Chapter 12 than any other portion of Revelation</a:t>
            </a:r>
          </a:p>
        </p:txBody>
      </p:sp>
      <p:pic>
        <p:nvPicPr>
          <p:cNvPr id="3" name="Picture 2">
            <a:extLst>
              <a:ext uri="{FF2B5EF4-FFF2-40B4-BE49-F238E27FC236}">
                <a16:creationId xmlns:a16="http://schemas.microsoft.com/office/drawing/2014/main" id="{24F5E75B-619D-4A0E-9B2B-3C08D1B73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693" y="1168817"/>
            <a:ext cx="4762500" cy="4905375"/>
          </a:xfrm>
          <a:prstGeom prst="rect">
            <a:avLst/>
          </a:prstGeom>
        </p:spPr>
      </p:pic>
    </p:spTree>
    <p:extLst>
      <p:ext uri="{BB962C8B-B14F-4D97-AF65-F5344CB8AC3E}">
        <p14:creationId xmlns:p14="http://schemas.microsoft.com/office/powerpoint/2010/main" val="1732969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2729" y="1"/>
            <a:ext cx="11618259" cy="830997"/>
          </a:xfrm>
          <a:prstGeom prst="rect">
            <a:avLst/>
          </a:prstGeom>
          <a:noFill/>
        </p:spPr>
        <p:txBody>
          <a:bodyPr wrap="square" rtlCol="0">
            <a:spAutoFit/>
          </a:bodyPr>
          <a:lstStyle/>
          <a:p>
            <a:pPr algn="ctr"/>
            <a:r>
              <a:rPr lang="en-US" sz="4800" dirty="0">
                <a:solidFill>
                  <a:schemeClr val="bg2"/>
                </a:solidFill>
                <a:latin typeface="Algerian" pitchFamily="82" charset="0"/>
              </a:rPr>
              <a:t>Woman – Christ’s Church</a:t>
            </a:r>
          </a:p>
        </p:txBody>
      </p:sp>
      <p:pic>
        <p:nvPicPr>
          <p:cNvPr id="2" name="Picture 2" descr="woman with dra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94" y="1024499"/>
            <a:ext cx="3705715" cy="49459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0235" y="2521059"/>
            <a:ext cx="6096000" cy="1815882"/>
          </a:xfrm>
          <a:prstGeom prst="rect">
            <a:avLst/>
          </a:prstGeom>
        </p:spPr>
        <p:txBody>
          <a:bodyPr>
            <a:spAutoFit/>
          </a:bodyPr>
          <a:lstStyle/>
          <a:p>
            <a:r>
              <a:rPr lang="en-US" sz="2800" dirty="0">
                <a:solidFill>
                  <a:schemeClr val="bg1"/>
                </a:solidFill>
                <a:latin typeface="Calibri" panose="020F0502020204030204" pitchFamily="34" charset="0"/>
              </a:rPr>
              <a:t>What happened to the woman? </a:t>
            </a:r>
          </a:p>
          <a:p>
            <a:endParaRPr lang="en-US" sz="2800" dirty="0">
              <a:solidFill>
                <a:schemeClr val="bg1"/>
              </a:solidFill>
              <a:latin typeface="Calibri" panose="020F0502020204030204" pitchFamily="34" charset="0"/>
            </a:endParaRPr>
          </a:p>
          <a:p>
            <a:r>
              <a:rPr lang="en-US" sz="2800" dirty="0">
                <a:solidFill>
                  <a:schemeClr val="bg1"/>
                </a:solidFill>
                <a:latin typeface="Calibri" panose="020F0502020204030204" pitchFamily="34" charset="0"/>
              </a:rPr>
              <a:t>She gave birth to a son “who was to rule all nations”</a:t>
            </a:r>
            <a:endParaRPr lang="en-US" sz="2800" dirty="0">
              <a:solidFill>
                <a:schemeClr val="bg1"/>
              </a:solidFill>
            </a:endParaRPr>
          </a:p>
        </p:txBody>
      </p:sp>
      <p:sp>
        <p:nvSpPr>
          <p:cNvPr id="8" name="TextBox 7"/>
          <p:cNvSpPr txBox="1"/>
          <p:nvPr/>
        </p:nvSpPr>
        <p:spPr>
          <a:xfrm>
            <a:off x="47588" y="6400753"/>
            <a:ext cx="2749400" cy="369332"/>
          </a:xfrm>
          <a:prstGeom prst="rect">
            <a:avLst/>
          </a:prstGeom>
          <a:noFill/>
        </p:spPr>
        <p:txBody>
          <a:bodyPr wrap="square" rtlCol="0">
            <a:spAutoFit/>
          </a:bodyPr>
          <a:lstStyle/>
          <a:p>
            <a:r>
              <a:rPr lang="en-US" dirty="0">
                <a:solidFill>
                  <a:schemeClr val="bg1"/>
                </a:solidFill>
              </a:rPr>
              <a:t>Revelation 12:1</a:t>
            </a:r>
          </a:p>
        </p:txBody>
      </p:sp>
    </p:spTree>
    <p:extLst>
      <p:ext uri="{BB962C8B-B14F-4D97-AF65-F5344CB8AC3E}">
        <p14:creationId xmlns:p14="http://schemas.microsoft.com/office/powerpoint/2010/main" val="29358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The Beginning of the church</a:t>
            </a:r>
          </a:p>
        </p:txBody>
      </p:sp>
      <p:sp>
        <p:nvSpPr>
          <p:cNvPr id="6" name="TextBox 5"/>
          <p:cNvSpPr txBox="1"/>
          <p:nvPr/>
        </p:nvSpPr>
        <p:spPr>
          <a:xfrm>
            <a:off x="3258671" y="762772"/>
            <a:ext cx="6759388" cy="923330"/>
          </a:xfrm>
          <a:prstGeom prst="rect">
            <a:avLst/>
          </a:prstGeom>
          <a:noFill/>
        </p:spPr>
        <p:txBody>
          <a:bodyPr wrap="square" rtlCol="0">
            <a:spAutoFit/>
          </a:bodyPr>
          <a:lstStyle/>
          <a:p>
            <a:r>
              <a:rPr lang="en-US" dirty="0">
                <a:solidFill>
                  <a:schemeClr val="bg2"/>
                </a:solidFill>
              </a:rPr>
              <a:t>A Wonder—a great sign in Heaven to the world. Celestial Glory (Church of Christ) with Terrestrial world under her dominion, and governed by a ruling power of Priesthood Authority.</a:t>
            </a:r>
          </a:p>
        </p:txBody>
      </p:sp>
      <p:sp>
        <p:nvSpPr>
          <p:cNvPr id="8" name="TextBox 7"/>
          <p:cNvSpPr txBox="1"/>
          <p:nvPr/>
        </p:nvSpPr>
        <p:spPr>
          <a:xfrm>
            <a:off x="8182627" y="3025555"/>
            <a:ext cx="2971800" cy="830997"/>
          </a:xfrm>
          <a:prstGeom prst="rect">
            <a:avLst/>
          </a:prstGeom>
          <a:noFill/>
        </p:spPr>
        <p:txBody>
          <a:bodyPr wrap="square" rtlCol="0">
            <a:spAutoFit/>
          </a:bodyPr>
          <a:lstStyle/>
          <a:p>
            <a:r>
              <a:rPr lang="en-US" sz="2400" dirty="0">
                <a:solidFill>
                  <a:schemeClr val="bg2"/>
                </a:solidFill>
              </a:rPr>
              <a:t>Woman—The Church of Jesus Christ</a:t>
            </a:r>
          </a:p>
        </p:txBody>
      </p:sp>
      <p:sp>
        <p:nvSpPr>
          <p:cNvPr id="9" name="TextBox 8"/>
          <p:cNvSpPr txBox="1"/>
          <p:nvPr/>
        </p:nvSpPr>
        <p:spPr>
          <a:xfrm>
            <a:off x="3886200" y="5791201"/>
            <a:ext cx="4800600" cy="830997"/>
          </a:xfrm>
          <a:prstGeom prst="rect">
            <a:avLst/>
          </a:prstGeom>
          <a:noFill/>
        </p:spPr>
        <p:txBody>
          <a:bodyPr wrap="square" rtlCol="0">
            <a:spAutoFit/>
          </a:bodyPr>
          <a:lstStyle/>
          <a:p>
            <a:r>
              <a:rPr lang="en-US" sz="2400" dirty="0">
                <a:solidFill>
                  <a:schemeClr val="bg2"/>
                </a:solidFill>
              </a:rPr>
              <a:t>Clothed with the sun— “having been clothed” a protection from God</a:t>
            </a:r>
          </a:p>
        </p:txBody>
      </p:sp>
      <p:sp>
        <p:nvSpPr>
          <p:cNvPr id="10" name="TextBox 9"/>
          <p:cNvSpPr txBox="1"/>
          <p:nvPr/>
        </p:nvSpPr>
        <p:spPr>
          <a:xfrm>
            <a:off x="1600200" y="3962401"/>
            <a:ext cx="2971800" cy="830997"/>
          </a:xfrm>
          <a:prstGeom prst="rect">
            <a:avLst/>
          </a:prstGeom>
          <a:noFill/>
        </p:spPr>
        <p:txBody>
          <a:bodyPr wrap="square" rtlCol="0">
            <a:spAutoFit/>
          </a:bodyPr>
          <a:lstStyle/>
          <a:p>
            <a:r>
              <a:rPr lang="en-US" sz="2400" dirty="0">
                <a:solidFill>
                  <a:schemeClr val="bg2"/>
                </a:solidFill>
              </a:rPr>
              <a:t>Sun and Moon—beauty and glory</a:t>
            </a:r>
          </a:p>
        </p:txBody>
      </p:sp>
      <p:sp>
        <p:nvSpPr>
          <p:cNvPr id="11" name="TextBox 10"/>
          <p:cNvSpPr txBox="1"/>
          <p:nvPr/>
        </p:nvSpPr>
        <p:spPr>
          <a:xfrm>
            <a:off x="1524000" y="2590801"/>
            <a:ext cx="2971800" cy="830997"/>
          </a:xfrm>
          <a:prstGeom prst="rect">
            <a:avLst/>
          </a:prstGeom>
          <a:noFill/>
        </p:spPr>
        <p:txBody>
          <a:bodyPr wrap="square" rtlCol="0">
            <a:spAutoFit/>
          </a:bodyPr>
          <a:lstStyle/>
          <a:p>
            <a:r>
              <a:rPr lang="en-US" sz="2400" dirty="0">
                <a:solidFill>
                  <a:schemeClr val="bg2"/>
                </a:solidFill>
              </a:rPr>
              <a:t>Crown of 12 stars—power and Apostles</a:t>
            </a:r>
          </a:p>
        </p:txBody>
      </p:sp>
      <p:sp>
        <p:nvSpPr>
          <p:cNvPr id="12" name="TextBox 11"/>
          <p:cNvSpPr txBox="1"/>
          <p:nvPr/>
        </p:nvSpPr>
        <p:spPr>
          <a:xfrm>
            <a:off x="114300" y="6396335"/>
            <a:ext cx="2971800" cy="369332"/>
          </a:xfrm>
          <a:prstGeom prst="rect">
            <a:avLst/>
          </a:prstGeom>
          <a:noFill/>
        </p:spPr>
        <p:txBody>
          <a:bodyPr wrap="square" rtlCol="0">
            <a:spAutoFit/>
          </a:bodyPr>
          <a:lstStyle/>
          <a:p>
            <a:r>
              <a:rPr lang="en-US" dirty="0">
                <a:solidFill>
                  <a:schemeClr val="bg2"/>
                </a:solidFill>
              </a:rPr>
              <a:t>Revelation 12:1</a:t>
            </a:r>
          </a:p>
        </p:txBody>
      </p:sp>
      <p:pic>
        <p:nvPicPr>
          <p:cNvPr id="3" name="Picture 2">
            <a:extLst>
              <a:ext uri="{FF2B5EF4-FFF2-40B4-BE49-F238E27FC236}">
                <a16:creationId xmlns:a16="http://schemas.microsoft.com/office/drawing/2014/main" id="{899E3893-138C-4859-A0BB-AFD529290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50" y="1829771"/>
            <a:ext cx="3273552" cy="3273552"/>
          </a:xfrm>
          <a:prstGeom prst="rect">
            <a:avLst/>
          </a:prstGeom>
        </p:spPr>
      </p:pic>
    </p:spTree>
    <p:extLst>
      <p:ext uri="{BB962C8B-B14F-4D97-AF65-F5344CB8AC3E}">
        <p14:creationId xmlns:p14="http://schemas.microsoft.com/office/powerpoint/2010/main" val="10243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Symbols in Nauvoo</a:t>
            </a:r>
          </a:p>
        </p:txBody>
      </p:sp>
      <p:sp>
        <p:nvSpPr>
          <p:cNvPr id="9" name="TextBox 8"/>
          <p:cNvSpPr txBox="1"/>
          <p:nvPr/>
        </p:nvSpPr>
        <p:spPr>
          <a:xfrm>
            <a:off x="6683188" y="5539114"/>
            <a:ext cx="4137212" cy="830997"/>
          </a:xfrm>
          <a:prstGeom prst="rect">
            <a:avLst/>
          </a:prstGeom>
          <a:noFill/>
        </p:spPr>
        <p:txBody>
          <a:bodyPr wrap="square" rtlCol="0">
            <a:spAutoFit/>
          </a:bodyPr>
          <a:lstStyle/>
          <a:p>
            <a:pPr algn="ctr"/>
            <a:r>
              <a:rPr lang="en-US" sz="2400" dirty="0">
                <a:solidFill>
                  <a:schemeClr val="bg2"/>
                </a:solidFill>
              </a:rPr>
              <a:t>Moon at the bottom, sun, then 12 stars at the top</a:t>
            </a:r>
          </a:p>
        </p:txBody>
      </p:sp>
      <p:pic>
        <p:nvPicPr>
          <p:cNvPr id="3" name="Picture 2">
            <a:extLst>
              <a:ext uri="{FF2B5EF4-FFF2-40B4-BE49-F238E27FC236}">
                <a16:creationId xmlns:a16="http://schemas.microsoft.com/office/drawing/2014/main" id="{406DE8B6-5F9C-4815-8ACA-A4548AAE1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26" y="524004"/>
            <a:ext cx="11680948" cy="5809992"/>
          </a:xfrm>
          <a:prstGeom prst="rect">
            <a:avLst/>
          </a:prstGeom>
        </p:spPr>
      </p:pic>
    </p:spTree>
    <p:extLst>
      <p:ext uri="{BB962C8B-B14F-4D97-AF65-F5344CB8AC3E}">
        <p14:creationId xmlns:p14="http://schemas.microsoft.com/office/powerpoint/2010/main" val="69105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D7EBD-A780-3263-F014-04B5C7DFC018}"/>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White Robes—Fifth Seal</a:t>
            </a:r>
          </a:p>
        </p:txBody>
      </p:sp>
      <p:sp>
        <p:nvSpPr>
          <p:cNvPr id="6" name="TextBox 5"/>
          <p:cNvSpPr txBox="1"/>
          <p:nvPr/>
        </p:nvSpPr>
        <p:spPr>
          <a:xfrm>
            <a:off x="515471" y="829237"/>
            <a:ext cx="3558988" cy="1815882"/>
          </a:xfrm>
          <a:prstGeom prst="rect">
            <a:avLst/>
          </a:prstGeom>
          <a:noFill/>
        </p:spPr>
        <p:txBody>
          <a:bodyPr wrap="square" rtlCol="0">
            <a:spAutoFit/>
          </a:bodyPr>
          <a:lstStyle/>
          <a:p>
            <a:r>
              <a:rPr lang="en-US" sz="2800" dirty="0">
                <a:solidFill>
                  <a:schemeClr val="bg1"/>
                </a:solidFill>
              </a:rPr>
              <a:t>Given unto everyone, the righteous martyrs and they will rest a little season…</a:t>
            </a:r>
          </a:p>
        </p:txBody>
      </p:sp>
      <p:sp>
        <p:nvSpPr>
          <p:cNvPr id="10" name="TextBox 9"/>
          <p:cNvSpPr txBox="1"/>
          <p:nvPr/>
        </p:nvSpPr>
        <p:spPr>
          <a:xfrm>
            <a:off x="237565" y="6378388"/>
            <a:ext cx="2819400" cy="369332"/>
          </a:xfrm>
          <a:prstGeom prst="rect">
            <a:avLst/>
          </a:prstGeom>
          <a:noFill/>
        </p:spPr>
        <p:txBody>
          <a:bodyPr wrap="square" rtlCol="0">
            <a:spAutoFit/>
          </a:bodyPr>
          <a:lstStyle/>
          <a:p>
            <a:r>
              <a:rPr lang="en-US" dirty="0">
                <a:solidFill>
                  <a:schemeClr val="bg1"/>
                </a:solidFill>
              </a:rPr>
              <a:t>Revelation 6:11; Isaiah 1:18</a:t>
            </a:r>
          </a:p>
        </p:txBody>
      </p:sp>
      <p:sp>
        <p:nvSpPr>
          <p:cNvPr id="2" name="Rectangle 1"/>
          <p:cNvSpPr/>
          <p:nvPr/>
        </p:nvSpPr>
        <p:spPr>
          <a:xfrm>
            <a:off x="7049386" y="1271822"/>
            <a:ext cx="5035038" cy="5262979"/>
          </a:xfrm>
          <a:prstGeom prst="rect">
            <a:avLst/>
          </a:prstGeom>
        </p:spPr>
        <p:txBody>
          <a:bodyPr wrap="square">
            <a:spAutoFit/>
          </a:bodyPr>
          <a:lstStyle/>
          <a:p>
            <a:r>
              <a:rPr lang="en-US" sz="2400" dirty="0">
                <a:solidFill>
                  <a:schemeClr val="bg1"/>
                </a:solidFill>
                <a:latin typeface="Open Sans"/>
              </a:rPr>
              <a:t>Many early Christians, including nearly all of the original Apostles, gave their lives as martyrs. John saw the Christian martyrs “under the altar,” suggesting that their lives were given in sacrifice to God’s service, much like the sacrificial animals offered upon the altar of the temple. Because they gave up their lives “for the word of God, and for the testimony which they held,” they were given “white robes,” symbolic of purity.</a:t>
            </a:r>
            <a:endParaRPr lang="en-US" sz="2400" dirty="0">
              <a:solidFill>
                <a:schemeClr val="bg1"/>
              </a:solidFill>
            </a:endParaRPr>
          </a:p>
        </p:txBody>
      </p:sp>
      <p:sp>
        <p:nvSpPr>
          <p:cNvPr id="8" name="Rectangle 7"/>
          <p:cNvSpPr/>
          <p:nvPr/>
        </p:nvSpPr>
        <p:spPr>
          <a:xfrm>
            <a:off x="5241407" y="503368"/>
            <a:ext cx="1725537" cy="369332"/>
          </a:xfrm>
          <a:prstGeom prst="rect">
            <a:avLst/>
          </a:prstGeom>
        </p:spPr>
        <p:txBody>
          <a:bodyPr wrap="none">
            <a:spAutoFit/>
          </a:bodyPr>
          <a:lstStyle/>
          <a:p>
            <a:r>
              <a:rPr lang="en-US" dirty="0">
                <a:solidFill>
                  <a:srgbClr val="FFFFFF"/>
                </a:solidFill>
                <a:latin typeface="Calibri" panose="020F0502020204030204" pitchFamily="34" charset="0"/>
              </a:rPr>
              <a:t>Symbol of Purity</a:t>
            </a:r>
            <a:endParaRPr lang="en-US" dirty="0">
              <a:effectLst/>
            </a:endParaRPr>
          </a:p>
        </p:txBody>
      </p:sp>
      <p:pic>
        <p:nvPicPr>
          <p:cNvPr id="7" name="Picture 6">
            <a:extLst>
              <a:ext uri="{FF2B5EF4-FFF2-40B4-BE49-F238E27FC236}">
                <a16:creationId xmlns:a16="http://schemas.microsoft.com/office/drawing/2014/main" id="{91846F42-4D28-45EB-A1AC-AEA6BC90F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813070"/>
            <a:ext cx="4488398" cy="2951122"/>
          </a:xfrm>
          <a:prstGeom prst="rect">
            <a:avLst/>
          </a:prstGeom>
        </p:spPr>
      </p:pic>
    </p:spTree>
    <p:extLst>
      <p:ext uri="{BB962C8B-B14F-4D97-AF65-F5344CB8AC3E}">
        <p14:creationId xmlns:p14="http://schemas.microsoft.com/office/powerpoint/2010/main" val="4382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941" y="1"/>
            <a:ext cx="11806518" cy="769441"/>
          </a:xfrm>
          <a:prstGeom prst="rect">
            <a:avLst/>
          </a:prstGeom>
          <a:noFill/>
        </p:spPr>
        <p:txBody>
          <a:bodyPr wrap="square" rtlCol="0">
            <a:spAutoFit/>
          </a:bodyPr>
          <a:lstStyle/>
          <a:p>
            <a:pPr algn="ctr"/>
            <a:r>
              <a:rPr lang="en-US" sz="4400" dirty="0">
                <a:solidFill>
                  <a:schemeClr val="bg2"/>
                </a:solidFill>
                <a:latin typeface="Algerian" pitchFamily="82" charset="0"/>
              </a:rPr>
              <a:t>Child – Kingdom of God and his Christ</a:t>
            </a:r>
          </a:p>
        </p:txBody>
      </p:sp>
      <p:sp>
        <p:nvSpPr>
          <p:cNvPr id="9" name="TextBox 8"/>
          <p:cNvSpPr txBox="1"/>
          <p:nvPr/>
        </p:nvSpPr>
        <p:spPr>
          <a:xfrm>
            <a:off x="2893359" y="801781"/>
            <a:ext cx="5715000" cy="461665"/>
          </a:xfrm>
          <a:prstGeom prst="rect">
            <a:avLst/>
          </a:prstGeom>
          <a:noFill/>
        </p:spPr>
        <p:txBody>
          <a:bodyPr wrap="square" rtlCol="0">
            <a:spAutoFit/>
          </a:bodyPr>
          <a:lstStyle/>
          <a:p>
            <a:pPr algn="ctr"/>
            <a:r>
              <a:rPr lang="en-US" sz="2400" dirty="0">
                <a:solidFill>
                  <a:schemeClr val="bg2"/>
                </a:solidFill>
              </a:rPr>
              <a:t>Zion or political kingdom of God</a:t>
            </a:r>
          </a:p>
        </p:txBody>
      </p:sp>
      <p:sp>
        <p:nvSpPr>
          <p:cNvPr id="10" name="TextBox 9"/>
          <p:cNvSpPr txBox="1"/>
          <p:nvPr/>
        </p:nvSpPr>
        <p:spPr>
          <a:xfrm>
            <a:off x="2106706" y="1689556"/>
            <a:ext cx="5715000" cy="1200329"/>
          </a:xfrm>
          <a:prstGeom prst="rect">
            <a:avLst/>
          </a:prstGeom>
          <a:noFill/>
        </p:spPr>
        <p:txBody>
          <a:bodyPr wrap="square" rtlCol="0">
            <a:spAutoFit/>
          </a:bodyPr>
          <a:lstStyle/>
          <a:p>
            <a:pPr algn="ctr"/>
            <a:r>
              <a:rPr lang="en-US" sz="2400" dirty="0">
                <a:solidFill>
                  <a:schemeClr val="bg2"/>
                </a:solidFill>
              </a:rPr>
              <a:t>Travailing—labor pains—There was labor and pain involved in bringing forth the kingdom of God. (Isaiah 54:1)</a:t>
            </a:r>
          </a:p>
        </p:txBody>
      </p:sp>
      <p:sp>
        <p:nvSpPr>
          <p:cNvPr id="12" name="TextBox 11"/>
          <p:cNvSpPr txBox="1"/>
          <p:nvPr/>
        </p:nvSpPr>
        <p:spPr>
          <a:xfrm>
            <a:off x="503145" y="3238800"/>
            <a:ext cx="7122459" cy="3046988"/>
          </a:xfrm>
          <a:prstGeom prst="rect">
            <a:avLst/>
          </a:prstGeom>
          <a:noFill/>
        </p:spPr>
        <p:txBody>
          <a:bodyPr wrap="square" rtlCol="0">
            <a:spAutoFit/>
          </a:bodyPr>
          <a:lstStyle/>
          <a:p>
            <a:r>
              <a:rPr lang="en-US" sz="2400" dirty="0">
                <a:solidFill>
                  <a:schemeClr val="bg2"/>
                </a:solidFill>
              </a:rPr>
              <a:t>JST 12:3</a:t>
            </a:r>
          </a:p>
          <a:p>
            <a:r>
              <a:rPr lang="en-US" sz="2400" dirty="0">
                <a:solidFill>
                  <a:schemeClr val="bg2"/>
                </a:solidFill>
              </a:rPr>
              <a:t>Zion which has the power to lift man to a higher plane. (Isaiah 66:7-9)</a:t>
            </a:r>
          </a:p>
          <a:p>
            <a:endParaRPr lang="en-US" sz="2400" dirty="0">
              <a:solidFill>
                <a:schemeClr val="bg2"/>
              </a:solidFill>
            </a:endParaRPr>
          </a:p>
          <a:p>
            <a:r>
              <a:rPr lang="en-US" sz="2400" dirty="0">
                <a:solidFill>
                  <a:schemeClr val="bg2"/>
                </a:solidFill>
              </a:rPr>
              <a:t>Child caught up to God/throne—the early church tried to establish Zion but were unsuccessful. </a:t>
            </a:r>
          </a:p>
          <a:p>
            <a:endParaRPr lang="en-US" sz="2400" dirty="0">
              <a:solidFill>
                <a:schemeClr val="bg2"/>
              </a:solidFill>
            </a:endParaRPr>
          </a:p>
          <a:p>
            <a:r>
              <a:rPr lang="en-US" sz="2400" dirty="0">
                <a:solidFill>
                  <a:schemeClr val="bg2"/>
                </a:solidFill>
              </a:rPr>
              <a:t>God removed its authority</a:t>
            </a:r>
          </a:p>
        </p:txBody>
      </p:sp>
      <p:sp>
        <p:nvSpPr>
          <p:cNvPr id="13" name="TextBox 12"/>
          <p:cNvSpPr txBox="1"/>
          <p:nvPr/>
        </p:nvSpPr>
        <p:spPr>
          <a:xfrm>
            <a:off x="76200" y="6354366"/>
            <a:ext cx="2971800" cy="369332"/>
          </a:xfrm>
          <a:prstGeom prst="rect">
            <a:avLst/>
          </a:prstGeom>
          <a:noFill/>
        </p:spPr>
        <p:txBody>
          <a:bodyPr wrap="square" rtlCol="0">
            <a:spAutoFit/>
          </a:bodyPr>
          <a:lstStyle/>
          <a:p>
            <a:r>
              <a:rPr lang="en-US" dirty="0">
                <a:solidFill>
                  <a:schemeClr val="bg2"/>
                </a:solidFill>
              </a:rPr>
              <a:t>Revelation 12:2</a:t>
            </a:r>
          </a:p>
        </p:txBody>
      </p:sp>
      <p:pic>
        <p:nvPicPr>
          <p:cNvPr id="3" name="Picture 2">
            <a:extLst>
              <a:ext uri="{FF2B5EF4-FFF2-40B4-BE49-F238E27FC236}">
                <a16:creationId xmlns:a16="http://schemas.microsoft.com/office/drawing/2014/main" id="{B312E2C6-F03F-4A0D-9DCC-EB51E80A4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110" y="1820329"/>
            <a:ext cx="3200400" cy="3986784"/>
          </a:xfrm>
          <a:prstGeom prst="rect">
            <a:avLst/>
          </a:prstGeom>
        </p:spPr>
      </p:pic>
    </p:spTree>
    <p:extLst>
      <p:ext uri="{BB962C8B-B14F-4D97-AF65-F5344CB8AC3E}">
        <p14:creationId xmlns:p14="http://schemas.microsoft.com/office/powerpoint/2010/main" val="7986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Dragon--Satan</a:t>
            </a:r>
          </a:p>
        </p:txBody>
      </p:sp>
      <p:sp>
        <p:nvSpPr>
          <p:cNvPr id="9" name="TextBox 8"/>
          <p:cNvSpPr txBox="1"/>
          <p:nvPr/>
        </p:nvSpPr>
        <p:spPr>
          <a:xfrm>
            <a:off x="322729" y="1066800"/>
            <a:ext cx="6154271" cy="1938992"/>
          </a:xfrm>
          <a:prstGeom prst="rect">
            <a:avLst/>
          </a:prstGeom>
          <a:noFill/>
        </p:spPr>
        <p:txBody>
          <a:bodyPr wrap="square" rtlCol="0">
            <a:spAutoFit/>
          </a:bodyPr>
          <a:lstStyle/>
          <a:p>
            <a:r>
              <a:rPr lang="en-US" sz="2400" dirty="0">
                <a:solidFill>
                  <a:schemeClr val="bg2"/>
                </a:solidFill>
              </a:rPr>
              <a:t>Red—violent—accomplishing his (Satan’s) work</a:t>
            </a:r>
          </a:p>
          <a:p>
            <a:endParaRPr lang="en-US" sz="2400" dirty="0">
              <a:solidFill>
                <a:schemeClr val="bg2"/>
              </a:solidFill>
            </a:endParaRPr>
          </a:p>
          <a:p>
            <a:r>
              <a:rPr lang="en-US" sz="2400" dirty="0">
                <a:solidFill>
                  <a:schemeClr val="bg2"/>
                </a:solidFill>
              </a:rPr>
              <a:t>7 heads and 10 horns--Satan has great power</a:t>
            </a:r>
          </a:p>
          <a:p>
            <a:endParaRPr lang="en-US" sz="2400" dirty="0">
              <a:solidFill>
                <a:schemeClr val="bg2"/>
              </a:solidFill>
            </a:endParaRPr>
          </a:p>
          <a:p>
            <a:endParaRPr lang="en-US" sz="2400" dirty="0">
              <a:solidFill>
                <a:schemeClr val="bg2"/>
              </a:solidFill>
            </a:endParaRPr>
          </a:p>
        </p:txBody>
      </p:sp>
      <p:sp>
        <p:nvSpPr>
          <p:cNvPr id="10" name="TextBox 9"/>
          <p:cNvSpPr txBox="1"/>
          <p:nvPr/>
        </p:nvSpPr>
        <p:spPr>
          <a:xfrm>
            <a:off x="4267200" y="4648200"/>
            <a:ext cx="5715000" cy="1938992"/>
          </a:xfrm>
          <a:prstGeom prst="rect">
            <a:avLst/>
          </a:prstGeom>
          <a:noFill/>
        </p:spPr>
        <p:txBody>
          <a:bodyPr wrap="square" rtlCol="0">
            <a:spAutoFit/>
          </a:bodyPr>
          <a:lstStyle/>
          <a:p>
            <a:pPr algn="ctr"/>
            <a:r>
              <a:rPr lang="en-US" sz="2400" dirty="0">
                <a:solidFill>
                  <a:schemeClr val="bg2"/>
                </a:solidFill>
              </a:rPr>
              <a:t>Tail drew away 1/3 part—End result in the War in Heaven (significant number of children chose to follow Satan).</a:t>
            </a:r>
          </a:p>
          <a:p>
            <a:pPr algn="ctr"/>
            <a:endParaRPr lang="en-US" sz="2400" dirty="0">
              <a:solidFill>
                <a:schemeClr val="bg2"/>
              </a:solidFill>
            </a:endParaRPr>
          </a:p>
          <a:p>
            <a:pPr algn="ctr"/>
            <a:r>
              <a:rPr lang="en-US" sz="2400" dirty="0">
                <a:solidFill>
                  <a:schemeClr val="bg2"/>
                </a:solidFill>
              </a:rPr>
              <a:t>Devour--Satan is waiting to destroy Zion</a:t>
            </a:r>
          </a:p>
        </p:txBody>
      </p:sp>
      <p:sp>
        <p:nvSpPr>
          <p:cNvPr id="8" name="TextBox 7"/>
          <p:cNvSpPr txBox="1"/>
          <p:nvPr/>
        </p:nvSpPr>
        <p:spPr>
          <a:xfrm>
            <a:off x="109538" y="6314182"/>
            <a:ext cx="2971800" cy="369332"/>
          </a:xfrm>
          <a:prstGeom prst="rect">
            <a:avLst/>
          </a:prstGeom>
          <a:noFill/>
        </p:spPr>
        <p:txBody>
          <a:bodyPr wrap="square" rtlCol="0">
            <a:spAutoFit/>
          </a:bodyPr>
          <a:lstStyle/>
          <a:p>
            <a:r>
              <a:rPr lang="en-US" dirty="0">
                <a:solidFill>
                  <a:schemeClr val="bg2"/>
                </a:solidFill>
              </a:rPr>
              <a:t>Revelation 12:3-4</a:t>
            </a:r>
          </a:p>
        </p:txBody>
      </p:sp>
      <p:pic>
        <p:nvPicPr>
          <p:cNvPr id="3" name="Picture 2">
            <a:extLst>
              <a:ext uri="{FF2B5EF4-FFF2-40B4-BE49-F238E27FC236}">
                <a16:creationId xmlns:a16="http://schemas.microsoft.com/office/drawing/2014/main" id="{3F7A372D-4F39-4521-B0DD-1DDD8D27A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395" y="1012975"/>
            <a:ext cx="4857750" cy="3181350"/>
          </a:xfrm>
          <a:prstGeom prst="rect">
            <a:avLst/>
          </a:prstGeom>
        </p:spPr>
      </p:pic>
      <p:pic>
        <p:nvPicPr>
          <p:cNvPr id="11" name="Picture 10">
            <a:extLst>
              <a:ext uri="{FF2B5EF4-FFF2-40B4-BE49-F238E27FC236}">
                <a16:creationId xmlns:a16="http://schemas.microsoft.com/office/drawing/2014/main" id="{67A792C9-B9EB-4919-8903-5DD40F0AA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13" y="3005792"/>
            <a:ext cx="2876550" cy="2867025"/>
          </a:xfrm>
          <a:prstGeom prst="rect">
            <a:avLst/>
          </a:prstGeom>
        </p:spPr>
      </p:pic>
    </p:spTree>
    <p:extLst>
      <p:ext uri="{BB962C8B-B14F-4D97-AF65-F5344CB8AC3E}">
        <p14:creationId xmlns:p14="http://schemas.microsoft.com/office/powerpoint/2010/main" val="33335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Rule All Nations</a:t>
            </a:r>
          </a:p>
        </p:txBody>
      </p:sp>
      <p:sp>
        <p:nvSpPr>
          <p:cNvPr id="13" name="TextBox 12"/>
          <p:cNvSpPr txBox="1"/>
          <p:nvPr/>
        </p:nvSpPr>
        <p:spPr>
          <a:xfrm>
            <a:off x="76200" y="6354366"/>
            <a:ext cx="2971800" cy="369332"/>
          </a:xfrm>
          <a:prstGeom prst="rect">
            <a:avLst/>
          </a:prstGeom>
          <a:noFill/>
        </p:spPr>
        <p:txBody>
          <a:bodyPr wrap="square" rtlCol="0">
            <a:spAutoFit/>
          </a:bodyPr>
          <a:lstStyle/>
          <a:p>
            <a:r>
              <a:rPr lang="en-US" dirty="0">
                <a:solidFill>
                  <a:schemeClr val="bg2"/>
                </a:solidFill>
              </a:rPr>
              <a:t>Revelation 12:5</a:t>
            </a:r>
          </a:p>
        </p:txBody>
      </p:sp>
      <p:sp>
        <p:nvSpPr>
          <p:cNvPr id="2" name="Rectangle 1"/>
          <p:cNvSpPr/>
          <p:nvPr/>
        </p:nvSpPr>
        <p:spPr>
          <a:xfrm>
            <a:off x="2519082" y="1047929"/>
            <a:ext cx="6096000" cy="2246769"/>
          </a:xfrm>
          <a:prstGeom prst="rect">
            <a:avLst/>
          </a:prstGeom>
        </p:spPr>
        <p:txBody>
          <a:bodyPr>
            <a:spAutoFit/>
          </a:bodyPr>
          <a:lstStyle/>
          <a:p>
            <a:r>
              <a:rPr lang="en-US" sz="2800" dirty="0">
                <a:solidFill>
                  <a:schemeClr val="bg1"/>
                </a:solidFill>
                <a:latin typeface="Calibri" panose="020F0502020204030204" pitchFamily="34" charset="0"/>
              </a:rPr>
              <a:t>The child would use the rod of iron, which may symbolize the gospel, the priesthood, and the word and power of God, to righteously govern the nations of the world (2)</a:t>
            </a:r>
            <a:endParaRPr lang="en-US" sz="28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384721"/>
            <a:ext cx="1391011" cy="1941620"/>
          </a:xfrm>
          <a:prstGeom prst="rect">
            <a:avLst/>
          </a:prstGeom>
        </p:spPr>
      </p:pic>
      <p:grpSp>
        <p:nvGrpSpPr>
          <p:cNvPr id="6" name="Group 5"/>
          <p:cNvGrpSpPr/>
          <p:nvPr/>
        </p:nvGrpSpPr>
        <p:grpSpPr>
          <a:xfrm>
            <a:off x="5715000" y="3429000"/>
            <a:ext cx="4854388" cy="3105835"/>
            <a:chOff x="5715000" y="3429000"/>
            <a:chExt cx="4854388" cy="3105835"/>
          </a:xfrm>
        </p:grpSpPr>
        <p:pic>
          <p:nvPicPr>
            <p:cNvPr id="4098" name="Picture 2" descr="Image result for infant jesus pain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29000"/>
              <a:ext cx="4854388" cy="29416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15000" y="6304003"/>
              <a:ext cx="2971800" cy="230832"/>
            </a:xfrm>
            <a:prstGeom prst="rect">
              <a:avLst/>
            </a:prstGeom>
            <a:noFill/>
          </p:spPr>
          <p:txBody>
            <a:bodyPr wrap="square" rtlCol="0">
              <a:spAutoFit/>
            </a:bodyPr>
            <a:lstStyle/>
            <a:p>
              <a:r>
                <a:rPr lang="en-US" sz="900" dirty="0">
                  <a:solidFill>
                    <a:schemeClr val="bg2"/>
                  </a:solidFill>
                </a:rPr>
                <a:t>Jordan Jones</a:t>
              </a:r>
            </a:p>
          </p:txBody>
        </p:sp>
      </p:grpSp>
    </p:spTree>
    <p:extLst>
      <p:ext uri="{BB962C8B-B14F-4D97-AF65-F5344CB8AC3E}">
        <p14:creationId xmlns:p14="http://schemas.microsoft.com/office/powerpoint/2010/main" val="1177932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Iron Rod and Apostasy</a:t>
            </a:r>
          </a:p>
        </p:txBody>
      </p:sp>
      <p:sp>
        <p:nvSpPr>
          <p:cNvPr id="9" name="TextBox 8"/>
          <p:cNvSpPr txBox="1"/>
          <p:nvPr/>
        </p:nvSpPr>
        <p:spPr>
          <a:xfrm>
            <a:off x="358588" y="792543"/>
            <a:ext cx="4800600" cy="1938992"/>
          </a:xfrm>
          <a:prstGeom prst="rect">
            <a:avLst/>
          </a:prstGeom>
          <a:noFill/>
        </p:spPr>
        <p:txBody>
          <a:bodyPr wrap="square" rtlCol="0">
            <a:spAutoFit/>
          </a:bodyPr>
          <a:lstStyle/>
          <a:p>
            <a:r>
              <a:rPr lang="en-US" sz="2400" dirty="0">
                <a:solidFill>
                  <a:schemeClr val="bg2"/>
                </a:solidFill>
              </a:rPr>
              <a:t>Man Child—The Kingdom of God and His Christ rules with the Iron Rod--With the Word of God</a:t>
            </a:r>
          </a:p>
          <a:p>
            <a:endParaRPr lang="en-US" sz="2400" dirty="0">
              <a:solidFill>
                <a:schemeClr val="bg2"/>
              </a:solidFill>
            </a:endParaRPr>
          </a:p>
          <a:p>
            <a:endParaRPr lang="en-US" sz="2400" dirty="0">
              <a:solidFill>
                <a:schemeClr val="bg2"/>
              </a:solidFill>
            </a:endParaRPr>
          </a:p>
        </p:txBody>
      </p:sp>
      <p:sp>
        <p:nvSpPr>
          <p:cNvPr id="10" name="TextBox 9"/>
          <p:cNvSpPr txBox="1"/>
          <p:nvPr/>
        </p:nvSpPr>
        <p:spPr>
          <a:xfrm>
            <a:off x="5504330" y="3881718"/>
            <a:ext cx="5715000" cy="1569660"/>
          </a:xfrm>
          <a:prstGeom prst="rect">
            <a:avLst/>
          </a:prstGeom>
          <a:noFill/>
        </p:spPr>
        <p:txBody>
          <a:bodyPr wrap="square" rtlCol="0">
            <a:spAutoFit/>
          </a:bodyPr>
          <a:lstStyle/>
          <a:p>
            <a:pPr algn="ctr"/>
            <a:r>
              <a:rPr lang="en-US" sz="2400" dirty="0">
                <a:solidFill>
                  <a:schemeClr val="bg2"/>
                </a:solidFill>
              </a:rPr>
              <a:t>Woman flee into wilderness—The Church authority was taken from the earth</a:t>
            </a:r>
          </a:p>
          <a:p>
            <a:pPr algn="ctr"/>
            <a:r>
              <a:rPr lang="en-US" sz="2400" dirty="0">
                <a:solidFill>
                  <a:schemeClr val="bg2"/>
                </a:solidFill>
              </a:rPr>
              <a:t>1,260 years—Time of Apostasy</a:t>
            </a:r>
          </a:p>
          <a:p>
            <a:pPr algn="ctr"/>
            <a:r>
              <a:rPr lang="en-US" sz="2400" dirty="0">
                <a:solidFill>
                  <a:schemeClr val="bg2"/>
                </a:solidFill>
              </a:rPr>
              <a:t>JST 12:5 changes days to years</a:t>
            </a:r>
          </a:p>
        </p:txBody>
      </p:sp>
      <p:sp>
        <p:nvSpPr>
          <p:cNvPr id="8" name="TextBox 7"/>
          <p:cNvSpPr txBox="1"/>
          <p:nvPr/>
        </p:nvSpPr>
        <p:spPr>
          <a:xfrm>
            <a:off x="154353" y="6470756"/>
            <a:ext cx="2971800" cy="369332"/>
          </a:xfrm>
          <a:prstGeom prst="rect">
            <a:avLst/>
          </a:prstGeom>
          <a:noFill/>
        </p:spPr>
        <p:txBody>
          <a:bodyPr wrap="square" rtlCol="0">
            <a:spAutoFit/>
          </a:bodyPr>
          <a:lstStyle/>
          <a:p>
            <a:r>
              <a:rPr lang="en-US" dirty="0">
                <a:solidFill>
                  <a:schemeClr val="bg2"/>
                </a:solidFill>
              </a:rPr>
              <a:t>Revelation 12:5-6</a:t>
            </a:r>
          </a:p>
        </p:txBody>
      </p:sp>
      <p:sp>
        <p:nvSpPr>
          <p:cNvPr id="11" name="TextBox 10"/>
          <p:cNvSpPr txBox="1"/>
          <p:nvPr/>
        </p:nvSpPr>
        <p:spPr>
          <a:xfrm>
            <a:off x="7913594" y="5668054"/>
            <a:ext cx="2971800" cy="584775"/>
          </a:xfrm>
          <a:prstGeom prst="rect">
            <a:avLst/>
          </a:prstGeom>
          <a:noFill/>
        </p:spPr>
        <p:txBody>
          <a:bodyPr wrap="square" rtlCol="0">
            <a:spAutoFit/>
          </a:bodyPr>
          <a:lstStyle/>
          <a:p>
            <a:r>
              <a:rPr lang="en-US" sz="3200" dirty="0">
                <a:solidFill>
                  <a:schemeClr val="bg2"/>
                </a:solidFill>
                <a:effectLst>
                  <a:glow rad="228600">
                    <a:schemeClr val="accent6">
                      <a:satMod val="175000"/>
                      <a:alpha val="40000"/>
                    </a:schemeClr>
                  </a:glow>
                </a:effectLst>
              </a:rPr>
              <a:t>Read D&amp;C 86:3</a:t>
            </a:r>
          </a:p>
        </p:txBody>
      </p:sp>
      <p:sp>
        <p:nvSpPr>
          <p:cNvPr id="2" name="Rectangle 1"/>
          <p:cNvSpPr/>
          <p:nvPr/>
        </p:nvSpPr>
        <p:spPr>
          <a:xfrm>
            <a:off x="358588" y="5358206"/>
            <a:ext cx="6096000" cy="830997"/>
          </a:xfrm>
          <a:prstGeom prst="rect">
            <a:avLst/>
          </a:prstGeom>
        </p:spPr>
        <p:txBody>
          <a:bodyPr>
            <a:spAutoFit/>
          </a:bodyPr>
          <a:lstStyle/>
          <a:p>
            <a:r>
              <a:rPr lang="en-US" sz="2400" dirty="0">
                <a:solidFill>
                  <a:schemeClr val="bg1"/>
                </a:solidFill>
                <a:latin typeface="Calibri" panose="020F0502020204030204" pitchFamily="34" charset="0"/>
              </a:rPr>
              <a:t>“Michael and his angels” =  Adam and other righteous spirit children of God</a:t>
            </a:r>
            <a:endParaRPr lang="en-US" sz="2400" dirty="0">
              <a:solidFill>
                <a:schemeClr val="bg1"/>
              </a:solidFill>
            </a:endParaRPr>
          </a:p>
        </p:txBody>
      </p:sp>
      <p:pic>
        <p:nvPicPr>
          <p:cNvPr id="6" name="Picture 5">
            <a:extLst>
              <a:ext uri="{FF2B5EF4-FFF2-40B4-BE49-F238E27FC236}">
                <a16:creationId xmlns:a16="http://schemas.microsoft.com/office/drawing/2014/main" id="{9B83B78C-28E4-44AF-AF2D-1F21FE972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623" y="877780"/>
            <a:ext cx="3857625" cy="2895600"/>
          </a:xfrm>
          <a:prstGeom prst="rect">
            <a:avLst/>
          </a:prstGeom>
        </p:spPr>
      </p:pic>
      <p:pic>
        <p:nvPicPr>
          <p:cNvPr id="12" name="Picture 11">
            <a:extLst>
              <a:ext uri="{FF2B5EF4-FFF2-40B4-BE49-F238E27FC236}">
                <a16:creationId xmlns:a16="http://schemas.microsoft.com/office/drawing/2014/main" id="{575D2D63-26AD-4BCE-B632-744E48352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788" y="2239914"/>
            <a:ext cx="3657600" cy="2924175"/>
          </a:xfrm>
          <a:prstGeom prst="rect">
            <a:avLst/>
          </a:prstGeom>
        </p:spPr>
      </p:pic>
    </p:spTree>
    <p:extLst>
      <p:ext uri="{BB962C8B-B14F-4D97-AF65-F5344CB8AC3E}">
        <p14:creationId xmlns:p14="http://schemas.microsoft.com/office/powerpoint/2010/main" val="3234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1138773"/>
          </a:xfrm>
          <a:prstGeom prst="rect">
            <a:avLst/>
          </a:prstGeom>
          <a:noFill/>
        </p:spPr>
        <p:txBody>
          <a:bodyPr wrap="square" rtlCol="0">
            <a:spAutoFit/>
          </a:bodyPr>
          <a:lstStyle/>
          <a:p>
            <a:pPr algn="ctr"/>
            <a:r>
              <a:rPr lang="en-US" sz="4400" dirty="0">
                <a:solidFill>
                  <a:schemeClr val="bg2"/>
                </a:solidFill>
                <a:latin typeface="Algerian" pitchFamily="82" charset="0"/>
              </a:rPr>
              <a:t>War in Heaven</a:t>
            </a:r>
          </a:p>
          <a:p>
            <a:pPr algn="ctr"/>
            <a:r>
              <a:rPr lang="en-US" sz="2400" dirty="0">
                <a:solidFill>
                  <a:schemeClr val="bg2"/>
                </a:solidFill>
              </a:rPr>
              <a:t>Between Satan and the Saints of God</a:t>
            </a:r>
          </a:p>
        </p:txBody>
      </p:sp>
      <p:sp>
        <p:nvSpPr>
          <p:cNvPr id="9" name="TextBox 8"/>
          <p:cNvSpPr txBox="1"/>
          <p:nvPr/>
        </p:nvSpPr>
        <p:spPr>
          <a:xfrm>
            <a:off x="762000" y="1611976"/>
            <a:ext cx="5410200" cy="954107"/>
          </a:xfrm>
          <a:prstGeom prst="rect">
            <a:avLst/>
          </a:prstGeom>
          <a:noFill/>
        </p:spPr>
        <p:txBody>
          <a:bodyPr wrap="square" rtlCol="0">
            <a:spAutoFit/>
          </a:bodyPr>
          <a:lstStyle/>
          <a:p>
            <a:r>
              <a:rPr lang="en-US" sz="2800" dirty="0">
                <a:solidFill>
                  <a:schemeClr val="bg2"/>
                </a:solidFill>
              </a:rPr>
              <a:t>War of Words, opinions, truth, error, light, darkness and so forth.</a:t>
            </a:r>
          </a:p>
        </p:txBody>
      </p:sp>
      <p:sp>
        <p:nvSpPr>
          <p:cNvPr id="10" name="TextBox 9"/>
          <p:cNvSpPr txBox="1"/>
          <p:nvPr/>
        </p:nvSpPr>
        <p:spPr>
          <a:xfrm>
            <a:off x="5867400" y="4504766"/>
            <a:ext cx="5051612" cy="1384995"/>
          </a:xfrm>
          <a:prstGeom prst="rect">
            <a:avLst/>
          </a:prstGeom>
          <a:noFill/>
        </p:spPr>
        <p:txBody>
          <a:bodyPr wrap="square" rtlCol="0">
            <a:spAutoFit/>
          </a:bodyPr>
          <a:lstStyle/>
          <a:p>
            <a:pPr algn="ctr"/>
            <a:r>
              <a:rPr lang="en-US" sz="2800" dirty="0">
                <a:solidFill>
                  <a:schemeClr val="bg2"/>
                </a:solidFill>
              </a:rPr>
              <a:t>Michael and angels fight against dragon—Satan and his followers—Cast out</a:t>
            </a:r>
          </a:p>
        </p:txBody>
      </p:sp>
      <p:sp>
        <p:nvSpPr>
          <p:cNvPr id="8" name="TextBox 7"/>
          <p:cNvSpPr txBox="1"/>
          <p:nvPr/>
        </p:nvSpPr>
        <p:spPr>
          <a:xfrm>
            <a:off x="0" y="6409492"/>
            <a:ext cx="2971800" cy="369332"/>
          </a:xfrm>
          <a:prstGeom prst="rect">
            <a:avLst/>
          </a:prstGeom>
          <a:noFill/>
        </p:spPr>
        <p:txBody>
          <a:bodyPr wrap="square" rtlCol="0">
            <a:spAutoFit/>
          </a:bodyPr>
          <a:lstStyle/>
          <a:p>
            <a:r>
              <a:rPr lang="en-US" dirty="0">
                <a:solidFill>
                  <a:schemeClr val="bg2"/>
                </a:solidFill>
              </a:rPr>
              <a:t>Revelation 12:7-9</a:t>
            </a:r>
          </a:p>
        </p:txBody>
      </p:sp>
      <p:pic>
        <p:nvPicPr>
          <p:cNvPr id="3" name="Picture 2">
            <a:extLst>
              <a:ext uri="{FF2B5EF4-FFF2-40B4-BE49-F238E27FC236}">
                <a16:creationId xmlns:a16="http://schemas.microsoft.com/office/drawing/2014/main" id="{11FD1980-B577-4AA9-8BCE-4276913FC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151" y="1356464"/>
            <a:ext cx="3657600" cy="2667000"/>
          </a:xfrm>
          <a:prstGeom prst="rect">
            <a:avLst/>
          </a:prstGeom>
        </p:spPr>
      </p:pic>
      <p:pic>
        <p:nvPicPr>
          <p:cNvPr id="7" name="Picture 6">
            <a:extLst>
              <a:ext uri="{FF2B5EF4-FFF2-40B4-BE49-F238E27FC236}">
                <a16:creationId xmlns:a16="http://schemas.microsoft.com/office/drawing/2014/main" id="{02C8DA6D-DDC8-4C10-B7A8-7A2B0FD58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068" y="3419312"/>
            <a:ext cx="4322064" cy="2907792"/>
          </a:xfrm>
          <a:prstGeom prst="rect">
            <a:avLst/>
          </a:prstGeom>
        </p:spPr>
      </p:pic>
    </p:spTree>
    <p:extLst>
      <p:ext uri="{BB962C8B-B14F-4D97-AF65-F5344CB8AC3E}">
        <p14:creationId xmlns:p14="http://schemas.microsoft.com/office/powerpoint/2010/main" val="29285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Overcoming Satan</a:t>
            </a:r>
          </a:p>
        </p:txBody>
      </p:sp>
      <p:sp>
        <p:nvSpPr>
          <p:cNvPr id="9" name="TextBox 8"/>
          <p:cNvSpPr txBox="1"/>
          <p:nvPr/>
        </p:nvSpPr>
        <p:spPr>
          <a:xfrm>
            <a:off x="571500" y="1536174"/>
            <a:ext cx="3470326" cy="4893647"/>
          </a:xfrm>
          <a:prstGeom prst="rect">
            <a:avLst/>
          </a:prstGeom>
          <a:noFill/>
        </p:spPr>
        <p:txBody>
          <a:bodyPr wrap="square" rtlCol="0">
            <a:spAutoFit/>
          </a:bodyPr>
          <a:lstStyle/>
          <a:p>
            <a:r>
              <a:rPr lang="en-US" sz="2400" dirty="0">
                <a:solidFill>
                  <a:schemeClr val="bg2"/>
                </a:solidFill>
              </a:rPr>
              <a:t>Righteous overcame by:</a:t>
            </a:r>
          </a:p>
          <a:p>
            <a:endParaRPr lang="en-US" sz="2400" dirty="0">
              <a:solidFill>
                <a:schemeClr val="bg2"/>
              </a:solidFill>
            </a:endParaRPr>
          </a:p>
          <a:p>
            <a:pPr marL="457200" indent="-457200">
              <a:buAutoNum type="arabicPeriod"/>
            </a:pPr>
            <a:r>
              <a:rPr lang="en-US" sz="2400" dirty="0">
                <a:solidFill>
                  <a:schemeClr val="bg2"/>
                </a:solidFill>
              </a:rPr>
              <a:t>Faith in the Atonement</a:t>
            </a:r>
          </a:p>
          <a:p>
            <a:pPr marL="457200" indent="-457200">
              <a:buAutoNum type="arabicPeriod"/>
            </a:pPr>
            <a:endParaRPr lang="en-US" sz="2400" dirty="0">
              <a:solidFill>
                <a:schemeClr val="bg2"/>
              </a:solidFill>
            </a:endParaRPr>
          </a:p>
          <a:p>
            <a:pPr marL="457200" indent="-457200">
              <a:buAutoNum type="arabicPeriod"/>
            </a:pPr>
            <a:r>
              <a:rPr lang="en-US" sz="2400" dirty="0">
                <a:solidFill>
                  <a:schemeClr val="bg2"/>
                </a:solidFill>
              </a:rPr>
              <a:t>Their testimony and willing to proclaim it to all who would hear</a:t>
            </a:r>
          </a:p>
          <a:p>
            <a:pPr marL="457200" indent="-457200">
              <a:buAutoNum type="arabicPeriod"/>
            </a:pPr>
            <a:endParaRPr lang="en-US" sz="2400" dirty="0">
              <a:solidFill>
                <a:schemeClr val="bg2"/>
              </a:solidFill>
            </a:endParaRPr>
          </a:p>
          <a:p>
            <a:pPr marL="457200" indent="-457200">
              <a:buAutoNum type="arabicPeriod"/>
            </a:pPr>
            <a:r>
              <a:rPr lang="en-US" sz="2400" dirty="0">
                <a:solidFill>
                  <a:schemeClr val="bg2"/>
                </a:solidFill>
              </a:rPr>
              <a:t>Undo death—willing martyrs</a:t>
            </a:r>
          </a:p>
          <a:p>
            <a:endParaRPr lang="en-US" sz="2400" dirty="0">
              <a:solidFill>
                <a:schemeClr val="bg2"/>
              </a:solidFill>
            </a:endParaRPr>
          </a:p>
          <a:p>
            <a:endParaRPr lang="en-US" sz="2400" dirty="0">
              <a:solidFill>
                <a:schemeClr val="bg2"/>
              </a:solidFill>
            </a:endParaRPr>
          </a:p>
        </p:txBody>
      </p:sp>
      <p:sp>
        <p:nvSpPr>
          <p:cNvPr id="8" name="TextBox 7"/>
          <p:cNvSpPr txBox="1"/>
          <p:nvPr/>
        </p:nvSpPr>
        <p:spPr>
          <a:xfrm>
            <a:off x="0" y="6396335"/>
            <a:ext cx="2971800" cy="369332"/>
          </a:xfrm>
          <a:prstGeom prst="rect">
            <a:avLst/>
          </a:prstGeom>
          <a:noFill/>
        </p:spPr>
        <p:txBody>
          <a:bodyPr wrap="square" rtlCol="0">
            <a:spAutoFit/>
          </a:bodyPr>
          <a:lstStyle/>
          <a:p>
            <a:r>
              <a:rPr lang="en-US" dirty="0">
                <a:solidFill>
                  <a:schemeClr val="bg2"/>
                </a:solidFill>
              </a:rPr>
              <a:t>Revelation 12:9-11</a:t>
            </a:r>
          </a:p>
        </p:txBody>
      </p:sp>
      <p:sp>
        <p:nvSpPr>
          <p:cNvPr id="7" name="TextBox 6"/>
          <p:cNvSpPr txBox="1"/>
          <p:nvPr/>
        </p:nvSpPr>
        <p:spPr>
          <a:xfrm>
            <a:off x="2162736" y="656378"/>
            <a:ext cx="8476130" cy="523220"/>
          </a:xfrm>
          <a:prstGeom prst="rect">
            <a:avLst/>
          </a:prstGeom>
          <a:noFill/>
        </p:spPr>
        <p:txBody>
          <a:bodyPr wrap="square" rtlCol="0">
            <a:spAutoFit/>
          </a:bodyPr>
          <a:lstStyle/>
          <a:p>
            <a:r>
              <a:rPr lang="en-US" sz="2800" dirty="0">
                <a:solidFill>
                  <a:schemeClr val="bg2"/>
                </a:solidFill>
              </a:rPr>
              <a:t>By the Blood of the Lamb—the Atonement of the Savior</a:t>
            </a:r>
          </a:p>
        </p:txBody>
      </p:sp>
      <p:grpSp>
        <p:nvGrpSpPr>
          <p:cNvPr id="10" name="Group 9"/>
          <p:cNvGrpSpPr/>
          <p:nvPr/>
        </p:nvGrpSpPr>
        <p:grpSpPr>
          <a:xfrm>
            <a:off x="8110219" y="2531461"/>
            <a:ext cx="3766330" cy="288436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CF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982375" y="4780738"/>
              <a:ext cx="2095999" cy="1096725"/>
            </a:xfrm>
            <a:prstGeom prst="rect">
              <a:avLst/>
            </a:prstGeom>
          </p:spPr>
          <p:txBody>
            <a:bodyPr wrap="square">
              <a:spAutoFit/>
            </a:bodyPr>
            <a:lstStyle/>
            <a:p>
              <a:pPr algn="ctr"/>
              <a:r>
                <a:rPr lang="en-US" sz="1600" b="1" dirty="0">
                  <a:solidFill>
                    <a:srgbClr val="000000"/>
                  </a:solidFill>
                  <a:latin typeface="Abadi" panose="020B0604020104020204" pitchFamily="34" charset="0"/>
                </a:rPr>
                <a:t>Y</a:t>
              </a:r>
              <a:r>
                <a:rPr lang="en-US" sz="1600" b="1" i="0" dirty="0">
                  <a:solidFill>
                    <a:srgbClr val="000000"/>
                  </a:solidFill>
                  <a:effectLst/>
                  <a:latin typeface="Abadi" panose="020B0604020104020204" pitchFamily="34" charset="0"/>
                </a:rPr>
                <a:t>ou overcame Satan in the premortal life through Jesus Christ’s Atonement and by remaining true to your testimony</a:t>
              </a:r>
              <a:endParaRPr lang="en-US" sz="1600" dirty="0"/>
            </a:p>
          </p:txBody>
        </p:sp>
      </p:grpSp>
      <p:pic>
        <p:nvPicPr>
          <p:cNvPr id="3" name="Picture 2">
            <a:extLst>
              <a:ext uri="{FF2B5EF4-FFF2-40B4-BE49-F238E27FC236}">
                <a16:creationId xmlns:a16="http://schemas.microsoft.com/office/drawing/2014/main" id="{2ABF7510-7CA5-43C4-B6E0-B1615E805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924" y="1665928"/>
            <a:ext cx="3602736" cy="4797552"/>
          </a:xfrm>
          <a:prstGeom prst="rect">
            <a:avLst/>
          </a:prstGeom>
        </p:spPr>
      </p:pic>
    </p:spTree>
    <p:extLst>
      <p:ext uri="{BB962C8B-B14F-4D97-AF65-F5344CB8AC3E}">
        <p14:creationId xmlns:p14="http://schemas.microsoft.com/office/powerpoint/2010/main" val="232233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396335"/>
            <a:ext cx="2971800" cy="369332"/>
          </a:xfrm>
          <a:prstGeom prst="rect">
            <a:avLst/>
          </a:prstGeom>
          <a:noFill/>
        </p:spPr>
        <p:txBody>
          <a:bodyPr wrap="square" rtlCol="0">
            <a:spAutoFit/>
          </a:bodyPr>
          <a:lstStyle/>
          <a:p>
            <a:r>
              <a:rPr lang="en-US" dirty="0">
                <a:solidFill>
                  <a:schemeClr val="bg2"/>
                </a:solidFill>
              </a:rPr>
              <a:t>Revelation 12:12</a:t>
            </a:r>
          </a:p>
        </p:txBody>
      </p:sp>
      <p:sp>
        <p:nvSpPr>
          <p:cNvPr id="2" name="Rectangle 1"/>
          <p:cNvSpPr/>
          <p:nvPr/>
        </p:nvSpPr>
        <p:spPr>
          <a:xfrm>
            <a:off x="197224" y="335846"/>
            <a:ext cx="4347882" cy="5355312"/>
          </a:xfrm>
          <a:prstGeom prst="rect">
            <a:avLst/>
          </a:prstGeom>
        </p:spPr>
        <p:txBody>
          <a:bodyPr wrap="square">
            <a:spAutoFit/>
          </a:bodyPr>
          <a:lstStyle/>
          <a:p>
            <a:pPr fontAlgn="base"/>
            <a:r>
              <a:rPr lang="en-US" dirty="0">
                <a:solidFill>
                  <a:schemeClr val="bg1"/>
                </a:solidFill>
              </a:rPr>
              <a:t>“Reserved to come forth in these last days and labor for our Father and His Son are some of the most valiant and noble of our Father’s sons and daughters. Their valiance and nobility were demonstrated in the pre-earth struggle with Satan. …</a:t>
            </a:r>
          </a:p>
          <a:p>
            <a:pPr fontAlgn="base"/>
            <a:endParaRPr lang="en-US" dirty="0">
              <a:solidFill>
                <a:schemeClr val="bg1"/>
              </a:solidFill>
            </a:endParaRPr>
          </a:p>
          <a:p>
            <a:pPr fontAlgn="base"/>
            <a:r>
              <a:rPr lang="en-US" dirty="0">
                <a:solidFill>
                  <a:schemeClr val="bg1"/>
                </a:solidFill>
              </a:rPr>
              <a:t>“With God’s kingdom restored to the earth and your entry into the world, Satan knows that ‘he hath but a short time’.</a:t>
            </a:r>
          </a:p>
          <a:p>
            <a:pPr fontAlgn="base"/>
            <a:endParaRPr lang="en-US" dirty="0">
              <a:solidFill>
                <a:schemeClr val="bg1"/>
              </a:solidFill>
            </a:endParaRPr>
          </a:p>
          <a:p>
            <a:pPr fontAlgn="base"/>
            <a:r>
              <a:rPr lang="en-US" dirty="0">
                <a:solidFill>
                  <a:schemeClr val="bg1"/>
                </a:solidFill>
              </a:rPr>
              <a:t>Therefore, Satan is marshalling every resource at his disposal to entice you into transgression. He knows that if he can draw you into transgression, he may prevent you from serving a full-time mission, marrying in the temple, and securing your future children in the faith, all of which weakens not only you but the Church. </a:t>
            </a:r>
            <a:endParaRPr lang="en-US" b="0" i="0" dirty="0">
              <a:solidFill>
                <a:schemeClr val="bg1"/>
              </a:solidFill>
              <a:effectLst/>
            </a:endParaRPr>
          </a:p>
        </p:txBody>
      </p:sp>
      <p:sp>
        <p:nvSpPr>
          <p:cNvPr id="3" name="Rectangle 2"/>
          <p:cNvSpPr/>
          <p:nvPr/>
        </p:nvSpPr>
        <p:spPr>
          <a:xfrm>
            <a:off x="7620000" y="3164681"/>
            <a:ext cx="4572000" cy="3416320"/>
          </a:xfrm>
          <a:prstGeom prst="rect">
            <a:avLst/>
          </a:prstGeom>
        </p:spPr>
        <p:txBody>
          <a:bodyPr wrap="square">
            <a:spAutoFit/>
          </a:bodyPr>
          <a:lstStyle/>
          <a:p>
            <a:r>
              <a:rPr lang="en-US" dirty="0">
                <a:solidFill>
                  <a:schemeClr val="bg1"/>
                </a:solidFill>
                <a:latin typeface="Calibri" panose="020F0502020204030204" pitchFamily="34" charset="0"/>
              </a:rPr>
              <a:t>He knows that if he can draw you into transgression, </a:t>
            </a:r>
            <a:r>
              <a:rPr lang="en-US" dirty="0">
                <a:solidFill>
                  <a:schemeClr val="bg1"/>
                </a:solidFill>
              </a:rPr>
              <a:t>he may prevent you from serving a full-time mission, marrying in the temple, and securing your future children in the faith, all of which weakens not only you but the Church. </a:t>
            </a:r>
          </a:p>
          <a:p>
            <a:endParaRPr lang="en-US" dirty="0">
              <a:solidFill>
                <a:schemeClr val="bg1"/>
              </a:solidFill>
            </a:endParaRPr>
          </a:p>
          <a:p>
            <a:r>
              <a:rPr lang="en-US" dirty="0">
                <a:solidFill>
                  <a:schemeClr val="bg1"/>
                </a:solidFill>
              </a:rPr>
              <a:t>He knows that nothing can overthrow God’s kingdom ‘save it [be] the transgression of [his] people’ [Mosiah 27:13]. Make no mistake about it—the focus of his war is now on you.” (3)</a:t>
            </a:r>
          </a:p>
        </p:txBody>
      </p:sp>
      <p:pic>
        <p:nvPicPr>
          <p:cNvPr id="5122" name="Picture 2" descr="Elder James J. Ham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3168" y="172291"/>
            <a:ext cx="1224874" cy="16296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 short time on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427" y="172291"/>
            <a:ext cx="40481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animEffect transition="in" filter="fade">
                                      <p:cBhvr>
                                        <p:cTn id="9" dur="500"/>
                                        <p:tgtEl>
                                          <p:spTgt spid="512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Persecution</a:t>
            </a:r>
          </a:p>
        </p:txBody>
      </p:sp>
      <p:sp>
        <p:nvSpPr>
          <p:cNvPr id="9" name="TextBox 8"/>
          <p:cNvSpPr txBox="1"/>
          <p:nvPr/>
        </p:nvSpPr>
        <p:spPr>
          <a:xfrm>
            <a:off x="322729" y="1066801"/>
            <a:ext cx="5773271" cy="4154984"/>
          </a:xfrm>
          <a:prstGeom prst="rect">
            <a:avLst/>
          </a:prstGeom>
          <a:noFill/>
        </p:spPr>
        <p:txBody>
          <a:bodyPr wrap="square" rtlCol="0">
            <a:spAutoFit/>
          </a:bodyPr>
          <a:lstStyle/>
          <a:p>
            <a:r>
              <a:rPr lang="en-US" sz="2400" dirty="0">
                <a:solidFill>
                  <a:schemeClr val="bg2"/>
                </a:solidFill>
              </a:rPr>
              <a:t>Satan persecutes the Church of Jesus Christ.</a:t>
            </a: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r>
              <a:rPr lang="en-US" sz="2400" dirty="0">
                <a:solidFill>
                  <a:schemeClr val="bg2"/>
                </a:solidFill>
              </a:rPr>
              <a:t>But the woman or truths were found in small ways in the monasteries and kingdoms through the art works, cathedrals and writings of Europe. </a:t>
            </a:r>
          </a:p>
          <a:p>
            <a:endParaRPr lang="en-US" sz="2400" dirty="0">
              <a:solidFill>
                <a:schemeClr val="bg2"/>
              </a:solidFill>
            </a:endParaRPr>
          </a:p>
          <a:p>
            <a:endParaRPr lang="en-US" sz="2400" dirty="0">
              <a:solidFill>
                <a:schemeClr val="bg2"/>
              </a:solidFill>
            </a:endParaRPr>
          </a:p>
        </p:txBody>
      </p:sp>
      <p:sp>
        <p:nvSpPr>
          <p:cNvPr id="8" name="TextBox 7"/>
          <p:cNvSpPr txBox="1"/>
          <p:nvPr/>
        </p:nvSpPr>
        <p:spPr>
          <a:xfrm>
            <a:off x="76200" y="6396335"/>
            <a:ext cx="2971800" cy="369332"/>
          </a:xfrm>
          <a:prstGeom prst="rect">
            <a:avLst/>
          </a:prstGeom>
          <a:noFill/>
        </p:spPr>
        <p:txBody>
          <a:bodyPr wrap="square" rtlCol="0">
            <a:spAutoFit/>
          </a:bodyPr>
          <a:lstStyle/>
          <a:p>
            <a:r>
              <a:rPr lang="en-US" dirty="0">
                <a:solidFill>
                  <a:schemeClr val="bg2"/>
                </a:solidFill>
              </a:rPr>
              <a:t>Revelation 12:12</a:t>
            </a:r>
          </a:p>
        </p:txBody>
      </p:sp>
      <p:pic>
        <p:nvPicPr>
          <p:cNvPr id="25603" name="Picture 3" descr="C:\Users\lblau\Pictures\trek2013\Photostrek2013\Photos\IMG_0487.jpg"/>
          <p:cNvPicPr>
            <a:picLocks noChangeAspect="1" noChangeArrowheads="1"/>
          </p:cNvPicPr>
          <p:nvPr/>
        </p:nvPicPr>
        <p:blipFill>
          <a:blip r:embed="rId2" cstate="print"/>
          <a:srcRect/>
          <a:stretch>
            <a:fillRect/>
          </a:stretch>
        </p:blipFill>
        <p:spPr bwMode="auto">
          <a:xfrm>
            <a:off x="6019801" y="838200"/>
            <a:ext cx="4002777" cy="2667476"/>
          </a:xfrm>
          <a:prstGeom prst="rect">
            <a:avLst/>
          </a:prstGeom>
          <a:noFill/>
        </p:spPr>
      </p:pic>
      <p:pic>
        <p:nvPicPr>
          <p:cNvPr id="10" name="Picture 9" descr="SAM_0454.JPG"/>
          <p:cNvPicPr>
            <a:picLocks noChangeAspect="1"/>
          </p:cNvPicPr>
          <p:nvPr/>
        </p:nvPicPr>
        <p:blipFill>
          <a:blip r:embed="rId3" cstate="print"/>
          <a:stretch>
            <a:fillRect/>
          </a:stretch>
        </p:blipFill>
        <p:spPr>
          <a:xfrm>
            <a:off x="6096000" y="3733800"/>
            <a:ext cx="3810000" cy="2857500"/>
          </a:xfrm>
          <a:prstGeom prst="rect">
            <a:avLst/>
          </a:prstGeom>
        </p:spPr>
      </p:pic>
    </p:spTree>
    <p:extLst>
      <p:ext uri="{BB962C8B-B14F-4D97-AF65-F5344CB8AC3E}">
        <p14:creationId xmlns:p14="http://schemas.microsoft.com/office/powerpoint/2010/main" val="22585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Wings of an eagle</a:t>
            </a:r>
          </a:p>
        </p:txBody>
      </p:sp>
      <p:sp>
        <p:nvSpPr>
          <p:cNvPr id="9" name="TextBox 8"/>
          <p:cNvSpPr txBox="1"/>
          <p:nvPr/>
        </p:nvSpPr>
        <p:spPr>
          <a:xfrm>
            <a:off x="1371600" y="1066801"/>
            <a:ext cx="4724400" cy="830997"/>
          </a:xfrm>
          <a:prstGeom prst="rect">
            <a:avLst/>
          </a:prstGeom>
          <a:noFill/>
        </p:spPr>
        <p:txBody>
          <a:bodyPr wrap="square" rtlCol="0">
            <a:spAutoFit/>
          </a:bodyPr>
          <a:lstStyle/>
          <a:p>
            <a:r>
              <a:rPr lang="en-US" sz="2400" dirty="0">
                <a:solidFill>
                  <a:schemeClr val="bg2"/>
                </a:solidFill>
              </a:rPr>
              <a:t>Ability to move—(Deut. 32:10-11) and (Isaiah 40:31)</a:t>
            </a:r>
          </a:p>
        </p:txBody>
      </p:sp>
      <p:sp>
        <p:nvSpPr>
          <p:cNvPr id="8" name="TextBox 7"/>
          <p:cNvSpPr txBox="1"/>
          <p:nvPr/>
        </p:nvSpPr>
        <p:spPr>
          <a:xfrm>
            <a:off x="81643" y="6452185"/>
            <a:ext cx="2971800" cy="369332"/>
          </a:xfrm>
          <a:prstGeom prst="rect">
            <a:avLst/>
          </a:prstGeom>
          <a:noFill/>
        </p:spPr>
        <p:txBody>
          <a:bodyPr wrap="square" rtlCol="0">
            <a:spAutoFit/>
          </a:bodyPr>
          <a:lstStyle/>
          <a:p>
            <a:r>
              <a:rPr lang="en-US" dirty="0">
                <a:solidFill>
                  <a:schemeClr val="bg2"/>
                </a:solidFill>
              </a:rPr>
              <a:t>Revelation 12:14</a:t>
            </a:r>
          </a:p>
        </p:txBody>
      </p:sp>
      <p:sp>
        <p:nvSpPr>
          <p:cNvPr id="11" name="TextBox 10"/>
          <p:cNvSpPr txBox="1"/>
          <p:nvPr/>
        </p:nvSpPr>
        <p:spPr>
          <a:xfrm>
            <a:off x="5638799" y="4648200"/>
            <a:ext cx="5549153" cy="1569660"/>
          </a:xfrm>
          <a:prstGeom prst="rect">
            <a:avLst/>
          </a:prstGeom>
          <a:noFill/>
        </p:spPr>
        <p:txBody>
          <a:bodyPr wrap="square" rtlCol="0">
            <a:spAutoFit/>
          </a:bodyPr>
          <a:lstStyle/>
          <a:p>
            <a:r>
              <a:rPr lang="en-US" sz="2400" dirty="0">
                <a:solidFill>
                  <a:schemeClr val="bg2"/>
                </a:solidFill>
              </a:rPr>
              <a:t>Wilderness—spiritual refuge—a place of safety, a place to wait on God.</a:t>
            </a:r>
          </a:p>
          <a:p>
            <a:endParaRPr lang="en-US" sz="2400" dirty="0">
              <a:solidFill>
                <a:schemeClr val="bg2"/>
              </a:solidFill>
            </a:endParaRPr>
          </a:p>
          <a:p>
            <a:r>
              <a:rPr lang="en-US" sz="2400" dirty="0">
                <a:solidFill>
                  <a:schemeClr val="bg2"/>
                </a:solidFill>
              </a:rPr>
              <a:t>Where is your spiritual refuge?</a:t>
            </a:r>
          </a:p>
        </p:txBody>
      </p:sp>
      <p:pic>
        <p:nvPicPr>
          <p:cNvPr id="12" name="Picture 11" descr="scan0060.jpg"/>
          <p:cNvPicPr>
            <a:picLocks noChangeAspect="1"/>
          </p:cNvPicPr>
          <p:nvPr/>
        </p:nvPicPr>
        <p:blipFill>
          <a:blip r:embed="rId2" cstate="print"/>
          <a:stretch>
            <a:fillRect/>
          </a:stretch>
        </p:blipFill>
        <p:spPr>
          <a:xfrm>
            <a:off x="524435" y="2672862"/>
            <a:ext cx="4425380" cy="3004259"/>
          </a:xfrm>
          <a:prstGeom prst="rect">
            <a:avLst/>
          </a:prstGeom>
        </p:spPr>
      </p:pic>
      <p:pic>
        <p:nvPicPr>
          <p:cNvPr id="3" name="Picture 2">
            <a:extLst>
              <a:ext uri="{FF2B5EF4-FFF2-40B4-BE49-F238E27FC236}">
                <a16:creationId xmlns:a16="http://schemas.microsoft.com/office/drawing/2014/main" id="{125A4254-2F09-48A5-B1FC-36AE81AB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600" y="930975"/>
            <a:ext cx="3279648" cy="3261360"/>
          </a:xfrm>
          <a:prstGeom prst="rect">
            <a:avLst/>
          </a:prstGeom>
        </p:spPr>
      </p:pic>
    </p:spTree>
    <p:extLst>
      <p:ext uri="{BB962C8B-B14F-4D97-AF65-F5344CB8AC3E}">
        <p14:creationId xmlns:p14="http://schemas.microsoft.com/office/powerpoint/2010/main" val="18040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Casts Water out</a:t>
            </a:r>
          </a:p>
        </p:txBody>
      </p:sp>
      <p:sp>
        <p:nvSpPr>
          <p:cNvPr id="9" name="TextBox 8"/>
          <p:cNvSpPr txBox="1"/>
          <p:nvPr/>
        </p:nvSpPr>
        <p:spPr>
          <a:xfrm>
            <a:off x="1676400" y="1066801"/>
            <a:ext cx="4419600" cy="1200329"/>
          </a:xfrm>
          <a:prstGeom prst="rect">
            <a:avLst/>
          </a:prstGeom>
          <a:noFill/>
        </p:spPr>
        <p:txBody>
          <a:bodyPr wrap="square" rtlCol="0">
            <a:spAutoFit/>
          </a:bodyPr>
          <a:lstStyle/>
          <a:p>
            <a:r>
              <a:rPr lang="en-US" sz="2400" dirty="0">
                <a:solidFill>
                  <a:schemeClr val="bg2"/>
                </a:solidFill>
              </a:rPr>
              <a:t>Satan, the father of lies, tries to drown Christianity with a deluge of lies and deceptions.</a:t>
            </a:r>
          </a:p>
        </p:txBody>
      </p:sp>
      <p:sp>
        <p:nvSpPr>
          <p:cNvPr id="8" name="TextBox 7"/>
          <p:cNvSpPr txBox="1"/>
          <p:nvPr/>
        </p:nvSpPr>
        <p:spPr>
          <a:xfrm>
            <a:off x="0" y="6396335"/>
            <a:ext cx="2971800" cy="369332"/>
          </a:xfrm>
          <a:prstGeom prst="rect">
            <a:avLst/>
          </a:prstGeom>
          <a:noFill/>
        </p:spPr>
        <p:txBody>
          <a:bodyPr wrap="square" rtlCol="0">
            <a:spAutoFit/>
          </a:bodyPr>
          <a:lstStyle/>
          <a:p>
            <a:r>
              <a:rPr lang="en-US" dirty="0">
                <a:solidFill>
                  <a:schemeClr val="bg2"/>
                </a:solidFill>
              </a:rPr>
              <a:t>Revelation 12:15</a:t>
            </a:r>
          </a:p>
        </p:txBody>
      </p:sp>
      <p:sp>
        <p:nvSpPr>
          <p:cNvPr id="11" name="TextBox 10"/>
          <p:cNvSpPr txBox="1"/>
          <p:nvPr/>
        </p:nvSpPr>
        <p:spPr>
          <a:xfrm>
            <a:off x="5820335" y="3267165"/>
            <a:ext cx="5809129" cy="1200329"/>
          </a:xfrm>
          <a:prstGeom prst="rect">
            <a:avLst/>
          </a:prstGeom>
          <a:noFill/>
        </p:spPr>
        <p:txBody>
          <a:bodyPr wrap="square" rtlCol="0">
            <a:spAutoFit/>
          </a:bodyPr>
          <a:lstStyle/>
          <a:p>
            <a:r>
              <a:rPr lang="en-US" sz="2400" dirty="0">
                <a:solidFill>
                  <a:schemeClr val="bg2"/>
                </a:solidFill>
              </a:rPr>
              <a:t>Could also be a flood of tribulation and persecution. Satan attempts to seduce and threaten, or wear out the true Saints.</a:t>
            </a:r>
          </a:p>
        </p:txBody>
      </p:sp>
      <p:sp>
        <p:nvSpPr>
          <p:cNvPr id="10" name="TextBox 9"/>
          <p:cNvSpPr txBox="1"/>
          <p:nvPr/>
        </p:nvSpPr>
        <p:spPr>
          <a:xfrm>
            <a:off x="2057400" y="5057507"/>
            <a:ext cx="4419600" cy="1200329"/>
          </a:xfrm>
          <a:prstGeom prst="rect">
            <a:avLst/>
          </a:prstGeom>
          <a:noFill/>
        </p:spPr>
        <p:txBody>
          <a:bodyPr wrap="square" rtlCol="0">
            <a:spAutoFit/>
          </a:bodyPr>
          <a:lstStyle/>
          <a:p>
            <a:r>
              <a:rPr lang="en-US" sz="2400" dirty="0">
                <a:solidFill>
                  <a:schemeClr val="bg2"/>
                </a:solidFill>
              </a:rPr>
              <a:t>The earth is to be flooded with the Book of Mormon to counter Satan’s flood.</a:t>
            </a:r>
          </a:p>
        </p:txBody>
      </p:sp>
      <p:pic>
        <p:nvPicPr>
          <p:cNvPr id="3" name="Picture 2">
            <a:extLst>
              <a:ext uri="{FF2B5EF4-FFF2-40B4-BE49-F238E27FC236}">
                <a16:creationId xmlns:a16="http://schemas.microsoft.com/office/drawing/2014/main" id="{57669809-3F8A-4539-9C5D-010196AED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364" y="848504"/>
            <a:ext cx="1719072" cy="2322576"/>
          </a:xfrm>
          <a:prstGeom prst="rect">
            <a:avLst/>
          </a:prstGeom>
        </p:spPr>
      </p:pic>
      <p:pic>
        <p:nvPicPr>
          <p:cNvPr id="7" name="Picture 6">
            <a:extLst>
              <a:ext uri="{FF2B5EF4-FFF2-40B4-BE49-F238E27FC236}">
                <a16:creationId xmlns:a16="http://schemas.microsoft.com/office/drawing/2014/main" id="{B0454886-679B-48E5-8C19-857FEED73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900" y="2564489"/>
            <a:ext cx="3200400" cy="2133600"/>
          </a:xfrm>
          <a:prstGeom prst="rect">
            <a:avLst/>
          </a:prstGeom>
        </p:spPr>
      </p:pic>
      <p:pic>
        <p:nvPicPr>
          <p:cNvPr id="13" name="Picture 12">
            <a:extLst>
              <a:ext uri="{FF2B5EF4-FFF2-40B4-BE49-F238E27FC236}">
                <a16:creationId xmlns:a16="http://schemas.microsoft.com/office/drawing/2014/main" id="{A0455EF3-846E-481B-A05D-E550BFFFA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948" y="4488287"/>
            <a:ext cx="1901952" cy="1908048"/>
          </a:xfrm>
          <a:prstGeom prst="rect">
            <a:avLst/>
          </a:prstGeom>
        </p:spPr>
      </p:pic>
    </p:spTree>
    <p:extLst>
      <p:ext uri="{BB962C8B-B14F-4D97-AF65-F5344CB8AC3E}">
        <p14:creationId xmlns:p14="http://schemas.microsoft.com/office/powerpoint/2010/main" val="42617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4855F4-4443-3137-4D1D-5FFA1657B8DD}"/>
              </a:ext>
            </a:extLst>
          </p:cNvPr>
          <p:cNvSpPr/>
          <p:nvPr/>
        </p:nvSpPr>
        <p:spPr>
          <a:xfrm>
            <a:off x="0" y="0"/>
            <a:ext cx="12192000" cy="6858000"/>
          </a:xfrm>
          <a:prstGeom prst="rect">
            <a:avLst/>
          </a:prstGeom>
          <a:solidFill>
            <a:srgbClr val="502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1143001"/>
            <a:ext cx="8077200" cy="461665"/>
          </a:xfrm>
          <a:prstGeom prst="rect">
            <a:avLst/>
          </a:prstGeom>
          <a:noFill/>
        </p:spPr>
        <p:txBody>
          <a:bodyPr wrap="square" rtlCol="0">
            <a:spAutoFit/>
          </a:bodyPr>
          <a:lstStyle/>
          <a:p>
            <a:pPr algn="ctr"/>
            <a:r>
              <a:rPr lang="en-US" sz="2400" dirty="0">
                <a:solidFill>
                  <a:schemeClr val="bg1"/>
                </a:solidFill>
              </a:rPr>
              <a:t>Earthquakes, Sun Black, Moon as blood, and Stars fall</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Sixth Seal—signs of the times</a:t>
            </a:r>
          </a:p>
        </p:txBody>
      </p:sp>
      <p:sp>
        <p:nvSpPr>
          <p:cNvPr id="10" name="TextBox 9"/>
          <p:cNvSpPr txBox="1"/>
          <p:nvPr/>
        </p:nvSpPr>
        <p:spPr>
          <a:xfrm>
            <a:off x="129988" y="6380202"/>
            <a:ext cx="2819400" cy="369332"/>
          </a:xfrm>
          <a:prstGeom prst="rect">
            <a:avLst/>
          </a:prstGeom>
          <a:noFill/>
        </p:spPr>
        <p:txBody>
          <a:bodyPr wrap="square" rtlCol="0">
            <a:spAutoFit/>
          </a:bodyPr>
          <a:lstStyle/>
          <a:p>
            <a:r>
              <a:rPr lang="en-US" dirty="0">
                <a:solidFill>
                  <a:schemeClr val="bg1"/>
                </a:solidFill>
              </a:rPr>
              <a:t>Revelation 6:12-14</a:t>
            </a:r>
          </a:p>
        </p:txBody>
      </p:sp>
      <p:pic>
        <p:nvPicPr>
          <p:cNvPr id="2050" name="Picture 2" descr="Image result for earthquak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9965" y="1768519"/>
            <a:ext cx="4249271" cy="23902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alling star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35624" y="4298411"/>
            <a:ext cx="2528048" cy="25280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lood mo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4376" y="4298411"/>
            <a:ext cx="2913248" cy="23145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un darkened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122" y="176851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08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8D2B63">
                  <a:shade val="30000"/>
                  <a:satMod val="115000"/>
                </a:srgbClr>
              </a:gs>
              <a:gs pos="50000">
                <a:srgbClr val="8D2B63">
                  <a:shade val="67500"/>
                  <a:satMod val="115000"/>
                </a:srgbClr>
              </a:gs>
              <a:gs pos="100000">
                <a:srgbClr val="8D2B63">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
            <a:ext cx="8991600" cy="769441"/>
          </a:xfrm>
          <a:prstGeom prst="rect">
            <a:avLst/>
          </a:prstGeom>
          <a:noFill/>
        </p:spPr>
        <p:txBody>
          <a:bodyPr wrap="square" rtlCol="0">
            <a:spAutoFit/>
          </a:bodyPr>
          <a:lstStyle/>
          <a:p>
            <a:pPr algn="ctr"/>
            <a:r>
              <a:rPr lang="en-US" sz="4400" dirty="0">
                <a:solidFill>
                  <a:schemeClr val="bg2"/>
                </a:solidFill>
                <a:latin typeface="Algerian" pitchFamily="82" charset="0"/>
              </a:rPr>
              <a:t>Dragon makes war</a:t>
            </a:r>
          </a:p>
        </p:txBody>
      </p:sp>
      <p:sp>
        <p:nvSpPr>
          <p:cNvPr id="9" name="TextBox 8"/>
          <p:cNvSpPr txBox="1"/>
          <p:nvPr/>
        </p:nvSpPr>
        <p:spPr>
          <a:xfrm>
            <a:off x="1676400" y="1066801"/>
            <a:ext cx="4419600" cy="1200329"/>
          </a:xfrm>
          <a:prstGeom prst="rect">
            <a:avLst/>
          </a:prstGeom>
          <a:noFill/>
        </p:spPr>
        <p:txBody>
          <a:bodyPr wrap="square" rtlCol="0">
            <a:spAutoFit/>
          </a:bodyPr>
          <a:lstStyle/>
          <a:p>
            <a:r>
              <a:rPr lang="en-US" sz="2400" dirty="0">
                <a:solidFill>
                  <a:schemeClr val="bg2"/>
                </a:solidFill>
              </a:rPr>
              <a:t>Satan makes war on those who are the spiritually begotten of Jesus Christ. (</a:t>
            </a:r>
            <a:r>
              <a:rPr lang="en-US" sz="2400" dirty="0">
                <a:solidFill>
                  <a:schemeClr val="bg2"/>
                </a:solidFill>
                <a:effectLst>
                  <a:glow rad="139700">
                    <a:schemeClr val="accent2">
                      <a:satMod val="175000"/>
                      <a:alpha val="40000"/>
                    </a:schemeClr>
                  </a:glow>
                </a:effectLst>
              </a:rPr>
              <a:t>D&amp;C 76:50-53</a:t>
            </a:r>
            <a:r>
              <a:rPr lang="en-US" sz="2400" dirty="0">
                <a:solidFill>
                  <a:schemeClr val="bg2"/>
                </a:solidFill>
              </a:rPr>
              <a:t>)</a:t>
            </a:r>
          </a:p>
        </p:txBody>
      </p:sp>
      <p:sp>
        <p:nvSpPr>
          <p:cNvPr id="8" name="TextBox 7"/>
          <p:cNvSpPr txBox="1"/>
          <p:nvPr/>
        </p:nvSpPr>
        <p:spPr>
          <a:xfrm>
            <a:off x="100562" y="6402148"/>
            <a:ext cx="2971800" cy="369332"/>
          </a:xfrm>
          <a:prstGeom prst="rect">
            <a:avLst/>
          </a:prstGeom>
          <a:noFill/>
        </p:spPr>
        <p:txBody>
          <a:bodyPr wrap="square" rtlCol="0">
            <a:spAutoFit/>
          </a:bodyPr>
          <a:lstStyle/>
          <a:p>
            <a:r>
              <a:rPr lang="en-US" dirty="0">
                <a:solidFill>
                  <a:schemeClr val="bg2"/>
                </a:solidFill>
              </a:rPr>
              <a:t>Revelation 12:19</a:t>
            </a:r>
          </a:p>
        </p:txBody>
      </p:sp>
      <p:sp>
        <p:nvSpPr>
          <p:cNvPr id="12" name="TextBox 11"/>
          <p:cNvSpPr txBox="1"/>
          <p:nvPr/>
        </p:nvSpPr>
        <p:spPr>
          <a:xfrm>
            <a:off x="68850" y="4796793"/>
            <a:ext cx="7799294" cy="1200329"/>
          </a:xfrm>
          <a:prstGeom prst="rect">
            <a:avLst/>
          </a:prstGeom>
          <a:noFill/>
        </p:spPr>
        <p:txBody>
          <a:bodyPr wrap="square" rtlCol="0">
            <a:spAutoFit/>
          </a:bodyPr>
          <a:lstStyle/>
          <a:p>
            <a:pPr marL="457200" indent="-457200"/>
            <a:r>
              <a:rPr lang="en-US" sz="2400" dirty="0">
                <a:solidFill>
                  <a:schemeClr val="bg2"/>
                </a:solidFill>
              </a:rPr>
              <a:t>The Dragon may seem fierce, yet he is not real. </a:t>
            </a:r>
          </a:p>
          <a:p>
            <a:pPr marL="457200" indent="-457200"/>
            <a:endParaRPr lang="en-US" sz="2400" dirty="0">
              <a:solidFill>
                <a:schemeClr val="bg2"/>
              </a:solidFill>
            </a:endParaRPr>
          </a:p>
          <a:p>
            <a:pPr marL="457200" indent="-457200"/>
            <a:r>
              <a:rPr lang="en-US" sz="2400" dirty="0">
                <a:solidFill>
                  <a:schemeClr val="bg2"/>
                </a:solidFill>
              </a:rPr>
              <a:t>Satan has no power over you unless you give him permission</a:t>
            </a:r>
          </a:p>
        </p:txBody>
      </p:sp>
      <p:pic>
        <p:nvPicPr>
          <p:cNvPr id="13" name="Picture 12" descr="a3.jpg"/>
          <p:cNvPicPr>
            <a:picLocks noChangeAspect="1"/>
          </p:cNvPicPr>
          <p:nvPr/>
        </p:nvPicPr>
        <p:blipFill>
          <a:blip r:embed="rId2" cstate="print"/>
          <a:stretch>
            <a:fillRect/>
          </a:stretch>
        </p:blipFill>
        <p:spPr>
          <a:xfrm>
            <a:off x="7893858" y="3397201"/>
            <a:ext cx="3831539" cy="3195071"/>
          </a:xfrm>
          <a:prstGeom prst="rect">
            <a:avLst/>
          </a:prstGeom>
        </p:spPr>
      </p:pic>
      <p:grpSp>
        <p:nvGrpSpPr>
          <p:cNvPr id="101" name="Group 100"/>
          <p:cNvGrpSpPr/>
          <p:nvPr/>
        </p:nvGrpSpPr>
        <p:grpSpPr>
          <a:xfrm>
            <a:off x="2085973" y="2373190"/>
            <a:ext cx="2492123" cy="2397550"/>
            <a:chOff x="1752600" y="609600"/>
            <a:chExt cx="5257800" cy="5334000"/>
          </a:xfrm>
        </p:grpSpPr>
        <p:sp>
          <p:nvSpPr>
            <p:cNvPr id="102" name="Rectangle 101"/>
            <p:cNvSpPr/>
            <p:nvPr/>
          </p:nvSpPr>
          <p:spPr>
            <a:xfrm>
              <a:off x="1905000" y="838200"/>
              <a:ext cx="4937327" cy="4953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rot="671934">
              <a:off x="2157370" y="1286360"/>
              <a:ext cx="4280186" cy="4587898"/>
              <a:chOff x="3581400" y="619536"/>
              <a:chExt cx="4280186" cy="4587898"/>
            </a:xfrm>
          </p:grpSpPr>
          <p:grpSp>
            <p:nvGrpSpPr>
              <p:cNvPr id="105" name="Group 104"/>
              <p:cNvGrpSpPr/>
              <p:nvPr/>
            </p:nvGrpSpPr>
            <p:grpSpPr>
              <a:xfrm>
                <a:off x="3581400" y="619536"/>
                <a:ext cx="4280186" cy="4587898"/>
                <a:chOff x="3505200" y="662152"/>
                <a:chExt cx="4280186" cy="4587898"/>
              </a:xfrm>
            </p:grpSpPr>
            <p:sp>
              <p:nvSpPr>
                <p:cNvPr id="163" name="Freeform: Shape 162"/>
                <p:cNvSpPr/>
                <p:nvPr/>
              </p:nvSpPr>
              <p:spPr>
                <a:xfrm>
                  <a:off x="3505200" y="662152"/>
                  <a:ext cx="4280186" cy="4587898"/>
                </a:xfrm>
                <a:custGeom>
                  <a:avLst/>
                  <a:gdLst>
                    <a:gd name="connsiteX0" fmla="*/ 2020281 w 4280186"/>
                    <a:gd name="connsiteY0" fmla="*/ 274320 h 4587898"/>
                    <a:gd name="connsiteX1" fmla="*/ 2020281 w 4280186"/>
                    <a:gd name="connsiteY1" fmla="*/ 274320 h 4587898"/>
                    <a:gd name="connsiteX2" fmla="*/ 2477481 w 4280186"/>
                    <a:gd name="connsiteY2" fmla="*/ 483325 h 4587898"/>
                    <a:gd name="connsiteX3" fmla="*/ 2516669 w 4280186"/>
                    <a:gd name="connsiteY3" fmla="*/ 509451 h 4587898"/>
                    <a:gd name="connsiteX4" fmla="*/ 2568921 w 4280186"/>
                    <a:gd name="connsiteY4" fmla="*/ 574765 h 4587898"/>
                    <a:gd name="connsiteX5" fmla="*/ 2595047 w 4280186"/>
                    <a:gd name="connsiteY5" fmla="*/ 666205 h 4587898"/>
                    <a:gd name="connsiteX6" fmla="*/ 2581984 w 4280186"/>
                    <a:gd name="connsiteY6" fmla="*/ 770708 h 4587898"/>
                    <a:gd name="connsiteX7" fmla="*/ 2568921 w 4280186"/>
                    <a:gd name="connsiteY7" fmla="*/ 809897 h 4587898"/>
                    <a:gd name="connsiteX8" fmla="*/ 2529732 w 4280186"/>
                    <a:gd name="connsiteY8" fmla="*/ 822960 h 4587898"/>
                    <a:gd name="connsiteX9" fmla="*/ 2451355 w 4280186"/>
                    <a:gd name="connsiteY9" fmla="*/ 862148 h 4587898"/>
                    <a:gd name="connsiteX10" fmla="*/ 2242349 w 4280186"/>
                    <a:gd name="connsiteY10" fmla="*/ 849085 h 4587898"/>
                    <a:gd name="connsiteX11" fmla="*/ 2163972 w 4280186"/>
                    <a:gd name="connsiteY11" fmla="*/ 822960 h 4587898"/>
                    <a:gd name="connsiteX12" fmla="*/ 2124784 w 4280186"/>
                    <a:gd name="connsiteY12" fmla="*/ 809897 h 4587898"/>
                    <a:gd name="connsiteX13" fmla="*/ 2085595 w 4280186"/>
                    <a:gd name="connsiteY13" fmla="*/ 783771 h 4587898"/>
                    <a:gd name="connsiteX14" fmla="*/ 2046407 w 4280186"/>
                    <a:gd name="connsiteY14" fmla="*/ 770708 h 4587898"/>
                    <a:gd name="connsiteX15" fmla="*/ 2007218 w 4280186"/>
                    <a:gd name="connsiteY15" fmla="*/ 744583 h 4587898"/>
                    <a:gd name="connsiteX16" fmla="*/ 1928841 w 4280186"/>
                    <a:gd name="connsiteY16" fmla="*/ 718457 h 4587898"/>
                    <a:gd name="connsiteX17" fmla="*/ 1889652 w 4280186"/>
                    <a:gd name="connsiteY17" fmla="*/ 692331 h 4587898"/>
                    <a:gd name="connsiteX18" fmla="*/ 1811275 w 4280186"/>
                    <a:gd name="connsiteY18" fmla="*/ 666205 h 4587898"/>
                    <a:gd name="connsiteX19" fmla="*/ 1772087 w 4280186"/>
                    <a:gd name="connsiteY19" fmla="*/ 653143 h 4587898"/>
                    <a:gd name="connsiteX20" fmla="*/ 1732898 w 4280186"/>
                    <a:gd name="connsiteY20" fmla="*/ 627017 h 4587898"/>
                    <a:gd name="connsiteX21" fmla="*/ 1654521 w 4280186"/>
                    <a:gd name="connsiteY21" fmla="*/ 600891 h 4587898"/>
                    <a:gd name="connsiteX22" fmla="*/ 1576144 w 4280186"/>
                    <a:gd name="connsiteY22" fmla="*/ 548640 h 4587898"/>
                    <a:gd name="connsiteX23" fmla="*/ 1536955 w 4280186"/>
                    <a:gd name="connsiteY23" fmla="*/ 522514 h 4587898"/>
                    <a:gd name="connsiteX24" fmla="*/ 1497767 w 4280186"/>
                    <a:gd name="connsiteY24" fmla="*/ 509451 h 4587898"/>
                    <a:gd name="connsiteX25" fmla="*/ 1419389 w 4280186"/>
                    <a:gd name="connsiteY25" fmla="*/ 457200 h 4587898"/>
                    <a:gd name="connsiteX26" fmla="*/ 1380201 w 4280186"/>
                    <a:gd name="connsiteY26" fmla="*/ 431074 h 4587898"/>
                    <a:gd name="connsiteX27" fmla="*/ 1341012 w 4280186"/>
                    <a:gd name="connsiteY27" fmla="*/ 418011 h 4587898"/>
                    <a:gd name="connsiteX28" fmla="*/ 1301824 w 4280186"/>
                    <a:gd name="connsiteY28" fmla="*/ 391885 h 4587898"/>
                    <a:gd name="connsiteX29" fmla="*/ 1275698 w 4280186"/>
                    <a:gd name="connsiteY29" fmla="*/ 352697 h 4587898"/>
                    <a:gd name="connsiteX30" fmla="*/ 1236509 w 4280186"/>
                    <a:gd name="connsiteY30" fmla="*/ 339634 h 4587898"/>
                    <a:gd name="connsiteX31" fmla="*/ 1210384 w 4280186"/>
                    <a:gd name="connsiteY31" fmla="*/ 300445 h 4587898"/>
                    <a:gd name="connsiteX32" fmla="*/ 1171195 w 4280186"/>
                    <a:gd name="connsiteY32" fmla="*/ 287383 h 4587898"/>
                    <a:gd name="connsiteX33" fmla="*/ 1092818 w 4280186"/>
                    <a:gd name="connsiteY33" fmla="*/ 235131 h 4587898"/>
                    <a:gd name="connsiteX34" fmla="*/ 1053629 w 4280186"/>
                    <a:gd name="connsiteY34" fmla="*/ 209005 h 4587898"/>
                    <a:gd name="connsiteX35" fmla="*/ 1014441 w 4280186"/>
                    <a:gd name="connsiteY35" fmla="*/ 182880 h 4587898"/>
                    <a:gd name="connsiteX36" fmla="*/ 949127 w 4280186"/>
                    <a:gd name="connsiteY36" fmla="*/ 130628 h 4587898"/>
                    <a:gd name="connsiteX37" fmla="*/ 883812 w 4280186"/>
                    <a:gd name="connsiteY37" fmla="*/ 78377 h 4587898"/>
                    <a:gd name="connsiteX38" fmla="*/ 818498 w 4280186"/>
                    <a:gd name="connsiteY38" fmla="*/ 0 h 4587898"/>
                    <a:gd name="connsiteX39" fmla="*/ 792372 w 4280186"/>
                    <a:gd name="connsiteY39" fmla="*/ 39188 h 4587898"/>
                    <a:gd name="connsiteX40" fmla="*/ 805435 w 4280186"/>
                    <a:gd name="connsiteY40" fmla="*/ 182880 h 4587898"/>
                    <a:gd name="connsiteX41" fmla="*/ 870749 w 4280186"/>
                    <a:gd name="connsiteY41" fmla="*/ 300445 h 4587898"/>
                    <a:gd name="connsiteX42" fmla="*/ 936064 w 4280186"/>
                    <a:gd name="connsiteY42" fmla="*/ 378823 h 4587898"/>
                    <a:gd name="connsiteX43" fmla="*/ 1040567 w 4280186"/>
                    <a:gd name="connsiteY43" fmla="*/ 496388 h 4587898"/>
                    <a:gd name="connsiteX44" fmla="*/ 1079755 w 4280186"/>
                    <a:gd name="connsiteY44" fmla="*/ 509451 h 4587898"/>
                    <a:gd name="connsiteX45" fmla="*/ 1158132 w 4280186"/>
                    <a:gd name="connsiteY45" fmla="*/ 587828 h 4587898"/>
                    <a:gd name="connsiteX46" fmla="*/ 1236509 w 4280186"/>
                    <a:gd name="connsiteY46" fmla="*/ 640080 h 4587898"/>
                    <a:gd name="connsiteX47" fmla="*/ 1262635 w 4280186"/>
                    <a:gd name="connsiteY47" fmla="*/ 679268 h 4587898"/>
                    <a:gd name="connsiteX48" fmla="*/ 1341012 w 4280186"/>
                    <a:gd name="connsiteY48" fmla="*/ 731520 h 4587898"/>
                    <a:gd name="connsiteX49" fmla="*/ 1406327 w 4280186"/>
                    <a:gd name="connsiteY49" fmla="*/ 783771 h 4587898"/>
                    <a:gd name="connsiteX50" fmla="*/ 1484704 w 4280186"/>
                    <a:gd name="connsiteY50" fmla="*/ 836023 h 4587898"/>
                    <a:gd name="connsiteX51" fmla="*/ 1563081 w 4280186"/>
                    <a:gd name="connsiteY51" fmla="*/ 862148 h 4587898"/>
                    <a:gd name="connsiteX52" fmla="*/ 1602269 w 4280186"/>
                    <a:gd name="connsiteY52" fmla="*/ 888274 h 4587898"/>
                    <a:gd name="connsiteX53" fmla="*/ 1680647 w 4280186"/>
                    <a:gd name="connsiteY53" fmla="*/ 914400 h 4587898"/>
                    <a:gd name="connsiteX54" fmla="*/ 1798212 w 4280186"/>
                    <a:gd name="connsiteY54" fmla="*/ 966651 h 4587898"/>
                    <a:gd name="connsiteX55" fmla="*/ 1837401 w 4280186"/>
                    <a:gd name="connsiteY55" fmla="*/ 979714 h 4587898"/>
                    <a:gd name="connsiteX56" fmla="*/ 1876589 w 4280186"/>
                    <a:gd name="connsiteY56" fmla="*/ 992777 h 4587898"/>
                    <a:gd name="connsiteX57" fmla="*/ 1850464 w 4280186"/>
                    <a:gd name="connsiteY57" fmla="*/ 1031965 h 4587898"/>
                    <a:gd name="connsiteX58" fmla="*/ 1745961 w 4280186"/>
                    <a:gd name="connsiteY58" fmla="*/ 1045028 h 4587898"/>
                    <a:gd name="connsiteX59" fmla="*/ 1706772 w 4280186"/>
                    <a:gd name="connsiteY59" fmla="*/ 1058091 h 4587898"/>
                    <a:gd name="connsiteX60" fmla="*/ 1602269 w 4280186"/>
                    <a:gd name="connsiteY60" fmla="*/ 1071154 h 4587898"/>
                    <a:gd name="connsiteX61" fmla="*/ 1484704 w 4280186"/>
                    <a:gd name="connsiteY61" fmla="*/ 1136468 h 4587898"/>
                    <a:gd name="connsiteX62" fmla="*/ 1445515 w 4280186"/>
                    <a:gd name="connsiteY62" fmla="*/ 1175657 h 4587898"/>
                    <a:gd name="connsiteX63" fmla="*/ 1367138 w 4280186"/>
                    <a:gd name="connsiteY63" fmla="*/ 1227908 h 4587898"/>
                    <a:gd name="connsiteX64" fmla="*/ 1275698 w 4280186"/>
                    <a:gd name="connsiteY64" fmla="*/ 1214845 h 4587898"/>
                    <a:gd name="connsiteX65" fmla="*/ 1223447 w 4280186"/>
                    <a:gd name="connsiteY65" fmla="*/ 1201783 h 4587898"/>
                    <a:gd name="connsiteX66" fmla="*/ 1145069 w 4280186"/>
                    <a:gd name="connsiteY66" fmla="*/ 1175657 h 4587898"/>
                    <a:gd name="connsiteX67" fmla="*/ 1079755 w 4280186"/>
                    <a:gd name="connsiteY67" fmla="*/ 1162594 h 4587898"/>
                    <a:gd name="connsiteX68" fmla="*/ 713995 w 4280186"/>
                    <a:gd name="connsiteY68" fmla="*/ 1175657 h 4587898"/>
                    <a:gd name="connsiteX69" fmla="*/ 661744 w 4280186"/>
                    <a:gd name="connsiteY69" fmla="*/ 1188720 h 4587898"/>
                    <a:gd name="connsiteX70" fmla="*/ 583367 w 4280186"/>
                    <a:gd name="connsiteY70" fmla="*/ 1214845 h 4587898"/>
                    <a:gd name="connsiteX71" fmla="*/ 465801 w 4280186"/>
                    <a:gd name="connsiteY71" fmla="*/ 1293223 h 4587898"/>
                    <a:gd name="connsiteX72" fmla="*/ 426612 w 4280186"/>
                    <a:gd name="connsiteY72" fmla="*/ 1319348 h 4587898"/>
                    <a:gd name="connsiteX73" fmla="*/ 387424 w 4280186"/>
                    <a:gd name="connsiteY73" fmla="*/ 1345474 h 4587898"/>
                    <a:gd name="connsiteX74" fmla="*/ 374361 w 4280186"/>
                    <a:gd name="connsiteY74" fmla="*/ 1384663 h 4587898"/>
                    <a:gd name="connsiteX75" fmla="*/ 413549 w 4280186"/>
                    <a:gd name="connsiteY75" fmla="*/ 1410788 h 4587898"/>
                    <a:gd name="connsiteX76" fmla="*/ 465801 w 4280186"/>
                    <a:gd name="connsiteY76" fmla="*/ 1397725 h 4587898"/>
                    <a:gd name="connsiteX77" fmla="*/ 583367 w 4280186"/>
                    <a:gd name="connsiteY77" fmla="*/ 1371600 h 4587898"/>
                    <a:gd name="connsiteX78" fmla="*/ 936064 w 4280186"/>
                    <a:gd name="connsiteY78" fmla="*/ 1384663 h 4587898"/>
                    <a:gd name="connsiteX79" fmla="*/ 988315 w 4280186"/>
                    <a:gd name="connsiteY79" fmla="*/ 1397725 h 4587898"/>
                    <a:gd name="connsiteX80" fmla="*/ 1066692 w 4280186"/>
                    <a:gd name="connsiteY80" fmla="*/ 1423851 h 4587898"/>
                    <a:gd name="connsiteX81" fmla="*/ 988315 w 4280186"/>
                    <a:gd name="connsiteY81" fmla="*/ 1476103 h 4587898"/>
                    <a:gd name="connsiteX82" fmla="*/ 909938 w 4280186"/>
                    <a:gd name="connsiteY82" fmla="*/ 1515291 h 4587898"/>
                    <a:gd name="connsiteX83" fmla="*/ 857687 w 4280186"/>
                    <a:gd name="connsiteY83" fmla="*/ 1554480 h 4587898"/>
                    <a:gd name="connsiteX84" fmla="*/ 818498 w 4280186"/>
                    <a:gd name="connsiteY84" fmla="*/ 1580605 h 4587898"/>
                    <a:gd name="connsiteX85" fmla="*/ 766247 w 4280186"/>
                    <a:gd name="connsiteY85" fmla="*/ 1658983 h 4587898"/>
                    <a:gd name="connsiteX86" fmla="*/ 727058 w 4280186"/>
                    <a:gd name="connsiteY86" fmla="*/ 1698171 h 4587898"/>
                    <a:gd name="connsiteX87" fmla="*/ 674807 w 4280186"/>
                    <a:gd name="connsiteY87" fmla="*/ 1776548 h 4587898"/>
                    <a:gd name="connsiteX88" fmla="*/ 661744 w 4280186"/>
                    <a:gd name="connsiteY88" fmla="*/ 1815737 h 4587898"/>
                    <a:gd name="connsiteX89" fmla="*/ 609492 w 4280186"/>
                    <a:gd name="connsiteY89" fmla="*/ 1854925 h 4587898"/>
                    <a:gd name="connsiteX90" fmla="*/ 557241 w 4280186"/>
                    <a:gd name="connsiteY90" fmla="*/ 1867988 h 4587898"/>
                    <a:gd name="connsiteX91" fmla="*/ 426612 w 4280186"/>
                    <a:gd name="connsiteY91" fmla="*/ 1894114 h 4587898"/>
                    <a:gd name="connsiteX92" fmla="*/ 282921 w 4280186"/>
                    <a:gd name="connsiteY92" fmla="*/ 1933303 h 4587898"/>
                    <a:gd name="connsiteX93" fmla="*/ 204544 w 4280186"/>
                    <a:gd name="connsiteY93" fmla="*/ 1959428 h 4587898"/>
                    <a:gd name="connsiteX94" fmla="*/ 165355 w 4280186"/>
                    <a:gd name="connsiteY94" fmla="*/ 1985554 h 4587898"/>
                    <a:gd name="connsiteX95" fmla="*/ 60852 w 4280186"/>
                    <a:gd name="connsiteY95" fmla="*/ 2142308 h 4587898"/>
                    <a:gd name="connsiteX96" fmla="*/ 34727 w 4280186"/>
                    <a:gd name="connsiteY96" fmla="*/ 2181497 h 4587898"/>
                    <a:gd name="connsiteX97" fmla="*/ 8601 w 4280186"/>
                    <a:gd name="connsiteY97" fmla="*/ 2259874 h 4587898"/>
                    <a:gd name="connsiteX98" fmla="*/ 152292 w 4280186"/>
                    <a:gd name="connsiteY98" fmla="*/ 2220685 h 4587898"/>
                    <a:gd name="connsiteX99" fmla="*/ 191481 w 4280186"/>
                    <a:gd name="connsiteY99" fmla="*/ 2194560 h 4587898"/>
                    <a:gd name="connsiteX100" fmla="*/ 295984 w 4280186"/>
                    <a:gd name="connsiteY100" fmla="*/ 2168434 h 4587898"/>
                    <a:gd name="connsiteX101" fmla="*/ 335172 w 4280186"/>
                    <a:gd name="connsiteY101" fmla="*/ 2155371 h 4587898"/>
                    <a:gd name="connsiteX102" fmla="*/ 478864 w 4280186"/>
                    <a:gd name="connsiteY102" fmla="*/ 2116183 h 4587898"/>
                    <a:gd name="connsiteX103" fmla="*/ 531115 w 4280186"/>
                    <a:gd name="connsiteY103" fmla="*/ 2468880 h 4587898"/>
                    <a:gd name="connsiteX104" fmla="*/ 504989 w 4280186"/>
                    <a:gd name="connsiteY104" fmla="*/ 2560320 h 4587898"/>
                    <a:gd name="connsiteX105" fmla="*/ 465801 w 4280186"/>
                    <a:gd name="connsiteY105" fmla="*/ 2599508 h 4587898"/>
                    <a:gd name="connsiteX106" fmla="*/ 387424 w 4280186"/>
                    <a:gd name="connsiteY106" fmla="*/ 2651760 h 4587898"/>
                    <a:gd name="connsiteX107" fmla="*/ 309047 w 4280186"/>
                    <a:gd name="connsiteY107" fmla="*/ 2717074 h 4587898"/>
                    <a:gd name="connsiteX108" fmla="*/ 243732 w 4280186"/>
                    <a:gd name="connsiteY108" fmla="*/ 2834640 h 4587898"/>
                    <a:gd name="connsiteX109" fmla="*/ 217607 w 4280186"/>
                    <a:gd name="connsiteY109" fmla="*/ 2939143 h 4587898"/>
                    <a:gd name="connsiteX110" fmla="*/ 243732 w 4280186"/>
                    <a:gd name="connsiteY110" fmla="*/ 2965268 h 4587898"/>
                    <a:gd name="connsiteX111" fmla="*/ 282921 w 4280186"/>
                    <a:gd name="connsiteY111" fmla="*/ 2939143 h 4587898"/>
                    <a:gd name="connsiteX112" fmla="*/ 309047 w 4280186"/>
                    <a:gd name="connsiteY112" fmla="*/ 2899954 h 4587898"/>
                    <a:gd name="connsiteX113" fmla="*/ 387424 w 4280186"/>
                    <a:gd name="connsiteY113" fmla="*/ 2847703 h 4587898"/>
                    <a:gd name="connsiteX114" fmla="*/ 465801 w 4280186"/>
                    <a:gd name="connsiteY114" fmla="*/ 2808514 h 4587898"/>
                    <a:gd name="connsiteX115" fmla="*/ 491927 w 4280186"/>
                    <a:gd name="connsiteY115" fmla="*/ 2899954 h 4587898"/>
                    <a:gd name="connsiteX116" fmla="*/ 504989 w 4280186"/>
                    <a:gd name="connsiteY116" fmla="*/ 2952205 h 4587898"/>
                    <a:gd name="connsiteX117" fmla="*/ 531115 w 4280186"/>
                    <a:gd name="connsiteY117" fmla="*/ 3030583 h 4587898"/>
                    <a:gd name="connsiteX118" fmla="*/ 570304 w 4280186"/>
                    <a:gd name="connsiteY118" fmla="*/ 3174274 h 4587898"/>
                    <a:gd name="connsiteX119" fmla="*/ 583367 w 4280186"/>
                    <a:gd name="connsiteY119" fmla="*/ 3213463 h 4587898"/>
                    <a:gd name="connsiteX120" fmla="*/ 609492 w 4280186"/>
                    <a:gd name="connsiteY120" fmla="*/ 3252651 h 4587898"/>
                    <a:gd name="connsiteX121" fmla="*/ 596429 w 4280186"/>
                    <a:gd name="connsiteY121" fmla="*/ 3317965 h 4587898"/>
                    <a:gd name="connsiteX122" fmla="*/ 570304 w 4280186"/>
                    <a:gd name="connsiteY122" fmla="*/ 3396343 h 4587898"/>
                    <a:gd name="connsiteX123" fmla="*/ 544178 w 4280186"/>
                    <a:gd name="connsiteY123" fmla="*/ 3474720 h 4587898"/>
                    <a:gd name="connsiteX124" fmla="*/ 518052 w 4280186"/>
                    <a:gd name="connsiteY124" fmla="*/ 3553097 h 4587898"/>
                    <a:gd name="connsiteX125" fmla="*/ 491927 w 4280186"/>
                    <a:gd name="connsiteY125" fmla="*/ 3670663 h 4587898"/>
                    <a:gd name="connsiteX126" fmla="*/ 504989 w 4280186"/>
                    <a:gd name="connsiteY126" fmla="*/ 3801291 h 4587898"/>
                    <a:gd name="connsiteX127" fmla="*/ 531115 w 4280186"/>
                    <a:gd name="connsiteY127" fmla="*/ 3722914 h 4587898"/>
                    <a:gd name="connsiteX128" fmla="*/ 557241 w 4280186"/>
                    <a:gd name="connsiteY128" fmla="*/ 3683725 h 4587898"/>
                    <a:gd name="connsiteX129" fmla="*/ 570304 w 4280186"/>
                    <a:gd name="connsiteY129" fmla="*/ 3644537 h 4587898"/>
                    <a:gd name="connsiteX130" fmla="*/ 622555 w 4280186"/>
                    <a:gd name="connsiteY130" fmla="*/ 3566160 h 4587898"/>
                    <a:gd name="connsiteX131" fmla="*/ 648681 w 4280186"/>
                    <a:gd name="connsiteY131" fmla="*/ 3526971 h 4587898"/>
                    <a:gd name="connsiteX132" fmla="*/ 687869 w 4280186"/>
                    <a:gd name="connsiteY132" fmla="*/ 3500845 h 4587898"/>
                    <a:gd name="connsiteX133" fmla="*/ 740121 w 4280186"/>
                    <a:gd name="connsiteY133" fmla="*/ 3435531 h 4587898"/>
                    <a:gd name="connsiteX134" fmla="*/ 779309 w 4280186"/>
                    <a:gd name="connsiteY134" fmla="*/ 3448594 h 4587898"/>
                    <a:gd name="connsiteX135" fmla="*/ 805435 w 4280186"/>
                    <a:gd name="connsiteY135" fmla="*/ 3487783 h 4587898"/>
                    <a:gd name="connsiteX136" fmla="*/ 844624 w 4280186"/>
                    <a:gd name="connsiteY136" fmla="*/ 3526971 h 4587898"/>
                    <a:gd name="connsiteX137" fmla="*/ 870749 w 4280186"/>
                    <a:gd name="connsiteY137" fmla="*/ 3605348 h 4587898"/>
                    <a:gd name="connsiteX138" fmla="*/ 896875 w 4280186"/>
                    <a:gd name="connsiteY138" fmla="*/ 3644537 h 4587898"/>
                    <a:gd name="connsiteX139" fmla="*/ 936064 w 4280186"/>
                    <a:gd name="connsiteY139" fmla="*/ 3775165 h 4587898"/>
                    <a:gd name="connsiteX140" fmla="*/ 949127 w 4280186"/>
                    <a:gd name="connsiteY140" fmla="*/ 3814354 h 4587898"/>
                    <a:gd name="connsiteX141" fmla="*/ 962189 w 4280186"/>
                    <a:gd name="connsiteY141" fmla="*/ 3879668 h 4587898"/>
                    <a:gd name="connsiteX142" fmla="*/ 975252 w 4280186"/>
                    <a:gd name="connsiteY142" fmla="*/ 3931920 h 4587898"/>
                    <a:gd name="connsiteX143" fmla="*/ 1001378 w 4280186"/>
                    <a:gd name="connsiteY143" fmla="*/ 4049485 h 4587898"/>
                    <a:gd name="connsiteX144" fmla="*/ 1014441 w 4280186"/>
                    <a:gd name="connsiteY144" fmla="*/ 4180114 h 4587898"/>
                    <a:gd name="connsiteX145" fmla="*/ 3222064 w 4280186"/>
                    <a:gd name="connsiteY145" fmla="*/ 4284617 h 4587898"/>
                    <a:gd name="connsiteX146" fmla="*/ 3222064 w 4280186"/>
                    <a:gd name="connsiteY146" fmla="*/ 3971108 h 4587898"/>
                    <a:gd name="connsiteX147" fmla="*/ 3195938 w 4280186"/>
                    <a:gd name="connsiteY147" fmla="*/ 3892731 h 4587898"/>
                    <a:gd name="connsiteX148" fmla="*/ 3143687 w 4280186"/>
                    <a:gd name="connsiteY148" fmla="*/ 3814354 h 4587898"/>
                    <a:gd name="connsiteX149" fmla="*/ 3091435 w 4280186"/>
                    <a:gd name="connsiteY149" fmla="*/ 3735977 h 4587898"/>
                    <a:gd name="connsiteX150" fmla="*/ 3052247 w 4280186"/>
                    <a:gd name="connsiteY150" fmla="*/ 3709851 h 4587898"/>
                    <a:gd name="connsiteX151" fmla="*/ 2986932 w 4280186"/>
                    <a:gd name="connsiteY151" fmla="*/ 3644537 h 4587898"/>
                    <a:gd name="connsiteX152" fmla="*/ 2908555 w 4280186"/>
                    <a:gd name="connsiteY152" fmla="*/ 3579223 h 4587898"/>
                    <a:gd name="connsiteX153" fmla="*/ 2869367 w 4280186"/>
                    <a:gd name="connsiteY153" fmla="*/ 3540034 h 4587898"/>
                    <a:gd name="connsiteX154" fmla="*/ 2817115 w 4280186"/>
                    <a:gd name="connsiteY154" fmla="*/ 3500845 h 4587898"/>
                    <a:gd name="connsiteX155" fmla="*/ 2738738 w 4280186"/>
                    <a:gd name="connsiteY155" fmla="*/ 3448594 h 4587898"/>
                    <a:gd name="connsiteX156" fmla="*/ 2699549 w 4280186"/>
                    <a:gd name="connsiteY156" fmla="*/ 3422468 h 4587898"/>
                    <a:gd name="connsiteX157" fmla="*/ 2660361 w 4280186"/>
                    <a:gd name="connsiteY157" fmla="*/ 3396343 h 4587898"/>
                    <a:gd name="connsiteX158" fmla="*/ 2621172 w 4280186"/>
                    <a:gd name="connsiteY158" fmla="*/ 3370217 h 4587898"/>
                    <a:gd name="connsiteX159" fmla="*/ 2581984 w 4280186"/>
                    <a:gd name="connsiteY159" fmla="*/ 3357154 h 4587898"/>
                    <a:gd name="connsiteX160" fmla="*/ 2503607 w 4280186"/>
                    <a:gd name="connsiteY160" fmla="*/ 3304903 h 4587898"/>
                    <a:gd name="connsiteX161" fmla="*/ 2464418 w 4280186"/>
                    <a:gd name="connsiteY161" fmla="*/ 3278777 h 4587898"/>
                    <a:gd name="connsiteX162" fmla="*/ 2425229 w 4280186"/>
                    <a:gd name="connsiteY162" fmla="*/ 3265714 h 4587898"/>
                    <a:gd name="connsiteX163" fmla="*/ 2386041 w 4280186"/>
                    <a:gd name="connsiteY163" fmla="*/ 3239588 h 4587898"/>
                    <a:gd name="connsiteX164" fmla="*/ 2307664 w 4280186"/>
                    <a:gd name="connsiteY164" fmla="*/ 3213463 h 4587898"/>
                    <a:gd name="connsiteX165" fmla="*/ 2268475 w 4280186"/>
                    <a:gd name="connsiteY165" fmla="*/ 3187337 h 4587898"/>
                    <a:gd name="connsiteX166" fmla="*/ 2229287 w 4280186"/>
                    <a:gd name="connsiteY166" fmla="*/ 3174274 h 4587898"/>
                    <a:gd name="connsiteX167" fmla="*/ 2111721 w 4280186"/>
                    <a:gd name="connsiteY167" fmla="*/ 3095897 h 4587898"/>
                    <a:gd name="connsiteX168" fmla="*/ 2072532 w 4280186"/>
                    <a:gd name="connsiteY168" fmla="*/ 3069771 h 4587898"/>
                    <a:gd name="connsiteX169" fmla="*/ 2033344 w 4280186"/>
                    <a:gd name="connsiteY169" fmla="*/ 3030583 h 4587898"/>
                    <a:gd name="connsiteX170" fmla="*/ 1954967 w 4280186"/>
                    <a:gd name="connsiteY170" fmla="*/ 2978331 h 4587898"/>
                    <a:gd name="connsiteX171" fmla="*/ 1915778 w 4280186"/>
                    <a:gd name="connsiteY171" fmla="*/ 2952205 h 4587898"/>
                    <a:gd name="connsiteX172" fmla="*/ 1889652 w 4280186"/>
                    <a:gd name="connsiteY172" fmla="*/ 2913017 h 4587898"/>
                    <a:gd name="connsiteX173" fmla="*/ 1811275 w 4280186"/>
                    <a:gd name="connsiteY173" fmla="*/ 2847703 h 4587898"/>
                    <a:gd name="connsiteX174" fmla="*/ 1745961 w 4280186"/>
                    <a:gd name="connsiteY174" fmla="*/ 2782388 h 4587898"/>
                    <a:gd name="connsiteX175" fmla="*/ 1732898 w 4280186"/>
                    <a:gd name="connsiteY175" fmla="*/ 2743200 h 4587898"/>
                    <a:gd name="connsiteX176" fmla="*/ 1706772 w 4280186"/>
                    <a:gd name="connsiteY176" fmla="*/ 2704011 h 4587898"/>
                    <a:gd name="connsiteX177" fmla="*/ 1654521 w 4280186"/>
                    <a:gd name="connsiteY177" fmla="*/ 2560320 h 4587898"/>
                    <a:gd name="connsiteX178" fmla="*/ 1641458 w 4280186"/>
                    <a:gd name="connsiteY178" fmla="*/ 2521131 h 4587898"/>
                    <a:gd name="connsiteX179" fmla="*/ 1654521 w 4280186"/>
                    <a:gd name="connsiteY179" fmla="*/ 2181497 h 4587898"/>
                    <a:gd name="connsiteX180" fmla="*/ 1680647 w 4280186"/>
                    <a:gd name="connsiteY180" fmla="*/ 2142308 h 4587898"/>
                    <a:gd name="connsiteX181" fmla="*/ 1759024 w 4280186"/>
                    <a:gd name="connsiteY181" fmla="*/ 2063931 h 4587898"/>
                    <a:gd name="connsiteX182" fmla="*/ 1837401 w 4280186"/>
                    <a:gd name="connsiteY182" fmla="*/ 2024743 h 4587898"/>
                    <a:gd name="connsiteX183" fmla="*/ 1876589 w 4280186"/>
                    <a:gd name="connsiteY183" fmla="*/ 2011680 h 4587898"/>
                    <a:gd name="connsiteX184" fmla="*/ 1954967 w 4280186"/>
                    <a:gd name="connsiteY184" fmla="*/ 1959428 h 4587898"/>
                    <a:gd name="connsiteX185" fmla="*/ 1994155 w 4280186"/>
                    <a:gd name="connsiteY185" fmla="*/ 1920240 h 4587898"/>
                    <a:gd name="connsiteX186" fmla="*/ 2033344 w 4280186"/>
                    <a:gd name="connsiteY186" fmla="*/ 1907177 h 4587898"/>
                    <a:gd name="connsiteX187" fmla="*/ 2163972 w 4280186"/>
                    <a:gd name="connsiteY187" fmla="*/ 1881051 h 4587898"/>
                    <a:gd name="connsiteX188" fmla="*/ 2229287 w 4280186"/>
                    <a:gd name="connsiteY188" fmla="*/ 1959428 h 4587898"/>
                    <a:gd name="connsiteX189" fmla="*/ 2281538 w 4280186"/>
                    <a:gd name="connsiteY189" fmla="*/ 2037805 h 4587898"/>
                    <a:gd name="connsiteX190" fmla="*/ 2386041 w 4280186"/>
                    <a:gd name="connsiteY190" fmla="*/ 2194560 h 4587898"/>
                    <a:gd name="connsiteX191" fmla="*/ 2412167 w 4280186"/>
                    <a:gd name="connsiteY191" fmla="*/ 2233748 h 4587898"/>
                    <a:gd name="connsiteX192" fmla="*/ 2438292 w 4280186"/>
                    <a:gd name="connsiteY192" fmla="*/ 2272937 h 4587898"/>
                    <a:gd name="connsiteX193" fmla="*/ 2477481 w 4280186"/>
                    <a:gd name="connsiteY193" fmla="*/ 2312125 h 4587898"/>
                    <a:gd name="connsiteX194" fmla="*/ 2529732 w 4280186"/>
                    <a:gd name="connsiteY194" fmla="*/ 2390503 h 4587898"/>
                    <a:gd name="connsiteX195" fmla="*/ 2542795 w 4280186"/>
                    <a:gd name="connsiteY195" fmla="*/ 2429691 h 4587898"/>
                    <a:gd name="connsiteX196" fmla="*/ 2608109 w 4280186"/>
                    <a:gd name="connsiteY196" fmla="*/ 2495005 h 4587898"/>
                    <a:gd name="connsiteX197" fmla="*/ 2647298 w 4280186"/>
                    <a:gd name="connsiteY197" fmla="*/ 2573383 h 4587898"/>
                    <a:gd name="connsiteX198" fmla="*/ 2686487 w 4280186"/>
                    <a:gd name="connsiteY198" fmla="*/ 2599508 h 4587898"/>
                    <a:gd name="connsiteX199" fmla="*/ 2751801 w 4280186"/>
                    <a:gd name="connsiteY199" fmla="*/ 2677885 h 4587898"/>
                    <a:gd name="connsiteX200" fmla="*/ 2777927 w 4280186"/>
                    <a:gd name="connsiteY200" fmla="*/ 2717074 h 4587898"/>
                    <a:gd name="connsiteX201" fmla="*/ 2817115 w 4280186"/>
                    <a:gd name="connsiteY201" fmla="*/ 2730137 h 4587898"/>
                    <a:gd name="connsiteX202" fmla="*/ 2882429 w 4280186"/>
                    <a:gd name="connsiteY202" fmla="*/ 2795451 h 4587898"/>
                    <a:gd name="connsiteX203" fmla="*/ 2921618 w 4280186"/>
                    <a:gd name="connsiteY203" fmla="*/ 2834640 h 4587898"/>
                    <a:gd name="connsiteX204" fmla="*/ 2960807 w 4280186"/>
                    <a:gd name="connsiteY204" fmla="*/ 2847703 h 4587898"/>
                    <a:gd name="connsiteX205" fmla="*/ 3039184 w 4280186"/>
                    <a:gd name="connsiteY205" fmla="*/ 2886891 h 4587898"/>
                    <a:gd name="connsiteX206" fmla="*/ 3326567 w 4280186"/>
                    <a:gd name="connsiteY206" fmla="*/ 2873828 h 4587898"/>
                    <a:gd name="connsiteX207" fmla="*/ 3404944 w 4280186"/>
                    <a:gd name="connsiteY207" fmla="*/ 2821577 h 4587898"/>
                    <a:gd name="connsiteX208" fmla="*/ 3391881 w 4280186"/>
                    <a:gd name="connsiteY208" fmla="*/ 2782388 h 4587898"/>
                    <a:gd name="connsiteX209" fmla="*/ 3300441 w 4280186"/>
                    <a:gd name="connsiteY209" fmla="*/ 2756263 h 4587898"/>
                    <a:gd name="connsiteX210" fmla="*/ 3195938 w 4280186"/>
                    <a:gd name="connsiteY210" fmla="*/ 2743200 h 4587898"/>
                    <a:gd name="connsiteX211" fmla="*/ 3130624 w 4280186"/>
                    <a:gd name="connsiteY211" fmla="*/ 2730137 h 4587898"/>
                    <a:gd name="connsiteX212" fmla="*/ 3195938 w 4280186"/>
                    <a:gd name="connsiteY212" fmla="*/ 2664823 h 4587898"/>
                    <a:gd name="connsiteX213" fmla="*/ 3156749 w 4280186"/>
                    <a:gd name="connsiteY213" fmla="*/ 2638697 h 4587898"/>
                    <a:gd name="connsiteX214" fmla="*/ 3065309 w 4280186"/>
                    <a:gd name="connsiteY214" fmla="*/ 2612571 h 4587898"/>
                    <a:gd name="connsiteX215" fmla="*/ 2986932 w 4280186"/>
                    <a:gd name="connsiteY215" fmla="*/ 2586445 h 4587898"/>
                    <a:gd name="connsiteX216" fmla="*/ 2947744 w 4280186"/>
                    <a:gd name="connsiteY216" fmla="*/ 2573383 h 4587898"/>
                    <a:gd name="connsiteX217" fmla="*/ 2895492 w 4280186"/>
                    <a:gd name="connsiteY217" fmla="*/ 2560320 h 4587898"/>
                    <a:gd name="connsiteX218" fmla="*/ 2817115 w 4280186"/>
                    <a:gd name="connsiteY218" fmla="*/ 2534194 h 4587898"/>
                    <a:gd name="connsiteX219" fmla="*/ 2777927 w 4280186"/>
                    <a:gd name="connsiteY219" fmla="*/ 2508068 h 4587898"/>
                    <a:gd name="connsiteX220" fmla="*/ 2751801 w 4280186"/>
                    <a:gd name="connsiteY220" fmla="*/ 2468880 h 4587898"/>
                    <a:gd name="connsiteX221" fmla="*/ 2699549 w 4280186"/>
                    <a:gd name="connsiteY221" fmla="*/ 2442754 h 4587898"/>
                    <a:gd name="connsiteX222" fmla="*/ 2647298 w 4280186"/>
                    <a:gd name="connsiteY222" fmla="*/ 2377440 h 4587898"/>
                    <a:gd name="connsiteX223" fmla="*/ 2634235 w 4280186"/>
                    <a:gd name="connsiteY223" fmla="*/ 2338251 h 4587898"/>
                    <a:gd name="connsiteX224" fmla="*/ 2673424 w 4280186"/>
                    <a:gd name="connsiteY224" fmla="*/ 2351314 h 4587898"/>
                    <a:gd name="connsiteX225" fmla="*/ 2777927 w 4280186"/>
                    <a:gd name="connsiteY225" fmla="*/ 2364377 h 4587898"/>
                    <a:gd name="connsiteX226" fmla="*/ 2921618 w 4280186"/>
                    <a:gd name="connsiteY226" fmla="*/ 2351314 h 4587898"/>
                    <a:gd name="connsiteX227" fmla="*/ 2895492 w 4280186"/>
                    <a:gd name="connsiteY227" fmla="*/ 2312125 h 4587898"/>
                    <a:gd name="connsiteX228" fmla="*/ 2856304 w 4280186"/>
                    <a:gd name="connsiteY228" fmla="*/ 2299063 h 4587898"/>
                    <a:gd name="connsiteX229" fmla="*/ 2777927 w 4280186"/>
                    <a:gd name="connsiteY229" fmla="*/ 2259874 h 4587898"/>
                    <a:gd name="connsiteX230" fmla="*/ 2725675 w 4280186"/>
                    <a:gd name="connsiteY230" fmla="*/ 2233748 h 4587898"/>
                    <a:gd name="connsiteX231" fmla="*/ 2647298 w 4280186"/>
                    <a:gd name="connsiteY231" fmla="*/ 2207623 h 4587898"/>
                    <a:gd name="connsiteX232" fmla="*/ 2608109 w 4280186"/>
                    <a:gd name="connsiteY232" fmla="*/ 2168434 h 4587898"/>
                    <a:gd name="connsiteX233" fmla="*/ 2568921 w 4280186"/>
                    <a:gd name="connsiteY233" fmla="*/ 2142308 h 4587898"/>
                    <a:gd name="connsiteX234" fmla="*/ 2542795 w 4280186"/>
                    <a:gd name="connsiteY234" fmla="*/ 2063931 h 4587898"/>
                    <a:gd name="connsiteX235" fmla="*/ 2516669 w 4280186"/>
                    <a:gd name="connsiteY235" fmla="*/ 1985554 h 4587898"/>
                    <a:gd name="connsiteX236" fmla="*/ 2503607 w 4280186"/>
                    <a:gd name="connsiteY236" fmla="*/ 1946365 h 4587898"/>
                    <a:gd name="connsiteX237" fmla="*/ 2490544 w 4280186"/>
                    <a:gd name="connsiteY237" fmla="*/ 1815737 h 4587898"/>
                    <a:gd name="connsiteX238" fmla="*/ 2503607 w 4280186"/>
                    <a:gd name="connsiteY238" fmla="*/ 1750423 h 4587898"/>
                    <a:gd name="connsiteX239" fmla="*/ 2555858 w 4280186"/>
                    <a:gd name="connsiteY239" fmla="*/ 1828800 h 4587898"/>
                    <a:gd name="connsiteX240" fmla="*/ 2595047 w 4280186"/>
                    <a:gd name="connsiteY240" fmla="*/ 1867988 h 4587898"/>
                    <a:gd name="connsiteX241" fmla="*/ 2673424 w 4280186"/>
                    <a:gd name="connsiteY241" fmla="*/ 1920240 h 4587898"/>
                    <a:gd name="connsiteX242" fmla="*/ 2699549 w 4280186"/>
                    <a:gd name="connsiteY242" fmla="*/ 1959428 h 4587898"/>
                    <a:gd name="connsiteX243" fmla="*/ 2738738 w 4280186"/>
                    <a:gd name="connsiteY243" fmla="*/ 1972491 h 4587898"/>
                    <a:gd name="connsiteX244" fmla="*/ 2817115 w 4280186"/>
                    <a:gd name="connsiteY244" fmla="*/ 2024743 h 4587898"/>
                    <a:gd name="connsiteX245" fmla="*/ 2895492 w 4280186"/>
                    <a:gd name="connsiteY245" fmla="*/ 2090057 h 4587898"/>
                    <a:gd name="connsiteX246" fmla="*/ 2921618 w 4280186"/>
                    <a:gd name="connsiteY246" fmla="*/ 2129245 h 4587898"/>
                    <a:gd name="connsiteX247" fmla="*/ 2999995 w 4280186"/>
                    <a:gd name="connsiteY247" fmla="*/ 2155371 h 4587898"/>
                    <a:gd name="connsiteX248" fmla="*/ 3026121 w 4280186"/>
                    <a:gd name="connsiteY248" fmla="*/ 2194560 h 4587898"/>
                    <a:gd name="connsiteX249" fmla="*/ 3104498 w 4280186"/>
                    <a:gd name="connsiteY249" fmla="*/ 2246811 h 4587898"/>
                    <a:gd name="connsiteX250" fmla="*/ 3169812 w 4280186"/>
                    <a:gd name="connsiteY250" fmla="*/ 2312125 h 4587898"/>
                    <a:gd name="connsiteX251" fmla="*/ 3195938 w 4280186"/>
                    <a:gd name="connsiteY251" fmla="*/ 2351314 h 4587898"/>
                    <a:gd name="connsiteX252" fmla="*/ 3274315 w 4280186"/>
                    <a:gd name="connsiteY252" fmla="*/ 2403565 h 4587898"/>
                    <a:gd name="connsiteX253" fmla="*/ 3300441 w 4280186"/>
                    <a:gd name="connsiteY253" fmla="*/ 2442754 h 4587898"/>
                    <a:gd name="connsiteX254" fmla="*/ 3378818 w 4280186"/>
                    <a:gd name="connsiteY254" fmla="*/ 2481943 h 4587898"/>
                    <a:gd name="connsiteX255" fmla="*/ 3404944 w 4280186"/>
                    <a:gd name="connsiteY255" fmla="*/ 2521131 h 4587898"/>
                    <a:gd name="connsiteX256" fmla="*/ 3444132 w 4280186"/>
                    <a:gd name="connsiteY256" fmla="*/ 2534194 h 4587898"/>
                    <a:gd name="connsiteX257" fmla="*/ 3483321 w 4280186"/>
                    <a:gd name="connsiteY257" fmla="*/ 2560320 h 4587898"/>
                    <a:gd name="connsiteX258" fmla="*/ 3522509 w 4280186"/>
                    <a:gd name="connsiteY258" fmla="*/ 2573383 h 4587898"/>
                    <a:gd name="connsiteX259" fmla="*/ 3666201 w 4280186"/>
                    <a:gd name="connsiteY259" fmla="*/ 2599508 h 4587898"/>
                    <a:gd name="connsiteX260" fmla="*/ 3705389 w 4280186"/>
                    <a:gd name="connsiteY260" fmla="*/ 2612571 h 4587898"/>
                    <a:gd name="connsiteX261" fmla="*/ 3783767 w 4280186"/>
                    <a:gd name="connsiteY261" fmla="*/ 2625634 h 4587898"/>
                    <a:gd name="connsiteX262" fmla="*/ 3849081 w 4280186"/>
                    <a:gd name="connsiteY262" fmla="*/ 2638697 h 4587898"/>
                    <a:gd name="connsiteX263" fmla="*/ 3927458 w 4280186"/>
                    <a:gd name="connsiteY263" fmla="*/ 2704011 h 4587898"/>
                    <a:gd name="connsiteX264" fmla="*/ 3966647 w 4280186"/>
                    <a:gd name="connsiteY264" fmla="*/ 2730137 h 4587898"/>
                    <a:gd name="connsiteX265" fmla="*/ 4031961 w 4280186"/>
                    <a:gd name="connsiteY265" fmla="*/ 2795451 h 4587898"/>
                    <a:gd name="connsiteX266" fmla="*/ 4045024 w 4280186"/>
                    <a:gd name="connsiteY266" fmla="*/ 2756263 h 4587898"/>
                    <a:gd name="connsiteX267" fmla="*/ 4031961 w 4280186"/>
                    <a:gd name="connsiteY267" fmla="*/ 2717074 h 4587898"/>
                    <a:gd name="connsiteX268" fmla="*/ 3953584 w 4280186"/>
                    <a:gd name="connsiteY268" fmla="*/ 2664823 h 4587898"/>
                    <a:gd name="connsiteX269" fmla="*/ 3914395 w 4280186"/>
                    <a:gd name="connsiteY269" fmla="*/ 2638697 h 4587898"/>
                    <a:gd name="connsiteX270" fmla="*/ 3875207 w 4280186"/>
                    <a:gd name="connsiteY270" fmla="*/ 2612571 h 4587898"/>
                    <a:gd name="connsiteX271" fmla="*/ 3836018 w 4280186"/>
                    <a:gd name="connsiteY271" fmla="*/ 2599508 h 4587898"/>
                    <a:gd name="connsiteX272" fmla="*/ 3992772 w 4280186"/>
                    <a:gd name="connsiteY272" fmla="*/ 2612571 h 4587898"/>
                    <a:gd name="connsiteX273" fmla="*/ 4071149 w 4280186"/>
                    <a:gd name="connsiteY273" fmla="*/ 2638697 h 4587898"/>
                    <a:gd name="connsiteX274" fmla="*/ 4110338 w 4280186"/>
                    <a:gd name="connsiteY274" fmla="*/ 2651760 h 4587898"/>
                    <a:gd name="connsiteX275" fmla="*/ 4018898 w 4280186"/>
                    <a:gd name="connsiteY275" fmla="*/ 2560320 h 4587898"/>
                    <a:gd name="connsiteX276" fmla="*/ 3836018 w 4280186"/>
                    <a:gd name="connsiteY276" fmla="*/ 2508068 h 4587898"/>
                    <a:gd name="connsiteX277" fmla="*/ 3522509 w 4280186"/>
                    <a:gd name="connsiteY277" fmla="*/ 2495005 h 4587898"/>
                    <a:gd name="connsiteX278" fmla="*/ 3065309 w 4280186"/>
                    <a:gd name="connsiteY278" fmla="*/ 2194560 h 4587898"/>
                    <a:gd name="connsiteX279" fmla="*/ 3026121 w 4280186"/>
                    <a:gd name="connsiteY279" fmla="*/ 2155371 h 4587898"/>
                    <a:gd name="connsiteX280" fmla="*/ 2999995 w 4280186"/>
                    <a:gd name="connsiteY280" fmla="*/ 2116183 h 4587898"/>
                    <a:gd name="connsiteX281" fmla="*/ 2960807 w 4280186"/>
                    <a:gd name="connsiteY281" fmla="*/ 2090057 h 4587898"/>
                    <a:gd name="connsiteX282" fmla="*/ 2895492 w 4280186"/>
                    <a:gd name="connsiteY282" fmla="*/ 2024743 h 4587898"/>
                    <a:gd name="connsiteX283" fmla="*/ 2817115 w 4280186"/>
                    <a:gd name="connsiteY283" fmla="*/ 1959428 h 4587898"/>
                    <a:gd name="connsiteX284" fmla="*/ 2725675 w 4280186"/>
                    <a:gd name="connsiteY284" fmla="*/ 1854925 h 4587898"/>
                    <a:gd name="connsiteX285" fmla="*/ 2673424 w 4280186"/>
                    <a:gd name="connsiteY285" fmla="*/ 1776548 h 4587898"/>
                    <a:gd name="connsiteX286" fmla="*/ 2660361 w 4280186"/>
                    <a:gd name="connsiteY286" fmla="*/ 1737360 h 4587898"/>
                    <a:gd name="connsiteX287" fmla="*/ 2804052 w 4280186"/>
                    <a:gd name="connsiteY287" fmla="*/ 1750423 h 4587898"/>
                    <a:gd name="connsiteX288" fmla="*/ 2856304 w 4280186"/>
                    <a:gd name="connsiteY288" fmla="*/ 1763485 h 4587898"/>
                    <a:gd name="connsiteX289" fmla="*/ 2947744 w 4280186"/>
                    <a:gd name="connsiteY289" fmla="*/ 1815737 h 4587898"/>
                    <a:gd name="connsiteX290" fmla="*/ 2986932 w 4280186"/>
                    <a:gd name="connsiteY290" fmla="*/ 1828800 h 4587898"/>
                    <a:gd name="connsiteX291" fmla="*/ 3013058 w 4280186"/>
                    <a:gd name="connsiteY291" fmla="*/ 1867988 h 4587898"/>
                    <a:gd name="connsiteX292" fmla="*/ 3039184 w 4280186"/>
                    <a:gd name="connsiteY292" fmla="*/ 1946365 h 4587898"/>
                    <a:gd name="connsiteX293" fmla="*/ 3065309 w 4280186"/>
                    <a:gd name="connsiteY293" fmla="*/ 1907177 h 4587898"/>
                    <a:gd name="connsiteX294" fmla="*/ 3091435 w 4280186"/>
                    <a:gd name="connsiteY294" fmla="*/ 1724297 h 4587898"/>
                    <a:gd name="connsiteX295" fmla="*/ 3156749 w 4280186"/>
                    <a:gd name="connsiteY295" fmla="*/ 1789611 h 4587898"/>
                    <a:gd name="connsiteX296" fmla="*/ 3195938 w 4280186"/>
                    <a:gd name="connsiteY296" fmla="*/ 1828800 h 4587898"/>
                    <a:gd name="connsiteX297" fmla="*/ 3274315 w 4280186"/>
                    <a:gd name="connsiteY297" fmla="*/ 1881051 h 4587898"/>
                    <a:gd name="connsiteX298" fmla="*/ 3300441 w 4280186"/>
                    <a:gd name="connsiteY298" fmla="*/ 1920240 h 4587898"/>
                    <a:gd name="connsiteX299" fmla="*/ 3339629 w 4280186"/>
                    <a:gd name="connsiteY299" fmla="*/ 1933303 h 4587898"/>
                    <a:gd name="connsiteX300" fmla="*/ 3352692 w 4280186"/>
                    <a:gd name="connsiteY300" fmla="*/ 1972491 h 4587898"/>
                    <a:gd name="connsiteX301" fmla="*/ 3404944 w 4280186"/>
                    <a:gd name="connsiteY301" fmla="*/ 2050868 h 4587898"/>
                    <a:gd name="connsiteX302" fmla="*/ 3444132 w 4280186"/>
                    <a:gd name="connsiteY302" fmla="*/ 2024743 h 4587898"/>
                    <a:gd name="connsiteX303" fmla="*/ 3457195 w 4280186"/>
                    <a:gd name="connsiteY303" fmla="*/ 1985554 h 4587898"/>
                    <a:gd name="connsiteX304" fmla="*/ 3483321 w 4280186"/>
                    <a:gd name="connsiteY304" fmla="*/ 1815737 h 4587898"/>
                    <a:gd name="connsiteX305" fmla="*/ 3561698 w 4280186"/>
                    <a:gd name="connsiteY305" fmla="*/ 1894114 h 4587898"/>
                    <a:gd name="connsiteX306" fmla="*/ 3640075 w 4280186"/>
                    <a:gd name="connsiteY306" fmla="*/ 1946365 h 4587898"/>
                    <a:gd name="connsiteX307" fmla="*/ 3757641 w 4280186"/>
                    <a:gd name="connsiteY307" fmla="*/ 2050868 h 4587898"/>
                    <a:gd name="connsiteX308" fmla="*/ 3770704 w 4280186"/>
                    <a:gd name="connsiteY308" fmla="*/ 2090057 h 4587898"/>
                    <a:gd name="connsiteX309" fmla="*/ 3809892 w 4280186"/>
                    <a:gd name="connsiteY309" fmla="*/ 2168434 h 4587898"/>
                    <a:gd name="connsiteX310" fmla="*/ 3822955 w 4280186"/>
                    <a:gd name="connsiteY310" fmla="*/ 2129245 h 4587898"/>
                    <a:gd name="connsiteX311" fmla="*/ 3836018 w 4280186"/>
                    <a:gd name="connsiteY311" fmla="*/ 1907177 h 4587898"/>
                    <a:gd name="connsiteX312" fmla="*/ 3875207 w 4280186"/>
                    <a:gd name="connsiteY312" fmla="*/ 1946365 h 4587898"/>
                    <a:gd name="connsiteX313" fmla="*/ 3914395 w 4280186"/>
                    <a:gd name="connsiteY313" fmla="*/ 1972491 h 4587898"/>
                    <a:gd name="connsiteX314" fmla="*/ 4005835 w 4280186"/>
                    <a:gd name="connsiteY314" fmla="*/ 2090057 h 4587898"/>
                    <a:gd name="connsiteX315" fmla="*/ 4031961 w 4280186"/>
                    <a:gd name="connsiteY315" fmla="*/ 2129245 h 4587898"/>
                    <a:gd name="connsiteX316" fmla="*/ 4071149 w 4280186"/>
                    <a:gd name="connsiteY316" fmla="*/ 2168434 h 4587898"/>
                    <a:gd name="connsiteX317" fmla="*/ 4084212 w 4280186"/>
                    <a:gd name="connsiteY317" fmla="*/ 2050868 h 4587898"/>
                    <a:gd name="connsiteX318" fmla="*/ 4149527 w 4280186"/>
                    <a:gd name="connsiteY318" fmla="*/ 2076994 h 4587898"/>
                    <a:gd name="connsiteX319" fmla="*/ 4227904 w 4280186"/>
                    <a:gd name="connsiteY319" fmla="*/ 2129245 h 4587898"/>
                    <a:gd name="connsiteX320" fmla="*/ 4280155 w 4280186"/>
                    <a:gd name="connsiteY320" fmla="*/ 2207623 h 4587898"/>
                    <a:gd name="connsiteX321" fmla="*/ 4254029 w 4280186"/>
                    <a:gd name="connsiteY321" fmla="*/ 1828800 h 4587898"/>
                    <a:gd name="connsiteX322" fmla="*/ 4240967 w 4280186"/>
                    <a:gd name="connsiteY322" fmla="*/ 1789611 h 4587898"/>
                    <a:gd name="connsiteX323" fmla="*/ 4188715 w 4280186"/>
                    <a:gd name="connsiteY323" fmla="*/ 1711234 h 4587898"/>
                    <a:gd name="connsiteX324" fmla="*/ 4110338 w 4280186"/>
                    <a:gd name="connsiteY324" fmla="*/ 1658983 h 4587898"/>
                    <a:gd name="connsiteX325" fmla="*/ 4071149 w 4280186"/>
                    <a:gd name="connsiteY325" fmla="*/ 1632857 h 4587898"/>
                    <a:gd name="connsiteX326" fmla="*/ 4031961 w 4280186"/>
                    <a:gd name="connsiteY326" fmla="*/ 1606731 h 4587898"/>
                    <a:gd name="connsiteX327" fmla="*/ 3992772 w 4280186"/>
                    <a:gd name="connsiteY327" fmla="*/ 1593668 h 4587898"/>
                    <a:gd name="connsiteX328" fmla="*/ 3888269 w 4280186"/>
                    <a:gd name="connsiteY328" fmla="*/ 1528354 h 4587898"/>
                    <a:gd name="connsiteX329" fmla="*/ 3809892 w 4280186"/>
                    <a:gd name="connsiteY329" fmla="*/ 1502228 h 4587898"/>
                    <a:gd name="connsiteX330" fmla="*/ 3770704 w 4280186"/>
                    <a:gd name="connsiteY330" fmla="*/ 1476103 h 4587898"/>
                    <a:gd name="connsiteX331" fmla="*/ 3679264 w 4280186"/>
                    <a:gd name="connsiteY331" fmla="*/ 1449977 h 4587898"/>
                    <a:gd name="connsiteX332" fmla="*/ 3600887 w 4280186"/>
                    <a:gd name="connsiteY332" fmla="*/ 1423851 h 4587898"/>
                    <a:gd name="connsiteX333" fmla="*/ 3483321 w 4280186"/>
                    <a:gd name="connsiteY333" fmla="*/ 1397725 h 4587898"/>
                    <a:gd name="connsiteX334" fmla="*/ 3444132 w 4280186"/>
                    <a:gd name="connsiteY334" fmla="*/ 1123405 h 4587898"/>
                    <a:gd name="connsiteX335" fmla="*/ 3418007 w 4280186"/>
                    <a:gd name="connsiteY335" fmla="*/ 1084217 h 4587898"/>
                    <a:gd name="connsiteX336" fmla="*/ 3378818 w 4280186"/>
                    <a:gd name="connsiteY336" fmla="*/ 1005840 h 4587898"/>
                    <a:gd name="connsiteX337" fmla="*/ 3339629 w 4280186"/>
                    <a:gd name="connsiteY337" fmla="*/ 966651 h 4587898"/>
                    <a:gd name="connsiteX338" fmla="*/ 3313504 w 4280186"/>
                    <a:gd name="connsiteY338" fmla="*/ 927463 h 4587898"/>
                    <a:gd name="connsiteX339" fmla="*/ 3235127 w 4280186"/>
                    <a:gd name="connsiteY339" fmla="*/ 875211 h 4587898"/>
                    <a:gd name="connsiteX340" fmla="*/ 3195938 w 4280186"/>
                    <a:gd name="connsiteY340" fmla="*/ 849085 h 4587898"/>
                    <a:gd name="connsiteX341" fmla="*/ 3156749 w 4280186"/>
                    <a:gd name="connsiteY341" fmla="*/ 822960 h 4587898"/>
                    <a:gd name="connsiteX342" fmla="*/ 3091435 w 4280186"/>
                    <a:gd name="connsiteY342" fmla="*/ 770708 h 4587898"/>
                    <a:gd name="connsiteX343" fmla="*/ 3026121 w 4280186"/>
                    <a:gd name="connsiteY343" fmla="*/ 718457 h 4587898"/>
                    <a:gd name="connsiteX344" fmla="*/ 2960807 w 4280186"/>
                    <a:gd name="connsiteY344" fmla="*/ 666205 h 4587898"/>
                    <a:gd name="connsiteX345" fmla="*/ 2895492 w 4280186"/>
                    <a:gd name="connsiteY345" fmla="*/ 613954 h 4587898"/>
                    <a:gd name="connsiteX346" fmla="*/ 2817115 w 4280186"/>
                    <a:gd name="connsiteY346" fmla="*/ 561703 h 4587898"/>
                    <a:gd name="connsiteX347" fmla="*/ 2764864 w 4280186"/>
                    <a:gd name="connsiteY347" fmla="*/ 509451 h 4587898"/>
                    <a:gd name="connsiteX348" fmla="*/ 2699549 w 4280186"/>
                    <a:gd name="connsiteY348" fmla="*/ 457200 h 4587898"/>
                    <a:gd name="connsiteX349" fmla="*/ 2621172 w 4280186"/>
                    <a:gd name="connsiteY349" fmla="*/ 404948 h 4587898"/>
                    <a:gd name="connsiteX350" fmla="*/ 2581984 w 4280186"/>
                    <a:gd name="connsiteY350" fmla="*/ 378823 h 4587898"/>
                    <a:gd name="connsiteX351" fmla="*/ 2464418 w 4280186"/>
                    <a:gd name="connsiteY351" fmla="*/ 339634 h 4587898"/>
                    <a:gd name="connsiteX352" fmla="*/ 2359915 w 4280186"/>
                    <a:gd name="connsiteY352" fmla="*/ 313508 h 4587898"/>
                    <a:gd name="connsiteX353" fmla="*/ 2190098 w 4280186"/>
                    <a:gd name="connsiteY353" fmla="*/ 300445 h 4587898"/>
                    <a:gd name="connsiteX354" fmla="*/ 2020281 w 4280186"/>
                    <a:gd name="connsiteY354" fmla="*/ 274320 h 458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80186" h="4587898">
                      <a:moveTo>
                        <a:pt x="2020281" y="274320"/>
                      </a:moveTo>
                      <a:lnTo>
                        <a:pt x="2020281" y="274320"/>
                      </a:lnTo>
                      <a:lnTo>
                        <a:pt x="2477481" y="483325"/>
                      </a:lnTo>
                      <a:cubicBezTo>
                        <a:pt x="2491669" y="490046"/>
                        <a:pt x="2506862" y="497192"/>
                        <a:pt x="2516669" y="509451"/>
                      </a:cubicBezTo>
                      <a:cubicBezTo>
                        <a:pt x="2588774" y="599584"/>
                        <a:pt x="2456618" y="499899"/>
                        <a:pt x="2568921" y="574765"/>
                      </a:cubicBezTo>
                      <a:cubicBezTo>
                        <a:pt x="2575081" y="593244"/>
                        <a:pt x="2595047" y="649804"/>
                        <a:pt x="2595047" y="666205"/>
                      </a:cubicBezTo>
                      <a:cubicBezTo>
                        <a:pt x="2595047" y="701310"/>
                        <a:pt x="2588264" y="736169"/>
                        <a:pt x="2581984" y="770708"/>
                      </a:cubicBezTo>
                      <a:cubicBezTo>
                        <a:pt x="2579521" y="784256"/>
                        <a:pt x="2578658" y="800160"/>
                        <a:pt x="2568921" y="809897"/>
                      </a:cubicBezTo>
                      <a:cubicBezTo>
                        <a:pt x="2559184" y="819634"/>
                        <a:pt x="2542048" y="816802"/>
                        <a:pt x="2529732" y="822960"/>
                      </a:cubicBezTo>
                      <a:cubicBezTo>
                        <a:pt x="2428441" y="873605"/>
                        <a:pt x="2549859" y="829313"/>
                        <a:pt x="2451355" y="862148"/>
                      </a:cubicBezTo>
                      <a:cubicBezTo>
                        <a:pt x="2381686" y="857794"/>
                        <a:pt x="2311514" y="858516"/>
                        <a:pt x="2242349" y="849085"/>
                      </a:cubicBezTo>
                      <a:cubicBezTo>
                        <a:pt x="2215063" y="845364"/>
                        <a:pt x="2190098" y="831668"/>
                        <a:pt x="2163972" y="822960"/>
                      </a:cubicBezTo>
                      <a:cubicBezTo>
                        <a:pt x="2150909" y="818606"/>
                        <a:pt x="2136241" y="817535"/>
                        <a:pt x="2124784" y="809897"/>
                      </a:cubicBezTo>
                      <a:cubicBezTo>
                        <a:pt x="2111721" y="801188"/>
                        <a:pt x="2099637" y="790792"/>
                        <a:pt x="2085595" y="783771"/>
                      </a:cubicBezTo>
                      <a:cubicBezTo>
                        <a:pt x="2073279" y="777613"/>
                        <a:pt x="2058723" y="776866"/>
                        <a:pt x="2046407" y="770708"/>
                      </a:cubicBezTo>
                      <a:cubicBezTo>
                        <a:pt x="2032365" y="763687"/>
                        <a:pt x="2021564" y="750959"/>
                        <a:pt x="2007218" y="744583"/>
                      </a:cubicBezTo>
                      <a:cubicBezTo>
                        <a:pt x="1982053" y="733398"/>
                        <a:pt x="1951755" y="733733"/>
                        <a:pt x="1928841" y="718457"/>
                      </a:cubicBezTo>
                      <a:cubicBezTo>
                        <a:pt x="1915778" y="709748"/>
                        <a:pt x="1903999" y="698707"/>
                        <a:pt x="1889652" y="692331"/>
                      </a:cubicBezTo>
                      <a:cubicBezTo>
                        <a:pt x="1864487" y="681146"/>
                        <a:pt x="1837401" y="674913"/>
                        <a:pt x="1811275" y="666205"/>
                      </a:cubicBezTo>
                      <a:lnTo>
                        <a:pt x="1772087" y="653143"/>
                      </a:lnTo>
                      <a:cubicBezTo>
                        <a:pt x="1759024" y="644434"/>
                        <a:pt x="1747245" y="633393"/>
                        <a:pt x="1732898" y="627017"/>
                      </a:cubicBezTo>
                      <a:cubicBezTo>
                        <a:pt x="1707733" y="615832"/>
                        <a:pt x="1677435" y="616167"/>
                        <a:pt x="1654521" y="600891"/>
                      </a:cubicBezTo>
                      <a:lnTo>
                        <a:pt x="1576144" y="548640"/>
                      </a:lnTo>
                      <a:cubicBezTo>
                        <a:pt x="1563081" y="539931"/>
                        <a:pt x="1551849" y="527479"/>
                        <a:pt x="1536955" y="522514"/>
                      </a:cubicBezTo>
                      <a:cubicBezTo>
                        <a:pt x="1523892" y="518160"/>
                        <a:pt x="1509804" y="516138"/>
                        <a:pt x="1497767" y="509451"/>
                      </a:cubicBezTo>
                      <a:cubicBezTo>
                        <a:pt x="1470319" y="494202"/>
                        <a:pt x="1445515" y="474617"/>
                        <a:pt x="1419389" y="457200"/>
                      </a:cubicBezTo>
                      <a:cubicBezTo>
                        <a:pt x="1406326" y="448492"/>
                        <a:pt x="1395095" y="436039"/>
                        <a:pt x="1380201" y="431074"/>
                      </a:cubicBezTo>
                      <a:lnTo>
                        <a:pt x="1341012" y="418011"/>
                      </a:lnTo>
                      <a:cubicBezTo>
                        <a:pt x="1327949" y="409302"/>
                        <a:pt x="1312925" y="402986"/>
                        <a:pt x="1301824" y="391885"/>
                      </a:cubicBezTo>
                      <a:cubicBezTo>
                        <a:pt x="1290723" y="380784"/>
                        <a:pt x="1287957" y="362504"/>
                        <a:pt x="1275698" y="352697"/>
                      </a:cubicBezTo>
                      <a:cubicBezTo>
                        <a:pt x="1264946" y="344095"/>
                        <a:pt x="1249572" y="343988"/>
                        <a:pt x="1236509" y="339634"/>
                      </a:cubicBezTo>
                      <a:cubicBezTo>
                        <a:pt x="1227801" y="326571"/>
                        <a:pt x="1222643" y="310252"/>
                        <a:pt x="1210384" y="300445"/>
                      </a:cubicBezTo>
                      <a:cubicBezTo>
                        <a:pt x="1199632" y="291843"/>
                        <a:pt x="1183232" y="294070"/>
                        <a:pt x="1171195" y="287383"/>
                      </a:cubicBezTo>
                      <a:cubicBezTo>
                        <a:pt x="1143747" y="272134"/>
                        <a:pt x="1118944" y="252548"/>
                        <a:pt x="1092818" y="235131"/>
                      </a:cubicBezTo>
                      <a:lnTo>
                        <a:pt x="1053629" y="209005"/>
                      </a:lnTo>
                      <a:lnTo>
                        <a:pt x="1014441" y="182880"/>
                      </a:lnTo>
                      <a:cubicBezTo>
                        <a:pt x="939569" y="70572"/>
                        <a:pt x="1039263" y="202736"/>
                        <a:pt x="949127" y="130628"/>
                      </a:cubicBezTo>
                      <a:cubicBezTo>
                        <a:pt x="864719" y="63102"/>
                        <a:pt x="982313" y="111211"/>
                        <a:pt x="883812" y="78377"/>
                      </a:cubicBezTo>
                      <a:cubicBezTo>
                        <a:pt x="875931" y="66554"/>
                        <a:pt x="835264" y="0"/>
                        <a:pt x="818498" y="0"/>
                      </a:cubicBezTo>
                      <a:cubicBezTo>
                        <a:pt x="802799" y="0"/>
                        <a:pt x="801081" y="26125"/>
                        <a:pt x="792372" y="39188"/>
                      </a:cubicBezTo>
                      <a:cubicBezTo>
                        <a:pt x="796726" y="87085"/>
                        <a:pt x="798633" y="135269"/>
                        <a:pt x="805435" y="182880"/>
                      </a:cubicBezTo>
                      <a:cubicBezTo>
                        <a:pt x="811705" y="226772"/>
                        <a:pt x="848993" y="267810"/>
                        <a:pt x="870749" y="300445"/>
                      </a:cubicBezTo>
                      <a:cubicBezTo>
                        <a:pt x="935614" y="397743"/>
                        <a:pt x="852247" y="278243"/>
                        <a:pt x="936064" y="378823"/>
                      </a:cubicBezTo>
                      <a:cubicBezTo>
                        <a:pt x="969576" y="419038"/>
                        <a:pt x="981935" y="476844"/>
                        <a:pt x="1040567" y="496388"/>
                      </a:cubicBezTo>
                      <a:lnTo>
                        <a:pt x="1079755" y="509451"/>
                      </a:lnTo>
                      <a:cubicBezTo>
                        <a:pt x="1105881" y="535577"/>
                        <a:pt x="1127390" y="567333"/>
                        <a:pt x="1158132" y="587828"/>
                      </a:cubicBezTo>
                      <a:lnTo>
                        <a:pt x="1236509" y="640080"/>
                      </a:lnTo>
                      <a:cubicBezTo>
                        <a:pt x="1245218" y="653143"/>
                        <a:pt x="1250820" y="668930"/>
                        <a:pt x="1262635" y="679268"/>
                      </a:cubicBezTo>
                      <a:cubicBezTo>
                        <a:pt x="1286265" y="699945"/>
                        <a:pt x="1341012" y="731520"/>
                        <a:pt x="1341012" y="731520"/>
                      </a:cubicBezTo>
                      <a:cubicBezTo>
                        <a:pt x="1389286" y="803929"/>
                        <a:pt x="1339518" y="746655"/>
                        <a:pt x="1406327" y="783771"/>
                      </a:cubicBezTo>
                      <a:cubicBezTo>
                        <a:pt x="1433775" y="799020"/>
                        <a:pt x="1454916" y="826094"/>
                        <a:pt x="1484704" y="836023"/>
                      </a:cubicBezTo>
                      <a:lnTo>
                        <a:pt x="1563081" y="862148"/>
                      </a:lnTo>
                      <a:cubicBezTo>
                        <a:pt x="1576144" y="870857"/>
                        <a:pt x="1587923" y="881898"/>
                        <a:pt x="1602269" y="888274"/>
                      </a:cubicBezTo>
                      <a:cubicBezTo>
                        <a:pt x="1627435" y="899459"/>
                        <a:pt x="1657733" y="899124"/>
                        <a:pt x="1680647" y="914400"/>
                      </a:cubicBezTo>
                      <a:cubicBezTo>
                        <a:pt x="1742749" y="955801"/>
                        <a:pt x="1704942" y="935561"/>
                        <a:pt x="1798212" y="966651"/>
                      </a:cubicBezTo>
                      <a:lnTo>
                        <a:pt x="1837401" y="979714"/>
                      </a:lnTo>
                      <a:lnTo>
                        <a:pt x="1876589" y="992777"/>
                      </a:lnTo>
                      <a:cubicBezTo>
                        <a:pt x="1867881" y="1005840"/>
                        <a:pt x="1865040" y="1026134"/>
                        <a:pt x="1850464" y="1031965"/>
                      </a:cubicBezTo>
                      <a:cubicBezTo>
                        <a:pt x="1817869" y="1045003"/>
                        <a:pt x="1780500" y="1038748"/>
                        <a:pt x="1745961" y="1045028"/>
                      </a:cubicBezTo>
                      <a:cubicBezTo>
                        <a:pt x="1732413" y="1047491"/>
                        <a:pt x="1720320" y="1055628"/>
                        <a:pt x="1706772" y="1058091"/>
                      </a:cubicBezTo>
                      <a:cubicBezTo>
                        <a:pt x="1672233" y="1064371"/>
                        <a:pt x="1637103" y="1066800"/>
                        <a:pt x="1602269" y="1071154"/>
                      </a:cubicBezTo>
                      <a:cubicBezTo>
                        <a:pt x="1552991" y="1087580"/>
                        <a:pt x="1529620" y="1091552"/>
                        <a:pt x="1484704" y="1136468"/>
                      </a:cubicBezTo>
                      <a:cubicBezTo>
                        <a:pt x="1471641" y="1149531"/>
                        <a:pt x="1460097" y="1164315"/>
                        <a:pt x="1445515" y="1175657"/>
                      </a:cubicBezTo>
                      <a:cubicBezTo>
                        <a:pt x="1420730" y="1194934"/>
                        <a:pt x="1367138" y="1227908"/>
                        <a:pt x="1367138" y="1227908"/>
                      </a:cubicBezTo>
                      <a:cubicBezTo>
                        <a:pt x="1336658" y="1223554"/>
                        <a:pt x="1305991" y="1220353"/>
                        <a:pt x="1275698" y="1214845"/>
                      </a:cubicBezTo>
                      <a:cubicBezTo>
                        <a:pt x="1258035" y="1211634"/>
                        <a:pt x="1240643" y="1206942"/>
                        <a:pt x="1223447" y="1201783"/>
                      </a:cubicBezTo>
                      <a:cubicBezTo>
                        <a:pt x="1197069" y="1193870"/>
                        <a:pt x="1172073" y="1181058"/>
                        <a:pt x="1145069" y="1175657"/>
                      </a:cubicBezTo>
                      <a:lnTo>
                        <a:pt x="1079755" y="1162594"/>
                      </a:lnTo>
                      <a:cubicBezTo>
                        <a:pt x="957835" y="1166948"/>
                        <a:pt x="835755" y="1168047"/>
                        <a:pt x="713995" y="1175657"/>
                      </a:cubicBezTo>
                      <a:cubicBezTo>
                        <a:pt x="696077" y="1176777"/>
                        <a:pt x="678940" y="1183561"/>
                        <a:pt x="661744" y="1188720"/>
                      </a:cubicBezTo>
                      <a:cubicBezTo>
                        <a:pt x="635367" y="1196633"/>
                        <a:pt x="583367" y="1214845"/>
                        <a:pt x="583367" y="1214845"/>
                      </a:cubicBezTo>
                      <a:lnTo>
                        <a:pt x="465801" y="1293223"/>
                      </a:lnTo>
                      <a:lnTo>
                        <a:pt x="426612" y="1319348"/>
                      </a:lnTo>
                      <a:lnTo>
                        <a:pt x="387424" y="1345474"/>
                      </a:lnTo>
                      <a:cubicBezTo>
                        <a:pt x="383070" y="1358537"/>
                        <a:pt x="369247" y="1371878"/>
                        <a:pt x="374361" y="1384663"/>
                      </a:cubicBezTo>
                      <a:cubicBezTo>
                        <a:pt x="380191" y="1399239"/>
                        <a:pt x="398007" y="1408568"/>
                        <a:pt x="413549" y="1410788"/>
                      </a:cubicBezTo>
                      <a:cubicBezTo>
                        <a:pt x="431322" y="1413327"/>
                        <a:pt x="448538" y="1402657"/>
                        <a:pt x="465801" y="1397725"/>
                      </a:cubicBezTo>
                      <a:cubicBezTo>
                        <a:pt x="555839" y="1372001"/>
                        <a:pt x="441927" y="1395173"/>
                        <a:pt x="583367" y="1371600"/>
                      </a:cubicBezTo>
                      <a:cubicBezTo>
                        <a:pt x="700933" y="1375954"/>
                        <a:pt x="818662" y="1377089"/>
                        <a:pt x="936064" y="1384663"/>
                      </a:cubicBezTo>
                      <a:cubicBezTo>
                        <a:pt x="953980" y="1385819"/>
                        <a:pt x="971119" y="1392566"/>
                        <a:pt x="988315" y="1397725"/>
                      </a:cubicBezTo>
                      <a:cubicBezTo>
                        <a:pt x="1014693" y="1405638"/>
                        <a:pt x="1066692" y="1423851"/>
                        <a:pt x="1066692" y="1423851"/>
                      </a:cubicBezTo>
                      <a:cubicBezTo>
                        <a:pt x="992407" y="1498138"/>
                        <a:pt x="1063933" y="1438295"/>
                        <a:pt x="988315" y="1476103"/>
                      </a:cubicBezTo>
                      <a:cubicBezTo>
                        <a:pt x="887024" y="1526748"/>
                        <a:pt x="1008442" y="1482456"/>
                        <a:pt x="909938" y="1515291"/>
                      </a:cubicBezTo>
                      <a:cubicBezTo>
                        <a:pt x="892521" y="1528354"/>
                        <a:pt x="875403" y="1541826"/>
                        <a:pt x="857687" y="1554480"/>
                      </a:cubicBezTo>
                      <a:cubicBezTo>
                        <a:pt x="844912" y="1563605"/>
                        <a:pt x="828836" y="1568790"/>
                        <a:pt x="818498" y="1580605"/>
                      </a:cubicBezTo>
                      <a:cubicBezTo>
                        <a:pt x="797821" y="1604235"/>
                        <a:pt x="788450" y="1636781"/>
                        <a:pt x="766247" y="1658983"/>
                      </a:cubicBezTo>
                      <a:cubicBezTo>
                        <a:pt x="753184" y="1672046"/>
                        <a:pt x="738400" y="1683589"/>
                        <a:pt x="727058" y="1698171"/>
                      </a:cubicBezTo>
                      <a:cubicBezTo>
                        <a:pt x="707781" y="1722956"/>
                        <a:pt x="684736" y="1746760"/>
                        <a:pt x="674807" y="1776548"/>
                      </a:cubicBezTo>
                      <a:cubicBezTo>
                        <a:pt x="670453" y="1789611"/>
                        <a:pt x="670559" y="1805159"/>
                        <a:pt x="661744" y="1815737"/>
                      </a:cubicBezTo>
                      <a:cubicBezTo>
                        <a:pt x="647806" y="1832462"/>
                        <a:pt x="628965" y="1845189"/>
                        <a:pt x="609492" y="1854925"/>
                      </a:cubicBezTo>
                      <a:cubicBezTo>
                        <a:pt x="593434" y="1862954"/>
                        <a:pt x="574796" y="1864226"/>
                        <a:pt x="557241" y="1867988"/>
                      </a:cubicBezTo>
                      <a:cubicBezTo>
                        <a:pt x="513821" y="1877292"/>
                        <a:pt x="470155" y="1885405"/>
                        <a:pt x="426612" y="1894114"/>
                      </a:cubicBezTo>
                      <a:cubicBezTo>
                        <a:pt x="334289" y="1912579"/>
                        <a:pt x="382368" y="1900155"/>
                        <a:pt x="282921" y="1933303"/>
                      </a:cubicBezTo>
                      <a:cubicBezTo>
                        <a:pt x="282916" y="1933305"/>
                        <a:pt x="204549" y="1959424"/>
                        <a:pt x="204544" y="1959428"/>
                      </a:cubicBezTo>
                      <a:lnTo>
                        <a:pt x="165355" y="1985554"/>
                      </a:lnTo>
                      <a:lnTo>
                        <a:pt x="60852" y="2142308"/>
                      </a:lnTo>
                      <a:cubicBezTo>
                        <a:pt x="52143" y="2155371"/>
                        <a:pt x="39692" y="2166603"/>
                        <a:pt x="34727" y="2181497"/>
                      </a:cubicBezTo>
                      <a:cubicBezTo>
                        <a:pt x="26018" y="2207623"/>
                        <a:pt x="-18403" y="2265275"/>
                        <a:pt x="8601" y="2259874"/>
                      </a:cubicBezTo>
                      <a:cubicBezTo>
                        <a:pt x="43656" y="2252863"/>
                        <a:pt x="123879" y="2239627"/>
                        <a:pt x="152292" y="2220685"/>
                      </a:cubicBezTo>
                      <a:cubicBezTo>
                        <a:pt x="165355" y="2211977"/>
                        <a:pt x="176727" y="2199925"/>
                        <a:pt x="191481" y="2194560"/>
                      </a:cubicBezTo>
                      <a:cubicBezTo>
                        <a:pt x="225226" y="2182289"/>
                        <a:pt x="261920" y="2179789"/>
                        <a:pt x="295984" y="2168434"/>
                      </a:cubicBezTo>
                      <a:cubicBezTo>
                        <a:pt x="309047" y="2164080"/>
                        <a:pt x="321888" y="2158994"/>
                        <a:pt x="335172" y="2155371"/>
                      </a:cubicBezTo>
                      <a:cubicBezTo>
                        <a:pt x="497256" y="2111166"/>
                        <a:pt x="388652" y="2146251"/>
                        <a:pt x="478864" y="2116183"/>
                      </a:cubicBezTo>
                      <a:cubicBezTo>
                        <a:pt x="653300" y="2151068"/>
                        <a:pt x="555102" y="2109073"/>
                        <a:pt x="531115" y="2468880"/>
                      </a:cubicBezTo>
                      <a:cubicBezTo>
                        <a:pt x="530792" y="2473719"/>
                        <a:pt x="511396" y="2550709"/>
                        <a:pt x="504989" y="2560320"/>
                      </a:cubicBezTo>
                      <a:cubicBezTo>
                        <a:pt x="494742" y="2575691"/>
                        <a:pt x="480383" y="2588166"/>
                        <a:pt x="465801" y="2599508"/>
                      </a:cubicBezTo>
                      <a:cubicBezTo>
                        <a:pt x="441016" y="2618785"/>
                        <a:pt x="409627" y="2629558"/>
                        <a:pt x="387424" y="2651760"/>
                      </a:cubicBezTo>
                      <a:cubicBezTo>
                        <a:pt x="337134" y="2702049"/>
                        <a:pt x="363606" y="2680700"/>
                        <a:pt x="309047" y="2717074"/>
                      </a:cubicBezTo>
                      <a:cubicBezTo>
                        <a:pt x="265290" y="2782708"/>
                        <a:pt x="259649" y="2776275"/>
                        <a:pt x="243732" y="2834640"/>
                      </a:cubicBezTo>
                      <a:cubicBezTo>
                        <a:pt x="234285" y="2869281"/>
                        <a:pt x="217607" y="2939143"/>
                        <a:pt x="217607" y="2939143"/>
                      </a:cubicBezTo>
                      <a:cubicBezTo>
                        <a:pt x="242436" y="3063298"/>
                        <a:pt x="218025" y="2997402"/>
                        <a:pt x="243732" y="2965268"/>
                      </a:cubicBezTo>
                      <a:cubicBezTo>
                        <a:pt x="253540" y="2953009"/>
                        <a:pt x="269858" y="2947851"/>
                        <a:pt x="282921" y="2939143"/>
                      </a:cubicBezTo>
                      <a:cubicBezTo>
                        <a:pt x="291630" y="2926080"/>
                        <a:pt x="297232" y="2910292"/>
                        <a:pt x="309047" y="2899954"/>
                      </a:cubicBezTo>
                      <a:cubicBezTo>
                        <a:pt x="332677" y="2879278"/>
                        <a:pt x="361298" y="2865120"/>
                        <a:pt x="387424" y="2847703"/>
                      </a:cubicBezTo>
                      <a:cubicBezTo>
                        <a:pt x="438071" y="2813938"/>
                        <a:pt x="411716" y="2826542"/>
                        <a:pt x="465801" y="2808514"/>
                      </a:cubicBezTo>
                      <a:cubicBezTo>
                        <a:pt x="506651" y="2971909"/>
                        <a:pt x="454436" y="2768733"/>
                        <a:pt x="491927" y="2899954"/>
                      </a:cubicBezTo>
                      <a:cubicBezTo>
                        <a:pt x="496859" y="2917216"/>
                        <a:pt x="499830" y="2935009"/>
                        <a:pt x="504989" y="2952205"/>
                      </a:cubicBezTo>
                      <a:cubicBezTo>
                        <a:pt x="512902" y="2978583"/>
                        <a:pt x="525714" y="3003579"/>
                        <a:pt x="531115" y="3030583"/>
                      </a:cubicBezTo>
                      <a:cubicBezTo>
                        <a:pt x="549579" y="3122902"/>
                        <a:pt x="537157" y="3074833"/>
                        <a:pt x="570304" y="3174274"/>
                      </a:cubicBezTo>
                      <a:cubicBezTo>
                        <a:pt x="574658" y="3187337"/>
                        <a:pt x="575729" y="3202006"/>
                        <a:pt x="583367" y="3213463"/>
                      </a:cubicBezTo>
                      <a:lnTo>
                        <a:pt x="609492" y="3252651"/>
                      </a:lnTo>
                      <a:cubicBezTo>
                        <a:pt x="605138" y="3274422"/>
                        <a:pt x="602271" y="3296545"/>
                        <a:pt x="596429" y="3317965"/>
                      </a:cubicBezTo>
                      <a:cubicBezTo>
                        <a:pt x="589183" y="3344534"/>
                        <a:pt x="579012" y="3370217"/>
                        <a:pt x="570304" y="3396343"/>
                      </a:cubicBezTo>
                      <a:lnTo>
                        <a:pt x="544178" y="3474720"/>
                      </a:lnTo>
                      <a:lnTo>
                        <a:pt x="518052" y="3553097"/>
                      </a:lnTo>
                      <a:cubicBezTo>
                        <a:pt x="502725" y="3645056"/>
                        <a:pt x="513364" y="3606347"/>
                        <a:pt x="491927" y="3670663"/>
                      </a:cubicBezTo>
                      <a:cubicBezTo>
                        <a:pt x="496281" y="3714206"/>
                        <a:pt x="478733" y="3766283"/>
                        <a:pt x="504989" y="3801291"/>
                      </a:cubicBezTo>
                      <a:cubicBezTo>
                        <a:pt x="521512" y="3823322"/>
                        <a:pt x="515839" y="3745828"/>
                        <a:pt x="531115" y="3722914"/>
                      </a:cubicBezTo>
                      <a:cubicBezTo>
                        <a:pt x="539824" y="3709851"/>
                        <a:pt x="550220" y="3697767"/>
                        <a:pt x="557241" y="3683725"/>
                      </a:cubicBezTo>
                      <a:cubicBezTo>
                        <a:pt x="563399" y="3671409"/>
                        <a:pt x="563617" y="3656574"/>
                        <a:pt x="570304" y="3644537"/>
                      </a:cubicBezTo>
                      <a:cubicBezTo>
                        <a:pt x="585553" y="3617089"/>
                        <a:pt x="605138" y="3592286"/>
                        <a:pt x="622555" y="3566160"/>
                      </a:cubicBezTo>
                      <a:cubicBezTo>
                        <a:pt x="631264" y="3553097"/>
                        <a:pt x="635618" y="3535680"/>
                        <a:pt x="648681" y="3526971"/>
                      </a:cubicBezTo>
                      <a:lnTo>
                        <a:pt x="687869" y="3500845"/>
                      </a:lnTo>
                      <a:cubicBezTo>
                        <a:pt x="698058" y="3470278"/>
                        <a:pt x="698413" y="3442482"/>
                        <a:pt x="740121" y="3435531"/>
                      </a:cubicBezTo>
                      <a:cubicBezTo>
                        <a:pt x="753703" y="3433267"/>
                        <a:pt x="766246" y="3444240"/>
                        <a:pt x="779309" y="3448594"/>
                      </a:cubicBezTo>
                      <a:cubicBezTo>
                        <a:pt x="788018" y="3461657"/>
                        <a:pt x="795384" y="3475722"/>
                        <a:pt x="805435" y="3487783"/>
                      </a:cubicBezTo>
                      <a:cubicBezTo>
                        <a:pt x="817262" y="3501975"/>
                        <a:pt x="835652" y="3510822"/>
                        <a:pt x="844624" y="3526971"/>
                      </a:cubicBezTo>
                      <a:cubicBezTo>
                        <a:pt x="857998" y="3551044"/>
                        <a:pt x="855473" y="3582434"/>
                        <a:pt x="870749" y="3605348"/>
                      </a:cubicBezTo>
                      <a:cubicBezTo>
                        <a:pt x="879458" y="3618411"/>
                        <a:pt x="890499" y="3630190"/>
                        <a:pt x="896875" y="3644537"/>
                      </a:cubicBezTo>
                      <a:cubicBezTo>
                        <a:pt x="921709" y="3700413"/>
                        <a:pt x="920865" y="3721969"/>
                        <a:pt x="936064" y="3775165"/>
                      </a:cubicBezTo>
                      <a:cubicBezTo>
                        <a:pt x="939847" y="3788405"/>
                        <a:pt x="945787" y="3800995"/>
                        <a:pt x="949127" y="3814354"/>
                      </a:cubicBezTo>
                      <a:cubicBezTo>
                        <a:pt x="954512" y="3835894"/>
                        <a:pt x="957373" y="3857994"/>
                        <a:pt x="962189" y="3879668"/>
                      </a:cubicBezTo>
                      <a:cubicBezTo>
                        <a:pt x="966084" y="3897194"/>
                        <a:pt x="971731" y="3914315"/>
                        <a:pt x="975252" y="3931920"/>
                      </a:cubicBezTo>
                      <a:cubicBezTo>
                        <a:pt x="998242" y="4046867"/>
                        <a:pt x="975955" y="3973219"/>
                        <a:pt x="1001378" y="4049485"/>
                      </a:cubicBezTo>
                      <a:cubicBezTo>
                        <a:pt x="1005732" y="4093028"/>
                        <a:pt x="1009860" y="4136594"/>
                        <a:pt x="1014441" y="4180114"/>
                      </a:cubicBezTo>
                      <a:cubicBezTo>
                        <a:pt x="1103353" y="5024768"/>
                        <a:pt x="1079657" y="4297370"/>
                        <a:pt x="3222064" y="4284617"/>
                      </a:cubicBezTo>
                      <a:cubicBezTo>
                        <a:pt x="3262012" y="4164772"/>
                        <a:pt x="3249500" y="4218028"/>
                        <a:pt x="3222064" y="3971108"/>
                      </a:cubicBezTo>
                      <a:cubicBezTo>
                        <a:pt x="3219023" y="3943738"/>
                        <a:pt x="3211214" y="3915645"/>
                        <a:pt x="3195938" y="3892731"/>
                      </a:cubicBezTo>
                      <a:lnTo>
                        <a:pt x="3143687" y="3814354"/>
                      </a:lnTo>
                      <a:cubicBezTo>
                        <a:pt x="3143686" y="3814353"/>
                        <a:pt x="3091437" y="3735978"/>
                        <a:pt x="3091435" y="3735977"/>
                      </a:cubicBezTo>
                      <a:lnTo>
                        <a:pt x="3052247" y="3709851"/>
                      </a:lnTo>
                      <a:cubicBezTo>
                        <a:pt x="2982573" y="3605343"/>
                        <a:pt x="3074024" y="3731630"/>
                        <a:pt x="2986932" y="3644537"/>
                      </a:cubicBezTo>
                      <a:cubicBezTo>
                        <a:pt x="2913079" y="3570682"/>
                        <a:pt x="3020652" y="3635269"/>
                        <a:pt x="2908555" y="3579223"/>
                      </a:cubicBezTo>
                      <a:cubicBezTo>
                        <a:pt x="2895492" y="3566160"/>
                        <a:pt x="2883393" y="3552057"/>
                        <a:pt x="2869367" y="3540034"/>
                      </a:cubicBezTo>
                      <a:cubicBezTo>
                        <a:pt x="2852837" y="3525865"/>
                        <a:pt x="2834951" y="3513330"/>
                        <a:pt x="2817115" y="3500845"/>
                      </a:cubicBezTo>
                      <a:cubicBezTo>
                        <a:pt x="2791392" y="3482839"/>
                        <a:pt x="2764864" y="3466011"/>
                        <a:pt x="2738738" y="3448594"/>
                      </a:cubicBezTo>
                      <a:lnTo>
                        <a:pt x="2699549" y="3422468"/>
                      </a:lnTo>
                      <a:lnTo>
                        <a:pt x="2660361" y="3396343"/>
                      </a:lnTo>
                      <a:cubicBezTo>
                        <a:pt x="2647298" y="3387634"/>
                        <a:pt x="2636066" y="3375182"/>
                        <a:pt x="2621172" y="3370217"/>
                      </a:cubicBezTo>
                      <a:cubicBezTo>
                        <a:pt x="2608109" y="3365863"/>
                        <a:pt x="2594021" y="3363841"/>
                        <a:pt x="2581984" y="3357154"/>
                      </a:cubicBezTo>
                      <a:cubicBezTo>
                        <a:pt x="2554536" y="3341905"/>
                        <a:pt x="2529733" y="3322320"/>
                        <a:pt x="2503607" y="3304903"/>
                      </a:cubicBezTo>
                      <a:cubicBezTo>
                        <a:pt x="2490544" y="3296194"/>
                        <a:pt x="2479312" y="3283742"/>
                        <a:pt x="2464418" y="3278777"/>
                      </a:cubicBezTo>
                      <a:lnTo>
                        <a:pt x="2425229" y="3265714"/>
                      </a:lnTo>
                      <a:cubicBezTo>
                        <a:pt x="2412166" y="3257005"/>
                        <a:pt x="2400387" y="3245964"/>
                        <a:pt x="2386041" y="3239588"/>
                      </a:cubicBezTo>
                      <a:cubicBezTo>
                        <a:pt x="2360876" y="3228403"/>
                        <a:pt x="2307664" y="3213463"/>
                        <a:pt x="2307664" y="3213463"/>
                      </a:cubicBezTo>
                      <a:cubicBezTo>
                        <a:pt x="2294601" y="3204754"/>
                        <a:pt x="2282517" y="3194358"/>
                        <a:pt x="2268475" y="3187337"/>
                      </a:cubicBezTo>
                      <a:cubicBezTo>
                        <a:pt x="2256159" y="3181179"/>
                        <a:pt x="2241324" y="3180961"/>
                        <a:pt x="2229287" y="3174274"/>
                      </a:cubicBezTo>
                      <a:cubicBezTo>
                        <a:pt x="2229260" y="3174259"/>
                        <a:pt x="2131329" y="3108969"/>
                        <a:pt x="2111721" y="3095897"/>
                      </a:cubicBezTo>
                      <a:cubicBezTo>
                        <a:pt x="2098658" y="3087188"/>
                        <a:pt x="2083633" y="3080872"/>
                        <a:pt x="2072532" y="3069771"/>
                      </a:cubicBezTo>
                      <a:cubicBezTo>
                        <a:pt x="2059469" y="3056708"/>
                        <a:pt x="2047926" y="3041925"/>
                        <a:pt x="2033344" y="3030583"/>
                      </a:cubicBezTo>
                      <a:cubicBezTo>
                        <a:pt x="2008559" y="3011306"/>
                        <a:pt x="1981093" y="2995748"/>
                        <a:pt x="1954967" y="2978331"/>
                      </a:cubicBezTo>
                      <a:lnTo>
                        <a:pt x="1915778" y="2952205"/>
                      </a:lnTo>
                      <a:cubicBezTo>
                        <a:pt x="1907069" y="2939142"/>
                        <a:pt x="1900753" y="2924118"/>
                        <a:pt x="1889652" y="2913017"/>
                      </a:cubicBezTo>
                      <a:cubicBezTo>
                        <a:pt x="1786903" y="2810268"/>
                        <a:pt x="1918271" y="2976096"/>
                        <a:pt x="1811275" y="2847703"/>
                      </a:cubicBezTo>
                      <a:cubicBezTo>
                        <a:pt x="1756844" y="2782386"/>
                        <a:pt x="1817808" y="2830287"/>
                        <a:pt x="1745961" y="2782388"/>
                      </a:cubicBezTo>
                      <a:cubicBezTo>
                        <a:pt x="1741607" y="2769325"/>
                        <a:pt x="1739056" y="2755516"/>
                        <a:pt x="1732898" y="2743200"/>
                      </a:cubicBezTo>
                      <a:cubicBezTo>
                        <a:pt x="1725877" y="2729158"/>
                        <a:pt x="1712137" y="2718766"/>
                        <a:pt x="1706772" y="2704011"/>
                      </a:cubicBezTo>
                      <a:cubicBezTo>
                        <a:pt x="1646907" y="2539379"/>
                        <a:pt x="1713652" y="2649015"/>
                        <a:pt x="1654521" y="2560320"/>
                      </a:cubicBezTo>
                      <a:cubicBezTo>
                        <a:pt x="1650167" y="2547257"/>
                        <a:pt x="1641458" y="2534901"/>
                        <a:pt x="1641458" y="2521131"/>
                      </a:cubicBezTo>
                      <a:cubicBezTo>
                        <a:pt x="1641458" y="2407836"/>
                        <a:pt x="1642863" y="2294191"/>
                        <a:pt x="1654521" y="2181497"/>
                      </a:cubicBezTo>
                      <a:cubicBezTo>
                        <a:pt x="1656137" y="2165881"/>
                        <a:pt x="1670217" y="2154042"/>
                        <a:pt x="1680647" y="2142308"/>
                      </a:cubicBezTo>
                      <a:cubicBezTo>
                        <a:pt x="1705193" y="2114693"/>
                        <a:pt x="1723973" y="2075615"/>
                        <a:pt x="1759024" y="2063931"/>
                      </a:cubicBezTo>
                      <a:cubicBezTo>
                        <a:pt x="1857524" y="2031097"/>
                        <a:pt x="1736111" y="2075388"/>
                        <a:pt x="1837401" y="2024743"/>
                      </a:cubicBezTo>
                      <a:cubicBezTo>
                        <a:pt x="1849717" y="2018585"/>
                        <a:pt x="1864552" y="2018367"/>
                        <a:pt x="1876589" y="2011680"/>
                      </a:cubicBezTo>
                      <a:cubicBezTo>
                        <a:pt x="1904037" y="1996431"/>
                        <a:pt x="1932764" y="1981631"/>
                        <a:pt x="1954967" y="1959428"/>
                      </a:cubicBezTo>
                      <a:cubicBezTo>
                        <a:pt x="1968030" y="1946365"/>
                        <a:pt x="1978784" y="1930487"/>
                        <a:pt x="1994155" y="1920240"/>
                      </a:cubicBezTo>
                      <a:cubicBezTo>
                        <a:pt x="2005612" y="1912602"/>
                        <a:pt x="2020281" y="1911531"/>
                        <a:pt x="2033344" y="1907177"/>
                      </a:cubicBezTo>
                      <a:cubicBezTo>
                        <a:pt x="2127923" y="1844123"/>
                        <a:pt x="2083637" y="1840883"/>
                        <a:pt x="2163972" y="1881051"/>
                      </a:cubicBezTo>
                      <a:cubicBezTo>
                        <a:pt x="2257333" y="2021092"/>
                        <a:pt x="2111941" y="1808555"/>
                        <a:pt x="2229287" y="1959428"/>
                      </a:cubicBezTo>
                      <a:cubicBezTo>
                        <a:pt x="2248564" y="1984213"/>
                        <a:pt x="2264121" y="2011679"/>
                        <a:pt x="2281538" y="2037805"/>
                      </a:cubicBezTo>
                      <a:lnTo>
                        <a:pt x="2386041" y="2194560"/>
                      </a:lnTo>
                      <a:lnTo>
                        <a:pt x="2412167" y="2233748"/>
                      </a:lnTo>
                      <a:cubicBezTo>
                        <a:pt x="2420876" y="2246811"/>
                        <a:pt x="2427191" y="2261836"/>
                        <a:pt x="2438292" y="2272937"/>
                      </a:cubicBezTo>
                      <a:lnTo>
                        <a:pt x="2477481" y="2312125"/>
                      </a:lnTo>
                      <a:cubicBezTo>
                        <a:pt x="2508541" y="2405305"/>
                        <a:pt x="2464500" y="2292654"/>
                        <a:pt x="2529732" y="2390503"/>
                      </a:cubicBezTo>
                      <a:cubicBezTo>
                        <a:pt x="2537370" y="2401960"/>
                        <a:pt x="2536637" y="2417375"/>
                        <a:pt x="2542795" y="2429691"/>
                      </a:cubicBezTo>
                      <a:cubicBezTo>
                        <a:pt x="2564567" y="2473234"/>
                        <a:pt x="2568920" y="2468879"/>
                        <a:pt x="2608109" y="2495005"/>
                      </a:cubicBezTo>
                      <a:cubicBezTo>
                        <a:pt x="2618733" y="2526878"/>
                        <a:pt x="2621975" y="2548061"/>
                        <a:pt x="2647298" y="2573383"/>
                      </a:cubicBezTo>
                      <a:cubicBezTo>
                        <a:pt x="2658399" y="2584484"/>
                        <a:pt x="2673424" y="2590800"/>
                        <a:pt x="2686487" y="2599508"/>
                      </a:cubicBezTo>
                      <a:cubicBezTo>
                        <a:pt x="2751346" y="2696800"/>
                        <a:pt x="2667990" y="2577313"/>
                        <a:pt x="2751801" y="2677885"/>
                      </a:cubicBezTo>
                      <a:cubicBezTo>
                        <a:pt x="2761852" y="2689946"/>
                        <a:pt x="2765668" y="2707266"/>
                        <a:pt x="2777927" y="2717074"/>
                      </a:cubicBezTo>
                      <a:cubicBezTo>
                        <a:pt x="2788679" y="2725676"/>
                        <a:pt x="2804052" y="2725783"/>
                        <a:pt x="2817115" y="2730137"/>
                      </a:cubicBezTo>
                      <a:cubicBezTo>
                        <a:pt x="2865013" y="2801982"/>
                        <a:pt x="2817115" y="2741022"/>
                        <a:pt x="2882429" y="2795451"/>
                      </a:cubicBezTo>
                      <a:cubicBezTo>
                        <a:pt x="2896621" y="2807278"/>
                        <a:pt x="2906247" y="2824393"/>
                        <a:pt x="2921618" y="2834640"/>
                      </a:cubicBezTo>
                      <a:cubicBezTo>
                        <a:pt x="2933075" y="2842278"/>
                        <a:pt x="2948491" y="2841545"/>
                        <a:pt x="2960807" y="2847703"/>
                      </a:cubicBezTo>
                      <a:cubicBezTo>
                        <a:pt x="3062098" y="2898348"/>
                        <a:pt x="2940680" y="2854056"/>
                        <a:pt x="3039184" y="2886891"/>
                      </a:cubicBezTo>
                      <a:cubicBezTo>
                        <a:pt x="3134978" y="2882537"/>
                        <a:pt x="3232167" y="2890685"/>
                        <a:pt x="3326567" y="2873828"/>
                      </a:cubicBezTo>
                      <a:cubicBezTo>
                        <a:pt x="3357477" y="2868308"/>
                        <a:pt x="3404944" y="2821577"/>
                        <a:pt x="3404944" y="2821577"/>
                      </a:cubicBezTo>
                      <a:cubicBezTo>
                        <a:pt x="3400590" y="2808514"/>
                        <a:pt x="3401618" y="2792125"/>
                        <a:pt x="3391881" y="2782388"/>
                      </a:cubicBezTo>
                      <a:cubicBezTo>
                        <a:pt x="3385668" y="2776175"/>
                        <a:pt x="3300850" y="2756331"/>
                        <a:pt x="3300441" y="2756263"/>
                      </a:cubicBezTo>
                      <a:cubicBezTo>
                        <a:pt x="3265813" y="2750492"/>
                        <a:pt x="3230635" y="2748538"/>
                        <a:pt x="3195938" y="2743200"/>
                      </a:cubicBezTo>
                      <a:cubicBezTo>
                        <a:pt x="3173994" y="2739824"/>
                        <a:pt x="3152395" y="2734491"/>
                        <a:pt x="3130624" y="2730137"/>
                      </a:cubicBezTo>
                      <a:cubicBezTo>
                        <a:pt x="3142918" y="2721941"/>
                        <a:pt x="3201060" y="2690435"/>
                        <a:pt x="3195938" y="2664823"/>
                      </a:cubicBezTo>
                      <a:cubicBezTo>
                        <a:pt x="3192859" y="2649428"/>
                        <a:pt x="3170791" y="2645718"/>
                        <a:pt x="3156749" y="2638697"/>
                      </a:cubicBezTo>
                      <a:cubicBezTo>
                        <a:pt x="3134797" y="2627721"/>
                        <a:pt x="3086238" y="2618850"/>
                        <a:pt x="3065309" y="2612571"/>
                      </a:cubicBezTo>
                      <a:cubicBezTo>
                        <a:pt x="3038932" y="2604658"/>
                        <a:pt x="3013058" y="2595153"/>
                        <a:pt x="2986932" y="2586445"/>
                      </a:cubicBezTo>
                      <a:cubicBezTo>
                        <a:pt x="2973869" y="2582091"/>
                        <a:pt x="2961102" y="2576723"/>
                        <a:pt x="2947744" y="2573383"/>
                      </a:cubicBezTo>
                      <a:cubicBezTo>
                        <a:pt x="2930327" y="2569029"/>
                        <a:pt x="2912688" y="2565479"/>
                        <a:pt x="2895492" y="2560320"/>
                      </a:cubicBezTo>
                      <a:cubicBezTo>
                        <a:pt x="2869115" y="2552407"/>
                        <a:pt x="2817115" y="2534194"/>
                        <a:pt x="2817115" y="2534194"/>
                      </a:cubicBezTo>
                      <a:cubicBezTo>
                        <a:pt x="2804052" y="2525485"/>
                        <a:pt x="2789028" y="2519169"/>
                        <a:pt x="2777927" y="2508068"/>
                      </a:cubicBezTo>
                      <a:cubicBezTo>
                        <a:pt x="2766826" y="2496967"/>
                        <a:pt x="2763862" y="2478930"/>
                        <a:pt x="2751801" y="2468880"/>
                      </a:cubicBezTo>
                      <a:cubicBezTo>
                        <a:pt x="2736841" y="2456414"/>
                        <a:pt x="2716966" y="2451463"/>
                        <a:pt x="2699549" y="2442754"/>
                      </a:cubicBezTo>
                      <a:cubicBezTo>
                        <a:pt x="2666718" y="2344254"/>
                        <a:pt x="2714824" y="2461846"/>
                        <a:pt x="2647298" y="2377440"/>
                      </a:cubicBezTo>
                      <a:cubicBezTo>
                        <a:pt x="2638696" y="2366688"/>
                        <a:pt x="2624498" y="2347988"/>
                        <a:pt x="2634235" y="2338251"/>
                      </a:cubicBezTo>
                      <a:cubicBezTo>
                        <a:pt x="2643972" y="2328514"/>
                        <a:pt x="2659876" y="2348851"/>
                        <a:pt x="2673424" y="2351314"/>
                      </a:cubicBezTo>
                      <a:cubicBezTo>
                        <a:pt x="2707963" y="2357594"/>
                        <a:pt x="2743093" y="2360023"/>
                        <a:pt x="2777927" y="2364377"/>
                      </a:cubicBezTo>
                      <a:cubicBezTo>
                        <a:pt x="2825824" y="2360023"/>
                        <a:pt x="2877669" y="2370847"/>
                        <a:pt x="2921618" y="2351314"/>
                      </a:cubicBezTo>
                      <a:cubicBezTo>
                        <a:pt x="2935965" y="2344938"/>
                        <a:pt x="2907751" y="2321933"/>
                        <a:pt x="2895492" y="2312125"/>
                      </a:cubicBezTo>
                      <a:cubicBezTo>
                        <a:pt x="2884740" y="2303523"/>
                        <a:pt x="2869367" y="2303417"/>
                        <a:pt x="2856304" y="2299063"/>
                      </a:cubicBezTo>
                      <a:cubicBezTo>
                        <a:pt x="2780993" y="2248856"/>
                        <a:pt x="2853641" y="2292323"/>
                        <a:pt x="2777927" y="2259874"/>
                      </a:cubicBezTo>
                      <a:cubicBezTo>
                        <a:pt x="2760028" y="2252203"/>
                        <a:pt x="2743755" y="2240980"/>
                        <a:pt x="2725675" y="2233748"/>
                      </a:cubicBezTo>
                      <a:cubicBezTo>
                        <a:pt x="2700106" y="2223520"/>
                        <a:pt x="2647298" y="2207623"/>
                        <a:pt x="2647298" y="2207623"/>
                      </a:cubicBezTo>
                      <a:cubicBezTo>
                        <a:pt x="2634235" y="2194560"/>
                        <a:pt x="2622301" y="2180261"/>
                        <a:pt x="2608109" y="2168434"/>
                      </a:cubicBezTo>
                      <a:cubicBezTo>
                        <a:pt x="2596048" y="2158383"/>
                        <a:pt x="2577242" y="2155621"/>
                        <a:pt x="2568921" y="2142308"/>
                      </a:cubicBezTo>
                      <a:cubicBezTo>
                        <a:pt x="2554325" y="2118955"/>
                        <a:pt x="2551504" y="2090057"/>
                        <a:pt x="2542795" y="2063931"/>
                      </a:cubicBezTo>
                      <a:lnTo>
                        <a:pt x="2516669" y="1985554"/>
                      </a:lnTo>
                      <a:lnTo>
                        <a:pt x="2503607" y="1946365"/>
                      </a:lnTo>
                      <a:cubicBezTo>
                        <a:pt x="2499253" y="1902822"/>
                        <a:pt x="2490544" y="1859497"/>
                        <a:pt x="2490544" y="1815737"/>
                      </a:cubicBezTo>
                      <a:cubicBezTo>
                        <a:pt x="2490544" y="1793534"/>
                        <a:pt x="2481836" y="1746069"/>
                        <a:pt x="2503607" y="1750423"/>
                      </a:cubicBezTo>
                      <a:cubicBezTo>
                        <a:pt x="2534396" y="1756581"/>
                        <a:pt x="2533655" y="1806598"/>
                        <a:pt x="2555858" y="1828800"/>
                      </a:cubicBezTo>
                      <a:cubicBezTo>
                        <a:pt x="2568921" y="1841863"/>
                        <a:pt x="2580465" y="1856646"/>
                        <a:pt x="2595047" y="1867988"/>
                      </a:cubicBezTo>
                      <a:cubicBezTo>
                        <a:pt x="2619832" y="1887265"/>
                        <a:pt x="2673424" y="1920240"/>
                        <a:pt x="2673424" y="1920240"/>
                      </a:cubicBezTo>
                      <a:cubicBezTo>
                        <a:pt x="2682132" y="1933303"/>
                        <a:pt x="2687290" y="1949621"/>
                        <a:pt x="2699549" y="1959428"/>
                      </a:cubicBezTo>
                      <a:cubicBezTo>
                        <a:pt x="2710301" y="1968030"/>
                        <a:pt x="2726701" y="1965804"/>
                        <a:pt x="2738738" y="1972491"/>
                      </a:cubicBezTo>
                      <a:cubicBezTo>
                        <a:pt x="2766186" y="1987740"/>
                        <a:pt x="2794912" y="2002541"/>
                        <a:pt x="2817115" y="2024743"/>
                      </a:cubicBezTo>
                      <a:cubicBezTo>
                        <a:pt x="2867405" y="2075032"/>
                        <a:pt x="2840933" y="2053683"/>
                        <a:pt x="2895492" y="2090057"/>
                      </a:cubicBezTo>
                      <a:cubicBezTo>
                        <a:pt x="2904201" y="2103120"/>
                        <a:pt x="2908305" y="2120924"/>
                        <a:pt x="2921618" y="2129245"/>
                      </a:cubicBezTo>
                      <a:cubicBezTo>
                        <a:pt x="2944971" y="2143841"/>
                        <a:pt x="2999995" y="2155371"/>
                        <a:pt x="2999995" y="2155371"/>
                      </a:cubicBezTo>
                      <a:cubicBezTo>
                        <a:pt x="3008704" y="2168434"/>
                        <a:pt x="3014306" y="2184222"/>
                        <a:pt x="3026121" y="2194560"/>
                      </a:cubicBezTo>
                      <a:cubicBezTo>
                        <a:pt x="3049751" y="2215236"/>
                        <a:pt x="3104498" y="2246811"/>
                        <a:pt x="3104498" y="2246811"/>
                      </a:cubicBezTo>
                      <a:cubicBezTo>
                        <a:pt x="3174168" y="2351317"/>
                        <a:pt x="3082726" y="2225039"/>
                        <a:pt x="3169812" y="2312125"/>
                      </a:cubicBezTo>
                      <a:cubicBezTo>
                        <a:pt x="3180913" y="2323226"/>
                        <a:pt x="3184123" y="2340976"/>
                        <a:pt x="3195938" y="2351314"/>
                      </a:cubicBezTo>
                      <a:cubicBezTo>
                        <a:pt x="3219568" y="2371990"/>
                        <a:pt x="3274315" y="2403565"/>
                        <a:pt x="3274315" y="2403565"/>
                      </a:cubicBezTo>
                      <a:cubicBezTo>
                        <a:pt x="3283024" y="2416628"/>
                        <a:pt x="3289340" y="2431652"/>
                        <a:pt x="3300441" y="2442754"/>
                      </a:cubicBezTo>
                      <a:cubicBezTo>
                        <a:pt x="3325764" y="2468078"/>
                        <a:pt x="3346944" y="2471318"/>
                        <a:pt x="3378818" y="2481943"/>
                      </a:cubicBezTo>
                      <a:cubicBezTo>
                        <a:pt x="3387527" y="2495006"/>
                        <a:pt x="3392685" y="2511324"/>
                        <a:pt x="3404944" y="2521131"/>
                      </a:cubicBezTo>
                      <a:cubicBezTo>
                        <a:pt x="3415696" y="2529733"/>
                        <a:pt x="3431816" y="2528036"/>
                        <a:pt x="3444132" y="2534194"/>
                      </a:cubicBezTo>
                      <a:cubicBezTo>
                        <a:pt x="3458174" y="2541215"/>
                        <a:pt x="3469279" y="2553299"/>
                        <a:pt x="3483321" y="2560320"/>
                      </a:cubicBezTo>
                      <a:cubicBezTo>
                        <a:pt x="3495637" y="2566478"/>
                        <a:pt x="3509269" y="2569600"/>
                        <a:pt x="3522509" y="2573383"/>
                      </a:cubicBezTo>
                      <a:cubicBezTo>
                        <a:pt x="3584093" y="2590978"/>
                        <a:pt x="3592211" y="2588938"/>
                        <a:pt x="3666201" y="2599508"/>
                      </a:cubicBezTo>
                      <a:cubicBezTo>
                        <a:pt x="3679264" y="2603862"/>
                        <a:pt x="3691948" y="2609584"/>
                        <a:pt x="3705389" y="2612571"/>
                      </a:cubicBezTo>
                      <a:cubicBezTo>
                        <a:pt x="3731245" y="2618317"/>
                        <a:pt x="3757708" y="2620896"/>
                        <a:pt x="3783767" y="2625634"/>
                      </a:cubicBezTo>
                      <a:cubicBezTo>
                        <a:pt x="3805611" y="2629606"/>
                        <a:pt x="3827310" y="2634343"/>
                        <a:pt x="3849081" y="2638697"/>
                      </a:cubicBezTo>
                      <a:cubicBezTo>
                        <a:pt x="3946383" y="2703566"/>
                        <a:pt x="3826872" y="2620191"/>
                        <a:pt x="3927458" y="2704011"/>
                      </a:cubicBezTo>
                      <a:cubicBezTo>
                        <a:pt x="3939519" y="2714062"/>
                        <a:pt x="3953584" y="2721428"/>
                        <a:pt x="3966647" y="2730137"/>
                      </a:cubicBezTo>
                      <a:cubicBezTo>
                        <a:pt x="3974112" y="2741335"/>
                        <a:pt x="4007079" y="2801671"/>
                        <a:pt x="4031961" y="2795451"/>
                      </a:cubicBezTo>
                      <a:cubicBezTo>
                        <a:pt x="4045319" y="2792112"/>
                        <a:pt x="4040670" y="2769326"/>
                        <a:pt x="4045024" y="2756263"/>
                      </a:cubicBezTo>
                      <a:cubicBezTo>
                        <a:pt x="4040670" y="2743200"/>
                        <a:pt x="4041698" y="2726811"/>
                        <a:pt x="4031961" y="2717074"/>
                      </a:cubicBezTo>
                      <a:cubicBezTo>
                        <a:pt x="4009758" y="2694871"/>
                        <a:pt x="3979710" y="2682240"/>
                        <a:pt x="3953584" y="2664823"/>
                      </a:cubicBezTo>
                      <a:lnTo>
                        <a:pt x="3914395" y="2638697"/>
                      </a:lnTo>
                      <a:cubicBezTo>
                        <a:pt x="3901332" y="2629988"/>
                        <a:pt x="3890101" y="2617536"/>
                        <a:pt x="3875207" y="2612571"/>
                      </a:cubicBezTo>
                      <a:cubicBezTo>
                        <a:pt x="3862144" y="2608217"/>
                        <a:pt x="3822248" y="2599508"/>
                        <a:pt x="3836018" y="2599508"/>
                      </a:cubicBezTo>
                      <a:cubicBezTo>
                        <a:pt x="3888450" y="2599508"/>
                        <a:pt x="3940521" y="2608217"/>
                        <a:pt x="3992772" y="2612571"/>
                      </a:cubicBezTo>
                      <a:lnTo>
                        <a:pt x="4071149" y="2638697"/>
                      </a:lnTo>
                      <a:lnTo>
                        <a:pt x="4110338" y="2651760"/>
                      </a:lnTo>
                      <a:cubicBezTo>
                        <a:pt x="4092270" y="2597556"/>
                        <a:pt x="4097503" y="2586522"/>
                        <a:pt x="4018898" y="2560320"/>
                      </a:cubicBezTo>
                      <a:cubicBezTo>
                        <a:pt x="3978343" y="2546802"/>
                        <a:pt x="3873510" y="2509630"/>
                        <a:pt x="3836018" y="2508068"/>
                      </a:cubicBezTo>
                      <a:lnTo>
                        <a:pt x="3522509" y="2495005"/>
                      </a:lnTo>
                      <a:cubicBezTo>
                        <a:pt x="3325547" y="2429353"/>
                        <a:pt x="3300446" y="2429703"/>
                        <a:pt x="3065309" y="2194560"/>
                      </a:cubicBezTo>
                      <a:cubicBezTo>
                        <a:pt x="3052246" y="2181497"/>
                        <a:pt x="3037948" y="2169563"/>
                        <a:pt x="3026121" y="2155371"/>
                      </a:cubicBezTo>
                      <a:cubicBezTo>
                        <a:pt x="3016070" y="2143310"/>
                        <a:pt x="3011096" y="2127284"/>
                        <a:pt x="2999995" y="2116183"/>
                      </a:cubicBezTo>
                      <a:cubicBezTo>
                        <a:pt x="2988894" y="2105082"/>
                        <a:pt x="2973870" y="2098766"/>
                        <a:pt x="2960807" y="2090057"/>
                      </a:cubicBezTo>
                      <a:cubicBezTo>
                        <a:pt x="2912907" y="2018208"/>
                        <a:pt x="2960809" y="2079174"/>
                        <a:pt x="2895492" y="2024743"/>
                      </a:cubicBezTo>
                      <a:cubicBezTo>
                        <a:pt x="2794904" y="1940920"/>
                        <a:pt x="2914421" y="2024299"/>
                        <a:pt x="2817115" y="1959428"/>
                      </a:cubicBezTo>
                      <a:cubicBezTo>
                        <a:pt x="2756155" y="1867988"/>
                        <a:pt x="2790990" y="1898468"/>
                        <a:pt x="2725675" y="1854925"/>
                      </a:cubicBezTo>
                      <a:cubicBezTo>
                        <a:pt x="2694614" y="1761746"/>
                        <a:pt x="2738657" y="1874398"/>
                        <a:pt x="2673424" y="1776548"/>
                      </a:cubicBezTo>
                      <a:cubicBezTo>
                        <a:pt x="2665786" y="1765091"/>
                        <a:pt x="2646859" y="1740060"/>
                        <a:pt x="2660361" y="1737360"/>
                      </a:cubicBezTo>
                      <a:cubicBezTo>
                        <a:pt x="2707522" y="1727928"/>
                        <a:pt x="2756155" y="1746069"/>
                        <a:pt x="2804052" y="1750423"/>
                      </a:cubicBezTo>
                      <a:cubicBezTo>
                        <a:pt x="2821469" y="1754777"/>
                        <a:pt x="2839494" y="1757181"/>
                        <a:pt x="2856304" y="1763485"/>
                      </a:cubicBezTo>
                      <a:cubicBezTo>
                        <a:pt x="2947894" y="1797831"/>
                        <a:pt x="2871957" y="1777843"/>
                        <a:pt x="2947744" y="1815737"/>
                      </a:cubicBezTo>
                      <a:cubicBezTo>
                        <a:pt x="2960060" y="1821895"/>
                        <a:pt x="2973869" y="1824446"/>
                        <a:pt x="2986932" y="1828800"/>
                      </a:cubicBezTo>
                      <a:cubicBezTo>
                        <a:pt x="2995641" y="1841863"/>
                        <a:pt x="3006682" y="1853642"/>
                        <a:pt x="3013058" y="1867988"/>
                      </a:cubicBezTo>
                      <a:cubicBezTo>
                        <a:pt x="3024243" y="1893153"/>
                        <a:pt x="3039184" y="1946365"/>
                        <a:pt x="3039184" y="1946365"/>
                      </a:cubicBezTo>
                      <a:cubicBezTo>
                        <a:pt x="3047892" y="1933302"/>
                        <a:pt x="3059797" y="1921877"/>
                        <a:pt x="3065309" y="1907177"/>
                      </a:cubicBezTo>
                      <a:cubicBezTo>
                        <a:pt x="3078443" y="1872152"/>
                        <a:pt x="3089526" y="1741475"/>
                        <a:pt x="3091435" y="1724297"/>
                      </a:cubicBezTo>
                      <a:cubicBezTo>
                        <a:pt x="3144106" y="1829637"/>
                        <a:pt x="3084672" y="1741559"/>
                        <a:pt x="3156749" y="1789611"/>
                      </a:cubicBezTo>
                      <a:cubicBezTo>
                        <a:pt x="3172120" y="1799859"/>
                        <a:pt x="3181356" y="1817458"/>
                        <a:pt x="3195938" y="1828800"/>
                      </a:cubicBezTo>
                      <a:cubicBezTo>
                        <a:pt x="3220723" y="1848077"/>
                        <a:pt x="3274315" y="1881051"/>
                        <a:pt x="3274315" y="1881051"/>
                      </a:cubicBezTo>
                      <a:cubicBezTo>
                        <a:pt x="3283024" y="1894114"/>
                        <a:pt x="3288182" y="1910432"/>
                        <a:pt x="3300441" y="1920240"/>
                      </a:cubicBezTo>
                      <a:cubicBezTo>
                        <a:pt x="3311193" y="1928842"/>
                        <a:pt x="3329893" y="1923567"/>
                        <a:pt x="3339629" y="1933303"/>
                      </a:cubicBezTo>
                      <a:cubicBezTo>
                        <a:pt x="3349365" y="1943039"/>
                        <a:pt x="3346005" y="1960455"/>
                        <a:pt x="3352692" y="1972491"/>
                      </a:cubicBezTo>
                      <a:cubicBezTo>
                        <a:pt x="3367941" y="1999939"/>
                        <a:pt x="3404944" y="2050868"/>
                        <a:pt x="3404944" y="2050868"/>
                      </a:cubicBezTo>
                      <a:cubicBezTo>
                        <a:pt x="3418007" y="2042160"/>
                        <a:pt x="3434325" y="2037002"/>
                        <a:pt x="3444132" y="2024743"/>
                      </a:cubicBezTo>
                      <a:cubicBezTo>
                        <a:pt x="3452734" y="2013991"/>
                        <a:pt x="3454208" y="1998996"/>
                        <a:pt x="3457195" y="1985554"/>
                      </a:cubicBezTo>
                      <a:cubicBezTo>
                        <a:pt x="3464445" y="1952929"/>
                        <a:pt x="3479154" y="1844906"/>
                        <a:pt x="3483321" y="1815737"/>
                      </a:cubicBezTo>
                      <a:cubicBezTo>
                        <a:pt x="3509447" y="1841863"/>
                        <a:pt x="3530956" y="1873619"/>
                        <a:pt x="3561698" y="1894114"/>
                      </a:cubicBezTo>
                      <a:cubicBezTo>
                        <a:pt x="3587824" y="1911531"/>
                        <a:pt x="3617873" y="1924162"/>
                        <a:pt x="3640075" y="1946365"/>
                      </a:cubicBezTo>
                      <a:cubicBezTo>
                        <a:pt x="3729553" y="2035844"/>
                        <a:pt x="3687709" y="2004249"/>
                        <a:pt x="3757641" y="2050868"/>
                      </a:cubicBezTo>
                      <a:cubicBezTo>
                        <a:pt x="3761995" y="2063931"/>
                        <a:pt x="3764546" y="2077741"/>
                        <a:pt x="3770704" y="2090057"/>
                      </a:cubicBezTo>
                      <a:cubicBezTo>
                        <a:pt x="3821349" y="2191348"/>
                        <a:pt x="3777057" y="2069930"/>
                        <a:pt x="3809892" y="2168434"/>
                      </a:cubicBezTo>
                      <a:cubicBezTo>
                        <a:pt x="3814246" y="2155371"/>
                        <a:pt x="3821585" y="2142946"/>
                        <a:pt x="3822955" y="2129245"/>
                      </a:cubicBezTo>
                      <a:cubicBezTo>
                        <a:pt x="3830333" y="2055462"/>
                        <a:pt x="3815647" y="1978475"/>
                        <a:pt x="3836018" y="1907177"/>
                      </a:cubicBezTo>
                      <a:cubicBezTo>
                        <a:pt x="3841093" y="1889414"/>
                        <a:pt x="3861015" y="1934538"/>
                        <a:pt x="3875207" y="1946365"/>
                      </a:cubicBezTo>
                      <a:cubicBezTo>
                        <a:pt x="3887268" y="1956416"/>
                        <a:pt x="3902334" y="1962440"/>
                        <a:pt x="3914395" y="1972491"/>
                      </a:cubicBezTo>
                      <a:cubicBezTo>
                        <a:pt x="3960440" y="2010862"/>
                        <a:pt x="3969420" y="2035435"/>
                        <a:pt x="4005835" y="2090057"/>
                      </a:cubicBezTo>
                      <a:lnTo>
                        <a:pt x="4031961" y="2129245"/>
                      </a:lnTo>
                      <a:cubicBezTo>
                        <a:pt x="4062441" y="2220686"/>
                        <a:pt x="4049379" y="2233749"/>
                        <a:pt x="4071149" y="2168434"/>
                      </a:cubicBezTo>
                      <a:cubicBezTo>
                        <a:pt x="4075503" y="2129245"/>
                        <a:pt x="4058551" y="2080805"/>
                        <a:pt x="4084212" y="2050868"/>
                      </a:cubicBezTo>
                      <a:cubicBezTo>
                        <a:pt x="4099472" y="2033064"/>
                        <a:pt x="4128941" y="2065766"/>
                        <a:pt x="4149527" y="2076994"/>
                      </a:cubicBezTo>
                      <a:cubicBezTo>
                        <a:pt x="4177092" y="2092029"/>
                        <a:pt x="4227904" y="2129245"/>
                        <a:pt x="4227904" y="2129245"/>
                      </a:cubicBezTo>
                      <a:cubicBezTo>
                        <a:pt x="4245321" y="2155371"/>
                        <a:pt x="4281410" y="2238997"/>
                        <a:pt x="4280155" y="2207623"/>
                      </a:cubicBezTo>
                      <a:cubicBezTo>
                        <a:pt x="4271945" y="2002376"/>
                        <a:pt x="4292597" y="1963793"/>
                        <a:pt x="4254029" y="1828800"/>
                      </a:cubicBezTo>
                      <a:cubicBezTo>
                        <a:pt x="4250246" y="1815560"/>
                        <a:pt x="4247654" y="1801648"/>
                        <a:pt x="4240967" y="1789611"/>
                      </a:cubicBezTo>
                      <a:cubicBezTo>
                        <a:pt x="4225718" y="1762163"/>
                        <a:pt x="4214841" y="1728651"/>
                        <a:pt x="4188715" y="1711234"/>
                      </a:cubicBezTo>
                      <a:lnTo>
                        <a:pt x="4110338" y="1658983"/>
                      </a:lnTo>
                      <a:lnTo>
                        <a:pt x="4071149" y="1632857"/>
                      </a:lnTo>
                      <a:cubicBezTo>
                        <a:pt x="4058086" y="1624148"/>
                        <a:pt x="4046855" y="1611696"/>
                        <a:pt x="4031961" y="1606731"/>
                      </a:cubicBezTo>
                      <a:lnTo>
                        <a:pt x="3992772" y="1593668"/>
                      </a:lnTo>
                      <a:cubicBezTo>
                        <a:pt x="3947853" y="1559979"/>
                        <a:pt x="3939501" y="1548847"/>
                        <a:pt x="3888269" y="1528354"/>
                      </a:cubicBezTo>
                      <a:cubicBezTo>
                        <a:pt x="3862700" y="1518126"/>
                        <a:pt x="3832806" y="1517504"/>
                        <a:pt x="3809892" y="1502228"/>
                      </a:cubicBezTo>
                      <a:cubicBezTo>
                        <a:pt x="3796829" y="1493520"/>
                        <a:pt x="3784746" y="1483124"/>
                        <a:pt x="3770704" y="1476103"/>
                      </a:cubicBezTo>
                      <a:cubicBezTo>
                        <a:pt x="3748754" y="1465128"/>
                        <a:pt x="3700191" y="1456255"/>
                        <a:pt x="3679264" y="1449977"/>
                      </a:cubicBezTo>
                      <a:cubicBezTo>
                        <a:pt x="3652887" y="1442064"/>
                        <a:pt x="3627891" y="1429252"/>
                        <a:pt x="3600887" y="1423851"/>
                      </a:cubicBezTo>
                      <a:cubicBezTo>
                        <a:pt x="3517968" y="1407267"/>
                        <a:pt x="3557112" y="1416173"/>
                        <a:pt x="3483321" y="1397725"/>
                      </a:cubicBezTo>
                      <a:cubicBezTo>
                        <a:pt x="3480793" y="1359807"/>
                        <a:pt x="3485755" y="1185840"/>
                        <a:pt x="3444132" y="1123405"/>
                      </a:cubicBezTo>
                      <a:cubicBezTo>
                        <a:pt x="3435424" y="1110342"/>
                        <a:pt x="3425028" y="1098259"/>
                        <a:pt x="3418007" y="1084217"/>
                      </a:cubicBezTo>
                      <a:cubicBezTo>
                        <a:pt x="3388550" y="1025303"/>
                        <a:pt x="3425613" y="1061993"/>
                        <a:pt x="3378818" y="1005840"/>
                      </a:cubicBezTo>
                      <a:cubicBezTo>
                        <a:pt x="3366991" y="991648"/>
                        <a:pt x="3351456" y="980843"/>
                        <a:pt x="3339629" y="966651"/>
                      </a:cubicBezTo>
                      <a:cubicBezTo>
                        <a:pt x="3329579" y="954590"/>
                        <a:pt x="3325319" y="937801"/>
                        <a:pt x="3313504" y="927463"/>
                      </a:cubicBezTo>
                      <a:cubicBezTo>
                        <a:pt x="3289874" y="906786"/>
                        <a:pt x="3261253" y="892628"/>
                        <a:pt x="3235127" y="875211"/>
                      </a:cubicBezTo>
                      <a:lnTo>
                        <a:pt x="3195938" y="849085"/>
                      </a:lnTo>
                      <a:lnTo>
                        <a:pt x="3156749" y="822960"/>
                      </a:lnTo>
                      <a:cubicBezTo>
                        <a:pt x="3081883" y="710657"/>
                        <a:pt x="3181568" y="842813"/>
                        <a:pt x="3091435" y="770708"/>
                      </a:cubicBezTo>
                      <a:cubicBezTo>
                        <a:pt x="3007024" y="703181"/>
                        <a:pt x="3124623" y="751292"/>
                        <a:pt x="3026121" y="718457"/>
                      </a:cubicBezTo>
                      <a:cubicBezTo>
                        <a:pt x="2951249" y="606149"/>
                        <a:pt x="3050943" y="738313"/>
                        <a:pt x="2960807" y="666205"/>
                      </a:cubicBezTo>
                      <a:cubicBezTo>
                        <a:pt x="2876399" y="598679"/>
                        <a:pt x="2993993" y="646788"/>
                        <a:pt x="2895492" y="613954"/>
                      </a:cubicBezTo>
                      <a:cubicBezTo>
                        <a:pt x="2869366" y="596537"/>
                        <a:pt x="2827044" y="591491"/>
                        <a:pt x="2817115" y="561703"/>
                      </a:cubicBezTo>
                      <a:cubicBezTo>
                        <a:pt x="2799698" y="509451"/>
                        <a:pt x="2817115" y="526868"/>
                        <a:pt x="2764864" y="509451"/>
                      </a:cubicBezTo>
                      <a:cubicBezTo>
                        <a:pt x="2716590" y="437042"/>
                        <a:pt x="2766358" y="494316"/>
                        <a:pt x="2699549" y="457200"/>
                      </a:cubicBezTo>
                      <a:cubicBezTo>
                        <a:pt x="2672101" y="441951"/>
                        <a:pt x="2647298" y="422365"/>
                        <a:pt x="2621172" y="404948"/>
                      </a:cubicBezTo>
                      <a:cubicBezTo>
                        <a:pt x="2608109" y="396240"/>
                        <a:pt x="2596878" y="383788"/>
                        <a:pt x="2581984" y="378823"/>
                      </a:cubicBezTo>
                      <a:lnTo>
                        <a:pt x="2464418" y="339634"/>
                      </a:lnTo>
                      <a:cubicBezTo>
                        <a:pt x="2423719" y="326068"/>
                        <a:pt x="2407204" y="318762"/>
                        <a:pt x="2359915" y="313508"/>
                      </a:cubicBezTo>
                      <a:cubicBezTo>
                        <a:pt x="2303489" y="307238"/>
                        <a:pt x="2246704" y="304799"/>
                        <a:pt x="2190098" y="300445"/>
                      </a:cubicBezTo>
                      <a:cubicBezTo>
                        <a:pt x="1959335" y="314019"/>
                        <a:pt x="1893878" y="313508"/>
                        <a:pt x="2020281" y="274320"/>
                      </a:cubicBezTo>
                      <a:close/>
                    </a:path>
                  </a:pathLst>
                </a:cu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2"/>
                <p:cNvSpPr/>
                <p:nvPr/>
              </p:nvSpPr>
              <p:spPr>
                <a:xfrm rot="12249662">
                  <a:off x="6251615" y="1612227"/>
                  <a:ext cx="500335" cy="119408"/>
                </a:xfrm>
                <a:custGeom>
                  <a:avLst/>
                  <a:gdLst>
                    <a:gd name="connsiteX0" fmla="*/ 0 w 685800"/>
                    <a:gd name="connsiteY0" fmla="*/ 228600 h 457200"/>
                    <a:gd name="connsiteX1" fmla="*/ 342900 w 685800"/>
                    <a:gd name="connsiteY1" fmla="*/ 0 h 457200"/>
                    <a:gd name="connsiteX2" fmla="*/ 685800 w 685800"/>
                    <a:gd name="connsiteY2" fmla="*/ 228600 h 457200"/>
                    <a:gd name="connsiteX3" fmla="*/ 342900 w 685800"/>
                    <a:gd name="connsiteY3" fmla="*/ 457200 h 457200"/>
                    <a:gd name="connsiteX4" fmla="*/ 0 w 685800"/>
                    <a:gd name="connsiteY4" fmla="*/ 228600 h 457200"/>
                    <a:gd name="connsiteX0" fmla="*/ 0 w 685800"/>
                    <a:gd name="connsiteY0" fmla="*/ 228600 h 744583"/>
                    <a:gd name="connsiteX1" fmla="*/ 342900 w 685800"/>
                    <a:gd name="connsiteY1" fmla="*/ 0 h 744583"/>
                    <a:gd name="connsiteX2" fmla="*/ 685800 w 685800"/>
                    <a:gd name="connsiteY2" fmla="*/ 228600 h 744583"/>
                    <a:gd name="connsiteX3" fmla="*/ 342900 w 685800"/>
                    <a:gd name="connsiteY3" fmla="*/ 744583 h 744583"/>
                    <a:gd name="connsiteX4" fmla="*/ 0 w 685800"/>
                    <a:gd name="connsiteY4" fmla="*/ 228600 h 744583"/>
                    <a:gd name="connsiteX0" fmla="*/ 0 w 1016591"/>
                    <a:gd name="connsiteY0" fmla="*/ 228600 h 744583"/>
                    <a:gd name="connsiteX1" fmla="*/ 342900 w 1016591"/>
                    <a:gd name="connsiteY1" fmla="*/ 0 h 744583"/>
                    <a:gd name="connsiteX2" fmla="*/ 685800 w 1016591"/>
                    <a:gd name="connsiteY2" fmla="*/ 228600 h 744583"/>
                    <a:gd name="connsiteX3" fmla="*/ 342900 w 1016591"/>
                    <a:gd name="connsiteY3" fmla="*/ 744583 h 744583"/>
                    <a:gd name="connsiteX4" fmla="*/ 0 w 1016591"/>
                    <a:gd name="connsiteY4" fmla="*/ 228600 h 744583"/>
                    <a:gd name="connsiteX0" fmla="*/ 211211 w 1227802"/>
                    <a:gd name="connsiteY0" fmla="*/ 228600 h 744583"/>
                    <a:gd name="connsiteX1" fmla="*/ 554111 w 1227802"/>
                    <a:gd name="connsiteY1" fmla="*/ 0 h 744583"/>
                    <a:gd name="connsiteX2" fmla="*/ 897011 w 1227802"/>
                    <a:gd name="connsiteY2" fmla="*/ 228600 h 744583"/>
                    <a:gd name="connsiteX3" fmla="*/ 554111 w 1227802"/>
                    <a:gd name="connsiteY3" fmla="*/ 744583 h 744583"/>
                    <a:gd name="connsiteX4" fmla="*/ 211211 w 1227802"/>
                    <a:gd name="connsiteY4" fmla="*/ 228600 h 74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02" h="744583">
                      <a:moveTo>
                        <a:pt x="211211" y="228600"/>
                      </a:moveTo>
                      <a:cubicBezTo>
                        <a:pt x="772914" y="261257"/>
                        <a:pt x="364733" y="0"/>
                        <a:pt x="554111" y="0"/>
                      </a:cubicBezTo>
                      <a:cubicBezTo>
                        <a:pt x="743489" y="0"/>
                        <a:pt x="897011" y="102348"/>
                        <a:pt x="897011" y="228600"/>
                      </a:cubicBezTo>
                      <a:cubicBezTo>
                        <a:pt x="1733034" y="354852"/>
                        <a:pt x="743489" y="744583"/>
                        <a:pt x="554111" y="744583"/>
                      </a:cubicBezTo>
                      <a:cubicBezTo>
                        <a:pt x="364733" y="744583"/>
                        <a:pt x="-350492" y="195943"/>
                        <a:pt x="211211" y="2286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3"/>
                <p:cNvSpPr/>
                <p:nvPr/>
              </p:nvSpPr>
              <p:spPr>
                <a:xfrm rot="18543431" flipH="1">
                  <a:off x="7485732" y="2201162"/>
                  <a:ext cx="136178" cy="332571"/>
                </a:xfrm>
                <a:custGeom>
                  <a:avLst/>
                  <a:gdLst>
                    <a:gd name="connsiteX0" fmla="*/ 0 w 533400"/>
                    <a:gd name="connsiteY0" fmla="*/ 430924 h 861848"/>
                    <a:gd name="connsiteX1" fmla="*/ 266700 w 533400"/>
                    <a:gd name="connsiteY1" fmla="*/ 0 h 861848"/>
                    <a:gd name="connsiteX2" fmla="*/ 533400 w 533400"/>
                    <a:gd name="connsiteY2" fmla="*/ 430924 h 861848"/>
                    <a:gd name="connsiteX3" fmla="*/ 266700 w 533400"/>
                    <a:gd name="connsiteY3" fmla="*/ 861848 h 861848"/>
                    <a:gd name="connsiteX4" fmla="*/ 0 w 533400"/>
                    <a:gd name="connsiteY4" fmla="*/ 430924 h 861848"/>
                    <a:gd name="connsiteX0" fmla="*/ 0 w 533400"/>
                    <a:gd name="connsiteY0" fmla="*/ 430924 h 861848"/>
                    <a:gd name="connsiteX1" fmla="*/ 266700 w 533400"/>
                    <a:gd name="connsiteY1" fmla="*/ 0 h 861848"/>
                    <a:gd name="connsiteX2" fmla="*/ 533400 w 533400"/>
                    <a:gd name="connsiteY2" fmla="*/ 430924 h 861848"/>
                    <a:gd name="connsiteX3" fmla="*/ 266700 w 533400"/>
                    <a:gd name="connsiteY3" fmla="*/ 861848 h 861848"/>
                    <a:gd name="connsiteX4" fmla="*/ 0 w 533400"/>
                    <a:gd name="connsiteY4" fmla="*/ 430924 h 861848"/>
                    <a:gd name="connsiteX0" fmla="*/ 0 w 468086"/>
                    <a:gd name="connsiteY0" fmla="*/ 430924 h 861848"/>
                    <a:gd name="connsiteX1" fmla="*/ 201386 w 468086"/>
                    <a:gd name="connsiteY1" fmla="*/ 0 h 861848"/>
                    <a:gd name="connsiteX2" fmla="*/ 468086 w 468086"/>
                    <a:gd name="connsiteY2" fmla="*/ 430924 h 861848"/>
                    <a:gd name="connsiteX3" fmla="*/ 201386 w 468086"/>
                    <a:gd name="connsiteY3" fmla="*/ 861848 h 861848"/>
                    <a:gd name="connsiteX4" fmla="*/ 0 w 468086"/>
                    <a:gd name="connsiteY4" fmla="*/ 430924 h 861848"/>
                    <a:gd name="connsiteX0" fmla="*/ 0 w 350520"/>
                    <a:gd name="connsiteY0" fmla="*/ 430924 h 861848"/>
                    <a:gd name="connsiteX1" fmla="*/ 201386 w 350520"/>
                    <a:gd name="connsiteY1" fmla="*/ 0 h 861848"/>
                    <a:gd name="connsiteX2" fmla="*/ 350520 w 350520"/>
                    <a:gd name="connsiteY2" fmla="*/ 430924 h 861848"/>
                    <a:gd name="connsiteX3" fmla="*/ 201386 w 350520"/>
                    <a:gd name="connsiteY3" fmla="*/ 861848 h 861848"/>
                    <a:gd name="connsiteX4" fmla="*/ 0 w 350520"/>
                    <a:gd name="connsiteY4" fmla="*/ 430924 h 86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861848">
                      <a:moveTo>
                        <a:pt x="0" y="430924"/>
                      </a:moveTo>
                      <a:lnTo>
                        <a:pt x="201386" y="0"/>
                      </a:lnTo>
                      <a:lnTo>
                        <a:pt x="350520" y="430924"/>
                      </a:lnTo>
                      <a:lnTo>
                        <a:pt x="201386" y="861848"/>
                      </a:lnTo>
                      <a:lnTo>
                        <a:pt x="0" y="43092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4601184" y="2159038"/>
                <a:ext cx="451416" cy="343657"/>
                <a:chOff x="4601184" y="2159038"/>
                <a:chExt cx="770100" cy="586267"/>
              </a:xfrm>
            </p:grpSpPr>
            <p:sp>
              <p:nvSpPr>
                <p:cNvPr id="161" name="Moon 160"/>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4352733" y="2310653"/>
                <a:ext cx="451416" cy="343657"/>
                <a:chOff x="4601184" y="2159038"/>
                <a:chExt cx="770100" cy="586267"/>
              </a:xfrm>
            </p:grpSpPr>
            <p:sp>
              <p:nvSpPr>
                <p:cNvPr id="159" name="Moon 158"/>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725411" y="2590043"/>
                <a:ext cx="451416" cy="343657"/>
                <a:chOff x="4601184" y="2159038"/>
                <a:chExt cx="770100" cy="586267"/>
              </a:xfrm>
            </p:grpSpPr>
            <p:sp>
              <p:nvSpPr>
                <p:cNvPr id="157" name="Moon 156"/>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4192062" y="2654460"/>
                <a:ext cx="451416" cy="343657"/>
                <a:chOff x="4601184" y="2159038"/>
                <a:chExt cx="770100" cy="586267"/>
              </a:xfrm>
            </p:grpSpPr>
            <p:sp>
              <p:nvSpPr>
                <p:cNvPr id="155" name="Moon 154"/>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4623928" y="3043826"/>
                <a:ext cx="451416" cy="343657"/>
                <a:chOff x="4601184" y="2159038"/>
                <a:chExt cx="770100" cy="586267"/>
              </a:xfrm>
            </p:grpSpPr>
            <p:sp>
              <p:nvSpPr>
                <p:cNvPr id="153" name="Moon 152"/>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rot="20472867">
                <a:off x="4973863" y="3369223"/>
                <a:ext cx="451416" cy="343657"/>
                <a:chOff x="4601184" y="2159038"/>
                <a:chExt cx="770100" cy="586267"/>
              </a:xfrm>
            </p:grpSpPr>
            <p:sp>
              <p:nvSpPr>
                <p:cNvPr id="151" name="Moon 150"/>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4100355" y="3067665"/>
                <a:ext cx="451416" cy="343657"/>
                <a:chOff x="4601184" y="2159038"/>
                <a:chExt cx="770100" cy="586267"/>
              </a:xfrm>
            </p:grpSpPr>
            <p:sp>
              <p:nvSpPr>
                <p:cNvPr id="149" name="Moon 148"/>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4475617" y="3416452"/>
                <a:ext cx="451416" cy="343657"/>
                <a:chOff x="4601184" y="2159038"/>
                <a:chExt cx="770100" cy="586267"/>
              </a:xfrm>
            </p:grpSpPr>
            <p:sp>
              <p:nvSpPr>
                <p:cNvPr id="147" name="Moon 146"/>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20679586">
                <a:off x="4912303" y="3742826"/>
                <a:ext cx="451416" cy="343657"/>
                <a:chOff x="4601184" y="2159038"/>
                <a:chExt cx="770100" cy="586267"/>
              </a:xfrm>
            </p:grpSpPr>
            <p:sp>
              <p:nvSpPr>
                <p:cNvPr id="145" name="Moon 144"/>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rot="20679586">
                <a:off x="5351889" y="4054397"/>
                <a:ext cx="451416" cy="343657"/>
                <a:chOff x="4601184" y="2159038"/>
                <a:chExt cx="770100" cy="586267"/>
              </a:xfrm>
            </p:grpSpPr>
            <p:sp>
              <p:nvSpPr>
                <p:cNvPr id="143" name="Moon 142"/>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20679586">
                <a:off x="5053572" y="4731402"/>
                <a:ext cx="451416" cy="343657"/>
                <a:chOff x="4601184" y="2159038"/>
                <a:chExt cx="770100" cy="586267"/>
              </a:xfrm>
            </p:grpSpPr>
            <p:sp>
              <p:nvSpPr>
                <p:cNvPr id="141" name="Moon 140"/>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rot="20679586">
                <a:off x="4346411" y="3769150"/>
                <a:ext cx="451416" cy="343657"/>
                <a:chOff x="4601184" y="2159038"/>
                <a:chExt cx="770100" cy="586267"/>
              </a:xfrm>
            </p:grpSpPr>
            <p:sp>
              <p:nvSpPr>
                <p:cNvPr id="139" name="Moon 138"/>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rot="20679586">
                <a:off x="4878408" y="4108810"/>
                <a:ext cx="451416" cy="343657"/>
                <a:chOff x="4601184" y="2159038"/>
                <a:chExt cx="770100" cy="586267"/>
              </a:xfrm>
            </p:grpSpPr>
            <p:sp>
              <p:nvSpPr>
                <p:cNvPr id="137" name="Moon 136"/>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rot="20679586">
                <a:off x="5306032" y="4522257"/>
                <a:ext cx="451416" cy="343657"/>
                <a:chOff x="4601184" y="2159038"/>
                <a:chExt cx="770100" cy="586267"/>
              </a:xfrm>
            </p:grpSpPr>
            <p:sp>
              <p:nvSpPr>
                <p:cNvPr id="135" name="Moon 134"/>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rot="20679586">
                <a:off x="4628570" y="4462428"/>
                <a:ext cx="451416" cy="343657"/>
                <a:chOff x="4601184" y="2159038"/>
                <a:chExt cx="770100" cy="586267"/>
              </a:xfrm>
            </p:grpSpPr>
            <p:sp>
              <p:nvSpPr>
                <p:cNvPr id="133" name="Moon 132"/>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rot="1359718">
                <a:off x="4868597" y="1885529"/>
                <a:ext cx="451416" cy="343657"/>
                <a:chOff x="4601184" y="2159038"/>
                <a:chExt cx="770100" cy="586267"/>
              </a:xfrm>
            </p:grpSpPr>
            <p:sp>
              <p:nvSpPr>
                <p:cNvPr id="131" name="Moon 130"/>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rot="1359718">
                <a:off x="5100177" y="2369440"/>
                <a:ext cx="352976" cy="262851"/>
                <a:chOff x="4601184" y="2159038"/>
                <a:chExt cx="770100" cy="586267"/>
              </a:xfrm>
            </p:grpSpPr>
            <p:sp>
              <p:nvSpPr>
                <p:cNvPr id="129" name="Moon 128"/>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rot="4054089">
                <a:off x="5252955" y="1711172"/>
                <a:ext cx="352976" cy="262851"/>
                <a:chOff x="4601184" y="2159038"/>
                <a:chExt cx="770100" cy="586267"/>
              </a:xfrm>
            </p:grpSpPr>
            <p:sp>
              <p:nvSpPr>
                <p:cNvPr id="127" name="Moon 126"/>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rot="1410130">
                <a:off x="5393757" y="2033231"/>
                <a:ext cx="352976" cy="262851"/>
                <a:chOff x="4601184" y="2159038"/>
                <a:chExt cx="770100" cy="586267"/>
              </a:xfrm>
            </p:grpSpPr>
            <p:sp>
              <p:nvSpPr>
                <p:cNvPr id="125" name="Moon 124"/>
                <p:cNvSpPr/>
                <p:nvPr/>
              </p:nvSpPr>
              <p:spPr>
                <a:xfrm rot="18647217">
                  <a:off x="4685405" y="2074817"/>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p:cNvSpPr/>
                <p:nvPr/>
              </p:nvSpPr>
              <p:spPr>
                <a:xfrm rot="18647217">
                  <a:off x="4998305" y="2372326"/>
                  <a:ext cx="288758" cy="457200"/>
                </a:xfrm>
                <a:prstGeom prst="moon">
                  <a:avLst>
                    <a:gd name="adj" fmla="val 21429"/>
                  </a:avLst>
                </a:prstGeom>
                <a:solidFill>
                  <a:srgbClr val="001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 name="Frame 103"/>
            <p:cNvSpPr/>
            <p:nvPr/>
          </p:nvSpPr>
          <p:spPr>
            <a:xfrm>
              <a:off x="1752600" y="609600"/>
              <a:ext cx="5257800" cy="5334000"/>
            </a:xfrm>
            <a:prstGeom prst="frame">
              <a:avLst>
                <a:gd name="adj1" fmla="val 6629"/>
              </a:avLst>
            </a:prstGeom>
            <a:solidFill>
              <a:schemeClr val="accent4">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1694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828801"/>
            <a:ext cx="8839200" cy="3477875"/>
          </a:xfrm>
          <a:prstGeom prst="rect">
            <a:avLst/>
          </a:prstGeom>
          <a:noFill/>
        </p:spPr>
        <p:txBody>
          <a:bodyPr wrap="square" rtlCol="0">
            <a:spAutoFit/>
          </a:bodyPr>
          <a:lstStyle/>
          <a:p>
            <a:pPr algn="ctr"/>
            <a:r>
              <a:rPr lang="en-US" sz="6600" dirty="0">
                <a:solidFill>
                  <a:schemeClr val="bg2"/>
                </a:solidFill>
                <a:latin typeface="Broadway" pitchFamily="82" charset="0"/>
              </a:rPr>
              <a:t>Satan Has the Power to Deceive</a:t>
            </a:r>
          </a:p>
          <a:p>
            <a:pPr algn="ctr"/>
            <a:endParaRPr lang="en-US" sz="4400" dirty="0">
              <a:solidFill>
                <a:schemeClr val="bg2"/>
              </a:solidFill>
              <a:latin typeface="Broadway" pitchFamily="82" charset="0"/>
            </a:endParaRPr>
          </a:p>
          <a:p>
            <a:pPr algn="ctr"/>
            <a:r>
              <a:rPr lang="en-US" sz="4400" dirty="0">
                <a:solidFill>
                  <a:schemeClr val="bg2"/>
                </a:solidFill>
                <a:latin typeface="Broadway" pitchFamily="82" charset="0"/>
              </a:rPr>
              <a:t>Revelation 13</a:t>
            </a:r>
          </a:p>
        </p:txBody>
      </p:sp>
      <p:grpSp>
        <p:nvGrpSpPr>
          <p:cNvPr id="4" name="Group 32"/>
          <p:cNvGrpSpPr/>
          <p:nvPr/>
        </p:nvGrpSpPr>
        <p:grpSpPr>
          <a:xfrm>
            <a:off x="2133600" y="5486400"/>
            <a:ext cx="7924800" cy="1143000"/>
            <a:chOff x="228600" y="5486400"/>
            <a:chExt cx="7924800" cy="1143000"/>
          </a:xfrm>
        </p:grpSpPr>
        <p:grpSp>
          <p:nvGrpSpPr>
            <p:cNvPr id="7" name="Group 12"/>
            <p:cNvGrpSpPr/>
            <p:nvPr/>
          </p:nvGrpSpPr>
          <p:grpSpPr>
            <a:xfrm>
              <a:off x="228600" y="5486400"/>
              <a:ext cx="1981200" cy="1143000"/>
              <a:chOff x="1600200" y="2209800"/>
              <a:chExt cx="1981200" cy="1143000"/>
            </a:xfrm>
          </p:grpSpPr>
          <p:sp>
            <p:nvSpPr>
              <p:cNvPr id="14" name="Rectangle 13"/>
              <p:cNvSpPr/>
              <p:nvPr/>
            </p:nvSpPr>
            <p:spPr>
              <a:xfrm>
                <a:off x="1600200" y="2438400"/>
                <a:ext cx="1981200" cy="914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7526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3622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9718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7"/>
            <p:cNvGrpSpPr/>
            <p:nvPr/>
          </p:nvGrpSpPr>
          <p:grpSpPr>
            <a:xfrm>
              <a:off x="2209800" y="5486400"/>
              <a:ext cx="1981200" cy="1143000"/>
              <a:chOff x="1600200" y="2209800"/>
              <a:chExt cx="1981200" cy="1143000"/>
            </a:xfrm>
            <a:solidFill>
              <a:srgbClr val="0070C0"/>
            </a:solidFill>
          </p:grpSpPr>
          <p:sp>
            <p:nvSpPr>
              <p:cNvPr id="19" name="Rectangle 18"/>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2"/>
            <p:cNvGrpSpPr/>
            <p:nvPr/>
          </p:nvGrpSpPr>
          <p:grpSpPr>
            <a:xfrm>
              <a:off x="4191000" y="5486400"/>
              <a:ext cx="1981200" cy="1143000"/>
              <a:chOff x="1600200" y="2209800"/>
              <a:chExt cx="1981200" cy="1143000"/>
            </a:xfrm>
            <a:solidFill>
              <a:srgbClr val="FFFF00"/>
            </a:solidFill>
          </p:grpSpPr>
          <p:sp>
            <p:nvSpPr>
              <p:cNvPr id="24" name="Rectangle 23"/>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7"/>
            <p:cNvGrpSpPr/>
            <p:nvPr/>
          </p:nvGrpSpPr>
          <p:grpSpPr>
            <a:xfrm>
              <a:off x="6172200" y="5486400"/>
              <a:ext cx="1981200" cy="1143000"/>
              <a:chOff x="1600200" y="2209800"/>
              <a:chExt cx="1981200" cy="1143000"/>
            </a:xfrm>
            <a:solidFill>
              <a:srgbClr val="00B050"/>
            </a:solidFill>
          </p:grpSpPr>
          <p:sp>
            <p:nvSpPr>
              <p:cNvPr id="29" name="Rectangle 28"/>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33"/>
          <p:cNvGrpSpPr/>
          <p:nvPr/>
        </p:nvGrpSpPr>
        <p:grpSpPr>
          <a:xfrm flipH="1">
            <a:off x="2133600" y="228600"/>
            <a:ext cx="7924800" cy="1143000"/>
            <a:chOff x="228600" y="5486400"/>
            <a:chExt cx="7924800" cy="1143000"/>
          </a:xfrm>
        </p:grpSpPr>
        <p:grpSp>
          <p:nvGrpSpPr>
            <p:cNvPr id="12" name="Group 12"/>
            <p:cNvGrpSpPr/>
            <p:nvPr/>
          </p:nvGrpSpPr>
          <p:grpSpPr>
            <a:xfrm>
              <a:off x="228600" y="5486400"/>
              <a:ext cx="1981200" cy="1143000"/>
              <a:chOff x="1600200" y="2209800"/>
              <a:chExt cx="1981200" cy="1143000"/>
            </a:xfrm>
          </p:grpSpPr>
          <p:sp>
            <p:nvSpPr>
              <p:cNvPr id="51" name="Rectangle 50"/>
              <p:cNvSpPr/>
              <p:nvPr/>
            </p:nvSpPr>
            <p:spPr>
              <a:xfrm>
                <a:off x="1600200" y="2438400"/>
                <a:ext cx="1981200" cy="9144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17526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23622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971800" y="2209800"/>
                <a:ext cx="381000" cy="228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7"/>
            <p:cNvGrpSpPr/>
            <p:nvPr/>
          </p:nvGrpSpPr>
          <p:grpSpPr>
            <a:xfrm>
              <a:off x="2209800" y="5486400"/>
              <a:ext cx="1981200" cy="1143000"/>
              <a:chOff x="1600200" y="2209800"/>
              <a:chExt cx="1981200" cy="1143000"/>
            </a:xfrm>
            <a:solidFill>
              <a:srgbClr val="0070C0"/>
            </a:solidFill>
          </p:grpSpPr>
          <p:sp>
            <p:nvSpPr>
              <p:cNvPr id="47" name="Rectangle 46"/>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2"/>
            <p:cNvGrpSpPr/>
            <p:nvPr/>
          </p:nvGrpSpPr>
          <p:grpSpPr>
            <a:xfrm>
              <a:off x="4191000" y="5486400"/>
              <a:ext cx="1981200" cy="1143000"/>
              <a:chOff x="1600200" y="2209800"/>
              <a:chExt cx="1981200" cy="1143000"/>
            </a:xfrm>
            <a:solidFill>
              <a:srgbClr val="FFFF00"/>
            </a:solidFill>
          </p:grpSpPr>
          <p:sp>
            <p:nvSpPr>
              <p:cNvPr id="43" name="Rectangle 42"/>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7"/>
            <p:cNvGrpSpPr/>
            <p:nvPr/>
          </p:nvGrpSpPr>
          <p:grpSpPr>
            <a:xfrm>
              <a:off x="6172200" y="5486400"/>
              <a:ext cx="1981200" cy="1143000"/>
              <a:chOff x="1600200" y="2209800"/>
              <a:chExt cx="1981200" cy="1143000"/>
            </a:xfrm>
            <a:solidFill>
              <a:srgbClr val="00B050"/>
            </a:solidFill>
          </p:grpSpPr>
          <p:sp>
            <p:nvSpPr>
              <p:cNvPr id="39" name="Rectangle 38"/>
              <p:cNvSpPr/>
              <p:nvPr/>
            </p:nvSpPr>
            <p:spPr>
              <a:xfrm>
                <a:off x="1600200" y="2438400"/>
                <a:ext cx="19812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526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3622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2971800" y="2209800"/>
                <a:ext cx="3810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188830" y="1737342"/>
            <a:ext cx="1944770" cy="3321068"/>
            <a:chOff x="23893" y="1311258"/>
            <a:chExt cx="2476500" cy="4229100"/>
          </a:xfrm>
        </p:grpSpPr>
        <p:sp>
          <p:nvSpPr>
            <p:cNvPr id="28" name="Rectangle 27"/>
            <p:cNvSpPr/>
            <p:nvPr/>
          </p:nvSpPr>
          <p:spPr>
            <a:xfrm>
              <a:off x="23893" y="1311258"/>
              <a:ext cx="2476500" cy="4229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63573" y="1432281"/>
              <a:ext cx="2166311" cy="4078557"/>
              <a:chOff x="9410974" y="953355"/>
              <a:chExt cx="2166311" cy="4078557"/>
            </a:xfrm>
          </p:grpSpPr>
          <p:grpSp>
            <p:nvGrpSpPr>
              <p:cNvPr id="76" name="Group 75"/>
              <p:cNvGrpSpPr/>
              <p:nvPr/>
            </p:nvGrpSpPr>
            <p:grpSpPr>
              <a:xfrm>
                <a:off x="9410974" y="953355"/>
                <a:ext cx="2166311" cy="4078557"/>
                <a:chOff x="7522078" y="887507"/>
                <a:chExt cx="2166311" cy="4078557"/>
              </a:xfrm>
              <a:solidFill>
                <a:schemeClr val="tx1"/>
              </a:solidFill>
            </p:grpSpPr>
            <p:grpSp>
              <p:nvGrpSpPr>
                <p:cNvPr id="80" name="Group 79"/>
                <p:cNvGrpSpPr/>
                <p:nvPr/>
              </p:nvGrpSpPr>
              <p:grpSpPr>
                <a:xfrm>
                  <a:off x="7522078" y="3503214"/>
                  <a:ext cx="368949" cy="635888"/>
                  <a:chOff x="5924974" y="4157002"/>
                  <a:chExt cx="810770" cy="1397372"/>
                </a:xfrm>
                <a:grpFill/>
              </p:grpSpPr>
              <p:sp>
                <p:nvSpPr>
                  <p:cNvPr id="97" name="Freeform: Shape 96"/>
                  <p:cNvSpPr/>
                  <p:nvPr/>
                </p:nvSpPr>
                <p:spPr>
                  <a:xfrm>
                    <a:off x="5924974" y="4157002"/>
                    <a:ext cx="810770" cy="1137264"/>
                  </a:xfrm>
                  <a:custGeom>
                    <a:avLst/>
                    <a:gdLst>
                      <a:gd name="connsiteX0" fmla="*/ 127014 w 810770"/>
                      <a:gd name="connsiteY0" fmla="*/ 914804 h 1137264"/>
                      <a:gd name="connsiteX1" fmla="*/ 178731 w 810770"/>
                      <a:gd name="connsiteY1" fmla="*/ 961512 h 1137264"/>
                      <a:gd name="connsiteX2" fmla="*/ 405385 w 810770"/>
                      <a:gd name="connsiteY2" fmla="*/ 1037298 h 1137264"/>
                      <a:gd name="connsiteX3" fmla="*/ 632040 w 810770"/>
                      <a:gd name="connsiteY3" fmla="*/ 961512 h 1137264"/>
                      <a:gd name="connsiteX4" fmla="*/ 683754 w 810770"/>
                      <a:gd name="connsiteY4" fmla="*/ 914806 h 1137264"/>
                      <a:gd name="connsiteX5" fmla="*/ 674563 w 810770"/>
                      <a:gd name="connsiteY5" fmla="*/ 946468 h 1137264"/>
                      <a:gd name="connsiteX6" fmla="*/ 405384 w 810770"/>
                      <a:gd name="connsiteY6" fmla="*/ 1137264 h 1137264"/>
                      <a:gd name="connsiteX7" fmla="*/ 136206 w 810770"/>
                      <a:gd name="connsiteY7" fmla="*/ 946468 h 1137264"/>
                      <a:gd name="connsiteX8" fmla="*/ 265579 w 810770"/>
                      <a:gd name="connsiteY8" fmla="*/ 0 h 1137264"/>
                      <a:gd name="connsiteX9" fmla="*/ 546180 w 810770"/>
                      <a:gd name="connsiteY9" fmla="*/ 0 h 1137264"/>
                      <a:gd name="connsiteX10" fmla="*/ 583994 w 810770"/>
                      <a:gd name="connsiteY10" fmla="*/ 37814 h 1137264"/>
                      <a:gd name="connsiteX11" fmla="*/ 583994 w 810770"/>
                      <a:gd name="connsiteY11" fmla="*/ 189068 h 1137264"/>
                      <a:gd name="connsiteX12" fmla="*/ 581347 w 810770"/>
                      <a:gd name="connsiteY12" fmla="*/ 195459 h 1137264"/>
                      <a:gd name="connsiteX13" fmla="*/ 632040 w 810770"/>
                      <a:gd name="connsiteY13" fmla="*/ 225578 h 1137264"/>
                      <a:gd name="connsiteX14" fmla="*/ 810770 w 810770"/>
                      <a:gd name="connsiteY14" fmla="*/ 593545 h 1137264"/>
                      <a:gd name="connsiteX15" fmla="*/ 692036 w 810770"/>
                      <a:gd name="connsiteY15" fmla="*/ 907326 h 1137264"/>
                      <a:gd name="connsiteX16" fmla="*/ 683754 w 810770"/>
                      <a:gd name="connsiteY16" fmla="*/ 914806 h 1137264"/>
                      <a:gd name="connsiteX17" fmla="*/ 691585 w 810770"/>
                      <a:gd name="connsiteY17" fmla="*/ 887828 h 1137264"/>
                      <a:gd name="connsiteX18" fmla="*/ 697520 w 810770"/>
                      <a:gd name="connsiteY18" fmla="*/ 824870 h 1137264"/>
                      <a:gd name="connsiteX19" fmla="*/ 405384 w 810770"/>
                      <a:gd name="connsiteY19" fmla="*/ 512476 h 1137264"/>
                      <a:gd name="connsiteX20" fmla="*/ 113248 w 810770"/>
                      <a:gd name="connsiteY20" fmla="*/ 824870 h 1137264"/>
                      <a:gd name="connsiteX21" fmla="*/ 119183 w 810770"/>
                      <a:gd name="connsiteY21" fmla="*/ 887828 h 1137264"/>
                      <a:gd name="connsiteX22" fmla="*/ 127014 w 810770"/>
                      <a:gd name="connsiteY22" fmla="*/ 914804 h 1137264"/>
                      <a:gd name="connsiteX23" fmla="*/ 118735 w 810770"/>
                      <a:gd name="connsiteY23" fmla="*/ 907326 h 1137264"/>
                      <a:gd name="connsiteX24" fmla="*/ 0 w 810770"/>
                      <a:gd name="connsiteY24" fmla="*/ 593545 h 1137264"/>
                      <a:gd name="connsiteX25" fmla="*/ 178730 w 810770"/>
                      <a:gd name="connsiteY25" fmla="*/ 225578 h 1137264"/>
                      <a:gd name="connsiteX26" fmla="*/ 230217 w 810770"/>
                      <a:gd name="connsiteY26" fmla="*/ 194987 h 1137264"/>
                      <a:gd name="connsiteX27" fmla="*/ 227765 w 810770"/>
                      <a:gd name="connsiteY27" fmla="*/ 189068 h 1137264"/>
                      <a:gd name="connsiteX28" fmla="*/ 227765 w 810770"/>
                      <a:gd name="connsiteY28" fmla="*/ 37814 h 1137264"/>
                      <a:gd name="connsiteX29" fmla="*/ 265579 w 810770"/>
                      <a:gd name="connsiteY29" fmla="*/ 0 h 113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770" h="1137264">
                        <a:moveTo>
                          <a:pt x="127014" y="914804"/>
                        </a:moveTo>
                        <a:lnTo>
                          <a:pt x="178731" y="961512"/>
                        </a:lnTo>
                        <a:cubicBezTo>
                          <a:pt x="243430" y="1009360"/>
                          <a:pt x="321427" y="1037298"/>
                          <a:pt x="405385" y="1037298"/>
                        </a:cubicBezTo>
                        <a:cubicBezTo>
                          <a:pt x="489343" y="1037298"/>
                          <a:pt x="567340" y="1009360"/>
                          <a:pt x="632040" y="961512"/>
                        </a:cubicBezTo>
                        <a:lnTo>
                          <a:pt x="683754" y="914806"/>
                        </a:lnTo>
                        <a:lnTo>
                          <a:pt x="674563" y="946468"/>
                        </a:lnTo>
                        <a:cubicBezTo>
                          <a:pt x="630214" y="1058591"/>
                          <a:pt x="526391" y="1137264"/>
                          <a:pt x="405384" y="1137264"/>
                        </a:cubicBezTo>
                        <a:cubicBezTo>
                          <a:pt x="284378" y="1137264"/>
                          <a:pt x="180555" y="1058591"/>
                          <a:pt x="136206" y="946468"/>
                        </a:cubicBezTo>
                        <a:close/>
                        <a:moveTo>
                          <a:pt x="265579" y="0"/>
                        </a:moveTo>
                        <a:lnTo>
                          <a:pt x="546180" y="0"/>
                        </a:lnTo>
                        <a:cubicBezTo>
                          <a:pt x="567064" y="0"/>
                          <a:pt x="583994" y="16930"/>
                          <a:pt x="583994" y="37814"/>
                        </a:cubicBezTo>
                        <a:lnTo>
                          <a:pt x="583994" y="189068"/>
                        </a:lnTo>
                        <a:lnTo>
                          <a:pt x="581347" y="195459"/>
                        </a:lnTo>
                        <a:lnTo>
                          <a:pt x="632040" y="225578"/>
                        </a:lnTo>
                        <a:cubicBezTo>
                          <a:pt x="739873" y="305324"/>
                          <a:pt x="810770" y="440372"/>
                          <a:pt x="810770" y="593545"/>
                        </a:cubicBezTo>
                        <a:cubicBezTo>
                          <a:pt x="810770" y="716084"/>
                          <a:pt x="765396" y="827023"/>
                          <a:pt x="692036" y="907326"/>
                        </a:cubicBezTo>
                        <a:lnTo>
                          <a:pt x="683754" y="914806"/>
                        </a:lnTo>
                        <a:lnTo>
                          <a:pt x="691585" y="887828"/>
                        </a:lnTo>
                        <a:cubicBezTo>
                          <a:pt x="695477" y="867492"/>
                          <a:pt x="697520" y="846437"/>
                          <a:pt x="697520" y="824870"/>
                        </a:cubicBezTo>
                        <a:cubicBezTo>
                          <a:pt x="697520" y="652340"/>
                          <a:pt x="566726" y="512476"/>
                          <a:pt x="405384" y="512476"/>
                        </a:cubicBezTo>
                        <a:cubicBezTo>
                          <a:pt x="244042" y="512476"/>
                          <a:pt x="113248" y="652340"/>
                          <a:pt x="113248" y="824870"/>
                        </a:cubicBezTo>
                        <a:cubicBezTo>
                          <a:pt x="113248" y="846437"/>
                          <a:pt x="115292" y="867492"/>
                          <a:pt x="119183" y="887828"/>
                        </a:cubicBezTo>
                        <a:lnTo>
                          <a:pt x="127014" y="914804"/>
                        </a:lnTo>
                        <a:lnTo>
                          <a:pt x="118735" y="907326"/>
                        </a:lnTo>
                        <a:cubicBezTo>
                          <a:pt x="45374" y="827023"/>
                          <a:pt x="0" y="716084"/>
                          <a:pt x="0" y="593545"/>
                        </a:cubicBezTo>
                        <a:cubicBezTo>
                          <a:pt x="0" y="440372"/>
                          <a:pt x="70897" y="305324"/>
                          <a:pt x="178730" y="225578"/>
                        </a:cubicBezTo>
                        <a:lnTo>
                          <a:pt x="230217" y="194987"/>
                        </a:lnTo>
                        <a:lnTo>
                          <a:pt x="227765" y="189068"/>
                        </a:lnTo>
                        <a:lnTo>
                          <a:pt x="227765" y="37814"/>
                        </a:lnTo>
                        <a:cubicBezTo>
                          <a:pt x="227765" y="16930"/>
                          <a:pt x="244695" y="0"/>
                          <a:pt x="265579"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Oval 97"/>
                  <p:cNvSpPr/>
                  <p:nvPr/>
                </p:nvSpPr>
                <p:spPr>
                  <a:xfrm>
                    <a:off x="5924974" y="5029552"/>
                    <a:ext cx="771761" cy="5248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9319440" y="3517503"/>
                  <a:ext cx="368949" cy="635888"/>
                  <a:chOff x="5924974" y="4157002"/>
                  <a:chExt cx="810770" cy="1397372"/>
                </a:xfrm>
                <a:grpFill/>
              </p:grpSpPr>
              <p:sp>
                <p:nvSpPr>
                  <p:cNvPr id="95" name="Freeform: Shape 94"/>
                  <p:cNvSpPr/>
                  <p:nvPr/>
                </p:nvSpPr>
                <p:spPr>
                  <a:xfrm>
                    <a:off x="5924974" y="4157002"/>
                    <a:ext cx="810770" cy="1137264"/>
                  </a:xfrm>
                  <a:custGeom>
                    <a:avLst/>
                    <a:gdLst>
                      <a:gd name="connsiteX0" fmla="*/ 127014 w 810770"/>
                      <a:gd name="connsiteY0" fmla="*/ 914804 h 1137264"/>
                      <a:gd name="connsiteX1" fmla="*/ 178731 w 810770"/>
                      <a:gd name="connsiteY1" fmla="*/ 961512 h 1137264"/>
                      <a:gd name="connsiteX2" fmla="*/ 405385 w 810770"/>
                      <a:gd name="connsiteY2" fmla="*/ 1037298 h 1137264"/>
                      <a:gd name="connsiteX3" fmla="*/ 632040 w 810770"/>
                      <a:gd name="connsiteY3" fmla="*/ 961512 h 1137264"/>
                      <a:gd name="connsiteX4" fmla="*/ 683754 w 810770"/>
                      <a:gd name="connsiteY4" fmla="*/ 914806 h 1137264"/>
                      <a:gd name="connsiteX5" fmla="*/ 674563 w 810770"/>
                      <a:gd name="connsiteY5" fmla="*/ 946468 h 1137264"/>
                      <a:gd name="connsiteX6" fmla="*/ 405384 w 810770"/>
                      <a:gd name="connsiteY6" fmla="*/ 1137264 h 1137264"/>
                      <a:gd name="connsiteX7" fmla="*/ 136206 w 810770"/>
                      <a:gd name="connsiteY7" fmla="*/ 946468 h 1137264"/>
                      <a:gd name="connsiteX8" fmla="*/ 265579 w 810770"/>
                      <a:gd name="connsiteY8" fmla="*/ 0 h 1137264"/>
                      <a:gd name="connsiteX9" fmla="*/ 546180 w 810770"/>
                      <a:gd name="connsiteY9" fmla="*/ 0 h 1137264"/>
                      <a:gd name="connsiteX10" fmla="*/ 583994 w 810770"/>
                      <a:gd name="connsiteY10" fmla="*/ 37814 h 1137264"/>
                      <a:gd name="connsiteX11" fmla="*/ 583994 w 810770"/>
                      <a:gd name="connsiteY11" fmla="*/ 189068 h 1137264"/>
                      <a:gd name="connsiteX12" fmla="*/ 581347 w 810770"/>
                      <a:gd name="connsiteY12" fmla="*/ 195459 h 1137264"/>
                      <a:gd name="connsiteX13" fmla="*/ 632040 w 810770"/>
                      <a:gd name="connsiteY13" fmla="*/ 225578 h 1137264"/>
                      <a:gd name="connsiteX14" fmla="*/ 810770 w 810770"/>
                      <a:gd name="connsiteY14" fmla="*/ 593545 h 1137264"/>
                      <a:gd name="connsiteX15" fmla="*/ 692036 w 810770"/>
                      <a:gd name="connsiteY15" fmla="*/ 907326 h 1137264"/>
                      <a:gd name="connsiteX16" fmla="*/ 683754 w 810770"/>
                      <a:gd name="connsiteY16" fmla="*/ 914806 h 1137264"/>
                      <a:gd name="connsiteX17" fmla="*/ 691585 w 810770"/>
                      <a:gd name="connsiteY17" fmla="*/ 887828 h 1137264"/>
                      <a:gd name="connsiteX18" fmla="*/ 697520 w 810770"/>
                      <a:gd name="connsiteY18" fmla="*/ 824870 h 1137264"/>
                      <a:gd name="connsiteX19" fmla="*/ 405384 w 810770"/>
                      <a:gd name="connsiteY19" fmla="*/ 512476 h 1137264"/>
                      <a:gd name="connsiteX20" fmla="*/ 113248 w 810770"/>
                      <a:gd name="connsiteY20" fmla="*/ 824870 h 1137264"/>
                      <a:gd name="connsiteX21" fmla="*/ 119183 w 810770"/>
                      <a:gd name="connsiteY21" fmla="*/ 887828 h 1137264"/>
                      <a:gd name="connsiteX22" fmla="*/ 127014 w 810770"/>
                      <a:gd name="connsiteY22" fmla="*/ 914804 h 1137264"/>
                      <a:gd name="connsiteX23" fmla="*/ 118735 w 810770"/>
                      <a:gd name="connsiteY23" fmla="*/ 907326 h 1137264"/>
                      <a:gd name="connsiteX24" fmla="*/ 0 w 810770"/>
                      <a:gd name="connsiteY24" fmla="*/ 593545 h 1137264"/>
                      <a:gd name="connsiteX25" fmla="*/ 178730 w 810770"/>
                      <a:gd name="connsiteY25" fmla="*/ 225578 h 1137264"/>
                      <a:gd name="connsiteX26" fmla="*/ 230217 w 810770"/>
                      <a:gd name="connsiteY26" fmla="*/ 194987 h 1137264"/>
                      <a:gd name="connsiteX27" fmla="*/ 227765 w 810770"/>
                      <a:gd name="connsiteY27" fmla="*/ 189068 h 1137264"/>
                      <a:gd name="connsiteX28" fmla="*/ 227765 w 810770"/>
                      <a:gd name="connsiteY28" fmla="*/ 37814 h 1137264"/>
                      <a:gd name="connsiteX29" fmla="*/ 265579 w 810770"/>
                      <a:gd name="connsiteY29" fmla="*/ 0 h 113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770" h="1137264">
                        <a:moveTo>
                          <a:pt x="127014" y="914804"/>
                        </a:moveTo>
                        <a:lnTo>
                          <a:pt x="178731" y="961512"/>
                        </a:lnTo>
                        <a:cubicBezTo>
                          <a:pt x="243430" y="1009360"/>
                          <a:pt x="321427" y="1037298"/>
                          <a:pt x="405385" y="1037298"/>
                        </a:cubicBezTo>
                        <a:cubicBezTo>
                          <a:pt x="489343" y="1037298"/>
                          <a:pt x="567340" y="1009360"/>
                          <a:pt x="632040" y="961512"/>
                        </a:cubicBezTo>
                        <a:lnTo>
                          <a:pt x="683754" y="914806"/>
                        </a:lnTo>
                        <a:lnTo>
                          <a:pt x="674563" y="946468"/>
                        </a:lnTo>
                        <a:cubicBezTo>
                          <a:pt x="630214" y="1058591"/>
                          <a:pt x="526391" y="1137264"/>
                          <a:pt x="405384" y="1137264"/>
                        </a:cubicBezTo>
                        <a:cubicBezTo>
                          <a:pt x="284378" y="1137264"/>
                          <a:pt x="180555" y="1058591"/>
                          <a:pt x="136206" y="946468"/>
                        </a:cubicBezTo>
                        <a:close/>
                        <a:moveTo>
                          <a:pt x="265579" y="0"/>
                        </a:moveTo>
                        <a:lnTo>
                          <a:pt x="546180" y="0"/>
                        </a:lnTo>
                        <a:cubicBezTo>
                          <a:pt x="567064" y="0"/>
                          <a:pt x="583994" y="16930"/>
                          <a:pt x="583994" y="37814"/>
                        </a:cubicBezTo>
                        <a:lnTo>
                          <a:pt x="583994" y="189068"/>
                        </a:lnTo>
                        <a:lnTo>
                          <a:pt x="581347" y="195459"/>
                        </a:lnTo>
                        <a:lnTo>
                          <a:pt x="632040" y="225578"/>
                        </a:lnTo>
                        <a:cubicBezTo>
                          <a:pt x="739873" y="305324"/>
                          <a:pt x="810770" y="440372"/>
                          <a:pt x="810770" y="593545"/>
                        </a:cubicBezTo>
                        <a:cubicBezTo>
                          <a:pt x="810770" y="716084"/>
                          <a:pt x="765396" y="827023"/>
                          <a:pt x="692036" y="907326"/>
                        </a:cubicBezTo>
                        <a:lnTo>
                          <a:pt x="683754" y="914806"/>
                        </a:lnTo>
                        <a:lnTo>
                          <a:pt x="691585" y="887828"/>
                        </a:lnTo>
                        <a:cubicBezTo>
                          <a:pt x="695477" y="867492"/>
                          <a:pt x="697520" y="846437"/>
                          <a:pt x="697520" y="824870"/>
                        </a:cubicBezTo>
                        <a:cubicBezTo>
                          <a:pt x="697520" y="652340"/>
                          <a:pt x="566726" y="512476"/>
                          <a:pt x="405384" y="512476"/>
                        </a:cubicBezTo>
                        <a:cubicBezTo>
                          <a:pt x="244042" y="512476"/>
                          <a:pt x="113248" y="652340"/>
                          <a:pt x="113248" y="824870"/>
                        </a:cubicBezTo>
                        <a:cubicBezTo>
                          <a:pt x="113248" y="846437"/>
                          <a:pt x="115292" y="867492"/>
                          <a:pt x="119183" y="887828"/>
                        </a:cubicBezTo>
                        <a:lnTo>
                          <a:pt x="127014" y="914804"/>
                        </a:lnTo>
                        <a:lnTo>
                          <a:pt x="118735" y="907326"/>
                        </a:lnTo>
                        <a:cubicBezTo>
                          <a:pt x="45374" y="827023"/>
                          <a:pt x="0" y="716084"/>
                          <a:pt x="0" y="593545"/>
                        </a:cubicBezTo>
                        <a:cubicBezTo>
                          <a:pt x="0" y="440372"/>
                          <a:pt x="70897" y="305324"/>
                          <a:pt x="178730" y="225578"/>
                        </a:cubicBezTo>
                        <a:lnTo>
                          <a:pt x="230217" y="194987"/>
                        </a:lnTo>
                        <a:lnTo>
                          <a:pt x="227765" y="189068"/>
                        </a:lnTo>
                        <a:lnTo>
                          <a:pt x="227765" y="37814"/>
                        </a:lnTo>
                        <a:cubicBezTo>
                          <a:pt x="227765" y="16930"/>
                          <a:pt x="244695" y="0"/>
                          <a:pt x="265579"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Oval 95"/>
                  <p:cNvSpPr/>
                  <p:nvPr/>
                </p:nvSpPr>
                <p:spPr>
                  <a:xfrm>
                    <a:off x="5924974" y="5029552"/>
                    <a:ext cx="771761" cy="5248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Rounded Corners 81"/>
                <p:cNvSpPr/>
                <p:nvPr/>
              </p:nvSpPr>
              <p:spPr>
                <a:xfrm>
                  <a:off x="8249770" y="2183982"/>
                  <a:ext cx="611842" cy="19063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p:cNvSpPr/>
                <p:nvPr/>
              </p:nvSpPr>
              <p:spPr>
                <a:xfrm>
                  <a:off x="7866529" y="1050550"/>
                  <a:ext cx="1331259" cy="115355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p:cNvSpPr/>
                <p:nvPr/>
              </p:nvSpPr>
              <p:spPr>
                <a:xfrm>
                  <a:off x="8269941" y="887507"/>
                  <a:ext cx="434788" cy="16304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p:cNvSpPr/>
                <p:nvPr/>
              </p:nvSpPr>
              <p:spPr>
                <a:xfrm>
                  <a:off x="7945146" y="3504171"/>
                  <a:ext cx="1331259" cy="25613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p:cNvSpPr/>
                <p:nvPr/>
              </p:nvSpPr>
              <p:spPr>
                <a:xfrm>
                  <a:off x="7931069" y="3763557"/>
                  <a:ext cx="573881" cy="523427"/>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p:cNvSpPr/>
                <p:nvPr/>
              </p:nvSpPr>
              <p:spPr>
                <a:xfrm>
                  <a:off x="8702202" y="3770095"/>
                  <a:ext cx="573881" cy="523427"/>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p:cNvSpPr/>
                <p:nvPr/>
              </p:nvSpPr>
              <p:spPr>
                <a:xfrm>
                  <a:off x="7931069" y="4290237"/>
                  <a:ext cx="573881" cy="523427"/>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p:cNvSpPr/>
                <p:nvPr/>
              </p:nvSpPr>
              <p:spPr>
                <a:xfrm>
                  <a:off x="8700703" y="4307801"/>
                  <a:ext cx="573881" cy="523427"/>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p:cNvSpPr/>
                <p:nvPr/>
              </p:nvSpPr>
              <p:spPr>
                <a:xfrm>
                  <a:off x="7933406" y="4790390"/>
                  <a:ext cx="573881" cy="151236"/>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p:cNvSpPr/>
                <p:nvPr/>
              </p:nvSpPr>
              <p:spPr>
                <a:xfrm>
                  <a:off x="8698882" y="4813664"/>
                  <a:ext cx="573881" cy="152400"/>
                </a:xfrm>
                <a:prstGeom prst="roundRect">
                  <a:avLst>
                    <a:gd name="adj" fmla="val 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p:cNvSpPr/>
                <p:nvPr/>
              </p:nvSpPr>
              <p:spPr>
                <a:xfrm rot="4431783">
                  <a:off x="8815714" y="2737869"/>
                  <a:ext cx="1248807" cy="485850"/>
                </a:xfrm>
                <a:custGeom>
                  <a:avLst/>
                  <a:gdLst>
                    <a:gd name="connsiteX0" fmla="*/ 9600 w 1248807"/>
                    <a:gd name="connsiteY0" fmla="*/ 74605 h 485850"/>
                    <a:gd name="connsiteX1" fmla="*/ 122154 w 1248807"/>
                    <a:gd name="connsiteY1" fmla="*/ 0 h 485850"/>
                    <a:gd name="connsiteX2" fmla="*/ 592468 w 1248807"/>
                    <a:gd name="connsiteY2" fmla="*/ 0 h 485850"/>
                    <a:gd name="connsiteX3" fmla="*/ 640016 w 1248807"/>
                    <a:gd name="connsiteY3" fmla="*/ 9599 h 485850"/>
                    <a:gd name="connsiteX4" fmla="*/ 662027 w 1248807"/>
                    <a:gd name="connsiteY4" fmla="*/ 24440 h 485850"/>
                    <a:gd name="connsiteX5" fmla="*/ 673670 w 1248807"/>
                    <a:gd name="connsiteY5" fmla="*/ 14714 h 485850"/>
                    <a:gd name="connsiteX6" fmla="*/ 740564 w 1248807"/>
                    <a:gd name="connsiteY6" fmla="*/ 7254 h 485850"/>
                    <a:gd name="connsiteX7" fmla="*/ 1185284 w 1248807"/>
                    <a:gd name="connsiteY7" fmla="*/ 135926 h 485850"/>
                    <a:gd name="connsiteX8" fmla="*/ 1245319 w 1248807"/>
                    <a:gd name="connsiteY8" fmla="*/ 244848 h 485850"/>
                    <a:gd name="connsiteX9" fmla="*/ 1193969 w 1248807"/>
                    <a:gd name="connsiteY9" fmla="*/ 422326 h 485850"/>
                    <a:gd name="connsiteX10" fmla="*/ 1085048 w 1248807"/>
                    <a:gd name="connsiteY10" fmla="*/ 482363 h 485850"/>
                    <a:gd name="connsiteX11" fmla="*/ 640329 w 1248807"/>
                    <a:gd name="connsiteY11" fmla="*/ 353690 h 485850"/>
                    <a:gd name="connsiteX12" fmla="*/ 609367 w 1248807"/>
                    <a:gd name="connsiteY12" fmla="*/ 337538 h 485850"/>
                    <a:gd name="connsiteX13" fmla="*/ 605469 w 1248807"/>
                    <a:gd name="connsiteY13" fmla="*/ 332871 h 485850"/>
                    <a:gd name="connsiteX14" fmla="*/ 592468 w 1248807"/>
                    <a:gd name="connsiteY14" fmla="*/ 335496 h 485850"/>
                    <a:gd name="connsiteX15" fmla="*/ 122154 w 1248807"/>
                    <a:gd name="connsiteY15" fmla="*/ 335496 h 485850"/>
                    <a:gd name="connsiteX16" fmla="*/ 0 w 1248807"/>
                    <a:gd name="connsiteY16" fmla="*/ 213342 h 485850"/>
                    <a:gd name="connsiteX17" fmla="*/ 0 w 1248807"/>
                    <a:gd name="connsiteY17" fmla="*/ 122154 h 485850"/>
                    <a:gd name="connsiteX18" fmla="*/ 9600 w 1248807"/>
                    <a:gd name="connsiteY18" fmla="*/ 74605 h 4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8807" h="485850">
                      <a:moveTo>
                        <a:pt x="9600" y="74605"/>
                      </a:moveTo>
                      <a:cubicBezTo>
                        <a:pt x="28143" y="30763"/>
                        <a:pt x="71556" y="0"/>
                        <a:pt x="122154" y="0"/>
                      </a:cubicBezTo>
                      <a:lnTo>
                        <a:pt x="592468" y="0"/>
                      </a:lnTo>
                      <a:cubicBezTo>
                        <a:pt x="609334" y="0"/>
                        <a:pt x="625402" y="3418"/>
                        <a:pt x="640016" y="9599"/>
                      </a:cubicBezTo>
                      <a:lnTo>
                        <a:pt x="662027" y="24440"/>
                      </a:lnTo>
                      <a:lnTo>
                        <a:pt x="673670" y="14714"/>
                      </a:lnTo>
                      <a:cubicBezTo>
                        <a:pt x="693381" y="3849"/>
                        <a:pt x="717236" y="504"/>
                        <a:pt x="740564" y="7254"/>
                      </a:cubicBezTo>
                      <a:lnTo>
                        <a:pt x="1185284" y="135926"/>
                      </a:lnTo>
                      <a:cubicBezTo>
                        <a:pt x="1231940" y="149425"/>
                        <a:pt x="1258819" y="198191"/>
                        <a:pt x="1245319" y="244848"/>
                      </a:cubicBezTo>
                      <a:lnTo>
                        <a:pt x="1193969" y="422326"/>
                      </a:lnTo>
                      <a:cubicBezTo>
                        <a:pt x="1180469" y="468982"/>
                        <a:pt x="1131704" y="495862"/>
                        <a:pt x="1085048" y="482363"/>
                      </a:cubicBezTo>
                      <a:lnTo>
                        <a:pt x="640329" y="353690"/>
                      </a:lnTo>
                      <a:cubicBezTo>
                        <a:pt x="628665" y="350316"/>
                        <a:pt x="618237" y="344736"/>
                        <a:pt x="609367" y="337538"/>
                      </a:cubicBezTo>
                      <a:lnTo>
                        <a:pt x="605469" y="332871"/>
                      </a:lnTo>
                      <a:lnTo>
                        <a:pt x="592468" y="335496"/>
                      </a:lnTo>
                      <a:lnTo>
                        <a:pt x="122154" y="335496"/>
                      </a:lnTo>
                      <a:cubicBezTo>
                        <a:pt x="54690" y="335496"/>
                        <a:pt x="0" y="280806"/>
                        <a:pt x="0" y="213342"/>
                      </a:cubicBezTo>
                      <a:lnTo>
                        <a:pt x="0" y="122154"/>
                      </a:lnTo>
                      <a:cubicBezTo>
                        <a:pt x="0" y="105287"/>
                        <a:pt x="3418" y="89220"/>
                        <a:pt x="9600" y="74605"/>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p:cNvSpPr/>
                <p:nvPr/>
              </p:nvSpPr>
              <p:spPr>
                <a:xfrm rot="17168217" flipH="1">
                  <a:off x="7182278" y="2713749"/>
                  <a:ext cx="1248807" cy="485850"/>
                </a:xfrm>
                <a:custGeom>
                  <a:avLst/>
                  <a:gdLst>
                    <a:gd name="connsiteX0" fmla="*/ 9600 w 1248807"/>
                    <a:gd name="connsiteY0" fmla="*/ 74605 h 485850"/>
                    <a:gd name="connsiteX1" fmla="*/ 122154 w 1248807"/>
                    <a:gd name="connsiteY1" fmla="*/ 0 h 485850"/>
                    <a:gd name="connsiteX2" fmla="*/ 592468 w 1248807"/>
                    <a:gd name="connsiteY2" fmla="*/ 0 h 485850"/>
                    <a:gd name="connsiteX3" fmla="*/ 640016 w 1248807"/>
                    <a:gd name="connsiteY3" fmla="*/ 9599 h 485850"/>
                    <a:gd name="connsiteX4" fmla="*/ 662027 w 1248807"/>
                    <a:gd name="connsiteY4" fmla="*/ 24440 h 485850"/>
                    <a:gd name="connsiteX5" fmla="*/ 673670 w 1248807"/>
                    <a:gd name="connsiteY5" fmla="*/ 14714 h 485850"/>
                    <a:gd name="connsiteX6" fmla="*/ 740564 w 1248807"/>
                    <a:gd name="connsiteY6" fmla="*/ 7254 h 485850"/>
                    <a:gd name="connsiteX7" fmla="*/ 1185284 w 1248807"/>
                    <a:gd name="connsiteY7" fmla="*/ 135926 h 485850"/>
                    <a:gd name="connsiteX8" fmla="*/ 1245319 w 1248807"/>
                    <a:gd name="connsiteY8" fmla="*/ 244848 h 485850"/>
                    <a:gd name="connsiteX9" fmla="*/ 1193969 w 1248807"/>
                    <a:gd name="connsiteY9" fmla="*/ 422326 h 485850"/>
                    <a:gd name="connsiteX10" fmla="*/ 1085048 w 1248807"/>
                    <a:gd name="connsiteY10" fmla="*/ 482363 h 485850"/>
                    <a:gd name="connsiteX11" fmla="*/ 640329 w 1248807"/>
                    <a:gd name="connsiteY11" fmla="*/ 353690 h 485850"/>
                    <a:gd name="connsiteX12" fmla="*/ 609367 w 1248807"/>
                    <a:gd name="connsiteY12" fmla="*/ 337538 h 485850"/>
                    <a:gd name="connsiteX13" fmla="*/ 605469 w 1248807"/>
                    <a:gd name="connsiteY13" fmla="*/ 332871 h 485850"/>
                    <a:gd name="connsiteX14" fmla="*/ 592468 w 1248807"/>
                    <a:gd name="connsiteY14" fmla="*/ 335496 h 485850"/>
                    <a:gd name="connsiteX15" fmla="*/ 122154 w 1248807"/>
                    <a:gd name="connsiteY15" fmla="*/ 335496 h 485850"/>
                    <a:gd name="connsiteX16" fmla="*/ 0 w 1248807"/>
                    <a:gd name="connsiteY16" fmla="*/ 213342 h 485850"/>
                    <a:gd name="connsiteX17" fmla="*/ 0 w 1248807"/>
                    <a:gd name="connsiteY17" fmla="*/ 122154 h 485850"/>
                    <a:gd name="connsiteX18" fmla="*/ 9600 w 1248807"/>
                    <a:gd name="connsiteY18" fmla="*/ 74605 h 4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8807" h="485850">
                      <a:moveTo>
                        <a:pt x="9600" y="74605"/>
                      </a:moveTo>
                      <a:cubicBezTo>
                        <a:pt x="28143" y="30763"/>
                        <a:pt x="71556" y="0"/>
                        <a:pt x="122154" y="0"/>
                      </a:cubicBezTo>
                      <a:lnTo>
                        <a:pt x="592468" y="0"/>
                      </a:lnTo>
                      <a:cubicBezTo>
                        <a:pt x="609334" y="0"/>
                        <a:pt x="625402" y="3418"/>
                        <a:pt x="640016" y="9599"/>
                      </a:cubicBezTo>
                      <a:lnTo>
                        <a:pt x="662027" y="24440"/>
                      </a:lnTo>
                      <a:lnTo>
                        <a:pt x="673670" y="14714"/>
                      </a:lnTo>
                      <a:cubicBezTo>
                        <a:pt x="693381" y="3849"/>
                        <a:pt x="717236" y="504"/>
                        <a:pt x="740564" y="7254"/>
                      </a:cubicBezTo>
                      <a:lnTo>
                        <a:pt x="1185284" y="135926"/>
                      </a:lnTo>
                      <a:cubicBezTo>
                        <a:pt x="1231940" y="149425"/>
                        <a:pt x="1258819" y="198191"/>
                        <a:pt x="1245319" y="244848"/>
                      </a:cubicBezTo>
                      <a:lnTo>
                        <a:pt x="1193969" y="422326"/>
                      </a:lnTo>
                      <a:cubicBezTo>
                        <a:pt x="1180469" y="468982"/>
                        <a:pt x="1131704" y="495862"/>
                        <a:pt x="1085048" y="482363"/>
                      </a:cubicBezTo>
                      <a:lnTo>
                        <a:pt x="640329" y="353690"/>
                      </a:lnTo>
                      <a:cubicBezTo>
                        <a:pt x="628665" y="350316"/>
                        <a:pt x="618237" y="344736"/>
                        <a:pt x="609367" y="337538"/>
                      </a:cubicBezTo>
                      <a:lnTo>
                        <a:pt x="605469" y="332871"/>
                      </a:lnTo>
                      <a:lnTo>
                        <a:pt x="592468" y="335496"/>
                      </a:lnTo>
                      <a:lnTo>
                        <a:pt x="122154" y="335496"/>
                      </a:lnTo>
                      <a:cubicBezTo>
                        <a:pt x="54690" y="335496"/>
                        <a:pt x="0" y="280806"/>
                        <a:pt x="0" y="213342"/>
                      </a:cubicBezTo>
                      <a:lnTo>
                        <a:pt x="0" y="122154"/>
                      </a:lnTo>
                      <a:cubicBezTo>
                        <a:pt x="0" y="105287"/>
                        <a:pt x="3418" y="89220"/>
                        <a:pt x="9600" y="74605"/>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28"/>
                <p:cNvSpPr/>
                <p:nvPr/>
              </p:nvSpPr>
              <p:spPr>
                <a:xfrm>
                  <a:off x="7741972" y="2321686"/>
                  <a:ext cx="1723530" cy="1182485"/>
                </a:xfrm>
                <a:custGeom>
                  <a:avLst/>
                  <a:gdLst>
                    <a:gd name="connsiteX0" fmla="*/ 0 w 1967753"/>
                    <a:gd name="connsiteY0" fmla="*/ 1223541 h 1223541"/>
                    <a:gd name="connsiteX1" fmla="*/ 305885 w 1967753"/>
                    <a:gd name="connsiteY1" fmla="*/ 0 h 1223541"/>
                    <a:gd name="connsiteX2" fmla="*/ 1661868 w 1967753"/>
                    <a:gd name="connsiteY2" fmla="*/ 0 h 1223541"/>
                    <a:gd name="connsiteX3" fmla="*/ 1967753 w 1967753"/>
                    <a:gd name="connsiteY3" fmla="*/ 1223541 h 1223541"/>
                    <a:gd name="connsiteX4" fmla="*/ 0 w 1967753"/>
                    <a:gd name="connsiteY4" fmla="*/ 1223541 h 1223541"/>
                    <a:gd name="connsiteX0" fmla="*/ 0 w 1967753"/>
                    <a:gd name="connsiteY0" fmla="*/ 1223541 h 1223541"/>
                    <a:gd name="connsiteX1" fmla="*/ 359673 w 1967753"/>
                    <a:gd name="connsiteY1" fmla="*/ 94129 h 1223541"/>
                    <a:gd name="connsiteX2" fmla="*/ 1661868 w 1967753"/>
                    <a:gd name="connsiteY2" fmla="*/ 0 h 1223541"/>
                    <a:gd name="connsiteX3" fmla="*/ 1967753 w 1967753"/>
                    <a:gd name="connsiteY3" fmla="*/ 1223541 h 1223541"/>
                    <a:gd name="connsiteX4" fmla="*/ 0 w 1967753"/>
                    <a:gd name="connsiteY4" fmla="*/ 1223541 h 1223541"/>
                    <a:gd name="connsiteX0" fmla="*/ 0 w 1967753"/>
                    <a:gd name="connsiteY0" fmla="*/ 1129412 h 1129412"/>
                    <a:gd name="connsiteX1" fmla="*/ 359673 w 1967753"/>
                    <a:gd name="connsiteY1" fmla="*/ 0 h 1129412"/>
                    <a:gd name="connsiteX2" fmla="*/ 1581185 w 1967753"/>
                    <a:gd name="connsiteY2" fmla="*/ 13448 h 1129412"/>
                    <a:gd name="connsiteX3" fmla="*/ 1967753 w 1967753"/>
                    <a:gd name="connsiteY3" fmla="*/ 1129412 h 1129412"/>
                    <a:gd name="connsiteX4" fmla="*/ 0 w 1967753"/>
                    <a:gd name="connsiteY4" fmla="*/ 1129412 h 1129412"/>
                    <a:gd name="connsiteX0" fmla="*/ 0 w 1967753"/>
                    <a:gd name="connsiteY0" fmla="*/ 1129412 h 1129412"/>
                    <a:gd name="connsiteX1" fmla="*/ 359673 w 1967753"/>
                    <a:gd name="connsiteY1" fmla="*/ 0 h 1129412"/>
                    <a:gd name="connsiteX2" fmla="*/ 1581185 w 1967753"/>
                    <a:gd name="connsiteY2" fmla="*/ 13448 h 1129412"/>
                    <a:gd name="connsiteX3" fmla="*/ 1967753 w 1967753"/>
                    <a:gd name="connsiteY3" fmla="*/ 1129412 h 1129412"/>
                    <a:gd name="connsiteX4" fmla="*/ 0 w 1967753"/>
                    <a:gd name="connsiteY4" fmla="*/ 1129412 h 1129412"/>
                    <a:gd name="connsiteX0" fmla="*/ 0 w 1967753"/>
                    <a:gd name="connsiteY0" fmla="*/ 1129412 h 1129412"/>
                    <a:gd name="connsiteX1" fmla="*/ 359673 w 1967753"/>
                    <a:gd name="connsiteY1" fmla="*/ 0 h 1129412"/>
                    <a:gd name="connsiteX2" fmla="*/ 1581185 w 1967753"/>
                    <a:gd name="connsiteY2" fmla="*/ 13448 h 1129412"/>
                    <a:gd name="connsiteX3" fmla="*/ 1967753 w 1967753"/>
                    <a:gd name="connsiteY3" fmla="*/ 1129412 h 1129412"/>
                    <a:gd name="connsiteX4" fmla="*/ 0 w 1967753"/>
                    <a:gd name="connsiteY4" fmla="*/ 1129412 h 112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753" h="1129412">
                      <a:moveTo>
                        <a:pt x="0" y="1129412"/>
                      </a:moveTo>
                      <a:cubicBezTo>
                        <a:pt x="119891" y="752941"/>
                        <a:pt x="199440" y="80636"/>
                        <a:pt x="359673" y="0"/>
                      </a:cubicBezTo>
                      <a:lnTo>
                        <a:pt x="1581185" y="13448"/>
                      </a:lnTo>
                      <a:cubicBezTo>
                        <a:pt x="1710041" y="103048"/>
                        <a:pt x="1838897" y="757424"/>
                        <a:pt x="1967753" y="1129412"/>
                      </a:cubicBezTo>
                      <a:lnTo>
                        <a:pt x="0" y="1129412"/>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10000105" y="1539591"/>
                <a:ext cx="841898" cy="73458"/>
                <a:chOff x="8171518" y="680037"/>
                <a:chExt cx="1777571" cy="155097"/>
              </a:xfrm>
              <a:solidFill>
                <a:srgbClr val="FFFF00"/>
              </a:solidFill>
            </p:grpSpPr>
            <p:sp>
              <p:nvSpPr>
                <p:cNvPr id="78" name="Moon 77"/>
                <p:cNvSpPr/>
                <p:nvPr/>
              </p:nvSpPr>
              <p:spPr>
                <a:xfrm rot="6526735">
                  <a:off x="8486438" y="365117"/>
                  <a:ext cx="152230" cy="782069"/>
                </a:xfrm>
                <a:prstGeom prst="moon">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4539460">
                  <a:off x="9481940" y="367984"/>
                  <a:ext cx="152230" cy="782069"/>
                </a:xfrm>
                <a:prstGeom prst="moon">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052827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The Image of the Beast</a:t>
            </a:r>
          </a:p>
        </p:txBody>
      </p:sp>
      <p:sp>
        <p:nvSpPr>
          <p:cNvPr id="7" name="TextBox 6"/>
          <p:cNvSpPr txBox="1"/>
          <p:nvPr/>
        </p:nvSpPr>
        <p:spPr>
          <a:xfrm>
            <a:off x="1524000" y="1143001"/>
            <a:ext cx="4724400" cy="646331"/>
          </a:xfrm>
          <a:prstGeom prst="rect">
            <a:avLst/>
          </a:prstGeom>
          <a:noFill/>
        </p:spPr>
        <p:txBody>
          <a:bodyPr wrap="square" rtlCol="0">
            <a:spAutoFit/>
          </a:bodyPr>
          <a:lstStyle/>
          <a:p>
            <a:r>
              <a:rPr lang="en-US" dirty="0">
                <a:solidFill>
                  <a:schemeClr val="bg2"/>
                </a:solidFill>
              </a:rPr>
              <a:t>Beast  coming up from the sea</a:t>
            </a:r>
          </a:p>
          <a:p>
            <a:r>
              <a:rPr lang="en-US" dirty="0">
                <a:solidFill>
                  <a:schemeClr val="bg2"/>
                </a:solidFill>
              </a:rPr>
              <a:t>See also: (Daniel 7:3-5)</a:t>
            </a:r>
          </a:p>
        </p:txBody>
      </p:sp>
      <p:sp>
        <p:nvSpPr>
          <p:cNvPr id="8" name="TextBox 7"/>
          <p:cNvSpPr txBox="1"/>
          <p:nvPr/>
        </p:nvSpPr>
        <p:spPr>
          <a:xfrm>
            <a:off x="6781800" y="838200"/>
            <a:ext cx="2743200" cy="1754326"/>
          </a:xfrm>
          <a:prstGeom prst="rect">
            <a:avLst/>
          </a:prstGeom>
          <a:noFill/>
        </p:spPr>
        <p:txBody>
          <a:bodyPr wrap="square" rtlCol="0">
            <a:spAutoFit/>
          </a:bodyPr>
          <a:lstStyle/>
          <a:p>
            <a:r>
              <a:rPr lang="en-US" dirty="0">
                <a:solidFill>
                  <a:schemeClr val="bg2"/>
                </a:solidFill>
              </a:rPr>
              <a:t>Sea of Humanity</a:t>
            </a:r>
          </a:p>
          <a:p>
            <a:endParaRPr lang="en-US" dirty="0">
              <a:solidFill>
                <a:schemeClr val="bg2"/>
              </a:solidFill>
            </a:endParaRPr>
          </a:p>
          <a:p>
            <a:r>
              <a:rPr lang="en-US" dirty="0">
                <a:solidFill>
                  <a:schemeClr val="bg2"/>
                </a:solidFill>
              </a:rPr>
              <a:t>Dragon--Satan</a:t>
            </a:r>
          </a:p>
          <a:p>
            <a:endParaRPr lang="en-US" dirty="0">
              <a:solidFill>
                <a:schemeClr val="bg2"/>
              </a:solidFill>
            </a:endParaRPr>
          </a:p>
          <a:p>
            <a:r>
              <a:rPr lang="en-US" dirty="0">
                <a:solidFill>
                  <a:schemeClr val="bg2"/>
                </a:solidFill>
              </a:rPr>
              <a:t>Crown= power </a:t>
            </a:r>
          </a:p>
          <a:p>
            <a:r>
              <a:rPr lang="en-US" dirty="0">
                <a:solidFill>
                  <a:schemeClr val="bg2"/>
                </a:solidFill>
              </a:rPr>
              <a:t>over the Kingdom</a:t>
            </a:r>
          </a:p>
        </p:txBody>
      </p:sp>
      <p:sp>
        <p:nvSpPr>
          <p:cNvPr id="9" name="TextBox 8"/>
          <p:cNvSpPr txBox="1"/>
          <p:nvPr/>
        </p:nvSpPr>
        <p:spPr>
          <a:xfrm>
            <a:off x="304800" y="3216117"/>
            <a:ext cx="2743200" cy="2308324"/>
          </a:xfrm>
          <a:prstGeom prst="rect">
            <a:avLst/>
          </a:prstGeom>
          <a:noFill/>
        </p:spPr>
        <p:txBody>
          <a:bodyPr wrap="square" rtlCol="0">
            <a:spAutoFit/>
          </a:bodyPr>
          <a:lstStyle/>
          <a:p>
            <a:r>
              <a:rPr lang="en-US" dirty="0">
                <a:solidFill>
                  <a:schemeClr val="bg2"/>
                </a:solidFill>
              </a:rPr>
              <a:t>Characteristics of</a:t>
            </a:r>
          </a:p>
          <a:p>
            <a:r>
              <a:rPr lang="en-US" dirty="0">
                <a:solidFill>
                  <a:schemeClr val="bg2"/>
                </a:solidFill>
              </a:rPr>
              <a:t> a Beast:</a:t>
            </a:r>
          </a:p>
          <a:p>
            <a:endParaRPr lang="en-US" dirty="0">
              <a:solidFill>
                <a:schemeClr val="bg2"/>
              </a:solidFill>
            </a:endParaRPr>
          </a:p>
          <a:p>
            <a:r>
              <a:rPr lang="en-US" dirty="0">
                <a:solidFill>
                  <a:schemeClr val="bg2"/>
                </a:solidFill>
              </a:rPr>
              <a:t>Murderers, </a:t>
            </a:r>
          </a:p>
          <a:p>
            <a:r>
              <a:rPr lang="en-US" dirty="0">
                <a:solidFill>
                  <a:schemeClr val="bg2"/>
                </a:solidFill>
              </a:rPr>
              <a:t>corrupt, </a:t>
            </a:r>
          </a:p>
          <a:p>
            <a:r>
              <a:rPr lang="en-US" dirty="0">
                <a:solidFill>
                  <a:schemeClr val="bg2"/>
                </a:solidFill>
              </a:rPr>
              <a:t>carnivorous, </a:t>
            </a:r>
          </a:p>
          <a:p>
            <a:r>
              <a:rPr lang="en-US" dirty="0">
                <a:solidFill>
                  <a:schemeClr val="bg2"/>
                </a:solidFill>
              </a:rPr>
              <a:t>and brutal in their dispositions</a:t>
            </a:r>
          </a:p>
        </p:txBody>
      </p:sp>
      <p:sp>
        <p:nvSpPr>
          <p:cNvPr id="10" name="TextBox 9"/>
          <p:cNvSpPr txBox="1"/>
          <p:nvPr/>
        </p:nvSpPr>
        <p:spPr>
          <a:xfrm>
            <a:off x="152400" y="6404254"/>
            <a:ext cx="2743200" cy="369332"/>
          </a:xfrm>
          <a:prstGeom prst="rect">
            <a:avLst/>
          </a:prstGeom>
          <a:noFill/>
        </p:spPr>
        <p:txBody>
          <a:bodyPr wrap="square" rtlCol="0">
            <a:spAutoFit/>
          </a:bodyPr>
          <a:lstStyle/>
          <a:p>
            <a:r>
              <a:rPr lang="en-US" dirty="0">
                <a:solidFill>
                  <a:schemeClr val="bg2"/>
                </a:solidFill>
              </a:rPr>
              <a:t>Revelation 13:1</a:t>
            </a:r>
          </a:p>
        </p:txBody>
      </p:sp>
      <p:sp>
        <p:nvSpPr>
          <p:cNvPr id="11" name="TextBox 10"/>
          <p:cNvSpPr txBox="1"/>
          <p:nvPr/>
        </p:nvSpPr>
        <p:spPr>
          <a:xfrm>
            <a:off x="7138707" y="3264933"/>
            <a:ext cx="4872318" cy="3139321"/>
          </a:xfrm>
          <a:prstGeom prst="rect">
            <a:avLst/>
          </a:prstGeom>
          <a:noFill/>
        </p:spPr>
        <p:txBody>
          <a:bodyPr wrap="square" rtlCol="0">
            <a:spAutoFit/>
          </a:bodyPr>
          <a:lstStyle/>
          <a:p>
            <a:r>
              <a:rPr lang="en-US" dirty="0">
                <a:solidFill>
                  <a:schemeClr val="bg2"/>
                </a:solidFill>
              </a:rPr>
              <a:t>7= complete, fullness of evil</a:t>
            </a:r>
          </a:p>
          <a:p>
            <a:endParaRPr lang="en-US" dirty="0">
              <a:solidFill>
                <a:schemeClr val="bg2"/>
              </a:solidFill>
            </a:endParaRPr>
          </a:p>
          <a:p>
            <a:r>
              <a:rPr lang="en-US" dirty="0">
                <a:solidFill>
                  <a:schemeClr val="bg2"/>
                </a:solidFill>
              </a:rPr>
              <a:t>10= Power, but incomplete, just short of 12 (Authority)</a:t>
            </a:r>
          </a:p>
          <a:p>
            <a:endParaRPr lang="en-US" dirty="0">
              <a:solidFill>
                <a:schemeClr val="bg2"/>
              </a:solidFill>
            </a:endParaRPr>
          </a:p>
          <a:p>
            <a:r>
              <a:rPr lang="en-US" dirty="0">
                <a:solidFill>
                  <a:srgbClr val="FFC000"/>
                </a:solidFill>
              </a:rPr>
              <a:t>Note: At first glance the image is that of the dragon, but there is a difference. This beast has 10 crowns placed upon its horns not his heads. The beast’s crowns suggest that its power rests upon brute force. The beast actually has less power than the dragon.</a:t>
            </a:r>
          </a:p>
        </p:txBody>
      </p:sp>
      <p:pic>
        <p:nvPicPr>
          <p:cNvPr id="14" name="Picture 13">
            <a:extLst>
              <a:ext uri="{FF2B5EF4-FFF2-40B4-BE49-F238E27FC236}">
                <a16:creationId xmlns:a16="http://schemas.microsoft.com/office/drawing/2014/main" id="{E8618550-9719-4789-BA30-087E529B8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007" y="2087344"/>
            <a:ext cx="4076700" cy="4086225"/>
          </a:xfrm>
          <a:prstGeom prst="rect">
            <a:avLst/>
          </a:prstGeom>
        </p:spPr>
      </p:pic>
      <p:pic>
        <p:nvPicPr>
          <p:cNvPr id="16" name="Picture 15">
            <a:extLst>
              <a:ext uri="{FF2B5EF4-FFF2-40B4-BE49-F238E27FC236}">
                <a16:creationId xmlns:a16="http://schemas.microsoft.com/office/drawing/2014/main" id="{DDBAD7E0-554E-4153-9582-FE6A3F900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257" y="845841"/>
            <a:ext cx="2509943" cy="1890400"/>
          </a:xfrm>
          <a:prstGeom prst="rect">
            <a:avLst/>
          </a:prstGeom>
        </p:spPr>
      </p:pic>
    </p:spTree>
    <p:extLst>
      <p:ext uri="{BB962C8B-B14F-4D97-AF65-F5344CB8AC3E}">
        <p14:creationId xmlns:p14="http://schemas.microsoft.com/office/powerpoint/2010/main" val="3477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1200329"/>
          </a:xfrm>
          <a:prstGeom prst="rect">
            <a:avLst/>
          </a:prstGeom>
          <a:noFill/>
        </p:spPr>
        <p:txBody>
          <a:bodyPr wrap="square" rtlCol="0">
            <a:spAutoFit/>
          </a:bodyPr>
          <a:lstStyle/>
          <a:p>
            <a:pPr algn="ctr"/>
            <a:r>
              <a:rPr lang="en-US" sz="4400" dirty="0">
                <a:solidFill>
                  <a:schemeClr val="bg2"/>
                </a:solidFill>
                <a:latin typeface="Broadway" pitchFamily="82" charset="0"/>
              </a:rPr>
              <a:t>Leopards…bears…lions</a:t>
            </a:r>
          </a:p>
          <a:p>
            <a:pPr algn="ctr"/>
            <a:r>
              <a:rPr lang="en-US" sz="2800" dirty="0">
                <a:solidFill>
                  <a:schemeClr val="bg2"/>
                </a:solidFill>
                <a:latin typeface="Broadway" pitchFamily="82" charset="0"/>
              </a:rPr>
              <a:t>“Oh my”</a:t>
            </a:r>
          </a:p>
        </p:txBody>
      </p:sp>
      <p:sp>
        <p:nvSpPr>
          <p:cNvPr id="7" name="TextBox 6"/>
          <p:cNvSpPr txBox="1"/>
          <p:nvPr/>
        </p:nvSpPr>
        <p:spPr>
          <a:xfrm>
            <a:off x="1524000" y="1066801"/>
            <a:ext cx="4724400" cy="461665"/>
          </a:xfrm>
          <a:prstGeom prst="rect">
            <a:avLst/>
          </a:prstGeom>
          <a:noFill/>
        </p:spPr>
        <p:txBody>
          <a:bodyPr wrap="square" rtlCol="0">
            <a:spAutoFit/>
          </a:bodyPr>
          <a:lstStyle/>
          <a:p>
            <a:r>
              <a:rPr lang="en-US" sz="2400" dirty="0">
                <a:solidFill>
                  <a:schemeClr val="bg2"/>
                </a:solidFill>
              </a:rPr>
              <a:t>Beasts of Prey</a:t>
            </a:r>
          </a:p>
        </p:txBody>
      </p:sp>
      <p:sp>
        <p:nvSpPr>
          <p:cNvPr id="10" name="TextBox 9"/>
          <p:cNvSpPr txBox="1"/>
          <p:nvPr/>
        </p:nvSpPr>
        <p:spPr>
          <a:xfrm>
            <a:off x="152400" y="6465838"/>
            <a:ext cx="2743200" cy="369332"/>
          </a:xfrm>
          <a:prstGeom prst="rect">
            <a:avLst/>
          </a:prstGeom>
          <a:noFill/>
        </p:spPr>
        <p:txBody>
          <a:bodyPr wrap="square" rtlCol="0">
            <a:spAutoFit/>
          </a:bodyPr>
          <a:lstStyle/>
          <a:p>
            <a:r>
              <a:rPr lang="en-US" dirty="0">
                <a:solidFill>
                  <a:schemeClr val="bg2"/>
                </a:solidFill>
              </a:rPr>
              <a:t>Revelation 13:2</a:t>
            </a:r>
          </a:p>
        </p:txBody>
      </p:sp>
      <p:sp>
        <p:nvSpPr>
          <p:cNvPr id="11" name="TextBox 10"/>
          <p:cNvSpPr txBox="1"/>
          <p:nvPr/>
        </p:nvSpPr>
        <p:spPr>
          <a:xfrm>
            <a:off x="5943600" y="3886201"/>
            <a:ext cx="2590800" cy="2400657"/>
          </a:xfrm>
          <a:prstGeom prst="rect">
            <a:avLst/>
          </a:prstGeom>
          <a:noFill/>
        </p:spPr>
        <p:txBody>
          <a:bodyPr wrap="square" rtlCol="0">
            <a:spAutoFit/>
          </a:bodyPr>
          <a:lstStyle/>
          <a:p>
            <a:r>
              <a:rPr lang="en-US" dirty="0">
                <a:solidFill>
                  <a:schemeClr val="bg2"/>
                </a:solidFill>
              </a:rPr>
              <a:t>The Beast receives his power and authority from the Dragon</a:t>
            </a:r>
          </a:p>
          <a:p>
            <a:endParaRPr lang="en-US" dirty="0">
              <a:solidFill>
                <a:schemeClr val="bg2"/>
              </a:solidFill>
            </a:endParaRPr>
          </a:p>
          <a:p>
            <a:r>
              <a:rPr lang="en-US" sz="2400" dirty="0">
                <a:solidFill>
                  <a:srgbClr val="FFC000"/>
                </a:solidFill>
              </a:rPr>
              <a:t>However</a:t>
            </a:r>
          </a:p>
          <a:p>
            <a:endParaRPr lang="en-US" dirty="0">
              <a:solidFill>
                <a:schemeClr val="bg2"/>
              </a:solidFill>
            </a:endParaRPr>
          </a:p>
          <a:p>
            <a:r>
              <a:rPr lang="en-US" dirty="0">
                <a:solidFill>
                  <a:schemeClr val="bg2"/>
                </a:solidFill>
              </a:rPr>
              <a:t>The Beast gets approved power from us</a:t>
            </a:r>
          </a:p>
        </p:txBody>
      </p:sp>
      <p:pic>
        <p:nvPicPr>
          <p:cNvPr id="8" name="Picture 7">
            <a:extLst>
              <a:ext uri="{FF2B5EF4-FFF2-40B4-BE49-F238E27FC236}">
                <a16:creationId xmlns:a16="http://schemas.microsoft.com/office/drawing/2014/main" id="{A1F286D9-54EE-4ADA-BEA6-D2851322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958" y="1594684"/>
            <a:ext cx="2514600" cy="1892300"/>
          </a:xfrm>
          <a:prstGeom prst="rect">
            <a:avLst/>
          </a:prstGeom>
        </p:spPr>
      </p:pic>
      <p:pic>
        <p:nvPicPr>
          <p:cNvPr id="12" name="Picture 11">
            <a:extLst>
              <a:ext uri="{FF2B5EF4-FFF2-40B4-BE49-F238E27FC236}">
                <a16:creationId xmlns:a16="http://schemas.microsoft.com/office/drawing/2014/main" id="{2279A0E5-7770-4EF9-9AED-9BD3B7E4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0" y="1307704"/>
            <a:ext cx="4000500" cy="2387600"/>
          </a:xfrm>
          <a:prstGeom prst="rect">
            <a:avLst/>
          </a:prstGeom>
        </p:spPr>
      </p:pic>
      <p:pic>
        <p:nvPicPr>
          <p:cNvPr id="14" name="Picture 13">
            <a:extLst>
              <a:ext uri="{FF2B5EF4-FFF2-40B4-BE49-F238E27FC236}">
                <a16:creationId xmlns:a16="http://schemas.microsoft.com/office/drawing/2014/main" id="{B31F7DC8-9079-402E-8B7D-8B9FA1171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469" y="3917722"/>
            <a:ext cx="2686050" cy="2524125"/>
          </a:xfrm>
          <a:prstGeom prst="rect">
            <a:avLst/>
          </a:prstGeom>
        </p:spPr>
      </p:pic>
      <p:pic>
        <p:nvPicPr>
          <p:cNvPr id="16" name="Picture 15">
            <a:extLst>
              <a:ext uri="{FF2B5EF4-FFF2-40B4-BE49-F238E27FC236}">
                <a16:creationId xmlns:a16="http://schemas.microsoft.com/office/drawing/2014/main" id="{FC6C693D-8DBA-4701-8830-9490AA21A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481" y="3966527"/>
            <a:ext cx="1890594" cy="2520792"/>
          </a:xfrm>
          <a:prstGeom prst="rect">
            <a:avLst/>
          </a:prstGeom>
        </p:spPr>
      </p:pic>
    </p:spTree>
    <p:extLst>
      <p:ext uri="{BB962C8B-B14F-4D97-AF65-F5344CB8AC3E}">
        <p14:creationId xmlns:p14="http://schemas.microsoft.com/office/powerpoint/2010/main" val="215177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Changing our Hearts</a:t>
            </a:r>
            <a:endParaRPr lang="en-US" sz="2800" dirty="0">
              <a:solidFill>
                <a:schemeClr val="bg2"/>
              </a:solidFill>
              <a:latin typeface="Broadway" pitchFamily="82" charset="0"/>
            </a:endParaRPr>
          </a:p>
        </p:txBody>
      </p:sp>
      <p:sp>
        <p:nvSpPr>
          <p:cNvPr id="7" name="TextBox 6"/>
          <p:cNvSpPr txBox="1"/>
          <p:nvPr/>
        </p:nvSpPr>
        <p:spPr>
          <a:xfrm>
            <a:off x="349624" y="1600200"/>
            <a:ext cx="4831976" cy="2308324"/>
          </a:xfrm>
          <a:prstGeom prst="rect">
            <a:avLst/>
          </a:prstGeom>
          <a:noFill/>
        </p:spPr>
        <p:txBody>
          <a:bodyPr wrap="square" rtlCol="0">
            <a:spAutoFit/>
          </a:bodyPr>
          <a:lstStyle/>
          <a:p>
            <a:pPr algn="ctr"/>
            <a:r>
              <a:rPr lang="en-US" sz="2400" dirty="0">
                <a:solidFill>
                  <a:schemeClr val="bg2"/>
                </a:solidFill>
              </a:rPr>
              <a:t>How do you kill the Beast?</a:t>
            </a:r>
          </a:p>
          <a:p>
            <a:pPr algn="ctr"/>
            <a:endParaRPr lang="en-US" sz="2400" dirty="0">
              <a:solidFill>
                <a:schemeClr val="bg2"/>
              </a:solidFill>
            </a:endParaRPr>
          </a:p>
          <a:p>
            <a:pPr algn="ctr"/>
            <a:r>
              <a:rPr lang="en-US" sz="2400" dirty="0">
                <a:solidFill>
                  <a:schemeClr val="bg2"/>
                </a:solidFill>
              </a:rPr>
              <a:t>Alma 5:7</a:t>
            </a:r>
          </a:p>
          <a:p>
            <a:pPr algn="ctr"/>
            <a:endParaRPr lang="en-US" sz="2400" dirty="0">
              <a:solidFill>
                <a:schemeClr val="bg2"/>
              </a:solidFill>
            </a:endParaRPr>
          </a:p>
          <a:p>
            <a:pPr algn="ctr"/>
            <a:r>
              <a:rPr lang="en-US" sz="2400" dirty="0">
                <a:solidFill>
                  <a:schemeClr val="bg2"/>
                </a:solidFill>
              </a:rPr>
              <a:t>By changing our hearts so the beast</a:t>
            </a:r>
          </a:p>
          <a:p>
            <a:pPr algn="ctr"/>
            <a:r>
              <a:rPr lang="en-US" sz="2400" dirty="0">
                <a:solidFill>
                  <a:schemeClr val="bg2"/>
                </a:solidFill>
              </a:rPr>
              <a:t> has no more power over us.</a:t>
            </a:r>
          </a:p>
        </p:txBody>
      </p:sp>
      <p:sp>
        <p:nvSpPr>
          <p:cNvPr id="10" name="TextBox 9"/>
          <p:cNvSpPr txBox="1"/>
          <p:nvPr/>
        </p:nvSpPr>
        <p:spPr>
          <a:xfrm>
            <a:off x="152400" y="6439181"/>
            <a:ext cx="2743200" cy="369332"/>
          </a:xfrm>
          <a:prstGeom prst="rect">
            <a:avLst/>
          </a:prstGeom>
          <a:noFill/>
        </p:spPr>
        <p:txBody>
          <a:bodyPr wrap="square" rtlCol="0">
            <a:spAutoFit/>
          </a:bodyPr>
          <a:lstStyle/>
          <a:p>
            <a:r>
              <a:rPr lang="en-US" dirty="0">
                <a:solidFill>
                  <a:schemeClr val="bg2"/>
                </a:solidFill>
              </a:rPr>
              <a:t>Revelation 13:3</a:t>
            </a:r>
          </a:p>
        </p:txBody>
      </p:sp>
      <p:sp>
        <p:nvSpPr>
          <p:cNvPr id="11" name="TextBox 10"/>
          <p:cNvSpPr txBox="1"/>
          <p:nvPr/>
        </p:nvSpPr>
        <p:spPr>
          <a:xfrm>
            <a:off x="6479241" y="4657636"/>
            <a:ext cx="4415118" cy="1200329"/>
          </a:xfrm>
          <a:prstGeom prst="rect">
            <a:avLst/>
          </a:prstGeom>
          <a:noFill/>
        </p:spPr>
        <p:txBody>
          <a:bodyPr wrap="square" rtlCol="0">
            <a:spAutoFit/>
          </a:bodyPr>
          <a:lstStyle/>
          <a:p>
            <a:pPr algn="ctr"/>
            <a:r>
              <a:rPr lang="en-US" sz="2400" dirty="0">
                <a:solidFill>
                  <a:schemeClr val="bg2"/>
                </a:solidFill>
              </a:rPr>
              <a:t>The Majority of the world will admire and desire wickedness in the last days.</a:t>
            </a:r>
          </a:p>
        </p:txBody>
      </p:sp>
      <p:pic>
        <p:nvPicPr>
          <p:cNvPr id="13" name="Picture 12" descr="181_181.JPG"/>
          <p:cNvPicPr>
            <a:picLocks noChangeAspect="1"/>
          </p:cNvPicPr>
          <p:nvPr/>
        </p:nvPicPr>
        <p:blipFill>
          <a:blip r:embed="rId2" cstate="print"/>
          <a:stretch>
            <a:fillRect/>
          </a:stretch>
        </p:blipFill>
        <p:spPr>
          <a:xfrm>
            <a:off x="6568440" y="1169467"/>
            <a:ext cx="3947160" cy="2960370"/>
          </a:xfrm>
          <a:prstGeom prst="rect">
            <a:avLst/>
          </a:prstGeom>
        </p:spPr>
      </p:pic>
      <p:pic>
        <p:nvPicPr>
          <p:cNvPr id="8" name="Picture 7">
            <a:extLst>
              <a:ext uri="{FF2B5EF4-FFF2-40B4-BE49-F238E27FC236}">
                <a16:creationId xmlns:a16="http://schemas.microsoft.com/office/drawing/2014/main" id="{471373D9-E81A-45E3-B3B8-B4586B2D5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94" y="4018660"/>
            <a:ext cx="3084576" cy="2310384"/>
          </a:xfrm>
          <a:prstGeom prst="rect">
            <a:avLst/>
          </a:prstGeom>
        </p:spPr>
      </p:pic>
    </p:spTree>
    <p:extLst>
      <p:ext uri="{BB962C8B-B14F-4D97-AF65-F5344CB8AC3E}">
        <p14:creationId xmlns:p14="http://schemas.microsoft.com/office/powerpoint/2010/main" val="17803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Admiration and Worship</a:t>
            </a:r>
            <a:endParaRPr lang="en-US" sz="2800" dirty="0">
              <a:solidFill>
                <a:schemeClr val="bg2"/>
              </a:solidFill>
              <a:latin typeface="Broadway" pitchFamily="82" charset="0"/>
            </a:endParaRPr>
          </a:p>
        </p:txBody>
      </p:sp>
      <p:sp>
        <p:nvSpPr>
          <p:cNvPr id="7" name="TextBox 6"/>
          <p:cNvSpPr txBox="1"/>
          <p:nvPr/>
        </p:nvSpPr>
        <p:spPr>
          <a:xfrm>
            <a:off x="609599" y="1003683"/>
            <a:ext cx="5804647" cy="1569660"/>
          </a:xfrm>
          <a:prstGeom prst="rect">
            <a:avLst/>
          </a:prstGeom>
          <a:noFill/>
        </p:spPr>
        <p:txBody>
          <a:bodyPr wrap="square" rtlCol="0">
            <a:spAutoFit/>
          </a:bodyPr>
          <a:lstStyle/>
          <a:p>
            <a:r>
              <a:rPr lang="en-US" sz="2400" dirty="0">
                <a:solidFill>
                  <a:schemeClr val="bg2"/>
                </a:solidFill>
              </a:rPr>
              <a:t>This gives power to the Beast</a:t>
            </a:r>
          </a:p>
          <a:p>
            <a:endParaRPr lang="en-US" sz="2400" dirty="0">
              <a:solidFill>
                <a:schemeClr val="bg2"/>
              </a:solidFill>
            </a:endParaRPr>
          </a:p>
          <a:p>
            <a:r>
              <a:rPr lang="en-US" sz="2400" dirty="0">
                <a:solidFill>
                  <a:schemeClr val="bg2"/>
                </a:solidFill>
              </a:rPr>
              <a:t>Satan gives the beast his power and authority just as the Father does the Son. </a:t>
            </a:r>
          </a:p>
        </p:txBody>
      </p:sp>
      <p:sp>
        <p:nvSpPr>
          <p:cNvPr id="10" name="TextBox 9"/>
          <p:cNvSpPr txBox="1"/>
          <p:nvPr/>
        </p:nvSpPr>
        <p:spPr>
          <a:xfrm>
            <a:off x="152400" y="6439349"/>
            <a:ext cx="2743200" cy="369332"/>
          </a:xfrm>
          <a:prstGeom prst="rect">
            <a:avLst/>
          </a:prstGeom>
          <a:noFill/>
        </p:spPr>
        <p:txBody>
          <a:bodyPr wrap="square" rtlCol="0">
            <a:spAutoFit/>
          </a:bodyPr>
          <a:lstStyle/>
          <a:p>
            <a:r>
              <a:rPr lang="en-US" dirty="0">
                <a:solidFill>
                  <a:schemeClr val="bg2"/>
                </a:solidFill>
              </a:rPr>
              <a:t>Revelation 13:4</a:t>
            </a:r>
          </a:p>
        </p:txBody>
      </p:sp>
      <p:sp>
        <p:nvSpPr>
          <p:cNvPr id="11" name="TextBox 10"/>
          <p:cNvSpPr txBox="1"/>
          <p:nvPr/>
        </p:nvSpPr>
        <p:spPr>
          <a:xfrm>
            <a:off x="7023845" y="910619"/>
            <a:ext cx="4267200" cy="1569660"/>
          </a:xfrm>
          <a:prstGeom prst="rect">
            <a:avLst/>
          </a:prstGeom>
          <a:noFill/>
        </p:spPr>
        <p:txBody>
          <a:bodyPr wrap="square" rtlCol="0">
            <a:spAutoFit/>
          </a:bodyPr>
          <a:lstStyle/>
          <a:p>
            <a:r>
              <a:rPr lang="en-US" sz="2400" dirty="0">
                <a:solidFill>
                  <a:schemeClr val="bg2"/>
                </a:solidFill>
              </a:rPr>
              <a:t>Not only does the beast wear the name of blasphemy upon its heads, but it pretends to be God for the unseeing world.</a:t>
            </a:r>
          </a:p>
        </p:txBody>
      </p:sp>
      <p:sp>
        <p:nvSpPr>
          <p:cNvPr id="12" name="TextBox 11"/>
          <p:cNvSpPr txBox="1"/>
          <p:nvPr/>
        </p:nvSpPr>
        <p:spPr>
          <a:xfrm>
            <a:off x="1600200" y="3204287"/>
            <a:ext cx="2590800" cy="2862322"/>
          </a:xfrm>
          <a:prstGeom prst="rect">
            <a:avLst/>
          </a:prstGeom>
          <a:noFill/>
        </p:spPr>
        <p:txBody>
          <a:bodyPr wrap="square" rtlCol="0">
            <a:spAutoFit/>
          </a:bodyPr>
          <a:lstStyle/>
          <a:p>
            <a:r>
              <a:rPr lang="en-US" dirty="0">
                <a:solidFill>
                  <a:schemeClr val="bg2"/>
                </a:solidFill>
              </a:rPr>
              <a:t>Admiration of:</a:t>
            </a:r>
          </a:p>
          <a:p>
            <a:r>
              <a:rPr lang="en-US" dirty="0">
                <a:solidFill>
                  <a:schemeClr val="bg2"/>
                </a:solidFill>
              </a:rPr>
              <a:t>Crudeness</a:t>
            </a:r>
          </a:p>
          <a:p>
            <a:r>
              <a:rPr lang="en-US" dirty="0">
                <a:solidFill>
                  <a:schemeClr val="bg2"/>
                </a:solidFill>
              </a:rPr>
              <a:t>Filth</a:t>
            </a:r>
          </a:p>
          <a:p>
            <a:r>
              <a:rPr lang="en-US" dirty="0">
                <a:solidFill>
                  <a:schemeClr val="bg2"/>
                </a:solidFill>
              </a:rPr>
              <a:t>Cruelty</a:t>
            </a:r>
          </a:p>
          <a:p>
            <a:r>
              <a:rPr lang="en-US" dirty="0">
                <a:solidFill>
                  <a:schemeClr val="bg2"/>
                </a:solidFill>
              </a:rPr>
              <a:t>Violence</a:t>
            </a:r>
          </a:p>
          <a:p>
            <a:r>
              <a:rPr lang="en-US" dirty="0">
                <a:solidFill>
                  <a:schemeClr val="bg2"/>
                </a:solidFill>
              </a:rPr>
              <a:t>Sexual immorality</a:t>
            </a:r>
          </a:p>
          <a:p>
            <a:r>
              <a:rPr lang="en-US" dirty="0">
                <a:solidFill>
                  <a:schemeClr val="bg2"/>
                </a:solidFill>
              </a:rPr>
              <a:t>Disloyalty to commitments</a:t>
            </a:r>
          </a:p>
          <a:p>
            <a:r>
              <a:rPr lang="en-US" dirty="0">
                <a:solidFill>
                  <a:schemeClr val="bg2"/>
                </a:solidFill>
              </a:rPr>
              <a:t>Unfaithfulness</a:t>
            </a:r>
          </a:p>
          <a:p>
            <a:r>
              <a:rPr lang="en-US" dirty="0">
                <a:solidFill>
                  <a:schemeClr val="bg2"/>
                </a:solidFill>
              </a:rPr>
              <a:t>Political corruption</a:t>
            </a:r>
          </a:p>
        </p:txBody>
      </p:sp>
      <p:pic>
        <p:nvPicPr>
          <p:cNvPr id="8" name="Picture 7">
            <a:extLst>
              <a:ext uri="{FF2B5EF4-FFF2-40B4-BE49-F238E27FC236}">
                <a16:creationId xmlns:a16="http://schemas.microsoft.com/office/drawing/2014/main" id="{76D16E1A-E08E-4E3C-B561-4219647A1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432" y="3390898"/>
            <a:ext cx="6449568" cy="2444496"/>
          </a:xfrm>
          <a:prstGeom prst="rect">
            <a:avLst/>
          </a:prstGeom>
        </p:spPr>
      </p:pic>
    </p:spTree>
    <p:extLst>
      <p:ext uri="{BB962C8B-B14F-4D97-AF65-F5344CB8AC3E}">
        <p14:creationId xmlns:p14="http://schemas.microsoft.com/office/powerpoint/2010/main" val="11893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Temporary Victory</a:t>
            </a:r>
            <a:endParaRPr lang="en-US" sz="2800" dirty="0">
              <a:solidFill>
                <a:schemeClr val="bg2"/>
              </a:solidFill>
              <a:latin typeface="Broadway" pitchFamily="82" charset="0"/>
            </a:endParaRPr>
          </a:p>
        </p:txBody>
      </p:sp>
      <p:sp>
        <p:nvSpPr>
          <p:cNvPr id="7" name="TextBox 6"/>
          <p:cNvSpPr txBox="1"/>
          <p:nvPr/>
        </p:nvSpPr>
        <p:spPr>
          <a:xfrm>
            <a:off x="2057400" y="1371600"/>
            <a:ext cx="3657600" cy="3108543"/>
          </a:xfrm>
          <a:prstGeom prst="rect">
            <a:avLst/>
          </a:prstGeom>
          <a:noFill/>
        </p:spPr>
        <p:txBody>
          <a:bodyPr wrap="square" rtlCol="0">
            <a:spAutoFit/>
          </a:bodyPr>
          <a:lstStyle/>
          <a:p>
            <a:r>
              <a:rPr lang="en-US" sz="2800" dirty="0">
                <a:solidFill>
                  <a:schemeClr val="bg2"/>
                </a:solidFill>
              </a:rPr>
              <a:t>Since the beast receives power from Satan and Satan is restricted by God, the beast is actually allowed to do his work within bounds God has set.</a:t>
            </a:r>
          </a:p>
        </p:txBody>
      </p:sp>
      <p:sp>
        <p:nvSpPr>
          <p:cNvPr id="10" name="TextBox 9"/>
          <p:cNvSpPr txBox="1"/>
          <p:nvPr/>
        </p:nvSpPr>
        <p:spPr>
          <a:xfrm>
            <a:off x="152400" y="6442621"/>
            <a:ext cx="2743200" cy="369332"/>
          </a:xfrm>
          <a:prstGeom prst="rect">
            <a:avLst/>
          </a:prstGeom>
          <a:noFill/>
        </p:spPr>
        <p:txBody>
          <a:bodyPr wrap="square" rtlCol="0">
            <a:spAutoFit/>
          </a:bodyPr>
          <a:lstStyle/>
          <a:p>
            <a:r>
              <a:rPr lang="en-US" dirty="0">
                <a:solidFill>
                  <a:schemeClr val="bg2"/>
                </a:solidFill>
              </a:rPr>
              <a:t>Revelation 13:5</a:t>
            </a:r>
          </a:p>
        </p:txBody>
      </p:sp>
      <p:sp>
        <p:nvSpPr>
          <p:cNvPr id="12" name="TextBox 11"/>
          <p:cNvSpPr txBox="1"/>
          <p:nvPr/>
        </p:nvSpPr>
        <p:spPr>
          <a:xfrm>
            <a:off x="3200400" y="5796290"/>
            <a:ext cx="8767482" cy="646331"/>
          </a:xfrm>
          <a:prstGeom prst="rect">
            <a:avLst/>
          </a:prstGeom>
          <a:noFill/>
        </p:spPr>
        <p:txBody>
          <a:bodyPr wrap="square" rtlCol="0">
            <a:spAutoFit/>
          </a:bodyPr>
          <a:lstStyle/>
          <a:p>
            <a:r>
              <a:rPr lang="en-US" sz="3600" dirty="0">
                <a:solidFill>
                  <a:schemeClr val="bg2"/>
                </a:solidFill>
                <a:effectLst>
                  <a:glow rad="228600">
                    <a:schemeClr val="accent2">
                      <a:satMod val="175000"/>
                      <a:alpha val="40000"/>
                    </a:schemeClr>
                  </a:glow>
                </a:effectLst>
              </a:rPr>
              <a:t>God uses the beast in his own grand strategy.</a:t>
            </a:r>
          </a:p>
        </p:txBody>
      </p:sp>
      <p:pic>
        <p:nvPicPr>
          <p:cNvPr id="8" name="Picture 7">
            <a:extLst>
              <a:ext uri="{FF2B5EF4-FFF2-40B4-BE49-F238E27FC236}">
                <a16:creationId xmlns:a16="http://schemas.microsoft.com/office/drawing/2014/main" id="{16033105-9329-4164-B55C-B9775C767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357859"/>
            <a:ext cx="4876800" cy="3657600"/>
          </a:xfrm>
          <a:prstGeom prst="rect">
            <a:avLst/>
          </a:prstGeom>
        </p:spPr>
      </p:pic>
    </p:spTree>
    <p:extLst>
      <p:ext uri="{BB962C8B-B14F-4D97-AF65-F5344CB8AC3E}">
        <p14:creationId xmlns:p14="http://schemas.microsoft.com/office/powerpoint/2010/main" val="28089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Worship</a:t>
            </a:r>
            <a:endParaRPr lang="en-US" sz="2800" dirty="0">
              <a:solidFill>
                <a:schemeClr val="bg2"/>
              </a:solidFill>
              <a:latin typeface="Broadway" pitchFamily="82" charset="0"/>
            </a:endParaRPr>
          </a:p>
        </p:txBody>
      </p:sp>
      <p:sp>
        <p:nvSpPr>
          <p:cNvPr id="7" name="TextBox 6"/>
          <p:cNvSpPr txBox="1"/>
          <p:nvPr/>
        </p:nvSpPr>
        <p:spPr>
          <a:xfrm>
            <a:off x="1365250" y="3712476"/>
            <a:ext cx="4343400" cy="461665"/>
          </a:xfrm>
          <a:prstGeom prst="rect">
            <a:avLst/>
          </a:prstGeom>
          <a:noFill/>
        </p:spPr>
        <p:txBody>
          <a:bodyPr wrap="square" rtlCol="0">
            <a:spAutoFit/>
          </a:bodyPr>
          <a:lstStyle/>
          <a:p>
            <a:r>
              <a:rPr lang="en-US" sz="2400" dirty="0">
                <a:solidFill>
                  <a:schemeClr val="bg2"/>
                </a:solidFill>
              </a:rPr>
              <a:t>Worship God of War and force</a:t>
            </a:r>
          </a:p>
        </p:txBody>
      </p:sp>
      <p:sp>
        <p:nvSpPr>
          <p:cNvPr id="10" name="TextBox 9"/>
          <p:cNvSpPr txBox="1"/>
          <p:nvPr/>
        </p:nvSpPr>
        <p:spPr>
          <a:xfrm>
            <a:off x="152400" y="6472420"/>
            <a:ext cx="2743200" cy="369332"/>
          </a:xfrm>
          <a:prstGeom prst="rect">
            <a:avLst/>
          </a:prstGeom>
          <a:noFill/>
        </p:spPr>
        <p:txBody>
          <a:bodyPr wrap="square" rtlCol="0">
            <a:spAutoFit/>
          </a:bodyPr>
          <a:lstStyle/>
          <a:p>
            <a:r>
              <a:rPr lang="en-US" dirty="0">
                <a:solidFill>
                  <a:schemeClr val="bg2"/>
                </a:solidFill>
              </a:rPr>
              <a:t>Revelation 13:6-7</a:t>
            </a:r>
          </a:p>
        </p:txBody>
      </p:sp>
      <p:sp>
        <p:nvSpPr>
          <p:cNvPr id="12" name="TextBox 11"/>
          <p:cNvSpPr txBox="1"/>
          <p:nvPr/>
        </p:nvSpPr>
        <p:spPr>
          <a:xfrm>
            <a:off x="6934200" y="4572001"/>
            <a:ext cx="5257800" cy="1323439"/>
          </a:xfrm>
          <a:prstGeom prst="rect">
            <a:avLst/>
          </a:prstGeom>
          <a:noFill/>
        </p:spPr>
        <p:txBody>
          <a:bodyPr wrap="square" rtlCol="0">
            <a:spAutoFit/>
          </a:bodyPr>
          <a:lstStyle/>
          <a:p>
            <a:r>
              <a:rPr lang="en-US" sz="3200" dirty="0">
                <a:solidFill>
                  <a:srgbClr val="FFC000"/>
                </a:solidFill>
              </a:rPr>
              <a:t>Or</a:t>
            </a:r>
          </a:p>
          <a:p>
            <a:endParaRPr lang="en-US" sz="2400" dirty="0">
              <a:solidFill>
                <a:schemeClr val="bg2"/>
              </a:solidFill>
            </a:endParaRPr>
          </a:p>
          <a:p>
            <a:r>
              <a:rPr lang="en-US" sz="2400" dirty="0">
                <a:solidFill>
                  <a:schemeClr val="bg2"/>
                </a:solidFill>
              </a:rPr>
              <a:t>Inviting a God of Peace and gentleness?</a:t>
            </a:r>
          </a:p>
        </p:txBody>
      </p:sp>
      <p:sp>
        <p:nvSpPr>
          <p:cNvPr id="11" name="TextBox 10"/>
          <p:cNvSpPr txBox="1"/>
          <p:nvPr/>
        </p:nvSpPr>
        <p:spPr>
          <a:xfrm>
            <a:off x="995082" y="1143001"/>
            <a:ext cx="4415118" cy="830997"/>
          </a:xfrm>
          <a:prstGeom prst="rect">
            <a:avLst/>
          </a:prstGeom>
          <a:noFill/>
        </p:spPr>
        <p:txBody>
          <a:bodyPr wrap="square" rtlCol="0">
            <a:spAutoFit/>
          </a:bodyPr>
          <a:lstStyle/>
          <a:p>
            <a:r>
              <a:rPr lang="en-US" sz="2400" dirty="0">
                <a:solidFill>
                  <a:schemeClr val="bg2"/>
                </a:solidFill>
              </a:rPr>
              <a:t>Satan and followers will mock God and all that is sacred.</a:t>
            </a:r>
          </a:p>
        </p:txBody>
      </p:sp>
      <p:pic>
        <p:nvPicPr>
          <p:cNvPr id="8" name="Picture 7">
            <a:extLst>
              <a:ext uri="{FF2B5EF4-FFF2-40B4-BE49-F238E27FC236}">
                <a16:creationId xmlns:a16="http://schemas.microsoft.com/office/drawing/2014/main" id="{9A3AE7DE-D7C1-4DA0-B936-8BAE32E18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318" y="750885"/>
            <a:ext cx="7553599" cy="3048264"/>
          </a:xfrm>
          <a:prstGeom prst="rect">
            <a:avLst/>
          </a:prstGeom>
        </p:spPr>
      </p:pic>
      <p:pic>
        <p:nvPicPr>
          <p:cNvPr id="13" name="Picture 12">
            <a:extLst>
              <a:ext uri="{FF2B5EF4-FFF2-40B4-BE49-F238E27FC236}">
                <a16:creationId xmlns:a16="http://schemas.microsoft.com/office/drawing/2014/main" id="{BCAD570B-8040-48DD-8156-387BDB6C6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548" y="4344064"/>
            <a:ext cx="3619500" cy="1933575"/>
          </a:xfrm>
          <a:prstGeom prst="rect">
            <a:avLst/>
          </a:prstGeom>
        </p:spPr>
      </p:pic>
    </p:spTree>
    <p:extLst>
      <p:ext uri="{BB962C8B-B14F-4D97-AF65-F5344CB8AC3E}">
        <p14:creationId xmlns:p14="http://schemas.microsoft.com/office/powerpoint/2010/main" val="34969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Defending in Holy Places</a:t>
            </a:r>
            <a:endParaRPr lang="en-US" sz="2800" dirty="0">
              <a:solidFill>
                <a:schemeClr val="bg2"/>
              </a:solidFill>
              <a:latin typeface="Broadway" pitchFamily="82" charset="0"/>
            </a:endParaRPr>
          </a:p>
        </p:txBody>
      </p:sp>
      <p:sp>
        <p:nvSpPr>
          <p:cNvPr id="10" name="TextBox 9"/>
          <p:cNvSpPr txBox="1"/>
          <p:nvPr/>
        </p:nvSpPr>
        <p:spPr>
          <a:xfrm>
            <a:off x="152400" y="6452682"/>
            <a:ext cx="2743200" cy="369332"/>
          </a:xfrm>
          <a:prstGeom prst="rect">
            <a:avLst/>
          </a:prstGeom>
          <a:noFill/>
        </p:spPr>
        <p:txBody>
          <a:bodyPr wrap="square" rtlCol="0">
            <a:spAutoFit/>
          </a:bodyPr>
          <a:lstStyle/>
          <a:p>
            <a:r>
              <a:rPr lang="en-US" dirty="0">
                <a:solidFill>
                  <a:schemeClr val="bg2"/>
                </a:solidFill>
              </a:rPr>
              <a:t>Revelation 13:8-10</a:t>
            </a:r>
          </a:p>
        </p:txBody>
      </p:sp>
      <p:sp>
        <p:nvSpPr>
          <p:cNvPr id="12" name="TextBox 11"/>
          <p:cNvSpPr txBox="1"/>
          <p:nvPr/>
        </p:nvSpPr>
        <p:spPr>
          <a:xfrm>
            <a:off x="5486400" y="1981201"/>
            <a:ext cx="2590800" cy="461665"/>
          </a:xfrm>
          <a:prstGeom prst="rect">
            <a:avLst/>
          </a:prstGeom>
          <a:noFill/>
        </p:spPr>
        <p:txBody>
          <a:bodyPr wrap="square" rtlCol="0">
            <a:spAutoFit/>
          </a:bodyPr>
          <a:lstStyle/>
          <a:p>
            <a:r>
              <a:rPr lang="en-US" sz="2400" dirty="0">
                <a:solidFill>
                  <a:schemeClr val="bg2"/>
                </a:solidFill>
              </a:rPr>
              <a:t>Home</a:t>
            </a:r>
          </a:p>
        </p:txBody>
      </p:sp>
      <p:sp>
        <p:nvSpPr>
          <p:cNvPr id="11" name="TextBox 10"/>
          <p:cNvSpPr txBox="1"/>
          <p:nvPr/>
        </p:nvSpPr>
        <p:spPr>
          <a:xfrm>
            <a:off x="1905000" y="5638801"/>
            <a:ext cx="2590800" cy="461665"/>
          </a:xfrm>
          <a:prstGeom prst="rect">
            <a:avLst/>
          </a:prstGeom>
          <a:noFill/>
        </p:spPr>
        <p:txBody>
          <a:bodyPr wrap="square" rtlCol="0">
            <a:spAutoFit/>
          </a:bodyPr>
          <a:lstStyle/>
          <a:p>
            <a:pPr algn="ctr"/>
            <a:r>
              <a:rPr lang="en-US" sz="2400" dirty="0">
                <a:solidFill>
                  <a:schemeClr val="bg2"/>
                </a:solidFill>
              </a:rPr>
              <a:t>Church</a:t>
            </a:r>
          </a:p>
        </p:txBody>
      </p:sp>
      <p:sp>
        <p:nvSpPr>
          <p:cNvPr id="14" name="TextBox 13"/>
          <p:cNvSpPr txBox="1"/>
          <p:nvPr/>
        </p:nvSpPr>
        <p:spPr>
          <a:xfrm>
            <a:off x="8305800" y="4953001"/>
            <a:ext cx="2590800" cy="461665"/>
          </a:xfrm>
          <a:prstGeom prst="rect">
            <a:avLst/>
          </a:prstGeom>
          <a:noFill/>
        </p:spPr>
        <p:txBody>
          <a:bodyPr wrap="square" rtlCol="0">
            <a:spAutoFit/>
          </a:bodyPr>
          <a:lstStyle/>
          <a:p>
            <a:r>
              <a:rPr lang="en-US" sz="2400" dirty="0">
                <a:solidFill>
                  <a:schemeClr val="bg2"/>
                </a:solidFill>
              </a:rPr>
              <a:t>Temple</a:t>
            </a:r>
          </a:p>
        </p:txBody>
      </p:sp>
      <p:sp>
        <p:nvSpPr>
          <p:cNvPr id="18" name="TextBox 17"/>
          <p:cNvSpPr txBox="1"/>
          <p:nvPr/>
        </p:nvSpPr>
        <p:spPr>
          <a:xfrm>
            <a:off x="1905000" y="1066801"/>
            <a:ext cx="3352800" cy="1200329"/>
          </a:xfrm>
          <a:prstGeom prst="rect">
            <a:avLst/>
          </a:prstGeom>
          <a:noFill/>
        </p:spPr>
        <p:txBody>
          <a:bodyPr wrap="square" rtlCol="0">
            <a:spAutoFit/>
          </a:bodyPr>
          <a:lstStyle/>
          <a:p>
            <a:r>
              <a:rPr lang="en-US" sz="2400" dirty="0">
                <a:solidFill>
                  <a:schemeClr val="bg2"/>
                </a:solidFill>
              </a:rPr>
              <a:t>All that take the sword—All that endure and not fight against Satan</a:t>
            </a:r>
          </a:p>
        </p:txBody>
      </p:sp>
      <p:sp>
        <p:nvSpPr>
          <p:cNvPr id="19" name="TextBox 18"/>
          <p:cNvSpPr txBox="1"/>
          <p:nvPr/>
        </p:nvSpPr>
        <p:spPr>
          <a:xfrm>
            <a:off x="6019800" y="6096001"/>
            <a:ext cx="6172200" cy="646331"/>
          </a:xfrm>
          <a:prstGeom prst="rect">
            <a:avLst/>
          </a:prstGeom>
          <a:noFill/>
        </p:spPr>
        <p:txBody>
          <a:bodyPr wrap="square" rtlCol="0">
            <a:spAutoFit/>
          </a:bodyPr>
          <a:lstStyle/>
          <a:p>
            <a:r>
              <a:rPr lang="en-US" sz="3600" dirty="0">
                <a:solidFill>
                  <a:srgbClr val="FFC000"/>
                </a:solidFill>
                <a:effectLst>
                  <a:glow rad="139700">
                    <a:schemeClr val="accent2">
                      <a:satMod val="175000"/>
                      <a:alpha val="40000"/>
                    </a:schemeClr>
                  </a:glow>
                </a:effectLst>
              </a:rPr>
              <a:t>Stay away from Satan’s turf</a:t>
            </a:r>
          </a:p>
        </p:txBody>
      </p:sp>
      <p:pic>
        <p:nvPicPr>
          <p:cNvPr id="7" name="Picture 6">
            <a:extLst>
              <a:ext uri="{FF2B5EF4-FFF2-40B4-BE49-F238E27FC236}">
                <a16:creationId xmlns:a16="http://schemas.microsoft.com/office/drawing/2014/main" id="{42A54C27-9473-475D-8757-AEA7A5FE5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135441"/>
            <a:ext cx="3543300" cy="2222500"/>
          </a:xfrm>
          <a:prstGeom prst="rect">
            <a:avLst/>
          </a:prstGeom>
        </p:spPr>
      </p:pic>
      <p:pic>
        <p:nvPicPr>
          <p:cNvPr id="9" name="Picture 8">
            <a:extLst>
              <a:ext uri="{FF2B5EF4-FFF2-40B4-BE49-F238E27FC236}">
                <a16:creationId xmlns:a16="http://schemas.microsoft.com/office/drawing/2014/main" id="{C55EEF5A-733B-4276-BB91-C7B812B6F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3467232"/>
            <a:ext cx="2743200" cy="2057400"/>
          </a:xfrm>
          <a:prstGeom prst="rect">
            <a:avLst/>
          </a:prstGeom>
        </p:spPr>
      </p:pic>
      <p:pic>
        <p:nvPicPr>
          <p:cNvPr id="20" name="Picture 19">
            <a:extLst>
              <a:ext uri="{FF2B5EF4-FFF2-40B4-BE49-F238E27FC236}">
                <a16:creationId xmlns:a16="http://schemas.microsoft.com/office/drawing/2014/main" id="{182D2341-8105-43B2-9143-467FE2076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775" y="3602038"/>
            <a:ext cx="3200400" cy="2400300"/>
          </a:xfrm>
          <a:prstGeom prst="rect">
            <a:avLst/>
          </a:prstGeom>
        </p:spPr>
      </p:pic>
    </p:spTree>
    <p:extLst>
      <p:ext uri="{BB962C8B-B14F-4D97-AF65-F5344CB8AC3E}">
        <p14:creationId xmlns:p14="http://schemas.microsoft.com/office/powerpoint/2010/main" val="11268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7"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5" presetClass="emph" presetSubtype="4" grpId="1" nodeType="withEffect">
                                  <p:stCondLst>
                                    <p:cond delay="0"/>
                                  </p:stCondLst>
                                  <p:childTnLst>
                                    <p:set>
                                      <p:cBhvr override="childStyle">
                                        <p:cTn id="41" dur="indefinite"/>
                                        <p:tgtEl>
                                          <p:spTgt spid="19"/>
                                        </p:tgtEl>
                                        <p:attrNameLst>
                                          <p:attrName>style.fontStyle</p:attrName>
                                        </p:attrNameLst>
                                      </p:cBhvr>
                                      <p:to>
                                        <p:strVal val="normal"/>
                                      </p:to>
                                    </p:set>
                                    <p:set>
                                      <p:cBhvr override="childStyle">
                                        <p:cTn id="42" dur="indefinite"/>
                                        <p:tgtEl>
                                          <p:spTgt spid="19"/>
                                        </p:tgtEl>
                                        <p:attrNameLst>
                                          <p:attrName>style.fontWeight</p:attrName>
                                        </p:attrNameLst>
                                      </p:cBhvr>
                                      <p:to>
                                        <p:strVal val="normal"/>
                                      </p:to>
                                    </p:set>
                                    <p:set>
                                      <p:cBhvr override="childStyle">
                                        <p:cTn id="43" dur="indefinite"/>
                                        <p:tgtEl>
                                          <p:spTgt spid="1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9" grpId="0"/>
      <p:bldP spid="19"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0" y="0"/>
            <a:ext cx="12192000" cy="6858000"/>
          </a:xfrm>
          <a:prstGeom prst="rect">
            <a:avLst/>
          </a:prstGeom>
          <a:solidFill>
            <a:srgbClr val="351B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2"/>
                </a:solidFill>
                <a:latin typeface="Broadway" pitchFamily="82" charset="0"/>
              </a:rPr>
              <a:t>1</a:t>
            </a:r>
            <a:r>
              <a:rPr lang="en-US" sz="4400" baseline="30000" dirty="0">
                <a:solidFill>
                  <a:schemeClr val="bg2"/>
                </a:solidFill>
                <a:latin typeface="Broadway" pitchFamily="82" charset="0"/>
              </a:rPr>
              <a:t>st</a:t>
            </a:r>
            <a:r>
              <a:rPr lang="en-US" sz="4400" dirty="0">
                <a:solidFill>
                  <a:schemeClr val="bg2"/>
                </a:solidFill>
                <a:latin typeface="Broadway" pitchFamily="82" charset="0"/>
              </a:rPr>
              <a:t> Presidency of Satan</a:t>
            </a:r>
            <a:endParaRPr lang="en-US" sz="2800" dirty="0">
              <a:solidFill>
                <a:schemeClr val="bg2"/>
              </a:solidFill>
              <a:latin typeface="Broadway" pitchFamily="82" charset="0"/>
            </a:endParaRPr>
          </a:p>
        </p:txBody>
      </p:sp>
      <p:sp>
        <p:nvSpPr>
          <p:cNvPr id="7" name="TextBox 6"/>
          <p:cNvSpPr txBox="1"/>
          <p:nvPr/>
        </p:nvSpPr>
        <p:spPr>
          <a:xfrm>
            <a:off x="152400" y="1053605"/>
            <a:ext cx="4648200" cy="1938992"/>
          </a:xfrm>
          <a:prstGeom prst="rect">
            <a:avLst/>
          </a:prstGeom>
          <a:noFill/>
        </p:spPr>
        <p:txBody>
          <a:bodyPr wrap="square" rtlCol="0">
            <a:spAutoFit/>
          </a:bodyPr>
          <a:lstStyle/>
          <a:p>
            <a:r>
              <a:rPr lang="en-US" sz="2400" dirty="0">
                <a:solidFill>
                  <a:schemeClr val="bg2"/>
                </a:solidFill>
              </a:rPr>
              <a:t>Another beast—appears harmless</a:t>
            </a:r>
          </a:p>
          <a:p>
            <a:endParaRPr lang="en-US" sz="2400" dirty="0">
              <a:solidFill>
                <a:schemeClr val="bg2"/>
              </a:solidFill>
            </a:endParaRPr>
          </a:p>
          <a:p>
            <a:r>
              <a:rPr lang="en-US" sz="2400" dirty="0">
                <a:solidFill>
                  <a:schemeClr val="bg2"/>
                </a:solidFill>
              </a:rPr>
              <a:t>Testifies of 1</a:t>
            </a:r>
            <a:r>
              <a:rPr lang="en-US" sz="2400" baseline="30000" dirty="0">
                <a:solidFill>
                  <a:schemeClr val="bg2"/>
                </a:solidFill>
              </a:rPr>
              <a:t>st</a:t>
            </a:r>
            <a:r>
              <a:rPr lang="en-US" sz="2400" dirty="0">
                <a:solidFill>
                  <a:schemeClr val="bg2"/>
                </a:solidFill>
              </a:rPr>
              <a:t> beast</a:t>
            </a:r>
          </a:p>
          <a:p>
            <a:endParaRPr lang="en-US" sz="2400" dirty="0">
              <a:solidFill>
                <a:schemeClr val="bg2"/>
              </a:solidFill>
            </a:endParaRPr>
          </a:p>
          <a:p>
            <a:endParaRPr lang="en-US" sz="2400" dirty="0">
              <a:solidFill>
                <a:schemeClr val="bg2"/>
              </a:solidFill>
            </a:endParaRPr>
          </a:p>
        </p:txBody>
      </p:sp>
      <p:sp>
        <p:nvSpPr>
          <p:cNvPr id="10" name="TextBox 9"/>
          <p:cNvSpPr txBox="1"/>
          <p:nvPr/>
        </p:nvSpPr>
        <p:spPr>
          <a:xfrm>
            <a:off x="152400" y="6488668"/>
            <a:ext cx="2743200" cy="369332"/>
          </a:xfrm>
          <a:prstGeom prst="rect">
            <a:avLst/>
          </a:prstGeom>
          <a:noFill/>
        </p:spPr>
        <p:txBody>
          <a:bodyPr wrap="square" rtlCol="0">
            <a:spAutoFit/>
          </a:bodyPr>
          <a:lstStyle/>
          <a:p>
            <a:r>
              <a:rPr lang="en-US" dirty="0">
                <a:solidFill>
                  <a:schemeClr val="bg2"/>
                </a:solidFill>
              </a:rPr>
              <a:t>Revelation 13:11-12</a:t>
            </a:r>
          </a:p>
        </p:txBody>
      </p:sp>
      <p:sp>
        <p:nvSpPr>
          <p:cNvPr id="18" name="TextBox 17"/>
          <p:cNvSpPr txBox="1"/>
          <p:nvPr/>
        </p:nvSpPr>
        <p:spPr>
          <a:xfrm>
            <a:off x="4588809" y="4020676"/>
            <a:ext cx="3352800" cy="2308324"/>
          </a:xfrm>
          <a:prstGeom prst="rect">
            <a:avLst/>
          </a:prstGeom>
          <a:noFill/>
        </p:spPr>
        <p:txBody>
          <a:bodyPr wrap="square" rtlCol="0">
            <a:spAutoFit/>
          </a:bodyPr>
          <a:lstStyle/>
          <a:p>
            <a:r>
              <a:rPr lang="en-US" sz="2400" dirty="0">
                <a:solidFill>
                  <a:schemeClr val="bg2"/>
                </a:solidFill>
              </a:rPr>
              <a:t>False Lamb</a:t>
            </a:r>
          </a:p>
          <a:p>
            <a:r>
              <a:rPr lang="en-US" sz="2400" dirty="0">
                <a:solidFill>
                  <a:schemeClr val="bg2"/>
                </a:solidFill>
              </a:rPr>
              <a:t>False Prophets</a:t>
            </a:r>
          </a:p>
          <a:p>
            <a:r>
              <a:rPr lang="en-US" sz="2400" dirty="0">
                <a:solidFill>
                  <a:schemeClr val="bg2"/>
                </a:solidFill>
              </a:rPr>
              <a:t>False Doctrine</a:t>
            </a:r>
          </a:p>
          <a:p>
            <a:r>
              <a:rPr lang="en-US" sz="2400" dirty="0">
                <a:solidFill>
                  <a:schemeClr val="bg2"/>
                </a:solidFill>
              </a:rPr>
              <a:t>Antichrists</a:t>
            </a:r>
          </a:p>
          <a:p>
            <a:r>
              <a:rPr lang="en-US" sz="2400" dirty="0">
                <a:solidFill>
                  <a:schemeClr val="bg2"/>
                </a:solidFill>
              </a:rPr>
              <a:t>Propagandist—media influences</a:t>
            </a:r>
          </a:p>
        </p:txBody>
      </p:sp>
      <p:pic>
        <p:nvPicPr>
          <p:cNvPr id="3076" name="Picture 4" descr="Image result for lego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849" y="3065101"/>
            <a:ext cx="2514560" cy="32638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6C1830-F0EB-4C50-9D14-939DA0E9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205" y="861517"/>
            <a:ext cx="3162300" cy="2908300"/>
          </a:xfrm>
          <a:prstGeom prst="rect">
            <a:avLst/>
          </a:prstGeom>
        </p:spPr>
      </p:pic>
      <p:pic>
        <p:nvPicPr>
          <p:cNvPr id="11" name="Picture 10">
            <a:extLst>
              <a:ext uri="{FF2B5EF4-FFF2-40B4-BE49-F238E27FC236}">
                <a16:creationId xmlns:a16="http://schemas.microsoft.com/office/drawing/2014/main" id="{6D318E47-7112-420A-8FEC-94991DDB9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330" y="3664542"/>
            <a:ext cx="3100484" cy="2662372"/>
          </a:xfrm>
          <a:prstGeom prst="rect">
            <a:avLst/>
          </a:prstGeom>
        </p:spPr>
      </p:pic>
    </p:spTree>
    <p:extLst>
      <p:ext uri="{BB962C8B-B14F-4D97-AF65-F5344CB8AC3E}">
        <p14:creationId xmlns:p14="http://schemas.microsoft.com/office/powerpoint/2010/main" val="3703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13151</Words>
  <Application>Microsoft Office PowerPoint</Application>
  <PresentationFormat>Widescreen</PresentationFormat>
  <Paragraphs>1167</Paragraphs>
  <Slides>123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123</vt:i4>
      </vt:variant>
    </vt:vector>
  </HeadingPairs>
  <TitlesOfParts>
    <vt:vector size="133" baseType="lpstr">
      <vt:lpstr>Arial</vt:lpstr>
      <vt:lpstr>Algerian</vt:lpstr>
      <vt:lpstr>Open Sans</vt:lpstr>
      <vt:lpstr>Broadway</vt:lpstr>
      <vt:lpstr>Calibri Light</vt:lpstr>
      <vt:lpstr>Harrington</vt:lpstr>
      <vt:lpstr>Palatino</vt:lpstr>
      <vt:lpstr>Abadi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10</cp:revision>
  <dcterms:created xsi:type="dcterms:W3CDTF">2023-06-01T14:16:13Z</dcterms:created>
  <dcterms:modified xsi:type="dcterms:W3CDTF">2023-07-17T15:58:02Z</dcterms:modified>
</cp:coreProperties>
</file>