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23" r:id="rId2"/>
    <p:sldId id="301" r:id="rId3"/>
    <p:sldId id="308" r:id="rId4"/>
    <p:sldId id="309" r:id="rId5"/>
    <p:sldId id="310" r:id="rId6"/>
    <p:sldId id="311" r:id="rId7"/>
    <p:sldId id="324" r:id="rId8"/>
    <p:sldId id="312" r:id="rId9"/>
    <p:sldId id="325" r:id="rId10"/>
    <p:sldId id="313" r:id="rId11"/>
    <p:sldId id="314" r:id="rId12"/>
    <p:sldId id="315" r:id="rId13"/>
    <p:sldId id="316"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317" r:id="rId32"/>
    <p:sldId id="318" r:id="rId33"/>
    <p:sldId id="306" r:id="rId34"/>
    <p:sldId id="319" r:id="rId35"/>
    <p:sldId id="320" r:id="rId36"/>
    <p:sldId id="321" r:id="rId37"/>
    <p:sldId id="282" r:id="rId38"/>
    <p:sldId id="288" r:id="rId39"/>
    <p:sldId id="287" r:id="rId40"/>
    <p:sldId id="290" r:id="rId41"/>
    <p:sldId id="292" r:id="rId42"/>
    <p:sldId id="291" r:id="rId43"/>
    <p:sldId id="294" r:id="rId44"/>
    <p:sldId id="293" r:id="rId45"/>
    <p:sldId id="295" r:id="rId46"/>
    <p:sldId id="296" r:id="rId47"/>
    <p:sldId id="326" r:id="rId48"/>
    <p:sldId id="297" r:id="rId49"/>
    <p:sldId id="327" r:id="rId50"/>
    <p:sldId id="299" r:id="rId51"/>
    <p:sldId id="298" r:id="rId52"/>
    <p:sldId id="328" r:id="rId53"/>
    <p:sldId id="284" r:id="rId54"/>
    <p:sldId id="286" r:id="rId55"/>
    <p:sldId id="289" r:id="rId56"/>
  </p:sldIdLst>
  <p:sldSz cx="12192000" cy="6858000"/>
  <p:notesSz cx="6858000" cy="9144000"/>
  <p:embeddedFontLst>
    <p:embeddedFont>
      <p:font typeface="Abadi" panose="020B0604020104020204" pitchFamily="34" charset="0"/>
      <p:regular r:id="rId57"/>
    </p:embeddedFont>
    <p:embeddedFont>
      <p:font typeface="Britannic Bold" panose="020B0903060703020204" pitchFamily="34" charset="0"/>
      <p:regular r:id="rId58"/>
    </p:embeddedFon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Comic Sans MS" panose="030F0702030302020204" pitchFamily="66" charset="0"/>
      <p:regular r:id="rId65"/>
      <p:bold r:id="rId66"/>
      <p:italic r:id="rId67"/>
      <p:boldItalic r:id="rId68"/>
    </p:embeddedFont>
    <p:embeddedFont>
      <p:font typeface="Lucida Sans" panose="020B0602030504020204" pitchFamily="34" charset="0"/>
      <p:regular r:id="rId69"/>
      <p:bold r:id="rId70"/>
      <p:italic r:id="rId71"/>
      <p:boldItalic r:id="rId72"/>
    </p:embeddedFont>
    <p:embeddedFont>
      <p:font typeface="Open Sans" panose="020B0606030504020204" pitchFamily="34" charset="0"/>
      <p:regular r:id="rId73"/>
      <p:bold r:id="rId74"/>
      <p:italic r:id="rId75"/>
      <p:boldItalic r:id="rId76"/>
    </p:embeddedFont>
    <p:embeddedFont>
      <p:font typeface="Palatino" pitchFamily="2" charset="0"/>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38"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E282-D41A-15F0-17B6-C48727A535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2C9DB-C435-FBD1-8ED4-A4A871D81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27EF86-F1F2-2F4A-1468-5C8E7792BFA3}"/>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50725678-E138-B495-2DC2-B2FDE7DD6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2C754-29F1-6522-1FCC-D95DABF6B7AB}"/>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143246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D545-E364-1AA4-6A95-16888F7EE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547D60-0F57-8BB0-FF69-A1E73FFD3F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ED858-7655-7455-D749-9FDDE4934E42}"/>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7E84B23E-E2E8-EB47-25AE-A0761F53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EF8A2-DDC4-3A3B-9E39-5C1FC93FE04F}"/>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86982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FA1BFB-380D-5656-2566-F2CCE3B453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DC5B27-F229-931D-89BC-C241DE9B42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906FA-04EB-7D24-2B31-6F561CDB86A2}"/>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877B7D23-9F40-2A2E-A819-FCD39881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4A9C9-E418-F89D-29B7-D188D1CB7DC6}"/>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36917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21F-8BB5-850C-FFE4-863C3AB12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33C16-63E3-4613-722D-B0863E3E81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F12AC-E9FE-B7BF-88F5-6E9D24DC3141}"/>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03DB01A0-2805-C9CF-4310-253D24C01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5AC6B-AA33-1BA4-05A9-0349254E4336}"/>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414666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C6E0-E6EC-93B2-EA95-0EAD0A87D5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17FA47-2B20-F66B-4586-2E994DC11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A83D5-845F-6001-5FD7-4367DD3DBBFB}"/>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140DE6F2-C86A-05B9-D79B-7A2B37E0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F015C-CEB7-BDAE-E42E-83D088A4D928}"/>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287314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2A2E-F25F-7F26-6D0F-BBC261528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B929C-8578-9A7E-88B9-EE815DADA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BDAE55-0477-95D0-A846-6908D6F7C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B99487-86C4-149A-56BB-413F06BE7FE8}"/>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6" name="Footer Placeholder 5">
            <a:extLst>
              <a:ext uri="{FF2B5EF4-FFF2-40B4-BE49-F238E27FC236}">
                <a16:creationId xmlns:a16="http://schemas.microsoft.com/office/drawing/2014/main" id="{481F0121-9229-EAAB-3546-B927BDE12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8C729-BCF0-D296-D27A-DD16AC8F835B}"/>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185795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6FDF-B710-B9FC-5558-06821FE71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9E15F9-AC2E-6465-B830-53B53FC5E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CAAEA2-96F6-4FBE-3B18-7A1030A89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B09EF-0FA6-6B17-EAB0-DDE319E94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DC72A-8374-6551-A92A-E4239213D1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55D60-F969-C76C-85E1-4E0C4BFF2C09}"/>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8" name="Footer Placeholder 7">
            <a:extLst>
              <a:ext uri="{FF2B5EF4-FFF2-40B4-BE49-F238E27FC236}">
                <a16:creationId xmlns:a16="http://schemas.microsoft.com/office/drawing/2014/main" id="{AD0D2406-55D4-49F2-79F5-A0BDD80E7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1B9CDA-17BA-A153-0AC2-2E758CCAEF97}"/>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293479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6A99-C705-38AD-4BC1-CAAC2B612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3103E-980F-6546-5053-2C68FE85BF7C}"/>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4" name="Footer Placeholder 3">
            <a:extLst>
              <a:ext uri="{FF2B5EF4-FFF2-40B4-BE49-F238E27FC236}">
                <a16:creationId xmlns:a16="http://schemas.microsoft.com/office/drawing/2014/main" id="{ABC5F217-ABF0-C422-A831-6F1032584E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17833E-EDB2-AEC6-F260-230408BF0602}"/>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315478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A52B4-E77E-C397-AA83-B67EB16A1F59}"/>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3" name="Footer Placeholder 2">
            <a:extLst>
              <a:ext uri="{FF2B5EF4-FFF2-40B4-BE49-F238E27FC236}">
                <a16:creationId xmlns:a16="http://schemas.microsoft.com/office/drawing/2014/main" id="{C2E5A296-BBD5-853D-7634-3FD66EBDD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5D913-E17E-0EDA-3FDA-85920EA11B55}"/>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18210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F7EF-B8BB-CDD5-4E86-788472810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099CD-6D72-4F39-9783-58D1586C1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16D965-E4FF-B61B-C8DA-B87770A28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B8EC5-6AAE-0895-559C-8F345178DC1A}"/>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6" name="Footer Placeholder 5">
            <a:extLst>
              <a:ext uri="{FF2B5EF4-FFF2-40B4-BE49-F238E27FC236}">
                <a16:creationId xmlns:a16="http://schemas.microsoft.com/office/drawing/2014/main" id="{882261F4-4F12-4FA1-5A16-3E5571DD8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E998E-EECE-D6E2-602A-F60517A00250}"/>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63358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ACEE-A29B-9F6F-F511-E76DDDB90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8D3E6F-5AA5-6AED-96AE-4F5C2AA24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38412-CA5E-F04A-6507-68CF90D0C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4CE8B-AB9A-4FCF-0FAE-C67289698BB9}"/>
              </a:ext>
            </a:extLst>
          </p:cNvPr>
          <p:cNvSpPr>
            <a:spLocks noGrp="1"/>
          </p:cNvSpPr>
          <p:nvPr>
            <p:ph type="dt" sz="half" idx="10"/>
          </p:nvPr>
        </p:nvSpPr>
        <p:spPr/>
        <p:txBody>
          <a:bodyPr/>
          <a:lstStyle/>
          <a:p>
            <a:fld id="{8ADA1038-552C-4835-87B0-4B3F4695E433}" type="datetimeFigureOut">
              <a:rPr lang="en-US" smtClean="0"/>
              <a:t>3/8/2023</a:t>
            </a:fld>
            <a:endParaRPr lang="en-US"/>
          </a:p>
        </p:txBody>
      </p:sp>
      <p:sp>
        <p:nvSpPr>
          <p:cNvPr id="6" name="Footer Placeholder 5">
            <a:extLst>
              <a:ext uri="{FF2B5EF4-FFF2-40B4-BE49-F238E27FC236}">
                <a16:creationId xmlns:a16="http://schemas.microsoft.com/office/drawing/2014/main" id="{1281FF85-4AFC-3BFB-63B6-7D449B564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D8A8C-3B5E-6AF1-BC65-8D9E59AB363A}"/>
              </a:ext>
            </a:extLst>
          </p:cNvPr>
          <p:cNvSpPr>
            <a:spLocks noGrp="1"/>
          </p:cNvSpPr>
          <p:nvPr>
            <p:ph type="sldNum" sz="quarter" idx="12"/>
          </p:nvPr>
        </p:nvSpPr>
        <p:spPr/>
        <p:txBody>
          <a:bodyPr/>
          <a:lstStyle/>
          <a:p>
            <a:fld id="{BF70DA13-BD62-410C-A4D3-FD4E541D16B9}" type="slidenum">
              <a:rPr lang="en-US" smtClean="0"/>
              <a:t>‹#›</a:t>
            </a:fld>
            <a:endParaRPr lang="en-US"/>
          </a:p>
        </p:txBody>
      </p:sp>
    </p:spTree>
    <p:extLst>
      <p:ext uri="{BB962C8B-B14F-4D97-AF65-F5344CB8AC3E}">
        <p14:creationId xmlns:p14="http://schemas.microsoft.com/office/powerpoint/2010/main" val="389097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E1EE2-A79A-BA5E-35CB-42744B3EA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C5338-E920-DDAD-925C-5060F86AD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5B02D-0303-E484-539B-33951541D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A1038-552C-4835-87B0-4B3F4695E433}" type="datetimeFigureOut">
              <a:rPr lang="en-US" smtClean="0"/>
              <a:t>3/8/2023</a:t>
            </a:fld>
            <a:endParaRPr lang="en-US"/>
          </a:p>
        </p:txBody>
      </p:sp>
      <p:sp>
        <p:nvSpPr>
          <p:cNvPr id="5" name="Footer Placeholder 4">
            <a:extLst>
              <a:ext uri="{FF2B5EF4-FFF2-40B4-BE49-F238E27FC236}">
                <a16:creationId xmlns:a16="http://schemas.microsoft.com/office/drawing/2014/main" id="{321B786B-D12E-F04A-5C44-5EFCF8EEF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7000C-A3B3-5459-ABC1-291F10D32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0DA13-BD62-410C-A4D3-FD4E541D16B9}" type="slidenum">
              <a:rPr lang="en-US" smtClean="0"/>
              <a:t>‹#›</a:t>
            </a:fld>
            <a:endParaRPr lang="en-US"/>
          </a:p>
        </p:txBody>
      </p:sp>
    </p:spTree>
    <p:extLst>
      <p:ext uri="{BB962C8B-B14F-4D97-AF65-F5344CB8AC3E}">
        <p14:creationId xmlns:p14="http://schemas.microsoft.com/office/powerpoint/2010/main" val="35342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google.com/url?sa=i&amp;rct=j&amp;q=&amp;esrc=s&amp;frm=1&amp;source=images&amp;cd=&amp;cad=rja&amp;docid=GiMsllGfIfNH2M&amp;tbnid=NJdY0ZLsgox9JM:&amp;ved=0CAUQjRw&amp;url=https://www.lds.org/manual/old-testament-stories/chapter-18-the-israelites-in-the-wilderness?lang=eng&amp;ei=2IZAUbeVDeTn2QWZxoCADw&amp;psig=AFQjCNHZso5gJo3i4wzyKN-1SG5ixkPSIw&amp;ust=1363269706163265" TargetMode="External"/><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www.google.com/url?sa=i&amp;rct=j&amp;q=&amp;esrc=s&amp;frm=1&amp;source=images&amp;cd=&amp;cad=rja&amp;docid=DpERBTxe2LX6fM&amp;tbnid=U3r_3HNUarq0SM:&amp;ved=0CAUQjRw&amp;url=http://galatiansfour.blogspot.com/2011/01/insane-teaching-animal-sacrifices-will.html&amp;ei=F4dAUYm5D-TV2QX_9YGYCw&amp;psig=AFQjCNF-Y3amucCxU2KCZJwwvnG0iucTgw&amp;ust=1363269772287986"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amp;esrc=s&amp;frm=1&amp;source=images&amp;cd=&amp;cad=rja&amp;docid=pRSzu6_nlGYsLM&amp;tbnid=pc-RpulIe_-n3M:&amp;ved=0CAUQjRw&amp;url=http://c-ed.blogspot.com/2010/12/bible-survey-pauline-epistles-galatians.html&amp;ei=VPpSUc_nNZTW2wXv2YGABg&amp;psig=AFQjCNG6zu5X7F-vLUfXCZTYzHCD0lX4uA&amp;ust=136447888140743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9.jpeg"/><Relationship Id="rId3" Type="http://schemas.microsoft.com/office/2007/relationships/hdphoto" Target="../media/hdphoto2.wdp"/><Relationship Id="rId7" Type="http://schemas.openxmlformats.org/officeDocument/2006/relationships/image" Target="../media/image68.jpe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emf"/><Relationship Id="rId9"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g"/></Relationships>
</file>

<file path=ppt/slides/_rels/slide4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and green background">
            <a:extLst>
              <a:ext uri="{FF2B5EF4-FFF2-40B4-BE49-F238E27FC236}">
                <a16:creationId xmlns:a16="http://schemas.microsoft.com/office/drawing/2014/main" id="{5DFB1B1E-3181-2912-1003-E30F7E4A67F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7A8A4C7-A1AD-92C5-29C3-15EA6148E521}"/>
              </a:ext>
            </a:extLst>
          </p:cNvPr>
          <p:cNvGrpSpPr/>
          <p:nvPr/>
        </p:nvGrpSpPr>
        <p:grpSpPr>
          <a:xfrm>
            <a:off x="4570639" y="2388773"/>
            <a:ext cx="3050721" cy="2895600"/>
            <a:chOff x="6781800" y="228600"/>
            <a:chExt cx="3050721" cy="2895600"/>
          </a:xfrm>
        </p:grpSpPr>
        <p:pic>
          <p:nvPicPr>
            <p:cNvPr id="4" name="Picture 2" descr="Related image">
              <a:extLst>
                <a:ext uri="{FF2B5EF4-FFF2-40B4-BE49-F238E27FC236}">
                  <a16:creationId xmlns:a16="http://schemas.microsoft.com/office/drawing/2014/main" id="{4518FC3D-FE31-B112-6F7E-8AD33D1C6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1E07420-96A1-6FF1-DAAC-0FEBCDC55985}"/>
                </a:ext>
              </a:extLst>
            </p:cNvPr>
            <p:cNvGrpSpPr/>
            <p:nvPr/>
          </p:nvGrpSpPr>
          <p:grpSpPr>
            <a:xfrm>
              <a:off x="6781800" y="228600"/>
              <a:ext cx="3050721" cy="2895600"/>
              <a:chOff x="609600" y="533400"/>
              <a:chExt cx="4495800" cy="4267200"/>
            </a:xfrm>
          </p:grpSpPr>
          <p:grpSp>
            <p:nvGrpSpPr>
              <p:cNvPr id="6" name="Group 86">
                <a:extLst>
                  <a:ext uri="{FF2B5EF4-FFF2-40B4-BE49-F238E27FC236}">
                    <a16:creationId xmlns:a16="http://schemas.microsoft.com/office/drawing/2014/main" id="{A6186648-22BE-DF5B-D51A-8D292F78BC49}"/>
                  </a:ext>
                </a:extLst>
              </p:cNvPr>
              <p:cNvGrpSpPr/>
              <p:nvPr/>
            </p:nvGrpSpPr>
            <p:grpSpPr>
              <a:xfrm rot="2107423">
                <a:off x="2048364" y="1066800"/>
                <a:ext cx="554570" cy="1296744"/>
                <a:chOff x="7696200" y="914400"/>
                <a:chExt cx="685800" cy="2438400"/>
              </a:xfrm>
            </p:grpSpPr>
            <p:sp>
              <p:nvSpPr>
                <p:cNvPr id="38" name="Moon 37">
                  <a:extLst>
                    <a:ext uri="{FF2B5EF4-FFF2-40B4-BE49-F238E27FC236}">
                      <a16:creationId xmlns:a16="http://schemas.microsoft.com/office/drawing/2014/main" id="{D5581DBC-1361-5667-2620-8A89253B1B4F}"/>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10D13988-D297-B478-FEB3-5F56AC13AF0F}"/>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6ADB82DF-C7FE-EDC5-BE54-AEBCE6A03CA0}"/>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C6D3222-16EC-64E0-1F28-4BBBE34D5D0A}"/>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7">
                <a:extLst>
                  <a:ext uri="{FF2B5EF4-FFF2-40B4-BE49-F238E27FC236}">
                    <a16:creationId xmlns:a16="http://schemas.microsoft.com/office/drawing/2014/main" id="{7F81E355-D717-41BD-8F07-0B8DE2D7EE4C}"/>
                  </a:ext>
                </a:extLst>
              </p:cNvPr>
              <p:cNvGrpSpPr/>
              <p:nvPr/>
            </p:nvGrpSpPr>
            <p:grpSpPr>
              <a:xfrm rot="19262140" flipH="1">
                <a:off x="3035243" y="1133011"/>
                <a:ext cx="554570" cy="1180981"/>
                <a:chOff x="7696200" y="914400"/>
                <a:chExt cx="685800" cy="2438400"/>
              </a:xfrm>
            </p:grpSpPr>
            <p:sp>
              <p:nvSpPr>
                <p:cNvPr id="34" name="Moon 33">
                  <a:extLst>
                    <a:ext uri="{FF2B5EF4-FFF2-40B4-BE49-F238E27FC236}">
                      <a16:creationId xmlns:a16="http://schemas.microsoft.com/office/drawing/2014/main" id="{4AC02449-8336-4AB3-E096-AF472ED1F69E}"/>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3F215187-ACD6-9121-6F36-26861AB52CA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A6D39CA0-13FB-5C97-05CF-8DDDF0EB3990}"/>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2F6B0B7-279D-1557-824C-54979D3DAA40}"/>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rapezoid 7">
                <a:extLst>
                  <a:ext uri="{FF2B5EF4-FFF2-40B4-BE49-F238E27FC236}">
                    <a16:creationId xmlns:a16="http://schemas.microsoft.com/office/drawing/2014/main" id="{6594948A-812D-C8C0-6E27-E6A4958EAB33}"/>
                  </a:ext>
                </a:extLst>
              </p:cNvPr>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5D22F53D-E45C-DF02-F5BC-23BE849D6281}"/>
                  </a:ext>
                </a:extLst>
              </p:cNvPr>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23F23B77-851A-BDFE-181D-DA6943638A9E}"/>
                  </a:ext>
                </a:extLst>
              </p:cNvPr>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1DDEBE1-7FC7-8111-FE3E-53989F0626E3}"/>
                  </a:ext>
                </a:extLst>
              </p:cNvPr>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0DD2D55-E1F3-B1DF-C576-776AA6ABFB73}"/>
                  </a:ext>
                </a:extLst>
              </p:cNvPr>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75477F54-B412-1F91-33AC-A35BF2C4E15A}"/>
                  </a:ext>
                </a:extLst>
              </p:cNvPr>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0D9B9CF-1217-A230-6E83-63D63EB630B6}"/>
                  </a:ext>
                </a:extLst>
              </p:cNvPr>
              <p:cNvSpPr/>
              <p:nvPr/>
            </p:nvSpPr>
            <p:spPr>
              <a:xfrm>
                <a:off x="2409163" y="1737160"/>
                <a:ext cx="775770" cy="10661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E14EDD9-EEB1-C988-B16E-33FA54551D10}"/>
                  </a:ext>
                </a:extLst>
              </p:cNvPr>
              <p:cNvSpPr/>
              <p:nvPr/>
            </p:nvSpPr>
            <p:spPr>
              <a:xfrm>
                <a:off x="2217316" y="1240382"/>
                <a:ext cx="1192991" cy="13127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3A144206-14CA-24C7-6104-613756E248A5}"/>
                  </a:ext>
                </a:extLst>
              </p:cNvPr>
              <p:cNvSpPr/>
              <p:nvPr/>
            </p:nvSpPr>
            <p:spPr>
              <a:xfrm>
                <a:off x="2444553" y="2170271"/>
                <a:ext cx="681709" cy="54699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5AE41B9B-0B28-47BC-C50B-859D5C5D4658}"/>
                  </a:ext>
                </a:extLst>
              </p:cNvPr>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BD1E0B-21EA-7E64-60AD-2DF2DADA132C}"/>
                  </a:ext>
                </a:extLst>
              </p:cNvPr>
              <p:cNvSpPr/>
              <p:nvPr/>
            </p:nvSpPr>
            <p:spPr>
              <a:xfrm>
                <a:off x="2664386" y="2271981"/>
                <a:ext cx="219521" cy="1431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0">
                <a:extLst>
                  <a:ext uri="{FF2B5EF4-FFF2-40B4-BE49-F238E27FC236}">
                    <a16:creationId xmlns:a16="http://schemas.microsoft.com/office/drawing/2014/main" id="{2EA89133-468F-05BF-658B-CDE44939212C}"/>
                  </a:ext>
                </a:extLst>
              </p:cNvPr>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1">
                <a:extLst>
                  <a:ext uri="{FF2B5EF4-FFF2-40B4-BE49-F238E27FC236}">
                    <a16:creationId xmlns:a16="http://schemas.microsoft.com/office/drawing/2014/main" id="{0B0031F2-A70C-A545-AF7F-CF8EA7B0A992}"/>
                  </a:ext>
                </a:extLst>
              </p:cNvPr>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2">
                <a:extLst>
                  <a:ext uri="{FF2B5EF4-FFF2-40B4-BE49-F238E27FC236}">
                    <a16:creationId xmlns:a16="http://schemas.microsoft.com/office/drawing/2014/main" id="{A9C58461-2614-0AD3-7F1D-04D55C20A500}"/>
                  </a:ext>
                </a:extLst>
              </p:cNvPr>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3">
                <a:extLst>
                  <a:ext uri="{FF2B5EF4-FFF2-40B4-BE49-F238E27FC236}">
                    <a16:creationId xmlns:a16="http://schemas.microsoft.com/office/drawing/2014/main" id="{26F40FCC-FA48-9150-3662-CFB1B82C91F9}"/>
                  </a:ext>
                </a:extLst>
              </p:cNvPr>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4">
                <a:extLst>
                  <a:ext uri="{FF2B5EF4-FFF2-40B4-BE49-F238E27FC236}">
                    <a16:creationId xmlns:a16="http://schemas.microsoft.com/office/drawing/2014/main" id="{5F510015-8327-DB23-6D21-A4A24C3A154E}"/>
                  </a:ext>
                </a:extLst>
              </p:cNvPr>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5">
                <a:extLst>
                  <a:ext uri="{FF2B5EF4-FFF2-40B4-BE49-F238E27FC236}">
                    <a16:creationId xmlns:a16="http://schemas.microsoft.com/office/drawing/2014/main" id="{5FC5F31F-29B3-5160-1F5D-7BD680E0F9B0}"/>
                  </a:ext>
                </a:extLst>
              </p:cNvPr>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144EF1-132A-C22E-69DA-8116524857DA}"/>
                  </a:ext>
                </a:extLst>
              </p:cNvPr>
              <p:cNvSpPr/>
              <p:nvPr/>
            </p:nvSpPr>
            <p:spPr>
              <a:xfrm>
                <a:off x="17526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7F11053-5048-EC56-6CE7-31605629FBA9}"/>
                  </a:ext>
                </a:extLst>
              </p:cNvPr>
              <p:cNvSpPr/>
              <p:nvPr/>
            </p:nvSpPr>
            <p:spPr>
              <a:xfrm>
                <a:off x="35052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
                <a:extLst>
                  <a:ext uri="{FF2B5EF4-FFF2-40B4-BE49-F238E27FC236}">
                    <a16:creationId xmlns:a16="http://schemas.microsoft.com/office/drawing/2014/main" id="{F3A6E321-9666-D445-ED70-9D7DE24ED8D4}"/>
                  </a:ext>
                </a:extLst>
              </p:cNvPr>
              <p:cNvGrpSpPr/>
              <p:nvPr/>
            </p:nvGrpSpPr>
            <p:grpSpPr>
              <a:xfrm>
                <a:off x="3150326" y="3226526"/>
                <a:ext cx="366238" cy="640613"/>
                <a:chOff x="2438400" y="402137"/>
                <a:chExt cx="2514600" cy="4398463"/>
              </a:xfrm>
            </p:grpSpPr>
            <p:sp>
              <p:nvSpPr>
                <p:cNvPr id="30" name="Snip Same Side Corner Rectangle 111">
                  <a:extLst>
                    <a:ext uri="{FF2B5EF4-FFF2-40B4-BE49-F238E27FC236}">
                      <a16:creationId xmlns:a16="http://schemas.microsoft.com/office/drawing/2014/main" id="{0F65C01A-BF39-152F-3339-BFBDF3131FA4}"/>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7FAB9CA-BDA5-A983-40FC-3410CC87BD7E}"/>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A956E5-2EBD-DE0C-D3D4-742B9A7FABEB}"/>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3D676437-AE0E-2C77-6F6B-D184DB42B79C}"/>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a:extLst>
                  <a:ext uri="{FF2B5EF4-FFF2-40B4-BE49-F238E27FC236}">
                    <a16:creationId xmlns:a16="http://schemas.microsoft.com/office/drawing/2014/main" id="{07AE07CE-CBFB-5BB9-9EA6-4D33FDBA7884}"/>
                  </a:ext>
                </a:extLst>
              </p:cNvPr>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a:extLst>
                  <a:ext uri="{FF2B5EF4-FFF2-40B4-BE49-F238E27FC236}">
                    <a16:creationId xmlns:a16="http://schemas.microsoft.com/office/drawing/2014/main" id="{ECBD3DDB-DF1C-F1B9-4B4F-3F6EC284729C}"/>
                  </a:ext>
                </a:extLst>
              </p:cNvPr>
              <p:cNvSpPr/>
              <p:nvPr/>
            </p:nvSpPr>
            <p:spPr>
              <a:xfrm>
                <a:off x="609600" y="533400"/>
                <a:ext cx="4495800" cy="4267200"/>
              </a:xfrm>
              <a:prstGeom prst="frame">
                <a:avLst>
                  <a:gd name="adj1" fmla="val 7194"/>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2" name="TextBox 41">
            <a:extLst>
              <a:ext uri="{FF2B5EF4-FFF2-40B4-BE49-F238E27FC236}">
                <a16:creationId xmlns:a16="http://schemas.microsoft.com/office/drawing/2014/main" id="{468D05B7-474D-09A4-2638-EE63184D71DA}"/>
              </a:ext>
            </a:extLst>
          </p:cNvPr>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Galatians</a:t>
            </a:r>
            <a:endParaRPr lang="en-US" sz="4400"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397316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1063" y="96571"/>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Reviewing Paul’s Conversion</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1:11-2:10</a:t>
            </a:r>
          </a:p>
        </p:txBody>
      </p:sp>
      <p:pic>
        <p:nvPicPr>
          <p:cNvPr id="18434" name="Picture 2" descr="Image result for pauls conversio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69" y="933671"/>
            <a:ext cx="4655328" cy="569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3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Justified, Pardoned, And Sanctified</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2:15-16</a:t>
            </a:r>
          </a:p>
        </p:txBody>
      </p:sp>
      <p:sp>
        <p:nvSpPr>
          <p:cNvPr id="2" name="Rectangle 1"/>
          <p:cNvSpPr/>
          <p:nvPr/>
        </p:nvSpPr>
        <p:spPr>
          <a:xfrm>
            <a:off x="440602" y="1359477"/>
            <a:ext cx="6096000" cy="1477328"/>
          </a:xfrm>
          <a:prstGeom prst="rect">
            <a:avLst/>
          </a:prstGeom>
        </p:spPr>
        <p:txBody>
          <a:bodyPr>
            <a:spAutoFit/>
          </a:bodyPr>
          <a:lstStyle/>
          <a:p>
            <a:r>
              <a:rPr lang="en-US" dirty="0">
                <a:solidFill>
                  <a:schemeClr val="bg1"/>
                </a:solidFill>
                <a:latin typeface="Open Sans"/>
              </a:rPr>
              <a:t>Paul identified the essential truth that made clear why the Gentile Saints should not be excluded from dining with Jewish Saints. Both groups were justified (pardoned from punishment for sin) by placing their faith in Jesus Christ, not by performing the works of the law of Moses. </a:t>
            </a:r>
            <a:endParaRPr lang="en-US" dirty="0">
              <a:solidFill>
                <a:schemeClr val="bg1"/>
              </a:solidFill>
            </a:endParaRPr>
          </a:p>
        </p:txBody>
      </p:sp>
      <p:sp>
        <p:nvSpPr>
          <p:cNvPr id="3" name="Rectangle 2"/>
          <p:cNvSpPr/>
          <p:nvPr/>
        </p:nvSpPr>
        <p:spPr>
          <a:xfrm>
            <a:off x="5501489" y="3569483"/>
            <a:ext cx="6096000" cy="2031325"/>
          </a:xfrm>
          <a:prstGeom prst="rect">
            <a:avLst/>
          </a:prstGeom>
        </p:spPr>
        <p:txBody>
          <a:bodyPr>
            <a:spAutoFit/>
          </a:bodyPr>
          <a:lstStyle/>
          <a:p>
            <a:r>
              <a:rPr lang="en-US" dirty="0">
                <a:solidFill>
                  <a:schemeClr val="bg1"/>
                </a:solidFill>
                <a:latin typeface="Open Sans"/>
              </a:rPr>
              <a:t>“We may appropriately speak of one who is justified as pardoned, without sin, or guiltless. </a:t>
            </a:r>
          </a:p>
          <a:p>
            <a:endParaRPr lang="en-US" dirty="0">
              <a:solidFill>
                <a:schemeClr val="bg1"/>
              </a:solidFill>
              <a:latin typeface="Open Sans"/>
            </a:endParaRPr>
          </a:p>
          <a:p>
            <a:r>
              <a:rPr lang="en-US" dirty="0">
                <a:solidFill>
                  <a:schemeClr val="bg1"/>
                </a:solidFill>
              </a:rPr>
              <a:t>“To be sanctified through the blood of Christ is to become clean, pure, and holy. If justification removes the punishment for past sin, then sanctification removes the stain or effects of sin.”  (2)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943" y="5300097"/>
            <a:ext cx="1138458" cy="14252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256" y="3233848"/>
            <a:ext cx="2764687" cy="3220995"/>
          </a:xfrm>
          <a:prstGeom prst="rect">
            <a:avLst/>
          </a:prstGeom>
        </p:spPr>
      </p:pic>
    </p:spTree>
    <p:extLst>
      <p:ext uri="{BB962C8B-B14F-4D97-AF65-F5344CB8AC3E}">
        <p14:creationId xmlns:p14="http://schemas.microsoft.com/office/powerpoint/2010/main" val="3652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Who is the Seed of Abraham?</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3:8-10</a:t>
            </a:r>
          </a:p>
        </p:txBody>
      </p:sp>
      <p:sp>
        <p:nvSpPr>
          <p:cNvPr id="2" name="Rectangle 1"/>
          <p:cNvSpPr/>
          <p:nvPr/>
        </p:nvSpPr>
        <p:spPr>
          <a:xfrm>
            <a:off x="1846907" y="743841"/>
            <a:ext cx="8908610" cy="923330"/>
          </a:xfrm>
          <a:prstGeom prst="rect">
            <a:avLst/>
          </a:prstGeom>
        </p:spPr>
        <p:txBody>
          <a:bodyPr wrap="square">
            <a:spAutoFit/>
          </a:bodyPr>
          <a:lstStyle/>
          <a:p>
            <a:pPr algn="ctr"/>
            <a:r>
              <a:rPr lang="en-US" dirty="0">
                <a:solidFill>
                  <a:schemeClr val="bg1"/>
                </a:solidFill>
              </a:rPr>
              <a:t>“blessed with faithful Abraham” refers to being a beneficiary of the covenant God made with Abraham that through him all people could enjoy the blessings of the gospel.</a:t>
            </a:r>
          </a:p>
          <a:p>
            <a:pPr algn="ctr"/>
            <a:r>
              <a:rPr lang="en-US" dirty="0">
                <a:solidFill>
                  <a:schemeClr val="bg1"/>
                </a:solidFill>
              </a:rPr>
              <a:t>-- Abraham 2:11</a:t>
            </a:r>
          </a:p>
        </p:txBody>
      </p:sp>
      <p:sp>
        <p:nvSpPr>
          <p:cNvPr id="3" name="Rectangle 2"/>
          <p:cNvSpPr/>
          <p:nvPr/>
        </p:nvSpPr>
        <p:spPr>
          <a:xfrm>
            <a:off x="304800" y="1665651"/>
            <a:ext cx="6096000" cy="4247317"/>
          </a:xfrm>
          <a:prstGeom prst="rect">
            <a:avLst/>
          </a:prstGeom>
        </p:spPr>
        <p:txBody>
          <a:bodyPr>
            <a:spAutoFit/>
          </a:bodyPr>
          <a:lstStyle/>
          <a:p>
            <a:r>
              <a:rPr lang="en-US" dirty="0">
                <a:solidFill>
                  <a:schemeClr val="bg1"/>
                </a:solidFill>
              </a:rPr>
              <a:t>"A major part of the covenant with Abraham is the promise that through Abraham and his seed all the families of the earth would be blessed.</a:t>
            </a:r>
          </a:p>
          <a:p>
            <a:endParaRPr lang="en-US" dirty="0">
              <a:solidFill>
                <a:schemeClr val="bg1"/>
              </a:solidFill>
            </a:endParaRPr>
          </a:p>
          <a:p>
            <a:r>
              <a:rPr lang="en-US" dirty="0">
                <a:solidFill>
                  <a:schemeClr val="bg1"/>
                </a:solidFill>
              </a:rPr>
              <a:t>Paul explains that the Lord Jesus Christ was born into the world through Abraham's lineage, and since Jesus is the Savior for all mankind, all are thus blessed through Abraham's seed.</a:t>
            </a:r>
          </a:p>
          <a:p>
            <a:endParaRPr lang="en-US" dirty="0">
              <a:solidFill>
                <a:schemeClr val="bg1"/>
              </a:solidFill>
            </a:endParaRPr>
          </a:p>
          <a:p>
            <a:r>
              <a:rPr lang="en-US" dirty="0">
                <a:solidFill>
                  <a:schemeClr val="bg1"/>
                </a:solidFill>
              </a:rPr>
              <a:t>This is one application of the promise. Another way in which all people are or will be blessed is that the descendants of Abraham, Isaac, and Jacob are mixed and intermingled with all nations; thus today the descendants of these patriarchs are found more or less among all nations and among all people, making them heirs to the promise that the gospel would be offered to them.</a:t>
            </a:r>
          </a:p>
        </p:txBody>
      </p:sp>
      <p:sp>
        <p:nvSpPr>
          <p:cNvPr id="4" name="Rectangle 3"/>
          <p:cNvSpPr/>
          <p:nvPr/>
        </p:nvSpPr>
        <p:spPr>
          <a:xfrm>
            <a:off x="5899842" y="5759461"/>
            <a:ext cx="6096000" cy="646331"/>
          </a:xfrm>
          <a:prstGeom prst="rect">
            <a:avLst/>
          </a:prstGeom>
        </p:spPr>
        <p:txBody>
          <a:bodyPr>
            <a:spAutoFit/>
          </a:bodyPr>
          <a:lstStyle/>
          <a:p>
            <a:r>
              <a:rPr lang="en-US" dirty="0">
                <a:solidFill>
                  <a:schemeClr val="bg1"/>
                </a:solidFill>
              </a:rPr>
              <a:t>Furthermore, the descendants of Abraham bear the holy priesthood and minister the gospel to all nations." </a:t>
            </a:r>
            <a:endParaRPr lang="en-US" dirty="0"/>
          </a:p>
        </p:txBody>
      </p:sp>
      <p:pic>
        <p:nvPicPr>
          <p:cNvPr id="2050" name="Picture 2" descr="Image result for robert matthews l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72" b="21637"/>
          <a:stretch/>
        </p:blipFill>
        <p:spPr bwMode="auto">
          <a:xfrm>
            <a:off x="11009005" y="144857"/>
            <a:ext cx="914410" cy="1213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2052" name="Picture 4" descr="Image result for lds cartoon fami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652" y="2105685"/>
            <a:ext cx="4278597" cy="316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A Curse For Us</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3:13; Acts 5:30; 10:39; 1 Peter 2:24; Deuteronomy 21:22-23</a:t>
            </a:r>
          </a:p>
        </p:txBody>
      </p:sp>
      <p:sp>
        <p:nvSpPr>
          <p:cNvPr id="2" name="Rectangle 1"/>
          <p:cNvSpPr/>
          <p:nvPr/>
        </p:nvSpPr>
        <p:spPr>
          <a:xfrm>
            <a:off x="440602" y="1359477"/>
            <a:ext cx="6096000" cy="4524315"/>
          </a:xfrm>
          <a:prstGeom prst="rect">
            <a:avLst/>
          </a:prstGeom>
        </p:spPr>
        <p:txBody>
          <a:bodyPr>
            <a:spAutoFit/>
          </a:bodyPr>
          <a:lstStyle/>
          <a:p>
            <a:r>
              <a:rPr lang="en-US" dirty="0">
                <a:solidFill>
                  <a:schemeClr val="bg1"/>
                </a:solidFill>
              </a:rPr>
              <a:t>Some Jews believed that Jesus could not be the Messiah because he had been crucified or, in other words, hung on a tree.</a:t>
            </a:r>
          </a:p>
          <a:p>
            <a:endParaRPr lang="en-US" dirty="0">
              <a:solidFill>
                <a:schemeClr val="bg1"/>
              </a:solidFill>
            </a:endParaRPr>
          </a:p>
          <a:p>
            <a:r>
              <a:rPr lang="en-US" dirty="0">
                <a:solidFill>
                  <a:schemeClr val="bg1"/>
                </a:solidFill>
              </a:rPr>
              <a:t>They referred to a passage in Deuteronomy stating that a criminal who was put to death by being hung on a tree was “accursed of God.” </a:t>
            </a:r>
          </a:p>
          <a:p>
            <a:r>
              <a:rPr lang="en-US" dirty="0">
                <a:solidFill>
                  <a:schemeClr val="bg1"/>
                </a:solidFill>
              </a:rPr>
              <a:t>According to this way of thinking, Jesus had to be regarded as cursed by God. But Paul showed another way of looking at the concept of being “cursed” as applied to the Savior. </a:t>
            </a:r>
          </a:p>
          <a:p>
            <a:endParaRPr lang="en-US" dirty="0">
              <a:solidFill>
                <a:schemeClr val="bg1"/>
              </a:solidFill>
            </a:endParaRPr>
          </a:p>
          <a:p>
            <a:r>
              <a:rPr lang="en-US" dirty="0">
                <a:solidFill>
                  <a:schemeClr val="bg1"/>
                </a:solidFill>
              </a:rPr>
              <a:t>He explained that Jesus willingly took our sins upon Himself in order to perform the work of redemption, thus becoming “cursed” in our place: “Christ hath redeemed us from the curse of the law, </a:t>
            </a:r>
            <a:r>
              <a:rPr lang="en-US" i="1" dirty="0">
                <a:solidFill>
                  <a:schemeClr val="bg1"/>
                </a:solidFill>
              </a:rPr>
              <a:t>being made a curse for us:</a:t>
            </a:r>
            <a:r>
              <a:rPr lang="en-US" dirty="0">
                <a:solidFill>
                  <a:schemeClr val="bg1"/>
                </a:solidFill>
              </a:rPr>
              <a:t> for it is written, Cursed is every one that </a:t>
            </a:r>
            <a:r>
              <a:rPr lang="en-US" dirty="0" err="1">
                <a:solidFill>
                  <a:schemeClr val="bg1"/>
                </a:solidFill>
              </a:rPr>
              <a:t>hangeth</a:t>
            </a:r>
            <a:r>
              <a:rPr lang="en-US" dirty="0">
                <a:solidFill>
                  <a:schemeClr val="bg1"/>
                </a:solidFill>
              </a:rPr>
              <a:t> on a tree” (1)</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608" y="1686990"/>
            <a:ext cx="4649093" cy="348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01D29267-CF17-4C17-A6B1-3A8BCF8355F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22513" y="1676401"/>
            <a:ext cx="6390861" cy="584775"/>
          </a:xfrm>
          <a:prstGeom prst="rect">
            <a:avLst/>
          </a:prstGeom>
          <a:noFill/>
        </p:spPr>
        <p:txBody>
          <a:bodyPr wrap="square" rtlCol="0">
            <a:spAutoFit/>
          </a:bodyPr>
          <a:lstStyle/>
          <a:p>
            <a:r>
              <a:rPr lang="en-US" sz="3200" dirty="0">
                <a:solidFill>
                  <a:schemeClr val="bg1"/>
                </a:solidFill>
              </a:rPr>
              <a:t>“Wherefore then </a:t>
            </a:r>
            <a:r>
              <a:rPr lang="en-US" sz="3200" i="1" dirty="0" err="1">
                <a:solidFill>
                  <a:schemeClr val="bg1"/>
                </a:solidFill>
              </a:rPr>
              <a:t>serveth</a:t>
            </a:r>
            <a:r>
              <a:rPr lang="en-US" sz="3200" dirty="0">
                <a:solidFill>
                  <a:schemeClr val="bg1"/>
                </a:solidFill>
              </a:rPr>
              <a:t> the law?”</a:t>
            </a:r>
          </a:p>
        </p:txBody>
      </p:sp>
      <p:sp>
        <p:nvSpPr>
          <p:cNvPr id="6" name="TextBox 5"/>
          <p:cNvSpPr txBox="1"/>
          <p:nvPr/>
        </p:nvSpPr>
        <p:spPr>
          <a:xfrm>
            <a:off x="5833097" y="3886201"/>
            <a:ext cx="4377703" cy="1077218"/>
          </a:xfrm>
          <a:prstGeom prst="rect">
            <a:avLst/>
          </a:prstGeom>
          <a:noFill/>
        </p:spPr>
        <p:txBody>
          <a:bodyPr wrap="square" rtlCol="0">
            <a:spAutoFit/>
          </a:bodyPr>
          <a:lstStyle/>
          <a:p>
            <a:r>
              <a:rPr lang="en-US" sz="3200" dirty="0">
                <a:solidFill>
                  <a:schemeClr val="bg1"/>
                </a:solidFill>
              </a:rPr>
              <a:t>What is the purpose of the Law of Moses?</a:t>
            </a:r>
          </a:p>
        </p:txBody>
      </p:sp>
      <p:sp>
        <p:nvSpPr>
          <p:cNvPr id="7" name="TextBox 6"/>
          <p:cNvSpPr txBox="1"/>
          <p:nvPr/>
        </p:nvSpPr>
        <p:spPr>
          <a:xfrm>
            <a:off x="2209800" y="1"/>
            <a:ext cx="8153400" cy="1200329"/>
          </a:xfrm>
          <a:prstGeom prst="rect">
            <a:avLst/>
          </a:prstGeom>
          <a:noFill/>
        </p:spPr>
        <p:txBody>
          <a:bodyPr wrap="square" rtlCol="0">
            <a:spAutoFit/>
          </a:bodyPr>
          <a:lstStyle/>
          <a:p>
            <a:pPr algn="ctr"/>
            <a:r>
              <a:rPr lang="en-US" sz="3600" dirty="0">
                <a:solidFill>
                  <a:schemeClr val="bg1"/>
                </a:solidFill>
              </a:rPr>
              <a:t>Paul explains the Purpose of the</a:t>
            </a:r>
          </a:p>
          <a:p>
            <a:pPr algn="ctr"/>
            <a:r>
              <a:rPr lang="en-US" sz="3600" dirty="0">
                <a:solidFill>
                  <a:schemeClr val="bg1"/>
                </a:solidFill>
              </a:rPr>
              <a:t> Law of Moses to the Galatians</a:t>
            </a:r>
          </a:p>
        </p:txBody>
      </p:sp>
      <p:sp>
        <p:nvSpPr>
          <p:cNvPr id="8" name="TextBox 7"/>
          <p:cNvSpPr txBox="1"/>
          <p:nvPr/>
        </p:nvSpPr>
        <p:spPr>
          <a:xfrm>
            <a:off x="0" y="6176076"/>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09345D39-1112-4E28-A494-CF7C76244C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359" l="3906" r="100000"/>
                    </a14:imgEffect>
                  </a14:imgLayer>
                </a14:imgProps>
              </a:ext>
              <a:ext uri="{28A0092B-C50C-407E-A947-70E740481C1C}">
                <a14:useLocalDpi xmlns:a14="http://schemas.microsoft.com/office/drawing/2010/main" val="0"/>
              </a:ext>
            </a:extLst>
          </a:blip>
          <a:stretch>
            <a:fillRect/>
          </a:stretch>
        </p:blipFill>
        <p:spPr>
          <a:xfrm>
            <a:off x="2763822" y="2876731"/>
            <a:ext cx="2657264" cy="3238541"/>
          </a:xfrm>
          <a:prstGeom prst="rect">
            <a:avLst/>
          </a:prstGeom>
        </p:spPr>
      </p:pic>
    </p:spTree>
    <p:extLst>
      <p:ext uri="{BB962C8B-B14F-4D97-AF65-F5344CB8AC3E}">
        <p14:creationId xmlns:p14="http://schemas.microsoft.com/office/powerpoint/2010/main" val="40807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453A4BE4-9DF5-41B5-96D4-5C0A53E5155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1754326"/>
          </a:xfrm>
          <a:prstGeom prst="rect">
            <a:avLst/>
          </a:prstGeom>
          <a:noFill/>
        </p:spPr>
        <p:txBody>
          <a:bodyPr wrap="square" rtlCol="0">
            <a:spAutoFit/>
          </a:bodyPr>
          <a:lstStyle/>
          <a:p>
            <a:r>
              <a:rPr lang="en-US" sz="3600" dirty="0">
                <a:solidFill>
                  <a:schemeClr val="bg1"/>
                </a:solidFill>
              </a:rPr>
              <a:t>“It was added because of transgressions,</a:t>
            </a:r>
          </a:p>
        </p:txBody>
      </p:sp>
      <p:sp>
        <p:nvSpPr>
          <p:cNvPr id="6" name="TextBox 5"/>
          <p:cNvSpPr txBox="1"/>
          <p:nvPr/>
        </p:nvSpPr>
        <p:spPr>
          <a:xfrm>
            <a:off x="5924309" y="4476385"/>
            <a:ext cx="3962400" cy="1754326"/>
          </a:xfrm>
          <a:prstGeom prst="rect">
            <a:avLst/>
          </a:prstGeom>
          <a:noFill/>
        </p:spPr>
        <p:txBody>
          <a:bodyPr wrap="square" rtlCol="0">
            <a:spAutoFit/>
          </a:bodyPr>
          <a:lstStyle/>
          <a:p>
            <a:r>
              <a:rPr lang="en-US" sz="3600" dirty="0">
                <a:solidFill>
                  <a:schemeClr val="bg1"/>
                </a:solidFill>
              </a:rPr>
              <a:t>Because the people were not keeping the commandments</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Adding to the Commandments</a:t>
            </a:r>
          </a:p>
        </p:txBody>
      </p:sp>
      <p:sp>
        <p:nvSpPr>
          <p:cNvPr id="8" name="TextBox 7"/>
          <p:cNvSpPr txBox="1"/>
          <p:nvPr/>
        </p:nvSpPr>
        <p:spPr>
          <a:xfrm>
            <a:off x="228600" y="6202067"/>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AD9F28B1-35DB-42AF-A3EF-8363B55F2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309" y="927797"/>
            <a:ext cx="5024618" cy="3145848"/>
          </a:xfrm>
          <a:prstGeom prst="rect">
            <a:avLst/>
          </a:prstGeom>
        </p:spPr>
      </p:pic>
    </p:spTree>
    <p:extLst>
      <p:ext uri="{BB962C8B-B14F-4D97-AF65-F5344CB8AC3E}">
        <p14:creationId xmlns:p14="http://schemas.microsoft.com/office/powerpoint/2010/main" val="1602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A3851D1D-DF00-4B74-952A-5253603A26C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1332" y="1066801"/>
            <a:ext cx="5119868" cy="1384995"/>
          </a:xfrm>
          <a:prstGeom prst="rect">
            <a:avLst/>
          </a:prstGeom>
          <a:noFill/>
        </p:spPr>
        <p:txBody>
          <a:bodyPr wrap="square" rtlCol="0">
            <a:spAutoFit/>
          </a:bodyPr>
          <a:lstStyle/>
          <a:p>
            <a:r>
              <a:rPr lang="en-US" sz="2800" dirty="0">
                <a:solidFill>
                  <a:schemeClr val="bg1"/>
                </a:solidFill>
              </a:rPr>
              <a:t>And now, did they understand the Law? I say unto you, Nay, they did not all understand the law…</a:t>
            </a:r>
          </a:p>
        </p:txBody>
      </p:sp>
      <p:sp>
        <p:nvSpPr>
          <p:cNvPr id="6" name="TextBox 5"/>
          <p:cNvSpPr txBox="1"/>
          <p:nvPr/>
        </p:nvSpPr>
        <p:spPr>
          <a:xfrm>
            <a:off x="6248400" y="3200401"/>
            <a:ext cx="3962400" cy="3108543"/>
          </a:xfrm>
          <a:prstGeom prst="rect">
            <a:avLst/>
          </a:prstGeom>
          <a:noFill/>
        </p:spPr>
        <p:txBody>
          <a:bodyPr wrap="square" rtlCol="0">
            <a:spAutoFit/>
          </a:bodyPr>
          <a:lstStyle/>
          <a:p>
            <a:r>
              <a:rPr lang="en-US" sz="2800" dirty="0">
                <a:solidFill>
                  <a:schemeClr val="bg1"/>
                </a:solidFill>
              </a:rPr>
              <a:t>…and this because of the hardness of their hearts; for they understood not that there could not any man be saved except it were through the redemption of God.”</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Not Understanding the Law</a:t>
            </a:r>
          </a:p>
        </p:txBody>
      </p:sp>
      <p:sp>
        <p:nvSpPr>
          <p:cNvPr id="8" name="TextBox 7"/>
          <p:cNvSpPr txBox="1"/>
          <p:nvPr/>
        </p:nvSpPr>
        <p:spPr>
          <a:xfrm>
            <a:off x="228600" y="6283405"/>
            <a:ext cx="3962400" cy="523220"/>
          </a:xfrm>
          <a:prstGeom prst="rect">
            <a:avLst/>
          </a:prstGeom>
          <a:noFill/>
        </p:spPr>
        <p:txBody>
          <a:bodyPr wrap="square" rtlCol="0">
            <a:spAutoFit/>
          </a:bodyPr>
          <a:lstStyle/>
          <a:p>
            <a:r>
              <a:rPr lang="en-US" sz="2800" dirty="0">
                <a:solidFill>
                  <a:schemeClr val="bg1"/>
                </a:solidFill>
              </a:rPr>
              <a:t>Mosiah 13:32</a:t>
            </a:r>
          </a:p>
        </p:txBody>
      </p:sp>
      <p:pic>
        <p:nvPicPr>
          <p:cNvPr id="3" name="Picture 2">
            <a:extLst>
              <a:ext uri="{FF2B5EF4-FFF2-40B4-BE49-F238E27FC236}">
                <a16:creationId xmlns:a16="http://schemas.microsoft.com/office/drawing/2014/main" id="{86619129-46DE-4425-AF11-F301B7F9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27" y="2957436"/>
            <a:ext cx="2851592" cy="3523919"/>
          </a:xfrm>
          <a:prstGeom prst="rect">
            <a:avLst/>
          </a:prstGeom>
        </p:spPr>
      </p:pic>
    </p:spTree>
    <p:extLst>
      <p:ext uri="{BB962C8B-B14F-4D97-AF65-F5344CB8AC3E}">
        <p14:creationId xmlns:p14="http://schemas.microsoft.com/office/powerpoint/2010/main" val="27441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787C7923-8D71-4DA1-9948-405490133C1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1384995"/>
          </a:xfrm>
          <a:prstGeom prst="rect">
            <a:avLst/>
          </a:prstGeom>
          <a:noFill/>
        </p:spPr>
        <p:txBody>
          <a:bodyPr wrap="square" rtlCol="0">
            <a:spAutoFit/>
          </a:bodyPr>
          <a:lstStyle/>
          <a:p>
            <a:r>
              <a:rPr lang="en-US" sz="2800" dirty="0">
                <a:solidFill>
                  <a:schemeClr val="bg1"/>
                </a:solidFill>
              </a:rPr>
              <a:t>“till the seed should come to whom the promise was made;”</a:t>
            </a:r>
          </a:p>
        </p:txBody>
      </p:sp>
      <p:sp>
        <p:nvSpPr>
          <p:cNvPr id="6" name="TextBox 5"/>
          <p:cNvSpPr txBox="1"/>
          <p:nvPr/>
        </p:nvSpPr>
        <p:spPr>
          <a:xfrm>
            <a:off x="5900365" y="4235782"/>
            <a:ext cx="3962400" cy="954107"/>
          </a:xfrm>
          <a:prstGeom prst="rect">
            <a:avLst/>
          </a:prstGeom>
          <a:noFill/>
        </p:spPr>
        <p:txBody>
          <a:bodyPr wrap="square" rtlCol="0">
            <a:spAutoFit/>
          </a:bodyPr>
          <a:lstStyle/>
          <a:p>
            <a:r>
              <a:rPr lang="en-US" sz="2800" dirty="0">
                <a:solidFill>
                  <a:schemeClr val="bg1"/>
                </a:solidFill>
              </a:rPr>
              <a:t>Till Christ comes and brings in the full gospel</a:t>
            </a:r>
          </a:p>
        </p:txBody>
      </p:sp>
      <p:sp>
        <p:nvSpPr>
          <p:cNvPr id="7" name="TextBox 6"/>
          <p:cNvSpPr txBox="1"/>
          <p:nvPr/>
        </p:nvSpPr>
        <p:spPr>
          <a:xfrm>
            <a:off x="1348450" y="309012"/>
            <a:ext cx="9495099" cy="646331"/>
          </a:xfrm>
          <a:prstGeom prst="rect">
            <a:avLst/>
          </a:prstGeom>
          <a:noFill/>
        </p:spPr>
        <p:txBody>
          <a:bodyPr wrap="square" rtlCol="0">
            <a:spAutoFit/>
          </a:bodyPr>
          <a:lstStyle/>
          <a:p>
            <a:pPr algn="ctr"/>
            <a:r>
              <a:rPr lang="en-US" sz="3600" dirty="0">
                <a:solidFill>
                  <a:schemeClr val="bg1"/>
                </a:solidFill>
              </a:rPr>
              <a:t>How long shall they be under the Law of Moses?</a:t>
            </a:r>
          </a:p>
        </p:txBody>
      </p:sp>
      <p:sp>
        <p:nvSpPr>
          <p:cNvPr id="8" name="TextBox 7"/>
          <p:cNvSpPr txBox="1"/>
          <p:nvPr/>
        </p:nvSpPr>
        <p:spPr>
          <a:xfrm>
            <a:off x="228600" y="6311206"/>
            <a:ext cx="3962400" cy="523220"/>
          </a:xfrm>
          <a:prstGeom prst="rect">
            <a:avLst/>
          </a:prstGeom>
          <a:noFill/>
        </p:spPr>
        <p:txBody>
          <a:bodyPr wrap="square" rtlCol="0">
            <a:spAutoFit/>
          </a:bodyPr>
          <a:lstStyle/>
          <a:p>
            <a:r>
              <a:rPr lang="en-US" sz="2800" dirty="0">
                <a:solidFill>
                  <a:schemeClr val="bg1"/>
                </a:solidFill>
              </a:rPr>
              <a:t>Galatians 3:19</a:t>
            </a:r>
          </a:p>
        </p:txBody>
      </p:sp>
      <p:pic>
        <p:nvPicPr>
          <p:cNvPr id="3" name="Picture 2">
            <a:extLst>
              <a:ext uri="{FF2B5EF4-FFF2-40B4-BE49-F238E27FC236}">
                <a16:creationId xmlns:a16="http://schemas.microsoft.com/office/drawing/2014/main" id="{1B8F82C4-AEFD-447F-AA36-45D7A9E59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85" y="1264354"/>
            <a:ext cx="3162300" cy="2257425"/>
          </a:xfrm>
          <a:prstGeom prst="rect">
            <a:avLst/>
          </a:prstGeom>
        </p:spPr>
      </p:pic>
      <p:pic>
        <p:nvPicPr>
          <p:cNvPr id="11" name="Picture 10">
            <a:extLst>
              <a:ext uri="{FF2B5EF4-FFF2-40B4-BE49-F238E27FC236}">
                <a16:creationId xmlns:a16="http://schemas.microsoft.com/office/drawing/2014/main" id="{D4A820D5-E312-4EC3-874B-9D65FA251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35" y="3521779"/>
            <a:ext cx="2486025" cy="2590800"/>
          </a:xfrm>
          <a:prstGeom prst="rect">
            <a:avLst/>
          </a:prstGeom>
        </p:spPr>
      </p:pic>
    </p:spTree>
    <p:extLst>
      <p:ext uri="{BB962C8B-B14F-4D97-AF65-F5344CB8AC3E}">
        <p14:creationId xmlns:p14="http://schemas.microsoft.com/office/powerpoint/2010/main" val="21315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8BF6FBF8-E2BE-4A1F-A757-D48B3D3B4B6A}"/>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676401"/>
            <a:ext cx="4876800" cy="1938992"/>
          </a:xfrm>
          <a:prstGeom prst="rect">
            <a:avLst/>
          </a:prstGeom>
          <a:noFill/>
        </p:spPr>
        <p:txBody>
          <a:bodyPr wrap="square" rtlCol="0">
            <a:spAutoFit/>
          </a:bodyPr>
          <a:lstStyle/>
          <a:p>
            <a:r>
              <a:rPr lang="en-US" sz="4000" dirty="0">
                <a:solidFill>
                  <a:schemeClr val="bg1"/>
                </a:solidFill>
              </a:rPr>
              <a:t>“Now a mediator is not a mediator of one, but God is one.”</a:t>
            </a:r>
          </a:p>
        </p:txBody>
      </p:sp>
      <p:sp>
        <p:nvSpPr>
          <p:cNvPr id="6" name="TextBox 5"/>
          <p:cNvSpPr txBox="1"/>
          <p:nvPr/>
        </p:nvSpPr>
        <p:spPr>
          <a:xfrm>
            <a:off x="4959752" y="5420742"/>
            <a:ext cx="6248400" cy="707886"/>
          </a:xfrm>
          <a:prstGeom prst="rect">
            <a:avLst/>
          </a:prstGeom>
          <a:noFill/>
        </p:spPr>
        <p:txBody>
          <a:bodyPr wrap="square" rtlCol="0">
            <a:spAutoFit/>
          </a:bodyPr>
          <a:lstStyle/>
          <a:p>
            <a:r>
              <a:rPr lang="en-US" sz="4000" dirty="0">
                <a:solidFill>
                  <a:schemeClr val="bg1"/>
                </a:solidFill>
              </a:rPr>
              <a:t>Jesus Christ is the mediator</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Who is the mediator?</a:t>
            </a:r>
          </a:p>
        </p:txBody>
      </p:sp>
      <p:sp>
        <p:nvSpPr>
          <p:cNvPr id="8" name="TextBox 7"/>
          <p:cNvSpPr txBox="1"/>
          <p:nvPr/>
        </p:nvSpPr>
        <p:spPr>
          <a:xfrm>
            <a:off x="228600" y="6240286"/>
            <a:ext cx="3962400" cy="523220"/>
          </a:xfrm>
          <a:prstGeom prst="rect">
            <a:avLst/>
          </a:prstGeom>
          <a:noFill/>
        </p:spPr>
        <p:txBody>
          <a:bodyPr wrap="square" rtlCol="0">
            <a:spAutoFit/>
          </a:bodyPr>
          <a:lstStyle/>
          <a:p>
            <a:r>
              <a:rPr lang="en-US" sz="2800" dirty="0">
                <a:solidFill>
                  <a:schemeClr val="bg1"/>
                </a:solidFill>
              </a:rPr>
              <a:t>Galatians 3:20</a:t>
            </a:r>
          </a:p>
        </p:txBody>
      </p:sp>
      <p:pic>
        <p:nvPicPr>
          <p:cNvPr id="3" name="Picture 2">
            <a:extLst>
              <a:ext uri="{FF2B5EF4-FFF2-40B4-BE49-F238E27FC236}">
                <a16:creationId xmlns:a16="http://schemas.microsoft.com/office/drawing/2014/main" id="{B4DFF060-7B6F-4123-B227-BDC6ED3B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300" y="1379279"/>
            <a:ext cx="2822448" cy="3736848"/>
          </a:xfrm>
          <a:prstGeom prst="rect">
            <a:avLst/>
          </a:prstGeom>
        </p:spPr>
      </p:pic>
    </p:spTree>
    <p:extLst>
      <p:ext uri="{BB962C8B-B14F-4D97-AF65-F5344CB8AC3E}">
        <p14:creationId xmlns:p14="http://schemas.microsoft.com/office/powerpoint/2010/main" val="22447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EAD70A42-3BA6-4902-A3C1-BFCC7DCA925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954107"/>
          </a:xfrm>
          <a:prstGeom prst="rect">
            <a:avLst/>
          </a:prstGeom>
          <a:noFill/>
        </p:spPr>
        <p:txBody>
          <a:bodyPr wrap="square" rtlCol="0">
            <a:spAutoFit/>
          </a:bodyPr>
          <a:lstStyle/>
          <a:p>
            <a:r>
              <a:rPr lang="en-US" sz="2800" dirty="0">
                <a:solidFill>
                  <a:schemeClr val="bg1"/>
                </a:solidFill>
              </a:rPr>
              <a:t>“Is the law then against the promises of God?”</a:t>
            </a:r>
          </a:p>
        </p:txBody>
      </p:sp>
      <p:sp>
        <p:nvSpPr>
          <p:cNvPr id="6" name="TextBox 5"/>
          <p:cNvSpPr txBox="1"/>
          <p:nvPr/>
        </p:nvSpPr>
        <p:spPr>
          <a:xfrm>
            <a:off x="3715473" y="4352093"/>
            <a:ext cx="6518476" cy="2000548"/>
          </a:xfrm>
          <a:prstGeom prst="rect">
            <a:avLst/>
          </a:prstGeom>
          <a:noFill/>
        </p:spPr>
        <p:txBody>
          <a:bodyPr wrap="square" rtlCol="0">
            <a:spAutoFit/>
          </a:bodyPr>
          <a:lstStyle/>
          <a:p>
            <a:r>
              <a:rPr lang="en-US" sz="2800" dirty="0">
                <a:solidFill>
                  <a:schemeClr val="bg1"/>
                </a:solidFill>
              </a:rPr>
              <a:t>The Law of Moses was a divine institution and was not opposed to God’s promises.</a:t>
            </a:r>
          </a:p>
          <a:p>
            <a:endParaRPr lang="en-US" sz="2800" dirty="0">
              <a:solidFill>
                <a:schemeClr val="bg1"/>
              </a:solidFill>
            </a:endParaRPr>
          </a:p>
          <a:p>
            <a:r>
              <a:rPr lang="en-US" sz="4000" dirty="0">
                <a:solidFill>
                  <a:schemeClr val="bg1"/>
                </a:solidFill>
              </a:rPr>
              <a:t>However…</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Promises of God</a:t>
            </a:r>
          </a:p>
        </p:txBody>
      </p:sp>
      <p:sp>
        <p:nvSpPr>
          <p:cNvPr id="8" name="TextBox 7"/>
          <p:cNvSpPr txBox="1"/>
          <p:nvPr/>
        </p:nvSpPr>
        <p:spPr>
          <a:xfrm>
            <a:off x="228600" y="6334779"/>
            <a:ext cx="3962400" cy="523220"/>
          </a:xfrm>
          <a:prstGeom prst="rect">
            <a:avLst/>
          </a:prstGeom>
          <a:noFill/>
        </p:spPr>
        <p:txBody>
          <a:bodyPr wrap="square" rtlCol="0">
            <a:spAutoFit/>
          </a:bodyPr>
          <a:lstStyle/>
          <a:p>
            <a:r>
              <a:rPr lang="en-US" sz="2800" dirty="0">
                <a:solidFill>
                  <a:schemeClr val="bg1"/>
                </a:solidFill>
              </a:rPr>
              <a:t>Galatians 3:21</a:t>
            </a:r>
          </a:p>
        </p:txBody>
      </p:sp>
      <p:pic>
        <p:nvPicPr>
          <p:cNvPr id="3" name="Picture 2">
            <a:extLst>
              <a:ext uri="{FF2B5EF4-FFF2-40B4-BE49-F238E27FC236}">
                <a16:creationId xmlns:a16="http://schemas.microsoft.com/office/drawing/2014/main" id="{991069EC-5B41-4BB0-BCBB-8E39788CC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58217"/>
            <a:ext cx="3762375" cy="2819400"/>
          </a:xfrm>
          <a:prstGeom prst="rect">
            <a:avLst/>
          </a:prstGeom>
        </p:spPr>
      </p:pic>
    </p:spTree>
    <p:extLst>
      <p:ext uri="{BB962C8B-B14F-4D97-AF65-F5344CB8AC3E}">
        <p14:creationId xmlns:p14="http://schemas.microsoft.com/office/powerpoint/2010/main" val="111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anim calcmode="lin" valueType="num">
                                      <p:cBhvr>
                                        <p:cTn id="1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E6C5A-F998-45D8-9250-1D0A50D12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Only One Gospel</a:t>
            </a:r>
          </a:p>
          <a:p>
            <a:pPr algn="ctr"/>
            <a:r>
              <a:rPr lang="en-US" sz="6000" dirty="0">
                <a:solidFill>
                  <a:schemeClr val="bg1"/>
                </a:solidFill>
                <a:latin typeface="Britannic Bold" panose="020B0903060703020204" pitchFamily="34" charset="0"/>
              </a:rPr>
              <a:t>Galatians 1-4</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1177705" y="2790731"/>
            <a:ext cx="3050721" cy="2895600"/>
            <a:chOff x="6781800" y="228600"/>
            <a:chExt cx="3050721" cy="2895600"/>
          </a:xfrm>
        </p:grpSpPr>
        <p:pic>
          <p:nvPicPr>
            <p:cNvPr id="8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6781800" y="228600"/>
              <a:ext cx="3050721" cy="2895600"/>
              <a:chOff x="609600" y="533400"/>
              <a:chExt cx="4495800" cy="4267200"/>
            </a:xfrm>
          </p:grpSpPr>
          <p:grpSp>
            <p:nvGrpSpPr>
              <p:cNvPr id="88" name="Group 86"/>
              <p:cNvGrpSpPr/>
              <p:nvPr/>
            </p:nvGrpSpPr>
            <p:grpSpPr>
              <a:xfrm rot="2107423">
                <a:off x="2048364" y="1066800"/>
                <a:ext cx="554570" cy="1296744"/>
                <a:chOff x="7696200" y="914400"/>
                <a:chExt cx="685800" cy="2438400"/>
              </a:xfrm>
            </p:grpSpPr>
            <p:sp>
              <p:nvSpPr>
                <p:cNvPr id="120" name="Moon 11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7"/>
              <p:cNvGrpSpPr/>
              <p:nvPr/>
            </p:nvGrpSpPr>
            <p:grpSpPr>
              <a:xfrm rot="19262140" flipH="1">
                <a:off x="3035243" y="1133011"/>
                <a:ext cx="554570" cy="1180981"/>
                <a:chOff x="7696200" y="914400"/>
                <a:chExt cx="685800" cy="2438400"/>
              </a:xfrm>
            </p:grpSpPr>
            <p:sp>
              <p:nvSpPr>
                <p:cNvPr id="116" name="Moon 11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rapezoid 89"/>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409163" y="1737160"/>
                <a:ext cx="775770" cy="10661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17316" y="1240382"/>
                <a:ext cx="1192991" cy="13127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2444553" y="2170271"/>
                <a:ext cx="681709" cy="54699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664386" y="2271981"/>
                <a:ext cx="219521" cy="1431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526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5052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7"/>
              <p:cNvGrpSpPr/>
              <p:nvPr/>
            </p:nvGrpSpPr>
            <p:grpSpPr>
              <a:xfrm>
                <a:off x="3150326" y="3226526"/>
                <a:ext cx="366238" cy="640613"/>
                <a:chOff x="2438400" y="402137"/>
                <a:chExt cx="2514600" cy="4398463"/>
              </a:xfrm>
            </p:grpSpPr>
            <p:sp>
              <p:nvSpPr>
                <p:cNvPr id="112" name="Snip Same Side Corner Rectangle 111"/>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Wave 109"/>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ame 110"/>
              <p:cNvSpPr/>
              <p:nvPr/>
            </p:nvSpPr>
            <p:spPr>
              <a:xfrm>
                <a:off x="609600" y="533400"/>
                <a:ext cx="4495800" cy="4267200"/>
              </a:xfrm>
              <a:prstGeom prst="frame">
                <a:avLst>
                  <a:gd name="adj1" fmla="val 7194"/>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 name="Rectangle 6"/>
          <p:cNvSpPr/>
          <p:nvPr/>
        </p:nvSpPr>
        <p:spPr>
          <a:xfrm>
            <a:off x="5383794" y="3576615"/>
            <a:ext cx="6096000" cy="1200329"/>
          </a:xfrm>
          <a:prstGeom prst="rect">
            <a:avLst/>
          </a:prstGeom>
        </p:spPr>
        <p:txBody>
          <a:bodyPr>
            <a:spAutoFit/>
          </a:bodyPr>
          <a:lstStyle/>
          <a:p>
            <a:r>
              <a:rPr lang="en-US" sz="2400" b="1" i="1" dirty="0">
                <a:solidFill>
                  <a:schemeClr val="bg1"/>
                </a:solidFill>
              </a:rPr>
              <a:t>“ Knowing that a man is not justified by the works of the law, but by the faith of Jesus Christ…” (Galatians 2:16)</a:t>
            </a:r>
          </a:p>
        </p:txBody>
      </p:sp>
    </p:spTree>
    <p:extLst>
      <p:ext uri="{BB962C8B-B14F-4D97-AF65-F5344CB8AC3E}">
        <p14:creationId xmlns:p14="http://schemas.microsoft.com/office/powerpoint/2010/main" val="316064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ue and green background">
            <a:extLst>
              <a:ext uri="{FF2B5EF4-FFF2-40B4-BE49-F238E27FC236}">
                <a16:creationId xmlns:a16="http://schemas.microsoft.com/office/drawing/2014/main" id="{7FEC61C6-CEB4-4B22-9C03-2D647EB8AD82}"/>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2246769"/>
          </a:xfrm>
          <a:prstGeom prst="rect">
            <a:avLst/>
          </a:prstGeom>
          <a:noFill/>
        </p:spPr>
        <p:txBody>
          <a:bodyPr wrap="square" rtlCol="0">
            <a:spAutoFit/>
          </a:bodyPr>
          <a:lstStyle/>
          <a:p>
            <a:r>
              <a:rPr lang="en-US" sz="2800" dirty="0">
                <a:solidFill>
                  <a:schemeClr val="bg1"/>
                </a:solidFill>
              </a:rPr>
              <a:t>“The Law was given as a protection to the Jews as a moral guide to make them sin-and-guilt-conscious.”</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A Guidance—A Beginning</a:t>
            </a:r>
          </a:p>
        </p:txBody>
      </p:sp>
      <p:sp>
        <p:nvSpPr>
          <p:cNvPr id="8" name="TextBox 7"/>
          <p:cNvSpPr txBox="1"/>
          <p:nvPr/>
        </p:nvSpPr>
        <p:spPr>
          <a:xfrm>
            <a:off x="11433313" y="6192128"/>
            <a:ext cx="609600" cy="523220"/>
          </a:xfrm>
          <a:prstGeom prst="rect">
            <a:avLst/>
          </a:prstGeom>
          <a:noFill/>
        </p:spPr>
        <p:txBody>
          <a:bodyPr wrap="square" rtlCol="0">
            <a:spAutoFit/>
          </a:bodyPr>
          <a:lstStyle/>
          <a:p>
            <a:r>
              <a:rPr lang="en-US" sz="2800" dirty="0">
                <a:solidFill>
                  <a:schemeClr val="bg1"/>
                </a:solidFill>
              </a:rPr>
              <a:t>(5)</a:t>
            </a:r>
          </a:p>
        </p:txBody>
      </p:sp>
      <p:sp>
        <p:nvSpPr>
          <p:cNvPr id="9" name="TextBox 8"/>
          <p:cNvSpPr txBox="1"/>
          <p:nvPr/>
        </p:nvSpPr>
        <p:spPr>
          <a:xfrm>
            <a:off x="6096000" y="4724401"/>
            <a:ext cx="3962400" cy="1384995"/>
          </a:xfrm>
          <a:prstGeom prst="rect">
            <a:avLst/>
          </a:prstGeom>
          <a:noFill/>
        </p:spPr>
        <p:txBody>
          <a:bodyPr wrap="square" rtlCol="0">
            <a:spAutoFit/>
          </a:bodyPr>
          <a:lstStyle/>
          <a:p>
            <a:r>
              <a:rPr lang="en-US" sz="2800" dirty="0">
                <a:solidFill>
                  <a:schemeClr val="bg1"/>
                </a:solidFill>
              </a:rPr>
              <a:t>Each one of us has started out with guidance since we were born.</a:t>
            </a:r>
          </a:p>
        </p:txBody>
      </p:sp>
      <p:pic>
        <p:nvPicPr>
          <p:cNvPr id="3" name="Picture 2">
            <a:extLst>
              <a:ext uri="{FF2B5EF4-FFF2-40B4-BE49-F238E27FC236}">
                <a16:creationId xmlns:a16="http://schemas.microsoft.com/office/drawing/2014/main" id="{6823A9F0-C979-46CD-8B45-7F1286F8A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92" y="132584"/>
            <a:ext cx="1199329" cy="1543817"/>
          </a:xfrm>
          <a:prstGeom prst="rect">
            <a:avLst/>
          </a:prstGeom>
        </p:spPr>
      </p:pic>
      <p:pic>
        <p:nvPicPr>
          <p:cNvPr id="11" name="Picture 10">
            <a:extLst>
              <a:ext uri="{FF2B5EF4-FFF2-40B4-BE49-F238E27FC236}">
                <a16:creationId xmlns:a16="http://schemas.microsoft.com/office/drawing/2014/main" id="{1A25A8C0-2D14-410D-9F8F-FB6AB62D0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832" y="1053296"/>
            <a:ext cx="4218660" cy="3346327"/>
          </a:xfrm>
          <a:prstGeom prst="rect">
            <a:avLst/>
          </a:prstGeom>
        </p:spPr>
      </p:pic>
      <p:pic>
        <p:nvPicPr>
          <p:cNvPr id="13" name="Picture 12">
            <a:extLst>
              <a:ext uri="{FF2B5EF4-FFF2-40B4-BE49-F238E27FC236}">
                <a16:creationId xmlns:a16="http://schemas.microsoft.com/office/drawing/2014/main" id="{088648C4-7CD2-4451-B1D5-4C0DBB187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4189869"/>
            <a:ext cx="2674716" cy="2419402"/>
          </a:xfrm>
          <a:prstGeom prst="rect">
            <a:avLst/>
          </a:prstGeom>
        </p:spPr>
      </p:pic>
    </p:spTree>
    <p:extLst>
      <p:ext uri="{BB962C8B-B14F-4D97-AF65-F5344CB8AC3E}">
        <p14:creationId xmlns:p14="http://schemas.microsoft.com/office/powerpoint/2010/main" val="6084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result for blue and green background">
            <a:extLst>
              <a:ext uri="{FF2B5EF4-FFF2-40B4-BE49-F238E27FC236}">
                <a16:creationId xmlns:a16="http://schemas.microsoft.com/office/drawing/2014/main" id="{EF92C145-1C79-4ACD-8016-4C617DE05EA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1"/>
            <a:ext cx="3962400" cy="954107"/>
          </a:xfrm>
          <a:prstGeom prst="rect">
            <a:avLst/>
          </a:prstGeom>
          <a:noFill/>
        </p:spPr>
        <p:txBody>
          <a:bodyPr wrap="square" rtlCol="0">
            <a:spAutoFit/>
          </a:bodyPr>
          <a:lstStyle/>
          <a:p>
            <a:r>
              <a:rPr lang="en-US" sz="2800" dirty="0">
                <a:solidFill>
                  <a:schemeClr val="bg1"/>
                </a:solidFill>
              </a:rPr>
              <a:t>A bike with training wheels</a:t>
            </a:r>
          </a:p>
        </p:txBody>
      </p:sp>
      <p:sp>
        <p:nvSpPr>
          <p:cNvPr id="6" name="TextBox 5"/>
          <p:cNvSpPr txBox="1"/>
          <p:nvPr/>
        </p:nvSpPr>
        <p:spPr>
          <a:xfrm>
            <a:off x="4800600" y="4495800"/>
            <a:ext cx="5181600" cy="1815882"/>
          </a:xfrm>
          <a:prstGeom prst="rect">
            <a:avLst/>
          </a:prstGeom>
          <a:noFill/>
        </p:spPr>
        <p:txBody>
          <a:bodyPr wrap="square" rtlCol="0">
            <a:spAutoFit/>
          </a:bodyPr>
          <a:lstStyle/>
          <a:p>
            <a:r>
              <a:rPr lang="en-US" sz="2800" dirty="0">
                <a:solidFill>
                  <a:schemeClr val="bg1"/>
                </a:solidFill>
              </a:rPr>
              <a:t>“Yet the Lord God saw that his people were a </a:t>
            </a:r>
            <a:r>
              <a:rPr lang="en-US" sz="2800" dirty="0" err="1">
                <a:solidFill>
                  <a:schemeClr val="bg1"/>
                </a:solidFill>
              </a:rPr>
              <a:t>stiffnecked</a:t>
            </a:r>
            <a:r>
              <a:rPr lang="en-US" sz="2800" dirty="0">
                <a:solidFill>
                  <a:schemeClr val="bg1"/>
                </a:solidFill>
              </a:rPr>
              <a:t> people, and he appointed unto them a law, even the law of Moses.”</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Temporary Wheels</a:t>
            </a:r>
          </a:p>
        </p:txBody>
      </p:sp>
      <p:sp>
        <p:nvSpPr>
          <p:cNvPr id="8" name="TextBox 7"/>
          <p:cNvSpPr txBox="1"/>
          <p:nvPr/>
        </p:nvSpPr>
        <p:spPr>
          <a:xfrm>
            <a:off x="142461" y="6334779"/>
            <a:ext cx="3962400" cy="523220"/>
          </a:xfrm>
          <a:prstGeom prst="rect">
            <a:avLst/>
          </a:prstGeom>
          <a:noFill/>
        </p:spPr>
        <p:txBody>
          <a:bodyPr wrap="square" rtlCol="0">
            <a:spAutoFit/>
          </a:bodyPr>
          <a:lstStyle/>
          <a:p>
            <a:r>
              <a:rPr lang="en-US" sz="2800" dirty="0">
                <a:solidFill>
                  <a:schemeClr val="bg1"/>
                </a:solidFill>
              </a:rPr>
              <a:t>Mosiah 3:14</a:t>
            </a:r>
          </a:p>
        </p:txBody>
      </p:sp>
      <p:grpSp>
        <p:nvGrpSpPr>
          <p:cNvPr id="2" name="Group 8"/>
          <p:cNvGrpSpPr/>
          <p:nvPr/>
        </p:nvGrpSpPr>
        <p:grpSpPr>
          <a:xfrm rot="486980">
            <a:off x="5412709" y="770014"/>
            <a:ext cx="4687182" cy="3606412"/>
            <a:chOff x="2286000" y="1716191"/>
            <a:chExt cx="4687182" cy="3606412"/>
          </a:xfrm>
        </p:grpSpPr>
        <p:sp>
          <p:nvSpPr>
            <p:cNvPr id="10" name="Donut 9"/>
            <p:cNvSpPr/>
            <p:nvPr/>
          </p:nvSpPr>
          <p:spPr>
            <a:xfrm>
              <a:off x="5296782" y="3168988"/>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Sort 10"/>
            <p:cNvSpPr/>
            <p:nvPr/>
          </p:nvSpPr>
          <p:spPr>
            <a:xfrm rot="3954982">
              <a:off x="3702497" y="2076207"/>
              <a:ext cx="1316124" cy="2996674"/>
            </a:xfrm>
            <a:prstGeom prst="flowChartSor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2286000" y="3303246"/>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460789" y="4092019"/>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rot="20488730">
              <a:off x="4135441" y="2119517"/>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488730">
              <a:off x="5731664" y="1716191"/>
              <a:ext cx="147242" cy="253591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5457971">
              <a:off x="5133339" y="1523549"/>
              <a:ext cx="152167" cy="7062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5713020">
              <a:off x="3578668" y="1819384"/>
              <a:ext cx="152401" cy="70445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456692">
              <a:off x="4694597" y="4099849"/>
              <a:ext cx="125739" cy="54914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004731">
              <a:off x="4617856" y="4477861"/>
              <a:ext cx="327018" cy="282181"/>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2648527" y="4181196"/>
              <a:ext cx="609600" cy="1141407"/>
              <a:chOff x="2648527" y="4030957"/>
              <a:chExt cx="609600" cy="1141407"/>
            </a:xfrm>
          </p:grpSpPr>
          <p:sp>
            <p:nvSpPr>
              <p:cNvPr id="21" name="Rounded Rectangle 20"/>
              <p:cNvSpPr/>
              <p:nvPr/>
            </p:nvSpPr>
            <p:spPr>
              <a:xfrm rot="550948">
                <a:off x="2908927" y="4030957"/>
                <a:ext cx="94429" cy="777263"/>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648527" y="4562764"/>
                <a:ext cx="609600" cy="609600"/>
              </a:xfrm>
              <a:prstGeom prst="donut">
                <a:avLst>
                  <a:gd name="adj" fmla="val 34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2863273" y="4800600"/>
                <a:ext cx="161636" cy="161636"/>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35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500" fill="hold"/>
                                        <p:tgtEl>
                                          <p:spTgt spid="2"/>
                                        </p:tgtEl>
                                        <p:attrNameLst>
                                          <p:attrName>ppt_x</p:attrName>
                                        </p:attrNameLst>
                                      </p:cBhvr>
                                      <p:tavLst>
                                        <p:tav tm="0">
                                          <p:val>
                                            <p:strVal val="0-#ppt_w/2"/>
                                          </p:val>
                                        </p:tav>
                                        <p:tav tm="100000">
                                          <p:val>
                                            <p:strVal val="#ppt_x"/>
                                          </p:val>
                                        </p:tav>
                                      </p:tavLst>
                                    </p:anim>
                                    <p:anim calcmode="lin" valueType="num">
                                      <p:cBhvr additive="base">
                                        <p:cTn id="10"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green background">
            <a:extLst>
              <a:ext uri="{FF2B5EF4-FFF2-40B4-BE49-F238E27FC236}">
                <a16:creationId xmlns:a16="http://schemas.microsoft.com/office/drawing/2014/main" id="{E194E41B-96CC-40B0-9A48-0BB9C7D3518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8182" y="1676401"/>
            <a:ext cx="5143018" cy="523220"/>
          </a:xfrm>
          <a:prstGeom prst="rect">
            <a:avLst/>
          </a:prstGeom>
          <a:noFill/>
        </p:spPr>
        <p:txBody>
          <a:bodyPr wrap="square" rtlCol="0">
            <a:spAutoFit/>
          </a:bodyPr>
          <a:lstStyle/>
          <a:p>
            <a:r>
              <a:rPr lang="en-US" sz="2800" dirty="0">
                <a:solidFill>
                  <a:schemeClr val="bg1"/>
                </a:solidFill>
              </a:rPr>
              <a:t>Lower Law= The Law of Moses</a:t>
            </a:r>
          </a:p>
        </p:txBody>
      </p:sp>
      <p:sp>
        <p:nvSpPr>
          <p:cNvPr id="6" name="TextBox 5"/>
          <p:cNvSpPr txBox="1"/>
          <p:nvPr/>
        </p:nvSpPr>
        <p:spPr>
          <a:xfrm>
            <a:off x="6400800" y="4724401"/>
            <a:ext cx="3962400" cy="1384995"/>
          </a:xfrm>
          <a:prstGeom prst="rect">
            <a:avLst/>
          </a:prstGeom>
          <a:noFill/>
        </p:spPr>
        <p:txBody>
          <a:bodyPr wrap="square" rtlCol="0">
            <a:spAutoFit/>
          </a:bodyPr>
          <a:lstStyle/>
          <a:p>
            <a:r>
              <a:rPr lang="en-US" sz="2800" dirty="0">
                <a:solidFill>
                  <a:schemeClr val="bg1"/>
                </a:solidFill>
              </a:rPr>
              <a:t>Higher Law=Yet to come in the event of Jesus Christ</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The Law of Training</a:t>
            </a:r>
          </a:p>
        </p:txBody>
      </p:sp>
      <p:sp>
        <p:nvSpPr>
          <p:cNvPr id="9" name="TextBox 8"/>
          <p:cNvSpPr txBox="1"/>
          <p:nvPr/>
        </p:nvSpPr>
        <p:spPr>
          <a:xfrm>
            <a:off x="5867400" y="1143000"/>
            <a:ext cx="3962400" cy="2677656"/>
          </a:xfrm>
          <a:prstGeom prst="rect">
            <a:avLst/>
          </a:prstGeom>
          <a:noFill/>
        </p:spPr>
        <p:txBody>
          <a:bodyPr wrap="square" rtlCol="0">
            <a:spAutoFit/>
          </a:bodyPr>
          <a:lstStyle/>
          <a:p>
            <a:r>
              <a:rPr lang="en-US" sz="2800" dirty="0">
                <a:solidFill>
                  <a:schemeClr val="bg1"/>
                </a:solidFill>
              </a:rPr>
              <a:t>Moses testified of Christ and other prophets, yet the people did not believe Moses therefore they were not prepared to receive Christ.”</a:t>
            </a:r>
          </a:p>
        </p:txBody>
      </p:sp>
      <p:sp>
        <p:nvSpPr>
          <p:cNvPr id="10" name="TextBox 9"/>
          <p:cNvSpPr txBox="1"/>
          <p:nvPr/>
        </p:nvSpPr>
        <p:spPr>
          <a:xfrm>
            <a:off x="11343861" y="6211956"/>
            <a:ext cx="685800" cy="523220"/>
          </a:xfrm>
          <a:prstGeom prst="rect">
            <a:avLst/>
          </a:prstGeom>
          <a:noFill/>
        </p:spPr>
        <p:txBody>
          <a:bodyPr wrap="square" rtlCol="0">
            <a:spAutoFit/>
          </a:bodyPr>
          <a:lstStyle/>
          <a:p>
            <a:r>
              <a:rPr lang="en-US" sz="2800" dirty="0">
                <a:solidFill>
                  <a:schemeClr val="bg1"/>
                </a:solidFill>
              </a:rPr>
              <a:t>(6)</a:t>
            </a:r>
          </a:p>
        </p:txBody>
      </p:sp>
      <p:pic>
        <p:nvPicPr>
          <p:cNvPr id="3" name="Picture 2">
            <a:extLst>
              <a:ext uri="{FF2B5EF4-FFF2-40B4-BE49-F238E27FC236}">
                <a16:creationId xmlns:a16="http://schemas.microsoft.com/office/drawing/2014/main" id="{D3180395-85F7-4231-B4E8-460525D04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357" y="122824"/>
            <a:ext cx="1207008" cy="1609344"/>
          </a:xfrm>
          <a:prstGeom prst="rect">
            <a:avLst/>
          </a:prstGeom>
        </p:spPr>
      </p:pic>
      <p:pic>
        <p:nvPicPr>
          <p:cNvPr id="12" name="Picture 11">
            <a:extLst>
              <a:ext uri="{FF2B5EF4-FFF2-40B4-BE49-F238E27FC236}">
                <a16:creationId xmlns:a16="http://schemas.microsoft.com/office/drawing/2014/main" id="{DD0CA7EA-3F90-4B5F-97B3-89586E9D2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190" y="2322733"/>
            <a:ext cx="2558247" cy="3654639"/>
          </a:xfrm>
          <a:prstGeom prst="rect">
            <a:avLst/>
          </a:prstGeom>
        </p:spPr>
      </p:pic>
    </p:spTree>
    <p:extLst>
      <p:ext uri="{BB962C8B-B14F-4D97-AF65-F5344CB8AC3E}">
        <p14:creationId xmlns:p14="http://schemas.microsoft.com/office/powerpoint/2010/main" val="34412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green background">
            <a:extLst>
              <a:ext uri="{FF2B5EF4-FFF2-40B4-BE49-F238E27FC236}">
                <a16:creationId xmlns:a16="http://schemas.microsoft.com/office/drawing/2014/main" id="{E0406368-8EBC-48B9-B865-EE1FB695DAD6}"/>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1066801"/>
            <a:ext cx="7848600" cy="3108543"/>
          </a:xfrm>
          <a:prstGeom prst="rect">
            <a:avLst/>
          </a:prstGeom>
          <a:noFill/>
        </p:spPr>
        <p:txBody>
          <a:bodyPr wrap="square" rtlCol="0">
            <a:spAutoFit/>
          </a:bodyPr>
          <a:lstStyle/>
          <a:p>
            <a:r>
              <a:rPr lang="en-US" sz="2800" dirty="0">
                <a:solidFill>
                  <a:schemeClr val="bg1"/>
                </a:solidFill>
              </a:rPr>
              <a:t>How to eat</a:t>
            </a:r>
          </a:p>
          <a:p>
            <a:endParaRPr lang="en-US" sz="2800" dirty="0">
              <a:solidFill>
                <a:schemeClr val="bg1"/>
              </a:solidFill>
            </a:endParaRPr>
          </a:p>
          <a:p>
            <a:r>
              <a:rPr lang="en-US" sz="2800" dirty="0">
                <a:solidFill>
                  <a:schemeClr val="bg1"/>
                </a:solidFill>
              </a:rPr>
              <a:t>	How to celebrate an occasion</a:t>
            </a:r>
          </a:p>
          <a:p>
            <a:endParaRPr lang="en-US" sz="2800" dirty="0">
              <a:solidFill>
                <a:schemeClr val="bg1"/>
              </a:solidFill>
            </a:endParaRPr>
          </a:p>
          <a:p>
            <a:r>
              <a:rPr lang="en-US" sz="2800" dirty="0">
                <a:solidFill>
                  <a:schemeClr val="bg1"/>
                </a:solidFill>
              </a:rPr>
              <a:t>			Rituals such as sacrifices</a:t>
            </a:r>
          </a:p>
          <a:p>
            <a:endParaRPr lang="en-US" sz="2800" dirty="0">
              <a:solidFill>
                <a:schemeClr val="bg1"/>
              </a:solidFill>
            </a:endParaRPr>
          </a:p>
          <a:p>
            <a:r>
              <a:rPr lang="en-US" sz="2800" dirty="0">
                <a:solidFill>
                  <a:schemeClr val="bg1"/>
                </a:solidFill>
              </a:rPr>
              <a:t>					How to Pray		</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Types of Laws</a:t>
            </a:r>
          </a:p>
        </p:txBody>
      </p:sp>
      <p:sp>
        <p:nvSpPr>
          <p:cNvPr id="8" name="TextBox 7"/>
          <p:cNvSpPr txBox="1"/>
          <p:nvPr/>
        </p:nvSpPr>
        <p:spPr>
          <a:xfrm>
            <a:off x="2209800" y="5562601"/>
            <a:ext cx="7848600" cy="954107"/>
          </a:xfrm>
          <a:prstGeom prst="rect">
            <a:avLst/>
          </a:prstGeom>
          <a:noFill/>
        </p:spPr>
        <p:txBody>
          <a:bodyPr wrap="square" rtlCol="0">
            <a:spAutoFit/>
          </a:bodyPr>
          <a:lstStyle/>
          <a:p>
            <a:r>
              <a:rPr lang="en-US" sz="2800" dirty="0">
                <a:solidFill>
                  <a:schemeClr val="bg1"/>
                </a:solidFill>
              </a:rPr>
              <a:t>“Behold, I am he that gave the law, and I am he who covenanted with my people Israel…	</a:t>
            </a:r>
          </a:p>
        </p:txBody>
      </p:sp>
      <p:pic>
        <p:nvPicPr>
          <p:cNvPr id="10242" name="Picture 2" descr="https://www.lds.org/bc/content/shared/content/images/gospel-library/manual/31118/31118_000_020_03.jpg">
            <a:hlinkClick r:id="rId3"/>
          </p:cNvPr>
          <p:cNvPicPr>
            <a:picLocks noChangeAspect="1" noChangeArrowheads="1"/>
          </p:cNvPicPr>
          <p:nvPr/>
        </p:nvPicPr>
        <p:blipFill>
          <a:blip r:embed="rId4" cstate="print"/>
          <a:srcRect/>
          <a:stretch>
            <a:fillRect/>
          </a:stretch>
        </p:blipFill>
        <p:spPr bwMode="auto">
          <a:xfrm>
            <a:off x="7620000" y="609601"/>
            <a:ext cx="2133600" cy="1926167"/>
          </a:xfrm>
          <a:prstGeom prst="rect">
            <a:avLst/>
          </a:prstGeom>
          <a:noFill/>
        </p:spPr>
      </p:pic>
      <p:pic>
        <p:nvPicPr>
          <p:cNvPr id="10244" name="Picture 4" descr="http://3.bp.blogspot.com/_I6kaYX3oMmY/TSikMXQbCJI/AAAAAAAAAZg/_KbrK9RuQh0/s1600/priest-offering-sacrifice.jpg">
            <a:hlinkClick r:id="rId5"/>
          </p:cNvPr>
          <p:cNvPicPr>
            <a:picLocks noChangeAspect="1" noChangeArrowheads="1"/>
          </p:cNvPicPr>
          <p:nvPr/>
        </p:nvPicPr>
        <p:blipFill>
          <a:blip r:embed="rId6" cstate="print"/>
          <a:srcRect/>
          <a:stretch>
            <a:fillRect/>
          </a:stretch>
        </p:blipFill>
        <p:spPr bwMode="auto">
          <a:xfrm>
            <a:off x="1981200" y="2667000"/>
            <a:ext cx="2389720" cy="2057400"/>
          </a:xfrm>
          <a:prstGeom prst="rect">
            <a:avLst/>
          </a:prstGeom>
          <a:noFill/>
        </p:spPr>
      </p:pic>
      <p:pic>
        <p:nvPicPr>
          <p:cNvPr id="9" name="Picture 8" descr="hebrew-family-at-prayer-1-GoodSalt-prcas1948.jpg"/>
          <p:cNvPicPr>
            <a:picLocks noChangeAspect="1"/>
          </p:cNvPicPr>
          <p:nvPr/>
        </p:nvPicPr>
        <p:blipFill>
          <a:blip r:embed="rId7" cstate="print"/>
          <a:stretch>
            <a:fillRect/>
          </a:stretch>
        </p:blipFill>
        <p:spPr>
          <a:xfrm>
            <a:off x="8534400" y="3653320"/>
            <a:ext cx="1390902" cy="1758162"/>
          </a:xfrm>
          <a:prstGeom prst="rect">
            <a:avLst/>
          </a:prstGeom>
        </p:spPr>
      </p:pic>
      <p:pic>
        <p:nvPicPr>
          <p:cNvPr id="10" name="Picture 9" descr="tying the knot2.jpg"/>
          <p:cNvPicPr>
            <a:picLocks noChangeAspect="1"/>
          </p:cNvPicPr>
          <p:nvPr/>
        </p:nvPicPr>
        <p:blipFill>
          <a:blip r:embed="rId8" cstate="print"/>
          <a:stretch>
            <a:fillRect/>
          </a:stretch>
        </p:blipFill>
        <p:spPr>
          <a:xfrm>
            <a:off x="4800601" y="3429000"/>
            <a:ext cx="1516613" cy="2057400"/>
          </a:xfrm>
          <a:prstGeom prst="rect">
            <a:avLst/>
          </a:prstGeom>
        </p:spPr>
      </p:pic>
    </p:spTree>
    <p:extLst>
      <p:ext uri="{BB962C8B-B14F-4D97-AF65-F5344CB8AC3E}">
        <p14:creationId xmlns:p14="http://schemas.microsoft.com/office/powerpoint/2010/main" val="29779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blue and green background">
            <a:extLst>
              <a:ext uri="{FF2B5EF4-FFF2-40B4-BE49-F238E27FC236}">
                <a16:creationId xmlns:a16="http://schemas.microsoft.com/office/drawing/2014/main" id="{D9732DAB-2541-47C6-94FF-7DD77546C62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Law Fulfilled</a:t>
            </a:r>
          </a:p>
        </p:txBody>
      </p:sp>
      <p:sp>
        <p:nvSpPr>
          <p:cNvPr id="8" name="TextBox 7"/>
          <p:cNvSpPr txBox="1"/>
          <p:nvPr/>
        </p:nvSpPr>
        <p:spPr>
          <a:xfrm>
            <a:off x="1828800" y="1066800"/>
            <a:ext cx="3810000" cy="1815882"/>
          </a:xfrm>
          <a:prstGeom prst="rect">
            <a:avLst/>
          </a:prstGeom>
          <a:noFill/>
        </p:spPr>
        <p:txBody>
          <a:bodyPr wrap="square" rtlCol="0">
            <a:spAutoFit/>
          </a:bodyPr>
          <a:lstStyle/>
          <a:p>
            <a:r>
              <a:rPr lang="en-US" sz="2800" dirty="0">
                <a:solidFill>
                  <a:schemeClr val="bg1"/>
                </a:solidFill>
              </a:rPr>
              <a:t>“Behold, I am he that gave the law, and I am he who covenanted with my people Israel…	</a:t>
            </a:r>
          </a:p>
        </p:txBody>
      </p:sp>
      <p:sp>
        <p:nvSpPr>
          <p:cNvPr id="6" name="TextBox 5"/>
          <p:cNvSpPr txBox="1"/>
          <p:nvPr/>
        </p:nvSpPr>
        <p:spPr>
          <a:xfrm>
            <a:off x="5257800" y="4191000"/>
            <a:ext cx="4876800" cy="1815882"/>
          </a:xfrm>
          <a:prstGeom prst="rect">
            <a:avLst/>
          </a:prstGeom>
          <a:noFill/>
        </p:spPr>
        <p:txBody>
          <a:bodyPr wrap="square" rtlCol="0">
            <a:spAutoFit/>
          </a:bodyPr>
          <a:lstStyle/>
          <a:p>
            <a:r>
              <a:rPr lang="en-US" sz="2800" dirty="0">
                <a:solidFill>
                  <a:schemeClr val="bg1"/>
                </a:solidFill>
              </a:rPr>
              <a:t>…therefore, the law in me is fulfilled, for I have come to </a:t>
            </a:r>
            <a:r>
              <a:rPr lang="en-US" sz="2800" dirty="0" err="1">
                <a:solidFill>
                  <a:schemeClr val="bg1"/>
                </a:solidFill>
              </a:rPr>
              <a:t>fulfil</a:t>
            </a:r>
            <a:r>
              <a:rPr lang="en-US" sz="2800" dirty="0">
                <a:solidFill>
                  <a:schemeClr val="bg1"/>
                </a:solidFill>
              </a:rPr>
              <a:t> the law; therefore it hath an end.”	</a:t>
            </a:r>
          </a:p>
        </p:txBody>
      </p:sp>
      <p:sp>
        <p:nvSpPr>
          <p:cNvPr id="9" name="TextBox 8"/>
          <p:cNvSpPr txBox="1"/>
          <p:nvPr/>
        </p:nvSpPr>
        <p:spPr>
          <a:xfrm>
            <a:off x="1524000" y="6172200"/>
            <a:ext cx="4114800" cy="523220"/>
          </a:xfrm>
          <a:prstGeom prst="rect">
            <a:avLst/>
          </a:prstGeom>
          <a:noFill/>
        </p:spPr>
        <p:txBody>
          <a:bodyPr wrap="square" rtlCol="0">
            <a:spAutoFit/>
          </a:bodyPr>
          <a:lstStyle/>
          <a:p>
            <a:r>
              <a:rPr lang="en-US" sz="2800" dirty="0">
                <a:solidFill>
                  <a:schemeClr val="bg1"/>
                </a:solidFill>
              </a:rPr>
              <a:t>3 Nephi 15:5	</a:t>
            </a:r>
          </a:p>
        </p:txBody>
      </p:sp>
      <p:pic>
        <p:nvPicPr>
          <p:cNvPr id="10" name="Picture 2" descr="http://4.bp.blogspot.com/-9hfPwZTDk_A/TZCLDEzv0vI/AAAAAAAADA8/Fa5xL0Gmx08/s1600/Eucharist+bread+wine.jpg"/>
          <p:cNvPicPr>
            <a:picLocks noChangeAspect="1" noChangeArrowheads="1"/>
          </p:cNvPicPr>
          <p:nvPr/>
        </p:nvPicPr>
        <p:blipFill>
          <a:blip r:embed="rId3" cstate="print"/>
          <a:srcRect/>
          <a:stretch>
            <a:fillRect/>
          </a:stretch>
        </p:blipFill>
        <p:spPr bwMode="auto">
          <a:xfrm>
            <a:off x="6629400" y="762000"/>
            <a:ext cx="2246114" cy="3352800"/>
          </a:xfrm>
          <a:prstGeom prst="rect">
            <a:avLst/>
          </a:prstGeom>
          <a:noFill/>
        </p:spPr>
      </p:pic>
      <p:pic>
        <p:nvPicPr>
          <p:cNvPr id="11" name="Picture 2" descr="http://www.letsbreakbread.biz/files/jesus_breaking_bread.jpg"/>
          <p:cNvPicPr>
            <a:picLocks noChangeAspect="1" noChangeArrowheads="1"/>
          </p:cNvPicPr>
          <p:nvPr/>
        </p:nvPicPr>
        <p:blipFill>
          <a:blip r:embed="rId4" cstate="print"/>
          <a:srcRect/>
          <a:stretch>
            <a:fillRect/>
          </a:stretch>
        </p:blipFill>
        <p:spPr bwMode="auto">
          <a:xfrm>
            <a:off x="1068670" y="3429000"/>
            <a:ext cx="3810000" cy="2313765"/>
          </a:xfrm>
          <a:prstGeom prst="rect">
            <a:avLst/>
          </a:prstGeom>
          <a:noFill/>
        </p:spPr>
      </p:pic>
    </p:spTree>
    <p:extLst>
      <p:ext uri="{BB962C8B-B14F-4D97-AF65-F5344CB8AC3E}">
        <p14:creationId xmlns:p14="http://schemas.microsoft.com/office/powerpoint/2010/main" val="19971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31B80207-6339-4360-A5E0-47E289DB573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0"/>
            <a:ext cx="3962400" cy="1815882"/>
          </a:xfrm>
          <a:prstGeom prst="rect">
            <a:avLst/>
          </a:prstGeom>
          <a:noFill/>
        </p:spPr>
        <p:txBody>
          <a:bodyPr wrap="square" rtlCol="0">
            <a:spAutoFit/>
          </a:bodyPr>
          <a:lstStyle/>
          <a:p>
            <a:r>
              <a:rPr lang="en-US" sz="2800" dirty="0">
                <a:solidFill>
                  <a:schemeClr val="bg1"/>
                </a:solidFill>
              </a:rPr>
              <a:t>“When Christ came there was no need for a tutor (law) for it had filled its purpose”</a:t>
            </a:r>
          </a:p>
        </p:txBody>
      </p:sp>
      <p:sp>
        <p:nvSpPr>
          <p:cNvPr id="6" name="TextBox 5"/>
          <p:cNvSpPr txBox="1"/>
          <p:nvPr/>
        </p:nvSpPr>
        <p:spPr>
          <a:xfrm>
            <a:off x="5091473" y="4942743"/>
            <a:ext cx="5557777" cy="1384995"/>
          </a:xfrm>
          <a:prstGeom prst="rect">
            <a:avLst/>
          </a:prstGeom>
          <a:noFill/>
        </p:spPr>
        <p:txBody>
          <a:bodyPr wrap="square" rtlCol="0">
            <a:spAutoFit/>
          </a:bodyPr>
          <a:lstStyle/>
          <a:p>
            <a:r>
              <a:rPr lang="en-US" sz="2800" dirty="0">
                <a:solidFill>
                  <a:schemeClr val="bg1"/>
                </a:solidFill>
              </a:rPr>
              <a:t>“Wherefore the law was our schoolmaster to bring us unto Christ, that we might be justified by faith.”</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Schoolmaster</a:t>
            </a:r>
          </a:p>
        </p:txBody>
      </p:sp>
      <p:sp>
        <p:nvSpPr>
          <p:cNvPr id="8" name="TextBox 7"/>
          <p:cNvSpPr txBox="1"/>
          <p:nvPr/>
        </p:nvSpPr>
        <p:spPr>
          <a:xfrm>
            <a:off x="228600" y="6294009"/>
            <a:ext cx="3962400" cy="523220"/>
          </a:xfrm>
          <a:prstGeom prst="rect">
            <a:avLst/>
          </a:prstGeom>
          <a:noFill/>
        </p:spPr>
        <p:txBody>
          <a:bodyPr wrap="square" rtlCol="0">
            <a:spAutoFit/>
          </a:bodyPr>
          <a:lstStyle/>
          <a:p>
            <a:r>
              <a:rPr lang="en-US" sz="2800" dirty="0">
                <a:solidFill>
                  <a:schemeClr val="bg1"/>
                </a:solidFill>
              </a:rPr>
              <a:t>Galatians 3:24</a:t>
            </a:r>
          </a:p>
        </p:txBody>
      </p:sp>
      <p:pic>
        <p:nvPicPr>
          <p:cNvPr id="3" name="Picture 2">
            <a:extLst>
              <a:ext uri="{FF2B5EF4-FFF2-40B4-BE49-F238E27FC236}">
                <a16:creationId xmlns:a16="http://schemas.microsoft.com/office/drawing/2014/main" id="{A57D8F0D-C6E0-4587-8906-1561D810C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758156"/>
            <a:ext cx="2939121" cy="3847017"/>
          </a:xfrm>
          <a:prstGeom prst="rect">
            <a:avLst/>
          </a:prstGeom>
        </p:spPr>
      </p:pic>
    </p:spTree>
    <p:extLst>
      <p:ext uri="{BB962C8B-B14F-4D97-AF65-F5344CB8AC3E}">
        <p14:creationId xmlns:p14="http://schemas.microsoft.com/office/powerpoint/2010/main" val="3506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lue and green background">
            <a:extLst>
              <a:ext uri="{FF2B5EF4-FFF2-40B4-BE49-F238E27FC236}">
                <a16:creationId xmlns:a16="http://schemas.microsoft.com/office/drawing/2014/main" id="{DD97EC81-C637-4D63-B864-FF9572B3358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904" y="1878839"/>
            <a:ext cx="4787097" cy="3416320"/>
          </a:xfrm>
          <a:prstGeom prst="rect">
            <a:avLst/>
          </a:prstGeom>
          <a:noFill/>
        </p:spPr>
        <p:txBody>
          <a:bodyPr wrap="square" rtlCol="0">
            <a:spAutoFit/>
          </a:bodyPr>
          <a:lstStyle/>
          <a:p>
            <a:r>
              <a:rPr lang="en-US" sz="3600" dirty="0">
                <a:solidFill>
                  <a:schemeClr val="bg1"/>
                </a:solidFill>
              </a:rPr>
              <a:t>Paul wanted the Galatian Saints to understand that the blessings of the gospel are superior to what the law Moses offered.</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Superior Law</a:t>
            </a:r>
          </a:p>
        </p:txBody>
      </p:sp>
      <p:pic>
        <p:nvPicPr>
          <p:cNvPr id="3" name="Picture 2">
            <a:extLst>
              <a:ext uri="{FF2B5EF4-FFF2-40B4-BE49-F238E27FC236}">
                <a16:creationId xmlns:a16="http://schemas.microsoft.com/office/drawing/2014/main" id="{5D1D109B-5EF9-4020-A5AD-6C815AC9F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46332"/>
            <a:ext cx="4419600" cy="5881335"/>
          </a:xfrm>
          <a:prstGeom prst="rect">
            <a:avLst/>
          </a:prstGeom>
        </p:spPr>
      </p:pic>
    </p:spTree>
    <p:extLst>
      <p:ext uri="{BB962C8B-B14F-4D97-AF65-F5344CB8AC3E}">
        <p14:creationId xmlns:p14="http://schemas.microsoft.com/office/powerpoint/2010/main" val="166430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blue and green background">
            <a:extLst>
              <a:ext uri="{FF2B5EF4-FFF2-40B4-BE49-F238E27FC236}">
                <a16:creationId xmlns:a16="http://schemas.microsoft.com/office/drawing/2014/main" id="{6C113302-0327-43B0-B968-6DC0D54ADF79}"/>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1676400"/>
            <a:ext cx="3962400" cy="523220"/>
          </a:xfrm>
          <a:prstGeom prst="rect">
            <a:avLst/>
          </a:prstGeom>
          <a:noFill/>
        </p:spPr>
        <p:txBody>
          <a:bodyPr wrap="square" rtlCol="0">
            <a:spAutoFit/>
          </a:bodyPr>
          <a:lstStyle/>
          <a:p>
            <a:r>
              <a:rPr lang="en-US" sz="2800" dirty="0">
                <a:solidFill>
                  <a:schemeClr val="bg1"/>
                </a:solidFill>
              </a:rPr>
              <a:t>The Bike</a:t>
            </a:r>
          </a:p>
        </p:txBody>
      </p:sp>
      <p:sp>
        <p:nvSpPr>
          <p:cNvPr id="6" name="TextBox 5"/>
          <p:cNvSpPr txBox="1"/>
          <p:nvPr/>
        </p:nvSpPr>
        <p:spPr>
          <a:xfrm>
            <a:off x="5486400" y="4800601"/>
            <a:ext cx="3962400" cy="1384995"/>
          </a:xfrm>
          <a:prstGeom prst="rect">
            <a:avLst/>
          </a:prstGeom>
          <a:noFill/>
        </p:spPr>
        <p:txBody>
          <a:bodyPr wrap="square" rtlCol="0">
            <a:spAutoFit/>
          </a:bodyPr>
          <a:lstStyle/>
          <a:p>
            <a:r>
              <a:rPr lang="en-US" sz="2800" dirty="0">
                <a:solidFill>
                  <a:schemeClr val="bg1"/>
                </a:solidFill>
              </a:rPr>
              <a:t>“But after that faith is come, we are no longer under a schoolmaster.</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Higher Gospel Law</a:t>
            </a:r>
          </a:p>
        </p:txBody>
      </p:sp>
      <p:sp>
        <p:nvSpPr>
          <p:cNvPr id="8" name="TextBox 7"/>
          <p:cNvSpPr txBox="1"/>
          <p:nvPr/>
        </p:nvSpPr>
        <p:spPr>
          <a:xfrm>
            <a:off x="228600" y="6334779"/>
            <a:ext cx="3962400" cy="523220"/>
          </a:xfrm>
          <a:prstGeom prst="rect">
            <a:avLst/>
          </a:prstGeom>
          <a:noFill/>
        </p:spPr>
        <p:txBody>
          <a:bodyPr wrap="square" rtlCol="0">
            <a:spAutoFit/>
          </a:bodyPr>
          <a:lstStyle/>
          <a:p>
            <a:r>
              <a:rPr lang="en-US" sz="2800" dirty="0">
                <a:solidFill>
                  <a:schemeClr val="bg1"/>
                </a:solidFill>
              </a:rPr>
              <a:t>Galatians 3:25</a:t>
            </a:r>
          </a:p>
        </p:txBody>
      </p:sp>
      <p:grpSp>
        <p:nvGrpSpPr>
          <p:cNvPr id="2" name="Group 13"/>
          <p:cNvGrpSpPr/>
          <p:nvPr/>
        </p:nvGrpSpPr>
        <p:grpSpPr>
          <a:xfrm>
            <a:off x="4261022" y="1053551"/>
            <a:ext cx="4730578" cy="3074646"/>
            <a:chOff x="2625811" y="3146981"/>
            <a:chExt cx="4730578" cy="3074646"/>
          </a:xfrm>
        </p:grpSpPr>
        <p:sp>
          <p:nvSpPr>
            <p:cNvPr id="10" name="Donut 9"/>
            <p:cNvSpPr/>
            <p:nvPr/>
          </p:nvSpPr>
          <p:spPr>
            <a:xfrm>
              <a:off x="5679989" y="4520513"/>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Sort 10"/>
            <p:cNvSpPr/>
            <p:nvPr/>
          </p:nvSpPr>
          <p:spPr>
            <a:xfrm rot="3954982">
              <a:off x="4042308" y="3318188"/>
              <a:ext cx="1316124" cy="2996674"/>
            </a:xfrm>
            <a:prstGeom prst="flowChartSor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2625811" y="4545227"/>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800600" y="5334000"/>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rot="20488730">
              <a:off x="4475252" y="3361498"/>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488730">
              <a:off x="6102260" y="3146981"/>
              <a:ext cx="136600" cy="23438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200000">
              <a:off x="5538126" y="3006571"/>
              <a:ext cx="123568" cy="5812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200000">
              <a:off x="3975790" y="3061387"/>
              <a:ext cx="152398" cy="735227"/>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15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 fill="hold"/>
                                        <p:tgtEl>
                                          <p:spTgt spid="2"/>
                                        </p:tgtEl>
                                        <p:attrNameLst>
                                          <p:attrName>ppt_x</p:attrName>
                                        </p:attrNameLst>
                                      </p:cBhvr>
                                      <p:tavLst>
                                        <p:tav tm="0">
                                          <p:val>
                                            <p:strVal val="0-#ppt_w/2"/>
                                          </p:val>
                                        </p:tav>
                                        <p:tav tm="100000">
                                          <p:val>
                                            <p:strVal val="#ppt_x"/>
                                          </p:val>
                                        </p:tav>
                                      </p:tavLst>
                                    </p:anim>
                                    <p:anim calcmode="lin" valueType="num">
                                      <p:cBhvr additive="base">
                                        <p:cTn id="1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a:extLst>
              <a:ext uri="{FF2B5EF4-FFF2-40B4-BE49-F238E27FC236}">
                <a16:creationId xmlns:a16="http://schemas.microsoft.com/office/drawing/2014/main" id="{4AAD1B12-08C0-438D-B78B-7386FEDF34BF}"/>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066801"/>
            <a:ext cx="5029200" cy="2246769"/>
          </a:xfrm>
          <a:prstGeom prst="rect">
            <a:avLst/>
          </a:prstGeom>
          <a:noFill/>
        </p:spPr>
        <p:txBody>
          <a:bodyPr wrap="square" rtlCol="0">
            <a:spAutoFit/>
          </a:bodyPr>
          <a:lstStyle/>
          <a:p>
            <a:r>
              <a:rPr lang="en-US" sz="2800" dirty="0">
                <a:solidFill>
                  <a:schemeClr val="bg1"/>
                </a:solidFill>
              </a:rPr>
              <a:t>“And, notwithstanding we believe in Christ, we keep the law of Moses, and look forward with steadfastness unto Christ, until the law shall be fulfilled.”</a:t>
            </a:r>
          </a:p>
        </p:txBody>
      </p:sp>
      <p:sp>
        <p:nvSpPr>
          <p:cNvPr id="6" name="TextBox 5"/>
          <p:cNvSpPr txBox="1"/>
          <p:nvPr/>
        </p:nvSpPr>
        <p:spPr>
          <a:xfrm>
            <a:off x="5257800" y="3810000"/>
            <a:ext cx="5029200" cy="2677656"/>
          </a:xfrm>
          <a:prstGeom prst="rect">
            <a:avLst/>
          </a:prstGeom>
          <a:noFill/>
        </p:spPr>
        <p:txBody>
          <a:bodyPr wrap="square" rtlCol="0">
            <a:spAutoFit/>
          </a:bodyPr>
          <a:lstStyle/>
          <a:p>
            <a:r>
              <a:rPr lang="en-US" sz="2800" dirty="0">
                <a:solidFill>
                  <a:schemeClr val="bg1"/>
                </a:solidFill>
              </a:rPr>
              <a:t>“For, for this end was the law given; wherefore the law hath become dead unto us, and we are made alive in Christ because of our faith; yet we keep the law because of the commandments.”</a:t>
            </a:r>
            <a:endParaRPr lang="en-US" sz="4000" dirty="0">
              <a:solidFill>
                <a:schemeClr val="bg1"/>
              </a:solidFill>
            </a:endParaRP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err="1">
                <a:solidFill>
                  <a:schemeClr val="bg1"/>
                </a:solidFill>
              </a:rPr>
              <a:t>Nephites</a:t>
            </a:r>
            <a:r>
              <a:rPr lang="en-US" sz="3600" dirty="0">
                <a:solidFill>
                  <a:schemeClr val="bg1"/>
                </a:solidFill>
              </a:rPr>
              <a:t> look for the law to be fulfilled</a:t>
            </a:r>
          </a:p>
        </p:txBody>
      </p:sp>
      <p:sp>
        <p:nvSpPr>
          <p:cNvPr id="8" name="TextBox 7"/>
          <p:cNvSpPr txBox="1"/>
          <p:nvPr/>
        </p:nvSpPr>
        <p:spPr>
          <a:xfrm>
            <a:off x="228600" y="6226046"/>
            <a:ext cx="3962400" cy="523220"/>
          </a:xfrm>
          <a:prstGeom prst="rect">
            <a:avLst/>
          </a:prstGeom>
          <a:noFill/>
        </p:spPr>
        <p:txBody>
          <a:bodyPr wrap="square" rtlCol="0">
            <a:spAutoFit/>
          </a:bodyPr>
          <a:lstStyle/>
          <a:p>
            <a:r>
              <a:rPr lang="en-US" sz="2800" dirty="0">
                <a:solidFill>
                  <a:schemeClr val="bg1"/>
                </a:solidFill>
              </a:rPr>
              <a:t>2 Nephi 25:24-25</a:t>
            </a:r>
          </a:p>
        </p:txBody>
      </p:sp>
      <p:pic>
        <p:nvPicPr>
          <p:cNvPr id="3" name="Picture 2">
            <a:extLst>
              <a:ext uri="{FF2B5EF4-FFF2-40B4-BE49-F238E27FC236}">
                <a16:creationId xmlns:a16="http://schemas.microsoft.com/office/drawing/2014/main" id="{C97D21EF-77D5-4D53-89E5-684171ADF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891251"/>
            <a:ext cx="4083725" cy="2860915"/>
          </a:xfrm>
          <a:prstGeom prst="rect">
            <a:avLst/>
          </a:prstGeom>
        </p:spPr>
      </p:pic>
    </p:spTree>
    <p:extLst>
      <p:ext uri="{BB962C8B-B14F-4D97-AF65-F5344CB8AC3E}">
        <p14:creationId xmlns:p14="http://schemas.microsoft.com/office/powerpoint/2010/main" val="23568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blue and green background">
            <a:extLst>
              <a:ext uri="{FF2B5EF4-FFF2-40B4-BE49-F238E27FC236}">
                <a16:creationId xmlns:a16="http://schemas.microsoft.com/office/drawing/2014/main" id="{372A57BF-966C-40A6-BCE7-11AAB9C5B23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304801"/>
            <a:ext cx="6705600" cy="6370975"/>
          </a:xfrm>
          <a:prstGeom prst="rect">
            <a:avLst/>
          </a:prstGeom>
          <a:noFill/>
        </p:spPr>
        <p:txBody>
          <a:bodyPr wrap="square" rtlCol="0">
            <a:spAutoFit/>
          </a:bodyPr>
          <a:lstStyle/>
          <a:p>
            <a:r>
              <a:rPr lang="en-US" sz="2400" dirty="0">
                <a:solidFill>
                  <a:schemeClr val="bg1"/>
                </a:solidFill>
              </a:rPr>
              <a:t>The Law of Moses was given to a righteous people (Galatians 3:19)</a:t>
            </a:r>
          </a:p>
          <a:p>
            <a:endParaRPr lang="en-US" sz="2400" dirty="0">
              <a:solidFill>
                <a:schemeClr val="bg1"/>
              </a:solidFill>
            </a:endParaRPr>
          </a:p>
          <a:p>
            <a:r>
              <a:rPr lang="en-US" sz="2400" dirty="0">
                <a:solidFill>
                  <a:schemeClr val="bg1"/>
                </a:solidFill>
              </a:rPr>
              <a:t>The law of Moses was intended to last forever (Galatians 3:19)</a:t>
            </a:r>
          </a:p>
          <a:p>
            <a:endParaRPr lang="en-US" sz="2400" dirty="0">
              <a:solidFill>
                <a:schemeClr val="bg1"/>
              </a:solidFill>
            </a:endParaRPr>
          </a:p>
          <a:p>
            <a:r>
              <a:rPr lang="en-US" sz="2400" dirty="0">
                <a:solidFill>
                  <a:schemeClr val="bg1"/>
                </a:solidFill>
              </a:rPr>
              <a:t>Abraham knew that Jesus Christ would come. (JST Galatians 3:20)</a:t>
            </a:r>
          </a:p>
          <a:p>
            <a:endParaRPr lang="en-US" sz="2400" dirty="0">
              <a:solidFill>
                <a:schemeClr val="bg1"/>
              </a:solidFill>
            </a:endParaRPr>
          </a:p>
          <a:p>
            <a:r>
              <a:rPr lang="en-US" sz="2400" dirty="0">
                <a:solidFill>
                  <a:schemeClr val="bg1"/>
                </a:solidFill>
              </a:rPr>
              <a:t>The law of Moses removed the need for the promised Savior. (Galatians 3:21)</a:t>
            </a:r>
          </a:p>
          <a:p>
            <a:endParaRPr lang="en-US" sz="2400" dirty="0">
              <a:solidFill>
                <a:schemeClr val="bg1"/>
              </a:solidFill>
            </a:endParaRPr>
          </a:p>
          <a:p>
            <a:r>
              <a:rPr lang="en-US" sz="2400" dirty="0">
                <a:solidFill>
                  <a:schemeClr val="bg1"/>
                </a:solidFill>
              </a:rPr>
              <a:t>Everyone sins; everyone needs Jesus Christ and His Atonement.</a:t>
            </a:r>
          </a:p>
          <a:p>
            <a:endParaRPr lang="en-US" sz="2400" dirty="0">
              <a:solidFill>
                <a:schemeClr val="bg1"/>
              </a:solidFill>
            </a:endParaRPr>
          </a:p>
          <a:p>
            <a:r>
              <a:rPr lang="en-US" sz="2400" dirty="0">
                <a:solidFill>
                  <a:schemeClr val="bg1"/>
                </a:solidFill>
              </a:rPr>
              <a:t>The law of Moses, by itself, limited spiritual growth (Galatians 3:23)</a:t>
            </a:r>
          </a:p>
        </p:txBody>
      </p:sp>
      <p:sp>
        <p:nvSpPr>
          <p:cNvPr id="6" name="TextBox 5"/>
          <p:cNvSpPr txBox="1"/>
          <p:nvPr/>
        </p:nvSpPr>
        <p:spPr>
          <a:xfrm>
            <a:off x="8610600" y="304801"/>
            <a:ext cx="2057400" cy="6001643"/>
          </a:xfrm>
          <a:prstGeom prst="rect">
            <a:avLst/>
          </a:prstGeom>
          <a:noFill/>
        </p:spPr>
        <p:txBody>
          <a:bodyPr wrap="square" rtlCol="0">
            <a:spAutoFit/>
          </a:bodyPr>
          <a:lstStyle/>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a:p>
            <a:endParaRPr lang="en-US" sz="2400" dirty="0">
              <a:solidFill>
                <a:schemeClr val="bg1"/>
              </a:solidFill>
            </a:endParaRPr>
          </a:p>
          <a:p>
            <a:endParaRPr lang="en-US" sz="2400" dirty="0">
              <a:solidFill>
                <a:schemeClr val="bg1"/>
              </a:solidFill>
            </a:endParaRPr>
          </a:p>
          <a:p>
            <a:r>
              <a:rPr lang="en-US" sz="2400" dirty="0">
                <a:solidFill>
                  <a:schemeClr val="bg1"/>
                </a:solidFill>
              </a:rPr>
              <a:t>Yes	No</a:t>
            </a:r>
          </a:p>
        </p:txBody>
      </p:sp>
      <p:sp>
        <p:nvSpPr>
          <p:cNvPr id="10" name="Donut 9"/>
          <p:cNvSpPr/>
          <p:nvPr/>
        </p:nvSpPr>
        <p:spPr>
          <a:xfrm>
            <a:off x="9372600" y="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9372600" y="10668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8458200" y="22098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9372600" y="32766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8458200" y="4343400"/>
            <a:ext cx="914400" cy="933138"/>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8458200" y="5486400"/>
            <a:ext cx="914400" cy="990600"/>
          </a:xfrm>
          <a:prstGeom prst="donut">
            <a:avLst>
              <a:gd name="adj" fmla="val 1445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53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 calcmode="lin" valueType="num">
                                      <p:cBhvr additive="base">
                                        <p:cTn id="7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80">
                                          <p:stCondLst>
                                            <p:cond delay="0"/>
                                          </p:stCondLst>
                                        </p:cTn>
                                        <p:tgtEl>
                                          <p:spTgt spid="13"/>
                                        </p:tgtEl>
                                      </p:cBhvr>
                                    </p:animEffect>
                                    <p:anim calcmode="lin" valueType="num">
                                      <p:cBhvr>
                                        <p:cTn id="8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1" dur="26">
                                          <p:stCondLst>
                                            <p:cond delay="650"/>
                                          </p:stCondLst>
                                        </p:cTn>
                                        <p:tgtEl>
                                          <p:spTgt spid="13"/>
                                        </p:tgtEl>
                                      </p:cBhvr>
                                      <p:to x="100000" y="60000"/>
                                    </p:animScale>
                                    <p:animScale>
                                      <p:cBhvr>
                                        <p:cTn id="92" dur="166" decel="50000">
                                          <p:stCondLst>
                                            <p:cond delay="676"/>
                                          </p:stCondLst>
                                        </p:cTn>
                                        <p:tgtEl>
                                          <p:spTgt spid="13"/>
                                        </p:tgtEl>
                                      </p:cBhvr>
                                      <p:to x="100000" y="100000"/>
                                    </p:animScale>
                                    <p:animScale>
                                      <p:cBhvr>
                                        <p:cTn id="93" dur="26">
                                          <p:stCondLst>
                                            <p:cond delay="1312"/>
                                          </p:stCondLst>
                                        </p:cTn>
                                        <p:tgtEl>
                                          <p:spTgt spid="13"/>
                                        </p:tgtEl>
                                      </p:cBhvr>
                                      <p:to x="100000" y="80000"/>
                                    </p:animScale>
                                    <p:animScale>
                                      <p:cBhvr>
                                        <p:cTn id="94" dur="166" decel="50000">
                                          <p:stCondLst>
                                            <p:cond delay="1338"/>
                                          </p:stCondLst>
                                        </p:cTn>
                                        <p:tgtEl>
                                          <p:spTgt spid="13"/>
                                        </p:tgtEl>
                                      </p:cBhvr>
                                      <p:to x="100000" y="100000"/>
                                    </p:animScale>
                                    <p:animScale>
                                      <p:cBhvr>
                                        <p:cTn id="95" dur="26">
                                          <p:stCondLst>
                                            <p:cond delay="1642"/>
                                          </p:stCondLst>
                                        </p:cTn>
                                        <p:tgtEl>
                                          <p:spTgt spid="13"/>
                                        </p:tgtEl>
                                      </p:cBhvr>
                                      <p:to x="100000" y="90000"/>
                                    </p:animScale>
                                    <p:animScale>
                                      <p:cBhvr>
                                        <p:cTn id="96" dur="166" decel="50000">
                                          <p:stCondLst>
                                            <p:cond delay="1668"/>
                                          </p:stCondLst>
                                        </p:cTn>
                                        <p:tgtEl>
                                          <p:spTgt spid="13"/>
                                        </p:tgtEl>
                                      </p:cBhvr>
                                      <p:to x="100000" y="100000"/>
                                    </p:animScale>
                                    <p:animScale>
                                      <p:cBhvr>
                                        <p:cTn id="97" dur="26">
                                          <p:stCondLst>
                                            <p:cond delay="1808"/>
                                          </p:stCondLst>
                                        </p:cTn>
                                        <p:tgtEl>
                                          <p:spTgt spid="13"/>
                                        </p:tgtEl>
                                      </p:cBhvr>
                                      <p:to x="100000" y="95000"/>
                                    </p:animScale>
                                    <p:animScale>
                                      <p:cBhvr>
                                        <p:cTn id="98" dur="166" decel="50000">
                                          <p:stCondLst>
                                            <p:cond delay="1834"/>
                                          </p:stCondLst>
                                        </p:cTn>
                                        <p:tgtEl>
                                          <p:spTgt spid="1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anim calcmode="lin" valueType="num">
                                      <p:cBhvr additive="base">
                                        <p:cTn id="10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anim calcmode="lin" valueType="num">
                                      <p:cBhvr additive="base">
                                        <p:cTn id="12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Galatians</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gala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795" y="1766590"/>
            <a:ext cx="3975962" cy="31675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452673" y="1062274"/>
            <a:ext cx="6750867" cy="3970318"/>
          </a:xfrm>
          <a:prstGeom prst="rect">
            <a:avLst/>
          </a:prstGeom>
          <a:noFill/>
        </p:spPr>
        <p:txBody>
          <a:bodyPr wrap="square" rtlCol="0">
            <a:spAutoFit/>
          </a:bodyPr>
          <a:lstStyle/>
          <a:p>
            <a:r>
              <a:rPr lang="en-US" sz="2800" dirty="0">
                <a:solidFill>
                  <a:schemeClr val="bg1"/>
                </a:solidFill>
              </a:rPr>
              <a:t>Paul is the author of Galatians</a:t>
            </a:r>
          </a:p>
          <a:p>
            <a:endParaRPr lang="en-US" sz="2800" dirty="0">
              <a:solidFill>
                <a:schemeClr val="bg1"/>
              </a:solidFill>
            </a:endParaRPr>
          </a:p>
          <a:p>
            <a:r>
              <a:rPr lang="en-US" sz="2800" dirty="0">
                <a:solidFill>
                  <a:schemeClr val="bg1"/>
                </a:solidFill>
              </a:rPr>
              <a:t>Paul had baptized the Saints in the southern region during his 1st missionary journey, and the northern Saints during his 2nd missionary journey.</a:t>
            </a:r>
          </a:p>
          <a:p>
            <a:endParaRPr lang="en-US" sz="2800" dirty="0">
              <a:solidFill>
                <a:schemeClr val="bg1"/>
              </a:solidFill>
            </a:endParaRPr>
          </a:p>
          <a:p>
            <a:r>
              <a:rPr lang="en-US" sz="2800" dirty="0">
                <a:solidFill>
                  <a:schemeClr val="bg1"/>
                </a:solidFill>
              </a:rPr>
              <a:t>It is unclear as to which region these letters were to. </a:t>
            </a:r>
          </a:p>
        </p:txBody>
      </p:sp>
      <p:sp>
        <p:nvSpPr>
          <p:cNvPr id="2" name="Rectangle 1"/>
          <p:cNvSpPr/>
          <p:nvPr/>
        </p:nvSpPr>
        <p:spPr>
          <a:xfrm>
            <a:off x="2661718" y="5199882"/>
            <a:ext cx="7574371" cy="1569660"/>
          </a:xfrm>
          <a:prstGeom prst="rect">
            <a:avLst/>
          </a:prstGeom>
        </p:spPr>
        <p:txBody>
          <a:bodyPr wrap="square">
            <a:spAutoFit/>
          </a:bodyPr>
          <a:lstStyle/>
          <a:p>
            <a:r>
              <a:rPr lang="en-US" sz="2400" dirty="0">
                <a:solidFill>
                  <a:schemeClr val="bg1"/>
                </a:solidFill>
              </a:rPr>
              <a:t>Paul likely wrote his Epistle to the Galatians while traveling through Macedonia during his third missionary journey, about AD 57; but the letter also may have been written as early as A.D. 48</a:t>
            </a:r>
          </a:p>
        </p:txBody>
      </p:sp>
    </p:spTree>
    <p:extLst>
      <p:ext uri="{BB962C8B-B14F-4D97-AF65-F5344CB8AC3E}">
        <p14:creationId xmlns:p14="http://schemas.microsoft.com/office/powerpoint/2010/main" val="34103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ue and green background">
            <a:extLst>
              <a:ext uri="{FF2B5EF4-FFF2-40B4-BE49-F238E27FC236}">
                <a16:creationId xmlns:a16="http://schemas.microsoft.com/office/drawing/2014/main" id="{C63382FC-F251-4586-A9F8-39621C8F09F8}"/>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250" y="1405600"/>
            <a:ext cx="8534400" cy="4955203"/>
          </a:xfrm>
          <a:prstGeom prst="rect">
            <a:avLst/>
          </a:prstGeom>
          <a:noFill/>
        </p:spPr>
        <p:txBody>
          <a:bodyPr wrap="square" rtlCol="0">
            <a:spAutoFit/>
          </a:bodyPr>
          <a:lstStyle/>
          <a:p>
            <a:r>
              <a:rPr lang="en-US" sz="2800" dirty="0">
                <a:solidFill>
                  <a:schemeClr val="bg1"/>
                </a:solidFill>
              </a:rPr>
              <a:t>Parents</a:t>
            </a:r>
          </a:p>
          <a:p>
            <a:endParaRPr lang="en-US" sz="2800" dirty="0">
              <a:solidFill>
                <a:schemeClr val="bg1"/>
              </a:solidFill>
            </a:endParaRPr>
          </a:p>
          <a:p>
            <a:r>
              <a:rPr lang="en-US" sz="2800" dirty="0">
                <a:solidFill>
                  <a:schemeClr val="bg1"/>
                </a:solidFill>
              </a:rPr>
              <a:t>		Primary</a:t>
            </a:r>
          </a:p>
          <a:p>
            <a:endParaRPr lang="en-US" sz="2800" dirty="0">
              <a:solidFill>
                <a:schemeClr val="bg1"/>
              </a:solidFill>
            </a:endParaRPr>
          </a:p>
          <a:p>
            <a:r>
              <a:rPr lang="en-US" sz="2800" dirty="0">
                <a:solidFill>
                  <a:schemeClr val="bg1"/>
                </a:solidFill>
              </a:rPr>
              <a:t>				</a:t>
            </a:r>
            <a:r>
              <a:rPr lang="en-US" sz="4400" dirty="0">
                <a:solidFill>
                  <a:srgbClr val="FFFF00"/>
                </a:solidFill>
              </a:rPr>
              <a:t>Seminary</a:t>
            </a:r>
          </a:p>
          <a:p>
            <a:endParaRPr lang="en-US" sz="4400" dirty="0">
              <a:solidFill>
                <a:srgbClr val="FFFF00"/>
              </a:solidFill>
            </a:endParaRPr>
          </a:p>
          <a:p>
            <a:r>
              <a:rPr lang="en-US" sz="4400" dirty="0">
                <a:solidFill>
                  <a:srgbClr val="FFFF00"/>
                </a:solidFill>
              </a:rPr>
              <a:t>		</a:t>
            </a:r>
            <a:r>
              <a:rPr lang="en-US" sz="2800" dirty="0">
                <a:solidFill>
                  <a:schemeClr val="bg1"/>
                </a:solidFill>
              </a:rPr>
              <a:t>Institute</a:t>
            </a:r>
          </a:p>
          <a:p>
            <a:endParaRPr lang="en-US" sz="4400" dirty="0">
              <a:solidFill>
                <a:srgbClr val="FFFF00"/>
              </a:solidFill>
            </a:endParaRPr>
          </a:p>
          <a:p>
            <a:r>
              <a:rPr lang="en-US" sz="2800" dirty="0">
                <a:solidFill>
                  <a:schemeClr val="bg1"/>
                </a:solidFill>
              </a:rPr>
              <a:t>Mission</a:t>
            </a:r>
          </a:p>
        </p:txBody>
      </p:sp>
      <p:sp>
        <p:nvSpPr>
          <p:cNvPr id="7" name="TextBox 6"/>
          <p:cNvSpPr txBox="1"/>
          <p:nvPr/>
        </p:nvSpPr>
        <p:spPr>
          <a:xfrm>
            <a:off x="2209800" y="1"/>
            <a:ext cx="8153400" cy="646331"/>
          </a:xfrm>
          <a:prstGeom prst="rect">
            <a:avLst/>
          </a:prstGeom>
          <a:noFill/>
        </p:spPr>
        <p:txBody>
          <a:bodyPr wrap="square" rtlCol="0">
            <a:spAutoFit/>
          </a:bodyPr>
          <a:lstStyle/>
          <a:p>
            <a:pPr algn="ctr"/>
            <a:r>
              <a:rPr lang="en-US" sz="3600" dirty="0">
                <a:solidFill>
                  <a:schemeClr val="bg1"/>
                </a:solidFill>
              </a:rPr>
              <a:t>Spiritual Training Wheels of Today</a:t>
            </a:r>
          </a:p>
        </p:txBody>
      </p:sp>
      <p:pic>
        <p:nvPicPr>
          <p:cNvPr id="3074" name="Picture 2" descr="http://www.deseretnews.com/images/article/midres/700379197/700379197.jpg"/>
          <p:cNvPicPr>
            <a:picLocks noChangeAspect="1" noChangeArrowheads="1"/>
          </p:cNvPicPr>
          <p:nvPr/>
        </p:nvPicPr>
        <p:blipFill>
          <a:blip r:embed="rId3" cstate="print"/>
          <a:srcRect/>
          <a:stretch>
            <a:fillRect/>
          </a:stretch>
        </p:blipFill>
        <p:spPr bwMode="auto">
          <a:xfrm>
            <a:off x="7029450" y="4069722"/>
            <a:ext cx="3124200" cy="2291081"/>
          </a:xfrm>
          <a:prstGeom prst="rect">
            <a:avLst/>
          </a:prstGeom>
          <a:noFill/>
        </p:spPr>
      </p:pic>
      <p:pic>
        <p:nvPicPr>
          <p:cNvPr id="3076" name="Picture 4" descr="http://3.bp.blogspot.com/-hysMLBpM5Ow/Twpd7-R2ftI/AAAAAAAAAro/1PZfdg9BFT4/s1600/Happy+Primary+Kids.JPG"/>
          <p:cNvPicPr>
            <a:picLocks noChangeAspect="1" noChangeArrowheads="1"/>
          </p:cNvPicPr>
          <p:nvPr/>
        </p:nvPicPr>
        <p:blipFill>
          <a:blip r:embed="rId4" cstate="print"/>
          <a:srcRect/>
          <a:stretch>
            <a:fillRect/>
          </a:stretch>
        </p:blipFill>
        <p:spPr bwMode="auto">
          <a:xfrm>
            <a:off x="5408532" y="1725652"/>
            <a:ext cx="1755936" cy="1371600"/>
          </a:xfrm>
          <a:prstGeom prst="rect">
            <a:avLst/>
          </a:prstGeom>
          <a:noFill/>
        </p:spPr>
      </p:pic>
      <p:pic>
        <p:nvPicPr>
          <p:cNvPr id="3078" name="Picture 6" descr="http://www.statepress.com/wp-content/uploads/2011/01/SPM_LDS_Institute.jpg"/>
          <p:cNvPicPr>
            <a:picLocks noChangeAspect="1" noChangeArrowheads="1"/>
          </p:cNvPicPr>
          <p:nvPr/>
        </p:nvPicPr>
        <p:blipFill>
          <a:blip r:embed="rId5" cstate="print"/>
          <a:srcRect/>
          <a:stretch>
            <a:fillRect/>
          </a:stretch>
        </p:blipFill>
        <p:spPr bwMode="auto">
          <a:xfrm>
            <a:off x="3580077" y="5319571"/>
            <a:ext cx="2000248" cy="1258221"/>
          </a:xfrm>
          <a:prstGeom prst="rect">
            <a:avLst/>
          </a:prstGeom>
          <a:noFill/>
        </p:spPr>
      </p:pic>
      <p:pic>
        <p:nvPicPr>
          <p:cNvPr id="3080" name="Picture 8" descr="http://themormonmissionaries.com/files/2009/12/mormon-missionary-2.jpg"/>
          <p:cNvPicPr>
            <a:picLocks noChangeAspect="1" noChangeArrowheads="1"/>
          </p:cNvPicPr>
          <p:nvPr/>
        </p:nvPicPr>
        <p:blipFill>
          <a:blip r:embed="rId6" cstate="print"/>
          <a:srcRect/>
          <a:stretch>
            <a:fillRect/>
          </a:stretch>
        </p:blipFill>
        <p:spPr bwMode="auto">
          <a:xfrm>
            <a:off x="914400" y="3071150"/>
            <a:ext cx="1790700" cy="2381250"/>
          </a:xfrm>
          <a:prstGeom prst="rect">
            <a:avLst/>
          </a:prstGeom>
          <a:noFill/>
        </p:spPr>
      </p:pic>
      <p:pic>
        <p:nvPicPr>
          <p:cNvPr id="3082" name="Picture 10" descr="http://mormon.lds.net/files/2008/11/mormon-family.jpg"/>
          <p:cNvPicPr>
            <a:picLocks noChangeAspect="1" noChangeArrowheads="1"/>
          </p:cNvPicPr>
          <p:nvPr/>
        </p:nvPicPr>
        <p:blipFill>
          <a:blip r:embed="rId7" cstate="print"/>
          <a:srcRect/>
          <a:stretch>
            <a:fillRect/>
          </a:stretch>
        </p:blipFill>
        <p:spPr bwMode="auto">
          <a:xfrm>
            <a:off x="3074044" y="646332"/>
            <a:ext cx="2000249" cy="1600200"/>
          </a:xfrm>
          <a:prstGeom prst="rect">
            <a:avLst/>
          </a:prstGeom>
          <a:noFill/>
        </p:spPr>
      </p:pic>
    </p:spTree>
    <p:extLst>
      <p:ext uri="{BB962C8B-B14F-4D97-AF65-F5344CB8AC3E}">
        <p14:creationId xmlns:p14="http://schemas.microsoft.com/office/powerpoint/2010/main" val="28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082"/>
                                        </p:tgtEl>
                                        <p:attrNameLst>
                                          <p:attrName>style.visibility</p:attrName>
                                        </p:attrNameLst>
                                      </p:cBhvr>
                                      <p:to>
                                        <p:strVal val="visible"/>
                                      </p:to>
                                    </p:set>
                                    <p:animEffect transition="in" filter="box(in)">
                                      <p:cBhvr>
                                        <p:cTn id="10" dur="500"/>
                                        <p:tgtEl>
                                          <p:spTgt spid="308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ox(in)">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5">
                                            <p:txEl>
                                              <p:pRg st="4" end="4"/>
                                            </p:txEl>
                                          </p:spTgt>
                                        </p:tgtEl>
                                      </p:cBhvr>
                                      <p:by x="150000" y="150000"/>
                                    </p:animScale>
                                  </p:childTnLst>
                                </p:cTn>
                              </p:par>
                              <p:par>
                                <p:cTn id="28" presetID="12" presetClass="entr" presetSubtype="4"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slide(fromBottom)">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slide(fromBottom)">
                                      <p:cBhvr>
                                        <p:cTn id="35" dur="500"/>
                                        <p:tgtEl>
                                          <p:spTgt spid="5">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box(in)">
                                      <p:cBhvr>
                                        <p:cTn id="38" dur="500"/>
                                        <p:tgtEl>
                                          <p:spTgt spid="307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slide(fromBottom)">
                                      <p:cBhvr>
                                        <p:cTn id="43" dur="500"/>
                                        <p:tgtEl>
                                          <p:spTgt spid="5">
                                            <p:txEl>
                                              <p:pRg st="8" end="8"/>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080"/>
                                        </p:tgtEl>
                                        <p:attrNameLst>
                                          <p:attrName>style.visibility</p:attrName>
                                        </p:attrNameLst>
                                      </p:cBhvr>
                                      <p:to>
                                        <p:strVal val="visible"/>
                                      </p:to>
                                    </p:set>
                                    <p:animEffect transition="in" filter="box(in)">
                                      <p:cBhvr>
                                        <p:cTn id="4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No Longer Under a Schoolmaster</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3:24-25; Acts 15</a:t>
            </a:r>
          </a:p>
        </p:txBody>
      </p:sp>
      <p:sp>
        <p:nvSpPr>
          <p:cNvPr id="2" name="Rectangle 1"/>
          <p:cNvSpPr/>
          <p:nvPr/>
        </p:nvSpPr>
        <p:spPr>
          <a:xfrm>
            <a:off x="1237307" y="1142194"/>
            <a:ext cx="6096000" cy="5078313"/>
          </a:xfrm>
          <a:prstGeom prst="rect">
            <a:avLst/>
          </a:prstGeom>
        </p:spPr>
        <p:txBody>
          <a:bodyPr>
            <a:spAutoFit/>
          </a:bodyPr>
          <a:lstStyle/>
          <a:p>
            <a:r>
              <a:rPr lang="en-US" dirty="0">
                <a:solidFill>
                  <a:schemeClr val="bg1"/>
                </a:solidFill>
              </a:rPr>
              <a:t>“Our willingness to accept change in the kingdom helps the Lord hasten His work.</a:t>
            </a:r>
          </a:p>
          <a:p>
            <a:endParaRPr lang="en-US" dirty="0">
              <a:solidFill>
                <a:schemeClr val="bg1"/>
              </a:solidFill>
            </a:endParaRPr>
          </a:p>
          <a:p>
            <a:r>
              <a:rPr lang="en-US" dirty="0">
                <a:solidFill>
                  <a:schemeClr val="bg1"/>
                </a:solidFill>
              </a:rPr>
              <a:t>In the last half of the New Testament a major challenge the Church faced was the issue of gentile converts being assimilated as Christians. </a:t>
            </a:r>
          </a:p>
          <a:p>
            <a:endParaRPr lang="en-US" dirty="0">
              <a:solidFill>
                <a:schemeClr val="bg1"/>
              </a:solidFill>
            </a:endParaRPr>
          </a:p>
          <a:p>
            <a:r>
              <a:rPr lang="en-US" dirty="0">
                <a:solidFill>
                  <a:schemeClr val="bg1"/>
                </a:solidFill>
              </a:rPr>
              <a:t>The problem stemmed from the fact that many Jewish Christians felt that gentile converts should be required to adhere to the ceremonial law of Moses. </a:t>
            </a:r>
          </a:p>
          <a:p>
            <a:endParaRPr lang="en-US" dirty="0">
              <a:solidFill>
                <a:schemeClr val="bg1"/>
              </a:solidFill>
            </a:endParaRPr>
          </a:p>
          <a:p>
            <a:r>
              <a:rPr lang="en-US" dirty="0">
                <a:solidFill>
                  <a:schemeClr val="bg1"/>
                </a:solidFill>
              </a:rPr>
              <a:t>Even after a special council in Jerusalem decided that the gentile converts need not be subject to the law and an epistle was written explaining this decision, the issue remained a source of contention and division.</a:t>
            </a:r>
          </a:p>
          <a:p>
            <a:endParaRPr lang="en-US" dirty="0">
              <a:solidFill>
                <a:schemeClr val="bg1"/>
              </a:solidFill>
            </a:endParaRPr>
          </a:p>
          <a:p>
            <a:r>
              <a:rPr lang="en-US" dirty="0">
                <a:solidFill>
                  <a:schemeClr val="bg1"/>
                </a:solidFill>
              </a:rPr>
              <a:t>This was a major change for the Church, and many members struggled with it. (4)</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515" y="1776845"/>
            <a:ext cx="4063204" cy="29559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aul v joh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62" y="158828"/>
            <a:ext cx="1135732" cy="14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left)">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657" y="96571"/>
            <a:ext cx="11751398"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Exercising Faith in Jesus Christ</a:t>
            </a:r>
          </a:p>
        </p:txBody>
      </p:sp>
      <p:sp>
        <p:nvSpPr>
          <p:cNvPr id="8" name="TextBox 7"/>
          <p:cNvSpPr txBox="1"/>
          <p:nvPr/>
        </p:nvSpPr>
        <p:spPr>
          <a:xfrm>
            <a:off x="-1" y="6488668"/>
            <a:ext cx="7224665" cy="369332"/>
          </a:xfrm>
          <a:prstGeom prst="rect">
            <a:avLst/>
          </a:prstGeom>
          <a:noFill/>
        </p:spPr>
        <p:txBody>
          <a:bodyPr wrap="square" rtlCol="0">
            <a:spAutoFit/>
          </a:bodyPr>
          <a:lstStyle/>
          <a:p>
            <a:r>
              <a:rPr lang="en-US" dirty="0">
                <a:solidFill>
                  <a:schemeClr val="bg1"/>
                </a:solidFill>
              </a:rPr>
              <a:t>Galatians 4:1-9</a:t>
            </a:r>
          </a:p>
        </p:txBody>
      </p:sp>
      <p:sp>
        <p:nvSpPr>
          <p:cNvPr id="2" name="Rectangle 1"/>
          <p:cNvSpPr/>
          <p:nvPr/>
        </p:nvSpPr>
        <p:spPr>
          <a:xfrm>
            <a:off x="187105" y="894099"/>
            <a:ext cx="6096000" cy="1938992"/>
          </a:xfrm>
          <a:prstGeom prst="rect">
            <a:avLst/>
          </a:prstGeom>
        </p:spPr>
        <p:txBody>
          <a:bodyPr>
            <a:spAutoFit/>
          </a:bodyPr>
          <a:lstStyle/>
          <a:p>
            <a:pPr algn="ctr"/>
            <a:r>
              <a:rPr lang="en-US" sz="2400" dirty="0">
                <a:solidFill>
                  <a:schemeClr val="bg1"/>
                </a:solidFill>
              </a:rPr>
              <a:t>An Heir</a:t>
            </a:r>
          </a:p>
          <a:p>
            <a:pPr algn="ctr"/>
            <a:endParaRPr lang="en-US" sz="2400" dirty="0">
              <a:solidFill>
                <a:schemeClr val="bg1"/>
              </a:solidFill>
            </a:endParaRPr>
          </a:p>
          <a:p>
            <a:pPr algn="ctr"/>
            <a:r>
              <a:rPr lang="en-US" sz="2400" dirty="0">
                <a:solidFill>
                  <a:schemeClr val="bg1"/>
                </a:solidFill>
              </a:rPr>
              <a:t>Paul taught the Galatians that our relationship with God is better understood as that of a </a:t>
            </a:r>
            <a:r>
              <a:rPr lang="en-US" sz="2400" i="1" dirty="0">
                <a:solidFill>
                  <a:schemeClr val="bg1"/>
                </a:solidFill>
              </a:rPr>
              <a:t>child</a:t>
            </a:r>
            <a:r>
              <a:rPr lang="en-US" sz="2400" dirty="0">
                <a:solidFill>
                  <a:schemeClr val="bg1"/>
                </a:solidFill>
              </a:rPr>
              <a:t> to a </a:t>
            </a:r>
            <a:r>
              <a:rPr lang="en-US" sz="2400" i="1" dirty="0">
                <a:solidFill>
                  <a:schemeClr val="bg1"/>
                </a:solidFill>
              </a:rPr>
              <a:t>father</a:t>
            </a:r>
            <a:endParaRPr lang="en-US" sz="2400" dirty="0">
              <a:solidFill>
                <a:schemeClr val="bg1"/>
              </a:solidFill>
            </a:endParaRPr>
          </a:p>
        </p:txBody>
      </p:sp>
      <p:sp>
        <p:nvSpPr>
          <p:cNvPr id="3" name="Rectangle 2"/>
          <p:cNvSpPr/>
          <p:nvPr/>
        </p:nvSpPr>
        <p:spPr>
          <a:xfrm>
            <a:off x="6699564" y="3171410"/>
            <a:ext cx="4571816" cy="2677656"/>
          </a:xfrm>
          <a:prstGeom prst="rect">
            <a:avLst/>
          </a:prstGeom>
        </p:spPr>
        <p:txBody>
          <a:bodyPr wrap="square">
            <a:spAutoFit/>
          </a:bodyPr>
          <a:lstStyle/>
          <a:p>
            <a:r>
              <a:rPr lang="en-US" sz="2400" dirty="0">
                <a:solidFill>
                  <a:schemeClr val="bg1"/>
                </a:solidFill>
                <a:latin typeface="Open Sans"/>
              </a:rPr>
              <a:t>He declared to the Galatians that being a “son” in the gospel covenant was far better than being a servant to the false gods they had worshipped before they accepted the truth. </a:t>
            </a:r>
            <a:endParaRPr lang="en-US" sz="2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1" y="2861178"/>
            <a:ext cx="5048877" cy="3086949"/>
          </a:xfrm>
          <a:prstGeom prst="rect">
            <a:avLst/>
          </a:prstGeom>
        </p:spPr>
      </p:pic>
    </p:spTree>
    <p:extLst>
      <p:ext uri="{BB962C8B-B14F-4D97-AF65-F5344CB8AC3E}">
        <p14:creationId xmlns:p14="http://schemas.microsoft.com/office/powerpoint/2010/main" val="38843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2010" y="123732"/>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Only One True Gospel</a:t>
            </a:r>
          </a:p>
        </p:txBody>
      </p:sp>
      <p:sp>
        <p:nvSpPr>
          <p:cNvPr id="7" name="TextBox 6"/>
          <p:cNvSpPr txBox="1"/>
          <p:nvPr/>
        </p:nvSpPr>
        <p:spPr>
          <a:xfrm>
            <a:off x="102606" y="6550244"/>
            <a:ext cx="4114800" cy="230832"/>
          </a:xfrm>
          <a:prstGeom prst="rect">
            <a:avLst/>
          </a:prstGeom>
          <a:noFill/>
        </p:spPr>
        <p:txBody>
          <a:bodyPr wrap="square" rtlCol="0">
            <a:spAutoFit/>
          </a:bodyPr>
          <a:lstStyle/>
          <a:p>
            <a:r>
              <a:rPr lang="en-US" sz="900" dirty="0">
                <a:solidFill>
                  <a:schemeClr val="bg1"/>
                </a:solidFill>
              </a:rPr>
              <a:t>NT Resource manual</a:t>
            </a:r>
          </a:p>
        </p:txBody>
      </p:sp>
      <p:sp>
        <p:nvSpPr>
          <p:cNvPr id="8" name="TextBox 7"/>
          <p:cNvSpPr txBox="1"/>
          <p:nvPr/>
        </p:nvSpPr>
        <p:spPr>
          <a:xfrm>
            <a:off x="1041918" y="1525873"/>
            <a:ext cx="4901682" cy="4031873"/>
          </a:xfrm>
          <a:prstGeom prst="rect">
            <a:avLst/>
          </a:prstGeom>
          <a:noFill/>
        </p:spPr>
        <p:txBody>
          <a:bodyPr wrap="square" rtlCol="0">
            <a:spAutoFit/>
          </a:bodyPr>
          <a:lstStyle/>
          <a:p>
            <a:r>
              <a:rPr lang="en-US" sz="3200" dirty="0">
                <a:solidFill>
                  <a:schemeClr val="bg1"/>
                </a:solidFill>
              </a:rPr>
              <a:t>There is only one true gospel on the earth that has all the teachings, ordinances, and covenants we need to return to Heavenly Father and live like Him in His kingdom.</a:t>
            </a:r>
          </a:p>
          <a:p>
            <a:endParaRPr lang="en-US" sz="3200" dirty="0">
              <a:solidFill>
                <a:schemeClr val="bg1"/>
              </a:solidFill>
            </a:endParaRPr>
          </a:p>
        </p:txBody>
      </p:sp>
      <p:pic>
        <p:nvPicPr>
          <p:cNvPr id="3" name="Picture 2">
            <a:extLst>
              <a:ext uri="{FF2B5EF4-FFF2-40B4-BE49-F238E27FC236}">
                <a16:creationId xmlns:a16="http://schemas.microsoft.com/office/drawing/2014/main" id="{288AFD53-DA6B-49A2-BFA3-C0A09452A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897" y="1591123"/>
            <a:ext cx="3959650" cy="4459065"/>
          </a:xfrm>
          <a:prstGeom prst="rect">
            <a:avLst/>
          </a:prstGeom>
        </p:spPr>
      </p:pic>
    </p:spTree>
    <p:extLst>
      <p:ext uri="{BB962C8B-B14F-4D97-AF65-F5344CB8AC3E}">
        <p14:creationId xmlns:p14="http://schemas.microsoft.com/office/powerpoint/2010/main" val="37826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32710"/>
            <a:ext cx="12192000" cy="4801314"/>
          </a:xfrm>
          <a:prstGeom prst="rect">
            <a:avLst/>
          </a:prstGeom>
          <a:noFill/>
        </p:spPr>
        <p:txBody>
          <a:bodyPr wrap="square" rtlCol="0">
            <a:spAutoFit/>
          </a:bodyPr>
          <a:lstStyle/>
          <a:p>
            <a:r>
              <a:rPr lang="en-US" dirty="0">
                <a:solidFill>
                  <a:schemeClr val="bg1"/>
                </a:solidFill>
              </a:rPr>
              <a:t>Sources:</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43 and 31 (Chart on Paul’s Life and Events)</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(“Justification and Sanctification,”</a:t>
            </a:r>
            <a:r>
              <a:rPr lang="en-US" i="1" dirty="0">
                <a:solidFill>
                  <a:schemeClr val="bg1"/>
                </a:solidFill>
              </a:rPr>
              <a:t> Ensign,</a:t>
            </a:r>
            <a:r>
              <a:rPr lang="en-US" dirty="0">
                <a:solidFill>
                  <a:schemeClr val="bg1"/>
                </a:solidFill>
              </a:rPr>
              <a:t> June 2001, 20, 22; see also Moses 6:59–60).</a:t>
            </a:r>
          </a:p>
          <a:p>
            <a:pPr marL="342900" indent="-342900">
              <a:buFontTx/>
              <a:buAutoNum type="arabicPeriod"/>
            </a:pPr>
            <a:r>
              <a:rPr lang="en-US" dirty="0">
                <a:solidFill>
                  <a:schemeClr val="bg1"/>
                </a:solidFill>
              </a:rPr>
              <a:t>Robert J. Matthews, "Our Covenants with the Lord," </a:t>
            </a:r>
            <a:r>
              <a:rPr lang="en-US" i="1" dirty="0">
                <a:solidFill>
                  <a:schemeClr val="bg1"/>
                </a:solidFill>
              </a:rPr>
              <a:t>Ensign</a:t>
            </a:r>
            <a:r>
              <a:rPr lang="en-US" dirty="0">
                <a:solidFill>
                  <a:schemeClr val="bg1"/>
                </a:solidFill>
              </a:rPr>
              <a:t>, Dec. 1980, 37</a:t>
            </a:r>
          </a:p>
          <a:p>
            <a:pPr marL="342900" indent="-342900">
              <a:buFontTx/>
              <a:buAutoNum type="arabicPeriod"/>
            </a:pPr>
            <a:r>
              <a:rPr lang="en-US" dirty="0">
                <a:solidFill>
                  <a:schemeClr val="bg1"/>
                </a:solidFill>
              </a:rPr>
              <a:t>Elder Paul V. Johnson (“Responding Appropriately to Change” [address to CES religious educators, Feb. 8, 2013], 1; si.lds.org).</a:t>
            </a:r>
          </a:p>
          <a:p>
            <a:pPr marL="342900" indent="-342900">
              <a:buAutoNum type="arabicPeriod" startAt="5"/>
            </a:pPr>
            <a:r>
              <a:rPr lang="en-US" dirty="0">
                <a:solidFill>
                  <a:schemeClr val="bg1"/>
                </a:solidFill>
              </a:rPr>
              <a:t>Dr. Sidney B. Sperry  “Paul’s Life and Letters” page 163, 169</a:t>
            </a:r>
          </a:p>
          <a:p>
            <a:pPr marL="342900" indent="-342900">
              <a:buAutoNum type="arabicPeriod" startAt="6"/>
            </a:pPr>
            <a:r>
              <a:rPr lang="en-US" dirty="0">
                <a:solidFill>
                  <a:schemeClr val="bg1"/>
                </a:solidFill>
              </a:rPr>
              <a:t>Mark E. Peterson  “The Way of the Master” Page 75</a:t>
            </a:r>
          </a:p>
          <a:p>
            <a:pPr marL="342900" indent="-342900">
              <a:buAutoNum type="arabicPeriod" startAt="6"/>
            </a:pPr>
            <a:r>
              <a:rPr lang="en-US" b="0" i="0" dirty="0">
                <a:solidFill>
                  <a:schemeClr val="bg1"/>
                </a:solidFill>
                <a:effectLst/>
              </a:rPr>
              <a:t>Neil L. Andersen, “</a:t>
            </a:r>
            <a:r>
              <a:rPr lang="en-US" b="0" i="0" u="none" strike="noStrike" dirty="0">
                <a:solidFill>
                  <a:schemeClr val="bg1"/>
                </a:solidFill>
                <a:effectLst/>
              </a:rPr>
              <a:t>Hold Fast to the Words of the Prophets</a:t>
            </a:r>
            <a:r>
              <a:rPr lang="en-US" b="0" i="0" dirty="0">
                <a:solidFill>
                  <a:schemeClr val="bg1"/>
                </a:solidFill>
                <a:effectLst/>
              </a:rPr>
              <a:t>” [Brigham Young University devotional, Mar. 4, 2007], speeches.byu.edu</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32" name="Footer Placeholder 14">
            <a:extLst>
              <a:ext uri="{FF2B5EF4-FFF2-40B4-BE49-F238E27FC236}">
                <a16:creationId xmlns:a16="http://schemas.microsoft.com/office/drawing/2014/main" id="{89618F45-8020-4D44-BCFE-1744DDC7A883}"/>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4" name="Picture 3">
            <a:extLst>
              <a:ext uri="{FF2B5EF4-FFF2-40B4-BE49-F238E27FC236}">
                <a16:creationId xmlns:a16="http://schemas.microsoft.com/office/drawing/2014/main" id="{064F69C0-DFCF-4321-B938-F730B937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939" y="2960992"/>
            <a:ext cx="4722411" cy="3453263"/>
          </a:xfrm>
          <a:prstGeom prst="rect">
            <a:avLst/>
          </a:prstGeom>
        </p:spPr>
      </p:pic>
    </p:spTree>
    <p:extLst>
      <p:ext uri="{BB962C8B-B14F-4D97-AF65-F5344CB8AC3E}">
        <p14:creationId xmlns:p14="http://schemas.microsoft.com/office/powerpoint/2010/main" val="2942387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4942439" cy="4293870"/>
        </p:xfrm>
        <a:graphic>
          <a:graphicData uri="http://schemas.openxmlformats.org/drawingml/2006/table">
            <a:tbl>
              <a:tblPr firstRow="1" bandRow="1">
                <a:tableStyleId>{5940675A-B579-460E-94D1-54222C63F5DA}</a:tableStyleId>
              </a:tblPr>
              <a:tblGrid>
                <a:gridCol w="3902044">
                  <a:extLst>
                    <a:ext uri="{9D8B030D-6E8A-4147-A177-3AD203B41FA5}">
                      <a16:colId xmlns:a16="http://schemas.microsoft.com/office/drawing/2014/main" val="20000"/>
                    </a:ext>
                  </a:extLst>
                </a:gridCol>
                <a:gridCol w="1040395">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Letter from Paul during his second and third mission</a:t>
                      </a:r>
                    </a:p>
                    <a:p>
                      <a:pPr algn="ctr" fontAlgn="base"/>
                      <a:r>
                        <a:rPr lang="en-US" sz="1200" b="0" i="0" kern="1200" dirty="0">
                          <a:solidFill>
                            <a:schemeClr val="tx1"/>
                          </a:solidFill>
                          <a:effectLst/>
                          <a:latin typeface="+mn-lt"/>
                          <a:ea typeface="+mn-ea"/>
                          <a:cs typeface="+mn-cs"/>
                        </a:rPr>
                        <a:t>Written most</a:t>
                      </a:r>
                      <a:r>
                        <a:rPr lang="en-US" sz="1200" b="0" i="0" kern="1200" baseline="0" dirty="0">
                          <a:solidFill>
                            <a:schemeClr val="tx1"/>
                          </a:solidFill>
                          <a:effectLst/>
                          <a:latin typeface="+mn-lt"/>
                          <a:ea typeface="+mn-ea"/>
                          <a:cs typeface="+mn-cs"/>
                        </a:rPr>
                        <a:t> likely from</a:t>
                      </a:r>
                      <a:r>
                        <a:rPr lang="en-US" sz="1200" b="0" i="0" kern="1200" dirty="0">
                          <a:solidFill>
                            <a:schemeClr val="tx1"/>
                          </a:solidFill>
                          <a:effectLst/>
                          <a:latin typeface="+mn-lt"/>
                          <a:ea typeface="+mn-ea"/>
                          <a:cs typeface="+mn-cs"/>
                        </a:rPr>
                        <a:t> Macedonia about</a:t>
                      </a:r>
                      <a:r>
                        <a:rPr lang="en-US" sz="1200" b="0" i="0" kern="1200" baseline="0" dirty="0">
                          <a:solidFill>
                            <a:schemeClr val="tx1"/>
                          </a:solidFill>
                          <a:effectLst/>
                          <a:latin typeface="+mn-lt"/>
                          <a:ea typeface="+mn-ea"/>
                          <a:cs typeface="+mn-cs"/>
                        </a:rPr>
                        <a:t> AD 48-AD 57</a:t>
                      </a:r>
                      <a:endParaRPr lang="en-US" sz="1200" b="0" i="0" kern="1200"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dirty="0">
                          <a:solidFill>
                            <a:srgbClr val="434444"/>
                          </a:solidFill>
                          <a:effectLst/>
                        </a:rPr>
                        <a:t>A Warning Against False Preachers</a:t>
                      </a:r>
                    </a:p>
                  </a:txBody>
                  <a:tcPr marL="95250" marR="95250" marT="66675" marB="66675" anchor="ctr"/>
                </a:tc>
                <a:tc>
                  <a:txBody>
                    <a:bodyPr/>
                    <a:lstStyle/>
                    <a:p>
                      <a:pPr algn="l" fontAlgn="base"/>
                      <a:r>
                        <a:rPr lang="en-US" sz="1200" dirty="0">
                          <a:solidFill>
                            <a:srgbClr val="434444"/>
                          </a:solidFill>
                          <a:effectLst/>
                        </a:rPr>
                        <a:t>1:1–10</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Paul’s Call to the Ministry</a:t>
                      </a:r>
                    </a:p>
                  </a:txBody>
                  <a:tcPr marL="95250" marR="95250" marT="66675" marB="66675" anchor="ctr"/>
                </a:tc>
                <a:tc>
                  <a:txBody>
                    <a:bodyPr/>
                    <a:lstStyle/>
                    <a:p>
                      <a:pPr algn="l" fontAlgn="base"/>
                      <a:r>
                        <a:rPr lang="en-US" sz="1200">
                          <a:solidFill>
                            <a:srgbClr val="434444"/>
                          </a:solidFill>
                          <a:effectLst/>
                        </a:rPr>
                        <a:t>1:11–24</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The Meeting at Jerusalem</a:t>
                      </a:r>
                    </a:p>
                  </a:txBody>
                  <a:tcPr marL="95250" marR="95250" marT="66675" marB="66675" anchor="ctr"/>
                </a:tc>
                <a:tc>
                  <a:txBody>
                    <a:bodyPr/>
                    <a:lstStyle/>
                    <a:p>
                      <a:pPr algn="l" fontAlgn="base"/>
                      <a:r>
                        <a:rPr lang="en-US" sz="1200">
                          <a:solidFill>
                            <a:srgbClr val="434444"/>
                          </a:solidFill>
                          <a:effectLst/>
                        </a:rPr>
                        <a:t>2:1–10</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Peter and Paul of Antioch</a:t>
                      </a:r>
                    </a:p>
                  </a:txBody>
                  <a:tcPr marL="95250" marR="95250" marT="66675" marB="66675" anchor="ctr"/>
                </a:tc>
                <a:tc>
                  <a:txBody>
                    <a:bodyPr/>
                    <a:lstStyle/>
                    <a:p>
                      <a:pPr algn="l" fontAlgn="base"/>
                      <a:r>
                        <a:rPr lang="en-US" sz="1200">
                          <a:solidFill>
                            <a:srgbClr val="434444"/>
                          </a:solidFill>
                          <a:effectLst/>
                        </a:rPr>
                        <a:t>2:11–14</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Salvation Comes Through Christ</a:t>
                      </a:r>
                    </a:p>
                  </a:txBody>
                  <a:tcPr marL="95250" marR="95250" marT="66675" marB="66675" anchor="ctr"/>
                </a:tc>
                <a:tc>
                  <a:txBody>
                    <a:bodyPr/>
                    <a:lstStyle/>
                    <a:p>
                      <a:pPr algn="l" fontAlgn="base"/>
                      <a:r>
                        <a:rPr lang="en-US" sz="1200">
                          <a:solidFill>
                            <a:srgbClr val="434444"/>
                          </a:solidFill>
                          <a:effectLst/>
                        </a:rPr>
                        <a:t>2:15–21</a:t>
                      </a:r>
                    </a:p>
                  </a:txBody>
                  <a:tcPr marL="95250" marR="95250" marT="66675" marB="66675" anchor="ctr"/>
                </a:tc>
                <a:extLst>
                  <a:ext uri="{0D108BD9-81ED-4DB2-BD59-A6C34878D82A}">
                    <a16:rowId xmlns:a16="http://schemas.microsoft.com/office/drawing/2014/main" val="10005"/>
                  </a:ext>
                </a:extLst>
              </a:tr>
              <a:tr h="228378">
                <a:tc>
                  <a:txBody>
                    <a:bodyPr/>
                    <a:lstStyle/>
                    <a:p>
                      <a:pPr algn="l" fontAlgn="base"/>
                      <a:r>
                        <a:rPr lang="en-US" sz="1200">
                          <a:solidFill>
                            <a:srgbClr val="434444"/>
                          </a:solidFill>
                          <a:effectLst/>
                        </a:rPr>
                        <a:t>The Spirit Comes by Faith</a:t>
                      </a:r>
                    </a:p>
                  </a:txBody>
                  <a:tcPr marL="95250" marR="95250" marT="66675" marB="66675" anchor="ctr"/>
                </a:tc>
                <a:tc>
                  <a:txBody>
                    <a:bodyPr/>
                    <a:lstStyle/>
                    <a:p>
                      <a:pPr algn="l" fontAlgn="base"/>
                      <a:r>
                        <a:rPr lang="en-US" sz="1200">
                          <a:solidFill>
                            <a:srgbClr val="434444"/>
                          </a:solidFill>
                          <a:effectLst/>
                        </a:rPr>
                        <a:t>3:1–5</a:t>
                      </a:r>
                    </a:p>
                  </a:txBody>
                  <a:tcPr marL="95250" marR="95250" marT="66675" marB="66675" anchor="ctr"/>
                </a:tc>
                <a:extLst>
                  <a:ext uri="{0D108BD9-81ED-4DB2-BD59-A6C34878D82A}">
                    <a16:rowId xmlns:a16="http://schemas.microsoft.com/office/drawing/2014/main" val="10006"/>
                  </a:ext>
                </a:extLst>
              </a:tr>
              <a:tr h="228378">
                <a:tc>
                  <a:txBody>
                    <a:bodyPr/>
                    <a:lstStyle/>
                    <a:p>
                      <a:pPr algn="l" fontAlgn="base"/>
                      <a:r>
                        <a:rPr lang="en-US" sz="1200">
                          <a:solidFill>
                            <a:srgbClr val="434444"/>
                          </a:solidFill>
                          <a:effectLst/>
                        </a:rPr>
                        <a:t>How the Mission of Abraham Is Extended to the Gentiles</a:t>
                      </a:r>
                    </a:p>
                  </a:txBody>
                  <a:tcPr marL="95250" marR="95250" marT="66675" marB="66675" anchor="ctr"/>
                </a:tc>
                <a:tc>
                  <a:txBody>
                    <a:bodyPr/>
                    <a:lstStyle/>
                    <a:p>
                      <a:pPr algn="l" fontAlgn="base"/>
                      <a:r>
                        <a:rPr lang="en-US" sz="1200">
                          <a:solidFill>
                            <a:srgbClr val="434444"/>
                          </a:solidFill>
                          <a:effectLst/>
                        </a:rPr>
                        <a:t>3:6–18</a:t>
                      </a:r>
                    </a:p>
                  </a:txBody>
                  <a:tcPr marL="95250" marR="95250" marT="66675" marB="66675" anchor="ctr"/>
                </a:tc>
                <a:extLst>
                  <a:ext uri="{0D108BD9-81ED-4DB2-BD59-A6C34878D82A}">
                    <a16:rowId xmlns:a16="http://schemas.microsoft.com/office/drawing/2014/main" val="10007"/>
                  </a:ext>
                </a:extLst>
              </a:tr>
              <a:tr h="228378">
                <a:tc>
                  <a:txBody>
                    <a:bodyPr/>
                    <a:lstStyle/>
                    <a:p>
                      <a:pPr algn="l" fontAlgn="base"/>
                      <a:r>
                        <a:rPr lang="en-US" sz="1200">
                          <a:solidFill>
                            <a:srgbClr val="434444"/>
                          </a:solidFill>
                          <a:effectLst/>
                        </a:rPr>
                        <a:t>The Purpose of the Law</a:t>
                      </a:r>
                    </a:p>
                  </a:txBody>
                  <a:tcPr marL="95250" marR="95250" marT="66675" marB="66675" anchor="ctr"/>
                </a:tc>
                <a:tc>
                  <a:txBody>
                    <a:bodyPr/>
                    <a:lstStyle/>
                    <a:p>
                      <a:pPr algn="l" fontAlgn="base"/>
                      <a:r>
                        <a:rPr lang="en-US" sz="1200">
                          <a:solidFill>
                            <a:srgbClr val="434444"/>
                          </a:solidFill>
                          <a:effectLst/>
                        </a:rPr>
                        <a:t>3:19–22</a:t>
                      </a:r>
                    </a:p>
                  </a:txBody>
                  <a:tcPr marL="95250" marR="95250" marT="66675" marB="66675" anchor="ctr"/>
                </a:tc>
                <a:extLst>
                  <a:ext uri="{0D108BD9-81ED-4DB2-BD59-A6C34878D82A}">
                    <a16:rowId xmlns:a16="http://schemas.microsoft.com/office/drawing/2014/main" val="10008"/>
                  </a:ext>
                </a:extLst>
              </a:tr>
              <a:tr h="228378">
                <a:tc>
                  <a:txBody>
                    <a:bodyPr/>
                    <a:lstStyle/>
                    <a:p>
                      <a:pPr algn="l" fontAlgn="base"/>
                      <a:r>
                        <a:rPr lang="en-US" sz="1200">
                          <a:solidFill>
                            <a:srgbClr val="434444"/>
                          </a:solidFill>
                          <a:effectLst/>
                        </a:rPr>
                        <a:t>Saints Are God’s Children by Faith</a:t>
                      </a:r>
                    </a:p>
                  </a:txBody>
                  <a:tcPr marL="95250" marR="95250" marT="66675" marB="66675" anchor="ctr"/>
                </a:tc>
                <a:tc>
                  <a:txBody>
                    <a:bodyPr/>
                    <a:lstStyle/>
                    <a:p>
                      <a:pPr algn="l" fontAlgn="base"/>
                      <a:r>
                        <a:rPr lang="en-US" sz="1200">
                          <a:solidFill>
                            <a:srgbClr val="434444"/>
                          </a:solidFill>
                          <a:effectLst/>
                        </a:rPr>
                        <a:t>3:23–29</a:t>
                      </a:r>
                    </a:p>
                  </a:txBody>
                  <a:tcPr marL="95250" marR="95250" marT="66675" marB="66675" anchor="ctr"/>
                </a:tc>
                <a:extLst>
                  <a:ext uri="{0D108BD9-81ED-4DB2-BD59-A6C34878D82A}">
                    <a16:rowId xmlns:a16="http://schemas.microsoft.com/office/drawing/2014/main" val="10009"/>
                  </a:ext>
                </a:extLst>
              </a:tr>
              <a:tr h="228378">
                <a:tc>
                  <a:txBody>
                    <a:bodyPr/>
                    <a:lstStyle/>
                    <a:p>
                      <a:pPr algn="l" fontAlgn="base"/>
                      <a:r>
                        <a:rPr lang="en-US" sz="1200">
                          <a:solidFill>
                            <a:srgbClr val="434444"/>
                          </a:solidFill>
                          <a:effectLst/>
                        </a:rPr>
                        <a:t>How Saints Become Sons of God</a:t>
                      </a:r>
                    </a:p>
                  </a:txBody>
                  <a:tcPr marL="95250" marR="95250" marT="66675" marB="66675" anchor="ctr"/>
                </a:tc>
                <a:tc>
                  <a:txBody>
                    <a:bodyPr/>
                    <a:lstStyle/>
                    <a:p>
                      <a:pPr algn="l" fontAlgn="base"/>
                      <a:r>
                        <a:rPr lang="en-US" sz="1200">
                          <a:solidFill>
                            <a:srgbClr val="434444"/>
                          </a:solidFill>
                          <a:effectLst/>
                        </a:rPr>
                        <a:t>4:1–8</a:t>
                      </a:r>
                    </a:p>
                  </a:txBody>
                  <a:tcPr marL="95250" marR="95250" marT="66675" marB="66675" anchor="ctr"/>
                </a:tc>
                <a:extLst>
                  <a:ext uri="{0D108BD9-81ED-4DB2-BD59-A6C34878D82A}">
                    <a16:rowId xmlns:a16="http://schemas.microsoft.com/office/drawing/2014/main" val="10010"/>
                  </a:ext>
                </a:extLst>
              </a:tr>
              <a:tr h="228378">
                <a:tc>
                  <a:txBody>
                    <a:bodyPr/>
                    <a:lstStyle/>
                    <a:p>
                      <a:pPr algn="l" fontAlgn="base"/>
                      <a:r>
                        <a:rPr lang="en-US" sz="1200" dirty="0">
                          <a:solidFill>
                            <a:srgbClr val="434444"/>
                          </a:solidFill>
                          <a:effectLst/>
                        </a:rPr>
                        <a:t>Galatians Called Back to Assist</a:t>
                      </a:r>
                    </a:p>
                  </a:txBody>
                  <a:tcPr marL="95250" marR="95250" marT="66675" marB="66675" anchor="ctr"/>
                </a:tc>
                <a:tc>
                  <a:txBody>
                    <a:bodyPr/>
                    <a:lstStyle/>
                    <a:p>
                      <a:pPr algn="l" fontAlgn="base"/>
                      <a:r>
                        <a:rPr lang="en-US" sz="1200" dirty="0">
                          <a:solidFill>
                            <a:srgbClr val="434444"/>
                          </a:solidFill>
                          <a:effectLst/>
                        </a:rPr>
                        <a:t>4:9–20</a:t>
                      </a:r>
                    </a:p>
                  </a:txBody>
                  <a:tcPr marL="95250" marR="95250" marT="66675" marB="66675" anchor="ctr"/>
                </a:tc>
                <a:extLst>
                  <a:ext uri="{0D108BD9-81ED-4DB2-BD59-A6C34878D82A}">
                    <a16:rowId xmlns:a16="http://schemas.microsoft.com/office/drawing/2014/main" val="10011"/>
                  </a:ext>
                </a:extLst>
              </a:tr>
              <a:tr h="228378">
                <a:tc>
                  <a:txBody>
                    <a:bodyPr/>
                    <a:lstStyle/>
                    <a:p>
                      <a:pPr algn="l" fontAlgn="base"/>
                      <a:r>
                        <a:rPr lang="en-US" sz="1200" dirty="0">
                          <a:solidFill>
                            <a:srgbClr val="434444"/>
                          </a:solidFill>
                          <a:effectLst/>
                        </a:rPr>
                        <a:t>The Two Covenants: Hagar and Sarah</a:t>
                      </a:r>
                    </a:p>
                  </a:txBody>
                  <a:tcPr marL="95250" marR="95250" marT="66675" marB="66675" anchor="ctr"/>
                </a:tc>
                <a:tc>
                  <a:txBody>
                    <a:bodyPr/>
                    <a:lstStyle/>
                    <a:p>
                      <a:pPr algn="l" fontAlgn="base"/>
                      <a:r>
                        <a:rPr lang="en-US" sz="1200" dirty="0">
                          <a:solidFill>
                            <a:srgbClr val="434444"/>
                          </a:solidFill>
                          <a:effectLst/>
                        </a:rPr>
                        <a:t>4:21–31</a:t>
                      </a:r>
                    </a:p>
                  </a:txBody>
                  <a:tcPr marL="95250" marR="95250" marT="66675" marB="66675" anchor="ctr"/>
                </a:tc>
                <a:extLst>
                  <a:ext uri="{0D108BD9-81ED-4DB2-BD59-A6C34878D82A}">
                    <a16:rowId xmlns:a16="http://schemas.microsoft.com/office/drawing/2014/main" val="10012"/>
                  </a:ext>
                </a:extLst>
              </a:tr>
            </a:tbl>
          </a:graphicData>
        </a:graphic>
      </p:graphicFrame>
      <p:sp>
        <p:nvSpPr>
          <p:cNvPr id="3" name="TextBox 2"/>
          <p:cNvSpPr txBox="1"/>
          <p:nvPr/>
        </p:nvSpPr>
        <p:spPr>
          <a:xfrm rot="5400000">
            <a:off x="2897108" y="2022561"/>
            <a:ext cx="4291343" cy="246221"/>
          </a:xfrm>
          <a:prstGeom prst="rect">
            <a:avLst/>
          </a:prstGeom>
          <a:noFill/>
        </p:spPr>
        <p:txBody>
          <a:bodyPr wrap="square" rtlCol="0">
            <a:spAutoFit/>
          </a:bodyPr>
          <a:lstStyle/>
          <a:p>
            <a:r>
              <a:rPr lang="en-US" sz="1000" dirty="0"/>
              <a:t>Life and Teachings of Jesus and His Apostles Chapter 38</a:t>
            </a:r>
          </a:p>
        </p:txBody>
      </p:sp>
      <p:sp>
        <p:nvSpPr>
          <p:cNvPr id="6" name="Rectangle 5"/>
          <p:cNvSpPr/>
          <p:nvPr/>
        </p:nvSpPr>
        <p:spPr>
          <a:xfrm>
            <a:off x="5191084" y="0"/>
            <a:ext cx="7000916" cy="6186309"/>
          </a:xfrm>
          <a:prstGeom prst="rect">
            <a:avLst/>
          </a:prstGeom>
          <a:ln>
            <a:solidFill>
              <a:schemeClr val="tx1"/>
            </a:solidFill>
          </a:ln>
        </p:spPr>
        <p:txBody>
          <a:bodyPr wrap="square">
            <a:spAutoFit/>
          </a:bodyPr>
          <a:lstStyle/>
          <a:p>
            <a:pPr fontAlgn="base"/>
            <a:r>
              <a:rPr lang="en-US" sz="1200" b="1" dirty="0"/>
              <a:t>Paul’s Confrontation with Peter in Jerusalem Galatians 2:11-14:</a:t>
            </a:r>
          </a:p>
          <a:p>
            <a:pPr fontAlgn="base"/>
            <a:r>
              <a:rPr lang="en-US" sz="1200" dirty="0"/>
              <a:t>In order to emphasize to the Gentile converts in Galatia that they did not need to be circumcised, Paul recounted a confrontation with Peter, the chief Apostle. After a meeting in Jerusalem (see Galatians 2:1), Peter visited the Saints in Antioch (in Pisidia), where Paul was staying. While there, Peter began to dine with the Gentile Saints, but he stopped doing so when a group of Jewish Christians arrived from Jerusalem. He feared that the visitors would find his association with the Gentile Saints offensive (see Galatians 2:12). In many cultures of the ancient world, including the Jewish culture, dining with others affirmed a bond of fellowship and loyalty (see Mark 2:15–16; Acts 10:28). To some Jewish Christians, the cultural tradition of maintaining separation from Gentiles was more important than the Christian bond they shared with Gentile Saints. This was unacceptable to Paul. He taught that among the followers of Christ, there was to be “neither Jew nor Greek, … for ye are all one in Christ Jesus” (Galatians 3:28). Paul felt that Peter’s withdrawal from the Gentile Saints implied that they could not enjoy fellowship with Church members like Peter unless they lived “as do the Jews” (Galatians 2:14).</a:t>
            </a:r>
          </a:p>
          <a:p>
            <a:pPr fontAlgn="base"/>
            <a:r>
              <a:rPr lang="en-US" sz="1200" dirty="0"/>
              <a:t>It is important to remember that we have only Paul’s account of this confrontation and that Paul acknowledged that Peter’s ministry was primarily to the Jews (see Galatians 2:7–8).</a:t>
            </a:r>
          </a:p>
          <a:p>
            <a:pPr fontAlgn="base"/>
            <a:r>
              <a:rPr lang="en-US" sz="1200" dirty="0"/>
              <a:t>“In defense of the chief Apostle, however, one should recall that Peter was the leader of a relatively small church that was composed of two emotionally fragile factions; the situation was delicate. The Jewish Christians, on the one hand, did not appreciate the reluctance of some Gentiles to submit to the regulations of the Mosaic law, especially circumcision. Paul and his followers, on the other hand, were not worried about offending the feelings of the Jewish Christians who still held fast to the traditions of the law of Moses. Peter the prophet, naturally, loved and was concerned about both Jewish and Gentile members of the Church.</a:t>
            </a:r>
          </a:p>
          <a:p>
            <a:pPr fontAlgn="base"/>
            <a:r>
              <a:rPr lang="en-US" sz="1200" dirty="0"/>
              <a:t>“It was a no-win situation for Peter. If he continued eating with the Gentiles, he would offend the visiting group of Jewish Christians. If he departed, he would offend Paul and the Gentile Christians in Antioch. No compromise was possible. Either way, he was going to hurt some feelings. Maybe Peter felt that an offended Paul would still remain true, while an offended group of Jewish Christians would potentially influence many others to dissent or leave the young church” (Frank F. Judd Jr., “The Jerusalem Conference: The First Council of the Christian Church,” </a:t>
            </a:r>
            <a:r>
              <a:rPr lang="en-US" sz="1200" i="1" dirty="0"/>
              <a:t>Religious Educator,</a:t>
            </a:r>
            <a:r>
              <a:rPr lang="en-US" sz="1200" dirty="0"/>
              <a:t> vol. 12, no. 1 [2011], 67; rsc.byu.edu).</a:t>
            </a:r>
          </a:p>
          <a:p>
            <a:pPr fontAlgn="base"/>
            <a:r>
              <a:rPr lang="en-US" sz="1200" dirty="0"/>
              <a:t>Conspicuously absent from Galatians 2 is any reference to the Jerusalem conference held in A.D. 49 (see Acts 15). Paul was a participant in that conference, and he later shared the decision of that conference with those to whom he ministered (see Acts 15:30; 16:4). Since Paul made no mention of the conference or the letters describing the decision to take the gospel to the Gentiles, some experts believe that the experience described in Galatians 2:11–21 occurred prior to the Jerusalem conference. (1)</a:t>
            </a:r>
          </a:p>
          <a:p>
            <a:pPr fontAlgn="base"/>
            <a:endParaRPr lang="en-US" sz="1200" dirty="0"/>
          </a:p>
        </p:txBody>
      </p:sp>
      <p:pic>
        <p:nvPicPr>
          <p:cNvPr id="7" name="Picture 2" descr="http://1.bp.blogspot.com/_KeRW3DnaH58/TRO0FQi1UYI/AAAAAAAAAM8/jffMo_eSOzQ/s1600/Galatians+2.bmp">
            <a:hlinkClick r:id="rId2"/>
          </p:cNvPr>
          <p:cNvPicPr>
            <a:picLocks noChangeAspect="1" noChangeArrowheads="1"/>
          </p:cNvPicPr>
          <p:nvPr/>
        </p:nvPicPr>
        <p:blipFill>
          <a:blip r:embed="rId3" cstate="print"/>
          <a:srcRect/>
          <a:stretch>
            <a:fillRect/>
          </a:stretch>
        </p:blipFill>
        <p:spPr bwMode="auto">
          <a:xfrm>
            <a:off x="416459" y="4334572"/>
            <a:ext cx="4200808" cy="2523428"/>
          </a:xfrm>
          <a:prstGeom prst="rect">
            <a:avLst/>
          </a:prstGeom>
          <a:noFill/>
        </p:spPr>
      </p:pic>
    </p:spTree>
    <p:extLst>
      <p:ext uri="{BB962C8B-B14F-4D97-AF65-F5344CB8AC3E}">
        <p14:creationId xmlns:p14="http://schemas.microsoft.com/office/powerpoint/2010/main" val="3186798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81481"/>
          <a:ext cx="11910336" cy="6689090"/>
        </p:xfrm>
        <a:graphic>
          <a:graphicData uri="http://schemas.openxmlformats.org/drawingml/2006/table">
            <a:tbl>
              <a:tblPr firstRow="1" bandRow="1">
                <a:tableStyleId>{5940675A-B579-460E-94D1-54222C63F5DA}</a:tableStyleId>
              </a:tblPr>
              <a:tblGrid>
                <a:gridCol w="1716134">
                  <a:extLst>
                    <a:ext uri="{9D8B030D-6E8A-4147-A177-3AD203B41FA5}">
                      <a16:colId xmlns:a16="http://schemas.microsoft.com/office/drawing/2014/main" val="20000"/>
                    </a:ext>
                  </a:extLst>
                </a:gridCol>
                <a:gridCol w="6224090">
                  <a:extLst>
                    <a:ext uri="{9D8B030D-6E8A-4147-A177-3AD203B41FA5}">
                      <a16:colId xmlns:a16="http://schemas.microsoft.com/office/drawing/2014/main" val="20001"/>
                    </a:ext>
                  </a:extLst>
                </a:gridCol>
                <a:gridCol w="3970112">
                  <a:extLst>
                    <a:ext uri="{9D8B030D-6E8A-4147-A177-3AD203B41FA5}">
                      <a16:colId xmlns:a16="http://schemas.microsoft.com/office/drawing/2014/main" val="20002"/>
                    </a:ext>
                  </a:extLst>
                </a:gridCol>
              </a:tblGrid>
              <a:tr h="370840">
                <a:tc gridSpan="3">
                  <a:txBody>
                    <a:bodyPr/>
                    <a:lstStyle/>
                    <a:p>
                      <a:pPr algn="ctr" fontAlgn="base"/>
                      <a:r>
                        <a:rPr lang="en-US" sz="1200" b="1" i="0" cap="all" dirty="0">
                          <a:solidFill>
                            <a:schemeClr val="tx1"/>
                          </a:solidFill>
                          <a:effectLst/>
                          <a:latin typeface="Lucida Sans" panose="020B0602030504020204" pitchFamily="34" charset="0"/>
                        </a:rPr>
                        <a:t>CHRONOLOGY OF EVENTS IN PAUL’S LIFE AND MINISTRY</a:t>
                      </a:r>
                    </a:p>
                  </a:txBody>
                  <a:tcPr marL="95250" marR="95250" marT="66675" marB="6667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l" fontAlgn="base"/>
                      <a:r>
                        <a:rPr lang="en-US" sz="1200">
                          <a:solidFill>
                            <a:schemeClr val="tx1"/>
                          </a:solidFill>
                          <a:effectLst/>
                        </a:rPr>
                        <a:t>About A.D. 1–3</a:t>
                      </a:r>
                    </a:p>
                  </a:txBody>
                  <a:tcPr marL="95250" marR="95250" marT="66675" marB="66675" anchor="ctr"/>
                </a:tc>
                <a:tc>
                  <a:txBody>
                    <a:bodyPr/>
                    <a:lstStyle/>
                    <a:p>
                      <a:pPr algn="l" fontAlgn="base"/>
                      <a:r>
                        <a:rPr lang="en-US" sz="1200">
                          <a:solidFill>
                            <a:schemeClr val="tx1"/>
                          </a:solidFill>
                          <a:effectLst/>
                        </a:rPr>
                        <a:t>Born in Tarsus of the tribe of Benjamin—a Pharisee and a Roman citizen by birth</a:t>
                      </a:r>
                    </a:p>
                  </a:txBody>
                  <a:tcPr marL="95250" marR="95250" marT="66675" marB="66675" anchor="ctr"/>
                </a:tc>
                <a:tc>
                  <a:txBody>
                    <a:bodyPr/>
                    <a:lstStyle/>
                    <a:p>
                      <a:pPr algn="l" fontAlgn="base"/>
                      <a:r>
                        <a:rPr lang="en-US" sz="1200" u="none" strike="noStrike" dirty="0">
                          <a:solidFill>
                            <a:schemeClr val="tx1"/>
                          </a:solidFill>
                          <a:effectLst/>
                        </a:rPr>
                        <a:t>Acts 9:11</a:t>
                      </a:r>
                      <a:r>
                        <a:rPr lang="en-US" sz="1200" dirty="0">
                          <a:solidFill>
                            <a:schemeClr val="tx1"/>
                          </a:solidFill>
                          <a:effectLst/>
                        </a:rPr>
                        <a:t>; </a:t>
                      </a:r>
                      <a:r>
                        <a:rPr lang="en-US" sz="1200" u="none" strike="noStrike" dirty="0">
                          <a:solidFill>
                            <a:schemeClr val="tx1"/>
                          </a:solidFill>
                          <a:effectLst/>
                        </a:rPr>
                        <a:t>22:3, 27–28</a:t>
                      </a:r>
                      <a:r>
                        <a:rPr lang="en-US" sz="1200" dirty="0">
                          <a:solidFill>
                            <a:schemeClr val="tx1"/>
                          </a:solidFill>
                          <a:effectLst/>
                        </a:rPr>
                        <a:t>; </a:t>
                      </a:r>
                      <a:r>
                        <a:rPr lang="en-US" sz="1200" u="none" strike="noStrike" dirty="0">
                          <a:solidFill>
                            <a:schemeClr val="tx1"/>
                          </a:solidFill>
                          <a:effectLst/>
                        </a:rPr>
                        <a:t>Philippians 3:5</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1"/>
                  </a:ext>
                </a:extLst>
              </a:tr>
              <a:tr h="370840">
                <a:tc>
                  <a:txBody>
                    <a:bodyPr/>
                    <a:lstStyle/>
                    <a:p>
                      <a:pPr algn="l" fontAlgn="base"/>
                      <a:r>
                        <a:rPr lang="en-US" sz="1200">
                          <a:solidFill>
                            <a:schemeClr val="tx1"/>
                          </a:solidFill>
                          <a:effectLst/>
                        </a:rPr>
                        <a:t>About A.D. 19–29</a:t>
                      </a:r>
                    </a:p>
                  </a:txBody>
                  <a:tcPr marL="95250" marR="95250" marT="66675" marB="66675" anchor="ctr"/>
                </a:tc>
                <a:tc>
                  <a:txBody>
                    <a:bodyPr/>
                    <a:lstStyle/>
                    <a:p>
                      <a:pPr algn="l" fontAlgn="base"/>
                      <a:r>
                        <a:rPr lang="en-US" sz="1200">
                          <a:solidFill>
                            <a:schemeClr val="tx1"/>
                          </a:solidFill>
                          <a:effectLst/>
                        </a:rPr>
                        <a:t>Taught by Gamaliel in Jerusalem</a:t>
                      </a:r>
                    </a:p>
                  </a:txBody>
                  <a:tcPr marL="95250" marR="95250" marT="66675" marB="66675" anchor="ctr"/>
                </a:tc>
                <a:tc>
                  <a:txBody>
                    <a:bodyPr/>
                    <a:lstStyle/>
                    <a:p>
                      <a:pPr algn="l" fontAlgn="base"/>
                      <a:r>
                        <a:rPr lang="en-US" sz="1200" u="none" strike="noStrike" dirty="0">
                          <a:solidFill>
                            <a:schemeClr val="tx1"/>
                          </a:solidFill>
                          <a:effectLst/>
                        </a:rPr>
                        <a:t>Acts 22:3</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2"/>
                  </a:ext>
                </a:extLst>
              </a:tr>
              <a:tr h="370840">
                <a:tc>
                  <a:txBody>
                    <a:bodyPr/>
                    <a:lstStyle/>
                    <a:p>
                      <a:pPr algn="l" fontAlgn="base"/>
                      <a:r>
                        <a:rPr lang="en-US" sz="1200">
                          <a:solidFill>
                            <a:schemeClr val="tx1"/>
                          </a:solidFill>
                          <a:effectLst/>
                        </a:rPr>
                        <a:t>A.D. 33</a:t>
                      </a:r>
                    </a:p>
                  </a:txBody>
                  <a:tcPr marL="95250" marR="95250" marT="66675" marB="66675" anchor="ctr"/>
                </a:tc>
                <a:tc>
                  <a:txBody>
                    <a:bodyPr/>
                    <a:lstStyle/>
                    <a:p>
                      <a:pPr algn="l" fontAlgn="base"/>
                      <a:r>
                        <a:rPr lang="en-US" sz="1200">
                          <a:solidFill>
                            <a:schemeClr val="tx1"/>
                          </a:solidFill>
                          <a:effectLst/>
                        </a:rPr>
                        <a:t>Witnessed the martyrdom of Stephen and persecuted Christians in the Jerusalem area</a:t>
                      </a:r>
                    </a:p>
                  </a:txBody>
                  <a:tcPr marL="95250" marR="95250" marT="66675" marB="66675" anchor="ctr"/>
                </a:tc>
                <a:tc>
                  <a:txBody>
                    <a:bodyPr/>
                    <a:lstStyle/>
                    <a:p>
                      <a:pPr algn="l" fontAlgn="base"/>
                      <a:r>
                        <a:rPr lang="en-US" sz="1200" u="none" strike="noStrike" dirty="0">
                          <a:solidFill>
                            <a:schemeClr val="tx1"/>
                          </a:solidFill>
                          <a:effectLst/>
                        </a:rPr>
                        <a:t>Acts 7:54–8:4</a:t>
                      </a:r>
                      <a:r>
                        <a:rPr lang="en-US" sz="1200" dirty="0">
                          <a:solidFill>
                            <a:schemeClr val="tx1"/>
                          </a:solidFill>
                          <a:effectLst/>
                        </a:rPr>
                        <a:t>; </a:t>
                      </a:r>
                      <a:r>
                        <a:rPr lang="en-US" sz="1200" u="none" strike="noStrike" dirty="0">
                          <a:solidFill>
                            <a:schemeClr val="tx1"/>
                          </a:solidFill>
                          <a:effectLst/>
                        </a:rPr>
                        <a:t>Philippians 3:6</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3"/>
                  </a:ext>
                </a:extLst>
              </a:tr>
              <a:tr h="370840">
                <a:tc>
                  <a:txBody>
                    <a:bodyPr/>
                    <a:lstStyle/>
                    <a:p>
                      <a:pPr algn="l" fontAlgn="base"/>
                      <a:r>
                        <a:rPr lang="en-US" sz="1200">
                          <a:solidFill>
                            <a:schemeClr val="tx1"/>
                          </a:solidFill>
                          <a:effectLst/>
                        </a:rPr>
                        <a:t>A.D. 33</a:t>
                      </a:r>
                    </a:p>
                  </a:txBody>
                  <a:tcPr marL="95250" marR="95250" marT="66675" marB="66675" anchor="ctr"/>
                </a:tc>
                <a:tc>
                  <a:txBody>
                    <a:bodyPr/>
                    <a:lstStyle/>
                    <a:p>
                      <a:pPr algn="l" fontAlgn="base"/>
                      <a:r>
                        <a:rPr lang="en-US" sz="1200">
                          <a:solidFill>
                            <a:schemeClr val="tx1"/>
                          </a:solidFill>
                          <a:effectLst/>
                        </a:rPr>
                        <a:t>On the road to Damascus, saw a vision of Jesus Christ, was converted, and preached of Christ in Damascus</a:t>
                      </a:r>
                    </a:p>
                  </a:txBody>
                  <a:tcPr marL="95250" marR="95250" marT="66675" marB="66675" anchor="ctr"/>
                </a:tc>
                <a:tc>
                  <a:txBody>
                    <a:bodyPr/>
                    <a:lstStyle/>
                    <a:p>
                      <a:pPr algn="l" fontAlgn="base"/>
                      <a:r>
                        <a:rPr lang="en-US" sz="1200" u="none" strike="noStrike" dirty="0">
                          <a:solidFill>
                            <a:schemeClr val="tx1"/>
                          </a:solidFill>
                          <a:effectLst/>
                        </a:rPr>
                        <a:t>Acts 9:1–25</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4"/>
                  </a:ext>
                </a:extLst>
              </a:tr>
              <a:tr h="370840">
                <a:tc>
                  <a:txBody>
                    <a:bodyPr/>
                    <a:lstStyle/>
                    <a:p>
                      <a:pPr algn="l" fontAlgn="base"/>
                      <a:r>
                        <a:rPr lang="en-US" sz="1200">
                          <a:solidFill>
                            <a:schemeClr val="tx1"/>
                          </a:solidFill>
                          <a:effectLst/>
                        </a:rPr>
                        <a:t>A.D. 33–35</a:t>
                      </a:r>
                    </a:p>
                  </a:txBody>
                  <a:tcPr marL="95250" marR="95250" marT="66675" marB="66675" anchor="ctr"/>
                </a:tc>
                <a:tc>
                  <a:txBody>
                    <a:bodyPr/>
                    <a:lstStyle/>
                    <a:p>
                      <a:pPr algn="l" fontAlgn="base"/>
                      <a:r>
                        <a:rPr lang="en-US" sz="1200">
                          <a:solidFill>
                            <a:schemeClr val="tx1"/>
                          </a:solidFill>
                          <a:effectLst/>
                        </a:rPr>
                        <a:t>Fled Damascus to Arabia</a:t>
                      </a:r>
                    </a:p>
                  </a:txBody>
                  <a:tcPr marL="95250" marR="95250" marT="66675" marB="66675" anchor="ctr"/>
                </a:tc>
                <a:tc>
                  <a:txBody>
                    <a:bodyPr/>
                    <a:lstStyle/>
                    <a:p>
                      <a:pPr algn="l" fontAlgn="base"/>
                      <a:r>
                        <a:rPr lang="en-US" sz="1200" u="none" strike="noStrike" dirty="0">
                          <a:solidFill>
                            <a:schemeClr val="tx1"/>
                          </a:solidFill>
                          <a:effectLst/>
                        </a:rPr>
                        <a:t>Galatians 1:17</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5"/>
                  </a:ext>
                </a:extLst>
              </a:tr>
              <a:tr h="370840">
                <a:tc>
                  <a:txBody>
                    <a:bodyPr/>
                    <a:lstStyle/>
                    <a:p>
                      <a:pPr algn="l" fontAlgn="base"/>
                      <a:r>
                        <a:rPr lang="en-US" sz="1200">
                          <a:solidFill>
                            <a:schemeClr val="tx1"/>
                          </a:solidFill>
                          <a:effectLst/>
                        </a:rPr>
                        <a:t>A.D. 35</a:t>
                      </a:r>
                    </a:p>
                  </a:txBody>
                  <a:tcPr marL="95250" marR="95250" marT="66675" marB="66675" anchor="ctr"/>
                </a:tc>
                <a:tc>
                  <a:txBody>
                    <a:bodyPr/>
                    <a:lstStyle/>
                    <a:p>
                      <a:pPr algn="l" fontAlgn="base"/>
                      <a:r>
                        <a:rPr lang="en-US" sz="1200">
                          <a:solidFill>
                            <a:schemeClr val="tx1"/>
                          </a:solidFill>
                          <a:effectLst/>
                        </a:rPr>
                        <a:t>Returned to Damascus and briefly preached the gospel</a:t>
                      </a:r>
                    </a:p>
                  </a:txBody>
                  <a:tcPr marL="95250" marR="95250" marT="66675" marB="66675" anchor="ctr"/>
                </a:tc>
                <a:tc>
                  <a:txBody>
                    <a:bodyPr/>
                    <a:lstStyle/>
                    <a:p>
                      <a:pPr algn="l" fontAlgn="base"/>
                      <a:r>
                        <a:rPr lang="en-US" sz="1200" u="none" strike="noStrike" dirty="0">
                          <a:solidFill>
                            <a:schemeClr val="tx1"/>
                          </a:solidFill>
                          <a:effectLst/>
                        </a:rPr>
                        <a:t>Galatians 1:17</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6"/>
                  </a:ext>
                </a:extLst>
              </a:tr>
              <a:tr h="370840">
                <a:tc>
                  <a:txBody>
                    <a:bodyPr/>
                    <a:lstStyle/>
                    <a:p>
                      <a:pPr algn="l" fontAlgn="base"/>
                      <a:r>
                        <a:rPr lang="en-US" sz="1200">
                          <a:solidFill>
                            <a:schemeClr val="tx1"/>
                          </a:solidFill>
                          <a:effectLst/>
                        </a:rPr>
                        <a:t>A.D. 35</a:t>
                      </a:r>
                    </a:p>
                  </a:txBody>
                  <a:tcPr marL="95250" marR="95250" marT="66675" marB="66675" anchor="ctr"/>
                </a:tc>
                <a:tc>
                  <a:txBody>
                    <a:bodyPr/>
                    <a:lstStyle/>
                    <a:p>
                      <a:pPr algn="l" fontAlgn="base"/>
                      <a:r>
                        <a:rPr lang="en-US" sz="1200">
                          <a:solidFill>
                            <a:schemeClr val="tx1"/>
                          </a:solidFill>
                          <a:effectLst/>
                        </a:rPr>
                        <a:t>After three years visited Jerusalem and spoke with Peter and James, the Lord’s brother</a:t>
                      </a:r>
                    </a:p>
                  </a:txBody>
                  <a:tcPr marL="95250" marR="95250" marT="66675" marB="66675" anchor="ctr"/>
                </a:tc>
                <a:tc>
                  <a:txBody>
                    <a:bodyPr/>
                    <a:lstStyle/>
                    <a:p>
                      <a:pPr algn="l" fontAlgn="base"/>
                      <a:r>
                        <a:rPr lang="en-US" sz="1200" u="none" strike="noStrike" dirty="0">
                          <a:solidFill>
                            <a:schemeClr val="tx1"/>
                          </a:solidFill>
                          <a:effectLst/>
                        </a:rPr>
                        <a:t>Acts 9:26–29</a:t>
                      </a:r>
                      <a:r>
                        <a:rPr lang="en-US" sz="1200" dirty="0">
                          <a:solidFill>
                            <a:schemeClr val="tx1"/>
                          </a:solidFill>
                          <a:effectLst/>
                        </a:rPr>
                        <a:t>; </a:t>
                      </a:r>
                      <a:r>
                        <a:rPr lang="en-US" sz="1200" u="none" strike="noStrike" dirty="0">
                          <a:solidFill>
                            <a:schemeClr val="tx1"/>
                          </a:solidFill>
                          <a:effectLst/>
                        </a:rPr>
                        <a:t>Galatians 1:18–19</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7"/>
                  </a:ext>
                </a:extLst>
              </a:tr>
              <a:tr h="370840">
                <a:tc>
                  <a:txBody>
                    <a:bodyPr/>
                    <a:lstStyle/>
                    <a:p>
                      <a:pPr algn="l" fontAlgn="base"/>
                      <a:r>
                        <a:rPr lang="en-US" sz="1200">
                          <a:solidFill>
                            <a:schemeClr val="tx1"/>
                          </a:solidFill>
                          <a:effectLst/>
                        </a:rPr>
                        <a:t>A.D. 35–49</a:t>
                      </a:r>
                    </a:p>
                  </a:txBody>
                  <a:tcPr marL="95250" marR="95250" marT="66675" marB="66675" anchor="ctr"/>
                </a:tc>
                <a:tc>
                  <a:txBody>
                    <a:bodyPr/>
                    <a:lstStyle/>
                    <a:p>
                      <a:pPr algn="l" fontAlgn="base"/>
                      <a:r>
                        <a:rPr lang="en-US" sz="1200">
                          <a:solidFill>
                            <a:schemeClr val="tx1"/>
                          </a:solidFill>
                          <a:effectLst/>
                        </a:rPr>
                        <a:t>Spent 14 years in Syria-Cilicia (part of that time on his mission with Barnabas). Tarsus, Paul’s hometown, was located in Cilicia.</a:t>
                      </a:r>
                    </a:p>
                  </a:txBody>
                  <a:tcPr marL="95250" marR="95250" marT="66675" marB="66675" anchor="ctr"/>
                </a:tc>
                <a:tc>
                  <a:txBody>
                    <a:bodyPr/>
                    <a:lstStyle/>
                    <a:p>
                      <a:pPr algn="l" fontAlgn="base"/>
                      <a:r>
                        <a:rPr lang="en-US" sz="1200" u="none" strike="noStrike" dirty="0">
                          <a:solidFill>
                            <a:schemeClr val="tx1"/>
                          </a:solidFill>
                          <a:effectLst/>
                        </a:rPr>
                        <a:t>Acts 9:30</a:t>
                      </a:r>
                      <a:r>
                        <a:rPr lang="en-US" sz="1200" dirty="0">
                          <a:solidFill>
                            <a:schemeClr val="tx1"/>
                          </a:solidFill>
                          <a:effectLst/>
                        </a:rPr>
                        <a:t>; </a:t>
                      </a:r>
                      <a:r>
                        <a:rPr lang="en-US" sz="1200" u="none" strike="noStrike" dirty="0">
                          <a:solidFill>
                            <a:schemeClr val="tx1"/>
                          </a:solidFill>
                          <a:effectLst/>
                        </a:rPr>
                        <a:t>11:19–26</a:t>
                      </a:r>
                      <a:r>
                        <a:rPr lang="en-US" sz="1200" dirty="0">
                          <a:solidFill>
                            <a:schemeClr val="tx1"/>
                          </a:solidFill>
                          <a:effectLst/>
                        </a:rPr>
                        <a:t>; </a:t>
                      </a:r>
                      <a:r>
                        <a:rPr lang="en-US" sz="1200" u="none" strike="noStrike" dirty="0">
                          <a:solidFill>
                            <a:schemeClr val="tx1"/>
                          </a:solidFill>
                          <a:effectLst/>
                        </a:rPr>
                        <a:t>Galatians 2:1, 21</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8"/>
                  </a:ext>
                </a:extLst>
              </a:tr>
              <a:tr h="370840">
                <a:tc>
                  <a:txBody>
                    <a:bodyPr/>
                    <a:lstStyle/>
                    <a:p>
                      <a:pPr algn="l" fontAlgn="base"/>
                      <a:r>
                        <a:rPr lang="en-US" sz="1200">
                          <a:solidFill>
                            <a:schemeClr val="tx1"/>
                          </a:solidFill>
                          <a:effectLst/>
                        </a:rPr>
                        <a:t>A.D. 46–49</a:t>
                      </a:r>
                    </a:p>
                  </a:txBody>
                  <a:tcPr marL="95250" marR="95250" marT="66675" marB="66675" anchor="ctr"/>
                </a:tc>
                <a:tc>
                  <a:txBody>
                    <a:bodyPr/>
                    <a:lstStyle/>
                    <a:p>
                      <a:pPr algn="l" fontAlgn="base"/>
                      <a:r>
                        <a:rPr lang="en-US" sz="1200">
                          <a:solidFill>
                            <a:schemeClr val="tx1"/>
                          </a:solidFill>
                          <a:effectLst/>
                        </a:rPr>
                        <a:t>First missionary journey (with Barnabas)</a:t>
                      </a:r>
                    </a:p>
                  </a:txBody>
                  <a:tcPr marL="95250" marR="95250" marT="66675" marB="66675" anchor="ctr"/>
                </a:tc>
                <a:tc>
                  <a:txBody>
                    <a:bodyPr/>
                    <a:lstStyle/>
                    <a:p>
                      <a:pPr algn="l" fontAlgn="base"/>
                      <a:r>
                        <a:rPr lang="en-US" sz="1200" u="none" strike="noStrike" dirty="0">
                          <a:solidFill>
                            <a:schemeClr val="tx1"/>
                          </a:solidFill>
                          <a:effectLst/>
                        </a:rPr>
                        <a:t>Acts 13:1–14:28</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09"/>
                  </a:ext>
                </a:extLst>
              </a:tr>
              <a:tr h="370840">
                <a:tc>
                  <a:txBody>
                    <a:bodyPr/>
                    <a:lstStyle/>
                    <a:p>
                      <a:pPr algn="l" fontAlgn="base"/>
                      <a:r>
                        <a:rPr lang="en-US" sz="1200">
                          <a:solidFill>
                            <a:schemeClr val="tx1"/>
                          </a:solidFill>
                          <a:effectLst/>
                        </a:rPr>
                        <a:t>A.D. 49</a:t>
                      </a:r>
                    </a:p>
                  </a:txBody>
                  <a:tcPr marL="95250" marR="95250" marT="66675" marB="66675" anchor="ctr"/>
                </a:tc>
                <a:tc>
                  <a:txBody>
                    <a:bodyPr/>
                    <a:lstStyle/>
                    <a:p>
                      <a:pPr algn="l" fontAlgn="base"/>
                      <a:r>
                        <a:rPr lang="en-US" sz="1200">
                          <a:solidFill>
                            <a:schemeClr val="tx1"/>
                          </a:solidFill>
                          <a:effectLst/>
                        </a:rPr>
                        <a:t>Attended the Jerusalem Conference</a:t>
                      </a:r>
                    </a:p>
                  </a:txBody>
                  <a:tcPr marL="95250" marR="95250" marT="66675" marB="66675" anchor="ctr"/>
                </a:tc>
                <a:tc>
                  <a:txBody>
                    <a:bodyPr/>
                    <a:lstStyle/>
                    <a:p>
                      <a:pPr algn="l" fontAlgn="base"/>
                      <a:r>
                        <a:rPr lang="en-US" sz="1200" u="none" strike="noStrike" dirty="0">
                          <a:solidFill>
                            <a:schemeClr val="tx1"/>
                          </a:solidFill>
                          <a:effectLst/>
                        </a:rPr>
                        <a:t>Acts 15:12</a:t>
                      </a:r>
                      <a:r>
                        <a:rPr lang="en-US" sz="1200" dirty="0">
                          <a:solidFill>
                            <a:schemeClr val="tx1"/>
                          </a:solidFill>
                          <a:effectLst/>
                        </a:rPr>
                        <a:t>; </a:t>
                      </a:r>
                      <a:r>
                        <a:rPr lang="en-US" sz="1200" u="none" strike="noStrike" dirty="0">
                          <a:solidFill>
                            <a:schemeClr val="tx1"/>
                          </a:solidFill>
                          <a:effectLst/>
                        </a:rPr>
                        <a:t>Galatians 2:1–2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0"/>
                  </a:ext>
                </a:extLst>
              </a:tr>
              <a:tr h="370840">
                <a:tc>
                  <a:txBody>
                    <a:bodyPr/>
                    <a:lstStyle/>
                    <a:p>
                      <a:pPr algn="l" fontAlgn="base"/>
                      <a:r>
                        <a:rPr lang="en-US" sz="1200">
                          <a:solidFill>
                            <a:schemeClr val="tx1"/>
                          </a:solidFill>
                          <a:effectLst/>
                        </a:rPr>
                        <a:t>A.D. 49–53</a:t>
                      </a:r>
                    </a:p>
                  </a:txBody>
                  <a:tcPr marL="95250" marR="95250" marT="66675" marB="66675" anchor="ctr"/>
                </a:tc>
                <a:tc>
                  <a:txBody>
                    <a:bodyPr/>
                    <a:lstStyle/>
                    <a:p>
                      <a:pPr algn="l" fontAlgn="base"/>
                      <a:r>
                        <a:rPr lang="en-US" sz="1200">
                          <a:solidFill>
                            <a:schemeClr val="tx1"/>
                          </a:solidFill>
                          <a:effectLst/>
                        </a:rPr>
                        <a:t>Second missionary journey</a:t>
                      </a:r>
                    </a:p>
                  </a:txBody>
                  <a:tcPr marL="95250" marR="95250" marT="66675" marB="66675" anchor="ctr"/>
                </a:tc>
                <a:tc>
                  <a:txBody>
                    <a:bodyPr/>
                    <a:lstStyle/>
                    <a:p>
                      <a:pPr algn="l" fontAlgn="base"/>
                      <a:r>
                        <a:rPr lang="en-US" sz="1200" u="none" strike="noStrike" dirty="0">
                          <a:solidFill>
                            <a:schemeClr val="tx1"/>
                          </a:solidFill>
                          <a:effectLst/>
                        </a:rPr>
                        <a:t>Acts 15:36–18:20</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1"/>
                  </a:ext>
                </a:extLst>
              </a:tr>
              <a:tr h="370840">
                <a:tc>
                  <a:txBody>
                    <a:bodyPr/>
                    <a:lstStyle/>
                    <a:p>
                      <a:pPr algn="l" fontAlgn="base"/>
                      <a:r>
                        <a:rPr lang="en-US" sz="1200">
                          <a:solidFill>
                            <a:schemeClr val="tx1"/>
                          </a:solidFill>
                          <a:effectLst/>
                        </a:rPr>
                        <a:t>A.D. 53</a:t>
                      </a:r>
                    </a:p>
                  </a:txBody>
                  <a:tcPr marL="95250" marR="95250" marT="66675" marB="66675" anchor="ctr"/>
                </a:tc>
                <a:tc>
                  <a:txBody>
                    <a:bodyPr/>
                    <a:lstStyle/>
                    <a:p>
                      <a:pPr algn="l" fontAlgn="base"/>
                      <a:r>
                        <a:rPr lang="en-US" sz="1200">
                          <a:solidFill>
                            <a:schemeClr val="tx1"/>
                          </a:solidFill>
                          <a:effectLst/>
                        </a:rPr>
                        <a:t>Visited Jerusalem</a:t>
                      </a:r>
                    </a:p>
                  </a:txBody>
                  <a:tcPr marL="95250" marR="95250" marT="66675" marB="66675" anchor="ctr"/>
                </a:tc>
                <a:tc>
                  <a:txBody>
                    <a:bodyPr/>
                    <a:lstStyle/>
                    <a:p>
                      <a:pPr algn="l" fontAlgn="base"/>
                      <a:r>
                        <a:rPr lang="en-US" sz="1200" u="none" strike="noStrike" dirty="0">
                          <a:solidFill>
                            <a:schemeClr val="tx1"/>
                          </a:solidFill>
                          <a:effectLst/>
                        </a:rPr>
                        <a:t>Acts 18:21–22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2"/>
                  </a:ext>
                </a:extLst>
              </a:tr>
              <a:tr h="370840">
                <a:tc>
                  <a:txBody>
                    <a:bodyPr/>
                    <a:lstStyle/>
                    <a:p>
                      <a:pPr algn="l" fontAlgn="base"/>
                      <a:r>
                        <a:rPr lang="en-US" sz="1200">
                          <a:solidFill>
                            <a:schemeClr val="tx1"/>
                          </a:solidFill>
                          <a:effectLst/>
                        </a:rPr>
                        <a:t>About A.D. 54–58</a:t>
                      </a:r>
                    </a:p>
                  </a:txBody>
                  <a:tcPr marL="95250" marR="95250" marT="66675" marB="66675" anchor="ctr"/>
                </a:tc>
                <a:tc>
                  <a:txBody>
                    <a:bodyPr/>
                    <a:lstStyle/>
                    <a:p>
                      <a:pPr algn="l" fontAlgn="base"/>
                      <a:r>
                        <a:rPr lang="en-US" sz="1200">
                          <a:solidFill>
                            <a:schemeClr val="tx1"/>
                          </a:solidFill>
                          <a:effectLst/>
                        </a:rPr>
                        <a:t>Third and final mission</a:t>
                      </a:r>
                    </a:p>
                  </a:txBody>
                  <a:tcPr marL="95250" marR="95250" marT="66675" marB="66675" anchor="ctr"/>
                </a:tc>
                <a:tc>
                  <a:txBody>
                    <a:bodyPr/>
                    <a:lstStyle/>
                    <a:p>
                      <a:pPr algn="l" fontAlgn="base"/>
                      <a:r>
                        <a:rPr lang="en-US" sz="1200" u="none" strike="noStrike" dirty="0">
                          <a:solidFill>
                            <a:schemeClr val="tx1"/>
                          </a:solidFill>
                          <a:effectLst/>
                        </a:rPr>
                        <a:t>Acts 18:23</a:t>
                      </a:r>
                      <a:r>
                        <a:rPr lang="en-US" sz="1200" dirty="0">
                          <a:solidFill>
                            <a:schemeClr val="tx1"/>
                          </a:solidFill>
                          <a:effectLst/>
                        </a:rPr>
                        <a:t>; </a:t>
                      </a:r>
                      <a:r>
                        <a:rPr lang="en-US" sz="1200" u="none" strike="noStrike" dirty="0">
                          <a:solidFill>
                            <a:schemeClr val="tx1"/>
                          </a:solidFill>
                          <a:effectLst/>
                        </a:rPr>
                        <a:t>19:1–20:38</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3"/>
                  </a:ext>
                </a:extLst>
              </a:tr>
              <a:tr h="370840">
                <a:tc>
                  <a:txBody>
                    <a:bodyPr/>
                    <a:lstStyle/>
                    <a:p>
                      <a:pPr algn="l" fontAlgn="base"/>
                      <a:r>
                        <a:rPr lang="en-US" sz="1200">
                          <a:solidFill>
                            <a:schemeClr val="tx1"/>
                          </a:solidFill>
                          <a:effectLst/>
                        </a:rPr>
                        <a:t>About A.D. 58</a:t>
                      </a:r>
                    </a:p>
                  </a:txBody>
                  <a:tcPr marL="95250" marR="95250" marT="66675" marB="66675" anchor="ctr"/>
                </a:tc>
                <a:tc>
                  <a:txBody>
                    <a:bodyPr/>
                    <a:lstStyle/>
                    <a:p>
                      <a:pPr algn="l" fontAlgn="base"/>
                      <a:r>
                        <a:rPr lang="en-US" sz="1200">
                          <a:solidFill>
                            <a:schemeClr val="tx1"/>
                          </a:solidFill>
                          <a:effectLst/>
                        </a:rPr>
                        <a:t>Farewell visit to Greece; traveled to Jerusalem to deliver offerings for the poor</a:t>
                      </a:r>
                    </a:p>
                  </a:txBody>
                  <a:tcPr marL="95250" marR="95250" marT="66675" marB="66675" anchor="ctr"/>
                </a:tc>
                <a:tc>
                  <a:txBody>
                    <a:bodyPr/>
                    <a:lstStyle/>
                    <a:p>
                      <a:pPr algn="l" fontAlgn="base"/>
                      <a:r>
                        <a:rPr lang="en-US" sz="1200" u="none" strike="noStrike" dirty="0">
                          <a:solidFill>
                            <a:schemeClr val="tx1"/>
                          </a:solidFill>
                          <a:effectLst/>
                        </a:rPr>
                        <a:t>Acts 21:1–16</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4"/>
                  </a:ext>
                </a:extLst>
              </a:tr>
              <a:tr h="370840">
                <a:tc>
                  <a:txBody>
                    <a:bodyPr/>
                    <a:lstStyle/>
                    <a:p>
                      <a:pPr algn="l" fontAlgn="base"/>
                      <a:r>
                        <a:rPr lang="en-US" sz="1200">
                          <a:solidFill>
                            <a:schemeClr val="tx1"/>
                          </a:solidFill>
                          <a:effectLst/>
                        </a:rPr>
                        <a:t>Spring A.D. 58</a:t>
                      </a:r>
                    </a:p>
                  </a:txBody>
                  <a:tcPr marL="95250" marR="95250" marT="66675" marB="66675" anchor="ctr"/>
                </a:tc>
                <a:tc>
                  <a:txBody>
                    <a:bodyPr/>
                    <a:lstStyle/>
                    <a:p>
                      <a:pPr algn="l" fontAlgn="base"/>
                      <a:r>
                        <a:rPr lang="en-US" sz="1200">
                          <a:solidFill>
                            <a:schemeClr val="tx1"/>
                          </a:solidFill>
                          <a:effectLst/>
                        </a:rPr>
                        <a:t>Reported to presiding Brethren in Jerusalem, had misunderstandings at the temple, and was arrested</a:t>
                      </a:r>
                    </a:p>
                  </a:txBody>
                  <a:tcPr marL="95250" marR="95250" marT="66675" marB="66675" anchor="ctr"/>
                </a:tc>
                <a:tc>
                  <a:txBody>
                    <a:bodyPr/>
                    <a:lstStyle/>
                    <a:p>
                      <a:pPr algn="l" fontAlgn="base"/>
                      <a:r>
                        <a:rPr lang="en-US" sz="1200" u="none" strike="noStrike" dirty="0">
                          <a:solidFill>
                            <a:schemeClr val="tx1"/>
                          </a:solidFill>
                          <a:effectLst/>
                        </a:rPr>
                        <a:t>Acts 21:17–23:22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5"/>
                  </a:ext>
                </a:extLst>
              </a:tr>
              <a:tr h="370840">
                <a:tc>
                  <a:txBody>
                    <a:bodyPr/>
                    <a:lstStyle/>
                    <a:p>
                      <a:pPr algn="l" fontAlgn="base"/>
                      <a:r>
                        <a:rPr lang="en-US" sz="1200">
                          <a:solidFill>
                            <a:schemeClr val="tx1"/>
                          </a:solidFill>
                          <a:effectLst/>
                        </a:rPr>
                        <a:t>Spring A.D. 58–60</a:t>
                      </a:r>
                    </a:p>
                  </a:txBody>
                  <a:tcPr marL="95250" marR="95250" marT="66675" marB="66675" anchor="ctr"/>
                </a:tc>
                <a:tc>
                  <a:txBody>
                    <a:bodyPr/>
                    <a:lstStyle/>
                    <a:p>
                      <a:pPr algn="l" fontAlgn="base"/>
                      <a:r>
                        <a:rPr lang="en-US" sz="1200">
                          <a:solidFill>
                            <a:schemeClr val="tx1"/>
                          </a:solidFill>
                          <a:effectLst/>
                        </a:rPr>
                        <a:t>Imprisoned in Caesarea</a:t>
                      </a:r>
                    </a:p>
                  </a:txBody>
                  <a:tcPr marL="95250" marR="95250" marT="66675" marB="66675" anchor="ctr"/>
                </a:tc>
                <a:tc>
                  <a:txBody>
                    <a:bodyPr/>
                    <a:lstStyle/>
                    <a:p>
                      <a:pPr algn="l" fontAlgn="base"/>
                      <a:r>
                        <a:rPr lang="en-US" sz="1200" u="none" strike="noStrike" dirty="0">
                          <a:solidFill>
                            <a:schemeClr val="tx1"/>
                          </a:solidFill>
                          <a:effectLst/>
                        </a:rPr>
                        <a:t>Acts 23:23–26:32</a:t>
                      </a:r>
                      <a:endParaRPr lang="en-US" sz="1200" dirty="0">
                        <a:solidFill>
                          <a:schemeClr val="tx1"/>
                        </a:solidFill>
                        <a:effectLst/>
                      </a:endParaRPr>
                    </a:p>
                  </a:txBody>
                  <a:tcPr marL="95250" marR="95250" marT="66675" marB="66675" anchor="ctr"/>
                </a:tc>
                <a:extLst>
                  <a:ext uri="{0D108BD9-81ED-4DB2-BD59-A6C34878D82A}">
                    <a16:rowId xmlns:a16="http://schemas.microsoft.com/office/drawing/2014/main" val="10016"/>
                  </a:ext>
                </a:extLst>
              </a:tr>
            </a:tbl>
          </a:graphicData>
        </a:graphic>
      </p:graphicFrame>
      <p:sp>
        <p:nvSpPr>
          <p:cNvPr id="3" name="Rectangle 2"/>
          <p:cNvSpPr/>
          <p:nvPr/>
        </p:nvSpPr>
        <p:spPr>
          <a:xfrm>
            <a:off x="11879094" y="6627168"/>
            <a:ext cx="312906" cy="230832"/>
          </a:xfrm>
          <a:prstGeom prst="rect">
            <a:avLst/>
          </a:prstGeom>
        </p:spPr>
        <p:txBody>
          <a:bodyPr wrap="none">
            <a:spAutoFit/>
          </a:bodyPr>
          <a:lstStyle/>
          <a:p>
            <a:r>
              <a:rPr lang="en-US" sz="900" i="1" dirty="0"/>
              <a:t>(1)</a:t>
            </a:r>
          </a:p>
        </p:txBody>
      </p:sp>
    </p:spTree>
    <p:extLst>
      <p:ext uri="{BB962C8B-B14F-4D97-AF65-F5344CB8AC3E}">
        <p14:creationId xmlns:p14="http://schemas.microsoft.com/office/powerpoint/2010/main" val="37230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D9A51-9EB2-40D8-A387-23BD7C7D3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86555"/>
            <a:ext cx="12192000" cy="1754326"/>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Freedom From the Yoke of Bondage</a:t>
            </a:r>
          </a:p>
          <a:p>
            <a:pPr algn="ctr"/>
            <a:r>
              <a:rPr lang="en-US" sz="5400" dirty="0">
                <a:solidFill>
                  <a:schemeClr val="bg1"/>
                </a:solidFill>
                <a:latin typeface="Britannic Bold" panose="020B0903060703020204" pitchFamily="34" charset="0"/>
              </a:rPr>
              <a:t>Galatians 5-6</a:t>
            </a:r>
          </a:p>
        </p:txBody>
      </p:sp>
      <p:sp>
        <p:nvSpPr>
          <p:cNvPr id="2" name="Rectangle 1"/>
          <p:cNvSpPr/>
          <p:nvPr/>
        </p:nvSpPr>
        <p:spPr>
          <a:xfrm>
            <a:off x="4834658" y="3459675"/>
            <a:ext cx="4490412" cy="2031325"/>
          </a:xfrm>
          <a:prstGeom prst="rect">
            <a:avLst/>
          </a:prstGeom>
        </p:spPr>
        <p:txBody>
          <a:bodyPr wrap="square">
            <a:spAutoFit/>
          </a:bodyPr>
          <a:lstStyle/>
          <a:p>
            <a:r>
              <a:rPr lang="en-US" i="1" dirty="0">
                <a:solidFill>
                  <a:schemeClr val="bg1"/>
                </a:solidFill>
              </a:rPr>
              <a:t>O that ye would awake; awake from a deep sleep . . . and shake off the awful chains by which ye are bound, which are the chains which bind the children of men, that they are carried away captive down to the eternal gulf of misery and woe. </a:t>
            </a:r>
          </a:p>
          <a:p>
            <a:r>
              <a:rPr lang="en-US" i="1" dirty="0">
                <a:solidFill>
                  <a:schemeClr val="bg1"/>
                </a:solidFill>
              </a:rPr>
              <a:t>2 Ne. 1:13</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5" name="Group 124"/>
          <p:cNvGrpSpPr/>
          <p:nvPr/>
        </p:nvGrpSpPr>
        <p:grpSpPr>
          <a:xfrm>
            <a:off x="8899557" y="4891889"/>
            <a:ext cx="2509361" cy="1463024"/>
            <a:chOff x="4431649" y="2177590"/>
            <a:chExt cx="5544535" cy="3232610"/>
          </a:xfrm>
        </p:grpSpPr>
        <p:grpSp>
          <p:nvGrpSpPr>
            <p:cNvPr id="126" name="Group 21"/>
            <p:cNvGrpSpPr/>
            <p:nvPr/>
          </p:nvGrpSpPr>
          <p:grpSpPr>
            <a:xfrm rot="813906">
              <a:off x="4431649" y="3525670"/>
              <a:ext cx="1664368" cy="1600200"/>
              <a:chOff x="4572000" y="3505200"/>
              <a:chExt cx="1664368" cy="1600200"/>
            </a:xfrm>
          </p:grpSpPr>
          <p:sp>
            <p:nvSpPr>
              <p:cNvPr id="138" name="Flowchart: Stored Data 137"/>
              <p:cNvSpPr/>
              <p:nvPr/>
            </p:nvSpPr>
            <p:spPr>
              <a:xfrm rot="10800000">
                <a:off x="5410200" y="3505200"/>
                <a:ext cx="826168"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876800" y="3505200"/>
                <a:ext cx="1295400" cy="1600200"/>
              </a:xfrm>
              <a:prstGeom prst="ellips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tored Data 139"/>
              <p:cNvSpPr/>
              <p:nvPr/>
            </p:nvSpPr>
            <p:spPr>
              <a:xfrm>
                <a:off x="4572000" y="3505200"/>
                <a:ext cx="1371600"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Donut 126"/>
            <p:cNvSpPr/>
            <p:nvPr/>
          </p:nvSpPr>
          <p:spPr>
            <a:xfrm rot="19249562">
              <a:off x="5778021" y="2642882"/>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9249562">
              <a:off x="6311421" y="2261883"/>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rot="241144">
              <a:off x="7201262" y="2177590"/>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rot="2752242">
              <a:off x="7635115" y="2653524"/>
              <a:ext cx="1295400" cy="1143000"/>
            </a:xfrm>
            <a:prstGeom prst="donut">
              <a:avLst>
                <a:gd name="adj" fmla="val 13406"/>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ounded Rectangle 130"/>
            <p:cNvSpPr/>
            <p:nvPr/>
          </p:nvSpPr>
          <p:spPr>
            <a:xfrm rot="2895272">
              <a:off x="8361649" y="3423295"/>
              <a:ext cx="666261" cy="609600"/>
            </a:xfrm>
            <a:prstGeom prst="round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2"/>
            <p:cNvGrpSpPr/>
            <p:nvPr/>
          </p:nvGrpSpPr>
          <p:grpSpPr>
            <a:xfrm rot="10800000">
              <a:off x="8311816" y="3810000"/>
              <a:ext cx="1664368" cy="1600200"/>
              <a:chOff x="4572000" y="3505200"/>
              <a:chExt cx="1664368" cy="1600200"/>
            </a:xfrm>
          </p:grpSpPr>
          <p:sp>
            <p:nvSpPr>
              <p:cNvPr id="135" name="Flowchart: Stored Data 134"/>
              <p:cNvSpPr/>
              <p:nvPr/>
            </p:nvSpPr>
            <p:spPr>
              <a:xfrm rot="10800000">
                <a:off x="5410200" y="3505200"/>
                <a:ext cx="826168"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76800" y="3505200"/>
                <a:ext cx="1295400" cy="1600200"/>
              </a:xfrm>
              <a:prstGeom prst="ellipse">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tored Data 136"/>
              <p:cNvSpPr/>
              <p:nvPr/>
            </p:nvSpPr>
            <p:spPr>
              <a:xfrm>
                <a:off x="4572000" y="3505200"/>
                <a:ext cx="1371600" cy="1600200"/>
              </a:xfrm>
              <a:prstGeom prst="flowChartOnlineStorage">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ounded Rectangle 132"/>
            <p:cNvSpPr/>
            <p:nvPr/>
          </p:nvSpPr>
          <p:spPr>
            <a:xfrm rot="2895272">
              <a:off x="5678689" y="3347094"/>
              <a:ext cx="666261" cy="609600"/>
            </a:xfrm>
            <a:prstGeom prst="round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61F390DE-BE00-C44F-453E-BD25A17453D3}"/>
              </a:ext>
            </a:extLst>
          </p:cNvPr>
          <p:cNvGrpSpPr/>
          <p:nvPr/>
        </p:nvGrpSpPr>
        <p:grpSpPr>
          <a:xfrm>
            <a:off x="1177457" y="2656452"/>
            <a:ext cx="3050721" cy="2895600"/>
            <a:chOff x="6781800" y="228600"/>
            <a:chExt cx="3050721" cy="2895600"/>
          </a:xfrm>
        </p:grpSpPr>
        <p:pic>
          <p:nvPicPr>
            <p:cNvPr id="8" name="Picture 2" descr="Related image">
              <a:extLst>
                <a:ext uri="{FF2B5EF4-FFF2-40B4-BE49-F238E27FC236}">
                  <a16:creationId xmlns:a16="http://schemas.microsoft.com/office/drawing/2014/main" id="{8B8224F9-CE39-92E8-5465-C1480DB77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725CB29-6E0D-53BF-715F-D57799A42D97}"/>
                </a:ext>
              </a:extLst>
            </p:cNvPr>
            <p:cNvGrpSpPr/>
            <p:nvPr/>
          </p:nvGrpSpPr>
          <p:grpSpPr>
            <a:xfrm>
              <a:off x="6781800" y="228600"/>
              <a:ext cx="3050721" cy="2895600"/>
              <a:chOff x="609600" y="533400"/>
              <a:chExt cx="4495800" cy="4267200"/>
            </a:xfrm>
          </p:grpSpPr>
          <p:grpSp>
            <p:nvGrpSpPr>
              <p:cNvPr id="10" name="Group 86">
                <a:extLst>
                  <a:ext uri="{FF2B5EF4-FFF2-40B4-BE49-F238E27FC236}">
                    <a16:creationId xmlns:a16="http://schemas.microsoft.com/office/drawing/2014/main" id="{A599AF34-DB50-08C7-9DE6-03D1BB208A67}"/>
                  </a:ext>
                </a:extLst>
              </p:cNvPr>
              <p:cNvGrpSpPr/>
              <p:nvPr/>
            </p:nvGrpSpPr>
            <p:grpSpPr>
              <a:xfrm rot="2107423">
                <a:off x="2048364" y="1066800"/>
                <a:ext cx="554570" cy="1296744"/>
                <a:chOff x="7696200" y="914400"/>
                <a:chExt cx="685800" cy="2438400"/>
              </a:xfrm>
            </p:grpSpPr>
            <p:sp>
              <p:nvSpPr>
                <p:cNvPr id="74" name="Moon 73">
                  <a:extLst>
                    <a:ext uri="{FF2B5EF4-FFF2-40B4-BE49-F238E27FC236}">
                      <a16:creationId xmlns:a16="http://schemas.microsoft.com/office/drawing/2014/main" id="{D9A77B36-3EE9-0B0B-9364-9396348C1D2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957833A0-BA43-9523-EE99-7F8A697E1A72}"/>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9786A1FC-2A05-BE17-3FE8-936D925638E0}"/>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17CBE1C-5E28-0F67-9C3E-D29CA27A2258}"/>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a:extLst>
                  <a:ext uri="{FF2B5EF4-FFF2-40B4-BE49-F238E27FC236}">
                    <a16:creationId xmlns:a16="http://schemas.microsoft.com/office/drawing/2014/main" id="{96C43C28-4111-5697-E5BE-B614B9D84412}"/>
                  </a:ext>
                </a:extLst>
              </p:cNvPr>
              <p:cNvGrpSpPr/>
              <p:nvPr/>
            </p:nvGrpSpPr>
            <p:grpSpPr>
              <a:xfrm rot="19262140" flipH="1">
                <a:off x="3035243" y="1133011"/>
                <a:ext cx="554570" cy="1180981"/>
                <a:chOff x="7696200" y="914400"/>
                <a:chExt cx="685800" cy="2438400"/>
              </a:xfrm>
            </p:grpSpPr>
            <p:sp>
              <p:nvSpPr>
                <p:cNvPr id="70" name="Moon 69">
                  <a:extLst>
                    <a:ext uri="{FF2B5EF4-FFF2-40B4-BE49-F238E27FC236}">
                      <a16:creationId xmlns:a16="http://schemas.microsoft.com/office/drawing/2014/main" id="{83BCF89A-98FB-DA43-BDCB-E24C283475AB}"/>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A2B5B46F-B1B3-BA84-C268-9F10B6BFFB70}"/>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48238742-2E33-48DB-476D-035EACE66732}"/>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CC6442A-E079-8719-C1F2-B432205A784E}"/>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a:extLst>
                  <a:ext uri="{FF2B5EF4-FFF2-40B4-BE49-F238E27FC236}">
                    <a16:creationId xmlns:a16="http://schemas.microsoft.com/office/drawing/2014/main" id="{E5989AF8-B884-B24E-F4E1-95424E3B936A}"/>
                  </a:ext>
                </a:extLst>
              </p:cNvPr>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DAC2C3A-BCA7-D7EF-2414-DD0DD8DEC44A}"/>
                  </a:ext>
                </a:extLst>
              </p:cNvPr>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6EE9E915-74C7-4B78-E8C8-0831B927DE44}"/>
                  </a:ext>
                </a:extLst>
              </p:cNvPr>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F6B62F1-C663-2A47-05E0-C2ABE23240C9}"/>
                  </a:ext>
                </a:extLst>
              </p:cNvPr>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29A070C-2F7E-1BF0-6A0E-4FADC93DF45C}"/>
                  </a:ext>
                </a:extLst>
              </p:cNvPr>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CD3EDCF-E7C5-42AA-CED9-ECE45D450AC9}"/>
                  </a:ext>
                </a:extLst>
              </p:cNvPr>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B74AD54-B66B-8285-5F32-9EBB879D0D04}"/>
                  </a:ext>
                </a:extLst>
              </p:cNvPr>
              <p:cNvSpPr/>
              <p:nvPr/>
            </p:nvSpPr>
            <p:spPr>
              <a:xfrm>
                <a:off x="2409163" y="1737160"/>
                <a:ext cx="775770" cy="10661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4B49DFB-8856-4A08-0F29-7A47AD20D289}"/>
                  </a:ext>
                </a:extLst>
              </p:cNvPr>
              <p:cNvSpPr/>
              <p:nvPr/>
            </p:nvSpPr>
            <p:spPr>
              <a:xfrm>
                <a:off x="2217316" y="1240382"/>
                <a:ext cx="1192991" cy="13127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D5816246-3749-BD58-549A-CE362AD8667A}"/>
                  </a:ext>
                </a:extLst>
              </p:cNvPr>
              <p:cNvSpPr/>
              <p:nvPr/>
            </p:nvSpPr>
            <p:spPr>
              <a:xfrm>
                <a:off x="2444553" y="2170271"/>
                <a:ext cx="681709" cy="54699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a:extLst>
                  <a:ext uri="{FF2B5EF4-FFF2-40B4-BE49-F238E27FC236}">
                    <a16:creationId xmlns:a16="http://schemas.microsoft.com/office/drawing/2014/main" id="{220F98F6-029F-C120-B277-31E3FE3A357A}"/>
                  </a:ext>
                </a:extLst>
              </p:cNvPr>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8DE723-7554-C8F5-C136-5E8638092992}"/>
                  </a:ext>
                </a:extLst>
              </p:cNvPr>
              <p:cNvSpPr/>
              <p:nvPr/>
            </p:nvSpPr>
            <p:spPr>
              <a:xfrm>
                <a:off x="2664386" y="2271981"/>
                <a:ext cx="219521" cy="1431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0">
                <a:extLst>
                  <a:ext uri="{FF2B5EF4-FFF2-40B4-BE49-F238E27FC236}">
                    <a16:creationId xmlns:a16="http://schemas.microsoft.com/office/drawing/2014/main" id="{0F331D9D-732C-1002-27D3-989BE90145A0}"/>
                  </a:ext>
                </a:extLst>
              </p:cNvPr>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1">
                <a:extLst>
                  <a:ext uri="{FF2B5EF4-FFF2-40B4-BE49-F238E27FC236}">
                    <a16:creationId xmlns:a16="http://schemas.microsoft.com/office/drawing/2014/main" id="{A61B3CCE-0032-0A4C-0B6F-20ED8CC08469}"/>
                  </a:ext>
                </a:extLst>
              </p:cNvPr>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2">
                <a:extLst>
                  <a:ext uri="{FF2B5EF4-FFF2-40B4-BE49-F238E27FC236}">
                    <a16:creationId xmlns:a16="http://schemas.microsoft.com/office/drawing/2014/main" id="{9EF622B0-9D8E-9FC4-2830-4CAE26616259}"/>
                  </a:ext>
                </a:extLst>
              </p:cNvPr>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3">
                <a:extLst>
                  <a:ext uri="{FF2B5EF4-FFF2-40B4-BE49-F238E27FC236}">
                    <a16:creationId xmlns:a16="http://schemas.microsoft.com/office/drawing/2014/main" id="{37CCB4AF-BD91-D316-4CEB-002979923C5A}"/>
                  </a:ext>
                </a:extLst>
              </p:cNvPr>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4">
                <a:extLst>
                  <a:ext uri="{FF2B5EF4-FFF2-40B4-BE49-F238E27FC236}">
                    <a16:creationId xmlns:a16="http://schemas.microsoft.com/office/drawing/2014/main" id="{2C8C0E9C-407E-ECF2-47A8-86E2ED374E65}"/>
                  </a:ext>
                </a:extLst>
              </p:cNvPr>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5">
                <a:extLst>
                  <a:ext uri="{FF2B5EF4-FFF2-40B4-BE49-F238E27FC236}">
                    <a16:creationId xmlns:a16="http://schemas.microsoft.com/office/drawing/2014/main" id="{5614472E-26DA-A973-01F6-416F630AE968}"/>
                  </a:ext>
                </a:extLst>
              </p:cNvPr>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99F8C5-0BF2-3DAB-477C-8CDA72F2713B}"/>
                  </a:ext>
                </a:extLst>
              </p:cNvPr>
              <p:cNvSpPr/>
              <p:nvPr/>
            </p:nvSpPr>
            <p:spPr>
              <a:xfrm>
                <a:off x="17526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A8FBCCA-ED46-538D-035D-CECD4B4921BE}"/>
                  </a:ext>
                </a:extLst>
              </p:cNvPr>
              <p:cNvSpPr/>
              <p:nvPr/>
            </p:nvSpPr>
            <p:spPr>
              <a:xfrm>
                <a:off x="3505200" y="3657600"/>
                <a:ext cx="382929" cy="264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a:extLst>
                  <a:ext uri="{FF2B5EF4-FFF2-40B4-BE49-F238E27FC236}">
                    <a16:creationId xmlns:a16="http://schemas.microsoft.com/office/drawing/2014/main" id="{21AF533F-61B7-C53F-5E6B-600CA617E0E7}"/>
                  </a:ext>
                </a:extLst>
              </p:cNvPr>
              <p:cNvGrpSpPr/>
              <p:nvPr/>
            </p:nvGrpSpPr>
            <p:grpSpPr>
              <a:xfrm>
                <a:off x="3150326" y="3226526"/>
                <a:ext cx="366238" cy="640613"/>
                <a:chOff x="2438400" y="402137"/>
                <a:chExt cx="2514600" cy="4398463"/>
              </a:xfrm>
            </p:grpSpPr>
            <p:sp>
              <p:nvSpPr>
                <p:cNvPr id="66" name="Snip Same Side Corner Rectangle 111">
                  <a:extLst>
                    <a:ext uri="{FF2B5EF4-FFF2-40B4-BE49-F238E27FC236}">
                      <a16:creationId xmlns:a16="http://schemas.microsoft.com/office/drawing/2014/main" id="{7AB3DE81-1480-AF12-7413-DE666338AC60}"/>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3E5C8A1-6203-E997-B267-08790DB18696}"/>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8978EDB-224F-68D8-B927-398C4A50A9C6}"/>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1966E255-5D42-22C5-9514-BD9BFC166C87}"/>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Wave 63">
                <a:extLst>
                  <a:ext uri="{FF2B5EF4-FFF2-40B4-BE49-F238E27FC236}">
                    <a16:creationId xmlns:a16="http://schemas.microsoft.com/office/drawing/2014/main" id="{FA5DF40D-AF60-D630-0DB6-2706A14BAB29}"/>
                  </a:ext>
                </a:extLst>
              </p:cNvPr>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ame 64">
                <a:extLst>
                  <a:ext uri="{FF2B5EF4-FFF2-40B4-BE49-F238E27FC236}">
                    <a16:creationId xmlns:a16="http://schemas.microsoft.com/office/drawing/2014/main" id="{1F51BEFD-8052-EB7A-3118-412650197340}"/>
                  </a:ext>
                </a:extLst>
              </p:cNvPr>
              <p:cNvSpPr/>
              <p:nvPr/>
            </p:nvSpPr>
            <p:spPr>
              <a:xfrm>
                <a:off x="609600" y="533400"/>
                <a:ext cx="4495800" cy="4267200"/>
              </a:xfrm>
              <a:prstGeom prst="frame">
                <a:avLst>
                  <a:gd name="adj1" fmla="val 7194"/>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710036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Tug of War</a:t>
            </a:r>
            <a:endParaRPr lang="en-US" sz="4400" dirty="0">
              <a:solidFill>
                <a:schemeClr val="bg1"/>
              </a:solidFill>
              <a:latin typeface="Britannic Bold" panose="020B0903060703020204" pitchFamily="34" charset="0"/>
            </a:endParaRPr>
          </a:p>
        </p:txBody>
      </p:sp>
      <p:sp>
        <p:nvSpPr>
          <p:cNvPr id="2" name="Rectangle 1"/>
          <p:cNvSpPr/>
          <p:nvPr/>
        </p:nvSpPr>
        <p:spPr>
          <a:xfrm>
            <a:off x="2390222" y="3160910"/>
            <a:ext cx="7704392" cy="1384995"/>
          </a:xfrm>
          <a:prstGeom prst="rect">
            <a:avLst/>
          </a:prstGeom>
        </p:spPr>
        <p:txBody>
          <a:bodyPr wrap="square">
            <a:spAutoFit/>
          </a:bodyPr>
          <a:lstStyle/>
          <a:p>
            <a:pPr algn="ctr" fontAlgn="base"/>
            <a:r>
              <a:rPr lang="en-US" sz="2800" dirty="0">
                <a:solidFill>
                  <a:schemeClr val="bg1"/>
                </a:solidFill>
                <a:effectLst>
                  <a:glow rad="228600">
                    <a:schemeClr val="accent3">
                      <a:satMod val="175000"/>
                      <a:alpha val="40000"/>
                    </a:schemeClr>
                  </a:glow>
                </a:effectLst>
              </a:rPr>
              <a:t>How do you win at tug of war?</a:t>
            </a:r>
          </a:p>
          <a:p>
            <a:pPr algn="ctr" fontAlgn="base"/>
            <a:endParaRPr lang="en-US" sz="2800" dirty="0">
              <a:solidFill>
                <a:schemeClr val="bg1"/>
              </a:solidFill>
              <a:effectLst>
                <a:glow rad="228600">
                  <a:schemeClr val="accent3">
                    <a:satMod val="175000"/>
                    <a:alpha val="40000"/>
                  </a:schemeClr>
                </a:glow>
              </a:effectLst>
            </a:endParaRPr>
          </a:p>
          <a:p>
            <a:pPr algn="ctr" fontAlgn="base"/>
            <a:r>
              <a:rPr lang="en-US" sz="2800" dirty="0">
                <a:solidFill>
                  <a:schemeClr val="bg1"/>
                </a:solidFill>
                <a:effectLst>
                  <a:glow rad="228600">
                    <a:schemeClr val="accent3">
                      <a:satMod val="175000"/>
                      <a:alpha val="40000"/>
                    </a:schemeClr>
                  </a:glow>
                </a:effectLst>
              </a:rPr>
              <a:t>In what ways are our lives similar to a tug-of-war?</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096117" y="1215861"/>
            <a:ext cx="9971309" cy="1840627"/>
            <a:chOff x="326573" y="3189516"/>
            <a:chExt cx="9971309" cy="1840627"/>
          </a:xfrm>
          <a:solidFill>
            <a:schemeClr val="bg1"/>
          </a:solidFill>
        </p:grpSpPr>
        <p:grpSp>
          <p:nvGrpSpPr>
            <p:cNvPr id="63" name="Group 62"/>
            <p:cNvGrpSpPr/>
            <p:nvPr/>
          </p:nvGrpSpPr>
          <p:grpSpPr>
            <a:xfrm>
              <a:off x="326573" y="3222173"/>
              <a:ext cx="9058064" cy="1751547"/>
              <a:chOff x="3200401" y="2645230"/>
              <a:chExt cx="12794518" cy="2487386"/>
            </a:xfrm>
            <a:grpFill/>
          </p:grpSpPr>
          <p:cxnSp>
            <p:nvCxnSpPr>
              <p:cNvPr id="154" name="Straight Connector 153"/>
              <p:cNvCxnSpPr>
                <a:endCxn id="83" idx="2"/>
              </p:cNvCxnSpPr>
              <p:nvPr/>
            </p:nvCxnSpPr>
            <p:spPr>
              <a:xfrm flipV="1">
                <a:off x="4223657" y="3845333"/>
                <a:ext cx="11771262" cy="1909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7429500" y="2645230"/>
                <a:ext cx="1562099" cy="2411187"/>
                <a:chOff x="7571015" y="2764972"/>
                <a:chExt cx="1562099" cy="2411187"/>
              </a:xfrm>
              <a:grpFill/>
            </p:grpSpPr>
            <p:sp>
              <p:nvSpPr>
                <p:cNvPr id="178" name="Oval 177"/>
                <p:cNvSpPr/>
                <p:nvPr/>
              </p:nvSpPr>
              <p:spPr>
                <a:xfrm>
                  <a:off x="7903028" y="27649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3200401" y="2656115"/>
                <a:ext cx="1469571" cy="2389414"/>
                <a:chOff x="3200401" y="2656115"/>
                <a:chExt cx="1469571" cy="2389414"/>
              </a:xfrm>
              <a:grpFill/>
            </p:grpSpPr>
            <p:sp>
              <p:nvSpPr>
                <p:cNvPr id="168" name="Oval 167"/>
                <p:cNvSpPr/>
                <p:nvPr/>
              </p:nvSpPr>
              <p:spPr>
                <a:xfrm>
                  <a:off x="3200401" y="265611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8168203">
                  <a:off x="3298372" y="46482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4173797">
                  <a:off x="4049484" y="45175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41472" y="2688772"/>
                <a:ext cx="1605642" cy="2443844"/>
                <a:chOff x="5372101" y="2612572"/>
                <a:chExt cx="1605642" cy="2443844"/>
              </a:xfrm>
              <a:grpFill/>
            </p:grpSpPr>
            <p:sp>
              <p:nvSpPr>
                <p:cNvPr id="158" name="Oval 157"/>
                <p:cNvSpPr/>
                <p:nvPr/>
              </p:nvSpPr>
              <p:spPr>
                <a:xfrm>
                  <a:off x="5747657" y="26125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16200000">
                  <a:off x="5159830" y="361405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flipH="1">
              <a:off x="5921828" y="3189516"/>
              <a:ext cx="4376054" cy="1840627"/>
              <a:chOff x="3112656" y="2659853"/>
              <a:chExt cx="5878943" cy="2472763"/>
            </a:xfrm>
            <a:grpFill/>
          </p:grpSpPr>
          <p:grpSp>
            <p:nvGrpSpPr>
              <p:cNvPr id="65" name="Group 64"/>
              <p:cNvGrpSpPr/>
              <p:nvPr/>
            </p:nvGrpSpPr>
            <p:grpSpPr>
              <a:xfrm>
                <a:off x="7429500" y="2659853"/>
                <a:ext cx="1562099" cy="2396564"/>
                <a:chOff x="7571015" y="2779595"/>
                <a:chExt cx="1562099" cy="2396564"/>
              </a:xfrm>
              <a:grpFill/>
            </p:grpSpPr>
            <p:sp>
              <p:nvSpPr>
                <p:cNvPr id="144" name="Oval 143"/>
                <p:cNvSpPr/>
                <p:nvPr/>
              </p:nvSpPr>
              <p:spPr>
                <a:xfrm>
                  <a:off x="8180887" y="277959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3112656" y="2685363"/>
                <a:ext cx="1557316" cy="2316295"/>
                <a:chOff x="3112656" y="2685363"/>
                <a:chExt cx="1557316" cy="2316295"/>
              </a:xfrm>
              <a:grpFill/>
            </p:grpSpPr>
            <p:sp>
              <p:nvSpPr>
                <p:cNvPr id="78" name="Oval 77"/>
                <p:cNvSpPr/>
                <p:nvPr/>
              </p:nvSpPr>
              <p:spPr>
                <a:xfrm>
                  <a:off x="3112656" y="2685363"/>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5233980">
                  <a:off x="3532361" y="460432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3272670">
                  <a:off x="4107982" y="44590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257800" y="2732645"/>
                <a:ext cx="1589314" cy="2399971"/>
                <a:chOff x="5388429" y="2656445"/>
                <a:chExt cx="1589314" cy="2399971"/>
              </a:xfrm>
              <a:grpFill/>
            </p:grpSpPr>
            <p:sp>
              <p:nvSpPr>
                <p:cNvPr id="68" name="Oval 67"/>
                <p:cNvSpPr/>
                <p:nvPr/>
              </p:nvSpPr>
              <p:spPr>
                <a:xfrm>
                  <a:off x="5996267" y="265644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4611056">
                  <a:off x="5203701" y="359943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p:cNvSpPr/>
          <p:nvPr/>
        </p:nvSpPr>
        <p:spPr>
          <a:xfrm>
            <a:off x="5171338" y="6425293"/>
            <a:ext cx="3403496" cy="369332"/>
          </a:xfrm>
          <a:prstGeom prst="rect">
            <a:avLst/>
          </a:prstGeom>
        </p:spPr>
        <p:txBody>
          <a:bodyPr wrap="none">
            <a:spAutoFit/>
          </a:bodyPr>
          <a:lstStyle/>
          <a:p>
            <a:r>
              <a:rPr lang="en-US" dirty="0">
                <a:solidFill>
                  <a:schemeClr val="bg1"/>
                </a:solidFill>
                <a:effectLst>
                  <a:glow rad="139700">
                    <a:schemeClr val="accent2">
                      <a:satMod val="175000"/>
                      <a:alpha val="40000"/>
                    </a:schemeClr>
                  </a:glow>
                </a:effectLst>
                <a:latin typeface="Open Sans"/>
              </a:rPr>
              <a:t>Our struggle against temptation</a:t>
            </a:r>
            <a:endParaRPr lang="en-US" dirty="0">
              <a:solidFill>
                <a:schemeClr val="bg1"/>
              </a:solidFill>
              <a:effectLst>
                <a:glow rad="139700">
                  <a:schemeClr val="accent2">
                    <a:satMod val="175000"/>
                    <a:alpha val="40000"/>
                  </a:schemeClr>
                </a:glow>
              </a:effectLst>
            </a:endParaRPr>
          </a:p>
        </p:txBody>
      </p:sp>
      <p:grpSp>
        <p:nvGrpSpPr>
          <p:cNvPr id="95" name="Group 94"/>
          <p:cNvGrpSpPr/>
          <p:nvPr/>
        </p:nvGrpSpPr>
        <p:grpSpPr>
          <a:xfrm>
            <a:off x="1148929" y="4986091"/>
            <a:ext cx="9058064" cy="1751547"/>
            <a:chOff x="3200401" y="2645230"/>
            <a:chExt cx="12794518" cy="2487386"/>
          </a:xfrm>
          <a:solidFill>
            <a:schemeClr val="bg1"/>
          </a:solidFill>
        </p:grpSpPr>
        <p:cxnSp>
          <p:nvCxnSpPr>
            <p:cNvPr id="193" name="Straight Connector 192"/>
            <p:cNvCxnSpPr>
              <a:endCxn id="115" idx="2"/>
            </p:cNvCxnSpPr>
            <p:nvPr/>
          </p:nvCxnSpPr>
          <p:spPr>
            <a:xfrm flipV="1">
              <a:off x="4223657" y="3845333"/>
              <a:ext cx="11771262" cy="1909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7429500" y="2645230"/>
              <a:ext cx="1562099" cy="2411187"/>
              <a:chOff x="7571015" y="2764972"/>
              <a:chExt cx="1562099" cy="2411187"/>
            </a:xfrm>
            <a:grpFill/>
          </p:grpSpPr>
          <p:sp>
            <p:nvSpPr>
              <p:cNvPr id="217" name="Oval 216"/>
              <p:cNvSpPr/>
              <p:nvPr/>
            </p:nvSpPr>
            <p:spPr>
              <a:xfrm>
                <a:off x="7903028" y="27649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21002958">
                <a:off x="7587343" y="348342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16200000">
                <a:off x="7358744" y="3755571"/>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4117690">
                <a:off x="8186059" y="36467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8523514" y="386442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5869317">
                <a:off x="7815943" y="43542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18383697">
                <a:off x="7663542" y="477883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2247724">
                <a:off x="8120743" y="43434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5400000">
                <a:off x="8327571" y="47243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3200401" y="2656115"/>
              <a:ext cx="1469571" cy="2389414"/>
              <a:chOff x="3200401" y="2656115"/>
              <a:chExt cx="1469571" cy="2389414"/>
            </a:xfrm>
            <a:grpFill/>
          </p:grpSpPr>
          <p:sp>
            <p:nvSpPr>
              <p:cNvPr id="207" name="Oval 206"/>
              <p:cNvSpPr/>
              <p:nvPr/>
            </p:nvSpPr>
            <p:spPr>
              <a:xfrm>
                <a:off x="3200401" y="2656115"/>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14577816">
                <a:off x="3273665" y="3548661"/>
                <a:ext cx="609600" cy="2017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rot="11402241">
                <a:off x="3810003" y="372291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rot="4482340">
                <a:off x="3733802" y="3439885"/>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rot="964913">
                <a:off x="4060372" y="3657599"/>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5869317">
                <a:off x="3367335" y="4131906"/>
                <a:ext cx="750283" cy="18619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18168203">
                <a:off x="3298372" y="464820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rot="2247724">
                <a:off x="3771654" y="4142205"/>
                <a:ext cx="657112" cy="19908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4173797">
                <a:off x="4049484" y="4517570"/>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5241472" y="2688772"/>
              <a:ext cx="1605642" cy="2443844"/>
              <a:chOff x="5372101" y="2612572"/>
              <a:chExt cx="1605642" cy="2443844"/>
            </a:xfrm>
            <a:grpFill/>
          </p:grpSpPr>
          <p:sp>
            <p:nvSpPr>
              <p:cNvPr id="197" name="Oval 196"/>
              <p:cNvSpPr/>
              <p:nvPr/>
            </p:nvSpPr>
            <p:spPr>
              <a:xfrm>
                <a:off x="5747657" y="2612572"/>
                <a:ext cx="576942" cy="5769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21002958">
                <a:off x="5388429" y="3341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16200000">
                <a:off x="5159830" y="3614056"/>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rot="2988865">
                <a:off x="5998031" y="3439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631723">
                <a:off x="6368143" y="3657598"/>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15869317">
                <a:off x="5551715" y="4201884"/>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7596718">
                <a:off x="5464629" y="4659087"/>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2247724">
                <a:off x="5889171" y="4136572"/>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rot="4827256">
                <a:off x="6095999" y="4484913"/>
                <a:ext cx="609600" cy="18505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7043596" y="4997512"/>
            <a:ext cx="1285592" cy="1466662"/>
            <a:chOff x="7043596" y="4943192"/>
            <a:chExt cx="1285592" cy="1466662"/>
          </a:xfrm>
        </p:grpSpPr>
        <p:sp>
          <p:nvSpPr>
            <p:cNvPr id="7" name="Rounded Rectangle 6"/>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7333307" y="5662805"/>
              <a:ext cx="816847" cy="574164"/>
              <a:chOff x="457200" y="2699749"/>
              <a:chExt cx="3639265" cy="2558051"/>
            </a:xfrm>
          </p:grpSpPr>
          <p:grpSp>
            <p:nvGrpSpPr>
              <p:cNvPr id="228" name="Group 227"/>
              <p:cNvGrpSpPr/>
              <p:nvPr/>
            </p:nvGrpSpPr>
            <p:grpSpPr>
              <a:xfrm>
                <a:off x="2018466" y="2699749"/>
                <a:ext cx="2077999" cy="342839"/>
                <a:chOff x="2018466" y="2699749"/>
                <a:chExt cx="2077999" cy="342839"/>
              </a:xfrm>
            </p:grpSpPr>
            <p:grpSp>
              <p:nvGrpSpPr>
                <p:cNvPr id="234" name="Group 132"/>
                <p:cNvGrpSpPr/>
                <p:nvPr/>
              </p:nvGrpSpPr>
              <p:grpSpPr>
                <a:xfrm rot="18087768">
                  <a:off x="2695159" y="2023056"/>
                  <a:ext cx="323014" cy="1676400"/>
                  <a:chOff x="5029200" y="1295400"/>
                  <a:chExt cx="990600" cy="2438400"/>
                </a:xfrm>
              </p:grpSpPr>
              <p:sp>
                <p:nvSpPr>
                  <p:cNvPr id="239" name="Rounded Rectangle 23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3"/>
                <p:cNvGrpSpPr/>
                <p:nvPr/>
              </p:nvGrpSpPr>
              <p:grpSpPr>
                <a:xfrm rot="2745629">
                  <a:off x="3001537" y="1947661"/>
                  <a:ext cx="284855" cy="1905000"/>
                  <a:chOff x="5029200" y="1295400"/>
                  <a:chExt cx="990600" cy="2438400"/>
                </a:xfrm>
              </p:grpSpPr>
              <p:sp>
                <p:nvSpPr>
                  <p:cNvPr id="236" name="Rounded Rectangle 23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457200" y="3657600"/>
                <a:ext cx="1898820" cy="1600200"/>
                <a:chOff x="914400" y="4419600"/>
                <a:chExt cx="1898820" cy="1600200"/>
              </a:xfrm>
            </p:grpSpPr>
            <p:sp>
              <p:nvSpPr>
                <p:cNvPr id="230" name="Circular Arrow 229"/>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ounded Rectangle 230"/>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269"/>
            <p:cNvGrpSpPr/>
            <p:nvPr/>
          </p:nvGrpSpPr>
          <p:grpSpPr>
            <a:xfrm rot="1638786">
              <a:off x="8024212" y="5734466"/>
              <a:ext cx="116658" cy="589182"/>
              <a:chOff x="609600" y="346364"/>
              <a:chExt cx="685800" cy="3463636"/>
            </a:xfrm>
          </p:grpSpPr>
          <p:sp>
            <p:nvSpPr>
              <p:cNvPr id="284" name="Rounded Rectangle 283"/>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Isosceles Triangle 284"/>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624678" y="5037891"/>
              <a:ext cx="453116" cy="357892"/>
              <a:chOff x="9199981" y="5735008"/>
              <a:chExt cx="453116" cy="357892"/>
            </a:xfrm>
          </p:grpSpPr>
          <p:pic>
            <p:nvPicPr>
              <p:cNvPr id="268"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271" name="Oval 270"/>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Freeform 288"/>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572123" y="4977897"/>
            <a:ext cx="1285592" cy="1466662"/>
            <a:chOff x="8572123" y="4977897"/>
            <a:chExt cx="1285592" cy="1466662"/>
          </a:xfrm>
        </p:grpSpPr>
        <p:sp>
          <p:nvSpPr>
            <p:cNvPr id="247" name="Rounded Rectangle 246"/>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p:cNvGrpSpPr/>
            <p:nvPr/>
          </p:nvGrpSpPr>
          <p:grpSpPr>
            <a:xfrm>
              <a:off x="8673220" y="5157458"/>
              <a:ext cx="1095470" cy="1103315"/>
              <a:chOff x="1371600" y="1219200"/>
              <a:chExt cx="4800600" cy="3780503"/>
            </a:xfrm>
          </p:grpSpPr>
          <p:sp>
            <p:nvSpPr>
              <p:cNvPr id="291" name="Rounded Rectangle 290"/>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887268" y="5362844"/>
              <a:ext cx="671979" cy="369332"/>
            </a:xfrm>
            <a:prstGeom prst="rect">
              <a:avLst/>
            </a:prstGeom>
          </p:spPr>
          <p:txBody>
            <a:bodyPr wrap="none">
              <a:spAutoFit/>
            </a:bodyPr>
            <a:lstStyle/>
            <a:p>
              <a:r>
                <a:rPr lang="en-US" dirty="0">
                  <a:solidFill>
                    <a:schemeClr val="bg1"/>
                  </a:solidFill>
                  <a:latin typeface="Open Sans"/>
                </a:rPr>
                <a:t>Porn</a:t>
              </a:r>
              <a:endParaRPr lang="en-US" dirty="0">
                <a:solidFill>
                  <a:schemeClr val="bg1"/>
                </a:solidFill>
              </a:endParaRPr>
            </a:p>
          </p:txBody>
        </p:sp>
      </p:grpSp>
      <p:grpSp>
        <p:nvGrpSpPr>
          <p:cNvPr id="14" name="Group 13"/>
          <p:cNvGrpSpPr/>
          <p:nvPr/>
        </p:nvGrpSpPr>
        <p:grpSpPr>
          <a:xfrm>
            <a:off x="9993844" y="4985442"/>
            <a:ext cx="1644483" cy="1470023"/>
            <a:chOff x="9993844" y="4985442"/>
            <a:chExt cx="1644483" cy="1470023"/>
          </a:xfrm>
        </p:grpSpPr>
        <p:sp>
          <p:nvSpPr>
            <p:cNvPr id="295" name="Rounded Rectangle 294"/>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10221683" y="5288734"/>
              <a:ext cx="621947" cy="677501"/>
              <a:chOff x="3532202" y="3505200"/>
              <a:chExt cx="2667000" cy="2905225"/>
            </a:xfrm>
          </p:grpSpPr>
          <p:grpSp>
            <p:nvGrpSpPr>
              <p:cNvPr id="297" name="Group 296"/>
              <p:cNvGrpSpPr/>
              <p:nvPr/>
            </p:nvGrpSpPr>
            <p:grpSpPr>
              <a:xfrm>
                <a:off x="3532202" y="3743425"/>
                <a:ext cx="2667000" cy="2667000"/>
                <a:chOff x="2726659" y="4091768"/>
                <a:chExt cx="2667000" cy="2667000"/>
              </a:xfrm>
            </p:grpSpPr>
            <p:sp>
              <p:nvSpPr>
                <p:cNvPr id="299" name="Oval 298"/>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3092812" y="4636216"/>
                  <a:ext cx="762000" cy="762000"/>
                  <a:chOff x="1226056" y="2773679"/>
                  <a:chExt cx="762000" cy="762000"/>
                </a:xfrm>
              </p:grpSpPr>
              <p:sp>
                <p:nvSpPr>
                  <p:cNvPr id="309" name="Oval 30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flipH="1">
                  <a:off x="4133970" y="4637947"/>
                  <a:ext cx="762000" cy="762000"/>
                  <a:chOff x="1226056" y="2773679"/>
                  <a:chExt cx="762000" cy="762000"/>
                </a:xfrm>
              </p:grpSpPr>
              <p:sp>
                <p:nvSpPr>
                  <p:cNvPr id="305" name="Oval 30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Moon 301"/>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3" name="Moon 302"/>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4"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98"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3" name="Group 312"/>
            <p:cNvGrpSpPr/>
            <p:nvPr/>
          </p:nvGrpSpPr>
          <p:grpSpPr>
            <a:xfrm>
              <a:off x="10816086" y="5134103"/>
              <a:ext cx="621947" cy="718706"/>
              <a:chOff x="6525773" y="3776082"/>
              <a:chExt cx="2667000" cy="3081918"/>
            </a:xfrm>
          </p:grpSpPr>
          <p:grpSp>
            <p:nvGrpSpPr>
              <p:cNvPr id="314" name="Group 313"/>
              <p:cNvGrpSpPr/>
              <p:nvPr/>
            </p:nvGrpSpPr>
            <p:grpSpPr>
              <a:xfrm flipH="1">
                <a:off x="6525773" y="3776082"/>
                <a:ext cx="2667000" cy="2667000"/>
                <a:chOff x="2726659" y="4091768"/>
                <a:chExt cx="2667000" cy="2667000"/>
              </a:xfrm>
            </p:grpSpPr>
            <p:sp>
              <p:nvSpPr>
                <p:cNvPr id="316" name="Oval 31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a:off x="3092812" y="4636216"/>
                  <a:ext cx="762000" cy="762000"/>
                  <a:chOff x="1226056" y="2773679"/>
                  <a:chExt cx="762000" cy="762000"/>
                </a:xfrm>
              </p:grpSpPr>
              <p:sp>
                <p:nvSpPr>
                  <p:cNvPr id="326" name="Oval 3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flipH="1">
                  <a:off x="4133970" y="4637947"/>
                  <a:ext cx="762000" cy="762000"/>
                  <a:chOff x="1226056" y="2773679"/>
                  <a:chExt cx="762000" cy="762000"/>
                </a:xfrm>
              </p:grpSpPr>
              <p:sp>
                <p:nvSpPr>
                  <p:cNvPr id="322" name="Oval 32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Moon 31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0" name="Moon 31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1" name="Moon 320"/>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5"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9993844" y="5993800"/>
              <a:ext cx="1644483" cy="461665"/>
            </a:xfrm>
            <a:prstGeom prst="rect">
              <a:avLst/>
            </a:prstGeom>
          </p:spPr>
          <p:txBody>
            <a:bodyPr wrap="square">
              <a:spAutoFit/>
            </a:bodyPr>
            <a:lstStyle/>
            <a:p>
              <a:pPr algn="ctr"/>
              <a:r>
                <a:rPr lang="en-US" sz="1200" dirty="0">
                  <a:solidFill>
                    <a:schemeClr val="bg1"/>
                  </a:solidFill>
                  <a:latin typeface="Open Sans"/>
                </a:rPr>
                <a:t>Unchaste and immoral behavior</a:t>
              </a:r>
              <a:endParaRPr lang="en-US" sz="1200" dirty="0">
                <a:solidFill>
                  <a:schemeClr val="bg1"/>
                </a:solidFill>
              </a:endParaRPr>
            </a:p>
          </p:txBody>
        </p:sp>
      </p:grpSp>
    </p:spTree>
    <p:extLst>
      <p:ext uri="{BB962C8B-B14F-4D97-AF65-F5344CB8AC3E}">
        <p14:creationId xmlns:p14="http://schemas.microsoft.com/office/powerpoint/2010/main" val="41049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ppt_x"/>
                                          </p:val>
                                        </p:tav>
                                        <p:tav tm="100000">
                                          <p:val>
                                            <p:strVal val="#ppt_x"/>
                                          </p:val>
                                        </p:tav>
                                      </p:tavLst>
                                    </p:anim>
                                    <p:anim calcmode="lin" valueType="num">
                                      <p:cBhvr additive="base">
                                        <p:cTn id="16" dur="50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Burdens of the Law of Moses</a:t>
            </a:r>
            <a:endParaRPr lang="en-US" sz="4400" dirty="0">
              <a:solidFill>
                <a:schemeClr val="bg1"/>
              </a:solidFill>
              <a:latin typeface="Britannic Bold" panose="020B0903060703020204" pitchFamily="34" charset="0"/>
            </a:endParaRPr>
          </a:p>
        </p:txBody>
      </p:sp>
      <p:sp>
        <p:nvSpPr>
          <p:cNvPr id="2" name="Rectangle 1"/>
          <p:cNvSpPr/>
          <p:nvPr/>
        </p:nvSpPr>
        <p:spPr>
          <a:xfrm>
            <a:off x="688171" y="1920587"/>
            <a:ext cx="3325029" cy="1938992"/>
          </a:xfrm>
          <a:prstGeom prst="rect">
            <a:avLst/>
          </a:prstGeom>
        </p:spPr>
        <p:txBody>
          <a:bodyPr wrap="square">
            <a:spAutoFit/>
          </a:bodyPr>
          <a:lstStyle/>
          <a:p>
            <a:pPr fontAlgn="base"/>
            <a:r>
              <a:rPr lang="en-US" sz="2000" dirty="0">
                <a:solidFill>
                  <a:schemeClr val="bg1"/>
                </a:solidFill>
              </a:rPr>
              <a:t>Some Jewish Christians had misled the Saints in Galatia by teaching them that they needed to live the law of Moses and be circumcised in order to be saved.</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8" name="Group 187"/>
          <p:cNvGrpSpPr/>
          <p:nvPr/>
        </p:nvGrpSpPr>
        <p:grpSpPr>
          <a:xfrm>
            <a:off x="4372425" y="1700052"/>
            <a:ext cx="3304913" cy="1272496"/>
            <a:chOff x="4299998" y="559315"/>
            <a:chExt cx="4539202" cy="1747736"/>
          </a:xfrm>
        </p:grpSpPr>
        <p:grpSp>
          <p:nvGrpSpPr>
            <p:cNvPr id="189" name="Group 188"/>
            <p:cNvGrpSpPr/>
            <p:nvPr/>
          </p:nvGrpSpPr>
          <p:grpSpPr>
            <a:xfrm>
              <a:off x="4299998" y="559315"/>
              <a:ext cx="4539202" cy="1747736"/>
              <a:chOff x="4299998" y="559315"/>
              <a:chExt cx="4028303" cy="1747736"/>
            </a:xfrm>
          </p:grpSpPr>
          <p:grpSp>
            <p:nvGrpSpPr>
              <p:cNvPr id="191" name="Group 190"/>
              <p:cNvGrpSpPr/>
              <p:nvPr/>
            </p:nvGrpSpPr>
            <p:grpSpPr>
              <a:xfrm>
                <a:off x="6769664" y="951050"/>
                <a:ext cx="1071387" cy="1356001"/>
                <a:chOff x="1460766" y="2387454"/>
                <a:chExt cx="1354118" cy="1356001"/>
              </a:xfrm>
            </p:grpSpPr>
            <p:grpSp>
              <p:nvGrpSpPr>
                <p:cNvPr id="236" name="Group 235"/>
                <p:cNvGrpSpPr/>
                <p:nvPr/>
              </p:nvGrpSpPr>
              <p:grpSpPr>
                <a:xfrm>
                  <a:off x="1460766" y="2387454"/>
                  <a:ext cx="760427" cy="1352158"/>
                  <a:chOff x="1460766" y="2387454"/>
                  <a:chExt cx="760427" cy="1352158"/>
                </a:xfrm>
              </p:grpSpPr>
              <p:sp>
                <p:nvSpPr>
                  <p:cNvPr id="246" name="Oval 245"/>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flipH="1">
                  <a:off x="2054457" y="2391297"/>
                  <a:ext cx="760427" cy="1352158"/>
                  <a:chOff x="1460766" y="2387454"/>
                  <a:chExt cx="760427" cy="1352158"/>
                </a:xfrm>
              </p:grpSpPr>
              <p:sp>
                <p:nvSpPr>
                  <p:cNvPr id="238" name="Oval 23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4598011" y="915103"/>
                <a:ext cx="1071387" cy="1356001"/>
                <a:chOff x="1460766" y="2387454"/>
                <a:chExt cx="1354118" cy="1356001"/>
              </a:xfrm>
            </p:grpSpPr>
            <p:grpSp>
              <p:nvGrpSpPr>
                <p:cNvPr id="218" name="Group 217"/>
                <p:cNvGrpSpPr/>
                <p:nvPr/>
              </p:nvGrpSpPr>
              <p:grpSpPr>
                <a:xfrm>
                  <a:off x="1460766" y="2387454"/>
                  <a:ext cx="760427" cy="1352158"/>
                  <a:chOff x="1460766" y="2387454"/>
                  <a:chExt cx="760427" cy="1352158"/>
                </a:xfrm>
              </p:grpSpPr>
              <p:sp>
                <p:nvSpPr>
                  <p:cNvPr id="228" name="Oval 227"/>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flipH="1">
                  <a:off x="2054457" y="2391297"/>
                  <a:ext cx="760427" cy="1352158"/>
                  <a:chOff x="1460766" y="2387454"/>
                  <a:chExt cx="760427" cy="1352158"/>
                </a:xfrm>
              </p:grpSpPr>
              <p:sp>
                <p:nvSpPr>
                  <p:cNvPr id="220" name="Oval 219"/>
                  <p:cNvSpPr/>
                  <p:nvPr/>
                </p:nvSpPr>
                <p:spPr>
                  <a:xfrm rot="5238995">
                    <a:off x="1358606" y="2489614"/>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5238995">
                    <a:off x="1372471" y="2682065"/>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4892357">
                    <a:off x="1393612" y="282854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4892357">
                    <a:off x="1439455" y="2987428"/>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4448387">
                    <a:off x="1480246" y="316156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4448387">
                    <a:off x="1511429" y="33157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615388">
                    <a:off x="1663829" y="3468181"/>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782955">
                    <a:off x="1823734" y="3546472"/>
                    <a:ext cx="397459" cy="193140"/>
                  </a:xfrm>
                  <a:prstGeom prst="ellipse">
                    <a:avLst/>
                  </a:prstGeom>
                  <a:solidFill>
                    <a:srgbClr val="E0C7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Freeform 192"/>
              <p:cNvSpPr/>
              <p:nvPr/>
            </p:nvSpPr>
            <p:spPr>
              <a:xfrm>
                <a:off x="4299998" y="623794"/>
                <a:ext cx="4028303" cy="563490"/>
              </a:xfrm>
              <a:custGeom>
                <a:avLst/>
                <a:gdLst>
                  <a:gd name="connsiteX0" fmla="*/ 395416 w 4028303"/>
                  <a:gd name="connsiteY0" fmla="*/ 36268 h 563490"/>
                  <a:gd name="connsiteX1" fmla="*/ 395416 w 4028303"/>
                  <a:gd name="connsiteY1" fmla="*/ 36268 h 563490"/>
                  <a:gd name="connsiteX2" fmla="*/ 329513 w 4028303"/>
                  <a:gd name="connsiteY2" fmla="*/ 60982 h 563490"/>
                  <a:gd name="connsiteX3" fmla="*/ 304800 w 4028303"/>
                  <a:gd name="connsiteY3" fmla="*/ 69220 h 563490"/>
                  <a:gd name="connsiteX4" fmla="*/ 230659 w 4028303"/>
                  <a:gd name="connsiteY4" fmla="*/ 118647 h 563490"/>
                  <a:gd name="connsiteX5" fmla="*/ 205946 w 4028303"/>
                  <a:gd name="connsiteY5" fmla="*/ 135123 h 563490"/>
                  <a:gd name="connsiteX6" fmla="*/ 181232 w 4028303"/>
                  <a:gd name="connsiteY6" fmla="*/ 143360 h 563490"/>
                  <a:gd name="connsiteX7" fmla="*/ 131805 w 4028303"/>
                  <a:gd name="connsiteY7" fmla="*/ 184550 h 563490"/>
                  <a:gd name="connsiteX8" fmla="*/ 82378 w 4028303"/>
                  <a:gd name="connsiteY8" fmla="*/ 201025 h 563490"/>
                  <a:gd name="connsiteX9" fmla="*/ 57665 w 4028303"/>
                  <a:gd name="connsiteY9" fmla="*/ 225739 h 563490"/>
                  <a:gd name="connsiteX10" fmla="*/ 32951 w 4028303"/>
                  <a:gd name="connsiteY10" fmla="*/ 242214 h 563490"/>
                  <a:gd name="connsiteX11" fmla="*/ 0 w 4028303"/>
                  <a:gd name="connsiteY11" fmla="*/ 291641 h 563490"/>
                  <a:gd name="connsiteX12" fmla="*/ 16476 w 4028303"/>
                  <a:gd name="connsiteY12" fmla="*/ 406971 h 563490"/>
                  <a:gd name="connsiteX13" fmla="*/ 24713 w 4028303"/>
                  <a:gd name="connsiteY13" fmla="*/ 439923 h 563490"/>
                  <a:gd name="connsiteX14" fmla="*/ 57665 w 4028303"/>
                  <a:gd name="connsiteY14" fmla="*/ 489350 h 563490"/>
                  <a:gd name="connsiteX15" fmla="*/ 123568 w 4028303"/>
                  <a:gd name="connsiteY15" fmla="*/ 472874 h 563490"/>
                  <a:gd name="connsiteX16" fmla="*/ 172995 w 4028303"/>
                  <a:gd name="connsiteY16" fmla="*/ 456398 h 563490"/>
                  <a:gd name="connsiteX17" fmla="*/ 214184 w 4028303"/>
                  <a:gd name="connsiteY17" fmla="*/ 439923 h 563490"/>
                  <a:gd name="connsiteX18" fmla="*/ 271849 w 4028303"/>
                  <a:gd name="connsiteY18" fmla="*/ 431685 h 563490"/>
                  <a:gd name="connsiteX19" fmla="*/ 296562 w 4028303"/>
                  <a:gd name="connsiteY19" fmla="*/ 423447 h 563490"/>
                  <a:gd name="connsiteX20" fmla="*/ 329513 w 4028303"/>
                  <a:gd name="connsiteY20" fmla="*/ 415209 h 563490"/>
                  <a:gd name="connsiteX21" fmla="*/ 354227 w 4028303"/>
                  <a:gd name="connsiteY21" fmla="*/ 398733 h 563490"/>
                  <a:gd name="connsiteX22" fmla="*/ 395416 w 4028303"/>
                  <a:gd name="connsiteY22" fmla="*/ 390496 h 563490"/>
                  <a:gd name="connsiteX23" fmla="*/ 543697 w 4028303"/>
                  <a:gd name="connsiteY23" fmla="*/ 374020 h 563490"/>
                  <a:gd name="connsiteX24" fmla="*/ 675503 w 4028303"/>
                  <a:gd name="connsiteY24" fmla="*/ 349306 h 563490"/>
                  <a:gd name="connsiteX25" fmla="*/ 873211 w 4028303"/>
                  <a:gd name="connsiteY25" fmla="*/ 357544 h 563490"/>
                  <a:gd name="connsiteX26" fmla="*/ 897924 w 4028303"/>
                  <a:gd name="connsiteY26" fmla="*/ 365782 h 563490"/>
                  <a:gd name="connsiteX27" fmla="*/ 947351 w 4028303"/>
                  <a:gd name="connsiteY27" fmla="*/ 374020 h 563490"/>
                  <a:gd name="connsiteX28" fmla="*/ 980303 w 4028303"/>
                  <a:gd name="connsiteY28" fmla="*/ 390496 h 563490"/>
                  <a:gd name="connsiteX29" fmla="*/ 1103870 w 4028303"/>
                  <a:gd name="connsiteY29" fmla="*/ 406971 h 563490"/>
                  <a:gd name="connsiteX30" fmla="*/ 1136822 w 4028303"/>
                  <a:gd name="connsiteY30" fmla="*/ 415209 h 563490"/>
                  <a:gd name="connsiteX31" fmla="*/ 1210962 w 4028303"/>
                  <a:gd name="connsiteY31" fmla="*/ 423447 h 563490"/>
                  <a:gd name="connsiteX32" fmla="*/ 1260389 w 4028303"/>
                  <a:gd name="connsiteY32" fmla="*/ 439923 h 563490"/>
                  <a:gd name="connsiteX33" fmla="*/ 1309816 w 4028303"/>
                  <a:gd name="connsiteY33" fmla="*/ 448160 h 563490"/>
                  <a:gd name="connsiteX34" fmla="*/ 1400432 w 4028303"/>
                  <a:gd name="connsiteY34" fmla="*/ 464636 h 563490"/>
                  <a:gd name="connsiteX35" fmla="*/ 1458097 w 4028303"/>
                  <a:gd name="connsiteY35" fmla="*/ 481112 h 563490"/>
                  <a:gd name="connsiteX36" fmla="*/ 1532238 w 4028303"/>
                  <a:gd name="connsiteY36" fmla="*/ 497587 h 563490"/>
                  <a:gd name="connsiteX37" fmla="*/ 1581665 w 4028303"/>
                  <a:gd name="connsiteY37" fmla="*/ 514063 h 563490"/>
                  <a:gd name="connsiteX38" fmla="*/ 1606378 w 4028303"/>
                  <a:gd name="connsiteY38" fmla="*/ 522301 h 563490"/>
                  <a:gd name="connsiteX39" fmla="*/ 1631092 w 4028303"/>
                  <a:gd name="connsiteY39" fmla="*/ 538777 h 563490"/>
                  <a:gd name="connsiteX40" fmla="*/ 1680519 w 4028303"/>
                  <a:gd name="connsiteY40" fmla="*/ 547014 h 563490"/>
                  <a:gd name="connsiteX41" fmla="*/ 1721708 w 4028303"/>
                  <a:gd name="connsiteY41" fmla="*/ 555252 h 563490"/>
                  <a:gd name="connsiteX42" fmla="*/ 2075935 w 4028303"/>
                  <a:gd name="connsiteY42" fmla="*/ 547014 h 563490"/>
                  <a:gd name="connsiteX43" fmla="*/ 2133600 w 4028303"/>
                  <a:gd name="connsiteY43" fmla="*/ 530539 h 563490"/>
                  <a:gd name="connsiteX44" fmla="*/ 2215978 w 4028303"/>
                  <a:gd name="connsiteY44" fmla="*/ 522301 h 563490"/>
                  <a:gd name="connsiteX45" fmla="*/ 2339546 w 4028303"/>
                  <a:gd name="connsiteY45" fmla="*/ 497587 h 563490"/>
                  <a:gd name="connsiteX46" fmla="*/ 2463113 w 4028303"/>
                  <a:gd name="connsiteY46" fmla="*/ 472874 h 563490"/>
                  <a:gd name="connsiteX47" fmla="*/ 2487827 w 4028303"/>
                  <a:gd name="connsiteY47" fmla="*/ 464636 h 563490"/>
                  <a:gd name="connsiteX48" fmla="*/ 3155092 w 4028303"/>
                  <a:gd name="connsiteY48" fmla="*/ 464636 h 563490"/>
                  <a:gd name="connsiteX49" fmla="*/ 3245708 w 4028303"/>
                  <a:gd name="connsiteY49" fmla="*/ 481112 h 563490"/>
                  <a:gd name="connsiteX50" fmla="*/ 3336324 w 4028303"/>
                  <a:gd name="connsiteY50" fmla="*/ 497587 h 563490"/>
                  <a:gd name="connsiteX51" fmla="*/ 3418703 w 4028303"/>
                  <a:gd name="connsiteY51" fmla="*/ 514063 h 563490"/>
                  <a:gd name="connsiteX52" fmla="*/ 3476368 w 4028303"/>
                  <a:gd name="connsiteY52" fmla="*/ 530539 h 563490"/>
                  <a:gd name="connsiteX53" fmla="*/ 3550508 w 4028303"/>
                  <a:gd name="connsiteY53" fmla="*/ 538777 h 563490"/>
                  <a:gd name="connsiteX54" fmla="*/ 3682313 w 4028303"/>
                  <a:gd name="connsiteY54" fmla="*/ 555252 h 563490"/>
                  <a:gd name="connsiteX55" fmla="*/ 3789405 w 4028303"/>
                  <a:gd name="connsiteY55" fmla="*/ 563490 h 563490"/>
                  <a:gd name="connsiteX56" fmla="*/ 3954162 w 4028303"/>
                  <a:gd name="connsiteY56" fmla="*/ 555252 h 563490"/>
                  <a:gd name="connsiteX57" fmla="*/ 4011827 w 4028303"/>
                  <a:gd name="connsiteY57" fmla="*/ 489350 h 563490"/>
                  <a:gd name="connsiteX58" fmla="*/ 4028303 w 4028303"/>
                  <a:gd name="connsiteY58" fmla="*/ 464636 h 563490"/>
                  <a:gd name="connsiteX59" fmla="*/ 4020065 w 4028303"/>
                  <a:gd name="connsiteY59" fmla="*/ 308117 h 563490"/>
                  <a:gd name="connsiteX60" fmla="*/ 3987113 w 4028303"/>
                  <a:gd name="connsiteY60" fmla="*/ 217501 h 563490"/>
                  <a:gd name="connsiteX61" fmla="*/ 3962400 w 4028303"/>
                  <a:gd name="connsiteY61" fmla="*/ 192787 h 563490"/>
                  <a:gd name="connsiteX62" fmla="*/ 3945924 w 4028303"/>
                  <a:gd name="connsiteY62" fmla="*/ 168074 h 563490"/>
                  <a:gd name="connsiteX63" fmla="*/ 3847070 w 4028303"/>
                  <a:gd name="connsiteY63" fmla="*/ 118647 h 563490"/>
                  <a:gd name="connsiteX64" fmla="*/ 3665838 w 4028303"/>
                  <a:gd name="connsiteY64" fmla="*/ 110409 h 563490"/>
                  <a:gd name="connsiteX65" fmla="*/ 3583459 w 4028303"/>
                  <a:gd name="connsiteY65" fmla="*/ 93933 h 563490"/>
                  <a:gd name="connsiteX66" fmla="*/ 3492843 w 4028303"/>
                  <a:gd name="connsiteY66" fmla="*/ 77458 h 563490"/>
                  <a:gd name="connsiteX67" fmla="*/ 3064476 w 4028303"/>
                  <a:gd name="connsiteY67" fmla="*/ 85696 h 563490"/>
                  <a:gd name="connsiteX68" fmla="*/ 3039762 w 4028303"/>
                  <a:gd name="connsiteY68" fmla="*/ 93933 h 563490"/>
                  <a:gd name="connsiteX69" fmla="*/ 2924432 w 4028303"/>
                  <a:gd name="connsiteY69" fmla="*/ 102171 h 563490"/>
                  <a:gd name="connsiteX70" fmla="*/ 2883243 w 4028303"/>
                  <a:gd name="connsiteY70" fmla="*/ 110409 h 563490"/>
                  <a:gd name="connsiteX71" fmla="*/ 2364259 w 4028303"/>
                  <a:gd name="connsiteY71" fmla="*/ 110409 h 563490"/>
                  <a:gd name="connsiteX72" fmla="*/ 1795849 w 4028303"/>
                  <a:gd name="connsiteY72" fmla="*/ 102171 h 563490"/>
                  <a:gd name="connsiteX73" fmla="*/ 1713470 w 4028303"/>
                  <a:gd name="connsiteY73" fmla="*/ 85696 h 563490"/>
                  <a:gd name="connsiteX74" fmla="*/ 1441622 w 4028303"/>
                  <a:gd name="connsiteY74" fmla="*/ 69220 h 563490"/>
                  <a:gd name="connsiteX75" fmla="*/ 1416908 w 4028303"/>
                  <a:gd name="connsiteY75" fmla="*/ 60982 h 563490"/>
                  <a:gd name="connsiteX76" fmla="*/ 1293340 w 4028303"/>
                  <a:gd name="connsiteY76" fmla="*/ 36268 h 563490"/>
                  <a:gd name="connsiteX77" fmla="*/ 799070 w 4028303"/>
                  <a:gd name="connsiteY77" fmla="*/ 19793 h 563490"/>
                  <a:gd name="connsiteX78" fmla="*/ 650789 w 4028303"/>
                  <a:gd name="connsiteY78" fmla="*/ 11555 h 563490"/>
                  <a:gd name="connsiteX79" fmla="*/ 395416 w 4028303"/>
                  <a:gd name="connsiteY79" fmla="*/ 11555 h 563490"/>
                  <a:gd name="connsiteX80" fmla="*/ 395416 w 4028303"/>
                  <a:gd name="connsiteY80" fmla="*/ 36268 h 5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28303" h="563490">
                    <a:moveTo>
                      <a:pt x="395416" y="36268"/>
                    </a:moveTo>
                    <a:lnTo>
                      <a:pt x="395416" y="36268"/>
                    </a:lnTo>
                    <a:lnTo>
                      <a:pt x="329513" y="60982"/>
                    </a:lnTo>
                    <a:cubicBezTo>
                      <a:pt x="321353" y="63950"/>
                      <a:pt x="312391" y="65003"/>
                      <a:pt x="304800" y="69220"/>
                    </a:cubicBezTo>
                    <a:cubicBezTo>
                      <a:pt x="304799" y="69220"/>
                      <a:pt x="243016" y="110409"/>
                      <a:pt x="230659" y="118647"/>
                    </a:cubicBezTo>
                    <a:cubicBezTo>
                      <a:pt x="222421" y="124139"/>
                      <a:pt x="215339" y="131993"/>
                      <a:pt x="205946" y="135123"/>
                    </a:cubicBezTo>
                    <a:lnTo>
                      <a:pt x="181232" y="143360"/>
                    </a:lnTo>
                    <a:cubicBezTo>
                      <a:pt x="165712" y="158881"/>
                      <a:pt x="152450" y="175375"/>
                      <a:pt x="131805" y="184550"/>
                    </a:cubicBezTo>
                    <a:cubicBezTo>
                      <a:pt x="115935" y="191603"/>
                      <a:pt x="82378" y="201025"/>
                      <a:pt x="82378" y="201025"/>
                    </a:cubicBezTo>
                    <a:cubicBezTo>
                      <a:pt x="74140" y="209263"/>
                      <a:pt x="66615" y="218281"/>
                      <a:pt x="57665" y="225739"/>
                    </a:cubicBezTo>
                    <a:cubicBezTo>
                      <a:pt x="50059" y="232077"/>
                      <a:pt x="39471" y="234763"/>
                      <a:pt x="32951" y="242214"/>
                    </a:cubicBezTo>
                    <a:cubicBezTo>
                      <a:pt x="19912" y="257116"/>
                      <a:pt x="0" y="291641"/>
                      <a:pt x="0" y="291641"/>
                    </a:cubicBezTo>
                    <a:cubicBezTo>
                      <a:pt x="13178" y="436602"/>
                      <a:pt x="-2543" y="340402"/>
                      <a:pt x="16476" y="406971"/>
                    </a:cubicBezTo>
                    <a:cubicBezTo>
                      <a:pt x="19586" y="417857"/>
                      <a:pt x="19650" y="429796"/>
                      <a:pt x="24713" y="439923"/>
                    </a:cubicBezTo>
                    <a:cubicBezTo>
                      <a:pt x="33568" y="457634"/>
                      <a:pt x="57665" y="489350"/>
                      <a:pt x="57665" y="489350"/>
                    </a:cubicBezTo>
                    <a:cubicBezTo>
                      <a:pt x="132646" y="464355"/>
                      <a:pt x="14226" y="502695"/>
                      <a:pt x="123568" y="472874"/>
                    </a:cubicBezTo>
                    <a:cubicBezTo>
                      <a:pt x="140323" y="468304"/>
                      <a:pt x="156870" y="462848"/>
                      <a:pt x="172995" y="456398"/>
                    </a:cubicBezTo>
                    <a:cubicBezTo>
                      <a:pt x="186725" y="450906"/>
                      <a:pt x="199838" y="443509"/>
                      <a:pt x="214184" y="439923"/>
                    </a:cubicBezTo>
                    <a:cubicBezTo>
                      <a:pt x="233021" y="435214"/>
                      <a:pt x="252627" y="434431"/>
                      <a:pt x="271849" y="431685"/>
                    </a:cubicBezTo>
                    <a:cubicBezTo>
                      <a:pt x="280087" y="428939"/>
                      <a:pt x="288213" y="425833"/>
                      <a:pt x="296562" y="423447"/>
                    </a:cubicBezTo>
                    <a:cubicBezTo>
                      <a:pt x="307448" y="420337"/>
                      <a:pt x="319107" y="419669"/>
                      <a:pt x="329513" y="415209"/>
                    </a:cubicBezTo>
                    <a:cubicBezTo>
                      <a:pt x="338613" y="411309"/>
                      <a:pt x="344957" y="402209"/>
                      <a:pt x="354227" y="398733"/>
                    </a:cubicBezTo>
                    <a:cubicBezTo>
                      <a:pt x="367337" y="393817"/>
                      <a:pt x="381640" y="393001"/>
                      <a:pt x="395416" y="390496"/>
                    </a:cubicBezTo>
                    <a:cubicBezTo>
                      <a:pt x="482812" y="374606"/>
                      <a:pt x="417600" y="388031"/>
                      <a:pt x="543697" y="374020"/>
                    </a:cubicBezTo>
                    <a:cubicBezTo>
                      <a:pt x="572590" y="370810"/>
                      <a:pt x="657483" y="352910"/>
                      <a:pt x="675503" y="349306"/>
                    </a:cubicBezTo>
                    <a:cubicBezTo>
                      <a:pt x="741406" y="352052"/>
                      <a:pt x="807431" y="352671"/>
                      <a:pt x="873211" y="357544"/>
                    </a:cubicBezTo>
                    <a:cubicBezTo>
                      <a:pt x="881871" y="358185"/>
                      <a:pt x="889447" y="363898"/>
                      <a:pt x="897924" y="365782"/>
                    </a:cubicBezTo>
                    <a:cubicBezTo>
                      <a:pt x="914229" y="369405"/>
                      <a:pt x="930875" y="371274"/>
                      <a:pt x="947351" y="374020"/>
                    </a:cubicBezTo>
                    <a:cubicBezTo>
                      <a:pt x="958335" y="379512"/>
                      <a:pt x="968653" y="386613"/>
                      <a:pt x="980303" y="390496"/>
                    </a:cubicBezTo>
                    <a:cubicBezTo>
                      <a:pt x="1009548" y="400244"/>
                      <a:pt x="1084436" y="405028"/>
                      <a:pt x="1103870" y="406971"/>
                    </a:cubicBezTo>
                    <a:cubicBezTo>
                      <a:pt x="1114854" y="409717"/>
                      <a:pt x="1125632" y="413487"/>
                      <a:pt x="1136822" y="415209"/>
                    </a:cubicBezTo>
                    <a:cubicBezTo>
                      <a:pt x="1161398" y="418990"/>
                      <a:pt x="1186579" y="418570"/>
                      <a:pt x="1210962" y="423447"/>
                    </a:cubicBezTo>
                    <a:cubicBezTo>
                      <a:pt x="1227992" y="426853"/>
                      <a:pt x="1243258" y="437068"/>
                      <a:pt x="1260389" y="439923"/>
                    </a:cubicBezTo>
                    <a:lnTo>
                      <a:pt x="1309816" y="448160"/>
                    </a:lnTo>
                    <a:cubicBezTo>
                      <a:pt x="1371975" y="468880"/>
                      <a:pt x="1283995" y="441348"/>
                      <a:pt x="1400432" y="464636"/>
                    </a:cubicBezTo>
                    <a:cubicBezTo>
                      <a:pt x="1420035" y="468557"/>
                      <a:pt x="1438703" y="476263"/>
                      <a:pt x="1458097" y="481112"/>
                    </a:cubicBezTo>
                    <a:cubicBezTo>
                      <a:pt x="1505103" y="492864"/>
                      <a:pt x="1489976" y="484909"/>
                      <a:pt x="1532238" y="497587"/>
                    </a:cubicBezTo>
                    <a:cubicBezTo>
                      <a:pt x="1548873" y="502577"/>
                      <a:pt x="1565189" y="508571"/>
                      <a:pt x="1581665" y="514063"/>
                    </a:cubicBezTo>
                    <a:cubicBezTo>
                      <a:pt x="1589903" y="516809"/>
                      <a:pt x="1599153" y="517484"/>
                      <a:pt x="1606378" y="522301"/>
                    </a:cubicBezTo>
                    <a:cubicBezTo>
                      <a:pt x="1614616" y="527793"/>
                      <a:pt x="1621699" y="535646"/>
                      <a:pt x="1631092" y="538777"/>
                    </a:cubicBezTo>
                    <a:cubicBezTo>
                      <a:pt x="1646938" y="544059"/>
                      <a:pt x="1664086" y="544026"/>
                      <a:pt x="1680519" y="547014"/>
                    </a:cubicBezTo>
                    <a:cubicBezTo>
                      <a:pt x="1694295" y="549519"/>
                      <a:pt x="1707978" y="552506"/>
                      <a:pt x="1721708" y="555252"/>
                    </a:cubicBezTo>
                    <a:cubicBezTo>
                      <a:pt x="1839784" y="552506"/>
                      <a:pt x="1958039" y="554088"/>
                      <a:pt x="2075935" y="547014"/>
                    </a:cubicBezTo>
                    <a:cubicBezTo>
                      <a:pt x="2095890" y="545817"/>
                      <a:pt x="2113913" y="534013"/>
                      <a:pt x="2133600" y="530539"/>
                    </a:cubicBezTo>
                    <a:cubicBezTo>
                      <a:pt x="2160776" y="525743"/>
                      <a:pt x="2188519" y="525047"/>
                      <a:pt x="2215978" y="522301"/>
                    </a:cubicBezTo>
                    <a:cubicBezTo>
                      <a:pt x="2288995" y="497962"/>
                      <a:pt x="2248144" y="507743"/>
                      <a:pt x="2339546" y="497587"/>
                    </a:cubicBezTo>
                    <a:cubicBezTo>
                      <a:pt x="2412563" y="473249"/>
                      <a:pt x="2371712" y="483030"/>
                      <a:pt x="2463113" y="472874"/>
                    </a:cubicBezTo>
                    <a:cubicBezTo>
                      <a:pt x="2471351" y="470128"/>
                      <a:pt x="2479173" y="465357"/>
                      <a:pt x="2487827" y="464636"/>
                    </a:cubicBezTo>
                    <a:cubicBezTo>
                      <a:pt x="2704848" y="446551"/>
                      <a:pt x="2947233" y="461172"/>
                      <a:pt x="3155092" y="464636"/>
                    </a:cubicBezTo>
                    <a:cubicBezTo>
                      <a:pt x="3256835" y="484985"/>
                      <a:pt x="3129772" y="460032"/>
                      <a:pt x="3245708" y="481112"/>
                    </a:cubicBezTo>
                    <a:cubicBezTo>
                      <a:pt x="3372265" y="504123"/>
                      <a:pt x="3190787" y="473333"/>
                      <a:pt x="3336324" y="497587"/>
                    </a:cubicBezTo>
                    <a:cubicBezTo>
                      <a:pt x="3397239" y="517892"/>
                      <a:pt x="3312683" y="491344"/>
                      <a:pt x="3418703" y="514063"/>
                    </a:cubicBezTo>
                    <a:cubicBezTo>
                      <a:pt x="3438250" y="518252"/>
                      <a:pt x="3456720" y="526855"/>
                      <a:pt x="3476368" y="530539"/>
                    </a:cubicBezTo>
                    <a:cubicBezTo>
                      <a:pt x="3500808" y="535122"/>
                      <a:pt x="3525835" y="535693"/>
                      <a:pt x="3550508" y="538777"/>
                    </a:cubicBezTo>
                    <a:cubicBezTo>
                      <a:pt x="3632624" y="549041"/>
                      <a:pt x="3589086" y="546777"/>
                      <a:pt x="3682313" y="555252"/>
                    </a:cubicBezTo>
                    <a:cubicBezTo>
                      <a:pt x="3717969" y="558494"/>
                      <a:pt x="3753708" y="560744"/>
                      <a:pt x="3789405" y="563490"/>
                    </a:cubicBezTo>
                    <a:cubicBezTo>
                      <a:pt x="3844324" y="560744"/>
                      <a:pt x="3899636" y="562364"/>
                      <a:pt x="3954162" y="555252"/>
                    </a:cubicBezTo>
                    <a:cubicBezTo>
                      <a:pt x="3979226" y="551983"/>
                      <a:pt x="4005636" y="498637"/>
                      <a:pt x="4011827" y="489350"/>
                    </a:cubicBezTo>
                    <a:lnTo>
                      <a:pt x="4028303" y="464636"/>
                    </a:lnTo>
                    <a:cubicBezTo>
                      <a:pt x="4025557" y="412463"/>
                      <a:pt x="4025835" y="360043"/>
                      <a:pt x="4020065" y="308117"/>
                    </a:cubicBezTo>
                    <a:cubicBezTo>
                      <a:pt x="4015842" y="270113"/>
                      <a:pt x="4009742" y="244656"/>
                      <a:pt x="3987113" y="217501"/>
                    </a:cubicBezTo>
                    <a:cubicBezTo>
                      <a:pt x="3979655" y="208551"/>
                      <a:pt x="3969858" y="201737"/>
                      <a:pt x="3962400" y="192787"/>
                    </a:cubicBezTo>
                    <a:cubicBezTo>
                      <a:pt x="3956062" y="185181"/>
                      <a:pt x="3953375" y="174593"/>
                      <a:pt x="3945924" y="168074"/>
                    </a:cubicBezTo>
                    <a:cubicBezTo>
                      <a:pt x="3925080" y="149835"/>
                      <a:pt x="3877540" y="120032"/>
                      <a:pt x="3847070" y="118647"/>
                    </a:cubicBezTo>
                    <a:lnTo>
                      <a:pt x="3665838" y="110409"/>
                    </a:lnTo>
                    <a:cubicBezTo>
                      <a:pt x="3638378" y="104917"/>
                      <a:pt x="3611081" y="98537"/>
                      <a:pt x="3583459" y="93933"/>
                    </a:cubicBezTo>
                    <a:cubicBezTo>
                      <a:pt x="3490308" y="78408"/>
                      <a:pt x="3545868" y="95133"/>
                      <a:pt x="3492843" y="77458"/>
                    </a:cubicBezTo>
                    <a:lnTo>
                      <a:pt x="3064476" y="85696"/>
                    </a:lnTo>
                    <a:cubicBezTo>
                      <a:pt x="3055798" y="86012"/>
                      <a:pt x="3048386" y="92918"/>
                      <a:pt x="3039762" y="93933"/>
                    </a:cubicBezTo>
                    <a:cubicBezTo>
                      <a:pt x="3001485" y="98436"/>
                      <a:pt x="2962875" y="99425"/>
                      <a:pt x="2924432" y="102171"/>
                    </a:cubicBezTo>
                    <a:cubicBezTo>
                      <a:pt x="2910702" y="104917"/>
                      <a:pt x="2897159" y="108863"/>
                      <a:pt x="2883243" y="110409"/>
                    </a:cubicBezTo>
                    <a:cubicBezTo>
                      <a:pt x="2701533" y="130599"/>
                      <a:pt x="2572979" y="113917"/>
                      <a:pt x="2364259" y="110409"/>
                    </a:cubicBezTo>
                    <a:lnTo>
                      <a:pt x="1795849" y="102171"/>
                    </a:lnTo>
                    <a:cubicBezTo>
                      <a:pt x="1760497" y="90387"/>
                      <a:pt x="1762330" y="89360"/>
                      <a:pt x="1713470" y="85696"/>
                    </a:cubicBezTo>
                    <a:cubicBezTo>
                      <a:pt x="1622942" y="78907"/>
                      <a:pt x="1441622" y="69220"/>
                      <a:pt x="1441622" y="69220"/>
                    </a:cubicBezTo>
                    <a:cubicBezTo>
                      <a:pt x="1433384" y="66474"/>
                      <a:pt x="1425332" y="63088"/>
                      <a:pt x="1416908" y="60982"/>
                    </a:cubicBezTo>
                    <a:cubicBezTo>
                      <a:pt x="1374971" y="50497"/>
                      <a:pt x="1335735" y="42324"/>
                      <a:pt x="1293340" y="36268"/>
                    </a:cubicBezTo>
                    <a:cubicBezTo>
                      <a:pt x="1115724" y="10895"/>
                      <a:pt x="1056045" y="24735"/>
                      <a:pt x="799070" y="19793"/>
                    </a:cubicBezTo>
                    <a:lnTo>
                      <a:pt x="650789" y="11555"/>
                    </a:lnTo>
                    <a:cubicBezTo>
                      <a:pt x="505348" y="781"/>
                      <a:pt x="628720" y="-7887"/>
                      <a:pt x="395416" y="11555"/>
                    </a:cubicBezTo>
                    <a:cubicBezTo>
                      <a:pt x="389297" y="12065"/>
                      <a:pt x="384432" y="17047"/>
                      <a:pt x="395416" y="36268"/>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4528847" y="745019"/>
                <a:ext cx="3682314" cy="374708"/>
              </a:xfrm>
              <a:custGeom>
                <a:avLst/>
                <a:gdLst>
                  <a:gd name="connsiteX0" fmla="*/ 0 w 3682314"/>
                  <a:gd name="connsiteY0" fmla="*/ 94622 h 374708"/>
                  <a:gd name="connsiteX1" fmla="*/ 123568 w 3682314"/>
                  <a:gd name="connsiteY1" fmla="*/ 86384 h 374708"/>
                  <a:gd name="connsiteX2" fmla="*/ 247135 w 3682314"/>
                  <a:gd name="connsiteY2" fmla="*/ 61671 h 374708"/>
                  <a:gd name="connsiteX3" fmla="*/ 329514 w 3682314"/>
                  <a:gd name="connsiteY3" fmla="*/ 53433 h 374708"/>
                  <a:gd name="connsiteX4" fmla="*/ 593125 w 3682314"/>
                  <a:gd name="connsiteY4" fmla="*/ 28719 h 374708"/>
                  <a:gd name="connsiteX5" fmla="*/ 626076 w 3682314"/>
                  <a:gd name="connsiteY5" fmla="*/ 20481 h 374708"/>
                  <a:gd name="connsiteX6" fmla="*/ 1342768 w 3682314"/>
                  <a:gd name="connsiteY6" fmla="*/ 20481 h 374708"/>
                  <a:gd name="connsiteX7" fmla="*/ 1458098 w 3682314"/>
                  <a:gd name="connsiteY7" fmla="*/ 53433 h 374708"/>
                  <a:gd name="connsiteX8" fmla="*/ 1532238 w 3682314"/>
                  <a:gd name="connsiteY8" fmla="*/ 78146 h 374708"/>
                  <a:gd name="connsiteX9" fmla="*/ 1631092 w 3682314"/>
                  <a:gd name="connsiteY9" fmla="*/ 86384 h 374708"/>
                  <a:gd name="connsiteX10" fmla="*/ 1902941 w 3682314"/>
                  <a:gd name="connsiteY10" fmla="*/ 111098 h 374708"/>
                  <a:gd name="connsiteX11" fmla="*/ 2446638 w 3682314"/>
                  <a:gd name="connsiteY11" fmla="*/ 102860 h 374708"/>
                  <a:gd name="connsiteX12" fmla="*/ 2496065 w 3682314"/>
                  <a:gd name="connsiteY12" fmla="*/ 86384 h 374708"/>
                  <a:gd name="connsiteX13" fmla="*/ 2520779 w 3682314"/>
                  <a:gd name="connsiteY13" fmla="*/ 78146 h 374708"/>
                  <a:gd name="connsiteX14" fmla="*/ 2545492 w 3682314"/>
                  <a:gd name="connsiteY14" fmla="*/ 61671 h 374708"/>
                  <a:gd name="connsiteX15" fmla="*/ 2586681 w 3682314"/>
                  <a:gd name="connsiteY15" fmla="*/ 53433 h 374708"/>
                  <a:gd name="connsiteX16" fmla="*/ 2669060 w 3682314"/>
                  <a:gd name="connsiteY16" fmla="*/ 36957 h 374708"/>
                  <a:gd name="connsiteX17" fmla="*/ 2907957 w 3682314"/>
                  <a:gd name="connsiteY17" fmla="*/ 45195 h 374708"/>
                  <a:gd name="connsiteX18" fmla="*/ 2982098 w 3682314"/>
                  <a:gd name="connsiteY18" fmla="*/ 69908 h 374708"/>
                  <a:gd name="connsiteX19" fmla="*/ 3089189 w 3682314"/>
                  <a:gd name="connsiteY19" fmla="*/ 86384 h 374708"/>
                  <a:gd name="connsiteX20" fmla="*/ 3179806 w 3682314"/>
                  <a:gd name="connsiteY20" fmla="*/ 119335 h 374708"/>
                  <a:gd name="connsiteX21" fmla="*/ 3220995 w 3682314"/>
                  <a:gd name="connsiteY21" fmla="*/ 127573 h 374708"/>
                  <a:gd name="connsiteX22" fmla="*/ 3369276 w 3682314"/>
                  <a:gd name="connsiteY22" fmla="*/ 160525 h 374708"/>
                  <a:gd name="connsiteX23" fmla="*/ 3451654 w 3682314"/>
                  <a:gd name="connsiteY23" fmla="*/ 201714 h 374708"/>
                  <a:gd name="connsiteX24" fmla="*/ 3443416 w 3682314"/>
                  <a:gd name="connsiteY24" fmla="*/ 251141 h 374708"/>
                  <a:gd name="connsiteX25" fmla="*/ 3435179 w 3682314"/>
                  <a:gd name="connsiteY25" fmla="*/ 284092 h 374708"/>
                  <a:gd name="connsiteX26" fmla="*/ 3451654 w 3682314"/>
                  <a:gd name="connsiteY26" fmla="*/ 374708 h 374708"/>
                  <a:gd name="connsiteX27" fmla="*/ 3459892 w 3682314"/>
                  <a:gd name="connsiteY27" fmla="*/ 226427 h 374708"/>
                  <a:gd name="connsiteX28" fmla="*/ 3492843 w 3682314"/>
                  <a:gd name="connsiteY28" fmla="*/ 177000 h 374708"/>
                  <a:gd name="connsiteX29" fmla="*/ 3599935 w 3682314"/>
                  <a:gd name="connsiteY29" fmla="*/ 168762 h 374708"/>
                  <a:gd name="connsiteX30" fmla="*/ 3682314 w 3682314"/>
                  <a:gd name="connsiteY30" fmla="*/ 152287 h 3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82314" h="374708">
                    <a:moveTo>
                      <a:pt x="0" y="94622"/>
                    </a:moveTo>
                    <a:cubicBezTo>
                      <a:pt x="41189" y="91876"/>
                      <a:pt x="82473" y="90298"/>
                      <a:pt x="123568" y="86384"/>
                    </a:cubicBezTo>
                    <a:cubicBezTo>
                      <a:pt x="174409" y="81542"/>
                      <a:pt x="192395" y="70314"/>
                      <a:pt x="247135" y="61671"/>
                    </a:cubicBezTo>
                    <a:cubicBezTo>
                      <a:pt x="274394" y="57367"/>
                      <a:pt x="302024" y="55859"/>
                      <a:pt x="329514" y="53433"/>
                    </a:cubicBezTo>
                    <a:cubicBezTo>
                      <a:pt x="578586" y="31456"/>
                      <a:pt x="451792" y="46386"/>
                      <a:pt x="593125" y="28719"/>
                    </a:cubicBezTo>
                    <a:cubicBezTo>
                      <a:pt x="604109" y="25973"/>
                      <a:pt x="614974" y="22701"/>
                      <a:pt x="626076" y="20481"/>
                    </a:cubicBezTo>
                    <a:cubicBezTo>
                      <a:pt x="852700" y="-24842"/>
                      <a:pt x="1221000" y="18978"/>
                      <a:pt x="1342768" y="20481"/>
                    </a:cubicBezTo>
                    <a:cubicBezTo>
                      <a:pt x="1425517" y="41169"/>
                      <a:pt x="1387191" y="29797"/>
                      <a:pt x="1458098" y="53433"/>
                    </a:cubicBezTo>
                    <a:lnTo>
                      <a:pt x="1532238" y="78146"/>
                    </a:lnTo>
                    <a:lnTo>
                      <a:pt x="1631092" y="86384"/>
                    </a:lnTo>
                    <a:cubicBezTo>
                      <a:pt x="1751594" y="116510"/>
                      <a:pt x="1710941" y="111098"/>
                      <a:pt x="1902941" y="111098"/>
                    </a:cubicBezTo>
                    <a:cubicBezTo>
                      <a:pt x="2084194" y="111098"/>
                      <a:pt x="2265406" y="105606"/>
                      <a:pt x="2446638" y="102860"/>
                    </a:cubicBezTo>
                    <a:lnTo>
                      <a:pt x="2496065" y="86384"/>
                    </a:lnTo>
                    <a:cubicBezTo>
                      <a:pt x="2504303" y="83638"/>
                      <a:pt x="2513554" y="82963"/>
                      <a:pt x="2520779" y="78146"/>
                    </a:cubicBezTo>
                    <a:cubicBezTo>
                      <a:pt x="2529017" y="72654"/>
                      <a:pt x="2536222" y="65147"/>
                      <a:pt x="2545492" y="61671"/>
                    </a:cubicBezTo>
                    <a:cubicBezTo>
                      <a:pt x="2558602" y="56755"/>
                      <a:pt x="2573013" y="56470"/>
                      <a:pt x="2586681" y="53433"/>
                    </a:cubicBezTo>
                    <a:cubicBezTo>
                      <a:pt x="2660413" y="37048"/>
                      <a:pt x="2572210" y="53099"/>
                      <a:pt x="2669060" y="36957"/>
                    </a:cubicBezTo>
                    <a:cubicBezTo>
                      <a:pt x="2748692" y="39703"/>
                      <a:pt x="2828715" y="36854"/>
                      <a:pt x="2907957" y="45195"/>
                    </a:cubicBezTo>
                    <a:cubicBezTo>
                      <a:pt x="2933864" y="47922"/>
                      <a:pt x="2956309" y="66224"/>
                      <a:pt x="2982098" y="69908"/>
                    </a:cubicBezTo>
                    <a:cubicBezTo>
                      <a:pt x="3056297" y="80508"/>
                      <a:pt x="3020610" y="74954"/>
                      <a:pt x="3089189" y="86384"/>
                    </a:cubicBezTo>
                    <a:cubicBezTo>
                      <a:pt x="3110486" y="94903"/>
                      <a:pt x="3158649" y="115104"/>
                      <a:pt x="3179806" y="119335"/>
                    </a:cubicBezTo>
                    <a:cubicBezTo>
                      <a:pt x="3193536" y="122081"/>
                      <a:pt x="3207532" y="123726"/>
                      <a:pt x="3220995" y="127573"/>
                    </a:cubicBezTo>
                    <a:cubicBezTo>
                      <a:pt x="3345378" y="163112"/>
                      <a:pt x="3243802" y="146583"/>
                      <a:pt x="3369276" y="160525"/>
                    </a:cubicBezTo>
                    <a:cubicBezTo>
                      <a:pt x="3444784" y="179401"/>
                      <a:pt x="3422619" y="158159"/>
                      <a:pt x="3451654" y="201714"/>
                    </a:cubicBezTo>
                    <a:cubicBezTo>
                      <a:pt x="3448908" y="218190"/>
                      <a:pt x="3446692" y="234762"/>
                      <a:pt x="3443416" y="251141"/>
                    </a:cubicBezTo>
                    <a:cubicBezTo>
                      <a:pt x="3441196" y="262243"/>
                      <a:pt x="3434426" y="272795"/>
                      <a:pt x="3435179" y="284092"/>
                    </a:cubicBezTo>
                    <a:cubicBezTo>
                      <a:pt x="3437221" y="314724"/>
                      <a:pt x="3446162" y="344503"/>
                      <a:pt x="3451654" y="374708"/>
                    </a:cubicBezTo>
                    <a:cubicBezTo>
                      <a:pt x="3454400" y="325281"/>
                      <a:pt x="3455410" y="275727"/>
                      <a:pt x="3459892" y="226427"/>
                    </a:cubicBezTo>
                    <a:cubicBezTo>
                      <a:pt x="3461914" y="204191"/>
                      <a:pt x="3466246" y="181987"/>
                      <a:pt x="3492843" y="177000"/>
                    </a:cubicBezTo>
                    <a:cubicBezTo>
                      <a:pt x="3528033" y="170402"/>
                      <a:pt x="3564238" y="171508"/>
                      <a:pt x="3599935" y="168762"/>
                    </a:cubicBezTo>
                    <a:cubicBezTo>
                      <a:pt x="3640643" y="141625"/>
                      <a:pt x="3614748" y="152287"/>
                      <a:pt x="3682314" y="1522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5115697" y="803497"/>
                <a:ext cx="815546" cy="94427"/>
              </a:xfrm>
              <a:custGeom>
                <a:avLst/>
                <a:gdLst>
                  <a:gd name="connsiteX0" fmla="*/ 0 w 815546"/>
                  <a:gd name="connsiteY0" fmla="*/ 61476 h 94427"/>
                  <a:gd name="connsiteX1" fmla="*/ 205946 w 815546"/>
                  <a:gd name="connsiteY1" fmla="*/ 53238 h 94427"/>
                  <a:gd name="connsiteX2" fmla="*/ 304800 w 815546"/>
                  <a:gd name="connsiteY2" fmla="*/ 36762 h 94427"/>
                  <a:gd name="connsiteX3" fmla="*/ 378941 w 815546"/>
                  <a:gd name="connsiteY3" fmla="*/ 28525 h 94427"/>
                  <a:gd name="connsiteX4" fmla="*/ 642552 w 815546"/>
                  <a:gd name="connsiteY4" fmla="*/ 12049 h 94427"/>
                  <a:gd name="connsiteX5" fmla="*/ 691979 w 815546"/>
                  <a:gd name="connsiteY5" fmla="*/ 36762 h 94427"/>
                  <a:gd name="connsiteX6" fmla="*/ 716692 w 815546"/>
                  <a:gd name="connsiteY6" fmla="*/ 45000 h 94427"/>
                  <a:gd name="connsiteX7" fmla="*/ 741406 w 815546"/>
                  <a:gd name="connsiteY7" fmla="*/ 61476 h 94427"/>
                  <a:gd name="connsiteX8" fmla="*/ 766119 w 815546"/>
                  <a:gd name="connsiteY8" fmla="*/ 69714 h 94427"/>
                  <a:gd name="connsiteX9" fmla="*/ 799071 w 815546"/>
                  <a:gd name="connsiteY9" fmla="*/ 77952 h 94427"/>
                  <a:gd name="connsiteX10" fmla="*/ 815546 w 815546"/>
                  <a:gd name="connsiteY10" fmla="*/ 94427 h 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546" h="94427">
                    <a:moveTo>
                      <a:pt x="0" y="61476"/>
                    </a:moveTo>
                    <a:cubicBezTo>
                      <a:pt x="68649" y="58730"/>
                      <a:pt x="137368" y="57394"/>
                      <a:pt x="205946" y="53238"/>
                    </a:cubicBezTo>
                    <a:cubicBezTo>
                      <a:pt x="339587" y="45138"/>
                      <a:pt x="221476" y="49581"/>
                      <a:pt x="304800" y="36762"/>
                    </a:cubicBezTo>
                    <a:cubicBezTo>
                      <a:pt x="329377" y="32981"/>
                      <a:pt x="354227" y="31271"/>
                      <a:pt x="378941" y="28525"/>
                    </a:cubicBezTo>
                    <a:cubicBezTo>
                      <a:pt x="513053" y="-16180"/>
                      <a:pt x="427055" y="2679"/>
                      <a:pt x="642552" y="12049"/>
                    </a:cubicBezTo>
                    <a:cubicBezTo>
                      <a:pt x="704668" y="32755"/>
                      <a:pt x="628102" y="4824"/>
                      <a:pt x="691979" y="36762"/>
                    </a:cubicBezTo>
                    <a:cubicBezTo>
                      <a:pt x="699746" y="40645"/>
                      <a:pt x="708925" y="41117"/>
                      <a:pt x="716692" y="45000"/>
                    </a:cubicBezTo>
                    <a:cubicBezTo>
                      <a:pt x="725548" y="49428"/>
                      <a:pt x="732550" y="57048"/>
                      <a:pt x="741406" y="61476"/>
                    </a:cubicBezTo>
                    <a:cubicBezTo>
                      <a:pt x="749173" y="65359"/>
                      <a:pt x="757770" y="67328"/>
                      <a:pt x="766119" y="69714"/>
                    </a:cubicBezTo>
                    <a:cubicBezTo>
                      <a:pt x="777005" y="72824"/>
                      <a:pt x="788944" y="72889"/>
                      <a:pt x="799071" y="77952"/>
                    </a:cubicBezTo>
                    <a:cubicBezTo>
                      <a:pt x="806017" y="81425"/>
                      <a:pt x="810054" y="88935"/>
                      <a:pt x="815546" y="94427"/>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4455291" y="966792"/>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rot="616525">
                <a:off x="4960121" y="914034"/>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rot="1388368">
                <a:off x="5352724" y="993285"/>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rot="466378">
                <a:off x="6386573" y="997404"/>
                <a:ext cx="665112" cy="114717"/>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rot="1274606">
                <a:off x="7622740" y="1061528"/>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rot="1274606">
                <a:off x="7766901" y="1123311"/>
                <a:ext cx="304800" cy="49512"/>
              </a:xfrm>
              <a:custGeom>
                <a:avLst/>
                <a:gdLst>
                  <a:gd name="connsiteX0" fmla="*/ 0 w 304800"/>
                  <a:gd name="connsiteY0" fmla="*/ 49512 h 49512"/>
                  <a:gd name="connsiteX1" fmla="*/ 41189 w 304800"/>
                  <a:gd name="connsiteY1" fmla="*/ 41274 h 49512"/>
                  <a:gd name="connsiteX2" fmla="*/ 107092 w 304800"/>
                  <a:gd name="connsiteY2" fmla="*/ 33036 h 49512"/>
                  <a:gd name="connsiteX3" fmla="*/ 189471 w 304800"/>
                  <a:gd name="connsiteY3" fmla="*/ 8323 h 49512"/>
                  <a:gd name="connsiteX4" fmla="*/ 304800 w 304800"/>
                  <a:gd name="connsiteY4" fmla="*/ 85 h 4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512">
                    <a:moveTo>
                      <a:pt x="0" y="49512"/>
                    </a:moveTo>
                    <a:cubicBezTo>
                      <a:pt x="13730" y="46766"/>
                      <a:pt x="27350" y="43403"/>
                      <a:pt x="41189" y="41274"/>
                    </a:cubicBezTo>
                    <a:cubicBezTo>
                      <a:pt x="63070" y="37908"/>
                      <a:pt x="85445" y="37675"/>
                      <a:pt x="107092" y="33036"/>
                    </a:cubicBezTo>
                    <a:cubicBezTo>
                      <a:pt x="164277" y="20782"/>
                      <a:pt x="141615" y="15685"/>
                      <a:pt x="189471" y="8323"/>
                    </a:cubicBezTo>
                    <a:cubicBezTo>
                      <a:pt x="252876" y="-1431"/>
                      <a:pt x="252208" y="85"/>
                      <a:pt x="304800" y="8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4687987" y="559315"/>
                <a:ext cx="144207" cy="150910"/>
                <a:chOff x="4799950" y="526552"/>
                <a:chExt cx="203764" cy="213236"/>
              </a:xfrm>
              <a:solidFill>
                <a:srgbClr val="E0C788"/>
              </a:solidFill>
            </p:grpSpPr>
            <p:sp>
              <p:nvSpPr>
                <p:cNvPr id="215" name="Freeform 214"/>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5484672" y="564546"/>
                <a:ext cx="144207" cy="150910"/>
                <a:chOff x="4799950" y="526552"/>
                <a:chExt cx="203764" cy="213236"/>
              </a:xfrm>
              <a:solidFill>
                <a:srgbClr val="E0C788"/>
              </a:solidFill>
            </p:grpSpPr>
            <p:sp>
              <p:nvSpPr>
                <p:cNvPr id="212" name="Freeform 211"/>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6834569" y="637946"/>
                <a:ext cx="144207" cy="150910"/>
                <a:chOff x="4799950" y="526552"/>
                <a:chExt cx="203764" cy="213236"/>
              </a:xfrm>
              <a:solidFill>
                <a:srgbClr val="E0C788"/>
              </a:solidFill>
            </p:grpSpPr>
            <p:sp>
              <p:nvSpPr>
                <p:cNvPr id="209" name="Freeform 208"/>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7631254" y="643177"/>
                <a:ext cx="144207" cy="150910"/>
                <a:chOff x="4799950" y="526552"/>
                <a:chExt cx="203764" cy="213236"/>
              </a:xfrm>
              <a:solidFill>
                <a:srgbClr val="E0C788"/>
              </a:solidFill>
            </p:grpSpPr>
            <p:sp>
              <p:nvSpPr>
                <p:cNvPr id="206" name="Freeform 205"/>
                <p:cNvSpPr/>
                <p:nvPr/>
              </p:nvSpPr>
              <p:spPr>
                <a:xfrm>
                  <a:off x="4799950" y="526552"/>
                  <a:ext cx="203764" cy="213236"/>
                </a:xfrm>
                <a:custGeom>
                  <a:avLst/>
                  <a:gdLst>
                    <a:gd name="connsiteX0" fmla="*/ 436606 w 576649"/>
                    <a:gd name="connsiteY0" fmla="*/ 22342 h 236526"/>
                    <a:gd name="connsiteX1" fmla="*/ 436606 w 576649"/>
                    <a:gd name="connsiteY1" fmla="*/ 22342 h 236526"/>
                    <a:gd name="connsiteX2" fmla="*/ 362465 w 576649"/>
                    <a:gd name="connsiteY2" fmla="*/ 5867 h 236526"/>
                    <a:gd name="connsiteX3" fmla="*/ 98855 w 576649"/>
                    <a:gd name="connsiteY3" fmla="*/ 22342 h 236526"/>
                    <a:gd name="connsiteX4" fmla="*/ 74141 w 576649"/>
                    <a:gd name="connsiteY4" fmla="*/ 38818 h 236526"/>
                    <a:gd name="connsiteX5" fmla="*/ 49427 w 576649"/>
                    <a:gd name="connsiteY5" fmla="*/ 47056 h 236526"/>
                    <a:gd name="connsiteX6" fmla="*/ 0 w 576649"/>
                    <a:gd name="connsiteY6" fmla="*/ 80007 h 236526"/>
                    <a:gd name="connsiteX7" fmla="*/ 16476 w 576649"/>
                    <a:gd name="connsiteY7" fmla="*/ 187099 h 236526"/>
                    <a:gd name="connsiteX8" fmla="*/ 41190 w 576649"/>
                    <a:gd name="connsiteY8" fmla="*/ 203575 h 236526"/>
                    <a:gd name="connsiteX9" fmla="*/ 65903 w 576649"/>
                    <a:gd name="connsiteY9" fmla="*/ 211813 h 236526"/>
                    <a:gd name="connsiteX10" fmla="*/ 90617 w 576649"/>
                    <a:gd name="connsiteY10" fmla="*/ 228288 h 236526"/>
                    <a:gd name="connsiteX11" fmla="*/ 156519 w 576649"/>
                    <a:gd name="connsiteY11" fmla="*/ 236526 h 236526"/>
                    <a:gd name="connsiteX12" fmla="*/ 395417 w 576649"/>
                    <a:gd name="connsiteY12" fmla="*/ 228288 h 236526"/>
                    <a:gd name="connsiteX13" fmla="*/ 444844 w 576649"/>
                    <a:gd name="connsiteY13" fmla="*/ 211813 h 236526"/>
                    <a:gd name="connsiteX14" fmla="*/ 502509 w 576649"/>
                    <a:gd name="connsiteY14" fmla="*/ 195337 h 236526"/>
                    <a:gd name="connsiteX15" fmla="*/ 527222 w 576649"/>
                    <a:gd name="connsiteY15" fmla="*/ 170624 h 236526"/>
                    <a:gd name="connsiteX16" fmla="*/ 551936 w 576649"/>
                    <a:gd name="connsiteY16" fmla="*/ 154148 h 236526"/>
                    <a:gd name="connsiteX17" fmla="*/ 576649 w 576649"/>
                    <a:gd name="connsiteY17" fmla="*/ 104721 h 236526"/>
                    <a:gd name="connsiteX18" fmla="*/ 560173 w 576649"/>
                    <a:gd name="connsiteY18" fmla="*/ 55294 h 236526"/>
                    <a:gd name="connsiteX19" fmla="*/ 535460 w 576649"/>
                    <a:gd name="connsiteY19" fmla="*/ 47056 h 236526"/>
                    <a:gd name="connsiteX20" fmla="*/ 510746 w 576649"/>
                    <a:gd name="connsiteY20" fmla="*/ 30580 h 236526"/>
                    <a:gd name="connsiteX21" fmla="*/ 436606 w 576649"/>
                    <a:gd name="connsiteY21" fmla="*/ 22342 h 23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649" h="236526">
                      <a:moveTo>
                        <a:pt x="436606" y="22342"/>
                      </a:moveTo>
                      <a:lnTo>
                        <a:pt x="436606" y="22342"/>
                      </a:lnTo>
                      <a:cubicBezTo>
                        <a:pt x="411892" y="16850"/>
                        <a:pt x="387773" y="6533"/>
                        <a:pt x="362465" y="5867"/>
                      </a:cubicBezTo>
                      <a:cubicBezTo>
                        <a:pt x="156745" y="454"/>
                        <a:pt x="194598" y="-9570"/>
                        <a:pt x="98855" y="22342"/>
                      </a:cubicBezTo>
                      <a:cubicBezTo>
                        <a:pt x="90617" y="27834"/>
                        <a:pt x="82997" y="34390"/>
                        <a:pt x="74141" y="38818"/>
                      </a:cubicBezTo>
                      <a:cubicBezTo>
                        <a:pt x="66374" y="42701"/>
                        <a:pt x="57018" y="42839"/>
                        <a:pt x="49427" y="47056"/>
                      </a:cubicBezTo>
                      <a:cubicBezTo>
                        <a:pt x="32118" y="56672"/>
                        <a:pt x="0" y="80007"/>
                        <a:pt x="0" y="80007"/>
                      </a:cubicBezTo>
                      <a:cubicBezTo>
                        <a:pt x="5492" y="115704"/>
                        <a:pt x="5055" y="152835"/>
                        <a:pt x="16476" y="187099"/>
                      </a:cubicBezTo>
                      <a:cubicBezTo>
                        <a:pt x="19607" y="196492"/>
                        <a:pt x="32334" y="199147"/>
                        <a:pt x="41190" y="203575"/>
                      </a:cubicBezTo>
                      <a:cubicBezTo>
                        <a:pt x="48957" y="207458"/>
                        <a:pt x="58136" y="207930"/>
                        <a:pt x="65903" y="211813"/>
                      </a:cubicBezTo>
                      <a:cubicBezTo>
                        <a:pt x="74758" y="216241"/>
                        <a:pt x="81065" y="225683"/>
                        <a:pt x="90617" y="228288"/>
                      </a:cubicBezTo>
                      <a:cubicBezTo>
                        <a:pt x="111975" y="234113"/>
                        <a:pt x="134552" y="233780"/>
                        <a:pt x="156519" y="236526"/>
                      </a:cubicBezTo>
                      <a:cubicBezTo>
                        <a:pt x="236152" y="233780"/>
                        <a:pt x="316028" y="235093"/>
                        <a:pt x="395417" y="228288"/>
                      </a:cubicBezTo>
                      <a:cubicBezTo>
                        <a:pt x="412720" y="226805"/>
                        <a:pt x="428368" y="217305"/>
                        <a:pt x="444844" y="211813"/>
                      </a:cubicBezTo>
                      <a:cubicBezTo>
                        <a:pt x="480306" y="199993"/>
                        <a:pt x="461123" y="205684"/>
                        <a:pt x="502509" y="195337"/>
                      </a:cubicBezTo>
                      <a:cubicBezTo>
                        <a:pt x="510747" y="187099"/>
                        <a:pt x="518272" y="178082"/>
                        <a:pt x="527222" y="170624"/>
                      </a:cubicBezTo>
                      <a:cubicBezTo>
                        <a:pt x="534828" y="164286"/>
                        <a:pt x="544935" y="161149"/>
                        <a:pt x="551936" y="154148"/>
                      </a:cubicBezTo>
                      <a:cubicBezTo>
                        <a:pt x="567903" y="138180"/>
                        <a:pt x="569949" y="124819"/>
                        <a:pt x="576649" y="104721"/>
                      </a:cubicBezTo>
                      <a:cubicBezTo>
                        <a:pt x="571157" y="88245"/>
                        <a:pt x="570267" y="69426"/>
                        <a:pt x="560173" y="55294"/>
                      </a:cubicBezTo>
                      <a:cubicBezTo>
                        <a:pt x="555126" y="48228"/>
                        <a:pt x="543227" y="50939"/>
                        <a:pt x="535460" y="47056"/>
                      </a:cubicBezTo>
                      <a:cubicBezTo>
                        <a:pt x="526604" y="42628"/>
                        <a:pt x="519602" y="35008"/>
                        <a:pt x="510746" y="30580"/>
                      </a:cubicBezTo>
                      <a:cubicBezTo>
                        <a:pt x="485587" y="18000"/>
                        <a:pt x="448963" y="23715"/>
                        <a:pt x="436606" y="22342"/>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4799951" y="540808"/>
                  <a:ext cx="192180" cy="134868"/>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rot="19886973">
                  <a:off x="4806811" y="605865"/>
                  <a:ext cx="134928" cy="103000"/>
                </a:xfrm>
                <a:custGeom>
                  <a:avLst/>
                  <a:gdLst>
                    <a:gd name="connsiteX0" fmla="*/ 0 w 156519"/>
                    <a:gd name="connsiteY0" fmla="*/ 0 h 90789"/>
                    <a:gd name="connsiteX1" fmla="*/ 49427 w 156519"/>
                    <a:gd name="connsiteY1" fmla="*/ 32952 h 90789"/>
                    <a:gd name="connsiteX2" fmla="*/ 65903 w 156519"/>
                    <a:gd name="connsiteY2" fmla="*/ 57665 h 90789"/>
                    <a:gd name="connsiteX3" fmla="*/ 115330 w 156519"/>
                    <a:gd name="connsiteY3" fmla="*/ 74141 h 90789"/>
                    <a:gd name="connsiteX4" fmla="*/ 156519 w 156519"/>
                    <a:gd name="connsiteY4" fmla="*/ 90617 h 9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9" h="90789">
                      <a:moveTo>
                        <a:pt x="0" y="0"/>
                      </a:moveTo>
                      <a:cubicBezTo>
                        <a:pt x="16476" y="10984"/>
                        <a:pt x="34525" y="19913"/>
                        <a:pt x="49427" y="32952"/>
                      </a:cubicBezTo>
                      <a:cubicBezTo>
                        <a:pt x="56878" y="39472"/>
                        <a:pt x="57507" y="52418"/>
                        <a:pt x="65903" y="57665"/>
                      </a:cubicBezTo>
                      <a:cubicBezTo>
                        <a:pt x="80630" y="66869"/>
                        <a:pt x="115330" y="74141"/>
                        <a:pt x="115330" y="74141"/>
                      </a:cubicBezTo>
                      <a:cubicBezTo>
                        <a:pt x="144613" y="93663"/>
                        <a:pt x="130142" y="90617"/>
                        <a:pt x="156519" y="90617"/>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Donut 189"/>
            <p:cNvSpPr/>
            <p:nvPr/>
          </p:nvSpPr>
          <p:spPr>
            <a:xfrm>
              <a:off x="5971405" y="1176425"/>
              <a:ext cx="923448" cy="923448"/>
            </a:xfrm>
            <a:prstGeom prst="donut">
              <a:avLst>
                <a:gd name="adj" fmla="val 920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2794503" y="993679"/>
            <a:ext cx="6666368" cy="646331"/>
          </a:xfrm>
          <a:prstGeom prst="rect">
            <a:avLst/>
          </a:prstGeom>
        </p:spPr>
        <p:txBody>
          <a:bodyPr wrap="square">
            <a:spAutoFit/>
          </a:bodyPr>
          <a:lstStyle/>
          <a:p>
            <a:r>
              <a:rPr lang="en-US" i="1" dirty="0">
                <a:solidFill>
                  <a:srgbClr val="FFFF00"/>
                </a:solidFill>
                <a:latin typeface="Abadi" panose="020B0604020104020204" pitchFamily="34" charset="0"/>
              </a:rPr>
              <a:t> 'Stand fast therefore in the liberty wherewith Christ hath made us free, and be not entangled again with the yoke of bondage.' </a:t>
            </a:r>
            <a:endParaRPr lang="en-US" i="1" dirty="0">
              <a:solidFill>
                <a:srgbClr val="FFFF00"/>
              </a:solidFill>
            </a:endParaRPr>
          </a:p>
        </p:txBody>
      </p:sp>
      <p:sp>
        <p:nvSpPr>
          <p:cNvPr id="7" name="Rectangle 6"/>
          <p:cNvSpPr/>
          <p:nvPr/>
        </p:nvSpPr>
        <p:spPr>
          <a:xfrm>
            <a:off x="5537703" y="3845523"/>
            <a:ext cx="6096000" cy="2862322"/>
          </a:xfrm>
          <a:prstGeom prst="rect">
            <a:avLst/>
          </a:prstGeom>
        </p:spPr>
        <p:txBody>
          <a:bodyPr>
            <a:spAutoFit/>
          </a:bodyPr>
          <a:lstStyle/>
          <a:p>
            <a:r>
              <a:rPr lang="en-US" dirty="0">
                <a:solidFill>
                  <a:schemeClr val="bg1"/>
                </a:solidFill>
              </a:rPr>
              <a:t>Too often we are inclined to be impressed with the loud, noisy, and dramatic. </a:t>
            </a:r>
          </a:p>
          <a:p>
            <a:endParaRPr lang="en-US" dirty="0">
              <a:solidFill>
                <a:schemeClr val="bg1"/>
              </a:solidFill>
            </a:endParaRPr>
          </a:p>
          <a:p>
            <a:r>
              <a:rPr lang="en-US" dirty="0">
                <a:solidFill>
                  <a:schemeClr val="bg1"/>
                </a:solidFill>
              </a:rPr>
              <a:t>Students and members in general are sometimes led away from the paths of success because they are swayed by the sensational and artificial light. </a:t>
            </a:r>
          </a:p>
          <a:p>
            <a:endParaRPr lang="en-US" dirty="0">
              <a:solidFill>
                <a:schemeClr val="bg1"/>
              </a:solidFill>
            </a:endParaRPr>
          </a:p>
          <a:p>
            <a:r>
              <a:rPr lang="en-US" dirty="0">
                <a:solidFill>
                  <a:schemeClr val="bg1"/>
                </a:solidFill>
              </a:rPr>
              <a:t>Very often in today’s busy world we ignore the quiet promptings of our leaders and those who guide with soft words. (2)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593" y="2114376"/>
            <a:ext cx="1219200" cy="1597152"/>
          </a:xfrm>
          <a:prstGeom prst="rect">
            <a:avLst/>
          </a:prstGeom>
        </p:spPr>
      </p:pic>
      <p:grpSp>
        <p:nvGrpSpPr>
          <p:cNvPr id="9" name="Group 8"/>
          <p:cNvGrpSpPr/>
          <p:nvPr/>
        </p:nvGrpSpPr>
        <p:grpSpPr>
          <a:xfrm>
            <a:off x="2879001" y="4295870"/>
            <a:ext cx="2334065" cy="2334065"/>
            <a:chOff x="2879001" y="4295870"/>
            <a:chExt cx="2334065" cy="2334065"/>
          </a:xfrm>
        </p:grpSpPr>
        <p:pic>
          <p:nvPicPr>
            <p:cNvPr id="3074" name="Picture 2" descr="Image result for lights animated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001" y="4295870"/>
              <a:ext cx="2334065" cy="2334065"/>
            </a:xfrm>
            <a:prstGeom prst="rect">
              <a:avLst/>
            </a:prstGeom>
            <a:noFill/>
            <a:extLst>
              <a:ext uri="{909E8E84-426E-40DD-AFC4-6F175D3DCCD1}">
                <a14:hiddenFill xmlns:a14="http://schemas.microsoft.com/office/drawing/2010/main">
                  <a:solidFill>
                    <a:srgbClr val="FFFFFF"/>
                  </a:solidFill>
                </a14:hiddenFill>
              </a:ext>
            </a:extLst>
          </p:spPr>
        </p:pic>
        <p:sp>
          <p:nvSpPr>
            <p:cNvPr id="254" name="Rectangle 253"/>
            <p:cNvSpPr/>
            <p:nvPr/>
          </p:nvSpPr>
          <p:spPr>
            <a:xfrm>
              <a:off x="3248794" y="4834292"/>
              <a:ext cx="1549544" cy="1200329"/>
            </a:xfrm>
            <a:prstGeom prst="rect">
              <a:avLst/>
            </a:prstGeom>
          </p:spPr>
          <p:txBody>
            <a:bodyPr wrap="square">
              <a:spAutoFit/>
            </a:bodyPr>
            <a:lstStyle/>
            <a:p>
              <a:pPr algn="ctr" fontAlgn="base"/>
              <a:r>
                <a:rPr lang="en-US" sz="2400" dirty="0">
                  <a:solidFill>
                    <a:schemeClr val="bg1"/>
                  </a:solidFill>
                </a:rPr>
                <a:t>To be easily swayed</a:t>
              </a:r>
            </a:p>
          </p:txBody>
        </p:sp>
      </p:grpSp>
    </p:spTree>
    <p:extLst>
      <p:ext uri="{BB962C8B-B14F-4D97-AF65-F5344CB8AC3E}">
        <p14:creationId xmlns:p14="http://schemas.microsoft.com/office/powerpoint/2010/main" val="40424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635" y="157681"/>
            <a:ext cx="2857103" cy="923330"/>
          </a:xfrm>
          <a:prstGeom prst="rect">
            <a:avLst/>
          </a:prstGeom>
          <a:noFill/>
        </p:spPr>
        <p:txBody>
          <a:bodyPr wrap="square" rtlCol="0">
            <a:spAutoFit/>
          </a:bodyPr>
          <a:lstStyle/>
          <a:p>
            <a:r>
              <a:rPr lang="en-US" sz="5400" b="1" dirty="0">
                <a:solidFill>
                  <a:schemeClr val="bg1"/>
                </a:solidFill>
                <a:latin typeface="Britannic Bold" panose="020B0903060703020204" pitchFamily="34" charset="0"/>
              </a:rPr>
              <a:t>Galatia</a:t>
            </a:r>
          </a:p>
        </p:txBody>
      </p:sp>
      <p:sp>
        <p:nvSpPr>
          <p:cNvPr id="8" name="TextBox 7"/>
          <p:cNvSpPr txBox="1"/>
          <p:nvPr/>
        </p:nvSpPr>
        <p:spPr>
          <a:xfrm>
            <a:off x="7634335" y="1143755"/>
            <a:ext cx="2857103" cy="1015663"/>
          </a:xfrm>
          <a:prstGeom prst="rect">
            <a:avLst/>
          </a:prstGeom>
          <a:noFill/>
        </p:spPr>
        <p:txBody>
          <a:bodyPr wrap="square" rtlCol="0">
            <a:spAutoFit/>
          </a:bodyPr>
          <a:lstStyle/>
          <a:p>
            <a:r>
              <a:rPr lang="en-US" sz="2000" b="1" dirty="0" err="1">
                <a:solidFill>
                  <a:schemeClr val="bg1"/>
                </a:solidFill>
              </a:rPr>
              <a:t>Galatian</a:t>
            </a:r>
            <a:r>
              <a:rPr lang="en-US" sz="2000" b="1" dirty="0">
                <a:solidFill>
                  <a:schemeClr val="bg1"/>
                </a:solidFill>
              </a:rPr>
              <a:t> Hoodoo Houses</a:t>
            </a:r>
          </a:p>
          <a:p>
            <a:r>
              <a:rPr lang="en-US" sz="2000" b="1" dirty="0">
                <a:solidFill>
                  <a:schemeClr val="bg1"/>
                </a:solidFill>
              </a:rPr>
              <a:t>“build their houses on the sand”- Matthew 7:26</a:t>
            </a:r>
          </a:p>
        </p:txBody>
      </p:sp>
      <p:sp>
        <p:nvSpPr>
          <p:cNvPr id="2" name="Rectangle 1"/>
          <p:cNvSpPr/>
          <p:nvPr/>
        </p:nvSpPr>
        <p:spPr>
          <a:xfrm>
            <a:off x="1493822" y="5424482"/>
            <a:ext cx="7731660" cy="646331"/>
          </a:xfrm>
          <a:prstGeom prst="rect">
            <a:avLst/>
          </a:prstGeom>
        </p:spPr>
        <p:txBody>
          <a:bodyPr wrap="square">
            <a:spAutoFit/>
          </a:bodyPr>
          <a:lstStyle/>
          <a:p>
            <a:r>
              <a:rPr lang="en-US" dirty="0">
                <a:solidFill>
                  <a:schemeClr val="bg1"/>
                </a:solidFill>
                <a:latin typeface="Open Sans"/>
              </a:rPr>
              <a:t>Paul visited the Galatian churches on his second and third missionary journeys (see Acts 16:6; 18:23). </a:t>
            </a:r>
            <a:endParaRPr lang="en-US" dirty="0">
              <a:solidFill>
                <a:schemeClr val="bg1"/>
              </a:solidFill>
            </a:endParaRPr>
          </a:p>
        </p:txBody>
      </p:sp>
      <p:sp>
        <p:nvSpPr>
          <p:cNvPr id="3" name="Rectangle 2"/>
          <p:cNvSpPr/>
          <p:nvPr/>
        </p:nvSpPr>
        <p:spPr>
          <a:xfrm>
            <a:off x="757473" y="3030709"/>
            <a:ext cx="6096000" cy="923330"/>
          </a:xfrm>
          <a:prstGeom prst="rect">
            <a:avLst/>
          </a:prstGeom>
        </p:spPr>
        <p:txBody>
          <a:bodyPr>
            <a:spAutoFit/>
          </a:bodyPr>
          <a:lstStyle/>
          <a:p>
            <a:r>
              <a:rPr lang="en-US" dirty="0">
                <a:solidFill>
                  <a:schemeClr val="bg1"/>
                </a:solidFill>
                <a:latin typeface="Open Sans"/>
              </a:rPr>
              <a:t>Galatia was a region in north-central Asia Minor, whose population had immigrated from western Europe (modern France), where they had been known as </a:t>
            </a:r>
            <a:r>
              <a:rPr lang="en-US" dirty="0" err="1">
                <a:solidFill>
                  <a:schemeClr val="bg1"/>
                </a:solidFill>
                <a:latin typeface="Open Sans"/>
              </a:rPr>
              <a:t>Gauls</a:t>
            </a:r>
            <a:r>
              <a:rPr lang="en-US" dirty="0">
                <a:solidFill>
                  <a:schemeClr val="bg1"/>
                </a:solidFill>
                <a:latin typeface="Open Sans"/>
              </a:rPr>
              <a:t>. </a:t>
            </a:r>
            <a:endParaRPr lang="en-US" dirty="0">
              <a:solidFill>
                <a:schemeClr val="bg1"/>
              </a:solidFill>
            </a:endParaRPr>
          </a:p>
        </p:txBody>
      </p:sp>
      <p:grpSp>
        <p:nvGrpSpPr>
          <p:cNvPr id="4" name="Group 3"/>
          <p:cNvGrpSpPr/>
          <p:nvPr/>
        </p:nvGrpSpPr>
        <p:grpSpPr>
          <a:xfrm>
            <a:off x="7594350" y="2365219"/>
            <a:ext cx="3272228" cy="2609576"/>
            <a:chOff x="7594350" y="2365219"/>
            <a:chExt cx="3272228" cy="2609576"/>
          </a:xfrm>
        </p:grpSpPr>
        <p:pic>
          <p:nvPicPr>
            <p:cNvPr id="16386" name="Picture 2" descr="Image result for gala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125" y="2365219"/>
              <a:ext cx="3225453" cy="24190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594350" y="4743963"/>
              <a:ext cx="3260756" cy="230832"/>
            </a:xfrm>
            <a:prstGeom prst="rect">
              <a:avLst/>
            </a:prstGeom>
          </p:spPr>
          <p:txBody>
            <a:bodyPr wrap="square">
              <a:spAutoFit/>
            </a:bodyPr>
            <a:lstStyle/>
            <a:p>
              <a:r>
                <a:rPr lang="en-US" sz="900" dirty="0">
                  <a:solidFill>
                    <a:schemeClr val="bg1"/>
                  </a:solidFill>
                  <a:latin typeface="Open Sans"/>
                </a:rPr>
                <a:t>Ruins in Antioch in Pisidia</a:t>
              </a:r>
              <a:endParaRPr lang="en-US" sz="900" dirty="0">
                <a:solidFill>
                  <a:schemeClr val="bg1"/>
                </a:solidFill>
              </a:endParaRPr>
            </a:p>
          </p:txBody>
        </p:sp>
      </p:grpSp>
      <p:pic>
        <p:nvPicPr>
          <p:cNvPr id="7" name="Picture 6">
            <a:extLst>
              <a:ext uri="{FF2B5EF4-FFF2-40B4-BE49-F238E27FC236}">
                <a16:creationId xmlns:a16="http://schemas.microsoft.com/office/drawing/2014/main" id="{008C2818-1411-4A93-8DDE-B9EDA860E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513" y="395761"/>
            <a:ext cx="3413760" cy="2316480"/>
          </a:xfrm>
          <a:prstGeom prst="rect">
            <a:avLst/>
          </a:prstGeom>
        </p:spPr>
      </p:pic>
    </p:spTree>
    <p:extLst>
      <p:ext uri="{BB962C8B-B14F-4D97-AF65-F5344CB8AC3E}">
        <p14:creationId xmlns:p14="http://schemas.microsoft.com/office/powerpoint/2010/main" val="33426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Free From Bondage?</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14677" y="1066108"/>
            <a:ext cx="3733423" cy="1754326"/>
          </a:xfrm>
          <a:prstGeom prst="rect">
            <a:avLst/>
          </a:prstGeom>
        </p:spPr>
        <p:txBody>
          <a:bodyPr wrap="square">
            <a:spAutoFit/>
          </a:bodyPr>
          <a:lstStyle/>
          <a:p>
            <a:r>
              <a:rPr lang="en-US" dirty="0">
                <a:solidFill>
                  <a:schemeClr val="bg1"/>
                </a:solidFill>
                <a:latin typeface="Open Sans"/>
              </a:rPr>
              <a:t>Paul chastened the Galatian Saints for being so easily swayed away from the liberty of the gospel of Jesus Christ and returning instead to the bondage of the law of Moses. </a:t>
            </a:r>
            <a:endParaRPr lang="en-US" dirty="0">
              <a:solidFill>
                <a:schemeClr val="bg1"/>
              </a:solidFill>
            </a:endParaRPr>
          </a:p>
        </p:txBody>
      </p:sp>
      <p:sp>
        <p:nvSpPr>
          <p:cNvPr id="9" name="Rectangle 8"/>
          <p:cNvSpPr/>
          <p:nvPr/>
        </p:nvSpPr>
        <p:spPr>
          <a:xfrm>
            <a:off x="7749766" y="2994495"/>
            <a:ext cx="3793402" cy="1477328"/>
          </a:xfrm>
          <a:prstGeom prst="rect">
            <a:avLst/>
          </a:prstGeom>
        </p:spPr>
        <p:txBody>
          <a:bodyPr wrap="square">
            <a:spAutoFit/>
          </a:bodyPr>
          <a:lstStyle/>
          <a:p>
            <a:r>
              <a:rPr lang="en-US" dirty="0">
                <a:solidFill>
                  <a:schemeClr val="bg1"/>
                </a:solidFill>
                <a:latin typeface="Open Sans"/>
              </a:rPr>
              <a:t>He then clarified that even though followers of Christ had been freed from the bondage of the law of Moses, that did not mean they had the freedom to indulge freely in sin.</a:t>
            </a:r>
            <a:endParaRPr lang="en-US" dirty="0">
              <a:solidFill>
                <a:schemeClr val="bg1"/>
              </a:solidFill>
            </a:endParaRPr>
          </a:p>
        </p:txBody>
      </p:sp>
      <p:grpSp>
        <p:nvGrpSpPr>
          <p:cNvPr id="12" name="Group 11"/>
          <p:cNvGrpSpPr/>
          <p:nvPr/>
        </p:nvGrpSpPr>
        <p:grpSpPr>
          <a:xfrm>
            <a:off x="836691" y="4114500"/>
            <a:ext cx="7374802" cy="2435963"/>
            <a:chOff x="836691" y="4114500"/>
            <a:chExt cx="7374802" cy="2435963"/>
          </a:xfrm>
        </p:grpSpPr>
        <p:sp>
          <p:nvSpPr>
            <p:cNvPr id="10" name="Rectangle 9"/>
            <p:cNvSpPr/>
            <p:nvPr/>
          </p:nvSpPr>
          <p:spPr>
            <a:xfrm>
              <a:off x="2115493" y="4242139"/>
              <a:ext cx="6096000" cy="2308324"/>
            </a:xfrm>
            <a:prstGeom prst="rect">
              <a:avLst/>
            </a:prstGeom>
          </p:spPr>
          <p:txBody>
            <a:bodyPr>
              <a:spAutoFit/>
            </a:bodyPr>
            <a:lstStyle/>
            <a:p>
              <a:r>
                <a:rPr lang="en-US" i="1" dirty="0">
                  <a:solidFill>
                    <a:srgbClr val="FFFF00"/>
                  </a:solidFill>
                  <a:latin typeface="Palatino"/>
                </a:rPr>
                <a:t>But when the righteous </a:t>
              </a:r>
              <a:r>
                <a:rPr lang="en-US" i="1" dirty="0" err="1">
                  <a:solidFill>
                    <a:srgbClr val="FFFF00"/>
                  </a:solidFill>
                  <a:latin typeface="Palatino"/>
                </a:rPr>
                <a:t>turneth</a:t>
              </a:r>
              <a:r>
                <a:rPr lang="en-US" i="1" dirty="0">
                  <a:solidFill>
                    <a:srgbClr val="FFFF00"/>
                  </a:solidFill>
                  <a:latin typeface="Palatino"/>
                </a:rPr>
                <a:t> away from his righteousness, and </a:t>
              </a:r>
              <a:r>
                <a:rPr lang="en-US" i="1" dirty="0" err="1">
                  <a:solidFill>
                    <a:srgbClr val="FFFF00"/>
                  </a:solidFill>
                  <a:latin typeface="Palatino"/>
                </a:rPr>
                <a:t>committeth</a:t>
              </a:r>
              <a:r>
                <a:rPr lang="en-US" i="1" dirty="0">
                  <a:solidFill>
                    <a:srgbClr val="FFFF00"/>
                  </a:solidFill>
                  <a:latin typeface="Palatino"/>
                </a:rPr>
                <a:t> iniquity, and doeth according to all the abominations that the wicked man doeth, shall he live? All his righteousness that he hath done shall not be mentioned: in his trespass that he hath trespassed, and in his sin that he hath sinned, in them shall he die.</a:t>
              </a:r>
            </a:p>
            <a:p>
              <a:r>
                <a:rPr lang="en-US" i="1" dirty="0">
                  <a:solidFill>
                    <a:srgbClr val="FFFF00"/>
                  </a:solidFill>
                  <a:latin typeface="Palatino"/>
                </a:rPr>
                <a:t>Ezekiel 18:24</a:t>
              </a:r>
              <a:endParaRPr lang="en-US" i="1" dirty="0">
                <a:solidFill>
                  <a:srgbClr val="FFFF00"/>
                </a:solidFill>
              </a:endParaRPr>
            </a:p>
          </p:txBody>
        </p:sp>
        <p:grpSp>
          <p:nvGrpSpPr>
            <p:cNvPr id="86" name="Group 85"/>
            <p:cNvGrpSpPr/>
            <p:nvPr/>
          </p:nvGrpSpPr>
          <p:grpSpPr>
            <a:xfrm>
              <a:off x="836691" y="4114500"/>
              <a:ext cx="1010215" cy="2120923"/>
              <a:chOff x="990600" y="837146"/>
              <a:chExt cx="1670060" cy="3506253"/>
            </a:xfrm>
          </p:grpSpPr>
          <p:sp>
            <p:nvSpPr>
              <p:cNvPr id="87" name="Cloud 86"/>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2303506" y="2638851"/>
                <a:ext cx="357154"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990600" y="2578106"/>
                <a:ext cx="337159"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1920476" y="3754200"/>
                <a:ext cx="311632"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1562214" y="3742546"/>
                <a:ext cx="310141"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93270" y="1725922"/>
                <a:ext cx="268108" cy="4932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1452739" y="2843798"/>
                <a:ext cx="795354" cy="206088"/>
                <a:chOff x="5757466" y="256795"/>
                <a:chExt cx="1615640" cy="360330"/>
              </a:xfrm>
              <a:solidFill>
                <a:schemeClr val="tx2">
                  <a:lumMod val="40000"/>
                  <a:lumOff val="60000"/>
                </a:schemeClr>
              </a:solidFill>
            </p:grpSpPr>
            <p:sp>
              <p:nvSpPr>
                <p:cNvPr id="106" name="Rounded Rectangle 105"/>
                <p:cNvSpPr/>
                <p:nvPr/>
              </p:nvSpPr>
              <p:spPr>
                <a:xfrm>
                  <a:off x="5757466" y="264089"/>
                  <a:ext cx="1615640" cy="353036"/>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2670115">
                  <a:off x="5867287" y="296724"/>
                  <a:ext cx="309012" cy="302447"/>
                  <a:chOff x="5757466" y="974350"/>
                  <a:chExt cx="1743980" cy="1706926"/>
                </a:xfrm>
                <a:grpFill/>
              </p:grpSpPr>
              <p:sp>
                <p:nvSpPr>
                  <p:cNvPr id="123" name="Donut 122"/>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73156" y="256795"/>
                  <a:ext cx="181517" cy="301541"/>
                  <a:chOff x="5757466" y="976466"/>
                  <a:chExt cx="1024430" cy="1701811"/>
                </a:xfrm>
                <a:grpFill/>
              </p:grpSpPr>
              <p:sp>
                <p:nvSpPr>
                  <p:cNvPr id="119" name="Donut 118"/>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629286" y="301078"/>
                  <a:ext cx="309012" cy="302447"/>
                  <a:chOff x="5757466" y="974350"/>
                  <a:chExt cx="1743980" cy="1706926"/>
                </a:xfrm>
                <a:grpFill/>
              </p:grpSpPr>
              <p:sp>
                <p:nvSpPr>
                  <p:cNvPr id="115" name="Donut 11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117"/>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rot="2670115">
                  <a:off x="7012464" y="292369"/>
                  <a:ext cx="309012" cy="302447"/>
                  <a:chOff x="5757466" y="974350"/>
                  <a:chExt cx="1743980" cy="1706926"/>
                </a:xfrm>
                <a:grpFill/>
              </p:grpSpPr>
              <p:sp>
                <p:nvSpPr>
                  <p:cNvPr id="111" name="Donut 11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7" name="Trapezoid 96"/>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86278" y="1055496"/>
                <a:ext cx="704188" cy="10754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3786017" y="1086230"/>
            <a:ext cx="945108" cy="1928574"/>
            <a:chOff x="2119863" y="1327746"/>
            <a:chExt cx="2716093" cy="5542423"/>
          </a:xfrm>
        </p:grpSpPr>
        <p:sp>
          <p:nvSpPr>
            <p:cNvPr id="128" name="Oval 127"/>
            <p:cNvSpPr/>
            <p:nvPr/>
          </p:nvSpPr>
          <p:spPr>
            <a:xfrm rot="20242328">
              <a:off x="3575494" y="614402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423817">
              <a:off x="2926472" y="6123747"/>
              <a:ext cx="443754" cy="7261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5280827">
              <a:off x="3073618" y="2002247"/>
              <a:ext cx="977627" cy="1535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242328">
              <a:off x="4392202" y="4427713"/>
              <a:ext cx="443754" cy="72614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833367">
              <a:off x="2119863" y="4422736"/>
              <a:ext cx="443754" cy="72614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635623" y="3415553"/>
              <a:ext cx="1761565" cy="2944906"/>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610174">
              <a:off x="2490591" y="2878913"/>
              <a:ext cx="764782" cy="2026975"/>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9966282">
              <a:off x="3818203" y="2904342"/>
              <a:ext cx="764782" cy="2077848"/>
            </a:xfrm>
            <a:prstGeom prst="trapezoid">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2771884" y="2984201"/>
              <a:ext cx="1489042" cy="1997233"/>
            </a:xfrm>
            <a:prstGeom prst="trapezoid">
              <a:avLst>
                <a:gd name="adj" fmla="val 34924"/>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3261352" y="2859741"/>
              <a:ext cx="530719" cy="483545"/>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gular Pentagon 137"/>
            <p:cNvSpPr/>
            <p:nvPr/>
          </p:nvSpPr>
          <p:spPr>
            <a:xfrm rot="10800000">
              <a:off x="2908146" y="1819754"/>
              <a:ext cx="1237130" cy="1431672"/>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736005" y="4818354"/>
              <a:ext cx="1524921" cy="22327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gonal Stripe 139"/>
            <p:cNvSpPr/>
            <p:nvPr/>
          </p:nvSpPr>
          <p:spPr>
            <a:xfrm rot="20497650">
              <a:off x="3141744" y="4890146"/>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rot="19473589">
              <a:off x="3417797" y="4923658"/>
              <a:ext cx="643705" cy="1163517"/>
            </a:xfrm>
            <a:prstGeom prst="diagStrip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ounded Rectangle 141"/>
            <p:cNvSpPr/>
            <p:nvPr/>
          </p:nvSpPr>
          <p:spPr>
            <a:xfrm>
              <a:off x="3256674" y="4746086"/>
              <a:ext cx="444039" cy="34773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hord 142"/>
            <p:cNvSpPr/>
            <p:nvPr/>
          </p:nvSpPr>
          <p:spPr>
            <a:xfrm rot="5023930">
              <a:off x="2876225" y="1379736"/>
              <a:ext cx="1300970"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17202411">
              <a:off x="2555290" y="2115154"/>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15280827">
              <a:off x="3584463" y="2115383"/>
              <a:ext cx="977627" cy="3712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gonal Stripe 145"/>
            <p:cNvSpPr/>
            <p:nvPr/>
          </p:nvSpPr>
          <p:spPr>
            <a:xfrm rot="20595122">
              <a:off x="2802506" y="195051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iagonal Stripe 146"/>
            <p:cNvSpPr/>
            <p:nvPr/>
          </p:nvSpPr>
          <p:spPr>
            <a:xfrm rot="20085037">
              <a:off x="2909581" y="1927089"/>
              <a:ext cx="434556" cy="980402"/>
            </a:xfrm>
            <a:prstGeom prst="diagStripe">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Chord 147"/>
            <p:cNvSpPr/>
            <p:nvPr/>
          </p:nvSpPr>
          <p:spPr>
            <a:xfrm rot="5023930">
              <a:off x="3107313" y="1310204"/>
              <a:ext cx="718914" cy="1196990"/>
            </a:xfrm>
            <a:prstGeom prst="chord">
              <a:avLst>
                <a:gd name="adj1" fmla="val 6245426"/>
                <a:gd name="adj2" fmla="val 16200000"/>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878349" y="1801273"/>
              <a:ext cx="1266927" cy="231889"/>
            </a:xfrm>
            <a:prstGeom prst="roundRect">
              <a:avLst/>
            </a:prstGeom>
            <a:solidFill>
              <a:srgbClr val="BC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4755769" y="1185747"/>
            <a:ext cx="778093" cy="1871682"/>
            <a:chOff x="5464515" y="535990"/>
            <a:chExt cx="1528521" cy="3676815"/>
          </a:xfrm>
        </p:grpSpPr>
        <p:grpSp>
          <p:nvGrpSpPr>
            <p:cNvPr id="151" name="Group 150"/>
            <p:cNvGrpSpPr/>
            <p:nvPr/>
          </p:nvGrpSpPr>
          <p:grpSpPr>
            <a:xfrm>
              <a:off x="5879949" y="3554547"/>
              <a:ext cx="618420" cy="658258"/>
              <a:chOff x="5879949" y="3554547"/>
              <a:chExt cx="618420" cy="658258"/>
            </a:xfrm>
          </p:grpSpPr>
          <p:sp>
            <p:nvSpPr>
              <p:cNvPr id="184" name="Oval 183"/>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952234" flipH="1">
                <a:off x="6247191" y="3696063"/>
                <a:ext cx="251178" cy="34032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51655" flipH="1">
                <a:off x="5879949" y="3682220"/>
                <a:ext cx="266720" cy="35634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51"/>
            <p:cNvSpPr/>
            <p:nvPr/>
          </p:nvSpPr>
          <p:spPr>
            <a:xfrm rot="1928098" flipH="1">
              <a:off x="5497019" y="2359013"/>
              <a:ext cx="290454" cy="64549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952234" flipH="1">
              <a:off x="6687001" y="2300520"/>
              <a:ext cx="306035" cy="64549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430708" flipH="1">
              <a:off x="5606080" y="1634810"/>
              <a:ext cx="591588" cy="1151379"/>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9809709" flipH="1">
              <a:off x="6251785" y="1597085"/>
              <a:ext cx="591588" cy="1151379"/>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flipH="1">
              <a:off x="5786781" y="1782975"/>
              <a:ext cx="882557" cy="2103719"/>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uble Wave 156"/>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uble Wave 157"/>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flipH="1">
              <a:off x="6067317" y="1361722"/>
              <a:ext cx="321216" cy="6344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flipH="1">
              <a:off x="5828151" y="682741"/>
              <a:ext cx="841186" cy="120634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5648253" y="535990"/>
              <a:ext cx="1226140" cy="477950"/>
              <a:chOff x="5648253" y="535990"/>
              <a:chExt cx="1226140" cy="477950"/>
            </a:xfrm>
          </p:grpSpPr>
          <p:sp>
            <p:nvSpPr>
              <p:cNvPr id="181" name="Rounded Rectangle 180"/>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Delay 181"/>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5904899" y="2666750"/>
              <a:ext cx="646052" cy="168534"/>
              <a:chOff x="3537039" y="4219263"/>
              <a:chExt cx="1470636" cy="702273"/>
            </a:xfrm>
          </p:grpSpPr>
          <p:grpSp>
            <p:nvGrpSpPr>
              <p:cNvPr id="174" name="Group 173"/>
              <p:cNvGrpSpPr/>
              <p:nvPr/>
            </p:nvGrpSpPr>
            <p:grpSpPr>
              <a:xfrm>
                <a:off x="3537039" y="4219263"/>
                <a:ext cx="1470636" cy="702273"/>
                <a:chOff x="3537039" y="4219263"/>
                <a:chExt cx="1470636" cy="702273"/>
              </a:xfrm>
            </p:grpSpPr>
            <p:sp>
              <p:nvSpPr>
                <p:cNvPr id="176" name="Flowchart: Or 175"/>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Collate 176"/>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Flowchart: Or 177"/>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llate 178"/>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Flowchart: Or 179"/>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Flowchart: Collate 174"/>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5" name="Group 254"/>
          <p:cNvGrpSpPr/>
          <p:nvPr/>
        </p:nvGrpSpPr>
        <p:grpSpPr>
          <a:xfrm>
            <a:off x="6432293" y="1217529"/>
            <a:ext cx="912187" cy="1757395"/>
            <a:chOff x="6398736" y="781053"/>
            <a:chExt cx="2046319" cy="3942381"/>
          </a:xfrm>
        </p:grpSpPr>
        <p:sp>
          <p:nvSpPr>
            <p:cNvPr id="256" name="Cloud 255"/>
            <p:cNvSpPr/>
            <p:nvPr/>
          </p:nvSpPr>
          <p:spPr>
            <a:xfrm rot="16200000" flipH="1">
              <a:off x="6358674" y="1364884"/>
              <a:ext cx="1099110" cy="569738"/>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loud 256"/>
            <p:cNvSpPr/>
            <p:nvPr/>
          </p:nvSpPr>
          <p:spPr>
            <a:xfrm flipH="1">
              <a:off x="7551290" y="1086138"/>
              <a:ext cx="674070" cy="1163517"/>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4"/>
            <p:cNvSpPr/>
            <p:nvPr/>
          </p:nvSpPr>
          <p:spPr>
            <a:xfrm flipH="1">
              <a:off x="6398736" y="3052990"/>
              <a:ext cx="448049" cy="551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5"/>
            <p:cNvSpPr/>
            <p:nvPr/>
          </p:nvSpPr>
          <p:spPr>
            <a:xfrm flipH="1">
              <a:off x="7935009" y="3018714"/>
              <a:ext cx="510046" cy="6115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6"/>
            <p:cNvSpPr/>
            <p:nvPr/>
          </p:nvSpPr>
          <p:spPr>
            <a:xfrm rot="18724763" flipH="1">
              <a:off x="7491383" y="4184769"/>
              <a:ext cx="420981"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7"/>
            <p:cNvSpPr/>
            <p:nvPr/>
          </p:nvSpPr>
          <p:spPr>
            <a:xfrm rot="3076064" flipH="1">
              <a:off x="6949462" y="4158484"/>
              <a:ext cx="420982"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8"/>
            <p:cNvSpPr/>
            <p:nvPr/>
          </p:nvSpPr>
          <p:spPr>
            <a:xfrm rot="20366507" flipH="1">
              <a:off x="7523553" y="2186024"/>
              <a:ext cx="844938" cy="125780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10"/>
            <p:cNvSpPr/>
            <p:nvPr/>
          </p:nvSpPr>
          <p:spPr>
            <a:xfrm rot="1129774" flipH="1">
              <a:off x="6511645" y="2140977"/>
              <a:ext cx="793651" cy="1261150"/>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12"/>
            <p:cNvSpPr/>
            <p:nvPr/>
          </p:nvSpPr>
          <p:spPr>
            <a:xfrm flipH="1">
              <a:off x="6809296" y="2199306"/>
              <a:ext cx="1211358" cy="22873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16"/>
            <p:cNvSpPr/>
            <p:nvPr/>
          </p:nvSpPr>
          <p:spPr>
            <a:xfrm flipH="1">
              <a:off x="6809296" y="1014654"/>
              <a:ext cx="1249610" cy="13189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6881189" y="3922566"/>
              <a:ext cx="1088224" cy="560707"/>
              <a:chOff x="6553200" y="2979128"/>
              <a:chExt cx="1817276" cy="674913"/>
            </a:xfrm>
          </p:grpSpPr>
          <p:grpSp>
            <p:nvGrpSpPr>
              <p:cNvPr id="320" name="Group 319"/>
              <p:cNvGrpSpPr/>
              <p:nvPr/>
            </p:nvGrpSpPr>
            <p:grpSpPr>
              <a:xfrm>
                <a:off x="7036526" y="2983482"/>
                <a:ext cx="362945" cy="666204"/>
                <a:chOff x="6553200" y="2979128"/>
                <a:chExt cx="362945" cy="666204"/>
              </a:xfrm>
            </p:grpSpPr>
            <p:sp>
              <p:nvSpPr>
                <p:cNvPr id="333" name="Cross 332"/>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p:cNvGrpSpPr/>
              <p:nvPr/>
            </p:nvGrpSpPr>
            <p:grpSpPr>
              <a:xfrm>
                <a:off x="6553200" y="2979128"/>
                <a:ext cx="362945" cy="666204"/>
                <a:chOff x="6553200" y="2979128"/>
                <a:chExt cx="362945" cy="666204"/>
              </a:xfrm>
            </p:grpSpPr>
            <p:sp>
              <p:nvSpPr>
                <p:cNvPr id="331" name="Cross 330"/>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Diamond 321"/>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p:cNvGrpSpPr/>
              <p:nvPr/>
            </p:nvGrpSpPr>
            <p:grpSpPr>
              <a:xfrm>
                <a:off x="7528560" y="2987837"/>
                <a:ext cx="362945" cy="666204"/>
                <a:chOff x="6553200" y="2979128"/>
                <a:chExt cx="362945" cy="666204"/>
              </a:xfrm>
            </p:grpSpPr>
            <p:sp>
              <p:nvSpPr>
                <p:cNvPr id="329" name="Cross 328"/>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Diamond 323"/>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a:off x="8007531" y="2979128"/>
                <a:ext cx="362945" cy="666204"/>
                <a:chOff x="6553200" y="2979128"/>
                <a:chExt cx="362945" cy="666204"/>
              </a:xfrm>
            </p:grpSpPr>
            <p:sp>
              <p:nvSpPr>
                <p:cNvPr id="327" name="Cross 326"/>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Diamond 325"/>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Trapezoid 12"/>
            <p:cNvSpPr/>
            <p:nvPr/>
          </p:nvSpPr>
          <p:spPr>
            <a:xfrm rot="716205" flipH="1">
              <a:off x="6769561" y="2197719"/>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12"/>
            <p:cNvSpPr/>
            <p:nvPr/>
          </p:nvSpPr>
          <p:spPr>
            <a:xfrm rot="20949381" flipH="1">
              <a:off x="7453174" y="2217653"/>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rot="20552374" flipH="1">
              <a:off x="6974874" y="1801361"/>
              <a:ext cx="960176" cy="706934"/>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16"/>
            <p:cNvSpPr/>
            <p:nvPr/>
          </p:nvSpPr>
          <p:spPr>
            <a:xfrm flipH="1">
              <a:off x="7287463" y="1928077"/>
              <a:ext cx="318778" cy="1584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rot="4697091">
              <a:off x="7275455" y="2953608"/>
              <a:ext cx="1088224" cy="317690"/>
              <a:chOff x="6553200" y="2979128"/>
              <a:chExt cx="1817276" cy="674913"/>
            </a:xfrm>
            <a:solidFill>
              <a:schemeClr val="accent1">
                <a:lumMod val="75000"/>
              </a:schemeClr>
            </a:solidFill>
          </p:grpSpPr>
          <p:grpSp>
            <p:nvGrpSpPr>
              <p:cNvPr id="305" name="Group 304"/>
              <p:cNvGrpSpPr/>
              <p:nvPr/>
            </p:nvGrpSpPr>
            <p:grpSpPr>
              <a:xfrm>
                <a:off x="7036526" y="2983482"/>
                <a:ext cx="362945" cy="666204"/>
                <a:chOff x="6553200" y="2979128"/>
                <a:chExt cx="362945" cy="666204"/>
              </a:xfrm>
              <a:grpFill/>
            </p:grpSpPr>
            <p:sp>
              <p:nvSpPr>
                <p:cNvPr id="318" name="Cross 31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6553200" y="2979128"/>
                <a:ext cx="362945" cy="666204"/>
                <a:chOff x="6553200" y="2979128"/>
                <a:chExt cx="362945" cy="666204"/>
              </a:xfrm>
              <a:grpFill/>
            </p:grpSpPr>
            <p:sp>
              <p:nvSpPr>
                <p:cNvPr id="316" name="Cross 315"/>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Diamond 306"/>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7528560" y="2987837"/>
                <a:ext cx="362945" cy="666204"/>
                <a:chOff x="6553200" y="2979128"/>
                <a:chExt cx="362945" cy="666204"/>
              </a:xfrm>
              <a:grpFill/>
            </p:grpSpPr>
            <p:sp>
              <p:nvSpPr>
                <p:cNvPr id="314" name="Cross 31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Diamond 308"/>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8007531" y="2979128"/>
                <a:ext cx="362945" cy="666204"/>
                <a:chOff x="6553200" y="2979128"/>
                <a:chExt cx="362945" cy="666204"/>
              </a:xfrm>
              <a:grpFill/>
            </p:grpSpPr>
            <p:sp>
              <p:nvSpPr>
                <p:cNvPr id="312" name="Cross 31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Diamond 310"/>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rot="6291281">
              <a:off x="6510847" y="2973021"/>
              <a:ext cx="1088224" cy="317690"/>
              <a:chOff x="6553200" y="2979128"/>
              <a:chExt cx="1817276" cy="674913"/>
            </a:xfrm>
            <a:solidFill>
              <a:schemeClr val="accent1">
                <a:lumMod val="75000"/>
              </a:schemeClr>
            </a:solidFill>
          </p:grpSpPr>
          <p:grpSp>
            <p:nvGrpSpPr>
              <p:cNvPr id="290" name="Group 289"/>
              <p:cNvGrpSpPr/>
              <p:nvPr/>
            </p:nvGrpSpPr>
            <p:grpSpPr>
              <a:xfrm>
                <a:off x="7036526" y="2983482"/>
                <a:ext cx="362945" cy="666204"/>
                <a:chOff x="6553200" y="2979128"/>
                <a:chExt cx="362945" cy="666204"/>
              </a:xfrm>
              <a:grpFill/>
            </p:grpSpPr>
            <p:sp>
              <p:nvSpPr>
                <p:cNvPr id="303" name="Cross 30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6553200" y="2979128"/>
                <a:ext cx="362945" cy="666204"/>
                <a:chOff x="6553200" y="2979128"/>
                <a:chExt cx="362945" cy="666204"/>
              </a:xfrm>
              <a:grpFill/>
            </p:grpSpPr>
            <p:sp>
              <p:nvSpPr>
                <p:cNvPr id="301" name="Cross 300"/>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Diamond 291"/>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292"/>
              <p:cNvGrpSpPr/>
              <p:nvPr/>
            </p:nvGrpSpPr>
            <p:grpSpPr>
              <a:xfrm>
                <a:off x="7528560" y="2987837"/>
                <a:ext cx="362945" cy="666204"/>
                <a:chOff x="6553200" y="2979128"/>
                <a:chExt cx="362945" cy="666204"/>
              </a:xfrm>
              <a:grpFill/>
            </p:grpSpPr>
            <p:sp>
              <p:nvSpPr>
                <p:cNvPr id="299" name="Cross 29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Diamond 293"/>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294"/>
              <p:cNvGrpSpPr/>
              <p:nvPr/>
            </p:nvGrpSpPr>
            <p:grpSpPr>
              <a:xfrm>
                <a:off x="8007531" y="2979128"/>
                <a:ext cx="362945" cy="666204"/>
                <a:chOff x="6553200" y="2979128"/>
                <a:chExt cx="362945" cy="666204"/>
              </a:xfrm>
              <a:grpFill/>
            </p:grpSpPr>
            <p:sp>
              <p:nvSpPr>
                <p:cNvPr id="297" name="Cross 29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Diamond 295"/>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Flowchart: Stored Data 272"/>
            <p:cNvSpPr/>
            <p:nvPr/>
          </p:nvSpPr>
          <p:spPr>
            <a:xfrm rot="5400000">
              <a:off x="7158353" y="481922"/>
              <a:ext cx="533400" cy="1131661"/>
            </a:xfrm>
            <a:prstGeom prst="flowChartOnlineStorag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73"/>
            <p:cNvGrpSpPr/>
            <p:nvPr/>
          </p:nvGrpSpPr>
          <p:grpSpPr>
            <a:xfrm>
              <a:off x="6889989" y="852423"/>
              <a:ext cx="1088224" cy="317690"/>
              <a:chOff x="6553200" y="2979128"/>
              <a:chExt cx="1817276" cy="674913"/>
            </a:xfrm>
            <a:solidFill>
              <a:schemeClr val="accent1">
                <a:lumMod val="75000"/>
              </a:schemeClr>
            </a:solidFill>
          </p:grpSpPr>
          <p:grpSp>
            <p:nvGrpSpPr>
              <p:cNvPr id="275" name="Group 274"/>
              <p:cNvGrpSpPr/>
              <p:nvPr/>
            </p:nvGrpSpPr>
            <p:grpSpPr>
              <a:xfrm>
                <a:off x="7036526" y="2983482"/>
                <a:ext cx="362945" cy="666204"/>
                <a:chOff x="6553200" y="2979128"/>
                <a:chExt cx="362945" cy="666204"/>
              </a:xfrm>
              <a:grpFill/>
            </p:grpSpPr>
            <p:sp>
              <p:nvSpPr>
                <p:cNvPr id="288" name="Cross 28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6553200" y="2979128"/>
                <a:ext cx="362945" cy="666204"/>
                <a:chOff x="6553200" y="2979128"/>
                <a:chExt cx="362945" cy="666204"/>
              </a:xfrm>
              <a:grpFill/>
            </p:grpSpPr>
            <p:sp>
              <p:nvSpPr>
                <p:cNvPr id="286" name="Cross 285"/>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Diamond 276"/>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a:off x="7528560" y="2987837"/>
                <a:ext cx="362945" cy="666204"/>
                <a:chOff x="6553200" y="2979128"/>
                <a:chExt cx="362945" cy="666204"/>
              </a:xfrm>
              <a:grpFill/>
            </p:grpSpPr>
            <p:sp>
              <p:nvSpPr>
                <p:cNvPr id="284" name="Cross 28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Diamond 278"/>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8007531" y="2979128"/>
                <a:ext cx="362945" cy="666204"/>
                <a:chOff x="6553200" y="2979128"/>
                <a:chExt cx="362945" cy="666204"/>
              </a:xfrm>
              <a:grpFill/>
            </p:grpSpPr>
            <p:sp>
              <p:nvSpPr>
                <p:cNvPr id="282" name="Cross 28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Diamond 280"/>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159"/>
          <p:cNvGrpSpPr/>
          <p:nvPr/>
        </p:nvGrpSpPr>
        <p:grpSpPr>
          <a:xfrm>
            <a:off x="5572211" y="1274477"/>
            <a:ext cx="878613" cy="1748053"/>
            <a:chOff x="685800" y="609600"/>
            <a:chExt cx="2404519" cy="4949716"/>
          </a:xfrm>
        </p:grpSpPr>
        <p:sp>
          <p:nvSpPr>
            <p:cNvPr id="336" name="Cloud 335"/>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9671902">
              <a:off x="2519256" y="3059430"/>
              <a:ext cx="571063"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647766">
              <a:off x="685800" y="2956996"/>
              <a:ext cx="50912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9352409">
              <a:off x="2012467" y="4682102"/>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2647766">
              <a:off x="1502939" y="4664751"/>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528597" y="1768824"/>
              <a:ext cx="695013" cy="8621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206465" y="762000"/>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hevron 346"/>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Chevron 347"/>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Rounded Rectangle 348"/>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6381184" y="2253420"/>
            <a:ext cx="2652722" cy="318901"/>
            <a:chOff x="421859" y="3733800"/>
            <a:chExt cx="8801585" cy="1058095"/>
          </a:xfrm>
        </p:grpSpPr>
        <p:grpSp>
          <p:nvGrpSpPr>
            <p:cNvPr id="362" name="Group 361"/>
            <p:cNvGrpSpPr/>
            <p:nvPr/>
          </p:nvGrpSpPr>
          <p:grpSpPr>
            <a:xfrm>
              <a:off x="421859" y="3733800"/>
              <a:ext cx="7840531" cy="1058095"/>
              <a:chOff x="-953486" y="3704687"/>
              <a:chExt cx="11715190" cy="1503531"/>
            </a:xfrm>
          </p:grpSpPr>
          <p:sp>
            <p:nvSpPr>
              <p:cNvPr id="364" name="Donut 363"/>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Rounded Rectangle 36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nut 36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367"/>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Rounded Rectangle 368"/>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Rounded Rectangle 362"/>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p:cNvGrpSpPr/>
          <p:nvPr/>
        </p:nvGrpSpPr>
        <p:grpSpPr>
          <a:xfrm>
            <a:off x="3829616" y="2245876"/>
            <a:ext cx="2652722" cy="318901"/>
            <a:chOff x="421859" y="3733800"/>
            <a:chExt cx="8801585" cy="1058095"/>
          </a:xfrm>
        </p:grpSpPr>
        <p:grpSp>
          <p:nvGrpSpPr>
            <p:cNvPr id="351" name="Group 350"/>
            <p:cNvGrpSpPr/>
            <p:nvPr/>
          </p:nvGrpSpPr>
          <p:grpSpPr>
            <a:xfrm>
              <a:off x="421859" y="3733800"/>
              <a:ext cx="7840531" cy="1058095"/>
              <a:chOff x="-953486" y="3704687"/>
              <a:chExt cx="11715190" cy="1503531"/>
            </a:xfrm>
          </p:grpSpPr>
          <p:sp>
            <p:nvSpPr>
              <p:cNvPr id="354" name="Donut 353"/>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Rounded Rectangle 35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nut 35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Rounded Rectangle 358"/>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Rounded Rectangle 352"/>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311832" y="1080434"/>
            <a:ext cx="1285534" cy="1766631"/>
            <a:chOff x="1105274" y="4267254"/>
            <a:chExt cx="1285534" cy="1766631"/>
          </a:xfrm>
        </p:grpSpPr>
        <p:grpSp>
          <p:nvGrpSpPr>
            <p:cNvPr id="79" name="Group 78"/>
            <p:cNvGrpSpPr/>
            <p:nvPr/>
          </p:nvGrpSpPr>
          <p:grpSpPr>
            <a:xfrm>
              <a:off x="1105274" y="4332137"/>
              <a:ext cx="961119" cy="1701748"/>
              <a:chOff x="1105274" y="4332137"/>
              <a:chExt cx="961119" cy="1701748"/>
            </a:xfrm>
          </p:grpSpPr>
          <p:sp>
            <p:nvSpPr>
              <p:cNvPr id="80" name="Flowchart: Delay 79"/>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967837">
              <a:off x="1429689" y="4267254"/>
              <a:ext cx="961119" cy="1701748"/>
              <a:chOff x="1105274" y="4332137"/>
              <a:chExt cx="961119" cy="1701748"/>
            </a:xfrm>
          </p:grpSpPr>
          <p:sp>
            <p:nvSpPr>
              <p:cNvPr id="83" name="Flowchart: Delay 8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elay 8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2" name="Group 371"/>
          <p:cNvGrpSpPr/>
          <p:nvPr/>
        </p:nvGrpSpPr>
        <p:grpSpPr>
          <a:xfrm>
            <a:off x="8258240" y="2285836"/>
            <a:ext cx="1377522" cy="308399"/>
            <a:chOff x="2158296" y="3729446"/>
            <a:chExt cx="6829226" cy="1454013"/>
          </a:xfrm>
        </p:grpSpPr>
        <p:sp>
          <p:nvSpPr>
            <p:cNvPr id="375" name="Donut 374"/>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Rounded Rectangle 375"/>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onut 376"/>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ounded Rectangle 379"/>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9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5:4</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37306" y="1102322"/>
            <a:ext cx="6385711" cy="4524315"/>
          </a:xfrm>
          <a:prstGeom prst="rect">
            <a:avLst/>
          </a:prstGeom>
        </p:spPr>
        <p:txBody>
          <a:bodyPr wrap="square">
            <a:spAutoFit/>
          </a:bodyPr>
          <a:lstStyle/>
          <a:p>
            <a:r>
              <a:rPr lang="en-US" dirty="0">
                <a:solidFill>
                  <a:schemeClr val="bg1"/>
                </a:solidFill>
              </a:rPr>
              <a:t>"As Paul points out, </a:t>
            </a:r>
            <a:r>
              <a:rPr lang="en-US" i="1" dirty="0">
                <a:solidFill>
                  <a:schemeClr val="bg1"/>
                </a:solidFill>
              </a:rPr>
              <a:t>trying</a:t>
            </a:r>
            <a:r>
              <a:rPr lang="en-US" dirty="0">
                <a:solidFill>
                  <a:schemeClr val="bg1"/>
                </a:solidFill>
              </a:rPr>
              <a:t> to keep the commandments is a long way from </a:t>
            </a:r>
            <a:r>
              <a:rPr lang="en-US" i="1" dirty="0">
                <a:solidFill>
                  <a:schemeClr val="bg1"/>
                </a:solidFill>
              </a:rPr>
              <a:t>actually</a:t>
            </a:r>
            <a:r>
              <a:rPr lang="en-US" dirty="0">
                <a:solidFill>
                  <a:schemeClr val="bg1"/>
                </a:solidFill>
              </a:rPr>
              <a:t> keeping them. </a:t>
            </a:r>
          </a:p>
          <a:p>
            <a:endParaRPr lang="en-US" dirty="0">
              <a:solidFill>
                <a:schemeClr val="bg1"/>
              </a:solidFill>
            </a:endParaRPr>
          </a:p>
          <a:p>
            <a:r>
              <a:rPr lang="en-US" dirty="0">
                <a:solidFill>
                  <a:schemeClr val="bg1"/>
                </a:solidFill>
              </a:rPr>
              <a:t>According to him, anyone stupid enough to trust his own ability to keep all the rules makes the atonement of Christ ineffectual in his own life. </a:t>
            </a:r>
          </a:p>
          <a:p>
            <a:endParaRPr lang="en-US" dirty="0">
              <a:solidFill>
                <a:schemeClr val="bg1"/>
              </a:solidFill>
            </a:endParaRPr>
          </a:p>
          <a:p>
            <a:r>
              <a:rPr lang="en-US" dirty="0">
                <a:solidFill>
                  <a:schemeClr val="bg1"/>
                </a:solidFill>
              </a:rPr>
              <a:t>Moreover, anyone who wants to trust entirely in his own righteousness needs to be reminded that righteousness through law requires perfect performance...</a:t>
            </a:r>
          </a:p>
          <a:p>
            <a:endParaRPr lang="en-US" dirty="0">
              <a:solidFill>
                <a:schemeClr val="bg1"/>
              </a:solidFill>
            </a:endParaRPr>
          </a:p>
          <a:p>
            <a:r>
              <a:rPr lang="en-US" dirty="0">
                <a:solidFill>
                  <a:schemeClr val="bg1"/>
                </a:solidFill>
              </a:rPr>
              <a:t>Paul points out that any claim to righteousness based on one's own efforts to keep the commandments requires a perfect record.</a:t>
            </a:r>
          </a:p>
          <a:p>
            <a:endParaRPr lang="en-US" dirty="0">
              <a:solidFill>
                <a:schemeClr val="bg1"/>
              </a:solidFill>
            </a:endParaRPr>
          </a:p>
          <a:p>
            <a:r>
              <a:rPr lang="en-US" dirty="0">
                <a:solidFill>
                  <a:schemeClr val="bg1"/>
                </a:solidFill>
              </a:rPr>
              <a:t> One slip and you are no longer perfect, you have become a sinner-and in this sense we are all sinners." </a:t>
            </a:r>
          </a:p>
        </p:txBody>
      </p:sp>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rPr>
              <a:t>(3)</a:t>
            </a:r>
          </a:p>
        </p:txBody>
      </p:sp>
      <p:grpSp>
        <p:nvGrpSpPr>
          <p:cNvPr id="352" name="Group 351"/>
          <p:cNvGrpSpPr/>
          <p:nvPr/>
        </p:nvGrpSpPr>
        <p:grpSpPr>
          <a:xfrm>
            <a:off x="8691326" y="4549366"/>
            <a:ext cx="2300335" cy="1684011"/>
            <a:chOff x="1143000" y="2590800"/>
            <a:chExt cx="3200400" cy="2342924"/>
          </a:xfrm>
        </p:grpSpPr>
        <p:sp>
          <p:nvSpPr>
            <p:cNvPr id="371" name="Rounded Rectangle 2"/>
            <p:cNvSpPr/>
            <p:nvPr/>
          </p:nvSpPr>
          <p:spPr>
            <a:xfrm>
              <a:off x="2552700" y="2619780"/>
              <a:ext cx="1790700" cy="2313944"/>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381" name="Group 380"/>
            <p:cNvGrpSpPr/>
            <p:nvPr/>
          </p:nvGrpSpPr>
          <p:grpSpPr>
            <a:xfrm>
              <a:off x="2546829" y="2970007"/>
              <a:ext cx="217714" cy="1537165"/>
              <a:chOff x="2489200" y="2992799"/>
              <a:chExt cx="381000" cy="1350209"/>
            </a:xfrm>
          </p:grpSpPr>
          <p:sp>
            <p:nvSpPr>
              <p:cNvPr id="446"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Frame 446"/>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Frame 447"/>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2" name="Group 381"/>
            <p:cNvGrpSpPr/>
            <p:nvPr/>
          </p:nvGrpSpPr>
          <p:grpSpPr>
            <a:xfrm>
              <a:off x="1251857" y="2717800"/>
              <a:ext cx="1288143" cy="2042886"/>
              <a:chOff x="1251857" y="2717800"/>
              <a:chExt cx="1288143" cy="2042886"/>
            </a:xfrm>
          </p:grpSpPr>
          <p:sp>
            <p:nvSpPr>
              <p:cNvPr id="415"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415"/>
              <p:cNvGrpSpPr/>
              <p:nvPr/>
            </p:nvGrpSpPr>
            <p:grpSpPr>
              <a:xfrm>
                <a:off x="1295400" y="2786743"/>
                <a:ext cx="1172029" cy="667657"/>
                <a:chOff x="5450115" y="914400"/>
                <a:chExt cx="2100942" cy="1436914"/>
              </a:xfrm>
            </p:grpSpPr>
            <p:cxnSp>
              <p:nvCxnSpPr>
                <p:cNvPr id="432" name="Straight Connector 431"/>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1324429" y="3933372"/>
                <a:ext cx="1172029" cy="667657"/>
                <a:chOff x="5450115" y="914400"/>
                <a:chExt cx="2100942" cy="1436914"/>
              </a:xfrm>
            </p:grpSpPr>
            <p:cxnSp>
              <p:nvCxnSpPr>
                <p:cNvPr id="418" name="Straight Connector 417"/>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3" name="Group 382"/>
            <p:cNvGrpSpPr/>
            <p:nvPr/>
          </p:nvGrpSpPr>
          <p:grpSpPr>
            <a:xfrm>
              <a:off x="2819400" y="2667000"/>
              <a:ext cx="1288143" cy="2042886"/>
              <a:chOff x="1251857" y="2717800"/>
              <a:chExt cx="1288143" cy="2042886"/>
            </a:xfrm>
          </p:grpSpPr>
          <p:sp>
            <p:nvSpPr>
              <p:cNvPr id="384"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9"/>
              <p:cNvGrpSpPr/>
              <p:nvPr/>
            </p:nvGrpSpPr>
            <p:grpSpPr>
              <a:xfrm>
                <a:off x="1295400" y="2786743"/>
                <a:ext cx="1172029" cy="667657"/>
                <a:chOff x="5450115" y="914400"/>
                <a:chExt cx="2100942" cy="1436914"/>
              </a:xfrm>
            </p:grpSpPr>
            <p:cxnSp>
              <p:nvCxnSpPr>
                <p:cNvPr id="401" name="Straight Connector 40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6" name="Group 50"/>
              <p:cNvGrpSpPr/>
              <p:nvPr/>
            </p:nvGrpSpPr>
            <p:grpSpPr>
              <a:xfrm>
                <a:off x="1324429" y="3933372"/>
                <a:ext cx="1172029" cy="667657"/>
                <a:chOff x="5450115" y="914400"/>
                <a:chExt cx="2100942" cy="1436914"/>
              </a:xfrm>
            </p:grpSpPr>
            <p:cxnSp>
              <p:nvCxnSpPr>
                <p:cNvPr id="387" name="Straight Connector 386"/>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 name="5-Point Star 3"/>
          <p:cNvSpPr/>
          <p:nvPr/>
        </p:nvSpPr>
        <p:spPr>
          <a:xfrm>
            <a:off x="8981038" y="5088047"/>
            <a:ext cx="497940" cy="497941"/>
          </a:xfrm>
          <a:prstGeom prst="star5">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5-Point Star 448"/>
          <p:cNvSpPr/>
          <p:nvPr/>
        </p:nvSpPr>
        <p:spPr>
          <a:xfrm>
            <a:off x="10093106" y="5050325"/>
            <a:ext cx="497940" cy="497941"/>
          </a:xfrm>
          <a:prstGeom prst="star5">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06" y="198139"/>
            <a:ext cx="952500" cy="1047750"/>
          </a:xfrm>
          <a:prstGeom prst="rect">
            <a:avLst/>
          </a:prstGeom>
        </p:spPr>
      </p:pic>
      <p:sp>
        <p:nvSpPr>
          <p:cNvPr id="12" name="Rectangle 11"/>
          <p:cNvSpPr/>
          <p:nvPr/>
        </p:nvSpPr>
        <p:spPr>
          <a:xfrm>
            <a:off x="7645400" y="114300"/>
            <a:ext cx="2324100" cy="421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p:cNvGrpSpPr/>
          <p:nvPr/>
        </p:nvGrpSpPr>
        <p:grpSpPr>
          <a:xfrm>
            <a:off x="8033550" y="411862"/>
            <a:ext cx="1578163" cy="3776132"/>
            <a:chOff x="8893629" y="1000337"/>
            <a:chExt cx="1578163" cy="3776132"/>
          </a:xfrm>
        </p:grpSpPr>
        <p:grpSp>
          <p:nvGrpSpPr>
            <p:cNvPr id="240" name="Group 239"/>
            <p:cNvGrpSpPr/>
            <p:nvPr/>
          </p:nvGrpSpPr>
          <p:grpSpPr>
            <a:xfrm>
              <a:off x="9236385" y="1000337"/>
              <a:ext cx="854305" cy="3776132"/>
              <a:chOff x="3774774" y="976912"/>
              <a:chExt cx="854305" cy="3776132"/>
            </a:xfrm>
          </p:grpSpPr>
          <p:sp>
            <p:nvSpPr>
              <p:cNvPr id="249" name="Rounded Rectangle 24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19769779">
                <a:off x="4351451" y="1843091"/>
                <a:ext cx="263635" cy="10258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1069183">
                <a:off x="3789270" y="3285066"/>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rot="7027031">
                <a:off x="3409889" y="2210669"/>
                <a:ext cx="1067555" cy="2849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ounded Rectangle 240"/>
            <p:cNvSpPr/>
            <p:nvPr/>
          </p:nvSpPr>
          <p:spPr>
            <a:xfrm rot="13137123">
              <a:off x="8980357" y="2811036"/>
              <a:ext cx="1067555" cy="2849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893629" y="1654195"/>
              <a:ext cx="1578163" cy="1502663"/>
              <a:chOff x="849086" y="3047566"/>
              <a:chExt cx="2721428" cy="2591234"/>
            </a:xfrm>
          </p:grpSpPr>
          <p:sp>
            <p:nvSpPr>
              <p:cNvPr id="245" name="Cube 244"/>
              <p:cNvSpPr/>
              <p:nvPr/>
            </p:nvSpPr>
            <p:spPr>
              <a:xfrm>
                <a:off x="849086" y="3788229"/>
                <a:ext cx="2721428" cy="1850571"/>
              </a:xfrm>
              <a:prstGeom prst="cub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6" name="Picture 245"/>
              <p:cNvPicPr>
                <a:picLocks noChangeAspect="1"/>
              </p:cNvPicPr>
              <p:nvPr/>
            </p:nvPicPr>
            <p:blipFill rotWithShape="1">
              <a:blip r:embed="rId4" cstate="print">
                <a:extLst>
                  <a:ext uri="{28A0092B-C50C-407E-A947-70E740481C1C}">
                    <a14:useLocalDpi xmlns:a14="http://schemas.microsoft.com/office/drawing/2010/main" val="0"/>
                  </a:ext>
                </a:extLst>
              </a:blip>
              <a:srcRect t="4439" r="3738" b="36463"/>
              <a:stretch/>
            </p:blipFill>
            <p:spPr>
              <a:xfrm rot="596145">
                <a:off x="2038168" y="3211090"/>
                <a:ext cx="1132550" cy="875439"/>
              </a:xfrm>
              <a:prstGeom prst="rect">
                <a:avLst/>
              </a:prstGeom>
            </p:spPr>
          </p:pic>
          <p:pic>
            <p:nvPicPr>
              <p:cNvPr id="247" name="Picture 246"/>
              <p:cNvPicPr>
                <a:picLocks noChangeAspect="1"/>
              </p:cNvPicPr>
              <p:nvPr/>
            </p:nvPicPr>
            <p:blipFill rotWithShape="1">
              <a:blip r:embed="rId5" cstate="print">
                <a:extLst>
                  <a:ext uri="{28A0092B-C50C-407E-A947-70E740481C1C}">
                    <a14:useLocalDpi xmlns:a14="http://schemas.microsoft.com/office/drawing/2010/main" val="0"/>
                  </a:ext>
                </a:extLst>
              </a:blip>
              <a:srcRect l="12178" r="10937" b="4515"/>
              <a:stretch/>
            </p:blipFill>
            <p:spPr>
              <a:xfrm rot="20297980">
                <a:off x="1304752" y="3047566"/>
                <a:ext cx="817962" cy="1121664"/>
              </a:xfrm>
              <a:prstGeom prst="rect">
                <a:avLst/>
              </a:prstGeom>
            </p:spPr>
          </p:pic>
          <p:sp>
            <p:nvSpPr>
              <p:cNvPr id="248" name="Diagonal Stripe 247"/>
              <p:cNvSpPr/>
              <p:nvPr/>
            </p:nvSpPr>
            <p:spPr>
              <a:xfrm rot="3037767">
                <a:off x="1270370" y="3390316"/>
                <a:ext cx="1438614" cy="1754695"/>
              </a:xfrm>
              <a:prstGeom prst="diagStripe">
                <a:avLst>
                  <a:gd name="adj" fmla="val 75843"/>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3" name="Rounded Rectangle 242"/>
            <p:cNvSpPr/>
            <p:nvPr/>
          </p:nvSpPr>
          <p:spPr>
            <a:xfrm rot="5185666">
              <a:off x="9809869" y="2921617"/>
              <a:ext cx="263635" cy="3589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rot="5185666">
              <a:off x="9124069" y="2943388"/>
              <a:ext cx="263635" cy="3589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21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47" presetClass="exit" presetSubtype="0" fill="hold" grpId="1" nodeType="withEffect">
                                  <p:stCondLst>
                                    <p:cond delay="0"/>
                                  </p:stCondLst>
                                  <p:childTnLst>
                                    <p:animEffect transition="out" filter="fade">
                                      <p:cBhvr>
                                        <p:cTn id="26" dur="1000"/>
                                        <p:tgtEl>
                                          <p:spTgt spid="4"/>
                                        </p:tgtEl>
                                      </p:cBhvr>
                                    </p:animEffect>
                                    <p:anim calcmode="lin" valueType="num">
                                      <p:cBhvr>
                                        <p:cTn id="27" dur="1000"/>
                                        <p:tgtEl>
                                          <p:spTgt spid="4"/>
                                        </p:tgtEl>
                                        <p:attrNameLst>
                                          <p:attrName>ppt_x</p:attrName>
                                        </p:attrNameLst>
                                      </p:cBhvr>
                                      <p:tavLst>
                                        <p:tav tm="0">
                                          <p:val>
                                            <p:strVal val="ppt_x"/>
                                          </p:val>
                                        </p:tav>
                                        <p:tav tm="100000">
                                          <p:val>
                                            <p:strVal val="ppt_x"/>
                                          </p:val>
                                        </p:tav>
                                      </p:tavLst>
                                    </p:anim>
                                    <p:anim calcmode="lin" valueType="num">
                                      <p:cBhvr>
                                        <p:cTn id="28" dur="1000"/>
                                        <p:tgtEl>
                                          <p:spTgt spid="4"/>
                                        </p:tgtEl>
                                        <p:attrNameLst>
                                          <p:attrName>ppt_y</p:attrName>
                                        </p:attrNameLst>
                                      </p:cBhvr>
                                      <p:tavLst>
                                        <p:tav tm="0">
                                          <p:val>
                                            <p:strVal val="ppt_y"/>
                                          </p:val>
                                        </p:tav>
                                        <p:tav tm="100000">
                                          <p:val>
                                            <p:strVal val="ppt_y-.1"/>
                                          </p:val>
                                        </p:tav>
                                      </p:tavLst>
                                    </p:anim>
                                    <p:set>
                                      <p:cBhvr>
                                        <p:cTn id="29" dur="1" fill="hold">
                                          <p:stCondLst>
                                            <p:cond delay="999"/>
                                          </p:stCondLst>
                                        </p:cTn>
                                        <p:tgtEl>
                                          <p:spTgt spid="4"/>
                                        </p:tgtEl>
                                        <p:attrNameLst>
                                          <p:attrName>style.visibility</p:attrName>
                                        </p:attrNameLst>
                                      </p:cBhvr>
                                      <p:to>
                                        <p:strVal val="hidden"/>
                                      </p:to>
                                    </p:set>
                                  </p:childTnLst>
                                </p:cTn>
                              </p:par>
                              <p:par>
                                <p:cTn id="30" presetID="47" presetClass="exit" presetSubtype="0" fill="hold" grpId="1" nodeType="withEffect">
                                  <p:stCondLst>
                                    <p:cond delay="0"/>
                                  </p:stCondLst>
                                  <p:childTnLst>
                                    <p:animEffect transition="out" filter="fade">
                                      <p:cBhvr>
                                        <p:cTn id="31" dur="1000"/>
                                        <p:tgtEl>
                                          <p:spTgt spid="449"/>
                                        </p:tgtEl>
                                      </p:cBhvr>
                                    </p:animEffect>
                                    <p:anim calcmode="lin" valueType="num">
                                      <p:cBhvr>
                                        <p:cTn id="32" dur="1000"/>
                                        <p:tgtEl>
                                          <p:spTgt spid="449"/>
                                        </p:tgtEl>
                                        <p:attrNameLst>
                                          <p:attrName>ppt_x</p:attrName>
                                        </p:attrNameLst>
                                      </p:cBhvr>
                                      <p:tavLst>
                                        <p:tav tm="0">
                                          <p:val>
                                            <p:strVal val="ppt_x"/>
                                          </p:val>
                                        </p:tav>
                                        <p:tav tm="100000">
                                          <p:val>
                                            <p:strVal val="ppt_x"/>
                                          </p:val>
                                        </p:tav>
                                      </p:tavLst>
                                    </p:anim>
                                    <p:anim calcmode="lin" valueType="num">
                                      <p:cBhvr>
                                        <p:cTn id="33" dur="1000"/>
                                        <p:tgtEl>
                                          <p:spTgt spid="449"/>
                                        </p:tgtEl>
                                        <p:attrNameLst>
                                          <p:attrName>ppt_y</p:attrName>
                                        </p:attrNameLst>
                                      </p:cBhvr>
                                      <p:tavLst>
                                        <p:tav tm="0">
                                          <p:val>
                                            <p:strVal val="ppt_y"/>
                                          </p:val>
                                        </p:tav>
                                        <p:tav tm="100000">
                                          <p:val>
                                            <p:strVal val="ppt_y-.1"/>
                                          </p:val>
                                        </p:tav>
                                      </p:tavLst>
                                    </p:anim>
                                    <p:set>
                                      <p:cBhvr>
                                        <p:cTn id="34" dur="1" fill="hold">
                                          <p:stCondLst>
                                            <p:cond delay="999"/>
                                          </p:stCondLst>
                                        </p:cTn>
                                        <p:tgtEl>
                                          <p:spTgt spid="4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49" grpId="0" animBg="1"/>
      <p:bldP spid="44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5:16-17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To Be Free</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94510" y="1183804"/>
            <a:ext cx="3760207" cy="1200329"/>
          </a:xfrm>
          <a:prstGeom prst="rect">
            <a:avLst/>
          </a:prstGeom>
        </p:spPr>
        <p:txBody>
          <a:bodyPr wrap="square">
            <a:spAutoFit/>
          </a:bodyPr>
          <a:lstStyle/>
          <a:p>
            <a:r>
              <a:rPr lang="en-US" dirty="0">
                <a:solidFill>
                  <a:schemeClr val="bg1"/>
                </a:solidFill>
                <a:latin typeface="Open Sans"/>
              </a:rPr>
              <a:t>Paul taught that the liberty of Christ meant that disciples were free to be led by the Spirit and were not constrained by the law. (1)</a:t>
            </a:r>
            <a:endParaRPr lang="en-US" dirty="0">
              <a:solidFill>
                <a:schemeClr val="bg1"/>
              </a:solidFill>
            </a:endParaRPr>
          </a:p>
        </p:txBody>
      </p:sp>
      <p:sp>
        <p:nvSpPr>
          <p:cNvPr id="2" name="Rectangle 1"/>
          <p:cNvSpPr/>
          <p:nvPr/>
        </p:nvSpPr>
        <p:spPr>
          <a:xfrm>
            <a:off x="4487500" y="4534546"/>
            <a:ext cx="7495393" cy="1754326"/>
          </a:xfrm>
          <a:prstGeom prst="rect">
            <a:avLst/>
          </a:prstGeom>
        </p:spPr>
        <p:txBody>
          <a:bodyPr wrap="square">
            <a:spAutoFit/>
          </a:bodyPr>
          <a:lstStyle/>
          <a:p>
            <a:r>
              <a:rPr lang="en-US" dirty="0">
                <a:solidFill>
                  <a:schemeClr val="bg1"/>
                </a:solidFill>
                <a:latin typeface="Open Sans"/>
              </a:rPr>
              <a:t>“True freedom lies in obedience to the counsels of God. …</a:t>
            </a:r>
          </a:p>
          <a:p>
            <a:endParaRPr lang="en-US" dirty="0">
              <a:solidFill>
                <a:schemeClr val="bg1"/>
              </a:solidFill>
              <a:latin typeface="Open Sans"/>
            </a:endParaRPr>
          </a:p>
          <a:p>
            <a:r>
              <a:rPr lang="en-US" dirty="0">
                <a:solidFill>
                  <a:schemeClr val="bg1"/>
                </a:solidFill>
                <a:latin typeface="Open Sans"/>
              </a:rPr>
              <a:t>The gospel is not a philosophy of repression, as so many regard it. </a:t>
            </a:r>
          </a:p>
          <a:p>
            <a:endParaRPr lang="en-US" dirty="0">
              <a:solidFill>
                <a:schemeClr val="bg1"/>
              </a:solidFill>
              <a:latin typeface="Open Sans"/>
            </a:endParaRPr>
          </a:p>
          <a:p>
            <a:r>
              <a:rPr lang="en-US" dirty="0">
                <a:solidFill>
                  <a:schemeClr val="bg1"/>
                </a:solidFill>
                <a:latin typeface="Open Sans"/>
              </a:rPr>
              <a:t>It is a plan of freedom that gives discipline to appetite and direction to behavior. Its fruits are sweet and its rewards are liberal.” (4)</a:t>
            </a:r>
            <a:endParaRPr lang="en-US" dirty="0">
              <a:solidFill>
                <a:schemeClr val="bg1"/>
              </a:solidFill>
            </a:endParaRPr>
          </a:p>
        </p:txBody>
      </p:sp>
      <p:sp>
        <p:nvSpPr>
          <p:cNvPr id="4" name="Block Arc 3"/>
          <p:cNvSpPr/>
          <p:nvPr/>
        </p:nvSpPr>
        <p:spPr>
          <a:xfrm>
            <a:off x="5959052" y="2100403"/>
            <a:ext cx="1332091" cy="1722703"/>
          </a:xfrm>
          <a:prstGeom prst="blockArc">
            <a:avLst>
              <a:gd name="adj1" fmla="val 10800000"/>
              <a:gd name="adj2" fmla="val 54563"/>
              <a:gd name="adj3" fmla="val 133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5723683" y="2771456"/>
            <a:ext cx="1817853" cy="1297036"/>
            <a:chOff x="5723683" y="2771456"/>
            <a:chExt cx="1817853" cy="1297036"/>
          </a:xfrm>
        </p:grpSpPr>
        <p:sp>
          <p:nvSpPr>
            <p:cNvPr id="19" name="Rounded Rectangle 18"/>
            <p:cNvSpPr/>
            <p:nvPr/>
          </p:nvSpPr>
          <p:spPr>
            <a:xfrm>
              <a:off x="5723683" y="2771456"/>
              <a:ext cx="1817853" cy="1297036"/>
            </a:xfrm>
            <a:prstGeom prst="roundRect">
              <a:avLst>
                <a:gd name="adj" fmla="val 120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489885" y="3046888"/>
              <a:ext cx="325511" cy="701100"/>
            </a:xfrm>
            <a:custGeom>
              <a:avLst/>
              <a:gdLst>
                <a:gd name="connsiteX0" fmla="*/ 294238 w 588476"/>
                <a:gd name="connsiteY0" fmla="*/ 0 h 1267485"/>
                <a:gd name="connsiteX1" fmla="*/ 588476 w 588476"/>
                <a:gd name="connsiteY1" fmla="*/ 294238 h 1267485"/>
                <a:gd name="connsiteX2" fmla="*/ 458749 w 588476"/>
                <a:gd name="connsiteY2" fmla="*/ 538225 h 1267485"/>
                <a:gd name="connsiteX3" fmla="*/ 410085 w 588476"/>
                <a:gd name="connsiteY3" fmla="*/ 564639 h 1267485"/>
                <a:gd name="connsiteX4" fmla="*/ 497940 w 588476"/>
                <a:gd name="connsiteY4" fmla="*/ 1267485 h 1267485"/>
                <a:gd name="connsiteX5" fmla="*/ 90534 w 588476"/>
                <a:gd name="connsiteY5" fmla="*/ 1267485 h 1267485"/>
                <a:gd name="connsiteX6" fmla="*/ 178390 w 588476"/>
                <a:gd name="connsiteY6" fmla="*/ 564639 h 1267485"/>
                <a:gd name="connsiteX7" fmla="*/ 129727 w 588476"/>
                <a:gd name="connsiteY7" fmla="*/ 538225 h 1267485"/>
                <a:gd name="connsiteX8" fmla="*/ 0 w 588476"/>
                <a:gd name="connsiteY8" fmla="*/ 294238 h 1267485"/>
                <a:gd name="connsiteX9" fmla="*/ 294238 w 588476"/>
                <a:gd name="connsiteY9" fmla="*/ 0 h 126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76" h="1267485">
                  <a:moveTo>
                    <a:pt x="294238" y="0"/>
                  </a:moveTo>
                  <a:cubicBezTo>
                    <a:pt x="456741" y="0"/>
                    <a:pt x="588476" y="131735"/>
                    <a:pt x="588476" y="294238"/>
                  </a:cubicBezTo>
                  <a:cubicBezTo>
                    <a:pt x="588476" y="395802"/>
                    <a:pt x="537017" y="485348"/>
                    <a:pt x="458749" y="538225"/>
                  </a:cubicBezTo>
                  <a:lnTo>
                    <a:pt x="410085" y="564639"/>
                  </a:lnTo>
                  <a:lnTo>
                    <a:pt x="497940" y="1267485"/>
                  </a:lnTo>
                  <a:lnTo>
                    <a:pt x="90534" y="1267485"/>
                  </a:lnTo>
                  <a:lnTo>
                    <a:pt x="178390" y="564639"/>
                  </a:lnTo>
                  <a:lnTo>
                    <a:pt x="129727" y="538225"/>
                  </a:lnTo>
                  <a:cubicBezTo>
                    <a:pt x="51459" y="485348"/>
                    <a:pt x="0" y="395802"/>
                    <a:pt x="0" y="294238"/>
                  </a:cubicBezTo>
                  <a:cubicBezTo>
                    <a:pt x="0" y="131735"/>
                    <a:pt x="131735" y="0"/>
                    <a:pt x="294238"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985156" y="2837132"/>
            <a:ext cx="2065324" cy="927289"/>
            <a:chOff x="8003263" y="2945774"/>
            <a:chExt cx="2065324" cy="927289"/>
          </a:xfrm>
        </p:grpSpPr>
        <p:grpSp>
          <p:nvGrpSpPr>
            <p:cNvPr id="12" name="Group 15"/>
            <p:cNvGrpSpPr/>
            <p:nvPr/>
          </p:nvGrpSpPr>
          <p:grpSpPr>
            <a:xfrm rot="5400000">
              <a:off x="8572280" y="2376757"/>
              <a:ext cx="927289" cy="2065324"/>
              <a:chOff x="2438400" y="2514600"/>
              <a:chExt cx="1676400" cy="3733799"/>
            </a:xfrm>
          </p:grpSpPr>
          <p:sp>
            <p:nvSpPr>
              <p:cNvPr id="13" name="Left Arrow Callout 12"/>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Callout 13"/>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14"/>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8066637" y="3177766"/>
              <a:ext cx="1602463" cy="369332"/>
            </a:xfrm>
            <a:prstGeom prst="rect">
              <a:avLst/>
            </a:prstGeom>
            <a:noFill/>
          </p:spPr>
          <p:txBody>
            <a:bodyPr wrap="square" rtlCol="0">
              <a:spAutoFit/>
            </a:bodyPr>
            <a:lstStyle/>
            <a:p>
              <a:r>
                <a:rPr lang="en-US" dirty="0"/>
                <a:t>Obedience</a:t>
              </a: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82" y="4784662"/>
            <a:ext cx="964666" cy="1202855"/>
          </a:xfrm>
          <a:prstGeom prst="rect">
            <a:avLst/>
          </a:prstGeom>
        </p:spPr>
      </p:pic>
    </p:spTree>
    <p:extLst>
      <p:ext uri="{BB962C8B-B14F-4D97-AF65-F5344CB8AC3E}">
        <p14:creationId xmlns:p14="http://schemas.microsoft.com/office/powerpoint/2010/main" val="154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3.33333E-6 0 L -0.11914 -0.00995 " pathEditMode="relative" rAng="0" ptsTypes="AA">
                                      <p:cBhvr>
                                        <p:cTn id="24" dur="2000" fill="hold"/>
                                        <p:tgtEl>
                                          <p:spTgt spid="25"/>
                                        </p:tgtEl>
                                        <p:attrNameLst>
                                          <p:attrName>ppt_x</p:attrName>
                                          <p:attrName>ppt_y</p:attrName>
                                        </p:attrNameLst>
                                      </p:cBhvr>
                                      <p:rCtr x="-5964" y="-509"/>
                                    </p:animMotion>
                                  </p:childTnLst>
                                </p:cTn>
                              </p:par>
                              <p:par>
                                <p:cTn id="25" presetID="42" presetClass="path" presetSubtype="0" accel="50000" decel="50000" fill="hold" grpId="1" nodeType="withEffect">
                                  <p:stCondLst>
                                    <p:cond delay="2000"/>
                                  </p:stCondLst>
                                  <p:childTnLst>
                                    <p:animMotion origin="layout" path="M 6.25E-7 -2.96296E-6 L -0.00052 -0.08009 " pathEditMode="relative" rAng="0" ptsTypes="AA">
                                      <p:cBhvr>
                                        <p:cTn id="26" dur="2000" fill="hold"/>
                                        <p:tgtEl>
                                          <p:spTgt spid="4"/>
                                        </p:tgtEl>
                                        <p:attrNameLst>
                                          <p:attrName>ppt_x</p:attrName>
                                          <p:attrName>ppt_y</p:attrName>
                                        </p:attrNameLst>
                                      </p:cBhvr>
                                      <p:rCtr x="-26" y="-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5:19-21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4 Categories of Sin</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691001" y="1287713"/>
            <a:ext cx="5536125" cy="5324535"/>
          </a:xfrm>
          <a:prstGeom prst="rect">
            <a:avLst/>
          </a:prstGeom>
        </p:spPr>
        <p:txBody>
          <a:bodyPr wrap="square">
            <a:spAutoFit/>
          </a:bodyPr>
          <a:lstStyle/>
          <a:p>
            <a:r>
              <a:rPr lang="en-US" sz="2000" dirty="0">
                <a:solidFill>
                  <a:schemeClr val="bg1"/>
                </a:solidFill>
              </a:rPr>
              <a:t>(1) Sexual sins. “Fornication” refers to any immoral sexual relationship; “lasciviousness” refers to unbridled or excessive lust. </a:t>
            </a:r>
          </a:p>
          <a:p>
            <a:endParaRPr lang="en-US" sz="2000" dirty="0">
              <a:solidFill>
                <a:schemeClr val="bg1"/>
              </a:solidFill>
            </a:endParaRPr>
          </a:p>
          <a:p>
            <a:r>
              <a:rPr lang="en-US" sz="2000" dirty="0">
                <a:solidFill>
                  <a:schemeClr val="bg1"/>
                </a:solidFill>
              </a:rPr>
              <a:t>(2) Sins from the religious realm, such as idolatry and witchcraft. </a:t>
            </a:r>
          </a:p>
          <a:p>
            <a:endParaRPr lang="en-US" sz="2000" dirty="0">
              <a:solidFill>
                <a:schemeClr val="bg1"/>
              </a:solidFill>
            </a:endParaRPr>
          </a:p>
          <a:p>
            <a:r>
              <a:rPr lang="en-US" sz="2000" dirty="0">
                <a:solidFill>
                  <a:schemeClr val="bg1"/>
                </a:solidFill>
              </a:rPr>
              <a:t>(3) Sins against other persons. “Variance” can be interpreted as discord and is an outgrowth of “hatred”; “emulations” are actions carried out in order to equal or be superior to another, often out of jealousy. </a:t>
            </a:r>
          </a:p>
          <a:p>
            <a:endParaRPr lang="en-US" sz="2000" dirty="0">
              <a:solidFill>
                <a:schemeClr val="bg1"/>
              </a:solidFill>
            </a:endParaRPr>
          </a:p>
          <a:p>
            <a:r>
              <a:rPr lang="en-US" sz="2000" dirty="0">
                <a:solidFill>
                  <a:schemeClr val="bg1"/>
                </a:solidFill>
              </a:rPr>
              <a:t>(4) Sins associated with alcohol: “drunkenness” and “</a:t>
            </a:r>
            <a:r>
              <a:rPr lang="en-US" sz="2000" dirty="0" err="1">
                <a:solidFill>
                  <a:schemeClr val="bg1"/>
                </a:solidFill>
              </a:rPr>
              <a:t>revellings</a:t>
            </a:r>
            <a:r>
              <a:rPr lang="en-US" sz="2000" dirty="0">
                <a:solidFill>
                  <a:schemeClr val="bg1"/>
                </a:solidFill>
              </a:rPr>
              <a:t>.” Paul warned that those who habitually participate in these sins “shall not inherit the kingdom of God” (1)</a:t>
            </a:r>
          </a:p>
        </p:txBody>
      </p:sp>
      <p:grpSp>
        <p:nvGrpSpPr>
          <p:cNvPr id="22" name="Group 21"/>
          <p:cNvGrpSpPr/>
          <p:nvPr/>
        </p:nvGrpSpPr>
        <p:grpSpPr>
          <a:xfrm>
            <a:off x="9859533" y="3948031"/>
            <a:ext cx="1285592" cy="1466662"/>
            <a:chOff x="7043596" y="4943192"/>
            <a:chExt cx="1285592" cy="1466662"/>
          </a:xfrm>
        </p:grpSpPr>
        <p:sp>
          <p:nvSpPr>
            <p:cNvPr id="28" name="Rounded Rectangle 27"/>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333307" y="5662805"/>
              <a:ext cx="816847" cy="574164"/>
              <a:chOff x="457200" y="2699749"/>
              <a:chExt cx="3639265" cy="2558051"/>
            </a:xfrm>
          </p:grpSpPr>
          <p:grpSp>
            <p:nvGrpSpPr>
              <p:cNvPr id="52" name="Group 51"/>
              <p:cNvGrpSpPr/>
              <p:nvPr/>
            </p:nvGrpSpPr>
            <p:grpSpPr>
              <a:xfrm>
                <a:off x="2018466" y="2699749"/>
                <a:ext cx="2077999" cy="342839"/>
                <a:chOff x="2018466" y="2699749"/>
                <a:chExt cx="2077999" cy="342839"/>
              </a:xfrm>
            </p:grpSpPr>
            <p:grpSp>
              <p:nvGrpSpPr>
                <p:cNvPr id="57" name="Group 132"/>
                <p:cNvGrpSpPr/>
                <p:nvPr/>
              </p:nvGrpSpPr>
              <p:grpSpPr>
                <a:xfrm rot="18087768">
                  <a:off x="2695159" y="2023056"/>
                  <a:ext cx="323014" cy="1676400"/>
                  <a:chOff x="5029200" y="1295400"/>
                  <a:chExt cx="990600" cy="2438400"/>
                </a:xfrm>
              </p:grpSpPr>
              <p:sp>
                <p:nvSpPr>
                  <p:cNvPr id="62" name="Rounded Rectangle 6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33"/>
                <p:cNvGrpSpPr/>
                <p:nvPr/>
              </p:nvGrpSpPr>
              <p:grpSpPr>
                <a:xfrm rot="2745629">
                  <a:off x="3001537" y="1947661"/>
                  <a:ext cx="284855" cy="1905000"/>
                  <a:chOff x="5029200" y="1295400"/>
                  <a:chExt cx="990600" cy="2438400"/>
                </a:xfrm>
              </p:grpSpPr>
              <p:sp>
                <p:nvSpPr>
                  <p:cNvPr id="59" name="Rounded Rectangle 5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457200" y="3657600"/>
                <a:ext cx="1898820" cy="1600200"/>
                <a:chOff x="914400" y="4419600"/>
                <a:chExt cx="1898820" cy="1600200"/>
              </a:xfrm>
            </p:grpSpPr>
            <p:sp>
              <p:nvSpPr>
                <p:cNvPr id="54" name="Circular Arrow 53"/>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ounded Rectangle 54"/>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rot="1638786">
              <a:off x="8024212" y="5734466"/>
              <a:ext cx="116658" cy="589182"/>
              <a:chOff x="609600" y="346364"/>
              <a:chExt cx="685800" cy="3463636"/>
            </a:xfrm>
          </p:grpSpPr>
          <p:sp>
            <p:nvSpPr>
              <p:cNvPr id="47" name="Rounded Rectangle 4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624678" y="5037891"/>
              <a:ext cx="453116" cy="357892"/>
              <a:chOff x="9199981" y="5735008"/>
              <a:chExt cx="453116" cy="357892"/>
            </a:xfrm>
          </p:grpSpPr>
          <p:pic>
            <p:nvPicPr>
              <p:cNvPr id="3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839675" y="995333"/>
            <a:ext cx="1478731" cy="1509023"/>
            <a:chOff x="10118756" y="4985442"/>
            <a:chExt cx="1478731" cy="1509023"/>
          </a:xfrm>
        </p:grpSpPr>
        <p:sp>
          <p:nvSpPr>
            <p:cNvPr id="74" name="Rounded Rectangle 73"/>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10221683" y="5288734"/>
              <a:ext cx="621947" cy="677501"/>
              <a:chOff x="3532202" y="3505200"/>
              <a:chExt cx="2667000" cy="2905225"/>
            </a:xfrm>
          </p:grpSpPr>
          <p:grpSp>
            <p:nvGrpSpPr>
              <p:cNvPr id="95" name="Group 94"/>
              <p:cNvGrpSpPr/>
              <p:nvPr/>
            </p:nvGrpSpPr>
            <p:grpSpPr>
              <a:xfrm>
                <a:off x="3532202" y="3743425"/>
                <a:ext cx="2667000" cy="2667000"/>
                <a:chOff x="2726659" y="4091768"/>
                <a:chExt cx="2667000" cy="2667000"/>
              </a:xfrm>
            </p:grpSpPr>
            <p:sp>
              <p:nvSpPr>
                <p:cNvPr id="97" name="Oval 96"/>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3092812" y="4636216"/>
                  <a:ext cx="762000" cy="762000"/>
                  <a:chOff x="1226056" y="2773679"/>
                  <a:chExt cx="762000" cy="762000"/>
                </a:xfrm>
              </p:grpSpPr>
              <p:sp>
                <p:nvSpPr>
                  <p:cNvPr id="107" name="Oval 10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flipH="1">
                  <a:off x="4133970" y="4637947"/>
                  <a:ext cx="762000" cy="762000"/>
                  <a:chOff x="1226056" y="2773679"/>
                  <a:chExt cx="762000" cy="762000"/>
                </a:xfrm>
              </p:grpSpPr>
              <p:sp>
                <p:nvSpPr>
                  <p:cNvPr id="103" name="Oval 10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Moon 100"/>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6"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p:cNvGrpSpPr/>
            <p:nvPr/>
          </p:nvGrpSpPr>
          <p:grpSpPr>
            <a:xfrm>
              <a:off x="10816086" y="5134103"/>
              <a:ext cx="621947" cy="718706"/>
              <a:chOff x="6525773" y="3776082"/>
              <a:chExt cx="2667000" cy="3081918"/>
            </a:xfrm>
          </p:grpSpPr>
          <p:grpSp>
            <p:nvGrpSpPr>
              <p:cNvPr id="78" name="Group 77"/>
              <p:cNvGrpSpPr/>
              <p:nvPr/>
            </p:nvGrpSpPr>
            <p:grpSpPr>
              <a:xfrm flipH="1">
                <a:off x="6525773" y="3776082"/>
                <a:ext cx="2667000" cy="2667000"/>
                <a:chOff x="2726659" y="4091768"/>
                <a:chExt cx="2667000" cy="2667000"/>
              </a:xfrm>
            </p:grpSpPr>
            <p:sp>
              <p:nvSpPr>
                <p:cNvPr id="80" name="Oval 79"/>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092812" y="4636216"/>
                  <a:ext cx="762000" cy="762000"/>
                  <a:chOff x="1226056" y="2773679"/>
                  <a:chExt cx="762000" cy="762000"/>
                </a:xfrm>
              </p:grpSpPr>
              <p:sp>
                <p:nvSpPr>
                  <p:cNvPr id="91" name="Oval 90"/>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flipH="1">
                  <a:off x="4133970" y="4637947"/>
                  <a:ext cx="762000" cy="762000"/>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Moon 82"/>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Moon 83"/>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Moon 85"/>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9"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7" name="Rectangle 76"/>
            <p:cNvSpPr/>
            <p:nvPr/>
          </p:nvSpPr>
          <p:spPr>
            <a:xfrm>
              <a:off x="10181912" y="6032800"/>
              <a:ext cx="1415575" cy="461665"/>
            </a:xfrm>
            <a:prstGeom prst="rect">
              <a:avLst/>
            </a:prstGeom>
          </p:spPr>
          <p:txBody>
            <a:bodyPr wrap="square">
              <a:spAutoFit/>
            </a:bodyPr>
            <a:lstStyle/>
            <a:p>
              <a:pPr algn="ctr"/>
              <a:r>
                <a:rPr lang="en-US" sz="1200" dirty="0">
                  <a:solidFill>
                    <a:schemeClr val="bg1"/>
                  </a:solidFill>
                </a:rPr>
                <a:t>Unchaste and immoral behavior</a:t>
              </a:r>
            </a:p>
          </p:txBody>
        </p:sp>
      </p:grpSp>
      <p:grpSp>
        <p:nvGrpSpPr>
          <p:cNvPr id="9" name="Group 8"/>
          <p:cNvGrpSpPr/>
          <p:nvPr/>
        </p:nvGrpSpPr>
        <p:grpSpPr>
          <a:xfrm>
            <a:off x="9917867" y="1025603"/>
            <a:ext cx="1433465" cy="1516056"/>
            <a:chOff x="1023248" y="3529812"/>
            <a:chExt cx="1433465" cy="1516056"/>
          </a:xfrm>
        </p:grpSpPr>
        <p:sp>
          <p:nvSpPr>
            <p:cNvPr id="129" name="Rounded Rectangle 128"/>
            <p:cNvSpPr/>
            <p:nvPr/>
          </p:nvSpPr>
          <p:spPr>
            <a:xfrm>
              <a:off x="1023248" y="3579206"/>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1078766" y="3529812"/>
              <a:ext cx="1300751" cy="1443086"/>
              <a:chOff x="-14651" y="449806"/>
              <a:chExt cx="5282210" cy="5860217"/>
            </a:xfrm>
          </p:grpSpPr>
          <p:pic>
            <p:nvPicPr>
              <p:cNvPr id="131" name="Picture 2" descr="Image result for mist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86" t="28075" r="27235" b="15241"/>
              <a:stretch/>
            </p:blipFill>
            <p:spPr bwMode="auto">
              <a:xfrm>
                <a:off x="-14651" y="449806"/>
                <a:ext cx="5282210" cy="5244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2" name="Group 131"/>
              <p:cNvGrpSpPr/>
              <p:nvPr/>
            </p:nvGrpSpPr>
            <p:grpSpPr>
              <a:xfrm>
                <a:off x="382987" y="976853"/>
                <a:ext cx="4447712" cy="5333170"/>
                <a:chOff x="185056" y="664029"/>
                <a:chExt cx="6520543" cy="7818664"/>
              </a:xfrm>
            </p:grpSpPr>
            <p:sp>
              <p:nvSpPr>
                <p:cNvPr id="133" name="Oval 132"/>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tored Data 134"/>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tored Data 135"/>
                <p:cNvSpPr/>
                <p:nvPr/>
              </p:nvSpPr>
              <p:spPr>
                <a:xfrm rot="16200000">
                  <a:off x="3192912" y="5436731"/>
                  <a:ext cx="544287" cy="3822249"/>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tored Data 136"/>
                <p:cNvSpPr/>
                <p:nvPr/>
              </p:nvSpPr>
              <p:spPr>
                <a:xfrm rot="16200000">
                  <a:off x="3064327" y="5885769"/>
                  <a:ext cx="783773" cy="4410076"/>
                </a:xfrm>
                <a:prstGeom prst="flowChartOnlineStorag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1883227" y="7209060"/>
                  <a:ext cx="3124199" cy="315688"/>
                  <a:chOff x="1415144" y="3203119"/>
                  <a:chExt cx="3124199" cy="315688"/>
                </a:xfrm>
              </p:grpSpPr>
              <p:sp>
                <p:nvSpPr>
                  <p:cNvPr id="139" name="Oval 138"/>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 name="Group 1">
            <a:extLst>
              <a:ext uri="{FF2B5EF4-FFF2-40B4-BE49-F238E27FC236}">
                <a16:creationId xmlns:a16="http://schemas.microsoft.com/office/drawing/2014/main" id="{A80A65A6-D9DA-80CA-F4AB-F6EB282102CC}"/>
              </a:ext>
            </a:extLst>
          </p:cNvPr>
          <p:cNvGrpSpPr/>
          <p:nvPr/>
        </p:nvGrpSpPr>
        <p:grpSpPr>
          <a:xfrm>
            <a:off x="1221533" y="3691367"/>
            <a:ext cx="1285592" cy="1550441"/>
            <a:chOff x="8572123" y="4894118"/>
            <a:chExt cx="1285592" cy="1550441"/>
          </a:xfrm>
        </p:grpSpPr>
        <p:sp>
          <p:nvSpPr>
            <p:cNvPr id="4" name="Rounded Rectangle 468">
              <a:extLst>
                <a:ext uri="{FF2B5EF4-FFF2-40B4-BE49-F238E27FC236}">
                  <a16:creationId xmlns:a16="http://schemas.microsoft.com/office/drawing/2014/main" id="{C546E91B-51C5-6C76-2064-7291DB68BAB4}"/>
                </a:ext>
              </a:extLst>
            </p:cNvPr>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62775A9-C1D8-B3AB-9B7C-5859B49BB8BC}"/>
                </a:ext>
              </a:extLst>
            </p:cNvPr>
            <p:cNvGrpSpPr/>
            <p:nvPr/>
          </p:nvGrpSpPr>
          <p:grpSpPr>
            <a:xfrm rot="18103267">
              <a:off x="8541326" y="5605569"/>
              <a:ext cx="1459567" cy="213266"/>
              <a:chOff x="1956293" y="4846593"/>
              <a:chExt cx="6959107" cy="1485154"/>
            </a:xfrm>
          </p:grpSpPr>
          <p:sp>
            <p:nvSpPr>
              <p:cNvPr id="69" name="Moon 68">
                <a:extLst>
                  <a:ext uri="{FF2B5EF4-FFF2-40B4-BE49-F238E27FC236}">
                    <a16:creationId xmlns:a16="http://schemas.microsoft.com/office/drawing/2014/main" id="{1457E143-7A73-0E9C-81B2-65A5725B2020}"/>
                  </a:ext>
                </a:extLst>
              </p:cNvPr>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nut 490">
                <a:extLst>
                  <a:ext uri="{FF2B5EF4-FFF2-40B4-BE49-F238E27FC236}">
                    <a16:creationId xmlns:a16="http://schemas.microsoft.com/office/drawing/2014/main" id="{65E67BD0-EE76-6DBB-0284-380DF088E85E}"/>
                  </a:ext>
                </a:extLst>
              </p:cNvPr>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ounded Rectangle 491">
                <a:extLst>
                  <a:ext uri="{FF2B5EF4-FFF2-40B4-BE49-F238E27FC236}">
                    <a16:creationId xmlns:a16="http://schemas.microsoft.com/office/drawing/2014/main" id="{7AB707CB-6F46-C46C-3B86-F5B067CC73D3}"/>
                  </a:ext>
                </a:extLst>
              </p:cNvPr>
              <p:cNvSpPr/>
              <p:nvPr/>
            </p:nvSpPr>
            <p:spPr>
              <a:xfrm>
                <a:off x="4361296" y="5281258"/>
                <a:ext cx="4554104" cy="480349"/>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8BC942A8-EBF7-6AB9-C004-800A6B978AF4}"/>
                  </a:ext>
                </a:extLst>
              </p:cNvPr>
              <p:cNvSpPr/>
              <p:nvPr/>
            </p:nvSpPr>
            <p:spPr>
              <a:xfrm rot="5400000">
                <a:off x="2603925" y="4198961"/>
                <a:ext cx="1371667" cy="2666932"/>
              </a:xfrm>
              <a:prstGeom prst="trapezoid">
                <a:avLst>
                  <a:gd name="adj" fmla="val 3211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rapezoid 110">
                <a:extLst>
                  <a:ext uri="{FF2B5EF4-FFF2-40B4-BE49-F238E27FC236}">
                    <a16:creationId xmlns:a16="http://schemas.microsoft.com/office/drawing/2014/main" id="{D92D4A0F-FA47-723A-A8C6-DC085E531AA7}"/>
                  </a:ext>
                </a:extLst>
              </p:cNvPr>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FFC1387-06E3-514F-6165-A6F2B67E69DA}"/>
                  </a:ext>
                </a:extLst>
              </p:cNvPr>
              <p:cNvSpPr/>
              <p:nvPr/>
            </p:nvSpPr>
            <p:spPr>
              <a:xfrm>
                <a:off x="3208047" y="5225634"/>
                <a:ext cx="1818087" cy="53597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8D7C38D-9A60-A3F6-23E6-79944D885627}"/>
                  </a:ext>
                </a:extLst>
              </p:cNvPr>
              <p:cNvSpPr/>
              <p:nvPr/>
            </p:nvSpPr>
            <p:spPr>
              <a:xfrm rot="21438454">
                <a:off x="3292902" y="5449033"/>
                <a:ext cx="1286422" cy="42114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496">
                <a:extLst>
                  <a:ext uri="{FF2B5EF4-FFF2-40B4-BE49-F238E27FC236}">
                    <a16:creationId xmlns:a16="http://schemas.microsoft.com/office/drawing/2014/main" id="{A278A9CB-29CC-0B12-D60D-533AEA0284E1}"/>
                  </a:ext>
                </a:extLst>
              </p:cNvPr>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497">
                <a:extLst>
                  <a:ext uri="{FF2B5EF4-FFF2-40B4-BE49-F238E27FC236}">
                    <a16:creationId xmlns:a16="http://schemas.microsoft.com/office/drawing/2014/main" id="{320D6208-95FC-F414-B82A-C344FCC8618E}"/>
                  </a:ext>
                </a:extLst>
              </p:cNvPr>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498">
                <a:extLst>
                  <a:ext uri="{FF2B5EF4-FFF2-40B4-BE49-F238E27FC236}">
                    <a16:creationId xmlns:a16="http://schemas.microsoft.com/office/drawing/2014/main" id="{A17CB049-8116-FB5A-8B8A-F43D340466E0}"/>
                  </a:ext>
                </a:extLst>
              </p:cNvPr>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99">
                <a:extLst>
                  <a:ext uri="{FF2B5EF4-FFF2-40B4-BE49-F238E27FC236}">
                    <a16:creationId xmlns:a16="http://schemas.microsoft.com/office/drawing/2014/main" id="{CC90636E-3308-FB0B-BF0F-DE422F1B12DA}"/>
                  </a:ext>
                </a:extLst>
              </p:cNvPr>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500">
                <a:extLst>
                  <a:ext uri="{FF2B5EF4-FFF2-40B4-BE49-F238E27FC236}">
                    <a16:creationId xmlns:a16="http://schemas.microsoft.com/office/drawing/2014/main" id="{04B48B93-BB0E-E574-7A10-7644F6DC0E9B}"/>
                  </a:ext>
                </a:extLst>
              </p:cNvPr>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501">
                <a:extLst>
                  <a:ext uri="{FF2B5EF4-FFF2-40B4-BE49-F238E27FC236}">
                    <a16:creationId xmlns:a16="http://schemas.microsoft.com/office/drawing/2014/main" id="{F47F711F-DB5A-119E-215B-611E4920339A}"/>
                  </a:ext>
                </a:extLst>
              </p:cNvPr>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502">
                <a:extLst>
                  <a:ext uri="{FF2B5EF4-FFF2-40B4-BE49-F238E27FC236}">
                    <a16:creationId xmlns:a16="http://schemas.microsoft.com/office/drawing/2014/main" id="{F2785E3E-1DF3-3429-DBCA-462D98663001}"/>
                  </a:ext>
                </a:extLst>
              </p:cNvPr>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C131F98-AA60-B8A8-03F0-3264E421B324}"/>
                </a:ext>
              </a:extLst>
            </p:cNvPr>
            <p:cNvGrpSpPr/>
            <p:nvPr/>
          </p:nvGrpSpPr>
          <p:grpSpPr>
            <a:xfrm rot="19259151">
              <a:off x="9112811" y="4894118"/>
              <a:ext cx="331031" cy="1433946"/>
              <a:chOff x="6137330" y="-535982"/>
              <a:chExt cx="622565" cy="2696803"/>
            </a:xfrm>
          </p:grpSpPr>
          <p:sp>
            <p:nvSpPr>
              <p:cNvPr id="12" name="Moon 11">
                <a:extLst>
                  <a:ext uri="{FF2B5EF4-FFF2-40B4-BE49-F238E27FC236}">
                    <a16:creationId xmlns:a16="http://schemas.microsoft.com/office/drawing/2014/main" id="{09EB2957-075F-BB51-03D1-61F37CF01CBB}"/>
                  </a:ext>
                </a:extLst>
              </p:cNvPr>
              <p:cNvSpPr/>
              <p:nvPr/>
            </p:nvSpPr>
            <p:spPr>
              <a:xfrm flipH="1">
                <a:off x="6276523" y="-452274"/>
                <a:ext cx="483372" cy="852314"/>
              </a:xfrm>
              <a:prstGeom prst="moon">
                <a:avLst>
                  <a:gd name="adj" fmla="val 3805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472">
                <a:extLst>
                  <a:ext uri="{FF2B5EF4-FFF2-40B4-BE49-F238E27FC236}">
                    <a16:creationId xmlns:a16="http://schemas.microsoft.com/office/drawing/2014/main" id="{3E598194-06AE-F7D4-4E38-F970FF6285EA}"/>
                  </a:ext>
                </a:extLst>
              </p:cNvPr>
              <p:cNvSpPr/>
              <p:nvPr/>
            </p:nvSpPr>
            <p:spPr>
              <a:xfrm rot="5400000">
                <a:off x="5398163" y="1220241"/>
                <a:ext cx="1736444" cy="144715"/>
              </a:xfrm>
              <a:prstGeom prst="homePlat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C863D6-DE05-EFC0-D202-E6206C8D39A1}"/>
                  </a:ext>
                </a:extLst>
              </p:cNvPr>
              <p:cNvSpPr/>
              <p:nvPr/>
            </p:nvSpPr>
            <p:spPr>
              <a:xfrm>
                <a:off x="6145659" y="-485360"/>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11B245-3F8F-EBD2-7640-894EBE4EE7EF}"/>
                  </a:ext>
                </a:extLst>
              </p:cNvPr>
              <p:cNvSpPr/>
              <p:nvPr/>
            </p:nvSpPr>
            <p:spPr>
              <a:xfrm>
                <a:off x="6149516" y="-392134"/>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4ED94B-3FF1-5587-9D3B-C858B9911E2F}"/>
                  </a:ext>
                </a:extLst>
              </p:cNvPr>
              <p:cNvSpPr/>
              <p:nvPr/>
            </p:nvSpPr>
            <p:spPr>
              <a:xfrm>
                <a:off x="6150013" y="-280708"/>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D97EFF-72D0-5120-1502-7D997B5FAE8C}"/>
                  </a:ext>
                </a:extLst>
              </p:cNvPr>
              <p:cNvSpPr/>
              <p:nvPr/>
            </p:nvSpPr>
            <p:spPr>
              <a:xfrm>
                <a:off x="6137330" y="-161773"/>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A70C25-C2E8-DA21-FFA2-40CB77E2CCC5}"/>
                  </a:ext>
                </a:extLst>
              </p:cNvPr>
              <p:cNvSpPr/>
              <p:nvPr/>
            </p:nvSpPr>
            <p:spPr>
              <a:xfrm>
                <a:off x="6141306" y="-54286"/>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78">
                <a:extLst>
                  <a:ext uri="{FF2B5EF4-FFF2-40B4-BE49-F238E27FC236}">
                    <a16:creationId xmlns:a16="http://schemas.microsoft.com/office/drawing/2014/main" id="{AA97EADA-3677-D9F3-FBF1-D5AFB2D6C30A}"/>
                  </a:ext>
                </a:extLst>
              </p:cNvPr>
              <p:cNvSpPr/>
              <p:nvPr/>
            </p:nvSpPr>
            <p:spPr>
              <a:xfrm>
                <a:off x="6140311" y="351610"/>
                <a:ext cx="273055" cy="101577"/>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C09D698-A0DF-50C7-70B9-80E6AC4B8DB6}"/>
                  </a:ext>
                </a:extLst>
              </p:cNvPr>
              <p:cNvGrpSpPr/>
              <p:nvPr/>
            </p:nvGrpSpPr>
            <p:grpSpPr>
              <a:xfrm>
                <a:off x="6398199" y="165983"/>
                <a:ext cx="196745" cy="571591"/>
                <a:chOff x="3584851" y="-54286"/>
                <a:chExt cx="257300" cy="613497"/>
              </a:xfrm>
            </p:grpSpPr>
            <p:sp>
              <p:nvSpPr>
                <p:cNvPr id="24" name="Moon 23">
                  <a:extLst>
                    <a:ext uri="{FF2B5EF4-FFF2-40B4-BE49-F238E27FC236}">
                      <a16:creationId xmlns:a16="http://schemas.microsoft.com/office/drawing/2014/main" id="{55363F3B-855B-5C52-2DCA-CFB0AC2FC386}"/>
                    </a:ext>
                  </a:extLst>
                </p:cNvPr>
                <p:cNvSpPr/>
                <p:nvPr/>
              </p:nvSpPr>
              <p:spPr>
                <a:xfrm>
                  <a:off x="3584851" y="141611"/>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BD797A81-5B4A-6DA9-B90C-ACF4BA6CE3D0}"/>
                    </a:ext>
                  </a:extLst>
                </p:cNvPr>
                <p:cNvSpPr/>
                <p:nvPr/>
              </p:nvSpPr>
              <p:spPr>
                <a:xfrm>
                  <a:off x="3704496" y="145643"/>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CB021C8B-6F13-880D-BE35-FF6F57D9E169}"/>
                    </a:ext>
                  </a:extLst>
                </p:cNvPr>
                <p:cNvSpPr/>
                <p:nvPr/>
              </p:nvSpPr>
              <p:spPr>
                <a:xfrm flipH="1">
                  <a:off x="3753327" y="136056"/>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75226108-726E-D790-BD5C-3858BD721477}"/>
                    </a:ext>
                  </a:extLst>
                </p:cNvPr>
                <p:cNvSpPr/>
                <p:nvPr/>
              </p:nvSpPr>
              <p:spPr>
                <a:xfrm flipH="1">
                  <a:off x="3618103" y="139572"/>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0A052102-8DE9-BFE7-D039-8AEFEE09C387}"/>
                    </a:ext>
                  </a:extLst>
                </p:cNvPr>
                <p:cNvSpPr/>
                <p:nvPr/>
              </p:nvSpPr>
              <p:spPr>
                <a:xfrm flipH="1">
                  <a:off x="3722506" y="14083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4054C666-8C9D-0261-1A13-E611674E8479}"/>
                    </a:ext>
                  </a:extLst>
                </p:cNvPr>
                <p:cNvSpPr/>
                <p:nvPr/>
              </p:nvSpPr>
              <p:spPr>
                <a:xfrm>
                  <a:off x="3627108" y="12261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C0C75F2-D264-7BC0-6700-7F8927D4B66D}"/>
                    </a:ext>
                  </a:extLst>
                </p:cNvPr>
                <p:cNvSpPr/>
                <p:nvPr/>
              </p:nvSpPr>
              <p:spPr>
                <a:xfrm>
                  <a:off x="3604866" y="-54286"/>
                  <a:ext cx="237285" cy="266447"/>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480">
                <a:extLst>
                  <a:ext uri="{FF2B5EF4-FFF2-40B4-BE49-F238E27FC236}">
                    <a16:creationId xmlns:a16="http://schemas.microsoft.com/office/drawing/2014/main" id="{A43DE0D6-E413-6185-6409-2570292A6822}"/>
                  </a:ext>
                </a:extLst>
              </p:cNvPr>
              <p:cNvSpPr/>
              <p:nvPr/>
            </p:nvSpPr>
            <p:spPr>
              <a:xfrm>
                <a:off x="6145162" y="-472435"/>
                <a:ext cx="273055" cy="88173"/>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81">
                <a:extLst>
                  <a:ext uri="{FF2B5EF4-FFF2-40B4-BE49-F238E27FC236}">
                    <a16:creationId xmlns:a16="http://schemas.microsoft.com/office/drawing/2014/main" id="{EE7BEDC6-70D1-1E95-6462-3A615324FB83}"/>
                  </a:ext>
                </a:extLst>
              </p:cNvPr>
              <p:cNvSpPr/>
              <p:nvPr/>
            </p:nvSpPr>
            <p:spPr>
              <a:xfrm>
                <a:off x="6208595" y="-535982"/>
                <a:ext cx="141034" cy="119512"/>
              </a:xfrm>
              <a:prstGeom prst="roundRect">
                <a:avLst>
                  <a:gd name="adj" fmla="val 3752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95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5:16-25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Competing Forces</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95" name="Straight Connector 394"/>
          <p:cNvCxnSpPr/>
          <p:nvPr/>
        </p:nvCxnSpPr>
        <p:spPr>
          <a:xfrm flipV="1">
            <a:off x="540327" y="2026227"/>
            <a:ext cx="11097491" cy="51956"/>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490971" y="1279691"/>
            <a:ext cx="4099963" cy="1751547"/>
            <a:chOff x="1096117" y="1248518"/>
            <a:chExt cx="4099963" cy="1751547"/>
          </a:xfrm>
        </p:grpSpPr>
        <p:grpSp>
          <p:nvGrpSpPr>
            <p:cNvPr id="396" name="Group 395"/>
            <p:cNvGrpSpPr/>
            <p:nvPr/>
          </p:nvGrpSpPr>
          <p:grpSpPr>
            <a:xfrm>
              <a:off x="4090169" y="1248518"/>
              <a:ext cx="1105911" cy="1697890"/>
              <a:chOff x="7571015" y="2764972"/>
              <a:chExt cx="1562099" cy="2411187"/>
            </a:xfrm>
            <a:solidFill>
              <a:schemeClr val="accent1">
                <a:lumMod val="60000"/>
                <a:lumOff val="40000"/>
              </a:schemeClr>
            </a:solidFill>
          </p:grpSpPr>
          <p:sp>
            <p:nvSpPr>
              <p:cNvPr id="419" name="Oval 418"/>
              <p:cNvSpPr/>
              <p:nvPr/>
            </p:nvSpPr>
            <p:spPr>
              <a:xfrm>
                <a:off x="7903028" y="2764972"/>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21002958">
                <a:off x="7587343" y="3483428"/>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rot="16200000">
                <a:off x="7358744" y="3755571"/>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4117690">
                <a:off x="8186059" y="36467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8523514" y="3864426"/>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rot="15869317">
                <a:off x="7815943" y="43542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18383697">
                <a:off x="7663542" y="477883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rot="2247724">
                <a:off x="8120743" y="434340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5400000">
                <a:off x="8327571" y="4724399"/>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p:cNvGrpSpPr/>
            <p:nvPr/>
          </p:nvGrpSpPr>
          <p:grpSpPr>
            <a:xfrm>
              <a:off x="1096117" y="1256183"/>
              <a:ext cx="1040404" cy="1682558"/>
              <a:chOff x="3200401" y="2656115"/>
              <a:chExt cx="1469571" cy="2389414"/>
            </a:xfrm>
            <a:solidFill>
              <a:schemeClr val="accent1">
                <a:lumMod val="60000"/>
                <a:lumOff val="40000"/>
              </a:schemeClr>
            </a:solidFill>
          </p:grpSpPr>
          <p:sp>
            <p:nvSpPr>
              <p:cNvPr id="409" name="Oval 408"/>
              <p:cNvSpPr/>
              <p:nvPr/>
            </p:nvSpPr>
            <p:spPr>
              <a:xfrm>
                <a:off x="3200401" y="2656115"/>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4577816">
                <a:off x="3273665" y="3548661"/>
                <a:ext cx="609600" cy="20178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rot="11402241">
                <a:off x="3810003" y="3722915"/>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4482340">
                <a:off x="3733802" y="3439885"/>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rot="964913">
                <a:off x="4060372" y="3657599"/>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5869317">
                <a:off x="3367335" y="4131906"/>
                <a:ext cx="750283" cy="18619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18168203">
                <a:off x="3298372" y="464820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rot="2247724">
                <a:off x="3771654" y="4142205"/>
                <a:ext cx="657112" cy="199080"/>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4173797">
                <a:off x="4049484" y="4517570"/>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2541123" y="1279179"/>
              <a:ext cx="1136737" cy="1720886"/>
              <a:chOff x="5372101" y="2612572"/>
              <a:chExt cx="1605642" cy="2443844"/>
            </a:xfrm>
            <a:solidFill>
              <a:schemeClr val="accent1">
                <a:lumMod val="60000"/>
                <a:lumOff val="40000"/>
              </a:schemeClr>
            </a:solidFill>
          </p:grpSpPr>
          <p:sp>
            <p:nvSpPr>
              <p:cNvPr id="399" name="Oval 398"/>
              <p:cNvSpPr/>
              <p:nvPr/>
            </p:nvSpPr>
            <p:spPr>
              <a:xfrm>
                <a:off x="5747657" y="2612572"/>
                <a:ext cx="576942" cy="576942"/>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21002958">
                <a:off x="5388429" y="33419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rot="16200000">
                <a:off x="5159830" y="3614056"/>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2988865">
                <a:off x="5998031" y="34398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31723">
                <a:off x="6368143" y="3657598"/>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rot="15869317">
                <a:off x="5551715" y="4201884"/>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rot="17596718">
                <a:off x="5464629" y="4659087"/>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rot="2247724">
                <a:off x="5889171" y="4136572"/>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rot="4827256">
                <a:off x="6095999" y="4484913"/>
                <a:ext cx="609600" cy="185057"/>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flipH="1">
            <a:off x="6691372" y="1215861"/>
            <a:ext cx="4376054" cy="1840627"/>
            <a:chOff x="3112656" y="2659853"/>
            <a:chExt cx="5878943" cy="2472763"/>
          </a:xfrm>
          <a:solidFill>
            <a:schemeClr val="accent6">
              <a:lumMod val="60000"/>
              <a:lumOff val="40000"/>
            </a:schemeClr>
          </a:solidFill>
        </p:grpSpPr>
        <p:grpSp>
          <p:nvGrpSpPr>
            <p:cNvPr id="242" name="Group 241"/>
            <p:cNvGrpSpPr/>
            <p:nvPr/>
          </p:nvGrpSpPr>
          <p:grpSpPr>
            <a:xfrm>
              <a:off x="7429500" y="2659853"/>
              <a:ext cx="1562099" cy="2396564"/>
              <a:chOff x="7571015" y="2779595"/>
              <a:chExt cx="1562099" cy="2396564"/>
            </a:xfrm>
            <a:grpFill/>
          </p:grpSpPr>
          <p:sp>
            <p:nvSpPr>
              <p:cNvPr id="385" name="Oval 384"/>
              <p:cNvSpPr/>
              <p:nvPr/>
            </p:nvSpPr>
            <p:spPr>
              <a:xfrm>
                <a:off x="8180887" y="2779595"/>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4"/>
              <p:cNvSpPr/>
              <p:nvPr/>
            </p:nvSpPr>
            <p:spPr>
              <a:xfrm rot="10979795">
                <a:off x="7882276" y="34000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rot="21002958">
                <a:off x="7587343" y="3483428"/>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rot="16200000">
                <a:off x="7358744" y="3755571"/>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4117690">
                <a:off x="8186059" y="36467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8523514" y="3864426"/>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rot="15869317">
                <a:off x="7815943" y="43542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rot="18383697">
                <a:off x="7663542" y="477883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rot="2247724">
                <a:off x="8120743" y="434340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p:cNvSpPr/>
              <p:nvPr/>
            </p:nvSpPr>
            <p:spPr>
              <a:xfrm rot="5400000">
                <a:off x="8327571" y="472439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12656" y="2685363"/>
              <a:ext cx="1557316" cy="2316295"/>
              <a:chOff x="3112656" y="2685363"/>
              <a:chExt cx="1557316" cy="2316295"/>
            </a:xfrm>
            <a:grpFill/>
          </p:grpSpPr>
          <p:sp>
            <p:nvSpPr>
              <p:cNvPr id="352" name="Oval 351"/>
              <p:cNvSpPr/>
              <p:nvPr/>
            </p:nvSpPr>
            <p:spPr>
              <a:xfrm>
                <a:off x="3112656" y="2685363"/>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4"/>
              <p:cNvSpPr/>
              <p:nvPr/>
            </p:nvSpPr>
            <p:spPr>
              <a:xfrm rot="10183916">
                <a:off x="3517105" y="3247678"/>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p:cNvSpPr/>
              <p:nvPr/>
            </p:nvSpPr>
            <p:spPr>
              <a:xfrm rot="14577816">
                <a:off x="3273665" y="3548661"/>
                <a:ext cx="609600" cy="201788"/>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rot="11402241">
                <a:off x="3810003" y="3722915"/>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rot="4482340">
                <a:off x="3733802" y="3439885"/>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rot="964913">
                <a:off x="4060372" y="365759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rot="15869317">
                <a:off x="3367335" y="4131906"/>
                <a:ext cx="750283" cy="18619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rot="15233980">
                <a:off x="3532361" y="4604329"/>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382"/>
              <p:cNvSpPr/>
              <p:nvPr/>
            </p:nvSpPr>
            <p:spPr>
              <a:xfrm rot="2247724">
                <a:off x="3771654" y="4142205"/>
                <a:ext cx="657112" cy="199080"/>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rot="3272670">
                <a:off x="4107982" y="4459070"/>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5257800" y="2732645"/>
              <a:ext cx="1589314" cy="2399971"/>
              <a:chOff x="5388429" y="2656445"/>
              <a:chExt cx="1589314" cy="2399971"/>
            </a:xfrm>
            <a:grpFill/>
          </p:grpSpPr>
          <p:sp>
            <p:nvSpPr>
              <p:cNvPr id="245" name="Oval 244"/>
              <p:cNvSpPr/>
              <p:nvPr/>
            </p:nvSpPr>
            <p:spPr>
              <a:xfrm>
                <a:off x="5996267" y="2656445"/>
                <a:ext cx="576942" cy="576942"/>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4"/>
              <p:cNvSpPr/>
              <p:nvPr/>
            </p:nvSpPr>
            <p:spPr>
              <a:xfrm rot="11461102">
                <a:off x="5683362" y="3258563"/>
                <a:ext cx="554152" cy="878007"/>
              </a:xfrm>
              <a:custGeom>
                <a:avLst/>
                <a:gdLst>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55914"/>
                  <a:gd name="connsiteY0" fmla="*/ 1099457 h 1099457"/>
                  <a:gd name="connsiteX1" fmla="*/ 263979 w 1055914"/>
                  <a:gd name="connsiteY1" fmla="*/ 0 h 1099457"/>
                  <a:gd name="connsiteX2" fmla="*/ 791936 w 1055914"/>
                  <a:gd name="connsiteY2" fmla="*/ 0 h 1099457"/>
                  <a:gd name="connsiteX3" fmla="*/ 1055914 w 1055914"/>
                  <a:gd name="connsiteY3" fmla="*/ 1099457 h 1099457"/>
                  <a:gd name="connsiteX4" fmla="*/ 0 w 1055914"/>
                  <a:gd name="connsiteY4" fmla="*/ 1099457 h 1099457"/>
                  <a:gd name="connsiteX0" fmla="*/ 0 w 1063908"/>
                  <a:gd name="connsiteY0" fmla="*/ 1099457 h 1099457"/>
                  <a:gd name="connsiteX1" fmla="*/ 263979 w 1063908"/>
                  <a:gd name="connsiteY1" fmla="*/ 0 h 1099457"/>
                  <a:gd name="connsiteX2" fmla="*/ 791936 w 1063908"/>
                  <a:gd name="connsiteY2" fmla="*/ 0 h 1099457"/>
                  <a:gd name="connsiteX3" fmla="*/ 1055914 w 1063908"/>
                  <a:gd name="connsiteY3" fmla="*/ 1099457 h 1099457"/>
                  <a:gd name="connsiteX4" fmla="*/ 0 w 1063908"/>
                  <a:gd name="connsiteY4" fmla="*/ 1099457 h 1099457"/>
                  <a:gd name="connsiteX0" fmla="*/ 0 w 1063908"/>
                  <a:gd name="connsiteY0" fmla="*/ 1099457 h 1118809"/>
                  <a:gd name="connsiteX1" fmla="*/ 263979 w 1063908"/>
                  <a:gd name="connsiteY1" fmla="*/ 0 h 1118809"/>
                  <a:gd name="connsiteX2" fmla="*/ 791936 w 1063908"/>
                  <a:gd name="connsiteY2" fmla="*/ 0 h 1118809"/>
                  <a:gd name="connsiteX3" fmla="*/ 1055914 w 1063908"/>
                  <a:gd name="connsiteY3" fmla="*/ 1099457 h 1118809"/>
                  <a:gd name="connsiteX4" fmla="*/ 0 w 1063908"/>
                  <a:gd name="connsiteY4" fmla="*/ 1099457 h 1118809"/>
                  <a:gd name="connsiteX0" fmla="*/ 0 w 1031251"/>
                  <a:gd name="connsiteY0" fmla="*/ 1143000 h 1143000"/>
                  <a:gd name="connsiteX1" fmla="*/ 231322 w 1031251"/>
                  <a:gd name="connsiteY1" fmla="*/ 0 h 1143000"/>
                  <a:gd name="connsiteX2" fmla="*/ 759279 w 1031251"/>
                  <a:gd name="connsiteY2" fmla="*/ 0 h 1143000"/>
                  <a:gd name="connsiteX3" fmla="*/ 1023257 w 1031251"/>
                  <a:gd name="connsiteY3" fmla="*/ 1099457 h 1143000"/>
                  <a:gd name="connsiteX4" fmla="*/ 0 w 1031251"/>
                  <a:gd name="connsiteY4" fmla="*/ 1143000 h 1143000"/>
                  <a:gd name="connsiteX0" fmla="*/ 5975 w 1037226"/>
                  <a:gd name="connsiteY0" fmla="*/ 1143000 h 1143000"/>
                  <a:gd name="connsiteX1" fmla="*/ 237297 w 1037226"/>
                  <a:gd name="connsiteY1" fmla="*/ 0 h 1143000"/>
                  <a:gd name="connsiteX2" fmla="*/ 765254 w 1037226"/>
                  <a:gd name="connsiteY2" fmla="*/ 0 h 1143000"/>
                  <a:gd name="connsiteX3" fmla="*/ 1029232 w 1037226"/>
                  <a:gd name="connsiteY3" fmla="*/ 1099457 h 1143000"/>
                  <a:gd name="connsiteX4" fmla="*/ 5975 w 1037226"/>
                  <a:gd name="connsiteY4" fmla="*/ 1143000 h 1143000"/>
                  <a:gd name="connsiteX0" fmla="*/ 5975 w 1037226"/>
                  <a:gd name="connsiteY0" fmla="*/ 1143000 h 1161036"/>
                  <a:gd name="connsiteX1" fmla="*/ 237297 w 1037226"/>
                  <a:gd name="connsiteY1" fmla="*/ 0 h 1161036"/>
                  <a:gd name="connsiteX2" fmla="*/ 765254 w 1037226"/>
                  <a:gd name="connsiteY2" fmla="*/ 0 h 1161036"/>
                  <a:gd name="connsiteX3" fmla="*/ 1029232 w 1037226"/>
                  <a:gd name="connsiteY3" fmla="*/ 1099457 h 1161036"/>
                  <a:gd name="connsiteX4" fmla="*/ 5975 w 1037226"/>
                  <a:gd name="connsiteY4" fmla="*/ 1143000 h 1161036"/>
                  <a:gd name="connsiteX0" fmla="*/ 5975 w 1039098"/>
                  <a:gd name="connsiteY0" fmla="*/ 1143000 h 1161036"/>
                  <a:gd name="connsiteX1" fmla="*/ 237297 w 1039098"/>
                  <a:gd name="connsiteY1" fmla="*/ 0 h 1161036"/>
                  <a:gd name="connsiteX2" fmla="*/ 765254 w 1039098"/>
                  <a:gd name="connsiteY2" fmla="*/ 0 h 1161036"/>
                  <a:gd name="connsiteX3" fmla="*/ 1029232 w 1039098"/>
                  <a:gd name="connsiteY3" fmla="*/ 1099457 h 1161036"/>
                  <a:gd name="connsiteX4" fmla="*/ 5975 w 1039098"/>
                  <a:gd name="connsiteY4" fmla="*/ 1143000 h 1161036"/>
                  <a:gd name="connsiteX0" fmla="*/ 5975 w 1039098"/>
                  <a:gd name="connsiteY0" fmla="*/ 1162352 h 1180388"/>
                  <a:gd name="connsiteX1" fmla="*/ 237297 w 1039098"/>
                  <a:gd name="connsiteY1" fmla="*/ 19352 h 1180388"/>
                  <a:gd name="connsiteX2" fmla="*/ 765254 w 1039098"/>
                  <a:gd name="connsiteY2" fmla="*/ 19352 h 1180388"/>
                  <a:gd name="connsiteX3" fmla="*/ 1029232 w 1039098"/>
                  <a:gd name="connsiteY3" fmla="*/ 1118809 h 1180388"/>
                  <a:gd name="connsiteX4" fmla="*/ 5975 w 1039098"/>
                  <a:gd name="connsiteY4" fmla="*/ 1162352 h 1180388"/>
                  <a:gd name="connsiteX0" fmla="*/ 9234 w 1042357"/>
                  <a:gd name="connsiteY0" fmla="*/ 1162352 h 1180388"/>
                  <a:gd name="connsiteX1" fmla="*/ 240556 w 1042357"/>
                  <a:gd name="connsiteY1" fmla="*/ 19352 h 1180388"/>
                  <a:gd name="connsiteX2" fmla="*/ 768513 w 1042357"/>
                  <a:gd name="connsiteY2" fmla="*/ 19352 h 1180388"/>
                  <a:gd name="connsiteX3" fmla="*/ 1032491 w 1042357"/>
                  <a:gd name="connsiteY3" fmla="*/ 1118809 h 1180388"/>
                  <a:gd name="connsiteX4" fmla="*/ 9234 w 1042357"/>
                  <a:gd name="connsiteY4" fmla="*/ 1162352 h 1180388"/>
                  <a:gd name="connsiteX0" fmla="*/ 9234 w 1042357"/>
                  <a:gd name="connsiteY0" fmla="*/ 1175656 h 1193692"/>
                  <a:gd name="connsiteX1" fmla="*/ 240556 w 1042357"/>
                  <a:gd name="connsiteY1" fmla="*/ 32656 h 1193692"/>
                  <a:gd name="connsiteX2" fmla="*/ 768513 w 1042357"/>
                  <a:gd name="connsiteY2" fmla="*/ 32656 h 1193692"/>
                  <a:gd name="connsiteX3" fmla="*/ 1032491 w 1042357"/>
                  <a:gd name="connsiteY3" fmla="*/ 1132113 h 1193692"/>
                  <a:gd name="connsiteX4" fmla="*/ 9234 w 1042357"/>
                  <a:gd name="connsiteY4" fmla="*/ 1175656 h 11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7" h="1193692">
                    <a:moveTo>
                      <a:pt x="9234" y="1175656"/>
                    </a:moveTo>
                    <a:cubicBezTo>
                      <a:pt x="-33402" y="881741"/>
                      <a:pt x="76363" y="402770"/>
                      <a:pt x="240556" y="32656"/>
                    </a:cubicBezTo>
                    <a:cubicBezTo>
                      <a:pt x="416542" y="-10886"/>
                      <a:pt x="570755" y="-10886"/>
                      <a:pt x="768513" y="32656"/>
                    </a:cubicBezTo>
                    <a:cubicBezTo>
                      <a:pt x="910935" y="333828"/>
                      <a:pt x="1086013" y="765627"/>
                      <a:pt x="1032491" y="1132113"/>
                    </a:cubicBezTo>
                    <a:cubicBezTo>
                      <a:pt x="636978" y="1175656"/>
                      <a:pt x="328548" y="1219199"/>
                      <a:pt x="9234" y="117565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rot="21002958">
                <a:off x="5388429" y="33419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rot="14611056">
                <a:off x="5203701" y="3599431"/>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rot="2988865">
                <a:off x="5998031" y="34398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631723">
                <a:off x="6368143" y="3657598"/>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15869317">
                <a:off x="5551715" y="4201884"/>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17596718">
                <a:off x="5464629" y="4659087"/>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247724">
                <a:off x="5889171" y="4136572"/>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rot="4827256">
                <a:off x="6095999" y="4484913"/>
                <a:ext cx="609600" cy="185057"/>
              </a:xfrm>
              <a:prstGeom prst="roundRect">
                <a:avLst>
                  <a:gd name="adj" fmla="val 50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918947" y="3493715"/>
            <a:ext cx="1911742" cy="369332"/>
          </a:xfrm>
          <a:prstGeom prst="rect">
            <a:avLst/>
          </a:prstGeom>
          <a:solidFill>
            <a:schemeClr val="accent1">
              <a:lumMod val="60000"/>
              <a:lumOff val="40000"/>
            </a:schemeClr>
          </a:solidFill>
        </p:spPr>
        <p:txBody>
          <a:bodyPr wrap="none">
            <a:spAutoFit/>
          </a:bodyPr>
          <a:lstStyle/>
          <a:p>
            <a:r>
              <a:rPr lang="en-US" i="1" dirty="0">
                <a:solidFill>
                  <a:srgbClr val="333333"/>
                </a:solidFill>
                <a:latin typeface="Open Sans"/>
              </a:rPr>
              <a:t>Walk in the Spirit</a:t>
            </a:r>
            <a:endParaRPr lang="en-US" dirty="0"/>
          </a:p>
        </p:txBody>
      </p:sp>
      <p:sp>
        <p:nvSpPr>
          <p:cNvPr id="429" name="Rectangle 428"/>
          <p:cNvSpPr/>
          <p:nvPr/>
        </p:nvSpPr>
        <p:spPr>
          <a:xfrm>
            <a:off x="7682439" y="3490251"/>
            <a:ext cx="2532296" cy="369332"/>
          </a:xfrm>
          <a:prstGeom prst="rect">
            <a:avLst/>
          </a:prstGeom>
          <a:solidFill>
            <a:schemeClr val="accent6">
              <a:lumMod val="60000"/>
              <a:lumOff val="40000"/>
            </a:schemeClr>
          </a:solidFill>
        </p:spPr>
        <p:txBody>
          <a:bodyPr wrap="none">
            <a:spAutoFit/>
          </a:bodyPr>
          <a:lstStyle/>
          <a:p>
            <a:r>
              <a:rPr lang="en-US" i="1" dirty="0"/>
              <a:t>Fulfill the lust of the flesh</a:t>
            </a:r>
            <a:endParaRPr lang="en-US" dirty="0"/>
          </a:p>
        </p:txBody>
      </p:sp>
      <p:sp>
        <p:nvSpPr>
          <p:cNvPr id="7" name="Rectangle 6"/>
          <p:cNvSpPr/>
          <p:nvPr/>
        </p:nvSpPr>
        <p:spPr>
          <a:xfrm>
            <a:off x="1512789" y="4065216"/>
            <a:ext cx="2737093" cy="646331"/>
          </a:xfrm>
          <a:prstGeom prst="rect">
            <a:avLst/>
          </a:prstGeom>
          <a:solidFill>
            <a:schemeClr val="accent1">
              <a:lumMod val="60000"/>
              <a:lumOff val="40000"/>
            </a:schemeClr>
          </a:solidFill>
        </p:spPr>
        <p:txBody>
          <a:bodyPr wrap="square">
            <a:spAutoFit/>
          </a:bodyPr>
          <a:lstStyle/>
          <a:p>
            <a:pPr algn="ctr"/>
            <a:r>
              <a:rPr lang="en-US" dirty="0">
                <a:solidFill>
                  <a:srgbClr val="333333"/>
                </a:solidFill>
                <a:latin typeface="Open Sans"/>
              </a:rPr>
              <a:t>To live worthy of and follow the </a:t>
            </a:r>
            <a:r>
              <a:rPr lang="en-US" dirty="0">
                <a:solidFill>
                  <a:srgbClr val="2F393A"/>
                </a:solidFill>
                <a:latin typeface="Open Sans"/>
              </a:rPr>
              <a:t>Holy Ghost</a:t>
            </a:r>
            <a:endParaRPr lang="en-US" dirty="0"/>
          </a:p>
        </p:txBody>
      </p:sp>
      <p:sp>
        <p:nvSpPr>
          <p:cNvPr id="430" name="Rectangle 429"/>
          <p:cNvSpPr/>
          <p:nvPr/>
        </p:nvSpPr>
        <p:spPr>
          <a:xfrm>
            <a:off x="8125784" y="4390796"/>
            <a:ext cx="1909625" cy="369332"/>
          </a:xfrm>
          <a:prstGeom prst="rect">
            <a:avLst/>
          </a:prstGeom>
          <a:solidFill>
            <a:schemeClr val="accent6">
              <a:lumMod val="60000"/>
              <a:lumOff val="40000"/>
            </a:schemeClr>
          </a:solidFill>
        </p:spPr>
        <p:txBody>
          <a:bodyPr wrap="none">
            <a:spAutoFit/>
          </a:bodyPr>
          <a:lstStyle/>
          <a:p>
            <a:r>
              <a:rPr lang="en-US" dirty="0"/>
              <a:t>Temptations to sin</a:t>
            </a:r>
          </a:p>
        </p:txBody>
      </p:sp>
      <p:grpSp>
        <p:nvGrpSpPr>
          <p:cNvPr id="431" name="Group 430"/>
          <p:cNvGrpSpPr/>
          <p:nvPr/>
        </p:nvGrpSpPr>
        <p:grpSpPr>
          <a:xfrm>
            <a:off x="4520302" y="3962168"/>
            <a:ext cx="3289208" cy="2390250"/>
            <a:chOff x="384206" y="4158361"/>
            <a:chExt cx="3289208" cy="2390250"/>
          </a:xfrm>
        </p:grpSpPr>
        <p:grpSp>
          <p:nvGrpSpPr>
            <p:cNvPr id="432" name="Group 431"/>
            <p:cNvGrpSpPr/>
            <p:nvPr/>
          </p:nvGrpSpPr>
          <p:grpSpPr>
            <a:xfrm>
              <a:off x="384206" y="4158361"/>
              <a:ext cx="3289208" cy="2390250"/>
              <a:chOff x="609599" y="833642"/>
              <a:chExt cx="7941747" cy="5771225"/>
            </a:xfrm>
          </p:grpSpPr>
          <p:grpSp>
            <p:nvGrpSpPr>
              <p:cNvPr id="434" name="Group 14"/>
              <p:cNvGrpSpPr/>
              <p:nvPr/>
            </p:nvGrpSpPr>
            <p:grpSpPr>
              <a:xfrm rot="10800000">
                <a:off x="7696200" y="5257800"/>
                <a:ext cx="621450" cy="1347067"/>
                <a:chOff x="7010400" y="381000"/>
                <a:chExt cx="762000" cy="2033666"/>
              </a:xfrm>
            </p:grpSpPr>
            <p:sp>
              <p:nvSpPr>
                <p:cNvPr id="447" name="Rounded Rectangle 44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7010400" y="381000"/>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1"/>
              <p:cNvGrpSpPr/>
              <p:nvPr/>
            </p:nvGrpSpPr>
            <p:grpSpPr>
              <a:xfrm rot="10800000">
                <a:off x="939238" y="4923502"/>
                <a:ext cx="621450" cy="1347067"/>
                <a:chOff x="7010400" y="381000"/>
                <a:chExt cx="762000" cy="2033666"/>
              </a:xfrm>
            </p:grpSpPr>
            <p:sp>
              <p:nvSpPr>
                <p:cNvPr id="445" name="Rounded Rectangle 44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010400" y="381000"/>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an 3"/>
              <p:cNvSpPr/>
              <p:nvPr/>
            </p:nvSpPr>
            <p:spPr>
              <a:xfrm>
                <a:off x="7315200" y="1981200"/>
                <a:ext cx="1236146" cy="3840519"/>
              </a:xfrm>
              <a:prstGeom prst="ca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an 1"/>
              <p:cNvSpPr/>
              <p:nvPr/>
            </p:nvSpPr>
            <p:spPr>
              <a:xfrm>
                <a:off x="609599" y="1643059"/>
                <a:ext cx="1236146" cy="3840519"/>
              </a:xfrm>
              <a:prstGeom prst="ca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9" name="Group 438"/>
              <p:cNvGrpSpPr/>
              <p:nvPr/>
            </p:nvGrpSpPr>
            <p:grpSpPr>
              <a:xfrm>
                <a:off x="899460" y="833642"/>
                <a:ext cx="621450" cy="986197"/>
                <a:chOff x="7031201" y="834275"/>
                <a:chExt cx="762000" cy="1488861"/>
              </a:xfrm>
            </p:grpSpPr>
            <p:sp>
              <p:nvSpPr>
                <p:cNvPr id="443" name="Rounded Rectangle 44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5"/>
                <p:cNvSpPr/>
                <p:nvPr/>
              </p:nvSpPr>
              <p:spPr>
                <a:xfrm>
                  <a:off x="7031201" y="834275"/>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7646520" y="1148254"/>
                <a:ext cx="621450" cy="1017899"/>
                <a:chOff x="7087348" y="824753"/>
                <a:chExt cx="762000" cy="1536722"/>
              </a:xfrm>
            </p:grpSpPr>
            <p:sp>
              <p:nvSpPr>
                <p:cNvPr id="441" name="Rounded Rectangle 44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7087348" y="824753"/>
                  <a:ext cx="762000" cy="1219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3" name="Rectangle 432"/>
            <p:cNvSpPr/>
            <p:nvPr/>
          </p:nvSpPr>
          <p:spPr>
            <a:xfrm>
              <a:off x="747225" y="4834063"/>
              <a:ext cx="2437759" cy="830997"/>
            </a:xfrm>
            <a:prstGeom prst="rect">
              <a:avLst/>
            </a:prstGeom>
          </p:spPr>
          <p:txBody>
            <a:bodyPr wrap="square">
              <a:spAutoFit/>
            </a:bodyPr>
            <a:lstStyle/>
            <a:p>
              <a:pPr algn="ctr"/>
              <a:r>
                <a:rPr lang="en-US" sz="1600" b="1" dirty="0"/>
                <a:t>As we walk in the Spirit, we will overcome the temptations of the flesh</a:t>
              </a:r>
              <a:endParaRPr lang="en-US" sz="1600" dirty="0"/>
            </a:p>
          </p:txBody>
        </p:sp>
      </p:grpSp>
    </p:spTree>
    <p:extLst>
      <p:ext uri="{BB962C8B-B14F-4D97-AF65-F5344CB8AC3E}">
        <p14:creationId xmlns:p14="http://schemas.microsoft.com/office/powerpoint/2010/main" val="22009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4.58333E-6 -3.7037E-7 L -0.11132 -0.00046 " pathEditMode="relative" rAng="0" ptsTypes="AA">
                                      <p:cBhvr>
                                        <p:cTn id="20" dur="2000" fill="hold"/>
                                        <p:tgtEl>
                                          <p:spTgt spid="12"/>
                                        </p:tgtEl>
                                        <p:attrNameLst>
                                          <p:attrName>ppt_x</p:attrName>
                                          <p:attrName>ppt_y</p:attrName>
                                        </p:attrNameLst>
                                      </p:cBhvr>
                                      <p:rCtr x="-5573" y="-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4.79167E-6 -2.59259E-6 L 0.0789 0.00533 " pathEditMode="relative" rAng="0" ptsTypes="AA">
                                      <p:cBhvr>
                                        <p:cTn id="26" dur="2000" fill="hold"/>
                                        <p:tgtEl>
                                          <p:spTgt spid="241"/>
                                        </p:tgtEl>
                                        <p:attrNameLst>
                                          <p:attrName>ppt_x</p:attrName>
                                          <p:attrName>ppt_y</p:attrName>
                                        </p:attrNameLst>
                                      </p:cBhvr>
                                      <p:rCtr x="3945" y="255"/>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431"/>
                                        </p:tgtEl>
                                        <p:attrNameLst>
                                          <p:attrName>style.visibility</p:attrName>
                                        </p:attrNameLst>
                                      </p:cBhvr>
                                      <p:to>
                                        <p:strVal val="visible"/>
                                      </p:to>
                                    </p:set>
                                    <p:animEffect transition="in" filter="barn(outVertical)">
                                      <p:cBhvr>
                                        <p:cTn id="31" dur="500"/>
                                        <p:tgtEl>
                                          <p:spTgt spid="431"/>
                                        </p:tgtEl>
                                      </p:cBhvr>
                                    </p:animEffect>
                                  </p:childTnLst>
                                </p:cTn>
                              </p:par>
                              <p:par>
                                <p:cTn id="32" presetID="42" presetClass="path" presetSubtype="0" accel="50000" decel="50000" fill="hold" nodeType="withEffect">
                                  <p:stCondLst>
                                    <p:cond delay="0"/>
                                  </p:stCondLst>
                                  <p:childTnLst>
                                    <p:animMotion origin="layout" path="M -4.58333E-6 -3.7037E-7 L -0.08242 0.52384 " pathEditMode="relative" rAng="0" ptsTypes="AA">
                                      <p:cBhvr>
                                        <p:cTn id="33" dur="2000" fill="hold"/>
                                        <p:tgtEl>
                                          <p:spTgt spid="12"/>
                                        </p:tgtEl>
                                        <p:attrNameLst>
                                          <p:attrName>ppt_x</p:attrName>
                                          <p:attrName>ppt_y</p:attrName>
                                        </p:attrNameLst>
                                      </p:cBhvr>
                                      <p:rCtr x="-4128" y="26181"/>
                                    </p:animMotion>
                                  </p:childTnLst>
                                </p:cTn>
                              </p:par>
                              <p:par>
                                <p:cTn id="34" presetID="1" presetClass="exit" presetSubtype="0" fill="hold" nodeType="withEffect">
                                  <p:stCondLst>
                                    <p:cond delay="0"/>
                                  </p:stCondLst>
                                  <p:childTnLst>
                                    <p:set>
                                      <p:cBhvr>
                                        <p:cTn id="35"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9" grpId="0" animBg="1"/>
      <p:bldP spid="7" grpId="0" animBg="1"/>
      <p:bldP spid="4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Fruit of the Spirit</a:t>
            </a:r>
            <a:endParaRPr lang="en-US" sz="4400" dirty="0">
              <a:solidFill>
                <a:schemeClr val="bg1"/>
              </a:solidFill>
              <a:latin typeface="Britannic Bold" panose="020B090306070302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2" name="Picture 241"/>
          <p:cNvPicPr>
            <a:picLocks noChangeAspect="1"/>
          </p:cNvPicPr>
          <p:nvPr/>
        </p:nvPicPr>
        <p:blipFill>
          <a:blip r:embed="rId4" cstate="print"/>
          <a:stretch>
            <a:fillRect/>
          </a:stretch>
        </p:blipFill>
        <p:spPr>
          <a:xfrm>
            <a:off x="3526976" y="904214"/>
            <a:ext cx="4285192" cy="5716933"/>
          </a:xfrm>
          <a:prstGeom prst="rect">
            <a:avLst/>
          </a:prstGeom>
        </p:spPr>
      </p:pic>
      <p:grpSp>
        <p:nvGrpSpPr>
          <p:cNvPr id="4" name="Group 3"/>
          <p:cNvGrpSpPr/>
          <p:nvPr/>
        </p:nvGrpSpPr>
        <p:grpSpPr>
          <a:xfrm>
            <a:off x="3335481" y="2957505"/>
            <a:ext cx="935182" cy="1122658"/>
            <a:chOff x="3335481" y="2957505"/>
            <a:chExt cx="935182" cy="1122658"/>
          </a:xfrm>
        </p:grpSpPr>
        <p:grpSp>
          <p:nvGrpSpPr>
            <p:cNvPr id="243" name="Group 242"/>
            <p:cNvGrpSpPr/>
            <p:nvPr/>
          </p:nvGrpSpPr>
          <p:grpSpPr>
            <a:xfrm>
              <a:off x="3335481" y="2957505"/>
              <a:ext cx="935182" cy="1122658"/>
              <a:chOff x="5486400" y="381000"/>
              <a:chExt cx="571276" cy="685800"/>
            </a:xfrm>
          </p:grpSpPr>
          <p:sp>
            <p:nvSpPr>
              <p:cNvPr id="244" name="Rounded Rectangle 243"/>
              <p:cNvSpPr/>
              <p:nvPr/>
            </p:nvSpPr>
            <p:spPr>
              <a:xfrm>
                <a:off x="5715000" y="381000"/>
                <a:ext cx="76200" cy="304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45"/>
              <p:cNvSpPr/>
              <p:nvPr/>
            </p:nvSpPr>
            <p:spPr>
              <a:xfrm>
                <a:off x="5486400" y="45720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246"/>
              <p:cNvSpPr/>
              <p:nvPr/>
            </p:nvSpPr>
            <p:spPr>
              <a:xfrm rot="19221121">
                <a:off x="5752876" y="52815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449782" y="3595255"/>
              <a:ext cx="779318" cy="369332"/>
            </a:xfrm>
            <a:prstGeom prst="rect">
              <a:avLst/>
            </a:prstGeom>
            <a:noFill/>
          </p:spPr>
          <p:txBody>
            <a:bodyPr wrap="square" rtlCol="0">
              <a:spAutoFit/>
            </a:bodyPr>
            <a:lstStyle/>
            <a:p>
              <a:r>
                <a:rPr lang="en-US" dirty="0">
                  <a:solidFill>
                    <a:schemeClr val="bg1"/>
                  </a:solidFill>
                </a:rPr>
                <a:t>Love</a:t>
              </a:r>
            </a:p>
          </p:txBody>
        </p:sp>
      </p:grpSp>
      <p:grpSp>
        <p:nvGrpSpPr>
          <p:cNvPr id="250" name="Group 249"/>
          <p:cNvGrpSpPr/>
          <p:nvPr/>
        </p:nvGrpSpPr>
        <p:grpSpPr>
          <a:xfrm>
            <a:off x="6491513" y="3317722"/>
            <a:ext cx="1395185" cy="1956993"/>
            <a:chOff x="3299787" y="2957505"/>
            <a:chExt cx="970876" cy="1122658"/>
          </a:xfrm>
        </p:grpSpPr>
        <p:grpSp>
          <p:nvGrpSpPr>
            <p:cNvPr id="251" name="Group 250"/>
            <p:cNvGrpSpPr/>
            <p:nvPr/>
          </p:nvGrpSpPr>
          <p:grpSpPr>
            <a:xfrm>
              <a:off x="3335481" y="2957505"/>
              <a:ext cx="935182" cy="1122658"/>
              <a:chOff x="5486400" y="381000"/>
              <a:chExt cx="571276" cy="685800"/>
            </a:xfrm>
          </p:grpSpPr>
          <p:sp>
            <p:nvSpPr>
              <p:cNvPr id="253" name="Rounded Rectangle 252"/>
              <p:cNvSpPr/>
              <p:nvPr/>
            </p:nvSpPr>
            <p:spPr>
              <a:xfrm>
                <a:off x="5715000" y="381000"/>
                <a:ext cx="76200" cy="304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a:off x="5486400" y="45720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370"/>
              <p:cNvSpPr/>
              <p:nvPr/>
            </p:nvSpPr>
            <p:spPr>
              <a:xfrm rot="19221121">
                <a:off x="5752876" y="52815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p:cNvSpPr txBox="1"/>
            <p:nvPr/>
          </p:nvSpPr>
          <p:spPr>
            <a:xfrm>
              <a:off x="3299787" y="3594548"/>
              <a:ext cx="953200" cy="300153"/>
            </a:xfrm>
            <a:prstGeom prst="rect">
              <a:avLst/>
            </a:prstGeom>
            <a:noFill/>
          </p:spPr>
          <p:txBody>
            <a:bodyPr wrap="square" rtlCol="0">
              <a:spAutoFit/>
            </a:bodyPr>
            <a:lstStyle/>
            <a:p>
              <a:pPr algn="ctr"/>
              <a:r>
                <a:rPr lang="en-US" sz="1400" dirty="0">
                  <a:solidFill>
                    <a:schemeClr val="bg1"/>
                  </a:solidFill>
                </a:rPr>
                <a:t>Long Suffering and temperance</a:t>
              </a:r>
            </a:p>
          </p:txBody>
        </p:sp>
      </p:grpSp>
      <p:grpSp>
        <p:nvGrpSpPr>
          <p:cNvPr id="373" name="Group 372"/>
          <p:cNvGrpSpPr/>
          <p:nvPr/>
        </p:nvGrpSpPr>
        <p:grpSpPr>
          <a:xfrm>
            <a:off x="3848100" y="1104902"/>
            <a:ext cx="1115291" cy="1691104"/>
            <a:chOff x="3335481" y="2957505"/>
            <a:chExt cx="935182" cy="1459415"/>
          </a:xfrm>
        </p:grpSpPr>
        <p:grpSp>
          <p:nvGrpSpPr>
            <p:cNvPr id="374" name="Group 373"/>
            <p:cNvGrpSpPr/>
            <p:nvPr/>
          </p:nvGrpSpPr>
          <p:grpSpPr>
            <a:xfrm>
              <a:off x="3335481" y="2957505"/>
              <a:ext cx="935182" cy="1122658"/>
              <a:chOff x="5486400" y="381000"/>
              <a:chExt cx="571276" cy="685800"/>
            </a:xfrm>
          </p:grpSpPr>
          <p:sp>
            <p:nvSpPr>
              <p:cNvPr id="379" name="Rounded Rectangle 378"/>
              <p:cNvSpPr/>
              <p:nvPr/>
            </p:nvSpPr>
            <p:spPr>
              <a:xfrm>
                <a:off x="5715000" y="381000"/>
                <a:ext cx="76200" cy="304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381"/>
              <p:cNvSpPr/>
              <p:nvPr/>
            </p:nvSpPr>
            <p:spPr>
              <a:xfrm>
                <a:off x="5486400" y="45720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19221121">
                <a:off x="5752876" y="52815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TextBox 377"/>
            <p:cNvSpPr txBox="1"/>
            <p:nvPr/>
          </p:nvSpPr>
          <p:spPr>
            <a:xfrm>
              <a:off x="3355110" y="3493590"/>
              <a:ext cx="779318" cy="923330"/>
            </a:xfrm>
            <a:prstGeom prst="rect">
              <a:avLst/>
            </a:prstGeom>
            <a:noFill/>
          </p:spPr>
          <p:txBody>
            <a:bodyPr wrap="square" rtlCol="0">
              <a:spAutoFit/>
            </a:bodyPr>
            <a:lstStyle/>
            <a:p>
              <a:pPr algn="ctr"/>
              <a:r>
                <a:rPr lang="en-US" dirty="0">
                  <a:solidFill>
                    <a:schemeClr val="bg1"/>
                  </a:solidFill>
                </a:rPr>
                <a:t>Joy and Peace</a:t>
              </a:r>
            </a:p>
          </p:txBody>
        </p:sp>
      </p:grpSp>
      <p:grpSp>
        <p:nvGrpSpPr>
          <p:cNvPr id="384" name="Group 383"/>
          <p:cNvGrpSpPr/>
          <p:nvPr/>
        </p:nvGrpSpPr>
        <p:grpSpPr>
          <a:xfrm rot="20574541">
            <a:off x="5077690" y="1509706"/>
            <a:ext cx="935182" cy="1122658"/>
            <a:chOff x="3335481" y="2957505"/>
            <a:chExt cx="935182" cy="1122658"/>
          </a:xfrm>
        </p:grpSpPr>
        <p:grpSp>
          <p:nvGrpSpPr>
            <p:cNvPr id="385" name="Group 384"/>
            <p:cNvGrpSpPr/>
            <p:nvPr/>
          </p:nvGrpSpPr>
          <p:grpSpPr>
            <a:xfrm>
              <a:off x="3335481" y="2957505"/>
              <a:ext cx="935182" cy="1122658"/>
              <a:chOff x="5486400" y="381000"/>
              <a:chExt cx="571276" cy="685800"/>
            </a:xfrm>
          </p:grpSpPr>
          <p:sp>
            <p:nvSpPr>
              <p:cNvPr id="387" name="Rounded Rectangle 386"/>
              <p:cNvSpPr/>
              <p:nvPr/>
            </p:nvSpPr>
            <p:spPr>
              <a:xfrm>
                <a:off x="5715000" y="381000"/>
                <a:ext cx="76200" cy="304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88"/>
              <p:cNvSpPr/>
              <p:nvPr/>
            </p:nvSpPr>
            <p:spPr>
              <a:xfrm>
                <a:off x="5486400" y="45720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389"/>
              <p:cNvSpPr/>
              <p:nvPr/>
            </p:nvSpPr>
            <p:spPr>
              <a:xfrm rot="19221121">
                <a:off x="5752876" y="52815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TextBox 385"/>
            <p:cNvSpPr txBox="1"/>
            <p:nvPr/>
          </p:nvSpPr>
          <p:spPr>
            <a:xfrm>
              <a:off x="3416162" y="3563176"/>
              <a:ext cx="779318" cy="369332"/>
            </a:xfrm>
            <a:prstGeom prst="rect">
              <a:avLst/>
            </a:prstGeom>
            <a:noFill/>
          </p:spPr>
          <p:txBody>
            <a:bodyPr wrap="square" rtlCol="0">
              <a:spAutoFit/>
            </a:bodyPr>
            <a:lstStyle/>
            <a:p>
              <a:r>
                <a:rPr lang="en-US" dirty="0">
                  <a:solidFill>
                    <a:schemeClr val="bg1"/>
                  </a:solidFill>
                </a:rPr>
                <a:t>Faith</a:t>
              </a:r>
            </a:p>
          </p:txBody>
        </p:sp>
      </p:grpSp>
      <p:grpSp>
        <p:nvGrpSpPr>
          <p:cNvPr id="391" name="Group 390"/>
          <p:cNvGrpSpPr/>
          <p:nvPr/>
        </p:nvGrpSpPr>
        <p:grpSpPr>
          <a:xfrm>
            <a:off x="6334989" y="1333056"/>
            <a:ext cx="1475511" cy="1535458"/>
            <a:chOff x="3335480" y="2957505"/>
            <a:chExt cx="1395845" cy="1347795"/>
          </a:xfrm>
        </p:grpSpPr>
        <p:grpSp>
          <p:nvGrpSpPr>
            <p:cNvPr id="392" name="Group 391"/>
            <p:cNvGrpSpPr/>
            <p:nvPr/>
          </p:nvGrpSpPr>
          <p:grpSpPr>
            <a:xfrm>
              <a:off x="3335480" y="2957505"/>
              <a:ext cx="1395845" cy="1347795"/>
              <a:chOff x="5486400" y="381000"/>
              <a:chExt cx="852682" cy="823330"/>
            </a:xfrm>
          </p:grpSpPr>
          <p:sp>
            <p:nvSpPr>
              <p:cNvPr id="394" name="Rounded Rectangle 393"/>
              <p:cNvSpPr/>
              <p:nvPr/>
            </p:nvSpPr>
            <p:spPr>
              <a:xfrm>
                <a:off x="5791170" y="381000"/>
                <a:ext cx="76200" cy="304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5486400" y="609600"/>
                <a:ext cx="852682" cy="5947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95"/>
              <p:cNvSpPr/>
              <p:nvPr/>
            </p:nvSpPr>
            <p:spPr>
              <a:xfrm>
                <a:off x="5486400" y="45720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396"/>
              <p:cNvSpPr/>
              <p:nvPr/>
            </p:nvSpPr>
            <p:spPr>
              <a:xfrm rot="19221121">
                <a:off x="5752876" y="528150"/>
                <a:ext cx="304800" cy="228600"/>
              </a:xfrm>
              <a:prstGeom prst="round2DiagRect">
                <a:avLst>
                  <a:gd name="adj1" fmla="val 1666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TextBox 392"/>
            <p:cNvSpPr txBox="1"/>
            <p:nvPr/>
          </p:nvSpPr>
          <p:spPr>
            <a:xfrm>
              <a:off x="3449782" y="3494925"/>
              <a:ext cx="1271154" cy="729433"/>
            </a:xfrm>
            <a:prstGeom prst="rect">
              <a:avLst/>
            </a:prstGeom>
            <a:noFill/>
          </p:spPr>
          <p:txBody>
            <a:bodyPr wrap="square" rtlCol="0">
              <a:spAutoFit/>
            </a:bodyPr>
            <a:lstStyle/>
            <a:p>
              <a:pPr algn="ctr"/>
              <a:r>
                <a:rPr lang="en-US" sz="1600" dirty="0">
                  <a:solidFill>
                    <a:schemeClr val="bg1"/>
                  </a:solidFill>
                </a:rPr>
                <a:t>Gentleness Goodness Meekness</a:t>
              </a:r>
            </a:p>
          </p:txBody>
        </p:sp>
      </p:grpSp>
      <p:grpSp>
        <p:nvGrpSpPr>
          <p:cNvPr id="12" name="Group 11"/>
          <p:cNvGrpSpPr/>
          <p:nvPr/>
        </p:nvGrpSpPr>
        <p:grpSpPr>
          <a:xfrm>
            <a:off x="647700" y="444500"/>
            <a:ext cx="2126384" cy="2798617"/>
            <a:chOff x="457200" y="207819"/>
            <a:chExt cx="1745384" cy="2400298"/>
          </a:xfrm>
        </p:grpSpPr>
        <p:pic>
          <p:nvPicPr>
            <p:cNvPr id="8198" name="Picture 6" descr="Image result for jesus painti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258" y="207819"/>
              <a:ext cx="1683326" cy="2244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389908"/>
              <a:ext cx="1724891" cy="218209"/>
            </a:xfrm>
            <a:prstGeom prst="rect">
              <a:avLst/>
            </a:prstGeom>
            <a:noFill/>
          </p:spPr>
          <p:txBody>
            <a:bodyPr wrap="square" rtlCol="0">
              <a:spAutoFit/>
            </a:bodyPr>
            <a:lstStyle/>
            <a:p>
              <a:endParaRPr lang="en-US" sz="800" dirty="0">
                <a:solidFill>
                  <a:schemeClr val="bg1"/>
                </a:solidFill>
              </a:endParaRPr>
            </a:p>
          </p:txBody>
        </p:sp>
      </p:grpSp>
      <p:grpSp>
        <p:nvGrpSpPr>
          <p:cNvPr id="13" name="Group 12"/>
          <p:cNvGrpSpPr/>
          <p:nvPr/>
        </p:nvGrpSpPr>
        <p:grpSpPr>
          <a:xfrm>
            <a:off x="9169400" y="736600"/>
            <a:ext cx="2514600" cy="2768600"/>
            <a:chOff x="9474200" y="457200"/>
            <a:chExt cx="2209800" cy="2443017"/>
          </a:xfrm>
        </p:grpSpPr>
        <p:pic>
          <p:nvPicPr>
            <p:cNvPr id="8200" name="Picture 8"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240" b="26852"/>
            <a:stretch/>
          </p:blipFill>
          <p:spPr bwMode="auto">
            <a:xfrm>
              <a:off x="9504222" y="457200"/>
              <a:ext cx="2179778" cy="2273300"/>
            </a:xfrm>
            <a:prstGeom prst="rect">
              <a:avLst/>
            </a:prstGeom>
            <a:noFill/>
            <a:extLst>
              <a:ext uri="{909E8E84-426E-40DD-AFC4-6F175D3DCCD1}">
                <a14:hiddenFill xmlns:a14="http://schemas.microsoft.com/office/drawing/2010/main">
                  <a:solidFill>
                    <a:srgbClr val="FFFFFF"/>
                  </a:solidFill>
                </a14:hiddenFill>
              </a:ext>
            </a:extLst>
          </p:spPr>
        </p:pic>
        <p:sp>
          <p:nvSpPr>
            <p:cNvPr id="398" name="TextBox 397"/>
            <p:cNvSpPr txBox="1"/>
            <p:nvPr/>
          </p:nvSpPr>
          <p:spPr>
            <a:xfrm>
              <a:off x="9474200" y="2682008"/>
              <a:ext cx="1724891" cy="218209"/>
            </a:xfrm>
            <a:prstGeom prst="rect">
              <a:avLst/>
            </a:prstGeom>
            <a:noFill/>
          </p:spPr>
          <p:txBody>
            <a:bodyPr wrap="square" rtlCol="0">
              <a:spAutoFit/>
            </a:bodyPr>
            <a:lstStyle/>
            <a:p>
              <a:endParaRPr lang="en-US" sz="800" dirty="0">
                <a:solidFill>
                  <a:schemeClr val="bg1"/>
                </a:solidFill>
              </a:endParaRPr>
            </a:p>
          </p:txBody>
        </p:sp>
      </p:grpSp>
      <p:pic>
        <p:nvPicPr>
          <p:cNvPr id="8202" name="Picture 10" descr="Image result for jeremy winborg paintin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3822700"/>
            <a:ext cx="159512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jeremy winborg paintings"/>
          <p:cNvPicPr>
            <a:picLocks noChangeAspect="1" noChangeArrowheads="1"/>
          </p:cNvPicPr>
          <p:nvPr/>
        </p:nvPicPr>
        <p:blipFill rotWithShape="1">
          <a:blip r:embed="rId8">
            <a:extLst>
              <a:ext uri="{28A0092B-C50C-407E-A947-70E740481C1C}">
                <a14:useLocalDpi xmlns:a14="http://schemas.microsoft.com/office/drawing/2010/main" val="0"/>
              </a:ext>
            </a:extLst>
          </a:blip>
          <a:srcRect l="18991" t="2676" r="29915" b="11337"/>
          <a:stretch/>
        </p:blipFill>
        <p:spPr bwMode="auto">
          <a:xfrm>
            <a:off x="8534400" y="3873500"/>
            <a:ext cx="28321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Image result for jeremy winborg painting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528" t="1852" r="16250" b="2487"/>
          <a:stretch/>
        </p:blipFill>
        <p:spPr bwMode="auto">
          <a:xfrm>
            <a:off x="292099" y="3594100"/>
            <a:ext cx="2941511" cy="2413000"/>
          </a:xfrm>
          <a:prstGeom prst="rect">
            <a:avLst/>
          </a:prstGeom>
          <a:noFill/>
          <a:extLst>
            <a:ext uri="{909E8E84-426E-40DD-AFC4-6F175D3DCCD1}">
              <a14:hiddenFill xmlns:a14="http://schemas.microsoft.com/office/drawing/2010/main">
                <a:solidFill>
                  <a:srgbClr val="FFFFFF"/>
                </a:solidFill>
              </a14:hiddenFill>
            </a:ext>
          </a:extLst>
        </p:spPr>
      </p:pic>
      <p:sp>
        <p:nvSpPr>
          <p:cNvPr id="399" name="TextBox 398"/>
          <p:cNvSpPr txBox="1"/>
          <p:nvPr/>
        </p:nvSpPr>
        <p:spPr>
          <a:xfrm>
            <a:off x="9436100" y="6550223"/>
            <a:ext cx="2755900" cy="307777"/>
          </a:xfrm>
          <a:prstGeom prst="rect">
            <a:avLst/>
          </a:prstGeom>
          <a:solidFill>
            <a:schemeClr val="tx1"/>
          </a:solidFill>
        </p:spPr>
        <p:txBody>
          <a:bodyPr wrap="square" rtlCol="0">
            <a:spAutoFit/>
          </a:bodyPr>
          <a:lstStyle/>
          <a:p>
            <a:pPr algn="ctr"/>
            <a:r>
              <a:rPr lang="en-US" sz="1400" dirty="0">
                <a:solidFill>
                  <a:schemeClr val="bg1"/>
                </a:solidFill>
              </a:rPr>
              <a:t>Jeremy </a:t>
            </a:r>
            <a:r>
              <a:rPr lang="en-US" sz="1400" dirty="0" err="1">
                <a:solidFill>
                  <a:schemeClr val="bg1"/>
                </a:solidFill>
              </a:rPr>
              <a:t>Winborg</a:t>
            </a:r>
            <a:r>
              <a:rPr lang="en-US" sz="1400" dirty="0">
                <a:solidFill>
                  <a:schemeClr val="bg1"/>
                </a:solidFill>
              </a:rPr>
              <a:t> artist</a:t>
            </a:r>
          </a:p>
        </p:txBody>
      </p:sp>
    </p:spTree>
    <p:extLst>
      <p:ext uri="{BB962C8B-B14F-4D97-AF65-F5344CB8AC3E}">
        <p14:creationId xmlns:p14="http://schemas.microsoft.com/office/powerpoint/2010/main" val="3708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fade">
                                      <p:cBhvr>
                                        <p:cTn id="10" dur="500"/>
                                        <p:tgtEl>
                                          <p:spTgt spid="82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500"/>
                                        <p:tgtEl>
                                          <p:spTgt spid="373"/>
                                        </p:tgtEl>
                                      </p:cBhvr>
                                    </p:animEffect>
                                  </p:childTnLst>
                                </p:cTn>
                              </p:par>
                              <p:par>
                                <p:cTn id="16" presetID="10" presetClass="entr" presetSubtype="0" fill="hold" nodeType="withEffect">
                                  <p:stCondLst>
                                    <p:cond delay="0"/>
                                  </p:stCondLst>
                                  <p:childTnLst>
                                    <p:set>
                                      <p:cBhvr>
                                        <p:cTn id="17" dur="1" fill="hold">
                                          <p:stCondLst>
                                            <p:cond delay="0"/>
                                          </p:stCondLst>
                                        </p:cTn>
                                        <p:tgtEl>
                                          <p:spTgt spid="8206"/>
                                        </p:tgtEl>
                                        <p:attrNameLst>
                                          <p:attrName>style.visibility</p:attrName>
                                        </p:attrNameLst>
                                      </p:cBhvr>
                                      <p:to>
                                        <p:strVal val="visible"/>
                                      </p:to>
                                    </p:set>
                                    <p:animEffect transition="in" filter="fade">
                                      <p:cBhvr>
                                        <p:cTn id="18" dur="500"/>
                                        <p:tgtEl>
                                          <p:spTgt spid="82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4"/>
                                        </p:tgtEl>
                                        <p:attrNameLst>
                                          <p:attrName>style.visibility</p:attrName>
                                        </p:attrNameLst>
                                      </p:cBhvr>
                                      <p:to>
                                        <p:strVal val="visible"/>
                                      </p:to>
                                    </p:set>
                                    <p:animEffect transition="in" filter="fade">
                                      <p:cBhvr>
                                        <p:cTn id="23" dur="500"/>
                                        <p:tgtEl>
                                          <p:spTgt spid="384"/>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1"/>
                                        </p:tgtEl>
                                        <p:attrNameLst>
                                          <p:attrName>style.visibility</p:attrName>
                                        </p:attrNameLst>
                                      </p:cBhvr>
                                      <p:to>
                                        <p:strVal val="visible"/>
                                      </p:to>
                                    </p:set>
                                    <p:animEffect transition="in" filter="fade">
                                      <p:cBhvr>
                                        <p:cTn id="31" dur="500"/>
                                        <p:tgtEl>
                                          <p:spTgt spid="39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0"/>
                                        </p:tgtEl>
                                        <p:attrNameLst>
                                          <p:attrName>style.visibility</p:attrName>
                                        </p:attrNameLst>
                                      </p:cBhvr>
                                      <p:to>
                                        <p:strVal val="visible"/>
                                      </p:to>
                                    </p:set>
                                    <p:animEffect transition="in" filter="fade">
                                      <p:cBhvr>
                                        <p:cTn id="39" dur="500"/>
                                        <p:tgtEl>
                                          <p:spTgt spid="250"/>
                                        </p:tgtEl>
                                      </p:cBhvr>
                                    </p:animEffect>
                                  </p:childTnLst>
                                </p:cTn>
                              </p:par>
                              <p:par>
                                <p:cTn id="40" presetID="10" presetClass="entr" presetSubtype="0" fill="hold" nodeType="withEffect">
                                  <p:stCondLst>
                                    <p:cond delay="0"/>
                                  </p:stCondLst>
                                  <p:childTnLst>
                                    <p:set>
                                      <p:cBhvr>
                                        <p:cTn id="41" dur="1" fill="hold">
                                          <p:stCondLst>
                                            <p:cond delay="0"/>
                                          </p:stCondLst>
                                        </p:cTn>
                                        <p:tgtEl>
                                          <p:spTgt spid="8204"/>
                                        </p:tgtEl>
                                        <p:attrNameLst>
                                          <p:attrName>style.visibility</p:attrName>
                                        </p:attrNameLst>
                                      </p:cBhvr>
                                      <p:to>
                                        <p:strVal val="visible"/>
                                      </p:to>
                                    </p:set>
                                    <p:animEffect transition="in" filter="fade">
                                      <p:cBhvr>
                                        <p:cTn id="42"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5:24-25</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282666" y="2803995"/>
            <a:ext cx="3793402" cy="1323439"/>
          </a:xfrm>
          <a:prstGeom prst="rect">
            <a:avLst/>
          </a:prstGeom>
        </p:spPr>
        <p:txBody>
          <a:bodyPr wrap="square">
            <a:spAutoFit/>
          </a:bodyPr>
          <a:lstStyle/>
          <a:p>
            <a:pPr algn="ctr"/>
            <a:r>
              <a:rPr lang="en-US" sz="4000" dirty="0">
                <a:solidFill>
                  <a:schemeClr val="bg1"/>
                </a:solidFill>
                <a:effectLst>
                  <a:glow rad="139700">
                    <a:schemeClr val="accent5">
                      <a:satMod val="175000"/>
                      <a:alpha val="40000"/>
                    </a:schemeClr>
                  </a:glow>
                </a:effectLst>
              </a:rPr>
              <a:t>They cease to be a part of our lives</a:t>
            </a:r>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When We Walk in the Spirit</a:t>
            </a:r>
            <a:endParaRPr lang="en-US" sz="4400" dirty="0">
              <a:solidFill>
                <a:schemeClr val="bg1"/>
              </a:solidFill>
              <a:latin typeface="Britannic Bold" panose="020B0903060703020204" pitchFamily="34" charset="0"/>
            </a:endParaRPr>
          </a:p>
        </p:txBody>
      </p:sp>
      <p:grpSp>
        <p:nvGrpSpPr>
          <p:cNvPr id="373" name="Group 372"/>
          <p:cNvGrpSpPr/>
          <p:nvPr/>
        </p:nvGrpSpPr>
        <p:grpSpPr>
          <a:xfrm>
            <a:off x="8411733" y="1077831"/>
            <a:ext cx="1285592" cy="1466662"/>
            <a:chOff x="7043596" y="4943192"/>
            <a:chExt cx="1285592" cy="1466662"/>
          </a:xfrm>
        </p:grpSpPr>
        <p:sp>
          <p:nvSpPr>
            <p:cNvPr id="374" name="Rounded Rectangle 373"/>
            <p:cNvSpPr/>
            <p:nvPr/>
          </p:nvSpPr>
          <p:spPr>
            <a:xfrm>
              <a:off x="7043596" y="4943192"/>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7333307" y="5662805"/>
              <a:ext cx="816847" cy="574164"/>
              <a:chOff x="457200" y="2699749"/>
              <a:chExt cx="3639265" cy="2558051"/>
            </a:xfrm>
          </p:grpSpPr>
          <p:grpSp>
            <p:nvGrpSpPr>
              <p:cNvPr id="402" name="Group 401"/>
              <p:cNvGrpSpPr/>
              <p:nvPr/>
            </p:nvGrpSpPr>
            <p:grpSpPr>
              <a:xfrm>
                <a:off x="2018466" y="2699749"/>
                <a:ext cx="2077999" cy="342839"/>
                <a:chOff x="2018466" y="2699749"/>
                <a:chExt cx="2077999" cy="342839"/>
              </a:xfrm>
            </p:grpSpPr>
            <p:grpSp>
              <p:nvGrpSpPr>
                <p:cNvPr id="407" name="Group 132"/>
                <p:cNvGrpSpPr/>
                <p:nvPr/>
              </p:nvGrpSpPr>
              <p:grpSpPr>
                <a:xfrm rot="18087768">
                  <a:off x="2695159" y="2023056"/>
                  <a:ext cx="323014" cy="1676400"/>
                  <a:chOff x="5029200" y="1295400"/>
                  <a:chExt cx="990600" cy="2438400"/>
                </a:xfrm>
              </p:grpSpPr>
              <p:sp>
                <p:nvSpPr>
                  <p:cNvPr id="412" name="Rounded Rectangle 41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33"/>
                <p:cNvGrpSpPr/>
                <p:nvPr/>
              </p:nvGrpSpPr>
              <p:grpSpPr>
                <a:xfrm rot="2745629">
                  <a:off x="3001537" y="1947661"/>
                  <a:ext cx="284855" cy="1905000"/>
                  <a:chOff x="5029200" y="1295400"/>
                  <a:chExt cx="990600" cy="2438400"/>
                </a:xfrm>
              </p:grpSpPr>
              <p:sp>
                <p:nvSpPr>
                  <p:cNvPr id="409" name="Rounded Rectangle 40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402"/>
              <p:cNvGrpSpPr/>
              <p:nvPr/>
            </p:nvGrpSpPr>
            <p:grpSpPr>
              <a:xfrm>
                <a:off x="457200" y="3657600"/>
                <a:ext cx="1898820" cy="1600200"/>
                <a:chOff x="914400" y="4419600"/>
                <a:chExt cx="1898820" cy="1600200"/>
              </a:xfrm>
            </p:grpSpPr>
            <p:sp>
              <p:nvSpPr>
                <p:cNvPr id="404" name="Circular Arrow 403"/>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5" name="Rounded Rectangle 404"/>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9" name="Group 378"/>
            <p:cNvGrpSpPr/>
            <p:nvPr/>
          </p:nvGrpSpPr>
          <p:grpSpPr>
            <a:xfrm rot="1638786">
              <a:off x="8024212" y="5734466"/>
              <a:ext cx="116658" cy="589182"/>
              <a:chOff x="609600" y="346364"/>
              <a:chExt cx="685800" cy="3463636"/>
            </a:xfrm>
          </p:grpSpPr>
          <p:sp>
            <p:nvSpPr>
              <p:cNvPr id="397" name="Rounded Rectangle 39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Isosceles Triangle 397"/>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7624678" y="5037891"/>
              <a:ext cx="453116" cy="357892"/>
              <a:chOff x="9199981" y="5735008"/>
              <a:chExt cx="453116" cy="357892"/>
            </a:xfrm>
          </p:grpSpPr>
          <p:pic>
            <p:nvPicPr>
              <p:cNvPr id="38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9238775" y="5735008"/>
                <a:ext cx="302775" cy="327324"/>
              </a:xfrm>
              <a:prstGeom prst="rect">
                <a:avLst/>
              </a:prstGeom>
              <a:noFill/>
              <a:extLst>
                <a:ext uri="{909E8E84-426E-40DD-AFC4-6F175D3DCCD1}">
                  <a14:hiddenFill xmlns:a14="http://schemas.microsoft.com/office/drawing/2010/main">
                    <a:solidFill>
                      <a:srgbClr val="FFFFFF"/>
                    </a:solidFill>
                  </a14:hiddenFill>
                </a:ext>
              </a:extLst>
            </p:spPr>
          </p:pic>
          <p:sp>
            <p:nvSpPr>
              <p:cNvPr id="384" name="Oval 383"/>
              <p:cNvSpPr/>
              <p:nvPr/>
            </p:nvSpPr>
            <p:spPr>
              <a:xfrm>
                <a:off x="9460326" y="5992840"/>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9495298" y="597591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9508516" y="6016521"/>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9471203" y="6016237"/>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9518670" y="6001996"/>
                <a:ext cx="48913" cy="46120"/>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9532622" y="603441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9437401"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9497639" y="6046106"/>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9567594" y="6037599"/>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9567584" y="6001982"/>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9604907" y="6042855"/>
                <a:ext cx="48190" cy="46794"/>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rot="20240275">
                <a:off x="9199981" y="5951846"/>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395"/>
              <p:cNvSpPr/>
              <p:nvPr/>
            </p:nvSpPr>
            <p:spPr>
              <a:xfrm rot="2068382">
                <a:off x="9282648" y="5998639"/>
                <a:ext cx="157420" cy="81988"/>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Freeform 381"/>
            <p:cNvSpPr/>
            <p:nvPr/>
          </p:nvSpPr>
          <p:spPr>
            <a:xfrm>
              <a:off x="7282811" y="5051834"/>
              <a:ext cx="236037" cy="66090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2249375" y="1020733"/>
            <a:ext cx="1478731" cy="1509023"/>
            <a:chOff x="10118756" y="4985442"/>
            <a:chExt cx="1478731" cy="1509023"/>
          </a:xfrm>
        </p:grpSpPr>
        <p:sp>
          <p:nvSpPr>
            <p:cNvPr id="416" name="Rounded Rectangle 415"/>
            <p:cNvSpPr/>
            <p:nvPr/>
          </p:nvSpPr>
          <p:spPr>
            <a:xfrm>
              <a:off x="10118756" y="4985442"/>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 name="Group 416"/>
            <p:cNvGrpSpPr/>
            <p:nvPr/>
          </p:nvGrpSpPr>
          <p:grpSpPr>
            <a:xfrm>
              <a:off x="10221683" y="5288734"/>
              <a:ext cx="621947" cy="677501"/>
              <a:chOff x="3532202" y="3505200"/>
              <a:chExt cx="2667000" cy="2905225"/>
            </a:xfrm>
          </p:grpSpPr>
          <p:grpSp>
            <p:nvGrpSpPr>
              <p:cNvPr id="436" name="Group 435"/>
              <p:cNvGrpSpPr/>
              <p:nvPr/>
            </p:nvGrpSpPr>
            <p:grpSpPr>
              <a:xfrm>
                <a:off x="3532202" y="3743425"/>
                <a:ext cx="2667000" cy="2667000"/>
                <a:chOff x="2726659" y="4091768"/>
                <a:chExt cx="2667000" cy="2667000"/>
              </a:xfrm>
            </p:grpSpPr>
            <p:sp>
              <p:nvSpPr>
                <p:cNvPr id="438" name="Oval 437"/>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38"/>
                <p:cNvGrpSpPr/>
                <p:nvPr/>
              </p:nvGrpSpPr>
              <p:grpSpPr>
                <a:xfrm>
                  <a:off x="3092812" y="4636216"/>
                  <a:ext cx="762000" cy="762000"/>
                  <a:chOff x="1226056" y="2773679"/>
                  <a:chExt cx="762000" cy="762000"/>
                </a:xfrm>
              </p:grpSpPr>
              <p:sp>
                <p:nvSpPr>
                  <p:cNvPr id="448" name="Oval 44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flipH="1">
                  <a:off x="4133970" y="4637947"/>
                  <a:ext cx="762000" cy="762000"/>
                  <a:chOff x="1226056" y="2773679"/>
                  <a:chExt cx="762000" cy="762000"/>
                </a:xfrm>
              </p:grpSpPr>
              <p:sp>
                <p:nvSpPr>
                  <p:cNvPr id="444" name="Oval 44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1" name="Moon 440"/>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2" name="Moon 441"/>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3" name="Moon 349"/>
                <p:cNvSpPr/>
                <p:nvPr/>
              </p:nvSpPr>
              <p:spPr>
                <a:xfrm rot="16200000">
                  <a:off x="3852574" y="5450741"/>
                  <a:ext cx="405949" cy="1147256"/>
                </a:xfrm>
                <a:custGeom>
                  <a:avLst/>
                  <a:gdLst>
                    <a:gd name="connsiteX0" fmla="*/ 405949 w 405949"/>
                    <a:gd name="connsiteY0" fmla="*/ 1147255 h 1147255"/>
                    <a:gd name="connsiteX1" fmla="*/ 0 w 405949"/>
                    <a:gd name="connsiteY1" fmla="*/ 573627 h 1147255"/>
                    <a:gd name="connsiteX2" fmla="*/ 405949 w 405949"/>
                    <a:gd name="connsiteY2" fmla="*/ -1 h 1147255"/>
                    <a:gd name="connsiteX3" fmla="*/ 405949 w 405949"/>
                    <a:gd name="connsiteY3" fmla="*/ 1147254 h 1147255"/>
                    <a:gd name="connsiteX4" fmla="*/ 405949 w 405949"/>
                    <a:gd name="connsiteY4" fmla="*/ 1147255 h 1147255"/>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 name="connsiteX0" fmla="*/ 405949 w 405949"/>
                    <a:gd name="connsiteY0" fmla="*/ 1147256 h 1147256"/>
                    <a:gd name="connsiteX1" fmla="*/ 0 w 405949"/>
                    <a:gd name="connsiteY1" fmla="*/ 573628 h 1147256"/>
                    <a:gd name="connsiteX2" fmla="*/ 405949 w 405949"/>
                    <a:gd name="connsiteY2" fmla="*/ 0 h 1147256"/>
                    <a:gd name="connsiteX3" fmla="*/ 405949 w 405949"/>
                    <a:gd name="connsiteY3" fmla="*/ 1147255 h 1147256"/>
                    <a:gd name="connsiteX4" fmla="*/ 405949 w 405949"/>
                    <a:gd name="connsiteY4" fmla="*/ 1147256 h 1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49" h="1147256">
                      <a:moveTo>
                        <a:pt x="405949" y="1147256"/>
                      </a:moveTo>
                      <a:cubicBezTo>
                        <a:pt x="301493" y="940428"/>
                        <a:pt x="0" y="890434"/>
                        <a:pt x="0" y="573628"/>
                      </a:cubicBezTo>
                      <a:cubicBezTo>
                        <a:pt x="0" y="256822"/>
                        <a:pt x="279722" y="206832"/>
                        <a:pt x="405949" y="0"/>
                      </a:cubicBezTo>
                      <a:cubicBezTo>
                        <a:pt x="338291" y="376443"/>
                        <a:pt x="338291" y="770812"/>
                        <a:pt x="405949" y="1147255"/>
                      </a:cubicBezTo>
                      <a:lnTo>
                        <a:pt x="405949" y="1147256"/>
                      </a:lnTo>
                      <a:close/>
                    </a:path>
                  </a:pathLst>
                </a:cu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37" name="Flowchart: Collate 328"/>
              <p:cNvSpPr/>
              <p:nvPr/>
            </p:nvSpPr>
            <p:spPr>
              <a:xfrm rot="4195744">
                <a:off x="3947925" y="3262128"/>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rgbClr val="EF95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a:off x="10816086" y="5134103"/>
              <a:ext cx="621947" cy="718706"/>
              <a:chOff x="6525773" y="3776082"/>
              <a:chExt cx="2667000" cy="3081918"/>
            </a:xfrm>
          </p:grpSpPr>
          <p:grpSp>
            <p:nvGrpSpPr>
              <p:cNvPr id="420" name="Group 419"/>
              <p:cNvGrpSpPr/>
              <p:nvPr/>
            </p:nvGrpSpPr>
            <p:grpSpPr>
              <a:xfrm flipH="1">
                <a:off x="6525773" y="3776082"/>
                <a:ext cx="2667000" cy="2667000"/>
                <a:chOff x="2726659" y="4091768"/>
                <a:chExt cx="2667000" cy="2667000"/>
              </a:xfrm>
            </p:grpSpPr>
            <p:sp>
              <p:nvSpPr>
                <p:cNvPr id="422" name="Oval 421"/>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422"/>
                <p:cNvGrpSpPr/>
                <p:nvPr/>
              </p:nvGrpSpPr>
              <p:grpSpPr>
                <a:xfrm>
                  <a:off x="3092812" y="4636216"/>
                  <a:ext cx="762000" cy="762000"/>
                  <a:chOff x="1226056" y="2773679"/>
                  <a:chExt cx="762000" cy="762000"/>
                </a:xfrm>
              </p:grpSpPr>
              <p:sp>
                <p:nvSpPr>
                  <p:cNvPr id="432" name="Oval 43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716114" y="3245929"/>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flipH="1">
                  <a:off x="4133970" y="4637947"/>
                  <a:ext cx="762000" cy="762000"/>
                  <a:chOff x="1226056" y="2773679"/>
                  <a:chExt cx="762000" cy="762000"/>
                </a:xfrm>
              </p:grpSpPr>
              <p:sp>
                <p:nvSpPr>
                  <p:cNvPr id="428" name="Oval 42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1291370" y="294785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4212067">
                    <a:off x="1285249" y="3139129"/>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313343" y="326770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Moon 424"/>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6" name="Moon 425"/>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7" name="Moon 426"/>
                <p:cNvSpPr/>
                <p:nvPr/>
              </p:nvSpPr>
              <p:spPr>
                <a:xfrm rot="17313030">
                  <a:off x="3453661" y="5653713"/>
                  <a:ext cx="405949" cy="56713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1" name="Flowchart: Collate 328"/>
              <p:cNvSpPr/>
              <p:nvPr/>
            </p:nvSpPr>
            <p:spPr>
              <a:xfrm rot="5400000">
                <a:off x="7409582" y="5831154"/>
                <a:ext cx="783774" cy="1269918"/>
              </a:xfrm>
              <a:custGeom>
                <a:avLst/>
                <a:gdLst>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0 h 10000"/>
                  <a:gd name="connsiteX1" fmla="*/ 10000 w 10000"/>
                  <a:gd name="connsiteY1" fmla="*/ 0 h 10000"/>
                  <a:gd name="connsiteX2" fmla="*/ 5000 w 10000"/>
                  <a:gd name="connsiteY2" fmla="*/ 5000 h 10000"/>
                  <a:gd name="connsiteX3" fmla="*/ 10000 w 10000"/>
                  <a:gd name="connsiteY3" fmla="*/ 10000 h 10000"/>
                  <a:gd name="connsiteX4" fmla="*/ 0 w 10000"/>
                  <a:gd name="connsiteY4" fmla="*/ 10000 h 10000"/>
                  <a:gd name="connsiteX5" fmla="*/ 5000 w 10000"/>
                  <a:gd name="connsiteY5" fmla="*/ 5000 h 10000"/>
                  <a:gd name="connsiteX6" fmla="*/ 0 w 10000"/>
                  <a:gd name="connsiteY6" fmla="*/ 0 h 10000"/>
                  <a:gd name="connsiteX0" fmla="*/ 0 w 10000"/>
                  <a:gd name="connsiteY0" fmla="*/ 1111 h 11111"/>
                  <a:gd name="connsiteX1" fmla="*/ 10000 w 10000"/>
                  <a:gd name="connsiteY1" fmla="*/ 1111 h 11111"/>
                  <a:gd name="connsiteX2" fmla="*/ 5000 w 10000"/>
                  <a:gd name="connsiteY2" fmla="*/ 6111 h 11111"/>
                  <a:gd name="connsiteX3" fmla="*/ 10000 w 10000"/>
                  <a:gd name="connsiteY3" fmla="*/ 11111 h 11111"/>
                  <a:gd name="connsiteX4" fmla="*/ 0 w 10000"/>
                  <a:gd name="connsiteY4" fmla="*/ 11111 h 11111"/>
                  <a:gd name="connsiteX5" fmla="*/ 5000 w 10000"/>
                  <a:gd name="connsiteY5" fmla="*/ 6111 h 11111"/>
                  <a:gd name="connsiteX6" fmla="*/ 0 w 10000"/>
                  <a:gd name="connsiteY6" fmla="*/ 1111 h 11111"/>
                  <a:gd name="connsiteX0" fmla="*/ 0 w 10000"/>
                  <a:gd name="connsiteY0" fmla="*/ 1111 h 12483"/>
                  <a:gd name="connsiteX1" fmla="*/ 10000 w 10000"/>
                  <a:gd name="connsiteY1" fmla="*/ 1111 h 12483"/>
                  <a:gd name="connsiteX2" fmla="*/ 5000 w 10000"/>
                  <a:gd name="connsiteY2" fmla="*/ 6111 h 12483"/>
                  <a:gd name="connsiteX3" fmla="*/ 10000 w 10000"/>
                  <a:gd name="connsiteY3" fmla="*/ 11111 h 12483"/>
                  <a:gd name="connsiteX4" fmla="*/ 0 w 10000"/>
                  <a:gd name="connsiteY4" fmla="*/ 11111 h 12483"/>
                  <a:gd name="connsiteX5" fmla="*/ 5000 w 10000"/>
                  <a:gd name="connsiteY5" fmla="*/ 6111 h 12483"/>
                  <a:gd name="connsiteX6" fmla="*/ 0 w 10000"/>
                  <a:gd name="connsiteY6" fmla="*/ 1111 h 1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483">
                    <a:moveTo>
                      <a:pt x="0" y="1111"/>
                    </a:moveTo>
                    <a:cubicBezTo>
                      <a:pt x="6049" y="-1389"/>
                      <a:pt x="6667" y="1111"/>
                      <a:pt x="10000" y="1111"/>
                    </a:cubicBezTo>
                    <a:cubicBezTo>
                      <a:pt x="8333" y="2778"/>
                      <a:pt x="7037" y="5179"/>
                      <a:pt x="5000" y="6111"/>
                    </a:cubicBezTo>
                    <a:cubicBezTo>
                      <a:pt x="7469" y="6602"/>
                      <a:pt x="8333" y="9444"/>
                      <a:pt x="10000" y="11111"/>
                    </a:cubicBezTo>
                    <a:cubicBezTo>
                      <a:pt x="6667" y="11111"/>
                      <a:pt x="5864" y="14199"/>
                      <a:pt x="0" y="11111"/>
                    </a:cubicBezTo>
                    <a:cubicBezTo>
                      <a:pt x="865" y="8562"/>
                      <a:pt x="3333" y="7778"/>
                      <a:pt x="5000" y="6111"/>
                    </a:cubicBezTo>
                    <a:cubicBezTo>
                      <a:pt x="3333" y="4444"/>
                      <a:pt x="1482" y="3440"/>
                      <a:pt x="0" y="111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9" name="Rectangle 418"/>
            <p:cNvSpPr/>
            <p:nvPr/>
          </p:nvSpPr>
          <p:spPr>
            <a:xfrm>
              <a:off x="10181912" y="6032800"/>
              <a:ext cx="1415575" cy="461665"/>
            </a:xfrm>
            <a:prstGeom prst="rect">
              <a:avLst/>
            </a:prstGeom>
          </p:spPr>
          <p:txBody>
            <a:bodyPr wrap="square">
              <a:spAutoFit/>
            </a:bodyPr>
            <a:lstStyle/>
            <a:p>
              <a:pPr algn="ctr"/>
              <a:r>
                <a:rPr lang="en-US" sz="1200" dirty="0">
                  <a:solidFill>
                    <a:schemeClr val="bg1"/>
                  </a:solidFill>
                </a:rPr>
                <a:t>Unchaste and immoral behavior</a:t>
              </a:r>
            </a:p>
          </p:txBody>
        </p:sp>
      </p:grpSp>
      <p:grpSp>
        <p:nvGrpSpPr>
          <p:cNvPr id="452" name="Group 451"/>
          <p:cNvGrpSpPr/>
          <p:nvPr/>
        </p:nvGrpSpPr>
        <p:grpSpPr>
          <a:xfrm>
            <a:off x="6399967" y="987503"/>
            <a:ext cx="1433465" cy="1516056"/>
            <a:chOff x="1023248" y="3529812"/>
            <a:chExt cx="1433465" cy="1516056"/>
          </a:xfrm>
        </p:grpSpPr>
        <p:sp>
          <p:nvSpPr>
            <p:cNvPr id="453" name="Rounded Rectangle 452"/>
            <p:cNvSpPr/>
            <p:nvPr/>
          </p:nvSpPr>
          <p:spPr>
            <a:xfrm>
              <a:off x="1023248" y="3579206"/>
              <a:ext cx="1433465"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1078766" y="3529812"/>
              <a:ext cx="1300751" cy="1443086"/>
              <a:chOff x="-14651" y="449806"/>
              <a:chExt cx="5282210" cy="5860217"/>
            </a:xfrm>
          </p:grpSpPr>
          <p:pic>
            <p:nvPicPr>
              <p:cNvPr id="455" name="Picture 2" descr="Image result for mist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86" t="28075" r="27235" b="15241"/>
              <a:stretch/>
            </p:blipFill>
            <p:spPr bwMode="auto">
              <a:xfrm>
                <a:off x="-14651" y="449806"/>
                <a:ext cx="5282210" cy="5244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56" name="Group 455"/>
              <p:cNvGrpSpPr/>
              <p:nvPr/>
            </p:nvGrpSpPr>
            <p:grpSpPr>
              <a:xfrm>
                <a:off x="382987" y="976853"/>
                <a:ext cx="4447712" cy="5333170"/>
                <a:chOff x="185056" y="664029"/>
                <a:chExt cx="6520543" cy="7818664"/>
              </a:xfrm>
            </p:grpSpPr>
            <p:sp>
              <p:nvSpPr>
                <p:cNvPr id="457" name="Oval 456"/>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Stored Data 458"/>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lowchart: Stored Data 459"/>
                <p:cNvSpPr/>
                <p:nvPr/>
              </p:nvSpPr>
              <p:spPr>
                <a:xfrm rot="16200000">
                  <a:off x="3192912" y="5436731"/>
                  <a:ext cx="544287" cy="3822249"/>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tored Data 460"/>
                <p:cNvSpPr/>
                <p:nvPr/>
              </p:nvSpPr>
              <p:spPr>
                <a:xfrm rot="16200000">
                  <a:off x="3064327" y="5885769"/>
                  <a:ext cx="783773" cy="4410076"/>
                </a:xfrm>
                <a:prstGeom prst="flowChartOnlineStorag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p:cNvGrpSpPr/>
                <p:nvPr/>
              </p:nvGrpSpPr>
              <p:grpSpPr>
                <a:xfrm>
                  <a:off x="1883227" y="7209060"/>
                  <a:ext cx="3124199" cy="315688"/>
                  <a:chOff x="1415144" y="3203119"/>
                  <a:chExt cx="3124199" cy="315688"/>
                </a:xfrm>
              </p:grpSpPr>
              <p:sp>
                <p:nvSpPr>
                  <p:cNvPr id="463" name="Oval 462"/>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68" name="Group 467"/>
          <p:cNvGrpSpPr/>
          <p:nvPr/>
        </p:nvGrpSpPr>
        <p:grpSpPr>
          <a:xfrm>
            <a:off x="4350558" y="965636"/>
            <a:ext cx="1285592" cy="1550441"/>
            <a:chOff x="8572123" y="4894118"/>
            <a:chExt cx="1285592" cy="1550441"/>
          </a:xfrm>
        </p:grpSpPr>
        <p:sp>
          <p:nvSpPr>
            <p:cNvPr id="469" name="Rounded Rectangle 468"/>
            <p:cNvSpPr/>
            <p:nvPr/>
          </p:nvSpPr>
          <p:spPr>
            <a:xfrm>
              <a:off x="8572123" y="4977897"/>
              <a:ext cx="1285592" cy="14666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p:cNvGrpSpPr/>
            <p:nvPr/>
          </p:nvGrpSpPr>
          <p:grpSpPr>
            <a:xfrm rot="18103267">
              <a:off x="8541326" y="5605569"/>
              <a:ext cx="1459567" cy="213266"/>
              <a:chOff x="1956293" y="4846593"/>
              <a:chExt cx="6959107" cy="1485154"/>
            </a:xfrm>
          </p:grpSpPr>
          <p:sp>
            <p:nvSpPr>
              <p:cNvPr id="490" name="Moon 489"/>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nut 490"/>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Rounded Rectangle 491"/>
              <p:cNvSpPr/>
              <p:nvPr/>
            </p:nvSpPr>
            <p:spPr>
              <a:xfrm>
                <a:off x="4361296" y="5281258"/>
                <a:ext cx="4554104" cy="480349"/>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rot="5400000">
                <a:off x="2603925" y="4198961"/>
                <a:ext cx="1371667" cy="2666932"/>
              </a:xfrm>
              <a:prstGeom prst="trapezoid">
                <a:avLst>
                  <a:gd name="adj" fmla="val 3211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Trapezoid 493"/>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208047" y="5225634"/>
                <a:ext cx="1818087" cy="53597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21438454">
                <a:off x="3292902" y="5449033"/>
                <a:ext cx="1286422" cy="42114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rot="19259151">
              <a:off x="9112811" y="4894118"/>
              <a:ext cx="331031" cy="1433946"/>
              <a:chOff x="6137330" y="-535982"/>
              <a:chExt cx="622565" cy="2696803"/>
            </a:xfrm>
          </p:grpSpPr>
          <p:sp>
            <p:nvSpPr>
              <p:cNvPr id="472" name="Moon 471"/>
              <p:cNvSpPr/>
              <p:nvPr/>
            </p:nvSpPr>
            <p:spPr>
              <a:xfrm flipH="1">
                <a:off x="6276523" y="-452274"/>
                <a:ext cx="483372" cy="852314"/>
              </a:xfrm>
              <a:prstGeom prst="moon">
                <a:avLst>
                  <a:gd name="adj" fmla="val 3805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Pentagon 472"/>
              <p:cNvSpPr/>
              <p:nvPr/>
            </p:nvSpPr>
            <p:spPr>
              <a:xfrm rot="5400000">
                <a:off x="5398163" y="1220241"/>
                <a:ext cx="1736444" cy="144715"/>
              </a:xfrm>
              <a:prstGeom prst="homePlat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145659" y="-485360"/>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149516" y="-392134"/>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150013" y="-280708"/>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137330" y="-161773"/>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6141306" y="-54286"/>
                <a:ext cx="260372" cy="48536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6140311" y="351610"/>
                <a:ext cx="273055" cy="101577"/>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6398199" y="165983"/>
                <a:ext cx="196745" cy="571591"/>
                <a:chOff x="3584851" y="-54286"/>
                <a:chExt cx="257300" cy="613497"/>
              </a:xfrm>
            </p:grpSpPr>
            <p:sp>
              <p:nvSpPr>
                <p:cNvPr id="483" name="Moon 482"/>
                <p:cNvSpPr/>
                <p:nvPr/>
              </p:nvSpPr>
              <p:spPr>
                <a:xfrm>
                  <a:off x="3584851" y="141611"/>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a:off x="3704496" y="145643"/>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flipH="1">
                  <a:off x="3753327" y="136056"/>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flipH="1">
                  <a:off x="3618103" y="139572"/>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flipH="1">
                  <a:off x="3722506" y="14083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487"/>
                <p:cNvSpPr/>
                <p:nvPr/>
              </p:nvSpPr>
              <p:spPr>
                <a:xfrm>
                  <a:off x="3627108" y="122615"/>
                  <a:ext cx="88824" cy="413568"/>
                </a:xfrm>
                <a:prstGeom prst="mo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3604866" y="-54286"/>
                  <a:ext cx="237285" cy="266447"/>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Rounded Rectangle 480"/>
              <p:cNvSpPr/>
              <p:nvPr/>
            </p:nvSpPr>
            <p:spPr>
              <a:xfrm>
                <a:off x="6145162" y="-472435"/>
                <a:ext cx="273055" cy="88173"/>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6208595" y="-535982"/>
                <a:ext cx="141034" cy="119512"/>
              </a:xfrm>
              <a:prstGeom prst="roundRect">
                <a:avLst>
                  <a:gd name="adj" fmla="val 3752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1327043" y="4000500"/>
            <a:ext cx="9531457" cy="1682217"/>
            <a:chOff x="2343043" y="4572000"/>
            <a:chExt cx="9531457" cy="1682217"/>
          </a:xfrm>
        </p:grpSpPr>
        <p:sp>
          <p:nvSpPr>
            <p:cNvPr id="2" name="Rectangle 1"/>
            <p:cNvSpPr/>
            <p:nvPr/>
          </p:nvSpPr>
          <p:spPr>
            <a:xfrm>
              <a:off x="3759200" y="4694535"/>
              <a:ext cx="8115300" cy="1477328"/>
            </a:xfrm>
            <a:prstGeom prst="rect">
              <a:avLst/>
            </a:prstGeom>
          </p:spPr>
          <p:txBody>
            <a:bodyPr wrap="square">
              <a:spAutoFit/>
            </a:bodyPr>
            <a:lstStyle/>
            <a:p>
              <a:r>
                <a:rPr lang="en-US" dirty="0">
                  <a:solidFill>
                    <a:schemeClr val="bg1"/>
                  </a:solidFill>
                </a:rPr>
                <a:t>"You recognize the promptings of the Spirit by the fruits of the Spirit-that which </a:t>
              </a:r>
              <a:r>
                <a:rPr lang="en-US" dirty="0" err="1">
                  <a:solidFill>
                    <a:schemeClr val="bg1"/>
                  </a:solidFill>
                </a:rPr>
                <a:t>enlighteneth</a:t>
              </a:r>
              <a:r>
                <a:rPr lang="en-US" dirty="0">
                  <a:solidFill>
                    <a:schemeClr val="bg1"/>
                  </a:solidFill>
                </a:rPr>
                <a:t>, that which </a:t>
              </a:r>
              <a:r>
                <a:rPr lang="en-US" dirty="0" err="1">
                  <a:solidFill>
                    <a:schemeClr val="bg1"/>
                  </a:solidFill>
                </a:rPr>
                <a:t>buildeth</a:t>
              </a:r>
              <a:r>
                <a:rPr lang="en-US" dirty="0">
                  <a:solidFill>
                    <a:schemeClr val="bg1"/>
                  </a:solidFill>
                </a:rPr>
                <a:t> up, that which is positive and affirmative and uplifting and leads us to better thoughts and better words and better deeds is of the Spirit of God. That which tears us down, which leads us into forbidden paths-that is of the adversary. I think it is just that plain, just that simple." (</a:t>
              </a:r>
              <a:r>
                <a:rPr lang="en-US" i="1" dirty="0">
                  <a:solidFill>
                    <a:schemeClr val="bg1"/>
                  </a:solidFill>
                </a:rPr>
                <a:t>4)</a:t>
              </a:r>
              <a:endParaRPr lang="en-US" dirty="0">
                <a:solidFill>
                  <a:schemeClr val="bg1"/>
                </a:solidFill>
              </a:endParaRPr>
            </a:p>
          </p:txBody>
        </p:sp>
        <p:pic>
          <p:nvPicPr>
            <p:cNvPr id="504" name="Picture 5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043" y="4572000"/>
              <a:ext cx="1349105" cy="1682217"/>
            </a:xfrm>
            <a:prstGeom prst="rect">
              <a:avLst/>
            </a:prstGeom>
          </p:spPr>
        </p:pic>
      </p:grpSp>
      <p:sp>
        <p:nvSpPr>
          <p:cNvPr id="7" name="Rectangle 6"/>
          <p:cNvSpPr/>
          <p:nvPr/>
        </p:nvSpPr>
        <p:spPr>
          <a:xfrm>
            <a:off x="2844800" y="6026835"/>
            <a:ext cx="7886700" cy="461665"/>
          </a:xfrm>
          <a:prstGeom prst="rect">
            <a:avLst/>
          </a:prstGeom>
        </p:spPr>
        <p:txBody>
          <a:bodyPr wrap="square">
            <a:spAutoFit/>
          </a:bodyPr>
          <a:lstStyle/>
          <a:p>
            <a:r>
              <a:rPr lang="en-US" sz="2400" dirty="0">
                <a:solidFill>
                  <a:srgbClr val="FFFF00"/>
                </a:solidFill>
                <a:effectLst>
                  <a:glow rad="228600">
                    <a:schemeClr val="accent5">
                      <a:satMod val="175000"/>
                      <a:alpha val="40000"/>
                    </a:schemeClr>
                  </a:glow>
                </a:effectLst>
                <a:latin typeface="Abadi" panose="020B0604020104020204" pitchFamily="34" charset="0"/>
              </a:rPr>
              <a:t>"'If we live in the Spirit, let us also walk in the Spirit' </a:t>
            </a:r>
            <a:endParaRPr lang="en-US" sz="2400" dirty="0">
              <a:solidFill>
                <a:srgbClr val="FFFF0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2649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xit" presetSubtype="21" fill="hold" nodeType="withEffect">
                                  <p:stCondLst>
                                    <p:cond delay="0"/>
                                  </p:stCondLst>
                                  <p:childTnLst>
                                    <p:animEffect transition="out" filter="barn(inVertical)">
                                      <p:cBhvr>
                                        <p:cTn id="11" dur="500"/>
                                        <p:tgtEl>
                                          <p:spTgt spid="468"/>
                                        </p:tgtEl>
                                      </p:cBhvr>
                                    </p:animEffect>
                                    <p:set>
                                      <p:cBhvr>
                                        <p:cTn id="12" dur="1" fill="hold">
                                          <p:stCondLst>
                                            <p:cond delay="499"/>
                                          </p:stCondLst>
                                        </p:cTn>
                                        <p:tgtEl>
                                          <p:spTgt spid="468"/>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415"/>
                                        </p:tgtEl>
                                      </p:cBhvr>
                                    </p:animEffect>
                                    <p:set>
                                      <p:cBhvr>
                                        <p:cTn id="15" dur="1" fill="hold">
                                          <p:stCondLst>
                                            <p:cond delay="499"/>
                                          </p:stCondLst>
                                        </p:cTn>
                                        <p:tgtEl>
                                          <p:spTgt spid="415"/>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452"/>
                                        </p:tgtEl>
                                      </p:cBhvr>
                                    </p:animEffect>
                                    <p:set>
                                      <p:cBhvr>
                                        <p:cTn id="18" dur="1" fill="hold">
                                          <p:stCondLst>
                                            <p:cond delay="499"/>
                                          </p:stCondLst>
                                        </p:cTn>
                                        <p:tgtEl>
                                          <p:spTgt spid="452"/>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373"/>
                                        </p:tgtEl>
                                      </p:cBhvr>
                                    </p:animEffect>
                                    <p:set>
                                      <p:cBhvr>
                                        <p:cTn id="21" dur="1" fill="hold">
                                          <p:stCondLst>
                                            <p:cond delay="499"/>
                                          </p:stCondLst>
                                        </p:cTn>
                                        <p:tgtEl>
                                          <p:spTgt spid="37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and green background">
            <a:extLst>
              <a:ext uri="{FF2B5EF4-FFF2-40B4-BE49-F238E27FC236}">
                <a16:creationId xmlns:a16="http://schemas.microsoft.com/office/drawing/2014/main" id="{95963091-BB3A-2C69-60A2-647AAF06047E}"/>
              </a:ext>
            </a:extLst>
          </p:cNvPr>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FD7A4E-F84D-05B4-3C91-A9CED5EDB709}"/>
              </a:ext>
            </a:extLst>
          </p:cNvPr>
          <p:cNvSpPr txBox="1"/>
          <p:nvPr/>
        </p:nvSpPr>
        <p:spPr>
          <a:xfrm>
            <a:off x="3809999" y="458956"/>
            <a:ext cx="7854461" cy="5940088"/>
          </a:xfrm>
          <a:prstGeom prst="rect">
            <a:avLst/>
          </a:prstGeom>
          <a:noFill/>
        </p:spPr>
        <p:txBody>
          <a:bodyPr wrap="square">
            <a:spAutoFit/>
          </a:bodyPr>
          <a:lstStyle/>
          <a:p>
            <a:pPr algn="l" fontAlgn="base"/>
            <a:r>
              <a:rPr lang="en-US" sz="2000" b="0" i="0" dirty="0">
                <a:solidFill>
                  <a:schemeClr val="bg1"/>
                </a:solidFill>
                <a:effectLst/>
              </a:rPr>
              <a:t>It is not expected that you go through life without making mistakes, but you will not make a major mistake without first being warned by the promptings of the Spirit. </a:t>
            </a:r>
          </a:p>
          <a:p>
            <a:pPr algn="l" fontAlgn="base"/>
            <a:endParaRPr lang="en-US" sz="2000" dirty="0">
              <a:solidFill>
                <a:schemeClr val="bg1"/>
              </a:solidFill>
            </a:endParaRPr>
          </a:p>
          <a:p>
            <a:pPr algn="l" fontAlgn="base"/>
            <a:r>
              <a:rPr lang="en-US" sz="2000" b="0" i="0" dirty="0">
                <a:solidFill>
                  <a:schemeClr val="bg1"/>
                </a:solidFill>
                <a:effectLst/>
              </a:rPr>
              <a:t>This promise applies to all members of the Church. …</a:t>
            </a:r>
          </a:p>
          <a:p>
            <a:pPr algn="l" fontAlgn="base"/>
            <a:endParaRPr lang="en-US" sz="2000" b="0" i="0" dirty="0">
              <a:solidFill>
                <a:schemeClr val="bg1"/>
              </a:solidFill>
              <a:effectLst/>
            </a:endParaRPr>
          </a:p>
          <a:p>
            <a:pPr algn="l" fontAlgn="base"/>
            <a:r>
              <a:rPr lang="en-US" sz="2000" b="0" i="0" dirty="0">
                <a:solidFill>
                  <a:schemeClr val="bg1"/>
                </a:solidFill>
                <a:effectLst/>
              </a:rPr>
              <a:t>If you are slipping into things that you should not slip into or if you are associating with people who are pulling you away in the wrong direction, that is the time to assert your independence, your agency.</a:t>
            </a:r>
          </a:p>
          <a:p>
            <a:pPr algn="l" fontAlgn="base"/>
            <a:endParaRPr lang="en-US" sz="2000" dirty="0">
              <a:solidFill>
                <a:schemeClr val="bg1"/>
              </a:solidFill>
            </a:endParaRPr>
          </a:p>
          <a:p>
            <a:pPr algn="l" fontAlgn="base"/>
            <a:r>
              <a:rPr lang="en-US" sz="2000" b="0" i="0" dirty="0">
                <a:solidFill>
                  <a:schemeClr val="bg1"/>
                </a:solidFill>
                <a:effectLst/>
              </a:rPr>
              <a:t>Listen to the voice of the Spirit, and you will not be led astray.</a:t>
            </a:r>
            <a:endParaRPr lang="en-US" sz="2000" dirty="0">
              <a:solidFill>
                <a:schemeClr val="bg1"/>
              </a:solidFill>
            </a:endParaRPr>
          </a:p>
          <a:p>
            <a:pPr algn="l" fontAlgn="base"/>
            <a:endParaRPr lang="en-US" sz="2000" b="0" i="0" dirty="0">
              <a:solidFill>
                <a:schemeClr val="bg1"/>
              </a:solidFill>
              <a:effectLst/>
            </a:endParaRPr>
          </a:p>
          <a:p>
            <a:pPr algn="l" fontAlgn="base"/>
            <a:r>
              <a:rPr lang="en-US" sz="2000" b="0" i="0" dirty="0">
                <a:solidFill>
                  <a:schemeClr val="bg1"/>
                </a:solidFill>
                <a:effectLst/>
              </a:rPr>
              <a:t>I say again that youth today are being raised in enemy territory with a declining standard of morality. </a:t>
            </a:r>
          </a:p>
          <a:p>
            <a:pPr algn="l" fontAlgn="base"/>
            <a:endParaRPr lang="en-US" sz="2000" dirty="0">
              <a:solidFill>
                <a:schemeClr val="bg1"/>
              </a:solidFill>
            </a:endParaRPr>
          </a:p>
          <a:p>
            <a:pPr algn="l" fontAlgn="base"/>
            <a:r>
              <a:rPr lang="en-US" sz="2000" b="0" i="0" dirty="0">
                <a:solidFill>
                  <a:schemeClr val="bg1"/>
                </a:solidFill>
                <a:effectLst/>
              </a:rPr>
              <a:t>But as a servant of the Lord, I promise that you will be protected and shielded from the attacks of the adversary </a:t>
            </a:r>
            <a:r>
              <a:rPr lang="en-US" sz="2000" b="0" i="1" dirty="0">
                <a:solidFill>
                  <a:schemeClr val="bg1"/>
                </a:solidFill>
                <a:effectLst/>
              </a:rPr>
              <a:t>if</a:t>
            </a:r>
            <a:r>
              <a:rPr lang="en-US" sz="2000" b="0" i="0" dirty="0">
                <a:solidFill>
                  <a:schemeClr val="bg1"/>
                </a:solidFill>
                <a:effectLst/>
              </a:rPr>
              <a:t> you will heed the </a:t>
            </a:r>
          </a:p>
          <a:p>
            <a:pPr algn="l" fontAlgn="base"/>
            <a:r>
              <a:rPr lang="en-US" sz="2000" b="0" i="0" dirty="0">
                <a:solidFill>
                  <a:schemeClr val="bg1"/>
                </a:solidFill>
                <a:effectLst/>
              </a:rPr>
              <a:t>promptings that come from the Holy Spirit.</a:t>
            </a:r>
          </a:p>
          <a:p>
            <a:pPr algn="l" fontAlgn="base"/>
            <a:r>
              <a:rPr lang="en-US" sz="2000" b="0" i="0" dirty="0">
                <a:solidFill>
                  <a:schemeClr val="bg1"/>
                </a:solidFill>
                <a:effectLst/>
              </a:rPr>
              <a:t>(7)</a:t>
            </a:r>
          </a:p>
        </p:txBody>
      </p:sp>
      <p:pic>
        <p:nvPicPr>
          <p:cNvPr id="6" name="Picture 5">
            <a:extLst>
              <a:ext uri="{FF2B5EF4-FFF2-40B4-BE49-F238E27FC236}">
                <a16:creationId xmlns:a16="http://schemas.microsoft.com/office/drawing/2014/main" id="{65FA5AE1-D430-99E4-4C6B-2F4CC50F0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39" y="953943"/>
            <a:ext cx="2244239" cy="4619720"/>
          </a:xfrm>
          <a:prstGeom prst="rect">
            <a:avLst/>
          </a:prstGeom>
        </p:spPr>
      </p:pic>
      <p:pic>
        <p:nvPicPr>
          <p:cNvPr id="8" name="Picture 7">
            <a:extLst>
              <a:ext uri="{FF2B5EF4-FFF2-40B4-BE49-F238E27FC236}">
                <a16:creationId xmlns:a16="http://schemas.microsoft.com/office/drawing/2014/main" id="{912AD640-5187-46B6-5CA6-346AB2A00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441" y="5423609"/>
            <a:ext cx="1028633" cy="1281991"/>
          </a:xfrm>
          <a:prstGeom prst="rect">
            <a:avLst/>
          </a:prstGeom>
        </p:spPr>
      </p:pic>
      <p:pic>
        <p:nvPicPr>
          <p:cNvPr id="11" name="Picture 10">
            <a:extLst>
              <a:ext uri="{FF2B5EF4-FFF2-40B4-BE49-F238E27FC236}">
                <a16:creationId xmlns:a16="http://schemas.microsoft.com/office/drawing/2014/main" id="{4454C90F-C889-5C6B-A786-045E0D46A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9638" y="882369"/>
            <a:ext cx="2244239" cy="4691294"/>
          </a:xfrm>
          <a:prstGeom prst="rect">
            <a:avLst/>
          </a:prstGeom>
        </p:spPr>
      </p:pic>
    </p:spTree>
    <p:extLst>
      <p:ext uri="{BB962C8B-B14F-4D97-AF65-F5344CB8AC3E}">
        <p14:creationId xmlns:p14="http://schemas.microsoft.com/office/powerpoint/2010/main" val="260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4"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6:2-5</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Bearing One’s Burden</a:t>
            </a:r>
            <a:endParaRPr lang="en-US" sz="4400" dirty="0">
              <a:solidFill>
                <a:schemeClr val="bg1"/>
              </a:solidFill>
              <a:latin typeface="Britannic Bold" panose="020B0903060703020204" pitchFamily="34" charset="0"/>
            </a:endParaRPr>
          </a:p>
        </p:txBody>
      </p:sp>
      <p:sp>
        <p:nvSpPr>
          <p:cNvPr id="6" name="Rectangle 5"/>
          <p:cNvSpPr/>
          <p:nvPr/>
        </p:nvSpPr>
        <p:spPr>
          <a:xfrm>
            <a:off x="2362200" y="1049635"/>
            <a:ext cx="8394700" cy="923330"/>
          </a:xfrm>
          <a:prstGeom prst="rect">
            <a:avLst/>
          </a:prstGeom>
        </p:spPr>
        <p:txBody>
          <a:bodyPr wrap="square">
            <a:spAutoFit/>
          </a:bodyPr>
          <a:lstStyle/>
          <a:p>
            <a:r>
              <a:rPr lang="en-US" dirty="0">
                <a:solidFill>
                  <a:schemeClr val="bg1"/>
                </a:solidFill>
                <a:latin typeface="Open Sans"/>
              </a:rPr>
              <a:t>How should members of the Church respond to someone who has sinned? </a:t>
            </a:r>
          </a:p>
          <a:p>
            <a:endParaRPr lang="en-US" dirty="0">
              <a:solidFill>
                <a:schemeClr val="bg1"/>
              </a:solidFill>
              <a:latin typeface="Open Sans"/>
            </a:endParaRPr>
          </a:p>
          <a:p>
            <a:r>
              <a:rPr lang="en-US" dirty="0">
                <a:solidFill>
                  <a:schemeClr val="bg1"/>
                </a:solidFill>
                <a:latin typeface="Open Sans"/>
              </a:rPr>
              <a:t>“Restore” the person, or help him or her return to the gospel path.</a:t>
            </a:r>
            <a:endParaRPr lang="en-US" dirty="0">
              <a:solidFill>
                <a:schemeClr val="bg1"/>
              </a:solidFill>
            </a:endParaRPr>
          </a:p>
        </p:txBody>
      </p:sp>
      <p:sp>
        <p:nvSpPr>
          <p:cNvPr id="7" name="Rectangle 6"/>
          <p:cNvSpPr/>
          <p:nvPr/>
        </p:nvSpPr>
        <p:spPr>
          <a:xfrm>
            <a:off x="4483100" y="3707686"/>
            <a:ext cx="6096000" cy="2862322"/>
          </a:xfrm>
          <a:prstGeom prst="rect">
            <a:avLst/>
          </a:prstGeom>
        </p:spPr>
        <p:txBody>
          <a:bodyPr>
            <a:spAutoFit/>
          </a:bodyPr>
          <a:lstStyle/>
          <a:p>
            <a:r>
              <a:rPr lang="en-US" dirty="0">
                <a:solidFill>
                  <a:schemeClr val="bg1"/>
                </a:solidFill>
              </a:rPr>
              <a:t> 'The law of Christ, which it is our duty to fulfil, is the bearing of the cross. My brother's burden which I must bear is not only his outward lot [and circumstance], ... but quite literally his sin. </a:t>
            </a:r>
          </a:p>
          <a:p>
            <a:endParaRPr lang="en-US" dirty="0">
              <a:solidFill>
                <a:schemeClr val="bg1"/>
              </a:solidFill>
            </a:endParaRPr>
          </a:p>
          <a:p>
            <a:r>
              <a:rPr lang="en-US" dirty="0">
                <a:solidFill>
                  <a:schemeClr val="bg1"/>
                </a:solidFill>
              </a:rPr>
              <a:t>And the only way to bear that sin is by forgiving it in the power of the cross of Christ in which [we] now share. </a:t>
            </a:r>
          </a:p>
          <a:p>
            <a:endParaRPr lang="en-US" dirty="0">
              <a:solidFill>
                <a:schemeClr val="bg1"/>
              </a:solidFill>
            </a:endParaRPr>
          </a:p>
          <a:p>
            <a:r>
              <a:rPr lang="en-US" dirty="0">
                <a:solidFill>
                  <a:schemeClr val="bg1"/>
                </a:solidFill>
              </a:rPr>
              <a:t>Thus the call to follow Christ always means a call to share [in] the work of forgiving men their sins. Forgiveness is the </a:t>
            </a:r>
            <a:r>
              <a:rPr lang="en-US" dirty="0" err="1">
                <a:solidFill>
                  <a:schemeClr val="bg1"/>
                </a:solidFill>
              </a:rPr>
              <a:t>Christlike</a:t>
            </a:r>
            <a:r>
              <a:rPr lang="en-US" dirty="0">
                <a:solidFill>
                  <a:schemeClr val="bg1"/>
                </a:solidFill>
              </a:rPr>
              <a:t> suffering which it is the Christian's duty to bear.‘ (5)</a:t>
            </a:r>
            <a:endParaRPr lang="en-US" b="0" i="0" dirty="0">
              <a:solidFill>
                <a:schemeClr val="bg1"/>
              </a:solidFill>
              <a:effectLst/>
              <a:latin typeface="Abadi" panose="020B0604020104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728" y="4805218"/>
            <a:ext cx="1379090" cy="1722582"/>
          </a:xfrm>
          <a:prstGeom prst="rect">
            <a:avLst/>
          </a:prstGeom>
        </p:spPr>
      </p:pic>
      <p:pic>
        <p:nvPicPr>
          <p:cNvPr id="11" name="Picture 10"/>
          <p:cNvPicPr>
            <a:picLocks noChangeAspect="1"/>
          </p:cNvPicPr>
          <p:nvPr/>
        </p:nvPicPr>
        <p:blipFill>
          <a:blip r:embed="rId4"/>
          <a:stretch>
            <a:fillRect/>
          </a:stretch>
        </p:blipFill>
        <p:spPr>
          <a:xfrm>
            <a:off x="1892300" y="2226866"/>
            <a:ext cx="2120900" cy="4147927"/>
          </a:xfrm>
          <a:prstGeom prst="rect">
            <a:avLst/>
          </a:prstGeom>
        </p:spPr>
      </p:pic>
    </p:spTree>
    <p:extLst>
      <p:ext uri="{BB962C8B-B14F-4D97-AF65-F5344CB8AC3E}">
        <p14:creationId xmlns:p14="http://schemas.microsoft.com/office/powerpoint/2010/main" val="12468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6:8</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588575" y="6381234"/>
            <a:ext cx="378630" cy="369332"/>
          </a:xfrm>
          <a:prstGeom prst="rect">
            <a:avLst/>
          </a:prstGeom>
        </p:spPr>
        <p:txBody>
          <a:bodyPr wrap="none">
            <a:spAutoFit/>
          </a:bodyPr>
          <a:lstStyle/>
          <a:p>
            <a:r>
              <a:rPr lang="en-US" dirty="0">
                <a:solidFill>
                  <a:schemeClr val="bg1"/>
                </a:solidFill>
              </a:rPr>
              <a:t> ()</a:t>
            </a:r>
          </a:p>
        </p:txBody>
      </p:sp>
      <p:sp>
        <p:nvSpPr>
          <p:cNvPr id="2" name="TextBox 1">
            <a:extLst>
              <a:ext uri="{FF2B5EF4-FFF2-40B4-BE49-F238E27FC236}">
                <a16:creationId xmlns:a16="http://schemas.microsoft.com/office/drawing/2014/main" id="{E0315111-646F-D8E3-FAB8-90B173645E43}"/>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Eternal Goals</a:t>
            </a:r>
            <a:endParaRPr lang="en-US" sz="4400" dirty="0">
              <a:solidFill>
                <a:schemeClr val="bg1"/>
              </a:solidFill>
              <a:latin typeface="Britannic Bold" panose="020B0903060703020204" pitchFamily="34" charset="0"/>
            </a:endParaRPr>
          </a:p>
        </p:txBody>
      </p:sp>
      <p:sp>
        <p:nvSpPr>
          <p:cNvPr id="9" name="TextBox 8">
            <a:extLst>
              <a:ext uri="{FF2B5EF4-FFF2-40B4-BE49-F238E27FC236}">
                <a16:creationId xmlns:a16="http://schemas.microsoft.com/office/drawing/2014/main" id="{3C77EF5D-EF9D-3AC1-A765-E61C5F332347}"/>
              </a:ext>
            </a:extLst>
          </p:cNvPr>
          <p:cNvSpPr txBox="1"/>
          <p:nvPr/>
        </p:nvSpPr>
        <p:spPr>
          <a:xfrm>
            <a:off x="307975" y="1152869"/>
            <a:ext cx="6655533" cy="1323439"/>
          </a:xfrm>
          <a:prstGeom prst="rect">
            <a:avLst/>
          </a:prstGeom>
          <a:noFill/>
        </p:spPr>
        <p:txBody>
          <a:bodyPr wrap="square">
            <a:spAutoFit/>
          </a:bodyPr>
          <a:lstStyle/>
          <a:p>
            <a:r>
              <a:rPr lang="en-US" sz="2000" b="0" i="0" dirty="0">
                <a:solidFill>
                  <a:schemeClr val="bg1"/>
                </a:solidFill>
                <a:effectLst/>
                <a:latin typeface="Abadi" panose="020B0604020104020204" pitchFamily="34" charset="0"/>
              </a:rPr>
              <a:t>I recently met a fine teenage young man. His goals were to go on a mission, obtain an education, marry in the temple, and have a faithful happy family. I was very pleased with his goals.</a:t>
            </a:r>
            <a:endParaRPr lang="en-US" sz="2000" dirty="0">
              <a:solidFill>
                <a:schemeClr val="bg1"/>
              </a:solidFill>
              <a:latin typeface="Abadi" panose="020B0604020104020204" pitchFamily="34" charset="0"/>
            </a:endParaRPr>
          </a:p>
        </p:txBody>
      </p:sp>
      <p:sp>
        <p:nvSpPr>
          <p:cNvPr id="11" name="TextBox 10">
            <a:extLst>
              <a:ext uri="{FF2B5EF4-FFF2-40B4-BE49-F238E27FC236}">
                <a16:creationId xmlns:a16="http://schemas.microsoft.com/office/drawing/2014/main" id="{E566945D-4222-5353-69AC-32F5D4313FDC}"/>
              </a:ext>
            </a:extLst>
          </p:cNvPr>
          <p:cNvSpPr txBox="1"/>
          <p:nvPr/>
        </p:nvSpPr>
        <p:spPr>
          <a:xfrm>
            <a:off x="5658444" y="3047322"/>
            <a:ext cx="6119446" cy="1015663"/>
          </a:xfrm>
          <a:prstGeom prst="rect">
            <a:avLst/>
          </a:prstGeom>
          <a:noFill/>
        </p:spPr>
        <p:txBody>
          <a:bodyPr wrap="square">
            <a:spAutoFit/>
          </a:bodyPr>
          <a:lstStyle/>
          <a:p>
            <a:r>
              <a:rPr lang="en-US" sz="2000" b="0" i="0" dirty="0">
                <a:solidFill>
                  <a:schemeClr val="bg1"/>
                </a:solidFill>
                <a:effectLst/>
                <a:latin typeface="Abadi" panose="020B0604020104020204" pitchFamily="34" charset="0"/>
              </a:rPr>
              <a:t>But during further conversation, it became evident that his conduct and the choices he was making were not consistent with his goals.</a:t>
            </a:r>
            <a:endParaRPr lang="en-US" sz="2000" dirty="0">
              <a:solidFill>
                <a:schemeClr val="bg1"/>
              </a:solidFill>
              <a:latin typeface="Abadi" panose="020B0604020104020204" pitchFamily="34" charset="0"/>
            </a:endParaRPr>
          </a:p>
        </p:txBody>
      </p:sp>
      <p:sp>
        <p:nvSpPr>
          <p:cNvPr id="13" name="TextBox 12">
            <a:extLst>
              <a:ext uri="{FF2B5EF4-FFF2-40B4-BE49-F238E27FC236}">
                <a16:creationId xmlns:a16="http://schemas.microsoft.com/office/drawing/2014/main" id="{2E37476D-AF8F-5DCA-B56C-1C812A65B0F3}"/>
              </a:ext>
            </a:extLst>
          </p:cNvPr>
          <p:cNvSpPr txBox="1"/>
          <p:nvPr/>
        </p:nvSpPr>
        <p:spPr>
          <a:xfrm>
            <a:off x="1230923" y="4882556"/>
            <a:ext cx="6119446" cy="1631216"/>
          </a:xfrm>
          <a:prstGeom prst="rect">
            <a:avLst/>
          </a:prstGeom>
          <a:noFill/>
        </p:spPr>
        <p:txBody>
          <a:bodyPr wrap="square">
            <a:spAutoFit/>
          </a:bodyPr>
          <a:lstStyle/>
          <a:p>
            <a:r>
              <a:rPr lang="en-US" sz="2000" b="0" i="0" dirty="0">
                <a:solidFill>
                  <a:schemeClr val="bg1"/>
                </a:solidFill>
                <a:effectLst/>
                <a:latin typeface="Abadi" panose="020B0604020104020204" pitchFamily="34" charset="0"/>
              </a:rPr>
              <a:t>I felt he genuinely wanted to go on a mission and was avoiding serious transgressions that would prohibit a mission, but his day-to-day conduct was not preparing him for the physical, emotional, social, intellectual, and spiritual challenges he would face.</a:t>
            </a:r>
            <a:endParaRPr lang="en-US" sz="2000" dirty="0">
              <a:solidFill>
                <a:schemeClr val="bg1"/>
              </a:solidFill>
              <a:latin typeface="Abadi" panose="020B0604020104020204" pitchFamily="34" charset="0"/>
            </a:endParaRPr>
          </a:p>
        </p:txBody>
      </p:sp>
      <p:pic>
        <p:nvPicPr>
          <p:cNvPr id="6" name="Picture 5">
            <a:extLst>
              <a:ext uri="{FF2B5EF4-FFF2-40B4-BE49-F238E27FC236}">
                <a16:creationId xmlns:a16="http://schemas.microsoft.com/office/drawing/2014/main" id="{A71F9674-7CE6-447E-D9F8-83139F123FB5}"/>
              </a:ext>
            </a:extLst>
          </p:cNvPr>
          <p:cNvPicPr>
            <a:picLocks noChangeAspect="1"/>
          </p:cNvPicPr>
          <p:nvPr/>
        </p:nvPicPr>
        <p:blipFill rotWithShape="1">
          <a:blip r:embed="rId3">
            <a:extLst>
              <a:ext uri="{28A0092B-C50C-407E-A947-70E740481C1C}">
                <a14:useLocalDpi xmlns:a14="http://schemas.microsoft.com/office/drawing/2010/main" val="0"/>
              </a:ext>
            </a:extLst>
          </a:blip>
          <a:srcRect r="58066" b="18650"/>
          <a:stretch/>
        </p:blipFill>
        <p:spPr>
          <a:xfrm>
            <a:off x="7609436" y="900792"/>
            <a:ext cx="1569733" cy="2013789"/>
          </a:xfrm>
          <a:prstGeom prst="rect">
            <a:avLst/>
          </a:prstGeom>
        </p:spPr>
      </p:pic>
      <p:pic>
        <p:nvPicPr>
          <p:cNvPr id="10" name="Picture 9">
            <a:extLst>
              <a:ext uri="{FF2B5EF4-FFF2-40B4-BE49-F238E27FC236}">
                <a16:creationId xmlns:a16="http://schemas.microsoft.com/office/drawing/2014/main" id="{79033054-0319-18EB-30EF-1C1A7F05E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579" y="2207543"/>
            <a:ext cx="3422755" cy="2442554"/>
          </a:xfrm>
          <a:prstGeom prst="rect">
            <a:avLst/>
          </a:prstGeom>
        </p:spPr>
      </p:pic>
      <p:pic>
        <p:nvPicPr>
          <p:cNvPr id="16" name="Picture 15">
            <a:extLst>
              <a:ext uri="{FF2B5EF4-FFF2-40B4-BE49-F238E27FC236}">
                <a16:creationId xmlns:a16="http://schemas.microsoft.com/office/drawing/2014/main" id="{48C7D396-BF29-ED99-60A7-8563F1BAC4D5}"/>
              </a:ext>
            </a:extLst>
          </p:cNvPr>
          <p:cNvPicPr>
            <a:picLocks noChangeAspect="1"/>
          </p:cNvPicPr>
          <p:nvPr/>
        </p:nvPicPr>
        <p:blipFill>
          <a:blip r:embed="rId5"/>
          <a:stretch>
            <a:fillRect/>
          </a:stretch>
        </p:blipFill>
        <p:spPr>
          <a:xfrm>
            <a:off x="7549751" y="4195726"/>
            <a:ext cx="3667891" cy="2313084"/>
          </a:xfrm>
          <a:prstGeom prst="rect">
            <a:avLst/>
          </a:prstGeom>
        </p:spPr>
      </p:pic>
      <p:pic>
        <p:nvPicPr>
          <p:cNvPr id="20" name="Picture 19">
            <a:extLst>
              <a:ext uri="{FF2B5EF4-FFF2-40B4-BE49-F238E27FC236}">
                <a16:creationId xmlns:a16="http://schemas.microsoft.com/office/drawing/2014/main" id="{97874433-5260-B215-F770-858BFA5EB467}"/>
              </a:ext>
            </a:extLst>
          </p:cNvPr>
          <p:cNvPicPr>
            <a:picLocks noChangeAspect="1"/>
          </p:cNvPicPr>
          <p:nvPr/>
        </p:nvPicPr>
        <p:blipFill>
          <a:blip r:embed="rId6"/>
          <a:stretch>
            <a:fillRect/>
          </a:stretch>
        </p:blipFill>
        <p:spPr>
          <a:xfrm>
            <a:off x="9179169" y="426735"/>
            <a:ext cx="2307390" cy="1780808"/>
          </a:xfrm>
          <a:prstGeom prst="rect">
            <a:avLst/>
          </a:prstGeom>
        </p:spPr>
      </p:pic>
    </p:spTree>
    <p:extLst>
      <p:ext uri="{BB962C8B-B14F-4D97-AF65-F5344CB8AC3E}">
        <p14:creationId xmlns:p14="http://schemas.microsoft.com/office/powerpoint/2010/main" val="18886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38948" y="1807718"/>
            <a:ext cx="6096000" cy="4247317"/>
          </a:xfrm>
          <a:prstGeom prst="rect">
            <a:avLst/>
          </a:prstGeom>
        </p:spPr>
        <p:txBody>
          <a:bodyPr>
            <a:spAutoFit/>
          </a:bodyPr>
          <a:lstStyle/>
          <a:p>
            <a:r>
              <a:rPr lang="en-US" dirty="0">
                <a:solidFill>
                  <a:schemeClr val="bg1"/>
                </a:solidFill>
                <a:latin typeface="Open Sans"/>
              </a:rPr>
              <a:t> </a:t>
            </a:r>
          </a:p>
          <a:p>
            <a:r>
              <a:rPr lang="en-US" dirty="0">
                <a:solidFill>
                  <a:schemeClr val="bg1"/>
                </a:solidFill>
                <a:latin typeface="Open Sans"/>
              </a:rPr>
              <a:t>(1) defending himself against the accusations of the false teachers who opposed him; </a:t>
            </a:r>
          </a:p>
          <a:p>
            <a:endParaRPr lang="en-US" dirty="0">
              <a:solidFill>
                <a:schemeClr val="bg1"/>
              </a:solidFill>
              <a:latin typeface="Open Sans"/>
            </a:endParaRPr>
          </a:p>
          <a:p>
            <a:r>
              <a:rPr lang="en-US" dirty="0">
                <a:solidFill>
                  <a:schemeClr val="bg1"/>
                </a:solidFill>
                <a:latin typeface="Open Sans"/>
              </a:rPr>
              <a:t>(2) teaching that all people, whether Jew or Gentile, are saved by the Atonement of Jesus Christ by placing their faith in Jesus Christ, not by performing the works of the law of Moses; </a:t>
            </a:r>
          </a:p>
          <a:p>
            <a:endParaRPr lang="en-US" dirty="0">
              <a:solidFill>
                <a:schemeClr val="bg1"/>
              </a:solidFill>
              <a:latin typeface="Open Sans"/>
            </a:endParaRPr>
          </a:p>
          <a:p>
            <a:r>
              <a:rPr lang="en-US" dirty="0">
                <a:solidFill>
                  <a:schemeClr val="bg1"/>
                </a:solidFill>
                <a:latin typeface="Open Sans"/>
              </a:rPr>
              <a:t>(3) clarifying the role of the law of Moses in God’s plan;</a:t>
            </a:r>
          </a:p>
          <a:p>
            <a:r>
              <a:rPr lang="en-US" dirty="0">
                <a:solidFill>
                  <a:schemeClr val="bg1"/>
                </a:solidFill>
                <a:latin typeface="Open Sans"/>
              </a:rPr>
              <a:t> </a:t>
            </a:r>
          </a:p>
          <a:p>
            <a:r>
              <a:rPr lang="en-US" dirty="0">
                <a:solidFill>
                  <a:schemeClr val="bg1"/>
                </a:solidFill>
                <a:latin typeface="Open Sans"/>
              </a:rPr>
              <a:t>(4) distinguishing between the old covenant God made through Moses and the new covenant in Christ; and</a:t>
            </a:r>
          </a:p>
          <a:p>
            <a:endParaRPr lang="en-US" dirty="0">
              <a:solidFill>
                <a:schemeClr val="bg1"/>
              </a:solidFill>
              <a:latin typeface="Open Sans"/>
            </a:endParaRPr>
          </a:p>
          <a:p>
            <a:r>
              <a:rPr lang="en-US" dirty="0">
                <a:solidFill>
                  <a:schemeClr val="bg1"/>
                </a:solidFill>
                <a:latin typeface="Open Sans"/>
              </a:rPr>
              <a:t>(5) calling upon the Saints to live by the Spirit. </a:t>
            </a:r>
            <a:endParaRPr lang="en-US" dirty="0">
              <a:solidFill>
                <a:schemeClr val="bg1"/>
              </a:solidFill>
            </a:endParaRPr>
          </a:p>
        </p:txBody>
      </p:sp>
      <p:sp>
        <p:nvSpPr>
          <p:cNvPr id="5" name="Rectangle 4"/>
          <p:cNvSpPr/>
          <p:nvPr/>
        </p:nvSpPr>
        <p:spPr>
          <a:xfrm>
            <a:off x="3048000" y="217780"/>
            <a:ext cx="6096000" cy="1569660"/>
          </a:xfrm>
          <a:prstGeom prst="rect">
            <a:avLst/>
          </a:prstGeom>
        </p:spPr>
        <p:txBody>
          <a:bodyPr>
            <a:spAutoFit/>
          </a:bodyPr>
          <a:lstStyle/>
          <a:p>
            <a:pPr algn="ctr"/>
            <a:r>
              <a:rPr lang="en-US" sz="3200" dirty="0">
                <a:solidFill>
                  <a:schemeClr val="bg1"/>
                </a:solidFill>
                <a:latin typeface="Britannic Bold" panose="020B0903060703020204" pitchFamily="34" charset="0"/>
              </a:rPr>
              <a:t>Paul’s main purposes in writing the Epistle to the Galatians included:</a:t>
            </a:r>
          </a:p>
        </p:txBody>
      </p:sp>
      <p:pic>
        <p:nvPicPr>
          <p:cNvPr id="2050" name="Picture 2" descr="Image result for gala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3" y="826538"/>
            <a:ext cx="2569518" cy="2343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15165" b="1137"/>
          <a:stretch/>
        </p:blipFill>
        <p:spPr bwMode="auto">
          <a:xfrm>
            <a:off x="9361282" y="968721"/>
            <a:ext cx="2462543" cy="2144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31738" b="17253"/>
          <a:stretch/>
        </p:blipFill>
        <p:spPr bwMode="auto">
          <a:xfrm>
            <a:off x="137468" y="4291735"/>
            <a:ext cx="2903328" cy="2344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alatia"/>
          <p:cNvPicPr>
            <a:picLocks noChangeAspect="1" noChangeArrowheads="1"/>
          </p:cNvPicPr>
          <p:nvPr/>
        </p:nvPicPr>
        <p:blipFill rotWithShape="1">
          <a:blip r:embed="rId6">
            <a:extLst>
              <a:ext uri="{28A0092B-C50C-407E-A947-70E740481C1C}">
                <a14:useLocalDpi xmlns:a14="http://schemas.microsoft.com/office/drawing/2010/main" val="0"/>
              </a:ext>
            </a:extLst>
          </a:blip>
          <a:srcRect l="31903" t="17095" r="968" b="17360"/>
          <a:stretch/>
        </p:blipFill>
        <p:spPr bwMode="auto">
          <a:xfrm>
            <a:off x="9062518" y="4390931"/>
            <a:ext cx="2818772" cy="2064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25206"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10784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6:8</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1588575" y="6381234"/>
            <a:ext cx="378630" cy="369332"/>
          </a:xfrm>
          <a:prstGeom prst="rect">
            <a:avLst/>
          </a:prstGeom>
        </p:spPr>
        <p:txBody>
          <a:bodyPr wrap="none">
            <a:spAutoFit/>
          </a:bodyPr>
          <a:lstStyle/>
          <a:p>
            <a:r>
              <a:rPr lang="en-US" dirty="0">
                <a:solidFill>
                  <a:schemeClr val="bg1"/>
                </a:solidFill>
              </a:rPr>
              <a:t> ()</a:t>
            </a:r>
          </a:p>
        </p:txBody>
      </p:sp>
      <p:sp>
        <p:nvSpPr>
          <p:cNvPr id="2" name="TextBox 1">
            <a:extLst>
              <a:ext uri="{FF2B5EF4-FFF2-40B4-BE49-F238E27FC236}">
                <a16:creationId xmlns:a16="http://schemas.microsoft.com/office/drawing/2014/main" id="{E0315111-646F-D8E3-FAB8-90B173645E43}"/>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Obtaining Eternal Goals</a:t>
            </a:r>
            <a:endParaRPr lang="en-US" sz="4400" dirty="0">
              <a:solidFill>
                <a:schemeClr val="bg1"/>
              </a:solidFill>
              <a:latin typeface="Britannic Bold" panose="020B0903060703020204" pitchFamily="34" charset="0"/>
            </a:endParaRPr>
          </a:p>
        </p:txBody>
      </p:sp>
      <p:sp>
        <p:nvSpPr>
          <p:cNvPr id="9" name="TextBox 8">
            <a:extLst>
              <a:ext uri="{FF2B5EF4-FFF2-40B4-BE49-F238E27FC236}">
                <a16:creationId xmlns:a16="http://schemas.microsoft.com/office/drawing/2014/main" id="{3C77EF5D-EF9D-3AC1-A765-E61C5F332347}"/>
              </a:ext>
            </a:extLst>
          </p:cNvPr>
          <p:cNvSpPr txBox="1"/>
          <p:nvPr/>
        </p:nvSpPr>
        <p:spPr>
          <a:xfrm>
            <a:off x="480142" y="1642382"/>
            <a:ext cx="6119446" cy="4893647"/>
          </a:xfrm>
          <a:prstGeom prst="rect">
            <a:avLst/>
          </a:prstGeom>
          <a:noFill/>
        </p:spPr>
        <p:txBody>
          <a:bodyPr wrap="square">
            <a:spAutoFit/>
          </a:bodyPr>
          <a:lstStyle/>
          <a:p>
            <a:pPr algn="l" fontAlgn="base"/>
            <a:r>
              <a:rPr lang="en-US" sz="2400" b="0" i="0" dirty="0">
                <a:solidFill>
                  <a:schemeClr val="bg1"/>
                </a:solidFill>
                <a:effectLst/>
                <a:latin typeface="Abadi" panose="020B0604020104020204" pitchFamily="34" charset="0"/>
              </a:rPr>
              <a:t>He had not learned to work hard. He was not serious about school or seminary. </a:t>
            </a:r>
          </a:p>
          <a:p>
            <a:pPr algn="l" fontAlgn="base"/>
            <a:endParaRPr lang="en-US" sz="2400" dirty="0">
              <a:solidFill>
                <a:schemeClr val="bg1"/>
              </a:solidFill>
              <a:latin typeface="Abadi" panose="020B0604020104020204" pitchFamily="34" charset="0"/>
            </a:endParaRPr>
          </a:p>
          <a:p>
            <a:pPr algn="l" fontAlgn="base"/>
            <a:r>
              <a:rPr lang="en-US" sz="2400" b="0" i="0" dirty="0">
                <a:solidFill>
                  <a:schemeClr val="bg1"/>
                </a:solidFill>
                <a:effectLst/>
                <a:latin typeface="Abadi" panose="020B0604020104020204" pitchFamily="34" charset="0"/>
              </a:rPr>
              <a:t>He attended church, but he had not read the Book of Mormon. </a:t>
            </a:r>
          </a:p>
          <a:p>
            <a:pPr algn="l" fontAlgn="base"/>
            <a:endParaRPr lang="en-US" sz="2400" dirty="0">
              <a:solidFill>
                <a:schemeClr val="bg1"/>
              </a:solidFill>
              <a:latin typeface="Abadi" panose="020B0604020104020204" pitchFamily="34" charset="0"/>
            </a:endParaRPr>
          </a:p>
          <a:p>
            <a:pPr algn="l" fontAlgn="base"/>
            <a:r>
              <a:rPr lang="en-US" sz="2400" b="0" i="0" dirty="0">
                <a:solidFill>
                  <a:schemeClr val="bg1"/>
                </a:solidFill>
                <a:effectLst/>
                <a:latin typeface="Abadi" panose="020B0604020104020204" pitchFamily="34" charset="0"/>
              </a:rPr>
              <a:t>He was spending a large amount of time on video games and social media. </a:t>
            </a:r>
          </a:p>
          <a:p>
            <a:pPr algn="l" fontAlgn="base"/>
            <a:endParaRPr lang="en-US" sz="2400" dirty="0">
              <a:solidFill>
                <a:schemeClr val="bg1"/>
              </a:solidFill>
              <a:latin typeface="Abadi" panose="020B0604020104020204" pitchFamily="34" charset="0"/>
            </a:endParaRPr>
          </a:p>
          <a:p>
            <a:pPr algn="l" fontAlgn="base"/>
            <a:r>
              <a:rPr lang="en-US" sz="2400" b="0" i="0" dirty="0">
                <a:solidFill>
                  <a:schemeClr val="bg1"/>
                </a:solidFill>
                <a:effectLst/>
                <a:latin typeface="Abadi" panose="020B0604020104020204" pitchFamily="34" charset="0"/>
              </a:rPr>
              <a:t>He seemed to think that showing up for his mission would be sufficient.</a:t>
            </a:r>
          </a:p>
          <a:p>
            <a:pPr algn="l" fontAlgn="base"/>
            <a:r>
              <a:rPr lang="en-US" sz="2400" b="0" i="0" dirty="0">
                <a:solidFill>
                  <a:schemeClr val="bg1"/>
                </a:solidFill>
                <a:effectLst/>
                <a:latin typeface="Abadi" panose="020B0604020104020204" pitchFamily="34" charset="0"/>
              </a:rPr>
              <a:t>(8)</a:t>
            </a:r>
          </a:p>
          <a:p>
            <a:r>
              <a:rPr lang="en-US" sz="2400" b="0" i="0" dirty="0">
                <a:solidFill>
                  <a:schemeClr val="bg1"/>
                </a:solidFill>
                <a:effectLst/>
                <a:latin typeface="Abadi" panose="020B0604020104020204" pitchFamily="34" charset="0"/>
              </a:rPr>
              <a:t>.</a:t>
            </a:r>
            <a:endParaRPr lang="en-US" sz="2400" dirty="0">
              <a:solidFill>
                <a:schemeClr val="bg1"/>
              </a:solidFill>
              <a:latin typeface="Abadi" panose="020B0604020104020204" pitchFamily="34" charset="0"/>
            </a:endParaRPr>
          </a:p>
        </p:txBody>
      </p:sp>
      <p:pic>
        <p:nvPicPr>
          <p:cNvPr id="15" name="Picture 14">
            <a:extLst>
              <a:ext uri="{FF2B5EF4-FFF2-40B4-BE49-F238E27FC236}">
                <a16:creationId xmlns:a16="http://schemas.microsoft.com/office/drawing/2014/main" id="{C672EDD9-A04F-5605-8A65-C5A9874874D9}"/>
              </a:ext>
            </a:extLst>
          </p:cNvPr>
          <p:cNvPicPr>
            <a:picLocks noChangeAspect="1"/>
          </p:cNvPicPr>
          <p:nvPr/>
        </p:nvPicPr>
        <p:blipFill>
          <a:blip r:embed="rId3"/>
          <a:stretch>
            <a:fillRect/>
          </a:stretch>
        </p:blipFill>
        <p:spPr>
          <a:xfrm>
            <a:off x="6599588" y="2688534"/>
            <a:ext cx="4854361" cy="3520745"/>
          </a:xfrm>
          <a:prstGeom prst="rect">
            <a:avLst/>
          </a:prstGeom>
        </p:spPr>
      </p:pic>
    </p:spTree>
    <p:extLst>
      <p:ext uri="{BB962C8B-B14F-4D97-AF65-F5344CB8AC3E}">
        <p14:creationId xmlns:p14="http://schemas.microsoft.com/office/powerpoint/2010/main" val="11699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Galatians 6:7-9</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TextBox 37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Sowing and Reaping</a:t>
            </a:r>
            <a:endParaRPr lang="en-US" sz="4400" dirty="0">
              <a:solidFill>
                <a:schemeClr val="bg1"/>
              </a:solidFill>
              <a:latin typeface="Britannic Bold" panose="020B0903060703020204" pitchFamily="34" charset="0"/>
            </a:endParaRPr>
          </a:p>
        </p:txBody>
      </p:sp>
      <p:sp>
        <p:nvSpPr>
          <p:cNvPr id="6" name="Rectangle 5"/>
          <p:cNvSpPr/>
          <p:nvPr/>
        </p:nvSpPr>
        <p:spPr>
          <a:xfrm>
            <a:off x="2362200" y="1049635"/>
            <a:ext cx="8394700" cy="830997"/>
          </a:xfrm>
          <a:prstGeom prst="rect">
            <a:avLst/>
          </a:prstGeom>
        </p:spPr>
        <p:txBody>
          <a:bodyPr wrap="square">
            <a:spAutoFit/>
          </a:bodyPr>
          <a:lstStyle/>
          <a:p>
            <a:pPr algn="ctr"/>
            <a:r>
              <a:rPr lang="en-US" sz="2400" dirty="0">
                <a:solidFill>
                  <a:srgbClr val="FFFF00"/>
                </a:solidFill>
              </a:rPr>
              <a:t>What you sow, or plant, is what you reap, or harvest. </a:t>
            </a:r>
          </a:p>
          <a:p>
            <a:pPr algn="ctr"/>
            <a:r>
              <a:rPr lang="en-US" sz="2400" dirty="0">
                <a:solidFill>
                  <a:srgbClr val="FFFF00"/>
                </a:solidFill>
              </a:rPr>
              <a:t>This is called the law of the harvest.</a:t>
            </a:r>
          </a:p>
        </p:txBody>
      </p:sp>
      <p:grpSp>
        <p:nvGrpSpPr>
          <p:cNvPr id="2" name="Group 1"/>
          <p:cNvGrpSpPr/>
          <p:nvPr/>
        </p:nvGrpSpPr>
        <p:grpSpPr>
          <a:xfrm>
            <a:off x="1583521" y="2573310"/>
            <a:ext cx="1404958" cy="820535"/>
            <a:chOff x="1818774" y="4571211"/>
            <a:chExt cx="1404958" cy="820535"/>
          </a:xfrm>
        </p:grpSpPr>
        <p:sp>
          <p:nvSpPr>
            <p:cNvPr id="67" name="Oval 66"/>
            <p:cNvSpPr/>
            <p:nvPr/>
          </p:nvSpPr>
          <p:spPr>
            <a:xfrm rot="19482700">
              <a:off x="1920374" y="47744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596225">
              <a:off x="2225175" y="4863310"/>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18774" y="50538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253384">
              <a:off x="2390274" y="50919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576488">
              <a:off x="2707775" y="48760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1032328">
              <a:off x="2377574" y="4571211"/>
              <a:ext cx="515957" cy="299835"/>
            </a:xfrm>
            <a:prstGeom prst="ellipse">
              <a:avLst/>
            </a:prstGeom>
            <a:solidFill>
              <a:srgbClr val="DBD4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0010361" y="1465133"/>
            <a:ext cx="1892300" cy="3936999"/>
            <a:chOff x="6807200" y="2743201"/>
            <a:chExt cx="1892300" cy="3936999"/>
          </a:xfrm>
        </p:grpSpPr>
        <p:grpSp>
          <p:nvGrpSpPr>
            <p:cNvPr id="10" name="Group 107"/>
            <p:cNvGrpSpPr/>
            <p:nvPr/>
          </p:nvGrpSpPr>
          <p:grpSpPr>
            <a:xfrm>
              <a:off x="7103977" y="2743201"/>
              <a:ext cx="1595523" cy="3416300"/>
              <a:chOff x="7610042" y="1124339"/>
              <a:chExt cx="2183077" cy="4674359"/>
            </a:xfrm>
          </p:grpSpPr>
          <p:grpSp>
            <p:nvGrpSpPr>
              <p:cNvPr id="12" name="Group 11"/>
              <p:cNvGrpSpPr/>
              <p:nvPr/>
            </p:nvGrpSpPr>
            <p:grpSpPr>
              <a:xfrm rot="19650881">
                <a:off x="7610042" y="19124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Moon 1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rot="19650881">
                <a:off x="7610043" y="2598297"/>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9650881">
                <a:off x="7610042" y="3360298"/>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928600">
                <a:off x="8349452" y="1870455"/>
                <a:ext cx="560711" cy="1828800"/>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2972959">
                <a:off x="8598363" y="2330596"/>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21057775">
                <a:off x="7936516" y="1124339"/>
                <a:ext cx="560711" cy="2493875"/>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1547556">
                <a:off x="8354077" y="3318090"/>
                <a:ext cx="560711" cy="1828800"/>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9650881">
                <a:off x="7610042" y="3969898"/>
                <a:ext cx="560711" cy="1828800"/>
                <a:chOff x="6765584" y="990600"/>
                <a:chExt cx="1083016" cy="3532339"/>
              </a:xfrm>
            </p:grpSpPr>
            <p:sp>
              <p:nvSpPr>
                <p:cNvPr id="27"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949119" flipH="1">
                <a:off x="8372043" y="3969897"/>
                <a:ext cx="560711" cy="1828800"/>
                <a:chOff x="6765584" y="990600"/>
                <a:chExt cx="1083016" cy="3532339"/>
              </a:xfrm>
            </p:grpSpPr>
            <p:sp>
              <p:nvSpPr>
                <p:cNvPr id="22"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6807200" y="5537200"/>
              <a:ext cx="1524000" cy="1143000"/>
              <a:chOff x="2514600" y="5257800"/>
              <a:chExt cx="1524000" cy="1143000"/>
            </a:xfrm>
          </p:grpSpPr>
          <p:sp>
            <p:nvSpPr>
              <p:cNvPr id="74" name="Trapezoid 73"/>
              <p:cNvSpPr/>
              <p:nvPr/>
            </p:nvSpPr>
            <p:spPr>
              <a:xfrm rot="10800000">
                <a:off x="2590800" y="5334000"/>
                <a:ext cx="1371600" cy="10668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2514600" y="5257800"/>
                <a:ext cx="1524000" cy="3048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3367639" y="1975565"/>
            <a:ext cx="6096000" cy="1754326"/>
          </a:xfrm>
          <a:prstGeom prst="rect">
            <a:avLst/>
          </a:prstGeom>
        </p:spPr>
        <p:txBody>
          <a:bodyPr>
            <a:spAutoFit/>
          </a:bodyPr>
          <a:lstStyle/>
          <a:p>
            <a:r>
              <a:rPr lang="en-US" dirty="0">
                <a:solidFill>
                  <a:schemeClr val="bg1"/>
                </a:solidFill>
                <a:latin typeface="Open Sans"/>
              </a:rPr>
              <a:t>Paul taught that God cannot be mocked, for the law of the harvest applies to spiritual things as well as physical.</a:t>
            </a:r>
          </a:p>
          <a:p>
            <a:endParaRPr lang="en-US" dirty="0">
              <a:solidFill>
                <a:schemeClr val="bg1"/>
              </a:solidFill>
              <a:latin typeface="Open Sans"/>
            </a:endParaRPr>
          </a:p>
          <a:p>
            <a:r>
              <a:rPr lang="en-US" dirty="0">
                <a:solidFill>
                  <a:schemeClr val="bg1"/>
                </a:solidFill>
                <a:latin typeface="Open Sans"/>
              </a:rPr>
              <a:t>He admonished that we “not be weary in well doing” for we will reap the blessings of our righteous actions, as well as the spiritually destructive results of sinful choices. (1) </a:t>
            </a:r>
            <a:endParaRPr lang="en-US" dirty="0">
              <a:solidFill>
                <a:schemeClr val="bg1"/>
              </a:solidFill>
            </a:endParaRPr>
          </a:p>
        </p:txBody>
      </p:sp>
      <p:grpSp>
        <p:nvGrpSpPr>
          <p:cNvPr id="7" name="Group 6">
            <a:extLst>
              <a:ext uri="{FF2B5EF4-FFF2-40B4-BE49-F238E27FC236}">
                <a16:creationId xmlns:a16="http://schemas.microsoft.com/office/drawing/2014/main" id="{FF5CE089-6C3C-40CA-6EED-C36F364FCA99}"/>
              </a:ext>
            </a:extLst>
          </p:cNvPr>
          <p:cNvGrpSpPr/>
          <p:nvPr/>
        </p:nvGrpSpPr>
        <p:grpSpPr>
          <a:xfrm>
            <a:off x="4776272" y="4137726"/>
            <a:ext cx="2844923" cy="2496624"/>
            <a:chOff x="7230569" y="4500561"/>
            <a:chExt cx="2268606" cy="2496624"/>
          </a:xfrm>
        </p:grpSpPr>
        <p:grpSp>
          <p:nvGrpSpPr>
            <p:cNvPr id="8" name="Group 7">
              <a:extLst>
                <a:ext uri="{FF2B5EF4-FFF2-40B4-BE49-F238E27FC236}">
                  <a16:creationId xmlns:a16="http://schemas.microsoft.com/office/drawing/2014/main" id="{45423C3D-31DE-A9C6-7610-FA6BD7217009}"/>
                </a:ext>
              </a:extLst>
            </p:cNvPr>
            <p:cNvGrpSpPr/>
            <p:nvPr/>
          </p:nvGrpSpPr>
          <p:grpSpPr>
            <a:xfrm>
              <a:off x="7230569" y="4500561"/>
              <a:ext cx="343758" cy="2462215"/>
              <a:chOff x="7230569" y="4500561"/>
              <a:chExt cx="343758" cy="2462215"/>
            </a:xfrm>
          </p:grpSpPr>
          <p:sp>
            <p:nvSpPr>
              <p:cNvPr id="357" name="Cylinder 356">
                <a:extLst>
                  <a:ext uri="{FF2B5EF4-FFF2-40B4-BE49-F238E27FC236}">
                    <a16:creationId xmlns:a16="http://schemas.microsoft.com/office/drawing/2014/main" id="{55CB49D7-CB3D-69C0-3EA1-8BF9A7D917F5}"/>
                  </a:ext>
                </a:extLst>
              </p:cNvPr>
              <p:cNvSpPr/>
              <p:nvPr/>
            </p:nvSpPr>
            <p:spPr>
              <a:xfrm>
                <a:off x="7230569" y="4933950"/>
                <a:ext cx="343758" cy="1647825"/>
              </a:xfrm>
              <a:prstGeom prst="can">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Rounded Corners 357">
                <a:extLst>
                  <a:ext uri="{FF2B5EF4-FFF2-40B4-BE49-F238E27FC236}">
                    <a16:creationId xmlns:a16="http://schemas.microsoft.com/office/drawing/2014/main" id="{28C9AF3A-2C71-BDA0-68AC-50E9A460CAF1}"/>
                  </a:ext>
                </a:extLst>
              </p:cNvPr>
              <p:cNvSpPr/>
              <p:nvPr/>
            </p:nvSpPr>
            <p:spPr>
              <a:xfrm>
                <a:off x="7355015" y="4733925"/>
                <a:ext cx="84010" cy="247650"/>
              </a:xfrm>
              <a:prstGeom prst="roundRect">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5B0084D1-CB08-22F2-C121-BA756E02D1BD}"/>
                  </a:ext>
                </a:extLst>
              </p:cNvPr>
              <p:cNvSpPr/>
              <p:nvPr/>
            </p:nvSpPr>
            <p:spPr>
              <a:xfrm>
                <a:off x="7287364" y="4500561"/>
                <a:ext cx="219312" cy="381001"/>
              </a:xfrm>
              <a:prstGeom prst="ellipse">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22791C38-645A-3CCE-5E11-F43558198F9F}"/>
                  </a:ext>
                </a:extLst>
              </p:cNvPr>
              <p:cNvSpPr/>
              <p:nvPr/>
            </p:nvSpPr>
            <p:spPr>
              <a:xfrm>
                <a:off x="7287364" y="6581775"/>
                <a:ext cx="219312" cy="381001"/>
              </a:xfrm>
              <a:prstGeom prst="ellipse">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10">
              <a:extLst>
                <a:ext uri="{FF2B5EF4-FFF2-40B4-BE49-F238E27FC236}">
                  <a16:creationId xmlns:a16="http://schemas.microsoft.com/office/drawing/2014/main" id="{E122D1AC-8109-3427-E281-6F231176ED52}"/>
                </a:ext>
              </a:extLst>
            </p:cNvPr>
            <p:cNvSpPr/>
            <p:nvPr/>
          </p:nvSpPr>
          <p:spPr>
            <a:xfrm>
              <a:off x="7563471" y="4940874"/>
              <a:ext cx="1731598" cy="1647825"/>
            </a:xfrm>
            <a:prstGeom prst="wave">
              <a:avLst>
                <a:gd name="adj1" fmla="val 3829"/>
                <a:gd name="adj2" fmla="val 0"/>
              </a:avLst>
            </a:prstGeom>
            <a:solidFill>
              <a:srgbClr val="DDCF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3F97FD2A-9C48-6949-0872-DFC10FFA5DF0}"/>
                </a:ext>
              </a:extLst>
            </p:cNvPr>
            <p:cNvGrpSpPr/>
            <p:nvPr/>
          </p:nvGrpSpPr>
          <p:grpSpPr>
            <a:xfrm>
              <a:off x="9155417" y="4534970"/>
              <a:ext cx="343758" cy="2462215"/>
              <a:chOff x="7230569" y="4500561"/>
              <a:chExt cx="343758" cy="2462215"/>
            </a:xfrm>
          </p:grpSpPr>
          <p:sp>
            <p:nvSpPr>
              <p:cNvPr id="353" name="Cylinder 352">
                <a:extLst>
                  <a:ext uri="{FF2B5EF4-FFF2-40B4-BE49-F238E27FC236}">
                    <a16:creationId xmlns:a16="http://schemas.microsoft.com/office/drawing/2014/main" id="{FDF252C8-BD6B-BD3B-A5F5-6E9703A5B41F}"/>
                  </a:ext>
                </a:extLst>
              </p:cNvPr>
              <p:cNvSpPr/>
              <p:nvPr/>
            </p:nvSpPr>
            <p:spPr>
              <a:xfrm>
                <a:off x="7230569" y="4933950"/>
                <a:ext cx="343758" cy="1647825"/>
              </a:xfrm>
              <a:prstGeom prst="can">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Rounded Corners 353">
                <a:extLst>
                  <a:ext uri="{FF2B5EF4-FFF2-40B4-BE49-F238E27FC236}">
                    <a16:creationId xmlns:a16="http://schemas.microsoft.com/office/drawing/2014/main" id="{8C8DE7D4-8B90-F503-1F75-68F56408C35F}"/>
                  </a:ext>
                </a:extLst>
              </p:cNvPr>
              <p:cNvSpPr/>
              <p:nvPr/>
            </p:nvSpPr>
            <p:spPr>
              <a:xfrm>
                <a:off x="7355015" y="4733925"/>
                <a:ext cx="84010" cy="247650"/>
              </a:xfrm>
              <a:prstGeom prst="roundRect">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B7745B37-E3B1-9F23-9418-D3D72D47B716}"/>
                  </a:ext>
                </a:extLst>
              </p:cNvPr>
              <p:cNvSpPr/>
              <p:nvPr/>
            </p:nvSpPr>
            <p:spPr>
              <a:xfrm>
                <a:off x="7287364" y="4500561"/>
                <a:ext cx="219312" cy="381001"/>
              </a:xfrm>
              <a:prstGeom prst="ellipse">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4ADACB9F-BFD5-D4BD-4F2B-04C4C0DE53DB}"/>
                  </a:ext>
                </a:extLst>
              </p:cNvPr>
              <p:cNvSpPr/>
              <p:nvPr/>
            </p:nvSpPr>
            <p:spPr>
              <a:xfrm>
                <a:off x="7287364" y="6581775"/>
                <a:ext cx="219312" cy="381001"/>
              </a:xfrm>
              <a:prstGeom prst="ellipse">
                <a:avLst/>
              </a:prstGeom>
              <a:solidFill>
                <a:srgbClr val="DBA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TextBox 351">
              <a:extLst>
                <a:ext uri="{FF2B5EF4-FFF2-40B4-BE49-F238E27FC236}">
                  <a16:creationId xmlns:a16="http://schemas.microsoft.com/office/drawing/2014/main" id="{1C3467F7-9706-D36F-0A1A-FB36E9C01AAE}"/>
                </a:ext>
              </a:extLst>
            </p:cNvPr>
            <p:cNvSpPr txBox="1"/>
            <p:nvPr/>
          </p:nvSpPr>
          <p:spPr>
            <a:xfrm>
              <a:off x="7506181" y="5263085"/>
              <a:ext cx="1648741" cy="830997"/>
            </a:xfrm>
            <a:prstGeom prst="rect">
              <a:avLst/>
            </a:prstGeom>
            <a:noFill/>
            <a:ln>
              <a:noFill/>
            </a:ln>
          </p:spPr>
          <p:txBody>
            <a:bodyPr wrap="square">
              <a:spAutoFit/>
            </a:bodyPr>
            <a:lstStyle/>
            <a:p>
              <a:pPr algn="ctr"/>
              <a:r>
                <a:rPr lang="en-US" sz="1600" b="1" dirty="0">
                  <a:solidFill>
                    <a:srgbClr val="000000"/>
                  </a:solidFill>
                  <a:latin typeface="Calibri" panose="020F0502020204030204" pitchFamily="34" charset="0"/>
                </a:rPr>
                <a:t>W</a:t>
              </a:r>
              <a:r>
                <a:rPr lang="en-US" sz="1600" b="1" i="0" dirty="0">
                  <a:solidFill>
                    <a:srgbClr val="000000"/>
                  </a:solidFill>
                  <a:effectLst/>
                  <a:latin typeface="Calibri" panose="020F0502020204030204" pitchFamily="34" charset="0"/>
                </a:rPr>
                <a:t>hatever a person sows is what they will also reap</a:t>
              </a:r>
              <a:endParaRPr lang="en-US" sz="1600" dirty="0"/>
            </a:p>
          </p:txBody>
        </p:sp>
      </p:grpSp>
    </p:spTree>
    <p:extLst>
      <p:ext uri="{BB962C8B-B14F-4D97-AF65-F5344CB8AC3E}">
        <p14:creationId xmlns:p14="http://schemas.microsoft.com/office/powerpoint/2010/main" val="8490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2D36DA-FA47-779F-E4D1-8C371F63D452}"/>
              </a:ext>
            </a:extLst>
          </p:cNvPr>
          <p:cNvPicPr>
            <a:picLocks noChangeAspect="1"/>
          </p:cNvPicPr>
          <p:nvPr/>
        </p:nvPicPr>
        <p:blipFill>
          <a:blip r:embed="rId2"/>
          <a:stretch>
            <a:fillRect/>
          </a:stretch>
        </p:blipFill>
        <p:spPr>
          <a:xfrm>
            <a:off x="0" y="-128954"/>
            <a:ext cx="12192000" cy="6988320"/>
          </a:xfrm>
          <a:prstGeom prst="rect">
            <a:avLst/>
          </a:prstGeom>
        </p:spPr>
      </p:pic>
      <p:sp>
        <p:nvSpPr>
          <p:cNvPr id="3" name="TextBox 2">
            <a:extLst>
              <a:ext uri="{FF2B5EF4-FFF2-40B4-BE49-F238E27FC236}">
                <a16:creationId xmlns:a16="http://schemas.microsoft.com/office/drawing/2014/main" id="{182082AC-52C3-4949-467D-83ACAB6F9FC2}"/>
              </a:ext>
            </a:extLst>
          </p:cNvPr>
          <p:cNvSpPr txBox="1"/>
          <p:nvPr/>
        </p:nvSpPr>
        <p:spPr>
          <a:xfrm>
            <a:off x="967153" y="394313"/>
            <a:ext cx="10257693" cy="6001643"/>
          </a:xfrm>
          <a:prstGeom prst="rect">
            <a:avLst/>
          </a:prstGeom>
          <a:noFill/>
        </p:spPr>
        <p:txBody>
          <a:bodyPr wrap="square">
            <a:spAutoFit/>
          </a:bodyPr>
          <a:lstStyle/>
          <a:p>
            <a:pPr algn="l" fontAlgn="base"/>
            <a:r>
              <a:rPr lang="en-US" sz="2400" b="1" i="0" dirty="0">
                <a:effectLst/>
                <a:latin typeface="Abadi" panose="020B0604020104020204" pitchFamily="34" charset="0"/>
              </a:rPr>
              <a:t>To sow in the Spirit means that all our thoughts, words, and actions must elevate us to the level of the divinity of our heavenly parents. </a:t>
            </a:r>
          </a:p>
          <a:p>
            <a:pPr algn="l" fontAlgn="base"/>
            <a:endParaRPr lang="en-US" sz="2400" b="1" dirty="0">
              <a:latin typeface="Abadi" panose="020B0604020104020204" pitchFamily="34" charset="0"/>
            </a:endParaRPr>
          </a:p>
          <a:p>
            <a:pPr algn="l" fontAlgn="base"/>
            <a:r>
              <a:rPr lang="en-US" sz="2400" b="1" i="0" dirty="0">
                <a:effectLst/>
                <a:latin typeface="Abadi" panose="020B0604020104020204" pitchFamily="34" charset="0"/>
              </a:rPr>
              <a:t>However, the scriptures refer to the flesh as the physical or carnal nature of the natural man, which allows people to be influenced by passion, desires, appetites, and drives of the flesh instead of looking for inspiration from the Holy Ghost.</a:t>
            </a:r>
          </a:p>
          <a:p>
            <a:pPr algn="l" fontAlgn="base"/>
            <a:endParaRPr lang="en-US" sz="2400" b="1" dirty="0">
              <a:solidFill>
                <a:schemeClr val="bg1"/>
              </a:solidFill>
              <a:latin typeface="Abadi" panose="020B0604020104020204" pitchFamily="34" charset="0"/>
            </a:endParaRPr>
          </a:p>
          <a:p>
            <a:pPr algn="l" fontAlgn="base"/>
            <a:r>
              <a:rPr lang="en-US" sz="2400" b="1" i="0" dirty="0">
                <a:solidFill>
                  <a:schemeClr val="bg1"/>
                </a:solidFill>
                <a:effectLst/>
                <a:latin typeface="Abadi" panose="020B0604020104020204" pitchFamily="34" charset="0"/>
              </a:rPr>
              <a:t> If we are not careful, those influences together with the pressure of the evil in the world may conduct us to adopt vulgar and reckless behavior which may become part of our character. In order to avoid those bad influences, we have to follow what the Lord instructed the Prophet Joseph Smith about continuously sowing in the Spirit: “Wherefore, be not weary in well-doing, for ye are laying the foundation of a great work. </a:t>
            </a:r>
          </a:p>
          <a:p>
            <a:pPr algn="l" fontAlgn="base"/>
            <a:endParaRPr lang="en-US" sz="2400" b="1" dirty="0">
              <a:solidFill>
                <a:schemeClr val="bg1"/>
              </a:solidFill>
              <a:latin typeface="Abadi" panose="020B0604020104020204" pitchFamily="34" charset="0"/>
            </a:endParaRPr>
          </a:p>
          <a:p>
            <a:pPr algn="l" fontAlgn="base"/>
            <a:r>
              <a:rPr lang="en-US" sz="2400" b="1" i="0" dirty="0">
                <a:solidFill>
                  <a:schemeClr val="bg1"/>
                </a:solidFill>
                <a:effectLst/>
                <a:latin typeface="Abadi" panose="020B0604020104020204" pitchFamily="34" charset="0"/>
              </a:rPr>
              <a:t>And out of small things </a:t>
            </a:r>
            <a:r>
              <a:rPr lang="en-US" sz="2400" b="1" i="0" dirty="0" err="1">
                <a:solidFill>
                  <a:schemeClr val="bg1"/>
                </a:solidFill>
                <a:effectLst/>
                <a:latin typeface="Abadi" panose="020B0604020104020204" pitchFamily="34" charset="0"/>
              </a:rPr>
              <a:t>proceedeth</a:t>
            </a:r>
            <a:r>
              <a:rPr lang="en-US" sz="2400" b="1" i="0" dirty="0">
                <a:solidFill>
                  <a:schemeClr val="bg1"/>
                </a:solidFill>
                <a:effectLst/>
                <a:latin typeface="Abadi" panose="020B0604020104020204" pitchFamily="34" charset="0"/>
              </a:rPr>
              <a:t> that which is great” (9)</a:t>
            </a:r>
          </a:p>
        </p:txBody>
      </p:sp>
      <p:sp>
        <p:nvSpPr>
          <p:cNvPr id="6" name="TextBox 5">
            <a:extLst>
              <a:ext uri="{FF2B5EF4-FFF2-40B4-BE49-F238E27FC236}">
                <a16:creationId xmlns:a16="http://schemas.microsoft.com/office/drawing/2014/main" id="{0942A779-84F2-4149-B066-79E0CE3F8E76}"/>
              </a:ext>
            </a:extLst>
          </p:cNvPr>
          <p:cNvSpPr txBox="1"/>
          <p:nvPr/>
        </p:nvSpPr>
        <p:spPr>
          <a:xfrm>
            <a:off x="0" y="6476098"/>
            <a:ext cx="6096000" cy="369332"/>
          </a:xfrm>
          <a:prstGeom prst="rect">
            <a:avLst/>
          </a:prstGeom>
          <a:noFill/>
        </p:spPr>
        <p:txBody>
          <a:bodyPr wrap="square">
            <a:spAutoFit/>
          </a:bodyPr>
          <a:lstStyle/>
          <a:p>
            <a:r>
              <a:rPr lang="en-US" sz="1800" b="0" i="0" dirty="0">
                <a:solidFill>
                  <a:schemeClr val="bg1"/>
                </a:solidFill>
                <a:effectLst/>
                <a:latin typeface="Abadi" panose="020B0604020104020204" pitchFamily="34" charset="0"/>
              </a:rPr>
              <a:t> </a:t>
            </a:r>
            <a:r>
              <a:rPr lang="en-US" sz="1800" b="0" i="0" u="none" strike="noStrike" dirty="0">
                <a:solidFill>
                  <a:schemeClr val="bg1"/>
                </a:solidFill>
                <a:effectLst/>
                <a:latin typeface="Abadi" panose="020B0604020104020204" pitchFamily="34" charset="0"/>
              </a:rPr>
              <a:t>Doctrine and Covenants 64:33</a:t>
            </a:r>
            <a:r>
              <a:rPr lang="en-US" sz="1800" b="0" i="0" dirty="0">
                <a:solidFill>
                  <a:schemeClr val="bg1"/>
                </a:solidFill>
                <a:effectLst/>
                <a:latin typeface="Abadi" panose="020B0604020104020204" pitchFamily="34" charset="0"/>
              </a:rPr>
              <a:t>).9</a:t>
            </a:r>
            <a:endParaRPr lang="en-US" dirty="0"/>
          </a:p>
        </p:txBody>
      </p:sp>
      <p:pic>
        <p:nvPicPr>
          <p:cNvPr id="10" name="Picture 9">
            <a:extLst>
              <a:ext uri="{FF2B5EF4-FFF2-40B4-BE49-F238E27FC236}">
                <a16:creationId xmlns:a16="http://schemas.microsoft.com/office/drawing/2014/main" id="{E400AA2E-8167-AF01-4FC9-2FDCD1577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447" y="136769"/>
            <a:ext cx="1077426" cy="1340338"/>
          </a:xfrm>
          <a:prstGeom prst="rect">
            <a:avLst/>
          </a:prstGeom>
        </p:spPr>
      </p:pic>
    </p:spTree>
    <p:extLst>
      <p:ext uri="{BB962C8B-B14F-4D97-AF65-F5344CB8AC3E}">
        <p14:creationId xmlns:p14="http://schemas.microsoft.com/office/powerpoint/2010/main" val="12829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ue and green background"/>
          <p:cNvPicPr>
            <a:picLocks noChangeAspect="1" noChangeArrowheads="1"/>
          </p:cNvPicPr>
          <p:nvPr/>
        </p:nvPicPr>
        <p:blipFill>
          <a:blip r:embed="rId2">
            <a:duotone>
              <a:prstClr val="black"/>
              <a:schemeClr val="accent4">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3970318"/>
          </a:xfrm>
          <a:prstGeom prst="rect">
            <a:avLst/>
          </a:prstGeom>
          <a:noFill/>
        </p:spPr>
        <p:txBody>
          <a:bodyPr wrap="square" rtlCol="0">
            <a:spAutoFit/>
          </a:bodyPr>
          <a:lstStyle/>
          <a:p>
            <a:r>
              <a:rPr lang="en-US" dirty="0">
                <a:solidFill>
                  <a:schemeClr val="bg1"/>
                </a:solidFill>
              </a:rPr>
              <a:t>Sources:</a:t>
            </a:r>
          </a:p>
          <a:p>
            <a:pPr marL="342900" indent="-342900">
              <a:buFontTx/>
              <a:buAutoNum type="arabicPeriod"/>
            </a:pPr>
            <a:r>
              <a:rPr lang="en-US" dirty="0">
                <a:solidFill>
                  <a:schemeClr val="bg1"/>
                </a:solidFill>
              </a:rPr>
              <a:t>New Testament Institute Student Manual Chapter 44</a:t>
            </a:r>
          </a:p>
          <a:p>
            <a:pPr marL="342900" indent="-342900">
              <a:buFontTx/>
              <a:buAutoNum type="arabicPeriod"/>
            </a:pPr>
            <a:r>
              <a:rPr lang="en-US" dirty="0">
                <a:solidFill>
                  <a:schemeClr val="bg1"/>
                </a:solidFill>
              </a:rPr>
              <a:t>Elder Marvin J. Ashton </a:t>
            </a:r>
            <a:r>
              <a:rPr lang="en-US" i="1" dirty="0">
                <a:solidFill>
                  <a:schemeClr val="bg1"/>
                </a:solidFill>
              </a:rPr>
              <a:t>A Still Voice of Perfect Mildness </a:t>
            </a:r>
            <a:r>
              <a:rPr lang="en-US" dirty="0">
                <a:solidFill>
                  <a:schemeClr val="bg1"/>
                </a:solidFill>
              </a:rPr>
              <a:t>February 20, 1990 BYU Speeches</a:t>
            </a:r>
          </a:p>
          <a:p>
            <a:pPr marL="342900" indent="-342900">
              <a:buFontTx/>
              <a:buAutoNum type="arabicPeriod"/>
            </a:pPr>
            <a:r>
              <a:rPr lang="en-US" dirty="0">
                <a:solidFill>
                  <a:schemeClr val="bg1"/>
                </a:solidFill>
              </a:rPr>
              <a:t>(Stephen E. Robinson, </a:t>
            </a:r>
            <a:r>
              <a:rPr lang="en-US" i="1" dirty="0">
                <a:solidFill>
                  <a:schemeClr val="bg1"/>
                </a:solidFill>
              </a:rPr>
              <a:t>Believing Christ: The Parable of the Bicycle and Other Good News</a:t>
            </a:r>
            <a:r>
              <a:rPr lang="en-US" dirty="0">
                <a:solidFill>
                  <a:schemeClr val="bg1"/>
                </a:solidFill>
              </a:rPr>
              <a:t> [Salt Lake City: Deseret Book Co., 1992], 40.)</a:t>
            </a:r>
          </a:p>
          <a:p>
            <a:pPr marL="342900" indent="-342900">
              <a:buFontTx/>
              <a:buAutoNum type="arabicPeriod"/>
            </a:pPr>
            <a:r>
              <a:rPr lang="en-US" dirty="0">
                <a:solidFill>
                  <a:schemeClr val="bg1"/>
                </a:solidFill>
                <a:latin typeface="Open Sans"/>
              </a:rPr>
              <a:t>President Gordon B. Hinckley (in Conference Report, Apr. 1965, 78). </a:t>
            </a:r>
            <a:r>
              <a:rPr lang="en-US" i="1" dirty="0">
                <a:solidFill>
                  <a:schemeClr val="bg1"/>
                </a:solidFill>
              </a:rPr>
              <a:t>Teachings of Gordon B. Hinckley</a:t>
            </a:r>
            <a:r>
              <a:rPr lang="en-US" dirty="0">
                <a:solidFill>
                  <a:schemeClr val="bg1"/>
                </a:solidFill>
              </a:rPr>
              <a:t> [Salt Lake City: Deseret Book Co., 1997], 261</a:t>
            </a:r>
          </a:p>
          <a:p>
            <a:pPr marL="342900" indent="-342900">
              <a:buFontTx/>
              <a:buAutoNum type="arabicPeriod"/>
            </a:pPr>
            <a:r>
              <a:rPr lang="en-US" dirty="0">
                <a:solidFill>
                  <a:schemeClr val="bg1"/>
                </a:solidFill>
              </a:rPr>
              <a:t>Elder Jeffrey R. Holland (Dietrich Bonhoeffer, The Cost of Discipleship, 2d ed., New York: Macmillan, 1959, p. 100.)" ("I Stand All Amazed," </a:t>
            </a:r>
            <a:r>
              <a:rPr lang="en-US" i="1" dirty="0">
                <a:solidFill>
                  <a:schemeClr val="bg1"/>
                </a:solidFill>
              </a:rPr>
              <a:t>Ensign</a:t>
            </a:r>
            <a:r>
              <a:rPr lang="en-US" dirty="0">
                <a:solidFill>
                  <a:schemeClr val="bg1"/>
                </a:solidFill>
              </a:rPr>
              <a:t>, Aug. 1986, 72)</a:t>
            </a:r>
          </a:p>
          <a:p>
            <a:pPr marL="342900" indent="-342900">
              <a:buFontTx/>
              <a:buAutoNum type="arabicPeriod"/>
            </a:pPr>
            <a:r>
              <a:rPr lang="en-US" dirty="0">
                <a:solidFill>
                  <a:schemeClr val="bg1"/>
                </a:solidFill>
              </a:rPr>
              <a:t>Elder Dallin H. Oaks (“Be Not Deceived,”</a:t>
            </a:r>
            <a:r>
              <a:rPr lang="en-US" i="1" dirty="0">
                <a:solidFill>
                  <a:schemeClr val="bg1"/>
                </a:solidFill>
              </a:rPr>
              <a:t> Ensign</a:t>
            </a:r>
            <a:r>
              <a:rPr lang="en-US" dirty="0">
                <a:solidFill>
                  <a:schemeClr val="bg1"/>
                </a:solidFill>
              </a:rPr>
              <a:t> or</a:t>
            </a:r>
            <a:r>
              <a:rPr lang="en-US" i="1" dirty="0">
                <a:solidFill>
                  <a:schemeClr val="bg1"/>
                </a:solidFill>
              </a:rPr>
              <a:t> Liahona,</a:t>
            </a:r>
            <a:r>
              <a:rPr lang="en-US" dirty="0">
                <a:solidFill>
                  <a:schemeClr val="bg1"/>
                </a:solidFill>
              </a:rPr>
              <a:t> Nov. 2004, 45).</a:t>
            </a:r>
          </a:p>
          <a:p>
            <a:pPr marL="342900" indent="-342900">
              <a:buFontTx/>
              <a:buAutoNum type="arabicPeriod"/>
            </a:pPr>
            <a:r>
              <a:rPr lang="en-US" sz="1800" b="0" i="0" dirty="0">
                <a:solidFill>
                  <a:schemeClr val="bg1"/>
                </a:solidFill>
                <a:effectLst/>
              </a:rPr>
              <a:t>Boyd K. Packer, “</a:t>
            </a:r>
            <a:r>
              <a:rPr lang="en-US" sz="1800" b="0" i="0" u="none" strike="noStrike" dirty="0">
                <a:solidFill>
                  <a:schemeClr val="bg1"/>
                </a:solidFill>
                <a:effectLst/>
              </a:rPr>
              <a:t>Counsel to Youth</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2011, 18</a:t>
            </a:r>
          </a:p>
          <a:p>
            <a:pPr marL="342900" indent="-342900">
              <a:buFontTx/>
              <a:buAutoNum type="arabicPeriod"/>
            </a:pPr>
            <a:r>
              <a:rPr lang="en-US" b="0" i="0" dirty="0">
                <a:solidFill>
                  <a:schemeClr val="bg1"/>
                </a:solidFill>
                <a:effectLst/>
                <a:latin typeface="Abadi" panose="020B0604020104020204" pitchFamily="34" charset="0"/>
              </a:rPr>
              <a:t>Quentin L. Cook, “Choose Wisely,” </a:t>
            </a:r>
            <a:r>
              <a:rPr lang="en-US" b="0" i="1" dirty="0">
                <a:solidFill>
                  <a:schemeClr val="bg1"/>
                </a:solidFill>
                <a:effectLst/>
                <a:latin typeface="Abadi" panose="020B0604020104020204" pitchFamily="34" charset="0"/>
              </a:rPr>
              <a:t>Ensign</a:t>
            </a:r>
            <a:r>
              <a:rPr lang="en-US" b="0" i="0" dirty="0">
                <a:solidFill>
                  <a:schemeClr val="bg1"/>
                </a:solidFill>
                <a:effectLst/>
                <a:latin typeface="Abadi" panose="020B0604020104020204" pitchFamily="34" charset="0"/>
              </a:rPr>
              <a:t> or </a:t>
            </a:r>
            <a:r>
              <a:rPr lang="en-US" b="0" i="1" dirty="0">
                <a:solidFill>
                  <a:schemeClr val="bg1"/>
                </a:solidFill>
                <a:effectLst/>
                <a:latin typeface="Abadi" panose="020B0604020104020204" pitchFamily="34" charset="0"/>
              </a:rPr>
              <a:t>Liahona</a:t>
            </a:r>
            <a:r>
              <a:rPr lang="en-US" b="0" i="0" dirty="0">
                <a:solidFill>
                  <a:schemeClr val="bg1"/>
                </a:solidFill>
                <a:effectLst/>
                <a:latin typeface="Abadi" panose="020B0604020104020204" pitchFamily="34" charset="0"/>
              </a:rPr>
              <a:t>, Nov. 2014, 47 </a:t>
            </a:r>
          </a:p>
          <a:p>
            <a:pPr marL="342900" indent="-342900">
              <a:buFontTx/>
              <a:buAutoNum type="arabicPeriod"/>
            </a:pPr>
            <a:r>
              <a:rPr lang="en-US" sz="1800" b="0" i="0" dirty="0" err="1">
                <a:solidFill>
                  <a:schemeClr val="bg1"/>
                </a:solidFill>
                <a:effectLst/>
                <a:latin typeface="Abadi" panose="020B0604020104020204" pitchFamily="34" charset="0"/>
              </a:rPr>
              <a:t>Ulisses</a:t>
            </a:r>
            <a:r>
              <a:rPr lang="en-US" sz="1800" b="0" i="0" dirty="0">
                <a:solidFill>
                  <a:schemeClr val="bg1"/>
                </a:solidFill>
                <a:effectLst/>
                <a:latin typeface="Abadi" panose="020B0604020104020204" pitchFamily="34" charset="0"/>
              </a:rPr>
              <a:t> Soares, “Abide in the Lord’s Territory!,” </a:t>
            </a:r>
            <a:r>
              <a:rPr lang="en-US" sz="1800" b="0" i="1" dirty="0">
                <a:solidFill>
                  <a:schemeClr val="bg1"/>
                </a:solidFill>
                <a:effectLst/>
                <a:latin typeface="Abadi" panose="020B0604020104020204" pitchFamily="34" charset="0"/>
              </a:rPr>
              <a:t>Ensign</a:t>
            </a:r>
            <a:r>
              <a:rPr lang="en-US" sz="1800" b="0" i="0" dirty="0">
                <a:solidFill>
                  <a:schemeClr val="bg1"/>
                </a:solidFill>
                <a:effectLst/>
                <a:latin typeface="Abadi" panose="020B0604020104020204" pitchFamily="34" charset="0"/>
              </a:rPr>
              <a:t> or </a:t>
            </a:r>
            <a:r>
              <a:rPr lang="en-US" sz="1800" b="0" i="1" dirty="0">
                <a:solidFill>
                  <a:schemeClr val="bg1"/>
                </a:solidFill>
                <a:effectLst/>
                <a:latin typeface="Abadi" panose="020B0604020104020204" pitchFamily="34" charset="0"/>
              </a:rPr>
              <a:t>Liahona</a:t>
            </a:r>
            <a:r>
              <a:rPr lang="en-US" sz="1800" b="0" i="0" dirty="0">
                <a:solidFill>
                  <a:schemeClr val="bg1"/>
                </a:solidFill>
                <a:effectLst/>
                <a:latin typeface="Abadi" panose="020B0604020104020204" pitchFamily="34" charset="0"/>
              </a:rPr>
              <a:t>, May 2012, 39</a:t>
            </a:r>
          </a:p>
          <a:p>
            <a:pPr marL="342900" indent="-342900">
              <a:buFontTx/>
              <a:buAutoNum type="arabicPeriod"/>
            </a:pPr>
            <a:endParaRPr lang="en-US" i="1" dirty="0">
              <a:solidFill>
                <a:schemeClr val="bg1"/>
              </a:solidFill>
            </a:endParaRPr>
          </a:p>
        </p:txBody>
      </p:sp>
      <p:sp>
        <p:nvSpPr>
          <p:cNvPr id="13" name="Footer Placeholder 14">
            <a:extLst>
              <a:ext uri="{FF2B5EF4-FFF2-40B4-BE49-F238E27FC236}">
                <a16:creationId xmlns:a16="http://schemas.microsoft.com/office/drawing/2014/main" id="{11022603-D070-495B-BD92-F63AF2707B86}"/>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6319318" cy="253746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Letter from Paul during his second and third mission</a:t>
                      </a:r>
                    </a:p>
                    <a:p>
                      <a:pPr algn="ctr" fontAlgn="base"/>
                      <a:r>
                        <a:rPr lang="en-US" sz="1200" b="0" i="0" kern="1200" dirty="0">
                          <a:solidFill>
                            <a:schemeClr val="tx1"/>
                          </a:solidFill>
                          <a:effectLst/>
                          <a:latin typeface="+mn-lt"/>
                          <a:ea typeface="+mn-ea"/>
                          <a:cs typeface="+mn-cs"/>
                        </a:rPr>
                        <a:t>Written most</a:t>
                      </a:r>
                      <a:r>
                        <a:rPr lang="en-US" sz="1200" b="0" i="0" kern="1200" baseline="0" dirty="0">
                          <a:solidFill>
                            <a:schemeClr val="tx1"/>
                          </a:solidFill>
                          <a:effectLst/>
                          <a:latin typeface="+mn-lt"/>
                          <a:ea typeface="+mn-ea"/>
                          <a:cs typeface="+mn-cs"/>
                        </a:rPr>
                        <a:t> likely from</a:t>
                      </a:r>
                      <a:r>
                        <a:rPr lang="en-US" sz="1200" b="0" i="0" kern="1200" dirty="0">
                          <a:solidFill>
                            <a:schemeClr val="tx1"/>
                          </a:solidFill>
                          <a:effectLst/>
                          <a:latin typeface="+mn-lt"/>
                          <a:ea typeface="+mn-ea"/>
                          <a:cs typeface="+mn-cs"/>
                        </a:rPr>
                        <a:t> Macedonia about</a:t>
                      </a:r>
                      <a:r>
                        <a:rPr lang="en-US" sz="1200" b="0" i="0" kern="1200" baseline="0" dirty="0">
                          <a:solidFill>
                            <a:schemeClr val="tx1"/>
                          </a:solidFill>
                          <a:effectLst/>
                          <a:latin typeface="+mn-lt"/>
                          <a:ea typeface="+mn-ea"/>
                          <a:cs typeface="+mn-cs"/>
                        </a:rPr>
                        <a:t> AD 48-AD 57 </a:t>
                      </a:r>
                      <a:endParaRPr lang="en-US" sz="1200" b="0" i="0" kern="1200"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u="none" strike="noStrike" dirty="0">
                          <a:solidFill>
                            <a:srgbClr val="2F393A"/>
                          </a:solidFill>
                          <a:effectLst/>
                        </a:rPr>
                        <a:t>Christian</a:t>
                      </a:r>
                      <a:r>
                        <a:rPr lang="en-US" dirty="0">
                          <a:solidFill>
                            <a:srgbClr val="434444"/>
                          </a:solidFill>
                          <a:effectLst/>
                        </a:rPr>
                        <a:t> Liberty</a:t>
                      </a:r>
                    </a:p>
                  </a:txBody>
                  <a:tcPr marL="95250" marR="95250" marT="66675" marB="66675" anchor="ctr"/>
                </a:tc>
                <a:tc>
                  <a:txBody>
                    <a:bodyPr/>
                    <a:lstStyle/>
                    <a:p>
                      <a:pPr algn="l" fontAlgn="base"/>
                      <a:r>
                        <a:rPr lang="en-US">
                          <a:solidFill>
                            <a:srgbClr val="434444"/>
                          </a:solidFill>
                          <a:effectLst/>
                        </a:rPr>
                        <a:t>5:1–12</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Liberty and Charity</a:t>
                      </a:r>
                    </a:p>
                  </a:txBody>
                  <a:tcPr marL="95250" marR="95250" marT="66675" marB="66675" anchor="ctr"/>
                </a:tc>
                <a:tc>
                  <a:txBody>
                    <a:bodyPr/>
                    <a:lstStyle/>
                    <a:p>
                      <a:pPr algn="l" fontAlgn="base"/>
                      <a:r>
                        <a:rPr lang="en-US">
                          <a:solidFill>
                            <a:srgbClr val="434444"/>
                          </a:solidFill>
                          <a:effectLst/>
                        </a:rPr>
                        <a:t>5:13–15</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Walk in the Spirit</a:t>
                      </a:r>
                    </a:p>
                  </a:txBody>
                  <a:tcPr marL="95250" marR="95250" marT="66675" marB="66675" anchor="ctr"/>
                </a:tc>
                <a:tc>
                  <a:txBody>
                    <a:bodyPr/>
                    <a:lstStyle/>
                    <a:p>
                      <a:pPr algn="l" fontAlgn="base"/>
                      <a:r>
                        <a:rPr lang="en-US">
                          <a:solidFill>
                            <a:srgbClr val="434444"/>
                          </a:solidFill>
                          <a:effectLst/>
                        </a:rPr>
                        <a:t>5:16–26</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dirty="0">
                          <a:solidFill>
                            <a:srgbClr val="434444"/>
                          </a:solidFill>
                          <a:effectLst/>
                        </a:rPr>
                        <a:t>Bear One Another’s Burdens</a:t>
                      </a:r>
                    </a:p>
                  </a:txBody>
                  <a:tcPr marL="95250" marR="95250" marT="66675" marB="66675" anchor="ctr"/>
                </a:tc>
                <a:tc>
                  <a:txBody>
                    <a:bodyPr/>
                    <a:lstStyle/>
                    <a:p>
                      <a:pPr algn="l" fontAlgn="base"/>
                      <a:r>
                        <a:rPr lang="en-US">
                          <a:solidFill>
                            <a:srgbClr val="434444"/>
                          </a:solidFill>
                          <a:effectLst/>
                        </a:rPr>
                        <a:t>6:1–6</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a:solidFill>
                            <a:srgbClr val="434444"/>
                          </a:solidFill>
                          <a:effectLst/>
                        </a:rPr>
                        <a:t>“As Ye Sow, So Shall Ye Reap”</a:t>
                      </a:r>
                    </a:p>
                  </a:txBody>
                  <a:tcPr marL="95250" marR="95250" marT="66675" marB="66675" anchor="ctr"/>
                </a:tc>
                <a:tc>
                  <a:txBody>
                    <a:bodyPr/>
                    <a:lstStyle/>
                    <a:p>
                      <a:pPr algn="l" fontAlgn="base"/>
                      <a:r>
                        <a:rPr lang="en-US" dirty="0">
                          <a:solidFill>
                            <a:srgbClr val="434444"/>
                          </a:solidFill>
                          <a:effectLst/>
                        </a:rPr>
                        <a:t>6:7–18</a:t>
                      </a:r>
                    </a:p>
                  </a:txBody>
                  <a:tcPr marL="95250" marR="95250" marT="66675" marB="66675" anchor="ctr"/>
                </a:tc>
                <a:extLst>
                  <a:ext uri="{0D108BD9-81ED-4DB2-BD59-A6C34878D82A}">
                    <a16:rowId xmlns:a16="http://schemas.microsoft.com/office/drawing/2014/main" val="10005"/>
                  </a:ext>
                </a:extLst>
              </a:tr>
            </a:tbl>
          </a:graphicData>
        </a:graphic>
      </p:graphicFrame>
      <p:sp>
        <p:nvSpPr>
          <p:cNvPr id="3" name="TextBox 2"/>
          <p:cNvSpPr txBox="1"/>
          <p:nvPr/>
        </p:nvSpPr>
        <p:spPr>
          <a:xfrm>
            <a:off x="0" y="2540610"/>
            <a:ext cx="5540721" cy="246221"/>
          </a:xfrm>
          <a:prstGeom prst="rect">
            <a:avLst/>
          </a:prstGeom>
          <a:noFill/>
        </p:spPr>
        <p:txBody>
          <a:bodyPr wrap="square" rtlCol="0">
            <a:spAutoFit/>
          </a:bodyPr>
          <a:lstStyle/>
          <a:p>
            <a:r>
              <a:rPr lang="en-US" sz="1000" dirty="0"/>
              <a:t>Life and Teachings of Jesus and His Apostles Chapter 38</a:t>
            </a:r>
          </a:p>
        </p:txBody>
      </p:sp>
      <p:sp>
        <p:nvSpPr>
          <p:cNvPr id="4" name="Rectangle 3"/>
          <p:cNvSpPr/>
          <p:nvPr/>
        </p:nvSpPr>
        <p:spPr>
          <a:xfrm>
            <a:off x="0" y="5316416"/>
            <a:ext cx="6324600" cy="830997"/>
          </a:xfrm>
          <a:prstGeom prst="rect">
            <a:avLst/>
          </a:prstGeom>
          <a:ln>
            <a:solidFill>
              <a:schemeClr val="tx1"/>
            </a:solidFill>
          </a:ln>
        </p:spPr>
        <p:txBody>
          <a:bodyPr wrap="square">
            <a:spAutoFit/>
          </a:bodyPr>
          <a:lstStyle/>
          <a:p>
            <a:r>
              <a:rPr lang="en-US" sz="1200" b="1" dirty="0"/>
              <a:t>Our Yoke Galatians 5:2-15:</a:t>
            </a:r>
          </a:p>
          <a:p>
            <a:r>
              <a:rPr lang="en-US" sz="1200" dirty="0"/>
              <a:t>“In our day, our yoke, our law of Moses, is anything that prevents or impedes our total commitment to Christ and His gospel.” (Gaye </a:t>
            </a:r>
            <a:r>
              <a:rPr lang="en-US" sz="1200" dirty="0" err="1"/>
              <a:t>Strathearn</a:t>
            </a:r>
            <a:r>
              <a:rPr lang="en-US" sz="1200" dirty="0"/>
              <a:t>, “Law and Liberty in Galatians 5–6” in </a:t>
            </a:r>
            <a:r>
              <a:rPr lang="en-US" sz="1200" i="1" dirty="0"/>
              <a:t>Go Ye into All the World: Messages of the New Testament Apostles</a:t>
            </a:r>
            <a:r>
              <a:rPr lang="en-US" sz="1200" dirty="0"/>
              <a:t> [2002], 70–71; rsc.byu.edu).</a:t>
            </a:r>
          </a:p>
        </p:txBody>
      </p:sp>
      <p:sp>
        <p:nvSpPr>
          <p:cNvPr id="5" name="Rectangle 4"/>
          <p:cNvSpPr/>
          <p:nvPr/>
        </p:nvSpPr>
        <p:spPr>
          <a:xfrm>
            <a:off x="0" y="2820432"/>
            <a:ext cx="6311900" cy="2492990"/>
          </a:xfrm>
          <a:prstGeom prst="rect">
            <a:avLst/>
          </a:prstGeom>
          <a:ln>
            <a:solidFill>
              <a:schemeClr val="tx1"/>
            </a:solidFill>
          </a:ln>
        </p:spPr>
        <p:txBody>
          <a:bodyPr wrap="square">
            <a:spAutoFit/>
          </a:bodyPr>
          <a:lstStyle/>
          <a:p>
            <a:r>
              <a:rPr lang="en-US" sz="1200" dirty="0"/>
              <a:t>"</a:t>
            </a:r>
            <a:r>
              <a:rPr lang="en-US" sz="1200" b="1" dirty="0"/>
              <a:t>President Gordon B. Hinckley has counseled against surrendering to sin</a:t>
            </a:r>
            <a:r>
              <a:rPr lang="en-US" sz="1200" dirty="0"/>
              <a:t>:</a:t>
            </a:r>
          </a:p>
          <a:p>
            <a:r>
              <a:rPr lang="en-US" sz="1200" dirty="0"/>
              <a:t> 'Today there are persons numbered in the millions, who, in a search for freedom from moral restraint and peace from submerged conscience, have opened a floodgate of practices that enslave and debauch. These practices, if left unchecked, will not only destroy these individuals but also the nations of which they are a part. . . . Nations and civilizations have flowered, then died, poisoned by their own moral sickness. As one commentator has remarked, Rome perished before the Goths poured over its walls. But it was not that the walls were low. It was that Rome itself was low.' (</a:t>
            </a:r>
            <a:r>
              <a:rPr lang="en-US" sz="1200" i="1" dirty="0"/>
              <a:t>Teachings of Gordon B. Hinckley</a:t>
            </a:r>
            <a:r>
              <a:rPr lang="en-US" sz="1200" dirty="0"/>
              <a:t>, pp 380-382.)</a:t>
            </a:r>
          </a:p>
          <a:p>
            <a:r>
              <a:rPr lang="en-US" sz="1200" dirty="0"/>
              <a:t>"If we yield to sin, we are, in effect condemning not just ourselves but our communities and our countries. We may think we are merely 'exercising our agency' when we choose not to follow the Lord's commandments, but in reality we are worshiping the devil and giving him veto power over our souls." (The Spirit of Freedom, </a:t>
            </a:r>
            <a:r>
              <a:rPr lang="en-US" sz="1200" i="1" dirty="0"/>
              <a:t>LDS Church News, 1998</a:t>
            </a:r>
            <a:r>
              <a:rPr lang="en-US" sz="1200" dirty="0"/>
              <a:t>, 07/04/98)</a:t>
            </a:r>
          </a:p>
          <a:p>
            <a:endParaRPr lang="en-US" sz="1200" dirty="0"/>
          </a:p>
        </p:txBody>
      </p:sp>
      <p:sp>
        <p:nvSpPr>
          <p:cNvPr id="6" name="Rectangle 5"/>
          <p:cNvSpPr/>
          <p:nvPr/>
        </p:nvSpPr>
        <p:spPr>
          <a:xfrm>
            <a:off x="6313714" y="0"/>
            <a:ext cx="5878286" cy="2123658"/>
          </a:xfrm>
          <a:prstGeom prst="rect">
            <a:avLst/>
          </a:prstGeom>
          <a:ln>
            <a:solidFill>
              <a:schemeClr val="tx1"/>
            </a:solidFill>
          </a:ln>
        </p:spPr>
        <p:txBody>
          <a:bodyPr wrap="square">
            <a:spAutoFit/>
          </a:bodyPr>
          <a:lstStyle/>
          <a:p>
            <a:r>
              <a:rPr lang="en-US" sz="1200" b="1" dirty="0"/>
              <a:t>Freedom Galatians 5:13:</a:t>
            </a:r>
          </a:p>
          <a:p>
            <a:r>
              <a:rPr lang="en-US" sz="1200" dirty="0"/>
              <a:t>"Occasionally, I hear of some young people who rejoice when they leave home for the first time and who feel inclined to experiment with worldly influences once they are beyond the sight of parents or other authority figures. They regard their 'freedom' as license to stretch the commandments, test the waters of sin, and engage in questionable practices. Usually, those who use 'liberty for an occasion to the flesh' do so thinking, I will only do it once or twice, and I can repent later. Such misled people, however, fail to recognize the binding nature of drugs, other stimulants, and undesirable habits. They forget that fire from any source burns or destroys and leaves ugly and sometimes irreparable scars.“ Carlos E. </a:t>
            </a:r>
            <a:r>
              <a:rPr lang="en-US" sz="1200" dirty="0" err="1"/>
              <a:t>Asay</a:t>
            </a:r>
            <a:r>
              <a:rPr lang="en-US" sz="1200" dirty="0"/>
              <a:t> (</a:t>
            </a:r>
            <a:r>
              <a:rPr lang="en-US" sz="1200" i="1" dirty="0"/>
              <a:t>In the Lord's Service: A Guide to Spiritual Development</a:t>
            </a:r>
            <a:r>
              <a:rPr lang="en-US" sz="1200" dirty="0"/>
              <a:t> [Salt Lake City: Deseret Book Co., 1990], 51.)</a:t>
            </a:r>
          </a:p>
        </p:txBody>
      </p:sp>
      <p:sp>
        <p:nvSpPr>
          <p:cNvPr id="7" name="Rectangle 6"/>
          <p:cNvSpPr/>
          <p:nvPr/>
        </p:nvSpPr>
        <p:spPr>
          <a:xfrm>
            <a:off x="6313714" y="2120900"/>
            <a:ext cx="5878286" cy="2677656"/>
          </a:xfrm>
          <a:prstGeom prst="rect">
            <a:avLst/>
          </a:prstGeom>
          <a:ln>
            <a:solidFill>
              <a:schemeClr val="tx1"/>
            </a:solidFill>
          </a:ln>
        </p:spPr>
        <p:txBody>
          <a:bodyPr wrap="square">
            <a:spAutoFit/>
          </a:bodyPr>
          <a:lstStyle/>
          <a:p>
            <a:r>
              <a:rPr lang="en-US" sz="1200" b="1" dirty="0"/>
              <a:t>Sin is Sin Galatians 5:13:</a:t>
            </a:r>
          </a:p>
          <a:p>
            <a:r>
              <a:rPr lang="en-US" sz="1200" dirty="0"/>
              <a:t>"You must be honest with yourself and remain true to the covenants you have made with God. Do not fall into the trap of thinking you can sin a little and it will not matter. Remember, 'the Lord cannot look upon sin with the least degree of allowance.' (D&amp;C 1:31.) Some young men and women in the Church talk openly about sexual transgression. They seem to forget that the Lord forbids all sexual relations before marriage, including petting, sex perversion of any kind, or preoccupation with sex in thought, speech, or action. Some youth foolishly rationalize that it is 'no big deal' to sin now because they can always repent later when they want to go to the temple or on a mission. Anyone who does that is breaking promises made to God both in the premortal life and in the waters of baptism. The idea of sinning a little is self-deception. Sin is sin! Sin weakens you spiritually, and it always places the sinner at eternal risk. Choosing to sin, even with the intent to repent, is simply turning away from God and violating covenants." ("Keeping Covenants," </a:t>
            </a:r>
            <a:r>
              <a:rPr lang="en-US" sz="1200" i="1" dirty="0"/>
              <a:t>Ensign</a:t>
            </a:r>
            <a:r>
              <a:rPr lang="en-US" sz="1200" dirty="0"/>
              <a:t>, May 1993, 7) Elder M. Russell Ballard</a:t>
            </a:r>
          </a:p>
        </p:txBody>
      </p:sp>
      <p:sp>
        <p:nvSpPr>
          <p:cNvPr id="8" name="Rectangle 7"/>
          <p:cNvSpPr/>
          <p:nvPr/>
        </p:nvSpPr>
        <p:spPr>
          <a:xfrm>
            <a:off x="6313714" y="4813300"/>
            <a:ext cx="5878286" cy="1569660"/>
          </a:xfrm>
          <a:prstGeom prst="rect">
            <a:avLst/>
          </a:prstGeom>
          <a:ln>
            <a:solidFill>
              <a:schemeClr val="tx1"/>
            </a:solidFill>
          </a:ln>
        </p:spPr>
        <p:txBody>
          <a:bodyPr wrap="square">
            <a:spAutoFit/>
          </a:bodyPr>
          <a:lstStyle/>
          <a:p>
            <a:r>
              <a:rPr lang="en-US" sz="1200" b="1" dirty="0"/>
              <a:t>Sin of Today Galatians 5:19:</a:t>
            </a:r>
          </a:p>
          <a:p>
            <a:r>
              <a:rPr lang="en-US" sz="1200" dirty="0"/>
              <a:t>"Today the dealers of pornography, sex, alcohol, tobacco, narcotics, and other forms of vice hate the souls of youth but love their money and resources. Such despisers of youth would make slaves of the young by drowning them in the addictive works of the flesh. So they raise their voices high and seek to entice young people to get lost down strange roads with dead ends. Their contempt for you is evidenced in the trail of broken hearts, broken promises, and broken health (physical and spiritual) they leave behind." (</a:t>
            </a:r>
            <a:r>
              <a:rPr lang="en-US" sz="1200" i="1" dirty="0"/>
              <a:t>The Road to Somewhere: A Guide for Young Men and Women </a:t>
            </a:r>
            <a:r>
              <a:rPr lang="en-US" sz="1200" dirty="0"/>
              <a:t>[Salt Lake City: </a:t>
            </a:r>
            <a:r>
              <a:rPr lang="en-US" sz="1200" dirty="0" err="1"/>
              <a:t>Bookcraft</a:t>
            </a:r>
            <a:r>
              <a:rPr lang="en-US" sz="1200" dirty="0"/>
              <a:t>, 1994], 127.)</a:t>
            </a:r>
          </a:p>
        </p:txBody>
      </p:sp>
    </p:spTree>
    <p:extLst>
      <p:ext uri="{BB962C8B-B14F-4D97-AF65-F5344CB8AC3E}">
        <p14:creationId xmlns:p14="http://schemas.microsoft.com/office/powerpoint/2010/main" val="1507604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23400" y="5657671"/>
            <a:ext cx="2679700" cy="1200329"/>
          </a:xfrm>
          <a:prstGeom prst="rect">
            <a:avLst/>
          </a:prstGeom>
        </p:spPr>
        <p:txBody>
          <a:bodyPr wrap="square">
            <a:spAutoFit/>
          </a:bodyPr>
          <a:lstStyle/>
          <a:p>
            <a:pPr algn="r" fontAlgn="base"/>
            <a:r>
              <a:rPr lang="en-US" dirty="0"/>
              <a:t> </a:t>
            </a:r>
            <a:r>
              <a:rPr lang="en-US" b="1" dirty="0"/>
              <a:t>Elder Dennis E. Simmons</a:t>
            </a:r>
            <a:r>
              <a:rPr lang="en-US" dirty="0"/>
              <a:t> </a:t>
            </a:r>
          </a:p>
          <a:p>
            <a:pPr algn="r" fontAlgn="base"/>
            <a:r>
              <a:rPr lang="en-US" dirty="0"/>
              <a:t>(“His Peace,”</a:t>
            </a:r>
            <a:r>
              <a:rPr lang="en-US" i="1" dirty="0"/>
              <a:t> Ensign,</a:t>
            </a:r>
            <a:r>
              <a:rPr lang="en-US" dirty="0"/>
              <a:t> May 1997, 32).</a:t>
            </a:r>
          </a:p>
          <a:p>
            <a:pPr algn="r" fontAlgn="base"/>
            <a:endParaRPr lang="en-US" b="0" i="0" dirty="0">
              <a:solidFill>
                <a:srgbClr val="333333"/>
              </a:solidFill>
              <a:effectLst/>
              <a:latin typeface="Open Sans"/>
            </a:endParaRPr>
          </a:p>
        </p:txBody>
      </p:sp>
      <p:graphicFrame>
        <p:nvGraphicFramePr>
          <p:cNvPr id="6" name="Table 5"/>
          <p:cNvGraphicFramePr>
            <a:graphicFrameLocks noGrp="1"/>
          </p:cNvGraphicFramePr>
          <p:nvPr/>
        </p:nvGraphicFramePr>
        <p:xfrm>
          <a:off x="88900" y="173566"/>
          <a:ext cx="9207500" cy="6304280"/>
        </p:xfrm>
        <a:graphic>
          <a:graphicData uri="http://schemas.openxmlformats.org/drawingml/2006/table">
            <a:tbl>
              <a:tblPr firstRow="1" bandRow="1">
                <a:tableStyleId>{5940675A-B579-460E-94D1-54222C63F5DA}</a:tableStyleId>
              </a:tblPr>
              <a:tblGrid>
                <a:gridCol w="5613400">
                  <a:extLst>
                    <a:ext uri="{9D8B030D-6E8A-4147-A177-3AD203B41FA5}">
                      <a16:colId xmlns:a16="http://schemas.microsoft.com/office/drawing/2014/main" val="20000"/>
                    </a:ext>
                  </a:extLst>
                </a:gridCol>
                <a:gridCol w="3594100">
                  <a:extLst>
                    <a:ext uri="{9D8B030D-6E8A-4147-A177-3AD203B41FA5}">
                      <a16:colId xmlns:a16="http://schemas.microsoft.com/office/drawing/2014/main" val="20001"/>
                    </a:ext>
                  </a:extLst>
                </a:gridCol>
              </a:tblGrid>
              <a:tr h="370840">
                <a:tc>
                  <a:txBody>
                    <a:bodyPr/>
                    <a:lstStyle/>
                    <a:p>
                      <a:r>
                        <a:rPr lang="en-US" sz="1400" dirty="0"/>
                        <a:t>Enlightens the Mind</a:t>
                      </a:r>
                    </a:p>
                  </a:txBody>
                  <a:tcPr/>
                </a:tc>
                <a:tc>
                  <a:txBody>
                    <a:bodyPr/>
                    <a:lstStyle/>
                    <a:p>
                      <a:r>
                        <a:rPr lang="en-US" sz="1400" dirty="0"/>
                        <a:t>D&amp;C 6:15</a:t>
                      </a:r>
                    </a:p>
                  </a:txBody>
                  <a:tcPr/>
                </a:tc>
                <a:extLst>
                  <a:ext uri="{0D108BD9-81ED-4DB2-BD59-A6C34878D82A}">
                    <a16:rowId xmlns:a16="http://schemas.microsoft.com/office/drawing/2014/main" val="10000"/>
                  </a:ext>
                </a:extLst>
              </a:tr>
              <a:tr h="370840">
                <a:tc>
                  <a:txBody>
                    <a:bodyPr/>
                    <a:lstStyle/>
                    <a:p>
                      <a:r>
                        <a:rPr lang="en-US" sz="1400" dirty="0" err="1"/>
                        <a:t>Leadeth</a:t>
                      </a:r>
                      <a:r>
                        <a:rPr lang="en-US" sz="1400" dirty="0"/>
                        <a:t> to do good--…to do justly, to walk humbly, to judge righteously</a:t>
                      </a:r>
                    </a:p>
                  </a:txBody>
                  <a:tcPr/>
                </a:tc>
                <a:tc>
                  <a:txBody>
                    <a:bodyPr/>
                    <a:lstStyle/>
                    <a:p>
                      <a:r>
                        <a:rPr lang="en-US" sz="1400" dirty="0"/>
                        <a:t>D&amp;C 11:12</a:t>
                      </a:r>
                    </a:p>
                  </a:txBody>
                  <a:tcPr/>
                </a:tc>
                <a:extLst>
                  <a:ext uri="{0D108BD9-81ED-4DB2-BD59-A6C34878D82A}">
                    <a16:rowId xmlns:a16="http://schemas.microsoft.com/office/drawing/2014/main" val="10001"/>
                  </a:ext>
                </a:extLst>
              </a:tr>
              <a:tr h="370840">
                <a:tc>
                  <a:txBody>
                    <a:bodyPr/>
                    <a:lstStyle/>
                    <a:p>
                      <a:r>
                        <a:rPr lang="en-US" sz="1400" dirty="0"/>
                        <a:t>Fills the soul with joy</a:t>
                      </a:r>
                    </a:p>
                  </a:txBody>
                  <a:tcPr/>
                </a:tc>
                <a:tc>
                  <a:txBody>
                    <a:bodyPr/>
                    <a:lstStyle/>
                    <a:p>
                      <a:r>
                        <a:rPr lang="en-US" sz="1400" dirty="0"/>
                        <a:t>D&amp;C 11:13: Mosiah 4:20</a:t>
                      </a:r>
                    </a:p>
                  </a:txBody>
                  <a:tcPr/>
                </a:tc>
                <a:extLst>
                  <a:ext uri="{0D108BD9-81ED-4DB2-BD59-A6C34878D82A}">
                    <a16:rowId xmlns:a16="http://schemas.microsoft.com/office/drawing/2014/main" val="10002"/>
                  </a:ext>
                </a:extLst>
              </a:tr>
              <a:tr h="370840">
                <a:tc>
                  <a:txBody>
                    <a:bodyPr/>
                    <a:lstStyle/>
                    <a:p>
                      <a:r>
                        <a:rPr lang="en-US" sz="1400" dirty="0"/>
                        <a:t>Reveals the ‘truth of all things’ </a:t>
                      </a:r>
                    </a:p>
                  </a:txBody>
                  <a:tcPr/>
                </a:tc>
                <a:tc>
                  <a:txBody>
                    <a:bodyPr/>
                    <a:lstStyle/>
                    <a:p>
                      <a:r>
                        <a:rPr lang="en-US" sz="1400" dirty="0"/>
                        <a:t>Moroni 10:5</a:t>
                      </a:r>
                    </a:p>
                  </a:txBody>
                  <a:tcPr/>
                </a:tc>
                <a:extLst>
                  <a:ext uri="{0D108BD9-81ED-4DB2-BD59-A6C34878D82A}">
                    <a16:rowId xmlns:a16="http://schemas.microsoft.com/office/drawing/2014/main" val="10003"/>
                  </a:ext>
                </a:extLst>
              </a:tr>
              <a:tr h="370840">
                <a:tc>
                  <a:txBody>
                    <a:bodyPr/>
                    <a:lstStyle/>
                    <a:p>
                      <a:r>
                        <a:rPr lang="en-US" sz="1400" dirty="0"/>
                        <a:t>Bears record of Father and Son</a:t>
                      </a:r>
                    </a:p>
                  </a:txBody>
                  <a:tcPr/>
                </a:tc>
                <a:tc>
                  <a:txBody>
                    <a:bodyPr/>
                    <a:lstStyle/>
                    <a:p>
                      <a:r>
                        <a:rPr lang="en-US" sz="1400" dirty="0"/>
                        <a:t>D&amp;C 20:27</a:t>
                      </a:r>
                    </a:p>
                  </a:txBody>
                  <a:tcPr/>
                </a:tc>
                <a:extLst>
                  <a:ext uri="{0D108BD9-81ED-4DB2-BD59-A6C34878D82A}">
                    <a16:rowId xmlns:a16="http://schemas.microsoft.com/office/drawing/2014/main" val="10004"/>
                  </a:ext>
                </a:extLst>
              </a:tr>
              <a:tr h="370840">
                <a:tc>
                  <a:txBody>
                    <a:bodyPr/>
                    <a:lstStyle/>
                    <a:p>
                      <a:r>
                        <a:rPr lang="en-US" sz="1400" dirty="0"/>
                        <a:t>Knows all things </a:t>
                      </a:r>
                    </a:p>
                  </a:txBody>
                  <a:tcPr/>
                </a:tc>
                <a:tc>
                  <a:txBody>
                    <a:bodyPr/>
                    <a:lstStyle/>
                    <a:p>
                      <a:r>
                        <a:rPr lang="en-US" sz="1400" dirty="0"/>
                        <a:t>D&amp;C 42:17</a:t>
                      </a:r>
                    </a:p>
                  </a:txBody>
                  <a:tcPr/>
                </a:tc>
                <a:extLst>
                  <a:ext uri="{0D108BD9-81ED-4DB2-BD59-A6C34878D82A}">
                    <a16:rowId xmlns:a16="http://schemas.microsoft.com/office/drawing/2014/main" val="10005"/>
                  </a:ext>
                </a:extLst>
              </a:tr>
              <a:tr h="370840">
                <a:tc>
                  <a:txBody>
                    <a:bodyPr/>
                    <a:lstStyle/>
                    <a:p>
                      <a:r>
                        <a:rPr lang="en-US" sz="1400" dirty="0"/>
                        <a:t>Convinces</a:t>
                      </a:r>
                    </a:p>
                  </a:txBody>
                  <a:tcPr/>
                </a:tc>
                <a:tc>
                  <a:txBody>
                    <a:bodyPr/>
                    <a:lstStyle/>
                    <a:p>
                      <a:r>
                        <a:rPr lang="en-US" sz="1400" dirty="0"/>
                        <a:t>D&amp;C 100:8</a:t>
                      </a:r>
                    </a:p>
                  </a:txBody>
                  <a:tcPr/>
                </a:tc>
                <a:extLst>
                  <a:ext uri="{0D108BD9-81ED-4DB2-BD59-A6C34878D82A}">
                    <a16:rowId xmlns:a16="http://schemas.microsoft.com/office/drawing/2014/main" val="10006"/>
                  </a:ext>
                </a:extLst>
              </a:tr>
              <a:tr h="370840">
                <a:tc>
                  <a:txBody>
                    <a:bodyPr/>
                    <a:lstStyle/>
                    <a:p>
                      <a:r>
                        <a:rPr lang="en-US" sz="1400" dirty="0"/>
                        <a:t>Gives Knowledge</a:t>
                      </a:r>
                    </a:p>
                  </a:txBody>
                  <a:tcPr/>
                </a:tc>
                <a:tc>
                  <a:txBody>
                    <a:bodyPr/>
                    <a:lstStyle/>
                    <a:p>
                      <a:r>
                        <a:rPr lang="en-US" sz="1400" dirty="0"/>
                        <a:t>D&amp;C 121:26</a:t>
                      </a:r>
                    </a:p>
                  </a:txBody>
                  <a:tcPr/>
                </a:tc>
                <a:extLst>
                  <a:ext uri="{0D108BD9-81ED-4DB2-BD59-A6C34878D82A}">
                    <a16:rowId xmlns:a16="http://schemas.microsoft.com/office/drawing/2014/main" val="10007"/>
                  </a:ext>
                </a:extLst>
              </a:tr>
              <a:tr h="370840">
                <a:tc>
                  <a:txBody>
                    <a:bodyPr/>
                    <a:lstStyle/>
                    <a:p>
                      <a:r>
                        <a:rPr lang="en-US" sz="1400" dirty="0"/>
                        <a:t>Speaks in a ‘still small voice’</a:t>
                      </a:r>
                    </a:p>
                  </a:txBody>
                  <a:tcPr/>
                </a:tc>
                <a:tc>
                  <a:txBody>
                    <a:bodyPr/>
                    <a:lstStyle/>
                    <a:p>
                      <a:r>
                        <a:rPr lang="en-US" sz="1400" dirty="0"/>
                        <a:t>1 Nephi 17:45</a:t>
                      </a:r>
                    </a:p>
                  </a:txBody>
                  <a:tcPr/>
                </a:tc>
                <a:extLst>
                  <a:ext uri="{0D108BD9-81ED-4DB2-BD59-A6C34878D82A}">
                    <a16:rowId xmlns:a16="http://schemas.microsoft.com/office/drawing/2014/main" val="10008"/>
                  </a:ext>
                </a:extLst>
              </a:tr>
              <a:tr h="370840">
                <a:tc>
                  <a:txBody>
                    <a:bodyPr/>
                    <a:lstStyle/>
                    <a:p>
                      <a:r>
                        <a:rPr lang="en-US" sz="1400" dirty="0"/>
                        <a:t>Teaches a man to pray</a:t>
                      </a:r>
                    </a:p>
                  </a:txBody>
                  <a:tcPr/>
                </a:tc>
                <a:tc>
                  <a:txBody>
                    <a:bodyPr/>
                    <a:lstStyle/>
                    <a:p>
                      <a:r>
                        <a:rPr lang="en-US" sz="1400" dirty="0"/>
                        <a:t>2 Nephi 32:8</a:t>
                      </a:r>
                    </a:p>
                  </a:txBody>
                  <a:tcPr/>
                </a:tc>
                <a:extLst>
                  <a:ext uri="{0D108BD9-81ED-4DB2-BD59-A6C34878D82A}">
                    <a16:rowId xmlns:a16="http://schemas.microsoft.com/office/drawing/2014/main" val="10009"/>
                  </a:ext>
                </a:extLst>
              </a:tr>
              <a:tr h="370840">
                <a:tc>
                  <a:txBody>
                    <a:bodyPr/>
                    <a:lstStyle/>
                    <a:p>
                      <a:r>
                        <a:rPr lang="en-US" sz="1400" dirty="0"/>
                        <a:t>Brings about mighty change</a:t>
                      </a:r>
                    </a:p>
                  </a:txBody>
                  <a:tcPr/>
                </a:tc>
                <a:tc>
                  <a:txBody>
                    <a:bodyPr/>
                    <a:lstStyle/>
                    <a:p>
                      <a:r>
                        <a:rPr lang="en-US" sz="1400" dirty="0"/>
                        <a:t>Mosiah 5:2</a:t>
                      </a:r>
                    </a:p>
                  </a:txBody>
                  <a:tcPr/>
                </a:tc>
                <a:extLst>
                  <a:ext uri="{0D108BD9-81ED-4DB2-BD59-A6C34878D82A}">
                    <a16:rowId xmlns:a16="http://schemas.microsoft.com/office/drawing/2014/main" val="10010"/>
                  </a:ext>
                </a:extLst>
              </a:tr>
              <a:tr h="370840">
                <a:tc>
                  <a:txBody>
                    <a:bodyPr/>
                    <a:lstStyle/>
                    <a:p>
                      <a:r>
                        <a:rPr lang="en-US" sz="1400" dirty="0"/>
                        <a:t>Gives assurances</a:t>
                      </a:r>
                    </a:p>
                  </a:txBody>
                  <a:tcPr/>
                </a:tc>
                <a:tc>
                  <a:txBody>
                    <a:bodyPr/>
                    <a:lstStyle/>
                    <a:p>
                      <a:r>
                        <a:rPr lang="en-US" sz="1400" dirty="0"/>
                        <a:t>Alma 58:11</a:t>
                      </a:r>
                    </a:p>
                  </a:txBody>
                  <a:tcPr/>
                </a:tc>
                <a:extLst>
                  <a:ext uri="{0D108BD9-81ED-4DB2-BD59-A6C34878D82A}">
                    <a16:rowId xmlns:a16="http://schemas.microsoft.com/office/drawing/2014/main" val="10011"/>
                  </a:ext>
                </a:extLst>
              </a:tr>
              <a:tr h="370840">
                <a:tc>
                  <a:txBody>
                    <a:bodyPr/>
                    <a:lstStyle/>
                    <a:p>
                      <a:r>
                        <a:rPr lang="en-US" sz="1400" dirty="0"/>
                        <a:t>Fills with ‘hope and perfect love’</a:t>
                      </a:r>
                    </a:p>
                  </a:txBody>
                  <a:tcPr/>
                </a:tc>
                <a:tc>
                  <a:txBody>
                    <a:bodyPr/>
                    <a:lstStyle/>
                    <a:p>
                      <a:r>
                        <a:rPr lang="en-US" sz="1400" dirty="0"/>
                        <a:t>Moroni 8:26</a:t>
                      </a:r>
                    </a:p>
                  </a:txBody>
                  <a:tcPr/>
                </a:tc>
                <a:extLst>
                  <a:ext uri="{0D108BD9-81ED-4DB2-BD59-A6C34878D82A}">
                    <a16:rowId xmlns:a16="http://schemas.microsoft.com/office/drawing/2014/main" val="10012"/>
                  </a:ext>
                </a:extLst>
              </a:tr>
              <a:tr h="370840">
                <a:tc>
                  <a:txBody>
                    <a:bodyPr/>
                    <a:lstStyle/>
                    <a:p>
                      <a:r>
                        <a:rPr lang="en-US" sz="1400" dirty="0"/>
                        <a:t>Gives liberty</a:t>
                      </a:r>
                    </a:p>
                  </a:txBody>
                  <a:tcPr/>
                </a:tc>
                <a:tc>
                  <a:txBody>
                    <a:bodyPr/>
                    <a:lstStyle/>
                    <a:p>
                      <a:r>
                        <a:rPr lang="en-US" sz="1400" dirty="0"/>
                        <a:t>2 Corinthians 3:17</a:t>
                      </a:r>
                    </a:p>
                  </a:txBody>
                  <a:tcPr/>
                </a:tc>
                <a:extLst>
                  <a:ext uri="{0D108BD9-81ED-4DB2-BD59-A6C34878D82A}">
                    <a16:rowId xmlns:a16="http://schemas.microsoft.com/office/drawing/2014/main" val="10013"/>
                  </a:ext>
                </a:extLst>
              </a:tr>
              <a:tr h="370840">
                <a:tc>
                  <a:txBody>
                    <a:bodyPr/>
                    <a:lstStyle/>
                    <a:p>
                      <a:r>
                        <a:rPr lang="en-US" sz="1400" dirty="0"/>
                        <a:t>Comforts</a:t>
                      </a:r>
                    </a:p>
                  </a:txBody>
                  <a:tcPr/>
                </a:tc>
                <a:tc>
                  <a:txBody>
                    <a:bodyPr/>
                    <a:lstStyle/>
                    <a:p>
                      <a:r>
                        <a:rPr lang="en-US" sz="1400" dirty="0"/>
                        <a:t>John 14:16</a:t>
                      </a:r>
                    </a:p>
                  </a:txBody>
                  <a:tcPr/>
                </a:tc>
                <a:extLst>
                  <a:ext uri="{0D108BD9-81ED-4DB2-BD59-A6C34878D82A}">
                    <a16:rowId xmlns:a16="http://schemas.microsoft.com/office/drawing/2014/main" val="10014"/>
                  </a:ext>
                </a:extLst>
              </a:tr>
              <a:tr h="370840">
                <a:tc>
                  <a:txBody>
                    <a:bodyPr/>
                    <a:lstStyle/>
                    <a:p>
                      <a:r>
                        <a:rPr lang="en-US" sz="1400" dirty="0"/>
                        <a:t>Speaks peace</a:t>
                      </a:r>
                    </a:p>
                  </a:txBody>
                  <a:tcPr/>
                </a:tc>
                <a:tc>
                  <a:txBody>
                    <a:bodyPr/>
                    <a:lstStyle/>
                    <a:p>
                      <a:r>
                        <a:rPr lang="en-US" sz="1400" dirty="0"/>
                        <a:t>Alma</a:t>
                      </a:r>
                      <a:r>
                        <a:rPr lang="en-US" sz="1400" baseline="0" dirty="0"/>
                        <a:t> 58:11</a:t>
                      </a:r>
                      <a:endParaRPr lang="en-US" sz="1400" dirty="0"/>
                    </a:p>
                  </a:txBody>
                  <a:tcPr/>
                </a:tc>
                <a:extLst>
                  <a:ext uri="{0D108BD9-81ED-4DB2-BD59-A6C34878D82A}">
                    <a16:rowId xmlns:a16="http://schemas.microsoft.com/office/drawing/2014/main" val="10015"/>
                  </a:ext>
                </a:extLst>
              </a:tr>
              <a:tr h="370840">
                <a:tc>
                  <a:txBody>
                    <a:bodyPr/>
                    <a:lstStyle/>
                    <a:p>
                      <a:r>
                        <a:rPr lang="en-US" sz="1400" dirty="0"/>
                        <a:t>Is available to all</a:t>
                      </a:r>
                    </a:p>
                  </a:txBody>
                  <a:tcPr/>
                </a:tc>
                <a:tc>
                  <a:txBody>
                    <a:bodyPr/>
                    <a:lstStyle/>
                    <a:p>
                      <a:r>
                        <a:rPr lang="en-US" sz="1400" dirty="0"/>
                        <a:t>D&amp;C 6:14 </a:t>
                      </a:r>
                    </a:p>
                  </a:txBody>
                  <a:tcPr/>
                </a:tc>
                <a:extLst>
                  <a:ext uri="{0D108BD9-81ED-4DB2-BD59-A6C34878D82A}">
                    <a16:rowId xmlns:a16="http://schemas.microsoft.com/office/drawing/2014/main" val="10016"/>
                  </a:ext>
                </a:extLst>
              </a:tr>
            </a:tbl>
          </a:graphicData>
        </a:graphic>
      </p:graphicFrame>
      <p:sp>
        <p:nvSpPr>
          <p:cNvPr id="7" name="Rectangle 6"/>
          <p:cNvSpPr/>
          <p:nvPr/>
        </p:nvSpPr>
        <p:spPr>
          <a:xfrm>
            <a:off x="9423400" y="196334"/>
            <a:ext cx="2425700" cy="2062103"/>
          </a:xfrm>
          <a:prstGeom prst="rect">
            <a:avLst/>
          </a:prstGeom>
        </p:spPr>
        <p:txBody>
          <a:bodyPr wrap="square">
            <a:spAutoFit/>
          </a:bodyPr>
          <a:lstStyle/>
          <a:p>
            <a:pPr algn="ctr"/>
            <a:r>
              <a:rPr lang="en-US" sz="3200" dirty="0">
                <a:solidFill>
                  <a:srgbClr val="333333"/>
                </a:solidFill>
                <a:latin typeface="Open Sans"/>
              </a:rPr>
              <a:t>Examples of the </a:t>
            </a:r>
          </a:p>
          <a:p>
            <a:pPr algn="ctr"/>
            <a:r>
              <a:rPr lang="en-US" sz="3200" dirty="0">
                <a:solidFill>
                  <a:srgbClr val="333333"/>
                </a:solidFill>
                <a:latin typeface="Open Sans"/>
              </a:rPr>
              <a:t>“fruit of the Spirit”</a:t>
            </a:r>
            <a:endParaRPr lang="en-US" sz="3200" dirty="0"/>
          </a:p>
        </p:txBody>
      </p:sp>
    </p:spTree>
    <p:extLst>
      <p:ext uri="{BB962C8B-B14F-4D97-AF65-F5344CB8AC3E}">
        <p14:creationId xmlns:p14="http://schemas.microsoft.com/office/powerpoint/2010/main" val="333660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193" y="1259138"/>
            <a:ext cx="4114800" cy="3539430"/>
          </a:xfrm>
          <a:prstGeom prst="rect">
            <a:avLst/>
          </a:prstGeom>
          <a:noFill/>
        </p:spPr>
        <p:txBody>
          <a:bodyPr wrap="square" rtlCol="0">
            <a:spAutoFit/>
          </a:bodyPr>
          <a:lstStyle/>
          <a:p>
            <a:r>
              <a:rPr lang="en-US" sz="3200" dirty="0">
                <a:solidFill>
                  <a:schemeClr val="bg1"/>
                </a:solidFill>
              </a:rPr>
              <a:t>S</a:t>
            </a:r>
            <a:r>
              <a:rPr lang="en-US" sz="3200" b="0" i="0" dirty="0">
                <a:solidFill>
                  <a:schemeClr val="bg1"/>
                </a:solidFill>
                <a:effectLst/>
              </a:rPr>
              <a:t>ome Jewish Christians were corrupting gospel teachings and raising doubts about Paul’s teaching that salvation comes only through Jesus Christ.</a:t>
            </a:r>
            <a:endParaRPr lang="en-US" sz="3200" i="1" dirty="0">
              <a:solidFill>
                <a:schemeClr val="bg1"/>
              </a:solidFill>
            </a:endParaRPr>
          </a:p>
        </p:txBody>
      </p:sp>
      <p:sp>
        <p:nvSpPr>
          <p:cNvPr id="7" name="TextBox 6"/>
          <p:cNvSpPr txBox="1"/>
          <p:nvPr/>
        </p:nvSpPr>
        <p:spPr>
          <a:xfrm>
            <a:off x="93552" y="6396335"/>
            <a:ext cx="4114800" cy="461665"/>
          </a:xfrm>
          <a:prstGeom prst="rect">
            <a:avLst/>
          </a:prstGeom>
          <a:noFill/>
        </p:spPr>
        <p:txBody>
          <a:bodyPr wrap="square" rtlCol="0">
            <a:spAutoFit/>
          </a:bodyPr>
          <a:lstStyle/>
          <a:p>
            <a:r>
              <a:rPr lang="en-US" sz="2400" dirty="0">
                <a:solidFill>
                  <a:schemeClr val="bg1"/>
                </a:solidFill>
              </a:rPr>
              <a:t>Galatians 1:7</a:t>
            </a:r>
          </a:p>
        </p:txBody>
      </p:sp>
      <p:sp>
        <p:nvSpPr>
          <p:cNvPr id="8" name="TextBox 7"/>
          <p:cNvSpPr txBox="1"/>
          <p:nvPr/>
        </p:nvSpPr>
        <p:spPr>
          <a:xfrm>
            <a:off x="1803903" y="87518"/>
            <a:ext cx="8534400" cy="707886"/>
          </a:xfrm>
          <a:prstGeom prst="rect">
            <a:avLst/>
          </a:prstGeom>
          <a:noFill/>
        </p:spPr>
        <p:txBody>
          <a:bodyPr wrap="square" rtlCol="0">
            <a:spAutoFit/>
          </a:bodyPr>
          <a:lstStyle/>
          <a:p>
            <a:pPr algn="ctr"/>
            <a:r>
              <a:rPr lang="en-US" sz="4000" dirty="0">
                <a:solidFill>
                  <a:schemeClr val="bg1"/>
                </a:solidFill>
                <a:latin typeface="Britannic Bold" panose="020B0903060703020204" pitchFamily="34" charset="0"/>
              </a:rPr>
              <a:t>Perverting the Gospel</a:t>
            </a:r>
          </a:p>
        </p:txBody>
      </p:sp>
      <p:sp>
        <p:nvSpPr>
          <p:cNvPr id="10" name="TextBox 9">
            <a:extLst>
              <a:ext uri="{FF2B5EF4-FFF2-40B4-BE49-F238E27FC236}">
                <a16:creationId xmlns:a16="http://schemas.microsoft.com/office/drawing/2014/main" id="{E98D5B9B-7772-F32D-0FA9-741D0AFB21B0}"/>
              </a:ext>
            </a:extLst>
          </p:cNvPr>
          <p:cNvSpPr txBox="1"/>
          <p:nvPr/>
        </p:nvSpPr>
        <p:spPr>
          <a:xfrm>
            <a:off x="4522465" y="4009732"/>
            <a:ext cx="7504694" cy="2862322"/>
          </a:xfrm>
          <a:prstGeom prst="rect">
            <a:avLst/>
          </a:prstGeom>
          <a:noFill/>
        </p:spPr>
        <p:txBody>
          <a:bodyPr wrap="square">
            <a:spAutoFit/>
          </a:bodyPr>
          <a:lstStyle/>
          <a:p>
            <a:pPr algn="l" fontAlgn="base"/>
            <a:r>
              <a:rPr lang="en-US" b="0" i="0" dirty="0">
                <a:solidFill>
                  <a:schemeClr val="bg1"/>
                </a:solidFill>
                <a:effectLst/>
              </a:rPr>
              <a:t>The iron rod </a:t>
            </a:r>
            <a:r>
              <a:rPr lang="en-US" b="0" i="1" dirty="0">
                <a:solidFill>
                  <a:schemeClr val="bg1"/>
                </a:solidFill>
                <a:effectLst/>
              </a:rPr>
              <a:t>is</a:t>
            </a:r>
            <a:r>
              <a:rPr lang="en-US" b="0" i="0" dirty="0">
                <a:solidFill>
                  <a:schemeClr val="bg1"/>
                </a:solidFill>
                <a:effectLst/>
              </a:rPr>
              <a:t> the word of God. I like to think of it in this way: The word of God contains three very strong elements that intertwine and sustain one another to form an immovable rod. </a:t>
            </a:r>
          </a:p>
          <a:p>
            <a:pPr algn="l" fontAlgn="base"/>
            <a:r>
              <a:rPr lang="en-US" b="0" i="0" dirty="0">
                <a:solidFill>
                  <a:schemeClr val="bg1"/>
                </a:solidFill>
                <a:effectLst/>
              </a:rPr>
              <a:t>These three elements include, first, the scriptures, or the words of the ancient prophets. …</a:t>
            </a:r>
          </a:p>
          <a:p>
            <a:pPr algn="l" fontAlgn="base"/>
            <a:r>
              <a:rPr lang="en-US" b="0" i="0" dirty="0">
                <a:solidFill>
                  <a:schemeClr val="bg1"/>
                </a:solidFill>
                <a:effectLst/>
              </a:rPr>
              <a:t>The second element of the word of God is the personal revelation and inspiration that comes to us through the Holy Ghost. …</a:t>
            </a:r>
          </a:p>
          <a:p>
            <a:pPr algn="l" fontAlgn="base"/>
            <a:r>
              <a:rPr lang="en-US" b="0" i="0" dirty="0">
                <a:solidFill>
                  <a:schemeClr val="bg1"/>
                </a:solidFill>
                <a:effectLst/>
              </a:rPr>
              <a:t>… The third element, a critical addition intertwining with the other two[,] … represents the words of the living prophets.</a:t>
            </a:r>
          </a:p>
          <a:p>
            <a:pPr algn="l" fontAlgn="base"/>
            <a:r>
              <a:rPr lang="en-US" b="0" i="0" dirty="0">
                <a:solidFill>
                  <a:schemeClr val="bg1"/>
                </a:solidFill>
                <a:effectLst/>
              </a:rPr>
              <a:t>(7)</a:t>
            </a:r>
          </a:p>
        </p:txBody>
      </p:sp>
      <p:pic>
        <p:nvPicPr>
          <p:cNvPr id="12" name="Picture 11">
            <a:extLst>
              <a:ext uri="{FF2B5EF4-FFF2-40B4-BE49-F238E27FC236}">
                <a16:creationId xmlns:a16="http://schemas.microsoft.com/office/drawing/2014/main" id="{E898E867-3307-4B0D-F77D-B06858F4D42A}"/>
              </a:ext>
            </a:extLst>
          </p:cNvPr>
          <p:cNvPicPr>
            <a:picLocks noChangeAspect="1"/>
          </p:cNvPicPr>
          <p:nvPr/>
        </p:nvPicPr>
        <p:blipFill rotWithShape="1">
          <a:blip r:embed="rId3"/>
          <a:srcRect l="2125" t="3635"/>
          <a:stretch/>
        </p:blipFill>
        <p:spPr>
          <a:xfrm>
            <a:off x="6242178" y="1015663"/>
            <a:ext cx="3706983" cy="2856676"/>
          </a:xfrm>
          <a:prstGeom prst="rect">
            <a:avLst/>
          </a:prstGeom>
        </p:spPr>
      </p:pic>
      <p:pic>
        <p:nvPicPr>
          <p:cNvPr id="14" name="Picture 13">
            <a:extLst>
              <a:ext uri="{FF2B5EF4-FFF2-40B4-BE49-F238E27FC236}">
                <a16:creationId xmlns:a16="http://schemas.microsoft.com/office/drawing/2014/main" id="{14FFC55C-CE63-D10C-5076-9CAEFB5CE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421" y="230868"/>
            <a:ext cx="1085850" cy="1447800"/>
          </a:xfrm>
          <a:prstGeom prst="rect">
            <a:avLst/>
          </a:prstGeom>
        </p:spPr>
      </p:pic>
    </p:spTree>
    <p:extLst>
      <p:ext uri="{BB962C8B-B14F-4D97-AF65-F5344CB8AC3E}">
        <p14:creationId xmlns:p14="http://schemas.microsoft.com/office/powerpoint/2010/main" val="37773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36172" y="1305791"/>
            <a:ext cx="4114800" cy="1938992"/>
          </a:xfrm>
          <a:prstGeom prst="rect">
            <a:avLst/>
          </a:prstGeom>
          <a:noFill/>
        </p:spPr>
        <p:txBody>
          <a:bodyPr wrap="square" rtlCol="0">
            <a:spAutoFit/>
          </a:bodyPr>
          <a:lstStyle/>
          <a:p>
            <a:r>
              <a:rPr lang="en-US" sz="2400" i="1" dirty="0">
                <a:solidFill>
                  <a:schemeClr val="bg1"/>
                </a:solidFill>
              </a:rPr>
              <a:t>“But though we, or an angel from heaven, preach any other gospel unto you than that which we have preached unto you, let him be accursed.”</a:t>
            </a:r>
          </a:p>
        </p:txBody>
      </p:sp>
      <p:sp>
        <p:nvSpPr>
          <p:cNvPr id="6" name="TextBox 5"/>
          <p:cNvSpPr txBox="1"/>
          <p:nvPr/>
        </p:nvSpPr>
        <p:spPr>
          <a:xfrm>
            <a:off x="6306273" y="4986195"/>
            <a:ext cx="4932630" cy="1200329"/>
          </a:xfrm>
          <a:prstGeom prst="rect">
            <a:avLst/>
          </a:prstGeom>
          <a:noFill/>
        </p:spPr>
        <p:txBody>
          <a:bodyPr wrap="square" rtlCol="0">
            <a:spAutoFit/>
          </a:bodyPr>
          <a:lstStyle/>
          <a:p>
            <a:r>
              <a:rPr lang="en-US" sz="2400" i="1" dirty="0">
                <a:solidFill>
                  <a:schemeClr val="bg1"/>
                </a:solidFill>
              </a:rPr>
              <a:t>“…if any man preach any other gospel unto you than that ye have received, let him be accursed.”</a:t>
            </a:r>
          </a:p>
        </p:txBody>
      </p:sp>
      <p:sp>
        <p:nvSpPr>
          <p:cNvPr id="7" name="TextBox 6"/>
          <p:cNvSpPr txBox="1"/>
          <p:nvPr/>
        </p:nvSpPr>
        <p:spPr>
          <a:xfrm>
            <a:off x="93552" y="6396335"/>
            <a:ext cx="4114800" cy="461665"/>
          </a:xfrm>
          <a:prstGeom prst="rect">
            <a:avLst/>
          </a:prstGeom>
          <a:noFill/>
        </p:spPr>
        <p:txBody>
          <a:bodyPr wrap="square" rtlCol="0">
            <a:spAutoFit/>
          </a:bodyPr>
          <a:lstStyle/>
          <a:p>
            <a:r>
              <a:rPr lang="en-US" sz="2400" dirty="0">
                <a:solidFill>
                  <a:schemeClr val="bg1"/>
                </a:solidFill>
              </a:rPr>
              <a:t>Galatians 1:8-9</a:t>
            </a:r>
          </a:p>
        </p:txBody>
      </p:sp>
      <p:sp>
        <p:nvSpPr>
          <p:cNvPr id="8" name="TextBox 7"/>
          <p:cNvSpPr txBox="1"/>
          <p:nvPr/>
        </p:nvSpPr>
        <p:spPr>
          <a:xfrm>
            <a:off x="1803903" y="87518"/>
            <a:ext cx="8534400" cy="707886"/>
          </a:xfrm>
          <a:prstGeom prst="rect">
            <a:avLst/>
          </a:prstGeom>
          <a:noFill/>
        </p:spPr>
        <p:txBody>
          <a:bodyPr wrap="square" rtlCol="0">
            <a:spAutoFit/>
          </a:bodyPr>
          <a:lstStyle/>
          <a:p>
            <a:pPr algn="ctr"/>
            <a:r>
              <a:rPr lang="en-US" sz="4000" dirty="0">
                <a:solidFill>
                  <a:schemeClr val="bg1"/>
                </a:solidFill>
                <a:latin typeface="Britannic Bold" panose="020B0903060703020204" pitchFamily="34" charset="0"/>
              </a:rPr>
              <a:t>Preaching Another Gospel</a:t>
            </a:r>
          </a:p>
        </p:txBody>
      </p:sp>
      <p:sp>
        <p:nvSpPr>
          <p:cNvPr id="2" name="Rectangle 1"/>
          <p:cNvSpPr/>
          <p:nvPr/>
        </p:nvSpPr>
        <p:spPr>
          <a:xfrm>
            <a:off x="1617552" y="4663030"/>
            <a:ext cx="4131398" cy="923330"/>
          </a:xfrm>
          <a:prstGeom prst="rect">
            <a:avLst/>
          </a:prstGeom>
        </p:spPr>
        <p:txBody>
          <a:bodyPr wrap="square">
            <a:spAutoFit/>
          </a:bodyPr>
          <a:lstStyle/>
          <a:p>
            <a:r>
              <a:rPr lang="en-US" dirty="0">
                <a:solidFill>
                  <a:srgbClr val="FFFF00"/>
                </a:solidFill>
                <a:latin typeface="Open Sans"/>
              </a:rPr>
              <a:t>These false teachers were Jewish Christians who claimed that the Galatian Saints had to be circumcised </a:t>
            </a:r>
            <a:endParaRPr lang="en-US" dirty="0">
              <a:solidFill>
                <a:srgbClr val="FFFF00"/>
              </a:solidFill>
            </a:endParaRPr>
          </a:p>
        </p:txBody>
      </p:sp>
      <p:pic>
        <p:nvPicPr>
          <p:cNvPr id="4" name="Picture 3">
            <a:extLst>
              <a:ext uri="{FF2B5EF4-FFF2-40B4-BE49-F238E27FC236}">
                <a16:creationId xmlns:a16="http://schemas.microsoft.com/office/drawing/2014/main" id="{6DBA6E4C-05A4-44F4-993B-62FD24B1C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009" y="1095451"/>
            <a:ext cx="3124636" cy="3267531"/>
          </a:xfrm>
          <a:prstGeom prst="rect">
            <a:avLst/>
          </a:prstGeom>
        </p:spPr>
      </p:pic>
    </p:spTree>
    <p:extLst>
      <p:ext uri="{BB962C8B-B14F-4D97-AF65-F5344CB8AC3E}">
        <p14:creationId xmlns:p14="http://schemas.microsoft.com/office/powerpoint/2010/main" val="30784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1063" y="96571"/>
            <a:ext cx="8534400" cy="769441"/>
          </a:xfrm>
          <a:prstGeom prst="rect">
            <a:avLst/>
          </a:prstGeom>
          <a:noFill/>
        </p:spPr>
        <p:txBody>
          <a:bodyPr wrap="square" rtlCol="0">
            <a:spAutoFit/>
          </a:bodyPr>
          <a:lstStyle/>
          <a:p>
            <a:pPr algn="ctr"/>
            <a:r>
              <a:rPr lang="en-US" sz="4400" dirty="0">
                <a:solidFill>
                  <a:schemeClr val="bg1"/>
                </a:solidFill>
                <a:latin typeface="Britannic Bold" panose="020B0903060703020204" pitchFamily="34" charset="0"/>
              </a:rPr>
              <a:t>Revealing the True Gospel</a:t>
            </a:r>
          </a:p>
        </p:txBody>
      </p:sp>
      <p:sp>
        <p:nvSpPr>
          <p:cNvPr id="6" name="TextBox 5"/>
          <p:cNvSpPr txBox="1"/>
          <p:nvPr/>
        </p:nvSpPr>
        <p:spPr>
          <a:xfrm>
            <a:off x="5551452" y="1923014"/>
            <a:ext cx="4114800" cy="1938992"/>
          </a:xfrm>
          <a:prstGeom prst="rect">
            <a:avLst/>
          </a:prstGeom>
          <a:noFill/>
        </p:spPr>
        <p:txBody>
          <a:bodyPr wrap="square" rtlCol="0">
            <a:spAutoFit/>
          </a:bodyPr>
          <a:lstStyle/>
          <a:p>
            <a:pPr algn="ctr"/>
            <a:r>
              <a:rPr lang="en-US" sz="2400" dirty="0">
                <a:solidFill>
                  <a:schemeClr val="bg1"/>
                </a:solidFill>
              </a:rPr>
              <a:t> Followers of Jesus Christ, both Jews and Gentiles, are justified not by the works and rituals of the law of Moses “but by the faith of Jesus Christ” </a:t>
            </a:r>
          </a:p>
        </p:txBody>
      </p:sp>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1:10-12</a:t>
            </a:r>
          </a:p>
        </p:txBody>
      </p:sp>
      <p:pic>
        <p:nvPicPr>
          <p:cNvPr id="11" name="Picture 10">
            <a:extLst>
              <a:ext uri="{FF2B5EF4-FFF2-40B4-BE49-F238E27FC236}">
                <a16:creationId xmlns:a16="http://schemas.microsoft.com/office/drawing/2014/main" id="{B5F38FC7-10B2-458B-83C5-3E298BB55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51" y="1492318"/>
            <a:ext cx="3657917" cy="3139712"/>
          </a:xfrm>
          <a:prstGeom prst="rect">
            <a:avLst/>
          </a:prstGeom>
        </p:spPr>
      </p:pic>
    </p:spTree>
    <p:extLst>
      <p:ext uri="{BB962C8B-B14F-4D97-AF65-F5344CB8AC3E}">
        <p14:creationId xmlns:p14="http://schemas.microsoft.com/office/powerpoint/2010/main" val="28734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green background"/>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88668"/>
            <a:ext cx="4800600" cy="369332"/>
          </a:xfrm>
          <a:prstGeom prst="rect">
            <a:avLst/>
          </a:prstGeom>
          <a:noFill/>
        </p:spPr>
        <p:txBody>
          <a:bodyPr wrap="square" rtlCol="0">
            <a:spAutoFit/>
          </a:bodyPr>
          <a:lstStyle/>
          <a:p>
            <a:r>
              <a:rPr lang="en-US" dirty="0">
                <a:solidFill>
                  <a:schemeClr val="bg1"/>
                </a:solidFill>
              </a:rPr>
              <a:t>Galatians 1:6-9</a:t>
            </a:r>
          </a:p>
        </p:txBody>
      </p:sp>
      <p:sp>
        <p:nvSpPr>
          <p:cNvPr id="3" name="TextBox 2">
            <a:extLst>
              <a:ext uri="{FF2B5EF4-FFF2-40B4-BE49-F238E27FC236}">
                <a16:creationId xmlns:a16="http://schemas.microsoft.com/office/drawing/2014/main" id="{89CB741E-4CE5-6812-DA82-5C6693392923}"/>
              </a:ext>
            </a:extLst>
          </p:cNvPr>
          <p:cNvSpPr txBox="1"/>
          <p:nvPr/>
        </p:nvSpPr>
        <p:spPr>
          <a:xfrm>
            <a:off x="774442" y="1259175"/>
            <a:ext cx="6120880" cy="3970318"/>
          </a:xfrm>
          <a:prstGeom prst="rect">
            <a:avLst/>
          </a:prstGeom>
          <a:noFill/>
        </p:spPr>
        <p:txBody>
          <a:bodyPr wrap="square">
            <a:spAutoFit/>
          </a:bodyPr>
          <a:lstStyle/>
          <a:p>
            <a:pPr algn="l" fontAlgn="base"/>
            <a:r>
              <a:rPr lang="en-US" sz="2800" b="0" i="0" dirty="0">
                <a:solidFill>
                  <a:schemeClr val="bg1"/>
                </a:solidFill>
                <a:effectLst/>
              </a:rPr>
              <a:t>What do God’s efforts to provide us with these sources teach us about Him?</a:t>
            </a:r>
          </a:p>
          <a:p>
            <a:pPr algn="l" fontAlgn="base"/>
            <a:endParaRPr lang="en-US" sz="2800" b="0" i="0" dirty="0">
              <a:solidFill>
                <a:schemeClr val="bg1"/>
              </a:solidFill>
              <a:effectLst/>
            </a:endParaRPr>
          </a:p>
          <a:p>
            <a:pPr algn="l" fontAlgn="base"/>
            <a:r>
              <a:rPr lang="en-US" sz="2800" b="0" i="0" dirty="0">
                <a:solidFill>
                  <a:schemeClr val="bg1"/>
                </a:solidFill>
                <a:effectLst/>
              </a:rPr>
              <a:t>How can hearkening to the words of Christ from both ancient and modern prophets help you avoid being deceived?</a:t>
            </a:r>
          </a:p>
          <a:p>
            <a:pPr algn="l" fontAlgn="base"/>
            <a:endParaRPr lang="en-US" sz="2800" b="0" i="0" dirty="0">
              <a:solidFill>
                <a:schemeClr val="bg1"/>
              </a:solidFill>
              <a:effectLst/>
            </a:endParaRPr>
          </a:p>
          <a:p>
            <a:pPr algn="l" fontAlgn="base"/>
            <a:r>
              <a:rPr lang="en-US" sz="2800" b="0" i="0" dirty="0">
                <a:solidFill>
                  <a:schemeClr val="bg1"/>
                </a:solidFill>
                <a:effectLst/>
              </a:rPr>
              <a:t>How can personal revelation help you avoid being deceived?</a:t>
            </a:r>
          </a:p>
        </p:txBody>
      </p:sp>
      <p:pic>
        <p:nvPicPr>
          <p:cNvPr id="4" name="Picture 2" descr="http://www.uni.edu/becker/anImated%20question%20mark%20.gif">
            <a:extLst>
              <a:ext uri="{FF2B5EF4-FFF2-40B4-BE49-F238E27FC236}">
                <a16:creationId xmlns:a16="http://schemas.microsoft.com/office/drawing/2014/main" id="{92E4D685-98E9-36DE-BFEE-86F9A361C3A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517" y="896512"/>
            <a:ext cx="2592365" cy="440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1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6214</Words>
  <Application>Microsoft Office PowerPoint</Application>
  <PresentationFormat>Widescreen</PresentationFormat>
  <Paragraphs>508</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Britannic Bold</vt:lpstr>
      <vt:lpstr>Arial</vt:lpstr>
      <vt:lpstr>Comic Sans MS</vt:lpstr>
      <vt:lpstr>Open Sans</vt:lpstr>
      <vt:lpstr>Lucida Sans</vt:lpstr>
      <vt:lpstr>Calibri Light</vt:lpstr>
      <vt:lpstr>Calibri</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2023-03-08T22:59:30Z</dcterms:created>
  <dcterms:modified xsi:type="dcterms:W3CDTF">2023-03-09T00:40:35Z</dcterms:modified>
</cp:coreProperties>
</file>