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0" r:id="rId2"/>
    <p:sldId id="256" r:id="rId3"/>
    <p:sldId id="257" r:id="rId4"/>
    <p:sldId id="258" r:id="rId5"/>
    <p:sldId id="259" r:id="rId6"/>
    <p:sldId id="260" r:id="rId7"/>
    <p:sldId id="261" r:id="rId8"/>
    <p:sldId id="296" r:id="rId9"/>
    <p:sldId id="298" r:id="rId10"/>
    <p:sldId id="299" r:id="rId11"/>
    <p:sldId id="300" r:id="rId12"/>
    <p:sldId id="302" r:id="rId13"/>
    <p:sldId id="303" r:id="rId14"/>
    <p:sldId id="304" r:id="rId15"/>
    <p:sldId id="305" r:id="rId16"/>
    <p:sldId id="307" r:id="rId17"/>
    <p:sldId id="308" r:id="rId18"/>
    <p:sldId id="309" r:id="rId19"/>
    <p:sldId id="324" r:id="rId20"/>
    <p:sldId id="310" r:id="rId21"/>
    <p:sldId id="315" r:id="rId22"/>
    <p:sldId id="316" r:id="rId23"/>
    <p:sldId id="317" r:id="rId24"/>
    <p:sldId id="318" r:id="rId25"/>
    <p:sldId id="319" r:id="rId26"/>
    <p:sldId id="382" r:id="rId27"/>
    <p:sldId id="320" r:id="rId28"/>
    <p:sldId id="381" r:id="rId29"/>
    <p:sldId id="321" r:id="rId30"/>
    <p:sldId id="327" r:id="rId31"/>
    <p:sldId id="377" r:id="rId32"/>
    <p:sldId id="378" r:id="rId33"/>
    <p:sldId id="322" r:id="rId34"/>
    <p:sldId id="379" r:id="rId35"/>
    <p:sldId id="380" r:id="rId36"/>
    <p:sldId id="326" r:id="rId37"/>
    <p:sldId id="323" r:id="rId38"/>
    <p:sldId id="284" r:id="rId39"/>
    <p:sldId id="286" r:id="rId40"/>
    <p:sldId id="325" r:id="rId41"/>
    <p:sldId id="371" r:id="rId42"/>
    <p:sldId id="372" r:id="rId43"/>
    <p:sldId id="373" r:id="rId44"/>
    <p:sldId id="374" r:id="rId45"/>
    <p:sldId id="375" r:id="rId46"/>
    <p:sldId id="376" r:id="rId47"/>
    <p:sldId id="297" r:id="rId48"/>
    <p:sldId id="328" r:id="rId49"/>
    <p:sldId id="329" r:id="rId50"/>
    <p:sldId id="330" r:id="rId51"/>
    <p:sldId id="301" r:id="rId52"/>
    <p:sldId id="331" r:id="rId53"/>
    <p:sldId id="332" r:id="rId54"/>
    <p:sldId id="333" r:id="rId55"/>
    <p:sldId id="334" r:id="rId56"/>
    <p:sldId id="306" r:id="rId57"/>
    <p:sldId id="335" r:id="rId58"/>
    <p:sldId id="336" r:id="rId59"/>
    <p:sldId id="337" r:id="rId60"/>
    <p:sldId id="312" r:id="rId61"/>
    <p:sldId id="338" r:id="rId62"/>
    <p:sldId id="311" r:id="rId63"/>
    <p:sldId id="384" r:id="rId64"/>
    <p:sldId id="383"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13" r:id="rId82"/>
    <p:sldId id="355" r:id="rId83"/>
    <p:sldId id="356" r:id="rId84"/>
    <p:sldId id="357" r:id="rId85"/>
    <p:sldId id="358" r:id="rId86"/>
    <p:sldId id="359" r:id="rId87"/>
    <p:sldId id="360" r:id="rId88"/>
    <p:sldId id="361" r:id="rId89"/>
    <p:sldId id="362" r:id="rId90"/>
    <p:sldId id="363" r:id="rId91"/>
    <p:sldId id="364" r:id="rId92"/>
    <p:sldId id="365" r:id="rId93"/>
    <p:sldId id="385" r:id="rId94"/>
    <p:sldId id="366" r:id="rId95"/>
    <p:sldId id="367" r:id="rId96"/>
    <p:sldId id="368" r:id="rId97"/>
    <p:sldId id="369" r:id="rId98"/>
  </p:sldIdLst>
  <p:sldSz cx="12192000" cy="6858000"/>
  <p:notesSz cx="6858000" cy="9144000"/>
  <p:embeddedFontLst>
    <p:embeddedFont>
      <p:font typeface="Abadi" panose="020B0604020104020204" pitchFamily="34" charset="0"/>
      <p:regular r:id="rId99"/>
    </p:embeddedFont>
    <p:embeddedFont>
      <p:font typeface="April Flowers" panose="020B0604020202020204" charset="0"/>
      <p:regular r:id="rId100"/>
    </p:embeddedFont>
    <p:embeddedFont>
      <p:font typeface="Arial Rounded MT Bold" panose="020F0704030504030204" pitchFamily="34" charset="0"/>
      <p:regular r:id="rId101"/>
    </p:embeddedFont>
    <p:embeddedFont>
      <p:font typeface="Calibri" panose="020F0502020204030204" pitchFamily="34" charset="0"/>
      <p:regular r:id="rId102"/>
      <p:bold r:id="rId103"/>
      <p:italic r:id="rId104"/>
      <p:boldItalic r:id="rId105"/>
    </p:embeddedFont>
    <p:embeddedFont>
      <p:font typeface="Calibri Light" panose="020F0302020204030204" pitchFamily="34" charset="0"/>
      <p:regular r:id="rId106"/>
      <p:italic r:id="rId107"/>
    </p:embeddedFont>
    <p:embeddedFont>
      <p:font typeface="Eras Bold ITC" panose="020B0907030504020204" pitchFamily="34" charset="0"/>
      <p:regular r:id="rId108"/>
    </p:embeddedFont>
    <p:embeddedFont>
      <p:font typeface="Eras Demi ITC" panose="020B0805030504020804" pitchFamily="34" charset="0"/>
      <p:regular r:id="rId109"/>
    </p:embeddedFont>
    <p:embeddedFont>
      <p:font typeface="Iskoola Pota" panose="020B0502040204020203" pitchFamily="34" charset="0"/>
      <p:regular r:id="rId110"/>
      <p:bold r:id="rId111"/>
    </p:embeddedFont>
    <p:embeddedFont>
      <p:font typeface="Open Sans" panose="020B0606030504020204" pitchFamily="34" charset="0"/>
      <p:regular r:id="rId112"/>
      <p:bold r:id="rId113"/>
      <p:italic r:id="rId114"/>
      <p:boldItalic r:id="rId115"/>
    </p:embeddedFont>
    <p:embeddedFont>
      <p:font typeface="Palatino" panose="020B0604020202020204" charset="0"/>
      <p:regular r:id="rId116"/>
    </p:embeddedFont>
    <p:embeddedFont>
      <p:font typeface="Papyrus" panose="03070502060502030205" pitchFamily="66" charset="0"/>
      <p:regular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2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5.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6.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4B76-1723-364A-EC9D-B5EACC983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5AE70-4CD7-57FA-D688-DB62D0159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FF8380-C57C-FFA8-1580-4A24A2905419}"/>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9C12E9FF-21F2-0F1F-88C3-63612CE3A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D2A3C-E85E-8306-6006-D7EFA1714E21}"/>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400199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674D-5C85-55C2-6031-7F32754C23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FABD78-9DE9-25B5-8430-8A955F576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0E4BC-9B69-8B1E-2CCF-294AEB1B714E}"/>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A1D5726D-6EB6-0060-20D2-12ACCAC0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3EEBE-F2D6-EF29-53BA-2D664F4F2B01}"/>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168980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E9B17-DA04-63B2-925C-591770F7D4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53194-CB41-A0C1-A7EF-9129D09F9F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A7495-B2E6-2A12-883F-C01FE93367E3}"/>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50287119-E8DE-A86D-0662-40446BC99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AC98-3AB1-4E04-0708-E99CD0C045B7}"/>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2106417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7F36-A6CD-AB28-565F-0673FCEBC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6BFFB-F7CB-C3A3-DE00-77BC85C1FF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E16CA-FDD5-DF4B-C1DE-A76E5971A65F}"/>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69C009C1-F2ED-265E-262D-2A38C5F01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FD7CA-F453-6FAB-E37A-2BB1FD22E309}"/>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352541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ECF1-E6CD-E421-399E-7E6494339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95B89C-2CB4-EC48-5F3B-A68C5FE93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0D2C9-A144-2F8C-69A4-7C33E5F21D72}"/>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D7BBF660-B49E-100F-F716-59DE6699C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8154F-52C1-8F0C-0530-E269786D834B}"/>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321201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5A9A-0699-8B47-4ACF-067B65402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6B53B-0885-FBD7-92CF-8C45C5DC15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F5FBD0-0695-510C-9D6D-9C3CAE4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9798A7-370C-5AB1-A79B-0C22CD1F27FC}"/>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6" name="Footer Placeholder 5">
            <a:extLst>
              <a:ext uri="{FF2B5EF4-FFF2-40B4-BE49-F238E27FC236}">
                <a16:creationId xmlns:a16="http://schemas.microsoft.com/office/drawing/2014/main" id="{37303937-0934-C4A8-4C1F-ECAE602D5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78F1-8DF0-2B92-2C17-114298D3DED7}"/>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180364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47B9-F86A-088C-95FF-8F6A1C95D6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F0B6ED-E08F-6FBA-06F6-5E7BAAEB4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86805-5430-E075-4915-4C5B030B33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46F473-E624-9B59-3D3F-77BA92448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8EFC8B-B127-B467-0F96-3B27BB538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63637-8047-2D83-7C4C-6CAE96238354}"/>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8" name="Footer Placeholder 7">
            <a:extLst>
              <a:ext uri="{FF2B5EF4-FFF2-40B4-BE49-F238E27FC236}">
                <a16:creationId xmlns:a16="http://schemas.microsoft.com/office/drawing/2014/main" id="{6A9AB52F-AC60-0A80-432F-AC4447C1D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525FE-059B-82B8-9C3A-0778AC7A0449}"/>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185804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2561-3E03-9463-F888-0F5C712344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DBD9B3-0805-3971-76AF-0E679641F9CF}"/>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4" name="Footer Placeholder 3">
            <a:extLst>
              <a:ext uri="{FF2B5EF4-FFF2-40B4-BE49-F238E27FC236}">
                <a16:creationId xmlns:a16="http://schemas.microsoft.com/office/drawing/2014/main" id="{D3087FB7-18CE-A62A-AEB7-2856F92DA5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50F5E9-B48C-9572-2B90-AA33F5D85BB9}"/>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241842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8ABA4-1D81-8EB4-00B4-31E14836BEB8}"/>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3" name="Footer Placeholder 2">
            <a:extLst>
              <a:ext uri="{FF2B5EF4-FFF2-40B4-BE49-F238E27FC236}">
                <a16:creationId xmlns:a16="http://schemas.microsoft.com/office/drawing/2014/main" id="{8FAD826D-52BA-CA8E-DEEA-1849F5D4F7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820A8D-3C9D-BF40-94A1-D64D38B17032}"/>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4104364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DD69-C8B2-8070-B6B1-33B00648D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9724B4-C487-02A2-D8E1-68DC87B391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1AEF55-79E7-CE3D-3CB2-D0EB61A1D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7CDE6-D004-DF97-2F52-3FFA66711BB1}"/>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6" name="Footer Placeholder 5">
            <a:extLst>
              <a:ext uri="{FF2B5EF4-FFF2-40B4-BE49-F238E27FC236}">
                <a16:creationId xmlns:a16="http://schemas.microsoft.com/office/drawing/2014/main" id="{2BBEFEA5-7D9A-72A0-2234-26149C684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0CC5B-D590-5C66-32AB-E8912CBA9A76}"/>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330232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7724D-D6EB-97FA-1AD1-7477D29B6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5D032A-1AA3-1001-518A-5D8F864704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ACBFC-C8B1-D98C-0FA3-8E4F1ABC4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D72B-A566-4C65-5AA8-162BD295B8A4}"/>
              </a:ext>
            </a:extLst>
          </p:cNvPr>
          <p:cNvSpPr>
            <a:spLocks noGrp="1"/>
          </p:cNvSpPr>
          <p:nvPr>
            <p:ph type="dt" sz="half" idx="10"/>
          </p:nvPr>
        </p:nvSpPr>
        <p:spPr/>
        <p:txBody>
          <a:bodyPr/>
          <a:lstStyle/>
          <a:p>
            <a:fld id="{4D57E354-4B01-437E-B357-25B92E3034E5}" type="datetimeFigureOut">
              <a:rPr lang="en-US" smtClean="0"/>
              <a:t>5/30/2023</a:t>
            </a:fld>
            <a:endParaRPr lang="en-US"/>
          </a:p>
        </p:txBody>
      </p:sp>
      <p:sp>
        <p:nvSpPr>
          <p:cNvPr id="6" name="Footer Placeholder 5">
            <a:extLst>
              <a:ext uri="{FF2B5EF4-FFF2-40B4-BE49-F238E27FC236}">
                <a16:creationId xmlns:a16="http://schemas.microsoft.com/office/drawing/2014/main" id="{7E72F5E2-A1C7-C215-FB1D-61B03EF1C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96AAB-93E8-2ED7-7676-527F05FF72B7}"/>
              </a:ext>
            </a:extLst>
          </p:cNvPr>
          <p:cNvSpPr>
            <a:spLocks noGrp="1"/>
          </p:cNvSpPr>
          <p:nvPr>
            <p:ph type="sldNum" sz="quarter" idx="12"/>
          </p:nvPr>
        </p:nvSpPr>
        <p:spPr/>
        <p:txBody>
          <a:bodyPr/>
          <a:lstStyle/>
          <a:p>
            <a:fld id="{C29CD6A5-D333-4715-8D61-96BD0C1500D2}" type="slidenum">
              <a:rPr lang="en-US" smtClean="0"/>
              <a:t>‹#›</a:t>
            </a:fld>
            <a:endParaRPr lang="en-US"/>
          </a:p>
        </p:txBody>
      </p:sp>
    </p:spTree>
    <p:extLst>
      <p:ext uri="{BB962C8B-B14F-4D97-AF65-F5344CB8AC3E}">
        <p14:creationId xmlns:p14="http://schemas.microsoft.com/office/powerpoint/2010/main" val="1626968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6D02F-3F90-8FC2-FE46-3C8B31685A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916AB-1280-255F-700D-7CBE49DDD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3A341-93E6-D2C3-C024-E8F2EC78D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7E354-4B01-437E-B357-25B92E3034E5}" type="datetimeFigureOut">
              <a:rPr lang="en-US" smtClean="0"/>
              <a:t>5/30/2023</a:t>
            </a:fld>
            <a:endParaRPr lang="en-US"/>
          </a:p>
        </p:txBody>
      </p:sp>
      <p:sp>
        <p:nvSpPr>
          <p:cNvPr id="5" name="Footer Placeholder 4">
            <a:extLst>
              <a:ext uri="{FF2B5EF4-FFF2-40B4-BE49-F238E27FC236}">
                <a16:creationId xmlns:a16="http://schemas.microsoft.com/office/drawing/2014/main" id="{BD253C54-D645-AE3F-9B13-7A78FE1AB0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57DC7-06F8-4019-F4AE-B3EC7CD63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CD6A5-D333-4715-8D61-96BD0C1500D2}" type="slidenum">
              <a:rPr lang="en-US" smtClean="0"/>
              <a:t>‹#›</a:t>
            </a:fld>
            <a:endParaRPr lang="en-US"/>
          </a:p>
        </p:txBody>
      </p:sp>
    </p:spTree>
    <p:extLst>
      <p:ext uri="{BB962C8B-B14F-4D97-AF65-F5344CB8AC3E}">
        <p14:creationId xmlns:p14="http://schemas.microsoft.com/office/powerpoint/2010/main" val="3239520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churchofjesuschrist.org/study/manual/teachings-joseph-f-smith/chapter-17?lang=eng"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DF9AA-2496-434D-ADD7-230C7D549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4" name="TextBox 3">
            <a:extLst>
              <a:ext uri="{FF2B5EF4-FFF2-40B4-BE49-F238E27FC236}">
                <a16:creationId xmlns:a16="http://schemas.microsoft.com/office/drawing/2014/main" id="{F450C17D-1CAC-8376-C338-E59F779339FA}"/>
              </a:ext>
            </a:extLst>
          </p:cNvPr>
          <p:cNvSpPr txBox="1"/>
          <p:nvPr/>
        </p:nvSpPr>
        <p:spPr>
          <a:xfrm>
            <a:off x="3547190" y="1231731"/>
            <a:ext cx="7156385" cy="1015663"/>
          </a:xfrm>
          <a:prstGeom prst="rect">
            <a:avLst/>
          </a:prstGeom>
          <a:noFill/>
        </p:spPr>
        <p:txBody>
          <a:bodyPr wrap="square" rtlCol="0">
            <a:spAutoFit/>
          </a:bodyPr>
          <a:lstStyle/>
          <a:p>
            <a:pPr algn="ctr"/>
            <a:r>
              <a:rPr lang="en-US" sz="6000" dirty="0">
                <a:solidFill>
                  <a:schemeClr val="bg1"/>
                </a:solidFill>
                <a:latin typeface="Papyrus" panose="03070502060502030205" pitchFamily="66" charset="0"/>
                <a:ea typeface="Wednesday" pitchFamily="2" charset="0"/>
              </a:rPr>
              <a:t>Revelation 1-5</a:t>
            </a:r>
          </a:p>
        </p:txBody>
      </p:sp>
      <p:grpSp>
        <p:nvGrpSpPr>
          <p:cNvPr id="5" name="Group 4">
            <a:extLst>
              <a:ext uri="{FF2B5EF4-FFF2-40B4-BE49-F238E27FC236}">
                <a16:creationId xmlns:a16="http://schemas.microsoft.com/office/drawing/2014/main" id="{2AF5BB7C-11DF-C0D6-D653-8416BCBCA606}"/>
              </a:ext>
            </a:extLst>
          </p:cNvPr>
          <p:cNvGrpSpPr/>
          <p:nvPr/>
        </p:nvGrpSpPr>
        <p:grpSpPr>
          <a:xfrm>
            <a:off x="1995679" y="1802161"/>
            <a:ext cx="1662010" cy="4205439"/>
            <a:chOff x="6934200" y="1265656"/>
            <a:chExt cx="1985484" cy="4373144"/>
          </a:xfrm>
        </p:grpSpPr>
        <p:sp>
          <p:nvSpPr>
            <p:cNvPr id="7" name="Oval 6">
              <a:extLst>
                <a:ext uri="{FF2B5EF4-FFF2-40B4-BE49-F238E27FC236}">
                  <a16:creationId xmlns:a16="http://schemas.microsoft.com/office/drawing/2014/main" id="{6017B029-DF70-4B0F-D5E2-4179C0D0272D}"/>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70554A-68A5-19B6-F621-2A7A75C3F8FA}"/>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C2F2708D-7A39-D806-E8F7-636C55E7B68E}"/>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59AB9D-F1D3-A837-6508-EB0200B690D7}"/>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5C6C19B-237C-2A93-D5B7-601FE10FB328}"/>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20EC6D89-4743-C509-042A-35E74B5AD6D7}"/>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6FA2F11-5459-7698-5A12-2BCE21E39A20}"/>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F303D70B-BFBC-DE32-E002-5644AD24C5E7}"/>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CEA3729D-7D72-7808-980D-26123D0EBDEE}"/>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A7C56CB-FF06-9501-795F-81AEFB519CA9}"/>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283D827-14B0-1367-D727-B37C4A8F6E22}"/>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a:extLst>
                <a:ext uri="{FF2B5EF4-FFF2-40B4-BE49-F238E27FC236}">
                  <a16:creationId xmlns:a16="http://schemas.microsoft.com/office/drawing/2014/main" id="{B4D18823-EC76-18E6-0134-526C9CFAC98A}"/>
                </a:ext>
              </a:extLst>
            </p:cNvPr>
            <p:cNvGrpSpPr/>
            <p:nvPr/>
          </p:nvGrpSpPr>
          <p:grpSpPr>
            <a:xfrm>
              <a:off x="7108136" y="2388756"/>
              <a:ext cx="1544360" cy="2210894"/>
              <a:chOff x="4553133" y="901823"/>
              <a:chExt cx="2186627" cy="3449921"/>
            </a:xfrm>
          </p:grpSpPr>
          <p:sp>
            <p:nvSpPr>
              <p:cNvPr id="85" name="Double Wave 23">
                <a:extLst>
                  <a:ext uri="{FF2B5EF4-FFF2-40B4-BE49-F238E27FC236}">
                    <a16:creationId xmlns:a16="http://schemas.microsoft.com/office/drawing/2014/main" id="{898EE695-634A-F62C-4EB3-37799C1249F4}"/>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16">
                <a:extLst>
                  <a:ext uri="{FF2B5EF4-FFF2-40B4-BE49-F238E27FC236}">
                    <a16:creationId xmlns:a16="http://schemas.microsoft.com/office/drawing/2014/main" id="{53E9EE3A-B7A1-C1E0-4C25-AAB6C3AC1720}"/>
                  </a:ext>
                </a:extLst>
              </p:cNvPr>
              <p:cNvGrpSpPr/>
              <p:nvPr/>
            </p:nvGrpSpPr>
            <p:grpSpPr>
              <a:xfrm>
                <a:off x="4694566" y="901823"/>
                <a:ext cx="2045194" cy="1982724"/>
                <a:chOff x="2594848" y="2213440"/>
                <a:chExt cx="2045194" cy="1982724"/>
              </a:xfrm>
              <a:solidFill>
                <a:srgbClr val="E0C13C"/>
              </a:solidFill>
            </p:grpSpPr>
            <p:sp>
              <p:nvSpPr>
                <p:cNvPr id="87" name="Pie 17">
                  <a:extLst>
                    <a:ext uri="{FF2B5EF4-FFF2-40B4-BE49-F238E27FC236}">
                      <a16:creationId xmlns:a16="http://schemas.microsoft.com/office/drawing/2014/main" id="{DE86D820-A1DA-873D-4A39-7A53FDC59128}"/>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8" name="Group 5">
                  <a:extLst>
                    <a:ext uri="{FF2B5EF4-FFF2-40B4-BE49-F238E27FC236}">
                      <a16:creationId xmlns:a16="http://schemas.microsoft.com/office/drawing/2014/main" id="{51C89620-62C0-E79B-B5C9-EC96BA0D5D23}"/>
                    </a:ext>
                  </a:extLst>
                </p:cNvPr>
                <p:cNvGrpSpPr/>
                <p:nvPr/>
              </p:nvGrpSpPr>
              <p:grpSpPr>
                <a:xfrm>
                  <a:off x="2889102" y="2288406"/>
                  <a:ext cx="1537323" cy="1679535"/>
                  <a:chOff x="2886840" y="2288406"/>
                  <a:chExt cx="1537323" cy="1679535"/>
                </a:xfrm>
                <a:grpFill/>
              </p:grpSpPr>
              <p:sp>
                <p:nvSpPr>
                  <p:cNvPr id="89" name="Moon 3">
                    <a:extLst>
                      <a:ext uri="{FF2B5EF4-FFF2-40B4-BE49-F238E27FC236}">
                        <a16:creationId xmlns:a16="http://schemas.microsoft.com/office/drawing/2014/main" id="{4D8CB2A7-C95B-8A5C-94A5-E7C8E78EC7B3}"/>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20">
                    <a:extLst>
                      <a:ext uri="{FF2B5EF4-FFF2-40B4-BE49-F238E27FC236}">
                        <a16:creationId xmlns:a16="http://schemas.microsoft.com/office/drawing/2014/main" id="{041D7110-3B6D-2E96-9979-A5CD3BB01137}"/>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Oval 18">
              <a:extLst>
                <a:ext uri="{FF2B5EF4-FFF2-40B4-BE49-F238E27FC236}">
                  <a16:creationId xmlns:a16="http://schemas.microsoft.com/office/drawing/2014/main" id="{4F56F7FA-AB8D-DE2B-4DFF-21DE0AB45EB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D021568B-BC35-181F-068B-C6E239D816FB}"/>
                </a:ext>
              </a:extLst>
            </p:cNvPr>
            <p:cNvGrpSpPr/>
            <p:nvPr/>
          </p:nvGrpSpPr>
          <p:grpSpPr>
            <a:xfrm rot="175281">
              <a:off x="7281771" y="4966315"/>
              <a:ext cx="1319546" cy="446802"/>
              <a:chOff x="3810000" y="1677648"/>
              <a:chExt cx="4705061" cy="1827552"/>
            </a:xfrm>
          </p:grpSpPr>
          <p:grpSp>
            <p:nvGrpSpPr>
              <p:cNvPr id="55" name="Group 37">
                <a:extLst>
                  <a:ext uri="{FF2B5EF4-FFF2-40B4-BE49-F238E27FC236}">
                    <a16:creationId xmlns:a16="http://schemas.microsoft.com/office/drawing/2014/main" id="{C3BA1C45-1BBC-7D32-09B3-B7DB1E1CDC9E}"/>
                  </a:ext>
                </a:extLst>
              </p:cNvPr>
              <p:cNvGrpSpPr/>
              <p:nvPr/>
            </p:nvGrpSpPr>
            <p:grpSpPr>
              <a:xfrm>
                <a:off x="3810000" y="1828800"/>
                <a:ext cx="1776984" cy="1676400"/>
                <a:chOff x="3810000" y="1828800"/>
                <a:chExt cx="4038600" cy="3810000"/>
              </a:xfrm>
            </p:grpSpPr>
            <p:sp>
              <p:nvSpPr>
                <p:cNvPr id="76" name="Half Frame 75">
                  <a:extLst>
                    <a:ext uri="{FF2B5EF4-FFF2-40B4-BE49-F238E27FC236}">
                      <a16:creationId xmlns:a16="http://schemas.microsoft.com/office/drawing/2014/main" id="{D3807E43-A679-E3F2-9670-F9FCA14C9E9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2BB68B9A-4B91-3546-CC27-B61B1558664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a:extLst>
                    <a:ext uri="{FF2B5EF4-FFF2-40B4-BE49-F238E27FC236}">
                      <a16:creationId xmlns:a16="http://schemas.microsoft.com/office/drawing/2014/main" id="{6B19951A-7DB1-A880-1C46-3ABFEBB393E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a:extLst>
                    <a:ext uri="{FF2B5EF4-FFF2-40B4-BE49-F238E27FC236}">
                      <a16:creationId xmlns:a16="http://schemas.microsoft.com/office/drawing/2014/main" id="{5B31B47A-C9CA-AE00-5FD2-8DBB5744816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75">
                  <a:extLst>
                    <a:ext uri="{FF2B5EF4-FFF2-40B4-BE49-F238E27FC236}">
                      <a16:creationId xmlns:a16="http://schemas.microsoft.com/office/drawing/2014/main" id="{2591BCDC-26CC-C629-64ED-1FD86B9B70B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iamond 80">
                  <a:extLst>
                    <a:ext uri="{FF2B5EF4-FFF2-40B4-BE49-F238E27FC236}">
                      <a16:creationId xmlns:a16="http://schemas.microsoft.com/office/drawing/2014/main" id="{7B5D4A26-C310-71C5-360B-FFBA72E7D83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694B418F-EA2F-1F00-6400-78D97B8C9EF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08D38BBC-6F07-DEBF-E45B-E909B82AB84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D52AAC15-50EF-A958-3D45-9196B8FF89B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38">
                <a:extLst>
                  <a:ext uri="{FF2B5EF4-FFF2-40B4-BE49-F238E27FC236}">
                    <a16:creationId xmlns:a16="http://schemas.microsoft.com/office/drawing/2014/main" id="{3AD289AB-DD65-B086-489C-F3E446086E1D}"/>
                  </a:ext>
                </a:extLst>
              </p:cNvPr>
              <p:cNvGrpSpPr/>
              <p:nvPr/>
            </p:nvGrpSpPr>
            <p:grpSpPr>
              <a:xfrm>
                <a:off x="5314014" y="1757596"/>
                <a:ext cx="1776984" cy="1676400"/>
                <a:chOff x="3810000" y="1828800"/>
                <a:chExt cx="4038600" cy="3810000"/>
              </a:xfrm>
            </p:grpSpPr>
            <p:sp>
              <p:nvSpPr>
                <p:cNvPr id="67" name="Half Frame 66">
                  <a:extLst>
                    <a:ext uri="{FF2B5EF4-FFF2-40B4-BE49-F238E27FC236}">
                      <a16:creationId xmlns:a16="http://schemas.microsoft.com/office/drawing/2014/main" id="{95AD5125-5CCC-BED1-E216-1CF1D83F9D1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B10BB7B7-AE7B-E4E2-1052-5ECC135B589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a:extLst>
                    <a:ext uri="{FF2B5EF4-FFF2-40B4-BE49-F238E27FC236}">
                      <a16:creationId xmlns:a16="http://schemas.microsoft.com/office/drawing/2014/main" id="{5AF922F5-8168-E2BC-0031-B421371A14D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Half Frame 69">
                  <a:extLst>
                    <a:ext uri="{FF2B5EF4-FFF2-40B4-BE49-F238E27FC236}">
                      <a16:creationId xmlns:a16="http://schemas.microsoft.com/office/drawing/2014/main" id="{BC40BD92-33F9-BB16-2D10-E5AB22060D0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66">
                  <a:extLst>
                    <a:ext uri="{FF2B5EF4-FFF2-40B4-BE49-F238E27FC236}">
                      <a16:creationId xmlns:a16="http://schemas.microsoft.com/office/drawing/2014/main" id="{D8B8B25D-53C5-DECE-311C-D414617AE6A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iamond 71">
                  <a:extLst>
                    <a:ext uri="{FF2B5EF4-FFF2-40B4-BE49-F238E27FC236}">
                      <a16:creationId xmlns:a16="http://schemas.microsoft.com/office/drawing/2014/main" id="{7E9AC997-7C6E-977B-0821-B234947F53C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071713DC-645F-48CD-9B4A-CC00C5F77AD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88CD0572-41C3-F5BA-E5C6-2467BD03EBA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B3469209-F91C-DC9C-27D3-34951D811B9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48">
                <a:extLst>
                  <a:ext uri="{FF2B5EF4-FFF2-40B4-BE49-F238E27FC236}">
                    <a16:creationId xmlns:a16="http://schemas.microsoft.com/office/drawing/2014/main" id="{02BCEC67-ED27-6802-23DD-BBCFCC0775EB}"/>
                  </a:ext>
                </a:extLst>
              </p:cNvPr>
              <p:cNvGrpSpPr/>
              <p:nvPr/>
            </p:nvGrpSpPr>
            <p:grpSpPr>
              <a:xfrm>
                <a:off x="6738077" y="1677648"/>
                <a:ext cx="1776984" cy="1676400"/>
                <a:chOff x="3810000" y="1828800"/>
                <a:chExt cx="4038600" cy="3810000"/>
              </a:xfrm>
            </p:grpSpPr>
            <p:sp>
              <p:nvSpPr>
                <p:cNvPr id="58" name="Half Frame 57">
                  <a:extLst>
                    <a:ext uri="{FF2B5EF4-FFF2-40B4-BE49-F238E27FC236}">
                      <a16:creationId xmlns:a16="http://schemas.microsoft.com/office/drawing/2014/main" id="{824FE42B-4F9B-30C0-7001-C995F9BBEE5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0">
                  <a:extLst>
                    <a:ext uri="{FF2B5EF4-FFF2-40B4-BE49-F238E27FC236}">
                      <a16:creationId xmlns:a16="http://schemas.microsoft.com/office/drawing/2014/main" id="{1AB1057E-C33F-8E90-3A79-E3C831E4C45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1">
                  <a:extLst>
                    <a:ext uri="{FF2B5EF4-FFF2-40B4-BE49-F238E27FC236}">
                      <a16:creationId xmlns:a16="http://schemas.microsoft.com/office/drawing/2014/main" id="{E0D0E47A-6845-0723-50E6-170DDF0A7CD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Half Frame 52">
                  <a:extLst>
                    <a:ext uri="{FF2B5EF4-FFF2-40B4-BE49-F238E27FC236}">
                      <a16:creationId xmlns:a16="http://schemas.microsoft.com/office/drawing/2014/main" id="{7738B509-B509-AA64-9A62-656A367FC19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757">
                  <a:extLst>
                    <a:ext uri="{FF2B5EF4-FFF2-40B4-BE49-F238E27FC236}">
                      <a16:creationId xmlns:a16="http://schemas.microsoft.com/office/drawing/2014/main" id="{C04FC3EC-00BE-1349-74D3-0EB3C328D7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iamond 62">
                  <a:extLst>
                    <a:ext uri="{FF2B5EF4-FFF2-40B4-BE49-F238E27FC236}">
                      <a16:creationId xmlns:a16="http://schemas.microsoft.com/office/drawing/2014/main" id="{01A23B6A-0108-FD7D-9DA6-36536F54556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2272092A-4CB8-2342-0679-C81E40D072F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EBDDD1C4-9B40-0F59-8B76-1A9F103A27D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BD370ED2-09B6-CB34-8F62-6631A02B6A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a:extLst>
                <a:ext uri="{FF2B5EF4-FFF2-40B4-BE49-F238E27FC236}">
                  <a16:creationId xmlns:a16="http://schemas.microsoft.com/office/drawing/2014/main" id="{962553DC-2365-E345-4CD8-8B8B4DE273C5}"/>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97E80DE-3811-EC33-AAE3-885EEA8E6197}"/>
                </a:ext>
              </a:extLst>
            </p:cNvPr>
            <p:cNvGrpSpPr/>
            <p:nvPr/>
          </p:nvGrpSpPr>
          <p:grpSpPr>
            <a:xfrm>
              <a:off x="7162023" y="1568903"/>
              <a:ext cx="1544762" cy="259293"/>
              <a:chOff x="7105896" y="1557210"/>
              <a:chExt cx="1544762" cy="488119"/>
            </a:xfrm>
          </p:grpSpPr>
          <p:sp>
            <p:nvSpPr>
              <p:cNvPr id="23" name="Rounded Rectangle 15">
                <a:extLst>
                  <a:ext uri="{FF2B5EF4-FFF2-40B4-BE49-F238E27FC236}">
                    <a16:creationId xmlns:a16="http://schemas.microsoft.com/office/drawing/2014/main" id="{A1303765-4C2B-FEDF-8719-4B7C87219CF1}"/>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9">
                <a:extLst>
                  <a:ext uri="{FF2B5EF4-FFF2-40B4-BE49-F238E27FC236}">
                    <a16:creationId xmlns:a16="http://schemas.microsoft.com/office/drawing/2014/main" id="{E730CEA1-016E-2550-F569-6ACDD0C7207E}"/>
                  </a:ext>
                </a:extLst>
              </p:cNvPr>
              <p:cNvGrpSpPr/>
              <p:nvPr/>
            </p:nvGrpSpPr>
            <p:grpSpPr>
              <a:xfrm rot="160736">
                <a:off x="7230848" y="1557210"/>
                <a:ext cx="1269517" cy="488119"/>
                <a:chOff x="3810000" y="1677648"/>
                <a:chExt cx="4705061" cy="1827552"/>
              </a:xfrm>
            </p:grpSpPr>
            <p:grpSp>
              <p:nvGrpSpPr>
                <p:cNvPr id="25" name="Group 37">
                  <a:extLst>
                    <a:ext uri="{FF2B5EF4-FFF2-40B4-BE49-F238E27FC236}">
                      <a16:creationId xmlns:a16="http://schemas.microsoft.com/office/drawing/2014/main" id="{1216D36F-235D-F2F5-B93B-4EAD1F4CDE68}"/>
                    </a:ext>
                  </a:extLst>
                </p:cNvPr>
                <p:cNvGrpSpPr/>
                <p:nvPr/>
              </p:nvGrpSpPr>
              <p:grpSpPr>
                <a:xfrm>
                  <a:off x="3810000" y="1828800"/>
                  <a:ext cx="1776984" cy="1676400"/>
                  <a:chOff x="3810000" y="1828800"/>
                  <a:chExt cx="4038600" cy="3810000"/>
                </a:xfrm>
              </p:grpSpPr>
              <p:sp>
                <p:nvSpPr>
                  <p:cNvPr id="46" name="Half Frame 45">
                    <a:extLst>
                      <a:ext uri="{FF2B5EF4-FFF2-40B4-BE49-F238E27FC236}">
                        <a16:creationId xmlns:a16="http://schemas.microsoft.com/office/drawing/2014/main" id="{2D44D79B-7856-CCFE-2E1F-4C5B8653BEF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0BE451C6-BF87-0225-F12B-E8CECB128B0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9D5DD976-1435-89EB-F2AB-94C21CB3F8A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a:extLst>
                      <a:ext uri="{FF2B5EF4-FFF2-40B4-BE49-F238E27FC236}">
                        <a16:creationId xmlns:a16="http://schemas.microsoft.com/office/drawing/2014/main" id="{08906961-FBBE-496F-61BA-FF1123F2B4C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745">
                    <a:extLst>
                      <a:ext uri="{FF2B5EF4-FFF2-40B4-BE49-F238E27FC236}">
                        <a16:creationId xmlns:a16="http://schemas.microsoft.com/office/drawing/2014/main" id="{15D3834E-F3AB-64C6-45BF-AD865EE1D7C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iamond 50">
                    <a:extLst>
                      <a:ext uri="{FF2B5EF4-FFF2-40B4-BE49-F238E27FC236}">
                        <a16:creationId xmlns:a16="http://schemas.microsoft.com/office/drawing/2014/main" id="{E615D340-D215-7E0E-3455-9C8EFEC8032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209E85D2-636D-3055-5A72-B72C4237844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FBB10435-E840-6201-2761-FAB5CA6DEC1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86B78204-42D2-123E-268E-E13BD47B037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8">
                  <a:extLst>
                    <a:ext uri="{FF2B5EF4-FFF2-40B4-BE49-F238E27FC236}">
                      <a16:creationId xmlns:a16="http://schemas.microsoft.com/office/drawing/2014/main" id="{72B27F77-874F-67CF-3704-9C927D00F6D2}"/>
                    </a:ext>
                  </a:extLst>
                </p:cNvPr>
                <p:cNvGrpSpPr/>
                <p:nvPr/>
              </p:nvGrpSpPr>
              <p:grpSpPr>
                <a:xfrm>
                  <a:off x="5314014" y="1757596"/>
                  <a:ext cx="1776984" cy="1676400"/>
                  <a:chOff x="3810000" y="1828800"/>
                  <a:chExt cx="4038600" cy="3810000"/>
                </a:xfrm>
              </p:grpSpPr>
              <p:sp>
                <p:nvSpPr>
                  <p:cNvPr id="37" name="Half Frame 36">
                    <a:extLst>
                      <a:ext uri="{FF2B5EF4-FFF2-40B4-BE49-F238E27FC236}">
                        <a16:creationId xmlns:a16="http://schemas.microsoft.com/office/drawing/2014/main" id="{E0CD623E-B9A2-6C77-BF66-EADA30E2421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3ECD0C93-D63D-6341-8DEF-36116EB9677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a:extLst>
                      <a:ext uri="{FF2B5EF4-FFF2-40B4-BE49-F238E27FC236}">
                        <a16:creationId xmlns:a16="http://schemas.microsoft.com/office/drawing/2014/main" id="{06B54A3C-5BBC-C705-C1C5-0F9DE7B0BE9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a:extLst>
                      <a:ext uri="{FF2B5EF4-FFF2-40B4-BE49-F238E27FC236}">
                        <a16:creationId xmlns:a16="http://schemas.microsoft.com/office/drawing/2014/main" id="{5DB6B3A8-973E-7CFE-7AD6-34D273549F9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736">
                    <a:extLst>
                      <a:ext uri="{FF2B5EF4-FFF2-40B4-BE49-F238E27FC236}">
                        <a16:creationId xmlns:a16="http://schemas.microsoft.com/office/drawing/2014/main" id="{863CD1BB-C9F2-A45D-FEB4-FF9F825AD70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iamond 41">
                    <a:extLst>
                      <a:ext uri="{FF2B5EF4-FFF2-40B4-BE49-F238E27FC236}">
                        <a16:creationId xmlns:a16="http://schemas.microsoft.com/office/drawing/2014/main" id="{C7CE11F2-B96D-D26E-5E05-8EC632F6A23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56EFBE9F-B18B-CCD9-F37C-E84184E7C99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986E8965-25DF-E862-91F8-07472151EFB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BA5308A3-E638-5968-C8B9-EC00E5F47B3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8">
                  <a:extLst>
                    <a:ext uri="{FF2B5EF4-FFF2-40B4-BE49-F238E27FC236}">
                      <a16:creationId xmlns:a16="http://schemas.microsoft.com/office/drawing/2014/main" id="{C1510D1A-0310-A2AF-88AB-F995BB4835C3}"/>
                    </a:ext>
                  </a:extLst>
                </p:cNvPr>
                <p:cNvGrpSpPr/>
                <p:nvPr/>
              </p:nvGrpSpPr>
              <p:grpSpPr>
                <a:xfrm>
                  <a:off x="6738077" y="1677648"/>
                  <a:ext cx="1776984" cy="1676400"/>
                  <a:chOff x="3810000" y="1828800"/>
                  <a:chExt cx="4038600" cy="3810000"/>
                </a:xfrm>
              </p:grpSpPr>
              <p:sp>
                <p:nvSpPr>
                  <p:cNvPr id="28" name="Half Frame 27">
                    <a:extLst>
                      <a:ext uri="{FF2B5EF4-FFF2-40B4-BE49-F238E27FC236}">
                        <a16:creationId xmlns:a16="http://schemas.microsoft.com/office/drawing/2014/main" id="{85F6C028-53C1-9A1F-9DC2-5F34DD00370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AA3D4AFF-BCD9-BD96-21BC-EB572127F93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2273EA19-568B-7037-635C-579FAE85DAA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4C3202F5-2276-5B6A-5E55-F566A0AAC01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727">
                    <a:extLst>
                      <a:ext uri="{FF2B5EF4-FFF2-40B4-BE49-F238E27FC236}">
                        <a16:creationId xmlns:a16="http://schemas.microsoft.com/office/drawing/2014/main" id="{ED9C74B7-F05E-6A2B-CD17-FD471703DEA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iamond 32">
                    <a:extLst>
                      <a:ext uri="{FF2B5EF4-FFF2-40B4-BE49-F238E27FC236}">
                        <a16:creationId xmlns:a16="http://schemas.microsoft.com/office/drawing/2014/main" id="{AD701AE2-5F71-26AF-2A22-0D753991CE1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6CA6D448-7191-932A-9EAA-9C71B637909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2EB2E80F-3C34-DFD4-DDC7-C8AAD9F3046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AF6D2EF3-1564-E757-DB8B-B6513CB8815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77412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6634FC-6C13-4666-A35D-2BFE922C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3" name="TextBox 2"/>
          <p:cNvSpPr txBox="1"/>
          <p:nvPr/>
        </p:nvSpPr>
        <p:spPr>
          <a:xfrm>
            <a:off x="322729" y="381000"/>
            <a:ext cx="9811871" cy="3108543"/>
          </a:xfrm>
          <a:prstGeom prst="rect">
            <a:avLst/>
          </a:prstGeom>
          <a:noFill/>
        </p:spPr>
        <p:txBody>
          <a:bodyPr wrap="square" rtlCol="0">
            <a:spAutoFit/>
          </a:bodyPr>
          <a:lstStyle/>
          <a:p>
            <a:r>
              <a:rPr lang="en-US" sz="2800" dirty="0">
                <a:solidFill>
                  <a:schemeClr val="bg1"/>
                </a:solidFill>
              </a:rPr>
              <a:t>Apocalypse in Greek means revelation, uncovering, or unveiling.</a:t>
            </a:r>
          </a:p>
          <a:p>
            <a:endParaRPr lang="en-US" sz="2800" dirty="0">
              <a:solidFill>
                <a:schemeClr val="bg1"/>
              </a:solidFill>
            </a:endParaRPr>
          </a:p>
          <a:p>
            <a:r>
              <a:rPr lang="en-US" sz="2800" dirty="0">
                <a:solidFill>
                  <a:schemeClr val="bg1"/>
                </a:solidFill>
              </a:rPr>
              <a:t>In Revelation John records the events Jesus Christ showed him in a vision “which must shortly come to pass”. </a:t>
            </a:r>
          </a:p>
          <a:p>
            <a:endParaRPr lang="en-US" sz="2800" dirty="0">
              <a:solidFill>
                <a:schemeClr val="bg1"/>
              </a:solidFill>
            </a:endParaRPr>
          </a:p>
          <a:p>
            <a:r>
              <a:rPr lang="en-US" sz="2800" dirty="0">
                <a:solidFill>
                  <a:schemeClr val="bg1"/>
                </a:solidFill>
              </a:rPr>
              <a:t>Purpose of Revelation: to bless those who hear the words of this prophecy and keep those things which are written therein.  </a:t>
            </a:r>
          </a:p>
        </p:txBody>
      </p:sp>
      <p:pic>
        <p:nvPicPr>
          <p:cNvPr id="4" name="Picture 3" descr="joseph smith.jpg"/>
          <p:cNvPicPr>
            <a:picLocks noChangeAspect="1"/>
          </p:cNvPicPr>
          <p:nvPr/>
        </p:nvPicPr>
        <p:blipFill>
          <a:blip r:embed="rId3" cstate="print"/>
          <a:stretch>
            <a:fillRect/>
          </a:stretch>
        </p:blipFill>
        <p:spPr>
          <a:xfrm>
            <a:off x="7803777" y="3878179"/>
            <a:ext cx="1466661" cy="1844842"/>
          </a:xfrm>
          <a:prstGeom prst="rect">
            <a:avLst/>
          </a:prstGeom>
        </p:spPr>
      </p:pic>
      <p:sp>
        <p:nvSpPr>
          <p:cNvPr id="2" name="Rectangle 1"/>
          <p:cNvSpPr/>
          <p:nvPr/>
        </p:nvSpPr>
        <p:spPr>
          <a:xfrm>
            <a:off x="1371601" y="4015770"/>
            <a:ext cx="6096000" cy="1569660"/>
          </a:xfrm>
          <a:prstGeom prst="rect">
            <a:avLst/>
          </a:prstGeom>
        </p:spPr>
        <p:txBody>
          <a:bodyPr>
            <a:spAutoFit/>
          </a:bodyPr>
          <a:lstStyle/>
          <a:p>
            <a:endParaRPr lang="en-US" sz="2400" dirty="0">
              <a:solidFill>
                <a:schemeClr val="bg1"/>
              </a:solidFill>
            </a:endParaRPr>
          </a:p>
          <a:p>
            <a:r>
              <a:rPr lang="en-US" sz="2400" dirty="0">
                <a:solidFill>
                  <a:schemeClr val="bg1"/>
                </a:solidFill>
              </a:rPr>
              <a:t>Prophet Joseph Smith said, “the Book of Revelation is one of the plainest books God ever caused to be written.” </a:t>
            </a:r>
          </a:p>
        </p:txBody>
      </p:sp>
    </p:spTree>
    <p:extLst>
      <p:ext uri="{BB962C8B-B14F-4D97-AF65-F5344CB8AC3E}">
        <p14:creationId xmlns:p14="http://schemas.microsoft.com/office/powerpoint/2010/main" val="314133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a:extLst>
              <a:ext uri="{FF2B5EF4-FFF2-40B4-BE49-F238E27FC236}">
                <a16:creationId xmlns:a16="http://schemas.microsoft.com/office/drawing/2014/main" id="{76DC510F-AD2F-4678-98AF-B1A571C91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TextBox 1"/>
          <p:cNvSpPr txBox="1"/>
          <p:nvPr/>
        </p:nvSpPr>
        <p:spPr>
          <a:xfrm>
            <a:off x="3351815" y="552464"/>
            <a:ext cx="7889926" cy="6063198"/>
          </a:xfrm>
          <a:prstGeom prst="rect">
            <a:avLst/>
          </a:prstGeom>
          <a:noFill/>
        </p:spPr>
        <p:txBody>
          <a:bodyPr wrap="square" rtlCol="0">
            <a:spAutoFit/>
          </a:bodyPr>
          <a:lstStyle/>
          <a:p>
            <a:endParaRPr lang="en-US" dirty="0">
              <a:solidFill>
                <a:schemeClr val="bg1"/>
              </a:solidFill>
            </a:endParaRPr>
          </a:p>
          <a:p>
            <a:r>
              <a:rPr lang="en-US" sz="2800" dirty="0">
                <a:solidFill>
                  <a:schemeClr val="bg1"/>
                </a:solidFill>
              </a:rPr>
              <a:t>John the Beloved is the ancient author of Revelation. </a:t>
            </a:r>
          </a:p>
          <a:p>
            <a:endParaRPr lang="en-US" sz="2800" dirty="0">
              <a:solidFill>
                <a:schemeClr val="bg1"/>
              </a:solidFill>
            </a:endParaRPr>
          </a:p>
          <a:p>
            <a:r>
              <a:rPr lang="en-US" sz="2800" dirty="0">
                <a:solidFill>
                  <a:schemeClr val="bg1"/>
                </a:solidFill>
              </a:rPr>
              <a:t>Revelation is a book of holy scripture. It came by revelation from the Lord. </a:t>
            </a:r>
          </a:p>
          <a:p>
            <a:endParaRPr lang="en-US" sz="2400" dirty="0">
              <a:solidFill>
                <a:schemeClr val="bg1"/>
              </a:solidFill>
            </a:endParaRPr>
          </a:p>
          <a:p>
            <a:r>
              <a:rPr lang="en-US" sz="2400" dirty="0">
                <a:solidFill>
                  <a:schemeClr val="bg1"/>
                </a:solidFill>
              </a:rPr>
              <a:t>Revelation deals with those things that interest people who have received the gift of the Holy Ghost, and those who have hope of eternal life.</a:t>
            </a:r>
          </a:p>
          <a:p>
            <a:endParaRPr lang="en-US" sz="2400" dirty="0">
              <a:solidFill>
                <a:schemeClr val="bg1"/>
              </a:solidFill>
            </a:endParaRPr>
          </a:p>
          <a:p>
            <a:r>
              <a:rPr lang="en-US" sz="2400" dirty="0">
                <a:solidFill>
                  <a:schemeClr val="bg1"/>
                </a:solidFill>
              </a:rPr>
              <a:t>Before John was born Nephi saw John in a vision and angels identified him as “One of the 12 apostles of the Lamb.” </a:t>
            </a:r>
          </a:p>
          <a:p>
            <a:endParaRPr lang="en-US" sz="2400" dirty="0">
              <a:solidFill>
                <a:schemeClr val="bg1"/>
              </a:solidFill>
            </a:endParaRPr>
          </a:p>
          <a:p>
            <a:r>
              <a:rPr lang="en-US" sz="2400" dirty="0">
                <a:solidFill>
                  <a:schemeClr val="bg1"/>
                </a:solidFill>
              </a:rPr>
              <a:t> Nephi also saw that John was appointed and foreordained to write the very visions now found in the book. </a:t>
            </a:r>
            <a:r>
              <a:rPr lang="en-US" dirty="0">
                <a:solidFill>
                  <a:schemeClr val="bg1"/>
                </a:solidFill>
              </a:rPr>
              <a:t>	</a:t>
            </a:r>
          </a:p>
          <a:p>
            <a:r>
              <a:rPr lang="en-US" dirty="0">
                <a:solidFill>
                  <a:schemeClr val="bg1"/>
                </a:solidFill>
              </a:rPr>
              <a:t>	</a:t>
            </a:r>
          </a:p>
        </p:txBody>
      </p:sp>
      <p:sp>
        <p:nvSpPr>
          <p:cNvPr id="59" name="TextBox 58"/>
          <p:cNvSpPr txBox="1"/>
          <p:nvPr/>
        </p:nvSpPr>
        <p:spPr>
          <a:xfrm>
            <a:off x="587085" y="160700"/>
            <a:ext cx="2432154" cy="1754326"/>
          </a:xfrm>
          <a:prstGeom prst="rect">
            <a:avLst/>
          </a:prstGeom>
          <a:noFill/>
        </p:spPr>
        <p:txBody>
          <a:bodyPr wrap="square" rtlCol="0">
            <a:spAutoFit/>
          </a:bodyPr>
          <a:lstStyle/>
          <a:p>
            <a:pPr algn="ctr"/>
            <a:r>
              <a:rPr lang="en-US" sz="3600" dirty="0">
                <a:solidFill>
                  <a:schemeClr val="bg1"/>
                </a:solidFill>
                <a:latin typeface="Papyrus" panose="03070502060502030205" pitchFamily="66" charset="0"/>
              </a:rPr>
              <a:t>The Book of Revelation</a:t>
            </a:r>
          </a:p>
        </p:txBody>
      </p:sp>
      <p:sp>
        <p:nvSpPr>
          <p:cNvPr id="5" name="Rectangle 4"/>
          <p:cNvSpPr/>
          <p:nvPr/>
        </p:nvSpPr>
        <p:spPr>
          <a:xfrm flipH="1">
            <a:off x="11691819" y="6390615"/>
            <a:ext cx="1194456" cy="369332"/>
          </a:xfrm>
          <a:prstGeom prst="rect">
            <a:avLst/>
          </a:prstGeom>
        </p:spPr>
        <p:txBody>
          <a:bodyPr wrap="square">
            <a:spAutoFit/>
          </a:bodyPr>
          <a:lstStyle/>
          <a:p>
            <a:r>
              <a:rPr lang="en-US" dirty="0">
                <a:solidFill>
                  <a:schemeClr val="bg1"/>
                </a:solidFill>
              </a:rPr>
              <a:t>(1)</a:t>
            </a:r>
            <a:endParaRPr lang="en-US" dirty="0"/>
          </a:p>
        </p:txBody>
      </p:sp>
      <p:grpSp>
        <p:nvGrpSpPr>
          <p:cNvPr id="6" name="Group 5">
            <a:extLst>
              <a:ext uri="{FF2B5EF4-FFF2-40B4-BE49-F238E27FC236}">
                <a16:creationId xmlns:a16="http://schemas.microsoft.com/office/drawing/2014/main" id="{2174D202-C33A-C0CD-C8B4-BFCE552A85F9}"/>
              </a:ext>
            </a:extLst>
          </p:cNvPr>
          <p:cNvGrpSpPr/>
          <p:nvPr/>
        </p:nvGrpSpPr>
        <p:grpSpPr>
          <a:xfrm>
            <a:off x="1077127" y="2303732"/>
            <a:ext cx="1577774" cy="3992294"/>
            <a:chOff x="6934200" y="1265656"/>
            <a:chExt cx="1985484" cy="4373144"/>
          </a:xfrm>
        </p:grpSpPr>
        <p:sp>
          <p:nvSpPr>
            <p:cNvPr id="7" name="Oval 6">
              <a:extLst>
                <a:ext uri="{FF2B5EF4-FFF2-40B4-BE49-F238E27FC236}">
                  <a16:creationId xmlns:a16="http://schemas.microsoft.com/office/drawing/2014/main" id="{8468537F-166A-B514-6D93-72788BCCB957}"/>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D1503EC-5C32-9E57-0853-EB85F6F354E0}"/>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CBC4796-D857-4475-7864-091A7D17F53B}"/>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71BF593-2D87-C173-001F-5C336AF0B435}"/>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31ACBC-D3F6-B6A2-6FBF-5B8A07613E03}"/>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EE40889-4712-AE04-42D8-EBC147226B9B}"/>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AE6CCA6-F5BB-6B50-DA43-0BC9263F2E08}"/>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20F1621E-CB36-0154-EABC-B623D0FC5C1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46206C0C-D21B-0CA8-64D8-85EA480AD7B6}"/>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9A283E3-7342-FB81-0833-FF13E80EA1C9}"/>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9498678-5264-CA9D-EAA3-F8BB72CEDF20}"/>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4">
              <a:extLst>
                <a:ext uri="{FF2B5EF4-FFF2-40B4-BE49-F238E27FC236}">
                  <a16:creationId xmlns:a16="http://schemas.microsoft.com/office/drawing/2014/main" id="{45CAA3C2-375C-7510-CC81-9591236E446B}"/>
                </a:ext>
              </a:extLst>
            </p:cNvPr>
            <p:cNvGrpSpPr/>
            <p:nvPr/>
          </p:nvGrpSpPr>
          <p:grpSpPr>
            <a:xfrm>
              <a:off x="7108136" y="2388756"/>
              <a:ext cx="1544360" cy="2210894"/>
              <a:chOff x="4553133" y="901823"/>
              <a:chExt cx="2186627" cy="3449921"/>
            </a:xfrm>
          </p:grpSpPr>
          <p:sp>
            <p:nvSpPr>
              <p:cNvPr id="168" name="Double Wave 23">
                <a:extLst>
                  <a:ext uri="{FF2B5EF4-FFF2-40B4-BE49-F238E27FC236}">
                    <a16:creationId xmlns:a16="http://schemas.microsoft.com/office/drawing/2014/main" id="{C43AE76B-3FB9-F5DB-135E-27C7A25AABE8}"/>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
                <a:extLst>
                  <a:ext uri="{FF2B5EF4-FFF2-40B4-BE49-F238E27FC236}">
                    <a16:creationId xmlns:a16="http://schemas.microsoft.com/office/drawing/2014/main" id="{85D7BC96-112F-AF4E-702B-BBAADC36646E}"/>
                  </a:ext>
                </a:extLst>
              </p:cNvPr>
              <p:cNvGrpSpPr/>
              <p:nvPr/>
            </p:nvGrpSpPr>
            <p:grpSpPr>
              <a:xfrm>
                <a:off x="4694566" y="901823"/>
                <a:ext cx="2045194" cy="1982724"/>
                <a:chOff x="2594848" y="2213440"/>
                <a:chExt cx="2045194" cy="1982724"/>
              </a:xfrm>
              <a:solidFill>
                <a:srgbClr val="E0C13C"/>
              </a:solidFill>
            </p:grpSpPr>
            <p:sp>
              <p:nvSpPr>
                <p:cNvPr id="170" name="Pie 17">
                  <a:extLst>
                    <a:ext uri="{FF2B5EF4-FFF2-40B4-BE49-F238E27FC236}">
                      <a16:creationId xmlns:a16="http://schemas.microsoft.com/office/drawing/2014/main" id="{9D0E5326-4E9E-C312-64BD-8B0BA9ED2305}"/>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1" name="Group 5">
                  <a:extLst>
                    <a:ext uri="{FF2B5EF4-FFF2-40B4-BE49-F238E27FC236}">
                      <a16:creationId xmlns:a16="http://schemas.microsoft.com/office/drawing/2014/main" id="{9753AFB1-4480-7A11-6320-2B07117BDF55}"/>
                    </a:ext>
                  </a:extLst>
                </p:cNvPr>
                <p:cNvGrpSpPr/>
                <p:nvPr/>
              </p:nvGrpSpPr>
              <p:grpSpPr>
                <a:xfrm>
                  <a:off x="2889102" y="2288406"/>
                  <a:ext cx="1537323" cy="1679535"/>
                  <a:chOff x="2886840" y="2288406"/>
                  <a:chExt cx="1537323" cy="1679535"/>
                </a:xfrm>
                <a:grpFill/>
              </p:grpSpPr>
              <p:sp>
                <p:nvSpPr>
                  <p:cNvPr id="172" name="Moon 3">
                    <a:extLst>
                      <a:ext uri="{FF2B5EF4-FFF2-40B4-BE49-F238E27FC236}">
                        <a16:creationId xmlns:a16="http://schemas.microsoft.com/office/drawing/2014/main" id="{532205B6-232F-A298-8C21-82B8C698148A}"/>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20">
                    <a:extLst>
                      <a:ext uri="{FF2B5EF4-FFF2-40B4-BE49-F238E27FC236}">
                        <a16:creationId xmlns:a16="http://schemas.microsoft.com/office/drawing/2014/main" id="{61CB19C3-28ED-52A2-EB1B-F0CBB8A27F98}"/>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 name="Oval 18">
              <a:extLst>
                <a:ext uri="{FF2B5EF4-FFF2-40B4-BE49-F238E27FC236}">
                  <a16:creationId xmlns:a16="http://schemas.microsoft.com/office/drawing/2014/main" id="{6CBA0042-E877-223E-5DC7-1F29A8D12863}"/>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5B529B31-7591-74C2-C963-A7E881F8BCD0}"/>
                </a:ext>
              </a:extLst>
            </p:cNvPr>
            <p:cNvGrpSpPr/>
            <p:nvPr/>
          </p:nvGrpSpPr>
          <p:grpSpPr>
            <a:xfrm rot="175281">
              <a:off x="7281771" y="4966315"/>
              <a:ext cx="1319546" cy="446802"/>
              <a:chOff x="3810000" y="1677648"/>
              <a:chExt cx="4705061" cy="1827552"/>
            </a:xfrm>
          </p:grpSpPr>
          <p:grpSp>
            <p:nvGrpSpPr>
              <p:cNvPr id="55" name="Group 37">
                <a:extLst>
                  <a:ext uri="{FF2B5EF4-FFF2-40B4-BE49-F238E27FC236}">
                    <a16:creationId xmlns:a16="http://schemas.microsoft.com/office/drawing/2014/main" id="{69F48CF8-D000-7474-4FA2-2341C1E81216}"/>
                  </a:ext>
                </a:extLst>
              </p:cNvPr>
              <p:cNvGrpSpPr/>
              <p:nvPr/>
            </p:nvGrpSpPr>
            <p:grpSpPr>
              <a:xfrm>
                <a:off x="3810000" y="1828800"/>
                <a:ext cx="1776984" cy="1676400"/>
                <a:chOff x="3810000" y="1828800"/>
                <a:chExt cx="4038600" cy="3810000"/>
              </a:xfrm>
            </p:grpSpPr>
            <p:sp>
              <p:nvSpPr>
                <p:cNvPr id="159" name="Half Frame 158">
                  <a:extLst>
                    <a:ext uri="{FF2B5EF4-FFF2-40B4-BE49-F238E27FC236}">
                      <a16:creationId xmlns:a16="http://schemas.microsoft.com/office/drawing/2014/main" id="{28CA3D09-3369-DAA4-0C70-DDA8B5B0C40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Half Frame 159">
                  <a:extLst>
                    <a:ext uri="{FF2B5EF4-FFF2-40B4-BE49-F238E27FC236}">
                      <a16:creationId xmlns:a16="http://schemas.microsoft.com/office/drawing/2014/main" id="{5C0730AA-0E4D-EBAD-F2F1-6A71C0761BA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160">
                  <a:extLst>
                    <a:ext uri="{FF2B5EF4-FFF2-40B4-BE49-F238E27FC236}">
                      <a16:creationId xmlns:a16="http://schemas.microsoft.com/office/drawing/2014/main" id="{C421F246-DA7D-C95D-01FA-529B718D5B9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a:extLst>
                    <a:ext uri="{FF2B5EF4-FFF2-40B4-BE49-F238E27FC236}">
                      <a16:creationId xmlns:a16="http://schemas.microsoft.com/office/drawing/2014/main" id="{15D1322F-9892-D8CF-FA1A-EA85A024E7E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onut 775">
                  <a:extLst>
                    <a:ext uri="{FF2B5EF4-FFF2-40B4-BE49-F238E27FC236}">
                      <a16:creationId xmlns:a16="http://schemas.microsoft.com/office/drawing/2014/main" id="{B2416BE9-539E-BC33-778E-FD48900C990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iamond 163">
                  <a:extLst>
                    <a:ext uri="{FF2B5EF4-FFF2-40B4-BE49-F238E27FC236}">
                      <a16:creationId xmlns:a16="http://schemas.microsoft.com/office/drawing/2014/main" id="{73003246-3D95-81E5-4920-30EBF69BB0D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ECB8AE8C-1B21-C5BC-007B-D3CF33C279E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068F1E12-0041-DB2E-7BFC-FBE0C44FAA3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CE95A86D-1E6A-2D28-00B9-246F798BD0D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38">
                <a:extLst>
                  <a:ext uri="{FF2B5EF4-FFF2-40B4-BE49-F238E27FC236}">
                    <a16:creationId xmlns:a16="http://schemas.microsoft.com/office/drawing/2014/main" id="{6ED300C0-FCA0-1539-097C-29BF6C368812}"/>
                  </a:ext>
                </a:extLst>
              </p:cNvPr>
              <p:cNvGrpSpPr/>
              <p:nvPr/>
            </p:nvGrpSpPr>
            <p:grpSpPr>
              <a:xfrm>
                <a:off x="5314014" y="1757596"/>
                <a:ext cx="1776984" cy="1676400"/>
                <a:chOff x="3810000" y="1828800"/>
                <a:chExt cx="4038600" cy="3810000"/>
              </a:xfrm>
            </p:grpSpPr>
            <p:sp>
              <p:nvSpPr>
                <p:cNvPr id="150" name="Half Frame 149">
                  <a:extLst>
                    <a:ext uri="{FF2B5EF4-FFF2-40B4-BE49-F238E27FC236}">
                      <a16:creationId xmlns:a16="http://schemas.microsoft.com/office/drawing/2014/main" id="{33C5AC8F-20FA-5B3A-FA83-46683AAA031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a:extLst>
                    <a:ext uri="{FF2B5EF4-FFF2-40B4-BE49-F238E27FC236}">
                      <a16:creationId xmlns:a16="http://schemas.microsoft.com/office/drawing/2014/main" id="{BEAEE74C-D3D7-9230-7E1E-039011DCC47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a:extLst>
                    <a:ext uri="{FF2B5EF4-FFF2-40B4-BE49-F238E27FC236}">
                      <a16:creationId xmlns:a16="http://schemas.microsoft.com/office/drawing/2014/main" id="{5153CFD6-75D1-EA2F-4296-A83520A7B1B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a:extLst>
                    <a:ext uri="{FF2B5EF4-FFF2-40B4-BE49-F238E27FC236}">
                      <a16:creationId xmlns:a16="http://schemas.microsoft.com/office/drawing/2014/main" id="{A1EA0256-B028-14A7-26DA-E67E293ED67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onut 766">
                  <a:extLst>
                    <a:ext uri="{FF2B5EF4-FFF2-40B4-BE49-F238E27FC236}">
                      <a16:creationId xmlns:a16="http://schemas.microsoft.com/office/drawing/2014/main" id="{FE1EF2E6-4C1F-2C2A-93DA-1A4E050BAA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iamond 154">
                  <a:extLst>
                    <a:ext uri="{FF2B5EF4-FFF2-40B4-BE49-F238E27FC236}">
                      <a16:creationId xmlns:a16="http://schemas.microsoft.com/office/drawing/2014/main" id="{C11B5EBC-A2DF-87EE-9160-6B0B27B6693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8F4C7ECA-7D83-0E21-3329-C6B9D740BAA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3DE3B8E1-86C3-5D4E-6907-182F1AB237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64FB3AFA-0DF3-0DE8-2E47-C821596826A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48">
                <a:extLst>
                  <a:ext uri="{FF2B5EF4-FFF2-40B4-BE49-F238E27FC236}">
                    <a16:creationId xmlns:a16="http://schemas.microsoft.com/office/drawing/2014/main" id="{0EFF0722-EFCD-E446-23F3-496CE626318F}"/>
                  </a:ext>
                </a:extLst>
              </p:cNvPr>
              <p:cNvGrpSpPr/>
              <p:nvPr/>
            </p:nvGrpSpPr>
            <p:grpSpPr>
              <a:xfrm>
                <a:off x="6738077" y="1677648"/>
                <a:ext cx="1776984" cy="1676400"/>
                <a:chOff x="3810000" y="1828800"/>
                <a:chExt cx="4038600" cy="3810000"/>
              </a:xfrm>
            </p:grpSpPr>
            <p:sp>
              <p:nvSpPr>
                <p:cNvPr id="58" name="Half Frame 57">
                  <a:extLst>
                    <a:ext uri="{FF2B5EF4-FFF2-40B4-BE49-F238E27FC236}">
                      <a16:creationId xmlns:a16="http://schemas.microsoft.com/office/drawing/2014/main" id="{67407B0A-8313-175B-CF72-CC237EAA230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0">
                  <a:extLst>
                    <a:ext uri="{FF2B5EF4-FFF2-40B4-BE49-F238E27FC236}">
                      <a16:creationId xmlns:a16="http://schemas.microsoft.com/office/drawing/2014/main" id="{7DF44717-04CE-9917-6E26-2DF7BB1F47B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51">
                  <a:extLst>
                    <a:ext uri="{FF2B5EF4-FFF2-40B4-BE49-F238E27FC236}">
                      <a16:creationId xmlns:a16="http://schemas.microsoft.com/office/drawing/2014/main" id="{CF111434-218B-24E0-99DB-276AB6DAE9B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52">
                  <a:extLst>
                    <a:ext uri="{FF2B5EF4-FFF2-40B4-BE49-F238E27FC236}">
                      <a16:creationId xmlns:a16="http://schemas.microsoft.com/office/drawing/2014/main" id="{835E3899-0586-E723-FD79-7E44CC3103E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57">
                  <a:extLst>
                    <a:ext uri="{FF2B5EF4-FFF2-40B4-BE49-F238E27FC236}">
                      <a16:creationId xmlns:a16="http://schemas.microsoft.com/office/drawing/2014/main" id="{1DCA01B8-527D-D690-4A90-10ACBCA6FD2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iamond 75">
                  <a:extLst>
                    <a:ext uri="{FF2B5EF4-FFF2-40B4-BE49-F238E27FC236}">
                      <a16:creationId xmlns:a16="http://schemas.microsoft.com/office/drawing/2014/main" id="{9C6A8618-7222-41CA-7AAB-EE5BDCEFC2D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8C09F44A-FE44-379D-9CFA-E55B90E4CBE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41798B0C-86B5-C72A-8CC9-C9020B012D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1F871B7A-4912-84A3-7C18-7C16C77D18C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Cloud 20">
              <a:extLst>
                <a:ext uri="{FF2B5EF4-FFF2-40B4-BE49-F238E27FC236}">
                  <a16:creationId xmlns:a16="http://schemas.microsoft.com/office/drawing/2014/main" id="{D17ADE4A-5D65-BA64-CAAB-590E9475B525}"/>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C9881C-EDA5-1A59-50C1-508B4A833141}"/>
                </a:ext>
              </a:extLst>
            </p:cNvPr>
            <p:cNvGrpSpPr/>
            <p:nvPr/>
          </p:nvGrpSpPr>
          <p:grpSpPr>
            <a:xfrm>
              <a:off x="7162023" y="1568903"/>
              <a:ext cx="1544762" cy="259293"/>
              <a:chOff x="7105896" y="1557210"/>
              <a:chExt cx="1544762" cy="488119"/>
            </a:xfrm>
          </p:grpSpPr>
          <p:sp>
            <p:nvSpPr>
              <p:cNvPr id="23" name="Rounded Rectangle 15">
                <a:extLst>
                  <a:ext uri="{FF2B5EF4-FFF2-40B4-BE49-F238E27FC236}">
                    <a16:creationId xmlns:a16="http://schemas.microsoft.com/office/drawing/2014/main" id="{3673B77E-21E8-DDCB-96A9-FCC1F440DBE0}"/>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9">
                <a:extLst>
                  <a:ext uri="{FF2B5EF4-FFF2-40B4-BE49-F238E27FC236}">
                    <a16:creationId xmlns:a16="http://schemas.microsoft.com/office/drawing/2014/main" id="{2FC9FEC5-41D8-D8F6-8487-43DEF7E8750E}"/>
                  </a:ext>
                </a:extLst>
              </p:cNvPr>
              <p:cNvGrpSpPr/>
              <p:nvPr/>
            </p:nvGrpSpPr>
            <p:grpSpPr>
              <a:xfrm rot="160736">
                <a:off x="7230848" y="1557210"/>
                <a:ext cx="1269517" cy="488119"/>
                <a:chOff x="3810000" y="1677648"/>
                <a:chExt cx="4705061" cy="1827552"/>
              </a:xfrm>
            </p:grpSpPr>
            <p:grpSp>
              <p:nvGrpSpPr>
                <p:cNvPr id="25" name="Group 37">
                  <a:extLst>
                    <a:ext uri="{FF2B5EF4-FFF2-40B4-BE49-F238E27FC236}">
                      <a16:creationId xmlns:a16="http://schemas.microsoft.com/office/drawing/2014/main" id="{DC14D295-7753-03BA-DC9A-D3169BF47F99}"/>
                    </a:ext>
                  </a:extLst>
                </p:cNvPr>
                <p:cNvGrpSpPr/>
                <p:nvPr/>
              </p:nvGrpSpPr>
              <p:grpSpPr>
                <a:xfrm>
                  <a:off x="3810000" y="1828800"/>
                  <a:ext cx="1776984" cy="1676400"/>
                  <a:chOff x="3810000" y="1828800"/>
                  <a:chExt cx="4038600" cy="3810000"/>
                </a:xfrm>
              </p:grpSpPr>
              <p:sp>
                <p:nvSpPr>
                  <p:cNvPr id="46" name="Half Frame 45">
                    <a:extLst>
                      <a:ext uri="{FF2B5EF4-FFF2-40B4-BE49-F238E27FC236}">
                        <a16:creationId xmlns:a16="http://schemas.microsoft.com/office/drawing/2014/main" id="{21527FB6-72EF-C615-69DE-C8E29314FB5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7A11008C-489E-17A8-71B1-15302AFFADC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7C12AE43-6DFB-30C8-9556-39DAA8C2B62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a:extLst>
                      <a:ext uri="{FF2B5EF4-FFF2-40B4-BE49-F238E27FC236}">
                        <a16:creationId xmlns:a16="http://schemas.microsoft.com/office/drawing/2014/main" id="{544113F9-56EF-B9CB-A5BF-EEE946AC2BF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745">
                    <a:extLst>
                      <a:ext uri="{FF2B5EF4-FFF2-40B4-BE49-F238E27FC236}">
                        <a16:creationId xmlns:a16="http://schemas.microsoft.com/office/drawing/2014/main" id="{551968B1-F386-B9B1-AC1D-14D1FA575BC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iamond 50">
                    <a:extLst>
                      <a:ext uri="{FF2B5EF4-FFF2-40B4-BE49-F238E27FC236}">
                        <a16:creationId xmlns:a16="http://schemas.microsoft.com/office/drawing/2014/main" id="{D5D558A0-DE79-F78D-7F9A-DD22054EDC5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FABCCB45-DD88-DFC5-298E-F6317611E0B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D9DD2B94-937A-CBB8-1A81-2E9A8175F00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0CB58048-C319-0E57-BFAE-1F1ADC74F84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8">
                  <a:extLst>
                    <a:ext uri="{FF2B5EF4-FFF2-40B4-BE49-F238E27FC236}">
                      <a16:creationId xmlns:a16="http://schemas.microsoft.com/office/drawing/2014/main" id="{C81D6158-7DF2-03F4-B68B-51D7D16B757C}"/>
                    </a:ext>
                  </a:extLst>
                </p:cNvPr>
                <p:cNvGrpSpPr/>
                <p:nvPr/>
              </p:nvGrpSpPr>
              <p:grpSpPr>
                <a:xfrm>
                  <a:off x="5314014" y="1757596"/>
                  <a:ext cx="1776984" cy="1676400"/>
                  <a:chOff x="3810000" y="1828800"/>
                  <a:chExt cx="4038600" cy="3810000"/>
                </a:xfrm>
              </p:grpSpPr>
              <p:sp>
                <p:nvSpPr>
                  <p:cNvPr id="37" name="Half Frame 36">
                    <a:extLst>
                      <a:ext uri="{FF2B5EF4-FFF2-40B4-BE49-F238E27FC236}">
                        <a16:creationId xmlns:a16="http://schemas.microsoft.com/office/drawing/2014/main" id="{F2619A86-7C2D-986E-D087-E3FEAFAC481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7D9FE1DA-8019-B202-1D00-E6C54089D5C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a:extLst>
                      <a:ext uri="{FF2B5EF4-FFF2-40B4-BE49-F238E27FC236}">
                        <a16:creationId xmlns:a16="http://schemas.microsoft.com/office/drawing/2014/main" id="{3B2D2394-D622-7B53-FA2E-65C6A0BAA57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Half Frame 39">
                    <a:extLst>
                      <a:ext uri="{FF2B5EF4-FFF2-40B4-BE49-F238E27FC236}">
                        <a16:creationId xmlns:a16="http://schemas.microsoft.com/office/drawing/2014/main" id="{B61A1834-07C5-E1E5-EF0B-50167872DE8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736">
                    <a:extLst>
                      <a:ext uri="{FF2B5EF4-FFF2-40B4-BE49-F238E27FC236}">
                        <a16:creationId xmlns:a16="http://schemas.microsoft.com/office/drawing/2014/main" id="{9EBF2943-F924-715B-CBFA-F5706A8B6E0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iamond 41">
                    <a:extLst>
                      <a:ext uri="{FF2B5EF4-FFF2-40B4-BE49-F238E27FC236}">
                        <a16:creationId xmlns:a16="http://schemas.microsoft.com/office/drawing/2014/main" id="{D1A9E6F5-DC5F-BCBC-F4B8-E8B946A2CAC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A1B65EA2-577C-5982-BF9B-FB2093A2EF0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A6B665C0-5ABF-3162-FFA1-2B85B60021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1FA903AF-2D1D-59BE-33AF-367677C0ABE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48">
                  <a:extLst>
                    <a:ext uri="{FF2B5EF4-FFF2-40B4-BE49-F238E27FC236}">
                      <a16:creationId xmlns:a16="http://schemas.microsoft.com/office/drawing/2014/main" id="{1BAB62BC-59A1-F004-7575-CF4CA8504B4E}"/>
                    </a:ext>
                  </a:extLst>
                </p:cNvPr>
                <p:cNvGrpSpPr/>
                <p:nvPr/>
              </p:nvGrpSpPr>
              <p:grpSpPr>
                <a:xfrm>
                  <a:off x="6738077" y="1677648"/>
                  <a:ext cx="1776984" cy="1676400"/>
                  <a:chOff x="3810000" y="1828800"/>
                  <a:chExt cx="4038600" cy="3810000"/>
                </a:xfrm>
              </p:grpSpPr>
              <p:sp>
                <p:nvSpPr>
                  <p:cNvPr id="28" name="Half Frame 27">
                    <a:extLst>
                      <a:ext uri="{FF2B5EF4-FFF2-40B4-BE49-F238E27FC236}">
                        <a16:creationId xmlns:a16="http://schemas.microsoft.com/office/drawing/2014/main" id="{873A4172-218B-173D-5F5C-16ACAC9EA43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9042F459-F5E1-83EE-4186-E5ED81E9E43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97F21F21-E02C-C1B6-9CE9-6648227ABB2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F80877D3-3B59-C92C-EC8F-D18BB5ADDE3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727">
                    <a:extLst>
                      <a:ext uri="{FF2B5EF4-FFF2-40B4-BE49-F238E27FC236}">
                        <a16:creationId xmlns:a16="http://schemas.microsoft.com/office/drawing/2014/main" id="{809756A3-0A51-02BF-6019-23E5488D8AC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iamond 32">
                    <a:extLst>
                      <a:ext uri="{FF2B5EF4-FFF2-40B4-BE49-F238E27FC236}">
                        <a16:creationId xmlns:a16="http://schemas.microsoft.com/office/drawing/2014/main" id="{F1B123EE-1588-EB5B-6BA8-775A4ED4315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E33351DA-DA94-BDB5-A10F-907BAFB29A1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5B75A125-CDDD-C077-394A-B44B02E33C1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30A22B79-2C5E-EEE8-9DDA-A51AC83F58D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40465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331B4D-C44C-4C96-A11C-3F98AF091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3530672" y="247739"/>
            <a:ext cx="5105400" cy="707886"/>
          </a:xfrm>
          <a:prstGeom prst="rect">
            <a:avLst/>
          </a:prstGeom>
          <a:noFill/>
        </p:spPr>
        <p:txBody>
          <a:bodyPr wrap="square" rtlCol="0">
            <a:spAutoFit/>
          </a:bodyPr>
          <a:lstStyle/>
          <a:p>
            <a:pPr algn="ctr"/>
            <a:r>
              <a:rPr lang="en-US" sz="4000" dirty="0">
                <a:solidFill>
                  <a:srgbClr val="FFFF00"/>
                </a:solidFill>
                <a:latin typeface="Papyrus" panose="03070502060502030205" pitchFamily="66" charset="0"/>
              </a:rPr>
              <a:t>Divine Investiture</a:t>
            </a:r>
          </a:p>
        </p:txBody>
      </p:sp>
      <p:sp>
        <p:nvSpPr>
          <p:cNvPr id="6" name="TextBox 5"/>
          <p:cNvSpPr txBox="1"/>
          <p:nvPr/>
        </p:nvSpPr>
        <p:spPr>
          <a:xfrm>
            <a:off x="1773836" y="1274165"/>
            <a:ext cx="8686800" cy="3108543"/>
          </a:xfrm>
          <a:prstGeom prst="rect">
            <a:avLst/>
          </a:prstGeom>
          <a:noFill/>
        </p:spPr>
        <p:txBody>
          <a:bodyPr wrap="square" rtlCol="0">
            <a:spAutoFit/>
          </a:bodyPr>
          <a:lstStyle/>
          <a:p>
            <a:r>
              <a:rPr lang="en-US" sz="2800" dirty="0">
                <a:solidFill>
                  <a:srgbClr val="FFFF00"/>
                </a:solidFill>
              </a:rPr>
              <a:t>The Savior speaks for the Father (D&amp;C 29:1, 42, 46)</a:t>
            </a:r>
          </a:p>
          <a:p>
            <a:endParaRPr lang="en-US" sz="2800" dirty="0">
              <a:solidFill>
                <a:srgbClr val="FFFF00"/>
              </a:solidFill>
            </a:endParaRPr>
          </a:p>
          <a:p>
            <a:r>
              <a:rPr lang="en-US" sz="2800" dirty="0">
                <a:solidFill>
                  <a:srgbClr val="FFFF00"/>
                </a:solidFill>
              </a:rPr>
              <a:t>	The Holy Ghost speaks for the Savior(Moses 5:9)</a:t>
            </a:r>
          </a:p>
          <a:p>
            <a:endParaRPr lang="en-US" sz="2800" dirty="0">
              <a:solidFill>
                <a:srgbClr val="FFFF00"/>
              </a:solidFill>
            </a:endParaRPr>
          </a:p>
          <a:p>
            <a:r>
              <a:rPr lang="en-US" sz="2800" dirty="0">
                <a:solidFill>
                  <a:srgbClr val="FFFF00"/>
                </a:solidFill>
              </a:rPr>
              <a:t>		An angel speaks for the Savior (Rev. 1:1)</a:t>
            </a:r>
          </a:p>
          <a:p>
            <a:endParaRPr lang="en-US" sz="2800" dirty="0">
              <a:solidFill>
                <a:srgbClr val="FFFF00"/>
              </a:solidFill>
            </a:endParaRPr>
          </a:p>
          <a:p>
            <a:r>
              <a:rPr lang="en-US" sz="2800" dirty="0">
                <a:solidFill>
                  <a:srgbClr val="FFFF00"/>
                </a:solidFill>
              </a:rPr>
              <a:t>			And so forth….</a:t>
            </a:r>
          </a:p>
        </p:txBody>
      </p:sp>
      <p:pic>
        <p:nvPicPr>
          <p:cNvPr id="7" name="Picture 6" descr="jesus 2.jpg"/>
          <p:cNvPicPr>
            <a:picLocks noChangeAspect="1"/>
          </p:cNvPicPr>
          <p:nvPr/>
        </p:nvPicPr>
        <p:blipFill>
          <a:blip r:embed="rId3" cstate="print"/>
          <a:stretch>
            <a:fillRect/>
          </a:stretch>
        </p:blipFill>
        <p:spPr>
          <a:xfrm>
            <a:off x="732777" y="2955174"/>
            <a:ext cx="2797895" cy="3492148"/>
          </a:xfrm>
          <a:prstGeom prst="rect">
            <a:avLst/>
          </a:prstGeom>
        </p:spPr>
      </p:pic>
      <p:pic>
        <p:nvPicPr>
          <p:cNvPr id="3" name="Picture 2">
            <a:extLst>
              <a:ext uri="{FF2B5EF4-FFF2-40B4-BE49-F238E27FC236}">
                <a16:creationId xmlns:a16="http://schemas.microsoft.com/office/drawing/2014/main" id="{37FBB2B7-EC41-4B4D-8A52-FDE319D41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488" y="3590223"/>
            <a:ext cx="2282311" cy="3041009"/>
          </a:xfrm>
          <a:prstGeom prst="rect">
            <a:avLst/>
          </a:prstGeom>
        </p:spPr>
      </p:pic>
    </p:spTree>
    <p:extLst>
      <p:ext uri="{BB962C8B-B14F-4D97-AF65-F5344CB8AC3E}">
        <p14:creationId xmlns:p14="http://schemas.microsoft.com/office/powerpoint/2010/main" val="28511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0FA3A1-E326-40DC-A4B3-40771DAA8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282388" y="266012"/>
            <a:ext cx="11779624" cy="707886"/>
          </a:xfrm>
          <a:prstGeom prst="rect">
            <a:avLst/>
          </a:prstGeom>
          <a:noFill/>
        </p:spPr>
        <p:txBody>
          <a:bodyPr wrap="square" rtlCol="0">
            <a:spAutoFit/>
          </a:bodyPr>
          <a:lstStyle/>
          <a:p>
            <a:pPr algn="ctr"/>
            <a:r>
              <a:rPr lang="en-US" sz="4000" dirty="0">
                <a:solidFill>
                  <a:srgbClr val="FFFF00"/>
                </a:solidFill>
                <a:latin typeface="Papyrus" panose="03070502060502030205" pitchFamily="66" charset="0"/>
              </a:rPr>
              <a:t>Jesus In Speaking For The Father</a:t>
            </a:r>
          </a:p>
        </p:txBody>
      </p:sp>
      <p:sp>
        <p:nvSpPr>
          <p:cNvPr id="6" name="TextBox 5"/>
          <p:cNvSpPr txBox="1"/>
          <p:nvPr/>
        </p:nvSpPr>
        <p:spPr>
          <a:xfrm>
            <a:off x="943425" y="1295401"/>
            <a:ext cx="4626964" cy="3539430"/>
          </a:xfrm>
          <a:prstGeom prst="rect">
            <a:avLst/>
          </a:prstGeom>
          <a:noFill/>
        </p:spPr>
        <p:txBody>
          <a:bodyPr wrap="square" rtlCol="0">
            <a:spAutoFit/>
          </a:bodyPr>
          <a:lstStyle/>
          <a:p>
            <a:r>
              <a:rPr lang="en-US" sz="2800" dirty="0">
                <a:solidFill>
                  <a:srgbClr val="FFFF00"/>
                </a:solidFill>
              </a:rPr>
              <a:t>“In giving revelations our Savior speaks at times for Himself; at other times for the Father, and in the Father’s name, as though He were the Father, and yet it is Jesus Christ, our Redeemer who gives the message.”</a:t>
            </a:r>
          </a:p>
        </p:txBody>
      </p:sp>
      <p:sp>
        <p:nvSpPr>
          <p:cNvPr id="7" name="TextBox 6"/>
          <p:cNvSpPr txBox="1"/>
          <p:nvPr/>
        </p:nvSpPr>
        <p:spPr>
          <a:xfrm>
            <a:off x="3375212" y="6225827"/>
            <a:ext cx="8686800" cy="523220"/>
          </a:xfrm>
          <a:prstGeom prst="rect">
            <a:avLst/>
          </a:prstGeom>
          <a:noFill/>
        </p:spPr>
        <p:txBody>
          <a:bodyPr wrap="square" rtlCol="0">
            <a:spAutoFit/>
          </a:bodyPr>
          <a:lstStyle/>
          <a:p>
            <a:pPr algn="r"/>
            <a:r>
              <a:rPr lang="en-US" sz="2800" dirty="0">
                <a:solidFill>
                  <a:srgbClr val="FFFF00"/>
                </a:solidFill>
              </a:rPr>
              <a:t>(2)</a:t>
            </a:r>
          </a:p>
        </p:txBody>
      </p:sp>
      <p:sp>
        <p:nvSpPr>
          <p:cNvPr id="8" name="TextBox 7"/>
          <p:cNvSpPr txBox="1"/>
          <p:nvPr/>
        </p:nvSpPr>
        <p:spPr>
          <a:xfrm>
            <a:off x="6041036" y="5105400"/>
            <a:ext cx="4626964" cy="769441"/>
          </a:xfrm>
          <a:prstGeom prst="rect">
            <a:avLst/>
          </a:prstGeom>
          <a:noFill/>
        </p:spPr>
        <p:txBody>
          <a:bodyPr wrap="square" rtlCol="0">
            <a:spAutoFit/>
          </a:bodyPr>
          <a:lstStyle/>
          <a:p>
            <a:r>
              <a:rPr lang="en-US" sz="4400" dirty="0">
                <a:solidFill>
                  <a:srgbClr val="FFFF00"/>
                </a:solidFill>
                <a:effectLst>
                  <a:glow rad="228600">
                    <a:schemeClr val="accent5">
                      <a:satMod val="175000"/>
                      <a:alpha val="40000"/>
                    </a:schemeClr>
                  </a:glow>
                </a:effectLst>
              </a:rPr>
              <a:t>Read D&amp;C 29:1</a:t>
            </a:r>
          </a:p>
        </p:txBody>
      </p:sp>
      <p:pic>
        <p:nvPicPr>
          <p:cNvPr id="3" name="Picture 2">
            <a:extLst>
              <a:ext uri="{FF2B5EF4-FFF2-40B4-BE49-F238E27FC236}">
                <a16:creationId xmlns:a16="http://schemas.microsoft.com/office/drawing/2014/main" id="{C5AF7727-EFE3-462F-A9A5-76ED2FAA5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629" y="1324884"/>
            <a:ext cx="4400550" cy="3514725"/>
          </a:xfrm>
          <a:prstGeom prst="rect">
            <a:avLst/>
          </a:prstGeom>
        </p:spPr>
      </p:pic>
    </p:spTree>
    <p:extLst>
      <p:ext uri="{BB962C8B-B14F-4D97-AF65-F5344CB8AC3E}">
        <p14:creationId xmlns:p14="http://schemas.microsoft.com/office/powerpoint/2010/main" val="9685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1B6DC2-D160-468C-AD86-D1FD23617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2311472" y="246092"/>
            <a:ext cx="7543800" cy="707886"/>
          </a:xfrm>
          <a:prstGeom prst="rect">
            <a:avLst/>
          </a:prstGeom>
          <a:noFill/>
        </p:spPr>
        <p:txBody>
          <a:bodyPr wrap="square" rtlCol="0">
            <a:spAutoFit/>
          </a:bodyPr>
          <a:lstStyle/>
          <a:p>
            <a:pPr algn="ctr"/>
            <a:r>
              <a:rPr lang="en-US" sz="4000" dirty="0">
                <a:solidFill>
                  <a:srgbClr val="FFFF00"/>
                </a:solidFill>
                <a:latin typeface="Papyrus" panose="03070502060502030205" pitchFamily="66" charset="0"/>
              </a:rPr>
              <a:t>John Address Us In Our Day</a:t>
            </a:r>
          </a:p>
        </p:txBody>
      </p:sp>
      <p:sp>
        <p:nvSpPr>
          <p:cNvPr id="6" name="TextBox 5"/>
          <p:cNvSpPr txBox="1"/>
          <p:nvPr/>
        </p:nvSpPr>
        <p:spPr>
          <a:xfrm>
            <a:off x="981635" y="696595"/>
            <a:ext cx="4626964" cy="2246769"/>
          </a:xfrm>
          <a:prstGeom prst="rect">
            <a:avLst/>
          </a:prstGeom>
          <a:noFill/>
        </p:spPr>
        <p:txBody>
          <a:bodyPr wrap="square" rtlCol="0">
            <a:spAutoFit/>
          </a:bodyPr>
          <a:lstStyle/>
          <a:p>
            <a:r>
              <a:rPr lang="en-US" sz="2800" i="1" dirty="0">
                <a:solidFill>
                  <a:srgbClr val="FFFF00"/>
                </a:solidFill>
              </a:rPr>
              <a:t>JST </a:t>
            </a:r>
          </a:p>
          <a:p>
            <a:endParaRPr lang="en-US" sz="2800" i="1" dirty="0">
              <a:solidFill>
                <a:srgbClr val="FFFF00"/>
              </a:solidFill>
            </a:endParaRPr>
          </a:p>
          <a:p>
            <a:r>
              <a:rPr lang="en-US" sz="2800" i="1" dirty="0">
                <a:solidFill>
                  <a:srgbClr val="FFFF00"/>
                </a:solidFill>
              </a:rPr>
              <a:t>Blessed are they who hear and understand the words of the prophecy.</a:t>
            </a:r>
          </a:p>
        </p:txBody>
      </p:sp>
      <p:sp>
        <p:nvSpPr>
          <p:cNvPr id="7" name="TextBox 6"/>
          <p:cNvSpPr txBox="1"/>
          <p:nvPr/>
        </p:nvSpPr>
        <p:spPr>
          <a:xfrm>
            <a:off x="138953" y="6334780"/>
            <a:ext cx="8686800" cy="523220"/>
          </a:xfrm>
          <a:prstGeom prst="rect">
            <a:avLst/>
          </a:prstGeom>
          <a:noFill/>
        </p:spPr>
        <p:txBody>
          <a:bodyPr wrap="square" rtlCol="0">
            <a:spAutoFit/>
          </a:bodyPr>
          <a:lstStyle/>
          <a:p>
            <a:r>
              <a:rPr lang="en-US" sz="2800" dirty="0">
                <a:solidFill>
                  <a:srgbClr val="FFFF00"/>
                </a:solidFill>
              </a:rPr>
              <a:t>Revelation 1:2-3</a:t>
            </a:r>
          </a:p>
        </p:txBody>
      </p:sp>
      <p:sp>
        <p:nvSpPr>
          <p:cNvPr id="8" name="TextBox 7"/>
          <p:cNvSpPr txBox="1"/>
          <p:nvPr/>
        </p:nvSpPr>
        <p:spPr>
          <a:xfrm>
            <a:off x="5257800" y="5715000"/>
            <a:ext cx="4626964" cy="523220"/>
          </a:xfrm>
          <a:prstGeom prst="rect">
            <a:avLst/>
          </a:prstGeom>
          <a:noFill/>
        </p:spPr>
        <p:txBody>
          <a:bodyPr wrap="square" rtlCol="0">
            <a:spAutoFit/>
          </a:bodyPr>
          <a:lstStyle/>
          <a:p>
            <a:r>
              <a:rPr lang="en-US" sz="2800" dirty="0">
                <a:solidFill>
                  <a:srgbClr val="FFFF00"/>
                </a:solidFill>
              </a:rPr>
              <a:t>The Lord </a:t>
            </a:r>
            <a:r>
              <a:rPr lang="en-US" sz="2800" dirty="0" err="1">
                <a:solidFill>
                  <a:srgbClr val="FFFF00"/>
                </a:solidFill>
              </a:rPr>
              <a:t>draweth</a:t>
            </a:r>
            <a:r>
              <a:rPr lang="en-US" sz="2800" dirty="0">
                <a:solidFill>
                  <a:srgbClr val="FFFF00"/>
                </a:solidFill>
              </a:rPr>
              <a:t> nigh</a:t>
            </a:r>
          </a:p>
        </p:txBody>
      </p:sp>
      <p:pic>
        <p:nvPicPr>
          <p:cNvPr id="3" name="Picture 2">
            <a:extLst>
              <a:ext uri="{FF2B5EF4-FFF2-40B4-BE49-F238E27FC236}">
                <a16:creationId xmlns:a16="http://schemas.microsoft.com/office/drawing/2014/main" id="{433D1667-7437-422B-ABA6-3383B0A72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879" y="2580252"/>
            <a:ext cx="6181344" cy="2895600"/>
          </a:xfrm>
          <a:prstGeom prst="rect">
            <a:avLst/>
          </a:prstGeom>
        </p:spPr>
      </p:pic>
    </p:spTree>
    <p:extLst>
      <p:ext uri="{BB962C8B-B14F-4D97-AF65-F5344CB8AC3E}">
        <p14:creationId xmlns:p14="http://schemas.microsoft.com/office/powerpoint/2010/main" val="30532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4BA4B9-EDEA-42A1-A47A-7D38CD059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363071" y="205875"/>
            <a:ext cx="11672047" cy="707886"/>
          </a:xfrm>
          <a:prstGeom prst="rect">
            <a:avLst/>
          </a:prstGeom>
          <a:noFill/>
        </p:spPr>
        <p:txBody>
          <a:bodyPr wrap="square" rtlCol="0">
            <a:spAutoFit/>
          </a:bodyPr>
          <a:lstStyle/>
          <a:p>
            <a:pPr algn="ctr"/>
            <a:r>
              <a:rPr lang="en-US" sz="4000" dirty="0">
                <a:solidFill>
                  <a:srgbClr val="FFFF00"/>
                </a:solidFill>
                <a:latin typeface="Papyrus" panose="03070502060502030205" pitchFamily="66" charset="0"/>
              </a:rPr>
              <a:t>John’s Testimony Over the Churches</a:t>
            </a:r>
          </a:p>
        </p:txBody>
      </p:sp>
      <p:sp>
        <p:nvSpPr>
          <p:cNvPr id="6" name="TextBox 5"/>
          <p:cNvSpPr txBox="1"/>
          <p:nvPr/>
        </p:nvSpPr>
        <p:spPr>
          <a:xfrm>
            <a:off x="733930" y="1501589"/>
            <a:ext cx="4626964" cy="2677656"/>
          </a:xfrm>
          <a:prstGeom prst="rect">
            <a:avLst/>
          </a:prstGeom>
          <a:noFill/>
        </p:spPr>
        <p:txBody>
          <a:bodyPr wrap="square" rtlCol="0">
            <a:spAutoFit/>
          </a:bodyPr>
          <a:lstStyle/>
          <a:p>
            <a:r>
              <a:rPr lang="en-US" sz="2800" dirty="0">
                <a:solidFill>
                  <a:srgbClr val="FFFF00"/>
                </a:solidFill>
              </a:rPr>
              <a:t>To the 7 leaders of the 7 branches of the Church in Asia</a:t>
            </a:r>
          </a:p>
          <a:p>
            <a:endParaRPr lang="en-US" sz="2800" dirty="0">
              <a:solidFill>
                <a:srgbClr val="FFFF00"/>
              </a:solidFill>
            </a:endParaRPr>
          </a:p>
          <a:p>
            <a:r>
              <a:rPr lang="en-US" sz="2800" dirty="0">
                <a:solidFill>
                  <a:srgbClr val="FFFF00"/>
                </a:solidFill>
              </a:rPr>
              <a:t>Now western Turkey</a:t>
            </a:r>
          </a:p>
          <a:p>
            <a:r>
              <a:rPr lang="en-US" sz="2800" dirty="0">
                <a:solidFill>
                  <a:srgbClr val="FFFF00"/>
                </a:solidFill>
              </a:rPr>
              <a:t>Sends blessings and peace from Jesus Christ</a:t>
            </a:r>
          </a:p>
        </p:txBody>
      </p:sp>
      <p:sp>
        <p:nvSpPr>
          <p:cNvPr id="7" name="TextBox 6"/>
          <p:cNvSpPr txBox="1"/>
          <p:nvPr/>
        </p:nvSpPr>
        <p:spPr>
          <a:xfrm>
            <a:off x="0" y="6352152"/>
            <a:ext cx="8686800" cy="523220"/>
          </a:xfrm>
          <a:prstGeom prst="rect">
            <a:avLst/>
          </a:prstGeom>
          <a:noFill/>
        </p:spPr>
        <p:txBody>
          <a:bodyPr wrap="square" rtlCol="0">
            <a:spAutoFit/>
          </a:bodyPr>
          <a:lstStyle/>
          <a:p>
            <a:r>
              <a:rPr lang="en-US" sz="2800" dirty="0">
                <a:solidFill>
                  <a:srgbClr val="FFFF00"/>
                </a:solidFill>
              </a:rPr>
              <a:t>Revelation 1:4-5</a:t>
            </a:r>
          </a:p>
        </p:txBody>
      </p:sp>
      <p:sp>
        <p:nvSpPr>
          <p:cNvPr id="8" name="TextBox 7"/>
          <p:cNvSpPr txBox="1"/>
          <p:nvPr/>
        </p:nvSpPr>
        <p:spPr>
          <a:xfrm>
            <a:off x="4854387" y="4381861"/>
            <a:ext cx="6037729" cy="1815882"/>
          </a:xfrm>
          <a:prstGeom prst="rect">
            <a:avLst/>
          </a:prstGeom>
          <a:noFill/>
        </p:spPr>
        <p:txBody>
          <a:bodyPr wrap="square" rtlCol="0">
            <a:spAutoFit/>
          </a:bodyPr>
          <a:lstStyle/>
          <a:p>
            <a:r>
              <a:rPr lang="en-US" sz="2800" dirty="0">
                <a:solidFill>
                  <a:srgbClr val="FFFF00"/>
                </a:solidFill>
              </a:rPr>
              <a:t>Being cleansed by Atonement</a:t>
            </a:r>
          </a:p>
          <a:p>
            <a:r>
              <a:rPr lang="en-US" sz="2800" dirty="0">
                <a:solidFill>
                  <a:srgbClr val="FFFF00"/>
                </a:solidFill>
              </a:rPr>
              <a:t>---washed us---blood cells constantly cleans out toxins and give us newness of life to each cell.</a:t>
            </a:r>
          </a:p>
        </p:txBody>
      </p:sp>
      <p:pic>
        <p:nvPicPr>
          <p:cNvPr id="3" name="Picture 2">
            <a:extLst>
              <a:ext uri="{FF2B5EF4-FFF2-40B4-BE49-F238E27FC236}">
                <a16:creationId xmlns:a16="http://schemas.microsoft.com/office/drawing/2014/main" id="{F541F3BD-73FE-4C07-9522-F19685EEB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257" y="1168261"/>
            <a:ext cx="4711700" cy="2959100"/>
          </a:xfrm>
          <a:prstGeom prst="rect">
            <a:avLst/>
          </a:prstGeom>
        </p:spPr>
      </p:pic>
    </p:spTree>
    <p:extLst>
      <p:ext uri="{BB962C8B-B14F-4D97-AF65-F5344CB8AC3E}">
        <p14:creationId xmlns:p14="http://schemas.microsoft.com/office/powerpoint/2010/main" val="166396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5F665-E3C5-4113-B8AC-F742630E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TextBox 1"/>
          <p:cNvSpPr txBox="1"/>
          <p:nvPr/>
        </p:nvSpPr>
        <p:spPr>
          <a:xfrm>
            <a:off x="552149" y="623624"/>
            <a:ext cx="7267481" cy="5632311"/>
          </a:xfrm>
          <a:prstGeom prst="rect">
            <a:avLst/>
          </a:prstGeom>
          <a:noFill/>
        </p:spPr>
        <p:txBody>
          <a:bodyPr wrap="square" rtlCol="0">
            <a:spAutoFit/>
          </a:bodyPr>
          <a:lstStyle/>
          <a:p>
            <a:r>
              <a:rPr lang="en-US" sz="2400" dirty="0">
                <a:solidFill>
                  <a:schemeClr val="bg1"/>
                </a:solidFill>
              </a:rPr>
              <a:t>Addressed to the seven branches of the Church in Asia Minor. However, it is not exclusively for them.  </a:t>
            </a:r>
          </a:p>
          <a:p>
            <a:endParaRPr lang="en-US" sz="2400" dirty="0">
              <a:solidFill>
                <a:schemeClr val="bg1"/>
              </a:solidFill>
            </a:endParaRPr>
          </a:p>
          <a:p>
            <a:r>
              <a:rPr lang="en-US" sz="2400" dirty="0">
                <a:solidFill>
                  <a:schemeClr val="bg1"/>
                </a:solidFill>
              </a:rPr>
              <a:t>Background: Severe persecution against the Saints. Most likely administered by Rome either during the reign of Nero ad 54-68 or Domitian ad 81-96. Domitian persecuted those who did not worship gods approved by the state and many refused and were executed or exiled. </a:t>
            </a:r>
          </a:p>
          <a:p>
            <a:endParaRPr lang="en-US" sz="2400" dirty="0">
              <a:solidFill>
                <a:schemeClr val="bg1"/>
              </a:solidFill>
            </a:endParaRPr>
          </a:p>
          <a:p>
            <a:r>
              <a:rPr lang="en-US" sz="2400" dirty="0">
                <a:solidFill>
                  <a:schemeClr val="bg1"/>
                </a:solidFill>
              </a:rPr>
              <a:t>John wrote from a penal colony on the Island of Patmos, where he had been exiled because of his word of God and testimony of Jesus Christ. </a:t>
            </a:r>
          </a:p>
          <a:p>
            <a:endParaRPr lang="en-US" sz="2400" dirty="0">
              <a:solidFill>
                <a:schemeClr val="bg1"/>
              </a:solidFill>
            </a:endParaRPr>
          </a:p>
          <a:p>
            <a:r>
              <a:rPr lang="en-US" sz="2400" dirty="0">
                <a:solidFill>
                  <a:schemeClr val="bg1"/>
                </a:solidFill>
              </a:rPr>
              <a:t>The early Church suffered from internal apostasy , a warning from Paul the apostle. </a:t>
            </a:r>
          </a:p>
        </p:txBody>
      </p:sp>
      <p:pic>
        <p:nvPicPr>
          <p:cNvPr id="1026" name="Picture 2" descr="Image result for patmos joh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0532" y="1071282"/>
            <a:ext cx="3627926" cy="385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D41031-B51C-4D03-9EA4-9D591CBAA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TextBox 1"/>
          <p:cNvSpPr txBox="1"/>
          <p:nvPr/>
        </p:nvSpPr>
        <p:spPr>
          <a:xfrm>
            <a:off x="1828800" y="685800"/>
            <a:ext cx="8534400" cy="5201424"/>
          </a:xfrm>
          <a:prstGeom prst="rect">
            <a:avLst/>
          </a:prstGeom>
          <a:noFill/>
        </p:spPr>
        <p:txBody>
          <a:bodyPr wrap="square" rtlCol="0">
            <a:spAutoFit/>
          </a:bodyPr>
          <a:lstStyle/>
          <a:p>
            <a:pPr algn="ctr"/>
            <a:r>
              <a:rPr lang="en-US" sz="4400" dirty="0">
                <a:solidFill>
                  <a:schemeClr val="bg1"/>
                </a:solidFill>
                <a:latin typeface="Papyrus" panose="03070502060502030205" pitchFamily="66" charset="0"/>
              </a:rPr>
              <a:t>About Revelation: </a:t>
            </a:r>
          </a:p>
          <a:p>
            <a:endParaRPr lang="en-US" sz="2400" dirty="0">
              <a:solidFill>
                <a:schemeClr val="bg1"/>
              </a:solidFill>
            </a:endParaRPr>
          </a:p>
          <a:p>
            <a:r>
              <a:rPr lang="en-US" sz="2400" dirty="0">
                <a:solidFill>
                  <a:schemeClr val="bg1"/>
                </a:solidFill>
              </a:rPr>
              <a:t>Same as all scriptures, there will be an eventual triumph on this earth of God over the devil. A permanent victory of good over evil, of the saints over their persecutors, of the kingdom of God over the kingdoms of men and of Satan. </a:t>
            </a:r>
          </a:p>
          <a:p>
            <a:endParaRPr lang="en-US" sz="2400" dirty="0">
              <a:solidFill>
                <a:schemeClr val="bg1"/>
              </a:solidFill>
            </a:endParaRPr>
          </a:p>
          <a:p>
            <a:r>
              <a:rPr lang="en-US" sz="2400" dirty="0">
                <a:solidFill>
                  <a:schemeClr val="bg1"/>
                </a:solidFill>
              </a:rPr>
              <a:t>2 sections:  a vision of John’s day chapters 1-3,  and a vision of the future Chapters 4-22. </a:t>
            </a:r>
          </a:p>
          <a:p>
            <a:endParaRPr lang="en-US" sz="2400" dirty="0">
              <a:solidFill>
                <a:schemeClr val="bg1"/>
              </a:solidFill>
            </a:endParaRPr>
          </a:p>
          <a:p>
            <a:r>
              <a:rPr lang="en-US" sz="2400" dirty="0">
                <a:solidFill>
                  <a:schemeClr val="bg1"/>
                </a:solidFill>
              </a:rPr>
              <a:t>Lord reveals to the seven churches their strengths and weaknesses and invites them to prepare for the future by repenting and learning to overcome the world. </a:t>
            </a:r>
          </a:p>
        </p:txBody>
      </p:sp>
    </p:spTree>
    <p:extLst>
      <p:ext uri="{BB962C8B-B14F-4D97-AF65-F5344CB8AC3E}">
        <p14:creationId xmlns:p14="http://schemas.microsoft.com/office/powerpoint/2010/main" val="19980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a:extLst>
              <a:ext uri="{FF2B5EF4-FFF2-40B4-BE49-F238E27FC236}">
                <a16:creationId xmlns:a16="http://schemas.microsoft.com/office/drawing/2014/main" id="{02E1B99A-D63F-4D2E-A97D-A0F03CC66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TextBox 1"/>
          <p:cNvSpPr txBox="1"/>
          <p:nvPr/>
        </p:nvSpPr>
        <p:spPr>
          <a:xfrm>
            <a:off x="3133159" y="1369861"/>
            <a:ext cx="7654080" cy="3970318"/>
          </a:xfrm>
          <a:prstGeom prst="rect">
            <a:avLst/>
          </a:prstGeom>
          <a:noFill/>
        </p:spPr>
        <p:txBody>
          <a:bodyPr wrap="square" rtlCol="0">
            <a:spAutoFit/>
          </a:bodyPr>
          <a:lstStyle/>
          <a:p>
            <a:r>
              <a:rPr lang="en-US" sz="2400" dirty="0">
                <a:solidFill>
                  <a:schemeClr val="bg1"/>
                </a:solidFill>
              </a:rPr>
              <a:t>John was on the Island of Patmos. It was Sunday. The heavens opened, angelic ministrants attended, voices were heard, and visions were seen. </a:t>
            </a:r>
          </a:p>
          <a:p>
            <a:endParaRPr lang="en-US" sz="2400" dirty="0">
              <a:solidFill>
                <a:schemeClr val="bg1"/>
              </a:solidFill>
            </a:endParaRPr>
          </a:p>
          <a:p>
            <a:r>
              <a:rPr lang="en-US" sz="2400" dirty="0">
                <a:solidFill>
                  <a:schemeClr val="bg1"/>
                </a:solidFill>
              </a:rPr>
              <a:t>John was overshadowed by the power of the Holy Ghost. </a:t>
            </a:r>
          </a:p>
          <a:p>
            <a:endParaRPr lang="en-US" sz="2400" dirty="0">
              <a:solidFill>
                <a:schemeClr val="bg1"/>
              </a:solidFill>
            </a:endParaRPr>
          </a:p>
          <a:p>
            <a:r>
              <a:rPr lang="en-US" sz="2400" dirty="0">
                <a:solidFill>
                  <a:schemeClr val="bg1"/>
                </a:solidFill>
              </a:rPr>
              <a:t>Prophecy, visions, and revelations come by the power of the Holy Ghost and can only be understood in their fullness and perfection by the power of that same Spirit</a:t>
            </a:r>
          </a:p>
          <a:p>
            <a:r>
              <a:rPr lang="en-US" dirty="0">
                <a:solidFill>
                  <a:schemeClr val="bg1"/>
                </a:solidFill>
              </a:rPr>
              <a:t>		</a:t>
            </a:r>
          </a:p>
          <a:p>
            <a:r>
              <a:rPr lang="en-US" dirty="0">
                <a:solidFill>
                  <a:schemeClr val="bg1"/>
                </a:solidFill>
              </a:rPr>
              <a:t>	</a:t>
            </a:r>
          </a:p>
        </p:txBody>
      </p:sp>
      <p:grpSp>
        <p:nvGrpSpPr>
          <p:cNvPr id="88" name="Group 19"/>
          <p:cNvGrpSpPr/>
          <p:nvPr/>
        </p:nvGrpSpPr>
        <p:grpSpPr>
          <a:xfrm>
            <a:off x="3621530" y="4894177"/>
            <a:ext cx="525905" cy="1462537"/>
            <a:chOff x="1603947" y="889774"/>
            <a:chExt cx="1948721" cy="5615957"/>
          </a:xfrm>
        </p:grpSpPr>
        <p:sp>
          <p:nvSpPr>
            <p:cNvPr id="89" name="Oval 88"/>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Wave 90"/>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19"/>
          <p:cNvGrpSpPr/>
          <p:nvPr/>
        </p:nvGrpSpPr>
        <p:grpSpPr>
          <a:xfrm>
            <a:off x="4541364" y="4842177"/>
            <a:ext cx="525905" cy="1462537"/>
            <a:chOff x="1603947" y="889774"/>
            <a:chExt cx="1948721" cy="5615957"/>
          </a:xfrm>
        </p:grpSpPr>
        <p:sp>
          <p:nvSpPr>
            <p:cNvPr id="98" name="Oval 97"/>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Wave 99"/>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9"/>
          <p:cNvGrpSpPr/>
          <p:nvPr/>
        </p:nvGrpSpPr>
        <p:grpSpPr>
          <a:xfrm>
            <a:off x="5424062" y="4804675"/>
            <a:ext cx="525905" cy="1462537"/>
            <a:chOff x="1603947" y="889774"/>
            <a:chExt cx="1948721" cy="5615957"/>
          </a:xfrm>
        </p:grpSpPr>
        <p:sp>
          <p:nvSpPr>
            <p:cNvPr id="107" name="Oval 106"/>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Wave 108"/>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9"/>
          <p:cNvGrpSpPr/>
          <p:nvPr/>
        </p:nvGrpSpPr>
        <p:grpSpPr>
          <a:xfrm>
            <a:off x="6275333" y="4816180"/>
            <a:ext cx="525905" cy="1462537"/>
            <a:chOff x="1603947" y="889774"/>
            <a:chExt cx="1948721" cy="5615957"/>
          </a:xfrm>
        </p:grpSpPr>
        <p:sp>
          <p:nvSpPr>
            <p:cNvPr id="116" name="Oval 115"/>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Wave 117"/>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9"/>
          <p:cNvGrpSpPr/>
          <p:nvPr/>
        </p:nvGrpSpPr>
        <p:grpSpPr>
          <a:xfrm>
            <a:off x="7118257" y="4816180"/>
            <a:ext cx="525905" cy="1462537"/>
            <a:chOff x="1603947" y="889774"/>
            <a:chExt cx="1948721" cy="5615957"/>
          </a:xfrm>
        </p:grpSpPr>
        <p:sp>
          <p:nvSpPr>
            <p:cNvPr id="125" name="Oval 124"/>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Wave 126"/>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9"/>
          <p:cNvGrpSpPr/>
          <p:nvPr/>
        </p:nvGrpSpPr>
        <p:grpSpPr>
          <a:xfrm>
            <a:off x="7946517" y="4825770"/>
            <a:ext cx="525905" cy="1462537"/>
            <a:chOff x="1603947" y="889774"/>
            <a:chExt cx="1948721" cy="5615957"/>
          </a:xfrm>
        </p:grpSpPr>
        <p:sp>
          <p:nvSpPr>
            <p:cNvPr id="134" name="Oval 133"/>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Wave 135"/>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9"/>
          <p:cNvGrpSpPr/>
          <p:nvPr/>
        </p:nvGrpSpPr>
        <p:grpSpPr>
          <a:xfrm>
            <a:off x="8784716" y="4835323"/>
            <a:ext cx="525905" cy="1462537"/>
            <a:chOff x="1603947" y="889774"/>
            <a:chExt cx="1948721" cy="5615957"/>
          </a:xfrm>
        </p:grpSpPr>
        <p:sp>
          <p:nvSpPr>
            <p:cNvPr id="143" name="Oval 142"/>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Wave 144"/>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TextBox 151"/>
          <p:cNvSpPr txBox="1"/>
          <p:nvPr/>
        </p:nvSpPr>
        <p:spPr>
          <a:xfrm>
            <a:off x="363071" y="205875"/>
            <a:ext cx="11672047" cy="707886"/>
          </a:xfrm>
          <a:prstGeom prst="rect">
            <a:avLst/>
          </a:prstGeom>
          <a:noFill/>
        </p:spPr>
        <p:txBody>
          <a:bodyPr wrap="square" rtlCol="0">
            <a:spAutoFit/>
          </a:bodyPr>
          <a:lstStyle/>
          <a:p>
            <a:pPr algn="ctr"/>
            <a:r>
              <a:rPr lang="en-US" sz="4000" dirty="0">
                <a:solidFill>
                  <a:schemeClr val="bg1"/>
                </a:solidFill>
                <a:latin typeface="Papyrus" panose="03070502060502030205" pitchFamily="66" charset="0"/>
              </a:rPr>
              <a:t>Heaven’s Open</a:t>
            </a:r>
          </a:p>
        </p:txBody>
      </p:sp>
      <p:grpSp>
        <p:nvGrpSpPr>
          <p:cNvPr id="151" name="Group 150">
            <a:extLst>
              <a:ext uri="{FF2B5EF4-FFF2-40B4-BE49-F238E27FC236}">
                <a16:creationId xmlns:a16="http://schemas.microsoft.com/office/drawing/2014/main" id="{7E79B8E6-67FD-01DE-8429-1268251846ED}"/>
              </a:ext>
            </a:extLst>
          </p:cNvPr>
          <p:cNvGrpSpPr/>
          <p:nvPr/>
        </p:nvGrpSpPr>
        <p:grpSpPr>
          <a:xfrm>
            <a:off x="923938" y="1511028"/>
            <a:ext cx="1287921" cy="3258869"/>
            <a:chOff x="6934200" y="1265656"/>
            <a:chExt cx="1985484" cy="4373144"/>
          </a:xfrm>
        </p:grpSpPr>
        <p:sp>
          <p:nvSpPr>
            <p:cNvPr id="154" name="Oval 153">
              <a:extLst>
                <a:ext uri="{FF2B5EF4-FFF2-40B4-BE49-F238E27FC236}">
                  <a16:creationId xmlns:a16="http://schemas.microsoft.com/office/drawing/2014/main" id="{D0E2D51E-DB92-4693-6BB2-9355FBA7D966}"/>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F02B8225-31D7-B2CB-395E-F93797CE2D89}"/>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a:extLst>
                <a:ext uri="{FF2B5EF4-FFF2-40B4-BE49-F238E27FC236}">
                  <a16:creationId xmlns:a16="http://schemas.microsoft.com/office/drawing/2014/main" id="{45FF1E10-2277-7D61-F11B-4A8EBE395ABC}"/>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032AA396-BE6D-92A9-A63F-D640F4B189E6}"/>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EE495BAE-A70D-86A4-5D96-856CC47EC2B7}"/>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C06C1F0F-71C1-ACC2-063D-AC468B40A586}"/>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a:extLst>
                <a:ext uri="{FF2B5EF4-FFF2-40B4-BE49-F238E27FC236}">
                  <a16:creationId xmlns:a16="http://schemas.microsoft.com/office/drawing/2014/main" id="{CB34B642-5CF1-A78F-2214-4F6FA10482E2}"/>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loud 160">
              <a:extLst>
                <a:ext uri="{FF2B5EF4-FFF2-40B4-BE49-F238E27FC236}">
                  <a16:creationId xmlns:a16="http://schemas.microsoft.com/office/drawing/2014/main" id="{24B5D60D-3076-0C98-6512-66356465CD68}"/>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loud 161">
              <a:extLst>
                <a:ext uri="{FF2B5EF4-FFF2-40B4-BE49-F238E27FC236}">
                  <a16:creationId xmlns:a16="http://schemas.microsoft.com/office/drawing/2014/main" id="{3A818B11-9238-89BA-E81D-B607ECF0F97B}"/>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1FBD360A-2BF1-5EE1-383A-2ADC9C43BDAB}"/>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122612B4-1D41-58F9-6189-D8F2D754079E}"/>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24">
              <a:extLst>
                <a:ext uri="{FF2B5EF4-FFF2-40B4-BE49-F238E27FC236}">
                  <a16:creationId xmlns:a16="http://schemas.microsoft.com/office/drawing/2014/main" id="{BA27F29B-C8EC-B9CB-2A3E-5AF063D36083}"/>
                </a:ext>
              </a:extLst>
            </p:cNvPr>
            <p:cNvGrpSpPr/>
            <p:nvPr/>
          </p:nvGrpSpPr>
          <p:grpSpPr>
            <a:xfrm>
              <a:off x="7108136" y="2388756"/>
              <a:ext cx="1544360" cy="2210894"/>
              <a:chOff x="4553133" y="901823"/>
              <a:chExt cx="2186627" cy="3449921"/>
            </a:xfrm>
          </p:grpSpPr>
          <p:sp>
            <p:nvSpPr>
              <p:cNvPr id="232" name="Double Wave 23">
                <a:extLst>
                  <a:ext uri="{FF2B5EF4-FFF2-40B4-BE49-F238E27FC236}">
                    <a16:creationId xmlns:a16="http://schemas.microsoft.com/office/drawing/2014/main" id="{85ED6A70-8FDA-FC9A-B1C7-38316B5609E5}"/>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Group 16">
                <a:extLst>
                  <a:ext uri="{FF2B5EF4-FFF2-40B4-BE49-F238E27FC236}">
                    <a16:creationId xmlns:a16="http://schemas.microsoft.com/office/drawing/2014/main" id="{2AC04753-F94A-A8AD-5C91-15566F418217}"/>
                  </a:ext>
                </a:extLst>
              </p:cNvPr>
              <p:cNvGrpSpPr/>
              <p:nvPr/>
            </p:nvGrpSpPr>
            <p:grpSpPr>
              <a:xfrm>
                <a:off x="4694566" y="901823"/>
                <a:ext cx="2045194" cy="1982724"/>
                <a:chOff x="2594848" y="2213440"/>
                <a:chExt cx="2045194" cy="1982724"/>
              </a:xfrm>
              <a:solidFill>
                <a:srgbClr val="E0C13C"/>
              </a:solidFill>
            </p:grpSpPr>
            <p:sp>
              <p:nvSpPr>
                <p:cNvPr id="234" name="Pie 17">
                  <a:extLst>
                    <a:ext uri="{FF2B5EF4-FFF2-40B4-BE49-F238E27FC236}">
                      <a16:creationId xmlns:a16="http://schemas.microsoft.com/office/drawing/2014/main" id="{8D60B4B8-348F-6C8F-6A73-124C04A8C97C}"/>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5" name="Group 5">
                  <a:extLst>
                    <a:ext uri="{FF2B5EF4-FFF2-40B4-BE49-F238E27FC236}">
                      <a16:creationId xmlns:a16="http://schemas.microsoft.com/office/drawing/2014/main" id="{294D9635-3122-7332-0952-8D589958FEC3}"/>
                    </a:ext>
                  </a:extLst>
                </p:cNvPr>
                <p:cNvGrpSpPr/>
                <p:nvPr/>
              </p:nvGrpSpPr>
              <p:grpSpPr>
                <a:xfrm>
                  <a:off x="2889102" y="2288406"/>
                  <a:ext cx="1537323" cy="1679535"/>
                  <a:chOff x="2886840" y="2288406"/>
                  <a:chExt cx="1537323" cy="1679535"/>
                </a:xfrm>
                <a:grpFill/>
              </p:grpSpPr>
              <p:sp>
                <p:nvSpPr>
                  <p:cNvPr id="236" name="Moon 3">
                    <a:extLst>
                      <a:ext uri="{FF2B5EF4-FFF2-40B4-BE49-F238E27FC236}">
                        <a16:creationId xmlns:a16="http://schemas.microsoft.com/office/drawing/2014/main" id="{3D2650CF-8CF7-DAB5-F330-480CFE64DE19}"/>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0">
                    <a:extLst>
                      <a:ext uri="{FF2B5EF4-FFF2-40B4-BE49-F238E27FC236}">
                        <a16:creationId xmlns:a16="http://schemas.microsoft.com/office/drawing/2014/main" id="{7AAF8BBE-EBBC-ECE9-BA8D-1005C1DE2DFC}"/>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6" name="Oval 165">
              <a:extLst>
                <a:ext uri="{FF2B5EF4-FFF2-40B4-BE49-F238E27FC236}">
                  <a16:creationId xmlns:a16="http://schemas.microsoft.com/office/drawing/2014/main" id="{055D5BC8-6983-7405-D71D-30F5B8517E8E}"/>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58">
              <a:extLst>
                <a:ext uri="{FF2B5EF4-FFF2-40B4-BE49-F238E27FC236}">
                  <a16:creationId xmlns:a16="http://schemas.microsoft.com/office/drawing/2014/main" id="{A946AF4F-9948-AA39-4DDA-D7F55FA6D3A9}"/>
                </a:ext>
              </a:extLst>
            </p:cNvPr>
            <p:cNvGrpSpPr/>
            <p:nvPr/>
          </p:nvGrpSpPr>
          <p:grpSpPr>
            <a:xfrm rot="175281">
              <a:off x="7281771" y="4966315"/>
              <a:ext cx="1319546" cy="446802"/>
              <a:chOff x="3810000" y="1677648"/>
              <a:chExt cx="4705061" cy="1827552"/>
            </a:xfrm>
          </p:grpSpPr>
          <p:grpSp>
            <p:nvGrpSpPr>
              <p:cNvPr id="202" name="Group 37">
                <a:extLst>
                  <a:ext uri="{FF2B5EF4-FFF2-40B4-BE49-F238E27FC236}">
                    <a16:creationId xmlns:a16="http://schemas.microsoft.com/office/drawing/2014/main" id="{19C5190D-21AF-B277-490B-CD7B2AFE761B}"/>
                  </a:ext>
                </a:extLst>
              </p:cNvPr>
              <p:cNvGrpSpPr/>
              <p:nvPr/>
            </p:nvGrpSpPr>
            <p:grpSpPr>
              <a:xfrm>
                <a:off x="3810000" y="1828800"/>
                <a:ext cx="1776984" cy="1676400"/>
                <a:chOff x="3810000" y="1828800"/>
                <a:chExt cx="4038600" cy="3810000"/>
              </a:xfrm>
            </p:grpSpPr>
            <p:sp>
              <p:nvSpPr>
                <p:cNvPr id="223" name="Half Frame 222">
                  <a:extLst>
                    <a:ext uri="{FF2B5EF4-FFF2-40B4-BE49-F238E27FC236}">
                      <a16:creationId xmlns:a16="http://schemas.microsoft.com/office/drawing/2014/main" id="{870DDC53-FDE4-44A0-467B-72F85563834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Half Frame 223">
                  <a:extLst>
                    <a:ext uri="{FF2B5EF4-FFF2-40B4-BE49-F238E27FC236}">
                      <a16:creationId xmlns:a16="http://schemas.microsoft.com/office/drawing/2014/main" id="{06B7D660-C606-B24D-197C-021112347AA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Half Frame 224">
                  <a:extLst>
                    <a:ext uri="{FF2B5EF4-FFF2-40B4-BE49-F238E27FC236}">
                      <a16:creationId xmlns:a16="http://schemas.microsoft.com/office/drawing/2014/main" id="{BBA3097B-5B34-0A6A-9168-7B6DE362A4D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Half Frame 225">
                  <a:extLst>
                    <a:ext uri="{FF2B5EF4-FFF2-40B4-BE49-F238E27FC236}">
                      <a16:creationId xmlns:a16="http://schemas.microsoft.com/office/drawing/2014/main" id="{8873C5EC-88D6-7B6F-2F26-E1A5A217FE6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Donut 775">
                  <a:extLst>
                    <a:ext uri="{FF2B5EF4-FFF2-40B4-BE49-F238E27FC236}">
                      <a16:creationId xmlns:a16="http://schemas.microsoft.com/office/drawing/2014/main" id="{BD7CFDCC-A831-F895-BC38-EFACD25FBAC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Diamond 227">
                  <a:extLst>
                    <a:ext uri="{FF2B5EF4-FFF2-40B4-BE49-F238E27FC236}">
                      <a16:creationId xmlns:a16="http://schemas.microsoft.com/office/drawing/2014/main" id="{ABCA1627-A091-21CF-5DF1-AF0419FF050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3BFC6AD0-0DD7-EF9C-9E3B-5567B4019CF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229">
                  <a:extLst>
                    <a:ext uri="{FF2B5EF4-FFF2-40B4-BE49-F238E27FC236}">
                      <a16:creationId xmlns:a16="http://schemas.microsoft.com/office/drawing/2014/main" id="{4A57A43B-2CF5-13B9-A170-362A38BCC15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6E3549C7-DB5D-B15F-F019-EDECC9FE942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38">
                <a:extLst>
                  <a:ext uri="{FF2B5EF4-FFF2-40B4-BE49-F238E27FC236}">
                    <a16:creationId xmlns:a16="http://schemas.microsoft.com/office/drawing/2014/main" id="{412882A8-545C-DC3B-0712-CCB35C5B129E}"/>
                  </a:ext>
                </a:extLst>
              </p:cNvPr>
              <p:cNvGrpSpPr/>
              <p:nvPr/>
            </p:nvGrpSpPr>
            <p:grpSpPr>
              <a:xfrm>
                <a:off x="5314014" y="1757596"/>
                <a:ext cx="1776984" cy="1676400"/>
                <a:chOff x="3810000" y="1828800"/>
                <a:chExt cx="4038600" cy="3810000"/>
              </a:xfrm>
            </p:grpSpPr>
            <p:sp>
              <p:nvSpPr>
                <p:cNvPr id="214" name="Half Frame 213">
                  <a:extLst>
                    <a:ext uri="{FF2B5EF4-FFF2-40B4-BE49-F238E27FC236}">
                      <a16:creationId xmlns:a16="http://schemas.microsoft.com/office/drawing/2014/main" id="{3F979523-3272-0EC6-5728-1D9611A6A08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Half Frame 214">
                  <a:extLst>
                    <a:ext uri="{FF2B5EF4-FFF2-40B4-BE49-F238E27FC236}">
                      <a16:creationId xmlns:a16="http://schemas.microsoft.com/office/drawing/2014/main" id="{F5C36C9B-D18B-F066-9D6C-BAFA8A36942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Half Frame 215">
                  <a:extLst>
                    <a:ext uri="{FF2B5EF4-FFF2-40B4-BE49-F238E27FC236}">
                      <a16:creationId xmlns:a16="http://schemas.microsoft.com/office/drawing/2014/main" id="{5AFE718A-B5A1-3BE6-B4AF-D39BDD12BAC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Half Frame 216">
                  <a:extLst>
                    <a:ext uri="{FF2B5EF4-FFF2-40B4-BE49-F238E27FC236}">
                      <a16:creationId xmlns:a16="http://schemas.microsoft.com/office/drawing/2014/main" id="{54FE3EF0-FBE4-C6C7-CD08-47362B81EA4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Donut 766">
                  <a:extLst>
                    <a:ext uri="{FF2B5EF4-FFF2-40B4-BE49-F238E27FC236}">
                      <a16:creationId xmlns:a16="http://schemas.microsoft.com/office/drawing/2014/main" id="{DE5418A6-B775-33EF-F3DA-5D588E09B03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iamond 218">
                  <a:extLst>
                    <a:ext uri="{FF2B5EF4-FFF2-40B4-BE49-F238E27FC236}">
                      <a16:creationId xmlns:a16="http://schemas.microsoft.com/office/drawing/2014/main" id="{3C76D62C-4BED-ED2F-2F27-520A17379DC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1A3ABD1F-FD1F-5DC3-D96C-60F2245467B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Diamond 220">
                  <a:extLst>
                    <a:ext uri="{FF2B5EF4-FFF2-40B4-BE49-F238E27FC236}">
                      <a16:creationId xmlns:a16="http://schemas.microsoft.com/office/drawing/2014/main" id="{0EC75226-8F14-CB2F-5E8D-1960A7C6FD1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844F57F5-94B8-13F6-F189-1A502510E6E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48">
                <a:extLst>
                  <a:ext uri="{FF2B5EF4-FFF2-40B4-BE49-F238E27FC236}">
                    <a16:creationId xmlns:a16="http://schemas.microsoft.com/office/drawing/2014/main" id="{319CB7C4-14E5-A20C-59EE-D1E816133C0D}"/>
                  </a:ext>
                </a:extLst>
              </p:cNvPr>
              <p:cNvGrpSpPr/>
              <p:nvPr/>
            </p:nvGrpSpPr>
            <p:grpSpPr>
              <a:xfrm>
                <a:off x="6738077" y="1677648"/>
                <a:ext cx="1776984" cy="1676400"/>
                <a:chOff x="3810000" y="1828800"/>
                <a:chExt cx="4038600" cy="3810000"/>
              </a:xfrm>
            </p:grpSpPr>
            <p:sp>
              <p:nvSpPr>
                <p:cNvPr id="205" name="Half Frame 204">
                  <a:extLst>
                    <a:ext uri="{FF2B5EF4-FFF2-40B4-BE49-F238E27FC236}">
                      <a16:creationId xmlns:a16="http://schemas.microsoft.com/office/drawing/2014/main" id="{050B3F66-13F3-1257-C3E2-85B21540D95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Half Frame 50">
                  <a:extLst>
                    <a:ext uri="{FF2B5EF4-FFF2-40B4-BE49-F238E27FC236}">
                      <a16:creationId xmlns:a16="http://schemas.microsoft.com/office/drawing/2014/main" id="{2651FC1E-FA1D-A84B-8BE3-8F2A10C8D10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Half Frame 51">
                  <a:extLst>
                    <a:ext uri="{FF2B5EF4-FFF2-40B4-BE49-F238E27FC236}">
                      <a16:creationId xmlns:a16="http://schemas.microsoft.com/office/drawing/2014/main" id="{F49A060E-EA19-4F9F-CE24-807505D0464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Half Frame 52">
                  <a:extLst>
                    <a:ext uri="{FF2B5EF4-FFF2-40B4-BE49-F238E27FC236}">
                      <a16:creationId xmlns:a16="http://schemas.microsoft.com/office/drawing/2014/main" id="{521BAEA5-B851-1FB8-5BDC-E5BD1B4E2DA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Donut 757">
                  <a:extLst>
                    <a:ext uri="{FF2B5EF4-FFF2-40B4-BE49-F238E27FC236}">
                      <a16:creationId xmlns:a16="http://schemas.microsoft.com/office/drawing/2014/main" id="{75BC07A5-9616-98D4-DC95-64E33D2677B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Diamond 209">
                  <a:extLst>
                    <a:ext uri="{FF2B5EF4-FFF2-40B4-BE49-F238E27FC236}">
                      <a16:creationId xmlns:a16="http://schemas.microsoft.com/office/drawing/2014/main" id="{DE9D737F-B3BC-E7B9-38DB-562FF111408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5F71712E-F4EA-A529-4358-94B9B156861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01173DEF-913A-007A-CBAD-103D9E42329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a:extLst>
                    <a:ext uri="{FF2B5EF4-FFF2-40B4-BE49-F238E27FC236}">
                      <a16:creationId xmlns:a16="http://schemas.microsoft.com/office/drawing/2014/main" id="{C89EE604-BCFC-F037-3279-39FF31E277A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8" name="Cloud 167">
              <a:extLst>
                <a:ext uri="{FF2B5EF4-FFF2-40B4-BE49-F238E27FC236}">
                  <a16:creationId xmlns:a16="http://schemas.microsoft.com/office/drawing/2014/main" id="{1ECD12AB-3BFB-8DC1-BD93-320E930C85F3}"/>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9FBAB524-62F7-D830-393B-383FFC681C14}"/>
                </a:ext>
              </a:extLst>
            </p:cNvPr>
            <p:cNvGrpSpPr/>
            <p:nvPr/>
          </p:nvGrpSpPr>
          <p:grpSpPr>
            <a:xfrm>
              <a:off x="7162023" y="1568903"/>
              <a:ext cx="1544762" cy="259293"/>
              <a:chOff x="7105896" y="1557210"/>
              <a:chExt cx="1544762" cy="488119"/>
            </a:xfrm>
          </p:grpSpPr>
          <p:sp>
            <p:nvSpPr>
              <p:cNvPr id="170" name="Rounded Rectangle 15">
                <a:extLst>
                  <a:ext uri="{FF2B5EF4-FFF2-40B4-BE49-F238E27FC236}">
                    <a16:creationId xmlns:a16="http://schemas.microsoft.com/office/drawing/2014/main" id="{5014ADCE-9D1B-7F98-AC72-1994BA830176}"/>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59">
                <a:extLst>
                  <a:ext uri="{FF2B5EF4-FFF2-40B4-BE49-F238E27FC236}">
                    <a16:creationId xmlns:a16="http://schemas.microsoft.com/office/drawing/2014/main" id="{9FE51D03-DDA4-7048-3E1B-EBD2DA7D784C}"/>
                  </a:ext>
                </a:extLst>
              </p:cNvPr>
              <p:cNvGrpSpPr/>
              <p:nvPr/>
            </p:nvGrpSpPr>
            <p:grpSpPr>
              <a:xfrm rot="160736">
                <a:off x="7230848" y="1557210"/>
                <a:ext cx="1269517" cy="488119"/>
                <a:chOff x="3810000" y="1677648"/>
                <a:chExt cx="4705061" cy="1827552"/>
              </a:xfrm>
            </p:grpSpPr>
            <p:grpSp>
              <p:nvGrpSpPr>
                <p:cNvPr id="172" name="Group 37">
                  <a:extLst>
                    <a:ext uri="{FF2B5EF4-FFF2-40B4-BE49-F238E27FC236}">
                      <a16:creationId xmlns:a16="http://schemas.microsoft.com/office/drawing/2014/main" id="{98F63FA9-0789-F0F1-A10A-E11383492808}"/>
                    </a:ext>
                  </a:extLst>
                </p:cNvPr>
                <p:cNvGrpSpPr/>
                <p:nvPr/>
              </p:nvGrpSpPr>
              <p:grpSpPr>
                <a:xfrm>
                  <a:off x="3810000" y="1828800"/>
                  <a:ext cx="1776984" cy="1676400"/>
                  <a:chOff x="3810000" y="1828800"/>
                  <a:chExt cx="4038600" cy="3810000"/>
                </a:xfrm>
              </p:grpSpPr>
              <p:sp>
                <p:nvSpPr>
                  <p:cNvPr id="193" name="Half Frame 192">
                    <a:extLst>
                      <a:ext uri="{FF2B5EF4-FFF2-40B4-BE49-F238E27FC236}">
                        <a16:creationId xmlns:a16="http://schemas.microsoft.com/office/drawing/2014/main" id="{B9AE81F8-C2C3-9FAF-DC88-D0D462BB4AB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Half Frame 193">
                    <a:extLst>
                      <a:ext uri="{FF2B5EF4-FFF2-40B4-BE49-F238E27FC236}">
                        <a16:creationId xmlns:a16="http://schemas.microsoft.com/office/drawing/2014/main" id="{E61FA4BE-A76C-A654-836F-7FCA15AD17C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Half Frame 194">
                    <a:extLst>
                      <a:ext uri="{FF2B5EF4-FFF2-40B4-BE49-F238E27FC236}">
                        <a16:creationId xmlns:a16="http://schemas.microsoft.com/office/drawing/2014/main" id="{0D6658E2-C310-97CD-F2B3-7E212EC6809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Half Frame 195">
                    <a:extLst>
                      <a:ext uri="{FF2B5EF4-FFF2-40B4-BE49-F238E27FC236}">
                        <a16:creationId xmlns:a16="http://schemas.microsoft.com/office/drawing/2014/main" id="{A563F545-C7CB-3114-3156-85443EE7419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Donut 745">
                    <a:extLst>
                      <a:ext uri="{FF2B5EF4-FFF2-40B4-BE49-F238E27FC236}">
                        <a16:creationId xmlns:a16="http://schemas.microsoft.com/office/drawing/2014/main" id="{90466C6E-3214-F946-AC01-EEB0D24F1C7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Diamond 197">
                    <a:extLst>
                      <a:ext uri="{FF2B5EF4-FFF2-40B4-BE49-F238E27FC236}">
                        <a16:creationId xmlns:a16="http://schemas.microsoft.com/office/drawing/2014/main" id="{05154D61-530D-BFD4-8F2D-B4972B586CD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C53927AD-4DF2-B23F-E8C9-CDF625FD44F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2491C84D-C570-D931-11DF-E4A28B0ECF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CE1942E2-B469-8E34-3158-B56D41BA3D8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38">
                  <a:extLst>
                    <a:ext uri="{FF2B5EF4-FFF2-40B4-BE49-F238E27FC236}">
                      <a16:creationId xmlns:a16="http://schemas.microsoft.com/office/drawing/2014/main" id="{C495E561-E452-1BC6-8225-D38919BBEE93}"/>
                    </a:ext>
                  </a:extLst>
                </p:cNvPr>
                <p:cNvGrpSpPr/>
                <p:nvPr/>
              </p:nvGrpSpPr>
              <p:grpSpPr>
                <a:xfrm>
                  <a:off x="5314014" y="1757596"/>
                  <a:ext cx="1776984" cy="1676400"/>
                  <a:chOff x="3810000" y="1828800"/>
                  <a:chExt cx="4038600" cy="3810000"/>
                </a:xfrm>
              </p:grpSpPr>
              <p:sp>
                <p:nvSpPr>
                  <p:cNvPr id="184" name="Half Frame 183">
                    <a:extLst>
                      <a:ext uri="{FF2B5EF4-FFF2-40B4-BE49-F238E27FC236}">
                        <a16:creationId xmlns:a16="http://schemas.microsoft.com/office/drawing/2014/main" id="{87033ABC-0C7F-DE72-FD0E-D4E38123518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Half Frame 184">
                    <a:extLst>
                      <a:ext uri="{FF2B5EF4-FFF2-40B4-BE49-F238E27FC236}">
                        <a16:creationId xmlns:a16="http://schemas.microsoft.com/office/drawing/2014/main" id="{7B4ABB58-7B9A-C646-60CA-4FEA998A4DC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Half Frame 185">
                    <a:extLst>
                      <a:ext uri="{FF2B5EF4-FFF2-40B4-BE49-F238E27FC236}">
                        <a16:creationId xmlns:a16="http://schemas.microsoft.com/office/drawing/2014/main" id="{A8D8166C-22B8-F75E-1BC4-B9BB5466B0F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Half Frame 186">
                    <a:extLst>
                      <a:ext uri="{FF2B5EF4-FFF2-40B4-BE49-F238E27FC236}">
                        <a16:creationId xmlns:a16="http://schemas.microsoft.com/office/drawing/2014/main" id="{E276F1C0-5A78-338F-E64F-37F0654DE27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onut 736">
                    <a:extLst>
                      <a:ext uri="{FF2B5EF4-FFF2-40B4-BE49-F238E27FC236}">
                        <a16:creationId xmlns:a16="http://schemas.microsoft.com/office/drawing/2014/main" id="{7E029CFB-9A5F-E579-9F7E-1D8B80C5771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mond 188">
                    <a:extLst>
                      <a:ext uri="{FF2B5EF4-FFF2-40B4-BE49-F238E27FC236}">
                        <a16:creationId xmlns:a16="http://schemas.microsoft.com/office/drawing/2014/main" id="{746A92B2-C166-78F5-CE45-E8530032140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823F846A-170B-EFCE-9E1A-EDED5FA16A6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9358D7C6-2141-A48D-4635-9F4015CA91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C8063CB6-92E2-7AD8-EE2E-764BF63DC8C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48">
                  <a:extLst>
                    <a:ext uri="{FF2B5EF4-FFF2-40B4-BE49-F238E27FC236}">
                      <a16:creationId xmlns:a16="http://schemas.microsoft.com/office/drawing/2014/main" id="{F3F5910F-9C3F-7F70-3641-0D9782A01AC5}"/>
                    </a:ext>
                  </a:extLst>
                </p:cNvPr>
                <p:cNvGrpSpPr/>
                <p:nvPr/>
              </p:nvGrpSpPr>
              <p:grpSpPr>
                <a:xfrm>
                  <a:off x="6738077" y="1677648"/>
                  <a:ext cx="1776984" cy="1676400"/>
                  <a:chOff x="3810000" y="1828800"/>
                  <a:chExt cx="4038600" cy="3810000"/>
                </a:xfrm>
              </p:grpSpPr>
              <p:sp>
                <p:nvSpPr>
                  <p:cNvPr id="175" name="Half Frame 174">
                    <a:extLst>
                      <a:ext uri="{FF2B5EF4-FFF2-40B4-BE49-F238E27FC236}">
                        <a16:creationId xmlns:a16="http://schemas.microsoft.com/office/drawing/2014/main" id="{5CFEFE37-1841-0133-5D6D-18CFB5B302F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Half Frame 175">
                    <a:extLst>
                      <a:ext uri="{FF2B5EF4-FFF2-40B4-BE49-F238E27FC236}">
                        <a16:creationId xmlns:a16="http://schemas.microsoft.com/office/drawing/2014/main" id="{9C4DBDAA-A1FE-1928-F6B7-FC8D1CEA204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a:extLst>
                      <a:ext uri="{FF2B5EF4-FFF2-40B4-BE49-F238E27FC236}">
                        <a16:creationId xmlns:a16="http://schemas.microsoft.com/office/drawing/2014/main" id="{ADC1B960-833E-7A60-73D3-4BCF07ABE7E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177">
                    <a:extLst>
                      <a:ext uri="{FF2B5EF4-FFF2-40B4-BE49-F238E27FC236}">
                        <a16:creationId xmlns:a16="http://schemas.microsoft.com/office/drawing/2014/main" id="{EDE7FDCE-203F-5C81-D59B-EE7E76A1819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onut 727">
                    <a:extLst>
                      <a:ext uri="{FF2B5EF4-FFF2-40B4-BE49-F238E27FC236}">
                        <a16:creationId xmlns:a16="http://schemas.microsoft.com/office/drawing/2014/main" id="{06198BAF-6F90-98D9-85A0-D77888F60F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iamond 179">
                    <a:extLst>
                      <a:ext uri="{FF2B5EF4-FFF2-40B4-BE49-F238E27FC236}">
                        <a16:creationId xmlns:a16="http://schemas.microsoft.com/office/drawing/2014/main" id="{80251229-DB9E-8ECD-C4F2-A17FEB1A8FB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F24B3670-0DA8-9C2A-D0EF-E4586293434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D83F9770-2B46-E9F0-4D30-8701C60594A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676FD30F-8614-1609-BED4-F357A2C0426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7593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EE9655-A0D9-48D2-A8EC-92E95BE4A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TextBox 1"/>
          <p:cNvSpPr txBox="1"/>
          <p:nvPr/>
        </p:nvSpPr>
        <p:spPr>
          <a:xfrm>
            <a:off x="692351" y="1510206"/>
            <a:ext cx="6041824" cy="4154984"/>
          </a:xfrm>
          <a:prstGeom prst="rect">
            <a:avLst/>
          </a:prstGeom>
          <a:noFill/>
        </p:spPr>
        <p:txBody>
          <a:bodyPr wrap="square" rtlCol="0">
            <a:spAutoFit/>
          </a:bodyPr>
          <a:lstStyle/>
          <a:p>
            <a:r>
              <a:rPr lang="en-US" sz="2400" dirty="0">
                <a:solidFill>
                  <a:schemeClr val="bg1"/>
                </a:solidFill>
              </a:rPr>
              <a:t>The Lord expects us to seek wisdom, to ponder his reveled truths, and to gain a knowledge of them by the power of his Spirit. </a:t>
            </a:r>
          </a:p>
          <a:p>
            <a:endParaRPr lang="en-US" sz="2400" dirty="0">
              <a:solidFill>
                <a:schemeClr val="bg1"/>
              </a:solidFill>
            </a:endParaRPr>
          </a:p>
          <a:p>
            <a:endParaRPr lang="en-US" sz="2400" dirty="0">
              <a:solidFill>
                <a:schemeClr val="bg1"/>
              </a:solidFill>
            </a:endParaRPr>
          </a:p>
          <a:p>
            <a:r>
              <a:rPr lang="en-US" sz="2400" dirty="0">
                <a:solidFill>
                  <a:schemeClr val="bg1"/>
                </a:solidFill>
              </a:rPr>
              <a:t>He has sealed a portion of the Book of Mormon from us because it is beyond our present ability to comprehend. </a:t>
            </a:r>
          </a:p>
          <a:p>
            <a:endParaRPr lang="en-US" sz="2400" dirty="0">
              <a:solidFill>
                <a:schemeClr val="bg1"/>
              </a:solidFill>
            </a:endParaRPr>
          </a:p>
          <a:p>
            <a:r>
              <a:rPr lang="en-US" sz="2400" dirty="0">
                <a:solidFill>
                  <a:schemeClr val="bg1"/>
                </a:solidFill>
              </a:rPr>
              <a:t>He has not withheld Revelations because it is not beyond our capacity to comprehend. </a:t>
            </a:r>
          </a:p>
        </p:txBody>
      </p:sp>
      <p:sp>
        <p:nvSpPr>
          <p:cNvPr id="5" name="TextBox 4"/>
          <p:cNvSpPr txBox="1"/>
          <p:nvPr/>
        </p:nvSpPr>
        <p:spPr>
          <a:xfrm>
            <a:off x="363071" y="205875"/>
            <a:ext cx="11672047" cy="707886"/>
          </a:xfrm>
          <a:prstGeom prst="rect">
            <a:avLst/>
          </a:prstGeom>
          <a:noFill/>
        </p:spPr>
        <p:txBody>
          <a:bodyPr wrap="square" rtlCol="0">
            <a:spAutoFit/>
          </a:bodyPr>
          <a:lstStyle/>
          <a:p>
            <a:pPr algn="ctr"/>
            <a:r>
              <a:rPr lang="en-US" sz="4000" dirty="0">
                <a:solidFill>
                  <a:schemeClr val="bg1"/>
                </a:solidFill>
                <a:latin typeface="Papyrus" panose="03070502060502030205" pitchFamily="66" charset="0"/>
              </a:rPr>
              <a:t>Searching Through Revelation</a:t>
            </a: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161" y="2099635"/>
            <a:ext cx="3835213" cy="297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14800" y="1"/>
            <a:ext cx="4191000" cy="646331"/>
          </a:xfrm>
          <a:prstGeom prst="rect">
            <a:avLst/>
          </a:prstGeom>
          <a:noFill/>
        </p:spPr>
        <p:txBody>
          <a:bodyPr wrap="square" rtlCol="0">
            <a:spAutoFit/>
          </a:bodyPr>
          <a:lstStyle/>
          <a:p>
            <a:pPr algn="ctr"/>
            <a:r>
              <a:rPr lang="en-US" sz="3600" dirty="0">
                <a:solidFill>
                  <a:schemeClr val="bg1"/>
                </a:solidFill>
              </a:rPr>
              <a:t>Symbolism-colors</a:t>
            </a:r>
          </a:p>
        </p:txBody>
      </p:sp>
      <p:sp>
        <p:nvSpPr>
          <p:cNvPr id="6" name="TextBox 5"/>
          <p:cNvSpPr txBox="1"/>
          <p:nvPr/>
        </p:nvSpPr>
        <p:spPr>
          <a:xfrm>
            <a:off x="2438400" y="457200"/>
            <a:ext cx="8229600" cy="6124754"/>
          </a:xfrm>
          <a:prstGeom prst="rect">
            <a:avLst/>
          </a:prstGeom>
          <a:noFill/>
        </p:spPr>
        <p:txBody>
          <a:bodyPr wrap="square" rtlCol="0">
            <a:spAutoFit/>
          </a:bodyPr>
          <a:lstStyle/>
          <a:p>
            <a:r>
              <a:rPr lang="en-US" sz="2800" dirty="0">
                <a:solidFill>
                  <a:schemeClr val="bg1"/>
                </a:solidFill>
              </a:rPr>
              <a:t>White---purity, righteousness, </a:t>
            </a:r>
          </a:p>
          <a:p>
            <a:r>
              <a:rPr lang="en-US" sz="2800" dirty="0">
                <a:solidFill>
                  <a:schemeClr val="bg1"/>
                </a:solidFill>
              </a:rPr>
              <a:t>exaltation</a:t>
            </a:r>
          </a:p>
          <a:p>
            <a:endParaRPr lang="en-US" sz="2800" dirty="0">
              <a:solidFill>
                <a:schemeClr val="bg1"/>
              </a:solidFill>
            </a:endParaRPr>
          </a:p>
          <a:p>
            <a:r>
              <a:rPr lang="en-US" sz="2800" dirty="0">
                <a:solidFill>
                  <a:schemeClr val="bg1"/>
                </a:solidFill>
              </a:rPr>
              <a:t>Black---evil; famine; darkness</a:t>
            </a:r>
          </a:p>
          <a:p>
            <a:endParaRPr lang="en-US" sz="2800" dirty="0">
              <a:solidFill>
                <a:schemeClr val="bg1"/>
              </a:solidFill>
            </a:endParaRPr>
          </a:p>
          <a:p>
            <a:r>
              <a:rPr lang="en-US" sz="2800" dirty="0">
                <a:solidFill>
                  <a:schemeClr val="bg1"/>
                </a:solidFill>
              </a:rPr>
              <a:t>Red---sins, bloodshed</a:t>
            </a:r>
          </a:p>
          <a:p>
            <a:endParaRPr lang="en-US" sz="2800" dirty="0">
              <a:solidFill>
                <a:schemeClr val="bg1"/>
              </a:solidFill>
            </a:endParaRPr>
          </a:p>
          <a:p>
            <a:r>
              <a:rPr lang="en-US" sz="2800" dirty="0">
                <a:solidFill>
                  <a:schemeClr val="bg1"/>
                </a:solidFill>
              </a:rPr>
              <a:t>Blue---heaven,  godliness, </a:t>
            </a:r>
          </a:p>
          <a:p>
            <a:r>
              <a:rPr lang="en-US" sz="2800" dirty="0">
                <a:solidFill>
                  <a:schemeClr val="bg1"/>
                </a:solidFill>
              </a:rPr>
              <a:t>remembering and keeping </a:t>
            </a:r>
          </a:p>
          <a:p>
            <a:r>
              <a:rPr lang="en-US" sz="2800" dirty="0">
                <a:solidFill>
                  <a:schemeClr val="bg1"/>
                </a:solidFill>
              </a:rPr>
              <a:t>God’s commandments</a:t>
            </a:r>
          </a:p>
          <a:p>
            <a:endParaRPr lang="en-US" sz="2800" dirty="0">
              <a:solidFill>
                <a:schemeClr val="bg1"/>
              </a:solidFill>
            </a:endParaRPr>
          </a:p>
          <a:p>
            <a:r>
              <a:rPr lang="en-US" sz="2800" dirty="0">
                <a:solidFill>
                  <a:schemeClr val="bg1"/>
                </a:solidFill>
              </a:rPr>
              <a:t>Green---life; nature</a:t>
            </a:r>
          </a:p>
          <a:p>
            <a:endParaRPr lang="en-US" sz="2800" dirty="0">
              <a:solidFill>
                <a:schemeClr val="bg1"/>
              </a:solidFill>
            </a:endParaRPr>
          </a:p>
          <a:p>
            <a:r>
              <a:rPr lang="en-US" sz="2800" dirty="0">
                <a:solidFill>
                  <a:schemeClr val="bg1"/>
                </a:solidFill>
              </a:rPr>
              <a:t>Amber---sun, light, divine glory</a:t>
            </a:r>
          </a:p>
        </p:txBody>
      </p:sp>
      <p:sp>
        <p:nvSpPr>
          <p:cNvPr id="7" name="5-Point Star 6"/>
          <p:cNvSpPr/>
          <p:nvPr/>
        </p:nvSpPr>
        <p:spPr>
          <a:xfrm>
            <a:off x="1828800" y="304800"/>
            <a:ext cx="685800" cy="6858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752600" y="1676400"/>
            <a:ext cx="685800" cy="6858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1752600" y="2514600"/>
            <a:ext cx="685800" cy="685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752600" y="3429000"/>
            <a:ext cx="685800" cy="685800"/>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828800" y="4953000"/>
            <a:ext cx="685800" cy="68580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6781800" y="4572000"/>
            <a:ext cx="685800" cy="685800"/>
          </a:xfrm>
          <a:prstGeom prst="star5">
            <a:avLst>
              <a:gd name="adj" fmla="val 23052"/>
              <a:gd name="hf" fmla="val 105146"/>
              <a:gd name="vf" fmla="val 110557"/>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67600" y="2514601"/>
            <a:ext cx="3733800" cy="3108543"/>
          </a:xfrm>
          <a:prstGeom prst="rect">
            <a:avLst/>
          </a:prstGeom>
        </p:spPr>
        <p:txBody>
          <a:bodyPr wrap="square">
            <a:spAutoFit/>
          </a:bodyPr>
          <a:lstStyle/>
          <a:p>
            <a:r>
              <a:rPr lang="en-US" sz="2800" dirty="0">
                <a:solidFill>
                  <a:schemeClr val="bg1"/>
                </a:solidFill>
              </a:rPr>
              <a:t>Scarlet---royalty</a:t>
            </a:r>
          </a:p>
          <a:p>
            <a:endParaRPr lang="en-US" sz="2800" dirty="0">
              <a:solidFill>
                <a:schemeClr val="bg1"/>
              </a:solidFill>
            </a:endParaRPr>
          </a:p>
          <a:p>
            <a:r>
              <a:rPr lang="en-US" sz="2800" dirty="0">
                <a:solidFill>
                  <a:schemeClr val="bg1"/>
                </a:solidFill>
              </a:rPr>
              <a:t>Silver---of worth, but less than gold</a:t>
            </a:r>
          </a:p>
          <a:p>
            <a:endParaRPr lang="en-US" sz="2800" dirty="0">
              <a:solidFill>
                <a:schemeClr val="bg1"/>
              </a:solidFill>
            </a:endParaRPr>
          </a:p>
          <a:p>
            <a:r>
              <a:rPr lang="en-US" sz="2800" dirty="0">
                <a:solidFill>
                  <a:schemeClr val="bg1"/>
                </a:solidFill>
              </a:rPr>
              <a:t>Gold---the best, exaltation</a:t>
            </a:r>
          </a:p>
        </p:txBody>
      </p:sp>
      <p:sp>
        <p:nvSpPr>
          <p:cNvPr id="14" name="5-Point Star 13"/>
          <p:cNvSpPr/>
          <p:nvPr/>
        </p:nvSpPr>
        <p:spPr>
          <a:xfrm>
            <a:off x="1752600" y="5867400"/>
            <a:ext cx="685800" cy="685800"/>
          </a:xfrm>
          <a:prstGeom prst="star5">
            <a:avLst>
              <a:gd name="adj" fmla="val 23052"/>
              <a:gd name="hf" fmla="val 105146"/>
              <a:gd name="vf" fmla="val 110557"/>
            </a:avLst>
          </a:prstGeom>
          <a:solidFill>
            <a:srgbClr val="CC7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6781800" y="2286000"/>
            <a:ext cx="685800" cy="685800"/>
          </a:xfrm>
          <a:prstGeom prst="star5">
            <a:avLst>
              <a:gd name="adj" fmla="val 23052"/>
              <a:gd name="hf" fmla="val 105146"/>
              <a:gd name="vf" fmla="val 110557"/>
            </a:avLst>
          </a:prstGeom>
          <a:solidFill>
            <a:srgbClr val="A832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781800" y="3276600"/>
            <a:ext cx="685800" cy="685800"/>
          </a:xfrm>
          <a:prstGeom prst="star5">
            <a:avLst>
              <a:gd name="adj" fmla="val 23052"/>
              <a:gd name="hf" fmla="val 105146"/>
              <a:gd name="vf" fmla="val 11055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C049FA-81B4-4D0D-95B7-21D02B4CB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4" name="Rectangle 3"/>
          <p:cNvSpPr/>
          <p:nvPr/>
        </p:nvSpPr>
        <p:spPr>
          <a:xfrm>
            <a:off x="936812" y="1362288"/>
            <a:ext cx="6096000" cy="4524315"/>
          </a:xfrm>
          <a:prstGeom prst="rect">
            <a:avLst/>
          </a:prstGeom>
        </p:spPr>
        <p:txBody>
          <a:bodyPr>
            <a:spAutoFit/>
          </a:bodyPr>
          <a:lstStyle/>
          <a:p>
            <a:r>
              <a:rPr lang="en-US" sz="2400" dirty="0">
                <a:solidFill>
                  <a:schemeClr val="bg1"/>
                </a:solidFill>
              </a:rPr>
              <a:t>“ I make this broad declaration, that whenever God gives a vision of an image, or beast, or figure of any kind, He always holds Himself responsible to give a revelation or interpretation of the meaning thereof, otherwise we are not responsible or accountable for our belief in it. </a:t>
            </a:r>
          </a:p>
          <a:p>
            <a:endParaRPr lang="en-US" sz="2400" dirty="0">
              <a:solidFill>
                <a:schemeClr val="bg1"/>
              </a:solidFill>
            </a:endParaRPr>
          </a:p>
          <a:p>
            <a:r>
              <a:rPr lang="en-US" sz="2400" dirty="0">
                <a:solidFill>
                  <a:schemeClr val="bg1"/>
                </a:solidFill>
              </a:rPr>
              <a:t>Don’t be afraid of being damned for not knowing the meaning of a vision or figure, if God has not given a revelation or interpretation of the subject.” </a:t>
            </a:r>
          </a:p>
        </p:txBody>
      </p:sp>
      <p:sp>
        <p:nvSpPr>
          <p:cNvPr id="5" name="TextBox 4"/>
          <p:cNvSpPr txBox="1"/>
          <p:nvPr/>
        </p:nvSpPr>
        <p:spPr>
          <a:xfrm>
            <a:off x="363071" y="205875"/>
            <a:ext cx="11672047" cy="707886"/>
          </a:xfrm>
          <a:prstGeom prst="rect">
            <a:avLst/>
          </a:prstGeom>
          <a:noFill/>
        </p:spPr>
        <p:txBody>
          <a:bodyPr wrap="square" rtlCol="0">
            <a:spAutoFit/>
          </a:bodyPr>
          <a:lstStyle/>
          <a:p>
            <a:pPr algn="ctr"/>
            <a:r>
              <a:rPr lang="en-US" sz="4000" dirty="0">
                <a:solidFill>
                  <a:schemeClr val="bg1"/>
                </a:solidFill>
                <a:latin typeface="Papyrus" panose="03070502060502030205" pitchFamily="66" charset="0"/>
              </a:rPr>
              <a:t>Beasts and Plagues</a:t>
            </a:r>
          </a:p>
        </p:txBody>
      </p:sp>
      <p:sp>
        <p:nvSpPr>
          <p:cNvPr id="6" name="Rectangle 5"/>
          <p:cNvSpPr/>
          <p:nvPr/>
        </p:nvSpPr>
        <p:spPr>
          <a:xfrm>
            <a:off x="11749250" y="6488668"/>
            <a:ext cx="442750" cy="369332"/>
          </a:xfrm>
          <a:prstGeom prst="rect">
            <a:avLst/>
          </a:prstGeom>
        </p:spPr>
        <p:txBody>
          <a:bodyPr wrap="none">
            <a:spAutoFit/>
          </a:bodyPr>
          <a:lstStyle/>
          <a:p>
            <a:r>
              <a:rPr lang="en-US" dirty="0">
                <a:solidFill>
                  <a:schemeClr val="bg1"/>
                </a:solidFill>
              </a:rPr>
              <a:t>(3)</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675" y="1469883"/>
            <a:ext cx="1712890" cy="2154562"/>
          </a:xfrm>
          <a:prstGeom prst="rect">
            <a:avLst/>
          </a:prstGeom>
        </p:spPr>
      </p:pic>
      <p:grpSp>
        <p:nvGrpSpPr>
          <p:cNvPr id="8" name="Group 7"/>
          <p:cNvGrpSpPr/>
          <p:nvPr/>
        </p:nvGrpSpPr>
        <p:grpSpPr>
          <a:xfrm>
            <a:off x="7739222" y="3882097"/>
            <a:ext cx="3289208" cy="2390250"/>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1" name="Group 14"/>
              <p:cNvGrpSpPr/>
              <p:nvPr/>
            </p:nvGrpSpPr>
            <p:grpSpPr>
              <a:xfrm rot="10800000">
                <a:off x="7696200" y="5257800"/>
                <a:ext cx="621450" cy="1347067"/>
                <a:chOff x="7010400" y="381000"/>
                <a:chExt cx="762000" cy="2033666"/>
              </a:xfrm>
            </p:grpSpPr>
            <p:sp>
              <p:nvSpPr>
                <p:cNvPr id="24"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0800000">
                <a:off x="939238" y="4923502"/>
                <a:ext cx="621450" cy="1347067"/>
                <a:chOff x="7010400" y="381000"/>
                <a:chExt cx="762000" cy="2033666"/>
              </a:xfrm>
            </p:grpSpPr>
            <p:sp>
              <p:nvSpPr>
                <p:cNvPr id="22"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99460" y="833642"/>
                <a:ext cx="621450" cy="986197"/>
                <a:chOff x="7031201" y="834275"/>
                <a:chExt cx="762000" cy="1488861"/>
              </a:xfrm>
            </p:grpSpPr>
            <p:sp>
              <p:nvSpPr>
                <p:cNvPr id="20"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646520" y="1148254"/>
                <a:ext cx="621450" cy="1017899"/>
                <a:chOff x="7087348" y="824753"/>
                <a:chExt cx="762000" cy="1536722"/>
              </a:xfrm>
            </p:grpSpPr>
            <p:sp>
              <p:nvSpPr>
                <p:cNvPr id="18"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747225" y="4834063"/>
              <a:ext cx="2437759" cy="1200329"/>
            </a:xfrm>
            <a:prstGeom prst="rect">
              <a:avLst/>
            </a:prstGeom>
          </p:spPr>
          <p:txBody>
            <a:bodyPr wrap="square">
              <a:spAutoFit/>
            </a:bodyPr>
            <a:lstStyle/>
            <a:p>
              <a:pPr algn="ctr"/>
              <a:r>
                <a:rPr lang="en-US" sz="1600" dirty="0">
                  <a:solidFill>
                    <a:srgbClr val="333333"/>
                  </a:solidFill>
                  <a:latin typeface="Open Sans"/>
                </a:rPr>
                <a:t> </a:t>
              </a:r>
              <a:r>
                <a:rPr lang="en-US" b="1" dirty="0"/>
                <a:t>As we read, seek to understand, and obey the Lord’s words, we will be blessed</a:t>
              </a:r>
              <a:endParaRPr lang="en-US" sz="1600" dirty="0"/>
            </a:p>
          </p:txBody>
        </p:sp>
      </p:grpSp>
    </p:spTree>
    <p:extLst>
      <p:ext uri="{BB962C8B-B14F-4D97-AF65-F5344CB8AC3E}">
        <p14:creationId xmlns:p14="http://schemas.microsoft.com/office/powerpoint/2010/main" val="19576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F36C88-3F64-4BFB-85B4-1765F1075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1828800" y="1219201"/>
            <a:ext cx="4419600" cy="1384995"/>
          </a:xfrm>
          <a:prstGeom prst="rect">
            <a:avLst/>
          </a:prstGeom>
          <a:noFill/>
        </p:spPr>
        <p:txBody>
          <a:bodyPr wrap="square" rtlCol="0">
            <a:spAutoFit/>
          </a:bodyPr>
          <a:lstStyle/>
          <a:p>
            <a:r>
              <a:rPr lang="en-US" sz="2800" dirty="0">
                <a:solidFill>
                  <a:schemeClr val="bg2"/>
                </a:solidFill>
              </a:rPr>
              <a:t>“And I looked and beheld a man, and he was dressed in a white robe… </a:t>
            </a:r>
          </a:p>
        </p:txBody>
      </p:sp>
      <p:sp>
        <p:nvSpPr>
          <p:cNvPr id="155" name="TextBox 154"/>
          <p:cNvSpPr txBox="1"/>
          <p:nvPr/>
        </p:nvSpPr>
        <p:spPr>
          <a:xfrm>
            <a:off x="4437530" y="4773268"/>
            <a:ext cx="6176682" cy="954107"/>
          </a:xfrm>
          <a:prstGeom prst="rect">
            <a:avLst/>
          </a:prstGeom>
          <a:noFill/>
        </p:spPr>
        <p:txBody>
          <a:bodyPr wrap="square" rtlCol="0">
            <a:spAutoFit/>
          </a:bodyPr>
          <a:lstStyle/>
          <a:p>
            <a:r>
              <a:rPr lang="en-US" sz="2800" dirty="0">
                <a:solidFill>
                  <a:schemeClr val="bg2"/>
                </a:solidFill>
              </a:rPr>
              <a:t>…and the angel said unto me: Behold one of the twelve apostles of the Lamb.”</a:t>
            </a:r>
          </a:p>
        </p:txBody>
      </p:sp>
      <p:sp>
        <p:nvSpPr>
          <p:cNvPr id="156" name="TextBox 155"/>
          <p:cNvSpPr txBox="1"/>
          <p:nvPr/>
        </p:nvSpPr>
        <p:spPr>
          <a:xfrm>
            <a:off x="4114800" y="152401"/>
            <a:ext cx="4419600" cy="769441"/>
          </a:xfrm>
          <a:prstGeom prst="rect">
            <a:avLst/>
          </a:prstGeom>
          <a:noFill/>
        </p:spPr>
        <p:txBody>
          <a:bodyPr wrap="square" rtlCol="0">
            <a:spAutoFit/>
          </a:bodyPr>
          <a:lstStyle/>
          <a:p>
            <a:r>
              <a:rPr lang="en-US" sz="4400" dirty="0">
                <a:solidFill>
                  <a:schemeClr val="bg2"/>
                </a:solidFill>
                <a:latin typeface="Papyrus" panose="03070502060502030205" pitchFamily="66" charset="0"/>
              </a:rPr>
              <a:t>Nephi’s Vision</a:t>
            </a:r>
          </a:p>
        </p:txBody>
      </p:sp>
      <p:sp>
        <p:nvSpPr>
          <p:cNvPr id="157" name="TextBox 156"/>
          <p:cNvSpPr txBox="1"/>
          <p:nvPr/>
        </p:nvSpPr>
        <p:spPr>
          <a:xfrm>
            <a:off x="17930" y="6298219"/>
            <a:ext cx="4419600" cy="523220"/>
          </a:xfrm>
          <a:prstGeom prst="rect">
            <a:avLst/>
          </a:prstGeom>
          <a:noFill/>
        </p:spPr>
        <p:txBody>
          <a:bodyPr wrap="square" rtlCol="0">
            <a:spAutoFit/>
          </a:bodyPr>
          <a:lstStyle/>
          <a:p>
            <a:r>
              <a:rPr lang="en-US" sz="2800" dirty="0">
                <a:solidFill>
                  <a:schemeClr val="bg2"/>
                </a:solidFill>
              </a:rPr>
              <a:t>1 Nephi 14:19-20</a:t>
            </a:r>
          </a:p>
        </p:txBody>
      </p:sp>
      <p:pic>
        <p:nvPicPr>
          <p:cNvPr id="3" name="Picture 2">
            <a:extLst>
              <a:ext uri="{FF2B5EF4-FFF2-40B4-BE49-F238E27FC236}">
                <a16:creationId xmlns:a16="http://schemas.microsoft.com/office/drawing/2014/main" id="{186F9B67-5354-40E0-8312-CC221F026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048" y="1294493"/>
            <a:ext cx="2127504" cy="3145536"/>
          </a:xfrm>
          <a:prstGeom prst="rect">
            <a:avLst/>
          </a:prstGeom>
        </p:spPr>
      </p:pic>
    </p:spTree>
    <p:extLst>
      <p:ext uri="{BB962C8B-B14F-4D97-AF65-F5344CB8AC3E}">
        <p14:creationId xmlns:p14="http://schemas.microsoft.com/office/powerpoint/2010/main" val="224463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anim calcmode="lin" valueType="num">
                                      <p:cBhvr>
                                        <p:cTn id="8" dur="1000" fill="hold"/>
                                        <p:tgtEl>
                                          <p:spTgt spid="155"/>
                                        </p:tgtEl>
                                        <p:attrNameLst>
                                          <p:attrName>ppt_x</p:attrName>
                                        </p:attrNameLst>
                                      </p:cBhvr>
                                      <p:tavLst>
                                        <p:tav tm="0">
                                          <p:val>
                                            <p:strVal val="#ppt_x"/>
                                          </p:val>
                                        </p:tav>
                                        <p:tav tm="100000">
                                          <p:val>
                                            <p:strVal val="#ppt_x"/>
                                          </p:val>
                                        </p:tav>
                                      </p:tavLst>
                                    </p:anim>
                                    <p:anim calcmode="lin" valueType="num">
                                      <p:cBhvr>
                                        <p:cTn id="9"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1D7CFF-FE50-47F9-A57D-75CC69B99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1828800" y="1219200"/>
            <a:ext cx="4419600" cy="1815882"/>
          </a:xfrm>
          <a:prstGeom prst="rect">
            <a:avLst/>
          </a:prstGeom>
          <a:noFill/>
        </p:spPr>
        <p:txBody>
          <a:bodyPr wrap="square" rtlCol="0">
            <a:spAutoFit/>
          </a:bodyPr>
          <a:lstStyle/>
          <a:p>
            <a:r>
              <a:rPr lang="en-US" sz="2800" dirty="0">
                <a:solidFill>
                  <a:schemeClr val="bg2"/>
                </a:solidFill>
              </a:rPr>
              <a:t>“Behold, he shall see and write the remainder of these things; yea, and also many things which have been.”</a:t>
            </a:r>
          </a:p>
        </p:txBody>
      </p:sp>
      <p:sp>
        <p:nvSpPr>
          <p:cNvPr id="155" name="TextBox 154"/>
          <p:cNvSpPr txBox="1"/>
          <p:nvPr/>
        </p:nvSpPr>
        <p:spPr>
          <a:xfrm>
            <a:off x="6378991" y="4381664"/>
            <a:ext cx="4419600" cy="1384995"/>
          </a:xfrm>
          <a:prstGeom prst="rect">
            <a:avLst/>
          </a:prstGeom>
          <a:noFill/>
        </p:spPr>
        <p:txBody>
          <a:bodyPr wrap="square" rtlCol="0">
            <a:spAutoFit/>
          </a:bodyPr>
          <a:lstStyle/>
          <a:p>
            <a:r>
              <a:rPr lang="en-US" sz="2800" dirty="0">
                <a:solidFill>
                  <a:schemeClr val="bg2"/>
                </a:solidFill>
              </a:rPr>
              <a:t>…and he shall also write concerning the end of the world.”</a:t>
            </a:r>
          </a:p>
        </p:txBody>
      </p:sp>
      <p:sp>
        <p:nvSpPr>
          <p:cNvPr id="156" name="TextBox 155"/>
          <p:cNvSpPr txBox="1"/>
          <p:nvPr/>
        </p:nvSpPr>
        <p:spPr>
          <a:xfrm>
            <a:off x="3733800" y="152401"/>
            <a:ext cx="4419600" cy="769441"/>
          </a:xfrm>
          <a:prstGeom prst="rect">
            <a:avLst/>
          </a:prstGeom>
          <a:noFill/>
        </p:spPr>
        <p:txBody>
          <a:bodyPr wrap="square" rtlCol="0">
            <a:spAutoFit/>
          </a:bodyPr>
          <a:lstStyle/>
          <a:p>
            <a:pPr algn="ctr"/>
            <a:r>
              <a:rPr lang="en-US" sz="4400" dirty="0">
                <a:solidFill>
                  <a:schemeClr val="bg2"/>
                </a:solidFill>
                <a:latin typeface="Papyrus" panose="03070502060502030205" pitchFamily="66" charset="0"/>
              </a:rPr>
              <a:t>The Prophecy</a:t>
            </a:r>
          </a:p>
        </p:txBody>
      </p:sp>
      <p:sp>
        <p:nvSpPr>
          <p:cNvPr id="157" name="TextBox 156"/>
          <p:cNvSpPr txBox="1"/>
          <p:nvPr/>
        </p:nvSpPr>
        <p:spPr>
          <a:xfrm>
            <a:off x="19050" y="6239221"/>
            <a:ext cx="4419600" cy="523220"/>
          </a:xfrm>
          <a:prstGeom prst="rect">
            <a:avLst/>
          </a:prstGeom>
          <a:noFill/>
        </p:spPr>
        <p:txBody>
          <a:bodyPr wrap="square" rtlCol="0">
            <a:spAutoFit/>
          </a:bodyPr>
          <a:lstStyle/>
          <a:p>
            <a:r>
              <a:rPr lang="en-US" sz="2800" dirty="0">
                <a:solidFill>
                  <a:schemeClr val="bg2"/>
                </a:solidFill>
              </a:rPr>
              <a:t>1 Nephi 14:21-22</a:t>
            </a:r>
          </a:p>
        </p:txBody>
      </p:sp>
      <p:pic>
        <p:nvPicPr>
          <p:cNvPr id="3" name="Picture 2">
            <a:extLst>
              <a:ext uri="{FF2B5EF4-FFF2-40B4-BE49-F238E27FC236}">
                <a16:creationId xmlns:a16="http://schemas.microsoft.com/office/drawing/2014/main" id="{91354A71-0BA4-4921-A9DD-B8EDCA9F2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750" y="938048"/>
            <a:ext cx="2476500" cy="3076575"/>
          </a:xfrm>
          <a:prstGeom prst="rect">
            <a:avLst/>
          </a:prstGeom>
        </p:spPr>
      </p:pic>
      <p:pic>
        <p:nvPicPr>
          <p:cNvPr id="6" name="Picture 5">
            <a:extLst>
              <a:ext uri="{FF2B5EF4-FFF2-40B4-BE49-F238E27FC236}">
                <a16:creationId xmlns:a16="http://schemas.microsoft.com/office/drawing/2014/main" id="{0638174C-FAFF-4D0B-AF02-58472FE49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371" y="3709259"/>
            <a:ext cx="3810000" cy="2057400"/>
          </a:xfrm>
          <a:prstGeom prst="rect">
            <a:avLst/>
          </a:prstGeom>
        </p:spPr>
      </p:pic>
    </p:spTree>
    <p:extLst>
      <p:ext uri="{BB962C8B-B14F-4D97-AF65-F5344CB8AC3E}">
        <p14:creationId xmlns:p14="http://schemas.microsoft.com/office/powerpoint/2010/main" val="23282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9DD6D9-C77A-41AF-B701-78D4C3D2C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1752600" y="1143001"/>
            <a:ext cx="4419600" cy="2246769"/>
          </a:xfrm>
          <a:prstGeom prst="rect">
            <a:avLst/>
          </a:prstGeom>
          <a:noFill/>
        </p:spPr>
        <p:txBody>
          <a:bodyPr wrap="square" rtlCol="0">
            <a:spAutoFit/>
          </a:bodyPr>
          <a:lstStyle/>
          <a:p>
            <a:r>
              <a:rPr lang="en-US" sz="2800" dirty="0">
                <a:solidFill>
                  <a:schemeClr val="bg2"/>
                </a:solidFill>
              </a:rPr>
              <a:t>“And I, Nephi, heard and bear record, that the name of the apostle of the lamb was John, according to the word of the angel.”</a:t>
            </a:r>
          </a:p>
        </p:txBody>
      </p:sp>
      <p:sp>
        <p:nvSpPr>
          <p:cNvPr id="155" name="TextBox 154"/>
          <p:cNvSpPr txBox="1"/>
          <p:nvPr/>
        </p:nvSpPr>
        <p:spPr>
          <a:xfrm>
            <a:off x="6095999" y="4267200"/>
            <a:ext cx="5522259" cy="1384995"/>
          </a:xfrm>
          <a:prstGeom prst="rect">
            <a:avLst/>
          </a:prstGeom>
          <a:noFill/>
        </p:spPr>
        <p:txBody>
          <a:bodyPr wrap="square" rtlCol="0">
            <a:spAutoFit/>
          </a:bodyPr>
          <a:lstStyle/>
          <a:p>
            <a:r>
              <a:rPr lang="en-US" sz="2800" dirty="0">
                <a:solidFill>
                  <a:schemeClr val="bg2"/>
                </a:solidFill>
              </a:rPr>
              <a:t>John is commanded by Jesus to “write in a book, and send it unto the seven churches…”</a:t>
            </a:r>
          </a:p>
        </p:txBody>
      </p:sp>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Bearing Record—writing record</a:t>
            </a:r>
          </a:p>
        </p:txBody>
      </p:sp>
      <p:sp>
        <p:nvSpPr>
          <p:cNvPr id="157" name="TextBox 156"/>
          <p:cNvSpPr txBox="1"/>
          <p:nvPr/>
        </p:nvSpPr>
        <p:spPr>
          <a:xfrm>
            <a:off x="0" y="6224457"/>
            <a:ext cx="4978400" cy="523220"/>
          </a:xfrm>
          <a:prstGeom prst="rect">
            <a:avLst/>
          </a:prstGeom>
          <a:noFill/>
        </p:spPr>
        <p:txBody>
          <a:bodyPr wrap="square" rtlCol="0">
            <a:spAutoFit/>
          </a:bodyPr>
          <a:lstStyle/>
          <a:p>
            <a:r>
              <a:rPr lang="en-US" sz="2800" dirty="0">
                <a:solidFill>
                  <a:schemeClr val="bg2"/>
                </a:solidFill>
              </a:rPr>
              <a:t>1 Nephi 14:27; Revelation 1:11</a:t>
            </a:r>
          </a:p>
        </p:txBody>
      </p:sp>
      <p:pic>
        <p:nvPicPr>
          <p:cNvPr id="3" name="Picture 2">
            <a:extLst>
              <a:ext uri="{FF2B5EF4-FFF2-40B4-BE49-F238E27FC236}">
                <a16:creationId xmlns:a16="http://schemas.microsoft.com/office/drawing/2014/main" id="{527E3AA5-DD8A-43EA-8EA0-B1AB55FF5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713" y="1306443"/>
            <a:ext cx="2038350" cy="2514600"/>
          </a:xfrm>
          <a:prstGeom prst="rect">
            <a:avLst/>
          </a:prstGeom>
        </p:spPr>
      </p:pic>
      <p:pic>
        <p:nvPicPr>
          <p:cNvPr id="6" name="Picture 5">
            <a:extLst>
              <a:ext uri="{FF2B5EF4-FFF2-40B4-BE49-F238E27FC236}">
                <a16:creationId xmlns:a16="http://schemas.microsoft.com/office/drawing/2014/main" id="{300E694C-3683-4DD0-85A7-2F1E89AA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113" y="3512986"/>
            <a:ext cx="1762125" cy="2552700"/>
          </a:xfrm>
          <a:prstGeom prst="rect">
            <a:avLst/>
          </a:prstGeom>
        </p:spPr>
      </p:pic>
    </p:spTree>
    <p:extLst>
      <p:ext uri="{BB962C8B-B14F-4D97-AF65-F5344CB8AC3E}">
        <p14:creationId xmlns:p14="http://schemas.microsoft.com/office/powerpoint/2010/main" val="240200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1000"/>
                                        <p:tgtEl>
                                          <p:spTgt spid="155"/>
                                        </p:tgtEl>
                                      </p:cBhvr>
                                    </p:animEffect>
                                    <p:anim calcmode="lin" valueType="num">
                                      <p:cBhvr>
                                        <p:cTn id="13" dur="1000" fill="hold"/>
                                        <p:tgtEl>
                                          <p:spTgt spid="155"/>
                                        </p:tgtEl>
                                        <p:attrNameLst>
                                          <p:attrName>ppt_x</p:attrName>
                                        </p:attrNameLst>
                                      </p:cBhvr>
                                      <p:tavLst>
                                        <p:tav tm="0">
                                          <p:val>
                                            <p:strVal val="#ppt_x"/>
                                          </p:val>
                                        </p:tav>
                                        <p:tav tm="100000">
                                          <p:val>
                                            <p:strVal val="#ppt_x"/>
                                          </p:val>
                                        </p:tav>
                                      </p:tavLst>
                                    </p:anim>
                                    <p:anim calcmode="lin" valueType="num">
                                      <p:cBhvr>
                                        <p:cTn id="14"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2D851E-E785-4D3B-8468-17B6B3C3C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5" name="TextBox 154"/>
          <p:cNvSpPr txBox="1"/>
          <p:nvPr/>
        </p:nvSpPr>
        <p:spPr>
          <a:xfrm>
            <a:off x="4446494" y="1241612"/>
            <a:ext cx="7010400" cy="4401205"/>
          </a:xfrm>
          <a:prstGeom prst="rect">
            <a:avLst/>
          </a:prstGeom>
          <a:noFill/>
        </p:spPr>
        <p:txBody>
          <a:bodyPr wrap="square" rtlCol="0">
            <a:spAutoFit/>
          </a:bodyPr>
          <a:lstStyle/>
          <a:p>
            <a:r>
              <a:rPr lang="en-US" sz="2800" dirty="0">
                <a:solidFill>
                  <a:schemeClr val="bg2"/>
                </a:solidFill>
              </a:rPr>
              <a:t>Patriarchal blessings are given to worthy members of the Church by ordained patriarchs.</a:t>
            </a:r>
          </a:p>
          <a:p>
            <a:endParaRPr lang="en-US" sz="2800" dirty="0">
              <a:solidFill>
                <a:schemeClr val="bg2"/>
              </a:solidFill>
            </a:endParaRPr>
          </a:p>
          <a:p>
            <a:r>
              <a:rPr lang="en-US" sz="2800" dirty="0">
                <a:solidFill>
                  <a:schemeClr val="bg2"/>
                </a:solidFill>
              </a:rPr>
              <a:t>Patriarchal blessings include a declaration of a person's lineage in the house of Israel and contain personal counsel from the Lord. </a:t>
            </a:r>
          </a:p>
          <a:p>
            <a:endParaRPr lang="en-US" sz="2800" dirty="0">
              <a:solidFill>
                <a:schemeClr val="bg2"/>
              </a:solidFill>
            </a:endParaRPr>
          </a:p>
          <a:p>
            <a:r>
              <a:rPr lang="en-US" sz="2800" dirty="0">
                <a:solidFill>
                  <a:schemeClr val="bg2"/>
                </a:solidFill>
              </a:rPr>
              <a:t>As a person studies his or her patriarchal blessing and follow the counsel it contains, it will provide guidance, comfort, and protection. </a:t>
            </a:r>
          </a:p>
        </p:txBody>
      </p:sp>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Your Record--Future</a:t>
            </a:r>
          </a:p>
        </p:txBody>
      </p:sp>
      <p:pic>
        <p:nvPicPr>
          <p:cNvPr id="3" name="Picture 2">
            <a:extLst>
              <a:ext uri="{FF2B5EF4-FFF2-40B4-BE49-F238E27FC236}">
                <a16:creationId xmlns:a16="http://schemas.microsoft.com/office/drawing/2014/main" id="{B9E99DCE-4AD7-4447-9201-11DCC70F6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27" y="1914688"/>
            <a:ext cx="3073400" cy="3422650"/>
          </a:xfrm>
          <a:prstGeom prst="rect">
            <a:avLst/>
          </a:prstGeom>
        </p:spPr>
      </p:pic>
    </p:spTree>
    <p:extLst>
      <p:ext uri="{BB962C8B-B14F-4D97-AF65-F5344CB8AC3E}">
        <p14:creationId xmlns:p14="http://schemas.microsoft.com/office/powerpoint/2010/main" val="89190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9AE587-B0C6-457B-91AE-B42FC978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5" name="TextBox 154"/>
          <p:cNvSpPr txBox="1"/>
          <p:nvPr/>
        </p:nvSpPr>
        <p:spPr>
          <a:xfrm>
            <a:off x="2944906" y="2753811"/>
            <a:ext cx="7723094" cy="523220"/>
          </a:xfrm>
          <a:prstGeom prst="rect">
            <a:avLst/>
          </a:prstGeom>
          <a:noFill/>
        </p:spPr>
        <p:txBody>
          <a:bodyPr wrap="square" rtlCol="0">
            <a:spAutoFit/>
          </a:bodyPr>
          <a:lstStyle/>
          <a:p>
            <a:r>
              <a:rPr lang="en-US" sz="2800" dirty="0">
                <a:solidFill>
                  <a:srgbClr val="FFFF00"/>
                </a:solidFill>
              </a:rPr>
              <a:t>Signified = representing by a sign, mark, or token</a:t>
            </a:r>
            <a:r>
              <a:rPr lang="en-US" sz="2800" dirty="0">
                <a:solidFill>
                  <a:schemeClr val="bg2"/>
                </a:solidFill>
              </a:rPr>
              <a:t>. </a:t>
            </a:r>
          </a:p>
        </p:txBody>
      </p:sp>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Angel to John</a:t>
            </a:r>
          </a:p>
        </p:txBody>
      </p:sp>
      <p:sp>
        <p:nvSpPr>
          <p:cNvPr id="5" name="TextBox 4"/>
          <p:cNvSpPr txBox="1"/>
          <p:nvPr/>
        </p:nvSpPr>
        <p:spPr>
          <a:xfrm>
            <a:off x="1752600" y="914400"/>
            <a:ext cx="7010400" cy="1569660"/>
          </a:xfrm>
          <a:prstGeom prst="rect">
            <a:avLst/>
          </a:prstGeom>
          <a:noFill/>
        </p:spPr>
        <p:txBody>
          <a:bodyPr wrap="square" rtlCol="0">
            <a:spAutoFit/>
          </a:bodyPr>
          <a:lstStyle/>
          <a:p>
            <a:r>
              <a:rPr lang="en-US" sz="2400" dirty="0">
                <a:solidFill>
                  <a:schemeClr val="bg2"/>
                </a:solidFill>
              </a:rPr>
              <a:t>“The Revelation of Jesus Christ, which God gave unto him, to </a:t>
            </a:r>
            <a:r>
              <a:rPr lang="en-US" sz="2400" dirty="0" err="1">
                <a:solidFill>
                  <a:schemeClr val="bg2"/>
                </a:solidFill>
              </a:rPr>
              <a:t>shew</a:t>
            </a:r>
            <a:r>
              <a:rPr lang="en-US" sz="2400" dirty="0">
                <a:solidFill>
                  <a:schemeClr val="bg2"/>
                </a:solidFill>
              </a:rPr>
              <a:t> unto his servants things which must shortly come to pass; and he sent and </a:t>
            </a:r>
            <a:r>
              <a:rPr lang="en-US" sz="2400" dirty="0">
                <a:solidFill>
                  <a:srgbClr val="FFFF00"/>
                </a:solidFill>
              </a:rPr>
              <a:t>signified</a:t>
            </a:r>
            <a:r>
              <a:rPr lang="en-US" sz="2400" dirty="0">
                <a:solidFill>
                  <a:schemeClr val="bg2"/>
                </a:solidFill>
              </a:rPr>
              <a:t> it by his angel unto his servant John:”</a:t>
            </a:r>
          </a:p>
        </p:txBody>
      </p:sp>
      <p:sp>
        <p:nvSpPr>
          <p:cNvPr id="6" name="TextBox 5"/>
          <p:cNvSpPr txBox="1"/>
          <p:nvPr/>
        </p:nvSpPr>
        <p:spPr>
          <a:xfrm>
            <a:off x="0" y="6353521"/>
            <a:ext cx="7010400" cy="461665"/>
          </a:xfrm>
          <a:prstGeom prst="rect">
            <a:avLst/>
          </a:prstGeom>
          <a:noFill/>
        </p:spPr>
        <p:txBody>
          <a:bodyPr wrap="square" rtlCol="0">
            <a:spAutoFit/>
          </a:bodyPr>
          <a:lstStyle/>
          <a:p>
            <a:r>
              <a:rPr lang="en-US" sz="2400" dirty="0">
                <a:solidFill>
                  <a:schemeClr val="bg2"/>
                </a:solidFill>
              </a:rPr>
              <a:t>Revelation 1:1-3</a:t>
            </a:r>
          </a:p>
        </p:txBody>
      </p:sp>
      <p:sp>
        <p:nvSpPr>
          <p:cNvPr id="7" name="TextBox 6"/>
          <p:cNvSpPr txBox="1"/>
          <p:nvPr/>
        </p:nvSpPr>
        <p:spPr>
          <a:xfrm>
            <a:off x="7162800" y="3886200"/>
            <a:ext cx="3124200" cy="1569660"/>
          </a:xfrm>
          <a:prstGeom prst="rect">
            <a:avLst/>
          </a:prstGeom>
          <a:noFill/>
        </p:spPr>
        <p:txBody>
          <a:bodyPr wrap="square" rtlCol="0">
            <a:spAutoFit/>
          </a:bodyPr>
          <a:lstStyle/>
          <a:p>
            <a:r>
              <a:rPr lang="en-US" sz="2400" dirty="0">
                <a:solidFill>
                  <a:schemeClr val="bg2"/>
                </a:solidFill>
              </a:rPr>
              <a:t>“Blessed is he that </a:t>
            </a:r>
            <a:r>
              <a:rPr lang="en-US" sz="2400" dirty="0" err="1">
                <a:solidFill>
                  <a:schemeClr val="bg2"/>
                </a:solidFill>
              </a:rPr>
              <a:t>readeth</a:t>
            </a:r>
            <a:r>
              <a:rPr lang="en-US" sz="2400" dirty="0">
                <a:solidFill>
                  <a:schemeClr val="bg2"/>
                </a:solidFill>
              </a:rPr>
              <a:t>, and they that </a:t>
            </a:r>
            <a:r>
              <a:rPr lang="en-US" sz="2400" dirty="0">
                <a:solidFill>
                  <a:srgbClr val="FFFF00"/>
                </a:solidFill>
              </a:rPr>
              <a:t>hear the words </a:t>
            </a:r>
            <a:r>
              <a:rPr lang="en-US" sz="2400" dirty="0">
                <a:solidFill>
                  <a:schemeClr val="bg2"/>
                </a:solidFill>
              </a:rPr>
              <a:t>of this prophecy…</a:t>
            </a:r>
          </a:p>
        </p:txBody>
      </p:sp>
      <p:sp>
        <p:nvSpPr>
          <p:cNvPr id="8" name="TextBox 7"/>
          <p:cNvSpPr txBox="1"/>
          <p:nvPr/>
        </p:nvSpPr>
        <p:spPr>
          <a:xfrm>
            <a:off x="5867400" y="5638801"/>
            <a:ext cx="3733800" cy="830997"/>
          </a:xfrm>
          <a:prstGeom prst="rect">
            <a:avLst/>
          </a:prstGeom>
          <a:noFill/>
        </p:spPr>
        <p:txBody>
          <a:bodyPr wrap="square" rtlCol="0">
            <a:spAutoFit/>
          </a:bodyPr>
          <a:lstStyle/>
          <a:p>
            <a:r>
              <a:rPr lang="en-US" sz="2400" dirty="0">
                <a:solidFill>
                  <a:srgbClr val="FFFF00"/>
                </a:solidFill>
              </a:rPr>
              <a:t>hear the words = study and understand and keep</a:t>
            </a:r>
            <a:endParaRPr lang="en-US" sz="2400" dirty="0">
              <a:solidFill>
                <a:schemeClr val="bg2"/>
              </a:solidFill>
            </a:endParaRPr>
          </a:p>
        </p:txBody>
      </p:sp>
      <p:pic>
        <p:nvPicPr>
          <p:cNvPr id="9" name="Picture 8" descr="imagesCAIMCQ8T.jpg"/>
          <p:cNvPicPr>
            <a:picLocks noChangeAspect="1"/>
          </p:cNvPicPr>
          <p:nvPr/>
        </p:nvPicPr>
        <p:blipFill>
          <a:blip r:embed="rId3" cstate="print"/>
          <a:stretch>
            <a:fillRect/>
          </a:stretch>
        </p:blipFill>
        <p:spPr>
          <a:xfrm>
            <a:off x="3052482" y="3651649"/>
            <a:ext cx="3555626" cy="1917249"/>
          </a:xfrm>
          <a:prstGeom prst="rect">
            <a:avLst/>
          </a:prstGeom>
        </p:spPr>
      </p:pic>
    </p:spTree>
    <p:extLst>
      <p:ext uri="{BB962C8B-B14F-4D97-AF65-F5344CB8AC3E}">
        <p14:creationId xmlns:p14="http://schemas.microsoft.com/office/powerpoint/2010/main" val="20730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9AE587-B0C6-457B-91AE-B42FC978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Make You Kings and Priests</a:t>
            </a:r>
          </a:p>
        </p:txBody>
      </p:sp>
      <p:sp>
        <p:nvSpPr>
          <p:cNvPr id="6" name="TextBox 5"/>
          <p:cNvSpPr txBox="1"/>
          <p:nvPr/>
        </p:nvSpPr>
        <p:spPr>
          <a:xfrm>
            <a:off x="0" y="6353521"/>
            <a:ext cx="7010400" cy="461665"/>
          </a:xfrm>
          <a:prstGeom prst="rect">
            <a:avLst/>
          </a:prstGeom>
          <a:noFill/>
        </p:spPr>
        <p:txBody>
          <a:bodyPr wrap="square" rtlCol="0">
            <a:spAutoFit/>
          </a:bodyPr>
          <a:lstStyle/>
          <a:p>
            <a:r>
              <a:rPr lang="en-US" sz="2400" dirty="0">
                <a:solidFill>
                  <a:schemeClr val="bg2"/>
                </a:solidFill>
              </a:rPr>
              <a:t>Revelation 1:6; Romans 8:14-17</a:t>
            </a:r>
          </a:p>
        </p:txBody>
      </p:sp>
      <p:sp>
        <p:nvSpPr>
          <p:cNvPr id="3" name="TextBox 2">
            <a:extLst>
              <a:ext uri="{FF2B5EF4-FFF2-40B4-BE49-F238E27FC236}">
                <a16:creationId xmlns:a16="http://schemas.microsoft.com/office/drawing/2014/main" id="{E360527E-5DF6-6B0B-6A24-194146975D8C}"/>
              </a:ext>
            </a:extLst>
          </p:cNvPr>
          <p:cNvSpPr txBox="1"/>
          <p:nvPr/>
        </p:nvSpPr>
        <p:spPr>
          <a:xfrm>
            <a:off x="1163478" y="1406301"/>
            <a:ext cx="6144984" cy="4401205"/>
          </a:xfrm>
          <a:prstGeom prst="rect">
            <a:avLst/>
          </a:prstGeom>
          <a:noFill/>
        </p:spPr>
        <p:txBody>
          <a:bodyPr wrap="square">
            <a:spAutoFit/>
          </a:bodyPr>
          <a:lstStyle/>
          <a:p>
            <a:pPr algn="l" fontAlgn="base"/>
            <a:r>
              <a:rPr lang="en-US" sz="2000" b="0" i="0" dirty="0">
                <a:solidFill>
                  <a:schemeClr val="bg1"/>
                </a:solidFill>
                <a:effectLst/>
              </a:rPr>
              <a:t>The object of our earthly existence is that we may have a fulness of joy, and that we may become the sons and daughters of God, in the fullest sense of the word, being heirs of God and joint heirs with Jesus Christ, to be kings and priests unto God, to inherit glory, dominion, exaltation, thrones and every power and attribute developed and possessed by our Heavenly Father.</a:t>
            </a:r>
          </a:p>
          <a:p>
            <a:pPr algn="l" fontAlgn="base"/>
            <a:endParaRPr lang="en-US" sz="2000" dirty="0">
              <a:solidFill>
                <a:schemeClr val="bg1"/>
              </a:solidFill>
            </a:endParaRPr>
          </a:p>
          <a:p>
            <a:pPr algn="l" fontAlgn="base"/>
            <a:r>
              <a:rPr lang="en-US" sz="2000" b="0" i="0" dirty="0">
                <a:solidFill>
                  <a:schemeClr val="bg1"/>
                </a:solidFill>
                <a:effectLst/>
              </a:rPr>
              <a:t>This is the object of our being on this earth. In order to attain unto this exalted position, it is necessary that we go through this mortal experience, or probation, by which we may prove ourselves worthy, through the aid of our elder brother Jesus.</a:t>
            </a:r>
          </a:p>
          <a:p>
            <a:pPr algn="l" fontAlgn="base"/>
            <a:r>
              <a:rPr lang="en-US" sz="2000" b="0" i="0" dirty="0">
                <a:solidFill>
                  <a:schemeClr val="bg1"/>
                </a:solidFill>
                <a:effectLst/>
              </a:rPr>
              <a:t>(</a:t>
            </a:r>
            <a:r>
              <a:rPr lang="en-US" sz="2000" b="0" i="1" dirty="0">
                <a:solidFill>
                  <a:schemeClr val="bg1"/>
                </a:solidFill>
                <a:effectLst/>
              </a:rPr>
              <a:t>8</a:t>
            </a:r>
            <a:r>
              <a:rPr lang="en-US" sz="2000" b="0" i="0" dirty="0">
                <a:solidFill>
                  <a:schemeClr val="bg1"/>
                </a:solidFill>
                <a:effectLst/>
              </a:rPr>
              <a:t>)</a:t>
            </a:r>
          </a:p>
        </p:txBody>
      </p:sp>
      <p:pic>
        <p:nvPicPr>
          <p:cNvPr id="15" name="Picture 14" descr="A person with a long beard&#10;&#10;Description automatically generated with low confidence">
            <a:extLst>
              <a:ext uri="{FF2B5EF4-FFF2-40B4-BE49-F238E27FC236}">
                <a16:creationId xmlns:a16="http://schemas.microsoft.com/office/drawing/2014/main" id="{4633A982-4542-2B46-D09D-52BC057FE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209" y="1544713"/>
            <a:ext cx="2573313" cy="3440944"/>
          </a:xfrm>
          <a:prstGeom prst="rect">
            <a:avLst/>
          </a:prstGeom>
        </p:spPr>
      </p:pic>
    </p:spTree>
    <p:extLst>
      <p:ext uri="{BB962C8B-B14F-4D97-AF65-F5344CB8AC3E}">
        <p14:creationId xmlns:p14="http://schemas.microsoft.com/office/powerpoint/2010/main" val="16092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57CA15-F444-4DAE-BF21-0F920B3D1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5" name="TextBox 154"/>
          <p:cNvSpPr txBox="1"/>
          <p:nvPr/>
        </p:nvSpPr>
        <p:spPr>
          <a:xfrm>
            <a:off x="1828800" y="2133601"/>
            <a:ext cx="8839200" cy="954107"/>
          </a:xfrm>
          <a:prstGeom prst="rect">
            <a:avLst/>
          </a:prstGeom>
          <a:noFill/>
        </p:spPr>
        <p:txBody>
          <a:bodyPr wrap="square" rtlCol="0">
            <a:spAutoFit/>
          </a:bodyPr>
          <a:lstStyle/>
          <a:p>
            <a:r>
              <a:rPr lang="en-US" sz="2800" dirty="0">
                <a:solidFill>
                  <a:srgbClr val="FFFF00"/>
                </a:solidFill>
              </a:rPr>
              <a:t>Which is, which was, and which is to come = “I Am” </a:t>
            </a:r>
          </a:p>
          <a:p>
            <a:r>
              <a:rPr lang="en-US" sz="2800" dirty="0">
                <a:solidFill>
                  <a:srgbClr val="FFFF00"/>
                </a:solidFill>
              </a:rPr>
              <a:t>Read D&amp;C 93</a:t>
            </a:r>
            <a:endParaRPr lang="en-US" sz="2800" dirty="0">
              <a:solidFill>
                <a:schemeClr val="bg2"/>
              </a:solidFill>
            </a:endParaRPr>
          </a:p>
        </p:txBody>
      </p:sp>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Jesus Christ</a:t>
            </a:r>
          </a:p>
        </p:txBody>
      </p:sp>
      <p:sp>
        <p:nvSpPr>
          <p:cNvPr id="5" name="TextBox 4"/>
          <p:cNvSpPr txBox="1"/>
          <p:nvPr/>
        </p:nvSpPr>
        <p:spPr>
          <a:xfrm>
            <a:off x="1752600" y="914401"/>
            <a:ext cx="7010400" cy="830997"/>
          </a:xfrm>
          <a:prstGeom prst="rect">
            <a:avLst/>
          </a:prstGeom>
          <a:noFill/>
        </p:spPr>
        <p:txBody>
          <a:bodyPr wrap="square" rtlCol="0">
            <a:spAutoFit/>
          </a:bodyPr>
          <a:lstStyle/>
          <a:p>
            <a:r>
              <a:rPr lang="en-US" sz="2400" dirty="0">
                <a:solidFill>
                  <a:schemeClr val="bg2"/>
                </a:solidFill>
              </a:rPr>
              <a:t>“…Grace be unto you, and peace, from him </a:t>
            </a:r>
            <a:r>
              <a:rPr lang="en-US" sz="2400" dirty="0">
                <a:solidFill>
                  <a:srgbClr val="FFFF00"/>
                </a:solidFill>
              </a:rPr>
              <a:t>which is</a:t>
            </a:r>
            <a:r>
              <a:rPr lang="en-US" sz="2400" dirty="0">
                <a:solidFill>
                  <a:schemeClr val="bg2"/>
                </a:solidFill>
              </a:rPr>
              <a:t>, and </a:t>
            </a:r>
            <a:r>
              <a:rPr lang="en-US" sz="2400" dirty="0">
                <a:solidFill>
                  <a:srgbClr val="FFFF00"/>
                </a:solidFill>
              </a:rPr>
              <a:t>which was</a:t>
            </a:r>
            <a:r>
              <a:rPr lang="en-US" sz="2400" dirty="0">
                <a:solidFill>
                  <a:schemeClr val="bg2"/>
                </a:solidFill>
              </a:rPr>
              <a:t>, and </a:t>
            </a:r>
            <a:r>
              <a:rPr lang="en-US" sz="2400" dirty="0">
                <a:solidFill>
                  <a:srgbClr val="FFFF00"/>
                </a:solidFill>
              </a:rPr>
              <a:t>which is to come</a:t>
            </a:r>
            <a:r>
              <a:rPr lang="en-US" sz="2400" dirty="0">
                <a:solidFill>
                  <a:schemeClr val="bg2"/>
                </a:solidFill>
              </a:rPr>
              <a:t>;”</a:t>
            </a:r>
          </a:p>
        </p:txBody>
      </p:sp>
      <p:sp>
        <p:nvSpPr>
          <p:cNvPr id="6" name="TextBox 5"/>
          <p:cNvSpPr txBox="1"/>
          <p:nvPr/>
        </p:nvSpPr>
        <p:spPr>
          <a:xfrm>
            <a:off x="-25256" y="6326539"/>
            <a:ext cx="7010400" cy="461665"/>
          </a:xfrm>
          <a:prstGeom prst="rect">
            <a:avLst/>
          </a:prstGeom>
          <a:noFill/>
        </p:spPr>
        <p:txBody>
          <a:bodyPr wrap="square" rtlCol="0">
            <a:spAutoFit/>
          </a:bodyPr>
          <a:lstStyle/>
          <a:p>
            <a:r>
              <a:rPr lang="en-US" sz="2400" dirty="0">
                <a:solidFill>
                  <a:schemeClr val="bg2"/>
                </a:solidFill>
              </a:rPr>
              <a:t>Revelation 1:4-8, 11</a:t>
            </a:r>
          </a:p>
        </p:txBody>
      </p:sp>
      <p:sp>
        <p:nvSpPr>
          <p:cNvPr id="8" name="TextBox 7"/>
          <p:cNvSpPr txBox="1"/>
          <p:nvPr/>
        </p:nvSpPr>
        <p:spPr>
          <a:xfrm>
            <a:off x="6629400" y="3552961"/>
            <a:ext cx="4267200" cy="2308324"/>
          </a:xfrm>
          <a:prstGeom prst="rect">
            <a:avLst/>
          </a:prstGeom>
          <a:noFill/>
        </p:spPr>
        <p:txBody>
          <a:bodyPr wrap="square" rtlCol="0">
            <a:spAutoFit/>
          </a:bodyPr>
          <a:lstStyle/>
          <a:p>
            <a:r>
              <a:rPr lang="en-US" sz="2400" dirty="0">
                <a:solidFill>
                  <a:schemeClr val="bg2"/>
                </a:solidFill>
              </a:rPr>
              <a:t>“I am Alpha and Omega, the beginning and the ending…”</a:t>
            </a:r>
          </a:p>
          <a:p>
            <a:endParaRPr lang="en-US" sz="2400" dirty="0">
              <a:solidFill>
                <a:schemeClr val="bg2"/>
              </a:solidFill>
            </a:endParaRPr>
          </a:p>
          <a:p>
            <a:r>
              <a:rPr lang="en-US" sz="2400" dirty="0">
                <a:solidFill>
                  <a:schemeClr val="bg2"/>
                </a:solidFill>
              </a:rPr>
              <a:t>“…what thou </a:t>
            </a:r>
            <a:r>
              <a:rPr lang="en-US" sz="2400" dirty="0" err="1">
                <a:solidFill>
                  <a:schemeClr val="bg2"/>
                </a:solidFill>
              </a:rPr>
              <a:t>seest</a:t>
            </a:r>
            <a:r>
              <a:rPr lang="en-US" sz="2400" dirty="0">
                <a:solidFill>
                  <a:schemeClr val="bg2"/>
                </a:solidFill>
              </a:rPr>
              <a:t>, write in a book, and send it unto the seven churches…”</a:t>
            </a:r>
          </a:p>
        </p:txBody>
      </p:sp>
      <p:pic>
        <p:nvPicPr>
          <p:cNvPr id="3" name="Picture 2">
            <a:extLst>
              <a:ext uri="{FF2B5EF4-FFF2-40B4-BE49-F238E27FC236}">
                <a16:creationId xmlns:a16="http://schemas.microsoft.com/office/drawing/2014/main" id="{8F13F010-F261-4464-9427-D8847AA88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102" y="3350712"/>
            <a:ext cx="2828925" cy="2743200"/>
          </a:xfrm>
          <a:prstGeom prst="rect">
            <a:avLst/>
          </a:prstGeom>
        </p:spPr>
      </p:pic>
    </p:spTree>
    <p:extLst>
      <p:ext uri="{BB962C8B-B14F-4D97-AF65-F5344CB8AC3E}">
        <p14:creationId xmlns:p14="http://schemas.microsoft.com/office/powerpoint/2010/main" val="413944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4BA4B9-EDEA-42A1-A47A-7D38CD059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363071" y="205875"/>
            <a:ext cx="11672047" cy="707886"/>
          </a:xfrm>
          <a:prstGeom prst="rect">
            <a:avLst/>
          </a:prstGeom>
          <a:noFill/>
        </p:spPr>
        <p:txBody>
          <a:bodyPr wrap="square" rtlCol="0">
            <a:spAutoFit/>
          </a:bodyPr>
          <a:lstStyle/>
          <a:p>
            <a:pPr algn="ctr"/>
            <a:r>
              <a:rPr lang="en-US" sz="4000" dirty="0">
                <a:solidFill>
                  <a:schemeClr val="bg1"/>
                </a:solidFill>
                <a:latin typeface="Papyrus" panose="03070502060502030205" pitchFamily="66" charset="0"/>
              </a:rPr>
              <a:t>Almighty</a:t>
            </a:r>
          </a:p>
        </p:txBody>
      </p:sp>
      <p:sp>
        <p:nvSpPr>
          <p:cNvPr id="7" name="TextBox 6"/>
          <p:cNvSpPr txBox="1"/>
          <p:nvPr/>
        </p:nvSpPr>
        <p:spPr>
          <a:xfrm>
            <a:off x="0" y="6352152"/>
            <a:ext cx="8686800" cy="523220"/>
          </a:xfrm>
          <a:prstGeom prst="rect">
            <a:avLst/>
          </a:prstGeom>
          <a:noFill/>
        </p:spPr>
        <p:txBody>
          <a:bodyPr wrap="square" rtlCol="0">
            <a:spAutoFit/>
          </a:bodyPr>
          <a:lstStyle/>
          <a:p>
            <a:r>
              <a:rPr lang="en-US" sz="2800" dirty="0">
                <a:solidFill>
                  <a:schemeClr val="bg1"/>
                </a:solidFill>
              </a:rPr>
              <a:t>Revelation 1:8; D&amp;C 76:4</a:t>
            </a:r>
          </a:p>
        </p:txBody>
      </p:sp>
      <p:sp>
        <p:nvSpPr>
          <p:cNvPr id="4" name="TextBox 3">
            <a:extLst>
              <a:ext uri="{FF2B5EF4-FFF2-40B4-BE49-F238E27FC236}">
                <a16:creationId xmlns:a16="http://schemas.microsoft.com/office/drawing/2014/main" id="{69275B55-628D-CD79-D7CD-D43E53468B31}"/>
              </a:ext>
            </a:extLst>
          </p:cNvPr>
          <p:cNvSpPr txBox="1"/>
          <p:nvPr/>
        </p:nvSpPr>
        <p:spPr>
          <a:xfrm>
            <a:off x="2667001" y="891351"/>
            <a:ext cx="7598228" cy="646331"/>
          </a:xfrm>
          <a:prstGeom prst="rect">
            <a:avLst/>
          </a:prstGeom>
          <a:noFill/>
        </p:spPr>
        <p:txBody>
          <a:bodyPr wrap="square">
            <a:spAutoFit/>
          </a:bodyPr>
          <a:lstStyle/>
          <a:p>
            <a:r>
              <a:rPr lang="en-US" b="0" i="0" dirty="0">
                <a:solidFill>
                  <a:schemeClr val="bg1"/>
                </a:solidFill>
                <a:effectLst/>
              </a:rPr>
              <a:t> “Almighty” is the English translation of the Greek word </a:t>
            </a:r>
            <a:r>
              <a:rPr lang="en-US" b="0" i="1" dirty="0" err="1">
                <a:solidFill>
                  <a:schemeClr val="bg1"/>
                </a:solidFill>
                <a:effectLst/>
              </a:rPr>
              <a:t>Pantokrator</a:t>
            </a:r>
            <a:r>
              <a:rPr lang="en-US" b="0" i="0" dirty="0">
                <a:solidFill>
                  <a:schemeClr val="bg1"/>
                </a:solidFill>
                <a:effectLst/>
              </a:rPr>
              <a:t>, which suggests one who rules and regulates all things.</a:t>
            </a:r>
            <a:endParaRPr lang="en-US" dirty="0">
              <a:solidFill>
                <a:schemeClr val="bg1"/>
              </a:solidFill>
            </a:endParaRPr>
          </a:p>
        </p:txBody>
      </p:sp>
      <p:sp>
        <p:nvSpPr>
          <p:cNvPr id="11" name="TextBox 10">
            <a:extLst>
              <a:ext uri="{FF2B5EF4-FFF2-40B4-BE49-F238E27FC236}">
                <a16:creationId xmlns:a16="http://schemas.microsoft.com/office/drawing/2014/main" id="{5C77610A-E821-F2ED-12FA-75390A44E318}"/>
              </a:ext>
            </a:extLst>
          </p:cNvPr>
          <p:cNvSpPr txBox="1"/>
          <p:nvPr/>
        </p:nvSpPr>
        <p:spPr>
          <a:xfrm>
            <a:off x="363071" y="2021914"/>
            <a:ext cx="2957072" cy="2031325"/>
          </a:xfrm>
          <a:prstGeom prst="rect">
            <a:avLst/>
          </a:prstGeom>
          <a:noFill/>
        </p:spPr>
        <p:txBody>
          <a:bodyPr wrap="square">
            <a:spAutoFit/>
          </a:bodyPr>
          <a:lstStyle/>
          <a:p>
            <a:r>
              <a:rPr lang="en-US" b="0" i="0" dirty="0">
                <a:solidFill>
                  <a:schemeClr val="bg1"/>
                </a:solidFill>
                <a:effectLst/>
                <a:latin typeface="Calibri" panose="020F0502020204030204" pitchFamily="34" charset="0"/>
              </a:rPr>
              <a:t>One theme of the book of Revelation is that even though God’s people in all ages face persecution and trouble, God does indeed govern all things and will one day put an end to all evil.</a:t>
            </a:r>
            <a:endParaRPr lang="en-US" dirty="0">
              <a:solidFill>
                <a:schemeClr val="bg1"/>
              </a:solidFill>
            </a:endParaRPr>
          </a:p>
        </p:txBody>
      </p:sp>
      <p:sp>
        <p:nvSpPr>
          <p:cNvPr id="13" name="TextBox 12">
            <a:extLst>
              <a:ext uri="{FF2B5EF4-FFF2-40B4-BE49-F238E27FC236}">
                <a16:creationId xmlns:a16="http://schemas.microsoft.com/office/drawing/2014/main" id="{8F20DD0D-547A-BA5B-893A-9BF168A38DA0}"/>
              </a:ext>
            </a:extLst>
          </p:cNvPr>
          <p:cNvSpPr txBox="1"/>
          <p:nvPr/>
        </p:nvSpPr>
        <p:spPr>
          <a:xfrm>
            <a:off x="7010399" y="4582437"/>
            <a:ext cx="4397827" cy="2031325"/>
          </a:xfrm>
          <a:prstGeom prst="rect">
            <a:avLst/>
          </a:prstGeom>
          <a:noFill/>
        </p:spPr>
        <p:txBody>
          <a:bodyPr wrap="square">
            <a:spAutoFit/>
          </a:bodyPr>
          <a:lstStyle/>
          <a:p>
            <a:pPr algn="l" fontAlgn="base"/>
            <a:r>
              <a:rPr lang="en-US" b="0" i="0" dirty="0">
                <a:solidFill>
                  <a:schemeClr val="bg1"/>
                </a:solidFill>
                <a:effectLst/>
              </a:rPr>
              <a:t>These words, the first and last letters of the Greek alphabet, are used figuratively to teach the timelessness and eternal nature of our Lord’s existence, that is that “from eternity to eternity he is the same, and his years never fail” </a:t>
            </a:r>
          </a:p>
          <a:p>
            <a:pPr algn="l" fontAlgn="base"/>
            <a:r>
              <a:rPr lang="en-US" b="0" i="0" dirty="0">
                <a:solidFill>
                  <a:schemeClr val="bg1"/>
                </a:solidFill>
                <a:effectLst/>
              </a:rPr>
              <a:t>(</a:t>
            </a:r>
            <a:r>
              <a:rPr lang="en-US" b="0" i="1" dirty="0">
                <a:solidFill>
                  <a:schemeClr val="bg1"/>
                </a:solidFill>
                <a:effectLst/>
              </a:rPr>
              <a:t>5</a:t>
            </a:r>
            <a:r>
              <a:rPr lang="en-US" b="0" i="0" dirty="0">
                <a:solidFill>
                  <a:schemeClr val="bg1"/>
                </a:solidFill>
                <a:effectLst/>
              </a:rPr>
              <a:t>)</a:t>
            </a:r>
          </a:p>
        </p:txBody>
      </p:sp>
      <p:sp>
        <p:nvSpPr>
          <p:cNvPr id="15" name="TextBox 14">
            <a:extLst>
              <a:ext uri="{FF2B5EF4-FFF2-40B4-BE49-F238E27FC236}">
                <a16:creationId xmlns:a16="http://schemas.microsoft.com/office/drawing/2014/main" id="{4E9BFD19-8AF2-E834-8152-E93EABC234F1}"/>
              </a:ext>
            </a:extLst>
          </p:cNvPr>
          <p:cNvSpPr txBox="1"/>
          <p:nvPr/>
        </p:nvSpPr>
        <p:spPr>
          <a:xfrm>
            <a:off x="6975224" y="3888472"/>
            <a:ext cx="3850904" cy="584775"/>
          </a:xfrm>
          <a:prstGeom prst="rect">
            <a:avLst/>
          </a:prstGeom>
          <a:noFill/>
        </p:spPr>
        <p:txBody>
          <a:bodyPr wrap="square">
            <a:spAutoFit/>
          </a:bodyPr>
          <a:lstStyle/>
          <a:p>
            <a:pPr algn="ctr"/>
            <a:r>
              <a:rPr lang="en-US" sz="3200" dirty="0">
                <a:solidFill>
                  <a:schemeClr val="bg1"/>
                </a:solidFill>
                <a:latin typeface="Papyrus" panose="03070502060502030205" pitchFamily="66" charset="0"/>
              </a:rPr>
              <a:t>Alpha and Omega</a:t>
            </a:r>
            <a:endParaRPr lang="en-US" sz="3200" dirty="0"/>
          </a:p>
        </p:txBody>
      </p:sp>
      <p:pic>
        <p:nvPicPr>
          <p:cNvPr id="17" name="Picture 16" descr="A portrait of a person in a pink frame&#10;&#10;Description automatically generated with low confidence">
            <a:extLst>
              <a:ext uri="{FF2B5EF4-FFF2-40B4-BE49-F238E27FC236}">
                <a16:creationId xmlns:a16="http://schemas.microsoft.com/office/drawing/2014/main" id="{EA71110A-1C01-1429-D347-5FDD0B66997E}"/>
              </a:ext>
            </a:extLst>
          </p:cNvPr>
          <p:cNvPicPr>
            <a:picLocks noChangeAspect="1"/>
          </p:cNvPicPr>
          <p:nvPr/>
        </p:nvPicPr>
        <p:blipFill rotWithShape="1">
          <a:blip r:embed="rId3">
            <a:extLst>
              <a:ext uri="{28A0092B-C50C-407E-A947-70E740481C1C}">
                <a14:useLocalDpi xmlns:a14="http://schemas.microsoft.com/office/drawing/2010/main" val="0"/>
              </a:ext>
            </a:extLst>
          </a:blip>
          <a:srcRect l="20420" t="13324" r="23601" b="23651"/>
          <a:stretch/>
        </p:blipFill>
        <p:spPr>
          <a:xfrm>
            <a:off x="3738241" y="1682347"/>
            <a:ext cx="2957072" cy="4308495"/>
          </a:xfrm>
          <a:prstGeom prst="ellipse">
            <a:avLst/>
          </a:prstGeom>
          <a:ln>
            <a:noFill/>
          </a:ln>
          <a:effectLst>
            <a:softEdge rad="112500"/>
          </a:effectLst>
        </p:spPr>
      </p:pic>
    </p:spTree>
    <p:extLst>
      <p:ext uri="{BB962C8B-B14F-4D97-AF65-F5344CB8AC3E}">
        <p14:creationId xmlns:p14="http://schemas.microsoft.com/office/powerpoint/2010/main" val="9276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1CEAF6-B108-4E13-BE10-720854EF5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Vision of John</a:t>
            </a:r>
          </a:p>
        </p:txBody>
      </p:sp>
      <p:sp>
        <p:nvSpPr>
          <p:cNvPr id="5" name="TextBox 4"/>
          <p:cNvSpPr txBox="1"/>
          <p:nvPr/>
        </p:nvSpPr>
        <p:spPr>
          <a:xfrm>
            <a:off x="1752600" y="914401"/>
            <a:ext cx="7010400" cy="830997"/>
          </a:xfrm>
          <a:prstGeom prst="rect">
            <a:avLst/>
          </a:prstGeom>
          <a:noFill/>
        </p:spPr>
        <p:txBody>
          <a:bodyPr wrap="square" rtlCol="0">
            <a:spAutoFit/>
          </a:bodyPr>
          <a:lstStyle/>
          <a:p>
            <a:r>
              <a:rPr lang="en-US" sz="2400" dirty="0">
                <a:solidFill>
                  <a:schemeClr val="bg2"/>
                </a:solidFill>
              </a:rPr>
              <a:t>“And I turned to see the voice that </a:t>
            </a:r>
            <a:r>
              <a:rPr lang="en-US" sz="2400" dirty="0" err="1">
                <a:solidFill>
                  <a:schemeClr val="bg2"/>
                </a:solidFill>
              </a:rPr>
              <a:t>spake</a:t>
            </a:r>
            <a:r>
              <a:rPr lang="en-US" sz="2400" dirty="0">
                <a:solidFill>
                  <a:schemeClr val="bg2"/>
                </a:solidFill>
              </a:rPr>
              <a:t> with me, and being turned, I saw </a:t>
            </a:r>
            <a:r>
              <a:rPr lang="en-US" sz="2400" dirty="0">
                <a:solidFill>
                  <a:srgbClr val="FFC000"/>
                </a:solidFill>
              </a:rPr>
              <a:t>seven</a:t>
            </a:r>
            <a:r>
              <a:rPr lang="en-US" sz="2400" dirty="0">
                <a:solidFill>
                  <a:schemeClr val="bg2"/>
                </a:solidFill>
              </a:rPr>
              <a:t> </a:t>
            </a:r>
            <a:r>
              <a:rPr lang="en-US" sz="2400" dirty="0">
                <a:solidFill>
                  <a:srgbClr val="FFFF00"/>
                </a:solidFill>
              </a:rPr>
              <a:t>gold candlesticks</a:t>
            </a:r>
            <a:r>
              <a:rPr lang="en-US" sz="2400" dirty="0">
                <a:solidFill>
                  <a:schemeClr val="bg2"/>
                </a:solidFill>
              </a:rPr>
              <a:t>.”</a:t>
            </a:r>
          </a:p>
        </p:txBody>
      </p:sp>
      <p:sp>
        <p:nvSpPr>
          <p:cNvPr id="6" name="TextBox 5"/>
          <p:cNvSpPr txBox="1"/>
          <p:nvPr/>
        </p:nvSpPr>
        <p:spPr>
          <a:xfrm>
            <a:off x="-25256" y="6396335"/>
            <a:ext cx="7010400" cy="461665"/>
          </a:xfrm>
          <a:prstGeom prst="rect">
            <a:avLst/>
          </a:prstGeom>
          <a:noFill/>
        </p:spPr>
        <p:txBody>
          <a:bodyPr wrap="square" rtlCol="0">
            <a:spAutoFit/>
          </a:bodyPr>
          <a:lstStyle/>
          <a:p>
            <a:r>
              <a:rPr lang="en-US" sz="2400" dirty="0">
                <a:solidFill>
                  <a:schemeClr val="bg2"/>
                </a:solidFill>
              </a:rPr>
              <a:t>Revelation 1:12</a:t>
            </a:r>
          </a:p>
        </p:txBody>
      </p:sp>
      <p:sp>
        <p:nvSpPr>
          <p:cNvPr id="8" name="TextBox 7"/>
          <p:cNvSpPr txBox="1"/>
          <p:nvPr/>
        </p:nvSpPr>
        <p:spPr>
          <a:xfrm>
            <a:off x="5867400" y="3200400"/>
            <a:ext cx="4267200" cy="2677656"/>
          </a:xfrm>
          <a:prstGeom prst="rect">
            <a:avLst/>
          </a:prstGeom>
          <a:noFill/>
        </p:spPr>
        <p:txBody>
          <a:bodyPr wrap="square" rtlCol="0">
            <a:spAutoFit/>
          </a:bodyPr>
          <a:lstStyle/>
          <a:p>
            <a:r>
              <a:rPr lang="en-US" sz="2400" dirty="0">
                <a:solidFill>
                  <a:srgbClr val="FFFF00"/>
                </a:solidFill>
              </a:rPr>
              <a:t>Gold = the best, or true gospel</a:t>
            </a:r>
          </a:p>
          <a:p>
            <a:endParaRPr lang="en-US" sz="2400" dirty="0">
              <a:solidFill>
                <a:srgbClr val="FFFF00"/>
              </a:solidFill>
            </a:endParaRPr>
          </a:p>
          <a:p>
            <a:r>
              <a:rPr lang="en-US" sz="2400" dirty="0">
                <a:solidFill>
                  <a:srgbClr val="FFFF00"/>
                </a:solidFill>
              </a:rPr>
              <a:t>Candlesticks do not give light, rather, they carry the source of light, which is Christ and His gospel, to the world.</a:t>
            </a:r>
          </a:p>
          <a:p>
            <a:r>
              <a:rPr lang="en-US" sz="2400" dirty="0">
                <a:solidFill>
                  <a:schemeClr val="bg2"/>
                </a:solidFill>
              </a:rPr>
              <a:t>(4)</a:t>
            </a:r>
          </a:p>
        </p:txBody>
      </p:sp>
      <p:pic>
        <p:nvPicPr>
          <p:cNvPr id="3074" name="Picture 2" descr="Image result for David Rid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869" y="309883"/>
            <a:ext cx="1585516" cy="20400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E51232-70EA-45F7-A579-F5312DC00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10" y="2263677"/>
            <a:ext cx="4248743" cy="3172268"/>
          </a:xfrm>
          <a:prstGeom prst="rect">
            <a:avLst/>
          </a:prstGeom>
        </p:spPr>
      </p:pic>
    </p:spTree>
    <p:extLst>
      <p:ext uri="{BB962C8B-B14F-4D97-AF65-F5344CB8AC3E}">
        <p14:creationId xmlns:p14="http://schemas.microsoft.com/office/powerpoint/2010/main" val="27536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solidFill>
                  <a:schemeClr val="bg1"/>
                </a:solidFill>
              </a:rPr>
              <a:t>Symbolism---body parts</a:t>
            </a:r>
          </a:p>
        </p:txBody>
      </p:sp>
      <p:sp>
        <p:nvSpPr>
          <p:cNvPr id="6" name="TextBox 5"/>
          <p:cNvSpPr txBox="1"/>
          <p:nvPr/>
        </p:nvSpPr>
        <p:spPr>
          <a:xfrm>
            <a:off x="1524000" y="733246"/>
            <a:ext cx="4953000" cy="6124754"/>
          </a:xfrm>
          <a:prstGeom prst="rect">
            <a:avLst/>
          </a:prstGeom>
          <a:noFill/>
        </p:spPr>
        <p:txBody>
          <a:bodyPr wrap="square" rtlCol="0">
            <a:spAutoFit/>
          </a:bodyPr>
          <a:lstStyle/>
          <a:p>
            <a:r>
              <a:rPr lang="en-US" sz="2800" dirty="0">
                <a:solidFill>
                  <a:schemeClr val="bg1"/>
                </a:solidFill>
              </a:rPr>
              <a:t>Eye---perception, light and knowledge</a:t>
            </a:r>
          </a:p>
          <a:p>
            <a:endParaRPr lang="en-US" sz="2800" dirty="0">
              <a:solidFill>
                <a:schemeClr val="bg1"/>
              </a:solidFill>
            </a:endParaRPr>
          </a:p>
          <a:p>
            <a:r>
              <a:rPr lang="en-US" sz="2800" dirty="0">
                <a:solidFill>
                  <a:schemeClr val="bg1"/>
                </a:solidFill>
              </a:rPr>
              <a:t>Head---governing</a:t>
            </a:r>
          </a:p>
          <a:p>
            <a:endParaRPr lang="en-US" sz="2800" dirty="0">
              <a:solidFill>
                <a:schemeClr val="bg1"/>
              </a:solidFill>
            </a:endParaRPr>
          </a:p>
          <a:p>
            <a:r>
              <a:rPr lang="en-US" sz="2800" dirty="0">
                <a:solidFill>
                  <a:schemeClr val="bg1"/>
                </a:solidFill>
              </a:rPr>
              <a:t>Ears---obedience, hearing</a:t>
            </a:r>
          </a:p>
          <a:p>
            <a:endParaRPr lang="en-US" sz="2800" dirty="0">
              <a:solidFill>
                <a:schemeClr val="bg1"/>
              </a:solidFill>
            </a:endParaRPr>
          </a:p>
          <a:p>
            <a:r>
              <a:rPr lang="en-US" sz="2800" dirty="0">
                <a:solidFill>
                  <a:schemeClr val="bg1"/>
                </a:solidFill>
              </a:rPr>
              <a:t>Mouth---speaking</a:t>
            </a:r>
          </a:p>
          <a:p>
            <a:endParaRPr lang="en-US" sz="2800" dirty="0">
              <a:solidFill>
                <a:schemeClr val="bg1"/>
              </a:solidFill>
            </a:endParaRPr>
          </a:p>
          <a:p>
            <a:r>
              <a:rPr lang="en-US" sz="2800" dirty="0">
                <a:solidFill>
                  <a:schemeClr val="bg1"/>
                </a:solidFill>
              </a:rPr>
              <a:t>Hair---modesty, coverage</a:t>
            </a:r>
          </a:p>
          <a:p>
            <a:endParaRPr lang="en-US" sz="2800" dirty="0">
              <a:solidFill>
                <a:schemeClr val="bg1"/>
              </a:solidFill>
            </a:endParaRPr>
          </a:p>
          <a:p>
            <a:r>
              <a:rPr lang="en-US" sz="2800" dirty="0">
                <a:solidFill>
                  <a:schemeClr val="bg1"/>
                </a:solidFill>
              </a:rPr>
              <a:t>Members---offices and callings</a:t>
            </a:r>
          </a:p>
          <a:p>
            <a:endParaRPr lang="en-US" sz="2800" dirty="0">
              <a:solidFill>
                <a:schemeClr val="bg1"/>
              </a:solidFill>
            </a:endParaRPr>
          </a:p>
          <a:p>
            <a:r>
              <a:rPr lang="en-US" sz="2800" dirty="0">
                <a:solidFill>
                  <a:schemeClr val="bg1"/>
                </a:solidFill>
              </a:rPr>
              <a:t>Heart---inner man, courage</a:t>
            </a:r>
          </a:p>
        </p:txBody>
      </p:sp>
      <p:sp>
        <p:nvSpPr>
          <p:cNvPr id="13" name="TextBox 12"/>
          <p:cNvSpPr txBox="1"/>
          <p:nvPr/>
        </p:nvSpPr>
        <p:spPr>
          <a:xfrm>
            <a:off x="6324600" y="733246"/>
            <a:ext cx="4343400" cy="6124754"/>
          </a:xfrm>
          <a:prstGeom prst="rect">
            <a:avLst/>
          </a:prstGeom>
          <a:noFill/>
        </p:spPr>
        <p:txBody>
          <a:bodyPr wrap="square" rtlCol="0">
            <a:spAutoFit/>
          </a:bodyPr>
          <a:lstStyle/>
          <a:p>
            <a:r>
              <a:rPr lang="en-US" sz="2800" dirty="0">
                <a:solidFill>
                  <a:schemeClr val="bg1"/>
                </a:solidFill>
              </a:rPr>
              <a:t>Hands----actions, acting</a:t>
            </a:r>
          </a:p>
          <a:p>
            <a:endParaRPr lang="en-US" sz="2800" dirty="0">
              <a:solidFill>
                <a:schemeClr val="bg1"/>
              </a:solidFill>
            </a:endParaRPr>
          </a:p>
          <a:p>
            <a:r>
              <a:rPr lang="en-US" sz="2800" dirty="0">
                <a:solidFill>
                  <a:schemeClr val="bg1"/>
                </a:solidFill>
              </a:rPr>
              <a:t>Right hand---covenant hand, making covenants</a:t>
            </a:r>
          </a:p>
          <a:p>
            <a:endParaRPr lang="en-US" sz="2800" dirty="0">
              <a:solidFill>
                <a:schemeClr val="bg1"/>
              </a:solidFill>
            </a:endParaRPr>
          </a:p>
          <a:p>
            <a:r>
              <a:rPr lang="en-US" sz="2800" dirty="0">
                <a:solidFill>
                  <a:schemeClr val="bg1"/>
                </a:solidFill>
              </a:rPr>
              <a:t>Bowels---center  of emotion, whole being</a:t>
            </a:r>
          </a:p>
          <a:p>
            <a:endParaRPr lang="en-US" sz="2800" dirty="0">
              <a:solidFill>
                <a:schemeClr val="bg1"/>
              </a:solidFill>
            </a:endParaRPr>
          </a:p>
          <a:p>
            <a:r>
              <a:rPr lang="en-US" sz="2800" dirty="0">
                <a:solidFill>
                  <a:schemeClr val="bg1"/>
                </a:solidFill>
              </a:rPr>
              <a:t>Loins---posterity, preparing for action (gird up your loins)</a:t>
            </a:r>
          </a:p>
          <a:p>
            <a:endParaRPr lang="en-US" sz="2800" dirty="0">
              <a:solidFill>
                <a:schemeClr val="bg1"/>
              </a:solidFill>
            </a:endParaRPr>
          </a:p>
          <a:p>
            <a:r>
              <a:rPr lang="en-US" sz="2800" dirty="0">
                <a:solidFill>
                  <a:schemeClr val="bg1"/>
                </a:solidFill>
              </a:rPr>
              <a:t>Liver---center of feeling</a:t>
            </a:r>
          </a:p>
          <a:p>
            <a:endParaRPr lang="en-US" sz="28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F35428-9383-46D4-B89D-394AB4B5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Christ is the Light of the World</a:t>
            </a:r>
          </a:p>
        </p:txBody>
      </p:sp>
      <p:sp>
        <p:nvSpPr>
          <p:cNvPr id="6" name="TextBox 5"/>
          <p:cNvSpPr txBox="1"/>
          <p:nvPr/>
        </p:nvSpPr>
        <p:spPr>
          <a:xfrm>
            <a:off x="-25257" y="6396335"/>
            <a:ext cx="9075127" cy="369332"/>
          </a:xfrm>
          <a:prstGeom prst="rect">
            <a:avLst/>
          </a:prstGeom>
          <a:noFill/>
        </p:spPr>
        <p:txBody>
          <a:bodyPr wrap="square" rtlCol="0">
            <a:spAutoFit/>
          </a:bodyPr>
          <a:lstStyle/>
          <a:p>
            <a:r>
              <a:rPr lang="en-US" dirty="0">
                <a:solidFill>
                  <a:schemeClr val="bg2"/>
                </a:solidFill>
              </a:rPr>
              <a:t>Revelation 1:12; John 8:12; 3 Nephi 18:24; Matthew 5:14-16</a:t>
            </a:r>
          </a:p>
        </p:txBody>
      </p:sp>
      <p:sp>
        <p:nvSpPr>
          <p:cNvPr id="2" name="Rectangle 1"/>
          <p:cNvSpPr/>
          <p:nvPr/>
        </p:nvSpPr>
        <p:spPr>
          <a:xfrm>
            <a:off x="1496106" y="1008498"/>
            <a:ext cx="6605895" cy="5262979"/>
          </a:xfrm>
          <a:prstGeom prst="rect">
            <a:avLst/>
          </a:prstGeom>
        </p:spPr>
        <p:txBody>
          <a:bodyPr wrap="square">
            <a:spAutoFit/>
          </a:bodyPr>
          <a:lstStyle/>
          <a:p>
            <a:r>
              <a:rPr lang="en-US" sz="2400" dirty="0">
                <a:solidFill>
                  <a:schemeClr val="bg1"/>
                </a:solidFill>
                <a:latin typeface="Open Sans"/>
              </a:rPr>
              <a:t>“Candlesticks carry light; they do not create it. Their function is to make it available, not to bring it into being. </a:t>
            </a:r>
          </a:p>
          <a:p>
            <a:endParaRPr lang="en-US" sz="2400" dirty="0">
              <a:solidFill>
                <a:schemeClr val="bg1"/>
              </a:solidFill>
              <a:latin typeface="Open Sans"/>
            </a:endParaRPr>
          </a:p>
          <a:p>
            <a:r>
              <a:rPr lang="en-US" sz="2400" dirty="0">
                <a:solidFill>
                  <a:schemeClr val="bg1"/>
                </a:solidFill>
                <a:latin typeface="Open Sans"/>
              </a:rPr>
              <a:t>So by using seven candlesticks to portray the seven churches to whom John is now to give counsel, the Lord is showing that his congregations on earth are to carry his light to the world…</a:t>
            </a:r>
          </a:p>
          <a:p>
            <a:endParaRPr lang="en-US" sz="2400" dirty="0">
              <a:solidFill>
                <a:schemeClr val="bg1"/>
              </a:solidFill>
              <a:latin typeface="Open Sans"/>
            </a:endParaRPr>
          </a:p>
          <a:p>
            <a:r>
              <a:rPr lang="en-US" sz="2400" dirty="0">
                <a:solidFill>
                  <a:schemeClr val="bg1"/>
                </a:solidFill>
                <a:latin typeface="Open Sans"/>
              </a:rPr>
              <a:t>‘Hold up your light that it may shine unto the world. Behold I am the light which ye shall hold up—that which ye have seen me do.’ </a:t>
            </a:r>
          </a:p>
          <a:p>
            <a:endParaRPr lang="en-US" sz="2400" dirty="0">
              <a:solidFill>
                <a:schemeClr val="bg1"/>
              </a:solidFill>
              <a:latin typeface="Open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8" y="219310"/>
            <a:ext cx="1008528" cy="1407737"/>
          </a:xfrm>
          <a:prstGeom prst="rect">
            <a:avLst/>
          </a:prstGeom>
        </p:spPr>
      </p:pic>
      <p:sp>
        <p:nvSpPr>
          <p:cNvPr id="4" name="Rectangle 3"/>
          <p:cNvSpPr/>
          <p:nvPr/>
        </p:nvSpPr>
        <p:spPr>
          <a:xfrm>
            <a:off x="11641009" y="6396335"/>
            <a:ext cx="447558" cy="369332"/>
          </a:xfrm>
          <a:prstGeom prst="rect">
            <a:avLst/>
          </a:prstGeom>
        </p:spPr>
        <p:txBody>
          <a:bodyPr wrap="none">
            <a:spAutoFit/>
          </a:bodyPr>
          <a:lstStyle/>
          <a:p>
            <a:r>
              <a:rPr lang="en-US" dirty="0">
                <a:solidFill>
                  <a:schemeClr val="bg1"/>
                </a:solidFill>
                <a:latin typeface="Open Sans"/>
              </a:rPr>
              <a:t>(5)</a:t>
            </a:r>
            <a:endParaRPr lang="en-US" dirty="0">
              <a:solidFill>
                <a:schemeClr val="bg1"/>
              </a:solidFill>
            </a:endParaRPr>
          </a:p>
        </p:txBody>
      </p:sp>
      <p:pic>
        <p:nvPicPr>
          <p:cNvPr id="5124" name="Picture 4" descr="Image result for candl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64338" y="1342310"/>
            <a:ext cx="36004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F35428-9383-46D4-B89D-394AB4B5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The Savior’s Right Hand</a:t>
            </a:r>
          </a:p>
        </p:txBody>
      </p:sp>
      <p:sp>
        <p:nvSpPr>
          <p:cNvPr id="6" name="TextBox 5"/>
          <p:cNvSpPr txBox="1"/>
          <p:nvPr/>
        </p:nvSpPr>
        <p:spPr>
          <a:xfrm>
            <a:off x="0" y="6465816"/>
            <a:ext cx="1949307" cy="369332"/>
          </a:xfrm>
          <a:prstGeom prst="rect">
            <a:avLst/>
          </a:prstGeom>
          <a:noFill/>
        </p:spPr>
        <p:txBody>
          <a:bodyPr wrap="square" rtlCol="0">
            <a:spAutoFit/>
          </a:bodyPr>
          <a:lstStyle/>
          <a:p>
            <a:r>
              <a:rPr lang="en-US" dirty="0">
                <a:solidFill>
                  <a:schemeClr val="bg2"/>
                </a:solidFill>
              </a:rPr>
              <a:t>Revelation 1:16</a:t>
            </a:r>
          </a:p>
        </p:txBody>
      </p:sp>
      <p:sp>
        <p:nvSpPr>
          <p:cNvPr id="7" name="TextBox 6">
            <a:extLst>
              <a:ext uri="{FF2B5EF4-FFF2-40B4-BE49-F238E27FC236}">
                <a16:creationId xmlns:a16="http://schemas.microsoft.com/office/drawing/2014/main" id="{BB4B2561-F424-4760-3164-E72108BC4D32}"/>
              </a:ext>
            </a:extLst>
          </p:cNvPr>
          <p:cNvSpPr txBox="1"/>
          <p:nvPr/>
        </p:nvSpPr>
        <p:spPr>
          <a:xfrm>
            <a:off x="390525" y="1319510"/>
            <a:ext cx="6134100" cy="1200329"/>
          </a:xfrm>
          <a:prstGeom prst="rect">
            <a:avLst/>
          </a:prstGeom>
          <a:noFill/>
        </p:spPr>
        <p:txBody>
          <a:bodyPr wrap="square">
            <a:spAutoFit/>
          </a:bodyPr>
          <a:lstStyle/>
          <a:p>
            <a:r>
              <a:rPr lang="en-US" b="0" i="1" dirty="0">
                <a:solidFill>
                  <a:srgbClr val="FFFF00"/>
                </a:solidFill>
                <a:effectLst/>
              </a:rPr>
              <a:t>Fear thou not; for I am with thee: be not dismayed; for I am thy God: I will strengthen thee; yea, I will help thee; yea, I will uphold thee with the right hand of my righteousness.</a:t>
            </a:r>
          </a:p>
          <a:p>
            <a:r>
              <a:rPr lang="en-US" i="1" dirty="0">
                <a:solidFill>
                  <a:srgbClr val="FFFF00"/>
                </a:solidFill>
              </a:rPr>
              <a:t>Isaiah 41:10</a:t>
            </a:r>
          </a:p>
        </p:txBody>
      </p:sp>
      <p:sp>
        <p:nvSpPr>
          <p:cNvPr id="8" name="TextBox 7">
            <a:extLst>
              <a:ext uri="{FF2B5EF4-FFF2-40B4-BE49-F238E27FC236}">
                <a16:creationId xmlns:a16="http://schemas.microsoft.com/office/drawing/2014/main" id="{5FE45C8F-04A9-EAE2-C376-0DA7B9B91B8A}"/>
              </a:ext>
            </a:extLst>
          </p:cNvPr>
          <p:cNvSpPr txBox="1"/>
          <p:nvPr/>
        </p:nvSpPr>
        <p:spPr>
          <a:xfrm>
            <a:off x="893786" y="2657594"/>
            <a:ext cx="6540357" cy="2308324"/>
          </a:xfrm>
          <a:prstGeom prst="rect">
            <a:avLst/>
          </a:prstGeom>
          <a:noFill/>
        </p:spPr>
        <p:txBody>
          <a:bodyPr wrap="square" rtlCol="0">
            <a:spAutoFit/>
          </a:bodyPr>
          <a:lstStyle/>
          <a:p>
            <a:r>
              <a:rPr lang="en-US" dirty="0">
                <a:solidFill>
                  <a:schemeClr val="bg2"/>
                </a:solidFill>
              </a:rPr>
              <a:t>In Hebrew, one word commonly rendered “south” means literally “right” or “right hand.”</a:t>
            </a:r>
          </a:p>
          <a:p>
            <a:endParaRPr lang="en-US" dirty="0">
              <a:solidFill>
                <a:schemeClr val="bg2"/>
              </a:solidFill>
            </a:endParaRPr>
          </a:p>
          <a:p>
            <a:r>
              <a:rPr lang="en-US" dirty="0">
                <a:solidFill>
                  <a:schemeClr val="bg2"/>
                </a:solidFill>
              </a:rPr>
              <a:t>Another word frequently translated as “south” means to face east—or in other words to face God. </a:t>
            </a:r>
          </a:p>
          <a:p>
            <a:endParaRPr lang="en-US" dirty="0">
              <a:solidFill>
                <a:schemeClr val="bg2"/>
              </a:solidFill>
            </a:endParaRPr>
          </a:p>
          <a:p>
            <a:r>
              <a:rPr lang="en-US" dirty="0">
                <a:solidFill>
                  <a:schemeClr val="bg2"/>
                </a:solidFill>
              </a:rPr>
              <a:t>In both cases the connotation derives from the fact that when we face east, south is at our right (or covenant) hand.  (6)</a:t>
            </a:r>
          </a:p>
        </p:txBody>
      </p:sp>
      <p:pic>
        <p:nvPicPr>
          <p:cNvPr id="11" name="Picture 10" descr="A silhouette of two people&#10;&#10;Description automatically generated with low confidence">
            <a:extLst>
              <a:ext uri="{FF2B5EF4-FFF2-40B4-BE49-F238E27FC236}">
                <a16:creationId xmlns:a16="http://schemas.microsoft.com/office/drawing/2014/main" id="{9CDB9691-BF16-B386-DD55-22790F478E59}"/>
              </a:ext>
            </a:extLst>
          </p:cNvPr>
          <p:cNvPicPr>
            <a:picLocks noChangeAspect="1"/>
          </p:cNvPicPr>
          <p:nvPr/>
        </p:nvPicPr>
        <p:blipFill rotWithShape="1">
          <a:blip r:embed="rId3">
            <a:extLst>
              <a:ext uri="{28A0092B-C50C-407E-A947-70E740481C1C}">
                <a14:useLocalDpi xmlns:a14="http://schemas.microsoft.com/office/drawing/2010/main" val="0"/>
              </a:ext>
            </a:extLst>
          </a:blip>
          <a:srcRect l="11989" b="47261"/>
          <a:stretch/>
        </p:blipFill>
        <p:spPr>
          <a:xfrm rot="5400000">
            <a:off x="6546509" y="2420010"/>
            <a:ext cx="4490172" cy="2017981"/>
          </a:xfrm>
          <a:prstGeom prst="rect">
            <a:avLst/>
          </a:prstGeom>
        </p:spPr>
      </p:pic>
      <p:pic>
        <p:nvPicPr>
          <p:cNvPr id="13" name="Picture 12" descr="A silhouette of a person standing on a rock&#10;&#10;Description automatically generated with medium confidence">
            <a:extLst>
              <a:ext uri="{FF2B5EF4-FFF2-40B4-BE49-F238E27FC236}">
                <a16:creationId xmlns:a16="http://schemas.microsoft.com/office/drawing/2014/main" id="{4606E3A9-4A97-A6F3-B83C-67E43A02D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42566" y="2519839"/>
            <a:ext cx="1755648" cy="3669957"/>
          </a:xfrm>
          <a:prstGeom prst="rect">
            <a:avLst/>
          </a:prstGeom>
        </p:spPr>
      </p:pic>
    </p:spTree>
    <p:extLst>
      <p:ext uri="{BB962C8B-B14F-4D97-AF65-F5344CB8AC3E}">
        <p14:creationId xmlns:p14="http://schemas.microsoft.com/office/powerpoint/2010/main" val="12089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F35428-9383-46D4-B89D-394AB4B5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Seven Stars</a:t>
            </a:r>
          </a:p>
        </p:txBody>
      </p:sp>
      <p:sp>
        <p:nvSpPr>
          <p:cNvPr id="6" name="TextBox 5"/>
          <p:cNvSpPr txBox="1"/>
          <p:nvPr/>
        </p:nvSpPr>
        <p:spPr>
          <a:xfrm>
            <a:off x="-25257" y="6396335"/>
            <a:ext cx="9075127" cy="369332"/>
          </a:xfrm>
          <a:prstGeom prst="rect">
            <a:avLst/>
          </a:prstGeom>
          <a:noFill/>
        </p:spPr>
        <p:txBody>
          <a:bodyPr wrap="square" rtlCol="0">
            <a:spAutoFit/>
          </a:bodyPr>
          <a:lstStyle/>
          <a:p>
            <a:r>
              <a:rPr lang="en-US" dirty="0">
                <a:solidFill>
                  <a:schemeClr val="bg2"/>
                </a:solidFill>
              </a:rPr>
              <a:t>Revelation 1:16</a:t>
            </a:r>
          </a:p>
        </p:txBody>
      </p:sp>
      <p:sp>
        <p:nvSpPr>
          <p:cNvPr id="3" name="TextBox 2">
            <a:extLst>
              <a:ext uri="{FF2B5EF4-FFF2-40B4-BE49-F238E27FC236}">
                <a16:creationId xmlns:a16="http://schemas.microsoft.com/office/drawing/2014/main" id="{3BEED6D3-A7D0-19D9-7DFF-3408DBFC6E14}"/>
              </a:ext>
            </a:extLst>
          </p:cNvPr>
          <p:cNvSpPr txBox="1"/>
          <p:nvPr/>
        </p:nvSpPr>
        <p:spPr>
          <a:xfrm>
            <a:off x="3170463" y="860286"/>
            <a:ext cx="6134100" cy="369332"/>
          </a:xfrm>
          <a:prstGeom prst="rect">
            <a:avLst/>
          </a:prstGeom>
          <a:noFill/>
        </p:spPr>
        <p:txBody>
          <a:bodyPr wrap="square">
            <a:spAutoFit/>
          </a:bodyPr>
          <a:lstStyle/>
          <a:p>
            <a:pPr algn="ctr"/>
            <a:r>
              <a:rPr lang="en-US" dirty="0">
                <a:solidFill>
                  <a:schemeClr val="bg2"/>
                </a:solidFill>
              </a:rPr>
              <a:t>Stars are the leaders, bishops,  of the seven churches</a:t>
            </a:r>
            <a:endParaRPr lang="en-US" i="1" dirty="0">
              <a:solidFill>
                <a:schemeClr val="bg2"/>
              </a:solidFill>
            </a:endParaRPr>
          </a:p>
        </p:txBody>
      </p:sp>
      <p:sp>
        <p:nvSpPr>
          <p:cNvPr id="4" name="TextBox 3">
            <a:extLst>
              <a:ext uri="{FF2B5EF4-FFF2-40B4-BE49-F238E27FC236}">
                <a16:creationId xmlns:a16="http://schemas.microsoft.com/office/drawing/2014/main" id="{0AA9AF98-83E9-DA58-C0CA-0396CAF90B6A}"/>
              </a:ext>
            </a:extLst>
          </p:cNvPr>
          <p:cNvSpPr txBox="1"/>
          <p:nvPr/>
        </p:nvSpPr>
        <p:spPr>
          <a:xfrm>
            <a:off x="353784" y="1813173"/>
            <a:ext cx="6134100" cy="923330"/>
          </a:xfrm>
          <a:prstGeom prst="rect">
            <a:avLst/>
          </a:prstGeom>
          <a:noFill/>
        </p:spPr>
        <p:txBody>
          <a:bodyPr wrap="square">
            <a:spAutoFit/>
          </a:bodyPr>
          <a:lstStyle/>
          <a:p>
            <a:r>
              <a:rPr lang="en-US" i="1" dirty="0">
                <a:solidFill>
                  <a:schemeClr val="bg2"/>
                </a:solidFill>
              </a:rPr>
              <a:t>“In the ancient world people used the stars for navigation. People looked to them for direction because they were constant and unchanging. </a:t>
            </a:r>
          </a:p>
        </p:txBody>
      </p:sp>
      <p:sp>
        <p:nvSpPr>
          <p:cNvPr id="5" name="TextBox 4">
            <a:extLst>
              <a:ext uri="{FF2B5EF4-FFF2-40B4-BE49-F238E27FC236}">
                <a16:creationId xmlns:a16="http://schemas.microsoft.com/office/drawing/2014/main" id="{D28EAC02-01B1-3136-EC8B-9F6A5D3FDF0C}"/>
              </a:ext>
            </a:extLst>
          </p:cNvPr>
          <p:cNvSpPr txBox="1"/>
          <p:nvPr/>
        </p:nvSpPr>
        <p:spPr>
          <a:xfrm>
            <a:off x="1475012" y="3429000"/>
            <a:ext cx="4762501" cy="1754326"/>
          </a:xfrm>
          <a:prstGeom prst="rect">
            <a:avLst/>
          </a:prstGeom>
          <a:noFill/>
        </p:spPr>
        <p:txBody>
          <a:bodyPr wrap="square">
            <a:spAutoFit/>
          </a:bodyPr>
          <a:lstStyle/>
          <a:p>
            <a:r>
              <a:rPr lang="en-US" dirty="0">
                <a:solidFill>
                  <a:schemeClr val="bg2"/>
                </a:solidFill>
              </a:rPr>
              <a:t>On the central west tower of the Salt lake Temple, about halfway up, you can see the Big dipper carved into the granite. These stone stars represent the priesthood, who will show us the way, just as we use the Big Dipper to find the North Star.” (7)</a:t>
            </a:r>
          </a:p>
        </p:txBody>
      </p:sp>
      <p:pic>
        <p:nvPicPr>
          <p:cNvPr id="12" name="Picture 11">
            <a:extLst>
              <a:ext uri="{FF2B5EF4-FFF2-40B4-BE49-F238E27FC236}">
                <a16:creationId xmlns:a16="http://schemas.microsoft.com/office/drawing/2014/main" id="{C0414A60-4313-6813-4A17-C8A7515FDD7B}"/>
              </a:ext>
            </a:extLst>
          </p:cNvPr>
          <p:cNvPicPr>
            <a:picLocks noChangeAspect="1"/>
          </p:cNvPicPr>
          <p:nvPr/>
        </p:nvPicPr>
        <p:blipFill>
          <a:blip r:embed="rId3"/>
          <a:stretch>
            <a:fillRect/>
          </a:stretch>
        </p:blipFill>
        <p:spPr>
          <a:xfrm>
            <a:off x="6265408" y="2620594"/>
            <a:ext cx="5144218" cy="3858163"/>
          </a:xfrm>
          <a:prstGeom prst="rect">
            <a:avLst/>
          </a:prstGeom>
        </p:spPr>
      </p:pic>
    </p:spTree>
    <p:extLst>
      <p:ext uri="{BB962C8B-B14F-4D97-AF65-F5344CB8AC3E}">
        <p14:creationId xmlns:p14="http://schemas.microsoft.com/office/powerpoint/2010/main" val="24975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CD2147-A761-45AD-B50B-B571F2353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604963" y="127993"/>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Seven = Completeness, Perfection </a:t>
            </a:r>
          </a:p>
        </p:txBody>
      </p:sp>
      <p:sp>
        <p:nvSpPr>
          <p:cNvPr id="5" name="TextBox 4"/>
          <p:cNvSpPr txBox="1"/>
          <p:nvPr/>
        </p:nvSpPr>
        <p:spPr>
          <a:xfrm>
            <a:off x="4953000" y="1219201"/>
            <a:ext cx="2209800" cy="830997"/>
          </a:xfrm>
          <a:prstGeom prst="rect">
            <a:avLst/>
          </a:prstGeom>
          <a:noFill/>
        </p:spPr>
        <p:txBody>
          <a:bodyPr wrap="square" rtlCol="0">
            <a:spAutoFit/>
          </a:bodyPr>
          <a:lstStyle/>
          <a:p>
            <a:r>
              <a:rPr lang="en-US" sz="2400" dirty="0">
                <a:solidFill>
                  <a:schemeClr val="bg2"/>
                </a:solidFill>
              </a:rPr>
              <a:t>Seven Churches</a:t>
            </a:r>
          </a:p>
          <a:p>
            <a:endParaRPr lang="en-US" sz="2400" dirty="0">
              <a:solidFill>
                <a:schemeClr val="bg2"/>
              </a:solidFill>
            </a:endParaRPr>
          </a:p>
        </p:txBody>
      </p:sp>
      <p:sp>
        <p:nvSpPr>
          <p:cNvPr id="7" name="TextBox 6"/>
          <p:cNvSpPr txBox="1"/>
          <p:nvPr/>
        </p:nvSpPr>
        <p:spPr>
          <a:xfrm>
            <a:off x="8458200" y="1752601"/>
            <a:ext cx="1676400" cy="830997"/>
          </a:xfrm>
          <a:prstGeom prst="rect">
            <a:avLst/>
          </a:prstGeom>
          <a:noFill/>
        </p:spPr>
        <p:txBody>
          <a:bodyPr wrap="square" rtlCol="0">
            <a:spAutoFit/>
          </a:bodyPr>
          <a:lstStyle/>
          <a:p>
            <a:r>
              <a:rPr lang="en-US" sz="2400" dirty="0">
                <a:solidFill>
                  <a:schemeClr val="bg2"/>
                </a:solidFill>
              </a:rPr>
              <a:t>The Seven Seals</a:t>
            </a:r>
          </a:p>
        </p:txBody>
      </p:sp>
      <p:sp>
        <p:nvSpPr>
          <p:cNvPr id="9" name="TextBox 8"/>
          <p:cNvSpPr txBox="1"/>
          <p:nvPr/>
        </p:nvSpPr>
        <p:spPr>
          <a:xfrm>
            <a:off x="5562600" y="5105401"/>
            <a:ext cx="1676400" cy="830997"/>
          </a:xfrm>
          <a:prstGeom prst="rect">
            <a:avLst/>
          </a:prstGeom>
          <a:noFill/>
        </p:spPr>
        <p:txBody>
          <a:bodyPr wrap="square" rtlCol="0">
            <a:spAutoFit/>
          </a:bodyPr>
          <a:lstStyle/>
          <a:p>
            <a:r>
              <a:rPr lang="en-US" sz="2400" dirty="0">
                <a:solidFill>
                  <a:schemeClr val="bg2"/>
                </a:solidFill>
              </a:rPr>
              <a:t>The Seven Trumpets</a:t>
            </a:r>
          </a:p>
        </p:txBody>
      </p:sp>
      <p:sp>
        <p:nvSpPr>
          <p:cNvPr id="10" name="TextBox 9"/>
          <p:cNvSpPr txBox="1"/>
          <p:nvPr/>
        </p:nvSpPr>
        <p:spPr>
          <a:xfrm>
            <a:off x="8382000" y="3124201"/>
            <a:ext cx="1676400" cy="830997"/>
          </a:xfrm>
          <a:prstGeom prst="rect">
            <a:avLst/>
          </a:prstGeom>
          <a:noFill/>
        </p:spPr>
        <p:txBody>
          <a:bodyPr wrap="square" rtlCol="0">
            <a:spAutoFit/>
          </a:bodyPr>
          <a:lstStyle/>
          <a:p>
            <a:r>
              <a:rPr lang="en-US" sz="2400" dirty="0">
                <a:solidFill>
                  <a:schemeClr val="bg2"/>
                </a:solidFill>
              </a:rPr>
              <a:t>The Seven Persons</a:t>
            </a:r>
          </a:p>
        </p:txBody>
      </p:sp>
      <p:sp>
        <p:nvSpPr>
          <p:cNvPr id="11" name="TextBox 10"/>
          <p:cNvSpPr txBox="1"/>
          <p:nvPr/>
        </p:nvSpPr>
        <p:spPr>
          <a:xfrm>
            <a:off x="2438400" y="4495801"/>
            <a:ext cx="1676400" cy="830997"/>
          </a:xfrm>
          <a:prstGeom prst="rect">
            <a:avLst/>
          </a:prstGeom>
          <a:noFill/>
        </p:spPr>
        <p:txBody>
          <a:bodyPr wrap="square" rtlCol="0">
            <a:spAutoFit/>
          </a:bodyPr>
          <a:lstStyle/>
          <a:p>
            <a:r>
              <a:rPr lang="en-US" sz="2400" dirty="0">
                <a:solidFill>
                  <a:schemeClr val="bg2"/>
                </a:solidFill>
              </a:rPr>
              <a:t>The Seven Vials</a:t>
            </a:r>
          </a:p>
        </p:txBody>
      </p:sp>
      <p:sp>
        <p:nvSpPr>
          <p:cNvPr id="12" name="TextBox 11"/>
          <p:cNvSpPr txBox="1"/>
          <p:nvPr/>
        </p:nvSpPr>
        <p:spPr>
          <a:xfrm>
            <a:off x="2209800" y="1905001"/>
            <a:ext cx="1676400" cy="1200329"/>
          </a:xfrm>
          <a:prstGeom prst="rect">
            <a:avLst/>
          </a:prstGeom>
          <a:noFill/>
        </p:spPr>
        <p:txBody>
          <a:bodyPr wrap="square" rtlCol="0">
            <a:spAutoFit/>
          </a:bodyPr>
          <a:lstStyle/>
          <a:p>
            <a:r>
              <a:rPr lang="en-US" sz="2400" dirty="0">
                <a:solidFill>
                  <a:schemeClr val="bg2"/>
                </a:solidFill>
              </a:rPr>
              <a:t>The Seven Judgments on Harlots</a:t>
            </a:r>
          </a:p>
        </p:txBody>
      </p:sp>
      <p:pic>
        <p:nvPicPr>
          <p:cNvPr id="3" name="Picture 2">
            <a:extLst>
              <a:ext uri="{FF2B5EF4-FFF2-40B4-BE49-F238E27FC236}">
                <a16:creationId xmlns:a16="http://schemas.microsoft.com/office/drawing/2014/main" id="{A26D199F-7A3F-4CD6-B83D-6E158423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996649"/>
            <a:ext cx="4432300" cy="2730500"/>
          </a:xfrm>
          <a:prstGeom prst="rect">
            <a:avLst/>
          </a:prstGeom>
        </p:spPr>
      </p:pic>
    </p:spTree>
    <p:extLst>
      <p:ext uri="{BB962C8B-B14F-4D97-AF65-F5344CB8AC3E}">
        <p14:creationId xmlns:p14="http://schemas.microsoft.com/office/powerpoint/2010/main" val="13136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F35428-9383-46D4-B89D-394AB4B5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Sharp Two-Edged Sword</a:t>
            </a:r>
          </a:p>
        </p:txBody>
      </p:sp>
      <p:sp>
        <p:nvSpPr>
          <p:cNvPr id="6" name="TextBox 5"/>
          <p:cNvSpPr txBox="1"/>
          <p:nvPr/>
        </p:nvSpPr>
        <p:spPr>
          <a:xfrm>
            <a:off x="-25257" y="6396335"/>
            <a:ext cx="2071771" cy="369332"/>
          </a:xfrm>
          <a:prstGeom prst="rect">
            <a:avLst/>
          </a:prstGeom>
          <a:noFill/>
        </p:spPr>
        <p:txBody>
          <a:bodyPr wrap="square" rtlCol="0">
            <a:spAutoFit/>
          </a:bodyPr>
          <a:lstStyle/>
          <a:p>
            <a:r>
              <a:rPr lang="en-US" dirty="0">
                <a:solidFill>
                  <a:schemeClr val="bg2"/>
                </a:solidFill>
              </a:rPr>
              <a:t>Revelation 1:16</a:t>
            </a:r>
          </a:p>
        </p:txBody>
      </p:sp>
      <p:sp>
        <p:nvSpPr>
          <p:cNvPr id="4" name="TextBox 3">
            <a:extLst>
              <a:ext uri="{FF2B5EF4-FFF2-40B4-BE49-F238E27FC236}">
                <a16:creationId xmlns:a16="http://schemas.microsoft.com/office/drawing/2014/main" id="{0AA9AF98-83E9-DA58-C0CA-0396CAF90B6A}"/>
              </a:ext>
            </a:extLst>
          </p:cNvPr>
          <p:cNvSpPr txBox="1"/>
          <p:nvPr/>
        </p:nvSpPr>
        <p:spPr>
          <a:xfrm>
            <a:off x="470876" y="2726866"/>
            <a:ext cx="3000343" cy="1477328"/>
          </a:xfrm>
          <a:prstGeom prst="rect">
            <a:avLst/>
          </a:prstGeom>
          <a:noFill/>
        </p:spPr>
        <p:txBody>
          <a:bodyPr wrap="square">
            <a:spAutoFit/>
          </a:bodyPr>
          <a:lstStyle/>
          <a:p>
            <a:r>
              <a:rPr lang="en-US" dirty="0">
                <a:solidFill>
                  <a:schemeClr val="bg2"/>
                </a:solidFill>
              </a:rPr>
              <a:t>One edge is for righteousness—penetrates the soul and moves one into action, testimony, and faithfulness. </a:t>
            </a:r>
          </a:p>
        </p:txBody>
      </p:sp>
      <p:sp>
        <p:nvSpPr>
          <p:cNvPr id="2" name="TextBox 1">
            <a:extLst>
              <a:ext uri="{FF2B5EF4-FFF2-40B4-BE49-F238E27FC236}">
                <a16:creationId xmlns:a16="http://schemas.microsoft.com/office/drawing/2014/main" id="{EC391153-EBE5-047E-B688-918B05D1B9E9}"/>
              </a:ext>
            </a:extLst>
          </p:cNvPr>
          <p:cNvSpPr txBox="1"/>
          <p:nvPr/>
        </p:nvSpPr>
        <p:spPr>
          <a:xfrm>
            <a:off x="8956152" y="3105834"/>
            <a:ext cx="2764972" cy="646331"/>
          </a:xfrm>
          <a:prstGeom prst="rect">
            <a:avLst/>
          </a:prstGeom>
          <a:noFill/>
        </p:spPr>
        <p:txBody>
          <a:bodyPr wrap="square">
            <a:spAutoFit/>
          </a:bodyPr>
          <a:lstStyle/>
          <a:p>
            <a:r>
              <a:rPr lang="en-US" dirty="0">
                <a:solidFill>
                  <a:schemeClr val="bg2"/>
                </a:solidFill>
              </a:rPr>
              <a:t>Another edge is for the wicked and rebellious.</a:t>
            </a:r>
          </a:p>
        </p:txBody>
      </p:sp>
      <p:pic>
        <p:nvPicPr>
          <p:cNvPr id="8" name="Picture 7">
            <a:extLst>
              <a:ext uri="{FF2B5EF4-FFF2-40B4-BE49-F238E27FC236}">
                <a16:creationId xmlns:a16="http://schemas.microsoft.com/office/drawing/2014/main" id="{B84BA0BA-4B20-C0E0-2E92-1715EBD52B56}"/>
              </a:ext>
            </a:extLst>
          </p:cNvPr>
          <p:cNvPicPr>
            <a:picLocks noChangeAspect="1"/>
          </p:cNvPicPr>
          <p:nvPr/>
        </p:nvPicPr>
        <p:blipFill>
          <a:blip r:embed="rId3"/>
          <a:stretch>
            <a:fillRect/>
          </a:stretch>
        </p:blipFill>
        <p:spPr>
          <a:xfrm>
            <a:off x="3485167" y="1783552"/>
            <a:ext cx="5221665" cy="3733285"/>
          </a:xfrm>
          <a:prstGeom prst="rect">
            <a:avLst/>
          </a:prstGeom>
        </p:spPr>
      </p:pic>
      <p:sp>
        <p:nvSpPr>
          <p:cNvPr id="9" name="TextBox 8">
            <a:extLst>
              <a:ext uri="{FF2B5EF4-FFF2-40B4-BE49-F238E27FC236}">
                <a16:creationId xmlns:a16="http://schemas.microsoft.com/office/drawing/2014/main" id="{CB67108B-8005-4D47-CEFB-F2B9C14855A2}"/>
              </a:ext>
            </a:extLst>
          </p:cNvPr>
          <p:cNvSpPr txBox="1"/>
          <p:nvPr/>
        </p:nvSpPr>
        <p:spPr>
          <a:xfrm>
            <a:off x="10072719" y="6396335"/>
            <a:ext cx="2071771" cy="369332"/>
          </a:xfrm>
          <a:prstGeom prst="rect">
            <a:avLst/>
          </a:prstGeom>
          <a:noFill/>
        </p:spPr>
        <p:txBody>
          <a:bodyPr wrap="square" rtlCol="0">
            <a:spAutoFit/>
          </a:bodyPr>
          <a:lstStyle/>
          <a:p>
            <a:pPr algn="r"/>
            <a:r>
              <a:rPr lang="en-US" dirty="0">
                <a:solidFill>
                  <a:schemeClr val="bg2"/>
                </a:solidFill>
              </a:rPr>
              <a:t>(7)</a:t>
            </a:r>
          </a:p>
        </p:txBody>
      </p:sp>
    </p:spTree>
    <p:extLst>
      <p:ext uri="{BB962C8B-B14F-4D97-AF65-F5344CB8AC3E}">
        <p14:creationId xmlns:p14="http://schemas.microsoft.com/office/powerpoint/2010/main" val="134205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F35428-9383-46D4-B89D-394AB4B54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156" name="TextBox 155"/>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Papyrus" panose="03070502060502030205" pitchFamily="66" charset="0"/>
              </a:rPr>
              <a:t>The Keys of Death and Hell</a:t>
            </a:r>
          </a:p>
        </p:txBody>
      </p:sp>
      <p:sp>
        <p:nvSpPr>
          <p:cNvPr id="6" name="TextBox 5"/>
          <p:cNvSpPr txBox="1"/>
          <p:nvPr/>
        </p:nvSpPr>
        <p:spPr>
          <a:xfrm>
            <a:off x="-25257" y="6396335"/>
            <a:ext cx="2071771" cy="369332"/>
          </a:xfrm>
          <a:prstGeom prst="rect">
            <a:avLst/>
          </a:prstGeom>
          <a:noFill/>
        </p:spPr>
        <p:txBody>
          <a:bodyPr wrap="square" rtlCol="0">
            <a:spAutoFit/>
          </a:bodyPr>
          <a:lstStyle/>
          <a:p>
            <a:r>
              <a:rPr lang="en-US" dirty="0">
                <a:solidFill>
                  <a:schemeClr val="bg2"/>
                </a:solidFill>
              </a:rPr>
              <a:t>Revelation 1:16</a:t>
            </a:r>
          </a:p>
        </p:txBody>
      </p:sp>
      <p:sp>
        <p:nvSpPr>
          <p:cNvPr id="4" name="TextBox 3">
            <a:extLst>
              <a:ext uri="{FF2B5EF4-FFF2-40B4-BE49-F238E27FC236}">
                <a16:creationId xmlns:a16="http://schemas.microsoft.com/office/drawing/2014/main" id="{0AA9AF98-83E9-DA58-C0CA-0396CAF90B6A}"/>
              </a:ext>
            </a:extLst>
          </p:cNvPr>
          <p:cNvSpPr txBox="1"/>
          <p:nvPr/>
        </p:nvSpPr>
        <p:spPr>
          <a:xfrm>
            <a:off x="470876" y="3305145"/>
            <a:ext cx="3000343" cy="369332"/>
          </a:xfrm>
          <a:prstGeom prst="rect">
            <a:avLst/>
          </a:prstGeom>
          <a:noFill/>
        </p:spPr>
        <p:txBody>
          <a:bodyPr wrap="square">
            <a:spAutoFit/>
          </a:bodyPr>
          <a:lstStyle/>
          <a:p>
            <a:r>
              <a:rPr lang="en-US" dirty="0">
                <a:solidFill>
                  <a:schemeClr val="bg2"/>
                </a:solidFill>
              </a:rPr>
              <a:t>Death: Death of the body</a:t>
            </a:r>
          </a:p>
        </p:txBody>
      </p:sp>
      <p:sp>
        <p:nvSpPr>
          <p:cNvPr id="2" name="TextBox 1">
            <a:extLst>
              <a:ext uri="{FF2B5EF4-FFF2-40B4-BE49-F238E27FC236}">
                <a16:creationId xmlns:a16="http://schemas.microsoft.com/office/drawing/2014/main" id="{EC391153-EBE5-047E-B688-918B05D1B9E9}"/>
              </a:ext>
            </a:extLst>
          </p:cNvPr>
          <p:cNvSpPr txBox="1"/>
          <p:nvPr/>
        </p:nvSpPr>
        <p:spPr>
          <a:xfrm>
            <a:off x="8956152" y="3489811"/>
            <a:ext cx="2764972" cy="369332"/>
          </a:xfrm>
          <a:prstGeom prst="rect">
            <a:avLst/>
          </a:prstGeom>
          <a:noFill/>
        </p:spPr>
        <p:txBody>
          <a:bodyPr wrap="square">
            <a:spAutoFit/>
          </a:bodyPr>
          <a:lstStyle/>
          <a:p>
            <a:r>
              <a:rPr lang="en-US" dirty="0">
                <a:solidFill>
                  <a:schemeClr val="bg2"/>
                </a:solidFill>
              </a:rPr>
              <a:t>Hell: Death of the Spirit</a:t>
            </a:r>
          </a:p>
        </p:txBody>
      </p:sp>
      <p:sp>
        <p:nvSpPr>
          <p:cNvPr id="9" name="TextBox 8">
            <a:extLst>
              <a:ext uri="{FF2B5EF4-FFF2-40B4-BE49-F238E27FC236}">
                <a16:creationId xmlns:a16="http://schemas.microsoft.com/office/drawing/2014/main" id="{CB67108B-8005-4D47-CEFB-F2B9C14855A2}"/>
              </a:ext>
            </a:extLst>
          </p:cNvPr>
          <p:cNvSpPr txBox="1"/>
          <p:nvPr/>
        </p:nvSpPr>
        <p:spPr>
          <a:xfrm>
            <a:off x="10072719" y="6396335"/>
            <a:ext cx="2071771" cy="369332"/>
          </a:xfrm>
          <a:prstGeom prst="rect">
            <a:avLst/>
          </a:prstGeom>
          <a:noFill/>
        </p:spPr>
        <p:txBody>
          <a:bodyPr wrap="square" rtlCol="0">
            <a:spAutoFit/>
          </a:bodyPr>
          <a:lstStyle/>
          <a:p>
            <a:pPr algn="r"/>
            <a:r>
              <a:rPr lang="en-US" dirty="0">
                <a:solidFill>
                  <a:schemeClr val="bg2"/>
                </a:solidFill>
              </a:rPr>
              <a:t>(7)</a:t>
            </a:r>
          </a:p>
        </p:txBody>
      </p:sp>
      <p:sp>
        <p:nvSpPr>
          <p:cNvPr id="3" name="TextBox 2">
            <a:extLst>
              <a:ext uri="{FF2B5EF4-FFF2-40B4-BE49-F238E27FC236}">
                <a16:creationId xmlns:a16="http://schemas.microsoft.com/office/drawing/2014/main" id="{D0A7AD9C-E0BE-C8B9-66DD-D90A9C73A736}"/>
              </a:ext>
            </a:extLst>
          </p:cNvPr>
          <p:cNvSpPr txBox="1"/>
          <p:nvPr/>
        </p:nvSpPr>
        <p:spPr>
          <a:xfrm>
            <a:off x="3471219" y="5473005"/>
            <a:ext cx="6282454" cy="923330"/>
          </a:xfrm>
          <a:prstGeom prst="rect">
            <a:avLst/>
          </a:prstGeom>
          <a:noFill/>
        </p:spPr>
        <p:txBody>
          <a:bodyPr wrap="square">
            <a:spAutoFit/>
          </a:bodyPr>
          <a:lstStyle/>
          <a:p>
            <a:r>
              <a:rPr lang="en-US" dirty="0">
                <a:solidFill>
                  <a:schemeClr val="bg2"/>
                </a:solidFill>
              </a:rPr>
              <a:t>The fall of Adam resulted in two deaths.</a:t>
            </a:r>
          </a:p>
          <a:p>
            <a:r>
              <a:rPr lang="en-US" dirty="0">
                <a:solidFill>
                  <a:schemeClr val="bg2"/>
                </a:solidFill>
              </a:rPr>
              <a:t>The resurrection overcomes the first of these two deaths; the atoning blood of Christ's mercy overcomes the second.  </a:t>
            </a:r>
          </a:p>
        </p:txBody>
      </p:sp>
      <p:sp>
        <p:nvSpPr>
          <p:cNvPr id="5" name="TextBox 4">
            <a:extLst>
              <a:ext uri="{FF2B5EF4-FFF2-40B4-BE49-F238E27FC236}">
                <a16:creationId xmlns:a16="http://schemas.microsoft.com/office/drawing/2014/main" id="{BBFC088C-3DE0-E3CD-4E60-6AE5320A0AEC}"/>
              </a:ext>
            </a:extLst>
          </p:cNvPr>
          <p:cNvSpPr txBox="1"/>
          <p:nvPr/>
        </p:nvSpPr>
        <p:spPr>
          <a:xfrm>
            <a:off x="3196214" y="767049"/>
            <a:ext cx="5759938" cy="1754326"/>
          </a:xfrm>
          <a:prstGeom prst="rect">
            <a:avLst/>
          </a:prstGeom>
          <a:noFill/>
        </p:spPr>
        <p:txBody>
          <a:bodyPr wrap="square">
            <a:spAutoFit/>
          </a:bodyPr>
          <a:lstStyle/>
          <a:p>
            <a:pPr algn="ctr"/>
            <a:r>
              <a:rPr lang="en-US" dirty="0">
                <a:solidFill>
                  <a:schemeClr val="bg2"/>
                </a:solidFill>
              </a:rPr>
              <a:t>The Key of David</a:t>
            </a:r>
          </a:p>
          <a:p>
            <a:pPr algn="ctr"/>
            <a:endParaRPr lang="en-US" dirty="0">
              <a:solidFill>
                <a:schemeClr val="bg2"/>
              </a:solidFill>
            </a:endParaRPr>
          </a:p>
          <a:p>
            <a:pPr algn="ctr"/>
            <a:r>
              <a:rPr lang="en-US" dirty="0">
                <a:solidFill>
                  <a:schemeClr val="bg2"/>
                </a:solidFill>
              </a:rPr>
              <a:t>Isaiah used the event as a foreshadowing of the resurrecting power of the coming Messiah, who would hold a key that would open the door to a much higher majesty than the court of David’s descendants. </a:t>
            </a:r>
          </a:p>
        </p:txBody>
      </p:sp>
      <p:pic>
        <p:nvPicPr>
          <p:cNvPr id="3074" name="Picture 2" descr="Key Door GIF - Key Door - Discover &amp; Share GIFs">
            <a:extLst>
              <a:ext uri="{FF2B5EF4-FFF2-40B4-BE49-F238E27FC236}">
                <a16:creationId xmlns:a16="http://schemas.microsoft.com/office/drawing/2014/main" id="{16041CB3-CA76-6F15-E815-F4AE94D9A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050" y="2537611"/>
            <a:ext cx="3656239" cy="26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B86D6-0CAF-4DA6-8EAB-E5F488A4A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2" name="Rectangle 1"/>
          <p:cNvSpPr/>
          <p:nvPr/>
        </p:nvSpPr>
        <p:spPr>
          <a:xfrm>
            <a:off x="568371" y="3685715"/>
            <a:ext cx="11299779" cy="1815882"/>
          </a:xfrm>
          <a:prstGeom prst="rect">
            <a:avLst/>
          </a:prstGeom>
        </p:spPr>
        <p:txBody>
          <a:bodyPr wrap="square">
            <a:spAutoFit/>
          </a:bodyPr>
          <a:lstStyle/>
          <a:p>
            <a:r>
              <a:rPr lang="en-US" sz="2800" dirty="0">
                <a:solidFill>
                  <a:schemeClr val="bg1"/>
                </a:solidFill>
                <a:latin typeface="Abadi" panose="020B0604020104020204" pitchFamily="34" charset="0"/>
              </a:rPr>
              <a:t>“The message of Revelation is the same as that of all scripture: there will be an eventual triumph on this earth of God over the devil; a permanent victory of good over evil, of the Saints over their persecutors, of the kingdom of God over the kingdoms of men and of Satan” (1)</a:t>
            </a:r>
          </a:p>
        </p:txBody>
      </p:sp>
      <p:pic>
        <p:nvPicPr>
          <p:cNvPr id="4098" name="Picture 2" descr="Image result for revelation scroll"/>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17738" y1="85251" x2="86475" y2="40118"/>
                      </a14:backgroundRemoval>
                    </a14:imgEffect>
                  </a14:imgLayer>
                </a14:imgProps>
              </a:ext>
              <a:ext uri="{28A0092B-C50C-407E-A947-70E740481C1C}">
                <a14:useLocalDpi xmlns:a14="http://schemas.microsoft.com/office/drawing/2010/main" val="0"/>
              </a:ext>
            </a:extLst>
          </a:blip>
          <a:srcRect/>
          <a:stretch>
            <a:fillRect/>
          </a:stretch>
        </p:blipFill>
        <p:spPr bwMode="auto">
          <a:xfrm>
            <a:off x="3675202" y="509688"/>
            <a:ext cx="4841595" cy="363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944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371E9-1317-477A-B0F1-8E5458930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1931894" y="194002"/>
            <a:ext cx="8763000" cy="461665"/>
          </a:xfrm>
          <a:prstGeom prst="rect">
            <a:avLst/>
          </a:prstGeom>
          <a:noFill/>
        </p:spPr>
        <p:txBody>
          <a:bodyPr wrap="square" rtlCol="0">
            <a:spAutoFit/>
          </a:bodyPr>
          <a:lstStyle/>
          <a:p>
            <a:r>
              <a:rPr lang="en-US" sz="2400" dirty="0">
                <a:solidFill>
                  <a:schemeClr val="bg2"/>
                </a:solidFill>
              </a:rPr>
              <a:t>David J. Ridges “The Book of Revelation Made Easier” pg. 12</a:t>
            </a:r>
          </a:p>
        </p:txBody>
      </p:sp>
      <p:pic>
        <p:nvPicPr>
          <p:cNvPr id="1026" name="Picture 2" descr="C:\Users\lblau\Pictures\My Scans\2013-04 (Apr)\the number seven in revelations0001.jpg"/>
          <p:cNvPicPr>
            <a:picLocks noChangeAspect="1" noChangeArrowheads="1"/>
          </p:cNvPicPr>
          <p:nvPr/>
        </p:nvPicPr>
        <p:blipFill rotWithShape="1">
          <a:blip r:embed="rId3" cstate="print"/>
          <a:srcRect l="3365" t="3820"/>
          <a:stretch/>
        </p:blipFill>
        <p:spPr bwMode="auto">
          <a:xfrm>
            <a:off x="3267635" y="845481"/>
            <a:ext cx="5405717" cy="5702241"/>
          </a:xfrm>
          <a:prstGeom prst="rect">
            <a:avLst/>
          </a:prstGeom>
          <a:noFill/>
        </p:spPr>
      </p:pic>
    </p:spTree>
    <p:extLst>
      <p:ext uri="{BB962C8B-B14F-4D97-AF65-F5344CB8AC3E}">
        <p14:creationId xmlns:p14="http://schemas.microsoft.com/office/powerpoint/2010/main" val="2952117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C3EA4A-90D8-450B-A573-BB0A73303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5" name="TextBox 4"/>
          <p:cNvSpPr txBox="1"/>
          <p:nvPr/>
        </p:nvSpPr>
        <p:spPr>
          <a:xfrm>
            <a:off x="0" y="0"/>
            <a:ext cx="12192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Joseph Fielding Smith---Doc. Of Salvation 1:27</a:t>
            </a:r>
          </a:p>
          <a:p>
            <a:pPr marL="342900" indent="-342900">
              <a:buFontTx/>
              <a:buAutoNum type="arabicPeriod"/>
            </a:pPr>
            <a:r>
              <a:rPr lang="en-US" dirty="0">
                <a:solidFill>
                  <a:schemeClr val="bg1"/>
                </a:solidFill>
              </a:rPr>
              <a:t>Teachings of the Prophet Joseph Smith p 291</a:t>
            </a:r>
          </a:p>
          <a:p>
            <a:pPr marL="342900" indent="-342900">
              <a:buFontTx/>
              <a:buAutoNum type="arabicPeriod"/>
            </a:pPr>
            <a:r>
              <a:rPr lang="en-US" dirty="0">
                <a:solidFill>
                  <a:schemeClr val="bg2"/>
                </a:solidFill>
              </a:rPr>
              <a:t>David J. Ridges “The Book of Revelation Made Easier” pg. 12</a:t>
            </a:r>
          </a:p>
          <a:p>
            <a:pPr marL="342900" indent="-342900">
              <a:buFontTx/>
              <a:buAutoNum type="arabicPeriod"/>
            </a:pPr>
            <a:r>
              <a:rPr lang="en-US" dirty="0">
                <a:solidFill>
                  <a:schemeClr val="bg1"/>
                </a:solidFill>
                <a:latin typeface="Open Sans"/>
              </a:rPr>
              <a:t>Elder Bruce R. McConkie </a:t>
            </a:r>
            <a:r>
              <a:rPr lang="en-US" i="1" dirty="0">
                <a:solidFill>
                  <a:schemeClr val="bg1"/>
                </a:solidFill>
                <a:latin typeface="Open Sans"/>
              </a:rPr>
              <a:t>Doctrinal New Testament Commentary,</a:t>
            </a:r>
            <a:r>
              <a:rPr lang="en-US" dirty="0">
                <a:solidFill>
                  <a:schemeClr val="bg1"/>
                </a:solidFill>
                <a:latin typeface="Open Sans"/>
              </a:rPr>
              <a:t> 3 vols. [1965–73], 3:442. Alpha and Omega </a:t>
            </a:r>
            <a:r>
              <a:rPr lang="en-US" b="0" i="1" dirty="0">
                <a:solidFill>
                  <a:schemeClr val="bg1"/>
                </a:solidFill>
                <a:effectLst/>
              </a:rPr>
              <a:t>Doctrinal New Testament Commentary</a:t>
            </a:r>
            <a:r>
              <a:rPr lang="en-US" b="0" i="0" dirty="0">
                <a:solidFill>
                  <a:schemeClr val="bg1"/>
                </a:solidFill>
                <a:effectLst/>
              </a:rPr>
              <a:t> [1973], 3:439</a:t>
            </a:r>
            <a:endParaRPr lang="en-US" dirty="0">
              <a:solidFill>
                <a:schemeClr val="bg1"/>
              </a:solidFill>
              <a:latin typeface="Open Sans"/>
            </a:endParaRPr>
          </a:p>
          <a:p>
            <a:pPr marL="342900" indent="-342900">
              <a:buFontTx/>
              <a:buAutoNum type="arabicPeriod"/>
            </a:pPr>
            <a:r>
              <a:rPr lang="en-US" dirty="0">
                <a:solidFill>
                  <a:schemeClr val="bg2"/>
                </a:solidFill>
              </a:rPr>
              <a:t>Alonzo L. Gaskill, </a:t>
            </a:r>
            <a:r>
              <a:rPr lang="en-US" i="1" dirty="0">
                <a:solidFill>
                  <a:schemeClr val="bg2"/>
                </a:solidFill>
              </a:rPr>
              <a:t>The Lost Language of Symbolism</a:t>
            </a:r>
            <a:r>
              <a:rPr lang="en-US" dirty="0">
                <a:solidFill>
                  <a:schemeClr val="bg2"/>
                </a:solidFill>
              </a:rPr>
              <a:t> pg. 157--</a:t>
            </a:r>
            <a:r>
              <a:rPr lang="en-US" dirty="0" err="1">
                <a:solidFill>
                  <a:schemeClr val="bg2"/>
                </a:solidFill>
              </a:rPr>
              <a:t>Drinkard</a:t>
            </a:r>
            <a:r>
              <a:rPr lang="en-US" dirty="0">
                <a:solidFill>
                  <a:schemeClr val="bg2"/>
                </a:solidFill>
              </a:rPr>
              <a:t>, “South” 6:171; </a:t>
            </a:r>
            <a:r>
              <a:rPr lang="en-US" i="1" dirty="0">
                <a:solidFill>
                  <a:schemeClr val="bg2"/>
                </a:solidFill>
              </a:rPr>
              <a:t>Unger, Bible Dictionary</a:t>
            </a:r>
            <a:r>
              <a:rPr lang="en-US" dirty="0">
                <a:solidFill>
                  <a:schemeClr val="bg2"/>
                </a:solidFill>
              </a:rPr>
              <a:t>, 1041; Myers</a:t>
            </a:r>
            <a:r>
              <a:rPr lang="en-US" i="1" dirty="0">
                <a:solidFill>
                  <a:schemeClr val="bg2"/>
                </a:solidFill>
              </a:rPr>
              <a:t>, Eerdmans Dictionary</a:t>
            </a:r>
            <a:r>
              <a:rPr lang="en-US" dirty="0">
                <a:solidFill>
                  <a:schemeClr val="bg2"/>
                </a:solidFill>
              </a:rPr>
              <a:t>, 965, </a:t>
            </a:r>
            <a:r>
              <a:rPr lang="en-US" dirty="0" err="1">
                <a:solidFill>
                  <a:schemeClr val="bg2"/>
                </a:solidFill>
              </a:rPr>
              <a:t>Dahood</a:t>
            </a:r>
            <a:r>
              <a:rPr lang="en-US" dirty="0">
                <a:solidFill>
                  <a:schemeClr val="bg2"/>
                </a:solidFill>
              </a:rPr>
              <a:t>, </a:t>
            </a:r>
            <a:r>
              <a:rPr lang="en-US" i="1" dirty="0">
                <a:solidFill>
                  <a:schemeClr val="bg2"/>
                </a:solidFill>
              </a:rPr>
              <a:t>Psalms III; 288</a:t>
            </a:r>
          </a:p>
          <a:p>
            <a:pPr marL="342900" indent="-342900">
              <a:buAutoNum type="arabicPeriod" startAt="7"/>
            </a:pPr>
            <a:r>
              <a:rPr lang="en-US" dirty="0">
                <a:solidFill>
                  <a:schemeClr val="bg2"/>
                </a:solidFill>
              </a:rPr>
              <a:t>S. </a:t>
            </a:r>
            <a:r>
              <a:rPr lang="en-US" dirty="0" err="1">
                <a:solidFill>
                  <a:schemeClr val="bg2"/>
                </a:solidFill>
              </a:rPr>
              <a:t>Milchael</a:t>
            </a:r>
            <a:r>
              <a:rPr lang="en-US" dirty="0">
                <a:solidFill>
                  <a:schemeClr val="bg2"/>
                </a:solidFill>
              </a:rPr>
              <a:t> Wilcox</a:t>
            </a:r>
            <a:r>
              <a:rPr lang="en-US" i="1" dirty="0">
                <a:solidFill>
                  <a:schemeClr val="bg2"/>
                </a:solidFill>
              </a:rPr>
              <a:t>, Who Shall Be Able to Stand? Finding personal Meaning in the Book of Revelation, </a:t>
            </a:r>
            <a:r>
              <a:rPr lang="en-US" dirty="0">
                <a:solidFill>
                  <a:schemeClr val="bg2"/>
                </a:solidFill>
              </a:rPr>
              <a:t>pg. 23-27</a:t>
            </a:r>
          </a:p>
          <a:p>
            <a:pPr marL="342900" indent="-342900">
              <a:buAutoNum type="arabicPeriod" startAt="7"/>
            </a:pPr>
            <a:r>
              <a:rPr lang="en-US" b="0" i="1" dirty="0">
                <a:solidFill>
                  <a:schemeClr val="bg1"/>
                </a:solidFill>
                <a:effectLst/>
              </a:rPr>
              <a:t>Teachings of Presidents of the Church: Joseph F. Smith</a:t>
            </a:r>
            <a:r>
              <a:rPr lang="en-US" b="0" i="0" dirty="0">
                <a:solidFill>
                  <a:schemeClr val="bg1"/>
                </a:solidFill>
                <a:effectLst/>
              </a:rPr>
              <a:t> [1998], </a:t>
            </a:r>
            <a:r>
              <a:rPr lang="en-US" b="0" i="0" u="none" strike="noStrike" dirty="0">
                <a:solidFill>
                  <a:schemeClr val="bg1"/>
                </a:solidFill>
                <a:effectLst/>
                <a:hlinkClick r:id="rId3">
                  <a:extLst>
                    <a:ext uri="{A12FA001-AC4F-418D-AE19-62706E023703}">
                      <ahyp:hlinkClr xmlns:ahyp="http://schemas.microsoft.com/office/drawing/2018/hyperlinkcolor" val="tx"/>
                    </a:ext>
                  </a:extLst>
                </a:hlinkClick>
              </a:rPr>
              <a:t>150</a:t>
            </a:r>
            <a:endParaRPr lang="en-US" dirty="0">
              <a:solidFill>
                <a:schemeClr val="bg2"/>
              </a:solidFill>
            </a:endParaRPr>
          </a:p>
          <a:p>
            <a:pPr marL="342900" indent="-342900">
              <a:buFontTx/>
              <a:buAutoNum type="arabicPeriod"/>
            </a:pPr>
            <a:endParaRPr lang="en-US" dirty="0">
              <a:solidFill>
                <a:schemeClr val="bg1"/>
              </a:solidFill>
              <a:latin typeface="Open Sans"/>
            </a:endParaRPr>
          </a:p>
          <a:p>
            <a:pPr marL="342900" indent="-342900">
              <a:buFontTx/>
              <a:buAutoNum type="arabicPeriod"/>
            </a:pPr>
            <a:endParaRPr lang="en-US" dirty="0">
              <a:solidFill>
                <a:schemeClr val="bg2"/>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5B63875E-0857-4471-9B41-09D5C0DBA423}"/>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28799" y="228601"/>
            <a:ext cx="9668435" cy="6217087"/>
          </a:xfrm>
          <a:prstGeom prst="rect">
            <a:avLst/>
          </a:prstGeom>
        </p:spPr>
        <p:txBody>
          <a:bodyPr wrap="square">
            <a:spAutoFit/>
          </a:bodyPr>
          <a:lstStyle/>
          <a:p>
            <a:r>
              <a:rPr lang="en-US" sz="2800" dirty="0"/>
              <a:t>Understanding Revelation:</a:t>
            </a:r>
          </a:p>
          <a:p>
            <a:endParaRPr lang="en-US" sz="2800" dirty="0"/>
          </a:p>
          <a:p>
            <a:pPr marL="342900" indent="-342900">
              <a:buAutoNum type="arabicPeriod"/>
            </a:pPr>
            <a:r>
              <a:rPr lang="en-US" dirty="0"/>
              <a:t>Book of Revelation deals with things that are to occur after New Testament times, particularly in the last days. </a:t>
            </a:r>
          </a:p>
          <a:p>
            <a:pPr marL="342900" indent="-342900">
              <a:buAutoNum type="arabicPeriod"/>
            </a:pPr>
            <a:r>
              <a:rPr lang="en-US" dirty="0"/>
              <a:t>Knowledge of the plan of salvation and of the nature of God’s dealing with men on earth.</a:t>
            </a:r>
          </a:p>
          <a:p>
            <a:pPr marL="342900" indent="-342900">
              <a:buAutoNum type="arabicPeriod"/>
            </a:pPr>
            <a:r>
              <a:rPr lang="en-US" dirty="0"/>
              <a:t>Use various latter-day revelations which expand upon the same subjects in similar language. Example: D&amp;C 45 Latter-day plagues and the Second Coming.  D&amp;C 76 expands upon the doctrines relative to salvation and exaltation. </a:t>
            </a:r>
          </a:p>
          <a:p>
            <a:pPr marL="342900" indent="-342900">
              <a:buAutoNum type="arabicPeriod"/>
            </a:pPr>
            <a:r>
              <a:rPr lang="en-US" dirty="0"/>
              <a:t>Study the sermons of Joseph Smith relative to the book of Revelation.</a:t>
            </a:r>
          </a:p>
          <a:p>
            <a:pPr marL="342900" indent="-342900">
              <a:buAutoNum type="arabicPeriod"/>
            </a:pPr>
            <a:r>
              <a:rPr lang="en-US" dirty="0"/>
              <a:t>Use the Inspired Version of the Bible. </a:t>
            </a:r>
          </a:p>
          <a:p>
            <a:pPr marL="342900" indent="-342900">
              <a:buAutoNum type="arabicPeriod"/>
            </a:pPr>
            <a:r>
              <a:rPr lang="en-US" dirty="0"/>
              <a:t>Reserve judgment on those things for which no interpretation is given. Avoid being entangled in the specious speculation of an uninspired world.</a:t>
            </a:r>
          </a:p>
          <a:p>
            <a:pPr marL="342900" indent="-342900">
              <a:buAutoNum type="arabicPeriod"/>
            </a:pPr>
            <a:r>
              <a:rPr lang="en-US" dirty="0"/>
              <a:t>Seek the Spirit.</a:t>
            </a:r>
          </a:p>
          <a:p>
            <a:pPr marL="342900" indent="-342900">
              <a:buAutoNum type="arabicPeriod"/>
            </a:pPr>
            <a:endParaRPr lang="en-US" dirty="0"/>
          </a:p>
          <a:p>
            <a:pPr marL="342900" indent="-342900">
              <a:buAutoNum type="arabicPeriod"/>
            </a:pPr>
            <a:endParaRPr lang="en-US" dirty="0"/>
          </a:p>
          <a:p>
            <a:pPr marL="342900" indent="-342900"/>
            <a:r>
              <a:rPr lang="en-US" dirty="0"/>
              <a:t>Chief Message: That Jesus is Lord of all, that He descended from his Father’s throne to dwell among men, that He worked out the infinite and eternal atonement and has now returned in glory to that throne from whence he came, and that He will raise all men to a kindred glory and a like dominion if they will overcome the world and walk as He walked. </a:t>
            </a:r>
          </a:p>
          <a:p>
            <a:pPr marL="342900" indent="-342900"/>
            <a:endParaRPr lang="en-US" dirty="0"/>
          </a:p>
          <a:p>
            <a:pPr marL="342900" indent="-342900"/>
            <a:r>
              <a:rPr lang="en-US" dirty="0"/>
              <a:t>Elder Bruce R. </a:t>
            </a:r>
            <a:r>
              <a:rPr lang="en-US" dirty="0" err="1"/>
              <a:t>McConkie</a:t>
            </a:r>
            <a:r>
              <a:rPr lang="en-US" dirty="0"/>
              <a:t> Sept. 1975 Ensign</a:t>
            </a:r>
          </a:p>
        </p:txBody>
      </p:sp>
    </p:spTree>
    <p:extLst>
      <p:ext uri="{BB962C8B-B14F-4D97-AF65-F5344CB8AC3E}">
        <p14:creationId xmlns:p14="http://schemas.microsoft.com/office/powerpoint/2010/main" val="150760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solidFill>
                  <a:schemeClr val="bg1"/>
                </a:solidFill>
              </a:rPr>
              <a:t>Symbolism---body parts</a:t>
            </a:r>
          </a:p>
        </p:txBody>
      </p:sp>
      <p:sp>
        <p:nvSpPr>
          <p:cNvPr id="6" name="TextBox 5"/>
          <p:cNvSpPr txBox="1"/>
          <p:nvPr/>
        </p:nvSpPr>
        <p:spPr>
          <a:xfrm>
            <a:off x="1524000" y="733246"/>
            <a:ext cx="4953000" cy="5693866"/>
          </a:xfrm>
          <a:prstGeom prst="rect">
            <a:avLst/>
          </a:prstGeom>
          <a:noFill/>
        </p:spPr>
        <p:txBody>
          <a:bodyPr wrap="square" rtlCol="0">
            <a:spAutoFit/>
          </a:bodyPr>
          <a:lstStyle/>
          <a:p>
            <a:r>
              <a:rPr lang="en-US" sz="2800" dirty="0">
                <a:solidFill>
                  <a:schemeClr val="bg1"/>
                </a:solidFill>
              </a:rPr>
              <a:t>Reins---kidneys; center of desires, thoughts</a:t>
            </a:r>
          </a:p>
          <a:p>
            <a:endParaRPr lang="en-US" sz="2800" dirty="0">
              <a:solidFill>
                <a:schemeClr val="bg1"/>
              </a:solidFill>
            </a:endParaRPr>
          </a:p>
          <a:p>
            <a:r>
              <a:rPr lang="en-US" sz="2800" dirty="0">
                <a:solidFill>
                  <a:schemeClr val="bg1"/>
                </a:solidFill>
              </a:rPr>
              <a:t>Arm---power</a:t>
            </a:r>
          </a:p>
          <a:p>
            <a:endParaRPr lang="en-US" sz="2800" dirty="0">
              <a:solidFill>
                <a:schemeClr val="bg1"/>
              </a:solidFill>
            </a:endParaRPr>
          </a:p>
          <a:p>
            <a:r>
              <a:rPr lang="en-US" sz="2800" dirty="0">
                <a:solidFill>
                  <a:schemeClr val="bg1"/>
                </a:solidFill>
              </a:rPr>
              <a:t>Foot---mobility, foundation</a:t>
            </a:r>
          </a:p>
          <a:p>
            <a:endParaRPr lang="en-US" sz="2800" dirty="0">
              <a:solidFill>
                <a:schemeClr val="bg1"/>
              </a:solidFill>
            </a:endParaRPr>
          </a:p>
          <a:p>
            <a:r>
              <a:rPr lang="en-US" sz="2800" dirty="0">
                <a:solidFill>
                  <a:schemeClr val="bg1"/>
                </a:solidFill>
              </a:rPr>
              <a:t>Toe---associated with cleansing rites</a:t>
            </a:r>
          </a:p>
          <a:p>
            <a:endParaRPr lang="en-US" sz="2800" dirty="0">
              <a:solidFill>
                <a:schemeClr val="bg1"/>
              </a:solidFill>
            </a:endParaRPr>
          </a:p>
          <a:p>
            <a:r>
              <a:rPr lang="en-US" sz="2800" dirty="0">
                <a:solidFill>
                  <a:schemeClr val="bg1"/>
                </a:solidFill>
              </a:rPr>
              <a:t>Nose---anger</a:t>
            </a:r>
          </a:p>
          <a:p>
            <a:endParaRPr lang="en-US" sz="2800" dirty="0">
              <a:solidFill>
                <a:schemeClr val="bg1"/>
              </a:solidFill>
            </a:endParaRPr>
          </a:p>
          <a:p>
            <a:r>
              <a:rPr lang="en-US" sz="2800" dirty="0">
                <a:solidFill>
                  <a:schemeClr val="bg1"/>
                </a:solidFill>
              </a:rPr>
              <a:t>Tongue---speaking</a:t>
            </a:r>
          </a:p>
        </p:txBody>
      </p:sp>
      <p:sp>
        <p:nvSpPr>
          <p:cNvPr id="13" name="TextBox 12"/>
          <p:cNvSpPr txBox="1"/>
          <p:nvPr/>
        </p:nvSpPr>
        <p:spPr>
          <a:xfrm>
            <a:off x="6324600" y="733246"/>
            <a:ext cx="4343400" cy="3970318"/>
          </a:xfrm>
          <a:prstGeom prst="rect">
            <a:avLst/>
          </a:prstGeom>
          <a:noFill/>
        </p:spPr>
        <p:txBody>
          <a:bodyPr wrap="square" rtlCol="0">
            <a:spAutoFit/>
          </a:bodyPr>
          <a:lstStyle/>
          <a:p>
            <a:r>
              <a:rPr lang="en-US" sz="2800" dirty="0">
                <a:solidFill>
                  <a:schemeClr val="bg1"/>
                </a:solidFill>
              </a:rPr>
              <a:t>Blood---life of the body</a:t>
            </a:r>
          </a:p>
          <a:p>
            <a:endParaRPr lang="en-US" sz="2800" dirty="0">
              <a:solidFill>
                <a:schemeClr val="bg1"/>
              </a:solidFill>
            </a:endParaRPr>
          </a:p>
          <a:p>
            <a:r>
              <a:rPr lang="en-US" sz="2800" dirty="0">
                <a:solidFill>
                  <a:schemeClr val="bg1"/>
                </a:solidFill>
              </a:rPr>
              <a:t>Knee---humility, submission</a:t>
            </a:r>
          </a:p>
          <a:p>
            <a:endParaRPr lang="en-US" sz="2800" dirty="0">
              <a:solidFill>
                <a:schemeClr val="bg1"/>
              </a:solidFill>
            </a:endParaRPr>
          </a:p>
          <a:p>
            <a:r>
              <a:rPr lang="en-US" sz="2800" dirty="0">
                <a:solidFill>
                  <a:schemeClr val="bg1"/>
                </a:solidFill>
              </a:rPr>
              <a:t>Shoulder---strength, effort</a:t>
            </a:r>
          </a:p>
          <a:p>
            <a:endParaRPr lang="en-US" sz="2800" dirty="0">
              <a:solidFill>
                <a:schemeClr val="bg1"/>
              </a:solidFill>
            </a:endParaRPr>
          </a:p>
          <a:p>
            <a:r>
              <a:rPr lang="en-US" sz="2800" dirty="0">
                <a:solidFill>
                  <a:schemeClr val="bg1"/>
                </a:solidFill>
              </a:rPr>
              <a:t>Forehead---total dedication, loyalty</a:t>
            </a:r>
          </a:p>
          <a:p>
            <a:endParaRPr lang="en-US" sz="28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18552" y="1015502"/>
          <a:ext cx="8128000" cy="35433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660761816"/>
                    </a:ext>
                  </a:extLst>
                </a:gridCol>
                <a:gridCol w="4064000">
                  <a:extLst>
                    <a:ext uri="{9D8B030D-6E8A-4147-A177-3AD203B41FA5}">
                      <a16:colId xmlns:a16="http://schemas.microsoft.com/office/drawing/2014/main" val="2097219268"/>
                    </a:ext>
                  </a:extLst>
                </a:gridCol>
              </a:tblGrid>
              <a:tr h="407670">
                <a:tc>
                  <a:txBody>
                    <a:bodyPr/>
                    <a:lstStyle/>
                    <a:p>
                      <a:pPr algn="ctr" fontAlgn="base"/>
                      <a:r>
                        <a:rPr lang="en-US" b="1" i="0" cap="all">
                          <a:solidFill>
                            <a:schemeClr val="tx1"/>
                          </a:solidFill>
                          <a:effectLst/>
                          <a:latin typeface="+mn-lt"/>
                        </a:rPr>
                        <a:t>SYMBOL</a:t>
                      </a:r>
                    </a:p>
                  </a:txBody>
                  <a:tcPr marL="95250" marR="95250" marT="66675" marB="66675" anchor="b"/>
                </a:tc>
                <a:tc>
                  <a:txBody>
                    <a:bodyPr/>
                    <a:lstStyle/>
                    <a:p>
                      <a:pPr algn="ctr" fontAlgn="base"/>
                      <a:r>
                        <a:rPr lang="en-US" b="1" i="0" cap="all" dirty="0">
                          <a:solidFill>
                            <a:schemeClr val="tx1"/>
                          </a:solidFill>
                          <a:effectLst/>
                          <a:latin typeface="+mn-lt"/>
                        </a:rPr>
                        <a:t>POSSIBLE MEANING</a:t>
                      </a:r>
                    </a:p>
                  </a:txBody>
                  <a:tcPr marL="95250" marR="95250" marT="66675" marB="66675" anchor="b"/>
                </a:tc>
                <a:extLst>
                  <a:ext uri="{0D108BD9-81ED-4DB2-BD59-A6C34878D82A}">
                    <a16:rowId xmlns:a16="http://schemas.microsoft.com/office/drawing/2014/main" val="1785325754"/>
                  </a:ext>
                </a:extLst>
              </a:tr>
              <a:tr h="681990">
                <a:tc>
                  <a:txBody>
                    <a:bodyPr/>
                    <a:lstStyle/>
                    <a:p>
                      <a:pPr algn="l" fontAlgn="base"/>
                      <a:r>
                        <a:rPr lang="en-US" u="none" strike="noStrike" dirty="0">
                          <a:solidFill>
                            <a:schemeClr val="tx1"/>
                          </a:solidFill>
                          <a:effectLst/>
                          <a:latin typeface="+mn-lt"/>
                        </a:rPr>
                        <a:t>Revelation 1:12</a:t>
                      </a:r>
                      <a:r>
                        <a:rPr lang="en-US" dirty="0">
                          <a:solidFill>
                            <a:schemeClr val="tx1"/>
                          </a:solidFill>
                          <a:effectLst/>
                          <a:latin typeface="+mn-lt"/>
                        </a:rPr>
                        <a:t>—Seven golden candlesticks</a:t>
                      </a:r>
                    </a:p>
                  </a:txBody>
                  <a:tcPr marL="95250" marR="95250" marT="66675" marB="66675" anchor="ctr"/>
                </a:tc>
                <a:tc>
                  <a:txBody>
                    <a:bodyPr/>
                    <a:lstStyle/>
                    <a:p>
                      <a:pPr algn="l" fontAlgn="base"/>
                      <a:r>
                        <a:rPr lang="en-US" u="none" strike="noStrike" dirty="0">
                          <a:solidFill>
                            <a:schemeClr val="tx1"/>
                          </a:solidFill>
                          <a:effectLst/>
                          <a:latin typeface="+mn-lt"/>
                        </a:rPr>
                        <a:t>Revelation 1:20</a:t>
                      </a:r>
                      <a:r>
                        <a:rPr lang="en-US" dirty="0">
                          <a:solidFill>
                            <a:schemeClr val="tx1"/>
                          </a:solidFill>
                          <a:effectLst/>
                          <a:latin typeface="+mn-lt"/>
                        </a:rPr>
                        <a:t>; </a:t>
                      </a:r>
                      <a:r>
                        <a:rPr lang="en-US" u="none" strike="noStrike" dirty="0">
                          <a:solidFill>
                            <a:schemeClr val="tx1"/>
                          </a:solidFill>
                          <a:effectLst/>
                          <a:latin typeface="+mn-lt"/>
                        </a:rPr>
                        <a:t>3 Nephi 18:24</a:t>
                      </a:r>
                      <a:r>
                        <a:rPr lang="en-US" dirty="0">
                          <a:solidFill>
                            <a:schemeClr val="tx1"/>
                          </a:solidFill>
                          <a:effectLst/>
                          <a:latin typeface="+mn-lt"/>
                        </a:rPr>
                        <a:t>—</a:t>
                      </a:r>
                    </a:p>
                  </a:txBody>
                  <a:tcPr marL="95250" marR="95250" marT="66675" marB="66675" anchor="ctr"/>
                </a:tc>
                <a:extLst>
                  <a:ext uri="{0D108BD9-81ED-4DB2-BD59-A6C34878D82A}">
                    <a16:rowId xmlns:a16="http://schemas.microsoft.com/office/drawing/2014/main" val="1596309813"/>
                  </a:ext>
                </a:extLst>
              </a:tr>
              <a:tr h="407670">
                <a:tc>
                  <a:txBody>
                    <a:bodyPr/>
                    <a:lstStyle/>
                    <a:p>
                      <a:pPr algn="l" fontAlgn="base"/>
                      <a:r>
                        <a:rPr lang="en-US" u="none" strike="noStrike" dirty="0">
                          <a:solidFill>
                            <a:schemeClr val="tx1"/>
                          </a:solidFill>
                          <a:effectLst/>
                          <a:latin typeface="+mn-lt"/>
                        </a:rPr>
                        <a:t>Revelation 1:16–17</a:t>
                      </a:r>
                      <a:r>
                        <a:rPr lang="en-US" dirty="0">
                          <a:solidFill>
                            <a:schemeClr val="tx1"/>
                          </a:solidFill>
                          <a:effectLst/>
                          <a:latin typeface="+mn-lt"/>
                        </a:rPr>
                        <a:t>—The right hand</a:t>
                      </a:r>
                    </a:p>
                  </a:txBody>
                  <a:tcPr marL="95250" marR="95250" marT="66675" marB="66675" anchor="ctr"/>
                </a:tc>
                <a:tc>
                  <a:txBody>
                    <a:bodyPr/>
                    <a:lstStyle/>
                    <a:p>
                      <a:pPr algn="l" fontAlgn="base"/>
                      <a:r>
                        <a:rPr lang="en-US" u="none" strike="noStrike" dirty="0">
                          <a:solidFill>
                            <a:schemeClr val="tx1"/>
                          </a:solidFill>
                          <a:effectLst/>
                          <a:latin typeface="+mn-lt"/>
                        </a:rPr>
                        <a:t>Mark 16:19</a:t>
                      </a:r>
                      <a:r>
                        <a:rPr lang="en-US" dirty="0">
                          <a:solidFill>
                            <a:schemeClr val="tx1"/>
                          </a:solidFill>
                          <a:effectLst/>
                          <a:latin typeface="+mn-lt"/>
                        </a:rPr>
                        <a:t>—</a:t>
                      </a:r>
                    </a:p>
                  </a:txBody>
                  <a:tcPr marL="95250" marR="95250" marT="66675" marB="66675" anchor="ctr"/>
                </a:tc>
                <a:extLst>
                  <a:ext uri="{0D108BD9-81ED-4DB2-BD59-A6C34878D82A}">
                    <a16:rowId xmlns:a16="http://schemas.microsoft.com/office/drawing/2014/main" val="391175040"/>
                  </a:ext>
                </a:extLst>
              </a:tr>
              <a:tr h="681990">
                <a:tc>
                  <a:txBody>
                    <a:bodyPr/>
                    <a:lstStyle/>
                    <a:p>
                      <a:pPr algn="l" fontAlgn="base"/>
                      <a:r>
                        <a:rPr lang="en-US" u="none" strike="noStrike" dirty="0">
                          <a:solidFill>
                            <a:schemeClr val="tx1"/>
                          </a:solidFill>
                          <a:effectLst/>
                          <a:latin typeface="+mn-lt"/>
                        </a:rPr>
                        <a:t>Revelation 1:16</a:t>
                      </a:r>
                      <a:r>
                        <a:rPr lang="en-US" dirty="0">
                          <a:solidFill>
                            <a:schemeClr val="tx1"/>
                          </a:solidFill>
                          <a:effectLst/>
                          <a:latin typeface="+mn-lt"/>
                        </a:rPr>
                        <a:t>—Seven stars</a:t>
                      </a:r>
                    </a:p>
                  </a:txBody>
                  <a:tcPr marL="95250" marR="95250" marT="66675" marB="66675" anchor="ctr"/>
                </a:tc>
                <a:tc>
                  <a:txBody>
                    <a:bodyPr/>
                    <a:lstStyle/>
                    <a:p>
                      <a:pPr algn="l" fontAlgn="base"/>
                      <a:r>
                        <a:rPr lang="en-US" u="none" strike="noStrike" dirty="0">
                          <a:solidFill>
                            <a:schemeClr val="tx1"/>
                          </a:solidFill>
                          <a:effectLst/>
                          <a:latin typeface="+mn-lt"/>
                        </a:rPr>
                        <a:t>Joseph Smith</a:t>
                      </a:r>
                      <a:r>
                        <a:rPr lang="en-US" dirty="0">
                          <a:solidFill>
                            <a:schemeClr val="tx1"/>
                          </a:solidFill>
                          <a:effectLst/>
                          <a:latin typeface="+mn-lt"/>
                        </a:rPr>
                        <a:t> Translation, Revelation 1:20 (in </a:t>
                      </a:r>
                      <a:r>
                        <a:rPr lang="en-US" u="none" strike="noStrike" dirty="0">
                          <a:solidFill>
                            <a:schemeClr val="tx1"/>
                          </a:solidFill>
                          <a:effectLst/>
                          <a:latin typeface="+mn-lt"/>
                        </a:rPr>
                        <a:t>Revelation 1:20, footnote </a:t>
                      </a:r>
                      <a:r>
                        <a:rPr lang="en-US" i="1" u="none" strike="noStrike" dirty="0">
                          <a:solidFill>
                            <a:schemeClr val="tx1"/>
                          </a:solidFill>
                          <a:effectLst/>
                          <a:latin typeface="+mn-lt"/>
                        </a:rPr>
                        <a:t>b</a:t>
                      </a:r>
                      <a:r>
                        <a:rPr lang="en-US" dirty="0">
                          <a:solidFill>
                            <a:schemeClr val="tx1"/>
                          </a:solidFill>
                          <a:effectLst/>
                          <a:latin typeface="+mn-lt"/>
                        </a:rPr>
                        <a:t>)—</a:t>
                      </a:r>
                    </a:p>
                  </a:txBody>
                  <a:tcPr marL="95250" marR="95250" marT="66675" marB="66675" anchor="ctr"/>
                </a:tc>
                <a:extLst>
                  <a:ext uri="{0D108BD9-81ED-4DB2-BD59-A6C34878D82A}">
                    <a16:rowId xmlns:a16="http://schemas.microsoft.com/office/drawing/2014/main" val="1364209846"/>
                  </a:ext>
                </a:extLst>
              </a:tr>
              <a:tr h="681990">
                <a:tc>
                  <a:txBody>
                    <a:bodyPr/>
                    <a:lstStyle/>
                    <a:p>
                      <a:pPr algn="l" fontAlgn="base"/>
                      <a:r>
                        <a:rPr lang="en-US" u="none" strike="noStrike" dirty="0">
                          <a:solidFill>
                            <a:schemeClr val="tx1"/>
                          </a:solidFill>
                          <a:effectLst/>
                          <a:latin typeface="+mn-lt"/>
                        </a:rPr>
                        <a:t>Revelation 1:16</a:t>
                      </a:r>
                      <a:r>
                        <a:rPr lang="en-US" dirty="0">
                          <a:solidFill>
                            <a:schemeClr val="tx1"/>
                          </a:solidFill>
                          <a:effectLst/>
                          <a:latin typeface="+mn-lt"/>
                        </a:rPr>
                        <a:t>—A sharp two-edged sword</a:t>
                      </a:r>
                    </a:p>
                  </a:txBody>
                  <a:tcPr marL="95250" marR="95250" marT="66675" marB="66675" anchor="ctr"/>
                </a:tc>
                <a:tc>
                  <a:txBody>
                    <a:bodyPr/>
                    <a:lstStyle/>
                    <a:p>
                      <a:pPr algn="l" fontAlgn="base"/>
                      <a:r>
                        <a:rPr lang="en-US" u="none" strike="noStrike" dirty="0">
                          <a:solidFill>
                            <a:schemeClr val="tx1"/>
                          </a:solidFill>
                          <a:effectLst/>
                          <a:latin typeface="+mn-lt"/>
                        </a:rPr>
                        <a:t>Hebrews 4:12</a:t>
                      </a:r>
                      <a:r>
                        <a:rPr lang="en-US" dirty="0">
                          <a:solidFill>
                            <a:schemeClr val="tx1"/>
                          </a:solidFill>
                          <a:effectLst/>
                          <a:latin typeface="+mn-lt"/>
                        </a:rPr>
                        <a:t>—</a:t>
                      </a:r>
                    </a:p>
                  </a:txBody>
                  <a:tcPr marL="95250" marR="95250" marT="66675" marB="66675" anchor="ctr"/>
                </a:tc>
                <a:extLst>
                  <a:ext uri="{0D108BD9-81ED-4DB2-BD59-A6C34878D82A}">
                    <a16:rowId xmlns:a16="http://schemas.microsoft.com/office/drawing/2014/main" val="255491142"/>
                  </a:ext>
                </a:extLst>
              </a:tr>
              <a:tr h="681990">
                <a:tc>
                  <a:txBody>
                    <a:bodyPr/>
                    <a:lstStyle/>
                    <a:p>
                      <a:pPr algn="l" fontAlgn="base"/>
                      <a:r>
                        <a:rPr lang="en-US" u="none" strike="noStrike" dirty="0">
                          <a:solidFill>
                            <a:schemeClr val="tx1"/>
                          </a:solidFill>
                          <a:effectLst/>
                          <a:latin typeface="+mn-lt"/>
                        </a:rPr>
                        <a:t>Revelation 1:18</a:t>
                      </a:r>
                      <a:r>
                        <a:rPr lang="en-US" dirty="0">
                          <a:solidFill>
                            <a:schemeClr val="tx1"/>
                          </a:solidFill>
                          <a:effectLst/>
                          <a:latin typeface="+mn-lt"/>
                        </a:rPr>
                        <a:t>—The keys of hell and death</a:t>
                      </a:r>
                    </a:p>
                  </a:txBody>
                  <a:tcPr marL="95250" marR="95250" marT="66675" marB="66675" anchor="ctr"/>
                </a:tc>
                <a:tc>
                  <a:txBody>
                    <a:bodyPr/>
                    <a:lstStyle/>
                    <a:p>
                      <a:pPr algn="l" fontAlgn="base"/>
                      <a:r>
                        <a:rPr lang="en-US" u="none" strike="noStrike" dirty="0">
                          <a:solidFill>
                            <a:schemeClr val="tx1"/>
                          </a:solidFill>
                          <a:effectLst/>
                          <a:latin typeface="+mn-lt"/>
                        </a:rPr>
                        <a:t>2 Nephi 9:10–13</a:t>
                      </a:r>
                      <a:r>
                        <a:rPr lang="en-US" dirty="0">
                          <a:solidFill>
                            <a:schemeClr val="tx1"/>
                          </a:solidFill>
                          <a:effectLst/>
                          <a:latin typeface="+mn-lt"/>
                        </a:rPr>
                        <a:t>—</a:t>
                      </a:r>
                    </a:p>
                  </a:txBody>
                  <a:tcPr marL="95250" marR="95250" marT="66675" marB="66675" anchor="ctr"/>
                </a:tc>
                <a:extLst>
                  <a:ext uri="{0D108BD9-81ED-4DB2-BD59-A6C34878D82A}">
                    <a16:rowId xmlns:a16="http://schemas.microsoft.com/office/drawing/2014/main" val="1533207900"/>
                  </a:ext>
                </a:extLst>
              </a:tr>
            </a:tbl>
          </a:graphicData>
        </a:graphic>
      </p:graphicFrame>
      <p:sp>
        <p:nvSpPr>
          <p:cNvPr id="3" name="TextBox 2"/>
          <p:cNvSpPr txBox="1"/>
          <p:nvPr/>
        </p:nvSpPr>
        <p:spPr>
          <a:xfrm>
            <a:off x="3778624" y="107576"/>
            <a:ext cx="5903258" cy="646331"/>
          </a:xfrm>
          <a:prstGeom prst="rect">
            <a:avLst/>
          </a:prstGeom>
          <a:noFill/>
        </p:spPr>
        <p:txBody>
          <a:bodyPr wrap="square" rtlCol="0">
            <a:spAutoFit/>
          </a:bodyPr>
          <a:lstStyle/>
          <a:p>
            <a:r>
              <a:rPr lang="en-US" sz="3600" dirty="0"/>
              <a:t>Symbols in Revelation 1</a:t>
            </a:r>
          </a:p>
        </p:txBody>
      </p:sp>
    </p:spTree>
    <p:extLst>
      <p:ext uri="{BB962C8B-B14F-4D97-AF65-F5344CB8AC3E}">
        <p14:creationId xmlns:p14="http://schemas.microsoft.com/office/powerpoint/2010/main" val="120256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76524" y="-47120"/>
            <a:ext cx="6105525" cy="646331"/>
          </a:xfrm>
          <a:prstGeom prst="rect">
            <a:avLst/>
          </a:prstGeom>
          <a:noFill/>
        </p:spPr>
        <p:txBody>
          <a:bodyPr wrap="square" rtlCol="0">
            <a:spAutoFit/>
          </a:bodyPr>
          <a:lstStyle/>
          <a:p>
            <a:pPr algn="ctr"/>
            <a:r>
              <a:rPr lang="en-US" sz="3600" dirty="0"/>
              <a:t>Symbolism-color</a:t>
            </a:r>
          </a:p>
        </p:txBody>
      </p:sp>
      <p:sp>
        <p:nvSpPr>
          <p:cNvPr id="6" name="TextBox 5"/>
          <p:cNvSpPr txBox="1"/>
          <p:nvPr/>
        </p:nvSpPr>
        <p:spPr>
          <a:xfrm>
            <a:off x="2438400" y="457200"/>
            <a:ext cx="8229600" cy="6124754"/>
          </a:xfrm>
          <a:prstGeom prst="rect">
            <a:avLst/>
          </a:prstGeom>
          <a:noFill/>
        </p:spPr>
        <p:txBody>
          <a:bodyPr wrap="square" rtlCol="0">
            <a:spAutoFit/>
          </a:bodyPr>
          <a:lstStyle/>
          <a:p>
            <a:r>
              <a:rPr lang="en-US" sz="2800" dirty="0"/>
              <a:t>White---purity, righteousness, </a:t>
            </a:r>
          </a:p>
          <a:p>
            <a:r>
              <a:rPr lang="en-US" sz="2800" dirty="0"/>
              <a:t>exaltation</a:t>
            </a:r>
          </a:p>
          <a:p>
            <a:endParaRPr lang="en-US" sz="2800" dirty="0"/>
          </a:p>
          <a:p>
            <a:r>
              <a:rPr lang="en-US" sz="2800" dirty="0"/>
              <a:t>Black---evil; famine; darkness</a:t>
            </a:r>
          </a:p>
          <a:p>
            <a:endParaRPr lang="en-US" sz="2800" dirty="0"/>
          </a:p>
          <a:p>
            <a:r>
              <a:rPr lang="en-US" sz="2800" dirty="0"/>
              <a:t>Red---sins, bloodshed</a:t>
            </a:r>
          </a:p>
          <a:p>
            <a:endParaRPr lang="en-US" sz="2800" dirty="0"/>
          </a:p>
          <a:p>
            <a:r>
              <a:rPr lang="en-US" sz="2800" dirty="0"/>
              <a:t>Blue---heaven,  godliness, </a:t>
            </a:r>
          </a:p>
          <a:p>
            <a:r>
              <a:rPr lang="en-US" sz="2800" dirty="0"/>
              <a:t>remembering and keeping </a:t>
            </a:r>
          </a:p>
          <a:p>
            <a:r>
              <a:rPr lang="en-US" sz="2800" dirty="0"/>
              <a:t>God’s commandments</a:t>
            </a:r>
          </a:p>
          <a:p>
            <a:endParaRPr lang="en-US" sz="2800" dirty="0"/>
          </a:p>
          <a:p>
            <a:r>
              <a:rPr lang="en-US" sz="2800" dirty="0"/>
              <a:t>Green---life; nature</a:t>
            </a:r>
          </a:p>
          <a:p>
            <a:endParaRPr lang="en-US" sz="2800" dirty="0"/>
          </a:p>
          <a:p>
            <a:r>
              <a:rPr lang="en-US" sz="2800" dirty="0"/>
              <a:t>Amber---sun, light, divine glory</a:t>
            </a:r>
          </a:p>
        </p:txBody>
      </p:sp>
      <p:sp>
        <p:nvSpPr>
          <p:cNvPr id="7" name="5-Point Star 6"/>
          <p:cNvSpPr/>
          <p:nvPr/>
        </p:nvSpPr>
        <p:spPr>
          <a:xfrm>
            <a:off x="1828800" y="304800"/>
            <a:ext cx="685800" cy="6858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752600" y="1676400"/>
            <a:ext cx="685800" cy="6858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1752600" y="2514600"/>
            <a:ext cx="685800" cy="685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1752600" y="3429000"/>
            <a:ext cx="685800" cy="685800"/>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828800" y="4953000"/>
            <a:ext cx="685800" cy="68580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6781800" y="4572000"/>
            <a:ext cx="685800" cy="685800"/>
          </a:xfrm>
          <a:prstGeom prst="star5">
            <a:avLst>
              <a:gd name="adj" fmla="val 23052"/>
              <a:gd name="hf" fmla="val 105146"/>
              <a:gd name="vf" fmla="val 110557"/>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67600" y="2514601"/>
            <a:ext cx="3733800" cy="3108543"/>
          </a:xfrm>
          <a:prstGeom prst="rect">
            <a:avLst/>
          </a:prstGeom>
        </p:spPr>
        <p:txBody>
          <a:bodyPr wrap="square">
            <a:spAutoFit/>
          </a:bodyPr>
          <a:lstStyle/>
          <a:p>
            <a:r>
              <a:rPr lang="en-US" sz="2800" dirty="0"/>
              <a:t>Scarlet---royalty</a:t>
            </a:r>
          </a:p>
          <a:p>
            <a:endParaRPr lang="en-US" sz="2800" dirty="0"/>
          </a:p>
          <a:p>
            <a:r>
              <a:rPr lang="en-US" sz="2800" dirty="0"/>
              <a:t>Silver---of worth, but less than gold</a:t>
            </a:r>
          </a:p>
          <a:p>
            <a:endParaRPr lang="en-US" sz="2800" dirty="0"/>
          </a:p>
          <a:p>
            <a:r>
              <a:rPr lang="en-US" sz="2800" dirty="0"/>
              <a:t>Gold---the best, exaltation</a:t>
            </a:r>
          </a:p>
        </p:txBody>
      </p:sp>
      <p:sp>
        <p:nvSpPr>
          <p:cNvPr id="14" name="5-Point Star 13"/>
          <p:cNvSpPr/>
          <p:nvPr/>
        </p:nvSpPr>
        <p:spPr>
          <a:xfrm>
            <a:off x="1752600" y="5867400"/>
            <a:ext cx="685800" cy="685800"/>
          </a:xfrm>
          <a:prstGeom prst="star5">
            <a:avLst>
              <a:gd name="adj" fmla="val 23052"/>
              <a:gd name="hf" fmla="val 105146"/>
              <a:gd name="vf" fmla="val 110557"/>
            </a:avLst>
          </a:prstGeom>
          <a:solidFill>
            <a:srgbClr val="CC7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6781800" y="2286000"/>
            <a:ext cx="685800" cy="685800"/>
          </a:xfrm>
          <a:prstGeom prst="star5">
            <a:avLst>
              <a:gd name="adj" fmla="val 23052"/>
              <a:gd name="hf" fmla="val 105146"/>
              <a:gd name="vf" fmla="val 110557"/>
            </a:avLst>
          </a:prstGeom>
          <a:solidFill>
            <a:srgbClr val="A832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781800" y="3276600"/>
            <a:ext cx="685800" cy="685800"/>
          </a:xfrm>
          <a:prstGeom prst="star5">
            <a:avLst>
              <a:gd name="adj" fmla="val 23052"/>
              <a:gd name="hf" fmla="val 105146"/>
              <a:gd name="vf" fmla="val 11055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t>Symbolism---body parts</a:t>
            </a:r>
          </a:p>
        </p:txBody>
      </p:sp>
      <p:sp>
        <p:nvSpPr>
          <p:cNvPr id="6" name="TextBox 5"/>
          <p:cNvSpPr txBox="1"/>
          <p:nvPr/>
        </p:nvSpPr>
        <p:spPr>
          <a:xfrm>
            <a:off x="1524000" y="733246"/>
            <a:ext cx="4953000" cy="6124754"/>
          </a:xfrm>
          <a:prstGeom prst="rect">
            <a:avLst/>
          </a:prstGeom>
          <a:noFill/>
          <a:ln>
            <a:noFill/>
          </a:ln>
        </p:spPr>
        <p:txBody>
          <a:bodyPr wrap="square" rtlCol="0">
            <a:spAutoFit/>
          </a:bodyPr>
          <a:lstStyle/>
          <a:p>
            <a:r>
              <a:rPr lang="en-US" sz="2800" dirty="0"/>
              <a:t>Eye---perception, light and knowledge</a:t>
            </a:r>
          </a:p>
          <a:p>
            <a:endParaRPr lang="en-US" sz="2800" dirty="0"/>
          </a:p>
          <a:p>
            <a:r>
              <a:rPr lang="en-US" sz="2800" dirty="0"/>
              <a:t>Head---governing</a:t>
            </a:r>
          </a:p>
          <a:p>
            <a:endParaRPr lang="en-US" sz="2800" dirty="0"/>
          </a:p>
          <a:p>
            <a:r>
              <a:rPr lang="en-US" sz="2800" dirty="0"/>
              <a:t>Ears---obedience, hearing</a:t>
            </a:r>
          </a:p>
          <a:p>
            <a:endParaRPr lang="en-US" sz="2800" dirty="0"/>
          </a:p>
          <a:p>
            <a:r>
              <a:rPr lang="en-US" sz="2800" dirty="0"/>
              <a:t>Mouth---speaking</a:t>
            </a:r>
          </a:p>
          <a:p>
            <a:endParaRPr lang="en-US" sz="2800" dirty="0"/>
          </a:p>
          <a:p>
            <a:r>
              <a:rPr lang="en-US" sz="2800" dirty="0"/>
              <a:t>Hair---modesty, coverage</a:t>
            </a:r>
          </a:p>
          <a:p>
            <a:endParaRPr lang="en-US" sz="2800" dirty="0"/>
          </a:p>
          <a:p>
            <a:r>
              <a:rPr lang="en-US" sz="2800" dirty="0"/>
              <a:t>Members---offices and callings</a:t>
            </a:r>
          </a:p>
          <a:p>
            <a:endParaRPr lang="en-US" sz="2800" dirty="0"/>
          </a:p>
          <a:p>
            <a:r>
              <a:rPr lang="en-US" sz="2800" dirty="0"/>
              <a:t>Heart---inner man, courage</a:t>
            </a:r>
          </a:p>
        </p:txBody>
      </p:sp>
      <p:sp>
        <p:nvSpPr>
          <p:cNvPr id="13" name="TextBox 12"/>
          <p:cNvSpPr txBox="1"/>
          <p:nvPr/>
        </p:nvSpPr>
        <p:spPr>
          <a:xfrm>
            <a:off x="6324600" y="733246"/>
            <a:ext cx="4343400" cy="6124754"/>
          </a:xfrm>
          <a:prstGeom prst="rect">
            <a:avLst/>
          </a:prstGeom>
          <a:noFill/>
        </p:spPr>
        <p:txBody>
          <a:bodyPr wrap="square" rtlCol="0">
            <a:spAutoFit/>
          </a:bodyPr>
          <a:lstStyle/>
          <a:p>
            <a:r>
              <a:rPr lang="en-US" sz="2800" dirty="0"/>
              <a:t>Hands----actions, acting</a:t>
            </a:r>
          </a:p>
          <a:p>
            <a:endParaRPr lang="en-US" sz="2800" dirty="0"/>
          </a:p>
          <a:p>
            <a:r>
              <a:rPr lang="en-US" sz="2800" dirty="0"/>
              <a:t>Right hand---covenant hand, making covenants</a:t>
            </a:r>
          </a:p>
          <a:p>
            <a:endParaRPr lang="en-US" sz="2800" dirty="0"/>
          </a:p>
          <a:p>
            <a:r>
              <a:rPr lang="en-US" sz="2800" dirty="0"/>
              <a:t>Bowels---center  of emotion, whole being</a:t>
            </a:r>
          </a:p>
          <a:p>
            <a:endParaRPr lang="en-US" sz="2800" dirty="0"/>
          </a:p>
          <a:p>
            <a:r>
              <a:rPr lang="en-US" sz="2800" dirty="0"/>
              <a:t>Loins---posterity, preparing for action (gird up your loins)</a:t>
            </a:r>
          </a:p>
          <a:p>
            <a:endParaRPr lang="en-US" sz="2800" dirty="0"/>
          </a:p>
          <a:p>
            <a:r>
              <a:rPr lang="en-US" sz="2800" dirty="0"/>
              <a:t>Liver---center of feeling</a:t>
            </a:r>
          </a:p>
          <a:p>
            <a:endParaRPr 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t>Symbolism---body parts</a:t>
            </a:r>
          </a:p>
        </p:txBody>
      </p:sp>
      <p:sp>
        <p:nvSpPr>
          <p:cNvPr id="6" name="TextBox 5"/>
          <p:cNvSpPr txBox="1"/>
          <p:nvPr/>
        </p:nvSpPr>
        <p:spPr>
          <a:xfrm>
            <a:off x="1524000" y="733246"/>
            <a:ext cx="4953000" cy="5693866"/>
          </a:xfrm>
          <a:prstGeom prst="rect">
            <a:avLst/>
          </a:prstGeom>
          <a:noFill/>
        </p:spPr>
        <p:txBody>
          <a:bodyPr wrap="square" rtlCol="0">
            <a:spAutoFit/>
          </a:bodyPr>
          <a:lstStyle/>
          <a:p>
            <a:r>
              <a:rPr lang="en-US" sz="2800" dirty="0"/>
              <a:t>Reins---kidneys; center of desires, thoughts</a:t>
            </a:r>
          </a:p>
          <a:p>
            <a:endParaRPr lang="en-US" sz="2800" dirty="0"/>
          </a:p>
          <a:p>
            <a:r>
              <a:rPr lang="en-US" sz="2800" dirty="0"/>
              <a:t>Arm---power</a:t>
            </a:r>
          </a:p>
          <a:p>
            <a:endParaRPr lang="en-US" sz="2800" dirty="0"/>
          </a:p>
          <a:p>
            <a:r>
              <a:rPr lang="en-US" sz="2800" dirty="0"/>
              <a:t>Foot---mobility, foundation</a:t>
            </a:r>
          </a:p>
          <a:p>
            <a:endParaRPr lang="en-US" sz="2800" dirty="0"/>
          </a:p>
          <a:p>
            <a:r>
              <a:rPr lang="en-US" sz="2800" dirty="0"/>
              <a:t>Toe---associated with cleansing rites</a:t>
            </a:r>
          </a:p>
          <a:p>
            <a:endParaRPr lang="en-US" sz="2800" dirty="0"/>
          </a:p>
          <a:p>
            <a:r>
              <a:rPr lang="en-US" sz="2800" dirty="0"/>
              <a:t>Nose---anger</a:t>
            </a:r>
          </a:p>
          <a:p>
            <a:endParaRPr lang="en-US" sz="2800" dirty="0"/>
          </a:p>
          <a:p>
            <a:r>
              <a:rPr lang="en-US" sz="2800" dirty="0"/>
              <a:t>Tongue---speaking</a:t>
            </a:r>
          </a:p>
        </p:txBody>
      </p:sp>
      <p:sp>
        <p:nvSpPr>
          <p:cNvPr id="13" name="TextBox 12"/>
          <p:cNvSpPr txBox="1"/>
          <p:nvPr/>
        </p:nvSpPr>
        <p:spPr>
          <a:xfrm>
            <a:off x="6324600" y="733246"/>
            <a:ext cx="4343400" cy="3970318"/>
          </a:xfrm>
          <a:prstGeom prst="rect">
            <a:avLst/>
          </a:prstGeom>
          <a:noFill/>
        </p:spPr>
        <p:txBody>
          <a:bodyPr wrap="square" rtlCol="0">
            <a:spAutoFit/>
          </a:bodyPr>
          <a:lstStyle/>
          <a:p>
            <a:r>
              <a:rPr lang="en-US" sz="2800" dirty="0"/>
              <a:t>Blood---life of the body</a:t>
            </a:r>
          </a:p>
          <a:p>
            <a:endParaRPr lang="en-US" sz="2800" dirty="0"/>
          </a:p>
          <a:p>
            <a:r>
              <a:rPr lang="en-US" sz="2800" dirty="0"/>
              <a:t>Knee---humility, submission</a:t>
            </a:r>
          </a:p>
          <a:p>
            <a:endParaRPr lang="en-US" sz="2800" dirty="0"/>
          </a:p>
          <a:p>
            <a:r>
              <a:rPr lang="en-US" sz="2800" dirty="0"/>
              <a:t>Shoulder---strength, effort</a:t>
            </a:r>
          </a:p>
          <a:p>
            <a:endParaRPr lang="en-US" sz="2800" dirty="0"/>
          </a:p>
          <a:p>
            <a:r>
              <a:rPr lang="en-US" sz="2800" dirty="0"/>
              <a:t>Forehead---total dedication, loyalty</a:t>
            </a:r>
          </a:p>
          <a:p>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t>Symbolism---Numbers</a:t>
            </a:r>
          </a:p>
        </p:txBody>
      </p:sp>
      <p:sp>
        <p:nvSpPr>
          <p:cNvPr id="6" name="TextBox 5"/>
          <p:cNvSpPr txBox="1"/>
          <p:nvPr/>
        </p:nvSpPr>
        <p:spPr>
          <a:xfrm>
            <a:off x="1524000" y="733247"/>
            <a:ext cx="4953000" cy="6555641"/>
          </a:xfrm>
          <a:prstGeom prst="rect">
            <a:avLst/>
          </a:prstGeom>
          <a:noFill/>
        </p:spPr>
        <p:txBody>
          <a:bodyPr wrap="square" rtlCol="0">
            <a:spAutoFit/>
          </a:bodyPr>
          <a:lstStyle/>
          <a:p>
            <a:r>
              <a:rPr lang="en-US" sz="2800" dirty="0"/>
              <a:t>1---Unity, God</a:t>
            </a:r>
          </a:p>
          <a:p>
            <a:endParaRPr lang="en-US" sz="2800" dirty="0"/>
          </a:p>
          <a:p>
            <a:r>
              <a:rPr lang="en-US" sz="2800" dirty="0"/>
              <a:t>3---God, Godhead, a word repeated three time means superlative, “the most”, or the “the best”</a:t>
            </a:r>
          </a:p>
          <a:p>
            <a:endParaRPr lang="en-US" sz="2800" dirty="0"/>
          </a:p>
          <a:p>
            <a:r>
              <a:rPr lang="en-US" sz="2800" dirty="0"/>
              <a:t>4---mankind, earth, (four angels over four parts of the earth)</a:t>
            </a:r>
          </a:p>
          <a:p>
            <a:endParaRPr lang="en-US" sz="2800" dirty="0"/>
          </a:p>
          <a:p>
            <a:r>
              <a:rPr lang="en-US" sz="2800" dirty="0"/>
              <a:t>7---Completeness, perfection. (When man lets God help, it leads to perfection. 4+3=7</a:t>
            </a:r>
          </a:p>
          <a:p>
            <a:r>
              <a:rPr lang="en-US" sz="2800" dirty="0" err="1"/>
              <a:t>Man+God</a:t>
            </a:r>
            <a:r>
              <a:rPr lang="en-US" sz="2800" dirty="0"/>
              <a:t>= perfection</a:t>
            </a:r>
          </a:p>
          <a:p>
            <a:endParaRPr lang="en-US" sz="2800" dirty="0"/>
          </a:p>
        </p:txBody>
      </p:sp>
      <p:sp>
        <p:nvSpPr>
          <p:cNvPr id="13" name="TextBox 12"/>
          <p:cNvSpPr txBox="1"/>
          <p:nvPr/>
        </p:nvSpPr>
        <p:spPr>
          <a:xfrm>
            <a:off x="6324600" y="733246"/>
            <a:ext cx="4343400" cy="6124754"/>
          </a:xfrm>
          <a:prstGeom prst="rect">
            <a:avLst/>
          </a:prstGeom>
          <a:noFill/>
        </p:spPr>
        <p:txBody>
          <a:bodyPr wrap="square" rtlCol="0">
            <a:spAutoFit/>
          </a:bodyPr>
          <a:lstStyle/>
          <a:p>
            <a:r>
              <a:rPr lang="en-US" sz="2800" dirty="0"/>
              <a:t>10---numerical perfection, well-organized (tithing, Ten Commandments)</a:t>
            </a:r>
          </a:p>
          <a:p>
            <a:endParaRPr lang="en-US" sz="2800" dirty="0"/>
          </a:p>
          <a:p>
            <a:r>
              <a:rPr lang="en-US" sz="2800" dirty="0"/>
              <a:t>12---divine government, God’s organization</a:t>
            </a:r>
          </a:p>
          <a:p>
            <a:endParaRPr lang="en-US" sz="2800" dirty="0"/>
          </a:p>
          <a:p>
            <a:r>
              <a:rPr lang="en-US" sz="2800" dirty="0"/>
              <a:t>40 days---literal, sometimes means “a long time”</a:t>
            </a:r>
          </a:p>
          <a:p>
            <a:endParaRPr lang="en-US" sz="2800" dirty="0"/>
          </a:p>
          <a:p>
            <a:r>
              <a:rPr lang="en-US" sz="2800" dirty="0"/>
              <a:t>Forever---endless, can sometimes be a specific period or age, not endless</a:t>
            </a:r>
          </a:p>
          <a:p>
            <a:endParaRPr lang="en-US"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t>Symbolism---Other</a:t>
            </a:r>
          </a:p>
        </p:txBody>
      </p:sp>
      <p:sp>
        <p:nvSpPr>
          <p:cNvPr id="6" name="TextBox 5"/>
          <p:cNvSpPr txBox="1"/>
          <p:nvPr/>
        </p:nvSpPr>
        <p:spPr>
          <a:xfrm>
            <a:off x="1524000" y="733247"/>
            <a:ext cx="4953000" cy="6555641"/>
          </a:xfrm>
          <a:prstGeom prst="rect">
            <a:avLst/>
          </a:prstGeom>
          <a:noFill/>
        </p:spPr>
        <p:txBody>
          <a:bodyPr wrap="square" rtlCol="0">
            <a:spAutoFit/>
          </a:bodyPr>
          <a:lstStyle/>
          <a:p>
            <a:r>
              <a:rPr lang="en-US" sz="2800" dirty="0"/>
              <a:t>Horse---victory, power to conquer</a:t>
            </a:r>
          </a:p>
          <a:p>
            <a:endParaRPr lang="en-US" sz="2800" dirty="0"/>
          </a:p>
          <a:p>
            <a:r>
              <a:rPr lang="en-US" sz="2800" dirty="0"/>
              <a:t>Donkey---peace</a:t>
            </a:r>
          </a:p>
          <a:p>
            <a:endParaRPr lang="en-US" sz="2800" dirty="0"/>
          </a:p>
          <a:p>
            <a:r>
              <a:rPr lang="en-US" sz="2800" dirty="0"/>
              <a:t>Palms---joy, triumph, victory</a:t>
            </a:r>
          </a:p>
          <a:p>
            <a:endParaRPr lang="en-US" sz="2800" dirty="0"/>
          </a:p>
          <a:p>
            <a:r>
              <a:rPr lang="en-US" sz="2800" dirty="0"/>
              <a:t>Wings---power to move, act</a:t>
            </a:r>
          </a:p>
          <a:p>
            <a:endParaRPr lang="en-US" sz="2800" dirty="0"/>
          </a:p>
          <a:p>
            <a:r>
              <a:rPr lang="en-US" sz="2800" dirty="0"/>
              <a:t>Crown---power, dominion, exaltation</a:t>
            </a:r>
          </a:p>
          <a:p>
            <a:endParaRPr lang="en-US" sz="2800" dirty="0"/>
          </a:p>
          <a:p>
            <a:r>
              <a:rPr lang="en-US" sz="2800" dirty="0"/>
              <a:t>Robes---royalty, kings, queens, exaltation</a:t>
            </a:r>
          </a:p>
          <a:p>
            <a:endParaRPr 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105727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33800" y="228601"/>
            <a:ext cx="4572000" cy="646331"/>
          </a:xfrm>
          <a:prstGeom prst="rect">
            <a:avLst/>
          </a:prstGeom>
          <a:noFill/>
        </p:spPr>
        <p:txBody>
          <a:bodyPr wrap="square" rtlCol="0">
            <a:spAutoFit/>
          </a:bodyPr>
          <a:lstStyle/>
          <a:p>
            <a:r>
              <a:rPr lang="en-US" sz="3600" dirty="0"/>
              <a:t>Graphic Symbols</a:t>
            </a:r>
          </a:p>
        </p:txBody>
      </p:sp>
      <p:sp>
        <p:nvSpPr>
          <p:cNvPr id="4" name="TextBox 3"/>
          <p:cNvSpPr txBox="1"/>
          <p:nvPr/>
        </p:nvSpPr>
        <p:spPr>
          <a:xfrm>
            <a:off x="3886199" y="990601"/>
            <a:ext cx="8067671" cy="5632311"/>
          </a:xfrm>
          <a:prstGeom prst="rect">
            <a:avLst/>
          </a:prstGeom>
          <a:noFill/>
        </p:spPr>
        <p:txBody>
          <a:bodyPr wrap="square" rtlCol="0">
            <a:spAutoFit/>
          </a:bodyPr>
          <a:lstStyle/>
          <a:p>
            <a:r>
              <a:rPr lang="en-US" sz="2400" dirty="0"/>
              <a:t>Horizontal	Temporal</a:t>
            </a:r>
          </a:p>
          <a:p>
            <a:endParaRPr lang="en-US" sz="2400" dirty="0"/>
          </a:p>
          <a:p>
            <a:r>
              <a:rPr lang="en-US" sz="2400" dirty="0"/>
              <a:t>Vertical	Spiritual</a:t>
            </a:r>
          </a:p>
          <a:p>
            <a:endParaRPr lang="en-US" sz="2400" dirty="0"/>
          </a:p>
          <a:p>
            <a:r>
              <a:rPr lang="en-US" sz="2400" dirty="0"/>
              <a:t>Together, the square, Exactness, precision, integrity</a:t>
            </a:r>
          </a:p>
          <a:p>
            <a:endParaRPr lang="en-US" sz="2400" dirty="0"/>
          </a:p>
          <a:p>
            <a:endParaRPr lang="en-US" sz="2400" dirty="0"/>
          </a:p>
          <a:p>
            <a:r>
              <a:rPr lang="en-US" sz="2400" dirty="0"/>
              <a:t>Circle	Eternity</a:t>
            </a:r>
          </a:p>
          <a:p>
            <a:endParaRPr lang="en-US" sz="2400" dirty="0"/>
          </a:p>
          <a:p>
            <a:r>
              <a:rPr lang="en-US" sz="2400" dirty="0"/>
              <a:t>Equilateral triangle  	 Man looking heavenward</a:t>
            </a:r>
          </a:p>
          <a:p>
            <a:endParaRPr lang="en-US" sz="2400" dirty="0"/>
          </a:p>
          <a:p>
            <a:r>
              <a:rPr lang="en-US" sz="2400" dirty="0"/>
              <a:t>Equilateral triangle   	 God looking earthward</a:t>
            </a:r>
          </a:p>
          <a:p>
            <a:endParaRPr lang="en-US" sz="2400" dirty="0"/>
          </a:p>
          <a:p>
            <a:endParaRPr lang="en-US" sz="2400" dirty="0"/>
          </a:p>
          <a:p>
            <a:r>
              <a:rPr lang="en-US" sz="2400" dirty="0"/>
              <a:t>Star of David		Man’s covenant relationship with Deity</a:t>
            </a:r>
          </a:p>
        </p:txBody>
      </p:sp>
      <p:cxnSp>
        <p:nvCxnSpPr>
          <p:cNvPr id="6" name="Straight Connector 5"/>
          <p:cNvCxnSpPr/>
          <p:nvPr/>
        </p:nvCxnSpPr>
        <p:spPr>
          <a:xfrm>
            <a:off x="1905000" y="1143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4600" y="14478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9"/>
          <p:cNvGrpSpPr/>
          <p:nvPr/>
        </p:nvGrpSpPr>
        <p:grpSpPr>
          <a:xfrm>
            <a:off x="1676400" y="2286000"/>
            <a:ext cx="762000" cy="762000"/>
            <a:chOff x="0" y="2286000"/>
            <a:chExt cx="914400" cy="914400"/>
          </a:xfrm>
        </p:grpSpPr>
        <p:cxnSp>
          <p:nvCxnSpPr>
            <p:cNvPr id="12" name="Straight Connector 11"/>
            <p:cNvCxnSpPr/>
            <p:nvPr/>
          </p:nvCxnSpPr>
          <p:spPr>
            <a:xfrm>
              <a:off x="0" y="2743200"/>
              <a:ext cx="91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22860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2819400" y="2362200"/>
            <a:ext cx="6858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09800" y="3352800"/>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209800" y="4191000"/>
            <a:ext cx="795528"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H="1" flipV="1">
            <a:off x="2214418" y="5017655"/>
            <a:ext cx="795528"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8"/>
          <p:cNvGrpSpPr/>
          <p:nvPr/>
        </p:nvGrpSpPr>
        <p:grpSpPr>
          <a:xfrm>
            <a:off x="2286001" y="5943600"/>
            <a:ext cx="696267" cy="696266"/>
            <a:chOff x="751533" y="5856934"/>
            <a:chExt cx="696267" cy="696266"/>
          </a:xfrm>
        </p:grpSpPr>
        <p:sp>
          <p:nvSpPr>
            <p:cNvPr id="16" name="Rectangle 15"/>
            <p:cNvSpPr/>
            <p:nvPr/>
          </p:nvSpPr>
          <p:spPr>
            <a:xfrm>
              <a:off x="762000" y="5867400"/>
              <a:ext cx="6858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630352">
              <a:off x="751533" y="5856934"/>
              <a:ext cx="685800" cy="685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024">
            <a:extLst>
              <a:ext uri="{FF2B5EF4-FFF2-40B4-BE49-F238E27FC236}">
                <a16:creationId xmlns:a16="http://schemas.microsoft.com/office/drawing/2014/main" id="{F321D728-0376-43AE-B11E-3AEDDD300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8"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2234650" y="189189"/>
            <a:ext cx="7543800" cy="1938992"/>
          </a:xfrm>
          <a:prstGeom prst="rect">
            <a:avLst/>
          </a:prstGeom>
          <a:noFill/>
        </p:spPr>
        <p:txBody>
          <a:bodyPr wrap="square" rtlCol="0">
            <a:spAutoFit/>
          </a:bodyPr>
          <a:lstStyle/>
          <a:p>
            <a:pPr algn="ctr"/>
            <a:r>
              <a:rPr lang="en-US" sz="6000" dirty="0">
                <a:solidFill>
                  <a:schemeClr val="bg1"/>
                </a:solidFill>
                <a:latin typeface="April Flowers" pitchFamily="2" charset="0"/>
              </a:rPr>
              <a:t>The Seven Churches </a:t>
            </a:r>
          </a:p>
          <a:p>
            <a:pPr algn="ctr"/>
            <a:r>
              <a:rPr lang="en-US" sz="6000" dirty="0">
                <a:solidFill>
                  <a:schemeClr val="bg1"/>
                </a:solidFill>
                <a:latin typeface="April Flowers" pitchFamily="2" charset="0"/>
              </a:rPr>
              <a:t>Revelation 2-3</a:t>
            </a:r>
          </a:p>
        </p:txBody>
      </p:sp>
      <p:grpSp>
        <p:nvGrpSpPr>
          <p:cNvPr id="2" name="Group 8"/>
          <p:cNvGrpSpPr/>
          <p:nvPr/>
        </p:nvGrpSpPr>
        <p:grpSpPr>
          <a:xfrm>
            <a:off x="1752600" y="1905000"/>
            <a:ext cx="2209800" cy="1979270"/>
            <a:chOff x="990600" y="0"/>
            <a:chExt cx="6019800" cy="5791200"/>
          </a:xfrm>
        </p:grpSpPr>
        <p:sp>
          <p:nvSpPr>
            <p:cNvPr id="10" name="Rounded Rectangle 9"/>
            <p:cNvSpPr/>
            <p:nvPr/>
          </p:nvSpPr>
          <p:spPr>
            <a:xfrm>
              <a:off x="1219200" y="1219200"/>
              <a:ext cx="5482652" cy="381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990600" y="0"/>
              <a:ext cx="5943600" cy="1143000"/>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5"/>
            <p:cNvGrpSpPr/>
            <p:nvPr/>
          </p:nvGrpSpPr>
          <p:grpSpPr>
            <a:xfrm>
              <a:off x="1204275" y="1156356"/>
              <a:ext cx="1383384" cy="497264"/>
              <a:chOff x="4953000" y="1968708"/>
              <a:chExt cx="5056682" cy="1751350"/>
            </a:xfrm>
          </p:grpSpPr>
          <p:grpSp>
            <p:nvGrpSpPr>
              <p:cNvPr id="4" name="Group 268"/>
              <p:cNvGrpSpPr/>
              <p:nvPr/>
            </p:nvGrpSpPr>
            <p:grpSpPr>
              <a:xfrm>
                <a:off x="4953000" y="1981200"/>
                <a:ext cx="1681397" cy="1721370"/>
                <a:chOff x="4953000" y="1981200"/>
                <a:chExt cx="1681397" cy="1721370"/>
              </a:xfrm>
            </p:grpSpPr>
            <p:sp>
              <p:nvSpPr>
                <p:cNvPr id="72" name="Quad Arrow 71"/>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69"/>
              <p:cNvGrpSpPr/>
              <p:nvPr/>
            </p:nvGrpSpPr>
            <p:grpSpPr>
              <a:xfrm>
                <a:off x="6634397" y="1968708"/>
                <a:ext cx="1681397" cy="1721370"/>
                <a:chOff x="4953000" y="1981200"/>
                <a:chExt cx="1681397" cy="1721370"/>
              </a:xfrm>
            </p:grpSpPr>
            <p:sp>
              <p:nvSpPr>
                <p:cNvPr id="70" name="Quad Arrow 69"/>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272"/>
              <p:cNvGrpSpPr/>
              <p:nvPr/>
            </p:nvGrpSpPr>
            <p:grpSpPr>
              <a:xfrm>
                <a:off x="8328285" y="1998688"/>
                <a:ext cx="1681397" cy="1721370"/>
                <a:chOff x="4953000" y="1981200"/>
                <a:chExt cx="1681397" cy="1721370"/>
              </a:xfrm>
            </p:grpSpPr>
            <p:sp>
              <p:nvSpPr>
                <p:cNvPr id="68" name="Quad Arrow 67"/>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Isosceles Triangle 63"/>
              <p:cNvSpPr/>
              <p:nvPr/>
            </p:nvSpPr>
            <p:spPr>
              <a:xfrm rot="10800000">
                <a:off x="6096000" y="2133600"/>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p:cNvSpPr/>
              <p:nvPr/>
            </p:nvSpPr>
            <p:spPr>
              <a:xfrm rot="10800000">
                <a:off x="7816121" y="211111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6107243" y="3069236"/>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7803630" y="308672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p:cNvSpPr/>
            <p:nvPr/>
          </p:nvSpPr>
          <p:spPr>
            <a:xfrm rot="5400000">
              <a:off x="381000" y="2895600"/>
              <a:ext cx="3200400" cy="762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5400000">
              <a:off x="1752600" y="2895600"/>
              <a:ext cx="3200400" cy="762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400000">
              <a:off x="3048000" y="2895600"/>
              <a:ext cx="3200400" cy="762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5400000">
              <a:off x="4419600" y="2895600"/>
              <a:ext cx="3200400" cy="762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219200" y="4953000"/>
              <a:ext cx="5482652" cy="381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990600" y="5410200"/>
              <a:ext cx="6019800" cy="381000"/>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5"/>
            <p:cNvGrpSpPr/>
            <p:nvPr/>
          </p:nvGrpSpPr>
          <p:grpSpPr>
            <a:xfrm>
              <a:off x="2619867" y="1176781"/>
              <a:ext cx="1383384" cy="497264"/>
              <a:chOff x="4953000" y="1968708"/>
              <a:chExt cx="5056682" cy="1751350"/>
            </a:xfrm>
          </p:grpSpPr>
          <p:grpSp>
            <p:nvGrpSpPr>
              <p:cNvPr id="12" name="Group 268"/>
              <p:cNvGrpSpPr/>
              <p:nvPr/>
            </p:nvGrpSpPr>
            <p:grpSpPr>
              <a:xfrm>
                <a:off x="4953000" y="1981200"/>
                <a:ext cx="1681397" cy="1721370"/>
                <a:chOff x="4953000" y="1981200"/>
                <a:chExt cx="1681397" cy="1721370"/>
              </a:xfrm>
            </p:grpSpPr>
            <p:sp>
              <p:nvSpPr>
                <p:cNvPr id="59" name="Quad Arrow 58"/>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69"/>
              <p:cNvGrpSpPr/>
              <p:nvPr/>
            </p:nvGrpSpPr>
            <p:grpSpPr>
              <a:xfrm>
                <a:off x="6634397" y="1968708"/>
                <a:ext cx="1681397" cy="1721370"/>
                <a:chOff x="4953000" y="1981200"/>
                <a:chExt cx="1681397" cy="1721370"/>
              </a:xfrm>
            </p:grpSpPr>
            <p:sp>
              <p:nvSpPr>
                <p:cNvPr id="57" name="Quad Arrow 56"/>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72"/>
              <p:cNvGrpSpPr/>
              <p:nvPr/>
            </p:nvGrpSpPr>
            <p:grpSpPr>
              <a:xfrm>
                <a:off x="8328285" y="1998688"/>
                <a:ext cx="1681397" cy="1721370"/>
                <a:chOff x="4953000" y="1981200"/>
                <a:chExt cx="1681397" cy="1721370"/>
              </a:xfrm>
            </p:grpSpPr>
            <p:sp>
              <p:nvSpPr>
                <p:cNvPr id="55" name="Quad Arrow 54"/>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Isosceles Triangle 50"/>
              <p:cNvSpPr/>
              <p:nvPr/>
            </p:nvSpPr>
            <p:spPr>
              <a:xfrm rot="10800000">
                <a:off x="6096000" y="2133600"/>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rot="10800000">
                <a:off x="7816121" y="211111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6107243" y="3069236"/>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7803630" y="308672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5"/>
            <p:cNvGrpSpPr/>
            <p:nvPr/>
          </p:nvGrpSpPr>
          <p:grpSpPr>
            <a:xfrm>
              <a:off x="4035459" y="1197205"/>
              <a:ext cx="1383384" cy="497264"/>
              <a:chOff x="4953000" y="1968708"/>
              <a:chExt cx="5056682" cy="1751350"/>
            </a:xfrm>
          </p:grpSpPr>
          <p:grpSp>
            <p:nvGrpSpPr>
              <p:cNvPr id="22" name="Group 268"/>
              <p:cNvGrpSpPr/>
              <p:nvPr/>
            </p:nvGrpSpPr>
            <p:grpSpPr>
              <a:xfrm>
                <a:off x="4953000" y="1981200"/>
                <a:ext cx="1681397" cy="1721370"/>
                <a:chOff x="4953000" y="1981200"/>
                <a:chExt cx="1681397" cy="1721370"/>
              </a:xfrm>
            </p:grpSpPr>
            <p:sp>
              <p:nvSpPr>
                <p:cNvPr id="46" name="Quad Arrow 45"/>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69"/>
              <p:cNvGrpSpPr/>
              <p:nvPr/>
            </p:nvGrpSpPr>
            <p:grpSpPr>
              <a:xfrm>
                <a:off x="6634397" y="1968708"/>
                <a:ext cx="1681397" cy="1721370"/>
                <a:chOff x="4953000" y="1981200"/>
                <a:chExt cx="1681397" cy="1721370"/>
              </a:xfrm>
            </p:grpSpPr>
            <p:sp>
              <p:nvSpPr>
                <p:cNvPr id="44" name="Quad Arrow 43"/>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72"/>
              <p:cNvGrpSpPr/>
              <p:nvPr/>
            </p:nvGrpSpPr>
            <p:grpSpPr>
              <a:xfrm>
                <a:off x="8328285" y="1998688"/>
                <a:ext cx="1681397" cy="1721370"/>
                <a:chOff x="4953000" y="1981200"/>
                <a:chExt cx="1681397" cy="1721370"/>
              </a:xfrm>
            </p:grpSpPr>
            <p:sp>
              <p:nvSpPr>
                <p:cNvPr id="42" name="Quad Arrow 41"/>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p:cNvSpPr/>
              <p:nvPr/>
            </p:nvSpPr>
            <p:spPr>
              <a:xfrm rot="10800000">
                <a:off x="6096000" y="2133600"/>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10800000">
                <a:off x="7816121" y="211111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6107243" y="3069236"/>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7803630" y="308672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45"/>
            <p:cNvGrpSpPr/>
            <p:nvPr/>
          </p:nvGrpSpPr>
          <p:grpSpPr>
            <a:xfrm>
              <a:off x="5422771" y="1189348"/>
              <a:ext cx="1383384" cy="497264"/>
              <a:chOff x="4953000" y="1968708"/>
              <a:chExt cx="5056682" cy="1751350"/>
            </a:xfrm>
          </p:grpSpPr>
          <p:grpSp>
            <p:nvGrpSpPr>
              <p:cNvPr id="36" name="Group 268"/>
              <p:cNvGrpSpPr/>
              <p:nvPr/>
            </p:nvGrpSpPr>
            <p:grpSpPr>
              <a:xfrm>
                <a:off x="4953000" y="1981200"/>
                <a:ext cx="1681397" cy="1721370"/>
                <a:chOff x="4953000" y="1981200"/>
                <a:chExt cx="1681397" cy="1721370"/>
              </a:xfrm>
            </p:grpSpPr>
            <p:sp>
              <p:nvSpPr>
                <p:cNvPr id="33" name="Quad Arrow 32"/>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69"/>
              <p:cNvGrpSpPr/>
              <p:nvPr/>
            </p:nvGrpSpPr>
            <p:grpSpPr>
              <a:xfrm>
                <a:off x="6634397" y="1968708"/>
                <a:ext cx="1681397" cy="1721370"/>
                <a:chOff x="4953000" y="1981200"/>
                <a:chExt cx="1681397" cy="1721370"/>
              </a:xfrm>
            </p:grpSpPr>
            <p:sp>
              <p:nvSpPr>
                <p:cNvPr id="31" name="Quad Arrow 30"/>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72"/>
              <p:cNvGrpSpPr/>
              <p:nvPr/>
            </p:nvGrpSpPr>
            <p:grpSpPr>
              <a:xfrm>
                <a:off x="8328285" y="1998688"/>
                <a:ext cx="1681397" cy="1721370"/>
                <a:chOff x="4953000" y="1981200"/>
                <a:chExt cx="1681397" cy="1721370"/>
              </a:xfrm>
            </p:grpSpPr>
            <p:sp>
              <p:nvSpPr>
                <p:cNvPr id="29" name="Quad Arrow 28"/>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24"/>
              <p:cNvSpPr/>
              <p:nvPr/>
            </p:nvSpPr>
            <p:spPr>
              <a:xfrm rot="10800000">
                <a:off x="6096000" y="2133600"/>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0800000">
                <a:off x="7816121" y="211111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a:off x="6107243" y="3069236"/>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7803630" y="3086725"/>
                <a:ext cx="1066800" cy="45720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138"/>
          <p:cNvGrpSpPr/>
          <p:nvPr/>
        </p:nvGrpSpPr>
        <p:grpSpPr>
          <a:xfrm>
            <a:off x="8534400" y="1447800"/>
            <a:ext cx="1977788" cy="1752600"/>
            <a:chOff x="990600" y="152400"/>
            <a:chExt cx="5181600" cy="5105400"/>
          </a:xfrm>
        </p:grpSpPr>
        <p:sp>
          <p:nvSpPr>
            <p:cNvPr id="140" name="Isosceles Triangle 139"/>
            <p:cNvSpPr/>
            <p:nvPr/>
          </p:nvSpPr>
          <p:spPr>
            <a:xfrm>
              <a:off x="990600" y="152400"/>
              <a:ext cx="5116010" cy="1007645"/>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5400000">
              <a:off x="432566" y="2713032"/>
              <a:ext cx="2821405" cy="655899"/>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5400000">
              <a:off x="1613183" y="2713032"/>
              <a:ext cx="2821405" cy="655899"/>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rot="5400000">
              <a:off x="2728211" y="2713032"/>
              <a:ext cx="2821405" cy="655899"/>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rot="5400000">
              <a:off x="3908829" y="2713032"/>
              <a:ext cx="2821405" cy="655899"/>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1187370" y="4518861"/>
              <a:ext cx="4719245" cy="335882"/>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990600" y="4921918"/>
              <a:ext cx="5181600" cy="335882"/>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28"/>
            <p:cNvGrpSpPr/>
            <p:nvPr/>
          </p:nvGrpSpPr>
          <p:grpSpPr>
            <a:xfrm>
              <a:off x="1187370" y="1227221"/>
              <a:ext cx="4719245" cy="335882"/>
              <a:chOff x="1187370" y="1227221"/>
              <a:chExt cx="4719245" cy="335882"/>
            </a:xfrm>
          </p:grpSpPr>
          <p:sp>
            <p:nvSpPr>
              <p:cNvPr id="148" name="Rounded Rectangle 147"/>
              <p:cNvSpPr/>
              <p:nvPr/>
            </p:nvSpPr>
            <p:spPr>
              <a:xfrm>
                <a:off x="1187370" y="1227221"/>
                <a:ext cx="4719245" cy="335882"/>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212"/>
              <p:cNvGrpSpPr/>
              <p:nvPr/>
            </p:nvGrpSpPr>
            <p:grpSpPr>
              <a:xfrm>
                <a:off x="1260764" y="1233055"/>
                <a:ext cx="1357744" cy="318655"/>
                <a:chOff x="1260764" y="1233055"/>
                <a:chExt cx="1357744" cy="318655"/>
              </a:xfrm>
            </p:grpSpPr>
            <p:sp>
              <p:nvSpPr>
                <p:cNvPr id="161" name="Sun 160"/>
                <p:cNvSpPr/>
                <p:nvPr/>
              </p:nvSpPr>
              <p:spPr>
                <a:xfrm>
                  <a:off x="1260764" y="1233055"/>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Sun 161"/>
                <p:cNvSpPr/>
                <p:nvPr/>
              </p:nvSpPr>
              <p:spPr>
                <a:xfrm>
                  <a:off x="1625600" y="1246910"/>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Sun 162"/>
                <p:cNvSpPr/>
                <p:nvPr/>
              </p:nvSpPr>
              <p:spPr>
                <a:xfrm>
                  <a:off x="1969654" y="1242292"/>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Sun 163"/>
                <p:cNvSpPr/>
                <p:nvPr/>
              </p:nvSpPr>
              <p:spPr>
                <a:xfrm>
                  <a:off x="2313708" y="1237674"/>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213"/>
              <p:cNvGrpSpPr/>
              <p:nvPr/>
            </p:nvGrpSpPr>
            <p:grpSpPr>
              <a:xfrm>
                <a:off x="2669309" y="1237674"/>
                <a:ext cx="1357744" cy="318655"/>
                <a:chOff x="1260764" y="1233055"/>
                <a:chExt cx="1357744" cy="318655"/>
              </a:xfrm>
            </p:grpSpPr>
            <p:sp>
              <p:nvSpPr>
                <p:cNvPr id="157" name="Sun 156"/>
                <p:cNvSpPr/>
                <p:nvPr/>
              </p:nvSpPr>
              <p:spPr>
                <a:xfrm>
                  <a:off x="1260764" y="1233055"/>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Sun 157"/>
                <p:cNvSpPr/>
                <p:nvPr/>
              </p:nvSpPr>
              <p:spPr>
                <a:xfrm>
                  <a:off x="1625600" y="1246910"/>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un 158"/>
                <p:cNvSpPr/>
                <p:nvPr/>
              </p:nvSpPr>
              <p:spPr>
                <a:xfrm>
                  <a:off x="1969654" y="1242292"/>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Sun 159"/>
                <p:cNvSpPr/>
                <p:nvPr/>
              </p:nvSpPr>
              <p:spPr>
                <a:xfrm>
                  <a:off x="2313708" y="1237674"/>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18"/>
              <p:cNvGrpSpPr/>
              <p:nvPr/>
            </p:nvGrpSpPr>
            <p:grpSpPr>
              <a:xfrm>
                <a:off x="4479637" y="1244602"/>
                <a:ext cx="1357744" cy="316345"/>
                <a:chOff x="1260764" y="1230747"/>
                <a:chExt cx="1357744" cy="316345"/>
              </a:xfrm>
            </p:grpSpPr>
            <p:sp>
              <p:nvSpPr>
                <p:cNvPr id="153" name="Sun 152"/>
                <p:cNvSpPr/>
                <p:nvPr/>
              </p:nvSpPr>
              <p:spPr>
                <a:xfrm>
                  <a:off x="1260764" y="1233055"/>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Sun 153"/>
                <p:cNvSpPr/>
                <p:nvPr/>
              </p:nvSpPr>
              <p:spPr>
                <a:xfrm>
                  <a:off x="1614055" y="1230747"/>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Sun 154"/>
                <p:cNvSpPr/>
                <p:nvPr/>
              </p:nvSpPr>
              <p:spPr>
                <a:xfrm>
                  <a:off x="1969654" y="1242292"/>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un 155"/>
                <p:cNvSpPr/>
                <p:nvPr/>
              </p:nvSpPr>
              <p:spPr>
                <a:xfrm>
                  <a:off x="2313708" y="1237674"/>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Sun 151"/>
              <p:cNvSpPr/>
              <p:nvPr/>
            </p:nvSpPr>
            <p:spPr>
              <a:xfrm>
                <a:off x="4068618" y="1237673"/>
                <a:ext cx="304800" cy="304800"/>
              </a:xfrm>
              <a:prstGeom prst="su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164"/>
          <p:cNvGrpSpPr/>
          <p:nvPr/>
        </p:nvGrpSpPr>
        <p:grpSpPr>
          <a:xfrm>
            <a:off x="1981200" y="4724401"/>
            <a:ext cx="2057400" cy="1629967"/>
            <a:chOff x="3352800" y="685800"/>
            <a:chExt cx="4191000" cy="3320303"/>
          </a:xfrm>
        </p:grpSpPr>
        <p:sp>
          <p:nvSpPr>
            <p:cNvPr id="166" name="Isosceles Triangle 165"/>
            <p:cNvSpPr/>
            <p:nvPr/>
          </p:nvSpPr>
          <p:spPr>
            <a:xfrm>
              <a:off x="3352800" y="685800"/>
              <a:ext cx="4137949" cy="655323"/>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rot="5400000">
              <a:off x="3106534" y="2299140"/>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5400000">
              <a:off x="4079917" y="22991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rot="5400000">
              <a:off x="4981778" y="22991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rot="5400000">
              <a:off x="5936690" y="22991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70"/>
            <p:cNvSpPr/>
            <p:nvPr/>
          </p:nvSpPr>
          <p:spPr>
            <a:xfrm>
              <a:off x="3511952" y="3525533"/>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3352800" y="3787662"/>
              <a:ext cx="4191000"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271"/>
            <p:cNvGrpSpPr/>
            <p:nvPr/>
          </p:nvGrpSpPr>
          <p:grpSpPr>
            <a:xfrm>
              <a:off x="3511952" y="1371600"/>
              <a:ext cx="3817036" cy="242454"/>
              <a:chOff x="3511952" y="1371600"/>
              <a:chExt cx="3817036" cy="242454"/>
            </a:xfrm>
          </p:grpSpPr>
          <p:sp>
            <p:nvSpPr>
              <p:cNvPr id="174" name="Rounded Rectangle 173"/>
              <p:cNvSpPr/>
              <p:nvPr/>
            </p:nvSpPr>
            <p:spPr>
              <a:xfrm>
                <a:off x="3511952" y="1384811"/>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258"/>
              <p:cNvGrpSpPr/>
              <p:nvPr/>
            </p:nvGrpSpPr>
            <p:grpSpPr>
              <a:xfrm>
                <a:off x="3657600" y="1371600"/>
                <a:ext cx="685800" cy="228600"/>
                <a:chOff x="3657600" y="1371600"/>
                <a:chExt cx="685800" cy="228600"/>
              </a:xfrm>
            </p:grpSpPr>
            <p:sp>
              <p:nvSpPr>
                <p:cNvPr id="188" name="Heart 187"/>
                <p:cNvSpPr/>
                <p:nvPr/>
              </p:nvSpPr>
              <p:spPr>
                <a:xfrm>
                  <a:off x="3657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Heart 188"/>
                <p:cNvSpPr/>
                <p:nvPr/>
              </p:nvSpPr>
              <p:spPr>
                <a:xfrm rot="10800000">
                  <a:off x="4038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59"/>
              <p:cNvGrpSpPr/>
              <p:nvPr/>
            </p:nvGrpSpPr>
            <p:grpSpPr>
              <a:xfrm>
                <a:off x="4447310" y="1385454"/>
                <a:ext cx="685800" cy="228600"/>
                <a:chOff x="3657600" y="1371600"/>
                <a:chExt cx="685800" cy="228600"/>
              </a:xfrm>
            </p:grpSpPr>
            <p:sp>
              <p:nvSpPr>
                <p:cNvPr id="186" name="Heart 185"/>
                <p:cNvSpPr/>
                <p:nvPr/>
              </p:nvSpPr>
              <p:spPr>
                <a:xfrm>
                  <a:off x="3657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Heart 186"/>
                <p:cNvSpPr/>
                <p:nvPr/>
              </p:nvSpPr>
              <p:spPr>
                <a:xfrm rot="10800000">
                  <a:off x="4038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62"/>
              <p:cNvGrpSpPr/>
              <p:nvPr/>
            </p:nvGrpSpPr>
            <p:grpSpPr>
              <a:xfrm>
                <a:off x="5186219" y="1385454"/>
                <a:ext cx="685800" cy="228600"/>
                <a:chOff x="3657600" y="1371600"/>
                <a:chExt cx="685800" cy="228600"/>
              </a:xfrm>
            </p:grpSpPr>
            <p:sp>
              <p:nvSpPr>
                <p:cNvPr id="184" name="Heart 183"/>
                <p:cNvSpPr/>
                <p:nvPr/>
              </p:nvSpPr>
              <p:spPr>
                <a:xfrm>
                  <a:off x="3657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Heart 184"/>
                <p:cNvSpPr/>
                <p:nvPr/>
              </p:nvSpPr>
              <p:spPr>
                <a:xfrm rot="10800000">
                  <a:off x="4038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265"/>
              <p:cNvGrpSpPr/>
              <p:nvPr/>
            </p:nvGrpSpPr>
            <p:grpSpPr>
              <a:xfrm>
                <a:off x="5915891" y="1376219"/>
                <a:ext cx="685800" cy="228600"/>
                <a:chOff x="3657600" y="1371600"/>
                <a:chExt cx="685800" cy="228600"/>
              </a:xfrm>
            </p:grpSpPr>
            <p:sp>
              <p:nvSpPr>
                <p:cNvPr id="182" name="Heart 181"/>
                <p:cNvSpPr/>
                <p:nvPr/>
              </p:nvSpPr>
              <p:spPr>
                <a:xfrm>
                  <a:off x="3657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Heart 182"/>
                <p:cNvSpPr/>
                <p:nvPr/>
              </p:nvSpPr>
              <p:spPr>
                <a:xfrm rot="10800000">
                  <a:off x="4038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268"/>
              <p:cNvGrpSpPr/>
              <p:nvPr/>
            </p:nvGrpSpPr>
            <p:grpSpPr>
              <a:xfrm>
                <a:off x="6629400" y="1371600"/>
                <a:ext cx="685800" cy="228600"/>
                <a:chOff x="3657600" y="1371600"/>
                <a:chExt cx="685800" cy="228600"/>
              </a:xfrm>
            </p:grpSpPr>
            <p:sp>
              <p:nvSpPr>
                <p:cNvPr id="180" name="Heart 179"/>
                <p:cNvSpPr/>
                <p:nvPr/>
              </p:nvSpPr>
              <p:spPr>
                <a:xfrm>
                  <a:off x="3657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Heart 180"/>
                <p:cNvSpPr/>
                <p:nvPr/>
              </p:nvSpPr>
              <p:spPr>
                <a:xfrm rot="10800000">
                  <a:off x="4038600" y="1371600"/>
                  <a:ext cx="304800" cy="228600"/>
                </a:xfrm>
                <a:prstGeom prst="hear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 name="Group 189"/>
          <p:cNvGrpSpPr/>
          <p:nvPr/>
        </p:nvGrpSpPr>
        <p:grpSpPr>
          <a:xfrm>
            <a:off x="4038600" y="2133600"/>
            <a:ext cx="1442734" cy="1143000"/>
            <a:chOff x="4572000" y="457200"/>
            <a:chExt cx="4191000" cy="3320303"/>
          </a:xfrm>
        </p:grpSpPr>
        <p:sp>
          <p:nvSpPr>
            <p:cNvPr id="191" name="Isosceles Triangle 190"/>
            <p:cNvSpPr/>
            <p:nvPr/>
          </p:nvSpPr>
          <p:spPr>
            <a:xfrm>
              <a:off x="4572000" y="457200"/>
              <a:ext cx="4137949" cy="655323"/>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91"/>
            <p:cNvSpPr/>
            <p:nvPr/>
          </p:nvSpPr>
          <p:spPr>
            <a:xfrm rot="5400000">
              <a:off x="4325734" y="2070541"/>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192"/>
            <p:cNvSpPr/>
            <p:nvPr/>
          </p:nvSpPr>
          <p:spPr>
            <a:xfrm rot="5400000">
              <a:off x="5299117"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rot="5400000">
              <a:off x="6200978"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rot="5400000">
              <a:off x="7155890"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195"/>
            <p:cNvSpPr/>
            <p:nvPr/>
          </p:nvSpPr>
          <p:spPr>
            <a:xfrm>
              <a:off x="4731152" y="3296933"/>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a:off x="4572000" y="3559062"/>
              <a:ext cx="4191000"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97"/>
            <p:cNvSpPr/>
            <p:nvPr/>
          </p:nvSpPr>
          <p:spPr>
            <a:xfrm>
              <a:off x="4731152" y="1156211"/>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300"/>
            <p:cNvGrpSpPr/>
            <p:nvPr/>
          </p:nvGrpSpPr>
          <p:grpSpPr>
            <a:xfrm>
              <a:off x="4800600" y="1143000"/>
              <a:ext cx="420832" cy="247073"/>
              <a:chOff x="4800600" y="1143000"/>
              <a:chExt cx="420832" cy="247073"/>
            </a:xfrm>
          </p:grpSpPr>
          <p:sp>
            <p:nvSpPr>
              <p:cNvPr id="218" name="Isosceles Triangle 217"/>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301"/>
            <p:cNvGrpSpPr/>
            <p:nvPr/>
          </p:nvGrpSpPr>
          <p:grpSpPr>
            <a:xfrm>
              <a:off x="5322455" y="1147618"/>
              <a:ext cx="420832" cy="247073"/>
              <a:chOff x="4800600" y="1143000"/>
              <a:chExt cx="420832" cy="247073"/>
            </a:xfrm>
          </p:grpSpPr>
          <p:sp>
            <p:nvSpPr>
              <p:cNvPr id="216" name="Isosceles Triangle 215"/>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16"/>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304"/>
            <p:cNvGrpSpPr/>
            <p:nvPr/>
          </p:nvGrpSpPr>
          <p:grpSpPr>
            <a:xfrm>
              <a:off x="5848927" y="1138381"/>
              <a:ext cx="420832" cy="247073"/>
              <a:chOff x="4800600" y="1143000"/>
              <a:chExt cx="420832" cy="247073"/>
            </a:xfrm>
          </p:grpSpPr>
          <p:sp>
            <p:nvSpPr>
              <p:cNvPr id="214" name="Isosceles Triangle 213"/>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307"/>
            <p:cNvGrpSpPr/>
            <p:nvPr/>
          </p:nvGrpSpPr>
          <p:grpSpPr>
            <a:xfrm>
              <a:off x="6400800" y="1143000"/>
              <a:ext cx="420832" cy="247073"/>
              <a:chOff x="4800600" y="1143000"/>
              <a:chExt cx="420832" cy="247073"/>
            </a:xfrm>
          </p:grpSpPr>
          <p:sp>
            <p:nvSpPr>
              <p:cNvPr id="212" name="Isosceles Triangle 211"/>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310"/>
            <p:cNvGrpSpPr/>
            <p:nvPr/>
          </p:nvGrpSpPr>
          <p:grpSpPr>
            <a:xfrm>
              <a:off x="6994236" y="1147618"/>
              <a:ext cx="420832" cy="247073"/>
              <a:chOff x="4800600" y="1143000"/>
              <a:chExt cx="420832" cy="247073"/>
            </a:xfrm>
          </p:grpSpPr>
          <p:sp>
            <p:nvSpPr>
              <p:cNvPr id="210" name="Isosceles Triangle 209"/>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Isosceles Triangle 210"/>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313"/>
            <p:cNvGrpSpPr/>
            <p:nvPr/>
          </p:nvGrpSpPr>
          <p:grpSpPr>
            <a:xfrm>
              <a:off x="7548418" y="1138382"/>
              <a:ext cx="420832" cy="247073"/>
              <a:chOff x="4800600" y="1143000"/>
              <a:chExt cx="420832" cy="247073"/>
            </a:xfrm>
          </p:grpSpPr>
          <p:sp>
            <p:nvSpPr>
              <p:cNvPr id="208" name="Isosceles Triangle 207"/>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Isosceles Triangle 208"/>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316"/>
            <p:cNvGrpSpPr/>
            <p:nvPr/>
          </p:nvGrpSpPr>
          <p:grpSpPr>
            <a:xfrm>
              <a:off x="8028709" y="1138382"/>
              <a:ext cx="420832" cy="247073"/>
              <a:chOff x="4800600" y="1143000"/>
              <a:chExt cx="420832" cy="247073"/>
            </a:xfrm>
          </p:grpSpPr>
          <p:sp>
            <p:nvSpPr>
              <p:cNvPr id="206" name="Isosceles Triangle 205"/>
              <p:cNvSpPr/>
              <p:nvPr/>
            </p:nvSpPr>
            <p:spPr>
              <a:xfrm>
                <a:off x="4800600" y="1143000"/>
                <a:ext cx="15240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p:nvSpPr>
            <p:spPr>
              <a:xfrm rot="10800000">
                <a:off x="5049982" y="1161473"/>
                <a:ext cx="171450" cy="228600"/>
              </a:xfrm>
              <a:prstGeom prst="triangl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219"/>
          <p:cNvGrpSpPr/>
          <p:nvPr/>
        </p:nvGrpSpPr>
        <p:grpSpPr>
          <a:xfrm>
            <a:off x="8252047" y="3568506"/>
            <a:ext cx="2438400" cy="1931813"/>
            <a:chOff x="4572000" y="457200"/>
            <a:chExt cx="4191000" cy="3320303"/>
          </a:xfrm>
        </p:grpSpPr>
        <p:sp>
          <p:nvSpPr>
            <p:cNvPr id="221" name="Isosceles Triangle 220"/>
            <p:cNvSpPr/>
            <p:nvPr/>
          </p:nvSpPr>
          <p:spPr>
            <a:xfrm>
              <a:off x="4572000" y="457200"/>
              <a:ext cx="4137949" cy="655323"/>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ed Rectangle 221"/>
            <p:cNvSpPr/>
            <p:nvPr/>
          </p:nvSpPr>
          <p:spPr>
            <a:xfrm rot="5400000">
              <a:off x="4325734" y="2070541"/>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rot="5400000">
              <a:off x="5299117"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rot="5400000">
              <a:off x="6200978"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rot="5400000">
              <a:off x="7155890"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731152" y="3296933"/>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4572000" y="3559062"/>
              <a:ext cx="4191000"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4731152" y="1156211"/>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20"/>
            <p:cNvGrpSpPr/>
            <p:nvPr/>
          </p:nvGrpSpPr>
          <p:grpSpPr>
            <a:xfrm>
              <a:off x="4724400" y="1143001"/>
              <a:ext cx="3886200" cy="228600"/>
              <a:chOff x="1219200" y="2133600"/>
              <a:chExt cx="7086600" cy="685800"/>
            </a:xfrm>
          </p:grpSpPr>
          <p:sp>
            <p:nvSpPr>
              <p:cNvPr id="230" name="&quot;No&quot; Symbol 229"/>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quot;No&quot; Symbol 230"/>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quot;No&quot; Symbol 231"/>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quot;No&quot; Symbol 232"/>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quot;No&quot; Symbol 233"/>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quot;No&quot; Symbol 234"/>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quot;No&quot; Symbol 235"/>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1" name="Group 236"/>
          <p:cNvGrpSpPr/>
          <p:nvPr/>
        </p:nvGrpSpPr>
        <p:grpSpPr>
          <a:xfrm>
            <a:off x="6400800" y="2209800"/>
            <a:ext cx="1905000" cy="1524000"/>
            <a:chOff x="4572000" y="457200"/>
            <a:chExt cx="4191000" cy="3320303"/>
          </a:xfrm>
        </p:grpSpPr>
        <p:sp>
          <p:nvSpPr>
            <p:cNvPr id="238" name="Isosceles Triangle 237"/>
            <p:cNvSpPr/>
            <p:nvPr/>
          </p:nvSpPr>
          <p:spPr>
            <a:xfrm>
              <a:off x="4572000" y="457200"/>
              <a:ext cx="4137949" cy="655323"/>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rot="5400000">
              <a:off x="4325734" y="2070541"/>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rot="5400000">
              <a:off x="5299117"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rot="5400000">
              <a:off x="6200978"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rot="5400000">
              <a:off x="7155890"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242"/>
            <p:cNvSpPr/>
            <p:nvPr/>
          </p:nvSpPr>
          <p:spPr>
            <a:xfrm>
              <a:off x="4731152" y="3296933"/>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4572000" y="3559062"/>
              <a:ext cx="4191000"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4731152" y="1156211"/>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329"/>
            <p:cNvGrpSpPr/>
            <p:nvPr/>
          </p:nvGrpSpPr>
          <p:grpSpPr>
            <a:xfrm>
              <a:off x="4708236" y="1177636"/>
              <a:ext cx="3886200" cy="381000"/>
              <a:chOff x="1447800" y="4953000"/>
              <a:chExt cx="7620000" cy="990600"/>
            </a:xfrm>
          </p:grpSpPr>
          <p:sp>
            <p:nvSpPr>
              <p:cNvPr id="247" name="Block Arc 246"/>
              <p:cNvSpPr/>
              <p:nvPr/>
            </p:nvSpPr>
            <p:spPr>
              <a:xfrm>
                <a:off x="14478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Block Arc 247"/>
              <p:cNvSpPr/>
              <p:nvPr/>
            </p:nvSpPr>
            <p:spPr>
              <a:xfrm>
                <a:off x="25146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Block Arc 248"/>
              <p:cNvSpPr/>
              <p:nvPr/>
            </p:nvSpPr>
            <p:spPr>
              <a:xfrm>
                <a:off x="35814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Block Arc 249"/>
              <p:cNvSpPr/>
              <p:nvPr/>
            </p:nvSpPr>
            <p:spPr>
              <a:xfrm>
                <a:off x="46482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Block Arc 250"/>
              <p:cNvSpPr/>
              <p:nvPr/>
            </p:nvSpPr>
            <p:spPr>
              <a:xfrm>
                <a:off x="57150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Block Arc 251"/>
              <p:cNvSpPr/>
              <p:nvPr/>
            </p:nvSpPr>
            <p:spPr>
              <a:xfrm>
                <a:off x="67818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Block Arc 252"/>
              <p:cNvSpPr/>
              <p:nvPr/>
            </p:nvSpPr>
            <p:spPr>
              <a:xfrm>
                <a:off x="7848600" y="4953000"/>
                <a:ext cx="1219200" cy="990600"/>
              </a:xfrm>
              <a:prstGeom prst="blockArc">
                <a:avLst>
                  <a:gd name="adj1" fmla="val 10891251"/>
                  <a:gd name="adj2" fmla="val 21587007"/>
                  <a:gd name="adj3" fmla="val 2798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Oval 253"/>
              <p:cNvSpPr/>
              <p:nvPr/>
            </p:nvSpPr>
            <p:spPr>
              <a:xfrm>
                <a:off x="19050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29718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40386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51054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61722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72390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8305800" y="5334000"/>
                <a:ext cx="304800" cy="304800"/>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260"/>
          <p:cNvGrpSpPr/>
          <p:nvPr/>
        </p:nvGrpSpPr>
        <p:grpSpPr>
          <a:xfrm>
            <a:off x="4299556" y="3515658"/>
            <a:ext cx="2514600" cy="1992182"/>
            <a:chOff x="4572000" y="457200"/>
            <a:chExt cx="4191000" cy="3320303"/>
          </a:xfrm>
        </p:grpSpPr>
        <p:sp>
          <p:nvSpPr>
            <p:cNvPr id="262" name="Isosceles Triangle 261"/>
            <p:cNvSpPr/>
            <p:nvPr/>
          </p:nvSpPr>
          <p:spPr>
            <a:xfrm>
              <a:off x="4572000" y="457200"/>
              <a:ext cx="4137949" cy="655323"/>
            </a:xfrm>
            <a:prstGeom prst="triangl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262"/>
            <p:cNvSpPr/>
            <p:nvPr/>
          </p:nvSpPr>
          <p:spPr>
            <a:xfrm rot="5400000">
              <a:off x="4325734" y="2070541"/>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63"/>
            <p:cNvSpPr/>
            <p:nvPr/>
          </p:nvSpPr>
          <p:spPr>
            <a:xfrm rot="5400000">
              <a:off x="5299117"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rot="5400000">
              <a:off x="6200978"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rot="5400000">
              <a:off x="7155890" y="2070539"/>
              <a:ext cx="1834904" cy="530507"/>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4731152" y="3296933"/>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4572000" y="3559062"/>
              <a:ext cx="4191000"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a:off x="4731152" y="1156211"/>
              <a:ext cx="3817036" cy="218441"/>
            </a:xfrm>
            <a:prstGeom prst="roundRect">
              <a:avLst>
                <a:gd name="adj" fmla="val 0"/>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345"/>
            <p:cNvGrpSpPr/>
            <p:nvPr/>
          </p:nvGrpSpPr>
          <p:grpSpPr>
            <a:xfrm>
              <a:off x="4724400" y="1143000"/>
              <a:ext cx="3810000" cy="457200"/>
              <a:chOff x="1371600" y="3962400"/>
              <a:chExt cx="6705600" cy="2057400"/>
            </a:xfrm>
          </p:grpSpPr>
          <p:grpSp>
            <p:nvGrpSpPr>
              <p:cNvPr id="95" name="Group 195"/>
              <p:cNvGrpSpPr/>
              <p:nvPr/>
            </p:nvGrpSpPr>
            <p:grpSpPr>
              <a:xfrm>
                <a:off x="1371600" y="3962400"/>
                <a:ext cx="1676400" cy="2057400"/>
                <a:chOff x="1371600" y="3962400"/>
                <a:chExt cx="1676400" cy="2057400"/>
              </a:xfrm>
            </p:grpSpPr>
            <p:sp>
              <p:nvSpPr>
                <p:cNvPr id="281" name="Right Arrow Callout 28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Quad Arrow 281"/>
                <p:cNvSpPr/>
                <p:nvPr/>
              </p:nvSpPr>
              <p:spPr>
                <a:xfrm>
                  <a:off x="1600200" y="4038600"/>
                  <a:ext cx="1143000" cy="1676400"/>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96"/>
              <p:cNvGrpSpPr/>
              <p:nvPr/>
            </p:nvGrpSpPr>
            <p:grpSpPr>
              <a:xfrm>
                <a:off x="3048000" y="3962400"/>
                <a:ext cx="1676400" cy="2057400"/>
                <a:chOff x="1371600" y="3962400"/>
                <a:chExt cx="1676400" cy="2057400"/>
              </a:xfrm>
            </p:grpSpPr>
            <p:sp>
              <p:nvSpPr>
                <p:cNvPr id="279" name="Right Arrow Callout 27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Quad Arrow 279"/>
                <p:cNvSpPr/>
                <p:nvPr/>
              </p:nvSpPr>
              <p:spPr>
                <a:xfrm>
                  <a:off x="1600200" y="4038600"/>
                  <a:ext cx="1143000" cy="1676400"/>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99"/>
              <p:cNvGrpSpPr/>
              <p:nvPr/>
            </p:nvGrpSpPr>
            <p:grpSpPr>
              <a:xfrm>
                <a:off x="4724400" y="3962400"/>
                <a:ext cx="1676400" cy="2057400"/>
                <a:chOff x="1371600" y="3962400"/>
                <a:chExt cx="1676400" cy="2057400"/>
              </a:xfrm>
            </p:grpSpPr>
            <p:sp>
              <p:nvSpPr>
                <p:cNvPr id="277" name="Right Arrow Callout 27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277"/>
                <p:cNvSpPr/>
                <p:nvPr/>
              </p:nvSpPr>
              <p:spPr>
                <a:xfrm>
                  <a:off x="1600200" y="4038600"/>
                  <a:ext cx="1143000" cy="1676400"/>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202"/>
              <p:cNvGrpSpPr/>
              <p:nvPr/>
            </p:nvGrpSpPr>
            <p:grpSpPr>
              <a:xfrm>
                <a:off x="6400800" y="3962400"/>
                <a:ext cx="1676400" cy="2057400"/>
                <a:chOff x="1371600" y="3962400"/>
                <a:chExt cx="1676400" cy="2057400"/>
              </a:xfrm>
            </p:grpSpPr>
            <p:sp>
              <p:nvSpPr>
                <p:cNvPr id="275" name="Right Arrow Callout 27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Quad Arrow 275"/>
                <p:cNvSpPr/>
                <p:nvPr/>
              </p:nvSpPr>
              <p:spPr>
                <a:xfrm>
                  <a:off x="1600200" y="4038600"/>
                  <a:ext cx="1143000" cy="1676400"/>
                </a:xfrm>
                <a:prstGeom prst="quadArrow">
                  <a:avLst/>
                </a:prstGeom>
                <a:solidFill>
                  <a:srgbClr val="F4EB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 name="Group 6">
            <a:extLst>
              <a:ext uri="{FF2B5EF4-FFF2-40B4-BE49-F238E27FC236}">
                <a16:creationId xmlns:a16="http://schemas.microsoft.com/office/drawing/2014/main" id="{7E5B201D-D12C-3DA9-1B1F-FE1D9220E9AE}"/>
              </a:ext>
            </a:extLst>
          </p:cNvPr>
          <p:cNvGrpSpPr/>
          <p:nvPr/>
        </p:nvGrpSpPr>
        <p:grpSpPr>
          <a:xfrm>
            <a:off x="478226" y="4294939"/>
            <a:ext cx="821125" cy="2077719"/>
            <a:chOff x="6934200" y="1265656"/>
            <a:chExt cx="1985484" cy="4373144"/>
          </a:xfrm>
        </p:grpSpPr>
        <p:sp>
          <p:nvSpPr>
            <p:cNvPr id="96" name="Oval 95">
              <a:extLst>
                <a:ext uri="{FF2B5EF4-FFF2-40B4-BE49-F238E27FC236}">
                  <a16:creationId xmlns:a16="http://schemas.microsoft.com/office/drawing/2014/main" id="{0C2FA794-FFC0-E81A-36CC-947E1855D471}"/>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24C2A3F8-54D6-B17B-6FEE-ED62AFC2D3CC}"/>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9CB4F847-EB96-1B5A-14FF-1B7324B7E8FC}"/>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F8BB01D-FCF1-8D99-D714-517EAC750E04}"/>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5E64450-6DFC-9FB0-83FF-EC6E8818FB88}"/>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C53E47B1-F13D-2AC8-2760-58E61AB51782}"/>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DA8A5C67-0976-1561-F84A-EC8C46ED2714}"/>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a:extLst>
                <a:ext uri="{FF2B5EF4-FFF2-40B4-BE49-F238E27FC236}">
                  <a16:creationId xmlns:a16="http://schemas.microsoft.com/office/drawing/2014/main" id="{640D8BED-5AA1-2585-97A5-CD417E9D039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a:extLst>
                <a:ext uri="{FF2B5EF4-FFF2-40B4-BE49-F238E27FC236}">
                  <a16:creationId xmlns:a16="http://schemas.microsoft.com/office/drawing/2014/main" id="{D9CF099B-D310-C915-B48A-3DAE0AFD494B}"/>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B945358F-6C39-539C-6FE0-A05BD37ED27F}"/>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39091589-FAB8-735F-4829-8F0B7131DD4D}"/>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24">
              <a:extLst>
                <a:ext uri="{FF2B5EF4-FFF2-40B4-BE49-F238E27FC236}">
                  <a16:creationId xmlns:a16="http://schemas.microsoft.com/office/drawing/2014/main" id="{17470E70-EEAD-9035-4B9E-EFB91212F04C}"/>
                </a:ext>
              </a:extLst>
            </p:cNvPr>
            <p:cNvGrpSpPr/>
            <p:nvPr/>
          </p:nvGrpSpPr>
          <p:grpSpPr>
            <a:xfrm>
              <a:off x="7108136" y="2388756"/>
              <a:ext cx="1544360" cy="2210894"/>
              <a:chOff x="4553133" y="901823"/>
              <a:chExt cx="2186627" cy="3449921"/>
            </a:xfrm>
          </p:grpSpPr>
          <p:sp>
            <p:nvSpPr>
              <p:cNvPr id="1072" name="Double Wave 23">
                <a:extLst>
                  <a:ext uri="{FF2B5EF4-FFF2-40B4-BE49-F238E27FC236}">
                    <a16:creationId xmlns:a16="http://schemas.microsoft.com/office/drawing/2014/main" id="{E33FDADA-8D70-1BC5-1F2E-BF5C47E75BA4}"/>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6">
                <a:extLst>
                  <a:ext uri="{FF2B5EF4-FFF2-40B4-BE49-F238E27FC236}">
                    <a16:creationId xmlns:a16="http://schemas.microsoft.com/office/drawing/2014/main" id="{DB7F2C62-0E5D-BB04-E0D6-43B08302AED4}"/>
                  </a:ext>
                </a:extLst>
              </p:cNvPr>
              <p:cNvGrpSpPr/>
              <p:nvPr/>
            </p:nvGrpSpPr>
            <p:grpSpPr>
              <a:xfrm>
                <a:off x="4694566" y="901823"/>
                <a:ext cx="2045194" cy="1982724"/>
                <a:chOff x="2594848" y="2213440"/>
                <a:chExt cx="2045194" cy="1982724"/>
              </a:xfrm>
              <a:solidFill>
                <a:srgbClr val="E0C13C"/>
              </a:solidFill>
            </p:grpSpPr>
            <p:sp>
              <p:nvSpPr>
                <p:cNvPr id="1074" name="Pie 17">
                  <a:extLst>
                    <a:ext uri="{FF2B5EF4-FFF2-40B4-BE49-F238E27FC236}">
                      <a16:creationId xmlns:a16="http://schemas.microsoft.com/office/drawing/2014/main" id="{BCD1070E-EAAF-9629-F5CA-08CB9A6CBB01}"/>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75" name="Group 5">
                  <a:extLst>
                    <a:ext uri="{FF2B5EF4-FFF2-40B4-BE49-F238E27FC236}">
                      <a16:creationId xmlns:a16="http://schemas.microsoft.com/office/drawing/2014/main" id="{FCA43E81-377E-C06E-D722-7AE998FDE71A}"/>
                    </a:ext>
                  </a:extLst>
                </p:cNvPr>
                <p:cNvGrpSpPr/>
                <p:nvPr/>
              </p:nvGrpSpPr>
              <p:grpSpPr>
                <a:xfrm>
                  <a:off x="2889102" y="2288406"/>
                  <a:ext cx="1537323" cy="1679535"/>
                  <a:chOff x="2886840" y="2288406"/>
                  <a:chExt cx="1537323" cy="1679535"/>
                </a:xfrm>
                <a:grpFill/>
              </p:grpSpPr>
              <p:sp>
                <p:nvSpPr>
                  <p:cNvPr id="1076" name="Moon 3">
                    <a:extLst>
                      <a:ext uri="{FF2B5EF4-FFF2-40B4-BE49-F238E27FC236}">
                        <a16:creationId xmlns:a16="http://schemas.microsoft.com/office/drawing/2014/main" id="{20E8A72B-0AD1-8EA9-DBC9-21EA1189C236}"/>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Moon 20">
                    <a:extLst>
                      <a:ext uri="{FF2B5EF4-FFF2-40B4-BE49-F238E27FC236}">
                        <a16:creationId xmlns:a16="http://schemas.microsoft.com/office/drawing/2014/main" id="{B7D7CDAA-DBB7-CA2D-0205-35AF736B5C21}"/>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8" name="Oval 107">
              <a:extLst>
                <a:ext uri="{FF2B5EF4-FFF2-40B4-BE49-F238E27FC236}">
                  <a16:creationId xmlns:a16="http://schemas.microsoft.com/office/drawing/2014/main" id="{6722E3ED-D10E-D6F4-5425-8F4431B83A3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58">
              <a:extLst>
                <a:ext uri="{FF2B5EF4-FFF2-40B4-BE49-F238E27FC236}">
                  <a16:creationId xmlns:a16="http://schemas.microsoft.com/office/drawing/2014/main" id="{38B00A6E-704E-4257-03F4-A7C8C47F6005}"/>
                </a:ext>
              </a:extLst>
            </p:cNvPr>
            <p:cNvGrpSpPr/>
            <p:nvPr/>
          </p:nvGrpSpPr>
          <p:grpSpPr>
            <a:xfrm rot="175281">
              <a:off x="7281771" y="4966315"/>
              <a:ext cx="1319546" cy="446802"/>
              <a:chOff x="3810000" y="1677648"/>
              <a:chExt cx="4705061" cy="1827552"/>
            </a:xfrm>
          </p:grpSpPr>
          <p:grpSp>
            <p:nvGrpSpPr>
              <p:cNvPr id="1042" name="Group 37">
                <a:extLst>
                  <a:ext uri="{FF2B5EF4-FFF2-40B4-BE49-F238E27FC236}">
                    <a16:creationId xmlns:a16="http://schemas.microsoft.com/office/drawing/2014/main" id="{4B1784C1-0A7B-9625-7A5A-20F589D7CA0C}"/>
                  </a:ext>
                </a:extLst>
              </p:cNvPr>
              <p:cNvGrpSpPr/>
              <p:nvPr/>
            </p:nvGrpSpPr>
            <p:grpSpPr>
              <a:xfrm>
                <a:off x="3810000" y="1828800"/>
                <a:ext cx="1776984" cy="1676400"/>
                <a:chOff x="3810000" y="1828800"/>
                <a:chExt cx="4038600" cy="3810000"/>
              </a:xfrm>
            </p:grpSpPr>
            <p:sp>
              <p:nvSpPr>
                <p:cNvPr id="1063" name="Half Frame 1062">
                  <a:extLst>
                    <a:ext uri="{FF2B5EF4-FFF2-40B4-BE49-F238E27FC236}">
                      <a16:creationId xmlns:a16="http://schemas.microsoft.com/office/drawing/2014/main" id="{3C417F4F-712C-5244-97CF-4DB27F5BB8C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4" name="Half Frame 1063">
                  <a:extLst>
                    <a:ext uri="{FF2B5EF4-FFF2-40B4-BE49-F238E27FC236}">
                      <a16:creationId xmlns:a16="http://schemas.microsoft.com/office/drawing/2014/main" id="{C505DAAA-1875-2079-3E61-499B58DA024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5" name="Half Frame 1064">
                  <a:extLst>
                    <a:ext uri="{FF2B5EF4-FFF2-40B4-BE49-F238E27FC236}">
                      <a16:creationId xmlns:a16="http://schemas.microsoft.com/office/drawing/2014/main" id="{6F33A321-EE9C-0267-02B9-4082115DE17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6" name="Half Frame 1065">
                  <a:extLst>
                    <a:ext uri="{FF2B5EF4-FFF2-40B4-BE49-F238E27FC236}">
                      <a16:creationId xmlns:a16="http://schemas.microsoft.com/office/drawing/2014/main" id="{D480C8D2-C88D-EF53-DB7A-9540F91F368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Donut 775">
                  <a:extLst>
                    <a:ext uri="{FF2B5EF4-FFF2-40B4-BE49-F238E27FC236}">
                      <a16:creationId xmlns:a16="http://schemas.microsoft.com/office/drawing/2014/main" id="{F8CAB23C-AE57-06C9-1028-3F326964CB2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Diamond 1067">
                  <a:extLst>
                    <a:ext uri="{FF2B5EF4-FFF2-40B4-BE49-F238E27FC236}">
                      <a16:creationId xmlns:a16="http://schemas.microsoft.com/office/drawing/2014/main" id="{21685C50-ED7E-2BAD-F17D-4D908C38AF4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Diamond 1068">
                  <a:extLst>
                    <a:ext uri="{FF2B5EF4-FFF2-40B4-BE49-F238E27FC236}">
                      <a16:creationId xmlns:a16="http://schemas.microsoft.com/office/drawing/2014/main" id="{9E7215FE-9E0E-A4D1-9CC1-78B10C8B108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Diamond 1069">
                  <a:extLst>
                    <a:ext uri="{FF2B5EF4-FFF2-40B4-BE49-F238E27FC236}">
                      <a16:creationId xmlns:a16="http://schemas.microsoft.com/office/drawing/2014/main" id="{997A98E0-1373-7604-6E36-44CFDE6CDEF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Diamond 1070">
                  <a:extLst>
                    <a:ext uri="{FF2B5EF4-FFF2-40B4-BE49-F238E27FC236}">
                      <a16:creationId xmlns:a16="http://schemas.microsoft.com/office/drawing/2014/main" id="{88D7E3C5-2491-E344-5BC9-94F5FB26DE7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3" name="Group 38">
                <a:extLst>
                  <a:ext uri="{FF2B5EF4-FFF2-40B4-BE49-F238E27FC236}">
                    <a16:creationId xmlns:a16="http://schemas.microsoft.com/office/drawing/2014/main" id="{0DAA6482-DEE9-437D-0071-290350C080F5}"/>
                  </a:ext>
                </a:extLst>
              </p:cNvPr>
              <p:cNvGrpSpPr/>
              <p:nvPr/>
            </p:nvGrpSpPr>
            <p:grpSpPr>
              <a:xfrm>
                <a:off x="5314014" y="1757596"/>
                <a:ext cx="1776984" cy="1676400"/>
                <a:chOff x="3810000" y="1828800"/>
                <a:chExt cx="4038600" cy="3810000"/>
              </a:xfrm>
            </p:grpSpPr>
            <p:sp>
              <p:nvSpPr>
                <p:cNvPr id="1054" name="Half Frame 1053">
                  <a:extLst>
                    <a:ext uri="{FF2B5EF4-FFF2-40B4-BE49-F238E27FC236}">
                      <a16:creationId xmlns:a16="http://schemas.microsoft.com/office/drawing/2014/main" id="{6A49CBE8-3F5D-86D2-2FB8-7B586959DE8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5" name="Half Frame 1054">
                  <a:extLst>
                    <a:ext uri="{FF2B5EF4-FFF2-40B4-BE49-F238E27FC236}">
                      <a16:creationId xmlns:a16="http://schemas.microsoft.com/office/drawing/2014/main" id="{78B22F19-4B4E-2158-5366-7E083A15CD8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6" name="Half Frame 1055">
                  <a:extLst>
                    <a:ext uri="{FF2B5EF4-FFF2-40B4-BE49-F238E27FC236}">
                      <a16:creationId xmlns:a16="http://schemas.microsoft.com/office/drawing/2014/main" id="{E88B2430-78B2-EA8F-BB06-CBFEDF731EC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7" name="Half Frame 1056">
                  <a:extLst>
                    <a:ext uri="{FF2B5EF4-FFF2-40B4-BE49-F238E27FC236}">
                      <a16:creationId xmlns:a16="http://schemas.microsoft.com/office/drawing/2014/main" id="{367DCF54-5555-9529-3815-4C891DE7898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8" name="Donut 766">
                  <a:extLst>
                    <a:ext uri="{FF2B5EF4-FFF2-40B4-BE49-F238E27FC236}">
                      <a16:creationId xmlns:a16="http://schemas.microsoft.com/office/drawing/2014/main" id="{B57E38BC-A60E-EAC6-8495-5A9335BE781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9" name="Diamond 1058">
                  <a:extLst>
                    <a:ext uri="{FF2B5EF4-FFF2-40B4-BE49-F238E27FC236}">
                      <a16:creationId xmlns:a16="http://schemas.microsoft.com/office/drawing/2014/main" id="{90915A8F-C73E-0D88-8908-BFDD0AB9136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Diamond 1059">
                  <a:extLst>
                    <a:ext uri="{FF2B5EF4-FFF2-40B4-BE49-F238E27FC236}">
                      <a16:creationId xmlns:a16="http://schemas.microsoft.com/office/drawing/2014/main" id="{60ED7F74-0F47-40D4-116D-7804F4125C9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Diamond 1060">
                  <a:extLst>
                    <a:ext uri="{FF2B5EF4-FFF2-40B4-BE49-F238E27FC236}">
                      <a16:creationId xmlns:a16="http://schemas.microsoft.com/office/drawing/2014/main" id="{522734EE-9E72-60EC-8418-89CF30F634E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Diamond 1061">
                  <a:extLst>
                    <a:ext uri="{FF2B5EF4-FFF2-40B4-BE49-F238E27FC236}">
                      <a16:creationId xmlns:a16="http://schemas.microsoft.com/office/drawing/2014/main" id="{02D19681-F0A6-06E4-95C9-BA3A0162741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4" name="Group 48">
                <a:extLst>
                  <a:ext uri="{FF2B5EF4-FFF2-40B4-BE49-F238E27FC236}">
                    <a16:creationId xmlns:a16="http://schemas.microsoft.com/office/drawing/2014/main" id="{D22CC4AA-B8F6-741E-FE54-435FA3289BA4}"/>
                  </a:ext>
                </a:extLst>
              </p:cNvPr>
              <p:cNvGrpSpPr/>
              <p:nvPr/>
            </p:nvGrpSpPr>
            <p:grpSpPr>
              <a:xfrm>
                <a:off x="6738077" y="1677648"/>
                <a:ext cx="1776984" cy="1676400"/>
                <a:chOff x="3810000" y="1828800"/>
                <a:chExt cx="4038600" cy="3810000"/>
              </a:xfrm>
            </p:grpSpPr>
            <p:sp>
              <p:nvSpPr>
                <p:cNvPr id="1045" name="Half Frame 1044">
                  <a:extLst>
                    <a:ext uri="{FF2B5EF4-FFF2-40B4-BE49-F238E27FC236}">
                      <a16:creationId xmlns:a16="http://schemas.microsoft.com/office/drawing/2014/main" id="{8791D0E3-AC6A-CEEF-D3D8-ACA9AD10471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6" name="Half Frame 50">
                  <a:extLst>
                    <a:ext uri="{FF2B5EF4-FFF2-40B4-BE49-F238E27FC236}">
                      <a16:creationId xmlns:a16="http://schemas.microsoft.com/office/drawing/2014/main" id="{DF63FF1D-5832-C452-F1E0-788FCDAC41D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7" name="Half Frame 51">
                  <a:extLst>
                    <a:ext uri="{FF2B5EF4-FFF2-40B4-BE49-F238E27FC236}">
                      <a16:creationId xmlns:a16="http://schemas.microsoft.com/office/drawing/2014/main" id="{B4216697-10DC-C8F0-C1D5-ADBF3EC4EEA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8" name="Half Frame 52">
                  <a:extLst>
                    <a:ext uri="{FF2B5EF4-FFF2-40B4-BE49-F238E27FC236}">
                      <a16:creationId xmlns:a16="http://schemas.microsoft.com/office/drawing/2014/main" id="{2E1CEE7F-F666-E322-9264-7A1247810F8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9" name="Donut 757">
                  <a:extLst>
                    <a:ext uri="{FF2B5EF4-FFF2-40B4-BE49-F238E27FC236}">
                      <a16:creationId xmlns:a16="http://schemas.microsoft.com/office/drawing/2014/main" id="{13C82DD0-8E82-A53F-5B0D-4C5ABFD2915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0" name="Diamond 1049">
                  <a:extLst>
                    <a:ext uri="{FF2B5EF4-FFF2-40B4-BE49-F238E27FC236}">
                      <a16:creationId xmlns:a16="http://schemas.microsoft.com/office/drawing/2014/main" id="{EBEF5AF5-8FC3-6E47-2DFC-A68872F94C5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Diamond 1050">
                  <a:extLst>
                    <a:ext uri="{FF2B5EF4-FFF2-40B4-BE49-F238E27FC236}">
                      <a16:creationId xmlns:a16="http://schemas.microsoft.com/office/drawing/2014/main" id="{956392B6-5E11-08F0-362D-14BCE7C65C3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Diamond 1051">
                  <a:extLst>
                    <a:ext uri="{FF2B5EF4-FFF2-40B4-BE49-F238E27FC236}">
                      <a16:creationId xmlns:a16="http://schemas.microsoft.com/office/drawing/2014/main" id="{1966D50D-4A68-D4B2-6E49-C69734D4C37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Diamond 1052">
                  <a:extLst>
                    <a:ext uri="{FF2B5EF4-FFF2-40B4-BE49-F238E27FC236}">
                      <a16:creationId xmlns:a16="http://schemas.microsoft.com/office/drawing/2014/main" id="{1FC420FD-CC9D-BC44-C071-8336B7E1657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Cloud 109">
              <a:extLst>
                <a:ext uri="{FF2B5EF4-FFF2-40B4-BE49-F238E27FC236}">
                  <a16:creationId xmlns:a16="http://schemas.microsoft.com/office/drawing/2014/main" id="{E832751F-7463-1CFC-A30B-8F574FA81A20}"/>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6C8FC478-626E-EEE2-C93C-2EC2A3D4FC86}"/>
                </a:ext>
              </a:extLst>
            </p:cNvPr>
            <p:cNvGrpSpPr/>
            <p:nvPr/>
          </p:nvGrpSpPr>
          <p:grpSpPr>
            <a:xfrm>
              <a:off x="7162023" y="1568903"/>
              <a:ext cx="1544762" cy="259293"/>
              <a:chOff x="7105896" y="1557210"/>
              <a:chExt cx="1544762" cy="488119"/>
            </a:xfrm>
          </p:grpSpPr>
          <p:sp>
            <p:nvSpPr>
              <p:cNvPr id="112" name="Rounded Rectangle 15">
                <a:extLst>
                  <a:ext uri="{FF2B5EF4-FFF2-40B4-BE49-F238E27FC236}">
                    <a16:creationId xmlns:a16="http://schemas.microsoft.com/office/drawing/2014/main" id="{876AC8BA-B6E5-5C6B-4569-19C001D999F7}"/>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59">
                <a:extLst>
                  <a:ext uri="{FF2B5EF4-FFF2-40B4-BE49-F238E27FC236}">
                    <a16:creationId xmlns:a16="http://schemas.microsoft.com/office/drawing/2014/main" id="{2E4F462D-96C5-9319-EE2B-29B6E91A8EF2}"/>
                  </a:ext>
                </a:extLst>
              </p:cNvPr>
              <p:cNvGrpSpPr/>
              <p:nvPr/>
            </p:nvGrpSpPr>
            <p:grpSpPr>
              <a:xfrm rot="160736">
                <a:off x="7230848" y="1557210"/>
                <a:ext cx="1269517" cy="488119"/>
                <a:chOff x="3810000" y="1677648"/>
                <a:chExt cx="4705061" cy="1827552"/>
              </a:xfrm>
            </p:grpSpPr>
            <p:grpSp>
              <p:nvGrpSpPr>
                <p:cNvPr id="114" name="Group 37">
                  <a:extLst>
                    <a:ext uri="{FF2B5EF4-FFF2-40B4-BE49-F238E27FC236}">
                      <a16:creationId xmlns:a16="http://schemas.microsoft.com/office/drawing/2014/main" id="{FA3870EA-44B1-1897-B9FB-9B88F7FA5E45}"/>
                    </a:ext>
                  </a:extLst>
                </p:cNvPr>
                <p:cNvGrpSpPr/>
                <p:nvPr/>
              </p:nvGrpSpPr>
              <p:grpSpPr>
                <a:xfrm>
                  <a:off x="3810000" y="1828800"/>
                  <a:ext cx="1776984" cy="1676400"/>
                  <a:chOff x="3810000" y="1828800"/>
                  <a:chExt cx="4038600" cy="3810000"/>
                </a:xfrm>
              </p:grpSpPr>
              <p:sp>
                <p:nvSpPr>
                  <p:cNvPr id="1033" name="Half Frame 1032">
                    <a:extLst>
                      <a:ext uri="{FF2B5EF4-FFF2-40B4-BE49-F238E27FC236}">
                        <a16:creationId xmlns:a16="http://schemas.microsoft.com/office/drawing/2014/main" id="{8E3F8F0D-362D-15C7-0001-B0B0C0745B1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4" name="Half Frame 1033">
                    <a:extLst>
                      <a:ext uri="{FF2B5EF4-FFF2-40B4-BE49-F238E27FC236}">
                        <a16:creationId xmlns:a16="http://schemas.microsoft.com/office/drawing/2014/main" id="{359A4F82-9C10-B725-DFAB-9633D4B1DFC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5" name="Half Frame 1034">
                    <a:extLst>
                      <a:ext uri="{FF2B5EF4-FFF2-40B4-BE49-F238E27FC236}">
                        <a16:creationId xmlns:a16="http://schemas.microsoft.com/office/drawing/2014/main" id="{F49D008D-DD29-3A27-A51C-5B7FD08008A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6" name="Half Frame 1035">
                    <a:extLst>
                      <a:ext uri="{FF2B5EF4-FFF2-40B4-BE49-F238E27FC236}">
                        <a16:creationId xmlns:a16="http://schemas.microsoft.com/office/drawing/2014/main" id="{33DC26BB-84C7-1096-88F3-A9239BFC9C6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7" name="Donut 745">
                    <a:extLst>
                      <a:ext uri="{FF2B5EF4-FFF2-40B4-BE49-F238E27FC236}">
                        <a16:creationId xmlns:a16="http://schemas.microsoft.com/office/drawing/2014/main" id="{8E37F614-285E-E4BD-6807-6BD690F443E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8" name="Diamond 1037">
                    <a:extLst>
                      <a:ext uri="{FF2B5EF4-FFF2-40B4-BE49-F238E27FC236}">
                        <a16:creationId xmlns:a16="http://schemas.microsoft.com/office/drawing/2014/main" id="{0E156B65-3639-7E51-A8D9-7CA8614F612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Diamond 1038">
                    <a:extLst>
                      <a:ext uri="{FF2B5EF4-FFF2-40B4-BE49-F238E27FC236}">
                        <a16:creationId xmlns:a16="http://schemas.microsoft.com/office/drawing/2014/main" id="{E308EEA0-77DD-FF7A-BF0A-FADAB81C23A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Diamond 1039">
                    <a:extLst>
                      <a:ext uri="{FF2B5EF4-FFF2-40B4-BE49-F238E27FC236}">
                        <a16:creationId xmlns:a16="http://schemas.microsoft.com/office/drawing/2014/main" id="{34865219-C87C-73E3-FA9E-0824BD61596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Diamond 1040">
                    <a:extLst>
                      <a:ext uri="{FF2B5EF4-FFF2-40B4-BE49-F238E27FC236}">
                        <a16:creationId xmlns:a16="http://schemas.microsoft.com/office/drawing/2014/main" id="{0A3DF18A-AD3C-1651-EE74-62A480EA1C8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38">
                  <a:extLst>
                    <a:ext uri="{FF2B5EF4-FFF2-40B4-BE49-F238E27FC236}">
                      <a16:creationId xmlns:a16="http://schemas.microsoft.com/office/drawing/2014/main" id="{5E0BD3E9-5ECE-0882-9A41-1B820D3BE194}"/>
                    </a:ext>
                  </a:extLst>
                </p:cNvPr>
                <p:cNvGrpSpPr/>
                <p:nvPr/>
              </p:nvGrpSpPr>
              <p:grpSpPr>
                <a:xfrm>
                  <a:off x="5314014" y="1757596"/>
                  <a:ext cx="1776984" cy="1676400"/>
                  <a:chOff x="3810000" y="1828800"/>
                  <a:chExt cx="4038600" cy="3810000"/>
                </a:xfrm>
              </p:grpSpPr>
              <p:sp>
                <p:nvSpPr>
                  <p:cNvPr id="126" name="Half Frame 125">
                    <a:extLst>
                      <a:ext uri="{FF2B5EF4-FFF2-40B4-BE49-F238E27FC236}">
                        <a16:creationId xmlns:a16="http://schemas.microsoft.com/office/drawing/2014/main" id="{2727DA3A-412F-A311-95C8-AA39CC259E7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Half Frame 126">
                    <a:extLst>
                      <a:ext uri="{FF2B5EF4-FFF2-40B4-BE49-F238E27FC236}">
                        <a16:creationId xmlns:a16="http://schemas.microsoft.com/office/drawing/2014/main" id="{95CAF372-6D4A-ADCD-0A0D-2AD44CB74AB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4" name="Half Frame 1023">
                    <a:extLst>
                      <a:ext uri="{FF2B5EF4-FFF2-40B4-BE49-F238E27FC236}">
                        <a16:creationId xmlns:a16="http://schemas.microsoft.com/office/drawing/2014/main" id="{063215DC-8D7D-C826-A2F1-F917D675E64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6" name="Half Frame 1025">
                    <a:extLst>
                      <a:ext uri="{FF2B5EF4-FFF2-40B4-BE49-F238E27FC236}">
                        <a16:creationId xmlns:a16="http://schemas.microsoft.com/office/drawing/2014/main" id="{D5963BA6-4621-FC14-AA5D-03DEB4AA3EF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7" name="Donut 736">
                    <a:extLst>
                      <a:ext uri="{FF2B5EF4-FFF2-40B4-BE49-F238E27FC236}">
                        <a16:creationId xmlns:a16="http://schemas.microsoft.com/office/drawing/2014/main" id="{CC2C5C96-19A1-306A-0DDB-F2FA4FCB8BD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9" name="Diamond 1028">
                    <a:extLst>
                      <a:ext uri="{FF2B5EF4-FFF2-40B4-BE49-F238E27FC236}">
                        <a16:creationId xmlns:a16="http://schemas.microsoft.com/office/drawing/2014/main" id="{ECECBCBE-DA1A-3451-BFB5-D37AA779A08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Diamond 1029">
                    <a:extLst>
                      <a:ext uri="{FF2B5EF4-FFF2-40B4-BE49-F238E27FC236}">
                        <a16:creationId xmlns:a16="http://schemas.microsoft.com/office/drawing/2014/main" id="{E940DE92-85C7-6E5F-F960-3EE0786AFD6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Diamond 1030">
                    <a:extLst>
                      <a:ext uri="{FF2B5EF4-FFF2-40B4-BE49-F238E27FC236}">
                        <a16:creationId xmlns:a16="http://schemas.microsoft.com/office/drawing/2014/main" id="{E3E015D1-5B51-62A2-7B73-1FF5BC8D073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Diamond 1031">
                    <a:extLst>
                      <a:ext uri="{FF2B5EF4-FFF2-40B4-BE49-F238E27FC236}">
                        <a16:creationId xmlns:a16="http://schemas.microsoft.com/office/drawing/2014/main" id="{D8C2891C-3DAC-9B21-452F-C33D29AEB36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48">
                  <a:extLst>
                    <a:ext uri="{FF2B5EF4-FFF2-40B4-BE49-F238E27FC236}">
                      <a16:creationId xmlns:a16="http://schemas.microsoft.com/office/drawing/2014/main" id="{9395FD98-78B6-BB77-5B27-726BD8A1E946}"/>
                    </a:ext>
                  </a:extLst>
                </p:cNvPr>
                <p:cNvGrpSpPr/>
                <p:nvPr/>
              </p:nvGrpSpPr>
              <p:grpSpPr>
                <a:xfrm>
                  <a:off x="6738077" y="1677648"/>
                  <a:ext cx="1776984" cy="1676400"/>
                  <a:chOff x="3810000" y="1828800"/>
                  <a:chExt cx="4038600" cy="3810000"/>
                </a:xfrm>
              </p:grpSpPr>
              <p:sp>
                <p:nvSpPr>
                  <p:cNvPr id="117" name="Half Frame 116">
                    <a:extLst>
                      <a:ext uri="{FF2B5EF4-FFF2-40B4-BE49-F238E27FC236}">
                        <a16:creationId xmlns:a16="http://schemas.microsoft.com/office/drawing/2014/main" id="{878C7204-9CDA-B231-7B5F-8118F816CBE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Half Frame 117">
                    <a:extLst>
                      <a:ext uri="{FF2B5EF4-FFF2-40B4-BE49-F238E27FC236}">
                        <a16:creationId xmlns:a16="http://schemas.microsoft.com/office/drawing/2014/main" id="{183B472A-D5B4-4EB6-69D5-F1F60B2F386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118">
                    <a:extLst>
                      <a:ext uri="{FF2B5EF4-FFF2-40B4-BE49-F238E27FC236}">
                        <a16:creationId xmlns:a16="http://schemas.microsoft.com/office/drawing/2014/main" id="{E8F5E823-D5DB-1FAC-131B-81D08ECDA46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97F90235-EE12-642E-945E-5F7893806EE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onut 727">
                    <a:extLst>
                      <a:ext uri="{FF2B5EF4-FFF2-40B4-BE49-F238E27FC236}">
                        <a16:creationId xmlns:a16="http://schemas.microsoft.com/office/drawing/2014/main" id="{6CDCCCFC-0E94-D33A-A538-6A32FA09D12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iamond 121">
                    <a:extLst>
                      <a:ext uri="{FF2B5EF4-FFF2-40B4-BE49-F238E27FC236}">
                        <a16:creationId xmlns:a16="http://schemas.microsoft.com/office/drawing/2014/main" id="{6F857886-1171-417F-12AE-1A7B037F79D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1446D950-1699-F16F-68C1-E6E80FFEAC0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9DEEA343-E050-10E3-405F-EFFA3FA6918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D02F4FEA-8BE5-C6DC-DED7-44D419A030B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079" name="TextBox 1078">
            <a:extLst>
              <a:ext uri="{FF2B5EF4-FFF2-40B4-BE49-F238E27FC236}">
                <a16:creationId xmlns:a16="http://schemas.microsoft.com/office/drawing/2014/main" id="{BEE0C102-38F8-570C-6E6D-B10300E623A3}"/>
              </a:ext>
            </a:extLst>
          </p:cNvPr>
          <p:cNvSpPr txBox="1"/>
          <p:nvPr/>
        </p:nvSpPr>
        <p:spPr>
          <a:xfrm>
            <a:off x="4538015" y="5810635"/>
            <a:ext cx="7535569" cy="646331"/>
          </a:xfrm>
          <a:prstGeom prst="rect">
            <a:avLst/>
          </a:prstGeom>
          <a:noFill/>
        </p:spPr>
        <p:txBody>
          <a:bodyPr wrap="square">
            <a:spAutoFit/>
          </a:bodyPr>
          <a:lstStyle/>
          <a:p>
            <a:r>
              <a:rPr lang="en-US" b="1" dirty="0">
                <a:solidFill>
                  <a:schemeClr val="bg1"/>
                </a:solidFill>
                <a:latin typeface="Calibri" panose="020F0502020204030204" pitchFamily="34" charset="0"/>
              </a:rPr>
              <a:t>B</a:t>
            </a:r>
            <a:r>
              <a:rPr lang="en-US" b="1" i="0" dirty="0">
                <a:solidFill>
                  <a:schemeClr val="bg1"/>
                </a:solidFill>
                <a:effectLst/>
                <a:latin typeface="Calibri" panose="020F0502020204030204" pitchFamily="34" charset="0"/>
              </a:rPr>
              <a:t>ecause Heavenly Father and Jesus Christ know each of us, They can acknowledge our good works and warn us of needed changes</a:t>
            </a:r>
            <a:endParaRPr lang="en-US" dirty="0">
              <a:solidFill>
                <a:schemeClr val="bg1"/>
              </a:solidFill>
            </a:endParaRPr>
          </a:p>
        </p:txBody>
      </p:sp>
    </p:spTree>
    <p:extLst>
      <p:ext uri="{BB962C8B-B14F-4D97-AF65-F5344CB8AC3E}">
        <p14:creationId xmlns:p14="http://schemas.microsoft.com/office/powerpoint/2010/main" val="3781421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12BFB-58A0-C9BE-ABFD-B25E71F74436}"/>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1028"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40A89E01-F909-4358-B77F-5F51DACD4F46}"/>
              </a:ext>
            </a:extLst>
          </p:cNvPr>
          <p:cNvPicPr>
            <a:picLocks noChangeAspect="1"/>
          </p:cNvPicPr>
          <p:nvPr/>
        </p:nvPicPr>
        <p:blipFill rotWithShape="1">
          <a:blip r:embed="rId3">
            <a:extLst>
              <a:ext uri="{28A0092B-C50C-407E-A947-70E740481C1C}">
                <a14:useLocalDpi xmlns:a14="http://schemas.microsoft.com/office/drawing/2010/main" val="0"/>
              </a:ext>
            </a:extLst>
          </a:blip>
          <a:srcRect l="1901" t="1036"/>
          <a:stretch/>
        </p:blipFill>
        <p:spPr>
          <a:xfrm>
            <a:off x="3012707" y="336884"/>
            <a:ext cx="6288455" cy="6249653"/>
          </a:xfrm>
          <a:prstGeom prst="rect">
            <a:avLst/>
          </a:prstGeom>
        </p:spPr>
      </p:pic>
    </p:spTree>
    <p:extLst>
      <p:ext uri="{BB962C8B-B14F-4D97-AF65-F5344CB8AC3E}">
        <p14:creationId xmlns:p14="http://schemas.microsoft.com/office/powerpoint/2010/main" val="170115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7" name="Object 3"/>
          <p:cNvGraphicFramePr>
            <a:graphicFrameLocks noChangeAspect="1"/>
          </p:cNvGraphicFramePr>
          <p:nvPr/>
        </p:nvGraphicFramePr>
        <p:xfrm>
          <a:off x="1981201" y="152401"/>
          <a:ext cx="8239125" cy="6181725"/>
        </p:xfrm>
        <a:graphic>
          <a:graphicData uri="http://schemas.openxmlformats.org/presentationml/2006/ole">
            <mc:AlternateContent xmlns:mc="http://schemas.openxmlformats.org/markup-compatibility/2006">
              <mc:Choice xmlns:v="urn:schemas-microsoft-com:vml" Requires="v">
                <p:oleObj name="Presentation" r:id="rId2" imgW="4572000" imgH="3429000" progId="PowerPoint.Show.8">
                  <p:embed/>
                </p:oleObj>
              </mc:Choice>
              <mc:Fallback>
                <p:oleObj name="Presentation" r:id="rId2" imgW="4572000" imgH="3429000" progId="PowerPoint.Show.8">
                  <p:embed/>
                  <p:pic>
                    <p:nvPicPr>
                      <p:cNvPr id="102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1"/>
                        <a:ext cx="8239125" cy="618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246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solidFill>
                  <a:schemeClr val="bg1"/>
                </a:solidFill>
              </a:rPr>
              <a:t>Symbolism---Numbers</a:t>
            </a:r>
          </a:p>
        </p:txBody>
      </p:sp>
      <p:sp>
        <p:nvSpPr>
          <p:cNvPr id="6" name="TextBox 5"/>
          <p:cNvSpPr txBox="1"/>
          <p:nvPr/>
        </p:nvSpPr>
        <p:spPr>
          <a:xfrm>
            <a:off x="1524000" y="733247"/>
            <a:ext cx="4953000" cy="6555641"/>
          </a:xfrm>
          <a:prstGeom prst="rect">
            <a:avLst/>
          </a:prstGeom>
          <a:noFill/>
        </p:spPr>
        <p:txBody>
          <a:bodyPr wrap="square" rtlCol="0">
            <a:spAutoFit/>
          </a:bodyPr>
          <a:lstStyle/>
          <a:p>
            <a:r>
              <a:rPr lang="en-US" sz="2800" dirty="0">
                <a:solidFill>
                  <a:schemeClr val="bg1"/>
                </a:solidFill>
              </a:rPr>
              <a:t>1---Unity, God</a:t>
            </a:r>
          </a:p>
          <a:p>
            <a:endParaRPr lang="en-US" sz="2800" dirty="0">
              <a:solidFill>
                <a:schemeClr val="bg1"/>
              </a:solidFill>
            </a:endParaRPr>
          </a:p>
          <a:p>
            <a:r>
              <a:rPr lang="en-US" sz="2800" dirty="0">
                <a:solidFill>
                  <a:schemeClr val="bg1"/>
                </a:solidFill>
              </a:rPr>
              <a:t>3---God, Godhead, a word repeated three time means superlative, “the most”, or the “the best”</a:t>
            </a:r>
          </a:p>
          <a:p>
            <a:endParaRPr lang="en-US" sz="2800" dirty="0">
              <a:solidFill>
                <a:schemeClr val="bg1"/>
              </a:solidFill>
            </a:endParaRPr>
          </a:p>
          <a:p>
            <a:r>
              <a:rPr lang="en-US" sz="2800" dirty="0">
                <a:solidFill>
                  <a:schemeClr val="bg1"/>
                </a:solidFill>
              </a:rPr>
              <a:t>4---mankind, earth, (four angels over four parts of the earth)</a:t>
            </a:r>
          </a:p>
          <a:p>
            <a:endParaRPr lang="en-US" sz="2800" dirty="0">
              <a:solidFill>
                <a:schemeClr val="bg1"/>
              </a:solidFill>
            </a:endParaRPr>
          </a:p>
          <a:p>
            <a:r>
              <a:rPr lang="en-US" sz="2800" dirty="0">
                <a:solidFill>
                  <a:schemeClr val="bg1"/>
                </a:solidFill>
              </a:rPr>
              <a:t>7---Completeness, perfection. (When man lets God help, it leads to perfection. 4+3=7</a:t>
            </a:r>
          </a:p>
          <a:p>
            <a:r>
              <a:rPr lang="en-US" sz="2800" dirty="0" err="1">
                <a:solidFill>
                  <a:schemeClr val="bg1"/>
                </a:solidFill>
              </a:rPr>
              <a:t>Man+God</a:t>
            </a:r>
            <a:r>
              <a:rPr lang="en-US" sz="2800" dirty="0">
                <a:solidFill>
                  <a:schemeClr val="bg1"/>
                </a:solidFill>
              </a:rPr>
              <a:t>= perfection</a:t>
            </a:r>
          </a:p>
          <a:p>
            <a:endParaRPr lang="en-US" sz="2800" dirty="0">
              <a:solidFill>
                <a:schemeClr val="bg1"/>
              </a:solidFill>
            </a:endParaRPr>
          </a:p>
        </p:txBody>
      </p:sp>
      <p:sp>
        <p:nvSpPr>
          <p:cNvPr id="13" name="TextBox 12"/>
          <p:cNvSpPr txBox="1"/>
          <p:nvPr/>
        </p:nvSpPr>
        <p:spPr>
          <a:xfrm>
            <a:off x="6324600" y="733246"/>
            <a:ext cx="4343400" cy="6124754"/>
          </a:xfrm>
          <a:prstGeom prst="rect">
            <a:avLst/>
          </a:prstGeom>
          <a:noFill/>
        </p:spPr>
        <p:txBody>
          <a:bodyPr wrap="square" rtlCol="0">
            <a:spAutoFit/>
          </a:bodyPr>
          <a:lstStyle/>
          <a:p>
            <a:r>
              <a:rPr lang="en-US" sz="2800" dirty="0">
                <a:solidFill>
                  <a:schemeClr val="bg1"/>
                </a:solidFill>
              </a:rPr>
              <a:t>10---numerical perfection, well-organized (tithing, Ten Commandments)</a:t>
            </a:r>
          </a:p>
          <a:p>
            <a:endParaRPr lang="en-US" sz="2800" dirty="0">
              <a:solidFill>
                <a:schemeClr val="bg1"/>
              </a:solidFill>
            </a:endParaRPr>
          </a:p>
          <a:p>
            <a:r>
              <a:rPr lang="en-US" sz="2800" dirty="0">
                <a:solidFill>
                  <a:schemeClr val="bg1"/>
                </a:solidFill>
              </a:rPr>
              <a:t>12---divine government, God’s organization</a:t>
            </a:r>
          </a:p>
          <a:p>
            <a:endParaRPr lang="en-US" sz="2800" dirty="0">
              <a:solidFill>
                <a:schemeClr val="bg1"/>
              </a:solidFill>
            </a:endParaRPr>
          </a:p>
          <a:p>
            <a:r>
              <a:rPr lang="en-US" sz="2800" dirty="0">
                <a:solidFill>
                  <a:schemeClr val="bg1"/>
                </a:solidFill>
              </a:rPr>
              <a:t>40 days---literal, sometimes means “a long time”</a:t>
            </a:r>
          </a:p>
          <a:p>
            <a:endParaRPr lang="en-US" sz="2800" dirty="0">
              <a:solidFill>
                <a:schemeClr val="bg1"/>
              </a:solidFill>
            </a:endParaRPr>
          </a:p>
          <a:p>
            <a:r>
              <a:rPr lang="en-US" sz="2800" dirty="0">
                <a:solidFill>
                  <a:schemeClr val="bg1"/>
                </a:solidFill>
              </a:rPr>
              <a:t>Forever---endless, can sometimes be a specific period or age, not endless</a:t>
            </a:r>
          </a:p>
          <a:p>
            <a:endParaRPr lang="en-US" sz="2800"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71A1F-259F-1947-EDAF-EF0A5BFA7EF1}"/>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Ephesus: </a:t>
            </a:r>
            <a:r>
              <a:rPr lang="en-US" sz="2800" dirty="0">
                <a:solidFill>
                  <a:schemeClr val="bg1"/>
                </a:solidFill>
              </a:rPr>
              <a:t>Revelation 2:1-7</a:t>
            </a:r>
          </a:p>
        </p:txBody>
      </p:sp>
      <p:sp>
        <p:nvSpPr>
          <p:cNvPr id="4" name="TextBox 3"/>
          <p:cNvSpPr txBox="1"/>
          <p:nvPr/>
        </p:nvSpPr>
        <p:spPr>
          <a:xfrm>
            <a:off x="789272" y="838201"/>
            <a:ext cx="9497728" cy="3477875"/>
          </a:xfrm>
          <a:prstGeom prst="rect">
            <a:avLst/>
          </a:prstGeom>
          <a:noFill/>
        </p:spPr>
        <p:txBody>
          <a:bodyPr wrap="square" rtlCol="0">
            <a:spAutoFit/>
          </a:bodyPr>
          <a:lstStyle/>
          <a:p>
            <a:r>
              <a:rPr lang="en-US" sz="2000" dirty="0">
                <a:solidFill>
                  <a:schemeClr val="bg1"/>
                </a:solidFill>
              </a:rPr>
              <a:t>The largest city in Asia Minor. It was an import and harbor</a:t>
            </a:r>
          </a:p>
          <a:p>
            <a:r>
              <a:rPr lang="en-US" sz="2000" dirty="0">
                <a:solidFill>
                  <a:schemeClr val="bg1"/>
                </a:solidFill>
              </a:rPr>
              <a:t> and junction for important highways and trade routes. It </a:t>
            </a:r>
          </a:p>
          <a:p>
            <a:r>
              <a:rPr lang="en-US" sz="2000" dirty="0">
                <a:solidFill>
                  <a:schemeClr val="bg1"/>
                </a:solidFill>
              </a:rPr>
              <a:t>was famous throughout the world for its magnificent temple</a:t>
            </a:r>
          </a:p>
          <a:p>
            <a:r>
              <a:rPr lang="en-US" sz="2000" dirty="0">
                <a:solidFill>
                  <a:schemeClr val="bg1"/>
                </a:solidFill>
              </a:rPr>
              <a:t> of Diana, one of the seven wonders of the ancient world. </a:t>
            </a:r>
          </a:p>
          <a:p>
            <a:r>
              <a:rPr lang="en-US" sz="2000" dirty="0">
                <a:solidFill>
                  <a:schemeClr val="bg1"/>
                </a:solidFill>
              </a:rPr>
              <a:t>The temple was the center of the riot in Ephesus involving the apostle Paul. His preaching threatened to destroy the business of the local artisans who made silver models of the temple to sell to tourists and worshippers (Acts 19:23). At the time of Paul, the port was filling with silt from the river </a:t>
            </a:r>
            <a:r>
              <a:rPr lang="en-US" sz="2000" dirty="0" err="1">
                <a:solidFill>
                  <a:schemeClr val="bg1"/>
                </a:solidFill>
              </a:rPr>
              <a:t>Cayster</a:t>
            </a:r>
            <a:r>
              <a:rPr lang="en-US" sz="2000" dirty="0">
                <a:solidFill>
                  <a:schemeClr val="bg1"/>
                </a:solidFill>
              </a:rPr>
              <a:t>, and, while still a major city, Ephesus was in a state of gradual decline. Ephesus was the center of the Christian church for many years until the center gradually shifted to Rome. </a:t>
            </a:r>
            <a:r>
              <a:rPr lang="en-US" sz="2000" b="0" i="0" dirty="0">
                <a:solidFill>
                  <a:schemeClr val="bg1"/>
                </a:solidFill>
                <a:effectLst/>
              </a:rPr>
              <a:t>The </a:t>
            </a:r>
            <a:r>
              <a:rPr lang="en-US" sz="2000" b="0" i="1" dirty="0">
                <a:solidFill>
                  <a:schemeClr val="bg1"/>
                </a:solidFill>
                <a:effectLst/>
              </a:rPr>
              <a:t>Nicolaitans</a:t>
            </a:r>
            <a:r>
              <a:rPr lang="en-US" sz="2000" b="0" i="0" dirty="0">
                <a:solidFill>
                  <a:schemeClr val="bg1"/>
                </a:solidFill>
                <a:effectLst/>
              </a:rPr>
              <a:t> were a religious group who claimed they could commit sexual sin without punishment because the grace of God would save them.</a:t>
            </a:r>
            <a:endParaRPr lang="en-US" sz="2000" dirty="0">
              <a:solidFill>
                <a:schemeClr val="bg1"/>
              </a:solidFill>
            </a:endParaRPr>
          </a:p>
        </p:txBody>
      </p:sp>
      <p:pic>
        <p:nvPicPr>
          <p:cNvPr id="6" name="Picture 5">
            <a:extLst>
              <a:ext uri="{FF2B5EF4-FFF2-40B4-BE49-F238E27FC236}">
                <a16:creationId xmlns:a16="http://schemas.microsoft.com/office/drawing/2014/main" id="{6171BB93-F88C-4ADF-82DC-BB918803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231" y="4241800"/>
            <a:ext cx="3378200" cy="2463800"/>
          </a:xfrm>
          <a:prstGeom prst="rect">
            <a:avLst/>
          </a:prstGeom>
        </p:spPr>
      </p:pic>
      <p:pic>
        <p:nvPicPr>
          <p:cNvPr id="8" name="Picture 7">
            <a:extLst>
              <a:ext uri="{FF2B5EF4-FFF2-40B4-BE49-F238E27FC236}">
                <a16:creationId xmlns:a16="http://schemas.microsoft.com/office/drawing/2014/main" id="{4DA9DDA1-3354-41D5-93C2-1BCC30060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372" y="152400"/>
            <a:ext cx="1790700" cy="1854200"/>
          </a:xfrm>
          <a:prstGeom prst="rect">
            <a:avLst/>
          </a:prstGeom>
        </p:spPr>
      </p:pic>
      <p:pic>
        <p:nvPicPr>
          <p:cNvPr id="10" name="Picture 9">
            <a:extLst>
              <a:ext uri="{FF2B5EF4-FFF2-40B4-BE49-F238E27FC236}">
                <a16:creationId xmlns:a16="http://schemas.microsoft.com/office/drawing/2014/main" id="{07AFC34D-DBA5-4600-AAEA-4E4C7A6A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9262" y="4255008"/>
            <a:ext cx="2145792" cy="2450592"/>
          </a:xfrm>
          <a:prstGeom prst="rect">
            <a:avLst/>
          </a:prstGeom>
        </p:spPr>
      </p:pic>
    </p:spTree>
    <p:extLst>
      <p:ext uri="{BB962C8B-B14F-4D97-AF65-F5344CB8AC3E}">
        <p14:creationId xmlns:p14="http://schemas.microsoft.com/office/powerpoint/2010/main" val="37868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EAEC5-B2AF-4D48-B569-BE988B92A729}"/>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Smyrna   </a:t>
            </a:r>
            <a:r>
              <a:rPr lang="en-US" sz="2400" dirty="0">
                <a:solidFill>
                  <a:schemeClr val="bg1"/>
                </a:solidFill>
              </a:rPr>
              <a:t>Revelation 2:8-10</a:t>
            </a:r>
          </a:p>
        </p:txBody>
      </p:sp>
      <p:pic>
        <p:nvPicPr>
          <p:cNvPr id="6" name="Picture 5">
            <a:extLst>
              <a:ext uri="{FF2B5EF4-FFF2-40B4-BE49-F238E27FC236}">
                <a16:creationId xmlns:a16="http://schemas.microsoft.com/office/drawing/2014/main" id="{FAF4B413-AF09-41B2-8785-262316DBE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126" y="4316076"/>
            <a:ext cx="3238500" cy="2343150"/>
          </a:xfrm>
          <a:prstGeom prst="rect">
            <a:avLst/>
          </a:prstGeom>
        </p:spPr>
      </p:pic>
      <p:pic>
        <p:nvPicPr>
          <p:cNvPr id="8" name="Picture 7">
            <a:extLst>
              <a:ext uri="{FF2B5EF4-FFF2-40B4-BE49-F238E27FC236}">
                <a16:creationId xmlns:a16="http://schemas.microsoft.com/office/drawing/2014/main" id="{07273B6E-51BB-4793-AB77-15B36AA8B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284" y="4819650"/>
            <a:ext cx="2011680" cy="1524000"/>
          </a:xfrm>
          <a:prstGeom prst="rect">
            <a:avLst/>
          </a:prstGeom>
        </p:spPr>
      </p:pic>
      <p:pic>
        <p:nvPicPr>
          <p:cNvPr id="10" name="Picture 9">
            <a:extLst>
              <a:ext uri="{FF2B5EF4-FFF2-40B4-BE49-F238E27FC236}">
                <a16:creationId xmlns:a16="http://schemas.microsoft.com/office/drawing/2014/main" id="{BDB6123B-5AE0-4CE2-892A-01CD10E68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9143" y="4457700"/>
            <a:ext cx="3009900" cy="2247900"/>
          </a:xfrm>
          <a:prstGeom prst="rect">
            <a:avLst/>
          </a:prstGeom>
        </p:spPr>
      </p:pic>
      <p:pic>
        <p:nvPicPr>
          <p:cNvPr id="12" name="Picture 11">
            <a:extLst>
              <a:ext uri="{FF2B5EF4-FFF2-40B4-BE49-F238E27FC236}">
                <a16:creationId xmlns:a16="http://schemas.microsoft.com/office/drawing/2014/main" id="{2B36997B-5313-47C0-B6AA-40442F926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143" y="302448"/>
            <a:ext cx="19939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1533525" y="778432"/>
            <a:ext cx="8534400" cy="3477875"/>
          </a:xfrm>
          <a:prstGeom prst="rect">
            <a:avLst/>
          </a:prstGeom>
          <a:noFill/>
        </p:spPr>
        <p:txBody>
          <a:bodyPr wrap="square" rtlCol="0">
            <a:spAutoFit/>
          </a:bodyPr>
          <a:lstStyle/>
          <a:p>
            <a:r>
              <a:rPr lang="en-US" sz="2000" dirty="0">
                <a:solidFill>
                  <a:schemeClr val="bg1"/>
                </a:solidFill>
              </a:rPr>
              <a:t>Called the “Jewel of Asia.” Situated on an excellent harbor </a:t>
            </a:r>
          </a:p>
          <a:p>
            <a:r>
              <a:rPr lang="en-US" sz="2000" dirty="0">
                <a:solidFill>
                  <a:schemeClr val="bg1"/>
                </a:solidFill>
              </a:rPr>
              <a:t>that is still one of the major ports of Turkey (present day </a:t>
            </a:r>
          </a:p>
          <a:p>
            <a:r>
              <a:rPr lang="en-US" sz="2000" dirty="0">
                <a:solidFill>
                  <a:schemeClr val="bg1"/>
                </a:solidFill>
              </a:rPr>
              <a:t>Izmir). Smyrna was an important trade center. It was</a:t>
            </a:r>
          </a:p>
          <a:p>
            <a:r>
              <a:rPr lang="en-US" sz="2000" dirty="0">
                <a:solidFill>
                  <a:schemeClr val="bg1"/>
                </a:solidFill>
              </a:rPr>
              <a:t> destroyed by an earthquake in 627 BC and was rebuilt,</a:t>
            </a:r>
          </a:p>
          <a:p>
            <a:r>
              <a:rPr lang="en-US" sz="2000" dirty="0">
                <a:solidFill>
                  <a:schemeClr val="bg1"/>
                </a:solidFill>
              </a:rPr>
              <a:t> one of the few “planned” cities of the ancient world. Smyrna built a temple to the goddess of Rome and was one of the first and foremost cities to heartily embrace the Imperial Cult or emperor worship. The Saints of Smyrna faced intense persecution and struggled under the burden of poverty. Special encouragement to the servants in Smyrna. It is interesting to note that Polycarp, the Bishop of Smyrna, was martyred when he refused to deny Christ. He was burned at the stake and smitten with a sword as the flames encircled him. </a:t>
            </a:r>
          </a:p>
        </p:txBody>
      </p:sp>
    </p:spTree>
    <p:extLst>
      <p:ext uri="{BB962C8B-B14F-4D97-AF65-F5344CB8AC3E}">
        <p14:creationId xmlns:p14="http://schemas.microsoft.com/office/powerpoint/2010/main" val="1906445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5DAC4E-FEE9-12F1-5237-B57374942B27}"/>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err="1">
                <a:solidFill>
                  <a:schemeClr val="bg1"/>
                </a:solidFill>
              </a:rPr>
              <a:t>Pergamos</a:t>
            </a:r>
            <a:r>
              <a:rPr lang="en-US" sz="4000" dirty="0">
                <a:solidFill>
                  <a:schemeClr val="bg1"/>
                </a:solidFill>
              </a:rPr>
              <a:t>	</a:t>
            </a:r>
            <a:r>
              <a:rPr lang="en-US" sz="2400" dirty="0">
                <a:solidFill>
                  <a:schemeClr val="bg1"/>
                </a:solidFill>
              </a:rPr>
              <a:t>Revelation 2:12-17</a:t>
            </a:r>
          </a:p>
        </p:txBody>
      </p:sp>
      <p:sp>
        <p:nvSpPr>
          <p:cNvPr id="4" name="TextBox 3"/>
          <p:cNvSpPr txBox="1"/>
          <p:nvPr/>
        </p:nvSpPr>
        <p:spPr>
          <a:xfrm>
            <a:off x="1752600" y="838200"/>
            <a:ext cx="9772650" cy="1938992"/>
          </a:xfrm>
          <a:prstGeom prst="rect">
            <a:avLst/>
          </a:prstGeom>
          <a:noFill/>
        </p:spPr>
        <p:txBody>
          <a:bodyPr wrap="square" rtlCol="0">
            <a:spAutoFit/>
          </a:bodyPr>
          <a:lstStyle/>
          <a:p>
            <a:r>
              <a:rPr lang="en-US" sz="2000" dirty="0">
                <a:solidFill>
                  <a:schemeClr val="bg1"/>
                </a:solidFill>
              </a:rPr>
              <a:t>This city was the provincial capital of Asia, the seat of the proconsul of Rome. </a:t>
            </a:r>
            <a:r>
              <a:rPr lang="en-US" sz="2000" dirty="0" err="1">
                <a:solidFill>
                  <a:schemeClr val="bg1"/>
                </a:solidFill>
              </a:rPr>
              <a:t>Pergamos</a:t>
            </a:r>
            <a:r>
              <a:rPr lang="en-US" sz="2000" dirty="0">
                <a:solidFill>
                  <a:schemeClr val="bg1"/>
                </a:solidFill>
              </a:rPr>
              <a:t> became a major center for emperor worship and was most famous for its library which housed over 200,000 scrolls. It was also a major center for the worship of the serpent god, whose  3 temples stood in the city. The city was a place of much wickedness. </a:t>
            </a:r>
            <a:r>
              <a:rPr lang="en-US" sz="2000" b="0" i="0" dirty="0">
                <a:solidFill>
                  <a:schemeClr val="bg1"/>
                </a:solidFill>
                <a:effectLst/>
              </a:rPr>
              <a:t>The </a:t>
            </a:r>
            <a:r>
              <a:rPr lang="en-US" sz="2000" b="0" i="1" dirty="0">
                <a:solidFill>
                  <a:schemeClr val="bg1"/>
                </a:solidFill>
                <a:effectLst/>
              </a:rPr>
              <a:t>doctrine of Balaam</a:t>
            </a:r>
            <a:r>
              <a:rPr lang="en-US" sz="2000" b="0" i="0" dirty="0">
                <a:solidFill>
                  <a:schemeClr val="bg1"/>
                </a:solidFill>
                <a:effectLst/>
              </a:rPr>
              <a:t> refers to breaking God’s commandments to satisfy worldly desires or to seek the honors of men.</a:t>
            </a:r>
            <a:endParaRPr lang="en-US" sz="2000" dirty="0">
              <a:solidFill>
                <a:schemeClr val="bg1"/>
              </a:solidFill>
            </a:endParaRPr>
          </a:p>
        </p:txBody>
      </p:sp>
      <p:pic>
        <p:nvPicPr>
          <p:cNvPr id="6" name="Picture 5">
            <a:extLst>
              <a:ext uri="{FF2B5EF4-FFF2-40B4-BE49-F238E27FC236}">
                <a16:creationId xmlns:a16="http://schemas.microsoft.com/office/drawing/2014/main" id="{1BB8758A-BB31-4B47-B737-95395197F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484" y="2578250"/>
            <a:ext cx="8023031" cy="4127350"/>
          </a:xfrm>
          <a:prstGeom prst="rect">
            <a:avLst/>
          </a:prstGeom>
        </p:spPr>
      </p:pic>
    </p:spTree>
    <p:extLst>
      <p:ext uri="{BB962C8B-B14F-4D97-AF65-F5344CB8AC3E}">
        <p14:creationId xmlns:p14="http://schemas.microsoft.com/office/powerpoint/2010/main" val="3608495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5B308-5F48-8F4B-D74E-574D8602DF1C}"/>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Thyatira 	</a:t>
            </a:r>
            <a:r>
              <a:rPr lang="en-US" sz="2400" dirty="0">
                <a:solidFill>
                  <a:schemeClr val="bg1"/>
                </a:solidFill>
              </a:rPr>
              <a:t>Revelation 2:18-29</a:t>
            </a:r>
          </a:p>
        </p:txBody>
      </p:sp>
      <p:sp>
        <p:nvSpPr>
          <p:cNvPr id="4" name="TextBox 3"/>
          <p:cNvSpPr txBox="1"/>
          <p:nvPr/>
        </p:nvSpPr>
        <p:spPr>
          <a:xfrm>
            <a:off x="1752600" y="838201"/>
            <a:ext cx="8686800" cy="3170099"/>
          </a:xfrm>
          <a:prstGeom prst="rect">
            <a:avLst/>
          </a:prstGeom>
          <a:noFill/>
        </p:spPr>
        <p:txBody>
          <a:bodyPr wrap="square" rtlCol="0">
            <a:spAutoFit/>
          </a:bodyPr>
          <a:lstStyle/>
          <a:p>
            <a:r>
              <a:rPr lang="en-US" sz="2000" dirty="0">
                <a:solidFill>
                  <a:schemeClr val="bg1"/>
                </a:solidFill>
              </a:rPr>
              <a:t>Even though Thyatira was the smallest of the seven cities, </a:t>
            </a:r>
          </a:p>
          <a:p>
            <a:r>
              <a:rPr lang="en-US" sz="2000" dirty="0">
                <a:solidFill>
                  <a:schemeClr val="bg1"/>
                </a:solidFill>
              </a:rPr>
              <a:t>they received the longest letter. The city was best known as</a:t>
            </a:r>
          </a:p>
          <a:p>
            <a:r>
              <a:rPr lang="en-US" sz="2000" dirty="0">
                <a:solidFill>
                  <a:schemeClr val="bg1"/>
                </a:solidFill>
              </a:rPr>
              <a:t> a center for many craft guilds, including dyeing of wool.</a:t>
            </a:r>
          </a:p>
          <a:p>
            <a:r>
              <a:rPr lang="en-US" sz="2000" dirty="0">
                <a:solidFill>
                  <a:schemeClr val="bg1"/>
                </a:solidFill>
              </a:rPr>
              <a:t> To be a member of one of the many trade guilds, you were</a:t>
            </a:r>
          </a:p>
          <a:p>
            <a:r>
              <a:rPr lang="en-US" sz="2000" dirty="0">
                <a:solidFill>
                  <a:schemeClr val="bg1"/>
                </a:solidFill>
              </a:rPr>
              <a:t> required to participate in the guild banquets. In these banquets, all meat and wine were sacrificed to the particular god associated with that guild. All those in attendance had to eat and drink—honoring their patron---and they were also expected to participate in the other “festivities”, which were often public and sexual in nature. The city was a garrison city. The military spirit was stressed highly and its chief deity, a son-god, was portrayed in attitudes of military prowess. </a:t>
            </a:r>
          </a:p>
        </p:txBody>
      </p:sp>
      <p:pic>
        <p:nvPicPr>
          <p:cNvPr id="6" name="Picture 5">
            <a:extLst>
              <a:ext uri="{FF2B5EF4-FFF2-40B4-BE49-F238E27FC236}">
                <a16:creationId xmlns:a16="http://schemas.microsoft.com/office/drawing/2014/main" id="{1EAE572F-FA63-4626-851D-5483D283F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346" y="249660"/>
            <a:ext cx="7315834" cy="6358679"/>
          </a:xfrm>
          <a:prstGeom prst="rect">
            <a:avLst/>
          </a:prstGeom>
        </p:spPr>
      </p:pic>
    </p:spTree>
    <p:extLst>
      <p:ext uri="{BB962C8B-B14F-4D97-AF65-F5344CB8AC3E}">
        <p14:creationId xmlns:p14="http://schemas.microsoft.com/office/powerpoint/2010/main" val="3590586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FF753-0FBA-9D42-B3EC-2DEBEE2EAE6B}"/>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Sardis  </a:t>
            </a:r>
            <a:r>
              <a:rPr lang="en-US" sz="2400" dirty="0">
                <a:solidFill>
                  <a:schemeClr val="bg1"/>
                </a:solidFill>
              </a:rPr>
              <a:t>Revelation 3:1-6</a:t>
            </a:r>
          </a:p>
        </p:txBody>
      </p:sp>
      <p:sp>
        <p:nvSpPr>
          <p:cNvPr id="4" name="TextBox 3"/>
          <p:cNvSpPr txBox="1"/>
          <p:nvPr/>
        </p:nvSpPr>
        <p:spPr>
          <a:xfrm>
            <a:off x="1752600" y="838201"/>
            <a:ext cx="8686800" cy="2246769"/>
          </a:xfrm>
          <a:prstGeom prst="rect">
            <a:avLst/>
          </a:prstGeom>
          <a:noFill/>
        </p:spPr>
        <p:txBody>
          <a:bodyPr wrap="square" rtlCol="0">
            <a:spAutoFit/>
          </a:bodyPr>
          <a:lstStyle/>
          <a:p>
            <a:r>
              <a:rPr lang="en-US" sz="2000" dirty="0">
                <a:solidFill>
                  <a:schemeClr val="bg1"/>
                </a:solidFill>
              </a:rPr>
              <a:t>Sardis was located at the crossroads of five major land </a:t>
            </a:r>
          </a:p>
          <a:p>
            <a:r>
              <a:rPr lang="en-US" sz="2000" dirty="0">
                <a:solidFill>
                  <a:schemeClr val="bg1"/>
                </a:solidFill>
              </a:rPr>
              <a:t>routes and was an important inland trade center. </a:t>
            </a:r>
          </a:p>
          <a:p>
            <a:r>
              <a:rPr lang="en-US" sz="2000" dirty="0">
                <a:solidFill>
                  <a:schemeClr val="bg1"/>
                </a:solidFill>
              </a:rPr>
              <a:t>Thales, the first Greek philosopher, was from there. </a:t>
            </a:r>
          </a:p>
          <a:p>
            <a:r>
              <a:rPr lang="en-US" sz="2000" dirty="0">
                <a:solidFill>
                  <a:schemeClr val="bg1"/>
                </a:solidFill>
              </a:rPr>
              <a:t>Built on an impregnable cliff, made Sardis virtually impenetrable to attack. </a:t>
            </a:r>
          </a:p>
          <a:p>
            <a:r>
              <a:rPr lang="en-US" sz="2000" dirty="0">
                <a:solidFill>
                  <a:schemeClr val="bg1"/>
                </a:solidFill>
              </a:rPr>
              <a:t>The river which flowed through the town carried gold dust. It was renowned for its great wealth, and resulting inner softness and corruption. “I know thy works, that thou has a name (a reputation) that thou </a:t>
            </a:r>
            <a:r>
              <a:rPr lang="en-US" sz="2000" dirty="0" err="1">
                <a:solidFill>
                  <a:schemeClr val="bg1"/>
                </a:solidFill>
              </a:rPr>
              <a:t>livest</a:t>
            </a:r>
            <a:r>
              <a:rPr lang="en-US" sz="2000" dirty="0">
                <a:solidFill>
                  <a:schemeClr val="bg1"/>
                </a:solidFill>
              </a:rPr>
              <a:t> and art (spiritually) dead”</a:t>
            </a:r>
          </a:p>
        </p:txBody>
      </p:sp>
      <p:pic>
        <p:nvPicPr>
          <p:cNvPr id="6" name="Picture 5">
            <a:extLst>
              <a:ext uri="{FF2B5EF4-FFF2-40B4-BE49-F238E27FC236}">
                <a16:creationId xmlns:a16="http://schemas.microsoft.com/office/drawing/2014/main" id="{878AAD9D-61FE-4918-B6D2-B2A40A2DD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59" y="322819"/>
            <a:ext cx="10918882" cy="6212362"/>
          </a:xfrm>
          <a:prstGeom prst="rect">
            <a:avLst/>
          </a:prstGeom>
        </p:spPr>
      </p:pic>
    </p:spTree>
    <p:extLst>
      <p:ext uri="{BB962C8B-B14F-4D97-AF65-F5344CB8AC3E}">
        <p14:creationId xmlns:p14="http://schemas.microsoft.com/office/powerpoint/2010/main" val="3449267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3DF4A-3D1E-456C-5829-53501C46C8FE}"/>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818195E-1723-4854-9450-E0269E75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731" y="304529"/>
            <a:ext cx="10681118" cy="6248942"/>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Philadelphia  </a:t>
            </a:r>
            <a:r>
              <a:rPr lang="en-US" sz="2400" dirty="0">
                <a:solidFill>
                  <a:schemeClr val="bg1"/>
                </a:solidFill>
              </a:rPr>
              <a:t>Revelation 3:7-13</a:t>
            </a:r>
          </a:p>
        </p:txBody>
      </p:sp>
      <p:sp>
        <p:nvSpPr>
          <p:cNvPr id="4" name="TextBox 3"/>
          <p:cNvSpPr txBox="1"/>
          <p:nvPr/>
        </p:nvSpPr>
        <p:spPr>
          <a:xfrm>
            <a:off x="1752600" y="838200"/>
            <a:ext cx="8686800" cy="3785652"/>
          </a:xfrm>
          <a:prstGeom prst="rect">
            <a:avLst/>
          </a:prstGeom>
          <a:noFill/>
        </p:spPr>
        <p:txBody>
          <a:bodyPr wrap="square" rtlCol="0">
            <a:spAutoFit/>
          </a:bodyPr>
          <a:lstStyle/>
          <a:p>
            <a:r>
              <a:rPr lang="en-US" sz="2000" dirty="0">
                <a:solidFill>
                  <a:schemeClr val="bg1"/>
                </a:solidFill>
              </a:rPr>
              <a:t>Philadelphia was called the “Gateway to the East” </a:t>
            </a:r>
          </a:p>
          <a:p>
            <a:r>
              <a:rPr lang="en-US" sz="2000" dirty="0">
                <a:solidFill>
                  <a:schemeClr val="bg1"/>
                </a:solidFill>
              </a:rPr>
              <a:t>because of its location. Its name means city of brotherly </a:t>
            </a:r>
          </a:p>
          <a:p>
            <a:r>
              <a:rPr lang="en-US" sz="2000" dirty="0">
                <a:solidFill>
                  <a:schemeClr val="bg1"/>
                </a:solidFill>
              </a:rPr>
              <a:t>love. It was in the midst of an active volcanic region and </a:t>
            </a:r>
          </a:p>
          <a:p>
            <a:r>
              <a:rPr lang="en-US" sz="2000" dirty="0">
                <a:solidFill>
                  <a:schemeClr val="bg1"/>
                </a:solidFill>
              </a:rPr>
              <a:t>had several hot springs in the area. It was a city of great </a:t>
            </a:r>
          </a:p>
          <a:p>
            <a:r>
              <a:rPr lang="en-US" sz="2000" dirty="0">
                <a:solidFill>
                  <a:schemeClr val="bg1"/>
                </a:solidFill>
              </a:rPr>
              <a:t>idolatry Bacchus, the god of wine, was the primary god worshiped there, since Philadelphia lay in a rich area of vineyards. The city of Philadelphia was subject to frequent and sever earthquakes. Because of this situation, the people often fled to the open country living in tents or booths. The city was often shattered and the migrations from its ruins were frequent. The citizens lived in constant terror. Christ encouraged His people with the promise that if they were faithful, they would one day enter the New Jerusalem---the city of god, where they could dwell safely and “go no more out.” The message only acknowledges good works.</a:t>
            </a:r>
          </a:p>
        </p:txBody>
      </p:sp>
    </p:spTree>
    <p:extLst>
      <p:ext uri="{BB962C8B-B14F-4D97-AF65-F5344CB8AC3E}">
        <p14:creationId xmlns:p14="http://schemas.microsoft.com/office/powerpoint/2010/main" val="1952099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EF583-AA9D-61FC-7864-90D08E62B4EB}"/>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F56F16-8EF0-4E6E-BD17-D6A87A47E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353" y="401790"/>
            <a:ext cx="8522947" cy="6303810"/>
          </a:xfrm>
          <a:prstGeom prst="rect">
            <a:avLst/>
          </a:prstGeom>
        </p:spPr>
      </p:pic>
      <p:sp>
        <p:nvSpPr>
          <p:cNvPr id="3" name="TextBox 2"/>
          <p:cNvSpPr txBox="1"/>
          <p:nvPr/>
        </p:nvSpPr>
        <p:spPr>
          <a:xfrm>
            <a:off x="1828800" y="152400"/>
            <a:ext cx="8534400" cy="707886"/>
          </a:xfrm>
          <a:prstGeom prst="rect">
            <a:avLst/>
          </a:prstGeom>
          <a:noFill/>
        </p:spPr>
        <p:txBody>
          <a:bodyPr wrap="square" rtlCol="0">
            <a:spAutoFit/>
          </a:bodyPr>
          <a:lstStyle/>
          <a:p>
            <a:r>
              <a:rPr lang="en-US" sz="4000" dirty="0">
                <a:solidFill>
                  <a:schemeClr val="bg1"/>
                </a:solidFill>
              </a:rPr>
              <a:t>Laodicea  </a:t>
            </a:r>
            <a:r>
              <a:rPr lang="en-US" sz="2400" dirty="0">
                <a:solidFill>
                  <a:schemeClr val="bg1"/>
                </a:solidFill>
              </a:rPr>
              <a:t>Revelation 3:14-21</a:t>
            </a:r>
          </a:p>
        </p:txBody>
      </p:sp>
      <p:sp>
        <p:nvSpPr>
          <p:cNvPr id="4" name="TextBox 3"/>
          <p:cNvSpPr txBox="1"/>
          <p:nvPr/>
        </p:nvSpPr>
        <p:spPr>
          <a:xfrm>
            <a:off x="1752600" y="838201"/>
            <a:ext cx="8686800" cy="3477875"/>
          </a:xfrm>
          <a:prstGeom prst="rect">
            <a:avLst/>
          </a:prstGeom>
          <a:noFill/>
        </p:spPr>
        <p:txBody>
          <a:bodyPr wrap="square" rtlCol="0">
            <a:spAutoFit/>
          </a:bodyPr>
          <a:lstStyle/>
          <a:p>
            <a:r>
              <a:rPr lang="en-US" sz="2000" dirty="0">
                <a:solidFill>
                  <a:schemeClr val="bg1"/>
                </a:solidFill>
              </a:rPr>
              <a:t>Laodicea was located at the junction of two important valleys</a:t>
            </a:r>
          </a:p>
          <a:p>
            <a:r>
              <a:rPr lang="en-US" sz="2000" dirty="0">
                <a:solidFill>
                  <a:schemeClr val="bg1"/>
                </a:solidFill>
              </a:rPr>
              <a:t> and three major roads. Is was one of the richest commercial </a:t>
            </a:r>
          </a:p>
          <a:p>
            <a:r>
              <a:rPr lang="en-US" sz="2000" dirty="0">
                <a:solidFill>
                  <a:schemeClr val="bg1"/>
                </a:solidFill>
              </a:rPr>
              <a:t>centers in the ancient world. Laodicea was a center of learning,</a:t>
            </a:r>
          </a:p>
          <a:p>
            <a:r>
              <a:rPr lang="en-US" sz="2000" dirty="0">
                <a:solidFill>
                  <a:schemeClr val="bg1"/>
                </a:solidFill>
              </a:rPr>
              <a:t> art and culture. It was especially noted for its banking, its</a:t>
            </a:r>
          </a:p>
          <a:p>
            <a:r>
              <a:rPr lang="en-US" sz="2000" dirty="0">
                <a:solidFill>
                  <a:schemeClr val="bg1"/>
                </a:solidFill>
              </a:rPr>
              <a:t> manufacture of a unique black wool, and for a medical school that was famous for an eye salve made from </a:t>
            </a:r>
            <a:r>
              <a:rPr lang="en-US" sz="2000" dirty="0" err="1">
                <a:solidFill>
                  <a:schemeClr val="bg1"/>
                </a:solidFill>
              </a:rPr>
              <a:t>Phyrgian</a:t>
            </a:r>
            <a:r>
              <a:rPr lang="en-US" sz="2000" dirty="0">
                <a:solidFill>
                  <a:schemeClr val="bg1"/>
                </a:solidFill>
              </a:rPr>
              <a:t> stone (3:18). Hot springs, a short distance to the north, and a place of healing, sent steaming waters into the ice-cold streams from nearby mountains. By the time the water mixed and reached the city it was lukewarm. It had a reputation for accommodating itself to all peoples---a melting pot of diversity---a City of Compromise. </a:t>
            </a:r>
            <a:r>
              <a:rPr lang="en-US" sz="2000" b="0" i="0" dirty="0">
                <a:solidFill>
                  <a:schemeClr val="bg1"/>
                </a:solidFill>
                <a:effectLst/>
                <a:latin typeface="Calibri" panose="020F0502020204030204" pitchFamily="34" charset="0"/>
              </a:rPr>
              <a:t>The message only corrects imperfect works. Lukewarm means to not be fully committed to the gospel of Jesus Christ.</a:t>
            </a:r>
            <a:endParaRPr lang="en-US" sz="2000" dirty="0">
              <a:solidFill>
                <a:schemeClr val="bg1"/>
              </a:solidFill>
            </a:endParaRPr>
          </a:p>
        </p:txBody>
      </p:sp>
    </p:spTree>
    <p:extLst>
      <p:ext uri="{BB962C8B-B14F-4D97-AF65-F5344CB8AC3E}">
        <p14:creationId xmlns:p14="http://schemas.microsoft.com/office/powerpoint/2010/main" val="1735774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E5D5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28800" y="1981200"/>
            <a:ext cx="8534400" cy="3785652"/>
          </a:xfrm>
          <a:prstGeom prst="rect">
            <a:avLst/>
          </a:prstGeom>
          <a:noFill/>
        </p:spPr>
        <p:txBody>
          <a:bodyPr wrap="square" rtlCol="0">
            <a:spAutoFit/>
          </a:bodyPr>
          <a:lstStyle/>
          <a:p>
            <a:pPr algn="ctr"/>
            <a:r>
              <a:rPr lang="en-US" sz="6000" b="1" dirty="0">
                <a:latin typeface="Iskoola Pota" pitchFamily="34" charset="0"/>
                <a:ea typeface="GungsuhChe" pitchFamily="49" charset="-127"/>
                <a:cs typeface="Iskoola Pota" pitchFamily="34" charset="0"/>
              </a:rPr>
              <a:t>Promises to the Seven Branches of the Church</a:t>
            </a:r>
          </a:p>
          <a:p>
            <a:pPr algn="ctr"/>
            <a:r>
              <a:rPr lang="en-US" sz="4000" b="1" dirty="0">
                <a:latin typeface="Iskoola Pota" pitchFamily="34" charset="0"/>
                <a:ea typeface="GungsuhChe" pitchFamily="49" charset="-127"/>
                <a:cs typeface="Iskoola Pota" pitchFamily="34" charset="0"/>
              </a:rPr>
              <a:t>Eternal life and exaltation in the Celestial Kingdom</a:t>
            </a:r>
          </a:p>
          <a:p>
            <a:pPr algn="ctr"/>
            <a:r>
              <a:rPr lang="en-US" sz="4000" b="1" dirty="0">
                <a:latin typeface="Iskoola Pota" pitchFamily="34" charset="0"/>
                <a:ea typeface="GungsuhChe" pitchFamily="49" charset="-127"/>
                <a:cs typeface="Iskoola Pota" pitchFamily="34" charset="0"/>
              </a:rPr>
              <a:t>Revelation 2-3</a:t>
            </a:r>
          </a:p>
        </p:txBody>
      </p:sp>
      <p:grpSp>
        <p:nvGrpSpPr>
          <p:cNvPr id="4" name="Group 19"/>
          <p:cNvGrpSpPr/>
          <p:nvPr/>
        </p:nvGrpSpPr>
        <p:grpSpPr>
          <a:xfrm>
            <a:off x="3810001" y="304801"/>
            <a:ext cx="525905" cy="1462537"/>
            <a:chOff x="1603947" y="889774"/>
            <a:chExt cx="1948721" cy="5615957"/>
          </a:xfrm>
        </p:grpSpPr>
        <p:sp>
          <p:nvSpPr>
            <p:cNvPr id="5" name="Oval 4"/>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ave 6"/>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9"/>
          <p:cNvGrpSpPr/>
          <p:nvPr/>
        </p:nvGrpSpPr>
        <p:grpSpPr>
          <a:xfrm>
            <a:off x="4419601" y="457201"/>
            <a:ext cx="525905" cy="1462537"/>
            <a:chOff x="1603947" y="889774"/>
            <a:chExt cx="1948721" cy="5615957"/>
          </a:xfrm>
        </p:grpSpPr>
        <p:sp>
          <p:nvSpPr>
            <p:cNvPr id="14" name="Oval 13"/>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9"/>
          <p:cNvGrpSpPr/>
          <p:nvPr/>
        </p:nvGrpSpPr>
        <p:grpSpPr>
          <a:xfrm>
            <a:off x="4953001" y="381001"/>
            <a:ext cx="525905" cy="1462537"/>
            <a:chOff x="1603947" y="889774"/>
            <a:chExt cx="1948721" cy="5615957"/>
          </a:xfrm>
        </p:grpSpPr>
        <p:sp>
          <p:nvSpPr>
            <p:cNvPr id="23" name="Oval 22"/>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Wave 24"/>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9"/>
          <p:cNvGrpSpPr/>
          <p:nvPr/>
        </p:nvGrpSpPr>
        <p:grpSpPr>
          <a:xfrm>
            <a:off x="5562601" y="457201"/>
            <a:ext cx="525905" cy="1462537"/>
            <a:chOff x="1603947" y="889774"/>
            <a:chExt cx="1948721" cy="5615957"/>
          </a:xfrm>
        </p:grpSpPr>
        <p:sp>
          <p:nvSpPr>
            <p:cNvPr id="32" name="Oval 31"/>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Wave 33"/>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9"/>
          <p:cNvGrpSpPr/>
          <p:nvPr/>
        </p:nvGrpSpPr>
        <p:grpSpPr>
          <a:xfrm>
            <a:off x="6324601" y="381001"/>
            <a:ext cx="525905" cy="1462537"/>
            <a:chOff x="1603947" y="889774"/>
            <a:chExt cx="1948721" cy="5615957"/>
          </a:xfrm>
        </p:grpSpPr>
        <p:sp>
          <p:nvSpPr>
            <p:cNvPr id="41" name="Oval 40"/>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Wave 42"/>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19"/>
          <p:cNvGrpSpPr/>
          <p:nvPr/>
        </p:nvGrpSpPr>
        <p:grpSpPr>
          <a:xfrm>
            <a:off x="7086601" y="457201"/>
            <a:ext cx="525905" cy="1462537"/>
            <a:chOff x="1603947" y="889774"/>
            <a:chExt cx="1948721" cy="5615957"/>
          </a:xfrm>
        </p:grpSpPr>
        <p:sp>
          <p:nvSpPr>
            <p:cNvPr id="50" name="Oval 49"/>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Wave 51"/>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9"/>
          <p:cNvGrpSpPr/>
          <p:nvPr/>
        </p:nvGrpSpPr>
        <p:grpSpPr>
          <a:xfrm>
            <a:off x="7924801" y="381001"/>
            <a:ext cx="525905" cy="1462537"/>
            <a:chOff x="1603947" y="889774"/>
            <a:chExt cx="1948721" cy="5615957"/>
          </a:xfrm>
        </p:grpSpPr>
        <p:sp>
          <p:nvSpPr>
            <p:cNvPr id="59" name="Oval 58"/>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Wave 60"/>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092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E5D5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609601"/>
            <a:ext cx="3048000" cy="6001643"/>
          </a:xfrm>
          <a:prstGeom prst="rect">
            <a:avLst/>
          </a:prstGeom>
          <a:noFill/>
        </p:spPr>
        <p:txBody>
          <a:bodyPr wrap="square" rtlCol="0">
            <a:spAutoFit/>
          </a:bodyPr>
          <a:lstStyle/>
          <a:p>
            <a:r>
              <a:rPr lang="en-US" sz="2400" b="1" dirty="0"/>
              <a:t>Tree of Life</a:t>
            </a:r>
          </a:p>
          <a:p>
            <a:r>
              <a:rPr lang="en-US" sz="2400" dirty="0"/>
              <a:t>Revelation 2:7</a:t>
            </a:r>
          </a:p>
          <a:p>
            <a:endParaRPr lang="en-US" sz="2400" dirty="0"/>
          </a:p>
          <a:p>
            <a:endParaRPr lang="en-US" sz="2400" dirty="0"/>
          </a:p>
          <a:p>
            <a:endParaRPr lang="en-US" sz="2400" dirty="0"/>
          </a:p>
          <a:p>
            <a:r>
              <a:rPr lang="en-US" sz="2400" b="1" dirty="0"/>
              <a:t>Crown of Life and promise of ruling</a:t>
            </a:r>
          </a:p>
          <a:p>
            <a:r>
              <a:rPr lang="en-US" sz="2400" dirty="0"/>
              <a:t>Revelation 2:10</a:t>
            </a:r>
          </a:p>
          <a:p>
            <a:r>
              <a:rPr lang="en-US" sz="2400" dirty="0"/>
              <a:t>Revelation 2:27</a:t>
            </a:r>
          </a:p>
          <a:p>
            <a:endParaRPr lang="en-US" sz="2400" dirty="0"/>
          </a:p>
          <a:p>
            <a:endParaRPr lang="en-US" sz="2400" dirty="0"/>
          </a:p>
          <a:p>
            <a:endParaRPr lang="en-US" sz="2400" dirty="0"/>
          </a:p>
          <a:p>
            <a:r>
              <a:rPr lang="en-US" sz="2400" b="1" dirty="0"/>
              <a:t>White Stone with a new name</a:t>
            </a:r>
          </a:p>
          <a:p>
            <a:r>
              <a:rPr lang="en-US" sz="2400" dirty="0"/>
              <a:t>Revelation 2:17</a:t>
            </a:r>
          </a:p>
          <a:p>
            <a:endParaRPr lang="en-US" sz="2400" dirty="0"/>
          </a:p>
        </p:txBody>
      </p:sp>
      <p:sp>
        <p:nvSpPr>
          <p:cNvPr id="9" name="TextBox 8"/>
          <p:cNvSpPr txBox="1"/>
          <p:nvPr/>
        </p:nvSpPr>
        <p:spPr>
          <a:xfrm>
            <a:off x="7620000" y="609600"/>
            <a:ext cx="3048000" cy="6001643"/>
          </a:xfrm>
          <a:prstGeom prst="rect">
            <a:avLst/>
          </a:prstGeom>
          <a:noFill/>
        </p:spPr>
        <p:txBody>
          <a:bodyPr wrap="square" rtlCol="0">
            <a:spAutoFit/>
          </a:bodyPr>
          <a:lstStyle/>
          <a:p>
            <a:r>
              <a:rPr lang="en-US" sz="2400" b="1" dirty="0"/>
              <a:t>Eternal Life</a:t>
            </a:r>
          </a:p>
          <a:p>
            <a:r>
              <a:rPr lang="en-US" sz="2400" dirty="0"/>
              <a:t>Revelation 22:2</a:t>
            </a:r>
          </a:p>
          <a:p>
            <a:endParaRPr lang="en-US" sz="2400" dirty="0"/>
          </a:p>
          <a:p>
            <a:endParaRPr lang="en-US" sz="2400" dirty="0"/>
          </a:p>
          <a:p>
            <a:endParaRPr lang="en-US" sz="2400" dirty="0"/>
          </a:p>
          <a:p>
            <a:r>
              <a:rPr lang="en-US" sz="2400" b="1" dirty="0"/>
              <a:t>Blessings in the celestial kingdom of ruling as kings and priests forever</a:t>
            </a:r>
          </a:p>
          <a:p>
            <a:r>
              <a:rPr lang="en-US" sz="2400" dirty="0"/>
              <a:t>D&amp;C 76:56</a:t>
            </a:r>
          </a:p>
          <a:p>
            <a:endParaRPr lang="en-US" sz="2400" dirty="0"/>
          </a:p>
          <a:p>
            <a:endParaRPr lang="en-US" sz="2400" dirty="0"/>
          </a:p>
          <a:p>
            <a:r>
              <a:rPr lang="en-US" sz="2400" b="1" dirty="0"/>
              <a:t>Only given to those who obtain the celestial kingdom</a:t>
            </a:r>
          </a:p>
          <a:p>
            <a:r>
              <a:rPr lang="en-US" sz="2400" dirty="0"/>
              <a:t>D&amp;C 130:10-11</a:t>
            </a:r>
          </a:p>
        </p:txBody>
      </p:sp>
      <p:pic>
        <p:nvPicPr>
          <p:cNvPr id="3" name="Picture 2">
            <a:extLst>
              <a:ext uri="{FF2B5EF4-FFF2-40B4-BE49-F238E27FC236}">
                <a16:creationId xmlns:a16="http://schemas.microsoft.com/office/drawing/2014/main" id="{671485B4-4EE4-41E9-9C2C-70FEB5586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497" y="362845"/>
            <a:ext cx="2157984" cy="1828800"/>
          </a:xfrm>
          <a:prstGeom prst="rect">
            <a:avLst/>
          </a:prstGeom>
        </p:spPr>
      </p:pic>
      <p:pic>
        <p:nvPicPr>
          <p:cNvPr id="5" name="Picture 4">
            <a:extLst>
              <a:ext uri="{FF2B5EF4-FFF2-40B4-BE49-F238E27FC236}">
                <a16:creationId xmlns:a16="http://schemas.microsoft.com/office/drawing/2014/main" id="{C14D2AA7-E318-4837-AEC9-494196866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497" y="2712852"/>
            <a:ext cx="2206752" cy="1688592"/>
          </a:xfrm>
          <a:prstGeom prst="rect">
            <a:avLst/>
          </a:prstGeom>
        </p:spPr>
      </p:pic>
      <p:pic>
        <p:nvPicPr>
          <p:cNvPr id="12" name="Picture 11">
            <a:extLst>
              <a:ext uri="{FF2B5EF4-FFF2-40B4-BE49-F238E27FC236}">
                <a16:creationId xmlns:a16="http://schemas.microsoft.com/office/drawing/2014/main" id="{C87BDB9D-BA4E-4000-A344-72A92EE45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5032897"/>
            <a:ext cx="2139881" cy="1371719"/>
          </a:xfrm>
          <a:prstGeom prst="rect">
            <a:avLst/>
          </a:prstGeom>
        </p:spPr>
      </p:pic>
    </p:spTree>
    <p:extLst>
      <p:ext uri="{BB962C8B-B14F-4D97-AF65-F5344CB8AC3E}">
        <p14:creationId xmlns:p14="http://schemas.microsoft.com/office/powerpoint/2010/main" val="22934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20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20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20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2000"/>
                                        <p:tgtEl>
                                          <p:spTgt spid="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20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2000"/>
                                        <p:tgtEl>
                                          <p:spTgt spid="9">
                                            <p:txEl>
                                              <p:pRg st="5" end="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2000"/>
                                        <p:tgtEl>
                                          <p:spTgt spid="9">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11" end="11"/>
                                            </p:txEl>
                                          </p:spTgt>
                                        </p:tgtEl>
                                        <p:attrNameLst>
                                          <p:attrName>style.visibility</p:attrName>
                                        </p:attrNameLst>
                                      </p:cBhvr>
                                      <p:to>
                                        <p:strVal val="visible"/>
                                      </p:to>
                                    </p:set>
                                    <p:animEffect transition="in" filter="fade">
                                      <p:cBhvr>
                                        <p:cTn id="48" dur="2000"/>
                                        <p:tgtEl>
                                          <p:spTgt spid="7">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12" end="12"/>
                                            </p:txEl>
                                          </p:spTgt>
                                        </p:tgtEl>
                                        <p:attrNameLst>
                                          <p:attrName>style.visibility</p:attrName>
                                        </p:attrNameLst>
                                      </p:cBhvr>
                                      <p:to>
                                        <p:strVal val="visible"/>
                                      </p:to>
                                    </p:set>
                                    <p:animEffect transition="in" filter="fade">
                                      <p:cBhvr>
                                        <p:cTn id="51" dur="2000"/>
                                        <p:tgtEl>
                                          <p:spTgt spid="7">
                                            <p:txEl>
                                              <p:pRg st="12" end="1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xEl>
                                              <p:pRg st="9" end="9"/>
                                            </p:txEl>
                                          </p:spTgt>
                                        </p:tgtEl>
                                        <p:attrNameLst>
                                          <p:attrName>style.visibility</p:attrName>
                                        </p:attrNameLst>
                                      </p:cBhvr>
                                      <p:to>
                                        <p:strVal val="visible"/>
                                      </p:to>
                                    </p:set>
                                    <p:animEffect transition="in" filter="fade">
                                      <p:cBhvr>
                                        <p:cTn id="59" dur="2000"/>
                                        <p:tgtEl>
                                          <p:spTgt spid="9">
                                            <p:txEl>
                                              <p:pRg st="9" end="9"/>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9">
                                            <p:txEl>
                                              <p:pRg st="10" end="10"/>
                                            </p:txEl>
                                          </p:spTgt>
                                        </p:tgtEl>
                                        <p:attrNameLst>
                                          <p:attrName>style.visibility</p:attrName>
                                        </p:attrNameLst>
                                      </p:cBhvr>
                                      <p:to>
                                        <p:strVal val="visible"/>
                                      </p:to>
                                    </p:set>
                                    <p:animEffect transition="in" filter="fade">
                                      <p:cBhvr>
                                        <p:cTn id="62" dur="2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E5D5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00213" y="797510"/>
            <a:ext cx="2514600" cy="5262979"/>
          </a:xfrm>
          <a:prstGeom prst="rect">
            <a:avLst/>
          </a:prstGeom>
          <a:noFill/>
        </p:spPr>
        <p:txBody>
          <a:bodyPr wrap="square" rtlCol="0">
            <a:spAutoFit/>
          </a:bodyPr>
          <a:lstStyle/>
          <a:p>
            <a:r>
              <a:rPr lang="en-US" sz="2400" b="1" dirty="0"/>
              <a:t>Clothed in white and whose names are written in book of life</a:t>
            </a:r>
          </a:p>
          <a:p>
            <a:r>
              <a:rPr lang="en-US" sz="2400" dirty="0"/>
              <a:t>Revelation 3:4-5</a:t>
            </a:r>
          </a:p>
          <a:p>
            <a:endParaRPr lang="en-US" sz="2400" dirty="0"/>
          </a:p>
          <a:p>
            <a:endParaRPr lang="en-US" sz="2400" dirty="0"/>
          </a:p>
          <a:p>
            <a:endParaRPr lang="en-US" sz="2400" dirty="0"/>
          </a:p>
          <a:p>
            <a:r>
              <a:rPr lang="en-US" sz="2400" b="1" dirty="0"/>
              <a:t>Name of God written on them are gods themselves</a:t>
            </a:r>
          </a:p>
          <a:p>
            <a:r>
              <a:rPr lang="en-US" sz="2400" dirty="0"/>
              <a:t>Revelation 3:12</a:t>
            </a:r>
          </a:p>
          <a:p>
            <a:endParaRPr lang="en-US" sz="2400" dirty="0"/>
          </a:p>
        </p:txBody>
      </p:sp>
      <p:sp>
        <p:nvSpPr>
          <p:cNvPr id="10" name="TextBox 9"/>
          <p:cNvSpPr txBox="1"/>
          <p:nvPr/>
        </p:nvSpPr>
        <p:spPr>
          <a:xfrm>
            <a:off x="7731726" y="809956"/>
            <a:ext cx="3048000" cy="5262979"/>
          </a:xfrm>
          <a:prstGeom prst="rect">
            <a:avLst/>
          </a:prstGeom>
          <a:noFill/>
        </p:spPr>
        <p:txBody>
          <a:bodyPr wrap="square" rtlCol="0">
            <a:spAutoFit/>
          </a:bodyPr>
          <a:lstStyle/>
          <a:p>
            <a:r>
              <a:rPr lang="en-US" sz="2400" b="1" dirty="0"/>
              <a:t>Those who are sanctified and inherit the celestial kingdom</a:t>
            </a:r>
          </a:p>
          <a:p>
            <a:r>
              <a:rPr lang="en-US" sz="2400" dirty="0"/>
              <a:t>D&amp;C 88:2</a:t>
            </a:r>
          </a:p>
          <a:p>
            <a:endParaRPr lang="en-US" sz="2400" dirty="0"/>
          </a:p>
          <a:p>
            <a:endParaRPr lang="en-US" sz="2400" dirty="0"/>
          </a:p>
          <a:p>
            <a:endParaRPr lang="en-US" sz="2400" dirty="0"/>
          </a:p>
          <a:p>
            <a:endParaRPr lang="en-US" sz="2400" b="1" dirty="0"/>
          </a:p>
          <a:p>
            <a:r>
              <a:rPr lang="en-US" sz="2400" b="1" dirty="0"/>
              <a:t>The promised blessing of those who are exalted</a:t>
            </a:r>
            <a:endParaRPr lang="en-US" sz="2400" dirty="0"/>
          </a:p>
          <a:p>
            <a:r>
              <a:rPr lang="en-US" sz="2400" dirty="0"/>
              <a:t>D&amp;C 76:58</a:t>
            </a:r>
          </a:p>
          <a:p>
            <a:endParaRPr lang="en-US" sz="2400" dirty="0"/>
          </a:p>
          <a:p>
            <a:endParaRPr lang="en-US" sz="2400" dirty="0"/>
          </a:p>
        </p:txBody>
      </p:sp>
      <p:pic>
        <p:nvPicPr>
          <p:cNvPr id="3" name="Picture 2">
            <a:extLst>
              <a:ext uri="{FF2B5EF4-FFF2-40B4-BE49-F238E27FC236}">
                <a16:creationId xmlns:a16="http://schemas.microsoft.com/office/drawing/2014/main" id="{3708DCB2-0CD8-4712-B5AC-9CFB60D6B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245" y="435454"/>
            <a:ext cx="2670048" cy="2670048"/>
          </a:xfrm>
          <a:prstGeom prst="rect">
            <a:avLst/>
          </a:prstGeom>
        </p:spPr>
      </p:pic>
      <p:pic>
        <p:nvPicPr>
          <p:cNvPr id="5" name="Picture 4">
            <a:extLst>
              <a:ext uri="{FF2B5EF4-FFF2-40B4-BE49-F238E27FC236}">
                <a16:creationId xmlns:a16="http://schemas.microsoft.com/office/drawing/2014/main" id="{BE18AC72-9003-4B8B-A834-FEBE1714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082" y="3890567"/>
            <a:ext cx="2913888" cy="2182368"/>
          </a:xfrm>
          <a:prstGeom prst="rect">
            <a:avLst/>
          </a:prstGeom>
        </p:spPr>
      </p:pic>
    </p:spTree>
    <p:extLst>
      <p:ext uri="{BB962C8B-B14F-4D97-AF65-F5344CB8AC3E}">
        <p14:creationId xmlns:p14="http://schemas.microsoft.com/office/powerpoint/2010/main" val="17380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2000"/>
                                        <p:tgtEl>
                                          <p:spTgt spid="10">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20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20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2000"/>
                                        <p:tgtEl>
                                          <p:spTgt spid="10">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2000"/>
                                        <p:tgtEl>
                                          <p:spTgt spid="10">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7600" y="1"/>
            <a:ext cx="4876800" cy="646331"/>
          </a:xfrm>
          <a:prstGeom prst="rect">
            <a:avLst/>
          </a:prstGeom>
          <a:noFill/>
        </p:spPr>
        <p:txBody>
          <a:bodyPr wrap="square" rtlCol="0">
            <a:spAutoFit/>
          </a:bodyPr>
          <a:lstStyle/>
          <a:p>
            <a:pPr algn="ctr"/>
            <a:r>
              <a:rPr lang="en-US" sz="3600" dirty="0">
                <a:solidFill>
                  <a:schemeClr val="bg1"/>
                </a:solidFill>
              </a:rPr>
              <a:t>Symbolism---Other</a:t>
            </a:r>
          </a:p>
        </p:txBody>
      </p:sp>
      <p:sp>
        <p:nvSpPr>
          <p:cNvPr id="6" name="TextBox 5"/>
          <p:cNvSpPr txBox="1"/>
          <p:nvPr/>
        </p:nvSpPr>
        <p:spPr>
          <a:xfrm>
            <a:off x="1524000" y="733247"/>
            <a:ext cx="4953000" cy="6555641"/>
          </a:xfrm>
          <a:prstGeom prst="rect">
            <a:avLst/>
          </a:prstGeom>
          <a:noFill/>
        </p:spPr>
        <p:txBody>
          <a:bodyPr wrap="square" rtlCol="0">
            <a:spAutoFit/>
          </a:bodyPr>
          <a:lstStyle/>
          <a:p>
            <a:r>
              <a:rPr lang="en-US" sz="2800" dirty="0">
                <a:solidFill>
                  <a:schemeClr val="bg1"/>
                </a:solidFill>
              </a:rPr>
              <a:t>Horse---victory, power to conquer</a:t>
            </a:r>
          </a:p>
          <a:p>
            <a:endParaRPr lang="en-US" sz="2800" dirty="0">
              <a:solidFill>
                <a:schemeClr val="bg1"/>
              </a:solidFill>
            </a:endParaRPr>
          </a:p>
          <a:p>
            <a:r>
              <a:rPr lang="en-US" sz="2800" dirty="0">
                <a:solidFill>
                  <a:schemeClr val="bg1"/>
                </a:solidFill>
              </a:rPr>
              <a:t>Donkey---peace</a:t>
            </a:r>
          </a:p>
          <a:p>
            <a:endParaRPr lang="en-US" sz="2800" dirty="0">
              <a:solidFill>
                <a:schemeClr val="bg1"/>
              </a:solidFill>
            </a:endParaRPr>
          </a:p>
          <a:p>
            <a:r>
              <a:rPr lang="en-US" sz="2800" dirty="0">
                <a:solidFill>
                  <a:schemeClr val="bg1"/>
                </a:solidFill>
              </a:rPr>
              <a:t>Palms---joy, triumph, victory</a:t>
            </a:r>
          </a:p>
          <a:p>
            <a:endParaRPr lang="en-US" sz="2800" dirty="0">
              <a:solidFill>
                <a:schemeClr val="bg1"/>
              </a:solidFill>
            </a:endParaRPr>
          </a:p>
          <a:p>
            <a:r>
              <a:rPr lang="en-US" sz="2800" dirty="0">
                <a:solidFill>
                  <a:schemeClr val="bg1"/>
                </a:solidFill>
              </a:rPr>
              <a:t>Wings---power to move, act</a:t>
            </a:r>
          </a:p>
          <a:p>
            <a:endParaRPr lang="en-US" sz="2800" dirty="0">
              <a:solidFill>
                <a:schemeClr val="bg1"/>
              </a:solidFill>
            </a:endParaRPr>
          </a:p>
          <a:p>
            <a:r>
              <a:rPr lang="en-US" sz="2800" dirty="0">
                <a:solidFill>
                  <a:schemeClr val="bg1"/>
                </a:solidFill>
              </a:rPr>
              <a:t>Crown---power, dominion, exaltation</a:t>
            </a:r>
          </a:p>
          <a:p>
            <a:endParaRPr lang="en-US" sz="2800" dirty="0">
              <a:solidFill>
                <a:schemeClr val="bg1"/>
              </a:solidFill>
            </a:endParaRPr>
          </a:p>
          <a:p>
            <a:r>
              <a:rPr lang="en-US" sz="2800" dirty="0">
                <a:solidFill>
                  <a:schemeClr val="bg1"/>
                </a:solidFill>
              </a:rPr>
              <a:t>Robes---royalty, kings, queens, exaltation</a:t>
            </a:r>
          </a:p>
          <a:p>
            <a:endParaRPr lang="en-US" sz="2800"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E5D5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96154"/>
            <a:ext cx="2514600" cy="4154984"/>
          </a:xfrm>
          <a:prstGeom prst="rect">
            <a:avLst/>
          </a:prstGeom>
          <a:noFill/>
        </p:spPr>
        <p:txBody>
          <a:bodyPr wrap="square" rtlCol="0">
            <a:spAutoFit/>
          </a:bodyPr>
          <a:lstStyle/>
          <a:p>
            <a:r>
              <a:rPr lang="en-US" sz="2400" b="1" dirty="0"/>
              <a:t>The Morning Star</a:t>
            </a:r>
          </a:p>
          <a:p>
            <a:r>
              <a:rPr lang="en-US" sz="2400" dirty="0"/>
              <a:t>Revelation 3:14</a:t>
            </a:r>
          </a:p>
          <a:p>
            <a:endParaRPr lang="en-US" sz="2400" b="1" dirty="0"/>
          </a:p>
          <a:p>
            <a:endParaRPr lang="en-US" sz="2400" b="1" dirty="0"/>
          </a:p>
          <a:p>
            <a:endParaRPr lang="en-US" sz="2400" b="1" dirty="0"/>
          </a:p>
          <a:p>
            <a:endParaRPr lang="en-US" sz="2400" b="1" dirty="0"/>
          </a:p>
          <a:p>
            <a:endParaRPr lang="en-US" sz="2400" b="1" dirty="0"/>
          </a:p>
          <a:p>
            <a:r>
              <a:rPr lang="en-US" sz="2400" b="1" dirty="0"/>
              <a:t>Sit with Christ on His throne is to be as He is</a:t>
            </a:r>
          </a:p>
          <a:p>
            <a:r>
              <a:rPr lang="en-US" sz="2400" dirty="0"/>
              <a:t>Revelation 3:21</a:t>
            </a:r>
          </a:p>
        </p:txBody>
      </p:sp>
      <p:sp>
        <p:nvSpPr>
          <p:cNvPr id="10" name="TextBox 9"/>
          <p:cNvSpPr txBox="1"/>
          <p:nvPr/>
        </p:nvSpPr>
        <p:spPr>
          <a:xfrm>
            <a:off x="7620000" y="609601"/>
            <a:ext cx="3048000" cy="4893647"/>
          </a:xfrm>
          <a:prstGeom prst="rect">
            <a:avLst/>
          </a:prstGeom>
          <a:noFill/>
        </p:spPr>
        <p:txBody>
          <a:bodyPr wrap="square" rtlCol="0">
            <a:spAutoFit/>
          </a:bodyPr>
          <a:lstStyle/>
          <a:p>
            <a:r>
              <a:rPr lang="en-US" sz="2400" b="1" dirty="0"/>
              <a:t>A Symbol of Jesus Christ</a:t>
            </a:r>
          </a:p>
          <a:p>
            <a:endParaRPr lang="en-US" sz="2400" b="1" dirty="0"/>
          </a:p>
          <a:p>
            <a:endParaRPr lang="en-US" sz="2400" b="1" dirty="0"/>
          </a:p>
          <a:p>
            <a:endParaRPr lang="en-US" sz="2400" b="1" dirty="0"/>
          </a:p>
          <a:p>
            <a:endParaRPr lang="en-US" sz="2400" b="1" dirty="0"/>
          </a:p>
          <a:p>
            <a:r>
              <a:rPr lang="en-US" sz="2400" b="1" dirty="0"/>
              <a:t>Only given to those who inherit exaltation in the highest degree of the celestial kingdom</a:t>
            </a:r>
          </a:p>
          <a:p>
            <a:r>
              <a:rPr lang="en-US" sz="2400" dirty="0"/>
              <a:t>D&amp;C 132:20</a:t>
            </a:r>
          </a:p>
          <a:p>
            <a:endParaRPr lang="en-US" sz="2400" dirty="0"/>
          </a:p>
        </p:txBody>
      </p:sp>
      <p:pic>
        <p:nvPicPr>
          <p:cNvPr id="3074" name="Picture 2" descr="Image result for jesus the morning 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474569"/>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EF50DC-309B-4242-A0CC-6367B1F16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3236868"/>
            <a:ext cx="2400300" cy="1762125"/>
          </a:xfrm>
          <a:prstGeom prst="rect">
            <a:avLst/>
          </a:prstGeom>
        </p:spPr>
      </p:pic>
    </p:spTree>
    <p:extLst>
      <p:ext uri="{BB962C8B-B14F-4D97-AF65-F5344CB8AC3E}">
        <p14:creationId xmlns:p14="http://schemas.microsoft.com/office/powerpoint/2010/main" val="8240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8" end="8"/>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fade">
                                      <p:cBhvr>
                                        <p:cTn id="18" dur="500"/>
                                        <p:tgtEl>
                                          <p:spTgt spid="10">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500"/>
                                        <p:tgtEl>
                                          <p:spTgt spid="10">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E5D5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29340" y="224497"/>
            <a:ext cx="3289208" cy="2390250"/>
            <a:chOff x="384206" y="4158361"/>
            <a:chExt cx="3289208" cy="2390250"/>
          </a:xfrm>
        </p:grpSpPr>
        <p:grpSp>
          <p:nvGrpSpPr>
            <p:cNvPr id="5" name="Group 4"/>
            <p:cNvGrpSpPr/>
            <p:nvPr/>
          </p:nvGrpSpPr>
          <p:grpSpPr>
            <a:xfrm>
              <a:off x="384206" y="4158361"/>
              <a:ext cx="3289208" cy="2390250"/>
              <a:chOff x="609599" y="833642"/>
              <a:chExt cx="7941747" cy="5771225"/>
            </a:xfrm>
          </p:grpSpPr>
          <p:grpSp>
            <p:nvGrpSpPr>
              <p:cNvPr id="8" name="Group 14"/>
              <p:cNvGrpSpPr/>
              <p:nvPr/>
            </p:nvGrpSpPr>
            <p:grpSpPr>
              <a:xfrm rot="10800000">
                <a:off x="7696200" y="5257800"/>
                <a:ext cx="621450" cy="1347067"/>
                <a:chOff x="7010400" y="381000"/>
                <a:chExt cx="762000" cy="2033666"/>
              </a:xfrm>
            </p:grpSpPr>
            <p:sp>
              <p:nvSpPr>
                <p:cNvPr id="2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1"/>
              <p:cNvGrpSpPr/>
              <p:nvPr/>
            </p:nvGrpSpPr>
            <p:grpSpPr>
              <a:xfrm rot="10800000">
                <a:off x="939238" y="4923502"/>
                <a:ext cx="621450" cy="1347067"/>
                <a:chOff x="7010400" y="381000"/>
                <a:chExt cx="762000" cy="2033666"/>
              </a:xfrm>
            </p:grpSpPr>
            <p:sp>
              <p:nvSpPr>
                <p:cNvPr id="2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99460" y="833642"/>
                <a:ext cx="621450" cy="986197"/>
                <a:chOff x="7031201" y="834275"/>
                <a:chExt cx="762000" cy="1488861"/>
              </a:xfrm>
            </p:grpSpPr>
            <p:sp>
              <p:nvSpPr>
                <p:cNvPr id="18"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646520" y="1148254"/>
                <a:ext cx="621450" cy="1017899"/>
                <a:chOff x="7087348" y="824753"/>
                <a:chExt cx="762000" cy="1536722"/>
              </a:xfrm>
            </p:grpSpPr>
            <p:sp>
              <p:nvSpPr>
                <p:cNvPr id="16"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747225" y="4834063"/>
              <a:ext cx="2437759" cy="923330"/>
            </a:xfrm>
            <a:prstGeom prst="rect">
              <a:avLst/>
            </a:prstGeom>
          </p:spPr>
          <p:txBody>
            <a:bodyPr wrap="square">
              <a:spAutoFit/>
            </a:bodyPr>
            <a:lstStyle/>
            <a:p>
              <a:pPr algn="ctr"/>
              <a:r>
                <a:rPr lang="en-US" b="1" dirty="0"/>
                <a:t>If we overcome, then we can receive the blessings of exaltation</a:t>
              </a:r>
              <a:endParaRPr lang="en-US" sz="1600" dirty="0"/>
            </a:p>
          </p:txBody>
        </p:sp>
      </p:grpSp>
      <p:grpSp>
        <p:nvGrpSpPr>
          <p:cNvPr id="24" name="Group 23"/>
          <p:cNvGrpSpPr/>
          <p:nvPr/>
        </p:nvGrpSpPr>
        <p:grpSpPr>
          <a:xfrm>
            <a:off x="4279682" y="4079519"/>
            <a:ext cx="3289208" cy="2390250"/>
            <a:chOff x="384206" y="4158361"/>
            <a:chExt cx="3289208" cy="2390250"/>
          </a:xfrm>
        </p:grpSpPr>
        <p:grpSp>
          <p:nvGrpSpPr>
            <p:cNvPr id="25" name="Group 24"/>
            <p:cNvGrpSpPr/>
            <p:nvPr/>
          </p:nvGrpSpPr>
          <p:grpSpPr>
            <a:xfrm>
              <a:off x="384206" y="4158361"/>
              <a:ext cx="3289208" cy="2390250"/>
              <a:chOff x="609599" y="833642"/>
              <a:chExt cx="7941747" cy="5771225"/>
            </a:xfrm>
          </p:grpSpPr>
          <p:grpSp>
            <p:nvGrpSpPr>
              <p:cNvPr id="27" name="Group 14"/>
              <p:cNvGrpSpPr/>
              <p:nvPr/>
            </p:nvGrpSpPr>
            <p:grpSpPr>
              <a:xfrm rot="10800000">
                <a:off x="7696200" y="5257800"/>
                <a:ext cx="621450" cy="1347067"/>
                <a:chOff x="7010400" y="381000"/>
                <a:chExt cx="762000" cy="2033666"/>
              </a:xfrm>
            </p:grpSpPr>
            <p:sp>
              <p:nvSpPr>
                <p:cNvPr id="4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1"/>
              <p:cNvGrpSpPr/>
              <p:nvPr/>
            </p:nvGrpSpPr>
            <p:grpSpPr>
              <a:xfrm rot="10800000">
                <a:off x="939238" y="4923502"/>
                <a:ext cx="621450" cy="1347067"/>
                <a:chOff x="7010400" y="381000"/>
                <a:chExt cx="762000" cy="2033666"/>
              </a:xfrm>
            </p:grpSpPr>
            <p:sp>
              <p:nvSpPr>
                <p:cNvPr id="3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899460" y="833642"/>
                <a:ext cx="621450" cy="986197"/>
                <a:chOff x="7031201" y="834275"/>
                <a:chExt cx="762000" cy="1488861"/>
              </a:xfrm>
            </p:grpSpPr>
            <p:sp>
              <p:nvSpPr>
                <p:cNvPr id="3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646520" y="1148254"/>
                <a:ext cx="621450" cy="1017899"/>
                <a:chOff x="7087348" y="824753"/>
                <a:chExt cx="762000" cy="1536722"/>
              </a:xfrm>
            </p:grpSpPr>
            <p:sp>
              <p:nvSpPr>
                <p:cNvPr id="3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p:cNvSpPr/>
            <p:nvPr/>
          </p:nvSpPr>
          <p:spPr>
            <a:xfrm>
              <a:off x="750900" y="4657342"/>
              <a:ext cx="2437759" cy="1477328"/>
            </a:xfrm>
            <a:prstGeom prst="rect">
              <a:avLst/>
            </a:prstGeom>
          </p:spPr>
          <p:txBody>
            <a:bodyPr wrap="square">
              <a:spAutoFit/>
            </a:bodyPr>
            <a:lstStyle/>
            <a:p>
              <a:pPr algn="ctr"/>
              <a:r>
                <a:rPr lang="en-US" b="1" dirty="0">
                  <a:latin typeface="Iskoola Pota" pitchFamily="34" charset="0"/>
                  <a:cs typeface="Iskoola Pota" pitchFamily="34" charset="0"/>
                </a:rPr>
                <a:t>The Lord is merciful, and those who have sinned can obtain eternal life if they will repent</a:t>
              </a:r>
              <a:endParaRPr lang="en-US" dirty="0">
                <a:latin typeface="Iskoola Pota" pitchFamily="34" charset="0"/>
                <a:cs typeface="Iskoola Pota" pitchFamily="34" charset="0"/>
              </a:endParaRPr>
            </a:p>
          </p:txBody>
        </p:sp>
      </p:grpSp>
      <p:grpSp>
        <p:nvGrpSpPr>
          <p:cNvPr id="42" name="Group 41"/>
          <p:cNvGrpSpPr/>
          <p:nvPr/>
        </p:nvGrpSpPr>
        <p:grpSpPr>
          <a:xfrm>
            <a:off x="8265400" y="424561"/>
            <a:ext cx="3289208" cy="2390250"/>
            <a:chOff x="384206" y="4158361"/>
            <a:chExt cx="3289208" cy="2390250"/>
          </a:xfrm>
        </p:grpSpPr>
        <p:grpSp>
          <p:nvGrpSpPr>
            <p:cNvPr id="43" name="Group 42"/>
            <p:cNvGrpSpPr/>
            <p:nvPr/>
          </p:nvGrpSpPr>
          <p:grpSpPr>
            <a:xfrm>
              <a:off x="384206" y="4158361"/>
              <a:ext cx="3289208" cy="2390250"/>
              <a:chOff x="609599" y="833642"/>
              <a:chExt cx="7941747" cy="5771225"/>
            </a:xfrm>
          </p:grpSpPr>
          <p:grpSp>
            <p:nvGrpSpPr>
              <p:cNvPr id="45" name="Group 14"/>
              <p:cNvGrpSpPr/>
              <p:nvPr/>
            </p:nvGrpSpPr>
            <p:grpSpPr>
              <a:xfrm rot="10800000">
                <a:off x="7696200" y="5257800"/>
                <a:ext cx="621450" cy="1347067"/>
                <a:chOff x="7010400" y="381000"/>
                <a:chExt cx="762000" cy="2033666"/>
              </a:xfrm>
            </p:grpSpPr>
            <p:sp>
              <p:nvSpPr>
                <p:cNvPr id="58"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1"/>
              <p:cNvGrpSpPr/>
              <p:nvPr/>
            </p:nvGrpSpPr>
            <p:grpSpPr>
              <a:xfrm rot="10800000">
                <a:off x="939238" y="4923502"/>
                <a:ext cx="621450" cy="1347067"/>
                <a:chOff x="7010400" y="381000"/>
                <a:chExt cx="762000" cy="2033666"/>
              </a:xfrm>
            </p:grpSpPr>
            <p:sp>
              <p:nvSpPr>
                <p:cNvPr id="56"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899460" y="833642"/>
                <a:ext cx="621450" cy="986197"/>
                <a:chOff x="7031201" y="834275"/>
                <a:chExt cx="762000" cy="1488861"/>
              </a:xfrm>
            </p:grpSpPr>
            <p:sp>
              <p:nvSpPr>
                <p:cNvPr id="54"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646520" y="1148254"/>
                <a:ext cx="621450" cy="1017899"/>
                <a:chOff x="7087348" y="824753"/>
                <a:chExt cx="762000" cy="1536722"/>
              </a:xfrm>
            </p:grpSpPr>
            <p:sp>
              <p:nvSpPr>
                <p:cNvPr id="52"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Rectangle 43"/>
            <p:cNvSpPr/>
            <p:nvPr/>
          </p:nvSpPr>
          <p:spPr>
            <a:xfrm>
              <a:off x="925079" y="4867307"/>
              <a:ext cx="2207461" cy="923330"/>
            </a:xfrm>
            <a:prstGeom prst="rect">
              <a:avLst/>
            </a:prstGeom>
          </p:spPr>
          <p:txBody>
            <a:bodyPr wrap="square">
              <a:spAutoFit/>
            </a:bodyPr>
            <a:lstStyle/>
            <a:p>
              <a:pPr algn="ctr"/>
              <a:r>
                <a:rPr lang="en-US" b="1" dirty="0"/>
                <a:t>Because the Lord loves us, He corrects us so we will repent</a:t>
              </a:r>
              <a:endParaRPr lang="en-US" dirty="0">
                <a:latin typeface="Iskoola Pota" pitchFamily="34" charset="0"/>
                <a:cs typeface="Iskoola Pota" pitchFamily="34" charset="0"/>
              </a:endParaRPr>
            </a:p>
          </p:txBody>
        </p:sp>
      </p:grpSp>
      <p:pic>
        <p:nvPicPr>
          <p:cNvPr id="4098" name="Picture 2" descr="Image result for blessings of exal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26" y="3549955"/>
            <a:ext cx="3069386" cy="20484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o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234" y="3239170"/>
            <a:ext cx="3250266" cy="21668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ternal life sunset"/>
          <p:cNvPicPr>
            <a:picLocks noChangeAspect="1" noChangeArrowheads="1"/>
          </p:cNvPicPr>
          <p:nvPr/>
        </p:nvPicPr>
        <p:blipFill rotWithShape="1">
          <a:blip r:embed="rId4">
            <a:extLst>
              <a:ext uri="{28A0092B-C50C-407E-A947-70E740481C1C}">
                <a14:useLocalDpi xmlns:a14="http://schemas.microsoft.com/office/drawing/2010/main" val="0"/>
              </a:ext>
            </a:extLst>
          </a:blip>
          <a:srcRect r="1641" b="8681"/>
          <a:stretch/>
        </p:blipFill>
        <p:spPr bwMode="auto">
          <a:xfrm>
            <a:off x="4384097" y="1024087"/>
            <a:ext cx="3517339" cy="244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outVertical)">
                                      <p:cBhvr>
                                        <p:cTn id="15" dur="500"/>
                                        <p:tgtEl>
                                          <p:spTgt spid="42"/>
                                        </p:tgtEl>
                                      </p:cBhvr>
                                    </p:animEffec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098"/>
                                        </p:tgtEl>
                                      </p:cBhvr>
                                    </p:animEffect>
                                    <p:set>
                                      <p:cBhvr>
                                        <p:cTn id="21" dur="1" fill="hold">
                                          <p:stCondLst>
                                            <p:cond delay="499"/>
                                          </p:stCondLst>
                                        </p:cTn>
                                        <p:tgtEl>
                                          <p:spTgt spid="409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outVertical)">
                                      <p:cBhvr>
                                        <p:cTn id="29" dur="500"/>
                                        <p:tgtEl>
                                          <p:spTgt spid="24"/>
                                        </p:tgtEl>
                                      </p:cBhvr>
                                    </p:animEffect>
                                  </p:childTnLst>
                                </p:cTn>
                              </p:par>
                              <p:par>
                                <p:cTn id="30" presetID="10" presetClass="exit" presetSubtype="0" fill="hold"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100"/>
                                        </p:tgtEl>
                                      </p:cBhvr>
                                    </p:animEffect>
                                    <p:set>
                                      <p:cBhvr>
                                        <p:cTn id="35" dur="1" fill="hold">
                                          <p:stCondLst>
                                            <p:cond delay="499"/>
                                          </p:stCondLst>
                                        </p:cTn>
                                        <p:tgtEl>
                                          <p:spTgt spid="4100"/>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102"/>
                                        </p:tgtEl>
                                        <p:attrNameLst>
                                          <p:attrName>style.visibility</p:attrName>
                                        </p:attrNameLst>
                                      </p:cBhvr>
                                      <p:to>
                                        <p:strVal val="visible"/>
                                      </p:to>
                                    </p:set>
                                    <p:animEffect transition="in" filter="fade">
                                      <p:cBhvr>
                                        <p:cTn id="3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grassy field with trees and mountains in the background&#10;&#10;Description automatically generated with low confidence">
            <a:extLst>
              <a:ext uri="{FF2B5EF4-FFF2-40B4-BE49-F238E27FC236}">
                <a16:creationId xmlns:a16="http://schemas.microsoft.com/office/drawing/2014/main" id="{00C66F31-90C1-0850-E7ED-EFE7C3CB5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4202"/>
          </a:xfrm>
          <a:prstGeom prst="rect">
            <a:avLst/>
          </a:prstGeom>
        </p:spPr>
      </p:pic>
      <p:sp>
        <p:nvSpPr>
          <p:cNvPr id="2" name="Rectangle 1"/>
          <p:cNvSpPr/>
          <p:nvPr/>
        </p:nvSpPr>
        <p:spPr>
          <a:xfrm>
            <a:off x="2478124" y="113977"/>
            <a:ext cx="7235751" cy="523220"/>
          </a:xfrm>
          <a:prstGeom prst="rect">
            <a:avLst/>
          </a:prstGeom>
        </p:spPr>
        <p:txBody>
          <a:bodyPr wrap="square">
            <a:spAutoFit/>
          </a:bodyPr>
          <a:lstStyle/>
          <a:p>
            <a:pPr algn="ctr" fontAlgn="base"/>
            <a:r>
              <a:rPr lang="en-US" sz="2800" dirty="0">
                <a:latin typeface="Open Sans"/>
              </a:rPr>
              <a:t>Overcome the World</a:t>
            </a:r>
            <a:endParaRPr lang="en-US" sz="2800" b="0" i="0" dirty="0">
              <a:effectLst/>
              <a:latin typeface="Open Sans"/>
            </a:endParaRPr>
          </a:p>
        </p:txBody>
      </p:sp>
      <p:sp>
        <p:nvSpPr>
          <p:cNvPr id="3" name="Rectangle 2"/>
          <p:cNvSpPr/>
          <p:nvPr/>
        </p:nvSpPr>
        <p:spPr>
          <a:xfrm>
            <a:off x="11744442" y="6449814"/>
            <a:ext cx="447558" cy="369332"/>
          </a:xfrm>
          <a:prstGeom prst="rect">
            <a:avLst/>
          </a:prstGeom>
        </p:spPr>
        <p:txBody>
          <a:bodyPr wrap="none">
            <a:spAutoFit/>
          </a:bodyPr>
          <a:lstStyle/>
          <a:p>
            <a:r>
              <a:rPr lang="en-US" dirty="0">
                <a:latin typeface="Open Sans"/>
              </a:rPr>
              <a:t>(2)</a:t>
            </a:r>
            <a:endParaRPr lang="en-US" dirty="0"/>
          </a:p>
        </p:txBody>
      </p:sp>
      <p:sp>
        <p:nvSpPr>
          <p:cNvPr id="5" name="TextBox 4">
            <a:extLst>
              <a:ext uri="{FF2B5EF4-FFF2-40B4-BE49-F238E27FC236}">
                <a16:creationId xmlns:a16="http://schemas.microsoft.com/office/drawing/2014/main" id="{D7E13120-9FB8-921A-39C0-66CB76D4D29F}"/>
              </a:ext>
            </a:extLst>
          </p:cNvPr>
          <p:cNvSpPr txBox="1"/>
          <p:nvPr/>
        </p:nvSpPr>
        <p:spPr>
          <a:xfrm>
            <a:off x="2359180" y="2848828"/>
            <a:ext cx="9385262" cy="3785652"/>
          </a:xfrm>
          <a:prstGeom prst="rect">
            <a:avLst/>
          </a:prstGeom>
          <a:noFill/>
        </p:spPr>
        <p:txBody>
          <a:bodyPr wrap="square">
            <a:spAutoFit/>
          </a:bodyPr>
          <a:lstStyle/>
          <a:p>
            <a:pPr algn="l" fontAlgn="base"/>
            <a:r>
              <a:rPr lang="en-US" sz="2400" b="0" i="0" dirty="0">
                <a:solidFill>
                  <a:schemeClr val="bg1"/>
                </a:solidFill>
                <a:effectLst/>
              </a:rPr>
              <a:t>Is it possible to overcome the world and receive these blessings? </a:t>
            </a:r>
          </a:p>
          <a:p>
            <a:pPr algn="l" fontAlgn="base"/>
            <a:endParaRPr lang="en-US" sz="2400" dirty="0">
              <a:solidFill>
                <a:schemeClr val="bg1"/>
              </a:solidFill>
            </a:endParaRPr>
          </a:p>
          <a:p>
            <a:pPr algn="l" fontAlgn="base"/>
            <a:r>
              <a:rPr lang="en-US" sz="2400" b="0" i="0" dirty="0">
                <a:solidFill>
                  <a:schemeClr val="bg1"/>
                </a:solidFill>
                <a:effectLst/>
              </a:rPr>
              <a:t>Yes, it is.</a:t>
            </a:r>
          </a:p>
          <a:p>
            <a:pPr algn="l" fontAlgn="base"/>
            <a:endParaRPr lang="en-US" sz="2400" b="0" i="0" dirty="0">
              <a:solidFill>
                <a:schemeClr val="bg1"/>
              </a:solidFill>
              <a:effectLst/>
            </a:endParaRPr>
          </a:p>
          <a:p>
            <a:pPr algn="l" fontAlgn="base"/>
            <a:r>
              <a:rPr lang="en-US" sz="2400" b="0" i="0" dirty="0">
                <a:solidFill>
                  <a:schemeClr val="bg1"/>
                </a:solidFill>
                <a:effectLst/>
              </a:rPr>
              <a:t>Those who overcome the world develop an all-encompassing love for our Lord and Savior, Jesus Christ. …</a:t>
            </a:r>
          </a:p>
          <a:p>
            <a:pPr algn="l" fontAlgn="base"/>
            <a:endParaRPr lang="en-US" sz="2400" b="0" i="0" dirty="0">
              <a:solidFill>
                <a:schemeClr val="bg1"/>
              </a:solidFill>
              <a:effectLst/>
            </a:endParaRPr>
          </a:p>
          <a:p>
            <a:pPr algn="l" fontAlgn="base"/>
            <a:r>
              <a:rPr lang="en-US" sz="2400" b="0" i="0" dirty="0">
                <a:solidFill>
                  <a:schemeClr val="bg1"/>
                </a:solidFill>
                <a:effectLst/>
              </a:rPr>
              <a:t>Overcoming the world is not one defining moment in a lifetime, but a lifetime of moments that define an eternity.</a:t>
            </a:r>
          </a:p>
          <a:p>
            <a:pPr algn="l" fontAlgn="base"/>
            <a:r>
              <a:rPr lang="en-US" sz="2400" b="0" i="0" dirty="0">
                <a:solidFill>
                  <a:schemeClr val="bg1"/>
                </a:solidFill>
                <a:effectLst/>
              </a:rPr>
              <a:t>(4)</a:t>
            </a:r>
          </a:p>
        </p:txBody>
      </p:sp>
      <p:pic>
        <p:nvPicPr>
          <p:cNvPr id="10" name="Picture 9" descr="A person in a suit and tie&#10;&#10;Description automatically generated with medium confidence">
            <a:extLst>
              <a:ext uri="{FF2B5EF4-FFF2-40B4-BE49-F238E27FC236}">
                <a16:creationId xmlns:a16="http://schemas.microsoft.com/office/drawing/2014/main" id="{416CAA21-334F-1780-65E1-A68B18394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75" y="113977"/>
            <a:ext cx="1085850" cy="1447800"/>
          </a:xfrm>
          <a:prstGeom prst="rect">
            <a:avLst/>
          </a:prstGeom>
        </p:spPr>
      </p:pic>
    </p:spTree>
    <p:extLst>
      <p:ext uri="{BB962C8B-B14F-4D97-AF65-F5344CB8AC3E}">
        <p14:creationId xmlns:p14="http://schemas.microsoft.com/office/powerpoint/2010/main" val="260179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B404C3-064C-C9BE-DBE0-A952676EB24F}"/>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2" name="Rectangle 1"/>
          <p:cNvSpPr/>
          <p:nvPr/>
        </p:nvSpPr>
        <p:spPr>
          <a:xfrm>
            <a:off x="238043" y="218752"/>
            <a:ext cx="7637479" cy="6001643"/>
          </a:xfrm>
          <a:prstGeom prst="rect">
            <a:avLst/>
          </a:prstGeom>
        </p:spPr>
        <p:txBody>
          <a:bodyPr wrap="square">
            <a:spAutoFit/>
          </a:bodyPr>
          <a:lstStyle/>
          <a:p>
            <a:pPr fontAlgn="base"/>
            <a:r>
              <a:rPr lang="en-US" sz="2400" dirty="0">
                <a:solidFill>
                  <a:schemeClr val="bg1"/>
                </a:solidFill>
                <a:latin typeface="Abadi" panose="020B0604020104020204" pitchFamily="34" charset="0"/>
              </a:rPr>
              <a:t>“One day [an artist named Holman Hunt] was showing his picture of ‘Christ Knocking at the Door’ to a friend when the friend suddenly exclaimed: ‘There is one thing wrong about your picture.’</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“‘What is it?’ inquired the artist.</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“‘The door on which Jesus knocks has no handle,’ replied his friend.</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“‘Ah,’ responded Mr. Hunt, ‘that is not a mistake. You see, this is the door to the human heart. It can only be opened from the inside.’</a:t>
            </a:r>
          </a:p>
          <a:p>
            <a:pPr fontAlgn="base"/>
            <a:endParaRPr lang="en-US" sz="2400" dirty="0">
              <a:solidFill>
                <a:schemeClr val="bg1"/>
              </a:solidFill>
              <a:latin typeface="Abadi" panose="020B0604020104020204" pitchFamily="34" charset="0"/>
            </a:endParaRPr>
          </a:p>
          <a:p>
            <a:pPr fontAlgn="base"/>
            <a:r>
              <a:rPr lang="en-US" sz="2400" dirty="0">
                <a:solidFill>
                  <a:srgbClr val="FFFF00"/>
                </a:solidFill>
                <a:latin typeface="Abadi" panose="020B0604020104020204" pitchFamily="34" charset="0"/>
              </a:rPr>
              <a:t>“And thus it is. Jesus may stand and knock, but each of us decides whether to open.” </a:t>
            </a:r>
            <a:endParaRPr lang="en-US" sz="2400" b="0" i="0" dirty="0">
              <a:solidFill>
                <a:srgbClr val="FFFF00"/>
              </a:solidFill>
              <a:effectLst/>
              <a:latin typeface="Abadi" panose="020B0604020104020204" pitchFamily="34" charset="0"/>
            </a:endParaRPr>
          </a:p>
        </p:txBody>
      </p:sp>
      <p:grpSp>
        <p:nvGrpSpPr>
          <p:cNvPr id="24" name="Group 23"/>
          <p:cNvGrpSpPr/>
          <p:nvPr/>
        </p:nvGrpSpPr>
        <p:grpSpPr>
          <a:xfrm>
            <a:off x="8086824" y="4411395"/>
            <a:ext cx="3289208" cy="2390250"/>
            <a:chOff x="384206" y="4158361"/>
            <a:chExt cx="3289208" cy="2390250"/>
          </a:xfrm>
        </p:grpSpPr>
        <p:grpSp>
          <p:nvGrpSpPr>
            <p:cNvPr id="25" name="Group 24"/>
            <p:cNvGrpSpPr/>
            <p:nvPr/>
          </p:nvGrpSpPr>
          <p:grpSpPr>
            <a:xfrm>
              <a:off x="384206" y="4158361"/>
              <a:ext cx="3289208" cy="2390250"/>
              <a:chOff x="609599" y="833642"/>
              <a:chExt cx="7941747" cy="5771225"/>
            </a:xfrm>
          </p:grpSpPr>
          <p:grpSp>
            <p:nvGrpSpPr>
              <p:cNvPr id="27" name="Group 14"/>
              <p:cNvGrpSpPr/>
              <p:nvPr/>
            </p:nvGrpSpPr>
            <p:grpSpPr>
              <a:xfrm rot="10800000">
                <a:off x="7696200" y="5257800"/>
                <a:ext cx="621450" cy="1347067"/>
                <a:chOff x="7010400" y="381000"/>
                <a:chExt cx="762000" cy="2033666"/>
              </a:xfrm>
            </p:grpSpPr>
            <p:sp>
              <p:nvSpPr>
                <p:cNvPr id="4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1"/>
              <p:cNvGrpSpPr/>
              <p:nvPr/>
            </p:nvGrpSpPr>
            <p:grpSpPr>
              <a:xfrm rot="10800000">
                <a:off x="939238" y="4923502"/>
                <a:ext cx="621450" cy="1347067"/>
                <a:chOff x="7010400" y="381000"/>
                <a:chExt cx="762000" cy="2033666"/>
              </a:xfrm>
            </p:grpSpPr>
            <p:sp>
              <p:nvSpPr>
                <p:cNvPr id="3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899460" y="833642"/>
                <a:ext cx="621450" cy="986197"/>
                <a:chOff x="7031201" y="834275"/>
                <a:chExt cx="762000" cy="1488861"/>
              </a:xfrm>
            </p:grpSpPr>
            <p:sp>
              <p:nvSpPr>
                <p:cNvPr id="3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646520" y="1148254"/>
                <a:ext cx="621450" cy="1017899"/>
                <a:chOff x="7087348" y="824753"/>
                <a:chExt cx="762000" cy="1536722"/>
              </a:xfrm>
            </p:grpSpPr>
            <p:sp>
              <p:nvSpPr>
                <p:cNvPr id="3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p:cNvSpPr/>
            <p:nvPr/>
          </p:nvSpPr>
          <p:spPr>
            <a:xfrm>
              <a:off x="899238" y="4782365"/>
              <a:ext cx="2259144" cy="1200329"/>
            </a:xfrm>
            <a:prstGeom prst="rect">
              <a:avLst/>
            </a:prstGeom>
          </p:spPr>
          <p:txBody>
            <a:bodyPr wrap="square">
              <a:spAutoFit/>
            </a:bodyPr>
            <a:lstStyle/>
            <a:p>
              <a:pPr algn="ctr"/>
              <a:r>
                <a:rPr lang="en-US" b="1" dirty="0"/>
                <a:t>As we open the door to the Savior, He will come into us and sup with us</a:t>
              </a:r>
              <a:endParaRPr lang="en-US" dirty="0">
                <a:latin typeface="Iskoola Pota" pitchFamily="34" charset="0"/>
                <a:cs typeface="Iskoola Pota" pitchFamily="34" charset="0"/>
              </a:endParaRPr>
            </a:p>
          </p:txBody>
        </p:sp>
      </p:grpSp>
      <p:pic>
        <p:nvPicPr>
          <p:cNvPr id="2050" name="Picture 2" descr="Jesus at the 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32" y="173513"/>
            <a:ext cx="2857500" cy="4276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744442" y="6449814"/>
            <a:ext cx="447558" cy="369332"/>
          </a:xfrm>
          <a:prstGeom prst="rect">
            <a:avLst/>
          </a:prstGeom>
        </p:spPr>
        <p:txBody>
          <a:bodyPr wrap="none">
            <a:spAutoFit/>
          </a:bodyPr>
          <a:lstStyle/>
          <a:p>
            <a:r>
              <a:rPr lang="en-US" dirty="0">
                <a:latin typeface="Open Sans"/>
              </a:rPr>
              <a:t>(2)</a:t>
            </a:r>
            <a:endParaRPr lang="en-US" dirty="0"/>
          </a:p>
        </p:txBody>
      </p:sp>
      <p:sp>
        <p:nvSpPr>
          <p:cNvPr id="5" name="TextBox 4">
            <a:extLst>
              <a:ext uri="{FF2B5EF4-FFF2-40B4-BE49-F238E27FC236}">
                <a16:creationId xmlns:a16="http://schemas.microsoft.com/office/drawing/2014/main" id="{6EDD8D7C-AC0D-5246-0531-4AD412B9E965}"/>
              </a:ext>
            </a:extLst>
          </p:cNvPr>
          <p:cNvSpPr txBox="1"/>
          <p:nvPr/>
        </p:nvSpPr>
        <p:spPr>
          <a:xfrm>
            <a:off x="0" y="6432313"/>
            <a:ext cx="6124574" cy="369332"/>
          </a:xfrm>
          <a:prstGeom prst="rect">
            <a:avLst/>
          </a:prstGeom>
          <a:noFill/>
        </p:spPr>
        <p:txBody>
          <a:bodyPr wrap="square">
            <a:spAutoFit/>
          </a:bodyPr>
          <a:lstStyle/>
          <a:p>
            <a:r>
              <a:rPr lang="en-US" b="0" i="0" dirty="0">
                <a:solidFill>
                  <a:schemeClr val="bg1"/>
                </a:solidFill>
                <a:effectLst/>
              </a:rPr>
              <a:t>Revelation 3:20</a:t>
            </a:r>
            <a:endParaRPr lang="en-US" dirty="0">
              <a:solidFill>
                <a:schemeClr val="bg1"/>
              </a:solidFill>
            </a:endParaRPr>
          </a:p>
        </p:txBody>
      </p:sp>
    </p:spTree>
    <p:extLst>
      <p:ext uri="{BB962C8B-B14F-4D97-AF65-F5344CB8AC3E}">
        <p14:creationId xmlns:p14="http://schemas.microsoft.com/office/powerpoint/2010/main" val="99049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2EF583-AA9D-61FC-7864-90D08E62B4EB}"/>
              </a:ext>
            </a:extLst>
          </p:cNvPr>
          <p:cNvPicPr>
            <a:picLocks noChangeAspect="1"/>
          </p:cNvPicPr>
          <p:nvPr/>
        </p:nvPicPr>
        <p:blipFill rotWithShape="1">
          <a:blip r:embed="rId2">
            <a:extLst>
              <a:ext uri="{28A0092B-C50C-407E-A947-70E740481C1C}">
                <a14:useLocalDpi xmlns:a14="http://schemas.microsoft.com/office/drawing/2010/main" val="0"/>
              </a:ext>
            </a:extLst>
          </a:blip>
          <a:srcRect b="3958"/>
          <a:stretch/>
        </p:blipFill>
        <p:spPr>
          <a:xfrm>
            <a:off x="0" y="0"/>
            <a:ext cx="12192000" cy="6858000"/>
          </a:xfrm>
          <a:prstGeom prst="rect">
            <a:avLst/>
          </a:prstGeom>
        </p:spPr>
      </p:pic>
      <p:sp>
        <p:nvSpPr>
          <p:cNvPr id="3" name="TextBox 2"/>
          <p:cNvSpPr txBox="1"/>
          <p:nvPr/>
        </p:nvSpPr>
        <p:spPr>
          <a:xfrm>
            <a:off x="1665515" y="102041"/>
            <a:ext cx="8534400" cy="707886"/>
          </a:xfrm>
          <a:prstGeom prst="rect">
            <a:avLst/>
          </a:prstGeom>
          <a:noFill/>
        </p:spPr>
        <p:txBody>
          <a:bodyPr wrap="square" rtlCol="0">
            <a:spAutoFit/>
          </a:bodyPr>
          <a:lstStyle/>
          <a:p>
            <a:pPr algn="ctr"/>
            <a:r>
              <a:rPr lang="en-US" sz="4000" dirty="0">
                <a:solidFill>
                  <a:schemeClr val="bg1"/>
                </a:solidFill>
              </a:rPr>
              <a:t>Counsel For Your Own Life</a:t>
            </a:r>
            <a:endParaRPr lang="en-US" sz="2400" dirty="0">
              <a:solidFill>
                <a:schemeClr val="bg1"/>
              </a:solidFill>
            </a:endParaRPr>
          </a:p>
        </p:txBody>
      </p:sp>
      <p:sp>
        <p:nvSpPr>
          <p:cNvPr id="7" name="TextBox 6">
            <a:extLst>
              <a:ext uri="{FF2B5EF4-FFF2-40B4-BE49-F238E27FC236}">
                <a16:creationId xmlns:a16="http://schemas.microsoft.com/office/drawing/2014/main" id="{2DA9C6FE-7033-2BCD-3E75-8CE1A4CFC157}"/>
              </a:ext>
            </a:extLst>
          </p:cNvPr>
          <p:cNvSpPr txBox="1"/>
          <p:nvPr/>
        </p:nvSpPr>
        <p:spPr>
          <a:xfrm>
            <a:off x="6476999" y="1613118"/>
            <a:ext cx="4637313" cy="4247317"/>
          </a:xfrm>
          <a:prstGeom prst="rect">
            <a:avLst/>
          </a:prstGeom>
          <a:noFill/>
        </p:spPr>
        <p:txBody>
          <a:bodyPr wrap="square">
            <a:spAutoFit/>
          </a:bodyPr>
          <a:lstStyle/>
          <a:p>
            <a:pPr algn="l" fontAlgn="base"/>
            <a:r>
              <a:rPr lang="en-US" b="0" i="0" dirty="0">
                <a:solidFill>
                  <a:schemeClr val="bg1"/>
                </a:solidFill>
                <a:effectLst/>
              </a:rPr>
              <a:t>With all the strength of my soul I testify that our Heavenly Father loves each one of us. He hears the prayers of humble hearts; He hears our cries for help. … </a:t>
            </a:r>
          </a:p>
          <a:p>
            <a:pPr algn="l" fontAlgn="base"/>
            <a:endParaRPr lang="en-US" dirty="0">
              <a:solidFill>
                <a:schemeClr val="bg1"/>
              </a:solidFill>
            </a:endParaRPr>
          </a:p>
          <a:p>
            <a:pPr algn="l" fontAlgn="base"/>
            <a:r>
              <a:rPr lang="en-US" b="0" i="0" dirty="0">
                <a:solidFill>
                  <a:schemeClr val="bg1"/>
                </a:solidFill>
                <a:effectLst/>
              </a:rPr>
              <a:t>His Son, our Savior and Redeemer, speaks to each of us today: “Behold, I stand at the door, and knock: if any man hear my voice, and open the door, I will come in to him”.</a:t>
            </a:r>
          </a:p>
          <a:p>
            <a:pPr algn="l" fontAlgn="base"/>
            <a:endParaRPr lang="en-US" b="0" i="0" dirty="0">
              <a:solidFill>
                <a:schemeClr val="bg1"/>
              </a:solidFill>
              <a:effectLst/>
            </a:endParaRPr>
          </a:p>
          <a:p>
            <a:pPr algn="l" fontAlgn="base"/>
            <a:r>
              <a:rPr lang="en-US" b="0" i="0" dirty="0">
                <a:solidFill>
                  <a:schemeClr val="bg1"/>
                </a:solidFill>
                <a:effectLst/>
              </a:rPr>
              <a:t>Will we listen for that knock? Will we hear that voice? Will we open that door to the Lord, that we may receive the help He is so ready to provide? I pray that we will.</a:t>
            </a:r>
          </a:p>
          <a:p>
            <a:pPr algn="l" fontAlgn="base"/>
            <a:r>
              <a:rPr lang="en-US" b="0" i="0" dirty="0">
                <a:solidFill>
                  <a:schemeClr val="bg1"/>
                </a:solidFill>
                <a:effectLst/>
              </a:rPr>
              <a:t>(3)</a:t>
            </a:r>
          </a:p>
        </p:txBody>
      </p:sp>
      <p:sp>
        <p:nvSpPr>
          <p:cNvPr id="9" name="TextBox 8">
            <a:extLst>
              <a:ext uri="{FF2B5EF4-FFF2-40B4-BE49-F238E27FC236}">
                <a16:creationId xmlns:a16="http://schemas.microsoft.com/office/drawing/2014/main" id="{2FA7A764-83E3-BE2A-6B52-DF0ACDE74906}"/>
              </a:ext>
            </a:extLst>
          </p:cNvPr>
          <p:cNvSpPr txBox="1"/>
          <p:nvPr/>
        </p:nvSpPr>
        <p:spPr>
          <a:xfrm>
            <a:off x="119743" y="6386627"/>
            <a:ext cx="6096000" cy="369332"/>
          </a:xfrm>
          <a:prstGeom prst="rect">
            <a:avLst/>
          </a:prstGeom>
          <a:noFill/>
        </p:spPr>
        <p:txBody>
          <a:bodyPr wrap="square">
            <a:spAutoFit/>
          </a:bodyPr>
          <a:lstStyle/>
          <a:p>
            <a:r>
              <a:rPr lang="en-US" b="0" i="0" u="none" strike="noStrike" dirty="0">
                <a:solidFill>
                  <a:schemeClr val="bg1"/>
                </a:solidFill>
                <a:effectLst/>
              </a:rPr>
              <a:t>Revelation 3:20</a:t>
            </a:r>
            <a:r>
              <a:rPr lang="en-US" b="0" i="0" dirty="0">
                <a:solidFill>
                  <a:schemeClr val="bg1"/>
                </a:solidFill>
                <a:effectLst/>
              </a:rPr>
              <a:t> </a:t>
            </a:r>
            <a:endParaRPr lang="en-US" dirty="0"/>
          </a:p>
        </p:txBody>
      </p:sp>
      <p:pic>
        <p:nvPicPr>
          <p:cNvPr id="13" name="Picture 12" descr="A person in a suit and tie&#10;&#10;Description automatically generated with medium confidence">
            <a:extLst>
              <a:ext uri="{FF2B5EF4-FFF2-40B4-BE49-F238E27FC236}">
                <a16:creationId xmlns:a16="http://schemas.microsoft.com/office/drawing/2014/main" id="{4B0C97BA-FE72-1107-7711-A30D3688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207" y="1814431"/>
            <a:ext cx="2601250" cy="3229138"/>
          </a:xfrm>
          <a:prstGeom prst="rect">
            <a:avLst/>
          </a:prstGeom>
        </p:spPr>
      </p:pic>
    </p:spTree>
    <p:extLst>
      <p:ext uri="{BB962C8B-B14F-4D97-AF65-F5344CB8AC3E}">
        <p14:creationId xmlns:p14="http://schemas.microsoft.com/office/powerpoint/2010/main" val="209434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15D79-E23C-485B-FA52-97A42681A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Taken from Poway Institute Handouts by Lesly Meachum and Becky Davies</a:t>
            </a:r>
          </a:p>
          <a:p>
            <a:pPr marL="342900" indent="-342900">
              <a:buFontTx/>
              <a:buAutoNum type="arabicPeriod"/>
            </a:pPr>
            <a:r>
              <a:rPr lang="en-US" dirty="0">
                <a:solidFill>
                  <a:schemeClr val="bg1"/>
                </a:solidFill>
              </a:rPr>
              <a:t>President Spencer W. Kimball (</a:t>
            </a:r>
            <a:r>
              <a:rPr lang="en-US" i="1" dirty="0">
                <a:solidFill>
                  <a:schemeClr val="bg1"/>
                </a:solidFill>
              </a:rPr>
              <a:t>The Miracle of Forgiveness</a:t>
            </a:r>
            <a:r>
              <a:rPr lang="en-US" dirty="0">
                <a:solidFill>
                  <a:schemeClr val="bg1"/>
                </a:solidFill>
              </a:rPr>
              <a:t> [1969],</a:t>
            </a:r>
            <a:r>
              <a:rPr lang="en-US" i="1" dirty="0">
                <a:solidFill>
                  <a:schemeClr val="bg1"/>
                </a:solidFill>
              </a:rPr>
              <a:t> </a:t>
            </a:r>
            <a:r>
              <a:rPr lang="en-US" dirty="0">
                <a:solidFill>
                  <a:schemeClr val="bg1"/>
                </a:solidFill>
              </a:rPr>
              <a:t>212).</a:t>
            </a:r>
          </a:p>
          <a:p>
            <a:pPr marL="342900" indent="-342900">
              <a:buFontTx/>
              <a:buAutoNum type="arabicPeriod"/>
            </a:pPr>
            <a:r>
              <a:rPr lang="en-US" b="0" i="0" dirty="0">
                <a:solidFill>
                  <a:schemeClr val="bg1"/>
                </a:solidFill>
                <a:effectLst/>
              </a:rPr>
              <a:t>Thomas S. Monson, “Mrs. Patton—the Story Continues,”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2007, 24)</a:t>
            </a:r>
          </a:p>
          <a:p>
            <a:pPr marL="342900" indent="-342900">
              <a:buFontTx/>
              <a:buAutoNum type="arabicPeriod"/>
            </a:pPr>
            <a:r>
              <a:rPr lang="en-US" b="0" i="0" dirty="0">
                <a:solidFill>
                  <a:schemeClr val="bg1"/>
                </a:solidFill>
                <a:effectLst/>
              </a:rPr>
              <a:t>Neil L. Andersen, “</a:t>
            </a:r>
            <a:r>
              <a:rPr lang="en-US" b="0" i="0" u="none" strike="noStrike" dirty="0">
                <a:solidFill>
                  <a:schemeClr val="bg1"/>
                </a:solidFill>
                <a:effectLst/>
              </a:rPr>
              <a:t>Overcoming the World</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2017, 59</a:t>
            </a:r>
            <a:endParaRPr lang="en-US" dirty="0">
              <a:solidFill>
                <a:schemeClr val="bg1"/>
              </a:solidFill>
            </a:endParaRPr>
          </a:p>
          <a:p>
            <a:pPr marL="342900" indent="-342900">
              <a:buFontTx/>
              <a:buAutoNum type="arabicPeriod"/>
            </a:pPr>
            <a:endParaRPr lang="en-US" dirty="0">
              <a:solidFill>
                <a:schemeClr val="bg1"/>
              </a:solidFill>
            </a:endParaRPr>
          </a:p>
          <a:p>
            <a:r>
              <a:rPr lang="en-US" dirty="0">
                <a:solidFill>
                  <a:schemeClr val="bg1"/>
                </a:solidFill>
              </a:rPr>
              <a:t>See Article Jay M. Todd, "The Seven Cities of Revelation ," </a:t>
            </a:r>
            <a:r>
              <a:rPr lang="en-US" i="1" dirty="0">
                <a:solidFill>
                  <a:schemeClr val="bg1"/>
                </a:solidFill>
              </a:rPr>
              <a:t>Ensign</a:t>
            </a:r>
            <a:r>
              <a:rPr lang="en-US" dirty="0">
                <a:solidFill>
                  <a:schemeClr val="bg1"/>
                </a:solidFill>
              </a:rPr>
              <a:t>, August 1976</a:t>
            </a: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A255E6E9-D4AF-49FF-AA6F-C1B28BB09613}"/>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901713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7729" y="0"/>
            <a:ext cx="6096000" cy="1938992"/>
          </a:xfrm>
          <a:prstGeom prst="rect">
            <a:avLst/>
          </a:prstGeom>
          <a:ln>
            <a:solidFill>
              <a:schemeClr val="tx1"/>
            </a:solidFill>
          </a:ln>
        </p:spPr>
        <p:txBody>
          <a:bodyPr>
            <a:spAutoFit/>
          </a:bodyPr>
          <a:lstStyle/>
          <a:p>
            <a:r>
              <a:rPr lang="en-US" sz="1200" b="1" dirty="0">
                <a:latin typeface="Open Sans"/>
              </a:rPr>
              <a:t>Hidden Manna and White Stone Revelation 2:17:</a:t>
            </a:r>
          </a:p>
          <a:p>
            <a:pPr fontAlgn="base"/>
            <a:r>
              <a:rPr lang="en-US" sz="1200" dirty="0">
                <a:latin typeface="Open Sans"/>
              </a:rPr>
              <a:t>“The Lord provided life-sustaining manna for the children of Israel to eat during their 40-year sojourn in the wilderness (see Exodus 16:15, 35). Just as the manna sustained physical life, Jesus Christ is the ‘bread of life’ that sustains spiritual life (John 6:35, 48). The ‘hidden manna’ mentioned in Revelation 2:17 refers to Jesus Christ. Jesus is ‘hidden’ from the wicked. But, as He taught in John 6, those who symbolically partake of His flesh will receive everlasting life (see John 6:47–58). …</a:t>
            </a:r>
          </a:p>
          <a:p>
            <a:pPr fontAlgn="base"/>
            <a:r>
              <a:rPr lang="en-US" sz="1200" dirty="0">
                <a:latin typeface="Open Sans"/>
              </a:rPr>
              <a:t>“… For revealed insight into the meaning of the white stone, see Doctrine and Covenants 130:8–11” (</a:t>
            </a:r>
            <a:r>
              <a:rPr lang="en-US" sz="1200" i="1" dirty="0">
                <a:latin typeface="Open Sans"/>
              </a:rPr>
              <a:t>New Testament Student Manual</a:t>
            </a:r>
            <a:r>
              <a:rPr lang="en-US" sz="1200" dirty="0">
                <a:latin typeface="Open Sans"/>
              </a:rPr>
              <a:t> [Church Educational System manual, 2014], 535).</a:t>
            </a:r>
          </a:p>
        </p:txBody>
      </p:sp>
      <p:sp>
        <p:nvSpPr>
          <p:cNvPr id="5" name="Rectangle 4"/>
          <p:cNvSpPr/>
          <p:nvPr/>
        </p:nvSpPr>
        <p:spPr>
          <a:xfrm>
            <a:off x="-33899" y="4332613"/>
            <a:ext cx="6071627" cy="2462213"/>
          </a:xfrm>
          <a:prstGeom prst="rect">
            <a:avLst/>
          </a:prstGeom>
          <a:ln>
            <a:solidFill>
              <a:schemeClr val="tx1"/>
            </a:solidFill>
          </a:ln>
        </p:spPr>
        <p:txBody>
          <a:bodyPr wrap="square">
            <a:spAutoFit/>
          </a:bodyPr>
          <a:lstStyle/>
          <a:p>
            <a:r>
              <a:rPr lang="en-US" sz="1400" b="1" dirty="0">
                <a:latin typeface="Open Sans"/>
              </a:rPr>
              <a:t>Balaam Revelation 2:14:</a:t>
            </a:r>
          </a:p>
          <a:p>
            <a:r>
              <a:rPr lang="en-US" sz="1400" dirty="0">
                <a:latin typeface="Open Sans"/>
              </a:rPr>
              <a:t>“Balaam was an Old Testament prophet, whose actions are recorded in Numbers 22–24; 31:16. He appeared at first to be true to the Lord and His people, repeatedly refusing </a:t>
            </a:r>
            <a:r>
              <a:rPr lang="en-US" sz="1400" dirty="0" err="1">
                <a:latin typeface="Open Sans"/>
              </a:rPr>
              <a:t>Balak’s</a:t>
            </a:r>
            <a:r>
              <a:rPr lang="en-US" sz="1400" dirty="0">
                <a:latin typeface="Open Sans"/>
              </a:rPr>
              <a:t> request to curse Israel. Nevertheless, Balaam eventually succumbed to </a:t>
            </a:r>
            <a:r>
              <a:rPr lang="en-US" sz="1400" dirty="0" err="1">
                <a:latin typeface="Open Sans"/>
              </a:rPr>
              <a:t>Balak’s</a:t>
            </a:r>
            <a:r>
              <a:rPr lang="en-US" sz="1400" dirty="0">
                <a:latin typeface="Open Sans"/>
              </a:rPr>
              <a:t> offer of riches and taught </a:t>
            </a:r>
            <a:r>
              <a:rPr lang="en-US" sz="1400" dirty="0" err="1">
                <a:latin typeface="Open Sans"/>
              </a:rPr>
              <a:t>Balak</a:t>
            </a:r>
            <a:r>
              <a:rPr lang="en-US" sz="1400" dirty="0">
                <a:latin typeface="Open Sans"/>
              </a:rPr>
              <a:t> how to cause the army of Israel to weaken themselves through sexual sin and idolatry (see Numbers 25:1–5; 31:13–16). The plan included having Moabite women seduce the men of Israel and persuade them to offer sacrifices to heathen gods, thus destroying them spiritually” (</a:t>
            </a:r>
            <a:r>
              <a:rPr lang="en-US" sz="1400" i="1" dirty="0">
                <a:latin typeface="Open Sans"/>
              </a:rPr>
              <a:t>New Testament Student Manual</a:t>
            </a:r>
            <a:r>
              <a:rPr lang="en-US" sz="1400" dirty="0">
                <a:latin typeface="Open Sans"/>
              </a:rPr>
              <a:t>[Church Educational System manual, 2014], 534).</a:t>
            </a:r>
            <a:endParaRPr lang="en-US" sz="1400" dirty="0"/>
          </a:p>
        </p:txBody>
      </p:sp>
      <p:sp>
        <p:nvSpPr>
          <p:cNvPr id="6" name="Rectangle 5"/>
          <p:cNvSpPr/>
          <p:nvPr/>
        </p:nvSpPr>
        <p:spPr>
          <a:xfrm>
            <a:off x="0" y="1470291"/>
            <a:ext cx="6037729" cy="2862322"/>
          </a:xfrm>
          <a:prstGeom prst="rect">
            <a:avLst/>
          </a:prstGeom>
          <a:ln>
            <a:solidFill>
              <a:schemeClr val="tx1"/>
            </a:solidFill>
          </a:ln>
        </p:spPr>
        <p:txBody>
          <a:bodyPr wrap="square">
            <a:spAutoFit/>
          </a:bodyPr>
          <a:lstStyle/>
          <a:p>
            <a:pPr fontAlgn="base"/>
            <a:r>
              <a:rPr lang="en-US" sz="1200" b="1"/>
              <a:t>“Revelation 2:11 </a:t>
            </a:r>
            <a:r>
              <a:rPr lang="en-US" sz="1200"/>
              <a:t>teaches that the faithful ‘shall not be hurt of the second death.’ The wicked, however, ‘shall have their part in the lake which burneth with fire and brimstone: which is the second death’ (Revelation 21:8). While serving in the Presidency of the Seventy, Elder Earl C. Tingey explained that ‘the second death is spiritual. It is separation from God’s presence’” (‘The Great Plan of Happiness,’</a:t>
            </a:r>
            <a:r>
              <a:rPr lang="en-US" sz="1200" i="1"/>
              <a:t> Ensign</a:t>
            </a:r>
            <a:r>
              <a:rPr lang="en-US" sz="1200"/>
              <a:t> or </a:t>
            </a:r>
            <a:r>
              <a:rPr lang="en-US" sz="1200" i="1"/>
              <a:t>Liahona,</a:t>
            </a:r>
            <a:r>
              <a:rPr lang="en-US" sz="1200"/>
              <a:t> May 2006, 73).</a:t>
            </a:r>
          </a:p>
          <a:p>
            <a:pPr fontAlgn="base"/>
            <a:r>
              <a:rPr lang="en-US" sz="1200"/>
              <a:t>“In one sense, we all experienced a spiritual death when we left God’s presence to come to earth. This initial separation, however, is not the ‘second death’ mentioned in Revelation 2:11. Through the Atonement of Jesus Christ, all of God’s children will overcome this initial spiritual death and be brought back to God’s presence to be judged (see Helaman 14:16–17), after which most people will inherit a kingdom of glory. A second spiritual death will be pronounced at the Day of Judgment upon those who refuse to repent of their sins and who willfully rebel against the light and truth of the gospel, as Satan did [see D&amp;C 29:44–45; Guide to the Scriptures, ‘Death, Spiritual,’ scriptures.lds.org]. They will be forever separated from God and will be sons of perdition (see D&amp;C 76:30–37, 44)” (</a:t>
            </a:r>
            <a:r>
              <a:rPr lang="en-US" sz="1200" i="1"/>
              <a:t>New Testament Student Manual</a:t>
            </a:r>
            <a:r>
              <a:rPr lang="en-US" sz="1200"/>
              <a:t> [Church Educational System manual, 2014], 534)</a:t>
            </a:r>
            <a:endParaRPr lang="en-US" sz="1200" dirty="0"/>
          </a:p>
        </p:txBody>
      </p:sp>
      <p:sp>
        <p:nvSpPr>
          <p:cNvPr id="8" name="Rectangle 7"/>
          <p:cNvSpPr/>
          <p:nvPr/>
        </p:nvSpPr>
        <p:spPr>
          <a:xfrm>
            <a:off x="6037729" y="1938992"/>
            <a:ext cx="6096000" cy="1661993"/>
          </a:xfrm>
          <a:prstGeom prst="rect">
            <a:avLst/>
          </a:prstGeom>
          <a:ln>
            <a:solidFill>
              <a:schemeClr val="tx1"/>
            </a:solidFill>
          </a:ln>
        </p:spPr>
        <p:txBody>
          <a:bodyPr>
            <a:spAutoFit/>
          </a:bodyPr>
          <a:lstStyle/>
          <a:p>
            <a:r>
              <a:rPr lang="en-US" sz="1200" b="1" dirty="0">
                <a:latin typeface="Open Sans"/>
              </a:rPr>
              <a:t>The Morning Star Revelation 2:28:</a:t>
            </a:r>
          </a:p>
          <a:p>
            <a:r>
              <a:rPr lang="en-US" dirty="0"/>
              <a:t>“‘The morning star’ is a symbol of Jesus Christ (Revelation 2:28; 22:16). The promise of ‘the morning star’ is given to him ‘that </a:t>
            </a:r>
            <a:r>
              <a:rPr lang="en-US" dirty="0" err="1"/>
              <a:t>overcometh</a:t>
            </a:r>
            <a:r>
              <a:rPr lang="en-US" dirty="0"/>
              <a:t>, and </a:t>
            </a:r>
            <a:r>
              <a:rPr lang="en-US" dirty="0" err="1"/>
              <a:t>keepeth</a:t>
            </a:r>
            <a:r>
              <a:rPr lang="en-US" dirty="0"/>
              <a:t> my works unto the end’ (Revelation 2:26)” (</a:t>
            </a:r>
            <a:r>
              <a:rPr lang="en-US" i="1" dirty="0"/>
              <a:t>New Testament Student Manual</a:t>
            </a:r>
            <a:r>
              <a:rPr lang="en-US" dirty="0"/>
              <a:t> [Church Educational System manual, 2014], 535).</a:t>
            </a:r>
            <a:endParaRPr lang="en-US" sz="1200" dirty="0">
              <a:latin typeface="Open Sans"/>
            </a:endParaRPr>
          </a:p>
        </p:txBody>
      </p:sp>
      <p:sp>
        <p:nvSpPr>
          <p:cNvPr id="11" name="Rectangle 10"/>
          <p:cNvSpPr/>
          <p:nvPr/>
        </p:nvSpPr>
        <p:spPr>
          <a:xfrm>
            <a:off x="6037729" y="3600985"/>
            <a:ext cx="6096000" cy="2800767"/>
          </a:xfrm>
          <a:prstGeom prst="rect">
            <a:avLst/>
          </a:prstGeom>
          <a:ln>
            <a:solidFill>
              <a:schemeClr val="tx1"/>
            </a:solidFill>
          </a:ln>
        </p:spPr>
        <p:txBody>
          <a:bodyPr>
            <a:spAutoFit/>
          </a:bodyPr>
          <a:lstStyle/>
          <a:p>
            <a:r>
              <a:rPr lang="en-US" sz="1600" b="1" dirty="0"/>
              <a:t>Amen Revelation 3:14:</a:t>
            </a:r>
          </a:p>
          <a:p>
            <a:r>
              <a:rPr lang="en-US" sz="1600" dirty="0"/>
              <a:t>“In Hebrew and Greek the word ‘amen’ means truly, certainly, or faithfully. In Revelation 3:14, Christ’s faithfulness and truthfulness as the great ‘Amen’ are presented as a contrast to the lukewarm attitudes of the </a:t>
            </a:r>
            <a:r>
              <a:rPr lang="en-US" sz="1600" dirty="0" err="1"/>
              <a:t>Laodiceans</a:t>
            </a:r>
            <a:r>
              <a:rPr lang="en-US" sz="1600" dirty="0"/>
              <a:t>. When uttered at the conclusion of a prayer or a discourse, ‘amen’ is a way of solemnly affirming what has been said or expressing agreement with it. Elder Bruce R. McConkie taught that the Savior’s title ‘Amen’ also shows ‘that it is in and through him that the seal of divine affirmation is placed on all the promises of the Father’ (</a:t>
            </a:r>
            <a:r>
              <a:rPr lang="en-US" sz="1600" i="1" dirty="0"/>
              <a:t>Mormon Doctrine,</a:t>
            </a:r>
            <a:r>
              <a:rPr lang="en-US" sz="1600" dirty="0"/>
              <a:t> 2nd ed. [1966], 32)” (</a:t>
            </a:r>
            <a:r>
              <a:rPr lang="en-US" sz="1600" i="1" dirty="0"/>
              <a:t>New Testament Student Manual</a:t>
            </a:r>
            <a:r>
              <a:rPr lang="en-US" sz="1600" dirty="0"/>
              <a:t> [Church Educational System manual, 2014], 536).</a:t>
            </a:r>
            <a:endParaRPr lang="en-US" sz="1600" dirty="0">
              <a:latin typeface="Open Sans"/>
            </a:endParaRPr>
          </a:p>
        </p:txBody>
      </p:sp>
      <p:sp>
        <p:nvSpPr>
          <p:cNvPr id="3" name="TextBox 2">
            <a:extLst>
              <a:ext uri="{FF2B5EF4-FFF2-40B4-BE49-F238E27FC236}">
                <a16:creationId xmlns:a16="http://schemas.microsoft.com/office/drawing/2014/main" id="{389A6448-17E1-B9B7-5C53-15DA3B710C34}"/>
              </a:ext>
            </a:extLst>
          </p:cNvPr>
          <p:cNvSpPr txBox="1"/>
          <p:nvPr/>
        </p:nvSpPr>
        <p:spPr>
          <a:xfrm>
            <a:off x="-33899" y="-1"/>
            <a:ext cx="6105524" cy="738664"/>
          </a:xfrm>
          <a:prstGeom prst="rect">
            <a:avLst/>
          </a:prstGeom>
          <a:noFill/>
          <a:ln>
            <a:solidFill>
              <a:schemeClr val="tx1"/>
            </a:solidFill>
          </a:ln>
        </p:spPr>
        <p:txBody>
          <a:bodyPr wrap="square">
            <a:spAutoFit/>
          </a:bodyPr>
          <a:lstStyle/>
          <a:p>
            <a:r>
              <a:rPr lang="en-US" sz="1400" b="1" i="0" dirty="0">
                <a:effectLst/>
              </a:rPr>
              <a:t>“First Love” Revelation 2:4</a:t>
            </a:r>
          </a:p>
          <a:p>
            <a:r>
              <a:rPr lang="en-US" sz="1400" b="0" i="0" dirty="0">
                <a:solidFill>
                  <a:srgbClr val="000000"/>
                </a:solidFill>
                <a:effectLst/>
              </a:rPr>
              <a:t>The Saints in Ephesus were being chastened for neglecting the commandment to love God</a:t>
            </a:r>
            <a:endParaRPr lang="en-US" sz="1400" dirty="0"/>
          </a:p>
        </p:txBody>
      </p:sp>
      <p:sp>
        <p:nvSpPr>
          <p:cNvPr id="9" name="TextBox 8">
            <a:extLst>
              <a:ext uri="{FF2B5EF4-FFF2-40B4-BE49-F238E27FC236}">
                <a16:creationId xmlns:a16="http://schemas.microsoft.com/office/drawing/2014/main" id="{C9AA4EBD-B3A0-1B2B-EE15-95886B12E039}"/>
              </a:ext>
            </a:extLst>
          </p:cNvPr>
          <p:cNvSpPr txBox="1"/>
          <p:nvPr/>
        </p:nvSpPr>
        <p:spPr>
          <a:xfrm>
            <a:off x="565" y="731628"/>
            <a:ext cx="6037163" cy="738664"/>
          </a:xfrm>
          <a:prstGeom prst="rect">
            <a:avLst/>
          </a:prstGeom>
          <a:noFill/>
          <a:ln>
            <a:solidFill>
              <a:schemeClr val="tx1"/>
            </a:solidFill>
          </a:ln>
        </p:spPr>
        <p:txBody>
          <a:bodyPr wrap="square">
            <a:spAutoFit/>
          </a:bodyPr>
          <a:lstStyle/>
          <a:p>
            <a:r>
              <a:rPr lang="en-US" sz="1400" b="1" i="0" dirty="0">
                <a:solidFill>
                  <a:srgbClr val="000000"/>
                </a:solidFill>
                <a:effectLst/>
              </a:rPr>
              <a:t>Poverty and Riches Revelation 2:9 </a:t>
            </a:r>
          </a:p>
          <a:p>
            <a:r>
              <a:rPr lang="en-US" sz="1400" b="0" i="0" dirty="0">
                <a:solidFill>
                  <a:srgbClr val="000000"/>
                </a:solidFill>
                <a:effectLst/>
              </a:rPr>
              <a:t>The Savior was acknowledging the faith of the Saints in Smyrna and reassuring them of the eternal riches promised to those who keep His commandments</a:t>
            </a:r>
            <a:endParaRPr lang="en-US" sz="1400" dirty="0"/>
          </a:p>
        </p:txBody>
      </p:sp>
    </p:spTree>
    <p:extLst>
      <p:ext uri="{BB962C8B-B14F-4D97-AF65-F5344CB8AC3E}">
        <p14:creationId xmlns:p14="http://schemas.microsoft.com/office/powerpoint/2010/main" val="3285997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72EE9B-A56C-4FD2-9188-52293D2D6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752600" y="533401"/>
            <a:ext cx="8686800" cy="4339650"/>
          </a:xfrm>
          <a:prstGeom prst="rect">
            <a:avLst/>
          </a:prstGeom>
          <a:noFill/>
        </p:spPr>
        <p:txBody>
          <a:bodyPr wrap="square" rtlCol="0">
            <a:spAutoFit/>
          </a:bodyPr>
          <a:lstStyle/>
          <a:p>
            <a:pPr algn="ctr"/>
            <a:r>
              <a:rPr lang="en-US" sz="8000" dirty="0">
                <a:solidFill>
                  <a:schemeClr val="bg1"/>
                </a:solidFill>
                <a:latin typeface="Eras Demi ITC" panose="020B0805030504020804" pitchFamily="34" charset="0"/>
              </a:rPr>
              <a:t>A Vision of the Future</a:t>
            </a:r>
          </a:p>
          <a:p>
            <a:pPr algn="ctr"/>
            <a:endParaRPr lang="en-US" sz="8000" dirty="0">
              <a:solidFill>
                <a:schemeClr val="bg1"/>
              </a:solidFill>
              <a:latin typeface="Calibri" panose="020F0502020204030204" pitchFamily="34" charset="0"/>
            </a:endParaRPr>
          </a:p>
          <a:p>
            <a:pPr algn="ctr"/>
            <a:r>
              <a:rPr lang="en-US" sz="3600" dirty="0">
                <a:solidFill>
                  <a:schemeClr val="bg1"/>
                </a:solidFill>
                <a:latin typeface="Eras Bold ITC" panose="020B0907030504020204" pitchFamily="34" charset="0"/>
              </a:rPr>
              <a:t>Revelation 4-5</a:t>
            </a:r>
          </a:p>
        </p:txBody>
      </p:sp>
      <p:grpSp>
        <p:nvGrpSpPr>
          <p:cNvPr id="2" name="Group 5"/>
          <p:cNvGrpSpPr/>
          <p:nvPr/>
        </p:nvGrpSpPr>
        <p:grpSpPr>
          <a:xfrm rot="20043167">
            <a:off x="822348" y="2910751"/>
            <a:ext cx="2286000" cy="2133600"/>
            <a:chOff x="4343400" y="3657600"/>
            <a:chExt cx="2743200" cy="2590800"/>
          </a:xfrm>
        </p:grpSpPr>
        <p:sp>
          <p:nvSpPr>
            <p:cNvPr id="7" name="Can 6"/>
            <p:cNvSpPr/>
            <p:nvPr/>
          </p:nvSpPr>
          <p:spPr>
            <a:xfrm rot="10800000">
              <a:off x="43434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rot="10800000">
              <a:off x="5943600" y="3886200"/>
              <a:ext cx="1143000" cy="2362200"/>
            </a:xfrm>
            <a:prstGeom prst="can">
              <a:avLst>
                <a:gd name="adj" fmla="val 69590"/>
              </a:avLst>
            </a:prstGeom>
            <a:solidFill>
              <a:schemeClr val="tx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oon 8"/>
            <p:cNvSpPr/>
            <p:nvPr/>
          </p:nvSpPr>
          <p:spPr>
            <a:xfrm rot="5400000">
              <a:off x="5353050" y="4324350"/>
              <a:ext cx="723900" cy="10668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5800" y="5562600"/>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69702" y="5556354"/>
              <a:ext cx="762000" cy="6096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958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3657600"/>
              <a:ext cx="762000" cy="609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387A0B4F-3C83-0291-CB73-B29BDB863C4F}"/>
              </a:ext>
            </a:extLst>
          </p:cNvPr>
          <p:cNvGrpSpPr/>
          <p:nvPr/>
        </p:nvGrpSpPr>
        <p:grpSpPr>
          <a:xfrm>
            <a:off x="9113616" y="1858428"/>
            <a:ext cx="1677473" cy="4244566"/>
            <a:chOff x="6934200" y="1265656"/>
            <a:chExt cx="1985484" cy="4373144"/>
          </a:xfrm>
        </p:grpSpPr>
        <p:sp>
          <p:nvSpPr>
            <p:cNvPr id="4" name="Oval 3">
              <a:extLst>
                <a:ext uri="{FF2B5EF4-FFF2-40B4-BE49-F238E27FC236}">
                  <a16:creationId xmlns:a16="http://schemas.microsoft.com/office/drawing/2014/main" id="{4B74A1BF-CBA8-9CC5-9493-BADE0B7B03F7}"/>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8660768-1D23-4C71-8575-6D3EB1C4CD1C}"/>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DA367CAF-3221-DC9E-0BD6-DF9BE102878F}"/>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F62B111-394E-FC53-CA5E-D27D78C6CBDB}"/>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F888330-22C0-62AA-8A9D-E1A81FD688C6}"/>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280CB986-1ACC-2825-EBD0-3862EFFDA0B9}"/>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0414F50B-21EE-7494-D128-7BF7583DCC51}"/>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a:extLst>
                <a:ext uri="{FF2B5EF4-FFF2-40B4-BE49-F238E27FC236}">
                  <a16:creationId xmlns:a16="http://schemas.microsoft.com/office/drawing/2014/main" id="{40CD2A78-45A0-001C-0119-53333683CE38}"/>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a:extLst>
                <a:ext uri="{FF2B5EF4-FFF2-40B4-BE49-F238E27FC236}">
                  <a16:creationId xmlns:a16="http://schemas.microsoft.com/office/drawing/2014/main" id="{0B9EA475-A41C-1D2B-9285-32963A1191C1}"/>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DA9D5BB7-95B5-D26F-DF8C-230349D34785}"/>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69C5F59A-0F17-F774-D091-1D079B1D514B}"/>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24">
              <a:extLst>
                <a:ext uri="{FF2B5EF4-FFF2-40B4-BE49-F238E27FC236}">
                  <a16:creationId xmlns:a16="http://schemas.microsoft.com/office/drawing/2014/main" id="{23A65CFB-781B-1CE2-5109-8099AD9D60D9}"/>
                </a:ext>
              </a:extLst>
            </p:cNvPr>
            <p:cNvGrpSpPr/>
            <p:nvPr/>
          </p:nvGrpSpPr>
          <p:grpSpPr>
            <a:xfrm>
              <a:off x="7108136" y="2388756"/>
              <a:ext cx="1544360" cy="2210894"/>
              <a:chOff x="4553133" y="901823"/>
              <a:chExt cx="2186627" cy="3449921"/>
            </a:xfrm>
          </p:grpSpPr>
          <p:sp>
            <p:nvSpPr>
              <p:cNvPr id="175" name="Double Wave 23">
                <a:extLst>
                  <a:ext uri="{FF2B5EF4-FFF2-40B4-BE49-F238E27FC236}">
                    <a16:creationId xmlns:a16="http://schemas.microsoft.com/office/drawing/2014/main" id="{8A041227-C871-573E-922A-C17829711C48}"/>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6">
                <a:extLst>
                  <a:ext uri="{FF2B5EF4-FFF2-40B4-BE49-F238E27FC236}">
                    <a16:creationId xmlns:a16="http://schemas.microsoft.com/office/drawing/2014/main" id="{A6CD8C59-8363-1EC9-EA5B-C248D89D1FDD}"/>
                  </a:ext>
                </a:extLst>
              </p:cNvPr>
              <p:cNvGrpSpPr/>
              <p:nvPr/>
            </p:nvGrpSpPr>
            <p:grpSpPr>
              <a:xfrm>
                <a:off x="4694566" y="901823"/>
                <a:ext cx="2045194" cy="1982724"/>
                <a:chOff x="2594848" y="2213440"/>
                <a:chExt cx="2045194" cy="1982724"/>
              </a:xfrm>
              <a:solidFill>
                <a:srgbClr val="E0C13C"/>
              </a:solidFill>
            </p:grpSpPr>
            <p:sp>
              <p:nvSpPr>
                <p:cNvPr id="177" name="Pie 17">
                  <a:extLst>
                    <a:ext uri="{FF2B5EF4-FFF2-40B4-BE49-F238E27FC236}">
                      <a16:creationId xmlns:a16="http://schemas.microsoft.com/office/drawing/2014/main" id="{2A1AFD96-47CD-913A-DC67-43C77DA0FBE9}"/>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8" name="Group 5">
                  <a:extLst>
                    <a:ext uri="{FF2B5EF4-FFF2-40B4-BE49-F238E27FC236}">
                      <a16:creationId xmlns:a16="http://schemas.microsoft.com/office/drawing/2014/main" id="{0876D16A-FD59-BD14-B74A-C055BCAE62F6}"/>
                    </a:ext>
                  </a:extLst>
                </p:cNvPr>
                <p:cNvGrpSpPr/>
                <p:nvPr/>
              </p:nvGrpSpPr>
              <p:grpSpPr>
                <a:xfrm>
                  <a:off x="2889102" y="2288406"/>
                  <a:ext cx="1537323" cy="1679535"/>
                  <a:chOff x="2886840" y="2288406"/>
                  <a:chExt cx="1537323" cy="1679535"/>
                </a:xfrm>
                <a:grpFill/>
              </p:grpSpPr>
              <p:sp>
                <p:nvSpPr>
                  <p:cNvPr id="179" name="Moon 3">
                    <a:extLst>
                      <a:ext uri="{FF2B5EF4-FFF2-40B4-BE49-F238E27FC236}">
                        <a16:creationId xmlns:a16="http://schemas.microsoft.com/office/drawing/2014/main" id="{E1B3FB75-251A-89EC-1E79-ADCA45B79368}"/>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20">
                    <a:extLst>
                      <a:ext uri="{FF2B5EF4-FFF2-40B4-BE49-F238E27FC236}">
                        <a16:creationId xmlns:a16="http://schemas.microsoft.com/office/drawing/2014/main" id="{EF16AB28-136F-F7C7-2B5D-C0D550FA3B03}"/>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9" name="Oval 108">
              <a:extLst>
                <a:ext uri="{FF2B5EF4-FFF2-40B4-BE49-F238E27FC236}">
                  <a16:creationId xmlns:a16="http://schemas.microsoft.com/office/drawing/2014/main" id="{054249EC-8990-B35D-5DFC-383B5C7957A8}"/>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58">
              <a:extLst>
                <a:ext uri="{FF2B5EF4-FFF2-40B4-BE49-F238E27FC236}">
                  <a16:creationId xmlns:a16="http://schemas.microsoft.com/office/drawing/2014/main" id="{A41289DF-A877-B59C-3905-F34E627CFB25}"/>
                </a:ext>
              </a:extLst>
            </p:cNvPr>
            <p:cNvGrpSpPr/>
            <p:nvPr/>
          </p:nvGrpSpPr>
          <p:grpSpPr>
            <a:xfrm rot="175281">
              <a:off x="7281771" y="4966315"/>
              <a:ext cx="1319546" cy="446802"/>
              <a:chOff x="3810000" y="1677648"/>
              <a:chExt cx="4705061" cy="1827552"/>
            </a:xfrm>
          </p:grpSpPr>
          <p:grpSp>
            <p:nvGrpSpPr>
              <p:cNvPr id="145" name="Group 37">
                <a:extLst>
                  <a:ext uri="{FF2B5EF4-FFF2-40B4-BE49-F238E27FC236}">
                    <a16:creationId xmlns:a16="http://schemas.microsoft.com/office/drawing/2014/main" id="{01444FDA-A792-DC65-7281-8776053BF295}"/>
                  </a:ext>
                </a:extLst>
              </p:cNvPr>
              <p:cNvGrpSpPr/>
              <p:nvPr/>
            </p:nvGrpSpPr>
            <p:grpSpPr>
              <a:xfrm>
                <a:off x="3810000" y="1828800"/>
                <a:ext cx="1776984" cy="1676400"/>
                <a:chOff x="3810000" y="1828800"/>
                <a:chExt cx="4038600" cy="3810000"/>
              </a:xfrm>
            </p:grpSpPr>
            <p:sp>
              <p:nvSpPr>
                <p:cNvPr id="166" name="Half Frame 165">
                  <a:extLst>
                    <a:ext uri="{FF2B5EF4-FFF2-40B4-BE49-F238E27FC236}">
                      <a16:creationId xmlns:a16="http://schemas.microsoft.com/office/drawing/2014/main" id="{41BDC7B3-2DBD-FED3-D9C5-C70FBB66EB9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Half Frame 166">
                  <a:extLst>
                    <a:ext uri="{FF2B5EF4-FFF2-40B4-BE49-F238E27FC236}">
                      <a16:creationId xmlns:a16="http://schemas.microsoft.com/office/drawing/2014/main" id="{972CA69A-5D2B-CF8B-6CFB-20A1B40737A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Half Frame 167">
                  <a:extLst>
                    <a:ext uri="{FF2B5EF4-FFF2-40B4-BE49-F238E27FC236}">
                      <a16:creationId xmlns:a16="http://schemas.microsoft.com/office/drawing/2014/main" id="{565C1475-DF10-DDFF-2E91-0EEA8ED2008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Half Frame 168">
                  <a:extLst>
                    <a:ext uri="{FF2B5EF4-FFF2-40B4-BE49-F238E27FC236}">
                      <a16:creationId xmlns:a16="http://schemas.microsoft.com/office/drawing/2014/main" id="{B3C65421-153A-D067-5421-BBD8A1F60F8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Donut 775">
                  <a:extLst>
                    <a:ext uri="{FF2B5EF4-FFF2-40B4-BE49-F238E27FC236}">
                      <a16:creationId xmlns:a16="http://schemas.microsoft.com/office/drawing/2014/main" id="{68079E84-E909-9A19-198F-1F53E3C1E5C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iamond 170">
                  <a:extLst>
                    <a:ext uri="{FF2B5EF4-FFF2-40B4-BE49-F238E27FC236}">
                      <a16:creationId xmlns:a16="http://schemas.microsoft.com/office/drawing/2014/main" id="{D7524692-077B-72D7-D7DA-C6347D4E7E4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9C862753-0895-2322-4FBA-40E283E9C67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6A1BE23B-C35A-3633-ECD4-D075E229C3F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FD0DBA83-8E41-04B7-F883-4E60F171DD6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38">
                <a:extLst>
                  <a:ext uri="{FF2B5EF4-FFF2-40B4-BE49-F238E27FC236}">
                    <a16:creationId xmlns:a16="http://schemas.microsoft.com/office/drawing/2014/main" id="{0924BE63-D0B4-0357-0187-F3000D733903}"/>
                  </a:ext>
                </a:extLst>
              </p:cNvPr>
              <p:cNvGrpSpPr/>
              <p:nvPr/>
            </p:nvGrpSpPr>
            <p:grpSpPr>
              <a:xfrm>
                <a:off x="5314014" y="1757596"/>
                <a:ext cx="1776984" cy="1676400"/>
                <a:chOff x="3810000" y="1828800"/>
                <a:chExt cx="4038600" cy="3810000"/>
              </a:xfrm>
            </p:grpSpPr>
            <p:sp>
              <p:nvSpPr>
                <p:cNvPr id="157" name="Half Frame 156">
                  <a:extLst>
                    <a:ext uri="{FF2B5EF4-FFF2-40B4-BE49-F238E27FC236}">
                      <a16:creationId xmlns:a16="http://schemas.microsoft.com/office/drawing/2014/main" id="{518947B4-90C5-9B19-70A4-A67C015F03E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Half Frame 157">
                  <a:extLst>
                    <a:ext uri="{FF2B5EF4-FFF2-40B4-BE49-F238E27FC236}">
                      <a16:creationId xmlns:a16="http://schemas.microsoft.com/office/drawing/2014/main" id="{B6A634EF-F1FB-6EAD-74EF-0184B70E06F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Half Frame 158">
                  <a:extLst>
                    <a:ext uri="{FF2B5EF4-FFF2-40B4-BE49-F238E27FC236}">
                      <a16:creationId xmlns:a16="http://schemas.microsoft.com/office/drawing/2014/main" id="{CE79A93E-87FB-106F-28B8-B9F4CAA28C4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Half Frame 159">
                  <a:extLst>
                    <a:ext uri="{FF2B5EF4-FFF2-40B4-BE49-F238E27FC236}">
                      <a16:creationId xmlns:a16="http://schemas.microsoft.com/office/drawing/2014/main" id="{035E88BC-B87A-B6E5-866E-4C5B1C0B371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Donut 766">
                  <a:extLst>
                    <a:ext uri="{FF2B5EF4-FFF2-40B4-BE49-F238E27FC236}">
                      <a16:creationId xmlns:a16="http://schemas.microsoft.com/office/drawing/2014/main" id="{124652C9-2329-91F2-004C-F9870AD77CB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iamond 161">
                  <a:extLst>
                    <a:ext uri="{FF2B5EF4-FFF2-40B4-BE49-F238E27FC236}">
                      <a16:creationId xmlns:a16="http://schemas.microsoft.com/office/drawing/2014/main" id="{E3B1A07C-290E-B91E-681B-1988B6B0288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F7404E70-852D-77B5-6AC6-D8106BF5C2A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563FA5AF-5B56-0BCD-5288-98EB3256F47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441D8B89-6B6E-6B31-C498-E2EACAC2848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48">
                <a:extLst>
                  <a:ext uri="{FF2B5EF4-FFF2-40B4-BE49-F238E27FC236}">
                    <a16:creationId xmlns:a16="http://schemas.microsoft.com/office/drawing/2014/main" id="{5E38EA56-2971-79AD-A607-BB7010E0D77B}"/>
                  </a:ext>
                </a:extLst>
              </p:cNvPr>
              <p:cNvGrpSpPr/>
              <p:nvPr/>
            </p:nvGrpSpPr>
            <p:grpSpPr>
              <a:xfrm>
                <a:off x="6738077" y="1677648"/>
                <a:ext cx="1776984" cy="1676400"/>
                <a:chOff x="3810000" y="1828800"/>
                <a:chExt cx="4038600" cy="3810000"/>
              </a:xfrm>
            </p:grpSpPr>
            <p:sp>
              <p:nvSpPr>
                <p:cNvPr id="148" name="Half Frame 147">
                  <a:extLst>
                    <a:ext uri="{FF2B5EF4-FFF2-40B4-BE49-F238E27FC236}">
                      <a16:creationId xmlns:a16="http://schemas.microsoft.com/office/drawing/2014/main" id="{6C7E9B91-453A-9655-330D-63B7854BB5F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Half Frame 50">
                  <a:extLst>
                    <a:ext uri="{FF2B5EF4-FFF2-40B4-BE49-F238E27FC236}">
                      <a16:creationId xmlns:a16="http://schemas.microsoft.com/office/drawing/2014/main" id="{82A38129-1613-EB68-AC64-232666BCB8F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Half Frame 51">
                  <a:extLst>
                    <a:ext uri="{FF2B5EF4-FFF2-40B4-BE49-F238E27FC236}">
                      <a16:creationId xmlns:a16="http://schemas.microsoft.com/office/drawing/2014/main" id="{EFA9DFA6-41DC-F4CF-2172-EDDA435BA0B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52">
                  <a:extLst>
                    <a:ext uri="{FF2B5EF4-FFF2-40B4-BE49-F238E27FC236}">
                      <a16:creationId xmlns:a16="http://schemas.microsoft.com/office/drawing/2014/main" id="{E90A705F-9984-65C1-065A-A5F55824AEF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Donut 757">
                  <a:extLst>
                    <a:ext uri="{FF2B5EF4-FFF2-40B4-BE49-F238E27FC236}">
                      <a16:creationId xmlns:a16="http://schemas.microsoft.com/office/drawing/2014/main" id="{AA3AE820-3F1B-483C-0676-8F45CA78216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iamond 152">
                  <a:extLst>
                    <a:ext uri="{FF2B5EF4-FFF2-40B4-BE49-F238E27FC236}">
                      <a16:creationId xmlns:a16="http://schemas.microsoft.com/office/drawing/2014/main" id="{7A1160CC-81EE-9B8E-A73A-852CEF43DA8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FF56A388-9E23-A975-A606-EF8B5D9AF6B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46A32A00-5ADA-A9EE-3566-DD87FE1C8E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ADC33CF7-010E-71A5-5B82-37FA8C78314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Cloud 110">
              <a:extLst>
                <a:ext uri="{FF2B5EF4-FFF2-40B4-BE49-F238E27FC236}">
                  <a16:creationId xmlns:a16="http://schemas.microsoft.com/office/drawing/2014/main" id="{1D065587-DD6E-C8D7-7DF9-9F6EE3DD7126}"/>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025FC93D-F1C0-E0EB-EFB5-D1AC095C0BA7}"/>
                </a:ext>
              </a:extLst>
            </p:cNvPr>
            <p:cNvGrpSpPr/>
            <p:nvPr/>
          </p:nvGrpSpPr>
          <p:grpSpPr>
            <a:xfrm>
              <a:off x="7162023" y="1568903"/>
              <a:ext cx="1544762" cy="259293"/>
              <a:chOff x="7105896" y="1557210"/>
              <a:chExt cx="1544762" cy="488119"/>
            </a:xfrm>
          </p:grpSpPr>
          <p:sp>
            <p:nvSpPr>
              <p:cNvPr id="113" name="Rounded Rectangle 15">
                <a:extLst>
                  <a:ext uri="{FF2B5EF4-FFF2-40B4-BE49-F238E27FC236}">
                    <a16:creationId xmlns:a16="http://schemas.microsoft.com/office/drawing/2014/main" id="{556D6362-36FD-3F28-7037-75ACA7AF272A}"/>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59">
                <a:extLst>
                  <a:ext uri="{FF2B5EF4-FFF2-40B4-BE49-F238E27FC236}">
                    <a16:creationId xmlns:a16="http://schemas.microsoft.com/office/drawing/2014/main" id="{CE14A20C-7E29-A55A-6A4D-27945793664B}"/>
                  </a:ext>
                </a:extLst>
              </p:cNvPr>
              <p:cNvGrpSpPr/>
              <p:nvPr/>
            </p:nvGrpSpPr>
            <p:grpSpPr>
              <a:xfrm rot="160736">
                <a:off x="7230848" y="1557210"/>
                <a:ext cx="1269517" cy="488119"/>
                <a:chOff x="3810000" y="1677648"/>
                <a:chExt cx="4705061" cy="1827552"/>
              </a:xfrm>
            </p:grpSpPr>
            <p:grpSp>
              <p:nvGrpSpPr>
                <p:cNvPr id="115" name="Group 37">
                  <a:extLst>
                    <a:ext uri="{FF2B5EF4-FFF2-40B4-BE49-F238E27FC236}">
                      <a16:creationId xmlns:a16="http://schemas.microsoft.com/office/drawing/2014/main" id="{73BA3B62-2871-F735-5C9E-18FC1B351751}"/>
                    </a:ext>
                  </a:extLst>
                </p:cNvPr>
                <p:cNvGrpSpPr/>
                <p:nvPr/>
              </p:nvGrpSpPr>
              <p:grpSpPr>
                <a:xfrm>
                  <a:off x="3810000" y="1828800"/>
                  <a:ext cx="1776984" cy="1676400"/>
                  <a:chOff x="3810000" y="1828800"/>
                  <a:chExt cx="4038600" cy="3810000"/>
                </a:xfrm>
              </p:grpSpPr>
              <p:sp>
                <p:nvSpPr>
                  <p:cNvPr id="136" name="Half Frame 135">
                    <a:extLst>
                      <a:ext uri="{FF2B5EF4-FFF2-40B4-BE49-F238E27FC236}">
                        <a16:creationId xmlns:a16="http://schemas.microsoft.com/office/drawing/2014/main" id="{39CA0321-7426-6C45-036D-5A0F4E62B32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Half Frame 136">
                    <a:extLst>
                      <a:ext uri="{FF2B5EF4-FFF2-40B4-BE49-F238E27FC236}">
                        <a16:creationId xmlns:a16="http://schemas.microsoft.com/office/drawing/2014/main" id="{ABA0F0C9-18FF-9A41-E953-0A3CB3295AC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Half Frame 137">
                    <a:extLst>
                      <a:ext uri="{FF2B5EF4-FFF2-40B4-BE49-F238E27FC236}">
                        <a16:creationId xmlns:a16="http://schemas.microsoft.com/office/drawing/2014/main" id="{B840AF93-30CF-5808-1EA3-E824D5B0493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Half Frame 138">
                    <a:extLst>
                      <a:ext uri="{FF2B5EF4-FFF2-40B4-BE49-F238E27FC236}">
                        <a16:creationId xmlns:a16="http://schemas.microsoft.com/office/drawing/2014/main" id="{819C4FB2-9B7A-ED47-574E-40AC22F0AA9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Donut 745">
                    <a:extLst>
                      <a:ext uri="{FF2B5EF4-FFF2-40B4-BE49-F238E27FC236}">
                        <a16:creationId xmlns:a16="http://schemas.microsoft.com/office/drawing/2014/main" id="{2149C631-D4DD-94A4-C0D0-90B0C156489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Diamond 140">
                    <a:extLst>
                      <a:ext uri="{FF2B5EF4-FFF2-40B4-BE49-F238E27FC236}">
                        <a16:creationId xmlns:a16="http://schemas.microsoft.com/office/drawing/2014/main" id="{4B27D47F-0D3F-2207-9338-5DF3BB180E0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C38F7FD2-E754-C221-C95A-D2A8289F624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69C63176-17AB-A714-D2CF-28BFF6A2F76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027E0BFB-3A8A-CE69-D747-2794058F43B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38">
                  <a:extLst>
                    <a:ext uri="{FF2B5EF4-FFF2-40B4-BE49-F238E27FC236}">
                      <a16:creationId xmlns:a16="http://schemas.microsoft.com/office/drawing/2014/main" id="{529280E0-A836-3567-9A51-B3EE0DD117CF}"/>
                    </a:ext>
                  </a:extLst>
                </p:cNvPr>
                <p:cNvGrpSpPr/>
                <p:nvPr/>
              </p:nvGrpSpPr>
              <p:grpSpPr>
                <a:xfrm>
                  <a:off x="5314014" y="1757596"/>
                  <a:ext cx="1776984" cy="1676400"/>
                  <a:chOff x="3810000" y="1828800"/>
                  <a:chExt cx="4038600" cy="3810000"/>
                </a:xfrm>
              </p:grpSpPr>
              <p:sp>
                <p:nvSpPr>
                  <p:cNvPr id="127" name="Half Frame 126">
                    <a:extLst>
                      <a:ext uri="{FF2B5EF4-FFF2-40B4-BE49-F238E27FC236}">
                        <a16:creationId xmlns:a16="http://schemas.microsoft.com/office/drawing/2014/main" id="{58F8FDD7-6AF3-AB23-C162-1FA2BD4CE90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a:extLst>
                      <a:ext uri="{FF2B5EF4-FFF2-40B4-BE49-F238E27FC236}">
                        <a16:creationId xmlns:a16="http://schemas.microsoft.com/office/drawing/2014/main" id="{BA266F15-DA08-C59F-4E3E-BA8364EC0F4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Half Frame 128">
                    <a:extLst>
                      <a:ext uri="{FF2B5EF4-FFF2-40B4-BE49-F238E27FC236}">
                        <a16:creationId xmlns:a16="http://schemas.microsoft.com/office/drawing/2014/main" id="{1A02B0B6-2391-D1B3-C47C-EB8F16F2761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Half Frame 129">
                    <a:extLst>
                      <a:ext uri="{FF2B5EF4-FFF2-40B4-BE49-F238E27FC236}">
                        <a16:creationId xmlns:a16="http://schemas.microsoft.com/office/drawing/2014/main" id="{651D979C-286C-5DF9-0E29-4669B44FE21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736">
                    <a:extLst>
                      <a:ext uri="{FF2B5EF4-FFF2-40B4-BE49-F238E27FC236}">
                        <a16:creationId xmlns:a16="http://schemas.microsoft.com/office/drawing/2014/main" id="{C4328A56-8E99-5E13-26D2-262D4D10389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iamond 131">
                    <a:extLst>
                      <a:ext uri="{FF2B5EF4-FFF2-40B4-BE49-F238E27FC236}">
                        <a16:creationId xmlns:a16="http://schemas.microsoft.com/office/drawing/2014/main" id="{5807B229-E82F-F06D-632A-FBBE9D17974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88775907-5648-2812-C680-2BEC866A761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423BE1EC-ECE3-DBA0-3585-86178D57DCE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34419E2C-6997-06E1-5E8B-D5BC43EFC75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48">
                  <a:extLst>
                    <a:ext uri="{FF2B5EF4-FFF2-40B4-BE49-F238E27FC236}">
                      <a16:creationId xmlns:a16="http://schemas.microsoft.com/office/drawing/2014/main" id="{58227F1F-5110-0F37-F36C-8FD533E48C25}"/>
                    </a:ext>
                  </a:extLst>
                </p:cNvPr>
                <p:cNvGrpSpPr/>
                <p:nvPr/>
              </p:nvGrpSpPr>
              <p:grpSpPr>
                <a:xfrm>
                  <a:off x="6738077" y="1677648"/>
                  <a:ext cx="1776984" cy="1676400"/>
                  <a:chOff x="3810000" y="1828800"/>
                  <a:chExt cx="4038600" cy="3810000"/>
                </a:xfrm>
              </p:grpSpPr>
              <p:sp>
                <p:nvSpPr>
                  <p:cNvPr id="118" name="Half Frame 117">
                    <a:extLst>
                      <a:ext uri="{FF2B5EF4-FFF2-40B4-BE49-F238E27FC236}">
                        <a16:creationId xmlns:a16="http://schemas.microsoft.com/office/drawing/2014/main" id="{22CAD72D-293F-41F1-EA2F-1776DF9D973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118">
                    <a:extLst>
                      <a:ext uri="{FF2B5EF4-FFF2-40B4-BE49-F238E27FC236}">
                        <a16:creationId xmlns:a16="http://schemas.microsoft.com/office/drawing/2014/main" id="{58440B72-7ADA-B664-148F-EC59A751977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E3CC1E8A-9CE2-B84B-5820-21D9981BEF1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DE7D7537-7091-A366-7A5F-1962921E416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727">
                    <a:extLst>
                      <a:ext uri="{FF2B5EF4-FFF2-40B4-BE49-F238E27FC236}">
                        <a16:creationId xmlns:a16="http://schemas.microsoft.com/office/drawing/2014/main" id="{4C4206F0-C514-5994-7E69-7FC98BBCA0A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iamond 122">
                    <a:extLst>
                      <a:ext uri="{FF2B5EF4-FFF2-40B4-BE49-F238E27FC236}">
                        <a16:creationId xmlns:a16="http://schemas.microsoft.com/office/drawing/2014/main" id="{BCF92840-D3F1-295E-DB91-7303C50D1EF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3E6CEC37-EF54-887D-1DEC-E55DB20F1A0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113F0C1C-33F3-B649-95CF-8EC5E1D28CF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3600448E-FA01-04E4-79A5-8FDD42212D8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542641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4069" y="1734979"/>
            <a:ext cx="4652682" cy="2308324"/>
          </a:xfrm>
          <a:prstGeom prst="rect">
            <a:avLst/>
          </a:prstGeom>
          <a:noFill/>
        </p:spPr>
        <p:txBody>
          <a:bodyPr wrap="square" rtlCol="0">
            <a:spAutoFit/>
          </a:bodyPr>
          <a:lstStyle/>
          <a:p>
            <a:r>
              <a:rPr lang="en-US" sz="3200" dirty="0">
                <a:solidFill>
                  <a:schemeClr val="bg1"/>
                </a:solidFill>
              </a:rPr>
              <a:t>John sees a door open in heaven and is invited to “Come up Hither”</a:t>
            </a:r>
          </a:p>
          <a:p>
            <a:endParaRPr lang="en-US" sz="2400" dirty="0">
              <a:solidFill>
                <a:schemeClr val="bg1"/>
              </a:solidFill>
            </a:endParaRPr>
          </a:p>
          <a:p>
            <a:pPr algn="ctr"/>
            <a:r>
              <a:rPr lang="en-US" sz="2400" dirty="0">
                <a:solidFill>
                  <a:schemeClr val="bg1"/>
                </a:solidFill>
              </a:rPr>
              <a:t>(JST: open into Heaven)</a:t>
            </a:r>
          </a:p>
        </p:txBody>
      </p:sp>
      <p:sp>
        <p:nvSpPr>
          <p:cNvPr id="2" name="Rectangle 1"/>
          <p:cNvSpPr/>
          <p:nvPr/>
        </p:nvSpPr>
        <p:spPr>
          <a:xfrm>
            <a:off x="3860453" y="106368"/>
            <a:ext cx="4471096" cy="769441"/>
          </a:xfrm>
          <a:prstGeom prst="rect">
            <a:avLst/>
          </a:prstGeom>
        </p:spPr>
        <p:txBody>
          <a:bodyPr wrap="none">
            <a:spAutoFit/>
          </a:bodyPr>
          <a:lstStyle/>
          <a:p>
            <a:pPr algn="ctr"/>
            <a:r>
              <a:rPr lang="en-US" sz="4400" dirty="0">
                <a:solidFill>
                  <a:schemeClr val="bg1"/>
                </a:solidFill>
                <a:latin typeface="Eras Demi ITC" panose="020B0805030504020804" pitchFamily="34" charset="0"/>
              </a:rPr>
              <a:t>Come Up Hither</a:t>
            </a:r>
          </a:p>
        </p:txBody>
      </p:sp>
      <p:sp>
        <p:nvSpPr>
          <p:cNvPr id="3" name="Rectangle 2"/>
          <p:cNvSpPr/>
          <p:nvPr/>
        </p:nvSpPr>
        <p:spPr>
          <a:xfrm>
            <a:off x="165225" y="6377499"/>
            <a:ext cx="1521635" cy="369332"/>
          </a:xfrm>
          <a:prstGeom prst="rect">
            <a:avLst/>
          </a:prstGeom>
        </p:spPr>
        <p:txBody>
          <a:bodyPr wrap="none">
            <a:spAutoFit/>
          </a:bodyPr>
          <a:lstStyle/>
          <a:p>
            <a:r>
              <a:rPr lang="en-US" dirty="0">
                <a:solidFill>
                  <a:schemeClr val="bg1"/>
                </a:solidFill>
              </a:rPr>
              <a:t>Revelation 4:1</a:t>
            </a:r>
            <a:endParaRPr lang="en-US" dirty="0"/>
          </a:p>
        </p:txBody>
      </p:sp>
      <p:pic>
        <p:nvPicPr>
          <p:cNvPr id="7" name="Picture 6">
            <a:extLst>
              <a:ext uri="{FF2B5EF4-FFF2-40B4-BE49-F238E27FC236}">
                <a16:creationId xmlns:a16="http://schemas.microsoft.com/office/drawing/2014/main" id="{87C7ADE6-A433-47A6-8755-0AC3D10AF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0843" y="2230128"/>
            <a:ext cx="5657088" cy="3273552"/>
          </a:xfrm>
          <a:prstGeom prst="rect">
            <a:avLst/>
          </a:prstGeom>
        </p:spPr>
      </p:pic>
    </p:spTree>
    <p:extLst>
      <p:ext uri="{BB962C8B-B14F-4D97-AF65-F5344CB8AC3E}">
        <p14:creationId xmlns:p14="http://schemas.microsoft.com/office/powerpoint/2010/main" val="2319361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1800" y="152401"/>
            <a:ext cx="6629400" cy="646331"/>
          </a:xfrm>
          <a:prstGeom prst="rect">
            <a:avLst/>
          </a:prstGeom>
          <a:noFill/>
        </p:spPr>
        <p:txBody>
          <a:bodyPr wrap="square" rtlCol="0">
            <a:spAutoFit/>
          </a:bodyPr>
          <a:lstStyle/>
          <a:p>
            <a:pPr algn="ctr"/>
            <a:r>
              <a:rPr lang="en-US" sz="3600" dirty="0">
                <a:solidFill>
                  <a:schemeClr val="bg1"/>
                </a:solidFill>
                <a:latin typeface="Eras Demi ITC" panose="020B0805030504020804" pitchFamily="34" charset="0"/>
              </a:rPr>
              <a:t>The Throne of God</a:t>
            </a:r>
          </a:p>
        </p:txBody>
      </p:sp>
      <p:sp>
        <p:nvSpPr>
          <p:cNvPr id="7" name="TextBox 6"/>
          <p:cNvSpPr txBox="1"/>
          <p:nvPr/>
        </p:nvSpPr>
        <p:spPr>
          <a:xfrm>
            <a:off x="800100" y="4708951"/>
            <a:ext cx="2514600" cy="1200329"/>
          </a:xfrm>
          <a:prstGeom prst="rect">
            <a:avLst/>
          </a:prstGeom>
          <a:noFill/>
        </p:spPr>
        <p:txBody>
          <a:bodyPr wrap="square" rtlCol="0">
            <a:spAutoFit/>
          </a:bodyPr>
          <a:lstStyle/>
          <a:p>
            <a:r>
              <a:rPr lang="en-US" sz="2400" dirty="0">
                <a:solidFill>
                  <a:schemeClr val="bg1"/>
                </a:solidFill>
              </a:rPr>
              <a:t>See Book of Abraham Facsimile 2, fig. 3</a:t>
            </a:r>
          </a:p>
        </p:txBody>
      </p:sp>
      <p:sp>
        <p:nvSpPr>
          <p:cNvPr id="9" name="TextBox 8"/>
          <p:cNvSpPr txBox="1"/>
          <p:nvPr/>
        </p:nvSpPr>
        <p:spPr>
          <a:xfrm>
            <a:off x="7086600" y="1395515"/>
            <a:ext cx="2514600" cy="3046988"/>
          </a:xfrm>
          <a:prstGeom prst="rect">
            <a:avLst/>
          </a:prstGeom>
          <a:noFill/>
        </p:spPr>
        <p:txBody>
          <a:bodyPr wrap="square" rtlCol="0">
            <a:spAutoFit/>
          </a:bodyPr>
          <a:lstStyle/>
          <a:p>
            <a:pPr algn="ctr"/>
            <a:r>
              <a:rPr lang="en-US" sz="2400" dirty="0">
                <a:solidFill>
                  <a:schemeClr val="bg1"/>
                </a:solidFill>
              </a:rPr>
              <a:t>Jasper and sardine stone=hard, deep orange-red—look on with awe</a:t>
            </a:r>
          </a:p>
          <a:p>
            <a:pPr algn="ctr"/>
            <a:endParaRPr lang="en-US" sz="2400" dirty="0">
              <a:solidFill>
                <a:schemeClr val="bg1"/>
              </a:solidFill>
            </a:endParaRPr>
          </a:p>
          <a:p>
            <a:pPr algn="ctr"/>
            <a:r>
              <a:rPr lang="en-US" sz="2400" dirty="0">
                <a:solidFill>
                  <a:schemeClr val="bg1"/>
                </a:solidFill>
              </a:rPr>
              <a:t>Rainbow=glory and beauty, mercy and Covenant</a:t>
            </a:r>
            <a:endParaRPr lang="en-US" sz="2000" dirty="0">
              <a:solidFill>
                <a:schemeClr val="bg1"/>
              </a:solidFill>
            </a:endParaRPr>
          </a:p>
        </p:txBody>
      </p:sp>
      <p:pic>
        <p:nvPicPr>
          <p:cNvPr id="13314" name="Picture 2" descr="http://www2.ida.net/graphics/shirtail/DJNELSONHypo2.jpg"/>
          <p:cNvPicPr>
            <a:picLocks noChangeAspect="1" noChangeArrowheads="1"/>
          </p:cNvPicPr>
          <p:nvPr/>
        </p:nvPicPr>
        <p:blipFill>
          <a:blip r:embed="rId2" cstate="print"/>
          <a:srcRect/>
          <a:stretch>
            <a:fillRect/>
          </a:stretch>
        </p:blipFill>
        <p:spPr bwMode="auto">
          <a:xfrm>
            <a:off x="3373545" y="4114800"/>
            <a:ext cx="2473110" cy="2438400"/>
          </a:xfrm>
          <a:prstGeom prst="rect">
            <a:avLst/>
          </a:prstGeom>
          <a:noFill/>
        </p:spPr>
      </p:pic>
      <p:sp>
        <p:nvSpPr>
          <p:cNvPr id="2" name="Rectangle 1"/>
          <p:cNvSpPr/>
          <p:nvPr/>
        </p:nvSpPr>
        <p:spPr>
          <a:xfrm>
            <a:off x="39282" y="6393443"/>
            <a:ext cx="1521635" cy="369332"/>
          </a:xfrm>
          <a:prstGeom prst="rect">
            <a:avLst/>
          </a:prstGeom>
        </p:spPr>
        <p:txBody>
          <a:bodyPr wrap="none">
            <a:spAutoFit/>
          </a:bodyPr>
          <a:lstStyle/>
          <a:p>
            <a:pPr algn="ctr"/>
            <a:r>
              <a:rPr lang="en-US" dirty="0">
                <a:solidFill>
                  <a:schemeClr val="bg1"/>
                </a:solidFill>
              </a:rPr>
              <a:t>Revelation 4:3</a:t>
            </a:r>
          </a:p>
        </p:txBody>
      </p:sp>
      <p:pic>
        <p:nvPicPr>
          <p:cNvPr id="5" name="Picture 4">
            <a:extLst>
              <a:ext uri="{FF2B5EF4-FFF2-40B4-BE49-F238E27FC236}">
                <a16:creationId xmlns:a16="http://schemas.microsoft.com/office/drawing/2014/main" id="{91D22C94-4B30-4D38-8C28-F5AD3FE86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43" y="839722"/>
            <a:ext cx="4267200" cy="3200400"/>
          </a:xfrm>
          <a:prstGeom prst="rect">
            <a:avLst/>
          </a:prstGeom>
        </p:spPr>
      </p:pic>
      <p:pic>
        <p:nvPicPr>
          <p:cNvPr id="10" name="Picture 9">
            <a:extLst>
              <a:ext uri="{FF2B5EF4-FFF2-40B4-BE49-F238E27FC236}">
                <a16:creationId xmlns:a16="http://schemas.microsoft.com/office/drawing/2014/main" id="{0789C43C-E1F5-4D72-AB98-30A993246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448" y="4740109"/>
            <a:ext cx="1444752" cy="1444752"/>
          </a:xfrm>
          <a:prstGeom prst="rect">
            <a:avLst/>
          </a:prstGeom>
        </p:spPr>
      </p:pic>
    </p:spTree>
    <p:extLst>
      <p:ext uri="{BB962C8B-B14F-4D97-AF65-F5344CB8AC3E}">
        <p14:creationId xmlns:p14="http://schemas.microsoft.com/office/powerpoint/2010/main" val="22818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0" y="117693"/>
            <a:ext cx="4572000" cy="646331"/>
          </a:xfrm>
          <a:prstGeom prst="rect">
            <a:avLst/>
          </a:prstGeom>
          <a:noFill/>
        </p:spPr>
        <p:txBody>
          <a:bodyPr wrap="square" rtlCol="0">
            <a:spAutoFit/>
          </a:bodyPr>
          <a:lstStyle/>
          <a:p>
            <a:pPr algn="ctr"/>
            <a:r>
              <a:rPr lang="en-US" sz="3600" dirty="0">
                <a:solidFill>
                  <a:schemeClr val="bg1"/>
                </a:solidFill>
              </a:rPr>
              <a:t>Graphic Symbols</a:t>
            </a:r>
          </a:p>
        </p:txBody>
      </p:sp>
      <p:sp>
        <p:nvSpPr>
          <p:cNvPr id="4" name="TextBox 3"/>
          <p:cNvSpPr txBox="1"/>
          <p:nvPr/>
        </p:nvSpPr>
        <p:spPr>
          <a:xfrm>
            <a:off x="3886199" y="990601"/>
            <a:ext cx="8010525" cy="5632311"/>
          </a:xfrm>
          <a:prstGeom prst="rect">
            <a:avLst/>
          </a:prstGeom>
          <a:noFill/>
        </p:spPr>
        <p:txBody>
          <a:bodyPr wrap="square" rtlCol="0">
            <a:spAutoFit/>
          </a:bodyPr>
          <a:lstStyle/>
          <a:p>
            <a:r>
              <a:rPr lang="en-US" sz="2400" dirty="0">
                <a:solidFill>
                  <a:schemeClr val="bg1"/>
                </a:solidFill>
              </a:rPr>
              <a:t>Horizontal	temporal</a:t>
            </a:r>
          </a:p>
          <a:p>
            <a:endParaRPr lang="en-US" sz="2400" dirty="0">
              <a:solidFill>
                <a:schemeClr val="bg1"/>
              </a:solidFill>
            </a:endParaRPr>
          </a:p>
          <a:p>
            <a:r>
              <a:rPr lang="en-US" sz="2400" dirty="0">
                <a:solidFill>
                  <a:schemeClr val="bg1"/>
                </a:solidFill>
              </a:rPr>
              <a:t>Vertical	Spiritual</a:t>
            </a:r>
          </a:p>
          <a:p>
            <a:endParaRPr lang="en-US" sz="2400" dirty="0">
              <a:solidFill>
                <a:schemeClr val="bg1"/>
              </a:solidFill>
            </a:endParaRPr>
          </a:p>
          <a:p>
            <a:r>
              <a:rPr lang="en-US" sz="2400" dirty="0">
                <a:solidFill>
                  <a:schemeClr val="bg1"/>
                </a:solidFill>
              </a:rPr>
              <a:t>Together, the square, Exactness, precision, integrity</a:t>
            </a:r>
          </a:p>
          <a:p>
            <a:endParaRPr lang="en-US" sz="2400" dirty="0">
              <a:solidFill>
                <a:schemeClr val="bg1"/>
              </a:solidFill>
            </a:endParaRPr>
          </a:p>
          <a:p>
            <a:endParaRPr lang="en-US" sz="2400" dirty="0">
              <a:solidFill>
                <a:schemeClr val="bg1"/>
              </a:solidFill>
            </a:endParaRPr>
          </a:p>
          <a:p>
            <a:r>
              <a:rPr lang="en-US" sz="2400" dirty="0">
                <a:solidFill>
                  <a:schemeClr val="bg1"/>
                </a:solidFill>
              </a:rPr>
              <a:t>Circle	Eternity</a:t>
            </a:r>
          </a:p>
          <a:p>
            <a:endParaRPr lang="en-US" sz="2400" dirty="0">
              <a:solidFill>
                <a:schemeClr val="bg1"/>
              </a:solidFill>
            </a:endParaRPr>
          </a:p>
          <a:p>
            <a:r>
              <a:rPr lang="en-US" sz="2400" dirty="0">
                <a:solidFill>
                  <a:schemeClr val="bg1"/>
                </a:solidFill>
              </a:rPr>
              <a:t>Equilateral triangle  	 man looking heavenward</a:t>
            </a:r>
          </a:p>
          <a:p>
            <a:endParaRPr lang="en-US" sz="2400" dirty="0">
              <a:solidFill>
                <a:schemeClr val="bg1"/>
              </a:solidFill>
            </a:endParaRPr>
          </a:p>
          <a:p>
            <a:r>
              <a:rPr lang="en-US" sz="2400" dirty="0">
                <a:solidFill>
                  <a:schemeClr val="bg1"/>
                </a:solidFill>
              </a:rPr>
              <a:t>Equilateral triangle   	 God looking earthward</a:t>
            </a:r>
          </a:p>
          <a:p>
            <a:endParaRPr lang="en-US" sz="2400" dirty="0">
              <a:solidFill>
                <a:schemeClr val="bg1"/>
              </a:solidFill>
            </a:endParaRPr>
          </a:p>
          <a:p>
            <a:endParaRPr lang="en-US" sz="2400" dirty="0">
              <a:solidFill>
                <a:schemeClr val="bg1"/>
              </a:solidFill>
            </a:endParaRPr>
          </a:p>
          <a:p>
            <a:r>
              <a:rPr lang="en-US" sz="2400" dirty="0">
                <a:solidFill>
                  <a:schemeClr val="bg1"/>
                </a:solidFill>
              </a:rPr>
              <a:t>Star of David		Man’s covenant relationship with Deity</a:t>
            </a:r>
          </a:p>
        </p:txBody>
      </p:sp>
      <p:cxnSp>
        <p:nvCxnSpPr>
          <p:cNvPr id="6" name="Straight Connector 5"/>
          <p:cNvCxnSpPr/>
          <p:nvPr/>
        </p:nvCxnSpPr>
        <p:spPr>
          <a:xfrm>
            <a:off x="1905000" y="1143000"/>
            <a:ext cx="1447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4600" y="1447800"/>
            <a:ext cx="0" cy="685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9"/>
          <p:cNvGrpSpPr/>
          <p:nvPr/>
        </p:nvGrpSpPr>
        <p:grpSpPr>
          <a:xfrm>
            <a:off x="1676400" y="2286000"/>
            <a:ext cx="762000" cy="762000"/>
            <a:chOff x="0" y="2286000"/>
            <a:chExt cx="914400" cy="914400"/>
          </a:xfrm>
        </p:grpSpPr>
        <p:cxnSp>
          <p:nvCxnSpPr>
            <p:cNvPr id="12" name="Straight Connector 11"/>
            <p:cNvCxnSpPr/>
            <p:nvPr/>
          </p:nvCxnSpPr>
          <p:spPr>
            <a:xfrm>
              <a:off x="0" y="2743200"/>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2286000"/>
              <a:ext cx="0" cy="914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2819400" y="2362200"/>
            <a:ext cx="685800" cy="685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09800" y="3352800"/>
            <a:ext cx="762000" cy="762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209800" y="4191000"/>
            <a:ext cx="795528" cy="685800"/>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flipH="1" flipV="1">
            <a:off x="2214418" y="5017655"/>
            <a:ext cx="795528" cy="685800"/>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8"/>
          <p:cNvGrpSpPr/>
          <p:nvPr/>
        </p:nvGrpSpPr>
        <p:grpSpPr>
          <a:xfrm>
            <a:off x="2286001" y="5943600"/>
            <a:ext cx="696267" cy="696266"/>
            <a:chOff x="751533" y="5856934"/>
            <a:chExt cx="696267" cy="696266"/>
          </a:xfrm>
        </p:grpSpPr>
        <p:sp>
          <p:nvSpPr>
            <p:cNvPr id="16" name="Rectangle 15"/>
            <p:cNvSpPr/>
            <p:nvPr/>
          </p:nvSpPr>
          <p:spPr>
            <a:xfrm>
              <a:off x="762000" y="5867400"/>
              <a:ext cx="685800" cy="685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630352">
              <a:off x="751533" y="5856934"/>
              <a:ext cx="685800" cy="68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6859" y="152401"/>
            <a:ext cx="11470340" cy="646331"/>
          </a:xfrm>
          <a:prstGeom prst="rect">
            <a:avLst/>
          </a:prstGeom>
          <a:noFill/>
        </p:spPr>
        <p:txBody>
          <a:bodyPr wrap="square" rtlCol="0">
            <a:spAutoFit/>
          </a:bodyPr>
          <a:lstStyle/>
          <a:p>
            <a:pPr algn="ctr"/>
            <a:r>
              <a:rPr lang="en-US" sz="3600" dirty="0">
                <a:solidFill>
                  <a:schemeClr val="bg1"/>
                </a:solidFill>
                <a:latin typeface="Eras Demi ITC" panose="020B0805030504020804" pitchFamily="34" charset="0"/>
              </a:rPr>
              <a:t>Heavenly Images Described by Ezekiel</a:t>
            </a:r>
          </a:p>
        </p:txBody>
      </p:sp>
      <p:sp>
        <p:nvSpPr>
          <p:cNvPr id="2" name="Rectangle 1"/>
          <p:cNvSpPr/>
          <p:nvPr/>
        </p:nvSpPr>
        <p:spPr>
          <a:xfrm>
            <a:off x="0" y="6488668"/>
            <a:ext cx="3117841" cy="369332"/>
          </a:xfrm>
          <a:prstGeom prst="rect">
            <a:avLst/>
          </a:prstGeom>
        </p:spPr>
        <p:txBody>
          <a:bodyPr wrap="none">
            <a:spAutoFit/>
          </a:bodyPr>
          <a:lstStyle/>
          <a:p>
            <a:pPr algn="ctr"/>
            <a:r>
              <a:rPr lang="en-US" dirty="0">
                <a:solidFill>
                  <a:schemeClr val="bg1"/>
                </a:solidFill>
              </a:rPr>
              <a:t>Revelation 4:3; Ezekiel 1:26-28</a:t>
            </a:r>
          </a:p>
        </p:txBody>
      </p:sp>
      <p:sp>
        <p:nvSpPr>
          <p:cNvPr id="3" name="Rectangle 2"/>
          <p:cNvSpPr/>
          <p:nvPr/>
        </p:nvSpPr>
        <p:spPr>
          <a:xfrm>
            <a:off x="4854388" y="1196876"/>
            <a:ext cx="7032811" cy="4893647"/>
          </a:xfrm>
          <a:prstGeom prst="rect">
            <a:avLst/>
          </a:prstGeom>
        </p:spPr>
        <p:txBody>
          <a:bodyPr wrap="square">
            <a:spAutoFit/>
          </a:bodyPr>
          <a:lstStyle/>
          <a:p>
            <a:r>
              <a:rPr lang="en-US" sz="2400" i="1" dirty="0">
                <a:solidFill>
                  <a:srgbClr val="FFFF00"/>
                </a:solidFill>
              </a:rPr>
              <a:t>A throne, as the appearance of a sapphire stone: and upon the likeness of the throne was the likeness as the appearance of a man above upon it.</a:t>
            </a:r>
          </a:p>
          <a:p>
            <a:r>
              <a:rPr lang="en-US" sz="2400" i="1" dirty="0">
                <a:solidFill>
                  <a:srgbClr val="FFFF00"/>
                </a:solidFill>
              </a:rPr>
              <a:t>And I saw as the </a:t>
            </a:r>
            <a:r>
              <a:rPr lang="en-US" sz="2400" i="1" dirty="0" err="1">
                <a:solidFill>
                  <a:srgbClr val="FFFF00"/>
                </a:solidFill>
              </a:rPr>
              <a:t>colour</a:t>
            </a:r>
            <a:r>
              <a:rPr lang="en-US" sz="2400" i="1" dirty="0">
                <a:solidFill>
                  <a:srgbClr val="FFFF00"/>
                </a:solidFill>
              </a:rPr>
              <a:t> of amber, as the appearance of fire round about within it, from the appearance of his loins even upward, and from the appearance of his loins even downward, I saw as it were the appearance of fire, and it had brightness round about.</a:t>
            </a:r>
          </a:p>
          <a:p>
            <a:r>
              <a:rPr lang="en-US" sz="2400" i="1" dirty="0">
                <a:solidFill>
                  <a:srgbClr val="FFFF00"/>
                </a:solidFill>
              </a:rPr>
              <a:t>As the appearance of the bow that is in the cloud in the day of rain, so was the appearance of the brightness round about. This was the appearance of the likeness of the glory of the Lord. And when I saw it, I fell upon my face, and I heard a voice of one that </a:t>
            </a:r>
            <a:r>
              <a:rPr lang="en-US" sz="2400" i="1" dirty="0" err="1">
                <a:solidFill>
                  <a:srgbClr val="FFFF00"/>
                </a:solidFill>
              </a:rPr>
              <a:t>spake</a:t>
            </a:r>
            <a:r>
              <a:rPr lang="en-US" sz="2400" i="1" dirty="0">
                <a:solidFill>
                  <a:srgbClr val="FFFF00"/>
                </a:solidFill>
              </a:rPr>
              <a:t>. </a:t>
            </a:r>
            <a:endParaRPr lang="en-US" sz="2400" b="0" i="1" dirty="0">
              <a:solidFill>
                <a:srgbClr val="FFFF00"/>
              </a:solidFill>
              <a:effectLst/>
            </a:endParaRPr>
          </a:p>
        </p:txBody>
      </p:sp>
      <p:pic>
        <p:nvPicPr>
          <p:cNvPr id="1026" name="Picture 2" descr="Image result for ezekiel and thr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15" y="2240406"/>
            <a:ext cx="4341159" cy="317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469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
            <a:ext cx="8686800" cy="646331"/>
          </a:xfrm>
          <a:prstGeom prst="rect">
            <a:avLst/>
          </a:prstGeom>
          <a:noFill/>
        </p:spPr>
        <p:txBody>
          <a:bodyPr wrap="square" rtlCol="0">
            <a:spAutoFit/>
          </a:bodyPr>
          <a:lstStyle/>
          <a:p>
            <a:pPr algn="ctr"/>
            <a:r>
              <a:rPr lang="en-US" sz="3600" dirty="0">
                <a:solidFill>
                  <a:schemeClr val="bg1"/>
                </a:solidFill>
                <a:latin typeface="Eras Demi ITC" panose="020B0805030504020804" pitchFamily="34" charset="0"/>
              </a:rPr>
              <a:t>A Rainbow</a:t>
            </a:r>
          </a:p>
        </p:txBody>
      </p:sp>
      <p:sp>
        <p:nvSpPr>
          <p:cNvPr id="7" name="TextBox 6"/>
          <p:cNvSpPr txBox="1"/>
          <p:nvPr/>
        </p:nvSpPr>
        <p:spPr>
          <a:xfrm>
            <a:off x="6096000" y="1344761"/>
            <a:ext cx="4110318" cy="1569660"/>
          </a:xfrm>
          <a:prstGeom prst="rect">
            <a:avLst/>
          </a:prstGeom>
          <a:noFill/>
        </p:spPr>
        <p:txBody>
          <a:bodyPr wrap="square" rtlCol="0">
            <a:spAutoFit/>
          </a:bodyPr>
          <a:lstStyle/>
          <a:p>
            <a:r>
              <a:rPr lang="en-US" sz="2400" dirty="0">
                <a:solidFill>
                  <a:schemeClr val="bg1"/>
                </a:solidFill>
              </a:rPr>
              <a:t>God’s mercy and covenants come through revelation to man, not to be taken from the earth until Christ comes.</a:t>
            </a:r>
          </a:p>
        </p:txBody>
      </p:sp>
      <p:sp>
        <p:nvSpPr>
          <p:cNvPr id="9" name="TextBox 8"/>
          <p:cNvSpPr txBox="1"/>
          <p:nvPr/>
        </p:nvSpPr>
        <p:spPr>
          <a:xfrm>
            <a:off x="876300" y="976848"/>
            <a:ext cx="4114800" cy="4524315"/>
          </a:xfrm>
          <a:prstGeom prst="rect">
            <a:avLst/>
          </a:prstGeom>
          <a:noFill/>
        </p:spPr>
        <p:txBody>
          <a:bodyPr wrap="square" rtlCol="0">
            <a:spAutoFit/>
          </a:bodyPr>
          <a:lstStyle/>
          <a:p>
            <a:pPr algn="ctr"/>
            <a:r>
              <a:rPr lang="en-US" sz="2400" dirty="0">
                <a:solidFill>
                  <a:schemeClr val="bg1"/>
                </a:solidFill>
              </a:rPr>
              <a:t>A Rainbow is a result of sunlight passing through raindrops. Each raindrop acts as a prism to bend the light which produces the colors. They always appear in this order: red, orange, yellow, green, blue, purple and violet.</a:t>
            </a:r>
          </a:p>
          <a:p>
            <a:pPr algn="ct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Light and water are scriptural symbols of revelation. </a:t>
            </a:r>
            <a:endParaRPr lang="en-US" sz="2000" dirty="0">
              <a:solidFill>
                <a:schemeClr val="bg1"/>
              </a:solidFill>
            </a:endParaRPr>
          </a:p>
        </p:txBody>
      </p:sp>
      <p:sp>
        <p:nvSpPr>
          <p:cNvPr id="2" name="TextBox 1"/>
          <p:cNvSpPr txBox="1"/>
          <p:nvPr/>
        </p:nvSpPr>
        <p:spPr>
          <a:xfrm>
            <a:off x="11335870" y="6324600"/>
            <a:ext cx="726142" cy="369332"/>
          </a:xfrm>
          <a:prstGeom prst="rect">
            <a:avLst/>
          </a:prstGeom>
          <a:noFill/>
        </p:spPr>
        <p:txBody>
          <a:bodyPr wrap="square" rtlCol="0">
            <a:spAutoFit/>
          </a:bodyPr>
          <a:lstStyle/>
          <a:p>
            <a:pPr algn="r"/>
            <a:r>
              <a:rPr lang="en-US" dirty="0">
                <a:solidFill>
                  <a:schemeClr val="bg1"/>
                </a:solidFill>
              </a:rPr>
              <a:t>(2)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365" y="220579"/>
            <a:ext cx="1171641" cy="1473750"/>
          </a:xfrm>
          <a:prstGeom prst="rect">
            <a:avLst/>
          </a:prstGeom>
        </p:spPr>
      </p:pic>
      <p:pic>
        <p:nvPicPr>
          <p:cNvPr id="8" name="Picture 7">
            <a:extLst>
              <a:ext uri="{FF2B5EF4-FFF2-40B4-BE49-F238E27FC236}">
                <a16:creationId xmlns:a16="http://schemas.microsoft.com/office/drawing/2014/main" id="{BA20ECAB-3228-4F9E-BB11-457060C89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126285"/>
            <a:ext cx="4163568" cy="3127248"/>
          </a:xfrm>
          <a:prstGeom prst="rect">
            <a:avLst/>
          </a:prstGeom>
        </p:spPr>
      </p:pic>
    </p:spTree>
    <p:extLst>
      <p:ext uri="{BB962C8B-B14F-4D97-AF65-F5344CB8AC3E}">
        <p14:creationId xmlns:p14="http://schemas.microsoft.com/office/powerpoint/2010/main" val="28950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228600"/>
            <a:ext cx="8686800" cy="1077218"/>
          </a:xfrm>
          <a:prstGeom prst="rect">
            <a:avLst/>
          </a:prstGeom>
          <a:noFill/>
        </p:spPr>
        <p:txBody>
          <a:bodyPr wrap="square" rtlCol="0">
            <a:spAutoFit/>
          </a:bodyPr>
          <a:lstStyle/>
          <a:p>
            <a:pPr algn="ctr"/>
            <a:r>
              <a:rPr lang="en-US" sz="3200" dirty="0">
                <a:solidFill>
                  <a:schemeClr val="bg1"/>
                </a:solidFill>
                <a:latin typeface="Eras Demi ITC" panose="020B0805030504020804" pitchFamily="34" charset="0"/>
              </a:rPr>
              <a:t>Four and twenty Seats = thrones, symbolic of royalty—twenty four elders</a:t>
            </a:r>
          </a:p>
        </p:txBody>
      </p:sp>
      <p:sp>
        <p:nvSpPr>
          <p:cNvPr id="9" name="TextBox 8"/>
          <p:cNvSpPr txBox="1"/>
          <p:nvPr/>
        </p:nvSpPr>
        <p:spPr>
          <a:xfrm>
            <a:off x="1828800" y="2167467"/>
            <a:ext cx="2819400" cy="4031873"/>
          </a:xfrm>
          <a:prstGeom prst="rect">
            <a:avLst/>
          </a:prstGeom>
          <a:noFill/>
        </p:spPr>
        <p:txBody>
          <a:bodyPr wrap="square" rtlCol="0">
            <a:spAutoFit/>
          </a:bodyPr>
          <a:lstStyle/>
          <a:p>
            <a:pPr algn="ctr"/>
            <a:r>
              <a:rPr lang="en-US" sz="3200" dirty="0">
                <a:solidFill>
                  <a:schemeClr val="bg1"/>
                </a:solidFill>
              </a:rPr>
              <a:t>Multiple of 12 suggests fullness</a:t>
            </a:r>
          </a:p>
          <a:p>
            <a:pPr algn="ctr"/>
            <a:endParaRPr lang="en-US" sz="3200" dirty="0">
              <a:solidFill>
                <a:schemeClr val="bg1"/>
              </a:solidFill>
            </a:endParaRPr>
          </a:p>
          <a:p>
            <a:pPr algn="ctr"/>
            <a:r>
              <a:rPr lang="en-US" sz="3200" dirty="0">
                <a:solidFill>
                  <a:schemeClr val="bg1"/>
                </a:solidFill>
              </a:rPr>
              <a:t>12 Patriarchs of the 12 tribes of Israel and 12 Apostles</a:t>
            </a:r>
          </a:p>
        </p:txBody>
      </p:sp>
      <p:sp>
        <p:nvSpPr>
          <p:cNvPr id="10" name="TextBox 9"/>
          <p:cNvSpPr txBox="1"/>
          <p:nvPr/>
        </p:nvSpPr>
        <p:spPr>
          <a:xfrm>
            <a:off x="0" y="6444734"/>
            <a:ext cx="3413312" cy="369332"/>
          </a:xfrm>
          <a:prstGeom prst="rect">
            <a:avLst/>
          </a:prstGeom>
          <a:noFill/>
        </p:spPr>
        <p:txBody>
          <a:bodyPr wrap="square" rtlCol="0">
            <a:spAutoFit/>
          </a:bodyPr>
          <a:lstStyle/>
          <a:p>
            <a:r>
              <a:rPr lang="en-US" dirty="0">
                <a:solidFill>
                  <a:schemeClr val="bg1"/>
                </a:solidFill>
              </a:rPr>
              <a:t>Revelation 4:4; D&amp;C 77</a:t>
            </a:r>
          </a:p>
        </p:txBody>
      </p:sp>
      <p:pic>
        <p:nvPicPr>
          <p:cNvPr id="8" name="Picture 7">
            <a:extLst>
              <a:ext uri="{FF2B5EF4-FFF2-40B4-BE49-F238E27FC236}">
                <a16:creationId xmlns:a16="http://schemas.microsoft.com/office/drawing/2014/main" id="{D3EB8E39-E2D6-4C22-A294-923EF4809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77266"/>
            <a:ext cx="4807369" cy="3638009"/>
          </a:xfrm>
          <a:prstGeom prst="rect">
            <a:avLst/>
          </a:prstGeom>
        </p:spPr>
      </p:pic>
    </p:spTree>
    <p:extLst>
      <p:ext uri="{BB962C8B-B14F-4D97-AF65-F5344CB8AC3E}">
        <p14:creationId xmlns:p14="http://schemas.microsoft.com/office/powerpoint/2010/main" val="484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228601"/>
            <a:ext cx="8686800" cy="584775"/>
          </a:xfrm>
          <a:prstGeom prst="rect">
            <a:avLst/>
          </a:prstGeom>
          <a:noFill/>
        </p:spPr>
        <p:txBody>
          <a:bodyPr wrap="square" rtlCol="0">
            <a:spAutoFit/>
          </a:bodyPr>
          <a:lstStyle/>
          <a:p>
            <a:pPr algn="ctr"/>
            <a:r>
              <a:rPr lang="en-US" sz="3200" dirty="0">
                <a:solidFill>
                  <a:schemeClr val="bg1"/>
                </a:solidFill>
                <a:latin typeface="Eras Demi ITC" panose="020B0805030504020804" pitchFamily="34" charset="0"/>
              </a:rPr>
              <a:t>Lightnings and </a:t>
            </a:r>
            <a:r>
              <a:rPr lang="en-US" sz="3200" dirty="0" err="1">
                <a:solidFill>
                  <a:schemeClr val="bg1"/>
                </a:solidFill>
                <a:latin typeface="Eras Demi ITC" panose="020B0805030504020804" pitchFamily="34" charset="0"/>
              </a:rPr>
              <a:t>Thunderings</a:t>
            </a:r>
            <a:r>
              <a:rPr lang="en-US" sz="3200" dirty="0">
                <a:solidFill>
                  <a:schemeClr val="bg1"/>
                </a:solidFill>
                <a:latin typeface="Eras Demi ITC" panose="020B0805030504020804" pitchFamily="34" charset="0"/>
              </a:rPr>
              <a:t> and Voices</a:t>
            </a:r>
            <a:endParaRPr lang="en-US" sz="2400" dirty="0">
              <a:solidFill>
                <a:schemeClr val="bg1"/>
              </a:solidFill>
              <a:latin typeface="Eras Demi ITC" panose="020B0805030504020804" pitchFamily="34" charset="0"/>
            </a:endParaRPr>
          </a:p>
        </p:txBody>
      </p:sp>
      <p:sp>
        <p:nvSpPr>
          <p:cNvPr id="9" name="TextBox 8"/>
          <p:cNvSpPr txBox="1"/>
          <p:nvPr/>
        </p:nvSpPr>
        <p:spPr>
          <a:xfrm>
            <a:off x="567018" y="2274838"/>
            <a:ext cx="4843183" cy="2308324"/>
          </a:xfrm>
          <a:prstGeom prst="rect">
            <a:avLst/>
          </a:prstGeom>
          <a:noFill/>
        </p:spPr>
        <p:txBody>
          <a:bodyPr wrap="square" rtlCol="0">
            <a:spAutoFit/>
          </a:bodyPr>
          <a:lstStyle/>
          <a:p>
            <a:pPr algn="ctr"/>
            <a:r>
              <a:rPr lang="en-US" sz="3600" dirty="0">
                <a:solidFill>
                  <a:schemeClr val="bg1"/>
                </a:solidFill>
              </a:rPr>
              <a:t>7 lamps of burning fire=</a:t>
            </a:r>
          </a:p>
          <a:p>
            <a:pPr algn="ctr"/>
            <a:r>
              <a:rPr lang="en-US" sz="3600" dirty="0">
                <a:solidFill>
                  <a:schemeClr val="bg1"/>
                </a:solidFill>
              </a:rPr>
              <a:t>7 Spirits of God=</a:t>
            </a:r>
          </a:p>
          <a:p>
            <a:pPr algn="ctr"/>
            <a:r>
              <a:rPr lang="en-US" sz="3600" dirty="0">
                <a:solidFill>
                  <a:schemeClr val="bg1"/>
                </a:solidFill>
              </a:rPr>
              <a:t>7 leaders of </a:t>
            </a:r>
          </a:p>
          <a:p>
            <a:pPr algn="ctr"/>
            <a:r>
              <a:rPr lang="en-US" sz="3600" dirty="0">
                <a:solidFill>
                  <a:schemeClr val="bg1"/>
                </a:solidFill>
              </a:rPr>
              <a:t>7 wards</a:t>
            </a:r>
          </a:p>
        </p:txBody>
      </p:sp>
      <p:sp>
        <p:nvSpPr>
          <p:cNvPr id="10" name="TextBox 9"/>
          <p:cNvSpPr txBox="1"/>
          <p:nvPr/>
        </p:nvSpPr>
        <p:spPr>
          <a:xfrm>
            <a:off x="89087" y="6488668"/>
            <a:ext cx="2514600" cy="369332"/>
          </a:xfrm>
          <a:prstGeom prst="rect">
            <a:avLst/>
          </a:prstGeom>
          <a:noFill/>
        </p:spPr>
        <p:txBody>
          <a:bodyPr wrap="square" rtlCol="0">
            <a:spAutoFit/>
          </a:bodyPr>
          <a:lstStyle/>
          <a:p>
            <a:r>
              <a:rPr lang="en-US" dirty="0">
                <a:solidFill>
                  <a:schemeClr val="bg1"/>
                </a:solidFill>
                <a:latin typeface="Eras Demi ITC" panose="020B0805030504020804" pitchFamily="34" charset="0"/>
              </a:rPr>
              <a:t>Revelation 4:5</a:t>
            </a:r>
          </a:p>
        </p:txBody>
      </p:sp>
      <p:pic>
        <p:nvPicPr>
          <p:cNvPr id="3" name="Picture 2">
            <a:extLst>
              <a:ext uri="{FF2B5EF4-FFF2-40B4-BE49-F238E27FC236}">
                <a16:creationId xmlns:a16="http://schemas.microsoft.com/office/drawing/2014/main" id="{BDA90E30-8D46-430E-90AD-79AB5E87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219" y="1754505"/>
            <a:ext cx="4962525" cy="3714750"/>
          </a:xfrm>
          <a:prstGeom prst="rect">
            <a:avLst/>
          </a:prstGeom>
        </p:spPr>
      </p:pic>
    </p:spTree>
    <p:extLst>
      <p:ext uri="{BB962C8B-B14F-4D97-AF65-F5344CB8AC3E}">
        <p14:creationId xmlns:p14="http://schemas.microsoft.com/office/powerpoint/2010/main" val="3143674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03259"/>
            <a:ext cx="8686800" cy="769441"/>
          </a:xfrm>
          <a:prstGeom prst="rect">
            <a:avLst/>
          </a:prstGeom>
          <a:noFill/>
        </p:spPr>
        <p:txBody>
          <a:bodyPr wrap="square" rtlCol="0">
            <a:spAutoFit/>
          </a:bodyPr>
          <a:lstStyle/>
          <a:p>
            <a:pPr algn="ctr"/>
            <a:r>
              <a:rPr lang="en-US" sz="4400" dirty="0">
                <a:solidFill>
                  <a:schemeClr val="bg1"/>
                </a:solidFill>
                <a:latin typeface="Eras Demi ITC" panose="020B0805030504020804" pitchFamily="34" charset="0"/>
              </a:rPr>
              <a:t>Sea of Glass</a:t>
            </a:r>
          </a:p>
        </p:txBody>
      </p:sp>
      <p:sp>
        <p:nvSpPr>
          <p:cNvPr id="9" name="TextBox 8"/>
          <p:cNvSpPr txBox="1"/>
          <p:nvPr/>
        </p:nvSpPr>
        <p:spPr>
          <a:xfrm>
            <a:off x="1499348" y="1469230"/>
            <a:ext cx="3124200" cy="2677656"/>
          </a:xfrm>
          <a:prstGeom prst="rect">
            <a:avLst/>
          </a:prstGeom>
          <a:noFill/>
        </p:spPr>
        <p:txBody>
          <a:bodyPr wrap="square" rtlCol="0">
            <a:spAutoFit/>
          </a:bodyPr>
          <a:lstStyle/>
          <a:p>
            <a:pPr algn="ctr"/>
            <a:r>
              <a:rPr lang="en-US" sz="2800" dirty="0">
                <a:solidFill>
                  <a:schemeClr val="bg1"/>
                </a:solidFill>
              </a:rPr>
              <a:t>Crystal=beauty, purity, clarity=transparent, nothing hidden</a:t>
            </a:r>
          </a:p>
          <a:p>
            <a:pPr algn="ctr"/>
            <a:r>
              <a:rPr lang="en-US" sz="2800" dirty="0">
                <a:solidFill>
                  <a:schemeClr val="bg1"/>
                </a:solidFill>
              </a:rPr>
              <a:t>(</a:t>
            </a:r>
            <a:r>
              <a:rPr lang="en-US" sz="2800" dirty="0" err="1">
                <a:solidFill>
                  <a:schemeClr val="bg1"/>
                </a:solidFill>
              </a:rPr>
              <a:t>Urim</a:t>
            </a:r>
            <a:r>
              <a:rPr lang="en-US" sz="2800" dirty="0">
                <a:solidFill>
                  <a:schemeClr val="bg1"/>
                </a:solidFill>
              </a:rPr>
              <a:t> and </a:t>
            </a:r>
            <a:r>
              <a:rPr lang="en-US" sz="2800" dirty="0" err="1">
                <a:solidFill>
                  <a:schemeClr val="bg1"/>
                </a:solidFill>
              </a:rPr>
              <a:t>Thummin</a:t>
            </a:r>
            <a:r>
              <a:rPr lang="en-US" sz="2800" dirty="0">
                <a:solidFill>
                  <a:schemeClr val="bg1"/>
                </a:solidFill>
              </a:rPr>
              <a:t>)</a:t>
            </a:r>
          </a:p>
        </p:txBody>
      </p:sp>
      <p:sp>
        <p:nvSpPr>
          <p:cNvPr id="10" name="TextBox 9"/>
          <p:cNvSpPr txBox="1"/>
          <p:nvPr/>
        </p:nvSpPr>
        <p:spPr>
          <a:xfrm>
            <a:off x="103095" y="6488668"/>
            <a:ext cx="4059330" cy="369332"/>
          </a:xfrm>
          <a:prstGeom prst="rect">
            <a:avLst/>
          </a:prstGeom>
          <a:noFill/>
        </p:spPr>
        <p:txBody>
          <a:bodyPr wrap="square" rtlCol="0">
            <a:spAutoFit/>
          </a:bodyPr>
          <a:lstStyle/>
          <a:p>
            <a:r>
              <a:rPr lang="en-US" dirty="0">
                <a:solidFill>
                  <a:schemeClr val="bg1"/>
                </a:solidFill>
              </a:rPr>
              <a:t>Revelation 4:6 and D&amp;C 77:1</a:t>
            </a:r>
          </a:p>
        </p:txBody>
      </p:sp>
      <p:sp>
        <p:nvSpPr>
          <p:cNvPr id="11" name="TextBox 10"/>
          <p:cNvSpPr txBox="1"/>
          <p:nvPr/>
        </p:nvSpPr>
        <p:spPr>
          <a:xfrm>
            <a:off x="7648886" y="1876182"/>
            <a:ext cx="2514600" cy="954107"/>
          </a:xfrm>
          <a:prstGeom prst="rect">
            <a:avLst/>
          </a:prstGeom>
          <a:noFill/>
        </p:spPr>
        <p:txBody>
          <a:bodyPr wrap="square" rtlCol="0">
            <a:spAutoFit/>
          </a:bodyPr>
          <a:lstStyle/>
          <a:p>
            <a:r>
              <a:rPr lang="en-US" sz="2800" dirty="0">
                <a:solidFill>
                  <a:schemeClr val="bg1"/>
                </a:solidFill>
              </a:rPr>
              <a:t>The earth in its celestial glory</a:t>
            </a:r>
          </a:p>
        </p:txBody>
      </p:sp>
      <p:pic>
        <p:nvPicPr>
          <p:cNvPr id="3" name="Picture 2">
            <a:extLst>
              <a:ext uri="{FF2B5EF4-FFF2-40B4-BE49-F238E27FC236}">
                <a16:creationId xmlns:a16="http://schemas.microsoft.com/office/drawing/2014/main" id="{C8621616-ADC6-4BF8-9D7A-DB51A8AEB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617" y="3359768"/>
            <a:ext cx="4456176" cy="2968752"/>
          </a:xfrm>
          <a:prstGeom prst="rect">
            <a:avLst/>
          </a:prstGeom>
        </p:spPr>
      </p:pic>
      <p:pic>
        <p:nvPicPr>
          <p:cNvPr id="7" name="Picture 6">
            <a:extLst>
              <a:ext uri="{FF2B5EF4-FFF2-40B4-BE49-F238E27FC236}">
                <a16:creationId xmlns:a16="http://schemas.microsoft.com/office/drawing/2014/main" id="{399DA25D-9A9C-4797-B684-29A4DDC0B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23" y="4366209"/>
            <a:ext cx="2990850" cy="1590675"/>
          </a:xfrm>
          <a:prstGeom prst="rect">
            <a:avLst/>
          </a:prstGeom>
        </p:spPr>
      </p:pic>
    </p:spTree>
    <p:extLst>
      <p:ext uri="{BB962C8B-B14F-4D97-AF65-F5344CB8AC3E}">
        <p14:creationId xmlns:p14="http://schemas.microsoft.com/office/powerpoint/2010/main" val="40446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55140"/>
            <a:ext cx="8686800" cy="1077218"/>
          </a:xfrm>
          <a:prstGeom prst="rect">
            <a:avLst/>
          </a:prstGeom>
          <a:noFill/>
        </p:spPr>
        <p:txBody>
          <a:bodyPr wrap="square" rtlCol="0">
            <a:spAutoFit/>
          </a:bodyPr>
          <a:lstStyle/>
          <a:p>
            <a:pPr algn="ctr"/>
            <a:r>
              <a:rPr lang="en-US" sz="3200" dirty="0">
                <a:solidFill>
                  <a:schemeClr val="bg1"/>
                </a:solidFill>
                <a:latin typeface="Eras Demi ITC" panose="020B0805030504020804" pitchFamily="34" charset="0"/>
              </a:rPr>
              <a:t>4 beasts—all the energy emulating from God</a:t>
            </a:r>
            <a:endParaRPr lang="en-US" sz="2400" dirty="0">
              <a:solidFill>
                <a:schemeClr val="bg1"/>
              </a:solidFill>
              <a:latin typeface="Eras Demi ITC" panose="020B0805030504020804" pitchFamily="34" charset="0"/>
            </a:endParaRPr>
          </a:p>
        </p:txBody>
      </p:sp>
      <p:pic>
        <p:nvPicPr>
          <p:cNvPr id="11" name="Picture 1" descr="Cherubim.jpg"/>
          <p:cNvPicPr>
            <a:picLocks noChangeAspect="1"/>
          </p:cNvPicPr>
          <p:nvPr/>
        </p:nvPicPr>
        <p:blipFill>
          <a:blip r:embed="rId2" cstate="print"/>
          <a:srcRect/>
          <a:stretch>
            <a:fillRect/>
          </a:stretch>
        </p:blipFill>
        <p:spPr bwMode="auto">
          <a:xfrm>
            <a:off x="4154692" y="2257754"/>
            <a:ext cx="3846307" cy="3496643"/>
          </a:xfrm>
          <a:prstGeom prst="rect">
            <a:avLst/>
          </a:prstGeom>
          <a:noFill/>
          <a:ln w="9525">
            <a:noFill/>
            <a:miter lim="800000"/>
            <a:headEnd/>
            <a:tailEnd/>
          </a:ln>
        </p:spPr>
      </p:pic>
      <p:sp>
        <p:nvSpPr>
          <p:cNvPr id="12" name="TextBox 11"/>
          <p:cNvSpPr txBox="1"/>
          <p:nvPr/>
        </p:nvSpPr>
        <p:spPr>
          <a:xfrm>
            <a:off x="8345691" y="3081010"/>
            <a:ext cx="2133600" cy="1569660"/>
          </a:xfrm>
          <a:prstGeom prst="rect">
            <a:avLst/>
          </a:prstGeom>
          <a:noFill/>
        </p:spPr>
        <p:txBody>
          <a:bodyPr wrap="square" rtlCol="0">
            <a:spAutoFit/>
          </a:bodyPr>
          <a:lstStyle/>
          <a:p>
            <a:pPr algn="ctr"/>
            <a:r>
              <a:rPr lang="en-US" sz="2400" dirty="0">
                <a:solidFill>
                  <a:schemeClr val="bg1"/>
                </a:solidFill>
              </a:rPr>
              <a:t>Calf—docile, friendly, domestic, heart=Luke</a:t>
            </a:r>
          </a:p>
        </p:txBody>
      </p:sp>
      <p:sp>
        <p:nvSpPr>
          <p:cNvPr id="13" name="TextBox 12"/>
          <p:cNvSpPr txBox="1"/>
          <p:nvPr/>
        </p:nvSpPr>
        <p:spPr>
          <a:xfrm>
            <a:off x="1676400" y="2971801"/>
            <a:ext cx="2133600" cy="1200329"/>
          </a:xfrm>
          <a:prstGeom prst="rect">
            <a:avLst/>
          </a:prstGeom>
          <a:noFill/>
        </p:spPr>
        <p:txBody>
          <a:bodyPr wrap="square" rtlCol="0">
            <a:spAutoFit/>
          </a:bodyPr>
          <a:lstStyle/>
          <a:p>
            <a:pPr algn="ctr"/>
            <a:r>
              <a:rPr lang="en-US" sz="2400" dirty="0">
                <a:solidFill>
                  <a:schemeClr val="bg1"/>
                </a:solidFill>
              </a:rPr>
              <a:t>Eagle---dignified, birds, might=John</a:t>
            </a:r>
          </a:p>
        </p:txBody>
      </p:sp>
      <p:sp>
        <p:nvSpPr>
          <p:cNvPr id="14" name="TextBox 13"/>
          <p:cNvSpPr txBox="1"/>
          <p:nvPr/>
        </p:nvSpPr>
        <p:spPr>
          <a:xfrm>
            <a:off x="3810000" y="5911573"/>
            <a:ext cx="4648200" cy="830997"/>
          </a:xfrm>
          <a:prstGeom prst="rect">
            <a:avLst/>
          </a:prstGeom>
          <a:noFill/>
        </p:spPr>
        <p:txBody>
          <a:bodyPr wrap="square" rtlCol="0">
            <a:spAutoFit/>
          </a:bodyPr>
          <a:lstStyle/>
          <a:p>
            <a:pPr algn="ctr"/>
            <a:r>
              <a:rPr lang="en-US" sz="2400" dirty="0">
                <a:solidFill>
                  <a:schemeClr val="bg1"/>
                </a:solidFill>
              </a:rPr>
              <a:t>Man—Thought, highest order, mind=Matthew</a:t>
            </a:r>
          </a:p>
        </p:txBody>
      </p:sp>
      <p:sp>
        <p:nvSpPr>
          <p:cNvPr id="15" name="TextBox 14"/>
          <p:cNvSpPr txBox="1"/>
          <p:nvPr/>
        </p:nvSpPr>
        <p:spPr>
          <a:xfrm>
            <a:off x="3886200" y="1295400"/>
            <a:ext cx="4648200" cy="830997"/>
          </a:xfrm>
          <a:prstGeom prst="rect">
            <a:avLst/>
          </a:prstGeom>
          <a:noFill/>
        </p:spPr>
        <p:txBody>
          <a:bodyPr wrap="square" rtlCol="0">
            <a:spAutoFit/>
          </a:bodyPr>
          <a:lstStyle/>
          <a:p>
            <a:pPr algn="ctr"/>
            <a:r>
              <a:rPr lang="en-US" sz="2400" dirty="0">
                <a:solidFill>
                  <a:schemeClr val="bg1"/>
                </a:solidFill>
              </a:rPr>
              <a:t>Lion—King, predator, wild, strength=Mark</a:t>
            </a:r>
          </a:p>
        </p:txBody>
      </p:sp>
      <p:sp>
        <p:nvSpPr>
          <p:cNvPr id="10" name="TextBox 9"/>
          <p:cNvSpPr txBox="1"/>
          <p:nvPr/>
        </p:nvSpPr>
        <p:spPr>
          <a:xfrm>
            <a:off x="11335870" y="6324600"/>
            <a:ext cx="726142" cy="369332"/>
          </a:xfrm>
          <a:prstGeom prst="rect">
            <a:avLst/>
          </a:prstGeom>
          <a:noFill/>
        </p:spPr>
        <p:txBody>
          <a:bodyPr wrap="square" rtlCol="0">
            <a:spAutoFit/>
          </a:bodyPr>
          <a:lstStyle/>
          <a:p>
            <a:pPr algn="r"/>
            <a:r>
              <a:rPr lang="en-US" dirty="0">
                <a:solidFill>
                  <a:schemeClr val="bg1"/>
                </a:solidFill>
              </a:rPr>
              <a:t>(3)</a:t>
            </a:r>
          </a:p>
        </p:txBody>
      </p:sp>
      <p:pic>
        <p:nvPicPr>
          <p:cNvPr id="2050" name="Picture 2" descr="Image result for Smith and Sjodah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8" r="4067" b="6837"/>
          <a:stretch/>
        </p:blipFill>
        <p:spPr bwMode="auto">
          <a:xfrm>
            <a:off x="405588" y="333046"/>
            <a:ext cx="1423212" cy="1924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familysearch.org/patron/v2/TH-303-38830-104-20/thumb200s.jpg?ctx=ArtCtxPublic&amp;_=14890645644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8613" y="304801"/>
            <a:ext cx="1600199" cy="1600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6488668"/>
            <a:ext cx="1074333" cy="369332"/>
          </a:xfrm>
          <a:prstGeom prst="rect">
            <a:avLst/>
          </a:prstGeom>
        </p:spPr>
        <p:txBody>
          <a:bodyPr wrap="none">
            <a:spAutoFit/>
          </a:bodyPr>
          <a:lstStyle/>
          <a:p>
            <a:r>
              <a:rPr lang="en-US" dirty="0">
                <a:solidFill>
                  <a:schemeClr val="bg1"/>
                </a:solidFill>
              </a:rPr>
              <a:t>D&amp;C 77:2</a:t>
            </a:r>
            <a:endParaRPr lang="en-US" dirty="0"/>
          </a:p>
        </p:txBody>
      </p:sp>
    </p:spTree>
    <p:extLst>
      <p:ext uri="{BB962C8B-B14F-4D97-AF65-F5344CB8AC3E}">
        <p14:creationId xmlns:p14="http://schemas.microsoft.com/office/powerpoint/2010/main" val="3000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228601"/>
            <a:ext cx="11739282" cy="584775"/>
          </a:xfrm>
          <a:prstGeom prst="rect">
            <a:avLst/>
          </a:prstGeom>
          <a:noFill/>
        </p:spPr>
        <p:txBody>
          <a:bodyPr wrap="square" rtlCol="0">
            <a:spAutoFit/>
          </a:bodyPr>
          <a:lstStyle/>
          <a:p>
            <a:pPr algn="ctr"/>
            <a:r>
              <a:rPr lang="en-US" sz="3200" dirty="0">
                <a:solidFill>
                  <a:schemeClr val="bg1"/>
                </a:solidFill>
                <a:latin typeface="Eras Demi ITC" panose="020B0805030504020804" pitchFamily="34" charset="0"/>
              </a:rPr>
              <a:t>Beasts have Spirits and will dwell in eternal felicity</a:t>
            </a:r>
            <a:endParaRPr lang="en-US" sz="2400" dirty="0">
              <a:solidFill>
                <a:schemeClr val="bg1"/>
              </a:solidFill>
              <a:latin typeface="Eras Demi ITC" panose="020B0805030504020804" pitchFamily="34" charset="0"/>
            </a:endParaRPr>
          </a:p>
        </p:txBody>
      </p:sp>
      <p:sp>
        <p:nvSpPr>
          <p:cNvPr id="9" name="TextBox 8"/>
          <p:cNvSpPr txBox="1"/>
          <p:nvPr/>
        </p:nvSpPr>
        <p:spPr>
          <a:xfrm>
            <a:off x="1737502" y="1334307"/>
            <a:ext cx="2362200" cy="954107"/>
          </a:xfrm>
          <a:prstGeom prst="rect">
            <a:avLst/>
          </a:prstGeom>
          <a:noFill/>
        </p:spPr>
        <p:txBody>
          <a:bodyPr wrap="square" rtlCol="0">
            <a:spAutoFit/>
          </a:bodyPr>
          <a:lstStyle/>
          <a:p>
            <a:pPr algn="ctr"/>
            <a:r>
              <a:rPr lang="en-US" sz="2800" dirty="0">
                <a:solidFill>
                  <a:srgbClr val="FFC000"/>
                </a:solidFill>
              </a:rPr>
              <a:t>Power to Move and Act</a:t>
            </a:r>
          </a:p>
        </p:txBody>
      </p:sp>
      <p:sp>
        <p:nvSpPr>
          <p:cNvPr id="10" name="TextBox 9"/>
          <p:cNvSpPr txBox="1"/>
          <p:nvPr/>
        </p:nvSpPr>
        <p:spPr>
          <a:xfrm>
            <a:off x="125506" y="6444484"/>
            <a:ext cx="9144000" cy="369332"/>
          </a:xfrm>
          <a:prstGeom prst="rect">
            <a:avLst/>
          </a:prstGeom>
          <a:noFill/>
        </p:spPr>
        <p:txBody>
          <a:bodyPr wrap="square" rtlCol="0">
            <a:spAutoFit/>
          </a:bodyPr>
          <a:lstStyle/>
          <a:p>
            <a:r>
              <a:rPr lang="en-US" dirty="0">
                <a:solidFill>
                  <a:schemeClr val="bg1"/>
                </a:solidFill>
              </a:rPr>
              <a:t>Revelation 4:8 and D&amp;C 77:4</a:t>
            </a:r>
          </a:p>
        </p:txBody>
      </p:sp>
      <p:sp>
        <p:nvSpPr>
          <p:cNvPr id="12" name="TextBox 11"/>
          <p:cNvSpPr txBox="1"/>
          <p:nvPr/>
        </p:nvSpPr>
        <p:spPr>
          <a:xfrm>
            <a:off x="8015541" y="1333389"/>
            <a:ext cx="2133600" cy="1384995"/>
          </a:xfrm>
          <a:prstGeom prst="rect">
            <a:avLst/>
          </a:prstGeom>
          <a:noFill/>
        </p:spPr>
        <p:txBody>
          <a:bodyPr wrap="square" rtlCol="0">
            <a:spAutoFit/>
          </a:bodyPr>
          <a:lstStyle/>
          <a:p>
            <a:pPr algn="ctr"/>
            <a:r>
              <a:rPr lang="en-US" sz="2800" dirty="0">
                <a:solidFill>
                  <a:schemeClr val="bg1"/>
                </a:solidFill>
              </a:rPr>
              <a:t>6 wings—movement and power</a:t>
            </a:r>
          </a:p>
        </p:txBody>
      </p:sp>
      <p:sp>
        <p:nvSpPr>
          <p:cNvPr id="13" name="TextBox 12"/>
          <p:cNvSpPr txBox="1"/>
          <p:nvPr/>
        </p:nvSpPr>
        <p:spPr>
          <a:xfrm>
            <a:off x="125506" y="3148341"/>
            <a:ext cx="2133600" cy="1815882"/>
          </a:xfrm>
          <a:prstGeom prst="rect">
            <a:avLst/>
          </a:prstGeom>
          <a:noFill/>
        </p:spPr>
        <p:txBody>
          <a:bodyPr wrap="square" rtlCol="0">
            <a:spAutoFit/>
          </a:bodyPr>
          <a:lstStyle/>
          <a:p>
            <a:pPr algn="ctr"/>
            <a:r>
              <a:rPr lang="en-US" sz="2800" dirty="0">
                <a:solidFill>
                  <a:schemeClr val="bg1"/>
                </a:solidFill>
              </a:rPr>
              <a:t>Full of eyes within---full of light and knowledge</a:t>
            </a:r>
          </a:p>
        </p:txBody>
      </p:sp>
      <p:pic>
        <p:nvPicPr>
          <p:cNvPr id="3" name="Picture 2">
            <a:extLst>
              <a:ext uri="{FF2B5EF4-FFF2-40B4-BE49-F238E27FC236}">
                <a16:creationId xmlns:a16="http://schemas.microsoft.com/office/drawing/2014/main" id="{504CCFA2-4950-4EA5-AFA3-425BD5007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825" y="1094340"/>
            <a:ext cx="2682240" cy="2054352"/>
          </a:xfrm>
          <a:prstGeom prst="rect">
            <a:avLst/>
          </a:prstGeom>
        </p:spPr>
      </p:pic>
      <p:pic>
        <p:nvPicPr>
          <p:cNvPr id="7" name="Picture 6">
            <a:extLst>
              <a:ext uri="{FF2B5EF4-FFF2-40B4-BE49-F238E27FC236}">
                <a16:creationId xmlns:a16="http://schemas.microsoft.com/office/drawing/2014/main" id="{F98C7515-B394-478D-AA19-A49B9147E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796" y="3429000"/>
            <a:ext cx="2190750" cy="1562100"/>
          </a:xfrm>
          <a:prstGeom prst="rect">
            <a:avLst/>
          </a:prstGeom>
        </p:spPr>
      </p:pic>
      <p:pic>
        <p:nvPicPr>
          <p:cNvPr id="11" name="Picture 10">
            <a:extLst>
              <a:ext uri="{FF2B5EF4-FFF2-40B4-BE49-F238E27FC236}">
                <a16:creationId xmlns:a16="http://schemas.microsoft.com/office/drawing/2014/main" id="{04C265E3-5B00-4795-BB79-E943DE7F77EC}"/>
              </a:ext>
            </a:extLst>
          </p:cNvPr>
          <p:cNvPicPr>
            <a:picLocks noChangeAspect="1"/>
          </p:cNvPicPr>
          <p:nvPr/>
        </p:nvPicPr>
        <p:blipFill rotWithShape="1">
          <a:blip r:embed="rId4">
            <a:extLst>
              <a:ext uri="{28A0092B-C50C-407E-A947-70E740481C1C}">
                <a14:useLocalDpi xmlns:a14="http://schemas.microsoft.com/office/drawing/2010/main" val="0"/>
              </a:ext>
            </a:extLst>
          </a:blip>
          <a:srcRect b="10547"/>
          <a:stretch/>
        </p:blipFill>
        <p:spPr>
          <a:xfrm>
            <a:off x="6930001" y="3579000"/>
            <a:ext cx="4533900" cy="2737884"/>
          </a:xfrm>
          <a:prstGeom prst="rect">
            <a:avLst/>
          </a:prstGeom>
        </p:spPr>
      </p:pic>
    </p:spTree>
    <p:extLst>
      <p:ext uri="{BB962C8B-B14F-4D97-AF65-F5344CB8AC3E}">
        <p14:creationId xmlns:p14="http://schemas.microsoft.com/office/powerpoint/2010/main" val="57306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228601"/>
            <a:ext cx="8686800" cy="769441"/>
          </a:xfrm>
          <a:prstGeom prst="rect">
            <a:avLst/>
          </a:prstGeom>
          <a:noFill/>
        </p:spPr>
        <p:txBody>
          <a:bodyPr wrap="square" rtlCol="0">
            <a:spAutoFit/>
          </a:bodyPr>
          <a:lstStyle/>
          <a:p>
            <a:pPr algn="ctr"/>
            <a:r>
              <a:rPr lang="en-US" sz="4400" dirty="0">
                <a:solidFill>
                  <a:schemeClr val="bg1"/>
                </a:solidFill>
                <a:latin typeface="Eras Demi ITC" panose="020B0805030504020804" pitchFamily="34" charset="0"/>
              </a:rPr>
              <a:t> Wings</a:t>
            </a:r>
          </a:p>
        </p:txBody>
      </p:sp>
      <p:sp>
        <p:nvSpPr>
          <p:cNvPr id="10" name="TextBox 9"/>
          <p:cNvSpPr txBox="1"/>
          <p:nvPr/>
        </p:nvSpPr>
        <p:spPr>
          <a:xfrm>
            <a:off x="55464" y="6488668"/>
            <a:ext cx="2125761" cy="369332"/>
          </a:xfrm>
          <a:prstGeom prst="rect">
            <a:avLst/>
          </a:prstGeom>
          <a:noFill/>
        </p:spPr>
        <p:txBody>
          <a:bodyPr wrap="square" rtlCol="0">
            <a:spAutoFit/>
          </a:bodyPr>
          <a:lstStyle/>
          <a:p>
            <a:r>
              <a:rPr lang="en-US" dirty="0">
                <a:solidFill>
                  <a:schemeClr val="bg1"/>
                </a:solidFill>
              </a:rPr>
              <a:t>Revelation 4:8</a:t>
            </a:r>
          </a:p>
        </p:txBody>
      </p:sp>
      <p:sp>
        <p:nvSpPr>
          <p:cNvPr id="12" name="TextBox 11"/>
          <p:cNvSpPr txBox="1"/>
          <p:nvPr/>
        </p:nvSpPr>
        <p:spPr>
          <a:xfrm>
            <a:off x="549292" y="998042"/>
            <a:ext cx="4078172" cy="1569660"/>
          </a:xfrm>
          <a:prstGeom prst="rect">
            <a:avLst/>
          </a:prstGeom>
          <a:noFill/>
        </p:spPr>
        <p:txBody>
          <a:bodyPr wrap="square" rtlCol="0">
            <a:spAutoFit/>
          </a:bodyPr>
          <a:lstStyle/>
          <a:p>
            <a:r>
              <a:rPr lang="en-US" sz="2400" dirty="0">
                <a:solidFill>
                  <a:schemeClr val="bg1"/>
                </a:solidFill>
              </a:rPr>
              <a:t>The Prophet Jeremiah uses wings as an image of power swooping down upon Moab and </a:t>
            </a:r>
            <a:r>
              <a:rPr lang="en-US" sz="2400" dirty="0" err="1">
                <a:solidFill>
                  <a:schemeClr val="bg1"/>
                </a:solidFill>
              </a:rPr>
              <a:t>Bozrah</a:t>
            </a:r>
            <a:r>
              <a:rPr lang="en-US" sz="2400" dirty="0">
                <a:solidFill>
                  <a:schemeClr val="bg1"/>
                </a:solidFill>
              </a:rPr>
              <a:t> (Jeremiah 48:40)</a:t>
            </a:r>
          </a:p>
        </p:txBody>
      </p:sp>
      <p:sp>
        <p:nvSpPr>
          <p:cNvPr id="11" name="TextBox 10"/>
          <p:cNvSpPr txBox="1"/>
          <p:nvPr/>
        </p:nvSpPr>
        <p:spPr>
          <a:xfrm>
            <a:off x="7447429" y="3659594"/>
            <a:ext cx="4307541" cy="2677656"/>
          </a:xfrm>
          <a:prstGeom prst="rect">
            <a:avLst/>
          </a:prstGeom>
          <a:noFill/>
        </p:spPr>
        <p:txBody>
          <a:bodyPr wrap="square" rtlCol="0">
            <a:spAutoFit/>
          </a:bodyPr>
          <a:lstStyle/>
          <a:p>
            <a:r>
              <a:rPr lang="en-US" sz="2400" dirty="0">
                <a:solidFill>
                  <a:schemeClr val="bg1"/>
                </a:solidFill>
              </a:rPr>
              <a:t>“More often than not, ancient and modern iconography depicts heavenly beings as possessing wings. This image is purely symbolic, however, for “an angel of God never has wings.” </a:t>
            </a:r>
          </a:p>
          <a:p>
            <a:r>
              <a:rPr lang="en-US" sz="2400" dirty="0">
                <a:solidFill>
                  <a:schemeClr val="bg1"/>
                </a:solidFill>
              </a:rPr>
              <a:t>(Joseph Smith)</a:t>
            </a:r>
          </a:p>
        </p:txBody>
      </p:sp>
      <p:sp>
        <p:nvSpPr>
          <p:cNvPr id="14" name="TextBox 13"/>
          <p:cNvSpPr txBox="1"/>
          <p:nvPr/>
        </p:nvSpPr>
        <p:spPr>
          <a:xfrm>
            <a:off x="6705600" y="1219201"/>
            <a:ext cx="2590800" cy="1569660"/>
          </a:xfrm>
          <a:prstGeom prst="rect">
            <a:avLst/>
          </a:prstGeom>
          <a:noFill/>
        </p:spPr>
        <p:txBody>
          <a:bodyPr wrap="square" rtlCol="0">
            <a:spAutoFit/>
          </a:bodyPr>
          <a:lstStyle/>
          <a:p>
            <a:pPr algn="ctr"/>
            <a:r>
              <a:rPr lang="en-US" sz="2400" dirty="0">
                <a:solidFill>
                  <a:schemeClr val="bg1"/>
                </a:solidFill>
              </a:rPr>
              <a:t>In Isaiah there is a similar image regarding Judah (Isaiah 8:8)</a:t>
            </a:r>
          </a:p>
        </p:txBody>
      </p:sp>
      <p:pic>
        <p:nvPicPr>
          <p:cNvPr id="3074" name="Picture 2" descr="Image result for Alonzo L. Gask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3700" y="89446"/>
            <a:ext cx="1373413" cy="1510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335870" y="6324600"/>
            <a:ext cx="726142" cy="369332"/>
          </a:xfrm>
          <a:prstGeom prst="rect">
            <a:avLst/>
          </a:prstGeom>
          <a:noFill/>
        </p:spPr>
        <p:txBody>
          <a:bodyPr wrap="square" rtlCol="0">
            <a:spAutoFit/>
          </a:bodyPr>
          <a:lstStyle/>
          <a:p>
            <a:pPr algn="r"/>
            <a:r>
              <a:rPr lang="en-US" dirty="0">
                <a:solidFill>
                  <a:schemeClr val="bg1"/>
                </a:solidFill>
              </a:rPr>
              <a:t>(4)</a:t>
            </a:r>
          </a:p>
        </p:txBody>
      </p:sp>
      <p:pic>
        <p:nvPicPr>
          <p:cNvPr id="3" name="Picture 2">
            <a:extLst>
              <a:ext uri="{FF2B5EF4-FFF2-40B4-BE49-F238E27FC236}">
                <a16:creationId xmlns:a16="http://schemas.microsoft.com/office/drawing/2014/main" id="{302565AA-7735-498A-AB9A-B3023852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616" y="2946124"/>
            <a:ext cx="4291584" cy="3048000"/>
          </a:xfrm>
          <a:prstGeom prst="rect">
            <a:avLst/>
          </a:prstGeom>
        </p:spPr>
      </p:pic>
    </p:spTree>
    <p:extLst>
      <p:ext uri="{BB962C8B-B14F-4D97-AF65-F5344CB8AC3E}">
        <p14:creationId xmlns:p14="http://schemas.microsoft.com/office/powerpoint/2010/main" val="39702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228601"/>
            <a:ext cx="8686800" cy="923330"/>
          </a:xfrm>
          <a:prstGeom prst="rect">
            <a:avLst/>
          </a:prstGeom>
          <a:noFill/>
        </p:spPr>
        <p:txBody>
          <a:bodyPr wrap="square" rtlCol="0">
            <a:spAutoFit/>
          </a:bodyPr>
          <a:lstStyle/>
          <a:p>
            <a:pPr algn="ctr"/>
            <a:r>
              <a:rPr lang="en-US" sz="5400" dirty="0">
                <a:solidFill>
                  <a:schemeClr val="bg1"/>
                </a:solidFill>
                <a:latin typeface="Eras Bold ITC" panose="020B0907030504020204" pitchFamily="34" charset="0"/>
              </a:rPr>
              <a:t> Six</a:t>
            </a:r>
          </a:p>
        </p:txBody>
      </p:sp>
      <p:sp>
        <p:nvSpPr>
          <p:cNvPr id="10" name="TextBox 9"/>
          <p:cNvSpPr txBox="1"/>
          <p:nvPr/>
        </p:nvSpPr>
        <p:spPr>
          <a:xfrm>
            <a:off x="219635" y="6396335"/>
            <a:ext cx="9144000" cy="369332"/>
          </a:xfrm>
          <a:prstGeom prst="rect">
            <a:avLst/>
          </a:prstGeom>
          <a:noFill/>
        </p:spPr>
        <p:txBody>
          <a:bodyPr wrap="square" rtlCol="0">
            <a:spAutoFit/>
          </a:bodyPr>
          <a:lstStyle/>
          <a:p>
            <a:r>
              <a:rPr lang="en-US" dirty="0">
                <a:solidFill>
                  <a:schemeClr val="bg1"/>
                </a:solidFill>
              </a:rPr>
              <a:t>Revelation 4:8</a:t>
            </a:r>
          </a:p>
        </p:txBody>
      </p:sp>
      <p:sp>
        <p:nvSpPr>
          <p:cNvPr id="12" name="TextBox 11"/>
          <p:cNvSpPr txBox="1"/>
          <p:nvPr/>
        </p:nvSpPr>
        <p:spPr>
          <a:xfrm>
            <a:off x="1008530" y="1380532"/>
            <a:ext cx="5351138" cy="461665"/>
          </a:xfrm>
          <a:prstGeom prst="rect">
            <a:avLst/>
          </a:prstGeom>
          <a:noFill/>
        </p:spPr>
        <p:txBody>
          <a:bodyPr wrap="square" rtlCol="0">
            <a:spAutoFit/>
          </a:bodyPr>
          <a:lstStyle/>
          <a:p>
            <a:pPr algn="ctr"/>
            <a:r>
              <a:rPr lang="en-US" sz="2400" dirty="0">
                <a:solidFill>
                  <a:schemeClr val="bg1"/>
                </a:solidFill>
              </a:rPr>
              <a:t>Heavenly creatures have 6 wings:</a:t>
            </a:r>
          </a:p>
        </p:txBody>
      </p:sp>
      <p:sp>
        <p:nvSpPr>
          <p:cNvPr id="11" name="TextBox 10"/>
          <p:cNvSpPr txBox="1"/>
          <p:nvPr/>
        </p:nvSpPr>
        <p:spPr>
          <a:xfrm>
            <a:off x="7162800" y="1295401"/>
            <a:ext cx="4043082" cy="3046988"/>
          </a:xfrm>
          <a:prstGeom prst="rect">
            <a:avLst/>
          </a:prstGeom>
          <a:noFill/>
        </p:spPr>
        <p:txBody>
          <a:bodyPr wrap="square" rtlCol="0">
            <a:spAutoFit/>
          </a:bodyPr>
          <a:lstStyle/>
          <a:p>
            <a:pPr algn="ctr"/>
            <a:r>
              <a:rPr lang="en-US" sz="2400" dirty="0">
                <a:solidFill>
                  <a:schemeClr val="bg1"/>
                </a:solidFill>
              </a:rPr>
              <a:t>Six = symbol of incomplete</a:t>
            </a:r>
          </a:p>
          <a:p>
            <a:pPr algn="ctr"/>
            <a:endParaRPr lang="en-US" sz="2400" dirty="0">
              <a:solidFill>
                <a:schemeClr val="bg1"/>
              </a:solidFill>
            </a:endParaRPr>
          </a:p>
          <a:p>
            <a:r>
              <a:rPr lang="en-US" sz="2400" dirty="0">
                <a:solidFill>
                  <a:schemeClr val="bg1"/>
                </a:solidFill>
              </a:rPr>
              <a:t>“It may be a representation of their (the beasts) interim state as celestial heirs awaiting resurrection, which may explain the sense in which they are “incomplete”</a:t>
            </a:r>
          </a:p>
        </p:txBody>
      </p:sp>
      <p:sp>
        <p:nvSpPr>
          <p:cNvPr id="8" name="TextBox 7"/>
          <p:cNvSpPr txBox="1"/>
          <p:nvPr/>
        </p:nvSpPr>
        <p:spPr>
          <a:xfrm>
            <a:off x="11335870" y="6324600"/>
            <a:ext cx="726142" cy="369332"/>
          </a:xfrm>
          <a:prstGeom prst="rect">
            <a:avLst/>
          </a:prstGeom>
          <a:noFill/>
        </p:spPr>
        <p:txBody>
          <a:bodyPr wrap="square" rtlCol="0">
            <a:spAutoFit/>
          </a:bodyPr>
          <a:lstStyle/>
          <a:p>
            <a:pPr algn="r"/>
            <a:r>
              <a:rPr lang="en-US" dirty="0">
                <a:solidFill>
                  <a:schemeClr val="bg1"/>
                </a:solidFill>
              </a:rPr>
              <a:t>(4)</a:t>
            </a:r>
          </a:p>
        </p:txBody>
      </p:sp>
      <p:pic>
        <p:nvPicPr>
          <p:cNvPr id="3" name="Picture 2">
            <a:extLst>
              <a:ext uri="{FF2B5EF4-FFF2-40B4-BE49-F238E27FC236}">
                <a16:creationId xmlns:a16="http://schemas.microsoft.com/office/drawing/2014/main" id="{BC3C22EB-4BCA-4E37-859B-0CBF474F7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74" y="2130124"/>
            <a:ext cx="3133725" cy="3810000"/>
          </a:xfrm>
          <a:prstGeom prst="rect">
            <a:avLst/>
          </a:prstGeom>
        </p:spPr>
      </p:pic>
    </p:spTree>
    <p:extLst>
      <p:ext uri="{BB962C8B-B14F-4D97-AF65-F5344CB8AC3E}">
        <p14:creationId xmlns:p14="http://schemas.microsoft.com/office/powerpoint/2010/main" val="190377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99687" y="104001"/>
            <a:ext cx="8686800" cy="769441"/>
          </a:xfrm>
          <a:prstGeom prst="rect">
            <a:avLst/>
          </a:prstGeom>
          <a:noFill/>
        </p:spPr>
        <p:txBody>
          <a:bodyPr wrap="square" rtlCol="0">
            <a:spAutoFit/>
          </a:bodyPr>
          <a:lstStyle/>
          <a:p>
            <a:pPr algn="ctr"/>
            <a:r>
              <a:rPr lang="en-US" sz="4400" dirty="0">
                <a:solidFill>
                  <a:schemeClr val="bg1"/>
                </a:solidFill>
              </a:rPr>
              <a:t>The Power of Wings</a:t>
            </a:r>
          </a:p>
        </p:txBody>
      </p:sp>
      <p:sp>
        <p:nvSpPr>
          <p:cNvPr id="10" name="TextBox 9"/>
          <p:cNvSpPr txBox="1"/>
          <p:nvPr/>
        </p:nvSpPr>
        <p:spPr>
          <a:xfrm>
            <a:off x="102523" y="6415921"/>
            <a:ext cx="2171700" cy="369332"/>
          </a:xfrm>
          <a:prstGeom prst="rect">
            <a:avLst/>
          </a:prstGeom>
          <a:noFill/>
        </p:spPr>
        <p:txBody>
          <a:bodyPr wrap="square" rtlCol="0">
            <a:spAutoFit/>
          </a:bodyPr>
          <a:lstStyle/>
          <a:p>
            <a:r>
              <a:rPr lang="en-US" dirty="0">
                <a:solidFill>
                  <a:schemeClr val="bg1"/>
                </a:solidFill>
              </a:rPr>
              <a:t>Revelation 4:8 </a:t>
            </a:r>
          </a:p>
        </p:txBody>
      </p:sp>
      <p:sp>
        <p:nvSpPr>
          <p:cNvPr id="12" name="TextBox 11"/>
          <p:cNvSpPr txBox="1"/>
          <p:nvPr/>
        </p:nvSpPr>
        <p:spPr>
          <a:xfrm>
            <a:off x="672353" y="1066800"/>
            <a:ext cx="3899647" cy="1938992"/>
          </a:xfrm>
          <a:prstGeom prst="rect">
            <a:avLst/>
          </a:prstGeom>
          <a:noFill/>
        </p:spPr>
        <p:txBody>
          <a:bodyPr wrap="square" rtlCol="0">
            <a:spAutoFit/>
          </a:bodyPr>
          <a:lstStyle/>
          <a:p>
            <a:pPr algn="ctr"/>
            <a:r>
              <a:rPr lang="en-US" sz="2400" dirty="0">
                <a:solidFill>
                  <a:schemeClr val="bg1"/>
                </a:solidFill>
              </a:rPr>
              <a:t>“Upon the wings of his Spirit hath my body been carried away upon exceedingly high mountains.” </a:t>
            </a:r>
          </a:p>
          <a:p>
            <a:pPr algn="ctr"/>
            <a:r>
              <a:rPr lang="en-US" sz="2400" dirty="0">
                <a:solidFill>
                  <a:schemeClr val="bg1"/>
                </a:solidFill>
              </a:rPr>
              <a:t>(2 Nephi 4:25)</a:t>
            </a:r>
          </a:p>
        </p:txBody>
      </p:sp>
      <p:sp>
        <p:nvSpPr>
          <p:cNvPr id="11" name="TextBox 10"/>
          <p:cNvSpPr txBox="1"/>
          <p:nvPr/>
        </p:nvSpPr>
        <p:spPr>
          <a:xfrm>
            <a:off x="7391400" y="1295401"/>
            <a:ext cx="2590800" cy="830997"/>
          </a:xfrm>
          <a:prstGeom prst="rect">
            <a:avLst/>
          </a:prstGeom>
          <a:noFill/>
        </p:spPr>
        <p:txBody>
          <a:bodyPr wrap="square" rtlCol="0">
            <a:spAutoFit/>
          </a:bodyPr>
          <a:lstStyle/>
          <a:p>
            <a:pPr algn="ctr"/>
            <a:r>
              <a:rPr lang="en-US" sz="2400" dirty="0">
                <a:solidFill>
                  <a:schemeClr val="bg1"/>
                </a:solidFill>
              </a:rPr>
              <a:t>The power of the Holy Ghost</a:t>
            </a:r>
          </a:p>
        </p:txBody>
      </p:sp>
      <p:sp>
        <p:nvSpPr>
          <p:cNvPr id="8" name="TextBox 7"/>
          <p:cNvSpPr txBox="1"/>
          <p:nvPr/>
        </p:nvSpPr>
        <p:spPr>
          <a:xfrm>
            <a:off x="1237129" y="3962401"/>
            <a:ext cx="3487271" cy="1569660"/>
          </a:xfrm>
          <a:prstGeom prst="rect">
            <a:avLst/>
          </a:prstGeom>
          <a:noFill/>
        </p:spPr>
        <p:txBody>
          <a:bodyPr wrap="square" rtlCol="0">
            <a:spAutoFit/>
          </a:bodyPr>
          <a:lstStyle/>
          <a:p>
            <a:r>
              <a:rPr lang="en-US" sz="2400" dirty="0">
                <a:solidFill>
                  <a:schemeClr val="bg1"/>
                </a:solidFill>
              </a:rPr>
              <a:t>“…healing in his wings…” Malachi 4:2</a:t>
            </a:r>
          </a:p>
          <a:p>
            <a:r>
              <a:rPr lang="en-US" sz="2400" dirty="0">
                <a:solidFill>
                  <a:schemeClr val="bg1"/>
                </a:solidFill>
              </a:rPr>
              <a:t>2 Nephi 25:13</a:t>
            </a:r>
          </a:p>
          <a:p>
            <a:r>
              <a:rPr lang="en-US" sz="2400" dirty="0">
                <a:solidFill>
                  <a:schemeClr val="bg1"/>
                </a:solidFill>
              </a:rPr>
              <a:t>3 Nephi 25:2</a:t>
            </a:r>
          </a:p>
        </p:txBody>
      </p:sp>
      <p:sp>
        <p:nvSpPr>
          <p:cNvPr id="9" name="TextBox 8"/>
          <p:cNvSpPr txBox="1"/>
          <p:nvPr/>
        </p:nvSpPr>
        <p:spPr>
          <a:xfrm>
            <a:off x="7726652" y="3833960"/>
            <a:ext cx="3498454" cy="1938992"/>
          </a:xfrm>
          <a:prstGeom prst="rect">
            <a:avLst/>
          </a:prstGeom>
          <a:noFill/>
        </p:spPr>
        <p:txBody>
          <a:bodyPr wrap="square" rtlCol="0">
            <a:spAutoFit/>
          </a:bodyPr>
          <a:lstStyle/>
          <a:p>
            <a:r>
              <a:rPr lang="en-US" sz="2400" dirty="0">
                <a:solidFill>
                  <a:schemeClr val="bg1"/>
                </a:solidFill>
              </a:rPr>
              <a:t>An image of His power over death and the blessing that awaits all people because of that power.</a:t>
            </a:r>
          </a:p>
        </p:txBody>
      </p:sp>
      <p:sp>
        <p:nvSpPr>
          <p:cNvPr id="2" name="Rectangle 1"/>
          <p:cNvSpPr/>
          <p:nvPr/>
        </p:nvSpPr>
        <p:spPr>
          <a:xfrm>
            <a:off x="11646727" y="6341209"/>
            <a:ext cx="442750" cy="369332"/>
          </a:xfrm>
          <a:prstGeom prst="rect">
            <a:avLst/>
          </a:prstGeom>
        </p:spPr>
        <p:txBody>
          <a:bodyPr wrap="none">
            <a:spAutoFit/>
          </a:bodyPr>
          <a:lstStyle/>
          <a:p>
            <a:r>
              <a:rPr lang="en-US" dirty="0">
                <a:solidFill>
                  <a:schemeClr val="bg1"/>
                </a:solidFill>
              </a:rPr>
              <a:t>(4)</a:t>
            </a:r>
            <a:endParaRPr lang="en-US" dirty="0"/>
          </a:p>
        </p:txBody>
      </p:sp>
      <p:pic>
        <p:nvPicPr>
          <p:cNvPr id="6" name="Picture 5">
            <a:extLst>
              <a:ext uri="{FF2B5EF4-FFF2-40B4-BE49-F238E27FC236}">
                <a16:creationId xmlns:a16="http://schemas.microsoft.com/office/drawing/2014/main" id="{7270834A-9CC0-4F37-BC54-CCD78748B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479" y="1198096"/>
            <a:ext cx="2228850" cy="1676400"/>
          </a:xfrm>
          <a:prstGeom prst="rect">
            <a:avLst/>
          </a:prstGeom>
        </p:spPr>
      </p:pic>
      <p:pic>
        <p:nvPicPr>
          <p:cNvPr id="13" name="Picture 12">
            <a:extLst>
              <a:ext uri="{FF2B5EF4-FFF2-40B4-BE49-F238E27FC236}">
                <a16:creationId xmlns:a16="http://schemas.microsoft.com/office/drawing/2014/main" id="{DAF2F254-7773-4DFA-B34A-3AD352559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76" y="3429000"/>
            <a:ext cx="2505456" cy="3121152"/>
          </a:xfrm>
          <a:prstGeom prst="rect">
            <a:avLst/>
          </a:prstGeom>
        </p:spPr>
      </p:pic>
    </p:spTree>
    <p:extLst>
      <p:ext uri="{BB962C8B-B14F-4D97-AF65-F5344CB8AC3E}">
        <p14:creationId xmlns:p14="http://schemas.microsoft.com/office/powerpoint/2010/main" val="314358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A75AF-149F-4A8D-AB68-5290ACBCE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Papyrus" panose="03070502060502030205" pitchFamily="66" charset="0"/>
                <a:ea typeface="Wednesday" pitchFamily="2" charset="0"/>
              </a:rPr>
              <a:t>Apostle of the Lamb</a:t>
            </a:r>
          </a:p>
          <a:p>
            <a:pPr algn="ctr"/>
            <a:r>
              <a:rPr lang="en-US" sz="4800" dirty="0">
                <a:solidFill>
                  <a:schemeClr val="bg1"/>
                </a:solidFill>
                <a:latin typeface="Papyrus" panose="03070502060502030205" pitchFamily="66" charset="0"/>
                <a:ea typeface="Wednesday" pitchFamily="2" charset="0"/>
              </a:rPr>
              <a:t>Revelation 1</a:t>
            </a:r>
          </a:p>
        </p:txBody>
      </p:sp>
      <p:grpSp>
        <p:nvGrpSpPr>
          <p:cNvPr id="215" name="Group 19"/>
          <p:cNvGrpSpPr/>
          <p:nvPr/>
        </p:nvGrpSpPr>
        <p:grpSpPr>
          <a:xfrm>
            <a:off x="6843285" y="3094008"/>
            <a:ext cx="525905" cy="1462537"/>
            <a:chOff x="1603947" y="889774"/>
            <a:chExt cx="1948721" cy="5615957"/>
          </a:xfrm>
        </p:grpSpPr>
        <p:sp>
          <p:nvSpPr>
            <p:cNvPr id="216" name="Oval 215"/>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92"/>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Wave 217"/>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95"/>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19"/>
          <p:cNvGrpSpPr/>
          <p:nvPr/>
        </p:nvGrpSpPr>
        <p:grpSpPr>
          <a:xfrm>
            <a:off x="10560243" y="3074783"/>
            <a:ext cx="525905" cy="1462537"/>
            <a:chOff x="1603947" y="889774"/>
            <a:chExt cx="1948721" cy="5615957"/>
          </a:xfrm>
        </p:grpSpPr>
        <p:sp>
          <p:nvSpPr>
            <p:cNvPr id="225" name="Oval 224"/>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101"/>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Wave 226"/>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104"/>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19"/>
          <p:cNvGrpSpPr/>
          <p:nvPr/>
        </p:nvGrpSpPr>
        <p:grpSpPr>
          <a:xfrm>
            <a:off x="9957705" y="2691326"/>
            <a:ext cx="525905" cy="1462537"/>
            <a:chOff x="1603947" y="889774"/>
            <a:chExt cx="1948721" cy="5615957"/>
          </a:xfrm>
        </p:grpSpPr>
        <p:sp>
          <p:nvSpPr>
            <p:cNvPr id="234" name="Oval 233"/>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110"/>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Wave 235"/>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113"/>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9"/>
          <p:cNvGrpSpPr/>
          <p:nvPr/>
        </p:nvGrpSpPr>
        <p:grpSpPr>
          <a:xfrm>
            <a:off x="8699025" y="2251876"/>
            <a:ext cx="525905" cy="1462537"/>
            <a:chOff x="1603947" y="889774"/>
            <a:chExt cx="1948721" cy="5615957"/>
          </a:xfrm>
        </p:grpSpPr>
        <p:sp>
          <p:nvSpPr>
            <p:cNvPr id="243" name="Oval 242"/>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119"/>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Wave 244"/>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ounded Rectangle 122"/>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19"/>
          <p:cNvGrpSpPr/>
          <p:nvPr/>
        </p:nvGrpSpPr>
        <p:grpSpPr>
          <a:xfrm>
            <a:off x="9277292" y="2473573"/>
            <a:ext cx="525905" cy="1462537"/>
            <a:chOff x="1603947" y="889774"/>
            <a:chExt cx="1948721" cy="5615957"/>
          </a:xfrm>
        </p:grpSpPr>
        <p:sp>
          <p:nvSpPr>
            <p:cNvPr id="252" name="Oval 251"/>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128"/>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Wave 253"/>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131"/>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9"/>
          <p:cNvGrpSpPr/>
          <p:nvPr/>
        </p:nvGrpSpPr>
        <p:grpSpPr>
          <a:xfrm>
            <a:off x="8107026" y="2534572"/>
            <a:ext cx="525905" cy="1462537"/>
            <a:chOff x="1603947" y="889774"/>
            <a:chExt cx="1948721" cy="5615957"/>
          </a:xfrm>
        </p:grpSpPr>
        <p:sp>
          <p:nvSpPr>
            <p:cNvPr id="261" name="Oval 260"/>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ed Rectangle 137"/>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Wave 262"/>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140"/>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19"/>
          <p:cNvGrpSpPr/>
          <p:nvPr/>
        </p:nvGrpSpPr>
        <p:grpSpPr>
          <a:xfrm>
            <a:off x="7487966" y="2750256"/>
            <a:ext cx="525905" cy="1462537"/>
            <a:chOff x="1603947" y="889774"/>
            <a:chExt cx="1948721" cy="5615957"/>
          </a:xfrm>
        </p:grpSpPr>
        <p:sp>
          <p:nvSpPr>
            <p:cNvPr id="270" name="Oval 269"/>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146"/>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Wave 271"/>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149"/>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7497322" y="4868194"/>
            <a:ext cx="3195071" cy="1477328"/>
          </a:xfrm>
          <a:prstGeom prst="rect">
            <a:avLst/>
          </a:prstGeom>
        </p:spPr>
        <p:txBody>
          <a:bodyPr wrap="square">
            <a:spAutoFit/>
          </a:bodyPr>
          <a:lstStyle/>
          <a:p>
            <a:r>
              <a:rPr lang="en-US" i="1" dirty="0">
                <a:solidFill>
                  <a:schemeClr val="bg1"/>
                </a:solidFill>
                <a:latin typeface="Palatino"/>
              </a:rPr>
              <a:t>I am the light of the world: he that </a:t>
            </a:r>
            <a:r>
              <a:rPr lang="en-US" i="1" dirty="0" err="1">
                <a:solidFill>
                  <a:schemeClr val="bg1"/>
                </a:solidFill>
                <a:latin typeface="Palatino"/>
              </a:rPr>
              <a:t>followeth</a:t>
            </a:r>
            <a:r>
              <a:rPr lang="en-US" i="1" dirty="0">
                <a:solidFill>
                  <a:schemeClr val="bg1"/>
                </a:solidFill>
                <a:latin typeface="Palatino"/>
              </a:rPr>
              <a:t> me shall not walk in darkness, but shall have the light of life.</a:t>
            </a:r>
          </a:p>
          <a:p>
            <a:r>
              <a:rPr lang="en-US" i="1" dirty="0">
                <a:solidFill>
                  <a:schemeClr val="bg1"/>
                </a:solidFill>
                <a:latin typeface="Palatino"/>
              </a:rPr>
              <a:t>John 8:12</a:t>
            </a:r>
            <a:endParaRPr lang="en-US" i="1" dirty="0">
              <a:solidFill>
                <a:schemeClr val="bg1"/>
              </a:solidFill>
            </a:endParaRPr>
          </a:p>
        </p:txBody>
      </p:sp>
      <p:grpSp>
        <p:nvGrpSpPr>
          <p:cNvPr id="2" name="Group 1">
            <a:extLst>
              <a:ext uri="{FF2B5EF4-FFF2-40B4-BE49-F238E27FC236}">
                <a16:creationId xmlns:a16="http://schemas.microsoft.com/office/drawing/2014/main" id="{4C84BD73-8E3F-9DE1-51B1-500C5689A438}"/>
              </a:ext>
            </a:extLst>
          </p:cNvPr>
          <p:cNvGrpSpPr/>
          <p:nvPr/>
        </p:nvGrpSpPr>
        <p:grpSpPr>
          <a:xfrm>
            <a:off x="1995679" y="1802161"/>
            <a:ext cx="1662010" cy="4205439"/>
            <a:chOff x="6934200" y="1265656"/>
            <a:chExt cx="1985484" cy="4373144"/>
          </a:xfrm>
        </p:grpSpPr>
        <p:sp>
          <p:nvSpPr>
            <p:cNvPr id="3" name="Oval 2">
              <a:extLst>
                <a:ext uri="{FF2B5EF4-FFF2-40B4-BE49-F238E27FC236}">
                  <a16:creationId xmlns:a16="http://schemas.microsoft.com/office/drawing/2014/main" id="{FAC66A96-3A8E-858C-611D-A6F333E876C0}"/>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CE75559-7AC7-C71F-6B51-B122D6B8B3B5}"/>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D8CB2586-83C1-14F9-B82C-540E2A9656A8}"/>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D098379-4E64-1C9A-15A4-9283B6F158B9}"/>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4ED19B-3785-FED1-CB2E-511E7CB3E669}"/>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66DA6DA-CABE-B8A0-34D4-244714EAFA69}"/>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A641A1B-FC7A-B1D8-156E-1A1B9E5936EE}"/>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C7706CAC-6C25-EB2B-EA64-2836E6F16851}"/>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1AE30C07-4E88-82B8-AA6B-5EE31DB176D4}"/>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71CC251-1B3B-3277-CBD3-BDB8240FB6EF}"/>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538A44C3-CB1B-8DCB-301B-B353385F9F65}"/>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4">
              <a:extLst>
                <a:ext uri="{FF2B5EF4-FFF2-40B4-BE49-F238E27FC236}">
                  <a16:creationId xmlns:a16="http://schemas.microsoft.com/office/drawing/2014/main" id="{A62759C2-85DC-B4C0-88E4-91D400BA9F04}"/>
                </a:ext>
              </a:extLst>
            </p:cNvPr>
            <p:cNvGrpSpPr/>
            <p:nvPr/>
          </p:nvGrpSpPr>
          <p:grpSpPr>
            <a:xfrm>
              <a:off x="7108136" y="2388756"/>
              <a:ext cx="1544360" cy="2210894"/>
              <a:chOff x="4553133" y="901823"/>
              <a:chExt cx="2186627" cy="3449921"/>
            </a:xfrm>
          </p:grpSpPr>
          <p:sp>
            <p:nvSpPr>
              <p:cNvPr id="85" name="Double Wave 23">
                <a:extLst>
                  <a:ext uri="{FF2B5EF4-FFF2-40B4-BE49-F238E27FC236}">
                    <a16:creationId xmlns:a16="http://schemas.microsoft.com/office/drawing/2014/main" id="{2FFF8149-5F12-2CCA-CC80-58ED44FB9890}"/>
                  </a:ext>
                </a:extLst>
              </p:cNvPr>
              <p:cNvSpPr/>
              <p:nvPr/>
            </p:nvSpPr>
            <p:spPr>
              <a:xfrm rot="17141950">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16">
                <a:extLst>
                  <a:ext uri="{FF2B5EF4-FFF2-40B4-BE49-F238E27FC236}">
                    <a16:creationId xmlns:a16="http://schemas.microsoft.com/office/drawing/2014/main" id="{39F4A9F8-725F-1058-B528-00997205F18C}"/>
                  </a:ext>
                </a:extLst>
              </p:cNvPr>
              <p:cNvGrpSpPr/>
              <p:nvPr/>
            </p:nvGrpSpPr>
            <p:grpSpPr>
              <a:xfrm>
                <a:off x="4694566" y="901823"/>
                <a:ext cx="2045194" cy="1982724"/>
                <a:chOff x="2594848" y="2213440"/>
                <a:chExt cx="2045194" cy="1982724"/>
              </a:xfrm>
              <a:solidFill>
                <a:srgbClr val="E0C13C"/>
              </a:solidFill>
            </p:grpSpPr>
            <p:sp>
              <p:nvSpPr>
                <p:cNvPr id="87" name="Pie 17">
                  <a:extLst>
                    <a:ext uri="{FF2B5EF4-FFF2-40B4-BE49-F238E27FC236}">
                      <a16:creationId xmlns:a16="http://schemas.microsoft.com/office/drawing/2014/main" id="{B4FD51D9-0445-1733-2564-47A54356034F}"/>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8" name="Group 5">
                  <a:extLst>
                    <a:ext uri="{FF2B5EF4-FFF2-40B4-BE49-F238E27FC236}">
                      <a16:creationId xmlns:a16="http://schemas.microsoft.com/office/drawing/2014/main" id="{C51F7815-FC47-2F99-BB16-8071143FB3F4}"/>
                    </a:ext>
                  </a:extLst>
                </p:cNvPr>
                <p:cNvGrpSpPr/>
                <p:nvPr/>
              </p:nvGrpSpPr>
              <p:grpSpPr>
                <a:xfrm>
                  <a:off x="2889102" y="2288406"/>
                  <a:ext cx="1537323" cy="1679535"/>
                  <a:chOff x="2886840" y="2288406"/>
                  <a:chExt cx="1537323" cy="1679535"/>
                </a:xfrm>
                <a:grpFill/>
              </p:grpSpPr>
              <p:sp>
                <p:nvSpPr>
                  <p:cNvPr id="89" name="Moon 3">
                    <a:extLst>
                      <a:ext uri="{FF2B5EF4-FFF2-40B4-BE49-F238E27FC236}">
                        <a16:creationId xmlns:a16="http://schemas.microsoft.com/office/drawing/2014/main" id="{6EB22F55-7B73-5488-3118-90EA8902665D}"/>
                      </a:ext>
                    </a:extLst>
                  </p:cNvPr>
                  <p:cNvSpPr/>
                  <p:nvPr/>
                </p:nvSpPr>
                <p:spPr>
                  <a:xfrm rot="16200000">
                    <a:off x="2926050" y="2469827"/>
                    <a:ext cx="1458904" cy="1537323"/>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20">
                    <a:extLst>
                      <a:ext uri="{FF2B5EF4-FFF2-40B4-BE49-F238E27FC236}">
                        <a16:creationId xmlns:a16="http://schemas.microsoft.com/office/drawing/2014/main" id="{2D34473E-1219-FA0F-7B16-B8CEEEDA30DB}"/>
                      </a:ext>
                    </a:extLst>
                  </p:cNvPr>
                  <p:cNvSpPr/>
                  <p:nvPr/>
                </p:nvSpPr>
                <p:spPr>
                  <a:xfrm rot="16200000">
                    <a:off x="3007917" y="2169718"/>
                    <a:ext cx="1216793" cy="1454170"/>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Oval 17">
              <a:extLst>
                <a:ext uri="{FF2B5EF4-FFF2-40B4-BE49-F238E27FC236}">
                  <a16:creationId xmlns:a16="http://schemas.microsoft.com/office/drawing/2014/main" id="{AE9FA856-903E-8D05-64EE-CFF3B088F375}"/>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90EC361E-65E5-6525-9E34-2CD9E63A729D}"/>
                </a:ext>
              </a:extLst>
            </p:cNvPr>
            <p:cNvGrpSpPr/>
            <p:nvPr/>
          </p:nvGrpSpPr>
          <p:grpSpPr>
            <a:xfrm rot="175281">
              <a:off x="7281771" y="4966315"/>
              <a:ext cx="1319546" cy="446802"/>
              <a:chOff x="3810000" y="1677648"/>
              <a:chExt cx="4705061" cy="1827552"/>
            </a:xfrm>
          </p:grpSpPr>
          <p:grpSp>
            <p:nvGrpSpPr>
              <p:cNvPr id="54" name="Group 37">
                <a:extLst>
                  <a:ext uri="{FF2B5EF4-FFF2-40B4-BE49-F238E27FC236}">
                    <a16:creationId xmlns:a16="http://schemas.microsoft.com/office/drawing/2014/main" id="{87D62C9D-3E26-5706-87BD-AAEDE232F2BB}"/>
                  </a:ext>
                </a:extLst>
              </p:cNvPr>
              <p:cNvGrpSpPr/>
              <p:nvPr/>
            </p:nvGrpSpPr>
            <p:grpSpPr>
              <a:xfrm>
                <a:off x="3810000" y="1828800"/>
                <a:ext cx="1776984" cy="1676400"/>
                <a:chOff x="3810000" y="1828800"/>
                <a:chExt cx="4038600" cy="3810000"/>
              </a:xfrm>
            </p:grpSpPr>
            <p:sp>
              <p:nvSpPr>
                <p:cNvPr id="75" name="Half Frame 74">
                  <a:extLst>
                    <a:ext uri="{FF2B5EF4-FFF2-40B4-BE49-F238E27FC236}">
                      <a16:creationId xmlns:a16="http://schemas.microsoft.com/office/drawing/2014/main" id="{CC2B717F-0AEF-C49D-19C0-718EEA37F91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C0706537-43DE-4F62-05C8-9A460E492B0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C53B6C43-D2CB-A838-DF08-6B5F1875C42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a:extLst>
                    <a:ext uri="{FF2B5EF4-FFF2-40B4-BE49-F238E27FC236}">
                      <a16:creationId xmlns:a16="http://schemas.microsoft.com/office/drawing/2014/main" id="{F0585417-11AB-C82C-CD49-A67A80E34AA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775">
                  <a:extLst>
                    <a:ext uri="{FF2B5EF4-FFF2-40B4-BE49-F238E27FC236}">
                      <a16:creationId xmlns:a16="http://schemas.microsoft.com/office/drawing/2014/main" id="{54A1DA70-DAB9-B580-4D51-2C1A2380FEA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iamond 80">
                  <a:extLst>
                    <a:ext uri="{FF2B5EF4-FFF2-40B4-BE49-F238E27FC236}">
                      <a16:creationId xmlns:a16="http://schemas.microsoft.com/office/drawing/2014/main" id="{0ED468DC-1B54-F781-11AD-E29E3135AC1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19E6D4CC-DF78-5712-C36B-9FC3777D0F7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AF3D0041-C1D3-8EAE-9031-F0B98F74347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6CD01169-D318-D3EC-C434-2C836D74C52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8">
                <a:extLst>
                  <a:ext uri="{FF2B5EF4-FFF2-40B4-BE49-F238E27FC236}">
                    <a16:creationId xmlns:a16="http://schemas.microsoft.com/office/drawing/2014/main" id="{DB5EE14D-220F-E3D9-CFFC-63360F5BE734}"/>
                  </a:ext>
                </a:extLst>
              </p:cNvPr>
              <p:cNvGrpSpPr/>
              <p:nvPr/>
            </p:nvGrpSpPr>
            <p:grpSpPr>
              <a:xfrm>
                <a:off x="5314014" y="1757596"/>
                <a:ext cx="1776984" cy="1676400"/>
                <a:chOff x="3810000" y="1828800"/>
                <a:chExt cx="4038600" cy="3810000"/>
              </a:xfrm>
            </p:grpSpPr>
            <p:sp>
              <p:nvSpPr>
                <p:cNvPr id="66" name="Half Frame 65">
                  <a:extLst>
                    <a:ext uri="{FF2B5EF4-FFF2-40B4-BE49-F238E27FC236}">
                      <a16:creationId xmlns:a16="http://schemas.microsoft.com/office/drawing/2014/main" id="{255A1A30-74BF-14EB-4507-F5484FC4593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CCA334CC-E71A-875A-0655-D4E8EEEC438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7369B342-B337-E422-198D-5A7DC7401A8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a:extLst>
                    <a:ext uri="{FF2B5EF4-FFF2-40B4-BE49-F238E27FC236}">
                      <a16:creationId xmlns:a16="http://schemas.microsoft.com/office/drawing/2014/main" id="{026A6C49-74E9-85A4-3E74-EDAA24E8A10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766">
                  <a:extLst>
                    <a:ext uri="{FF2B5EF4-FFF2-40B4-BE49-F238E27FC236}">
                      <a16:creationId xmlns:a16="http://schemas.microsoft.com/office/drawing/2014/main" id="{3B8B4F2E-B90E-F544-5C8A-E31DDA6A686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iamond 70">
                  <a:extLst>
                    <a:ext uri="{FF2B5EF4-FFF2-40B4-BE49-F238E27FC236}">
                      <a16:creationId xmlns:a16="http://schemas.microsoft.com/office/drawing/2014/main" id="{CDE196F5-F0BD-CA6F-9C8C-989E8349002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D8112A33-2399-E896-0954-CC5F78CD77E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2FC5B2F3-8899-5D85-7CA3-242127CF740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28811B19-1D36-BDBA-6FA0-431468DDD8E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48">
                <a:extLst>
                  <a:ext uri="{FF2B5EF4-FFF2-40B4-BE49-F238E27FC236}">
                    <a16:creationId xmlns:a16="http://schemas.microsoft.com/office/drawing/2014/main" id="{DB43DC6B-7AF5-2A6A-8DD5-E8C4C1C0B7C0}"/>
                  </a:ext>
                </a:extLst>
              </p:cNvPr>
              <p:cNvGrpSpPr/>
              <p:nvPr/>
            </p:nvGrpSpPr>
            <p:grpSpPr>
              <a:xfrm>
                <a:off x="6738077" y="1677648"/>
                <a:ext cx="1776984" cy="1676400"/>
                <a:chOff x="3810000" y="1828800"/>
                <a:chExt cx="4038600" cy="3810000"/>
              </a:xfrm>
            </p:grpSpPr>
            <p:sp>
              <p:nvSpPr>
                <p:cNvPr id="57" name="Half Frame 56">
                  <a:extLst>
                    <a:ext uri="{FF2B5EF4-FFF2-40B4-BE49-F238E27FC236}">
                      <a16:creationId xmlns:a16="http://schemas.microsoft.com/office/drawing/2014/main" id="{CBBA377A-7D16-DBE7-47B4-DB395C16007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0">
                  <a:extLst>
                    <a:ext uri="{FF2B5EF4-FFF2-40B4-BE49-F238E27FC236}">
                      <a16:creationId xmlns:a16="http://schemas.microsoft.com/office/drawing/2014/main" id="{B3AEC3B6-6E22-8DD3-6C6B-CB8E9B1A104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1">
                  <a:extLst>
                    <a:ext uri="{FF2B5EF4-FFF2-40B4-BE49-F238E27FC236}">
                      <a16:creationId xmlns:a16="http://schemas.microsoft.com/office/drawing/2014/main" id="{397EEFE7-6AFD-02BB-AC06-21E02C97E75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2">
                  <a:extLst>
                    <a:ext uri="{FF2B5EF4-FFF2-40B4-BE49-F238E27FC236}">
                      <a16:creationId xmlns:a16="http://schemas.microsoft.com/office/drawing/2014/main" id="{2644A626-57A4-FFEE-DCBD-4F59D941522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757">
                  <a:extLst>
                    <a:ext uri="{FF2B5EF4-FFF2-40B4-BE49-F238E27FC236}">
                      <a16:creationId xmlns:a16="http://schemas.microsoft.com/office/drawing/2014/main" id="{AE00D0F5-180E-5895-2BDE-124C733CFC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mond 61">
                  <a:extLst>
                    <a:ext uri="{FF2B5EF4-FFF2-40B4-BE49-F238E27FC236}">
                      <a16:creationId xmlns:a16="http://schemas.microsoft.com/office/drawing/2014/main" id="{A89EDBCF-D154-09D5-E1CA-97C535B87F6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84C04A1C-8C67-55DA-9D92-EB4919B155E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D927E504-F85E-89DC-C760-DBC561719D6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3E0128D4-8CA8-87DD-50D3-CFE88255849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loud 19">
              <a:extLst>
                <a:ext uri="{FF2B5EF4-FFF2-40B4-BE49-F238E27FC236}">
                  <a16:creationId xmlns:a16="http://schemas.microsoft.com/office/drawing/2014/main" id="{CEF6C4A0-7EAC-BD38-0D8A-558BCDB8F071}"/>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A772BF3-8500-896C-0178-9C1512B029B9}"/>
                </a:ext>
              </a:extLst>
            </p:cNvPr>
            <p:cNvGrpSpPr/>
            <p:nvPr/>
          </p:nvGrpSpPr>
          <p:grpSpPr>
            <a:xfrm>
              <a:off x="7162023" y="1568903"/>
              <a:ext cx="1544762" cy="259293"/>
              <a:chOff x="7105896" y="1557210"/>
              <a:chExt cx="1544762" cy="488119"/>
            </a:xfrm>
          </p:grpSpPr>
          <p:sp>
            <p:nvSpPr>
              <p:cNvPr id="22" name="Rounded Rectangle 15">
                <a:extLst>
                  <a:ext uri="{FF2B5EF4-FFF2-40B4-BE49-F238E27FC236}">
                    <a16:creationId xmlns:a16="http://schemas.microsoft.com/office/drawing/2014/main" id="{468596EE-54B5-A1E8-A695-27B9538929C6}"/>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9">
                <a:extLst>
                  <a:ext uri="{FF2B5EF4-FFF2-40B4-BE49-F238E27FC236}">
                    <a16:creationId xmlns:a16="http://schemas.microsoft.com/office/drawing/2014/main" id="{0345F7E4-D1E2-5E10-C794-DFE3E4452E50}"/>
                  </a:ext>
                </a:extLst>
              </p:cNvPr>
              <p:cNvGrpSpPr/>
              <p:nvPr/>
            </p:nvGrpSpPr>
            <p:grpSpPr>
              <a:xfrm rot="160736">
                <a:off x="7230848" y="1557210"/>
                <a:ext cx="1269517" cy="488119"/>
                <a:chOff x="3810000" y="1677648"/>
                <a:chExt cx="4705061" cy="1827552"/>
              </a:xfrm>
            </p:grpSpPr>
            <p:grpSp>
              <p:nvGrpSpPr>
                <p:cNvPr id="24" name="Group 37">
                  <a:extLst>
                    <a:ext uri="{FF2B5EF4-FFF2-40B4-BE49-F238E27FC236}">
                      <a16:creationId xmlns:a16="http://schemas.microsoft.com/office/drawing/2014/main" id="{4B3F16D2-F8A2-583C-661F-6193D498E2CB}"/>
                    </a:ext>
                  </a:extLst>
                </p:cNvPr>
                <p:cNvGrpSpPr/>
                <p:nvPr/>
              </p:nvGrpSpPr>
              <p:grpSpPr>
                <a:xfrm>
                  <a:off x="3810000" y="1828800"/>
                  <a:ext cx="1776984" cy="1676400"/>
                  <a:chOff x="3810000" y="1828800"/>
                  <a:chExt cx="4038600" cy="3810000"/>
                </a:xfrm>
              </p:grpSpPr>
              <p:sp>
                <p:nvSpPr>
                  <p:cNvPr id="45" name="Half Frame 44">
                    <a:extLst>
                      <a:ext uri="{FF2B5EF4-FFF2-40B4-BE49-F238E27FC236}">
                        <a16:creationId xmlns:a16="http://schemas.microsoft.com/office/drawing/2014/main" id="{1213A3E1-89B3-4272-5795-0467585A3E9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83A2293F-51AB-2639-1423-DBDCDAD2E04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1913D950-6A81-3470-5A3A-50C9129843B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F4A89D3E-9976-E400-A572-B0B49755974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745">
                    <a:extLst>
                      <a:ext uri="{FF2B5EF4-FFF2-40B4-BE49-F238E27FC236}">
                        <a16:creationId xmlns:a16="http://schemas.microsoft.com/office/drawing/2014/main" id="{D33D6386-ACF1-A4C8-10F0-0F026B165FD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iamond 49">
                    <a:extLst>
                      <a:ext uri="{FF2B5EF4-FFF2-40B4-BE49-F238E27FC236}">
                        <a16:creationId xmlns:a16="http://schemas.microsoft.com/office/drawing/2014/main" id="{263016CE-046A-297A-612B-3B50EACA5BD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49A8B6F7-5250-2969-306F-CA1E97256F9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C8AD6032-5AD2-9736-572B-356B47E077F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E685D152-3429-66B5-E002-F73EE1AA901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a:extLst>
                    <a:ext uri="{FF2B5EF4-FFF2-40B4-BE49-F238E27FC236}">
                      <a16:creationId xmlns:a16="http://schemas.microsoft.com/office/drawing/2014/main" id="{0F774278-DB72-8BCE-7593-6E5AC2501930}"/>
                    </a:ext>
                  </a:extLst>
                </p:cNvPr>
                <p:cNvGrpSpPr/>
                <p:nvPr/>
              </p:nvGrpSpPr>
              <p:grpSpPr>
                <a:xfrm>
                  <a:off x="5314014" y="1757596"/>
                  <a:ext cx="1776984" cy="1676400"/>
                  <a:chOff x="3810000" y="1828800"/>
                  <a:chExt cx="4038600" cy="3810000"/>
                </a:xfrm>
              </p:grpSpPr>
              <p:sp>
                <p:nvSpPr>
                  <p:cNvPr id="36" name="Half Frame 35">
                    <a:extLst>
                      <a:ext uri="{FF2B5EF4-FFF2-40B4-BE49-F238E27FC236}">
                        <a16:creationId xmlns:a16="http://schemas.microsoft.com/office/drawing/2014/main" id="{88752B9D-2233-1609-B5EC-03D71457E6B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80930EC9-A2C9-453F-2D2A-4B2480A0B33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EB6C146B-B99A-498C-2AF4-DFA462B63A0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a:extLst>
                      <a:ext uri="{FF2B5EF4-FFF2-40B4-BE49-F238E27FC236}">
                        <a16:creationId xmlns:a16="http://schemas.microsoft.com/office/drawing/2014/main" id="{20211E8B-DEA7-C29E-CF4E-31B5B9CBC2C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736">
                    <a:extLst>
                      <a:ext uri="{FF2B5EF4-FFF2-40B4-BE49-F238E27FC236}">
                        <a16:creationId xmlns:a16="http://schemas.microsoft.com/office/drawing/2014/main" id="{C1B5205F-F5DB-819C-D961-A7AF8EF2BB0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iamond 40">
                    <a:extLst>
                      <a:ext uri="{FF2B5EF4-FFF2-40B4-BE49-F238E27FC236}">
                        <a16:creationId xmlns:a16="http://schemas.microsoft.com/office/drawing/2014/main" id="{8A673217-8F9B-1236-330A-C15BBF3AF67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DCEA1DCB-9BE7-62B4-FD20-4B52F43E374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33E7F892-E45A-5E2C-0816-8A6C62960D7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0BFF04C3-FB82-50B4-A9B0-BF88867391E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8">
                  <a:extLst>
                    <a:ext uri="{FF2B5EF4-FFF2-40B4-BE49-F238E27FC236}">
                      <a16:creationId xmlns:a16="http://schemas.microsoft.com/office/drawing/2014/main" id="{EE1BCCBE-4A3E-60BD-1FFD-6C2C9A6A2408}"/>
                    </a:ext>
                  </a:extLst>
                </p:cNvPr>
                <p:cNvGrpSpPr/>
                <p:nvPr/>
              </p:nvGrpSpPr>
              <p:grpSpPr>
                <a:xfrm>
                  <a:off x="6738077" y="1677648"/>
                  <a:ext cx="1776984" cy="1676400"/>
                  <a:chOff x="3810000" y="1828800"/>
                  <a:chExt cx="4038600" cy="3810000"/>
                </a:xfrm>
              </p:grpSpPr>
              <p:sp>
                <p:nvSpPr>
                  <p:cNvPr id="27" name="Half Frame 26">
                    <a:extLst>
                      <a:ext uri="{FF2B5EF4-FFF2-40B4-BE49-F238E27FC236}">
                        <a16:creationId xmlns:a16="http://schemas.microsoft.com/office/drawing/2014/main" id="{1996C562-CD08-248C-0877-9B54238F186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5B3D30DC-CA02-EB62-C255-F0183545FEC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9C09CDCE-E91F-C253-9F0C-4C45FA4264A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1FD7F68A-2461-72F1-23EA-3B9D21E6E78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727">
                    <a:extLst>
                      <a:ext uri="{FF2B5EF4-FFF2-40B4-BE49-F238E27FC236}">
                        <a16:creationId xmlns:a16="http://schemas.microsoft.com/office/drawing/2014/main" id="{1D1179FC-F8BB-565F-7346-547D8E4E75F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iamond 31">
                    <a:extLst>
                      <a:ext uri="{FF2B5EF4-FFF2-40B4-BE49-F238E27FC236}">
                        <a16:creationId xmlns:a16="http://schemas.microsoft.com/office/drawing/2014/main" id="{94E66F21-9939-D08C-B485-5223EF11359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1AC9B1C1-F03A-9C7C-F2CC-25C7B9A83EE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F9AA927B-EE3C-6BFA-23F6-19D786F5603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49B35F2E-0823-B9E4-F5B9-D047D795916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0650829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10580"/>
            <a:ext cx="8686800" cy="769441"/>
          </a:xfrm>
          <a:prstGeom prst="rect">
            <a:avLst/>
          </a:prstGeom>
          <a:noFill/>
        </p:spPr>
        <p:txBody>
          <a:bodyPr wrap="square" rtlCol="0">
            <a:spAutoFit/>
          </a:bodyPr>
          <a:lstStyle/>
          <a:p>
            <a:pPr algn="ctr"/>
            <a:r>
              <a:rPr lang="en-US" sz="4400" dirty="0">
                <a:solidFill>
                  <a:schemeClr val="bg1"/>
                </a:solidFill>
                <a:latin typeface="Eras Bold ITC" panose="020B0907030504020204" pitchFamily="34" charset="0"/>
              </a:rPr>
              <a:t>Praises To God and The Lamb</a:t>
            </a:r>
          </a:p>
        </p:txBody>
      </p:sp>
      <p:sp>
        <p:nvSpPr>
          <p:cNvPr id="10" name="TextBox 9"/>
          <p:cNvSpPr txBox="1"/>
          <p:nvPr/>
        </p:nvSpPr>
        <p:spPr>
          <a:xfrm>
            <a:off x="0" y="6488668"/>
            <a:ext cx="2353234" cy="369332"/>
          </a:xfrm>
          <a:prstGeom prst="rect">
            <a:avLst/>
          </a:prstGeom>
          <a:noFill/>
        </p:spPr>
        <p:txBody>
          <a:bodyPr wrap="square" rtlCol="0">
            <a:spAutoFit/>
          </a:bodyPr>
          <a:lstStyle/>
          <a:p>
            <a:r>
              <a:rPr lang="en-US" dirty="0">
                <a:solidFill>
                  <a:schemeClr val="bg1"/>
                </a:solidFill>
              </a:rPr>
              <a:t>Revelation 4:9</a:t>
            </a:r>
          </a:p>
        </p:txBody>
      </p:sp>
      <p:sp>
        <p:nvSpPr>
          <p:cNvPr id="12" name="TextBox 11"/>
          <p:cNvSpPr txBox="1"/>
          <p:nvPr/>
        </p:nvSpPr>
        <p:spPr>
          <a:xfrm>
            <a:off x="416859" y="990600"/>
            <a:ext cx="5831541" cy="1569660"/>
          </a:xfrm>
          <a:prstGeom prst="rect">
            <a:avLst/>
          </a:prstGeom>
          <a:noFill/>
        </p:spPr>
        <p:txBody>
          <a:bodyPr wrap="square" rtlCol="0">
            <a:spAutoFit/>
          </a:bodyPr>
          <a:lstStyle/>
          <a:p>
            <a:pPr algn="ctr"/>
            <a:r>
              <a:rPr lang="en-US" sz="2400" dirty="0">
                <a:solidFill>
                  <a:schemeClr val="bg1"/>
                </a:solidFill>
              </a:rPr>
              <a:t>“Thou art worthy, O Lord, to receive glory and </a:t>
            </a:r>
            <a:r>
              <a:rPr lang="en-US" sz="2400" dirty="0" err="1">
                <a:solidFill>
                  <a:schemeClr val="bg1"/>
                </a:solidFill>
              </a:rPr>
              <a:t>honour</a:t>
            </a:r>
            <a:r>
              <a:rPr lang="en-US" sz="2400" dirty="0">
                <a:solidFill>
                  <a:schemeClr val="bg1"/>
                </a:solidFill>
              </a:rPr>
              <a:t> and power: for thou hast created all things, and for thy pleasure </a:t>
            </a:r>
            <a:r>
              <a:rPr lang="en-US" sz="2400" dirty="0">
                <a:solidFill>
                  <a:srgbClr val="FFC000"/>
                </a:solidFill>
              </a:rPr>
              <a:t>according to thy will </a:t>
            </a:r>
            <a:r>
              <a:rPr lang="en-US" sz="2400" dirty="0">
                <a:solidFill>
                  <a:schemeClr val="bg1"/>
                </a:solidFill>
              </a:rPr>
              <a:t>they are and were created.”</a:t>
            </a:r>
          </a:p>
        </p:txBody>
      </p:sp>
      <p:sp>
        <p:nvSpPr>
          <p:cNvPr id="8" name="TextBox 7"/>
          <p:cNvSpPr txBox="1"/>
          <p:nvPr/>
        </p:nvSpPr>
        <p:spPr>
          <a:xfrm>
            <a:off x="6218363" y="2311271"/>
            <a:ext cx="3657600" cy="1938992"/>
          </a:xfrm>
          <a:prstGeom prst="rect">
            <a:avLst/>
          </a:prstGeom>
          <a:noFill/>
        </p:spPr>
        <p:txBody>
          <a:bodyPr wrap="square" rtlCol="0">
            <a:spAutoFit/>
          </a:bodyPr>
          <a:lstStyle/>
          <a:p>
            <a:r>
              <a:rPr lang="en-US" sz="2400" dirty="0">
                <a:solidFill>
                  <a:srgbClr val="FFC000"/>
                </a:solidFill>
              </a:rPr>
              <a:t>God’s Work</a:t>
            </a:r>
          </a:p>
          <a:p>
            <a:endParaRPr lang="en-US" sz="2400" dirty="0">
              <a:solidFill>
                <a:srgbClr val="FFC000"/>
              </a:solidFill>
            </a:endParaRPr>
          </a:p>
          <a:p>
            <a:pPr marL="342900" indent="-342900">
              <a:buAutoNum type="arabicPeriod"/>
            </a:pPr>
            <a:r>
              <a:rPr lang="en-US" sz="2400" dirty="0">
                <a:solidFill>
                  <a:schemeClr val="bg1"/>
                </a:solidFill>
              </a:rPr>
              <a:t>Begets children</a:t>
            </a:r>
          </a:p>
          <a:p>
            <a:pPr marL="342900" indent="-342900">
              <a:buAutoNum type="arabicPeriod"/>
            </a:pPr>
            <a:r>
              <a:rPr lang="en-US" sz="2400" dirty="0">
                <a:solidFill>
                  <a:schemeClr val="bg1"/>
                </a:solidFill>
              </a:rPr>
              <a:t>Creates worlds</a:t>
            </a:r>
          </a:p>
          <a:p>
            <a:pPr marL="342900" indent="-342900">
              <a:buAutoNum type="arabicPeriod"/>
            </a:pPr>
            <a:r>
              <a:rPr lang="en-US" sz="2400" dirty="0">
                <a:solidFill>
                  <a:schemeClr val="bg1"/>
                </a:solidFill>
              </a:rPr>
              <a:t>Exalts them</a:t>
            </a:r>
          </a:p>
        </p:txBody>
      </p:sp>
      <p:grpSp>
        <p:nvGrpSpPr>
          <p:cNvPr id="11" name="Group 10"/>
          <p:cNvGrpSpPr/>
          <p:nvPr/>
        </p:nvGrpSpPr>
        <p:grpSpPr>
          <a:xfrm>
            <a:off x="8231359" y="4108761"/>
            <a:ext cx="3289208" cy="2390250"/>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63137" y="4646618"/>
              <a:ext cx="2213286" cy="1477328"/>
            </a:xfrm>
            <a:prstGeom prst="rect">
              <a:avLst/>
            </a:prstGeom>
          </p:spPr>
          <p:txBody>
            <a:bodyPr wrap="square">
              <a:spAutoFit/>
            </a:bodyPr>
            <a:lstStyle/>
            <a:p>
              <a:pPr algn="ctr"/>
              <a:r>
                <a:rPr lang="en-US" b="1" dirty="0"/>
                <a:t>As we recognize Heavenly Father’s greatness, we desire to worship and praise Him</a:t>
              </a:r>
              <a:endParaRPr lang="en-US" sz="1600" dirty="0"/>
            </a:p>
          </p:txBody>
        </p:sp>
      </p:grpSp>
      <p:pic>
        <p:nvPicPr>
          <p:cNvPr id="3" name="Picture 2">
            <a:extLst>
              <a:ext uri="{FF2B5EF4-FFF2-40B4-BE49-F238E27FC236}">
                <a16:creationId xmlns:a16="http://schemas.microsoft.com/office/drawing/2014/main" id="{95A3F3FB-FAF7-4F45-945D-871A28B51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59" y="2785138"/>
            <a:ext cx="4600575" cy="3257550"/>
          </a:xfrm>
          <a:prstGeom prst="rect">
            <a:avLst/>
          </a:prstGeom>
        </p:spPr>
      </p:pic>
    </p:spTree>
    <p:extLst>
      <p:ext uri="{BB962C8B-B14F-4D97-AF65-F5344CB8AC3E}">
        <p14:creationId xmlns:p14="http://schemas.microsoft.com/office/powerpoint/2010/main" val="415613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74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82588" y="164070"/>
            <a:ext cx="8686800" cy="769441"/>
          </a:xfrm>
          <a:prstGeom prst="rect">
            <a:avLst/>
          </a:prstGeom>
          <a:noFill/>
        </p:spPr>
        <p:txBody>
          <a:bodyPr wrap="square" rtlCol="0">
            <a:spAutoFit/>
          </a:bodyPr>
          <a:lstStyle/>
          <a:p>
            <a:pPr algn="ctr"/>
            <a:r>
              <a:rPr lang="en-US" sz="4400" dirty="0">
                <a:solidFill>
                  <a:schemeClr val="bg1"/>
                </a:solidFill>
                <a:latin typeface="Eras Bold ITC" panose="020B0907030504020204" pitchFamily="34" charset="0"/>
              </a:rPr>
              <a:t>Casting Their Crowns</a:t>
            </a:r>
          </a:p>
        </p:txBody>
      </p:sp>
      <p:sp>
        <p:nvSpPr>
          <p:cNvPr id="10" name="TextBox 9"/>
          <p:cNvSpPr txBox="1"/>
          <p:nvPr/>
        </p:nvSpPr>
        <p:spPr>
          <a:xfrm>
            <a:off x="100960" y="6460866"/>
            <a:ext cx="2130238" cy="369332"/>
          </a:xfrm>
          <a:prstGeom prst="rect">
            <a:avLst/>
          </a:prstGeom>
          <a:noFill/>
        </p:spPr>
        <p:txBody>
          <a:bodyPr wrap="square" rtlCol="0">
            <a:spAutoFit/>
          </a:bodyPr>
          <a:lstStyle/>
          <a:p>
            <a:r>
              <a:rPr lang="en-US" dirty="0">
                <a:solidFill>
                  <a:schemeClr val="bg1"/>
                </a:solidFill>
              </a:rPr>
              <a:t>Revelation 4:10</a:t>
            </a:r>
          </a:p>
        </p:txBody>
      </p:sp>
      <p:sp>
        <p:nvSpPr>
          <p:cNvPr id="12" name="TextBox 11"/>
          <p:cNvSpPr txBox="1"/>
          <p:nvPr/>
        </p:nvSpPr>
        <p:spPr>
          <a:xfrm>
            <a:off x="1981200" y="1600201"/>
            <a:ext cx="2895600" cy="1200329"/>
          </a:xfrm>
          <a:prstGeom prst="rect">
            <a:avLst/>
          </a:prstGeom>
          <a:noFill/>
        </p:spPr>
        <p:txBody>
          <a:bodyPr wrap="square" rtlCol="0">
            <a:spAutoFit/>
          </a:bodyPr>
          <a:lstStyle/>
          <a:p>
            <a:pPr algn="ctr"/>
            <a:r>
              <a:rPr lang="en-US" sz="2400" dirty="0">
                <a:solidFill>
                  <a:schemeClr val="bg1"/>
                </a:solidFill>
              </a:rPr>
              <a:t>Before the throne—</a:t>
            </a:r>
          </a:p>
          <a:p>
            <a:pPr algn="ctr"/>
            <a:r>
              <a:rPr lang="en-US" sz="2400" dirty="0">
                <a:solidFill>
                  <a:schemeClr val="bg1"/>
                </a:solidFill>
              </a:rPr>
              <a:t>Consecrating their stewardship</a:t>
            </a:r>
          </a:p>
        </p:txBody>
      </p:sp>
      <p:pic>
        <p:nvPicPr>
          <p:cNvPr id="11" name="Picture 1" descr="24 elders3.jpg"/>
          <p:cNvPicPr>
            <a:picLocks noChangeAspect="1"/>
          </p:cNvPicPr>
          <p:nvPr/>
        </p:nvPicPr>
        <p:blipFill>
          <a:blip r:embed="rId2" cstate="print"/>
          <a:srcRect/>
          <a:stretch>
            <a:fillRect/>
          </a:stretch>
        </p:blipFill>
        <p:spPr bwMode="auto">
          <a:xfrm>
            <a:off x="3552972" y="3260466"/>
            <a:ext cx="4790141" cy="3200400"/>
          </a:xfrm>
          <a:prstGeom prst="rect">
            <a:avLst/>
          </a:prstGeom>
          <a:noFill/>
          <a:ln w="9525">
            <a:noFill/>
            <a:miter lim="800000"/>
            <a:headEnd/>
            <a:tailEnd/>
          </a:ln>
        </p:spPr>
      </p:pic>
      <p:sp>
        <p:nvSpPr>
          <p:cNvPr id="14" name="TextBox 13"/>
          <p:cNvSpPr txBox="1"/>
          <p:nvPr/>
        </p:nvSpPr>
        <p:spPr>
          <a:xfrm>
            <a:off x="6553200" y="1371601"/>
            <a:ext cx="3352800" cy="1569660"/>
          </a:xfrm>
          <a:prstGeom prst="rect">
            <a:avLst/>
          </a:prstGeom>
          <a:noFill/>
        </p:spPr>
        <p:txBody>
          <a:bodyPr wrap="square" rtlCol="0">
            <a:spAutoFit/>
          </a:bodyPr>
          <a:lstStyle/>
          <a:p>
            <a:pPr algn="ctr"/>
            <a:r>
              <a:rPr lang="en-US" sz="2400" dirty="0">
                <a:solidFill>
                  <a:schemeClr val="bg1"/>
                </a:solidFill>
              </a:rPr>
              <a:t>24 elders show their humility, submission, and respect to the Father and His authority</a:t>
            </a:r>
          </a:p>
        </p:txBody>
      </p:sp>
      <p:sp>
        <p:nvSpPr>
          <p:cNvPr id="8" name="Rectangle 7"/>
          <p:cNvSpPr/>
          <p:nvPr/>
        </p:nvSpPr>
        <p:spPr>
          <a:xfrm>
            <a:off x="11646727" y="6341209"/>
            <a:ext cx="442750" cy="369332"/>
          </a:xfrm>
          <a:prstGeom prst="rect">
            <a:avLst/>
          </a:prstGeom>
        </p:spPr>
        <p:txBody>
          <a:bodyPr wrap="none">
            <a:spAutoFit/>
          </a:bodyPr>
          <a:lstStyle/>
          <a:p>
            <a:r>
              <a:rPr lang="en-US" dirty="0">
                <a:solidFill>
                  <a:schemeClr val="bg1"/>
                </a:solidFill>
              </a:rPr>
              <a:t>(5)</a:t>
            </a:r>
            <a:endParaRPr lang="en-US" dirty="0"/>
          </a:p>
        </p:txBody>
      </p:sp>
    </p:spTree>
    <p:extLst>
      <p:ext uri="{BB962C8B-B14F-4D97-AF65-F5344CB8AC3E}">
        <p14:creationId xmlns:p14="http://schemas.microsoft.com/office/powerpoint/2010/main" val="31848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4065" y="289679"/>
            <a:ext cx="8991600" cy="3139321"/>
          </a:xfrm>
          <a:prstGeom prst="rect">
            <a:avLst/>
          </a:prstGeom>
          <a:noFill/>
        </p:spPr>
        <p:txBody>
          <a:bodyPr wrap="square" rtlCol="0">
            <a:spAutoFit/>
          </a:bodyPr>
          <a:lstStyle/>
          <a:p>
            <a:pPr algn="ctr"/>
            <a:r>
              <a:rPr lang="en-US" sz="7200" dirty="0">
                <a:solidFill>
                  <a:schemeClr val="bg1"/>
                </a:solidFill>
                <a:latin typeface="Arial Rounded MT Bold" panose="020F0704030504030204" pitchFamily="34" charset="0"/>
              </a:rPr>
              <a:t>Temporal existence of earth</a:t>
            </a:r>
          </a:p>
          <a:p>
            <a:pPr algn="ctr"/>
            <a:r>
              <a:rPr lang="en-US" sz="5400" dirty="0">
                <a:solidFill>
                  <a:schemeClr val="bg1"/>
                </a:solidFill>
                <a:latin typeface="Arial Rounded MT Bold" panose="020F0704030504030204" pitchFamily="34" charset="0"/>
              </a:rPr>
              <a:t>Revelation 5</a:t>
            </a:r>
          </a:p>
        </p:txBody>
      </p:sp>
      <p:grpSp>
        <p:nvGrpSpPr>
          <p:cNvPr id="2" name="Group 34"/>
          <p:cNvGrpSpPr/>
          <p:nvPr/>
        </p:nvGrpSpPr>
        <p:grpSpPr>
          <a:xfrm>
            <a:off x="7735047" y="2380129"/>
            <a:ext cx="3209365" cy="3209365"/>
            <a:chOff x="7696200" y="1066800"/>
            <a:chExt cx="1981200" cy="1981200"/>
          </a:xfrm>
        </p:grpSpPr>
        <p:sp>
          <p:nvSpPr>
            <p:cNvPr id="7" name="Oval 6"/>
            <p:cNvSpPr/>
            <p:nvPr/>
          </p:nvSpPr>
          <p:spPr>
            <a:xfrm>
              <a:off x="7696200" y="10668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p:cNvGrpSpPr/>
            <p:nvPr/>
          </p:nvGrpSpPr>
          <p:grpSpPr>
            <a:xfrm>
              <a:off x="7696200" y="1066800"/>
              <a:ext cx="1791730" cy="1728914"/>
              <a:chOff x="4658497" y="1371600"/>
              <a:chExt cx="1791730" cy="1728914"/>
            </a:xfrm>
          </p:grpSpPr>
          <p:sp>
            <p:nvSpPr>
              <p:cNvPr id="9" name="Freeform 8"/>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2702114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45977" y="865095"/>
            <a:ext cx="4343400" cy="5632311"/>
          </a:xfrm>
          <a:prstGeom prst="rect">
            <a:avLst/>
          </a:prstGeom>
          <a:noFill/>
        </p:spPr>
        <p:txBody>
          <a:bodyPr wrap="square" rtlCol="0">
            <a:spAutoFit/>
          </a:bodyPr>
          <a:lstStyle/>
          <a:p>
            <a:r>
              <a:rPr lang="en-US" sz="2000" dirty="0">
                <a:solidFill>
                  <a:schemeClr val="bg1"/>
                </a:solidFill>
              </a:rPr>
              <a:t>What was contained in the book described in Revelation 5:1?</a:t>
            </a:r>
          </a:p>
          <a:p>
            <a:endParaRPr lang="en-US" sz="2000" dirty="0">
              <a:solidFill>
                <a:schemeClr val="bg1"/>
              </a:solidFill>
            </a:endParaRPr>
          </a:p>
          <a:p>
            <a:endParaRPr lang="en-US" sz="2000" dirty="0">
              <a:solidFill>
                <a:schemeClr val="bg1"/>
              </a:solidFill>
            </a:endParaRPr>
          </a:p>
          <a:p>
            <a:r>
              <a:rPr lang="en-US" sz="2000" dirty="0">
                <a:solidFill>
                  <a:schemeClr val="bg1"/>
                </a:solidFill>
              </a:rPr>
              <a:t>How long is the earth’s temporal existence?</a:t>
            </a:r>
          </a:p>
          <a:p>
            <a:endParaRPr lang="en-US" sz="2000" dirty="0">
              <a:solidFill>
                <a:schemeClr val="bg1"/>
              </a:solidFill>
            </a:endParaRPr>
          </a:p>
          <a:p>
            <a:r>
              <a:rPr lang="en-US" sz="2000" dirty="0">
                <a:solidFill>
                  <a:schemeClr val="bg1"/>
                </a:solidFill>
              </a:rPr>
              <a:t>Who was the only one who could open and read the book in Revelation 5:5?</a:t>
            </a:r>
          </a:p>
          <a:p>
            <a:endParaRPr lang="en-US" sz="2000" dirty="0">
              <a:solidFill>
                <a:schemeClr val="bg1"/>
              </a:solidFill>
            </a:endParaRPr>
          </a:p>
          <a:p>
            <a:r>
              <a:rPr lang="en-US" sz="2000" dirty="0">
                <a:solidFill>
                  <a:schemeClr val="bg1"/>
                </a:solidFill>
              </a:rPr>
              <a:t>What number did Joseph Smith change in Revelation 5:6?</a:t>
            </a:r>
          </a:p>
          <a:p>
            <a:endParaRPr lang="en-US" sz="2000" dirty="0">
              <a:solidFill>
                <a:schemeClr val="bg1"/>
              </a:solidFill>
            </a:endParaRPr>
          </a:p>
          <a:p>
            <a:r>
              <a:rPr lang="en-US" sz="2000" dirty="0">
                <a:solidFill>
                  <a:schemeClr val="bg1"/>
                </a:solidFill>
              </a:rPr>
              <a:t>Who did the spirits of God in Revelation 5:6 represent?</a:t>
            </a:r>
          </a:p>
          <a:p>
            <a:endParaRPr lang="en-US" sz="2000" dirty="0">
              <a:solidFill>
                <a:schemeClr val="bg1"/>
              </a:solidFill>
            </a:endParaRPr>
          </a:p>
          <a:p>
            <a:r>
              <a:rPr lang="en-US" sz="2000" dirty="0">
                <a:solidFill>
                  <a:schemeClr val="bg1"/>
                </a:solidFill>
              </a:rPr>
              <a:t>Were the 4 beasts in Revelation 5:8 actual animals? See also Revelation 4:8</a:t>
            </a:r>
          </a:p>
        </p:txBody>
      </p:sp>
      <p:sp>
        <p:nvSpPr>
          <p:cNvPr id="6" name="TextBox 5"/>
          <p:cNvSpPr txBox="1"/>
          <p:nvPr/>
        </p:nvSpPr>
        <p:spPr>
          <a:xfrm>
            <a:off x="7041777" y="865095"/>
            <a:ext cx="4648200" cy="5632311"/>
          </a:xfrm>
          <a:prstGeom prst="rect">
            <a:avLst/>
          </a:prstGeom>
          <a:noFill/>
        </p:spPr>
        <p:txBody>
          <a:bodyPr wrap="square" rtlCol="0">
            <a:spAutoFit/>
          </a:bodyPr>
          <a:lstStyle/>
          <a:p>
            <a:r>
              <a:rPr lang="en-US" sz="2000" dirty="0">
                <a:solidFill>
                  <a:srgbClr val="FFC000"/>
                </a:solidFill>
              </a:rPr>
              <a:t>The “will, mysteries, and the works of God” concerning the earth during its temporal existence (D&amp;C 77:6)</a:t>
            </a:r>
          </a:p>
          <a:p>
            <a:endParaRPr lang="en-US" sz="2000" dirty="0">
              <a:solidFill>
                <a:srgbClr val="FFC000"/>
              </a:solidFill>
            </a:endParaRPr>
          </a:p>
          <a:p>
            <a:r>
              <a:rPr lang="en-US" sz="2000" dirty="0">
                <a:solidFill>
                  <a:srgbClr val="FFC000"/>
                </a:solidFill>
              </a:rPr>
              <a:t>7,000 years (D&amp;C 77:6)</a:t>
            </a:r>
          </a:p>
          <a:p>
            <a:endParaRPr lang="en-US" sz="2000" dirty="0">
              <a:solidFill>
                <a:srgbClr val="FFC000"/>
              </a:solidFill>
            </a:endParaRPr>
          </a:p>
          <a:p>
            <a:endParaRPr lang="en-US" sz="2000" dirty="0">
              <a:solidFill>
                <a:srgbClr val="FFC000"/>
              </a:solidFill>
            </a:endParaRPr>
          </a:p>
          <a:p>
            <a:r>
              <a:rPr lang="en-US" sz="2000" dirty="0">
                <a:solidFill>
                  <a:srgbClr val="FFC000"/>
                </a:solidFill>
              </a:rPr>
              <a:t>Jesus Christ (Revelation 22:16)</a:t>
            </a:r>
          </a:p>
          <a:p>
            <a:endParaRPr lang="en-US" sz="2000" dirty="0">
              <a:solidFill>
                <a:srgbClr val="FFC000"/>
              </a:solidFill>
            </a:endParaRPr>
          </a:p>
          <a:p>
            <a:endParaRPr lang="en-US" sz="2000" dirty="0">
              <a:solidFill>
                <a:srgbClr val="FFC000"/>
              </a:solidFill>
            </a:endParaRPr>
          </a:p>
          <a:p>
            <a:r>
              <a:rPr lang="en-US" sz="2000" dirty="0">
                <a:solidFill>
                  <a:srgbClr val="FFC000"/>
                </a:solidFill>
              </a:rPr>
              <a:t>The number 7 to 12 (JST Revelation 5:6)</a:t>
            </a:r>
          </a:p>
          <a:p>
            <a:endParaRPr lang="en-US" sz="2000" dirty="0">
              <a:solidFill>
                <a:srgbClr val="FFC000"/>
              </a:solidFill>
            </a:endParaRPr>
          </a:p>
          <a:p>
            <a:endParaRPr lang="en-US" sz="2000" dirty="0">
              <a:solidFill>
                <a:srgbClr val="FFC000"/>
              </a:solidFill>
            </a:endParaRPr>
          </a:p>
          <a:p>
            <a:r>
              <a:rPr lang="en-US" sz="2000" dirty="0">
                <a:solidFill>
                  <a:srgbClr val="FFC000"/>
                </a:solidFill>
              </a:rPr>
              <a:t>The Twelve Apostles (JST Revelation 5:6)</a:t>
            </a:r>
          </a:p>
          <a:p>
            <a:endParaRPr lang="en-US" sz="2000" dirty="0">
              <a:solidFill>
                <a:srgbClr val="FFC000"/>
              </a:solidFill>
            </a:endParaRPr>
          </a:p>
          <a:p>
            <a:endParaRPr lang="en-US" sz="2000" dirty="0">
              <a:solidFill>
                <a:srgbClr val="FFC000"/>
              </a:solidFill>
            </a:endParaRPr>
          </a:p>
          <a:p>
            <a:r>
              <a:rPr lang="en-US" sz="2000" dirty="0">
                <a:solidFill>
                  <a:srgbClr val="FFC000"/>
                </a:solidFill>
              </a:rPr>
              <a:t>Yes, though John describes them figuratively (D&amp;C 77:2-4)</a:t>
            </a:r>
          </a:p>
        </p:txBody>
      </p:sp>
      <p:sp>
        <p:nvSpPr>
          <p:cNvPr id="7" name="TextBox 6"/>
          <p:cNvSpPr txBox="1"/>
          <p:nvPr/>
        </p:nvSpPr>
        <p:spPr>
          <a:xfrm>
            <a:off x="3962400" y="0"/>
            <a:ext cx="3505200" cy="584775"/>
          </a:xfrm>
          <a:prstGeom prst="rect">
            <a:avLst/>
          </a:prstGeom>
          <a:noFill/>
        </p:spPr>
        <p:txBody>
          <a:bodyPr wrap="square" rtlCol="0">
            <a:spAutoFit/>
          </a:bodyPr>
          <a:lstStyle/>
          <a:p>
            <a:pPr algn="ctr"/>
            <a:r>
              <a:rPr lang="en-US" sz="3200" dirty="0">
                <a:solidFill>
                  <a:schemeClr val="bg1"/>
                </a:solidFill>
              </a:rPr>
              <a:t>Revelation 5</a:t>
            </a:r>
          </a:p>
        </p:txBody>
      </p:sp>
      <p:pic>
        <p:nvPicPr>
          <p:cNvPr id="8"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926" y="1933575"/>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6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lide(fromBottom)">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slide(fromBottom)">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slide(fromBottom)">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slide(fromBottom)">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slide(fromBottom)">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slide(fromBottom)">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slide(fromBottom)">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slide(fromBottom)">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slide(fromBottom)">
                                      <p:cBhvr>
                                        <p:cTn id="52" dur="500"/>
                                        <p:tgtEl>
                                          <p:spTgt spid="6">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slide(fromBottom)">
                                      <p:cBhvr>
                                        <p:cTn id="57" dur="500"/>
                                        <p:tgtEl>
                                          <p:spTgt spid="5">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6">
                                            <p:txEl>
                                              <p:pRg st="14" end="14"/>
                                            </p:txEl>
                                          </p:spTgt>
                                        </p:tgtEl>
                                        <p:attrNameLst>
                                          <p:attrName>style.visibility</p:attrName>
                                        </p:attrNameLst>
                                      </p:cBhvr>
                                      <p:to>
                                        <p:strVal val="visible"/>
                                      </p:to>
                                    </p:set>
                                    <p:animEffect transition="in" filter="slide(fromBottom)">
                                      <p:cBhvr>
                                        <p:cTn id="62"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45977" y="381001"/>
            <a:ext cx="4652682" cy="2554545"/>
          </a:xfrm>
          <a:prstGeom prst="rect">
            <a:avLst/>
          </a:prstGeom>
          <a:noFill/>
        </p:spPr>
        <p:txBody>
          <a:bodyPr wrap="square" rtlCol="0">
            <a:spAutoFit/>
          </a:bodyPr>
          <a:lstStyle/>
          <a:p>
            <a:r>
              <a:rPr lang="en-US" sz="2000" dirty="0">
                <a:solidFill>
                  <a:schemeClr val="bg1"/>
                </a:solidFill>
              </a:rPr>
              <a:t>Why was Jesus Christ able to open the sealed book?</a:t>
            </a:r>
          </a:p>
          <a:p>
            <a:endParaRPr lang="en-US" sz="2000" dirty="0">
              <a:solidFill>
                <a:schemeClr val="bg1"/>
              </a:solidFill>
            </a:endParaRPr>
          </a:p>
          <a:p>
            <a:r>
              <a:rPr lang="en-US" sz="2000" dirty="0">
                <a:solidFill>
                  <a:schemeClr val="bg1"/>
                </a:solidFill>
              </a:rPr>
              <a:t>How many angels did John see shouting praises to the Lamb? See Revelation 5:11</a:t>
            </a:r>
          </a:p>
          <a:p>
            <a:endParaRPr lang="en-US" sz="2000" dirty="0">
              <a:solidFill>
                <a:schemeClr val="bg1"/>
              </a:solidFill>
            </a:endParaRPr>
          </a:p>
          <a:p>
            <a:r>
              <a:rPr lang="en-US" sz="2000" dirty="0">
                <a:solidFill>
                  <a:schemeClr val="bg1"/>
                </a:solidFill>
              </a:rPr>
              <a:t>Who else praised Him?</a:t>
            </a:r>
          </a:p>
          <a:p>
            <a:endParaRPr lang="en-US" sz="2000" dirty="0">
              <a:solidFill>
                <a:schemeClr val="bg1"/>
              </a:solidFill>
            </a:endParaRPr>
          </a:p>
        </p:txBody>
      </p:sp>
      <p:sp>
        <p:nvSpPr>
          <p:cNvPr id="6" name="TextBox 5"/>
          <p:cNvSpPr txBox="1"/>
          <p:nvPr/>
        </p:nvSpPr>
        <p:spPr>
          <a:xfrm>
            <a:off x="7351059" y="381001"/>
            <a:ext cx="4648200" cy="3477875"/>
          </a:xfrm>
          <a:prstGeom prst="rect">
            <a:avLst/>
          </a:prstGeom>
          <a:noFill/>
        </p:spPr>
        <p:txBody>
          <a:bodyPr wrap="square" rtlCol="0">
            <a:spAutoFit/>
          </a:bodyPr>
          <a:lstStyle/>
          <a:p>
            <a:r>
              <a:rPr lang="en-US" sz="2000" dirty="0">
                <a:solidFill>
                  <a:srgbClr val="FFC000"/>
                </a:solidFill>
              </a:rPr>
              <a:t>Because of His atoning sacrifice (Revelation 5:9)</a:t>
            </a:r>
          </a:p>
          <a:p>
            <a:endParaRPr lang="en-US" sz="2000" dirty="0">
              <a:solidFill>
                <a:srgbClr val="FFC000"/>
              </a:solidFill>
            </a:endParaRPr>
          </a:p>
          <a:p>
            <a:endParaRPr lang="en-US" sz="2000" dirty="0">
              <a:solidFill>
                <a:srgbClr val="FFC000"/>
              </a:solidFill>
            </a:endParaRPr>
          </a:p>
          <a:p>
            <a:r>
              <a:rPr lang="en-US" sz="2000" dirty="0">
                <a:solidFill>
                  <a:srgbClr val="FFC000"/>
                </a:solidFill>
              </a:rPr>
              <a:t>“Ten thousand times ten thousand, and thousands of thousands” (Revelation 5:11)</a:t>
            </a: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pic>
        <p:nvPicPr>
          <p:cNvPr id="7" name="Picture 2" descr="http://www.uni.edu/becker/anImated%20question%20mark%2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926" y="1933575"/>
            <a:ext cx="176212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A90FE9-B30E-4A10-9864-7AB2F3278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330" y="3316547"/>
            <a:ext cx="5229225" cy="2943225"/>
          </a:xfrm>
          <a:prstGeom prst="rect">
            <a:avLst/>
          </a:prstGeom>
        </p:spPr>
      </p:pic>
    </p:spTree>
    <p:extLst>
      <p:ext uri="{BB962C8B-B14F-4D97-AF65-F5344CB8AC3E}">
        <p14:creationId xmlns:p14="http://schemas.microsoft.com/office/powerpoint/2010/main" val="27627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slide(fromBottom)">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slide(fromBottom)">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slide(fromBottom)">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slide(fromBottom)">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7" name="TextBox 6"/>
          <p:cNvSpPr txBox="1"/>
          <p:nvPr/>
        </p:nvSpPr>
        <p:spPr>
          <a:xfrm>
            <a:off x="515470" y="233926"/>
            <a:ext cx="6477000" cy="584775"/>
          </a:xfrm>
          <a:prstGeom prst="rect">
            <a:avLst/>
          </a:prstGeom>
          <a:noFill/>
        </p:spPr>
        <p:txBody>
          <a:bodyPr wrap="square" rtlCol="0">
            <a:spAutoFit/>
          </a:bodyPr>
          <a:lstStyle/>
          <a:p>
            <a:r>
              <a:rPr lang="en-US" sz="3200" dirty="0">
                <a:solidFill>
                  <a:schemeClr val="bg1"/>
                </a:solidFill>
              </a:rPr>
              <a:t>The Right Hand = Covenant hand</a:t>
            </a:r>
          </a:p>
        </p:txBody>
      </p:sp>
      <p:sp>
        <p:nvSpPr>
          <p:cNvPr id="10" name="TextBox 9"/>
          <p:cNvSpPr txBox="1"/>
          <p:nvPr/>
        </p:nvSpPr>
        <p:spPr>
          <a:xfrm>
            <a:off x="98612" y="6320135"/>
            <a:ext cx="9144000" cy="369332"/>
          </a:xfrm>
          <a:prstGeom prst="rect">
            <a:avLst/>
          </a:prstGeom>
          <a:noFill/>
        </p:spPr>
        <p:txBody>
          <a:bodyPr wrap="square" rtlCol="0">
            <a:spAutoFit/>
          </a:bodyPr>
          <a:lstStyle/>
          <a:p>
            <a:r>
              <a:rPr lang="en-US" dirty="0">
                <a:solidFill>
                  <a:schemeClr val="bg1"/>
                </a:solidFill>
              </a:rPr>
              <a:t>Revelation 5:1</a:t>
            </a:r>
          </a:p>
        </p:txBody>
      </p:sp>
      <p:pic>
        <p:nvPicPr>
          <p:cNvPr id="3074" name="Picture 2" descr="Image result for sacrament l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294" y="3655004"/>
            <a:ext cx="3420378" cy="2500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staining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54" y="2695575"/>
            <a:ext cx="45720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30FF9B-5129-464D-94D0-A24738C68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225" y="436852"/>
            <a:ext cx="2419350" cy="2781300"/>
          </a:xfrm>
          <a:prstGeom prst="rect">
            <a:avLst/>
          </a:prstGeom>
        </p:spPr>
      </p:pic>
    </p:spTree>
    <p:extLst>
      <p:ext uri="{BB962C8B-B14F-4D97-AF65-F5344CB8AC3E}">
        <p14:creationId xmlns:p14="http://schemas.microsoft.com/office/powerpoint/2010/main" val="2063059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8" name="TextBox 7"/>
          <p:cNvSpPr txBox="1"/>
          <p:nvPr/>
        </p:nvSpPr>
        <p:spPr>
          <a:xfrm>
            <a:off x="259976" y="88612"/>
            <a:ext cx="4572000" cy="769441"/>
          </a:xfrm>
          <a:prstGeom prst="rect">
            <a:avLst/>
          </a:prstGeom>
          <a:noFill/>
        </p:spPr>
        <p:txBody>
          <a:bodyPr wrap="square" rtlCol="0">
            <a:spAutoFit/>
          </a:bodyPr>
          <a:lstStyle/>
          <a:p>
            <a:r>
              <a:rPr lang="en-US" sz="4400" dirty="0">
                <a:solidFill>
                  <a:schemeClr val="bg1"/>
                </a:solidFill>
              </a:rPr>
              <a:t>Seven Seals</a:t>
            </a:r>
          </a:p>
        </p:txBody>
      </p:sp>
      <p:sp>
        <p:nvSpPr>
          <p:cNvPr id="9" name="TextBox 8"/>
          <p:cNvSpPr txBox="1"/>
          <p:nvPr/>
        </p:nvSpPr>
        <p:spPr>
          <a:xfrm>
            <a:off x="259976" y="825092"/>
            <a:ext cx="4232461" cy="2308324"/>
          </a:xfrm>
          <a:prstGeom prst="rect">
            <a:avLst/>
          </a:prstGeom>
          <a:noFill/>
        </p:spPr>
        <p:txBody>
          <a:bodyPr wrap="square" rtlCol="0">
            <a:spAutoFit/>
          </a:bodyPr>
          <a:lstStyle/>
          <a:p>
            <a:r>
              <a:rPr lang="en-US" sz="2400" i="1" dirty="0">
                <a:solidFill>
                  <a:srgbClr val="FFFF00"/>
                </a:solidFill>
              </a:rPr>
              <a:t>“And when I looked, behold, an hand was sent unto me; and , lo, a roll of a book was therein;</a:t>
            </a:r>
          </a:p>
          <a:p>
            <a:r>
              <a:rPr lang="en-US" sz="2400" i="1" dirty="0">
                <a:solidFill>
                  <a:srgbClr val="FFFF00"/>
                </a:solidFill>
              </a:rPr>
              <a:t>And he spread it before me; and it was written within and without…”</a:t>
            </a:r>
          </a:p>
        </p:txBody>
      </p:sp>
      <p:sp>
        <p:nvSpPr>
          <p:cNvPr id="2" name="Rectangle 1"/>
          <p:cNvSpPr/>
          <p:nvPr/>
        </p:nvSpPr>
        <p:spPr>
          <a:xfrm>
            <a:off x="8472767" y="537600"/>
            <a:ext cx="3065929" cy="2308324"/>
          </a:xfrm>
          <a:prstGeom prst="rect">
            <a:avLst/>
          </a:prstGeom>
        </p:spPr>
        <p:txBody>
          <a:bodyPr wrap="square">
            <a:spAutoFit/>
          </a:bodyPr>
          <a:lstStyle/>
          <a:p>
            <a:r>
              <a:rPr lang="en-US" dirty="0">
                <a:solidFill>
                  <a:schemeClr val="bg1"/>
                </a:solidFill>
                <a:latin typeface="Open Sans"/>
              </a:rPr>
              <a:t>In ancient times, important documents were sealed with clay or wax seals. Only the owner of the document and those whom the owner authorized were allowed to break the seals and read the text</a:t>
            </a:r>
            <a:endParaRPr lang="en-US" dirty="0">
              <a:solidFill>
                <a:schemeClr val="bg1"/>
              </a:solidFill>
            </a:endParaRPr>
          </a:p>
        </p:txBody>
      </p:sp>
      <p:sp>
        <p:nvSpPr>
          <p:cNvPr id="10" name="TextBox 9"/>
          <p:cNvSpPr txBox="1"/>
          <p:nvPr/>
        </p:nvSpPr>
        <p:spPr>
          <a:xfrm>
            <a:off x="110939" y="6413878"/>
            <a:ext cx="9144000" cy="369332"/>
          </a:xfrm>
          <a:prstGeom prst="rect">
            <a:avLst/>
          </a:prstGeom>
          <a:noFill/>
        </p:spPr>
        <p:txBody>
          <a:bodyPr wrap="square" rtlCol="0">
            <a:spAutoFit/>
          </a:bodyPr>
          <a:lstStyle/>
          <a:p>
            <a:r>
              <a:rPr lang="en-US" dirty="0">
                <a:solidFill>
                  <a:schemeClr val="bg1"/>
                </a:solidFill>
              </a:rPr>
              <a:t>Revelation 5:1-4; Ezekiel 2:9-10</a:t>
            </a:r>
          </a:p>
        </p:txBody>
      </p:sp>
      <p:sp>
        <p:nvSpPr>
          <p:cNvPr id="3" name="Rectangle 2"/>
          <p:cNvSpPr/>
          <p:nvPr/>
        </p:nvSpPr>
        <p:spPr>
          <a:xfrm>
            <a:off x="2545976" y="3498038"/>
            <a:ext cx="8779248" cy="2308324"/>
          </a:xfrm>
          <a:prstGeom prst="rect">
            <a:avLst/>
          </a:prstGeom>
        </p:spPr>
        <p:txBody>
          <a:bodyPr wrap="square">
            <a:spAutoFit/>
          </a:bodyPr>
          <a:lstStyle/>
          <a:p>
            <a:r>
              <a:rPr lang="en-US" dirty="0">
                <a:solidFill>
                  <a:schemeClr val="bg1"/>
                </a:solidFill>
                <a:latin typeface="Calibri" panose="020F0502020204030204" pitchFamily="34" charset="0"/>
              </a:rPr>
              <a:t>"The document is sealed with seven seals. The use of seals was common during ancient times to prevent adulteration of important papers and, more importantly, to prove their authenticity.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verb </a:t>
            </a:r>
            <a:r>
              <a:rPr lang="en-US" i="1" dirty="0" err="1">
                <a:solidFill>
                  <a:schemeClr val="bg1"/>
                </a:solidFill>
                <a:latin typeface="Calibri" panose="020F0502020204030204" pitchFamily="34" charset="0"/>
              </a:rPr>
              <a:t>sphragiz</a:t>
            </a:r>
            <a:r>
              <a:rPr lang="en-US" i="1" dirty="0">
                <a:solidFill>
                  <a:schemeClr val="bg1"/>
                </a:solidFill>
                <a:latin typeface="Calibri" panose="020F0502020204030204" pitchFamily="34" charset="0"/>
              </a:rPr>
              <a:t>,</a:t>
            </a:r>
            <a:r>
              <a:rPr lang="en-US" dirty="0">
                <a:solidFill>
                  <a:schemeClr val="bg1"/>
                </a:solidFill>
                <a:latin typeface="Calibri" panose="020F0502020204030204" pitchFamily="34" charset="0"/>
              </a:rPr>
              <a:t> to provide with a seal, carried the idea of assured content and authenticity. But the idea of ownership was important because the owner protected the document. In John's day, seals carried the mark of the owner who guaranteed the contents and was responsible for carrying out the agreements, if any, contained therein." (6)</a:t>
            </a:r>
            <a:endParaRPr lang="en-US" b="0" i="0" dirty="0">
              <a:solidFill>
                <a:schemeClr val="bg1"/>
              </a:solidFill>
              <a:effectLst/>
              <a:latin typeface="Calibri" panose="020F0502020204030204" pitchFamily="34" charset="0"/>
            </a:endParaRPr>
          </a:p>
        </p:txBody>
      </p:sp>
      <p:pic>
        <p:nvPicPr>
          <p:cNvPr id="4098" name="Picture 2" descr="Image result for richard Dr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461" y="3784591"/>
            <a:ext cx="1341477" cy="2012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9D6A4D-FDE6-426E-9161-45047B159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939" y="473332"/>
            <a:ext cx="3352800" cy="2514600"/>
          </a:xfrm>
          <a:prstGeom prst="rect">
            <a:avLst/>
          </a:prstGeom>
        </p:spPr>
      </p:pic>
    </p:spTree>
    <p:extLst>
      <p:ext uri="{BB962C8B-B14F-4D97-AF65-F5344CB8AC3E}">
        <p14:creationId xmlns:p14="http://schemas.microsoft.com/office/powerpoint/2010/main" val="282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7" name="TextBox 6"/>
          <p:cNvSpPr txBox="1"/>
          <p:nvPr/>
        </p:nvSpPr>
        <p:spPr>
          <a:xfrm>
            <a:off x="457201" y="142964"/>
            <a:ext cx="6477000" cy="707886"/>
          </a:xfrm>
          <a:prstGeom prst="rect">
            <a:avLst/>
          </a:prstGeom>
          <a:noFill/>
        </p:spPr>
        <p:txBody>
          <a:bodyPr wrap="square" rtlCol="0">
            <a:spAutoFit/>
          </a:bodyPr>
          <a:lstStyle/>
          <a:p>
            <a:r>
              <a:rPr lang="en-US" sz="4000" dirty="0">
                <a:solidFill>
                  <a:schemeClr val="bg1"/>
                </a:solidFill>
              </a:rPr>
              <a:t>Weep Not</a:t>
            </a:r>
          </a:p>
        </p:txBody>
      </p:sp>
      <p:sp>
        <p:nvSpPr>
          <p:cNvPr id="9" name="TextBox 8"/>
          <p:cNvSpPr txBox="1"/>
          <p:nvPr/>
        </p:nvSpPr>
        <p:spPr>
          <a:xfrm>
            <a:off x="1028700" y="972972"/>
            <a:ext cx="4572000" cy="954107"/>
          </a:xfrm>
          <a:prstGeom prst="rect">
            <a:avLst/>
          </a:prstGeom>
          <a:noFill/>
        </p:spPr>
        <p:txBody>
          <a:bodyPr wrap="square" rtlCol="0">
            <a:spAutoFit/>
          </a:bodyPr>
          <a:lstStyle/>
          <a:p>
            <a:r>
              <a:rPr lang="en-US" sz="2800" dirty="0">
                <a:solidFill>
                  <a:schemeClr val="bg1"/>
                </a:solidFill>
              </a:rPr>
              <a:t>Who is worthy to open the book?—no man</a:t>
            </a:r>
          </a:p>
        </p:txBody>
      </p:sp>
      <p:sp>
        <p:nvSpPr>
          <p:cNvPr id="10" name="TextBox 9"/>
          <p:cNvSpPr txBox="1"/>
          <p:nvPr/>
        </p:nvSpPr>
        <p:spPr>
          <a:xfrm>
            <a:off x="6276753" y="66013"/>
            <a:ext cx="5706035" cy="2246769"/>
          </a:xfrm>
          <a:prstGeom prst="rect">
            <a:avLst/>
          </a:prstGeom>
          <a:noFill/>
        </p:spPr>
        <p:txBody>
          <a:bodyPr wrap="square" rtlCol="0">
            <a:spAutoFit/>
          </a:bodyPr>
          <a:lstStyle/>
          <a:p>
            <a:r>
              <a:rPr lang="en-US" sz="2800" dirty="0">
                <a:solidFill>
                  <a:schemeClr val="bg1"/>
                </a:solidFill>
              </a:rPr>
              <a:t>Christ is the Lion of the tribe of Juda</a:t>
            </a:r>
          </a:p>
          <a:p>
            <a:r>
              <a:rPr lang="en-US" sz="2800" dirty="0">
                <a:solidFill>
                  <a:schemeClr val="bg1"/>
                </a:solidFill>
              </a:rPr>
              <a:t>The root of David- providing lifesaving water and nourishment.</a:t>
            </a:r>
          </a:p>
          <a:p>
            <a:endParaRPr lang="en-US" sz="2800" dirty="0">
              <a:solidFill>
                <a:schemeClr val="bg1"/>
              </a:solidFill>
            </a:endParaRPr>
          </a:p>
          <a:p>
            <a:r>
              <a:rPr lang="en-US" sz="2800" dirty="0">
                <a:solidFill>
                  <a:schemeClr val="bg1"/>
                </a:solidFill>
              </a:rPr>
              <a:t>A Lamb---Christ</a:t>
            </a:r>
          </a:p>
        </p:txBody>
      </p:sp>
      <p:sp>
        <p:nvSpPr>
          <p:cNvPr id="12" name="TextBox 11"/>
          <p:cNvSpPr txBox="1"/>
          <p:nvPr/>
        </p:nvSpPr>
        <p:spPr>
          <a:xfrm>
            <a:off x="0" y="6447954"/>
            <a:ext cx="4572000" cy="369332"/>
          </a:xfrm>
          <a:prstGeom prst="rect">
            <a:avLst/>
          </a:prstGeom>
          <a:noFill/>
        </p:spPr>
        <p:txBody>
          <a:bodyPr wrap="square" rtlCol="0">
            <a:spAutoFit/>
          </a:bodyPr>
          <a:lstStyle/>
          <a:p>
            <a:r>
              <a:rPr lang="en-US" dirty="0">
                <a:solidFill>
                  <a:schemeClr val="bg1"/>
                </a:solidFill>
              </a:rPr>
              <a:t>Revelation 5:5-6; Genesis 49:8-12</a:t>
            </a:r>
          </a:p>
        </p:txBody>
      </p:sp>
      <p:sp>
        <p:nvSpPr>
          <p:cNvPr id="2" name="Rectangle 1"/>
          <p:cNvSpPr/>
          <p:nvPr/>
        </p:nvSpPr>
        <p:spPr>
          <a:xfrm>
            <a:off x="3314700" y="4729028"/>
            <a:ext cx="8793254" cy="1754326"/>
          </a:xfrm>
          <a:prstGeom prst="rect">
            <a:avLst/>
          </a:prstGeom>
        </p:spPr>
        <p:txBody>
          <a:bodyPr wrap="square">
            <a:spAutoFit/>
          </a:bodyPr>
          <a:lstStyle/>
          <a:p>
            <a:r>
              <a:rPr lang="en-US" dirty="0">
                <a:solidFill>
                  <a:schemeClr val="bg1"/>
                </a:solidFill>
                <a:latin typeface="Calibri" panose="020F0502020204030204" pitchFamily="34" charset="0"/>
              </a:rPr>
              <a:t>When Father Jacob gave Judah his patriarchal blessing, Judah was likened both to a lion's whelp and to an old lion and was promised that the </a:t>
            </a:r>
            <a:r>
              <a:rPr lang="en-US" dirty="0" err="1">
                <a:solidFill>
                  <a:schemeClr val="bg1"/>
                </a:solidFill>
                <a:latin typeface="Calibri" panose="020F0502020204030204" pitchFamily="34" charset="0"/>
              </a:rPr>
              <a:t>sceptre</a:t>
            </a:r>
            <a:r>
              <a:rPr lang="en-US" dirty="0">
                <a:solidFill>
                  <a:schemeClr val="bg1"/>
                </a:solidFill>
                <a:latin typeface="Calibri" panose="020F0502020204030204" pitchFamily="34" charset="0"/>
              </a:rPr>
              <a:t> should not depart from his descendants until the coming of Christ. </a:t>
            </a:r>
          </a:p>
          <a:p>
            <a:r>
              <a:rPr lang="en-US" dirty="0">
                <a:solidFill>
                  <a:schemeClr val="bg1"/>
                </a:solidFill>
                <a:latin typeface="Calibri" panose="020F0502020204030204" pitchFamily="34" charset="0"/>
              </a:rPr>
              <a:t>Accordingly, to denominate our Lord as the </a:t>
            </a:r>
            <a:r>
              <a:rPr lang="en-US" dirty="0">
                <a:solidFill>
                  <a:srgbClr val="FFFF00"/>
                </a:solidFill>
                <a:latin typeface="Calibri" panose="020F0502020204030204" pitchFamily="34" charset="0"/>
              </a:rPr>
              <a:t>Lion of the Tribe of Judah </a:t>
            </a:r>
            <a:r>
              <a:rPr lang="en-US" dirty="0">
                <a:solidFill>
                  <a:schemeClr val="bg1"/>
                </a:solidFill>
                <a:latin typeface="Calibri" panose="020F0502020204030204" pitchFamily="34" charset="0"/>
              </a:rPr>
              <a:t>is to point to his position as a descendant of Judah, to his membership in that tribe from which kings were chosen to reign, and also to show his status as the most pre-eminent of all that house. (7)</a:t>
            </a:r>
            <a:endParaRPr lang="en-US" dirty="0">
              <a:solidFill>
                <a:schemeClr val="bg1"/>
              </a:solidFill>
            </a:endParaRPr>
          </a:p>
        </p:txBody>
      </p:sp>
      <p:pic>
        <p:nvPicPr>
          <p:cNvPr id="5122" name="Picture 2" descr="Image result for jacob gives judah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663" y="2515628"/>
            <a:ext cx="3352851" cy="21697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759167-E457-4623-8D32-F610CDB8A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413" y="3386224"/>
            <a:ext cx="815046" cy="1137668"/>
          </a:xfrm>
          <a:prstGeom prst="rect">
            <a:avLst/>
          </a:prstGeom>
        </p:spPr>
      </p:pic>
      <p:pic>
        <p:nvPicPr>
          <p:cNvPr id="11" name="Picture 10">
            <a:extLst>
              <a:ext uri="{FF2B5EF4-FFF2-40B4-BE49-F238E27FC236}">
                <a16:creationId xmlns:a16="http://schemas.microsoft.com/office/drawing/2014/main" id="{31DDED11-F46A-4CCB-971D-8B2881D7F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553" y="2033095"/>
            <a:ext cx="4401312" cy="2286000"/>
          </a:xfrm>
          <a:prstGeom prst="rect">
            <a:avLst/>
          </a:prstGeom>
        </p:spPr>
      </p:pic>
    </p:spTree>
    <p:extLst>
      <p:ext uri="{BB962C8B-B14F-4D97-AF65-F5344CB8AC3E}">
        <p14:creationId xmlns:p14="http://schemas.microsoft.com/office/powerpoint/2010/main" val="40256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7" name="TextBox 6"/>
          <p:cNvSpPr txBox="1"/>
          <p:nvPr/>
        </p:nvSpPr>
        <p:spPr>
          <a:xfrm>
            <a:off x="457201" y="142964"/>
            <a:ext cx="6477000" cy="707886"/>
          </a:xfrm>
          <a:prstGeom prst="rect">
            <a:avLst/>
          </a:prstGeom>
          <a:noFill/>
        </p:spPr>
        <p:txBody>
          <a:bodyPr wrap="square" rtlCol="0">
            <a:spAutoFit/>
          </a:bodyPr>
          <a:lstStyle/>
          <a:p>
            <a:r>
              <a:rPr lang="en-US" sz="4000" dirty="0">
                <a:solidFill>
                  <a:schemeClr val="bg1"/>
                </a:solidFill>
              </a:rPr>
              <a:t>12 Eyes and Horns</a:t>
            </a:r>
          </a:p>
        </p:txBody>
      </p:sp>
      <p:sp>
        <p:nvSpPr>
          <p:cNvPr id="12" name="TextBox 11"/>
          <p:cNvSpPr txBox="1"/>
          <p:nvPr/>
        </p:nvSpPr>
        <p:spPr>
          <a:xfrm>
            <a:off x="0" y="6447954"/>
            <a:ext cx="4572000" cy="369332"/>
          </a:xfrm>
          <a:prstGeom prst="rect">
            <a:avLst/>
          </a:prstGeom>
          <a:noFill/>
        </p:spPr>
        <p:txBody>
          <a:bodyPr wrap="square" rtlCol="0">
            <a:spAutoFit/>
          </a:bodyPr>
          <a:lstStyle/>
          <a:p>
            <a:r>
              <a:rPr lang="en-US" dirty="0">
                <a:solidFill>
                  <a:schemeClr val="bg1"/>
                </a:solidFill>
              </a:rPr>
              <a:t>Revelation 5:6; D&amp;C 77:4</a:t>
            </a:r>
          </a:p>
        </p:txBody>
      </p:sp>
      <p:sp>
        <p:nvSpPr>
          <p:cNvPr id="2" name="Rectangle 1"/>
          <p:cNvSpPr/>
          <p:nvPr/>
        </p:nvSpPr>
        <p:spPr>
          <a:xfrm>
            <a:off x="565900" y="1915433"/>
            <a:ext cx="6368301" cy="2677656"/>
          </a:xfrm>
          <a:prstGeom prst="rect">
            <a:avLst/>
          </a:prstGeom>
        </p:spPr>
        <p:txBody>
          <a:bodyPr wrap="square">
            <a:spAutoFit/>
          </a:bodyPr>
          <a:lstStyle/>
          <a:p>
            <a:r>
              <a:rPr lang="en-US" sz="2400" dirty="0">
                <a:solidFill>
                  <a:schemeClr val="bg1"/>
                </a:solidFill>
              </a:rPr>
              <a:t>The twelve servants are the apostles of the Lamb. Their eyes are a representation of light and knowledge. </a:t>
            </a:r>
          </a:p>
          <a:p>
            <a:endParaRPr lang="en-US" sz="2400" dirty="0">
              <a:solidFill>
                <a:schemeClr val="bg1"/>
              </a:solidFill>
            </a:endParaRPr>
          </a:p>
          <a:p>
            <a:r>
              <a:rPr lang="en-US" sz="2400" dirty="0">
                <a:solidFill>
                  <a:schemeClr val="bg1"/>
                </a:solidFill>
              </a:rPr>
              <a:t>Their horns are likely a representation of their strength in fighting the dragon as they are "sent forth into all the earth."</a:t>
            </a:r>
          </a:p>
        </p:txBody>
      </p:sp>
      <p:pic>
        <p:nvPicPr>
          <p:cNvPr id="7170" name="Picture 2" descr="Image result for revelation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0" y="1549213"/>
            <a:ext cx="3333750" cy="34099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0" y="5562081"/>
            <a:ext cx="5325035" cy="461665"/>
          </a:xfrm>
          <a:prstGeom prst="rect">
            <a:avLst/>
          </a:prstGeom>
        </p:spPr>
        <p:txBody>
          <a:bodyPr wrap="square">
            <a:spAutoFit/>
          </a:bodyPr>
          <a:lstStyle/>
          <a:p>
            <a:r>
              <a:rPr lang="en-US" sz="2400" dirty="0">
                <a:solidFill>
                  <a:schemeClr val="bg1"/>
                </a:solidFill>
              </a:rPr>
              <a:t>The Number 12 symbolizes complete</a:t>
            </a:r>
          </a:p>
        </p:txBody>
      </p:sp>
    </p:spTree>
    <p:extLst>
      <p:ext uri="{BB962C8B-B14F-4D97-AF65-F5344CB8AC3E}">
        <p14:creationId xmlns:p14="http://schemas.microsoft.com/office/powerpoint/2010/main" val="142565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12" name="TextBox 11"/>
          <p:cNvSpPr txBox="1"/>
          <p:nvPr/>
        </p:nvSpPr>
        <p:spPr>
          <a:xfrm>
            <a:off x="152400" y="6334780"/>
            <a:ext cx="5535706" cy="369332"/>
          </a:xfrm>
          <a:prstGeom prst="rect">
            <a:avLst/>
          </a:prstGeom>
          <a:noFill/>
        </p:spPr>
        <p:txBody>
          <a:bodyPr wrap="square" rtlCol="0">
            <a:spAutoFit/>
          </a:bodyPr>
          <a:lstStyle/>
          <a:p>
            <a:r>
              <a:rPr lang="en-US" dirty="0">
                <a:solidFill>
                  <a:schemeClr val="bg1"/>
                </a:solidFill>
              </a:rPr>
              <a:t>Revelation 5:8; Exodus 30:7-8; 40:4-6; Psalms 141:2</a:t>
            </a:r>
          </a:p>
        </p:txBody>
      </p:sp>
      <p:grpSp>
        <p:nvGrpSpPr>
          <p:cNvPr id="10" name="Group 9"/>
          <p:cNvGrpSpPr/>
          <p:nvPr/>
        </p:nvGrpSpPr>
        <p:grpSpPr>
          <a:xfrm>
            <a:off x="8231359" y="4108761"/>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63137" y="4773650"/>
              <a:ext cx="2213286" cy="1200329"/>
            </a:xfrm>
            <a:prstGeom prst="rect">
              <a:avLst/>
            </a:prstGeom>
          </p:spPr>
          <p:txBody>
            <a:bodyPr wrap="square">
              <a:spAutoFit/>
            </a:bodyPr>
            <a:lstStyle/>
            <a:p>
              <a:pPr algn="ctr"/>
              <a:r>
                <a:rPr lang="en-US" b="1" dirty="0"/>
                <a:t>Jesus Christ is the only one who is worthy and able to redeem us</a:t>
              </a:r>
              <a:endParaRPr lang="en-US" sz="1600" dirty="0"/>
            </a:p>
          </p:txBody>
        </p:sp>
      </p:grpSp>
      <p:sp>
        <p:nvSpPr>
          <p:cNvPr id="3" name="Rectangle 2"/>
          <p:cNvSpPr/>
          <p:nvPr/>
        </p:nvSpPr>
        <p:spPr>
          <a:xfrm>
            <a:off x="689453" y="1177498"/>
            <a:ext cx="6096000" cy="4524315"/>
          </a:xfrm>
          <a:prstGeom prst="rect">
            <a:avLst/>
          </a:prstGeom>
        </p:spPr>
        <p:txBody>
          <a:bodyPr>
            <a:spAutoFit/>
          </a:bodyPr>
          <a:lstStyle/>
          <a:p>
            <a:r>
              <a:rPr lang="en-US" dirty="0">
                <a:solidFill>
                  <a:schemeClr val="bg1"/>
                </a:solidFill>
                <a:latin typeface="Calibri" panose="020F0502020204030204" pitchFamily="34" charset="0"/>
              </a:rPr>
              <a:t>In the tabernacle of Moses and the temple of Solomon, there was an altar of incense made of gold. Upon it sat the candlestick (candelabra) and an altar for offering incense.</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Every morning, when the candlestick was dressed and every evening when the lamps were lit, sweet incense was burned to the Lord.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smoke of the incense rising up to heaven was symbolic of the prayers of his people ascending to God. King David's petition was, "Let my prayer be set forth before thee as incense." </a:t>
            </a:r>
          </a:p>
          <a:p>
            <a:r>
              <a:rPr lang="en-US" dirty="0">
                <a:solidFill>
                  <a:schemeClr val="bg1"/>
                </a:solidFill>
                <a:latin typeface="Calibri" panose="020F0502020204030204" pitchFamily="34" charset="0"/>
              </a:rPr>
              <a:t> </a:t>
            </a:r>
          </a:p>
          <a:p>
            <a:r>
              <a:rPr lang="en-US" dirty="0">
                <a:solidFill>
                  <a:schemeClr val="bg1"/>
                </a:solidFill>
                <a:latin typeface="Calibri" panose="020F0502020204030204" pitchFamily="34" charset="0"/>
              </a:rPr>
              <a:t>Similarly, the golden vials full of sweet odors are a similitude of the prayers of the saints of God. It would seem that the prayers of the righteous are the perfume of heaven.</a:t>
            </a:r>
            <a:endParaRPr lang="en-US" b="0" i="0" dirty="0">
              <a:solidFill>
                <a:schemeClr val="bg1"/>
              </a:solidFill>
              <a:effectLst/>
              <a:latin typeface="Calibri" panose="020F0502020204030204" pitchFamily="34" charset="0"/>
            </a:endParaRPr>
          </a:p>
        </p:txBody>
      </p:sp>
      <p:pic>
        <p:nvPicPr>
          <p:cNvPr id="30" name="Picture 2" descr="Image result for bowls of incense pr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827" y="311417"/>
            <a:ext cx="2857500" cy="34671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32547" y="227112"/>
            <a:ext cx="6096000" cy="830997"/>
          </a:xfrm>
          <a:prstGeom prst="rect">
            <a:avLst/>
          </a:prstGeom>
        </p:spPr>
        <p:txBody>
          <a:bodyPr>
            <a:spAutoFit/>
          </a:bodyPr>
          <a:lstStyle/>
          <a:p>
            <a:r>
              <a:rPr lang="en-US" sz="2400" dirty="0">
                <a:solidFill>
                  <a:schemeClr val="bg1"/>
                </a:solidFill>
                <a:latin typeface="Open Sans"/>
              </a:rPr>
              <a:t>“vials full of </a:t>
            </a:r>
            <a:r>
              <a:rPr lang="en-US" sz="2400" dirty="0" err="1">
                <a:solidFill>
                  <a:schemeClr val="bg1"/>
                </a:solidFill>
                <a:latin typeface="Open Sans"/>
              </a:rPr>
              <a:t>odours</a:t>
            </a:r>
            <a:r>
              <a:rPr lang="en-US" sz="2400" dirty="0">
                <a:solidFill>
                  <a:schemeClr val="bg1"/>
                </a:solidFill>
                <a:latin typeface="Open Sans"/>
              </a:rPr>
              <a:t>” =  wide cups or bowls full of incense.</a:t>
            </a:r>
            <a:endParaRPr lang="en-US" sz="2400" dirty="0">
              <a:solidFill>
                <a:schemeClr val="bg1"/>
              </a:solidFill>
            </a:endParaRPr>
          </a:p>
        </p:txBody>
      </p:sp>
    </p:spTree>
    <p:extLst>
      <p:ext uri="{BB962C8B-B14F-4D97-AF65-F5344CB8AC3E}">
        <p14:creationId xmlns:p14="http://schemas.microsoft.com/office/powerpoint/2010/main" val="12498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DF9AA-2496-434D-ADD7-230C7D549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 y="0"/>
            <a:ext cx="12186723" cy="6858000"/>
          </a:xfrm>
          <a:prstGeom prst="rect">
            <a:avLst/>
          </a:prstGeom>
        </p:spPr>
      </p:pic>
      <p:sp>
        <p:nvSpPr>
          <p:cNvPr id="3" name="Vertical Scroll 2"/>
          <p:cNvSpPr/>
          <p:nvPr/>
        </p:nvSpPr>
        <p:spPr>
          <a:xfrm>
            <a:off x="2250142" y="239380"/>
            <a:ext cx="7924800" cy="64008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302071" y="1416423"/>
            <a:ext cx="6137763" cy="4308872"/>
          </a:xfrm>
          <a:prstGeom prst="rect">
            <a:avLst/>
          </a:prstGeom>
          <a:noFill/>
        </p:spPr>
        <p:txBody>
          <a:bodyPr wrap="square" rtlCol="0">
            <a:spAutoFit/>
          </a:bodyPr>
          <a:lstStyle/>
          <a:p>
            <a:pPr algn="ctr"/>
            <a:r>
              <a:rPr lang="en-US" sz="3200" dirty="0">
                <a:latin typeface="Papyrus" panose="03070502060502030205" pitchFamily="66" charset="0"/>
              </a:rPr>
              <a:t>Prophecies fulfilled: </a:t>
            </a:r>
          </a:p>
          <a:p>
            <a:endParaRPr lang="en-US" sz="3200" dirty="0"/>
          </a:p>
          <a:p>
            <a:pPr marL="342900" indent="-342900">
              <a:buAutoNum type="arabicPeriod"/>
            </a:pPr>
            <a:r>
              <a:rPr lang="en-US" sz="3200" dirty="0"/>
              <a:t>Christ would be born of a virgin</a:t>
            </a:r>
          </a:p>
          <a:p>
            <a:pPr marL="342900" indent="-342900">
              <a:buAutoNum type="arabicPeriod"/>
            </a:pPr>
            <a:endParaRPr lang="en-US" sz="3200" dirty="0"/>
          </a:p>
          <a:p>
            <a:pPr marL="342900" indent="-342900">
              <a:buAutoNum type="arabicPeriod"/>
            </a:pPr>
            <a:r>
              <a:rPr lang="en-US" sz="3200" dirty="0"/>
              <a:t>He would be born in Bethlehem</a:t>
            </a:r>
          </a:p>
          <a:p>
            <a:pPr marL="342900" indent="-342900">
              <a:buAutoNum type="arabicPeriod"/>
            </a:pPr>
            <a:endParaRPr lang="en-US" sz="3200" dirty="0"/>
          </a:p>
          <a:p>
            <a:pPr marL="342900" indent="-342900">
              <a:buAutoNum type="arabicPeriod"/>
            </a:pPr>
            <a:r>
              <a:rPr lang="en-US" sz="3200" dirty="0"/>
              <a:t>He would flee to Egypt with His family</a:t>
            </a:r>
          </a:p>
          <a:p>
            <a:pPr marL="342900" indent="-342900">
              <a:buAutoNum type="arabicPeriod"/>
            </a:pPr>
            <a:endParaRPr lang="en-US" dirty="0"/>
          </a:p>
        </p:txBody>
      </p:sp>
    </p:spTree>
    <p:extLst>
      <p:ext uri="{BB962C8B-B14F-4D97-AF65-F5344CB8AC3E}">
        <p14:creationId xmlns:p14="http://schemas.microsoft.com/office/powerpoint/2010/main" val="41385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7" name="TextBox 6"/>
          <p:cNvSpPr txBox="1"/>
          <p:nvPr/>
        </p:nvSpPr>
        <p:spPr>
          <a:xfrm>
            <a:off x="2781300" y="88612"/>
            <a:ext cx="6477000" cy="707886"/>
          </a:xfrm>
          <a:prstGeom prst="rect">
            <a:avLst/>
          </a:prstGeom>
          <a:noFill/>
        </p:spPr>
        <p:txBody>
          <a:bodyPr wrap="square" rtlCol="0">
            <a:spAutoFit/>
          </a:bodyPr>
          <a:lstStyle/>
          <a:p>
            <a:pPr algn="ctr"/>
            <a:r>
              <a:rPr lang="en-US" sz="4000" dirty="0">
                <a:solidFill>
                  <a:schemeClr val="bg1"/>
                </a:solidFill>
              </a:rPr>
              <a:t>Praising in Song</a:t>
            </a:r>
          </a:p>
        </p:txBody>
      </p:sp>
      <p:sp>
        <p:nvSpPr>
          <p:cNvPr id="9" name="TextBox 8"/>
          <p:cNvSpPr txBox="1"/>
          <p:nvPr/>
        </p:nvSpPr>
        <p:spPr>
          <a:xfrm>
            <a:off x="779928" y="1228397"/>
            <a:ext cx="5239871" cy="3108543"/>
          </a:xfrm>
          <a:prstGeom prst="rect">
            <a:avLst/>
          </a:prstGeom>
          <a:noFill/>
        </p:spPr>
        <p:txBody>
          <a:bodyPr wrap="square" rtlCol="0">
            <a:spAutoFit/>
          </a:bodyPr>
          <a:lstStyle/>
          <a:p>
            <a:r>
              <a:rPr lang="en-US" sz="2800" i="1" dirty="0">
                <a:solidFill>
                  <a:srgbClr val="FFFF00"/>
                </a:solidFill>
              </a:rPr>
              <a:t>“And they sung a new song, saying, Thou art worth to take the book, and open the seals thereof: for thou </a:t>
            </a:r>
            <a:r>
              <a:rPr lang="en-US" sz="2800" i="1" dirty="0" err="1">
                <a:solidFill>
                  <a:srgbClr val="FFFF00"/>
                </a:solidFill>
              </a:rPr>
              <a:t>wast</a:t>
            </a:r>
            <a:r>
              <a:rPr lang="en-US" sz="2800" i="1" dirty="0">
                <a:solidFill>
                  <a:srgbClr val="FFFF00"/>
                </a:solidFill>
              </a:rPr>
              <a:t> slain, and hast redeemed us to God by the blood out of every Kindred, and tongue, and people, and nation;”</a:t>
            </a:r>
          </a:p>
        </p:txBody>
      </p:sp>
      <p:sp>
        <p:nvSpPr>
          <p:cNvPr id="12" name="TextBox 11"/>
          <p:cNvSpPr txBox="1"/>
          <p:nvPr/>
        </p:nvSpPr>
        <p:spPr>
          <a:xfrm>
            <a:off x="152400" y="6334780"/>
            <a:ext cx="4572000" cy="369332"/>
          </a:xfrm>
          <a:prstGeom prst="rect">
            <a:avLst/>
          </a:prstGeom>
          <a:noFill/>
        </p:spPr>
        <p:txBody>
          <a:bodyPr wrap="square" rtlCol="0">
            <a:spAutoFit/>
          </a:bodyPr>
          <a:lstStyle/>
          <a:p>
            <a:r>
              <a:rPr lang="en-US" dirty="0">
                <a:solidFill>
                  <a:schemeClr val="bg1"/>
                </a:solidFill>
              </a:rPr>
              <a:t>Revelation 5:9</a:t>
            </a:r>
          </a:p>
        </p:txBody>
      </p:sp>
      <p:pic>
        <p:nvPicPr>
          <p:cNvPr id="3" name="Picture 2">
            <a:extLst>
              <a:ext uri="{FF2B5EF4-FFF2-40B4-BE49-F238E27FC236}">
                <a16:creationId xmlns:a16="http://schemas.microsoft.com/office/drawing/2014/main" id="{AAF0012B-594E-4878-930B-88EBE8C05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714" y="2095819"/>
            <a:ext cx="5159358" cy="3879144"/>
          </a:xfrm>
          <a:prstGeom prst="rect">
            <a:avLst/>
          </a:prstGeom>
        </p:spPr>
      </p:pic>
    </p:spTree>
    <p:extLst>
      <p:ext uri="{BB962C8B-B14F-4D97-AF65-F5344CB8AC3E}">
        <p14:creationId xmlns:p14="http://schemas.microsoft.com/office/powerpoint/2010/main" val="68236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7" name="TextBox 6"/>
          <p:cNvSpPr txBox="1"/>
          <p:nvPr/>
        </p:nvSpPr>
        <p:spPr>
          <a:xfrm>
            <a:off x="1066800" y="258859"/>
            <a:ext cx="6477000" cy="769441"/>
          </a:xfrm>
          <a:prstGeom prst="rect">
            <a:avLst/>
          </a:prstGeom>
          <a:noFill/>
        </p:spPr>
        <p:txBody>
          <a:bodyPr wrap="square" rtlCol="0">
            <a:spAutoFit/>
          </a:bodyPr>
          <a:lstStyle/>
          <a:p>
            <a:r>
              <a:rPr lang="en-US" sz="4400" dirty="0">
                <a:solidFill>
                  <a:schemeClr val="bg1"/>
                </a:solidFill>
              </a:rPr>
              <a:t>Gratitude Unto the Lamb</a:t>
            </a:r>
          </a:p>
        </p:txBody>
      </p:sp>
      <p:sp>
        <p:nvSpPr>
          <p:cNvPr id="9" name="TextBox 8"/>
          <p:cNvSpPr txBox="1"/>
          <p:nvPr/>
        </p:nvSpPr>
        <p:spPr>
          <a:xfrm>
            <a:off x="1339275" y="1204379"/>
            <a:ext cx="6667629" cy="2308324"/>
          </a:xfrm>
          <a:prstGeom prst="rect">
            <a:avLst/>
          </a:prstGeom>
          <a:noFill/>
        </p:spPr>
        <p:txBody>
          <a:bodyPr wrap="square" rtlCol="0">
            <a:spAutoFit/>
          </a:bodyPr>
          <a:lstStyle/>
          <a:p>
            <a:r>
              <a:rPr lang="en-US" sz="2400" i="1" dirty="0">
                <a:solidFill>
                  <a:srgbClr val="FFFF00"/>
                </a:solidFill>
              </a:rPr>
              <a:t>“And every creature which is in heaven, and on the earth, and under the earth, and such as are in the sea, and all that are in them, heard I saying, Blessing, and </a:t>
            </a:r>
            <a:r>
              <a:rPr lang="en-US" sz="2400" i="1" dirty="0" err="1">
                <a:solidFill>
                  <a:srgbClr val="FFFF00"/>
                </a:solidFill>
              </a:rPr>
              <a:t>honour</a:t>
            </a:r>
            <a:r>
              <a:rPr lang="en-US" sz="2400" i="1" dirty="0">
                <a:solidFill>
                  <a:srgbClr val="FFFF00"/>
                </a:solidFill>
              </a:rPr>
              <a:t>, and glory, and power, be unto him that </a:t>
            </a:r>
            <a:r>
              <a:rPr lang="en-US" sz="2400" i="1" dirty="0" err="1">
                <a:solidFill>
                  <a:srgbClr val="FFFF00"/>
                </a:solidFill>
              </a:rPr>
              <a:t>sitteth</a:t>
            </a:r>
            <a:r>
              <a:rPr lang="en-US" sz="2400" i="1" dirty="0">
                <a:solidFill>
                  <a:srgbClr val="FFFF00"/>
                </a:solidFill>
              </a:rPr>
              <a:t> upon the throne, and unto the lamb for ever and ever. </a:t>
            </a:r>
          </a:p>
        </p:txBody>
      </p:sp>
      <p:sp>
        <p:nvSpPr>
          <p:cNvPr id="12" name="TextBox 11"/>
          <p:cNvSpPr txBox="1"/>
          <p:nvPr/>
        </p:nvSpPr>
        <p:spPr>
          <a:xfrm>
            <a:off x="125506" y="6334780"/>
            <a:ext cx="4572000" cy="369332"/>
          </a:xfrm>
          <a:prstGeom prst="rect">
            <a:avLst/>
          </a:prstGeom>
          <a:noFill/>
        </p:spPr>
        <p:txBody>
          <a:bodyPr wrap="square" rtlCol="0">
            <a:spAutoFit/>
          </a:bodyPr>
          <a:lstStyle/>
          <a:p>
            <a:r>
              <a:rPr lang="en-US" dirty="0">
                <a:solidFill>
                  <a:schemeClr val="bg1"/>
                </a:solidFill>
              </a:rPr>
              <a:t>Revelation 5:13</a:t>
            </a:r>
          </a:p>
        </p:txBody>
      </p:sp>
      <p:grpSp>
        <p:nvGrpSpPr>
          <p:cNvPr id="10" name="Group 9"/>
          <p:cNvGrpSpPr/>
          <p:nvPr/>
        </p:nvGrpSpPr>
        <p:grpSpPr>
          <a:xfrm>
            <a:off x="7651376" y="3550025"/>
            <a:ext cx="3869191" cy="2867805"/>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3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7"/>
                <p:cNvSpPr/>
                <p:nvPr/>
              </p:nvSpPr>
              <p:spPr>
                <a:xfrm>
                  <a:off x="7279402" y="1563538"/>
                  <a:ext cx="291165" cy="759598"/>
                </a:xfrm>
                <a:prstGeom prst="roundRect">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5"/>
                <p:cNvSpPr/>
                <p:nvPr/>
              </p:nvSpPr>
              <p:spPr>
                <a:xfrm>
                  <a:off x="7031201" y="834275"/>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5"/>
                <p:cNvSpPr/>
                <p:nvPr/>
              </p:nvSpPr>
              <p:spPr>
                <a:xfrm>
                  <a:off x="7339058" y="1803020"/>
                  <a:ext cx="258584" cy="558455"/>
                </a:xfrm>
                <a:prstGeom prst="roundRect">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FB2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63137" y="4646618"/>
              <a:ext cx="2213286" cy="1462191"/>
            </a:xfrm>
            <a:prstGeom prst="rect">
              <a:avLst/>
            </a:prstGeom>
          </p:spPr>
          <p:txBody>
            <a:bodyPr wrap="square">
              <a:spAutoFit/>
            </a:bodyPr>
            <a:lstStyle/>
            <a:p>
              <a:pPr algn="ctr"/>
              <a:r>
                <a:rPr lang="en-US" b="1" dirty="0"/>
                <a:t>As we recognize and feel gratitude for what Heavenly Father and Jesus Christ have done for us, we desire to worship and praise Them</a:t>
              </a:r>
              <a:endParaRPr lang="en-US" sz="1600" dirty="0"/>
            </a:p>
          </p:txBody>
        </p:sp>
      </p:grpSp>
      <p:pic>
        <p:nvPicPr>
          <p:cNvPr id="3" name="Picture 2">
            <a:extLst>
              <a:ext uri="{FF2B5EF4-FFF2-40B4-BE49-F238E27FC236}">
                <a16:creationId xmlns:a16="http://schemas.microsoft.com/office/drawing/2014/main" id="{623A637F-D698-4E23-A27F-6636FEADC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230" y="480695"/>
            <a:ext cx="3438525" cy="2085975"/>
          </a:xfrm>
          <a:prstGeom prst="rect">
            <a:avLst/>
          </a:prstGeom>
        </p:spPr>
      </p:pic>
      <p:pic>
        <p:nvPicPr>
          <p:cNvPr id="8" name="Picture 7">
            <a:extLst>
              <a:ext uri="{FF2B5EF4-FFF2-40B4-BE49-F238E27FC236}">
                <a16:creationId xmlns:a16="http://schemas.microsoft.com/office/drawing/2014/main" id="{FC455321-32AD-464E-A07C-B3AF69515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421" y="3750674"/>
            <a:ext cx="3552825" cy="2657475"/>
          </a:xfrm>
          <a:prstGeom prst="rect">
            <a:avLst/>
          </a:prstGeom>
        </p:spPr>
      </p:pic>
    </p:spTree>
    <p:extLst>
      <p:ext uri="{BB962C8B-B14F-4D97-AF65-F5344CB8AC3E}">
        <p14:creationId xmlns:p14="http://schemas.microsoft.com/office/powerpoint/2010/main" val="22743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9" name="TextBox 8"/>
          <p:cNvSpPr txBox="1"/>
          <p:nvPr/>
        </p:nvSpPr>
        <p:spPr>
          <a:xfrm>
            <a:off x="116476" y="197346"/>
            <a:ext cx="6861427" cy="6463308"/>
          </a:xfrm>
          <a:prstGeom prst="rect">
            <a:avLst/>
          </a:prstGeom>
          <a:noFill/>
        </p:spPr>
        <p:txBody>
          <a:bodyPr wrap="square" rtlCol="0">
            <a:spAutoFit/>
          </a:bodyPr>
          <a:lstStyle/>
          <a:p>
            <a:pPr fontAlgn="base"/>
            <a:r>
              <a:rPr lang="en-US" dirty="0">
                <a:solidFill>
                  <a:schemeClr val="bg1"/>
                </a:solidFill>
              </a:rPr>
              <a:t>When we worship God, we approach Him with reverent love, humility, and adoration. </a:t>
            </a:r>
          </a:p>
          <a:p>
            <a:pPr fontAlgn="base"/>
            <a:endParaRPr lang="en-US" dirty="0">
              <a:solidFill>
                <a:schemeClr val="bg1"/>
              </a:solidFill>
            </a:endParaRPr>
          </a:p>
          <a:p>
            <a:pPr fontAlgn="base"/>
            <a:r>
              <a:rPr lang="en-US" dirty="0">
                <a:solidFill>
                  <a:schemeClr val="bg1"/>
                </a:solidFill>
              </a:rPr>
              <a:t>We acknowledge and accept Him as our sovereign King, the Creator of the universe, our beloved and infinitely loving Father.</a:t>
            </a:r>
          </a:p>
          <a:p>
            <a:pPr fontAlgn="base"/>
            <a:endParaRPr lang="en-US" dirty="0">
              <a:solidFill>
                <a:schemeClr val="bg1"/>
              </a:solidFill>
            </a:endParaRPr>
          </a:p>
          <a:p>
            <a:pPr fontAlgn="base"/>
            <a:r>
              <a:rPr lang="en-US" dirty="0">
                <a:solidFill>
                  <a:schemeClr val="bg1"/>
                </a:solidFill>
              </a:rPr>
              <a:t>We respect and revere Him.</a:t>
            </a:r>
          </a:p>
          <a:p>
            <a:pPr fontAlgn="base"/>
            <a:endParaRPr lang="en-US" dirty="0">
              <a:solidFill>
                <a:schemeClr val="bg1"/>
              </a:solidFill>
            </a:endParaRPr>
          </a:p>
          <a:p>
            <a:pPr fontAlgn="base"/>
            <a:r>
              <a:rPr lang="en-US" dirty="0">
                <a:solidFill>
                  <a:schemeClr val="bg1"/>
                </a:solidFill>
              </a:rPr>
              <a:t>We submit ourselves to Him.</a:t>
            </a:r>
          </a:p>
          <a:p>
            <a:pPr fontAlgn="base"/>
            <a:endParaRPr lang="en-US" dirty="0">
              <a:solidFill>
                <a:schemeClr val="bg1"/>
              </a:solidFill>
            </a:endParaRPr>
          </a:p>
          <a:p>
            <a:pPr fontAlgn="base"/>
            <a:r>
              <a:rPr lang="en-US" dirty="0">
                <a:solidFill>
                  <a:schemeClr val="bg1"/>
                </a:solidFill>
              </a:rPr>
              <a:t>We lift our hearts in mighty prayer, cherish His word, rejoice in His grace, and commit to follow Him with dedicated loyalty. …</a:t>
            </a:r>
          </a:p>
          <a:p>
            <a:pPr fontAlgn="base"/>
            <a:endParaRPr lang="en-US" dirty="0">
              <a:solidFill>
                <a:schemeClr val="bg1"/>
              </a:solidFill>
            </a:endParaRPr>
          </a:p>
          <a:p>
            <a:pPr fontAlgn="base"/>
            <a:r>
              <a:rPr lang="en-US" dirty="0">
                <a:solidFill>
                  <a:schemeClr val="bg1"/>
                </a:solidFill>
              </a:rPr>
              <a:t>When we worship, our hearts are drawn out in praise to our blessed God morning, noon, and night.</a:t>
            </a:r>
          </a:p>
          <a:p>
            <a:pPr fontAlgn="base"/>
            <a:endParaRPr lang="en-US" dirty="0">
              <a:solidFill>
                <a:schemeClr val="bg1"/>
              </a:solidFill>
            </a:endParaRPr>
          </a:p>
          <a:p>
            <a:pPr fontAlgn="base"/>
            <a:r>
              <a:rPr lang="en-US" dirty="0">
                <a:solidFill>
                  <a:schemeClr val="bg1"/>
                </a:solidFill>
              </a:rPr>
              <a:t>We hallow and honor Him continually—in our meetinghouses, homes, temples, and all our labors.</a:t>
            </a:r>
          </a:p>
          <a:p>
            <a:pPr fontAlgn="base"/>
            <a:endParaRPr lang="en-US" dirty="0">
              <a:solidFill>
                <a:schemeClr val="bg1"/>
              </a:solidFill>
            </a:endParaRPr>
          </a:p>
          <a:p>
            <a:pPr fontAlgn="base"/>
            <a:r>
              <a:rPr lang="en-US" dirty="0">
                <a:solidFill>
                  <a:schemeClr val="bg1"/>
                </a:solidFill>
              </a:rPr>
              <a:t>When we worship, we open our hearts to the healing power of the Atonement of Jesus Christ.</a:t>
            </a:r>
          </a:p>
          <a:p>
            <a:pPr fontAlgn="base"/>
            <a:endParaRPr lang="en-US" dirty="0">
              <a:solidFill>
                <a:schemeClr val="bg1"/>
              </a:solidFill>
            </a:endParaRPr>
          </a:p>
          <a:p>
            <a:pPr fontAlgn="base"/>
            <a:r>
              <a:rPr lang="en-US" dirty="0">
                <a:solidFill>
                  <a:schemeClr val="bg1"/>
                </a:solidFill>
              </a:rPr>
              <a:t>Our lives become the token and expression of our worship.</a:t>
            </a:r>
          </a:p>
        </p:txBody>
      </p:sp>
      <p:sp>
        <p:nvSpPr>
          <p:cNvPr id="2" name="Rectangle 1"/>
          <p:cNvSpPr/>
          <p:nvPr/>
        </p:nvSpPr>
        <p:spPr>
          <a:xfrm>
            <a:off x="11762074" y="6390946"/>
            <a:ext cx="442750" cy="369332"/>
          </a:xfrm>
          <a:prstGeom prst="rect">
            <a:avLst/>
          </a:prstGeom>
        </p:spPr>
        <p:txBody>
          <a:bodyPr wrap="none">
            <a:spAutoFit/>
          </a:bodyPr>
          <a:lstStyle/>
          <a:p>
            <a:r>
              <a:rPr lang="en-US" dirty="0">
                <a:solidFill>
                  <a:schemeClr val="bg1"/>
                </a:solidFill>
              </a:rPr>
              <a:t>(8)</a:t>
            </a:r>
          </a:p>
        </p:txBody>
      </p:sp>
      <p:pic>
        <p:nvPicPr>
          <p:cNvPr id="7" name="Picture 6" descr="A picture containing cave, outdoor, ground, mountain&#10;&#10;Description automatically generated">
            <a:extLst>
              <a:ext uri="{FF2B5EF4-FFF2-40B4-BE49-F238E27FC236}">
                <a16:creationId xmlns:a16="http://schemas.microsoft.com/office/drawing/2014/main" id="{0DDEDFF6-D678-112A-DC11-E1A3B930849D}"/>
              </a:ext>
            </a:extLst>
          </p:cNvPr>
          <p:cNvPicPr>
            <a:picLocks noChangeAspect="1"/>
          </p:cNvPicPr>
          <p:nvPr/>
        </p:nvPicPr>
        <p:blipFill rotWithShape="1">
          <a:blip r:embed="rId2">
            <a:extLst>
              <a:ext uri="{28A0092B-C50C-407E-A947-70E740481C1C}">
                <a14:useLocalDpi xmlns:a14="http://schemas.microsoft.com/office/drawing/2010/main" val="0"/>
              </a:ext>
            </a:extLst>
          </a:blip>
          <a:srcRect l="15710" b="22256"/>
          <a:stretch/>
        </p:blipFill>
        <p:spPr>
          <a:xfrm rot="16200000">
            <a:off x="6993501" y="1929160"/>
            <a:ext cx="4752975" cy="3287871"/>
          </a:xfrm>
          <a:prstGeom prst="rect">
            <a:avLst/>
          </a:prstGeom>
        </p:spPr>
      </p:pic>
      <p:pic>
        <p:nvPicPr>
          <p:cNvPr id="10" name="Picture 9">
            <a:extLst>
              <a:ext uri="{FF2B5EF4-FFF2-40B4-BE49-F238E27FC236}">
                <a16:creationId xmlns:a16="http://schemas.microsoft.com/office/drawing/2014/main" id="{B4C5DD88-B331-A53B-4163-CF313105E9EC}"/>
              </a:ext>
            </a:extLst>
          </p:cNvPr>
          <p:cNvPicPr>
            <a:picLocks noChangeAspect="1"/>
          </p:cNvPicPr>
          <p:nvPr/>
        </p:nvPicPr>
        <p:blipFill>
          <a:blip r:embed="rId3"/>
          <a:stretch>
            <a:fillRect/>
          </a:stretch>
        </p:blipFill>
        <p:spPr>
          <a:xfrm>
            <a:off x="11411877" y="94179"/>
            <a:ext cx="700394" cy="834092"/>
          </a:xfrm>
          <a:prstGeom prst="rect">
            <a:avLst/>
          </a:prstGeom>
        </p:spPr>
      </p:pic>
    </p:spTree>
    <p:extLst>
      <p:ext uri="{BB962C8B-B14F-4D97-AF65-F5344CB8AC3E}">
        <p14:creationId xmlns:p14="http://schemas.microsoft.com/office/powerpoint/2010/main" val="19022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19800" y="381000"/>
            <a:ext cx="4648200" cy="1631216"/>
          </a:xfrm>
          <a:prstGeom prst="rect">
            <a:avLst/>
          </a:prstGeom>
          <a:noFill/>
        </p:spPr>
        <p:txBody>
          <a:bodyPr wrap="square" rtlCol="0">
            <a:spAutoFit/>
          </a:bodyPr>
          <a:lstStyle/>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p:txBody>
      </p:sp>
      <p:sp>
        <p:nvSpPr>
          <p:cNvPr id="9" name="TextBox 8"/>
          <p:cNvSpPr txBox="1"/>
          <p:nvPr/>
        </p:nvSpPr>
        <p:spPr>
          <a:xfrm>
            <a:off x="2954926" y="1371420"/>
            <a:ext cx="6861427" cy="4401205"/>
          </a:xfrm>
          <a:prstGeom prst="rect">
            <a:avLst/>
          </a:prstGeom>
          <a:noFill/>
        </p:spPr>
        <p:txBody>
          <a:bodyPr wrap="square" rtlCol="0">
            <a:spAutoFit/>
          </a:bodyPr>
          <a:lstStyle/>
          <a:p>
            <a:r>
              <a:rPr lang="en-US" sz="2800" dirty="0">
                <a:solidFill>
                  <a:schemeClr val="bg1"/>
                </a:solidFill>
              </a:rPr>
              <a:t>“True and perfect worship consists in following in the steps of the Son of God; it consists in keeping the commandments and obeying the will of the Father to that degree that we advance from grace to grace until we are glorified in Christ as he is in his Father. </a:t>
            </a:r>
          </a:p>
          <a:p>
            <a:endParaRPr lang="en-US" sz="2800" dirty="0">
              <a:solidFill>
                <a:schemeClr val="bg1"/>
              </a:solidFill>
            </a:endParaRPr>
          </a:p>
          <a:p>
            <a:r>
              <a:rPr lang="en-US" sz="2800" dirty="0">
                <a:solidFill>
                  <a:schemeClr val="bg1"/>
                </a:solidFill>
              </a:rPr>
              <a:t>It is far more than prayer and sermon and song. It is living and doing and obeying. It is emulating the life of the great Exemplar.”</a:t>
            </a:r>
            <a:endParaRPr lang="en-US" sz="2800" i="1" dirty="0">
              <a:solidFill>
                <a:schemeClr val="bg1"/>
              </a:solidFill>
            </a:endParaRPr>
          </a:p>
        </p:txBody>
      </p:sp>
      <p:sp>
        <p:nvSpPr>
          <p:cNvPr id="2" name="Rectangle 1"/>
          <p:cNvSpPr/>
          <p:nvPr/>
        </p:nvSpPr>
        <p:spPr>
          <a:xfrm>
            <a:off x="11762074" y="6390946"/>
            <a:ext cx="442750" cy="369332"/>
          </a:xfrm>
          <a:prstGeom prst="rect">
            <a:avLst/>
          </a:prstGeom>
        </p:spPr>
        <p:txBody>
          <a:bodyPr wrap="none">
            <a:spAutoFit/>
          </a:bodyPr>
          <a:lstStyle/>
          <a:p>
            <a:r>
              <a:rPr lang="en-US" dirty="0">
                <a:solidFill>
                  <a:schemeClr val="bg1"/>
                </a:solidFill>
              </a:rPr>
              <a:t>(7)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63" y="381000"/>
            <a:ext cx="1828800" cy="2552700"/>
          </a:xfrm>
          <a:prstGeom prst="rect">
            <a:avLst/>
          </a:prstGeom>
        </p:spPr>
      </p:pic>
    </p:spTree>
    <p:extLst>
      <p:ext uri="{BB962C8B-B14F-4D97-AF65-F5344CB8AC3E}">
        <p14:creationId xmlns:p14="http://schemas.microsoft.com/office/powerpoint/2010/main" val="28420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3947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Taken from Poway Institute Handouts by Lesly Meacham and Becky Davies</a:t>
            </a:r>
          </a:p>
          <a:p>
            <a:pPr marL="342900" indent="-342900">
              <a:buFontTx/>
              <a:buAutoNum type="arabicPeriod"/>
            </a:pPr>
            <a:r>
              <a:rPr lang="en-US" dirty="0">
                <a:solidFill>
                  <a:schemeClr val="bg1"/>
                </a:solidFill>
              </a:rPr>
              <a:t>Words of Joseph Smith page 211---rainbow</a:t>
            </a:r>
          </a:p>
          <a:p>
            <a:pPr marL="342900" indent="-342900">
              <a:buFontTx/>
              <a:buAutoNum type="arabicPeriod"/>
            </a:pPr>
            <a:r>
              <a:rPr lang="en-US" dirty="0">
                <a:solidFill>
                  <a:schemeClr val="bg1"/>
                </a:solidFill>
              </a:rPr>
              <a:t> Smith, Hyrum M. Smith  and </a:t>
            </a:r>
            <a:r>
              <a:rPr lang="en-US" dirty="0" err="1">
                <a:solidFill>
                  <a:schemeClr val="bg1"/>
                </a:solidFill>
              </a:rPr>
              <a:t>Janne</a:t>
            </a:r>
            <a:r>
              <a:rPr lang="en-US" dirty="0">
                <a:solidFill>
                  <a:schemeClr val="bg1"/>
                </a:solidFill>
              </a:rPr>
              <a:t> M. </a:t>
            </a:r>
            <a:r>
              <a:rPr lang="en-US" dirty="0" err="1">
                <a:solidFill>
                  <a:schemeClr val="bg1"/>
                </a:solidFill>
              </a:rPr>
              <a:t>Sjodahl</a:t>
            </a:r>
            <a:r>
              <a:rPr lang="en-US" dirty="0">
                <a:solidFill>
                  <a:schemeClr val="bg1"/>
                </a:solidFill>
              </a:rPr>
              <a:t>  D&amp;C Commentary pg. 473</a:t>
            </a:r>
          </a:p>
          <a:p>
            <a:pPr marL="342900" indent="-342900">
              <a:buFontTx/>
              <a:buAutoNum type="arabicPeriod"/>
            </a:pPr>
            <a:r>
              <a:rPr lang="en-US" dirty="0">
                <a:solidFill>
                  <a:schemeClr val="bg1"/>
                </a:solidFill>
              </a:rPr>
              <a:t>“The Lost Language of Symbolism” Alonzo L. Gaskill</a:t>
            </a:r>
          </a:p>
          <a:p>
            <a:pPr marL="342900" indent="-342900">
              <a:buFontTx/>
              <a:buAutoNum type="arabicPeriod"/>
            </a:pPr>
            <a:r>
              <a:rPr lang="en-US" dirty="0">
                <a:solidFill>
                  <a:schemeClr val="bg1"/>
                </a:solidFill>
              </a:rPr>
              <a:t>“The Book of Revelation Made Easier” David J. Ridges</a:t>
            </a:r>
          </a:p>
          <a:p>
            <a:pPr marL="342900" indent="-342900">
              <a:buFontTx/>
              <a:buAutoNum type="arabicPeriod"/>
            </a:pPr>
            <a:r>
              <a:rPr lang="en-US" dirty="0">
                <a:solidFill>
                  <a:schemeClr val="bg1"/>
                </a:solidFill>
              </a:rPr>
              <a:t>Richard D. Draper, </a:t>
            </a:r>
            <a:r>
              <a:rPr lang="en-US" i="1" dirty="0">
                <a:solidFill>
                  <a:schemeClr val="bg1"/>
                </a:solidFill>
              </a:rPr>
              <a:t>Opening the Seven Seals: The Visions of John the Revelator</a:t>
            </a:r>
            <a:r>
              <a:rPr lang="en-US" dirty="0">
                <a:solidFill>
                  <a:schemeClr val="bg1"/>
                </a:solidFill>
              </a:rPr>
              <a:t> [Salt Lake City: Deseret Book Co., 1991], 53.</a:t>
            </a:r>
          </a:p>
          <a:p>
            <a:pPr marL="342900" indent="-342900">
              <a:buFontTx/>
              <a:buAutoNum type="arabicPeriod"/>
            </a:pPr>
            <a:r>
              <a:rPr lang="en-US" dirty="0">
                <a:solidFill>
                  <a:schemeClr val="bg1"/>
                </a:solidFill>
              </a:rPr>
              <a:t>Elder Bruce R. McConkie (</a:t>
            </a:r>
            <a:r>
              <a:rPr lang="en-US" i="1" dirty="0">
                <a:solidFill>
                  <a:schemeClr val="bg1"/>
                </a:solidFill>
              </a:rPr>
              <a:t>Mormon Doctrine, </a:t>
            </a:r>
            <a:r>
              <a:rPr lang="en-US" dirty="0">
                <a:solidFill>
                  <a:schemeClr val="bg1"/>
                </a:solidFill>
              </a:rPr>
              <a:t>2d ed. [Salt Lake City: </a:t>
            </a:r>
            <a:r>
              <a:rPr lang="en-US" dirty="0" err="1">
                <a:solidFill>
                  <a:schemeClr val="bg1"/>
                </a:solidFill>
              </a:rPr>
              <a:t>Bookcraft</a:t>
            </a:r>
            <a:r>
              <a:rPr lang="en-US" dirty="0">
                <a:solidFill>
                  <a:schemeClr val="bg1"/>
                </a:solidFill>
              </a:rPr>
              <a:t>, 1966], 449.); How to Worship,”</a:t>
            </a:r>
            <a:r>
              <a:rPr lang="en-US" i="1" dirty="0">
                <a:solidFill>
                  <a:schemeClr val="bg1"/>
                </a:solidFill>
              </a:rPr>
              <a:t> Ensign,</a:t>
            </a:r>
            <a:r>
              <a:rPr lang="en-US" dirty="0">
                <a:solidFill>
                  <a:schemeClr val="bg1"/>
                </a:solidFill>
              </a:rPr>
              <a:t> Dec. 1971, 130</a:t>
            </a:r>
          </a:p>
          <a:p>
            <a:pPr marL="342900" indent="-342900">
              <a:buFontTx/>
              <a:buAutoNum type="arabicPeriod"/>
            </a:pPr>
            <a:r>
              <a:rPr lang="en-US" dirty="0">
                <a:solidFill>
                  <a:schemeClr val="bg1"/>
                </a:solidFill>
              </a:rPr>
              <a:t>Dean M. Davies, “The Blessings of Worship,”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2016, 94–95</a:t>
            </a:r>
            <a:endParaRPr lang="en-US" i="1" dirty="0">
              <a:solidFill>
                <a:schemeClr val="bg1"/>
              </a:solidFill>
            </a:endParaRPr>
          </a:p>
        </p:txBody>
      </p:sp>
      <p:sp>
        <p:nvSpPr>
          <p:cNvPr id="14" name="Footer Placeholder 14">
            <a:extLst>
              <a:ext uri="{FF2B5EF4-FFF2-40B4-BE49-F238E27FC236}">
                <a16:creationId xmlns:a16="http://schemas.microsoft.com/office/drawing/2014/main" id="{F0B6D5E6-6B67-4AB3-BDC6-C19588C3492A}"/>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0097735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47426"/>
            <a:ext cx="6629400" cy="1569660"/>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24 Elders Revelation 4:4</a:t>
            </a:r>
          </a:p>
          <a:p>
            <a:r>
              <a:rPr lang="en-US" sz="1200" dirty="0">
                <a:solidFill>
                  <a:srgbClr val="444444"/>
                </a:solidFill>
                <a:latin typeface="Calibri" panose="020F0502020204030204" pitchFamily="34" charset="0"/>
              </a:rPr>
              <a:t>It is worthy of note that these [righteous] persons who are sitting with God on his throne are elders: not seventies, not high priests, not patriarchs, not apostles, but elders-than which there is no more important priesthood in God's earthly kingdom. Indeed, every elder who magnifies his calling as an elder has the immutable promise of the Father, guaranteed by his personal oath, that he shall gain all that the Father hath, which is eternal life, which is godhood, which is to sit with him on his throne. Elder Bruce R. McConkie (</a:t>
            </a:r>
            <a:r>
              <a:rPr lang="en-US" sz="1200" i="1" dirty="0">
                <a:solidFill>
                  <a:srgbClr val="444444"/>
                </a:solidFill>
                <a:latin typeface="Calibri" panose="020F0502020204030204" pitchFamily="34" charset="0"/>
              </a:rPr>
              <a:t>Doctrinal New Testament Commentary, </a:t>
            </a:r>
            <a:r>
              <a:rPr lang="en-US" sz="1200" dirty="0">
                <a:solidFill>
                  <a:srgbClr val="444444"/>
                </a:solidFill>
                <a:latin typeface="Calibri" panose="020F0502020204030204" pitchFamily="34" charset="0"/>
              </a:rPr>
              <a:t>3 vols. [Salt Lake City: </a:t>
            </a:r>
            <a:r>
              <a:rPr lang="en-US" sz="1200" dirty="0" err="1">
                <a:solidFill>
                  <a:srgbClr val="444444"/>
                </a:solidFill>
                <a:latin typeface="Calibri" panose="020F0502020204030204" pitchFamily="34" charset="0"/>
              </a:rPr>
              <a:t>Bookcraft</a:t>
            </a:r>
            <a:r>
              <a:rPr lang="en-US" sz="1200" dirty="0">
                <a:solidFill>
                  <a:srgbClr val="444444"/>
                </a:solidFill>
                <a:latin typeface="Calibri" panose="020F0502020204030204" pitchFamily="34" charset="0"/>
              </a:rPr>
              <a:t>, 1965-1973], 3: 466.)</a:t>
            </a:r>
            <a:endParaRPr lang="en-US" sz="1200" dirty="0">
              <a:latin typeface="Open Sans"/>
            </a:endParaRPr>
          </a:p>
        </p:txBody>
      </p:sp>
      <p:sp>
        <p:nvSpPr>
          <p:cNvPr id="5" name="Rectangle 4"/>
          <p:cNvSpPr/>
          <p:nvPr/>
        </p:nvSpPr>
        <p:spPr>
          <a:xfrm>
            <a:off x="0" y="1569660"/>
            <a:ext cx="6629400" cy="3077766"/>
          </a:xfrm>
          <a:prstGeom prst="rect">
            <a:avLst/>
          </a:prstGeom>
          <a:ln>
            <a:solidFill>
              <a:schemeClr val="tx1"/>
            </a:solidFill>
          </a:ln>
        </p:spPr>
        <p:txBody>
          <a:bodyPr wrap="square">
            <a:spAutoFit/>
          </a:bodyPr>
          <a:lstStyle/>
          <a:p>
            <a:r>
              <a:rPr lang="en-US" sz="1400" b="1" dirty="0">
                <a:solidFill>
                  <a:srgbClr val="444444"/>
                </a:solidFill>
              </a:rPr>
              <a:t>The Gems Revelation 4:3:</a:t>
            </a:r>
          </a:p>
          <a:p>
            <a:r>
              <a:rPr lang="en-US" sz="1200" dirty="0">
                <a:solidFill>
                  <a:srgbClr val="444444"/>
                </a:solidFill>
              </a:rPr>
              <a:t>John described glory of the Lord as jasper green and the deep orange-red color of sardine stone. Ezekiel saw the glory of the Lord as the "</a:t>
            </a:r>
            <a:r>
              <a:rPr lang="en-US" sz="1200" dirty="0" err="1">
                <a:solidFill>
                  <a:srgbClr val="444444"/>
                </a:solidFill>
              </a:rPr>
              <a:t>colour</a:t>
            </a:r>
            <a:r>
              <a:rPr lang="en-US" sz="1200" dirty="0">
                <a:solidFill>
                  <a:srgbClr val="444444"/>
                </a:solidFill>
              </a:rPr>
              <a:t> of amber" and the "appearance of fire" sitting upon a sapphire blue throne. Ezekiel said the glory emanating from the throne was in the shape of a rainbow; John tells us the rainbow was emerald green in color. "John does not give us a prismatic bow; it shimmers of but one hue, green, suggesting that life overarches all God is and all He does." (Richard D. Draper, </a:t>
            </a:r>
            <a:r>
              <a:rPr lang="en-US" sz="1200" i="1" dirty="0">
                <a:solidFill>
                  <a:srgbClr val="444444"/>
                </a:solidFill>
              </a:rPr>
              <a:t>Opening the Seven Seals: The Visions of John the Revelator</a:t>
            </a:r>
            <a:r>
              <a:rPr lang="en-US" sz="1200" dirty="0">
                <a:solidFill>
                  <a:srgbClr val="444444"/>
                </a:solidFill>
              </a:rPr>
              <a:t> [Salt Lake City: Deseret Book Co., 1991], 45.)</a:t>
            </a:r>
          </a:p>
          <a:p>
            <a:r>
              <a:rPr lang="en-US" sz="1200" dirty="0">
                <a:solidFill>
                  <a:srgbClr val="444444"/>
                </a:solidFill>
              </a:rPr>
              <a:t> </a:t>
            </a:r>
          </a:p>
          <a:p>
            <a:r>
              <a:rPr lang="en-US" sz="1200" dirty="0">
                <a:solidFill>
                  <a:srgbClr val="444444"/>
                </a:solidFill>
              </a:rPr>
              <a:t>All four precious gems mentioned by these prophets were contained in the breastplate which the High Priest wore in ancient days. </a:t>
            </a:r>
            <a:r>
              <a:rPr lang="en-US" sz="1200" dirty="0" err="1">
                <a:solidFill>
                  <a:srgbClr val="444444"/>
                </a:solidFill>
              </a:rPr>
              <a:t>Sardius</a:t>
            </a:r>
            <a:r>
              <a:rPr lang="en-US" sz="1200" dirty="0">
                <a:solidFill>
                  <a:srgbClr val="444444"/>
                </a:solidFill>
              </a:rPr>
              <a:t>, emerald, sapphire, and jasper were four of the twelve precious gems inset into the breastplate (Ex. 28:17-20). Anciently, the breastplate was to be used with the </a:t>
            </a:r>
            <a:r>
              <a:rPr lang="en-US" sz="1200" dirty="0" err="1">
                <a:solidFill>
                  <a:srgbClr val="444444"/>
                </a:solidFill>
              </a:rPr>
              <a:t>Urim</a:t>
            </a:r>
            <a:r>
              <a:rPr lang="en-US" sz="1200" dirty="0">
                <a:solidFill>
                  <a:srgbClr val="444444"/>
                </a:solidFill>
              </a:rPr>
              <a:t> and </a:t>
            </a:r>
            <a:r>
              <a:rPr lang="en-US" sz="1200" dirty="0" err="1">
                <a:solidFill>
                  <a:srgbClr val="444444"/>
                </a:solidFill>
              </a:rPr>
              <a:t>Thummim</a:t>
            </a:r>
            <a:r>
              <a:rPr lang="en-US" sz="1200" dirty="0">
                <a:solidFill>
                  <a:srgbClr val="444444"/>
                </a:solidFill>
              </a:rPr>
              <a:t>. The heavenly representation of the </a:t>
            </a:r>
            <a:r>
              <a:rPr lang="en-US" sz="1200" dirty="0" err="1">
                <a:solidFill>
                  <a:srgbClr val="444444"/>
                </a:solidFill>
              </a:rPr>
              <a:t>Urim</a:t>
            </a:r>
            <a:r>
              <a:rPr lang="en-US" sz="1200" dirty="0">
                <a:solidFill>
                  <a:srgbClr val="444444"/>
                </a:solidFill>
              </a:rPr>
              <a:t> and </a:t>
            </a:r>
            <a:r>
              <a:rPr lang="en-US" sz="1200" dirty="0" err="1">
                <a:solidFill>
                  <a:srgbClr val="444444"/>
                </a:solidFill>
              </a:rPr>
              <a:t>Thummim</a:t>
            </a:r>
            <a:r>
              <a:rPr lang="en-US" sz="1200" dirty="0">
                <a:solidFill>
                  <a:srgbClr val="444444"/>
                </a:solidFill>
              </a:rPr>
              <a:t> is the "sea of glass like unto crystal" which was before the throne (Rev. 4:6, D&amp;C 130:7-9). Thus, anciently, when a seer wore the breastplate and used the </a:t>
            </a:r>
            <a:r>
              <a:rPr lang="en-US" sz="1200" dirty="0" err="1">
                <a:solidFill>
                  <a:srgbClr val="444444"/>
                </a:solidFill>
              </a:rPr>
              <a:t>Urim</a:t>
            </a:r>
            <a:r>
              <a:rPr lang="en-US" sz="1200" dirty="0">
                <a:solidFill>
                  <a:srgbClr val="444444"/>
                </a:solidFill>
              </a:rPr>
              <a:t> and </a:t>
            </a:r>
            <a:r>
              <a:rPr lang="en-US" sz="1200" dirty="0" err="1">
                <a:solidFill>
                  <a:srgbClr val="444444"/>
                </a:solidFill>
              </a:rPr>
              <a:t>Thummim</a:t>
            </a:r>
            <a:r>
              <a:rPr lang="en-US" sz="1200" dirty="0">
                <a:solidFill>
                  <a:srgbClr val="444444"/>
                </a:solidFill>
              </a:rPr>
              <a:t>, the colors of God's throne sat upon his breast as he looked into the </a:t>
            </a:r>
            <a:r>
              <a:rPr lang="en-US" sz="1200" dirty="0" err="1">
                <a:solidFill>
                  <a:srgbClr val="444444"/>
                </a:solidFill>
              </a:rPr>
              <a:t>Urim</a:t>
            </a:r>
            <a:r>
              <a:rPr lang="en-US" sz="1200" dirty="0">
                <a:solidFill>
                  <a:srgbClr val="444444"/>
                </a:solidFill>
              </a:rPr>
              <a:t> and </a:t>
            </a:r>
            <a:r>
              <a:rPr lang="en-US" sz="1200" dirty="0" err="1">
                <a:solidFill>
                  <a:srgbClr val="444444"/>
                </a:solidFill>
              </a:rPr>
              <a:t>Thummim</a:t>
            </a:r>
            <a:r>
              <a:rPr lang="en-US" sz="1200" dirty="0">
                <a:solidFill>
                  <a:srgbClr val="444444"/>
                </a:solidFill>
              </a:rPr>
              <a:t>, like the sea of glass before the throne, "where all things...are manifest, past, present, and future." (D&amp;C 130:7)</a:t>
            </a:r>
            <a:endParaRPr lang="en-US" sz="1200" b="0" i="0" dirty="0">
              <a:solidFill>
                <a:srgbClr val="444444"/>
              </a:solidFill>
              <a:effectLst/>
            </a:endParaRPr>
          </a:p>
        </p:txBody>
      </p:sp>
      <p:sp>
        <p:nvSpPr>
          <p:cNvPr id="6" name="Rectangle 5"/>
          <p:cNvSpPr/>
          <p:nvPr/>
        </p:nvSpPr>
        <p:spPr>
          <a:xfrm>
            <a:off x="0" y="0"/>
            <a:ext cx="6629400" cy="1569660"/>
          </a:xfrm>
          <a:prstGeom prst="rect">
            <a:avLst/>
          </a:prstGeom>
          <a:ln>
            <a:solidFill>
              <a:schemeClr val="tx1"/>
            </a:solidFill>
          </a:ln>
        </p:spPr>
        <p:txBody>
          <a:bodyPr wrap="square">
            <a:spAutoFit/>
          </a:bodyPr>
          <a:lstStyle/>
          <a:p>
            <a:pPr fontAlgn="base"/>
            <a:r>
              <a:rPr lang="en-US" sz="1200" b="1" dirty="0">
                <a:solidFill>
                  <a:srgbClr val="444444"/>
                </a:solidFill>
                <a:latin typeface="Calibri" panose="020F0502020204030204" pitchFamily="34" charset="0"/>
              </a:rPr>
              <a:t>Vision of Heaven Revelation 4:1:</a:t>
            </a:r>
          </a:p>
          <a:p>
            <a:pPr fontAlgn="base"/>
            <a:r>
              <a:rPr lang="en-US" sz="1200" dirty="0">
                <a:solidFill>
                  <a:srgbClr val="444444"/>
                </a:solidFill>
                <a:latin typeface="Calibri" panose="020F0502020204030204" pitchFamily="34" charset="0"/>
              </a:rPr>
              <a:t>Now, I make this declaration, that those things which John saw in heaven had no allusion to anything that had been on the earth previous to that time, because they were the representation of "things which must shortly come to pass," and not of what has already transpired. John saw beasts that had to do with things on the earth, but not in past ages... The revelations do not give us to understand anything of the past in relation to the kingdom of God. What John saw and speaks of were things which he saw in heaven; those which Daniel saw were on and pertaining to the earth. (</a:t>
            </a:r>
            <a:r>
              <a:rPr lang="en-US" sz="1200" i="1" dirty="0">
                <a:solidFill>
                  <a:srgbClr val="444444"/>
                </a:solidFill>
                <a:latin typeface="Calibri" panose="020F0502020204030204" pitchFamily="34" charset="0"/>
              </a:rPr>
              <a:t>Discourses of the Prophet Joseph Smith,</a:t>
            </a:r>
            <a:r>
              <a:rPr lang="en-US" sz="1200" dirty="0">
                <a:solidFill>
                  <a:srgbClr val="444444"/>
                </a:solidFill>
                <a:latin typeface="Calibri" panose="020F0502020204030204" pitchFamily="34" charset="0"/>
              </a:rPr>
              <a:t> compiled by Alma P. Burton [Salt Lake City: Deseret Book Co., 1977], 248.)</a:t>
            </a:r>
            <a:endParaRPr lang="en-US" sz="1200" dirty="0"/>
          </a:p>
        </p:txBody>
      </p:sp>
      <p:sp>
        <p:nvSpPr>
          <p:cNvPr id="8" name="Rectangle 7"/>
          <p:cNvSpPr/>
          <p:nvPr/>
        </p:nvSpPr>
        <p:spPr>
          <a:xfrm>
            <a:off x="6629400" y="0"/>
            <a:ext cx="5562600" cy="6694140"/>
          </a:xfrm>
          <a:prstGeom prst="rect">
            <a:avLst/>
          </a:prstGeom>
          <a:ln>
            <a:solidFill>
              <a:schemeClr val="tx1"/>
            </a:solidFill>
          </a:ln>
        </p:spPr>
        <p:txBody>
          <a:bodyPr wrap="square">
            <a:spAutoFit/>
          </a:bodyPr>
          <a:lstStyle/>
          <a:p>
            <a:r>
              <a:rPr lang="en-US" sz="1100" b="1" dirty="0"/>
              <a:t>Beast of Beast Rev. 4:6-8: </a:t>
            </a:r>
            <a:r>
              <a:rPr lang="en-US" sz="1100" dirty="0"/>
              <a:t>The prophets do not declare that they saw a beast or beasts, but that they saw the </a:t>
            </a:r>
            <a:r>
              <a:rPr lang="en-US" sz="1100" i="1" dirty="0"/>
              <a:t>image</a:t>
            </a:r>
            <a:r>
              <a:rPr lang="en-US" sz="1100" dirty="0"/>
              <a:t> or </a:t>
            </a:r>
            <a:r>
              <a:rPr lang="en-US" sz="1100" i="1" dirty="0"/>
              <a:t>figure</a:t>
            </a:r>
            <a:r>
              <a:rPr lang="en-US" sz="1100" dirty="0"/>
              <a:t> of a beast. Daniel did not see an actual bear or a lion, but the images or figures of those beasts. The translation should have been rendered "image" instead of "beast," in every instance where beasts are mentioned by the prophets. But John saw the actual beast in heaven, showing to John that beasts did actually exist there, and not to represent figures of things on the earth. When the prophets speak of seeing beasts in their visions, they mean that they saw the images, they being types to represent certain things. At the same time, they received the interpretation as to what those images or types were designed to represent.</a:t>
            </a:r>
          </a:p>
          <a:p>
            <a:r>
              <a:rPr lang="en-US" sz="1100" dirty="0"/>
              <a:t>I make this broad declaration, that whenever God gives a vision of an image, or beast, or figure of any kind, He always holds Himself responsible to give a revelation or interpretation of the meaning thereof, otherwise we are not responsible or accountable for our belief in it. Don't be afraid of being damned for not knowing the meaning of a vision or figure, if God has not given a revelation or interpretation of the subject.</a:t>
            </a:r>
          </a:p>
          <a:p>
            <a:r>
              <a:rPr lang="en-US" sz="1100" dirty="0"/>
              <a:t> </a:t>
            </a:r>
          </a:p>
          <a:p>
            <a:r>
              <a:rPr lang="en-US" sz="1100" dirty="0"/>
              <a:t>John saw curious looking beasts in heaven; he saw every creature that was in heaven,-all the beasts, fowls and fish in heaven,-actually there, giving glory to God. How do you prove it? (See Rev. 5:13.) "And every creature which is in heaven, and on the earth, and under the earth, and such as are in the sea, and all that are in them, heard I saying, Blessing, and honor, and glory, and power, be unto Him that </a:t>
            </a:r>
            <a:r>
              <a:rPr lang="en-US" sz="1100" dirty="0" err="1"/>
              <a:t>sitteth</a:t>
            </a:r>
            <a:r>
              <a:rPr lang="en-US" sz="1100" dirty="0"/>
              <a:t> upon the throne, and unto the Lamb for ever and ever.“</a:t>
            </a:r>
          </a:p>
          <a:p>
            <a:r>
              <a:rPr lang="en-US" sz="1100" dirty="0"/>
              <a:t>I suppose John saw beings there of a thousand forms, that had been saved from ten thousand times ten thousand earths like this,-strange beasts of which we have no conception: all might be seen in heaven. The grand secret was to show John what there was in heaven. John learned that God glorified Himself by saving all that His hands had made, whether beasts, fowls, fishes or men; and He will glorify Himself with them.</a:t>
            </a:r>
          </a:p>
          <a:p>
            <a:r>
              <a:rPr lang="en-US" sz="1100" dirty="0"/>
              <a:t> </a:t>
            </a:r>
          </a:p>
          <a:p>
            <a:r>
              <a:rPr lang="en-US" sz="1100" dirty="0"/>
              <a:t>Says one, "I cannot believe in the salvation of beasts." Any man who would tell you that this could not be, would tell you that the revelations are not true. John heard the words of the beasts giving glory to God and understood them. God who made the beasts could understand every language spoken by them. The four beasts were four of the most noble animals that had filled the measure of their creation, and had been saved from other worlds, because they were perfect: they were like angels in their sphere. We are not told where they came from, and I do not know; but they were seen and heard by John praising and glorifying God...</a:t>
            </a:r>
          </a:p>
          <a:p>
            <a:r>
              <a:rPr lang="en-US" sz="1100" dirty="0"/>
              <a:t> </a:t>
            </a:r>
          </a:p>
          <a:p>
            <a:r>
              <a:rPr lang="en-US" sz="1100" dirty="0"/>
              <a:t>Again, there is no revelation to prove that things do not exist in heaven as I have set forth, nor yet to show that the beasts meant anything but beasts; and we never can comprehend the things of God and of heaven, but by revelation. We may spiritualize and express opinions to all eternity; but that is no authority. (</a:t>
            </a:r>
            <a:r>
              <a:rPr lang="en-US" sz="1100" i="1" dirty="0"/>
              <a:t>Teachings of the Prophet Joseph Smith,</a:t>
            </a:r>
            <a:r>
              <a:rPr lang="en-US" sz="1100" dirty="0"/>
              <a:t> selected and arranged by Joseph Fielding Smith [Salt Lake City: Deseret Book Co., 1976], 291-292)</a:t>
            </a:r>
          </a:p>
        </p:txBody>
      </p:sp>
    </p:spTree>
    <p:extLst>
      <p:ext uri="{BB962C8B-B14F-4D97-AF65-F5344CB8AC3E}">
        <p14:creationId xmlns:p14="http://schemas.microsoft.com/office/powerpoint/2010/main" val="35896227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9124" y="1485676"/>
          <a:ext cx="4819657" cy="3200400"/>
        </p:xfrm>
        <a:graphic>
          <a:graphicData uri="http://schemas.openxmlformats.org/drawingml/2006/table">
            <a:tbl>
              <a:tblPr/>
              <a:tblGrid>
                <a:gridCol w="2515337">
                  <a:extLst>
                    <a:ext uri="{9D8B030D-6E8A-4147-A177-3AD203B41FA5}">
                      <a16:colId xmlns:a16="http://schemas.microsoft.com/office/drawing/2014/main" val="2375529235"/>
                    </a:ext>
                  </a:extLst>
                </a:gridCol>
                <a:gridCol w="2304320">
                  <a:extLst>
                    <a:ext uri="{9D8B030D-6E8A-4147-A177-3AD203B41FA5}">
                      <a16:colId xmlns:a16="http://schemas.microsoft.com/office/drawing/2014/main" val="1665441114"/>
                    </a:ext>
                  </a:extLst>
                </a:gridCol>
              </a:tblGrid>
              <a:tr h="640080">
                <a:tc>
                  <a:txBody>
                    <a:bodyPr/>
                    <a:lstStyle/>
                    <a:p>
                      <a:pPr fontAlgn="ctr"/>
                      <a:r>
                        <a:rPr lang="en-US" sz="1400" dirty="0">
                          <a:effectLst/>
                        </a:rPr>
                        <a:t>Description of Beast (Rev. 4:7)</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chemeClr val="bg1"/>
                    </a:solidFill>
                  </a:tcPr>
                </a:tc>
                <a:tc>
                  <a:txBody>
                    <a:bodyPr/>
                    <a:lstStyle/>
                    <a:p>
                      <a:pPr fontAlgn="ctr"/>
                      <a:r>
                        <a:rPr lang="en-US" sz="1400" dirty="0">
                          <a:effectLst/>
                        </a:rPr>
                        <a:t>Representative class (D&amp;C 77:3)</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chemeClr val="bg1"/>
                    </a:solidFill>
                  </a:tcPr>
                </a:tc>
                <a:extLst>
                  <a:ext uri="{0D108BD9-81ED-4DB2-BD59-A6C34878D82A}">
                    <a16:rowId xmlns:a16="http://schemas.microsoft.com/office/drawing/2014/main" val="615601013"/>
                  </a:ext>
                </a:extLst>
              </a:tr>
              <a:tr h="640080">
                <a:tc>
                  <a:txBody>
                    <a:bodyPr/>
                    <a:lstStyle/>
                    <a:p>
                      <a:pPr fontAlgn="ctr"/>
                      <a:r>
                        <a:rPr lang="en-US" sz="1400" dirty="0">
                          <a:effectLst/>
                        </a:rPr>
                        <a:t>The first beast was like a lion</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D8D8D8"/>
                    </a:solidFill>
                  </a:tcPr>
                </a:tc>
                <a:tc>
                  <a:txBody>
                    <a:bodyPr/>
                    <a:lstStyle/>
                    <a:p>
                      <a:pPr fontAlgn="ctr"/>
                      <a:r>
                        <a:rPr lang="en-US" sz="1400">
                          <a:effectLst/>
                        </a:rPr>
                        <a:t>Beasts, primarily mammals</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D8D8D8"/>
                    </a:solidFill>
                  </a:tcPr>
                </a:tc>
                <a:extLst>
                  <a:ext uri="{0D108BD9-81ED-4DB2-BD59-A6C34878D82A}">
                    <a16:rowId xmlns:a16="http://schemas.microsoft.com/office/drawing/2014/main" val="2811615797"/>
                  </a:ext>
                </a:extLst>
              </a:tr>
              <a:tr h="640080">
                <a:tc>
                  <a:txBody>
                    <a:bodyPr/>
                    <a:lstStyle/>
                    <a:p>
                      <a:pPr fontAlgn="ctr"/>
                      <a:r>
                        <a:rPr lang="en-US" sz="1400">
                          <a:effectLst/>
                        </a:rPr>
                        <a:t>The second beast [was] like a </a:t>
                      </a:r>
                      <a:r>
                        <a:rPr lang="en-US" sz="1400" i="1">
                          <a:effectLst/>
                        </a:rPr>
                        <a:t>calf</a:t>
                      </a:r>
                      <a:endParaRPr lang="en-US" sz="1400">
                        <a:effectLst/>
                      </a:endParaRP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FFFFFF"/>
                    </a:solidFill>
                  </a:tcPr>
                </a:tc>
                <a:tc>
                  <a:txBody>
                    <a:bodyPr/>
                    <a:lstStyle/>
                    <a:p>
                      <a:pPr fontAlgn="ctr"/>
                      <a:r>
                        <a:rPr lang="en-US" sz="1400">
                          <a:effectLst/>
                        </a:rPr>
                        <a:t>Creeping things</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FFFFFF"/>
                    </a:solidFill>
                  </a:tcPr>
                </a:tc>
                <a:extLst>
                  <a:ext uri="{0D108BD9-81ED-4DB2-BD59-A6C34878D82A}">
                    <a16:rowId xmlns:a16="http://schemas.microsoft.com/office/drawing/2014/main" val="2395892951"/>
                  </a:ext>
                </a:extLst>
              </a:tr>
              <a:tr h="640080">
                <a:tc>
                  <a:txBody>
                    <a:bodyPr/>
                    <a:lstStyle/>
                    <a:p>
                      <a:pPr fontAlgn="ctr"/>
                      <a:r>
                        <a:rPr lang="en-US" sz="1400">
                          <a:effectLst/>
                        </a:rPr>
                        <a:t>The third beast had a face as a man</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D8D8D8"/>
                    </a:solidFill>
                  </a:tcPr>
                </a:tc>
                <a:tc>
                  <a:txBody>
                    <a:bodyPr/>
                    <a:lstStyle/>
                    <a:p>
                      <a:pPr fontAlgn="ctr"/>
                      <a:r>
                        <a:rPr lang="en-US" sz="1400">
                          <a:effectLst/>
                        </a:rPr>
                        <a:t>Man</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D8D8D8"/>
                    </a:solidFill>
                  </a:tcPr>
                </a:tc>
                <a:extLst>
                  <a:ext uri="{0D108BD9-81ED-4DB2-BD59-A6C34878D82A}">
                    <a16:rowId xmlns:a16="http://schemas.microsoft.com/office/drawing/2014/main" val="107579793"/>
                  </a:ext>
                </a:extLst>
              </a:tr>
              <a:tr h="640080">
                <a:tc>
                  <a:txBody>
                    <a:bodyPr/>
                    <a:lstStyle/>
                    <a:p>
                      <a:pPr fontAlgn="ctr"/>
                      <a:r>
                        <a:rPr lang="en-US" sz="1400">
                          <a:effectLst/>
                        </a:rPr>
                        <a:t>The fourth beast was like a flying eagle</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FFFFFF"/>
                    </a:solidFill>
                  </a:tcPr>
                </a:tc>
                <a:tc>
                  <a:txBody>
                    <a:bodyPr/>
                    <a:lstStyle/>
                    <a:p>
                      <a:pPr fontAlgn="ctr"/>
                      <a:r>
                        <a:rPr lang="en-US" sz="1400" dirty="0">
                          <a:effectLst/>
                        </a:rPr>
                        <a:t>Fowls of the air</a:t>
                      </a:r>
                    </a:p>
                  </a:txBody>
                  <a:tcPr marL="95250" marR="95250" marT="95250" marB="95250" anchor="ctr">
                    <a:lnL w="9525" cap="flat" cmpd="sng" algn="ctr">
                      <a:solidFill>
                        <a:srgbClr val="003954"/>
                      </a:solidFill>
                      <a:prstDash val="solid"/>
                      <a:round/>
                      <a:headEnd type="none" w="med" len="med"/>
                      <a:tailEnd type="none" w="med" len="med"/>
                    </a:lnL>
                    <a:lnR w="9525" cap="flat" cmpd="sng" algn="ctr">
                      <a:solidFill>
                        <a:srgbClr val="003954"/>
                      </a:solidFill>
                      <a:prstDash val="solid"/>
                      <a:round/>
                      <a:headEnd type="none" w="med" len="med"/>
                      <a:tailEnd type="none" w="med" len="med"/>
                    </a:lnR>
                    <a:lnT w="9525" cap="flat" cmpd="sng" algn="ctr">
                      <a:solidFill>
                        <a:srgbClr val="003954"/>
                      </a:solidFill>
                      <a:prstDash val="solid"/>
                      <a:round/>
                      <a:headEnd type="none" w="med" len="med"/>
                      <a:tailEnd type="none" w="med" len="med"/>
                    </a:lnT>
                    <a:lnB w="9525" cap="flat" cmpd="sng" algn="ctr">
                      <a:solidFill>
                        <a:srgbClr val="003954"/>
                      </a:solidFill>
                      <a:prstDash val="solid"/>
                      <a:round/>
                      <a:headEnd type="none" w="med" len="med"/>
                      <a:tailEnd type="none" w="med" len="med"/>
                    </a:lnB>
                    <a:solidFill>
                      <a:srgbClr val="FFFFFF"/>
                    </a:solidFill>
                  </a:tcPr>
                </a:tc>
                <a:extLst>
                  <a:ext uri="{0D108BD9-81ED-4DB2-BD59-A6C34878D82A}">
                    <a16:rowId xmlns:a16="http://schemas.microsoft.com/office/drawing/2014/main" val="1079987227"/>
                  </a:ext>
                </a:extLst>
              </a:tr>
            </a:tbl>
          </a:graphicData>
        </a:graphic>
      </p:graphicFrame>
      <p:sp>
        <p:nvSpPr>
          <p:cNvPr id="4" name="Rectangle 3"/>
          <p:cNvSpPr/>
          <p:nvPr/>
        </p:nvSpPr>
        <p:spPr>
          <a:xfrm>
            <a:off x="1062318" y="437128"/>
            <a:ext cx="10892117" cy="954107"/>
          </a:xfrm>
          <a:prstGeom prst="rect">
            <a:avLst/>
          </a:prstGeom>
        </p:spPr>
        <p:txBody>
          <a:bodyPr wrap="square">
            <a:spAutoFit/>
          </a:bodyPr>
          <a:lstStyle/>
          <a:p>
            <a:r>
              <a:rPr lang="en-US" sz="1400" dirty="0">
                <a:solidFill>
                  <a:srgbClr val="444444"/>
                </a:solidFill>
              </a:rPr>
              <a:t> Paul understood that in the resurrection, there would be different classes of creatures to be resurrected. He said, "All flesh is not the same flesh: but there is one kind of flesh of men, another flesh of beasts, another of fishes, and another of birds." (1 Cor. 15:39) The same principle is here taught by John. He sees four individual beasts each representing their class of beings. The lion, the eagle, etc. are the most noble and glorious of their class of beings and are therefore representative.</a:t>
            </a:r>
            <a:endParaRPr lang="en-US" sz="1400" b="0" i="0" dirty="0">
              <a:solidFill>
                <a:srgbClr val="444444"/>
              </a:solidFill>
              <a:effectLst/>
            </a:endParaRPr>
          </a:p>
        </p:txBody>
      </p:sp>
      <p:sp>
        <p:nvSpPr>
          <p:cNvPr id="5" name="Rectangle 4"/>
          <p:cNvSpPr/>
          <p:nvPr/>
        </p:nvSpPr>
        <p:spPr>
          <a:xfrm>
            <a:off x="5652248" y="1618217"/>
            <a:ext cx="6302187" cy="2462213"/>
          </a:xfrm>
          <a:prstGeom prst="rect">
            <a:avLst/>
          </a:prstGeom>
        </p:spPr>
        <p:txBody>
          <a:bodyPr wrap="square">
            <a:spAutoFit/>
          </a:bodyPr>
          <a:lstStyle/>
          <a:p>
            <a:r>
              <a:rPr lang="en-US" sz="1400" dirty="0">
                <a:solidFill>
                  <a:srgbClr val="444444"/>
                </a:solidFill>
              </a:rPr>
              <a:t>Immediately, we see the incongruity of a </a:t>
            </a:r>
            <a:r>
              <a:rPr lang="en-US" sz="1400" i="1" dirty="0">
                <a:solidFill>
                  <a:srgbClr val="444444"/>
                </a:solidFill>
              </a:rPr>
              <a:t>calf</a:t>
            </a:r>
            <a:r>
              <a:rPr lang="en-US" sz="1400" dirty="0">
                <a:solidFill>
                  <a:srgbClr val="444444"/>
                </a:solidFill>
              </a:rPr>
              <a:t> being used to represent creeping things. The lion rules among the beasts of the forest, the eagle soars above the fowls of the air, man is given dominion over all the animals, and the calf is out of place among the creeping things. The term calf usually refers to a young cow. Occasionally, it may refer to the young of other animals but not to any class of animals which creep upon the ground. Probably, it is a mistranslation. More consistent would be the most powerful and noble of all reptiles and snakes. However, the student should be aware that Ezekiel also described four beasts. Each had faces of different creatures: man, lion, ox, and eagle (Ezek. 1:10). Neither Ezekiel's ox nor John's calf make sense as representing a class of creatures which creep upon the ground, but the principle is still instructive.</a:t>
            </a:r>
            <a:endParaRPr lang="en-US" sz="1400" dirty="0"/>
          </a:p>
        </p:txBody>
      </p:sp>
      <p:sp>
        <p:nvSpPr>
          <p:cNvPr id="6" name="TextBox 5"/>
          <p:cNvSpPr txBox="1"/>
          <p:nvPr/>
        </p:nvSpPr>
        <p:spPr>
          <a:xfrm>
            <a:off x="4693023" y="94690"/>
            <a:ext cx="2958353" cy="369332"/>
          </a:xfrm>
          <a:prstGeom prst="rect">
            <a:avLst/>
          </a:prstGeom>
          <a:noFill/>
        </p:spPr>
        <p:txBody>
          <a:bodyPr wrap="square" rtlCol="0">
            <a:spAutoFit/>
          </a:bodyPr>
          <a:lstStyle/>
          <a:p>
            <a:r>
              <a:rPr lang="en-US" dirty="0"/>
              <a:t>Joseph Smith – D&amp;C 77:2-3</a:t>
            </a:r>
          </a:p>
        </p:txBody>
      </p:sp>
      <p:sp>
        <p:nvSpPr>
          <p:cNvPr id="7" name="Rectangle 6"/>
          <p:cNvSpPr/>
          <p:nvPr/>
        </p:nvSpPr>
        <p:spPr>
          <a:xfrm>
            <a:off x="237564" y="4780517"/>
            <a:ext cx="11716871" cy="1938992"/>
          </a:xfrm>
          <a:prstGeom prst="rect">
            <a:avLst/>
          </a:prstGeom>
        </p:spPr>
        <p:txBody>
          <a:bodyPr wrap="square">
            <a:spAutoFit/>
          </a:bodyPr>
          <a:lstStyle/>
          <a:p>
            <a:r>
              <a:rPr lang="en-US" sz="1200" dirty="0">
                <a:solidFill>
                  <a:srgbClr val="444444"/>
                </a:solidFill>
                <a:latin typeface="Calibri" panose="020F0502020204030204" pitchFamily="34" charset="0"/>
              </a:rPr>
              <a:t>John saw curious looking beasts in heaven; he saw every creature that was in heaven,-all the beasts, fowls and fish in heaven,-actually there, giving glory to God. How do you prove it? (See Rev. 5:13.) "And every creature which is in heaven, and on the earth, and under the earth, and such as are in the sea, and all that are in them, heard I saying, Blessing, and honor, and glory, and power, be unto Him that </a:t>
            </a:r>
            <a:r>
              <a:rPr lang="en-US" sz="1200" dirty="0" err="1">
                <a:solidFill>
                  <a:srgbClr val="444444"/>
                </a:solidFill>
                <a:latin typeface="Calibri" panose="020F0502020204030204" pitchFamily="34" charset="0"/>
              </a:rPr>
              <a:t>sitteth</a:t>
            </a:r>
            <a:r>
              <a:rPr lang="en-US" sz="1200" dirty="0">
                <a:solidFill>
                  <a:srgbClr val="444444"/>
                </a:solidFill>
                <a:latin typeface="Calibri" panose="020F0502020204030204" pitchFamily="34" charset="0"/>
              </a:rPr>
              <a:t> upon the throne, and unto the Lamb for ever and ever."</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John learned that God glorified Himself by saving all that His hands had made, whether beasts, fowls, fishes or men; and He will glorify Himself with them.</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...John heard the words of the beasts giving glory to God, and understood them. God who made the beasts could understand every language spoken by them. The four beasts were four of the most noble animals that had filled the measure of their creation, and had been saved from other worlds, because they were perfect: they were like angels in their sphere. We are not told where they came from, and I do not know; but they were seen and heard by John praising and glorifying God. (</a:t>
            </a:r>
            <a:r>
              <a:rPr lang="en-US" sz="1200" i="1" dirty="0">
                <a:solidFill>
                  <a:srgbClr val="444444"/>
                </a:solidFill>
                <a:latin typeface="Calibri" panose="020F0502020204030204" pitchFamily="34" charset="0"/>
              </a:rPr>
              <a:t>Teachings of the Prophet Joseph Smith,</a:t>
            </a:r>
            <a:r>
              <a:rPr lang="en-US" sz="1200" dirty="0">
                <a:solidFill>
                  <a:srgbClr val="444444"/>
                </a:solidFill>
                <a:latin typeface="Calibri" panose="020F0502020204030204" pitchFamily="34" charset="0"/>
              </a:rPr>
              <a:t> selected and arranged by Joseph Fielding Smith [Salt Lake City: Deseret Book Co., 1976], 291-292)</a:t>
            </a:r>
            <a:endParaRPr lang="en-US" sz="12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12971634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6882" y="484095"/>
          <a:ext cx="12035118" cy="2640330"/>
        </p:xfrm>
        <a:graphic>
          <a:graphicData uri="http://schemas.openxmlformats.org/drawingml/2006/table">
            <a:tbl>
              <a:tblPr firstRow="1" bandRow="1">
                <a:tableStyleId>{5940675A-B579-460E-94D1-54222C63F5DA}</a:tableStyleId>
              </a:tblPr>
              <a:tblGrid>
                <a:gridCol w="4011706">
                  <a:extLst>
                    <a:ext uri="{9D8B030D-6E8A-4147-A177-3AD203B41FA5}">
                      <a16:colId xmlns:a16="http://schemas.microsoft.com/office/drawing/2014/main" val="102586041"/>
                    </a:ext>
                  </a:extLst>
                </a:gridCol>
                <a:gridCol w="4011706">
                  <a:extLst>
                    <a:ext uri="{9D8B030D-6E8A-4147-A177-3AD203B41FA5}">
                      <a16:colId xmlns:a16="http://schemas.microsoft.com/office/drawing/2014/main" val="1154344576"/>
                    </a:ext>
                  </a:extLst>
                </a:gridCol>
                <a:gridCol w="4011706">
                  <a:extLst>
                    <a:ext uri="{9D8B030D-6E8A-4147-A177-3AD203B41FA5}">
                      <a16:colId xmlns:a16="http://schemas.microsoft.com/office/drawing/2014/main" val="630281617"/>
                    </a:ext>
                  </a:extLst>
                </a:gridCol>
              </a:tblGrid>
              <a:tr h="346710">
                <a:tc>
                  <a:txBody>
                    <a:bodyPr/>
                    <a:lstStyle/>
                    <a:p>
                      <a:pPr algn="ctr" fontAlgn="base"/>
                      <a:r>
                        <a:rPr lang="en-US" sz="1400" b="0" i="0" cap="all">
                          <a:solidFill>
                            <a:schemeClr val="tx1"/>
                          </a:solidFill>
                          <a:effectLst/>
                          <a:latin typeface="+mn-lt"/>
                        </a:rPr>
                        <a:t>WHAT JOHN SAW</a:t>
                      </a:r>
                    </a:p>
                  </a:txBody>
                  <a:tcPr marL="95250" marR="95250" marT="66675" marB="66675" anchor="b"/>
                </a:tc>
                <a:tc>
                  <a:txBody>
                    <a:bodyPr/>
                    <a:lstStyle/>
                    <a:p>
                      <a:pPr algn="ctr" fontAlgn="base"/>
                      <a:r>
                        <a:rPr lang="en-US" sz="1400" b="0" i="0" cap="all">
                          <a:solidFill>
                            <a:schemeClr val="tx1"/>
                          </a:solidFill>
                          <a:effectLst/>
                          <a:latin typeface="+mn-lt"/>
                        </a:rPr>
                        <a:t>CROSS-REFERENCE</a:t>
                      </a:r>
                    </a:p>
                  </a:txBody>
                  <a:tcPr marL="95250" marR="95250" marT="66675" marB="66675" anchor="b"/>
                </a:tc>
                <a:tc>
                  <a:txBody>
                    <a:bodyPr/>
                    <a:lstStyle/>
                    <a:p>
                      <a:pPr algn="ctr" fontAlgn="base"/>
                      <a:r>
                        <a:rPr lang="en-US" sz="1400" b="0" i="0" cap="all" dirty="0">
                          <a:solidFill>
                            <a:schemeClr val="tx1"/>
                          </a:solidFill>
                          <a:effectLst/>
                          <a:latin typeface="+mn-lt"/>
                        </a:rPr>
                        <a:t>ADDITIONAL INFORMATION</a:t>
                      </a:r>
                    </a:p>
                  </a:txBody>
                  <a:tcPr marL="95250" marR="95250" marT="66675" marB="66675" anchor="b"/>
                </a:tc>
                <a:extLst>
                  <a:ext uri="{0D108BD9-81ED-4DB2-BD59-A6C34878D82A}">
                    <a16:rowId xmlns:a16="http://schemas.microsoft.com/office/drawing/2014/main" val="4006508437"/>
                  </a:ext>
                </a:extLst>
              </a:tr>
              <a:tr h="346710">
                <a:tc>
                  <a:txBody>
                    <a:bodyPr/>
                    <a:lstStyle/>
                    <a:p>
                      <a:pPr algn="l" fontAlgn="base"/>
                      <a:r>
                        <a:rPr lang="en-US" sz="1400" dirty="0">
                          <a:solidFill>
                            <a:schemeClr val="tx1"/>
                          </a:solidFill>
                          <a:effectLst/>
                          <a:latin typeface="+mn-lt"/>
                        </a:rPr>
                        <a:t>Throne (</a:t>
                      </a:r>
                      <a:r>
                        <a:rPr lang="en-US" sz="1400" u="none" strike="noStrike" dirty="0">
                          <a:solidFill>
                            <a:schemeClr val="tx1"/>
                          </a:solidFill>
                          <a:effectLst/>
                          <a:latin typeface="+mn-lt"/>
                        </a:rPr>
                        <a:t>Revelation 4:2–3</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137:1–4</a:t>
                      </a:r>
                      <a:endParaRPr lang="en-US" sz="1400" dirty="0">
                        <a:solidFill>
                          <a:schemeClr val="tx1"/>
                        </a:solidFill>
                        <a:effectLst/>
                        <a:latin typeface="+mn-lt"/>
                      </a:endParaRP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626712778"/>
                  </a:ext>
                </a:extLst>
              </a:tr>
              <a:tr h="346710">
                <a:tc>
                  <a:txBody>
                    <a:bodyPr/>
                    <a:lstStyle/>
                    <a:p>
                      <a:pPr algn="l" fontAlgn="base"/>
                      <a:r>
                        <a:rPr lang="en-US" sz="1400" dirty="0">
                          <a:solidFill>
                            <a:schemeClr val="tx1"/>
                          </a:solidFill>
                          <a:effectLst/>
                          <a:latin typeface="+mn-lt"/>
                        </a:rPr>
                        <a:t>Twenty-four elders with crowns (</a:t>
                      </a:r>
                      <a:r>
                        <a:rPr lang="en-US" sz="1400" u="none" strike="noStrike" dirty="0">
                          <a:solidFill>
                            <a:schemeClr val="tx1"/>
                          </a:solidFill>
                          <a:effectLst/>
                          <a:latin typeface="+mn-lt"/>
                        </a:rPr>
                        <a:t>Revelation 4:4</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77:5</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677857267"/>
                  </a:ext>
                </a:extLst>
              </a:tr>
              <a:tr h="560070">
                <a:tc>
                  <a:txBody>
                    <a:bodyPr/>
                    <a:lstStyle/>
                    <a:p>
                      <a:pPr algn="l" fontAlgn="base"/>
                      <a:r>
                        <a:rPr lang="en-US" sz="1400" dirty="0">
                          <a:solidFill>
                            <a:schemeClr val="tx1"/>
                          </a:solidFill>
                          <a:effectLst/>
                          <a:latin typeface="+mn-lt"/>
                        </a:rPr>
                        <a:t>Seven Spirits of God (</a:t>
                      </a:r>
                      <a:r>
                        <a:rPr lang="en-US" sz="1400" u="none" strike="noStrike" dirty="0">
                          <a:solidFill>
                            <a:schemeClr val="tx1"/>
                          </a:solidFill>
                          <a:effectLst/>
                          <a:latin typeface="+mn-lt"/>
                        </a:rPr>
                        <a:t>Revelation 4:5</a:t>
                      </a:r>
                      <a:r>
                        <a:rPr lang="en-US" sz="1400" dirty="0">
                          <a:solidFill>
                            <a:schemeClr val="tx1"/>
                          </a:solidFill>
                          <a:effectLst/>
                          <a:latin typeface="+mn-lt"/>
                        </a:rPr>
                        <a:t>)</a:t>
                      </a:r>
                    </a:p>
                  </a:txBody>
                  <a:tcPr marL="95250" marR="95250" marT="66675" marB="66675" anchor="ctr"/>
                </a:tc>
                <a:tc>
                  <a:txBody>
                    <a:bodyPr/>
                    <a:lstStyle/>
                    <a:p>
                      <a:pPr algn="l" fontAlgn="base"/>
                      <a:r>
                        <a:rPr lang="en-US" sz="1400" dirty="0">
                          <a:solidFill>
                            <a:schemeClr val="tx1"/>
                          </a:solidFill>
                          <a:effectLst/>
                          <a:latin typeface="+mn-lt"/>
                        </a:rPr>
                        <a:t>Joseph Smith Translation, Revelation 4:5 (in </a:t>
                      </a:r>
                      <a:r>
                        <a:rPr lang="en-US" sz="1400" u="none" strike="noStrike" dirty="0">
                          <a:solidFill>
                            <a:schemeClr val="tx1"/>
                          </a:solidFill>
                          <a:effectLst/>
                          <a:latin typeface="+mn-lt"/>
                        </a:rPr>
                        <a:t>Revelation 4:5, footnote </a:t>
                      </a:r>
                      <a:r>
                        <a:rPr lang="en-US" sz="1400" i="1" u="none" strike="noStrike" dirty="0">
                          <a:solidFill>
                            <a:schemeClr val="tx1"/>
                          </a:solidFill>
                          <a:effectLst/>
                          <a:latin typeface="+mn-lt"/>
                        </a:rPr>
                        <a:t>a</a:t>
                      </a:r>
                      <a:r>
                        <a:rPr lang="en-US" sz="1400" dirty="0">
                          <a:solidFill>
                            <a:schemeClr val="tx1"/>
                          </a:solidFill>
                          <a:effectLst/>
                          <a:latin typeface="+mn-lt"/>
                        </a:rPr>
                        <a:t>)</a:t>
                      </a: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3847716288"/>
                  </a:ext>
                </a:extLst>
              </a:tr>
              <a:tr h="346710">
                <a:tc>
                  <a:txBody>
                    <a:bodyPr/>
                    <a:lstStyle/>
                    <a:p>
                      <a:pPr algn="l" fontAlgn="base"/>
                      <a:r>
                        <a:rPr lang="en-US" sz="1400" dirty="0">
                          <a:solidFill>
                            <a:schemeClr val="tx1"/>
                          </a:solidFill>
                          <a:effectLst/>
                          <a:latin typeface="+mn-lt"/>
                        </a:rPr>
                        <a:t>Sea of glass (</a:t>
                      </a:r>
                      <a:r>
                        <a:rPr lang="en-US" sz="1400" u="none" strike="noStrike" dirty="0">
                          <a:solidFill>
                            <a:schemeClr val="tx1"/>
                          </a:solidFill>
                          <a:effectLst/>
                          <a:latin typeface="+mn-lt"/>
                        </a:rPr>
                        <a:t>Revelation 4:6</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77:1</a:t>
                      </a:r>
                      <a:r>
                        <a:rPr lang="en-US" sz="1400" dirty="0">
                          <a:solidFill>
                            <a:schemeClr val="tx1"/>
                          </a:solidFill>
                          <a:effectLst/>
                          <a:latin typeface="+mn-lt"/>
                        </a:rPr>
                        <a:t>; </a:t>
                      </a:r>
                      <a:r>
                        <a:rPr lang="en-US" sz="1400" u="none" strike="noStrike" dirty="0">
                          <a:solidFill>
                            <a:schemeClr val="tx1"/>
                          </a:solidFill>
                          <a:effectLst/>
                          <a:latin typeface="+mn-lt"/>
                        </a:rPr>
                        <a:t>130:6–9</a:t>
                      </a:r>
                      <a:endParaRPr lang="en-US" sz="1400" dirty="0">
                        <a:solidFill>
                          <a:schemeClr val="tx1"/>
                        </a:solidFill>
                        <a:effectLst/>
                        <a:latin typeface="+mn-lt"/>
                      </a:endParaRP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3789756855"/>
                  </a:ext>
                </a:extLst>
              </a:tr>
              <a:tr h="346710">
                <a:tc>
                  <a:txBody>
                    <a:bodyPr/>
                    <a:lstStyle/>
                    <a:p>
                      <a:pPr algn="l" fontAlgn="base"/>
                      <a:r>
                        <a:rPr lang="en-US" sz="1400" dirty="0">
                          <a:solidFill>
                            <a:schemeClr val="tx1"/>
                          </a:solidFill>
                          <a:effectLst/>
                          <a:latin typeface="+mn-lt"/>
                        </a:rPr>
                        <a:t>Four beasts (</a:t>
                      </a:r>
                      <a:r>
                        <a:rPr lang="en-US" sz="1400" u="none" strike="noStrike" dirty="0">
                          <a:solidFill>
                            <a:schemeClr val="tx1"/>
                          </a:solidFill>
                          <a:effectLst/>
                          <a:latin typeface="+mn-lt"/>
                        </a:rPr>
                        <a:t>Revelation 4:6–7</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77:2–3</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1030955504"/>
                  </a:ext>
                </a:extLst>
              </a:tr>
              <a:tr h="346710">
                <a:tc>
                  <a:txBody>
                    <a:bodyPr/>
                    <a:lstStyle/>
                    <a:p>
                      <a:pPr algn="l" fontAlgn="base"/>
                      <a:r>
                        <a:rPr lang="en-US" sz="1400" dirty="0">
                          <a:solidFill>
                            <a:schemeClr val="tx1"/>
                          </a:solidFill>
                          <a:effectLst/>
                          <a:latin typeface="+mn-lt"/>
                        </a:rPr>
                        <a:t>Beasts’ many eyes and six wings (</a:t>
                      </a:r>
                      <a:r>
                        <a:rPr lang="en-US" sz="1400" u="none" strike="noStrike" dirty="0">
                          <a:solidFill>
                            <a:schemeClr val="tx1"/>
                          </a:solidFill>
                          <a:effectLst/>
                          <a:latin typeface="+mn-lt"/>
                        </a:rPr>
                        <a:t>Revelation 4:8</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77:4</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3222613775"/>
                  </a:ext>
                </a:extLst>
              </a:tr>
            </a:tbl>
          </a:graphicData>
        </a:graphic>
      </p:graphicFrame>
      <p:graphicFrame>
        <p:nvGraphicFramePr>
          <p:cNvPr id="4" name="Table 3"/>
          <p:cNvGraphicFramePr>
            <a:graphicFrameLocks noGrp="1"/>
          </p:cNvGraphicFramePr>
          <p:nvPr/>
        </p:nvGraphicFramePr>
        <p:xfrm>
          <a:off x="156882" y="3899648"/>
          <a:ext cx="12035118" cy="2644813"/>
        </p:xfrm>
        <a:graphic>
          <a:graphicData uri="http://schemas.openxmlformats.org/drawingml/2006/table">
            <a:tbl>
              <a:tblPr firstRow="1" bandRow="1">
                <a:tableStyleId>{5940675A-B579-460E-94D1-54222C63F5DA}</a:tableStyleId>
              </a:tblPr>
              <a:tblGrid>
                <a:gridCol w="4011706">
                  <a:extLst>
                    <a:ext uri="{9D8B030D-6E8A-4147-A177-3AD203B41FA5}">
                      <a16:colId xmlns:a16="http://schemas.microsoft.com/office/drawing/2014/main" val="102586041"/>
                    </a:ext>
                  </a:extLst>
                </a:gridCol>
                <a:gridCol w="4011706">
                  <a:extLst>
                    <a:ext uri="{9D8B030D-6E8A-4147-A177-3AD203B41FA5}">
                      <a16:colId xmlns:a16="http://schemas.microsoft.com/office/drawing/2014/main" val="1154344576"/>
                    </a:ext>
                  </a:extLst>
                </a:gridCol>
                <a:gridCol w="4011706">
                  <a:extLst>
                    <a:ext uri="{9D8B030D-6E8A-4147-A177-3AD203B41FA5}">
                      <a16:colId xmlns:a16="http://schemas.microsoft.com/office/drawing/2014/main" val="630281617"/>
                    </a:ext>
                  </a:extLst>
                </a:gridCol>
              </a:tblGrid>
              <a:tr h="351193">
                <a:tc>
                  <a:txBody>
                    <a:bodyPr/>
                    <a:lstStyle/>
                    <a:p>
                      <a:pPr algn="ctr" fontAlgn="base"/>
                      <a:r>
                        <a:rPr lang="en-US" sz="1400" b="0" i="0" cap="all">
                          <a:solidFill>
                            <a:schemeClr val="tx1"/>
                          </a:solidFill>
                          <a:effectLst/>
                          <a:latin typeface="+mn-lt"/>
                        </a:rPr>
                        <a:t>WHAT JOHN SAW</a:t>
                      </a:r>
                    </a:p>
                  </a:txBody>
                  <a:tcPr marL="95250" marR="95250" marT="66675" marB="66675" anchor="b"/>
                </a:tc>
                <a:tc>
                  <a:txBody>
                    <a:bodyPr/>
                    <a:lstStyle/>
                    <a:p>
                      <a:pPr algn="ctr" fontAlgn="base"/>
                      <a:r>
                        <a:rPr lang="en-US" sz="1400" b="0" i="0" cap="all">
                          <a:solidFill>
                            <a:schemeClr val="tx1"/>
                          </a:solidFill>
                          <a:effectLst/>
                          <a:latin typeface="+mn-lt"/>
                        </a:rPr>
                        <a:t>CROSS-REFERENCE</a:t>
                      </a:r>
                    </a:p>
                  </a:txBody>
                  <a:tcPr marL="95250" marR="95250" marT="66675" marB="66675" anchor="b"/>
                </a:tc>
                <a:tc>
                  <a:txBody>
                    <a:bodyPr/>
                    <a:lstStyle/>
                    <a:p>
                      <a:pPr algn="ctr" fontAlgn="base"/>
                      <a:r>
                        <a:rPr lang="en-US" sz="1400" b="0" i="0" cap="all" dirty="0">
                          <a:solidFill>
                            <a:schemeClr val="tx1"/>
                          </a:solidFill>
                          <a:effectLst/>
                          <a:latin typeface="+mn-lt"/>
                        </a:rPr>
                        <a:t>ADDITIONAL INFORMATION</a:t>
                      </a:r>
                    </a:p>
                  </a:txBody>
                  <a:tcPr marL="95250" marR="95250" marT="66675" marB="66675" anchor="b"/>
                </a:tc>
                <a:extLst>
                  <a:ext uri="{0D108BD9-81ED-4DB2-BD59-A6C34878D82A}">
                    <a16:rowId xmlns:a16="http://schemas.microsoft.com/office/drawing/2014/main" val="4006508437"/>
                  </a:ext>
                </a:extLst>
              </a:tr>
              <a:tr h="346710">
                <a:tc>
                  <a:txBody>
                    <a:bodyPr/>
                    <a:lstStyle/>
                    <a:p>
                      <a:pPr algn="l" fontAlgn="base"/>
                      <a:r>
                        <a:rPr lang="en-US" sz="1400" dirty="0">
                          <a:solidFill>
                            <a:schemeClr val="tx1"/>
                          </a:solidFill>
                          <a:effectLst/>
                          <a:latin typeface="+mn-lt"/>
                        </a:rPr>
                        <a:t>Throne (</a:t>
                      </a:r>
                      <a:r>
                        <a:rPr lang="en-US" sz="1400" u="none" strike="noStrike" dirty="0">
                          <a:solidFill>
                            <a:schemeClr val="tx1"/>
                          </a:solidFill>
                          <a:effectLst/>
                          <a:latin typeface="+mn-lt"/>
                        </a:rPr>
                        <a:t>Revelation 4:2–3</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137:1–4</a:t>
                      </a:r>
                      <a:endParaRPr lang="en-US" sz="1400" dirty="0">
                        <a:solidFill>
                          <a:schemeClr val="tx1"/>
                        </a:solidFill>
                        <a:effectLst/>
                        <a:latin typeface="+mn-lt"/>
                      </a:endParaRP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626712778"/>
                  </a:ext>
                </a:extLst>
              </a:tr>
              <a:tr h="346710">
                <a:tc>
                  <a:txBody>
                    <a:bodyPr/>
                    <a:lstStyle/>
                    <a:p>
                      <a:pPr algn="l" fontAlgn="base"/>
                      <a:r>
                        <a:rPr lang="en-US" sz="1400" dirty="0">
                          <a:solidFill>
                            <a:schemeClr val="tx1"/>
                          </a:solidFill>
                          <a:effectLst/>
                          <a:latin typeface="+mn-lt"/>
                        </a:rPr>
                        <a:t>Twenty-four elders with crowns (</a:t>
                      </a:r>
                      <a:r>
                        <a:rPr lang="en-US" sz="1400" u="none" strike="noStrike" dirty="0">
                          <a:solidFill>
                            <a:schemeClr val="tx1"/>
                          </a:solidFill>
                          <a:effectLst/>
                          <a:latin typeface="+mn-lt"/>
                        </a:rPr>
                        <a:t>Revelation 4:4</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77:5</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677857267"/>
                  </a:ext>
                </a:extLst>
              </a:tr>
              <a:tr h="560070">
                <a:tc>
                  <a:txBody>
                    <a:bodyPr/>
                    <a:lstStyle/>
                    <a:p>
                      <a:pPr algn="l" fontAlgn="base"/>
                      <a:r>
                        <a:rPr lang="en-US" sz="1400" dirty="0">
                          <a:solidFill>
                            <a:schemeClr val="tx1"/>
                          </a:solidFill>
                          <a:effectLst/>
                          <a:latin typeface="+mn-lt"/>
                        </a:rPr>
                        <a:t>Seven Spirits of God (</a:t>
                      </a:r>
                      <a:r>
                        <a:rPr lang="en-US" sz="1400" u="none" strike="noStrike" dirty="0">
                          <a:solidFill>
                            <a:schemeClr val="tx1"/>
                          </a:solidFill>
                          <a:effectLst/>
                          <a:latin typeface="+mn-lt"/>
                        </a:rPr>
                        <a:t>Revelation 4:5</a:t>
                      </a:r>
                      <a:r>
                        <a:rPr lang="en-US" sz="1400" dirty="0">
                          <a:solidFill>
                            <a:schemeClr val="tx1"/>
                          </a:solidFill>
                          <a:effectLst/>
                          <a:latin typeface="+mn-lt"/>
                        </a:rPr>
                        <a:t>)</a:t>
                      </a:r>
                    </a:p>
                  </a:txBody>
                  <a:tcPr marL="95250" marR="95250" marT="66675" marB="66675" anchor="ctr"/>
                </a:tc>
                <a:tc>
                  <a:txBody>
                    <a:bodyPr/>
                    <a:lstStyle/>
                    <a:p>
                      <a:pPr algn="l" fontAlgn="base"/>
                      <a:r>
                        <a:rPr lang="en-US" sz="1400" dirty="0">
                          <a:solidFill>
                            <a:schemeClr val="tx1"/>
                          </a:solidFill>
                          <a:effectLst/>
                          <a:latin typeface="+mn-lt"/>
                        </a:rPr>
                        <a:t>Joseph Smith Translation, Revelation 4:5 (in </a:t>
                      </a:r>
                      <a:r>
                        <a:rPr lang="en-US" sz="1400" u="none" strike="noStrike" dirty="0">
                          <a:solidFill>
                            <a:schemeClr val="tx1"/>
                          </a:solidFill>
                          <a:effectLst/>
                          <a:latin typeface="+mn-lt"/>
                        </a:rPr>
                        <a:t>Revelation 4:5, footnote </a:t>
                      </a:r>
                      <a:r>
                        <a:rPr lang="en-US" sz="1400" i="1" u="none" strike="noStrike" dirty="0">
                          <a:solidFill>
                            <a:schemeClr val="tx1"/>
                          </a:solidFill>
                          <a:effectLst/>
                          <a:latin typeface="+mn-lt"/>
                        </a:rPr>
                        <a:t>a</a:t>
                      </a:r>
                      <a:r>
                        <a:rPr lang="en-US" sz="1400" dirty="0">
                          <a:solidFill>
                            <a:schemeClr val="tx1"/>
                          </a:solidFill>
                          <a:effectLst/>
                          <a:latin typeface="+mn-lt"/>
                        </a:rPr>
                        <a:t>)</a:t>
                      </a: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3847716288"/>
                  </a:ext>
                </a:extLst>
              </a:tr>
              <a:tr h="346710">
                <a:tc>
                  <a:txBody>
                    <a:bodyPr/>
                    <a:lstStyle/>
                    <a:p>
                      <a:pPr algn="l" fontAlgn="base"/>
                      <a:r>
                        <a:rPr lang="en-US" sz="1400" dirty="0">
                          <a:solidFill>
                            <a:schemeClr val="tx1"/>
                          </a:solidFill>
                          <a:effectLst/>
                          <a:latin typeface="+mn-lt"/>
                        </a:rPr>
                        <a:t>Sea of glass (</a:t>
                      </a:r>
                      <a:r>
                        <a:rPr lang="en-US" sz="1400" u="none" strike="noStrike" dirty="0">
                          <a:solidFill>
                            <a:schemeClr val="tx1"/>
                          </a:solidFill>
                          <a:effectLst/>
                          <a:latin typeface="+mn-lt"/>
                        </a:rPr>
                        <a:t>Revelation 4:6</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77:1</a:t>
                      </a:r>
                      <a:r>
                        <a:rPr lang="en-US" sz="1400" dirty="0">
                          <a:solidFill>
                            <a:schemeClr val="tx1"/>
                          </a:solidFill>
                          <a:effectLst/>
                          <a:latin typeface="+mn-lt"/>
                        </a:rPr>
                        <a:t>; </a:t>
                      </a:r>
                      <a:r>
                        <a:rPr lang="en-US" sz="1400" u="none" strike="noStrike" dirty="0">
                          <a:solidFill>
                            <a:schemeClr val="tx1"/>
                          </a:solidFill>
                          <a:effectLst/>
                          <a:latin typeface="+mn-lt"/>
                        </a:rPr>
                        <a:t>130:6–9</a:t>
                      </a:r>
                      <a:endParaRPr lang="en-US" sz="1400" dirty="0">
                        <a:solidFill>
                          <a:schemeClr val="tx1"/>
                        </a:solidFill>
                        <a:effectLst/>
                        <a:latin typeface="+mn-lt"/>
                      </a:endParaRPr>
                    </a:p>
                  </a:txBody>
                  <a:tcPr marL="95250" marR="95250" marT="66675" marB="66675" anchor="ctr"/>
                </a:tc>
                <a:tc>
                  <a:txBody>
                    <a:bodyPr/>
                    <a:lstStyle/>
                    <a:p>
                      <a:pPr algn="l" fontAlgn="ctr"/>
                      <a:r>
                        <a:rPr lang="en-US" sz="1400">
                          <a:solidFill>
                            <a:schemeClr val="tx1"/>
                          </a:solidFill>
                          <a:effectLst/>
                          <a:latin typeface="+mn-lt"/>
                        </a:rPr>
                        <a:t> </a:t>
                      </a:r>
                    </a:p>
                  </a:txBody>
                  <a:tcPr marL="95250" marR="95250" marT="66675" marB="66675" anchor="ctr"/>
                </a:tc>
                <a:extLst>
                  <a:ext uri="{0D108BD9-81ED-4DB2-BD59-A6C34878D82A}">
                    <a16:rowId xmlns:a16="http://schemas.microsoft.com/office/drawing/2014/main" val="3789756855"/>
                  </a:ext>
                </a:extLst>
              </a:tr>
              <a:tr h="346710">
                <a:tc>
                  <a:txBody>
                    <a:bodyPr/>
                    <a:lstStyle/>
                    <a:p>
                      <a:pPr algn="l" fontAlgn="base"/>
                      <a:r>
                        <a:rPr lang="en-US" sz="1400" dirty="0">
                          <a:solidFill>
                            <a:schemeClr val="tx1"/>
                          </a:solidFill>
                          <a:effectLst/>
                          <a:latin typeface="+mn-lt"/>
                        </a:rPr>
                        <a:t>Four beasts (</a:t>
                      </a:r>
                      <a:r>
                        <a:rPr lang="en-US" sz="1400" u="none" strike="noStrike" dirty="0">
                          <a:solidFill>
                            <a:schemeClr val="tx1"/>
                          </a:solidFill>
                          <a:effectLst/>
                          <a:latin typeface="+mn-lt"/>
                        </a:rPr>
                        <a:t>Revelation 4:6–7</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77:2–3</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1030955504"/>
                  </a:ext>
                </a:extLst>
              </a:tr>
              <a:tr h="346710">
                <a:tc>
                  <a:txBody>
                    <a:bodyPr/>
                    <a:lstStyle/>
                    <a:p>
                      <a:pPr algn="l" fontAlgn="base"/>
                      <a:r>
                        <a:rPr lang="en-US" sz="1400" dirty="0">
                          <a:solidFill>
                            <a:schemeClr val="tx1"/>
                          </a:solidFill>
                          <a:effectLst/>
                          <a:latin typeface="+mn-lt"/>
                        </a:rPr>
                        <a:t>Beasts’ many eyes and six wings (</a:t>
                      </a:r>
                      <a:r>
                        <a:rPr lang="en-US" sz="1400" u="none" strike="noStrike" dirty="0">
                          <a:solidFill>
                            <a:schemeClr val="tx1"/>
                          </a:solidFill>
                          <a:effectLst/>
                          <a:latin typeface="+mn-lt"/>
                        </a:rPr>
                        <a:t>Revelation 4:8</a:t>
                      </a:r>
                      <a:r>
                        <a:rPr lang="en-US" sz="1400" dirty="0">
                          <a:solidFill>
                            <a:schemeClr val="tx1"/>
                          </a:solidFill>
                          <a:effectLst/>
                          <a:latin typeface="+mn-lt"/>
                        </a:rPr>
                        <a:t>)</a:t>
                      </a:r>
                    </a:p>
                  </a:txBody>
                  <a:tcPr marL="95250" marR="95250" marT="66675" marB="66675" anchor="ctr"/>
                </a:tc>
                <a:tc>
                  <a:txBody>
                    <a:bodyPr/>
                    <a:lstStyle/>
                    <a:p>
                      <a:pPr algn="l" fontAlgn="base"/>
                      <a:r>
                        <a:rPr lang="en-US" sz="1400" u="none" strike="noStrike" dirty="0">
                          <a:solidFill>
                            <a:schemeClr val="tx1"/>
                          </a:solidFill>
                          <a:effectLst/>
                          <a:latin typeface="+mn-lt"/>
                        </a:rPr>
                        <a:t>Doctrine and Covenants 77:4</a:t>
                      </a:r>
                      <a:endParaRPr lang="en-US" sz="1400" dirty="0">
                        <a:solidFill>
                          <a:schemeClr val="tx1"/>
                        </a:solidFill>
                        <a:effectLst/>
                        <a:latin typeface="+mn-lt"/>
                      </a:endParaRPr>
                    </a:p>
                  </a:txBody>
                  <a:tcPr marL="95250" marR="95250" marT="66675" marB="66675" anchor="ctr"/>
                </a:tc>
                <a:tc>
                  <a:txBody>
                    <a:bodyPr/>
                    <a:lstStyle/>
                    <a:p>
                      <a:pPr algn="l" fontAlgn="ctr"/>
                      <a:r>
                        <a:rPr lang="en-US" sz="1400" dirty="0">
                          <a:solidFill>
                            <a:schemeClr val="tx1"/>
                          </a:solidFill>
                          <a:effectLst/>
                          <a:latin typeface="+mn-lt"/>
                        </a:rPr>
                        <a:t> </a:t>
                      </a:r>
                    </a:p>
                  </a:txBody>
                  <a:tcPr marL="95250" marR="95250" marT="66675" marB="66675" anchor="ctr"/>
                </a:tc>
                <a:extLst>
                  <a:ext uri="{0D108BD9-81ED-4DB2-BD59-A6C34878D82A}">
                    <a16:rowId xmlns:a16="http://schemas.microsoft.com/office/drawing/2014/main" val="3222613775"/>
                  </a:ext>
                </a:extLst>
              </a:tr>
            </a:tbl>
          </a:graphicData>
        </a:graphic>
      </p:graphicFrame>
      <p:sp>
        <p:nvSpPr>
          <p:cNvPr id="5" name="TextBox 4"/>
          <p:cNvSpPr txBox="1"/>
          <p:nvPr/>
        </p:nvSpPr>
        <p:spPr>
          <a:xfrm>
            <a:off x="4867835" y="3376428"/>
            <a:ext cx="2393577" cy="523220"/>
          </a:xfrm>
          <a:prstGeom prst="rect">
            <a:avLst/>
          </a:prstGeom>
          <a:noFill/>
        </p:spPr>
        <p:txBody>
          <a:bodyPr wrap="square" rtlCol="0">
            <a:spAutoFit/>
          </a:bodyPr>
          <a:lstStyle/>
          <a:p>
            <a:pPr algn="ctr"/>
            <a:r>
              <a:rPr lang="en-US" sz="2800" dirty="0"/>
              <a:t>Revelation 4</a:t>
            </a:r>
            <a:endParaRPr lang="en-US" dirty="0"/>
          </a:p>
        </p:txBody>
      </p:sp>
      <p:sp>
        <p:nvSpPr>
          <p:cNvPr id="6" name="TextBox 5"/>
          <p:cNvSpPr txBox="1"/>
          <p:nvPr/>
        </p:nvSpPr>
        <p:spPr>
          <a:xfrm>
            <a:off x="4977652" y="29249"/>
            <a:ext cx="2393577" cy="523220"/>
          </a:xfrm>
          <a:prstGeom prst="rect">
            <a:avLst/>
          </a:prstGeom>
          <a:noFill/>
        </p:spPr>
        <p:txBody>
          <a:bodyPr wrap="square" rtlCol="0">
            <a:spAutoFit/>
          </a:bodyPr>
          <a:lstStyle/>
          <a:p>
            <a:pPr algn="ctr"/>
            <a:r>
              <a:rPr lang="en-US" sz="2800" dirty="0"/>
              <a:t>Revelation 4</a:t>
            </a:r>
            <a:endParaRPr lang="en-US" dirty="0"/>
          </a:p>
        </p:txBody>
      </p:sp>
    </p:spTree>
    <p:extLst>
      <p:ext uri="{BB962C8B-B14F-4D97-AF65-F5344CB8AC3E}">
        <p14:creationId xmlns:p14="http://schemas.microsoft.com/office/powerpoint/2010/main" val="3295010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10078</Words>
  <Application>Microsoft Office PowerPoint</Application>
  <PresentationFormat>Widescreen</PresentationFormat>
  <Paragraphs>918</Paragraphs>
  <Slides>97</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11" baseType="lpstr">
      <vt:lpstr>Arial</vt:lpstr>
      <vt:lpstr>Iskoola Pota</vt:lpstr>
      <vt:lpstr>Palatino</vt:lpstr>
      <vt:lpstr>Open Sans</vt:lpstr>
      <vt:lpstr>Papyrus</vt:lpstr>
      <vt:lpstr>Eras Demi ITC</vt:lpstr>
      <vt:lpstr>Arial Rounded MT Bold</vt:lpstr>
      <vt:lpstr>Calibri</vt:lpstr>
      <vt:lpstr>April Flowers</vt:lpstr>
      <vt:lpstr>Eras Bold ITC</vt:lpstr>
      <vt:lpstr>Calibri Light</vt:lpstr>
      <vt:lpstr>Abadi</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8</cp:revision>
  <dcterms:created xsi:type="dcterms:W3CDTF">2023-05-29T14:41:31Z</dcterms:created>
  <dcterms:modified xsi:type="dcterms:W3CDTF">2023-05-30T14:06:36Z</dcterms:modified>
</cp:coreProperties>
</file>