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Lst>
  <p:sldSz cx="12192000" cy="6858000"/>
  <p:notesSz cx="6858000" cy="9144000"/>
  <p:embeddedFontLst>
    <p:embeddedFont>
      <p:font typeface="Arial Rounded MT Bold" panose="020F0704030504030204" pitchFamily="34"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7A7620-B33F-4913-951A-B094BA160C8F}"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D361B-8474-450D-A8E1-9CC650998100}" type="slidenum">
              <a:rPr lang="en-US" smtClean="0"/>
              <a:t>‹#›</a:t>
            </a:fld>
            <a:endParaRPr lang="en-US"/>
          </a:p>
        </p:txBody>
      </p:sp>
    </p:spTree>
    <p:extLst>
      <p:ext uri="{BB962C8B-B14F-4D97-AF65-F5344CB8AC3E}">
        <p14:creationId xmlns:p14="http://schemas.microsoft.com/office/powerpoint/2010/main" val="28252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A7620-B33F-4913-951A-B094BA160C8F}"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D361B-8474-450D-A8E1-9CC650998100}" type="slidenum">
              <a:rPr lang="en-US" smtClean="0"/>
              <a:t>‹#›</a:t>
            </a:fld>
            <a:endParaRPr lang="en-US"/>
          </a:p>
        </p:txBody>
      </p:sp>
    </p:spTree>
    <p:extLst>
      <p:ext uri="{BB962C8B-B14F-4D97-AF65-F5344CB8AC3E}">
        <p14:creationId xmlns:p14="http://schemas.microsoft.com/office/powerpoint/2010/main" val="164980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A7620-B33F-4913-951A-B094BA160C8F}"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D361B-8474-450D-A8E1-9CC650998100}" type="slidenum">
              <a:rPr lang="en-US" smtClean="0"/>
              <a:t>‹#›</a:t>
            </a:fld>
            <a:endParaRPr lang="en-US"/>
          </a:p>
        </p:txBody>
      </p:sp>
    </p:spTree>
    <p:extLst>
      <p:ext uri="{BB962C8B-B14F-4D97-AF65-F5344CB8AC3E}">
        <p14:creationId xmlns:p14="http://schemas.microsoft.com/office/powerpoint/2010/main" val="236254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A7620-B33F-4913-951A-B094BA160C8F}"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D361B-8474-450D-A8E1-9CC650998100}" type="slidenum">
              <a:rPr lang="en-US" smtClean="0"/>
              <a:t>‹#›</a:t>
            </a:fld>
            <a:endParaRPr lang="en-US"/>
          </a:p>
        </p:txBody>
      </p:sp>
    </p:spTree>
    <p:extLst>
      <p:ext uri="{BB962C8B-B14F-4D97-AF65-F5344CB8AC3E}">
        <p14:creationId xmlns:p14="http://schemas.microsoft.com/office/powerpoint/2010/main" val="125271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7A7620-B33F-4913-951A-B094BA160C8F}"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D361B-8474-450D-A8E1-9CC650998100}" type="slidenum">
              <a:rPr lang="en-US" smtClean="0"/>
              <a:t>‹#›</a:t>
            </a:fld>
            <a:endParaRPr lang="en-US"/>
          </a:p>
        </p:txBody>
      </p:sp>
    </p:spTree>
    <p:extLst>
      <p:ext uri="{BB962C8B-B14F-4D97-AF65-F5344CB8AC3E}">
        <p14:creationId xmlns:p14="http://schemas.microsoft.com/office/powerpoint/2010/main" val="123672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7A7620-B33F-4913-951A-B094BA160C8F}"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D361B-8474-450D-A8E1-9CC650998100}" type="slidenum">
              <a:rPr lang="en-US" smtClean="0"/>
              <a:t>‹#›</a:t>
            </a:fld>
            <a:endParaRPr lang="en-US"/>
          </a:p>
        </p:txBody>
      </p:sp>
    </p:spTree>
    <p:extLst>
      <p:ext uri="{BB962C8B-B14F-4D97-AF65-F5344CB8AC3E}">
        <p14:creationId xmlns:p14="http://schemas.microsoft.com/office/powerpoint/2010/main" val="351554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7A7620-B33F-4913-951A-B094BA160C8F}" type="datetimeFigureOut">
              <a:rPr lang="en-US" smtClean="0"/>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D361B-8474-450D-A8E1-9CC650998100}" type="slidenum">
              <a:rPr lang="en-US" smtClean="0"/>
              <a:t>‹#›</a:t>
            </a:fld>
            <a:endParaRPr lang="en-US"/>
          </a:p>
        </p:txBody>
      </p:sp>
    </p:spTree>
    <p:extLst>
      <p:ext uri="{BB962C8B-B14F-4D97-AF65-F5344CB8AC3E}">
        <p14:creationId xmlns:p14="http://schemas.microsoft.com/office/powerpoint/2010/main" val="217654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7A7620-B33F-4913-951A-B094BA160C8F}" type="datetimeFigureOut">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D361B-8474-450D-A8E1-9CC650998100}" type="slidenum">
              <a:rPr lang="en-US" smtClean="0"/>
              <a:t>‹#›</a:t>
            </a:fld>
            <a:endParaRPr lang="en-US"/>
          </a:p>
        </p:txBody>
      </p:sp>
    </p:spTree>
    <p:extLst>
      <p:ext uri="{BB962C8B-B14F-4D97-AF65-F5344CB8AC3E}">
        <p14:creationId xmlns:p14="http://schemas.microsoft.com/office/powerpoint/2010/main" val="101253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A7620-B33F-4913-951A-B094BA160C8F}" type="datetimeFigureOut">
              <a:rPr lang="en-US" smtClean="0"/>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D361B-8474-450D-A8E1-9CC650998100}" type="slidenum">
              <a:rPr lang="en-US" smtClean="0"/>
              <a:t>‹#›</a:t>
            </a:fld>
            <a:endParaRPr lang="en-US"/>
          </a:p>
        </p:txBody>
      </p:sp>
    </p:spTree>
    <p:extLst>
      <p:ext uri="{BB962C8B-B14F-4D97-AF65-F5344CB8AC3E}">
        <p14:creationId xmlns:p14="http://schemas.microsoft.com/office/powerpoint/2010/main" val="418120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A7620-B33F-4913-951A-B094BA160C8F}"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D361B-8474-450D-A8E1-9CC650998100}" type="slidenum">
              <a:rPr lang="en-US" smtClean="0"/>
              <a:t>‹#›</a:t>
            </a:fld>
            <a:endParaRPr lang="en-US"/>
          </a:p>
        </p:txBody>
      </p:sp>
    </p:spTree>
    <p:extLst>
      <p:ext uri="{BB962C8B-B14F-4D97-AF65-F5344CB8AC3E}">
        <p14:creationId xmlns:p14="http://schemas.microsoft.com/office/powerpoint/2010/main" val="169471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A7620-B33F-4913-951A-B094BA160C8F}"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D361B-8474-450D-A8E1-9CC650998100}" type="slidenum">
              <a:rPr lang="en-US" smtClean="0"/>
              <a:t>‹#›</a:t>
            </a:fld>
            <a:endParaRPr lang="en-US"/>
          </a:p>
        </p:txBody>
      </p:sp>
    </p:spTree>
    <p:extLst>
      <p:ext uri="{BB962C8B-B14F-4D97-AF65-F5344CB8AC3E}">
        <p14:creationId xmlns:p14="http://schemas.microsoft.com/office/powerpoint/2010/main" val="422203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A7620-B33F-4913-951A-B094BA160C8F}" type="datetimeFigureOut">
              <a:rPr lang="en-US" smtClean="0"/>
              <a:t>6/23/2020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D361B-8474-450D-A8E1-9CC650998100}" type="slidenum">
              <a:rPr lang="en-US" smtClean="0"/>
              <a:t>‹#›</a:t>
            </a:fld>
            <a:endParaRPr lang="en-US"/>
          </a:p>
        </p:txBody>
      </p:sp>
    </p:spTree>
    <p:extLst>
      <p:ext uri="{BB962C8B-B14F-4D97-AF65-F5344CB8AC3E}">
        <p14:creationId xmlns:p14="http://schemas.microsoft.com/office/powerpoint/2010/main" val="2607697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hyperlink" Target="https://www.google.com/url?sa=i&amp;rct=j&amp;q=&amp;esrc=s&amp;frm=1&amp;source=images&amp;cd=&amp;cad=rja&amp;docid=F3LC6OR5SUB5oM&amp;tbnid=NOr46sKrxC7LhM:&amp;ved=0CAUQjRw&amp;url=https://www.lds.org/manual/book-of-mormon-student-study-guide/jacob-5-6?lang=eng&amp;ei=YpMSUfWzIOXX2QWRt4HoAQ&amp;psig=AFQjCNGkXp7mk54v1IMlo6zZUQ0Ceu3MGA&amp;ust=13602582651626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A4D8F5-18D6-4751-A11E-8D6BA6E59698}"/>
              </a:ext>
            </a:extLst>
          </p:cNvPr>
          <p:cNvPicPr>
            <a:picLocks noChangeAspect="1"/>
          </p:cNvPicPr>
          <p:nvPr/>
        </p:nvPicPr>
        <p:blipFill rotWithShape="1">
          <a:blip r:embed="rId2">
            <a:extLst>
              <a:ext uri="{28A0092B-C50C-407E-A947-70E740481C1C}">
                <a14:useLocalDpi xmlns:a14="http://schemas.microsoft.com/office/drawing/2010/main" val="0"/>
              </a:ext>
            </a:extLst>
          </a:blip>
          <a:srcRect l="393" r="666"/>
          <a:stretch/>
        </p:blipFill>
        <p:spPr>
          <a:xfrm>
            <a:off x="0" y="0"/>
            <a:ext cx="12191999" cy="6858000"/>
          </a:xfrm>
          <a:prstGeom prst="rect">
            <a:avLst/>
          </a:prstGeom>
        </p:spPr>
      </p:pic>
    </p:spTree>
    <p:extLst>
      <p:ext uri="{BB962C8B-B14F-4D97-AF65-F5344CB8AC3E}">
        <p14:creationId xmlns:p14="http://schemas.microsoft.com/office/powerpoint/2010/main" val="3585208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5" name="TextBox 4"/>
          <p:cNvSpPr txBox="1"/>
          <p:nvPr/>
        </p:nvSpPr>
        <p:spPr>
          <a:xfrm>
            <a:off x="588819" y="1506683"/>
            <a:ext cx="4724400" cy="2031325"/>
          </a:xfrm>
          <a:prstGeom prst="rect">
            <a:avLst/>
          </a:prstGeom>
          <a:noFill/>
        </p:spPr>
        <p:txBody>
          <a:bodyPr wrap="square" rtlCol="0">
            <a:spAutoFit/>
          </a:bodyPr>
          <a:lstStyle/>
          <a:p>
            <a:r>
              <a:rPr lang="en-US" dirty="0">
                <a:solidFill>
                  <a:schemeClr val="bg1"/>
                </a:solidFill>
              </a:rPr>
              <a:t>“In the last days there would be many vines, many folds, and many trees, yet there would be only one true olive-tree.”</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7" name="TextBox 6"/>
          <p:cNvSpPr txBox="1"/>
          <p:nvPr/>
        </p:nvSpPr>
        <p:spPr>
          <a:xfrm>
            <a:off x="1905000" y="152401"/>
            <a:ext cx="84582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The True Olive Tree</a:t>
            </a:r>
          </a:p>
        </p:txBody>
      </p:sp>
      <p:sp>
        <p:nvSpPr>
          <p:cNvPr id="8" name="TextBox 7"/>
          <p:cNvSpPr txBox="1"/>
          <p:nvPr/>
        </p:nvSpPr>
        <p:spPr>
          <a:xfrm>
            <a:off x="246530" y="6427591"/>
            <a:ext cx="9144000" cy="400110"/>
          </a:xfrm>
          <a:prstGeom prst="rect">
            <a:avLst/>
          </a:prstGeom>
          <a:noFill/>
        </p:spPr>
        <p:txBody>
          <a:bodyPr wrap="square" rtlCol="0">
            <a:spAutoFit/>
          </a:bodyPr>
          <a:lstStyle/>
          <a:p>
            <a:r>
              <a:rPr lang="en-US" sz="2000" dirty="0">
                <a:solidFill>
                  <a:schemeClr val="bg1"/>
                </a:solidFill>
              </a:rPr>
              <a:t>1 Nephi 15:16-17</a:t>
            </a:r>
          </a:p>
        </p:txBody>
      </p:sp>
      <p:sp>
        <p:nvSpPr>
          <p:cNvPr id="6" name="TextBox 5"/>
          <p:cNvSpPr txBox="1"/>
          <p:nvPr/>
        </p:nvSpPr>
        <p:spPr>
          <a:xfrm>
            <a:off x="7743040" y="2299395"/>
            <a:ext cx="4074459" cy="3170099"/>
          </a:xfrm>
          <a:prstGeom prst="rect">
            <a:avLst/>
          </a:prstGeom>
          <a:noFill/>
        </p:spPr>
        <p:txBody>
          <a:bodyPr wrap="square" rtlCol="0">
            <a:spAutoFit/>
          </a:bodyPr>
          <a:lstStyle/>
          <a:p>
            <a:r>
              <a:rPr lang="en-US" sz="2000" dirty="0">
                <a:solidFill>
                  <a:schemeClr val="bg1"/>
                </a:solidFill>
              </a:rPr>
              <a:t>“On both hemispheres the chosen seed, having broken their covenants, would be scattered by Gentiles before the day of their restoration to those covenants. In the last days the gospel would go preferential first to the Gentiles and then to the Jews.”</a:t>
            </a:r>
          </a:p>
          <a:p>
            <a:r>
              <a:rPr lang="en-US" sz="2000" dirty="0">
                <a:solidFill>
                  <a:schemeClr val="bg1"/>
                </a:solidFill>
              </a:rPr>
              <a:t>--Joseph Fielding McConkie and Robert L. Millet</a:t>
            </a:r>
          </a:p>
          <a:p>
            <a:endParaRPr lang="en-US" sz="2000" dirty="0">
              <a:solidFill>
                <a:schemeClr val="bg1"/>
              </a:solidFill>
            </a:endParaRPr>
          </a:p>
        </p:txBody>
      </p:sp>
      <p:pic>
        <p:nvPicPr>
          <p:cNvPr id="32770" name="Picture 2" descr="https://www.lds.org/bc/content/shared/content/images/gospel-library/magazine/en06oct74_map.jpg"/>
          <p:cNvPicPr>
            <a:picLocks noChangeAspect="1" noChangeArrowheads="1"/>
          </p:cNvPicPr>
          <p:nvPr/>
        </p:nvPicPr>
        <p:blipFill>
          <a:blip r:embed="rId4" cstate="print"/>
          <a:srcRect/>
          <a:stretch>
            <a:fillRect/>
          </a:stretch>
        </p:blipFill>
        <p:spPr bwMode="auto">
          <a:xfrm>
            <a:off x="1724661" y="2667000"/>
            <a:ext cx="5643879" cy="3352800"/>
          </a:xfrm>
          <a:prstGeom prst="rect">
            <a:avLst/>
          </a:prstGeom>
          <a:noFill/>
        </p:spPr>
      </p:pic>
      <p:grpSp>
        <p:nvGrpSpPr>
          <p:cNvPr id="11" name="Group 10"/>
          <p:cNvGrpSpPr/>
          <p:nvPr/>
        </p:nvGrpSpPr>
        <p:grpSpPr>
          <a:xfrm>
            <a:off x="8634580" y="5369634"/>
            <a:ext cx="2203427" cy="1300331"/>
            <a:chOff x="8615726" y="5469494"/>
            <a:chExt cx="2203427" cy="1300331"/>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5726" y="5469494"/>
              <a:ext cx="1021334" cy="127666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0345" y="5469494"/>
              <a:ext cx="928808" cy="1300331"/>
            </a:xfrm>
            <a:prstGeom prst="rect">
              <a:avLst/>
            </a:prstGeom>
          </p:spPr>
        </p:pic>
      </p:grpSp>
      <p:sp>
        <p:nvSpPr>
          <p:cNvPr id="2" name="Rectangle 1"/>
          <p:cNvSpPr/>
          <p:nvPr/>
        </p:nvSpPr>
        <p:spPr>
          <a:xfrm>
            <a:off x="4769600" y="812862"/>
            <a:ext cx="2783583" cy="461665"/>
          </a:xfrm>
          <a:prstGeom prst="rect">
            <a:avLst/>
          </a:prstGeom>
        </p:spPr>
        <p:txBody>
          <a:bodyPr wrap="none">
            <a:spAutoFit/>
          </a:bodyPr>
          <a:lstStyle/>
          <a:p>
            <a:r>
              <a:rPr lang="en-US" sz="2400" dirty="0">
                <a:solidFill>
                  <a:schemeClr val="bg1"/>
                </a:solidFill>
              </a:rPr>
              <a:t>The Restored Church</a:t>
            </a:r>
          </a:p>
        </p:txBody>
      </p:sp>
    </p:spTree>
    <p:extLst>
      <p:ext uri="{BB962C8B-B14F-4D97-AF65-F5344CB8AC3E}">
        <p14:creationId xmlns:p14="http://schemas.microsoft.com/office/powerpoint/2010/main" val="292370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5" name="TextBox 4"/>
          <p:cNvSpPr txBox="1"/>
          <p:nvPr/>
        </p:nvSpPr>
        <p:spPr>
          <a:xfrm>
            <a:off x="1156447" y="914401"/>
            <a:ext cx="9130553" cy="3785652"/>
          </a:xfrm>
          <a:prstGeom prst="rect">
            <a:avLst/>
          </a:prstGeom>
          <a:noFill/>
        </p:spPr>
        <p:txBody>
          <a:bodyPr wrap="square" rtlCol="0">
            <a:spAutoFit/>
          </a:bodyPr>
          <a:lstStyle/>
          <a:p>
            <a:pPr fontAlgn="base"/>
            <a:r>
              <a:rPr lang="en-US" sz="2400" dirty="0">
                <a:solidFill>
                  <a:schemeClr val="bg1"/>
                </a:solidFill>
              </a:rPr>
              <a:t>1. “In the __________ … we can find the power to resist temptation.”</a:t>
            </a:r>
          </a:p>
          <a:p>
            <a:pPr fontAlgn="base"/>
            <a:endParaRPr lang="en-US" sz="2400" dirty="0">
              <a:solidFill>
                <a:schemeClr val="bg1"/>
              </a:solidFill>
            </a:endParaRPr>
          </a:p>
          <a:p>
            <a:pPr fontAlgn="base"/>
            <a:r>
              <a:rPr lang="en-US" sz="2400" dirty="0">
                <a:solidFill>
                  <a:schemeClr val="bg1"/>
                </a:solidFill>
              </a:rPr>
              <a:t>2. “The __________ … has the power to fortify the Saints and arm them with the Spirit.”</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3. “His __________ is one of the most valuable gifts He has given us.”</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7" name="TextBox 6"/>
          <p:cNvSpPr txBox="1"/>
          <p:nvPr/>
        </p:nvSpPr>
        <p:spPr>
          <a:xfrm>
            <a:off x="1905000" y="152401"/>
            <a:ext cx="84582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Fill in Blanks</a:t>
            </a:r>
          </a:p>
        </p:txBody>
      </p:sp>
      <p:sp>
        <p:nvSpPr>
          <p:cNvPr id="8" name="TextBox 7"/>
          <p:cNvSpPr txBox="1"/>
          <p:nvPr/>
        </p:nvSpPr>
        <p:spPr>
          <a:xfrm>
            <a:off x="228600" y="6393329"/>
            <a:ext cx="9144000" cy="400110"/>
          </a:xfrm>
          <a:prstGeom prst="rect">
            <a:avLst/>
          </a:prstGeom>
          <a:noFill/>
        </p:spPr>
        <p:txBody>
          <a:bodyPr wrap="square" rtlCol="0">
            <a:spAutoFit/>
          </a:bodyPr>
          <a:lstStyle/>
          <a:p>
            <a:r>
              <a:rPr lang="en-US" sz="2000" dirty="0">
                <a:solidFill>
                  <a:schemeClr val="bg1"/>
                </a:solidFill>
              </a:rPr>
              <a:t>1 Nephi 23-24</a:t>
            </a:r>
          </a:p>
        </p:txBody>
      </p:sp>
      <p:sp>
        <p:nvSpPr>
          <p:cNvPr id="9" name="TextBox 8"/>
          <p:cNvSpPr txBox="1"/>
          <p:nvPr/>
        </p:nvSpPr>
        <p:spPr>
          <a:xfrm>
            <a:off x="2537011" y="914401"/>
            <a:ext cx="1752600" cy="369332"/>
          </a:xfrm>
          <a:prstGeom prst="rect">
            <a:avLst/>
          </a:prstGeom>
          <a:noFill/>
        </p:spPr>
        <p:txBody>
          <a:bodyPr wrap="square" rtlCol="0">
            <a:spAutoFit/>
          </a:bodyPr>
          <a:lstStyle/>
          <a:p>
            <a:r>
              <a:rPr lang="en-US" dirty="0">
                <a:solidFill>
                  <a:srgbClr val="FFFF00"/>
                </a:solidFill>
              </a:rPr>
              <a:t>Word of God</a:t>
            </a:r>
          </a:p>
        </p:txBody>
      </p:sp>
      <p:sp>
        <p:nvSpPr>
          <p:cNvPr id="10" name="TextBox 9"/>
          <p:cNvSpPr txBox="1"/>
          <p:nvPr/>
        </p:nvSpPr>
        <p:spPr>
          <a:xfrm>
            <a:off x="2442882" y="1651577"/>
            <a:ext cx="1752600" cy="369332"/>
          </a:xfrm>
          <a:prstGeom prst="rect">
            <a:avLst/>
          </a:prstGeom>
          <a:noFill/>
        </p:spPr>
        <p:txBody>
          <a:bodyPr wrap="square" rtlCol="0">
            <a:spAutoFit/>
          </a:bodyPr>
          <a:lstStyle/>
          <a:p>
            <a:r>
              <a:rPr lang="en-US" dirty="0">
                <a:solidFill>
                  <a:srgbClr val="FFFF00"/>
                </a:solidFill>
              </a:rPr>
              <a:t>Word of God</a:t>
            </a:r>
          </a:p>
        </p:txBody>
      </p:sp>
      <p:sp>
        <p:nvSpPr>
          <p:cNvPr id="11" name="TextBox 10"/>
          <p:cNvSpPr txBox="1"/>
          <p:nvPr/>
        </p:nvSpPr>
        <p:spPr>
          <a:xfrm>
            <a:off x="2413746" y="3083583"/>
            <a:ext cx="1752600" cy="369332"/>
          </a:xfrm>
          <a:prstGeom prst="rect">
            <a:avLst/>
          </a:prstGeom>
          <a:noFill/>
        </p:spPr>
        <p:txBody>
          <a:bodyPr wrap="square" rtlCol="0">
            <a:spAutoFit/>
          </a:bodyPr>
          <a:lstStyle/>
          <a:p>
            <a:r>
              <a:rPr lang="en-US" dirty="0">
                <a:solidFill>
                  <a:srgbClr val="FFFF00"/>
                </a:solidFill>
              </a:rPr>
              <a:t>Word</a:t>
            </a:r>
          </a:p>
        </p:txBody>
      </p:sp>
      <p:pic>
        <p:nvPicPr>
          <p:cNvPr id="34818" name="Picture 2" descr="http://2.bp.blogspot.com/-tYs3C9tCpgw/T72DhvuH7fI/AAAAAAAABcw/UhnmLWYsAtY/s1600/hold+to+the+rod"/>
          <p:cNvPicPr>
            <a:picLocks noChangeAspect="1" noChangeArrowheads="1"/>
          </p:cNvPicPr>
          <p:nvPr/>
        </p:nvPicPr>
        <p:blipFill>
          <a:blip r:embed="rId4" cstate="print"/>
          <a:srcRect/>
          <a:stretch>
            <a:fillRect/>
          </a:stretch>
        </p:blipFill>
        <p:spPr bwMode="auto">
          <a:xfrm>
            <a:off x="4679576" y="3881717"/>
            <a:ext cx="2725271" cy="2725271"/>
          </a:xfrm>
          <a:prstGeom prst="rect">
            <a:avLst/>
          </a:prstGeom>
          <a:noFill/>
        </p:spPr>
      </p:pic>
    </p:spTree>
    <p:extLst>
      <p:ext uri="{BB962C8B-B14F-4D97-AF65-F5344CB8AC3E}">
        <p14:creationId xmlns:p14="http://schemas.microsoft.com/office/powerpoint/2010/main" val="14914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5" name="TextBox 4"/>
          <p:cNvSpPr txBox="1"/>
          <p:nvPr/>
        </p:nvSpPr>
        <p:spPr>
          <a:xfrm>
            <a:off x="4191000" y="771063"/>
            <a:ext cx="4724400" cy="646331"/>
          </a:xfrm>
          <a:prstGeom prst="rect">
            <a:avLst/>
          </a:prstGeom>
          <a:noFill/>
        </p:spPr>
        <p:txBody>
          <a:bodyPr wrap="square" rtlCol="0">
            <a:spAutoFit/>
          </a:bodyPr>
          <a:lstStyle/>
          <a:p>
            <a:pPr fontAlgn="base"/>
            <a:r>
              <a:rPr lang="en-US" dirty="0">
                <a:solidFill>
                  <a:schemeClr val="bg1"/>
                </a:solidFill>
              </a:rPr>
              <a:t>To Hearken--To Hold fast= To Mind; to regard with care; to take notice of; to attend to;</a:t>
            </a:r>
          </a:p>
        </p:txBody>
      </p:sp>
      <p:sp>
        <p:nvSpPr>
          <p:cNvPr id="7" name="TextBox 6"/>
          <p:cNvSpPr txBox="1"/>
          <p:nvPr/>
        </p:nvSpPr>
        <p:spPr>
          <a:xfrm>
            <a:off x="1905000" y="152401"/>
            <a:ext cx="84582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Heed</a:t>
            </a:r>
          </a:p>
        </p:txBody>
      </p:sp>
      <p:sp>
        <p:nvSpPr>
          <p:cNvPr id="8" name="TextBox 7"/>
          <p:cNvSpPr txBox="1"/>
          <p:nvPr/>
        </p:nvSpPr>
        <p:spPr>
          <a:xfrm>
            <a:off x="0" y="6483935"/>
            <a:ext cx="9144000" cy="400110"/>
          </a:xfrm>
          <a:prstGeom prst="rect">
            <a:avLst/>
          </a:prstGeom>
          <a:noFill/>
        </p:spPr>
        <p:txBody>
          <a:bodyPr wrap="square" rtlCol="0">
            <a:spAutoFit/>
          </a:bodyPr>
          <a:lstStyle/>
          <a:p>
            <a:r>
              <a:rPr lang="en-US" sz="2000" dirty="0">
                <a:solidFill>
                  <a:schemeClr val="bg1"/>
                </a:solidFill>
              </a:rPr>
              <a:t>1 Nephi 15:25</a:t>
            </a:r>
          </a:p>
        </p:txBody>
      </p:sp>
      <p:sp>
        <p:nvSpPr>
          <p:cNvPr id="9" name="TextBox 8"/>
          <p:cNvSpPr txBox="1"/>
          <p:nvPr/>
        </p:nvSpPr>
        <p:spPr>
          <a:xfrm>
            <a:off x="571499" y="3834997"/>
            <a:ext cx="4390465" cy="2031325"/>
          </a:xfrm>
          <a:prstGeom prst="rect">
            <a:avLst/>
          </a:prstGeom>
          <a:noFill/>
        </p:spPr>
        <p:txBody>
          <a:bodyPr wrap="square" rtlCol="0">
            <a:spAutoFit/>
          </a:bodyPr>
          <a:lstStyle/>
          <a:p>
            <a:pPr fontAlgn="base"/>
            <a:r>
              <a:rPr lang="en-US" dirty="0">
                <a:solidFill>
                  <a:schemeClr val="bg1"/>
                </a:solidFill>
              </a:rPr>
              <a:t>“It is understood that as you continue to heed the Lord, you will not waver, vacillate, or complain, but rather, you will weather the storm and persevere no matter what you may be called upon to endure” </a:t>
            </a:r>
          </a:p>
          <a:p>
            <a:pPr fontAlgn="base"/>
            <a:r>
              <a:rPr lang="en-US" dirty="0">
                <a:solidFill>
                  <a:schemeClr val="bg1"/>
                </a:solidFill>
              </a:rPr>
              <a:t>--K. Douglas Bassett</a:t>
            </a:r>
          </a:p>
          <a:p>
            <a:pPr fontAlgn="base"/>
            <a:endParaRPr lang="en-US" dirty="0">
              <a:solidFill>
                <a:schemeClr val="bg1"/>
              </a:solidFill>
            </a:endParaRPr>
          </a:p>
        </p:txBody>
      </p:sp>
      <p:sp>
        <p:nvSpPr>
          <p:cNvPr id="10" name="TextBox 9"/>
          <p:cNvSpPr txBox="1"/>
          <p:nvPr/>
        </p:nvSpPr>
        <p:spPr>
          <a:xfrm>
            <a:off x="5638800" y="2003182"/>
            <a:ext cx="4724400" cy="3139321"/>
          </a:xfrm>
          <a:prstGeom prst="rect">
            <a:avLst/>
          </a:prstGeom>
          <a:noFill/>
        </p:spPr>
        <p:txBody>
          <a:bodyPr wrap="square" rtlCol="0">
            <a:spAutoFit/>
          </a:bodyPr>
          <a:lstStyle/>
          <a:p>
            <a:pPr fontAlgn="base"/>
            <a:r>
              <a:rPr lang="en-US" dirty="0">
                <a:solidFill>
                  <a:schemeClr val="bg1"/>
                </a:solidFill>
              </a:rPr>
              <a:t>What can I do to Give Heed to the Lord?</a:t>
            </a:r>
          </a:p>
          <a:p>
            <a:pPr fontAlgn="base"/>
            <a:endParaRPr lang="en-US" dirty="0">
              <a:solidFill>
                <a:schemeClr val="bg1"/>
              </a:solidFill>
            </a:endParaRPr>
          </a:p>
          <a:p>
            <a:pPr fontAlgn="base"/>
            <a:r>
              <a:rPr lang="en-US" dirty="0">
                <a:solidFill>
                  <a:schemeClr val="bg1"/>
                </a:solidFill>
              </a:rPr>
              <a:t>Daily Scripture Study</a:t>
            </a:r>
          </a:p>
          <a:p>
            <a:pPr fontAlgn="base"/>
            <a:endParaRPr lang="en-US" dirty="0">
              <a:solidFill>
                <a:schemeClr val="bg1"/>
              </a:solidFill>
            </a:endParaRPr>
          </a:p>
          <a:p>
            <a:pPr fontAlgn="base"/>
            <a:r>
              <a:rPr lang="en-US" dirty="0">
                <a:solidFill>
                  <a:schemeClr val="bg1"/>
                </a:solidFill>
              </a:rPr>
              <a:t>Listening to counsel of Church leaders</a:t>
            </a:r>
          </a:p>
          <a:p>
            <a:pPr fontAlgn="base"/>
            <a:endParaRPr lang="en-US" dirty="0">
              <a:solidFill>
                <a:schemeClr val="bg1"/>
              </a:solidFill>
            </a:endParaRPr>
          </a:p>
          <a:p>
            <a:pPr fontAlgn="base"/>
            <a:r>
              <a:rPr lang="en-US" dirty="0">
                <a:solidFill>
                  <a:schemeClr val="bg1"/>
                </a:solidFill>
              </a:rPr>
              <a:t>Seek and follow personal revelation through prayer</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11" name="TextBox 10"/>
          <p:cNvSpPr txBox="1"/>
          <p:nvPr/>
        </p:nvSpPr>
        <p:spPr>
          <a:xfrm>
            <a:off x="5638800" y="4724400"/>
            <a:ext cx="4724400" cy="1815882"/>
          </a:xfrm>
          <a:prstGeom prst="rect">
            <a:avLst/>
          </a:prstGeom>
          <a:noFill/>
        </p:spPr>
        <p:txBody>
          <a:bodyPr wrap="square" rtlCol="0">
            <a:spAutoFit/>
          </a:bodyPr>
          <a:lstStyle/>
          <a:p>
            <a:pPr fontAlgn="base"/>
            <a:r>
              <a:rPr lang="en-US" sz="2800" dirty="0">
                <a:solidFill>
                  <a:srgbClr val="FFFF00"/>
                </a:solidFill>
              </a:rPr>
              <a:t>Studying and following the word of God daily strengthens us against Satan’s temptations.</a:t>
            </a:r>
          </a:p>
          <a:p>
            <a:pPr fontAlgn="base"/>
            <a:endParaRPr lang="en-US" sz="2800" dirty="0">
              <a:solidFill>
                <a:srgbClr val="FFFF00"/>
              </a:solidFill>
            </a:endParaRPr>
          </a:p>
        </p:txBody>
      </p:sp>
      <p:pic>
        <p:nvPicPr>
          <p:cNvPr id="33794" name="Picture 2" descr="http://hammer.ucla.edu/image/4315/600/450.JPG"/>
          <p:cNvPicPr>
            <a:picLocks noChangeAspect="1" noChangeArrowheads="1"/>
          </p:cNvPicPr>
          <p:nvPr/>
        </p:nvPicPr>
        <p:blipFill>
          <a:blip r:embed="rId4" cstate="print"/>
          <a:srcRect/>
          <a:stretch>
            <a:fillRect/>
          </a:stretch>
        </p:blipFill>
        <p:spPr bwMode="auto">
          <a:xfrm>
            <a:off x="838200" y="1705148"/>
            <a:ext cx="2819400" cy="1879600"/>
          </a:xfrm>
          <a:prstGeom prst="rect">
            <a:avLst/>
          </a:prstGeom>
          <a:noFill/>
        </p:spPr>
      </p:pic>
    </p:spTree>
    <p:extLst>
      <p:ext uri="{BB962C8B-B14F-4D97-AF65-F5344CB8AC3E}">
        <p14:creationId xmlns:p14="http://schemas.microsoft.com/office/powerpoint/2010/main" val="1169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12" name="Rectangle 11"/>
          <p:cNvSpPr/>
          <p:nvPr/>
        </p:nvSpPr>
        <p:spPr>
          <a:xfrm>
            <a:off x="2667000" y="1371600"/>
            <a:ext cx="7391400" cy="2677656"/>
          </a:xfrm>
          <a:prstGeom prst="rect">
            <a:avLst/>
          </a:prstGeom>
        </p:spPr>
        <p:txBody>
          <a:bodyPr wrap="square">
            <a:spAutoFit/>
          </a:bodyPr>
          <a:lstStyle/>
          <a:p>
            <a:pPr fontAlgn="base"/>
            <a:r>
              <a:rPr lang="en-US" sz="2400" dirty="0">
                <a:solidFill>
                  <a:schemeClr val="bg1"/>
                </a:solidFill>
              </a:rPr>
              <a:t>“So essential are these truths that Heavenly Father gave both Lehi and Nephi visions vividly representing the word of God as a rod of iron. Both father and son learned that holding to this strong, unbending, utterly reliable guide is the </a:t>
            </a:r>
            <a:r>
              <a:rPr lang="en-US" sz="2400" i="1" dirty="0">
                <a:solidFill>
                  <a:schemeClr val="bg1"/>
                </a:solidFill>
              </a:rPr>
              <a:t>only</a:t>
            </a:r>
            <a:r>
              <a:rPr lang="en-US" sz="2400" dirty="0">
                <a:solidFill>
                  <a:schemeClr val="bg1"/>
                </a:solidFill>
              </a:rPr>
              <a:t> way to stay on that strait and narrow path that leads to our Savior”</a:t>
            </a:r>
            <a:r>
              <a:rPr lang="en-US" sz="2400" dirty="0"/>
              <a:t> </a:t>
            </a:r>
          </a:p>
          <a:p>
            <a:pPr fontAlgn="base"/>
            <a:r>
              <a:rPr lang="en-US" sz="2400" dirty="0">
                <a:solidFill>
                  <a:schemeClr val="bg1"/>
                </a:solidFill>
              </a:rPr>
              <a:t>--Robert D. Hales</a:t>
            </a:r>
          </a:p>
        </p:txBody>
      </p:sp>
      <p:pic>
        <p:nvPicPr>
          <p:cNvPr id="35842" name="Picture 2" descr="http://www.lds.org/bc/content/shared/content/images/leaders/robert-d-hales-large.jpg"/>
          <p:cNvPicPr>
            <a:picLocks noChangeAspect="1" noChangeArrowheads="1"/>
          </p:cNvPicPr>
          <p:nvPr/>
        </p:nvPicPr>
        <p:blipFill>
          <a:blip r:embed="rId4" cstate="print"/>
          <a:srcRect/>
          <a:stretch>
            <a:fillRect/>
          </a:stretch>
        </p:blipFill>
        <p:spPr bwMode="auto">
          <a:xfrm>
            <a:off x="5943601" y="3581400"/>
            <a:ext cx="2008659" cy="2514600"/>
          </a:xfrm>
          <a:prstGeom prst="rect">
            <a:avLst/>
          </a:prstGeom>
          <a:noFill/>
        </p:spPr>
      </p:pic>
    </p:spTree>
    <p:extLst>
      <p:ext uri="{BB962C8B-B14F-4D97-AF65-F5344CB8AC3E}">
        <p14:creationId xmlns:p14="http://schemas.microsoft.com/office/powerpoint/2010/main" val="361662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12" name="Rectangle 11"/>
          <p:cNvSpPr/>
          <p:nvPr/>
        </p:nvSpPr>
        <p:spPr>
          <a:xfrm>
            <a:off x="2698376" y="930582"/>
            <a:ext cx="7391400" cy="461665"/>
          </a:xfrm>
          <a:prstGeom prst="rect">
            <a:avLst/>
          </a:prstGeom>
        </p:spPr>
        <p:txBody>
          <a:bodyPr wrap="square">
            <a:spAutoFit/>
          </a:bodyPr>
          <a:lstStyle/>
          <a:p>
            <a:pPr fontAlgn="base"/>
            <a:r>
              <a:rPr lang="en-US" sz="2400" dirty="0">
                <a:solidFill>
                  <a:schemeClr val="bg1"/>
                </a:solidFill>
              </a:rPr>
              <a:t> Why will the wicked be separated from the righteous?</a:t>
            </a:r>
          </a:p>
        </p:txBody>
      </p:sp>
      <p:sp>
        <p:nvSpPr>
          <p:cNvPr id="5" name="TextBox 4"/>
          <p:cNvSpPr txBox="1"/>
          <p:nvPr/>
        </p:nvSpPr>
        <p:spPr>
          <a:xfrm>
            <a:off x="309281" y="152401"/>
            <a:ext cx="11618259"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Wicked Separated from Righteous</a:t>
            </a:r>
          </a:p>
        </p:txBody>
      </p:sp>
      <p:sp>
        <p:nvSpPr>
          <p:cNvPr id="6" name="TextBox 5"/>
          <p:cNvSpPr txBox="1"/>
          <p:nvPr/>
        </p:nvSpPr>
        <p:spPr>
          <a:xfrm>
            <a:off x="228600" y="6457890"/>
            <a:ext cx="9144000" cy="400110"/>
          </a:xfrm>
          <a:prstGeom prst="rect">
            <a:avLst/>
          </a:prstGeom>
          <a:noFill/>
        </p:spPr>
        <p:txBody>
          <a:bodyPr wrap="square" rtlCol="0">
            <a:spAutoFit/>
          </a:bodyPr>
          <a:lstStyle/>
          <a:p>
            <a:r>
              <a:rPr lang="en-US" sz="2000" dirty="0">
                <a:solidFill>
                  <a:schemeClr val="bg1"/>
                </a:solidFill>
              </a:rPr>
              <a:t>1 Nephi 15:33-36</a:t>
            </a:r>
          </a:p>
        </p:txBody>
      </p:sp>
      <p:sp>
        <p:nvSpPr>
          <p:cNvPr id="7" name="Rectangle 6"/>
          <p:cNvSpPr/>
          <p:nvPr/>
        </p:nvSpPr>
        <p:spPr>
          <a:xfrm>
            <a:off x="2796988" y="1492381"/>
            <a:ext cx="7391400" cy="1200329"/>
          </a:xfrm>
          <a:prstGeom prst="rect">
            <a:avLst/>
          </a:prstGeom>
        </p:spPr>
        <p:txBody>
          <a:bodyPr wrap="square">
            <a:spAutoFit/>
          </a:bodyPr>
          <a:lstStyle/>
          <a:p>
            <a:pPr fontAlgn="base"/>
            <a:r>
              <a:rPr lang="en-US" sz="2400" i="1" dirty="0">
                <a:solidFill>
                  <a:srgbClr val="FFFF00"/>
                </a:solidFill>
              </a:rPr>
              <a:t>“…and if their works have been filthiness they must needs be filthy; and if they be filthy it must needs be that they cannot dwell in the kingdom of God…”</a:t>
            </a:r>
          </a:p>
        </p:txBody>
      </p:sp>
      <p:sp>
        <p:nvSpPr>
          <p:cNvPr id="8" name="Rectangle 7"/>
          <p:cNvSpPr/>
          <p:nvPr/>
        </p:nvSpPr>
        <p:spPr>
          <a:xfrm>
            <a:off x="1981200" y="5114772"/>
            <a:ext cx="7391400" cy="1200329"/>
          </a:xfrm>
          <a:prstGeom prst="rect">
            <a:avLst/>
          </a:prstGeom>
        </p:spPr>
        <p:txBody>
          <a:bodyPr wrap="square">
            <a:spAutoFit/>
          </a:bodyPr>
          <a:lstStyle/>
          <a:p>
            <a:pPr fontAlgn="base"/>
            <a:r>
              <a:rPr lang="en-US" sz="2400" i="1" dirty="0">
                <a:solidFill>
                  <a:srgbClr val="FFFF00"/>
                </a:solidFill>
              </a:rPr>
              <a:t>“But behold, I say unto you, the kingdom of God is not filthy, and there cannot any unclean thing enter into the kingdom of God:…”</a:t>
            </a:r>
          </a:p>
        </p:txBody>
      </p:sp>
      <p:pic>
        <p:nvPicPr>
          <p:cNvPr id="9" name="Picture 8" descr="separated.jpg"/>
          <p:cNvPicPr>
            <a:picLocks noChangeAspect="1"/>
          </p:cNvPicPr>
          <p:nvPr/>
        </p:nvPicPr>
        <p:blipFill>
          <a:blip r:embed="rId4" cstate="print"/>
          <a:stretch>
            <a:fillRect/>
          </a:stretch>
        </p:blipFill>
        <p:spPr>
          <a:xfrm>
            <a:off x="4267200" y="2895600"/>
            <a:ext cx="2639568" cy="1981200"/>
          </a:xfrm>
          <a:prstGeom prst="rect">
            <a:avLst/>
          </a:prstGeom>
        </p:spPr>
      </p:pic>
    </p:spTree>
    <p:extLst>
      <p:ext uri="{BB962C8B-B14F-4D97-AF65-F5344CB8AC3E}">
        <p14:creationId xmlns:p14="http://schemas.microsoft.com/office/powerpoint/2010/main" val="356727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5" name="TextBox 4"/>
          <p:cNvSpPr txBox="1"/>
          <p:nvPr/>
        </p:nvSpPr>
        <p:spPr>
          <a:xfrm>
            <a:off x="242047" y="497542"/>
            <a:ext cx="8534400" cy="6001643"/>
          </a:xfrm>
          <a:prstGeom prst="rect">
            <a:avLst/>
          </a:prstGeom>
          <a:noFill/>
        </p:spPr>
        <p:txBody>
          <a:bodyPr wrap="square" rtlCol="0">
            <a:spAutoFit/>
          </a:bodyPr>
          <a:lstStyle/>
          <a:p>
            <a:r>
              <a:rPr lang="en-US" sz="2400" dirty="0">
                <a:solidFill>
                  <a:schemeClr val="bg1"/>
                </a:solidFill>
              </a:rPr>
              <a:t>Sources:</a:t>
            </a:r>
          </a:p>
          <a:p>
            <a:endParaRPr lang="en-US" sz="2400" dirty="0">
              <a:solidFill>
                <a:schemeClr val="bg1"/>
              </a:solidFill>
            </a:endParaRPr>
          </a:p>
          <a:p>
            <a:r>
              <a:rPr lang="en-US" sz="2400" dirty="0">
                <a:solidFill>
                  <a:schemeClr val="bg1"/>
                </a:solidFill>
              </a:rPr>
              <a:t>Video: The Olive Tree (2:33) can be used for Jacob 5-11</a:t>
            </a:r>
          </a:p>
          <a:p>
            <a:endParaRPr lang="en-US" sz="2400" dirty="0">
              <a:solidFill>
                <a:schemeClr val="bg1"/>
              </a:solidFill>
            </a:endParaRPr>
          </a:p>
          <a:p>
            <a:r>
              <a:rPr lang="en-US" sz="2400" dirty="0">
                <a:solidFill>
                  <a:schemeClr val="bg1"/>
                </a:solidFill>
              </a:rPr>
              <a:t>Ezra Taft Benson Ensign May 1979</a:t>
            </a:r>
          </a:p>
          <a:p>
            <a:r>
              <a:rPr lang="en-US" sz="2400" dirty="0">
                <a:solidFill>
                  <a:schemeClr val="bg1"/>
                </a:solidFill>
              </a:rPr>
              <a:t>Spencer W. Kimball Teachings of Spencer W. Kimball </a:t>
            </a:r>
            <a:r>
              <a:rPr lang="en-US" sz="2400" dirty="0" err="1">
                <a:solidFill>
                  <a:schemeClr val="bg1"/>
                </a:solidFill>
              </a:rPr>
              <a:t>Pg</a:t>
            </a:r>
            <a:r>
              <a:rPr lang="en-US" sz="2400" dirty="0">
                <a:solidFill>
                  <a:schemeClr val="bg1"/>
                </a:solidFill>
              </a:rPr>
              <a:t> 117</a:t>
            </a:r>
          </a:p>
          <a:p>
            <a:r>
              <a:rPr lang="en-US" sz="2400" dirty="0">
                <a:solidFill>
                  <a:schemeClr val="bg1"/>
                </a:solidFill>
              </a:rPr>
              <a:t>K. Douglas Bassett “Latter-Day Commentary on the Book of Mormon” pg. 45</a:t>
            </a:r>
          </a:p>
          <a:p>
            <a:r>
              <a:rPr lang="en-US" sz="2400" dirty="0">
                <a:solidFill>
                  <a:schemeClr val="bg1"/>
                </a:solidFill>
              </a:rPr>
              <a:t>Elder Robert D. Hales (“Holy Scriptures: The Power of God unto Our Salvation,” </a:t>
            </a:r>
            <a:r>
              <a:rPr lang="en-US" sz="2400" i="1" dirty="0">
                <a:solidFill>
                  <a:schemeClr val="bg1"/>
                </a:solidFill>
              </a:rPr>
              <a:t>Ensign</a:t>
            </a:r>
            <a:r>
              <a:rPr lang="en-US" sz="2400" dirty="0">
                <a:solidFill>
                  <a:schemeClr val="bg1"/>
                </a:solidFill>
              </a:rPr>
              <a:t> or </a:t>
            </a:r>
            <a:r>
              <a:rPr lang="en-US" sz="2400" i="1" dirty="0">
                <a:solidFill>
                  <a:schemeClr val="bg1"/>
                </a:solidFill>
              </a:rPr>
              <a:t>Liahona,</a:t>
            </a:r>
            <a:r>
              <a:rPr lang="en-US" sz="2400" dirty="0">
                <a:solidFill>
                  <a:schemeClr val="bg1"/>
                </a:solidFill>
              </a:rPr>
              <a:t> Nov. 2006, 25).</a:t>
            </a:r>
          </a:p>
          <a:p>
            <a:r>
              <a:rPr lang="en-US" sz="2400" dirty="0">
                <a:solidFill>
                  <a:schemeClr val="bg1"/>
                </a:solidFill>
              </a:rPr>
              <a:t>TSM- Seminary manual 2013-14 Lesson 15</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grpSp>
        <p:nvGrpSpPr>
          <p:cNvPr id="4" name="Group 3"/>
          <p:cNvGrpSpPr/>
          <p:nvPr/>
        </p:nvGrpSpPr>
        <p:grpSpPr>
          <a:xfrm>
            <a:off x="7647708" y="611786"/>
            <a:ext cx="986771" cy="1279359"/>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170FCFBF-9FF4-472F-B165-CBEA29A77620}"/>
              </a:ext>
            </a:extLst>
          </p:cNvPr>
          <p:cNvSpPr>
            <a:spLocks noGrp="1"/>
          </p:cNvSpPr>
          <p:nvPr/>
        </p:nvSpPr>
        <p:spPr>
          <a:xfrm>
            <a:off x="73182" y="642420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spTree>
    <p:extLst>
      <p:ext uri="{BB962C8B-B14F-4D97-AF65-F5344CB8AC3E}">
        <p14:creationId xmlns:p14="http://schemas.microsoft.com/office/powerpoint/2010/main" val="1113930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6" name="TextBox 5"/>
          <p:cNvSpPr txBox="1"/>
          <p:nvPr/>
        </p:nvSpPr>
        <p:spPr>
          <a:xfrm>
            <a:off x="1905000" y="152401"/>
            <a:ext cx="84582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Hardness of the Heart</a:t>
            </a:r>
          </a:p>
        </p:txBody>
      </p:sp>
      <p:sp>
        <p:nvSpPr>
          <p:cNvPr id="5" name="TextBox 4"/>
          <p:cNvSpPr txBox="1"/>
          <p:nvPr/>
        </p:nvSpPr>
        <p:spPr>
          <a:xfrm>
            <a:off x="5029200" y="3048001"/>
            <a:ext cx="5334000" cy="2246769"/>
          </a:xfrm>
          <a:prstGeom prst="rect">
            <a:avLst/>
          </a:prstGeom>
          <a:noFill/>
        </p:spPr>
        <p:txBody>
          <a:bodyPr wrap="square" rtlCol="0">
            <a:spAutoFit/>
          </a:bodyPr>
          <a:lstStyle/>
          <a:p>
            <a:r>
              <a:rPr lang="en-US" sz="2000" dirty="0">
                <a:solidFill>
                  <a:schemeClr val="bg1"/>
                </a:solidFill>
              </a:rPr>
              <a:t>“One of Satan’s greatest tools is pride: to cause a man or a woman to center so much attention on self that he or she becomes insensitive to his Creator or fellow beings. It is a case for discontent, divorce, teenage rebellion, family indebtedness, and most other problems we face.”</a:t>
            </a:r>
          </a:p>
          <a:p>
            <a:r>
              <a:rPr lang="en-US" sz="2000" dirty="0">
                <a:solidFill>
                  <a:schemeClr val="bg1"/>
                </a:solidFill>
              </a:rPr>
              <a:t>Ezra Taft Benson </a:t>
            </a:r>
          </a:p>
        </p:txBody>
      </p:sp>
      <p:sp>
        <p:nvSpPr>
          <p:cNvPr id="7" name="TextBox 6"/>
          <p:cNvSpPr txBox="1"/>
          <p:nvPr/>
        </p:nvSpPr>
        <p:spPr>
          <a:xfrm>
            <a:off x="1676400" y="990601"/>
            <a:ext cx="3733800" cy="1323439"/>
          </a:xfrm>
          <a:prstGeom prst="rect">
            <a:avLst/>
          </a:prstGeom>
          <a:noFill/>
        </p:spPr>
        <p:txBody>
          <a:bodyPr wrap="square" rtlCol="0">
            <a:spAutoFit/>
          </a:bodyPr>
          <a:lstStyle/>
          <a:p>
            <a:r>
              <a:rPr lang="en-US" sz="2000" dirty="0">
                <a:solidFill>
                  <a:schemeClr val="bg1"/>
                </a:solidFill>
              </a:rPr>
              <a:t>Laman and Lemuel dispute over the words their father had said about his dream</a:t>
            </a:r>
          </a:p>
          <a:p>
            <a:endParaRPr lang="en-US" sz="2000" dirty="0">
              <a:solidFill>
                <a:schemeClr val="bg1"/>
              </a:solidFill>
            </a:endParaRPr>
          </a:p>
        </p:txBody>
      </p:sp>
      <p:sp>
        <p:nvSpPr>
          <p:cNvPr id="8" name="TextBox 7"/>
          <p:cNvSpPr txBox="1"/>
          <p:nvPr/>
        </p:nvSpPr>
        <p:spPr>
          <a:xfrm>
            <a:off x="5638800" y="990600"/>
            <a:ext cx="4876800" cy="1938992"/>
          </a:xfrm>
          <a:prstGeom prst="rect">
            <a:avLst/>
          </a:prstGeom>
          <a:noFill/>
        </p:spPr>
        <p:txBody>
          <a:bodyPr wrap="square" rtlCol="0">
            <a:spAutoFit/>
          </a:bodyPr>
          <a:lstStyle/>
          <a:p>
            <a:r>
              <a:rPr lang="en-US" sz="2000" dirty="0">
                <a:solidFill>
                  <a:srgbClr val="FFFF00"/>
                </a:solidFill>
              </a:rPr>
              <a:t>Dispute</a:t>
            </a:r>
          </a:p>
          <a:p>
            <a:r>
              <a:rPr lang="en-US" sz="2000" dirty="0">
                <a:solidFill>
                  <a:srgbClr val="FFFF00"/>
                </a:solidFill>
              </a:rPr>
              <a:t>Noun --A disagreement, argument, or debate.</a:t>
            </a:r>
          </a:p>
          <a:p>
            <a:r>
              <a:rPr lang="en-US" sz="2000" dirty="0">
                <a:solidFill>
                  <a:srgbClr val="FFFF00"/>
                </a:solidFill>
              </a:rPr>
              <a:t>Verb --Argue about (something); discuss heatedly:</a:t>
            </a:r>
          </a:p>
          <a:p>
            <a:endParaRPr lang="en-US" sz="2000" dirty="0">
              <a:solidFill>
                <a:schemeClr val="bg1"/>
              </a:solidFill>
            </a:endParaRPr>
          </a:p>
        </p:txBody>
      </p:sp>
      <p:sp>
        <p:nvSpPr>
          <p:cNvPr id="10" name="TextBox 9"/>
          <p:cNvSpPr txBox="1"/>
          <p:nvPr/>
        </p:nvSpPr>
        <p:spPr>
          <a:xfrm>
            <a:off x="114301" y="6457890"/>
            <a:ext cx="3733800" cy="400110"/>
          </a:xfrm>
          <a:prstGeom prst="rect">
            <a:avLst/>
          </a:prstGeom>
          <a:noFill/>
        </p:spPr>
        <p:txBody>
          <a:bodyPr wrap="square" rtlCol="0">
            <a:spAutoFit/>
          </a:bodyPr>
          <a:lstStyle/>
          <a:p>
            <a:r>
              <a:rPr lang="en-US" sz="2000" dirty="0">
                <a:solidFill>
                  <a:schemeClr val="bg1"/>
                </a:solidFill>
              </a:rPr>
              <a:t>1 Nephi 15:2</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600" y="4527467"/>
            <a:ext cx="1364458" cy="1930423"/>
          </a:xfrm>
          <a:prstGeom prst="rect">
            <a:avLst/>
          </a:prstGeom>
        </p:spPr>
      </p:pic>
      <p:sp>
        <p:nvSpPr>
          <p:cNvPr id="2" name="Rectangle 1"/>
          <p:cNvSpPr/>
          <p:nvPr/>
        </p:nvSpPr>
        <p:spPr>
          <a:xfrm>
            <a:off x="3419192" y="6211669"/>
            <a:ext cx="6096000" cy="646331"/>
          </a:xfrm>
          <a:prstGeom prst="rect">
            <a:avLst/>
          </a:prstGeom>
        </p:spPr>
        <p:txBody>
          <a:bodyPr>
            <a:spAutoFit/>
          </a:bodyPr>
          <a:lstStyle/>
          <a:p>
            <a:r>
              <a:rPr lang="en-US" b="1" dirty="0">
                <a:solidFill>
                  <a:srgbClr val="FFFF00"/>
                </a:solidFill>
                <a:latin typeface="Open Sans"/>
              </a:rPr>
              <a:t>If we harden our hearts and do not look to the Lord, then we will struggle to understand spiritual truth</a:t>
            </a:r>
            <a:endParaRPr lang="en-US" dirty="0">
              <a:solidFill>
                <a:srgbClr val="FFFF00"/>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3164" y="2168965"/>
            <a:ext cx="2957183" cy="3447776"/>
          </a:xfrm>
          <a:prstGeom prst="rect">
            <a:avLst/>
          </a:prstGeom>
        </p:spPr>
      </p:pic>
    </p:spTree>
    <p:extLst>
      <p:ext uri="{BB962C8B-B14F-4D97-AF65-F5344CB8AC3E}">
        <p14:creationId xmlns:p14="http://schemas.microsoft.com/office/powerpoint/2010/main" val="185191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6" name="TextBox 5"/>
          <p:cNvSpPr txBox="1"/>
          <p:nvPr/>
        </p:nvSpPr>
        <p:spPr>
          <a:xfrm>
            <a:off x="1905000" y="152401"/>
            <a:ext cx="84582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Inquired of the Lord</a:t>
            </a:r>
          </a:p>
        </p:txBody>
      </p:sp>
      <p:sp>
        <p:nvSpPr>
          <p:cNvPr id="5" name="TextBox 4"/>
          <p:cNvSpPr txBox="1"/>
          <p:nvPr/>
        </p:nvSpPr>
        <p:spPr>
          <a:xfrm>
            <a:off x="5121088" y="4756409"/>
            <a:ext cx="5334000" cy="1938992"/>
          </a:xfrm>
          <a:prstGeom prst="rect">
            <a:avLst/>
          </a:prstGeom>
          <a:noFill/>
        </p:spPr>
        <p:txBody>
          <a:bodyPr wrap="square" rtlCol="0">
            <a:spAutoFit/>
          </a:bodyPr>
          <a:lstStyle/>
          <a:p>
            <a:r>
              <a:rPr lang="en-US" sz="2000" dirty="0">
                <a:solidFill>
                  <a:schemeClr val="bg1"/>
                </a:solidFill>
              </a:rPr>
              <a:t>“…Prayer is an armor of protection against temptation and I promise you that if you will teach your children to pray, fervently and full of faith, many of your problems are solved before they begin.”</a:t>
            </a:r>
          </a:p>
          <a:p>
            <a:r>
              <a:rPr lang="en-US" sz="2000" dirty="0">
                <a:solidFill>
                  <a:schemeClr val="bg1"/>
                </a:solidFill>
              </a:rPr>
              <a:t>Spencer W. Kimball</a:t>
            </a:r>
          </a:p>
        </p:txBody>
      </p:sp>
      <p:sp>
        <p:nvSpPr>
          <p:cNvPr id="7" name="TextBox 6"/>
          <p:cNvSpPr txBox="1"/>
          <p:nvPr/>
        </p:nvSpPr>
        <p:spPr>
          <a:xfrm>
            <a:off x="723900" y="990600"/>
            <a:ext cx="4686300" cy="400110"/>
          </a:xfrm>
          <a:prstGeom prst="rect">
            <a:avLst/>
          </a:prstGeom>
          <a:noFill/>
        </p:spPr>
        <p:txBody>
          <a:bodyPr wrap="square" rtlCol="0">
            <a:spAutoFit/>
          </a:bodyPr>
          <a:lstStyle/>
          <a:p>
            <a:r>
              <a:rPr lang="en-US" sz="2000" dirty="0">
                <a:solidFill>
                  <a:schemeClr val="bg1"/>
                </a:solidFill>
              </a:rPr>
              <a:t>Nephi asks his brother if they had prayed.</a:t>
            </a:r>
          </a:p>
        </p:txBody>
      </p:sp>
      <p:sp>
        <p:nvSpPr>
          <p:cNvPr id="10" name="TextBox 9"/>
          <p:cNvSpPr txBox="1"/>
          <p:nvPr/>
        </p:nvSpPr>
        <p:spPr>
          <a:xfrm>
            <a:off x="38100" y="6447795"/>
            <a:ext cx="3733800" cy="400110"/>
          </a:xfrm>
          <a:prstGeom prst="rect">
            <a:avLst/>
          </a:prstGeom>
          <a:noFill/>
        </p:spPr>
        <p:txBody>
          <a:bodyPr wrap="square" rtlCol="0">
            <a:spAutoFit/>
          </a:bodyPr>
          <a:lstStyle/>
          <a:p>
            <a:r>
              <a:rPr lang="en-US" sz="2000" dirty="0">
                <a:solidFill>
                  <a:schemeClr val="bg1"/>
                </a:solidFill>
              </a:rPr>
              <a:t>1 Nephi 15:8</a:t>
            </a:r>
          </a:p>
        </p:txBody>
      </p:sp>
      <p:sp>
        <p:nvSpPr>
          <p:cNvPr id="11" name="TextBox 10"/>
          <p:cNvSpPr txBox="1"/>
          <p:nvPr/>
        </p:nvSpPr>
        <p:spPr>
          <a:xfrm>
            <a:off x="6372373" y="1351003"/>
            <a:ext cx="3733800" cy="1323439"/>
          </a:xfrm>
          <a:prstGeom prst="rect">
            <a:avLst/>
          </a:prstGeom>
          <a:noFill/>
        </p:spPr>
        <p:txBody>
          <a:bodyPr wrap="square" rtlCol="0">
            <a:spAutoFit/>
          </a:bodyPr>
          <a:lstStyle/>
          <a:p>
            <a:r>
              <a:rPr lang="en-US" sz="2000" i="1" dirty="0">
                <a:solidFill>
                  <a:srgbClr val="FFFF00"/>
                </a:solidFill>
              </a:rPr>
              <a:t>Brother of Jared (Ether 2:14)</a:t>
            </a:r>
          </a:p>
          <a:p>
            <a:r>
              <a:rPr lang="en-US" sz="2000" i="1" dirty="0">
                <a:solidFill>
                  <a:srgbClr val="FFFF00"/>
                </a:solidFill>
              </a:rPr>
              <a:t>“…and chastened him because he remembered not to call upon the name of the Lord.”</a:t>
            </a:r>
          </a:p>
        </p:txBody>
      </p:sp>
      <p:sp>
        <p:nvSpPr>
          <p:cNvPr id="12" name="TextBox 11"/>
          <p:cNvSpPr txBox="1"/>
          <p:nvPr/>
        </p:nvSpPr>
        <p:spPr>
          <a:xfrm>
            <a:off x="723900" y="3725459"/>
            <a:ext cx="3733800" cy="1015663"/>
          </a:xfrm>
          <a:prstGeom prst="rect">
            <a:avLst/>
          </a:prstGeom>
          <a:noFill/>
        </p:spPr>
        <p:txBody>
          <a:bodyPr wrap="square" rtlCol="0">
            <a:spAutoFit/>
          </a:bodyPr>
          <a:lstStyle/>
          <a:p>
            <a:r>
              <a:rPr lang="en-US" sz="2000" i="1" dirty="0">
                <a:solidFill>
                  <a:srgbClr val="FFFF00"/>
                </a:solidFill>
              </a:rPr>
              <a:t>“…The effectual fervent prayer of a righteous man </a:t>
            </a:r>
            <a:r>
              <a:rPr lang="en-US" sz="2000" i="1" dirty="0" err="1">
                <a:solidFill>
                  <a:srgbClr val="FFFF00"/>
                </a:solidFill>
              </a:rPr>
              <a:t>availeth</a:t>
            </a:r>
            <a:r>
              <a:rPr lang="en-US" sz="2000" i="1" dirty="0">
                <a:solidFill>
                  <a:srgbClr val="FFFF00"/>
                </a:solidFill>
              </a:rPr>
              <a:t> much.”</a:t>
            </a:r>
          </a:p>
          <a:p>
            <a:r>
              <a:rPr lang="en-US" sz="2000" i="1" dirty="0">
                <a:solidFill>
                  <a:srgbClr val="FFFF00"/>
                </a:solidFill>
              </a:rPr>
              <a:t>(James 5:16)</a:t>
            </a:r>
          </a:p>
        </p:txBody>
      </p:sp>
      <p:pic>
        <p:nvPicPr>
          <p:cNvPr id="2050" name="Picture 2" descr="http://bookofmormononline.net/art/5-4"/>
          <p:cNvPicPr>
            <a:picLocks noChangeAspect="1" noChangeArrowheads="1"/>
          </p:cNvPicPr>
          <p:nvPr/>
        </p:nvPicPr>
        <p:blipFill>
          <a:blip r:embed="rId4" cstate="print"/>
          <a:srcRect/>
          <a:stretch>
            <a:fillRect/>
          </a:stretch>
        </p:blipFill>
        <p:spPr bwMode="auto">
          <a:xfrm>
            <a:off x="2590800" y="1676400"/>
            <a:ext cx="2895600" cy="1809750"/>
          </a:xfrm>
          <a:prstGeom prst="rect">
            <a:avLst/>
          </a:prstGeom>
          <a:noFill/>
        </p:spPr>
      </p:pic>
      <p:pic>
        <p:nvPicPr>
          <p:cNvPr id="2052" name="Picture 4" descr="http://www.bookofmormonbattles.com/Art/images/Brother_of_Jared.jpg"/>
          <p:cNvPicPr>
            <a:picLocks noChangeAspect="1" noChangeArrowheads="1"/>
          </p:cNvPicPr>
          <p:nvPr/>
        </p:nvPicPr>
        <p:blipFill>
          <a:blip r:embed="rId5" cstate="print"/>
          <a:srcRect/>
          <a:stretch>
            <a:fillRect/>
          </a:stretch>
        </p:blipFill>
        <p:spPr bwMode="auto">
          <a:xfrm>
            <a:off x="7086601" y="2819400"/>
            <a:ext cx="2305345" cy="1765602"/>
          </a:xfrm>
          <a:prstGeom prst="rect">
            <a:avLst/>
          </a:prstGeom>
          <a:noFill/>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5088" y="4587637"/>
            <a:ext cx="1401319" cy="1860158"/>
          </a:xfrm>
          <a:prstGeom prst="rect">
            <a:avLst/>
          </a:prstGeom>
        </p:spPr>
      </p:pic>
    </p:spTree>
    <p:extLst>
      <p:ext uri="{BB962C8B-B14F-4D97-AF65-F5344CB8AC3E}">
        <p14:creationId xmlns:p14="http://schemas.microsoft.com/office/powerpoint/2010/main" val="41606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6" name="TextBox 5"/>
          <p:cNvSpPr txBox="1"/>
          <p:nvPr/>
        </p:nvSpPr>
        <p:spPr>
          <a:xfrm>
            <a:off x="1905000" y="152400"/>
            <a:ext cx="8458200" cy="1446550"/>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Effort and Results</a:t>
            </a:r>
            <a:endParaRPr lang="en-US" sz="4400" dirty="0">
              <a:latin typeface="Arial Rounded MT Bold" panose="020F0704030504030204" pitchFamily="34" charset="0"/>
            </a:endParaRPr>
          </a:p>
          <a:p>
            <a:pPr algn="ctr"/>
            <a:endParaRPr lang="en-US" sz="4400" dirty="0">
              <a:solidFill>
                <a:schemeClr val="bg1"/>
              </a:solidFill>
              <a:latin typeface="Arial Rounded MT Bold" panose="020F0704030504030204" pitchFamily="34" charset="0"/>
            </a:endParaRPr>
          </a:p>
        </p:txBody>
      </p:sp>
      <p:sp>
        <p:nvSpPr>
          <p:cNvPr id="7" name="TextBox 6"/>
          <p:cNvSpPr txBox="1"/>
          <p:nvPr/>
        </p:nvSpPr>
        <p:spPr>
          <a:xfrm>
            <a:off x="2380130" y="865257"/>
            <a:ext cx="7812741" cy="707886"/>
          </a:xfrm>
          <a:prstGeom prst="rect">
            <a:avLst/>
          </a:prstGeom>
          <a:noFill/>
        </p:spPr>
        <p:txBody>
          <a:bodyPr wrap="square" rtlCol="0">
            <a:spAutoFit/>
          </a:bodyPr>
          <a:lstStyle/>
          <a:p>
            <a:pPr algn="ctr"/>
            <a:r>
              <a:rPr lang="en-US" sz="2000" dirty="0">
                <a:solidFill>
                  <a:schemeClr val="bg1"/>
                </a:solidFill>
              </a:rPr>
              <a:t>In order to get the results of something you want to do you must put forth the effort</a:t>
            </a:r>
          </a:p>
        </p:txBody>
      </p:sp>
      <p:sp>
        <p:nvSpPr>
          <p:cNvPr id="11" name="TextBox 10"/>
          <p:cNvSpPr txBox="1"/>
          <p:nvPr/>
        </p:nvSpPr>
        <p:spPr>
          <a:xfrm>
            <a:off x="4054288" y="2608984"/>
            <a:ext cx="4464423" cy="3108543"/>
          </a:xfrm>
          <a:prstGeom prst="rect">
            <a:avLst/>
          </a:prstGeom>
          <a:noFill/>
        </p:spPr>
        <p:txBody>
          <a:bodyPr wrap="square" rtlCol="0">
            <a:spAutoFit/>
          </a:bodyPr>
          <a:lstStyle/>
          <a:p>
            <a:pPr algn="ctr"/>
            <a:r>
              <a:rPr lang="en-US" sz="2400" dirty="0">
                <a:solidFill>
                  <a:schemeClr val="bg1"/>
                </a:solidFill>
              </a:rPr>
              <a:t>In order to receive revelation you must put forth the effort through prayer</a:t>
            </a:r>
          </a:p>
          <a:p>
            <a:endParaRPr lang="en-US" sz="2400" dirty="0">
              <a:solidFill>
                <a:srgbClr val="FFFF00"/>
              </a:solidFill>
            </a:endParaRPr>
          </a:p>
          <a:p>
            <a:r>
              <a:rPr lang="en-US" sz="2000" i="1" dirty="0">
                <a:solidFill>
                  <a:srgbClr val="FFFF00"/>
                </a:solidFill>
              </a:rPr>
              <a:t>“…they had given themselves to much prayer, and fasting; therefore they had the spirit of prophecy, and the spirit of revelation…”</a:t>
            </a:r>
          </a:p>
          <a:p>
            <a:r>
              <a:rPr lang="en-US" sz="2000" i="1" dirty="0">
                <a:solidFill>
                  <a:srgbClr val="FFFF00"/>
                </a:solidFill>
              </a:rPr>
              <a:t>Alma 17:3</a:t>
            </a:r>
          </a:p>
        </p:txBody>
      </p:sp>
      <p:pic>
        <p:nvPicPr>
          <p:cNvPr id="25602" name="Picture 2" descr="http://images.sodahead.com/polls/002072705/playing-guitar-guitar-53166825960_xlarge.jpeg"/>
          <p:cNvPicPr>
            <a:picLocks noChangeAspect="1" noChangeArrowheads="1"/>
          </p:cNvPicPr>
          <p:nvPr/>
        </p:nvPicPr>
        <p:blipFill>
          <a:blip r:embed="rId4" cstate="print"/>
          <a:srcRect/>
          <a:stretch>
            <a:fillRect/>
          </a:stretch>
        </p:blipFill>
        <p:spPr bwMode="auto">
          <a:xfrm>
            <a:off x="667485" y="1390396"/>
            <a:ext cx="3124586" cy="2437177"/>
          </a:xfrm>
          <a:prstGeom prst="rect">
            <a:avLst/>
          </a:prstGeom>
          <a:noFill/>
        </p:spPr>
      </p:pic>
      <p:pic>
        <p:nvPicPr>
          <p:cNvPr id="25604" name="Picture 4" descr="http://assets.nydailynews.com/polopoly_fs/1.1259326!/img/httpImage/image.jpg_gen/derivatives/landscape_635/football9n-1-web.jpg"/>
          <p:cNvPicPr>
            <a:picLocks noChangeAspect="1" noChangeArrowheads="1"/>
          </p:cNvPicPr>
          <p:nvPr/>
        </p:nvPicPr>
        <p:blipFill>
          <a:blip r:embed="rId5" cstate="print"/>
          <a:srcRect/>
          <a:stretch>
            <a:fillRect/>
          </a:stretch>
        </p:blipFill>
        <p:spPr bwMode="auto">
          <a:xfrm>
            <a:off x="8701648" y="1489057"/>
            <a:ext cx="3152775" cy="2338516"/>
          </a:xfrm>
          <a:prstGeom prst="rect">
            <a:avLst/>
          </a:prstGeom>
          <a:noFill/>
        </p:spPr>
      </p:pic>
      <p:pic>
        <p:nvPicPr>
          <p:cNvPr id="25606" name="Picture 6" descr="http://www.sfgallery143.com/blog/photos/2008/denia-dance-blog/denia-dance-practice03.jpg"/>
          <p:cNvPicPr>
            <a:picLocks noChangeAspect="1" noChangeArrowheads="1"/>
          </p:cNvPicPr>
          <p:nvPr/>
        </p:nvPicPr>
        <p:blipFill>
          <a:blip r:embed="rId6" cstate="print"/>
          <a:srcRect/>
          <a:stretch>
            <a:fillRect/>
          </a:stretch>
        </p:blipFill>
        <p:spPr bwMode="auto">
          <a:xfrm>
            <a:off x="578224" y="4352712"/>
            <a:ext cx="3160059" cy="2106706"/>
          </a:xfrm>
          <a:prstGeom prst="rect">
            <a:avLst/>
          </a:prstGeom>
          <a:noFill/>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1647" y="4184411"/>
            <a:ext cx="3152775" cy="2364581"/>
          </a:xfrm>
          <a:prstGeom prst="rect">
            <a:avLst/>
          </a:prstGeom>
        </p:spPr>
      </p:pic>
    </p:spTree>
    <p:extLst>
      <p:ext uri="{BB962C8B-B14F-4D97-AF65-F5344CB8AC3E}">
        <p14:creationId xmlns:p14="http://schemas.microsoft.com/office/powerpoint/2010/main" val="269052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6" name="TextBox 5"/>
          <p:cNvSpPr txBox="1"/>
          <p:nvPr/>
        </p:nvSpPr>
        <p:spPr>
          <a:xfrm>
            <a:off x="571500" y="2443023"/>
            <a:ext cx="8458200" cy="3785652"/>
          </a:xfrm>
          <a:prstGeom prst="rect">
            <a:avLst/>
          </a:prstGeom>
          <a:noFill/>
        </p:spPr>
        <p:txBody>
          <a:bodyPr wrap="square" rtlCol="0">
            <a:spAutoFit/>
          </a:bodyPr>
          <a:lstStyle/>
          <a:p>
            <a:r>
              <a:rPr lang="en-US" sz="2400" dirty="0">
                <a:solidFill>
                  <a:schemeClr val="bg1"/>
                </a:solidFill>
              </a:rPr>
              <a:t>Counsel Nephi gave his brothers:</a:t>
            </a:r>
          </a:p>
          <a:p>
            <a:endParaRPr lang="en-US" sz="2400" dirty="0">
              <a:solidFill>
                <a:schemeClr val="bg1"/>
              </a:solidFill>
            </a:endParaRPr>
          </a:p>
          <a:p>
            <a:r>
              <a:rPr lang="en-US" sz="2400" dirty="0">
                <a:solidFill>
                  <a:schemeClr val="bg1"/>
                </a:solidFill>
              </a:rPr>
              <a:t>not harden their hearts</a:t>
            </a:r>
          </a:p>
          <a:p>
            <a:endParaRPr lang="en-US" sz="2400" dirty="0">
              <a:solidFill>
                <a:schemeClr val="bg1"/>
              </a:solidFill>
            </a:endParaRPr>
          </a:p>
          <a:p>
            <a:r>
              <a:rPr lang="en-US" sz="2400" dirty="0">
                <a:solidFill>
                  <a:schemeClr val="bg1"/>
                </a:solidFill>
              </a:rPr>
              <a:t>to ask in faith </a:t>
            </a:r>
          </a:p>
          <a:p>
            <a:endParaRPr lang="en-US" sz="2400" dirty="0">
              <a:solidFill>
                <a:schemeClr val="bg1"/>
              </a:solidFill>
            </a:endParaRPr>
          </a:p>
          <a:p>
            <a:r>
              <a:rPr lang="en-US" sz="2400" dirty="0">
                <a:solidFill>
                  <a:schemeClr val="bg1"/>
                </a:solidFill>
              </a:rPr>
              <a:t>to believe that they would receive an answer</a:t>
            </a:r>
          </a:p>
          <a:p>
            <a:endParaRPr lang="en-US" sz="2400" dirty="0">
              <a:solidFill>
                <a:schemeClr val="bg1"/>
              </a:solidFill>
            </a:endParaRPr>
          </a:p>
          <a:p>
            <a:r>
              <a:rPr lang="en-US" sz="2400" dirty="0">
                <a:solidFill>
                  <a:schemeClr val="bg1"/>
                </a:solidFill>
              </a:rPr>
              <a:t>to be diligent in keeping the commandments </a:t>
            </a:r>
          </a:p>
          <a:p>
            <a:endParaRPr lang="en-US" sz="2400" dirty="0">
              <a:solidFill>
                <a:schemeClr val="bg1"/>
              </a:solidFill>
            </a:endParaRPr>
          </a:p>
        </p:txBody>
      </p:sp>
      <p:sp>
        <p:nvSpPr>
          <p:cNvPr id="7" name="TextBox 6"/>
          <p:cNvSpPr txBox="1"/>
          <p:nvPr/>
        </p:nvSpPr>
        <p:spPr>
          <a:xfrm>
            <a:off x="3314700" y="938748"/>
            <a:ext cx="5638800" cy="1015663"/>
          </a:xfrm>
          <a:prstGeom prst="rect">
            <a:avLst/>
          </a:prstGeom>
          <a:noFill/>
        </p:spPr>
        <p:txBody>
          <a:bodyPr wrap="square" rtlCol="0">
            <a:spAutoFit/>
          </a:bodyPr>
          <a:lstStyle/>
          <a:p>
            <a:pPr algn="ctr"/>
            <a:r>
              <a:rPr lang="en-US" sz="2000" dirty="0">
                <a:solidFill>
                  <a:schemeClr val="bg1"/>
                </a:solidFill>
              </a:rPr>
              <a:t>Because Laman and Lemuel had not asked of these things they did not understand. They had not put forth the effort.</a:t>
            </a:r>
          </a:p>
        </p:txBody>
      </p:sp>
      <p:sp>
        <p:nvSpPr>
          <p:cNvPr id="9" name="TextBox 8"/>
          <p:cNvSpPr txBox="1"/>
          <p:nvPr/>
        </p:nvSpPr>
        <p:spPr>
          <a:xfrm>
            <a:off x="1905000" y="152401"/>
            <a:ext cx="84582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Understanding and Counsel</a:t>
            </a:r>
          </a:p>
        </p:txBody>
      </p:sp>
      <p:sp>
        <p:nvSpPr>
          <p:cNvPr id="10" name="TextBox 9"/>
          <p:cNvSpPr txBox="1"/>
          <p:nvPr/>
        </p:nvSpPr>
        <p:spPr>
          <a:xfrm>
            <a:off x="190500" y="6394039"/>
            <a:ext cx="3733800" cy="400110"/>
          </a:xfrm>
          <a:prstGeom prst="rect">
            <a:avLst/>
          </a:prstGeom>
          <a:noFill/>
        </p:spPr>
        <p:txBody>
          <a:bodyPr wrap="square" rtlCol="0">
            <a:spAutoFit/>
          </a:bodyPr>
          <a:lstStyle/>
          <a:p>
            <a:r>
              <a:rPr lang="en-US" sz="2000" dirty="0">
                <a:solidFill>
                  <a:schemeClr val="bg1"/>
                </a:solidFill>
              </a:rPr>
              <a:t>1 Nephi 15:9-11</a:t>
            </a:r>
          </a:p>
        </p:txBody>
      </p:sp>
      <p:pic>
        <p:nvPicPr>
          <p:cNvPr id="31746" name="Picture 2" descr="http://nathanaelflock.files.wordpress.com/2012/11/rock1.jpg"/>
          <p:cNvPicPr>
            <a:picLocks noChangeAspect="1" noChangeArrowheads="1"/>
          </p:cNvPicPr>
          <p:nvPr/>
        </p:nvPicPr>
        <p:blipFill>
          <a:blip r:embed="rId4" cstate="print"/>
          <a:srcRect/>
          <a:stretch>
            <a:fillRect/>
          </a:stretch>
        </p:blipFill>
        <p:spPr bwMode="auto">
          <a:xfrm>
            <a:off x="5181600" y="2364512"/>
            <a:ext cx="1828800" cy="1371600"/>
          </a:xfrm>
          <a:prstGeom prst="rect">
            <a:avLst/>
          </a:prstGeom>
          <a:noFill/>
        </p:spPr>
      </p:pic>
      <p:pic>
        <p:nvPicPr>
          <p:cNvPr id="31748" name="Picture 4" descr="https://encrypted-tbn3.gstatic.com/images?q=tbn:ANd9GcRybA63p3-oKfYlEvg_7NcH6DtTMRHff97T19CM_QeWLEN7iGKT"/>
          <p:cNvPicPr>
            <a:picLocks noChangeAspect="1" noChangeArrowheads="1"/>
          </p:cNvPicPr>
          <p:nvPr/>
        </p:nvPicPr>
        <p:blipFill>
          <a:blip r:embed="rId5" cstate="print"/>
          <a:srcRect r="28302" b="5660"/>
          <a:stretch>
            <a:fillRect/>
          </a:stretch>
        </p:blipFill>
        <p:spPr bwMode="auto">
          <a:xfrm>
            <a:off x="7143750" y="3475592"/>
            <a:ext cx="1447800" cy="1066800"/>
          </a:xfrm>
          <a:prstGeom prst="rect">
            <a:avLst/>
          </a:prstGeom>
          <a:noFill/>
        </p:spPr>
      </p:pic>
      <p:pic>
        <p:nvPicPr>
          <p:cNvPr id="31750" name="Picture 6" descr="http://www.dominionhouseofprayer.com/images/prayer_5.jpg"/>
          <p:cNvPicPr>
            <a:picLocks noChangeAspect="1" noChangeArrowheads="1"/>
          </p:cNvPicPr>
          <p:nvPr/>
        </p:nvPicPr>
        <p:blipFill>
          <a:blip r:embed="rId6" cstate="print"/>
          <a:srcRect t="35360" r="8280"/>
          <a:stretch>
            <a:fillRect/>
          </a:stretch>
        </p:blipFill>
        <p:spPr bwMode="auto">
          <a:xfrm>
            <a:off x="8724900" y="4430869"/>
            <a:ext cx="1371600" cy="1253659"/>
          </a:xfrm>
          <a:prstGeom prst="rect">
            <a:avLst/>
          </a:prstGeom>
          <a:noFill/>
        </p:spPr>
      </p:pic>
      <p:pic>
        <p:nvPicPr>
          <p:cNvPr id="31752" name="Picture 8" descr="http://farm6.staticflickr.com/5241/5359584968_fe685572d5_z.jpg"/>
          <p:cNvPicPr>
            <a:picLocks noChangeAspect="1" noChangeArrowheads="1"/>
          </p:cNvPicPr>
          <p:nvPr/>
        </p:nvPicPr>
        <p:blipFill>
          <a:blip r:embed="rId7" cstate="print"/>
          <a:srcRect/>
          <a:stretch>
            <a:fillRect/>
          </a:stretch>
        </p:blipFill>
        <p:spPr bwMode="auto">
          <a:xfrm>
            <a:off x="10413643" y="5574949"/>
            <a:ext cx="1461214" cy="1219200"/>
          </a:xfrm>
          <a:prstGeom prst="rect">
            <a:avLst/>
          </a:prstGeom>
          <a:noFill/>
        </p:spPr>
      </p:pic>
      <p:sp>
        <p:nvSpPr>
          <p:cNvPr id="2" name="Rectangle 1"/>
          <p:cNvSpPr/>
          <p:nvPr/>
        </p:nvSpPr>
        <p:spPr>
          <a:xfrm>
            <a:off x="3437299" y="5864444"/>
            <a:ext cx="6096000" cy="923330"/>
          </a:xfrm>
          <a:prstGeom prst="rect">
            <a:avLst/>
          </a:prstGeom>
        </p:spPr>
        <p:txBody>
          <a:bodyPr>
            <a:spAutoFit/>
          </a:bodyPr>
          <a:lstStyle/>
          <a:p>
            <a:r>
              <a:rPr lang="en-US" b="1" dirty="0">
                <a:solidFill>
                  <a:srgbClr val="FFFF00"/>
                </a:solidFill>
                <a:latin typeface="Open Sans"/>
              </a:rPr>
              <a:t>If we do not harden our hearts and we ask the Lord in faith and keep His commandments, then we will receive answers and understanding from Him</a:t>
            </a:r>
            <a:endParaRPr lang="en-US" dirty="0">
              <a:solidFill>
                <a:srgbClr val="FFFF00"/>
              </a:solidFill>
            </a:endParaRPr>
          </a:p>
        </p:txBody>
      </p:sp>
    </p:spTree>
    <p:extLst>
      <p:ext uri="{BB962C8B-B14F-4D97-AF65-F5344CB8AC3E}">
        <p14:creationId xmlns:p14="http://schemas.microsoft.com/office/powerpoint/2010/main" val="161050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7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5" name="TextBox 4"/>
          <p:cNvSpPr txBox="1"/>
          <p:nvPr/>
        </p:nvSpPr>
        <p:spPr>
          <a:xfrm>
            <a:off x="1752600" y="914401"/>
            <a:ext cx="8610600" cy="830997"/>
          </a:xfrm>
          <a:prstGeom prst="rect">
            <a:avLst/>
          </a:prstGeom>
          <a:noFill/>
        </p:spPr>
        <p:txBody>
          <a:bodyPr wrap="square" rtlCol="0">
            <a:spAutoFit/>
          </a:bodyPr>
          <a:lstStyle/>
          <a:p>
            <a:pPr algn="ctr"/>
            <a:r>
              <a:rPr lang="en-US" sz="2400" dirty="0">
                <a:solidFill>
                  <a:schemeClr val="bg1"/>
                </a:solidFill>
              </a:rPr>
              <a:t>Olive Tree---Emblem of peace and purity—used in ancient Israel representing Israel or the Church and Kingdom of God</a:t>
            </a:r>
          </a:p>
        </p:txBody>
      </p:sp>
      <p:sp>
        <p:nvSpPr>
          <p:cNvPr id="7" name="TextBox 6"/>
          <p:cNvSpPr txBox="1"/>
          <p:nvPr/>
        </p:nvSpPr>
        <p:spPr>
          <a:xfrm>
            <a:off x="1905000" y="152401"/>
            <a:ext cx="84582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The Olive Tree</a:t>
            </a:r>
          </a:p>
        </p:txBody>
      </p:sp>
      <p:sp>
        <p:nvSpPr>
          <p:cNvPr id="8" name="TextBox 7"/>
          <p:cNvSpPr txBox="1"/>
          <p:nvPr/>
        </p:nvSpPr>
        <p:spPr>
          <a:xfrm>
            <a:off x="38100" y="6457890"/>
            <a:ext cx="3733800" cy="400110"/>
          </a:xfrm>
          <a:prstGeom prst="rect">
            <a:avLst/>
          </a:prstGeom>
          <a:noFill/>
        </p:spPr>
        <p:txBody>
          <a:bodyPr wrap="square" rtlCol="0">
            <a:spAutoFit/>
          </a:bodyPr>
          <a:lstStyle/>
          <a:p>
            <a:r>
              <a:rPr lang="en-US" sz="2000" dirty="0">
                <a:solidFill>
                  <a:schemeClr val="bg1"/>
                </a:solidFill>
              </a:rPr>
              <a:t>1 Nephi 15:12</a:t>
            </a:r>
          </a:p>
        </p:txBody>
      </p:sp>
      <p:pic>
        <p:nvPicPr>
          <p:cNvPr id="29698" name="Picture 2" descr="http://images.bibliocad.com/library/image/00040000/0000/olive-tree_40348.jpg"/>
          <p:cNvPicPr>
            <a:picLocks noChangeAspect="1" noChangeArrowheads="1"/>
          </p:cNvPicPr>
          <p:nvPr/>
        </p:nvPicPr>
        <p:blipFill>
          <a:blip r:embed="rId4" cstate="print"/>
          <a:srcRect/>
          <a:stretch>
            <a:fillRect/>
          </a:stretch>
        </p:blipFill>
        <p:spPr bwMode="auto">
          <a:xfrm>
            <a:off x="4419601" y="2209801"/>
            <a:ext cx="3324225" cy="3705225"/>
          </a:xfrm>
          <a:prstGeom prst="rect">
            <a:avLst/>
          </a:prstGeom>
          <a:noFill/>
        </p:spPr>
      </p:pic>
      <p:sp>
        <p:nvSpPr>
          <p:cNvPr id="2" name="Rectangle 1"/>
          <p:cNvSpPr/>
          <p:nvPr/>
        </p:nvSpPr>
        <p:spPr>
          <a:xfrm>
            <a:off x="9064557" y="3029131"/>
            <a:ext cx="1736181" cy="1077218"/>
          </a:xfrm>
          <a:prstGeom prst="rect">
            <a:avLst/>
          </a:prstGeom>
        </p:spPr>
        <p:txBody>
          <a:bodyPr wrap="none">
            <a:spAutoFit/>
          </a:bodyPr>
          <a:lstStyle/>
          <a:p>
            <a:pPr algn="ctr"/>
            <a:r>
              <a:rPr lang="en-US" sz="3200" dirty="0">
                <a:solidFill>
                  <a:schemeClr val="bg1"/>
                </a:solidFill>
                <a:effectLst>
                  <a:glow rad="139700">
                    <a:schemeClr val="accent6">
                      <a:satMod val="175000"/>
                      <a:alpha val="40000"/>
                    </a:schemeClr>
                  </a:glow>
                </a:effectLst>
              </a:rPr>
              <a:t>READ</a:t>
            </a:r>
          </a:p>
          <a:p>
            <a:pPr algn="ctr"/>
            <a:r>
              <a:rPr lang="en-US" sz="3200" dirty="0">
                <a:solidFill>
                  <a:schemeClr val="bg1"/>
                </a:solidFill>
                <a:effectLst>
                  <a:glow rad="139700">
                    <a:schemeClr val="accent6">
                      <a:satMod val="175000"/>
                      <a:alpha val="40000"/>
                    </a:schemeClr>
                  </a:glow>
                </a:effectLst>
              </a:rPr>
              <a:t>Jacob 5:3</a:t>
            </a:r>
            <a:endParaRPr lang="en-US" sz="3200" dirty="0">
              <a:effectLst>
                <a:glow rad="139700">
                  <a:schemeClr val="accent6">
                    <a:satMod val="175000"/>
                    <a:alpha val="40000"/>
                  </a:schemeClr>
                </a:glow>
              </a:effectLst>
            </a:endParaRPr>
          </a:p>
        </p:txBody>
      </p:sp>
    </p:spTree>
    <p:extLst>
      <p:ext uri="{BB962C8B-B14F-4D97-AF65-F5344CB8AC3E}">
        <p14:creationId xmlns:p14="http://schemas.microsoft.com/office/powerpoint/2010/main" val="10163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5" name="TextBox 4"/>
          <p:cNvSpPr txBox="1"/>
          <p:nvPr/>
        </p:nvSpPr>
        <p:spPr>
          <a:xfrm>
            <a:off x="419101" y="1074243"/>
            <a:ext cx="6477000" cy="2677656"/>
          </a:xfrm>
          <a:prstGeom prst="rect">
            <a:avLst/>
          </a:prstGeom>
          <a:noFill/>
        </p:spPr>
        <p:txBody>
          <a:bodyPr wrap="square" rtlCol="0">
            <a:spAutoFit/>
          </a:bodyPr>
          <a:lstStyle/>
          <a:p>
            <a:r>
              <a:rPr lang="en-US" sz="2400" dirty="0" err="1">
                <a:solidFill>
                  <a:schemeClr val="bg1"/>
                </a:solidFill>
              </a:rPr>
              <a:t>Lehi</a:t>
            </a:r>
            <a:r>
              <a:rPr lang="en-US" sz="2400" dirty="0">
                <a:solidFill>
                  <a:schemeClr val="bg1"/>
                </a:solidFill>
              </a:rPr>
              <a:t> and Ishmael were of the house of Israel. They left and cut themselves off of that branch, taking what they knew with them and also the plates of </a:t>
            </a:r>
            <a:r>
              <a:rPr lang="en-US" sz="2400" dirty="0" err="1">
                <a:solidFill>
                  <a:schemeClr val="bg1"/>
                </a:solidFill>
              </a:rPr>
              <a:t>Laban</a:t>
            </a:r>
            <a:r>
              <a:rPr lang="en-US" sz="2400" dirty="0">
                <a:solidFill>
                  <a:schemeClr val="bg1"/>
                </a:solidFill>
              </a:rPr>
              <a:t>. Later their branch will be grafted in when the Gentiles (Joseph Smith and the restoration) will bring the truth of the gospel to the remnants of Lehi’s seed. </a:t>
            </a:r>
          </a:p>
        </p:txBody>
      </p:sp>
      <p:sp>
        <p:nvSpPr>
          <p:cNvPr id="7" name="TextBox 6"/>
          <p:cNvSpPr txBox="1"/>
          <p:nvPr/>
        </p:nvSpPr>
        <p:spPr>
          <a:xfrm>
            <a:off x="1905000" y="152401"/>
            <a:ext cx="84582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 Cutting Off and Grafting</a:t>
            </a:r>
          </a:p>
        </p:txBody>
      </p:sp>
      <p:sp>
        <p:nvSpPr>
          <p:cNvPr id="8" name="TextBox 7"/>
          <p:cNvSpPr txBox="1"/>
          <p:nvPr/>
        </p:nvSpPr>
        <p:spPr>
          <a:xfrm>
            <a:off x="179294" y="6454344"/>
            <a:ext cx="3733800" cy="400110"/>
          </a:xfrm>
          <a:prstGeom prst="rect">
            <a:avLst/>
          </a:prstGeom>
          <a:noFill/>
        </p:spPr>
        <p:txBody>
          <a:bodyPr wrap="square" rtlCol="0">
            <a:spAutoFit/>
          </a:bodyPr>
          <a:lstStyle/>
          <a:p>
            <a:r>
              <a:rPr lang="en-US" sz="2000" dirty="0">
                <a:solidFill>
                  <a:schemeClr val="bg1"/>
                </a:solidFill>
              </a:rPr>
              <a:t>1 Nephi 15:13</a:t>
            </a:r>
          </a:p>
        </p:txBody>
      </p:sp>
      <p:pic>
        <p:nvPicPr>
          <p:cNvPr id="27652" name="Picture 4" descr="https://encrypted-tbn1.gstatic.com/images?q=tbn:ANd9GcQRWznDcm0kR3do84kuEooH7nXdtPA9ZAyXgpoQHEe5GD8fzxefEA"/>
          <p:cNvPicPr>
            <a:picLocks noChangeAspect="1" noChangeArrowheads="1"/>
          </p:cNvPicPr>
          <p:nvPr/>
        </p:nvPicPr>
        <p:blipFill>
          <a:blip r:embed="rId4" cstate="print"/>
          <a:srcRect/>
          <a:stretch>
            <a:fillRect/>
          </a:stretch>
        </p:blipFill>
        <p:spPr bwMode="auto">
          <a:xfrm>
            <a:off x="2675966" y="3529129"/>
            <a:ext cx="4034116" cy="2929721"/>
          </a:xfrm>
          <a:prstGeom prst="rect">
            <a:avLst/>
          </a:prstGeom>
          <a:noFill/>
        </p:spPr>
      </p:pic>
      <p:sp>
        <p:nvSpPr>
          <p:cNvPr id="14" name="Rectangle 13"/>
          <p:cNvSpPr/>
          <p:nvPr/>
        </p:nvSpPr>
        <p:spPr>
          <a:xfrm>
            <a:off x="7238999" y="3626224"/>
            <a:ext cx="4580965" cy="2308324"/>
          </a:xfrm>
          <a:prstGeom prst="rect">
            <a:avLst/>
          </a:prstGeom>
        </p:spPr>
        <p:txBody>
          <a:bodyPr wrap="square">
            <a:spAutoFit/>
          </a:bodyPr>
          <a:lstStyle/>
          <a:p>
            <a:r>
              <a:rPr lang="en-US" dirty="0">
                <a:solidFill>
                  <a:schemeClr val="bg1"/>
                </a:solidFill>
              </a:rPr>
              <a:t>Grafting in of natural branches—After this branch is planted in the Americas it will grow wild for many generations. </a:t>
            </a:r>
          </a:p>
          <a:p>
            <a:endParaRPr lang="en-US" dirty="0">
              <a:solidFill>
                <a:schemeClr val="bg1"/>
              </a:solidFill>
            </a:endParaRPr>
          </a:p>
          <a:p>
            <a:r>
              <a:rPr lang="en-US" dirty="0">
                <a:solidFill>
                  <a:schemeClr val="bg1"/>
                </a:solidFill>
              </a:rPr>
              <a:t>Even after Christ’s visit to the Nephites they would dwindle in unbelief and the gospel taken from them. </a:t>
            </a:r>
          </a:p>
          <a:p>
            <a:r>
              <a:rPr lang="en-US" dirty="0">
                <a:solidFill>
                  <a:schemeClr val="bg1"/>
                </a:solidFill>
              </a:rPr>
              <a:t>--TSM</a:t>
            </a:r>
          </a:p>
        </p:txBody>
      </p:sp>
    </p:spTree>
    <p:extLst>
      <p:ext uri="{BB962C8B-B14F-4D97-AF65-F5344CB8AC3E}">
        <p14:creationId xmlns:p14="http://schemas.microsoft.com/office/powerpoint/2010/main" val="218733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5" name="TextBox 4"/>
          <p:cNvSpPr txBox="1"/>
          <p:nvPr/>
        </p:nvSpPr>
        <p:spPr>
          <a:xfrm>
            <a:off x="1752600" y="914400"/>
            <a:ext cx="8610600" cy="2308324"/>
          </a:xfrm>
          <a:prstGeom prst="rect">
            <a:avLst/>
          </a:prstGeom>
          <a:noFill/>
        </p:spPr>
        <p:txBody>
          <a:bodyPr wrap="square" rtlCol="0">
            <a:spAutoFit/>
          </a:bodyPr>
          <a:lstStyle/>
          <a:p>
            <a:r>
              <a:rPr lang="en-US" sz="2400" dirty="0">
                <a:solidFill>
                  <a:schemeClr val="bg1"/>
                </a:solidFill>
              </a:rPr>
              <a:t>The true fold of God</a:t>
            </a:r>
          </a:p>
          <a:p>
            <a:endParaRPr lang="en-US" sz="2400" dirty="0">
              <a:solidFill>
                <a:schemeClr val="bg1"/>
              </a:solidFill>
            </a:endParaRPr>
          </a:p>
          <a:p>
            <a:r>
              <a:rPr lang="en-US" sz="2400" dirty="0">
                <a:solidFill>
                  <a:schemeClr val="bg1"/>
                </a:solidFill>
              </a:rPr>
              <a:t>References to Christ, and through Christ. </a:t>
            </a:r>
          </a:p>
          <a:p>
            <a:endParaRPr lang="en-US" sz="2400" dirty="0">
              <a:solidFill>
                <a:schemeClr val="bg1"/>
              </a:solidFill>
            </a:endParaRPr>
          </a:p>
          <a:p>
            <a:r>
              <a:rPr lang="en-US" sz="2400" dirty="0">
                <a:solidFill>
                  <a:schemeClr val="bg1"/>
                </a:solidFill>
              </a:rPr>
              <a:t>Since Israel is scattered and lost primarily in a spiritual sense.</a:t>
            </a:r>
          </a:p>
          <a:p>
            <a:endParaRPr lang="en-US" sz="2400" dirty="0">
              <a:solidFill>
                <a:schemeClr val="bg1"/>
              </a:solidFill>
            </a:endParaRPr>
          </a:p>
        </p:txBody>
      </p:sp>
      <p:sp>
        <p:nvSpPr>
          <p:cNvPr id="7" name="TextBox 6"/>
          <p:cNvSpPr txBox="1"/>
          <p:nvPr/>
        </p:nvSpPr>
        <p:spPr>
          <a:xfrm>
            <a:off x="1905000" y="152401"/>
            <a:ext cx="84582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The True Vine</a:t>
            </a:r>
          </a:p>
        </p:txBody>
      </p:sp>
      <p:sp>
        <p:nvSpPr>
          <p:cNvPr id="8" name="TextBox 7"/>
          <p:cNvSpPr txBox="1"/>
          <p:nvPr/>
        </p:nvSpPr>
        <p:spPr>
          <a:xfrm>
            <a:off x="38100" y="6457890"/>
            <a:ext cx="3733800" cy="400110"/>
          </a:xfrm>
          <a:prstGeom prst="rect">
            <a:avLst/>
          </a:prstGeom>
          <a:noFill/>
        </p:spPr>
        <p:txBody>
          <a:bodyPr wrap="square" rtlCol="0">
            <a:spAutoFit/>
          </a:bodyPr>
          <a:lstStyle/>
          <a:p>
            <a:r>
              <a:rPr lang="en-US" sz="2000" dirty="0">
                <a:solidFill>
                  <a:schemeClr val="bg1"/>
                </a:solidFill>
              </a:rPr>
              <a:t>1 Nephi 15:15</a:t>
            </a:r>
          </a:p>
        </p:txBody>
      </p:sp>
      <p:pic>
        <p:nvPicPr>
          <p:cNvPr id="30722" name="Picture 2" descr="http://www.oceanbeachsandiego.com/sites/default/files/imagecache/view/olive%20branch10.5x7.25.jpg"/>
          <p:cNvPicPr>
            <a:picLocks noChangeAspect="1" noChangeArrowheads="1"/>
          </p:cNvPicPr>
          <p:nvPr/>
        </p:nvPicPr>
        <p:blipFill>
          <a:blip r:embed="rId4" cstate="print"/>
          <a:srcRect/>
          <a:stretch>
            <a:fillRect/>
          </a:stretch>
        </p:blipFill>
        <p:spPr bwMode="auto">
          <a:xfrm>
            <a:off x="8487842" y="426543"/>
            <a:ext cx="1802296" cy="1295400"/>
          </a:xfrm>
          <a:prstGeom prst="rect">
            <a:avLst/>
          </a:prstGeom>
          <a:noFill/>
        </p:spPr>
      </p:pic>
      <p:pic>
        <p:nvPicPr>
          <p:cNvPr id="30724" name="Picture 4" descr="http://images.fineartamerica.com/images-medium-large/3-olive-tree-elidon-hoxha.jpg"/>
          <p:cNvPicPr>
            <a:picLocks noChangeAspect="1" noChangeArrowheads="1"/>
          </p:cNvPicPr>
          <p:nvPr/>
        </p:nvPicPr>
        <p:blipFill>
          <a:blip r:embed="rId5" cstate="print"/>
          <a:srcRect/>
          <a:stretch>
            <a:fillRect/>
          </a:stretch>
        </p:blipFill>
        <p:spPr bwMode="auto">
          <a:xfrm>
            <a:off x="7070559" y="2841595"/>
            <a:ext cx="4636862" cy="3518863"/>
          </a:xfrm>
          <a:prstGeom prst="rect">
            <a:avLst/>
          </a:prstGeom>
          <a:noFill/>
        </p:spPr>
      </p:pic>
      <p:sp>
        <p:nvSpPr>
          <p:cNvPr id="2" name="Rectangle 1"/>
          <p:cNvSpPr/>
          <p:nvPr/>
        </p:nvSpPr>
        <p:spPr>
          <a:xfrm>
            <a:off x="489980" y="3556844"/>
            <a:ext cx="6096000" cy="1938992"/>
          </a:xfrm>
          <a:prstGeom prst="rect">
            <a:avLst/>
          </a:prstGeom>
        </p:spPr>
        <p:txBody>
          <a:bodyPr>
            <a:spAutoFit/>
          </a:bodyPr>
          <a:lstStyle/>
          <a:p>
            <a:r>
              <a:rPr lang="en-US" sz="2400" dirty="0">
                <a:solidFill>
                  <a:schemeClr val="bg1"/>
                </a:solidFill>
              </a:rPr>
              <a:t>They will, in the last days, be reunited again with the Church—The gospel will be restored and bring the remnant of Lehi’s and Ishmael’s seed back to their rightful heirs of the promises made to the fathers. </a:t>
            </a:r>
          </a:p>
        </p:txBody>
      </p:sp>
    </p:spTree>
    <p:extLst>
      <p:ext uri="{BB962C8B-B14F-4D97-AF65-F5344CB8AC3E}">
        <p14:creationId xmlns:p14="http://schemas.microsoft.com/office/powerpoint/2010/main" val="363915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t="1822" r="60763" b="8622"/>
          <a:stretch/>
        </p:blipFill>
        <p:spPr>
          <a:xfrm>
            <a:off x="0" y="0"/>
            <a:ext cx="12192000" cy="6905830"/>
          </a:xfrm>
          <a:prstGeom prst="rect">
            <a:avLst/>
          </a:prstGeom>
        </p:spPr>
      </p:pic>
      <p:sp>
        <p:nvSpPr>
          <p:cNvPr id="7" name="TextBox 6"/>
          <p:cNvSpPr txBox="1"/>
          <p:nvPr/>
        </p:nvSpPr>
        <p:spPr>
          <a:xfrm>
            <a:off x="1905000" y="152401"/>
            <a:ext cx="84582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Grafting In</a:t>
            </a:r>
          </a:p>
        </p:txBody>
      </p:sp>
      <p:sp>
        <p:nvSpPr>
          <p:cNvPr id="8" name="TextBox 7"/>
          <p:cNvSpPr txBox="1"/>
          <p:nvPr/>
        </p:nvSpPr>
        <p:spPr>
          <a:xfrm>
            <a:off x="179294" y="6399788"/>
            <a:ext cx="3733800" cy="400110"/>
          </a:xfrm>
          <a:prstGeom prst="rect">
            <a:avLst/>
          </a:prstGeom>
          <a:noFill/>
        </p:spPr>
        <p:txBody>
          <a:bodyPr wrap="square" rtlCol="0">
            <a:spAutoFit/>
          </a:bodyPr>
          <a:lstStyle/>
          <a:p>
            <a:r>
              <a:rPr lang="en-US" sz="2000" dirty="0">
                <a:solidFill>
                  <a:schemeClr val="bg1"/>
                </a:solidFill>
              </a:rPr>
              <a:t>1 Nephi 15:13-14</a:t>
            </a:r>
          </a:p>
        </p:txBody>
      </p:sp>
      <p:sp>
        <p:nvSpPr>
          <p:cNvPr id="6" name="TextBox 5"/>
          <p:cNvSpPr txBox="1"/>
          <p:nvPr/>
        </p:nvSpPr>
        <p:spPr>
          <a:xfrm>
            <a:off x="762000" y="1019374"/>
            <a:ext cx="5334000" cy="1323439"/>
          </a:xfrm>
          <a:prstGeom prst="rect">
            <a:avLst/>
          </a:prstGeom>
          <a:noFill/>
        </p:spPr>
        <p:txBody>
          <a:bodyPr wrap="square" rtlCol="0">
            <a:spAutoFit/>
          </a:bodyPr>
          <a:lstStyle/>
          <a:p>
            <a:r>
              <a:rPr lang="en-US" sz="2000" dirty="0">
                <a:solidFill>
                  <a:schemeClr val="bg1"/>
                </a:solidFill>
              </a:rPr>
              <a:t>To graft a tree branch is to insert a branch of one tree into another tree. The grafted branch receives nourishment from the tree and becomes a permanent part of the tree</a:t>
            </a:r>
          </a:p>
        </p:txBody>
      </p:sp>
      <p:grpSp>
        <p:nvGrpSpPr>
          <p:cNvPr id="10" name="Group 9"/>
          <p:cNvGrpSpPr/>
          <p:nvPr/>
        </p:nvGrpSpPr>
        <p:grpSpPr>
          <a:xfrm>
            <a:off x="1676400" y="2711109"/>
            <a:ext cx="2286000" cy="3581400"/>
            <a:chOff x="5334000" y="838200"/>
            <a:chExt cx="2971800" cy="3962400"/>
          </a:xfrm>
        </p:grpSpPr>
        <p:sp>
          <p:nvSpPr>
            <p:cNvPr id="11" name="Rectangle 10"/>
            <p:cNvSpPr/>
            <p:nvPr/>
          </p:nvSpPr>
          <p:spPr>
            <a:xfrm>
              <a:off x="5334000" y="838200"/>
              <a:ext cx="28194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https://www.lds.org/bc/content/shared/content/images/gospel-library/manual/34187/p-064-1.gif">
              <a:hlinkClick r:id="rId4"/>
            </p:cNvPr>
            <p:cNvPicPr>
              <a:picLocks noChangeAspect="1" noChangeArrowheads="1"/>
            </p:cNvPicPr>
            <p:nvPr/>
          </p:nvPicPr>
          <p:blipFill>
            <a:blip r:embed="rId5" cstate="print"/>
            <a:srcRect/>
            <a:stretch>
              <a:fillRect/>
            </a:stretch>
          </p:blipFill>
          <p:spPr bwMode="auto">
            <a:xfrm>
              <a:off x="5334000" y="990600"/>
              <a:ext cx="2971800" cy="3607560"/>
            </a:xfrm>
            <a:prstGeom prst="rect">
              <a:avLst/>
            </a:prstGeom>
            <a:noFill/>
          </p:spPr>
        </p:pic>
      </p:grpSp>
      <p:sp>
        <p:nvSpPr>
          <p:cNvPr id="13" name="TextBox 12"/>
          <p:cNvSpPr txBox="1"/>
          <p:nvPr/>
        </p:nvSpPr>
        <p:spPr>
          <a:xfrm>
            <a:off x="5334000" y="3352800"/>
            <a:ext cx="4648200" cy="3046988"/>
          </a:xfrm>
          <a:prstGeom prst="rect">
            <a:avLst/>
          </a:prstGeom>
          <a:noFill/>
        </p:spPr>
        <p:txBody>
          <a:bodyPr wrap="square" rtlCol="0">
            <a:spAutoFit/>
          </a:bodyPr>
          <a:lstStyle/>
          <a:p>
            <a:r>
              <a:rPr lang="en-US" sz="2400" dirty="0">
                <a:solidFill>
                  <a:schemeClr val="bg1"/>
                </a:solidFill>
              </a:rPr>
              <a:t>Through the waters of baptism these descendants of ancient Israel became again a covenant people. Having come to the </a:t>
            </a:r>
          </a:p>
          <a:p>
            <a:r>
              <a:rPr lang="en-US" sz="2400" dirty="0">
                <a:solidFill>
                  <a:schemeClr val="bg1"/>
                </a:solidFill>
              </a:rPr>
              <a:t>knowledge of the Messiah </a:t>
            </a:r>
          </a:p>
          <a:p>
            <a:r>
              <a:rPr lang="en-US" sz="2400" dirty="0">
                <a:solidFill>
                  <a:schemeClr val="bg1"/>
                </a:solidFill>
              </a:rPr>
              <a:t>and took upon themselves</a:t>
            </a:r>
          </a:p>
          <a:p>
            <a:r>
              <a:rPr lang="en-US" sz="2400" dirty="0">
                <a:solidFill>
                  <a:schemeClr val="bg1"/>
                </a:solidFill>
              </a:rPr>
              <a:t>His name.</a:t>
            </a:r>
          </a:p>
          <a:p>
            <a:endParaRPr lang="en-US" sz="2400" dirty="0">
              <a:solidFill>
                <a:schemeClr val="bg1"/>
              </a:solidFill>
            </a:endParaRPr>
          </a:p>
        </p:txBody>
      </p:sp>
      <p:pic>
        <p:nvPicPr>
          <p:cNvPr id="28674" name="Picture 2" descr="http://www.diggingwithdarren.com/wp-content/uploads/2011/02/grafting.jpg"/>
          <p:cNvPicPr>
            <a:picLocks noChangeAspect="1" noChangeArrowheads="1"/>
          </p:cNvPicPr>
          <p:nvPr/>
        </p:nvPicPr>
        <p:blipFill>
          <a:blip r:embed="rId6" cstate="print"/>
          <a:srcRect/>
          <a:stretch>
            <a:fillRect/>
          </a:stretch>
        </p:blipFill>
        <p:spPr bwMode="auto">
          <a:xfrm>
            <a:off x="8368553" y="152401"/>
            <a:ext cx="2119884" cy="2971800"/>
          </a:xfrm>
          <a:prstGeom prst="rect">
            <a:avLst/>
          </a:prstGeom>
          <a:noFill/>
        </p:spPr>
      </p:pic>
      <p:pic>
        <p:nvPicPr>
          <p:cNvPr id="28676" name="Picture 4" descr="http://ldsblogs.com/files/2011/02/baptized-baptism-mormon.jpg"/>
          <p:cNvPicPr>
            <a:picLocks noChangeAspect="1" noChangeArrowheads="1"/>
          </p:cNvPicPr>
          <p:nvPr/>
        </p:nvPicPr>
        <p:blipFill>
          <a:blip r:embed="rId7" cstate="print"/>
          <a:srcRect/>
          <a:stretch>
            <a:fillRect/>
          </a:stretch>
        </p:blipFill>
        <p:spPr bwMode="auto">
          <a:xfrm>
            <a:off x="8839200" y="4648201"/>
            <a:ext cx="1475042" cy="1976605"/>
          </a:xfrm>
          <a:prstGeom prst="rect">
            <a:avLst/>
          </a:prstGeom>
          <a:noFill/>
        </p:spPr>
      </p:pic>
    </p:spTree>
    <p:extLst>
      <p:ext uri="{BB962C8B-B14F-4D97-AF65-F5344CB8AC3E}">
        <p14:creationId xmlns:p14="http://schemas.microsoft.com/office/powerpoint/2010/main" val="28810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1177</Words>
  <Application>Microsoft Office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Open Sans</vt:lpstr>
      <vt:lpstr>Calibri Light</vt:lpstr>
      <vt:lpstr>Arial Rounded MT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11</cp:revision>
  <dcterms:created xsi:type="dcterms:W3CDTF">2017-05-04T16:58:28Z</dcterms:created>
  <dcterms:modified xsi:type="dcterms:W3CDTF">2020-06-23T14:59:43Z</dcterms:modified>
</cp:coreProperties>
</file>