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71" r:id="rId4"/>
    <p:sldId id="272" r:id="rId5"/>
    <p:sldId id="273" r:id="rId6"/>
    <p:sldId id="259" r:id="rId7"/>
    <p:sldId id="260" r:id="rId8"/>
    <p:sldId id="261" r:id="rId9"/>
    <p:sldId id="262" r:id="rId10"/>
    <p:sldId id="263" r:id="rId11"/>
    <p:sldId id="264" r:id="rId12"/>
    <p:sldId id="265" r:id="rId13"/>
    <p:sldId id="266" r:id="rId14"/>
    <p:sldId id="267" r:id="rId15"/>
    <p:sldId id="268" r:id="rId16"/>
    <p:sldId id="270" r:id="rId17"/>
  </p:sldIdLst>
  <p:sldSz cx="12192000" cy="6858000"/>
  <p:notesSz cx="6858000" cy="9144000"/>
  <p:embeddedFontLst>
    <p:embeddedFont>
      <p:font typeface="Abadi" panose="020B0604020104020204" pitchFamily="34" charset="0"/>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omic Sans MS" panose="030F0702030302020204" pitchFamily="66"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Tempus Sans ITC" panose="04020404030D07020202" pitchFamily="82"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0" autoAdjust="0"/>
    <p:restoredTop sz="94660"/>
  </p:normalViewPr>
  <p:slideViewPr>
    <p:cSldViewPr snapToGrid="0">
      <p:cViewPr varScale="1">
        <p:scale>
          <a:sx n="114" d="100"/>
          <a:sy n="114" d="100"/>
        </p:scale>
        <p:origin x="24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9C16-CB4A-465C-9E27-320598089E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C4FA51-EEE4-4053-9024-D0209A0D41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0B5852-3CE0-444B-957B-DFA3D6D4CC3B}"/>
              </a:ext>
            </a:extLst>
          </p:cNvPr>
          <p:cNvSpPr>
            <a:spLocks noGrp="1"/>
          </p:cNvSpPr>
          <p:nvPr>
            <p:ph type="dt" sz="half" idx="10"/>
          </p:nvPr>
        </p:nvSpPr>
        <p:spPr/>
        <p:txBody>
          <a:bodyPr/>
          <a:lstStyle/>
          <a:p>
            <a:fld id="{600EC769-88B7-4A9F-B94B-4336CDA6F3CA}" type="datetimeFigureOut">
              <a:rPr lang="en-US" smtClean="0"/>
              <a:t>10/19/2023</a:t>
            </a:fld>
            <a:endParaRPr lang="en-US"/>
          </a:p>
        </p:txBody>
      </p:sp>
      <p:sp>
        <p:nvSpPr>
          <p:cNvPr id="5" name="Footer Placeholder 4">
            <a:extLst>
              <a:ext uri="{FF2B5EF4-FFF2-40B4-BE49-F238E27FC236}">
                <a16:creationId xmlns:a16="http://schemas.microsoft.com/office/drawing/2014/main" id="{D234BAEB-10FA-4FD7-88BA-09FA51D33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D4DE6-46D4-47BA-864F-62D19D71A5CE}"/>
              </a:ext>
            </a:extLst>
          </p:cNvPr>
          <p:cNvSpPr>
            <a:spLocks noGrp="1"/>
          </p:cNvSpPr>
          <p:nvPr>
            <p:ph type="sldNum" sz="quarter" idx="12"/>
          </p:nvPr>
        </p:nvSpPr>
        <p:spPr/>
        <p:txBody>
          <a:bodyPr/>
          <a:lstStyle/>
          <a:p>
            <a:fld id="{CE615AE1-6DBE-415D-A834-07C1B36E2B75}" type="slidenum">
              <a:rPr lang="en-US" smtClean="0"/>
              <a:t>‹#›</a:t>
            </a:fld>
            <a:endParaRPr lang="en-US"/>
          </a:p>
        </p:txBody>
      </p:sp>
    </p:spTree>
    <p:extLst>
      <p:ext uri="{BB962C8B-B14F-4D97-AF65-F5344CB8AC3E}">
        <p14:creationId xmlns:p14="http://schemas.microsoft.com/office/powerpoint/2010/main" val="1075413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CBC23-2DBD-42D0-9DE9-145A37F299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B56CBE-67F5-4D44-A32B-4C3E91EAC2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BF0F7-2B0F-40C8-B3E1-0082FBF1B347}"/>
              </a:ext>
            </a:extLst>
          </p:cNvPr>
          <p:cNvSpPr>
            <a:spLocks noGrp="1"/>
          </p:cNvSpPr>
          <p:nvPr>
            <p:ph type="dt" sz="half" idx="10"/>
          </p:nvPr>
        </p:nvSpPr>
        <p:spPr/>
        <p:txBody>
          <a:bodyPr/>
          <a:lstStyle/>
          <a:p>
            <a:fld id="{600EC769-88B7-4A9F-B94B-4336CDA6F3CA}" type="datetimeFigureOut">
              <a:rPr lang="en-US" smtClean="0"/>
              <a:t>10/19/2023</a:t>
            </a:fld>
            <a:endParaRPr lang="en-US"/>
          </a:p>
        </p:txBody>
      </p:sp>
      <p:sp>
        <p:nvSpPr>
          <p:cNvPr id="5" name="Footer Placeholder 4">
            <a:extLst>
              <a:ext uri="{FF2B5EF4-FFF2-40B4-BE49-F238E27FC236}">
                <a16:creationId xmlns:a16="http://schemas.microsoft.com/office/drawing/2014/main" id="{1FA7351E-71F0-454C-BC2B-FF71200F2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B6855-FD53-4067-BE7D-FB22C2E2A1ED}"/>
              </a:ext>
            </a:extLst>
          </p:cNvPr>
          <p:cNvSpPr>
            <a:spLocks noGrp="1"/>
          </p:cNvSpPr>
          <p:nvPr>
            <p:ph type="sldNum" sz="quarter" idx="12"/>
          </p:nvPr>
        </p:nvSpPr>
        <p:spPr/>
        <p:txBody>
          <a:bodyPr/>
          <a:lstStyle/>
          <a:p>
            <a:fld id="{CE615AE1-6DBE-415D-A834-07C1B36E2B75}" type="slidenum">
              <a:rPr lang="en-US" smtClean="0"/>
              <a:t>‹#›</a:t>
            </a:fld>
            <a:endParaRPr lang="en-US"/>
          </a:p>
        </p:txBody>
      </p:sp>
    </p:spTree>
    <p:extLst>
      <p:ext uri="{BB962C8B-B14F-4D97-AF65-F5344CB8AC3E}">
        <p14:creationId xmlns:p14="http://schemas.microsoft.com/office/powerpoint/2010/main" val="28339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3707D3-C98D-400E-BB90-72CE30D343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8D2456-F0B4-47CC-9774-D563F3425E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1992A-B8A9-4512-B66F-57194C7BA7CD}"/>
              </a:ext>
            </a:extLst>
          </p:cNvPr>
          <p:cNvSpPr>
            <a:spLocks noGrp="1"/>
          </p:cNvSpPr>
          <p:nvPr>
            <p:ph type="dt" sz="half" idx="10"/>
          </p:nvPr>
        </p:nvSpPr>
        <p:spPr/>
        <p:txBody>
          <a:bodyPr/>
          <a:lstStyle/>
          <a:p>
            <a:fld id="{600EC769-88B7-4A9F-B94B-4336CDA6F3CA}" type="datetimeFigureOut">
              <a:rPr lang="en-US" smtClean="0"/>
              <a:t>10/19/2023</a:t>
            </a:fld>
            <a:endParaRPr lang="en-US"/>
          </a:p>
        </p:txBody>
      </p:sp>
      <p:sp>
        <p:nvSpPr>
          <p:cNvPr id="5" name="Footer Placeholder 4">
            <a:extLst>
              <a:ext uri="{FF2B5EF4-FFF2-40B4-BE49-F238E27FC236}">
                <a16:creationId xmlns:a16="http://schemas.microsoft.com/office/drawing/2014/main" id="{5636C2E4-9D05-4CC7-A70F-C90751220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8F9CE-2764-41EF-8D46-011050C9168D}"/>
              </a:ext>
            </a:extLst>
          </p:cNvPr>
          <p:cNvSpPr>
            <a:spLocks noGrp="1"/>
          </p:cNvSpPr>
          <p:nvPr>
            <p:ph type="sldNum" sz="quarter" idx="12"/>
          </p:nvPr>
        </p:nvSpPr>
        <p:spPr/>
        <p:txBody>
          <a:bodyPr/>
          <a:lstStyle/>
          <a:p>
            <a:fld id="{CE615AE1-6DBE-415D-A834-07C1B36E2B75}" type="slidenum">
              <a:rPr lang="en-US" smtClean="0"/>
              <a:t>‹#›</a:t>
            </a:fld>
            <a:endParaRPr lang="en-US"/>
          </a:p>
        </p:txBody>
      </p:sp>
    </p:spTree>
    <p:extLst>
      <p:ext uri="{BB962C8B-B14F-4D97-AF65-F5344CB8AC3E}">
        <p14:creationId xmlns:p14="http://schemas.microsoft.com/office/powerpoint/2010/main" val="947566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1CF7E-9470-45A9-85B9-C99A22161B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1220FE-FAEF-4882-99ED-2FFE60478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B72B6-5D1C-4A5E-BA41-00F9E1CE9B10}"/>
              </a:ext>
            </a:extLst>
          </p:cNvPr>
          <p:cNvSpPr>
            <a:spLocks noGrp="1"/>
          </p:cNvSpPr>
          <p:nvPr>
            <p:ph type="dt" sz="half" idx="10"/>
          </p:nvPr>
        </p:nvSpPr>
        <p:spPr/>
        <p:txBody>
          <a:bodyPr/>
          <a:lstStyle/>
          <a:p>
            <a:fld id="{600EC769-88B7-4A9F-B94B-4336CDA6F3CA}" type="datetimeFigureOut">
              <a:rPr lang="en-US" smtClean="0"/>
              <a:t>10/19/2023</a:t>
            </a:fld>
            <a:endParaRPr lang="en-US"/>
          </a:p>
        </p:txBody>
      </p:sp>
      <p:sp>
        <p:nvSpPr>
          <p:cNvPr id="5" name="Footer Placeholder 4">
            <a:extLst>
              <a:ext uri="{FF2B5EF4-FFF2-40B4-BE49-F238E27FC236}">
                <a16:creationId xmlns:a16="http://schemas.microsoft.com/office/drawing/2014/main" id="{3E3D5346-3449-4339-A0D2-31FF8D45D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F2946-FC85-4F82-825E-EB56DAA2E1DE}"/>
              </a:ext>
            </a:extLst>
          </p:cNvPr>
          <p:cNvSpPr>
            <a:spLocks noGrp="1"/>
          </p:cNvSpPr>
          <p:nvPr>
            <p:ph type="sldNum" sz="quarter" idx="12"/>
          </p:nvPr>
        </p:nvSpPr>
        <p:spPr/>
        <p:txBody>
          <a:bodyPr/>
          <a:lstStyle/>
          <a:p>
            <a:fld id="{CE615AE1-6DBE-415D-A834-07C1B36E2B75}" type="slidenum">
              <a:rPr lang="en-US" smtClean="0"/>
              <a:t>‹#›</a:t>
            </a:fld>
            <a:endParaRPr lang="en-US"/>
          </a:p>
        </p:txBody>
      </p:sp>
    </p:spTree>
    <p:extLst>
      <p:ext uri="{BB962C8B-B14F-4D97-AF65-F5344CB8AC3E}">
        <p14:creationId xmlns:p14="http://schemas.microsoft.com/office/powerpoint/2010/main" val="931553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F10F-DB77-47E5-90EB-849038476B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6A5975-1AB8-4DBE-938E-5C8713C2A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B9B465-ADA7-416E-8F60-6A43600366ED}"/>
              </a:ext>
            </a:extLst>
          </p:cNvPr>
          <p:cNvSpPr>
            <a:spLocks noGrp="1"/>
          </p:cNvSpPr>
          <p:nvPr>
            <p:ph type="dt" sz="half" idx="10"/>
          </p:nvPr>
        </p:nvSpPr>
        <p:spPr/>
        <p:txBody>
          <a:bodyPr/>
          <a:lstStyle/>
          <a:p>
            <a:fld id="{600EC769-88B7-4A9F-B94B-4336CDA6F3CA}" type="datetimeFigureOut">
              <a:rPr lang="en-US" smtClean="0"/>
              <a:t>10/19/2023</a:t>
            </a:fld>
            <a:endParaRPr lang="en-US"/>
          </a:p>
        </p:txBody>
      </p:sp>
      <p:sp>
        <p:nvSpPr>
          <p:cNvPr id="5" name="Footer Placeholder 4">
            <a:extLst>
              <a:ext uri="{FF2B5EF4-FFF2-40B4-BE49-F238E27FC236}">
                <a16:creationId xmlns:a16="http://schemas.microsoft.com/office/drawing/2014/main" id="{1094F2C5-71A9-42B3-B082-5E53BDFEA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3A855-A536-4FAB-AA42-0234C9BF77CF}"/>
              </a:ext>
            </a:extLst>
          </p:cNvPr>
          <p:cNvSpPr>
            <a:spLocks noGrp="1"/>
          </p:cNvSpPr>
          <p:nvPr>
            <p:ph type="sldNum" sz="quarter" idx="12"/>
          </p:nvPr>
        </p:nvSpPr>
        <p:spPr/>
        <p:txBody>
          <a:bodyPr/>
          <a:lstStyle/>
          <a:p>
            <a:fld id="{CE615AE1-6DBE-415D-A834-07C1B36E2B75}" type="slidenum">
              <a:rPr lang="en-US" smtClean="0"/>
              <a:t>‹#›</a:t>
            </a:fld>
            <a:endParaRPr lang="en-US"/>
          </a:p>
        </p:txBody>
      </p:sp>
    </p:spTree>
    <p:extLst>
      <p:ext uri="{BB962C8B-B14F-4D97-AF65-F5344CB8AC3E}">
        <p14:creationId xmlns:p14="http://schemas.microsoft.com/office/powerpoint/2010/main" val="6795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9809D-1103-4EAF-B922-A433E49F83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9382E2-BC06-4620-ADE8-0DA7AE9A3B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CA4473-0048-43BD-B4DC-3B7956DEE0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1BEA36-032F-45E0-BEFC-45D31DA9C915}"/>
              </a:ext>
            </a:extLst>
          </p:cNvPr>
          <p:cNvSpPr>
            <a:spLocks noGrp="1"/>
          </p:cNvSpPr>
          <p:nvPr>
            <p:ph type="dt" sz="half" idx="10"/>
          </p:nvPr>
        </p:nvSpPr>
        <p:spPr/>
        <p:txBody>
          <a:bodyPr/>
          <a:lstStyle/>
          <a:p>
            <a:fld id="{600EC769-88B7-4A9F-B94B-4336CDA6F3CA}" type="datetimeFigureOut">
              <a:rPr lang="en-US" smtClean="0"/>
              <a:t>10/19/2023</a:t>
            </a:fld>
            <a:endParaRPr lang="en-US"/>
          </a:p>
        </p:txBody>
      </p:sp>
      <p:sp>
        <p:nvSpPr>
          <p:cNvPr id="6" name="Footer Placeholder 5">
            <a:extLst>
              <a:ext uri="{FF2B5EF4-FFF2-40B4-BE49-F238E27FC236}">
                <a16:creationId xmlns:a16="http://schemas.microsoft.com/office/drawing/2014/main" id="{CAC8725A-49EA-4048-A314-56833E6C8C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7F308-8676-467D-A0B2-0DF1E7971DEC}"/>
              </a:ext>
            </a:extLst>
          </p:cNvPr>
          <p:cNvSpPr>
            <a:spLocks noGrp="1"/>
          </p:cNvSpPr>
          <p:nvPr>
            <p:ph type="sldNum" sz="quarter" idx="12"/>
          </p:nvPr>
        </p:nvSpPr>
        <p:spPr/>
        <p:txBody>
          <a:bodyPr/>
          <a:lstStyle/>
          <a:p>
            <a:fld id="{CE615AE1-6DBE-415D-A834-07C1B36E2B75}" type="slidenum">
              <a:rPr lang="en-US" smtClean="0"/>
              <a:t>‹#›</a:t>
            </a:fld>
            <a:endParaRPr lang="en-US"/>
          </a:p>
        </p:txBody>
      </p:sp>
    </p:spTree>
    <p:extLst>
      <p:ext uri="{BB962C8B-B14F-4D97-AF65-F5344CB8AC3E}">
        <p14:creationId xmlns:p14="http://schemas.microsoft.com/office/powerpoint/2010/main" val="1113397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7D3-161A-4235-B797-0D29C3904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D2DA7-73D3-4681-8F56-E5C9A50097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972EBEE-3E05-43D1-9FA2-0244F5331E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137B41-6BDF-4D40-B35D-D314E9C898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FC429A-2C35-46DE-8BC5-E7B92F4879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C10C7D-C7C3-431B-B734-937AA15F73B4}"/>
              </a:ext>
            </a:extLst>
          </p:cNvPr>
          <p:cNvSpPr>
            <a:spLocks noGrp="1"/>
          </p:cNvSpPr>
          <p:nvPr>
            <p:ph type="dt" sz="half" idx="10"/>
          </p:nvPr>
        </p:nvSpPr>
        <p:spPr/>
        <p:txBody>
          <a:bodyPr/>
          <a:lstStyle/>
          <a:p>
            <a:fld id="{600EC769-88B7-4A9F-B94B-4336CDA6F3CA}" type="datetimeFigureOut">
              <a:rPr lang="en-US" smtClean="0"/>
              <a:t>10/19/2023</a:t>
            </a:fld>
            <a:endParaRPr lang="en-US"/>
          </a:p>
        </p:txBody>
      </p:sp>
      <p:sp>
        <p:nvSpPr>
          <p:cNvPr id="8" name="Footer Placeholder 7">
            <a:extLst>
              <a:ext uri="{FF2B5EF4-FFF2-40B4-BE49-F238E27FC236}">
                <a16:creationId xmlns:a16="http://schemas.microsoft.com/office/drawing/2014/main" id="{FBEB5D09-039F-4BCC-94F7-E0734C70D4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E365B4-A0A1-487F-9806-01092702199F}"/>
              </a:ext>
            </a:extLst>
          </p:cNvPr>
          <p:cNvSpPr>
            <a:spLocks noGrp="1"/>
          </p:cNvSpPr>
          <p:nvPr>
            <p:ph type="sldNum" sz="quarter" idx="12"/>
          </p:nvPr>
        </p:nvSpPr>
        <p:spPr/>
        <p:txBody>
          <a:bodyPr/>
          <a:lstStyle/>
          <a:p>
            <a:fld id="{CE615AE1-6DBE-415D-A834-07C1B36E2B75}" type="slidenum">
              <a:rPr lang="en-US" smtClean="0"/>
              <a:t>‹#›</a:t>
            </a:fld>
            <a:endParaRPr lang="en-US"/>
          </a:p>
        </p:txBody>
      </p:sp>
    </p:spTree>
    <p:extLst>
      <p:ext uri="{BB962C8B-B14F-4D97-AF65-F5344CB8AC3E}">
        <p14:creationId xmlns:p14="http://schemas.microsoft.com/office/powerpoint/2010/main" val="302680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D65B-4062-482F-A919-07F8E5655B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34953-336B-4C13-81E0-5BAD9EA33785}"/>
              </a:ext>
            </a:extLst>
          </p:cNvPr>
          <p:cNvSpPr>
            <a:spLocks noGrp="1"/>
          </p:cNvSpPr>
          <p:nvPr>
            <p:ph type="dt" sz="half" idx="10"/>
          </p:nvPr>
        </p:nvSpPr>
        <p:spPr/>
        <p:txBody>
          <a:bodyPr/>
          <a:lstStyle/>
          <a:p>
            <a:fld id="{600EC769-88B7-4A9F-B94B-4336CDA6F3CA}" type="datetimeFigureOut">
              <a:rPr lang="en-US" smtClean="0"/>
              <a:t>10/19/2023</a:t>
            </a:fld>
            <a:endParaRPr lang="en-US"/>
          </a:p>
        </p:txBody>
      </p:sp>
      <p:sp>
        <p:nvSpPr>
          <p:cNvPr id="4" name="Footer Placeholder 3">
            <a:extLst>
              <a:ext uri="{FF2B5EF4-FFF2-40B4-BE49-F238E27FC236}">
                <a16:creationId xmlns:a16="http://schemas.microsoft.com/office/drawing/2014/main" id="{AE004027-F9E4-471A-A5FC-96964B9AE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C2D87-179D-4B63-BC65-8272CCE91FE7}"/>
              </a:ext>
            </a:extLst>
          </p:cNvPr>
          <p:cNvSpPr>
            <a:spLocks noGrp="1"/>
          </p:cNvSpPr>
          <p:nvPr>
            <p:ph type="sldNum" sz="quarter" idx="12"/>
          </p:nvPr>
        </p:nvSpPr>
        <p:spPr/>
        <p:txBody>
          <a:bodyPr/>
          <a:lstStyle/>
          <a:p>
            <a:fld id="{CE615AE1-6DBE-415D-A834-07C1B36E2B75}" type="slidenum">
              <a:rPr lang="en-US" smtClean="0"/>
              <a:t>‹#›</a:t>
            </a:fld>
            <a:endParaRPr lang="en-US"/>
          </a:p>
        </p:txBody>
      </p:sp>
    </p:spTree>
    <p:extLst>
      <p:ext uri="{BB962C8B-B14F-4D97-AF65-F5344CB8AC3E}">
        <p14:creationId xmlns:p14="http://schemas.microsoft.com/office/powerpoint/2010/main" val="1498094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5B7BE-EF70-4B0F-A48D-A568DFAB3BB3}"/>
              </a:ext>
            </a:extLst>
          </p:cNvPr>
          <p:cNvSpPr>
            <a:spLocks noGrp="1"/>
          </p:cNvSpPr>
          <p:nvPr>
            <p:ph type="dt" sz="half" idx="10"/>
          </p:nvPr>
        </p:nvSpPr>
        <p:spPr/>
        <p:txBody>
          <a:bodyPr/>
          <a:lstStyle/>
          <a:p>
            <a:fld id="{600EC769-88B7-4A9F-B94B-4336CDA6F3CA}" type="datetimeFigureOut">
              <a:rPr lang="en-US" smtClean="0"/>
              <a:t>10/19/2023</a:t>
            </a:fld>
            <a:endParaRPr lang="en-US"/>
          </a:p>
        </p:txBody>
      </p:sp>
      <p:sp>
        <p:nvSpPr>
          <p:cNvPr id="3" name="Footer Placeholder 2">
            <a:extLst>
              <a:ext uri="{FF2B5EF4-FFF2-40B4-BE49-F238E27FC236}">
                <a16:creationId xmlns:a16="http://schemas.microsoft.com/office/drawing/2014/main" id="{BAECF739-8C30-45AA-8C5C-37475AF4DF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071FD1-8F60-4F37-859F-3C752EB46ED4}"/>
              </a:ext>
            </a:extLst>
          </p:cNvPr>
          <p:cNvSpPr>
            <a:spLocks noGrp="1"/>
          </p:cNvSpPr>
          <p:nvPr>
            <p:ph type="sldNum" sz="quarter" idx="12"/>
          </p:nvPr>
        </p:nvSpPr>
        <p:spPr/>
        <p:txBody>
          <a:bodyPr/>
          <a:lstStyle/>
          <a:p>
            <a:fld id="{CE615AE1-6DBE-415D-A834-07C1B36E2B75}" type="slidenum">
              <a:rPr lang="en-US" smtClean="0"/>
              <a:t>‹#›</a:t>
            </a:fld>
            <a:endParaRPr lang="en-US"/>
          </a:p>
        </p:txBody>
      </p:sp>
    </p:spTree>
    <p:extLst>
      <p:ext uri="{BB962C8B-B14F-4D97-AF65-F5344CB8AC3E}">
        <p14:creationId xmlns:p14="http://schemas.microsoft.com/office/powerpoint/2010/main" val="2473616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01929-9CE0-4A97-95AE-739316D10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8ECEAC-5DD7-45CC-A99C-584EEBACC9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1C2EE-72EB-48A3-B0AF-E7DF4B65D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CFEE6B-F54A-4F6F-8334-611EAE42060E}"/>
              </a:ext>
            </a:extLst>
          </p:cNvPr>
          <p:cNvSpPr>
            <a:spLocks noGrp="1"/>
          </p:cNvSpPr>
          <p:nvPr>
            <p:ph type="dt" sz="half" idx="10"/>
          </p:nvPr>
        </p:nvSpPr>
        <p:spPr/>
        <p:txBody>
          <a:bodyPr/>
          <a:lstStyle/>
          <a:p>
            <a:fld id="{600EC769-88B7-4A9F-B94B-4336CDA6F3CA}" type="datetimeFigureOut">
              <a:rPr lang="en-US" smtClean="0"/>
              <a:t>10/19/2023</a:t>
            </a:fld>
            <a:endParaRPr lang="en-US"/>
          </a:p>
        </p:txBody>
      </p:sp>
      <p:sp>
        <p:nvSpPr>
          <p:cNvPr id="6" name="Footer Placeholder 5">
            <a:extLst>
              <a:ext uri="{FF2B5EF4-FFF2-40B4-BE49-F238E27FC236}">
                <a16:creationId xmlns:a16="http://schemas.microsoft.com/office/drawing/2014/main" id="{F7595190-558C-4A19-A214-72FC175E72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8262F7-B0E7-4F3A-8C1D-8B421E6BB5D5}"/>
              </a:ext>
            </a:extLst>
          </p:cNvPr>
          <p:cNvSpPr>
            <a:spLocks noGrp="1"/>
          </p:cNvSpPr>
          <p:nvPr>
            <p:ph type="sldNum" sz="quarter" idx="12"/>
          </p:nvPr>
        </p:nvSpPr>
        <p:spPr/>
        <p:txBody>
          <a:bodyPr/>
          <a:lstStyle/>
          <a:p>
            <a:fld id="{CE615AE1-6DBE-415D-A834-07C1B36E2B75}" type="slidenum">
              <a:rPr lang="en-US" smtClean="0"/>
              <a:t>‹#›</a:t>
            </a:fld>
            <a:endParaRPr lang="en-US"/>
          </a:p>
        </p:txBody>
      </p:sp>
    </p:spTree>
    <p:extLst>
      <p:ext uri="{BB962C8B-B14F-4D97-AF65-F5344CB8AC3E}">
        <p14:creationId xmlns:p14="http://schemas.microsoft.com/office/powerpoint/2010/main" val="3382271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AEFC-1D9D-4D3B-B809-EA48A5207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8053B1-EC0E-4397-8642-8B253E5360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519D21-BA37-4992-8A82-55858382D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D0D394-FDA0-4568-8349-3B26CF25E603}"/>
              </a:ext>
            </a:extLst>
          </p:cNvPr>
          <p:cNvSpPr>
            <a:spLocks noGrp="1"/>
          </p:cNvSpPr>
          <p:nvPr>
            <p:ph type="dt" sz="half" idx="10"/>
          </p:nvPr>
        </p:nvSpPr>
        <p:spPr/>
        <p:txBody>
          <a:bodyPr/>
          <a:lstStyle/>
          <a:p>
            <a:fld id="{600EC769-88B7-4A9F-B94B-4336CDA6F3CA}" type="datetimeFigureOut">
              <a:rPr lang="en-US" smtClean="0"/>
              <a:t>10/19/2023</a:t>
            </a:fld>
            <a:endParaRPr lang="en-US"/>
          </a:p>
        </p:txBody>
      </p:sp>
      <p:sp>
        <p:nvSpPr>
          <p:cNvPr id="6" name="Footer Placeholder 5">
            <a:extLst>
              <a:ext uri="{FF2B5EF4-FFF2-40B4-BE49-F238E27FC236}">
                <a16:creationId xmlns:a16="http://schemas.microsoft.com/office/drawing/2014/main" id="{DDF18891-2F59-4CF2-8DB9-70966144A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81FD7-C8D2-46E5-82D3-6EAEA73DCEAE}"/>
              </a:ext>
            </a:extLst>
          </p:cNvPr>
          <p:cNvSpPr>
            <a:spLocks noGrp="1"/>
          </p:cNvSpPr>
          <p:nvPr>
            <p:ph type="sldNum" sz="quarter" idx="12"/>
          </p:nvPr>
        </p:nvSpPr>
        <p:spPr/>
        <p:txBody>
          <a:bodyPr/>
          <a:lstStyle/>
          <a:p>
            <a:fld id="{CE615AE1-6DBE-415D-A834-07C1B36E2B75}" type="slidenum">
              <a:rPr lang="en-US" smtClean="0"/>
              <a:t>‹#›</a:t>
            </a:fld>
            <a:endParaRPr lang="en-US"/>
          </a:p>
        </p:txBody>
      </p:sp>
    </p:spTree>
    <p:extLst>
      <p:ext uri="{BB962C8B-B14F-4D97-AF65-F5344CB8AC3E}">
        <p14:creationId xmlns:p14="http://schemas.microsoft.com/office/powerpoint/2010/main" val="2606936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4045B-3719-439F-B876-7D478CDC4E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DD53D-C4E0-4419-9CBB-1FDF0BA733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7D38D-0661-43F7-9ADF-31FA597B6B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EC769-88B7-4A9F-B94B-4336CDA6F3CA}" type="datetimeFigureOut">
              <a:rPr lang="en-US" smtClean="0"/>
              <a:t>10/19/2023</a:t>
            </a:fld>
            <a:endParaRPr lang="en-US"/>
          </a:p>
        </p:txBody>
      </p:sp>
      <p:sp>
        <p:nvSpPr>
          <p:cNvPr id="5" name="Footer Placeholder 4">
            <a:extLst>
              <a:ext uri="{FF2B5EF4-FFF2-40B4-BE49-F238E27FC236}">
                <a16:creationId xmlns:a16="http://schemas.microsoft.com/office/drawing/2014/main" id="{4E5FAA3D-71D6-40FD-9F87-E49C902FD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45D12A-C03D-4F33-ABAC-B137EB61D0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15AE1-6DBE-415D-A834-07C1B36E2B75}" type="slidenum">
              <a:rPr lang="en-US" smtClean="0"/>
              <a:t>‹#›</a:t>
            </a:fld>
            <a:endParaRPr lang="en-US"/>
          </a:p>
        </p:txBody>
      </p:sp>
    </p:spTree>
    <p:extLst>
      <p:ext uri="{BB962C8B-B14F-4D97-AF65-F5344CB8AC3E}">
        <p14:creationId xmlns:p14="http://schemas.microsoft.com/office/powerpoint/2010/main" val="2516892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9A1C33-508D-409D-93E7-87886F9D0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46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42BD13-0E48-4E07-B45B-B4BF7DE88A8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0"/>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rPr>
              <a:t>From </a:t>
            </a:r>
            <a:r>
              <a:rPr lang="en-US" sz="4400" dirty="0" err="1">
                <a:solidFill>
                  <a:schemeClr val="bg2"/>
                </a:solidFill>
                <a:latin typeface="Calibri" panose="020F0502020204030204" pitchFamily="34" charset="0"/>
              </a:rPr>
              <a:t>Lehi</a:t>
            </a:r>
            <a:r>
              <a:rPr lang="en-US" sz="4400" dirty="0">
                <a:solidFill>
                  <a:schemeClr val="bg2"/>
                </a:solidFill>
                <a:latin typeface="Calibri" panose="020F0502020204030204" pitchFamily="34" charset="0"/>
              </a:rPr>
              <a:t> to Benjamin</a:t>
            </a:r>
          </a:p>
        </p:txBody>
      </p:sp>
      <p:sp>
        <p:nvSpPr>
          <p:cNvPr id="33" name="TextBox 32"/>
          <p:cNvSpPr txBox="1"/>
          <p:nvPr/>
        </p:nvSpPr>
        <p:spPr>
          <a:xfrm>
            <a:off x="0" y="6550223"/>
            <a:ext cx="9144000" cy="307777"/>
          </a:xfrm>
          <a:prstGeom prst="rect">
            <a:avLst/>
          </a:prstGeom>
          <a:noFill/>
        </p:spPr>
        <p:txBody>
          <a:bodyPr wrap="square" rtlCol="0">
            <a:spAutoFit/>
          </a:bodyPr>
          <a:lstStyle/>
          <a:p>
            <a:r>
              <a:rPr lang="en-US" sz="1400" dirty="0">
                <a:solidFill>
                  <a:schemeClr val="bg2"/>
                </a:solidFill>
              </a:rPr>
              <a:t>Words of Mormon 1:1-3</a:t>
            </a:r>
          </a:p>
        </p:txBody>
      </p:sp>
      <p:sp>
        <p:nvSpPr>
          <p:cNvPr id="34" name="TextBox 33"/>
          <p:cNvSpPr txBox="1"/>
          <p:nvPr/>
        </p:nvSpPr>
        <p:spPr>
          <a:xfrm>
            <a:off x="2133600" y="2667001"/>
            <a:ext cx="3886200" cy="2585323"/>
          </a:xfrm>
          <a:prstGeom prst="rect">
            <a:avLst/>
          </a:prstGeom>
          <a:noFill/>
        </p:spPr>
        <p:txBody>
          <a:bodyPr wrap="square" rtlCol="0">
            <a:spAutoFit/>
          </a:bodyPr>
          <a:lstStyle/>
          <a:p>
            <a:r>
              <a:rPr lang="en-US" dirty="0">
                <a:solidFill>
                  <a:schemeClr val="bg2"/>
                </a:solidFill>
              </a:rPr>
              <a:t>Two Assignments</a:t>
            </a:r>
          </a:p>
          <a:p>
            <a:endParaRPr lang="en-US" dirty="0">
              <a:solidFill>
                <a:schemeClr val="bg2"/>
              </a:solidFill>
            </a:endParaRPr>
          </a:p>
          <a:p>
            <a:pPr marL="342900" indent="-342900">
              <a:buAutoNum type="arabicPeriod"/>
            </a:pPr>
            <a:r>
              <a:rPr lang="en-US" dirty="0">
                <a:solidFill>
                  <a:schemeClr val="bg2"/>
                </a:solidFill>
              </a:rPr>
              <a:t>Continue to record his own days on the large plates</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He was to abridge the large plates themselves, writing this abridged record on what we now call the plates of Mormon</a:t>
            </a:r>
          </a:p>
        </p:txBody>
      </p:sp>
      <p:pic>
        <p:nvPicPr>
          <p:cNvPr id="4" name="Picture 3">
            <a:extLst>
              <a:ext uri="{FF2B5EF4-FFF2-40B4-BE49-F238E27FC236}">
                <a16:creationId xmlns:a16="http://schemas.microsoft.com/office/drawing/2014/main" id="{4BAE2EFD-6A68-40DD-BED9-C5B35875C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394" y="1384934"/>
            <a:ext cx="3916490" cy="2610993"/>
          </a:xfrm>
          <a:prstGeom prst="rect">
            <a:avLst/>
          </a:prstGeom>
        </p:spPr>
      </p:pic>
    </p:spTree>
    <p:extLst>
      <p:ext uri="{BB962C8B-B14F-4D97-AF65-F5344CB8AC3E}">
        <p14:creationId xmlns:p14="http://schemas.microsoft.com/office/powerpoint/2010/main" val="4292414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0894BF-BA0E-4D78-B924-B14596A5D7B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0"/>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rPr>
              <a:t>Intent and Choice</a:t>
            </a:r>
          </a:p>
        </p:txBody>
      </p:sp>
      <p:sp>
        <p:nvSpPr>
          <p:cNvPr id="31" name="TextBox 30"/>
          <p:cNvSpPr txBox="1"/>
          <p:nvPr/>
        </p:nvSpPr>
        <p:spPr>
          <a:xfrm>
            <a:off x="475488" y="914401"/>
            <a:ext cx="4279392" cy="646331"/>
          </a:xfrm>
          <a:prstGeom prst="rect">
            <a:avLst/>
          </a:prstGeom>
          <a:noFill/>
        </p:spPr>
        <p:txBody>
          <a:bodyPr wrap="square" rtlCol="0">
            <a:spAutoFit/>
          </a:bodyPr>
          <a:lstStyle/>
          <a:p>
            <a:r>
              <a:rPr lang="en-US" dirty="0">
                <a:solidFill>
                  <a:schemeClr val="bg2"/>
                </a:solidFill>
              </a:rPr>
              <a:t>To persuade men and women to come unto the God of their fathers and be saved.</a:t>
            </a:r>
          </a:p>
        </p:txBody>
      </p:sp>
      <p:sp>
        <p:nvSpPr>
          <p:cNvPr id="32" name="TextBox 31"/>
          <p:cNvSpPr txBox="1"/>
          <p:nvPr/>
        </p:nvSpPr>
        <p:spPr>
          <a:xfrm>
            <a:off x="4191000" y="1676400"/>
            <a:ext cx="3886200" cy="1477328"/>
          </a:xfrm>
          <a:prstGeom prst="rect">
            <a:avLst/>
          </a:prstGeom>
          <a:noFill/>
        </p:spPr>
        <p:txBody>
          <a:bodyPr wrap="square" rtlCol="0">
            <a:spAutoFit/>
          </a:bodyPr>
          <a:lstStyle/>
          <a:p>
            <a:r>
              <a:rPr lang="en-US" dirty="0">
                <a:solidFill>
                  <a:schemeClr val="bg2"/>
                </a:solidFill>
              </a:rPr>
              <a:t>The details of the story of the </a:t>
            </a:r>
            <a:r>
              <a:rPr lang="en-US" dirty="0" err="1">
                <a:solidFill>
                  <a:schemeClr val="bg2"/>
                </a:solidFill>
              </a:rPr>
              <a:t>Nephites</a:t>
            </a:r>
            <a:r>
              <a:rPr lang="en-US" dirty="0">
                <a:solidFill>
                  <a:schemeClr val="bg2"/>
                </a:solidFill>
              </a:rPr>
              <a:t> from the days of </a:t>
            </a:r>
            <a:r>
              <a:rPr lang="en-US" dirty="0" err="1">
                <a:solidFill>
                  <a:schemeClr val="bg2"/>
                </a:solidFill>
              </a:rPr>
              <a:t>Amaleki</a:t>
            </a:r>
            <a:r>
              <a:rPr lang="en-US" dirty="0">
                <a:solidFill>
                  <a:schemeClr val="bg2"/>
                </a:solidFill>
              </a:rPr>
              <a:t> to the end of Benjamin’s reign (and the coronation of his son, Mosiah) are on the large plates</a:t>
            </a:r>
          </a:p>
          <a:p>
            <a:endParaRPr lang="en-US" dirty="0">
              <a:solidFill>
                <a:schemeClr val="bg2"/>
              </a:solidFill>
            </a:endParaRPr>
          </a:p>
        </p:txBody>
      </p:sp>
      <p:sp>
        <p:nvSpPr>
          <p:cNvPr id="33" name="TextBox 32"/>
          <p:cNvSpPr txBox="1"/>
          <p:nvPr/>
        </p:nvSpPr>
        <p:spPr>
          <a:xfrm>
            <a:off x="152400" y="6550223"/>
            <a:ext cx="9144000" cy="307777"/>
          </a:xfrm>
          <a:prstGeom prst="rect">
            <a:avLst/>
          </a:prstGeom>
          <a:noFill/>
        </p:spPr>
        <p:txBody>
          <a:bodyPr wrap="square" rtlCol="0">
            <a:spAutoFit/>
          </a:bodyPr>
          <a:lstStyle/>
          <a:p>
            <a:r>
              <a:rPr lang="en-US" sz="1400" dirty="0">
                <a:solidFill>
                  <a:schemeClr val="bg2"/>
                </a:solidFill>
              </a:rPr>
              <a:t>Words of Mormon 1:4-5</a:t>
            </a:r>
          </a:p>
        </p:txBody>
      </p:sp>
      <p:sp>
        <p:nvSpPr>
          <p:cNvPr id="9" name="TextBox 8"/>
          <p:cNvSpPr txBox="1"/>
          <p:nvPr/>
        </p:nvSpPr>
        <p:spPr>
          <a:xfrm>
            <a:off x="4879427" y="520262"/>
            <a:ext cx="3886200" cy="369332"/>
          </a:xfrm>
          <a:prstGeom prst="rect">
            <a:avLst/>
          </a:prstGeom>
          <a:noFill/>
        </p:spPr>
        <p:txBody>
          <a:bodyPr wrap="square" rtlCol="0">
            <a:spAutoFit/>
          </a:bodyPr>
          <a:lstStyle/>
          <a:p>
            <a:r>
              <a:rPr lang="en-US" dirty="0">
                <a:solidFill>
                  <a:schemeClr val="bg2"/>
                </a:solidFill>
              </a:rPr>
              <a:t>These things--Small Plates</a:t>
            </a:r>
          </a:p>
        </p:txBody>
      </p:sp>
      <p:sp>
        <p:nvSpPr>
          <p:cNvPr id="10" name="TextBox 9"/>
          <p:cNvSpPr txBox="1"/>
          <p:nvPr/>
        </p:nvSpPr>
        <p:spPr>
          <a:xfrm>
            <a:off x="1752600" y="4343400"/>
            <a:ext cx="3886200" cy="1477328"/>
          </a:xfrm>
          <a:prstGeom prst="rect">
            <a:avLst/>
          </a:prstGeom>
          <a:noFill/>
        </p:spPr>
        <p:txBody>
          <a:bodyPr wrap="square" rtlCol="0">
            <a:spAutoFit/>
          </a:bodyPr>
          <a:lstStyle/>
          <a:p>
            <a:r>
              <a:rPr lang="en-US" dirty="0">
                <a:solidFill>
                  <a:schemeClr val="bg2"/>
                </a:solidFill>
              </a:rPr>
              <a:t>100</a:t>
            </a:r>
            <a:r>
              <a:rPr lang="en-US" baseline="30000" dirty="0">
                <a:solidFill>
                  <a:schemeClr val="bg2"/>
                </a:solidFill>
              </a:rPr>
              <a:t>th</a:t>
            </a:r>
            <a:r>
              <a:rPr lang="en-US" dirty="0">
                <a:solidFill>
                  <a:schemeClr val="bg2"/>
                </a:solidFill>
              </a:rPr>
              <a:t> part</a:t>
            </a:r>
          </a:p>
          <a:p>
            <a:endParaRPr lang="en-US" dirty="0">
              <a:solidFill>
                <a:schemeClr val="bg2"/>
              </a:solidFill>
            </a:endParaRPr>
          </a:p>
          <a:p>
            <a:r>
              <a:rPr lang="en-US" dirty="0">
                <a:solidFill>
                  <a:schemeClr val="bg2"/>
                </a:solidFill>
              </a:rPr>
              <a:t>Choosing  those principles which are most important</a:t>
            </a:r>
          </a:p>
          <a:p>
            <a:endParaRPr lang="en-US" dirty="0">
              <a:solidFill>
                <a:schemeClr val="bg2"/>
              </a:solidFill>
            </a:endParaRPr>
          </a:p>
        </p:txBody>
      </p:sp>
      <p:sp>
        <p:nvSpPr>
          <p:cNvPr id="11" name="TextBox 10"/>
          <p:cNvSpPr txBox="1"/>
          <p:nvPr/>
        </p:nvSpPr>
        <p:spPr>
          <a:xfrm>
            <a:off x="4876800" y="5867401"/>
            <a:ext cx="4495800" cy="923330"/>
          </a:xfrm>
          <a:prstGeom prst="rect">
            <a:avLst/>
          </a:prstGeom>
          <a:noFill/>
        </p:spPr>
        <p:txBody>
          <a:bodyPr wrap="square" rtlCol="0">
            <a:spAutoFit/>
          </a:bodyPr>
          <a:lstStyle/>
          <a:p>
            <a:r>
              <a:rPr lang="en-US" dirty="0">
                <a:solidFill>
                  <a:srgbClr val="FFFF00"/>
                </a:solidFill>
              </a:rPr>
              <a:t>When someone writes in their journal and records how they felt, they usually write what is most important to them.</a:t>
            </a:r>
          </a:p>
        </p:txBody>
      </p:sp>
      <p:sp>
        <p:nvSpPr>
          <p:cNvPr id="5122" name="AutoShape 2" descr="data:image/jpeg;base64,/9j/4AAQSkZJRgABAQAAAQABAAD/2wCEAAkGBhQSERUUExQWFBQWFxcVGBgXFxcXGBgXGBcYFxUXGBgXHCYfHBojGRYUHy8gJCcpLCwsFR4xNTAqNSYrLCkBCQoKBQUFDQUFDSkYEhgpKSkpKSkpKSkpKSkpKSkpKSkpKSkpKSkpKSkpKSkpKSkpKSkpKSkpKSkpKSkpKSkpKf/AABEIAMIBAwMBIgACEQEDEQH/xAAcAAACAgMBAQAAAAAAAAAAAAADBAIFAAEGBwj/xABAEAABAwIEAwUGBAQFAwUAAAABAAIRAyEEMUFREmFxBSKBkaETMrHB0fAGUnLhFCNCkgcVYoLxM7LCU3Ozw9L/xAAUAQEAAAAAAAAAAAAAAAAAAAAA/8QAFBEBAAAAAAAAAAAAAAAAAAAAAP/aAAwDAQACEQMRAD8A8pZRJgDM2HivcfwN+GBhMO0EfzHd551k6eC8y/w4wHt8aC64Z3vLL1XuTQgFUYl3sTr2oDmIEa1JVGMwkq/qU0hXeBzQedfizsLjpm1xcHYrzdzF7/Va12gXNdpfgTDVSTwmm4yZYYE7wZCDySE12bjDRrMqNzY5rx4Gf2XXY3/DJ4/6VVruTgWnzEhcz2j2DXoH+ZTc0bxI/uFkH04zGCtQp1W3D2Bw8RK4T8f9m+1wtQD3mjibvLb/ACRP8Ke3Pa9nim496i4s/wBubfQx4K87RpBwIOREIPGewe2/aNc1/vtaTO4G/MLn6jpJO5nzXY9mdgCliKoIBglokaG/wXRUsCz8jR/tH0QeSuCgaZ2XrtfDiMh5KlxNG6Dzz2B2PkVn8M78rvIruzRWvZFBw38E/wDI7+0rf8C/8jv7T9F3ApLRpIOJ/wAvqfkd/aVn+X1PyO8iu0NJD9ig4/8Ay+p+R3ktHBPGbSOZyXWVWACTYc1Q4rEGo7hYDGnPqgRpUZIHqV1mD7LAaNYR+xuy6VGnLmGpVOZNmN2A1d6I9SsQBwtLpMCN0BsNSAEEBSqtp7BLHD1xd9ItGsn9vmm20LTEIAfwoOTPOyLTwXh0TdCNUV2JaNUCLsJGnmiU6Cm/FB2QJ6KVPjIsAOpQR/hAsU/4d/5vRYgrf8KMRw40sP8AWx0dRde1NXhf4UYaPadGR/Xw+DgW+V17oEEyFCoIEqcoeIqWhBTYyuZSbjKdxdNJgoBFqG5MPQ+BAlVcgOxOjwCDunqlFVuNwrnZIDdjMpUKpNMBvtbGLAkXFst10pfxBefYuq5g71iLjwXVdj9pCo0HcIKvtnC8NXiA94XQ6Llc9rUA5snRVJwsZFBj7hV9eknXFL1AgRNBaNFMlvl9wtcH2EC3sFD2KeZSJyBd0E/BO0Pw/Vf/AE8A3db0F0FEaKBiKJDSQJIEgDUxYLtcP+FWj33F3Id0fVWdHBMp+60N8L+eaDx7C/hnGYk96m9rc5cOAeAdC6DBfgV7PeEDXh7x85XoLnqDjbQdUHKUfwwxog+1PU/RAPZzqR7jXFh6kj5rq6hyiTPkhPe4WcWi4yzzy/4CDlsTiyffc58ZcRJ+ylKmPJ91rjeLA/Ndl7KchI3dOljZLU8O1pcLEnQRlAt5nfVByOHbUqP4COC0iSL8rZfsrM9gljeN9SkDHu2c6dBYm6tMV2c1w932ZGTpBi+vqlKvZREcBa6deEj1vCATDZRp1YJUv8pq/wBRpt/3E38lGj2JVcbuAH6T8ygL7YLFt34fd/6w/sn5rEFa/DH29KoPeZUYeo4hIXsMry1uHc5wDQS42AG+i9NZVgCfegT1hAYugJF9W6JVrpKpVQSqiQq+o2CneOyA+mgAAptapBqmAgGaSWq0U8UKoEHOdqYAPaQkfw659I+zfobHQjSF0WJpqtr0tUF3V7zeoVTSfptZN9n4ribGoVb2i7gq8nCfkUDFWiCi/wAEx47sMcbcLjxGBmeX3cSg0a8owkXaYMRIz9UAKvYnBBJNyBwi5IjOYt5K6wPZ9CJawTrxCXevjcWQcJjcwYaxo7z3vBJJ5KbsI1w46dhnxAXN8xPMdED8AZegWuPklaPaJyqgt2MAA9YJjqmn0uqDTn7kD75oRfOQJ5mw9VsUgNACtPBP9XkPmghXZlLoGwsSeuaAymL8Ik7utvEa8k1SLQbDXXeOd9Fp9Ix3naXDbDw1QLteTIdaNG7XHyUBSt3W8pdnbKd0UU7ngbHM+fjnvutOp3hzpOw87x0OaBepSE950/6bC/OPmhMokTYNE8ufhtdMZ+6zxdaemqjV4eEGobxltIuAPNAvwCZEvO+n/GqG6hBBJ4Z0Hjr4poXa7hHCRyvkIP3shspAGYLzOfWYudIKBbUhrb7utv8AfisrG0Od4DqmHscTLjwiBlkDIkTrsoOaD7gmLiZA8PNAFleB7rtcjAz20WJhtDckHw+i2gt+yuzRSBqOHfItyG/Uo4qXRcSbpTiQHc9J4ipCNKRxjTCCWCxocS3UfBWIC4vG1XU3B7bEfcLp+xu0212Bzc8iNQdkDLmLQCO9qC4INEIVRFhDeEClYKvrqxqquxKBYVSxwcPEckHt7FMdTa8G4OWsGx+SlUckQUE8HipCtKFdUrrGRZM0MSNSguXNBzAPUT8UeljDJe8ufHu0mtgbTbNV1OuIzlF40FyWteAarWtcfdYQCeXU+iX4KlAWlzTpw5RAGRtPIbIODqB7y4tDq4HcLnENJGVsgbJoY00W8WJIL3e6xuny8UDWHxTKnu56g2PPqsrAj+oAc/X0QK/ZUjiaRTcTPdB9Q2DJnNCw/agB9m8Sd5GRGZHzkoCkjVzvAR8B1UadPhJc0OuMiYHXdWHsrfRK1KZk94xsM58AgFUqExxGByMWNj5H4hQIbbgbMzJy9T1Ww9gjuuMTEjKBOvL4ckZlUuMRw/G8380AK1J03dA0iw8sz0WiATZs8yP2RKjGiZ7x8SdSFt7nW/pGW5QKOvPGYvAGUjTK+9lP2hIhg6cVpm9lIUmh08XEeEiDc6E/DVQrse+QO4Osn9iNCgG6k0Q5z5trcHeAoVHEju91omdxzhQDxSN7mxOtzPe5ElF4HPNzwtgEAZmReT8ggRr4ccRk3/WB6G6xP8NMWkWtnt0WILhteQhEXRcP2ZUOkDd1v3WjTLSWnMIMhArU5TTQtOYgpsTg5zCqKFF2Fq+0aJYbPG436hdQ+klsRQBCCxo1w9oc0yCJBWOaudwGMOHqcDv+m42P5XH5FdEHIBkob1N4UEC9RqrMXCt6gVXjEFNWel+PNEroEWQa4kJxDiAd1F9cZTCWxeJbxd3S3igvaLGgWTIqKqw9Uwi+2QWWHrQ9pAuCI812NXDMJBc0OcDYkAkdCuR7BwhqVAdGwSfgPNdiIF/VBU1KbqRfWrP42j3WgaHIGbD9s0cRWp8Txwgi0jK1jfrkn8+Q+KRxvZ3G9ri9wDf6BEH6IK9tV2HGr2HWCBNtGgx81a0MU14tnqNkphu0HVnuZwljW2Mg5eKBXwYa8mkSSB7oAgHeQJB5c9kFlUpSlnvaDc381HA9p+0HfHDctuCy4zBDvHXRNezaMgJ5QgUo1wBDWnygchuM9lLgc6ZMchtz3RXsJ5JSthz+c5gicrHUCJCDJYPdE97hnTi2lTfSLrkkDYWv11sgUDTYYFyYkkQLEwTPWPJTDXPkPgDZpsRJ1ziI9eSBdpa10e9oL5EWA6wT9yiFrnggjh6E+EnqPIqZc1ndaJO2vmeii+m53vnhbsNbb9UCrqtJvdcACIkRPqsVgKbRt6LEHYhqqe1h3pVkTuVTdq1O8UEKJU3JHC4i8JyUA3hAqNR3oT0FXjsIHNIKX7L7UNN3sqht/S7cbHmrGq1VXaGFDhB/4KC/9pK0CuVwHbjqZ9nV8Duugo4wEWIugZqC06Kjx781aY6vaAufxNSSgUqqq7UxZHdZnqncZiCMs1Xew3ugqqtGoZPFf7yQ8AS4idPirmo3hGU9FW4QTUJ5yg6DD5LYMmFKk2yb/D9IPrS4SBJHhl6oOs7JoezphoF8yeasG87pIVtrojTv+yBo1Zy89Fgsge201WxfPyQbxNM1GloJbIzGfhyVearcHTaCS9zjHEREnw69VZmp5qIMm4mPuR9UCOIwPtWcVR3AYsYFtpB05JdmPNEhnCS0kBrsgSBeABAnOLapjEYF76wdxg04928z8AOeamzHio402EEj3nbfpugYaeIAiwPmouYAq+tgDQcXteSLd0iTJOVswbpnBdoMqe7M3zjTOIPogDVrE+62/wDqtnIH3zW/ZvPvERsBE2y32TVQ58Ik+k9Um2k+oO+eET7o8Jm86EedsoDdOqxo25a5A5DMrHhzxaA3fMnbp95LHUGMz1k3vOpMKNGqcmtgGSCdb35+eyCTuzWm5z+9wsUGOdHeLuLWBbwtktoOvB5Ku7XwxcOIDLPorC6i/mUHIGQeatKNSWgrXaODAPE3L4JXD1OE8igdlDcpErECtUJDENVlWVbi0FTjsG14gqmZiatA2PE3Y/Iq9fUSmJYCEE6H4la4Q8Fp+9kLEdoNPu3SIw4RG0kAuGTJWCwkrdeuG5nw1VXjsS54gd0eqBzE4xraeY/5Vf2PDnEi94XPVaj+IglWH4fxPBV4Tk7LqEHZZBN/h6GuJO3zSjhLVGjVIiLIOzZWGnkiiTyVHgMYrajX4svNAyIHJbNS2wsPOyE5pEEX+7LbsW3hm5nQCeV9vFAyy3itVb5Dx+MbpTDVpjiBEaHSbSD/AFBN1HakhoGs3yiEEsJSIF/nzvfKbW5IZwobxupNaHumXREnSY5qLqheS2CBB6nLPYX0+RCbpt4Rc/JBXdkUnwX128L5gSQbb2WsTT9sf5UNIdJfAgmCP92d+ibxFAV2FpJDTIkGDIMTyghLVajcHQEBzg2BJv4uI0/ZBClVdShtZwuDewAIi0wLQfQqPtPakhhbEyXAgnSIjI/RFoUjiGh1T3D3g3LoTr/yoYo8DmeybxlvECAchFgT1QYzs8NM34s5Nzz8CpudsJ+C3Sqlx4XiDAMAyCDaZgTfRGc2EFS+tVn+gcu8sTpxOzT5tHoTK2g6KRt6LRcNvRRD1FzygFXMjJUOKplrrK8qOKrsXSBzQAw2J4rGxCOXwqp5LD8E9Qrh45oDVBaSqfFvT2KrwqnE1pQI1qiVqVVLEOQm0yUG2oNetFm577IlYHJBFNACnh0LGw1vPJNVagaJKqK9QvdOQQVnaNKQHbGPApWgYeDsQrp+HBaQdRCpn0i10HMWQddQxRAiUai+ckjhWS0cwFe9n4TU5IHuz8PlN/grunUDRcqvwzXEwwWv3jvtH1Vjh8DwmSZdnOo0Nz1yy5IJtqOebWHW/S2VlI4fgbYkDWM471+ZBM+CkHtYIHlPxlbY1zjfLKNMvX4IIuxIIAaA45WynlvpYbqLsO+SXEmWuaRsbwW7SLJmhhm02wLDmcrR5AADwUX1yTDQdydYJiQD0PkgLhqkNieKLDcjMehCixhfd2QPu6e7rzBI8lDBUoc6eR8SB4TA03Kn7UX4ruk22E2jlEXQTb/LtPdmZPPMeJv4orHcV9NvgShCjPes6b9ByPRFkNHL7AQJ9sYeo5n8pwaQbg2BHUZLGPbSY0OMT6nU9E3TdxX9PrzQMf2cyqAHTa4IMEftYIF30HViHtJpiI/1ETN9gosq8DiKjrCOFzjvMgE5xHqtdqdqexDAB3TafgPH5FHoYMOh1SC6LbNGYhBg4HX7pnWxWJPGdh8by4PiYtHLqsQdFVMIRfzTleFXPQZUPNKVR9/8I7vu6XqM+7oFK9IQq8ucwyJVoQAhVCDz9UCpxTXjYpPE0kxXwc6Qka2CI1lAOj2dxmTYfFMvw4AgJD2jmbhbf2g7aUGsSq2vigOZU8RiKj9OEILMHGdygSqS4yVsU1ZNwO9un1RmYQDRBU/wxP7JDtHswkgtF8voutoYbYT97p1nYzXe8PKyDmezKbuECJItsPNdR2Tgg4S4ZgWOnhoU1hOw2NEXjO6dw8TDAIiZOoylo1HOyA1JgpgknnJz8T0Uw4vAIJAPnHjl8Vo4SSCTcRpORm2yyh3G962Q+g8/igJTw4Gd4JI8RF+aJ7TQXP3mkqlYvsJAMjZxscwRbI/cItRrmM7lyDYbjYz5T0KAtXDl2Z2jYGbor28MubnMkbjUDbMnr1WqlcDmdBuhUGOeeJxgAmGjKxieeR8Cg255c3ip5OgzFzpYHLx8lOjhy0m9nSTG+/iPgjU2hoAGQEIL8XI7txmTO2cblAZ9UNgAScgB95JKo9x4XHRxMDQMmRznOU1hfd35/mi0+KhjHBrDpnHMkGR6oCUoDnuP5gPJrfnKEapfe4AIsY706nlCi1hqXPu3HDaxFr7mZ8kR/dLQOQ6xAHxKA1SMonlp4pHtOvUDZptJg3AueUfNTfXLn90wBDXHmTlHXXmmaW2nQj45oFKOAJaJe8GL31WJ1bQWjakjqk8SxR7KxnHTadxPjk71TdWCgrCN0F9MJmq2DKG4BAi9gGiG54TdSiNgly2EASeXy+KC6iTnbojmoPu6iTsPkgUdhgNEtVojZWJp7nyt+606kNkFO7Bzy+PmtfwoCsKjdroFSmYJOxMD6oESBMC52U6eFJN/L7zTDKYApgbA+HDf1I80bL3RxHbL10QSoUYRv4iLNBcc4Hjr4aIdPCukFzpbFwLDLlc6Z809hGtA7oiI0jSR1zQRoYVzp43SDIAiLRExvM56JxzTaQJF5BI+WSia+fCOIjy8Sh0nOJ4nXAkOAyEZEDM/vyhADE9qFuTZMxGXiNXcogc5smMLQcS81NTDd+GLgxa5TJowZBInMaHwPyQ6mJjIF0XMaCY8TY2GyAr3ho2H1MfEpfE13WABvOWdhIscpOpQ6eBJBLiQ4mZtvMDkIb5Jz3gJEHPoUClDBkOaTczxOOdwCB58R8gnA8U2gZwI5nw3QXYm4A3AJ0EzHWYhRqYc+0be0TfOQ4G3ogICahgzw8p21O4JFkx7EQQbyAL8hAWuMNGgHlmlqmKc4lrBFpk6gEAgbZ5lBPD1YJa3/Seki/qCtVMP3pPemwvBkxYbCxP1WsLRioeTG+Zc/wBYAU8dX4eExN4jckED1t4oJ4UwDNu87Xn9lJ4muajmhgJi+3EMnAHTNp8lBz3GQZbZ7hGrhE8Q/U6wytqnqbZ4HZW9CB9AgynhYZGRLYO2vwJK3iMVwCTc8vU9FCriokCJtrkN3ckvSp8bXHPiabzmTy0jJBKpUM3eQdgBAWJptMRkFiBD8K4yJYdDxDpk75LqGlefdl4n2dRrtjB6ZFd3RdIHK30QRrtCTysVaOFknXpoE30wdkvUojYJqQc1CpRH2SgRc1CdUA1TFSgNkvXs0kZgFBEuO3nb91EU9z5WWm1M5MiMzAQX45uQ72QtzsLoGS0BJ4jENbY3J0GfkoGs9wmwEGwzBmJ4vJbw+EbwuabgPOfTOd4KBbByQwnI9y2cttc7Eg2VjQN4iAPLT6qDQBPWehjT71QajqhAA7s8QmQDM93O0a7oH6mIa2xPhrfltzQcDSqOkOloAtpOjZP9XdjKyZwuCDRB71y6/PO58fNNshoF7AAX+qCWGoBogZacuSlWxAbGpOQGZ+90s7Eku4Ra4BJF7iZG1t90zSwsEGbjPWc+GT0KBdrnPkEQJiBpBEknUET5Jz2Y2UiQEs/ESeEWNrkaGbga5G6CVfEBvM6AXJ6BJVQ6pxDQtJaBIBgxBOv7pjB4cjvTMmTOZtGfyTPCALWCBdmEAJOmg5ZweUkqWKxLW55i4Az2J6XQsa95b/Ltz+g2nVQwWGaHOETwuEZmO6Dcnm4oDCiTJffUCLXHqefMrMDRIDSb9wDnNp++aaJSdbFOkAQGlwYDN5Ow25oD1Koa4xJJieQGpWsK7iEmCc+neOXko0KAZbK8gC5J1PQpgOAG2+iCNSn3g7QB3rH0Ki10wG+7GfwjdLPxnGSADHDxaiReemQ6ymMK6WgDQN+CCNOgN5AJy1nPi3UcMQJ0ix6gmPSPMLWHqBre9AM8P9vd+XqgYyk4mwMOsQN4ME8txyCBk4wbLSz/AC9mxPiVpBy7hDiPvmux7BxXHTbOY7p6jL0XJ4umWuEj7+4Vn+HcTDy3R2XUfsg65gnf1UKtIbLbHEgHdELSdkCFalqgAJ2pS6/fRAqUds0ClagSLEjy+irKlNwd3iYjTUzbLXPzVwZQqlInZBSVezG8JGuhOYIMj6IjMM0QTmJv1JPxJT1TDu39EpU7OJIkkiTIJsdrCyAGJriC2bxlcnlkk2VKjmy0AcZc4SJMXg7DIDxT9bs+AQ2eItIB2ybIG+V+SbwmGhsaAkDoCQPggocNQdxPjibcEGZJOQBPM6ZWV9wDqoUgJcAC7vwDoCQNfNSbhHPPeFoMjIAz3TuTEnxCCDsaBZom4GwEmBfW+2xTWHocQl0OuYtaMsvP0R6eGAyG3oICk+qG5/M+gQSpUg0QEKpihIbPedkAfHPSyG2s55EWaT/c3UyMtozRhgmxEWB4hFoPKPFAJtNz23gggiNsx49UTDsEzmQIBI0vHzvyRXQG7ADySWFxPEwcNiWtz0AAAga3OfNA1WrhvjaBcpR5c+YmwmNHbfA+iZp4WWZ96Z4tyCRMbEac0fhj4IFMIIa1v5WweoPD/wCJW3PbTmT7xJyv6bCLrBWaHcLcybnQG5ud87I1KkJkGSRfp8kClN3HoRawGhB1jlBjJM4mgCMrggjqCCsc8NbDcwWt83Cfmo4vFcNhHFnfIACTPgDZBhq8LjqTBERMZAQecoTzxETqD3TkOZO9j5ee6GDIhxuYg3vDruHQOU3e8P1x4cB+pQbGEHFPKDfpHzW69cMGk3IGpKHi8RB4WiXEdIEgTPiEPD4eeMEyQ5ok3gANdHSSUEKVFxe4uGwtkDYn0VgVCuYjQE3P30AlDq1w0WvsAgLxLFUV8XUDiJA5XWIK/tE93x+Szs8/zGfqHxWLEHasPdH6k4xYsQDrJdyxYgXr+8ohYsQRchFYsQDPvjofiEDC34RpHzKxYgawY979RTC2sQQcqf8AD1QudWLiSQ4AEmYF7XWLEFpg/dP63/8AcUcrFiBXF/0DQuE87jNbwI7jP/b/APytrEDmiTx7iGGLZfFbWIK6hYVYt/Mf/wDGU+xsGnFu6fg1bWIFye439TfgtYBgLDIB72t9vqVixBYlKVfeH6//AKysWIIRZp14x8UXDe9U/V/4tWLEBnKtxI/6n6H+gELSxAhjXd89G/8AaFixYg//2Q=="/>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4" name="AutoShape 4" descr="data:image/jpeg;base64,/9j/4AAQSkZJRgABAQAAAQABAAD/2wCEAAkGBhQSERUUExQWFBQWFxcVGBgXFxcXGBgXGBcYFxUXGBgXHCYfHBojGRYUHy8gJCcpLCwsFR4xNTAqNSYrLCkBCQoKBQUFDQUFDSkYEhgpKSkpKSkpKSkpKSkpKSkpKSkpKSkpKSkpKSkpKSkpKSkpKSkpKSkpKSkpKSkpKSkpKf/AABEIAMIBAwMBIgACEQEDEQH/xAAcAAACAgMBAQAAAAAAAAAAAAADBAIFAAEGBwj/xABAEAABAwIEAwUGBAQFAwUAAAABAAIRAyEEMUFREmFxBSKBkaETMrHB0fAGUnLhFCNCkgcVYoLxM7LCU3Ozw9L/xAAUAQEAAAAAAAAAAAAAAAAAAAAA/8QAFBEBAAAAAAAAAAAAAAAAAAAAAP/aAAwDAQACEQMRAD8A8pZRJgDM2HivcfwN+GBhMO0EfzHd551k6eC8y/w4wHt8aC64Z3vLL1XuTQgFUYl3sTr2oDmIEa1JVGMwkq/qU0hXeBzQedfizsLjpm1xcHYrzdzF7/Va12gXNdpfgTDVSTwmm4yZYYE7wZCDySE12bjDRrMqNzY5rx4Gf2XXY3/DJ4/6VVruTgWnzEhcz2j2DXoH+ZTc0bxI/uFkH04zGCtQp1W3D2Bw8RK4T8f9m+1wtQD3mjibvLb/ACRP8Ke3Pa9nim496i4s/wBubfQx4K87RpBwIOREIPGewe2/aNc1/vtaTO4G/MLn6jpJO5nzXY9mdgCliKoIBglokaG/wXRUsCz8jR/tH0QeSuCgaZ2XrtfDiMh5KlxNG6Dzz2B2PkVn8M78rvIruzRWvZFBw38E/wDI7+0rf8C/8jv7T9F3ApLRpIOJ/wAvqfkd/aVn+X1PyO8iu0NJD9ig4/8Ay+p+R3ktHBPGbSOZyXWVWACTYc1Q4rEGo7hYDGnPqgRpUZIHqV1mD7LAaNYR+xuy6VGnLmGpVOZNmN2A1d6I9SsQBwtLpMCN0BsNSAEEBSqtp7BLHD1xd9ItGsn9vmm20LTEIAfwoOTPOyLTwXh0TdCNUV2JaNUCLsJGnmiU6Cm/FB2QJ6KVPjIsAOpQR/hAsU/4d/5vRYgrf8KMRw40sP8AWx0dRde1NXhf4UYaPadGR/Xw+DgW+V17oEEyFCoIEqcoeIqWhBTYyuZSbjKdxdNJgoBFqG5MPQ+BAlVcgOxOjwCDunqlFVuNwrnZIDdjMpUKpNMBvtbGLAkXFst10pfxBefYuq5g71iLjwXVdj9pCo0HcIKvtnC8NXiA94XQ6Llc9rUA5snRVJwsZFBj7hV9eknXFL1AgRNBaNFMlvl9wtcH2EC3sFD2KeZSJyBd0E/BO0Pw/Vf/AE8A3db0F0FEaKBiKJDSQJIEgDUxYLtcP+FWj33F3Id0fVWdHBMp+60N8L+eaDx7C/hnGYk96m9rc5cOAeAdC6DBfgV7PeEDXh7x85XoLnqDjbQdUHKUfwwxog+1PU/RAPZzqR7jXFh6kj5rq6hyiTPkhPe4WcWi4yzzy/4CDlsTiyffc58ZcRJ+ylKmPJ91rjeLA/Ndl7KchI3dOljZLU8O1pcLEnQRlAt5nfVByOHbUqP4COC0iSL8rZfsrM9gljeN9SkDHu2c6dBYm6tMV2c1w932ZGTpBi+vqlKvZREcBa6deEj1vCATDZRp1YJUv8pq/wBRpt/3E38lGj2JVcbuAH6T8ygL7YLFt34fd/6w/sn5rEFa/DH29KoPeZUYeo4hIXsMry1uHc5wDQS42AG+i9NZVgCfegT1hAYugJF9W6JVrpKpVQSqiQq+o2CneOyA+mgAAptapBqmAgGaSWq0U8UKoEHOdqYAPaQkfw659I+zfobHQjSF0WJpqtr0tUF3V7zeoVTSfptZN9n4ribGoVb2i7gq8nCfkUDFWiCi/wAEx47sMcbcLjxGBmeX3cSg0a8owkXaYMRIz9UAKvYnBBJNyBwi5IjOYt5K6wPZ9CJawTrxCXevjcWQcJjcwYaxo7z3vBJJ5KbsI1w46dhnxAXN8xPMdED8AZegWuPklaPaJyqgt2MAA9YJjqmn0uqDTn7kD75oRfOQJ5mw9VsUgNACtPBP9XkPmghXZlLoGwsSeuaAymL8Ik7utvEa8k1SLQbDXXeOd9Fp9Ix3naXDbDw1QLteTIdaNG7XHyUBSt3W8pdnbKd0UU7ngbHM+fjnvutOp3hzpOw87x0OaBepSE950/6bC/OPmhMokTYNE8ufhtdMZ+6zxdaemqjV4eEGobxltIuAPNAvwCZEvO+n/GqG6hBBJ4Z0Hjr4poXa7hHCRyvkIP3shspAGYLzOfWYudIKBbUhrb7utv8AfisrG0Od4DqmHscTLjwiBlkDIkTrsoOaD7gmLiZA8PNAFleB7rtcjAz20WJhtDckHw+i2gt+yuzRSBqOHfItyG/Uo4qXRcSbpTiQHc9J4ipCNKRxjTCCWCxocS3UfBWIC4vG1XU3B7bEfcLp+xu0212Bzc8iNQdkDLmLQCO9qC4INEIVRFhDeEClYKvrqxqquxKBYVSxwcPEckHt7FMdTa8G4OWsGx+SlUckQUE8HipCtKFdUrrGRZM0MSNSguXNBzAPUT8UeljDJe8ufHu0mtgbTbNV1OuIzlF40FyWteAarWtcfdYQCeXU+iX4KlAWlzTpw5RAGRtPIbIODqB7y4tDq4HcLnENJGVsgbJoY00W8WJIL3e6xuny8UDWHxTKnu56g2PPqsrAj+oAc/X0QK/ZUjiaRTcTPdB9Q2DJnNCw/agB9m8Sd5GRGZHzkoCkjVzvAR8B1UadPhJc0OuMiYHXdWHsrfRK1KZk94xsM58AgFUqExxGByMWNj5H4hQIbbgbMzJy9T1Ww9gjuuMTEjKBOvL4ckZlUuMRw/G8380AK1J03dA0iw8sz0WiATZs8yP2RKjGiZ7x8SdSFt7nW/pGW5QKOvPGYvAGUjTK+9lP2hIhg6cVpm9lIUmh08XEeEiDc6E/DVQrse+QO4Osn9iNCgG6k0Q5z5trcHeAoVHEju91omdxzhQDxSN7mxOtzPe5ElF4HPNzwtgEAZmReT8ggRr4ccRk3/WB6G6xP8NMWkWtnt0WILhteQhEXRcP2ZUOkDd1v3WjTLSWnMIMhArU5TTQtOYgpsTg5zCqKFF2Fq+0aJYbPG436hdQ+klsRQBCCxo1w9oc0yCJBWOaudwGMOHqcDv+m42P5XH5FdEHIBkob1N4UEC9RqrMXCt6gVXjEFNWel+PNEroEWQa4kJxDiAd1F9cZTCWxeJbxd3S3igvaLGgWTIqKqw9Uwi+2QWWHrQ9pAuCI812NXDMJBc0OcDYkAkdCuR7BwhqVAdGwSfgPNdiIF/VBU1KbqRfWrP42j3WgaHIGbD9s0cRWp8Txwgi0jK1jfrkn8+Q+KRxvZ3G9ri9wDf6BEH6IK9tV2HGr2HWCBNtGgx81a0MU14tnqNkphu0HVnuZwljW2Mg5eKBXwYa8mkSSB7oAgHeQJB5c9kFlUpSlnvaDc381HA9p+0HfHDctuCy4zBDvHXRNezaMgJ5QgUo1wBDWnygchuM9lLgc6ZMchtz3RXsJ5JSthz+c5gicrHUCJCDJYPdE97hnTi2lTfSLrkkDYWv11sgUDTYYFyYkkQLEwTPWPJTDXPkPgDZpsRJ1ziI9eSBdpa10e9oL5EWA6wT9yiFrnggjh6E+EnqPIqZc1ndaJO2vmeii+m53vnhbsNbb9UCrqtJvdcACIkRPqsVgKbRt6LEHYhqqe1h3pVkTuVTdq1O8UEKJU3JHC4i8JyUA3hAqNR3oT0FXjsIHNIKX7L7UNN3sqht/S7cbHmrGq1VXaGFDhB/4KC/9pK0CuVwHbjqZ9nV8Duugo4wEWIugZqC06Kjx781aY6vaAufxNSSgUqqq7UxZHdZnqncZiCMs1Xew3ugqqtGoZPFf7yQ8AS4idPirmo3hGU9FW4QTUJ5yg6DD5LYMmFKk2yb/D9IPrS4SBJHhl6oOs7JoezphoF8yeasG87pIVtrojTv+yBo1Zy89Fgsge201WxfPyQbxNM1GloJbIzGfhyVearcHTaCS9zjHEREnw69VZmp5qIMm4mPuR9UCOIwPtWcVR3AYsYFtpB05JdmPNEhnCS0kBrsgSBeABAnOLapjEYF76wdxg04928z8AOeamzHio402EEj3nbfpugYaeIAiwPmouYAq+tgDQcXteSLd0iTJOVswbpnBdoMqe7M3zjTOIPogDVrE+62/wDqtnIH3zW/ZvPvERsBE2y32TVQ58Ik+k9Um2k+oO+eET7o8Jm86EedsoDdOqxo25a5A5DMrHhzxaA3fMnbp95LHUGMz1k3vOpMKNGqcmtgGSCdb35+eyCTuzWm5z+9wsUGOdHeLuLWBbwtktoOvB5Ku7XwxcOIDLPorC6i/mUHIGQeatKNSWgrXaODAPE3L4JXD1OE8igdlDcpErECtUJDENVlWVbi0FTjsG14gqmZiatA2PE3Y/Iq9fUSmJYCEE6H4la4Q8Fp+9kLEdoNPu3SIw4RG0kAuGTJWCwkrdeuG5nw1VXjsS54gd0eqBzE4xraeY/5Vf2PDnEi94XPVaj+IglWH4fxPBV4Tk7LqEHZZBN/h6GuJO3zSjhLVGjVIiLIOzZWGnkiiTyVHgMYrajX4svNAyIHJbNS2wsPOyE5pEEX+7LbsW3hm5nQCeV9vFAyy3itVb5Dx+MbpTDVpjiBEaHSbSD/AFBN1HakhoGs3yiEEsJSIF/nzvfKbW5IZwobxupNaHumXREnSY5qLqheS2CBB6nLPYX0+RCbpt4Rc/JBXdkUnwX128L5gSQbb2WsTT9sf5UNIdJfAgmCP92d+ibxFAV2FpJDTIkGDIMTyghLVajcHQEBzg2BJv4uI0/ZBClVdShtZwuDewAIi0wLQfQqPtPakhhbEyXAgnSIjI/RFoUjiGh1T3D3g3LoTr/yoYo8DmeybxlvECAchFgT1QYzs8NM34s5Nzz8CpudsJ+C3Sqlx4XiDAMAyCDaZgTfRGc2EFS+tVn+gcu8sTpxOzT5tHoTK2g6KRt6LRcNvRRD1FzygFXMjJUOKplrrK8qOKrsXSBzQAw2J4rGxCOXwqp5LD8E9Qrh45oDVBaSqfFvT2KrwqnE1pQI1qiVqVVLEOQm0yUG2oNetFm577IlYHJBFNACnh0LGw1vPJNVagaJKqK9QvdOQQVnaNKQHbGPApWgYeDsQrp+HBaQdRCpn0i10HMWQddQxRAiUai+ckjhWS0cwFe9n4TU5IHuz8PlN/grunUDRcqvwzXEwwWv3jvtH1Vjh8DwmSZdnOo0Nz1yy5IJtqOebWHW/S2VlI4fgbYkDWM471+ZBM+CkHtYIHlPxlbY1zjfLKNMvX4IIuxIIAaA45WynlvpYbqLsO+SXEmWuaRsbwW7SLJmhhm02wLDmcrR5AADwUX1yTDQdydYJiQD0PkgLhqkNieKLDcjMehCixhfd2QPu6e7rzBI8lDBUoc6eR8SB4TA03Kn7UX4ruk22E2jlEXQTb/LtPdmZPPMeJv4orHcV9NvgShCjPes6b9ByPRFkNHL7AQJ9sYeo5n8pwaQbg2BHUZLGPbSY0OMT6nU9E3TdxX9PrzQMf2cyqAHTa4IMEftYIF30HViHtJpiI/1ETN9gosq8DiKjrCOFzjvMgE5xHqtdqdqexDAB3TafgPH5FHoYMOh1SC6LbNGYhBg4HX7pnWxWJPGdh8by4PiYtHLqsQdFVMIRfzTleFXPQZUPNKVR9/8I7vu6XqM+7oFK9IQq8ucwyJVoQAhVCDz9UCpxTXjYpPE0kxXwc6Qka2CI1lAOj2dxmTYfFMvw4AgJD2jmbhbf2g7aUGsSq2vigOZU8RiKj9OEILMHGdygSqS4yVsU1ZNwO9un1RmYQDRBU/wxP7JDtHswkgtF8voutoYbYT97p1nYzXe8PKyDmezKbuECJItsPNdR2Tgg4S4ZgWOnhoU1hOw2NEXjO6dw8TDAIiZOoylo1HOyA1JgpgknnJz8T0Uw4vAIJAPnHjl8Vo4SSCTcRpORm2yyh3G962Q+g8/igJTw4Gd4JI8RF+aJ7TQXP3mkqlYvsJAMjZxscwRbI/cItRrmM7lyDYbjYz5T0KAtXDl2Z2jYGbor28MubnMkbjUDbMnr1WqlcDmdBuhUGOeeJxgAmGjKxieeR8Cg255c3ip5OgzFzpYHLx8lOjhy0m9nSTG+/iPgjU2hoAGQEIL8XI7txmTO2cblAZ9UNgAScgB95JKo9x4XHRxMDQMmRznOU1hfd35/mi0+KhjHBrDpnHMkGR6oCUoDnuP5gPJrfnKEapfe4AIsY706nlCi1hqXPu3HDaxFr7mZ8kR/dLQOQ6xAHxKA1SMonlp4pHtOvUDZptJg3AueUfNTfXLn90wBDXHmTlHXXmmaW2nQj45oFKOAJaJe8GL31WJ1bQWjakjqk8SxR7KxnHTadxPjk71TdWCgrCN0F9MJmq2DKG4BAi9gGiG54TdSiNgly2EASeXy+KC6iTnbojmoPu6iTsPkgUdhgNEtVojZWJp7nyt+606kNkFO7Bzy+PmtfwoCsKjdroFSmYJOxMD6oESBMC52U6eFJN/L7zTDKYApgbA+HDf1I80bL3RxHbL10QSoUYRv4iLNBcc4Hjr4aIdPCukFzpbFwLDLlc6Z809hGtA7oiI0jSR1zQRoYVzp43SDIAiLRExvM56JxzTaQJF5BI+WSia+fCOIjy8Sh0nOJ4nXAkOAyEZEDM/vyhADE9qFuTZMxGXiNXcogc5smMLQcS81NTDd+GLgxa5TJowZBInMaHwPyQ6mJjIF0XMaCY8TY2GyAr3ho2H1MfEpfE13WABvOWdhIscpOpQ6eBJBLiQ4mZtvMDkIb5Jz3gJEHPoUClDBkOaTczxOOdwCB58R8gnA8U2gZwI5nw3QXYm4A3AJ0EzHWYhRqYc+0be0TfOQ4G3ogICahgzw8p21O4JFkx7EQQbyAL8hAWuMNGgHlmlqmKc4lrBFpk6gEAgbZ5lBPD1YJa3/Seki/qCtVMP3pPemwvBkxYbCxP1WsLRioeTG+Zc/wBYAU8dX4eExN4jckED1t4oJ4UwDNu87Xn9lJ4muajmhgJi+3EMnAHTNp8lBz3GQZbZ7hGrhE8Q/U6wytqnqbZ4HZW9CB9AgynhYZGRLYO2vwJK3iMVwCTc8vU9FCriokCJtrkN3ckvSp8bXHPiabzmTy0jJBKpUM3eQdgBAWJptMRkFiBD8K4yJYdDxDpk75LqGlefdl4n2dRrtjB6ZFd3RdIHK30QRrtCTysVaOFknXpoE30wdkvUojYJqQc1CpRH2SgRc1CdUA1TFSgNkvXs0kZgFBEuO3nb91EU9z5WWm1M5MiMzAQX45uQ72QtzsLoGS0BJ4jENbY3J0GfkoGs9wmwEGwzBmJ4vJbw+EbwuabgPOfTOd4KBbByQwnI9y2cttc7Eg2VjQN4iAPLT6qDQBPWehjT71QajqhAA7s8QmQDM93O0a7oH6mIa2xPhrfltzQcDSqOkOloAtpOjZP9XdjKyZwuCDRB71y6/PO58fNNshoF7AAX+qCWGoBogZacuSlWxAbGpOQGZ+90s7Eku4Ra4BJF7iZG1t90zSwsEGbjPWc+GT0KBdrnPkEQJiBpBEknUET5Jz2Y2UiQEs/ESeEWNrkaGbga5G6CVfEBvM6AXJ6BJVQ6pxDQtJaBIBgxBOv7pjB4cjvTMmTOZtGfyTPCALWCBdmEAJOmg5ZweUkqWKxLW55i4Az2J6XQsa95b/Ltz+g2nVQwWGaHOETwuEZmO6Dcnm4oDCiTJffUCLXHqefMrMDRIDSb9wDnNp++aaJSdbFOkAQGlwYDN5Ow25oD1Koa4xJJieQGpWsK7iEmCc+neOXko0KAZbK8gC5J1PQpgOAG2+iCNSn3g7QB3rH0Ki10wG+7GfwjdLPxnGSADHDxaiReemQ6ymMK6WgDQN+CCNOgN5AJy1nPi3UcMQJ0ix6gmPSPMLWHqBre9AM8P9vd+XqgYyk4mwMOsQN4ME8txyCBk4wbLSz/AC9mxPiVpBy7hDiPvmux7BxXHTbOY7p6jL0XJ4umWuEj7+4Vn+HcTDy3R2XUfsg65gnf1UKtIbLbHEgHdELSdkCFalqgAJ2pS6/fRAqUds0ClagSLEjy+irKlNwd3iYjTUzbLXPzVwZQqlInZBSVezG8JGuhOYIMj6IjMM0QTmJv1JPxJT1TDu39EpU7OJIkkiTIJsdrCyAGJriC2bxlcnlkk2VKjmy0AcZc4SJMXg7DIDxT9bs+AQ2eItIB2ybIG+V+SbwmGhsaAkDoCQPggocNQdxPjibcEGZJOQBPM6ZWV9wDqoUgJcAC7vwDoCQNfNSbhHPPeFoMjIAz3TuTEnxCCDsaBZom4GwEmBfW+2xTWHocQl0OuYtaMsvP0R6eGAyG3oICk+qG5/M+gQSpUg0QEKpihIbPedkAfHPSyG2s55EWaT/c3UyMtozRhgmxEWB4hFoPKPFAJtNz23gggiNsx49UTDsEzmQIBI0vHzvyRXQG7ADySWFxPEwcNiWtz0AAAga3OfNA1WrhvjaBcpR5c+YmwmNHbfA+iZp4WWZ96Z4tyCRMbEac0fhj4IFMIIa1v5WweoPD/wCJW3PbTmT7xJyv6bCLrBWaHcLcybnQG5ud87I1KkJkGSRfp8kClN3HoRawGhB1jlBjJM4mgCMrggjqCCsc8NbDcwWt83Cfmo4vFcNhHFnfIACTPgDZBhq8LjqTBERMZAQecoTzxETqD3TkOZO9j5ee6GDIhxuYg3vDruHQOU3e8P1x4cB+pQbGEHFPKDfpHzW69cMGk3IGpKHi8RB4WiXEdIEgTPiEPD4eeMEyQ5ok3gANdHSSUEKVFxe4uGwtkDYn0VgVCuYjQE3P30AlDq1w0WvsAgLxLFUV8XUDiJA5XWIK/tE93x+Szs8/zGfqHxWLEHasPdH6k4xYsQDrJdyxYgXr+8ohYsQRchFYsQDPvjofiEDC34RpHzKxYgawY979RTC2sQQcqf8AD1QudWLiSQ4AEmYF7XWLEFpg/dP63/8AcUcrFiBXF/0DQuE87jNbwI7jP/b/APytrEDmiTx7iGGLZfFbWIK6hYVYt/Mf/wDGU+xsGnFu6fg1bWIFye439TfgtYBgLDIB72t9vqVixBYlKVfeH6//AKysWIIRZp14x8UXDe9U/V/4tWLEBnKtxI/6n6H+gELSxAhjXd89G/8AaFixYg//2Q=="/>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6" name="AutoShape 6" descr="data:image/jpeg;base64,/9j/4AAQSkZJRgABAQAAAQABAAD/2wCEAAkGBhQSERUUExQWFBQWFxcVGBgXFxcXGBgXGBcYFxUXGBgXHCYfHBojGRYUHy8gJCcpLCwsFR4xNTAqNSYrLCkBCQoKBQUFDQUFDSkYEhgpKSkpKSkpKSkpKSkpKSkpKSkpKSkpKSkpKSkpKSkpKSkpKSkpKSkpKSkpKSkpKSkpKf/AABEIAMIBAwMBIgACEQEDEQH/xAAcAAACAgMBAQAAAAAAAAAAAAADBAIFAAEGBwj/xABAEAABAwIEAwUGBAQFAwUAAAABAAIRAyEEMUFREmFxBSKBkaETMrHB0fAGUnLhFCNCkgcVYoLxM7LCU3Ozw9L/xAAUAQEAAAAAAAAAAAAAAAAAAAAA/8QAFBEBAAAAAAAAAAAAAAAAAAAAAP/aAAwDAQACEQMRAD8A8pZRJgDM2HivcfwN+GBhMO0EfzHd551k6eC8y/w4wHt8aC64Z3vLL1XuTQgFUYl3sTr2oDmIEa1JVGMwkq/qU0hXeBzQedfizsLjpm1xcHYrzdzF7/Va12gXNdpfgTDVSTwmm4yZYYE7wZCDySE12bjDRrMqNzY5rx4Gf2XXY3/DJ4/6VVruTgWnzEhcz2j2DXoH+ZTc0bxI/uFkH04zGCtQp1W3D2Bw8RK4T8f9m+1wtQD3mjibvLb/ACRP8Ke3Pa9nim496i4s/wBubfQx4K87RpBwIOREIPGewe2/aNc1/vtaTO4G/MLn6jpJO5nzXY9mdgCliKoIBglokaG/wXRUsCz8jR/tH0QeSuCgaZ2XrtfDiMh5KlxNG6Dzz2B2PkVn8M78rvIruzRWvZFBw38E/wDI7+0rf8C/8jv7T9F3ApLRpIOJ/wAvqfkd/aVn+X1PyO8iu0NJD9ig4/8Ay+p+R3ktHBPGbSOZyXWVWACTYc1Q4rEGo7hYDGnPqgRpUZIHqV1mD7LAaNYR+xuy6VGnLmGpVOZNmN2A1d6I9SsQBwtLpMCN0BsNSAEEBSqtp7BLHD1xd9ItGsn9vmm20LTEIAfwoOTPOyLTwXh0TdCNUV2JaNUCLsJGnmiU6Cm/FB2QJ6KVPjIsAOpQR/hAsU/4d/5vRYgrf8KMRw40sP8AWx0dRde1NXhf4UYaPadGR/Xw+DgW+V17oEEyFCoIEqcoeIqWhBTYyuZSbjKdxdNJgoBFqG5MPQ+BAlVcgOxOjwCDunqlFVuNwrnZIDdjMpUKpNMBvtbGLAkXFst10pfxBefYuq5g71iLjwXVdj9pCo0HcIKvtnC8NXiA94XQ6Llc9rUA5snRVJwsZFBj7hV9eknXFL1AgRNBaNFMlvl9wtcH2EC3sFD2KeZSJyBd0E/BO0Pw/Vf/AE8A3db0F0FEaKBiKJDSQJIEgDUxYLtcP+FWj33F3Id0fVWdHBMp+60N8L+eaDx7C/hnGYk96m9rc5cOAeAdC6DBfgV7PeEDXh7x85XoLnqDjbQdUHKUfwwxog+1PU/RAPZzqR7jXFh6kj5rq6hyiTPkhPe4WcWi4yzzy/4CDlsTiyffc58ZcRJ+ylKmPJ91rjeLA/Ndl7KchI3dOljZLU8O1pcLEnQRlAt5nfVByOHbUqP4COC0iSL8rZfsrM9gljeN9SkDHu2c6dBYm6tMV2c1w932ZGTpBi+vqlKvZREcBa6deEj1vCATDZRp1YJUv8pq/wBRpt/3E38lGj2JVcbuAH6T8ygL7YLFt34fd/6w/sn5rEFa/DH29KoPeZUYeo4hIXsMry1uHc5wDQS42AG+i9NZVgCfegT1hAYugJF9W6JVrpKpVQSqiQq+o2CneOyA+mgAAptapBqmAgGaSWq0U8UKoEHOdqYAPaQkfw659I+zfobHQjSF0WJpqtr0tUF3V7zeoVTSfptZN9n4ribGoVb2i7gq8nCfkUDFWiCi/wAEx47sMcbcLjxGBmeX3cSg0a8owkXaYMRIz9UAKvYnBBJNyBwi5IjOYt5K6wPZ9CJawTrxCXevjcWQcJjcwYaxo7z3vBJJ5KbsI1w46dhnxAXN8xPMdED8AZegWuPklaPaJyqgt2MAA9YJjqmn0uqDTn7kD75oRfOQJ5mw9VsUgNACtPBP9XkPmghXZlLoGwsSeuaAymL8Ik7utvEa8k1SLQbDXXeOd9Fp9Ix3naXDbDw1QLteTIdaNG7XHyUBSt3W8pdnbKd0UU7ngbHM+fjnvutOp3hzpOw87x0OaBepSE950/6bC/OPmhMokTYNE8ufhtdMZ+6zxdaemqjV4eEGobxltIuAPNAvwCZEvO+n/GqG6hBBJ4Z0Hjr4poXa7hHCRyvkIP3shspAGYLzOfWYudIKBbUhrb7utv8AfisrG0Od4DqmHscTLjwiBlkDIkTrsoOaD7gmLiZA8PNAFleB7rtcjAz20WJhtDckHw+i2gt+yuzRSBqOHfItyG/Uo4qXRcSbpTiQHc9J4ipCNKRxjTCCWCxocS3UfBWIC4vG1XU3B7bEfcLp+xu0212Bzc8iNQdkDLmLQCO9qC4INEIVRFhDeEClYKvrqxqquxKBYVSxwcPEckHt7FMdTa8G4OWsGx+SlUckQUE8HipCtKFdUrrGRZM0MSNSguXNBzAPUT8UeljDJe8ufHu0mtgbTbNV1OuIzlF40FyWteAarWtcfdYQCeXU+iX4KlAWlzTpw5RAGRtPIbIODqB7y4tDq4HcLnENJGVsgbJoY00W8WJIL3e6xuny8UDWHxTKnu56g2PPqsrAj+oAc/X0QK/ZUjiaRTcTPdB9Q2DJnNCw/agB9m8Sd5GRGZHzkoCkjVzvAR8B1UadPhJc0OuMiYHXdWHsrfRK1KZk94xsM58AgFUqExxGByMWNj5H4hQIbbgbMzJy9T1Ww9gjuuMTEjKBOvL4ckZlUuMRw/G8380AK1J03dA0iw8sz0WiATZs8yP2RKjGiZ7x8SdSFt7nW/pGW5QKOvPGYvAGUjTK+9lP2hIhg6cVpm9lIUmh08XEeEiDc6E/DVQrse+QO4Osn9iNCgG6k0Q5z5trcHeAoVHEju91omdxzhQDxSN7mxOtzPe5ElF4HPNzwtgEAZmReT8ggRr4ccRk3/WB6G6xP8NMWkWtnt0WILhteQhEXRcP2ZUOkDd1v3WjTLSWnMIMhArU5TTQtOYgpsTg5zCqKFF2Fq+0aJYbPG436hdQ+klsRQBCCxo1w9oc0yCJBWOaudwGMOHqcDv+m42P5XH5FdEHIBkob1N4UEC9RqrMXCt6gVXjEFNWel+PNEroEWQa4kJxDiAd1F9cZTCWxeJbxd3S3igvaLGgWTIqKqw9Uwi+2QWWHrQ9pAuCI812NXDMJBc0OcDYkAkdCuR7BwhqVAdGwSfgPNdiIF/VBU1KbqRfWrP42j3WgaHIGbD9s0cRWp8Txwgi0jK1jfrkn8+Q+KRxvZ3G9ri9wDf6BEH6IK9tV2HGr2HWCBNtGgx81a0MU14tnqNkphu0HVnuZwljW2Mg5eKBXwYa8mkSSB7oAgHeQJB5c9kFlUpSlnvaDc381HA9p+0HfHDctuCy4zBDvHXRNezaMgJ5QgUo1wBDWnygchuM9lLgc6ZMchtz3RXsJ5JSthz+c5gicrHUCJCDJYPdE97hnTi2lTfSLrkkDYWv11sgUDTYYFyYkkQLEwTPWPJTDXPkPgDZpsRJ1ziI9eSBdpa10e9oL5EWA6wT9yiFrnggjh6E+EnqPIqZc1ndaJO2vmeii+m53vnhbsNbb9UCrqtJvdcACIkRPqsVgKbRt6LEHYhqqe1h3pVkTuVTdq1O8UEKJU3JHC4i8JyUA3hAqNR3oT0FXjsIHNIKX7L7UNN3sqht/S7cbHmrGq1VXaGFDhB/4KC/9pK0CuVwHbjqZ9nV8Duugo4wEWIugZqC06Kjx781aY6vaAufxNSSgUqqq7UxZHdZnqncZiCMs1Xew3ugqqtGoZPFf7yQ8AS4idPirmo3hGU9FW4QTUJ5yg6DD5LYMmFKk2yb/D9IPrS4SBJHhl6oOs7JoezphoF8yeasG87pIVtrojTv+yBo1Zy89Fgsge201WxfPyQbxNM1GloJbIzGfhyVearcHTaCS9zjHEREnw69VZmp5qIMm4mPuR9UCOIwPtWcVR3AYsYFtpB05JdmPNEhnCS0kBrsgSBeABAnOLapjEYF76wdxg04928z8AOeamzHio402EEj3nbfpugYaeIAiwPmouYAq+tgDQcXteSLd0iTJOVswbpnBdoMqe7M3zjTOIPogDVrE+62/wDqtnIH3zW/ZvPvERsBE2y32TVQ58Ik+k9Um2k+oO+eET7o8Jm86EedsoDdOqxo25a5A5DMrHhzxaA3fMnbp95LHUGMz1k3vOpMKNGqcmtgGSCdb35+eyCTuzWm5z+9wsUGOdHeLuLWBbwtktoOvB5Ku7XwxcOIDLPorC6i/mUHIGQeatKNSWgrXaODAPE3L4JXD1OE8igdlDcpErECtUJDENVlWVbi0FTjsG14gqmZiatA2PE3Y/Iq9fUSmJYCEE6H4la4Q8Fp+9kLEdoNPu3SIw4RG0kAuGTJWCwkrdeuG5nw1VXjsS54gd0eqBzE4xraeY/5Vf2PDnEi94XPVaj+IglWH4fxPBV4Tk7LqEHZZBN/h6GuJO3zSjhLVGjVIiLIOzZWGnkiiTyVHgMYrajX4svNAyIHJbNS2wsPOyE5pEEX+7LbsW3hm5nQCeV9vFAyy3itVb5Dx+MbpTDVpjiBEaHSbSD/AFBN1HakhoGs3yiEEsJSIF/nzvfKbW5IZwobxupNaHumXREnSY5qLqheS2CBB6nLPYX0+RCbpt4Rc/JBXdkUnwX128L5gSQbb2WsTT9sf5UNIdJfAgmCP92d+ibxFAV2FpJDTIkGDIMTyghLVajcHQEBzg2BJv4uI0/ZBClVdShtZwuDewAIi0wLQfQqPtPakhhbEyXAgnSIjI/RFoUjiGh1T3D3g3LoTr/yoYo8DmeybxlvECAchFgT1QYzs8NM34s5Nzz8CpudsJ+C3Sqlx4XiDAMAyCDaZgTfRGc2EFS+tVn+gcu8sTpxOzT5tHoTK2g6KRt6LRcNvRRD1FzygFXMjJUOKplrrK8qOKrsXSBzQAw2J4rGxCOXwqp5LD8E9Qrh45oDVBaSqfFvT2KrwqnE1pQI1qiVqVVLEOQm0yUG2oNetFm577IlYHJBFNACnh0LGw1vPJNVagaJKqK9QvdOQQVnaNKQHbGPApWgYeDsQrp+HBaQdRCpn0i10HMWQddQxRAiUai+ckjhWS0cwFe9n4TU5IHuz8PlN/grunUDRcqvwzXEwwWv3jvtH1Vjh8DwmSZdnOo0Nz1yy5IJtqOebWHW/S2VlI4fgbYkDWM471+ZBM+CkHtYIHlPxlbY1zjfLKNMvX4IIuxIIAaA45WynlvpYbqLsO+SXEmWuaRsbwW7SLJmhhm02wLDmcrR5AADwUX1yTDQdydYJiQD0PkgLhqkNieKLDcjMehCixhfd2QPu6e7rzBI8lDBUoc6eR8SB4TA03Kn7UX4ruk22E2jlEXQTb/LtPdmZPPMeJv4orHcV9NvgShCjPes6b9ByPRFkNHL7AQJ9sYeo5n8pwaQbg2BHUZLGPbSY0OMT6nU9E3TdxX9PrzQMf2cyqAHTa4IMEftYIF30HViHtJpiI/1ETN9gosq8DiKjrCOFzjvMgE5xHqtdqdqexDAB3TafgPH5FHoYMOh1SC6LbNGYhBg4HX7pnWxWJPGdh8by4PiYtHLqsQdFVMIRfzTleFXPQZUPNKVR9/8I7vu6XqM+7oFK9IQq8ucwyJVoQAhVCDz9UCpxTXjYpPE0kxXwc6Qka2CI1lAOj2dxmTYfFMvw4AgJD2jmbhbf2g7aUGsSq2vigOZU8RiKj9OEILMHGdygSqS4yVsU1ZNwO9un1RmYQDRBU/wxP7JDtHswkgtF8voutoYbYT97p1nYzXe8PKyDmezKbuECJItsPNdR2Tgg4S4ZgWOnhoU1hOw2NEXjO6dw8TDAIiZOoylo1HOyA1JgpgknnJz8T0Uw4vAIJAPnHjl8Vo4SSCTcRpORm2yyh3G962Q+g8/igJTw4Gd4JI8RF+aJ7TQXP3mkqlYvsJAMjZxscwRbI/cItRrmM7lyDYbjYz5T0KAtXDl2Z2jYGbor28MubnMkbjUDbMnr1WqlcDmdBuhUGOeeJxgAmGjKxieeR8Cg255c3ip5OgzFzpYHLx8lOjhy0m9nSTG+/iPgjU2hoAGQEIL8XI7txmTO2cblAZ9UNgAScgB95JKo9x4XHRxMDQMmRznOU1hfd35/mi0+KhjHBrDpnHMkGR6oCUoDnuP5gPJrfnKEapfe4AIsY706nlCi1hqXPu3HDaxFr7mZ8kR/dLQOQ6xAHxKA1SMonlp4pHtOvUDZptJg3AueUfNTfXLn90wBDXHmTlHXXmmaW2nQj45oFKOAJaJe8GL31WJ1bQWjakjqk8SxR7KxnHTadxPjk71TdWCgrCN0F9MJmq2DKG4BAi9gGiG54TdSiNgly2EASeXy+KC6iTnbojmoPu6iTsPkgUdhgNEtVojZWJp7nyt+606kNkFO7Bzy+PmtfwoCsKjdroFSmYJOxMD6oESBMC52U6eFJN/L7zTDKYApgbA+HDf1I80bL3RxHbL10QSoUYRv4iLNBcc4Hjr4aIdPCukFzpbFwLDLlc6Z809hGtA7oiI0jSR1zQRoYVzp43SDIAiLRExvM56JxzTaQJF5BI+WSia+fCOIjy8Sh0nOJ4nXAkOAyEZEDM/vyhADE9qFuTZMxGXiNXcogc5smMLQcS81NTDd+GLgxa5TJowZBInMaHwPyQ6mJjIF0XMaCY8TY2GyAr3ho2H1MfEpfE13WABvOWdhIscpOpQ6eBJBLiQ4mZtvMDkIb5Jz3gJEHPoUClDBkOaTczxOOdwCB58R8gnA8U2gZwI5nw3QXYm4A3AJ0EzHWYhRqYc+0be0TfOQ4G3ogICahgzw8p21O4JFkx7EQQbyAL8hAWuMNGgHlmlqmKc4lrBFpk6gEAgbZ5lBPD1YJa3/Seki/qCtVMP3pPemwvBkxYbCxP1WsLRioeTG+Zc/wBYAU8dX4eExN4jckED1t4oJ4UwDNu87Xn9lJ4muajmhgJi+3EMnAHTNp8lBz3GQZbZ7hGrhE8Q/U6wytqnqbZ4HZW9CB9AgynhYZGRLYO2vwJK3iMVwCTc8vU9FCriokCJtrkN3ckvSp8bXHPiabzmTy0jJBKpUM3eQdgBAWJptMRkFiBD8K4yJYdDxDpk75LqGlefdl4n2dRrtjB6ZFd3RdIHK30QRrtCTysVaOFknXpoE30wdkvUojYJqQc1CpRH2SgRc1CdUA1TFSgNkvXs0kZgFBEuO3nb91EU9z5WWm1M5MiMzAQX45uQ72QtzsLoGS0BJ4jENbY3J0GfkoGs9wmwEGwzBmJ4vJbw+EbwuabgPOfTOd4KBbByQwnI9y2cttc7Eg2VjQN4iAPLT6qDQBPWehjT71QajqhAA7s8QmQDM93O0a7oH6mIa2xPhrfltzQcDSqOkOloAtpOjZP9XdjKyZwuCDRB71y6/PO58fNNshoF7AAX+qCWGoBogZacuSlWxAbGpOQGZ+90s7Eku4Ra4BJF7iZG1t90zSwsEGbjPWc+GT0KBdrnPkEQJiBpBEknUET5Jz2Y2UiQEs/ESeEWNrkaGbga5G6CVfEBvM6AXJ6BJVQ6pxDQtJaBIBgxBOv7pjB4cjvTMmTOZtGfyTPCALWCBdmEAJOmg5ZweUkqWKxLW55i4Az2J6XQsa95b/Ltz+g2nVQwWGaHOETwuEZmO6Dcnm4oDCiTJffUCLXHqefMrMDRIDSb9wDnNp++aaJSdbFOkAQGlwYDN5Ow25oD1Koa4xJJieQGpWsK7iEmCc+neOXko0KAZbK8gC5J1PQpgOAG2+iCNSn3g7QB3rH0Ki10wG+7GfwjdLPxnGSADHDxaiReemQ6ymMK6WgDQN+CCNOgN5AJy1nPi3UcMQJ0ix6gmPSPMLWHqBre9AM8P9vd+XqgYyk4mwMOsQN4ME8txyCBk4wbLSz/AC9mxPiVpBy7hDiPvmux7BxXHTbOY7p6jL0XJ4umWuEj7+4Vn+HcTDy3R2XUfsg65gnf1UKtIbLbHEgHdELSdkCFalqgAJ2pS6/fRAqUds0ClagSLEjy+irKlNwd3iYjTUzbLXPzVwZQqlInZBSVezG8JGuhOYIMj6IjMM0QTmJv1JPxJT1TDu39EpU7OJIkkiTIJsdrCyAGJriC2bxlcnlkk2VKjmy0AcZc4SJMXg7DIDxT9bs+AQ2eItIB2ybIG+V+SbwmGhsaAkDoCQPggocNQdxPjibcEGZJOQBPM6ZWV9wDqoUgJcAC7vwDoCQNfNSbhHPPeFoMjIAz3TuTEnxCCDsaBZom4GwEmBfW+2xTWHocQl0OuYtaMsvP0R6eGAyG3oICk+qG5/M+gQSpUg0QEKpihIbPedkAfHPSyG2s55EWaT/c3UyMtozRhgmxEWB4hFoPKPFAJtNz23gggiNsx49UTDsEzmQIBI0vHzvyRXQG7ADySWFxPEwcNiWtz0AAAga3OfNA1WrhvjaBcpR5c+YmwmNHbfA+iZp4WWZ96Z4tyCRMbEac0fhj4IFMIIa1v5WweoPD/wCJW3PbTmT7xJyv6bCLrBWaHcLcybnQG5ud87I1KkJkGSRfp8kClN3HoRawGhB1jlBjJM4mgCMrggjqCCsc8NbDcwWt83Cfmo4vFcNhHFnfIACTPgDZBhq8LjqTBERMZAQecoTzxETqD3TkOZO9j5ee6GDIhxuYg3vDruHQOU3e8P1x4cB+pQbGEHFPKDfpHzW69cMGk3IGpKHi8RB4WiXEdIEgTPiEPD4eeMEyQ5ok3gANdHSSUEKVFxe4uGwtkDYn0VgVCuYjQE3P30AlDq1w0WvsAgLxLFUV8XUDiJA5XWIK/tE93x+Szs8/zGfqHxWLEHasPdH6k4xYsQDrJdyxYgXr+8ohYsQRchFYsQDPvjofiEDC34RpHzKxYgawY979RTC2sQQcqf8AD1QudWLiSQ4AEmYF7XWLEFpg/dP63/8AcUcrFiBXF/0DQuE87jNbwI7jP/b/APytrEDmiTx7iGGLZfFbWIK6hYVYt/Mf/wDGU+xsGnFu6fg1bWIFye439TfgtYBgLDIB72t9vqVixBYlKVfeH6//AKysWIIRZp14x8UXDe9U/V/4tWLEBnKtxI/6n6H+gELSxAhjXd89G/8AaFixYg//2Q=="/>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C71F2A0B-52BC-4FB6-B180-3AF7D0D15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811" y="2836545"/>
            <a:ext cx="3745657" cy="2796159"/>
          </a:xfrm>
          <a:prstGeom prst="rect">
            <a:avLst/>
          </a:prstGeom>
        </p:spPr>
      </p:pic>
      <p:pic>
        <p:nvPicPr>
          <p:cNvPr id="7" name="Picture 6">
            <a:extLst>
              <a:ext uri="{FF2B5EF4-FFF2-40B4-BE49-F238E27FC236}">
                <a16:creationId xmlns:a16="http://schemas.microsoft.com/office/drawing/2014/main" id="{3EEBEE2A-4ED2-4FB1-8D8E-E1E8C748D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193" y="1994606"/>
            <a:ext cx="2231974" cy="2746254"/>
          </a:xfrm>
          <a:prstGeom prst="rect">
            <a:avLst/>
          </a:prstGeom>
        </p:spPr>
      </p:pic>
    </p:spTree>
    <p:extLst>
      <p:ext uri="{BB962C8B-B14F-4D97-AF65-F5344CB8AC3E}">
        <p14:creationId xmlns:p14="http://schemas.microsoft.com/office/powerpoint/2010/main" val="262037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E5ED6-48B7-4841-8394-1193E37A2A4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5103" y="1"/>
            <a:ext cx="12086897" cy="707886"/>
          </a:xfrm>
          <a:prstGeom prst="rect">
            <a:avLst/>
          </a:prstGeom>
          <a:noFill/>
        </p:spPr>
        <p:txBody>
          <a:bodyPr wrap="square" rtlCol="0">
            <a:spAutoFit/>
          </a:bodyPr>
          <a:lstStyle/>
          <a:p>
            <a:pPr algn="ctr"/>
            <a:r>
              <a:rPr lang="en-US" sz="4000" dirty="0">
                <a:solidFill>
                  <a:schemeClr val="bg2"/>
                </a:solidFill>
                <a:latin typeface="Calibri" panose="020F0502020204030204" pitchFamily="34" charset="0"/>
              </a:rPr>
              <a:t>A Wise Purpose--Influence of the Holy Ghost</a:t>
            </a:r>
          </a:p>
        </p:txBody>
      </p:sp>
      <p:sp>
        <p:nvSpPr>
          <p:cNvPr id="31" name="TextBox 30"/>
          <p:cNvSpPr txBox="1"/>
          <p:nvPr/>
        </p:nvSpPr>
        <p:spPr>
          <a:xfrm>
            <a:off x="1752600" y="914401"/>
            <a:ext cx="3124200" cy="1200329"/>
          </a:xfrm>
          <a:prstGeom prst="rect">
            <a:avLst/>
          </a:prstGeom>
          <a:noFill/>
        </p:spPr>
        <p:txBody>
          <a:bodyPr wrap="square" rtlCol="0">
            <a:spAutoFit/>
          </a:bodyPr>
          <a:lstStyle/>
          <a:p>
            <a:r>
              <a:rPr lang="en-US" dirty="0">
                <a:solidFill>
                  <a:schemeClr val="bg2"/>
                </a:solidFill>
              </a:rPr>
              <a:t>Mormon included  prophecies and revelations with his collection for “a wise purpose” in the Lord</a:t>
            </a:r>
          </a:p>
        </p:txBody>
      </p:sp>
      <p:sp>
        <p:nvSpPr>
          <p:cNvPr id="33" name="TextBox 32"/>
          <p:cNvSpPr txBox="1"/>
          <p:nvPr/>
        </p:nvSpPr>
        <p:spPr>
          <a:xfrm>
            <a:off x="106680" y="6550223"/>
            <a:ext cx="9144000" cy="307777"/>
          </a:xfrm>
          <a:prstGeom prst="rect">
            <a:avLst/>
          </a:prstGeom>
          <a:noFill/>
        </p:spPr>
        <p:txBody>
          <a:bodyPr wrap="square" rtlCol="0">
            <a:spAutoFit/>
          </a:bodyPr>
          <a:lstStyle/>
          <a:p>
            <a:r>
              <a:rPr lang="en-US" sz="1400" dirty="0">
                <a:solidFill>
                  <a:schemeClr val="bg2"/>
                </a:solidFill>
              </a:rPr>
              <a:t>Words of Mormon 1:6-8</a:t>
            </a:r>
          </a:p>
        </p:txBody>
      </p:sp>
      <p:sp>
        <p:nvSpPr>
          <p:cNvPr id="9" name="TextBox 8"/>
          <p:cNvSpPr txBox="1"/>
          <p:nvPr/>
        </p:nvSpPr>
        <p:spPr>
          <a:xfrm>
            <a:off x="7129272" y="3904489"/>
            <a:ext cx="3886200" cy="2585323"/>
          </a:xfrm>
          <a:prstGeom prst="rect">
            <a:avLst/>
          </a:prstGeom>
          <a:noFill/>
        </p:spPr>
        <p:txBody>
          <a:bodyPr wrap="square" rtlCol="0">
            <a:spAutoFit/>
          </a:bodyPr>
          <a:lstStyle/>
          <a:p>
            <a:pPr algn="ctr"/>
            <a:r>
              <a:rPr lang="en-US" dirty="0">
                <a:solidFill>
                  <a:schemeClr val="bg2"/>
                </a:solidFill>
              </a:rPr>
              <a:t>Book of </a:t>
            </a:r>
            <a:r>
              <a:rPr lang="en-US" dirty="0" err="1">
                <a:solidFill>
                  <a:schemeClr val="bg2"/>
                </a:solidFill>
              </a:rPr>
              <a:t>Lehi</a:t>
            </a:r>
            <a:endParaRPr lang="en-US" dirty="0">
              <a:solidFill>
                <a:schemeClr val="bg2"/>
              </a:solidFill>
            </a:endParaRPr>
          </a:p>
          <a:p>
            <a:endParaRPr lang="en-US" dirty="0">
              <a:solidFill>
                <a:schemeClr val="bg2"/>
              </a:solidFill>
            </a:endParaRPr>
          </a:p>
          <a:p>
            <a:r>
              <a:rPr lang="en-US" dirty="0">
                <a:solidFill>
                  <a:schemeClr val="bg2"/>
                </a:solidFill>
              </a:rPr>
              <a:t>The Lord instructed Nephi to begin the small plates and Mormon to include the small plates, this because He knew that through the machinations of the ungodly the 116 pages of manuscript would be lost to the Prophets Joseph Smith. </a:t>
            </a:r>
          </a:p>
        </p:txBody>
      </p:sp>
      <p:sp>
        <p:nvSpPr>
          <p:cNvPr id="10" name="TextBox 9"/>
          <p:cNvSpPr txBox="1"/>
          <p:nvPr/>
        </p:nvSpPr>
        <p:spPr>
          <a:xfrm>
            <a:off x="1106424" y="4069080"/>
            <a:ext cx="5166360" cy="1938992"/>
          </a:xfrm>
          <a:prstGeom prst="rect">
            <a:avLst/>
          </a:prstGeom>
          <a:noFill/>
        </p:spPr>
        <p:txBody>
          <a:bodyPr wrap="square" rtlCol="0">
            <a:spAutoFit/>
          </a:bodyPr>
          <a:lstStyle/>
          <a:p>
            <a:r>
              <a:rPr lang="en-US" sz="2400" dirty="0">
                <a:solidFill>
                  <a:schemeClr val="bg2"/>
                </a:solidFill>
              </a:rPr>
              <a:t>Mormon had perfect confidence in the power of the Book of Mormon to turn men to Christ; to touch the hearts of sincere reader; to make all men “a delightsome people”</a:t>
            </a:r>
          </a:p>
        </p:txBody>
      </p:sp>
      <p:sp>
        <p:nvSpPr>
          <p:cNvPr id="12" name="Rectangle 11"/>
          <p:cNvSpPr/>
          <p:nvPr/>
        </p:nvSpPr>
        <p:spPr>
          <a:xfrm>
            <a:off x="1905000" y="2667000"/>
            <a:ext cx="5486400" cy="923330"/>
          </a:xfrm>
          <a:prstGeom prst="rect">
            <a:avLst/>
          </a:prstGeom>
        </p:spPr>
        <p:txBody>
          <a:bodyPr wrap="square">
            <a:spAutoFit/>
          </a:bodyPr>
          <a:lstStyle/>
          <a:p>
            <a:r>
              <a:rPr lang="en-US" dirty="0">
                <a:solidFill>
                  <a:srgbClr val="FFFF00"/>
                </a:solidFill>
              </a:rPr>
              <a:t>The Lord knows all things </a:t>
            </a:r>
          </a:p>
          <a:p>
            <a:endParaRPr lang="en-US" dirty="0">
              <a:solidFill>
                <a:srgbClr val="FFFF00"/>
              </a:solidFill>
            </a:endParaRPr>
          </a:p>
          <a:p>
            <a:r>
              <a:rPr lang="en-US" dirty="0">
                <a:solidFill>
                  <a:srgbClr val="FFFF00"/>
                </a:solidFill>
              </a:rPr>
              <a:t>The Lord can work through us to accomplish His will.</a:t>
            </a:r>
          </a:p>
        </p:txBody>
      </p:sp>
      <p:pic>
        <p:nvPicPr>
          <p:cNvPr id="4" name="Picture 3">
            <a:extLst>
              <a:ext uri="{FF2B5EF4-FFF2-40B4-BE49-F238E27FC236}">
                <a16:creationId xmlns:a16="http://schemas.microsoft.com/office/drawing/2014/main" id="{59F19F00-462A-4851-92B1-1B5193A3C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244" y="821436"/>
            <a:ext cx="2023048" cy="3009900"/>
          </a:xfrm>
          <a:prstGeom prst="rect">
            <a:avLst/>
          </a:prstGeom>
        </p:spPr>
      </p:pic>
    </p:spTree>
    <p:extLst>
      <p:ext uri="{BB962C8B-B14F-4D97-AF65-F5344CB8AC3E}">
        <p14:creationId xmlns:p14="http://schemas.microsoft.com/office/powerpoint/2010/main" val="340562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61EDBA-6063-40FF-AFF9-09BF9EC055E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0584" y="0"/>
            <a:ext cx="1197864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rPr>
              <a:t>Records Preserved--Men Judged</a:t>
            </a:r>
          </a:p>
        </p:txBody>
      </p:sp>
      <p:sp>
        <p:nvSpPr>
          <p:cNvPr id="31" name="TextBox 30"/>
          <p:cNvSpPr txBox="1"/>
          <p:nvPr/>
        </p:nvSpPr>
        <p:spPr>
          <a:xfrm>
            <a:off x="1752600" y="914400"/>
            <a:ext cx="3657600" cy="923330"/>
          </a:xfrm>
          <a:prstGeom prst="rect">
            <a:avLst/>
          </a:prstGeom>
          <a:noFill/>
        </p:spPr>
        <p:txBody>
          <a:bodyPr wrap="square" rtlCol="0">
            <a:spAutoFit/>
          </a:bodyPr>
          <a:lstStyle/>
          <a:p>
            <a:r>
              <a:rPr lang="en-US" dirty="0">
                <a:solidFill>
                  <a:schemeClr val="bg2"/>
                </a:solidFill>
              </a:rPr>
              <a:t>Mormon knew that records had been preserved and that they would be preserved in the future</a:t>
            </a:r>
          </a:p>
        </p:txBody>
      </p:sp>
      <p:sp>
        <p:nvSpPr>
          <p:cNvPr id="33" name="TextBox 32"/>
          <p:cNvSpPr txBox="1"/>
          <p:nvPr/>
        </p:nvSpPr>
        <p:spPr>
          <a:xfrm>
            <a:off x="88392" y="6550223"/>
            <a:ext cx="9144000" cy="307777"/>
          </a:xfrm>
          <a:prstGeom prst="rect">
            <a:avLst/>
          </a:prstGeom>
          <a:noFill/>
        </p:spPr>
        <p:txBody>
          <a:bodyPr wrap="square" rtlCol="0">
            <a:spAutoFit/>
          </a:bodyPr>
          <a:lstStyle/>
          <a:p>
            <a:r>
              <a:rPr lang="en-US" sz="1400" dirty="0">
                <a:solidFill>
                  <a:schemeClr val="bg2"/>
                </a:solidFill>
              </a:rPr>
              <a:t>Words of Mormon 1:11</a:t>
            </a:r>
          </a:p>
        </p:txBody>
      </p:sp>
      <p:sp>
        <p:nvSpPr>
          <p:cNvPr id="9" name="TextBox 8"/>
          <p:cNvSpPr txBox="1"/>
          <p:nvPr/>
        </p:nvSpPr>
        <p:spPr>
          <a:xfrm>
            <a:off x="6324600" y="4191001"/>
            <a:ext cx="3886200" cy="2585323"/>
          </a:xfrm>
          <a:prstGeom prst="rect">
            <a:avLst/>
          </a:prstGeom>
          <a:noFill/>
        </p:spPr>
        <p:txBody>
          <a:bodyPr wrap="square" rtlCol="0">
            <a:spAutoFit/>
          </a:bodyPr>
          <a:lstStyle/>
          <a:p>
            <a:pPr algn="ctr"/>
            <a:r>
              <a:rPr lang="en-US" dirty="0">
                <a:solidFill>
                  <a:schemeClr val="bg2"/>
                </a:solidFill>
              </a:rPr>
              <a:t>Members of the Church</a:t>
            </a:r>
          </a:p>
          <a:p>
            <a:pPr algn="ctr"/>
            <a:endParaRPr lang="en-US" dirty="0">
              <a:solidFill>
                <a:schemeClr val="bg2"/>
              </a:solidFill>
            </a:endParaRPr>
          </a:p>
          <a:p>
            <a:pPr algn="ctr"/>
            <a:r>
              <a:rPr lang="en-US" dirty="0">
                <a:solidFill>
                  <a:schemeClr val="bg2"/>
                </a:solidFill>
              </a:rPr>
              <a:t>In the dispensation of the </a:t>
            </a:r>
            <a:r>
              <a:rPr lang="en-US" dirty="0" err="1">
                <a:solidFill>
                  <a:schemeClr val="bg2"/>
                </a:solidFill>
              </a:rPr>
              <a:t>fulness</a:t>
            </a:r>
            <a:r>
              <a:rPr lang="en-US" dirty="0">
                <a:solidFill>
                  <a:schemeClr val="bg2"/>
                </a:solidFill>
              </a:rPr>
              <a:t> of times will be judged by the doctrines and standards set forth in the Bible, the Book of Mormon, The Doctrine and Covenants, the Pearl of Great Price, and words of the living oracles</a:t>
            </a:r>
          </a:p>
          <a:p>
            <a:pPr algn="ctr"/>
            <a:r>
              <a:rPr lang="en-US" dirty="0">
                <a:solidFill>
                  <a:schemeClr val="bg2"/>
                </a:solidFill>
              </a:rPr>
              <a:t>JMF and RLM</a:t>
            </a:r>
          </a:p>
        </p:txBody>
      </p:sp>
      <p:sp>
        <p:nvSpPr>
          <p:cNvPr id="10" name="TextBox 9"/>
          <p:cNvSpPr txBox="1"/>
          <p:nvPr/>
        </p:nvSpPr>
        <p:spPr>
          <a:xfrm>
            <a:off x="6526924" y="987973"/>
            <a:ext cx="3505200" cy="646331"/>
          </a:xfrm>
          <a:prstGeom prst="rect">
            <a:avLst/>
          </a:prstGeom>
          <a:noFill/>
        </p:spPr>
        <p:txBody>
          <a:bodyPr wrap="square" rtlCol="0">
            <a:spAutoFit/>
          </a:bodyPr>
          <a:lstStyle/>
          <a:p>
            <a:r>
              <a:rPr lang="en-US" dirty="0">
                <a:solidFill>
                  <a:schemeClr val="bg2"/>
                </a:solidFill>
              </a:rPr>
              <a:t>Mormon testifies that his brethren will be judged in the last days</a:t>
            </a:r>
          </a:p>
        </p:txBody>
      </p:sp>
      <p:sp>
        <p:nvSpPr>
          <p:cNvPr id="12" name="Rectangle 11"/>
          <p:cNvSpPr/>
          <p:nvPr/>
        </p:nvSpPr>
        <p:spPr>
          <a:xfrm>
            <a:off x="2505456" y="3688080"/>
            <a:ext cx="7327392" cy="646331"/>
          </a:xfrm>
          <a:prstGeom prst="rect">
            <a:avLst/>
          </a:prstGeom>
        </p:spPr>
        <p:txBody>
          <a:bodyPr wrap="square">
            <a:spAutoFit/>
          </a:bodyPr>
          <a:lstStyle/>
          <a:p>
            <a:r>
              <a:rPr lang="en-US" dirty="0">
                <a:solidFill>
                  <a:srgbClr val="FFFF00"/>
                </a:solidFill>
              </a:rPr>
              <a:t>“Men are judged according to the light and knowledge they have received”</a:t>
            </a:r>
          </a:p>
          <a:p>
            <a:r>
              <a:rPr lang="en-US" dirty="0">
                <a:solidFill>
                  <a:srgbClr val="FFFF00"/>
                </a:solidFill>
              </a:rPr>
              <a:t>D&amp;C 20:13-14</a:t>
            </a:r>
          </a:p>
        </p:txBody>
      </p:sp>
      <p:pic>
        <p:nvPicPr>
          <p:cNvPr id="4" name="Picture 3">
            <a:extLst>
              <a:ext uri="{FF2B5EF4-FFF2-40B4-BE49-F238E27FC236}">
                <a16:creationId xmlns:a16="http://schemas.microsoft.com/office/drawing/2014/main" id="{1E9296D7-44C7-4F47-BA6A-156D2F696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171" y="1782318"/>
            <a:ext cx="6905625" cy="1866900"/>
          </a:xfrm>
          <a:prstGeom prst="rect">
            <a:avLst/>
          </a:prstGeom>
        </p:spPr>
      </p:pic>
      <p:pic>
        <p:nvPicPr>
          <p:cNvPr id="7" name="Picture 6">
            <a:extLst>
              <a:ext uri="{FF2B5EF4-FFF2-40B4-BE49-F238E27FC236}">
                <a16:creationId xmlns:a16="http://schemas.microsoft.com/office/drawing/2014/main" id="{F343FBD0-BF49-489F-AB5A-7D858C0F13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359" y="4461586"/>
            <a:ext cx="3254007" cy="1987021"/>
          </a:xfrm>
          <a:prstGeom prst="rect">
            <a:avLst/>
          </a:prstGeom>
        </p:spPr>
      </p:pic>
    </p:spTree>
    <p:extLst>
      <p:ext uri="{BB962C8B-B14F-4D97-AF65-F5344CB8AC3E}">
        <p14:creationId xmlns:p14="http://schemas.microsoft.com/office/powerpoint/2010/main" val="125178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33A8101-BC58-458D-AEFB-BF0237A0FBC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1"/>
            <a:ext cx="9144000" cy="1015663"/>
          </a:xfrm>
          <a:prstGeom prst="rect">
            <a:avLst/>
          </a:prstGeom>
          <a:noFill/>
        </p:spPr>
        <p:txBody>
          <a:bodyPr wrap="square" rtlCol="0">
            <a:spAutoFit/>
          </a:bodyPr>
          <a:lstStyle/>
          <a:p>
            <a:pPr algn="ctr"/>
            <a:r>
              <a:rPr lang="en-US" sz="6000" dirty="0">
                <a:solidFill>
                  <a:schemeClr val="bg2"/>
                </a:solidFill>
                <a:latin typeface="Calibri" panose="020F0502020204030204" pitchFamily="34" charset="0"/>
              </a:rPr>
              <a:t>King Benjamin</a:t>
            </a:r>
          </a:p>
        </p:txBody>
      </p:sp>
      <p:sp>
        <p:nvSpPr>
          <p:cNvPr id="31" name="TextBox 30"/>
          <p:cNvSpPr txBox="1"/>
          <p:nvPr/>
        </p:nvSpPr>
        <p:spPr>
          <a:xfrm>
            <a:off x="758952" y="1060704"/>
            <a:ext cx="4812792" cy="1477328"/>
          </a:xfrm>
          <a:prstGeom prst="rect">
            <a:avLst/>
          </a:prstGeom>
          <a:noFill/>
        </p:spPr>
        <p:txBody>
          <a:bodyPr wrap="square" rtlCol="0">
            <a:spAutoFit/>
          </a:bodyPr>
          <a:lstStyle/>
          <a:p>
            <a:r>
              <a:rPr lang="en-US" dirty="0">
                <a:solidFill>
                  <a:schemeClr val="bg2"/>
                </a:solidFill>
              </a:rPr>
              <a:t>Mormon said a few things about King Benjamin:</a:t>
            </a:r>
          </a:p>
          <a:p>
            <a:endParaRPr lang="en-US" dirty="0">
              <a:solidFill>
                <a:schemeClr val="bg2"/>
              </a:solidFill>
            </a:endParaRPr>
          </a:p>
          <a:p>
            <a:r>
              <a:rPr lang="en-US" dirty="0">
                <a:solidFill>
                  <a:schemeClr val="bg2"/>
                </a:solidFill>
              </a:rPr>
              <a:t>The contentions with his own people</a:t>
            </a:r>
          </a:p>
          <a:p>
            <a:endParaRPr lang="en-US" dirty="0">
              <a:solidFill>
                <a:schemeClr val="bg2"/>
              </a:solidFill>
            </a:endParaRPr>
          </a:p>
          <a:p>
            <a:r>
              <a:rPr lang="en-US" dirty="0">
                <a:solidFill>
                  <a:schemeClr val="bg2"/>
                </a:solidFill>
              </a:rPr>
              <a:t>The contentions with the </a:t>
            </a:r>
            <a:r>
              <a:rPr lang="en-US" dirty="0" err="1">
                <a:solidFill>
                  <a:schemeClr val="bg2"/>
                </a:solidFill>
              </a:rPr>
              <a:t>Lamanities</a:t>
            </a:r>
            <a:endParaRPr lang="en-US" dirty="0">
              <a:solidFill>
                <a:schemeClr val="bg2"/>
              </a:solidFill>
            </a:endParaRPr>
          </a:p>
        </p:txBody>
      </p:sp>
      <p:sp>
        <p:nvSpPr>
          <p:cNvPr id="33" name="TextBox 32"/>
          <p:cNvSpPr txBox="1"/>
          <p:nvPr/>
        </p:nvSpPr>
        <p:spPr>
          <a:xfrm>
            <a:off x="0" y="6550223"/>
            <a:ext cx="9144000" cy="307777"/>
          </a:xfrm>
          <a:prstGeom prst="rect">
            <a:avLst/>
          </a:prstGeom>
          <a:noFill/>
        </p:spPr>
        <p:txBody>
          <a:bodyPr wrap="square" rtlCol="0">
            <a:spAutoFit/>
          </a:bodyPr>
          <a:lstStyle/>
          <a:p>
            <a:r>
              <a:rPr lang="en-US" sz="1400" dirty="0">
                <a:solidFill>
                  <a:schemeClr val="bg2"/>
                </a:solidFill>
              </a:rPr>
              <a:t>Words of Mormon 1:12-14</a:t>
            </a:r>
          </a:p>
        </p:txBody>
      </p:sp>
      <p:sp>
        <p:nvSpPr>
          <p:cNvPr id="10" name="TextBox 9"/>
          <p:cNvSpPr txBox="1"/>
          <p:nvPr/>
        </p:nvSpPr>
        <p:spPr>
          <a:xfrm>
            <a:off x="4800600" y="2971801"/>
            <a:ext cx="3505200" cy="1200329"/>
          </a:xfrm>
          <a:prstGeom prst="rect">
            <a:avLst/>
          </a:prstGeom>
          <a:noFill/>
        </p:spPr>
        <p:txBody>
          <a:bodyPr wrap="square" rtlCol="0">
            <a:spAutoFit/>
          </a:bodyPr>
          <a:lstStyle/>
          <a:p>
            <a:r>
              <a:rPr lang="en-US" dirty="0">
                <a:solidFill>
                  <a:schemeClr val="bg2"/>
                </a:solidFill>
              </a:rPr>
              <a:t>King Benjamin is best remembered as a powerful spiritual figure and also a courageous defender of the liberties of his people. </a:t>
            </a:r>
          </a:p>
        </p:txBody>
      </p:sp>
      <p:sp>
        <p:nvSpPr>
          <p:cNvPr id="11" name="TextBox 10"/>
          <p:cNvSpPr txBox="1"/>
          <p:nvPr/>
        </p:nvSpPr>
        <p:spPr>
          <a:xfrm>
            <a:off x="6248400" y="4572000"/>
            <a:ext cx="3886200" cy="1938992"/>
          </a:xfrm>
          <a:prstGeom prst="rect">
            <a:avLst/>
          </a:prstGeom>
          <a:noFill/>
        </p:spPr>
        <p:txBody>
          <a:bodyPr wrap="square" rtlCol="0">
            <a:spAutoFit/>
          </a:bodyPr>
          <a:lstStyle/>
          <a:p>
            <a:r>
              <a:rPr lang="en-US" sz="2000" dirty="0">
                <a:solidFill>
                  <a:schemeClr val="bg2"/>
                </a:solidFill>
              </a:rPr>
              <a:t>The Sword of Laban</a:t>
            </a:r>
          </a:p>
          <a:p>
            <a:endParaRPr lang="en-US" sz="2000" dirty="0">
              <a:solidFill>
                <a:schemeClr val="bg2"/>
              </a:solidFill>
            </a:endParaRPr>
          </a:p>
          <a:p>
            <a:r>
              <a:rPr lang="en-US" sz="2000" dirty="0">
                <a:solidFill>
                  <a:schemeClr val="bg2"/>
                </a:solidFill>
              </a:rPr>
              <a:t>King Benjamin led armies to battle against the Lamanites and wielded the sword with his own arm in their defense.</a:t>
            </a:r>
          </a:p>
        </p:txBody>
      </p:sp>
      <p:grpSp>
        <p:nvGrpSpPr>
          <p:cNvPr id="9" name="Group 8"/>
          <p:cNvGrpSpPr/>
          <p:nvPr/>
        </p:nvGrpSpPr>
        <p:grpSpPr>
          <a:xfrm>
            <a:off x="8305800" y="457200"/>
            <a:ext cx="1325880" cy="2514600"/>
            <a:chOff x="2057400" y="304800"/>
            <a:chExt cx="3048000" cy="5829300"/>
          </a:xfrm>
        </p:grpSpPr>
        <p:sp>
          <p:nvSpPr>
            <p:cNvPr id="12" name="Oval 11"/>
            <p:cNvSpPr/>
            <p:nvPr/>
          </p:nvSpPr>
          <p:spPr>
            <a:xfrm rot="4296815">
              <a:off x="2819400" y="5486400"/>
              <a:ext cx="533400" cy="7620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7303185" flipH="1">
              <a:off x="3531774" y="5478662"/>
              <a:ext cx="533400" cy="7620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72000" y="3352800"/>
              <a:ext cx="533400" cy="762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057400" y="3276600"/>
              <a:ext cx="533400" cy="762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p:cNvSpPr/>
            <p:nvPr/>
          </p:nvSpPr>
          <p:spPr>
            <a:xfrm rot="21030811">
              <a:off x="3976325" y="1242903"/>
              <a:ext cx="381000" cy="112525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a:off x="2819400" y="1143000"/>
              <a:ext cx="381000" cy="1295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7"/>
            <p:cNvSpPr/>
            <p:nvPr/>
          </p:nvSpPr>
          <p:spPr>
            <a:xfrm rot="12764133">
              <a:off x="2438053" y="2171509"/>
              <a:ext cx="914400" cy="1676400"/>
            </a:xfrm>
            <a:prstGeom prst="flowChartManualOperati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p:cNvSpPr/>
            <p:nvPr/>
          </p:nvSpPr>
          <p:spPr>
            <a:xfrm rot="8835867" flipH="1">
              <a:off x="3793750" y="2117358"/>
              <a:ext cx="914400" cy="1735223"/>
            </a:xfrm>
            <a:prstGeom prst="flowChartManualOperati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p:cNvSpPr/>
            <p:nvPr/>
          </p:nvSpPr>
          <p:spPr>
            <a:xfrm rot="10800000" flipH="1">
              <a:off x="2590800" y="2438400"/>
              <a:ext cx="1905000" cy="3276600"/>
            </a:xfrm>
            <a:prstGeom prst="flowChartManualOperati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397969">
              <a:off x="2296069" y="2135751"/>
              <a:ext cx="1524780" cy="2901508"/>
            </a:xfrm>
            <a:prstGeom prst="trapezoid">
              <a:avLst>
                <a:gd name="adj" fmla="val 4537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21153879">
              <a:off x="3305369" y="2143871"/>
              <a:ext cx="1524780" cy="2899065"/>
            </a:xfrm>
            <a:prstGeom prst="trapezoid">
              <a:avLst>
                <a:gd name="adj" fmla="val 4537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0800000">
              <a:off x="3352800" y="2286000"/>
              <a:ext cx="381000" cy="3048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Quad Arrow Callout 23"/>
            <p:cNvSpPr/>
            <p:nvPr/>
          </p:nvSpPr>
          <p:spPr>
            <a:xfrm>
              <a:off x="2667000" y="5257800"/>
              <a:ext cx="457200" cy="381000"/>
            </a:xfrm>
            <a:prstGeom prst="quadArrowCallout">
              <a:avLst>
                <a:gd name="adj1" fmla="val 18515"/>
                <a:gd name="adj2" fmla="val 50000"/>
                <a:gd name="adj3" fmla="val 18515"/>
                <a:gd name="adj4" fmla="val 4812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Quad Arrow Callout 24"/>
            <p:cNvSpPr/>
            <p:nvPr/>
          </p:nvSpPr>
          <p:spPr>
            <a:xfrm>
              <a:off x="3124200" y="5257800"/>
              <a:ext cx="457200" cy="381000"/>
            </a:xfrm>
            <a:prstGeom prst="quadArrowCallout">
              <a:avLst>
                <a:gd name="adj1" fmla="val 18515"/>
                <a:gd name="adj2" fmla="val 50000"/>
                <a:gd name="adj3" fmla="val 18515"/>
                <a:gd name="adj4" fmla="val 4812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Quad Arrow Callout 25"/>
            <p:cNvSpPr/>
            <p:nvPr/>
          </p:nvSpPr>
          <p:spPr>
            <a:xfrm>
              <a:off x="3581400" y="5257800"/>
              <a:ext cx="457200" cy="381000"/>
            </a:xfrm>
            <a:prstGeom prst="quadArrowCallout">
              <a:avLst>
                <a:gd name="adj1" fmla="val 18515"/>
                <a:gd name="adj2" fmla="val 50000"/>
                <a:gd name="adj3" fmla="val 18515"/>
                <a:gd name="adj4" fmla="val 4812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Quad Arrow Callout 26"/>
            <p:cNvSpPr/>
            <p:nvPr/>
          </p:nvSpPr>
          <p:spPr>
            <a:xfrm>
              <a:off x="3962400" y="5257800"/>
              <a:ext cx="457200" cy="381000"/>
            </a:xfrm>
            <a:prstGeom prst="quadArrowCallout">
              <a:avLst>
                <a:gd name="adj1" fmla="val 18515"/>
                <a:gd name="adj2" fmla="val 50000"/>
                <a:gd name="adj3" fmla="val 18515"/>
                <a:gd name="adj4" fmla="val 4812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971800" y="609600"/>
              <a:ext cx="1219200" cy="1752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Stored Data 28"/>
            <p:cNvSpPr/>
            <p:nvPr/>
          </p:nvSpPr>
          <p:spPr>
            <a:xfrm rot="5400000">
              <a:off x="3238500" y="419100"/>
              <a:ext cx="685800" cy="12192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2971800" y="304800"/>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3200400" y="304800"/>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3505200" y="304800"/>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3810000" y="304800"/>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Right Arrow 35"/>
            <p:cNvSpPr/>
            <p:nvPr/>
          </p:nvSpPr>
          <p:spPr>
            <a:xfrm rot="10800000">
              <a:off x="2514600" y="3810000"/>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Right Arrow 36"/>
            <p:cNvSpPr/>
            <p:nvPr/>
          </p:nvSpPr>
          <p:spPr>
            <a:xfrm rot="10800000">
              <a:off x="3733800" y="3810000"/>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nut 37"/>
            <p:cNvSpPr/>
            <p:nvPr/>
          </p:nvSpPr>
          <p:spPr>
            <a:xfrm rot="19961453">
              <a:off x="3373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100" name="Picture 4" descr="http://1.bp.blogspot.com/-bwt5kl3yI0I/Tr25vkwY17I/AAAAAAAAAsc/ZDbyBq8st90/s1600/swordoflaban.jpg"/>
          <p:cNvPicPr>
            <a:picLocks noChangeAspect="1" noChangeArrowheads="1"/>
          </p:cNvPicPr>
          <p:nvPr/>
        </p:nvPicPr>
        <p:blipFill>
          <a:blip r:embed="rId4" cstate="print"/>
          <a:srcRect/>
          <a:stretch>
            <a:fillRect/>
          </a:stretch>
        </p:blipFill>
        <p:spPr bwMode="auto">
          <a:xfrm>
            <a:off x="8799576" y="3522466"/>
            <a:ext cx="2045208" cy="1552006"/>
          </a:xfrm>
          <a:prstGeom prst="rect">
            <a:avLst/>
          </a:prstGeom>
          <a:noFill/>
        </p:spPr>
      </p:pic>
      <p:pic>
        <p:nvPicPr>
          <p:cNvPr id="4" name="Picture 3">
            <a:extLst>
              <a:ext uri="{FF2B5EF4-FFF2-40B4-BE49-F238E27FC236}">
                <a16:creationId xmlns:a16="http://schemas.microsoft.com/office/drawing/2014/main" id="{22E4A7BD-955E-465C-AF7F-DA2F3D280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40" y="2796033"/>
            <a:ext cx="2688335" cy="3584447"/>
          </a:xfrm>
          <a:prstGeom prst="rect">
            <a:avLst/>
          </a:prstGeom>
        </p:spPr>
      </p:pic>
    </p:spTree>
    <p:extLst>
      <p:ext uri="{BB962C8B-B14F-4D97-AF65-F5344CB8AC3E}">
        <p14:creationId xmlns:p14="http://schemas.microsoft.com/office/powerpoint/2010/main" val="161896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4100"/>
                                        </p:tgtEl>
                                        <p:attrNameLst>
                                          <p:attrName>style.visibility</p:attrName>
                                        </p:attrNameLst>
                                      </p:cBhvr>
                                      <p:to>
                                        <p:strVal val="visible"/>
                                      </p:to>
                                    </p:set>
                                    <p:animEffect transition="in" filter="fade">
                                      <p:cBhvr>
                                        <p:cTn id="44"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1175DF-83C0-4050-8ED7-9DD82BB7F1D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1"/>
            <a:ext cx="9144000" cy="1015663"/>
          </a:xfrm>
          <a:prstGeom prst="rect">
            <a:avLst/>
          </a:prstGeom>
          <a:noFill/>
        </p:spPr>
        <p:txBody>
          <a:bodyPr wrap="square" rtlCol="0">
            <a:spAutoFit/>
          </a:bodyPr>
          <a:lstStyle/>
          <a:p>
            <a:pPr algn="ctr"/>
            <a:r>
              <a:rPr lang="en-US" sz="6000" dirty="0">
                <a:solidFill>
                  <a:schemeClr val="bg2"/>
                </a:solidFill>
                <a:latin typeface="Calibri" panose="020F0502020204030204" pitchFamily="34" charset="0"/>
              </a:rPr>
              <a:t>False Christs</a:t>
            </a:r>
          </a:p>
        </p:txBody>
      </p:sp>
      <p:sp>
        <p:nvSpPr>
          <p:cNvPr id="31" name="TextBox 30"/>
          <p:cNvSpPr txBox="1"/>
          <p:nvPr/>
        </p:nvSpPr>
        <p:spPr>
          <a:xfrm>
            <a:off x="1752600" y="838200"/>
            <a:ext cx="4114800" cy="923330"/>
          </a:xfrm>
          <a:prstGeom prst="rect">
            <a:avLst/>
          </a:prstGeom>
          <a:noFill/>
        </p:spPr>
        <p:txBody>
          <a:bodyPr wrap="square" rtlCol="0">
            <a:spAutoFit/>
          </a:bodyPr>
          <a:lstStyle/>
          <a:p>
            <a:r>
              <a:rPr lang="en-US" dirty="0">
                <a:solidFill>
                  <a:schemeClr val="bg2"/>
                </a:solidFill>
              </a:rPr>
              <a:t>“A false Christ is not a person. It is a false system of worship; a false church…”</a:t>
            </a:r>
          </a:p>
          <a:p>
            <a:r>
              <a:rPr lang="en-US" dirty="0">
                <a:solidFill>
                  <a:schemeClr val="bg2"/>
                </a:solidFill>
              </a:rPr>
              <a:t>Bruce R. </a:t>
            </a:r>
            <a:r>
              <a:rPr lang="en-US" dirty="0" err="1">
                <a:solidFill>
                  <a:schemeClr val="bg2"/>
                </a:solidFill>
              </a:rPr>
              <a:t>McConkie</a:t>
            </a:r>
            <a:endParaRPr lang="en-US" dirty="0">
              <a:solidFill>
                <a:schemeClr val="bg2"/>
              </a:solidFill>
            </a:endParaRPr>
          </a:p>
        </p:txBody>
      </p:sp>
      <p:sp>
        <p:nvSpPr>
          <p:cNvPr id="33" name="TextBox 32"/>
          <p:cNvSpPr txBox="1"/>
          <p:nvPr/>
        </p:nvSpPr>
        <p:spPr>
          <a:xfrm>
            <a:off x="0" y="6550223"/>
            <a:ext cx="9144000" cy="307777"/>
          </a:xfrm>
          <a:prstGeom prst="rect">
            <a:avLst/>
          </a:prstGeom>
          <a:noFill/>
        </p:spPr>
        <p:txBody>
          <a:bodyPr wrap="square" rtlCol="0">
            <a:spAutoFit/>
          </a:bodyPr>
          <a:lstStyle/>
          <a:p>
            <a:r>
              <a:rPr lang="en-US" sz="1400" dirty="0">
                <a:solidFill>
                  <a:schemeClr val="bg2"/>
                </a:solidFill>
              </a:rPr>
              <a:t>Words of Mormon 1:15-18</a:t>
            </a:r>
          </a:p>
        </p:txBody>
      </p:sp>
      <p:sp>
        <p:nvSpPr>
          <p:cNvPr id="10" name="TextBox 9"/>
          <p:cNvSpPr txBox="1"/>
          <p:nvPr/>
        </p:nvSpPr>
        <p:spPr>
          <a:xfrm>
            <a:off x="3493008" y="2139696"/>
            <a:ext cx="7680960" cy="1938992"/>
          </a:xfrm>
          <a:prstGeom prst="rect">
            <a:avLst/>
          </a:prstGeom>
          <a:noFill/>
        </p:spPr>
        <p:txBody>
          <a:bodyPr wrap="square" rtlCol="0">
            <a:spAutoFit/>
          </a:bodyPr>
          <a:lstStyle/>
          <a:p>
            <a:r>
              <a:rPr lang="en-US" sz="2400" dirty="0">
                <a:solidFill>
                  <a:schemeClr val="bg2"/>
                </a:solidFill>
              </a:rPr>
              <a:t>The Savior warns us against false </a:t>
            </a:r>
            <a:r>
              <a:rPr lang="en-US" sz="2400" dirty="0" err="1">
                <a:solidFill>
                  <a:schemeClr val="bg2"/>
                </a:solidFill>
              </a:rPr>
              <a:t>Christs</a:t>
            </a:r>
            <a:r>
              <a:rPr lang="en-US" sz="2400" dirty="0">
                <a:solidFill>
                  <a:schemeClr val="bg2"/>
                </a:solidFill>
              </a:rPr>
              <a:t>:</a:t>
            </a:r>
          </a:p>
          <a:p>
            <a:r>
              <a:rPr lang="en-US" sz="2400" dirty="0">
                <a:solidFill>
                  <a:schemeClr val="bg2"/>
                </a:solidFill>
              </a:rPr>
              <a:t>“…there shall arise false </a:t>
            </a:r>
            <a:r>
              <a:rPr lang="en-US" sz="2400" dirty="0" err="1">
                <a:solidFill>
                  <a:schemeClr val="bg2"/>
                </a:solidFill>
              </a:rPr>
              <a:t>Christs</a:t>
            </a:r>
            <a:r>
              <a:rPr lang="en-US" sz="2400" dirty="0">
                <a:solidFill>
                  <a:schemeClr val="bg2"/>
                </a:solidFill>
              </a:rPr>
              <a:t>, and false prophets, and shall </a:t>
            </a:r>
            <a:r>
              <a:rPr lang="en-US" sz="2400" dirty="0" err="1">
                <a:solidFill>
                  <a:schemeClr val="bg2"/>
                </a:solidFill>
              </a:rPr>
              <a:t>shew</a:t>
            </a:r>
            <a:r>
              <a:rPr lang="en-US" sz="2400" dirty="0">
                <a:solidFill>
                  <a:schemeClr val="bg2"/>
                </a:solidFill>
              </a:rPr>
              <a:t> great signs and wonders; insomuch that, if it were possible, they shall deceive the very elect.” </a:t>
            </a:r>
          </a:p>
          <a:p>
            <a:r>
              <a:rPr lang="en-US" sz="2400" dirty="0">
                <a:solidFill>
                  <a:schemeClr val="bg2"/>
                </a:solidFill>
              </a:rPr>
              <a:t>Matthew 24:24</a:t>
            </a:r>
          </a:p>
        </p:txBody>
      </p:sp>
      <p:sp>
        <p:nvSpPr>
          <p:cNvPr id="8" name="TextBox 7"/>
          <p:cNvSpPr txBox="1"/>
          <p:nvPr/>
        </p:nvSpPr>
        <p:spPr>
          <a:xfrm>
            <a:off x="2276856" y="4852417"/>
            <a:ext cx="3657600" cy="1323439"/>
          </a:xfrm>
          <a:prstGeom prst="rect">
            <a:avLst/>
          </a:prstGeom>
          <a:noFill/>
        </p:spPr>
        <p:txBody>
          <a:bodyPr wrap="square" rtlCol="0">
            <a:spAutoFit/>
          </a:bodyPr>
          <a:lstStyle/>
          <a:p>
            <a:r>
              <a:rPr lang="en-US" sz="2000" dirty="0">
                <a:solidFill>
                  <a:srgbClr val="FFFF00"/>
                </a:solidFill>
              </a:rPr>
              <a:t>Mormon recognizes that through all of King Benjamin’s labors the people did once again establish peace in the land</a:t>
            </a:r>
          </a:p>
        </p:txBody>
      </p:sp>
      <p:pic>
        <p:nvPicPr>
          <p:cNvPr id="3074" name="Picture 2" descr="http://3.bp.blogspot.com/-VmXdoTGLDbk/ThnvPn9TyDI/AAAAAAAAA4s/OYI9afxhv1o/s1600/Screen+shot+2011-07-10+at+11.27.32+AM.png"/>
          <p:cNvPicPr>
            <a:picLocks noChangeAspect="1" noChangeArrowheads="1"/>
          </p:cNvPicPr>
          <p:nvPr/>
        </p:nvPicPr>
        <p:blipFill>
          <a:blip r:embed="rId4" cstate="print"/>
          <a:srcRect/>
          <a:stretch>
            <a:fillRect/>
          </a:stretch>
        </p:blipFill>
        <p:spPr bwMode="auto">
          <a:xfrm>
            <a:off x="6172200" y="3891979"/>
            <a:ext cx="3767328" cy="2717579"/>
          </a:xfrm>
          <a:prstGeom prst="rect">
            <a:avLst/>
          </a:prstGeom>
          <a:noFill/>
        </p:spPr>
      </p:pic>
      <p:pic>
        <p:nvPicPr>
          <p:cNvPr id="3076" name="Picture 4" descr="http://1.bp.blogspot.com/_wETF79XR0Sw/TQfP4TwqweI/AAAAAAAAAm0/R1Frzc65XfM/s400/wolf_in_sheeps_clothing1.jpg"/>
          <p:cNvPicPr>
            <a:picLocks noChangeAspect="1" noChangeArrowheads="1"/>
          </p:cNvPicPr>
          <p:nvPr/>
        </p:nvPicPr>
        <p:blipFill>
          <a:blip r:embed="rId5" cstate="print"/>
          <a:srcRect/>
          <a:stretch>
            <a:fillRect/>
          </a:stretch>
        </p:blipFill>
        <p:spPr bwMode="auto">
          <a:xfrm>
            <a:off x="8382000" y="152401"/>
            <a:ext cx="1466850" cy="1620829"/>
          </a:xfrm>
          <a:prstGeom prst="rect">
            <a:avLst/>
          </a:prstGeom>
          <a:noFill/>
        </p:spPr>
      </p:pic>
      <p:pic>
        <p:nvPicPr>
          <p:cNvPr id="4" name="Picture 3">
            <a:extLst>
              <a:ext uri="{FF2B5EF4-FFF2-40B4-BE49-F238E27FC236}">
                <a16:creationId xmlns:a16="http://schemas.microsoft.com/office/drawing/2014/main" id="{90C1C14D-E9ED-4E3E-ACD5-8176B4DA5F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224" y="698754"/>
            <a:ext cx="975360" cy="1361440"/>
          </a:xfrm>
          <a:prstGeom prst="rect">
            <a:avLst/>
          </a:prstGeom>
        </p:spPr>
      </p:pic>
    </p:spTree>
    <p:extLst>
      <p:ext uri="{BB962C8B-B14F-4D97-AF65-F5344CB8AC3E}">
        <p14:creationId xmlns:p14="http://schemas.microsoft.com/office/powerpoint/2010/main" val="5039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2AFA35-7E11-461C-A0D9-65C21013257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2128" y="140209"/>
            <a:ext cx="8610600" cy="4401205"/>
          </a:xfrm>
          <a:prstGeom prst="rect">
            <a:avLst/>
          </a:prstGeom>
          <a:noFill/>
        </p:spPr>
        <p:txBody>
          <a:bodyPr wrap="square" rtlCol="0">
            <a:spAutoFit/>
          </a:bodyPr>
          <a:lstStyle/>
          <a:p>
            <a:r>
              <a:rPr lang="en-US" sz="2000" dirty="0">
                <a:solidFill>
                  <a:schemeClr val="bg2"/>
                </a:solidFill>
              </a:rPr>
              <a:t>Sources:</a:t>
            </a:r>
          </a:p>
          <a:p>
            <a:endParaRPr lang="en-US" sz="2000" dirty="0">
              <a:solidFill>
                <a:schemeClr val="bg2"/>
              </a:solidFill>
            </a:endParaRPr>
          </a:p>
          <a:p>
            <a:r>
              <a:rPr lang="en-US" sz="2000" dirty="0">
                <a:solidFill>
                  <a:schemeClr val="bg2"/>
                </a:solidFill>
              </a:rPr>
              <a:t>Video: Presentation of Thomas S. Monson: Always Follow the Promptings of </a:t>
            </a:r>
            <a:r>
              <a:rPr lang="en-US" sz="2000">
                <a:solidFill>
                  <a:schemeClr val="bg2"/>
                </a:solidFill>
              </a:rPr>
              <a:t>the Spirit (2:40)</a:t>
            </a:r>
            <a:endParaRPr lang="en-US" sz="2000" dirty="0">
              <a:solidFill>
                <a:schemeClr val="bg2"/>
              </a:solidFill>
            </a:endParaRPr>
          </a:p>
          <a:p>
            <a:endParaRPr lang="en-US" sz="2000" dirty="0">
              <a:solidFill>
                <a:schemeClr val="bg2"/>
              </a:solidFill>
            </a:endParaRPr>
          </a:p>
          <a:p>
            <a:r>
              <a:rPr lang="en-US" sz="2000" b="0" i="0" dirty="0">
                <a:solidFill>
                  <a:schemeClr val="bg1"/>
                </a:solidFill>
                <a:effectLst/>
                <a:latin typeface="Open Sans"/>
              </a:rPr>
              <a:t>Thomas S. Monson, </a:t>
            </a:r>
            <a:r>
              <a:rPr lang="en-US" sz="2000" dirty="0">
                <a:solidFill>
                  <a:schemeClr val="bg1"/>
                </a:solidFill>
                <a:latin typeface="Open Sans"/>
              </a:rPr>
              <a:t>“Consider the Blessings,”</a:t>
            </a:r>
            <a:r>
              <a:rPr lang="en-US" sz="2000" i="1" dirty="0">
                <a:solidFill>
                  <a:schemeClr val="bg1"/>
                </a:solidFill>
                <a:latin typeface="Open Sans"/>
              </a:rPr>
              <a:t> </a:t>
            </a:r>
            <a:r>
              <a:rPr lang="en-US" sz="2000" b="0" i="1" dirty="0">
                <a:solidFill>
                  <a:schemeClr val="bg1"/>
                </a:solidFill>
                <a:effectLst/>
                <a:latin typeface="Open Sans"/>
              </a:rPr>
              <a:t>Ensign</a:t>
            </a:r>
            <a:r>
              <a:rPr lang="en-US" sz="2000" b="0" i="0" dirty="0">
                <a:solidFill>
                  <a:schemeClr val="bg1"/>
                </a:solidFill>
                <a:effectLst/>
                <a:latin typeface="Open Sans"/>
              </a:rPr>
              <a:t> or </a:t>
            </a:r>
            <a:r>
              <a:rPr lang="en-US" sz="2000" b="0" i="1" dirty="0">
                <a:solidFill>
                  <a:schemeClr val="bg1"/>
                </a:solidFill>
                <a:effectLst/>
                <a:latin typeface="Open Sans"/>
              </a:rPr>
              <a:t>Liahona,</a:t>
            </a:r>
            <a:r>
              <a:rPr lang="en-US" sz="2000" b="0" i="0" dirty="0">
                <a:solidFill>
                  <a:schemeClr val="bg1"/>
                </a:solidFill>
                <a:effectLst/>
                <a:latin typeface="Open Sans"/>
              </a:rPr>
              <a:t> Nov. 2012, 87</a:t>
            </a:r>
            <a:endParaRPr lang="en-US" sz="2000" dirty="0">
              <a:solidFill>
                <a:schemeClr val="bg2"/>
              </a:solidFill>
            </a:endParaRPr>
          </a:p>
          <a:p>
            <a:endParaRPr lang="en-US" sz="2000" dirty="0">
              <a:solidFill>
                <a:schemeClr val="bg2"/>
              </a:solidFill>
            </a:endParaRPr>
          </a:p>
          <a:p>
            <a:r>
              <a:rPr lang="en-US" sz="2000" dirty="0">
                <a:solidFill>
                  <a:schemeClr val="bg2"/>
                </a:solidFill>
              </a:rPr>
              <a:t>Joseph Fielding McConkie and Robert L. Millet Doctrinal Commentary on the Book of Mormon Vol. 2 pg. 123 </a:t>
            </a:r>
          </a:p>
          <a:p>
            <a:endParaRPr lang="en-US" sz="2000" dirty="0">
              <a:solidFill>
                <a:schemeClr val="bg2"/>
              </a:solidFill>
            </a:endParaRPr>
          </a:p>
          <a:p>
            <a:r>
              <a:rPr lang="en-US" sz="2000" dirty="0">
                <a:solidFill>
                  <a:schemeClr val="bg2"/>
                </a:solidFill>
              </a:rPr>
              <a:t>Bruce R. </a:t>
            </a:r>
            <a:r>
              <a:rPr lang="en-US" sz="2000" dirty="0" err="1">
                <a:solidFill>
                  <a:schemeClr val="bg2"/>
                </a:solidFill>
              </a:rPr>
              <a:t>McConkie</a:t>
            </a:r>
            <a:r>
              <a:rPr lang="en-US" sz="2000" dirty="0">
                <a:solidFill>
                  <a:schemeClr val="bg2"/>
                </a:solidFill>
              </a:rPr>
              <a:t> </a:t>
            </a:r>
            <a:r>
              <a:rPr lang="en-US" sz="2000" i="1" dirty="0">
                <a:solidFill>
                  <a:schemeClr val="bg2"/>
                </a:solidFill>
              </a:rPr>
              <a:t>Millennial Messiah </a:t>
            </a:r>
            <a:r>
              <a:rPr lang="en-US" sz="2000" dirty="0">
                <a:solidFill>
                  <a:schemeClr val="bg2"/>
                </a:solidFill>
              </a:rPr>
              <a:t>pg 47-48</a:t>
            </a:r>
          </a:p>
          <a:p>
            <a:endParaRPr lang="en-US" sz="2000" dirty="0">
              <a:solidFill>
                <a:schemeClr val="bg2"/>
              </a:solidFill>
            </a:endParaRPr>
          </a:p>
          <a:p>
            <a:r>
              <a:rPr lang="en-US" sz="2000" i="1" dirty="0">
                <a:solidFill>
                  <a:schemeClr val="bg2"/>
                </a:solidFill>
              </a:rPr>
              <a:t>Who’s Who (Book of Mormon)  </a:t>
            </a:r>
            <a:r>
              <a:rPr lang="en-US" sz="2000" dirty="0">
                <a:solidFill>
                  <a:schemeClr val="bg2"/>
                </a:solidFill>
              </a:rPr>
              <a:t>Ed J. </a:t>
            </a:r>
            <a:r>
              <a:rPr lang="en-US" sz="2000" dirty="0" err="1">
                <a:solidFill>
                  <a:schemeClr val="bg2"/>
                </a:solidFill>
              </a:rPr>
              <a:t>Pinegar</a:t>
            </a:r>
            <a:r>
              <a:rPr lang="en-US" sz="2000" dirty="0">
                <a:solidFill>
                  <a:schemeClr val="bg2"/>
                </a:solidFill>
              </a:rPr>
              <a:t> and Richard J. Allen pg 122-123 </a:t>
            </a:r>
          </a:p>
        </p:txBody>
      </p:sp>
      <p:sp>
        <p:nvSpPr>
          <p:cNvPr id="5" name="Footer Placeholder 14">
            <a:extLst>
              <a:ext uri="{FF2B5EF4-FFF2-40B4-BE49-F238E27FC236}">
                <a16:creationId xmlns:a16="http://schemas.microsoft.com/office/drawing/2014/main" id="{4E23773D-0E73-4E16-9653-15CE77E1A0FF}"/>
              </a:ext>
            </a:extLst>
          </p:cNvPr>
          <p:cNvSpPr>
            <a:spLocks noGrp="1"/>
          </p:cNvSpPr>
          <p:nvPr/>
        </p:nvSpPr>
        <p:spPr>
          <a:xfrm>
            <a:off x="106089" y="640111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6" name="Group 5">
            <a:extLst>
              <a:ext uri="{FF2B5EF4-FFF2-40B4-BE49-F238E27FC236}">
                <a16:creationId xmlns:a16="http://schemas.microsoft.com/office/drawing/2014/main" id="{0CDB4A99-1A25-4631-96FF-0243C772BAA7}"/>
              </a:ext>
            </a:extLst>
          </p:cNvPr>
          <p:cNvGrpSpPr/>
          <p:nvPr/>
        </p:nvGrpSpPr>
        <p:grpSpPr>
          <a:xfrm>
            <a:off x="8817864" y="359650"/>
            <a:ext cx="1143000" cy="1447800"/>
            <a:chOff x="7543800" y="3810000"/>
            <a:chExt cx="1143000" cy="1447800"/>
          </a:xfrm>
        </p:grpSpPr>
        <p:sp>
          <p:nvSpPr>
            <p:cNvPr id="7" name="Trapezoid 6">
              <a:extLst>
                <a:ext uri="{FF2B5EF4-FFF2-40B4-BE49-F238E27FC236}">
                  <a16:creationId xmlns:a16="http://schemas.microsoft.com/office/drawing/2014/main" id="{EA1D2FB8-7F4B-443B-81FA-18CC61C6A0FC}"/>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646369E1-3B7A-4BC1-A24B-E9AF577F3878}"/>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5BF3E6E4-9C44-4F0C-88AE-D1193C33FEF6}"/>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33FB2D40-92FC-4B2F-9FCC-447DFE2B1C6C}"/>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96207FC-D47D-437B-95C4-829B6EC705E9}"/>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8A787DA1-2FC0-4761-8116-4BD115A85572}"/>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A1B46549-09AE-4A5F-BE28-57B4F63B0D2A}"/>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CD5F8121-24B0-4C13-8851-FFB0B70864A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5E56C7F-CDA6-46AB-924B-0EC9C4760107}"/>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2B2BC48-068F-4316-B10C-36EF2DA235EF}"/>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F7ED504A-AE56-41AC-8E9C-7460470A192B}"/>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BA0B71F-799D-46F7-A3FE-2B7615896F24}"/>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DD3176D9-E308-4094-9654-12F065614F13}"/>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8C0CCA75-0E22-4F87-A353-D9FD3813EA18}"/>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8024A2-A2DD-49AA-B9C4-841349B463FD}"/>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B7E191E-54FC-48F4-8D0F-925FC0EAB68B}"/>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F179F0-C646-40D0-93DA-2EADE9B7A3D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F660E444-6981-40F5-B7E4-3B272CF577C4}"/>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61531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E2B22F54-1D07-4A42-8358-82E6E76EF7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066801"/>
            <a:ext cx="9144000" cy="2031325"/>
          </a:xfrm>
          <a:prstGeom prst="rect">
            <a:avLst/>
          </a:prstGeom>
          <a:noFill/>
        </p:spPr>
        <p:txBody>
          <a:bodyPr wrap="square" rtlCol="0">
            <a:spAutoFit/>
          </a:bodyPr>
          <a:lstStyle/>
          <a:p>
            <a:pPr fontAlgn="base"/>
            <a:r>
              <a:rPr lang="en-US" dirty="0">
                <a:solidFill>
                  <a:schemeClr val="bg2"/>
                </a:solidFill>
              </a:rPr>
              <a:t>Serves as a bridge between the small plates of Nephi (1 Nephi–Omni) and Mormon’s abridgment of the large plates of Nephi (Mosiah–4 Nephi). </a:t>
            </a:r>
          </a:p>
          <a:p>
            <a:pPr fontAlgn="base"/>
            <a:endParaRPr lang="en-US" dirty="0">
              <a:solidFill>
                <a:schemeClr val="bg2"/>
              </a:solidFill>
            </a:endParaRPr>
          </a:p>
          <a:p>
            <a:pPr fontAlgn="base"/>
            <a:r>
              <a:rPr lang="en-US" dirty="0">
                <a:solidFill>
                  <a:schemeClr val="bg2"/>
                </a:solidFill>
              </a:rPr>
              <a:t>An understanding of which records Mormon abridged as he compiled the Book of Mormon. </a:t>
            </a:r>
          </a:p>
          <a:p>
            <a:pPr fontAlgn="base"/>
            <a:endParaRPr lang="en-US" dirty="0">
              <a:solidFill>
                <a:schemeClr val="bg2"/>
              </a:solidFill>
            </a:endParaRPr>
          </a:p>
          <a:p>
            <a:pPr fontAlgn="base"/>
            <a:r>
              <a:rPr lang="en-US" dirty="0">
                <a:solidFill>
                  <a:schemeClr val="bg2"/>
                </a:solidFill>
              </a:rPr>
              <a:t>This Book also introduces the faith and accomplishments of King Benjamin.</a:t>
            </a:r>
          </a:p>
          <a:p>
            <a:pPr fontAlgn="base"/>
            <a:endParaRPr lang="en-US" dirty="0">
              <a:solidFill>
                <a:schemeClr val="bg2"/>
              </a:solidFill>
            </a:endParaRPr>
          </a:p>
        </p:txBody>
      </p:sp>
      <p:sp>
        <p:nvSpPr>
          <p:cNvPr id="5" name="TextBox 4"/>
          <p:cNvSpPr txBox="1"/>
          <p:nvPr/>
        </p:nvSpPr>
        <p:spPr>
          <a:xfrm>
            <a:off x="1524000" y="0"/>
            <a:ext cx="9144000" cy="1107996"/>
          </a:xfrm>
          <a:prstGeom prst="rect">
            <a:avLst/>
          </a:prstGeom>
          <a:noFill/>
        </p:spPr>
        <p:txBody>
          <a:bodyPr wrap="square" rtlCol="0">
            <a:spAutoFit/>
          </a:bodyPr>
          <a:lstStyle/>
          <a:p>
            <a:pPr algn="ctr"/>
            <a:r>
              <a:rPr lang="en-US" sz="6600" dirty="0">
                <a:solidFill>
                  <a:schemeClr val="bg2"/>
                </a:solidFill>
                <a:latin typeface="Calibri" panose="020F0502020204030204" pitchFamily="34" charset="0"/>
              </a:rPr>
              <a:t>This Book</a:t>
            </a:r>
            <a:endParaRPr lang="en-US" sz="4800" dirty="0">
              <a:solidFill>
                <a:schemeClr val="bg2"/>
              </a:solidFill>
              <a:latin typeface="Calibri" panose="020F0502020204030204" pitchFamily="34" charset="0"/>
            </a:endParaRPr>
          </a:p>
        </p:txBody>
      </p:sp>
      <p:sp>
        <p:nvSpPr>
          <p:cNvPr id="6" name="TextBox 5"/>
          <p:cNvSpPr txBox="1"/>
          <p:nvPr/>
        </p:nvSpPr>
        <p:spPr>
          <a:xfrm>
            <a:off x="1828800" y="3124201"/>
            <a:ext cx="6248400" cy="2739211"/>
          </a:xfrm>
          <a:prstGeom prst="rect">
            <a:avLst/>
          </a:prstGeom>
          <a:noFill/>
        </p:spPr>
        <p:txBody>
          <a:bodyPr wrap="square" rtlCol="0">
            <a:spAutoFit/>
          </a:bodyPr>
          <a:lstStyle/>
          <a:p>
            <a:pPr fontAlgn="base"/>
            <a:r>
              <a:rPr lang="en-US" sz="2800" dirty="0">
                <a:solidFill>
                  <a:srgbClr val="00B0F0"/>
                </a:solidFill>
              </a:rPr>
              <a:t>Who wrote this book?</a:t>
            </a:r>
          </a:p>
          <a:p>
            <a:pPr fontAlgn="base"/>
            <a:r>
              <a:rPr lang="en-US" dirty="0">
                <a:solidFill>
                  <a:schemeClr val="bg2"/>
                </a:solidFill>
              </a:rPr>
              <a:t>Mormon</a:t>
            </a:r>
          </a:p>
          <a:p>
            <a:pPr fontAlgn="base"/>
            <a:r>
              <a:rPr lang="en-US" dirty="0">
                <a:solidFill>
                  <a:schemeClr val="bg2"/>
                </a:solidFill>
              </a:rPr>
              <a:t>He was a prophet, a record keeper, and the abridger and compiler of the Book of Mormon. </a:t>
            </a:r>
          </a:p>
          <a:p>
            <a:pPr fontAlgn="base"/>
            <a:endParaRPr lang="en-US" dirty="0">
              <a:solidFill>
                <a:schemeClr val="bg2"/>
              </a:solidFill>
            </a:endParaRPr>
          </a:p>
          <a:p>
            <a:pPr fontAlgn="base"/>
            <a:r>
              <a:rPr lang="en-US" dirty="0">
                <a:solidFill>
                  <a:schemeClr val="bg2"/>
                </a:solidFill>
              </a:rPr>
              <a:t>He was also a righteous father and a military </a:t>
            </a:r>
          </a:p>
          <a:p>
            <a:pPr fontAlgn="base"/>
            <a:r>
              <a:rPr lang="en-US" dirty="0">
                <a:solidFill>
                  <a:schemeClr val="bg2"/>
                </a:solidFill>
              </a:rPr>
              <a:t>leader among the Nephites. </a:t>
            </a:r>
          </a:p>
          <a:p>
            <a:pPr fontAlgn="base"/>
            <a:endParaRPr lang="en-US" dirty="0">
              <a:solidFill>
                <a:schemeClr val="bg2"/>
              </a:solidFill>
            </a:endParaRPr>
          </a:p>
          <a:p>
            <a:pPr fontAlgn="base"/>
            <a:r>
              <a:rPr lang="en-US" dirty="0">
                <a:solidFill>
                  <a:schemeClr val="bg2"/>
                </a:solidFill>
              </a:rPr>
              <a:t>The prophet Moroni was his son.</a:t>
            </a:r>
          </a:p>
        </p:txBody>
      </p:sp>
      <p:grpSp>
        <p:nvGrpSpPr>
          <p:cNvPr id="7" name="Group 6"/>
          <p:cNvGrpSpPr/>
          <p:nvPr/>
        </p:nvGrpSpPr>
        <p:grpSpPr>
          <a:xfrm>
            <a:off x="7010400" y="4114800"/>
            <a:ext cx="1167984" cy="2514600"/>
            <a:chOff x="1600200" y="4114800"/>
            <a:chExt cx="1981200" cy="4648200"/>
          </a:xfrm>
        </p:grpSpPr>
        <p:grpSp>
          <p:nvGrpSpPr>
            <p:cNvPr id="8" name="Group 285"/>
            <p:cNvGrpSpPr/>
            <p:nvPr/>
          </p:nvGrpSpPr>
          <p:grpSpPr>
            <a:xfrm rot="17194410">
              <a:off x="2602773" y="8085383"/>
              <a:ext cx="509454" cy="722914"/>
              <a:chOff x="4934260" y="5008578"/>
              <a:chExt cx="373811" cy="553131"/>
            </a:xfrm>
          </p:grpSpPr>
          <p:sp>
            <p:nvSpPr>
              <p:cNvPr id="31" name="Oval 30"/>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2385655">
                <a:off x="4958925" y="5096340"/>
                <a:ext cx="348365" cy="3827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84"/>
            <p:cNvGrpSpPr/>
            <p:nvPr/>
          </p:nvGrpSpPr>
          <p:grpSpPr>
            <a:xfrm>
              <a:off x="2057400" y="8077200"/>
              <a:ext cx="533400" cy="685800"/>
              <a:chOff x="4934260" y="5008578"/>
              <a:chExt cx="373811" cy="553131"/>
            </a:xfrm>
          </p:grpSpPr>
          <p:sp>
            <p:nvSpPr>
              <p:cNvPr id="29" name="Oval 28"/>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2385655">
                <a:off x="4958925" y="5096340"/>
                <a:ext cx="348365" cy="3827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1"/>
            <p:cNvGrpSpPr/>
            <p:nvPr/>
          </p:nvGrpSpPr>
          <p:grpSpPr>
            <a:xfrm>
              <a:off x="1600200" y="5638800"/>
              <a:ext cx="1981200" cy="2743200"/>
              <a:chOff x="4419600" y="2060454"/>
              <a:chExt cx="3045502" cy="4187946"/>
            </a:xfrm>
          </p:grpSpPr>
          <p:sp>
            <p:nvSpPr>
              <p:cNvPr id="20" name="Oval 19"/>
              <p:cNvSpPr/>
              <p:nvPr/>
            </p:nvSpPr>
            <p:spPr>
              <a:xfrm>
                <a:off x="6890479" y="3785016"/>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19600" y="3810000"/>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20102191">
                <a:off x="6267526" y="2091421"/>
                <a:ext cx="990600" cy="2115430"/>
              </a:xfrm>
              <a:prstGeom prst="trapezoid">
                <a:avLst>
                  <a:gd name="adj" fmla="val 3413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1327004">
                <a:off x="4648115" y="2060454"/>
                <a:ext cx="990600" cy="2115430"/>
              </a:xfrm>
              <a:prstGeom prst="trapezoid">
                <a:avLst>
                  <a:gd name="adj" fmla="val 3413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4876800" y="2133600"/>
                <a:ext cx="2133600" cy="4114800"/>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0800000">
                <a:off x="5638800" y="2133600"/>
                <a:ext cx="609600" cy="7620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ounded Rectangle 10"/>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057400" y="4267200"/>
              <a:ext cx="1052977" cy="15498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8458200" y="3048001"/>
            <a:ext cx="1219200" cy="2873495"/>
            <a:chOff x="2133600" y="3124200"/>
            <a:chExt cx="1209964" cy="3352800"/>
          </a:xfrm>
        </p:grpSpPr>
        <p:grpSp>
          <p:nvGrpSpPr>
            <p:cNvPr id="34" name="Group 285"/>
            <p:cNvGrpSpPr/>
            <p:nvPr/>
          </p:nvGrpSpPr>
          <p:grpSpPr>
            <a:xfrm rot="17194410">
              <a:off x="2764132" y="5999335"/>
              <a:ext cx="359123" cy="509595"/>
              <a:chOff x="4934260" y="5008578"/>
              <a:chExt cx="373811" cy="553131"/>
            </a:xfrm>
          </p:grpSpPr>
          <p:sp>
            <p:nvSpPr>
              <p:cNvPr id="112" name="Oval 3"/>
              <p:cNvSpPr/>
              <p:nvPr/>
            </p:nvSpPr>
            <p:spPr>
              <a:xfrm rot="2385655">
                <a:off x="4934260" y="5008578"/>
                <a:ext cx="373811" cy="553131"/>
              </a:xfrm>
              <a:prstGeom prst="ellipse">
                <a:avLst/>
              </a:prstGeom>
              <a:solidFill>
                <a:srgbClr val="BD834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4"/>
              <p:cNvSpPr/>
              <p:nvPr/>
            </p:nvSpPr>
            <p:spPr>
              <a:xfrm rot="2385655">
                <a:off x="4958925" y="5096340"/>
                <a:ext cx="348365" cy="38278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284"/>
            <p:cNvGrpSpPr/>
            <p:nvPr/>
          </p:nvGrpSpPr>
          <p:grpSpPr>
            <a:xfrm>
              <a:off x="2379689" y="5993567"/>
              <a:ext cx="376003" cy="483433"/>
              <a:chOff x="4934260" y="5008578"/>
              <a:chExt cx="373811" cy="553131"/>
            </a:xfrm>
          </p:grpSpPr>
          <p:sp>
            <p:nvSpPr>
              <p:cNvPr id="110" name="Oval 6"/>
              <p:cNvSpPr/>
              <p:nvPr/>
            </p:nvSpPr>
            <p:spPr>
              <a:xfrm rot="2385655">
                <a:off x="4934260" y="5008578"/>
                <a:ext cx="373811" cy="553131"/>
              </a:xfrm>
              <a:prstGeom prst="ellipse">
                <a:avLst/>
              </a:prstGeom>
              <a:solidFill>
                <a:srgbClr val="BD834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7"/>
              <p:cNvSpPr/>
              <p:nvPr/>
            </p:nvSpPr>
            <p:spPr>
              <a:xfrm rot="2385655">
                <a:off x="4958925" y="5096340"/>
                <a:ext cx="348365" cy="38278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p:cNvSpPr/>
            <p:nvPr/>
          </p:nvSpPr>
          <p:spPr>
            <a:xfrm>
              <a:off x="3048000" y="4648200"/>
              <a:ext cx="263506" cy="762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209800" y="4724400"/>
              <a:ext cx="263506" cy="6858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20102191">
              <a:off x="2826865" y="4306248"/>
              <a:ext cx="454262" cy="607411"/>
            </a:xfrm>
            <a:prstGeom prst="trapezoid">
              <a:avLst>
                <a:gd name="adj" fmla="val 34133"/>
              </a:avLst>
            </a:prstGeom>
            <a:solidFill>
              <a:schemeClr val="accent5">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327004">
              <a:off x="2226974" y="4287357"/>
              <a:ext cx="454262" cy="632639"/>
            </a:xfrm>
            <a:prstGeom prst="trapezoid">
              <a:avLst>
                <a:gd name="adj" fmla="val 34133"/>
              </a:avLst>
            </a:prstGeom>
            <a:solidFill>
              <a:schemeClr val="accent5">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a:off x="2286000" y="4285379"/>
              <a:ext cx="898237" cy="1124822"/>
            </a:xfrm>
            <a:prstGeom prst="trapezoid">
              <a:avLst/>
            </a:prstGeom>
            <a:solidFill>
              <a:schemeClr val="accent5">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25"/>
            <p:cNvGrpSpPr/>
            <p:nvPr/>
          </p:nvGrpSpPr>
          <p:grpSpPr>
            <a:xfrm>
              <a:off x="2480714" y="4105564"/>
              <a:ext cx="546919" cy="609600"/>
              <a:chOff x="2321193" y="914400"/>
              <a:chExt cx="1962699" cy="2187638"/>
            </a:xfrm>
          </p:grpSpPr>
          <p:sp>
            <p:nvSpPr>
              <p:cNvPr id="104" name="Oval 17"/>
              <p:cNvSpPr/>
              <p:nvPr/>
            </p:nvSpPr>
            <p:spPr>
              <a:xfrm>
                <a:off x="2514600" y="914400"/>
                <a:ext cx="1554480" cy="12954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entagon 19"/>
              <p:cNvSpPr/>
              <p:nvPr/>
            </p:nvSpPr>
            <p:spPr>
              <a:xfrm rot="7715010">
                <a:off x="1968160" y="2238635"/>
                <a:ext cx="990601" cy="284535"/>
              </a:xfrm>
              <a:prstGeom prst="homePlate">
                <a:avLst>
                  <a:gd name="adj" fmla="val 22294"/>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entagon 20"/>
              <p:cNvSpPr/>
              <p:nvPr/>
            </p:nvSpPr>
            <p:spPr>
              <a:xfrm rot="6796692">
                <a:off x="2325189" y="2430609"/>
                <a:ext cx="990600" cy="270404"/>
              </a:xfrm>
              <a:prstGeom prst="homePlate">
                <a:avLst>
                  <a:gd name="adj" fmla="val 22294"/>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entagon 21"/>
              <p:cNvSpPr/>
              <p:nvPr/>
            </p:nvSpPr>
            <p:spPr>
              <a:xfrm rot="5662573">
                <a:off x="2776493" y="2444492"/>
                <a:ext cx="990600" cy="324492"/>
              </a:xfrm>
              <a:prstGeom prst="homePlate">
                <a:avLst>
                  <a:gd name="adj" fmla="val 22294"/>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entagon 22"/>
              <p:cNvSpPr/>
              <p:nvPr/>
            </p:nvSpPr>
            <p:spPr>
              <a:xfrm rot="4595082">
                <a:off x="3242812" y="2434930"/>
                <a:ext cx="990600" cy="271500"/>
              </a:xfrm>
              <a:prstGeom prst="homePlate">
                <a:avLst>
                  <a:gd name="adj" fmla="val 22294"/>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Pentagon 23"/>
              <p:cNvSpPr/>
              <p:nvPr/>
            </p:nvSpPr>
            <p:spPr>
              <a:xfrm rot="2870494">
                <a:off x="3655529" y="2228408"/>
                <a:ext cx="990600" cy="266127"/>
              </a:xfrm>
              <a:prstGeom prst="homePlate">
                <a:avLst>
                  <a:gd name="adj" fmla="val 22294"/>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35"/>
            <p:cNvGrpSpPr/>
            <p:nvPr/>
          </p:nvGrpSpPr>
          <p:grpSpPr>
            <a:xfrm rot="1699902">
              <a:off x="2147930" y="4740678"/>
              <a:ext cx="291183" cy="118991"/>
              <a:chOff x="2209800" y="1905000"/>
              <a:chExt cx="2286000" cy="1066800"/>
            </a:xfrm>
          </p:grpSpPr>
          <p:grpSp>
            <p:nvGrpSpPr>
              <p:cNvPr id="98" name="Group 29"/>
              <p:cNvGrpSpPr/>
              <p:nvPr/>
            </p:nvGrpSpPr>
            <p:grpSpPr>
              <a:xfrm>
                <a:off x="2209800" y="1905000"/>
                <a:ext cx="1066800" cy="1066800"/>
                <a:chOff x="990600" y="1905000"/>
                <a:chExt cx="1066800" cy="1066800"/>
              </a:xfrm>
            </p:grpSpPr>
            <p:sp>
              <p:nvSpPr>
                <p:cNvPr id="102" name="&quot;No&quot; Symbol 101"/>
                <p:cNvSpPr/>
                <p:nvPr/>
              </p:nvSpPr>
              <p:spPr>
                <a:xfrm>
                  <a:off x="990600" y="1905000"/>
                  <a:ext cx="1066800" cy="1066800"/>
                </a:xfrm>
                <a:prstGeom prst="noSmoking">
                  <a:avLst>
                    <a:gd name="adj" fmla="val 10958"/>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Oval 102"/>
                <p:cNvSpPr/>
                <p:nvPr/>
              </p:nvSpPr>
              <p:spPr>
                <a:xfrm>
                  <a:off x="1219200" y="2209800"/>
                  <a:ext cx="609600" cy="533400"/>
                </a:xfrm>
                <a:prstGeom prst="ellipse">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32"/>
              <p:cNvGrpSpPr/>
              <p:nvPr/>
            </p:nvGrpSpPr>
            <p:grpSpPr>
              <a:xfrm>
                <a:off x="3429000" y="1905000"/>
                <a:ext cx="1066800" cy="1066800"/>
                <a:chOff x="990600" y="1905000"/>
                <a:chExt cx="1066800" cy="1066800"/>
              </a:xfrm>
            </p:grpSpPr>
            <p:sp>
              <p:nvSpPr>
                <p:cNvPr id="100" name="&quot;No&quot; Symbol 99"/>
                <p:cNvSpPr/>
                <p:nvPr/>
              </p:nvSpPr>
              <p:spPr>
                <a:xfrm>
                  <a:off x="990600" y="1905000"/>
                  <a:ext cx="1066800" cy="1066800"/>
                </a:xfrm>
                <a:prstGeom prst="noSmoking">
                  <a:avLst>
                    <a:gd name="adj" fmla="val 10958"/>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Oval 34"/>
                <p:cNvSpPr/>
                <p:nvPr/>
              </p:nvSpPr>
              <p:spPr>
                <a:xfrm>
                  <a:off x="1219200" y="2209800"/>
                  <a:ext cx="609600" cy="533400"/>
                </a:xfrm>
                <a:prstGeom prst="ellipse">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36"/>
            <p:cNvGrpSpPr/>
            <p:nvPr/>
          </p:nvGrpSpPr>
          <p:grpSpPr>
            <a:xfrm rot="20019181">
              <a:off x="3048475" y="4742987"/>
              <a:ext cx="291183" cy="118991"/>
              <a:chOff x="2209800" y="1905000"/>
              <a:chExt cx="2286000" cy="1066800"/>
            </a:xfrm>
          </p:grpSpPr>
          <p:grpSp>
            <p:nvGrpSpPr>
              <p:cNvPr id="92" name="Group 29"/>
              <p:cNvGrpSpPr/>
              <p:nvPr/>
            </p:nvGrpSpPr>
            <p:grpSpPr>
              <a:xfrm>
                <a:off x="2209800" y="1905000"/>
                <a:ext cx="1066800" cy="1066800"/>
                <a:chOff x="990600" y="1905000"/>
                <a:chExt cx="1066800" cy="1066800"/>
              </a:xfrm>
            </p:grpSpPr>
            <p:sp>
              <p:nvSpPr>
                <p:cNvPr id="96" name="&quot;No&quot; Symbol 95"/>
                <p:cNvSpPr/>
                <p:nvPr/>
              </p:nvSpPr>
              <p:spPr>
                <a:xfrm>
                  <a:off x="990600" y="1905000"/>
                  <a:ext cx="1066800" cy="1066800"/>
                </a:xfrm>
                <a:prstGeom prst="noSmoking">
                  <a:avLst>
                    <a:gd name="adj" fmla="val 10958"/>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Oval 96"/>
                <p:cNvSpPr/>
                <p:nvPr/>
              </p:nvSpPr>
              <p:spPr>
                <a:xfrm>
                  <a:off x="1219200" y="2209800"/>
                  <a:ext cx="609600" cy="533400"/>
                </a:xfrm>
                <a:prstGeom prst="ellipse">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32"/>
              <p:cNvGrpSpPr/>
              <p:nvPr/>
            </p:nvGrpSpPr>
            <p:grpSpPr>
              <a:xfrm>
                <a:off x="3429000" y="1905000"/>
                <a:ext cx="1066800" cy="1066800"/>
                <a:chOff x="990600" y="1905000"/>
                <a:chExt cx="1066800" cy="1066800"/>
              </a:xfrm>
            </p:grpSpPr>
            <p:sp>
              <p:nvSpPr>
                <p:cNvPr id="94" name="&quot;No&quot; Symbol 93"/>
                <p:cNvSpPr/>
                <p:nvPr/>
              </p:nvSpPr>
              <p:spPr>
                <a:xfrm>
                  <a:off x="990600" y="1905000"/>
                  <a:ext cx="1066800" cy="1066800"/>
                </a:xfrm>
                <a:prstGeom prst="noSmoking">
                  <a:avLst>
                    <a:gd name="adj" fmla="val 10958"/>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Oval 94"/>
                <p:cNvSpPr/>
                <p:nvPr/>
              </p:nvSpPr>
              <p:spPr>
                <a:xfrm>
                  <a:off x="1219200" y="2209800"/>
                  <a:ext cx="609600" cy="533400"/>
                </a:xfrm>
                <a:prstGeom prst="ellipse">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rapezoid 43"/>
            <p:cNvSpPr/>
            <p:nvPr/>
          </p:nvSpPr>
          <p:spPr>
            <a:xfrm>
              <a:off x="2133600" y="5334000"/>
              <a:ext cx="1209964" cy="914400"/>
            </a:xfrm>
            <a:prstGeom prst="trapezoid">
              <a:avLst>
                <a:gd name="adj" fmla="val 25000"/>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65"/>
            <p:cNvGrpSpPr/>
            <p:nvPr/>
          </p:nvGrpSpPr>
          <p:grpSpPr>
            <a:xfrm rot="10800000" flipH="1" flipV="1">
              <a:off x="2235200" y="6029036"/>
              <a:ext cx="990600" cy="158496"/>
              <a:chOff x="1447800" y="2040716"/>
              <a:chExt cx="3102900" cy="387950"/>
            </a:xfrm>
          </p:grpSpPr>
          <p:sp>
            <p:nvSpPr>
              <p:cNvPr id="86" name="Diagonal Stripe 85"/>
              <p:cNvSpPr/>
              <p:nvPr/>
            </p:nvSpPr>
            <p:spPr>
              <a:xfrm>
                <a:off x="1447800" y="2061571"/>
                <a:ext cx="435900" cy="367095"/>
              </a:xfrm>
              <a:prstGeom prst="diagStrip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iagonal Stripe 86"/>
              <p:cNvSpPr/>
              <p:nvPr/>
            </p:nvSpPr>
            <p:spPr>
              <a:xfrm>
                <a:off x="1981200" y="2057400"/>
                <a:ext cx="435900" cy="367095"/>
              </a:xfrm>
              <a:prstGeom prst="diagStrip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iagonal Stripe 87"/>
              <p:cNvSpPr/>
              <p:nvPr/>
            </p:nvSpPr>
            <p:spPr>
              <a:xfrm>
                <a:off x="2514600" y="2053229"/>
                <a:ext cx="435900" cy="367095"/>
              </a:xfrm>
              <a:prstGeom prst="diagStrip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Diagonal Stripe 88"/>
              <p:cNvSpPr/>
              <p:nvPr/>
            </p:nvSpPr>
            <p:spPr>
              <a:xfrm>
                <a:off x="3048000" y="2049058"/>
                <a:ext cx="435900" cy="367095"/>
              </a:xfrm>
              <a:prstGeom prst="diagStrip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iagonal Stripe 89"/>
              <p:cNvSpPr/>
              <p:nvPr/>
            </p:nvSpPr>
            <p:spPr>
              <a:xfrm>
                <a:off x="3581400" y="2044887"/>
                <a:ext cx="435900" cy="367095"/>
              </a:xfrm>
              <a:prstGeom prst="diagStrip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iagonal Stripe 90"/>
              <p:cNvSpPr/>
              <p:nvPr/>
            </p:nvSpPr>
            <p:spPr>
              <a:xfrm>
                <a:off x="4114800" y="2040716"/>
                <a:ext cx="435900" cy="367095"/>
              </a:xfrm>
              <a:prstGeom prst="diagStrip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108"/>
            <p:cNvGrpSpPr/>
            <p:nvPr/>
          </p:nvGrpSpPr>
          <p:grpSpPr>
            <a:xfrm>
              <a:off x="2209800" y="6172199"/>
              <a:ext cx="1087582" cy="152401"/>
              <a:chOff x="1295400" y="2819400"/>
              <a:chExt cx="1327484" cy="304800"/>
            </a:xfrm>
          </p:grpSpPr>
          <p:grpSp>
            <p:nvGrpSpPr>
              <p:cNvPr id="57" name="Group 86"/>
              <p:cNvGrpSpPr/>
              <p:nvPr/>
            </p:nvGrpSpPr>
            <p:grpSpPr>
              <a:xfrm>
                <a:off x="1295400" y="2819400"/>
                <a:ext cx="914400" cy="304800"/>
                <a:chOff x="838200" y="2193636"/>
                <a:chExt cx="2895600" cy="946728"/>
              </a:xfrm>
            </p:grpSpPr>
            <p:grpSp>
              <p:nvGrpSpPr>
                <p:cNvPr id="66" name="Group 69"/>
                <p:cNvGrpSpPr/>
                <p:nvPr/>
              </p:nvGrpSpPr>
              <p:grpSpPr>
                <a:xfrm>
                  <a:off x="838200" y="2193636"/>
                  <a:ext cx="381000" cy="930564"/>
                  <a:chOff x="838200" y="2193636"/>
                  <a:chExt cx="381000" cy="930564"/>
                </a:xfrm>
              </p:grpSpPr>
              <p:sp>
                <p:nvSpPr>
                  <p:cNvPr id="83" name="Isosceles Triangle 82"/>
                  <p:cNvSpPr/>
                  <p:nvPr/>
                </p:nvSpPr>
                <p:spPr>
                  <a:xfrm>
                    <a:off x="838200" y="2438400"/>
                    <a:ext cx="381000" cy="685800"/>
                  </a:xfrm>
                  <a:prstGeom prst="triangl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872836" y="2193636"/>
                    <a:ext cx="327891" cy="397164"/>
                  </a:xfrm>
                  <a:prstGeom prst="ellips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a:off x="960582" y="2225964"/>
                    <a:ext cx="129309" cy="332509"/>
                  </a:xfrm>
                  <a:prstGeom prst="diamond">
                    <a:avLst/>
                  </a:prstGeom>
                  <a:solidFill>
                    <a:srgbClr val="FFC000"/>
                  </a:solidFill>
                  <a:ln w="254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70"/>
                <p:cNvGrpSpPr/>
                <p:nvPr/>
              </p:nvGrpSpPr>
              <p:grpSpPr>
                <a:xfrm>
                  <a:off x="2133600" y="2209800"/>
                  <a:ext cx="381000" cy="930564"/>
                  <a:chOff x="838200" y="2193636"/>
                  <a:chExt cx="381000" cy="930564"/>
                </a:xfrm>
              </p:grpSpPr>
              <p:sp>
                <p:nvSpPr>
                  <p:cNvPr id="80" name="Isosceles Triangle 79"/>
                  <p:cNvSpPr/>
                  <p:nvPr/>
                </p:nvSpPr>
                <p:spPr>
                  <a:xfrm>
                    <a:off x="838200" y="2438400"/>
                    <a:ext cx="381000" cy="685800"/>
                  </a:xfrm>
                  <a:prstGeom prst="triangl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872836" y="2193636"/>
                    <a:ext cx="327891" cy="397164"/>
                  </a:xfrm>
                  <a:prstGeom prst="ellips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p:cNvSpPr/>
                  <p:nvPr/>
                </p:nvSpPr>
                <p:spPr>
                  <a:xfrm>
                    <a:off x="960582" y="2225964"/>
                    <a:ext cx="129309" cy="332509"/>
                  </a:xfrm>
                  <a:prstGeom prst="diamond">
                    <a:avLst/>
                  </a:prstGeom>
                  <a:solidFill>
                    <a:srgbClr val="FFC000"/>
                  </a:solidFill>
                  <a:ln w="254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74"/>
                <p:cNvGrpSpPr/>
                <p:nvPr/>
              </p:nvGrpSpPr>
              <p:grpSpPr>
                <a:xfrm>
                  <a:off x="1524000" y="2209800"/>
                  <a:ext cx="381000" cy="930564"/>
                  <a:chOff x="838200" y="2193636"/>
                  <a:chExt cx="381000" cy="930564"/>
                </a:xfrm>
              </p:grpSpPr>
              <p:sp>
                <p:nvSpPr>
                  <p:cNvPr id="77" name="Isosceles Triangle 76"/>
                  <p:cNvSpPr/>
                  <p:nvPr/>
                </p:nvSpPr>
                <p:spPr>
                  <a:xfrm>
                    <a:off x="838200" y="2438400"/>
                    <a:ext cx="381000" cy="685800"/>
                  </a:xfrm>
                  <a:prstGeom prst="triangl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872836" y="2193636"/>
                    <a:ext cx="327891" cy="397164"/>
                  </a:xfrm>
                  <a:prstGeom prst="ellips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p:cNvSpPr/>
                  <p:nvPr/>
                </p:nvSpPr>
                <p:spPr>
                  <a:xfrm>
                    <a:off x="960582" y="2225964"/>
                    <a:ext cx="129309" cy="332509"/>
                  </a:xfrm>
                  <a:prstGeom prst="diamond">
                    <a:avLst/>
                  </a:prstGeom>
                  <a:solidFill>
                    <a:srgbClr val="FFC000"/>
                  </a:solidFill>
                  <a:ln w="254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78"/>
                <p:cNvGrpSpPr/>
                <p:nvPr/>
              </p:nvGrpSpPr>
              <p:grpSpPr>
                <a:xfrm>
                  <a:off x="2667000" y="2209800"/>
                  <a:ext cx="381000" cy="930564"/>
                  <a:chOff x="838200" y="2193636"/>
                  <a:chExt cx="381000" cy="930564"/>
                </a:xfrm>
              </p:grpSpPr>
              <p:sp>
                <p:nvSpPr>
                  <p:cNvPr id="74" name="Isosceles Triangle 73"/>
                  <p:cNvSpPr/>
                  <p:nvPr/>
                </p:nvSpPr>
                <p:spPr>
                  <a:xfrm>
                    <a:off x="838200" y="2438400"/>
                    <a:ext cx="381000" cy="685800"/>
                  </a:xfrm>
                  <a:prstGeom prst="triangl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872836" y="2193636"/>
                    <a:ext cx="327891" cy="397164"/>
                  </a:xfrm>
                  <a:prstGeom prst="ellips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p:cNvSpPr/>
                  <p:nvPr/>
                </p:nvSpPr>
                <p:spPr>
                  <a:xfrm>
                    <a:off x="960582" y="2225964"/>
                    <a:ext cx="129309" cy="332509"/>
                  </a:xfrm>
                  <a:prstGeom prst="diamond">
                    <a:avLst/>
                  </a:prstGeom>
                  <a:solidFill>
                    <a:srgbClr val="FFC000"/>
                  </a:solidFill>
                  <a:ln w="254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82"/>
                <p:cNvGrpSpPr/>
                <p:nvPr/>
              </p:nvGrpSpPr>
              <p:grpSpPr>
                <a:xfrm>
                  <a:off x="3352800" y="2209800"/>
                  <a:ext cx="381000" cy="930564"/>
                  <a:chOff x="838200" y="2193636"/>
                  <a:chExt cx="381000" cy="930564"/>
                </a:xfrm>
              </p:grpSpPr>
              <p:sp>
                <p:nvSpPr>
                  <p:cNvPr id="71" name="Isosceles Triangle 70"/>
                  <p:cNvSpPr/>
                  <p:nvPr/>
                </p:nvSpPr>
                <p:spPr>
                  <a:xfrm>
                    <a:off x="838200" y="2438400"/>
                    <a:ext cx="381000" cy="685800"/>
                  </a:xfrm>
                  <a:prstGeom prst="triangl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872836" y="2193636"/>
                    <a:ext cx="327891" cy="397164"/>
                  </a:xfrm>
                  <a:prstGeom prst="ellips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a:off x="960582" y="2225964"/>
                    <a:ext cx="129309" cy="332509"/>
                  </a:xfrm>
                  <a:prstGeom prst="diamond">
                    <a:avLst/>
                  </a:prstGeom>
                  <a:solidFill>
                    <a:srgbClr val="FFC000"/>
                  </a:solidFill>
                  <a:ln w="254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 name="Group 69"/>
              <p:cNvGrpSpPr/>
              <p:nvPr/>
            </p:nvGrpSpPr>
            <p:grpSpPr>
              <a:xfrm>
                <a:off x="2286000" y="2819400"/>
                <a:ext cx="120316" cy="299596"/>
                <a:chOff x="838200" y="2193636"/>
                <a:chExt cx="381000" cy="930564"/>
              </a:xfrm>
            </p:grpSpPr>
            <p:sp>
              <p:nvSpPr>
                <p:cNvPr id="63" name="Isosceles Triangle 62"/>
                <p:cNvSpPr/>
                <p:nvPr/>
              </p:nvSpPr>
              <p:spPr>
                <a:xfrm>
                  <a:off x="838200" y="2438400"/>
                  <a:ext cx="381000" cy="685800"/>
                </a:xfrm>
                <a:prstGeom prst="triangl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872836" y="2193636"/>
                  <a:ext cx="327891" cy="397164"/>
                </a:xfrm>
                <a:prstGeom prst="ellips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p:cNvSpPr/>
                <p:nvPr/>
              </p:nvSpPr>
              <p:spPr>
                <a:xfrm>
                  <a:off x="960582" y="2225964"/>
                  <a:ext cx="129309" cy="332509"/>
                </a:xfrm>
                <a:prstGeom prst="diamond">
                  <a:avLst/>
                </a:prstGeom>
                <a:solidFill>
                  <a:srgbClr val="FFC000"/>
                </a:solidFill>
                <a:ln w="254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74"/>
              <p:cNvGrpSpPr/>
              <p:nvPr/>
            </p:nvGrpSpPr>
            <p:grpSpPr>
              <a:xfrm>
                <a:off x="2502568" y="2824604"/>
                <a:ext cx="120316" cy="299596"/>
                <a:chOff x="838200" y="2193636"/>
                <a:chExt cx="381000" cy="930564"/>
              </a:xfrm>
            </p:grpSpPr>
            <p:sp>
              <p:nvSpPr>
                <p:cNvPr id="60" name="Isosceles Triangle 59"/>
                <p:cNvSpPr/>
                <p:nvPr/>
              </p:nvSpPr>
              <p:spPr>
                <a:xfrm>
                  <a:off x="838200" y="2438400"/>
                  <a:ext cx="381000" cy="685800"/>
                </a:xfrm>
                <a:prstGeom prst="triangl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872836" y="2193636"/>
                  <a:ext cx="327891" cy="397164"/>
                </a:xfrm>
                <a:prstGeom prst="ellipse">
                  <a:avLst/>
                </a:prstGeom>
                <a:solidFill>
                  <a:schemeClr val="accent5">
                    <a:lumMod val="75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p:cNvSpPr/>
                <p:nvPr/>
              </p:nvSpPr>
              <p:spPr>
                <a:xfrm>
                  <a:off x="960582" y="2225964"/>
                  <a:ext cx="129309" cy="332509"/>
                </a:xfrm>
                <a:prstGeom prst="diamond">
                  <a:avLst/>
                </a:prstGeom>
                <a:solidFill>
                  <a:srgbClr val="FFC000"/>
                </a:solidFill>
                <a:ln w="254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Oval 46"/>
            <p:cNvSpPr/>
            <p:nvPr/>
          </p:nvSpPr>
          <p:spPr>
            <a:xfrm>
              <a:off x="2362200" y="3276600"/>
              <a:ext cx="742263" cy="109249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Diagonal Corner Rectangle 15"/>
            <p:cNvSpPr/>
            <p:nvPr/>
          </p:nvSpPr>
          <p:spPr>
            <a:xfrm rot="1115382">
              <a:off x="2559119" y="3208572"/>
              <a:ext cx="590862" cy="376003"/>
            </a:xfrm>
            <a:prstGeom prst="round2DiagRect">
              <a:avLst>
                <a:gd name="adj1" fmla="val 0"/>
                <a:gd name="adj2" fmla="val 31459"/>
              </a:avLst>
            </a:prstGeom>
            <a:solidFill>
              <a:srgbClr val="3E1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Diagonal Corner Rectangle 14"/>
            <p:cNvSpPr/>
            <p:nvPr/>
          </p:nvSpPr>
          <p:spPr>
            <a:xfrm rot="19484512">
              <a:off x="2300741" y="3224406"/>
              <a:ext cx="452992" cy="332988"/>
            </a:xfrm>
            <a:prstGeom prst="round2DiagRect">
              <a:avLst>
                <a:gd name="adj1" fmla="val 50000"/>
                <a:gd name="adj2" fmla="val 17120"/>
              </a:avLst>
            </a:prstGeom>
            <a:solidFill>
              <a:srgbClr val="3E1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110"/>
            <p:cNvGrpSpPr/>
            <p:nvPr/>
          </p:nvGrpSpPr>
          <p:grpSpPr>
            <a:xfrm>
              <a:off x="2362200" y="3505200"/>
              <a:ext cx="762000" cy="228600"/>
              <a:chOff x="1600200" y="1219200"/>
              <a:chExt cx="838200" cy="228600"/>
            </a:xfrm>
          </p:grpSpPr>
          <p:sp>
            <p:nvSpPr>
              <p:cNvPr id="55" name="Rectangle 16"/>
              <p:cNvSpPr/>
              <p:nvPr/>
            </p:nvSpPr>
            <p:spPr>
              <a:xfrm>
                <a:off x="1600200" y="1219200"/>
                <a:ext cx="838200" cy="152400"/>
              </a:xfrm>
              <a:prstGeom prst="rect">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uble Wave 55"/>
              <p:cNvSpPr/>
              <p:nvPr/>
            </p:nvSpPr>
            <p:spPr>
              <a:xfrm>
                <a:off x="1600200" y="1295400"/>
                <a:ext cx="838200" cy="152400"/>
              </a:xfrm>
              <a:prstGeom prst="doubleWave">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Oval 50"/>
            <p:cNvSpPr/>
            <p:nvPr/>
          </p:nvSpPr>
          <p:spPr>
            <a:xfrm>
              <a:off x="2514600" y="3124200"/>
              <a:ext cx="304800" cy="304800"/>
            </a:xfrm>
            <a:prstGeom prst="ellipse">
              <a:avLst/>
            </a:prstGeom>
            <a:solidFill>
              <a:srgbClr val="3E1F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2286000" y="5334000"/>
              <a:ext cx="914400" cy="152400"/>
            </a:xfrm>
            <a:prstGeom prst="roundRect">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20780584">
              <a:off x="3091513" y="5417062"/>
              <a:ext cx="103747" cy="381000"/>
            </a:xfrm>
            <a:prstGeom prst="roundRect">
              <a:avLst>
                <a:gd name="adj" fmla="val 40910"/>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2971800" y="5334000"/>
              <a:ext cx="228600" cy="152400"/>
            </a:xfrm>
            <a:prstGeom prst="roundRect">
              <a:avLst/>
            </a:prstGeom>
            <a:solidFill>
              <a:srgbClr val="E6A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99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26"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80">
                                          <p:stCondLst>
                                            <p:cond delay="0"/>
                                          </p:stCondLst>
                                        </p:cTn>
                                        <p:tgtEl>
                                          <p:spTgt spid="33"/>
                                        </p:tgtEl>
                                      </p:cBhvr>
                                    </p:animEffect>
                                    <p:anim calcmode="lin" valueType="num">
                                      <p:cBhvr>
                                        <p:cTn id="2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1" dur="26">
                                          <p:stCondLst>
                                            <p:cond delay="650"/>
                                          </p:stCondLst>
                                        </p:cTn>
                                        <p:tgtEl>
                                          <p:spTgt spid="33"/>
                                        </p:tgtEl>
                                      </p:cBhvr>
                                      <p:to x="100000" y="60000"/>
                                    </p:animScale>
                                    <p:animScale>
                                      <p:cBhvr>
                                        <p:cTn id="32" dur="166" decel="50000">
                                          <p:stCondLst>
                                            <p:cond delay="676"/>
                                          </p:stCondLst>
                                        </p:cTn>
                                        <p:tgtEl>
                                          <p:spTgt spid="33"/>
                                        </p:tgtEl>
                                      </p:cBhvr>
                                      <p:to x="100000" y="100000"/>
                                    </p:animScale>
                                    <p:animScale>
                                      <p:cBhvr>
                                        <p:cTn id="33" dur="26">
                                          <p:stCondLst>
                                            <p:cond delay="1312"/>
                                          </p:stCondLst>
                                        </p:cTn>
                                        <p:tgtEl>
                                          <p:spTgt spid="33"/>
                                        </p:tgtEl>
                                      </p:cBhvr>
                                      <p:to x="100000" y="80000"/>
                                    </p:animScale>
                                    <p:animScale>
                                      <p:cBhvr>
                                        <p:cTn id="34" dur="166" decel="50000">
                                          <p:stCondLst>
                                            <p:cond delay="1338"/>
                                          </p:stCondLst>
                                        </p:cTn>
                                        <p:tgtEl>
                                          <p:spTgt spid="33"/>
                                        </p:tgtEl>
                                      </p:cBhvr>
                                      <p:to x="100000" y="100000"/>
                                    </p:animScale>
                                    <p:animScale>
                                      <p:cBhvr>
                                        <p:cTn id="35" dur="26">
                                          <p:stCondLst>
                                            <p:cond delay="1642"/>
                                          </p:stCondLst>
                                        </p:cTn>
                                        <p:tgtEl>
                                          <p:spTgt spid="33"/>
                                        </p:tgtEl>
                                      </p:cBhvr>
                                      <p:to x="100000" y="90000"/>
                                    </p:animScale>
                                    <p:animScale>
                                      <p:cBhvr>
                                        <p:cTn id="36" dur="166" decel="50000">
                                          <p:stCondLst>
                                            <p:cond delay="1668"/>
                                          </p:stCondLst>
                                        </p:cTn>
                                        <p:tgtEl>
                                          <p:spTgt spid="33"/>
                                        </p:tgtEl>
                                      </p:cBhvr>
                                      <p:to x="100000" y="100000"/>
                                    </p:animScale>
                                    <p:animScale>
                                      <p:cBhvr>
                                        <p:cTn id="37" dur="26">
                                          <p:stCondLst>
                                            <p:cond delay="1808"/>
                                          </p:stCondLst>
                                        </p:cTn>
                                        <p:tgtEl>
                                          <p:spTgt spid="33"/>
                                        </p:tgtEl>
                                      </p:cBhvr>
                                      <p:to x="100000" y="95000"/>
                                    </p:animScale>
                                    <p:animScale>
                                      <p:cBhvr>
                                        <p:cTn id="38" dur="166" decel="50000">
                                          <p:stCondLst>
                                            <p:cond delay="1834"/>
                                          </p:stCondLst>
                                        </p:cTn>
                                        <p:tgtEl>
                                          <p:spTgt spid="33"/>
                                        </p:tgtEl>
                                      </p:cBhvr>
                                      <p:to x="100000" y="100000"/>
                                    </p:animScale>
                                  </p:childTnLst>
                                </p:cTn>
                              </p:par>
                              <p:par>
                                <p:cTn id="39" presetID="1" presetClass="entr" presetSubtype="0" fill="hold" nodeType="with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childTnLst>
                                </p:cTn>
                              </p:par>
                              <p:par>
                                <p:cTn id="51" presetID="26"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down)">
                                      <p:cBhvr>
                                        <p:cTn id="53" dur="580">
                                          <p:stCondLst>
                                            <p:cond delay="0"/>
                                          </p:stCondLst>
                                        </p:cTn>
                                        <p:tgtEl>
                                          <p:spTgt spid="7"/>
                                        </p:tgtEl>
                                      </p:cBhvr>
                                    </p:animEffect>
                                    <p:anim calcmode="lin" valueType="num">
                                      <p:cBhvr>
                                        <p:cTn id="5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9" dur="26">
                                          <p:stCondLst>
                                            <p:cond delay="650"/>
                                          </p:stCondLst>
                                        </p:cTn>
                                        <p:tgtEl>
                                          <p:spTgt spid="7"/>
                                        </p:tgtEl>
                                      </p:cBhvr>
                                      <p:to x="100000" y="60000"/>
                                    </p:animScale>
                                    <p:animScale>
                                      <p:cBhvr>
                                        <p:cTn id="60" dur="166" decel="50000">
                                          <p:stCondLst>
                                            <p:cond delay="676"/>
                                          </p:stCondLst>
                                        </p:cTn>
                                        <p:tgtEl>
                                          <p:spTgt spid="7"/>
                                        </p:tgtEl>
                                      </p:cBhvr>
                                      <p:to x="100000" y="100000"/>
                                    </p:animScale>
                                    <p:animScale>
                                      <p:cBhvr>
                                        <p:cTn id="61" dur="26">
                                          <p:stCondLst>
                                            <p:cond delay="1312"/>
                                          </p:stCondLst>
                                        </p:cTn>
                                        <p:tgtEl>
                                          <p:spTgt spid="7"/>
                                        </p:tgtEl>
                                      </p:cBhvr>
                                      <p:to x="100000" y="80000"/>
                                    </p:animScale>
                                    <p:animScale>
                                      <p:cBhvr>
                                        <p:cTn id="62" dur="166" decel="50000">
                                          <p:stCondLst>
                                            <p:cond delay="1338"/>
                                          </p:stCondLst>
                                        </p:cTn>
                                        <p:tgtEl>
                                          <p:spTgt spid="7"/>
                                        </p:tgtEl>
                                      </p:cBhvr>
                                      <p:to x="100000" y="100000"/>
                                    </p:animScale>
                                    <p:animScale>
                                      <p:cBhvr>
                                        <p:cTn id="63" dur="26">
                                          <p:stCondLst>
                                            <p:cond delay="1642"/>
                                          </p:stCondLst>
                                        </p:cTn>
                                        <p:tgtEl>
                                          <p:spTgt spid="7"/>
                                        </p:tgtEl>
                                      </p:cBhvr>
                                      <p:to x="100000" y="90000"/>
                                    </p:animScale>
                                    <p:animScale>
                                      <p:cBhvr>
                                        <p:cTn id="64" dur="166" decel="50000">
                                          <p:stCondLst>
                                            <p:cond delay="1668"/>
                                          </p:stCondLst>
                                        </p:cTn>
                                        <p:tgtEl>
                                          <p:spTgt spid="7"/>
                                        </p:tgtEl>
                                      </p:cBhvr>
                                      <p:to x="100000" y="100000"/>
                                    </p:animScale>
                                    <p:animScale>
                                      <p:cBhvr>
                                        <p:cTn id="65" dur="26">
                                          <p:stCondLst>
                                            <p:cond delay="1808"/>
                                          </p:stCondLst>
                                        </p:cTn>
                                        <p:tgtEl>
                                          <p:spTgt spid="7"/>
                                        </p:tgtEl>
                                      </p:cBhvr>
                                      <p:to x="100000" y="95000"/>
                                    </p:animScale>
                                    <p:animScale>
                                      <p:cBhvr>
                                        <p:cTn id="6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E2B22F54-1D07-4A42-8358-82E6E76EF7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0"/>
            <a:ext cx="9144000" cy="1107996"/>
          </a:xfrm>
          <a:prstGeom prst="rect">
            <a:avLst/>
          </a:prstGeom>
          <a:noFill/>
        </p:spPr>
        <p:txBody>
          <a:bodyPr wrap="square" rtlCol="0">
            <a:spAutoFit/>
          </a:bodyPr>
          <a:lstStyle/>
          <a:p>
            <a:pPr algn="ctr"/>
            <a:r>
              <a:rPr lang="en-US" sz="6600" dirty="0">
                <a:solidFill>
                  <a:schemeClr val="bg2"/>
                </a:solidFill>
                <a:latin typeface="Calibri" panose="020F0502020204030204" pitchFamily="34" charset="0"/>
              </a:rPr>
              <a:t>A Prompting</a:t>
            </a:r>
            <a:endParaRPr lang="en-US" sz="4800" dirty="0">
              <a:solidFill>
                <a:schemeClr val="bg2"/>
              </a:solidFill>
              <a:latin typeface="Calibri" panose="020F0502020204030204" pitchFamily="34" charset="0"/>
            </a:endParaRPr>
          </a:p>
        </p:txBody>
      </p:sp>
      <p:sp>
        <p:nvSpPr>
          <p:cNvPr id="2" name="Rectangle 1">
            <a:extLst>
              <a:ext uri="{FF2B5EF4-FFF2-40B4-BE49-F238E27FC236}">
                <a16:creationId xmlns:a16="http://schemas.microsoft.com/office/drawing/2014/main" id="{397B12A9-41C1-4B1C-BBAC-FC6B4135858A}"/>
              </a:ext>
            </a:extLst>
          </p:cNvPr>
          <p:cNvSpPr/>
          <p:nvPr/>
        </p:nvSpPr>
        <p:spPr>
          <a:xfrm>
            <a:off x="2901696" y="1241566"/>
            <a:ext cx="6096000" cy="2308324"/>
          </a:xfrm>
          <a:prstGeom prst="rect">
            <a:avLst/>
          </a:prstGeom>
        </p:spPr>
        <p:txBody>
          <a:bodyPr>
            <a:spAutoFit/>
          </a:bodyPr>
          <a:lstStyle/>
          <a:p>
            <a:r>
              <a:rPr lang="en-US" b="0" i="0" dirty="0">
                <a:solidFill>
                  <a:schemeClr val="bg1"/>
                </a:solidFill>
                <a:effectLst/>
                <a:latin typeface="Open Sans"/>
              </a:rPr>
              <a:t>“On one occasion many years ago, I was swimming laps at the old Deseret Gym in Salt Lake City when I felt the inspiration to go to the University Hospital to visit a good friend of mine who had lost the use of his lower limbs because of a malignancy and the surgery which followed. </a:t>
            </a:r>
          </a:p>
          <a:p>
            <a:endParaRPr lang="en-US" dirty="0">
              <a:solidFill>
                <a:schemeClr val="bg1"/>
              </a:solidFill>
              <a:latin typeface="Open Sans"/>
            </a:endParaRPr>
          </a:p>
          <a:p>
            <a:r>
              <a:rPr lang="en-US" b="0" i="0" dirty="0">
                <a:solidFill>
                  <a:schemeClr val="bg1"/>
                </a:solidFill>
                <a:effectLst/>
                <a:latin typeface="Open Sans"/>
              </a:rPr>
              <a:t>I immediately left the pool, dressed, and was soon on my way to see this good man…” Thomas S. Monson</a:t>
            </a:r>
            <a:endParaRPr lang="en-US" dirty="0">
              <a:solidFill>
                <a:schemeClr val="bg1"/>
              </a:solidFill>
            </a:endParaRPr>
          </a:p>
        </p:txBody>
      </p:sp>
      <p:pic>
        <p:nvPicPr>
          <p:cNvPr id="117" name="Picture 116">
            <a:extLst>
              <a:ext uri="{FF2B5EF4-FFF2-40B4-BE49-F238E27FC236}">
                <a16:creationId xmlns:a16="http://schemas.microsoft.com/office/drawing/2014/main" id="{2549B096-F377-4CED-9E18-EDCAFCA89E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826" y="3872293"/>
            <a:ext cx="3443466" cy="2766251"/>
          </a:xfrm>
          <a:prstGeom prst="rect">
            <a:avLst/>
          </a:prstGeom>
        </p:spPr>
      </p:pic>
      <p:pic>
        <p:nvPicPr>
          <p:cNvPr id="119" name="Picture 118">
            <a:extLst>
              <a:ext uri="{FF2B5EF4-FFF2-40B4-BE49-F238E27FC236}">
                <a16:creationId xmlns:a16="http://schemas.microsoft.com/office/drawing/2014/main" id="{3CE557EB-5765-4C04-8B80-84A08A6DF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84" y="429768"/>
            <a:ext cx="1774883" cy="2575410"/>
          </a:xfrm>
          <a:prstGeom prst="rect">
            <a:avLst/>
          </a:prstGeom>
        </p:spPr>
      </p:pic>
      <p:pic>
        <p:nvPicPr>
          <p:cNvPr id="125" name="Picture 124">
            <a:extLst>
              <a:ext uri="{FF2B5EF4-FFF2-40B4-BE49-F238E27FC236}">
                <a16:creationId xmlns:a16="http://schemas.microsoft.com/office/drawing/2014/main" id="{99587CCF-C6EC-4204-BC8B-BF997C269E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2586" y="3796204"/>
            <a:ext cx="4359521" cy="2906347"/>
          </a:xfrm>
          <a:prstGeom prst="rect">
            <a:avLst/>
          </a:prstGeom>
        </p:spPr>
      </p:pic>
    </p:spTree>
    <p:extLst>
      <p:ext uri="{BB962C8B-B14F-4D97-AF65-F5344CB8AC3E}">
        <p14:creationId xmlns:p14="http://schemas.microsoft.com/office/powerpoint/2010/main" val="152897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animEffect transition="in" filter="fade">
                                      <p:cBhvr>
                                        <p:cTn id="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E2B22F54-1D07-4A42-8358-82E6E76EF7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97B12A9-41C1-4B1C-BBAC-FC6B4135858A}"/>
              </a:ext>
            </a:extLst>
          </p:cNvPr>
          <p:cNvSpPr/>
          <p:nvPr/>
        </p:nvSpPr>
        <p:spPr>
          <a:xfrm>
            <a:off x="158496" y="510046"/>
            <a:ext cx="6096000" cy="3139321"/>
          </a:xfrm>
          <a:prstGeom prst="rect">
            <a:avLst/>
          </a:prstGeom>
        </p:spPr>
        <p:txBody>
          <a:bodyPr>
            <a:spAutoFit/>
          </a:bodyPr>
          <a:lstStyle/>
          <a:p>
            <a:r>
              <a:rPr lang="en-US" dirty="0">
                <a:solidFill>
                  <a:schemeClr val="bg1"/>
                </a:solidFill>
              </a:rPr>
              <a:t>“When I arrived at his room, I found that it was empty. Upon inquiry I learned that I would probably find him in the swimming pool area of the hospital, an area which was used for physical therapy. </a:t>
            </a:r>
          </a:p>
          <a:p>
            <a:endParaRPr lang="en-US" dirty="0">
              <a:solidFill>
                <a:schemeClr val="bg1"/>
              </a:solidFill>
            </a:endParaRPr>
          </a:p>
          <a:p>
            <a:r>
              <a:rPr lang="en-US" dirty="0">
                <a:solidFill>
                  <a:schemeClr val="bg1"/>
                </a:solidFill>
              </a:rPr>
              <a:t>Such turned out to be the case. He had guided himself there in his wheelchair and was the only occupant of the room. He was on the far side of the pool, near the deep end. I called to him, and he maneuvered his wheelchair over to greet me. We had an enjoyable visit, and I accompanied him back to his hospital room, where I gave him a blessing.</a:t>
            </a:r>
          </a:p>
        </p:txBody>
      </p:sp>
      <p:sp>
        <p:nvSpPr>
          <p:cNvPr id="4" name="Rectangle 3">
            <a:extLst>
              <a:ext uri="{FF2B5EF4-FFF2-40B4-BE49-F238E27FC236}">
                <a16:creationId xmlns:a16="http://schemas.microsoft.com/office/drawing/2014/main" id="{8389EBF9-01DD-46C0-83A7-038F2F150B46}"/>
              </a:ext>
            </a:extLst>
          </p:cNvPr>
          <p:cNvSpPr/>
          <p:nvPr/>
        </p:nvSpPr>
        <p:spPr>
          <a:xfrm>
            <a:off x="5092117" y="3570607"/>
            <a:ext cx="6776795" cy="3139321"/>
          </a:xfrm>
          <a:prstGeom prst="rect">
            <a:avLst/>
          </a:prstGeom>
        </p:spPr>
        <p:txBody>
          <a:bodyPr wrap="square">
            <a:spAutoFit/>
          </a:bodyPr>
          <a:lstStyle/>
          <a:p>
            <a:pPr fontAlgn="base"/>
            <a:r>
              <a:rPr lang="en-US" b="0" i="0" dirty="0">
                <a:solidFill>
                  <a:schemeClr val="bg1"/>
                </a:solidFill>
                <a:effectLst/>
                <a:latin typeface="Open Sans"/>
              </a:rPr>
              <a:t>“I learned later from my friend that he had been utterly despondent that day and had been contemplating taking his own life. He had prayed for relief but began to feel that his prayers had gone unanswered. He went to the pool with the thought that this would be a way to end his misery—by guiding his wheelchair into the deep end of the pool. I had arrived at a critical moment, in response to what I know was inspiration from on high.</a:t>
            </a:r>
          </a:p>
          <a:p>
            <a:pPr fontAlgn="base"/>
            <a:endParaRPr lang="en-US" b="0" i="0" dirty="0">
              <a:solidFill>
                <a:schemeClr val="bg1"/>
              </a:solidFill>
              <a:effectLst/>
              <a:latin typeface="Open Sans"/>
            </a:endParaRPr>
          </a:p>
          <a:p>
            <a:pPr fontAlgn="base"/>
            <a:r>
              <a:rPr lang="en-US" b="0" i="0" dirty="0">
                <a:solidFill>
                  <a:schemeClr val="bg1"/>
                </a:solidFill>
                <a:effectLst/>
                <a:latin typeface="Open Sans"/>
              </a:rPr>
              <a:t>“… How pleased I am to have been an instrument in the Lord’s hands on that critical day at the swimming pool.” </a:t>
            </a:r>
          </a:p>
        </p:txBody>
      </p:sp>
      <p:pic>
        <p:nvPicPr>
          <p:cNvPr id="7" name="Picture 6">
            <a:extLst>
              <a:ext uri="{FF2B5EF4-FFF2-40B4-BE49-F238E27FC236}">
                <a16:creationId xmlns:a16="http://schemas.microsoft.com/office/drawing/2014/main" id="{52CA3BFB-C748-489E-A236-25C6B9ED9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128" y="494919"/>
            <a:ext cx="4371794" cy="2595753"/>
          </a:xfrm>
          <a:prstGeom prst="rect">
            <a:avLst/>
          </a:prstGeom>
        </p:spPr>
      </p:pic>
      <p:pic>
        <p:nvPicPr>
          <p:cNvPr id="1026" name="Picture 2" descr="Image result for old man in wheelchair">
            <a:extLst>
              <a:ext uri="{FF2B5EF4-FFF2-40B4-BE49-F238E27FC236}">
                <a16:creationId xmlns:a16="http://schemas.microsoft.com/office/drawing/2014/main" id="{ED101E12-1508-42E8-929C-15C315772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452" y="3813047"/>
            <a:ext cx="4043137" cy="2690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09F5DC4-5806-4A70-A581-B7B1E0B1C22A}"/>
              </a:ext>
            </a:extLst>
          </p:cNvPr>
          <p:cNvSpPr/>
          <p:nvPr/>
        </p:nvSpPr>
        <p:spPr>
          <a:xfrm>
            <a:off x="10515915" y="6596390"/>
            <a:ext cx="1370888" cy="261610"/>
          </a:xfrm>
          <a:prstGeom prst="rect">
            <a:avLst/>
          </a:prstGeom>
        </p:spPr>
        <p:txBody>
          <a:bodyPr wrap="none">
            <a:spAutoFit/>
          </a:bodyPr>
          <a:lstStyle/>
          <a:p>
            <a:r>
              <a:rPr lang="en-US" sz="1100" b="0" i="0" dirty="0">
                <a:solidFill>
                  <a:schemeClr val="bg1"/>
                </a:solidFill>
                <a:effectLst/>
                <a:latin typeface="Open Sans"/>
              </a:rPr>
              <a:t>Thomas S. Monson</a:t>
            </a:r>
            <a:endParaRPr lang="en-US" sz="1100" dirty="0">
              <a:solidFill>
                <a:schemeClr val="bg1"/>
              </a:solidFill>
            </a:endParaRPr>
          </a:p>
        </p:txBody>
      </p:sp>
    </p:spTree>
    <p:extLst>
      <p:ext uri="{BB962C8B-B14F-4D97-AF65-F5344CB8AC3E}">
        <p14:creationId xmlns:p14="http://schemas.microsoft.com/office/powerpoint/2010/main" val="43500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E2B22F54-1D07-4A42-8358-82E6E76EF7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5" name="Picture 114">
            <a:extLst>
              <a:ext uri="{FF2B5EF4-FFF2-40B4-BE49-F238E27FC236}">
                <a16:creationId xmlns:a16="http://schemas.microsoft.com/office/drawing/2014/main" id="{67E2CA65-1AEC-4643-95B0-D822FAFB4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364" y="2249423"/>
            <a:ext cx="3076099" cy="4070705"/>
          </a:xfrm>
          <a:prstGeom prst="rect">
            <a:avLst/>
          </a:prstGeom>
        </p:spPr>
      </p:pic>
      <p:sp>
        <p:nvSpPr>
          <p:cNvPr id="3" name="Rectangle 2">
            <a:extLst>
              <a:ext uri="{FF2B5EF4-FFF2-40B4-BE49-F238E27FC236}">
                <a16:creationId xmlns:a16="http://schemas.microsoft.com/office/drawing/2014/main" id="{DF05F268-577E-4092-A074-BC80E0686184}"/>
              </a:ext>
            </a:extLst>
          </p:cNvPr>
          <p:cNvSpPr/>
          <p:nvPr/>
        </p:nvSpPr>
        <p:spPr>
          <a:xfrm>
            <a:off x="5260848" y="2720447"/>
            <a:ext cx="6096000" cy="3170099"/>
          </a:xfrm>
          <a:prstGeom prst="rect">
            <a:avLst/>
          </a:prstGeom>
        </p:spPr>
        <p:txBody>
          <a:bodyPr>
            <a:spAutoFit/>
          </a:bodyPr>
          <a:lstStyle/>
          <a:p>
            <a:pPr algn="ctr"/>
            <a:r>
              <a:rPr lang="en-US" sz="4000" b="0" i="0" dirty="0">
                <a:solidFill>
                  <a:schemeClr val="bg1"/>
                </a:solidFill>
                <a:effectLst/>
                <a:latin typeface="Open Sans"/>
              </a:rPr>
              <a:t>Mormon followed a prompting from the Spirit even though he did not understand all the reasons why he needed to do it.</a:t>
            </a:r>
            <a:endParaRPr lang="en-US" sz="4000" dirty="0">
              <a:solidFill>
                <a:schemeClr val="bg1"/>
              </a:solidFill>
            </a:endParaRPr>
          </a:p>
        </p:txBody>
      </p:sp>
      <p:sp>
        <p:nvSpPr>
          <p:cNvPr id="5" name="Rectangle 4">
            <a:extLst>
              <a:ext uri="{FF2B5EF4-FFF2-40B4-BE49-F238E27FC236}">
                <a16:creationId xmlns:a16="http://schemas.microsoft.com/office/drawing/2014/main" id="{4CA9EDB2-4C03-41BC-80E5-3E368B25BAF3}"/>
              </a:ext>
            </a:extLst>
          </p:cNvPr>
          <p:cNvSpPr/>
          <p:nvPr/>
        </p:nvSpPr>
        <p:spPr>
          <a:xfrm>
            <a:off x="3020568" y="258032"/>
            <a:ext cx="6096000" cy="1477328"/>
          </a:xfrm>
          <a:prstGeom prst="rect">
            <a:avLst/>
          </a:prstGeom>
        </p:spPr>
        <p:txBody>
          <a:bodyPr>
            <a:spAutoFit/>
          </a:bodyPr>
          <a:lstStyle/>
          <a:p>
            <a:r>
              <a:rPr lang="en-US" dirty="0">
                <a:solidFill>
                  <a:schemeClr val="bg1"/>
                </a:solidFill>
                <a:latin typeface="Open Sans"/>
              </a:rPr>
              <a:t>S</a:t>
            </a:r>
            <a:r>
              <a:rPr lang="en-US" b="0" i="0" dirty="0">
                <a:solidFill>
                  <a:schemeClr val="bg1"/>
                </a:solidFill>
                <a:effectLst/>
                <a:latin typeface="Open Sans"/>
              </a:rPr>
              <a:t>piritual promptings are often quiet feelings or thoughts and that it may sometimes be difficult to know whether thoughts that we have come from us or from the </a:t>
            </a:r>
            <a:r>
              <a:rPr lang="en-US" dirty="0">
                <a:solidFill>
                  <a:schemeClr val="bg1"/>
                </a:solidFill>
                <a:latin typeface="Open Sans"/>
              </a:rPr>
              <a:t>Holy Ghost</a:t>
            </a:r>
            <a:r>
              <a:rPr lang="en-US" b="0" i="0" dirty="0">
                <a:solidFill>
                  <a:schemeClr val="bg1"/>
                </a:solidFill>
                <a:effectLst/>
                <a:latin typeface="Open Sans"/>
              </a:rPr>
              <a:t>. Either way, if we have a thought or feeling to do something good, we should do it.</a:t>
            </a:r>
            <a:endParaRPr lang="en-US" dirty="0">
              <a:solidFill>
                <a:schemeClr val="bg1"/>
              </a:solidFill>
            </a:endParaRPr>
          </a:p>
        </p:txBody>
      </p:sp>
    </p:spTree>
    <p:extLst>
      <p:ext uri="{BB962C8B-B14F-4D97-AF65-F5344CB8AC3E}">
        <p14:creationId xmlns:p14="http://schemas.microsoft.com/office/powerpoint/2010/main" val="129874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132">
            <a:extLst>
              <a:ext uri="{FF2B5EF4-FFF2-40B4-BE49-F238E27FC236}">
                <a16:creationId xmlns:a16="http://schemas.microsoft.com/office/drawing/2014/main" id="{8CFA793E-6215-40FA-A926-B23846B639B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4112" y="6550223"/>
            <a:ext cx="9144000" cy="307777"/>
          </a:xfrm>
          <a:prstGeom prst="rect">
            <a:avLst/>
          </a:prstGeom>
          <a:noFill/>
        </p:spPr>
        <p:txBody>
          <a:bodyPr wrap="square" rtlCol="0">
            <a:spAutoFit/>
          </a:bodyPr>
          <a:lstStyle/>
          <a:p>
            <a:r>
              <a:rPr lang="en-US" sz="1400" dirty="0">
                <a:solidFill>
                  <a:schemeClr val="bg2"/>
                </a:solidFill>
              </a:rPr>
              <a:t>Words of Mormon 1:1-2, 8</a:t>
            </a:r>
          </a:p>
        </p:txBody>
      </p:sp>
      <p:sp>
        <p:nvSpPr>
          <p:cNvPr id="4" name="TextBox 3"/>
          <p:cNvSpPr txBox="1"/>
          <p:nvPr/>
        </p:nvSpPr>
        <p:spPr>
          <a:xfrm>
            <a:off x="496824" y="1130809"/>
            <a:ext cx="3429000" cy="2585323"/>
          </a:xfrm>
          <a:prstGeom prst="rect">
            <a:avLst/>
          </a:prstGeom>
          <a:noFill/>
        </p:spPr>
        <p:txBody>
          <a:bodyPr wrap="square" rtlCol="0">
            <a:spAutoFit/>
          </a:bodyPr>
          <a:lstStyle/>
          <a:p>
            <a:pPr fontAlgn="base"/>
            <a:r>
              <a:rPr lang="en-US" dirty="0">
                <a:solidFill>
                  <a:schemeClr val="bg2"/>
                </a:solidFill>
              </a:rPr>
              <a:t>Mormon addressed a future audience, with hope that his writings and the writings of his son Moroni “may profit them” (Words of Mormon 1:2). </a:t>
            </a:r>
          </a:p>
          <a:p>
            <a:pPr fontAlgn="base"/>
            <a:endParaRPr lang="en-US" dirty="0">
              <a:solidFill>
                <a:schemeClr val="bg2"/>
              </a:solidFill>
            </a:endParaRPr>
          </a:p>
          <a:p>
            <a:pPr fontAlgn="base"/>
            <a:r>
              <a:rPr lang="en-US" dirty="0">
                <a:solidFill>
                  <a:schemeClr val="bg2"/>
                </a:solidFill>
              </a:rPr>
              <a:t>Specifically, he wrote for the benefit of the </a:t>
            </a:r>
            <a:r>
              <a:rPr lang="en-US" dirty="0" err="1">
                <a:solidFill>
                  <a:schemeClr val="bg2"/>
                </a:solidFill>
              </a:rPr>
              <a:t>Lamanites</a:t>
            </a:r>
            <a:r>
              <a:rPr lang="en-US" dirty="0">
                <a:solidFill>
                  <a:schemeClr val="bg2"/>
                </a:solidFill>
              </a:rPr>
              <a:t>. </a:t>
            </a:r>
          </a:p>
          <a:p>
            <a:pPr fontAlgn="base"/>
            <a:endParaRPr lang="en-US" dirty="0">
              <a:solidFill>
                <a:schemeClr val="bg2"/>
              </a:solidFill>
            </a:endParaRPr>
          </a:p>
        </p:txBody>
      </p:sp>
      <p:sp>
        <p:nvSpPr>
          <p:cNvPr id="5" name="TextBox 4"/>
          <p:cNvSpPr txBox="1"/>
          <p:nvPr/>
        </p:nvSpPr>
        <p:spPr>
          <a:xfrm>
            <a:off x="1524000" y="0"/>
            <a:ext cx="9144000" cy="1107996"/>
          </a:xfrm>
          <a:prstGeom prst="rect">
            <a:avLst/>
          </a:prstGeom>
          <a:noFill/>
        </p:spPr>
        <p:txBody>
          <a:bodyPr wrap="square" rtlCol="0">
            <a:spAutoFit/>
          </a:bodyPr>
          <a:lstStyle/>
          <a:p>
            <a:pPr algn="ctr"/>
            <a:r>
              <a:rPr lang="en-US" sz="6600" dirty="0">
                <a:solidFill>
                  <a:schemeClr val="bg2"/>
                </a:solidFill>
                <a:latin typeface="Calibri" panose="020F0502020204030204" pitchFamily="34" charset="0"/>
              </a:rPr>
              <a:t>Future Audience</a:t>
            </a:r>
            <a:endParaRPr lang="en-US" sz="4800" dirty="0">
              <a:solidFill>
                <a:schemeClr val="bg2"/>
              </a:solidFill>
              <a:latin typeface="Calibri" panose="020F0502020204030204" pitchFamily="34" charset="0"/>
            </a:endParaRPr>
          </a:p>
        </p:txBody>
      </p:sp>
      <p:sp>
        <p:nvSpPr>
          <p:cNvPr id="114" name="TextBox 113"/>
          <p:cNvSpPr txBox="1"/>
          <p:nvPr/>
        </p:nvSpPr>
        <p:spPr>
          <a:xfrm>
            <a:off x="7391400" y="1267968"/>
            <a:ext cx="4343400" cy="1754326"/>
          </a:xfrm>
          <a:prstGeom prst="rect">
            <a:avLst/>
          </a:prstGeom>
          <a:noFill/>
        </p:spPr>
        <p:txBody>
          <a:bodyPr wrap="square" rtlCol="0">
            <a:spAutoFit/>
          </a:bodyPr>
          <a:lstStyle/>
          <a:p>
            <a:pPr fontAlgn="base"/>
            <a:r>
              <a:rPr lang="en-US" dirty="0">
                <a:solidFill>
                  <a:schemeClr val="bg2"/>
                </a:solidFill>
              </a:rPr>
              <a:t>“My prayer to God is concerning my brethren, that they may once again come to the knowledge of God, yea, the redemption of Christ; that they may once again be a delightsome people” </a:t>
            </a:r>
          </a:p>
          <a:p>
            <a:pPr fontAlgn="base"/>
            <a:endParaRPr lang="en-US" dirty="0">
              <a:solidFill>
                <a:schemeClr val="bg2"/>
              </a:solidFill>
            </a:endParaRPr>
          </a:p>
        </p:txBody>
      </p:sp>
      <p:sp>
        <p:nvSpPr>
          <p:cNvPr id="116" name="TextBox 115"/>
          <p:cNvSpPr txBox="1"/>
          <p:nvPr/>
        </p:nvSpPr>
        <p:spPr>
          <a:xfrm>
            <a:off x="2209800" y="3810001"/>
            <a:ext cx="3429000" cy="2585323"/>
          </a:xfrm>
          <a:prstGeom prst="rect">
            <a:avLst/>
          </a:prstGeom>
          <a:noFill/>
        </p:spPr>
        <p:txBody>
          <a:bodyPr wrap="square" rtlCol="0">
            <a:spAutoFit/>
          </a:bodyPr>
          <a:lstStyle/>
          <a:p>
            <a:pPr fontAlgn="base"/>
            <a:r>
              <a:rPr lang="en-US" dirty="0">
                <a:solidFill>
                  <a:schemeClr val="bg2"/>
                </a:solidFill>
              </a:rPr>
              <a:t>Mormon wrote this book in about  AD 385, after having “witnessed almost all the destruction of [his] people, the Nephites” </a:t>
            </a:r>
          </a:p>
          <a:p>
            <a:pPr fontAlgn="base"/>
            <a:endParaRPr lang="en-US" dirty="0">
              <a:solidFill>
                <a:schemeClr val="bg2"/>
              </a:solidFill>
            </a:endParaRPr>
          </a:p>
          <a:p>
            <a:pPr fontAlgn="base"/>
            <a:r>
              <a:rPr lang="en-US" dirty="0">
                <a:solidFill>
                  <a:schemeClr val="bg2"/>
                </a:solidFill>
              </a:rPr>
              <a:t>Mormon did not record where he was when he wrote this book.</a:t>
            </a:r>
          </a:p>
          <a:p>
            <a:pPr fontAlgn="base"/>
            <a:endParaRPr lang="en-US" dirty="0">
              <a:solidFill>
                <a:schemeClr val="bg2"/>
              </a:solidFill>
            </a:endParaRPr>
          </a:p>
        </p:txBody>
      </p:sp>
      <p:grpSp>
        <p:nvGrpSpPr>
          <p:cNvPr id="117" name="Group 116"/>
          <p:cNvGrpSpPr/>
          <p:nvPr/>
        </p:nvGrpSpPr>
        <p:grpSpPr>
          <a:xfrm>
            <a:off x="6096000" y="3657600"/>
            <a:ext cx="3048000" cy="2342924"/>
            <a:chOff x="3441191" y="1240801"/>
            <a:chExt cx="3779520" cy="3007122"/>
          </a:xfrm>
        </p:grpSpPr>
        <p:grpSp>
          <p:nvGrpSpPr>
            <p:cNvPr id="118" name="Group 46"/>
            <p:cNvGrpSpPr/>
            <p:nvPr/>
          </p:nvGrpSpPr>
          <p:grpSpPr>
            <a:xfrm>
              <a:off x="3441191" y="1240801"/>
              <a:ext cx="3755898" cy="3007122"/>
              <a:chOff x="802558" y="4166401"/>
              <a:chExt cx="1981641" cy="1586581"/>
            </a:xfrm>
          </p:grpSpPr>
          <p:grpSp>
            <p:nvGrpSpPr>
              <p:cNvPr id="120" name="Group 16"/>
              <p:cNvGrpSpPr/>
              <p:nvPr/>
            </p:nvGrpSpPr>
            <p:grpSpPr>
              <a:xfrm>
                <a:off x="802558" y="4166401"/>
                <a:ext cx="1981641" cy="1586581"/>
                <a:chOff x="-2011680" y="1349418"/>
                <a:chExt cx="7269480" cy="6346781"/>
              </a:xfrm>
            </p:grpSpPr>
            <p:grpSp>
              <p:nvGrpSpPr>
                <p:cNvPr id="122" name="Group 1"/>
                <p:cNvGrpSpPr/>
                <p:nvPr/>
              </p:nvGrpSpPr>
              <p:grpSpPr>
                <a:xfrm>
                  <a:off x="-2011680" y="1349418"/>
                  <a:ext cx="7269480" cy="6346781"/>
                  <a:chOff x="-137160" y="1426805"/>
                  <a:chExt cx="2423160" cy="1697395"/>
                </a:xfrm>
              </p:grpSpPr>
              <p:sp>
                <p:nvSpPr>
                  <p:cNvPr id="127"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3"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Frame 123"/>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Frame 124"/>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Rectangle 125"/>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TextBox 120"/>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119" name="TextBox 118"/>
            <p:cNvSpPr txBox="1"/>
            <p:nvPr/>
          </p:nvSpPr>
          <p:spPr>
            <a:xfrm>
              <a:off x="5708903" y="1729811"/>
              <a:ext cx="1511808" cy="2330668"/>
            </a:xfrm>
            <a:prstGeom prst="rect">
              <a:avLst/>
            </a:prstGeom>
            <a:noFill/>
          </p:spPr>
          <p:txBody>
            <a:bodyPr wrap="square" rtlCol="0">
              <a:spAutoFit/>
            </a:bodyPr>
            <a:lstStyle/>
            <a:p>
              <a:pPr algn="ctr"/>
              <a:r>
                <a:rPr lang="en-US" sz="2800" dirty="0">
                  <a:solidFill>
                    <a:schemeClr val="bg2">
                      <a:lumMod val="25000"/>
                    </a:schemeClr>
                  </a:solidFill>
                  <a:latin typeface="Abadi" panose="020B0604020104020204" pitchFamily="34" charset="0"/>
                </a:rPr>
                <a:t>Words of Mormon</a:t>
              </a:r>
            </a:p>
          </p:txBody>
        </p:sp>
      </p:grpSp>
      <p:grpSp>
        <p:nvGrpSpPr>
          <p:cNvPr id="51" name="Group 50"/>
          <p:cNvGrpSpPr/>
          <p:nvPr/>
        </p:nvGrpSpPr>
        <p:grpSpPr>
          <a:xfrm>
            <a:off x="6400801" y="3733800"/>
            <a:ext cx="874395" cy="2057400"/>
            <a:chOff x="2133600" y="3124200"/>
            <a:chExt cx="1209964" cy="3352800"/>
          </a:xfrm>
        </p:grpSpPr>
        <p:grpSp>
          <p:nvGrpSpPr>
            <p:cNvPr id="52" name="Group 285"/>
            <p:cNvGrpSpPr/>
            <p:nvPr/>
          </p:nvGrpSpPr>
          <p:grpSpPr>
            <a:xfrm rot="17194410">
              <a:off x="2764132" y="5999335"/>
              <a:ext cx="359123" cy="509595"/>
              <a:chOff x="4934260" y="5008578"/>
              <a:chExt cx="373811" cy="553131"/>
            </a:xfrm>
          </p:grpSpPr>
          <p:sp>
            <p:nvSpPr>
              <p:cNvPr id="149" name="Oval 3"/>
              <p:cNvSpPr/>
              <p:nvPr/>
            </p:nvSpPr>
            <p:spPr>
              <a:xfrm rot="2385655">
                <a:off x="4934260" y="5008578"/>
                <a:ext cx="373811" cy="553131"/>
              </a:xfrm>
              <a:prstGeom prst="ellipse">
                <a:avLst/>
              </a:prstGeom>
              <a:solidFill>
                <a:srgbClr val="BD83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4"/>
              <p:cNvSpPr/>
              <p:nvPr/>
            </p:nvSpPr>
            <p:spPr>
              <a:xfrm rot="2385655">
                <a:off x="4958925" y="5096340"/>
                <a:ext cx="348365" cy="38278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284"/>
            <p:cNvGrpSpPr/>
            <p:nvPr/>
          </p:nvGrpSpPr>
          <p:grpSpPr>
            <a:xfrm>
              <a:off x="2379689" y="5993567"/>
              <a:ext cx="376003" cy="483433"/>
              <a:chOff x="4934260" y="5008578"/>
              <a:chExt cx="373811" cy="553131"/>
            </a:xfrm>
          </p:grpSpPr>
          <p:sp>
            <p:nvSpPr>
              <p:cNvPr id="147" name="Oval 6"/>
              <p:cNvSpPr/>
              <p:nvPr/>
            </p:nvSpPr>
            <p:spPr>
              <a:xfrm rot="2385655">
                <a:off x="4934260" y="5008578"/>
                <a:ext cx="373811" cy="553131"/>
              </a:xfrm>
              <a:prstGeom prst="ellipse">
                <a:avLst/>
              </a:prstGeom>
              <a:solidFill>
                <a:srgbClr val="BD83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7"/>
              <p:cNvSpPr/>
              <p:nvPr/>
            </p:nvSpPr>
            <p:spPr>
              <a:xfrm rot="2385655">
                <a:off x="4958925" y="5096340"/>
                <a:ext cx="348365" cy="38278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p:cNvSpPr/>
            <p:nvPr/>
          </p:nvSpPr>
          <p:spPr>
            <a:xfrm>
              <a:off x="3048000" y="4648200"/>
              <a:ext cx="263506" cy="762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209800" y="4724400"/>
              <a:ext cx="263506"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20102191">
              <a:off x="2826865" y="4306248"/>
              <a:ext cx="454262" cy="607411"/>
            </a:xfrm>
            <a:prstGeom prst="trapezoid">
              <a:avLst>
                <a:gd name="adj" fmla="val 3413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1327004">
              <a:off x="2226974" y="4287357"/>
              <a:ext cx="454262" cy="632639"/>
            </a:xfrm>
            <a:prstGeom prst="trapezoid">
              <a:avLst>
                <a:gd name="adj" fmla="val 3413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2286000" y="4285379"/>
              <a:ext cx="898237" cy="1124822"/>
            </a:xfrm>
            <a:prstGeom prst="trapezoid">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25"/>
            <p:cNvGrpSpPr/>
            <p:nvPr/>
          </p:nvGrpSpPr>
          <p:grpSpPr>
            <a:xfrm>
              <a:off x="2480714" y="4105564"/>
              <a:ext cx="546919" cy="609600"/>
              <a:chOff x="2321193" y="914400"/>
              <a:chExt cx="1962699" cy="2187638"/>
            </a:xfrm>
          </p:grpSpPr>
          <p:sp>
            <p:nvSpPr>
              <p:cNvPr id="141" name="Oval 17"/>
              <p:cNvSpPr/>
              <p:nvPr/>
            </p:nvSpPr>
            <p:spPr>
              <a:xfrm>
                <a:off x="2514600" y="914400"/>
                <a:ext cx="1554480" cy="1295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Pentagon 19"/>
              <p:cNvSpPr/>
              <p:nvPr/>
            </p:nvSpPr>
            <p:spPr>
              <a:xfrm rot="7715010">
                <a:off x="1968160" y="2238635"/>
                <a:ext cx="990601" cy="284535"/>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Pentagon 20"/>
              <p:cNvSpPr/>
              <p:nvPr/>
            </p:nvSpPr>
            <p:spPr>
              <a:xfrm rot="6796692">
                <a:off x="2325189" y="2430609"/>
                <a:ext cx="990600" cy="270404"/>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Pentagon 21"/>
              <p:cNvSpPr/>
              <p:nvPr/>
            </p:nvSpPr>
            <p:spPr>
              <a:xfrm rot="5662573">
                <a:off x="2776493" y="2444492"/>
                <a:ext cx="990600" cy="324492"/>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entagon 22"/>
              <p:cNvSpPr/>
              <p:nvPr/>
            </p:nvSpPr>
            <p:spPr>
              <a:xfrm rot="4595082">
                <a:off x="3242812" y="2434930"/>
                <a:ext cx="990600" cy="271500"/>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entagon 23"/>
              <p:cNvSpPr/>
              <p:nvPr/>
            </p:nvSpPr>
            <p:spPr>
              <a:xfrm rot="2870494">
                <a:off x="3655529" y="2228408"/>
                <a:ext cx="990600" cy="266127"/>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35"/>
            <p:cNvGrpSpPr/>
            <p:nvPr/>
          </p:nvGrpSpPr>
          <p:grpSpPr>
            <a:xfrm rot="1699902">
              <a:off x="2147930" y="4740678"/>
              <a:ext cx="291183" cy="118991"/>
              <a:chOff x="2209800" y="1905000"/>
              <a:chExt cx="2286000" cy="1066800"/>
            </a:xfrm>
          </p:grpSpPr>
          <p:grpSp>
            <p:nvGrpSpPr>
              <p:cNvPr id="135" name="Group 29"/>
              <p:cNvGrpSpPr/>
              <p:nvPr/>
            </p:nvGrpSpPr>
            <p:grpSpPr>
              <a:xfrm>
                <a:off x="2209800" y="1905000"/>
                <a:ext cx="1066800" cy="1066800"/>
                <a:chOff x="990600" y="1905000"/>
                <a:chExt cx="1066800" cy="1066800"/>
              </a:xfrm>
            </p:grpSpPr>
            <p:sp>
              <p:nvSpPr>
                <p:cNvPr id="139" name="&quot;No&quot; Symbol 138"/>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Oval 139"/>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32"/>
              <p:cNvGrpSpPr/>
              <p:nvPr/>
            </p:nvGrpSpPr>
            <p:grpSpPr>
              <a:xfrm>
                <a:off x="3429000" y="1905000"/>
                <a:ext cx="1066800" cy="1066800"/>
                <a:chOff x="990600" y="1905000"/>
                <a:chExt cx="1066800" cy="1066800"/>
              </a:xfrm>
            </p:grpSpPr>
            <p:sp>
              <p:nvSpPr>
                <p:cNvPr id="137" name="&quot;No&quot; Symbol 136"/>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Oval 34"/>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 name="Group 36"/>
            <p:cNvGrpSpPr/>
            <p:nvPr/>
          </p:nvGrpSpPr>
          <p:grpSpPr>
            <a:xfrm rot="20019181">
              <a:off x="3048475" y="4742987"/>
              <a:ext cx="291183" cy="118991"/>
              <a:chOff x="2209800" y="1905000"/>
              <a:chExt cx="2286000" cy="1066800"/>
            </a:xfrm>
          </p:grpSpPr>
          <p:grpSp>
            <p:nvGrpSpPr>
              <p:cNvPr id="110" name="Group 29"/>
              <p:cNvGrpSpPr/>
              <p:nvPr/>
            </p:nvGrpSpPr>
            <p:grpSpPr>
              <a:xfrm>
                <a:off x="2209800" y="1905000"/>
                <a:ext cx="1066800" cy="1066800"/>
                <a:chOff x="990600" y="1905000"/>
                <a:chExt cx="1066800" cy="1066800"/>
              </a:xfrm>
            </p:grpSpPr>
            <p:sp>
              <p:nvSpPr>
                <p:cNvPr id="115" name="&quot;No&quot; Symbol 114"/>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Oval 133"/>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32"/>
              <p:cNvGrpSpPr/>
              <p:nvPr/>
            </p:nvGrpSpPr>
            <p:grpSpPr>
              <a:xfrm>
                <a:off x="3429000" y="1905000"/>
                <a:ext cx="1066800" cy="1066800"/>
                <a:chOff x="990600" y="1905000"/>
                <a:chExt cx="1066800" cy="1066800"/>
              </a:xfrm>
            </p:grpSpPr>
            <p:sp>
              <p:nvSpPr>
                <p:cNvPr id="112" name="&quot;No&quot; Symbol 111"/>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Oval 112"/>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Trapezoid 61"/>
            <p:cNvSpPr/>
            <p:nvPr/>
          </p:nvSpPr>
          <p:spPr>
            <a:xfrm>
              <a:off x="2133600" y="5334000"/>
              <a:ext cx="1209964" cy="914400"/>
            </a:xfrm>
            <a:prstGeom prst="trapezoid">
              <a:avLst>
                <a:gd name="adj" fmla="val 25000"/>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5"/>
            <p:cNvGrpSpPr/>
            <p:nvPr/>
          </p:nvGrpSpPr>
          <p:grpSpPr>
            <a:xfrm rot="10800000" flipH="1" flipV="1">
              <a:off x="2235200" y="6029036"/>
              <a:ext cx="990600" cy="158496"/>
              <a:chOff x="1447800" y="2040716"/>
              <a:chExt cx="3102900" cy="387950"/>
            </a:xfrm>
          </p:grpSpPr>
          <p:sp>
            <p:nvSpPr>
              <p:cNvPr id="104" name="Diagonal Stripe 103"/>
              <p:cNvSpPr/>
              <p:nvPr/>
            </p:nvSpPr>
            <p:spPr>
              <a:xfrm>
                <a:off x="1447800" y="2061571"/>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iagonal Stripe 104"/>
              <p:cNvSpPr/>
              <p:nvPr/>
            </p:nvSpPr>
            <p:spPr>
              <a:xfrm>
                <a:off x="1981200" y="2057400"/>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Diagonal Stripe 105"/>
              <p:cNvSpPr/>
              <p:nvPr/>
            </p:nvSpPr>
            <p:spPr>
              <a:xfrm>
                <a:off x="2514600" y="2053229"/>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iagonal Stripe 106"/>
              <p:cNvSpPr/>
              <p:nvPr/>
            </p:nvSpPr>
            <p:spPr>
              <a:xfrm>
                <a:off x="3048000" y="2049058"/>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iagonal Stripe 107"/>
              <p:cNvSpPr/>
              <p:nvPr/>
            </p:nvSpPr>
            <p:spPr>
              <a:xfrm>
                <a:off x="3581400" y="2044887"/>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Diagonal Stripe 108"/>
              <p:cNvSpPr/>
              <p:nvPr/>
            </p:nvSpPr>
            <p:spPr>
              <a:xfrm>
                <a:off x="4114800" y="2040716"/>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108"/>
            <p:cNvGrpSpPr/>
            <p:nvPr/>
          </p:nvGrpSpPr>
          <p:grpSpPr>
            <a:xfrm>
              <a:off x="2209800" y="6172199"/>
              <a:ext cx="1087582" cy="152401"/>
              <a:chOff x="1295400" y="2819400"/>
              <a:chExt cx="1327484" cy="304800"/>
            </a:xfrm>
          </p:grpSpPr>
          <p:grpSp>
            <p:nvGrpSpPr>
              <p:cNvPr id="75" name="Group 86"/>
              <p:cNvGrpSpPr/>
              <p:nvPr/>
            </p:nvGrpSpPr>
            <p:grpSpPr>
              <a:xfrm>
                <a:off x="1295400" y="2819400"/>
                <a:ext cx="914400" cy="304800"/>
                <a:chOff x="838200" y="2193636"/>
                <a:chExt cx="2895600" cy="946728"/>
              </a:xfrm>
            </p:grpSpPr>
            <p:grpSp>
              <p:nvGrpSpPr>
                <p:cNvPr id="84" name="Group 69"/>
                <p:cNvGrpSpPr/>
                <p:nvPr/>
              </p:nvGrpSpPr>
              <p:grpSpPr>
                <a:xfrm>
                  <a:off x="838200" y="2193636"/>
                  <a:ext cx="381000" cy="930564"/>
                  <a:chOff x="838200" y="2193636"/>
                  <a:chExt cx="381000" cy="930564"/>
                </a:xfrm>
              </p:grpSpPr>
              <p:sp>
                <p:nvSpPr>
                  <p:cNvPr id="101" name="Isosceles Triangle 100"/>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70"/>
                <p:cNvGrpSpPr/>
                <p:nvPr/>
              </p:nvGrpSpPr>
              <p:grpSpPr>
                <a:xfrm>
                  <a:off x="2133600" y="2209800"/>
                  <a:ext cx="381000" cy="930564"/>
                  <a:chOff x="838200" y="2193636"/>
                  <a:chExt cx="381000" cy="930564"/>
                </a:xfrm>
              </p:grpSpPr>
              <p:sp>
                <p:nvSpPr>
                  <p:cNvPr id="98" name="Isosceles Triangle 97"/>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74"/>
                <p:cNvGrpSpPr/>
                <p:nvPr/>
              </p:nvGrpSpPr>
              <p:grpSpPr>
                <a:xfrm>
                  <a:off x="1524000" y="2209800"/>
                  <a:ext cx="381000" cy="930564"/>
                  <a:chOff x="838200" y="2193636"/>
                  <a:chExt cx="381000" cy="930564"/>
                </a:xfrm>
              </p:grpSpPr>
              <p:sp>
                <p:nvSpPr>
                  <p:cNvPr id="95" name="Isosceles Triangle 94"/>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78"/>
                <p:cNvGrpSpPr/>
                <p:nvPr/>
              </p:nvGrpSpPr>
              <p:grpSpPr>
                <a:xfrm>
                  <a:off x="2667000" y="2209800"/>
                  <a:ext cx="381000" cy="930564"/>
                  <a:chOff x="838200" y="2193636"/>
                  <a:chExt cx="381000" cy="930564"/>
                </a:xfrm>
              </p:grpSpPr>
              <p:sp>
                <p:nvSpPr>
                  <p:cNvPr id="92" name="Isosceles Triangle 91"/>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2"/>
                <p:cNvGrpSpPr/>
                <p:nvPr/>
              </p:nvGrpSpPr>
              <p:grpSpPr>
                <a:xfrm>
                  <a:off x="3352800" y="2209800"/>
                  <a:ext cx="381000" cy="930564"/>
                  <a:chOff x="838200" y="2193636"/>
                  <a:chExt cx="381000" cy="930564"/>
                </a:xfrm>
              </p:grpSpPr>
              <p:sp>
                <p:nvSpPr>
                  <p:cNvPr id="89" name="Isosceles Triangle 88"/>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69"/>
              <p:cNvGrpSpPr/>
              <p:nvPr/>
            </p:nvGrpSpPr>
            <p:grpSpPr>
              <a:xfrm>
                <a:off x="2286000" y="2819400"/>
                <a:ext cx="120316" cy="299596"/>
                <a:chOff x="838200" y="2193636"/>
                <a:chExt cx="381000" cy="930564"/>
              </a:xfrm>
            </p:grpSpPr>
            <p:sp>
              <p:nvSpPr>
                <p:cNvPr id="81" name="Isosceles Triangle 80"/>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4"/>
              <p:cNvGrpSpPr/>
              <p:nvPr/>
            </p:nvGrpSpPr>
            <p:grpSpPr>
              <a:xfrm>
                <a:off x="2502568" y="2824604"/>
                <a:ext cx="120316" cy="299596"/>
                <a:chOff x="838200" y="2193636"/>
                <a:chExt cx="381000" cy="930564"/>
              </a:xfrm>
            </p:grpSpPr>
            <p:sp>
              <p:nvSpPr>
                <p:cNvPr id="78" name="Isosceles Triangle 77"/>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 name="Oval 64"/>
            <p:cNvSpPr/>
            <p:nvPr/>
          </p:nvSpPr>
          <p:spPr>
            <a:xfrm>
              <a:off x="2362200" y="3276600"/>
              <a:ext cx="742263" cy="109249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 Diagonal Corner Rectangle 15"/>
            <p:cNvSpPr/>
            <p:nvPr/>
          </p:nvSpPr>
          <p:spPr>
            <a:xfrm rot="1115382">
              <a:off x="2559119" y="3208572"/>
              <a:ext cx="590862" cy="376003"/>
            </a:xfrm>
            <a:prstGeom prst="round2DiagRect">
              <a:avLst>
                <a:gd name="adj1" fmla="val 0"/>
                <a:gd name="adj2" fmla="val 31459"/>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14"/>
            <p:cNvSpPr/>
            <p:nvPr/>
          </p:nvSpPr>
          <p:spPr>
            <a:xfrm rot="19484512">
              <a:off x="2300741" y="3224406"/>
              <a:ext cx="452992" cy="332988"/>
            </a:xfrm>
            <a:prstGeom prst="round2DiagRect">
              <a:avLst>
                <a:gd name="adj1" fmla="val 50000"/>
                <a:gd name="adj2" fmla="val 17120"/>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110"/>
            <p:cNvGrpSpPr/>
            <p:nvPr/>
          </p:nvGrpSpPr>
          <p:grpSpPr>
            <a:xfrm>
              <a:off x="2362200" y="3505200"/>
              <a:ext cx="762000" cy="228600"/>
              <a:chOff x="1600200" y="1219200"/>
              <a:chExt cx="838200" cy="228600"/>
            </a:xfrm>
          </p:grpSpPr>
          <p:sp>
            <p:nvSpPr>
              <p:cNvPr id="73" name="Rectangle 16"/>
              <p:cNvSpPr/>
              <p:nvPr/>
            </p:nvSpPr>
            <p:spPr>
              <a:xfrm>
                <a:off x="1600200" y="1219200"/>
                <a:ext cx="838200" cy="152400"/>
              </a:xfrm>
              <a:prstGeom prst="rect">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ouble Wave 73"/>
              <p:cNvSpPr/>
              <p:nvPr/>
            </p:nvSpPr>
            <p:spPr>
              <a:xfrm>
                <a:off x="1600200" y="1295400"/>
                <a:ext cx="838200" cy="152400"/>
              </a:xfrm>
              <a:prstGeom prst="doubleWav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Oval 68"/>
            <p:cNvSpPr/>
            <p:nvPr/>
          </p:nvSpPr>
          <p:spPr>
            <a:xfrm>
              <a:off x="2514600" y="3124200"/>
              <a:ext cx="304800" cy="304800"/>
            </a:xfrm>
            <a:prstGeom prst="ellipse">
              <a:avLst/>
            </a:prstGeom>
            <a:solidFill>
              <a:srgbClr val="3E1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2286000" y="5334000"/>
              <a:ext cx="914400" cy="152400"/>
            </a:xfrm>
            <a:prstGeom prst="roundRect">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rot="20780584">
              <a:off x="3091513" y="5417062"/>
              <a:ext cx="103747" cy="381000"/>
            </a:xfrm>
            <a:prstGeom prst="roundRect">
              <a:avLst>
                <a:gd name="adj" fmla="val 40910"/>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2971800" y="5334000"/>
              <a:ext cx="228600" cy="152400"/>
            </a:xfrm>
            <a:prstGeom prst="roundRect">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326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9C7A9E3A-37FD-43EA-A19E-B086C458B34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76400" y="1066800"/>
            <a:ext cx="8763000" cy="4093428"/>
          </a:xfrm>
          <a:prstGeom prst="rect">
            <a:avLst/>
          </a:prstGeom>
          <a:noFill/>
        </p:spPr>
        <p:txBody>
          <a:bodyPr wrap="square" rtlCol="0">
            <a:spAutoFit/>
          </a:bodyPr>
          <a:lstStyle/>
          <a:p>
            <a:pPr fontAlgn="base"/>
            <a:r>
              <a:rPr lang="en-US" sz="1600" dirty="0">
                <a:solidFill>
                  <a:schemeClr val="bg2"/>
                </a:solidFill>
              </a:rPr>
              <a:t>This short book interrupts the chronological order of books at the beginning of the Book of Mormon.</a:t>
            </a:r>
          </a:p>
          <a:p>
            <a:pPr fontAlgn="base"/>
            <a:endParaRPr lang="en-US" sz="1600" dirty="0">
              <a:solidFill>
                <a:schemeClr val="bg2"/>
              </a:solidFill>
            </a:endParaRPr>
          </a:p>
          <a:p>
            <a:pPr fontAlgn="base"/>
            <a:r>
              <a:rPr lang="en-US" sz="1600" dirty="0">
                <a:solidFill>
                  <a:schemeClr val="bg2"/>
                </a:solidFill>
              </a:rPr>
              <a:t> In this book, Mormon briefly explains his compilation and abridgment of the records of his people. </a:t>
            </a:r>
          </a:p>
          <a:p>
            <a:pPr fontAlgn="base"/>
            <a:endParaRPr lang="en-US" sz="1600" dirty="0">
              <a:solidFill>
                <a:schemeClr val="bg2"/>
              </a:solidFill>
            </a:endParaRPr>
          </a:p>
          <a:p>
            <a:pPr fontAlgn="base"/>
            <a:r>
              <a:rPr lang="en-US" sz="1600" dirty="0">
                <a:solidFill>
                  <a:schemeClr val="bg2"/>
                </a:solidFill>
              </a:rPr>
              <a:t>Remember that the Lord commanded Nephi to make two sets of plates for a “special” and “wise” purpose (see 1 Nephi 9:3, 5). One set of plates, often called the large plates, contained the secular history of the Nephites, while the other set, often called the small plates, contained a sacred record of the Nephites’ preaching, revelations, and prophecies (see 1 Nephi 9:2–4; Jacob 1:3–4).</a:t>
            </a:r>
          </a:p>
          <a:p>
            <a:pPr fontAlgn="base"/>
            <a:endParaRPr lang="en-US" sz="1600" dirty="0">
              <a:solidFill>
                <a:schemeClr val="bg2"/>
              </a:solidFill>
            </a:endParaRPr>
          </a:p>
          <a:p>
            <a:pPr fontAlgn="base"/>
            <a:endParaRPr lang="en-US" sz="1600" dirty="0">
              <a:solidFill>
                <a:schemeClr val="bg2"/>
              </a:solidFill>
            </a:endParaRPr>
          </a:p>
          <a:p>
            <a:pPr fontAlgn="base"/>
            <a:r>
              <a:rPr lang="en-US" dirty="0">
                <a:solidFill>
                  <a:schemeClr val="bg2"/>
                </a:solidFill>
              </a:rPr>
              <a:t>Mormon discovered the small plates of Nephi after he had already made an abridgment of part of the large plates (see Words of Mormon 1:3).</a:t>
            </a:r>
          </a:p>
          <a:p>
            <a:pPr fontAlgn="base"/>
            <a:endParaRPr lang="en-US" sz="1600" dirty="0">
              <a:solidFill>
                <a:schemeClr val="bg2"/>
              </a:solidFill>
            </a:endParaRPr>
          </a:p>
          <a:p>
            <a:pPr fontAlgn="base"/>
            <a:r>
              <a:rPr lang="en-US" sz="1600" dirty="0">
                <a:solidFill>
                  <a:schemeClr val="bg2"/>
                </a:solidFill>
              </a:rPr>
              <a:t>Guided by the Spirit of the Lord, Mormon included the small plates with his abridgment of the large plates. He did this “for a wise purpose,” according to the Lord’s will (see Words of Mormon 1:4–7).</a:t>
            </a:r>
          </a:p>
          <a:p>
            <a:pPr fontAlgn="base"/>
            <a:endParaRPr lang="en-US" sz="1600" dirty="0">
              <a:solidFill>
                <a:schemeClr val="bg2"/>
              </a:solidFill>
            </a:endParaRPr>
          </a:p>
        </p:txBody>
      </p:sp>
      <p:sp>
        <p:nvSpPr>
          <p:cNvPr id="5" name="TextBox 4"/>
          <p:cNvSpPr txBox="1"/>
          <p:nvPr/>
        </p:nvSpPr>
        <p:spPr>
          <a:xfrm>
            <a:off x="1524000" y="0"/>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rPr>
              <a:t>500 Years After </a:t>
            </a:r>
            <a:r>
              <a:rPr lang="en-US" sz="4400" dirty="0" err="1">
                <a:solidFill>
                  <a:schemeClr val="bg2"/>
                </a:solidFill>
                <a:latin typeface="Calibri" panose="020F0502020204030204" pitchFamily="34" charset="0"/>
              </a:rPr>
              <a:t>Amaleki</a:t>
            </a:r>
            <a:endParaRPr lang="en-US" sz="4400" dirty="0">
              <a:solidFill>
                <a:schemeClr val="bg2"/>
              </a:solidFill>
              <a:latin typeface="Calibri" panose="020F0502020204030204" pitchFamily="34" charset="0"/>
            </a:endParaRPr>
          </a:p>
        </p:txBody>
      </p:sp>
      <p:grpSp>
        <p:nvGrpSpPr>
          <p:cNvPr id="51" name="Group 57"/>
          <p:cNvGrpSpPr/>
          <p:nvPr/>
        </p:nvGrpSpPr>
        <p:grpSpPr>
          <a:xfrm>
            <a:off x="5943600" y="5257800"/>
            <a:ext cx="1066800" cy="1219200"/>
            <a:chOff x="990600" y="914402"/>
            <a:chExt cx="4652682" cy="6575612"/>
          </a:xfrm>
        </p:grpSpPr>
        <p:sp>
          <p:nvSpPr>
            <p:cNvPr id="52" name="Rounded Rectangle 51"/>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2"/>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3"/>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41"/>
            <p:cNvGrpSpPr/>
            <p:nvPr/>
          </p:nvGrpSpPr>
          <p:grpSpPr>
            <a:xfrm>
              <a:off x="990600" y="1905000"/>
              <a:ext cx="914400" cy="1371600"/>
              <a:chOff x="838200" y="2133600"/>
              <a:chExt cx="990600" cy="1981200"/>
            </a:xfrm>
          </p:grpSpPr>
          <p:sp>
            <p:nvSpPr>
              <p:cNvPr id="64" name="Bent Arrow 63"/>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Bent Arrow 64"/>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42"/>
            <p:cNvGrpSpPr/>
            <p:nvPr/>
          </p:nvGrpSpPr>
          <p:grpSpPr>
            <a:xfrm>
              <a:off x="990600" y="3352800"/>
              <a:ext cx="914400" cy="1371600"/>
              <a:chOff x="838200" y="2133600"/>
              <a:chExt cx="990600" cy="1981200"/>
            </a:xfrm>
          </p:grpSpPr>
          <p:sp>
            <p:nvSpPr>
              <p:cNvPr id="62" name="Bent Arrow 61"/>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Bent Arrow 62"/>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 name="Group 45"/>
            <p:cNvGrpSpPr/>
            <p:nvPr/>
          </p:nvGrpSpPr>
          <p:grpSpPr>
            <a:xfrm>
              <a:off x="990600" y="5029200"/>
              <a:ext cx="914400" cy="1371600"/>
              <a:chOff x="838200" y="2133600"/>
              <a:chExt cx="990600" cy="1981200"/>
            </a:xfrm>
          </p:grpSpPr>
          <p:sp>
            <p:nvSpPr>
              <p:cNvPr id="60" name="Bent Arrow 59"/>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Bent Arrow 60"/>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8" name="Rounded Rectangle 4"/>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209801" y="1981202"/>
              <a:ext cx="2895601" cy="5062871"/>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Large Plates of Nephi</a:t>
              </a:r>
            </a:p>
          </p:txBody>
        </p:sp>
      </p:grpSp>
      <p:grpSp>
        <p:nvGrpSpPr>
          <p:cNvPr id="66" name="Group 37"/>
          <p:cNvGrpSpPr/>
          <p:nvPr/>
        </p:nvGrpSpPr>
        <p:grpSpPr>
          <a:xfrm>
            <a:off x="8458200" y="5181600"/>
            <a:ext cx="1066800" cy="1295400"/>
            <a:chOff x="152400" y="381000"/>
            <a:chExt cx="3849028" cy="5410199"/>
          </a:xfrm>
        </p:grpSpPr>
        <p:grpSp>
          <p:nvGrpSpPr>
            <p:cNvPr id="67" name="Group 1"/>
            <p:cNvGrpSpPr/>
            <p:nvPr/>
          </p:nvGrpSpPr>
          <p:grpSpPr>
            <a:xfrm>
              <a:off x="533400" y="381000"/>
              <a:ext cx="3468028" cy="5410199"/>
              <a:chOff x="357468" y="1120587"/>
              <a:chExt cx="2788222" cy="4572001"/>
            </a:xfrm>
          </p:grpSpPr>
          <p:grpSp>
            <p:nvGrpSpPr>
              <p:cNvPr id="72" name="Group 13"/>
              <p:cNvGrpSpPr/>
              <p:nvPr/>
            </p:nvGrpSpPr>
            <p:grpSpPr>
              <a:xfrm>
                <a:off x="357468" y="1120587"/>
                <a:ext cx="2788222" cy="4572001"/>
                <a:chOff x="1066800" y="1066799"/>
                <a:chExt cx="2230577" cy="3352801"/>
              </a:xfrm>
            </p:grpSpPr>
            <p:sp>
              <p:nvSpPr>
                <p:cNvPr id="74" name="Rounded Rectangle 73"/>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1086770" y="1491458"/>
                <a:ext cx="1676399" cy="3313127"/>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Small Plates of Nephi</a:t>
                </a:r>
              </a:p>
            </p:txBody>
          </p:sp>
        </p:grpSp>
        <p:sp>
          <p:nvSpPr>
            <p:cNvPr id="68" name="Chevron 67"/>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hevron 68"/>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hevron 69"/>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Rectangle 70"/>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7391400" y="4876800"/>
            <a:ext cx="914400" cy="1828800"/>
            <a:chOff x="2057402" y="1656736"/>
            <a:chExt cx="1466633" cy="2412190"/>
          </a:xfrm>
        </p:grpSpPr>
        <p:sp>
          <p:nvSpPr>
            <p:cNvPr id="79" name="Oval 78"/>
            <p:cNvSpPr/>
            <p:nvPr/>
          </p:nvSpPr>
          <p:spPr>
            <a:xfrm rot="20950279">
              <a:off x="2057402" y="3040512"/>
              <a:ext cx="427501" cy="19817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20950279">
              <a:off x="3096534" y="3040512"/>
              <a:ext cx="427501" cy="19817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p:nvSpPr>
          <p:spPr>
            <a:xfrm>
              <a:off x="2438402" y="2438402"/>
              <a:ext cx="742238" cy="1409442"/>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20950279">
              <a:off x="2359882" y="3814751"/>
              <a:ext cx="422398" cy="2541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19846626">
              <a:off x="2885047" y="2397055"/>
              <a:ext cx="326730" cy="763222"/>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20950279">
              <a:off x="2731002" y="3814752"/>
              <a:ext cx="422398" cy="2541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p:cNvSpPr/>
            <p:nvPr/>
          </p:nvSpPr>
          <p:spPr>
            <a:xfrm rot="1753374" flipH="1">
              <a:off x="2365481" y="2397055"/>
              <a:ext cx="326730" cy="763222"/>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2412720" y="1735651"/>
              <a:ext cx="742238" cy="8674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ouble Wave 86"/>
            <p:cNvSpPr/>
            <p:nvPr/>
          </p:nvSpPr>
          <p:spPr>
            <a:xfrm rot="21307692">
              <a:off x="3078418" y="1809044"/>
              <a:ext cx="219841" cy="638737"/>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ouble Wave 87"/>
            <p:cNvSpPr/>
            <p:nvPr/>
          </p:nvSpPr>
          <p:spPr>
            <a:xfrm rot="407729">
              <a:off x="2292725" y="1804733"/>
              <a:ext cx="197834" cy="638739"/>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5400000">
              <a:off x="2574925" y="1415565"/>
              <a:ext cx="431276" cy="91361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rot="5400000">
              <a:off x="2720798" y="1386682"/>
              <a:ext cx="124054" cy="103632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rot="2009698">
              <a:off x="2701403" y="2496715"/>
              <a:ext cx="116926" cy="108396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2264664" y="3207408"/>
              <a:ext cx="345440" cy="434188"/>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81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A0D9DA92-2AE2-4CE0-A9A0-26F6A81AA26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835152" y="874777"/>
            <a:ext cx="8763000" cy="4524315"/>
          </a:xfrm>
          <a:prstGeom prst="rect">
            <a:avLst/>
          </a:prstGeom>
          <a:noFill/>
        </p:spPr>
        <p:txBody>
          <a:bodyPr wrap="square" rtlCol="0">
            <a:spAutoFit/>
          </a:bodyPr>
          <a:lstStyle/>
          <a:p>
            <a:pPr fontAlgn="base"/>
            <a:r>
              <a:rPr lang="en-US" sz="1600" dirty="0">
                <a:solidFill>
                  <a:schemeClr val="bg2"/>
                </a:solidFill>
              </a:rPr>
              <a:t>Joseph Smith started with Mormon’s abridgment of the large plates of Nephi—the secular history. </a:t>
            </a:r>
          </a:p>
          <a:p>
            <a:pPr fontAlgn="base"/>
            <a:endParaRPr lang="en-US" sz="1600" dirty="0">
              <a:solidFill>
                <a:schemeClr val="bg2"/>
              </a:solidFill>
            </a:endParaRPr>
          </a:p>
          <a:p>
            <a:pPr fontAlgn="base"/>
            <a:r>
              <a:rPr lang="en-US" sz="1600" dirty="0">
                <a:solidFill>
                  <a:schemeClr val="bg2"/>
                </a:solidFill>
              </a:rPr>
              <a:t>Martin Harris, who was the Prophet’s scribe for this portion of the translation, lost 116 pages of the manuscript. </a:t>
            </a:r>
          </a:p>
          <a:p>
            <a:pPr fontAlgn="base"/>
            <a:endParaRPr lang="en-US" sz="1600" dirty="0">
              <a:solidFill>
                <a:schemeClr val="bg2"/>
              </a:solidFill>
            </a:endParaRPr>
          </a:p>
          <a:p>
            <a:pPr fontAlgn="base"/>
            <a:r>
              <a:rPr lang="en-US" sz="1600" dirty="0">
                <a:solidFill>
                  <a:schemeClr val="bg2"/>
                </a:solidFill>
              </a:rPr>
              <a:t>The Lord revealed to Joseph Smith that wicked men had obtained those pages and changed the words (see D&amp;C 10:8–10).</a:t>
            </a:r>
          </a:p>
          <a:p>
            <a:pPr fontAlgn="base"/>
            <a:endParaRPr lang="en-US" sz="1600" dirty="0">
              <a:solidFill>
                <a:schemeClr val="bg2"/>
              </a:solidFill>
            </a:endParaRPr>
          </a:p>
          <a:p>
            <a:pPr fontAlgn="base"/>
            <a:r>
              <a:rPr lang="en-US" sz="1600" dirty="0">
                <a:solidFill>
                  <a:schemeClr val="bg2"/>
                </a:solidFill>
              </a:rPr>
              <a:t>If Joseph had translated the same material again, those men would have claimed that he was not a prophet because he could not translate the book the same way twice (see D&amp;C 10:11–19). </a:t>
            </a:r>
          </a:p>
          <a:p>
            <a:pPr fontAlgn="base"/>
            <a:endParaRPr lang="en-US" sz="1600" dirty="0">
              <a:solidFill>
                <a:schemeClr val="bg2"/>
              </a:solidFill>
            </a:endParaRPr>
          </a:p>
          <a:p>
            <a:pPr fontAlgn="base"/>
            <a:r>
              <a:rPr lang="en-US" sz="1600" dirty="0">
                <a:solidFill>
                  <a:schemeClr val="bg2"/>
                </a:solidFill>
              </a:rPr>
              <a:t>The Lord told Joseph not to translate that part again but to translate the small plates of Nephi that Mormon had included with his abridgment of the large plates (see D&amp;C 10:30–45). </a:t>
            </a:r>
          </a:p>
          <a:p>
            <a:pPr fontAlgn="base"/>
            <a:endParaRPr lang="en-US" sz="1600" dirty="0">
              <a:solidFill>
                <a:schemeClr val="bg2"/>
              </a:solidFill>
            </a:endParaRPr>
          </a:p>
          <a:p>
            <a:pPr fontAlgn="base"/>
            <a:r>
              <a:rPr lang="en-US" sz="1600" dirty="0">
                <a:solidFill>
                  <a:schemeClr val="bg2"/>
                </a:solidFill>
              </a:rPr>
              <a:t>Thus, Words of Mormon helps us see how the Lord prepared a way to frustrate the </a:t>
            </a:r>
          </a:p>
          <a:p>
            <a:pPr fontAlgn="base"/>
            <a:r>
              <a:rPr lang="en-US" sz="1600" dirty="0">
                <a:solidFill>
                  <a:schemeClr val="bg2"/>
                </a:solidFill>
              </a:rPr>
              <a:t>plan of wicked men and to include scripture that not only covered the same time</a:t>
            </a:r>
          </a:p>
          <a:p>
            <a:pPr fontAlgn="base"/>
            <a:r>
              <a:rPr lang="en-US" sz="1600" dirty="0">
                <a:solidFill>
                  <a:schemeClr val="bg2"/>
                </a:solidFill>
              </a:rPr>
              <a:t> period as the lost manuscript but provided “greater views upon</a:t>
            </a:r>
          </a:p>
          <a:p>
            <a:pPr fontAlgn="base"/>
            <a:r>
              <a:rPr lang="en-US" sz="1600" dirty="0">
                <a:solidFill>
                  <a:schemeClr val="bg2"/>
                </a:solidFill>
              </a:rPr>
              <a:t>[the Lord’s] gospel” (D&amp;C 10:45). </a:t>
            </a:r>
          </a:p>
        </p:txBody>
      </p:sp>
      <p:sp>
        <p:nvSpPr>
          <p:cNvPr id="5" name="TextBox 4"/>
          <p:cNvSpPr txBox="1"/>
          <p:nvPr/>
        </p:nvSpPr>
        <p:spPr>
          <a:xfrm>
            <a:off x="1524000" y="0"/>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rPr>
              <a:t>Joseph Smith Translated</a:t>
            </a:r>
          </a:p>
        </p:txBody>
      </p:sp>
      <p:grpSp>
        <p:nvGrpSpPr>
          <p:cNvPr id="2" name="Group 57"/>
          <p:cNvGrpSpPr/>
          <p:nvPr/>
        </p:nvGrpSpPr>
        <p:grpSpPr>
          <a:xfrm>
            <a:off x="7315200" y="5181600"/>
            <a:ext cx="1066800" cy="1219200"/>
            <a:chOff x="990600" y="914402"/>
            <a:chExt cx="4652682" cy="6575612"/>
          </a:xfrm>
        </p:grpSpPr>
        <p:sp>
          <p:nvSpPr>
            <p:cNvPr id="52" name="Rounded Rectangle 51"/>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2"/>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3"/>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1"/>
            <p:cNvGrpSpPr/>
            <p:nvPr/>
          </p:nvGrpSpPr>
          <p:grpSpPr>
            <a:xfrm>
              <a:off x="990600" y="1905000"/>
              <a:ext cx="914400" cy="1371600"/>
              <a:chOff x="838200" y="2133600"/>
              <a:chExt cx="990600" cy="1981200"/>
            </a:xfrm>
          </p:grpSpPr>
          <p:sp>
            <p:nvSpPr>
              <p:cNvPr id="64" name="Bent Arrow 63"/>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Bent Arrow 64"/>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42"/>
            <p:cNvGrpSpPr/>
            <p:nvPr/>
          </p:nvGrpSpPr>
          <p:grpSpPr>
            <a:xfrm>
              <a:off x="990600" y="3352800"/>
              <a:ext cx="914400" cy="1371600"/>
              <a:chOff x="838200" y="2133600"/>
              <a:chExt cx="990600" cy="1981200"/>
            </a:xfrm>
          </p:grpSpPr>
          <p:sp>
            <p:nvSpPr>
              <p:cNvPr id="62" name="Bent Arrow 61"/>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Bent Arrow 62"/>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p:cNvGrpSpPr/>
            <p:nvPr/>
          </p:nvGrpSpPr>
          <p:grpSpPr>
            <a:xfrm>
              <a:off x="990600" y="5029200"/>
              <a:ext cx="914400" cy="1371600"/>
              <a:chOff x="838200" y="2133600"/>
              <a:chExt cx="990600" cy="1981200"/>
            </a:xfrm>
          </p:grpSpPr>
          <p:sp>
            <p:nvSpPr>
              <p:cNvPr id="60" name="Bent Arrow 59"/>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Bent Arrow 60"/>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8" name="Rounded Rectangle 4"/>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209801" y="1981202"/>
              <a:ext cx="2895601" cy="5062871"/>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Large Plates of Nephi</a:t>
              </a:r>
            </a:p>
          </p:txBody>
        </p:sp>
      </p:grpSp>
      <p:grpSp>
        <p:nvGrpSpPr>
          <p:cNvPr id="47" name="Group 46"/>
          <p:cNvGrpSpPr/>
          <p:nvPr/>
        </p:nvGrpSpPr>
        <p:grpSpPr>
          <a:xfrm>
            <a:off x="8686800" y="4114800"/>
            <a:ext cx="1219200" cy="2514600"/>
            <a:chOff x="3394039" y="685800"/>
            <a:chExt cx="1533510" cy="3445366"/>
          </a:xfrm>
        </p:grpSpPr>
        <p:sp>
          <p:nvSpPr>
            <p:cNvPr id="48" name="Oval 47"/>
            <p:cNvSpPr/>
            <p:nvPr/>
          </p:nvSpPr>
          <p:spPr>
            <a:xfrm rot="19338880">
              <a:off x="4671376" y="2473671"/>
              <a:ext cx="256173" cy="41253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933618">
              <a:off x="3443066" y="2474928"/>
              <a:ext cx="256173" cy="41253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1297750" flipH="1">
              <a:off x="3394039" y="2337051"/>
              <a:ext cx="386619" cy="410347"/>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20302250">
              <a:off x="4523594" y="2350498"/>
              <a:ext cx="386619" cy="410347"/>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4886474">
              <a:off x="4127207" y="3704007"/>
              <a:ext cx="279987" cy="574327"/>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4886474">
              <a:off x="3746207" y="3704009"/>
              <a:ext cx="279987" cy="574327"/>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a:off x="4061789" y="2799566"/>
              <a:ext cx="504763" cy="1170291"/>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263894">
              <a:off x="3733417" y="2749162"/>
              <a:ext cx="453489" cy="1241778"/>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1375821">
              <a:off x="3566577" y="1629739"/>
              <a:ext cx="386619" cy="99392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20337671">
              <a:off x="4370377" y="1649993"/>
              <a:ext cx="386619" cy="9680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a:off x="3721014" y="1637830"/>
              <a:ext cx="859152" cy="1257770"/>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3806930" y="934156"/>
              <a:ext cx="687322" cy="95203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Manual Input 93"/>
            <p:cNvSpPr/>
            <p:nvPr/>
          </p:nvSpPr>
          <p:spPr>
            <a:xfrm rot="7269359" flipV="1">
              <a:off x="4107563" y="1670088"/>
              <a:ext cx="449080" cy="142446"/>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Manual Input 94"/>
            <p:cNvSpPr/>
            <p:nvPr/>
          </p:nvSpPr>
          <p:spPr>
            <a:xfrm rot="14330641" flipH="1" flipV="1">
              <a:off x="3763902" y="1670088"/>
              <a:ext cx="449080" cy="142446"/>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763972" y="809978"/>
              <a:ext cx="816195" cy="95203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a:endCxn id="78" idx="2"/>
            </p:cNvCxnSpPr>
            <p:nvPr/>
          </p:nvCxnSpPr>
          <p:spPr>
            <a:xfrm flipH="1">
              <a:off x="4150590" y="1916540"/>
              <a:ext cx="25778" cy="9790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rapezoid 97"/>
            <p:cNvSpPr/>
            <p:nvPr/>
          </p:nvSpPr>
          <p:spPr>
            <a:xfrm>
              <a:off x="3693459" y="2779059"/>
              <a:ext cx="899493" cy="171104"/>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ame 98"/>
            <p:cNvSpPr/>
            <p:nvPr/>
          </p:nvSpPr>
          <p:spPr>
            <a:xfrm>
              <a:off x="4114800" y="2743200"/>
              <a:ext cx="128873" cy="206963"/>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Wave 99"/>
            <p:cNvSpPr/>
            <p:nvPr/>
          </p:nvSpPr>
          <p:spPr>
            <a:xfrm>
              <a:off x="3892845" y="685800"/>
              <a:ext cx="773237" cy="455319"/>
            </a:xfrm>
            <a:prstGeom prst="wave">
              <a:avLst>
                <a:gd name="adj1" fmla="val 13676"/>
                <a:gd name="adj2" fmla="val -10000"/>
              </a:avLst>
            </a:pr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ardrop 100"/>
            <p:cNvSpPr/>
            <p:nvPr/>
          </p:nvSpPr>
          <p:spPr>
            <a:xfrm rot="711584">
              <a:off x="3693689" y="792174"/>
              <a:ext cx="300703" cy="579496"/>
            </a:xfrm>
            <a:prstGeom prst="teardrop">
              <a:avLst/>
            </a:pr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15873315">
              <a:off x="3996378" y="2825513"/>
              <a:ext cx="268567" cy="618628"/>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225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26"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80">
                                          <p:stCondLst>
                                            <p:cond delay="0"/>
                                          </p:stCondLst>
                                        </p:cTn>
                                        <p:tgtEl>
                                          <p:spTgt spid="47"/>
                                        </p:tgtEl>
                                      </p:cBhvr>
                                    </p:animEffect>
                                    <p:anim calcmode="lin" valueType="num">
                                      <p:cBhvr>
                                        <p:cTn id="13"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8" dur="26">
                                          <p:stCondLst>
                                            <p:cond delay="650"/>
                                          </p:stCondLst>
                                        </p:cTn>
                                        <p:tgtEl>
                                          <p:spTgt spid="47"/>
                                        </p:tgtEl>
                                      </p:cBhvr>
                                      <p:to x="100000" y="60000"/>
                                    </p:animScale>
                                    <p:animScale>
                                      <p:cBhvr>
                                        <p:cTn id="19" dur="166" decel="50000">
                                          <p:stCondLst>
                                            <p:cond delay="676"/>
                                          </p:stCondLst>
                                        </p:cTn>
                                        <p:tgtEl>
                                          <p:spTgt spid="47"/>
                                        </p:tgtEl>
                                      </p:cBhvr>
                                      <p:to x="100000" y="100000"/>
                                    </p:animScale>
                                    <p:animScale>
                                      <p:cBhvr>
                                        <p:cTn id="20" dur="26">
                                          <p:stCondLst>
                                            <p:cond delay="1312"/>
                                          </p:stCondLst>
                                        </p:cTn>
                                        <p:tgtEl>
                                          <p:spTgt spid="47"/>
                                        </p:tgtEl>
                                      </p:cBhvr>
                                      <p:to x="100000" y="80000"/>
                                    </p:animScale>
                                    <p:animScale>
                                      <p:cBhvr>
                                        <p:cTn id="21" dur="166" decel="50000">
                                          <p:stCondLst>
                                            <p:cond delay="1338"/>
                                          </p:stCondLst>
                                        </p:cTn>
                                        <p:tgtEl>
                                          <p:spTgt spid="47"/>
                                        </p:tgtEl>
                                      </p:cBhvr>
                                      <p:to x="100000" y="100000"/>
                                    </p:animScale>
                                    <p:animScale>
                                      <p:cBhvr>
                                        <p:cTn id="22" dur="26">
                                          <p:stCondLst>
                                            <p:cond delay="1642"/>
                                          </p:stCondLst>
                                        </p:cTn>
                                        <p:tgtEl>
                                          <p:spTgt spid="47"/>
                                        </p:tgtEl>
                                      </p:cBhvr>
                                      <p:to x="100000" y="90000"/>
                                    </p:animScale>
                                    <p:animScale>
                                      <p:cBhvr>
                                        <p:cTn id="23" dur="166" decel="50000">
                                          <p:stCondLst>
                                            <p:cond delay="1668"/>
                                          </p:stCondLst>
                                        </p:cTn>
                                        <p:tgtEl>
                                          <p:spTgt spid="47"/>
                                        </p:tgtEl>
                                      </p:cBhvr>
                                      <p:to x="100000" y="100000"/>
                                    </p:animScale>
                                    <p:animScale>
                                      <p:cBhvr>
                                        <p:cTn id="24" dur="26">
                                          <p:stCondLst>
                                            <p:cond delay="1808"/>
                                          </p:stCondLst>
                                        </p:cTn>
                                        <p:tgtEl>
                                          <p:spTgt spid="47"/>
                                        </p:tgtEl>
                                      </p:cBhvr>
                                      <p:to x="100000" y="95000"/>
                                    </p:animScale>
                                    <p:animScale>
                                      <p:cBhvr>
                                        <p:cTn id="25" dur="166" decel="50000">
                                          <p:stCondLst>
                                            <p:cond delay="1834"/>
                                          </p:stCondLst>
                                        </p:cTn>
                                        <p:tgtEl>
                                          <p:spTgt spid="4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
                                            <p:txEl>
                                              <p:pRg st="12" end="12"/>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2D94F289-1591-48D7-A902-3649894CAC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117113"/>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rPr>
              <a:t>       Mormon</a:t>
            </a:r>
          </a:p>
        </p:txBody>
      </p:sp>
      <p:sp>
        <p:nvSpPr>
          <p:cNvPr id="31" name="TextBox 30"/>
          <p:cNvSpPr txBox="1"/>
          <p:nvPr/>
        </p:nvSpPr>
        <p:spPr>
          <a:xfrm>
            <a:off x="292608" y="610136"/>
            <a:ext cx="8165592" cy="6001643"/>
          </a:xfrm>
          <a:prstGeom prst="rect">
            <a:avLst/>
          </a:prstGeom>
          <a:noFill/>
        </p:spPr>
        <p:txBody>
          <a:bodyPr wrap="square" rtlCol="0">
            <a:spAutoFit/>
          </a:bodyPr>
          <a:lstStyle/>
          <a:p>
            <a:pPr fontAlgn="base"/>
            <a:r>
              <a:rPr lang="en-US" sz="1600" dirty="0">
                <a:solidFill>
                  <a:schemeClr val="bg2"/>
                </a:solidFill>
              </a:rPr>
              <a:t>He was born around AD 310 </a:t>
            </a:r>
          </a:p>
          <a:p>
            <a:pPr fontAlgn="base"/>
            <a:endParaRPr lang="en-US" sz="1600" dirty="0">
              <a:solidFill>
                <a:schemeClr val="bg2"/>
              </a:solidFill>
            </a:endParaRPr>
          </a:p>
          <a:p>
            <a:pPr fontAlgn="base"/>
            <a:r>
              <a:rPr lang="en-US" sz="1600" dirty="0">
                <a:solidFill>
                  <a:schemeClr val="bg2"/>
                </a:solidFill>
              </a:rPr>
              <a:t>At 10 years of age he was visited by </a:t>
            </a:r>
            <a:r>
              <a:rPr lang="en-US" sz="1600" dirty="0" err="1">
                <a:solidFill>
                  <a:schemeClr val="bg2"/>
                </a:solidFill>
              </a:rPr>
              <a:t>Ammaron</a:t>
            </a:r>
            <a:r>
              <a:rPr lang="en-US" sz="1600" dirty="0">
                <a:solidFill>
                  <a:schemeClr val="bg2"/>
                </a:solidFill>
              </a:rPr>
              <a:t> (the Prophet who had the responsibility of the records) and gave Mormon the records (Mormon 1:2)</a:t>
            </a:r>
          </a:p>
          <a:p>
            <a:pPr fontAlgn="base"/>
            <a:endParaRPr lang="en-US" sz="1600" dirty="0">
              <a:solidFill>
                <a:schemeClr val="bg2"/>
              </a:solidFill>
            </a:endParaRPr>
          </a:p>
          <a:p>
            <a:pPr fontAlgn="base"/>
            <a:r>
              <a:rPr lang="en-US" sz="1600" dirty="0">
                <a:solidFill>
                  <a:schemeClr val="bg2"/>
                </a:solidFill>
              </a:rPr>
              <a:t>The following year Mormon was taken to </a:t>
            </a:r>
            <a:r>
              <a:rPr lang="en-US" sz="1600" dirty="0" err="1">
                <a:solidFill>
                  <a:schemeClr val="bg2"/>
                </a:solidFill>
              </a:rPr>
              <a:t>Zarahemla</a:t>
            </a:r>
            <a:r>
              <a:rPr lang="en-US" sz="1600" dirty="0">
                <a:solidFill>
                  <a:schemeClr val="bg2"/>
                </a:solidFill>
              </a:rPr>
              <a:t> by his father, also called Mormon</a:t>
            </a:r>
          </a:p>
          <a:p>
            <a:pPr fontAlgn="base"/>
            <a:endParaRPr lang="en-US" sz="1600" dirty="0">
              <a:solidFill>
                <a:schemeClr val="bg2"/>
              </a:solidFill>
            </a:endParaRPr>
          </a:p>
          <a:p>
            <a:pPr fontAlgn="base"/>
            <a:r>
              <a:rPr lang="en-US" sz="1600" dirty="0">
                <a:solidFill>
                  <a:schemeClr val="bg2"/>
                </a:solidFill>
              </a:rPr>
              <a:t>At age 15 he was visited by Jesus (Mormon 1:15)</a:t>
            </a:r>
          </a:p>
          <a:p>
            <a:pPr fontAlgn="base"/>
            <a:endParaRPr lang="en-US" sz="1600" dirty="0">
              <a:solidFill>
                <a:schemeClr val="bg2"/>
              </a:solidFill>
            </a:endParaRPr>
          </a:p>
          <a:p>
            <a:pPr fontAlgn="base"/>
            <a:r>
              <a:rPr lang="en-US" sz="1600" dirty="0">
                <a:solidFill>
                  <a:schemeClr val="bg2"/>
                </a:solidFill>
              </a:rPr>
              <a:t>He commanded the </a:t>
            </a:r>
            <a:r>
              <a:rPr lang="en-US" sz="1600" dirty="0" err="1">
                <a:solidFill>
                  <a:schemeClr val="bg2"/>
                </a:solidFill>
              </a:rPr>
              <a:t>Nephite</a:t>
            </a:r>
            <a:r>
              <a:rPr lang="en-US" sz="1600" dirty="0">
                <a:solidFill>
                  <a:schemeClr val="bg2"/>
                </a:solidFill>
              </a:rPr>
              <a:t> forces from the time he was sixteen until the final battle at </a:t>
            </a:r>
            <a:r>
              <a:rPr lang="en-US" sz="1600" dirty="0" err="1">
                <a:solidFill>
                  <a:schemeClr val="bg2"/>
                </a:solidFill>
              </a:rPr>
              <a:t>Cumorah</a:t>
            </a:r>
            <a:r>
              <a:rPr lang="en-US" sz="1600" dirty="0">
                <a:solidFill>
                  <a:schemeClr val="bg2"/>
                </a:solidFill>
              </a:rPr>
              <a:t> (Mormon 2:1-2)</a:t>
            </a:r>
          </a:p>
          <a:p>
            <a:pPr fontAlgn="base"/>
            <a:endParaRPr lang="en-US" sz="1600" dirty="0">
              <a:solidFill>
                <a:schemeClr val="bg2"/>
              </a:solidFill>
            </a:endParaRPr>
          </a:p>
          <a:p>
            <a:pPr fontAlgn="base"/>
            <a:r>
              <a:rPr lang="en-US" sz="1600" dirty="0">
                <a:solidFill>
                  <a:schemeClr val="bg2"/>
                </a:solidFill>
              </a:rPr>
              <a:t>At age 24 he went and got the plates and started to abridge the </a:t>
            </a:r>
            <a:r>
              <a:rPr lang="en-US" sz="1600" dirty="0" err="1">
                <a:solidFill>
                  <a:schemeClr val="bg2"/>
                </a:solidFill>
              </a:rPr>
              <a:t>Nephite</a:t>
            </a:r>
            <a:r>
              <a:rPr lang="en-US" sz="1600" dirty="0">
                <a:solidFill>
                  <a:schemeClr val="bg2"/>
                </a:solidFill>
              </a:rPr>
              <a:t> records</a:t>
            </a:r>
          </a:p>
          <a:p>
            <a:pPr fontAlgn="base"/>
            <a:endParaRPr lang="en-US" sz="1600" dirty="0">
              <a:solidFill>
                <a:schemeClr val="bg2"/>
              </a:solidFill>
            </a:endParaRPr>
          </a:p>
          <a:p>
            <a:pPr fontAlgn="base"/>
            <a:r>
              <a:rPr lang="en-US" sz="1600" dirty="0">
                <a:solidFill>
                  <a:schemeClr val="bg2"/>
                </a:solidFill>
              </a:rPr>
              <a:t>He was chosen to finalize the ultimate structure and content of the Book of Mormon, with the help of his son, Moroni</a:t>
            </a:r>
          </a:p>
          <a:p>
            <a:pPr fontAlgn="base"/>
            <a:endParaRPr lang="en-US" sz="1600" dirty="0">
              <a:solidFill>
                <a:schemeClr val="bg2"/>
              </a:solidFill>
            </a:endParaRPr>
          </a:p>
          <a:p>
            <a:pPr fontAlgn="base"/>
            <a:r>
              <a:rPr lang="en-US" sz="1600" dirty="0">
                <a:solidFill>
                  <a:schemeClr val="bg2"/>
                </a:solidFill>
              </a:rPr>
              <a:t>He witnessed the destruction of nearly a half million of his people</a:t>
            </a:r>
          </a:p>
          <a:p>
            <a:pPr fontAlgn="base"/>
            <a:r>
              <a:rPr lang="en-US" sz="1600" dirty="0">
                <a:solidFill>
                  <a:schemeClr val="bg2"/>
                </a:solidFill>
              </a:rPr>
              <a:t>(Mormon 6)</a:t>
            </a:r>
          </a:p>
          <a:p>
            <a:pPr fontAlgn="base"/>
            <a:endParaRPr lang="en-US" sz="1600" dirty="0">
              <a:solidFill>
                <a:schemeClr val="bg2"/>
              </a:solidFill>
            </a:endParaRPr>
          </a:p>
          <a:p>
            <a:pPr fontAlgn="base"/>
            <a:r>
              <a:rPr lang="en-US" sz="1600" dirty="0">
                <a:solidFill>
                  <a:schemeClr val="bg2"/>
                </a:solidFill>
              </a:rPr>
              <a:t>Mormon was killed by the </a:t>
            </a:r>
            <a:r>
              <a:rPr lang="en-US" sz="1600" dirty="0" err="1">
                <a:solidFill>
                  <a:schemeClr val="bg2"/>
                </a:solidFill>
              </a:rPr>
              <a:t>Lamanites</a:t>
            </a:r>
            <a:r>
              <a:rPr lang="en-US" sz="1600" dirty="0">
                <a:solidFill>
                  <a:schemeClr val="bg2"/>
                </a:solidFill>
              </a:rPr>
              <a:t> around AD 385 (Mormon 8:3,5) leaving Moroni to finish the work of the Lord</a:t>
            </a:r>
          </a:p>
          <a:p>
            <a:pPr fontAlgn="base"/>
            <a:endParaRPr lang="en-US" sz="1600" dirty="0">
              <a:solidFill>
                <a:schemeClr val="bg2"/>
              </a:solidFill>
            </a:endParaRPr>
          </a:p>
          <a:p>
            <a:pPr fontAlgn="base"/>
            <a:r>
              <a:rPr lang="en-US" sz="1600" dirty="0">
                <a:solidFill>
                  <a:schemeClr val="bg2"/>
                </a:solidFill>
              </a:rPr>
              <a:t>Who’s Who</a:t>
            </a:r>
          </a:p>
        </p:txBody>
      </p:sp>
      <p:grpSp>
        <p:nvGrpSpPr>
          <p:cNvPr id="165" name="Group 164"/>
          <p:cNvGrpSpPr/>
          <p:nvPr/>
        </p:nvGrpSpPr>
        <p:grpSpPr>
          <a:xfrm>
            <a:off x="9268968" y="1914144"/>
            <a:ext cx="1295400" cy="3048000"/>
            <a:chOff x="2133600" y="3124200"/>
            <a:chExt cx="1209964" cy="3352800"/>
          </a:xfrm>
        </p:grpSpPr>
        <p:grpSp>
          <p:nvGrpSpPr>
            <p:cNvPr id="166" name="Group 285"/>
            <p:cNvGrpSpPr/>
            <p:nvPr/>
          </p:nvGrpSpPr>
          <p:grpSpPr>
            <a:xfrm rot="17194410">
              <a:off x="2764132" y="5999335"/>
              <a:ext cx="359123" cy="509595"/>
              <a:chOff x="4934260" y="5008578"/>
              <a:chExt cx="373811" cy="553131"/>
            </a:xfrm>
          </p:grpSpPr>
          <p:sp>
            <p:nvSpPr>
              <p:cNvPr id="244" name="Oval 3"/>
              <p:cNvSpPr/>
              <p:nvPr/>
            </p:nvSpPr>
            <p:spPr>
              <a:xfrm rot="2385655">
                <a:off x="4934260" y="5008578"/>
                <a:ext cx="373811" cy="553131"/>
              </a:xfrm>
              <a:prstGeom prst="ellipse">
                <a:avLst/>
              </a:prstGeom>
              <a:solidFill>
                <a:srgbClr val="BD83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4"/>
              <p:cNvSpPr/>
              <p:nvPr/>
            </p:nvSpPr>
            <p:spPr>
              <a:xfrm rot="2385655">
                <a:off x="4958925" y="5096340"/>
                <a:ext cx="348365" cy="38278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284"/>
            <p:cNvGrpSpPr/>
            <p:nvPr/>
          </p:nvGrpSpPr>
          <p:grpSpPr>
            <a:xfrm>
              <a:off x="2379689" y="5993567"/>
              <a:ext cx="376003" cy="483433"/>
              <a:chOff x="4934260" y="5008578"/>
              <a:chExt cx="373811" cy="553131"/>
            </a:xfrm>
          </p:grpSpPr>
          <p:sp>
            <p:nvSpPr>
              <p:cNvPr id="242" name="Oval 6"/>
              <p:cNvSpPr/>
              <p:nvPr/>
            </p:nvSpPr>
            <p:spPr>
              <a:xfrm rot="2385655">
                <a:off x="4934260" y="5008578"/>
                <a:ext cx="373811" cy="553131"/>
              </a:xfrm>
              <a:prstGeom prst="ellipse">
                <a:avLst/>
              </a:prstGeom>
              <a:solidFill>
                <a:srgbClr val="BD83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7"/>
              <p:cNvSpPr/>
              <p:nvPr/>
            </p:nvSpPr>
            <p:spPr>
              <a:xfrm rot="2385655">
                <a:off x="4958925" y="5096340"/>
                <a:ext cx="348365" cy="38278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Oval 167"/>
            <p:cNvSpPr/>
            <p:nvPr/>
          </p:nvSpPr>
          <p:spPr>
            <a:xfrm>
              <a:off x="3048000" y="4648200"/>
              <a:ext cx="263506" cy="762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2209800" y="4724400"/>
              <a:ext cx="263506"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rot="20102191">
              <a:off x="2826865" y="4306248"/>
              <a:ext cx="454262" cy="607411"/>
            </a:xfrm>
            <a:prstGeom prst="trapezoid">
              <a:avLst>
                <a:gd name="adj" fmla="val 3413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rot="1327004">
              <a:off x="2226974" y="4287357"/>
              <a:ext cx="454262" cy="632639"/>
            </a:xfrm>
            <a:prstGeom prst="trapezoid">
              <a:avLst>
                <a:gd name="adj" fmla="val 3413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p:cNvSpPr/>
            <p:nvPr/>
          </p:nvSpPr>
          <p:spPr>
            <a:xfrm>
              <a:off x="2286000" y="4285379"/>
              <a:ext cx="898237" cy="1124822"/>
            </a:xfrm>
            <a:prstGeom prst="trapezoid">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25"/>
            <p:cNvGrpSpPr/>
            <p:nvPr/>
          </p:nvGrpSpPr>
          <p:grpSpPr>
            <a:xfrm>
              <a:off x="2480714" y="4105564"/>
              <a:ext cx="546919" cy="609600"/>
              <a:chOff x="2321193" y="914400"/>
              <a:chExt cx="1962699" cy="2187638"/>
            </a:xfrm>
          </p:grpSpPr>
          <p:sp>
            <p:nvSpPr>
              <p:cNvPr id="236" name="Oval 17"/>
              <p:cNvSpPr/>
              <p:nvPr/>
            </p:nvSpPr>
            <p:spPr>
              <a:xfrm>
                <a:off x="2514600" y="914400"/>
                <a:ext cx="1554480" cy="1295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Pentagon 19"/>
              <p:cNvSpPr/>
              <p:nvPr/>
            </p:nvSpPr>
            <p:spPr>
              <a:xfrm rot="7715010">
                <a:off x="1968160" y="2238635"/>
                <a:ext cx="990601" cy="284535"/>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Pentagon 20"/>
              <p:cNvSpPr/>
              <p:nvPr/>
            </p:nvSpPr>
            <p:spPr>
              <a:xfrm rot="6796692">
                <a:off x="2325189" y="2430609"/>
                <a:ext cx="990600" cy="270404"/>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Pentagon 21"/>
              <p:cNvSpPr/>
              <p:nvPr/>
            </p:nvSpPr>
            <p:spPr>
              <a:xfrm rot="5662573">
                <a:off x="2776493" y="2444492"/>
                <a:ext cx="990600" cy="324492"/>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Pentagon 22"/>
              <p:cNvSpPr/>
              <p:nvPr/>
            </p:nvSpPr>
            <p:spPr>
              <a:xfrm rot="4595082">
                <a:off x="3242812" y="2434930"/>
                <a:ext cx="990600" cy="271500"/>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Pentagon 23"/>
              <p:cNvSpPr/>
              <p:nvPr/>
            </p:nvSpPr>
            <p:spPr>
              <a:xfrm rot="2870494">
                <a:off x="3655529" y="2228408"/>
                <a:ext cx="990600" cy="266127"/>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35"/>
            <p:cNvGrpSpPr/>
            <p:nvPr/>
          </p:nvGrpSpPr>
          <p:grpSpPr>
            <a:xfrm rot="1699902">
              <a:off x="2147930" y="4740678"/>
              <a:ext cx="291183" cy="118991"/>
              <a:chOff x="2209800" y="1905000"/>
              <a:chExt cx="2286000" cy="1066800"/>
            </a:xfrm>
          </p:grpSpPr>
          <p:grpSp>
            <p:nvGrpSpPr>
              <p:cNvPr id="230" name="Group 29"/>
              <p:cNvGrpSpPr/>
              <p:nvPr/>
            </p:nvGrpSpPr>
            <p:grpSpPr>
              <a:xfrm>
                <a:off x="2209800" y="1905000"/>
                <a:ext cx="1066800" cy="1066800"/>
                <a:chOff x="990600" y="1905000"/>
                <a:chExt cx="1066800" cy="1066800"/>
              </a:xfrm>
            </p:grpSpPr>
            <p:sp>
              <p:nvSpPr>
                <p:cNvPr id="234" name="&quot;No&quot; Symbol 233"/>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5" name="Oval 234"/>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32"/>
              <p:cNvGrpSpPr/>
              <p:nvPr/>
            </p:nvGrpSpPr>
            <p:grpSpPr>
              <a:xfrm>
                <a:off x="3429000" y="1905000"/>
                <a:ext cx="1066800" cy="1066800"/>
                <a:chOff x="990600" y="1905000"/>
                <a:chExt cx="1066800" cy="1066800"/>
              </a:xfrm>
            </p:grpSpPr>
            <p:sp>
              <p:nvSpPr>
                <p:cNvPr id="232" name="&quot;No&quot; Symbol 231"/>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Oval 34"/>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5" name="Group 36"/>
            <p:cNvGrpSpPr/>
            <p:nvPr/>
          </p:nvGrpSpPr>
          <p:grpSpPr>
            <a:xfrm rot="20019181">
              <a:off x="3048475" y="4742987"/>
              <a:ext cx="291183" cy="118991"/>
              <a:chOff x="2209800" y="1905000"/>
              <a:chExt cx="2286000" cy="1066800"/>
            </a:xfrm>
          </p:grpSpPr>
          <p:grpSp>
            <p:nvGrpSpPr>
              <p:cNvPr id="224" name="Group 29"/>
              <p:cNvGrpSpPr/>
              <p:nvPr/>
            </p:nvGrpSpPr>
            <p:grpSpPr>
              <a:xfrm>
                <a:off x="2209800" y="1905000"/>
                <a:ext cx="1066800" cy="1066800"/>
                <a:chOff x="990600" y="1905000"/>
                <a:chExt cx="1066800" cy="1066800"/>
              </a:xfrm>
            </p:grpSpPr>
            <p:sp>
              <p:nvSpPr>
                <p:cNvPr id="228" name="&quot;No&quot; Symbol 227"/>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9" name="Oval 228"/>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32"/>
              <p:cNvGrpSpPr/>
              <p:nvPr/>
            </p:nvGrpSpPr>
            <p:grpSpPr>
              <a:xfrm>
                <a:off x="3429000" y="1905000"/>
                <a:ext cx="1066800" cy="1066800"/>
                <a:chOff x="990600" y="1905000"/>
                <a:chExt cx="1066800" cy="1066800"/>
              </a:xfrm>
            </p:grpSpPr>
            <p:sp>
              <p:nvSpPr>
                <p:cNvPr id="226" name="&quot;No&quot; Symbol 225"/>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7" name="Oval 226"/>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6" name="Trapezoid 175"/>
            <p:cNvSpPr/>
            <p:nvPr/>
          </p:nvSpPr>
          <p:spPr>
            <a:xfrm>
              <a:off x="2133600" y="5334000"/>
              <a:ext cx="1209964" cy="914400"/>
            </a:xfrm>
            <a:prstGeom prst="trapezoid">
              <a:avLst>
                <a:gd name="adj" fmla="val 25000"/>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65"/>
            <p:cNvGrpSpPr/>
            <p:nvPr/>
          </p:nvGrpSpPr>
          <p:grpSpPr>
            <a:xfrm rot="10800000" flipH="1" flipV="1">
              <a:off x="2235200" y="6029036"/>
              <a:ext cx="990600" cy="158496"/>
              <a:chOff x="1447800" y="2040716"/>
              <a:chExt cx="3102900" cy="387950"/>
            </a:xfrm>
          </p:grpSpPr>
          <p:sp>
            <p:nvSpPr>
              <p:cNvPr id="218" name="Diagonal Stripe 217"/>
              <p:cNvSpPr/>
              <p:nvPr/>
            </p:nvSpPr>
            <p:spPr>
              <a:xfrm>
                <a:off x="1447800" y="2061571"/>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9" name="Diagonal Stripe 218"/>
              <p:cNvSpPr/>
              <p:nvPr/>
            </p:nvSpPr>
            <p:spPr>
              <a:xfrm>
                <a:off x="1981200" y="2057400"/>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0" name="Diagonal Stripe 219"/>
              <p:cNvSpPr/>
              <p:nvPr/>
            </p:nvSpPr>
            <p:spPr>
              <a:xfrm>
                <a:off x="2514600" y="2053229"/>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1" name="Diagonal Stripe 220"/>
              <p:cNvSpPr/>
              <p:nvPr/>
            </p:nvSpPr>
            <p:spPr>
              <a:xfrm>
                <a:off x="3048000" y="2049058"/>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Diagonal Stripe 221"/>
              <p:cNvSpPr/>
              <p:nvPr/>
            </p:nvSpPr>
            <p:spPr>
              <a:xfrm>
                <a:off x="3581400" y="2044887"/>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Diagonal Stripe 222"/>
              <p:cNvSpPr/>
              <p:nvPr/>
            </p:nvSpPr>
            <p:spPr>
              <a:xfrm>
                <a:off x="4114800" y="2040716"/>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8" name="Group 108"/>
            <p:cNvGrpSpPr/>
            <p:nvPr/>
          </p:nvGrpSpPr>
          <p:grpSpPr>
            <a:xfrm>
              <a:off x="2209800" y="6172199"/>
              <a:ext cx="1087582" cy="152401"/>
              <a:chOff x="1295400" y="2819400"/>
              <a:chExt cx="1327484" cy="304800"/>
            </a:xfrm>
          </p:grpSpPr>
          <p:grpSp>
            <p:nvGrpSpPr>
              <p:cNvPr id="189" name="Group 86"/>
              <p:cNvGrpSpPr/>
              <p:nvPr/>
            </p:nvGrpSpPr>
            <p:grpSpPr>
              <a:xfrm>
                <a:off x="1295400" y="2819400"/>
                <a:ext cx="914400" cy="304800"/>
                <a:chOff x="838200" y="2193636"/>
                <a:chExt cx="2895600" cy="946728"/>
              </a:xfrm>
            </p:grpSpPr>
            <p:grpSp>
              <p:nvGrpSpPr>
                <p:cNvPr id="198" name="Group 69"/>
                <p:cNvGrpSpPr/>
                <p:nvPr/>
              </p:nvGrpSpPr>
              <p:grpSpPr>
                <a:xfrm>
                  <a:off x="838200" y="2193636"/>
                  <a:ext cx="381000" cy="930564"/>
                  <a:chOff x="838200" y="2193636"/>
                  <a:chExt cx="381000" cy="930564"/>
                </a:xfrm>
              </p:grpSpPr>
              <p:sp>
                <p:nvSpPr>
                  <p:cNvPr id="215" name="Isosceles Triangle 214"/>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iamond 216"/>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70"/>
                <p:cNvGrpSpPr/>
                <p:nvPr/>
              </p:nvGrpSpPr>
              <p:grpSpPr>
                <a:xfrm>
                  <a:off x="2133600" y="2209800"/>
                  <a:ext cx="381000" cy="930564"/>
                  <a:chOff x="838200" y="2193636"/>
                  <a:chExt cx="381000" cy="930564"/>
                </a:xfrm>
              </p:grpSpPr>
              <p:sp>
                <p:nvSpPr>
                  <p:cNvPr id="212" name="Isosceles Triangle 211"/>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Diamond 213"/>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74"/>
                <p:cNvGrpSpPr/>
                <p:nvPr/>
              </p:nvGrpSpPr>
              <p:grpSpPr>
                <a:xfrm>
                  <a:off x="1524000" y="2209800"/>
                  <a:ext cx="381000" cy="930564"/>
                  <a:chOff x="838200" y="2193636"/>
                  <a:chExt cx="381000" cy="930564"/>
                </a:xfrm>
              </p:grpSpPr>
              <p:sp>
                <p:nvSpPr>
                  <p:cNvPr id="209" name="Isosceles Triangle 208"/>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78"/>
                <p:cNvGrpSpPr/>
                <p:nvPr/>
              </p:nvGrpSpPr>
              <p:grpSpPr>
                <a:xfrm>
                  <a:off x="2667000" y="2209800"/>
                  <a:ext cx="381000" cy="930564"/>
                  <a:chOff x="838200" y="2193636"/>
                  <a:chExt cx="381000" cy="930564"/>
                </a:xfrm>
              </p:grpSpPr>
              <p:sp>
                <p:nvSpPr>
                  <p:cNvPr id="206" name="Isosceles Triangle 205"/>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Diamond 207"/>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82"/>
                <p:cNvGrpSpPr/>
                <p:nvPr/>
              </p:nvGrpSpPr>
              <p:grpSpPr>
                <a:xfrm>
                  <a:off x="3352800" y="2209800"/>
                  <a:ext cx="381000" cy="930564"/>
                  <a:chOff x="838200" y="2193636"/>
                  <a:chExt cx="381000" cy="930564"/>
                </a:xfrm>
              </p:grpSpPr>
              <p:sp>
                <p:nvSpPr>
                  <p:cNvPr id="203" name="Isosceles Triangle 202"/>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iamond 204"/>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 name="Group 69"/>
              <p:cNvGrpSpPr/>
              <p:nvPr/>
            </p:nvGrpSpPr>
            <p:grpSpPr>
              <a:xfrm>
                <a:off x="2286000" y="2819400"/>
                <a:ext cx="120316" cy="299596"/>
                <a:chOff x="838200" y="2193636"/>
                <a:chExt cx="381000" cy="930564"/>
              </a:xfrm>
            </p:grpSpPr>
            <p:sp>
              <p:nvSpPr>
                <p:cNvPr id="195" name="Isosceles Triangle 194"/>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96"/>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74"/>
              <p:cNvGrpSpPr/>
              <p:nvPr/>
            </p:nvGrpSpPr>
            <p:grpSpPr>
              <a:xfrm>
                <a:off x="2502568" y="2824604"/>
                <a:ext cx="120316" cy="299596"/>
                <a:chOff x="838200" y="2193636"/>
                <a:chExt cx="381000" cy="930564"/>
              </a:xfrm>
            </p:grpSpPr>
            <p:sp>
              <p:nvSpPr>
                <p:cNvPr id="192" name="Isosceles Triangle 191"/>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9" name="Oval 178"/>
            <p:cNvSpPr/>
            <p:nvPr/>
          </p:nvSpPr>
          <p:spPr>
            <a:xfrm>
              <a:off x="2362200" y="3276600"/>
              <a:ext cx="742263" cy="109249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 Diagonal Corner Rectangle 15"/>
            <p:cNvSpPr/>
            <p:nvPr/>
          </p:nvSpPr>
          <p:spPr>
            <a:xfrm rot="1115382">
              <a:off x="2559119" y="3208572"/>
              <a:ext cx="590862" cy="376003"/>
            </a:xfrm>
            <a:prstGeom prst="round2DiagRect">
              <a:avLst>
                <a:gd name="adj1" fmla="val 0"/>
                <a:gd name="adj2" fmla="val 31459"/>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 Diagonal Corner Rectangle 14"/>
            <p:cNvSpPr/>
            <p:nvPr/>
          </p:nvSpPr>
          <p:spPr>
            <a:xfrm rot="19484512">
              <a:off x="2300741" y="3224406"/>
              <a:ext cx="452992" cy="332988"/>
            </a:xfrm>
            <a:prstGeom prst="round2DiagRect">
              <a:avLst>
                <a:gd name="adj1" fmla="val 50000"/>
                <a:gd name="adj2" fmla="val 17120"/>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10"/>
            <p:cNvGrpSpPr/>
            <p:nvPr/>
          </p:nvGrpSpPr>
          <p:grpSpPr>
            <a:xfrm>
              <a:off x="2362200" y="3505200"/>
              <a:ext cx="762000" cy="228600"/>
              <a:chOff x="1600200" y="1219200"/>
              <a:chExt cx="838200" cy="228600"/>
            </a:xfrm>
          </p:grpSpPr>
          <p:sp>
            <p:nvSpPr>
              <p:cNvPr id="187" name="Rectangle 16"/>
              <p:cNvSpPr/>
              <p:nvPr/>
            </p:nvSpPr>
            <p:spPr>
              <a:xfrm>
                <a:off x="1600200" y="1219200"/>
                <a:ext cx="838200" cy="152400"/>
              </a:xfrm>
              <a:prstGeom prst="rect">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ouble Wave 187"/>
              <p:cNvSpPr/>
              <p:nvPr/>
            </p:nvSpPr>
            <p:spPr>
              <a:xfrm>
                <a:off x="1600200" y="1295400"/>
                <a:ext cx="838200" cy="152400"/>
              </a:xfrm>
              <a:prstGeom prst="doubleWav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3" name="Oval 182"/>
            <p:cNvSpPr/>
            <p:nvPr/>
          </p:nvSpPr>
          <p:spPr>
            <a:xfrm>
              <a:off x="2514600" y="3124200"/>
              <a:ext cx="304800" cy="304800"/>
            </a:xfrm>
            <a:prstGeom prst="ellipse">
              <a:avLst/>
            </a:prstGeom>
            <a:solidFill>
              <a:srgbClr val="3E1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a:off x="2286000" y="5334000"/>
              <a:ext cx="914400" cy="152400"/>
            </a:xfrm>
            <a:prstGeom prst="roundRect">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rot="20780584">
              <a:off x="3091513" y="5417062"/>
              <a:ext cx="103747" cy="381000"/>
            </a:xfrm>
            <a:prstGeom prst="roundRect">
              <a:avLst>
                <a:gd name="adj" fmla="val 40910"/>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185"/>
            <p:cNvSpPr/>
            <p:nvPr/>
          </p:nvSpPr>
          <p:spPr>
            <a:xfrm>
              <a:off x="2971800" y="5334000"/>
              <a:ext cx="228600" cy="152400"/>
            </a:xfrm>
            <a:prstGeom prst="roundRect">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479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65"/>
                                        </p:tgtEl>
                                        <p:attrNameLst>
                                          <p:attrName>style.visibility</p:attrName>
                                        </p:attrNameLst>
                                      </p:cBhvr>
                                      <p:to>
                                        <p:strVal val="visible"/>
                                      </p:to>
                                    </p:set>
                                    <p:animEffect transition="in" filter="wipe(down)">
                                      <p:cBhvr>
                                        <p:cTn id="9" dur="580">
                                          <p:stCondLst>
                                            <p:cond delay="0"/>
                                          </p:stCondLst>
                                        </p:cTn>
                                        <p:tgtEl>
                                          <p:spTgt spid="165"/>
                                        </p:tgtEl>
                                      </p:cBhvr>
                                    </p:animEffect>
                                    <p:anim calcmode="lin" valueType="num">
                                      <p:cBhvr>
                                        <p:cTn id="10" dur="1822" tmFilter="0,0; 0.14,0.36; 0.43,0.73; 0.71,0.91; 1.0,1.0">
                                          <p:stCondLst>
                                            <p:cond delay="0"/>
                                          </p:stCondLst>
                                        </p:cTn>
                                        <p:tgtEl>
                                          <p:spTgt spid="16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6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6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6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65"/>
                                        </p:tgtEl>
                                        <p:attrNameLst>
                                          <p:attrName>ppt_y</p:attrName>
                                        </p:attrNameLst>
                                      </p:cBhvr>
                                      <p:tavLst>
                                        <p:tav tm="0" fmla="#ppt_y-sin(pi*$)/81">
                                          <p:val>
                                            <p:fltVal val="0"/>
                                          </p:val>
                                        </p:tav>
                                        <p:tav tm="100000">
                                          <p:val>
                                            <p:fltVal val="1"/>
                                          </p:val>
                                        </p:tav>
                                      </p:tavLst>
                                    </p:anim>
                                    <p:animScale>
                                      <p:cBhvr>
                                        <p:cTn id="15" dur="26">
                                          <p:stCondLst>
                                            <p:cond delay="650"/>
                                          </p:stCondLst>
                                        </p:cTn>
                                        <p:tgtEl>
                                          <p:spTgt spid="165"/>
                                        </p:tgtEl>
                                      </p:cBhvr>
                                      <p:to x="100000" y="60000"/>
                                    </p:animScale>
                                    <p:animScale>
                                      <p:cBhvr>
                                        <p:cTn id="16" dur="166" decel="50000">
                                          <p:stCondLst>
                                            <p:cond delay="676"/>
                                          </p:stCondLst>
                                        </p:cTn>
                                        <p:tgtEl>
                                          <p:spTgt spid="165"/>
                                        </p:tgtEl>
                                      </p:cBhvr>
                                      <p:to x="100000" y="100000"/>
                                    </p:animScale>
                                    <p:animScale>
                                      <p:cBhvr>
                                        <p:cTn id="17" dur="26">
                                          <p:stCondLst>
                                            <p:cond delay="1312"/>
                                          </p:stCondLst>
                                        </p:cTn>
                                        <p:tgtEl>
                                          <p:spTgt spid="165"/>
                                        </p:tgtEl>
                                      </p:cBhvr>
                                      <p:to x="100000" y="80000"/>
                                    </p:animScale>
                                    <p:animScale>
                                      <p:cBhvr>
                                        <p:cTn id="18" dur="166" decel="50000">
                                          <p:stCondLst>
                                            <p:cond delay="1338"/>
                                          </p:stCondLst>
                                        </p:cTn>
                                        <p:tgtEl>
                                          <p:spTgt spid="165"/>
                                        </p:tgtEl>
                                      </p:cBhvr>
                                      <p:to x="100000" y="100000"/>
                                    </p:animScale>
                                    <p:animScale>
                                      <p:cBhvr>
                                        <p:cTn id="19" dur="26">
                                          <p:stCondLst>
                                            <p:cond delay="1642"/>
                                          </p:stCondLst>
                                        </p:cTn>
                                        <p:tgtEl>
                                          <p:spTgt spid="165"/>
                                        </p:tgtEl>
                                      </p:cBhvr>
                                      <p:to x="100000" y="90000"/>
                                    </p:animScale>
                                    <p:animScale>
                                      <p:cBhvr>
                                        <p:cTn id="20" dur="166" decel="50000">
                                          <p:stCondLst>
                                            <p:cond delay="1668"/>
                                          </p:stCondLst>
                                        </p:cTn>
                                        <p:tgtEl>
                                          <p:spTgt spid="165"/>
                                        </p:tgtEl>
                                      </p:cBhvr>
                                      <p:to x="100000" y="100000"/>
                                    </p:animScale>
                                    <p:animScale>
                                      <p:cBhvr>
                                        <p:cTn id="21" dur="26">
                                          <p:stCondLst>
                                            <p:cond delay="1808"/>
                                          </p:stCondLst>
                                        </p:cTn>
                                        <p:tgtEl>
                                          <p:spTgt spid="165"/>
                                        </p:tgtEl>
                                      </p:cBhvr>
                                      <p:to x="100000" y="95000"/>
                                    </p:animScale>
                                    <p:animScale>
                                      <p:cBhvr>
                                        <p:cTn id="22" dur="166" decel="50000">
                                          <p:stCondLst>
                                            <p:cond delay="1834"/>
                                          </p:stCondLst>
                                        </p:cTn>
                                        <p:tgtEl>
                                          <p:spTgt spid="16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xEl>
                                              <p:pRg st="14" end="1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1836</Words>
  <Application>Microsoft Office PowerPoint</Application>
  <PresentationFormat>Widescreen</PresentationFormat>
  <Paragraphs>154</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Arial</vt:lpstr>
      <vt:lpstr>Comic Sans MS</vt:lpstr>
      <vt:lpstr>Open Sans</vt:lpstr>
      <vt:lpstr>Tempus Sans ITC</vt:lpstr>
      <vt:lpstr>Calibri Light</vt:lpstr>
      <vt:lpstr>Abadi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13</cp:revision>
  <dcterms:created xsi:type="dcterms:W3CDTF">2017-07-24T17:30:51Z</dcterms:created>
  <dcterms:modified xsi:type="dcterms:W3CDTF">2023-10-19T15:14:51Z</dcterms:modified>
</cp:coreProperties>
</file>