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8" r:id="rId3"/>
    <p:sldId id="259" r:id="rId4"/>
    <p:sldId id="260" r:id="rId5"/>
    <p:sldId id="261" r:id="rId6"/>
    <p:sldId id="262" r:id="rId7"/>
    <p:sldId id="263" r:id="rId8"/>
    <p:sldId id="265" r:id="rId9"/>
    <p:sldId id="266" r:id="rId10"/>
    <p:sldId id="267" r:id="rId11"/>
    <p:sldId id="268" r:id="rId12"/>
    <p:sldId id="269" r:id="rId13"/>
    <p:sldId id="271" r:id="rId14"/>
    <p:sldId id="272" r:id="rId15"/>
    <p:sldId id="273" r:id="rId16"/>
    <p:sldId id="274" r:id="rId17"/>
    <p:sldId id="275" r:id="rId18"/>
    <p:sldId id="276" r:id="rId19"/>
    <p:sldId id="278" r:id="rId20"/>
    <p:sldId id="279" r:id="rId21"/>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Californian FB" panose="0207040306080B030204" pitchFamily="18" charset="0"/>
      <p:regular r:id="rId28"/>
      <p:bold r:id="rId29"/>
      <p:italic r:id="rId30"/>
    </p:embeddedFont>
    <p:embeddedFont>
      <p:font typeface="Tempus Sans ITC" panose="04020404030D07020202" pitchFamily="82" charset="0"/>
      <p:regular r:id="rId31"/>
    </p:embeddedFont>
    <p:embeddedFont>
      <p:font typeface="Vijaya" panose="02020604020202020204" pitchFamily="18" charset="0"/>
      <p:regular r:id="rId32"/>
      <p:bold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9" d="100"/>
          <a:sy n="99" d="100"/>
        </p:scale>
        <p:origin x="90" y="4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D3D34-1C2E-4E27-9920-E9060849A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3648F4-2AA4-4E5D-AF98-AD9585974A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81A00D-9B95-4848-970A-94AFAB29DE38}"/>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5" name="Footer Placeholder 4">
            <a:extLst>
              <a:ext uri="{FF2B5EF4-FFF2-40B4-BE49-F238E27FC236}">
                <a16:creationId xmlns:a16="http://schemas.microsoft.com/office/drawing/2014/main" id="{F68ED6CF-80F2-4795-BEFE-9098C537B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A054D5-4A48-48C6-A524-68B12F3FB17F}"/>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1658949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647D2-6DB3-4564-94E0-30509E28CE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E39895-6E97-49C2-9ADC-5E4D56BF5AC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101F06-5311-48A4-A0F8-A37AC072624C}"/>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5" name="Footer Placeholder 4">
            <a:extLst>
              <a:ext uri="{FF2B5EF4-FFF2-40B4-BE49-F238E27FC236}">
                <a16:creationId xmlns:a16="http://schemas.microsoft.com/office/drawing/2014/main" id="{684D2E08-5C4B-40F1-B41F-A63D85F59F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29690-4E96-4AC0-95FF-68AFD22890E7}"/>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70249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1C57F3-1774-44E0-98B1-1834CC3F26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5681A4-6F63-4BDE-8F1A-85E7EC8FE92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51A97-E29E-4DBA-9BB0-C5121132A470}"/>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5" name="Footer Placeholder 4">
            <a:extLst>
              <a:ext uri="{FF2B5EF4-FFF2-40B4-BE49-F238E27FC236}">
                <a16:creationId xmlns:a16="http://schemas.microsoft.com/office/drawing/2014/main" id="{D326DA2C-D9B3-4574-96E5-FB6470F443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EE66D-547C-4051-81F4-9BD137AD9835}"/>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3738849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2946E-74B2-4D13-9B9C-B529841A0B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BB8AA7-722C-4CFF-8B28-7EF776E18E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257AF-43B4-4DEF-982B-8C8679DDF070}"/>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5" name="Footer Placeholder 4">
            <a:extLst>
              <a:ext uri="{FF2B5EF4-FFF2-40B4-BE49-F238E27FC236}">
                <a16:creationId xmlns:a16="http://schemas.microsoft.com/office/drawing/2014/main" id="{089C0705-8A6D-40FB-AE76-22700633B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41073A-426D-4258-B1C9-87DCBB94CC16}"/>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2462531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5E029-AB94-4945-AFD9-0284D77903D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6B41AE-8E04-43BA-9911-89940390E0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E0B0562-4C63-4BF4-BB37-427128C6187F}"/>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5" name="Footer Placeholder 4">
            <a:extLst>
              <a:ext uri="{FF2B5EF4-FFF2-40B4-BE49-F238E27FC236}">
                <a16:creationId xmlns:a16="http://schemas.microsoft.com/office/drawing/2014/main" id="{F5A9D178-A90B-4CAF-9D9E-480A2A7299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6943D4-2A19-4800-94D9-5F03CA80ECDF}"/>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2646972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76C2-B254-4BDF-8FD0-1150D3A82B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EDBCE8-105D-40E3-A62D-0F24F83D053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485EAA-AB26-404B-8969-C17BF58D77C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F9800AE-E90E-461B-9B01-1E15FEBCFC6B}"/>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6" name="Footer Placeholder 5">
            <a:extLst>
              <a:ext uri="{FF2B5EF4-FFF2-40B4-BE49-F238E27FC236}">
                <a16:creationId xmlns:a16="http://schemas.microsoft.com/office/drawing/2014/main" id="{A00DA63F-D20C-4A3B-BFFD-6232329693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9BF6AF-C461-4426-92B5-3828E101F800}"/>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3480017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D476B-0506-42CC-9FAC-8FC178BD95A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0333F4-F20E-488F-9920-B5686170A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B743A1C-52D8-40CF-B272-C0CB522268D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0301CB-E6A5-4C42-9D3D-BC38409ACD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AA51213-87E6-49FC-8055-2B0BBADB2E9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20A4EA-B9E0-4867-80E4-CF3A0B885B2E}"/>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8" name="Footer Placeholder 7">
            <a:extLst>
              <a:ext uri="{FF2B5EF4-FFF2-40B4-BE49-F238E27FC236}">
                <a16:creationId xmlns:a16="http://schemas.microsoft.com/office/drawing/2014/main" id="{1881470D-3819-4DE4-B1E8-0FAB9DBB37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B474A5-355D-4C0D-9D54-97422FA3C708}"/>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2213265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8BA09-C5EA-43F7-A598-09726058C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C049C3-27EB-4A76-AE92-146CD48CFF8A}"/>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4" name="Footer Placeholder 3">
            <a:extLst>
              <a:ext uri="{FF2B5EF4-FFF2-40B4-BE49-F238E27FC236}">
                <a16:creationId xmlns:a16="http://schemas.microsoft.com/office/drawing/2014/main" id="{906B64AF-A364-407D-B689-B492240D788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E58FD0B-6593-4831-B5A1-5FF4F6F52BB1}"/>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675698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E1A304-7A5C-4F23-BA66-191DF46A5E53}"/>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3" name="Footer Placeholder 2">
            <a:extLst>
              <a:ext uri="{FF2B5EF4-FFF2-40B4-BE49-F238E27FC236}">
                <a16:creationId xmlns:a16="http://schemas.microsoft.com/office/drawing/2014/main" id="{AF39E24A-CB5D-45FA-A461-4672B18C22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F5B82-EBC2-409B-BC1E-DA8E016C80C6}"/>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39300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F6495-05CE-492D-829F-C1B7BDC6557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507D7D6-BEE2-4C8E-BF4E-429A1D29CA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6C0270-08F5-4CD4-AE2F-5D1ACC2223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BF9491D-4E2D-400C-B91D-BBF994D7A3AA}"/>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6" name="Footer Placeholder 5">
            <a:extLst>
              <a:ext uri="{FF2B5EF4-FFF2-40B4-BE49-F238E27FC236}">
                <a16:creationId xmlns:a16="http://schemas.microsoft.com/office/drawing/2014/main" id="{2E3842B4-1520-4C96-BADE-E7BC4536B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BC83A6-C91A-4E7B-A2E5-9B37ADB59046}"/>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4091963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F62FF-9443-4A38-830E-D9F4F0DE38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A872ADF-8F7F-4635-B36E-A1265004F6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8BFED7F-8073-43A9-A191-CC3DC39F2D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69C997-7C2A-40A0-81F5-33DC9D416A52}"/>
              </a:ext>
            </a:extLst>
          </p:cNvPr>
          <p:cNvSpPr>
            <a:spLocks noGrp="1"/>
          </p:cNvSpPr>
          <p:nvPr>
            <p:ph type="dt" sz="half" idx="10"/>
          </p:nvPr>
        </p:nvSpPr>
        <p:spPr/>
        <p:txBody>
          <a:bodyPr/>
          <a:lstStyle/>
          <a:p>
            <a:fld id="{1D15FDED-0A4C-41CF-9888-9FFA61E65477}" type="datetimeFigureOut">
              <a:rPr lang="en-US" smtClean="0"/>
              <a:t>11/29/2023</a:t>
            </a:fld>
            <a:endParaRPr lang="en-US"/>
          </a:p>
        </p:txBody>
      </p:sp>
      <p:sp>
        <p:nvSpPr>
          <p:cNvPr id="6" name="Footer Placeholder 5">
            <a:extLst>
              <a:ext uri="{FF2B5EF4-FFF2-40B4-BE49-F238E27FC236}">
                <a16:creationId xmlns:a16="http://schemas.microsoft.com/office/drawing/2014/main" id="{CA95E740-CC26-4A7E-8B6B-6E49C7BA4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8631FC-B1C5-48EC-AEF3-3BBCDEB090B1}"/>
              </a:ext>
            </a:extLst>
          </p:cNvPr>
          <p:cNvSpPr>
            <a:spLocks noGrp="1"/>
          </p:cNvSpPr>
          <p:nvPr>
            <p:ph type="sldNum" sz="quarter" idx="12"/>
          </p:nvPr>
        </p:nvSpPr>
        <p:spPr/>
        <p:txBody>
          <a:bodyPr/>
          <a:lstStyle/>
          <a:p>
            <a:fld id="{80C55673-A2C6-4168-90C6-7FD58BFC871D}" type="slidenum">
              <a:rPr lang="en-US" smtClean="0"/>
              <a:t>‹#›</a:t>
            </a:fld>
            <a:endParaRPr lang="en-US"/>
          </a:p>
        </p:txBody>
      </p:sp>
    </p:spTree>
    <p:extLst>
      <p:ext uri="{BB962C8B-B14F-4D97-AF65-F5344CB8AC3E}">
        <p14:creationId xmlns:p14="http://schemas.microsoft.com/office/powerpoint/2010/main" val="66350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075F4D-2BB1-4E1F-8C60-64C7A60E55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F62BB0-DBB9-4943-A10C-471B95B301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07AAC9-038C-4AAC-9457-1B4DC1F462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FDED-0A4C-41CF-9888-9FFA61E65477}" type="datetimeFigureOut">
              <a:rPr lang="en-US" smtClean="0"/>
              <a:t>11/29/2023</a:t>
            </a:fld>
            <a:endParaRPr lang="en-US"/>
          </a:p>
        </p:txBody>
      </p:sp>
      <p:sp>
        <p:nvSpPr>
          <p:cNvPr id="5" name="Footer Placeholder 4">
            <a:extLst>
              <a:ext uri="{FF2B5EF4-FFF2-40B4-BE49-F238E27FC236}">
                <a16:creationId xmlns:a16="http://schemas.microsoft.com/office/drawing/2014/main" id="{B6654167-F954-4A11-81AC-6895C887BF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F23CB52-9AA9-4057-914E-90207A4930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C55673-A2C6-4168-90C6-7FD58BFC871D}" type="slidenum">
              <a:rPr lang="en-US" smtClean="0"/>
              <a:t>‹#›</a:t>
            </a:fld>
            <a:endParaRPr lang="en-US"/>
          </a:p>
        </p:txBody>
      </p:sp>
    </p:spTree>
    <p:extLst>
      <p:ext uri="{BB962C8B-B14F-4D97-AF65-F5344CB8AC3E}">
        <p14:creationId xmlns:p14="http://schemas.microsoft.com/office/powerpoint/2010/main" val="205970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24.jpg"/></Relationships>
</file>

<file path=ppt/slides/_rels/slide1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4.jp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2EAE973-6CA3-4872-A374-FC070A84F7F6}"/>
              </a:ext>
            </a:extLst>
          </p:cNvPr>
          <p:cNvPicPr>
            <a:picLocks noChangeAspect="1"/>
          </p:cNvPicPr>
          <p:nvPr/>
        </p:nvPicPr>
        <p:blipFill rotWithShape="1">
          <a:blip r:embed="rId2">
            <a:extLst>
              <a:ext uri="{28A0092B-C50C-407E-A947-70E740481C1C}">
                <a14:useLocalDpi xmlns:a14="http://schemas.microsoft.com/office/drawing/2010/main" val="0"/>
              </a:ext>
            </a:extLst>
          </a:blip>
          <a:srcRect l="596" t="4242"/>
          <a:stretch/>
        </p:blipFill>
        <p:spPr>
          <a:xfrm>
            <a:off x="0" y="0"/>
            <a:ext cx="12284968" cy="6858000"/>
          </a:xfrm>
          <a:prstGeom prst="rect">
            <a:avLst/>
          </a:prstGeom>
        </p:spPr>
      </p:pic>
    </p:spTree>
    <p:extLst>
      <p:ext uri="{BB962C8B-B14F-4D97-AF65-F5344CB8AC3E}">
        <p14:creationId xmlns:p14="http://schemas.microsoft.com/office/powerpoint/2010/main" val="4140990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C8B6417-C81D-4AA3-AF75-A13CFE7A16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762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Doctrinal Mastery</a:t>
            </a:r>
          </a:p>
        </p:txBody>
      </p:sp>
      <p:grpSp>
        <p:nvGrpSpPr>
          <p:cNvPr id="13" name="Group 12"/>
          <p:cNvGrpSpPr/>
          <p:nvPr/>
        </p:nvGrpSpPr>
        <p:grpSpPr>
          <a:xfrm>
            <a:off x="762121" y="1554480"/>
            <a:ext cx="3142329" cy="4157544"/>
            <a:chOff x="3048000" y="2667000"/>
            <a:chExt cx="2971800" cy="3931920"/>
          </a:xfrm>
        </p:grpSpPr>
        <p:grpSp>
          <p:nvGrpSpPr>
            <p:cNvPr id="14" name="Group 13"/>
            <p:cNvGrpSpPr/>
            <p:nvPr/>
          </p:nvGrpSpPr>
          <p:grpSpPr>
            <a:xfrm>
              <a:off x="3048000" y="2667000"/>
              <a:ext cx="2971800" cy="3931920"/>
              <a:chOff x="152400" y="152400"/>
              <a:chExt cx="4953000" cy="6553200"/>
            </a:xfrm>
          </p:grpSpPr>
          <p:sp>
            <p:nvSpPr>
              <p:cNvPr id="18" name="Rounded Rectangle 17"/>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3125022" y="3888863"/>
              <a:ext cx="2634874" cy="669470"/>
            </a:xfrm>
            <a:prstGeom prst="rect">
              <a:avLst/>
            </a:prstGeom>
            <a:noFill/>
          </p:spPr>
          <p:txBody>
            <a:bodyPr wrap="square" rtlCol="0">
              <a:spAutoFit/>
            </a:bodyPr>
            <a:lstStyle/>
            <a:p>
              <a:pPr algn="ctr"/>
              <a:r>
                <a:rPr lang="en-US" sz="4000" dirty="0">
                  <a:solidFill>
                    <a:srgbClr val="FFC000"/>
                  </a:solidFill>
                  <a:latin typeface="Californian FB" pitchFamily="18" charset="0"/>
                </a:rPr>
                <a:t>Alma 7:11-13</a:t>
              </a:r>
            </a:p>
          </p:txBody>
        </p:sp>
        <p:sp>
          <p:nvSpPr>
            <p:cNvPr id="16" name="TextBox 15"/>
            <p:cNvSpPr txBox="1"/>
            <p:nvPr/>
          </p:nvSpPr>
          <p:spPr>
            <a:xfrm>
              <a:off x="3124200" y="5257800"/>
              <a:ext cx="2667000" cy="93921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17" name="Straight Connector 16"/>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 name="Right Arrow 20"/>
          <p:cNvSpPr/>
          <p:nvPr/>
        </p:nvSpPr>
        <p:spPr>
          <a:xfrm>
            <a:off x="4001137" y="3200400"/>
            <a:ext cx="1078532" cy="651164"/>
          </a:xfrm>
          <a:prstGeom prst="rightArrow">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5314207" y="1371094"/>
            <a:ext cx="6643255" cy="4524315"/>
          </a:xfrm>
          <a:prstGeom prst="rect">
            <a:avLst/>
          </a:prstGeom>
          <a:noFill/>
        </p:spPr>
        <p:txBody>
          <a:bodyPr wrap="square" rtlCol="0">
            <a:spAutoFit/>
          </a:bodyPr>
          <a:lstStyle/>
          <a:p>
            <a:pPr fontAlgn="base"/>
            <a:r>
              <a:rPr lang="en-US" dirty="0">
                <a:solidFill>
                  <a:schemeClr val="bg1"/>
                </a:solidFill>
              </a:rPr>
              <a:t>11. “And he shall go forth, suffering pains and afflictions and</a:t>
            </a:r>
            <a:r>
              <a:rPr lang="en-US" baseline="30000" dirty="0">
                <a:solidFill>
                  <a:schemeClr val="bg1"/>
                </a:solidFill>
              </a:rPr>
              <a:t> </a:t>
            </a:r>
            <a:r>
              <a:rPr lang="en-US" dirty="0">
                <a:solidFill>
                  <a:schemeClr val="bg1"/>
                </a:solidFill>
              </a:rPr>
              <a:t>temptations of every kind; and this that the word might be fulfilled which </a:t>
            </a:r>
            <a:r>
              <a:rPr lang="en-US" dirty="0" err="1">
                <a:solidFill>
                  <a:schemeClr val="bg1"/>
                </a:solidFill>
              </a:rPr>
              <a:t>saith</a:t>
            </a:r>
            <a:r>
              <a:rPr lang="en-US" dirty="0">
                <a:solidFill>
                  <a:schemeClr val="bg1"/>
                </a:solidFill>
              </a:rPr>
              <a:t> he will take upon him the pains and the sicknesses of his people.</a:t>
            </a:r>
          </a:p>
          <a:p>
            <a:pPr fontAlgn="base"/>
            <a:endParaRPr lang="en-US" dirty="0">
              <a:solidFill>
                <a:schemeClr val="bg1"/>
              </a:solidFill>
            </a:endParaRPr>
          </a:p>
          <a:p>
            <a:pPr fontAlgn="base"/>
            <a:r>
              <a:rPr lang="en-US" dirty="0">
                <a:solidFill>
                  <a:schemeClr val="bg1"/>
                </a:solidFill>
              </a:rPr>
              <a:t> 12.  And he will take upon him death, that he may loose the bands of death which bind his people; and he will take upon him their infirmities, that his bowels may be filled with mercy, according to the flesh, that he may know according to the flesh how to succor his people according to their infirmities.</a:t>
            </a:r>
          </a:p>
          <a:p>
            <a:pPr fontAlgn="base"/>
            <a:endParaRPr lang="en-US" dirty="0">
              <a:solidFill>
                <a:schemeClr val="bg1"/>
              </a:solidFill>
            </a:endParaRPr>
          </a:p>
          <a:p>
            <a:pPr fontAlgn="base"/>
            <a:r>
              <a:rPr lang="en-US" dirty="0">
                <a:solidFill>
                  <a:schemeClr val="bg1"/>
                </a:solidFill>
              </a:rPr>
              <a:t> 13. Now the Spirit </a:t>
            </a:r>
            <a:r>
              <a:rPr lang="en-US" dirty="0" err="1">
                <a:solidFill>
                  <a:schemeClr val="bg1"/>
                </a:solidFill>
              </a:rPr>
              <a:t>knoweth</a:t>
            </a:r>
            <a:r>
              <a:rPr lang="en-US" dirty="0">
                <a:solidFill>
                  <a:schemeClr val="bg1"/>
                </a:solidFill>
              </a:rPr>
              <a:t> all things; nevertheless the Son of God </a:t>
            </a:r>
            <a:r>
              <a:rPr lang="en-US" dirty="0" err="1">
                <a:solidFill>
                  <a:schemeClr val="bg1"/>
                </a:solidFill>
              </a:rPr>
              <a:t>suffereth</a:t>
            </a:r>
            <a:r>
              <a:rPr lang="en-US" dirty="0">
                <a:solidFill>
                  <a:schemeClr val="bg1"/>
                </a:solidFill>
              </a:rPr>
              <a:t> according to the flesh that he might take upon him the sins of his people, that he might blot out their transgressions according to the power of his deliverance; and now behold, this is the testimony which is in me.”</a:t>
            </a:r>
          </a:p>
        </p:txBody>
      </p:sp>
      <p:sp>
        <p:nvSpPr>
          <p:cNvPr id="19460" name="AutoShape 4" descr="http://wallpaper4god.com/en/wp-content/uploads/2011/09/jesus-against-sunset.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9462" name="AutoShape 6" descr="http://wallpaper4god.com/en/wp-content/uploads/2011/09/jesus-against-sunset.jpg"/>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9699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250" fill="hold"/>
                                        <p:tgtEl>
                                          <p:spTgt spid="13"/>
                                        </p:tgtEl>
                                        <p:attrNameLst>
                                          <p:attrName>ppt_x</p:attrName>
                                        </p:attrNameLst>
                                      </p:cBhvr>
                                      <p:tavLst>
                                        <p:tav tm="0">
                                          <p:val>
                                            <p:strVal val="0-#ppt_w/2"/>
                                          </p:val>
                                        </p:tav>
                                        <p:tav tm="100000">
                                          <p:val>
                                            <p:strVal val="#ppt_x"/>
                                          </p:val>
                                        </p:tav>
                                      </p:tavLst>
                                    </p:anim>
                                    <p:anim calcmode="lin" valueType="num">
                                      <p:cBhvr additive="base">
                                        <p:cTn id="8" dur="1250" fill="hold"/>
                                        <p:tgtEl>
                                          <p:spTgt spid="1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250" fill="hold"/>
                                        <p:tgtEl>
                                          <p:spTgt spid="21"/>
                                        </p:tgtEl>
                                        <p:attrNameLst>
                                          <p:attrName>ppt_x</p:attrName>
                                        </p:attrNameLst>
                                      </p:cBhvr>
                                      <p:tavLst>
                                        <p:tav tm="0">
                                          <p:val>
                                            <p:strVal val="0-#ppt_w/2"/>
                                          </p:val>
                                        </p:tav>
                                        <p:tav tm="100000">
                                          <p:val>
                                            <p:strVal val="#ppt_x"/>
                                          </p:val>
                                        </p:tav>
                                      </p:tavLst>
                                    </p:anim>
                                    <p:anim calcmode="lin" valueType="num">
                                      <p:cBhvr additive="base">
                                        <p:cTn id="12" dur="1250" fill="hold"/>
                                        <p:tgtEl>
                                          <p:spTgt spid="2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250" fill="hold"/>
                                        <p:tgtEl>
                                          <p:spTgt spid="22"/>
                                        </p:tgtEl>
                                        <p:attrNameLst>
                                          <p:attrName>ppt_x</p:attrName>
                                        </p:attrNameLst>
                                      </p:cBhvr>
                                      <p:tavLst>
                                        <p:tav tm="0">
                                          <p:val>
                                            <p:strVal val="0-#ppt_w/2"/>
                                          </p:val>
                                        </p:tav>
                                        <p:tav tm="100000">
                                          <p:val>
                                            <p:strVal val="#ppt_x"/>
                                          </p:val>
                                        </p:tav>
                                      </p:tavLst>
                                    </p:anim>
                                    <p:anim calcmode="lin" valueType="num">
                                      <p:cBhvr additive="base">
                                        <p:cTn id="16" dur="12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F3C5BAC-D73D-451C-A991-33B46ECCB0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138546" y="6466508"/>
            <a:ext cx="9144000" cy="307777"/>
          </a:xfrm>
          <a:prstGeom prst="rect">
            <a:avLst/>
          </a:prstGeom>
        </p:spPr>
        <p:txBody>
          <a:bodyPr wrap="square">
            <a:spAutoFit/>
          </a:bodyPr>
          <a:lstStyle/>
          <a:p>
            <a:pPr fontAlgn="base"/>
            <a:r>
              <a:rPr lang="en-US" sz="1400" dirty="0">
                <a:solidFill>
                  <a:schemeClr val="bg1"/>
                </a:solidFill>
              </a:rPr>
              <a:t>Alma 7:11-13</a:t>
            </a:r>
          </a:p>
        </p:txBody>
      </p:sp>
      <p:sp>
        <p:nvSpPr>
          <p:cNvPr id="4" name="Rectangle 3"/>
          <p:cNvSpPr/>
          <p:nvPr/>
        </p:nvSpPr>
        <p:spPr>
          <a:xfrm>
            <a:off x="1523999" y="2209801"/>
            <a:ext cx="9919855" cy="4708981"/>
          </a:xfrm>
          <a:prstGeom prst="rect">
            <a:avLst/>
          </a:prstGeom>
        </p:spPr>
        <p:txBody>
          <a:bodyPr wrap="square">
            <a:spAutoFit/>
          </a:bodyPr>
          <a:lstStyle/>
          <a:p>
            <a:pPr fontAlgn="base"/>
            <a:r>
              <a:rPr lang="en-US" sz="2000" dirty="0">
                <a:solidFill>
                  <a:schemeClr val="bg1"/>
                </a:solidFill>
              </a:rPr>
              <a:t>“The Spirit of the Lord … hath anointed me to preach good tidings unto the meek; … to bind up the brokenhearted, to proclaim liberty to the captives, … to appoint unto them that mourn in Zion … </a:t>
            </a:r>
            <a:r>
              <a:rPr lang="en-US" sz="2000" i="1" dirty="0">
                <a:solidFill>
                  <a:schemeClr val="bg1"/>
                </a:solidFill>
              </a:rPr>
              <a:t>beauty for ashes.</a:t>
            </a:r>
            <a:r>
              <a:rPr lang="en-US" sz="2000" dirty="0">
                <a:solidFill>
                  <a:schemeClr val="bg1"/>
                </a:solidFill>
              </a:rPr>
              <a:t>” (Isa. 61:1, 3; italics added.)</a:t>
            </a:r>
          </a:p>
          <a:p>
            <a:pPr fontAlgn="base"/>
            <a:r>
              <a:rPr lang="en-US" sz="2000" dirty="0">
                <a:solidFill>
                  <a:schemeClr val="bg1"/>
                </a:solidFill>
              </a:rPr>
              <a:t>The Savior’s atonement is thus portrayed as the healing power not only for sin, but also for carelessness, inadequacy, and all mortal bitterness. The Atonement is not just for sinners…</a:t>
            </a:r>
          </a:p>
          <a:p>
            <a:pPr fontAlgn="base"/>
            <a:endParaRPr lang="en-US" sz="2000" dirty="0">
              <a:solidFill>
                <a:schemeClr val="bg1"/>
              </a:solidFill>
            </a:endParaRPr>
          </a:p>
          <a:p>
            <a:pPr fontAlgn="base"/>
            <a:r>
              <a:rPr lang="en-US" sz="2000" dirty="0">
                <a:solidFill>
                  <a:schemeClr val="bg1"/>
                </a:solidFill>
              </a:rPr>
              <a:t>The Savior desires to save us from our inadequacies as well as from our sins. Inadequacy is not the same as sinfulness…</a:t>
            </a:r>
          </a:p>
          <a:p>
            <a:pPr fontAlgn="base"/>
            <a:endParaRPr lang="en-US" sz="2000" dirty="0">
              <a:solidFill>
                <a:schemeClr val="bg1"/>
              </a:solidFill>
            </a:endParaRPr>
          </a:p>
          <a:p>
            <a:pPr fontAlgn="base"/>
            <a:r>
              <a:rPr lang="en-US" sz="2000" dirty="0">
                <a:solidFill>
                  <a:srgbClr val="FFFF00"/>
                </a:solidFill>
              </a:rPr>
              <a:t>The Lord will not save us </a:t>
            </a:r>
            <a:r>
              <a:rPr lang="en-US" sz="2000" i="1" dirty="0">
                <a:solidFill>
                  <a:srgbClr val="FFFF00"/>
                </a:solidFill>
              </a:rPr>
              <a:t>in</a:t>
            </a:r>
            <a:r>
              <a:rPr lang="en-US" sz="2000" dirty="0">
                <a:solidFill>
                  <a:srgbClr val="FFFF00"/>
                </a:solidFill>
              </a:rPr>
              <a:t> our sins, but </a:t>
            </a:r>
            <a:r>
              <a:rPr lang="en-US" sz="2000" i="1" dirty="0">
                <a:solidFill>
                  <a:srgbClr val="FFFF00"/>
                </a:solidFill>
              </a:rPr>
              <a:t>from</a:t>
            </a:r>
            <a:r>
              <a:rPr lang="en-US" sz="2000" dirty="0">
                <a:solidFill>
                  <a:srgbClr val="FFFF00"/>
                </a:solidFill>
              </a:rPr>
              <a:t> them</a:t>
            </a:r>
            <a:r>
              <a:rPr lang="en-US" sz="2000" dirty="0">
                <a:solidFill>
                  <a:schemeClr val="bg1"/>
                </a:solidFill>
              </a:rPr>
              <a:t>. However, he can save us </a:t>
            </a:r>
            <a:r>
              <a:rPr lang="en-US" sz="2000" i="1" dirty="0">
                <a:solidFill>
                  <a:schemeClr val="bg1"/>
                </a:solidFill>
              </a:rPr>
              <a:t>in </a:t>
            </a:r>
            <a:r>
              <a:rPr lang="en-US" sz="2000" dirty="0">
                <a:solidFill>
                  <a:schemeClr val="bg1"/>
                </a:solidFill>
              </a:rPr>
              <a:t>our inadequacies as well as </a:t>
            </a:r>
            <a:r>
              <a:rPr lang="en-US" sz="2000" i="1" dirty="0">
                <a:solidFill>
                  <a:schemeClr val="bg1"/>
                </a:solidFill>
              </a:rPr>
              <a:t>from</a:t>
            </a:r>
            <a:r>
              <a:rPr lang="en-US" sz="2000" dirty="0">
                <a:solidFill>
                  <a:schemeClr val="bg1"/>
                </a:solidFill>
              </a:rPr>
              <a:t> them. A sense of falling short or falling down is not only natural, but essential to the mortal experience. But, after all we can do, the Atonement can fill that which is empty, straighten our bent parts, and make strong that which is weak.”</a:t>
            </a:r>
          </a:p>
          <a:p>
            <a:pPr fontAlgn="base"/>
            <a:r>
              <a:rPr lang="en-US" sz="2000" dirty="0">
                <a:solidFill>
                  <a:schemeClr val="bg1"/>
                </a:solidFill>
              </a:rPr>
              <a:t>Bruce C. </a:t>
            </a:r>
            <a:r>
              <a:rPr lang="en-US" sz="2000" dirty="0" err="1">
                <a:solidFill>
                  <a:schemeClr val="bg1"/>
                </a:solidFill>
              </a:rPr>
              <a:t>Hafen</a:t>
            </a:r>
            <a:endParaRPr lang="en-US" sz="2000" dirty="0">
              <a:solidFill>
                <a:schemeClr val="bg1"/>
              </a:solidFill>
            </a:endParaRPr>
          </a:p>
          <a:p>
            <a:pPr fontAlgn="base"/>
            <a:endParaRPr lang="en-US" sz="2000" dirty="0">
              <a:solidFill>
                <a:schemeClr val="bg1"/>
              </a:solidFill>
            </a:endParaRPr>
          </a:p>
        </p:txBody>
      </p:sp>
      <p:grpSp>
        <p:nvGrpSpPr>
          <p:cNvPr id="5" name="Group 4"/>
          <p:cNvGrpSpPr/>
          <p:nvPr/>
        </p:nvGrpSpPr>
        <p:grpSpPr>
          <a:xfrm>
            <a:off x="3276600" y="304800"/>
            <a:ext cx="5334000" cy="1600200"/>
            <a:chOff x="965200" y="2286000"/>
            <a:chExt cx="7315200" cy="2743200"/>
          </a:xfrm>
        </p:grpSpPr>
        <p:grpSp>
          <p:nvGrpSpPr>
            <p:cNvPr id="6" name="Group 18"/>
            <p:cNvGrpSpPr/>
            <p:nvPr/>
          </p:nvGrpSpPr>
          <p:grpSpPr>
            <a:xfrm>
              <a:off x="965200" y="2286000"/>
              <a:ext cx="7315200" cy="2743200"/>
              <a:chOff x="965200" y="2286000"/>
              <a:chExt cx="7379144" cy="2743200"/>
            </a:xfrm>
          </p:grpSpPr>
          <p:sp>
            <p:nvSpPr>
              <p:cNvPr id="8" name="Rectangle 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117600" y="2514600"/>
              <a:ext cx="7010400" cy="791426"/>
            </a:xfrm>
            <a:prstGeom prst="rect">
              <a:avLst/>
            </a:prstGeom>
            <a:noFill/>
          </p:spPr>
          <p:txBody>
            <a:bodyPr wrap="square" rtlCol="0">
              <a:spAutoFit/>
            </a:bodyPr>
            <a:lstStyle/>
            <a:p>
              <a:pPr algn="ctr"/>
              <a:r>
                <a:rPr lang="en-US" sz="2400" b="1" i="1" dirty="0">
                  <a:solidFill>
                    <a:schemeClr val="bg1"/>
                  </a:solidFill>
                </a:rPr>
                <a:t>The Atonement is not just for sinners</a:t>
              </a:r>
              <a:endParaRPr lang="en-US" sz="2400" dirty="0">
                <a:solidFill>
                  <a:schemeClr val="bg1"/>
                </a:solidFill>
                <a:latin typeface="Child's Play" pitchFamily="2" charset="0"/>
              </a:endParaRPr>
            </a:p>
          </p:txBody>
        </p:sp>
      </p:grpSp>
      <p:sp>
        <p:nvSpPr>
          <p:cNvPr id="6146" name="AutoShape 2" descr="data:image/jpeg;base64,/9j/4AAQSkZJRgABAQAAAQABAAD/2wCEAAkGBxQSEhQUEhQUFRUXFxcUFRQUFBQUFRUVFRQXFhQUFRUYHCggGBolHBUVITEhJSkrLi4uFx8zODMsNygtLiwBCgoKDg0OGhAPGiwkHRwsLCwsLCwsLCwsLCwsLCwsLCwsLCwsLCwsLCwsLCwsLCwsLCwsLCwsLCwsLCwsLCwsLP/AABEIAPsAyQMBIgACEQEDEQH/xAAcAAABBQEBAQAAAAAAAAAAAAACAQMEBQYABwj/xAA9EAACAQIDBQUFBQgCAwEAAAABAgADEQQSIQUxQVFhEyJxgZEGBzKhsSNScsHwFCRCYpLR4fGisjNTwoL/xAAZAQADAQEBAAAAAAAAAAAAAAAAAQIDBAX/xAAiEQEAAgICAgIDAQAAAAAAAAAAAQIDERIhMVEyQRMiQgT/2gAMAwEAAhEDEQA/AMVBcxFEKMGzFtDtDCQAFMcWJ2cTdAHkklXEhb4QJiCSzQDVg1GuBJWA2YX7zXC89Lnwvw6xTOjiNo+e8m09mVmFxTa3Wy+l98vcFhlTRFA4k6k26neY/WxB43I4DQXt5/T0mU5fS+DNNgKo3qR4kRrsm+6eul5oajA79D42P0v52kaozDcM3ncDxuNYRkkcYUlpxEtcS91sWpqfwkH675HNNdA7LryIB9DKjInigwHMlV6ABsrBvkfSMOtppE7SagsI5aCwgDU68RogaAEIBaG0byRgtzOuYSmdmgACLlhBRCFOAABHBEy2jggAhY2ySUonFbwBgU4QSOlYzXq5fE7op6NLw+Fzb/Ib/WWr4oICLjSxOml+XU9JR4HFEE62Ub7cTx/3CTFFmJy5hw+7/rrrOe0zLSOl5Q2k7WFmsb2VABfqefreWRoMVu/c4asi/lMzhdpFdx1O9hppwUHgPCxlhTJtma1zuuST5Ak2k6PZzF06ag2XN1Z7rfwFjKirmc78w5aqg8Bm/vJeMQn4msOqD00kJsMAL6N4X+ev0jgEpvl3Ml/wgf8ALUznYE97X8JX/EZqg7ju6X+sj08RlNgf0fOMkt2VSDroRy3X3eEsNqYcAAqLA8N9v1pKSvV03jzFvQj+8uarsaYLbvT6aSonRTG0ARHadFOs2ZmCJxWPhdIDJGDIM5jCKQWgAgTrRSJ2WAKkepxtY6gjIb6xsGGTG1EAfENRApx4CBgIkPErfd94LfrvJ8hJ7DWFi6dsrWvYE2HM6j9dRMsk9KqqayBTlAueI1t+EgbzHnrWW3qbfIdI5gcK7klfM77fLnHcXspgLm515TGZa1jaNhqhYhb6chp43PGaHD4c8L+A/OQdm7MI4HXpv/vNfszZLWuRYb7HUyZsuMcoCbM0uNedz+R3SDi8KoJ0C9VsPVeM2D4UAa39B9ZT47BC+4egvFNtHGKZZnFYZbaEeNsv+pWFBuYXHPQkfO5mlq7JP60kOrsq28RfkOcMqN6SHUG/K9/9iWFBj2eU6jX1t+tY5WwukhvVKkrw3jmDpf6jzmkW2ztTSPhzckX1HCPBZGRvtvFfpJ83p4Y28gywSI6IhEtKO4jLCSmWMOkAERIYXSLaANgxy8BTCJjIp3RFnTgYGkJHlMj0jJAiAyJNxNLOABwAHluPhIV90foYw5DzPHdpz/KZZF0XGAQUwFAAG8267heXRUEDQenKZZMV3h5TRYevdRof19JzWl04/KbQprmvbXnaWWHq21/OV9DWSqciJdMwcxDXEhsvSSK26RhCTrBqpSEg4uiOUtCsi41NDeTJszjRKHFC5J6y92mdJQVjNMcufNCPhv8Ayjpf5j/ctrSswQ+16gH0loBOzH4cVvJvLOyx1xGi0tICIyyx4mMO0YIqxY2It4gZBhG0C8QxkfBiZYAMeTWIxUxHUY3nKkdywC6w9WpcrTYIqmwARTmI3lrjWRcdRDklAqMPjA0UkDUgcBullsog2I43J8bWP0+cj1cUDVVFp66lm6aDUTzeUxbt61q1mvShwGZ3CnQg+vhzm4w1PKoEqMLgFs3HUEcCCORG49YdXaNRO49Mkmy06i/C51v2mlqZHz1sJcztjSvCO1riMetLeb+El4LatOpbKw9R8plcVh1uGqsxY7lQG552XeB5yiamrsRTSquXixt424/WTEHa8w9RdwY2bTE7L2nVpgAlnXrqwHQ8ZqjiRlzFl1F7ZgYmlbRKcWEiYyoN2nnKLG+0wUHKLnroB1mbxW2atYkBlB6G2npHxmUWyRC22s2+ZutVs4BkoioCMwv1vcmQMQt6gPC30vKrGmV55JezkuzGWlOnKqgbMoHMTQrTtOrDbcOfNTjpBryI7yZihrIrLNmRmo8aJj7LG2WIAAnWhkQbwCOwnWhqLTgDGQZIw4tGQJKoQNMUQisGkbx8rAkvY9bLcHh3vLc35S1wlMIalxqdQelju+cosM2Vw3C+vgdDNM3w5bHQEgjUbtx6f3nDnpq+/b0v89+WPXpUYBtT4y1qID2Z/m181YC/mRKbBNZjLylTBFjuPL5EdRpMmnmB0sIqm9tTvPGJiKYscq6890V2ZfiFx95bDzZSdPK/lEOPpDex/pa/lew+cCVWOV6NMZUDszW3Cyg8TzJNgPGXFbZ6U8MKYVRZbGwG+2pg4ECo3aMCFU/ZqeJ++3XkOHWTNrD7Eny9Y9CIYDZeDpuSGB0N+IGul7Dfu+clN7O0VYsvH9aaX4xnBvkc8jqTyPXpLsgMLi3jDlMJikfalOGIFib23Si2jowtzI9ApH1myegSDa3UnQAdSd0yW0LZtNy+WYnd9T5W5R1lNqxvR/ZlLNVvwQfMzQk6Su2ZhiiC+9u8fPdJU7cVeNXHmvysj1hIjydUkSpNGSKTBBjjRhojFUEbtFYwIATCDC3zgIyAdI9TaCUjtOnEaTQMmI15DQWj6xkN5ZbO2uEXK9zYaHfpylcBGnXWRekWjUtMeSaTuE+jUuc265vbz/zL7C1dBzmbpKVYBgQbA26MLg+hltRnBeNTp6FLbja5eqtrmVNZTVNkFuZtIOJxhaoadwqi1zxN+C+ktcHUVQFXdzO8nmTJ1tfI6u06S2QsAwFrE2N/zkjH4tTSsCOch4/C0qg76gngdPlM3jcK6juscvIkk2llyNJUAe/My67BSLgDxtr6zKrSYES6wmPsAp4/WTaBW0Bxb23WlThqQqVQLaDU9ZZ4sXNouEwwS9tSd5muGnKdsM14rB2pViI94DrGibTucJ6ssh1lknNpI9SBIriNuskNBZbwNEMS8fdIGQRA2GjggKlo4DGQlEdWNKY+ogBodZIUxlBFq1QgLMbD69BAHa9dUUsd31PACQfZWlVx+NFO5Winfq5dO6Dol+bHTwzcpVYzGGo19wG4cv8AM9b93mx0oYSmy6tW+2qNxJb4V8FWw9Txk7NlNvAriKrH/wBtQeSuQv8AxtJVF9AZae3GAtUJG5wH87ZT9PnKPAvdCp3jScOSO3finqE1MOrOSQDca3+UaxWznQ5qLnLpem2uXX4k426SVhR9I47kW6TOJbxHSow+Ndja6X1uGumgNhc7gTwG+BtDHZVuwQC9rl1tfy8JOxlSm9jbUaXGh87SqrbOokm+/qSes06LhPtUVNpB2yot+bfw667+Ms9j0iWzNuX6yP2a3so0k8NkSw3tJtPpMQQtmqHkI8BI2HFtecVqk7cNeNXDmtyuNzGK0cvGnmjINN5zGNwrQBl5wOkc7OCtG2+MjLmMyXUURqwgZtoF43VxqDjfw1/xIlTaf3V9T+QhslpTjj11X4iB+uUzz45zxt0GkjPWMWzaGrthRooJ8dBKzE4tqhux8BwHhIVNuMXNFsHA2s9z9g6+fAYc/dUp/S5H0tPCLz1X3RbRzU6tAnVWFRfwsLNbwIH9UUCWz2/s/tqWguy6r1H8S/rlPOsShU5hvG/qJ6zTEzntPsHNerTGu91HzYfmPOY5qb/aHRhyfzLL7KxAbSWdSgDM+FNN8w3cRLcY4Zb3E5XbWZR8TgR5yA+AJ0k2rjwxtf1iPiRfSClXUweQ68JTbU2oEvbVzuHIczNOE7V9fhXU9TwH65TBe0yWxVUgWGZf+oE1x033LlzZNdQusFtlG+Lun1H+JPSoG1UgjobzEK9o+lYjUEg8xpOvk49NoINpnsJttl0cZh8/8y4obQpvuYDodD85WySQoiOBF4XnZbxgIWCwkhEBEj1tIEj1pGj9Qxm0DZi84tBgEyAOCTOBgwB0bpwiExLwM4JqPYDaPYY2kSbK57JvB93/ACCzKrH6TlSCN41B5EboB9NUo/aQNk4oVaNOoNzor/1KDLARpY/2o2Ba9WkNP40HD+Zf7TE46hbcfKezPaxJsBa5J3AcSZ45t7atJqzMtNhSbN2ZpuGZgouWNOxKA7/DlObJi73Dsw5etSqmYjjJ+xaLViSbimOPFj06dZBweJwxqDtu0yXHxCmqrm+FmyuxZb8vObg4QKLKLDpJjH7F8vpEKKi2UWH63855jt85q1U89fSemY7RTPNNrD7ZjNYYSq0OkIGNU45NEjDQg9o0BOaATqGOZfhYj6ektcJtzg481/MTN3ho0ey021HFK4urA/rlOqmZClXKm4NjzE0Gztpq/dcgNw5N/mOJLRxo3aSXWNZJQZCJadFkAggXI3Q4N4AtOoDpuPIwzGyl98KBjUx1DGVjimAe7e7HG9pgKY40y1M+RuvyImwWeVe5rG616J/lqD/qfynpW0cetCk1RuA0HNuAjJjfel7RmmgwtInM4vVKgEhN4p245ra/y+M88pVwGbOzUzc9rXp5jmLi60QmgXdr4T0bYuxhWq9vWGZ2bNr1kL2z9kFUGvhwosGLIQMt20znwFz03zO0b7a0tEdPOsbhSjZWp0qbadxgSxuCQ2t9GGlufKb/ANjsZ2lDs21alZLnXMlu6fLd5CY6hhczUyozIxsKr27QkIe5lvoLobHpvm89ndm9la3XN1v+vlFU8gNqUtDMJjtn5nY9T8hPTcXh7zL1MJ9hWqncFqsPCzZfyjiGe3mAGkW8J1tBtGCiDnvw0+cVkvCAjAcs6KY2WgB3gVHnDdGidYBsNj4vtaYJ+Id1vEcfOTMszvsxXs7J94X81/wflNJeXHhMsKYsQzpIFwgpCAiWgHRZxnQNwjgMbhqYBqvd3jzSxtM8GuhHMH/V57HWRMS5B1SmbCx0L2ux62BA9Z4DsXEZK9JuTr8zb859C4K2RSoAvrp11gSZhsOFGnlMz7wtqGlhzTQjPVug55SDcAc2+EfimrQ92eP+0+0BicQzg/Z1G7CmxNhTqUXOVyBrlAct4t0itOoXjruVXYIe0RLm4aunZn93yP8Awm99wPzv09I9nq61EDqQVIuCOInmGJIsfhVqakVDmf8Ae/tNbc72/XDW+73aK9maW4i7KL3sjsSB5bvKRVrmjpqdptZHZd4Fh4nRfnKn2nwoo7NrDkip/Uyr+cvsHQDk5hfUHzBuJSe9CtkwWX79VF9Lv/8AEtzvF6w1gAQ6p1iCJRBFieMSpoIwbdo3O3CKgiDnMAxXMTLAJ2w3tXTxI9VM2F5itln7an+ITY3l1TLEkRLQyILRAoikaQVh2gAAwogEWBkigwYsAdDW1HDUeU+hPZfE9ph0boPpPnkT2f3X4vPhQPu930hBNF7VYzs8JVIbKzKUQ8cz6ALb+Ll1nllMElzlKggDF01p27FVYZcvU2J9ZuPeLiFFGlTa93c5CGC5airZGY/dBaYjEUyHbMVFWkCa+ZmIxPeBy6b9PD+2d57dOGP12j429kzFsoFsE3dGocWz/Lfu+jeysUaGIWocwyue3OUWFV7qU0/hYbuRAnYh1IZrJaqWXsu8ThO8O+BbQcdwvIlYKpN8rCno+Vm/eQWIWoOBK333ktLQ9u2ObgmYr3wYnu0KfNnc/wD5AUf9jNF7F4ovSS5BOVbkbibC9phfeziL4tU+5TA82JJ/KbfTi+2CffCg8YUlRQIziDuHn/aOyPUbU/rdGDbQ7QOMNjEAkQGMJzAIjB3BNaoh/mX6zZzEI1iDy19Jrv2oRxJSzBiERQdJzQI3HAY28VDADYTjFiCACZwizrQMSmeme5/E/wDmp+DDznmc2XusxWTGhfvoV8xqPzgTYe8isQ1JVAcmnUDLlDFUYreqBwtk3zH1WGVVZmNFCxw9dUsWq2BCMRfS9xfpy3aT3h1c2KSnSuKxpWBLKENMmoXQ34n9WmU7VMpqBP3e5QUi9ylYp8dr9N95lby68Xxg7WNS9QkOK5DftSaAdj3bEcN1ucjAEFcmY5Sf2K4uH73fVvnyh1KLZjTJU1UBqPVzt9rTyA9kTxFuHIRrQ2KhVFViKAzt+7sHFz0v06RLbv3eYlVp2ue7e9xYhgSWW3Q3HlPP/a7aHb4qtU4Fio8F7o+ktNj7UFPOgGUrmFQ3vmZR32HjaZPENfxOp8TNI8OS3yk0kMwVnMY0hZrSNHarxowMqQpyQogC0BobGCRABEnft/SQbzrwI5ROkcaMUzqY6xlERognXhKIATGNGpYzqhiKkAenGIIUAUSfsLHdhiKNXglRSfw3s3yJleJxGkA9O94hz1kGnZ1ETM+W7Ugrn7S/AHNYzNLiDc1QqGoF7HsuzFnpZCO2A8vpwMdxGN7fDYf/ANlimYkgZQAWpt+LQAxrDVnORqZcO3cwhLLpTDMrU3HPXjM7eXVj+JHpoAKWcdkt6lOtkF2qZQRSJvuvw5xKlQsXZgA1TTEIKQ+yQFbVFHDn4nzhFkCE2f8AZlIDJnUsuIKEZhpcrceHpaJWR75Wua5UvUbtEyVKGQHKD96w/PrJaK3aNYhlX+HIadNsuXtKYY2Y8za4ldVOsm7VN2pFb9mc5pAkFlQHUNbrffIBM0jw5cnyLG2aExjFVo0AzXMRjciEFECnreBngYl4JMWIBiQrRDGHRIIiwDiADpHXkWqe8PGSGjSNd0UmIm6FAAVL744BCEUQATFtOtOgCRZ0WBrnYbO2FqoozKWtUAAJFP4mZb8RlEdWoLMTbvkKO6VKILWxSgcDbW1tZW7JYhGAJF6qA2JGjBgw04EEiWWMY06lXISuSoaKa7qbBiya7xcnfM7eXRi+KSjgNmHZsaVly6lcX3iM44FhfrzkWsFyBAy2b7XOV1puA32DHhe275azu3YAAMQKRLU/5CWW9jI2LxDa6nvntW61FLEN0ktZQsZUzPmFgCM2UbkLb0Hhb5yPeKp3niSx+cETSHJadyRowTrHKh0jfCNIWbQwqYtGK/DxkhIApnRGgtEY7xtzCgNGHAxJyxYB/9k="/>
          <p:cNvSpPr>
            <a:spLocks noChangeAspect="1" noChangeArrowheads="1"/>
          </p:cNvSpPr>
          <p:nvPr/>
        </p:nvSpPr>
        <p:spPr bwMode="auto">
          <a:xfrm>
            <a:off x="1679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 name="Picture 13" descr="Bruce Hafen.jpg"/>
          <p:cNvPicPr>
            <a:picLocks noChangeAspect="1"/>
          </p:cNvPicPr>
          <p:nvPr/>
        </p:nvPicPr>
        <p:blipFill>
          <a:blip r:embed="rId3" cstate="print"/>
          <a:stretch>
            <a:fillRect/>
          </a:stretch>
        </p:blipFill>
        <p:spPr>
          <a:xfrm>
            <a:off x="10630452" y="243253"/>
            <a:ext cx="1201346" cy="1500188"/>
          </a:xfrm>
          <a:prstGeom prst="rect">
            <a:avLst/>
          </a:prstGeom>
        </p:spPr>
      </p:pic>
    </p:spTree>
    <p:extLst>
      <p:ext uri="{BB962C8B-B14F-4D97-AF65-F5344CB8AC3E}">
        <p14:creationId xmlns:p14="http://schemas.microsoft.com/office/powerpoint/2010/main" val="195255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par>
                                <p:cTn id="19" presetID="10" presetClass="exit" presetSubtype="0" fill="hold" nodeType="withEffect">
                                  <p:stCondLst>
                                    <p:cond delay="0"/>
                                  </p:stCondLst>
                                  <p:childTnLst>
                                    <p:animEffect transition="out" filter="fade">
                                      <p:cBhvr>
                                        <p:cTn id="20" dur="2000"/>
                                        <p:tgtEl>
                                          <p:spTgt spid="4">
                                            <p:txEl>
                                              <p:pRg st="0" end="0"/>
                                            </p:txEl>
                                          </p:spTgt>
                                        </p:tgtEl>
                                      </p:cBhvr>
                                    </p:animEffect>
                                    <p:set>
                                      <p:cBhvr>
                                        <p:cTn id="21" dur="1" fill="hold">
                                          <p:stCondLst>
                                            <p:cond delay="1999"/>
                                          </p:stCondLst>
                                        </p:cTn>
                                        <p:tgtEl>
                                          <p:spTgt spid="4">
                                            <p:txEl>
                                              <p:pRg st="0" end="0"/>
                                            </p:txEl>
                                          </p:spTgt>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2000"/>
                                        <p:tgtEl>
                                          <p:spTgt spid="4">
                                            <p:txEl>
                                              <p:pRg st="1" end="1"/>
                                            </p:txEl>
                                          </p:spTgt>
                                        </p:tgtEl>
                                      </p:cBhvr>
                                    </p:animEffect>
                                    <p:set>
                                      <p:cBhvr>
                                        <p:cTn id="24" dur="1" fill="hold">
                                          <p:stCondLst>
                                            <p:cond delay="1999"/>
                                          </p:stCondLst>
                                        </p:cTn>
                                        <p:tgtEl>
                                          <p:spTgt spid="4">
                                            <p:txEl>
                                              <p:pRg st="1" end="1"/>
                                            </p:txEl>
                                          </p:spTgt>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2000"/>
                                        <p:tgtEl>
                                          <p:spTgt spid="4">
                                            <p:txEl>
                                              <p:pRg st="3" end="3"/>
                                            </p:txEl>
                                          </p:spTgt>
                                        </p:tgtEl>
                                      </p:cBhvr>
                                    </p:animEffect>
                                    <p:set>
                                      <p:cBhvr>
                                        <p:cTn id="27" dur="1" fill="hold">
                                          <p:stCondLst>
                                            <p:cond delay="1999"/>
                                          </p:stCondLst>
                                        </p:cTn>
                                        <p:tgtEl>
                                          <p:spTgt spid="4">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49A9D88-2072-4239-AE59-209C7C8BFF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228600" y="123111"/>
            <a:ext cx="3962400" cy="3785652"/>
          </a:xfrm>
          <a:prstGeom prst="rect">
            <a:avLst/>
          </a:prstGeom>
        </p:spPr>
        <p:txBody>
          <a:bodyPr wrap="square">
            <a:spAutoFit/>
          </a:bodyPr>
          <a:lstStyle/>
          <a:p>
            <a:pPr fontAlgn="base"/>
            <a:r>
              <a:rPr lang="en-US" sz="1600" dirty="0">
                <a:solidFill>
                  <a:srgbClr val="FFFF00"/>
                </a:solidFill>
              </a:rPr>
              <a:t>The comfort we can receive because of the Savior’s Atonement:</a:t>
            </a:r>
          </a:p>
          <a:p>
            <a:pPr fontAlgn="base"/>
            <a:r>
              <a:rPr lang="en-US" sz="1600" dirty="0">
                <a:solidFill>
                  <a:schemeClr val="bg1"/>
                </a:solidFill>
              </a:rPr>
              <a:t>“It will comfort us when we must wait in distress for the Savior’s promised relief that He knows, from experience, how to heal and help us. The Book of Mormon gives us the certain assurance of His power to comfort. And faith in that power will give us patience as we pray and work and wait for help. He could have known how to succor us simply by revelation, but He chose to </a:t>
            </a:r>
          </a:p>
          <a:p>
            <a:pPr fontAlgn="base"/>
            <a:r>
              <a:rPr lang="en-US" sz="1600" dirty="0">
                <a:solidFill>
                  <a:schemeClr val="bg1"/>
                </a:solidFill>
              </a:rPr>
              <a:t>learn by His own personal </a:t>
            </a:r>
          </a:p>
          <a:p>
            <a:pPr fontAlgn="base"/>
            <a:r>
              <a:rPr lang="en-US" sz="1600" dirty="0">
                <a:solidFill>
                  <a:schemeClr val="bg1"/>
                </a:solidFill>
              </a:rPr>
              <a:t>Experience.” </a:t>
            </a:r>
          </a:p>
          <a:p>
            <a:pPr fontAlgn="base"/>
            <a:r>
              <a:rPr lang="en-US" sz="1600" dirty="0">
                <a:solidFill>
                  <a:schemeClr val="bg1"/>
                </a:solidFill>
              </a:rPr>
              <a:t>President Henry B. </a:t>
            </a:r>
            <a:r>
              <a:rPr lang="en-US" sz="1600" dirty="0" err="1">
                <a:solidFill>
                  <a:schemeClr val="bg1"/>
                </a:solidFill>
              </a:rPr>
              <a:t>Eyring</a:t>
            </a:r>
            <a:endParaRPr lang="en-US" sz="1600" dirty="0">
              <a:solidFill>
                <a:schemeClr val="bg1"/>
              </a:solidFill>
            </a:endParaRPr>
          </a:p>
          <a:p>
            <a:pPr fontAlgn="base"/>
            <a:endParaRPr lang="en-US" sz="1600" dirty="0">
              <a:solidFill>
                <a:schemeClr val="bg1"/>
              </a:solidFill>
            </a:endParaRPr>
          </a:p>
        </p:txBody>
      </p:sp>
      <p:sp>
        <p:nvSpPr>
          <p:cNvPr id="4" name="Rectangle 3"/>
          <p:cNvSpPr/>
          <p:nvPr/>
        </p:nvSpPr>
        <p:spPr>
          <a:xfrm>
            <a:off x="5943600" y="1"/>
            <a:ext cx="5985164" cy="3293209"/>
          </a:xfrm>
          <a:prstGeom prst="rect">
            <a:avLst/>
          </a:prstGeom>
        </p:spPr>
        <p:txBody>
          <a:bodyPr wrap="square">
            <a:spAutoFit/>
          </a:bodyPr>
          <a:lstStyle/>
          <a:p>
            <a:pPr fontAlgn="base"/>
            <a:r>
              <a:rPr lang="en-US" sz="1600" dirty="0">
                <a:solidFill>
                  <a:srgbClr val="FFFF00"/>
                </a:solidFill>
              </a:rPr>
              <a:t>The Challenges We Face:</a:t>
            </a:r>
          </a:p>
          <a:p>
            <a:pPr fontAlgn="base"/>
            <a:r>
              <a:rPr lang="en-US" sz="1600" dirty="0">
                <a:solidFill>
                  <a:schemeClr val="bg1"/>
                </a:solidFill>
              </a:rPr>
              <a:t>“Many carry heavy burdens. Some have lost a loved one to death or care for one who is disabled. Some have been wounded by divorce. Others yearn for an eternal marriage. Some are caught in the grip of addictive substances or practices like alcohol, tobacco, drugs, or pornography. Others have crippling physical or mental impairments. Some are challenged by same-gender attraction. Some have terrible feelings of depression or inadequacy. …</a:t>
            </a:r>
          </a:p>
          <a:p>
            <a:pPr fontAlgn="base"/>
            <a:r>
              <a:rPr lang="en-US" sz="1600" dirty="0">
                <a:solidFill>
                  <a:schemeClr val="bg1"/>
                </a:solidFill>
              </a:rPr>
              <a:t>“The healing power of the Lord Jesus Christ—whether it removes our burdens or strengthens us to endure and live with them … </a:t>
            </a:r>
          </a:p>
          <a:p>
            <a:pPr fontAlgn="base"/>
            <a:r>
              <a:rPr lang="en-US" sz="1600" dirty="0">
                <a:solidFill>
                  <a:schemeClr val="bg1"/>
                </a:solidFill>
              </a:rPr>
              <a:t>—is available for every affliction </a:t>
            </a:r>
          </a:p>
          <a:p>
            <a:pPr fontAlgn="base"/>
            <a:r>
              <a:rPr lang="en-US" sz="1600" dirty="0">
                <a:solidFill>
                  <a:schemeClr val="bg1"/>
                </a:solidFill>
              </a:rPr>
              <a:t>in mortality.”</a:t>
            </a:r>
          </a:p>
          <a:p>
            <a:pPr fontAlgn="base"/>
            <a:r>
              <a:rPr lang="en-US" sz="1600" dirty="0">
                <a:solidFill>
                  <a:schemeClr val="bg1"/>
                </a:solidFill>
              </a:rPr>
              <a:t> Elder </a:t>
            </a:r>
            <a:r>
              <a:rPr lang="en-US" sz="1600" dirty="0" err="1">
                <a:solidFill>
                  <a:schemeClr val="bg1"/>
                </a:solidFill>
              </a:rPr>
              <a:t>Dallin</a:t>
            </a:r>
            <a:r>
              <a:rPr lang="en-US" sz="1600" dirty="0">
                <a:solidFill>
                  <a:schemeClr val="bg1"/>
                </a:solidFill>
              </a:rPr>
              <a:t> H. Oaks</a:t>
            </a:r>
          </a:p>
        </p:txBody>
      </p:sp>
      <p:sp>
        <p:nvSpPr>
          <p:cNvPr id="5" name="Rectangle 4"/>
          <p:cNvSpPr/>
          <p:nvPr/>
        </p:nvSpPr>
        <p:spPr>
          <a:xfrm>
            <a:off x="2476500" y="4483224"/>
            <a:ext cx="7239000" cy="2062103"/>
          </a:xfrm>
          <a:prstGeom prst="rect">
            <a:avLst/>
          </a:prstGeom>
        </p:spPr>
        <p:txBody>
          <a:bodyPr wrap="square">
            <a:spAutoFit/>
          </a:bodyPr>
          <a:lstStyle/>
          <a:p>
            <a:pPr fontAlgn="base"/>
            <a:r>
              <a:rPr lang="en-US" sz="1600" dirty="0">
                <a:solidFill>
                  <a:srgbClr val="FFFF00"/>
                </a:solidFill>
              </a:rPr>
              <a:t>Christ’s Empathy and Ability to help us:</a:t>
            </a:r>
          </a:p>
          <a:p>
            <a:pPr fontAlgn="base"/>
            <a:r>
              <a:rPr lang="en-US" sz="1600" dirty="0">
                <a:solidFill>
                  <a:schemeClr val="bg1"/>
                </a:solidFill>
              </a:rPr>
              <a:t>“Christ walked the path every mortal is called to walk so that he would know how to succor and strengthen us in our most difficult times. He knows the deepest and most personal burdens we carry. He knows the most public and poignant pains we bear. He descended below all such grief in order that he might lift us above it. There is no anguish or sorrow or sadness in life that he has not suffered in our behalf and borne away upon his own valiant and compassionate shoulders.”  </a:t>
            </a:r>
          </a:p>
          <a:p>
            <a:pPr fontAlgn="base"/>
            <a:r>
              <a:rPr lang="en-US" sz="1600" dirty="0">
                <a:solidFill>
                  <a:schemeClr val="bg1"/>
                </a:solidFill>
              </a:rPr>
              <a:t>Elder Jeffrey R. Holland</a:t>
            </a:r>
          </a:p>
        </p:txBody>
      </p:sp>
      <p:pic>
        <p:nvPicPr>
          <p:cNvPr id="6" name="Picture 5" descr="Dallin H. Oaks.jpg"/>
          <p:cNvPicPr>
            <a:picLocks noChangeAspect="1"/>
          </p:cNvPicPr>
          <p:nvPr/>
        </p:nvPicPr>
        <p:blipFill>
          <a:blip r:embed="rId3" cstate="print"/>
          <a:stretch>
            <a:fillRect/>
          </a:stretch>
        </p:blipFill>
        <p:spPr>
          <a:xfrm>
            <a:off x="9245230" y="2636565"/>
            <a:ext cx="932170" cy="1161768"/>
          </a:xfrm>
          <a:prstGeom prst="rect">
            <a:avLst/>
          </a:prstGeom>
        </p:spPr>
      </p:pic>
      <p:pic>
        <p:nvPicPr>
          <p:cNvPr id="7" name="Picture 6" descr="Jeffrey R. Holland.jpg"/>
          <p:cNvPicPr>
            <a:picLocks noChangeAspect="1"/>
          </p:cNvPicPr>
          <p:nvPr/>
        </p:nvPicPr>
        <p:blipFill>
          <a:blip r:embed="rId4" cstate="print"/>
          <a:stretch>
            <a:fillRect/>
          </a:stretch>
        </p:blipFill>
        <p:spPr>
          <a:xfrm>
            <a:off x="10177400" y="4960737"/>
            <a:ext cx="992723" cy="1239982"/>
          </a:xfrm>
          <a:prstGeom prst="rect">
            <a:avLst/>
          </a:prstGeom>
        </p:spPr>
      </p:pic>
      <p:pic>
        <p:nvPicPr>
          <p:cNvPr id="8" name="Picture 7" descr="Henry B. Eyring.jpg"/>
          <p:cNvPicPr>
            <a:picLocks noChangeAspect="1"/>
          </p:cNvPicPr>
          <p:nvPr/>
        </p:nvPicPr>
        <p:blipFill>
          <a:blip r:embed="rId5" cstate="print"/>
          <a:stretch>
            <a:fillRect/>
          </a:stretch>
        </p:blipFill>
        <p:spPr>
          <a:xfrm>
            <a:off x="2860964" y="2723131"/>
            <a:ext cx="950976" cy="1185632"/>
          </a:xfrm>
          <a:prstGeom prst="rect">
            <a:avLst/>
          </a:prstGeom>
        </p:spPr>
      </p:pic>
    </p:spTree>
    <p:extLst>
      <p:ext uri="{BB962C8B-B14F-4D97-AF65-F5344CB8AC3E}">
        <p14:creationId xmlns:p14="http://schemas.microsoft.com/office/powerpoint/2010/main" val="66478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fade">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xit" presetSubtype="0" fill="hold" grpId="1" nodeType="withEffect">
                                  <p:stCondLst>
                                    <p:cond delay="0"/>
                                  </p:stCondLst>
                                  <p:childTnLst>
                                    <p:animEffect transition="out" filter="fade">
                                      <p:cBhvr>
                                        <p:cTn id="18" dur="2000"/>
                                        <p:tgtEl>
                                          <p:spTgt spid="3"/>
                                        </p:tgtEl>
                                      </p:cBhvr>
                                    </p:animEffect>
                                    <p:set>
                                      <p:cBhvr>
                                        <p:cTn id="19" dur="1" fill="hold">
                                          <p:stCondLst>
                                            <p:cond delay="1999"/>
                                          </p:stCondLst>
                                        </p:cTn>
                                        <p:tgtEl>
                                          <p:spTgt spid="3"/>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8"/>
                                        </p:tgtEl>
                                      </p:cBhvr>
                                    </p:animEffect>
                                    <p:set>
                                      <p:cBhvr>
                                        <p:cTn id="22" dur="1" fill="hold">
                                          <p:stCondLst>
                                            <p:cond delay="1999"/>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0"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par>
                                <p:cTn id="30" presetID="10" presetClass="exit" presetSubtype="0" fill="hold" grpId="1" nodeType="withEffect">
                                  <p:stCondLst>
                                    <p:cond delay="0"/>
                                  </p:stCondLst>
                                  <p:childTnLst>
                                    <p:animEffect transition="out" filter="fade">
                                      <p:cBhvr>
                                        <p:cTn id="31" dur="2000"/>
                                        <p:tgtEl>
                                          <p:spTgt spid="4"/>
                                        </p:tgtEl>
                                      </p:cBhvr>
                                    </p:animEffect>
                                    <p:set>
                                      <p:cBhvr>
                                        <p:cTn id="32"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41F894-6D85-41EA-86D6-13EEBA17D5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52600" y="990600"/>
            <a:ext cx="2209800" cy="1477328"/>
          </a:xfrm>
          <a:prstGeom prst="rect">
            <a:avLst/>
          </a:prstGeom>
        </p:spPr>
        <p:txBody>
          <a:bodyPr wrap="square">
            <a:spAutoFit/>
          </a:bodyPr>
          <a:lstStyle/>
          <a:p>
            <a:pPr fontAlgn="base"/>
            <a:r>
              <a:rPr lang="en-US" dirty="0">
                <a:solidFill>
                  <a:schemeClr val="bg1"/>
                </a:solidFill>
              </a:rPr>
              <a:t>Demons of addition:</a:t>
            </a:r>
          </a:p>
          <a:p>
            <a:pPr fontAlgn="base"/>
            <a:r>
              <a:rPr lang="en-US" dirty="0">
                <a:solidFill>
                  <a:schemeClr val="bg1"/>
                </a:solidFill>
              </a:rPr>
              <a:t>Tobacco or drugs</a:t>
            </a:r>
          </a:p>
          <a:p>
            <a:pPr fontAlgn="base"/>
            <a:r>
              <a:rPr lang="en-US" dirty="0">
                <a:solidFill>
                  <a:schemeClr val="bg1"/>
                </a:solidFill>
              </a:rPr>
              <a:t>Gambling</a:t>
            </a:r>
          </a:p>
          <a:p>
            <a:pPr fontAlgn="base"/>
            <a:r>
              <a:rPr lang="en-US" dirty="0">
                <a:solidFill>
                  <a:schemeClr val="bg1"/>
                </a:solidFill>
              </a:rPr>
              <a:t>Pornography</a:t>
            </a:r>
          </a:p>
          <a:p>
            <a:pPr fontAlgn="base"/>
            <a:endParaRPr lang="en-US" dirty="0">
              <a:solidFill>
                <a:schemeClr val="bg1"/>
              </a:solidFill>
            </a:endParaRPr>
          </a:p>
        </p:txBody>
      </p:sp>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Lay Aside Every Sin</a:t>
            </a:r>
          </a:p>
        </p:txBody>
      </p:sp>
      <p:sp>
        <p:nvSpPr>
          <p:cNvPr id="5" name="Rectangle 4"/>
          <p:cNvSpPr/>
          <p:nvPr/>
        </p:nvSpPr>
        <p:spPr>
          <a:xfrm>
            <a:off x="5244042" y="1637593"/>
            <a:ext cx="2193421" cy="1200329"/>
          </a:xfrm>
          <a:prstGeom prst="rect">
            <a:avLst/>
          </a:prstGeom>
        </p:spPr>
        <p:txBody>
          <a:bodyPr wrap="none">
            <a:spAutoFit/>
          </a:bodyPr>
          <a:lstStyle/>
          <a:p>
            <a:r>
              <a:rPr lang="en-US" dirty="0">
                <a:solidFill>
                  <a:schemeClr val="bg1"/>
                </a:solidFill>
              </a:rPr>
              <a:t>Confusion with:</a:t>
            </a:r>
          </a:p>
          <a:p>
            <a:r>
              <a:rPr lang="en-US" dirty="0">
                <a:solidFill>
                  <a:schemeClr val="bg1"/>
                </a:solidFill>
              </a:rPr>
              <a:t>Gender identity</a:t>
            </a:r>
          </a:p>
          <a:p>
            <a:r>
              <a:rPr lang="en-US" dirty="0">
                <a:solidFill>
                  <a:schemeClr val="bg1"/>
                </a:solidFill>
              </a:rPr>
              <a:t>Self esteem</a:t>
            </a:r>
          </a:p>
          <a:p>
            <a:r>
              <a:rPr lang="en-US" dirty="0">
                <a:solidFill>
                  <a:schemeClr val="bg1"/>
                </a:solidFill>
              </a:rPr>
              <a:t>Depression or suicide</a:t>
            </a:r>
          </a:p>
        </p:txBody>
      </p:sp>
      <p:sp>
        <p:nvSpPr>
          <p:cNvPr id="6" name="Rectangle 5"/>
          <p:cNvSpPr/>
          <p:nvPr/>
        </p:nvSpPr>
        <p:spPr>
          <a:xfrm>
            <a:off x="3886200" y="3581400"/>
            <a:ext cx="5029200" cy="1938992"/>
          </a:xfrm>
          <a:prstGeom prst="rect">
            <a:avLst/>
          </a:prstGeom>
        </p:spPr>
        <p:txBody>
          <a:bodyPr wrap="square">
            <a:spAutoFit/>
          </a:bodyPr>
          <a:lstStyle/>
          <a:p>
            <a:pPr fontAlgn="base"/>
            <a:r>
              <a:rPr lang="en-US" sz="2400" dirty="0">
                <a:solidFill>
                  <a:srgbClr val="FFFF00"/>
                </a:solidFill>
              </a:rPr>
              <a:t>Whatever other steps you may need to take to resolve these concerns, come </a:t>
            </a:r>
            <a:r>
              <a:rPr lang="en-US" sz="2400" i="1" dirty="0">
                <a:solidFill>
                  <a:srgbClr val="FFFF00"/>
                </a:solidFill>
              </a:rPr>
              <a:t>first</a:t>
            </a:r>
            <a:r>
              <a:rPr lang="en-US" sz="2400" dirty="0">
                <a:solidFill>
                  <a:srgbClr val="FFFF00"/>
                </a:solidFill>
              </a:rPr>
              <a:t> to the gospel of Jesus Christ. Trust in heaven’s promises. …”</a:t>
            </a:r>
          </a:p>
          <a:p>
            <a:pPr fontAlgn="base"/>
            <a:r>
              <a:rPr lang="en-US" sz="2400" dirty="0">
                <a:solidFill>
                  <a:srgbClr val="FFFF00"/>
                </a:solidFill>
              </a:rPr>
              <a:t> </a:t>
            </a:r>
          </a:p>
        </p:txBody>
      </p:sp>
      <p:sp>
        <p:nvSpPr>
          <p:cNvPr id="7" name="Rectangle 6"/>
          <p:cNvSpPr/>
          <p:nvPr/>
        </p:nvSpPr>
        <p:spPr>
          <a:xfrm>
            <a:off x="5673436" y="5402907"/>
            <a:ext cx="5105400" cy="1200329"/>
          </a:xfrm>
          <a:prstGeom prst="rect">
            <a:avLst/>
          </a:prstGeom>
        </p:spPr>
        <p:txBody>
          <a:bodyPr wrap="square">
            <a:spAutoFit/>
          </a:bodyPr>
          <a:lstStyle/>
          <a:p>
            <a:r>
              <a:rPr lang="en-US" dirty="0">
                <a:solidFill>
                  <a:schemeClr val="bg1"/>
                </a:solidFill>
              </a:rPr>
              <a:t>The merciful nature of God:</a:t>
            </a:r>
          </a:p>
          <a:p>
            <a:r>
              <a:rPr lang="en-US" dirty="0">
                <a:solidFill>
                  <a:schemeClr val="bg1"/>
                </a:solidFill>
              </a:rPr>
              <a:t>Lifting us not only the burden of our sins but also the burden of our disappointments and sorrow</a:t>
            </a:r>
          </a:p>
          <a:p>
            <a:r>
              <a:rPr lang="en-US" dirty="0">
                <a:solidFill>
                  <a:schemeClr val="bg1"/>
                </a:solidFill>
              </a:rPr>
              <a:t>Our heartaches and despair</a:t>
            </a:r>
          </a:p>
        </p:txBody>
      </p:sp>
      <p:sp>
        <p:nvSpPr>
          <p:cNvPr id="8" name="Rectangle 7"/>
          <p:cNvSpPr/>
          <p:nvPr/>
        </p:nvSpPr>
        <p:spPr>
          <a:xfrm>
            <a:off x="221672" y="6485751"/>
            <a:ext cx="9144000" cy="307777"/>
          </a:xfrm>
          <a:prstGeom prst="rect">
            <a:avLst/>
          </a:prstGeom>
        </p:spPr>
        <p:txBody>
          <a:bodyPr wrap="square">
            <a:spAutoFit/>
          </a:bodyPr>
          <a:lstStyle/>
          <a:p>
            <a:pPr fontAlgn="base"/>
            <a:r>
              <a:rPr lang="en-US" sz="1400" dirty="0">
                <a:solidFill>
                  <a:schemeClr val="bg1"/>
                </a:solidFill>
              </a:rPr>
              <a:t>Elder Jeffrey R. Holland (Broken Things…)</a:t>
            </a:r>
          </a:p>
        </p:txBody>
      </p:sp>
      <p:pic>
        <p:nvPicPr>
          <p:cNvPr id="10" name="Picture 9">
            <a:extLst>
              <a:ext uri="{FF2B5EF4-FFF2-40B4-BE49-F238E27FC236}">
                <a16:creationId xmlns:a16="http://schemas.microsoft.com/office/drawing/2014/main" id="{DDF30EC7-FE2B-49F2-A34B-66E978EB9693}"/>
              </a:ext>
            </a:extLst>
          </p:cNvPr>
          <p:cNvPicPr>
            <a:picLocks noChangeAspect="1"/>
          </p:cNvPicPr>
          <p:nvPr/>
        </p:nvPicPr>
        <p:blipFill rotWithShape="1">
          <a:blip r:embed="rId3">
            <a:extLst>
              <a:ext uri="{28A0092B-C50C-407E-A947-70E740481C1C}">
                <a14:useLocalDpi xmlns:a14="http://schemas.microsoft.com/office/drawing/2010/main" val="0"/>
              </a:ext>
            </a:extLst>
          </a:blip>
          <a:srcRect t="23355"/>
          <a:stretch/>
        </p:blipFill>
        <p:spPr>
          <a:xfrm>
            <a:off x="732473" y="2995947"/>
            <a:ext cx="2954654" cy="2862018"/>
          </a:xfrm>
          <a:prstGeom prst="rect">
            <a:avLst/>
          </a:prstGeom>
        </p:spPr>
      </p:pic>
      <p:pic>
        <p:nvPicPr>
          <p:cNvPr id="13" name="Picture 12">
            <a:extLst>
              <a:ext uri="{FF2B5EF4-FFF2-40B4-BE49-F238E27FC236}">
                <a16:creationId xmlns:a16="http://schemas.microsoft.com/office/drawing/2014/main" id="{7086D58F-D794-401C-9004-4604AD5DEE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6351" y="735568"/>
            <a:ext cx="2000250" cy="2667000"/>
          </a:xfrm>
          <a:prstGeom prst="rect">
            <a:avLst/>
          </a:prstGeom>
        </p:spPr>
      </p:pic>
      <p:pic>
        <p:nvPicPr>
          <p:cNvPr id="16" name="Picture 15" descr="Jeffrey R. Holland.jpg">
            <a:extLst>
              <a:ext uri="{FF2B5EF4-FFF2-40B4-BE49-F238E27FC236}">
                <a16:creationId xmlns:a16="http://schemas.microsoft.com/office/drawing/2014/main" id="{617EB8C2-A8AA-4A7D-AB30-4D27B924E865}"/>
              </a:ext>
            </a:extLst>
          </p:cNvPr>
          <p:cNvPicPr>
            <a:picLocks noChangeAspect="1"/>
          </p:cNvPicPr>
          <p:nvPr/>
        </p:nvPicPr>
        <p:blipFill>
          <a:blip r:embed="rId5" cstate="print"/>
          <a:stretch>
            <a:fillRect/>
          </a:stretch>
        </p:blipFill>
        <p:spPr>
          <a:xfrm>
            <a:off x="228601" y="115799"/>
            <a:ext cx="992723" cy="1239982"/>
          </a:xfrm>
          <a:prstGeom prst="rect">
            <a:avLst/>
          </a:prstGeom>
        </p:spPr>
      </p:pic>
    </p:spTree>
    <p:extLst>
      <p:ext uri="{BB962C8B-B14F-4D97-AF65-F5344CB8AC3E}">
        <p14:creationId xmlns:p14="http://schemas.microsoft.com/office/powerpoint/2010/main" val="3120805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B33E31B-C3AE-4A22-ABDD-74FB404220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800099" y="1547242"/>
            <a:ext cx="2209800" cy="2031325"/>
          </a:xfrm>
          <a:prstGeom prst="rect">
            <a:avLst/>
          </a:prstGeom>
        </p:spPr>
        <p:txBody>
          <a:bodyPr wrap="square">
            <a:spAutoFit/>
          </a:bodyPr>
          <a:lstStyle/>
          <a:p>
            <a:pPr fontAlgn="base"/>
            <a:r>
              <a:rPr lang="en-US" dirty="0">
                <a:solidFill>
                  <a:schemeClr val="bg1"/>
                </a:solidFill>
              </a:rPr>
              <a:t>Alma sees that the people of Gideon are not perfect…but they are striving through their allegiance to and trust in Christ</a:t>
            </a:r>
          </a:p>
          <a:p>
            <a:pPr fontAlgn="base"/>
            <a:endParaRPr lang="en-US" dirty="0">
              <a:solidFill>
                <a:schemeClr val="bg1"/>
              </a:solidFill>
            </a:endParaRPr>
          </a:p>
        </p:txBody>
      </p:sp>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On the Path of Righteousness</a:t>
            </a:r>
          </a:p>
        </p:txBody>
      </p:sp>
      <p:sp>
        <p:nvSpPr>
          <p:cNvPr id="5" name="Rectangle 4"/>
          <p:cNvSpPr/>
          <p:nvPr/>
        </p:nvSpPr>
        <p:spPr>
          <a:xfrm>
            <a:off x="8855869" y="1477834"/>
            <a:ext cx="2438400" cy="2308324"/>
          </a:xfrm>
          <a:prstGeom prst="rect">
            <a:avLst/>
          </a:prstGeom>
        </p:spPr>
        <p:txBody>
          <a:bodyPr wrap="square">
            <a:spAutoFit/>
          </a:bodyPr>
          <a:lstStyle/>
          <a:p>
            <a:r>
              <a:rPr lang="en-US" dirty="0">
                <a:solidFill>
                  <a:schemeClr val="bg1"/>
                </a:solidFill>
              </a:rPr>
              <a:t>Like the people of Paul:</a:t>
            </a:r>
          </a:p>
          <a:p>
            <a:r>
              <a:rPr lang="en-US" dirty="0">
                <a:solidFill>
                  <a:schemeClr val="bg1"/>
                </a:solidFill>
              </a:rPr>
              <a:t>“And that, knowing the time, that now </a:t>
            </a:r>
            <a:r>
              <a:rPr lang="en-US" i="1" dirty="0">
                <a:solidFill>
                  <a:schemeClr val="bg1"/>
                </a:solidFill>
              </a:rPr>
              <a:t>it is</a:t>
            </a:r>
            <a:r>
              <a:rPr lang="en-US" dirty="0">
                <a:solidFill>
                  <a:schemeClr val="bg1"/>
                </a:solidFill>
              </a:rPr>
              <a:t> high time to awake out of sleep: for now </a:t>
            </a:r>
            <a:r>
              <a:rPr lang="en-US" i="1" dirty="0">
                <a:solidFill>
                  <a:schemeClr val="bg1"/>
                </a:solidFill>
              </a:rPr>
              <a:t>is</a:t>
            </a:r>
            <a:r>
              <a:rPr lang="en-US" dirty="0">
                <a:solidFill>
                  <a:schemeClr val="bg1"/>
                </a:solidFill>
              </a:rPr>
              <a:t> our salvation nearer than when we believed.” </a:t>
            </a:r>
            <a:r>
              <a:rPr lang="en-US" sz="1400" dirty="0">
                <a:solidFill>
                  <a:schemeClr val="bg1"/>
                </a:solidFill>
              </a:rPr>
              <a:t>(Roman 13:11)</a:t>
            </a:r>
          </a:p>
        </p:txBody>
      </p:sp>
      <p:sp>
        <p:nvSpPr>
          <p:cNvPr id="7" name="Rectangle 6"/>
          <p:cNvSpPr/>
          <p:nvPr/>
        </p:nvSpPr>
        <p:spPr>
          <a:xfrm>
            <a:off x="599404" y="4628927"/>
            <a:ext cx="5105400" cy="954107"/>
          </a:xfrm>
          <a:prstGeom prst="rect">
            <a:avLst/>
          </a:prstGeom>
        </p:spPr>
        <p:txBody>
          <a:bodyPr wrap="square">
            <a:spAutoFit/>
          </a:bodyPr>
          <a:lstStyle/>
          <a:p>
            <a:pPr algn="ctr"/>
            <a:r>
              <a:rPr lang="en-US" sz="2800" dirty="0">
                <a:solidFill>
                  <a:srgbClr val="FFFF00"/>
                </a:solidFill>
              </a:rPr>
              <a:t>They are on the right track, their course is approved by God</a:t>
            </a:r>
          </a:p>
        </p:txBody>
      </p:sp>
      <p:sp>
        <p:nvSpPr>
          <p:cNvPr id="8" name="Rectangle 7"/>
          <p:cNvSpPr/>
          <p:nvPr/>
        </p:nvSpPr>
        <p:spPr>
          <a:xfrm>
            <a:off x="221673" y="6516708"/>
            <a:ext cx="9144000" cy="307777"/>
          </a:xfrm>
          <a:prstGeom prst="rect">
            <a:avLst/>
          </a:prstGeom>
        </p:spPr>
        <p:txBody>
          <a:bodyPr wrap="square">
            <a:spAutoFit/>
          </a:bodyPr>
          <a:lstStyle/>
          <a:p>
            <a:pPr fontAlgn="base"/>
            <a:r>
              <a:rPr lang="en-US" sz="1400" dirty="0">
                <a:solidFill>
                  <a:schemeClr val="bg1"/>
                </a:solidFill>
              </a:rPr>
              <a:t>Alma 7:17-20</a:t>
            </a:r>
          </a:p>
        </p:txBody>
      </p:sp>
      <p:sp>
        <p:nvSpPr>
          <p:cNvPr id="11" name="Rectangle 10"/>
          <p:cNvSpPr/>
          <p:nvPr/>
        </p:nvSpPr>
        <p:spPr>
          <a:xfrm>
            <a:off x="4132042" y="5603467"/>
            <a:ext cx="4191000" cy="954107"/>
          </a:xfrm>
          <a:prstGeom prst="rect">
            <a:avLst/>
          </a:prstGeom>
        </p:spPr>
        <p:txBody>
          <a:bodyPr wrap="square">
            <a:spAutoFit/>
          </a:bodyPr>
          <a:lstStyle/>
          <a:p>
            <a:pPr algn="ctr"/>
            <a:r>
              <a:rPr lang="en-US" sz="2800" dirty="0">
                <a:solidFill>
                  <a:srgbClr val="FFFF00"/>
                </a:solidFill>
              </a:rPr>
              <a:t>Righteousness prepares the way for the Lord</a:t>
            </a:r>
          </a:p>
        </p:txBody>
      </p:sp>
      <p:pic>
        <p:nvPicPr>
          <p:cNvPr id="9" name="Picture 8">
            <a:extLst>
              <a:ext uri="{FF2B5EF4-FFF2-40B4-BE49-F238E27FC236}">
                <a16:creationId xmlns:a16="http://schemas.microsoft.com/office/drawing/2014/main" id="{4CAD8307-7BF1-4EF9-886E-D6AA7A8BB2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837" y="776968"/>
            <a:ext cx="4886325" cy="3571875"/>
          </a:xfrm>
          <a:prstGeom prst="rect">
            <a:avLst/>
          </a:prstGeom>
        </p:spPr>
      </p:pic>
      <p:grpSp>
        <p:nvGrpSpPr>
          <p:cNvPr id="13" name="Group 3">
            <a:extLst>
              <a:ext uri="{FF2B5EF4-FFF2-40B4-BE49-F238E27FC236}">
                <a16:creationId xmlns:a16="http://schemas.microsoft.com/office/drawing/2014/main" id="{120DC714-C883-4C29-9A63-01BE4CF7BA0F}"/>
              </a:ext>
            </a:extLst>
          </p:cNvPr>
          <p:cNvGrpSpPr/>
          <p:nvPr/>
        </p:nvGrpSpPr>
        <p:grpSpPr>
          <a:xfrm>
            <a:off x="9118805" y="3938559"/>
            <a:ext cx="2192675" cy="2578150"/>
            <a:chOff x="71718" y="1120588"/>
            <a:chExt cx="3094829" cy="4572000"/>
          </a:xfrm>
        </p:grpSpPr>
        <p:grpSp>
          <p:nvGrpSpPr>
            <p:cNvPr id="14" name="Group 13">
              <a:extLst>
                <a:ext uri="{FF2B5EF4-FFF2-40B4-BE49-F238E27FC236}">
                  <a16:creationId xmlns:a16="http://schemas.microsoft.com/office/drawing/2014/main" id="{FD7E0995-8B70-461F-81F3-A77FAA56A669}"/>
                </a:ext>
              </a:extLst>
            </p:cNvPr>
            <p:cNvGrpSpPr/>
            <p:nvPr/>
          </p:nvGrpSpPr>
          <p:grpSpPr>
            <a:xfrm>
              <a:off x="71718" y="1120588"/>
              <a:ext cx="3048000" cy="4572000"/>
              <a:chOff x="838200" y="1066800"/>
              <a:chExt cx="2438400" cy="3352800"/>
            </a:xfrm>
          </p:grpSpPr>
          <p:sp>
            <p:nvSpPr>
              <p:cNvPr id="16" name="Rounded Rectangle 61">
                <a:extLst>
                  <a:ext uri="{FF2B5EF4-FFF2-40B4-BE49-F238E27FC236}">
                    <a16:creationId xmlns:a16="http://schemas.microsoft.com/office/drawing/2014/main" id="{CDF70FC8-396D-422E-86E2-624E597C81C2}"/>
                  </a:ext>
                </a:extLst>
              </p:cNvPr>
              <p:cNvSpPr/>
              <p:nvPr/>
            </p:nvSpPr>
            <p:spPr>
              <a:xfrm>
                <a:off x="1066800" y="12954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
                <a:extLst>
                  <a:ext uri="{FF2B5EF4-FFF2-40B4-BE49-F238E27FC236}">
                    <a16:creationId xmlns:a16="http://schemas.microsoft.com/office/drawing/2014/main" id="{23805D92-7DE5-41D0-A83E-29AE3FEC2983}"/>
                  </a:ext>
                </a:extLst>
              </p:cNvPr>
              <p:cNvSpPr/>
              <p:nvPr/>
            </p:nvSpPr>
            <p:spPr>
              <a:xfrm>
                <a:off x="1143000" y="12192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3">
                <a:extLst>
                  <a:ext uri="{FF2B5EF4-FFF2-40B4-BE49-F238E27FC236}">
                    <a16:creationId xmlns:a16="http://schemas.microsoft.com/office/drawing/2014/main" id="{367607FC-EA07-4F43-B1B1-B9B77E277E0F}"/>
                  </a:ext>
                </a:extLst>
              </p:cNvPr>
              <p:cNvSpPr/>
              <p:nvPr/>
            </p:nvSpPr>
            <p:spPr>
              <a:xfrm>
                <a:off x="1219200" y="11430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4">
                <a:extLst>
                  <a:ext uri="{FF2B5EF4-FFF2-40B4-BE49-F238E27FC236}">
                    <a16:creationId xmlns:a16="http://schemas.microsoft.com/office/drawing/2014/main" id="{5DFC1D0C-D41F-40C0-B75A-0ABD6FCD7753}"/>
                  </a:ext>
                </a:extLst>
              </p:cNvPr>
              <p:cNvSpPr/>
              <p:nvPr/>
            </p:nvSpPr>
            <p:spPr>
              <a:xfrm>
                <a:off x="1295400" y="1066800"/>
                <a:ext cx="1981200" cy="31242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nut 5">
                <a:extLst>
                  <a:ext uri="{FF2B5EF4-FFF2-40B4-BE49-F238E27FC236}">
                    <a16:creationId xmlns:a16="http://schemas.microsoft.com/office/drawing/2014/main" id="{8EAB9CF4-0175-473D-B406-325B4BA1DD10}"/>
                  </a:ext>
                </a:extLst>
              </p:cNvPr>
              <p:cNvSpPr/>
              <p:nvPr/>
            </p:nvSpPr>
            <p:spPr>
              <a:xfrm>
                <a:off x="838200" y="1676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Donut 6">
                <a:extLst>
                  <a:ext uri="{FF2B5EF4-FFF2-40B4-BE49-F238E27FC236}">
                    <a16:creationId xmlns:a16="http://schemas.microsoft.com/office/drawing/2014/main" id="{650956ED-15CB-4AF4-A80E-DF58FA0C1EF8}"/>
                  </a:ext>
                </a:extLst>
              </p:cNvPr>
              <p:cNvSpPr/>
              <p:nvPr/>
            </p:nvSpPr>
            <p:spPr>
              <a:xfrm>
                <a:off x="838200" y="2438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Donut 7">
                <a:extLst>
                  <a:ext uri="{FF2B5EF4-FFF2-40B4-BE49-F238E27FC236}">
                    <a16:creationId xmlns:a16="http://schemas.microsoft.com/office/drawing/2014/main" id="{7DE046EA-A73D-4ED5-864C-910B3CD4683C}"/>
                  </a:ext>
                </a:extLst>
              </p:cNvPr>
              <p:cNvSpPr/>
              <p:nvPr/>
            </p:nvSpPr>
            <p:spPr>
              <a:xfrm>
                <a:off x="838200" y="3200400"/>
                <a:ext cx="685800" cy="609600"/>
              </a:xfrm>
              <a:prstGeom prst="donut">
                <a:avLst>
                  <a:gd name="adj" fmla="val 19118"/>
                </a:avLst>
              </a:prstGeom>
              <a:solidFill>
                <a:srgbClr val="C495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Plaque 8">
                <a:extLst>
                  <a:ext uri="{FF2B5EF4-FFF2-40B4-BE49-F238E27FC236}">
                    <a16:creationId xmlns:a16="http://schemas.microsoft.com/office/drawing/2014/main" id="{5DB1156D-0E42-4B54-9BDC-CF9E39AE9263}"/>
                  </a:ext>
                </a:extLst>
              </p:cNvPr>
              <p:cNvSpPr/>
              <p:nvPr/>
            </p:nvSpPr>
            <p:spPr>
              <a:xfrm>
                <a:off x="990600" y="1981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laque 9">
                <a:extLst>
                  <a:ext uri="{FF2B5EF4-FFF2-40B4-BE49-F238E27FC236}">
                    <a16:creationId xmlns:a16="http://schemas.microsoft.com/office/drawing/2014/main" id="{D95FACE9-5BB8-48C5-9BD2-D494ECDA01DB}"/>
                  </a:ext>
                </a:extLst>
              </p:cNvPr>
              <p:cNvSpPr/>
              <p:nvPr/>
            </p:nvSpPr>
            <p:spPr>
              <a:xfrm>
                <a:off x="990600" y="2743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laque 10">
                <a:extLst>
                  <a:ext uri="{FF2B5EF4-FFF2-40B4-BE49-F238E27FC236}">
                    <a16:creationId xmlns:a16="http://schemas.microsoft.com/office/drawing/2014/main" id="{1D8C203A-1647-4C58-B52C-7FAD81C7BF69}"/>
                  </a:ext>
                </a:extLst>
              </p:cNvPr>
              <p:cNvSpPr/>
              <p:nvPr/>
            </p:nvSpPr>
            <p:spPr>
              <a:xfrm>
                <a:off x="990600" y="3505200"/>
                <a:ext cx="381000" cy="381000"/>
              </a:xfrm>
              <a:prstGeom prst="plaque">
                <a:avLst>
                  <a:gd name="adj" fmla="val 35491"/>
                </a:avLst>
              </a:prstGeom>
              <a:solidFill>
                <a:srgbClr val="7E6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FB6AECBB-8C40-4EA0-9433-8A6470B71861}"/>
                </a:ext>
              </a:extLst>
            </p:cNvPr>
            <p:cNvSpPr txBox="1"/>
            <p:nvPr/>
          </p:nvSpPr>
          <p:spPr>
            <a:xfrm>
              <a:off x="786892" y="1603335"/>
              <a:ext cx="2379655" cy="4035708"/>
            </a:xfrm>
            <a:prstGeom prst="rect">
              <a:avLst/>
            </a:prstGeom>
            <a:noFill/>
          </p:spPr>
          <p:txBody>
            <a:bodyPr wrap="square" rtlCol="0">
              <a:spAutoFit/>
            </a:bodyPr>
            <a:lstStyle/>
            <a:p>
              <a:pPr algn="ctr"/>
              <a:r>
                <a:rPr lang="en-US" b="1" dirty="0"/>
                <a:t>By living the principles of the gospel, we follow the path to the kingdom of God</a:t>
              </a:r>
              <a:endParaRPr lang="en-US" sz="1600" b="1" dirty="0">
                <a:solidFill>
                  <a:schemeClr val="bg2">
                    <a:lumMod val="25000"/>
                  </a:schemeClr>
                </a:solidFill>
                <a:latin typeface="Tempus Sans ITC" pitchFamily="82" charset="0"/>
              </a:endParaRPr>
            </a:p>
          </p:txBody>
        </p:sp>
      </p:grpSp>
      <p:grpSp>
        <p:nvGrpSpPr>
          <p:cNvPr id="26" name="Group 25">
            <a:extLst>
              <a:ext uri="{FF2B5EF4-FFF2-40B4-BE49-F238E27FC236}">
                <a16:creationId xmlns:a16="http://schemas.microsoft.com/office/drawing/2014/main" id="{D8C43D35-C966-4504-8CE5-F4965035A035}"/>
              </a:ext>
            </a:extLst>
          </p:cNvPr>
          <p:cNvGrpSpPr/>
          <p:nvPr/>
        </p:nvGrpSpPr>
        <p:grpSpPr>
          <a:xfrm>
            <a:off x="6215391" y="1796739"/>
            <a:ext cx="606202" cy="1937300"/>
            <a:chOff x="9245966" y="1724279"/>
            <a:chExt cx="769730" cy="2459902"/>
          </a:xfrm>
          <a:solidFill>
            <a:srgbClr val="FFFF00"/>
          </a:solidFill>
        </p:grpSpPr>
        <p:grpSp>
          <p:nvGrpSpPr>
            <p:cNvPr id="27" name="Group 26">
              <a:extLst>
                <a:ext uri="{FF2B5EF4-FFF2-40B4-BE49-F238E27FC236}">
                  <a16:creationId xmlns:a16="http://schemas.microsoft.com/office/drawing/2014/main" id="{1C0C3628-2967-4791-A6B2-9AE6B8A83F22}"/>
                </a:ext>
              </a:extLst>
            </p:cNvPr>
            <p:cNvGrpSpPr/>
            <p:nvPr/>
          </p:nvGrpSpPr>
          <p:grpSpPr>
            <a:xfrm>
              <a:off x="9245966" y="1724279"/>
              <a:ext cx="769730" cy="2459902"/>
              <a:chOff x="7205858" y="1350098"/>
              <a:chExt cx="1204256" cy="3848561"/>
            </a:xfrm>
            <a:grpFill/>
          </p:grpSpPr>
          <p:grpSp>
            <p:nvGrpSpPr>
              <p:cNvPr id="29" name="Group 28">
                <a:extLst>
                  <a:ext uri="{FF2B5EF4-FFF2-40B4-BE49-F238E27FC236}">
                    <a16:creationId xmlns:a16="http://schemas.microsoft.com/office/drawing/2014/main" id="{5714E551-C583-4AF5-9C57-EB78F3191258}"/>
                  </a:ext>
                </a:extLst>
              </p:cNvPr>
              <p:cNvGrpSpPr/>
              <p:nvPr/>
            </p:nvGrpSpPr>
            <p:grpSpPr>
              <a:xfrm>
                <a:off x="7322943" y="1350098"/>
                <a:ext cx="937061" cy="3848561"/>
                <a:chOff x="3729193" y="976912"/>
                <a:chExt cx="937061" cy="3848561"/>
              </a:xfrm>
              <a:grpFill/>
            </p:grpSpPr>
            <p:sp>
              <p:nvSpPr>
                <p:cNvPr id="31" name="Rounded Rectangle 54">
                  <a:extLst>
                    <a:ext uri="{FF2B5EF4-FFF2-40B4-BE49-F238E27FC236}">
                      <a16:creationId xmlns:a16="http://schemas.microsoft.com/office/drawing/2014/main" id="{93A0CF04-5EF9-4436-A904-CE2510D55E86}"/>
                    </a:ext>
                  </a:extLst>
                </p:cNvPr>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55">
                  <a:extLst>
                    <a:ext uri="{FF2B5EF4-FFF2-40B4-BE49-F238E27FC236}">
                      <a16:creationId xmlns:a16="http://schemas.microsoft.com/office/drawing/2014/main" id="{7A5AB988-8960-4A6B-A98B-94CE4FF1531C}"/>
                    </a:ext>
                  </a:extLst>
                </p:cNvPr>
                <p:cNvSpPr/>
                <p:nvPr/>
              </p:nvSpPr>
              <p:spPr>
                <a:xfrm rot="20364114">
                  <a:off x="4387737" y="1835707"/>
                  <a:ext cx="278517" cy="1254593"/>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56">
                  <a:extLst>
                    <a:ext uri="{FF2B5EF4-FFF2-40B4-BE49-F238E27FC236}">
                      <a16:creationId xmlns:a16="http://schemas.microsoft.com/office/drawing/2014/main" id="{CD767C40-19F6-4F5A-B229-83EFBD5F0F31}"/>
                    </a:ext>
                  </a:extLst>
                </p:cNvPr>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57">
                  <a:extLst>
                    <a:ext uri="{FF2B5EF4-FFF2-40B4-BE49-F238E27FC236}">
                      <a16:creationId xmlns:a16="http://schemas.microsoft.com/office/drawing/2014/main" id="{C171DF36-B21F-490D-90D4-266888F2DC2E}"/>
                    </a:ext>
                  </a:extLst>
                </p:cNvPr>
                <p:cNvSpPr/>
                <p:nvPr/>
              </p:nvSpPr>
              <p:spPr>
                <a:xfrm rot="9815699">
                  <a:off x="4320769" y="3360887"/>
                  <a:ext cx="308310" cy="137069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E859BC41-D578-481D-9A76-2DE5A3C71512}"/>
                    </a:ext>
                  </a:extLst>
                </p:cNvPr>
                <p:cNvSpPr/>
                <p:nvPr/>
              </p:nvSpPr>
              <p:spPr>
                <a:xfrm>
                  <a:off x="3774774" y="976912"/>
                  <a:ext cx="808212" cy="808286"/>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59">
                  <a:extLst>
                    <a:ext uri="{FF2B5EF4-FFF2-40B4-BE49-F238E27FC236}">
                      <a16:creationId xmlns:a16="http://schemas.microsoft.com/office/drawing/2014/main" id="{5C3D97D8-A34D-46D6-9386-B5E9C3C96F0B}"/>
                    </a:ext>
                  </a:extLst>
                </p:cNvPr>
                <p:cNvSpPr/>
                <p:nvPr/>
              </p:nvSpPr>
              <p:spPr>
                <a:xfrm rot="7027031">
                  <a:off x="3113315" y="2417911"/>
                  <a:ext cx="1490836" cy="259079"/>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Isosceles Triangle 29">
                <a:extLst>
                  <a:ext uri="{FF2B5EF4-FFF2-40B4-BE49-F238E27FC236}">
                    <a16:creationId xmlns:a16="http://schemas.microsoft.com/office/drawing/2014/main" id="{1A60B6E6-530E-422B-9676-817F8354D95F}"/>
                  </a:ext>
                </a:extLst>
              </p:cNvPr>
              <p:cNvSpPr/>
              <p:nvPr/>
            </p:nvSpPr>
            <p:spPr>
              <a:xfrm>
                <a:off x="7205858" y="2529430"/>
                <a:ext cx="1204256" cy="1827809"/>
              </a:xfrm>
              <a:prstGeom prst="triangl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ounded Rectangle 55">
              <a:extLst>
                <a:ext uri="{FF2B5EF4-FFF2-40B4-BE49-F238E27FC236}">
                  <a16:creationId xmlns:a16="http://schemas.microsoft.com/office/drawing/2014/main" id="{85E41818-890D-49A0-9A92-34755E3843BB}"/>
                </a:ext>
              </a:extLst>
            </p:cNvPr>
            <p:cNvSpPr/>
            <p:nvPr/>
          </p:nvSpPr>
          <p:spPr>
            <a:xfrm>
              <a:off x="9853075" y="2897610"/>
              <a:ext cx="152773" cy="42366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C51BFBCC-C79F-45F9-9764-ABAC8D408023}"/>
              </a:ext>
            </a:extLst>
          </p:cNvPr>
          <p:cNvGrpSpPr/>
          <p:nvPr/>
        </p:nvGrpSpPr>
        <p:grpSpPr>
          <a:xfrm>
            <a:off x="5444239" y="2152417"/>
            <a:ext cx="626772" cy="2442995"/>
            <a:chOff x="3719927" y="990600"/>
            <a:chExt cx="986008" cy="3834873"/>
          </a:xfrm>
          <a:solidFill>
            <a:srgbClr val="FFFF00"/>
          </a:solidFill>
        </p:grpSpPr>
        <p:sp>
          <p:nvSpPr>
            <p:cNvPr id="38" name="Rounded Rectangle 13">
              <a:extLst>
                <a:ext uri="{FF2B5EF4-FFF2-40B4-BE49-F238E27FC236}">
                  <a16:creationId xmlns:a16="http://schemas.microsoft.com/office/drawing/2014/main" id="{F42C60EA-CAFA-4683-B1DB-ED18D69B8C64}"/>
                </a:ext>
              </a:extLst>
            </p:cNvPr>
            <p:cNvSpPr/>
            <p:nvPr/>
          </p:nvSpPr>
          <p:spPr>
            <a:xfrm>
              <a:off x="3969136" y="1851513"/>
              <a:ext cx="473009" cy="180480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14">
              <a:extLst>
                <a:ext uri="{FF2B5EF4-FFF2-40B4-BE49-F238E27FC236}">
                  <a16:creationId xmlns:a16="http://schemas.microsoft.com/office/drawing/2014/main" id="{AB7BF359-41FB-4CE3-9B35-282E3AFD97CE}"/>
                </a:ext>
              </a:extLst>
            </p:cNvPr>
            <p:cNvSpPr/>
            <p:nvPr/>
          </p:nvSpPr>
          <p:spPr>
            <a:xfrm rot="5745961">
              <a:off x="4320028" y="2856130"/>
              <a:ext cx="561785" cy="21002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15">
              <a:extLst>
                <a:ext uri="{FF2B5EF4-FFF2-40B4-BE49-F238E27FC236}">
                  <a16:creationId xmlns:a16="http://schemas.microsoft.com/office/drawing/2014/main" id="{36905FF2-3321-44B8-9163-A97D850EBC4C}"/>
                </a:ext>
              </a:extLst>
            </p:cNvPr>
            <p:cNvSpPr/>
            <p:nvPr/>
          </p:nvSpPr>
          <p:spPr>
            <a:xfrm rot="20356230">
              <a:off x="4318730" y="1891268"/>
              <a:ext cx="263635" cy="970284"/>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16">
              <a:extLst>
                <a:ext uri="{FF2B5EF4-FFF2-40B4-BE49-F238E27FC236}">
                  <a16:creationId xmlns:a16="http://schemas.microsoft.com/office/drawing/2014/main" id="{CD3C20E1-746E-4B39-9FA0-91DA117CB1D7}"/>
                </a:ext>
              </a:extLst>
            </p:cNvPr>
            <p:cNvSpPr/>
            <p:nvPr/>
          </p:nvSpPr>
          <p:spPr>
            <a:xfrm rot="1069183">
              <a:off x="3771165" y="3357495"/>
              <a:ext cx="310163" cy="1467978"/>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17">
              <a:extLst>
                <a:ext uri="{FF2B5EF4-FFF2-40B4-BE49-F238E27FC236}">
                  <a16:creationId xmlns:a16="http://schemas.microsoft.com/office/drawing/2014/main" id="{AFF4A920-6153-41F7-9A89-C9B80C4DD962}"/>
                </a:ext>
              </a:extLst>
            </p:cNvPr>
            <p:cNvSpPr/>
            <p:nvPr/>
          </p:nvSpPr>
          <p:spPr>
            <a:xfrm rot="10017092">
              <a:off x="4304850" y="3399393"/>
              <a:ext cx="309020" cy="142333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B7DB928-3228-4C7D-A834-A8FACBBE027F}"/>
                </a:ext>
              </a:extLst>
            </p:cNvPr>
            <p:cNvSpPr/>
            <p:nvPr/>
          </p:nvSpPr>
          <p:spPr>
            <a:xfrm>
              <a:off x="3828296" y="990600"/>
              <a:ext cx="754690" cy="754759"/>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19">
              <a:extLst>
                <a:ext uri="{FF2B5EF4-FFF2-40B4-BE49-F238E27FC236}">
                  <a16:creationId xmlns:a16="http://schemas.microsoft.com/office/drawing/2014/main" id="{FE0E304C-151E-41F6-BCB6-D7967C1D510A}"/>
                </a:ext>
              </a:extLst>
            </p:cNvPr>
            <p:cNvSpPr/>
            <p:nvPr/>
          </p:nvSpPr>
          <p:spPr>
            <a:xfrm rot="7107398">
              <a:off x="3174592" y="2376991"/>
              <a:ext cx="1349509" cy="258840"/>
            </a:xfrm>
            <a:prstGeom prst="roundRect">
              <a:avLst>
                <a:gd name="adj" fmla="val 50000"/>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5695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anim calcmode="lin" valueType="num">
                                      <p:cBhvr>
                                        <p:cTn id="24" dur="500" fill="hold"/>
                                        <p:tgtEl>
                                          <p:spTgt spid="37"/>
                                        </p:tgtEl>
                                        <p:attrNameLst>
                                          <p:attrName>ppt_x</p:attrName>
                                        </p:attrNameLst>
                                      </p:cBhvr>
                                      <p:tavLst>
                                        <p:tav tm="0">
                                          <p:val>
                                            <p:strVal val="#ppt_x"/>
                                          </p:val>
                                        </p:tav>
                                        <p:tav tm="100000">
                                          <p:val>
                                            <p:strVal val="#ppt_x"/>
                                          </p:val>
                                        </p:tav>
                                      </p:tavLst>
                                    </p:anim>
                                    <p:anim calcmode="lin" valueType="num">
                                      <p:cBhvr>
                                        <p:cTn id="25" dur="500" fill="hold"/>
                                        <p:tgtEl>
                                          <p:spTgt spid="3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anim calcmode="lin" valueType="num">
                                      <p:cBhvr>
                                        <p:cTn id="29" dur="500" fill="hold"/>
                                        <p:tgtEl>
                                          <p:spTgt spid="26"/>
                                        </p:tgtEl>
                                        <p:attrNameLst>
                                          <p:attrName>ppt_x</p:attrName>
                                        </p:attrNameLst>
                                      </p:cBhvr>
                                      <p:tavLst>
                                        <p:tav tm="0">
                                          <p:val>
                                            <p:strVal val="#ppt_x"/>
                                          </p:val>
                                        </p:tav>
                                        <p:tav tm="100000">
                                          <p:val>
                                            <p:strVal val="#ppt_x"/>
                                          </p:val>
                                        </p:tav>
                                      </p:tavLst>
                                    </p:anim>
                                    <p:anim calcmode="lin" valueType="num">
                                      <p:cBhvr>
                                        <p:cTn id="30" dur="500" fill="hold"/>
                                        <p:tgtEl>
                                          <p:spTgt spid="26"/>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anim calcmode="lin" valueType="num">
                                      <p:cBhvr>
                                        <p:cTn id="34" dur="500" fill="hold"/>
                                        <p:tgtEl>
                                          <p:spTgt spid="13"/>
                                        </p:tgtEl>
                                        <p:attrNameLst>
                                          <p:attrName>ppt_x</p:attrName>
                                        </p:attrNameLst>
                                      </p:cBhvr>
                                      <p:tavLst>
                                        <p:tav tm="0">
                                          <p:val>
                                            <p:strVal val="#ppt_x"/>
                                          </p:val>
                                        </p:tav>
                                        <p:tav tm="100000">
                                          <p:val>
                                            <p:strVal val="#ppt_x"/>
                                          </p:val>
                                        </p:tav>
                                      </p:tavLst>
                                    </p:anim>
                                    <p:anim calcmode="lin" valueType="num">
                                      <p:cBhvr>
                                        <p:cTn id="35"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C1BF23-E64F-4514-84AC-DE9E6E2210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52600" y="990600"/>
            <a:ext cx="3429000" cy="1477328"/>
          </a:xfrm>
          <a:prstGeom prst="rect">
            <a:avLst/>
          </a:prstGeom>
        </p:spPr>
        <p:txBody>
          <a:bodyPr wrap="square">
            <a:spAutoFit/>
          </a:bodyPr>
          <a:lstStyle/>
          <a:p>
            <a:pPr fontAlgn="base"/>
            <a:r>
              <a:rPr lang="en-US" dirty="0">
                <a:solidFill>
                  <a:schemeClr val="bg1"/>
                </a:solidFill>
              </a:rPr>
              <a:t>The Spirit can not abide in those who have not kept their covenants or broken the commandments and remain unrepentant</a:t>
            </a:r>
          </a:p>
          <a:p>
            <a:pPr fontAlgn="base"/>
            <a:endParaRPr lang="en-US" dirty="0">
              <a:solidFill>
                <a:schemeClr val="bg1"/>
              </a:solidFill>
            </a:endParaRPr>
          </a:p>
        </p:txBody>
      </p:sp>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Unholy Places</a:t>
            </a:r>
          </a:p>
        </p:txBody>
      </p:sp>
      <p:sp>
        <p:nvSpPr>
          <p:cNvPr id="5" name="Rectangle 4"/>
          <p:cNvSpPr/>
          <p:nvPr/>
        </p:nvSpPr>
        <p:spPr>
          <a:xfrm>
            <a:off x="6781800" y="990600"/>
            <a:ext cx="2438400" cy="923330"/>
          </a:xfrm>
          <a:prstGeom prst="rect">
            <a:avLst/>
          </a:prstGeom>
        </p:spPr>
        <p:txBody>
          <a:bodyPr wrap="square">
            <a:spAutoFit/>
          </a:bodyPr>
          <a:lstStyle/>
          <a:p>
            <a:r>
              <a:rPr lang="en-US" dirty="0">
                <a:solidFill>
                  <a:schemeClr val="bg1"/>
                </a:solidFill>
              </a:rPr>
              <a:t>Those who die in their sins shall remain in their sins</a:t>
            </a:r>
            <a:endParaRPr lang="en-US" sz="1400" dirty="0">
              <a:solidFill>
                <a:schemeClr val="bg1"/>
              </a:solidFill>
            </a:endParaRPr>
          </a:p>
        </p:txBody>
      </p:sp>
      <p:sp>
        <p:nvSpPr>
          <p:cNvPr id="8" name="Rectangle 7"/>
          <p:cNvSpPr/>
          <p:nvPr/>
        </p:nvSpPr>
        <p:spPr>
          <a:xfrm>
            <a:off x="76200" y="6510736"/>
            <a:ext cx="9144000" cy="307777"/>
          </a:xfrm>
          <a:prstGeom prst="rect">
            <a:avLst/>
          </a:prstGeom>
        </p:spPr>
        <p:txBody>
          <a:bodyPr wrap="square">
            <a:spAutoFit/>
          </a:bodyPr>
          <a:lstStyle/>
          <a:p>
            <a:pPr fontAlgn="base"/>
            <a:r>
              <a:rPr lang="en-US" sz="1400" dirty="0">
                <a:solidFill>
                  <a:schemeClr val="bg1"/>
                </a:solidFill>
              </a:rPr>
              <a:t>Alma 7:21</a:t>
            </a:r>
          </a:p>
        </p:txBody>
      </p:sp>
      <p:sp>
        <p:nvSpPr>
          <p:cNvPr id="11" name="Rectangle 10"/>
          <p:cNvSpPr/>
          <p:nvPr/>
        </p:nvSpPr>
        <p:spPr>
          <a:xfrm>
            <a:off x="4813540" y="2508759"/>
            <a:ext cx="6443278" cy="4278094"/>
          </a:xfrm>
          <a:prstGeom prst="rect">
            <a:avLst/>
          </a:prstGeom>
        </p:spPr>
        <p:txBody>
          <a:bodyPr wrap="square">
            <a:spAutoFit/>
          </a:bodyPr>
          <a:lstStyle/>
          <a:p>
            <a:r>
              <a:rPr lang="en-US" sz="1600" dirty="0">
                <a:solidFill>
                  <a:schemeClr val="bg1"/>
                </a:solidFill>
              </a:rPr>
              <a:t>“We unavoidably stand in so many unholy places and are subjected to so much that is vulgar, profane, and destructive of the Spirit of the Lord that I encourage our Saints all over the world, wherever possible, to strive to stand more often in holy places. Our most holy places are our sacred temples. Within them is a feeling of sacred comfort. We should seek to be worthy to take our families to the temple to be sealed together for eternity. We should also search for the records of our kindred dead so that they too can be sealed to us in one of the </a:t>
            </a:r>
          </a:p>
          <a:p>
            <a:r>
              <a:rPr lang="en-US" sz="1600" dirty="0">
                <a:solidFill>
                  <a:schemeClr val="bg1"/>
                </a:solidFill>
              </a:rPr>
              <a:t>temples. We must strive for holiness by being </a:t>
            </a:r>
          </a:p>
          <a:p>
            <a:r>
              <a:rPr lang="en-US" sz="1600" dirty="0">
                <a:solidFill>
                  <a:schemeClr val="bg1"/>
                </a:solidFill>
              </a:rPr>
              <a:t>“an example of the believers, in word, in </a:t>
            </a:r>
          </a:p>
          <a:p>
            <a:r>
              <a:rPr lang="en-US" sz="1600" dirty="0">
                <a:solidFill>
                  <a:schemeClr val="bg1"/>
                </a:solidFill>
              </a:rPr>
              <a:t>conversation, in charity, in spirit, in faith,</a:t>
            </a:r>
          </a:p>
          <a:p>
            <a:r>
              <a:rPr lang="en-US" sz="1600" dirty="0">
                <a:solidFill>
                  <a:schemeClr val="bg1"/>
                </a:solidFill>
              </a:rPr>
              <a:t> in purity.</a:t>
            </a:r>
          </a:p>
          <a:p>
            <a:endParaRPr lang="en-US" sz="1600" dirty="0">
              <a:solidFill>
                <a:schemeClr val="bg1"/>
              </a:solidFill>
            </a:endParaRPr>
          </a:p>
          <a:p>
            <a:r>
              <a:rPr lang="en-US" sz="1600" dirty="0">
                <a:solidFill>
                  <a:schemeClr val="bg1"/>
                </a:solidFill>
              </a:rPr>
              <a:t>”</a:t>
            </a:r>
            <a:r>
              <a:rPr lang="en-US" sz="1600" baseline="30000" dirty="0">
                <a:solidFill>
                  <a:schemeClr val="bg1"/>
                </a:solidFill>
              </a:rPr>
              <a:t> </a:t>
            </a:r>
            <a:r>
              <a:rPr lang="en-US" sz="1600" dirty="0">
                <a:solidFill>
                  <a:schemeClr val="bg1"/>
                </a:solidFill>
              </a:rPr>
              <a:t>In this way we can maintain and </a:t>
            </a:r>
          </a:p>
          <a:p>
            <a:r>
              <a:rPr lang="en-US" sz="1600" dirty="0">
                <a:solidFill>
                  <a:schemeClr val="bg1"/>
                </a:solidFill>
              </a:rPr>
              <a:t>Strengthen our own individual relationship </a:t>
            </a:r>
          </a:p>
          <a:p>
            <a:r>
              <a:rPr lang="en-US" sz="1600" dirty="0">
                <a:solidFill>
                  <a:schemeClr val="bg1"/>
                </a:solidFill>
              </a:rPr>
              <a:t>with our God.”</a:t>
            </a:r>
          </a:p>
          <a:p>
            <a:r>
              <a:rPr lang="en-US" sz="1600" dirty="0">
                <a:solidFill>
                  <a:schemeClr val="bg1"/>
                </a:solidFill>
              </a:rPr>
              <a:t>James E. Faust</a:t>
            </a:r>
          </a:p>
        </p:txBody>
      </p:sp>
      <p:pic>
        <p:nvPicPr>
          <p:cNvPr id="10" name="Picture 9" descr="james e faust.jpg"/>
          <p:cNvPicPr>
            <a:picLocks noChangeAspect="1"/>
          </p:cNvPicPr>
          <p:nvPr/>
        </p:nvPicPr>
        <p:blipFill>
          <a:blip r:embed="rId3" cstate="print"/>
          <a:stretch>
            <a:fillRect/>
          </a:stretch>
        </p:blipFill>
        <p:spPr>
          <a:xfrm>
            <a:off x="9915525" y="4686888"/>
            <a:ext cx="1581150" cy="1905000"/>
          </a:xfrm>
          <a:prstGeom prst="rect">
            <a:avLst/>
          </a:prstGeom>
        </p:spPr>
      </p:pic>
      <p:pic>
        <p:nvPicPr>
          <p:cNvPr id="7" name="Picture 6">
            <a:extLst>
              <a:ext uri="{FF2B5EF4-FFF2-40B4-BE49-F238E27FC236}">
                <a16:creationId xmlns:a16="http://schemas.microsoft.com/office/drawing/2014/main" id="{3982DC1E-D087-4B01-8489-CE35340F7F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325" y="2590801"/>
            <a:ext cx="3571875" cy="3571875"/>
          </a:xfrm>
          <a:prstGeom prst="rect">
            <a:avLst/>
          </a:prstGeom>
        </p:spPr>
      </p:pic>
    </p:spTree>
    <p:extLst>
      <p:ext uri="{BB962C8B-B14F-4D97-AF65-F5344CB8AC3E}">
        <p14:creationId xmlns:p14="http://schemas.microsoft.com/office/powerpoint/2010/main" val="79890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xEl>
                                              <p:pRg st="9" end="9"/>
                                            </p:txEl>
                                          </p:spTgt>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14C6681-FE37-4294-8304-C1DC4C075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752600" y="990601"/>
            <a:ext cx="3429000" cy="1200329"/>
          </a:xfrm>
          <a:prstGeom prst="rect">
            <a:avLst/>
          </a:prstGeom>
        </p:spPr>
        <p:txBody>
          <a:bodyPr wrap="square">
            <a:spAutoFit/>
          </a:bodyPr>
          <a:lstStyle/>
          <a:p>
            <a:pPr fontAlgn="base"/>
            <a:r>
              <a:rPr lang="en-US" dirty="0">
                <a:solidFill>
                  <a:schemeClr val="bg1"/>
                </a:solidFill>
              </a:rPr>
              <a:t>Alma counsels the people of Gideon to live worthy of the companionship of the Holy Spirit</a:t>
            </a:r>
          </a:p>
          <a:p>
            <a:pPr fontAlgn="base"/>
            <a:endParaRPr lang="en-US" dirty="0">
              <a:solidFill>
                <a:schemeClr val="bg1"/>
              </a:solidFill>
            </a:endParaRPr>
          </a:p>
        </p:txBody>
      </p:sp>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Walk Blameless</a:t>
            </a:r>
          </a:p>
        </p:txBody>
      </p:sp>
      <p:sp>
        <p:nvSpPr>
          <p:cNvPr id="8" name="Rectangle 7"/>
          <p:cNvSpPr/>
          <p:nvPr/>
        </p:nvSpPr>
        <p:spPr>
          <a:xfrm>
            <a:off x="180109" y="6550223"/>
            <a:ext cx="9144000" cy="307777"/>
          </a:xfrm>
          <a:prstGeom prst="rect">
            <a:avLst/>
          </a:prstGeom>
        </p:spPr>
        <p:txBody>
          <a:bodyPr wrap="square">
            <a:spAutoFit/>
          </a:bodyPr>
          <a:lstStyle/>
          <a:p>
            <a:pPr fontAlgn="base"/>
            <a:r>
              <a:rPr lang="en-US" sz="1400" dirty="0">
                <a:solidFill>
                  <a:schemeClr val="bg1"/>
                </a:solidFill>
              </a:rPr>
              <a:t>Alma 7:22-24</a:t>
            </a:r>
          </a:p>
        </p:txBody>
      </p:sp>
      <p:sp>
        <p:nvSpPr>
          <p:cNvPr id="12" name="Rectangle 11"/>
          <p:cNvSpPr/>
          <p:nvPr/>
        </p:nvSpPr>
        <p:spPr>
          <a:xfrm>
            <a:off x="7143750" y="917912"/>
            <a:ext cx="3657600" cy="5632311"/>
          </a:xfrm>
          <a:prstGeom prst="rect">
            <a:avLst/>
          </a:prstGeom>
        </p:spPr>
        <p:txBody>
          <a:bodyPr wrap="square">
            <a:spAutoFit/>
          </a:bodyPr>
          <a:lstStyle/>
          <a:p>
            <a:pPr fontAlgn="base"/>
            <a:r>
              <a:rPr lang="en-US" dirty="0">
                <a:solidFill>
                  <a:schemeClr val="bg1"/>
                </a:solidFill>
              </a:rPr>
              <a:t>Be humble</a:t>
            </a:r>
          </a:p>
          <a:p>
            <a:pPr fontAlgn="base"/>
            <a:endParaRPr lang="en-US" dirty="0">
              <a:solidFill>
                <a:schemeClr val="bg1"/>
              </a:solidFill>
            </a:endParaRPr>
          </a:p>
          <a:p>
            <a:pPr fontAlgn="base"/>
            <a:r>
              <a:rPr lang="en-US" dirty="0">
                <a:solidFill>
                  <a:schemeClr val="bg1"/>
                </a:solidFill>
              </a:rPr>
              <a:t>Be submissive and gentle</a:t>
            </a:r>
          </a:p>
          <a:p>
            <a:pPr fontAlgn="base"/>
            <a:endParaRPr lang="en-US" dirty="0">
              <a:solidFill>
                <a:schemeClr val="bg1"/>
              </a:solidFill>
            </a:endParaRPr>
          </a:p>
          <a:p>
            <a:pPr fontAlgn="base"/>
            <a:r>
              <a:rPr lang="en-US" dirty="0">
                <a:solidFill>
                  <a:schemeClr val="bg1"/>
                </a:solidFill>
              </a:rPr>
              <a:t>Easy to be entreated</a:t>
            </a:r>
          </a:p>
          <a:p>
            <a:pPr fontAlgn="base"/>
            <a:endParaRPr lang="en-US" dirty="0">
              <a:solidFill>
                <a:schemeClr val="bg1"/>
              </a:solidFill>
            </a:endParaRPr>
          </a:p>
          <a:p>
            <a:pPr fontAlgn="base"/>
            <a:r>
              <a:rPr lang="en-US" dirty="0">
                <a:solidFill>
                  <a:schemeClr val="bg1"/>
                </a:solidFill>
              </a:rPr>
              <a:t>Full of patience and long-suffering</a:t>
            </a:r>
          </a:p>
          <a:p>
            <a:pPr fontAlgn="base"/>
            <a:endParaRPr lang="en-US" dirty="0">
              <a:solidFill>
                <a:schemeClr val="bg1"/>
              </a:solidFill>
            </a:endParaRPr>
          </a:p>
          <a:p>
            <a:pPr fontAlgn="base"/>
            <a:r>
              <a:rPr lang="en-US" dirty="0">
                <a:solidFill>
                  <a:schemeClr val="bg1"/>
                </a:solidFill>
              </a:rPr>
              <a:t>Temperate in all things</a:t>
            </a:r>
          </a:p>
          <a:p>
            <a:pPr fontAlgn="base"/>
            <a:endParaRPr lang="en-US" dirty="0">
              <a:solidFill>
                <a:schemeClr val="bg1"/>
              </a:solidFill>
            </a:endParaRPr>
          </a:p>
          <a:p>
            <a:pPr fontAlgn="base"/>
            <a:r>
              <a:rPr lang="en-US" dirty="0">
                <a:solidFill>
                  <a:schemeClr val="bg1"/>
                </a:solidFill>
              </a:rPr>
              <a:t>Diligent in keeping commandments at all times</a:t>
            </a:r>
          </a:p>
          <a:p>
            <a:pPr fontAlgn="base"/>
            <a:endParaRPr lang="en-US" dirty="0">
              <a:solidFill>
                <a:schemeClr val="bg1"/>
              </a:solidFill>
            </a:endParaRPr>
          </a:p>
          <a:p>
            <a:pPr fontAlgn="base"/>
            <a:r>
              <a:rPr lang="en-US" dirty="0">
                <a:solidFill>
                  <a:schemeClr val="bg1"/>
                </a:solidFill>
              </a:rPr>
              <a:t>Prayer for things of need spiritual and temporal</a:t>
            </a:r>
          </a:p>
          <a:p>
            <a:pPr fontAlgn="base"/>
            <a:endParaRPr lang="en-US" dirty="0">
              <a:solidFill>
                <a:schemeClr val="bg1"/>
              </a:solidFill>
            </a:endParaRPr>
          </a:p>
          <a:p>
            <a:pPr fontAlgn="base"/>
            <a:r>
              <a:rPr lang="en-US" dirty="0">
                <a:solidFill>
                  <a:schemeClr val="bg1"/>
                </a:solidFill>
              </a:rPr>
              <a:t>Giving thanks unto God</a:t>
            </a:r>
          </a:p>
          <a:p>
            <a:pPr fontAlgn="base"/>
            <a:endParaRPr lang="en-US" dirty="0">
              <a:solidFill>
                <a:schemeClr val="bg1"/>
              </a:solidFill>
            </a:endParaRPr>
          </a:p>
          <a:p>
            <a:pPr fontAlgn="base"/>
            <a:r>
              <a:rPr lang="en-US" dirty="0">
                <a:solidFill>
                  <a:schemeClr val="bg1"/>
                </a:solidFill>
              </a:rPr>
              <a:t>Faith, hope and charity, and abound in good works</a:t>
            </a:r>
          </a:p>
        </p:txBody>
      </p:sp>
      <p:pic>
        <p:nvPicPr>
          <p:cNvPr id="6" name="Picture 5">
            <a:extLst>
              <a:ext uri="{FF2B5EF4-FFF2-40B4-BE49-F238E27FC236}">
                <a16:creationId xmlns:a16="http://schemas.microsoft.com/office/drawing/2014/main" id="{A8A92698-2E29-472E-9965-D26031CC90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725" y="2190930"/>
            <a:ext cx="5391150" cy="4048125"/>
          </a:xfrm>
          <a:prstGeom prst="rect">
            <a:avLst/>
          </a:prstGeom>
        </p:spPr>
      </p:pic>
    </p:spTree>
    <p:extLst>
      <p:ext uri="{BB962C8B-B14F-4D97-AF65-F5344CB8AC3E}">
        <p14:creationId xmlns:p14="http://schemas.microsoft.com/office/powerpoint/2010/main" val="356477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12" end="1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14" end="1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6128FCF-2B04-4DDC-B0C9-A044AB2E1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Sit Down With The Patriarchs</a:t>
            </a:r>
          </a:p>
        </p:txBody>
      </p:sp>
      <p:sp>
        <p:nvSpPr>
          <p:cNvPr id="8" name="Rectangle 7"/>
          <p:cNvSpPr/>
          <p:nvPr/>
        </p:nvSpPr>
        <p:spPr>
          <a:xfrm>
            <a:off x="249382" y="6522896"/>
            <a:ext cx="9144000" cy="307777"/>
          </a:xfrm>
          <a:prstGeom prst="rect">
            <a:avLst/>
          </a:prstGeom>
        </p:spPr>
        <p:txBody>
          <a:bodyPr wrap="square">
            <a:spAutoFit/>
          </a:bodyPr>
          <a:lstStyle/>
          <a:p>
            <a:pPr fontAlgn="base"/>
            <a:r>
              <a:rPr lang="en-US" sz="1400" dirty="0">
                <a:solidFill>
                  <a:schemeClr val="bg1"/>
                </a:solidFill>
              </a:rPr>
              <a:t>Alma 7:25; Genesis 28:1-4, 12-22; D&amp;C 132:37</a:t>
            </a:r>
          </a:p>
        </p:txBody>
      </p:sp>
      <p:sp>
        <p:nvSpPr>
          <p:cNvPr id="12" name="Rectangle 11"/>
          <p:cNvSpPr/>
          <p:nvPr/>
        </p:nvSpPr>
        <p:spPr>
          <a:xfrm>
            <a:off x="5818909" y="6095299"/>
            <a:ext cx="5181600" cy="523220"/>
          </a:xfrm>
          <a:prstGeom prst="rect">
            <a:avLst/>
          </a:prstGeom>
        </p:spPr>
        <p:txBody>
          <a:bodyPr wrap="square">
            <a:spAutoFit/>
          </a:bodyPr>
          <a:lstStyle/>
          <a:p>
            <a:pPr fontAlgn="base"/>
            <a:r>
              <a:rPr lang="en-US" sz="2800" dirty="0">
                <a:solidFill>
                  <a:srgbClr val="FFFF00"/>
                </a:solidFill>
              </a:rPr>
              <a:t>To be qualified in their presence</a:t>
            </a:r>
          </a:p>
        </p:txBody>
      </p:sp>
      <p:sp>
        <p:nvSpPr>
          <p:cNvPr id="9" name="Rectangle 8"/>
          <p:cNvSpPr/>
          <p:nvPr/>
        </p:nvSpPr>
        <p:spPr>
          <a:xfrm>
            <a:off x="457200" y="927438"/>
            <a:ext cx="3505200" cy="3139321"/>
          </a:xfrm>
          <a:prstGeom prst="rect">
            <a:avLst/>
          </a:prstGeom>
        </p:spPr>
        <p:txBody>
          <a:bodyPr wrap="square">
            <a:spAutoFit/>
          </a:bodyPr>
          <a:lstStyle/>
          <a:p>
            <a:pPr fontAlgn="base"/>
            <a:r>
              <a:rPr lang="en-US" dirty="0">
                <a:solidFill>
                  <a:srgbClr val="FFFF00"/>
                </a:solidFill>
              </a:rPr>
              <a:t>Abraham</a:t>
            </a:r>
            <a:r>
              <a:rPr lang="en-US" dirty="0">
                <a:solidFill>
                  <a:schemeClr val="bg1"/>
                </a:solidFill>
              </a:rPr>
              <a:t>—the Father of Faith</a:t>
            </a:r>
          </a:p>
          <a:p>
            <a:pPr fontAlgn="base"/>
            <a:r>
              <a:rPr lang="en-US" dirty="0">
                <a:solidFill>
                  <a:schemeClr val="bg1"/>
                </a:solidFill>
              </a:rPr>
              <a:t>“Go ye, therefore, and do the works of Abraham; enter ye into my law and ye shall be saved.”</a:t>
            </a:r>
          </a:p>
          <a:p>
            <a:pPr fontAlgn="base"/>
            <a:r>
              <a:rPr lang="en-US" dirty="0">
                <a:solidFill>
                  <a:schemeClr val="bg1"/>
                </a:solidFill>
              </a:rPr>
              <a:t> </a:t>
            </a:r>
            <a:r>
              <a:rPr lang="en-US" sz="1400" dirty="0">
                <a:solidFill>
                  <a:schemeClr val="bg1"/>
                </a:solidFill>
              </a:rPr>
              <a:t>D&amp;C 132:32</a:t>
            </a:r>
          </a:p>
          <a:p>
            <a:pPr fontAlgn="base"/>
            <a:r>
              <a:rPr lang="en-US" dirty="0">
                <a:solidFill>
                  <a:schemeClr val="bg1"/>
                </a:solidFill>
              </a:rPr>
              <a:t>“Thus I, Abraham, talked with the Lord, face to face, as one man </a:t>
            </a:r>
            <a:r>
              <a:rPr lang="en-US" dirty="0" err="1">
                <a:solidFill>
                  <a:schemeClr val="bg1"/>
                </a:solidFill>
              </a:rPr>
              <a:t>talketh</a:t>
            </a:r>
            <a:r>
              <a:rPr lang="en-US" dirty="0">
                <a:solidFill>
                  <a:schemeClr val="bg1"/>
                </a:solidFill>
              </a:rPr>
              <a:t> with another; and he told me of the works which his hands had made;”</a:t>
            </a:r>
          </a:p>
          <a:p>
            <a:pPr fontAlgn="base"/>
            <a:r>
              <a:rPr lang="en-US" sz="1400" dirty="0">
                <a:solidFill>
                  <a:schemeClr val="bg1"/>
                </a:solidFill>
              </a:rPr>
              <a:t>Abraham 3:11</a:t>
            </a:r>
          </a:p>
        </p:txBody>
      </p:sp>
      <p:sp>
        <p:nvSpPr>
          <p:cNvPr id="10" name="Rectangle 9"/>
          <p:cNvSpPr/>
          <p:nvPr/>
        </p:nvSpPr>
        <p:spPr>
          <a:xfrm>
            <a:off x="8368145" y="930561"/>
            <a:ext cx="3657600" cy="3970318"/>
          </a:xfrm>
          <a:prstGeom prst="rect">
            <a:avLst/>
          </a:prstGeom>
        </p:spPr>
        <p:txBody>
          <a:bodyPr wrap="square">
            <a:spAutoFit/>
          </a:bodyPr>
          <a:lstStyle/>
          <a:p>
            <a:pPr fontAlgn="base"/>
            <a:r>
              <a:rPr lang="en-US" dirty="0">
                <a:solidFill>
                  <a:srgbClr val="FFFF00"/>
                </a:solidFill>
              </a:rPr>
              <a:t>Isaac</a:t>
            </a:r>
            <a:r>
              <a:rPr lang="en-US" dirty="0">
                <a:solidFill>
                  <a:schemeClr val="bg1"/>
                </a:solidFill>
              </a:rPr>
              <a:t> did not become an Abraham or a Jacob. He did not reach the heights of Abraham, called the “father of the faithful.” Nor was he as impressive as his son Israel, father of the twelve tribes. Yet Isaac is loved and revered. He worshiped God, cared for his home, and pursued his work. He is remembered simply as a man of peace. The eloquent simplicity of his life and his unique ability to lend importance to the commonplace made him great.</a:t>
            </a:r>
          </a:p>
          <a:p>
            <a:pPr fontAlgn="base"/>
            <a:r>
              <a:rPr lang="en-US" sz="1400" dirty="0">
                <a:solidFill>
                  <a:schemeClr val="bg1"/>
                </a:solidFill>
              </a:rPr>
              <a:t>A. Theodore Tuttle</a:t>
            </a:r>
          </a:p>
        </p:txBody>
      </p:sp>
      <p:sp>
        <p:nvSpPr>
          <p:cNvPr id="11" name="Rectangle 10"/>
          <p:cNvSpPr/>
          <p:nvPr/>
        </p:nvSpPr>
        <p:spPr>
          <a:xfrm>
            <a:off x="1842654" y="5107124"/>
            <a:ext cx="7841673" cy="1138773"/>
          </a:xfrm>
          <a:prstGeom prst="rect">
            <a:avLst/>
          </a:prstGeom>
        </p:spPr>
        <p:txBody>
          <a:bodyPr wrap="square">
            <a:spAutoFit/>
          </a:bodyPr>
          <a:lstStyle/>
          <a:p>
            <a:pPr fontAlgn="base"/>
            <a:r>
              <a:rPr lang="en-US" dirty="0">
                <a:solidFill>
                  <a:schemeClr val="bg1"/>
                </a:solidFill>
              </a:rPr>
              <a:t>It was through </a:t>
            </a:r>
            <a:r>
              <a:rPr lang="en-US" dirty="0">
                <a:solidFill>
                  <a:srgbClr val="FFFF00"/>
                </a:solidFill>
              </a:rPr>
              <a:t>Jacob</a:t>
            </a:r>
            <a:r>
              <a:rPr lang="en-US" dirty="0">
                <a:solidFill>
                  <a:schemeClr val="bg1"/>
                </a:solidFill>
              </a:rPr>
              <a:t> that the covenant of Abraham continued; it was then passed on to Joseph and Ephraim.</a:t>
            </a:r>
          </a:p>
          <a:p>
            <a:pPr fontAlgn="base"/>
            <a:r>
              <a:rPr lang="en-US" dirty="0">
                <a:solidFill>
                  <a:schemeClr val="bg1"/>
                </a:solidFill>
              </a:rPr>
              <a:t>He is today exalted upon a throne in heaven, in company with Abraham and Isaac</a:t>
            </a:r>
          </a:p>
          <a:p>
            <a:pPr fontAlgn="base"/>
            <a:r>
              <a:rPr lang="en-US" sz="1400" dirty="0">
                <a:solidFill>
                  <a:schemeClr val="bg1"/>
                </a:solidFill>
              </a:rPr>
              <a:t>Bible Dictionary</a:t>
            </a:r>
          </a:p>
        </p:txBody>
      </p:sp>
      <p:pic>
        <p:nvPicPr>
          <p:cNvPr id="5" name="Picture 4">
            <a:extLst>
              <a:ext uri="{FF2B5EF4-FFF2-40B4-BE49-F238E27FC236}">
                <a16:creationId xmlns:a16="http://schemas.microsoft.com/office/drawing/2014/main" id="{E48E1EFB-BEF8-4F25-8669-11CAF98D41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55139" y="857494"/>
            <a:ext cx="2847975" cy="4286250"/>
          </a:xfrm>
          <a:prstGeom prst="rect">
            <a:avLst/>
          </a:prstGeom>
        </p:spPr>
      </p:pic>
    </p:spTree>
    <p:extLst>
      <p:ext uri="{BB962C8B-B14F-4D97-AF65-F5344CB8AC3E}">
        <p14:creationId xmlns:p14="http://schemas.microsoft.com/office/powerpoint/2010/main" val="163214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0"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6E5197-B821-48DB-B416-958D39363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cs typeface="Vijaya" pitchFamily="34" charset="0"/>
              </a:rPr>
              <a:t>A Farewell of Peace</a:t>
            </a:r>
          </a:p>
        </p:txBody>
      </p:sp>
      <p:sp>
        <p:nvSpPr>
          <p:cNvPr id="8" name="Rectangle 7"/>
          <p:cNvSpPr/>
          <p:nvPr/>
        </p:nvSpPr>
        <p:spPr>
          <a:xfrm>
            <a:off x="166254" y="6531353"/>
            <a:ext cx="9144000" cy="307777"/>
          </a:xfrm>
          <a:prstGeom prst="rect">
            <a:avLst/>
          </a:prstGeom>
        </p:spPr>
        <p:txBody>
          <a:bodyPr wrap="square">
            <a:spAutoFit/>
          </a:bodyPr>
          <a:lstStyle/>
          <a:p>
            <a:pPr fontAlgn="base"/>
            <a:r>
              <a:rPr lang="en-US" sz="1400" dirty="0">
                <a:solidFill>
                  <a:schemeClr val="bg1"/>
                </a:solidFill>
              </a:rPr>
              <a:t>Alma 7:25</a:t>
            </a:r>
          </a:p>
        </p:txBody>
      </p:sp>
      <p:sp>
        <p:nvSpPr>
          <p:cNvPr id="12" name="Rectangle 11"/>
          <p:cNvSpPr/>
          <p:nvPr/>
        </p:nvSpPr>
        <p:spPr>
          <a:xfrm>
            <a:off x="5486400" y="5486401"/>
            <a:ext cx="5181600" cy="1200329"/>
          </a:xfrm>
          <a:prstGeom prst="rect">
            <a:avLst/>
          </a:prstGeom>
        </p:spPr>
        <p:txBody>
          <a:bodyPr wrap="square">
            <a:spAutoFit/>
          </a:bodyPr>
          <a:lstStyle/>
          <a:p>
            <a:pPr fontAlgn="base"/>
            <a:r>
              <a:rPr lang="en-US" dirty="0">
                <a:solidFill>
                  <a:schemeClr val="bg1"/>
                </a:solidFill>
              </a:rPr>
              <a:t>“And let the peace of God rule in your hearts, to the which also ye are called in one body; and be ye thankful.”</a:t>
            </a:r>
          </a:p>
          <a:p>
            <a:pPr fontAlgn="base"/>
            <a:r>
              <a:rPr lang="en-US" dirty="0">
                <a:solidFill>
                  <a:schemeClr val="bg1"/>
                </a:solidFill>
              </a:rPr>
              <a:t>Colossians 3:5</a:t>
            </a:r>
          </a:p>
        </p:txBody>
      </p:sp>
      <p:sp>
        <p:nvSpPr>
          <p:cNvPr id="9" name="Rectangle 8"/>
          <p:cNvSpPr/>
          <p:nvPr/>
        </p:nvSpPr>
        <p:spPr>
          <a:xfrm>
            <a:off x="1656919" y="1030844"/>
            <a:ext cx="3886848" cy="2308324"/>
          </a:xfrm>
          <a:prstGeom prst="rect">
            <a:avLst/>
          </a:prstGeom>
        </p:spPr>
        <p:txBody>
          <a:bodyPr wrap="square">
            <a:spAutoFit/>
          </a:bodyPr>
          <a:lstStyle/>
          <a:p>
            <a:pPr fontAlgn="base"/>
            <a:r>
              <a:rPr lang="en-US" dirty="0">
                <a:solidFill>
                  <a:schemeClr val="bg1"/>
                </a:solidFill>
              </a:rPr>
              <a:t>“And now, may the peace of God rest upon you, and upon your houses and lands, and upon your flocks and herds, and all that you possess, your women and your children, according to your faith and good works, from this time forth and forever. And thus I have spoken. Amen.”</a:t>
            </a:r>
            <a:endParaRPr lang="en-US" sz="1400" dirty="0">
              <a:solidFill>
                <a:schemeClr val="bg1"/>
              </a:solidFill>
            </a:endParaRPr>
          </a:p>
        </p:txBody>
      </p:sp>
      <p:sp>
        <p:nvSpPr>
          <p:cNvPr id="10" name="Rectangle 9"/>
          <p:cNvSpPr/>
          <p:nvPr/>
        </p:nvSpPr>
        <p:spPr>
          <a:xfrm>
            <a:off x="6324599" y="1295401"/>
            <a:ext cx="4925291" cy="1138773"/>
          </a:xfrm>
          <a:prstGeom prst="rect">
            <a:avLst/>
          </a:prstGeom>
        </p:spPr>
        <p:txBody>
          <a:bodyPr wrap="square">
            <a:spAutoFit/>
          </a:bodyPr>
          <a:lstStyle/>
          <a:p>
            <a:pPr fontAlgn="base"/>
            <a:r>
              <a:rPr lang="en-US" baseline="30000" dirty="0">
                <a:solidFill>
                  <a:schemeClr val="bg1"/>
                </a:solidFill>
              </a:rPr>
              <a:t>“</a:t>
            </a:r>
            <a:r>
              <a:rPr lang="en-US" dirty="0">
                <a:solidFill>
                  <a:schemeClr val="bg1"/>
                </a:solidFill>
              </a:rPr>
              <a:t>Peace I leave with you, my peace I give unto you: not as the world </a:t>
            </a:r>
            <a:r>
              <a:rPr lang="en-US" dirty="0" err="1">
                <a:solidFill>
                  <a:schemeClr val="bg1"/>
                </a:solidFill>
              </a:rPr>
              <a:t>giveth</a:t>
            </a:r>
            <a:r>
              <a:rPr lang="en-US" dirty="0">
                <a:solidFill>
                  <a:schemeClr val="bg1"/>
                </a:solidFill>
              </a:rPr>
              <a:t>, give I unto you. Let not your heart be troubled, neither let it be afraid.”</a:t>
            </a:r>
          </a:p>
          <a:p>
            <a:pPr fontAlgn="base"/>
            <a:r>
              <a:rPr lang="en-US" sz="1400" dirty="0">
                <a:solidFill>
                  <a:schemeClr val="bg1"/>
                </a:solidFill>
              </a:rPr>
              <a:t>John 14:27</a:t>
            </a:r>
          </a:p>
        </p:txBody>
      </p:sp>
      <p:sp>
        <p:nvSpPr>
          <p:cNvPr id="11" name="Rectangle 10"/>
          <p:cNvSpPr/>
          <p:nvPr/>
        </p:nvSpPr>
        <p:spPr>
          <a:xfrm>
            <a:off x="2133600" y="4267201"/>
            <a:ext cx="4038600" cy="1138773"/>
          </a:xfrm>
          <a:prstGeom prst="rect">
            <a:avLst/>
          </a:prstGeom>
        </p:spPr>
        <p:txBody>
          <a:bodyPr wrap="square">
            <a:spAutoFit/>
          </a:bodyPr>
          <a:lstStyle/>
          <a:p>
            <a:pPr fontAlgn="base"/>
            <a:r>
              <a:rPr lang="en-US" dirty="0">
                <a:solidFill>
                  <a:schemeClr val="bg1"/>
                </a:solidFill>
              </a:rPr>
              <a:t>“And the peace of God, which </a:t>
            </a:r>
            <a:r>
              <a:rPr lang="en-US" dirty="0" err="1">
                <a:solidFill>
                  <a:schemeClr val="bg1"/>
                </a:solidFill>
              </a:rPr>
              <a:t>passeth</a:t>
            </a:r>
            <a:r>
              <a:rPr lang="en-US" dirty="0">
                <a:solidFill>
                  <a:schemeClr val="bg1"/>
                </a:solidFill>
              </a:rPr>
              <a:t> all understanding, shall</a:t>
            </a:r>
            <a:r>
              <a:rPr lang="en-US" baseline="30000" dirty="0">
                <a:solidFill>
                  <a:schemeClr val="bg1"/>
                </a:solidFill>
              </a:rPr>
              <a:t> </a:t>
            </a:r>
            <a:r>
              <a:rPr lang="en-US" dirty="0">
                <a:solidFill>
                  <a:schemeClr val="bg1"/>
                </a:solidFill>
              </a:rPr>
              <a:t>keep your hearts and minds through Christ Jesus.”</a:t>
            </a:r>
          </a:p>
          <a:p>
            <a:pPr fontAlgn="base"/>
            <a:r>
              <a:rPr lang="en-US" sz="1400" dirty="0">
                <a:solidFill>
                  <a:schemeClr val="bg1"/>
                </a:solidFill>
              </a:rPr>
              <a:t>Philippians 4:7</a:t>
            </a:r>
          </a:p>
        </p:txBody>
      </p:sp>
      <p:pic>
        <p:nvPicPr>
          <p:cNvPr id="5" name="Picture 4">
            <a:extLst>
              <a:ext uri="{FF2B5EF4-FFF2-40B4-BE49-F238E27FC236}">
                <a16:creationId xmlns:a16="http://schemas.microsoft.com/office/drawing/2014/main" id="{5786F9EE-AE0E-4222-9FAA-766B734008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3212" y="2586574"/>
            <a:ext cx="4139455" cy="2732246"/>
          </a:xfrm>
          <a:prstGeom prst="rect">
            <a:avLst/>
          </a:prstGeom>
        </p:spPr>
      </p:pic>
      <p:grpSp>
        <p:nvGrpSpPr>
          <p:cNvPr id="14" name="Group 13">
            <a:extLst>
              <a:ext uri="{FF2B5EF4-FFF2-40B4-BE49-F238E27FC236}">
                <a16:creationId xmlns:a16="http://schemas.microsoft.com/office/drawing/2014/main" id="{A597C6B4-CA86-4AEF-BA42-0DCB8C6F7BC3}"/>
              </a:ext>
            </a:extLst>
          </p:cNvPr>
          <p:cNvGrpSpPr/>
          <p:nvPr/>
        </p:nvGrpSpPr>
        <p:grpSpPr>
          <a:xfrm>
            <a:off x="300369" y="767120"/>
            <a:ext cx="923263" cy="2281774"/>
            <a:chOff x="3429000" y="1066800"/>
            <a:chExt cx="1524000" cy="3766449"/>
          </a:xfrm>
        </p:grpSpPr>
        <p:grpSp>
          <p:nvGrpSpPr>
            <p:cNvPr id="15" name="Group 49">
              <a:extLst>
                <a:ext uri="{FF2B5EF4-FFF2-40B4-BE49-F238E27FC236}">
                  <a16:creationId xmlns:a16="http://schemas.microsoft.com/office/drawing/2014/main" id="{7A4DAD0B-189A-4B1D-8103-3078091FC377}"/>
                </a:ext>
              </a:extLst>
            </p:cNvPr>
            <p:cNvGrpSpPr/>
            <p:nvPr/>
          </p:nvGrpSpPr>
          <p:grpSpPr>
            <a:xfrm rot="9550070">
              <a:off x="4213978" y="4219465"/>
              <a:ext cx="304800" cy="613784"/>
              <a:chOff x="1295400" y="4546730"/>
              <a:chExt cx="409568" cy="689984"/>
            </a:xfrm>
          </p:grpSpPr>
          <p:sp>
            <p:nvSpPr>
              <p:cNvPr id="63" name="Oval 62">
                <a:extLst>
                  <a:ext uri="{FF2B5EF4-FFF2-40B4-BE49-F238E27FC236}">
                    <a16:creationId xmlns:a16="http://schemas.microsoft.com/office/drawing/2014/main" id="{BF4CDE35-C445-4A58-BE53-4C8B35E0DCD1}"/>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902CA462-B37E-4B4E-A6E6-16A5D7D695B0}"/>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42">
              <a:extLst>
                <a:ext uri="{FF2B5EF4-FFF2-40B4-BE49-F238E27FC236}">
                  <a16:creationId xmlns:a16="http://schemas.microsoft.com/office/drawing/2014/main" id="{361474B6-CC59-4652-A06F-7B93C3C49BB7}"/>
                </a:ext>
              </a:extLst>
            </p:cNvPr>
            <p:cNvGrpSpPr/>
            <p:nvPr/>
          </p:nvGrpSpPr>
          <p:grpSpPr>
            <a:xfrm rot="15885139">
              <a:off x="3977145" y="4210668"/>
              <a:ext cx="304800" cy="613784"/>
              <a:chOff x="1295400" y="4546730"/>
              <a:chExt cx="409568" cy="689984"/>
            </a:xfrm>
          </p:grpSpPr>
          <p:sp>
            <p:nvSpPr>
              <p:cNvPr id="61" name="Oval 5">
                <a:extLst>
                  <a:ext uri="{FF2B5EF4-FFF2-40B4-BE49-F238E27FC236}">
                    <a16:creationId xmlns:a16="http://schemas.microsoft.com/office/drawing/2014/main" id="{B6F91B6E-5852-4FB2-9455-36D17057248E}"/>
                  </a:ext>
                </a:extLst>
              </p:cNvPr>
              <p:cNvSpPr/>
              <p:nvPr/>
            </p:nvSpPr>
            <p:spPr>
              <a:xfrm rot="19444033">
                <a:off x="1307650" y="4546730"/>
                <a:ext cx="397318" cy="689984"/>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D6821B6-3721-4CB9-A38A-979D5C437BC5}"/>
                  </a:ext>
                </a:extLst>
              </p:cNvPr>
              <p:cNvSpPr/>
              <p:nvPr/>
            </p:nvSpPr>
            <p:spPr>
              <a:xfrm>
                <a:off x="1295400" y="4648200"/>
                <a:ext cx="196273" cy="295564"/>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rapezoid 16">
              <a:extLst>
                <a:ext uri="{FF2B5EF4-FFF2-40B4-BE49-F238E27FC236}">
                  <a16:creationId xmlns:a16="http://schemas.microsoft.com/office/drawing/2014/main" id="{69773DB3-8F09-4D93-83B7-ABCE9B8A9CD7}"/>
                </a:ext>
              </a:extLst>
            </p:cNvPr>
            <p:cNvSpPr/>
            <p:nvPr/>
          </p:nvSpPr>
          <p:spPr>
            <a:xfrm>
              <a:off x="3685309" y="3384074"/>
              <a:ext cx="1115291" cy="1106055"/>
            </a:xfrm>
            <a:prstGeom prst="trapezoid">
              <a:avLst>
                <a:gd name="adj" fmla="val 13762"/>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1664F1B-98D0-4D00-A4A1-C928DE3346FA}"/>
                </a:ext>
              </a:extLst>
            </p:cNvPr>
            <p:cNvSpPr/>
            <p:nvPr/>
          </p:nvSpPr>
          <p:spPr>
            <a:xfrm>
              <a:off x="47244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20DCF8A-FD31-4598-BB48-85A4DCB09DC5}"/>
                </a:ext>
              </a:extLst>
            </p:cNvPr>
            <p:cNvSpPr/>
            <p:nvPr/>
          </p:nvSpPr>
          <p:spPr>
            <a:xfrm>
              <a:off x="3429000" y="3042330"/>
              <a:ext cx="228600" cy="4572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E6D5D700-7099-40B5-A055-C98F1BC78605}"/>
                </a:ext>
              </a:extLst>
            </p:cNvPr>
            <p:cNvSpPr/>
            <p:nvPr/>
          </p:nvSpPr>
          <p:spPr>
            <a:xfrm>
              <a:off x="3657600" y="2051730"/>
              <a:ext cx="1143000" cy="2133600"/>
            </a:xfrm>
            <a:prstGeom prst="trapezoid">
              <a:avLst>
                <a:gd name="adj" fmla="val 23863"/>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5F03335-8055-4901-85C7-EE48F1DE02C0}"/>
                </a:ext>
              </a:extLst>
            </p:cNvPr>
            <p:cNvSpPr/>
            <p:nvPr/>
          </p:nvSpPr>
          <p:spPr>
            <a:xfrm>
              <a:off x="3886200" y="2127930"/>
              <a:ext cx="685800" cy="525906"/>
            </a:xfrm>
            <a:prstGeom prst="ellipse">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423FB40-60C4-4FD7-A502-6065A29E404A}"/>
                </a:ext>
              </a:extLst>
            </p:cNvPr>
            <p:cNvSpPr/>
            <p:nvPr/>
          </p:nvSpPr>
          <p:spPr>
            <a:xfrm>
              <a:off x="3909291" y="1867002"/>
              <a:ext cx="609600" cy="525906"/>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rapezoid 22">
              <a:extLst>
                <a:ext uri="{FF2B5EF4-FFF2-40B4-BE49-F238E27FC236}">
                  <a16:creationId xmlns:a16="http://schemas.microsoft.com/office/drawing/2014/main" id="{61210407-0818-4F84-B59E-D9FE575E9A0E}"/>
                </a:ext>
              </a:extLst>
            </p:cNvPr>
            <p:cNvSpPr/>
            <p:nvPr/>
          </p:nvSpPr>
          <p:spPr>
            <a:xfrm rot="20397331">
              <a:off x="4372636" y="2187397"/>
              <a:ext cx="551541" cy="1157352"/>
            </a:xfrm>
            <a:prstGeom prst="trapezoid">
              <a:avLst>
                <a:gd name="adj" fmla="val 35984"/>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1EBD2BFB-D703-4453-836C-4D4180E3CC05}"/>
                </a:ext>
              </a:extLst>
            </p:cNvPr>
            <p:cNvSpPr/>
            <p:nvPr/>
          </p:nvSpPr>
          <p:spPr>
            <a:xfrm rot="1296214">
              <a:off x="3544730" y="2182303"/>
              <a:ext cx="511448" cy="1132587"/>
            </a:xfrm>
            <a:prstGeom prst="trapezoid">
              <a:avLst>
                <a:gd name="adj" fmla="val 32075"/>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rapezoid 24">
              <a:extLst>
                <a:ext uri="{FF2B5EF4-FFF2-40B4-BE49-F238E27FC236}">
                  <a16:creationId xmlns:a16="http://schemas.microsoft.com/office/drawing/2014/main" id="{F6E68312-1A5D-429E-9D5D-C4BAF2B8CA35}"/>
                </a:ext>
              </a:extLst>
            </p:cNvPr>
            <p:cNvSpPr/>
            <p:nvPr/>
          </p:nvSpPr>
          <p:spPr>
            <a:xfrm rot="287694">
              <a:off x="3726428" y="2125747"/>
              <a:ext cx="498368" cy="1764854"/>
            </a:xfrm>
            <a:prstGeom prst="trapezoid">
              <a:avLst>
                <a:gd name="adj" fmla="val 32759"/>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a:extLst>
                <a:ext uri="{FF2B5EF4-FFF2-40B4-BE49-F238E27FC236}">
                  <a16:creationId xmlns:a16="http://schemas.microsoft.com/office/drawing/2014/main" id="{54CAFD7B-597D-4F64-8ACF-C47387776F5C}"/>
                </a:ext>
              </a:extLst>
            </p:cNvPr>
            <p:cNvSpPr/>
            <p:nvPr/>
          </p:nvSpPr>
          <p:spPr>
            <a:xfrm rot="21293170">
              <a:off x="4267801" y="2145148"/>
              <a:ext cx="464197" cy="1744020"/>
            </a:xfrm>
            <a:prstGeom prst="trapezoid">
              <a:avLst>
                <a:gd name="adj" fmla="val 35984"/>
              </a:avLst>
            </a:prstGeom>
            <a:solidFill>
              <a:srgbClr val="B8710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31">
              <a:extLst>
                <a:ext uri="{FF2B5EF4-FFF2-40B4-BE49-F238E27FC236}">
                  <a16:creationId xmlns:a16="http://schemas.microsoft.com/office/drawing/2014/main" id="{036616ED-4165-4E6C-A604-A4945372849D}"/>
                </a:ext>
              </a:extLst>
            </p:cNvPr>
            <p:cNvGrpSpPr/>
            <p:nvPr/>
          </p:nvGrpSpPr>
          <p:grpSpPr>
            <a:xfrm rot="21151532">
              <a:off x="4409671" y="1410436"/>
              <a:ext cx="343204" cy="757299"/>
              <a:chOff x="1434718" y="4935165"/>
              <a:chExt cx="343204" cy="757299"/>
            </a:xfrm>
          </p:grpSpPr>
          <p:sp>
            <p:nvSpPr>
              <p:cNvPr id="58" name="Moon 57">
                <a:extLst>
                  <a:ext uri="{FF2B5EF4-FFF2-40B4-BE49-F238E27FC236}">
                    <a16:creationId xmlns:a16="http://schemas.microsoft.com/office/drawing/2014/main" id="{65B81279-B798-4B42-A09F-6FF6A73E9306}"/>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BEB71CE9-9279-428D-B551-339BC43DBCBA}"/>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D8B35C4A-26D6-4D5B-A0C9-6FED01B3B288}"/>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9">
              <a:extLst>
                <a:ext uri="{FF2B5EF4-FFF2-40B4-BE49-F238E27FC236}">
                  <a16:creationId xmlns:a16="http://schemas.microsoft.com/office/drawing/2014/main" id="{753C028E-6DF0-46F0-B64A-F8FBD59A5790}"/>
                </a:ext>
              </a:extLst>
            </p:cNvPr>
            <p:cNvGrpSpPr/>
            <p:nvPr/>
          </p:nvGrpSpPr>
          <p:grpSpPr>
            <a:xfrm rot="1653802">
              <a:off x="3690953" y="1480868"/>
              <a:ext cx="343204" cy="757299"/>
              <a:chOff x="1434718" y="4935165"/>
              <a:chExt cx="343204" cy="757299"/>
            </a:xfrm>
          </p:grpSpPr>
          <p:sp>
            <p:nvSpPr>
              <p:cNvPr id="55" name="Moon 54">
                <a:extLst>
                  <a:ext uri="{FF2B5EF4-FFF2-40B4-BE49-F238E27FC236}">
                    <a16:creationId xmlns:a16="http://schemas.microsoft.com/office/drawing/2014/main" id="{A81B597D-6B49-44B5-857A-245C0D03B1B5}"/>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27">
                <a:extLst>
                  <a:ext uri="{FF2B5EF4-FFF2-40B4-BE49-F238E27FC236}">
                    <a16:creationId xmlns:a16="http://schemas.microsoft.com/office/drawing/2014/main" id="{7D71302D-9865-4529-885A-D00C869C18FD}"/>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oon 28">
                <a:extLst>
                  <a:ext uri="{FF2B5EF4-FFF2-40B4-BE49-F238E27FC236}">
                    <a16:creationId xmlns:a16="http://schemas.microsoft.com/office/drawing/2014/main" id="{85D721DE-F6A2-4469-B97C-3B911A82C373}"/>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14">
              <a:extLst>
                <a:ext uri="{FF2B5EF4-FFF2-40B4-BE49-F238E27FC236}">
                  <a16:creationId xmlns:a16="http://schemas.microsoft.com/office/drawing/2014/main" id="{4632535D-59F7-448D-B14C-FF8BE3E96D4C}"/>
                </a:ext>
              </a:extLst>
            </p:cNvPr>
            <p:cNvSpPr/>
            <p:nvPr/>
          </p:nvSpPr>
          <p:spPr>
            <a:xfrm>
              <a:off x="3810000" y="1106527"/>
              <a:ext cx="872048" cy="117380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5F942059-BAA0-4986-AB16-0D6A4261BFEE}"/>
                </a:ext>
              </a:extLst>
            </p:cNvPr>
            <p:cNvSpPr/>
            <p:nvPr/>
          </p:nvSpPr>
          <p:spPr>
            <a:xfrm rot="5412568">
              <a:off x="4013458" y="828675"/>
              <a:ext cx="381000" cy="85725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21F05D23-99C8-4A43-8A17-3C107FF75B8F}"/>
                </a:ext>
              </a:extLst>
            </p:cNvPr>
            <p:cNvSpPr/>
            <p:nvPr/>
          </p:nvSpPr>
          <p:spPr>
            <a:xfrm rot="4358243">
              <a:off x="3899411" y="1137045"/>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F3BA49EC-5D67-4285-84C6-324056EE392A}"/>
                </a:ext>
              </a:extLst>
            </p:cNvPr>
            <p:cNvSpPr/>
            <p:nvPr/>
          </p:nvSpPr>
          <p:spPr>
            <a:xfrm rot="5412568">
              <a:off x="4065610" y="757058"/>
              <a:ext cx="223255" cy="85197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oon 32">
              <a:extLst>
                <a:ext uri="{FF2B5EF4-FFF2-40B4-BE49-F238E27FC236}">
                  <a16:creationId xmlns:a16="http://schemas.microsoft.com/office/drawing/2014/main" id="{1D3CDCFA-DAE9-44D6-867A-BF635E19A3F8}"/>
                </a:ext>
              </a:extLst>
            </p:cNvPr>
            <p:cNvSpPr/>
            <p:nvPr/>
          </p:nvSpPr>
          <p:spPr>
            <a:xfrm rot="5412568">
              <a:off x="3889596" y="983038"/>
              <a:ext cx="217103" cy="48848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oon 33">
              <a:extLst>
                <a:ext uri="{FF2B5EF4-FFF2-40B4-BE49-F238E27FC236}">
                  <a16:creationId xmlns:a16="http://schemas.microsoft.com/office/drawing/2014/main" id="{F82E291A-5E64-4119-B8B5-3D175C509733}"/>
                </a:ext>
              </a:extLst>
            </p:cNvPr>
            <p:cNvSpPr/>
            <p:nvPr/>
          </p:nvSpPr>
          <p:spPr>
            <a:xfrm rot="5412568">
              <a:off x="4351905" y="1006711"/>
              <a:ext cx="188274" cy="42361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B2562970-C34D-4351-9825-89596433CF09}"/>
                </a:ext>
              </a:extLst>
            </p:cNvPr>
            <p:cNvSpPr/>
            <p:nvPr/>
          </p:nvSpPr>
          <p:spPr>
            <a:xfrm rot="14214603">
              <a:off x="4128820" y="1096021"/>
              <a:ext cx="233489"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DE239B2B-926D-49A1-B783-2DF0D4277748}"/>
                </a:ext>
              </a:extLst>
            </p:cNvPr>
            <p:cNvSpPr/>
            <p:nvPr/>
          </p:nvSpPr>
          <p:spPr>
            <a:xfrm rot="14214603">
              <a:off x="4125101" y="1103909"/>
              <a:ext cx="128959" cy="29015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0E7CC305-860E-49D8-BBE5-88DEB70BE2C9}"/>
                </a:ext>
              </a:extLst>
            </p:cNvPr>
            <p:cNvSpPr/>
            <p:nvPr/>
          </p:nvSpPr>
          <p:spPr>
            <a:xfrm rot="14214603">
              <a:off x="3941218" y="1069196"/>
              <a:ext cx="196323" cy="441725"/>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oon 37">
              <a:extLst>
                <a:ext uri="{FF2B5EF4-FFF2-40B4-BE49-F238E27FC236}">
                  <a16:creationId xmlns:a16="http://schemas.microsoft.com/office/drawing/2014/main" id="{19D412DF-F180-4196-B0AD-1ABE6D6A5B4E}"/>
                </a:ext>
              </a:extLst>
            </p:cNvPr>
            <p:cNvSpPr/>
            <p:nvPr/>
          </p:nvSpPr>
          <p:spPr>
            <a:xfrm rot="3904094">
              <a:off x="4052332" y="929465"/>
              <a:ext cx="95325" cy="452370"/>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oon 38">
              <a:extLst>
                <a:ext uri="{FF2B5EF4-FFF2-40B4-BE49-F238E27FC236}">
                  <a16:creationId xmlns:a16="http://schemas.microsoft.com/office/drawing/2014/main" id="{B2D5E1FC-2C69-416A-B48F-21FE79BFBA6D}"/>
                </a:ext>
              </a:extLst>
            </p:cNvPr>
            <p:cNvSpPr/>
            <p:nvPr/>
          </p:nvSpPr>
          <p:spPr>
            <a:xfrm rot="20210230">
              <a:off x="4404440" y="1144891"/>
              <a:ext cx="106521" cy="33219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48">
              <a:extLst>
                <a:ext uri="{FF2B5EF4-FFF2-40B4-BE49-F238E27FC236}">
                  <a16:creationId xmlns:a16="http://schemas.microsoft.com/office/drawing/2014/main" id="{021306B6-4F29-47ED-AA59-0EA1D779C251}"/>
                </a:ext>
              </a:extLst>
            </p:cNvPr>
            <p:cNvGrpSpPr/>
            <p:nvPr/>
          </p:nvGrpSpPr>
          <p:grpSpPr>
            <a:xfrm>
              <a:off x="3890818" y="3982130"/>
              <a:ext cx="609600" cy="164123"/>
              <a:chOff x="553453" y="4798401"/>
              <a:chExt cx="1858183" cy="519282"/>
            </a:xfrm>
          </p:grpSpPr>
          <p:sp>
            <p:nvSpPr>
              <p:cNvPr id="50" name="Frame 49">
                <a:extLst>
                  <a:ext uri="{FF2B5EF4-FFF2-40B4-BE49-F238E27FC236}">
                    <a16:creationId xmlns:a16="http://schemas.microsoft.com/office/drawing/2014/main" id="{7A419D00-661F-4B12-8849-3A7E6FA4FCFD}"/>
                  </a:ext>
                </a:extLst>
              </p:cNvPr>
              <p:cNvSpPr/>
              <p:nvPr/>
            </p:nvSpPr>
            <p:spPr>
              <a:xfrm rot="2844396">
                <a:off x="562504" y="4789350"/>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rame 50">
                <a:extLst>
                  <a:ext uri="{FF2B5EF4-FFF2-40B4-BE49-F238E27FC236}">
                    <a16:creationId xmlns:a16="http://schemas.microsoft.com/office/drawing/2014/main" id="{F900C7EF-D5D4-4042-9004-0DD8C232CAAD}"/>
                  </a:ext>
                </a:extLst>
              </p:cNvPr>
              <p:cNvSpPr/>
              <p:nvPr/>
            </p:nvSpPr>
            <p:spPr>
              <a:xfrm rot="2844396">
                <a:off x="906559" y="4801645"/>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Frame 51">
                <a:extLst>
                  <a:ext uri="{FF2B5EF4-FFF2-40B4-BE49-F238E27FC236}">
                    <a16:creationId xmlns:a16="http://schemas.microsoft.com/office/drawing/2014/main" id="{2D15A1BD-F30A-4591-A747-CC5F60872328}"/>
                  </a:ext>
                </a:extLst>
              </p:cNvPr>
              <p:cNvSpPr/>
              <p:nvPr/>
            </p:nvSpPr>
            <p:spPr>
              <a:xfrm rot="2844396">
                <a:off x="1250613" y="4812441"/>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Frame 52">
                <a:extLst>
                  <a:ext uri="{FF2B5EF4-FFF2-40B4-BE49-F238E27FC236}">
                    <a16:creationId xmlns:a16="http://schemas.microsoft.com/office/drawing/2014/main" id="{CD3A07BB-521F-4D2C-915E-17B4C61438B5}"/>
                  </a:ext>
                </a:extLst>
              </p:cNvPr>
              <p:cNvSpPr/>
              <p:nvPr/>
            </p:nvSpPr>
            <p:spPr>
              <a:xfrm rot="2844396">
                <a:off x="1573885" y="4821677"/>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Frame 53">
                <a:extLst>
                  <a:ext uri="{FF2B5EF4-FFF2-40B4-BE49-F238E27FC236}">
                    <a16:creationId xmlns:a16="http://schemas.microsoft.com/office/drawing/2014/main" id="{C91F13DC-0FE3-466C-B1EB-4AD12CE844D8}"/>
                  </a:ext>
                </a:extLst>
              </p:cNvPr>
              <p:cNvSpPr/>
              <p:nvPr/>
            </p:nvSpPr>
            <p:spPr>
              <a:xfrm rot="2844396">
                <a:off x="1924868" y="4830914"/>
                <a:ext cx="477718" cy="495819"/>
              </a:xfrm>
              <a:prstGeom prst="frame">
                <a:avLst>
                  <a:gd name="adj1" fmla="val 16592"/>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 name="Group 53">
              <a:extLst>
                <a:ext uri="{FF2B5EF4-FFF2-40B4-BE49-F238E27FC236}">
                  <a16:creationId xmlns:a16="http://schemas.microsoft.com/office/drawing/2014/main" id="{E247C94C-5381-4F0E-B26B-00E2CD508C75}"/>
                </a:ext>
              </a:extLst>
            </p:cNvPr>
            <p:cNvGrpSpPr/>
            <p:nvPr/>
          </p:nvGrpSpPr>
          <p:grpSpPr>
            <a:xfrm rot="1653802">
              <a:off x="3691791" y="1315553"/>
              <a:ext cx="243277" cy="536804"/>
              <a:chOff x="1434718" y="4935165"/>
              <a:chExt cx="343204" cy="757299"/>
            </a:xfrm>
          </p:grpSpPr>
          <p:sp>
            <p:nvSpPr>
              <p:cNvPr id="47" name="Moon 46">
                <a:extLst>
                  <a:ext uri="{FF2B5EF4-FFF2-40B4-BE49-F238E27FC236}">
                    <a16:creationId xmlns:a16="http://schemas.microsoft.com/office/drawing/2014/main" id="{4B4825C2-8A08-44D8-9B86-7E9EE1F2DB87}"/>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47">
                <a:extLst>
                  <a:ext uri="{FF2B5EF4-FFF2-40B4-BE49-F238E27FC236}">
                    <a16:creationId xmlns:a16="http://schemas.microsoft.com/office/drawing/2014/main" id="{6553D03A-688D-43F9-91FB-539B4544F762}"/>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a:extLst>
                  <a:ext uri="{FF2B5EF4-FFF2-40B4-BE49-F238E27FC236}">
                    <a16:creationId xmlns:a16="http://schemas.microsoft.com/office/drawing/2014/main" id="{66934466-A6EA-41D4-A6D1-10868B0A3D9C}"/>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57">
              <a:extLst>
                <a:ext uri="{FF2B5EF4-FFF2-40B4-BE49-F238E27FC236}">
                  <a16:creationId xmlns:a16="http://schemas.microsoft.com/office/drawing/2014/main" id="{D2570D93-89B2-4D1E-A15C-4620EE8B0E68}"/>
                </a:ext>
              </a:extLst>
            </p:cNvPr>
            <p:cNvGrpSpPr/>
            <p:nvPr/>
          </p:nvGrpSpPr>
          <p:grpSpPr>
            <a:xfrm rot="20849912">
              <a:off x="4551016" y="1309696"/>
              <a:ext cx="243277" cy="536804"/>
              <a:chOff x="1434718" y="4935165"/>
              <a:chExt cx="343204" cy="757299"/>
            </a:xfrm>
          </p:grpSpPr>
          <p:sp>
            <p:nvSpPr>
              <p:cNvPr id="44" name="Moon 43">
                <a:extLst>
                  <a:ext uri="{FF2B5EF4-FFF2-40B4-BE49-F238E27FC236}">
                    <a16:creationId xmlns:a16="http://schemas.microsoft.com/office/drawing/2014/main" id="{163E4A9D-AA08-492C-B01C-3A03C75F3AAA}"/>
                  </a:ext>
                </a:extLst>
              </p:cNvPr>
              <p:cNvSpPr/>
              <p:nvPr/>
            </p:nvSpPr>
            <p:spPr>
              <a:xfrm rot="21119020">
                <a:off x="1528149" y="4935165"/>
                <a:ext cx="249773" cy="723791"/>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a:extLst>
                  <a:ext uri="{FF2B5EF4-FFF2-40B4-BE49-F238E27FC236}">
                    <a16:creationId xmlns:a16="http://schemas.microsoft.com/office/drawing/2014/main" id="{B89F0A56-21E8-4AC1-B0D1-370E331F274B}"/>
                  </a:ext>
                </a:extLst>
              </p:cNvPr>
              <p:cNvSpPr/>
              <p:nvPr/>
            </p:nvSpPr>
            <p:spPr>
              <a:xfrm rot="10347730">
                <a:off x="1434718" y="5008712"/>
                <a:ext cx="249773" cy="683752"/>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45">
                <a:extLst>
                  <a:ext uri="{FF2B5EF4-FFF2-40B4-BE49-F238E27FC236}">
                    <a16:creationId xmlns:a16="http://schemas.microsoft.com/office/drawing/2014/main" id="{DFE2924C-2BF9-4170-A5F1-EF3ACB650183}"/>
                  </a:ext>
                </a:extLst>
              </p:cNvPr>
              <p:cNvSpPr/>
              <p:nvPr/>
            </p:nvSpPr>
            <p:spPr>
              <a:xfrm rot="21119020">
                <a:off x="1485851" y="5116123"/>
                <a:ext cx="192984" cy="559228"/>
              </a:xfrm>
              <a:prstGeom prst="moon">
                <a:avLst>
                  <a:gd name="adj" fmla="val 78788"/>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ounded Rectangle 30">
              <a:extLst>
                <a:ext uri="{FF2B5EF4-FFF2-40B4-BE49-F238E27FC236}">
                  <a16:creationId xmlns:a16="http://schemas.microsoft.com/office/drawing/2014/main" id="{E76B3C95-1E54-4279-BB47-31C70CE36ECE}"/>
                </a:ext>
              </a:extLst>
            </p:cNvPr>
            <p:cNvSpPr/>
            <p:nvPr/>
          </p:nvSpPr>
          <p:spPr>
            <a:xfrm>
              <a:off x="3733800" y="1289729"/>
              <a:ext cx="990600" cy="76201"/>
            </a:xfrm>
            <a:prstGeom prst="roundRect">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465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7C951A-3BF0-46ED-A685-9781E6CA12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BDB244B-B952-442D-B9FC-763591CFDBDF}"/>
              </a:ext>
            </a:extLst>
          </p:cNvPr>
          <p:cNvSpPr txBox="1"/>
          <p:nvPr/>
        </p:nvSpPr>
        <p:spPr>
          <a:xfrm>
            <a:off x="-1" y="152400"/>
            <a:ext cx="12053455" cy="6463308"/>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Videos:</a:t>
            </a:r>
          </a:p>
          <a:p>
            <a:endParaRPr lang="en-US" dirty="0">
              <a:solidFill>
                <a:schemeClr val="bg1"/>
              </a:solidFill>
            </a:endParaRPr>
          </a:p>
          <a:p>
            <a:r>
              <a:rPr lang="en-US" dirty="0">
                <a:solidFill>
                  <a:srgbClr val="FFFF00"/>
                </a:solidFill>
              </a:rPr>
              <a:t>Like a Broken Vessel (11:36)</a:t>
            </a:r>
          </a:p>
          <a:p>
            <a:r>
              <a:rPr lang="en-US" dirty="0">
                <a:solidFill>
                  <a:srgbClr val="FFFF00"/>
                </a:solidFill>
              </a:rPr>
              <a:t>Are We Christians? (3:22)</a:t>
            </a:r>
          </a:p>
          <a:p>
            <a:r>
              <a:rPr lang="en-US" dirty="0">
                <a:solidFill>
                  <a:srgbClr val="FFFF00"/>
                </a:solidFill>
              </a:rPr>
              <a:t>The Healing Power of the Atonement (1:10)</a:t>
            </a:r>
          </a:p>
          <a:p>
            <a:r>
              <a:rPr lang="en-US" dirty="0">
                <a:solidFill>
                  <a:srgbClr val="FFFF00"/>
                </a:solidFill>
              </a:rPr>
              <a:t>None Were With Him (4:23)</a:t>
            </a:r>
          </a:p>
          <a:p>
            <a:endParaRPr lang="en-US" dirty="0">
              <a:solidFill>
                <a:srgbClr val="FFFF00"/>
              </a:solidFill>
            </a:endParaRPr>
          </a:p>
          <a:p>
            <a:r>
              <a:rPr lang="en-US" dirty="0">
                <a:solidFill>
                  <a:schemeClr val="bg1"/>
                </a:solidFill>
              </a:rPr>
              <a:t>Joseph Fielding McConkie and Robert L. Millet </a:t>
            </a:r>
            <a:r>
              <a:rPr lang="en-US" i="1" dirty="0">
                <a:solidFill>
                  <a:schemeClr val="bg1"/>
                </a:solidFill>
              </a:rPr>
              <a:t>Doctrinal Commentary on the Book of Mormon</a:t>
            </a:r>
            <a:r>
              <a:rPr lang="en-US" dirty="0">
                <a:solidFill>
                  <a:schemeClr val="bg1"/>
                </a:solidFill>
              </a:rPr>
              <a:t> Vol. 3 pg. 47-49</a:t>
            </a:r>
          </a:p>
          <a:p>
            <a:r>
              <a:rPr lang="en-US" dirty="0">
                <a:solidFill>
                  <a:schemeClr val="bg1"/>
                </a:solidFill>
              </a:rPr>
              <a:t>Elder Jeffrey R. Holland (“Witnesses unto Me,” </a:t>
            </a:r>
            <a:r>
              <a:rPr lang="en-US" i="1" dirty="0">
                <a:solidFill>
                  <a:schemeClr val="bg1"/>
                </a:solidFill>
              </a:rPr>
              <a:t>Ensign,</a:t>
            </a:r>
            <a:r>
              <a:rPr lang="en-US" dirty="0">
                <a:solidFill>
                  <a:schemeClr val="bg1"/>
                </a:solidFill>
              </a:rPr>
              <a:t> May 2001, 15).</a:t>
            </a:r>
          </a:p>
          <a:p>
            <a:r>
              <a:rPr lang="en-US" dirty="0">
                <a:solidFill>
                  <a:schemeClr val="bg1"/>
                </a:solidFill>
              </a:rPr>
              <a:t>(</a:t>
            </a:r>
            <a:r>
              <a:rPr lang="en-US" i="1" dirty="0">
                <a:solidFill>
                  <a:schemeClr val="bg1"/>
                </a:solidFill>
              </a:rPr>
              <a:t>Answers to Gospel Questions,</a:t>
            </a:r>
            <a:r>
              <a:rPr lang="en-US" dirty="0">
                <a:solidFill>
                  <a:schemeClr val="bg1"/>
                </a:solidFill>
              </a:rPr>
              <a:t> comp. Joseph Fielding Smith Jr., 5 vols. [1957–66], 1:174).</a:t>
            </a:r>
          </a:p>
          <a:p>
            <a:r>
              <a:rPr lang="en-US" dirty="0">
                <a:solidFill>
                  <a:schemeClr val="bg1"/>
                </a:solidFill>
              </a:rPr>
              <a:t>Dr. Hugh Nibley, in his course of study for the priesthood for 1957,</a:t>
            </a:r>
            <a:r>
              <a:rPr lang="en-US" i="1" dirty="0">
                <a:solidFill>
                  <a:schemeClr val="bg1"/>
                </a:solidFill>
              </a:rPr>
              <a:t>An Approach to the Book of Mormon,</a:t>
            </a:r>
            <a:r>
              <a:rPr lang="en-US" dirty="0">
                <a:solidFill>
                  <a:schemeClr val="bg1"/>
                </a:solidFill>
              </a:rPr>
              <a:t> in Lesson 8, page 85, </a:t>
            </a:r>
          </a:p>
          <a:p>
            <a:r>
              <a:rPr lang="en-US" dirty="0">
                <a:solidFill>
                  <a:schemeClr val="bg1"/>
                </a:solidFill>
              </a:rPr>
              <a:t>Joseph Smith </a:t>
            </a:r>
            <a:r>
              <a:rPr lang="en-US" i="1" dirty="0">
                <a:solidFill>
                  <a:schemeClr val="bg1"/>
                </a:solidFill>
              </a:rPr>
              <a:t>Teachings</a:t>
            </a:r>
            <a:r>
              <a:rPr lang="en-US" dirty="0">
                <a:solidFill>
                  <a:schemeClr val="bg1"/>
                </a:solidFill>
              </a:rPr>
              <a:t> pg. 121</a:t>
            </a:r>
          </a:p>
          <a:p>
            <a:r>
              <a:rPr lang="en-US" dirty="0">
                <a:solidFill>
                  <a:schemeClr val="bg1"/>
                </a:solidFill>
              </a:rPr>
              <a:t>President Henry B. Eyring (“Adversity,”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May 2009, 24).</a:t>
            </a:r>
          </a:p>
          <a:p>
            <a:r>
              <a:rPr lang="en-US" dirty="0">
                <a:solidFill>
                  <a:schemeClr val="bg1"/>
                </a:solidFill>
              </a:rPr>
              <a:t>Elder </a:t>
            </a:r>
            <a:r>
              <a:rPr lang="en-US" dirty="0" err="1">
                <a:solidFill>
                  <a:schemeClr val="bg1"/>
                </a:solidFill>
              </a:rPr>
              <a:t>Dallin</a:t>
            </a:r>
            <a:r>
              <a:rPr lang="en-US" dirty="0">
                <a:solidFill>
                  <a:schemeClr val="bg1"/>
                </a:solidFill>
              </a:rPr>
              <a:t> H. Oaks (“He Heals the Heavy Laden,” </a:t>
            </a:r>
            <a:r>
              <a:rPr lang="en-US" i="1" dirty="0">
                <a:solidFill>
                  <a:schemeClr val="bg1"/>
                </a:solidFill>
              </a:rPr>
              <a:t>Ensign</a:t>
            </a:r>
            <a:r>
              <a:rPr lang="en-US" dirty="0">
                <a:solidFill>
                  <a:schemeClr val="bg1"/>
                </a:solidFill>
              </a:rPr>
              <a:t> or </a:t>
            </a:r>
            <a:r>
              <a:rPr lang="en-US" i="1" dirty="0">
                <a:solidFill>
                  <a:schemeClr val="bg1"/>
                </a:solidFill>
              </a:rPr>
              <a:t>Liahona,</a:t>
            </a:r>
            <a:r>
              <a:rPr lang="en-US" dirty="0">
                <a:solidFill>
                  <a:schemeClr val="bg1"/>
                </a:solidFill>
              </a:rPr>
              <a:t> Nov. 2006, 6, 8).</a:t>
            </a:r>
          </a:p>
          <a:p>
            <a:r>
              <a:rPr lang="en-US" dirty="0">
                <a:solidFill>
                  <a:schemeClr val="bg1"/>
                </a:solidFill>
              </a:rPr>
              <a:t>Elder Jeffrey R. Holland (</a:t>
            </a:r>
            <a:r>
              <a:rPr lang="en-US" i="1" dirty="0">
                <a:solidFill>
                  <a:schemeClr val="bg1"/>
                </a:solidFill>
              </a:rPr>
              <a:t>Christ and the New Covenant: The Messianic Message of the Book of Mormon</a:t>
            </a:r>
            <a:r>
              <a:rPr lang="en-US" dirty="0">
                <a:solidFill>
                  <a:schemeClr val="bg1"/>
                </a:solidFill>
              </a:rPr>
              <a:t> [1997], 223–24).</a:t>
            </a:r>
          </a:p>
          <a:p>
            <a:r>
              <a:rPr lang="en-US" dirty="0">
                <a:solidFill>
                  <a:schemeClr val="bg1"/>
                </a:solidFill>
              </a:rPr>
              <a:t>Elder Jeffrey R. Holland (“Broken Things to Mend,” </a:t>
            </a:r>
            <a:r>
              <a:rPr lang="en-US" i="1" dirty="0">
                <a:solidFill>
                  <a:schemeClr val="bg1"/>
                </a:solidFill>
              </a:rPr>
              <a:t>Ensign</a:t>
            </a:r>
            <a:r>
              <a:rPr lang="en-US" dirty="0">
                <a:solidFill>
                  <a:schemeClr val="bg1"/>
                </a:solidFill>
              </a:rPr>
              <a:t> </a:t>
            </a:r>
            <a:r>
              <a:rPr lang="en-US" dirty="0" err="1">
                <a:solidFill>
                  <a:schemeClr val="bg1"/>
                </a:solidFill>
              </a:rPr>
              <a:t>or</a:t>
            </a:r>
            <a:r>
              <a:rPr lang="en-US" i="1" dirty="0" err="1">
                <a:solidFill>
                  <a:schemeClr val="bg1"/>
                </a:solidFill>
              </a:rPr>
              <a:t>L</a:t>
            </a:r>
            <a:r>
              <a:rPr lang="en-US" i="1" dirty="0">
                <a:solidFill>
                  <a:schemeClr val="bg1"/>
                </a:solidFill>
              </a:rPr>
              <a:t> </a:t>
            </a:r>
            <a:r>
              <a:rPr lang="en-US" i="1" dirty="0" err="1">
                <a:solidFill>
                  <a:schemeClr val="bg1"/>
                </a:solidFill>
              </a:rPr>
              <a:t>iahona</a:t>
            </a:r>
            <a:r>
              <a:rPr lang="en-US" i="1" dirty="0">
                <a:solidFill>
                  <a:schemeClr val="bg1"/>
                </a:solidFill>
              </a:rPr>
              <a:t>,</a:t>
            </a:r>
            <a:r>
              <a:rPr lang="en-US" dirty="0">
                <a:solidFill>
                  <a:schemeClr val="bg1"/>
                </a:solidFill>
              </a:rPr>
              <a:t> May 2006, 70–71). </a:t>
            </a:r>
          </a:p>
          <a:p>
            <a:pPr fontAlgn="base"/>
            <a:r>
              <a:rPr lang="en-US" dirty="0">
                <a:solidFill>
                  <a:schemeClr val="bg1"/>
                </a:solidFill>
              </a:rPr>
              <a:t>Elder Bruce C. </a:t>
            </a:r>
            <a:r>
              <a:rPr lang="en-US" dirty="0" err="1">
                <a:solidFill>
                  <a:schemeClr val="bg1"/>
                </a:solidFill>
              </a:rPr>
              <a:t>Hafen</a:t>
            </a:r>
            <a:r>
              <a:rPr lang="en-US" dirty="0">
                <a:solidFill>
                  <a:schemeClr val="bg1"/>
                </a:solidFill>
              </a:rPr>
              <a:t> “The Atonement is not just for sinners” (“Beauty for Ashes: The Atonement of Jesus Christ,” </a:t>
            </a:r>
            <a:r>
              <a:rPr lang="en-US" i="1" dirty="0">
                <a:solidFill>
                  <a:schemeClr val="bg1"/>
                </a:solidFill>
              </a:rPr>
              <a:t>Ensign,</a:t>
            </a:r>
            <a:r>
              <a:rPr lang="en-US" dirty="0">
                <a:solidFill>
                  <a:schemeClr val="bg1"/>
                </a:solidFill>
              </a:rPr>
              <a:t> Apr. 1990, 7). </a:t>
            </a:r>
          </a:p>
          <a:p>
            <a:pPr fontAlgn="base"/>
            <a:r>
              <a:rPr lang="en-US" dirty="0">
                <a:solidFill>
                  <a:schemeClr val="bg1"/>
                </a:solidFill>
              </a:rPr>
              <a:t>James E. Faust </a:t>
            </a:r>
            <a:r>
              <a:rPr lang="en-US" i="1" dirty="0">
                <a:solidFill>
                  <a:schemeClr val="bg1"/>
                </a:solidFill>
              </a:rPr>
              <a:t>Standing in Holy Places </a:t>
            </a:r>
            <a:r>
              <a:rPr lang="en-US" dirty="0">
                <a:solidFill>
                  <a:schemeClr val="bg1"/>
                </a:solidFill>
              </a:rPr>
              <a:t>April Conf. 2005</a:t>
            </a:r>
          </a:p>
          <a:p>
            <a:pPr marL="342900" indent="-342900" fontAlgn="base"/>
            <a:r>
              <a:rPr lang="en-US" dirty="0">
                <a:solidFill>
                  <a:schemeClr val="bg1"/>
                </a:solidFill>
              </a:rPr>
              <a:t>A. Theodore Tuttle </a:t>
            </a:r>
            <a:r>
              <a:rPr lang="en-US" i="1" dirty="0">
                <a:solidFill>
                  <a:schemeClr val="bg1"/>
                </a:solidFill>
              </a:rPr>
              <a:t>Altar, Tent, Well </a:t>
            </a:r>
            <a:r>
              <a:rPr lang="en-US" dirty="0">
                <a:solidFill>
                  <a:schemeClr val="bg1"/>
                </a:solidFill>
              </a:rPr>
              <a:t>Oct. 1972 General </a:t>
            </a:r>
            <a:r>
              <a:rPr lang="en-US" dirty="0" err="1">
                <a:solidFill>
                  <a:schemeClr val="bg1"/>
                </a:solidFill>
              </a:rPr>
              <a:t>Conf</a:t>
            </a:r>
            <a:endParaRPr lang="en-US" dirty="0">
              <a:solidFill>
                <a:schemeClr val="bg1"/>
              </a:solidFill>
            </a:endParaRPr>
          </a:p>
          <a:p>
            <a:endParaRPr lang="en-US" dirty="0">
              <a:solidFill>
                <a:schemeClr val="bg1"/>
              </a:solidFill>
            </a:endParaRPr>
          </a:p>
        </p:txBody>
      </p:sp>
      <p:grpSp>
        <p:nvGrpSpPr>
          <p:cNvPr id="6" name="Group 5">
            <a:extLst>
              <a:ext uri="{FF2B5EF4-FFF2-40B4-BE49-F238E27FC236}">
                <a16:creationId xmlns:a16="http://schemas.microsoft.com/office/drawing/2014/main" id="{1E326775-7733-4CAA-94F7-DA51D72228E3}"/>
              </a:ext>
            </a:extLst>
          </p:cNvPr>
          <p:cNvGrpSpPr/>
          <p:nvPr/>
        </p:nvGrpSpPr>
        <p:grpSpPr>
          <a:xfrm>
            <a:off x="4384963" y="900545"/>
            <a:ext cx="1143000" cy="1447800"/>
            <a:chOff x="7543800" y="3810000"/>
            <a:chExt cx="1143000" cy="1447800"/>
          </a:xfrm>
        </p:grpSpPr>
        <p:sp>
          <p:nvSpPr>
            <p:cNvPr id="7" name="Trapezoid 6">
              <a:extLst>
                <a:ext uri="{FF2B5EF4-FFF2-40B4-BE49-F238E27FC236}">
                  <a16:creationId xmlns:a16="http://schemas.microsoft.com/office/drawing/2014/main" id="{62FB8560-CAAE-4193-9E3B-8B6D4605554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5">
              <a:extLst>
                <a:ext uri="{FF2B5EF4-FFF2-40B4-BE49-F238E27FC236}">
                  <a16:creationId xmlns:a16="http://schemas.microsoft.com/office/drawing/2014/main" id="{60F3767F-6EA1-44FC-99AB-95D15B481143}"/>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210ECAB4-6019-4AFB-9813-6C60661A486E}"/>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7">
              <a:extLst>
                <a:ext uri="{FF2B5EF4-FFF2-40B4-BE49-F238E27FC236}">
                  <a16:creationId xmlns:a16="http://schemas.microsoft.com/office/drawing/2014/main" id="{F8BC5303-4A02-4888-ACC9-1E996D54CEB2}"/>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32">
              <a:extLst>
                <a:ext uri="{FF2B5EF4-FFF2-40B4-BE49-F238E27FC236}">
                  <a16:creationId xmlns:a16="http://schemas.microsoft.com/office/drawing/2014/main" id="{32F31174-3226-4272-ACE5-037DFE48A2F8}"/>
                </a:ext>
              </a:extLst>
            </p:cNvPr>
            <p:cNvGrpSpPr/>
            <p:nvPr/>
          </p:nvGrpSpPr>
          <p:grpSpPr>
            <a:xfrm>
              <a:off x="7924800" y="3810000"/>
              <a:ext cx="645353" cy="610017"/>
              <a:chOff x="7924800" y="5867400"/>
              <a:chExt cx="645353" cy="610017"/>
            </a:xfrm>
          </p:grpSpPr>
          <p:grpSp>
            <p:nvGrpSpPr>
              <p:cNvPr id="19" name="Group 13">
                <a:extLst>
                  <a:ext uri="{FF2B5EF4-FFF2-40B4-BE49-F238E27FC236}">
                    <a16:creationId xmlns:a16="http://schemas.microsoft.com/office/drawing/2014/main" id="{D911A892-C507-4FDF-965B-547CC54818A7}"/>
                  </a:ext>
                </a:extLst>
              </p:cNvPr>
              <p:cNvGrpSpPr/>
              <p:nvPr/>
            </p:nvGrpSpPr>
            <p:grpSpPr>
              <a:xfrm>
                <a:off x="7924800" y="5867400"/>
                <a:ext cx="645353" cy="610017"/>
                <a:chOff x="3037563" y="3121795"/>
                <a:chExt cx="1250371" cy="1224010"/>
              </a:xfrm>
            </p:grpSpPr>
            <p:sp>
              <p:nvSpPr>
                <p:cNvPr id="21" name="Oval 20">
                  <a:extLst>
                    <a:ext uri="{FF2B5EF4-FFF2-40B4-BE49-F238E27FC236}">
                      <a16:creationId xmlns:a16="http://schemas.microsoft.com/office/drawing/2014/main" id="{63618E27-0951-4480-A3F2-475F22C1B924}"/>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15704CA9-2C04-4A53-AFB6-593F59C3451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961B08E6-BB15-4441-BCA7-3C203290A6DE}"/>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AA46652-75D4-4F10-AC2E-0499BF3A48A2}"/>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Oval 19">
                <a:extLst>
                  <a:ext uri="{FF2B5EF4-FFF2-40B4-BE49-F238E27FC236}">
                    <a16:creationId xmlns:a16="http://schemas.microsoft.com/office/drawing/2014/main" id="{4728210C-28B9-448A-B96F-C55D6461083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33">
              <a:extLst>
                <a:ext uri="{FF2B5EF4-FFF2-40B4-BE49-F238E27FC236}">
                  <a16:creationId xmlns:a16="http://schemas.microsoft.com/office/drawing/2014/main" id="{7B734F0E-2DE5-4FF2-8873-B770BA596D1B}"/>
                </a:ext>
              </a:extLst>
            </p:cNvPr>
            <p:cNvGrpSpPr/>
            <p:nvPr/>
          </p:nvGrpSpPr>
          <p:grpSpPr>
            <a:xfrm>
              <a:off x="7543800" y="4038600"/>
              <a:ext cx="403070" cy="381000"/>
              <a:chOff x="7924800" y="5867400"/>
              <a:chExt cx="645353" cy="610017"/>
            </a:xfrm>
          </p:grpSpPr>
          <p:grpSp>
            <p:nvGrpSpPr>
              <p:cNvPr id="13" name="Group 13">
                <a:extLst>
                  <a:ext uri="{FF2B5EF4-FFF2-40B4-BE49-F238E27FC236}">
                    <a16:creationId xmlns:a16="http://schemas.microsoft.com/office/drawing/2014/main" id="{6EDA1433-8C0A-44D8-B517-AD439E5208F7}"/>
                  </a:ext>
                </a:extLst>
              </p:cNvPr>
              <p:cNvGrpSpPr/>
              <p:nvPr/>
            </p:nvGrpSpPr>
            <p:grpSpPr>
              <a:xfrm>
                <a:off x="7924800" y="5867400"/>
                <a:ext cx="645353" cy="610017"/>
                <a:chOff x="3037563" y="3121795"/>
                <a:chExt cx="1250371" cy="1224010"/>
              </a:xfrm>
            </p:grpSpPr>
            <p:sp>
              <p:nvSpPr>
                <p:cNvPr id="15" name="Oval 14">
                  <a:extLst>
                    <a:ext uri="{FF2B5EF4-FFF2-40B4-BE49-F238E27FC236}">
                      <a16:creationId xmlns:a16="http://schemas.microsoft.com/office/drawing/2014/main" id="{4CEE66E1-B655-4604-94C1-F687848A2FCC}"/>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916A4308-9C8B-4C31-BC06-EEC283E5884E}"/>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5DF8DDC-A892-41B2-827E-7B787A375C72}"/>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1BD7073F-E5D7-4A6C-ABD6-36827E4446EE}"/>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Oval 13">
                <a:extLst>
                  <a:ext uri="{FF2B5EF4-FFF2-40B4-BE49-F238E27FC236}">
                    <a16:creationId xmlns:a16="http://schemas.microsoft.com/office/drawing/2014/main" id="{329D47CA-33DD-440D-A113-C56FA7F4463A}"/>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6" name="Footer Placeholder 14">
            <a:extLst>
              <a:ext uri="{FF2B5EF4-FFF2-40B4-BE49-F238E27FC236}">
                <a16:creationId xmlns:a16="http://schemas.microsoft.com/office/drawing/2014/main" id="{4E3E502E-D3BC-4456-9A78-831BC4662E9C}"/>
              </a:ext>
            </a:extLst>
          </p:cNvPr>
          <p:cNvSpPr>
            <a:spLocks noGrp="1"/>
          </p:cNvSpPr>
          <p:nvPr/>
        </p:nvSpPr>
        <p:spPr>
          <a:xfrm>
            <a:off x="152400" y="640080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1684791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2AD1828-E757-412A-908E-53D874222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63236" y="685800"/>
            <a:ext cx="4918364" cy="923330"/>
          </a:xfrm>
          <a:prstGeom prst="rect">
            <a:avLst/>
          </a:prstGeom>
          <a:noFill/>
        </p:spPr>
        <p:txBody>
          <a:bodyPr wrap="square" rtlCol="0">
            <a:spAutoFit/>
          </a:bodyPr>
          <a:lstStyle/>
          <a:p>
            <a:r>
              <a:rPr lang="en-US" dirty="0">
                <a:solidFill>
                  <a:schemeClr val="bg1"/>
                </a:solidFill>
              </a:rPr>
              <a:t>Ordination</a:t>
            </a:r>
          </a:p>
          <a:p>
            <a:r>
              <a:rPr lang="en-US" dirty="0">
                <a:solidFill>
                  <a:schemeClr val="bg1"/>
                </a:solidFill>
              </a:rPr>
              <a:t>A formal ritual by which the priesthood, offices and rights of the presidency are conferred upon</a:t>
            </a:r>
          </a:p>
        </p:txBody>
      </p:sp>
      <p:sp>
        <p:nvSpPr>
          <p:cNvPr id="4" name="TextBox 3"/>
          <p:cNvSpPr txBox="1"/>
          <p:nvPr/>
        </p:nvSpPr>
        <p:spPr>
          <a:xfrm>
            <a:off x="1524000" y="-152400"/>
            <a:ext cx="9144000" cy="769441"/>
          </a:xfrm>
          <a:prstGeom prst="rect">
            <a:avLst/>
          </a:prstGeom>
          <a:noFill/>
        </p:spPr>
        <p:txBody>
          <a:bodyPr wrap="square" rtlCol="0">
            <a:spAutoFit/>
          </a:bodyPr>
          <a:lstStyle/>
          <a:p>
            <a:pPr algn="ctr"/>
            <a:r>
              <a:rPr lang="en-US" sz="4400" dirty="0">
                <a:solidFill>
                  <a:schemeClr val="bg1"/>
                </a:solidFill>
                <a:latin typeface="Vijaya" pitchFamily="34" charset="0"/>
                <a:ea typeface="Verdana" pitchFamily="34" charset="0"/>
                <a:cs typeface="Vijaya" pitchFamily="34" charset="0"/>
              </a:rPr>
              <a:t>The Order of Heaven</a:t>
            </a:r>
          </a:p>
        </p:txBody>
      </p:sp>
      <p:sp>
        <p:nvSpPr>
          <p:cNvPr id="5" name="TextBox 4"/>
          <p:cNvSpPr txBox="1"/>
          <p:nvPr/>
        </p:nvSpPr>
        <p:spPr>
          <a:xfrm>
            <a:off x="154781" y="6463720"/>
            <a:ext cx="1600200" cy="369332"/>
          </a:xfrm>
          <a:prstGeom prst="rect">
            <a:avLst/>
          </a:prstGeom>
          <a:noFill/>
        </p:spPr>
        <p:txBody>
          <a:bodyPr wrap="square" rtlCol="0">
            <a:spAutoFit/>
          </a:bodyPr>
          <a:lstStyle/>
          <a:p>
            <a:r>
              <a:rPr lang="en-US" dirty="0">
                <a:solidFill>
                  <a:schemeClr val="bg1"/>
                </a:solidFill>
              </a:rPr>
              <a:t>Alma 6:1</a:t>
            </a:r>
          </a:p>
        </p:txBody>
      </p:sp>
      <p:sp>
        <p:nvSpPr>
          <p:cNvPr id="6" name="TextBox 5"/>
          <p:cNvSpPr txBox="1"/>
          <p:nvPr/>
        </p:nvSpPr>
        <p:spPr>
          <a:xfrm>
            <a:off x="4952999" y="1696134"/>
            <a:ext cx="3352800" cy="646331"/>
          </a:xfrm>
          <a:prstGeom prst="rect">
            <a:avLst/>
          </a:prstGeom>
          <a:noFill/>
        </p:spPr>
        <p:txBody>
          <a:bodyPr wrap="square" rtlCol="0">
            <a:spAutoFit/>
          </a:bodyPr>
          <a:lstStyle/>
          <a:p>
            <a:r>
              <a:rPr lang="en-US" dirty="0">
                <a:solidFill>
                  <a:schemeClr val="bg1"/>
                </a:solidFill>
              </a:rPr>
              <a:t>Can only be done by the laying on of hands</a:t>
            </a:r>
          </a:p>
        </p:txBody>
      </p:sp>
      <p:sp>
        <p:nvSpPr>
          <p:cNvPr id="7" name="TextBox 6"/>
          <p:cNvSpPr txBox="1"/>
          <p:nvPr/>
        </p:nvSpPr>
        <p:spPr>
          <a:xfrm>
            <a:off x="4267200" y="655004"/>
            <a:ext cx="3352800" cy="369332"/>
          </a:xfrm>
          <a:prstGeom prst="rect">
            <a:avLst/>
          </a:prstGeom>
          <a:noFill/>
        </p:spPr>
        <p:txBody>
          <a:bodyPr wrap="square" rtlCol="0">
            <a:spAutoFit/>
          </a:bodyPr>
          <a:lstStyle/>
          <a:p>
            <a:r>
              <a:rPr lang="en-US" dirty="0">
                <a:solidFill>
                  <a:schemeClr val="bg1"/>
                </a:solidFill>
              </a:rPr>
              <a:t>Alma ordains priests and elders</a:t>
            </a:r>
          </a:p>
        </p:txBody>
      </p:sp>
      <p:sp>
        <p:nvSpPr>
          <p:cNvPr id="8" name="TextBox 7"/>
          <p:cNvSpPr txBox="1"/>
          <p:nvPr/>
        </p:nvSpPr>
        <p:spPr>
          <a:xfrm>
            <a:off x="3502819" y="4592598"/>
            <a:ext cx="2593181" cy="1200329"/>
          </a:xfrm>
          <a:prstGeom prst="rect">
            <a:avLst/>
          </a:prstGeom>
          <a:noFill/>
        </p:spPr>
        <p:txBody>
          <a:bodyPr wrap="square" rtlCol="0">
            <a:spAutoFit/>
          </a:bodyPr>
          <a:lstStyle/>
          <a:p>
            <a:r>
              <a:rPr lang="en-US" dirty="0">
                <a:solidFill>
                  <a:schemeClr val="bg1"/>
                </a:solidFill>
              </a:rPr>
              <a:t>Authority can be traced back to the Lord whence it comes.</a:t>
            </a:r>
          </a:p>
          <a:p>
            <a:r>
              <a:rPr lang="en-US" dirty="0">
                <a:solidFill>
                  <a:schemeClr val="bg1"/>
                </a:solidFill>
              </a:rPr>
              <a:t>JFM and RLM</a:t>
            </a:r>
          </a:p>
        </p:txBody>
      </p:sp>
      <p:sp>
        <p:nvSpPr>
          <p:cNvPr id="9" name="TextBox 8"/>
          <p:cNvSpPr txBox="1"/>
          <p:nvPr/>
        </p:nvSpPr>
        <p:spPr>
          <a:xfrm>
            <a:off x="5562600" y="2514600"/>
            <a:ext cx="3352800" cy="923330"/>
          </a:xfrm>
          <a:prstGeom prst="rect">
            <a:avLst/>
          </a:prstGeom>
          <a:noFill/>
        </p:spPr>
        <p:txBody>
          <a:bodyPr wrap="square" rtlCol="0">
            <a:spAutoFit/>
          </a:bodyPr>
          <a:lstStyle/>
          <a:p>
            <a:r>
              <a:rPr lang="en-US" dirty="0">
                <a:solidFill>
                  <a:schemeClr val="bg1"/>
                </a:solidFill>
              </a:rPr>
              <a:t>Laying on of hands is a symbolic representation of the Lord’s hands.</a:t>
            </a:r>
          </a:p>
        </p:txBody>
      </p:sp>
      <p:pic>
        <p:nvPicPr>
          <p:cNvPr id="13" name="Picture 12">
            <a:extLst>
              <a:ext uri="{FF2B5EF4-FFF2-40B4-BE49-F238E27FC236}">
                <a16:creationId xmlns:a16="http://schemas.microsoft.com/office/drawing/2014/main" id="{9E7264E0-6F29-403D-AAA2-5558EE65D2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144" y="1999655"/>
            <a:ext cx="2733675" cy="3419475"/>
          </a:xfrm>
          <a:prstGeom prst="rect">
            <a:avLst/>
          </a:prstGeom>
        </p:spPr>
      </p:pic>
      <p:pic>
        <p:nvPicPr>
          <p:cNvPr id="15" name="Picture 14">
            <a:extLst>
              <a:ext uri="{FF2B5EF4-FFF2-40B4-BE49-F238E27FC236}">
                <a16:creationId xmlns:a16="http://schemas.microsoft.com/office/drawing/2014/main" id="{3B0714E5-D23E-414E-8563-023FB242E0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0187" y="1359932"/>
            <a:ext cx="2257425" cy="2428875"/>
          </a:xfrm>
          <a:prstGeom prst="rect">
            <a:avLst/>
          </a:prstGeom>
        </p:spPr>
      </p:pic>
      <p:pic>
        <p:nvPicPr>
          <p:cNvPr id="17" name="Picture 16">
            <a:extLst>
              <a:ext uri="{FF2B5EF4-FFF2-40B4-BE49-F238E27FC236}">
                <a16:creationId xmlns:a16="http://schemas.microsoft.com/office/drawing/2014/main" id="{4EC0ADD2-E984-4D95-812D-1C95898E2A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80897" y="3941207"/>
            <a:ext cx="4187103" cy="2707179"/>
          </a:xfrm>
          <a:prstGeom prst="rect">
            <a:avLst/>
          </a:prstGeom>
        </p:spPr>
      </p:pic>
    </p:spTree>
    <p:extLst>
      <p:ext uri="{BB962C8B-B14F-4D97-AF65-F5344CB8AC3E}">
        <p14:creationId xmlns:p14="http://schemas.microsoft.com/office/powerpoint/2010/main" val="200547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8"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906E5197-B821-48DB-B416-958D39363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4" name="Picture 13">
            <a:extLst>
              <a:ext uri="{FF2B5EF4-FFF2-40B4-BE49-F238E27FC236}">
                <a16:creationId xmlns:a16="http://schemas.microsoft.com/office/drawing/2014/main" id="{FAFC9969-798F-4D20-B29B-36B348020D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8909" y="463467"/>
            <a:ext cx="7913736" cy="5931065"/>
          </a:xfrm>
          <a:prstGeom prst="rect">
            <a:avLst/>
          </a:prstGeom>
        </p:spPr>
      </p:pic>
    </p:spTree>
    <p:extLst>
      <p:ext uri="{BB962C8B-B14F-4D97-AF65-F5344CB8AC3E}">
        <p14:creationId xmlns:p14="http://schemas.microsoft.com/office/powerpoint/2010/main" val="49549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69FFBF6-E9A5-4F9C-A245-668B6B2857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200891" y="923330"/>
            <a:ext cx="4849091" cy="400110"/>
          </a:xfrm>
          <a:prstGeom prst="rect">
            <a:avLst/>
          </a:prstGeom>
          <a:noFill/>
        </p:spPr>
        <p:txBody>
          <a:bodyPr wrap="square" rtlCol="0">
            <a:spAutoFit/>
          </a:bodyPr>
          <a:lstStyle/>
          <a:p>
            <a:r>
              <a:rPr lang="en-US" sz="2000" dirty="0">
                <a:solidFill>
                  <a:schemeClr val="bg1"/>
                </a:solidFill>
              </a:rPr>
              <a:t>Those who repented were baptized</a:t>
            </a:r>
          </a:p>
        </p:txBody>
      </p:sp>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ea typeface="Verdana" pitchFamily="34" charset="0"/>
                <a:cs typeface="Vijaya" pitchFamily="34" charset="0"/>
              </a:rPr>
              <a:t>Establishing An Order of God</a:t>
            </a:r>
          </a:p>
        </p:txBody>
      </p:sp>
      <p:sp>
        <p:nvSpPr>
          <p:cNvPr id="5" name="TextBox 4"/>
          <p:cNvSpPr txBox="1"/>
          <p:nvPr/>
        </p:nvSpPr>
        <p:spPr>
          <a:xfrm>
            <a:off x="200891" y="6488668"/>
            <a:ext cx="1600200" cy="369332"/>
          </a:xfrm>
          <a:prstGeom prst="rect">
            <a:avLst/>
          </a:prstGeom>
          <a:noFill/>
        </p:spPr>
        <p:txBody>
          <a:bodyPr wrap="square" rtlCol="0">
            <a:spAutoFit/>
          </a:bodyPr>
          <a:lstStyle/>
          <a:p>
            <a:r>
              <a:rPr lang="en-US" dirty="0">
                <a:solidFill>
                  <a:schemeClr val="bg1"/>
                </a:solidFill>
              </a:rPr>
              <a:t>Alma 6:1-5</a:t>
            </a:r>
          </a:p>
        </p:txBody>
      </p:sp>
      <p:sp>
        <p:nvSpPr>
          <p:cNvPr id="6" name="TextBox 5"/>
          <p:cNvSpPr txBox="1"/>
          <p:nvPr/>
        </p:nvSpPr>
        <p:spPr>
          <a:xfrm>
            <a:off x="3962400" y="2209800"/>
            <a:ext cx="3352800" cy="923330"/>
          </a:xfrm>
          <a:prstGeom prst="rect">
            <a:avLst/>
          </a:prstGeom>
          <a:noFill/>
        </p:spPr>
        <p:txBody>
          <a:bodyPr wrap="square" rtlCol="0">
            <a:spAutoFit/>
          </a:bodyPr>
          <a:lstStyle/>
          <a:p>
            <a:r>
              <a:rPr lang="en-US" dirty="0">
                <a:solidFill>
                  <a:schemeClr val="bg1"/>
                </a:solidFill>
              </a:rPr>
              <a:t>In teaching the gospel there should be not distinction between the rich and the poor</a:t>
            </a:r>
          </a:p>
        </p:txBody>
      </p:sp>
      <p:sp>
        <p:nvSpPr>
          <p:cNvPr id="7" name="TextBox 6"/>
          <p:cNvSpPr txBox="1"/>
          <p:nvPr/>
        </p:nvSpPr>
        <p:spPr>
          <a:xfrm>
            <a:off x="6324600" y="990600"/>
            <a:ext cx="3352800" cy="923330"/>
          </a:xfrm>
          <a:prstGeom prst="rect">
            <a:avLst/>
          </a:prstGeom>
          <a:noFill/>
        </p:spPr>
        <p:txBody>
          <a:bodyPr wrap="square" rtlCol="0">
            <a:spAutoFit/>
          </a:bodyPr>
          <a:lstStyle/>
          <a:p>
            <a:r>
              <a:rPr lang="en-US" dirty="0">
                <a:solidFill>
                  <a:schemeClr val="bg1"/>
                </a:solidFill>
              </a:rPr>
              <a:t>Those who did not repent—names blotted out..not to be numbered among the righteous</a:t>
            </a:r>
          </a:p>
        </p:txBody>
      </p:sp>
      <p:sp>
        <p:nvSpPr>
          <p:cNvPr id="8" name="TextBox 7"/>
          <p:cNvSpPr txBox="1"/>
          <p:nvPr/>
        </p:nvSpPr>
        <p:spPr>
          <a:xfrm>
            <a:off x="612000" y="4046785"/>
            <a:ext cx="6518564" cy="2308324"/>
          </a:xfrm>
          <a:prstGeom prst="rect">
            <a:avLst/>
          </a:prstGeom>
          <a:noFill/>
        </p:spPr>
        <p:txBody>
          <a:bodyPr wrap="square" rtlCol="0">
            <a:spAutoFit/>
          </a:bodyPr>
          <a:lstStyle/>
          <a:p>
            <a:pPr fontAlgn="base"/>
            <a:r>
              <a:rPr lang="en-US" dirty="0">
                <a:solidFill>
                  <a:schemeClr val="bg1"/>
                </a:solidFill>
              </a:rPr>
              <a:t>“For if there come unto your assembly a man with a gold ring, in goodly apparel, and there come in also a poor man in vile raiment;</a:t>
            </a:r>
          </a:p>
          <a:p>
            <a:pPr fontAlgn="base"/>
            <a:r>
              <a:rPr lang="en-US" dirty="0">
                <a:solidFill>
                  <a:schemeClr val="bg1"/>
                </a:solidFill>
              </a:rPr>
              <a:t> And ye have respect to him that </a:t>
            </a:r>
            <a:r>
              <a:rPr lang="en-US" dirty="0" err="1">
                <a:solidFill>
                  <a:schemeClr val="bg1"/>
                </a:solidFill>
              </a:rPr>
              <a:t>weareth</a:t>
            </a:r>
            <a:r>
              <a:rPr lang="en-US" dirty="0">
                <a:solidFill>
                  <a:schemeClr val="bg1"/>
                </a:solidFill>
              </a:rPr>
              <a:t> the gay clothing, and say unto him, Sit thou here in a good place; and say to the poor, Stand thou there, or sit here under my footstool:</a:t>
            </a:r>
          </a:p>
          <a:p>
            <a:pPr fontAlgn="base"/>
            <a:r>
              <a:rPr lang="en-US" dirty="0">
                <a:solidFill>
                  <a:schemeClr val="bg1"/>
                </a:solidFill>
              </a:rPr>
              <a:t>Are ye not then partial in yourselves, and are become judges of evil thoughts?”</a:t>
            </a:r>
          </a:p>
          <a:p>
            <a:pPr fontAlgn="base"/>
            <a:r>
              <a:rPr lang="en-US" dirty="0">
                <a:solidFill>
                  <a:schemeClr val="bg1"/>
                </a:solidFill>
              </a:rPr>
              <a:t>James 2:2-4</a:t>
            </a:r>
          </a:p>
        </p:txBody>
      </p:sp>
      <p:pic>
        <p:nvPicPr>
          <p:cNvPr id="10" name="Picture 9">
            <a:extLst>
              <a:ext uri="{FF2B5EF4-FFF2-40B4-BE49-F238E27FC236}">
                <a16:creationId xmlns:a16="http://schemas.microsoft.com/office/drawing/2014/main" id="{6561CCB0-0D19-49A2-86E5-70D531B2D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5830" y="844556"/>
            <a:ext cx="2101994" cy="2101994"/>
          </a:xfrm>
          <a:prstGeom prst="rect">
            <a:avLst/>
          </a:prstGeom>
        </p:spPr>
      </p:pic>
      <p:pic>
        <p:nvPicPr>
          <p:cNvPr id="13" name="Picture 12">
            <a:extLst>
              <a:ext uri="{FF2B5EF4-FFF2-40B4-BE49-F238E27FC236}">
                <a16:creationId xmlns:a16="http://schemas.microsoft.com/office/drawing/2014/main" id="{4DCE1882-F25C-46BC-BBFF-798F4434DF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3875172"/>
            <a:ext cx="3772530" cy="2651550"/>
          </a:xfrm>
          <a:prstGeom prst="rect">
            <a:avLst/>
          </a:prstGeom>
        </p:spPr>
      </p:pic>
    </p:spTree>
    <p:extLst>
      <p:ext uri="{BB962C8B-B14F-4D97-AF65-F5344CB8AC3E}">
        <p14:creationId xmlns:p14="http://schemas.microsoft.com/office/powerpoint/2010/main" val="193380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6" presetClass="entr" presetSubtype="32" fill="hold" nodeType="withEffect">
                                  <p:stCondLst>
                                    <p:cond delay="0"/>
                                  </p:stCondLst>
                                  <p:childTnLst>
                                    <p:set>
                                      <p:cBhvr>
                                        <p:cTn id="8" dur="1" fill="hold">
                                          <p:stCondLst>
                                            <p:cond delay="0"/>
                                          </p:stCondLst>
                                        </p:cTn>
                                        <p:tgtEl>
                                          <p:spTgt spid="10"/>
                                        </p:tgtEl>
                                        <p:attrNameLst>
                                          <p:attrName>style.visibility</p:attrName>
                                        </p:attrNameLst>
                                      </p:cBhvr>
                                      <p:to>
                                        <p:strVal val="visible"/>
                                      </p:to>
                                    </p:set>
                                    <p:animEffect transition="in" filter="circle(out)">
                                      <p:cBhvr>
                                        <p:cTn id="9" dur="2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E5E36C-28CB-458D-89CE-5FF46A5D98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953000" y="738664"/>
            <a:ext cx="3352800" cy="369332"/>
          </a:xfrm>
          <a:prstGeom prst="rect">
            <a:avLst/>
          </a:prstGeom>
          <a:noFill/>
        </p:spPr>
        <p:txBody>
          <a:bodyPr wrap="square" rtlCol="0">
            <a:spAutoFit/>
          </a:bodyPr>
          <a:lstStyle/>
          <a:p>
            <a:r>
              <a:rPr lang="en-US" dirty="0">
                <a:solidFill>
                  <a:schemeClr val="bg1"/>
                </a:solidFill>
              </a:rPr>
              <a:t>The Baptismal Covenant</a:t>
            </a:r>
          </a:p>
        </p:txBody>
      </p:sp>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ea typeface="Verdana" pitchFamily="34" charset="0"/>
                <a:cs typeface="Vijaya" pitchFamily="34" charset="0"/>
              </a:rPr>
              <a:t>Children of God</a:t>
            </a:r>
          </a:p>
        </p:txBody>
      </p:sp>
      <p:sp>
        <p:nvSpPr>
          <p:cNvPr id="5" name="TextBox 4"/>
          <p:cNvSpPr txBox="1"/>
          <p:nvPr/>
        </p:nvSpPr>
        <p:spPr>
          <a:xfrm>
            <a:off x="124691" y="6488668"/>
            <a:ext cx="1600200" cy="369332"/>
          </a:xfrm>
          <a:prstGeom prst="rect">
            <a:avLst/>
          </a:prstGeom>
          <a:noFill/>
        </p:spPr>
        <p:txBody>
          <a:bodyPr wrap="square" rtlCol="0">
            <a:spAutoFit/>
          </a:bodyPr>
          <a:lstStyle/>
          <a:p>
            <a:r>
              <a:rPr lang="en-US" dirty="0">
                <a:solidFill>
                  <a:schemeClr val="bg1"/>
                </a:solidFill>
              </a:rPr>
              <a:t>Alma 6:6</a:t>
            </a:r>
          </a:p>
        </p:txBody>
      </p:sp>
      <p:sp>
        <p:nvSpPr>
          <p:cNvPr id="8" name="TextBox 7"/>
          <p:cNvSpPr txBox="1"/>
          <p:nvPr/>
        </p:nvSpPr>
        <p:spPr>
          <a:xfrm>
            <a:off x="4026045" y="1441194"/>
            <a:ext cx="4953000" cy="2308324"/>
          </a:xfrm>
          <a:prstGeom prst="rect">
            <a:avLst/>
          </a:prstGeom>
          <a:noFill/>
        </p:spPr>
        <p:txBody>
          <a:bodyPr wrap="square" rtlCol="0">
            <a:spAutoFit/>
          </a:bodyPr>
          <a:lstStyle/>
          <a:p>
            <a:pPr fontAlgn="base"/>
            <a:r>
              <a:rPr lang="en-US" dirty="0">
                <a:solidFill>
                  <a:schemeClr val="bg1"/>
                </a:solidFill>
              </a:rPr>
              <a:t>“And now, because of the covenant which ye have made ye shall be called the children of Christ, his sons, and his daughters; for behold, this day he hath spiritually begotten you; for ye say that your hearts are changed through faith on his name; therefore, ye are born of him and have become his sons and his daughters.”</a:t>
            </a:r>
          </a:p>
          <a:p>
            <a:pPr fontAlgn="base"/>
            <a:r>
              <a:rPr lang="en-US" dirty="0">
                <a:solidFill>
                  <a:schemeClr val="bg1"/>
                </a:solidFill>
              </a:rPr>
              <a:t>Mosiah 5:7</a:t>
            </a:r>
          </a:p>
        </p:txBody>
      </p:sp>
      <p:sp>
        <p:nvSpPr>
          <p:cNvPr id="12" name="TextBox 11"/>
          <p:cNvSpPr txBox="1"/>
          <p:nvPr/>
        </p:nvSpPr>
        <p:spPr>
          <a:xfrm>
            <a:off x="4648200" y="4750483"/>
            <a:ext cx="5105400" cy="1754326"/>
          </a:xfrm>
          <a:prstGeom prst="rect">
            <a:avLst/>
          </a:prstGeom>
          <a:noFill/>
        </p:spPr>
        <p:txBody>
          <a:bodyPr wrap="square" rtlCol="0">
            <a:spAutoFit/>
          </a:bodyPr>
          <a:lstStyle/>
          <a:p>
            <a:r>
              <a:rPr lang="en-US" dirty="0">
                <a:solidFill>
                  <a:schemeClr val="bg1"/>
                </a:solidFill>
              </a:rPr>
              <a:t>Gather oft: </a:t>
            </a:r>
          </a:p>
          <a:p>
            <a:r>
              <a:rPr lang="en-US" dirty="0">
                <a:solidFill>
                  <a:schemeClr val="bg1"/>
                </a:solidFill>
              </a:rPr>
              <a:t>Prayer and fasting</a:t>
            </a:r>
          </a:p>
          <a:p>
            <a:endParaRPr lang="en-US" dirty="0">
              <a:solidFill>
                <a:schemeClr val="bg1"/>
              </a:solidFill>
            </a:endParaRPr>
          </a:p>
          <a:p>
            <a:r>
              <a:rPr lang="en-US" dirty="0">
                <a:solidFill>
                  <a:schemeClr val="bg1"/>
                </a:solidFill>
              </a:rPr>
              <a:t>“Also, I give unto you a commandment that ye shall continue in prayer and fasting from this time forth.” D&amp;C 88:76</a:t>
            </a:r>
          </a:p>
        </p:txBody>
      </p:sp>
      <p:pic>
        <p:nvPicPr>
          <p:cNvPr id="7" name="Picture 6">
            <a:extLst>
              <a:ext uri="{FF2B5EF4-FFF2-40B4-BE49-F238E27FC236}">
                <a16:creationId xmlns:a16="http://schemas.microsoft.com/office/drawing/2014/main" id="{591C799A-D97A-4312-A79E-A56D3EBBD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755" y="3983181"/>
            <a:ext cx="3305724" cy="2195945"/>
          </a:xfrm>
          <a:prstGeom prst="rect">
            <a:avLst/>
          </a:prstGeom>
        </p:spPr>
      </p:pic>
      <p:pic>
        <p:nvPicPr>
          <p:cNvPr id="10" name="Picture 9">
            <a:extLst>
              <a:ext uri="{FF2B5EF4-FFF2-40B4-BE49-F238E27FC236}">
                <a16:creationId xmlns:a16="http://schemas.microsoft.com/office/drawing/2014/main" id="{41420710-391A-4C3F-8E9D-7F41310467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3891" y="1242165"/>
            <a:ext cx="2434377" cy="2664816"/>
          </a:xfrm>
          <a:prstGeom prst="rect">
            <a:avLst/>
          </a:prstGeom>
        </p:spPr>
      </p:pic>
      <p:pic>
        <p:nvPicPr>
          <p:cNvPr id="14" name="Picture 13">
            <a:extLst>
              <a:ext uri="{FF2B5EF4-FFF2-40B4-BE49-F238E27FC236}">
                <a16:creationId xmlns:a16="http://schemas.microsoft.com/office/drawing/2014/main" id="{7C412D76-14BE-4828-AEDD-69972CC736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9075" y="3291621"/>
            <a:ext cx="3600450" cy="2371725"/>
          </a:xfrm>
          <a:prstGeom prst="rect">
            <a:avLst/>
          </a:prstGeom>
        </p:spPr>
      </p:pic>
    </p:spTree>
    <p:extLst>
      <p:ext uri="{BB962C8B-B14F-4D97-AF65-F5344CB8AC3E}">
        <p14:creationId xmlns:p14="http://schemas.microsoft.com/office/powerpoint/2010/main" val="290331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animEffect transition="in" filter="fade">
                                      <p:cBhvr>
                                        <p:cTn id="9" dur="500"/>
                                        <p:tgtEl>
                                          <p:spTgt spid="14"/>
                                        </p:tgtEl>
                                      </p:cBhvr>
                                    </p:animEffect>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81F167-32ED-4840-9B58-952B763A10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1163782" y="458956"/>
            <a:ext cx="6400800" cy="5940088"/>
          </a:xfrm>
          <a:prstGeom prst="rect">
            <a:avLst/>
          </a:prstGeom>
        </p:spPr>
        <p:txBody>
          <a:bodyPr wrap="square">
            <a:spAutoFit/>
          </a:bodyPr>
          <a:lstStyle/>
          <a:p>
            <a:pPr fontAlgn="base"/>
            <a:r>
              <a:rPr lang="en-US" sz="2000" dirty="0">
                <a:solidFill>
                  <a:schemeClr val="bg1"/>
                </a:solidFill>
              </a:rPr>
              <a:t>“</a:t>
            </a:r>
            <a:r>
              <a:rPr lang="en-US" sz="2000" i="1" dirty="0">
                <a:solidFill>
                  <a:schemeClr val="bg1"/>
                </a:solidFill>
              </a:rPr>
              <a:t>Everyone</a:t>
            </a:r>
            <a:r>
              <a:rPr lang="en-US" sz="2000" dirty="0">
                <a:solidFill>
                  <a:schemeClr val="bg1"/>
                </a:solidFill>
              </a:rPr>
              <a:t> prays for the missionaries. May it ever be so. In that same spirit, we should also pray for those who are (or who need to be) meeting the missionaries. In Zarahemla, members were commanded to ‘join in fasting and mighty prayer’ [Alma 6:6] for those who had not yet joined the Church of God. We can do the same.</a:t>
            </a:r>
          </a:p>
          <a:p>
            <a:pPr fontAlgn="base"/>
            <a:endParaRPr lang="en-US" sz="2000" dirty="0">
              <a:solidFill>
                <a:schemeClr val="bg1"/>
              </a:solidFill>
            </a:endParaRPr>
          </a:p>
          <a:p>
            <a:pPr fontAlgn="base"/>
            <a:r>
              <a:rPr lang="en-US" sz="2000" dirty="0">
                <a:solidFill>
                  <a:schemeClr val="bg1"/>
                </a:solidFill>
              </a:rPr>
              <a:t>“We can also pray daily for our own personal missionary experiences. Pray that under the divine management of such things, the missionary opportunity you want is already being prepared in the heart of someone who longs for and looks for what you have. ‘There are many yet on the earth … who are only kept from the truth because they know not where to find it.’ [D&amp;C 123:12.] </a:t>
            </a:r>
          </a:p>
          <a:p>
            <a:pPr fontAlgn="base"/>
            <a:endParaRPr lang="en-US" sz="2000" dirty="0">
              <a:solidFill>
                <a:schemeClr val="bg1"/>
              </a:solidFill>
            </a:endParaRPr>
          </a:p>
          <a:p>
            <a:pPr fontAlgn="base"/>
            <a:r>
              <a:rPr lang="en-US" sz="2000" dirty="0">
                <a:solidFill>
                  <a:schemeClr val="bg1"/>
                </a:solidFill>
              </a:rPr>
              <a:t>Pray that they will find you! And then be alert, because there are multitudes in your world who feel a famine in their lives” </a:t>
            </a:r>
          </a:p>
          <a:p>
            <a:pPr fontAlgn="base"/>
            <a:r>
              <a:rPr lang="en-US" sz="2000" dirty="0">
                <a:solidFill>
                  <a:schemeClr val="bg1"/>
                </a:solidFill>
              </a:rPr>
              <a:t>Elder Jeffrey R. Holland</a:t>
            </a:r>
          </a:p>
        </p:txBody>
      </p:sp>
      <p:pic>
        <p:nvPicPr>
          <p:cNvPr id="4" name="Picture 3" descr="Jeffrey R. Holland.jpg"/>
          <p:cNvPicPr>
            <a:picLocks noChangeAspect="1"/>
          </p:cNvPicPr>
          <p:nvPr/>
        </p:nvPicPr>
        <p:blipFill>
          <a:blip r:embed="rId3" cstate="print"/>
          <a:stretch>
            <a:fillRect/>
          </a:stretch>
        </p:blipFill>
        <p:spPr>
          <a:xfrm>
            <a:off x="8382000" y="4267200"/>
            <a:ext cx="1863436" cy="2327564"/>
          </a:xfrm>
          <a:prstGeom prst="rect">
            <a:avLst/>
          </a:prstGeom>
        </p:spPr>
      </p:pic>
    </p:spTree>
    <p:extLst>
      <p:ext uri="{BB962C8B-B14F-4D97-AF65-F5344CB8AC3E}">
        <p14:creationId xmlns:p14="http://schemas.microsoft.com/office/powerpoint/2010/main" val="41046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ABEF8D92-0D9D-404A-A628-B144CE9299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ea typeface="Verdana" pitchFamily="34" charset="0"/>
                <a:cs typeface="Vijaya" pitchFamily="34" charset="0"/>
              </a:rPr>
              <a:t>Alma’s Departure</a:t>
            </a:r>
          </a:p>
        </p:txBody>
      </p:sp>
      <p:sp>
        <p:nvSpPr>
          <p:cNvPr id="5" name="TextBox 4"/>
          <p:cNvSpPr txBox="1"/>
          <p:nvPr/>
        </p:nvSpPr>
        <p:spPr>
          <a:xfrm>
            <a:off x="166254" y="6488668"/>
            <a:ext cx="1600200" cy="369332"/>
          </a:xfrm>
          <a:prstGeom prst="rect">
            <a:avLst/>
          </a:prstGeom>
          <a:noFill/>
        </p:spPr>
        <p:txBody>
          <a:bodyPr wrap="square" rtlCol="0">
            <a:spAutoFit/>
          </a:bodyPr>
          <a:lstStyle/>
          <a:p>
            <a:r>
              <a:rPr lang="en-US" dirty="0">
                <a:solidFill>
                  <a:schemeClr val="bg1"/>
                </a:solidFill>
              </a:rPr>
              <a:t>Alma 7:1-5</a:t>
            </a:r>
          </a:p>
        </p:txBody>
      </p:sp>
      <p:sp>
        <p:nvSpPr>
          <p:cNvPr id="8" name="TextBox 7"/>
          <p:cNvSpPr txBox="1"/>
          <p:nvPr/>
        </p:nvSpPr>
        <p:spPr>
          <a:xfrm>
            <a:off x="1904999" y="1195105"/>
            <a:ext cx="4953000" cy="646331"/>
          </a:xfrm>
          <a:prstGeom prst="rect">
            <a:avLst/>
          </a:prstGeom>
          <a:noFill/>
        </p:spPr>
        <p:txBody>
          <a:bodyPr wrap="square" rtlCol="0">
            <a:spAutoFit/>
          </a:bodyPr>
          <a:lstStyle/>
          <a:p>
            <a:pPr fontAlgn="base"/>
            <a:r>
              <a:rPr lang="en-US" dirty="0">
                <a:solidFill>
                  <a:schemeClr val="bg1"/>
                </a:solidFill>
              </a:rPr>
              <a:t>Alma goes to the Valley of Gideon…called after Gideon whom Nehor slew.</a:t>
            </a:r>
          </a:p>
        </p:txBody>
      </p:sp>
      <p:sp>
        <p:nvSpPr>
          <p:cNvPr id="12" name="TextBox 11"/>
          <p:cNvSpPr txBox="1"/>
          <p:nvPr/>
        </p:nvSpPr>
        <p:spPr>
          <a:xfrm>
            <a:off x="5105400" y="3276600"/>
            <a:ext cx="5105400" cy="923330"/>
          </a:xfrm>
          <a:prstGeom prst="rect">
            <a:avLst/>
          </a:prstGeom>
          <a:noFill/>
        </p:spPr>
        <p:txBody>
          <a:bodyPr wrap="square" rtlCol="0">
            <a:spAutoFit/>
          </a:bodyPr>
          <a:lstStyle/>
          <a:p>
            <a:r>
              <a:rPr lang="en-US" dirty="0">
                <a:solidFill>
                  <a:schemeClr val="bg1"/>
                </a:solidFill>
              </a:rPr>
              <a:t>Alma’s desire was for those that lived in the Valley of Gideon maintain their trust in the mercy and grace of their Lord</a:t>
            </a:r>
          </a:p>
        </p:txBody>
      </p:sp>
      <p:sp>
        <p:nvSpPr>
          <p:cNvPr id="11" name="TextBox 10"/>
          <p:cNvSpPr txBox="1"/>
          <p:nvPr/>
        </p:nvSpPr>
        <p:spPr>
          <a:xfrm>
            <a:off x="2552700" y="5325280"/>
            <a:ext cx="5105400" cy="923330"/>
          </a:xfrm>
          <a:prstGeom prst="rect">
            <a:avLst/>
          </a:prstGeom>
          <a:noFill/>
        </p:spPr>
        <p:txBody>
          <a:bodyPr wrap="square" rtlCol="0">
            <a:spAutoFit/>
          </a:bodyPr>
          <a:lstStyle/>
          <a:p>
            <a:r>
              <a:rPr lang="en-US" dirty="0">
                <a:solidFill>
                  <a:schemeClr val="bg1"/>
                </a:solidFill>
              </a:rPr>
              <a:t>Alma discerns by the power of the Holy Spirit that the people of this valley are more righteous than those in Zarahemla. </a:t>
            </a:r>
          </a:p>
        </p:txBody>
      </p:sp>
      <p:pic>
        <p:nvPicPr>
          <p:cNvPr id="6" name="Picture 5">
            <a:extLst>
              <a:ext uri="{FF2B5EF4-FFF2-40B4-BE49-F238E27FC236}">
                <a16:creationId xmlns:a16="http://schemas.microsoft.com/office/drawing/2014/main" id="{3623741E-2CFE-47F0-A4FF-79C46F8966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7" y="2127092"/>
            <a:ext cx="2371725" cy="3048000"/>
          </a:xfrm>
          <a:prstGeom prst="rect">
            <a:avLst/>
          </a:prstGeom>
        </p:spPr>
      </p:pic>
      <p:pic>
        <p:nvPicPr>
          <p:cNvPr id="9" name="Picture 8">
            <a:extLst>
              <a:ext uri="{FF2B5EF4-FFF2-40B4-BE49-F238E27FC236}">
                <a16:creationId xmlns:a16="http://schemas.microsoft.com/office/drawing/2014/main" id="{FE4DBB5D-F00C-4D52-ADC5-9D5143CF57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999" y="955596"/>
            <a:ext cx="4720935" cy="1999841"/>
          </a:xfrm>
          <a:prstGeom prst="rect">
            <a:avLst/>
          </a:prstGeom>
        </p:spPr>
      </p:pic>
      <p:pic>
        <p:nvPicPr>
          <p:cNvPr id="14" name="Picture 13">
            <a:extLst>
              <a:ext uri="{FF2B5EF4-FFF2-40B4-BE49-F238E27FC236}">
                <a16:creationId xmlns:a16="http://schemas.microsoft.com/office/drawing/2014/main" id="{0995D711-A7C6-4DC0-9281-7C2E012B04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7708" y="3941782"/>
            <a:ext cx="3707291" cy="2780468"/>
          </a:xfrm>
          <a:prstGeom prst="rect">
            <a:avLst/>
          </a:prstGeom>
        </p:spPr>
      </p:pic>
    </p:spTree>
    <p:extLst>
      <p:ext uri="{BB962C8B-B14F-4D97-AF65-F5344CB8AC3E}">
        <p14:creationId xmlns:p14="http://schemas.microsoft.com/office/powerpoint/2010/main" val="2705629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10748BD-4DD7-4E26-B5FB-4B3B46782A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52400"/>
            <a:ext cx="9144000" cy="1107996"/>
          </a:xfrm>
          <a:prstGeom prst="rect">
            <a:avLst/>
          </a:prstGeom>
          <a:noFill/>
        </p:spPr>
        <p:txBody>
          <a:bodyPr wrap="square" rtlCol="0">
            <a:spAutoFit/>
          </a:bodyPr>
          <a:lstStyle/>
          <a:p>
            <a:pPr algn="ctr"/>
            <a:r>
              <a:rPr lang="en-US" sz="6600" dirty="0">
                <a:solidFill>
                  <a:schemeClr val="bg1"/>
                </a:solidFill>
                <a:latin typeface="Vijaya" pitchFamily="34" charset="0"/>
                <a:ea typeface="Verdana" pitchFamily="34" charset="0"/>
                <a:cs typeface="Vijaya" pitchFamily="34" charset="0"/>
              </a:rPr>
              <a:t>Jesus Would Come</a:t>
            </a:r>
          </a:p>
        </p:txBody>
      </p:sp>
      <p:sp>
        <p:nvSpPr>
          <p:cNvPr id="4" name="Rectangle 3"/>
          <p:cNvSpPr/>
          <p:nvPr/>
        </p:nvSpPr>
        <p:spPr>
          <a:xfrm>
            <a:off x="5673112" y="1156487"/>
            <a:ext cx="5722576" cy="1477328"/>
          </a:xfrm>
          <a:prstGeom prst="rect">
            <a:avLst/>
          </a:prstGeom>
        </p:spPr>
        <p:txBody>
          <a:bodyPr wrap="square">
            <a:spAutoFit/>
          </a:bodyPr>
          <a:lstStyle/>
          <a:p>
            <a:pPr fontAlgn="base"/>
            <a:r>
              <a:rPr lang="en-US" i="1" dirty="0">
                <a:solidFill>
                  <a:srgbClr val="FFFF00"/>
                </a:solidFill>
              </a:rPr>
              <a:t>“And after Christ shall have risen from the dead he shall show himself unto you, my children, and my beloved brethren; and the words which he shall speak unto you shall be the law which ye shall do.”</a:t>
            </a:r>
          </a:p>
          <a:p>
            <a:pPr fontAlgn="base"/>
            <a:r>
              <a:rPr lang="en-US" i="1" dirty="0">
                <a:solidFill>
                  <a:srgbClr val="FFFF00"/>
                </a:solidFill>
              </a:rPr>
              <a:t>2 Nephi 26:1</a:t>
            </a:r>
          </a:p>
        </p:txBody>
      </p:sp>
      <p:sp>
        <p:nvSpPr>
          <p:cNvPr id="5" name="TextBox 4"/>
          <p:cNvSpPr txBox="1"/>
          <p:nvPr/>
        </p:nvSpPr>
        <p:spPr>
          <a:xfrm>
            <a:off x="1524000" y="905903"/>
            <a:ext cx="3048000" cy="2123658"/>
          </a:xfrm>
          <a:prstGeom prst="rect">
            <a:avLst/>
          </a:prstGeom>
          <a:noFill/>
        </p:spPr>
        <p:txBody>
          <a:bodyPr wrap="square" rtlCol="0">
            <a:spAutoFit/>
          </a:bodyPr>
          <a:lstStyle/>
          <a:p>
            <a:pPr algn="ctr"/>
            <a:r>
              <a:rPr lang="en-US" sz="4400" dirty="0">
                <a:solidFill>
                  <a:schemeClr val="bg1"/>
                </a:solidFill>
                <a:latin typeface="Vijaya" pitchFamily="34" charset="0"/>
                <a:ea typeface="Verdana" pitchFamily="34" charset="0"/>
                <a:cs typeface="Vijaya" pitchFamily="34" charset="0"/>
              </a:rPr>
              <a:t>Alma knows of the testimony of Nephi</a:t>
            </a:r>
          </a:p>
        </p:txBody>
      </p:sp>
      <p:sp>
        <p:nvSpPr>
          <p:cNvPr id="6" name="Rectangle 5"/>
          <p:cNvSpPr/>
          <p:nvPr/>
        </p:nvSpPr>
        <p:spPr>
          <a:xfrm>
            <a:off x="96982" y="6444734"/>
            <a:ext cx="9144000" cy="369332"/>
          </a:xfrm>
          <a:prstGeom prst="rect">
            <a:avLst/>
          </a:prstGeom>
        </p:spPr>
        <p:txBody>
          <a:bodyPr wrap="square">
            <a:spAutoFit/>
          </a:bodyPr>
          <a:lstStyle/>
          <a:p>
            <a:pPr fontAlgn="base"/>
            <a:r>
              <a:rPr lang="en-US" dirty="0">
                <a:solidFill>
                  <a:schemeClr val="bg1"/>
                </a:solidFill>
              </a:rPr>
              <a:t>Alma 7:7-10;  1 Nephi 12:4-6</a:t>
            </a:r>
          </a:p>
        </p:txBody>
      </p:sp>
      <p:pic>
        <p:nvPicPr>
          <p:cNvPr id="9" name="Picture 8">
            <a:extLst>
              <a:ext uri="{FF2B5EF4-FFF2-40B4-BE49-F238E27FC236}">
                <a16:creationId xmlns:a16="http://schemas.microsoft.com/office/drawing/2014/main" id="{93B6F593-E454-4E5B-B566-F769A96725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9157" y="2972140"/>
            <a:ext cx="7870680" cy="3428660"/>
          </a:xfrm>
          <a:prstGeom prst="rect">
            <a:avLst/>
          </a:prstGeom>
        </p:spPr>
      </p:pic>
    </p:spTree>
    <p:extLst>
      <p:ext uri="{BB962C8B-B14F-4D97-AF65-F5344CB8AC3E}">
        <p14:creationId xmlns:p14="http://schemas.microsoft.com/office/powerpoint/2010/main" val="5371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14E1873-2A67-40B2-AF33-C41DD02345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95300" y="553641"/>
            <a:ext cx="5794664" cy="3416320"/>
          </a:xfrm>
          <a:prstGeom prst="rect">
            <a:avLst/>
          </a:prstGeom>
        </p:spPr>
        <p:txBody>
          <a:bodyPr wrap="square">
            <a:spAutoFit/>
          </a:bodyPr>
          <a:lstStyle/>
          <a:p>
            <a:pPr fontAlgn="base"/>
            <a:r>
              <a:rPr lang="en-US" dirty="0">
                <a:solidFill>
                  <a:schemeClr val="bg1"/>
                </a:solidFill>
              </a:rPr>
              <a:t>“There is no conflict or contradiction in the Book of Mormon with any truth recorded in the Bible. A careful reading of what Alma said will show that he had no intention of declaring that Jesus would be born </a:t>
            </a:r>
            <a:r>
              <a:rPr lang="en-US" i="1" dirty="0">
                <a:solidFill>
                  <a:schemeClr val="bg1"/>
                </a:solidFill>
              </a:rPr>
              <a:t>in</a:t>
            </a:r>
            <a:r>
              <a:rPr lang="en-US" dirty="0">
                <a:solidFill>
                  <a:schemeClr val="bg1"/>
                </a:solidFill>
              </a:rPr>
              <a:t> Jerusalem. Alma knew better. So did Joseph Smith and those who were associated with him in the bringing forth of the Book of Mormon. Had Alma said, ‘born </a:t>
            </a:r>
            <a:r>
              <a:rPr lang="en-US" i="1" dirty="0">
                <a:solidFill>
                  <a:schemeClr val="bg1"/>
                </a:solidFill>
              </a:rPr>
              <a:t>in</a:t>
            </a:r>
            <a:r>
              <a:rPr lang="en-US" dirty="0">
                <a:solidFill>
                  <a:schemeClr val="bg1"/>
                </a:solidFill>
              </a:rPr>
              <a:t> Jerusalem, the </a:t>
            </a:r>
            <a:r>
              <a:rPr lang="en-US" i="1" dirty="0">
                <a:solidFill>
                  <a:schemeClr val="bg1"/>
                </a:solidFill>
              </a:rPr>
              <a:t>city</a:t>
            </a:r>
            <a:r>
              <a:rPr lang="en-US" dirty="0">
                <a:solidFill>
                  <a:schemeClr val="bg1"/>
                </a:solidFill>
              </a:rPr>
              <a:t> of our fathers,’ it would have made all the difference in the world. Then we would have said he made an error. Alma made no mistake, and what he said is true.</a:t>
            </a:r>
          </a:p>
          <a:p>
            <a:pPr fontAlgn="base"/>
            <a:r>
              <a:rPr lang="en-US" dirty="0">
                <a:solidFill>
                  <a:schemeClr val="bg1"/>
                </a:solidFill>
              </a:rPr>
              <a:t>Joseph Fielding Smith</a:t>
            </a:r>
          </a:p>
        </p:txBody>
      </p:sp>
      <p:sp>
        <p:nvSpPr>
          <p:cNvPr id="5" name="Rectangle 4"/>
          <p:cNvSpPr/>
          <p:nvPr/>
        </p:nvSpPr>
        <p:spPr>
          <a:xfrm>
            <a:off x="5830216" y="4121319"/>
            <a:ext cx="5971309" cy="2585323"/>
          </a:xfrm>
          <a:prstGeom prst="rect">
            <a:avLst/>
          </a:prstGeom>
        </p:spPr>
        <p:txBody>
          <a:bodyPr wrap="square">
            <a:spAutoFit/>
          </a:bodyPr>
          <a:lstStyle/>
          <a:p>
            <a:pPr fontAlgn="base"/>
            <a:r>
              <a:rPr lang="en-US" dirty="0">
                <a:solidFill>
                  <a:schemeClr val="bg1"/>
                </a:solidFill>
              </a:rPr>
              <a:t>“… One of the favorite points of attack on the Book of Mormon has been the statement in Alma 7:10 that the Savior would be born “at Jerusalem which is the </a:t>
            </a:r>
            <a:r>
              <a:rPr lang="en-US" i="1" dirty="0">
                <a:solidFill>
                  <a:schemeClr val="bg1"/>
                </a:solidFill>
              </a:rPr>
              <a:t>land</a:t>
            </a:r>
            <a:r>
              <a:rPr lang="en-US" dirty="0">
                <a:solidFill>
                  <a:schemeClr val="bg1"/>
                </a:solidFill>
              </a:rPr>
              <a:t> of our forefathers.” Here Jerusalem is not the city “</a:t>
            </a:r>
            <a:r>
              <a:rPr lang="en-US" i="1" dirty="0">
                <a:solidFill>
                  <a:schemeClr val="bg1"/>
                </a:solidFill>
              </a:rPr>
              <a:t>in</a:t>
            </a:r>
            <a:r>
              <a:rPr lang="en-US" dirty="0">
                <a:solidFill>
                  <a:schemeClr val="bg1"/>
                </a:solidFill>
              </a:rPr>
              <a:t> the land of our forefathers,” it </a:t>
            </a:r>
            <a:r>
              <a:rPr lang="en-US" i="1" dirty="0">
                <a:solidFill>
                  <a:schemeClr val="bg1"/>
                </a:solidFill>
              </a:rPr>
              <a:t>is</a:t>
            </a:r>
            <a:r>
              <a:rPr lang="en-US" dirty="0">
                <a:solidFill>
                  <a:schemeClr val="bg1"/>
                </a:solidFill>
              </a:rPr>
              <a:t> the land. Christ was born in a village some six miles from the city of Jerusalem; it was not in the city, but it was in what we now know the ancients themselves designated as “the land of Jerusalem”</a:t>
            </a:r>
          </a:p>
          <a:p>
            <a:pPr fontAlgn="base"/>
            <a:r>
              <a:rPr lang="en-US" dirty="0">
                <a:solidFill>
                  <a:schemeClr val="bg1"/>
                </a:solidFill>
              </a:rPr>
              <a:t>Dr. Hugh </a:t>
            </a:r>
            <a:r>
              <a:rPr lang="en-US" dirty="0" err="1">
                <a:solidFill>
                  <a:schemeClr val="bg1"/>
                </a:solidFill>
              </a:rPr>
              <a:t>Nibley</a:t>
            </a:r>
            <a:endParaRPr lang="en-US" dirty="0">
              <a:solidFill>
                <a:schemeClr val="bg1"/>
              </a:solidFill>
            </a:endParaRPr>
          </a:p>
        </p:txBody>
      </p:sp>
      <p:pic>
        <p:nvPicPr>
          <p:cNvPr id="6" name="Picture 5" descr="Hugh Nibley.jpg"/>
          <p:cNvPicPr>
            <a:picLocks noChangeAspect="1"/>
          </p:cNvPicPr>
          <p:nvPr/>
        </p:nvPicPr>
        <p:blipFill>
          <a:blip r:embed="rId3" cstate="print"/>
          <a:stretch>
            <a:fillRect/>
          </a:stretch>
        </p:blipFill>
        <p:spPr>
          <a:xfrm>
            <a:off x="4038600" y="4800600"/>
            <a:ext cx="1401142" cy="1828800"/>
          </a:xfrm>
          <a:prstGeom prst="rect">
            <a:avLst/>
          </a:prstGeom>
        </p:spPr>
      </p:pic>
      <p:pic>
        <p:nvPicPr>
          <p:cNvPr id="7" name="Picture 6" descr="Joseph Fielding Smith.jpg"/>
          <p:cNvPicPr>
            <a:picLocks noChangeAspect="1"/>
          </p:cNvPicPr>
          <p:nvPr/>
        </p:nvPicPr>
        <p:blipFill>
          <a:blip r:embed="rId4" cstate="print"/>
          <a:stretch>
            <a:fillRect/>
          </a:stretch>
        </p:blipFill>
        <p:spPr>
          <a:xfrm>
            <a:off x="7315201" y="609601"/>
            <a:ext cx="1769423" cy="2232561"/>
          </a:xfrm>
          <a:prstGeom prst="rect">
            <a:avLst/>
          </a:prstGeom>
        </p:spPr>
      </p:pic>
    </p:spTree>
    <p:extLst>
      <p:ext uri="{BB962C8B-B14F-4D97-AF65-F5344CB8AC3E}">
        <p14:creationId xmlns:p14="http://schemas.microsoft.com/office/powerpoint/2010/main" val="52958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1000"/>
                                        <p:tgtEl>
                                          <p:spTgt spid="7"/>
                                        </p:tgtEl>
                                      </p:cBhvr>
                                    </p:animEffect>
                                    <p:anim calcmode="lin" valueType="num">
                                      <p:cBhvr>
                                        <p:cTn id="10" dur="1000" fill="hold"/>
                                        <p:tgtEl>
                                          <p:spTgt spid="7"/>
                                        </p:tgtEl>
                                        <p:attrNameLst>
                                          <p:attrName>ppt_x</p:attrName>
                                        </p:attrNameLst>
                                      </p:cBhvr>
                                      <p:tavLst>
                                        <p:tav tm="0">
                                          <p:val>
                                            <p:strVal val="#ppt_x"/>
                                          </p:val>
                                        </p:tav>
                                        <p:tav tm="100000">
                                          <p:val>
                                            <p:strVal val="#ppt_x"/>
                                          </p:val>
                                        </p:tav>
                                      </p:tavLst>
                                    </p:anim>
                                    <p:anim calcmode="lin" valueType="num">
                                      <p:cBhvr>
                                        <p:cTn id="1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par>
                                <p:cTn id="21" presetID="10" presetClass="exit" presetSubtype="0" fill="hold" grpId="1" nodeType="withEffect">
                                  <p:stCondLst>
                                    <p:cond delay="0"/>
                                  </p:stCondLst>
                                  <p:childTnLst>
                                    <p:animEffect transition="out" filter="fade">
                                      <p:cBhvr>
                                        <p:cTn id="22" dur="2000"/>
                                        <p:tgtEl>
                                          <p:spTgt spid="4"/>
                                        </p:tgtEl>
                                      </p:cBhvr>
                                    </p:animEffect>
                                    <p:set>
                                      <p:cBhvr>
                                        <p:cTn id="23" dur="1" fill="hold">
                                          <p:stCondLst>
                                            <p:cond delay="1999"/>
                                          </p:stCondLst>
                                        </p:cTn>
                                        <p:tgtEl>
                                          <p:spTgt spid="4"/>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7"/>
                                        </p:tgtEl>
                                      </p:cBhvr>
                                    </p:animEffect>
                                    <p:set>
                                      <p:cBhvr>
                                        <p:cTn id="26"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4B63605-7EE9-4C7A-893F-7B0FEDFE00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524000" y="-152400"/>
            <a:ext cx="9144000" cy="923330"/>
          </a:xfrm>
          <a:prstGeom prst="rect">
            <a:avLst/>
          </a:prstGeom>
          <a:noFill/>
        </p:spPr>
        <p:txBody>
          <a:bodyPr wrap="square" rtlCol="0">
            <a:spAutoFit/>
          </a:bodyPr>
          <a:lstStyle/>
          <a:p>
            <a:pPr algn="ctr"/>
            <a:r>
              <a:rPr lang="en-US" sz="5400" dirty="0">
                <a:solidFill>
                  <a:schemeClr val="bg1"/>
                </a:solidFill>
                <a:latin typeface="Vijaya" pitchFamily="34" charset="0"/>
                <a:ea typeface="Verdana" pitchFamily="34" charset="0"/>
                <a:cs typeface="Vijaya" pitchFamily="34" charset="0"/>
              </a:rPr>
              <a:t>Challenges--Temptations</a:t>
            </a:r>
          </a:p>
        </p:txBody>
      </p:sp>
      <p:sp>
        <p:nvSpPr>
          <p:cNvPr id="4" name="Rectangle 3"/>
          <p:cNvSpPr/>
          <p:nvPr/>
        </p:nvSpPr>
        <p:spPr>
          <a:xfrm>
            <a:off x="110836" y="6524664"/>
            <a:ext cx="9144000" cy="307777"/>
          </a:xfrm>
          <a:prstGeom prst="rect">
            <a:avLst/>
          </a:prstGeom>
        </p:spPr>
        <p:txBody>
          <a:bodyPr wrap="square">
            <a:spAutoFit/>
          </a:bodyPr>
          <a:lstStyle/>
          <a:p>
            <a:pPr fontAlgn="base"/>
            <a:r>
              <a:rPr lang="en-US" sz="1400" dirty="0">
                <a:solidFill>
                  <a:schemeClr val="bg1"/>
                </a:solidFill>
              </a:rPr>
              <a:t>Alma 7:11-13</a:t>
            </a:r>
          </a:p>
        </p:txBody>
      </p:sp>
      <p:grpSp>
        <p:nvGrpSpPr>
          <p:cNvPr id="5" name="Group 4"/>
          <p:cNvGrpSpPr/>
          <p:nvPr/>
        </p:nvGrpSpPr>
        <p:grpSpPr>
          <a:xfrm>
            <a:off x="3609109" y="782322"/>
            <a:ext cx="5334000" cy="1600200"/>
            <a:chOff x="965200" y="2286000"/>
            <a:chExt cx="7315200" cy="2743200"/>
          </a:xfrm>
        </p:grpSpPr>
        <p:grpSp>
          <p:nvGrpSpPr>
            <p:cNvPr id="6" name="Group 18"/>
            <p:cNvGrpSpPr/>
            <p:nvPr/>
          </p:nvGrpSpPr>
          <p:grpSpPr>
            <a:xfrm>
              <a:off x="965200" y="2286000"/>
              <a:ext cx="7315200" cy="2743200"/>
              <a:chOff x="965200" y="2286000"/>
              <a:chExt cx="7379144" cy="2743200"/>
            </a:xfrm>
          </p:grpSpPr>
          <p:sp>
            <p:nvSpPr>
              <p:cNvPr id="8" name="Rectangle 7"/>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9" idx="1"/>
              </p:cNvCxnSpPr>
              <p:nvPr/>
            </p:nvCxnSpPr>
            <p:spPr>
              <a:xfrm flipV="1">
                <a:off x="965200" y="4876800"/>
                <a:ext cx="7379144" cy="7327"/>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1117600" y="2514600"/>
              <a:ext cx="7010400" cy="2057707"/>
            </a:xfrm>
            <a:prstGeom prst="rect">
              <a:avLst/>
            </a:prstGeom>
            <a:noFill/>
          </p:spPr>
          <p:txBody>
            <a:bodyPr wrap="square" rtlCol="0">
              <a:spAutoFit/>
            </a:bodyPr>
            <a:lstStyle/>
            <a:p>
              <a:pPr algn="ctr"/>
              <a:r>
                <a:rPr lang="en-US" sz="2400" b="1" i="1" dirty="0">
                  <a:solidFill>
                    <a:schemeClr val="bg1"/>
                  </a:solidFill>
                </a:rPr>
                <a:t>Jesus Christ suffered to save us from sin and death and to help us through the challenges of mortality.</a:t>
              </a:r>
              <a:endParaRPr lang="en-US" sz="2400" dirty="0">
                <a:solidFill>
                  <a:schemeClr val="bg1"/>
                </a:solidFill>
                <a:latin typeface="Child's Play" pitchFamily="2" charset="0"/>
              </a:endParaRPr>
            </a:p>
          </p:txBody>
        </p:sp>
      </p:grpSp>
      <p:sp>
        <p:nvSpPr>
          <p:cNvPr id="14" name="Rectangle 13"/>
          <p:cNvSpPr/>
          <p:nvPr/>
        </p:nvSpPr>
        <p:spPr>
          <a:xfrm>
            <a:off x="3101975" y="2476152"/>
            <a:ext cx="5486400" cy="1815882"/>
          </a:xfrm>
          <a:prstGeom prst="rect">
            <a:avLst/>
          </a:prstGeom>
        </p:spPr>
        <p:txBody>
          <a:bodyPr wrap="square">
            <a:spAutoFit/>
          </a:bodyPr>
          <a:lstStyle/>
          <a:p>
            <a:pPr fontAlgn="base"/>
            <a:r>
              <a:rPr lang="en-US" sz="1600" dirty="0">
                <a:solidFill>
                  <a:schemeClr val="bg1"/>
                </a:solidFill>
              </a:rPr>
              <a:t>“Are you battling a demon of addiction—tobacco or drugs or gambling, or the pernicious contemporary plague of pornography? … Are you confused with gender identity or searching for self-esteem? Do you—or someone you love—face disease or depression or death? Whatever other steps you may need to take to resolve these concerns, come </a:t>
            </a:r>
            <a:r>
              <a:rPr lang="en-US" sz="1600" i="1" dirty="0">
                <a:solidFill>
                  <a:schemeClr val="bg1"/>
                </a:solidFill>
              </a:rPr>
              <a:t>first</a:t>
            </a:r>
            <a:r>
              <a:rPr lang="en-US" sz="1600" dirty="0">
                <a:solidFill>
                  <a:schemeClr val="bg1"/>
                </a:solidFill>
              </a:rPr>
              <a:t> to the gospel of Jesus Christ. Trust in heaven’s promises. …</a:t>
            </a:r>
          </a:p>
        </p:txBody>
      </p:sp>
      <p:pic>
        <p:nvPicPr>
          <p:cNvPr id="15" name="Picture 14">
            <a:extLst>
              <a:ext uri="{FF2B5EF4-FFF2-40B4-BE49-F238E27FC236}">
                <a16:creationId xmlns:a16="http://schemas.microsoft.com/office/drawing/2014/main" id="{EA7F01C0-A245-41E9-B097-45F43FE09E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219" y="898936"/>
            <a:ext cx="2005830" cy="3322635"/>
          </a:xfrm>
          <a:prstGeom prst="rect">
            <a:avLst/>
          </a:prstGeom>
        </p:spPr>
      </p:pic>
      <p:pic>
        <p:nvPicPr>
          <p:cNvPr id="18" name="Picture 17">
            <a:extLst>
              <a:ext uri="{FF2B5EF4-FFF2-40B4-BE49-F238E27FC236}">
                <a16:creationId xmlns:a16="http://schemas.microsoft.com/office/drawing/2014/main" id="{C959B90C-8AB0-4899-BD8D-F6261FFF79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2108" y="4418092"/>
            <a:ext cx="3017965" cy="2224582"/>
          </a:xfrm>
          <a:prstGeom prst="rect">
            <a:avLst/>
          </a:prstGeom>
        </p:spPr>
      </p:pic>
      <p:sp>
        <p:nvSpPr>
          <p:cNvPr id="19" name="Rectangle 18">
            <a:extLst>
              <a:ext uri="{FF2B5EF4-FFF2-40B4-BE49-F238E27FC236}">
                <a16:creationId xmlns:a16="http://schemas.microsoft.com/office/drawing/2014/main" id="{195F2263-2253-4E53-A141-19A90036D2FF}"/>
              </a:ext>
            </a:extLst>
          </p:cNvPr>
          <p:cNvSpPr/>
          <p:nvPr/>
        </p:nvSpPr>
        <p:spPr>
          <a:xfrm>
            <a:off x="1733134" y="4349577"/>
            <a:ext cx="7313884" cy="2308324"/>
          </a:xfrm>
          <a:prstGeom prst="rect">
            <a:avLst/>
          </a:prstGeom>
        </p:spPr>
        <p:txBody>
          <a:bodyPr wrap="square">
            <a:spAutoFit/>
          </a:bodyPr>
          <a:lstStyle/>
          <a:p>
            <a:pPr fontAlgn="base"/>
            <a:endParaRPr lang="en-US" dirty="0">
              <a:solidFill>
                <a:schemeClr val="bg1"/>
              </a:solidFill>
            </a:endParaRPr>
          </a:p>
          <a:p>
            <a:pPr fontAlgn="base"/>
            <a:r>
              <a:rPr lang="en-US" dirty="0">
                <a:solidFill>
                  <a:schemeClr val="bg1"/>
                </a:solidFill>
              </a:rPr>
              <a:t>“This reliance upon the merciful nature of God is at the very center of the gospel Christ taught. I testify that the Savior’s Atonement lifts from us not only the burden of our sins but also the burden of our disappointments and sorrows, our heartaches and our despair. [See Alma 7:11–12.] From the beginning, trust in such help was to give us both a reason and a way to improve, an incentive to lay down our burdens and take up our salvation”</a:t>
            </a:r>
          </a:p>
          <a:p>
            <a:pPr fontAlgn="base"/>
            <a:r>
              <a:rPr lang="en-US" dirty="0">
                <a:solidFill>
                  <a:schemeClr val="bg1"/>
                </a:solidFill>
              </a:rPr>
              <a:t>Elder Jeffrey R. Holland</a:t>
            </a:r>
          </a:p>
        </p:txBody>
      </p:sp>
    </p:spTree>
    <p:extLst>
      <p:ext uri="{BB962C8B-B14F-4D97-AF65-F5344CB8AC3E}">
        <p14:creationId xmlns:p14="http://schemas.microsoft.com/office/powerpoint/2010/main" val="35989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8"/>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2913</Words>
  <Application>Microsoft Office PowerPoint</Application>
  <PresentationFormat>Widescreen</PresentationFormat>
  <Paragraphs>185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Calibri</vt:lpstr>
      <vt:lpstr>Arial</vt:lpstr>
      <vt:lpstr>Californian FB</vt:lpstr>
      <vt:lpstr>Vijaya</vt:lpstr>
      <vt:lpstr>Child's Play</vt:lpstr>
      <vt:lpstr>Calibri Light</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brad.blau@cox.net</dc:creator>
  <cp:lastModifiedBy>Brad Blau</cp:lastModifiedBy>
  <cp:revision>11</cp:revision>
  <dcterms:created xsi:type="dcterms:W3CDTF">2017-08-14T12:21:12Z</dcterms:created>
  <dcterms:modified xsi:type="dcterms:W3CDTF">2023-11-29T15:42:24Z</dcterms:modified>
</cp:coreProperties>
</file>