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82" r:id="rId5"/>
    <p:sldId id="283"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Lst>
  <p:sldSz cx="12192000" cy="6858000"/>
  <p:notesSz cx="6858000" cy="9144000"/>
  <p:embeddedFontLst>
    <p:embeddedFont>
      <p:font typeface="Abadi" panose="020B0604020104020204" pitchFamily="34" charset="0"/>
      <p:regular r:id="rId25"/>
    </p:embeddedFont>
    <p:embeddedFont>
      <p:font typeface="Batang" panose="02030600000101010101" pitchFamily="18" charset="-127"/>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9" d="100"/>
          <a:sy n="99" d="100"/>
        </p:scale>
        <p:origin x="90"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87A5-FF6C-473E-8CEF-A159C59A1B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618F37-5543-47CA-86C9-9C988120C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C437D2-4AFB-4EE5-BC39-ACBCAE4BDE52}"/>
              </a:ext>
            </a:extLst>
          </p:cNvPr>
          <p:cNvSpPr>
            <a:spLocks noGrp="1"/>
          </p:cNvSpPr>
          <p:nvPr>
            <p:ph type="dt" sz="half" idx="10"/>
          </p:nvPr>
        </p:nvSpPr>
        <p:spPr/>
        <p:txBody>
          <a:bodyPr/>
          <a:lstStyle/>
          <a:p>
            <a:fld id="{51702D4A-85F0-46D5-BBE8-40B773369B5E}" type="datetimeFigureOut">
              <a:rPr lang="en-US" smtClean="0"/>
              <a:t>11/30/2023</a:t>
            </a:fld>
            <a:endParaRPr lang="en-US"/>
          </a:p>
        </p:txBody>
      </p:sp>
      <p:sp>
        <p:nvSpPr>
          <p:cNvPr id="5" name="Footer Placeholder 4">
            <a:extLst>
              <a:ext uri="{FF2B5EF4-FFF2-40B4-BE49-F238E27FC236}">
                <a16:creationId xmlns:a16="http://schemas.microsoft.com/office/drawing/2014/main" id="{7AE411FF-5B0E-40C8-83F8-9518736A8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76A06-820F-477D-A6D5-A6F572AA4EB0}"/>
              </a:ext>
            </a:extLst>
          </p:cNvPr>
          <p:cNvSpPr>
            <a:spLocks noGrp="1"/>
          </p:cNvSpPr>
          <p:nvPr>
            <p:ph type="sldNum" sz="quarter" idx="12"/>
          </p:nvPr>
        </p:nvSpPr>
        <p:spPr/>
        <p:txBody>
          <a:bodyPr/>
          <a:lstStyle/>
          <a:p>
            <a:fld id="{3C182722-7472-4E2B-B608-C3FCFC108CD1}" type="slidenum">
              <a:rPr lang="en-US" smtClean="0"/>
              <a:t>‹#›</a:t>
            </a:fld>
            <a:endParaRPr lang="en-US"/>
          </a:p>
        </p:txBody>
      </p:sp>
    </p:spTree>
    <p:extLst>
      <p:ext uri="{BB962C8B-B14F-4D97-AF65-F5344CB8AC3E}">
        <p14:creationId xmlns:p14="http://schemas.microsoft.com/office/powerpoint/2010/main" val="396139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C232-A40E-4B77-B999-5F0ED5127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FCF5D0-9193-4790-A7A8-020EEB55BF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B883E-87D4-46E6-90B4-F2309D8A2BDD}"/>
              </a:ext>
            </a:extLst>
          </p:cNvPr>
          <p:cNvSpPr>
            <a:spLocks noGrp="1"/>
          </p:cNvSpPr>
          <p:nvPr>
            <p:ph type="dt" sz="half" idx="10"/>
          </p:nvPr>
        </p:nvSpPr>
        <p:spPr/>
        <p:txBody>
          <a:bodyPr/>
          <a:lstStyle/>
          <a:p>
            <a:fld id="{51702D4A-85F0-46D5-BBE8-40B773369B5E}" type="datetimeFigureOut">
              <a:rPr lang="en-US" smtClean="0"/>
              <a:t>11/30/2023</a:t>
            </a:fld>
            <a:endParaRPr lang="en-US"/>
          </a:p>
        </p:txBody>
      </p:sp>
      <p:sp>
        <p:nvSpPr>
          <p:cNvPr id="5" name="Footer Placeholder 4">
            <a:extLst>
              <a:ext uri="{FF2B5EF4-FFF2-40B4-BE49-F238E27FC236}">
                <a16:creationId xmlns:a16="http://schemas.microsoft.com/office/drawing/2014/main" id="{2EBF88C5-8A6B-4B17-A16E-A79FF12A9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A9200-BD67-4DB5-B019-9BD5216D8D1F}"/>
              </a:ext>
            </a:extLst>
          </p:cNvPr>
          <p:cNvSpPr>
            <a:spLocks noGrp="1"/>
          </p:cNvSpPr>
          <p:nvPr>
            <p:ph type="sldNum" sz="quarter" idx="12"/>
          </p:nvPr>
        </p:nvSpPr>
        <p:spPr/>
        <p:txBody>
          <a:bodyPr/>
          <a:lstStyle/>
          <a:p>
            <a:fld id="{3C182722-7472-4E2B-B608-C3FCFC108CD1}" type="slidenum">
              <a:rPr lang="en-US" smtClean="0"/>
              <a:t>‹#›</a:t>
            </a:fld>
            <a:endParaRPr lang="en-US"/>
          </a:p>
        </p:txBody>
      </p:sp>
    </p:spTree>
    <p:extLst>
      <p:ext uri="{BB962C8B-B14F-4D97-AF65-F5344CB8AC3E}">
        <p14:creationId xmlns:p14="http://schemas.microsoft.com/office/powerpoint/2010/main" val="293287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C793ED-F27C-4512-96B8-2409956F84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5B1A58-AEDB-4A59-A336-C91DADBB3C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F6224-E296-4A3C-A82F-D17D7D928E2F}"/>
              </a:ext>
            </a:extLst>
          </p:cNvPr>
          <p:cNvSpPr>
            <a:spLocks noGrp="1"/>
          </p:cNvSpPr>
          <p:nvPr>
            <p:ph type="dt" sz="half" idx="10"/>
          </p:nvPr>
        </p:nvSpPr>
        <p:spPr/>
        <p:txBody>
          <a:bodyPr/>
          <a:lstStyle/>
          <a:p>
            <a:fld id="{51702D4A-85F0-46D5-BBE8-40B773369B5E}" type="datetimeFigureOut">
              <a:rPr lang="en-US" smtClean="0"/>
              <a:t>11/30/2023</a:t>
            </a:fld>
            <a:endParaRPr lang="en-US"/>
          </a:p>
        </p:txBody>
      </p:sp>
      <p:sp>
        <p:nvSpPr>
          <p:cNvPr id="5" name="Footer Placeholder 4">
            <a:extLst>
              <a:ext uri="{FF2B5EF4-FFF2-40B4-BE49-F238E27FC236}">
                <a16:creationId xmlns:a16="http://schemas.microsoft.com/office/drawing/2014/main" id="{0EA4C066-C3A0-4A99-BE20-0A01DC38B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019A7-DCFC-4EAD-98A7-CE48588887E0}"/>
              </a:ext>
            </a:extLst>
          </p:cNvPr>
          <p:cNvSpPr>
            <a:spLocks noGrp="1"/>
          </p:cNvSpPr>
          <p:nvPr>
            <p:ph type="sldNum" sz="quarter" idx="12"/>
          </p:nvPr>
        </p:nvSpPr>
        <p:spPr/>
        <p:txBody>
          <a:bodyPr/>
          <a:lstStyle/>
          <a:p>
            <a:fld id="{3C182722-7472-4E2B-B608-C3FCFC108CD1}" type="slidenum">
              <a:rPr lang="en-US" smtClean="0"/>
              <a:t>‹#›</a:t>
            </a:fld>
            <a:endParaRPr lang="en-US"/>
          </a:p>
        </p:txBody>
      </p:sp>
    </p:spTree>
    <p:extLst>
      <p:ext uri="{BB962C8B-B14F-4D97-AF65-F5344CB8AC3E}">
        <p14:creationId xmlns:p14="http://schemas.microsoft.com/office/powerpoint/2010/main" val="199897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A5E7-DD4E-4A8D-85F8-9A7378169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785CEB-01AC-408A-921F-AE00693075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B5207-7403-4ACD-B14B-2D789FDFEB4D}"/>
              </a:ext>
            </a:extLst>
          </p:cNvPr>
          <p:cNvSpPr>
            <a:spLocks noGrp="1"/>
          </p:cNvSpPr>
          <p:nvPr>
            <p:ph type="dt" sz="half" idx="10"/>
          </p:nvPr>
        </p:nvSpPr>
        <p:spPr/>
        <p:txBody>
          <a:bodyPr/>
          <a:lstStyle/>
          <a:p>
            <a:fld id="{51702D4A-85F0-46D5-BBE8-40B773369B5E}" type="datetimeFigureOut">
              <a:rPr lang="en-US" smtClean="0"/>
              <a:t>11/30/2023</a:t>
            </a:fld>
            <a:endParaRPr lang="en-US"/>
          </a:p>
        </p:txBody>
      </p:sp>
      <p:sp>
        <p:nvSpPr>
          <p:cNvPr id="5" name="Footer Placeholder 4">
            <a:extLst>
              <a:ext uri="{FF2B5EF4-FFF2-40B4-BE49-F238E27FC236}">
                <a16:creationId xmlns:a16="http://schemas.microsoft.com/office/drawing/2014/main" id="{35442EDD-81E6-4B2D-95C4-312AFC58F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2365C-CCA4-4E81-8E1A-A22DE7078234}"/>
              </a:ext>
            </a:extLst>
          </p:cNvPr>
          <p:cNvSpPr>
            <a:spLocks noGrp="1"/>
          </p:cNvSpPr>
          <p:nvPr>
            <p:ph type="sldNum" sz="quarter" idx="12"/>
          </p:nvPr>
        </p:nvSpPr>
        <p:spPr/>
        <p:txBody>
          <a:bodyPr/>
          <a:lstStyle/>
          <a:p>
            <a:fld id="{3C182722-7472-4E2B-B608-C3FCFC108CD1}" type="slidenum">
              <a:rPr lang="en-US" smtClean="0"/>
              <a:t>‹#›</a:t>
            </a:fld>
            <a:endParaRPr lang="en-US"/>
          </a:p>
        </p:txBody>
      </p:sp>
    </p:spTree>
    <p:extLst>
      <p:ext uri="{BB962C8B-B14F-4D97-AF65-F5344CB8AC3E}">
        <p14:creationId xmlns:p14="http://schemas.microsoft.com/office/powerpoint/2010/main" val="232806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732B-C5DA-4742-A5CD-FDA69FC080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BE0427-A34A-44FD-AAFA-B1CA9B0216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CEA2F2-1834-46F7-BF87-6E68915EFE35}"/>
              </a:ext>
            </a:extLst>
          </p:cNvPr>
          <p:cNvSpPr>
            <a:spLocks noGrp="1"/>
          </p:cNvSpPr>
          <p:nvPr>
            <p:ph type="dt" sz="half" idx="10"/>
          </p:nvPr>
        </p:nvSpPr>
        <p:spPr/>
        <p:txBody>
          <a:bodyPr/>
          <a:lstStyle/>
          <a:p>
            <a:fld id="{51702D4A-85F0-46D5-BBE8-40B773369B5E}" type="datetimeFigureOut">
              <a:rPr lang="en-US" smtClean="0"/>
              <a:t>11/30/2023</a:t>
            </a:fld>
            <a:endParaRPr lang="en-US"/>
          </a:p>
        </p:txBody>
      </p:sp>
      <p:sp>
        <p:nvSpPr>
          <p:cNvPr id="5" name="Footer Placeholder 4">
            <a:extLst>
              <a:ext uri="{FF2B5EF4-FFF2-40B4-BE49-F238E27FC236}">
                <a16:creationId xmlns:a16="http://schemas.microsoft.com/office/drawing/2014/main" id="{4A38FE84-0B27-428B-BC94-BD464941E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4D39B-727B-43DF-B2D7-6168DC8C7F31}"/>
              </a:ext>
            </a:extLst>
          </p:cNvPr>
          <p:cNvSpPr>
            <a:spLocks noGrp="1"/>
          </p:cNvSpPr>
          <p:nvPr>
            <p:ph type="sldNum" sz="quarter" idx="12"/>
          </p:nvPr>
        </p:nvSpPr>
        <p:spPr/>
        <p:txBody>
          <a:bodyPr/>
          <a:lstStyle/>
          <a:p>
            <a:fld id="{3C182722-7472-4E2B-B608-C3FCFC108CD1}" type="slidenum">
              <a:rPr lang="en-US" smtClean="0"/>
              <a:t>‹#›</a:t>
            </a:fld>
            <a:endParaRPr lang="en-US"/>
          </a:p>
        </p:txBody>
      </p:sp>
    </p:spTree>
    <p:extLst>
      <p:ext uri="{BB962C8B-B14F-4D97-AF65-F5344CB8AC3E}">
        <p14:creationId xmlns:p14="http://schemas.microsoft.com/office/powerpoint/2010/main" val="288209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94E2-4D84-475A-985F-FE26982F8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75149-D195-4FF2-8FAB-740F87F3A8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77A7F-B918-40A1-BEC4-7C5AAA629E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AB4FAA-CF54-4F7A-874B-879482B5D49D}"/>
              </a:ext>
            </a:extLst>
          </p:cNvPr>
          <p:cNvSpPr>
            <a:spLocks noGrp="1"/>
          </p:cNvSpPr>
          <p:nvPr>
            <p:ph type="dt" sz="half" idx="10"/>
          </p:nvPr>
        </p:nvSpPr>
        <p:spPr/>
        <p:txBody>
          <a:bodyPr/>
          <a:lstStyle/>
          <a:p>
            <a:fld id="{51702D4A-85F0-46D5-BBE8-40B773369B5E}" type="datetimeFigureOut">
              <a:rPr lang="en-US" smtClean="0"/>
              <a:t>11/30/2023</a:t>
            </a:fld>
            <a:endParaRPr lang="en-US"/>
          </a:p>
        </p:txBody>
      </p:sp>
      <p:sp>
        <p:nvSpPr>
          <p:cNvPr id="6" name="Footer Placeholder 5">
            <a:extLst>
              <a:ext uri="{FF2B5EF4-FFF2-40B4-BE49-F238E27FC236}">
                <a16:creationId xmlns:a16="http://schemas.microsoft.com/office/drawing/2014/main" id="{E89380A0-3048-492F-A762-91E79CF050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D5A62-BA3B-4FC5-ADC2-7EBA6FCD00DB}"/>
              </a:ext>
            </a:extLst>
          </p:cNvPr>
          <p:cNvSpPr>
            <a:spLocks noGrp="1"/>
          </p:cNvSpPr>
          <p:nvPr>
            <p:ph type="sldNum" sz="quarter" idx="12"/>
          </p:nvPr>
        </p:nvSpPr>
        <p:spPr/>
        <p:txBody>
          <a:bodyPr/>
          <a:lstStyle/>
          <a:p>
            <a:fld id="{3C182722-7472-4E2B-B608-C3FCFC108CD1}" type="slidenum">
              <a:rPr lang="en-US" smtClean="0"/>
              <a:t>‹#›</a:t>
            </a:fld>
            <a:endParaRPr lang="en-US"/>
          </a:p>
        </p:txBody>
      </p:sp>
    </p:spTree>
    <p:extLst>
      <p:ext uri="{BB962C8B-B14F-4D97-AF65-F5344CB8AC3E}">
        <p14:creationId xmlns:p14="http://schemas.microsoft.com/office/powerpoint/2010/main" val="249316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6D0B-B143-42BC-8C4B-93E190148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4541B8-7C8C-415B-AB75-776174A69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206FB1-A3CA-4DCD-9BF8-DA70353118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56B463-83BF-4DAD-8808-9CBF72A9E6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24ED53-D45A-43B2-9750-2191C2FCB0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E5E8BA-D73D-46CF-81A2-26A8304E6ED4}"/>
              </a:ext>
            </a:extLst>
          </p:cNvPr>
          <p:cNvSpPr>
            <a:spLocks noGrp="1"/>
          </p:cNvSpPr>
          <p:nvPr>
            <p:ph type="dt" sz="half" idx="10"/>
          </p:nvPr>
        </p:nvSpPr>
        <p:spPr/>
        <p:txBody>
          <a:bodyPr/>
          <a:lstStyle/>
          <a:p>
            <a:fld id="{51702D4A-85F0-46D5-BBE8-40B773369B5E}" type="datetimeFigureOut">
              <a:rPr lang="en-US" smtClean="0"/>
              <a:t>11/30/2023</a:t>
            </a:fld>
            <a:endParaRPr lang="en-US"/>
          </a:p>
        </p:txBody>
      </p:sp>
      <p:sp>
        <p:nvSpPr>
          <p:cNvPr id="8" name="Footer Placeholder 7">
            <a:extLst>
              <a:ext uri="{FF2B5EF4-FFF2-40B4-BE49-F238E27FC236}">
                <a16:creationId xmlns:a16="http://schemas.microsoft.com/office/drawing/2014/main" id="{055A4328-A85D-4A4F-90AF-FEE24E938D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F22875-5D05-435A-9BF7-1CE65B247A29}"/>
              </a:ext>
            </a:extLst>
          </p:cNvPr>
          <p:cNvSpPr>
            <a:spLocks noGrp="1"/>
          </p:cNvSpPr>
          <p:nvPr>
            <p:ph type="sldNum" sz="quarter" idx="12"/>
          </p:nvPr>
        </p:nvSpPr>
        <p:spPr/>
        <p:txBody>
          <a:bodyPr/>
          <a:lstStyle/>
          <a:p>
            <a:fld id="{3C182722-7472-4E2B-B608-C3FCFC108CD1}" type="slidenum">
              <a:rPr lang="en-US" smtClean="0"/>
              <a:t>‹#›</a:t>
            </a:fld>
            <a:endParaRPr lang="en-US"/>
          </a:p>
        </p:txBody>
      </p:sp>
    </p:spTree>
    <p:extLst>
      <p:ext uri="{BB962C8B-B14F-4D97-AF65-F5344CB8AC3E}">
        <p14:creationId xmlns:p14="http://schemas.microsoft.com/office/powerpoint/2010/main" val="146739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5C51-0F8C-4A2A-9B24-9277F9F46F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28DE8-FF35-4293-A630-866CB5C1F3EC}"/>
              </a:ext>
            </a:extLst>
          </p:cNvPr>
          <p:cNvSpPr>
            <a:spLocks noGrp="1"/>
          </p:cNvSpPr>
          <p:nvPr>
            <p:ph type="dt" sz="half" idx="10"/>
          </p:nvPr>
        </p:nvSpPr>
        <p:spPr/>
        <p:txBody>
          <a:bodyPr/>
          <a:lstStyle/>
          <a:p>
            <a:fld id="{51702D4A-85F0-46D5-BBE8-40B773369B5E}" type="datetimeFigureOut">
              <a:rPr lang="en-US" smtClean="0"/>
              <a:t>11/30/2023</a:t>
            </a:fld>
            <a:endParaRPr lang="en-US"/>
          </a:p>
        </p:txBody>
      </p:sp>
      <p:sp>
        <p:nvSpPr>
          <p:cNvPr id="4" name="Footer Placeholder 3">
            <a:extLst>
              <a:ext uri="{FF2B5EF4-FFF2-40B4-BE49-F238E27FC236}">
                <a16:creationId xmlns:a16="http://schemas.microsoft.com/office/drawing/2014/main" id="{9F24C6E9-ED45-4D51-B46D-461BE65D71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02CFD-B876-445A-AB07-786C56EF7219}"/>
              </a:ext>
            </a:extLst>
          </p:cNvPr>
          <p:cNvSpPr>
            <a:spLocks noGrp="1"/>
          </p:cNvSpPr>
          <p:nvPr>
            <p:ph type="sldNum" sz="quarter" idx="12"/>
          </p:nvPr>
        </p:nvSpPr>
        <p:spPr/>
        <p:txBody>
          <a:bodyPr/>
          <a:lstStyle/>
          <a:p>
            <a:fld id="{3C182722-7472-4E2B-B608-C3FCFC108CD1}" type="slidenum">
              <a:rPr lang="en-US" smtClean="0"/>
              <a:t>‹#›</a:t>
            </a:fld>
            <a:endParaRPr lang="en-US"/>
          </a:p>
        </p:txBody>
      </p:sp>
    </p:spTree>
    <p:extLst>
      <p:ext uri="{BB962C8B-B14F-4D97-AF65-F5344CB8AC3E}">
        <p14:creationId xmlns:p14="http://schemas.microsoft.com/office/powerpoint/2010/main" val="329538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4BEB6-30EB-46FE-B1F0-56EAD1D10DBC}"/>
              </a:ext>
            </a:extLst>
          </p:cNvPr>
          <p:cNvSpPr>
            <a:spLocks noGrp="1"/>
          </p:cNvSpPr>
          <p:nvPr>
            <p:ph type="dt" sz="half" idx="10"/>
          </p:nvPr>
        </p:nvSpPr>
        <p:spPr/>
        <p:txBody>
          <a:bodyPr/>
          <a:lstStyle/>
          <a:p>
            <a:fld id="{51702D4A-85F0-46D5-BBE8-40B773369B5E}" type="datetimeFigureOut">
              <a:rPr lang="en-US" smtClean="0"/>
              <a:t>11/30/2023</a:t>
            </a:fld>
            <a:endParaRPr lang="en-US"/>
          </a:p>
        </p:txBody>
      </p:sp>
      <p:sp>
        <p:nvSpPr>
          <p:cNvPr id="3" name="Footer Placeholder 2">
            <a:extLst>
              <a:ext uri="{FF2B5EF4-FFF2-40B4-BE49-F238E27FC236}">
                <a16:creationId xmlns:a16="http://schemas.microsoft.com/office/drawing/2014/main" id="{70CFD356-5FBE-4097-AA33-23F81D9229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22C54F-8E9C-48FC-BC9D-90DE03288730}"/>
              </a:ext>
            </a:extLst>
          </p:cNvPr>
          <p:cNvSpPr>
            <a:spLocks noGrp="1"/>
          </p:cNvSpPr>
          <p:nvPr>
            <p:ph type="sldNum" sz="quarter" idx="12"/>
          </p:nvPr>
        </p:nvSpPr>
        <p:spPr/>
        <p:txBody>
          <a:bodyPr/>
          <a:lstStyle/>
          <a:p>
            <a:fld id="{3C182722-7472-4E2B-B608-C3FCFC108CD1}" type="slidenum">
              <a:rPr lang="en-US" smtClean="0"/>
              <a:t>‹#›</a:t>
            </a:fld>
            <a:endParaRPr lang="en-US"/>
          </a:p>
        </p:txBody>
      </p:sp>
    </p:spTree>
    <p:extLst>
      <p:ext uri="{BB962C8B-B14F-4D97-AF65-F5344CB8AC3E}">
        <p14:creationId xmlns:p14="http://schemas.microsoft.com/office/powerpoint/2010/main" val="130832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29EB-C9CC-42CB-BA22-4934CD43E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FCBF1E-0E1C-4DB8-9B94-33B6FA95C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28733-0A8D-48D1-896E-A3529005D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E96D7F-AF39-42BB-B839-2E7E1BF3990F}"/>
              </a:ext>
            </a:extLst>
          </p:cNvPr>
          <p:cNvSpPr>
            <a:spLocks noGrp="1"/>
          </p:cNvSpPr>
          <p:nvPr>
            <p:ph type="dt" sz="half" idx="10"/>
          </p:nvPr>
        </p:nvSpPr>
        <p:spPr/>
        <p:txBody>
          <a:bodyPr/>
          <a:lstStyle/>
          <a:p>
            <a:fld id="{51702D4A-85F0-46D5-BBE8-40B773369B5E}" type="datetimeFigureOut">
              <a:rPr lang="en-US" smtClean="0"/>
              <a:t>11/30/2023</a:t>
            </a:fld>
            <a:endParaRPr lang="en-US"/>
          </a:p>
        </p:txBody>
      </p:sp>
      <p:sp>
        <p:nvSpPr>
          <p:cNvPr id="6" name="Footer Placeholder 5">
            <a:extLst>
              <a:ext uri="{FF2B5EF4-FFF2-40B4-BE49-F238E27FC236}">
                <a16:creationId xmlns:a16="http://schemas.microsoft.com/office/drawing/2014/main" id="{A8DC75EC-E70C-4476-8E93-D8554E83D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13901-F8BE-44B6-BAE8-1E163FCA8CEF}"/>
              </a:ext>
            </a:extLst>
          </p:cNvPr>
          <p:cNvSpPr>
            <a:spLocks noGrp="1"/>
          </p:cNvSpPr>
          <p:nvPr>
            <p:ph type="sldNum" sz="quarter" idx="12"/>
          </p:nvPr>
        </p:nvSpPr>
        <p:spPr/>
        <p:txBody>
          <a:bodyPr/>
          <a:lstStyle/>
          <a:p>
            <a:fld id="{3C182722-7472-4E2B-B608-C3FCFC108CD1}" type="slidenum">
              <a:rPr lang="en-US" smtClean="0"/>
              <a:t>‹#›</a:t>
            </a:fld>
            <a:endParaRPr lang="en-US"/>
          </a:p>
        </p:txBody>
      </p:sp>
    </p:spTree>
    <p:extLst>
      <p:ext uri="{BB962C8B-B14F-4D97-AF65-F5344CB8AC3E}">
        <p14:creationId xmlns:p14="http://schemas.microsoft.com/office/powerpoint/2010/main" val="247101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1942A-9F34-4B4D-BE70-F05BB06CB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E2FDCC-A874-4994-8419-BF7E46A333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49B81-E2CB-42E3-9226-ACB022C8EB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F5E3FF-680B-48B9-9338-BCD52CB17968}"/>
              </a:ext>
            </a:extLst>
          </p:cNvPr>
          <p:cNvSpPr>
            <a:spLocks noGrp="1"/>
          </p:cNvSpPr>
          <p:nvPr>
            <p:ph type="dt" sz="half" idx="10"/>
          </p:nvPr>
        </p:nvSpPr>
        <p:spPr/>
        <p:txBody>
          <a:bodyPr/>
          <a:lstStyle/>
          <a:p>
            <a:fld id="{51702D4A-85F0-46D5-BBE8-40B773369B5E}" type="datetimeFigureOut">
              <a:rPr lang="en-US" smtClean="0"/>
              <a:t>11/30/2023</a:t>
            </a:fld>
            <a:endParaRPr lang="en-US"/>
          </a:p>
        </p:txBody>
      </p:sp>
      <p:sp>
        <p:nvSpPr>
          <p:cNvPr id="6" name="Footer Placeholder 5">
            <a:extLst>
              <a:ext uri="{FF2B5EF4-FFF2-40B4-BE49-F238E27FC236}">
                <a16:creationId xmlns:a16="http://schemas.microsoft.com/office/drawing/2014/main" id="{E95F3793-6D57-45FF-BD4A-9A386627A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93195-D118-468A-A7ED-BCDC1FBBAF2B}"/>
              </a:ext>
            </a:extLst>
          </p:cNvPr>
          <p:cNvSpPr>
            <a:spLocks noGrp="1"/>
          </p:cNvSpPr>
          <p:nvPr>
            <p:ph type="sldNum" sz="quarter" idx="12"/>
          </p:nvPr>
        </p:nvSpPr>
        <p:spPr/>
        <p:txBody>
          <a:bodyPr/>
          <a:lstStyle/>
          <a:p>
            <a:fld id="{3C182722-7472-4E2B-B608-C3FCFC108CD1}" type="slidenum">
              <a:rPr lang="en-US" smtClean="0"/>
              <a:t>‹#›</a:t>
            </a:fld>
            <a:endParaRPr lang="en-US"/>
          </a:p>
        </p:txBody>
      </p:sp>
    </p:spTree>
    <p:extLst>
      <p:ext uri="{BB962C8B-B14F-4D97-AF65-F5344CB8AC3E}">
        <p14:creationId xmlns:p14="http://schemas.microsoft.com/office/powerpoint/2010/main" val="166648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0E2EE-84CA-4328-8A46-767324076E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0FAC7F-59F9-4C8F-8487-880DD6958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B1C3A-1A00-49E1-B46E-EF921E145A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02D4A-85F0-46D5-BBE8-40B773369B5E}" type="datetimeFigureOut">
              <a:rPr lang="en-US" smtClean="0"/>
              <a:t>11/30/2023</a:t>
            </a:fld>
            <a:endParaRPr lang="en-US"/>
          </a:p>
        </p:txBody>
      </p:sp>
      <p:sp>
        <p:nvSpPr>
          <p:cNvPr id="5" name="Footer Placeholder 4">
            <a:extLst>
              <a:ext uri="{FF2B5EF4-FFF2-40B4-BE49-F238E27FC236}">
                <a16:creationId xmlns:a16="http://schemas.microsoft.com/office/drawing/2014/main" id="{0CEE68FE-ECB2-42BF-9465-9686C3D00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A157E7-3127-4DD4-95D7-9DA8AA5D69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82722-7472-4E2B-B608-C3FCFC108CD1}" type="slidenum">
              <a:rPr lang="en-US" smtClean="0"/>
              <a:t>‹#›</a:t>
            </a:fld>
            <a:endParaRPr lang="en-US"/>
          </a:p>
        </p:txBody>
      </p:sp>
    </p:spTree>
    <p:extLst>
      <p:ext uri="{BB962C8B-B14F-4D97-AF65-F5344CB8AC3E}">
        <p14:creationId xmlns:p14="http://schemas.microsoft.com/office/powerpoint/2010/main" val="2173110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1.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0.wdp"/></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5.wdp"/><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23DEC6-34A2-4BCA-873F-EEC9C9F8F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258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0843C50-9016-45B1-9D7F-AA00009B4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To Redeem—A Reward</a:t>
            </a:r>
          </a:p>
        </p:txBody>
      </p:sp>
      <p:sp>
        <p:nvSpPr>
          <p:cNvPr id="8" name="Rectangle 7"/>
          <p:cNvSpPr/>
          <p:nvPr/>
        </p:nvSpPr>
        <p:spPr>
          <a:xfrm>
            <a:off x="6324600" y="2124045"/>
            <a:ext cx="5209592" cy="1015663"/>
          </a:xfrm>
          <a:prstGeom prst="rect">
            <a:avLst/>
          </a:prstGeom>
        </p:spPr>
        <p:txBody>
          <a:bodyPr wrap="square">
            <a:spAutoFit/>
          </a:bodyPr>
          <a:lstStyle/>
          <a:p>
            <a:pPr fontAlgn="base"/>
            <a:r>
              <a:rPr lang="en-US" sz="2000" dirty="0">
                <a:solidFill>
                  <a:schemeClr val="bg1"/>
                </a:solidFill>
              </a:rPr>
              <a:t>Those who have been baptized…to take upon themselves the name of Christ..to accept and apply their lives to His atoning sacrifice</a:t>
            </a:r>
          </a:p>
        </p:txBody>
      </p:sp>
      <p:sp>
        <p:nvSpPr>
          <p:cNvPr id="9" name="TextBox 8"/>
          <p:cNvSpPr txBox="1"/>
          <p:nvPr/>
        </p:nvSpPr>
        <p:spPr>
          <a:xfrm>
            <a:off x="0" y="6450908"/>
            <a:ext cx="3657600" cy="369332"/>
          </a:xfrm>
          <a:prstGeom prst="rect">
            <a:avLst/>
          </a:prstGeom>
          <a:noFill/>
        </p:spPr>
        <p:txBody>
          <a:bodyPr wrap="square" rtlCol="0">
            <a:spAutoFit/>
          </a:bodyPr>
          <a:lstStyle/>
          <a:p>
            <a:r>
              <a:rPr lang="en-US" dirty="0">
                <a:solidFill>
                  <a:schemeClr val="bg1"/>
                </a:solidFill>
              </a:rPr>
              <a:t>Alma 9:27-28; Romans 8:12-18</a:t>
            </a:r>
          </a:p>
        </p:txBody>
      </p:sp>
      <p:sp>
        <p:nvSpPr>
          <p:cNvPr id="10" name="Rectangle 9"/>
          <p:cNvSpPr/>
          <p:nvPr/>
        </p:nvSpPr>
        <p:spPr>
          <a:xfrm>
            <a:off x="671804" y="1143000"/>
            <a:ext cx="5652796" cy="1631216"/>
          </a:xfrm>
          <a:prstGeom prst="rect">
            <a:avLst/>
          </a:prstGeom>
        </p:spPr>
        <p:txBody>
          <a:bodyPr wrap="square">
            <a:spAutoFit/>
          </a:bodyPr>
          <a:lstStyle/>
          <a:p>
            <a:pPr fontAlgn="base"/>
            <a:r>
              <a:rPr lang="en-US" sz="2000" i="1" dirty="0">
                <a:solidFill>
                  <a:schemeClr val="bg1"/>
                </a:solidFill>
              </a:rPr>
              <a:t>“…that ye are willing to repent of your sins and enter into a covenant with him to keep his commandments, and witness it unto him this day by going into the waters of baptism.”</a:t>
            </a:r>
          </a:p>
          <a:p>
            <a:pPr fontAlgn="base"/>
            <a:r>
              <a:rPr lang="en-US" sz="2000" i="1" dirty="0">
                <a:solidFill>
                  <a:schemeClr val="bg1"/>
                </a:solidFill>
              </a:rPr>
              <a:t>Alma 7:15</a:t>
            </a:r>
          </a:p>
        </p:txBody>
      </p:sp>
      <p:sp>
        <p:nvSpPr>
          <p:cNvPr id="11" name="Rectangle 10"/>
          <p:cNvSpPr/>
          <p:nvPr/>
        </p:nvSpPr>
        <p:spPr>
          <a:xfrm>
            <a:off x="1524001" y="3505200"/>
            <a:ext cx="5716554" cy="2800767"/>
          </a:xfrm>
          <a:prstGeom prst="rect">
            <a:avLst/>
          </a:prstGeom>
        </p:spPr>
        <p:txBody>
          <a:bodyPr wrap="square">
            <a:spAutoFit/>
          </a:bodyPr>
          <a:lstStyle/>
          <a:p>
            <a:pPr algn="ctr" fontAlgn="base"/>
            <a:r>
              <a:rPr lang="en-US" sz="3600" dirty="0">
                <a:solidFill>
                  <a:schemeClr val="bg1"/>
                </a:solidFill>
              </a:rPr>
              <a:t>A Law of Justice:</a:t>
            </a:r>
          </a:p>
          <a:p>
            <a:pPr fontAlgn="base"/>
            <a:r>
              <a:rPr lang="en-US" sz="2000" dirty="0">
                <a:solidFill>
                  <a:schemeClr val="bg1"/>
                </a:solidFill>
              </a:rPr>
              <a:t>“Each individual would be judged by his individual acts. If he did well, then he would receive the reward of exaltation, and those who were faithful and true would become the sons and daughters of God and dwell eternally with him as his hears entitled to the fulness of his kingdom.”</a:t>
            </a:r>
          </a:p>
          <a:p>
            <a:pPr fontAlgn="base"/>
            <a:r>
              <a:rPr lang="en-US" sz="2000" dirty="0">
                <a:solidFill>
                  <a:schemeClr val="bg1"/>
                </a:solidFill>
              </a:rPr>
              <a:t>Joseph Fielding Smith</a:t>
            </a:r>
          </a:p>
        </p:txBody>
      </p:sp>
      <p:pic>
        <p:nvPicPr>
          <p:cNvPr id="3" name="Picture 2">
            <a:extLst>
              <a:ext uri="{FF2B5EF4-FFF2-40B4-BE49-F238E27FC236}">
                <a16:creationId xmlns:a16="http://schemas.microsoft.com/office/drawing/2014/main" id="{DA9FD7FF-BB98-4093-AD3B-EAEE092A7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550" y="3570104"/>
            <a:ext cx="2838450" cy="2857500"/>
          </a:xfrm>
          <a:prstGeom prst="rect">
            <a:avLst/>
          </a:prstGeom>
        </p:spPr>
      </p:pic>
    </p:spTree>
    <p:extLst>
      <p:ext uri="{BB962C8B-B14F-4D97-AF65-F5344CB8AC3E}">
        <p14:creationId xmlns:p14="http://schemas.microsoft.com/office/powerpoint/2010/main" val="126037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AB6CB81-5F27-45C9-90CC-15583C459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12683" y="6442245"/>
            <a:ext cx="3657600" cy="369332"/>
          </a:xfrm>
          <a:prstGeom prst="rect">
            <a:avLst/>
          </a:prstGeom>
          <a:noFill/>
        </p:spPr>
        <p:txBody>
          <a:bodyPr wrap="square" rtlCol="0">
            <a:spAutoFit/>
          </a:bodyPr>
          <a:lstStyle/>
          <a:p>
            <a:r>
              <a:rPr lang="en-US" dirty="0">
                <a:solidFill>
                  <a:schemeClr val="bg1"/>
                </a:solidFill>
              </a:rPr>
              <a:t>Alma 9:29-30</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Lost</a:t>
            </a:r>
            <a:r>
              <a:rPr lang="en-US" sz="5400" dirty="0">
                <a:solidFill>
                  <a:schemeClr val="bg1"/>
                </a:solidFill>
                <a:latin typeface="Batang" pitchFamily="18" charset="-127"/>
                <a:ea typeface="Batang" pitchFamily="18" charset="-127"/>
              </a:rPr>
              <a:t> and Fallen</a:t>
            </a:r>
          </a:p>
        </p:txBody>
      </p:sp>
      <p:sp>
        <p:nvSpPr>
          <p:cNvPr id="7" name="TextBox 6"/>
          <p:cNvSpPr txBox="1"/>
          <p:nvPr/>
        </p:nvSpPr>
        <p:spPr>
          <a:xfrm>
            <a:off x="723900" y="1202303"/>
            <a:ext cx="4953000" cy="2585323"/>
          </a:xfrm>
          <a:prstGeom prst="rect">
            <a:avLst/>
          </a:prstGeom>
          <a:noFill/>
        </p:spPr>
        <p:txBody>
          <a:bodyPr wrap="square" rtlCol="0">
            <a:spAutoFit/>
          </a:bodyPr>
          <a:lstStyle/>
          <a:p>
            <a:r>
              <a:rPr lang="en-US" dirty="0">
                <a:solidFill>
                  <a:schemeClr val="bg1"/>
                </a:solidFill>
              </a:rPr>
              <a:t>Angel’s voice:</a:t>
            </a:r>
          </a:p>
          <a:p>
            <a:endParaRPr lang="en-US" dirty="0">
              <a:solidFill>
                <a:schemeClr val="bg1"/>
              </a:solidFill>
            </a:endParaRPr>
          </a:p>
          <a:p>
            <a:r>
              <a:rPr lang="en-US" dirty="0">
                <a:solidFill>
                  <a:schemeClr val="bg1"/>
                </a:solidFill>
              </a:rPr>
              <a:t>“And now, my beloved brethren, for ye are my brethren, and ye ought to be beloved, and ye ought to bring forth works which are meet for repentance, seeing that your hearts have been grossly hardened against the word of God, and seeing that ye are a lost and a fallen people.”</a:t>
            </a:r>
          </a:p>
          <a:p>
            <a:endParaRPr lang="en-US" dirty="0">
              <a:solidFill>
                <a:schemeClr val="bg1"/>
              </a:solidFill>
            </a:endParaRPr>
          </a:p>
        </p:txBody>
      </p:sp>
      <p:sp>
        <p:nvSpPr>
          <p:cNvPr id="8" name="Rectangle 7"/>
          <p:cNvSpPr/>
          <p:nvPr/>
        </p:nvSpPr>
        <p:spPr>
          <a:xfrm>
            <a:off x="5602803" y="4800336"/>
            <a:ext cx="5817865" cy="1938992"/>
          </a:xfrm>
          <a:prstGeom prst="rect">
            <a:avLst/>
          </a:prstGeom>
        </p:spPr>
        <p:txBody>
          <a:bodyPr wrap="square">
            <a:spAutoFit/>
          </a:bodyPr>
          <a:lstStyle/>
          <a:p>
            <a:r>
              <a:rPr lang="en-US" sz="2400" i="1" dirty="0">
                <a:solidFill>
                  <a:schemeClr val="bg1"/>
                </a:solidFill>
              </a:rPr>
              <a:t>Lehi:</a:t>
            </a:r>
          </a:p>
          <a:p>
            <a:r>
              <a:rPr lang="en-US" sz="2400" i="1" dirty="0">
                <a:solidFill>
                  <a:schemeClr val="bg1"/>
                </a:solidFill>
              </a:rPr>
              <a:t>“Wherefore, all mankind were in a lost and in a fallen state, and ever would be save they should rely on this Redeemer.”</a:t>
            </a:r>
          </a:p>
          <a:p>
            <a:r>
              <a:rPr lang="en-US" sz="2400" i="1" dirty="0">
                <a:solidFill>
                  <a:schemeClr val="bg1"/>
                </a:solidFill>
              </a:rPr>
              <a:t>1 Nephi 10:6</a:t>
            </a:r>
          </a:p>
        </p:txBody>
      </p:sp>
      <p:pic>
        <p:nvPicPr>
          <p:cNvPr id="3" name="Picture 2">
            <a:extLst>
              <a:ext uri="{FF2B5EF4-FFF2-40B4-BE49-F238E27FC236}">
                <a16:creationId xmlns:a16="http://schemas.microsoft.com/office/drawing/2014/main" id="{303DE61D-DD02-4BB7-9EE2-A9742FD8C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779" y="1057516"/>
            <a:ext cx="5019675" cy="3486150"/>
          </a:xfrm>
          <a:prstGeom prst="rect">
            <a:avLst/>
          </a:prstGeom>
        </p:spPr>
      </p:pic>
      <p:grpSp>
        <p:nvGrpSpPr>
          <p:cNvPr id="2" name="Group 1">
            <a:extLst>
              <a:ext uri="{FF2B5EF4-FFF2-40B4-BE49-F238E27FC236}">
                <a16:creationId xmlns:a16="http://schemas.microsoft.com/office/drawing/2014/main" id="{4CA84D0A-8E85-2007-D953-085268AC75FB}"/>
              </a:ext>
            </a:extLst>
          </p:cNvPr>
          <p:cNvGrpSpPr/>
          <p:nvPr/>
        </p:nvGrpSpPr>
        <p:grpSpPr>
          <a:xfrm>
            <a:off x="3828099" y="4154005"/>
            <a:ext cx="1272914" cy="2585323"/>
            <a:chOff x="4847870" y="1415932"/>
            <a:chExt cx="2215815" cy="4500383"/>
          </a:xfrm>
          <a:gradFill flip="none" rotWithShape="1">
            <a:gsLst>
              <a:gs pos="0">
                <a:schemeClr val="bg2">
                  <a:lumMod val="50000"/>
                </a:schemeClr>
              </a:gs>
              <a:gs pos="50000">
                <a:schemeClr val="bg2">
                  <a:lumMod val="75000"/>
                </a:schemeClr>
              </a:gs>
              <a:gs pos="100000">
                <a:schemeClr val="bg2">
                  <a:lumMod val="90000"/>
                </a:schemeClr>
              </a:gs>
            </a:gsLst>
            <a:lin ang="16200000" scaled="1"/>
            <a:tileRect/>
          </a:gradFill>
        </p:grpSpPr>
        <p:sp>
          <p:nvSpPr>
            <p:cNvPr id="4" name="Oval 3">
              <a:extLst>
                <a:ext uri="{FF2B5EF4-FFF2-40B4-BE49-F238E27FC236}">
                  <a16:creationId xmlns:a16="http://schemas.microsoft.com/office/drawing/2014/main" id="{BA24A37E-E60F-CC7B-0433-FC47DCB669AA}"/>
                </a:ext>
              </a:extLst>
            </p:cNvPr>
            <p:cNvSpPr/>
            <p:nvPr/>
          </p:nvSpPr>
          <p:spPr>
            <a:xfrm rot="19744272">
              <a:off x="4847870" y="4230969"/>
              <a:ext cx="630621" cy="33466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1D659DE1-94A1-5119-5C7A-C2488F43F9B8}"/>
                </a:ext>
              </a:extLst>
            </p:cNvPr>
            <p:cNvSpPr/>
            <p:nvPr/>
          </p:nvSpPr>
          <p:spPr>
            <a:xfrm rot="1233741">
              <a:off x="5084353" y="2975994"/>
              <a:ext cx="709449" cy="1505969"/>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EED71E2-BF3C-27EA-379C-E5C8837DFB14}"/>
                </a:ext>
              </a:extLst>
            </p:cNvPr>
            <p:cNvSpPr/>
            <p:nvPr/>
          </p:nvSpPr>
          <p:spPr>
            <a:xfrm rot="2202347">
              <a:off x="6433064" y="4252944"/>
              <a:ext cx="630621" cy="33466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apezoid 26">
              <a:extLst>
                <a:ext uri="{FF2B5EF4-FFF2-40B4-BE49-F238E27FC236}">
                  <a16:creationId xmlns:a16="http://schemas.microsoft.com/office/drawing/2014/main" id="{AC00D947-C658-B5EE-36EE-7E9ADB16DA73}"/>
                </a:ext>
              </a:extLst>
            </p:cNvPr>
            <p:cNvSpPr/>
            <p:nvPr/>
          </p:nvSpPr>
          <p:spPr>
            <a:xfrm>
              <a:off x="5320835" y="3059660"/>
              <a:ext cx="1261242" cy="2342619"/>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376F10CC-34CE-735C-F3F7-268CD0ED81FC}"/>
                </a:ext>
              </a:extLst>
            </p:cNvPr>
            <p:cNvSpPr/>
            <p:nvPr/>
          </p:nvSpPr>
          <p:spPr>
            <a:xfrm rot="20366259" flipH="1">
              <a:off x="6179920" y="2987634"/>
              <a:ext cx="650202" cy="1505969"/>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F99C713-7A0D-6EED-DA2E-CB091BBB4CBA}"/>
                </a:ext>
              </a:extLst>
            </p:cNvPr>
            <p:cNvSpPr/>
            <p:nvPr/>
          </p:nvSpPr>
          <p:spPr>
            <a:xfrm>
              <a:off x="5399663" y="1637355"/>
              <a:ext cx="1103586" cy="16733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apezoid 29">
              <a:extLst>
                <a:ext uri="{FF2B5EF4-FFF2-40B4-BE49-F238E27FC236}">
                  <a16:creationId xmlns:a16="http://schemas.microsoft.com/office/drawing/2014/main" id="{ACB076FF-0F92-6E7E-F049-D40C8D127927}"/>
                </a:ext>
              </a:extLst>
            </p:cNvPr>
            <p:cNvSpPr/>
            <p:nvPr/>
          </p:nvSpPr>
          <p:spPr>
            <a:xfrm>
              <a:off x="5242009" y="5151284"/>
              <a:ext cx="1418897" cy="50199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2C85584-352E-678F-F170-61D89A3D87A9}"/>
                </a:ext>
              </a:extLst>
            </p:cNvPr>
            <p:cNvSpPr/>
            <p:nvPr/>
          </p:nvSpPr>
          <p:spPr>
            <a:xfrm>
              <a:off x="5320835" y="5581654"/>
              <a:ext cx="630621" cy="33466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CD715C9-7143-9EAF-60F3-2343B04B7EEA}"/>
                </a:ext>
              </a:extLst>
            </p:cNvPr>
            <p:cNvSpPr/>
            <p:nvPr/>
          </p:nvSpPr>
          <p:spPr>
            <a:xfrm>
              <a:off x="5959534" y="5573793"/>
              <a:ext cx="630621" cy="33466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2C3B8529-B6D2-DE39-76D6-4B584D5C5331}"/>
                </a:ext>
              </a:extLst>
            </p:cNvPr>
            <p:cNvSpPr/>
            <p:nvPr/>
          </p:nvSpPr>
          <p:spPr>
            <a:xfrm>
              <a:off x="5529254" y="2885821"/>
              <a:ext cx="922919" cy="1056930"/>
            </a:xfrm>
            <a:custGeom>
              <a:avLst/>
              <a:gdLst>
                <a:gd name="connsiteX0" fmla="*/ 105396 w 922919"/>
                <a:gd name="connsiteY0" fmla="*/ 1094 h 1056930"/>
                <a:gd name="connsiteX1" fmla="*/ 421582 w 922919"/>
                <a:gd name="connsiteY1" fmla="*/ 42506 h 1056930"/>
                <a:gd name="connsiteX2" fmla="*/ 843164 w 922919"/>
                <a:gd name="connsiteY2" fmla="*/ 42506 h 1056930"/>
                <a:gd name="connsiteX3" fmla="*/ 843164 w 922919"/>
                <a:gd name="connsiteY3" fmla="*/ 255949 h 1056930"/>
                <a:gd name="connsiteX4" fmla="*/ 851927 w 922919"/>
                <a:gd name="connsiteY4" fmla="*/ 252961 h 1056930"/>
                <a:gd name="connsiteX5" fmla="*/ 894523 w 922919"/>
                <a:gd name="connsiteY5" fmla="*/ 200696 h 1056930"/>
                <a:gd name="connsiteX6" fmla="*/ 899357 w 922919"/>
                <a:gd name="connsiteY6" fmla="*/ 189109 h 1056930"/>
                <a:gd name="connsiteX7" fmla="*/ 922919 w 922919"/>
                <a:gd name="connsiteY7" fmla="*/ 180967 h 1056930"/>
                <a:gd name="connsiteX8" fmla="*/ 922919 w 922919"/>
                <a:gd name="connsiteY8" fmla="*/ 929183 h 1056930"/>
                <a:gd name="connsiteX9" fmla="*/ 468562 w 922919"/>
                <a:gd name="connsiteY9" fmla="*/ 929183 h 1056930"/>
                <a:gd name="connsiteX10" fmla="*/ 14204 w 922919"/>
                <a:gd name="connsiteY10" fmla="*/ 929183 h 1056930"/>
                <a:gd name="connsiteX11" fmla="*/ 14204 w 922919"/>
                <a:gd name="connsiteY11" fmla="*/ 289701 h 1056930"/>
                <a:gd name="connsiteX12" fmla="*/ 0 w 922919"/>
                <a:gd name="connsiteY12" fmla="*/ 291461 h 1056930"/>
                <a:gd name="connsiteX13" fmla="*/ 0 w 922919"/>
                <a:gd name="connsiteY13" fmla="*/ 42506 h 1056930"/>
                <a:gd name="connsiteX14" fmla="*/ 105396 w 922919"/>
                <a:gd name="connsiteY14" fmla="*/ 1094 h 105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2919" h="1056930">
                  <a:moveTo>
                    <a:pt x="105396" y="1094"/>
                  </a:moveTo>
                  <a:cubicBezTo>
                    <a:pt x="210791" y="14898"/>
                    <a:pt x="316187" y="152938"/>
                    <a:pt x="421582" y="42506"/>
                  </a:cubicBezTo>
                  <a:cubicBezTo>
                    <a:pt x="562110" y="-104738"/>
                    <a:pt x="702637" y="189749"/>
                    <a:pt x="843164" y="42506"/>
                  </a:cubicBezTo>
                  <a:lnTo>
                    <a:pt x="843164" y="255949"/>
                  </a:lnTo>
                  <a:lnTo>
                    <a:pt x="851927" y="252961"/>
                  </a:lnTo>
                  <a:cubicBezTo>
                    <a:pt x="866126" y="244290"/>
                    <a:pt x="880325" y="227598"/>
                    <a:pt x="894523" y="200696"/>
                  </a:cubicBezTo>
                  <a:lnTo>
                    <a:pt x="899357" y="189109"/>
                  </a:lnTo>
                  <a:lnTo>
                    <a:pt x="922919" y="180967"/>
                  </a:lnTo>
                  <a:lnTo>
                    <a:pt x="922919" y="929183"/>
                  </a:lnTo>
                  <a:cubicBezTo>
                    <a:pt x="771467" y="1371712"/>
                    <a:pt x="620014" y="486655"/>
                    <a:pt x="468562" y="929183"/>
                  </a:cubicBezTo>
                  <a:cubicBezTo>
                    <a:pt x="317109" y="1371712"/>
                    <a:pt x="165657" y="486655"/>
                    <a:pt x="14204" y="929183"/>
                  </a:cubicBezTo>
                  <a:lnTo>
                    <a:pt x="14204" y="289701"/>
                  </a:lnTo>
                  <a:lnTo>
                    <a:pt x="0" y="291461"/>
                  </a:lnTo>
                  <a:lnTo>
                    <a:pt x="0" y="42506"/>
                  </a:lnTo>
                  <a:cubicBezTo>
                    <a:pt x="35132" y="5695"/>
                    <a:pt x="70264" y="-3508"/>
                    <a:pt x="105396" y="1094"/>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Double Wave 33">
              <a:extLst>
                <a:ext uri="{FF2B5EF4-FFF2-40B4-BE49-F238E27FC236}">
                  <a16:creationId xmlns:a16="http://schemas.microsoft.com/office/drawing/2014/main" id="{8969006C-DF66-01C0-51B7-695C6809338A}"/>
                </a:ext>
              </a:extLst>
            </p:cNvPr>
            <p:cNvSpPr/>
            <p:nvPr/>
          </p:nvSpPr>
          <p:spPr>
            <a:xfrm rot="21185090">
              <a:off x="6290989" y="1654373"/>
              <a:ext cx="371139" cy="1840629"/>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a:extLst>
                <a:ext uri="{FF2B5EF4-FFF2-40B4-BE49-F238E27FC236}">
                  <a16:creationId xmlns:a16="http://schemas.microsoft.com/office/drawing/2014/main" id="{0BF40F95-1C81-88C1-7171-8070A9964699}"/>
                </a:ext>
              </a:extLst>
            </p:cNvPr>
            <p:cNvSpPr/>
            <p:nvPr/>
          </p:nvSpPr>
          <p:spPr>
            <a:xfrm rot="366356">
              <a:off x="5260199" y="1821504"/>
              <a:ext cx="384564" cy="1723326"/>
            </a:xfrm>
            <a:prstGeom prst="doubleWave">
              <a:avLst>
                <a:gd name="adj1" fmla="val 5066"/>
                <a:gd name="adj2" fmla="val 268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a:extLst>
                <a:ext uri="{FF2B5EF4-FFF2-40B4-BE49-F238E27FC236}">
                  <a16:creationId xmlns:a16="http://schemas.microsoft.com/office/drawing/2014/main" id="{C8386A4B-91EF-1E4E-D970-CCF5CB8C940D}"/>
                </a:ext>
              </a:extLst>
            </p:cNvPr>
            <p:cNvSpPr/>
            <p:nvPr/>
          </p:nvSpPr>
          <p:spPr>
            <a:xfrm rot="16357899">
              <a:off x="5662352" y="1088261"/>
              <a:ext cx="672456" cy="1327797"/>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5A98548-A2EB-8B8A-D564-B32B7F444F21}"/>
                </a:ext>
              </a:extLst>
            </p:cNvPr>
            <p:cNvSpPr/>
            <p:nvPr/>
          </p:nvSpPr>
          <p:spPr>
            <a:xfrm rot="5400000">
              <a:off x="5913198" y="2970260"/>
              <a:ext cx="203476" cy="30851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397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A90676-A56A-41BE-BEB2-CC612D3DC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3657600" cy="369332"/>
          </a:xfrm>
          <a:prstGeom prst="rect">
            <a:avLst/>
          </a:prstGeom>
          <a:noFill/>
        </p:spPr>
        <p:txBody>
          <a:bodyPr wrap="square" rtlCol="0">
            <a:spAutoFit/>
          </a:bodyPr>
          <a:lstStyle/>
          <a:p>
            <a:r>
              <a:rPr lang="en-US" dirty="0">
                <a:solidFill>
                  <a:schemeClr val="bg1"/>
                </a:solidFill>
              </a:rPr>
              <a:t>Alma 10:2-4</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4800" dirty="0" err="1">
                <a:solidFill>
                  <a:schemeClr val="bg1"/>
                </a:solidFill>
                <a:latin typeface="Batang" pitchFamily="18" charset="-127"/>
                <a:ea typeface="Batang" pitchFamily="18" charset="-127"/>
              </a:rPr>
              <a:t>Amulek’s</a:t>
            </a:r>
            <a:r>
              <a:rPr lang="en-US" sz="5400" dirty="0">
                <a:solidFill>
                  <a:schemeClr val="bg1"/>
                </a:solidFill>
                <a:latin typeface="Batang" pitchFamily="18" charset="-127"/>
                <a:ea typeface="Batang" pitchFamily="18" charset="-127"/>
              </a:rPr>
              <a:t> Witness</a:t>
            </a:r>
          </a:p>
        </p:txBody>
      </p:sp>
      <p:sp>
        <p:nvSpPr>
          <p:cNvPr id="7" name="TextBox 6"/>
          <p:cNvSpPr txBox="1"/>
          <p:nvPr/>
        </p:nvSpPr>
        <p:spPr>
          <a:xfrm>
            <a:off x="1752600" y="1371600"/>
            <a:ext cx="4953000" cy="1815882"/>
          </a:xfrm>
          <a:prstGeom prst="rect">
            <a:avLst/>
          </a:prstGeom>
          <a:noFill/>
        </p:spPr>
        <p:txBody>
          <a:bodyPr wrap="square" rtlCol="0">
            <a:spAutoFit/>
          </a:bodyPr>
          <a:lstStyle/>
          <a:p>
            <a:r>
              <a:rPr lang="en-US" sz="2800" dirty="0" err="1">
                <a:solidFill>
                  <a:schemeClr val="bg1"/>
                </a:solidFill>
              </a:rPr>
              <a:t>Amulek</a:t>
            </a:r>
            <a:r>
              <a:rPr lang="en-US" sz="2800" dirty="0">
                <a:solidFill>
                  <a:schemeClr val="bg1"/>
                </a:solidFill>
              </a:rPr>
              <a:t> gives an account of his genealogy and reminds them of who he is…his reputation</a:t>
            </a:r>
          </a:p>
          <a:p>
            <a:endParaRPr lang="en-US" sz="2800" dirty="0">
              <a:solidFill>
                <a:schemeClr val="bg1"/>
              </a:solidFill>
            </a:endParaRPr>
          </a:p>
        </p:txBody>
      </p:sp>
      <p:sp>
        <p:nvSpPr>
          <p:cNvPr id="8" name="Rectangle 7"/>
          <p:cNvSpPr/>
          <p:nvPr/>
        </p:nvSpPr>
        <p:spPr>
          <a:xfrm>
            <a:off x="5172357" y="4474275"/>
            <a:ext cx="6585859" cy="1938992"/>
          </a:xfrm>
          <a:prstGeom prst="rect">
            <a:avLst/>
          </a:prstGeom>
        </p:spPr>
        <p:txBody>
          <a:bodyPr wrap="square">
            <a:spAutoFit/>
          </a:bodyPr>
          <a:lstStyle/>
          <a:p>
            <a:r>
              <a:rPr lang="en-US" sz="2000" dirty="0" err="1">
                <a:solidFill>
                  <a:schemeClr val="bg1"/>
                </a:solidFill>
              </a:rPr>
              <a:t>Amulek</a:t>
            </a:r>
            <a:r>
              <a:rPr lang="en-US" sz="2000" dirty="0">
                <a:solidFill>
                  <a:schemeClr val="bg1"/>
                </a:solidFill>
              </a:rPr>
              <a:t> mentions his ancestor </a:t>
            </a:r>
            <a:r>
              <a:rPr lang="en-US" sz="2000" dirty="0" err="1">
                <a:solidFill>
                  <a:schemeClr val="bg1"/>
                </a:solidFill>
              </a:rPr>
              <a:t>Aminadi</a:t>
            </a:r>
            <a:r>
              <a:rPr lang="en-US" sz="2000" dirty="0">
                <a:solidFill>
                  <a:schemeClr val="bg1"/>
                </a:solidFill>
              </a:rPr>
              <a:t> who interpreted the writing which was upon the wall of the temple, which was written by the finger of God</a:t>
            </a:r>
          </a:p>
          <a:p>
            <a:endParaRPr lang="en-US" sz="2000" dirty="0">
              <a:solidFill>
                <a:schemeClr val="bg1"/>
              </a:solidFill>
            </a:endParaRPr>
          </a:p>
          <a:p>
            <a:r>
              <a:rPr lang="en-US" sz="2000" dirty="0" err="1">
                <a:solidFill>
                  <a:schemeClr val="bg1"/>
                </a:solidFill>
              </a:rPr>
              <a:t>Aminadi</a:t>
            </a:r>
            <a:r>
              <a:rPr lang="en-US" sz="2000" dirty="0">
                <a:solidFill>
                  <a:schemeClr val="bg1"/>
                </a:solidFill>
              </a:rPr>
              <a:t> was a descendant of Nephi, Lehi, Manasseh who was son of Joseph (the one sold into Egypt)</a:t>
            </a:r>
          </a:p>
        </p:txBody>
      </p:sp>
      <p:pic>
        <p:nvPicPr>
          <p:cNvPr id="3" name="Picture 2">
            <a:extLst>
              <a:ext uri="{FF2B5EF4-FFF2-40B4-BE49-F238E27FC236}">
                <a16:creationId xmlns:a16="http://schemas.microsoft.com/office/drawing/2014/main" id="{99EA6A42-E0D0-410E-AA39-D90B7928A763}"/>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6520639" y="995421"/>
            <a:ext cx="4562475" cy="3171825"/>
          </a:xfrm>
          <a:prstGeom prst="rect">
            <a:avLst/>
          </a:prstGeom>
        </p:spPr>
      </p:pic>
      <p:pic>
        <p:nvPicPr>
          <p:cNvPr id="11" name="Picture 10">
            <a:extLst>
              <a:ext uri="{FF2B5EF4-FFF2-40B4-BE49-F238E27FC236}">
                <a16:creationId xmlns:a16="http://schemas.microsoft.com/office/drawing/2014/main" id="{CD29D617-8A5F-4A16-8BF6-5D899853BD57}"/>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433784" y="3429000"/>
            <a:ext cx="4738573" cy="2162570"/>
          </a:xfrm>
          <a:prstGeom prst="rect">
            <a:avLst/>
          </a:prstGeom>
        </p:spPr>
      </p:pic>
    </p:spTree>
    <p:extLst>
      <p:ext uri="{BB962C8B-B14F-4D97-AF65-F5344CB8AC3E}">
        <p14:creationId xmlns:p14="http://schemas.microsoft.com/office/powerpoint/2010/main" val="302594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51D892-DFC1-47AB-A6FA-0DBDEDA8A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3657600" cy="369332"/>
          </a:xfrm>
          <a:prstGeom prst="rect">
            <a:avLst/>
          </a:prstGeom>
          <a:noFill/>
        </p:spPr>
        <p:txBody>
          <a:bodyPr wrap="square" rtlCol="0">
            <a:spAutoFit/>
          </a:bodyPr>
          <a:lstStyle/>
          <a:p>
            <a:r>
              <a:rPr lang="en-US" dirty="0">
                <a:solidFill>
                  <a:schemeClr val="bg1"/>
                </a:solidFill>
              </a:rPr>
              <a:t>Alma 10:2-4</a:t>
            </a:r>
          </a:p>
        </p:txBody>
      </p:sp>
      <p:sp>
        <p:nvSpPr>
          <p:cNvPr id="6" name="TextBox 5"/>
          <p:cNvSpPr txBox="1"/>
          <p:nvPr/>
        </p:nvSpPr>
        <p:spPr>
          <a:xfrm>
            <a:off x="1524000" y="0"/>
            <a:ext cx="9144000" cy="923330"/>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An</a:t>
            </a:r>
            <a:r>
              <a:rPr lang="en-US" sz="5400" dirty="0">
                <a:solidFill>
                  <a:schemeClr val="bg1"/>
                </a:solidFill>
                <a:latin typeface="Batang" pitchFamily="18" charset="-127"/>
                <a:ea typeface="Batang" pitchFamily="18" charset="-127"/>
              </a:rPr>
              <a:t> Influence</a:t>
            </a:r>
          </a:p>
        </p:txBody>
      </p:sp>
      <p:sp>
        <p:nvSpPr>
          <p:cNvPr id="7" name="TextBox 6"/>
          <p:cNvSpPr txBox="1"/>
          <p:nvPr/>
        </p:nvSpPr>
        <p:spPr>
          <a:xfrm>
            <a:off x="708806" y="1048900"/>
            <a:ext cx="5715000" cy="1200329"/>
          </a:xfrm>
          <a:prstGeom prst="rect">
            <a:avLst/>
          </a:prstGeom>
          <a:noFill/>
        </p:spPr>
        <p:txBody>
          <a:bodyPr wrap="square" rtlCol="0">
            <a:spAutoFit/>
          </a:bodyPr>
          <a:lstStyle/>
          <a:p>
            <a:r>
              <a:rPr lang="en-US" sz="2400" dirty="0">
                <a:solidFill>
                  <a:schemeClr val="bg1"/>
                </a:solidFill>
              </a:rPr>
              <a:t>Would it be helpful in a community to be well known and have a good reputation?</a:t>
            </a:r>
          </a:p>
          <a:p>
            <a:endParaRPr lang="en-US" sz="2400" dirty="0">
              <a:solidFill>
                <a:schemeClr val="bg1"/>
              </a:solidFill>
            </a:endParaRPr>
          </a:p>
        </p:txBody>
      </p:sp>
      <p:sp>
        <p:nvSpPr>
          <p:cNvPr id="8" name="Rectangle 7"/>
          <p:cNvSpPr/>
          <p:nvPr/>
        </p:nvSpPr>
        <p:spPr>
          <a:xfrm>
            <a:off x="6423806" y="1371600"/>
            <a:ext cx="5440388" cy="4893647"/>
          </a:xfrm>
          <a:prstGeom prst="rect">
            <a:avLst/>
          </a:prstGeom>
        </p:spPr>
        <p:txBody>
          <a:bodyPr wrap="square">
            <a:spAutoFit/>
          </a:bodyPr>
          <a:lstStyle/>
          <a:p>
            <a:r>
              <a:rPr lang="en-US" sz="2400" dirty="0">
                <a:solidFill>
                  <a:schemeClr val="bg1"/>
                </a:solidFill>
              </a:rPr>
              <a:t>“I prefer not to think of reputation as a superficial facade, attempting to indicate depth where there is only shallowness, honesty where there is deceit, or virtue where there is unrighteousness. Rather, I like to think of reputation as a window, clearly exhibiting the integrity of one’s soul. It is through this integrity of thought and integrity of conduct that we become pure and holy before the Lord. It is in this state that we can be most effective in serving our fellowmen.”</a:t>
            </a:r>
          </a:p>
          <a:p>
            <a:r>
              <a:rPr lang="en-US" sz="2400" dirty="0">
                <a:solidFill>
                  <a:schemeClr val="bg1"/>
                </a:solidFill>
              </a:rPr>
              <a:t>O. Lesley Stone</a:t>
            </a:r>
          </a:p>
        </p:txBody>
      </p:sp>
      <p:pic>
        <p:nvPicPr>
          <p:cNvPr id="3" name="Picture 2">
            <a:extLst>
              <a:ext uri="{FF2B5EF4-FFF2-40B4-BE49-F238E27FC236}">
                <a16:creationId xmlns:a16="http://schemas.microsoft.com/office/drawing/2014/main" id="{D335AB39-F443-4A3A-84D2-410492CFD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88" y="2294930"/>
            <a:ext cx="5227612" cy="3917205"/>
          </a:xfrm>
          <a:prstGeom prst="rect">
            <a:avLst/>
          </a:prstGeom>
        </p:spPr>
      </p:pic>
    </p:spTree>
    <p:extLst>
      <p:ext uri="{BB962C8B-B14F-4D97-AF65-F5344CB8AC3E}">
        <p14:creationId xmlns:p14="http://schemas.microsoft.com/office/powerpoint/2010/main" val="161841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385225-6001-4D52-B3B2-A15A73847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90500" y="6443927"/>
            <a:ext cx="3657600" cy="369332"/>
          </a:xfrm>
          <a:prstGeom prst="rect">
            <a:avLst/>
          </a:prstGeom>
          <a:noFill/>
        </p:spPr>
        <p:txBody>
          <a:bodyPr wrap="square" rtlCol="0">
            <a:spAutoFit/>
          </a:bodyPr>
          <a:lstStyle/>
          <a:p>
            <a:r>
              <a:rPr lang="en-US" dirty="0">
                <a:solidFill>
                  <a:schemeClr val="bg1"/>
                </a:solidFill>
              </a:rPr>
              <a:t>Alma 10:5-6</a:t>
            </a:r>
          </a:p>
        </p:txBody>
      </p:sp>
      <p:sp>
        <p:nvSpPr>
          <p:cNvPr id="6" name="TextBox 5"/>
          <p:cNvSpPr txBox="1"/>
          <p:nvPr/>
        </p:nvSpPr>
        <p:spPr>
          <a:xfrm>
            <a:off x="1524000" y="0"/>
            <a:ext cx="9144000" cy="830997"/>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Wake-Up Calls</a:t>
            </a:r>
          </a:p>
        </p:txBody>
      </p:sp>
      <p:sp>
        <p:nvSpPr>
          <p:cNvPr id="7" name="TextBox 6"/>
          <p:cNvSpPr txBox="1"/>
          <p:nvPr/>
        </p:nvSpPr>
        <p:spPr>
          <a:xfrm>
            <a:off x="3848100" y="885885"/>
            <a:ext cx="4953000" cy="707886"/>
          </a:xfrm>
          <a:prstGeom prst="rect">
            <a:avLst/>
          </a:prstGeom>
          <a:noFill/>
        </p:spPr>
        <p:txBody>
          <a:bodyPr wrap="square" rtlCol="0">
            <a:spAutoFit/>
          </a:bodyPr>
          <a:lstStyle/>
          <a:p>
            <a:r>
              <a:rPr lang="en-US" sz="2000" dirty="0">
                <a:solidFill>
                  <a:schemeClr val="bg1"/>
                </a:solidFill>
              </a:rPr>
              <a:t>I would not hear and I would not know?</a:t>
            </a:r>
          </a:p>
          <a:p>
            <a:endParaRPr lang="en-US" sz="2000" dirty="0">
              <a:solidFill>
                <a:schemeClr val="bg1"/>
              </a:solidFill>
            </a:endParaRPr>
          </a:p>
        </p:txBody>
      </p:sp>
      <p:sp>
        <p:nvSpPr>
          <p:cNvPr id="8" name="Rectangle 7"/>
          <p:cNvSpPr/>
          <p:nvPr/>
        </p:nvSpPr>
        <p:spPr>
          <a:xfrm>
            <a:off x="6096000" y="1822578"/>
            <a:ext cx="4572000" cy="1631216"/>
          </a:xfrm>
          <a:prstGeom prst="rect">
            <a:avLst/>
          </a:prstGeom>
        </p:spPr>
        <p:txBody>
          <a:bodyPr>
            <a:spAutoFit/>
          </a:bodyPr>
          <a:lstStyle/>
          <a:p>
            <a:r>
              <a:rPr lang="en-US" sz="2000" dirty="0">
                <a:solidFill>
                  <a:schemeClr val="bg1"/>
                </a:solidFill>
              </a:rPr>
              <a:t>“The voice of the Lord calls to us regularly. It is not wickedness which keep us from feeling and hearing the word; it is preoccupation.”</a:t>
            </a:r>
          </a:p>
          <a:p>
            <a:r>
              <a:rPr lang="en-US" sz="2000" dirty="0">
                <a:solidFill>
                  <a:schemeClr val="bg1"/>
                </a:solidFill>
              </a:rPr>
              <a:t>JFM and RLM</a:t>
            </a:r>
          </a:p>
        </p:txBody>
      </p:sp>
      <p:sp>
        <p:nvSpPr>
          <p:cNvPr id="9" name="Rectangle 8"/>
          <p:cNvSpPr/>
          <p:nvPr/>
        </p:nvSpPr>
        <p:spPr>
          <a:xfrm>
            <a:off x="1752600" y="4572000"/>
            <a:ext cx="4572000" cy="1631216"/>
          </a:xfrm>
          <a:prstGeom prst="rect">
            <a:avLst/>
          </a:prstGeom>
        </p:spPr>
        <p:txBody>
          <a:bodyPr>
            <a:spAutoFit/>
          </a:bodyPr>
          <a:lstStyle/>
          <a:p>
            <a:r>
              <a:rPr lang="en-US" sz="2000" dirty="0">
                <a:solidFill>
                  <a:schemeClr val="bg1"/>
                </a:solidFill>
              </a:rPr>
              <a:t>Keeping focused on the things of the Lord will help us in our daily endeavors.</a:t>
            </a:r>
          </a:p>
          <a:p>
            <a:endParaRPr lang="en-US" sz="2000" dirty="0">
              <a:solidFill>
                <a:schemeClr val="bg1"/>
              </a:solidFill>
            </a:endParaRPr>
          </a:p>
          <a:p>
            <a:r>
              <a:rPr lang="en-US" sz="2000" dirty="0">
                <a:solidFill>
                  <a:schemeClr val="bg1"/>
                </a:solidFill>
              </a:rPr>
              <a:t>Sometimes we need an alarm to remind us of who we are and what we represent</a:t>
            </a:r>
          </a:p>
        </p:txBody>
      </p:sp>
      <p:pic>
        <p:nvPicPr>
          <p:cNvPr id="1026" name="Picture 2" descr="http://bedroomfurniturereviews.com/wp-content/uploads/2013/12/alarm-clock-ringing-animationalarm-clock-clip-art-vector-clip-art-online-royalty-free-alarm-cj5co15n.png"/>
          <p:cNvPicPr>
            <a:picLocks noChangeAspect="1" noChangeArrowheads="1"/>
          </p:cNvPicPr>
          <p:nvPr/>
        </p:nvPicPr>
        <p:blipFill>
          <a:blip r:embed="rId3" cstate="print"/>
          <a:srcRect/>
          <a:stretch>
            <a:fillRect/>
          </a:stretch>
        </p:blipFill>
        <p:spPr bwMode="auto">
          <a:xfrm>
            <a:off x="7941906" y="3429000"/>
            <a:ext cx="2209800" cy="2831606"/>
          </a:xfrm>
          <a:prstGeom prst="rect">
            <a:avLst/>
          </a:prstGeom>
          <a:noFill/>
        </p:spPr>
      </p:pic>
      <p:pic>
        <p:nvPicPr>
          <p:cNvPr id="3" name="Picture 2">
            <a:extLst>
              <a:ext uri="{FF2B5EF4-FFF2-40B4-BE49-F238E27FC236}">
                <a16:creationId xmlns:a16="http://schemas.microsoft.com/office/drawing/2014/main" id="{C989AAEE-5779-42A1-A269-AE7C010FB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40794"/>
            <a:ext cx="4438650" cy="2971800"/>
          </a:xfrm>
          <a:prstGeom prst="rect">
            <a:avLst/>
          </a:prstGeom>
        </p:spPr>
      </p:pic>
    </p:spTree>
    <p:extLst>
      <p:ext uri="{BB962C8B-B14F-4D97-AF65-F5344CB8AC3E}">
        <p14:creationId xmlns:p14="http://schemas.microsoft.com/office/powerpoint/2010/main" val="37058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47"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6B6F93-0FE8-4E53-AAB8-8078F1EEC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830997"/>
          </a:xfrm>
          <a:prstGeom prst="rect">
            <a:avLst/>
          </a:prstGeom>
          <a:noFill/>
        </p:spPr>
        <p:txBody>
          <a:bodyPr wrap="square" rtlCol="0">
            <a:spAutoFit/>
          </a:bodyPr>
          <a:lstStyle/>
          <a:p>
            <a:pPr algn="ctr"/>
            <a:r>
              <a:rPr lang="en-US" sz="4800" dirty="0" err="1">
                <a:solidFill>
                  <a:schemeClr val="bg1"/>
                </a:solidFill>
                <a:latin typeface="Batang" pitchFamily="18" charset="-127"/>
                <a:ea typeface="Batang" pitchFamily="18" charset="-127"/>
              </a:rPr>
              <a:t>Amulek’s</a:t>
            </a:r>
            <a:r>
              <a:rPr lang="en-US" sz="4800" dirty="0">
                <a:solidFill>
                  <a:schemeClr val="bg1"/>
                </a:solidFill>
                <a:latin typeface="Batang" pitchFamily="18" charset="-127"/>
                <a:ea typeface="Batang" pitchFamily="18" charset="-127"/>
              </a:rPr>
              <a:t> Angel</a:t>
            </a:r>
          </a:p>
        </p:txBody>
      </p:sp>
      <p:sp>
        <p:nvSpPr>
          <p:cNvPr id="7" name="TextBox 6"/>
          <p:cNvSpPr txBox="1"/>
          <p:nvPr/>
        </p:nvSpPr>
        <p:spPr>
          <a:xfrm>
            <a:off x="483637" y="1126801"/>
            <a:ext cx="4495800" cy="3785652"/>
          </a:xfrm>
          <a:prstGeom prst="rect">
            <a:avLst/>
          </a:prstGeom>
          <a:noFill/>
        </p:spPr>
        <p:txBody>
          <a:bodyPr wrap="square" rtlCol="0">
            <a:spAutoFit/>
          </a:bodyPr>
          <a:lstStyle/>
          <a:p>
            <a:r>
              <a:rPr lang="en-US" sz="2000" i="1" dirty="0">
                <a:solidFill>
                  <a:schemeClr val="bg1"/>
                </a:solidFill>
              </a:rPr>
              <a:t>“As I was journeying to see a very near kindred, behold an angel of the Lord appeared unto me and said: </a:t>
            </a:r>
            <a:r>
              <a:rPr lang="en-US" sz="2000" i="1" dirty="0" err="1">
                <a:solidFill>
                  <a:schemeClr val="bg1"/>
                </a:solidFill>
              </a:rPr>
              <a:t>Amulek</a:t>
            </a:r>
            <a:r>
              <a:rPr lang="en-US" sz="2000" i="1" dirty="0">
                <a:solidFill>
                  <a:schemeClr val="bg1"/>
                </a:solidFill>
              </a:rPr>
              <a:t>, return to </a:t>
            </a:r>
            <a:r>
              <a:rPr lang="en-US" sz="2000" i="1" dirty="0" err="1">
                <a:solidFill>
                  <a:schemeClr val="bg1"/>
                </a:solidFill>
              </a:rPr>
              <a:t>thine</a:t>
            </a:r>
            <a:r>
              <a:rPr lang="en-US" sz="2000" i="1" dirty="0">
                <a:solidFill>
                  <a:schemeClr val="bg1"/>
                </a:solidFill>
              </a:rPr>
              <a:t> own house, for thou </a:t>
            </a:r>
            <a:r>
              <a:rPr lang="en-US" sz="2000" i="1" dirty="0" err="1">
                <a:solidFill>
                  <a:schemeClr val="bg1"/>
                </a:solidFill>
              </a:rPr>
              <a:t>shalt</a:t>
            </a:r>
            <a:r>
              <a:rPr lang="en-US" sz="2000" i="1" dirty="0">
                <a:solidFill>
                  <a:schemeClr val="bg1"/>
                </a:solidFill>
              </a:rPr>
              <a:t> feed a prophet of the Lord; yea, a holy man, who is a chosen man of God; for he has fasted many days because of the sins of this people, and he is an hungered, and thou </a:t>
            </a:r>
            <a:r>
              <a:rPr lang="en-US" sz="2000" i="1" dirty="0" err="1">
                <a:solidFill>
                  <a:schemeClr val="bg1"/>
                </a:solidFill>
              </a:rPr>
              <a:t>shalt</a:t>
            </a:r>
            <a:r>
              <a:rPr lang="en-US" sz="2000" i="1" dirty="0">
                <a:solidFill>
                  <a:schemeClr val="bg1"/>
                </a:solidFill>
              </a:rPr>
              <a:t> </a:t>
            </a:r>
            <a:r>
              <a:rPr lang="en-US" sz="2000" i="1" baseline="30000" dirty="0">
                <a:solidFill>
                  <a:schemeClr val="bg1"/>
                </a:solidFill>
              </a:rPr>
              <a:t> </a:t>
            </a:r>
            <a:r>
              <a:rPr lang="en-US" sz="2000" i="1" dirty="0">
                <a:solidFill>
                  <a:schemeClr val="bg1"/>
                </a:solidFill>
              </a:rPr>
              <a:t>receive him into thy house and feed him, and he shall bless thee and thy house; and the blessing of the Lord shall rest upon thee and thy house.”</a:t>
            </a:r>
          </a:p>
        </p:txBody>
      </p:sp>
      <p:sp>
        <p:nvSpPr>
          <p:cNvPr id="9" name="Rectangle 8"/>
          <p:cNvSpPr/>
          <p:nvPr/>
        </p:nvSpPr>
        <p:spPr>
          <a:xfrm>
            <a:off x="2810847" y="5115924"/>
            <a:ext cx="9280849" cy="1569660"/>
          </a:xfrm>
          <a:prstGeom prst="rect">
            <a:avLst/>
          </a:prstGeom>
        </p:spPr>
        <p:txBody>
          <a:bodyPr wrap="square">
            <a:spAutoFit/>
          </a:bodyPr>
          <a:lstStyle/>
          <a:p>
            <a:r>
              <a:rPr lang="en-US" sz="2400" dirty="0">
                <a:solidFill>
                  <a:schemeClr val="bg1"/>
                </a:solidFill>
              </a:rPr>
              <a:t>Alma was the Holy Man the angel had spoken of</a:t>
            </a:r>
          </a:p>
          <a:p>
            <a:endParaRPr lang="en-US" sz="2400" dirty="0">
              <a:solidFill>
                <a:schemeClr val="bg1"/>
              </a:solidFill>
            </a:endParaRPr>
          </a:p>
          <a:p>
            <a:r>
              <a:rPr lang="en-US" sz="2400" dirty="0">
                <a:solidFill>
                  <a:schemeClr val="bg1"/>
                </a:solidFill>
              </a:rPr>
              <a:t>Alma had blessed </a:t>
            </a:r>
            <a:r>
              <a:rPr lang="en-US" sz="2400" dirty="0" err="1">
                <a:solidFill>
                  <a:schemeClr val="bg1"/>
                </a:solidFill>
              </a:rPr>
              <a:t>Amulek’s</a:t>
            </a:r>
            <a:r>
              <a:rPr lang="en-US" sz="2400" dirty="0">
                <a:solidFill>
                  <a:schemeClr val="bg1"/>
                </a:solidFill>
              </a:rPr>
              <a:t> household…”the Lord hath rested upon us according to the words which he </a:t>
            </a:r>
            <a:r>
              <a:rPr lang="en-US" sz="2400" dirty="0" err="1">
                <a:solidFill>
                  <a:schemeClr val="bg1"/>
                </a:solidFill>
              </a:rPr>
              <a:t>spake</a:t>
            </a:r>
            <a:r>
              <a:rPr lang="en-US" sz="2400" dirty="0">
                <a:solidFill>
                  <a:schemeClr val="bg1"/>
                </a:solidFill>
              </a:rPr>
              <a:t>…”</a:t>
            </a:r>
          </a:p>
        </p:txBody>
      </p:sp>
      <p:sp>
        <p:nvSpPr>
          <p:cNvPr id="10" name="TextBox 9"/>
          <p:cNvSpPr txBox="1"/>
          <p:nvPr/>
        </p:nvSpPr>
        <p:spPr>
          <a:xfrm>
            <a:off x="228600" y="6467131"/>
            <a:ext cx="3657600" cy="369332"/>
          </a:xfrm>
          <a:prstGeom prst="rect">
            <a:avLst/>
          </a:prstGeom>
          <a:noFill/>
        </p:spPr>
        <p:txBody>
          <a:bodyPr wrap="square" rtlCol="0">
            <a:spAutoFit/>
          </a:bodyPr>
          <a:lstStyle/>
          <a:p>
            <a:r>
              <a:rPr lang="en-US" dirty="0">
                <a:solidFill>
                  <a:schemeClr val="bg1"/>
                </a:solidFill>
              </a:rPr>
              <a:t>Alma 10:7-11</a:t>
            </a:r>
          </a:p>
        </p:txBody>
      </p:sp>
      <p:pic>
        <p:nvPicPr>
          <p:cNvPr id="3" name="Picture 2">
            <a:extLst>
              <a:ext uri="{FF2B5EF4-FFF2-40B4-BE49-F238E27FC236}">
                <a16:creationId xmlns:a16="http://schemas.microsoft.com/office/drawing/2014/main" id="{A958467A-590D-407F-9DB5-13DFAF63FA64}"/>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r="45225"/>
          <a:stretch/>
        </p:blipFill>
        <p:spPr>
          <a:xfrm>
            <a:off x="6415185" y="923330"/>
            <a:ext cx="3053443" cy="4180909"/>
          </a:xfrm>
          <a:prstGeom prst="rect">
            <a:avLst/>
          </a:prstGeom>
        </p:spPr>
      </p:pic>
    </p:spTree>
    <p:extLst>
      <p:ext uri="{BB962C8B-B14F-4D97-AF65-F5344CB8AC3E}">
        <p14:creationId xmlns:p14="http://schemas.microsoft.com/office/powerpoint/2010/main" val="42721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88B654-C32B-46D0-AE4B-A76DCB4AC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atang" pitchFamily="18" charset="-127"/>
                <a:ea typeface="Batang" pitchFamily="18" charset="-127"/>
              </a:rPr>
              <a:t>When the Spirit Dwells With Us</a:t>
            </a:r>
          </a:p>
        </p:txBody>
      </p:sp>
      <p:sp>
        <p:nvSpPr>
          <p:cNvPr id="7" name="TextBox 6"/>
          <p:cNvSpPr txBox="1"/>
          <p:nvPr/>
        </p:nvSpPr>
        <p:spPr>
          <a:xfrm>
            <a:off x="279918" y="1027256"/>
            <a:ext cx="5943082" cy="3416320"/>
          </a:xfrm>
          <a:prstGeom prst="rect">
            <a:avLst/>
          </a:prstGeom>
          <a:noFill/>
        </p:spPr>
        <p:txBody>
          <a:bodyPr wrap="square" rtlCol="0">
            <a:spAutoFit/>
          </a:bodyPr>
          <a:lstStyle/>
          <a:p>
            <a:r>
              <a:rPr lang="en-US" dirty="0">
                <a:solidFill>
                  <a:schemeClr val="bg1"/>
                </a:solidFill>
              </a:rPr>
              <a:t>You have felt the quiet confirmation in your heart and mind that something was true. And you knew that it was inspiration from God. …</a:t>
            </a:r>
          </a:p>
          <a:p>
            <a:endParaRPr lang="en-US" dirty="0">
              <a:solidFill>
                <a:schemeClr val="bg1"/>
              </a:solidFill>
            </a:endParaRPr>
          </a:p>
          <a:p>
            <a:r>
              <a:rPr lang="en-US" dirty="0">
                <a:solidFill>
                  <a:schemeClr val="bg1"/>
                </a:solidFill>
              </a:rPr>
              <a:t>The Holy Ghost is the Spirit of Truth. You feel peace, hope, and joy when it speaks to your heart and mind that something is true. Almost always I have also felt a sensation of light. </a:t>
            </a:r>
          </a:p>
          <a:p>
            <a:endParaRPr lang="en-US" dirty="0">
              <a:solidFill>
                <a:schemeClr val="bg1"/>
              </a:solidFill>
            </a:endParaRPr>
          </a:p>
          <a:p>
            <a:r>
              <a:rPr lang="en-US" dirty="0">
                <a:solidFill>
                  <a:schemeClr val="bg1"/>
                </a:solidFill>
              </a:rPr>
              <a:t>Any feeling I may have had of darkness is dispelled. And the desire to do right grows.</a:t>
            </a:r>
          </a:p>
          <a:p>
            <a:r>
              <a:rPr lang="en-US" dirty="0">
                <a:solidFill>
                  <a:schemeClr val="bg1"/>
                </a:solidFill>
              </a:rPr>
              <a:t>Henry B. Eyring</a:t>
            </a:r>
          </a:p>
        </p:txBody>
      </p:sp>
      <p:sp>
        <p:nvSpPr>
          <p:cNvPr id="8" name="Rectangle 7"/>
          <p:cNvSpPr/>
          <p:nvPr/>
        </p:nvSpPr>
        <p:spPr>
          <a:xfrm>
            <a:off x="5330177" y="5164674"/>
            <a:ext cx="5337823" cy="1477328"/>
          </a:xfrm>
          <a:prstGeom prst="rect">
            <a:avLst/>
          </a:prstGeom>
        </p:spPr>
        <p:txBody>
          <a:bodyPr wrap="square">
            <a:spAutoFit/>
          </a:bodyPr>
          <a:lstStyle/>
          <a:p>
            <a:r>
              <a:rPr lang="en-US" dirty="0">
                <a:solidFill>
                  <a:schemeClr val="bg1"/>
                </a:solidFill>
              </a:rPr>
              <a:t>“The key to strengthening our families is having the Spirit of the Lord come into our homes. The goal of our families is to be on the strait and narrow path.”</a:t>
            </a:r>
          </a:p>
          <a:p>
            <a:r>
              <a:rPr lang="en-US" dirty="0">
                <a:solidFill>
                  <a:schemeClr val="bg1"/>
                </a:solidFill>
              </a:rPr>
              <a:t>Robert D. Hales</a:t>
            </a:r>
          </a:p>
          <a:p>
            <a:endParaRPr lang="en-US" dirty="0">
              <a:solidFill>
                <a:schemeClr val="bg1"/>
              </a:solidFill>
            </a:endParaRPr>
          </a:p>
        </p:txBody>
      </p:sp>
      <p:pic>
        <p:nvPicPr>
          <p:cNvPr id="10" name="Picture 9" descr="IMG_5499.JPG"/>
          <p:cNvPicPr>
            <a:picLocks noChangeAspect="1"/>
          </p:cNvPicPr>
          <p:nvPr/>
        </p:nvPicPr>
        <p:blipFill>
          <a:blip r:embed="rId3" cstate="print"/>
          <a:stretch>
            <a:fillRect/>
          </a:stretch>
        </p:blipFill>
        <p:spPr>
          <a:xfrm rot="16200000">
            <a:off x="2819659" y="4483002"/>
            <a:ext cx="2590800" cy="1727200"/>
          </a:xfrm>
          <a:prstGeom prst="rect">
            <a:avLst/>
          </a:prstGeom>
        </p:spPr>
      </p:pic>
      <p:pic>
        <p:nvPicPr>
          <p:cNvPr id="3" name="Picture 2">
            <a:extLst>
              <a:ext uri="{FF2B5EF4-FFF2-40B4-BE49-F238E27FC236}">
                <a16:creationId xmlns:a16="http://schemas.microsoft.com/office/drawing/2014/main" id="{4D6BAC77-9633-4C7B-A29D-2CCFF3884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0129" y="1020776"/>
            <a:ext cx="4582072" cy="3814127"/>
          </a:xfrm>
          <a:prstGeom prst="rect">
            <a:avLst/>
          </a:prstGeom>
        </p:spPr>
      </p:pic>
    </p:spTree>
    <p:extLst>
      <p:ext uri="{BB962C8B-B14F-4D97-AF65-F5344CB8AC3E}">
        <p14:creationId xmlns:p14="http://schemas.microsoft.com/office/powerpoint/2010/main" val="292243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6C368A2-D990-41D3-98AC-175B9C3F7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p:cNvGrpSpPr/>
          <p:nvPr/>
        </p:nvGrpSpPr>
        <p:grpSpPr>
          <a:xfrm>
            <a:off x="2438400" y="533400"/>
            <a:ext cx="7315200" cy="2743200"/>
            <a:chOff x="965200" y="2286000"/>
            <a:chExt cx="7315200" cy="2743200"/>
          </a:xfrm>
        </p:grpSpPr>
        <p:grpSp>
          <p:nvGrpSpPr>
            <p:cNvPr id="10" name="Group 18"/>
            <p:cNvGrpSpPr/>
            <p:nvPr/>
          </p:nvGrpSpPr>
          <p:grpSpPr>
            <a:xfrm>
              <a:off x="965200" y="2286000"/>
              <a:ext cx="7315200" cy="2743200"/>
              <a:chOff x="965200" y="2286000"/>
              <a:chExt cx="7379144"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17600" y="2514600"/>
              <a:ext cx="7010400" cy="1077218"/>
            </a:xfrm>
            <a:prstGeom prst="rect">
              <a:avLst/>
            </a:prstGeom>
            <a:noFill/>
          </p:spPr>
          <p:txBody>
            <a:bodyPr wrap="square" rtlCol="0">
              <a:spAutoFit/>
            </a:bodyPr>
            <a:lstStyle/>
            <a:p>
              <a:pPr algn="ctr"/>
              <a:r>
                <a:rPr lang="en-US" sz="3200" dirty="0">
                  <a:solidFill>
                    <a:schemeClr val="bg1"/>
                  </a:solidFill>
                </a:rPr>
                <a:t> </a:t>
              </a:r>
              <a:r>
                <a:rPr lang="en-US" sz="3200" b="1" i="1" dirty="0">
                  <a:solidFill>
                    <a:schemeClr val="bg1"/>
                  </a:solidFill>
                </a:rPr>
                <a:t>When we hear and obey the Lord’s call, blessings come to us and to others.</a:t>
              </a:r>
              <a:endParaRPr lang="en-US" sz="3200" dirty="0">
                <a:solidFill>
                  <a:schemeClr val="bg1"/>
                </a:solidFill>
                <a:latin typeface="Abadi" panose="020B0604020104020204" pitchFamily="34" charset="0"/>
              </a:endParaRPr>
            </a:p>
          </p:txBody>
        </p:sp>
      </p:grpSp>
      <p:sp>
        <p:nvSpPr>
          <p:cNvPr id="17" name="TextBox 16"/>
          <p:cNvSpPr txBox="1"/>
          <p:nvPr/>
        </p:nvSpPr>
        <p:spPr>
          <a:xfrm>
            <a:off x="212531" y="6286013"/>
            <a:ext cx="3657600" cy="369332"/>
          </a:xfrm>
          <a:prstGeom prst="rect">
            <a:avLst/>
          </a:prstGeom>
          <a:noFill/>
        </p:spPr>
        <p:txBody>
          <a:bodyPr wrap="square" rtlCol="0">
            <a:spAutoFit/>
          </a:bodyPr>
          <a:lstStyle/>
          <a:p>
            <a:r>
              <a:rPr lang="en-US" dirty="0">
                <a:solidFill>
                  <a:schemeClr val="bg1"/>
                </a:solidFill>
              </a:rPr>
              <a:t>Alma 10:11-12</a:t>
            </a:r>
          </a:p>
        </p:txBody>
      </p:sp>
    </p:spTree>
    <p:extLst>
      <p:ext uri="{BB962C8B-B14F-4D97-AF65-F5344CB8AC3E}">
        <p14:creationId xmlns:p14="http://schemas.microsoft.com/office/powerpoint/2010/main" val="27255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20C42F-16ED-43C5-A854-B8D611BA3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0"/>
            <a:ext cx="9144000" cy="830997"/>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Those Who Oppose</a:t>
            </a:r>
          </a:p>
        </p:txBody>
      </p:sp>
      <p:sp>
        <p:nvSpPr>
          <p:cNvPr id="7" name="TextBox 6"/>
          <p:cNvSpPr txBox="1"/>
          <p:nvPr/>
        </p:nvSpPr>
        <p:spPr>
          <a:xfrm>
            <a:off x="1752600" y="1371600"/>
            <a:ext cx="4953000" cy="2554545"/>
          </a:xfrm>
          <a:prstGeom prst="rect">
            <a:avLst/>
          </a:prstGeom>
          <a:noFill/>
        </p:spPr>
        <p:txBody>
          <a:bodyPr wrap="square" rtlCol="0">
            <a:spAutoFit/>
          </a:bodyPr>
          <a:lstStyle/>
          <a:p>
            <a:pPr fontAlgn="base"/>
            <a:r>
              <a:rPr lang="en-US" sz="2000" dirty="0">
                <a:solidFill>
                  <a:schemeClr val="bg1"/>
                </a:solidFill>
              </a:rPr>
              <a:t>1. Become angry and defensive</a:t>
            </a:r>
          </a:p>
          <a:p>
            <a:pPr fontAlgn="base"/>
            <a:endParaRPr lang="en-US" sz="2000" dirty="0">
              <a:solidFill>
                <a:schemeClr val="bg1"/>
              </a:solidFill>
            </a:endParaRPr>
          </a:p>
          <a:p>
            <a:pPr fontAlgn="base"/>
            <a:r>
              <a:rPr lang="en-US" sz="2000" dirty="0">
                <a:solidFill>
                  <a:schemeClr val="bg1"/>
                </a:solidFill>
              </a:rPr>
              <a:t>2. Doubt the importance of the counsel</a:t>
            </a:r>
          </a:p>
          <a:p>
            <a:pPr fontAlgn="base"/>
            <a:endParaRPr lang="en-US" sz="2000" dirty="0">
              <a:solidFill>
                <a:schemeClr val="bg1"/>
              </a:solidFill>
            </a:endParaRPr>
          </a:p>
          <a:p>
            <a:pPr fontAlgn="base"/>
            <a:r>
              <a:rPr lang="en-US" sz="2000" dirty="0">
                <a:solidFill>
                  <a:schemeClr val="bg1"/>
                </a:solidFill>
              </a:rPr>
              <a:t>3. Criticize the person who gave the counsel</a:t>
            </a:r>
          </a:p>
          <a:p>
            <a:pPr fontAlgn="base"/>
            <a:endParaRPr lang="en-US" sz="2000" dirty="0">
              <a:solidFill>
                <a:schemeClr val="bg1"/>
              </a:solidFill>
            </a:endParaRPr>
          </a:p>
          <a:p>
            <a:pPr fontAlgn="base"/>
            <a:r>
              <a:rPr lang="en-US" sz="2000" dirty="0">
                <a:solidFill>
                  <a:schemeClr val="bg1"/>
                </a:solidFill>
              </a:rPr>
              <a:t>4. Question or debate the counsel</a:t>
            </a:r>
          </a:p>
          <a:p>
            <a:pPr fontAlgn="base"/>
            <a:endParaRPr lang="en-US" sz="2000" dirty="0">
              <a:solidFill>
                <a:schemeClr val="bg1"/>
              </a:solidFill>
            </a:endParaRPr>
          </a:p>
        </p:txBody>
      </p:sp>
      <p:sp>
        <p:nvSpPr>
          <p:cNvPr id="9" name="Rectangle 8"/>
          <p:cNvSpPr/>
          <p:nvPr/>
        </p:nvSpPr>
        <p:spPr>
          <a:xfrm>
            <a:off x="5476775" y="4126132"/>
            <a:ext cx="5881036" cy="2677656"/>
          </a:xfrm>
          <a:prstGeom prst="rect">
            <a:avLst/>
          </a:prstGeom>
        </p:spPr>
        <p:txBody>
          <a:bodyPr wrap="square">
            <a:spAutoFit/>
          </a:bodyPr>
          <a:lstStyle/>
          <a:p>
            <a:r>
              <a:rPr lang="en-US" sz="2400" dirty="0">
                <a:solidFill>
                  <a:schemeClr val="bg1"/>
                </a:solidFill>
              </a:rPr>
              <a:t>How do you respond to being corrected by a:</a:t>
            </a:r>
          </a:p>
          <a:p>
            <a:endParaRPr lang="en-US" sz="2400" dirty="0">
              <a:solidFill>
                <a:schemeClr val="bg1"/>
              </a:solidFill>
            </a:endParaRPr>
          </a:p>
          <a:p>
            <a:r>
              <a:rPr lang="en-US" sz="2400" dirty="0">
                <a:solidFill>
                  <a:schemeClr val="bg1"/>
                </a:solidFill>
              </a:rPr>
              <a:t>Parent?</a:t>
            </a:r>
          </a:p>
          <a:p>
            <a:endParaRPr lang="en-US" sz="2400" dirty="0">
              <a:solidFill>
                <a:schemeClr val="bg1"/>
              </a:solidFill>
            </a:endParaRPr>
          </a:p>
          <a:p>
            <a:r>
              <a:rPr lang="en-US" sz="2400" dirty="0">
                <a:solidFill>
                  <a:schemeClr val="bg1"/>
                </a:solidFill>
              </a:rPr>
              <a:t>Teacher?</a:t>
            </a:r>
          </a:p>
          <a:p>
            <a:endParaRPr lang="en-US" sz="2400" dirty="0">
              <a:solidFill>
                <a:schemeClr val="bg1"/>
              </a:solidFill>
            </a:endParaRPr>
          </a:p>
          <a:p>
            <a:r>
              <a:rPr lang="en-US" sz="2400" dirty="0">
                <a:solidFill>
                  <a:schemeClr val="bg1"/>
                </a:solidFill>
              </a:rPr>
              <a:t>Church Leader?</a:t>
            </a:r>
          </a:p>
        </p:txBody>
      </p:sp>
      <p:sp>
        <p:nvSpPr>
          <p:cNvPr id="10" name="TextBox 9"/>
          <p:cNvSpPr txBox="1"/>
          <p:nvPr/>
        </p:nvSpPr>
        <p:spPr>
          <a:xfrm>
            <a:off x="457200" y="6423839"/>
            <a:ext cx="3657600" cy="369332"/>
          </a:xfrm>
          <a:prstGeom prst="rect">
            <a:avLst/>
          </a:prstGeom>
          <a:noFill/>
        </p:spPr>
        <p:txBody>
          <a:bodyPr wrap="square" rtlCol="0">
            <a:spAutoFit/>
          </a:bodyPr>
          <a:lstStyle/>
          <a:p>
            <a:r>
              <a:rPr lang="en-US" dirty="0">
                <a:solidFill>
                  <a:schemeClr val="bg1"/>
                </a:solidFill>
              </a:rPr>
              <a:t>Alma 10:7-11</a:t>
            </a:r>
          </a:p>
        </p:txBody>
      </p:sp>
      <p:pic>
        <p:nvPicPr>
          <p:cNvPr id="11" name="Picture 10" descr="IMG_0621.JPG"/>
          <p:cNvPicPr>
            <a:picLocks noChangeAspect="1"/>
          </p:cNvPicPr>
          <p:nvPr/>
        </p:nvPicPr>
        <p:blipFill>
          <a:blip r:embed="rId3" cstate="print"/>
          <a:stretch>
            <a:fillRect/>
          </a:stretch>
        </p:blipFill>
        <p:spPr>
          <a:xfrm>
            <a:off x="2286000" y="4267200"/>
            <a:ext cx="2667000" cy="2000250"/>
          </a:xfrm>
          <a:prstGeom prst="rect">
            <a:avLst/>
          </a:prstGeom>
        </p:spPr>
      </p:pic>
      <p:pic>
        <p:nvPicPr>
          <p:cNvPr id="3" name="Picture 2">
            <a:extLst>
              <a:ext uri="{FF2B5EF4-FFF2-40B4-BE49-F238E27FC236}">
                <a16:creationId xmlns:a16="http://schemas.microsoft.com/office/drawing/2014/main" id="{8EBDC348-32A6-4E2A-932E-18A992284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7167" y="885825"/>
            <a:ext cx="2697908" cy="3240307"/>
          </a:xfrm>
          <a:prstGeom prst="rect">
            <a:avLst/>
          </a:prstGeom>
        </p:spPr>
      </p:pic>
    </p:spTree>
    <p:extLst>
      <p:ext uri="{BB962C8B-B14F-4D97-AF65-F5344CB8AC3E}">
        <p14:creationId xmlns:p14="http://schemas.microsoft.com/office/powerpoint/2010/main" val="30849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E3B0732-88C0-475A-9614-28DB573B5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Responding to the Messages </a:t>
            </a:r>
          </a:p>
        </p:txBody>
      </p:sp>
      <p:sp>
        <p:nvSpPr>
          <p:cNvPr id="7" name="TextBox 6"/>
          <p:cNvSpPr txBox="1"/>
          <p:nvPr/>
        </p:nvSpPr>
        <p:spPr>
          <a:xfrm>
            <a:off x="1905000" y="1066801"/>
            <a:ext cx="2590800" cy="4524315"/>
          </a:xfrm>
          <a:prstGeom prst="rect">
            <a:avLst/>
          </a:prstGeom>
          <a:noFill/>
        </p:spPr>
        <p:txBody>
          <a:bodyPr wrap="square" rtlCol="0">
            <a:spAutoFit/>
          </a:bodyPr>
          <a:lstStyle/>
          <a:p>
            <a:pPr fontAlgn="base"/>
            <a:r>
              <a:rPr lang="en-US" dirty="0">
                <a:solidFill>
                  <a:schemeClr val="bg1"/>
                </a:solidFill>
              </a:rPr>
              <a:t>Alma 9:2-3</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Alma 9:4-5</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Alma 10:13</a:t>
            </a:r>
          </a:p>
          <a:p>
            <a:pPr fontAlgn="base"/>
            <a:endParaRPr lang="en-US" dirty="0">
              <a:solidFill>
                <a:schemeClr val="bg1"/>
              </a:solidFill>
            </a:endParaRPr>
          </a:p>
          <a:p>
            <a:pPr fontAlgn="base"/>
            <a:endParaRPr lang="en-US" dirty="0">
              <a:solidFill>
                <a:schemeClr val="bg1"/>
              </a:solidFill>
            </a:endParaRP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Alma 10:16-17</a:t>
            </a:r>
          </a:p>
          <a:p>
            <a:pPr fontAlgn="base"/>
            <a:endParaRPr lang="en-US" dirty="0">
              <a:solidFill>
                <a:schemeClr val="bg1"/>
              </a:solidFill>
            </a:endParaRPr>
          </a:p>
          <a:p>
            <a:pPr fontAlgn="base"/>
            <a:r>
              <a:rPr lang="en-US" dirty="0">
                <a:solidFill>
                  <a:schemeClr val="bg1"/>
                </a:solidFill>
              </a:rPr>
              <a:t>Alma 10:24</a:t>
            </a:r>
          </a:p>
          <a:p>
            <a:pPr fontAlgn="base"/>
            <a:endParaRPr lang="en-US" dirty="0">
              <a:solidFill>
                <a:schemeClr val="bg1"/>
              </a:solidFill>
            </a:endParaRPr>
          </a:p>
          <a:p>
            <a:pPr fontAlgn="base"/>
            <a:r>
              <a:rPr lang="en-US" dirty="0">
                <a:solidFill>
                  <a:schemeClr val="bg1"/>
                </a:solidFill>
              </a:rPr>
              <a:t>Alma 10:28-30</a:t>
            </a:r>
          </a:p>
        </p:txBody>
      </p:sp>
      <p:sp>
        <p:nvSpPr>
          <p:cNvPr id="8" name="TextBox 7"/>
          <p:cNvSpPr txBox="1"/>
          <p:nvPr/>
        </p:nvSpPr>
        <p:spPr>
          <a:xfrm>
            <a:off x="4729942" y="1034935"/>
            <a:ext cx="5486400" cy="4801314"/>
          </a:xfrm>
          <a:prstGeom prst="rect">
            <a:avLst/>
          </a:prstGeom>
          <a:noFill/>
        </p:spPr>
        <p:txBody>
          <a:bodyPr wrap="square" rtlCol="0">
            <a:spAutoFit/>
          </a:bodyPr>
          <a:lstStyle/>
          <a:p>
            <a:pPr fontAlgn="base"/>
            <a:r>
              <a:rPr lang="en-US" dirty="0">
                <a:solidFill>
                  <a:schemeClr val="bg1"/>
                </a:solidFill>
              </a:rPr>
              <a:t>They did not believe in the testimony of one man and they did not understand  the words</a:t>
            </a:r>
          </a:p>
          <a:p>
            <a:pPr fontAlgn="base"/>
            <a:endParaRPr lang="en-US" dirty="0">
              <a:solidFill>
                <a:schemeClr val="bg1"/>
              </a:solidFill>
            </a:endParaRPr>
          </a:p>
          <a:p>
            <a:pPr fontAlgn="base"/>
            <a:r>
              <a:rPr lang="en-US" dirty="0">
                <a:solidFill>
                  <a:schemeClr val="bg1"/>
                </a:solidFill>
              </a:rPr>
              <a:t>They did not believe their city could be destroyed…they did not believe God would do this  ‘marvelous’ thing</a:t>
            </a:r>
          </a:p>
          <a:p>
            <a:pPr fontAlgn="base"/>
            <a:endParaRPr lang="en-US" dirty="0">
              <a:solidFill>
                <a:schemeClr val="bg1"/>
              </a:solidFill>
            </a:endParaRPr>
          </a:p>
          <a:p>
            <a:pPr fontAlgn="base"/>
            <a:r>
              <a:rPr lang="en-US" dirty="0">
                <a:solidFill>
                  <a:schemeClr val="bg1"/>
                </a:solidFill>
              </a:rPr>
              <a:t>They thought they could catch their words by trickery…that they might find false against them…to slay them or put them in prison</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That they might find their words contradictory</a:t>
            </a:r>
          </a:p>
          <a:p>
            <a:pPr fontAlgn="base"/>
            <a:endParaRPr lang="en-US" dirty="0">
              <a:solidFill>
                <a:schemeClr val="bg1"/>
              </a:solidFill>
            </a:endParaRPr>
          </a:p>
          <a:p>
            <a:pPr fontAlgn="base"/>
            <a:r>
              <a:rPr lang="en-US" dirty="0">
                <a:solidFill>
                  <a:schemeClr val="bg1"/>
                </a:solidFill>
              </a:rPr>
              <a:t>They said that they reviled against their laws</a:t>
            </a:r>
          </a:p>
          <a:p>
            <a:pPr fontAlgn="base"/>
            <a:endParaRPr lang="en-US" dirty="0">
              <a:solidFill>
                <a:schemeClr val="bg1"/>
              </a:solidFill>
            </a:endParaRPr>
          </a:p>
          <a:p>
            <a:pPr fontAlgn="base"/>
            <a:r>
              <a:rPr lang="en-US" dirty="0">
                <a:solidFill>
                  <a:schemeClr val="bg1"/>
                </a:solidFill>
              </a:rPr>
              <a:t>They called </a:t>
            </a:r>
            <a:r>
              <a:rPr lang="en-US" dirty="0" err="1">
                <a:solidFill>
                  <a:schemeClr val="bg1"/>
                </a:solidFill>
              </a:rPr>
              <a:t>Amulek</a:t>
            </a:r>
            <a:r>
              <a:rPr lang="en-US" dirty="0">
                <a:solidFill>
                  <a:schemeClr val="bg1"/>
                </a:solidFill>
              </a:rPr>
              <a:t> a ‘child of the devil’ and that he lied to them</a:t>
            </a:r>
          </a:p>
        </p:txBody>
      </p:sp>
      <p:sp>
        <p:nvSpPr>
          <p:cNvPr id="11" name="Right Arrow 10"/>
          <p:cNvSpPr/>
          <p:nvPr/>
        </p:nvSpPr>
        <p:spPr>
          <a:xfrm>
            <a:off x="3466407" y="1162396"/>
            <a:ext cx="990600" cy="2286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538451" y="1932709"/>
            <a:ext cx="990600" cy="2286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524596" y="2723804"/>
            <a:ext cx="990600" cy="2286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588326" y="4161905"/>
            <a:ext cx="990600" cy="2286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555076" y="4685608"/>
            <a:ext cx="990600" cy="2286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545377" y="5206538"/>
            <a:ext cx="990600" cy="2286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39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0-#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0-#ppt_w/2"/>
                                          </p:val>
                                        </p:tav>
                                        <p:tav tm="100000">
                                          <p:val>
                                            <p:strVal val="#ppt_x"/>
                                          </p:val>
                                        </p:tav>
                                      </p:tavLst>
                                    </p:anim>
                                    <p:anim calcmode="lin" valueType="num">
                                      <p:cBhvr additive="base">
                                        <p:cTn id="40" dur="1000" fill="hold"/>
                                        <p:tgtEl>
                                          <p:spTgt spid="15"/>
                                        </p:tgtEl>
                                        <p:attrNameLst>
                                          <p:attrName>ppt_y</p:attrName>
                                        </p:attrNameLst>
                                      </p:cBhvr>
                                      <p:tavLst>
                                        <p:tav tm="0">
                                          <p:val>
                                            <p:strVal val="#ppt_y"/>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0-#ppt_w/2"/>
                                          </p:val>
                                        </p:tav>
                                        <p:tav tm="100000">
                                          <p:val>
                                            <p:strVal val="#ppt_x"/>
                                          </p:val>
                                        </p:tav>
                                      </p:tavLst>
                                    </p:anim>
                                    <p:anim calcmode="lin" valueType="num">
                                      <p:cBhvr additive="base">
                                        <p:cTn id="48" dur="1000" fill="hold"/>
                                        <p:tgtEl>
                                          <p:spTgt spid="16"/>
                                        </p:tgtEl>
                                        <p:attrNameLst>
                                          <p:attrName>ppt_y</p:attrName>
                                        </p:attrNameLst>
                                      </p:cBhvr>
                                      <p:tavLst>
                                        <p:tav tm="0">
                                          <p:val>
                                            <p:strVal val="#ppt_y"/>
                                          </p:val>
                                        </p:tav>
                                        <p:tav tm="100000">
                                          <p:val>
                                            <p:strVal val="#ppt_y"/>
                                          </p:val>
                                        </p:tav>
                                      </p:tavLst>
                                    </p:anim>
                                  </p:childTnLst>
                                </p:cTn>
                              </p:par>
                              <p:par>
                                <p:cTn id="49" presetID="1" presetClass="entr" presetSubtype="0" fill="hold" nodeType="with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456FDD-B8BE-4B6A-8D32-1903D9891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9810" y="6468667"/>
            <a:ext cx="3657600" cy="369332"/>
          </a:xfrm>
          <a:prstGeom prst="rect">
            <a:avLst/>
          </a:prstGeom>
          <a:noFill/>
        </p:spPr>
        <p:txBody>
          <a:bodyPr wrap="square" rtlCol="0">
            <a:spAutoFit/>
          </a:bodyPr>
          <a:lstStyle/>
          <a:p>
            <a:r>
              <a:rPr lang="en-US" dirty="0">
                <a:solidFill>
                  <a:schemeClr val="bg1"/>
                </a:solidFill>
              </a:rPr>
              <a:t>Alma 9</a:t>
            </a:r>
          </a:p>
        </p:txBody>
      </p:sp>
      <p:sp>
        <p:nvSpPr>
          <p:cNvPr id="6" name="TextBox 5"/>
          <p:cNvSpPr txBox="1"/>
          <p:nvPr/>
        </p:nvSpPr>
        <p:spPr>
          <a:xfrm>
            <a:off x="1524000" y="0"/>
            <a:ext cx="9144000" cy="830997"/>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A Surprise Test</a:t>
            </a:r>
          </a:p>
        </p:txBody>
      </p:sp>
      <p:sp>
        <p:nvSpPr>
          <p:cNvPr id="7" name="TextBox 6"/>
          <p:cNvSpPr txBox="1"/>
          <p:nvPr/>
        </p:nvSpPr>
        <p:spPr>
          <a:xfrm>
            <a:off x="447869" y="1447800"/>
            <a:ext cx="6029131" cy="1631216"/>
          </a:xfrm>
          <a:prstGeom prst="rect">
            <a:avLst/>
          </a:prstGeom>
          <a:noFill/>
        </p:spPr>
        <p:txBody>
          <a:bodyPr wrap="square" rtlCol="0">
            <a:spAutoFit/>
          </a:bodyPr>
          <a:lstStyle/>
          <a:p>
            <a:r>
              <a:rPr lang="en-US" sz="2000" dirty="0">
                <a:solidFill>
                  <a:schemeClr val="bg1"/>
                </a:solidFill>
              </a:rPr>
              <a:t>A teacher announces that there is a surprise test</a:t>
            </a:r>
          </a:p>
          <a:p>
            <a:endParaRPr lang="en-US" sz="2000" dirty="0">
              <a:solidFill>
                <a:schemeClr val="bg1"/>
              </a:solidFill>
            </a:endParaRPr>
          </a:p>
          <a:p>
            <a:r>
              <a:rPr lang="en-US" sz="2000" dirty="0">
                <a:solidFill>
                  <a:schemeClr val="bg1"/>
                </a:solidFill>
              </a:rPr>
              <a:t>Student A has been in class everyday</a:t>
            </a:r>
          </a:p>
          <a:p>
            <a:endParaRPr lang="en-US" sz="2000" dirty="0">
              <a:solidFill>
                <a:schemeClr val="bg1"/>
              </a:solidFill>
            </a:endParaRPr>
          </a:p>
          <a:p>
            <a:r>
              <a:rPr lang="en-US" sz="2000" dirty="0">
                <a:solidFill>
                  <a:schemeClr val="bg1"/>
                </a:solidFill>
              </a:rPr>
              <a:t>Student B has been absent the last two weeks</a:t>
            </a:r>
          </a:p>
        </p:txBody>
      </p:sp>
      <p:sp>
        <p:nvSpPr>
          <p:cNvPr id="8" name="TextBox 7"/>
          <p:cNvSpPr txBox="1"/>
          <p:nvPr/>
        </p:nvSpPr>
        <p:spPr>
          <a:xfrm>
            <a:off x="3928964" y="3327292"/>
            <a:ext cx="7920913" cy="1569660"/>
          </a:xfrm>
          <a:prstGeom prst="rect">
            <a:avLst/>
          </a:prstGeom>
          <a:noFill/>
        </p:spPr>
        <p:txBody>
          <a:bodyPr wrap="square" rtlCol="0">
            <a:spAutoFit/>
          </a:bodyPr>
          <a:lstStyle/>
          <a:p>
            <a:pPr algn="ctr"/>
            <a:r>
              <a:rPr lang="en-US" sz="3200" dirty="0">
                <a:solidFill>
                  <a:srgbClr val="FFFF00"/>
                </a:solidFill>
              </a:rPr>
              <a:t>Which Student will do better on the test?</a:t>
            </a:r>
          </a:p>
          <a:p>
            <a:pPr algn="ctr"/>
            <a:endParaRPr lang="en-US" sz="3200" dirty="0">
              <a:solidFill>
                <a:srgbClr val="FFFF00"/>
              </a:solidFill>
            </a:endParaRPr>
          </a:p>
          <a:p>
            <a:pPr algn="ctr"/>
            <a:r>
              <a:rPr lang="en-US" sz="3200" dirty="0">
                <a:solidFill>
                  <a:srgbClr val="FFFF00"/>
                </a:solidFill>
              </a:rPr>
              <a:t>Why?</a:t>
            </a:r>
          </a:p>
        </p:txBody>
      </p:sp>
      <p:sp>
        <p:nvSpPr>
          <p:cNvPr id="9" name="TextBox 8"/>
          <p:cNvSpPr txBox="1"/>
          <p:nvPr/>
        </p:nvSpPr>
        <p:spPr>
          <a:xfrm>
            <a:off x="5641910" y="5145228"/>
            <a:ext cx="4953000" cy="1200329"/>
          </a:xfrm>
          <a:prstGeom prst="rect">
            <a:avLst/>
          </a:prstGeom>
          <a:noFill/>
        </p:spPr>
        <p:txBody>
          <a:bodyPr wrap="square" rtlCol="0">
            <a:spAutoFit/>
          </a:bodyPr>
          <a:lstStyle/>
          <a:p>
            <a:r>
              <a:rPr lang="en-US" sz="2400" dirty="0">
                <a:solidFill>
                  <a:srgbClr val="FFFF00"/>
                </a:solidFill>
              </a:rPr>
              <a:t>How well did the people of </a:t>
            </a:r>
            <a:r>
              <a:rPr lang="en-US" sz="2400" dirty="0" err="1">
                <a:solidFill>
                  <a:srgbClr val="FFFF00"/>
                </a:solidFill>
              </a:rPr>
              <a:t>Ammonihah</a:t>
            </a:r>
            <a:r>
              <a:rPr lang="en-US" sz="2400" dirty="0">
                <a:solidFill>
                  <a:srgbClr val="FFFF00"/>
                </a:solidFill>
              </a:rPr>
              <a:t> understand the gospel and the power of God?</a:t>
            </a:r>
          </a:p>
        </p:txBody>
      </p:sp>
      <p:pic>
        <p:nvPicPr>
          <p:cNvPr id="3" name="Picture 2">
            <a:extLst>
              <a:ext uri="{FF2B5EF4-FFF2-40B4-BE49-F238E27FC236}">
                <a16:creationId xmlns:a16="http://schemas.microsoft.com/office/drawing/2014/main" id="{81AF9575-5AFC-4A5A-91D3-ACA5E1B2F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869" y="1026085"/>
            <a:ext cx="2919801" cy="2006075"/>
          </a:xfrm>
          <a:prstGeom prst="rect">
            <a:avLst/>
          </a:prstGeom>
        </p:spPr>
      </p:pic>
      <p:pic>
        <p:nvPicPr>
          <p:cNvPr id="12" name="Picture 11">
            <a:extLst>
              <a:ext uri="{FF2B5EF4-FFF2-40B4-BE49-F238E27FC236}">
                <a16:creationId xmlns:a16="http://schemas.microsoft.com/office/drawing/2014/main" id="{75695705-98F6-4D02-8BB8-404D743E9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49" y="3947458"/>
            <a:ext cx="2857500" cy="2143125"/>
          </a:xfrm>
          <a:prstGeom prst="rect">
            <a:avLst/>
          </a:prstGeom>
        </p:spPr>
      </p:pic>
    </p:spTree>
    <p:extLst>
      <p:ext uri="{BB962C8B-B14F-4D97-AF65-F5344CB8AC3E}">
        <p14:creationId xmlns:p14="http://schemas.microsoft.com/office/powerpoint/2010/main" val="286184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65DC8-29FF-4BAB-8F04-B83BD2BAD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667138" y="412103"/>
            <a:ext cx="7375849" cy="4832092"/>
          </a:xfrm>
          <a:prstGeom prst="rect">
            <a:avLst/>
          </a:prstGeom>
          <a:noFill/>
        </p:spPr>
        <p:txBody>
          <a:bodyPr wrap="square" rtlCol="0">
            <a:spAutoFit/>
          </a:bodyPr>
          <a:lstStyle/>
          <a:p>
            <a:pPr fontAlgn="base"/>
            <a:r>
              <a:rPr lang="en-US" sz="2800" dirty="0">
                <a:solidFill>
                  <a:schemeClr val="bg1"/>
                </a:solidFill>
              </a:rPr>
              <a:t>“There is so much of evil everywhere. Temptation, with all its titillating influences, is about us everywhere. We lose some to these destructive forces, unfortunately. We sorrow over every one that is lost. </a:t>
            </a:r>
          </a:p>
          <a:p>
            <a:pPr fontAlgn="base"/>
            <a:endParaRPr lang="en-US" sz="2800" dirty="0">
              <a:solidFill>
                <a:schemeClr val="bg1"/>
              </a:solidFill>
            </a:endParaRPr>
          </a:p>
          <a:p>
            <a:pPr fontAlgn="base"/>
            <a:r>
              <a:rPr lang="en-US" sz="2800" dirty="0">
                <a:solidFill>
                  <a:schemeClr val="bg1"/>
                </a:solidFill>
              </a:rPr>
              <a:t>We reach out to help them, to save them, but in too many cases our entreaties are spurned. Tragic is the course they are following. It is the way which leads down to destruction.” </a:t>
            </a:r>
          </a:p>
          <a:p>
            <a:pPr fontAlgn="base"/>
            <a:r>
              <a:rPr lang="en-US" sz="2800" dirty="0">
                <a:solidFill>
                  <a:schemeClr val="bg1"/>
                </a:solidFill>
              </a:rPr>
              <a:t>Gordon B. Hinckley</a:t>
            </a:r>
          </a:p>
        </p:txBody>
      </p:sp>
      <p:pic>
        <p:nvPicPr>
          <p:cNvPr id="8" name="Picture 7" descr="Gordon b hinckley 1.jpg"/>
          <p:cNvPicPr>
            <a:picLocks noChangeAspect="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10280779" y="4553338"/>
            <a:ext cx="1543050" cy="1924050"/>
          </a:xfrm>
          <a:prstGeom prst="rect">
            <a:avLst/>
          </a:prstGeom>
        </p:spPr>
      </p:pic>
    </p:spTree>
    <p:extLst>
      <p:ext uri="{BB962C8B-B14F-4D97-AF65-F5344CB8AC3E}">
        <p14:creationId xmlns:p14="http://schemas.microsoft.com/office/powerpoint/2010/main" val="41641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21E46F8-8C8F-441B-9917-3A8573D90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atang" pitchFamily="18" charset="-127"/>
                <a:ea typeface="Batang" pitchFamily="18" charset="-127"/>
              </a:rPr>
              <a:t>An Introduction to </a:t>
            </a:r>
            <a:r>
              <a:rPr lang="en-US" sz="4400" dirty="0" err="1">
                <a:solidFill>
                  <a:schemeClr val="bg1"/>
                </a:solidFill>
                <a:latin typeface="Batang" pitchFamily="18" charset="-127"/>
                <a:ea typeface="Batang" pitchFamily="18" charset="-127"/>
              </a:rPr>
              <a:t>Zeezrom</a:t>
            </a:r>
            <a:endParaRPr lang="en-US" sz="4400" dirty="0">
              <a:solidFill>
                <a:schemeClr val="bg1"/>
              </a:solidFill>
              <a:latin typeface="Batang" pitchFamily="18" charset="-127"/>
              <a:ea typeface="Batang" pitchFamily="18" charset="-127"/>
            </a:endParaRPr>
          </a:p>
        </p:txBody>
      </p:sp>
      <p:sp>
        <p:nvSpPr>
          <p:cNvPr id="7" name="TextBox 6"/>
          <p:cNvSpPr txBox="1"/>
          <p:nvPr/>
        </p:nvSpPr>
        <p:spPr>
          <a:xfrm>
            <a:off x="2743200" y="1016742"/>
            <a:ext cx="7315200" cy="523220"/>
          </a:xfrm>
          <a:prstGeom prst="rect">
            <a:avLst/>
          </a:prstGeom>
          <a:noFill/>
        </p:spPr>
        <p:txBody>
          <a:bodyPr wrap="square" rtlCol="0">
            <a:spAutoFit/>
          </a:bodyPr>
          <a:lstStyle/>
          <a:p>
            <a:pPr fontAlgn="base"/>
            <a:r>
              <a:rPr lang="en-US" sz="2800" dirty="0" err="1">
                <a:solidFill>
                  <a:schemeClr val="bg1"/>
                </a:solidFill>
              </a:rPr>
              <a:t>Zeezrom</a:t>
            </a:r>
            <a:r>
              <a:rPr lang="en-US" sz="2800" dirty="0">
                <a:solidFill>
                  <a:schemeClr val="bg1"/>
                </a:solidFill>
              </a:rPr>
              <a:t> comes into the picture as a lawyer</a:t>
            </a:r>
          </a:p>
        </p:txBody>
      </p:sp>
      <p:sp>
        <p:nvSpPr>
          <p:cNvPr id="9" name="Rectangle 8"/>
          <p:cNvSpPr/>
          <p:nvPr/>
        </p:nvSpPr>
        <p:spPr>
          <a:xfrm>
            <a:off x="2362200" y="5715000"/>
            <a:ext cx="7696200" cy="523220"/>
          </a:xfrm>
          <a:prstGeom prst="rect">
            <a:avLst/>
          </a:prstGeom>
        </p:spPr>
        <p:txBody>
          <a:bodyPr wrap="square">
            <a:spAutoFit/>
          </a:bodyPr>
          <a:lstStyle/>
          <a:p>
            <a:r>
              <a:rPr lang="en-US" sz="2800" dirty="0">
                <a:solidFill>
                  <a:schemeClr val="bg1"/>
                </a:solidFill>
              </a:rPr>
              <a:t>But this will have to wait until another lesson</a:t>
            </a:r>
          </a:p>
        </p:txBody>
      </p:sp>
      <p:sp>
        <p:nvSpPr>
          <p:cNvPr id="10" name="TextBox 9"/>
          <p:cNvSpPr txBox="1"/>
          <p:nvPr/>
        </p:nvSpPr>
        <p:spPr>
          <a:xfrm>
            <a:off x="255037" y="6488668"/>
            <a:ext cx="3657600" cy="369332"/>
          </a:xfrm>
          <a:prstGeom prst="rect">
            <a:avLst/>
          </a:prstGeom>
          <a:noFill/>
        </p:spPr>
        <p:txBody>
          <a:bodyPr wrap="square" rtlCol="0">
            <a:spAutoFit/>
          </a:bodyPr>
          <a:lstStyle/>
          <a:p>
            <a:r>
              <a:rPr lang="en-US" dirty="0">
                <a:solidFill>
                  <a:schemeClr val="bg1"/>
                </a:solidFill>
              </a:rPr>
              <a:t>Alma 10:31-32</a:t>
            </a:r>
          </a:p>
        </p:txBody>
      </p:sp>
      <p:grpSp>
        <p:nvGrpSpPr>
          <p:cNvPr id="8" name="Group 7"/>
          <p:cNvGrpSpPr/>
          <p:nvPr/>
        </p:nvGrpSpPr>
        <p:grpSpPr>
          <a:xfrm>
            <a:off x="4800600" y="1981200"/>
            <a:ext cx="1893350" cy="3617540"/>
            <a:chOff x="2466951" y="914400"/>
            <a:chExt cx="1893350" cy="3617540"/>
          </a:xfrm>
          <a:gradFill>
            <a:gsLst>
              <a:gs pos="0">
                <a:srgbClr val="CBCBCB"/>
              </a:gs>
              <a:gs pos="71000">
                <a:srgbClr val="5F5F5F"/>
              </a:gs>
              <a:gs pos="83000">
                <a:srgbClr val="5F5F5F"/>
              </a:gs>
              <a:gs pos="23000">
                <a:srgbClr val="B2B2B2"/>
              </a:gs>
            </a:gsLst>
            <a:lin ang="5400000" scaled="0"/>
          </a:gradFill>
        </p:grpSpPr>
        <p:sp>
          <p:nvSpPr>
            <p:cNvPr id="11" name="Cloud 10"/>
            <p:cNvSpPr/>
            <p:nvPr/>
          </p:nvSpPr>
          <p:spPr>
            <a:xfrm>
              <a:off x="2895600" y="1600200"/>
              <a:ext cx="228600" cy="5334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a:off x="3657600" y="1524000"/>
              <a:ext cx="228600" cy="5334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600041">
              <a:off x="2466951" y="2731929"/>
              <a:ext cx="598406" cy="2830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32814">
              <a:off x="3761895" y="2733561"/>
              <a:ext cx="598406" cy="2830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753374" flipH="1">
              <a:off x="2751615" y="1871065"/>
              <a:ext cx="457349" cy="1090184"/>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846626">
              <a:off x="3589815" y="1871065"/>
              <a:ext cx="457349" cy="1090184"/>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0950279">
              <a:off x="3000640" y="4167109"/>
              <a:ext cx="591263" cy="36306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46972">
              <a:off x="3404043" y="4168879"/>
              <a:ext cx="591263" cy="36306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2895600" y="2057400"/>
              <a:ext cx="1090635" cy="22860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2895600" y="1676400"/>
              <a:ext cx="1038968" cy="2133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200400" y="1981200"/>
              <a:ext cx="384930" cy="36654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463348">
              <a:off x="3272137" y="2067987"/>
              <a:ext cx="300152" cy="2112426"/>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10991834">
              <a:off x="3563875" y="2140327"/>
              <a:ext cx="300152" cy="2112426"/>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582184">
              <a:off x="3308344" y="2128164"/>
              <a:ext cx="457349" cy="2092182"/>
            </a:xfrm>
            <a:prstGeom prst="trapezoid">
              <a:avLst>
                <a:gd name="adj" fmla="val 329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95"/>
            <p:cNvGrpSpPr/>
            <p:nvPr/>
          </p:nvGrpSpPr>
          <p:grpSpPr>
            <a:xfrm>
              <a:off x="3581400" y="2057400"/>
              <a:ext cx="228600" cy="250371"/>
              <a:chOff x="1447800" y="4343400"/>
              <a:chExt cx="914400" cy="979714"/>
            </a:xfrm>
            <a:grpFill/>
          </p:grpSpPr>
          <p:sp>
            <p:nvSpPr>
              <p:cNvPr id="29" name="Oval 28"/>
              <p:cNvSpPr/>
              <p:nvPr/>
            </p:nvSpPr>
            <p:spPr>
              <a:xfrm>
                <a:off x="1447800" y="4343400"/>
                <a:ext cx="914400" cy="979714"/>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Callout 29"/>
              <p:cNvSpPr/>
              <p:nvPr/>
            </p:nvSpPr>
            <p:spPr>
              <a:xfrm>
                <a:off x="1524000" y="4419600"/>
                <a:ext cx="762000" cy="838200"/>
              </a:xfrm>
              <a:prstGeom prst="quadArrowCallout">
                <a:avLst>
                  <a:gd name="adj1" fmla="val 16091"/>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2895600" y="914400"/>
              <a:ext cx="990600" cy="101477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048000" y="1066800"/>
              <a:ext cx="719259" cy="101477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048000" y="1219200"/>
              <a:ext cx="719259" cy="101477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37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BCA53E-EC4B-45FD-913C-F6A48085A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 y="167952"/>
            <a:ext cx="91440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p>
          <a:p>
            <a:r>
              <a:rPr lang="en-US" dirty="0">
                <a:solidFill>
                  <a:schemeClr val="bg1"/>
                </a:solidFill>
                <a:ea typeface="Batang" pitchFamily="18" charset="-127"/>
              </a:rPr>
              <a:t>The Eternal Principle of Law and Justice</a:t>
            </a:r>
          </a:p>
          <a:p>
            <a:endParaRPr lang="en-US" dirty="0">
              <a:solidFill>
                <a:schemeClr val="bg1"/>
              </a:solidFill>
            </a:endParaRPr>
          </a:p>
          <a:p>
            <a:r>
              <a:rPr lang="en-US" dirty="0">
                <a:solidFill>
                  <a:schemeClr val="bg1"/>
                </a:solidFill>
              </a:rPr>
              <a:t>Sheri L. Dew (D&amp;C 82:3)” (“We Are Women of God,” </a:t>
            </a:r>
            <a:r>
              <a:rPr lang="en-US" i="1" dirty="0">
                <a:solidFill>
                  <a:schemeClr val="bg1"/>
                </a:solidFill>
              </a:rPr>
              <a:t>Ensign,</a:t>
            </a:r>
            <a:r>
              <a:rPr lang="en-US" dirty="0">
                <a:solidFill>
                  <a:schemeClr val="bg1"/>
                </a:solidFill>
              </a:rPr>
              <a:t> Nov. 1999, 98)</a:t>
            </a:r>
          </a:p>
          <a:p>
            <a:endParaRPr lang="en-US" dirty="0">
              <a:solidFill>
                <a:schemeClr val="bg1"/>
              </a:solidFill>
            </a:endParaRPr>
          </a:p>
          <a:p>
            <a:r>
              <a:rPr lang="en-US" dirty="0">
                <a:solidFill>
                  <a:schemeClr val="bg1"/>
                </a:solidFill>
              </a:rPr>
              <a:t>Joseph Fielding Smith </a:t>
            </a:r>
            <a:r>
              <a:rPr lang="en-US" i="1" dirty="0">
                <a:solidFill>
                  <a:schemeClr val="bg1"/>
                </a:solidFill>
              </a:rPr>
              <a:t>Answers to Gospel Questions </a:t>
            </a:r>
            <a:r>
              <a:rPr lang="en-US" dirty="0" err="1">
                <a:solidFill>
                  <a:schemeClr val="bg1"/>
                </a:solidFill>
              </a:rPr>
              <a:t>Vol</a:t>
            </a:r>
            <a:r>
              <a:rPr lang="en-US" dirty="0">
                <a:solidFill>
                  <a:schemeClr val="bg1"/>
                </a:solidFill>
              </a:rPr>
              <a:t> 2 pg. 194</a:t>
            </a:r>
          </a:p>
          <a:p>
            <a:endParaRPr lang="en-US" dirty="0">
              <a:solidFill>
                <a:schemeClr val="bg1"/>
              </a:solidFill>
            </a:endParaRPr>
          </a:p>
          <a:p>
            <a:r>
              <a:rPr lang="en-US" dirty="0">
                <a:solidFill>
                  <a:schemeClr val="bg1"/>
                </a:solidFill>
              </a:rPr>
              <a:t>O. Leslie Stone </a:t>
            </a:r>
            <a:r>
              <a:rPr lang="en-US" i="1" dirty="0">
                <a:solidFill>
                  <a:schemeClr val="bg1"/>
                </a:solidFill>
              </a:rPr>
              <a:t>The Importance of Reputation </a:t>
            </a:r>
            <a:r>
              <a:rPr lang="en-US" dirty="0">
                <a:solidFill>
                  <a:schemeClr val="bg1"/>
                </a:solidFill>
              </a:rPr>
              <a:t>Oct. 1975 General Conf.</a:t>
            </a:r>
          </a:p>
          <a:p>
            <a:endParaRPr lang="en-US" dirty="0">
              <a:solidFill>
                <a:schemeClr val="bg1"/>
              </a:solidFill>
            </a:endParaRPr>
          </a:p>
          <a:p>
            <a:r>
              <a:rPr lang="en-US" dirty="0">
                <a:solidFill>
                  <a:schemeClr val="bg1"/>
                </a:solidFill>
              </a:rPr>
              <a:t>Joseph Fielding </a:t>
            </a:r>
            <a:r>
              <a:rPr lang="en-US" dirty="0" err="1">
                <a:solidFill>
                  <a:schemeClr val="bg1"/>
                </a:solidFill>
              </a:rPr>
              <a:t>McConkie</a:t>
            </a:r>
            <a:r>
              <a:rPr lang="en-US" dirty="0">
                <a:solidFill>
                  <a:schemeClr val="bg1"/>
                </a:solidFill>
              </a:rPr>
              <a:t> and Robert L. Millet Doctrinal Commentary on the Book of Mormon Vol. 3 pg. 68</a:t>
            </a:r>
          </a:p>
          <a:p>
            <a:endParaRPr lang="en-US" dirty="0">
              <a:solidFill>
                <a:schemeClr val="bg1"/>
              </a:solidFill>
            </a:endParaRPr>
          </a:p>
          <a:p>
            <a:pPr fontAlgn="base"/>
            <a:r>
              <a:rPr lang="en-US" dirty="0">
                <a:solidFill>
                  <a:schemeClr val="bg1"/>
                </a:solidFill>
              </a:rPr>
              <a:t>Robert D. Hales Strengthening Families: Our Sacred Duty April 1999 Gen. Conf</a:t>
            </a:r>
          </a:p>
          <a:p>
            <a:endParaRPr lang="en-US" dirty="0">
              <a:solidFill>
                <a:schemeClr val="bg1"/>
              </a:solidFill>
            </a:endParaRPr>
          </a:p>
          <a:p>
            <a:r>
              <a:rPr lang="en-US" i="1" dirty="0">
                <a:solidFill>
                  <a:schemeClr val="bg1"/>
                </a:solidFill>
              </a:rPr>
              <a:t>Henry B. Eyring Sep. 10, 2006 • Devotional </a:t>
            </a:r>
            <a:r>
              <a:rPr lang="en-US" dirty="0">
                <a:solidFill>
                  <a:schemeClr val="bg1"/>
                </a:solidFill>
              </a:rPr>
              <a:t>Gifts of the Spirit for Hard Times </a:t>
            </a:r>
          </a:p>
          <a:p>
            <a:endParaRPr lang="en-US" dirty="0">
              <a:solidFill>
                <a:schemeClr val="bg1"/>
              </a:solidFill>
            </a:endParaRPr>
          </a:p>
          <a:p>
            <a:r>
              <a:rPr lang="en-US" dirty="0">
                <a:solidFill>
                  <a:schemeClr val="bg1"/>
                </a:solidFill>
              </a:rPr>
              <a:t>Gordon B. Hinckley (“My Testimony,” </a:t>
            </a:r>
            <a:r>
              <a:rPr lang="en-US" i="1" dirty="0">
                <a:solidFill>
                  <a:schemeClr val="bg1"/>
                </a:solidFill>
              </a:rPr>
              <a:t>Ensign,</a:t>
            </a:r>
            <a:r>
              <a:rPr lang="en-US" dirty="0">
                <a:solidFill>
                  <a:schemeClr val="bg1"/>
                </a:solidFill>
              </a:rPr>
              <a:t> May 2000, 69).</a:t>
            </a:r>
          </a:p>
          <a:p>
            <a:endParaRPr lang="en-US" dirty="0">
              <a:solidFill>
                <a:schemeClr val="bg1"/>
              </a:solidFill>
            </a:endParaRPr>
          </a:p>
        </p:txBody>
      </p:sp>
      <p:sp>
        <p:nvSpPr>
          <p:cNvPr id="7" name="Footer Placeholder 14">
            <a:extLst>
              <a:ext uri="{FF2B5EF4-FFF2-40B4-BE49-F238E27FC236}">
                <a16:creationId xmlns:a16="http://schemas.microsoft.com/office/drawing/2014/main" id="{50458FC8-FFBD-4934-9915-F69ECDEE504C}"/>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1948DF88-A104-4628-A7AE-5FA1774999D3}"/>
              </a:ext>
            </a:extLst>
          </p:cNvPr>
          <p:cNvGrpSpPr/>
          <p:nvPr/>
        </p:nvGrpSpPr>
        <p:grpSpPr>
          <a:xfrm>
            <a:off x="4242821" y="497122"/>
            <a:ext cx="750534" cy="950677"/>
            <a:chOff x="7543800" y="3810000"/>
            <a:chExt cx="1143000" cy="1447800"/>
          </a:xfrm>
        </p:grpSpPr>
        <p:sp>
          <p:nvSpPr>
            <p:cNvPr id="9" name="Trapezoid 8">
              <a:extLst>
                <a:ext uri="{FF2B5EF4-FFF2-40B4-BE49-F238E27FC236}">
                  <a16:creationId xmlns:a16="http://schemas.microsoft.com/office/drawing/2014/main" id="{294070AB-B5AA-4509-AC59-E6CFAD3DC2E5}"/>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820854F5-3F1F-43ED-AA02-AD83707C5389}"/>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A5995252-75EF-4D3A-80E3-7FB1F5A0633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C377A4F0-03B9-497F-8FD9-FA83A39969F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7E232FEE-CCEA-4C80-814B-747AC0E7BD9A}"/>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8D9FF8A7-0D06-4865-A78A-E4A15071D97D}"/>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10C7F0B5-E322-499D-A7FA-A92DDE9650B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8FBFB02-C734-4E84-8796-A3B2B2E3196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9090158-4E1F-43AF-A38C-64CC5F15FF8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D22D698-7E98-4CEA-9EA2-4973F2287FD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A453FC6D-2261-457B-B199-849A0C95ED3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CBF880C-9D5B-43F0-83A8-D9638284CFD2}"/>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EAD5A7C7-A75D-481C-86A0-B3CB2BE78A36}"/>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2B87FF53-1684-41CA-B03C-66B9B4912FF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11D5815-113C-4C8F-B6BC-78E556252DF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1A3559B-44B7-40E3-A1B6-0B69CC78DFB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3B9F055-B2C1-412A-87DA-FCC2B8BA7EA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96CCEDFA-9707-46A5-AAA6-F6B25C4AAEE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92099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96258" y="265605"/>
          <a:ext cx="8641544" cy="6365267"/>
        </p:xfrm>
        <a:graphic>
          <a:graphicData uri="http://schemas.openxmlformats.org/drawingml/2006/table">
            <a:tbl>
              <a:tblPr firstRow="1" bandRow="1">
                <a:tableStyleId>{5940675A-B579-460E-94D1-54222C63F5DA}</a:tableStyleId>
              </a:tblPr>
              <a:tblGrid>
                <a:gridCol w="2160386">
                  <a:extLst>
                    <a:ext uri="{9D8B030D-6E8A-4147-A177-3AD203B41FA5}">
                      <a16:colId xmlns:a16="http://schemas.microsoft.com/office/drawing/2014/main" val="20000"/>
                    </a:ext>
                  </a:extLst>
                </a:gridCol>
                <a:gridCol w="2160386">
                  <a:extLst>
                    <a:ext uri="{9D8B030D-6E8A-4147-A177-3AD203B41FA5}">
                      <a16:colId xmlns:a16="http://schemas.microsoft.com/office/drawing/2014/main" val="20001"/>
                    </a:ext>
                  </a:extLst>
                </a:gridCol>
                <a:gridCol w="2160386">
                  <a:extLst>
                    <a:ext uri="{9D8B030D-6E8A-4147-A177-3AD203B41FA5}">
                      <a16:colId xmlns:a16="http://schemas.microsoft.com/office/drawing/2014/main" val="20002"/>
                    </a:ext>
                  </a:extLst>
                </a:gridCol>
                <a:gridCol w="2160386">
                  <a:extLst>
                    <a:ext uri="{9D8B030D-6E8A-4147-A177-3AD203B41FA5}">
                      <a16:colId xmlns:a16="http://schemas.microsoft.com/office/drawing/2014/main" val="20003"/>
                    </a:ext>
                  </a:extLst>
                </a:gridCol>
              </a:tblGrid>
              <a:tr h="1472424">
                <a:tc>
                  <a:txBody>
                    <a:bodyPr/>
                    <a:lstStyle/>
                    <a:p>
                      <a:endParaRPr lang="en-US" dirty="0"/>
                    </a:p>
                  </a:txBody>
                  <a:tcPr/>
                </a:tc>
                <a:tc>
                  <a:txBody>
                    <a:bodyPr/>
                    <a:lstStyle/>
                    <a:p>
                      <a:r>
                        <a:rPr lang="en-US" dirty="0"/>
                        <a:t>The Spiritual Background of the People</a:t>
                      </a:r>
                    </a:p>
                  </a:txBody>
                  <a:tcPr/>
                </a:tc>
                <a:tc>
                  <a:txBody>
                    <a:bodyPr/>
                    <a:lstStyle/>
                    <a:p>
                      <a:r>
                        <a:rPr lang="en-US" dirty="0"/>
                        <a:t>What the Lord Expected of the People</a:t>
                      </a:r>
                    </a:p>
                  </a:txBody>
                  <a:tcPr/>
                </a:tc>
                <a:tc>
                  <a:txBody>
                    <a:bodyPr/>
                    <a:lstStyle/>
                    <a:p>
                      <a:r>
                        <a:rPr lang="en-US" dirty="0"/>
                        <a:t>What the Lord promised the People</a:t>
                      </a:r>
                    </a:p>
                  </a:txBody>
                  <a:tcPr/>
                </a:tc>
                <a:extLst>
                  <a:ext uri="{0D108BD9-81ED-4DB2-BD59-A6C34878D82A}">
                    <a16:rowId xmlns:a16="http://schemas.microsoft.com/office/drawing/2014/main" val="10000"/>
                  </a:ext>
                </a:extLst>
              </a:tr>
              <a:tr h="2452972">
                <a:tc>
                  <a:txBody>
                    <a:bodyPr/>
                    <a:lstStyle/>
                    <a:p>
                      <a:r>
                        <a:rPr lang="en-US" dirty="0"/>
                        <a:t>Lamanites</a:t>
                      </a:r>
                    </a:p>
                    <a:p>
                      <a:r>
                        <a:rPr lang="en-US" dirty="0"/>
                        <a:t>Alma 9:14-17</a:t>
                      </a:r>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2439871">
                <a:tc>
                  <a:txBody>
                    <a:bodyPr/>
                    <a:lstStyle/>
                    <a:p>
                      <a:r>
                        <a:rPr lang="en-US" dirty="0"/>
                        <a:t>People of </a:t>
                      </a:r>
                      <a:r>
                        <a:rPr lang="en-US" dirty="0" err="1"/>
                        <a:t>Ammonihah</a:t>
                      </a:r>
                      <a:endParaRPr lang="en-US" dirty="0"/>
                    </a:p>
                    <a:p>
                      <a:r>
                        <a:rPr lang="en-US" dirty="0"/>
                        <a:t>Alma</a:t>
                      </a:r>
                      <a:r>
                        <a:rPr lang="en-US" baseline="0" dirty="0"/>
                        <a:t> 9:18-24</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87752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A4794-6B8F-4296-BA49-F12EF32C9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4800" y="6452681"/>
            <a:ext cx="3657600" cy="369332"/>
          </a:xfrm>
          <a:prstGeom prst="rect">
            <a:avLst/>
          </a:prstGeom>
          <a:noFill/>
        </p:spPr>
        <p:txBody>
          <a:bodyPr wrap="square" rtlCol="0">
            <a:spAutoFit/>
          </a:bodyPr>
          <a:lstStyle/>
          <a:p>
            <a:r>
              <a:rPr lang="en-US" dirty="0">
                <a:solidFill>
                  <a:schemeClr val="bg1"/>
                </a:solidFill>
              </a:rPr>
              <a:t>Alma 9:1-10</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atang" pitchFamily="18" charset="-127"/>
                <a:ea typeface="Batang" pitchFamily="18" charset="-127"/>
              </a:rPr>
              <a:t>What They Did Not Understand:</a:t>
            </a:r>
          </a:p>
        </p:txBody>
      </p:sp>
      <p:sp>
        <p:nvSpPr>
          <p:cNvPr id="7" name="TextBox 6"/>
          <p:cNvSpPr txBox="1"/>
          <p:nvPr/>
        </p:nvSpPr>
        <p:spPr>
          <a:xfrm>
            <a:off x="647699" y="975461"/>
            <a:ext cx="6200969" cy="2862322"/>
          </a:xfrm>
          <a:prstGeom prst="rect">
            <a:avLst/>
          </a:prstGeom>
          <a:noFill/>
        </p:spPr>
        <p:txBody>
          <a:bodyPr wrap="square" rtlCol="0">
            <a:spAutoFit/>
          </a:bodyPr>
          <a:lstStyle/>
          <a:p>
            <a:r>
              <a:rPr lang="en-US" sz="2000" dirty="0">
                <a:solidFill>
                  <a:schemeClr val="bg1"/>
                </a:solidFill>
              </a:rPr>
              <a:t>The prophecy that the Lord would destroy the city one day--‘knew not that the earth should pass away’</a:t>
            </a:r>
          </a:p>
          <a:p>
            <a:endParaRPr lang="en-US" sz="2000" dirty="0">
              <a:solidFill>
                <a:schemeClr val="bg1"/>
              </a:solidFill>
            </a:endParaRPr>
          </a:p>
          <a:p>
            <a:r>
              <a:rPr lang="en-US" sz="2000" dirty="0">
                <a:solidFill>
                  <a:schemeClr val="bg1"/>
                </a:solidFill>
              </a:rPr>
              <a:t>They had forgotten ‘the tradition of their fathers’</a:t>
            </a:r>
          </a:p>
          <a:p>
            <a:endParaRPr lang="en-US" sz="2000" dirty="0">
              <a:solidFill>
                <a:schemeClr val="bg1"/>
              </a:solidFill>
            </a:endParaRPr>
          </a:p>
          <a:p>
            <a:r>
              <a:rPr lang="en-US" sz="2000" dirty="0">
                <a:solidFill>
                  <a:schemeClr val="bg1"/>
                </a:solidFill>
              </a:rPr>
              <a:t>They had forgotten the commandments of God</a:t>
            </a:r>
          </a:p>
          <a:p>
            <a:endParaRPr lang="en-US" sz="2000" dirty="0">
              <a:solidFill>
                <a:schemeClr val="bg1"/>
              </a:solidFill>
            </a:endParaRPr>
          </a:p>
          <a:p>
            <a:r>
              <a:rPr lang="en-US" sz="2000" dirty="0">
                <a:solidFill>
                  <a:schemeClr val="bg1"/>
                </a:solidFill>
              </a:rPr>
              <a:t>They had forgotten  how they had been delivered out of the hands of their enemies</a:t>
            </a:r>
          </a:p>
        </p:txBody>
      </p:sp>
      <p:sp>
        <p:nvSpPr>
          <p:cNvPr id="10" name="TextBox 9"/>
          <p:cNvSpPr txBox="1"/>
          <p:nvPr/>
        </p:nvSpPr>
        <p:spPr>
          <a:xfrm>
            <a:off x="5600700" y="4209109"/>
            <a:ext cx="6896100" cy="2246769"/>
          </a:xfrm>
          <a:prstGeom prst="rect">
            <a:avLst/>
          </a:prstGeom>
          <a:noFill/>
        </p:spPr>
        <p:txBody>
          <a:bodyPr wrap="square" rtlCol="0">
            <a:spAutoFit/>
          </a:bodyPr>
          <a:lstStyle/>
          <a:p>
            <a:r>
              <a:rPr lang="en-US" sz="2000" dirty="0">
                <a:solidFill>
                  <a:srgbClr val="FFFF00"/>
                </a:solidFill>
              </a:rPr>
              <a:t>What are some reasons you forget what you have learned?</a:t>
            </a:r>
          </a:p>
          <a:p>
            <a:endParaRPr lang="en-US" sz="2000" dirty="0">
              <a:solidFill>
                <a:srgbClr val="FFFF00"/>
              </a:solidFill>
            </a:endParaRPr>
          </a:p>
          <a:p>
            <a:r>
              <a:rPr lang="en-US" sz="2000" dirty="0">
                <a:solidFill>
                  <a:schemeClr val="bg1"/>
                </a:solidFill>
              </a:rPr>
              <a:t>Too young</a:t>
            </a:r>
          </a:p>
          <a:p>
            <a:r>
              <a:rPr lang="en-US" sz="2000" dirty="0">
                <a:solidFill>
                  <a:schemeClr val="bg1"/>
                </a:solidFill>
              </a:rPr>
              <a:t>Not paying attention…focused on other things</a:t>
            </a:r>
          </a:p>
          <a:p>
            <a:r>
              <a:rPr lang="en-US" sz="2000" dirty="0">
                <a:solidFill>
                  <a:schemeClr val="bg1"/>
                </a:solidFill>
              </a:rPr>
              <a:t>Struggling with you testimony and faith</a:t>
            </a:r>
          </a:p>
          <a:p>
            <a:r>
              <a:rPr lang="en-US" sz="2000" dirty="0">
                <a:solidFill>
                  <a:schemeClr val="bg1"/>
                </a:solidFill>
              </a:rPr>
              <a:t>Not being patient with yourself, others, and Heavenly Father</a:t>
            </a:r>
          </a:p>
          <a:p>
            <a:r>
              <a:rPr lang="en-US" sz="2000" dirty="0">
                <a:solidFill>
                  <a:schemeClr val="bg1"/>
                </a:solidFill>
              </a:rPr>
              <a:t>Not praying for the Holy Spirit</a:t>
            </a:r>
          </a:p>
        </p:txBody>
      </p:sp>
      <p:pic>
        <p:nvPicPr>
          <p:cNvPr id="3" name="Picture 2">
            <a:extLst>
              <a:ext uri="{FF2B5EF4-FFF2-40B4-BE49-F238E27FC236}">
                <a16:creationId xmlns:a16="http://schemas.microsoft.com/office/drawing/2014/main" id="{63607085-3669-4028-B5DD-08C518BF6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114917"/>
            <a:ext cx="2325363" cy="2060629"/>
          </a:xfrm>
          <a:prstGeom prst="rect">
            <a:avLst/>
          </a:prstGeom>
        </p:spPr>
      </p:pic>
      <p:pic>
        <p:nvPicPr>
          <p:cNvPr id="11" name="Picture 10">
            <a:extLst>
              <a:ext uri="{FF2B5EF4-FFF2-40B4-BE49-F238E27FC236}">
                <a16:creationId xmlns:a16="http://schemas.microsoft.com/office/drawing/2014/main" id="{4541E080-8326-446A-A48F-2D3CCA820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5282" y="1132654"/>
            <a:ext cx="4702628" cy="2674333"/>
          </a:xfrm>
          <a:prstGeom prst="rect">
            <a:avLst/>
          </a:prstGeom>
        </p:spPr>
      </p:pic>
    </p:spTree>
    <p:extLst>
      <p:ext uri="{BB962C8B-B14F-4D97-AF65-F5344CB8AC3E}">
        <p14:creationId xmlns:p14="http://schemas.microsoft.com/office/powerpoint/2010/main" val="14605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512D16F-C64C-4536-99BC-B6D6B8771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038600" y="609600"/>
            <a:ext cx="2133600" cy="1752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Spiritual Background of the People</a:t>
            </a:r>
          </a:p>
        </p:txBody>
      </p:sp>
      <p:sp>
        <p:nvSpPr>
          <p:cNvPr id="7" name="Rectangle 6"/>
          <p:cNvSpPr/>
          <p:nvPr/>
        </p:nvSpPr>
        <p:spPr>
          <a:xfrm>
            <a:off x="6197600" y="609600"/>
            <a:ext cx="2133600" cy="1752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the Lord Expected of the People</a:t>
            </a:r>
          </a:p>
        </p:txBody>
      </p:sp>
      <p:sp>
        <p:nvSpPr>
          <p:cNvPr id="8" name="Rectangle 7"/>
          <p:cNvSpPr/>
          <p:nvPr/>
        </p:nvSpPr>
        <p:spPr>
          <a:xfrm>
            <a:off x="8331200" y="609600"/>
            <a:ext cx="2133600" cy="1752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the Lord Promised the People</a:t>
            </a:r>
          </a:p>
        </p:txBody>
      </p:sp>
      <p:sp>
        <p:nvSpPr>
          <p:cNvPr id="9" name="Rectangle 8"/>
          <p:cNvSpPr/>
          <p:nvPr/>
        </p:nvSpPr>
        <p:spPr>
          <a:xfrm>
            <a:off x="1905000" y="2362200"/>
            <a:ext cx="2133600" cy="1752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Lamanites</a:t>
            </a:r>
          </a:p>
          <a:p>
            <a:pPr algn="ctr"/>
            <a:r>
              <a:rPr lang="en-US" sz="2400" dirty="0"/>
              <a:t>Alma 9:14-17</a:t>
            </a:r>
          </a:p>
        </p:txBody>
      </p:sp>
      <p:sp>
        <p:nvSpPr>
          <p:cNvPr id="10" name="Rectangle 9"/>
          <p:cNvSpPr/>
          <p:nvPr/>
        </p:nvSpPr>
        <p:spPr>
          <a:xfrm>
            <a:off x="1905000" y="4114800"/>
            <a:ext cx="2133600" cy="1752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People of </a:t>
            </a:r>
            <a:r>
              <a:rPr lang="en-US" sz="2400" dirty="0" err="1"/>
              <a:t>Ammonihah</a:t>
            </a:r>
            <a:endParaRPr lang="en-US" sz="2400" dirty="0"/>
          </a:p>
          <a:p>
            <a:pPr algn="ctr"/>
            <a:r>
              <a:rPr lang="en-US" sz="2400" dirty="0"/>
              <a:t>Alma 9:18-24</a:t>
            </a:r>
          </a:p>
        </p:txBody>
      </p:sp>
      <p:sp>
        <p:nvSpPr>
          <p:cNvPr id="11" name="Rectangle 10"/>
          <p:cNvSpPr/>
          <p:nvPr/>
        </p:nvSpPr>
        <p:spPr>
          <a:xfrm>
            <a:off x="4038600" y="2362200"/>
            <a:ext cx="2133600" cy="1752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Cut off from Lord</a:t>
            </a:r>
          </a:p>
        </p:txBody>
      </p:sp>
      <p:sp>
        <p:nvSpPr>
          <p:cNvPr id="12" name="Rectangle 11"/>
          <p:cNvSpPr/>
          <p:nvPr/>
        </p:nvSpPr>
        <p:spPr>
          <a:xfrm>
            <a:off x="6172200" y="2362200"/>
            <a:ext cx="2133600" cy="1752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They will learn of their incorrect traditions and repent</a:t>
            </a:r>
          </a:p>
        </p:txBody>
      </p:sp>
      <p:sp>
        <p:nvSpPr>
          <p:cNvPr id="13" name="Rectangle 12"/>
          <p:cNvSpPr/>
          <p:nvPr/>
        </p:nvSpPr>
        <p:spPr>
          <a:xfrm>
            <a:off x="8331200" y="2362200"/>
            <a:ext cx="2133600" cy="1752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Lord will be more merciful and prolong their existence</a:t>
            </a:r>
          </a:p>
        </p:txBody>
      </p:sp>
      <p:sp>
        <p:nvSpPr>
          <p:cNvPr id="14" name="Rectangle 13"/>
          <p:cNvSpPr/>
          <p:nvPr/>
        </p:nvSpPr>
        <p:spPr>
          <a:xfrm>
            <a:off x="4038600" y="4114800"/>
            <a:ext cx="2133600" cy="1752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They knew of the commandments but did not keep them</a:t>
            </a:r>
          </a:p>
        </p:txBody>
      </p:sp>
      <p:sp>
        <p:nvSpPr>
          <p:cNvPr id="15" name="Rectangle 14"/>
          <p:cNvSpPr/>
          <p:nvPr/>
        </p:nvSpPr>
        <p:spPr>
          <a:xfrm>
            <a:off x="6172200" y="4114800"/>
            <a:ext cx="2133600" cy="1752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 not live in their iniquities, and repent</a:t>
            </a:r>
          </a:p>
        </p:txBody>
      </p:sp>
      <p:sp>
        <p:nvSpPr>
          <p:cNvPr id="16" name="Rectangle 15"/>
          <p:cNvSpPr/>
          <p:nvPr/>
        </p:nvSpPr>
        <p:spPr>
          <a:xfrm>
            <a:off x="8305800" y="4114800"/>
            <a:ext cx="2159000" cy="1752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He would send the Lamanites upon them if they did not repent</a:t>
            </a:r>
          </a:p>
        </p:txBody>
      </p:sp>
      <p:sp>
        <p:nvSpPr>
          <p:cNvPr id="18" name="TextBox 17"/>
          <p:cNvSpPr txBox="1"/>
          <p:nvPr/>
        </p:nvSpPr>
        <p:spPr>
          <a:xfrm>
            <a:off x="335902" y="390436"/>
            <a:ext cx="3702698" cy="1569660"/>
          </a:xfrm>
          <a:prstGeom prst="rect">
            <a:avLst/>
          </a:prstGeom>
          <a:noFill/>
        </p:spPr>
        <p:txBody>
          <a:bodyPr wrap="square" rtlCol="0">
            <a:spAutoFit/>
          </a:bodyPr>
          <a:lstStyle/>
          <a:p>
            <a:r>
              <a:rPr lang="en-US" sz="2400" dirty="0">
                <a:solidFill>
                  <a:schemeClr val="bg1"/>
                </a:solidFill>
              </a:rPr>
              <a:t>The difference between the Lamanites and the People of </a:t>
            </a:r>
            <a:r>
              <a:rPr lang="en-US" sz="2400" dirty="0" err="1">
                <a:solidFill>
                  <a:schemeClr val="bg1"/>
                </a:solidFill>
              </a:rPr>
              <a:t>Ammonihah</a:t>
            </a:r>
            <a:r>
              <a:rPr lang="en-US" sz="2400" dirty="0">
                <a:solidFill>
                  <a:schemeClr val="bg1"/>
                </a:solidFill>
              </a:rPr>
              <a:t> in their dealings with the Lord</a:t>
            </a:r>
          </a:p>
        </p:txBody>
      </p:sp>
      <p:sp>
        <p:nvSpPr>
          <p:cNvPr id="19" name="TextBox 18"/>
          <p:cNvSpPr txBox="1"/>
          <p:nvPr/>
        </p:nvSpPr>
        <p:spPr>
          <a:xfrm>
            <a:off x="76200" y="6488668"/>
            <a:ext cx="3657600" cy="369332"/>
          </a:xfrm>
          <a:prstGeom prst="rect">
            <a:avLst/>
          </a:prstGeom>
          <a:noFill/>
        </p:spPr>
        <p:txBody>
          <a:bodyPr wrap="square" rtlCol="0">
            <a:spAutoFit/>
          </a:bodyPr>
          <a:lstStyle/>
          <a:p>
            <a:r>
              <a:rPr lang="en-US" dirty="0">
                <a:solidFill>
                  <a:schemeClr val="bg1"/>
                </a:solidFill>
              </a:rPr>
              <a:t>Alma 9:14-24</a:t>
            </a:r>
          </a:p>
        </p:txBody>
      </p:sp>
    </p:spTree>
    <p:extLst>
      <p:ext uri="{BB962C8B-B14F-4D97-AF65-F5344CB8AC3E}">
        <p14:creationId xmlns:p14="http://schemas.microsoft.com/office/powerpoint/2010/main" val="54758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3437EA9-D25B-4997-AD17-24760FEAC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376481"/>
            <a:ext cx="3657600" cy="369332"/>
          </a:xfrm>
          <a:prstGeom prst="rect">
            <a:avLst/>
          </a:prstGeom>
          <a:noFill/>
        </p:spPr>
        <p:txBody>
          <a:bodyPr wrap="square" rtlCol="0">
            <a:spAutoFit/>
          </a:bodyPr>
          <a:lstStyle/>
          <a:p>
            <a:r>
              <a:rPr lang="en-US" dirty="0">
                <a:solidFill>
                  <a:schemeClr val="bg1"/>
                </a:solidFill>
              </a:rPr>
              <a:t>Alma 9:19-24</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atang" pitchFamily="18" charset="-127"/>
                <a:ea typeface="Batang" pitchFamily="18" charset="-127"/>
              </a:rPr>
              <a:t>Higher Expectations</a:t>
            </a:r>
          </a:p>
        </p:txBody>
      </p:sp>
      <p:sp>
        <p:nvSpPr>
          <p:cNvPr id="7" name="TextBox 6"/>
          <p:cNvSpPr txBox="1"/>
          <p:nvPr/>
        </p:nvSpPr>
        <p:spPr>
          <a:xfrm>
            <a:off x="5995988" y="5545484"/>
            <a:ext cx="4648200" cy="830997"/>
          </a:xfrm>
          <a:prstGeom prst="rect">
            <a:avLst/>
          </a:prstGeom>
          <a:noFill/>
        </p:spPr>
        <p:txBody>
          <a:bodyPr wrap="square" rtlCol="0">
            <a:spAutoFit/>
          </a:bodyPr>
          <a:lstStyle/>
          <a:p>
            <a:pPr algn="ctr"/>
            <a:r>
              <a:rPr lang="en-US" sz="2400" dirty="0">
                <a:solidFill>
                  <a:srgbClr val="FFFF00"/>
                </a:solidFill>
              </a:rPr>
              <a:t>The more you know, the more you will be held accountable for</a:t>
            </a:r>
          </a:p>
        </p:txBody>
      </p:sp>
      <p:grpSp>
        <p:nvGrpSpPr>
          <p:cNvPr id="8" name="Group 7"/>
          <p:cNvGrpSpPr/>
          <p:nvPr/>
        </p:nvGrpSpPr>
        <p:grpSpPr>
          <a:xfrm>
            <a:off x="5995988" y="1027703"/>
            <a:ext cx="4876800" cy="1447800"/>
            <a:chOff x="965200" y="2286000"/>
            <a:chExt cx="7315200" cy="2743200"/>
          </a:xfrm>
        </p:grpSpPr>
        <p:grpSp>
          <p:nvGrpSpPr>
            <p:cNvPr id="9" name="Group 18"/>
            <p:cNvGrpSpPr/>
            <p:nvPr/>
          </p:nvGrpSpPr>
          <p:grpSpPr>
            <a:xfrm>
              <a:off x="965200" y="2286000"/>
              <a:ext cx="7315200" cy="2743200"/>
              <a:chOff x="965200" y="2286000"/>
              <a:chExt cx="7379144"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17600" y="2514600"/>
              <a:ext cx="7010400" cy="1924414"/>
            </a:xfrm>
            <a:prstGeom prst="rect">
              <a:avLst/>
            </a:prstGeom>
            <a:noFill/>
          </p:spPr>
          <p:txBody>
            <a:bodyPr wrap="square" rtlCol="0">
              <a:spAutoFit/>
            </a:bodyPr>
            <a:lstStyle/>
            <a:p>
              <a:pPr algn="ctr"/>
              <a:r>
                <a:rPr lang="en-US" sz="2000" dirty="0">
                  <a:solidFill>
                    <a:schemeClr val="bg1"/>
                  </a:solidFill>
                </a:rPr>
                <a:t>The Lord expects greater obedience from those who have received the knowledge and blessings of the gospel</a:t>
              </a:r>
            </a:p>
          </p:txBody>
        </p:sp>
      </p:grpSp>
      <p:sp>
        <p:nvSpPr>
          <p:cNvPr id="17" name="TextBox 16"/>
          <p:cNvSpPr txBox="1"/>
          <p:nvPr/>
        </p:nvSpPr>
        <p:spPr>
          <a:xfrm>
            <a:off x="486834" y="1266104"/>
            <a:ext cx="5173186" cy="2031325"/>
          </a:xfrm>
          <a:prstGeom prst="rect">
            <a:avLst/>
          </a:prstGeom>
          <a:noFill/>
        </p:spPr>
        <p:txBody>
          <a:bodyPr wrap="square" rtlCol="0">
            <a:spAutoFit/>
          </a:bodyPr>
          <a:lstStyle/>
          <a:p>
            <a:r>
              <a:rPr lang="en-US" dirty="0">
                <a:solidFill>
                  <a:schemeClr val="bg1"/>
                </a:solidFill>
              </a:rPr>
              <a:t>For Those Who: sin against the light</a:t>
            </a:r>
          </a:p>
          <a:p>
            <a:endParaRPr lang="en-US" dirty="0">
              <a:solidFill>
                <a:schemeClr val="bg1"/>
              </a:solidFill>
            </a:endParaRPr>
          </a:p>
          <a:p>
            <a:r>
              <a:rPr lang="en-US" dirty="0">
                <a:solidFill>
                  <a:schemeClr val="bg1"/>
                </a:solidFill>
              </a:rPr>
              <a:t>For Those Who: walk in paths of wickedness when one has been enlightened by the spirit, has enjoyed its gifts, and has been heir to the promises of the Almighty—is to place oneself in a precarious position. </a:t>
            </a:r>
          </a:p>
          <a:p>
            <a:endParaRPr lang="en-US" dirty="0">
              <a:solidFill>
                <a:schemeClr val="bg1"/>
              </a:solidFill>
            </a:endParaRPr>
          </a:p>
        </p:txBody>
      </p:sp>
      <p:sp>
        <p:nvSpPr>
          <p:cNvPr id="19" name="TextBox 18"/>
          <p:cNvSpPr txBox="1"/>
          <p:nvPr/>
        </p:nvSpPr>
        <p:spPr>
          <a:xfrm>
            <a:off x="6419850" y="2957022"/>
            <a:ext cx="3352800" cy="2246769"/>
          </a:xfrm>
          <a:prstGeom prst="rect">
            <a:avLst/>
          </a:prstGeom>
          <a:noFill/>
        </p:spPr>
        <p:txBody>
          <a:bodyPr wrap="square" rtlCol="0">
            <a:spAutoFit/>
          </a:bodyPr>
          <a:lstStyle/>
          <a:p>
            <a:r>
              <a:rPr lang="en-US" sz="2000" i="1" dirty="0">
                <a:solidFill>
                  <a:schemeClr val="bg1"/>
                </a:solidFill>
              </a:rPr>
              <a:t>“For of him unto whom much is given much is required; and he who sins against the greater light shall receive the greater condemnation.”</a:t>
            </a:r>
          </a:p>
          <a:p>
            <a:r>
              <a:rPr lang="en-US" sz="2000" i="1" dirty="0">
                <a:solidFill>
                  <a:schemeClr val="bg1"/>
                </a:solidFill>
              </a:rPr>
              <a:t>D&amp;C 82:3</a:t>
            </a:r>
          </a:p>
        </p:txBody>
      </p:sp>
      <p:pic>
        <p:nvPicPr>
          <p:cNvPr id="3" name="Picture 2">
            <a:extLst>
              <a:ext uri="{FF2B5EF4-FFF2-40B4-BE49-F238E27FC236}">
                <a16:creationId xmlns:a16="http://schemas.microsoft.com/office/drawing/2014/main" id="{7C2F9BCC-A6EF-4B2E-8D4F-5A63E6C1D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543" y="3134586"/>
            <a:ext cx="2963732" cy="3426561"/>
          </a:xfrm>
          <a:prstGeom prst="rect">
            <a:avLst/>
          </a:prstGeom>
        </p:spPr>
      </p:pic>
    </p:spTree>
    <p:extLst>
      <p:ext uri="{BB962C8B-B14F-4D97-AF65-F5344CB8AC3E}">
        <p14:creationId xmlns:p14="http://schemas.microsoft.com/office/powerpoint/2010/main" val="90766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DFF33E-5CC0-4C76-AD67-D0D989671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681120" y="711946"/>
            <a:ext cx="4572000" cy="2554545"/>
          </a:xfrm>
          <a:prstGeom prst="rect">
            <a:avLst/>
          </a:prstGeom>
        </p:spPr>
        <p:txBody>
          <a:bodyPr>
            <a:spAutoFit/>
          </a:bodyPr>
          <a:lstStyle/>
          <a:p>
            <a:pPr fontAlgn="base"/>
            <a:r>
              <a:rPr lang="en-US" sz="2000" i="1" dirty="0">
                <a:solidFill>
                  <a:schemeClr val="bg1"/>
                </a:solidFill>
              </a:rPr>
              <a:t>We are unique.</a:t>
            </a:r>
            <a:r>
              <a:rPr lang="en-US" sz="2000" dirty="0">
                <a:solidFill>
                  <a:schemeClr val="bg1"/>
                </a:solidFill>
              </a:rPr>
              <a:t> We are unique because of our covenants, our spiritual privileges, and the responsibilities attached to both. We are endowed with power and gifted with the Holy Ghost. We have a </a:t>
            </a:r>
            <a:r>
              <a:rPr lang="en-US" sz="2000" i="1" dirty="0">
                <a:solidFill>
                  <a:schemeClr val="bg1"/>
                </a:solidFill>
              </a:rPr>
              <a:t>living</a:t>
            </a:r>
            <a:r>
              <a:rPr lang="en-US" sz="2000" dirty="0">
                <a:solidFill>
                  <a:schemeClr val="bg1"/>
                </a:solidFill>
              </a:rPr>
              <a:t> prophet to guide us, ordinances that bind us to the Lord and to each other, and the power of the priesthood in our midst. </a:t>
            </a:r>
          </a:p>
        </p:txBody>
      </p:sp>
      <p:pic>
        <p:nvPicPr>
          <p:cNvPr id="5" name="Picture 4">
            <a:extLst>
              <a:ext uri="{FF2B5EF4-FFF2-40B4-BE49-F238E27FC236}">
                <a16:creationId xmlns:a16="http://schemas.microsoft.com/office/drawing/2014/main" id="{DF4009EC-5240-45FD-8E4D-B7D1AE2B8250}"/>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87828" y="390539"/>
            <a:ext cx="2505464" cy="2857500"/>
          </a:xfrm>
          <a:prstGeom prst="rect">
            <a:avLst/>
          </a:prstGeom>
        </p:spPr>
      </p:pic>
      <p:pic>
        <p:nvPicPr>
          <p:cNvPr id="8" name="Picture 7">
            <a:extLst>
              <a:ext uri="{FF2B5EF4-FFF2-40B4-BE49-F238E27FC236}">
                <a16:creationId xmlns:a16="http://schemas.microsoft.com/office/drawing/2014/main" id="{74EE6E4E-48F7-4AEC-BCA1-8EA66B29E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0609" y="293769"/>
            <a:ext cx="3333750" cy="3390900"/>
          </a:xfrm>
          <a:prstGeom prst="rect">
            <a:avLst/>
          </a:prstGeom>
        </p:spPr>
      </p:pic>
      <p:pic>
        <p:nvPicPr>
          <p:cNvPr id="10" name="Picture 9">
            <a:extLst>
              <a:ext uri="{FF2B5EF4-FFF2-40B4-BE49-F238E27FC236}">
                <a16:creationId xmlns:a16="http://schemas.microsoft.com/office/drawing/2014/main" id="{339B2FD8-A63B-49DF-B847-985FA404238C}"/>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959429" y="4298743"/>
            <a:ext cx="1671540" cy="2361959"/>
          </a:xfrm>
          <a:prstGeom prst="rect">
            <a:avLst/>
          </a:prstGeom>
        </p:spPr>
      </p:pic>
      <p:sp>
        <p:nvSpPr>
          <p:cNvPr id="11" name="Rectangle 10">
            <a:extLst>
              <a:ext uri="{FF2B5EF4-FFF2-40B4-BE49-F238E27FC236}">
                <a16:creationId xmlns:a16="http://schemas.microsoft.com/office/drawing/2014/main" id="{47E3C1F7-6045-4308-9282-9938DA4D5073}"/>
              </a:ext>
            </a:extLst>
          </p:cNvPr>
          <p:cNvSpPr/>
          <p:nvPr/>
        </p:nvSpPr>
        <p:spPr>
          <a:xfrm>
            <a:off x="3798920" y="4746641"/>
            <a:ext cx="6096000" cy="1754326"/>
          </a:xfrm>
          <a:prstGeom prst="rect">
            <a:avLst/>
          </a:prstGeom>
        </p:spPr>
        <p:txBody>
          <a:bodyPr>
            <a:spAutoFit/>
          </a:bodyPr>
          <a:lstStyle/>
          <a:p>
            <a:pPr fontAlgn="base"/>
            <a:r>
              <a:rPr lang="en-US" dirty="0">
                <a:solidFill>
                  <a:schemeClr val="bg1"/>
                </a:solidFill>
              </a:rPr>
              <a:t>We understand where we stand in the great plan of happiness. And we know that God is our Father and that His Son is our unfailing Advocate.</a:t>
            </a:r>
          </a:p>
          <a:p>
            <a:pPr fontAlgn="base"/>
            <a:r>
              <a:rPr lang="en-US" dirty="0">
                <a:solidFill>
                  <a:schemeClr val="bg1"/>
                </a:solidFill>
              </a:rPr>
              <a:t>“With these privileges comes great responsibility, for ‘unto whom much is given much is required’”</a:t>
            </a:r>
          </a:p>
          <a:p>
            <a:pPr fontAlgn="base"/>
            <a:r>
              <a:rPr lang="en-US" dirty="0">
                <a:solidFill>
                  <a:schemeClr val="bg1"/>
                </a:solidFill>
              </a:rPr>
              <a:t> Sheri </a:t>
            </a:r>
            <a:r>
              <a:rPr lang="en-US" dirty="0" err="1">
                <a:solidFill>
                  <a:schemeClr val="bg1"/>
                </a:solidFill>
              </a:rPr>
              <a:t>L.Dew</a:t>
            </a:r>
            <a:endParaRPr lang="en-US" dirty="0"/>
          </a:p>
        </p:txBody>
      </p:sp>
    </p:spTree>
    <p:extLst>
      <p:ext uri="{BB962C8B-B14F-4D97-AF65-F5344CB8AC3E}">
        <p14:creationId xmlns:p14="http://schemas.microsoft.com/office/powerpoint/2010/main" val="239258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251778-74E0-4E4F-AD40-7797522CA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32333" y="6357938"/>
            <a:ext cx="3657600" cy="369332"/>
          </a:xfrm>
          <a:prstGeom prst="rect">
            <a:avLst/>
          </a:prstGeom>
          <a:noFill/>
        </p:spPr>
        <p:txBody>
          <a:bodyPr wrap="square" rtlCol="0">
            <a:spAutoFit/>
          </a:bodyPr>
          <a:lstStyle/>
          <a:p>
            <a:r>
              <a:rPr lang="en-US" dirty="0">
                <a:solidFill>
                  <a:schemeClr val="bg1"/>
                </a:solidFill>
              </a:rPr>
              <a:t>Alma 9:20-21</a:t>
            </a:r>
          </a:p>
        </p:txBody>
      </p:sp>
      <p:sp>
        <p:nvSpPr>
          <p:cNvPr id="6" name="TextBox 5"/>
          <p:cNvSpPr txBox="1"/>
          <p:nvPr/>
        </p:nvSpPr>
        <p:spPr>
          <a:xfrm>
            <a:off x="1524000" y="0"/>
            <a:ext cx="9144000" cy="830997"/>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Highly Favored People</a:t>
            </a:r>
          </a:p>
        </p:txBody>
      </p:sp>
      <p:sp>
        <p:nvSpPr>
          <p:cNvPr id="7" name="TextBox 6"/>
          <p:cNvSpPr txBox="1"/>
          <p:nvPr/>
        </p:nvSpPr>
        <p:spPr>
          <a:xfrm>
            <a:off x="3750905" y="1226935"/>
            <a:ext cx="6410131" cy="4801314"/>
          </a:xfrm>
          <a:prstGeom prst="rect">
            <a:avLst/>
          </a:prstGeom>
          <a:noFill/>
        </p:spPr>
        <p:txBody>
          <a:bodyPr wrap="square" rtlCol="0">
            <a:spAutoFit/>
          </a:bodyPr>
          <a:lstStyle/>
          <a:p>
            <a:r>
              <a:rPr lang="en-US" dirty="0">
                <a:solidFill>
                  <a:schemeClr val="bg1"/>
                </a:solidFill>
              </a:rPr>
              <a:t>They were visited by the Spirit of God</a:t>
            </a:r>
          </a:p>
          <a:p>
            <a:endParaRPr lang="en-US" dirty="0">
              <a:solidFill>
                <a:schemeClr val="bg1"/>
              </a:solidFill>
            </a:endParaRPr>
          </a:p>
          <a:p>
            <a:r>
              <a:rPr lang="en-US" dirty="0">
                <a:solidFill>
                  <a:schemeClr val="bg1"/>
                </a:solidFill>
              </a:rPr>
              <a:t>They conversed with angels</a:t>
            </a:r>
          </a:p>
          <a:p>
            <a:endParaRPr lang="en-US" dirty="0">
              <a:solidFill>
                <a:schemeClr val="bg1"/>
              </a:solidFill>
            </a:endParaRPr>
          </a:p>
          <a:p>
            <a:r>
              <a:rPr lang="en-US" dirty="0">
                <a:solidFill>
                  <a:schemeClr val="bg1"/>
                </a:solidFill>
              </a:rPr>
              <a:t>They were spoken unto by the voice of the Lord</a:t>
            </a:r>
          </a:p>
          <a:p>
            <a:endParaRPr lang="en-US" dirty="0">
              <a:solidFill>
                <a:schemeClr val="bg1"/>
              </a:solidFill>
            </a:endParaRPr>
          </a:p>
          <a:p>
            <a:r>
              <a:rPr lang="en-US" dirty="0">
                <a:solidFill>
                  <a:schemeClr val="bg1"/>
                </a:solidFill>
              </a:rPr>
              <a:t>They had the spirit of prophecy</a:t>
            </a:r>
          </a:p>
          <a:p>
            <a:endParaRPr lang="en-US" dirty="0">
              <a:solidFill>
                <a:schemeClr val="bg1"/>
              </a:solidFill>
            </a:endParaRPr>
          </a:p>
          <a:p>
            <a:r>
              <a:rPr lang="en-US" dirty="0">
                <a:solidFill>
                  <a:schemeClr val="bg1"/>
                </a:solidFill>
              </a:rPr>
              <a:t>They had the spirit of revelation</a:t>
            </a:r>
          </a:p>
          <a:p>
            <a:endParaRPr lang="en-US" dirty="0">
              <a:solidFill>
                <a:schemeClr val="bg1"/>
              </a:solidFill>
            </a:endParaRPr>
          </a:p>
          <a:p>
            <a:r>
              <a:rPr lang="en-US" dirty="0">
                <a:solidFill>
                  <a:schemeClr val="bg1"/>
                </a:solidFill>
              </a:rPr>
              <a:t>They had the gift of speaking with tongues</a:t>
            </a:r>
          </a:p>
          <a:p>
            <a:endParaRPr lang="en-US" dirty="0">
              <a:solidFill>
                <a:schemeClr val="bg1"/>
              </a:solidFill>
            </a:endParaRPr>
          </a:p>
          <a:p>
            <a:r>
              <a:rPr lang="en-US" dirty="0">
                <a:solidFill>
                  <a:schemeClr val="bg1"/>
                </a:solidFill>
              </a:rPr>
              <a:t>They had the gift of preaching</a:t>
            </a:r>
          </a:p>
          <a:p>
            <a:endParaRPr lang="en-US" dirty="0">
              <a:solidFill>
                <a:schemeClr val="bg1"/>
              </a:solidFill>
            </a:endParaRPr>
          </a:p>
          <a:p>
            <a:r>
              <a:rPr lang="en-US" dirty="0">
                <a:solidFill>
                  <a:schemeClr val="bg1"/>
                </a:solidFill>
              </a:rPr>
              <a:t>They had the gift of the Holy Ghost</a:t>
            </a:r>
          </a:p>
          <a:p>
            <a:endParaRPr lang="en-US" dirty="0">
              <a:solidFill>
                <a:schemeClr val="bg1"/>
              </a:solidFill>
            </a:endParaRPr>
          </a:p>
          <a:p>
            <a:r>
              <a:rPr lang="en-US" dirty="0">
                <a:solidFill>
                  <a:schemeClr val="bg1"/>
                </a:solidFill>
              </a:rPr>
              <a:t>They had the gift of translation</a:t>
            </a:r>
          </a:p>
        </p:txBody>
      </p:sp>
      <p:pic>
        <p:nvPicPr>
          <p:cNvPr id="3" name="Picture 2">
            <a:extLst>
              <a:ext uri="{FF2B5EF4-FFF2-40B4-BE49-F238E27FC236}">
                <a16:creationId xmlns:a16="http://schemas.microsoft.com/office/drawing/2014/main" id="{D52B3687-6447-413D-AA58-5650B6459819}"/>
              </a:ext>
            </a:extLst>
          </p:cNvPr>
          <p:cNvPicPr>
            <a:picLocks noChangeAspect="1"/>
          </p:cNvPicPr>
          <p:nvPr/>
        </p:nvPicPr>
        <p:blipFill>
          <a:blip r:embed="rId3">
            <a:grayscl/>
            <a:extLst>
              <a:ext uri="{BEBA8EAE-BF5A-486C-A8C5-ECC9F3942E4B}">
                <a14:imgProps xmlns:a14="http://schemas.microsoft.com/office/drawing/2010/main">
                  <a14:imgLayer r:embed="rId4">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640928" y="1282299"/>
            <a:ext cx="2840410" cy="2345293"/>
          </a:xfrm>
          <a:prstGeom prst="rect">
            <a:avLst/>
          </a:prstGeom>
        </p:spPr>
      </p:pic>
      <p:pic>
        <p:nvPicPr>
          <p:cNvPr id="10" name="Picture 9">
            <a:extLst>
              <a:ext uri="{FF2B5EF4-FFF2-40B4-BE49-F238E27FC236}">
                <a16:creationId xmlns:a16="http://schemas.microsoft.com/office/drawing/2014/main" id="{2EBF2372-0377-48B6-8DA3-40E46FEDDDD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982192" y="3815834"/>
            <a:ext cx="3790950" cy="2857500"/>
          </a:xfrm>
          <a:prstGeom prst="rect">
            <a:avLst/>
          </a:prstGeom>
        </p:spPr>
      </p:pic>
    </p:spTree>
    <p:extLst>
      <p:ext uri="{BB962C8B-B14F-4D97-AF65-F5344CB8AC3E}">
        <p14:creationId xmlns:p14="http://schemas.microsoft.com/office/powerpoint/2010/main" val="262140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C9502C-B5CE-4510-BB35-C1808EB4B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Gifts and Blessings of Today</a:t>
            </a:r>
          </a:p>
        </p:txBody>
      </p:sp>
      <p:sp>
        <p:nvSpPr>
          <p:cNvPr id="7" name="TextBox 6"/>
          <p:cNvSpPr txBox="1"/>
          <p:nvPr/>
        </p:nvSpPr>
        <p:spPr>
          <a:xfrm>
            <a:off x="2107747" y="740539"/>
            <a:ext cx="8229600" cy="830997"/>
          </a:xfrm>
          <a:prstGeom prst="rect">
            <a:avLst/>
          </a:prstGeom>
          <a:noFill/>
        </p:spPr>
        <p:txBody>
          <a:bodyPr wrap="square" rtlCol="0">
            <a:spAutoFit/>
          </a:bodyPr>
          <a:lstStyle/>
          <a:p>
            <a:pPr algn="ctr"/>
            <a:r>
              <a:rPr lang="en-US" sz="2400" dirty="0">
                <a:solidFill>
                  <a:srgbClr val="FFFF00"/>
                </a:solidFill>
              </a:rPr>
              <a:t>What Gifts have you been given because you are a member of the Church of Jesus Christ of  Latter-day Saints?</a:t>
            </a:r>
          </a:p>
        </p:txBody>
      </p:sp>
      <p:sp>
        <p:nvSpPr>
          <p:cNvPr id="8" name="Rectangle 7"/>
          <p:cNvSpPr/>
          <p:nvPr/>
        </p:nvSpPr>
        <p:spPr>
          <a:xfrm>
            <a:off x="727788" y="1698914"/>
            <a:ext cx="6102220" cy="2308324"/>
          </a:xfrm>
          <a:prstGeom prst="rect">
            <a:avLst/>
          </a:prstGeom>
        </p:spPr>
        <p:txBody>
          <a:bodyPr wrap="square">
            <a:spAutoFit/>
          </a:bodyPr>
          <a:lstStyle/>
          <a:p>
            <a:pPr fontAlgn="base"/>
            <a:r>
              <a:rPr lang="en-US" dirty="0">
                <a:solidFill>
                  <a:schemeClr val="bg1"/>
                </a:solidFill>
              </a:rPr>
              <a:t>When have you felt that you were blessed because you obeyed a call from the Lord?</a:t>
            </a:r>
          </a:p>
          <a:p>
            <a:pPr fontAlgn="base"/>
            <a:endParaRPr lang="en-US" dirty="0">
              <a:solidFill>
                <a:schemeClr val="bg1"/>
              </a:solidFill>
            </a:endParaRPr>
          </a:p>
          <a:p>
            <a:pPr fontAlgn="base"/>
            <a:r>
              <a:rPr lang="en-US" dirty="0">
                <a:solidFill>
                  <a:schemeClr val="bg1"/>
                </a:solidFill>
              </a:rPr>
              <a:t>How have you seen blessings come to others because you or someone else responded to the Lord’s call?</a:t>
            </a:r>
          </a:p>
          <a:p>
            <a:pPr fontAlgn="base"/>
            <a:endParaRPr lang="en-US" dirty="0">
              <a:solidFill>
                <a:schemeClr val="bg1"/>
              </a:solidFill>
            </a:endParaRPr>
          </a:p>
          <a:p>
            <a:pPr fontAlgn="base"/>
            <a:r>
              <a:rPr lang="en-US" dirty="0">
                <a:solidFill>
                  <a:schemeClr val="bg1"/>
                </a:solidFill>
              </a:rPr>
              <a:t>How do these experiences influence your desire to listen for and obey calls from the Lord?</a:t>
            </a:r>
          </a:p>
        </p:txBody>
      </p:sp>
      <p:pic>
        <p:nvPicPr>
          <p:cNvPr id="3" name="Picture 2">
            <a:extLst>
              <a:ext uri="{FF2B5EF4-FFF2-40B4-BE49-F238E27FC236}">
                <a16:creationId xmlns:a16="http://schemas.microsoft.com/office/drawing/2014/main" id="{7C8C551D-5D80-4000-BAA2-13CD0D0F8C45}"/>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48492" y="4495941"/>
            <a:ext cx="3790950" cy="2276475"/>
          </a:xfrm>
          <a:prstGeom prst="rect">
            <a:avLst/>
          </a:prstGeom>
        </p:spPr>
      </p:pic>
      <p:pic>
        <p:nvPicPr>
          <p:cNvPr id="10" name="Picture 9">
            <a:extLst>
              <a:ext uri="{FF2B5EF4-FFF2-40B4-BE49-F238E27FC236}">
                <a16:creationId xmlns:a16="http://schemas.microsoft.com/office/drawing/2014/main" id="{FC75F637-28A2-4A92-BB1D-09C32E8349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7934" y="4495941"/>
            <a:ext cx="3231211" cy="2148412"/>
          </a:xfrm>
          <a:prstGeom prst="rect">
            <a:avLst/>
          </a:prstGeom>
        </p:spPr>
      </p:pic>
      <p:pic>
        <p:nvPicPr>
          <p:cNvPr id="12" name="Picture 11">
            <a:extLst>
              <a:ext uri="{FF2B5EF4-FFF2-40B4-BE49-F238E27FC236}">
                <a16:creationId xmlns:a16="http://schemas.microsoft.com/office/drawing/2014/main" id="{D41B8CE6-10EE-4BBA-9405-141737C3866B}"/>
              </a:ext>
            </a:extLst>
          </p:cNvPr>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a:off x="8121229" y="1585868"/>
            <a:ext cx="3552825" cy="2628900"/>
          </a:xfrm>
          <a:prstGeom prst="rect">
            <a:avLst/>
          </a:prstGeom>
        </p:spPr>
      </p:pic>
    </p:spTree>
    <p:extLst>
      <p:ext uri="{BB962C8B-B14F-4D97-AF65-F5344CB8AC3E}">
        <p14:creationId xmlns:p14="http://schemas.microsoft.com/office/powerpoint/2010/main" val="222801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026C1C-D35D-4453-95A0-24CF6DAC5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atang" pitchFamily="18" charset="-127"/>
                <a:ea typeface="Batang" pitchFamily="18" charset="-127"/>
              </a:rPr>
              <a:t>Quick to Hear</a:t>
            </a:r>
          </a:p>
        </p:txBody>
      </p:sp>
      <p:sp>
        <p:nvSpPr>
          <p:cNvPr id="7" name="TextBox 6"/>
          <p:cNvSpPr txBox="1"/>
          <p:nvPr/>
        </p:nvSpPr>
        <p:spPr>
          <a:xfrm>
            <a:off x="1061357" y="1252151"/>
            <a:ext cx="4545563" cy="2554545"/>
          </a:xfrm>
          <a:prstGeom prst="rect">
            <a:avLst/>
          </a:prstGeom>
          <a:noFill/>
        </p:spPr>
        <p:txBody>
          <a:bodyPr wrap="square" rtlCol="0">
            <a:spAutoFit/>
          </a:bodyPr>
          <a:lstStyle/>
          <a:p>
            <a:r>
              <a:rPr lang="en-US" sz="2000" i="1" dirty="0">
                <a:solidFill>
                  <a:schemeClr val="bg1"/>
                </a:solidFill>
              </a:rPr>
              <a:t>Alma:</a:t>
            </a:r>
          </a:p>
          <a:p>
            <a:r>
              <a:rPr lang="en-US" sz="2000" i="1" dirty="0">
                <a:solidFill>
                  <a:schemeClr val="bg1"/>
                </a:solidFill>
              </a:rPr>
              <a:t>“And not many days hence the Son of God shall come in his glory; and his glory shall be the glory of the Only Begotten of the Father, full of grace, equity, and truth, full of patience, mercy, and long-suffering, quick to hear the cries of his people and to answer their prayers.”</a:t>
            </a:r>
          </a:p>
        </p:txBody>
      </p:sp>
      <p:sp>
        <p:nvSpPr>
          <p:cNvPr id="8" name="Rectangle 7"/>
          <p:cNvSpPr/>
          <p:nvPr/>
        </p:nvSpPr>
        <p:spPr>
          <a:xfrm>
            <a:off x="5348447" y="4755728"/>
            <a:ext cx="5599922" cy="1631216"/>
          </a:xfrm>
          <a:prstGeom prst="rect">
            <a:avLst/>
          </a:prstGeom>
        </p:spPr>
        <p:txBody>
          <a:bodyPr wrap="square">
            <a:spAutoFit/>
          </a:bodyPr>
          <a:lstStyle/>
          <a:p>
            <a:pPr fontAlgn="base"/>
            <a:r>
              <a:rPr lang="en-US" sz="2000" dirty="0">
                <a:solidFill>
                  <a:schemeClr val="bg1"/>
                </a:solidFill>
              </a:rPr>
              <a:t>“Proper prayers are made to the Father, in the name of the Son, by the power of the Holy Ghost. The Father answers prayers, but he does it through the Son, into whose hands he has committed all things.”</a:t>
            </a:r>
          </a:p>
          <a:p>
            <a:pPr fontAlgn="base"/>
            <a:r>
              <a:rPr lang="en-US" sz="2000" dirty="0">
                <a:solidFill>
                  <a:schemeClr val="bg1"/>
                </a:solidFill>
              </a:rPr>
              <a:t>Bruce R. </a:t>
            </a:r>
            <a:r>
              <a:rPr lang="en-US" sz="2000" dirty="0" err="1">
                <a:solidFill>
                  <a:schemeClr val="bg1"/>
                </a:solidFill>
              </a:rPr>
              <a:t>McConkie</a:t>
            </a:r>
            <a:endParaRPr lang="en-US" sz="2000" dirty="0">
              <a:solidFill>
                <a:schemeClr val="bg1"/>
              </a:solidFill>
            </a:endParaRPr>
          </a:p>
        </p:txBody>
      </p:sp>
      <p:sp>
        <p:nvSpPr>
          <p:cNvPr id="9" name="TextBox 8"/>
          <p:cNvSpPr txBox="1"/>
          <p:nvPr/>
        </p:nvSpPr>
        <p:spPr>
          <a:xfrm>
            <a:off x="381001" y="6421903"/>
            <a:ext cx="3657600" cy="369332"/>
          </a:xfrm>
          <a:prstGeom prst="rect">
            <a:avLst/>
          </a:prstGeom>
          <a:noFill/>
        </p:spPr>
        <p:txBody>
          <a:bodyPr wrap="square" rtlCol="0">
            <a:spAutoFit/>
          </a:bodyPr>
          <a:lstStyle/>
          <a:p>
            <a:r>
              <a:rPr lang="en-US" dirty="0">
                <a:solidFill>
                  <a:schemeClr val="bg1"/>
                </a:solidFill>
              </a:rPr>
              <a:t>Alma 9:26</a:t>
            </a:r>
          </a:p>
        </p:txBody>
      </p:sp>
      <p:pic>
        <p:nvPicPr>
          <p:cNvPr id="10" name="Picture 9" descr="bruce R. McConkie.jpg"/>
          <p:cNvPicPr>
            <a:picLocks noChangeAspect="1"/>
          </p:cNvPicPr>
          <p:nvPr/>
        </p:nvPicPr>
        <p:blipFill>
          <a:blip r:embed="rId3" cstate="print"/>
          <a:stretch>
            <a:fillRect/>
          </a:stretch>
        </p:blipFill>
        <p:spPr>
          <a:xfrm>
            <a:off x="3923525" y="4818861"/>
            <a:ext cx="1078173" cy="1504950"/>
          </a:xfrm>
          <a:prstGeom prst="rect">
            <a:avLst/>
          </a:prstGeom>
        </p:spPr>
      </p:pic>
      <p:pic>
        <p:nvPicPr>
          <p:cNvPr id="3" name="Picture 2">
            <a:extLst>
              <a:ext uri="{FF2B5EF4-FFF2-40B4-BE49-F238E27FC236}">
                <a16:creationId xmlns:a16="http://schemas.microsoft.com/office/drawing/2014/main" id="{8FBF54B2-3E3A-40E6-8FBC-F93623010613}"/>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6314617" y="980778"/>
            <a:ext cx="3667583" cy="3136641"/>
          </a:xfrm>
          <a:prstGeom prst="rect">
            <a:avLst/>
          </a:prstGeom>
        </p:spPr>
      </p:pic>
    </p:spTree>
    <p:extLst>
      <p:ext uri="{BB962C8B-B14F-4D97-AF65-F5344CB8AC3E}">
        <p14:creationId xmlns:p14="http://schemas.microsoft.com/office/powerpoint/2010/main" val="17743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2005</Words>
  <Application>Microsoft Office PowerPoint</Application>
  <PresentationFormat>Widescreen</PresentationFormat>
  <Paragraphs>218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 Light</vt:lpstr>
      <vt:lpstr>Calibri</vt:lpstr>
      <vt:lpstr>Arial</vt:lpstr>
      <vt:lpstr>Abadi</vt:lpstr>
      <vt:lpstr>Batang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Brad Blau</cp:lastModifiedBy>
  <cp:revision>16</cp:revision>
  <dcterms:created xsi:type="dcterms:W3CDTF">2017-08-17T01:24:20Z</dcterms:created>
  <dcterms:modified xsi:type="dcterms:W3CDTF">2023-11-30T16:13:40Z</dcterms:modified>
</cp:coreProperties>
</file>