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16" r:id="rId2"/>
    <p:sldId id="317" r:id="rId3"/>
    <p:sldId id="301" r:id="rId4"/>
    <p:sldId id="318" r:id="rId5"/>
    <p:sldId id="319" r:id="rId6"/>
    <p:sldId id="320" r:id="rId7"/>
    <p:sldId id="302" r:id="rId8"/>
    <p:sldId id="303" r:id="rId9"/>
    <p:sldId id="307" r:id="rId10"/>
    <p:sldId id="308" r:id="rId11"/>
    <p:sldId id="309" r:id="rId12"/>
    <p:sldId id="310" r:id="rId13"/>
    <p:sldId id="300" r:id="rId14"/>
    <p:sldId id="311" r:id="rId15"/>
    <p:sldId id="323" r:id="rId16"/>
    <p:sldId id="324" r:id="rId17"/>
    <p:sldId id="325" r:id="rId18"/>
    <p:sldId id="312" r:id="rId19"/>
    <p:sldId id="326" r:id="rId20"/>
    <p:sldId id="313" r:id="rId21"/>
    <p:sldId id="314" r:id="rId22"/>
    <p:sldId id="299" r:id="rId23"/>
    <p:sldId id="321" r:id="rId24"/>
    <p:sldId id="322" r:id="rId25"/>
    <p:sldId id="306" r:id="rId26"/>
    <p:sldId id="327" r:id="rId27"/>
    <p:sldId id="333" r:id="rId28"/>
    <p:sldId id="270" r:id="rId29"/>
    <p:sldId id="259" r:id="rId30"/>
    <p:sldId id="260" r:id="rId31"/>
    <p:sldId id="261" r:id="rId32"/>
    <p:sldId id="328" r:id="rId33"/>
    <p:sldId id="263" r:id="rId34"/>
    <p:sldId id="329" r:id="rId35"/>
    <p:sldId id="265" r:id="rId36"/>
    <p:sldId id="330" r:id="rId37"/>
    <p:sldId id="331" r:id="rId38"/>
    <p:sldId id="268" r:id="rId39"/>
    <p:sldId id="332" r:id="rId40"/>
    <p:sldId id="258" r:id="rId41"/>
    <p:sldId id="282" r:id="rId42"/>
    <p:sldId id="262" r:id="rId43"/>
    <p:sldId id="264" r:id="rId44"/>
    <p:sldId id="266" r:id="rId45"/>
    <p:sldId id="267" r:id="rId46"/>
    <p:sldId id="269" r:id="rId47"/>
    <p:sldId id="279" r:id="rId48"/>
    <p:sldId id="271" r:id="rId49"/>
    <p:sldId id="272" r:id="rId50"/>
    <p:sldId id="280" r:id="rId51"/>
    <p:sldId id="273" r:id="rId52"/>
    <p:sldId id="277" r:id="rId53"/>
    <p:sldId id="276" r:id="rId54"/>
    <p:sldId id="281" r:id="rId55"/>
    <p:sldId id="278" r:id="rId56"/>
  </p:sldIdLst>
  <p:sldSz cx="12192000" cy="6858000"/>
  <p:notesSz cx="6858000" cy="9144000"/>
  <p:embeddedFontLst>
    <p:embeddedFont>
      <p:font typeface="Abadi" panose="020B0604020104020204" pitchFamily="34" charset="0"/>
      <p:regular r:id="rId57"/>
    </p:embeddedFont>
    <p:embeddedFont>
      <p:font typeface="Calibri" panose="020F0502020204030204" pitchFamily="34" charset="0"/>
      <p:regular r:id="rId58"/>
      <p:bold r:id="rId59"/>
      <p:italic r:id="rId60"/>
      <p:boldItalic r:id="rId61"/>
    </p:embeddedFont>
    <p:embeddedFont>
      <p:font typeface="Calibri Light" panose="020F0302020204030204" pitchFamily="34" charset="0"/>
      <p:regular r:id="rId62"/>
      <p:italic r:id="rId63"/>
    </p:embeddedFont>
    <p:embeddedFont>
      <p:font typeface="Californian FB" panose="0207040306080B030204" pitchFamily="18" charset="0"/>
      <p:regular r:id="rId64"/>
      <p:bold r:id="rId65"/>
      <p:italic r:id="rId66"/>
    </p:embeddedFont>
    <p:embeddedFont>
      <p:font typeface="Open Sans" panose="020B0606030504020204" pitchFamily="34" charset="0"/>
      <p:regular r:id="rId67"/>
      <p:bold r:id="rId68"/>
      <p:italic r:id="rId69"/>
      <p:boldItalic r:id="rId70"/>
    </p:embeddedFont>
    <p:embeddedFont>
      <p:font typeface="Tempus Sans ITC" panose="04020404030D07020202" pitchFamily="82" charset="0"/>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B85D"/>
    <a:srgbClr val="8A7836"/>
    <a:srgbClr val="FFCCFF"/>
    <a:srgbClr val="7E1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01" d="100"/>
          <a:sy n="101" d="100"/>
        </p:scale>
        <p:origin x="15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AD0CB-DE8A-7889-ADFB-DA45255235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C19BA1-479D-41F0-34C0-2B33D2A7D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97E652-961E-562A-9478-DFBC3DA6E6A3}"/>
              </a:ext>
            </a:extLst>
          </p:cNvPr>
          <p:cNvSpPr>
            <a:spLocks noGrp="1"/>
          </p:cNvSpPr>
          <p:nvPr>
            <p:ph type="dt" sz="half" idx="10"/>
          </p:nvPr>
        </p:nvSpPr>
        <p:spPr/>
        <p:txBody>
          <a:bodyPr/>
          <a:lstStyle/>
          <a:p>
            <a:fld id="{64D0E0A0-3790-4601-BAB1-3D83C4C32436}" type="datetimeFigureOut">
              <a:rPr lang="en-US" smtClean="0"/>
              <a:t>8/29/2023</a:t>
            </a:fld>
            <a:endParaRPr lang="en-US"/>
          </a:p>
        </p:txBody>
      </p:sp>
      <p:sp>
        <p:nvSpPr>
          <p:cNvPr id="5" name="Footer Placeholder 4">
            <a:extLst>
              <a:ext uri="{FF2B5EF4-FFF2-40B4-BE49-F238E27FC236}">
                <a16:creationId xmlns:a16="http://schemas.microsoft.com/office/drawing/2014/main" id="{65061918-E6FB-4033-AC55-D6EFB5242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23738-E3EA-8D11-6941-D36CF1B5997C}"/>
              </a:ext>
            </a:extLst>
          </p:cNvPr>
          <p:cNvSpPr>
            <a:spLocks noGrp="1"/>
          </p:cNvSpPr>
          <p:nvPr>
            <p:ph type="sldNum" sz="quarter" idx="12"/>
          </p:nvPr>
        </p:nvSpPr>
        <p:spPr/>
        <p:txBody>
          <a:bodyPr/>
          <a:lstStyle/>
          <a:p>
            <a:fld id="{26BB2D7B-A85D-4CB1-978C-C082CA9D3824}" type="slidenum">
              <a:rPr lang="en-US" smtClean="0"/>
              <a:t>‹#›</a:t>
            </a:fld>
            <a:endParaRPr lang="en-US"/>
          </a:p>
        </p:txBody>
      </p:sp>
    </p:spTree>
    <p:extLst>
      <p:ext uri="{BB962C8B-B14F-4D97-AF65-F5344CB8AC3E}">
        <p14:creationId xmlns:p14="http://schemas.microsoft.com/office/powerpoint/2010/main" val="60394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FF7B-96D0-F046-D653-C1D39E06DE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206E20-59A3-6646-7E36-4E4B6D322A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16420-4468-0ECC-8BC7-D35C6ADCD3C5}"/>
              </a:ext>
            </a:extLst>
          </p:cNvPr>
          <p:cNvSpPr>
            <a:spLocks noGrp="1"/>
          </p:cNvSpPr>
          <p:nvPr>
            <p:ph type="dt" sz="half" idx="10"/>
          </p:nvPr>
        </p:nvSpPr>
        <p:spPr/>
        <p:txBody>
          <a:bodyPr/>
          <a:lstStyle/>
          <a:p>
            <a:fld id="{64D0E0A0-3790-4601-BAB1-3D83C4C32436}" type="datetimeFigureOut">
              <a:rPr lang="en-US" smtClean="0"/>
              <a:t>8/29/2023</a:t>
            </a:fld>
            <a:endParaRPr lang="en-US"/>
          </a:p>
        </p:txBody>
      </p:sp>
      <p:sp>
        <p:nvSpPr>
          <p:cNvPr id="5" name="Footer Placeholder 4">
            <a:extLst>
              <a:ext uri="{FF2B5EF4-FFF2-40B4-BE49-F238E27FC236}">
                <a16:creationId xmlns:a16="http://schemas.microsoft.com/office/drawing/2014/main" id="{D86D0EBB-D8DE-013E-6E14-33E1EC393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96010-2EBA-97EA-3249-2F4F9D4A7A2E}"/>
              </a:ext>
            </a:extLst>
          </p:cNvPr>
          <p:cNvSpPr>
            <a:spLocks noGrp="1"/>
          </p:cNvSpPr>
          <p:nvPr>
            <p:ph type="sldNum" sz="quarter" idx="12"/>
          </p:nvPr>
        </p:nvSpPr>
        <p:spPr/>
        <p:txBody>
          <a:bodyPr/>
          <a:lstStyle/>
          <a:p>
            <a:fld id="{26BB2D7B-A85D-4CB1-978C-C082CA9D3824}" type="slidenum">
              <a:rPr lang="en-US" smtClean="0"/>
              <a:t>‹#›</a:t>
            </a:fld>
            <a:endParaRPr lang="en-US"/>
          </a:p>
        </p:txBody>
      </p:sp>
    </p:spTree>
    <p:extLst>
      <p:ext uri="{BB962C8B-B14F-4D97-AF65-F5344CB8AC3E}">
        <p14:creationId xmlns:p14="http://schemas.microsoft.com/office/powerpoint/2010/main" val="39957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FC351C-F28B-5460-35F1-A7DF432515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C7CDE4-EF60-A423-4AEE-432F2E736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0C893-451F-06C3-0627-B2F3088F9FE7}"/>
              </a:ext>
            </a:extLst>
          </p:cNvPr>
          <p:cNvSpPr>
            <a:spLocks noGrp="1"/>
          </p:cNvSpPr>
          <p:nvPr>
            <p:ph type="dt" sz="half" idx="10"/>
          </p:nvPr>
        </p:nvSpPr>
        <p:spPr/>
        <p:txBody>
          <a:bodyPr/>
          <a:lstStyle/>
          <a:p>
            <a:fld id="{64D0E0A0-3790-4601-BAB1-3D83C4C32436}" type="datetimeFigureOut">
              <a:rPr lang="en-US" smtClean="0"/>
              <a:t>8/29/2023</a:t>
            </a:fld>
            <a:endParaRPr lang="en-US"/>
          </a:p>
        </p:txBody>
      </p:sp>
      <p:sp>
        <p:nvSpPr>
          <p:cNvPr id="5" name="Footer Placeholder 4">
            <a:extLst>
              <a:ext uri="{FF2B5EF4-FFF2-40B4-BE49-F238E27FC236}">
                <a16:creationId xmlns:a16="http://schemas.microsoft.com/office/drawing/2014/main" id="{6F35AD64-F373-D3E0-BC22-7CC52FFD1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0E0B4-CE72-5DF7-F6F2-CFDCE8705466}"/>
              </a:ext>
            </a:extLst>
          </p:cNvPr>
          <p:cNvSpPr>
            <a:spLocks noGrp="1"/>
          </p:cNvSpPr>
          <p:nvPr>
            <p:ph type="sldNum" sz="quarter" idx="12"/>
          </p:nvPr>
        </p:nvSpPr>
        <p:spPr/>
        <p:txBody>
          <a:bodyPr/>
          <a:lstStyle/>
          <a:p>
            <a:fld id="{26BB2D7B-A85D-4CB1-978C-C082CA9D3824}" type="slidenum">
              <a:rPr lang="en-US" smtClean="0"/>
              <a:t>‹#›</a:t>
            </a:fld>
            <a:endParaRPr lang="en-US"/>
          </a:p>
        </p:txBody>
      </p:sp>
    </p:spTree>
    <p:extLst>
      <p:ext uri="{BB962C8B-B14F-4D97-AF65-F5344CB8AC3E}">
        <p14:creationId xmlns:p14="http://schemas.microsoft.com/office/powerpoint/2010/main" val="335703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BE36-EC29-5925-3E45-CD5FB4CEE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5DA2EA-8FE5-1F9E-05B0-7127DE4F9C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A4FAF-2FE2-9D1A-B71B-EEAA543A7A39}"/>
              </a:ext>
            </a:extLst>
          </p:cNvPr>
          <p:cNvSpPr>
            <a:spLocks noGrp="1"/>
          </p:cNvSpPr>
          <p:nvPr>
            <p:ph type="dt" sz="half" idx="10"/>
          </p:nvPr>
        </p:nvSpPr>
        <p:spPr/>
        <p:txBody>
          <a:bodyPr/>
          <a:lstStyle/>
          <a:p>
            <a:fld id="{64D0E0A0-3790-4601-BAB1-3D83C4C32436}" type="datetimeFigureOut">
              <a:rPr lang="en-US" smtClean="0"/>
              <a:t>8/29/2023</a:t>
            </a:fld>
            <a:endParaRPr lang="en-US"/>
          </a:p>
        </p:txBody>
      </p:sp>
      <p:sp>
        <p:nvSpPr>
          <p:cNvPr id="5" name="Footer Placeholder 4">
            <a:extLst>
              <a:ext uri="{FF2B5EF4-FFF2-40B4-BE49-F238E27FC236}">
                <a16:creationId xmlns:a16="http://schemas.microsoft.com/office/drawing/2014/main" id="{D6FCF9AD-4D85-D35B-43B5-C3A57B111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C0402-C3F1-ACB0-522A-32F1962556F6}"/>
              </a:ext>
            </a:extLst>
          </p:cNvPr>
          <p:cNvSpPr>
            <a:spLocks noGrp="1"/>
          </p:cNvSpPr>
          <p:nvPr>
            <p:ph type="sldNum" sz="quarter" idx="12"/>
          </p:nvPr>
        </p:nvSpPr>
        <p:spPr/>
        <p:txBody>
          <a:bodyPr/>
          <a:lstStyle/>
          <a:p>
            <a:fld id="{26BB2D7B-A85D-4CB1-978C-C082CA9D3824}" type="slidenum">
              <a:rPr lang="en-US" smtClean="0"/>
              <a:t>‹#›</a:t>
            </a:fld>
            <a:endParaRPr lang="en-US"/>
          </a:p>
        </p:txBody>
      </p:sp>
    </p:spTree>
    <p:extLst>
      <p:ext uri="{BB962C8B-B14F-4D97-AF65-F5344CB8AC3E}">
        <p14:creationId xmlns:p14="http://schemas.microsoft.com/office/powerpoint/2010/main" val="239734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E46C-1138-9B2B-214D-4E33DF1EBF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206F55-0901-5F06-0D0A-8CBA4F201C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DF13C6-F76E-11E2-D6A4-5C23A180A811}"/>
              </a:ext>
            </a:extLst>
          </p:cNvPr>
          <p:cNvSpPr>
            <a:spLocks noGrp="1"/>
          </p:cNvSpPr>
          <p:nvPr>
            <p:ph type="dt" sz="half" idx="10"/>
          </p:nvPr>
        </p:nvSpPr>
        <p:spPr/>
        <p:txBody>
          <a:bodyPr/>
          <a:lstStyle/>
          <a:p>
            <a:fld id="{64D0E0A0-3790-4601-BAB1-3D83C4C32436}" type="datetimeFigureOut">
              <a:rPr lang="en-US" smtClean="0"/>
              <a:t>8/29/2023</a:t>
            </a:fld>
            <a:endParaRPr lang="en-US"/>
          </a:p>
        </p:txBody>
      </p:sp>
      <p:sp>
        <p:nvSpPr>
          <p:cNvPr id="5" name="Footer Placeholder 4">
            <a:extLst>
              <a:ext uri="{FF2B5EF4-FFF2-40B4-BE49-F238E27FC236}">
                <a16:creationId xmlns:a16="http://schemas.microsoft.com/office/drawing/2014/main" id="{7ACF1FF9-A1C2-076A-B3E6-C2C16D662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8A321-8CAF-3612-E360-49C96A187BBA}"/>
              </a:ext>
            </a:extLst>
          </p:cNvPr>
          <p:cNvSpPr>
            <a:spLocks noGrp="1"/>
          </p:cNvSpPr>
          <p:nvPr>
            <p:ph type="sldNum" sz="quarter" idx="12"/>
          </p:nvPr>
        </p:nvSpPr>
        <p:spPr/>
        <p:txBody>
          <a:bodyPr/>
          <a:lstStyle/>
          <a:p>
            <a:fld id="{26BB2D7B-A85D-4CB1-978C-C082CA9D3824}" type="slidenum">
              <a:rPr lang="en-US" smtClean="0"/>
              <a:t>‹#›</a:t>
            </a:fld>
            <a:endParaRPr lang="en-US"/>
          </a:p>
        </p:txBody>
      </p:sp>
    </p:spTree>
    <p:extLst>
      <p:ext uri="{BB962C8B-B14F-4D97-AF65-F5344CB8AC3E}">
        <p14:creationId xmlns:p14="http://schemas.microsoft.com/office/powerpoint/2010/main" val="330468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AD45-107A-0074-5782-E9686AE44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174879-5B81-2187-BCD0-484E5AE596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75086-5870-0A71-CC75-78AD0286FC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405DE0-D09F-9B86-777B-38BCA8249F11}"/>
              </a:ext>
            </a:extLst>
          </p:cNvPr>
          <p:cNvSpPr>
            <a:spLocks noGrp="1"/>
          </p:cNvSpPr>
          <p:nvPr>
            <p:ph type="dt" sz="half" idx="10"/>
          </p:nvPr>
        </p:nvSpPr>
        <p:spPr/>
        <p:txBody>
          <a:bodyPr/>
          <a:lstStyle/>
          <a:p>
            <a:fld id="{64D0E0A0-3790-4601-BAB1-3D83C4C32436}" type="datetimeFigureOut">
              <a:rPr lang="en-US" smtClean="0"/>
              <a:t>8/29/2023</a:t>
            </a:fld>
            <a:endParaRPr lang="en-US"/>
          </a:p>
        </p:txBody>
      </p:sp>
      <p:sp>
        <p:nvSpPr>
          <p:cNvPr id="6" name="Footer Placeholder 5">
            <a:extLst>
              <a:ext uri="{FF2B5EF4-FFF2-40B4-BE49-F238E27FC236}">
                <a16:creationId xmlns:a16="http://schemas.microsoft.com/office/drawing/2014/main" id="{421F5996-C1A7-B944-369B-56A9D0D2F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7D341-14B2-A114-3478-01C02AE172F8}"/>
              </a:ext>
            </a:extLst>
          </p:cNvPr>
          <p:cNvSpPr>
            <a:spLocks noGrp="1"/>
          </p:cNvSpPr>
          <p:nvPr>
            <p:ph type="sldNum" sz="quarter" idx="12"/>
          </p:nvPr>
        </p:nvSpPr>
        <p:spPr/>
        <p:txBody>
          <a:bodyPr/>
          <a:lstStyle/>
          <a:p>
            <a:fld id="{26BB2D7B-A85D-4CB1-978C-C082CA9D3824}" type="slidenum">
              <a:rPr lang="en-US" smtClean="0"/>
              <a:t>‹#›</a:t>
            </a:fld>
            <a:endParaRPr lang="en-US"/>
          </a:p>
        </p:txBody>
      </p:sp>
    </p:spTree>
    <p:extLst>
      <p:ext uri="{BB962C8B-B14F-4D97-AF65-F5344CB8AC3E}">
        <p14:creationId xmlns:p14="http://schemas.microsoft.com/office/powerpoint/2010/main" val="200852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6698-40EB-1FF7-A527-5337F8469D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74583A-DDE3-1403-DEFF-122E380764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3B39D5-FC25-21A9-7360-7B3A2DF07A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425400-23CF-1922-AFA6-EBAA117C3A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8D43ED-8689-22F2-502A-68218C7F47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D4D4C7-2765-F5DE-D8CE-B1E8E665D042}"/>
              </a:ext>
            </a:extLst>
          </p:cNvPr>
          <p:cNvSpPr>
            <a:spLocks noGrp="1"/>
          </p:cNvSpPr>
          <p:nvPr>
            <p:ph type="dt" sz="half" idx="10"/>
          </p:nvPr>
        </p:nvSpPr>
        <p:spPr/>
        <p:txBody>
          <a:bodyPr/>
          <a:lstStyle/>
          <a:p>
            <a:fld id="{64D0E0A0-3790-4601-BAB1-3D83C4C32436}" type="datetimeFigureOut">
              <a:rPr lang="en-US" smtClean="0"/>
              <a:t>8/29/2023</a:t>
            </a:fld>
            <a:endParaRPr lang="en-US"/>
          </a:p>
        </p:txBody>
      </p:sp>
      <p:sp>
        <p:nvSpPr>
          <p:cNvPr id="8" name="Footer Placeholder 7">
            <a:extLst>
              <a:ext uri="{FF2B5EF4-FFF2-40B4-BE49-F238E27FC236}">
                <a16:creationId xmlns:a16="http://schemas.microsoft.com/office/drawing/2014/main" id="{69D09DCF-2DA6-036E-6473-9249AA9579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BF1378-F69C-BB63-F53A-6889B16D3317}"/>
              </a:ext>
            </a:extLst>
          </p:cNvPr>
          <p:cNvSpPr>
            <a:spLocks noGrp="1"/>
          </p:cNvSpPr>
          <p:nvPr>
            <p:ph type="sldNum" sz="quarter" idx="12"/>
          </p:nvPr>
        </p:nvSpPr>
        <p:spPr/>
        <p:txBody>
          <a:bodyPr/>
          <a:lstStyle/>
          <a:p>
            <a:fld id="{26BB2D7B-A85D-4CB1-978C-C082CA9D3824}" type="slidenum">
              <a:rPr lang="en-US" smtClean="0"/>
              <a:t>‹#›</a:t>
            </a:fld>
            <a:endParaRPr lang="en-US"/>
          </a:p>
        </p:txBody>
      </p:sp>
    </p:spTree>
    <p:extLst>
      <p:ext uri="{BB962C8B-B14F-4D97-AF65-F5344CB8AC3E}">
        <p14:creationId xmlns:p14="http://schemas.microsoft.com/office/powerpoint/2010/main" val="6415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DB3A-39B8-F30A-E59F-B125611892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9CDAD-1942-76C6-6A32-918C07C7C4C0}"/>
              </a:ext>
            </a:extLst>
          </p:cNvPr>
          <p:cNvSpPr>
            <a:spLocks noGrp="1"/>
          </p:cNvSpPr>
          <p:nvPr>
            <p:ph type="dt" sz="half" idx="10"/>
          </p:nvPr>
        </p:nvSpPr>
        <p:spPr/>
        <p:txBody>
          <a:bodyPr/>
          <a:lstStyle/>
          <a:p>
            <a:fld id="{64D0E0A0-3790-4601-BAB1-3D83C4C32436}" type="datetimeFigureOut">
              <a:rPr lang="en-US" smtClean="0"/>
              <a:t>8/29/2023</a:t>
            </a:fld>
            <a:endParaRPr lang="en-US"/>
          </a:p>
        </p:txBody>
      </p:sp>
      <p:sp>
        <p:nvSpPr>
          <p:cNvPr id="4" name="Footer Placeholder 3">
            <a:extLst>
              <a:ext uri="{FF2B5EF4-FFF2-40B4-BE49-F238E27FC236}">
                <a16:creationId xmlns:a16="http://schemas.microsoft.com/office/drawing/2014/main" id="{6B0A55B3-F249-1653-A5F7-370F627877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992BC9-6B0D-2951-0661-8A2F0DF3D6DD}"/>
              </a:ext>
            </a:extLst>
          </p:cNvPr>
          <p:cNvSpPr>
            <a:spLocks noGrp="1"/>
          </p:cNvSpPr>
          <p:nvPr>
            <p:ph type="sldNum" sz="quarter" idx="12"/>
          </p:nvPr>
        </p:nvSpPr>
        <p:spPr/>
        <p:txBody>
          <a:bodyPr/>
          <a:lstStyle/>
          <a:p>
            <a:fld id="{26BB2D7B-A85D-4CB1-978C-C082CA9D3824}" type="slidenum">
              <a:rPr lang="en-US" smtClean="0"/>
              <a:t>‹#›</a:t>
            </a:fld>
            <a:endParaRPr lang="en-US"/>
          </a:p>
        </p:txBody>
      </p:sp>
    </p:spTree>
    <p:extLst>
      <p:ext uri="{BB962C8B-B14F-4D97-AF65-F5344CB8AC3E}">
        <p14:creationId xmlns:p14="http://schemas.microsoft.com/office/powerpoint/2010/main" val="314425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8A080-C4DD-CB77-BBBF-434436EF7BBE}"/>
              </a:ext>
            </a:extLst>
          </p:cNvPr>
          <p:cNvSpPr>
            <a:spLocks noGrp="1"/>
          </p:cNvSpPr>
          <p:nvPr>
            <p:ph type="dt" sz="half" idx="10"/>
          </p:nvPr>
        </p:nvSpPr>
        <p:spPr/>
        <p:txBody>
          <a:bodyPr/>
          <a:lstStyle/>
          <a:p>
            <a:fld id="{64D0E0A0-3790-4601-BAB1-3D83C4C32436}" type="datetimeFigureOut">
              <a:rPr lang="en-US" smtClean="0"/>
              <a:t>8/29/2023</a:t>
            </a:fld>
            <a:endParaRPr lang="en-US"/>
          </a:p>
        </p:txBody>
      </p:sp>
      <p:sp>
        <p:nvSpPr>
          <p:cNvPr id="3" name="Footer Placeholder 2">
            <a:extLst>
              <a:ext uri="{FF2B5EF4-FFF2-40B4-BE49-F238E27FC236}">
                <a16:creationId xmlns:a16="http://schemas.microsoft.com/office/drawing/2014/main" id="{742AD4A4-4ACE-2B00-F355-A494D510EB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25201E-43A6-4681-40B2-71107D9FB5AF}"/>
              </a:ext>
            </a:extLst>
          </p:cNvPr>
          <p:cNvSpPr>
            <a:spLocks noGrp="1"/>
          </p:cNvSpPr>
          <p:nvPr>
            <p:ph type="sldNum" sz="quarter" idx="12"/>
          </p:nvPr>
        </p:nvSpPr>
        <p:spPr/>
        <p:txBody>
          <a:bodyPr/>
          <a:lstStyle/>
          <a:p>
            <a:fld id="{26BB2D7B-A85D-4CB1-978C-C082CA9D3824}" type="slidenum">
              <a:rPr lang="en-US" smtClean="0"/>
              <a:t>‹#›</a:t>
            </a:fld>
            <a:endParaRPr lang="en-US"/>
          </a:p>
        </p:txBody>
      </p:sp>
    </p:spTree>
    <p:extLst>
      <p:ext uri="{BB962C8B-B14F-4D97-AF65-F5344CB8AC3E}">
        <p14:creationId xmlns:p14="http://schemas.microsoft.com/office/powerpoint/2010/main" val="103174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1787-D253-35AE-4ECB-FD9691B0A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A3043C-8F01-3A4D-9D87-DC2D63A27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77E97B-F0C2-96A4-BE18-7E45EC128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DF06F0-2969-EABB-C86F-D7B4379B4977}"/>
              </a:ext>
            </a:extLst>
          </p:cNvPr>
          <p:cNvSpPr>
            <a:spLocks noGrp="1"/>
          </p:cNvSpPr>
          <p:nvPr>
            <p:ph type="dt" sz="half" idx="10"/>
          </p:nvPr>
        </p:nvSpPr>
        <p:spPr/>
        <p:txBody>
          <a:bodyPr/>
          <a:lstStyle/>
          <a:p>
            <a:fld id="{64D0E0A0-3790-4601-BAB1-3D83C4C32436}" type="datetimeFigureOut">
              <a:rPr lang="en-US" smtClean="0"/>
              <a:t>8/29/2023</a:t>
            </a:fld>
            <a:endParaRPr lang="en-US"/>
          </a:p>
        </p:txBody>
      </p:sp>
      <p:sp>
        <p:nvSpPr>
          <p:cNvPr id="6" name="Footer Placeholder 5">
            <a:extLst>
              <a:ext uri="{FF2B5EF4-FFF2-40B4-BE49-F238E27FC236}">
                <a16:creationId xmlns:a16="http://schemas.microsoft.com/office/drawing/2014/main" id="{F0ACDCA4-4730-63A5-F143-EDF646FA1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CF650-6447-A482-B55C-438D62F38151}"/>
              </a:ext>
            </a:extLst>
          </p:cNvPr>
          <p:cNvSpPr>
            <a:spLocks noGrp="1"/>
          </p:cNvSpPr>
          <p:nvPr>
            <p:ph type="sldNum" sz="quarter" idx="12"/>
          </p:nvPr>
        </p:nvSpPr>
        <p:spPr/>
        <p:txBody>
          <a:bodyPr/>
          <a:lstStyle/>
          <a:p>
            <a:fld id="{26BB2D7B-A85D-4CB1-978C-C082CA9D3824}" type="slidenum">
              <a:rPr lang="en-US" smtClean="0"/>
              <a:t>‹#›</a:t>
            </a:fld>
            <a:endParaRPr lang="en-US"/>
          </a:p>
        </p:txBody>
      </p:sp>
    </p:spTree>
    <p:extLst>
      <p:ext uri="{BB962C8B-B14F-4D97-AF65-F5344CB8AC3E}">
        <p14:creationId xmlns:p14="http://schemas.microsoft.com/office/powerpoint/2010/main" val="243141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CD5F-2565-2F92-E83B-D008229D8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F7294A-032B-A0FA-FCA1-5B7F95AF5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BE0B95-B1E4-7183-CEE9-809C0820F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99E66-1FF7-77F4-3363-77B0C97FF2A1}"/>
              </a:ext>
            </a:extLst>
          </p:cNvPr>
          <p:cNvSpPr>
            <a:spLocks noGrp="1"/>
          </p:cNvSpPr>
          <p:nvPr>
            <p:ph type="dt" sz="half" idx="10"/>
          </p:nvPr>
        </p:nvSpPr>
        <p:spPr/>
        <p:txBody>
          <a:bodyPr/>
          <a:lstStyle/>
          <a:p>
            <a:fld id="{64D0E0A0-3790-4601-BAB1-3D83C4C32436}" type="datetimeFigureOut">
              <a:rPr lang="en-US" smtClean="0"/>
              <a:t>8/29/2023</a:t>
            </a:fld>
            <a:endParaRPr lang="en-US"/>
          </a:p>
        </p:txBody>
      </p:sp>
      <p:sp>
        <p:nvSpPr>
          <p:cNvPr id="6" name="Footer Placeholder 5">
            <a:extLst>
              <a:ext uri="{FF2B5EF4-FFF2-40B4-BE49-F238E27FC236}">
                <a16:creationId xmlns:a16="http://schemas.microsoft.com/office/drawing/2014/main" id="{9607A46D-1170-7513-890B-437BBD596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75FC2B-8EB7-7FF8-0CC9-ADBAE653A3A6}"/>
              </a:ext>
            </a:extLst>
          </p:cNvPr>
          <p:cNvSpPr>
            <a:spLocks noGrp="1"/>
          </p:cNvSpPr>
          <p:nvPr>
            <p:ph type="sldNum" sz="quarter" idx="12"/>
          </p:nvPr>
        </p:nvSpPr>
        <p:spPr/>
        <p:txBody>
          <a:bodyPr/>
          <a:lstStyle/>
          <a:p>
            <a:fld id="{26BB2D7B-A85D-4CB1-978C-C082CA9D3824}" type="slidenum">
              <a:rPr lang="en-US" smtClean="0"/>
              <a:t>‹#›</a:t>
            </a:fld>
            <a:endParaRPr lang="en-US"/>
          </a:p>
        </p:txBody>
      </p:sp>
    </p:spTree>
    <p:extLst>
      <p:ext uri="{BB962C8B-B14F-4D97-AF65-F5344CB8AC3E}">
        <p14:creationId xmlns:p14="http://schemas.microsoft.com/office/powerpoint/2010/main" val="336593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EBA7C3-77F1-5596-3E9D-FC6FBFB02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C9EF9E-0B88-D8E4-B3A1-64CA8D1B01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5C923-5836-4A0B-7B93-0A258CA434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0E0A0-3790-4601-BAB1-3D83C4C32436}" type="datetimeFigureOut">
              <a:rPr lang="en-US" smtClean="0"/>
              <a:t>8/29/2023</a:t>
            </a:fld>
            <a:endParaRPr lang="en-US"/>
          </a:p>
        </p:txBody>
      </p:sp>
      <p:sp>
        <p:nvSpPr>
          <p:cNvPr id="5" name="Footer Placeholder 4">
            <a:extLst>
              <a:ext uri="{FF2B5EF4-FFF2-40B4-BE49-F238E27FC236}">
                <a16:creationId xmlns:a16="http://schemas.microsoft.com/office/drawing/2014/main" id="{815DF7EC-2927-4FFE-8471-B528A19E36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942F65-ABC5-D5BA-4A28-BC44FF0E95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B2D7B-A85D-4CB1-978C-C082CA9D3824}" type="slidenum">
              <a:rPr lang="en-US" smtClean="0"/>
              <a:t>‹#›</a:t>
            </a:fld>
            <a:endParaRPr lang="en-US"/>
          </a:p>
        </p:txBody>
      </p:sp>
    </p:spTree>
    <p:extLst>
      <p:ext uri="{BB962C8B-B14F-4D97-AF65-F5344CB8AC3E}">
        <p14:creationId xmlns:p14="http://schemas.microsoft.com/office/powerpoint/2010/main" val="2062172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4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oogle.com/url?sa=i&amp;rct=j&amp;q=&amp;esrc=s&amp;frm=1&amp;source=images&amp;cd=&amp;cad=rja&amp;docid=HBqBgtiveGM8VM&amp;tbnid=bQ1z-OyqfruN5M:&amp;ved=0CAUQjRw&amp;url=http://usreligion.blogspot.com/2012/07/was-jesus-lily-white.html&amp;ei=rT2aUZLpFY289gSDxoHwBQ&amp;psig=AFQjCNHNICYUhKNPuvWc9i3YqlYC96fgQg&amp;ust=136914922459010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 name="Rectangle 5"/>
          <p:cNvSpPr/>
          <p:nvPr/>
        </p:nvSpPr>
        <p:spPr>
          <a:xfrm>
            <a:off x="2580902" y="905212"/>
            <a:ext cx="6969498" cy="3046988"/>
          </a:xfrm>
          <a:prstGeom prst="rect">
            <a:avLst/>
          </a:prstGeom>
        </p:spPr>
        <p:txBody>
          <a:bodyPr wrap="square">
            <a:spAutoFit/>
          </a:bodyPr>
          <a:lstStyle/>
          <a:p>
            <a:pPr algn="ctr"/>
            <a:r>
              <a:rPr lang="en-US" sz="4800" dirty="0">
                <a:solidFill>
                  <a:schemeClr val="bg1"/>
                </a:solidFill>
                <a:latin typeface="Abadi" panose="020B0604020104020204" pitchFamily="34" charset="0"/>
              </a:rPr>
              <a:t>Title Page, Introduction, and Testimonies of the Three and Eight Witnesses</a:t>
            </a:r>
            <a:endParaRPr lang="en-US" sz="4800" dirty="0">
              <a:solidFill>
                <a:schemeClr val="bg1"/>
              </a:solidFill>
            </a:endParaRPr>
          </a:p>
        </p:txBody>
      </p:sp>
      <p:grpSp>
        <p:nvGrpSpPr>
          <p:cNvPr id="2" name="Group 1">
            <a:extLst>
              <a:ext uri="{FF2B5EF4-FFF2-40B4-BE49-F238E27FC236}">
                <a16:creationId xmlns:a16="http://schemas.microsoft.com/office/drawing/2014/main" id="{E0EA3A2F-3BBF-C002-3687-7B13ACA4EE4F}"/>
              </a:ext>
            </a:extLst>
          </p:cNvPr>
          <p:cNvGrpSpPr/>
          <p:nvPr/>
        </p:nvGrpSpPr>
        <p:grpSpPr>
          <a:xfrm>
            <a:off x="1130595" y="3820140"/>
            <a:ext cx="2831805" cy="2865120"/>
            <a:chOff x="2590800" y="2667000"/>
            <a:chExt cx="3886200" cy="3931920"/>
          </a:xfrm>
        </p:grpSpPr>
        <p:grpSp>
          <p:nvGrpSpPr>
            <p:cNvPr id="4" name="Group 13">
              <a:extLst>
                <a:ext uri="{FF2B5EF4-FFF2-40B4-BE49-F238E27FC236}">
                  <a16:creationId xmlns:a16="http://schemas.microsoft.com/office/drawing/2014/main" id="{66BC6A24-1CF8-C8C4-60CA-60F2AD333893}"/>
                </a:ext>
              </a:extLst>
            </p:cNvPr>
            <p:cNvGrpSpPr/>
            <p:nvPr/>
          </p:nvGrpSpPr>
          <p:grpSpPr>
            <a:xfrm>
              <a:off x="3048000" y="2667000"/>
              <a:ext cx="2971800" cy="3931920"/>
              <a:chOff x="152400" y="152400"/>
              <a:chExt cx="4953000" cy="6553200"/>
            </a:xfrm>
          </p:grpSpPr>
          <p:sp>
            <p:nvSpPr>
              <p:cNvPr id="12" name="Rounded Rectangle 28">
                <a:extLst>
                  <a:ext uri="{FF2B5EF4-FFF2-40B4-BE49-F238E27FC236}">
                    <a16:creationId xmlns:a16="http://schemas.microsoft.com/office/drawing/2014/main" id="{BCA3EABB-A532-FFD3-679D-A86B76767405}"/>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9">
                <a:extLst>
                  <a:ext uri="{FF2B5EF4-FFF2-40B4-BE49-F238E27FC236}">
                    <a16:creationId xmlns:a16="http://schemas.microsoft.com/office/drawing/2014/main" id="{84F06D82-9651-8FCF-F871-80099CE78542}"/>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0">
                <a:extLst>
                  <a:ext uri="{FF2B5EF4-FFF2-40B4-BE49-F238E27FC236}">
                    <a16:creationId xmlns:a16="http://schemas.microsoft.com/office/drawing/2014/main" id="{544150FA-7625-1E07-6DF2-749799ED6A39}"/>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B516B92-0200-59B6-811E-7C972D0A8901}"/>
                </a:ext>
              </a:extLst>
            </p:cNvPr>
            <p:cNvSpPr txBox="1"/>
            <p:nvPr/>
          </p:nvSpPr>
          <p:spPr>
            <a:xfrm>
              <a:off x="2590800" y="3200400"/>
              <a:ext cx="3886200" cy="1815882"/>
            </a:xfrm>
            <a:prstGeom prst="rect">
              <a:avLst/>
            </a:prstGeom>
            <a:noFill/>
          </p:spPr>
          <p:txBody>
            <a:bodyPr wrap="square" rtlCol="0">
              <a:spAutoFit/>
            </a:bodyPr>
            <a:lstStyle/>
            <a:p>
              <a:pPr algn="ctr"/>
              <a:r>
                <a:rPr lang="en-US" sz="2000" dirty="0">
                  <a:solidFill>
                    <a:srgbClr val="FFC000"/>
                  </a:solidFill>
                  <a:latin typeface="Californian FB" pitchFamily="18" charset="0"/>
                </a:rPr>
                <a:t>The </a:t>
              </a:r>
            </a:p>
            <a:p>
              <a:pPr algn="ctr"/>
              <a:r>
                <a:rPr lang="en-US" sz="2000" dirty="0">
                  <a:solidFill>
                    <a:srgbClr val="FFC000"/>
                  </a:solidFill>
                  <a:latin typeface="Californian FB" pitchFamily="18" charset="0"/>
                </a:rPr>
                <a:t>Book</a:t>
              </a:r>
            </a:p>
            <a:p>
              <a:pPr algn="ctr"/>
              <a:r>
                <a:rPr lang="en-US" sz="2000" dirty="0">
                  <a:solidFill>
                    <a:srgbClr val="FFC000"/>
                  </a:solidFill>
                  <a:latin typeface="Californian FB" pitchFamily="18" charset="0"/>
                </a:rPr>
                <a:t> of </a:t>
              </a:r>
            </a:p>
            <a:p>
              <a:pPr algn="ctr"/>
              <a:r>
                <a:rPr lang="en-US" sz="2000" dirty="0">
                  <a:solidFill>
                    <a:srgbClr val="FFC000"/>
                  </a:solidFill>
                  <a:latin typeface="Californian FB" pitchFamily="18" charset="0"/>
                </a:rPr>
                <a:t>Mormon</a:t>
              </a:r>
            </a:p>
          </p:txBody>
        </p:sp>
        <p:sp>
          <p:nvSpPr>
            <p:cNvPr id="8" name="TextBox 7">
              <a:extLst>
                <a:ext uri="{FF2B5EF4-FFF2-40B4-BE49-F238E27FC236}">
                  <a16:creationId xmlns:a16="http://schemas.microsoft.com/office/drawing/2014/main" id="{2FC3663F-D91F-A01D-3274-B144AD065C87}"/>
                </a:ext>
              </a:extLst>
            </p:cNvPr>
            <p:cNvSpPr txBox="1"/>
            <p:nvPr/>
          </p:nvSpPr>
          <p:spPr>
            <a:xfrm>
              <a:off x="3124200" y="5257800"/>
              <a:ext cx="2667001" cy="633562"/>
            </a:xfrm>
            <a:prstGeom prst="rect">
              <a:avLst/>
            </a:prstGeom>
            <a:noFill/>
          </p:spPr>
          <p:txBody>
            <a:bodyPr wrap="square" rtlCol="0">
              <a:spAutoFit/>
            </a:bodyPr>
            <a:lstStyle/>
            <a:p>
              <a:pPr algn="ctr"/>
              <a:r>
                <a:rPr lang="en-US" sz="1200" dirty="0">
                  <a:solidFill>
                    <a:srgbClr val="FFC000"/>
                  </a:solidFill>
                  <a:latin typeface="Californian FB" pitchFamily="18" charset="0"/>
                </a:rPr>
                <a:t>ANOTHER TESTAMENT </a:t>
              </a:r>
            </a:p>
            <a:p>
              <a:pPr algn="ctr"/>
              <a:r>
                <a:rPr lang="en-US" sz="1200" dirty="0">
                  <a:solidFill>
                    <a:srgbClr val="FFC000"/>
                  </a:solidFill>
                  <a:latin typeface="Californian FB" pitchFamily="18" charset="0"/>
                </a:rPr>
                <a:t>OF JESUS CHRIST</a:t>
              </a:r>
            </a:p>
          </p:txBody>
        </p:sp>
        <p:cxnSp>
          <p:nvCxnSpPr>
            <p:cNvPr id="9" name="Straight Connector 8">
              <a:extLst>
                <a:ext uri="{FF2B5EF4-FFF2-40B4-BE49-F238E27FC236}">
                  <a16:creationId xmlns:a16="http://schemas.microsoft.com/office/drawing/2014/main" id="{7EA7CB22-FD30-90DB-4234-0D701025D92C}"/>
                </a:ext>
              </a:extLst>
            </p:cNvPr>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8F2352-49BD-6720-EAEB-BB10D75E96AA}"/>
                </a:ext>
              </a:extLst>
            </p:cNvPr>
            <p:cNvCxnSpPr/>
            <p:nvPr/>
          </p:nvCxnSpPr>
          <p:spPr>
            <a:xfrm>
              <a:off x="3429000" y="50292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0DCEAA-B254-54D5-51D9-8D7617321CD0}"/>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599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6" name="Rectangle 45"/>
          <p:cNvSpPr/>
          <p:nvPr/>
        </p:nvSpPr>
        <p:spPr>
          <a:xfrm>
            <a:off x="613434" y="844732"/>
            <a:ext cx="6163884" cy="4524315"/>
          </a:xfrm>
          <a:prstGeom prst="rect">
            <a:avLst/>
          </a:prstGeom>
        </p:spPr>
        <p:txBody>
          <a:bodyPr wrap="square">
            <a:spAutoFit/>
          </a:bodyPr>
          <a:lstStyle/>
          <a:p>
            <a:r>
              <a:rPr lang="en-US" sz="3600" i="1" dirty="0">
                <a:solidFill>
                  <a:schemeClr val="bg1"/>
                </a:solidFill>
                <a:latin typeface="Abadi" panose="020B0604020104020204" pitchFamily="34" charset="0"/>
              </a:rPr>
              <a:t>“I told the brethren that the Book of Mormon was the most correct of any book on earth, and the keystone of our religion, and a man would get nearer to God by abiding by its precepts, than by any other book.”</a:t>
            </a:r>
            <a:endParaRPr lang="en-US" sz="3600" i="1" dirty="0">
              <a:solidFill>
                <a:schemeClr val="bg1"/>
              </a:solidFill>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1294615"/>
            <a:ext cx="3068826" cy="3721137"/>
          </a:xfrm>
          <a:prstGeom prst="rect">
            <a:avLst/>
          </a:prstGeom>
        </p:spPr>
      </p:pic>
    </p:spTree>
    <p:extLst>
      <p:ext uri="{BB962C8B-B14F-4D97-AF65-F5344CB8AC3E}">
        <p14:creationId xmlns:p14="http://schemas.microsoft.com/office/powerpoint/2010/main" val="27898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latin typeface="Abadi" panose="020B0604020104020204" pitchFamily="34" charset="0"/>
              </a:endParaRPr>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solidFill>
                  <a:schemeClr val="tx1"/>
                </a:solidFill>
                <a:latin typeface="Abadi" panose="020B0604020104020204" pitchFamily="34" charset="0"/>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latin typeface="Abadi" panose="020B0604020104020204" pitchFamily="34" charset="0"/>
              </a:endParaRPr>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latin typeface="Abadi" panose="020B0604020104020204" pitchFamily="34" charset="0"/>
              </a:endParaRPr>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latin typeface="Abadi" panose="020B0604020104020204" pitchFamily="34" charset="0"/>
              </a:endParaRPr>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latin typeface="Abadi" panose="020B0604020104020204" pitchFamily="34" charset="0"/>
                </a:endParaRPr>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latin typeface="Abadi" panose="020B0604020104020204" pitchFamily="34" charset="0"/>
                </a:endParaRPr>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latin typeface="Abadi" panose="020B0604020104020204" pitchFamily="34" charset="0"/>
              </a:endParaRPr>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latin typeface="Abadi" panose="020B0604020104020204" pitchFamily="34" charset="0"/>
              </a:endParaRPr>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latin typeface="Abadi" panose="020B0604020104020204" pitchFamily="34" charset="0"/>
              </a:endParaRPr>
            </a:p>
          </p:txBody>
        </p:sp>
      </p:grpSp>
      <p:sp>
        <p:nvSpPr>
          <p:cNvPr id="46" name="Rectangle 45"/>
          <p:cNvSpPr/>
          <p:nvPr/>
        </p:nvSpPr>
        <p:spPr>
          <a:xfrm>
            <a:off x="2357321" y="249456"/>
            <a:ext cx="6163884" cy="1323439"/>
          </a:xfrm>
          <a:prstGeom prst="rect">
            <a:avLst/>
          </a:prstGeom>
        </p:spPr>
        <p:txBody>
          <a:bodyPr wrap="square">
            <a:spAutoFit/>
          </a:bodyPr>
          <a:lstStyle/>
          <a:p>
            <a:r>
              <a:rPr lang="en-US" sz="2000" dirty="0">
                <a:solidFill>
                  <a:schemeClr val="bg1"/>
                </a:solidFill>
                <a:latin typeface="Abadi" panose="020B0604020104020204" pitchFamily="34" charset="0"/>
              </a:rPr>
              <a:t>“There are three ways in which the Book of Mormon is the keystone of our religion. It is the keystone in our witness of Christ. It is the keystone of our doctrine. It is the keystone of testimony. …</a:t>
            </a:r>
            <a:endParaRPr lang="en-US" sz="2000" i="1" dirty="0">
              <a:solidFill>
                <a:schemeClr val="bg1"/>
              </a:solidFill>
              <a:latin typeface="Abadi" panose="020B0604020104020204" pitchFamily="34" charset="0"/>
            </a:endParaRPr>
          </a:p>
        </p:txBody>
      </p:sp>
      <p:pic>
        <p:nvPicPr>
          <p:cNvPr id="16" name="Picture 2" descr="President Ezra Taft Be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30" y="513327"/>
            <a:ext cx="1605298" cy="213574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717177" y="-33966"/>
            <a:ext cx="1246095" cy="701585"/>
            <a:chOff x="717177" y="-33966"/>
            <a:chExt cx="1246095" cy="701585"/>
          </a:xfrm>
        </p:grpSpPr>
        <p:sp>
          <p:nvSpPr>
            <p:cNvPr id="18" name="Oval 17"/>
            <p:cNvSpPr/>
            <p:nvPr/>
          </p:nvSpPr>
          <p:spPr>
            <a:xfrm>
              <a:off x="717177" y="-33966"/>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98813" y="-33966"/>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38876" y="2801471"/>
            <a:ext cx="4053162" cy="3139321"/>
          </a:xfrm>
          <a:prstGeom prst="rect">
            <a:avLst/>
          </a:prstGeom>
        </p:spPr>
        <p:txBody>
          <a:bodyPr wrap="square">
            <a:spAutoFit/>
          </a:bodyPr>
          <a:lstStyle/>
          <a:p>
            <a:r>
              <a:rPr lang="en-US" dirty="0">
                <a:solidFill>
                  <a:schemeClr val="bg1"/>
                </a:solidFill>
                <a:latin typeface="Abadi" panose="020B0604020104020204" pitchFamily="34" charset="0"/>
              </a:rPr>
              <a:t>“… Just as the arch crumbles if the keystone is removed, so does all the Church stand or fall with the truthfulness of the Book of Mormon.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enemies of the Church understand this clearly. This is why they go to such great lengths to try to disprove the Book of Mormon, for if it can be discredited, the Prophet Joseph Smith goes with it. </a:t>
            </a:r>
            <a:endParaRPr lang="en-US" dirty="0">
              <a:solidFill>
                <a:schemeClr val="bg1"/>
              </a:solidFill>
            </a:endParaRPr>
          </a:p>
        </p:txBody>
      </p:sp>
      <p:sp>
        <p:nvSpPr>
          <p:cNvPr id="3" name="Rectangle 2"/>
          <p:cNvSpPr/>
          <p:nvPr/>
        </p:nvSpPr>
        <p:spPr>
          <a:xfrm>
            <a:off x="5040107" y="4314073"/>
            <a:ext cx="4249271" cy="1754326"/>
          </a:xfrm>
          <a:prstGeom prst="rect">
            <a:avLst/>
          </a:prstGeom>
        </p:spPr>
        <p:txBody>
          <a:bodyPr wrap="square">
            <a:spAutoFit/>
          </a:bodyPr>
          <a:lstStyle/>
          <a:p>
            <a:r>
              <a:rPr lang="en-US" dirty="0">
                <a:solidFill>
                  <a:schemeClr val="bg1"/>
                </a:solidFill>
                <a:latin typeface="Abadi" panose="020B0604020104020204" pitchFamily="34" charset="0"/>
              </a:rPr>
              <a:t>So does our claim to priesthood keys, and revelation, and the restored Church. But in like manner, if the Book of Mormon be true … then one must accept the claims of the Restoration and all that accompanies it.”</a:t>
            </a:r>
            <a:endParaRPr lang="en-US" dirty="0"/>
          </a:p>
        </p:txBody>
      </p:sp>
      <p:grpSp>
        <p:nvGrpSpPr>
          <p:cNvPr id="5" name="Group 4"/>
          <p:cNvGrpSpPr/>
          <p:nvPr/>
        </p:nvGrpSpPr>
        <p:grpSpPr>
          <a:xfrm>
            <a:off x="9610643" y="318121"/>
            <a:ext cx="1403513" cy="2023266"/>
            <a:chOff x="8682505" y="1045618"/>
            <a:chExt cx="1403513" cy="2023266"/>
          </a:xfrm>
        </p:grpSpPr>
        <p:sp>
          <p:nvSpPr>
            <p:cNvPr id="24" name="Oval 23"/>
            <p:cNvSpPr/>
            <p:nvPr/>
          </p:nvSpPr>
          <p:spPr>
            <a:xfrm>
              <a:off x="9506465" y="1045618"/>
              <a:ext cx="579553" cy="57955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p:cNvCxnSpPr/>
            <p:nvPr/>
          </p:nvCxnSpPr>
          <p:spPr>
            <a:xfrm flipH="1">
              <a:off x="9690922" y="1653306"/>
              <a:ext cx="115599" cy="981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9712462" y="2634600"/>
              <a:ext cx="219913" cy="4342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518903" y="2634601"/>
              <a:ext cx="172019" cy="4342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090628" y="1662936"/>
              <a:ext cx="710714" cy="1283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68286" y="1674418"/>
              <a:ext cx="236274" cy="61212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789935" y="2277572"/>
              <a:ext cx="190818" cy="867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682505" y="1866067"/>
              <a:ext cx="1145665" cy="496679"/>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8883198" y="1791988"/>
              <a:ext cx="230447" cy="1889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783007" y="1922712"/>
              <a:ext cx="962142" cy="369332"/>
            </a:xfrm>
            <a:prstGeom prst="rect">
              <a:avLst/>
            </a:prstGeom>
            <a:noFill/>
          </p:spPr>
          <p:txBody>
            <a:bodyPr wrap="square" rtlCol="0">
              <a:spAutoFit/>
            </a:bodyPr>
            <a:lstStyle/>
            <a:p>
              <a:r>
                <a:rPr lang="en-US" b="1" dirty="0"/>
                <a:t>Religion</a:t>
              </a:r>
            </a:p>
          </p:txBody>
        </p:sp>
      </p:grpSp>
      <p:grpSp>
        <p:nvGrpSpPr>
          <p:cNvPr id="34" name="Group 33"/>
          <p:cNvGrpSpPr/>
          <p:nvPr/>
        </p:nvGrpSpPr>
        <p:grpSpPr>
          <a:xfrm flipH="1">
            <a:off x="8649345" y="1445107"/>
            <a:ext cx="1645113" cy="2023266"/>
            <a:chOff x="8440905" y="1045618"/>
            <a:chExt cx="1645113" cy="2023266"/>
          </a:xfrm>
        </p:grpSpPr>
        <p:sp>
          <p:nvSpPr>
            <p:cNvPr id="35" name="Oval 34"/>
            <p:cNvSpPr/>
            <p:nvPr/>
          </p:nvSpPr>
          <p:spPr>
            <a:xfrm>
              <a:off x="9506465" y="1045618"/>
              <a:ext cx="579553" cy="57955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 name="Straight Connector 35"/>
            <p:cNvCxnSpPr/>
            <p:nvPr/>
          </p:nvCxnSpPr>
          <p:spPr>
            <a:xfrm flipH="1">
              <a:off x="9690922" y="1653306"/>
              <a:ext cx="115599" cy="981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9712462" y="2634600"/>
              <a:ext cx="219913" cy="4342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518903" y="2634601"/>
              <a:ext cx="172019" cy="4342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090628" y="1662936"/>
              <a:ext cx="710714" cy="1283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768286" y="1674418"/>
              <a:ext cx="236274" cy="61212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789935" y="2277572"/>
              <a:ext cx="190818" cy="867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8682505" y="1866067"/>
              <a:ext cx="1145665" cy="496679"/>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8883198" y="1791988"/>
              <a:ext cx="230447" cy="1889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440905" y="1922712"/>
              <a:ext cx="1304244" cy="369332"/>
            </a:xfrm>
            <a:prstGeom prst="rect">
              <a:avLst/>
            </a:prstGeom>
            <a:noFill/>
          </p:spPr>
          <p:txBody>
            <a:bodyPr wrap="square" rtlCol="0">
              <a:spAutoFit/>
            </a:bodyPr>
            <a:lstStyle/>
            <a:p>
              <a:r>
                <a:rPr lang="en-US" b="1" dirty="0"/>
                <a:t>Doctrine</a:t>
              </a:r>
            </a:p>
          </p:txBody>
        </p:sp>
      </p:grpSp>
      <p:grpSp>
        <p:nvGrpSpPr>
          <p:cNvPr id="56" name="Group 55"/>
          <p:cNvGrpSpPr/>
          <p:nvPr/>
        </p:nvGrpSpPr>
        <p:grpSpPr>
          <a:xfrm>
            <a:off x="10192216" y="2044492"/>
            <a:ext cx="1433309" cy="2023266"/>
            <a:chOff x="8652709" y="1045618"/>
            <a:chExt cx="1433309" cy="2023266"/>
          </a:xfrm>
        </p:grpSpPr>
        <p:sp>
          <p:nvSpPr>
            <p:cNvPr id="57" name="Oval 56"/>
            <p:cNvSpPr/>
            <p:nvPr/>
          </p:nvSpPr>
          <p:spPr>
            <a:xfrm>
              <a:off x="9506465" y="1045618"/>
              <a:ext cx="579553" cy="57955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p:cNvCxnSpPr/>
            <p:nvPr/>
          </p:nvCxnSpPr>
          <p:spPr>
            <a:xfrm flipH="1">
              <a:off x="9690922" y="1653306"/>
              <a:ext cx="115599" cy="981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9712462" y="2634600"/>
              <a:ext cx="219913" cy="4342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9518903" y="2634601"/>
              <a:ext cx="172019" cy="4342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9090628" y="1662936"/>
              <a:ext cx="710714" cy="1283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768286" y="1674418"/>
              <a:ext cx="236274" cy="61212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9789935" y="2277572"/>
              <a:ext cx="190818" cy="867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8682505" y="1866067"/>
              <a:ext cx="1145665" cy="496679"/>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8883198" y="1791988"/>
              <a:ext cx="230447" cy="1889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652709" y="1924722"/>
              <a:ext cx="1275110" cy="369332"/>
            </a:xfrm>
            <a:prstGeom prst="rect">
              <a:avLst/>
            </a:prstGeom>
            <a:noFill/>
          </p:spPr>
          <p:txBody>
            <a:bodyPr wrap="square" rtlCol="0">
              <a:spAutoFit/>
            </a:bodyPr>
            <a:lstStyle/>
            <a:p>
              <a:r>
                <a:rPr lang="en-US" b="1" dirty="0"/>
                <a:t>Testimony</a:t>
              </a:r>
            </a:p>
          </p:txBody>
        </p:sp>
      </p:grpSp>
      <p:grpSp>
        <p:nvGrpSpPr>
          <p:cNvPr id="8" name="Group 7"/>
          <p:cNvGrpSpPr/>
          <p:nvPr/>
        </p:nvGrpSpPr>
        <p:grpSpPr>
          <a:xfrm>
            <a:off x="4534777" y="1580147"/>
            <a:ext cx="2516489" cy="1839259"/>
            <a:chOff x="4996952" y="1891089"/>
            <a:chExt cx="3143214" cy="2297322"/>
          </a:xfrm>
        </p:grpSpPr>
        <p:pic>
          <p:nvPicPr>
            <p:cNvPr id="4098" name="Picture 2" descr="Image result for falling bricks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41915" y="1891089"/>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Frame 6"/>
            <p:cNvSpPr/>
            <p:nvPr/>
          </p:nvSpPr>
          <p:spPr>
            <a:xfrm>
              <a:off x="4996952" y="1907103"/>
              <a:ext cx="3143214" cy="2281308"/>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a:off x="9562705" y="4146447"/>
            <a:ext cx="2335939" cy="1927397"/>
            <a:chOff x="9562705" y="4146447"/>
            <a:chExt cx="2335939" cy="1927397"/>
          </a:xfrm>
        </p:grpSpPr>
        <p:sp>
          <p:nvSpPr>
            <p:cNvPr id="72" name="Flowchart: Stored Data 71"/>
            <p:cNvSpPr/>
            <p:nvPr/>
          </p:nvSpPr>
          <p:spPr>
            <a:xfrm rot="16200000">
              <a:off x="10385882" y="4724641"/>
              <a:ext cx="526026" cy="2172379"/>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9584006" y="4146447"/>
              <a:ext cx="2314638" cy="1679387"/>
              <a:chOff x="9584006" y="4146447"/>
              <a:chExt cx="2314638" cy="1679387"/>
            </a:xfrm>
          </p:grpSpPr>
          <p:grpSp>
            <p:nvGrpSpPr>
              <p:cNvPr id="71" name="Group 70"/>
              <p:cNvGrpSpPr/>
              <p:nvPr/>
            </p:nvGrpSpPr>
            <p:grpSpPr>
              <a:xfrm>
                <a:off x="9584006" y="5194851"/>
                <a:ext cx="2314638" cy="630983"/>
                <a:chOff x="914400" y="1623455"/>
                <a:chExt cx="2679269" cy="1005444"/>
              </a:xfrm>
            </p:grpSpPr>
            <p:sp>
              <p:nvSpPr>
                <p:cNvPr id="73" name="Oval 72"/>
                <p:cNvSpPr/>
                <p:nvPr/>
              </p:nvSpPr>
              <p:spPr>
                <a:xfrm>
                  <a:off x="914400" y="1714499"/>
                  <a:ext cx="2514600" cy="914400"/>
                </a:xfrm>
                <a:prstGeom prst="ellipse">
                  <a:avLst/>
                </a:prstGeom>
                <a:solidFill>
                  <a:srgbClr val="FF0000"/>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1536269" y="1623455"/>
                  <a:ext cx="2057400" cy="369331"/>
                </a:xfrm>
                <a:prstGeom prst="rect">
                  <a:avLst/>
                </a:prstGeom>
                <a:noFill/>
              </p:spPr>
              <p:txBody>
                <a:bodyPr wrap="square" rtlCol="0">
                  <a:spAutoFit/>
                </a:bodyPr>
                <a:lstStyle/>
                <a:p>
                  <a:r>
                    <a:rPr lang="en-US" sz="2400" dirty="0">
                      <a:solidFill>
                        <a:schemeClr val="bg1"/>
                      </a:solidFill>
                    </a:rPr>
                    <a:t>Accept</a:t>
                  </a:r>
                </a:p>
              </p:txBody>
            </p:sp>
          </p:grpSp>
          <p:grpSp>
            <p:nvGrpSpPr>
              <p:cNvPr id="75" name="Group 74"/>
              <p:cNvGrpSpPr/>
              <p:nvPr/>
            </p:nvGrpSpPr>
            <p:grpSpPr>
              <a:xfrm rot="10800000">
                <a:off x="10105214" y="4146447"/>
                <a:ext cx="951061" cy="1180953"/>
                <a:chOff x="9483857" y="3093272"/>
                <a:chExt cx="1818345" cy="2003163"/>
              </a:xfrm>
            </p:grpSpPr>
            <p:sp>
              <p:nvSpPr>
                <p:cNvPr id="76" name="Rectangle: Rounded Corners 75"/>
                <p:cNvSpPr/>
                <p:nvPr/>
              </p:nvSpPr>
              <p:spPr>
                <a:xfrm>
                  <a:off x="10262227" y="3093272"/>
                  <a:ext cx="302145" cy="1635645"/>
                </a:xfrm>
                <a:prstGeom prst="roundRect">
                  <a:avLst>
                    <a:gd name="adj" fmla="val 500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p:cNvSpPr/>
                <p:nvPr/>
              </p:nvSpPr>
              <p:spPr>
                <a:xfrm rot="3247982">
                  <a:off x="10540390" y="3803393"/>
                  <a:ext cx="437993" cy="1085631"/>
                </a:xfrm>
                <a:prstGeom prst="roundRect">
                  <a:avLst>
                    <a:gd name="adj" fmla="val 500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p:cNvSpPr/>
                <p:nvPr/>
              </p:nvSpPr>
              <p:spPr>
                <a:xfrm>
                  <a:off x="9951634" y="3599690"/>
                  <a:ext cx="349623" cy="1184096"/>
                </a:xfrm>
                <a:prstGeom prst="roundRect">
                  <a:avLst>
                    <a:gd name="adj" fmla="val 500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p:cNvSpPr/>
                <p:nvPr/>
              </p:nvSpPr>
              <p:spPr>
                <a:xfrm>
                  <a:off x="9688520" y="3647542"/>
                  <a:ext cx="265576" cy="1184096"/>
                </a:xfrm>
                <a:prstGeom prst="roundRect">
                  <a:avLst>
                    <a:gd name="adj" fmla="val 500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79"/>
                <p:cNvSpPr/>
                <p:nvPr/>
              </p:nvSpPr>
              <p:spPr>
                <a:xfrm>
                  <a:off x="9496867" y="3760496"/>
                  <a:ext cx="191653" cy="832628"/>
                </a:xfrm>
                <a:prstGeom prst="roundRect">
                  <a:avLst>
                    <a:gd name="adj" fmla="val 500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9483857" y="3850699"/>
                  <a:ext cx="1127992" cy="1245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496866" y="3811115"/>
                  <a:ext cx="1096107" cy="5900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9651953" y="4162606"/>
                  <a:ext cx="1096106" cy="5900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9771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up)">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2" presetClass="entr" presetSubtype="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250" fill="hold"/>
                                        <p:tgtEl>
                                          <p:spTgt spid="10"/>
                                        </p:tgtEl>
                                        <p:attrNameLst>
                                          <p:attrName>ppt_x</p:attrName>
                                        </p:attrNameLst>
                                      </p:cBhvr>
                                      <p:tavLst>
                                        <p:tav tm="0">
                                          <p:val>
                                            <p:strVal val="#ppt_x"/>
                                          </p:val>
                                        </p:tav>
                                        <p:tav tm="100000">
                                          <p:val>
                                            <p:strVal val="#ppt_x"/>
                                          </p:val>
                                        </p:tav>
                                      </p:tavLst>
                                    </p:anim>
                                    <p:anim calcmode="lin" valueType="num">
                                      <p:cBhvr additive="base">
                                        <p:cTn id="38" dur="1250" fill="hold"/>
                                        <p:tgtEl>
                                          <p:spTgt spid="10"/>
                                        </p:tgtEl>
                                        <p:attrNameLst>
                                          <p:attrName>ppt_y</p:attrName>
                                        </p:attrNameLst>
                                      </p:cBhvr>
                                      <p:tavLst>
                                        <p:tav tm="0">
                                          <p:val>
                                            <p:strVal val="0-#ppt_h/2"/>
                                          </p:val>
                                        </p:tav>
                                        <p:tav tm="100000">
                                          <p:val>
                                            <p:strVal val="#ppt_y"/>
                                          </p:val>
                                        </p:tav>
                                      </p:tavLst>
                                    </p:anim>
                                  </p:childTnLst>
                                </p:cTn>
                              </p:par>
                              <p:par>
                                <p:cTn id="39" presetID="1" presetClass="exit" presetSubtype="0" fill="hold" grpId="1" nodeType="withEffect">
                                  <p:stCondLst>
                                    <p:cond delay="0"/>
                                  </p:stCondLst>
                                  <p:childTnLst>
                                    <p:set>
                                      <p:cBhvr>
                                        <p:cTn id="40" dur="1" fill="hold">
                                          <p:stCondLst>
                                            <p:cond delay="0"/>
                                          </p:stCondLst>
                                        </p:cTn>
                                        <p:tgtEl>
                                          <p:spTgt spid="4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
                                            <p:txEl>
                                              <p:pRg st="0" end="0"/>
                                            </p:txEl>
                                          </p:spTgt>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2" grpId="0" build="allAtOnce"/>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7" name="Picture 8" descr="arch with key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035" y="1722083"/>
            <a:ext cx="5027929" cy="405586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274732" y="372523"/>
            <a:ext cx="1642534" cy="1717840"/>
            <a:chOff x="5274732" y="372523"/>
            <a:chExt cx="1642534" cy="1717840"/>
          </a:xfrm>
        </p:grpSpPr>
        <p:sp>
          <p:nvSpPr>
            <p:cNvPr id="2" name="TextBox 1"/>
            <p:cNvSpPr txBox="1"/>
            <p:nvPr/>
          </p:nvSpPr>
          <p:spPr>
            <a:xfrm>
              <a:off x="5274732" y="372523"/>
              <a:ext cx="1642534" cy="646331"/>
            </a:xfrm>
            <a:prstGeom prst="rect">
              <a:avLst/>
            </a:prstGeom>
            <a:solidFill>
              <a:schemeClr val="accent1">
                <a:lumMod val="20000"/>
                <a:lumOff val="80000"/>
              </a:schemeClr>
            </a:solidFill>
          </p:spPr>
          <p:txBody>
            <a:bodyPr wrap="square" rtlCol="0">
              <a:spAutoFit/>
            </a:bodyPr>
            <a:lstStyle/>
            <a:p>
              <a:pPr algn="ctr"/>
              <a:r>
                <a:rPr lang="en-US" dirty="0"/>
                <a:t>The Book of Mormon</a:t>
              </a:r>
            </a:p>
          </p:txBody>
        </p:sp>
        <p:cxnSp>
          <p:nvCxnSpPr>
            <p:cNvPr id="4" name="Straight Arrow Connector 3"/>
            <p:cNvCxnSpPr/>
            <p:nvPr/>
          </p:nvCxnSpPr>
          <p:spPr>
            <a:xfrm>
              <a:off x="6087532" y="1018854"/>
              <a:ext cx="16934" cy="10715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031299" y="511660"/>
            <a:ext cx="1994434" cy="1698584"/>
            <a:chOff x="5397232" y="-51005"/>
            <a:chExt cx="1994434" cy="1698584"/>
          </a:xfrm>
        </p:grpSpPr>
        <p:sp>
          <p:nvSpPr>
            <p:cNvPr id="25" name="TextBox 24"/>
            <p:cNvSpPr txBox="1"/>
            <p:nvPr/>
          </p:nvSpPr>
          <p:spPr>
            <a:xfrm>
              <a:off x="5749132" y="-51005"/>
              <a:ext cx="1642534" cy="923330"/>
            </a:xfrm>
            <a:prstGeom prst="rect">
              <a:avLst/>
            </a:prstGeom>
            <a:solidFill>
              <a:schemeClr val="accent1">
                <a:lumMod val="20000"/>
                <a:lumOff val="80000"/>
              </a:schemeClr>
            </a:solidFill>
          </p:spPr>
          <p:txBody>
            <a:bodyPr wrap="square" rtlCol="0">
              <a:spAutoFit/>
            </a:bodyPr>
            <a:lstStyle/>
            <a:p>
              <a:pPr algn="ctr"/>
              <a:r>
                <a:rPr lang="en-US" dirty="0"/>
                <a:t>Knowledge of the Plan of Salvation</a:t>
              </a:r>
            </a:p>
          </p:txBody>
        </p:sp>
        <p:cxnSp>
          <p:nvCxnSpPr>
            <p:cNvPr id="26" name="Straight Arrow Connector 25"/>
            <p:cNvCxnSpPr/>
            <p:nvPr/>
          </p:nvCxnSpPr>
          <p:spPr>
            <a:xfrm flipH="1">
              <a:off x="5397232" y="1018854"/>
              <a:ext cx="690300" cy="6287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535334" y="1645883"/>
            <a:ext cx="2397946" cy="1334384"/>
            <a:chOff x="4519320" y="372523"/>
            <a:chExt cx="2397946" cy="1334384"/>
          </a:xfrm>
        </p:grpSpPr>
        <p:sp>
          <p:nvSpPr>
            <p:cNvPr id="28" name="TextBox 27"/>
            <p:cNvSpPr txBox="1"/>
            <p:nvPr/>
          </p:nvSpPr>
          <p:spPr>
            <a:xfrm>
              <a:off x="5274732" y="372523"/>
              <a:ext cx="1642534" cy="923330"/>
            </a:xfrm>
            <a:prstGeom prst="rect">
              <a:avLst/>
            </a:prstGeom>
            <a:solidFill>
              <a:schemeClr val="accent1">
                <a:lumMod val="20000"/>
                <a:lumOff val="80000"/>
              </a:schemeClr>
            </a:solidFill>
          </p:spPr>
          <p:txBody>
            <a:bodyPr wrap="square" rtlCol="0">
              <a:spAutoFit/>
            </a:bodyPr>
            <a:lstStyle/>
            <a:p>
              <a:pPr algn="ctr"/>
              <a:r>
                <a:rPr lang="en-US" dirty="0"/>
                <a:t>The Restored Church of Jesus Christ</a:t>
              </a:r>
            </a:p>
          </p:txBody>
        </p:sp>
        <p:cxnSp>
          <p:nvCxnSpPr>
            <p:cNvPr id="29" name="Straight Arrow Connector 28"/>
            <p:cNvCxnSpPr/>
            <p:nvPr/>
          </p:nvCxnSpPr>
          <p:spPr>
            <a:xfrm flipH="1">
              <a:off x="4519320" y="1295853"/>
              <a:ext cx="1576679" cy="4110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535334" y="3344467"/>
            <a:ext cx="3435890" cy="646331"/>
            <a:chOff x="3764581" y="916740"/>
            <a:chExt cx="3435890" cy="646331"/>
          </a:xfrm>
        </p:grpSpPr>
        <p:sp>
          <p:nvSpPr>
            <p:cNvPr id="33" name="TextBox 32"/>
            <p:cNvSpPr txBox="1"/>
            <p:nvPr/>
          </p:nvSpPr>
          <p:spPr>
            <a:xfrm>
              <a:off x="5557937" y="916740"/>
              <a:ext cx="1642534" cy="646331"/>
            </a:xfrm>
            <a:prstGeom prst="rect">
              <a:avLst/>
            </a:prstGeom>
            <a:solidFill>
              <a:schemeClr val="accent1">
                <a:lumMod val="20000"/>
                <a:lumOff val="80000"/>
              </a:schemeClr>
            </a:solidFill>
          </p:spPr>
          <p:txBody>
            <a:bodyPr wrap="square" rtlCol="0">
              <a:spAutoFit/>
            </a:bodyPr>
            <a:lstStyle/>
            <a:p>
              <a:pPr algn="ctr"/>
              <a:r>
                <a:rPr lang="en-US" dirty="0"/>
                <a:t>The Prophet Joseph Smith</a:t>
              </a:r>
            </a:p>
          </p:txBody>
        </p:sp>
        <p:cxnSp>
          <p:nvCxnSpPr>
            <p:cNvPr id="34" name="Straight Arrow Connector 33"/>
            <p:cNvCxnSpPr/>
            <p:nvPr/>
          </p:nvCxnSpPr>
          <p:spPr>
            <a:xfrm flipH="1">
              <a:off x="3764581" y="1399671"/>
              <a:ext cx="1576680" cy="461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376449" y="4319899"/>
            <a:ext cx="3435890" cy="646331"/>
            <a:chOff x="3764581" y="916740"/>
            <a:chExt cx="3435890" cy="646331"/>
          </a:xfrm>
        </p:grpSpPr>
        <p:sp>
          <p:nvSpPr>
            <p:cNvPr id="39" name="TextBox 38"/>
            <p:cNvSpPr txBox="1"/>
            <p:nvPr/>
          </p:nvSpPr>
          <p:spPr>
            <a:xfrm>
              <a:off x="5557937" y="916740"/>
              <a:ext cx="1642534" cy="646331"/>
            </a:xfrm>
            <a:prstGeom prst="rect">
              <a:avLst/>
            </a:prstGeom>
            <a:solidFill>
              <a:schemeClr val="accent1">
                <a:lumMod val="20000"/>
                <a:lumOff val="80000"/>
              </a:schemeClr>
            </a:solidFill>
          </p:spPr>
          <p:txBody>
            <a:bodyPr wrap="square" rtlCol="0">
              <a:spAutoFit/>
            </a:bodyPr>
            <a:lstStyle/>
            <a:p>
              <a:pPr algn="ctr"/>
              <a:r>
                <a:rPr lang="en-US" dirty="0"/>
                <a:t>The Divinity of Jesus Christ</a:t>
              </a:r>
            </a:p>
          </p:txBody>
        </p:sp>
        <p:cxnSp>
          <p:nvCxnSpPr>
            <p:cNvPr id="40" name="Straight Arrow Connector 39"/>
            <p:cNvCxnSpPr/>
            <p:nvPr/>
          </p:nvCxnSpPr>
          <p:spPr>
            <a:xfrm flipH="1" flipV="1">
              <a:off x="3764581" y="1369487"/>
              <a:ext cx="1576680" cy="301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flipH="1">
            <a:off x="1052611" y="4302503"/>
            <a:ext cx="3435890" cy="646331"/>
            <a:chOff x="3764581" y="916740"/>
            <a:chExt cx="3435890" cy="646331"/>
          </a:xfrm>
        </p:grpSpPr>
        <p:sp>
          <p:nvSpPr>
            <p:cNvPr id="44" name="TextBox 43"/>
            <p:cNvSpPr txBox="1"/>
            <p:nvPr/>
          </p:nvSpPr>
          <p:spPr>
            <a:xfrm>
              <a:off x="5557937" y="916740"/>
              <a:ext cx="1642534" cy="646331"/>
            </a:xfrm>
            <a:prstGeom prst="rect">
              <a:avLst/>
            </a:prstGeom>
            <a:solidFill>
              <a:schemeClr val="accent1">
                <a:lumMod val="20000"/>
                <a:lumOff val="80000"/>
              </a:schemeClr>
            </a:solidFill>
          </p:spPr>
          <p:txBody>
            <a:bodyPr wrap="square" rtlCol="0">
              <a:spAutoFit/>
            </a:bodyPr>
            <a:lstStyle/>
            <a:p>
              <a:pPr algn="ctr"/>
              <a:r>
                <a:rPr lang="en-US" dirty="0"/>
                <a:t>Continuing Revelation</a:t>
              </a:r>
            </a:p>
          </p:txBody>
        </p:sp>
        <p:cxnSp>
          <p:nvCxnSpPr>
            <p:cNvPr id="45" name="Straight Arrow Connector 44"/>
            <p:cNvCxnSpPr/>
            <p:nvPr/>
          </p:nvCxnSpPr>
          <p:spPr>
            <a:xfrm flipH="1" flipV="1">
              <a:off x="3764581" y="1369487"/>
              <a:ext cx="1576680" cy="301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flipH="1">
            <a:off x="1005079" y="3333665"/>
            <a:ext cx="3435890" cy="646331"/>
            <a:chOff x="3764581" y="916740"/>
            <a:chExt cx="3435890" cy="646331"/>
          </a:xfrm>
        </p:grpSpPr>
        <p:sp>
          <p:nvSpPr>
            <p:cNvPr id="48" name="TextBox 47"/>
            <p:cNvSpPr txBox="1"/>
            <p:nvPr/>
          </p:nvSpPr>
          <p:spPr>
            <a:xfrm>
              <a:off x="5557937" y="916740"/>
              <a:ext cx="1642534" cy="646331"/>
            </a:xfrm>
            <a:prstGeom prst="rect">
              <a:avLst/>
            </a:prstGeom>
            <a:solidFill>
              <a:schemeClr val="accent1">
                <a:lumMod val="20000"/>
                <a:lumOff val="80000"/>
              </a:schemeClr>
            </a:solidFill>
          </p:spPr>
          <p:txBody>
            <a:bodyPr wrap="square" rtlCol="0">
              <a:spAutoFit/>
            </a:bodyPr>
            <a:lstStyle/>
            <a:p>
              <a:pPr algn="ctr"/>
              <a:r>
                <a:rPr lang="en-US" dirty="0"/>
                <a:t>Priesthood Keys</a:t>
              </a:r>
            </a:p>
          </p:txBody>
        </p:sp>
        <p:cxnSp>
          <p:nvCxnSpPr>
            <p:cNvPr id="49" name="Straight Arrow Connector 48"/>
            <p:cNvCxnSpPr/>
            <p:nvPr/>
          </p:nvCxnSpPr>
          <p:spPr>
            <a:xfrm flipH="1" flipV="1">
              <a:off x="3764581" y="1369487"/>
              <a:ext cx="1576680" cy="301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flipH="1">
            <a:off x="1387210" y="1767197"/>
            <a:ext cx="3134218" cy="1201940"/>
            <a:chOff x="3849577" y="954638"/>
            <a:chExt cx="3134218" cy="1201940"/>
          </a:xfrm>
        </p:grpSpPr>
        <p:sp>
          <p:nvSpPr>
            <p:cNvPr id="51" name="TextBox 50"/>
            <p:cNvSpPr txBox="1"/>
            <p:nvPr/>
          </p:nvSpPr>
          <p:spPr>
            <a:xfrm>
              <a:off x="5341261" y="954638"/>
              <a:ext cx="1642534" cy="646331"/>
            </a:xfrm>
            <a:prstGeom prst="rect">
              <a:avLst/>
            </a:prstGeom>
            <a:solidFill>
              <a:schemeClr val="accent1">
                <a:lumMod val="20000"/>
                <a:lumOff val="80000"/>
              </a:schemeClr>
            </a:solidFill>
          </p:spPr>
          <p:txBody>
            <a:bodyPr wrap="square" rtlCol="0">
              <a:spAutoFit/>
            </a:bodyPr>
            <a:lstStyle/>
            <a:p>
              <a:pPr algn="ctr"/>
              <a:r>
                <a:rPr lang="en-US" dirty="0"/>
                <a:t>Priesthood Ordinances</a:t>
              </a:r>
            </a:p>
          </p:txBody>
        </p:sp>
        <p:cxnSp>
          <p:nvCxnSpPr>
            <p:cNvPr id="52" name="Straight Arrow Connector 51"/>
            <p:cNvCxnSpPr/>
            <p:nvPr/>
          </p:nvCxnSpPr>
          <p:spPr>
            <a:xfrm flipH="1">
              <a:off x="3849577" y="1399671"/>
              <a:ext cx="1491684" cy="7569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flipH="1">
            <a:off x="2589453" y="644804"/>
            <a:ext cx="2644852" cy="1750409"/>
            <a:chOff x="4555619" y="916740"/>
            <a:chExt cx="2644852" cy="1750409"/>
          </a:xfrm>
        </p:grpSpPr>
        <p:sp>
          <p:nvSpPr>
            <p:cNvPr id="54" name="TextBox 53"/>
            <p:cNvSpPr txBox="1"/>
            <p:nvPr/>
          </p:nvSpPr>
          <p:spPr>
            <a:xfrm>
              <a:off x="5557937" y="916740"/>
              <a:ext cx="1642534" cy="646331"/>
            </a:xfrm>
            <a:prstGeom prst="rect">
              <a:avLst/>
            </a:prstGeom>
            <a:solidFill>
              <a:schemeClr val="accent1">
                <a:lumMod val="20000"/>
                <a:lumOff val="80000"/>
              </a:schemeClr>
            </a:solidFill>
          </p:spPr>
          <p:txBody>
            <a:bodyPr wrap="square" rtlCol="0">
              <a:spAutoFit/>
            </a:bodyPr>
            <a:lstStyle/>
            <a:p>
              <a:pPr algn="ctr"/>
              <a:r>
                <a:rPr lang="en-US" dirty="0"/>
                <a:t>Eternal Families</a:t>
              </a:r>
            </a:p>
          </p:txBody>
        </p:sp>
        <p:cxnSp>
          <p:nvCxnSpPr>
            <p:cNvPr id="55" name="Straight Arrow Connector 54"/>
            <p:cNvCxnSpPr/>
            <p:nvPr/>
          </p:nvCxnSpPr>
          <p:spPr>
            <a:xfrm flipH="1">
              <a:off x="4555619" y="1563071"/>
              <a:ext cx="1114442" cy="11040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flipH="1">
            <a:off x="5369122" y="2865617"/>
            <a:ext cx="1383389" cy="3693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a:t>Keystone</a:t>
            </a:r>
          </a:p>
        </p:txBody>
      </p:sp>
    </p:spTree>
    <p:extLst>
      <p:ext uri="{BB962C8B-B14F-4D97-AF65-F5344CB8AC3E}">
        <p14:creationId xmlns:p14="http://schemas.microsoft.com/office/powerpoint/2010/main" val="262865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8" name="Group 37"/>
          <p:cNvGrpSpPr/>
          <p:nvPr/>
        </p:nvGrpSpPr>
        <p:grpSpPr>
          <a:xfrm>
            <a:off x="3543842" y="3902205"/>
            <a:ext cx="2032660" cy="2068919"/>
            <a:chOff x="2726659" y="4091768"/>
            <a:chExt cx="2667000" cy="2667000"/>
          </a:xfrm>
        </p:grpSpPr>
        <p:sp>
          <p:nvSpPr>
            <p:cNvPr id="39" name="Oval 38"/>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3092812" y="4636216"/>
              <a:ext cx="762000" cy="762000"/>
              <a:chOff x="1226056" y="2773679"/>
              <a:chExt cx="762000" cy="762000"/>
            </a:xfrm>
          </p:grpSpPr>
          <p:sp>
            <p:nvSpPr>
              <p:cNvPr id="49" name="Oval 48"/>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378456" y="2926079"/>
                <a:ext cx="561830" cy="561830"/>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flipH="1">
              <a:off x="4133970" y="4637947"/>
              <a:ext cx="762000" cy="762000"/>
              <a:chOff x="1226056" y="2773679"/>
              <a:chExt cx="762000" cy="762000"/>
            </a:xfrm>
          </p:grpSpPr>
          <p:sp>
            <p:nvSpPr>
              <p:cNvPr id="45" name="Oval 44"/>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378456" y="2926079"/>
                <a:ext cx="561830" cy="561830"/>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Moon 41"/>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Moon 42"/>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Moon 43"/>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9" name="Group 28"/>
          <p:cNvGrpSpPr/>
          <p:nvPr/>
        </p:nvGrpSpPr>
        <p:grpSpPr>
          <a:xfrm>
            <a:off x="8043493" y="634864"/>
            <a:ext cx="2608731" cy="2487707"/>
            <a:chOff x="739587" y="551330"/>
            <a:chExt cx="1267988" cy="1340721"/>
          </a:xfrm>
        </p:grpSpPr>
        <p:sp>
          <p:nvSpPr>
            <p:cNvPr id="30" name="Rectangle: Folded Corner 29"/>
            <p:cNvSpPr/>
            <p:nvPr/>
          </p:nvSpPr>
          <p:spPr>
            <a:xfrm>
              <a:off x="739587" y="551330"/>
              <a:ext cx="1267988" cy="1340721"/>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39587" y="792317"/>
              <a:ext cx="1267988" cy="845950"/>
            </a:xfrm>
            <a:prstGeom prst="rect">
              <a:avLst/>
            </a:prstGeom>
            <a:noFill/>
          </p:spPr>
          <p:txBody>
            <a:bodyPr wrap="square" rtlCol="0">
              <a:spAutoFit/>
            </a:bodyPr>
            <a:lstStyle/>
            <a:p>
              <a:pPr algn="ctr"/>
              <a:r>
                <a:rPr lang="en-US" sz="2400" dirty="0">
                  <a:solidFill>
                    <a:srgbClr val="FF0000"/>
                  </a:solidFill>
                  <a:latin typeface="Abadi" panose="020B0604020104020204" pitchFamily="34" charset="0"/>
                </a:rPr>
                <a:t>I am not sure if I know the Book of Mormon is true.</a:t>
              </a:r>
            </a:p>
            <a:p>
              <a:pPr algn="ctr"/>
              <a:endParaRPr lang="en-US" sz="2400" dirty="0">
                <a:solidFill>
                  <a:srgbClr val="FF0000"/>
                </a:solidFill>
                <a:latin typeface="Abadi" panose="020B0604020104020204" pitchFamily="34" charset="0"/>
              </a:endParaRPr>
            </a:p>
          </p:txBody>
        </p:sp>
      </p:grpSp>
      <p:grpSp>
        <p:nvGrpSpPr>
          <p:cNvPr id="11" name="Group 10">
            <a:extLst>
              <a:ext uri="{FF2B5EF4-FFF2-40B4-BE49-F238E27FC236}">
                <a16:creationId xmlns:a16="http://schemas.microsoft.com/office/drawing/2014/main" id="{17EA7372-A157-608C-F0A6-EA8E15444659}"/>
              </a:ext>
            </a:extLst>
          </p:cNvPr>
          <p:cNvGrpSpPr/>
          <p:nvPr/>
        </p:nvGrpSpPr>
        <p:grpSpPr>
          <a:xfrm>
            <a:off x="351312" y="671340"/>
            <a:ext cx="4760724" cy="2902353"/>
            <a:chOff x="351312" y="671340"/>
            <a:chExt cx="4760724" cy="2902353"/>
          </a:xfrm>
        </p:grpSpPr>
        <p:grpSp>
          <p:nvGrpSpPr>
            <p:cNvPr id="4" name="Group 3"/>
            <p:cNvGrpSpPr/>
            <p:nvPr/>
          </p:nvGrpSpPr>
          <p:grpSpPr>
            <a:xfrm>
              <a:off x="2503305" y="671340"/>
              <a:ext cx="2608731" cy="2902353"/>
              <a:chOff x="739587" y="551330"/>
              <a:chExt cx="1267988" cy="1536776"/>
            </a:xfrm>
          </p:grpSpPr>
          <p:sp>
            <p:nvSpPr>
              <p:cNvPr id="2" name="Rectangle: Folded Corner 1"/>
              <p:cNvSpPr/>
              <p:nvPr/>
            </p:nvSpPr>
            <p:spPr>
              <a:xfrm>
                <a:off x="739587" y="551330"/>
                <a:ext cx="1267988" cy="1340721"/>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39587" y="605119"/>
                <a:ext cx="1267988" cy="1482987"/>
              </a:xfrm>
              <a:prstGeom prst="rect">
                <a:avLst/>
              </a:prstGeom>
              <a:noFill/>
            </p:spPr>
            <p:txBody>
              <a:bodyPr wrap="square" rtlCol="0">
                <a:spAutoFit/>
              </a:bodyPr>
              <a:lstStyle/>
              <a:p>
                <a:pPr algn="ctr"/>
                <a:r>
                  <a:rPr lang="en-US" sz="2000" dirty="0">
                    <a:solidFill>
                      <a:srgbClr val="FF0000"/>
                    </a:solidFill>
                    <a:latin typeface="Abadi" panose="020B0604020104020204" pitchFamily="34" charset="0"/>
                  </a:rPr>
                  <a:t>I trust others who have received their own personal testimony and have assured me that the Book of Mormon is true. </a:t>
                </a:r>
              </a:p>
              <a:p>
                <a:pPr algn="ctr"/>
                <a:endParaRPr lang="en-US" sz="3600" dirty="0">
                  <a:solidFill>
                    <a:srgbClr val="FF0000"/>
                  </a:solidFill>
                  <a:latin typeface="Abadi" panose="020B0604020104020204" pitchFamily="34" charset="0"/>
                </a:endParaRPr>
              </a:p>
            </p:txBody>
          </p:sp>
        </p:grpSp>
        <p:grpSp>
          <p:nvGrpSpPr>
            <p:cNvPr id="53" name="Group 52"/>
            <p:cNvGrpSpPr/>
            <p:nvPr/>
          </p:nvGrpSpPr>
          <p:grpSpPr>
            <a:xfrm>
              <a:off x="351312" y="891622"/>
              <a:ext cx="2032660" cy="2032660"/>
              <a:chOff x="2726659" y="4091768"/>
              <a:chExt cx="2667000" cy="2667000"/>
            </a:xfrm>
          </p:grpSpPr>
          <p:sp>
            <p:nvSpPr>
              <p:cNvPr id="54" name="Oval 53"/>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3092812" y="4636216"/>
                <a:ext cx="762000" cy="762000"/>
                <a:chOff x="1226056" y="2773679"/>
                <a:chExt cx="762000" cy="762000"/>
              </a:xfrm>
            </p:grpSpPr>
            <p:sp>
              <p:nvSpPr>
                <p:cNvPr id="64" name="Oval 63"/>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378456" y="2926079"/>
                  <a:ext cx="561830" cy="561830"/>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flipH="1">
                <a:off x="4133970" y="4637947"/>
                <a:ext cx="762000" cy="762000"/>
                <a:chOff x="1226056" y="2773679"/>
                <a:chExt cx="762000" cy="762000"/>
              </a:xfrm>
            </p:grpSpPr>
            <p:sp>
              <p:nvSpPr>
                <p:cNvPr id="60" name="Oval 59"/>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378456" y="2926079"/>
                  <a:ext cx="561830" cy="561830"/>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Moon 56"/>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Moon 57"/>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Moon 58"/>
              <p:cNvSpPr/>
              <p:nvPr/>
            </p:nvSpPr>
            <p:spPr>
              <a:xfrm rot="16200000">
                <a:off x="3953266" y="5626250"/>
                <a:ext cx="20456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32" name="Group 31"/>
          <p:cNvGrpSpPr/>
          <p:nvPr/>
        </p:nvGrpSpPr>
        <p:grpSpPr>
          <a:xfrm>
            <a:off x="920756" y="3905168"/>
            <a:ext cx="2629311" cy="2487707"/>
            <a:chOff x="729584" y="551330"/>
            <a:chExt cx="1277991" cy="1340721"/>
          </a:xfrm>
        </p:grpSpPr>
        <p:sp>
          <p:nvSpPr>
            <p:cNvPr id="33" name="Rectangle: Folded Corner 32"/>
            <p:cNvSpPr/>
            <p:nvPr/>
          </p:nvSpPr>
          <p:spPr>
            <a:xfrm>
              <a:off x="739587" y="551330"/>
              <a:ext cx="1267988" cy="1340721"/>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29584" y="787624"/>
              <a:ext cx="1267988" cy="945474"/>
            </a:xfrm>
            <a:prstGeom prst="rect">
              <a:avLst/>
            </a:prstGeom>
            <a:noFill/>
          </p:spPr>
          <p:txBody>
            <a:bodyPr wrap="square" rtlCol="0">
              <a:spAutoFit/>
            </a:bodyPr>
            <a:lstStyle/>
            <a:p>
              <a:pPr algn="ctr"/>
              <a:r>
                <a:rPr lang="en-US" dirty="0">
                  <a:solidFill>
                    <a:srgbClr val="FF0000"/>
                  </a:solidFill>
                  <a:latin typeface="Abadi" panose="020B0604020104020204" pitchFamily="34" charset="0"/>
                </a:rPr>
                <a:t>I have received a witness from the Holy ghost that the Book of Mormon is true.</a:t>
              </a:r>
            </a:p>
            <a:p>
              <a:pPr algn="ctr"/>
              <a:endParaRPr lang="en-US" sz="3600" dirty="0">
                <a:solidFill>
                  <a:srgbClr val="FF0000"/>
                </a:solidFill>
                <a:latin typeface="Abadi" panose="020B0604020104020204" pitchFamily="34" charset="0"/>
              </a:endParaRPr>
            </a:p>
          </p:txBody>
        </p:sp>
      </p:grpSp>
      <p:grpSp>
        <p:nvGrpSpPr>
          <p:cNvPr id="81" name="Group 80"/>
          <p:cNvGrpSpPr/>
          <p:nvPr/>
        </p:nvGrpSpPr>
        <p:grpSpPr>
          <a:xfrm>
            <a:off x="5852882" y="943131"/>
            <a:ext cx="1962427" cy="1955676"/>
            <a:chOff x="4364700" y="661956"/>
            <a:chExt cx="2667000" cy="2667000"/>
          </a:xfrm>
        </p:grpSpPr>
        <p:sp>
          <p:nvSpPr>
            <p:cNvPr id="82" name="Oval 81"/>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rot="14121608">
              <a:off x="4787169" y="1214397"/>
              <a:ext cx="762000" cy="762000"/>
              <a:chOff x="1226056" y="2773679"/>
              <a:chExt cx="762000" cy="762000"/>
            </a:xfrm>
          </p:grpSpPr>
          <p:sp>
            <p:nvSpPr>
              <p:cNvPr id="93" name="Oval 92"/>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378456" y="2926079"/>
                <a:ext cx="561830" cy="561830"/>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rot="8038943" flipH="1">
              <a:off x="5828327" y="1216128"/>
              <a:ext cx="762000" cy="762000"/>
              <a:chOff x="1226056" y="2773679"/>
              <a:chExt cx="762000" cy="762000"/>
            </a:xfrm>
          </p:grpSpPr>
          <p:sp>
            <p:nvSpPr>
              <p:cNvPr id="89" name="Oval 88"/>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378456" y="2926079"/>
                <a:ext cx="561830" cy="561830"/>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Moon 84"/>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Moon 85"/>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Moon 86"/>
            <p:cNvSpPr/>
            <p:nvPr/>
          </p:nvSpPr>
          <p:spPr>
            <a:xfrm rot="4888541">
              <a:off x="5816809" y="2144507"/>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3" name="Group 12">
            <a:extLst>
              <a:ext uri="{FF2B5EF4-FFF2-40B4-BE49-F238E27FC236}">
                <a16:creationId xmlns:a16="http://schemas.microsoft.com/office/drawing/2014/main" id="{5483EB69-B3C3-1045-474C-A1127959ED35}"/>
              </a:ext>
            </a:extLst>
          </p:cNvPr>
          <p:cNvGrpSpPr/>
          <p:nvPr/>
        </p:nvGrpSpPr>
        <p:grpSpPr>
          <a:xfrm>
            <a:off x="7440811" y="3402434"/>
            <a:ext cx="2636876" cy="2779412"/>
            <a:chOff x="8620282" y="491819"/>
            <a:chExt cx="3299957" cy="3478336"/>
          </a:xfrm>
        </p:grpSpPr>
        <p:grpSp>
          <p:nvGrpSpPr>
            <p:cNvPr id="14" name="Group 13">
              <a:extLst>
                <a:ext uri="{FF2B5EF4-FFF2-40B4-BE49-F238E27FC236}">
                  <a16:creationId xmlns:a16="http://schemas.microsoft.com/office/drawing/2014/main" id="{AF8D4C2A-92DC-4EB5-AB31-E61D341D8E5B}"/>
                </a:ext>
              </a:extLst>
            </p:cNvPr>
            <p:cNvGrpSpPr/>
            <p:nvPr/>
          </p:nvGrpSpPr>
          <p:grpSpPr>
            <a:xfrm>
              <a:off x="9090037" y="491819"/>
              <a:ext cx="2268907" cy="2268907"/>
              <a:chOff x="8910823" y="381340"/>
              <a:chExt cx="2667000" cy="2667000"/>
            </a:xfrm>
          </p:grpSpPr>
          <p:sp>
            <p:nvSpPr>
              <p:cNvPr id="19" name="Oval 18">
                <a:extLst>
                  <a:ext uri="{FF2B5EF4-FFF2-40B4-BE49-F238E27FC236}">
                    <a16:creationId xmlns:a16="http://schemas.microsoft.com/office/drawing/2014/main" id="{529D0CE5-B653-4DDD-6C1A-743157A32B23}"/>
                  </a:ext>
                </a:extLst>
              </p:cNvPr>
              <p:cNvSpPr/>
              <p:nvPr/>
            </p:nvSpPr>
            <p:spPr>
              <a:xfrm>
                <a:off x="8910823" y="381340"/>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07B7F61-68CB-8197-C44B-834AB0C59B88}"/>
                  </a:ext>
                </a:extLst>
              </p:cNvPr>
              <p:cNvGrpSpPr/>
              <p:nvPr/>
            </p:nvGrpSpPr>
            <p:grpSpPr>
              <a:xfrm>
                <a:off x="9337570" y="1137494"/>
                <a:ext cx="762000" cy="762000"/>
                <a:chOff x="1226056" y="2773679"/>
                <a:chExt cx="762000" cy="762000"/>
              </a:xfrm>
            </p:grpSpPr>
            <p:sp>
              <p:nvSpPr>
                <p:cNvPr id="28" name="Oval 27">
                  <a:extLst>
                    <a:ext uri="{FF2B5EF4-FFF2-40B4-BE49-F238E27FC236}">
                      <a16:creationId xmlns:a16="http://schemas.microsoft.com/office/drawing/2014/main" id="{E3B0E063-F41B-AD4E-F30A-9EB59408C4A6}"/>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13809482-2F7F-0250-96F2-D842BF7250EC}"/>
                    </a:ext>
                  </a:extLst>
                </p:cNvPr>
                <p:cNvSpPr/>
                <p:nvPr/>
              </p:nvSpPr>
              <p:spPr>
                <a:xfrm>
                  <a:off x="1378456" y="2926079"/>
                  <a:ext cx="561830" cy="56183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2EF015AE-A5DE-9AE1-2762-B886A24FB477}"/>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2F8FC7E-CBFF-0328-7A58-86591D256F79}"/>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11210CB-257F-AC9F-21D0-BF40473FBDE1}"/>
                  </a:ext>
                </a:extLst>
              </p:cNvPr>
              <p:cNvGrpSpPr/>
              <p:nvPr/>
            </p:nvGrpSpPr>
            <p:grpSpPr>
              <a:xfrm flipH="1">
                <a:off x="10378728" y="1139225"/>
                <a:ext cx="762000" cy="762000"/>
                <a:chOff x="1226056" y="2773679"/>
                <a:chExt cx="762000" cy="762000"/>
              </a:xfrm>
            </p:grpSpPr>
            <p:sp>
              <p:nvSpPr>
                <p:cNvPr id="24" name="Oval 23">
                  <a:extLst>
                    <a:ext uri="{FF2B5EF4-FFF2-40B4-BE49-F238E27FC236}">
                      <a16:creationId xmlns:a16="http://schemas.microsoft.com/office/drawing/2014/main" id="{78F5389E-96C0-FE18-F43E-7F2EC9AB1CBA}"/>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A6FAAEA-3206-9255-D23C-319104109F13}"/>
                    </a:ext>
                  </a:extLst>
                </p:cNvPr>
                <p:cNvSpPr/>
                <p:nvPr/>
              </p:nvSpPr>
              <p:spPr>
                <a:xfrm>
                  <a:off x="1378456" y="2926079"/>
                  <a:ext cx="561830" cy="56183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D026073-922B-5230-05B1-02B5815590BD}"/>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119971C-CAEC-A8A7-FA77-E10AE8DB9C50}"/>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Moon 21">
                <a:extLst>
                  <a:ext uri="{FF2B5EF4-FFF2-40B4-BE49-F238E27FC236}">
                    <a16:creationId xmlns:a16="http://schemas.microsoft.com/office/drawing/2014/main" id="{ED5FD85C-7CD2-745B-093B-E792F746CCC6}"/>
                  </a:ext>
                </a:extLst>
              </p:cNvPr>
              <p:cNvSpPr/>
              <p:nvPr/>
            </p:nvSpPr>
            <p:spPr>
              <a:xfrm rot="5124408">
                <a:off x="9678691" y="715046"/>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Moon 22">
                <a:extLst>
                  <a:ext uri="{FF2B5EF4-FFF2-40B4-BE49-F238E27FC236}">
                    <a16:creationId xmlns:a16="http://schemas.microsoft.com/office/drawing/2014/main" id="{FD7DC3A2-E8DB-9351-A860-699ED5384864}"/>
                  </a:ext>
                </a:extLst>
              </p:cNvPr>
              <p:cNvSpPr/>
              <p:nvPr/>
            </p:nvSpPr>
            <p:spPr>
              <a:xfrm rot="5578965">
                <a:off x="10677282" y="71264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5" name="Group 14">
              <a:extLst>
                <a:ext uri="{FF2B5EF4-FFF2-40B4-BE49-F238E27FC236}">
                  <a16:creationId xmlns:a16="http://schemas.microsoft.com/office/drawing/2014/main" id="{A4476FD0-BA0C-F4CC-3451-B7FEE891AD5F}"/>
                </a:ext>
              </a:extLst>
            </p:cNvPr>
            <p:cNvGrpSpPr/>
            <p:nvPr/>
          </p:nvGrpSpPr>
          <p:grpSpPr>
            <a:xfrm>
              <a:off x="8620282" y="1884243"/>
              <a:ext cx="3299957" cy="2085912"/>
              <a:chOff x="8662550" y="1942881"/>
              <a:chExt cx="3299957" cy="2085912"/>
            </a:xfrm>
          </p:grpSpPr>
          <p:sp>
            <p:nvSpPr>
              <p:cNvPr id="16" name="Rectangle 15">
                <a:extLst>
                  <a:ext uri="{FF2B5EF4-FFF2-40B4-BE49-F238E27FC236}">
                    <a16:creationId xmlns:a16="http://schemas.microsoft.com/office/drawing/2014/main" id="{87DA30B4-6128-4FAC-DA66-44D406BBF911}"/>
                  </a:ext>
                </a:extLst>
              </p:cNvPr>
              <p:cNvSpPr/>
              <p:nvPr/>
            </p:nvSpPr>
            <p:spPr>
              <a:xfrm>
                <a:off x="8662550" y="1942881"/>
                <a:ext cx="1838043" cy="1838043"/>
              </a:xfrm>
              <a:prstGeom prst="rect">
                <a:avLst/>
              </a:prstGeom>
              <a:solidFill>
                <a:srgbClr val="8A7836"/>
              </a:solidFill>
              <a:scene3d>
                <a:camera prst="isometricLeftDown"/>
                <a:lightRig rig="threePt" dir="t"/>
              </a:scene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2CEE42-3AE9-C50E-BF6E-D67F5607F940}"/>
                  </a:ext>
                </a:extLst>
              </p:cNvPr>
              <p:cNvSpPr/>
              <p:nvPr/>
            </p:nvSpPr>
            <p:spPr>
              <a:xfrm rot="3595483" flipH="1">
                <a:off x="10124464" y="1951832"/>
                <a:ext cx="1838043" cy="1838043"/>
              </a:xfrm>
              <a:prstGeom prst="rect">
                <a:avLst/>
              </a:prstGeom>
              <a:solidFill>
                <a:srgbClr val="8A7836"/>
              </a:solidFill>
              <a:scene3d>
                <a:camera prst="isometricLeftDown"/>
                <a:lightRig rig="threePt" dir="t"/>
              </a:scene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BF3E02E2-4CC7-429E-8212-E37FF633A5BC}"/>
                  </a:ext>
                </a:extLst>
              </p:cNvPr>
              <p:cNvSpPr/>
              <p:nvPr/>
            </p:nvSpPr>
            <p:spPr>
              <a:xfrm>
                <a:off x="10210118" y="2443942"/>
                <a:ext cx="216380" cy="1584851"/>
              </a:xfrm>
              <a:prstGeom prst="roundRect">
                <a:avLst/>
              </a:prstGeom>
              <a:solidFill>
                <a:srgbClr val="8A783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12" name="TextBox 11">
            <a:extLst>
              <a:ext uri="{FF2B5EF4-FFF2-40B4-BE49-F238E27FC236}">
                <a16:creationId xmlns:a16="http://schemas.microsoft.com/office/drawing/2014/main" id="{DCF4BDD2-3770-CBD1-537B-F2634E8E4D4C}"/>
              </a:ext>
            </a:extLst>
          </p:cNvPr>
          <p:cNvSpPr txBox="1"/>
          <p:nvPr/>
        </p:nvSpPr>
        <p:spPr>
          <a:xfrm>
            <a:off x="7910655" y="5117064"/>
            <a:ext cx="1788197" cy="369332"/>
          </a:xfrm>
          <a:prstGeom prst="rect">
            <a:avLst/>
          </a:prstGeom>
          <a:noFill/>
        </p:spPr>
        <p:txBody>
          <a:bodyPr wrap="square" rtlCol="0">
            <a:spAutoFit/>
          </a:bodyPr>
          <a:lstStyle/>
          <a:p>
            <a:r>
              <a:rPr lang="en-US" dirty="0">
                <a:solidFill>
                  <a:srgbClr val="FFFF00"/>
                </a:solidFill>
                <a:latin typeface="Abadi" panose="020B0604020104020204" pitchFamily="34" charset="0"/>
              </a:rPr>
              <a:t>Moroni 10:3-5</a:t>
            </a:r>
          </a:p>
        </p:txBody>
      </p:sp>
    </p:spTree>
    <p:extLst>
      <p:ext uri="{BB962C8B-B14F-4D97-AF65-F5344CB8AC3E}">
        <p14:creationId xmlns:p14="http://schemas.microsoft.com/office/powerpoint/2010/main" val="210898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 name="Group 3"/>
          <p:cNvGrpSpPr/>
          <p:nvPr/>
        </p:nvGrpSpPr>
        <p:grpSpPr>
          <a:xfrm>
            <a:off x="3534335" y="506399"/>
            <a:ext cx="5123329" cy="5845201"/>
            <a:chOff x="71718" y="1120588"/>
            <a:chExt cx="3048000" cy="4572000"/>
          </a:xfrm>
        </p:grpSpPr>
        <p:grpSp>
          <p:nvGrpSpPr>
            <p:cNvPr id="17" name="Group 13"/>
            <p:cNvGrpSpPr/>
            <p:nvPr/>
          </p:nvGrpSpPr>
          <p:grpSpPr>
            <a:xfrm>
              <a:off x="71718" y="1120588"/>
              <a:ext cx="3048000" cy="4572000"/>
              <a:chOff x="838200" y="1066800"/>
              <a:chExt cx="2438400" cy="3352800"/>
            </a:xfrm>
          </p:grpSpPr>
          <p:sp>
            <p:nvSpPr>
              <p:cNvPr id="19"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904091" y="1356165"/>
              <a:ext cx="2145254" cy="3779566"/>
            </a:xfrm>
            <a:prstGeom prst="rect">
              <a:avLst/>
            </a:prstGeom>
            <a:noFill/>
          </p:spPr>
          <p:txBody>
            <a:bodyPr wrap="square" rtlCol="0">
              <a:spAutoFit/>
            </a:bodyPr>
            <a:lstStyle/>
            <a:p>
              <a:pPr algn="ctr"/>
              <a:r>
                <a:rPr lang="en-US" sz="2800" b="1" dirty="0"/>
                <a:t>If we know the Book of Mormon is true, then we will also know that Jesus is the Christ, that Joseph Smith was a prophet of God, and that The Church of Jesus Christ of Latter-day Saints is the Lord’s kingdom on the earth today.</a:t>
              </a:r>
              <a:r>
                <a:rPr lang="en-US" sz="2800" dirty="0"/>
                <a:t> </a:t>
              </a:r>
              <a:endParaRPr lang="en-US" sz="28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2448966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D939881-9790-CB90-07E9-8B5B6A6AE434}"/>
              </a:ext>
            </a:extLst>
          </p:cNvPr>
          <p:cNvGrpSpPr/>
          <p:nvPr/>
        </p:nvGrpSpPr>
        <p:grpSpPr>
          <a:xfrm>
            <a:off x="0" y="0"/>
            <a:ext cx="12192000" cy="6858000"/>
            <a:chOff x="0" y="0"/>
            <a:chExt cx="9144000" cy="6858000"/>
          </a:xfrm>
        </p:grpSpPr>
        <p:sp>
          <p:nvSpPr>
            <p:cNvPr id="5" name="Rectangle 4">
              <a:extLst>
                <a:ext uri="{FF2B5EF4-FFF2-40B4-BE49-F238E27FC236}">
                  <a16:creationId xmlns:a16="http://schemas.microsoft.com/office/drawing/2014/main" id="{022E15DF-B74D-F579-E4BD-36D93BCCE5E2}"/>
                </a:ext>
              </a:extLst>
            </p:cNvPr>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Frame 5">
              <a:extLst>
                <a:ext uri="{FF2B5EF4-FFF2-40B4-BE49-F238E27FC236}">
                  <a16:creationId xmlns:a16="http://schemas.microsoft.com/office/drawing/2014/main" id="{4B64EDA8-E04C-7B3C-6898-0AF76E9B6A6F}"/>
                </a:ext>
              </a:extLst>
            </p:cNvPr>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7" name="Rectangle 6">
              <a:extLst>
                <a:ext uri="{FF2B5EF4-FFF2-40B4-BE49-F238E27FC236}">
                  <a16:creationId xmlns:a16="http://schemas.microsoft.com/office/drawing/2014/main" id="{67426FF4-8358-C567-474C-E03C4EE78A29}"/>
                </a:ext>
              </a:extLst>
            </p:cNvPr>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639E0012-C40B-4428-2A0C-5582A0E595C4}"/>
                </a:ext>
              </a:extLst>
            </p:cNvPr>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F9588439-41B4-C581-36CC-1ABF20149ED5}"/>
                </a:ext>
              </a:extLst>
            </p:cNvPr>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A0F09E22-1910-A3E1-3862-0E0898DD7A55}"/>
                </a:ext>
              </a:extLst>
            </p:cNvPr>
            <p:cNvGrpSpPr/>
            <p:nvPr/>
          </p:nvGrpSpPr>
          <p:grpSpPr>
            <a:xfrm>
              <a:off x="8229600" y="6400800"/>
              <a:ext cx="685800" cy="228600"/>
              <a:chOff x="533400" y="5791200"/>
              <a:chExt cx="685800" cy="228600"/>
            </a:xfrm>
          </p:grpSpPr>
          <p:sp>
            <p:nvSpPr>
              <p:cNvPr id="14" name="Rectangle 13">
                <a:extLst>
                  <a:ext uri="{FF2B5EF4-FFF2-40B4-BE49-F238E27FC236}">
                    <a16:creationId xmlns:a16="http://schemas.microsoft.com/office/drawing/2014/main" id="{CDE42E0F-DEBE-E3FE-3C8A-376CD58F6863}"/>
                  </a:ext>
                </a:extLst>
              </p:cNvPr>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BD843B5E-D20D-377B-86B8-8224E870D5B6}"/>
                  </a:ext>
                </a:extLst>
              </p:cNvPr>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1" name="Rectangle 10">
              <a:extLst>
                <a:ext uri="{FF2B5EF4-FFF2-40B4-BE49-F238E27FC236}">
                  <a16:creationId xmlns:a16="http://schemas.microsoft.com/office/drawing/2014/main" id="{0AA270AA-5265-F90A-693B-95D388B28C7C}"/>
                </a:ext>
              </a:extLst>
            </p:cNvPr>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0345D66C-F198-E637-EA78-8F6B61A20AF7}"/>
                </a:ext>
              </a:extLst>
            </p:cNvPr>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5CDA14-E2F8-9F4C-7D9E-8CDD51C81C72}"/>
                </a:ext>
              </a:extLst>
            </p:cNvPr>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8" name="Group 27">
            <a:extLst>
              <a:ext uri="{FF2B5EF4-FFF2-40B4-BE49-F238E27FC236}">
                <a16:creationId xmlns:a16="http://schemas.microsoft.com/office/drawing/2014/main" id="{47464C26-0D1D-87C6-7D51-19228F534E24}"/>
              </a:ext>
            </a:extLst>
          </p:cNvPr>
          <p:cNvGrpSpPr/>
          <p:nvPr/>
        </p:nvGrpSpPr>
        <p:grpSpPr>
          <a:xfrm>
            <a:off x="837889" y="933123"/>
            <a:ext cx="4458322" cy="2343477"/>
            <a:chOff x="837889" y="933123"/>
            <a:chExt cx="4458322" cy="2343477"/>
          </a:xfrm>
        </p:grpSpPr>
        <p:pic>
          <p:nvPicPr>
            <p:cNvPr id="3" name="Picture 2">
              <a:extLst>
                <a:ext uri="{FF2B5EF4-FFF2-40B4-BE49-F238E27FC236}">
                  <a16:creationId xmlns:a16="http://schemas.microsoft.com/office/drawing/2014/main" id="{7FB89D4F-ABED-4850-B571-C0D8A96323EF}"/>
                </a:ext>
              </a:extLst>
            </p:cNvPr>
            <p:cNvPicPr>
              <a:picLocks noChangeAspect="1"/>
            </p:cNvPicPr>
            <p:nvPr/>
          </p:nvPicPr>
          <p:blipFill>
            <a:blip r:embed="rId2"/>
            <a:stretch>
              <a:fillRect/>
            </a:stretch>
          </p:blipFill>
          <p:spPr>
            <a:xfrm>
              <a:off x="837889" y="933123"/>
              <a:ext cx="4458322" cy="2343477"/>
            </a:xfrm>
            <a:prstGeom prst="rect">
              <a:avLst/>
            </a:prstGeom>
          </p:spPr>
        </p:pic>
        <p:sp>
          <p:nvSpPr>
            <p:cNvPr id="24" name="Oval 23">
              <a:extLst>
                <a:ext uri="{FF2B5EF4-FFF2-40B4-BE49-F238E27FC236}">
                  <a16:creationId xmlns:a16="http://schemas.microsoft.com/office/drawing/2014/main" id="{4F19ED88-149C-E6A9-B872-840DA1895B11}"/>
                </a:ext>
              </a:extLst>
            </p:cNvPr>
            <p:cNvSpPr/>
            <p:nvPr/>
          </p:nvSpPr>
          <p:spPr>
            <a:xfrm>
              <a:off x="2958798" y="1085850"/>
              <a:ext cx="285750" cy="285750"/>
            </a:xfrm>
            <a:prstGeom prst="ellipse">
              <a:avLst/>
            </a:prstGeom>
            <a:solidFill>
              <a:schemeClr val="accent1">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5A6D2F11-D274-A03B-207B-6A1546377128}"/>
              </a:ext>
            </a:extLst>
          </p:cNvPr>
          <p:cNvGrpSpPr/>
          <p:nvPr/>
        </p:nvGrpSpPr>
        <p:grpSpPr>
          <a:xfrm>
            <a:off x="6548286" y="999807"/>
            <a:ext cx="4391638" cy="2276793"/>
            <a:chOff x="6548286" y="999807"/>
            <a:chExt cx="4391638" cy="2276793"/>
          </a:xfrm>
        </p:grpSpPr>
        <p:pic>
          <p:nvPicPr>
            <p:cNvPr id="17" name="Picture 16">
              <a:extLst>
                <a:ext uri="{FF2B5EF4-FFF2-40B4-BE49-F238E27FC236}">
                  <a16:creationId xmlns:a16="http://schemas.microsoft.com/office/drawing/2014/main" id="{3E66EFB0-8D3A-5751-E76E-82755A1E7E76}"/>
                </a:ext>
              </a:extLst>
            </p:cNvPr>
            <p:cNvPicPr>
              <a:picLocks noChangeAspect="1"/>
            </p:cNvPicPr>
            <p:nvPr/>
          </p:nvPicPr>
          <p:blipFill>
            <a:blip r:embed="rId3"/>
            <a:stretch>
              <a:fillRect/>
            </a:stretch>
          </p:blipFill>
          <p:spPr>
            <a:xfrm>
              <a:off x="6548286" y="999807"/>
              <a:ext cx="4391638" cy="2276793"/>
            </a:xfrm>
            <a:prstGeom prst="rect">
              <a:avLst/>
            </a:prstGeom>
          </p:spPr>
        </p:pic>
        <p:sp>
          <p:nvSpPr>
            <p:cNvPr id="25" name="Oval 24">
              <a:extLst>
                <a:ext uri="{FF2B5EF4-FFF2-40B4-BE49-F238E27FC236}">
                  <a16:creationId xmlns:a16="http://schemas.microsoft.com/office/drawing/2014/main" id="{FDABBB05-F330-3FD3-EC47-241C9B091D82}"/>
                </a:ext>
              </a:extLst>
            </p:cNvPr>
            <p:cNvSpPr/>
            <p:nvPr/>
          </p:nvSpPr>
          <p:spPr>
            <a:xfrm>
              <a:off x="8744105" y="1085850"/>
              <a:ext cx="285750" cy="285750"/>
            </a:xfrm>
            <a:prstGeom prst="ellipse">
              <a:avLst/>
            </a:prstGeom>
            <a:solidFill>
              <a:schemeClr val="accent1">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08148CC4-59B7-90C3-8A94-13CF3440C8AF}"/>
              </a:ext>
            </a:extLst>
          </p:cNvPr>
          <p:cNvGrpSpPr/>
          <p:nvPr/>
        </p:nvGrpSpPr>
        <p:grpSpPr>
          <a:xfrm>
            <a:off x="890283" y="3790789"/>
            <a:ext cx="4353533" cy="2305372"/>
            <a:chOff x="890283" y="3790789"/>
            <a:chExt cx="4353533" cy="2305372"/>
          </a:xfrm>
        </p:grpSpPr>
        <p:pic>
          <p:nvPicPr>
            <p:cNvPr id="19" name="Picture 18">
              <a:extLst>
                <a:ext uri="{FF2B5EF4-FFF2-40B4-BE49-F238E27FC236}">
                  <a16:creationId xmlns:a16="http://schemas.microsoft.com/office/drawing/2014/main" id="{C2FD8CAB-C5F7-F0C5-8BC5-EEFFEF425E4E}"/>
                </a:ext>
              </a:extLst>
            </p:cNvPr>
            <p:cNvPicPr>
              <a:picLocks noChangeAspect="1"/>
            </p:cNvPicPr>
            <p:nvPr/>
          </p:nvPicPr>
          <p:blipFill>
            <a:blip r:embed="rId4"/>
            <a:stretch>
              <a:fillRect/>
            </a:stretch>
          </p:blipFill>
          <p:spPr>
            <a:xfrm>
              <a:off x="890283" y="3790789"/>
              <a:ext cx="4353533" cy="2305372"/>
            </a:xfrm>
            <a:prstGeom prst="rect">
              <a:avLst/>
            </a:prstGeom>
          </p:spPr>
        </p:pic>
        <p:sp>
          <p:nvSpPr>
            <p:cNvPr id="26" name="Oval 25">
              <a:extLst>
                <a:ext uri="{FF2B5EF4-FFF2-40B4-BE49-F238E27FC236}">
                  <a16:creationId xmlns:a16="http://schemas.microsoft.com/office/drawing/2014/main" id="{9B490C09-7882-757B-F4AB-03CC69FE08D9}"/>
                </a:ext>
              </a:extLst>
            </p:cNvPr>
            <p:cNvSpPr/>
            <p:nvPr/>
          </p:nvSpPr>
          <p:spPr>
            <a:xfrm>
              <a:off x="2781299" y="3943350"/>
              <a:ext cx="285750" cy="285750"/>
            </a:xfrm>
            <a:prstGeom prst="ellipse">
              <a:avLst/>
            </a:prstGeom>
            <a:solidFill>
              <a:schemeClr val="accent1">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BE7FA354-1695-4DA5-B9A1-3CC797DC42BA}"/>
              </a:ext>
            </a:extLst>
          </p:cNvPr>
          <p:cNvGrpSpPr/>
          <p:nvPr/>
        </p:nvGrpSpPr>
        <p:grpSpPr>
          <a:xfrm>
            <a:off x="6486365" y="3733639"/>
            <a:ext cx="4515480" cy="2333951"/>
            <a:chOff x="6486365" y="3733639"/>
            <a:chExt cx="4515480" cy="2333951"/>
          </a:xfrm>
        </p:grpSpPr>
        <p:pic>
          <p:nvPicPr>
            <p:cNvPr id="21" name="Picture 20">
              <a:extLst>
                <a:ext uri="{FF2B5EF4-FFF2-40B4-BE49-F238E27FC236}">
                  <a16:creationId xmlns:a16="http://schemas.microsoft.com/office/drawing/2014/main" id="{22D15149-AECA-B0AB-6E43-12E9E079B27A}"/>
                </a:ext>
              </a:extLst>
            </p:cNvPr>
            <p:cNvPicPr>
              <a:picLocks noChangeAspect="1"/>
            </p:cNvPicPr>
            <p:nvPr/>
          </p:nvPicPr>
          <p:blipFill>
            <a:blip r:embed="rId5"/>
            <a:stretch>
              <a:fillRect/>
            </a:stretch>
          </p:blipFill>
          <p:spPr>
            <a:xfrm>
              <a:off x="6486365" y="3733639"/>
              <a:ext cx="4515480" cy="2333951"/>
            </a:xfrm>
            <a:prstGeom prst="rect">
              <a:avLst/>
            </a:prstGeom>
          </p:spPr>
        </p:pic>
        <p:sp>
          <p:nvSpPr>
            <p:cNvPr id="27" name="Oval 26">
              <a:extLst>
                <a:ext uri="{FF2B5EF4-FFF2-40B4-BE49-F238E27FC236}">
                  <a16:creationId xmlns:a16="http://schemas.microsoft.com/office/drawing/2014/main" id="{DA4B7848-4276-86E9-B3A6-32BF87E307B7}"/>
                </a:ext>
              </a:extLst>
            </p:cNvPr>
            <p:cNvSpPr/>
            <p:nvPr/>
          </p:nvSpPr>
          <p:spPr>
            <a:xfrm>
              <a:off x="8797623" y="3943350"/>
              <a:ext cx="285750" cy="285750"/>
            </a:xfrm>
            <a:prstGeom prst="ellipse">
              <a:avLst/>
            </a:prstGeom>
            <a:solidFill>
              <a:schemeClr val="accent1">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29B11FC3-44F2-9349-8C42-7570003E3C0A}"/>
              </a:ext>
            </a:extLst>
          </p:cNvPr>
          <p:cNvSpPr txBox="1"/>
          <p:nvPr/>
        </p:nvSpPr>
        <p:spPr>
          <a:xfrm>
            <a:off x="571344" y="274820"/>
            <a:ext cx="11049311" cy="461665"/>
          </a:xfrm>
          <a:prstGeom prst="rect">
            <a:avLst/>
          </a:prstGeom>
          <a:noFill/>
        </p:spPr>
        <p:txBody>
          <a:bodyPr wrap="square">
            <a:spAutoFit/>
          </a:bodyPr>
          <a:lstStyle/>
          <a:p>
            <a:pPr algn="ctr" fontAlgn="base"/>
            <a:r>
              <a:rPr lang="en-US" sz="2400" b="0" i="0" dirty="0">
                <a:solidFill>
                  <a:srgbClr val="FFFF00"/>
                </a:solidFill>
                <a:effectLst/>
                <a:latin typeface="Abadi" panose="020B0604020104020204" pitchFamily="34" charset="0"/>
              </a:rPr>
              <a:t>How do you think Joseph Smith might have felt during each of these events? </a:t>
            </a:r>
          </a:p>
        </p:txBody>
      </p:sp>
    </p:spTree>
    <p:extLst>
      <p:ext uri="{BB962C8B-B14F-4D97-AF65-F5344CB8AC3E}">
        <p14:creationId xmlns:p14="http://schemas.microsoft.com/office/powerpoint/2010/main" val="94866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0BDDAE-3903-CE02-5436-8DEB44DA3BE6}"/>
              </a:ext>
            </a:extLst>
          </p:cNvPr>
          <p:cNvGrpSpPr/>
          <p:nvPr/>
        </p:nvGrpSpPr>
        <p:grpSpPr>
          <a:xfrm>
            <a:off x="0" y="0"/>
            <a:ext cx="12192000" cy="6858000"/>
            <a:chOff x="0" y="0"/>
            <a:chExt cx="9144000" cy="6858000"/>
          </a:xfrm>
        </p:grpSpPr>
        <p:sp>
          <p:nvSpPr>
            <p:cNvPr id="3" name="Rectangle 2">
              <a:extLst>
                <a:ext uri="{FF2B5EF4-FFF2-40B4-BE49-F238E27FC236}">
                  <a16:creationId xmlns:a16="http://schemas.microsoft.com/office/drawing/2014/main" id="{33964791-9BE1-A269-079A-10213CDEDC6F}"/>
                </a:ext>
              </a:extLst>
            </p:cNvPr>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Frame 3">
              <a:extLst>
                <a:ext uri="{FF2B5EF4-FFF2-40B4-BE49-F238E27FC236}">
                  <a16:creationId xmlns:a16="http://schemas.microsoft.com/office/drawing/2014/main" id="{EB369F5E-2ADE-D789-6C6E-59103ADAF48E}"/>
                </a:ext>
              </a:extLst>
            </p:cNvPr>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 name="Rectangle 4">
              <a:extLst>
                <a:ext uri="{FF2B5EF4-FFF2-40B4-BE49-F238E27FC236}">
                  <a16:creationId xmlns:a16="http://schemas.microsoft.com/office/drawing/2014/main" id="{79F9BC26-91C1-A4AC-CA60-8FDBA00D7631}"/>
                </a:ext>
              </a:extLst>
            </p:cNvPr>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D5BCDA40-F242-D83D-BF1D-DBE22539BE04}"/>
                </a:ext>
              </a:extLst>
            </p:cNvPr>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7E0EE4DF-E88F-4133-F12C-35E9853233B2}"/>
                </a:ext>
              </a:extLst>
            </p:cNvPr>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 name="Group 7">
              <a:extLst>
                <a:ext uri="{FF2B5EF4-FFF2-40B4-BE49-F238E27FC236}">
                  <a16:creationId xmlns:a16="http://schemas.microsoft.com/office/drawing/2014/main" id="{9BEBA10F-49B2-D40F-4E63-04456D9135CA}"/>
                </a:ext>
              </a:extLst>
            </p:cNvPr>
            <p:cNvGrpSpPr/>
            <p:nvPr/>
          </p:nvGrpSpPr>
          <p:grpSpPr>
            <a:xfrm>
              <a:off x="8229600" y="6400800"/>
              <a:ext cx="685800" cy="228600"/>
              <a:chOff x="533400" y="5791200"/>
              <a:chExt cx="685800" cy="228600"/>
            </a:xfrm>
          </p:grpSpPr>
          <p:sp>
            <p:nvSpPr>
              <p:cNvPr id="12" name="Rectangle 11">
                <a:extLst>
                  <a:ext uri="{FF2B5EF4-FFF2-40B4-BE49-F238E27FC236}">
                    <a16:creationId xmlns:a16="http://schemas.microsoft.com/office/drawing/2014/main" id="{63754B81-AE6D-AFE2-34FE-9B3C19AF5759}"/>
                  </a:ext>
                </a:extLst>
              </p:cNvPr>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BD126B76-9A44-180A-57BC-8A5BA0A2A090}"/>
                  </a:ext>
                </a:extLst>
              </p:cNvPr>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 name="Rectangle 8">
              <a:extLst>
                <a:ext uri="{FF2B5EF4-FFF2-40B4-BE49-F238E27FC236}">
                  <a16:creationId xmlns:a16="http://schemas.microsoft.com/office/drawing/2014/main" id="{3177E244-E0E5-F355-8F0E-91FBB87CBC5E}"/>
                </a:ext>
              </a:extLst>
            </p:cNvPr>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8AF92D02-F192-FEED-92C0-F7C10468BFAD}"/>
                </a:ext>
              </a:extLst>
            </p:cNvPr>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84AEDA35-9A07-3C26-6FE0-2DFC5DDD75B6}"/>
                </a:ext>
              </a:extLst>
            </p:cNvPr>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5" name="Picture 14">
            <a:extLst>
              <a:ext uri="{FF2B5EF4-FFF2-40B4-BE49-F238E27FC236}">
                <a16:creationId xmlns:a16="http://schemas.microsoft.com/office/drawing/2014/main" id="{040F2593-188D-DB02-33A2-ECDEB89183B1}"/>
              </a:ext>
            </a:extLst>
          </p:cNvPr>
          <p:cNvPicPr>
            <a:picLocks noChangeAspect="1"/>
          </p:cNvPicPr>
          <p:nvPr/>
        </p:nvPicPr>
        <p:blipFill rotWithShape="1">
          <a:blip r:embed="rId2"/>
          <a:srcRect l="10160"/>
          <a:stretch/>
        </p:blipFill>
        <p:spPr>
          <a:xfrm>
            <a:off x="3581399" y="1019009"/>
            <a:ext cx="4537039" cy="3219615"/>
          </a:xfrm>
          <a:prstGeom prst="rect">
            <a:avLst/>
          </a:prstGeom>
        </p:spPr>
      </p:pic>
      <p:sp>
        <p:nvSpPr>
          <p:cNvPr id="16" name="Oval 15">
            <a:extLst>
              <a:ext uri="{FF2B5EF4-FFF2-40B4-BE49-F238E27FC236}">
                <a16:creationId xmlns:a16="http://schemas.microsoft.com/office/drawing/2014/main" id="{FFF58347-966A-A58F-39AD-8C148BD7EF67}"/>
              </a:ext>
            </a:extLst>
          </p:cNvPr>
          <p:cNvSpPr/>
          <p:nvPr/>
        </p:nvSpPr>
        <p:spPr>
          <a:xfrm>
            <a:off x="5707043" y="1123950"/>
            <a:ext cx="285750" cy="285750"/>
          </a:xfrm>
          <a:prstGeom prst="ellipse">
            <a:avLst/>
          </a:prstGeom>
          <a:solidFill>
            <a:schemeClr val="accent1">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2C6549C-8E67-0F60-6908-35350840F335}"/>
              </a:ext>
            </a:extLst>
          </p:cNvPr>
          <p:cNvSpPr txBox="1"/>
          <p:nvPr/>
        </p:nvSpPr>
        <p:spPr>
          <a:xfrm>
            <a:off x="1901805" y="4606705"/>
            <a:ext cx="8181975" cy="954107"/>
          </a:xfrm>
          <a:prstGeom prst="rect">
            <a:avLst/>
          </a:prstGeom>
          <a:noFill/>
        </p:spPr>
        <p:txBody>
          <a:bodyPr wrap="square">
            <a:spAutoFit/>
          </a:bodyPr>
          <a:lstStyle/>
          <a:p>
            <a:pPr algn="ctr"/>
            <a:r>
              <a:rPr lang="en-US" sz="2800" b="1" i="0" dirty="0">
                <a:solidFill>
                  <a:srgbClr val="FFFF00"/>
                </a:solidFill>
                <a:effectLst/>
                <a:latin typeface="Abadi" panose="020B0604020104020204" pitchFamily="34" charset="0"/>
              </a:rPr>
              <a:t>Joseph Smith brought forth the Book of Mormon by the gift and power of God</a:t>
            </a:r>
            <a:endParaRPr lang="en-US" sz="2800" dirty="0">
              <a:solidFill>
                <a:srgbClr val="FFFF00"/>
              </a:solidFill>
              <a:latin typeface="Abadi" panose="020B0604020104020204" pitchFamily="34" charset="0"/>
            </a:endParaRPr>
          </a:p>
        </p:txBody>
      </p:sp>
    </p:spTree>
    <p:extLst>
      <p:ext uri="{BB962C8B-B14F-4D97-AF65-F5344CB8AC3E}">
        <p14:creationId xmlns:p14="http://schemas.microsoft.com/office/powerpoint/2010/main" val="250178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937DD7-ABE9-5C84-FA50-77B0747F2855}"/>
              </a:ext>
            </a:extLst>
          </p:cNvPr>
          <p:cNvGrpSpPr/>
          <p:nvPr/>
        </p:nvGrpSpPr>
        <p:grpSpPr>
          <a:xfrm>
            <a:off x="0" y="0"/>
            <a:ext cx="12192000" cy="6858000"/>
            <a:chOff x="0" y="0"/>
            <a:chExt cx="9144000" cy="6858000"/>
          </a:xfrm>
        </p:grpSpPr>
        <p:sp>
          <p:nvSpPr>
            <p:cNvPr id="3" name="Rectangle 2">
              <a:extLst>
                <a:ext uri="{FF2B5EF4-FFF2-40B4-BE49-F238E27FC236}">
                  <a16:creationId xmlns:a16="http://schemas.microsoft.com/office/drawing/2014/main" id="{CDB1D256-ED15-835A-02AE-37F7B367386B}"/>
                </a:ext>
              </a:extLst>
            </p:cNvPr>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Frame 3">
              <a:extLst>
                <a:ext uri="{FF2B5EF4-FFF2-40B4-BE49-F238E27FC236}">
                  <a16:creationId xmlns:a16="http://schemas.microsoft.com/office/drawing/2014/main" id="{D01367A5-CE01-9331-C2FA-424A6491FDD6}"/>
                </a:ext>
              </a:extLst>
            </p:cNvPr>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 name="Rectangle 4">
              <a:extLst>
                <a:ext uri="{FF2B5EF4-FFF2-40B4-BE49-F238E27FC236}">
                  <a16:creationId xmlns:a16="http://schemas.microsoft.com/office/drawing/2014/main" id="{6E880658-C2D2-C7AA-AB20-DDB71475077C}"/>
                </a:ext>
              </a:extLst>
            </p:cNvPr>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C2C485A3-6E7B-016E-A7A6-27A1C000127F}"/>
                </a:ext>
              </a:extLst>
            </p:cNvPr>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9A2A4B94-2688-6417-3F80-F0B2939F4F82}"/>
                </a:ext>
              </a:extLst>
            </p:cNvPr>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 name="Group 7">
              <a:extLst>
                <a:ext uri="{FF2B5EF4-FFF2-40B4-BE49-F238E27FC236}">
                  <a16:creationId xmlns:a16="http://schemas.microsoft.com/office/drawing/2014/main" id="{B1E14E22-5753-D6D9-47E6-465833A0F431}"/>
                </a:ext>
              </a:extLst>
            </p:cNvPr>
            <p:cNvGrpSpPr/>
            <p:nvPr/>
          </p:nvGrpSpPr>
          <p:grpSpPr>
            <a:xfrm>
              <a:off x="8229600" y="6400800"/>
              <a:ext cx="685800" cy="228600"/>
              <a:chOff x="533400" y="5791200"/>
              <a:chExt cx="685800" cy="228600"/>
            </a:xfrm>
          </p:grpSpPr>
          <p:sp>
            <p:nvSpPr>
              <p:cNvPr id="12" name="Rectangle 11">
                <a:extLst>
                  <a:ext uri="{FF2B5EF4-FFF2-40B4-BE49-F238E27FC236}">
                    <a16:creationId xmlns:a16="http://schemas.microsoft.com/office/drawing/2014/main" id="{2D1F2279-B1BC-EF68-F893-D382440BD470}"/>
                  </a:ext>
                </a:extLst>
              </p:cNvPr>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D2CC7E49-4062-59DF-8B1B-FE71F334BFF8}"/>
                  </a:ext>
                </a:extLst>
              </p:cNvPr>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 name="Rectangle 8">
              <a:extLst>
                <a:ext uri="{FF2B5EF4-FFF2-40B4-BE49-F238E27FC236}">
                  <a16:creationId xmlns:a16="http://schemas.microsoft.com/office/drawing/2014/main" id="{64DF3785-03E2-460E-A1E0-A69CA0D235D0}"/>
                </a:ext>
              </a:extLst>
            </p:cNvPr>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742994D-B299-2F7E-F0BD-E40DC7E6BB16}"/>
                </a:ext>
              </a:extLst>
            </p:cNvPr>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ED3448B-E1E1-5555-03A9-E388B4EB3A0E}"/>
                </a:ext>
              </a:extLst>
            </p:cNvPr>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 name="Rectangle 13">
            <a:extLst>
              <a:ext uri="{FF2B5EF4-FFF2-40B4-BE49-F238E27FC236}">
                <a16:creationId xmlns:a16="http://schemas.microsoft.com/office/drawing/2014/main" id="{04504A3F-EA2C-E17D-3CD0-F3CD7E3941DD}"/>
              </a:ext>
            </a:extLst>
          </p:cNvPr>
          <p:cNvSpPr/>
          <p:nvPr/>
        </p:nvSpPr>
        <p:spPr>
          <a:xfrm>
            <a:off x="505338" y="674132"/>
            <a:ext cx="7143237" cy="1200329"/>
          </a:xfrm>
          <a:prstGeom prst="rect">
            <a:avLst/>
          </a:prstGeom>
        </p:spPr>
        <p:txBody>
          <a:bodyPr wrap="square">
            <a:spAutoFit/>
          </a:bodyPr>
          <a:lstStyle/>
          <a:p>
            <a:r>
              <a:rPr lang="en-US" dirty="0">
                <a:solidFill>
                  <a:schemeClr val="bg1"/>
                </a:solidFill>
                <a:latin typeface="Abadi" panose="020B0604020104020204" pitchFamily="34" charset="0"/>
              </a:rPr>
              <a:t>For a time, Joseph Smith was not allowed to show the gold plates to anyone. In fulfillment of prophecy, the Lord eventually revealed to Joseph that additional witnesses would be allowed to see the plates and testify of their reality.</a:t>
            </a:r>
            <a:endParaRPr lang="en-US" sz="2400" b="1" dirty="0">
              <a:solidFill>
                <a:schemeClr val="bg1"/>
              </a:solidFill>
              <a:latin typeface="Abadi" panose="020B0604020104020204" pitchFamily="34" charset="0"/>
            </a:endParaRPr>
          </a:p>
        </p:txBody>
      </p:sp>
      <p:grpSp>
        <p:nvGrpSpPr>
          <p:cNvPr id="17" name="Group 16">
            <a:extLst>
              <a:ext uri="{FF2B5EF4-FFF2-40B4-BE49-F238E27FC236}">
                <a16:creationId xmlns:a16="http://schemas.microsoft.com/office/drawing/2014/main" id="{8B955D3A-06CB-2961-A44D-A91AD9D7B5A1}"/>
              </a:ext>
            </a:extLst>
          </p:cNvPr>
          <p:cNvGrpSpPr/>
          <p:nvPr/>
        </p:nvGrpSpPr>
        <p:grpSpPr>
          <a:xfrm>
            <a:off x="2198944" y="2944624"/>
            <a:ext cx="2250562" cy="968752"/>
            <a:chOff x="6799519" y="1874461"/>
            <a:chExt cx="2250562" cy="968752"/>
          </a:xfrm>
        </p:grpSpPr>
        <p:sp>
          <p:nvSpPr>
            <p:cNvPr id="15" name="Rectangle 14">
              <a:extLst>
                <a:ext uri="{FF2B5EF4-FFF2-40B4-BE49-F238E27FC236}">
                  <a16:creationId xmlns:a16="http://schemas.microsoft.com/office/drawing/2014/main" id="{D80F2010-C235-60FC-0EEE-0E11BCC54677}"/>
                </a:ext>
              </a:extLst>
            </p:cNvPr>
            <p:cNvSpPr/>
            <p:nvPr/>
          </p:nvSpPr>
          <p:spPr>
            <a:xfrm>
              <a:off x="6947413" y="2473881"/>
              <a:ext cx="1993387" cy="369332"/>
            </a:xfrm>
            <a:prstGeom prst="rect">
              <a:avLst/>
            </a:prstGeom>
          </p:spPr>
          <p:txBody>
            <a:bodyPr wrap="square">
              <a:spAutoFit/>
            </a:bodyPr>
            <a:lstStyle/>
            <a:p>
              <a:r>
                <a:rPr lang="en-US" dirty="0">
                  <a:solidFill>
                    <a:schemeClr val="bg1"/>
                  </a:solidFill>
                  <a:latin typeface="Abadi" panose="020B0604020104020204" pitchFamily="34" charset="0"/>
                </a:rPr>
                <a:t>2 Nephi 27:12-14</a:t>
              </a:r>
              <a:endParaRPr lang="en-US" sz="2400" b="1" dirty="0">
                <a:solidFill>
                  <a:schemeClr val="bg1"/>
                </a:solidFill>
                <a:latin typeface="Abadi" panose="020B0604020104020204" pitchFamily="34" charset="0"/>
              </a:endParaRPr>
            </a:p>
          </p:txBody>
        </p:sp>
        <p:sp>
          <p:nvSpPr>
            <p:cNvPr id="16" name="Rectangle 15">
              <a:extLst>
                <a:ext uri="{FF2B5EF4-FFF2-40B4-BE49-F238E27FC236}">
                  <a16:creationId xmlns:a16="http://schemas.microsoft.com/office/drawing/2014/main" id="{D7E46571-8352-64D4-0DFB-4BA5D9DEFA6F}"/>
                </a:ext>
              </a:extLst>
            </p:cNvPr>
            <p:cNvSpPr/>
            <p:nvPr/>
          </p:nvSpPr>
          <p:spPr>
            <a:xfrm>
              <a:off x="6799519" y="1874461"/>
              <a:ext cx="2250562" cy="707886"/>
            </a:xfrm>
            <a:prstGeom prst="rect">
              <a:avLst/>
            </a:prstGeom>
          </p:spPr>
          <p:txBody>
            <a:bodyPr wrap="square">
              <a:spAutoFit/>
            </a:bodyPr>
            <a:lstStyle/>
            <a:p>
              <a:pPr algn="ctr"/>
              <a:r>
                <a:rPr lang="en-US" sz="4000" dirty="0">
                  <a:solidFill>
                    <a:schemeClr val="bg1"/>
                  </a:solidFill>
                  <a:effectLst>
                    <a:glow rad="228600">
                      <a:schemeClr val="accent2">
                        <a:satMod val="175000"/>
                        <a:alpha val="40000"/>
                      </a:schemeClr>
                    </a:glow>
                  </a:effectLst>
                  <a:latin typeface="Abadi" panose="020B0604020104020204" pitchFamily="34" charset="0"/>
                </a:rPr>
                <a:t>READ</a:t>
              </a:r>
              <a:endParaRPr lang="en-US" sz="4000" b="1" dirty="0">
                <a:solidFill>
                  <a:schemeClr val="bg1"/>
                </a:solidFill>
                <a:effectLst>
                  <a:glow rad="228600">
                    <a:schemeClr val="accent2">
                      <a:satMod val="175000"/>
                      <a:alpha val="40000"/>
                    </a:schemeClr>
                  </a:glow>
                </a:effectLst>
                <a:latin typeface="Abadi" panose="020B0604020104020204" pitchFamily="34" charset="0"/>
              </a:endParaRPr>
            </a:p>
          </p:txBody>
        </p:sp>
      </p:grpSp>
      <p:pic>
        <p:nvPicPr>
          <p:cNvPr id="19" name="Picture 18">
            <a:extLst>
              <a:ext uri="{FF2B5EF4-FFF2-40B4-BE49-F238E27FC236}">
                <a16:creationId xmlns:a16="http://schemas.microsoft.com/office/drawing/2014/main" id="{B9A3B8C8-BA83-C637-0B0F-C4ECF1B6C8EB}"/>
              </a:ext>
            </a:extLst>
          </p:cNvPr>
          <p:cNvPicPr>
            <a:picLocks noChangeAspect="1"/>
          </p:cNvPicPr>
          <p:nvPr/>
        </p:nvPicPr>
        <p:blipFill>
          <a:blip r:embed="rId2"/>
          <a:stretch>
            <a:fillRect/>
          </a:stretch>
        </p:blipFill>
        <p:spPr>
          <a:xfrm>
            <a:off x="5043085" y="1898965"/>
            <a:ext cx="6194961" cy="3635060"/>
          </a:xfrm>
          <a:prstGeom prst="rect">
            <a:avLst/>
          </a:prstGeom>
        </p:spPr>
      </p:pic>
      <p:sp>
        <p:nvSpPr>
          <p:cNvPr id="20" name="Oval 19">
            <a:extLst>
              <a:ext uri="{FF2B5EF4-FFF2-40B4-BE49-F238E27FC236}">
                <a16:creationId xmlns:a16="http://schemas.microsoft.com/office/drawing/2014/main" id="{B6969607-B8D3-238A-D516-444B90D78C0E}"/>
              </a:ext>
            </a:extLst>
          </p:cNvPr>
          <p:cNvSpPr/>
          <p:nvPr/>
        </p:nvSpPr>
        <p:spPr>
          <a:xfrm>
            <a:off x="7648575" y="1955423"/>
            <a:ext cx="285750" cy="285750"/>
          </a:xfrm>
          <a:prstGeom prst="ellipse">
            <a:avLst/>
          </a:prstGeom>
          <a:solidFill>
            <a:schemeClr val="accent1">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259397D-799A-6EAC-AD45-38E92EC02892}"/>
              </a:ext>
            </a:extLst>
          </p:cNvPr>
          <p:cNvSpPr txBox="1"/>
          <p:nvPr/>
        </p:nvSpPr>
        <p:spPr>
          <a:xfrm>
            <a:off x="831056" y="5686425"/>
            <a:ext cx="8293894" cy="830997"/>
          </a:xfrm>
          <a:prstGeom prst="rect">
            <a:avLst/>
          </a:prstGeom>
          <a:noFill/>
        </p:spPr>
        <p:txBody>
          <a:bodyPr wrap="square">
            <a:spAutoFit/>
          </a:bodyPr>
          <a:lstStyle/>
          <a:p>
            <a:r>
              <a:rPr lang="en-US" sz="2400" b="1" i="0" dirty="0">
                <a:solidFill>
                  <a:srgbClr val="FFFF00"/>
                </a:solidFill>
                <a:effectLst/>
                <a:latin typeface="Abadi" panose="020B0604020104020204" pitchFamily="34" charset="0"/>
              </a:rPr>
              <a:t>However: the Lord provided multiple witnesses of the plates of the Book of Mormon</a:t>
            </a:r>
            <a:r>
              <a:rPr lang="en-US" sz="2400" b="0" i="0" dirty="0">
                <a:solidFill>
                  <a:srgbClr val="FFFF00"/>
                </a:solidFill>
                <a:effectLst/>
                <a:latin typeface="Abadi" panose="020B0604020104020204" pitchFamily="34" charset="0"/>
              </a:rPr>
              <a:t>.</a:t>
            </a:r>
            <a:endParaRPr lang="en-US" sz="2400" dirty="0">
              <a:solidFill>
                <a:srgbClr val="FFFF00"/>
              </a:solidFill>
              <a:latin typeface="Abadi" panose="020B0604020104020204" pitchFamily="34" charset="0"/>
            </a:endParaRPr>
          </a:p>
        </p:txBody>
      </p:sp>
    </p:spTree>
    <p:extLst>
      <p:ext uri="{BB962C8B-B14F-4D97-AF65-F5344CB8AC3E}">
        <p14:creationId xmlns:p14="http://schemas.microsoft.com/office/powerpoint/2010/main" val="22966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 name="Rectangle 5"/>
          <p:cNvSpPr/>
          <p:nvPr/>
        </p:nvSpPr>
        <p:spPr>
          <a:xfrm>
            <a:off x="2105681" y="3800495"/>
            <a:ext cx="7898947" cy="830997"/>
          </a:xfrm>
          <a:prstGeom prst="rect">
            <a:avLst/>
          </a:prstGeom>
        </p:spPr>
        <p:txBody>
          <a:bodyPr wrap="square">
            <a:spAutoFit/>
          </a:bodyPr>
          <a:lstStyle/>
          <a:p>
            <a:pPr algn="ctr"/>
            <a:r>
              <a:rPr lang="en-US" sz="4800" dirty="0">
                <a:solidFill>
                  <a:schemeClr val="bg1"/>
                </a:solidFill>
                <a:latin typeface="Abadi" panose="020B0604020104020204" pitchFamily="34" charset="0"/>
              </a:rPr>
              <a:t>Testimony of Three Witnesses</a:t>
            </a:r>
            <a:endParaRPr lang="en-US" sz="4800" dirty="0">
              <a:solidFill>
                <a:schemeClr val="bg1"/>
              </a:solidFill>
            </a:endParaRPr>
          </a:p>
        </p:txBody>
      </p:sp>
      <p:grpSp>
        <p:nvGrpSpPr>
          <p:cNvPr id="7" name="Group 6"/>
          <p:cNvGrpSpPr/>
          <p:nvPr/>
        </p:nvGrpSpPr>
        <p:grpSpPr>
          <a:xfrm>
            <a:off x="1218660" y="0"/>
            <a:ext cx="1524000" cy="3837305"/>
            <a:chOff x="1218660" y="0"/>
            <a:chExt cx="1524000" cy="3837305"/>
          </a:xfrm>
        </p:grpSpPr>
        <p:grpSp>
          <p:nvGrpSpPr>
            <p:cNvPr id="4" name="Group 3"/>
            <p:cNvGrpSpPr/>
            <p:nvPr/>
          </p:nvGrpSpPr>
          <p:grpSpPr>
            <a:xfrm>
              <a:off x="1446940" y="2722633"/>
              <a:ext cx="1146699" cy="1114672"/>
              <a:chOff x="739587" y="551330"/>
              <a:chExt cx="1743012" cy="1694330"/>
            </a:xfrm>
          </p:grpSpPr>
          <p:sp>
            <p:nvSpPr>
              <p:cNvPr id="2" name="Rectangle: Folded Corner 1"/>
              <p:cNvSpPr/>
              <p:nvPr/>
            </p:nvSpPr>
            <p:spPr>
              <a:xfrm>
                <a:off x="739587" y="551330"/>
                <a:ext cx="1640541" cy="1694330"/>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39587" y="629088"/>
                <a:ext cx="1743012" cy="1309918"/>
              </a:xfrm>
              <a:prstGeom prst="rect">
                <a:avLst/>
              </a:prstGeom>
              <a:noFill/>
            </p:spPr>
            <p:txBody>
              <a:bodyPr wrap="square" rtlCol="0">
                <a:spAutoFit/>
              </a:bodyPr>
              <a:lstStyle/>
              <a:p>
                <a:pPr algn="ctr"/>
                <a:r>
                  <a:rPr lang="en-US" dirty="0">
                    <a:solidFill>
                      <a:srgbClr val="FF0000"/>
                    </a:solidFill>
                    <a:latin typeface="Abadi" panose="020B0604020104020204" pitchFamily="34" charset="0"/>
                  </a:rPr>
                  <a:t>Oliver </a:t>
                </a:r>
                <a:r>
                  <a:rPr lang="en-US" dirty="0" err="1">
                    <a:solidFill>
                      <a:srgbClr val="FF0000"/>
                    </a:solidFill>
                    <a:latin typeface="Abadi" panose="020B0604020104020204" pitchFamily="34" charset="0"/>
                  </a:rPr>
                  <a:t>Cowdery</a:t>
                </a:r>
                <a:endParaRPr lang="en-US" dirty="0">
                  <a:solidFill>
                    <a:srgbClr val="FF0000"/>
                  </a:solidFill>
                  <a:latin typeface="Abadi" panose="020B0604020104020204" pitchFamily="34" charset="0"/>
                </a:endParaRPr>
              </a:p>
              <a:p>
                <a:pPr algn="ctr"/>
                <a:endParaRPr lang="en-US" sz="1400" dirty="0">
                  <a:solidFill>
                    <a:srgbClr val="FF0000"/>
                  </a:solidFill>
                  <a:latin typeface="Abadi" panose="020B0604020104020204" pitchFamily="34" charset="0"/>
                </a:endParaRPr>
              </a:p>
            </p:txBody>
          </p:sp>
        </p:grpSp>
        <p:grpSp>
          <p:nvGrpSpPr>
            <p:cNvPr id="29" name="Group 28"/>
            <p:cNvGrpSpPr/>
            <p:nvPr/>
          </p:nvGrpSpPr>
          <p:grpSpPr>
            <a:xfrm>
              <a:off x="1218660" y="496839"/>
              <a:ext cx="1524000" cy="2057400"/>
              <a:chOff x="2286000" y="4267200"/>
              <a:chExt cx="1524000" cy="2057400"/>
            </a:xfrm>
          </p:grpSpPr>
          <p:sp>
            <p:nvSpPr>
              <p:cNvPr id="63" name="Rectangle 62"/>
              <p:cNvSpPr/>
              <p:nvPr/>
            </p:nvSpPr>
            <p:spPr>
              <a:xfrm>
                <a:off x="2286000" y="4267200"/>
                <a:ext cx="1524000"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297"/>
              <p:cNvGrpSpPr/>
              <p:nvPr/>
            </p:nvGrpSpPr>
            <p:grpSpPr>
              <a:xfrm>
                <a:off x="2420644" y="4446233"/>
                <a:ext cx="1240335" cy="1837450"/>
                <a:chOff x="3117782" y="2743200"/>
                <a:chExt cx="1109003" cy="1649129"/>
              </a:xfrm>
            </p:grpSpPr>
            <p:sp>
              <p:nvSpPr>
                <p:cNvPr id="66" name="Cloud 65"/>
                <p:cNvSpPr/>
                <p:nvPr/>
              </p:nvSpPr>
              <p:spPr>
                <a:xfrm>
                  <a:off x="3117782" y="2743200"/>
                  <a:ext cx="1109003" cy="95777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3352799" y="3758037"/>
                  <a:ext cx="609601" cy="626529"/>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369829" y="3119717"/>
                  <a:ext cx="554502" cy="86360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90"/>
                <p:cNvGrpSpPr/>
                <p:nvPr/>
              </p:nvGrpSpPr>
              <p:grpSpPr>
                <a:xfrm>
                  <a:off x="3301789" y="3810001"/>
                  <a:ext cx="692829" cy="533400"/>
                  <a:chOff x="3797054" y="1752599"/>
                  <a:chExt cx="915761" cy="705031"/>
                </a:xfrm>
              </p:grpSpPr>
              <p:sp>
                <p:nvSpPr>
                  <p:cNvPr id="75" name="Isosceles Triangle 74"/>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7848152">
                    <a:off x="3963928" y="1648579"/>
                    <a:ext cx="84595" cy="418344"/>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rapezoid 69"/>
                <p:cNvSpPr/>
                <p:nvPr/>
              </p:nvSpPr>
              <p:spPr>
                <a:xfrm rot="21325407">
                  <a:off x="3299102" y="3815451"/>
                  <a:ext cx="296114" cy="574576"/>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461023">
                  <a:off x="3822225" y="3899873"/>
                  <a:ext cx="237598" cy="492456"/>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Manual Input 71"/>
                <p:cNvSpPr/>
                <p:nvPr/>
              </p:nvSpPr>
              <p:spPr>
                <a:xfrm rot="7269359" flipV="1">
                  <a:off x="3761651" y="3751975"/>
                  <a:ext cx="274187" cy="132231"/>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Input 72"/>
                <p:cNvSpPr/>
                <p:nvPr/>
              </p:nvSpPr>
              <p:spPr>
                <a:xfrm rot="14330641" flipH="1" flipV="1">
                  <a:off x="3335896" y="3743513"/>
                  <a:ext cx="261765" cy="1081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319419" y="2743200"/>
                  <a:ext cx="732174" cy="11156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ame 64"/>
              <p:cNvSpPr/>
              <p:nvPr/>
            </p:nvSpPr>
            <p:spPr>
              <a:xfrm>
                <a:off x="2286000" y="4267200"/>
                <a:ext cx="1524000" cy="2057400"/>
              </a:xfrm>
              <a:prstGeom prst="frame">
                <a:avLst>
                  <a:gd name="adj1" fmla="val 66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 name="Group 86"/>
            <p:cNvGrpSpPr/>
            <p:nvPr/>
          </p:nvGrpSpPr>
          <p:grpSpPr>
            <a:xfrm>
              <a:off x="1357612" y="0"/>
              <a:ext cx="1246095" cy="701585"/>
              <a:chOff x="717177" y="-33966"/>
              <a:chExt cx="1246095" cy="701585"/>
            </a:xfrm>
          </p:grpSpPr>
          <p:sp>
            <p:nvSpPr>
              <p:cNvPr id="88" name="Oval 87"/>
              <p:cNvSpPr/>
              <p:nvPr/>
            </p:nvSpPr>
            <p:spPr>
              <a:xfrm>
                <a:off x="717177" y="-33966"/>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698813" y="-33966"/>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5312003" y="-34937"/>
            <a:ext cx="1524000" cy="3828590"/>
            <a:chOff x="5312003" y="-34937"/>
            <a:chExt cx="1524000" cy="3828590"/>
          </a:xfrm>
        </p:grpSpPr>
        <p:grpSp>
          <p:nvGrpSpPr>
            <p:cNvPr id="31" name="Group 30"/>
            <p:cNvGrpSpPr/>
            <p:nvPr/>
          </p:nvGrpSpPr>
          <p:grpSpPr>
            <a:xfrm>
              <a:off x="5312003" y="511115"/>
              <a:ext cx="1524000" cy="2057400"/>
              <a:chOff x="2590800" y="4572000"/>
              <a:chExt cx="1524000" cy="2057412"/>
            </a:xfrm>
          </p:grpSpPr>
          <p:sp>
            <p:nvSpPr>
              <p:cNvPr id="32" name="Rectangle 31"/>
              <p:cNvSpPr/>
              <p:nvPr/>
            </p:nvSpPr>
            <p:spPr>
              <a:xfrm>
                <a:off x="2590800" y="4572000"/>
                <a:ext cx="1524000"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2823397" y="4724400"/>
                <a:ext cx="1062803" cy="1905012"/>
                <a:chOff x="7852597" y="685788"/>
                <a:chExt cx="1062803" cy="1905012"/>
              </a:xfrm>
            </p:grpSpPr>
            <p:sp>
              <p:nvSpPr>
                <p:cNvPr id="35" name="Trapezoid 34"/>
                <p:cNvSpPr/>
                <p:nvPr/>
              </p:nvSpPr>
              <p:spPr>
                <a:xfrm rot="1375821">
                  <a:off x="7852597" y="1645455"/>
                  <a:ext cx="359672" cy="907962"/>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0337671">
                  <a:off x="8555728" y="1625649"/>
                  <a:ext cx="359672" cy="943391"/>
                </a:xfrm>
                <a:prstGeom prst="trapezoid">
                  <a:avLst>
                    <a:gd name="adj" fmla="val 3098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7974296" y="1746485"/>
                  <a:ext cx="799272" cy="844315"/>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endCxn id="37" idx="2"/>
                </p:cNvCxnSpPr>
                <p:nvPr/>
              </p:nvCxnSpPr>
              <p:spPr>
                <a:xfrm flipH="1">
                  <a:off x="8373932" y="1979082"/>
                  <a:ext cx="23982" cy="6117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a:off x="8192906" y="1679449"/>
                  <a:ext cx="359672" cy="911349"/>
                </a:xfrm>
                <a:prstGeom prst="trapezoid">
                  <a:avLst>
                    <a:gd name="adj" fmla="val 401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059191" y="812839"/>
                  <a:ext cx="627915" cy="10263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93"/>
                <p:cNvGrpSpPr/>
                <p:nvPr/>
              </p:nvGrpSpPr>
              <p:grpSpPr>
                <a:xfrm>
                  <a:off x="8177530" y="1832030"/>
                  <a:ext cx="438226" cy="152579"/>
                  <a:chOff x="5791200" y="2209800"/>
                  <a:chExt cx="609600" cy="609600"/>
                </a:xfrm>
              </p:grpSpPr>
              <p:sp>
                <p:nvSpPr>
                  <p:cNvPr id="43" name="Isosceles Triangle 42"/>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6200000">
                    <a:off x="58674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Shape 41"/>
                <p:cNvSpPr/>
                <p:nvPr/>
              </p:nvSpPr>
              <p:spPr>
                <a:xfrm rot="5400000">
                  <a:off x="8031954" y="559561"/>
                  <a:ext cx="631066" cy="883520"/>
                </a:xfrm>
                <a:custGeom>
                  <a:avLst/>
                  <a:gdLst>
                    <a:gd name="connsiteX0" fmla="*/ 868 w 631066"/>
                    <a:gd name="connsiteY0" fmla="*/ 449967 h 883520"/>
                    <a:gd name="connsiteX1" fmla="*/ 39961 w 631066"/>
                    <a:gd name="connsiteY1" fmla="*/ 320728 h 883520"/>
                    <a:gd name="connsiteX2" fmla="*/ 151781 w 631066"/>
                    <a:gd name="connsiteY2" fmla="*/ 184257 h 883520"/>
                    <a:gd name="connsiteX3" fmla="*/ 195049 w 631066"/>
                    <a:gd name="connsiteY3" fmla="*/ 219710 h 883520"/>
                    <a:gd name="connsiteX4" fmla="*/ 195049 w 631066"/>
                    <a:gd name="connsiteY4" fmla="*/ 134798 h 883520"/>
                    <a:gd name="connsiteX5" fmla="*/ 329847 w 631066"/>
                    <a:gd name="connsiteY5" fmla="*/ 0 h 883520"/>
                    <a:gd name="connsiteX6" fmla="*/ 573042 w 631066"/>
                    <a:gd name="connsiteY6" fmla="*/ 0 h 883520"/>
                    <a:gd name="connsiteX7" fmla="*/ 573042 w 631066"/>
                    <a:gd name="connsiteY7" fmla="*/ 134798 h 883520"/>
                    <a:gd name="connsiteX8" fmla="*/ 438244 w 631066"/>
                    <a:gd name="connsiteY8" fmla="*/ 269596 h 883520"/>
                    <a:gd name="connsiteX9" fmla="*/ 255932 w 631066"/>
                    <a:gd name="connsiteY9" fmla="*/ 269595 h 883520"/>
                    <a:gd name="connsiteX10" fmla="*/ 288239 w 631066"/>
                    <a:gd name="connsiteY10" fmla="*/ 296067 h 883520"/>
                    <a:gd name="connsiteX11" fmla="*/ 345686 w 631066"/>
                    <a:gd name="connsiteY11" fmla="*/ 482433 h 883520"/>
                    <a:gd name="connsiteX12" fmla="*/ 322414 w 631066"/>
                    <a:gd name="connsiteY12" fmla="*/ 526356 h 883520"/>
                    <a:gd name="connsiteX13" fmla="*/ 341148 w 631066"/>
                    <a:gd name="connsiteY13" fmla="*/ 519809 h 883520"/>
                    <a:gd name="connsiteX14" fmla="*/ 565538 w 631066"/>
                    <a:gd name="connsiteY14" fmla="*/ 627986 h 883520"/>
                    <a:gd name="connsiteX15" fmla="*/ 631066 w 631066"/>
                    <a:gd name="connsiteY15" fmla="*/ 815507 h 883520"/>
                    <a:gd name="connsiteX16" fmla="*/ 464782 w 631066"/>
                    <a:gd name="connsiteY16" fmla="*/ 873613 h 883520"/>
                    <a:gd name="connsiteX17" fmla="*/ 240392 w 631066"/>
                    <a:gd name="connsiteY17" fmla="*/ 765435 h 883520"/>
                    <a:gd name="connsiteX18" fmla="*/ 207903 w 631066"/>
                    <a:gd name="connsiteY18" fmla="*/ 672463 h 883520"/>
                    <a:gd name="connsiteX19" fmla="*/ 201068 w 631066"/>
                    <a:gd name="connsiteY19" fmla="*/ 680805 h 883520"/>
                    <a:gd name="connsiteX20" fmla="*/ 64610 w 631066"/>
                    <a:gd name="connsiteY20" fmla="*/ 568996 h 883520"/>
                    <a:gd name="connsiteX21" fmla="*/ 868 w 631066"/>
                    <a:gd name="connsiteY21" fmla="*/ 449967 h 8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1066" h="883520">
                      <a:moveTo>
                        <a:pt x="868" y="449967"/>
                      </a:moveTo>
                      <a:cubicBezTo>
                        <a:pt x="-3592" y="405039"/>
                        <a:pt x="9086" y="358410"/>
                        <a:pt x="39961" y="320728"/>
                      </a:cubicBezTo>
                      <a:lnTo>
                        <a:pt x="151781" y="184257"/>
                      </a:lnTo>
                      <a:lnTo>
                        <a:pt x="195049" y="219710"/>
                      </a:lnTo>
                      <a:lnTo>
                        <a:pt x="195049" y="134798"/>
                      </a:lnTo>
                      <a:cubicBezTo>
                        <a:pt x="195049" y="60351"/>
                        <a:pt x="255400" y="0"/>
                        <a:pt x="329847" y="0"/>
                      </a:cubicBezTo>
                      <a:lnTo>
                        <a:pt x="573042" y="0"/>
                      </a:lnTo>
                      <a:lnTo>
                        <a:pt x="573042" y="134798"/>
                      </a:lnTo>
                      <a:cubicBezTo>
                        <a:pt x="573042" y="209245"/>
                        <a:pt x="512691" y="269596"/>
                        <a:pt x="438244" y="269596"/>
                      </a:cubicBezTo>
                      <a:lnTo>
                        <a:pt x="255932" y="269595"/>
                      </a:lnTo>
                      <a:lnTo>
                        <a:pt x="288239" y="296067"/>
                      </a:lnTo>
                      <a:cubicBezTo>
                        <a:pt x="344763" y="342380"/>
                        <a:pt x="365100" y="416482"/>
                        <a:pt x="345686" y="482433"/>
                      </a:cubicBezTo>
                      <a:lnTo>
                        <a:pt x="322414" y="526356"/>
                      </a:lnTo>
                      <a:lnTo>
                        <a:pt x="341148" y="519809"/>
                      </a:lnTo>
                      <a:cubicBezTo>
                        <a:pt x="432984" y="487718"/>
                        <a:pt x="533447" y="536150"/>
                        <a:pt x="565538" y="627986"/>
                      </a:cubicBezTo>
                      <a:lnTo>
                        <a:pt x="631066" y="815507"/>
                      </a:lnTo>
                      <a:lnTo>
                        <a:pt x="464782" y="873613"/>
                      </a:lnTo>
                      <a:cubicBezTo>
                        <a:pt x="372945" y="905704"/>
                        <a:pt x="272482" y="857272"/>
                        <a:pt x="240392" y="765435"/>
                      </a:cubicBezTo>
                      <a:lnTo>
                        <a:pt x="207903" y="672463"/>
                      </a:lnTo>
                      <a:lnTo>
                        <a:pt x="201068" y="680805"/>
                      </a:lnTo>
                      <a:lnTo>
                        <a:pt x="64610" y="568996"/>
                      </a:lnTo>
                      <a:cubicBezTo>
                        <a:pt x="26928" y="538120"/>
                        <a:pt x="5329" y="494895"/>
                        <a:pt x="868" y="449967"/>
                      </a:cubicBez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Frame 33"/>
              <p:cNvSpPr/>
              <p:nvPr/>
            </p:nvSpPr>
            <p:spPr>
              <a:xfrm>
                <a:off x="2590800" y="4572000"/>
                <a:ext cx="1524000" cy="2057400"/>
              </a:xfrm>
              <a:prstGeom prst="frame">
                <a:avLst>
                  <a:gd name="adj1" fmla="val 66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83"/>
            <p:cNvGrpSpPr/>
            <p:nvPr/>
          </p:nvGrpSpPr>
          <p:grpSpPr>
            <a:xfrm>
              <a:off x="5550274" y="2678981"/>
              <a:ext cx="1079285" cy="1114672"/>
              <a:chOff x="739587" y="551330"/>
              <a:chExt cx="1640541" cy="1694330"/>
            </a:xfrm>
          </p:grpSpPr>
          <p:sp>
            <p:nvSpPr>
              <p:cNvPr id="85" name="Rectangle: Folded Corner 84"/>
              <p:cNvSpPr/>
              <p:nvPr/>
            </p:nvSpPr>
            <p:spPr>
              <a:xfrm>
                <a:off x="739587" y="551330"/>
                <a:ext cx="1640541" cy="1694330"/>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739587" y="629088"/>
                <a:ext cx="1640541" cy="1309919"/>
              </a:xfrm>
              <a:prstGeom prst="rect">
                <a:avLst/>
              </a:prstGeom>
              <a:noFill/>
            </p:spPr>
            <p:txBody>
              <a:bodyPr wrap="square" rtlCol="0">
                <a:spAutoFit/>
              </a:bodyPr>
              <a:lstStyle/>
              <a:p>
                <a:pPr algn="ctr"/>
                <a:r>
                  <a:rPr lang="en-US" dirty="0">
                    <a:solidFill>
                      <a:srgbClr val="FF0000"/>
                    </a:solidFill>
                    <a:latin typeface="Abadi" panose="020B0604020104020204" pitchFamily="34" charset="0"/>
                  </a:rPr>
                  <a:t>David </a:t>
                </a:r>
                <a:r>
                  <a:rPr lang="en-US" dirty="0" err="1">
                    <a:solidFill>
                      <a:srgbClr val="FF0000"/>
                    </a:solidFill>
                    <a:latin typeface="Abadi" panose="020B0604020104020204" pitchFamily="34" charset="0"/>
                  </a:rPr>
                  <a:t>Witmer</a:t>
                </a:r>
                <a:endParaRPr lang="en-US" dirty="0">
                  <a:solidFill>
                    <a:srgbClr val="FF0000"/>
                  </a:solidFill>
                  <a:latin typeface="Abadi" panose="020B0604020104020204" pitchFamily="34" charset="0"/>
                </a:endParaRPr>
              </a:p>
              <a:p>
                <a:pPr algn="ctr"/>
                <a:endParaRPr lang="en-US" sz="1400" dirty="0">
                  <a:solidFill>
                    <a:srgbClr val="FF0000"/>
                  </a:solidFill>
                  <a:latin typeface="Abadi" panose="020B0604020104020204" pitchFamily="34" charset="0"/>
                </a:endParaRPr>
              </a:p>
            </p:txBody>
          </p:sp>
        </p:grpSp>
        <p:grpSp>
          <p:nvGrpSpPr>
            <p:cNvPr id="90" name="Group 89"/>
            <p:cNvGrpSpPr/>
            <p:nvPr/>
          </p:nvGrpSpPr>
          <p:grpSpPr>
            <a:xfrm>
              <a:off x="5440030" y="-34937"/>
              <a:ext cx="1246095" cy="701585"/>
              <a:chOff x="717177" y="-33966"/>
              <a:chExt cx="1246095" cy="701585"/>
            </a:xfrm>
          </p:grpSpPr>
          <p:sp>
            <p:nvSpPr>
              <p:cNvPr id="91" name="Oval 90"/>
              <p:cNvSpPr/>
              <p:nvPr/>
            </p:nvSpPr>
            <p:spPr>
              <a:xfrm>
                <a:off x="717177" y="-33966"/>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698813" y="-33966"/>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p:cNvGrpSpPr/>
          <p:nvPr/>
        </p:nvGrpSpPr>
        <p:grpSpPr>
          <a:xfrm>
            <a:off x="9252595" y="18030"/>
            <a:ext cx="1524000" cy="3697809"/>
            <a:chOff x="9252595" y="18030"/>
            <a:chExt cx="1524000" cy="3697809"/>
          </a:xfrm>
        </p:grpSpPr>
        <p:grpSp>
          <p:nvGrpSpPr>
            <p:cNvPr id="30" name="Group 29"/>
            <p:cNvGrpSpPr/>
            <p:nvPr/>
          </p:nvGrpSpPr>
          <p:grpSpPr>
            <a:xfrm>
              <a:off x="9252595" y="368823"/>
              <a:ext cx="1524000" cy="2057400"/>
              <a:chOff x="-381000" y="1905000"/>
              <a:chExt cx="1524000" cy="2057400"/>
            </a:xfrm>
          </p:grpSpPr>
          <p:sp>
            <p:nvSpPr>
              <p:cNvPr id="45" name="Rectangle 44"/>
              <p:cNvSpPr/>
              <p:nvPr/>
            </p:nvSpPr>
            <p:spPr>
              <a:xfrm>
                <a:off x="-381000" y="1905000"/>
                <a:ext cx="1524000"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296"/>
              <p:cNvGrpSpPr/>
              <p:nvPr/>
            </p:nvGrpSpPr>
            <p:grpSpPr>
              <a:xfrm>
                <a:off x="-78981" y="2133599"/>
                <a:ext cx="1069582" cy="1790103"/>
                <a:chOff x="4969497" y="2667000"/>
                <a:chExt cx="1197311" cy="1992076"/>
              </a:xfrm>
            </p:grpSpPr>
            <p:sp>
              <p:nvSpPr>
                <p:cNvPr id="48" name="Trapezoid 47"/>
                <p:cNvSpPr/>
                <p:nvPr/>
              </p:nvSpPr>
              <p:spPr>
                <a:xfrm rot="1108134">
                  <a:off x="4969497" y="3606782"/>
                  <a:ext cx="419392" cy="1052294"/>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0337671">
                  <a:off x="5747416" y="3607760"/>
                  <a:ext cx="419392" cy="1025429"/>
                </a:xfrm>
                <a:prstGeom prst="trapezoid">
                  <a:avLst>
                    <a:gd name="adj" fmla="val 30985"/>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5100269" y="3715721"/>
                  <a:ext cx="931982" cy="932480"/>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a:endCxn id="50" idx="2"/>
                </p:cNvCxnSpPr>
                <p:nvPr/>
              </p:nvCxnSpPr>
              <p:spPr>
                <a:xfrm flipH="1">
                  <a:off x="5566260" y="3968545"/>
                  <a:ext cx="27964" cy="679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ound Diagonal Corner Rectangle 34"/>
                <p:cNvSpPr/>
                <p:nvPr/>
              </p:nvSpPr>
              <p:spPr>
                <a:xfrm rot="5400000">
                  <a:off x="5549755" y="2908432"/>
                  <a:ext cx="461404" cy="406257"/>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35"/>
                <p:cNvSpPr/>
                <p:nvPr/>
              </p:nvSpPr>
              <p:spPr>
                <a:xfrm rot="9644309">
                  <a:off x="5061832" y="2945591"/>
                  <a:ext cx="461404" cy="406257"/>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36"/>
                <p:cNvSpPr/>
                <p:nvPr/>
              </p:nvSpPr>
              <p:spPr>
                <a:xfrm rot="2359803">
                  <a:off x="5207929" y="2720812"/>
                  <a:ext cx="461404" cy="441954"/>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0800000">
                  <a:off x="5367633" y="3707048"/>
                  <a:ext cx="419392" cy="372235"/>
                </a:xfrm>
                <a:prstGeom prst="trapezoid">
                  <a:avLst>
                    <a:gd name="adj" fmla="val 452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199260" y="2700884"/>
                  <a:ext cx="732173" cy="11156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39"/>
                <p:cNvSpPr/>
                <p:nvPr/>
              </p:nvSpPr>
              <p:spPr>
                <a:xfrm rot="3330256">
                  <a:off x="5414605" y="2696517"/>
                  <a:ext cx="415348" cy="356313"/>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275"/>
                <p:cNvGrpSpPr/>
                <p:nvPr/>
              </p:nvGrpSpPr>
              <p:grpSpPr>
                <a:xfrm>
                  <a:off x="5429086" y="3795258"/>
                  <a:ext cx="296486" cy="457200"/>
                  <a:chOff x="5791200" y="2209800"/>
                  <a:chExt cx="703093" cy="1084214"/>
                </a:xfrm>
              </p:grpSpPr>
              <p:sp>
                <p:nvSpPr>
                  <p:cNvPr id="59" name="Isosceles Triangle 58"/>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1110260">
                    <a:off x="6099820" y="2621747"/>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929944">
                    <a:off x="5876123" y="2538382"/>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Frame 46"/>
              <p:cNvSpPr/>
              <p:nvPr/>
            </p:nvSpPr>
            <p:spPr>
              <a:xfrm>
                <a:off x="-381000" y="1905000"/>
                <a:ext cx="1524000" cy="2057400"/>
              </a:xfrm>
              <a:prstGeom prst="frame">
                <a:avLst>
                  <a:gd name="adj1" fmla="val 66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1" name="Group 80"/>
            <p:cNvGrpSpPr/>
            <p:nvPr/>
          </p:nvGrpSpPr>
          <p:grpSpPr>
            <a:xfrm>
              <a:off x="9434057" y="2601167"/>
              <a:ext cx="1079285" cy="1114672"/>
              <a:chOff x="739587" y="551330"/>
              <a:chExt cx="1640541" cy="1694330"/>
            </a:xfrm>
          </p:grpSpPr>
          <p:sp>
            <p:nvSpPr>
              <p:cNvPr id="82" name="Rectangle: Folded Corner 81"/>
              <p:cNvSpPr/>
              <p:nvPr/>
            </p:nvSpPr>
            <p:spPr>
              <a:xfrm>
                <a:off x="739587" y="551330"/>
                <a:ext cx="1640541" cy="1694330"/>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739587" y="629088"/>
                <a:ext cx="1640541" cy="1309919"/>
              </a:xfrm>
              <a:prstGeom prst="rect">
                <a:avLst/>
              </a:prstGeom>
              <a:noFill/>
            </p:spPr>
            <p:txBody>
              <a:bodyPr wrap="square" rtlCol="0">
                <a:spAutoFit/>
              </a:bodyPr>
              <a:lstStyle/>
              <a:p>
                <a:pPr algn="ctr"/>
                <a:r>
                  <a:rPr lang="en-US" dirty="0">
                    <a:solidFill>
                      <a:srgbClr val="FF0000"/>
                    </a:solidFill>
                    <a:latin typeface="Abadi" panose="020B0604020104020204" pitchFamily="34" charset="0"/>
                  </a:rPr>
                  <a:t>Martin Harris</a:t>
                </a:r>
              </a:p>
              <a:p>
                <a:pPr algn="ctr"/>
                <a:endParaRPr lang="en-US" sz="1400" dirty="0">
                  <a:solidFill>
                    <a:srgbClr val="FF0000"/>
                  </a:solidFill>
                  <a:latin typeface="Abadi" panose="020B0604020104020204" pitchFamily="34" charset="0"/>
                </a:endParaRPr>
              </a:p>
            </p:txBody>
          </p:sp>
        </p:grpSp>
        <p:grpSp>
          <p:nvGrpSpPr>
            <p:cNvPr id="93" name="Group 92"/>
            <p:cNvGrpSpPr/>
            <p:nvPr/>
          </p:nvGrpSpPr>
          <p:grpSpPr>
            <a:xfrm>
              <a:off x="9381580" y="18030"/>
              <a:ext cx="1246095" cy="701585"/>
              <a:chOff x="717177" y="-33966"/>
              <a:chExt cx="1246095" cy="701585"/>
            </a:xfrm>
          </p:grpSpPr>
          <p:sp>
            <p:nvSpPr>
              <p:cNvPr id="94" name="Oval 93"/>
              <p:cNvSpPr/>
              <p:nvPr/>
            </p:nvSpPr>
            <p:spPr>
              <a:xfrm>
                <a:off x="717177" y="-33966"/>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698813" y="-33966"/>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3353313" y="5452470"/>
            <a:ext cx="6096000" cy="830997"/>
          </a:xfrm>
          <a:prstGeom prst="rect">
            <a:avLst/>
          </a:prstGeom>
        </p:spPr>
        <p:txBody>
          <a:bodyPr>
            <a:spAutoFit/>
          </a:bodyPr>
          <a:lstStyle/>
          <a:p>
            <a:pPr algn="ctr"/>
            <a:r>
              <a:rPr lang="en-US" sz="2400" b="1" dirty="0">
                <a:solidFill>
                  <a:srgbClr val="FFFF00"/>
                </a:solidFill>
                <a:latin typeface="Abadi" panose="020B0604020104020204" pitchFamily="34" charset="0"/>
              </a:rPr>
              <a:t>They saw an angel holding the plates and heard the voice of God</a:t>
            </a:r>
            <a:endParaRPr lang="en-US" sz="2400" b="1" dirty="0">
              <a:solidFill>
                <a:srgbClr val="FFFF00"/>
              </a:solidFill>
            </a:endParaRPr>
          </a:p>
        </p:txBody>
      </p:sp>
    </p:spTree>
    <p:extLst>
      <p:ext uri="{BB962C8B-B14F-4D97-AF65-F5344CB8AC3E}">
        <p14:creationId xmlns:p14="http://schemas.microsoft.com/office/powerpoint/2010/main" val="274045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4826CC-84F4-DA40-16E0-C6BAFAD4B789}"/>
              </a:ext>
            </a:extLst>
          </p:cNvPr>
          <p:cNvGrpSpPr/>
          <p:nvPr/>
        </p:nvGrpSpPr>
        <p:grpSpPr>
          <a:xfrm>
            <a:off x="0" y="0"/>
            <a:ext cx="12192000" cy="6858000"/>
            <a:chOff x="0" y="0"/>
            <a:chExt cx="9144000" cy="6858000"/>
          </a:xfrm>
        </p:grpSpPr>
        <p:sp>
          <p:nvSpPr>
            <p:cNvPr id="3" name="Rectangle 2">
              <a:extLst>
                <a:ext uri="{FF2B5EF4-FFF2-40B4-BE49-F238E27FC236}">
                  <a16:creationId xmlns:a16="http://schemas.microsoft.com/office/drawing/2014/main" id="{89FEB088-1AFE-EDA2-28C1-C0C3B7D7DB83}"/>
                </a:ext>
              </a:extLst>
            </p:cNvPr>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Frame 3">
              <a:extLst>
                <a:ext uri="{FF2B5EF4-FFF2-40B4-BE49-F238E27FC236}">
                  <a16:creationId xmlns:a16="http://schemas.microsoft.com/office/drawing/2014/main" id="{50E4BC8B-E3E3-B30D-D39E-B8B8B3D0F78E}"/>
                </a:ext>
              </a:extLst>
            </p:cNvPr>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 name="Rectangle 4">
              <a:extLst>
                <a:ext uri="{FF2B5EF4-FFF2-40B4-BE49-F238E27FC236}">
                  <a16:creationId xmlns:a16="http://schemas.microsoft.com/office/drawing/2014/main" id="{7BD23652-5F3A-5571-5F73-9AF252E9B807}"/>
                </a:ext>
              </a:extLst>
            </p:cNvPr>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3CE31F04-B481-5B99-5448-97428158E3C3}"/>
                </a:ext>
              </a:extLst>
            </p:cNvPr>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8B287D1F-5B19-04DC-2CCA-345D4C1841AD}"/>
                </a:ext>
              </a:extLst>
            </p:cNvPr>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 name="Group 7">
              <a:extLst>
                <a:ext uri="{FF2B5EF4-FFF2-40B4-BE49-F238E27FC236}">
                  <a16:creationId xmlns:a16="http://schemas.microsoft.com/office/drawing/2014/main" id="{58EBFB36-B97F-71BA-3E58-02C6CE7F22EB}"/>
                </a:ext>
              </a:extLst>
            </p:cNvPr>
            <p:cNvGrpSpPr/>
            <p:nvPr/>
          </p:nvGrpSpPr>
          <p:grpSpPr>
            <a:xfrm>
              <a:off x="8229600" y="6400800"/>
              <a:ext cx="685800" cy="228600"/>
              <a:chOff x="533400" y="5791200"/>
              <a:chExt cx="685800" cy="228600"/>
            </a:xfrm>
          </p:grpSpPr>
          <p:sp>
            <p:nvSpPr>
              <p:cNvPr id="12" name="Rectangle 11">
                <a:extLst>
                  <a:ext uri="{FF2B5EF4-FFF2-40B4-BE49-F238E27FC236}">
                    <a16:creationId xmlns:a16="http://schemas.microsoft.com/office/drawing/2014/main" id="{79A32D06-9031-6E26-C0C2-060AC40E3A8C}"/>
                  </a:ext>
                </a:extLst>
              </p:cNvPr>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E7B545CC-8744-0561-2FAE-4FD336B88CB9}"/>
                  </a:ext>
                </a:extLst>
              </p:cNvPr>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 name="Rectangle 8">
              <a:extLst>
                <a:ext uri="{FF2B5EF4-FFF2-40B4-BE49-F238E27FC236}">
                  <a16:creationId xmlns:a16="http://schemas.microsoft.com/office/drawing/2014/main" id="{09E093F1-C62E-F966-A4BE-EE7ECABDB332}"/>
                </a:ext>
              </a:extLst>
            </p:cNvPr>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F5304C-79B5-AB21-A1CE-D571FFD1D631}"/>
                </a:ext>
              </a:extLst>
            </p:cNvPr>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0FB0880-8CF8-64A7-8A7D-A8515B610984}"/>
                </a:ext>
              </a:extLst>
            </p:cNvPr>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5" name="TextBox 14">
            <a:extLst>
              <a:ext uri="{FF2B5EF4-FFF2-40B4-BE49-F238E27FC236}">
                <a16:creationId xmlns:a16="http://schemas.microsoft.com/office/drawing/2014/main" id="{C27214AA-14AC-2B86-9101-0CF7D8527671}"/>
              </a:ext>
            </a:extLst>
          </p:cNvPr>
          <p:cNvSpPr txBox="1"/>
          <p:nvPr/>
        </p:nvSpPr>
        <p:spPr>
          <a:xfrm>
            <a:off x="252413" y="474345"/>
            <a:ext cx="6238874" cy="5355312"/>
          </a:xfrm>
          <a:prstGeom prst="rect">
            <a:avLst/>
          </a:prstGeom>
          <a:noFill/>
        </p:spPr>
        <p:txBody>
          <a:bodyPr wrap="square">
            <a:spAutoFit/>
          </a:bodyPr>
          <a:lstStyle/>
          <a:p>
            <a:r>
              <a:rPr lang="en-US" b="0" i="0" dirty="0">
                <a:solidFill>
                  <a:schemeClr val="bg1"/>
                </a:solidFill>
                <a:effectLst/>
                <a:latin typeface="Abadi" panose="020B0604020104020204" pitchFamily="34" charset="0"/>
              </a:rPr>
              <a:t>The Three Witnesses never denied their testimony of the Book of Mormon.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They could not because they knew it was true.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They made sacrifices and faced difficulties beyond what most people ever know.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Oliver Cowdery gave the same testimony about the divine origin of the Book of Mormon as he lay dying.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But in the times of trial, they wavered in their faith that Joseph was still God’s prophet and that the only way to come unto the Savior was through His restored Church.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That they continued to affirm what they saw and heard in that marvelous experience, during long periods of estrangement from the Church and from Joseph, makes their testimony more powerful. (6)</a:t>
            </a:r>
            <a:endParaRPr lang="en-US" dirty="0">
              <a:solidFill>
                <a:schemeClr val="bg1"/>
              </a:solidFill>
              <a:latin typeface="Abadi" panose="020B0604020104020204" pitchFamily="34" charset="0"/>
            </a:endParaRPr>
          </a:p>
        </p:txBody>
      </p:sp>
      <p:pic>
        <p:nvPicPr>
          <p:cNvPr id="17" name="Picture 16" descr="A person in a suit and tie&#10;&#10;Description automatically generated">
            <a:extLst>
              <a:ext uri="{FF2B5EF4-FFF2-40B4-BE49-F238E27FC236}">
                <a16:creationId xmlns:a16="http://schemas.microsoft.com/office/drawing/2014/main" id="{EC5F2236-8A42-95C9-7AF3-3618B700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337" y="5486399"/>
            <a:ext cx="1040527" cy="1297281"/>
          </a:xfrm>
          <a:prstGeom prst="rect">
            <a:avLst/>
          </a:prstGeom>
        </p:spPr>
      </p:pic>
      <p:pic>
        <p:nvPicPr>
          <p:cNvPr id="19" name="Picture 18">
            <a:extLst>
              <a:ext uri="{FF2B5EF4-FFF2-40B4-BE49-F238E27FC236}">
                <a16:creationId xmlns:a16="http://schemas.microsoft.com/office/drawing/2014/main" id="{EBDB5144-EFBA-E059-BE74-AA43A435204D}"/>
              </a:ext>
            </a:extLst>
          </p:cNvPr>
          <p:cNvPicPr>
            <a:picLocks noChangeAspect="1"/>
          </p:cNvPicPr>
          <p:nvPr/>
        </p:nvPicPr>
        <p:blipFill>
          <a:blip r:embed="rId3"/>
          <a:stretch>
            <a:fillRect/>
          </a:stretch>
        </p:blipFill>
        <p:spPr>
          <a:xfrm>
            <a:off x="6661435" y="1343775"/>
            <a:ext cx="5168330" cy="2798850"/>
          </a:xfrm>
          <a:prstGeom prst="rect">
            <a:avLst/>
          </a:prstGeom>
        </p:spPr>
      </p:pic>
      <p:sp>
        <p:nvSpPr>
          <p:cNvPr id="20" name="Oval 19">
            <a:extLst>
              <a:ext uri="{FF2B5EF4-FFF2-40B4-BE49-F238E27FC236}">
                <a16:creationId xmlns:a16="http://schemas.microsoft.com/office/drawing/2014/main" id="{947E0AF7-E42C-E6B7-1026-FD80F9120878}"/>
              </a:ext>
            </a:extLst>
          </p:cNvPr>
          <p:cNvSpPr/>
          <p:nvPr/>
        </p:nvSpPr>
        <p:spPr>
          <a:xfrm>
            <a:off x="9198768" y="1428750"/>
            <a:ext cx="285750" cy="285750"/>
          </a:xfrm>
          <a:prstGeom prst="ellipse">
            <a:avLst/>
          </a:prstGeom>
          <a:solidFill>
            <a:schemeClr val="accent1">
              <a:lumMod val="60000"/>
              <a:lumOff val="40000"/>
            </a:schemeClr>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8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DC9461-13B8-9AAC-2063-EB98DDCB2F28}"/>
              </a:ext>
            </a:extLst>
          </p:cNvPr>
          <p:cNvGrpSpPr/>
          <p:nvPr/>
        </p:nvGrpSpPr>
        <p:grpSpPr>
          <a:xfrm>
            <a:off x="0" y="0"/>
            <a:ext cx="12192000" cy="6858000"/>
            <a:chOff x="0" y="0"/>
            <a:chExt cx="9144000" cy="6858000"/>
          </a:xfrm>
        </p:grpSpPr>
        <p:sp>
          <p:nvSpPr>
            <p:cNvPr id="5" name="Rectangle 4">
              <a:extLst>
                <a:ext uri="{FF2B5EF4-FFF2-40B4-BE49-F238E27FC236}">
                  <a16:creationId xmlns:a16="http://schemas.microsoft.com/office/drawing/2014/main" id="{5D02E23E-7EA7-081D-4D58-E51F32974BA2}"/>
                </a:ext>
              </a:extLst>
            </p:cNvPr>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Frame 5">
              <a:extLst>
                <a:ext uri="{FF2B5EF4-FFF2-40B4-BE49-F238E27FC236}">
                  <a16:creationId xmlns:a16="http://schemas.microsoft.com/office/drawing/2014/main" id="{50F9D1F9-44C3-B09E-2061-ECF06B787A9F}"/>
                </a:ext>
              </a:extLst>
            </p:cNvPr>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7" name="Rectangle 6">
              <a:extLst>
                <a:ext uri="{FF2B5EF4-FFF2-40B4-BE49-F238E27FC236}">
                  <a16:creationId xmlns:a16="http://schemas.microsoft.com/office/drawing/2014/main" id="{AEB158CE-D691-1230-C034-C68A715B9E44}"/>
                </a:ext>
              </a:extLst>
            </p:cNvPr>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961031FD-D0ED-1D7F-4D97-E9FABF48FEFB}"/>
                </a:ext>
              </a:extLst>
            </p:cNvPr>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BA2FBF1F-C691-986E-AA3D-7EF8CD3C83F9}"/>
                </a:ext>
              </a:extLst>
            </p:cNvPr>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6917B686-708A-382D-C4C2-B544FCF63D84}"/>
                </a:ext>
              </a:extLst>
            </p:cNvPr>
            <p:cNvGrpSpPr/>
            <p:nvPr/>
          </p:nvGrpSpPr>
          <p:grpSpPr>
            <a:xfrm>
              <a:off x="8229600" y="6400800"/>
              <a:ext cx="685800" cy="228600"/>
              <a:chOff x="533400" y="5791200"/>
              <a:chExt cx="685800" cy="228600"/>
            </a:xfrm>
          </p:grpSpPr>
          <p:sp>
            <p:nvSpPr>
              <p:cNvPr id="14" name="Rectangle 13">
                <a:extLst>
                  <a:ext uri="{FF2B5EF4-FFF2-40B4-BE49-F238E27FC236}">
                    <a16:creationId xmlns:a16="http://schemas.microsoft.com/office/drawing/2014/main" id="{0F04BF9E-773A-90B4-B17C-73DEBFE93335}"/>
                  </a:ext>
                </a:extLst>
              </p:cNvPr>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547611BD-9904-3011-F5BA-3D8F3098C09A}"/>
                  </a:ext>
                </a:extLst>
              </p:cNvPr>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1" name="Rectangle 10">
              <a:extLst>
                <a:ext uri="{FF2B5EF4-FFF2-40B4-BE49-F238E27FC236}">
                  <a16:creationId xmlns:a16="http://schemas.microsoft.com/office/drawing/2014/main" id="{910342E7-AD2C-55FB-A80F-38532DECB7A6}"/>
                </a:ext>
              </a:extLst>
            </p:cNvPr>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1E8C5C75-9554-A752-E53B-E7C127BC41BA}"/>
                </a:ext>
              </a:extLst>
            </p:cNvPr>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8A735CA1-475C-6967-9BA1-07CF095A721D}"/>
                </a:ext>
              </a:extLst>
            </p:cNvPr>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3" name="Picture 2">
            <a:extLst>
              <a:ext uri="{FF2B5EF4-FFF2-40B4-BE49-F238E27FC236}">
                <a16:creationId xmlns:a16="http://schemas.microsoft.com/office/drawing/2014/main" id="{F32B31F1-A5D2-99FC-296A-CD9FBCE96524}"/>
              </a:ext>
            </a:extLst>
          </p:cNvPr>
          <p:cNvPicPr>
            <a:picLocks noChangeAspect="1"/>
          </p:cNvPicPr>
          <p:nvPr/>
        </p:nvPicPr>
        <p:blipFill>
          <a:blip r:embed="rId2"/>
          <a:stretch>
            <a:fillRect/>
          </a:stretch>
        </p:blipFill>
        <p:spPr>
          <a:xfrm>
            <a:off x="3457240" y="566561"/>
            <a:ext cx="4801270" cy="2524477"/>
          </a:xfrm>
          <a:prstGeom prst="rect">
            <a:avLst/>
          </a:prstGeom>
        </p:spPr>
      </p:pic>
      <p:sp>
        <p:nvSpPr>
          <p:cNvPr id="16" name="Oval 15">
            <a:extLst>
              <a:ext uri="{FF2B5EF4-FFF2-40B4-BE49-F238E27FC236}">
                <a16:creationId xmlns:a16="http://schemas.microsoft.com/office/drawing/2014/main" id="{2EEA0E05-1CD8-41F5-5C81-EE3BEBFD64A8}"/>
              </a:ext>
            </a:extLst>
          </p:cNvPr>
          <p:cNvSpPr/>
          <p:nvPr/>
        </p:nvSpPr>
        <p:spPr>
          <a:xfrm>
            <a:off x="4167487" y="28534"/>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CCD4E5B-B10C-BC27-0564-D07731C57DA3}"/>
              </a:ext>
            </a:extLst>
          </p:cNvPr>
          <p:cNvSpPr/>
          <p:nvPr/>
        </p:nvSpPr>
        <p:spPr>
          <a:xfrm>
            <a:off x="7495597" y="28534"/>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511065-2CC6-8170-153D-599B4CC8087C}"/>
              </a:ext>
            </a:extLst>
          </p:cNvPr>
          <p:cNvSpPr/>
          <p:nvPr/>
        </p:nvSpPr>
        <p:spPr>
          <a:xfrm>
            <a:off x="4031994" y="3076545"/>
            <a:ext cx="4128012" cy="400110"/>
          </a:xfrm>
          <a:prstGeom prst="rect">
            <a:avLst/>
          </a:prstGeom>
        </p:spPr>
        <p:txBody>
          <a:bodyPr wrap="square">
            <a:spAutoFit/>
          </a:bodyPr>
          <a:lstStyle/>
          <a:p>
            <a:r>
              <a:rPr lang="en-US" sz="2000" dirty="0">
                <a:solidFill>
                  <a:schemeClr val="bg1"/>
                </a:solidFill>
                <a:latin typeface="Abadi" panose="020B0604020104020204" pitchFamily="34" charset="0"/>
              </a:rPr>
              <a:t>What is the purpose of this tool?</a:t>
            </a:r>
            <a:endParaRPr lang="en-US" sz="2000" dirty="0">
              <a:solidFill>
                <a:schemeClr val="bg1"/>
              </a:solidFill>
            </a:endParaRPr>
          </a:p>
        </p:txBody>
      </p:sp>
      <p:sp>
        <p:nvSpPr>
          <p:cNvPr id="19" name="Rectangle 18">
            <a:extLst>
              <a:ext uri="{FF2B5EF4-FFF2-40B4-BE49-F238E27FC236}">
                <a16:creationId xmlns:a16="http://schemas.microsoft.com/office/drawing/2014/main" id="{2EBCD34F-287D-194A-D913-109AF78A84DC}"/>
              </a:ext>
            </a:extLst>
          </p:cNvPr>
          <p:cNvSpPr/>
          <p:nvPr/>
        </p:nvSpPr>
        <p:spPr>
          <a:xfrm>
            <a:off x="317243" y="4114233"/>
            <a:ext cx="4245231" cy="707886"/>
          </a:xfrm>
          <a:prstGeom prst="rect">
            <a:avLst/>
          </a:prstGeom>
        </p:spPr>
        <p:txBody>
          <a:bodyPr wrap="square">
            <a:spAutoFit/>
          </a:bodyPr>
          <a:lstStyle/>
          <a:p>
            <a:pPr algn="ctr"/>
            <a:r>
              <a:rPr lang="en-US" sz="2000" dirty="0">
                <a:solidFill>
                  <a:schemeClr val="bg1"/>
                </a:solidFill>
                <a:latin typeface="Abadi" panose="020B0604020104020204" pitchFamily="34" charset="0"/>
              </a:rPr>
              <a:t>Why does it help to know and understand the purpose of this tool?</a:t>
            </a:r>
            <a:endParaRPr lang="en-US" sz="2000" dirty="0">
              <a:solidFill>
                <a:schemeClr val="bg1"/>
              </a:solidFill>
            </a:endParaRPr>
          </a:p>
        </p:txBody>
      </p:sp>
      <p:sp>
        <p:nvSpPr>
          <p:cNvPr id="21" name="TextBox 20">
            <a:extLst>
              <a:ext uri="{FF2B5EF4-FFF2-40B4-BE49-F238E27FC236}">
                <a16:creationId xmlns:a16="http://schemas.microsoft.com/office/drawing/2014/main" id="{EDA31C23-3896-AA8F-CEE9-291CE2A1424A}"/>
              </a:ext>
            </a:extLst>
          </p:cNvPr>
          <p:cNvSpPr txBox="1"/>
          <p:nvPr/>
        </p:nvSpPr>
        <p:spPr>
          <a:xfrm>
            <a:off x="8448138" y="3939198"/>
            <a:ext cx="3721893" cy="923330"/>
          </a:xfrm>
          <a:prstGeom prst="rect">
            <a:avLst/>
          </a:prstGeom>
          <a:noFill/>
        </p:spPr>
        <p:txBody>
          <a:bodyPr wrap="square">
            <a:spAutoFit/>
          </a:bodyPr>
          <a:lstStyle/>
          <a:p>
            <a:pPr algn="l" fontAlgn="base"/>
            <a:r>
              <a:rPr lang="en-US" b="0" i="0" dirty="0">
                <a:solidFill>
                  <a:schemeClr val="bg1"/>
                </a:solidFill>
                <a:effectLst/>
                <a:latin typeface="Abadi" panose="020B0604020104020204" pitchFamily="34" charset="0"/>
              </a:rPr>
              <a:t>How might this relate to understanding the purpose and value of the Book of Mormon?</a:t>
            </a:r>
          </a:p>
        </p:txBody>
      </p:sp>
      <p:grpSp>
        <p:nvGrpSpPr>
          <p:cNvPr id="22" name="Group 21">
            <a:extLst>
              <a:ext uri="{FF2B5EF4-FFF2-40B4-BE49-F238E27FC236}">
                <a16:creationId xmlns:a16="http://schemas.microsoft.com/office/drawing/2014/main" id="{656B05CE-DCEA-C911-DF3C-6288706D97EC}"/>
              </a:ext>
            </a:extLst>
          </p:cNvPr>
          <p:cNvGrpSpPr/>
          <p:nvPr/>
        </p:nvGrpSpPr>
        <p:grpSpPr>
          <a:xfrm>
            <a:off x="4765674" y="3788703"/>
            <a:ext cx="2831805" cy="2865120"/>
            <a:chOff x="2590800" y="2667000"/>
            <a:chExt cx="3886200" cy="3931920"/>
          </a:xfrm>
        </p:grpSpPr>
        <p:grpSp>
          <p:nvGrpSpPr>
            <p:cNvPr id="23" name="Group 13">
              <a:extLst>
                <a:ext uri="{FF2B5EF4-FFF2-40B4-BE49-F238E27FC236}">
                  <a16:creationId xmlns:a16="http://schemas.microsoft.com/office/drawing/2014/main" id="{4EA85DFB-9DC1-367A-34F1-22E0AE2FE755}"/>
                </a:ext>
              </a:extLst>
            </p:cNvPr>
            <p:cNvGrpSpPr/>
            <p:nvPr/>
          </p:nvGrpSpPr>
          <p:grpSpPr>
            <a:xfrm>
              <a:off x="3048000" y="2667000"/>
              <a:ext cx="2971800" cy="3931920"/>
              <a:chOff x="152400" y="152400"/>
              <a:chExt cx="4953000" cy="6553200"/>
            </a:xfrm>
          </p:grpSpPr>
          <p:sp>
            <p:nvSpPr>
              <p:cNvPr id="29" name="Rounded Rectangle 28">
                <a:extLst>
                  <a:ext uri="{FF2B5EF4-FFF2-40B4-BE49-F238E27FC236}">
                    <a16:creationId xmlns:a16="http://schemas.microsoft.com/office/drawing/2014/main" id="{7E446CEF-0AAF-277B-CE98-CF15F09FFC47}"/>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0DFA92C5-04E8-5AE2-6988-0CEFDB389BFA}"/>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EB98D679-4C81-8683-CA14-6C659C0700A7}"/>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40614782-CDE2-BF0D-2024-404D25D78062}"/>
                </a:ext>
              </a:extLst>
            </p:cNvPr>
            <p:cNvSpPr txBox="1"/>
            <p:nvPr/>
          </p:nvSpPr>
          <p:spPr>
            <a:xfrm>
              <a:off x="2590800" y="3200400"/>
              <a:ext cx="3886200" cy="1815882"/>
            </a:xfrm>
            <a:prstGeom prst="rect">
              <a:avLst/>
            </a:prstGeom>
            <a:noFill/>
          </p:spPr>
          <p:txBody>
            <a:bodyPr wrap="square" rtlCol="0">
              <a:spAutoFit/>
            </a:bodyPr>
            <a:lstStyle/>
            <a:p>
              <a:pPr algn="ctr"/>
              <a:r>
                <a:rPr lang="en-US" sz="2000" dirty="0">
                  <a:solidFill>
                    <a:srgbClr val="FFC000"/>
                  </a:solidFill>
                  <a:latin typeface="Californian FB" pitchFamily="18" charset="0"/>
                </a:rPr>
                <a:t>The </a:t>
              </a:r>
            </a:p>
            <a:p>
              <a:pPr algn="ctr"/>
              <a:r>
                <a:rPr lang="en-US" sz="2000" dirty="0">
                  <a:solidFill>
                    <a:srgbClr val="FFC000"/>
                  </a:solidFill>
                  <a:latin typeface="Californian FB" pitchFamily="18" charset="0"/>
                </a:rPr>
                <a:t>Book</a:t>
              </a:r>
            </a:p>
            <a:p>
              <a:pPr algn="ctr"/>
              <a:r>
                <a:rPr lang="en-US" sz="2000" dirty="0">
                  <a:solidFill>
                    <a:srgbClr val="FFC000"/>
                  </a:solidFill>
                  <a:latin typeface="Californian FB" pitchFamily="18" charset="0"/>
                </a:rPr>
                <a:t> of </a:t>
              </a:r>
            </a:p>
            <a:p>
              <a:pPr algn="ctr"/>
              <a:r>
                <a:rPr lang="en-US" sz="2000" dirty="0">
                  <a:solidFill>
                    <a:srgbClr val="FFC000"/>
                  </a:solidFill>
                  <a:latin typeface="Californian FB" pitchFamily="18" charset="0"/>
                </a:rPr>
                <a:t>Mormon</a:t>
              </a:r>
            </a:p>
          </p:txBody>
        </p:sp>
        <p:sp>
          <p:nvSpPr>
            <p:cNvPr id="25" name="TextBox 24">
              <a:extLst>
                <a:ext uri="{FF2B5EF4-FFF2-40B4-BE49-F238E27FC236}">
                  <a16:creationId xmlns:a16="http://schemas.microsoft.com/office/drawing/2014/main" id="{BC45D6A2-5FB2-777A-6FF7-92CD6DCF92B8}"/>
                </a:ext>
              </a:extLst>
            </p:cNvPr>
            <p:cNvSpPr txBox="1"/>
            <p:nvPr/>
          </p:nvSpPr>
          <p:spPr>
            <a:xfrm>
              <a:off x="3124200" y="5257800"/>
              <a:ext cx="2667001" cy="633562"/>
            </a:xfrm>
            <a:prstGeom prst="rect">
              <a:avLst/>
            </a:prstGeom>
            <a:noFill/>
          </p:spPr>
          <p:txBody>
            <a:bodyPr wrap="square" rtlCol="0">
              <a:spAutoFit/>
            </a:bodyPr>
            <a:lstStyle/>
            <a:p>
              <a:pPr algn="ctr"/>
              <a:r>
                <a:rPr lang="en-US" sz="1200" dirty="0">
                  <a:solidFill>
                    <a:srgbClr val="FFC000"/>
                  </a:solidFill>
                  <a:latin typeface="Californian FB" pitchFamily="18" charset="0"/>
                </a:rPr>
                <a:t>ANOTHER TESTAMENT </a:t>
              </a:r>
            </a:p>
            <a:p>
              <a:pPr algn="ctr"/>
              <a:r>
                <a:rPr lang="en-US" sz="1200" dirty="0">
                  <a:solidFill>
                    <a:srgbClr val="FFC000"/>
                  </a:solidFill>
                  <a:latin typeface="Californian FB" pitchFamily="18" charset="0"/>
                </a:rPr>
                <a:t>OF JESUS CHRIST</a:t>
              </a:r>
            </a:p>
          </p:txBody>
        </p:sp>
        <p:cxnSp>
          <p:nvCxnSpPr>
            <p:cNvPr id="26" name="Straight Connector 25">
              <a:extLst>
                <a:ext uri="{FF2B5EF4-FFF2-40B4-BE49-F238E27FC236}">
                  <a16:creationId xmlns:a16="http://schemas.microsoft.com/office/drawing/2014/main" id="{A02E990F-AF98-8ECD-BC8A-C28AC7AD748D}"/>
                </a:ext>
              </a:extLst>
            </p:cNvPr>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EC84454-AD08-1F82-6F3B-E01F49F00175}"/>
                </a:ext>
              </a:extLst>
            </p:cNvPr>
            <p:cNvCxnSpPr/>
            <p:nvPr/>
          </p:nvCxnSpPr>
          <p:spPr>
            <a:xfrm>
              <a:off x="3429000" y="50292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E5A815-ABE4-B530-B119-45C456C7FF40}"/>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5AAF54F7-9020-DC30-C78B-08FD7B14B6E4}"/>
              </a:ext>
            </a:extLst>
          </p:cNvPr>
          <p:cNvSpPr/>
          <p:nvPr/>
        </p:nvSpPr>
        <p:spPr>
          <a:xfrm>
            <a:off x="959711" y="5601022"/>
            <a:ext cx="4128012" cy="830997"/>
          </a:xfrm>
          <a:prstGeom prst="rect">
            <a:avLst/>
          </a:prstGeom>
        </p:spPr>
        <p:txBody>
          <a:bodyPr wrap="square">
            <a:spAutoFit/>
          </a:bodyPr>
          <a:lstStyle/>
          <a:p>
            <a:r>
              <a:rPr lang="en-US" sz="2400" dirty="0">
                <a:solidFill>
                  <a:srgbClr val="FFFF00"/>
                </a:solidFill>
                <a:latin typeface="Abadi" panose="020B0604020104020204" pitchFamily="34" charset="0"/>
              </a:rPr>
              <a:t>How can I share this understanding with others?</a:t>
            </a:r>
            <a:endParaRPr lang="en-US" sz="2400" dirty="0">
              <a:solidFill>
                <a:srgbClr val="FFFF00"/>
              </a:solidFill>
            </a:endParaRPr>
          </a:p>
        </p:txBody>
      </p:sp>
    </p:spTree>
    <p:extLst>
      <p:ext uri="{BB962C8B-B14F-4D97-AF65-F5344CB8AC3E}">
        <p14:creationId xmlns:p14="http://schemas.microsoft.com/office/powerpoint/2010/main" val="194016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 name="Rectangle 5"/>
          <p:cNvSpPr/>
          <p:nvPr/>
        </p:nvSpPr>
        <p:spPr>
          <a:xfrm>
            <a:off x="7172851" y="345769"/>
            <a:ext cx="4559137" cy="1569660"/>
          </a:xfrm>
          <a:prstGeom prst="rect">
            <a:avLst/>
          </a:prstGeom>
        </p:spPr>
        <p:txBody>
          <a:bodyPr wrap="square">
            <a:spAutoFit/>
          </a:bodyPr>
          <a:lstStyle/>
          <a:p>
            <a:pPr algn="ctr"/>
            <a:r>
              <a:rPr lang="en-US" sz="4800" dirty="0">
                <a:solidFill>
                  <a:schemeClr val="bg1"/>
                </a:solidFill>
                <a:latin typeface="Abadi" panose="020B0604020104020204" pitchFamily="34" charset="0"/>
              </a:rPr>
              <a:t>Testimony of Eight Witnesses</a:t>
            </a:r>
            <a:endParaRPr lang="en-US" sz="4800" dirty="0">
              <a:solidFill>
                <a:schemeClr val="bg1"/>
              </a:solidFill>
            </a:endParaRPr>
          </a:p>
        </p:txBody>
      </p:sp>
      <p:grpSp>
        <p:nvGrpSpPr>
          <p:cNvPr id="4" name="Group 3"/>
          <p:cNvGrpSpPr/>
          <p:nvPr/>
        </p:nvGrpSpPr>
        <p:grpSpPr>
          <a:xfrm>
            <a:off x="636615" y="2608497"/>
            <a:ext cx="1184879" cy="1441780"/>
            <a:chOff x="739587" y="448608"/>
            <a:chExt cx="1801047" cy="2191541"/>
          </a:xfrm>
        </p:grpSpPr>
        <p:sp>
          <p:nvSpPr>
            <p:cNvPr id="2" name="Rectangle: Folded Corner 1"/>
            <p:cNvSpPr/>
            <p:nvPr/>
          </p:nvSpPr>
          <p:spPr>
            <a:xfrm>
              <a:off x="739587" y="551330"/>
              <a:ext cx="1801047" cy="2088819"/>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89360" y="448608"/>
              <a:ext cx="1467096" cy="2105226"/>
            </a:xfrm>
            <a:prstGeom prst="rect">
              <a:avLst/>
            </a:prstGeom>
            <a:noFill/>
          </p:spPr>
          <p:txBody>
            <a:bodyPr wrap="square" rtlCol="0">
              <a:spAutoFit/>
            </a:bodyPr>
            <a:lstStyle/>
            <a:p>
              <a:pPr algn="ctr"/>
              <a:r>
                <a:rPr lang="en-US" sz="1400" dirty="0">
                  <a:solidFill>
                    <a:srgbClr val="FF0000"/>
                  </a:solidFill>
                  <a:latin typeface="Abadi" panose="020B0604020104020204" pitchFamily="34" charset="0"/>
                </a:rPr>
                <a:t>Christian </a:t>
              </a:r>
              <a:r>
                <a:rPr lang="en-US" sz="1400" dirty="0" err="1">
                  <a:solidFill>
                    <a:srgbClr val="FF0000"/>
                  </a:solidFill>
                  <a:latin typeface="Abadi" panose="020B0604020104020204" pitchFamily="34" charset="0"/>
                </a:rPr>
                <a:t>Whitmer</a:t>
              </a:r>
              <a:endParaRPr lang="en-US" sz="1400" dirty="0">
                <a:solidFill>
                  <a:srgbClr val="FF0000"/>
                </a:solidFill>
                <a:latin typeface="Abadi" panose="020B0604020104020204" pitchFamily="34" charset="0"/>
              </a:endParaRPr>
            </a:p>
            <a:p>
              <a:pPr algn="ctr"/>
              <a:endParaRPr lang="en-US" sz="1400" dirty="0">
                <a:solidFill>
                  <a:srgbClr val="FF0000"/>
                </a:solidFill>
                <a:latin typeface="Abadi" panose="020B0604020104020204" pitchFamily="34" charset="0"/>
              </a:endParaRPr>
            </a:p>
            <a:p>
              <a:pPr algn="ctr"/>
              <a:r>
                <a:rPr lang="en-US" sz="1400" dirty="0">
                  <a:solidFill>
                    <a:srgbClr val="FF0000"/>
                  </a:solidFill>
                  <a:latin typeface="Abadi" panose="020B0604020104020204" pitchFamily="34" charset="0"/>
                </a:rPr>
                <a:t>Hyrum Page</a:t>
              </a:r>
            </a:p>
            <a:p>
              <a:pPr algn="ctr"/>
              <a:endParaRPr lang="en-US" sz="1400" dirty="0">
                <a:solidFill>
                  <a:srgbClr val="FF0000"/>
                </a:solidFill>
                <a:latin typeface="Abadi" panose="020B0604020104020204" pitchFamily="34" charset="0"/>
              </a:endParaRPr>
            </a:p>
          </p:txBody>
        </p:sp>
      </p:grpSp>
      <p:grpSp>
        <p:nvGrpSpPr>
          <p:cNvPr id="96" name="Group 95"/>
          <p:cNvGrpSpPr/>
          <p:nvPr/>
        </p:nvGrpSpPr>
        <p:grpSpPr>
          <a:xfrm>
            <a:off x="432649" y="445584"/>
            <a:ext cx="6784718" cy="2094459"/>
            <a:chOff x="4414909" y="106325"/>
            <a:chExt cx="6784718" cy="2094459"/>
          </a:xfrm>
        </p:grpSpPr>
        <p:grpSp>
          <p:nvGrpSpPr>
            <p:cNvPr id="97" name="Group 96"/>
            <p:cNvGrpSpPr/>
            <p:nvPr/>
          </p:nvGrpSpPr>
          <p:grpSpPr>
            <a:xfrm>
              <a:off x="4414909" y="120501"/>
              <a:ext cx="1526351" cy="2076653"/>
              <a:chOff x="-611951" y="2190547"/>
              <a:chExt cx="1526351" cy="2076653"/>
            </a:xfrm>
          </p:grpSpPr>
          <p:sp>
            <p:nvSpPr>
              <p:cNvPr id="158" name="Rectangle 157"/>
              <p:cNvSpPr/>
              <p:nvPr/>
            </p:nvSpPr>
            <p:spPr>
              <a:xfrm>
                <a:off x="-609600" y="2209800"/>
                <a:ext cx="1524000" cy="19973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p:cNvGrpSpPr/>
              <p:nvPr/>
            </p:nvGrpSpPr>
            <p:grpSpPr>
              <a:xfrm>
                <a:off x="-423359" y="2311623"/>
                <a:ext cx="1158224" cy="1955577"/>
                <a:chOff x="7168624" y="2336777"/>
                <a:chExt cx="1589849" cy="2684343"/>
              </a:xfrm>
            </p:grpSpPr>
            <p:sp>
              <p:nvSpPr>
                <p:cNvPr id="161" name="Freeform: Shape 160"/>
                <p:cNvSpPr/>
                <p:nvPr/>
              </p:nvSpPr>
              <p:spPr>
                <a:xfrm rot="20148742">
                  <a:off x="7168624" y="2336777"/>
                  <a:ext cx="1589849" cy="1321684"/>
                </a:xfrm>
                <a:custGeom>
                  <a:avLst/>
                  <a:gdLst>
                    <a:gd name="connsiteX0" fmla="*/ 1375324 w 1589849"/>
                    <a:gd name="connsiteY0" fmla="*/ 117489 h 1321684"/>
                    <a:gd name="connsiteX1" fmla="*/ 1458128 w 1589849"/>
                    <a:gd name="connsiteY1" fmla="*/ 306688 h 1321684"/>
                    <a:gd name="connsiteX2" fmla="*/ 1549796 w 1589849"/>
                    <a:gd name="connsiteY2" fmla="*/ 390912 h 1321684"/>
                    <a:gd name="connsiteX3" fmla="*/ 1512090 w 1589849"/>
                    <a:gd name="connsiteY3" fmla="*/ 584648 h 1321684"/>
                    <a:gd name="connsiteX4" fmla="*/ 1589574 w 1589849"/>
                    <a:gd name="connsiteY4" fmla="*/ 750865 h 1321684"/>
                    <a:gd name="connsiteX5" fmla="*/ 1467033 w 1589849"/>
                    <a:gd name="connsiteY5" fmla="*/ 932380 h 1321684"/>
                    <a:gd name="connsiteX6" fmla="*/ 1319508 w 1589849"/>
                    <a:gd name="connsiteY6" fmla="*/ 1211188 h 1321684"/>
                    <a:gd name="connsiteX7" fmla="*/ 1208510 w 1589849"/>
                    <a:gd name="connsiteY7" fmla="*/ 1321506 h 1321684"/>
                    <a:gd name="connsiteX8" fmla="*/ 1112977 w 1589849"/>
                    <a:gd name="connsiteY8" fmla="*/ 1266223 h 1321684"/>
                    <a:gd name="connsiteX9" fmla="*/ 991681 w 1589849"/>
                    <a:gd name="connsiteY9" fmla="*/ 1297064 h 1321684"/>
                    <a:gd name="connsiteX10" fmla="*/ 926414 w 1589849"/>
                    <a:gd name="connsiteY10" fmla="*/ 1164482 h 1321684"/>
                    <a:gd name="connsiteX11" fmla="*/ 924212 w 1589849"/>
                    <a:gd name="connsiteY11" fmla="*/ 1162794 h 1321684"/>
                    <a:gd name="connsiteX12" fmla="*/ 802139 w 1589849"/>
                    <a:gd name="connsiteY12" fmla="*/ 1079006 h 1321684"/>
                    <a:gd name="connsiteX13" fmla="*/ 833351 w 1589849"/>
                    <a:gd name="connsiteY13" fmla="*/ 837606 h 1321684"/>
                    <a:gd name="connsiteX14" fmla="*/ 833313 w 1589849"/>
                    <a:gd name="connsiteY14" fmla="*/ 837541 h 1321684"/>
                    <a:gd name="connsiteX15" fmla="*/ 799320 w 1589849"/>
                    <a:gd name="connsiteY15" fmla="*/ 778844 h 1321684"/>
                    <a:gd name="connsiteX16" fmla="*/ 793722 w 1589849"/>
                    <a:gd name="connsiteY16" fmla="*/ 735746 h 1321684"/>
                    <a:gd name="connsiteX17" fmla="*/ 770446 w 1589849"/>
                    <a:gd name="connsiteY17" fmla="*/ 760956 h 1321684"/>
                    <a:gd name="connsiteX18" fmla="*/ 682412 w 1589849"/>
                    <a:gd name="connsiteY18" fmla="*/ 803141 h 1321684"/>
                    <a:gd name="connsiteX19" fmla="*/ 475502 w 1589849"/>
                    <a:gd name="connsiteY19" fmla="*/ 731360 h 1321684"/>
                    <a:gd name="connsiteX20" fmla="*/ 168147 w 1589849"/>
                    <a:gd name="connsiteY20" fmla="*/ 660439 h 1321684"/>
                    <a:gd name="connsiteX21" fmla="*/ 33009 w 1589849"/>
                    <a:gd name="connsiteY21" fmla="*/ 581518 h 1321684"/>
                    <a:gd name="connsiteX22" fmla="*/ 61885 w 1589849"/>
                    <a:gd name="connsiteY22" fmla="*/ 474987 h 1321684"/>
                    <a:gd name="connsiteX23" fmla="*/ 909 w 1589849"/>
                    <a:gd name="connsiteY23" fmla="*/ 365690 h 1321684"/>
                    <a:gd name="connsiteX24" fmla="*/ 112266 w 1589849"/>
                    <a:gd name="connsiteY24" fmla="*/ 268543 h 1321684"/>
                    <a:gd name="connsiteX25" fmla="*/ 113332 w 1589849"/>
                    <a:gd name="connsiteY25" fmla="*/ 265982 h 1321684"/>
                    <a:gd name="connsiteX26" fmla="*/ 162936 w 1589849"/>
                    <a:gd name="connsiteY26" fmla="*/ 126477 h 1321684"/>
                    <a:gd name="connsiteX27" fmla="*/ 404249 w 1589849"/>
                    <a:gd name="connsiteY27" fmla="*/ 94605 h 1321684"/>
                    <a:gd name="connsiteX28" fmla="*/ 404303 w 1589849"/>
                    <a:gd name="connsiteY28" fmla="*/ 94552 h 1321684"/>
                    <a:gd name="connsiteX29" fmla="*/ 452292 w 1589849"/>
                    <a:gd name="connsiteY29" fmla="*/ 46617 h 1321684"/>
                    <a:gd name="connsiteX30" fmla="*/ 647548 w 1589849"/>
                    <a:gd name="connsiteY30" fmla="*/ 61519 h 1321684"/>
                    <a:gd name="connsiteX31" fmla="*/ 648415 w 1589849"/>
                    <a:gd name="connsiteY31" fmla="*/ 60617 h 1321684"/>
                    <a:gd name="connsiteX32" fmla="*/ 686529 w 1589849"/>
                    <a:gd name="connsiteY32" fmla="*/ 20972 h 1321684"/>
                    <a:gd name="connsiteX33" fmla="*/ 742352 w 1589849"/>
                    <a:gd name="connsiteY33" fmla="*/ 1104 h 1321684"/>
                    <a:gd name="connsiteX34" fmla="*/ 807682 w 1589849"/>
                    <a:gd name="connsiteY34" fmla="*/ 8312 h 1321684"/>
                    <a:gd name="connsiteX35" fmla="*/ 858413 w 1589849"/>
                    <a:gd name="connsiteY35" fmla="*/ 42715 h 1321684"/>
                    <a:gd name="connsiteX36" fmla="*/ 859928 w 1589849"/>
                    <a:gd name="connsiteY36" fmla="*/ 43742 h 1321684"/>
                    <a:gd name="connsiteX37" fmla="*/ 978452 w 1589849"/>
                    <a:gd name="connsiteY37" fmla="*/ 605 h 1321684"/>
                    <a:gd name="connsiteX38" fmla="*/ 1022012 w 1589849"/>
                    <a:gd name="connsiteY38" fmla="*/ 10263 h 1321684"/>
                    <a:gd name="connsiteX39" fmla="*/ 1076140 w 1589849"/>
                    <a:gd name="connsiteY39" fmla="*/ 46817 h 1321684"/>
                    <a:gd name="connsiteX40" fmla="*/ 1100185 w 1589849"/>
                    <a:gd name="connsiteY40" fmla="*/ 93749 h 1321684"/>
                    <a:gd name="connsiteX41" fmla="*/ 1132755 w 1589849"/>
                    <a:gd name="connsiteY41" fmla="*/ 83790 h 1321684"/>
                    <a:gd name="connsiteX42" fmla="*/ 1224433 w 1589849"/>
                    <a:gd name="connsiteY42" fmla="*/ 113054 h 1321684"/>
                    <a:gd name="connsiteX43" fmla="*/ 1375324 w 1589849"/>
                    <a:gd name="connsiteY43" fmla="*/ 117489 h 132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89849" h="1321684">
                      <a:moveTo>
                        <a:pt x="1375324" y="117489"/>
                      </a:moveTo>
                      <a:cubicBezTo>
                        <a:pt x="1435979" y="153577"/>
                        <a:pt x="1468707" y="228354"/>
                        <a:pt x="1458128" y="306688"/>
                      </a:cubicBezTo>
                      <a:cubicBezTo>
                        <a:pt x="1498986" y="317940"/>
                        <a:pt x="1532403" y="348662"/>
                        <a:pt x="1549796" y="390912"/>
                      </a:cubicBezTo>
                      <a:cubicBezTo>
                        <a:pt x="1576226" y="455106"/>
                        <a:pt x="1560939" y="533619"/>
                        <a:pt x="1512090" y="584648"/>
                      </a:cubicBezTo>
                      <a:cubicBezTo>
                        <a:pt x="1563546" y="619034"/>
                        <a:pt x="1593043" y="682317"/>
                        <a:pt x="1589574" y="750865"/>
                      </a:cubicBezTo>
                      <a:cubicBezTo>
                        <a:pt x="1585484" y="831640"/>
                        <a:pt x="1536590" y="904075"/>
                        <a:pt x="1467033" y="932380"/>
                      </a:cubicBezTo>
                      <a:cubicBezTo>
                        <a:pt x="1494589" y="1050168"/>
                        <a:pt x="1428050" y="1175942"/>
                        <a:pt x="1319508" y="1211188"/>
                      </a:cubicBezTo>
                      <a:cubicBezTo>
                        <a:pt x="1309957" y="1271624"/>
                        <a:pt x="1263025" y="1318277"/>
                        <a:pt x="1208510" y="1321506"/>
                      </a:cubicBezTo>
                      <a:cubicBezTo>
                        <a:pt x="1169065" y="1323856"/>
                        <a:pt x="1132754" y="1302851"/>
                        <a:pt x="1112977" y="1266223"/>
                      </a:cubicBezTo>
                      <a:cubicBezTo>
                        <a:pt x="1080301" y="1302040"/>
                        <a:pt x="1032650" y="1314155"/>
                        <a:pt x="991681" y="1297064"/>
                      </a:cubicBezTo>
                      <a:cubicBezTo>
                        <a:pt x="943717" y="1277041"/>
                        <a:pt x="916614" y="1221992"/>
                        <a:pt x="926414" y="1164482"/>
                      </a:cubicBezTo>
                      <a:cubicBezTo>
                        <a:pt x="925671" y="1163927"/>
                        <a:pt x="924954" y="1163349"/>
                        <a:pt x="924212" y="1162794"/>
                      </a:cubicBezTo>
                      <a:cubicBezTo>
                        <a:pt x="873196" y="1157302"/>
                        <a:pt x="828446" y="1126575"/>
                        <a:pt x="802139" y="1079006"/>
                      </a:cubicBezTo>
                      <a:cubicBezTo>
                        <a:pt x="760595" y="1003851"/>
                        <a:pt x="773600" y="903372"/>
                        <a:pt x="833351" y="837606"/>
                      </a:cubicBezTo>
                      <a:lnTo>
                        <a:pt x="833313" y="837541"/>
                      </a:lnTo>
                      <a:lnTo>
                        <a:pt x="799320" y="778844"/>
                      </a:lnTo>
                      <a:lnTo>
                        <a:pt x="793722" y="735746"/>
                      </a:lnTo>
                      <a:lnTo>
                        <a:pt x="770446" y="760956"/>
                      </a:lnTo>
                      <a:cubicBezTo>
                        <a:pt x="746159" y="781252"/>
                        <a:pt x="715981" y="796009"/>
                        <a:pt x="682412" y="803141"/>
                      </a:cubicBezTo>
                      <a:cubicBezTo>
                        <a:pt x="603299" y="819946"/>
                        <a:pt x="520731" y="791308"/>
                        <a:pt x="475502" y="731360"/>
                      </a:cubicBezTo>
                      <a:cubicBezTo>
                        <a:pt x="368752" y="788261"/>
                        <a:pt x="230102" y="756278"/>
                        <a:pt x="168147" y="660439"/>
                      </a:cubicBezTo>
                      <a:cubicBezTo>
                        <a:pt x="107286" y="666739"/>
                        <a:pt x="50139" y="633372"/>
                        <a:pt x="33009" y="581518"/>
                      </a:cubicBezTo>
                      <a:cubicBezTo>
                        <a:pt x="20601" y="544001"/>
                        <a:pt x="31570" y="503512"/>
                        <a:pt x="61885" y="474987"/>
                      </a:cubicBezTo>
                      <a:cubicBezTo>
                        <a:pt x="18874" y="452612"/>
                        <a:pt x="-5079" y="409674"/>
                        <a:pt x="909" y="365690"/>
                      </a:cubicBezTo>
                      <a:cubicBezTo>
                        <a:pt x="7934" y="314191"/>
                        <a:pt x="54170" y="273852"/>
                        <a:pt x="112266" y="268543"/>
                      </a:cubicBezTo>
                      <a:cubicBezTo>
                        <a:pt x="112612" y="267683"/>
                        <a:pt x="112986" y="266842"/>
                        <a:pt x="113332" y="265982"/>
                      </a:cubicBezTo>
                      <a:cubicBezTo>
                        <a:pt x="105530" y="215268"/>
                        <a:pt x="123725" y="164124"/>
                        <a:pt x="162936" y="126477"/>
                      </a:cubicBezTo>
                      <a:cubicBezTo>
                        <a:pt x="224891" y="67015"/>
                        <a:pt x="325337" y="53762"/>
                        <a:pt x="404249" y="94605"/>
                      </a:cubicBezTo>
                      <a:lnTo>
                        <a:pt x="404303" y="94552"/>
                      </a:lnTo>
                      <a:lnTo>
                        <a:pt x="452292" y="46617"/>
                      </a:lnTo>
                      <a:cubicBezTo>
                        <a:pt x="510342" y="11087"/>
                        <a:pt x="592661" y="13712"/>
                        <a:pt x="647548" y="61519"/>
                      </a:cubicBezTo>
                      <a:lnTo>
                        <a:pt x="648415" y="60617"/>
                      </a:lnTo>
                      <a:lnTo>
                        <a:pt x="686529" y="20972"/>
                      </a:lnTo>
                      <a:cubicBezTo>
                        <a:pt x="702810" y="10595"/>
                        <a:pt x="721897" y="3664"/>
                        <a:pt x="742352" y="1104"/>
                      </a:cubicBezTo>
                      <a:cubicBezTo>
                        <a:pt x="764865" y="-1719"/>
                        <a:pt x="787364" y="945"/>
                        <a:pt x="807682" y="8312"/>
                      </a:cubicBezTo>
                      <a:lnTo>
                        <a:pt x="858413" y="42715"/>
                      </a:lnTo>
                      <a:lnTo>
                        <a:pt x="859928" y="43742"/>
                      </a:lnTo>
                      <a:cubicBezTo>
                        <a:pt x="889768" y="12702"/>
                        <a:pt x="934248" y="-2702"/>
                        <a:pt x="978452" y="605"/>
                      </a:cubicBezTo>
                      <a:cubicBezTo>
                        <a:pt x="993187" y="1707"/>
                        <a:pt x="1007891" y="4889"/>
                        <a:pt x="1022012" y="10263"/>
                      </a:cubicBezTo>
                      <a:cubicBezTo>
                        <a:pt x="1043532" y="18451"/>
                        <a:pt x="1062008" y="31115"/>
                        <a:pt x="1076140" y="46817"/>
                      </a:cubicBezTo>
                      <a:lnTo>
                        <a:pt x="1100185" y="93749"/>
                      </a:lnTo>
                      <a:lnTo>
                        <a:pt x="1132755" y="83790"/>
                      </a:lnTo>
                      <a:cubicBezTo>
                        <a:pt x="1166188" y="80556"/>
                        <a:pt x="1198800" y="90956"/>
                        <a:pt x="1224433" y="113054"/>
                      </a:cubicBezTo>
                      <a:cubicBezTo>
                        <a:pt x="1274119" y="88701"/>
                        <a:pt x="1329699" y="90343"/>
                        <a:pt x="1375324" y="117489"/>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62" name="Group 161"/>
                <p:cNvGrpSpPr/>
                <p:nvPr/>
              </p:nvGrpSpPr>
              <p:grpSpPr>
                <a:xfrm>
                  <a:off x="7229205" y="2514600"/>
                  <a:ext cx="1390361" cy="2506520"/>
                  <a:chOff x="7309815" y="1929462"/>
                  <a:chExt cx="1390361" cy="2506520"/>
                </a:xfrm>
              </p:grpSpPr>
              <p:sp>
                <p:nvSpPr>
                  <p:cNvPr id="163" name="Trapezoid 99"/>
                  <p:cNvSpPr/>
                  <p:nvPr/>
                </p:nvSpPr>
                <p:spPr>
                  <a:xfrm rot="20203792">
                    <a:off x="8139430" y="3159521"/>
                    <a:ext cx="526618" cy="1276461"/>
                  </a:xfrm>
                  <a:custGeom>
                    <a:avLst/>
                    <a:gdLst>
                      <a:gd name="connsiteX0" fmla="*/ 0 w 720128"/>
                      <a:gd name="connsiteY0" fmla="*/ 1121507 h 1121507"/>
                      <a:gd name="connsiteX1" fmla="*/ 126872 w 720128"/>
                      <a:gd name="connsiteY1" fmla="*/ 0 h 1121507"/>
                      <a:gd name="connsiteX2" fmla="*/ 593256 w 720128"/>
                      <a:gd name="connsiteY2" fmla="*/ 0 h 1121507"/>
                      <a:gd name="connsiteX3" fmla="*/ 720128 w 720128"/>
                      <a:gd name="connsiteY3" fmla="*/ 1121507 h 1121507"/>
                      <a:gd name="connsiteX4" fmla="*/ 0 w 720128"/>
                      <a:gd name="connsiteY4" fmla="*/ 1121507 h 1121507"/>
                      <a:gd name="connsiteX0" fmla="*/ 0 w 653490"/>
                      <a:gd name="connsiteY0" fmla="*/ 1121507 h 1276461"/>
                      <a:gd name="connsiteX1" fmla="*/ 126872 w 653490"/>
                      <a:gd name="connsiteY1" fmla="*/ 0 h 1276461"/>
                      <a:gd name="connsiteX2" fmla="*/ 593256 w 653490"/>
                      <a:gd name="connsiteY2" fmla="*/ 0 h 1276461"/>
                      <a:gd name="connsiteX3" fmla="*/ 653490 w 653490"/>
                      <a:gd name="connsiteY3" fmla="*/ 1276461 h 1276461"/>
                      <a:gd name="connsiteX4" fmla="*/ 0 w 653490"/>
                      <a:gd name="connsiteY4" fmla="*/ 1121507 h 1276461"/>
                      <a:gd name="connsiteX0" fmla="*/ 5010 w 526618"/>
                      <a:gd name="connsiteY0" fmla="*/ 994611 h 1276461"/>
                      <a:gd name="connsiteX1" fmla="*/ 0 w 526618"/>
                      <a:gd name="connsiteY1" fmla="*/ 0 h 1276461"/>
                      <a:gd name="connsiteX2" fmla="*/ 466384 w 526618"/>
                      <a:gd name="connsiteY2" fmla="*/ 0 h 1276461"/>
                      <a:gd name="connsiteX3" fmla="*/ 526618 w 526618"/>
                      <a:gd name="connsiteY3" fmla="*/ 1276461 h 1276461"/>
                      <a:gd name="connsiteX4" fmla="*/ 5010 w 526618"/>
                      <a:gd name="connsiteY4" fmla="*/ 994611 h 1276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18" h="1276461">
                        <a:moveTo>
                          <a:pt x="5010" y="994611"/>
                        </a:moveTo>
                        <a:lnTo>
                          <a:pt x="0" y="0"/>
                        </a:lnTo>
                        <a:lnTo>
                          <a:pt x="466384" y="0"/>
                        </a:lnTo>
                        <a:lnTo>
                          <a:pt x="526618" y="1276461"/>
                        </a:lnTo>
                        <a:lnTo>
                          <a:pt x="5010" y="994611"/>
                        </a:ln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rapezoid 100"/>
                  <p:cNvSpPr/>
                  <p:nvPr/>
                </p:nvSpPr>
                <p:spPr>
                  <a:xfrm rot="1050082">
                    <a:off x="7395810" y="3110569"/>
                    <a:ext cx="593256" cy="1272838"/>
                  </a:xfrm>
                  <a:custGeom>
                    <a:avLst/>
                    <a:gdLst>
                      <a:gd name="connsiteX0" fmla="*/ 0 w 720128"/>
                      <a:gd name="connsiteY0" fmla="*/ 1200167 h 1200167"/>
                      <a:gd name="connsiteX1" fmla="*/ 126872 w 720128"/>
                      <a:gd name="connsiteY1" fmla="*/ 0 h 1200167"/>
                      <a:gd name="connsiteX2" fmla="*/ 593256 w 720128"/>
                      <a:gd name="connsiteY2" fmla="*/ 0 h 1200167"/>
                      <a:gd name="connsiteX3" fmla="*/ 720128 w 720128"/>
                      <a:gd name="connsiteY3" fmla="*/ 1200167 h 1200167"/>
                      <a:gd name="connsiteX4" fmla="*/ 0 w 720128"/>
                      <a:gd name="connsiteY4" fmla="*/ 1200167 h 1200167"/>
                      <a:gd name="connsiteX0" fmla="*/ 0 w 593256"/>
                      <a:gd name="connsiteY0" fmla="*/ 1200167 h 1200167"/>
                      <a:gd name="connsiteX1" fmla="*/ 126872 w 593256"/>
                      <a:gd name="connsiteY1" fmla="*/ 0 h 1200167"/>
                      <a:gd name="connsiteX2" fmla="*/ 593256 w 593256"/>
                      <a:gd name="connsiteY2" fmla="*/ 0 h 1200167"/>
                      <a:gd name="connsiteX3" fmla="*/ 440801 w 593256"/>
                      <a:gd name="connsiteY3" fmla="*/ 1111384 h 1200167"/>
                      <a:gd name="connsiteX4" fmla="*/ 0 w 593256"/>
                      <a:gd name="connsiteY4" fmla="*/ 1200167 h 1200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256" h="1200167">
                        <a:moveTo>
                          <a:pt x="0" y="1200167"/>
                        </a:moveTo>
                        <a:lnTo>
                          <a:pt x="126872" y="0"/>
                        </a:lnTo>
                        <a:lnTo>
                          <a:pt x="593256" y="0"/>
                        </a:lnTo>
                        <a:lnTo>
                          <a:pt x="440801" y="1111384"/>
                        </a:lnTo>
                        <a:lnTo>
                          <a:pt x="0" y="1200167"/>
                        </a:ln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Trapezoid 164"/>
                  <p:cNvSpPr/>
                  <p:nvPr/>
                </p:nvSpPr>
                <p:spPr>
                  <a:xfrm>
                    <a:off x="7535217" y="3161205"/>
                    <a:ext cx="1059982" cy="1105995"/>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8001000" y="3962400"/>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10800000">
                    <a:off x="7627196" y="3019291"/>
                    <a:ext cx="815765" cy="61593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hord 167"/>
                  <p:cNvSpPr/>
                  <p:nvPr/>
                </p:nvSpPr>
                <p:spPr>
                  <a:xfrm rot="20214723">
                    <a:off x="7762628" y="3155416"/>
                    <a:ext cx="292839" cy="529163"/>
                  </a:xfrm>
                  <a:prstGeom prst="chor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hord 168"/>
                  <p:cNvSpPr/>
                  <p:nvPr/>
                </p:nvSpPr>
                <p:spPr>
                  <a:xfrm rot="1385277" flipH="1">
                    <a:off x="8058195" y="3202978"/>
                    <a:ext cx="292839" cy="477457"/>
                  </a:xfrm>
                  <a:prstGeom prst="chor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p:cNvGrpSpPr/>
                  <p:nvPr/>
                </p:nvGrpSpPr>
                <p:grpSpPr>
                  <a:xfrm rot="10407971">
                    <a:off x="7943007" y="3432463"/>
                    <a:ext cx="228600" cy="228600"/>
                    <a:chOff x="3124200" y="4782301"/>
                    <a:chExt cx="920754" cy="856499"/>
                  </a:xfrm>
                </p:grpSpPr>
                <p:grpSp>
                  <p:nvGrpSpPr>
                    <p:cNvPr id="175" name="Group 174"/>
                    <p:cNvGrpSpPr/>
                    <p:nvPr/>
                  </p:nvGrpSpPr>
                  <p:grpSpPr>
                    <a:xfrm>
                      <a:off x="3124200" y="4800600"/>
                      <a:ext cx="604516" cy="838200"/>
                      <a:chOff x="3124200" y="4800600"/>
                      <a:chExt cx="604516" cy="838200"/>
                    </a:xfrm>
                  </p:grpSpPr>
                  <p:sp>
                    <p:nvSpPr>
                      <p:cNvPr id="181" name="Donut 140"/>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onut 141"/>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Donut 142"/>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6" name="Group 175"/>
                    <p:cNvGrpSpPr/>
                    <p:nvPr/>
                  </p:nvGrpSpPr>
                  <p:grpSpPr>
                    <a:xfrm rot="20808811" flipH="1">
                      <a:off x="3440438" y="4782301"/>
                      <a:ext cx="604516" cy="838200"/>
                      <a:chOff x="3124200" y="4800600"/>
                      <a:chExt cx="604516" cy="838200"/>
                    </a:xfrm>
                  </p:grpSpPr>
                  <p:sp>
                    <p:nvSpPr>
                      <p:cNvPr id="178" name="Donut 137"/>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Donut 138"/>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39"/>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7" name="Donut 136"/>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1" name="Rounded Rectangle 143"/>
                  <p:cNvSpPr/>
                  <p:nvPr/>
                </p:nvSpPr>
                <p:spPr>
                  <a:xfrm>
                    <a:off x="8144708" y="3833065"/>
                    <a:ext cx="261795"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loud 171"/>
                  <p:cNvSpPr/>
                  <p:nvPr/>
                </p:nvSpPr>
                <p:spPr>
                  <a:xfrm rot="16819530">
                    <a:off x="7383144" y="2189053"/>
                    <a:ext cx="1243703" cy="1390361"/>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421144" y="1929462"/>
                    <a:ext cx="1202727" cy="13491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8001000" y="3733800"/>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0" name="Frame 159"/>
              <p:cNvSpPr/>
              <p:nvPr/>
            </p:nvSpPr>
            <p:spPr>
              <a:xfrm>
                <a:off x="-611951" y="2190547"/>
                <a:ext cx="1524000" cy="2057400"/>
              </a:xfrm>
              <a:prstGeom prst="frame">
                <a:avLst>
                  <a:gd name="adj1" fmla="val 66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97"/>
            <p:cNvGrpSpPr/>
            <p:nvPr/>
          </p:nvGrpSpPr>
          <p:grpSpPr>
            <a:xfrm>
              <a:off x="9675627" y="106325"/>
              <a:ext cx="1524000" cy="2057400"/>
              <a:chOff x="7543800" y="2286000"/>
              <a:chExt cx="1524000" cy="2057400"/>
            </a:xfrm>
          </p:grpSpPr>
          <p:sp>
            <p:nvSpPr>
              <p:cNvPr id="134" name="Rectangle 133"/>
              <p:cNvSpPr/>
              <p:nvPr/>
            </p:nvSpPr>
            <p:spPr>
              <a:xfrm>
                <a:off x="7543800" y="2286000"/>
                <a:ext cx="1524000"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p:cNvGrpSpPr/>
              <p:nvPr/>
            </p:nvGrpSpPr>
            <p:grpSpPr>
              <a:xfrm>
                <a:off x="7543800" y="2438400"/>
                <a:ext cx="1447801" cy="1905000"/>
                <a:chOff x="7288814" y="2286000"/>
                <a:chExt cx="1814275" cy="2487228"/>
              </a:xfrm>
            </p:grpSpPr>
            <p:sp>
              <p:nvSpPr>
                <p:cNvPr id="149" name="Cloud 148"/>
                <p:cNvSpPr/>
                <p:nvPr/>
              </p:nvSpPr>
              <p:spPr>
                <a:xfrm rot="11345926">
                  <a:off x="7602690" y="2286000"/>
                  <a:ext cx="1240011" cy="121920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7288814" y="3579358"/>
                  <a:ext cx="1814275" cy="1147996"/>
                </a:xfrm>
                <a:prstGeom prst="trapezoid">
                  <a:avLst>
                    <a:gd name="adj" fmla="val 522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7696200" y="3576404"/>
                  <a:ext cx="609600" cy="1196824"/>
                </a:xfrm>
                <a:prstGeom prst="trapezoid">
                  <a:avLst>
                    <a:gd name="adj" fmla="val 3235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a:off x="8153403" y="3576403"/>
                  <a:ext cx="609600" cy="1196824"/>
                </a:xfrm>
                <a:prstGeom prst="trapezoid">
                  <a:avLst>
                    <a:gd name="adj" fmla="val 30882"/>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
                <p:cNvSpPr/>
                <p:nvPr/>
              </p:nvSpPr>
              <p:spPr>
                <a:xfrm>
                  <a:off x="7696200" y="2357204"/>
                  <a:ext cx="1027176"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8122024" y="4374263"/>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8130988" y="4580451"/>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oud 155"/>
                <p:cNvSpPr/>
                <p:nvPr/>
              </p:nvSpPr>
              <p:spPr>
                <a:xfrm rot="11345926">
                  <a:off x="7834991" y="3191786"/>
                  <a:ext cx="764462" cy="69521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
                <p:cNvSpPr/>
                <p:nvPr/>
              </p:nvSpPr>
              <p:spPr>
                <a:xfrm>
                  <a:off x="8001000" y="3347804"/>
                  <a:ext cx="381000" cy="1573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Frame 147"/>
              <p:cNvSpPr/>
              <p:nvPr/>
            </p:nvSpPr>
            <p:spPr>
              <a:xfrm>
                <a:off x="7543800" y="2286000"/>
                <a:ext cx="1524000" cy="2057400"/>
              </a:xfrm>
              <a:prstGeom prst="frame">
                <a:avLst>
                  <a:gd name="adj1" fmla="val 66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98"/>
            <p:cNvGrpSpPr/>
            <p:nvPr/>
          </p:nvGrpSpPr>
          <p:grpSpPr>
            <a:xfrm>
              <a:off x="7922838" y="113414"/>
              <a:ext cx="1524000" cy="2083318"/>
              <a:chOff x="7315200" y="2895600"/>
              <a:chExt cx="1524000" cy="2083318"/>
            </a:xfrm>
          </p:grpSpPr>
          <p:sp>
            <p:nvSpPr>
              <p:cNvPr id="117" name="Rectangle 116"/>
              <p:cNvSpPr/>
              <p:nvPr/>
            </p:nvSpPr>
            <p:spPr>
              <a:xfrm>
                <a:off x="7315200" y="2895600"/>
                <a:ext cx="1524000"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a:off x="7543800" y="3175000"/>
                <a:ext cx="1066800" cy="8128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7797800" y="4089400"/>
                <a:ext cx="609600" cy="8128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Manual Operation 144"/>
              <p:cNvSpPr/>
              <p:nvPr/>
            </p:nvSpPr>
            <p:spPr>
              <a:xfrm rot="9438105" flipH="1">
                <a:off x="8265507" y="4059346"/>
                <a:ext cx="350983" cy="91478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932"/>
                  <a:gd name="connsiteY0" fmla="*/ 1085 h 11085"/>
                  <a:gd name="connsiteX1" fmla="*/ 10932 w 10932"/>
                  <a:gd name="connsiteY1" fmla="*/ 0 h 11085"/>
                  <a:gd name="connsiteX2" fmla="*/ 8000 w 10932"/>
                  <a:gd name="connsiteY2" fmla="*/ 11085 h 11085"/>
                  <a:gd name="connsiteX3" fmla="*/ 2000 w 10932"/>
                  <a:gd name="connsiteY3" fmla="*/ 11085 h 11085"/>
                  <a:gd name="connsiteX4" fmla="*/ 0 w 10932"/>
                  <a:gd name="connsiteY4" fmla="*/ 1085 h 1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2" h="11085">
                    <a:moveTo>
                      <a:pt x="0" y="1085"/>
                    </a:moveTo>
                    <a:lnTo>
                      <a:pt x="10932" y="0"/>
                    </a:lnTo>
                    <a:lnTo>
                      <a:pt x="8000" y="11085"/>
                    </a:lnTo>
                    <a:lnTo>
                      <a:pt x="2000" y="11085"/>
                    </a:lnTo>
                    <a:lnTo>
                      <a:pt x="0" y="1085"/>
                    </a:ln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Manual Operation 145"/>
              <p:cNvSpPr/>
              <p:nvPr/>
            </p:nvSpPr>
            <p:spPr>
              <a:xfrm rot="11918038">
                <a:off x="7644201" y="4055427"/>
                <a:ext cx="256848" cy="92349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200 w 8000"/>
                  <a:gd name="connsiteY0" fmla="*/ 1365 h 10000"/>
                  <a:gd name="connsiteX1" fmla="*/ 8000 w 8000"/>
                  <a:gd name="connsiteY1" fmla="*/ 0 h 10000"/>
                  <a:gd name="connsiteX2" fmla="*/ 6000 w 8000"/>
                  <a:gd name="connsiteY2" fmla="*/ 10000 h 10000"/>
                  <a:gd name="connsiteX3" fmla="*/ 0 w 8000"/>
                  <a:gd name="connsiteY3" fmla="*/ 10000 h 10000"/>
                  <a:gd name="connsiteX4" fmla="*/ 200 w 8000"/>
                  <a:gd name="connsiteY4" fmla="*/ 136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200" y="1365"/>
                    </a:moveTo>
                    <a:lnTo>
                      <a:pt x="8000" y="0"/>
                    </a:lnTo>
                    <a:lnTo>
                      <a:pt x="6000" y="10000"/>
                    </a:lnTo>
                    <a:lnTo>
                      <a:pt x="0" y="10000"/>
                    </a:lnTo>
                    <a:cubicBezTo>
                      <a:pt x="67" y="7122"/>
                      <a:pt x="133" y="4243"/>
                      <a:pt x="200" y="1365"/>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a:off x="7747000" y="4038600"/>
                <a:ext cx="711200" cy="863600"/>
                <a:chOff x="3962400" y="2743200"/>
                <a:chExt cx="1066800" cy="1295400"/>
              </a:xfrm>
            </p:grpSpPr>
            <p:sp>
              <p:nvSpPr>
                <p:cNvPr id="128" name="Trapezoid 127"/>
                <p:cNvSpPr/>
                <p:nvPr/>
              </p:nvSpPr>
              <p:spPr>
                <a:xfrm>
                  <a:off x="3962400" y="2743200"/>
                  <a:ext cx="6096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4419600" y="2743200"/>
                  <a:ext cx="6096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4672092" y="3240081"/>
                  <a:ext cx="242808" cy="112720"/>
                  <a:chOff x="6363287" y="1599486"/>
                  <a:chExt cx="839147" cy="410308"/>
                </a:xfrm>
              </p:grpSpPr>
              <p:sp>
                <p:nvSpPr>
                  <p:cNvPr id="131" name="Donut 107"/>
                  <p:cNvSpPr/>
                  <p:nvPr/>
                </p:nvSpPr>
                <p:spPr>
                  <a:xfrm rot="3093051">
                    <a:off x="6240195" y="1722578"/>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Donut 109"/>
                  <p:cNvSpPr/>
                  <p:nvPr/>
                </p:nvSpPr>
                <p:spPr>
                  <a:xfrm rot="18973134">
                    <a:off x="6792126" y="170754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Donut 110"/>
                  <p:cNvSpPr/>
                  <p:nvPr/>
                </p:nvSpPr>
                <p:spPr>
                  <a:xfrm rot="9772315">
                    <a:off x="6644469" y="180938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23" name="Oval 122"/>
              <p:cNvSpPr/>
              <p:nvPr/>
            </p:nvSpPr>
            <p:spPr>
              <a:xfrm>
                <a:off x="7747000" y="3225800"/>
                <a:ext cx="684784" cy="965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a:off x="7696200" y="3124200"/>
                <a:ext cx="812800" cy="3048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8255000" y="3175000"/>
                <a:ext cx="254000" cy="2032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696200" y="3225800"/>
                <a:ext cx="203200" cy="2032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ame 126"/>
              <p:cNvSpPr/>
              <p:nvPr/>
            </p:nvSpPr>
            <p:spPr>
              <a:xfrm>
                <a:off x="7315200" y="2895600"/>
                <a:ext cx="1524000" cy="2057400"/>
              </a:xfrm>
              <a:prstGeom prst="frame">
                <a:avLst>
                  <a:gd name="adj1" fmla="val 66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0" name="Group 99"/>
            <p:cNvGrpSpPr/>
            <p:nvPr/>
          </p:nvGrpSpPr>
          <p:grpSpPr>
            <a:xfrm>
              <a:off x="6170049" y="120501"/>
              <a:ext cx="1524000" cy="2080283"/>
              <a:chOff x="381000" y="3810000"/>
              <a:chExt cx="1524000" cy="2080283"/>
            </a:xfrm>
          </p:grpSpPr>
          <p:sp>
            <p:nvSpPr>
              <p:cNvPr id="101" name="Rectangle 100"/>
              <p:cNvSpPr/>
              <p:nvPr/>
            </p:nvSpPr>
            <p:spPr>
              <a:xfrm>
                <a:off x="381000" y="3810000"/>
                <a:ext cx="1524000"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p:cNvGrpSpPr/>
              <p:nvPr/>
            </p:nvGrpSpPr>
            <p:grpSpPr>
              <a:xfrm>
                <a:off x="609600" y="3886200"/>
                <a:ext cx="1089514" cy="2004083"/>
                <a:chOff x="7368965" y="5050291"/>
                <a:chExt cx="965236" cy="1775483"/>
              </a:xfrm>
            </p:grpSpPr>
            <p:grpSp>
              <p:nvGrpSpPr>
                <p:cNvPr id="104" name="Group 103"/>
                <p:cNvGrpSpPr/>
                <p:nvPr/>
              </p:nvGrpSpPr>
              <p:grpSpPr>
                <a:xfrm>
                  <a:off x="7368965" y="5207658"/>
                  <a:ext cx="965236" cy="1618116"/>
                  <a:chOff x="7377843" y="5207658"/>
                  <a:chExt cx="965236" cy="1618116"/>
                </a:xfrm>
              </p:grpSpPr>
              <p:sp>
                <p:nvSpPr>
                  <p:cNvPr id="106" name="Rounded Rectangle 110"/>
                  <p:cNvSpPr/>
                  <p:nvPr/>
                </p:nvSpPr>
                <p:spPr>
                  <a:xfrm flipH="1">
                    <a:off x="7483437" y="5344843"/>
                    <a:ext cx="673898" cy="595823"/>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9"/>
                  <p:cNvSpPr/>
                  <p:nvPr/>
                </p:nvSpPr>
                <p:spPr>
                  <a:xfrm rot="20302965" flipH="1">
                    <a:off x="7948408" y="5892570"/>
                    <a:ext cx="394671" cy="906020"/>
                  </a:xfrm>
                  <a:custGeom>
                    <a:avLst/>
                    <a:gdLst>
                      <a:gd name="connsiteX0" fmla="*/ 0 w 379414"/>
                      <a:gd name="connsiteY0" fmla="*/ 775834 h 775834"/>
                      <a:gd name="connsiteX1" fmla="*/ 158565 w 379414"/>
                      <a:gd name="connsiteY1" fmla="*/ 0 h 775834"/>
                      <a:gd name="connsiteX2" fmla="*/ 220849 w 379414"/>
                      <a:gd name="connsiteY2" fmla="*/ 0 h 775834"/>
                      <a:gd name="connsiteX3" fmla="*/ 379414 w 379414"/>
                      <a:gd name="connsiteY3" fmla="*/ 775834 h 775834"/>
                      <a:gd name="connsiteX4" fmla="*/ 0 w 379414"/>
                      <a:gd name="connsiteY4" fmla="*/ 775834 h 775834"/>
                      <a:gd name="connsiteX0" fmla="*/ 0 w 394671"/>
                      <a:gd name="connsiteY0" fmla="*/ 906020 h 906020"/>
                      <a:gd name="connsiteX1" fmla="*/ 173822 w 394671"/>
                      <a:gd name="connsiteY1" fmla="*/ 0 h 906020"/>
                      <a:gd name="connsiteX2" fmla="*/ 236106 w 394671"/>
                      <a:gd name="connsiteY2" fmla="*/ 0 h 906020"/>
                      <a:gd name="connsiteX3" fmla="*/ 394671 w 394671"/>
                      <a:gd name="connsiteY3" fmla="*/ 775834 h 906020"/>
                      <a:gd name="connsiteX4" fmla="*/ 0 w 394671"/>
                      <a:gd name="connsiteY4" fmla="*/ 906020 h 90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71" h="906020">
                        <a:moveTo>
                          <a:pt x="0" y="906020"/>
                        </a:moveTo>
                        <a:lnTo>
                          <a:pt x="173822" y="0"/>
                        </a:lnTo>
                        <a:lnTo>
                          <a:pt x="236106" y="0"/>
                        </a:lnTo>
                        <a:lnTo>
                          <a:pt x="394671" y="775834"/>
                        </a:lnTo>
                        <a:lnTo>
                          <a:pt x="0" y="906020"/>
                        </a:lnTo>
                        <a:close/>
                      </a:path>
                    </a:pathLst>
                  </a:cu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1"/>
                  <p:cNvSpPr/>
                  <p:nvPr/>
                </p:nvSpPr>
                <p:spPr>
                  <a:xfrm rot="1563792" flipH="1">
                    <a:off x="7377843" y="5910897"/>
                    <a:ext cx="349079" cy="914877"/>
                  </a:xfrm>
                  <a:custGeom>
                    <a:avLst/>
                    <a:gdLst>
                      <a:gd name="connsiteX0" fmla="*/ 0 w 379414"/>
                      <a:gd name="connsiteY0" fmla="*/ 751826 h 751826"/>
                      <a:gd name="connsiteX1" fmla="*/ 94854 w 379414"/>
                      <a:gd name="connsiteY1" fmla="*/ 0 h 751826"/>
                      <a:gd name="connsiteX2" fmla="*/ 284561 w 379414"/>
                      <a:gd name="connsiteY2" fmla="*/ 0 h 751826"/>
                      <a:gd name="connsiteX3" fmla="*/ 379414 w 379414"/>
                      <a:gd name="connsiteY3" fmla="*/ 751826 h 751826"/>
                      <a:gd name="connsiteX4" fmla="*/ 0 w 379414"/>
                      <a:gd name="connsiteY4" fmla="*/ 751826 h 751826"/>
                      <a:gd name="connsiteX0" fmla="*/ 0 w 349079"/>
                      <a:gd name="connsiteY0" fmla="*/ 751826 h 914877"/>
                      <a:gd name="connsiteX1" fmla="*/ 94854 w 349079"/>
                      <a:gd name="connsiteY1" fmla="*/ 0 h 914877"/>
                      <a:gd name="connsiteX2" fmla="*/ 284561 w 349079"/>
                      <a:gd name="connsiteY2" fmla="*/ 0 h 914877"/>
                      <a:gd name="connsiteX3" fmla="*/ 349079 w 349079"/>
                      <a:gd name="connsiteY3" fmla="*/ 914877 h 914877"/>
                      <a:gd name="connsiteX4" fmla="*/ 0 w 349079"/>
                      <a:gd name="connsiteY4" fmla="*/ 751826 h 914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79" h="914877">
                        <a:moveTo>
                          <a:pt x="0" y="751826"/>
                        </a:moveTo>
                        <a:lnTo>
                          <a:pt x="94854" y="0"/>
                        </a:lnTo>
                        <a:lnTo>
                          <a:pt x="284561" y="0"/>
                        </a:lnTo>
                        <a:lnTo>
                          <a:pt x="349079" y="914877"/>
                        </a:lnTo>
                        <a:lnTo>
                          <a:pt x="0" y="751826"/>
                        </a:lnTo>
                        <a:close/>
                      </a:path>
                    </a:pathLst>
                  </a:cu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2"/>
                  <p:cNvSpPr/>
                  <p:nvPr/>
                </p:nvSpPr>
                <p:spPr>
                  <a:xfrm flipH="1">
                    <a:off x="7555435" y="5903960"/>
                    <a:ext cx="547182" cy="83403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3"/>
                  <p:cNvSpPr/>
                  <p:nvPr/>
                </p:nvSpPr>
                <p:spPr>
                  <a:xfrm flipH="1">
                    <a:off x="7724453" y="5807176"/>
                    <a:ext cx="226615" cy="2580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4"/>
                  <p:cNvSpPr/>
                  <p:nvPr/>
                </p:nvSpPr>
                <p:spPr>
                  <a:xfrm rot="491015" flipH="1">
                    <a:off x="7571117" y="5921768"/>
                    <a:ext cx="264218" cy="819967"/>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5"/>
                  <p:cNvSpPr/>
                  <p:nvPr/>
                </p:nvSpPr>
                <p:spPr>
                  <a:xfrm rot="20963427" flipH="1">
                    <a:off x="7912928" y="5947402"/>
                    <a:ext cx="264218" cy="797775"/>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ouble Wave 112"/>
                  <p:cNvSpPr/>
                  <p:nvPr/>
                </p:nvSpPr>
                <p:spPr>
                  <a:xfrm rot="1055355" flipH="1">
                    <a:off x="7822017" y="5995127"/>
                    <a:ext cx="225131" cy="75831"/>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ouble Wave 113"/>
                  <p:cNvSpPr/>
                  <p:nvPr/>
                </p:nvSpPr>
                <p:spPr>
                  <a:xfrm rot="19750269" flipH="1">
                    <a:off x="7596885" y="5995127"/>
                    <a:ext cx="225131" cy="75831"/>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flipH="1">
                    <a:off x="7786484" y="5957212"/>
                    <a:ext cx="110576" cy="1059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6"/>
                  <p:cNvSpPr/>
                  <p:nvPr/>
                </p:nvSpPr>
                <p:spPr>
                  <a:xfrm flipH="1">
                    <a:off x="7552388" y="5207658"/>
                    <a:ext cx="564462" cy="789987"/>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p:cNvSpPr/>
                <p:nvPr/>
              </p:nvSpPr>
              <p:spPr>
                <a:xfrm rot="7733122" flipH="1">
                  <a:off x="7489357" y="5090468"/>
                  <a:ext cx="621021" cy="540668"/>
                </a:xfrm>
                <a:custGeom>
                  <a:avLst/>
                  <a:gdLst>
                    <a:gd name="connsiteX0" fmla="*/ 354255 w 621021"/>
                    <a:gd name="connsiteY0" fmla="*/ 479386 h 540668"/>
                    <a:gd name="connsiteX1" fmla="*/ 366909 w 621021"/>
                    <a:gd name="connsiteY1" fmla="*/ 445277 h 540668"/>
                    <a:gd name="connsiteX2" fmla="*/ 374304 w 621021"/>
                    <a:gd name="connsiteY2" fmla="*/ 451241 h 540668"/>
                    <a:gd name="connsiteX3" fmla="*/ 527072 w 621021"/>
                    <a:gd name="connsiteY3" fmla="*/ 261815 h 540668"/>
                    <a:gd name="connsiteX4" fmla="*/ 602542 w 621021"/>
                    <a:gd name="connsiteY4" fmla="*/ 10048 h 540668"/>
                    <a:gd name="connsiteX5" fmla="*/ 602542 w 621021"/>
                    <a:gd name="connsiteY5" fmla="*/ 10048 h 540668"/>
                    <a:gd name="connsiteX6" fmla="*/ 372476 w 621021"/>
                    <a:gd name="connsiteY6" fmla="*/ 137135 h 540668"/>
                    <a:gd name="connsiteX7" fmla="*/ 287092 w 621021"/>
                    <a:gd name="connsiteY7" fmla="*/ 289339 h 540668"/>
                    <a:gd name="connsiteX8" fmla="*/ 280243 w 621021"/>
                    <a:gd name="connsiteY8" fmla="*/ 339992 h 540668"/>
                    <a:gd name="connsiteX9" fmla="*/ 184373 w 621021"/>
                    <a:gd name="connsiteY9" fmla="*/ 339992 h 540668"/>
                    <a:gd name="connsiteX10" fmla="*/ 1 w 621021"/>
                    <a:gd name="connsiteY10" fmla="*/ 440330 h 540668"/>
                    <a:gd name="connsiteX11" fmla="*/ 0 w 621021"/>
                    <a:gd name="connsiteY11" fmla="*/ 440330 h 540668"/>
                    <a:gd name="connsiteX12" fmla="*/ 184372 w 621021"/>
                    <a:gd name="connsiteY12" fmla="*/ 540668 h 540668"/>
                    <a:gd name="connsiteX13" fmla="*/ 354255 w 621021"/>
                    <a:gd name="connsiteY13" fmla="*/ 479386 h 5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1021" h="540668">
                      <a:moveTo>
                        <a:pt x="354255" y="479386"/>
                      </a:moveTo>
                      <a:lnTo>
                        <a:pt x="366909" y="445277"/>
                      </a:lnTo>
                      <a:lnTo>
                        <a:pt x="374304" y="451241"/>
                      </a:lnTo>
                      <a:lnTo>
                        <a:pt x="527072" y="261815"/>
                      </a:lnTo>
                      <a:cubicBezTo>
                        <a:pt x="611444" y="157197"/>
                        <a:pt x="645233" y="44477"/>
                        <a:pt x="602542" y="10048"/>
                      </a:cubicBezTo>
                      <a:lnTo>
                        <a:pt x="602542" y="10048"/>
                      </a:lnTo>
                      <a:cubicBezTo>
                        <a:pt x="559852" y="-24382"/>
                        <a:pt x="456847" y="32517"/>
                        <a:pt x="372476" y="137135"/>
                      </a:cubicBezTo>
                      <a:cubicBezTo>
                        <a:pt x="330290" y="189444"/>
                        <a:pt x="300750" y="243778"/>
                        <a:pt x="287092" y="289339"/>
                      </a:cubicBezTo>
                      <a:lnTo>
                        <a:pt x="280243" y="339992"/>
                      </a:lnTo>
                      <a:lnTo>
                        <a:pt x="184373" y="339992"/>
                      </a:lnTo>
                      <a:cubicBezTo>
                        <a:pt x="82547" y="339992"/>
                        <a:pt x="1" y="384915"/>
                        <a:pt x="1" y="440330"/>
                      </a:cubicBezTo>
                      <a:lnTo>
                        <a:pt x="0" y="440330"/>
                      </a:lnTo>
                      <a:cubicBezTo>
                        <a:pt x="0" y="495745"/>
                        <a:pt x="82546" y="540668"/>
                        <a:pt x="184372" y="540668"/>
                      </a:cubicBezTo>
                      <a:cubicBezTo>
                        <a:pt x="260742" y="540668"/>
                        <a:pt x="326266" y="515399"/>
                        <a:pt x="354255" y="47938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3" name="Frame 102"/>
              <p:cNvSpPr/>
              <p:nvPr/>
            </p:nvSpPr>
            <p:spPr>
              <a:xfrm>
                <a:off x="381000" y="3810000"/>
                <a:ext cx="1524000" cy="2057400"/>
              </a:xfrm>
              <a:prstGeom prst="frame">
                <a:avLst>
                  <a:gd name="adj1" fmla="val 66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 name="Group 10"/>
          <p:cNvGrpSpPr/>
          <p:nvPr/>
        </p:nvGrpSpPr>
        <p:grpSpPr>
          <a:xfrm>
            <a:off x="405442" y="4024688"/>
            <a:ext cx="6811925" cy="2174344"/>
            <a:chOff x="4799289" y="3532025"/>
            <a:chExt cx="6811925" cy="2174344"/>
          </a:xfrm>
        </p:grpSpPr>
        <p:grpSp>
          <p:nvGrpSpPr>
            <p:cNvPr id="185" name="Group 184"/>
            <p:cNvGrpSpPr/>
            <p:nvPr/>
          </p:nvGrpSpPr>
          <p:grpSpPr>
            <a:xfrm>
              <a:off x="4799289" y="3572769"/>
              <a:ext cx="1524000" cy="2133600"/>
              <a:chOff x="6096000" y="3429000"/>
              <a:chExt cx="1524000" cy="2133600"/>
            </a:xfrm>
          </p:grpSpPr>
          <p:grpSp>
            <p:nvGrpSpPr>
              <p:cNvPr id="241" name="Group 240"/>
              <p:cNvGrpSpPr/>
              <p:nvPr/>
            </p:nvGrpSpPr>
            <p:grpSpPr>
              <a:xfrm>
                <a:off x="6172200" y="3505200"/>
                <a:ext cx="1447800" cy="2057400"/>
                <a:chOff x="5638800" y="1645459"/>
                <a:chExt cx="1905000" cy="2892799"/>
              </a:xfrm>
            </p:grpSpPr>
            <p:sp>
              <p:nvSpPr>
                <p:cNvPr id="243" name="Rounded Rectangle 189"/>
                <p:cNvSpPr/>
                <p:nvPr/>
              </p:nvSpPr>
              <p:spPr>
                <a:xfrm>
                  <a:off x="5638800" y="1645459"/>
                  <a:ext cx="1905000" cy="2774141"/>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243"/>
                <p:cNvGrpSpPr/>
                <p:nvPr/>
              </p:nvGrpSpPr>
              <p:grpSpPr>
                <a:xfrm>
                  <a:off x="5872537" y="1828800"/>
                  <a:ext cx="1413253" cy="2709458"/>
                  <a:chOff x="6782078" y="1295400"/>
                  <a:chExt cx="1413253" cy="2709458"/>
                </a:xfrm>
              </p:grpSpPr>
              <p:sp>
                <p:nvSpPr>
                  <p:cNvPr id="245" name="Cloud 244"/>
                  <p:cNvSpPr/>
                  <p:nvPr/>
                </p:nvSpPr>
                <p:spPr>
                  <a:xfrm rot="11526770">
                    <a:off x="6782078" y="1367831"/>
                    <a:ext cx="1293852" cy="1160187"/>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a:off x="7010400" y="25146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Manual Operation 153"/>
                  <p:cNvSpPr/>
                  <p:nvPr/>
                </p:nvSpPr>
                <p:spPr>
                  <a:xfrm rot="9438105" flipH="1">
                    <a:off x="7744707" y="2478171"/>
                    <a:ext cx="450624" cy="152668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9357"/>
                      <a:gd name="connsiteY0" fmla="*/ 1468 h 11468"/>
                      <a:gd name="connsiteX1" fmla="*/ 9357 w 9357"/>
                      <a:gd name="connsiteY1" fmla="*/ 0 h 11468"/>
                      <a:gd name="connsiteX2" fmla="*/ 8000 w 9357"/>
                      <a:gd name="connsiteY2" fmla="*/ 11468 h 11468"/>
                      <a:gd name="connsiteX3" fmla="*/ 2000 w 9357"/>
                      <a:gd name="connsiteY3" fmla="*/ 11468 h 11468"/>
                      <a:gd name="connsiteX4" fmla="*/ 0 w 9357"/>
                      <a:gd name="connsiteY4" fmla="*/ 1468 h 11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 h="11468">
                        <a:moveTo>
                          <a:pt x="0" y="1468"/>
                        </a:moveTo>
                        <a:lnTo>
                          <a:pt x="9357" y="0"/>
                        </a:lnTo>
                        <a:lnTo>
                          <a:pt x="8000" y="11468"/>
                        </a:lnTo>
                        <a:lnTo>
                          <a:pt x="2000" y="11468"/>
                        </a:lnTo>
                        <a:lnTo>
                          <a:pt x="0" y="1468"/>
                        </a:lnTo>
                        <a:close/>
                      </a:path>
                    </a:pathLst>
                  </a:cu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Manual Operation 154"/>
                  <p:cNvSpPr/>
                  <p:nvPr/>
                </p:nvSpPr>
                <p:spPr>
                  <a:xfrm rot="11918038">
                    <a:off x="6785871" y="2480408"/>
                    <a:ext cx="458714" cy="147212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9525"/>
                      <a:gd name="connsiteY0" fmla="*/ 915 h 10915"/>
                      <a:gd name="connsiteX1" fmla="*/ 9525 w 9525"/>
                      <a:gd name="connsiteY1" fmla="*/ 0 h 10915"/>
                      <a:gd name="connsiteX2" fmla="*/ 8000 w 9525"/>
                      <a:gd name="connsiteY2" fmla="*/ 10915 h 10915"/>
                      <a:gd name="connsiteX3" fmla="*/ 2000 w 9525"/>
                      <a:gd name="connsiteY3" fmla="*/ 10915 h 10915"/>
                      <a:gd name="connsiteX4" fmla="*/ 0 w 9525"/>
                      <a:gd name="connsiteY4" fmla="*/ 915 h 1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0915">
                        <a:moveTo>
                          <a:pt x="0" y="915"/>
                        </a:moveTo>
                        <a:lnTo>
                          <a:pt x="9525" y="0"/>
                        </a:lnTo>
                        <a:lnTo>
                          <a:pt x="8000" y="10915"/>
                        </a:lnTo>
                        <a:lnTo>
                          <a:pt x="2000" y="10915"/>
                        </a:lnTo>
                        <a:lnTo>
                          <a:pt x="0" y="915"/>
                        </a:lnTo>
                        <a:close/>
                      </a:path>
                    </a:pathLst>
                  </a:cu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131"/>
                  <p:cNvGrpSpPr/>
                  <p:nvPr/>
                </p:nvGrpSpPr>
                <p:grpSpPr>
                  <a:xfrm>
                    <a:off x="6934200" y="2438400"/>
                    <a:ext cx="1066800" cy="1447800"/>
                    <a:chOff x="3962400" y="2743200"/>
                    <a:chExt cx="1066800" cy="1295400"/>
                  </a:xfrm>
                </p:grpSpPr>
                <p:sp>
                  <p:nvSpPr>
                    <p:cNvPr id="259" name="Trapezoid 258"/>
                    <p:cNvSpPr/>
                    <p:nvPr/>
                  </p:nvSpPr>
                  <p:spPr>
                    <a:xfrm>
                      <a:off x="3962400" y="2743200"/>
                      <a:ext cx="609600" cy="1295400"/>
                    </a:xfrm>
                    <a:prstGeom prst="trapezoid">
                      <a:avLst>
                        <a:gd name="adj" fmla="val 3235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a:off x="4419600" y="2743200"/>
                      <a:ext cx="609600" cy="1295400"/>
                    </a:xfrm>
                    <a:prstGeom prst="trapezoid">
                      <a:avLst>
                        <a:gd name="adj" fmla="val 30882"/>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4450977" y="3523129"/>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4442012" y="3747247"/>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Parallelogram 249"/>
                  <p:cNvSpPr/>
                  <p:nvPr/>
                </p:nvSpPr>
                <p:spPr>
                  <a:xfrm rot="2421326">
                    <a:off x="7616374" y="2449455"/>
                    <a:ext cx="300021" cy="371569"/>
                  </a:xfrm>
                  <a:prstGeom prst="parallelogram">
                    <a:avLst>
                      <a:gd name="adj" fmla="val 24674"/>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Parallelogram 250"/>
                  <p:cNvSpPr/>
                  <p:nvPr/>
                </p:nvSpPr>
                <p:spPr>
                  <a:xfrm rot="19178674" flipH="1">
                    <a:off x="7018804" y="2491327"/>
                    <a:ext cx="300021" cy="371569"/>
                  </a:xfrm>
                  <a:prstGeom prst="parallelogram">
                    <a:avLst>
                      <a:gd name="adj" fmla="val 24674"/>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15"/>
                  <p:cNvSpPr/>
                  <p:nvPr/>
                </p:nvSpPr>
                <p:spPr>
                  <a:xfrm>
                    <a:off x="6934200" y="1447800"/>
                    <a:ext cx="1027176" cy="1219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loud 252"/>
                  <p:cNvSpPr/>
                  <p:nvPr/>
                </p:nvSpPr>
                <p:spPr>
                  <a:xfrm rot="11031254">
                    <a:off x="7203715" y="2185037"/>
                    <a:ext cx="567430" cy="169531"/>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146"/>
                  <p:cNvGrpSpPr/>
                  <p:nvPr/>
                </p:nvGrpSpPr>
                <p:grpSpPr>
                  <a:xfrm>
                    <a:off x="7162800" y="1905000"/>
                    <a:ext cx="666750" cy="243840"/>
                    <a:chOff x="5124450" y="1219200"/>
                    <a:chExt cx="666750" cy="243840"/>
                  </a:xfrm>
                </p:grpSpPr>
                <p:sp>
                  <p:nvSpPr>
                    <p:cNvPr id="256" name="Oval 255"/>
                    <p:cNvSpPr/>
                    <p:nvPr/>
                  </p:nvSpPr>
                  <p:spPr>
                    <a:xfrm>
                      <a:off x="5486400" y="1219200"/>
                      <a:ext cx="304800" cy="2438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5124450" y="1219200"/>
                      <a:ext cx="285750" cy="2286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5410200" y="1295400"/>
                      <a:ext cx="76200" cy="76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Cloud 254"/>
                  <p:cNvSpPr/>
                  <p:nvPr/>
                </p:nvSpPr>
                <p:spPr>
                  <a:xfrm>
                    <a:off x="7086600" y="1295400"/>
                    <a:ext cx="685800" cy="3810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2" name="Frame 241"/>
              <p:cNvSpPr/>
              <p:nvPr/>
            </p:nvSpPr>
            <p:spPr>
              <a:xfrm>
                <a:off x="6096000" y="3429000"/>
                <a:ext cx="1524000" cy="2057400"/>
              </a:xfrm>
              <a:prstGeom prst="frame">
                <a:avLst>
                  <a:gd name="adj1" fmla="val 66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6" name="Group 185"/>
            <p:cNvGrpSpPr/>
            <p:nvPr/>
          </p:nvGrpSpPr>
          <p:grpSpPr>
            <a:xfrm>
              <a:off x="6567838" y="3572768"/>
              <a:ext cx="1506279" cy="2036788"/>
              <a:chOff x="5029200" y="0"/>
              <a:chExt cx="1524000" cy="2060750"/>
            </a:xfrm>
          </p:grpSpPr>
          <p:sp>
            <p:nvSpPr>
              <p:cNvPr id="223" name="Rectangle 222"/>
              <p:cNvSpPr/>
              <p:nvPr/>
            </p:nvSpPr>
            <p:spPr>
              <a:xfrm>
                <a:off x="5029200" y="24415"/>
                <a:ext cx="1524000" cy="19603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223"/>
              <p:cNvGrpSpPr/>
              <p:nvPr/>
            </p:nvGrpSpPr>
            <p:grpSpPr>
              <a:xfrm>
                <a:off x="5257801" y="228600"/>
                <a:ext cx="1132856" cy="1832150"/>
                <a:chOff x="5081146" y="457200"/>
                <a:chExt cx="1306217" cy="1949447"/>
              </a:xfrm>
            </p:grpSpPr>
            <p:sp>
              <p:nvSpPr>
                <p:cNvPr id="226" name="Trapezoid 162"/>
                <p:cNvSpPr/>
                <p:nvPr/>
              </p:nvSpPr>
              <p:spPr>
                <a:xfrm rot="1375821">
                  <a:off x="5081146" y="1363976"/>
                  <a:ext cx="409784" cy="1039106"/>
                </a:xfrm>
                <a:custGeom>
                  <a:avLst/>
                  <a:gdLst>
                    <a:gd name="connsiteX0" fmla="*/ 0 w 441855"/>
                    <a:gd name="connsiteY0" fmla="*/ 917722 h 917722"/>
                    <a:gd name="connsiteX1" fmla="*/ 110464 w 441855"/>
                    <a:gd name="connsiteY1" fmla="*/ 0 h 917722"/>
                    <a:gd name="connsiteX2" fmla="*/ 331391 w 441855"/>
                    <a:gd name="connsiteY2" fmla="*/ 0 h 917722"/>
                    <a:gd name="connsiteX3" fmla="*/ 441855 w 441855"/>
                    <a:gd name="connsiteY3" fmla="*/ 917722 h 917722"/>
                    <a:gd name="connsiteX4" fmla="*/ 0 w 441855"/>
                    <a:gd name="connsiteY4" fmla="*/ 917722 h 917722"/>
                    <a:gd name="connsiteX0" fmla="*/ 0 w 409784"/>
                    <a:gd name="connsiteY0" fmla="*/ 1039106 h 1039106"/>
                    <a:gd name="connsiteX1" fmla="*/ 78393 w 409784"/>
                    <a:gd name="connsiteY1" fmla="*/ 0 h 1039106"/>
                    <a:gd name="connsiteX2" fmla="*/ 299320 w 409784"/>
                    <a:gd name="connsiteY2" fmla="*/ 0 h 1039106"/>
                    <a:gd name="connsiteX3" fmla="*/ 409784 w 409784"/>
                    <a:gd name="connsiteY3" fmla="*/ 917722 h 1039106"/>
                    <a:gd name="connsiteX4" fmla="*/ 0 w 409784"/>
                    <a:gd name="connsiteY4" fmla="*/ 1039106 h 1039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784" h="1039106">
                      <a:moveTo>
                        <a:pt x="0" y="1039106"/>
                      </a:moveTo>
                      <a:lnTo>
                        <a:pt x="78393" y="0"/>
                      </a:lnTo>
                      <a:lnTo>
                        <a:pt x="299320" y="0"/>
                      </a:lnTo>
                      <a:lnTo>
                        <a:pt x="409784" y="917722"/>
                      </a:lnTo>
                      <a:lnTo>
                        <a:pt x="0" y="1039106"/>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163"/>
                <p:cNvSpPr/>
                <p:nvPr/>
              </p:nvSpPr>
              <p:spPr>
                <a:xfrm rot="20337671">
                  <a:off x="5990127" y="1396814"/>
                  <a:ext cx="397236" cy="1009833"/>
                </a:xfrm>
                <a:custGeom>
                  <a:avLst/>
                  <a:gdLst>
                    <a:gd name="connsiteX0" fmla="*/ 0 w 441855"/>
                    <a:gd name="connsiteY0" fmla="*/ 893831 h 893831"/>
                    <a:gd name="connsiteX1" fmla="*/ 110464 w 441855"/>
                    <a:gd name="connsiteY1" fmla="*/ 0 h 893831"/>
                    <a:gd name="connsiteX2" fmla="*/ 331391 w 441855"/>
                    <a:gd name="connsiteY2" fmla="*/ 0 h 893831"/>
                    <a:gd name="connsiteX3" fmla="*/ 441855 w 441855"/>
                    <a:gd name="connsiteY3" fmla="*/ 893831 h 893831"/>
                    <a:gd name="connsiteX4" fmla="*/ 0 w 441855"/>
                    <a:gd name="connsiteY4" fmla="*/ 893831 h 893831"/>
                    <a:gd name="connsiteX0" fmla="*/ 0 w 397236"/>
                    <a:gd name="connsiteY0" fmla="*/ 893831 h 1009833"/>
                    <a:gd name="connsiteX1" fmla="*/ 110464 w 397236"/>
                    <a:gd name="connsiteY1" fmla="*/ 0 h 1009833"/>
                    <a:gd name="connsiteX2" fmla="*/ 331391 w 397236"/>
                    <a:gd name="connsiteY2" fmla="*/ 0 h 1009833"/>
                    <a:gd name="connsiteX3" fmla="*/ 397236 w 397236"/>
                    <a:gd name="connsiteY3" fmla="*/ 1009833 h 1009833"/>
                    <a:gd name="connsiteX4" fmla="*/ 0 w 397236"/>
                    <a:gd name="connsiteY4" fmla="*/ 893831 h 100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36" h="1009833">
                      <a:moveTo>
                        <a:pt x="0" y="893831"/>
                      </a:moveTo>
                      <a:lnTo>
                        <a:pt x="110464" y="0"/>
                      </a:lnTo>
                      <a:lnTo>
                        <a:pt x="331391" y="0"/>
                      </a:lnTo>
                      <a:lnTo>
                        <a:pt x="397236" y="1009833"/>
                      </a:lnTo>
                      <a:lnTo>
                        <a:pt x="0" y="893831"/>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a:off x="5297424" y="1369995"/>
                  <a:ext cx="934963" cy="916006"/>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507736" y="614101"/>
                  <a:ext cx="490728" cy="9851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Connector 229"/>
                <p:cNvCxnSpPr>
                  <a:cxnSpLocks/>
                  <a:endCxn id="228" idx="2"/>
                </p:cNvCxnSpPr>
                <p:nvPr/>
              </p:nvCxnSpPr>
              <p:spPr>
                <a:xfrm flipH="1">
                  <a:off x="5764906" y="1627335"/>
                  <a:ext cx="5996" cy="6586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ardrop 230"/>
                <p:cNvSpPr/>
                <p:nvPr/>
              </p:nvSpPr>
              <p:spPr>
                <a:xfrm rot="711584">
                  <a:off x="5216150" y="577834"/>
                  <a:ext cx="343664" cy="535065"/>
                </a:xfrm>
                <a:prstGeom prst="teardrop">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ardrop 231"/>
                <p:cNvSpPr/>
                <p:nvPr/>
              </p:nvSpPr>
              <p:spPr>
                <a:xfrm rot="20888416" flipH="1">
                  <a:off x="5987293" y="639405"/>
                  <a:ext cx="343664" cy="535065"/>
                </a:xfrm>
                <a:prstGeom prst="teardrop">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Wave 232"/>
                <p:cNvSpPr/>
                <p:nvPr/>
              </p:nvSpPr>
              <p:spPr>
                <a:xfrm rot="858469">
                  <a:off x="5342866" y="457200"/>
                  <a:ext cx="883708" cy="420409"/>
                </a:xfrm>
                <a:prstGeom prst="wave">
                  <a:avLst>
                    <a:gd name="adj1" fmla="val 13676"/>
                    <a:gd name="adj2" fmla="val -1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5297424" y="614101"/>
                  <a:ext cx="280416" cy="18471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5998464" y="675673"/>
                  <a:ext cx="280416" cy="18471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5944855" y="1430141"/>
                  <a:ext cx="52715" cy="8558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5507736" y="1537677"/>
                  <a:ext cx="54864" cy="74832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Manual Input 237"/>
                <p:cNvSpPr/>
                <p:nvPr/>
              </p:nvSpPr>
              <p:spPr>
                <a:xfrm rot="7269359" flipV="1">
                  <a:off x="5741560" y="1384143"/>
                  <a:ext cx="414648" cy="162797"/>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Manual Input 238"/>
                <p:cNvSpPr/>
                <p:nvPr/>
              </p:nvSpPr>
              <p:spPr>
                <a:xfrm rot="14330641" flipH="1" flipV="1">
                  <a:off x="5348800" y="1384143"/>
                  <a:ext cx="414648" cy="162797"/>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5367528" y="614101"/>
                  <a:ext cx="701040" cy="8790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Frame 224"/>
              <p:cNvSpPr/>
              <p:nvPr/>
            </p:nvSpPr>
            <p:spPr>
              <a:xfrm>
                <a:off x="5029200" y="0"/>
                <a:ext cx="1524000" cy="2057400"/>
              </a:xfrm>
              <a:prstGeom prst="frame">
                <a:avLst>
                  <a:gd name="adj1" fmla="val 66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8" name="Group 187"/>
            <p:cNvGrpSpPr/>
            <p:nvPr/>
          </p:nvGrpSpPr>
          <p:grpSpPr>
            <a:xfrm>
              <a:off x="8318666" y="3549732"/>
              <a:ext cx="1524000" cy="2111867"/>
              <a:chOff x="4648200" y="2438400"/>
              <a:chExt cx="1524000" cy="2111867"/>
            </a:xfrm>
          </p:grpSpPr>
          <p:sp>
            <p:nvSpPr>
              <p:cNvPr id="189" name="Rectangle 188"/>
              <p:cNvSpPr/>
              <p:nvPr/>
            </p:nvSpPr>
            <p:spPr>
              <a:xfrm>
                <a:off x="4724400" y="2514600"/>
                <a:ext cx="1371600" cy="19278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p:cNvGrpSpPr/>
              <p:nvPr/>
            </p:nvGrpSpPr>
            <p:grpSpPr>
              <a:xfrm>
                <a:off x="4953000" y="2667000"/>
                <a:ext cx="914400" cy="1883267"/>
                <a:chOff x="5073845" y="2688733"/>
                <a:chExt cx="1059043" cy="2252079"/>
              </a:xfrm>
            </p:grpSpPr>
            <p:sp>
              <p:nvSpPr>
                <p:cNvPr id="192" name="Trapezoid 188"/>
                <p:cNvSpPr/>
                <p:nvPr/>
              </p:nvSpPr>
              <p:spPr>
                <a:xfrm rot="1762537">
                  <a:off x="5073845" y="3669819"/>
                  <a:ext cx="367058" cy="1210291"/>
                </a:xfrm>
                <a:custGeom>
                  <a:avLst/>
                  <a:gdLst>
                    <a:gd name="connsiteX0" fmla="*/ 0 w 489411"/>
                    <a:gd name="connsiteY0" fmla="*/ 1145219 h 1145219"/>
                    <a:gd name="connsiteX1" fmla="*/ 122353 w 489411"/>
                    <a:gd name="connsiteY1" fmla="*/ 0 h 1145219"/>
                    <a:gd name="connsiteX2" fmla="*/ 367058 w 489411"/>
                    <a:gd name="connsiteY2" fmla="*/ 0 h 1145219"/>
                    <a:gd name="connsiteX3" fmla="*/ 489411 w 489411"/>
                    <a:gd name="connsiteY3" fmla="*/ 1145219 h 1145219"/>
                    <a:gd name="connsiteX4" fmla="*/ 0 w 489411"/>
                    <a:gd name="connsiteY4" fmla="*/ 1145219 h 1145219"/>
                    <a:gd name="connsiteX0" fmla="*/ 59523 w 367058"/>
                    <a:gd name="connsiteY0" fmla="*/ 1287340 h 1287340"/>
                    <a:gd name="connsiteX1" fmla="*/ 0 w 367058"/>
                    <a:gd name="connsiteY1" fmla="*/ 0 h 1287340"/>
                    <a:gd name="connsiteX2" fmla="*/ 244705 w 367058"/>
                    <a:gd name="connsiteY2" fmla="*/ 0 h 1287340"/>
                    <a:gd name="connsiteX3" fmla="*/ 367058 w 367058"/>
                    <a:gd name="connsiteY3" fmla="*/ 1145219 h 1287340"/>
                    <a:gd name="connsiteX4" fmla="*/ 59523 w 367058"/>
                    <a:gd name="connsiteY4" fmla="*/ 1287340 h 128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58" h="1287340">
                      <a:moveTo>
                        <a:pt x="59523" y="1287340"/>
                      </a:moveTo>
                      <a:lnTo>
                        <a:pt x="0" y="0"/>
                      </a:lnTo>
                      <a:lnTo>
                        <a:pt x="244705" y="0"/>
                      </a:lnTo>
                      <a:lnTo>
                        <a:pt x="367058" y="1145219"/>
                      </a:lnTo>
                      <a:lnTo>
                        <a:pt x="59523" y="128734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89"/>
                <p:cNvSpPr/>
                <p:nvPr/>
              </p:nvSpPr>
              <p:spPr>
                <a:xfrm rot="20084270">
                  <a:off x="5673869" y="3752289"/>
                  <a:ext cx="459019" cy="1188523"/>
                </a:xfrm>
                <a:custGeom>
                  <a:avLst/>
                  <a:gdLst>
                    <a:gd name="connsiteX0" fmla="*/ 0 w 553735"/>
                    <a:gd name="connsiteY0" fmla="*/ 1115405 h 1115405"/>
                    <a:gd name="connsiteX1" fmla="*/ 138434 w 553735"/>
                    <a:gd name="connsiteY1" fmla="*/ 0 h 1115405"/>
                    <a:gd name="connsiteX2" fmla="*/ 415301 w 553735"/>
                    <a:gd name="connsiteY2" fmla="*/ 0 h 1115405"/>
                    <a:gd name="connsiteX3" fmla="*/ 553735 w 553735"/>
                    <a:gd name="connsiteY3" fmla="*/ 1115405 h 1115405"/>
                    <a:gd name="connsiteX4" fmla="*/ 0 w 553735"/>
                    <a:gd name="connsiteY4" fmla="*/ 1115405 h 1115405"/>
                    <a:gd name="connsiteX0" fmla="*/ 0 w 459019"/>
                    <a:gd name="connsiteY0" fmla="*/ 1115405 h 1316121"/>
                    <a:gd name="connsiteX1" fmla="*/ 138434 w 459019"/>
                    <a:gd name="connsiteY1" fmla="*/ 0 h 1316121"/>
                    <a:gd name="connsiteX2" fmla="*/ 415301 w 459019"/>
                    <a:gd name="connsiteY2" fmla="*/ 0 h 1316121"/>
                    <a:gd name="connsiteX3" fmla="*/ 459019 w 459019"/>
                    <a:gd name="connsiteY3" fmla="*/ 1316121 h 1316121"/>
                    <a:gd name="connsiteX4" fmla="*/ 0 w 459019"/>
                    <a:gd name="connsiteY4" fmla="*/ 1115405 h 131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19" h="1316121">
                      <a:moveTo>
                        <a:pt x="0" y="1115405"/>
                      </a:moveTo>
                      <a:lnTo>
                        <a:pt x="138434" y="0"/>
                      </a:lnTo>
                      <a:lnTo>
                        <a:pt x="415301" y="0"/>
                      </a:lnTo>
                      <a:lnTo>
                        <a:pt x="459019" y="1316121"/>
                      </a:lnTo>
                      <a:lnTo>
                        <a:pt x="0" y="1115405"/>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a:off x="5170817" y="3687743"/>
                  <a:ext cx="853824" cy="1112857"/>
                </a:xfrm>
                <a:prstGeom prst="trapezoid">
                  <a:avLst/>
                </a:prstGeom>
                <a:solidFill>
                  <a:srgbClr val="B189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194"/>
                <p:cNvSpPr/>
                <p:nvPr/>
              </p:nvSpPr>
              <p:spPr>
                <a:xfrm rot="10800000">
                  <a:off x="5379270" y="3657600"/>
                  <a:ext cx="457200" cy="4572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Manual Input 195"/>
                <p:cNvSpPr/>
                <p:nvPr/>
              </p:nvSpPr>
              <p:spPr>
                <a:xfrm rot="2091275" flipV="1">
                  <a:off x="5692821" y="3691778"/>
                  <a:ext cx="179945" cy="542017"/>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a:cxnSpLocks/>
                  <a:endCxn id="194" idx="2"/>
                </p:cNvCxnSpPr>
                <p:nvPr/>
              </p:nvCxnSpPr>
              <p:spPr>
                <a:xfrm flipH="1">
                  <a:off x="5597730" y="4055574"/>
                  <a:ext cx="5637" cy="7450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Flowchart: Manual Input 197"/>
                <p:cNvSpPr/>
                <p:nvPr/>
              </p:nvSpPr>
              <p:spPr>
                <a:xfrm rot="19508725" flipH="1" flipV="1">
                  <a:off x="5351380" y="3748232"/>
                  <a:ext cx="207755" cy="500948"/>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5181600" y="2819400"/>
                  <a:ext cx="811133" cy="109694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p:cNvSpPr/>
                <p:nvPr/>
              </p:nvSpPr>
              <p:spPr>
                <a:xfrm rot="17002930">
                  <a:off x="5250487" y="2574242"/>
                  <a:ext cx="692081" cy="921064"/>
                </a:xfrm>
                <a:custGeom>
                  <a:avLst/>
                  <a:gdLst>
                    <a:gd name="connsiteX0" fmla="*/ 624763 w 692081"/>
                    <a:gd name="connsiteY0" fmla="*/ 389366 h 921064"/>
                    <a:gd name="connsiteX1" fmla="*/ 686644 w 692081"/>
                    <a:gd name="connsiteY1" fmla="*/ 649475 h 921064"/>
                    <a:gd name="connsiteX2" fmla="*/ 539422 w 692081"/>
                    <a:gd name="connsiteY2" fmla="*/ 888615 h 921064"/>
                    <a:gd name="connsiteX3" fmla="*/ 410636 w 692081"/>
                    <a:gd name="connsiteY3" fmla="*/ 919252 h 921064"/>
                    <a:gd name="connsiteX4" fmla="*/ 330921 w 692081"/>
                    <a:gd name="connsiteY4" fmla="*/ 870178 h 921064"/>
                    <a:gd name="connsiteX5" fmla="*/ 269040 w 692081"/>
                    <a:gd name="connsiteY5" fmla="*/ 610070 h 921064"/>
                    <a:gd name="connsiteX6" fmla="*/ 344680 w 692081"/>
                    <a:gd name="connsiteY6" fmla="*/ 404001 h 921064"/>
                    <a:gd name="connsiteX7" fmla="*/ 359519 w 692081"/>
                    <a:gd name="connsiteY7" fmla="*/ 397145 h 921064"/>
                    <a:gd name="connsiteX8" fmla="*/ 198573 w 692081"/>
                    <a:gd name="connsiteY8" fmla="*/ 397145 h 921064"/>
                    <a:gd name="connsiteX9" fmla="*/ 0 w 692081"/>
                    <a:gd name="connsiteY9" fmla="*/ 198572 h 921064"/>
                    <a:gd name="connsiteX10" fmla="*/ 0 w 692081"/>
                    <a:gd name="connsiteY10" fmla="*/ 66192 h 921064"/>
                    <a:gd name="connsiteX11" fmla="*/ 66192 w 692081"/>
                    <a:gd name="connsiteY11" fmla="*/ 0 h 921064"/>
                    <a:gd name="connsiteX12" fmla="*/ 333560 w 692081"/>
                    <a:gd name="connsiteY12" fmla="*/ 0 h 921064"/>
                    <a:gd name="connsiteX13" fmla="*/ 532133 w 692081"/>
                    <a:gd name="connsiteY13" fmla="*/ 198573 h 921064"/>
                    <a:gd name="connsiteX14" fmla="*/ 532132 w 692081"/>
                    <a:gd name="connsiteY14" fmla="*/ 330953 h 921064"/>
                    <a:gd name="connsiteX15" fmla="*/ 529500 w 692081"/>
                    <a:gd name="connsiteY15" fmla="*/ 343990 h 921064"/>
                    <a:gd name="connsiteX16" fmla="*/ 545049 w 692081"/>
                    <a:gd name="connsiteY16" fmla="*/ 340291 h 921064"/>
                    <a:gd name="connsiteX17" fmla="*/ 624763 w 692081"/>
                    <a:gd name="connsiteY17" fmla="*/ 389366 h 92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2081" h="921064">
                      <a:moveTo>
                        <a:pt x="624763" y="389366"/>
                      </a:moveTo>
                      <a:lnTo>
                        <a:pt x="686644" y="649475"/>
                      </a:lnTo>
                      <a:cubicBezTo>
                        <a:pt x="712027" y="756166"/>
                        <a:pt x="646113" y="863232"/>
                        <a:pt x="539422" y="888615"/>
                      </a:cubicBezTo>
                      <a:cubicBezTo>
                        <a:pt x="496493" y="898828"/>
                        <a:pt x="453565" y="909039"/>
                        <a:pt x="410636" y="919252"/>
                      </a:cubicBezTo>
                      <a:cubicBezTo>
                        <a:pt x="375071" y="927713"/>
                        <a:pt x="339382" y="905742"/>
                        <a:pt x="330921" y="870178"/>
                      </a:cubicBezTo>
                      <a:lnTo>
                        <a:pt x="269040" y="610070"/>
                      </a:lnTo>
                      <a:cubicBezTo>
                        <a:pt x="250004" y="530051"/>
                        <a:pt x="282321" y="449822"/>
                        <a:pt x="344680" y="404001"/>
                      </a:cubicBezTo>
                      <a:lnTo>
                        <a:pt x="359519" y="397145"/>
                      </a:lnTo>
                      <a:lnTo>
                        <a:pt x="198573" y="397145"/>
                      </a:lnTo>
                      <a:cubicBezTo>
                        <a:pt x="88904" y="397145"/>
                        <a:pt x="0" y="308241"/>
                        <a:pt x="0" y="198572"/>
                      </a:cubicBezTo>
                      <a:lnTo>
                        <a:pt x="0" y="66192"/>
                      </a:lnTo>
                      <a:cubicBezTo>
                        <a:pt x="0" y="29635"/>
                        <a:pt x="29635" y="0"/>
                        <a:pt x="66192" y="0"/>
                      </a:cubicBezTo>
                      <a:lnTo>
                        <a:pt x="333560" y="0"/>
                      </a:lnTo>
                      <a:cubicBezTo>
                        <a:pt x="443229" y="0"/>
                        <a:pt x="532133" y="88904"/>
                        <a:pt x="532133" y="198573"/>
                      </a:cubicBezTo>
                      <a:cubicBezTo>
                        <a:pt x="532133" y="242700"/>
                        <a:pt x="532132" y="286826"/>
                        <a:pt x="532132" y="330953"/>
                      </a:cubicBezTo>
                      <a:lnTo>
                        <a:pt x="529500" y="343990"/>
                      </a:lnTo>
                      <a:lnTo>
                        <a:pt x="545049" y="340291"/>
                      </a:lnTo>
                      <a:cubicBezTo>
                        <a:pt x="580613" y="331830"/>
                        <a:pt x="616302" y="353802"/>
                        <a:pt x="624763" y="38936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Frame 190"/>
              <p:cNvSpPr/>
              <p:nvPr/>
            </p:nvSpPr>
            <p:spPr>
              <a:xfrm>
                <a:off x="4648200" y="2438400"/>
                <a:ext cx="1524000" cy="2057400"/>
              </a:xfrm>
              <a:prstGeom prst="frame">
                <a:avLst>
                  <a:gd name="adj1" fmla="val 66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a:off x="10087214" y="3532025"/>
              <a:ext cx="1524000" cy="2137130"/>
              <a:chOff x="10087214" y="3532025"/>
              <a:chExt cx="1524000" cy="2137130"/>
            </a:xfrm>
          </p:grpSpPr>
          <p:sp>
            <p:nvSpPr>
              <p:cNvPr id="263" name="Rounded Rectangle 189"/>
              <p:cNvSpPr/>
              <p:nvPr/>
            </p:nvSpPr>
            <p:spPr>
              <a:xfrm>
                <a:off x="10142503" y="3532025"/>
                <a:ext cx="1447800" cy="1973009"/>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10087214" y="3535555"/>
                <a:ext cx="1524000" cy="2133600"/>
                <a:chOff x="304800" y="4572000"/>
                <a:chExt cx="1524000" cy="2133600"/>
              </a:xfrm>
            </p:grpSpPr>
            <p:grpSp>
              <p:nvGrpSpPr>
                <p:cNvPr id="201" name="Group 200"/>
                <p:cNvGrpSpPr/>
                <p:nvPr/>
              </p:nvGrpSpPr>
              <p:grpSpPr>
                <a:xfrm>
                  <a:off x="533400" y="4800600"/>
                  <a:ext cx="1152836" cy="1905000"/>
                  <a:chOff x="3048000" y="3581400"/>
                  <a:chExt cx="1371600" cy="2266495"/>
                </a:xfrm>
              </p:grpSpPr>
              <p:grpSp>
                <p:nvGrpSpPr>
                  <p:cNvPr id="203" name="Group 127"/>
                  <p:cNvGrpSpPr/>
                  <p:nvPr/>
                </p:nvGrpSpPr>
                <p:grpSpPr>
                  <a:xfrm>
                    <a:off x="3181042" y="3809999"/>
                    <a:ext cx="1074483" cy="2037896"/>
                    <a:chOff x="3249673" y="1828799"/>
                    <a:chExt cx="1426921" cy="2925435"/>
                  </a:xfrm>
                </p:grpSpPr>
                <p:sp>
                  <p:nvSpPr>
                    <p:cNvPr id="208" name="Trapezoid 263"/>
                    <p:cNvSpPr/>
                    <p:nvPr/>
                  </p:nvSpPr>
                  <p:spPr>
                    <a:xfrm rot="1762537">
                      <a:off x="3249673" y="3090593"/>
                      <a:ext cx="505996" cy="1663641"/>
                    </a:xfrm>
                    <a:custGeom>
                      <a:avLst/>
                      <a:gdLst>
                        <a:gd name="connsiteX0" fmla="*/ 0 w 508025"/>
                        <a:gd name="connsiteY0" fmla="*/ 953930 h 953930"/>
                        <a:gd name="connsiteX1" fmla="*/ 127006 w 508025"/>
                        <a:gd name="connsiteY1" fmla="*/ 0 h 953930"/>
                        <a:gd name="connsiteX2" fmla="*/ 381019 w 508025"/>
                        <a:gd name="connsiteY2" fmla="*/ 0 h 953930"/>
                        <a:gd name="connsiteX3" fmla="*/ 508025 w 508025"/>
                        <a:gd name="connsiteY3" fmla="*/ 953930 h 953930"/>
                        <a:gd name="connsiteX4" fmla="*/ 0 w 508025"/>
                        <a:gd name="connsiteY4" fmla="*/ 953930 h 953930"/>
                        <a:gd name="connsiteX0" fmla="*/ 69881 w 381019"/>
                        <a:gd name="connsiteY0" fmla="*/ 1158914 h 1158914"/>
                        <a:gd name="connsiteX1" fmla="*/ 0 w 381019"/>
                        <a:gd name="connsiteY1" fmla="*/ 0 h 1158914"/>
                        <a:gd name="connsiteX2" fmla="*/ 254013 w 381019"/>
                        <a:gd name="connsiteY2" fmla="*/ 0 h 1158914"/>
                        <a:gd name="connsiteX3" fmla="*/ 381019 w 381019"/>
                        <a:gd name="connsiteY3" fmla="*/ 953930 h 1158914"/>
                        <a:gd name="connsiteX4" fmla="*/ 69881 w 381019"/>
                        <a:gd name="connsiteY4" fmla="*/ 1158914 h 115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19" h="1158914">
                          <a:moveTo>
                            <a:pt x="69881" y="1158914"/>
                          </a:moveTo>
                          <a:lnTo>
                            <a:pt x="0" y="0"/>
                          </a:lnTo>
                          <a:lnTo>
                            <a:pt x="254013" y="0"/>
                          </a:lnTo>
                          <a:lnTo>
                            <a:pt x="381019" y="953930"/>
                          </a:lnTo>
                          <a:lnTo>
                            <a:pt x="69881" y="1158914"/>
                          </a:ln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64"/>
                    <p:cNvSpPr/>
                    <p:nvPr/>
                  </p:nvSpPr>
                  <p:spPr>
                    <a:xfrm rot="20084270">
                      <a:off x="4104095" y="3137920"/>
                      <a:ext cx="572499" cy="1597912"/>
                    </a:xfrm>
                    <a:custGeom>
                      <a:avLst/>
                      <a:gdLst>
                        <a:gd name="connsiteX0" fmla="*/ 0 w 574795"/>
                        <a:gd name="connsiteY0" fmla="*/ 929096 h 929096"/>
                        <a:gd name="connsiteX1" fmla="*/ 143699 w 574795"/>
                        <a:gd name="connsiteY1" fmla="*/ 0 h 929096"/>
                        <a:gd name="connsiteX2" fmla="*/ 431096 w 574795"/>
                        <a:gd name="connsiteY2" fmla="*/ 0 h 929096"/>
                        <a:gd name="connsiteX3" fmla="*/ 574795 w 574795"/>
                        <a:gd name="connsiteY3" fmla="*/ 929096 h 929096"/>
                        <a:gd name="connsiteX4" fmla="*/ 0 w 574795"/>
                        <a:gd name="connsiteY4" fmla="*/ 929096 h 929096"/>
                        <a:gd name="connsiteX0" fmla="*/ 0 w 431096"/>
                        <a:gd name="connsiteY0" fmla="*/ 929096 h 1113126"/>
                        <a:gd name="connsiteX1" fmla="*/ 143699 w 431096"/>
                        <a:gd name="connsiteY1" fmla="*/ 0 h 1113126"/>
                        <a:gd name="connsiteX2" fmla="*/ 431096 w 431096"/>
                        <a:gd name="connsiteY2" fmla="*/ 0 h 1113126"/>
                        <a:gd name="connsiteX3" fmla="*/ 340706 w 431096"/>
                        <a:gd name="connsiteY3" fmla="*/ 1113126 h 1113126"/>
                        <a:gd name="connsiteX4" fmla="*/ 0 w 431096"/>
                        <a:gd name="connsiteY4" fmla="*/ 929096 h 111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96" h="1113126">
                          <a:moveTo>
                            <a:pt x="0" y="929096"/>
                          </a:moveTo>
                          <a:lnTo>
                            <a:pt x="143699" y="0"/>
                          </a:lnTo>
                          <a:lnTo>
                            <a:pt x="431096" y="0"/>
                          </a:lnTo>
                          <a:lnTo>
                            <a:pt x="340706" y="1113126"/>
                          </a:lnTo>
                          <a:lnTo>
                            <a:pt x="0" y="929096"/>
                          </a:ln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a:off x="3429000" y="3049342"/>
                      <a:ext cx="1066800" cy="1514120"/>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 Diagonal Corner Rectangle 208"/>
                    <p:cNvSpPr/>
                    <p:nvPr/>
                  </p:nvSpPr>
                  <p:spPr>
                    <a:xfrm rot="15994925">
                      <a:off x="3111464" y="2168367"/>
                      <a:ext cx="1148283" cy="496715"/>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 Diagonal Corner Rectangle 209"/>
                    <p:cNvSpPr/>
                    <p:nvPr/>
                  </p:nvSpPr>
                  <p:spPr>
                    <a:xfrm>
                      <a:off x="3874548" y="1828799"/>
                      <a:ext cx="621251" cy="1168547"/>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3581400" y="3276600"/>
                      <a:ext cx="228600"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4114800" y="3276600"/>
                      <a:ext cx="228600"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lowchart: Manual Input 214"/>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Manual Input 215"/>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3581400" y="3810000"/>
                      <a:ext cx="762000" cy="762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Pentagon 216"/>
                    <p:cNvSpPr/>
                    <p:nvPr/>
                  </p:nvSpPr>
                  <p:spPr>
                    <a:xfrm rot="5400000">
                      <a:off x="3695700" y="3924300"/>
                      <a:ext cx="533400" cy="609600"/>
                    </a:xfrm>
                    <a:prstGeom prst="homePlat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p:cNvSpPr/>
                    <p:nvPr/>
                  </p:nvSpPr>
                  <p:spPr>
                    <a:xfrm rot="10800000">
                      <a:off x="3664463" y="3013299"/>
                      <a:ext cx="630257" cy="546692"/>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505200" y="1981200"/>
                      <a:ext cx="914400" cy="123545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Diagonal Corner Rectangle 219"/>
                    <p:cNvSpPr/>
                    <p:nvPr/>
                  </p:nvSpPr>
                  <p:spPr>
                    <a:xfrm rot="20181764">
                      <a:off x="3657600" y="1981200"/>
                      <a:ext cx="545052" cy="3048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3657600" y="1828800"/>
                      <a:ext cx="685799" cy="3047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35"/>
                  <p:cNvGrpSpPr/>
                  <p:nvPr/>
                </p:nvGrpSpPr>
                <p:grpSpPr>
                  <a:xfrm>
                    <a:off x="3048000" y="3581400"/>
                    <a:ext cx="1371600" cy="457200"/>
                    <a:chOff x="3733800" y="1066800"/>
                    <a:chExt cx="1371600" cy="457200"/>
                  </a:xfrm>
                </p:grpSpPr>
                <p:sp>
                  <p:nvSpPr>
                    <p:cNvPr id="205" name="Oval 204"/>
                    <p:cNvSpPr/>
                    <p:nvPr/>
                  </p:nvSpPr>
                  <p:spPr>
                    <a:xfrm>
                      <a:off x="3733800" y="1295400"/>
                      <a:ext cx="1371600" cy="228600"/>
                    </a:xfrm>
                    <a:prstGeom prst="ellipse">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lowchart: Delay 205"/>
                    <p:cNvSpPr/>
                    <p:nvPr/>
                  </p:nvSpPr>
                  <p:spPr>
                    <a:xfrm rot="16200000">
                      <a:off x="4296612" y="845990"/>
                      <a:ext cx="266251" cy="707871"/>
                    </a:xfrm>
                    <a:prstGeom prst="flowChartDelay">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2" name="Frame 201"/>
                <p:cNvSpPr/>
                <p:nvPr/>
              </p:nvSpPr>
              <p:spPr>
                <a:xfrm>
                  <a:off x="304800" y="4572000"/>
                  <a:ext cx="1524000" cy="2057400"/>
                </a:xfrm>
                <a:prstGeom prst="frame">
                  <a:avLst>
                    <a:gd name="adj1" fmla="val 66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64" name="Group 263"/>
          <p:cNvGrpSpPr/>
          <p:nvPr/>
        </p:nvGrpSpPr>
        <p:grpSpPr>
          <a:xfrm>
            <a:off x="2357040" y="2591337"/>
            <a:ext cx="1184879" cy="1407514"/>
            <a:chOff x="739587" y="500693"/>
            <a:chExt cx="1801047" cy="2139456"/>
          </a:xfrm>
        </p:grpSpPr>
        <p:sp>
          <p:nvSpPr>
            <p:cNvPr id="265" name="Rectangle: Folded Corner 264"/>
            <p:cNvSpPr/>
            <p:nvPr/>
          </p:nvSpPr>
          <p:spPr>
            <a:xfrm>
              <a:off x="739587" y="551330"/>
              <a:ext cx="1801047" cy="2088819"/>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extBox 265"/>
            <p:cNvSpPr txBox="1"/>
            <p:nvPr/>
          </p:nvSpPr>
          <p:spPr>
            <a:xfrm>
              <a:off x="761484" y="500693"/>
              <a:ext cx="1728493" cy="2105226"/>
            </a:xfrm>
            <a:prstGeom prst="rect">
              <a:avLst/>
            </a:prstGeom>
            <a:noFill/>
          </p:spPr>
          <p:txBody>
            <a:bodyPr wrap="square" rtlCol="0">
              <a:spAutoFit/>
            </a:bodyPr>
            <a:lstStyle/>
            <a:p>
              <a:pPr algn="ctr"/>
              <a:r>
                <a:rPr lang="en-US" sz="1400" dirty="0">
                  <a:solidFill>
                    <a:srgbClr val="FF0000"/>
                  </a:solidFill>
                  <a:latin typeface="Abadi" panose="020B0604020104020204" pitchFamily="34" charset="0"/>
                </a:rPr>
                <a:t>Jacob </a:t>
              </a:r>
              <a:r>
                <a:rPr lang="en-US" sz="1400" dirty="0" err="1">
                  <a:solidFill>
                    <a:srgbClr val="FF0000"/>
                  </a:solidFill>
                  <a:latin typeface="Abadi" panose="020B0604020104020204" pitchFamily="34" charset="0"/>
                </a:rPr>
                <a:t>Whitmer</a:t>
              </a:r>
              <a:endParaRPr lang="en-US" sz="1400" dirty="0">
                <a:solidFill>
                  <a:srgbClr val="FF0000"/>
                </a:solidFill>
                <a:latin typeface="Abadi" panose="020B0604020104020204" pitchFamily="34" charset="0"/>
              </a:endParaRPr>
            </a:p>
            <a:p>
              <a:pPr algn="ctr"/>
              <a:endParaRPr lang="en-US" sz="1400" dirty="0">
                <a:solidFill>
                  <a:srgbClr val="FF0000"/>
                </a:solidFill>
                <a:latin typeface="Abadi" panose="020B0604020104020204" pitchFamily="34" charset="0"/>
              </a:endParaRPr>
            </a:p>
            <a:p>
              <a:pPr algn="ctr"/>
              <a:r>
                <a:rPr lang="en-US" sz="1400" dirty="0">
                  <a:solidFill>
                    <a:srgbClr val="FF0000"/>
                  </a:solidFill>
                  <a:latin typeface="Abadi" panose="020B0604020104020204" pitchFamily="34" charset="0"/>
                </a:rPr>
                <a:t>Joseph Smith Sen.</a:t>
              </a:r>
            </a:p>
            <a:p>
              <a:pPr algn="ctr"/>
              <a:endParaRPr lang="en-US" sz="1400" dirty="0">
                <a:solidFill>
                  <a:srgbClr val="FF0000"/>
                </a:solidFill>
                <a:latin typeface="Abadi" panose="020B0604020104020204" pitchFamily="34" charset="0"/>
              </a:endParaRPr>
            </a:p>
          </p:txBody>
        </p:sp>
      </p:grpSp>
      <p:grpSp>
        <p:nvGrpSpPr>
          <p:cNvPr id="267" name="Group 266"/>
          <p:cNvGrpSpPr/>
          <p:nvPr/>
        </p:nvGrpSpPr>
        <p:grpSpPr>
          <a:xfrm>
            <a:off x="4169178" y="2658733"/>
            <a:ext cx="1252771" cy="1374201"/>
            <a:chOff x="732691" y="551330"/>
            <a:chExt cx="1904245" cy="2088819"/>
          </a:xfrm>
        </p:grpSpPr>
        <p:sp>
          <p:nvSpPr>
            <p:cNvPr id="268" name="Rectangle: Folded Corner 267"/>
            <p:cNvSpPr/>
            <p:nvPr/>
          </p:nvSpPr>
          <p:spPr>
            <a:xfrm>
              <a:off x="739587" y="551330"/>
              <a:ext cx="1801047" cy="2088819"/>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extBox 268"/>
            <p:cNvSpPr txBox="1"/>
            <p:nvPr/>
          </p:nvSpPr>
          <p:spPr>
            <a:xfrm>
              <a:off x="732691" y="598737"/>
              <a:ext cx="1904245" cy="1450266"/>
            </a:xfrm>
            <a:prstGeom prst="rect">
              <a:avLst/>
            </a:prstGeom>
            <a:noFill/>
          </p:spPr>
          <p:txBody>
            <a:bodyPr wrap="square" rtlCol="0">
              <a:spAutoFit/>
            </a:bodyPr>
            <a:lstStyle/>
            <a:p>
              <a:pPr algn="ctr"/>
              <a:r>
                <a:rPr lang="en-US" sz="1400" dirty="0">
                  <a:solidFill>
                    <a:srgbClr val="FF0000"/>
                  </a:solidFill>
                  <a:latin typeface="Abadi" panose="020B0604020104020204" pitchFamily="34" charset="0"/>
                </a:rPr>
                <a:t>Peter </a:t>
              </a:r>
              <a:r>
                <a:rPr lang="en-US" sz="1400" dirty="0" err="1">
                  <a:solidFill>
                    <a:srgbClr val="FF0000"/>
                  </a:solidFill>
                  <a:latin typeface="Abadi" panose="020B0604020104020204" pitchFamily="34" charset="0"/>
                </a:rPr>
                <a:t>Whitmer</a:t>
              </a:r>
              <a:r>
                <a:rPr lang="en-US" sz="1400" dirty="0">
                  <a:solidFill>
                    <a:srgbClr val="FF0000"/>
                  </a:solidFill>
                  <a:latin typeface="Abadi" panose="020B0604020104020204" pitchFamily="34" charset="0"/>
                </a:rPr>
                <a:t> Jun</a:t>
              </a:r>
            </a:p>
            <a:p>
              <a:pPr algn="ctr"/>
              <a:endParaRPr lang="en-US" sz="1400" dirty="0">
                <a:solidFill>
                  <a:srgbClr val="FF0000"/>
                </a:solidFill>
                <a:latin typeface="Abadi" panose="020B0604020104020204" pitchFamily="34" charset="0"/>
              </a:endParaRPr>
            </a:p>
            <a:p>
              <a:pPr algn="ctr"/>
              <a:r>
                <a:rPr lang="en-US" sz="1400" dirty="0">
                  <a:solidFill>
                    <a:srgbClr val="FF0000"/>
                  </a:solidFill>
                  <a:latin typeface="Abadi" panose="020B0604020104020204" pitchFamily="34" charset="0"/>
                </a:rPr>
                <a:t>Hyrum Smith</a:t>
              </a:r>
            </a:p>
          </p:txBody>
        </p:sp>
      </p:grpSp>
      <p:grpSp>
        <p:nvGrpSpPr>
          <p:cNvPr id="270" name="Group 269"/>
          <p:cNvGrpSpPr/>
          <p:nvPr/>
        </p:nvGrpSpPr>
        <p:grpSpPr>
          <a:xfrm>
            <a:off x="5870346" y="2628148"/>
            <a:ext cx="1184879" cy="1393870"/>
            <a:chOff x="739587" y="551330"/>
            <a:chExt cx="1801047" cy="2118717"/>
          </a:xfrm>
        </p:grpSpPr>
        <p:sp>
          <p:nvSpPr>
            <p:cNvPr id="271" name="Rectangle: Folded Corner 270"/>
            <p:cNvSpPr/>
            <p:nvPr/>
          </p:nvSpPr>
          <p:spPr>
            <a:xfrm>
              <a:off x="739587" y="551330"/>
              <a:ext cx="1801047" cy="2088819"/>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extBox 271"/>
            <p:cNvSpPr txBox="1"/>
            <p:nvPr/>
          </p:nvSpPr>
          <p:spPr>
            <a:xfrm>
              <a:off x="869814" y="564821"/>
              <a:ext cx="1467096" cy="2105226"/>
            </a:xfrm>
            <a:prstGeom prst="rect">
              <a:avLst/>
            </a:prstGeom>
            <a:noFill/>
          </p:spPr>
          <p:txBody>
            <a:bodyPr wrap="square" rtlCol="0">
              <a:spAutoFit/>
            </a:bodyPr>
            <a:lstStyle/>
            <a:p>
              <a:pPr algn="ctr"/>
              <a:r>
                <a:rPr lang="en-US" sz="1400" dirty="0">
                  <a:solidFill>
                    <a:srgbClr val="FF0000"/>
                  </a:solidFill>
                  <a:latin typeface="Abadi" panose="020B0604020104020204" pitchFamily="34" charset="0"/>
                </a:rPr>
                <a:t>John </a:t>
              </a:r>
              <a:r>
                <a:rPr lang="en-US" sz="1400" dirty="0" err="1">
                  <a:solidFill>
                    <a:srgbClr val="FF0000"/>
                  </a:solidFill>
                  <a:latin typeface="Abadi" panose="020B0604020104020204" pitchFamily="34" charset="0"/>
                </a:rPr>
                <a:t>Whitmer</a:t>
              </a:r>
              <a:endParaRPr lang="en-US" sz="1400" dirty="0">
                <a:solidFill>
                  <a:srgbClr val="FF0000"/>
                </a:solidFill>
                <a:latin typeface="Abadi" panose="020B0604020104020204" pitchFamily="34" charset="0"/>
              </a:endParaRPr>
            </a:p>
            <a:p>
              <a:pPr algn="ctr"/>
              <a:endParaRPr lang="en-US" sz="1400" dirty="0">
                <a:solidFill>
                  <a:srgbClr val="FF0000"/>
                </a:solidFill>
                <a:latin typeface="Abadi" panose="020B0604020104020204" pitchFamily="34" charset="0"/>
              </a:endParaRPr>
            </a:p>
            <a:p>
              <a:pPr algn="ctr"/>
              <a:r>
                <a:rPr lang="en-US" sz="1400" dirty="0">
                  <a:solidFill>
                    <a:srgbClr val="FF0000"/>
                  </a:solidFill>
                  <a:latin typeface="Abadi" panose="020B0604020104020204" pitchFamily="34" charset="0"/>
                </a:rPr>
                <a:t>Samuel H. Smith</a:t>
              </a:r>
            </a:p>
            <a:p>
              <a:pPr algn="ctr"/>
              <a:endParaRPr lang="en-US" sz="1400" dirty="0">
                <a:solidFill>
                  <a:srgbClr val="FF0000"/>
                </a:solidFill>
                <a:latin typeface="Abadi" panose="020B0604020104020204" pitchFamily="34" charset="0"/>
              </a:endParaRPr>
            </a:p>
          </p:txBody>
        </p:sp>
      </p:grpSp>
      <p:sp>
        <p:nvSpPr>
          <p:cNvPr id="13" name="Rectangle 12"/>
          <p:cNvSpPr/>
          <p:nvPr/>
        </p:nvSpPr>
        <p:spPr>
          <a:xfrm>
            <a:off x="7580247" y="2689920"/>
            <a:ext cx="3849753" cy="1200329"/>
          </a:xfrm>
          <a:prstGeom prst="rect">
            <a:avLst/>
          </a:prstGeom>
        </p:spPr>
        <p:txBody>
          <a:bodyPr wrap="square">
            <a:spAutoFit/>
          </a:bodyPr>
          <a:lstStyle/>
          <a:p>
            <a:r>
              <a:rPr lang="en-US" sz="2400" b="1" dirty="0">
                <a:solidFill>
                  <a:srgbClr val="FFFF00"/>
                </a:solidFill>
                <a:latin typeface="Abadi" panose="020B0604020104020204" pitchFamily="34" charset="0"/>
              </a:rPr>
              <a:t>They saw and handled the plates in an ordinary manner.</a:t>
            </a:r>
            <a:endParaRPr lang="en-US" sz="2400" b="1" dirty="0">
              <a:solidFill>
                <a:srgbClr val="FFFF00"/>
              </a:solidFill>
            </a:endParaRPr>
          </a:p>
        </p:txBody>
      </p:sp>
    </p:spTree>
    <p:extLst>
      <p:ext uri="{BB962C8B-B14F-4D97-AF65-F5344CB8AC3E}">
        <p14:creationId xmlns:p14="http://schemas.microsoft.com/office/powerpoint/2010/main" val="410695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 name="Rectangle 5"/>
          <p:cNvSpPr/>
          <p:nvPr/>
        </p:nvSpPr>
        <p:spPr>
          <a:xfrm>
            <a:off x="2163442" y="222214"/>
            <a:ext cx="7898947" cy="830997"/>
          </a:xfrm>
          <a:prstGeom prst="rect">
            <a:avLst/>
          </a:prstGeom>
        </p:spPr>
        <p:txBody>
          <a:bodyPr wrap="square">
            <a:spAutoFit/>
          </a:bodyPr>
          <a:lstStyle/>
          <a:p>
            <a:pPr algn="ctr"/>
            <a:r>
              <a:rPr lang="en-US" sz="4800" dirty="0">
                <a:solidFill>
                  <a:schemeClr val="bg1"/>
                </a:solidFill>
                <a:latin typeface="Abadi" panose="020B0604020104020204" pitchFamily="34" charset="0"/>
              </a:rPr>
              <a:t>A Testimony of Your Own</a:t>
            </a:r>
            <a:endParaRPr lang="en-US" sz="4800" dirty="0">
              <a:solidFill>
                <a:schemeClr val="bg1"/>
              </a:solidFill>
            </a:endParaRPr>
          </a:p>
        </p:txBody>
      </p:sp>
      <p:grpSp>
        <p:nvGrpSpPr>
          <p:cNvPr id="148" name="Group 147"/>
          <p:cNvGrpSpPr/>
          <p:nvPr/>
        </p:nvGrpSpPr>
        <p:grpSpPr>
          <a:xfrm>
            <a:off x="289456" y="3752621"/>
            <a:ext cx="2831805" cy="2865120"/>
            <a:chOff x="2590800" y="2667000"/>
            <a:chExt cx="3886200" cy="3931920"/>
          </a:xfrm>
        </p:grpSpPr>
        <p:grpSp>
          <p:nvGrpSpPr>
            <p:cNvPr id="149" name="Group 13"/>
            <p:cNvGrpSpPr/>
            <p:nvPr/>
          </p:nvGrpSpPr>
          <p:grpSpPr>
            <a:xfrm>
              <a:off x="3048000" y="2667000"/>
              <a:ext cx="2971800" cy="3931920"/>
              <a:chOff x="152400" y="152400"/>
              <a:chExt cx="4953000" cy="6553200"/>
            </a:xfrm>
          </p:grpSpPr>
          <p:sp>
            <p:nvSpPr>
              <p:cNvPr id="155" name="Rounded Rectangle 2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29"/>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30"/>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TextBox 149"/>
            <p:cNvSpPr txBox="1"/>
            <p:nvPr/>
          </p:nvSpPr>
          <p:spPr>
            <a:xfrm>
              <a:off x="2590800" y="3200400"/>
              <a:ext cx="3886200" cy="1815882"/>
            </a:xfrm>
            <a:prstGeom prst="rect">
              <a:avLst/>
            </a:prstGeom>
            <a:noFill/>
          </p:spPr>
          <p:txBody>
            <a:bodyPr wrap="square" rtlCol="0">
              <a:spAutoFit/>
            </a:bodyPr>
            <a:lstStyle/>
            <a:p>
              <a:pPr algn="ctr"/>
              <a:r>
                <a:rPr lang="en-US" sz="2000" dirty="0">
                  <a:solidFill>
                    <a:srgbClr val="FFC000"/>
                  </a:solidFill>
                  <a:latin typeface="Californian FB" pitchFamily="18" charset="0"/>
                </a:rPr>
                <a:t>The </a:t>
              </a:r>
            </a:p>
            <a:p>
              <a:pPr algn="ctr"/>
              <a:r>
                <a:rPr lang="en-US" sz="2000" dirty="0">
                  <a:solidFill>
                    <a:srgbClr val="FFC000"/>
                  </a:solidFill>
                  <a:latin typeface="Californian FB" pitchFamily="18" charset="0"/>
                </a:rPr>
                <a:t>Book</a:t>
              </a:r>
            </a:p>
            <a:p>
              <a:pPr algn="ctr"/>
              <a:r>
                <a:rPr lang="en-US" sz="2000" dirty="0">
                  <a:solidFill>
                    <a:srgbClr val="FFC000"/>
                  </a:solidFill>
                  <a:latin typeface="Californian FB" pitchFamily="18" charset="0"/>
                </a:rPr>
                <a:t> of </a:t>
              </a:r>
            </a:p>
            <a:p>
              <a:pPr algn="ctr"/>
              <a:r>
                <a:rPr lang="en-US" sz="2000" dirty="0">
                  <a:solidFill>
                    <a:srgbClr val="FFC000"/>
                  </a:solidFill>
                  <a:latin typeface="Californian FB" pitchFamily="18" charset="0"/>
                </a:rPr>
                <a:t>Mormon</a:t>
              </a:r>
            </a:p>
          </p:txBody>
        </p:sp>
        <p:sp>
          <p:nvSpPr>
            <p:cNvPr id="151" name="TextBox 150"/>
            <p:cNvSpPr txBox="1"/>
            <p:nvPr/>
          </p:nvSpPr>
          <p:spPr>
            <a:xfrm>
              <a:off x="3124200" y="5257800"/>
              <a:ext cx="2667001" cy="633562"/>
            </a:xfrm>
            <a:prstGeom prst="rect">
              <a:avLst/>
            </a:prstGeom>
            <a:noFill/>
          </p:spPr>
          <p:txBody>
            <a:bodyPr wrap="square" rtlCol="0">
              <a:spAutoFit/>
            </a:bodyPr>
            <a:lstStyle/>
            <a:p>
              <a:pPr algn="ctr"/>
              <a:r>
                <a:rPr lang="en-US" sz="1200" dirty="0">
                  <a:solidFill>
                    <a:srgbClr val="FFC000"/>
                  </a:solidFill>
                  <a:latin typeface="Californian FB" pitchFamily="18" charset="0"/>
                </a:rPr>
                <a:t>ANOTHER TESTAMENT </a:t>
              </a:r>
            </a:p>
            <a:p>
              <a:pPr algn="ctr"/>
              <a:r>
                <a:rPr lang="en-US" sz="1200" dirty="0">
                  <a:solidFill>
                    <a:srgbClr val="FFC000"/>
                  </a:solidFill>
                  <a:latin typeface="Californian FB" pitchFamily="18" charset="0"/>
                </a:rPr>
                <a:t>OF JESUS CHRIST</a:t>
              </a:r>
            </a:p>
          </p:txBody>
        </p:sp>
        <p:cxnSp>
          <p:nvCxnSpPr>
            <p:cNvPr id="152" name="Straight Connector 151"/>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429000" y="50292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3"/>
          <p:cNvGrpSpPr/>
          <p:nvPr/>
        </p:nvGrpSpPr>
        <p:grpSpPr>
          <a:xfrm>
            <a:off x="7835307" y="3423459"/>
            <a:ext cx="3070863" cy="3290211"/>
            <a:chOff x="71718" y="1120588"/>
            <a:chExt cx="3048000" cy="4572000"/>
          </a:xfrm>
        </p:grpSpPr>
        <p:grpSp>
          <p:nvGrpSpPr>
            <p:cNvPr id="29" name="Group 13"/>
            <p:cNvGrpSpPr/>
            <p:nvPr/>
          </p:nvGrpSpPr>
          <p:grpSpPr>
            <a:xfrm>
              <a:off x="71718" y="1120588"/>
              <a:ext cx="3048000" cy="4572000"/>
              <a:chOff x="838200" y="1066800"/>
              <a:chExt cx="2438400" cy="3352800"/>
            </a:xfrm>
          </p:grpSpPr>
          <p:sp>
            <p:nvSpPr>
              <p:cNvPr id="31"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887170" y="1428162"/>
              <a:ext cx="2032946" cy="3549736"/>
            </a:xfrm>
            <a:prstGeom prst="rect">
              <a:avLst/>
            </a:prstGeom>
            <a:noFill/>
          </p:spPr>
          <p:txBody>
            <a:bodyPr wrap="square" rtlCol="0">
              <a:spAutoFit/>
            </a:bodyPr>
            <a:lstStyle/>
            <a:p>
              <a:pPr algn="ctr"/>
              <a:r>
                <a:rPr lang="en-US" sz="2000" b="1" dirty="0"/>
                <a:t>As we read, ponder, and pray about the Book of Mormon, the Holy Ghost will witness that it is true</a:t>
              </a:r>
              <a:endParaRPr lang="en-US" sz="2000" b="1" dirty="0">
                <a:solidFill>
                  <a:schemeClr val="bg2">
                    <a:lumMod val="25000"/>
                  </a:schemeClr>
                </a:solidFill>
                <a:latin typeface="Tempus Sans ITC" pitchFamily="82" charset="0"/>
              </a:endParaRPr>
            </a:p>
          </p:txBody>
        </p:sp>
      </p:grpSp>
      <p:grpSp>
        <p:nvGrpSpPr>
          <p:cNvPr id="43" name="Group 42"/>
          <p:cNvGrpSpPr/>
          <p:nvPr/>
        </p:nvGrpSpPr>
        <p:grpSpPr>
          <a:xfrm>
            <a:off x="7316226" y="1664205"/>
            <a:ext cx="1431257" cy="1649042"/>
            <a:chOff x="5188247" y="2306357"/>
            <a:chExt cx="1431257" cy="1649042"/>
          </a:xfrm>
        </p:grpSpPr>
        <p:sp>
          <p:nvSpPr>
            <p:cNvPr id="44" name="Oval 43"/>
            <p:cNvSpPr/>
            <p:nvPr/>
          </p:nvSpPr>
          <p:spPr>
            <a:xfrm>
              <a:off x="5976069" y="2306357"/>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Connector 44"/>
            <p:cNvCxnSpPr/>
            <p:nvPr/>
          </p:nvCxnSpPr>
          <p:spPr>
            <a:xfrm flipH="1">
              <a:off x="5319495" y="2871405"/>
              <a:ext cx="709044" cy="92535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5188247" y="3952726"/>
              <a:ext cx="920270" cy="267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351832" y="3796760"/>
              <a:ext cx="756684" cy="1586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828604" y="3117398"/>
              <a:ext cx="469183" cy="20650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267524" y="3220650"/>
              <a:ext cx="162710" cy="1032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377608" y="1229489"/>
            <a:ext cx="1183915" cy="2097381"/>
            <a:chOff x="2460811" y="1465729"/>
            <a:chExt cx="1506071" cy="2668101"/>
          </a:xfrm>
        </p:grpSpPr>
        <p:cxnSp>
          <p:nvCxnSpPr>
            <p:cNvPr id="51" name="Straight Connector 50"/>
            <p:cNvCxnSpPr/>
            <p:nvPr/>
          </p:nvCxnSpPr>
          <p:spPr>
            <a:xfrm>
              <a:off x="2460811" y="1946442"/>
              <a:ext cx="13448" cy="13178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60812" y="3264255"/>
              <a:ext cx="112955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474259" y="2865327"/>
              <a:ext cx="0" cy="12685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90365" y="3264255"/>
              <a:ext cx="0" cy="86957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474259" y="1465729"/>
              <a:ext cx="753036" cy="83371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2810435" y="2326340"/>
              <a:ext cx="0" cy="86957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810435" y="3186953"/>
              <a:ext cx="779930" cy="89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617257" y="3179380"/>
              <a:ext cx="161364" cy="80682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51728" y="3993776"/>
              <a:ext cx="21515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796988" y="2340912"/>
              <a:ext cx="578224" cy="3249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62" idx="1"/>
            </p:cNvCxnSpPr>
            <p:nvPr/>
          </p:nvCxnSpPr>
          <p:spPr>
            <a:xfrm flipV="1">
              <a:off x="2796988" y="2251468"/>
              <a:ext cx="608568" cy="17068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rot="876464">
              <a:off x="3401646" y="1837718"/>
              <a:ext cx="241951" cy="888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876464">
              <a:off x="3573520" y="1866466"/>
              <a:ext cx="74029" cy="8885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5047770" y="1247551"/>
            <a:ext cx="1295390" cy="2325193"/>
            <a:chOff x="1246937" y="4853494"/>
            <a:chExt cx="953831" cy="1712103"/>
          </a:xfrm>
        </p:grpSpPr>
        <p:grpSp>
          <p:nvGrpSpPr>
            <p:cNvPr id="67" name="Group 66"/>
            <p:cNvGrpSpPr/>
            <p:nvPr/>
          </p:nvGrpSpPr>
          <p:grpSpPr>
            <a:xfrm>
              <a:off x="1638409" y="4940032"/>
              <a:ext cx="562359" cy="1625565"/>
              <a:chOff x="1758767" y="2093884"/>
              <a:chExt cx="867634" cy="2502264"/>
            </a:xfrm>
          </p:grpSpPr>
          <p:sp>
            <p:nvSpPr>
              <p:cNvPr id="74" name="Oval 73"/>
              <p:cNvSpPr/>
              <p:nvPr/>
            </p:nvSpPr>
            <p:spPr>
              <a:xfrm>
                <a:off x="1982966" y="2093884"/>
                <a:ext cx="643435" cy="6434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p:nvCxnSpPr>
            <p:spPr>
              <a:xfrm flipH="1">
                <a:off x="2163046" y="2755489"/>
                <a:ext cx="61660" cy="9998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960504" y="3783977"/>
                <a:ext cx="202542" cy="5337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163046" y="3751841"/>
                <a:ext cx="274128" cy="4173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758767" y="4312341"/>
                <a:ext cx="201052" cy="2838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437174" y="4169193"/>
                <a:ext cx="113561" cy="388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902988" y="2748657"/>
                <a:ext cx="327170" cy="5804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893057" y="3315767"/>
                <a:ext cx="211875" cy="233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218277" y="2755489"/>
                <a:ext cx="293114" cy="5526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73" idx="3"/>
              </p:cNvCxnSpPr>
              <p:nvPr/>
            </p:nvCxnSpPr>
            <p:spPr>
              <a:xfrm flipH="1">
                <a:off x="2432316" y="3297946"/>
                <a:ext cx="67831" cy="1511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8" name="Cloud Callout 214"/>
            <p:cNvSpPr/>
            <p:nvPr/>
          </p:nvSpPr>
          <p:spPr>
            <a:xfrm>
              <a:off x="1246937" y="4853494"/>
              <a:ext cx="414464" cy="378340"/>
            </a:xfrm>
            <a:prstGeom prst="cloudCallout">
              <a:avLst>
                <a:gd name="adj1" fmla="val 52708"/>
                <a:gd name="adj2" fmla="val 55968"/>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1832666" y="5632069"/>
              <a:ext cx="289804" cy="376740"/>
              <a:chOff x="3817088" y="5358031"/>
              <a:chExt cx="405853" cy="527602"/>
            </a:xfrm>
          </p:grpSpPr>
          <p:sp>
            <p:nvSpPr>
              <p:cNvPr id="72" name="Rectangle 71"/>
              <p:cNvSpPr/>
              <p:nvPr/>
            </p:nvSpPr>
            <p:spPr>
              <a:xfrm>
                <a:off x="3817088" y="5358032"/>
                <a:ext cx="405853" cy="52760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817088" y="5358031"/>
                <a:ext cx="339333" cy="527601"/>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0" name="Straight Connector 69"/>
            <p:cNvCxnSpPr/>
            <p:nvPr/>
          </p:nvCxnSpPr>
          <p:spPr>
            <a:xfrm flipH="1">
              <a:off x="1996011" y="5703762"/>
              <a:ext cx="131754" cy="2031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746049" y="5730368"/>
              <a:ext cx="137327" cy="1518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23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out)">
                                      <p:cBhvr>
                                        <p:cTn id="7" dur="2000"/>
                                        <p:tgtEl>
                                          <p:spTgt spid="28"/>
                                        </p:tgtEl>
                                      </p:cBhvr>
                                    </p:animEffect>
                                  </p:childTnLst>
                                </p:cTn>
                              </p:par>
                              <p:par>
                                <p:cTn id="8" presetID="1"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9144000" cy="6858000"/>
          </a:xfrm>
        </p:grpSpPr>
        <p:sp>
          <p:nvSpPr>
            <p:cNvPr id="3" name="Rectangle 2"/>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Frame 3"/>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 name="Rectangle 4"/>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 name="Group 7"/>
            <p:cNvGrpSpPr/>
            <p:nvPr/>
          </p:nvGrpSpPr>
          <p:grpSpPr>
            <a:xfrm>
              <a:off x="8229600" y="6400800"/>
              <a:ext cx="685800" cy="228600"/>
              <a:chOff x="533400" y="5791200"/>
              <a:chExt cx="685800" cy="228600"/>
            </a:xfrm>
          </p:grpSpPr>
          <p:sp>
            <p:nvSpPr>
              <p:cNvPr id="12" name="Rectangle 11"/>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 name="Rectangle 8"/>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 name="TextBox 13"/>
          <p:cNvSpPr txBox="1"/>
          <p:nvPr/>
        </p:nvSpPr>
        <p:spPr>
          <a:xfrm>
            <a:off x="215154" y="309282"/>
            <a:ext cx="11577918" cy="313932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marL="342900" indent="-342900">
              <a:buAutoNum type="arabicPeriod"/>
            </a:pPr>
            <a:r>
              <a:rPr lang="en-US" dirty="0">
                <a:solidFill>
                  <a:schemeClr val="bg1"/>
                </a:solidFill>
                <a:latin typeface="Abadi" panose="020B0604020104020204" pitchFamily="34" charset="0"/>
              </a:rPr>
              <a:t>Joseph Smith </a:t>
            </a:r>
            <a:r>
              <a:rPr lang="en-US" i="1" dirty="0">
                <a:solidFill>
                  <a:schemeClr val="bg1"/>
                </a:solidFill>
                <a:latin typeface="Abadi" panose="020B0604020104020204" pitchFamily="34" charset="0"/>
              </a:rPr>
              <a:t>History of the Church,</a:t>
            </a:r>
            <a:r>
              <a:rPr lang="en-US" dirty="0">
                <a:solidFill>
                  <a:schemeClr val="bg1"/>
                </a:solidFill>
                <a:latin typeface="Abadi" panose="020B0604020104020204" pitchFamily="34" charset="0"/>
              </a:rPr>
              <a:t>1:71.</a:t>
            </a:r>
          </a:p>
          <a:p>
            <a:pPr marL="342900" indent="-342900">
              <a:buAutoNum type="arabicPeriod"/>
            </a:pPr>
            <a:r>
              <a:rPr lang="en-US" dirty="0">
                <a:solidFill>
                  <a:schemeClr val="bg1"/>
                </a:solidFill>
                <a:latin typeface="Abadi" panose="020B0604020104020204" pitchFamily="34" charset="0"/>
              </a:rPr>
              <a:t>Guide to the Scriptures “Messiah”.</a:t>
            </a:r>
          </a:p>
          <a:p>
            <a:pPr marL="342900" indent="-342900">
              <a:buAutoNum type="arabicPeriod"/>
            </a:pPr>
            <a:r>
              <a:rPr lang="en-US" dirty="0">
                <a:solidFill>
                  <a:schemeClr val="bg1"/>
                </a:solidFill>
                <a:latin typeface="Abadi" panose="020B0604020104020204" pitchFamily="34" charset="0"/>
              </a:rPr>
              <a:t>Ezra Taft Benson, “Come unto Christ,” </a:t>
            </a:r>
            <a:r>
              <a:rPr lang="en-US" i="1" dirty="0">
                <a:solidFill>
                  <a:schemeClr val="bg1"/>
                </a:solidFill>
                <a:latin typeface="Abadi" panose="020B0604020104020204" pitchFamily="34" charset="0"/>
              </a:rPr>
              <a:t>Ensign,</a:t>
            </a:r>
            <a:r>
              <a:rPr lang="en-US" dirty="0">
                <a:solidFill>
                  <a:schemeClr val="bg1"/>
                </a:solidFill>
                <a:latin typeface="Abadi" panose="020B0604020104020204" pitchFamily="34" charset="0"/>
              </a:rPr>
              <a:t> Nov. 1987, 83; The Book of Mormon—Keystone of Our Religion,”</a:t>
            </a:r>
            <a:r>
              <a:rPr lang="en-US" i="1" dirty="0">
                <a:solidFill>
                  <a:schemeClr val="bg1"/>
                </a:solidFill>
                <a:latin typeface="Abadi" panose="020B0604020104020204" pitchFamily="34" charset="0"/>
              </a:rPr>
              <a:t> Ensign</a:t>
            </a:r>
            <a:r>
              <a:rPr lang="en-US" dirty="0">
                <a:solidFill>
                  <a:schemeClr val="bg1"/>
                </a:solidFill>
                <a:latin typeface="Abadi" panose="020B0604020104020204" pitchFamily="34" charset="0"/>
              </a:rPr>
              <a:t> or </a:t>
            </a:r>
            <a:r>
              <a:rPr lang="en-US" i="1" dirty="0">
                <a:solidFill>
                  <a:schemeClr val="bg1"/>
                </a:solidFill>
                <a:latin typeface="Abadi" panose="020B0604020104020204" pitchFamily="34" charset="0"/>
              </a:rPr>
              <a:t>Liahona,</a:t>
            </a:r>
            <a:r>
              <a:rPr lang="en-US" dirty="0">
                <a:solidFill>
                  <a:schemeClr val="bg1"/>
                </a:solidFill>
                <a:latin typeface="Abadi" panose="020B0604020104020204" pitchFamily="34" charset="0"/>
              </a:rPr>
              <a:t> Oct. 2011, 54, 55).</a:t>
            </a:r>
          </a:p>
          <a:p>
            <a:pPr marL="342900" indent="-342900">
              <a:buAutoNum type="arabicPeriod"/>
            </a:pPr>
            <a:r>
              <a:rPr lang="en-US" b="0" i="0" dirty="0">
                <a:solidFill>
                  <a:schemeClr val="bg1"/>
                </a:solidFill>
                <a:effectLst/>
                <a:latin typeface="Abadi" panose="020B0604020104020204" pitchFamily="34" charset="0"/>
              </a:rPr>
              <a:t>Russell M. Nelson and Wendy W. Nelson, “</a:t>
            </a:r>
            <a:r>
              <a:rPr lang="en-US" b="0" i="0" u="none" strike="noStrike" dirty="0">
                <a:solidFill>
                  <a:schemeClr val="bg1"/>
                </a:solidFill>
                <a:effectLst/>
                <a:latin typeface="Abadi" panose="020B0604020104020204" pitchFamily="34" charset="0"/>
              </a:rPr>
              <a:t>Hope of Israel</a:t>
            </a:r>
            <a:r>
              <a:rPr lang="en-US" b="0" i="0" dirty="0">
                <a:solidFill>
                  <a:schemeClr val="bg1"/>
                </a:solidFill>
                <a:effectLst/>
                <a:latin typeface="Abadi" panose="020B0604020104020204" pitchFamily="34" charset="0"/>
              </a:rPr>
              <a:t> [worldwide youth devotional, June 3, 2018],” supplement to the </a:t>
            </a:r>
            <a:r>
              <a:rPr lang="en-US" b="0" i="1" dirty="0">
                <a:solidFill>
                  <a:schemeClr val="bg1"/>
                </a:solidFill>
                <a:effectLst/>
                <a:latin typeface="Abadi" panose="020B0604020104020204" pitchFamily="34" charset="0"/>
              </a:rPr>
              <a:t>New Era </a:t>
            </a:r>
            <a:r>
              <a:rPr lang="en-US" b="0" i="0" dirty="0">
                <a:solidFill>
                  <a:schemeClr val="bg1"/>
                </a:solidFill>
                <a:effectLst/>
                <a:latin typeface="Abadi" panose="020B0604020104020204" pitchFamily="34" charset="0"/>
              </a:rPr>
              <a:t>and </a:t>
            </a:r>
            <a:r>
              <a:rPr lang="en-US" b="0" i="1" dirty="0">
                <a:solidFill>
                  <a:schemeClr val="bg1"/>
                </a:solidFill>
                <a:effectLst/>
                <a:latin typeface="Abadi" panose="020B0604020104020204" pitchFamily="34" charset="0"/>
              </a:rPr>
              <a:t>Ensign</a:t>
            </a:r>
            <a:r>
              <a:rPr lang="en-US" b="0" i="0" dirty="0">
                <a:solidFill>
                  <a:schemeClr val="bg1"/>
                </a:solidFill>
                <a:effectLst/>
                <a:latin typeface="Abadi" panose="020B0604020104020204" pitchFamily="34" charset="0"/>
              </a:rPr>
              <a:t>, 13, ChurchofJesusChrist.org.</a:t>
            </a:r>
          </a:p>
          <a:p>
            <a:pPr marL="342900" indent="-342900">
              <a:buAutoNum type="arabicPeriod"/>
            </a:pPr>
            <a:r>
              <a:rPr lang="en-US" b="0" i="0" dirty="0">
                <a:solidFill>
                  <a:schemeClr val="bg1"/>
                </a:solidFill>
                <a:effectLst/>
                <a:latin typeface="Abadi" panose="020B0604020104020204" pitchFamily="34" charset="0"/>
              </a:rPr>
              <a:t>Gary E. Stevenson, “</a:t>
            </a:r>
            <a:r>
              <a:rPr lang="en-US" b="0" i="0" u="none" strike="noStrike" dirty="0">
                <a:solidFill>
                  <a:schemeClr val="bg1"/>
                </a:solidFill>
                <a:effectLst/>
                <a:latin typeface="Abadi" panose="020B0604020104020204" pitchFamily="34" charset="0"/>
              </a:rPr>
              <a:t>Look to the Book, Look to the Lord</a:t>
            </a:r>
            <a:r>
              <a:rPr lang="en-US" b="0" i="0" dirty="0">
                <a:solidFill>
                  <a:schemeClr val="bg1"/>
                </a:solidFill>
                <a:effectLst/>
                <a:latin typeface="Abadi" panose="020B0604020104020204" pitchFamily="34" charset="0"/>
              </a:rPr>
              <a:t>,” </a:t>
            </a:r>
            <a:r>
              <a:rPr lang="en-US" b="0" i="1" dirty="0">
                <a:solidFill>
                  <a:schemeClr val="bg1"/>
                </a:solidFill>
                <a:effectLst/>
                <a:latin typeface="Abadi" panose="020B0604020104020204" pitchFamily="34" charset="0"/>
              </a:rPr>
              <a:t>Ensign </a:t>
            </a:r>
            <a:r>
              <a:rPr lang="en-US" b="0" i="0" dirty="0">
                <a:solidFill>
                  <a:schemeClr val="bg1"/>
                </a:solidFill>
                <a:effectLst/>
                <a:latin typeface="Abadi" panose="020B0604020104020204" pitchFamily="34" charset="0"/>
              </a:rPr>
              <a:t>or </a:t>
            </a:r>
            <a:r>
              <a:rPr lang="en-US" b="0" i="1" dirty="0">
                <a:solidFill>
                  <a:schemeClr val="bg1"/>
                </a:solidFill>
                <a:effectLst/>
                <a:latin typeface="Abadi" panose="020B0604020104020204" pitchFamily="34" charset="0"/>
              </a:rPr>
              <a:t>Liahona</a:t>
            </a:r>
            <a:r>
              <a:rPr lang="en-US" b="0" i="0" dirty="0">
                <a:solidFill>
                  <a:schemeClr val="bg1"/>
                </a:solidFill>
                <a:effectLst/>
                <a:latin typeface="Abadi" panose="020B0604020104020204" pitchFamily="34" charset="0"/>
              </a:rPr>
              <a:t>, Nov. 2016, 47.</a:t>
            </a:r>
          </a:p>
          <a:p>
            <a:pPr marL="342900" indent="-342900">
              <a:buAutoNum type="arabicPeriod"/>
            </a:pPr>
            <a:r>
              <a:rPr lang="en-US" b="0" i="0" dirty="0">
                <a:solidFill>
                  <a:schemeClr val="bg1"/>
                </a:solidFill>
                <a:effectLst/>
                <a:latin typeface="Abadi" panose="020B0604020104020204" pitchFamily="34" charset="0"/>
              </a:rPr>
              <a:t>Henry B. Eyring, “</a:t>
            </a:r>
            <a:r>
              <a:rPr lang="en-US" b="0" i="0" u="none" strike="noStrike" dirty="0">
                <a:solidFill>
                  <a:schemeClr val="bg1"/>
                </a:solidFill>
                <a:effectLst/>
                <a:latin typeface="Abadi" panose="020B0604020104020204" pitchFamily="34" charset="0"/>
              </a:rPr>
              <a:t>An Enduring Testimony of the Mission of the Prophet Joseph</a:t>
            </a:r>
            <a:r>
              <a:rPr lang="en-US" b="0" i="0" dirty="0">
                <a:solidFill>
                  <a:schemeClr val="bg1"/>
                </a:solidFill>
                <a:effectLst/>
                <a:latin typeface="Abadi" panose="020B0604020104020204" pitchFamily="34" charset="0"/>
              </a:rPr>
              <a:t>,” </a:t>
            </a:r>
            <a:r>
              <a:rPr lang="en-US" b="0" i="1" dirty="0">
                <a:solidFill>
                  <a:schemeClr val="bg1"/>
                </a:solidFill>
                <a:effectLst/>
                <a:latin typeface="Abadi" panose="020B0604020104020204" pitchFamily="34" charset="0"/>
              </a:rPr>
              <a:t>Ensign</a:t>
            </a:r>
            <a:r>
              <a:rPr lang="en-US" b="0" i="0" dirty="0">
                <a:solidFill>
                  <a:schemeClr val="bg1"/>
                </a:solidFill>
                <a:effectLst/>
                <a:latin typeface="Abadi" panose="020B0604020104020204" pitchFamily="34" charset="0"/>
              </a:rPr>
              <a:t> or </a:t>
            </a:r>
            <a:r>
              <a:rPr lang="en-US" b="0" i="1" dirty="0">
                <a:solidFill>
                  <a:schemeClr val="bg1"/>
                </a:solidFill>
                <a:effectLst/>
                <a:latin typeface="Abadi" panose="020B0604020104020204" pitchFamily="34" charset="0"/>
              </a:rPr>
              <a:t>Liahona</a:t>
            </a:r>
            <a:r>
              <a:rPr lang="en-US" b="0" i="0" dirty="0">
                <a:solidFill>
                  <a:schemeClr val="bg1"/>
                </a:solidFill>
                <a:effectLst/>
                <a:latin typeface="Abadi" panose="020B0604020104020204" pitchFamily="34" charset="0"/>
              </a:rPr>
              <a:t>, Nov. 2003, 90.</a:t>
            </a:r>
            <a:endParaRPr lang="en-US" dirty="0">
              <a:solidFill>
                <a:schemeClr val="bg1"/>
              </a:solidFill>
              <a:latin typeface="Abadi" panose="020B0604020104020204" pitchFamily="34" charset="0"/>
            </a:endParaRPr>
          </a:p>
        </p:txBody>
      </p:sp>
      <p:sp>
        <p:nvSpPr>
          <p:cNvPr id="15" name="Footer Placeholder 14">
            <a:extLst>
              <a:ext uri="{FF2B5EF4-FFF2-40B4-BE49-F238E27FC236}">
                <a16:creationId xmlns:a16="http://schemas.microsoft.com/office/drawing/2014/main" id="{170FCFBF-9FF4-472F-B165-CBEA29A77620}"/>
              </a:ext>
            </a:extLst>
          </p:cNvPr>
          <p:cNvSpPr>
            <a:spLocks noGrp="1"/>
          </p:cNvSpPr>
          <p:nvPr>
            <p:ph type="ftr" sz="quarter" idx="11"/>
          </p:nvPr>
        </p:nvSpPr>
        <p:spPr>
          <a:xfrm>
            <a:off x="172770" y="6229602"/>
            <a:ext cx="4114800" cy="365125"/>
          </a:xfrm>
        </p:spPr>
        <p:txBody>
          <a:bodyPr/>
          <a:lstStyle/>
          <a:p>
            <a:pPr algn="l"/>
            <a:r>
              <a:rPr lang="en-US" dirty="0">
                <a:solidFill>
                  <a:schemeClr val="bg1"/>
                </a:solidFill>
              </a:rPr>
              <a:t>Presentation by ©http://fashionsbylynda.com/blog/</a:t>
            </a:r>
          </a:p>
        </p:txBody>
      </p:sp>
    </p:spTree>
    <p:extLst>
      <p:ext uri="{BB962C8B-B14F-4D97-AF65-F5344CB8AC3E}">
        <p14:creationId xmlns:p14="http://schemas.microsoft.com/office/powerpoint/2010/main" val="1324662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A6C3B7-ED5A-3F6B-5EA9-52D87B367EDF}"/>
              </a:ext>
            </a:extLst>
          </p:cNvPr>
          <p:cNvSpPr txBox="1"/>
          <p:nvPr/>
        </p:nvSpPr>
        <p:spPr>
          <a:xfrm>
            <a:off x="206829" y="197346"/>
            <a:ext cx="8262257" cy="6463308"/>
          </a:xfrm>
          <a:prstGeom prst="rect">
            <a:avLst/>
          </a:prstGeom>
          <a:noFill/>
        </p:spPr>
        <p:txBody>
          <a:bodyPr wrap="square">
            <a:spAutoFit/>
          </a:bodyPr>
          <a:lstStyle/>
          <a:p>
            <a:pPr algn="l" fontAlgn="base"/>
            <a:r>
              <a:rPr lang="en-US" b="1" i="0" dirty="0">
                <a:solidFill>
                  <a:srgbClr val="53575B"/>
                </a:solidFill>
                <a:effectLst/>
              </a:rPr>
              <a:t>House of Israel</a:t>
            </a:r>
            <a:r>
              <a:rPr lang="en-US" b="0" i="0" dirty="0">
                <a:solidFill>
                  <a:srgbClr val="53575B"/>
                </a:solidFill>
                <a:effectLst/>
              </a:rPr>
              <a:t> refers to descendants of Abraham, Isaac, and Jacob. In addition, the house of Israel includes those who are not actual descendants of Abraham, Isaac, and Jacob but have accepted the message of the restored gospel and come into the restored Church through the necessary covenants and ordinances.</a:t>
            </a:r>
          </a:p>
          <a:p>
            <a:pPr algn="l" fontAlgn="base"/>
            <a:endParaRPr lang="en-US" b="0" i="0" dirty="0">
              <a:solidFill>
                <a:srgbClr val="53575B"/>
              </a:solidFill>
              <a:effectLst/>
            </a:endParaRPr>
          </a:p>
          <a:p>
            <a:pPr algn="l" fontAlgn="base"/>
            <a:r>
              <a:rPr lang="en-US" b="1" i="0" dirty="0">
                <a:solidFill>
                  <a:srgbClr val="53575B"/>
                </a:solidFill>
                <a:effectLst/>
              </a:rPr>
              <a:t>Jews</a:t>
            </a:r>
            <a:r>
              <a:rPr lang="en-US" b="0" i="0" dirty="0">
                <a:solidFill>
                  <a:srgbClr val="53575B"/>
                </a:solidFill>
                <a:effectLst/>
              </a:rPr>
              <a:t> originally referred to anyone from the tribe of Judah (one of the twelve tribes of Israel). Writers in the Book of Mormon, however, often used this term to refer to all those who lived in the Southern Kingdom of Judah in Old Testament times (</a:t>
            </a:r>
            <a:r>
              <a:rPr lang="en-US" b="0" i="0" u="none" strike="noStrike" dirty="0">
                <a:solidFill>
                  <a:srgbClr val="53575B"/>
                </a:solidFill>
                <a:effectLst/>
              </a:rPr>
              <a:t>2 Nephi 30:4</a:t>
            </a:r>
            <a:r>
              <a:rPr lang="en-US" b="0" i="0" dirty="0">
                <a:solidFill>
                  <a:srgbClr val="53575B"/>
                </a:solidFill>
                <a:effectLst/>
              </a:rPr>
              <a:t>; </a:t>
            </a:r>
            <a:r>
              <a:rPr lang="en-US" b="0" i="0" u="none" strike="noStrike" dirty="0">
                <a:solidFill>
                  <a:srgbClr val="53575B"/>
                </a:solidFill>
                <a:effectLst/>
              </a:rPr>
              <a:t>33:8</a:t>
            </a:r>
            <a:r>
              <a:rPr lang="en-US" b="0" i="0" dirty="0">
                <a:solidFill>
                  <a:srgbClr val="53575B"/>
                </a:solidFill>
                <a:effectLst/>
              </a:rPr>
              <a:t>), even though they may have been descendants of other tribes of Israel (</a:t>
            </a:r>
            <a:r>
              <a:rPr lang="en-US" b="0" i="0" u="none" strike="noStrike" dirty="0">
                <a:solidFill>
                  <a:srgbClr val="53575B"/>
                </a:solidFill>
                <a:effectLst/>
              </a:rPr>
              <a:t>Alma 10:3</a:t>
            </a:r>
            <a:r>
              <a:rPr lang="en-US" b="0" i="0" dirty="0">
                <a:solidFill>
                  <a:srgbClr val="53575B"/>
                </a:solidFill>
                <a:effectLst/>
              </a:rPr>
              <a:t>). It also refers to “people who practice the religion, lifestyles, and traditions of Judaism but may or may not be Jewish by birth” (Guide to the Scriptures, “</a:t>
            </a:r>
            <a:r>
              <a:rPr lang="en-US" b="0" i="0" u="none" strike="noStrike" dirty="0">
                <a:solidFill>
                  <a:srgbClr val="53575B"/>
                </a:solidFill>
                <a:effectLst/>
              </a:rPr>
              <a:t>Jews</a:t>
            </a:r>
            <a:r>
              <a:rPr lang="en-US" b="0" i="0" dirty="0">
                <a:solidFill>
                  <a:srgbClr val="53575B"/>
                </a:solidFill>
                <a:effectLst/>
              </a:rPr>
              <a:t>,” scriptures.ChurchofJesusChrist.org).</a:t>
            </a:r>
          </a:p>
          <a:p>
            <a:pPr algn="l" fontAlgn="base"/>
            <a:endParaRPr lang="en-US" b="0" i="0" dirty="0">
              <a:solidFill>
                <a:srgbClr val="53575B"/>
              </a:solidFill>
              <a:effectLst/>
            </a:endParaRPr>
          </a:p>
          <a:p>
            <a:pPr algn="l" fontAlgn="base"/>
            <a:r>
              <a:rPr lang="en-US" b="1" i="0" dirty="0">
                <a:solidFill>
                  <a:srgbClr val="53575B"/>
                </a:solidFill>
                <a:effectLst/>
              </a:rPr>
              <a:t>Gentiles</a:t>
            </a:r>
            <a:r>
              <a:rPr lang="en-US" b="0" i="0" dirty="0">
                <a:solidFill>
                  <a:srgbClr val="53575B"/>
                </a:solidFill>
                <a:effectLst/>
              </a:rPr>
              <a:t> means “the nations” (Bible Dictionary, “</a:t>
            </a:r>
            <a:r>
              <a:rPr lang="en-US" b="0" i="0" u="none" strike="noStrike" dirty="0">
                <a:solidFill>
                  <a:srgbClr val="53575B"/>
                </a:solidFill>
                <a:effectLst/>
              </a:rPr>
              <a:t>Gentile</a:t>
            </a:r>
            <a:r>
              <a:rPr lang="en-US" b="0" i="0" dirty="0">
                <a:solidFill>
                  <a:srgbClr val="53575B"/>
                </a:solidFill>
                <a:effectLst/>
              </a:rPr>
              <a:t>”). “Sometimes it designates people of non-Israelite lineage, sometimes people of non-Jewish lineage, and sometimes nations that are without the gospel, even though there may be some Israelite blood among the people. This latter usage is especially characteristic of the word as used in the Book of Mormon and Doctrine and Covenants” (Guide to the Scriptures, “</a:t>
            </a:r>
            <a:r>
              <a:rPr lang="en-US" b="0" i="0" u="none" strike="noStrike" dirty="0">
                <a:solidFill>
                  <a:srgbClr val="53575B"/>
                </a:solidFill>
                <a:effectLst/>
              </a:rPr>
              <a:t>Gentiles</a:t>
            </a:r>
            <a:r>
              <a:rPr lang="en-US" b="0" i="0" dirty="0">
                <a:solidFill>
                  <a:srgbClr val="53575B"/>
                </a:solidFill>
                <a:effectLst/>
              </a:rPr>
              <a:t>,” scriptures.ChurchofJesusChrist.org).</a:t>
            </a:r>
          </a:p>
          <a:p>
            <a:pPr algn="l" fontAlgn="base"/>
            <a:endParaRPr lang="en-US" b="0" i="0" dirty="0">
              <a:solidFill>
                <a:srgbClr val="53575B"/>
              </a:solidFill>
              <a:effectLst/>
            </a:endParaRPr>
          </a:p>
          <a:p>
            <a:pPr algn="l" fontAlgn="base"/>
            <a:r>
              <a:rPr lang="en-US" b="0" i="0" dirty="0">
                <a:solidFill>
                  <a:srgbClr val="53575B"/>
                </a:solidFill>
                <a:effectLst/>
              </a:rPr>
              <a:t>An </a:t>
            </a:r>
            <a:r>
              <a:rPr lang="en-US" b="1" i="0" dirty="0">
                <a:solidFill>
                  <a:srgbClr val="53575B"/>
                </a:solidFill>
                <a:effectLst/>
              </a:rPr>
              <a:t>abridgment</a:t>
            </a:r>
            <a:r>
              <a:rPr lang="en-US" b="0" i="0" dirty="0">
                <a:solidFill>
                  <a:srgbClr val="53575B"/>
                </a:solidFill>
                <a:effectLst/>
              </a:rPr>
              <a:t> is a shortened version of something.</a:t>
            </a:r>
          </a:p>
          <a:p>
            <a:pPr algn="l" fontAlgn="base"/>
            <a:endParaRPr lang="en-US" b="0" i="0" dirty="0">
              <a:solidFill>
                <a:srgbClr val="53575B"/>
              </a:solidFill>
              <a:effectLst/>
            </a:endParaRPr>
          </a:p>
          <a:p>
            <a:pPr algn="l" fontAlgn="base"/>
            <a:r>
              <a:rPr lang="en-US" b="0" i="0" dirty="0">
                <a:solidFill>
                  <a:srgbClr val="53575B"/>
                </a:solidFill>
                <a:effectLst/>
              </a:rPr>
              <a:t>A </a:t>
            </a:r>
            <a:r>
              <a:rPr lang="en-US" b="1" i="0" dirty="0">
                <a:solidFill>
                  <a:srgbClr val="53575B"/>
                </a:solidFill>
                <a:effectLst/>
              </a:rPr>
              <a:t>remnant</a:t>
            </a:r>
            <a:r>
              <a:rPr lang="en-US" b="0" i="0" dirty="0">
                <a:solidFill>
                  <a:srgbClr val="53575B"/>
                </a:solidFill>
                <a:effectLst/>
              </a:rPr>
              <a:t> is a remaining part.</a:t>
            </a:r>
          </a:p>
        </p:txBody>
      </p:sp>
      <p:sp>
        <p:nvSpPr>
          <p:cNvPr id="4" name="Rectangle 3">
            <a:extLst>
              <a:ext uri="{FF2B5EF4-FFF2-40B4-BE49-F238E27FC236}">
                <a16:creationId xmlns:a16="http://schemas.microsoft.com/office/drawing/2014/main" id="{00C0F2B6-0431-1F93-C62D-9E16E8FFB998}"/>
              </a:ext>
            </a:extLst>
          </p:cNvPr>
          <p:cNvSpPr/>
          <p:nvPr/>
        </p:nvSpPr>
        <p:spPr>
          <a:xfrm>
            <a:off x="206829" y="206829"/>
            <a:ext cx="8218714" cy="11321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54EA1E6-AEAA-F257-B263-551AC27ECD2A}"/>
              </a:ext>
            </a:extLst>
          </p:cNvPr>
          <p:cNvSpPr/>
          <p:nvPr/>
        </p:nvSpPr>
        <p:spPr>
          <a:xfrm>
            <a:off x="206829" y="1632857"/>
            <a:ext cx="8218714" cy="191588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4D9EACB-1757-A721-679F-0A4F1E24A26C}"/>
              </a:ext>
            </a:extLst>
          </p:cNvPr>
          <p:cNvSpPr/>
          <p:nvPr/>
        </p:nvSpPr>
        <p:spPr>
          <a:xfrm>
            <a:off x="206829" y="3722914"/>
            <a:ext cx="8218714" cy="17308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100E5E-0E0D-D372-988E-4CB19F765F93}"/>
              </a:ext>
            </a:extLst>
          </p:cNvPr>
          <p:cNvSpPr/>
          <p:nvPr/>
        </p:nvSpPr>
        <p:spPr>
          <a:xfrm>
            <a:off x="206829" y="5598596"/>
            <a:ext cx="8218714" cy="5300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D90614-BD47-DD52-A53D-04837C7FB652}"/>
              </a:ext>
            </a:extLst>
          </p:cNvPr>
          <p:cNvSpPr/>
          <p:nvPr/>
        </p:nvSpPr>
        <p:spPr>
          <a:xfrm>
            <a:off x="206829" y="6188795"/>
            <a:ext cx="8218714" cy="4623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936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A8F47-57EC-B9AF-22B0-AF42EC1FD219}"/>
              </a:ext>
            </a:extLst>
          </p:cNvPr>
          <p:cNvSpPr txBox="1"/>
          <p:nvPr/>
        </p:nvSpPr>
        <p:spPr>
          <a:xfrm>
            <a:off x="0" y="0"/>
            <a:ext cx="6096000" cy="3323987"/>
          </a:xfrm>
          <a:prstGeom prst="rect">
            <a:avLst/>
          </a:prstGeom>
          <a:noFill/>
          <a:ln>
            <a:solidFill>
              <a:schemeClr val="tx1"/>
            </a:solidFill>
          </a:ln>
        </p:spPr>
        <p:txBody>
          <a:bodyPr wrap="square">
            <a:spAutoFit/>
          </a:bodyPr>
          <a:lstStyle/>
          <a:p>
            <a:pPr algn="l" fontAlgn="base"/>
            <a:r>
              <a:rPr lang="en-US" sz="1400" b="1" i="0" dirty="0">
                <a:solidFill>
                  <a:srgbClr val="000000"/>
                </a:solidFill>
                <a:effectLst/>
              </a:rPr>
              <a:t>Daily Study: </a:t>
            </a:r>
          </a:p>
          <a:p>
            <a:pPr algn="l" fontAlgn="base"/>
            <a:r>
              <a:rPr lang="en-US" sz="1400" b="0" i="0" dirty="0">
                <a:solidFill>
                  <a:srgbClr val="000000"/>
                </a:solidFill>
                <a:effectLst/>
              </a:rPr>
              <a:t>I promise that as you prayerfully study the Book of Mormon </a:t>
            </a:r>
            <a:r>
              <a:rPr lang="en-US" sz="1400" b="0" i="1" dirty="0">
                <a:solidFill>
                  <a:srgbClr val="000000"/>
                </a:solidFill>
                <a:effectLst/>
              </a:rPr>
              <a:t>every day</a:t>
            </a:r>
            <a:r>
              <a:rPr lang="en-US" sz="1400" b="0" i="0" dirty="0">
                <a:solidFill>
                  <a:srgbClr val="000000"/>
                </a:solidFill>
                <a:effectLst/>
              </a:rPr>
              <a:t>, you will make better decisions—</a:t>
            </a:r>
            <a:r>
              <a:rPr lang="en-US" sz="1400" b="0" i="1" dirty="0">
                <a:solidFill>
                  <a:srgbClr val="000000"/>
                </a:solidFill>
                <a:effectLst/>
              </a:rPr>
              <a:t>every day</a:t>
            </a:r>
            <a:r>
              <a:rPr lang="en-US" sz="1400" b="0" i="0" dirty="0">
                <a:solidFill>
                  <a:srgbClr val="000000"/>
                </a:solidFill>
                <a:effectLst/>
              </a:rPr>
              <a:t>. I promise that as you ponder what you study, the windows of heaven will open, and you will receive answers to your own questions and direction for your own life. I promise that as you daily immerse yourself in the Book of Mormon, you can be immunized against the evils of the day, even the gripping plague of pornography and other mind-numbing addictions.</a:t>
            </a:r>
          </a:p>
          <a:p>
            <a:pPr algn="l" fontAlgn="base"/>
            <a:r>
              <a:rPr lang="en-US" sz="1400" b="0" i="0" dirty="0">
                <a:solidFill>
                  <a:srgbClr val="000000"/>
                </a:solidFill>
                <a:effectLst/>
              </a:rPr>
              <a:t>Whenever I hear anyone, including myself, say, “I know the Book of Mormon is true,” I want to exclaim, “That’s nice, but it is not enough!” We need to feel, deep in “the inmost part” of our hearts [</a:t>
            </a:r>
            <a:r>
              <a:rPr lang="en-US" sz="1400" b="0" i="0" u="none" strike="noStrike" dirty="0">
                <a:solidFill>
                  <a:srgbClr val="000000"/>
                </a:solidFill>
                <a:effectLst/>
              </a:rPr>
              <a:t>Alma 13:27</a:t>
            </a:r>
            <a:r>
              <a:rPr lang="en-US" sz="1400" b="0" i="0" dirty="0">
                <a:solidFill>
                  <a:srgbClr val="000000"/>
                </a:solidFill>
                <a:effectLst/>
              </a:rPr>
              <a:t>], that the Book of Mormon </a:t>
            </a:r>
            <a:r>
              <a:rPr lang="en-US" sz="1400" b="0" i="1" dirty="0">
                <a:solidFill>
                  <a:srgbClr val="000000"/>
                </a:solidFill>
                <a:effectLst/>
              </a:rPr>
              <a:t>is</a:t>
            </a:r>
            <a:r>
              <a:rPr lang="en-US" sz="1400" b="0" i="0" dirty="0">
                <a:solidFill>
                  <a:srgbClr val="000000"/>
                </a:solidFill>
                <a:effectLst/>
              </a:rPr>
              <a:t> unequivocally the word of God. We must feel it so deeply that we would never want to live even one day without it. (Russell M. Nelson, “</a:t>
            </a:r>
            <a:r>
              <a:rPr lang="en-US" sz="1400" b="0" i="0" u="none" strike="noStrike" dirty="0">
                <a:solidFill>
                  <a:srgbClr val="000000"/>
                </a:solidFill>
                <a:effectLst/>
              </a:rPr>
              <a:t>The Book of Mormon: What Would Your Life Be Like without It?</a:t>
            </a:r>
            <a:r>
              <a:rPr lang="en-US" sz="1400" b="0" i="0" dirty="0">
                <a:solidFill>
                  <a:srgbClr val="000000"/>
                </a:solidFill>
                <a:effectLst/>
              </a:rPr>
              <a:t>,” </a:t>
            </a:r>
            <a:r>
              <a:rPr lang="en-US" sz="1400" b="0" i="1" dirty="0">
                <a:solidFill>
                  <a:srgbClr val="000000"/>
                </a:solidFill>
                <a:effectLst/>
              </a:rPr>
              <a:t>Ensign </a:t>
            </a:r>
            <a:r>
              <a:rPr lang="en-US" sz="1400" b="0" i="0" dirty="0">
                <a:solidFill>
                  <a:srgbClr val="000000"/>
                </a:solidFill>
                <a:effectLst/>
              </a:rPr>
              <a:t>or </a:t>
            </a:r>
            <a:r>
              <a:rPr lang="en-US" sz="1400" b="0" i="1" dirty="0">
                <a:solidFill>
                  <a:srgbClr val="000000"/>
                </a:solidFill>
                <a:effectLst/>
              </a:rPr>
              <a:t>Liahona</a:t>
            </a:r>
            <a:r>
              <a:rPr lang="en-US" sz="1400" b="0" i="0" dirty="0">
                <a:solidFill>
                  <a:srgbClr val="000000"/>
                </a:solidFill>
                <a:effectLst/>
              </a:rPr>
              <a:t>, Nov. 2017, 62–63)</a:t>
            </a:r>
          </a:p>
        </p:txBody>
      </p:sp>
      <p:sp>
        <p:nvSpPr>
          <p:cNvPr id="5" name="TextBox 4">
            <a:extLst>
              <a:ext uri="{FF2B5EF4-FFF2-40B4-BE49-F238E27FC236}">
                <a16:creationId xmlns:a16="http://schemas.microsoft.com/office/drawing/2014/main" id="{98C2CC8C-12DF-B14C-754B-D5B3CC80AC62}"/>
              </a:ext>
            </a:extLst>
          </p:cNvPr>
          <p:cNvSpPr txBox="1"/>
          <p:nvPr/>
        </p:nvSpPr>
        <p:spPr>
          <a:xfrm>
            <a:off x="0" y="3323987"/>
            <a:ext cx="6106884" cy="3539430"/>
          </a:xfrm>
          <a:prstGeom prst="rect">
            <a:avLst/>
          </a:prstGeom>
          <a:noFill/>
          <a:ln>
            <a:solidFill>
              <a:schemeClr val="tx1"/>
            </a:solidFill>
          </a:ln>
        </p:spPr>
        <p:txBody>
          <a:bodyPr wrap="square">
            <a:spAutoFit/>
          </a:bodyPr>
          <a:lstStyle/>
          <a:p>
            <a:r>
              <a:rPr lang="en-US" sz="1600" b="1" i="0" dirty="0">
                <a:solidFill>
                  <a:srgbClr val="212225"/>
                </a:solidFill>
                <a:effectLst/>
              </a:rPr>
              <a:t>Blessings of Studying the Book of Mormon: </a:t>
            </a:r>
          </a:p>
          <a:p>
            <a:r>
              <a:rPr lang="en-US" sz="1600" b="0" i="0" dirty="0">
                <a:solidFill>
                  <a:srgbClr val="212225"/>
                </a:solidFill>
                <a:effectLst/>
              </a:rPr>
              <a:t>It is not just that the Book of Mormon teaches us truth, though it indeed does that. It is not just that the Book of Mormon bears testimony of Christ, though it indeed does that, too. But there is something more. There is a power in the book which will begin to flow into your lives the moment you begin a serious study of the book. You will find greater power to resist temptation. You will find the power to avoid deception. You will find the power to stay on the strait and narrow path. The scriptures are called “the words of life” [</a:t>
            </a:r>
            <a:r>
              <a:rPr lang="en-US" sz="1600" b="0" i="0" u="none" strike="noStrike" dirty="0">
                <a:effectLst/>
              </a:rPr>
              <a:t>Doctrine and Covenants 84:85</a:t>
            </a:r>
            <a:r>
              <a:rPr lang="en-US" sz="1600" b="0" i="0" dirty="0">
                <a:solidFill>
                  <a:srgbClr val="212225"/>
                </a:solidFill>
                <a:effectLst/>
              </a:rPr>
              <a:t>], and nowhere is that more true than it is of the Book of Mormon. When you begin to hunger and thirst after those words, you will find life in greater and greater abundance. (Ezra Taft Benson, “</a:t>
            </a:r>
            <a:r>
              <a:rPr lang="en-US" sz="1600" b="0" i="0" u="none" strike="noStrike" dirty="0">
                <a:effectLst/>
              </a:rPr>
              <a:t>The Book of Mormon—Keystone of Our Religion</a:t>
            </a:r>
            <a:r>
              <a:rPr lang="en-US" sz="1600" b="0" i="0" dirty="0">
                <a:solidFill>
                  <a:srgbClr val="212225"/>
                </a:solidFill>
                <a:effectLst/>
              </a:rPr>
              <a:t>,” </a:t>
            </a:r>
            <a:r>
              <a:rPr lang="en-US" sz="1600" b="0" i="1" dirty="0">
                <a:solidFill>
                  <a:srgbClr val="212225"/>
                </a:solidFill>
                <a:effectLst/>
              </a:rPr>
              <a:t>Ensign</a:t>
            </a:r>
            <a:r>
              <a:rPr lang="en-US" sz="1600" b="0" i="0" dirty="0">
                <a:solidFill>
                  <a:srgbClr val="212225"/>
                </a:solidFill>
                <a:effectLst/>
              </a:rPr>
              <a:t>, Nov. 1986, 7)</a:t>
            </a:r>
            <a:endParaRPr lang="en-US" sz="1600" dirty="0"/>
          </a:p>
        </p:txBody>
      </p:sp>
      <p:sp>
        <p:nvSpPr>
          <p:cNvPr id="7" name="TextBox 6">
            <a:extLst>
              <a:ext uri="{FF2B5EF4-FFF2-40B4-BE49-F238E27FC236}">
                <a16:creationId xmlns:a16="http://schemas.microsoft.com/office/drawing/2014/main" id="{898DB6A1-C14C-BF13-24DF-67CB5EDB7446}"/>
              </a:ext>
            </a:extLst>
          </p:cNvPr>
          <p:cNvSpPr txBox="1"/>
          <p:nvPr/>
        </p:nvSpPr>
        <p:spPr>
          <a:xfrm>
            <a:off x="6079672" y="0"/>
            <a:ext cx="6112328" cy="1938992"/>
          </a:xfrm>
          <a:prstGeom prst="rect">
            <a:avLst/>
          </a:prstGeom>
          <a:noFill/>
          <a:ln>
            <a:solidFill>
              <a:schemeClr val="tx1"/>
            </a:solidFill>
          </a:ln>
        </p:spPr>
        <p:txBody>
          <a:bodyPr wrap="square">
            <a:spAutoFit/>
          </a:bodyPr>
          <a:lstStyle/>
          <a:p>
            <a:r>
              <a:rPr lang="en-US" sz="1200" b="1" i="0" dirty="0">
                <a:solidFill>
                  <a:srgbClr val="212225"/>
                </a:solidFill>
                <a:effectLst/>
              </a:rPr>
              <a:t>A Challenge:</a:t>
            </a:r>
          </a:p>
          <a:p>
            <a:r>
              <a:rPr lang="en-US" sz="1200" dirty="0">
                <a:solidFill>
                  <a:srgbClr val="212225"/>
                </a:solidFill>
              </a:rPr>
              <a:t>I</a:t>
            </a:r>
            <a:r>
              <a:rPr lang="en-US" sz="1200" b="0" i="0" dirty="0">
                <a:solidFill>
                  <a:srgbClr val="212225"/>
                </a:solidFill>
                <a:effectLst/>
              </a:rPr>
              <a:t>n order to help the Book of Mormon become the keystone of your testimony, I offer you a challenge. I recently learned that many young people spend an average of seven hours a day looking at TV, computer, and smartphone screens. With this in mind, would you make a small change? Will you replace some of that daily screen time—particularly that devoted to social media, the internet, gaming, or television—with reading the Book of Mormon? If the studies I referred to are accurate, you could easily find time for daily study of the Book of Mormon even if for only 10 minutes a day. And you can study in a way that allows you to enjoy it and understand it—either on your device or in book form. (Gary E. Stevenson, “</a:t>
            </a:r>
            <a:r>
              <a:rPr lang="en-US" sz="1200" b="0" i="0" u="none" strike="noStrike" dirty="0">
                <a:effectLst/>
              </a:rPr>
              <a:t>Look to the Book, Look to the Lord</a:t>
            </a:r>
            <a:r>
              <a:rPr lang="en-US" sz="1200" b="0" i="0" dirty="0">
                <a:solidFill>
                  <a:srgbClr val="212225"/>
                </a:solidFill>
                <a:effectLst/>
              </a:rPr>
              <a:t>,” </a:t>
            </a:r>
            <a:r>
              <a:rPr lang="en-US" sz="1200" b="0" i="1" dirty="0">
                <a:solidFill>
                  <a:srgbClr val="212225"/>
                </a:solidFill>
                <a:effectLst/>
              </a:rPr>
              <a:t>Ensign</a:t>
            </a:r>
            <a:r>
              <a:rPr lang="en-US" sz="1200" b="0" i="0" dirty="0">
                <a:solidFill>
                  <a:srgbClr val="212225"/>
                </a:solidFill>
                <a:effectLst/>
              </a:rPr>
              <a:t> or </a:t>
            </a:r>
            <a:r>
              <a:rPr lang="en-US" sz="1200" b="0" i="1" dirty="0">
                <a:solidFill>
                  <a:srgbClr val="212225"/>
                </a:solidFill>
                <a:effectLst/>
              </a:rPr>
              <a:t>Liahona</a:t>
            </a:r>
            <a:r>
              <a:rPr lang="en-US" sz="1200" b="0" i="0" dirty="0">
                <a:solidFill>
                  <a:srgbClr val="212225"/>
                </a:solidFill>
                <a:effectLst/>
              </a:rPr>
              <a:t>, Nov. 2016, 46)</a:t>
            </a:r>
            <a:endParaRPr lang="en-US" sz="1200" dirty="0"/>
          </a:p>
        </p:txBody>
      </p:sp>
      <p:sp>
        <p:nvSpPr>
          <p:cNvPr id="9" name="TextBox 8">
            <a:extLst>
              <a:ext uri="{FF2B5EF4-FFF2-40B4-BE49-F238E27FC236}">
                <a16:creationId xmlns:a16="http://schemas.microsoft.com/office/drawing/2014/main" id="{F340CFE9-8940-872F-8469-91D0C3C1E825}"/>
              </a:ext>
            </a:extLst>
          </p:cNvPr>
          <p:cNvSpPr txBox="1"/>
          <p:nvPr/>
        </p:nvSpPr>
        <p:spPr>
          <a:xfrm>
            <a:off x="6106884" y="1938992"/>
            <a:ext cx="6057904" cy="2308324"/>
          </a:xfrm>
          <a:prstGeom prst="rect">
            <a:avLst/>
          </a:prstGeom>
          <a:noFill/>
          <a:ln>
            <a:solidFill>
              <a:schemeClr val="tx1"/>
            </a:solidFill>
          </a:ln>
        </p:spPr>
        <p:txBody>
          <a:bodyPr wrap="square">
            <a:spAutoFit/>
          </a:bodyPr>
          <a:lstStyle/>
          <a:p>
            <a:pPr algn="l" fontAlgn="base"/>
            <a:r>
              <a:rPr lang="en-US" sz="1200" b="1" i="0" dirty="0">
                <a:solidFill>
                  <a:srgbClr val="000000"/>
                </a:solidFill>
                <a:effectLst/>
              </a:rPr>
              <a:t>Historical Events:</a:t>
            </a:r>
          </a:p>
          <a:p>
            <a:pPr algn="l" fontAlgn="base"/>
            <a:r>
              <a:rPr lang="en-US" sz="1200" b="0" i="0" dirty="0">
                <a:solidFill>
                  <a:srgbClr val="000000"/>
                </a:solidFill>
                <a:effectLst/>
              </a:rPr>
              <a:t>After Joseph Smith had completed translating the Book of Mormon, he still had to find a publisher. This was not easy. The complexity of this lengthy manuscript and the cost of printing and binding thousands of copies were intimidating. Joseph first approached E. B. Grandin, a Palmyra printer, who refused. He then sought another printer in Palmyra, who also turned him down. He traveled to Rochester, 25 miles (40 km) away, and approached the most prominent publisher in western New York, who also turned him down. Another Rochester publisher was willing, but circumstances made this alternative unacceptable.</a:t>
            </a:r>
          </a:p>
          <a:p>
            <a:pPr algn="l" fontAlgn="base"/>
            <a:r>
              <a:rPr lang="en-US" sz="1200" b="0" i="0" dirty="0">
                <a:solidFill>
                  <a:srgbClr val="000000"/>
                </a:solidFill>
                <a:effectLst/>
              </a:rPr>
              <a:t>Weeks had passed, and Joseph must have been bewildered at the opposition to accomplishing his divine mandate. The Lord did not make it easy, but He did make it possible. Joseph’s fifth attempt, a second approach to the Palmyra publisher Grandin, was successful. (Dallin H. Oaks, “</a:t>
            </a:r>
            <a:r>
              <a:rPr lang="en-US" sz="1200" b="0" i="0" u="none" strike="noStrike" dirty="0">
                <a:solidFill>
                  <a:srgbClr val="000000"/>
                </a:solidFill>
                <a:effectLst/>
              </a:rPr>
              <a:t>Opposition in All Things</a:t>
            </a:r>
            <a:r>
              <a:rPr lang="en-US" sz="1200" b="0" i="0" dirty="0">
                <a:solidFill>
                  <a:srgbClr val="000000"/>
                </a:solidFill>
                <a:effectLst/>
              </a:rPr>
              <a:t>,” </a:t>
            </a:r>
            <a:r>
              <a:rPr lang="en-US" sz="1200" b="0" i="1" dirty="0">
                <a:solidFill>
                  <a:srgbClr val="000000"/>
                </a:solidFill>
                <a:effectLst/>
              </a:rPr>
              <a:t>Ensign</a:t>
            </a:r>
            <a:r>
              <a:rPr lang="en-US" sz="1200" b="0" i="0" dirty="0">
                <a:solidFill>
                  <a:srgbClr val="000000"/>
                </a:solidFill>
                <a:effectLst/>
              </a:rPr>
              <a:t> or </a:t>
            </a:r>
            <a:r>
              <a:rPr lang="en-US" sz="1200" b="0" i="1" dirty="0">
                <a:solidFill>
                  <a:srgbClr val="000000"/>
                </a:solidFill>
                <a:effectLst/>
              </a:rPr>
              <a:t>Liahona</a:t>
            </a:r>
            <a:r>
              <a:rPr lang="en-US" sz="1200" b="0" i="0" dirty="0">
                <a:solidFill>
                  <a:srgbClr val="000000"/>
                </a:solidFill>
                <a:effectLst/>
              </a:rPr>
              <a:t>, May 2016, 116)</a:t>
            </a:r>
          </a:p>
        </p:txBody>
      </p:sp>
      <p:sp>
        <p:nvSpPr>
          <p:cNvPr id="11" name="TextBox 10">
            <a:extLst>
              <a:ext uri="{FF2B5EF4-FFF2-40B4-BE49-F238E27FC236}">
                <a16:creationId xmlns:a16="http://schemas.microsoft.com/office/drawing/2014/main" id="{196F8604-6509-A785-4F10-E6F7134560A8}"/>
              </a:ext>
            </a:extLst>
          </p:cNvPr>
          <p:cNvSpPr txBox="1"/>
          <p:nvPr/>
        </p:nvSpPr>
        <p:spPr>
          <a:xfrm>
            <a:off x="6096000" y="4247316"/>
            <a:ext cx="6119812" cy="2308324"/>
          </a:xfrm>
          <a:prstGeom prst="rect">
            <a:avLst/>
          </a:prstGeom>
          <a:noFill/>
          <a:ln>
            <a:solidFill>
              <a:schemeClr val="tx1"/>
            </a:solidFill>
          </a:ln>
        </p:spPr>
        <p:txBody>
          <a:bodyPr wrap="square">
            <a:spAutoFit/>
          </a:bodyPr>
          <a:lstStyle/>
          <a:p>
            <a:r>
              <a:rPr lang="en-US" sz="1200" b="1" dirty="0">
                <a:effectLst/>
              </a:rPr>
              <a:t>Translation:</a:t>
            </a:r>
          </a:p>
          <a:p>
            <a:r>
              <a:rPr lang="en-US" sz="1200" b="0" dirty="0">
                <a:effectLst/>
              </a:rPr>
              <a:t>The translation process of the Book of Mormon was also a miracle. This sacred ancient record was not “translated” in the traditional way that scholars would translate ancient texts by learning an ancient language. We ought to look at the process more like a “revelation” with the aid of physical instruments provided by the Lord, as opposed to a “translation” by one with knowledge of languages. Joseph Smith declared that through God’s power he “translated the Book of Mormon from [hieroglyphs], the knowledge of which was lost to the world, in which wonderful event [he] stood alone, an unlearned youth, to combat the worldly wisdom and multiplied ignorance of eighteen centuries, with a new revelation.” The Lord’s help in the translation of the plates—or revelation, so to speak—is also evident when considering the miraculously short time Joseph Smith took to translate them. (</a:t>
            </a:r>
            <a:r>
              <a:rPr lang="en-US" sz="1200" b="0" dirty="0" err="1">
                <a:effectLst/>
              </a:rPr>
              <a:t>Ulisses</a:t>
            </a:r>
            <a:r>
              <a:rPr lang="en-US" sz="1200" b="0" dirty="0">
                <a:effectLst/>
              </a:rPr>
              <a:t> Soares, “</a:t>
            </a:r>
            <a:r>
              <a:rPr lang="en-US" sz="1200" b="0" strike="noStrike" dirty="0">
                <a:effectLst/>
              </a:rPr>
              <a:t>The Coming Forth of the Book of Mormon</a:t>
            </a:r>
            <a:r>
              <a:rPr lang="en-US" sz="1200" b="0" dirty="0">
                <a:effectLst/>
              </a:rPr>
              <a:t>,” Ensign or Liahona, May 2020, 33)</a:t>
            </a:r>
            <a:endParaRPr lang="en-US" sz="1200" dirty="0"/>
          </a:p>
        </p:txBody>
      </p:sp>
    </p:spTree>
    <p:extLst>
      <p:ext uri="{BB962C8B-B14F-4D97-AF65-F5344CB8AC3E}">
        <p14:creationId xmlns:p14="http://schemas.microsoft.com/office/powerpoint/2010/main" val="961745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5153" y="0"/>
            <a:ext cx="6042517" cy="6853430"/>
            <a:chOff x="215153" y="0"/>
            <a:chExt cx="6042517" cy="6853430"/>
          </a:xfrm>
        </p:grpSpPr>
        <p:pic>
          <p:nvPicPr>
            <p:cNvPr id="2" name="Picture 1"/>
            <p:cNvPicPr>
              <a:picLocks noChangeAspect="1"/>
            </p:cNvPicPr>
            <p:nvPr/>
          </p:nvPicPr>
          <p:blipFill rotWithShape="1">
            <a:blip r:embed="rId2"/>
            <a:srcRect l="22647" t="21781" r="53456" b="45549"/>
            <a:stretch/>
          </p:blipFill>
          <p:spPr>
            <a:xfrm>
              <a:off x="215153" y="0"/>
              <a:ext cx="5230905" cy="4020670"/>
            </a:xfrm>
            <a:prstGeom prst="rect">
              <a:avLst/>
            </a:prstGeom>
          </p:spPr>
        </p:pic>
        <p:grpSp>
          <p:nvGrpSpPr>
            <p:cNvPr id="4" name="Group 3"/>
            <p:cNvGrpSpPr/>
            <p:nvPr/>
          </p:nvGrpSpPr>
          <p:grpSpPr>
            <a:xfrm>
              <a:off x="363071" y="3872753"/>
              <a:ext cx="5894599" cy="2862322"/>
              <a:chOff x="363071" y="3872753"/>
              <a:chExt cx="5894599" cy="2862322"/>
            </a:xfrm>
          </p:grpSpPr>
          <p:sp>
            <p:nvSpPr>
              <p:cNvPr id="5" name="TextBox 4"/>
              <p:cNvSpPr txBox="1"/>
              <p:nvPr/>
            </p:nvSpPr>
            <p:spPr>
              <a:xfrm>
                <a:off x="363071" y="3872753"/>
                <a:ext cx="2662518" cy="2862322"/>
              </a:xfrm>
              <a:prstGeom prst="rect">
                <a:avLst/>
              </a:prstGeom>
              <a:noFill/>
            </p:spPr>
            <p:txBody>
              <a:bodyPr wrap="square" rtlCol="0">
                <a:spAutoFit/>
              </a:bodyPr>
              <a:lstStyle/>
              <a:p>
                <a:r>
                  <a:rPr lang="en-US" b="1" dirty="0"/>
                  <a:t>Across</a:t>
                </a:r>
              </a:p>
              <a:p>
                <a:endParaRPr lang="en-US" dirty="0"/>
              </a:p>
              <a:p>
                <a:r>
                  <a:rPr lang="en-US" dirty="0"/>
                  <a:t>3. One who leads</a:t>
                </a:r>
              </a:p>
              <a:p>
                <a:r>
                  <a:rPr lang="en-US" dirty="0"/>
                  <a:t>7. One who negotiates</a:t>
                </a:r>
              </a:p>
              <a:p>
                <a:r>
                  <a:rPr lang="en-US" dirty="0"/>
                  <a:t>9. One who comes to save</a:t>
                </a:r>
              </a:p>
              <a:p>
                <a:r>
                  <a:rPr lang="en-US" dirty="0"/>
                  <a:t>10. One who guides</a:t>
                </a:r>
              </a:p>
              <a:p>
                <a:r>
                  <a:rPr lang="en-US" dirty="0"/>
                  <a:t>11. One who comes</a:t>
                </a:r>
              </a:p>
              <a:p>
                <a:r>
                  <a:rPr lang="en-US" dirty="0"/>
                  <a:t>12. One who saves</a:t>
                </a:r>
              </a:p>
              <a:p>
                <a:r>
                  <a:rPr lang="en-US" dirty="0"/>
                  <a:t>13. Name of Christ</a:t>
                </a:r>
              </a:p>
              <a:p>
                <a:r>
                  <a:rPr lang="en-US" dirty="0"/>
                  <a:t>14. One who forgives</a:t>
                </a:r>
              </a:p>
            </p:txBody>
          </p:sp>
          <p:sp>
            <p:nvSpPr>
              <p:cNvPr id="6" name="TextBox 5"/>
              <p:cNvSpPr txBox="1"/>
              <p:nvPr/>
            </p:nvSpPr>
            <p:spPr>
              <a:xfrm>
                <a:off x="3196224" y="3886200"/>
                <a:ext cx="3061446" cy="2308324"/>
              </a:xfrm>
              <a:prstGeom prst="rect">
                <a:avLst/>
              </a:prstGeom>
              <a:noFill/>
            </p:spPr>
            <p:txBody>
              <a:bodyPr wrap="square" rtlCol="0">
                <a:spAutoFit/>
              </a:bodyPr>
              <a:lstStyle/>
              <a:p>
                <a:r>
                  <a:rPr lang="en-US" b="1" dirty="0"/>
                  <a:t>Down</a:t>
                </a:r>
              </a:p>
              <a:p>
                <a:endParaRPr lang="en-US" b="1" dirty="0"/>
              </a:p>
              <a:p>
                <a:pPr marL="342900" indent="-342900">
                  <a:buAutoNum type="arabicPeriod"/>
                </a:pPr>
                <a:r>
                  <a:rPr lang="en-US" dirty="0"/>
                  <a:t>Glory of God</a:t>
                </a:r>
              </a:p>
              <a:p>
                <a:pPr marL="342900" indent="-342900">
                  <a:buAutoNum type="arabicPeriod"/>
                </a:pPr>
                <a:r>
                  <a:rPr lang="en-US" dirty="0"/>
                  <a:t>Anointed One</a:t>
                </a:r>
              </a:p>
              <a:p>
                <a:pPr marL="342900" indent="-342900">
                  <a:buAutoNum type="arabicPeriod" startAt="4"/>
                </a:pPr>
                <a:r>
                  <a:rPr lang="en-US" dirty="0"/>
                  <a:t>One who protects</a:t>
                </a:r>
              </a:p>
              <a:p>
                <a:pPr marL="342900" indent="-342900">
                  <a:buAutoNum type="arabicPeriod" startAt="4"/>
                </a:pPr>
                <a:r>
                  <a:rPr lang="en-US" dirty="0"/>
                  <a:t>Meaning “God is with us”</a:t>
                </a:r>
              </a:p>
              <a:p>
                <a:r>
                  <a:rPr lang="en-US" dirty="0"/>
                  <a:t>6.  One who makes peace</a:t>
                </a:r>
              </a:p>
              <a:p>
                <a:r>
                  <a:rPr lang="en-US" dirty="0"/>
                  <a:t>8.  One who supports</a:t>
                </a:r>
              </a:p>
            </p:txBody>
          </p:sp>
        </p:grpSp>
        <p:sp>
          <p:nvSpPr>
            <p:cNvPr id="7" name="TextBox 6"/>
            <p:cNvSpPr txBox="1"/>
            <p:nvPr/>
          </p:nvSpPr>
          <p:spPr>
            <a:xfrm>
              <a:off x="2702859" y="6083989"/>
              <a:ext cx="3254188" cy="769441"/>
            </a:xfrm>
            <a:prstGeom prst="rect">
              <a:avLst/>
            </a:prstGeom>
            <a:noFill/>
          </p:spPr>
          <p:txBody>
            <a:bodyPr wrap="square" rtlCol="0">
              <a:spAutoFit/>
            </a:bodyPr>
            <a:lstStyle/>
            <a:p>
              <a:r>
                <a:rPr lang="en-US" sz="1100" dirty="0"/>
                <a:t>Word Bank:</a:t>
              </a:r>
            </a:p>
            <a:p>
              <a:r>
                <a:rPr lang="en-US" sz="1100" dirty="0"/>
                <a:t>Shepherd, Savior, Redeemer, Protector, Peacemaker, Mediator, Lord, Jesus, Emmanuel, Deliverer, Counselor, Christ, Bridegroom, Advocate</a:t>
              </a:r>
            </a:p>
          </p:txBody>
        </p:sp>
      </p:grpSp>
      <p:grpSp>
        <p:nvGrpSpPr>
          <p:cNvPr id="9" name="Group 8"/>
          <p:cNvGrpSpPr/>
          <p:nvPr/>
        </p:nvGrpSpPr>
        <p:grpSpPr>
          <a:xfrm>
            <a:off x="6284564" y="4570"/>
            <a:ext cx="6042517" cy="6853430"/>
            <a:chOff x="215153" y="0"/>
            <a:chExt cx="6042517" cy="6853430"/>
          </a:xfrm>
        </p:grpSpPr>
        <p:pic>
          <p:nvPicPr>
            <p:cNvPr id="10" name="Picture 9"/>
            <p:cNvPicPr>
              <a:picLocks noChangeAspect="1"/>
            </p:cNvPicPr>
            <p:nvPr/>
          </p:nvPicPr>
          <p:blipFill rotWithShape="1">
            <a:blip r:embed="rId2"/>
            <a:srcRect l="22647" t="21781" r="53456" b="45549"/>
            <a:stretch/>
          </p:blipFill>
          <p:spPr>
            <a:xfrm>
              <a:off x="215153" y="0"/>
              <a:ext cx="5230905" cy="4020670"/>
            </a:xfrm>
            <a:prstGeom prst="rect">
              <a:avLst/>
            </a:prstGeom>
          </p:spPr>
        </p:pic>
        <p:grpSp>
          <p:nvGrpSpPr>
            <p:cNvPr id="11" name="Group 10"/>
            <p:cNvGrpSpPr/>
            <p:nvPr/>
          </p:nvGrpSpPr>
          <p:grpSpPr>
            <a:xfrm>
              <a:off x="363071" y="3872753"/>
              <a:ext cx="5894599" cy="2862322"/>
              <a:chOff x="363071" y="3872753"/>
              <a:chExt cx="5894599" cy="2862322"/>
            </a:xfrm>
          </p:grpSpPr>
          <p:sp>
            <p:nvSpPr>
              <p:cNvPr id="13" name="TextBox 12"/>
              <p:cNvSpPr txBox="1"/>
              <p:nvPr/>
            </p:nvSpPr>
            <p:spPr>
              <a:xfrm>
                <a:off x="363071" y="3872753"/>
                <a:ext cx="2662518" cy="2862322"/>
              </a:xfrm>
              <a:prstGeom prst="rect">
                <a:avLst/>
              </a:prstGeom>
              <a:noFill/>
            </p:spPr>
            <p:txBody>
              <a:bodyPr wrap="square" rtlCol="0">
                <a:spAutoFit/>
              </a:bodyPr>
              <a:lstStyle/>
              <a:p>
                <a:r>
                  <a:rPr lang="en-US" b="1" dirty="0"/>
                  <a:t>Across</a:t>
                </a:r>
              </a:p>
              <a:p>
                <a:endParaRPr lang="en-US" dirty="0"/>
              </a:p>
              <a:p>
                <a:r>
                  <a:rPr lang="en-US" dirty="0"/>
                  <a:t>3. One who leads</a:t>
                </a:r>
              </a:p>
              <a:p>
                <a:r>
                  <a:rPr lang="en-US" dirty="0"/>
                  <a:t>7. One who negotiates</a:t>
                </a:r>
              </a:p>
              <a:p>
                <a:r>
                  <a:rPr lang="en-US" dirty="0"/>
                  <a:t>9. One who comes to save</a:t>
                </a:r>
              </a:p>
              <a:p>
                <a:r>
                  <a:rPr lang="en-US" dirty="0"/>
                  <a:t>10. One who guides</a:t>
                </a:r>
              </a:p>
              <a:p>
                <a:r>
                  <a:rPr lang="en-US" dirty="0"/>
                  <a:t>11. One who comes</a:t>
                </a:r>
              </a:p>
              <a:p>
                <a:r>
                  <a:rPr lang="en-US" dirty="0"/>
                  <a:t>12. One who saves</a:t>
                </a:r>
              </a:p>
              <a:p>
                <a:r>
                  <a:rPr lang="en-US" dirty="0"/>
                  <a:t>13. Name of Christ</a:t>
                </a:r>
              </a:p>
              <a:p>
                <a:r>
                  <a:rPr lang="en-US" dirty="0"/>
                  <a:t>14. One who forgives</a:t>
                </a:r>
              </a:p>
            </p:txBody>
          </p:sp>
          <p:sp>
            <p:nvSpPr>
              <p:cNvPr id="14" name="TextBox 13"/>
              <p:cNvSpPr txBox="1"/>
              <p:nvPr/>
            </p:nvSpPr>
            <p:spPr>
              <a:xfrm>
                <a:off x="3196224" y="3886200"/>
                <a:ext cx="3061446" cy="2308324"/>
              </a:xfrm>
              <a:prstGeom prst="rect">
                <a:avLst/>
              </a:prstGeom>
              <a:noFill/>
            </p:spPr>
            <p:txBody>
              <a:bodyPr wrap="square" rtlCol="0">
                <a:spAutoFit/>
              </a:bodyPr>
              <a:lstStyle/>
              <a:p>
                <a:r>
                  <a:rPr lang="en-US" b="1" dirty="0"/>
                  <a:t>Down</a:t>
                </a:r>
              </a:p>
              <a:p>
                <a:endParaRPr lang="en-US" b="1" dirty="0"/>
              </a:p>
              <a:p>
                <a:pPr marL="342900" indent="-342900">
                  <a:buAutoNum type="arabicPeriod"/>
                </a:pPr>
                <a:r>
                  <a:rPr lang="en-US" dirty="0"/>
                  <a:t>Glory of God</a:t>
                </a:r>
              </a:p>
              <a:p>
                <a:pPr marL="342900" indent="-342900">
                  <a:buAutoNum type="arabicPeriod"/>
                </a:pPr>
                <a:r>
                  <a:rPr lang="en-US" dirty="0"/>
                  <a:t>Anointed One</a:t>
                </a:r>
              </a:p>
              <a:p>
                <a:pPr marL="342900" indent="-342900">
                  <a:buAutoNum type="arabicPeriod" startAt="4"/>
                </a:pPr>
                <a:r>
                  <a:rPr lang="en-US" dirty="0"/>
                  <a:t>One who protects</a:t>
                </a:r>
              </a:p>
              <a:p>
                <a:pPr marL="342900" indent="-342900">
                  <a:buAutoNum type="arabicPeriod" startAt="4"/>
                </a:pPr>
                <a:r>
                  <a:rPr lang="en-US" dirty="0"/>
                  <a:t>Meaning “God is with us”</a:t>
                </a:r>
              </a:p>
              <a:p>
                <a:r>
                  <a:rPr lang="en-US" dirty="0"/>
                  <a:t>6.  One who makes peace</a:t>
                </a:r>
              </a:p>
              <a:p>
                <a:r>
                  <a:rPr lang="en-US" dirty="0"/>
                  <a:t>8.  One who supports</a:t>
                </a:r>
              </a:p>
            </p:txBody>
          </p:sp>
        </p:grpSp>
        <p:sp>
          <p:nvSpPr>
            <p:cNvPr id="12" name="TextBox 11"/>
            <p:cNvSpPr txBox="1"/>
            <p:nvPr/>
          </p:nvSpPr>
          <p:spPr>
            <a:xfrm>
              <a:off x="2702859" y="6083989"/>
              <a:ext cx="3254188" cy="769441"/>
            </a:xfrm>
            <a:prstGeom prst="rect">
              <a:avLst/>
            </a:prstGeom>
            <a:noFill/>
          </p:spPr>
          <p:txBody>
            <a:bodyPr wrap="square" rtlCol="0">
              <a:spAutoFit/>
            </a:bodyPr>
            <a:lstStyle/>
            <a:p>
              <a:r>
                <a:rPr lang="en-US" sz="1100" dirty="0"/>
                <a:t>Word Bank:</a:t>
              </a:r>
            </a:p>
            <a:p>
              <a:r>
                <a:rPr lang="en-US" sz="1100" dirty="0"/>
                <a:t>Shepherd, Savior, Redeemer, Protector, Peacemaker, Mediator, Lord, Jesus, Emmanuel, Deliverer, Counselor, Christ, Bridegroom, Advocate</a:t>
              </a:r>
            </a:p>
          </p:txBody>
        </p:sp>
      </p:grpSp>
      <p:cxnSp>
        <p:nvCxnSpPr>
          <p:cNvPr id="16" name="Straight Connector 15"/>
          <p:cNvCxnSpPr/>
          <p:nvPr/>
        </p:nvCxnSpPr>
        <p:spPr>
          <a:xfrm>
            <a:off x="6091518" y="0"/>
            <a:ext cx="0" cy="6858000"/>
          </a:xfrm>
          <a:prstGeom prst="line">
            <a:avLst/>
          </a:prstGeom>
          <a:ln>
            <a:solidFill>
              <a:schemeClr val="bg1">
                <a:lumMod val="95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370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C9C27B-379C-452E-95CE-7F24D12E279B}"/>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D097582-BC80-9A29-5053-D3D26C4CE28F}"/>
              </a:ext>
            </a:extLst>
          </p:cNvPr>
          <p:cNvSpPr txBox="1"/>
          <p:nvPr/>
        </p:nvSpPr>
        <p:spPr>
          <a:xfrm>
            <a:off x="636518" y="560249"/>
            <a:ext cx="3937756" cy="2308324"/>
          </a:xfrm>
          <a:prstGeom prst="rect">
            <a:avLst/>
          </a:prstGeom>
          <a:noFill/>
        </p:spPr>
        <p:txBody>
          <a:bodyPr wrap="square" rtlCol="0">
            <a:spAutoFit/>
          </a:bodyPr>
          <a:lstStyle/>
          <a:p>
            <a:pPr algn="ctr"/>
            <a:r>
              <a:rPr lang="en-US" sz="4800" b="1" dirty="0">
                <a:solidFill>
                  <a:schemeClr val="bg1"/>
                </a:solidFill>
                <a:latin typeface="Californian FB" pitchFamily="18" charset="0"/>
              </a:rPr>
              <a:t>Acquiring Spiritual Knowledge</a:t>
            </a:r>
          </a:p>
        </p:txBody>
      </p:sp>
      <p:sp>
        <p:nvSpPr>
          <p:cNvPr id="5" name="TextBox 4">
            <a:extLst>
              <a:ext uri="{FF2B5EF4-FFF2-40B4-BE49-F238E27FC236}">
                <a16:creationId xmlns:a16="http://schemas.microsoft.com/office/drawing/2014/main" id="{2CB949E6-8C83-9EE2-A534-A2D453E6335C}"/>
              </a:ext>
            </a:extLst>
          </p:cNvPr>
          <p:cNvSpPr txBox="1"/>
          <p:nvPr/>
        </p:nvSpPr>
        <p:spPr>
          <a:xfrm>
            <a:off x="5183981" y="4050446"/>
            <a:ext cx="6100762" cy="1569660"/>
          </a:xfrm>
          <a:prstGeom prst="rect">
            <a:avLst/>
          </a:prstGeom>
          <a:noFill/>
        </p:spPr>
        <p:txBody>
          <a:bodyPr wrap="square">
            <a:spAutoFit/>
          </a:bodyPr>
          <a:lstStyle/>
          <a:p>
            <a:r>
              <a:rPr lang="en-US" sz="2400" b="1" i="0" dirty="0">
                <a:solidFill>
                  <a:schemeClr val="bg1"/>
                </a:solidFill>
                <a:effectLst/>
                <a:latin typeface="Abadi" panose="020B0604020104020204" pitchFamily="34" charset="0"/>
              </a:rPr>
              <a:t>To examine doctrinal concepts, questions, and social issues with an eternal perspective, we consider them in the context of the plan of salvation and the teachings of the Savior.</a:t>
            </a:r>
            <a:endParaRPr lang="en-US" sz="2400" dirty="0">
              <a:solidFill>
                <a:schemeClr val="bg1"/>
              </a:solidFill>
              <a:latin typeface="Abadi" panose="020B0604020104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C9C27B-379C-452E-95CE-7F24D12E279B}"/>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
          <p:cNvGrpSpPr/>
          <p:nvPr/>
        </p:nvGrpSpPr>
        <p:grpSpPr>
          <a:xfrm>
            <a:off x="3581400" y="152400"/>
            <a:ext cx="4953000" cy="6553200"/>
            <a:chOff x="152400" y="152400"/>
            <a:chExt cx="4953000" cy="6553200"/>
          </a:xfrm>
        </p:grpSpPr>
        <p:sp>
          <p:nvSpPr>
            <p:cNvPr id="9" name="Rounded Rectangle 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4800" y="1143000"/>
              <a:ext cx="4495800" cy="4401205"/>
            </a:xfrm>
            <a:prstGeom prst="rect">
              <a:avLst/>
            </a:prstGeom>
            <a:noFill/>
          </p:spPr>
          <p:txBody>
            <a:bodyPr wrap="square" rtlCol="0">
              <a:spAutoFit/>
            </a:bodyPr>
            <a:lstStyle/>
            <a:p>
              <a:r>
                <a:rPr lang="en-US" sz="2800" dirty="0">
                  <a:solidFill>
                    <a:srgbClr val="FFC000"/>
                  </a:solidFill>
                  <a:latin typeface="Californian FB" pitchFamily="18" charset="0"/>
                </a:rPr>
                <a:t>“The goal of gospel teaching… is not to ‘pour information’ into the minds of class members. … The aim is to inspire the individual to think about, feel about, and then do something about living gospel principles.”</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*Pres. Thomas S. Monson</a:t>
              </a:r>
            </a:p>
          </p:txBody>
        </p:sp>
      </p:grpSp>
      <p:pic>
        <p:nvPicPr>
          <p:cNvPr id="8" name="Picture 7" descr="President monson1.jpg"/>
          <p:cNvPicPr>
            <a:picLocks noChangeAspect="1"/>
          </p:cNvPicPr>
          <p:nvPr/>
        </p:nvPicPr>
        <p:blipFill>
          <a:blip r:embed="rId2" cstate="print"/>
          <a:stretch>
            <a:fillRect/>
          </a:stretch>
        </p:blipFill>
        <p:spPr>
          <a:xfrm>
            <a:off x="1752600" y="2133601"/>
            <a:ext cx="1703880" cy="2257425"/>
          </a:xfrm>
          <a:prstGeom prst="rect">
            <a:avLst/>
          </a:prstGeom>
        </p:spPr>
      </p:pic>
    </p:spTree>
    <p:extLst>
      <p:ext uri="{BB962C8B-B14F-4D97-AF65-F5344CB8AC3E}">
        <p14:creationId xmlns:p14="http://schemas.microsoft.com/office/powerpoint/2010/main" val="338092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C9C27B-379C-452E-95CE-7F24D12E279B}"/>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
          <p:cNvGrpSpPr/>
          <p:nvPr/>
        </p:nvGrpSpPr>
        <p:grpSpPr>
          <a:xfrm>
            <a:off x="1027043" y="152400"/>
            <a:ext cx="10581861" cy="6553200"/>
            <a:chOff x="-5115339" y="152400"/>
            <a:chExt cx="10220739" cy="6553200"/>
          </a:xfrm>
        </p:grpSpPr>
        <p:sp>
          <p:nvSpPr>
            <p:cNvPr id="9" name="Rounded Rectangle 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15339" y="1674674"/>
              <a:ext cx="3803374" cy="2308324"/>
            </a:xfrm>
            <a:prstGeom prst="rect">
              <a:avLst/>
            </a:prstGeom>
            <a:noFill/>
          </p:spPr>
          <p:txBody>
            <a:bodyPr wrap="square" rtlCol="0">
              <a:spAutoFit/>
            </a:bodyPr>
            <a:lstStyle/>
            <a:p>
              <a:pPr algn="ctr"/>
              <a:r>
                <a:rPr lang="en-US" sz="4800" b="1" dirty="0">
                  <a:solidFill>
                    <a:schemeClr val="bg1"/>
                  </a:solidFill>
                  <a:latin typeface="Californian FB" pitchFamily="18" charset="0"/>
                </a:rPr>
                <a:t>Why Do We Read the Scriptures?</a:t>
              </a:r>
            </a:p>
          </p:txBody>
        </p:sp>
      </p:grpSp>
      <p:sp>
        <p:nvSpPr>
          <p:cNvPr id="3" name="TextBox 2">
            <a:extLst>
              <a:ext uri="{FF2B5EF4-FFF2-40B4-BE49-F238E27FC236}">
                <a16:creationId xmlns:a16="http://schemas.microsoft.com/office/drawing/2014/main" id="{A116D339-B703-4895-842C-AE67F5CEB9E9}"/>
              </a:ext>
            </a:extLst>
          </p:cNvPr>
          <p:cNvSpPr txBox="1"/>
          <p:nvPr/>
        </p:nvSpPr>
        <p:spPr>
          <a:xfrm>
            <a:off x="6447182" y="785192"/>
            <a:ext cx="4870175" cy="646331"/>
          </a:xfrm>
          <a:prstGeom prst="rect">
            <a:avLst/>
          </a:prstGeom>
          <a:noFill/>
        </p:spPr>
        <p:txBody>
          <a:bodyPr wrap="square" rtlCol="0">
            <a:spAutoFit/>
          </a:bodyPr>
          <a:lstStyle/>
          <a:p>
            <a:r>
              <a:rPr lang="en-US" sz="3600" dirty="0">
                <a:solidFill>
                  <a:srgbClr val="FFC000"/>
                </a:solidFill>
              </a:rPr>
              <a:t>To enlarge our memory</a:t>
            </a:r>
          </a:p>
        </p:txBody>
      </p:sp>
      <p:sp>
        <p:nvSpPr>
          <p:cNvPr id="10" name="TextBox 9">
            <a:extLst>
              <a:ext uri="{FF2B5EF4-FFF2-40B4-BE49-F238E27FC236}">
                <a16:creationId xmlns:a16="http://schemas.microsoft.com/office/drawing/2014/main" id="{F0A49C21-2922-4FBC-ABFC-EE006F0F400C}"/>
              </a:ext>
            </a:extLst>
          </p:cNvPr>
          <p:cNvSpPr txBox="1"/>
          <p:nvPr/>
        </p:nvSpPr>
        <p:spPr>
          <a:xfrm>
            <a:off x="6447182" y="2077674"/>
            <a:ext cx="4870175" cy="646331"/>
          </a:xfrm>
          <a:prstGeom prst="rect">
            <a:avLst/>
          </a:prstGeom>
          <a:noFill/>
        </p:spPr>
        <p:txBody>
          <a:bodyPr wrap="square" rtlCol="0">
            <a:spAutoFit/>
          </a:bodyPr>
          <a:lstStyle/>
          <a:p>
            <a:r>
              <a:rPr lang="en-US" sz="3600" dirty="0">
                <a:solidFill>
                  <a:srgbClr val="FFC000"/>
                </a:solidFill>
              </a:rPr>
              <a:t>To convince us of error</a:t>
            </a:r>
          </a:p>
        </p:txBody>
      </p:sp>
      <p:sp>
        <p:nvSpPr>
          <p:cNvPr id="15" name="TextBox 14">
            <a:extLst>
              <a:ext uri="{FF2B5EF4-FFF2-40B4-BE49-F238E27FC236}">
                <a16:creationId xmlns:a16="http://schemas.microsoft.com/office/drawing/2014/main" id="{67BABCD3-1FD5-48B9-9205-F6A4B845B62B}"/>
              </a:ext>
            </a:extLst>
          </p:cNvPr>
          <p:cNvSpPr txBox="1"/>
          <p:nvPr/>
        </p:nvSpPr>
        <p:spPr>
          <a:xfrm>
            <a:off x="6447182" y="3382833"/>
            <a:ext cx="4495800" cy="1200329"/>
          </a:xfrm>
          <a:prstGeom prst="rect">
            <a:avLst/>
          </a:prstGeom>
          <a:noFill/>
        </p:spPr>
        <p:txBody>
          <a:bodyPr wrap="square" rtlCol="0">
            <a:spAutoFit/>
          </a:bodyPr>
          <a:lstStyle/>
          <a:p>
            <a:r>
              <a:rPr lang="en-US" sz="3600" dirty="0">
                <a:solidFill>
                  <a:srgbClr val="FFC000"/>
                </a:solidFill>
              </a:rPr>
              <a:t>To bring us knowledge of Christ</a:t>
            </a:r>
          </a:p>
        </p:txBody>
      </p:sp>
      <p:sp>
        <p:nvSpPr>
          <p:cNvPr id="16" name="TextBox 15">
            <a:extLst>
              <a:ext uri="{FF2B5EF4-FFF2-40B4-BE49-F238E27FC236}">
                <a16:creationId xmlns:a16="http://schemas.microsoft.com/office/drawing/2014/main" id="{689AE5D1-D528-4084-B5EA-86D80FED1B6A}"/>
              </a:ext>
            </a:extLst>
          </p:cNvPr>
          <p:cNvSpPr txBox="1"/>
          <p:nvPr/>
        </p:nvSpPr>
        <p:spPr>
          <a:xfrm>
            <a:off x="6447182" y="5257511"/>
            <a:ext cx="5410202" cy="646331"/>
          </a:xfrm>
          <a:prstGeom prst="rect">
            <a:avLst/>
          </a:prstGeom>
          <a:noFill/>
        </p:spPr>
        <p:txBody>
          <a:bodyPr wrap="square" rtlCol="0">
            <a:spAutoFit/>
          </a:bodyPr>
          <a:lstStyle/>
          <a:p>
            <a:r>
              <a:rPr lang="en-US" sz="3600" dirty="0">
                <a:solidFill>
                  <a:srgbClr val="FFC000"/>
                </a:solidFill>
              </a:rPr>
              <a:t>To bring us to repentance</a:t>
            </a:r>
          </a:p>
        </p:txBody>
      </p:sp>
    </p:spTree>
    <p:extLst>
      <p:ext uri="{BB962C8B-B14F-4D97-AF65-F5344CB8AC3E}">
        <p14:creationId xmlns:p14="http://schemas.microsoft.com/office/powerpoint/2010/main" val="80008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15DF9D-6C14-4088-92F2-69A5EDC1460D}"/>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86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7338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0" i="0" dirty="0">
                <a:solidFill>
                  <a:srgbClr val="FFC000"/>
                </a:solidFill>
                <a:effectLst/>
                <a:latin typeface="Californian FB" panose="0207040306080B030204" pitchFamily="18" charset="0"/>
              </a:rPr>
              <a:t>Because of our knowledge of this plan and other truths that God has revealed, we start with different assumptions than those who do not share our knowledge. </a:t>
            </a:r>
          </a:p>
          <a:p>
            <a:endParaRPr lang="en-US" sz="2800" dirty="0">
              <a:solidFill>
                <a:srgbClr val="FFC000"/>
              </a:solidFill>
              <a:latin typeface="Californian FB" panose="0207040306080B030204" pitchFamily="18" charset="0"/>
            </a:endParaRPr>
          </a:p>
          <a:p>
            <a:r>
              <a:rPr lang="en-US" sz="2800" b="0" i="0" dirty="0">
                <a:solidFill>
                  <a:srgbClr val="FFC000"/>
                </a:solidFill>
                <a:effectLst/>
                <a:latin typeface="Californian FB" panose="0207040306080B030204" pitchFamily="18" charset="0"/>
              </a:rPr>
              <a:t>As a result, we reach different conclusions on many important subjects that others judge only in terms of their opinions about mortal life. (4)</a:t>
            </a:r>
            <a:endParaRPr lang="en-US" sz="2800" dirty="0">
              <a:solidFill>
                <a:srgbClr val="FFC000"/>
              </a:solidFill>
              <a:latin typeface="Californian FB" panose="0207040306080B030204" pitchFamily="18" charset="0"/>
            </a:endParaRPr>
          </a:p>
        </p:txBody>
      </p:sp>
      <p:pic>
        <p:nvPicPr>
          <p:cNvPr id="4" name="Picture 3" descr="A person in a suit and tie&#10;&#10;Description automatically generated">
            <a:extLst>
              <a:ext uri="{FF2B5EF4-FFF2-40B4-BE49-F238E27FC236}">
                <a16:creationId xmlns:a16="http://schemas.microsoft.com/office/drawing/2014/main" id="{B4024975-1930-8FDD-8704-3AEA431DB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587" y="1947862"/>
            <a:ext cx="1933575" cy="2409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 name="Rectangle 5"/>
          <p:cNvSpPr/>
          <p:nvPr/>
        </p:nvSpPr>
        <p:spPr>
          <a:xfrm>
            <a:off x="336177" y="286087"/>
            <a:ext cx="4464424" cy="830997"/>
          </a:xfrm>
          <a:prstGeom prst="rect">
            <a:avLst/>
          </a:prstGeom>
        </p:spPr>
        <p:txBody>
          <a:bodyPr wrap="square">
            <a:spAutoFit/>
          </a:bodyPr>
          <a:lstStyle/>
          <a:p>
            <a:r>
              <a:rPr lang="en-US" sz="4800" dirty="0">
                <a:solidFill>
                  <a:schemeClr val="bg1"/>
                </a:solidFill>
                <a:latin typeface="Abadi" panose="020B0604020104020204" pitchFamily="34" charset="0"/>
              </a:rPr>
              <a:t>The Title Page</a:t>
            </a:r>
            <a:endParaRPr lang="en-US" sz="4800" dirty="0">
              <a:solidFill>
                <a:schemeClr val="bg1"/>
              </a:solidFill>
            </a:endParaRPr>
          </a:p>
        </p:txBody>
      </p:sp>
      <p:pic>
        <p:nvPicPr>
          <p:cNvPr id="2050" name="Picture 2" descr="Image result for Title page of Book of Morm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557" y="1327224"/>
            <a:ext cx="6203576" cy="46526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05918" y="2156639"/>
            <a:ext cx="4128012" cy="1323439"/>
          </a:xfrm>
          <a:prstGeom prst="rect">
            <a:avLst/>
          </a:prstGeom>
        </p:spPr>
        <p:txBody>
          <a:bodyPr wrap="square">
            <a:spAutoFit/>
          </a:bodyPr>
          <a:lstStyle/>
          <a:p>
            <a:r>
              <a:rPr lang="en-US" sz="2000" dirty="0">
                <a:solidFill>
                  <a:schemeClr val="bg1"/>
                </a:solidFill>
                <a:latin typeface="Abadi" panose="020B0604020104020204" pitchFamily="34" charset="0"/>
              </a:rPr>
              <a:t>The Prophet Joseph Smith explained that this page is a literal translation of the words Moroni wrote on the final leaf of the golden plates. (1)</a:t>
            </a:r>
            <a:endParaRPr lang="en-US" sz="2000" dirty="0">
              <a:solidFill>
                <a:schemeClr val="bg1"/>
              </a:solidFill>
            </a:endParaRPr>
          </a:p>
        </p:txBody>
      </p:sp>
      <p:grpSp>
        <p:nvGrpSpPr>
          <p:cNvPr id="18" name="Group 3"/>
          <p:cNvGrpSpPr/>
          <p:nvPr/>
        </p:nvGrpSpPr>
        <p:grpSpPr>
          <a:xfrm>
            <a:off x="9761070" y="3972074"/>
            <a:ext cx="2017059" cy="2504926"/>
            <a:chOff x="71718" y="1102793"/>
            <a:chExt cx="3048000" cy="4976629"/>
          </a:xfrm>
        </p:grpSpPr>
        <p:grpSp>
          <p:nvGrpSpPr>
            <p:cNvPr id="19" name="Group 13"/>
            <p:cNvGrpSpPr/>
            <p:nvPr/>
          </p:nvGrpSpPr>
          <p:grpSpPr>
            <a:xfrm>
              <a:off x="71718" y="1120588"/>
              <a:ext cx="3048000" cy="4572000"/>
              <a:chOff x="838200" y="1066800"/>
              <a:chExt cx="2438400" cy="3352800"/>
            </a:xfrm>
          </p:grpSpPr>
          <p:sp>
            <p:nvSpPr>
              <p:cNvPr id="21"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801023" y="1102793"/>
              <a:ext cx="2032946" cy="4976629"/>
            </a:xfrm>
            <a:prstGeom prst="rect">
              <a:avLst/>
            </a:prstGeom>
            <a:noFill/>
          </p:spPr>
          <p:txBody>
            <a:bodyPr wrap="square" rtlCol="0">
              <a:spAutoFit/>
            </a:bodyPr>
            <a:lstStyle/>
            <a:p>
              <a:pPr algn="ctr"/>
              <a:r>
                <a:rPr lang="en-US" b="1" dirty="0"/>
                <a:t>The Book of Mormon was written to convince all people that Jesus is the Christ.</a:t>
              </a:r>
              <a:endParaRPr lang="en-US" sz="1100" b="1" dirty="0">
                <a:solidFill>
                  <a:schemeClr val="bg2">
                    <a:lumMod val="25000"/>
                  </a:schemeClr>
                </a:solidFill>
                <a:latin typeface="Tempus Sans ITC" pitchFamily="82"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0140" y="286087"/>
            <a:ext cx="1279801" cy="1551836"/>
          </a:xfrm>
          <a:prstGeom prst="rect">
            <a:avLst/>
          </a:prstGeom>
        </p:spPr>
      </p:pic>
    </p:spTree>
    <p:extLst>
      <p:ext uri="{BB962C8B-B14F-4D97-AF65-F5344CB8AC3E}">
        <p14:creationId xmlns:p14="http://schemas.microsoft.com/office/powerpoint/2010/main" val="3045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95A960-3856-4888-B9FE-668022FB51E5}"/>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
          <p:cNvGrpSpPr/>
          <p:nvPr/>
        </p:nvGrpSpPr>
        <p:grpSpPr>
          <a:xfrm>
            <a:off x="1752600" y="116541"/>
            <a:ext cx="8610600" cy="6553200"/>
            <a:chOff x="152400" y="152400"/>
            <a:chExt cx="8610600" cy="6553200"/>
          </a:xfrm>
        </p:grpSpPr>
        <p:sp>
          <p:nvSpPr>
            <p:cNvPr id="9" name="Rounded Rectangle 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57800" y="264459"/>
              <a:ext cx="3505200" cy="2308324"/>
            </a:xfrm>
            <a:prstGeom prst="rect">
              <a:avLst/>
            </a:prstGeom>
            <a:noFill/>
          </p:spPr>
          <p:txBody>
            <a:bodyPr wrap="square" rtlCol="0">
              <a:spAutoFit/>
            </a:bodyPr>
            <a:lstStyle/>
            <a:p>
              <a:pPr algn="ctr"/>
              <a:r>
                <a:rPr lang="en-US" sz="3600" dirty="0">
                  <a:solidFill>
                    <a:schemeClr val="bg1"/>
                  </a:solidFill>
                  <a:latin typeface="Californian FB" pitchFamily="18" charset="0"/>
                </a:rPr>
                <a:t>Understanding background and setting of the scriptures</a:t>
              </a:r>
            </a:p>
          </p:txBody>
        </p:sp>
      </p:grpSp>
      <p:sp>
        <p:nvSpPr>
          <p:cNvPr id="8" name="TextBox 7"/>
          <p:cNvSpPr txBox="1"/>
          <p:nvPr/>
        </p:nvSpPr>
        <p:spPr>
          <a:xfrm>
            <a:off x="1905000" y="1295401"/>
            <a:ext cx="4495800" cy="4401205"/>
          </a:xfrm>
          <a:prstGeom prst="rect">
            <a:avLst/>
          </a:prstGeom>
          <a:noFill/>
        </p:spPr>
        <p:txBody>
          <a:bodyPr wrap="square" rtlCol="0">
            <a:spAutoFit/>
          </a:bodyPr>
          <a:lstStyle/>
          <a:p>
            <a:r>
              <a:rPr lang="en-US" sz="2800" dirty="0">
                <a:solidFill>
                  <a:srgbClr val="FFC000"/>
                </a:solidFill>
                <a:latin typeface="Californian FB" pitchFamily="18" charset="0"/>
              </a:rPr>
              <a:t>“Become acquainted with the lessons the scriptures teach. Learn the background and setting of the Master’s parables and the prophets’ admonition. Study them as though they were speaking to you, for such is the truth.”</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Pres. Thomas S. Monson</a:t>
            </a:r>
          </a:p>
        </p:txBody>
      </p:sp>
      <p:pic>
        <p:nvPicPr>
          <p:cNvPr id="4" name="Picture 3">
            <a:extLst>
              <a:ext uri="{FF2B5EF4-FFF2-40B4-BE49-F238E27FC236}">
                <a16:creationId xmlns:a16="http://schemas.microsoft.com/office/drawing/2014/main" id="{4D67DE85-5E85-4464-8005-99721B7C5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895600"/>
            <a:ext cx="3124396"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5B7B72-15F9-4052-8A9E-A635EF026E33}"/>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
          <p:cNvGrpSpPr/>
          <p:nvPr/>
        </p:nvGrpSpPr>
        <p:grpSpPr>
          <a:xfrm>
            <a:off x="1752600" y="116541"/>
            <a:ext cx="8610600" cy="6553200"/>
            <a:chOff x="152400" y="152400"/>
            <a:chExt cx="8610600" cy="6553200"/>
          </a:xfrm>
        </p:grpSpPr>
        <p:sp>
          <p:nvSpPr>
            <p:cNvPr id="9" name="Rounded Rectangle 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57800" y="264459"/>
              <a:ext cx="3505200" cy="2308324"/>
            </a:xfrm>
            <a:prstGeom prst="rect">
              <a:avLst/>
            </a:prstGeom>
            <a:noFill/>
          </p:spPr>
          <p:txBody>
            <a:bodyPr wrap="square" rtlCol="0">
              <a:spAutoFit/>
            </a:bodyPr>
            <a:lstStyle/>
            <a:p>
              <a:pPr algn="ctr"/>
              <a:r>
                <a:rPr lang="en-US" sz="3600" dirty="0">
                  <a:solidFill>
                    <a:schemeClr val="bg1"/>
                  </a:solidFill>
                  <a:latin typeface="Californian FB" pitchFamily="18" charset="0"/>
                </a:rPr>
                <a:t>Questions to ask yourself while reading the Scriptures</a:t>
              </a:r>
            </a:p>
          </p:txBody>
        </p:sp>
      </p:grpSp>
      <p:sp>
        <p:nvSpPr>
          <p:cNvPr id="8" name="TextBox 7"/>
          <p:cNvSpPr txBox="1"/>
          <p:nvPr/>
        </p:nvSpPr>
        <p:spPr>
          <a:xfrm>
            <a:off x="1905000" y="1295400"/>
            <a:ext cx="4495800" cy="3539430"/>
          </a:xfrm>
          <a:prstGeom prst="rect">
            <a:avLst/>
          </a:prstGeom>
          <a:noFill/>
        </p:spPr>
        <p:txBody>
          <a:bodyPr wrap="square" rtlCol="0">
            <a:spAutoFit/>
          </a:bodyPr>
          <a:lstStyle/>
          <a:p>
            <a:r>
              <a:rPr lang="en-US" sz="2800" dirty="0">
                <a:solidFill>
                  <a:srgbClr val="FFC000"/>
                </a:solidFill>
                <a:latin typeface="Californian FB" pitchFamily="18" charset="0"/>
              </a:rPr>
              <a:t>Who is speaking in these verses?</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To whom is he or she speaking?</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What is happening in this account?</a:t>
            </a:r>
          </a:p>
        </p:txBody>
      </p:sp>
      <p:pic>
        <p:nvPicPr>
          <p:cNvPr id="4" name="Picture 3">
            <a:extLst>
              <a:ext uri="{FF2B5EF4-FFF2-40B4-BE49-F238E27FC236}">
                <a16:creationId xmlns:a16="http://schemas.microsoft.com/office/drawing/2014/main" id="{F5CCC478-23C5-4430-B021-587D1D661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1" y="2667001"/>
            <a:ext cx="3400425" cy="19059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04A3D8-C76E-4ABF-A779-9191D6D94588}"/>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
          <p:cNvGrpSpPr/>
          <p:nvPr/>
        </p:nvGrpSpPr>
        <p:grpSpPr>
          <a:xfrm>
            <a:off x="1752600" y="116541"/>
            <a:ext cx="8610600" cy="6553200"/>
            <a:chOff x="152400" y="152400"/>
            <a:chExt cx="8610600" cy="6553200"/>
          </a:xfrm>
        </p:grpSpPr>
        <p:sp>
          <p:nvSpPr>
            <p:cNvPr id="9" name="Rounded Rectangle 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57800" y="264459"/>
              <a:ext cx="3505200" cy="2308324"/>
            </a:xfrm>
            <a:prstGeom prst="rect">
              <a:avLst/>
            </a:prstGeom>
            <a:noFill/>
          </p:spPr>
          <p:txBody>
            <a:bodyPr wrap="square" rtlCol="0">
              <a:spAutoFit/>
            </a:bodyPr>
            <a:lstStyle/>
            <a:p>
              <a:pPr algn="ctr"/>
              <a:r>
                <a:rPr lang="en-US" sz="3600" dirty="0">
                  <a:solidFill>
                    <a:schemeClr val="bg1"/>
                  </a:solidFill>
                  <a:latin typeface="Californian FB" pitchFamily="18" charset="0"/>
                </a:rPr>
                <a:t>What do you do to gain a better understanding of the scriptures?</a:t>
              </a:r>
            </a:p>
          </p:txBody>
        </p:sp>
      </p:grpSp>
      <p:sp>
        <p:nvSpPr>
          <p:cNvPr id="8" name="TextBox 7"/>
          <p:cNvSpPr txBox="1"/>
          <p:nvPr/>
        </p:nvSpPr>
        <p:spPr>
          <a:xfrm>
            <a:off x="1828800" y="457200"/>
            <a:ext cx="4495800" cy="5693866"/>
          </a:xfrm>
          <a:prstGeom prst="rect">
            <a:avLst/>
          </a:prstGeom>
          <a:noFill/>
        </p:spPr>
        <p:txBody>
          <a:bodyPr wrap="square" rtlCol="0">
            <a:spAutoFit/>
          </a:bodyPr>
          <a:lstStyle/>
          <a:p>
            <a:r>
              <a:rPr lang="en-US" sz="2800" dirty="0">
                <a:solidFill>
                  <a:srgbClr val="FFC000"/>
                </a:solidFill>
                <a:latin typeface="Californian FB" pitchFamily="18" charset="0"/>
              </a:rPr>
              <a:t>Looking up the meaning of difficult words</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Using the footnotes and cross references</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Examining the surrounding text</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Reading the summaries at the beginnings of the chapter</a:t>
            </a:r>
          </a:p>
          <a:p>
            <a:endParaRPr lang="en-US" sz="2800" dirty="0">
              <a:solidFill>
                <a:srgbClr val="FFC000"/>
              </a:solidFill>
              <a:latin typeface="Californian FB" pitchFamily="18" charset="0"/>
            </a:endParaRPr>
          </a:p>
          <a:p>
            <a:endParaRPr lang="en-US" sz="2800" dirty="0">
              <a:solidFill>
                <a:srgbClr val="FFC000"/>
              </a:solidFill>
              <a:latin typeface="Californian FB" pitchFamily="18" charset="0"/>
            </a:endParaRPr>
          </a:p>
        </p:txBody>
      </p:sp>
      <p:pic>
        <p:nvPicPr>
          <p:cNvPr id="4" name="Picture 3">
            <a:extLst>
              <a:ext uri="{FF2B5EF4-FFF2-40B4-BE49-F238E27FC236}">
                <a16:creationId xmlns:a16="http://schemas.microsoft.com/office/drawing/2014/main" id="{614BA976-6B34-4745-A2EC-33F05CFF0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2590800"/>
            <a:ext cx="2489200"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92C05DF-6DA5-4C05-B020-4945D3099DB3}"/>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
          <p:cNvGrpSpPr/>
          <p:nvPr/>
        </p:nvGrpSpPr>
        <p:grpSpPr>
          <a:xfrm>
            <a:off x="1752600" y="116541"/>
            <a:ext cx="4953000" cy="6553200"/>
            <a:chOff x="152400" y="152400"/>
            <a:chExt cx="4953000" cy="6553200"/>
          </a:xfrm>
        </p:grpSpPr>
        <p:sp>
          <p:nvSpPr>
            <p:cNvPr id="9" name="Rounded Rectangle 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828800" y="457200"/>
            <a:ext cx="4724400" cy="5693866"/>
          </a:xfrm>
          <a:prstGeom prst="rect">
            <a:avLst/>
          </a:prstGeom>
          <a:noFill/>
        </p:spPr>
        <p:txBody>
          <a:bodyPr wrap="square" rtlCol="0">
            <a:spAutoFit/>
          </a:bodyPr>
          <a:lstStyle/>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Who is narrating this account? </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Who is speaking? </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Who is receiving the message?</a:t>
            </a:r>
          </a:p>
          <a:p>
            <a:endParaRPr lang="en-US" sz="2800" dirty="0">
              <a:solidFill>
                <a:srgbClr val="FFC000"/>
              </a:solidFill>
              <a:latin typeface="Californian FB" pitchFamily="18" charset="0"/>
            </a:endParaRP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What has happened before this event?</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What miracles occurred after He said that He would stay?</a:t>
            </a:r>
          </a:p>
        </p:txBody>
      </p:sp>
      <p:sp>
        <p:nvSpPr>
          <p:cNvPr id="14" name="TextBox 13"/>
          <p:cNvSpPr txBox="1"/>
          <p:nvPr/>
        </p:nvSpPr>
        <p:spPr>
          <a:xfrm>
            <a:off x="6858000" y="381001"/>
            <a:ext cx="3505200" cy="646331"/>
          </a:xfrm>
          <a:prstGeom prst="rect">
            <a:avLst/>
          </a:prstGeom>
          <a:noFill/>
        </p:spPr>
        <p:txBody>
          <a:bodyPr wrap="square" rtlCol="0">
            <a:spAutoFit/>
          </a:bodyPr>
          <a:lstStyle/>
          <a:p>
            <a:pPr algn="ctr"/>
            <a:r>
              <a:rPr lang="en-US" sz="3600" dirty="0">
                <a:solidFill>
                  <a:schemeClr val="bg1"/>
                </a:solidFill>
                <a:latin typeface="Californian FB" pitchFamily="18" charset="0"/>
              </a:rPr>
              <a:t>3 Nephi 17:1-10</a:t>
            </a:r>
          </a:p>
        </p:txBody>
      </p:sp>
      <p:sp>
        <p:nvSpPr>
          <p:cNvPr id="15" name="TextBox 14"/>
          <p:cNvSpPr txBox="1"/>
          <p:nvPr/>
        </p:nvSpPr>
        <p:spPr>
          <a:xfrm>
            <a:off x="7010400" y="3733801"/>
            <a:ext cx="3505200" cy="954107"/>
          </a:xfrm>
          <a:prstGeom prst="rect">
            <a:avLst/>
          </a:prstGeom>
          <a:noFill/>
        </p:spPr>
        <p:txBody>
          <a:bodyPr wrap="square" rtlCol="0">
            <a:spAutoFit/>
          </a:bodyPr>
          <a:lstStyle/>
          <a:p>
            <a:pPr algn="ctr"/>
            <a:r>
              <a:rPr lang="en-US" sz="3600" dirty="0">
                <a:solidFill>
                  <a:schemeClr val="bg1"/>
                </a:solidFill>
                <a:latin typeface="Californian FB" pitchFamily="18" charset="0"/>
              </a:rPr>
              <a:t>3 Nephi 8-16 </a:t>
            </a:r>
          </a:p>
          <a:p>
            <a:pPr algn="ctr"/>
            <a:r>
              <a:rPr lang="en-US" sz="2000" dirty="0">
                <a:solidFill>
                  <a:schemeClr val="bg1"/>
                </a:solidFill>
                <a:latin typeface="Californian FB" pitchFamily="18" charset="0"/>
              </a:rPr>
              <a:t>(prior information)</a:t>
            </a:r>
          </a:p>
        </p:txBody>
      </p:sp>
      <p:pic>
        <p:nvPicPr>
          <p:cNvPr id="4" name="Picture 3">
            <a:extLst>
              <a:ext uri="{FF2B5EF4-FFF2-40B4-BE49-F238E27FC236}">
                <a16:creationId xmlns:a16="http://schemas.microsoft.com/office/drawing/2014/main" id="{1174A1A7-2EC5-4345-9862-4E7CF9E15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1" y="990600"/>
            <a:ext cx="3463963"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1000"/>
                                        <p:tgtEl>
                                          <p:spTgt spid="8">
                                            <p:txEl>
                                              <p:pRg st="5" end="5"/>
                                            </p:txEl>
                                          </p:spTgt>
                                        </p:tgtEl>
                                      </p:cBhvr>
                                    </p:animEffect>
                                    <p:anim calcmode="lin" valueType="num">
                                      <p:cBhvr>
                                        <p:cTn id="2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1000"/>
                                        <p:tgtEl>
                                          <p:spTgt spid="8">
                                            <p:txEl>
                                              <p:pRg st="8" end="8"/>
                                            </p:txEl>
                                          </p:spTgt>
                                        </p:tgtEl>
                                      </p:cBhvr>
                                    </p:animEffect>
                                    <p:anim calcmode="lin" valueType="num">
                                      <p:cBhvr>
                                        <p:cTn id="2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fade">
                                      <p:cBhvr>
                                        <p:cTn id="35" dur="1000"/>
                                        <p:tgtEl>
                                          <p:spTgt spid="8">
                                            <p:txEl>
                                              <p:pRg st="10" end="10"/>
                                            </p:txEl>
                                          </p:spTgt>
                                        </p:tgtEl>
                                      </p:cBhvr>
                                    </p:animEffect>
                                    <p:anim calcmode="lin" valueType="num">
                                      <p:cBhvr>
                                        <p:cTn id="36"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EB1FC8B-85B4-46AB-B2DA-937AF4CB547C}"/>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
          <p:cNvGrpSpPr/>
          <p:nvPr/>
        </p:nvGrpSpPr>
        <p:grpSpPr>
          <a:xfrm>
            <a:off x="1752600" y="152400"/>
            <a:ext cx="4953000" cy="6553200"/>
            <a:chOff x="152400" y="152400"/>
            <a:chExt cx="4953000" cy="6553200"/>
          </a:xfrm>
        </p:grpSpPr>
        <p:sp>
          <p:nvSpPr>
            <p:cNvPr id="9" name="Rounded Rectangle 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828800" y="304800"/>
            <a:ext cx="4724400" cy="5693866"/>
          </a:xfrm>
          <a:prstGeom prst="rect">
            <a:avLst/>
          </a:prstGeom>
          <a:noFill/>
        </p:spPr>
        <p:txBody>
          <a:bodyPr wrap="square" rtlCol="0">
            <a:spAutoFit/>
          </a:bodyPr>
          <a:lstStyle/>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“Principles are concentrated truth, packaged for application to a wide variety of circumstances.”</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Elder Richard G. Scott</a:t>
            </a:r>
          </a:p>
          <a:p>
            <a:endParaRPr lang="en-US" sz="2800" dirty="0">
              <a:solidFill>
                <a:srgbClr val="FFC000"/>
              </a:solidFill>
              <a:latin typeface="Californian FB" pitchFamily="18" charset="0"/>
            </a:endParaRP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*Doctrines and principles are eternal, unchanging truths of the gospel of Jesus Christ that provide direction for our lives.</a:t>
            </a:r>
          </a:p>
        </p:txBody>
      </p:sp>
      <p:sp>
        <p:nvSpPr>
          <p:cNvPr id="14" name="TextBox 13"/>
          <p:cNvSpPr txBox="1"/>
          <p:nvPr/>
        </p:nvSpPr>
        <p:spPr>
          <a:xfrm>
            <a:off x="6858000" y="381000"/>
            <a:ext cx="3505200" cy="2308324"/>
          </a:xfrm>
          <a:prstGeom prst="rect">
            <a:avLst/>
          </a:prstGeom>
          <a:noFill/>
        </p:spPr>
        <p:txBody>
          <a:bodyPr wrap="square" rtlCol="0">
            <a:spAutoFit/>
          </a:bodyPr>
          <a:lstStyle/>
          <a:p>
            <a:pPr algn="ctr"/>
            <a:r>
              <a:rPr lang="en-US" sz="3600" dirty="0">
                <a:solidFill>
                  <a:schemeClr val="bg1"/>
                </a:solidFill>
                <a:latin typeface="Californian FB" pitchFamily="18" charset="0"/>
              </a:rPr>
              <a:t>Identifying and understanding doctrines and principles</a:t>
            </a:r>
          </a:p>
        </p:txBody>
      </p:sp>
      <p:sp>
        <p:nvSpPr>
          <p:cNvPr id="13" name="TextBox 12"/>
          <p:cNvSpPr txBox="1"/>
          <p:nvPr/>
        </p:nvSpPr>
        <p:spPr>
          <a:xfrm>
            <a:off x="7010400" y="4495801"/>
            <a:ext cx="3505200" cy="2215991"/>
          </a:xfrm>
          <a:prstGeom prst="rect">
            <a:avLst/>
          </a:prstGeom>
          <a:noFill/>
        </p:spPr>
        <p:txBody>
          <a:bodyPr wrap="square" rtlCol="0">
            <a:spAutoFit/>
          </a:bodyPr>
          <a:lstStyle/>
          <a:p>
            <a:pPr algn="ctr"/>
            <a:r>
              <a:rPr lang="en-US" sz="2400" dirty="0">
                <a:solidFill>
                  <a:schemeClr val="bg1"/>
                </a:solidFill>
                <a:latin typeface="Californian FB" pitchFamily="18" charset="0"/>
              </a:rPr>
              <a:t>Direct doctrine in phrases as </a:t>
            </a:r>
          </a:p>
          <a:p>
            <a:pPr algn="ctr"/>
            <a:r>
              <a:rPr lang="en-US" sz="2400" dirty="0">
                <a:solidFill>
                  <a:schemeClr val="bg1"/>
                </a:solidFill>
                <a:latin typeface="Californian FB" pitchFamily="18" charset="0"/>
              </a:rPr>
              <a:t>“thus we see”</a:t>
            </a:r>
          </a:p>
          <a:p>
            <a:pPr algn="ctr"/>
            <a:r>
              <a:rPr lang="en-US" sz="2400" dirty="0">
                <a:solidFill>
                  <a:schemeClr val="bg1"/>
                </a:solidFill>
                <a:latin typeface="Californian FB" pitchFamily="18" charset="0"/>
              </a:rPr>
              <a:t>Or </a:t>
            </a:r>
          </a:p>
          <a:p>
            <a:pPr algn="ctr"/>
            <a:r>
              <a:rPr lang="en-US" sz="2400" dirty="0">
                <a:solidFill>
                  <a:schemeClr val="bg1"/>
                </a:solidFill>
                <a:latin typeface="Californian FB" pitchFamily="18" charset="0"/>
              </a:rPr>
              <a:t>“therefore”</a:t>
            </a:r>
          </a:p>
          <a:p>
            <a:pPr algn="ctr"/>
            <a:r>
              <a:rPr lang="en-US" dirty="0">
                <a:solidFill>
                  <a:schemeClr val="bg1"/>
                </a:solidFill>
                <a:latin typeface="Californian FB" pitchFamily="18" charset="0"/>
              </a:rPr>
              <a:t>(</a:t>
            </a:r>
            <a:r>
              <a:rPr lang="en-US" dirty="0" err="1">
                <a:solidFill>
                  <a:schemeClr val="bg1"/>
                </a:solidFill>
                <a:latin typeface="Californian FB" pitchFamily="18" charset="0"/>
              </a:rPr>
              <a:t>Helaman</a:t>
            </a:r>
            <a:r>
              <a:rPr lang="en-US" dirty="0">
                <a:solidFill>
                  <a:schemeClr val="bg1"/>
                </a:solidFill>
                <a:latin typeface="Californian FB" pitchFamily="18" charset="0"/>
              </a:rPr>
              <a:t> 3:27-29 and Alma 32:16)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0239" y="2518449"/>
            <a:ext cx="1008888" cy="1266569"/>
          </a:xfrm>
          <a:prstGeom prst="rect">
            <a:avLst/>
          </a:prstGeom>
        </p:spPr>
      </p:pic>
      <p:pic>
        <p:nvPicPr>
          <p:cNvPr id="5" name="Picture 4">
            <a:extLst>
              <a:ext uri="{FF2B5EF4-FFF2-40B4-BE49-F238E27FC236}">
                <a16:creationId xmlns:a16="http://schemas.microsoft.com/office/drawing/2014/main" id="{16646733-263A-48A5-A95F-3F9CA5E4F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2743200"/>
            <a:ext cx="2286000"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1000"/>
                                        <p:tgtEl>
                                          <p:spTgt spid="8">
                                            <p:txEl>
                                              <p:pRg st="3" end="3"/>
                                            </p:txEl>
                                          </p:spTgt>
                                        </p:tgtEl>
                                      </p:cBhvr>
                                    </p:animEffect>
                                    <p:anim calcmode="lin" valueType="num">
                                      <p:cBhvr>
                                        <p:cTn id="1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1D7FAC8-8204-4425-AD9C-A881622BC916}"/>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
          <p:cNvGrpSpPr/>
          <p:nvPr/>
        </p:nvGrpSpPr>
        <p:grpSpPr>
          <a:xfrm>
            <a:off x="1752600" y="152400"/>
            <a:ext cx="4953000" cy="6553200"/>
            <a:chOff x="152400" y="152400"/>
            <a:chExt cx="4953000" cy="6553200"/>
          </a:xfrm>
        </p:grpSpPr>
        <p:sp>
          <p:nvSpPr>
            <p:cNvPr id="9" name="Rounded Rectangle 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828800" y="304800"/>
            <a:ext cx="4724400" cy="3970318"/>
          </a:xfrm>
          <a:prstGeom prst="rect">
            <a:avLst/>
          </a:prstGeom>
          <a:noFill/>
        </p:spPr>
        <p:txBody>
          <a:bodyPr wrap="square" rtlCol="0">
            <a:spAutoFit/>
          </a:bodyPr>
          <a:lstStyle/>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What is the message of this story?</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What did the writer intend for us to learn from this story?</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What truths are taught in this passage of scripture?</a:t>
            </a:r>
          </a:p>
        </p:txBody>
      </p:sp>
      <p:sp>
        <p:nvSpPr>
          <p:cNvPr id="14" name="TextBox 13"/>
          <p:cNvSpPr txBox="1"/>
          <p:nvPr/>
        </p:nvSpPr>
        <p:spPr>
          <a:xfrm>
            <a:off x="6858000" y="152400"/>
            <a:ext cx="3505200" cy="2308324"/>
          </a:xfrm>
          <a:prstGeom prst="rect">
            <a:avLst/>
          </a:prstGeom>
          <a:noFill/>
        </p:spPr>
        <p:txBody>
          <a:bodyPr wrap="square" rtlCol="0">
            <a:spAutoFit/>
          </a:bodyPr>
          <a:lstStyle/>
          <a:p>
            <a:pPr algn="ctr"/>
            <a:r>
              <a:rPr lang="en-US" sz="3600" dirty="0">
                <a:solidFill>
                  <a:schemeClr val="bg1"/>
                </a:solidFill>
                <a:latin typeface="Californian FB" pitchFamily="18" charset="0"/>
              </a:rPr>
              <a:t>Other important questions to ask yourself while reading</a:t>
            </a:r>
          </a:p>
        </p:txBody>
      </p:sp>
      <p:sp>
        <p:nvSpPr>
          <p:cNvPr id="15" name="TextBox 14"/>
          <p:cNvSpPr txBox="1"/>
          <p:nvPr/>
        </p:nvSpPr>
        <p:spPr>
          <a:xfrm>
            <a:off x="7010400" y="4343400"/>
            <a:ext cx="3505200" cy="2308324"/>
          </a:xfrm>
          <a:prstGeom prst="rect">
            <a:avLst/>
          </a:prstGeom>
          <a:noFill/>
        </p:spPr>
        <p:txBody>
          <a:bodyPr wrap="square" rtlCol="0">
            <a:spAutoFit/>
          </a:bodyPr>
          <a:lstStyle/>
          <a:p>
            <a:pPr algn="ctr"/>
            <a:r>
              <a:rPr lang="en-US" sz="3600" dirty="0">
                <a:solidFill>
                  <a:schemeClr val="bg1"/>
                </a:solidFill>
                <a:latin typeface="Californian FB" pitchFamily="18" charset="0"/>
              </a:rPr>
              <a:t>Read again</a:t>
            </a:r>
          </a:p>
          <a:p>
            <a:pPr algn="ctr"/>
            <a:r>
              <a:rPr lang="en-US" sz="3600" dirty="0">
                <a:solidFill>
                  <a:schemeClr val="bg1"/>
                </a:solidFill>
                <a:latin typeface="Californian FB" pitchFamily="18" charset="0"/>
              </a:rPr>
              <a:t> 3 Nephi 17:1-10 and ask these questions</a:t>
            </a:r>
          </a:p>
        </p:txBody>
      </p:sp>
      <p:pic>
        <p:nvPicPr>
          <p:cNvPr id="4" name="Picture 3">
            <a:extLst>
              <a:ext uri="{FF2B5EF4-FFF2-40B4-BE49-F238E27FC236}">
                <a16:creationId xmlns:a16="http://schemas.microsoft.com/office/drawing/2014/main" id="{CCD52071-A887-46E9-B435-9B31D9E03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2438400"/>
            <a:ext cx="2156604"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1000"/>
                                        <p:tgtEl>
                                          <p:spTgt spid="8">
                                            <p:txEl>
                                              <p:pRg st="5" end="5"/>
                                            </p:txEl>
                                          </p:spTgt>
                                        </p:tgtEl>
                                      </p:cBhvr>
                                    </p:animEffect>
                                    <p:anim calcmode="lin" valueType="num">
                                      <p:cBhvr>
                                        <p:cTn id="2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2FC50C-71AC-4642-95B3-EA9D44D6A6BA}"/>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
          <p:cNvGrpSpPr/>
          <p:nvPr/>
        </p:nvGrpSpPr>
        <p:grpSpPr>
          <a:xfrm>
            <a:off x="1752600" y="152400"/>
            <a:ext cx="4953000" cy="6553200"/>
            <a:chOff x="152400" y="152400"/>
            <a:chExt cx="4953000" cy="6553200"/>
          </a:xfrm>
        </p:grpSpPr>
        <p:sp>
          <p:nvSpPr>
            <p:cNvPr id="9" name="Rounded Rectangle 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828800" y="838201"/>
            <a:ext cx="4724400" cy="5262979"/>
          </a:xfrm>
          <a:prstGeom prst="rect">
            <a:avLst/>
          </a:prstGeom>
          <a:noFill/>
        </p:spPr>
        <p:txBody>
          <a:bodyPr wrap="square" rtlCol="0">
            <a:spAutoFit/>
          </a:bodyPr>
          <a:lstStyle/>
          <a:p>
            <a:r>
              <a:rPr lang="en-US" sz="2800" dirty="0">
                <a:solidFill>
                  <a:srgbClr val="FFC000"/>
                </a:solidFill>
                <a:latin typeface="Californian FB" pitchFamily="18" charset="0"/>
              </a:rPr>
              <a:t>“True doctrine, understood, changes attitudes and behavior. The study of the doctrines of the gospel will improve behavior quicker than a study of behavior will improve behavior. …that is why we stress so forcefully the study of the doctrines of the gospel”</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Pres. Boyd K. Packer</a:t>
            </a:r>
          </a:p>
        </p:txBody>
      </p:sp>
      <p:sp>
        <p:nvSpPr>
          <p:cNvPr id="14" name="TextBox 13"/>
          <p:cNvSpPr txBox="1"/>
          <p:nvPr/>
        </p:nvSpPr>
        <p:spPr>
          <a:xfrm>
            <a:off x="6858000" y="381000"/>
            <a:ext cx="3505200" cy="1754326"/>
          </a:xfrm>
          <a:prstGeom prst="rect">
            <a:avLst/>
          </a:prstGeom>
          <a:noFill/>
        </p:spPr>
        <p:txBody>
          <a:bodyPr wrap="square" rtlCol="0">
            <a:spAutoFit/>
          </a:bodyPr>
          <a:lstStyle/>
          <a:p>
            <a:pPr algn="ctr"/>
            <a:r>
              <a:rPr lang="en-US" sz="3600" dirty="0">
                <a:solidFill>
                  <a:schemeClr val="bg1"/>
                </a:solidFill>
                <a:latin typeface="Californian FB" pitchFamily="18" charset="0"/>
              </a:rPr>
              <a:t>Applying doctrines and principles</a:t>
            </a:r>
          </a:p>
        </p:txBody>
      </p:sp>
      <p:pic>
        <p:nvPicPr>
          <p:cNvPr id="13" name="Picture 12" descr="boyd k. packer.jpg"/>
          <p:cNvPicPr>
            <a:picLocks noChangeAspect="1"/>
          </p:cNvPicPr>
          <p:nvPr/>
        </p:nvPicPr>
        <p:blipFill>
          <a:blip r:embed="rId2" cstate="print"/>
          <a:stretch>
            <a:fillRect/>
          </a:stretch>
        </p:blipFill>
        <p:spPr>
          <a:xfrm>
            <a:off x="7543801" y="2514601"/>
            <a:ext cx="1933575" cy="2409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40D31FB-624E-4CD2-8101-AE79EE6141E6}"/>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
          <p:cNvGrpSpPr/>
          <p:nvPr/>
        </p:nvGrpSpPr>
        <p:grpSpPr>
          <a:xfrm>
            <a:off x="1752600" y="152400"/>
            <a:ext cx="4953000" cy="6553200"/>
            <a:chOff x="152400" y="152400"/>
            <a:chExt cx="4953000" cy="6553200"/>
          </a:xfrm>
        </p:grpSpPr>
        <p:sp>
          <p:nvSpPr>
            <p:cNvPr id="9" name="Rounded Rectangle 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133600" y="457200"/>
            <a:ext cx="3886200" cy="1815882"/>
          </a:xfrm>
          <a:prstGeom prst="rect">
            <a:avLst/>
          </a:prstGeom>
          <a:noFill/>
        </p:spPr>
        <p:txBody>
          <a:bodyPr wrap="square" rtlCol="0">
            <a:spAutoFit/>
          </a:bodyPr>
          <a:lstStyle/>
          <a:p>
            <a:pPr algn="ctr"/>
            <a:r>
              <a:rPr lang="en-US" sz="2800" dirty="0">
                <a:solidFill>
                  <a:srgbClr val="FFC000"/>
                </a:solidFill>
                <a:latin typeface="Californian FB" pitchFamily="18" charset="0"/>
              </a:rPr>
              <a:t>Application takes place when we do something about the principles we have learned.</a:t>
            </a:r>
          </a:p>
        </p:txBody>
      </p:sp>
      <p:sp>
        <p:nvSpPr>
          <p:cNvPr id="14" name="TextBox 13"/>
          <p:cNvSpPr txBox="1"/>
          <p:nvPr/>
        </p:nvSpPr>
        <p:spPr>
          <a:xfrm>
            <a:off x="6858000" y="381000"/>
            <a:ext cx="3505200" cy="2308324"/>
          </a:xfrm>
          <a:prstGeom prst="rect">
            <a:avLst/>
          </a:prstGeom>
          <a:noFill/>
        </p:spPr>
        <p:txBody>
          <a:bodyPr wrap="square" rtlCol="0">
            <a:spAutoFit/>
          </a:bodyPr>
          <a:lstStyle/>
          <a:p>
            <a:pPr algn="ctr"/>
            <a:r>
              <a:rPr lang="en-US" sz="3600" dirty="0">
                <a:solidFill>
                  <a:schemeClr val="bg1"/>
                </a:solidFill>
                <a:latin typeface="Californian FB" pitchFamily="18" charset="0"/>
              </a:rPr>
              <a:t>A Greater Opportunity to Feel the Holy Spirit</a:t>
            </a:r>
          </a:p>
        </p:txBody>
      </p:sp>
      <p:sp>
        <p:nvSpPr>
          <p:cNvPr id="15" name="TextBox 14"/>
          <p:cNvSpPr txBox="1"/>
          <p:nvPr/>
        </p:nvSpPr>
        <p:spPr>
          <a:xfrm>
            <a:off x="1981200" y="2819400"/>
            <a:ext cx="3886200" cy="1631216"/>
          </a:xfrm>
          <a:prstGeom prst="rect">
            <a:avLst/>
          </a:prstGeom>
          <a:noFill/>
        </p:spPr>
        <p:txBody>
          <a:bodyPr wrap="square" rtlCol="0">
            <a:spAutoFit/>
          </a:bodyPr>
          <a:lstStyle/>
          <a:p>
            <a:r>
              <a:rPr lang="en-US" sz="2000" dirty="0">
                <a:solidFill>
                  <a:srgbClr val="FFC000"/>
                </a:solidFill>
                <a:latin typeface="Californian FB" pitchFamily="18" charset="0"/>
              </a:rPr>
              <a:t>“For behold, again I say unto you that if ye will enter in by the way, and receive the Holy Ghost, it will show unto you all things what ye should do.” (2 Nephi 32:5)</a:t>
            </a:r>
          </a:p>
        </p:txBody>
      </p:sp>
      <p:sp>
        <p:nvSpPr>
          <p:cNvPr id="16" name="TextBox 15"/>
          <p:cNvSpPr txBox="1"/>
          <p:nvPr/>
        </p:nvSpPr>
        <p:spPr>
          <a:xfrm>
            <a:off x="2362200" y="5181601"/>
            <a:ext cx="3886200" cy="1015663"/>
          </a:xfrm>
          <a:prstGeom prst="rect">
            <a:avLst/>
          </a:prstGeom>
          <a:noFill/>
        </p:spPr>
        <p:txBody>
          <a:bodyPr wrap="square" rtlCol="0">
            <a:spAutoFit/>
          </a:bodyPr>
          <a:lstStyle/>
          <a:p>
            <a:r>
              <a:rPr lang="en-US" sz="2000" dirty="0">
                <a:solidFill>
                  <a:srgbClr val="FFC000"/>
                </a:solidFill>
                <a:latin typeface="Californian FB" pitchFamily="18" charset="0"/>
              </a:rPr>
              <a:t>“And by the power of the Holy Ghost ye may know the truth of all things.” (Moroni 10:5)</a:t>
            </a:r>
          </a:p>
        </p:txBody>
      </p:sp>
      <p:pic>
        <p:nvPicPr>
          <p:cNvPr id="1026" name="Picture 2"/>
          <p:cNvPicPr>
            <a:picLocks noChangeAspect="1" noChangeArrowheads="1"/>
          </p:cNvPicPr>
          <p:nvPr/>
        </p:nvPicPr>
        <p:blipFill>
          <a:blip r:embed="rId2" cstate="print"/>
          <a:srcRect/>
          <a:stretch>
            <a:fillRect/>
          </a:stretch>
        </p:blipFill>
        <p:spPr bwMode="auto">
          <a:xfrm>
            <a:off x="7086600" y="5181601"/>
            <a:ext cx="1409700" cy="14573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562600" y="5867400"/>
            <a:ext cx="1409700" cy="266700"/>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D2EA0BC0-02E3-43D1-A77B-B9668BC75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2819401"/>
            <a:ext cx="2819400" cy="2108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1+#ppt_w/2"/>
                                          </p:val>
                                        </p:tav>
                                        <p:tav tm="100000">
                                          <p:val>
                                            <p:strVal val="#ppt_x"/>
                                          </p:val>
                                        </p:tav>
                                      </p:tavLst>
                                    </p:anim>
                                    <p:anim calcmode="lin" valueType="num">
                                      <p:cBhvr additive="base">
                                        <p:cTn id="32"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798146-79BF-46B2-A925-72986B1C3329}"/>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
          <p:cNvGrpSpPr/>
          <p:nvPr/>
        </p:nvGrpSpPr>
        <p:grpSpPr>
          <a:xfrm>
            <a:off x="1752600" y="152400"/>
            <a:ext cx="4953000" cy="6553200"/>
            <a:chOff x="152400" y="152400"/>
            <a:chExt cx="4953000" cy="6553200"/>
          </a:xfrm>
        </p:grpSpPr>
        <p:sp>
          <p:nvSpPr>
            <p:cNvPr id="9" name="Rounded Rectangle 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133600" y="457200"/>
            <a:ext cx="3886200" cy="5693866"/>
          </a:xfrm>
          <a:prstGeom prst="rect">
            <a:avLst/>
          </a:prstGeom>
          <a:noFill/>
        </p:spPr>
        <p:txBody>
          <a:bodyPr wrap="square" rtlCol="0">
            <a:spAutoFit/>
          </a:bodyPr>
          <a:lstStyle/>
          <a:p>
            <a:r>
              <a:rPr lang="en-US" sz="2800" dirty="0">
                <a:solidFill>
                  <a:srgbClr val="FFC000"/>
                </a:solidFill>
                <a:latin typeface="Californian FB" pitchFamily="18" charset="0"/>
              </a:rPr>
              <a:t>What does the Lord want me to do with this knowledge?</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What difference can this make in my life?</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What can I start or stop doing now to live my life a little better?</a:t>
            </a:r>
          </a:p>
          <a:p>
            <a:endParaRPr lang="en-US" sz="2800" dirty="0">
              <a:solidFill>
                <a:srgbClr val="FFC000"/>
              </a:solidFill>
              <a:latin typeface="Californian FB" pitchFamily="18" charset="0"/>
            </a:endParaRPr>
          </a:p>
          <a:p>
            <a:r>
              <a:rPr lang="en-US" sz="2800" dirty="0">
                <a:solidFill>
                  <a:srgbClr val="FFC000"/>
                </a:solidFill>
                <a:latin typeface="Californian FB" pitchFamily="18" charset="0"/>
              </a:rPr>
              <a:t>How will my life be better if I do this?</a:t>
            </a:r>
          </a:p>
        </p:txBody>
      </p:sp>
      <p:sp>
        <p:nvSpPr>
          <p:cNvPr id="14" name="TextBox 13"/>
          <p:cNvSpPr txBox="1"/>
          <p:nvPr/>
        </p:nvSpPr>
        <p:spPr>
          <a:xfrm>
            <a:off x="6858000" y="381000"/>
            <a:ext cx="3505200" cy="2862322"/>
          </a:xfrm>
          <a:prstGeom prst="rect">
            <a:avLst/>
          </a:prstGeom>
          <a:noFill/>
        </p:spPr>
        <p:txBody>
          <a:bodyPr wrap="square" rtlCol="0">
            <a:spAutoFit/>
          </a:bodyPr>
          <a:lstStyle/>
          <a:p>
            <a:pPr algn="ctr"/>
            <a:r>
              <a:rPr lang="en-US" sz="3600" dirty="0">
                <a:solidFill>
                  <a:schemeClr val="bg1"/>
                </a:solidFill>
                <a:latin typeface="Californian FB" pitchFamily="18" charset="0"/>
              </a:rPr>
              <a:t>The Importance of Prayer before, during, and after personal scripture study</a:t>
            </a:r>
          </a:p>
        </p:txBody>
      </p:sp>
      <p:pic>
        <p:nvPicPr>
          <p:cNvPr id="4" name="Picture 3">
            <a:extLst>
              <a:ext uri="{FF2B5EF4-FFF2-40B4-BE49-F238E27FC236}">
                <a16:creationId xmlns:a16="http://schemas.microsoft.com/office/drawing/2014/main" id="{E64D1A36-1CDE-4029-8337-9210A1AC6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1" y="3352800"/>
            <a:ext cx="2467601" cy="30813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2F48278-9986-43AC-9BBD-064CFF2042E9}"/>
              </a:ext>
            </a:extLst>
          </p:cNvPr>
          <p:cNvSpPr/>
          <p:nvPr/>
        </p:nvSpPr>
        <p:spPr>
          <a:xfrm>
            <a:off x="0" y="0"/>
            <a:ext cx="12192000" cy="68676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9600" y="225679"/>
            <a:ext cx="8686800" cy="3170099"/>
          </a:xfrm>
          <a:prstGeom prst="rect">
            <a:avLst/>
          </a:prstGeom>
          <a:noFill/>
        </p:spPr>
        <p:txBody>
          <a:bodyPr wrap="square" rtlCol="0">
            <a:spAutoFit/>
          </a:bodyPr>
          <a:lstStyle/>
          <a:p>
            <a:r>
              <a:rPr lang="en-US" sz="2000" dirty="0">
                <a:solidFill>
                  <a:schemeClr val="bg1"/>
                </a:solidFill>
              </a:rPr>
              <a:t>Sources</a:t>
            </a:r>
          </a:p>
          <a:p>
            <a:endParaRPr lang="en-US" sz="2000" dirty="0">
              <a:solidFill>
                <a:schemeClr val="bg1"/>
              </a:solidFill>
            </a:endParaRPr>
          </a:p>
          <a:p>
            <a:r>
              <a:rPr lang="en-US" sz="2000" dirty="0">
                <a:solidFill>
                  <a:schemeClr val="bg1"/>
                </a:solidFill>
              </a:rPr>
              <a:t>1.President Thomas S. Monson  “Be Your Best Self” Ensign May 2009</a:t>
            </a:r>
          </a:p>
          <a:p>
            <a:endParaRPr lang="en-US" sz="2000" dirty="0">
              <a:solidFill>
                <a:schemeClr val="bg1"/>
              </a:solidFill>
            </a:endParaRPr>
          </a:p>
          <a:p>
            <a:r>
              <a:rPr lang="en-US" sz="2000" dirty="0">
                <a:solidFill>
                  <a:schemeClr val="bg1"/>
                </a:solidFill>
              </a:rPr>
              <a:t>2. Elder Richard G. Scott  “Acquiring Spiritual Knowledge” Ensign Nov. 1993</a:t>
            </a:r>
          </a:p>
          <a:p>
            <a:endParaRPr lang="en-US" sz="2000" dirty="0">
              <a:solidFill>
                <a:schemeClr val="bg1"/>
              </a:solidFill>
            </a:endParaRPr>
          </a:p>
          <a:p>
            <a:r>
              <a:rPr lang="en-US" sz="2000" dirty="0">
                <a:solidFill>
                  <a:schemeClr val="bg1"/>
                </a:solidFill>
              </a:rPr>
              <a:t>3. President Boyd K. Packer  “Little Children” Ensign Nov. 1986</a:t>
            </a:r>
          </a:p>
          <a:p>
            <a:endParaRPr lang="en-US" sz="2000" b="0" i="0" dirty="0">
              <a:solidFill>
                <a:schemeClr val="bg1"/>
              </a:solidFill>
              <a:effectLst/>
            </a:endParaRPr>
          </a:p>
          <a:p>
            <a:r>
              <a:rPr lang="en-US" sz="2000" b="0" i="0" dirty="0">
                <a:solidFill>
                  <a:schemeClr val="bg1"/>
                </a:solidFill>
                <a:effectLst/>
              </a:rPr>
              <a:t>4. Dallin H. Oaks, “</a:t>
            </a:r>
            <a:r>
              <a:rPr lang="en-US" sz="2000" b="0" i="0" u="none" strike="noStrike" dirty="0">
                <a:solidFill>
                  <a:schemeClr val="bg1"/>
                </a:solidFill>
                <a:effectLst/>
              </a:rPr>
              <a:t>As He Thinketh in His Heart</a:t>
            </a:r>
            <a:r>
              <a:rPr lang="en-US" sz="2000" b="0" i="0" dirty="0">
                <a:solidFill>
                  <a:schemeClr val="bg1"/>
                </a:solidFill>
                <a:effectLst/>
              </a:rPr>
              <a:t>” [evening with a General Authority, Feb. 8, 2013], broadcasts.ChurchofJesusChrist.org</a:t>
            </a:r>
            <a:endParaRPr lang="en-US" sz="2000" dirty="0">
              <a:solidFill>
                <a:schemeClr val="bg1"/>
              </a:solidFill>
            </a:endParaRPr>
          </a:p>
        </p:txBody>
      </p:sp>
      <p:sp>
        <p:nvSpPr>
          <p:cNvPr id="15" name="Footer Placeholder 14">
            <a:extLst>
              <a:ext uri="{FF2B5EF4-FFF2-40B4-BE49-F238E27FC236}">
                <a16:creationId xmlns:a16="http://schemas.microsoft.com/office/drawing/2014/main" id="{170FCFBF-9FF4-472F-B165-CBEA29A77620}"/>
              </a:ext>
            </a:extLst>
          </p:cNvPr>
          <p:cNvSpPr>
            <a:spLocks noGrp="1"/>
          </p:cNvSpPr>
          <p:nvPr/>
        </p:nvSpPr>
        <p:spPr>
          <a:xfrm>
            <a:off x="0" y="644975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Presentation by ©http://fashionsbylynda.com/blog/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 name="Rectangle 5"/>
          <p:cNvSpPr/>
          <p:nvPr/>
        </p:nvSpPr>
        <p:spPr>
          <a:xfrm>
            <a:off x="383802" y="1013207"/>
            <a:ext cx="6693273" cy="1938992"/>
          </a:xfrm>
          <a:prstGeom prst="rect">
            <a:avLst/>
          </a:prstGeom>
        </p:spPr>
        <p:txBody>
          <a:bodyPr wrap="square">
            <a:spAutoFit/>
          </a:bodyPr>
          <a:lstStyle/>
          <a:p>
            <a:pPr fontAlgn="base"/>
            <a:r>
              <a:rPr lang="en-US" sz="2400" dirty="0">
                <a:solidFill>
                  <a:schemeClr val="bg1">
                    <a:lumMod val="95000"/>
                  </a:schemeClr>
                </a:solidFill>
                <a:latin typeface="Abadi" panose="020B0604020104020204" pitchFamily="34" charset="0"/>
              </a:rPr>
              <a:t>Who was the Book of Mormon written to?</a:t>
            </a:r>
          </a:p>
          <a:p>
            <a:pPr fontAlgn="base"/>
            <a:endParaRPr lang="en-US" sz="2400" dirty="0">
              <a:solidFill>
                <a:schemeClr val="bg1">
                  <a:lumMod val="95000"/>
                </a:schemeClr>
              </a:solidFill>
              <a:latin typeface="Abadi" panose="020B0604020104020204" pitchFamily="34" charset="0"/>
            </a:endParaRPr>
          </a:p>
          <a:p>
            <a:pPr fontAlgn="base"/>
            <a:r>
              <a:rPr lang="en-US" sz="2400" dirty="0">
                <a:solidFill>
                  <a:schemeClr val="bg1">
                    <a:lumMod val="95000"/>
                  </a:schemeClr>
                </a:solidFill>
                <a:latin typeface="Abadi" panose="020B0604020104020204" pitchFamily="34" charset="0"/>
              </a:rPr>
              <a:t>Who is the Book of Mormon about?</a:t>
            </a:r>
          </a:p>
          <a:p>
            <a:pPr fontAlgn="base"/>
            <a:endParaRPr lang="en-US" sz="2400" dirty="0">
              <a:solidFill>
                <a:schemeClr val="bg1">
                  <a:lumMod val="95000"/>
                </a:schemeClr>
              </a:solidFill>
              <a:latin typeface="Abadi" panose="020B0604020104020204" pitchFamily="34" charset="0"/>
            </a:endParaRPr>
          </a:p>
          <a:p>
            <a:pPr fontAlgn="base"/>
            <a:r>
              <a:rPr lang="en-US" sz="2400" dirty="0">
                <a:solidFill>
                  <a:schemeClr val="bg1">
                    <a:lumMod val="95000"/>
                  </a:schemeClr>
                </a:solidFill>
                <a:latin typeface="Abadi" panose="020B0604020104020204" pitchFamily="34" charset="0"/>
              </a:rPr>
              <a:t>Why was the Book of Mormon written?</a:t>
            </a:r>
          </a:p>
        </p:txBody>
      </p:sp>
      <p:pic>
        <p:nvPicPr>
          <p:cNvPr id="2" name="Picture 2" descr="http://www.uni.edu/becker/anImated%20question%20mark%20.gif">
            <a:extLst>
              <a:ext uri="{FF2B5EF4-FFF2-40B4-BE49-F238E27FC236}">
                <a16:creationId xmlns:a16="http://schemas.microsoft.com/office/drawing/2014/main" id="{D3BF0EAA-84E9-73B2-C6CF-7801CE20CC67}"/>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696" y="3478128"/>
            <a:ext cx="1762125" cy="2990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297935C-2EFF-4753-2B0A-BE1456A98CE5}"/>
              </a:ext>
            </a:extLst>
          </p:cNvPr>
          <p:cNvSpPr txBox="1"/>
          <p:nvPr/>
        </p:nvSpPr>
        <p:spPr>
          <a:xfrm>
            <a:off x="3249613" y="4826942"/>
            <a:ext cx="6100762" cy="1200329"/>
          </a:xfrm>
          <a:prstGeom prst="rect">
            <a:avLst/>
          </a:prstGeom>
          <a:noFill/>
        </p:spPr>
        <p:txBody>
          <a:bodyPr wrap="square">
            <a:spAutoFit/>
          </a:bodyPr>
          <a:lstStyle/>
          <a:p>
            <a:pPr algn="ctr"/>
            <a:r>
              <a:rPr lang="en-US" sz="2400" b="1" dirty="0">
                <a:solidFill>
                  <a:srgbClr val="FFFF00"/>
                </a:solidFill>
                <a:latin typeface="Abadi" panose="020B0604020104020204" pitchFamily="34" charset="0"/>
              </a:rPr>
              <a:t>T</a:t>
            </a:r>
            <a:r>
              <a:rPr lang="en-US" sz="2400" b="1" i="0" dirty="0">
                <a:solidFill>
                  <a:srgbClr val="FFFF00"/>
                </a:solidFill>
                <a:effectLst/>
                <a:latin typeface="Abadi" panose="020B0604020104020204" pitchFamily="34" charset="0"/>
              </a:rPr>
              <a:t>he Book of Mormon was written to help gather Israel and convince all people that Jesus is the Christ</a:t>
            </a:r>
            <a:r>
              <a:rPr lang="en-US" sz="2400" b="0" i="0" dirty="0">
                <a:solidFill>
                  <a:srgbClr val="FFFF00"/>
                </a:solidFill>
                <a:effectLst/>
                <a:latin typeface="Abadi" panose="020B0604020104020204" pitchFamily="34" charset="0"/>
              </a:rPr>
              <a:t>.</a:t>
            </a:r>
            <a:endParaRPr lang="en-US" sz="2400" dirty="0">
              <a:solidFill>
                <a:srgbClr val="FFFF00"/>
              </a:solidFill>
              <a:latin typeface="Abadi" panose="020B0604020104020204" pitchFamily="34" charset="0"/>
            </a:endParaRPr>
          </a:p>
        </p:txBody>
      </p:sp>
      <p:pic>
        <p:nvPicPr>
          <p:cNvPr id="9" name="Picture 8">
            <a:extLst>
              <a:ext uri="{FF2B5EF4-FFF2-40B4-BE49-F238E27FC236}">
                <a16:creationId xmlns:a16="http://schemas.microsoft.com/office/drawing/2014/main" id="{50A76BB6-C136-1878-B321-0D34AB36F7C4}"/>
              </a:ext>
            </a:extLst>
          </p:cNvPr>
          <p:cNvPicPr>
            <a:picLocks noChangeAspect="1"/>
          </p:cNvPicPr>
          <p:nvPr/>
        </p:nvPicPr>
        <p:blipFill>
          <a:blip r:embed="rId3"/>
          <a:stretch>
            <a:fillRect/>
          </a:stretch>
        </p:blipFill>
        <p:spPr>
          <a:xfrm>
            <a:off x="6653100" y="571216"/>
            <a:ext cx="4939108" cy="3162690"/>
          </a:xfrm>
          <a:prstGeom prst="rect">
            <a:avLst/>
          </a:prstGeom>
        </p:spPr>
      </p:pic>
      <p:sp>
        <p:nvSpPr>
          <p:cNvPr id="10" name="Oval 9">
            <a:extLst>
              <a:ext uri="{FF2B5EF4-FFF2-40B4-BE49-F238E27FC236}">
                <a16:creationId xmlns:a16="http://schemas.microsoft.com/office/drawing/2014/main" id="{3571F69E-DBEA-D82D-98AA-5FAE78343B5F}"/>
              </a:ext>
            </a:extLst>
          </p:cNvPr>
          <p:cNvSpPr/>
          <p:nvPr/>
        </p:nvSpPr>
        <p:spPr>
          <a:xfrm>
            <a:off x="7288865" y="0"/>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B85A723-5B5D-F729-1615-410ED77B35C1}"/>
              </a:ext>
            </a:extLst>
          </p:cNvPr>
          <p:cNvSpPr/>
          <p:nvPr/>
        </p:nvSpPr>
        <p:spPr>
          <a:xfrm>
            <a:off x="10637370" y="12976"/>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48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0" presetClass="exit" presetSubtype="0" fill="hold" nodeType="with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02F339-4DD0-4275-8BB5-3BF99A526B08}"/>
              </a:ext>
            </a:extLst>
          </p:cNvPr>
          <p:cNvSpPr/>
          <p:nvPr/>
        </p:nvSpPr>
        <p:spPr>
          <a:xfrm>
            <a:off x="0" y="0"/>
            <a:ext cx="12297103" cy="6858000"/>
          </a:xfrm>
          <a:prstGeom prst="rect">
            <a:avLst/>
          </a:prstGeom>
          <a:gradFill flip="none" rotWithShape="1">
            <a:gsLst>
              <a:gs pos="23000">
                <a:srgbClr val="F3A874"/>
              </a:gs>
              <a:gs pos="0">
                <a:schemeClr val="accent2">
                  <a:lumMod val="40000"/>
                  <a:lumOff val="60000"/>
                </a:schemeClr>
              </a:gs>
              <a:gs pos="46000">
                <a:schemeClr val="accent2">
                  <a:lumMod val="95000"/>
                  <a:lumOff val="5000"/>
                </a:schemeClr>
              </a:gs>
              <a:gs pos="73000">
                <a:schemeClr val="accent2">
                  <a:lumMod val="75000"/>
                </a:schemeClr>
              </a:gs>
              <a:gs pos="100000">
                <a:srgbClr val="C0000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59697" y="1685259"/>
            <a:ext cx="7315200" cy="1323439"/>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ea typeface="Anjelika Rose Hollow" pitchFamily="2" charset="0"/>
              </a:rPr>
              <a:t>Overview of the Book of Mormon</a:t>
            </a:r>
          </a:p>
        </p:txBody>
      </p:sp>
      <p:grpSp>
        <p:nvGrpSpPr>
          <p:cNvPr id="4" name="Group 3">
            <a:extLst>
              <a:ext uri="{FF2B5EF4-FFF2-40B4-BE49-F238E27FC236}">
                <a16:creationId xmlns:a16="http://schemas.microsoft.com/office/drawing/2014/main" id="{51A6DBB6-DC00-F636-DF3A-A79849051815}"/>
              </a:ext>
            </a:extLst>
          </p:cNvPr>
          <p:cNvGrpSpPr/>
          <p:nvPr/>
        </p:nvGrpSpPr>
        <p:grpSpPr>
          <a:xfrm>
            <a:off x="2317103" y="2782237"/>
            <a:ext cx="2831805" cy="2865120"/>
            <a:chOff x="2590800" y="2667000"/>
            <a:chExt cx="3886200" cy="3931920"/>
          </a:xfrm>
        </p:grpSpPr>
        <p:grpSp>
          <p:nvGrpSpPr>
            <p:cNvPr id="6" name="Group 13">
              <a:extLst>
                <a:ext uri="{FF2B5EF4-FFF2-40B4-BE49-F238E27FC236}">
                  <a16:creationId xmlns:a16="http://schemas.microsoft.com/office/drawing/2014/main" id="{4340C58B-5F2A-4F03-48B0-07FEC9180BBD}"/>
                </a:ext>
              </a:extLst>
            </p:cNvPr>
            <p:cNvGrpSpPr/>
            <p:nvPr/>
          </p:nvGrpSpPr>
          <p:grpSpPr>
            <a:xfrm>
              <a:off x="3048000" y="2667000"/>
              <a:ext cx="2971800" cy="3931920"/>
              <a:chOff x="152400" y="152400"/>
              <a:chExt cx="4953000" cy="6553200"/>
            </a:xfrm>
          </p:grpSpPr>
          <p:sp>
            <p:nvSpPr>
              <p:cNvPr id="15" name="Rounded Rectangle 28">
                <a:extLst>
                  <a:ext uri="{FF2B5EF4-FFF2-40B4-BE49-F238E27FC236}">
                    <a16:creationId xmlns:a16="http://schemas.microsoft.com/office/drawing/2014/main" id="{6091196C-FA97-6C4A-E484-6FE64127E500}"/>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9">
                <a:extLst>
                  <a:ext uri="{FF2B5EF4-FFF2-40B4-BE49-F238E27FC236}">
                    <a16:creationId xmlns:a16="http://schemas.microsoft.com/office/drawing/2014/main" id="{5BF5BFD4-BF37-011A-3DCA-D20BC082A25E}"/>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0">
                <a:extLst>
                  <a:ext uri="{FF2B5EF4-FFF2-40B4-BE49-F238E27FC236}">
                    <a16:creationId xmlns:a16="http://schemas.microsoft.com/office/drawing/2014/main" id="{FE3CA479-BEC5-E59F-E549-A1EB914073C8}"/>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DF7FBA1-5A1F-E5DC-1AC9-3CACC6BC013C}"/>
                </a:ext>
              </a:extLst>
            </p:cNvPr>
            <p:cNvSpPr txBox="1"/>
            <p:nvPr/>
          </p:nvSpPr>
          <p:spPr>
            <a:xfrm>
              <a:off x="2590800" y="3200400"/>
              <a:ext cx="3886200" cy="1815882"/>
            </a:xfrm>
            <a:prstGeom prst="rect">
              <a:avLst/>
            </a:prstGeom>
            <a:noFill/>
          </p:spPr>
          <p:txBody>
            <a:bodyPr wrap="square" rtlCol="0">
              <a:spAutoFit/>
            </a:bodyPr>
            <a:lstStyle/>
            <a:p>
              <a:pPr algn="ctr"/>
              <a:r>
                <a:rPr lang="en-US" sz="2000" dirty="0">
                  <a:solidFill>
                    <a:srgbClr val="FFC000"/>
                  </a:solidFill>
                  <a:latin typeface="Californian FB" pitchFamily="18" charset="0"/>
                </a:rPr>
                <a:t>The </a:t>
              </a:r>
            </a:p>
            <a:p>
              <a:pPr algn="ctr"/>
              <a:r>
                <a:rPr lang="en-US" sz="2000" dirty="0">
                  <a:solidFill>
                    <a:srgbClr val="FFC000"/>
                  </a:solidFill>
                  <a:latin typeface="Californian FB" pitchFamily="18" charset="0"/>
                </a:rPr>
                <a:t>Book</a:t>
              </a:r>
            </a:p>
            <a:p>
              <a:pPr algn="ctr"/>
              <a:r>
                <a:rPr lang="en-US" sz="2000" dirty="0">
                  <a:solidFill>
                    <a:srgbClr val="FFC000"/>
                  </a:solidFill>
                  <a:latin typeface="Californian FB" pitchFamily="18" charset="0"/>
                </a:rPr>
                <a:t> of </a:t>
              </a:r>
            </a:p>
            <a:p>
              <a:pPr algn="ctr"/>
              <a:r>
                <a:rPr lang="en-US" sz="2000" dirty="0">
                  <a:solidFill>
                    <a:srgbClr val="FFC000"/>
                  </a:solidFill>
                  <a:latin typeface="Californian FB" pitchFamily="18" charset="0"/>
                </a:rPr>
                <a:t>Mormon</a:t>
              </a:r>
            </a:p>
          </p:txBody>
        </p:sp>
        <p:sp>
          <p:nvSpPr>
            <p:cNvPr id="11" name="TextBox 10">
              <a:extLst>
                <a:ext uri="{FF2B5EF4-FFF2-40B4-BE49-F238E27FC236}">
                  <a16:creationId xmlns:a16="http://schemas.microsoft.com/office/drawing/2014/main" id="{90647696-1AF9-4154-0F21-D8C7527C2D3F}"/>
                </a:ext>
              </a:extLst>
            </p:cNvPr>
            <p:cNvSpPr txBox="1"/>
            <p:nvPr/>
          </p:nvSpPr>
          <p:spPr>
            <a:xfrm>
              <a:off x="3124200" y="5257800"/>
              <a:ext cx="2667001" cy="633562"/>
            </a:xfrm>
            <a:prstGeom prst="rect">
              <a:avLst/>
            </a:prstGeom>
            <a:noFill/>
          </p:spPr>
          <p:txBody>
            <a:bodyPr wrap="square" rtlCol="0">
              <a:spAutoFit/>
            </a:bodyPr>
            <a:lstStyle/>
            <a:p>
              <a:pPr algn="ctr"/>
              <a:r>
                <a:rPr lang="en-US" sz="1200" dirty="0">
                  <a:solidFill>
                    <a:srgbClr val="FFC000"/>
                  </a:solidFill>
                  <a:latin typeface="Californian FB" pitchFamily="18" charset="0"/>
                </a:rPr>
                <a:t>ANOTHER TESTAMENT </a:t>
              </a:r>
            </a:p>
            <a:p>
              <a:pPr algn="ctr"/>
              <a:r>
                <a:rPr lang="en-US" sz="1200" dirty="0">
                  <a:solidFill>
                    <a:srgbClr val="FFC000"/>
                  </a:solidFill>
                  <a:latin typeface="Californian FB" pitchFamily="18" charset="0"/>
                </a:rPr>
                <a:t>OF JESUS CHRIST</a:t>
              </a:r>
            </a:p>
          </p:txBody>
        </p:sp>
        <p:cxnSp>
          <p:nvCxnSpPr>
            <p:cNvPr id="12" name="Straight Connector 11">
              <a:extLst>
                <a:ext uri="{FF2B5EF4-FFF2-40B4-BE49-F238E27FC236}">
                  <a16:creationId xmlns:a16="http://schemas.microsoft.com/office/drawing/2014/main" id="{9B99AFB5-5C2A-1393-A946-7D585E1B4785}"/>
                </a:ext>
              </a:extLst>
            </p:cNvPr>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6E52F21-8392-57C1-1E53-AEFBA37DCD62}"/>
                </a:ext>
              </a:extLst>
            </p:cNvPr>
            <p:cNvCxnSpPr/>
            <p:nvPr/>
          </p:nvCxnSpPr>
          <p:spPr>
            <a:xfrm>
              <a:off x="3429000" y="50292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6737A2-BC0F-F871-93EE-4E6DCDB93475}"/>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3">
            <a:extLst>
              <a:ext uri="{FF2B5EF4-FFF2-40B4-BE49-F238E27FC236}">
                <a16:creationId xmlns:a16="http://schemas.microsoft.com/office/drawing/2014/main" id="{20683F6A-0C6C-8D13-7A1B-7949C87E4DD0}"/>
              </a:ext>
            </a:extLst>
          </p:cNvPr>
          <p:cNvGrpSpPr/>
          <p:nvPr/>
        </p:nvGrpSpPr>
        <p:grpSpPr>
          <a:xfrm>
            <a:off x="7365548" y="2677010"/>
            <a:ext cx="2575979" cy="3290211"/>
            <a:chOff x="838200" y="1066800"/>
            <a:chExt cx="2438400" cy="3352800"/>
          </a:xfrm>
        </p:grpSpPr>
        <p:sp>
          <p:nvSpPr>
            <p:cNvPr id="21" name="Rounded Rectangle 61">
              <a:extLst>
                <a:ext uri="{FF2B5EF4-FFF2-40B4-BE49-F238E27FC236}">
                  <a16:creationId xmlns:a16="http://schemas.microsoft.com/office/drawing/2014/main" id="{5C7E6FEB-81BD-D845-B1EE-D85F69C1B81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
              <a:extLst>
                <a:ext uri="{FF2B5EF4-FFF2-40B4-BE49-F238E27FC236}">
                  <a16:creationId xmlns:a16="http://schemas.microsoft.com/office/drawing/2014/main" id="{76D54703-2F47-733A-D949-6C4E9C5E7A02}"/>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3">
              <a:extLst>
                <a:ext uri="{FF2B5EF4-FFF2-40B4-BE49-F238E27FC236}">
                  <a16:creationId xmlns:a16="http://schemas.microsoft.com/office/drawing/2014/main" id="{7EC45B06-8CBE-B63B-FC8B-51500E37731A}"/>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4">
              <a:extLst>
                <a:ext uri="{FF2B5EF4-FFF2-40B4-BE49-F238E27FC236}">
                  <a16:creationId xmlns:a16="http://schemas.microsoft.com/office/drawing/2014/main" id="{97E0F2A6-9842-9CDD-B93B-53FEC7A27647}"/>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5">
              <a:extLst>
                <a:ext uri="{FF2B5EF4-FFF2-40B4-BE49-F238E27FC236}">
                  <a16:creationId xmlns:a16="http://schemas.microsoft.com/office/drawing/2014/main" id="{2FADFD82-8155-C4D1-B4DB-E3136A3A3327}"/>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6">
              <a:extLst>
                <a:ext uri="{FF2B5EF4-FFF2-40B4-BE49-F238E27FC236}">
                  <a16:creationId xmlns:a16="http://schemas.microsoft.com/office/drawing/2014/main" id="{226128A8-933B-1B62-FA20-9CF981E76839}"/>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7">
              <a:extLst>
                <a:ext uri="{FF2B5EF4-FFF2-40B4-BE49-F238E27FC236}">
                  <a16:creationId xmlns:a16="http://schemas.microsoft.com/office/drawing/2014/main" id="{E6DEE25D-E6E7-09A4-6F97-8F31536CD500}"/>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Plaque 8">
              <a:extLst>
                <a:ext uri="{FF2B5EF4-FFF2-40B4-BE49-F238E27FC236}">
                  <a16:creationId xmlns:a16="http://schemas.microsoft.com/office/drawing/2014/main" id="{D6E2AAD4-2CA3-E286-F1AE-4DBF27ABE243}"/>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aque 9">
              <a:extLst>
                <a:ext uri="{FF2B5EF4-FFF2-40B4-BE49-F238E27FC236}">
                  <a16:creationId xmlns:a16="http://schemas.microsoft.com/office/drawing/2014/main" id="{4EC4B0D8-FF62-DCB5-7A1A-BAE5C986F24F}"/>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aque 10">
              <a:extLst>
                <a:ext uri="{FF2B5EF4-FFF2-40B4-BE49-F238E27FC236}">
                  <a16:creationId xmlns:a16="http://schemas.microsoft.com/office/drawing/2014/main" id="{C6260AA0-A99D-FBFC-B8AC-F5C8516DDE84}"/>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02F339-4DD0-4275-8BB5-3BF99A526B08}"/>
              </a:ext>
            </a:extLst>
          </p:cNvPr>
          <p:cNvSpPr/>
          <p:nvPr/>
        </p:nvSpPr>
        <p:spPr>
          <a:xfrm>
            <a:off x="0" y="0"/>
            <a:ext cx="12297103" cy="6858000"/>
          </a:xfrm>
          <a:prstGeom prst="rect">
            <a:avLst/>
          </a:prstGeom>
          <a:gradFill flip="none" rotWithShape="1">
            <a:gsLst>
              <a:gs pos="23000">
                <a:srgbClr val="F3A874"/>
              </a:gs>
              <a:gs pos="0">
                <a:schemeClr val="accent2">
                  <a:lumMod val="40000"/>
                  <a:lumOff val="60000"/>
                </a:schemeClr>
              </a:gs>
              <a:gs pos="46000">
                <a:schemeClr val="accent2">
                  <a:lumMod val="95000"/>
                  <a:lumOff val="5000"/>
                </a:schemeClr>
              </a:gs>
              <a:gs pos="73000">
                <a:schemeClr val="accent2">
                  <a:lumMod val="75000"/>
                </a:schemeClr>
              </a:gs>
              <a:gs pos="100000">
                <a:srgbClr val="C0000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8400" y="43071"/>
            <a:ext cx="7315200"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ea typeface="Anjelika Rose Hollow" pitchFamily="2" charset="0"/>
              </a:rPr>
              <a:t>A Visit From Angel Moroni</a:t>
            </a:r>
          </a:p>
        </p:txBody>
      </p:sp>
      <p:sp>
        <p:nvSpPr>
          <p:cNvPr id="8" name="Rectangle 7"/>
          <p:cNvSpPr/>
          <p:nvPr/>
        </p:nvSpPr>
        <p:spPr>
          <a:xfrm>
            <a:off x="5435104" y="1414984"/>
            <a:ext cx="4727384" cy="830997"/>
          </a:xfrm>
          <a:prstGeom prst="rect">
            <a:avLst/>
          </a:prstGeom>
        </p:spPr>
        <p:txBody>
          <a:bodyPr wrap="none">
            <a:spAutoFit/>
          </a:bodyPr>
          <a:lstStyle/>
          <a:p>
            <a:r>
              <a:rPr lang="en-US" sz="2400" dirty="0">
                <a:solidFill>
                  <a:srgbClr val="FFFF00"/>
                </a:solidFill>
                <a:effectLst>
                  <a:glow rad="228600">
                    <a:schemeClr val="accent5">
                      <a:satMod val="175000"/>
                      <a:alpha val="40000"/>
                    </a:schemeClr>
                  </a:glow>
                </a:effectLst>
              </a:rPr>
              <a:t>Read:</a:t>
            </a:r>
          </a:p>
          <a:p>
            <a:r>
              <a:rPr lang="en-US" sz="2400" dirty="0">
                <a:solidFill>
                  <a:srgbClr val="FFFF00"/>
                </a:solidFill>
                <a:effectLst>
                  <a:glow rad="228600">
                    <a:schemeClr val="accent5">
                      <a:satMod val="175000"/>
                      <a:alpha val="40000"/>
                    </a:schemeClr>
                  </a:glow>
                </a:effectLst>
              </a:rPr>
              <a:t>Joseph Smith History 1:30, 32-35, 42</a:t>
            </a:r>
          </a:p>
        </p:txBody>
      </p:sp>
      <p:sp>
        <p:nvSpPr>
          <p:cNvPr id="9" name="Rectangle 8"/>
          <p:cNvSpPr/>
          <p:nvPr/>
        </p:nvSpPr>
        <p:spPr>
          <a:xfrm>
            <a:off x="5435104" y="3720993"/>
            <a:ext cx="4676088" cy="830997"/>
          </a:xfrm>
          <a:prstGeom prst="rect">
            <a:avLst/>
          </a:prstGeom>
        </p:spPr>
        <p:txBody>
          <a:bodyPr wrap="none">
            <a:spAutoFit/>
          </a:bodyPr>
          <a:lstStyle/>
          <a:p>
            <a:r>
              <a:rPr lang="en-US" sz="2400" dirty="0">
                <a:solidFill>
                  <a:srgbClr val="FFFF00"/>
                </a:solidFill>
                <a:effectLst>
                  <a:glow rad="228600">
                    <a:schemeClr val="accent5">
                      <a:satMod val="175000"/>
                      <a:alpha val="40000"/>
                    </a:schemeClr>
                  </a:glow>
                </a:effectLst>
              </a:rPr>
              <a:t>Read:</a:t>
            </a:r>
          </a:p>
          <a:p>
            <a:r>
              <a:rPr lang="en-US" sz="2400" dirty="0">
                <a:solidFill>
                  <a:srgbClr val="FFFF00"/>
                </a:solidFill>
                <a:effectLst>
                  <a:glow rad="228600">
                    <a:schemeClr val="accent5">
                      <a:satMod val="175000"/>
                      <a:alpha val="40000"/>
                    </a:schemeClr>
                  </a:glow>
                </a:effectLst>
              </a:rPr>
              <a:t>Joseph Smith History 1:51-54, 59-60</a:t>
            </a:r>
          </a:p>
        </p:txBody>
      </p:sp>
      <p:sp>
        <p:nvSpPr>
          <p:cNvPr id="10" name="Rectangle 9"/>
          <p:cNvSpPr/>
          <p:nvPr/>
        </p:nvSpPr>
        <p:spPr>
          <a:xfrm>
            <a:off x="5435104" y="5304737"/>
            <a:ext cx="4648200" cy="830997"/>
          </a:xfrm>
          <a:prstGeom prst="rect">
            <a:avLst/>
          </a:prstGeom>
        </p:spPr>
        <p:txBody>
          <a:bodyPr wrap="square">
            <a:spAutoFit/>
          </a:bodyPr>
          <a:lstStyle/>
          <a:p>
            <a:pPr algn="ctr"/>
            <a:r>
              <a:rPr lang="en-US" sz="2400" dirty="0">
                <a:solidFill>
                  <a:schemeClr val="bg1"/>
                </a:solidFill>
              </a:rPr>
              <a:t>Joseph Smith was tutored 4 years by Moroni</a:t>
            </a:r>
          </a:p>
        </p:txBody>
      </p:sp>
      <p:pic>
        <p:nvPicPr>
          <p:cNvPr id="3" name="Picture 2">
            <a:extLst>
              <a:ext uri="{FF2B5EF4-FFF2-40B4-BE49-F238E27FC236}">
                <a16:creationId xmlns:a16="http://schemas.microsoft.com/office/drawing/2014/main" id="{4F14B508-F783-4BD8-856E-418117571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371600"/>
            <a:ext cx="3229068" cy="4495800"/>
          </a:xfrm>
          <a:prstGeom prst="rect">
            <a:avLst/>
          </a:prstGeom>
        </p:spPr>
      </p:pic>
    </p:spTree>
    <p:extLst>
      <p:ext uri="{BB962C8B-B14F-4D97-AF65-F5344CB8AC3E}">
        <p14:creationId xmlns:p14="http://schemas.microsoft.com/office/powerpoint/2010/main" val="288878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D2826B-8BF5-4650-8679-5DC1D6F39F6E}"/>
              </a:ext>
            </a:extLst>
          </p:cNvPr>
          <p:cNvSpPr/>
          <p:nvPr/>
        </p:nvSpPr>
        <p:spPr>
          <a:xfrm>
            <a:off x="0" y="0"/>
            <a:ext cx="12297103" cy="6858000"/>
          </a:xfrm>
          <a:prstGeom prst="rect">
            <a:avLst/>
          </a:prstGeom>
          <a:gradFill flip="none" rotWithShape="1">
            <a:gsLst>
              <a:gs pos="23000">
                <a:srgbClr val="F3A874"/>
              </a:gs>
              <a:gs pos="0">
                <a:schemeClr val="accent2">
                  <a:lumMod val="40000"/>
                  <a:lumOff val="60000"/>
                </a:schemeClr>
              </a:gs>
              <a:gs pos="46000">
                <a:schemeClr val="accent2">
                  <a:lumMod val="95000"/>
                  <a:lumOff val="5000"/>
                </a:schemeClr>
              </a:gs>
              <a:gs pos="73000">
                <a:schemeClr val="accent2">
                  <a:lumMod val="75000"/>
                </a:schemeClr>
              </a:gs>
              <a:gs pos="100000">
                <a:srgbClr val="C0000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8400" y="112680"/>
            <a:ext cx="7315200"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ea typeface="Anjelika Rose Hollow" pitchFamily="2" charset="0"/>
              </a:rPr>
              <a:t>Introduction</a:t>
            </a:r>
          </a:p>
        </p:txBody>
      </p:sp>
      <p:sp>
        <p:nvSpPr>
          <p:cNvPr id="10" name="Rectangle 9"/>
          <p:cNvSpPr/>
          <p:nvPr/>
        </p:nvSpPr>
        <p:spPr>
          <a:xfrm>
            <a:off x="1828800" y="1524000"/>
            <a:ext cx="4648200" cy="1569660"/>
          </a:xfrm>
          <a:prstGeom prst="rect">
            <a:avLst/>
          </a:prstGeom>
        </p:spPr>
        <p:txBody>
          <a:bodyPr wrap="square">
            <a:spAutoFit/>
          </a:bodyPr>
          <a:lstStyle/>
          <a:p>
            <a:pPr algn="ctr"/>
            <a:r>
              <a:rPr lang="en-US" sz="2400" dirty="0">
                <a:solidFill>
                  <a:schemeClr val="bg1"/>
                </a:solidFill>
              </a:rPr>
              <a:t>A record of God’s dealing with ancient inhabitants of the Americas and contains the </a:t>
            </a:r>
            <a:r>
              <a:rPr lang="en-US" sz="2400" dirty="0" err="1">
                <a:solidFill>
                  <a:schemeClr val="bg1"/>
                </a:solidFill>
              </a:rPr>
              <a:t>fulness</a:t>
            </a:r>
            <a:r>
              <a:rPr lang="en-US" sz="2400" dirty="0">
                <a:solidFill>
                  <a:schemeClr val="bg1"/>
                </a:solidFill>
              </a:rPr>
              <a:t> of the everlasting gospel. </a:t>
            </a:r>
          </a:p>
        </p:txBody>
      </p:sp>
      <p:sp>
        <p:nvSpPr>
          <p:cNvPr id="11" name="Rectangle 10"/>
          <p:cNvSpPr/>
          <p:nvPr/>
        </p:nvSpPr>
        <p:spPr>
          <a:xfrm>
            <a:off x="5715000" y="4572001"/>
            <a:ext cx="4648200" cy="1200329"/>
          </a:xfrm>
          <a:prstGeom prst="rect">
            <a:avLst/>
          </a:prstGeom>
        </p:spPr>
        <p:txBody>
          <a:bodyPr wrap="square">
            <a:spAutoFit/>
          </a:bodyPr>
          <a:lstStyle/>
          <a:p>
            <a:pPr algn="ctr"/>
            <a:r>
              <a:rPr lang="en-US" sz="2400" dirty="0">
                <a:solidFill>
                  <a:schemeClr val="bg1"/>
                </a:solidFill>
              </a:rPr>
              <a:t>Written by many ancient prophets by the spirit of prophecy and revelation.</a:t>
            </a:r>
          </a:p>
        </p:txBody>
      </p:sp>
      <p:pic>
        <p:nvPicPr>
          <p:cNvPr id="3" name="Picture 2">
            <a:extLst>
              <a:ext uri="{FF2B5EF4-FFF2-40B4-BE49-F238E27FC236}">
                <a16:creationId xmlns:a16="http://schemas.microsoft.com/office/drawing/2014/main" id="{FD2648D2-997B-4A3B-BFFC-37CF47CB5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219200"/>
            <a:ext cx="3467100" cy="2747236"/>
          </a:xfrm>
          <a:prstGeom prst="rect">
            <a:avLst/>
          </a:prstGeom>
        </p:spPr>
      </p:pic>
      <p:pic>
        <p:nvPicPr>
          <p:cNvPr id="7" name="Picture 6">
            <a:extLst>
              <a:ext uri="{FF2B5EF4-FFF2-40B4-BE49-F238E27FC236}">
                <a16:creationId xmlns:a16="http://schemas.microsoft.com/office/drawing/2014/main" id="{EFF332FC-73B8-4A48-A1DA-F210C1D1C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505200"/>
            <a:ext cx="3785716"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29A055-E76F-4453-9C07-3CD002E462ED}"/>
              </a:ext>
            </a:extLst>
          </p:cNvPr>
          <p:cNvSpPr/>
          <p:nvPr/>
        </p:nvSpPr>
        <p:spPr>
          <a:xfrm>
            <a:off x="0" y="0"/>
            <a:ext cx="12297103" cy="6858000"/>
          </a:xfrm>
          <a:prstGeom prst="rect">
            <a:avLst/>
          </a:prstGeom>
          <a:gradFill flip="none" rotWithShape="1">
            <a:gsLst>
              <a:gs pos="23000">
                <a:srgbClr val="F3A874"/>
              </a:gs>
              <a:gs pos="0">
                <a:schemeClr val="accent2">
                  <a:lumMod val="40000"/>
                  <a:lumOff val="60000"/>
                </a:schemeClr>
              </a:gs>
              <a:gs pos="46000">
                <a:schemeClr val="accent2">
                  <a:lumMod val="95000"/>
                  <a:lumOff val="5000"/>
                </a:schemeClr>
              </a:gs>
              <a:gs pos="73000">
                <a:schemeClr val="accent2">
                  <a:lumMod val="75000"/>
                </a:schemeClr>
              </a:gs>
              <a:gs pos="100000">
                <a:srgbClr val="C0000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9882" y="80694"/>
            <a:ext cx="8735518"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ea typeface="Anjelika Rose Hollow" pitchFamily="2" charset="0"/>
              </a:rPr>
              <a:t>The</a:t>
            </a:r>
            <a:r>
              <a:rPr lang="en-US" sz="4000" dirty="0">
                <a:solidFill>
                  <a:schemeClr val="bg1">
                    <a:lumMod val="95000"/>
                  </a:schemeClr>
                </a:solidFill>
                <a:latin typeface="Abadi" panose="020B0604020104020204" pitchFamily="34" charset="0"/>
                <a:ea typeface="Anjelika Rose Hollow" pitchFamily="2" charset="0"/>
              </a:rPr>
              <a:t> </a:t>
            </a:r>
            <a:r>
              <a:rPr lang="en-US" sz="4000" dirty="0">
                <a:solidFill>
                  <a:schemeClr val="bg1"/>
                </a:solidFill>
                <a:latin typeface="Abadi" panose="020B0604020104020204" pitchFamily="34" charset="0"/>
                <a:ea typeface="Anjelika Rose Hollow" pitchFamily="2" charset="0"/>
              </a:rPr>
              <a:t>Record-Written on </a:t>
            </a:r>
            <a:r>
              <a:rPr lang="en-US" sz="4000" dirty="0">
                <a:solidFill>
                  <a:srgbClr val="FFC000"/>
                </a:solidFill>
                <a:latin typeface="Abadi" panose="020B0604020104020204" pitchFamily="34" charset="0"/>
                <a:ea typeface="Anjelika Rose Hollow" pitchFamily="2" charset="0"/>
              </a:rPr>
              <a:t>Gold Plates</a:t>
            </a:r>
          </a:p>
        </p:txBody>
      </p:sp>
      <p:sp>
        <p:nvSpPr>
          <p:cNvPr id="11" name="Rectangle 10"/>
          <p:cNvSpPr/>
          <p:nvPr/>
        </p:nvSpPr>
        <p:spPr>
          <a:xfrm>
            <a:off x="1981200" y="4637313"/>
            <a:ext cx="4648200" cy="1938992"/>
          </a:xfrm>
          <a:prstGeom prst="rect">
            <a:avLst/>
          </a:prstGeom>
        </p:spPr>
        <p:txBody>
          <a:bodyPr wrap="square">
            <a:spAutoFit/>
          </a:bodyPr>
          <a:lstStyle/>
          <a:p>
            <a:pPr algn="ctr"/>
            <a:r>
              <a:rPr lang="en-US" sz="2400" dirty="0">
                <a:solidFill>
                  <a:schemeClr val="bg1"/>
                </a:solidFill>
              </a:rPr>
              <a:t>Another account of when the Lord confounded the tongues at the Tower of Babel.</a:t>
            </a:r>
          </a:p>
          <a:p>
            <a:pPr algn="ctr"/>
            <a:r>
              <a:rPr lang="en-US" sz="2400" dirty="0" err="1">
                <a:solidFill>
                  <a:schemeClr val="bg1"/>
                </a:solidFill>
              </a:rPr>
              <a:t>Jaradites</a:t>
            </a:r>
            <a:endParaRPr lang="en-US" sz="2400" dirty="0">
              <a:solidFill>
                <a:schemeClr val="bg1"/>
              </a:solidFill>
            </a:endParaRPr>
          </a:p>
          <a:p>
            <a:pPr algn="ctr"/>
            <a:endParaRPr lang="en-US" sz="2400" dirty="0">
              <a:solidFill>
                <a:schemeClr val="bg1"/>
              </a:solidFill>
            </a:endParaRPr>
          </a:p>
        </p:txBody>
      </p:sp>
      <p:sp>
        <p:nvSpPr>
          <p:cNvPr id="2" name="Rectangle 1"/>
          <p:cNvSpPr/>
          <p:nvPr/>
        </p:nvSpPr>
        <p:spPr>
          <a:xfrm>
            <a:off x="4908097" y="1188522"/>
            <a:ext cx="4572000" cy="1569660"/>
          </a:xfrm>
          <a:prstGeom prst="rect">
            <a:avLst/>
          </a:prstGeom>
        </p:spPr>
        <p:txBody>
          <a:bodyPr>
            <a:spAutoFit/>
          </a:bodyPr>
          <a:lstStyle/>
          <a:p>
            <a:pPr algn="ctr"/>
            <a:r>
              <a:rPr lang="en-US" sz="2400" dirty="0">
                <a:solidFill>
                  <a:schemeClr val="bg1"/>
                </a:solidFill>
              </a:rPr>
              <a:t>An account of two great civilizations.</a:t>
            </a:r>
          </a:p>
          <a:p>
            <a:pPr algn="ctr"/>
            <a:r>
              <a:rPr lang="en-US" sz="2400" dirty="0">
                <a:solidFill>
                  <a:schemeClr val="bg1"/>
                </a:solidFill>
              </a:rPr>
              <a:t>One from Jerusalem in 600 B.C.—Nephites and Lamanites</a:t>
            </a:r>
          </a:p>
        </p:txBody>
      </p:sp>
      <p:pic>
        <p:nvPicPr>
          <p:cNvPr id="6" name="Picture 5">
            <a:extLst>
              <a:ext uri="{FF2B5EF4-FFF2-40B4-BE49-F238E27FC236}">
                <a16:creationId xmlns:a16="http://schemas.microsoft.com/office/drawing/2014/main" id="{307FB8EB-F2C0-4580-8202-B36751B9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219200"/>
            <a:ext cx="2743200" cy="2552700"/>
          </a:xfrm>
          <a:prstGeom prst="rect">
            <a:avLst/>
          </a:prstGeom>
        </p:spPr>
      </p:pic>
      <p:pic>
        <p:nvPicPr>
          <p:cNvPr id="8" name="Picture 7">
            <a:extLst>
              <a:ext uri="{FF2B5EF4-FFF2-40B4-BE49-F238E27FC236}">
                <a16:creationId xmlns:a16="http://schemas.microsoft.com/office/drawing/2014/main" id="{29465960-8E87-40DC-857A-8A6452820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450" y="178980"/>
            <a:ext cx="1532150" cy="1219200"/>
          </a:xfrm>
          <a:prstGeom prst="rect">
            <a:avLst/>
          </a:prstGeom>
        </p:spPr>
      </p:pic>
      <p:pic>
        <p:nvPicPr>
          <p:cNvPr id="10" name="Picture 9">
            <a:extLst>
              <a:ext uri="{FF2B5EF4-FFF2-40B4-BE49-F238E27FC236}">
                <a16:creationId xmlns:a16="http://schemas.microsoft.com/office/drawing/2014/main" id="{5F9D2117-27CD-47FE-B6FF-37133704C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1" y="2819400"/>
            <a:ext cx="2815993" cy="3853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03E5C9-478D-41CD-8968-C066E89E6FD3}"/>
              </a:ext>
            </a:extLst>
          </p:cNvPr>
          <p:cNvSpPr/>
          <p:nvPr/>
        </p:nvSpPr>
        <p:spPr>
          <a:xfrm>
            <a:off x="0" y="0"/>
            <a:ext cx="12297103" cy="6858000"/>
          </a:xfrm>
          <a:prstGeom prst="rect">
            <a:avLst/>
          </a:prstGeom>
          <a:gradFill flip="none" rotWithShape="1">
            <a:gsLst>
              <a:gs pos="23000">
                <a:srgbClr val="F3A874"/>
              </a:gs>
              <a:gs pos="0">
                <a:schemeClr val="accent2">
                  <a:lumMod val="40000"/>
                  <a:lumOff val="60000"/>
                </a:schemeClr>
              </a:gs>
              <a:gs pos="46000">
                <a:schemeClr val="accent2">
                  <a:lumMod val="95000"/>
                  <a:lumOff val="5000"/>
                </a:schemeClr>
              </a:gs>
              <a:gs pos="73000">
                <a:schemeClr val="accent2">
                  <a:lumMod val="75000"/>
                </a:schemeClr>
              </a:gs>
              <a:gs pos="100000">
                <a:srgbClr val="C0000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8400" y="56291"/>
            <a:ext cx="7315200"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ea typeface="Anjelika Rose Hollow" pitchFamily="2" charset="0"/>
              </a:rPr>
              <a:t>After Thousands of Years</a:t>
            </a:r>
          </a:p>
        </p:txBody>
      </p:sp>
      <p:sp>
        <p:nvSpPr>
          <p:cNvPr id="11" name="Rectangle 10"/>
          <p:cNvSpPr/>
          <p:nvPr/>
        </p:nvSpPr>
        <p:spPr>
          <a:xfrm>
            <a:off x="1828800" y="1524001"/>
            <a:ext cx="4648200" cy="1384995"/>
          </a:xfrm>
          <a:prstGeom prst="rect">
            <a:avLst/>
          </a:prstGeom>
        </p:spPr>
        <p:txBody>
          <a:bodyPr wrap="square">
            <a:spAutoFit/>
          </a:bodyPr>
          <a:lstStyle/>
          <a:p>
            <a:pPr algn="ctr"/>
            <a:r>
              <a:rPr lang="en-US" sz="2800" dirty="0">
                <a:solidFill>
                  <a:schemeClr val="bg1"/>
                </a:solidFill>
              </a:rPr>
              <a:t>All were destroyed except the </a:t>
            </a:r>
            <a:r>
              <a:rPr lang="en-US" sz="2800" dirty="0" err="1">
                <a:solidFill>
                  <a:schemeClr val="bg1"/>
                </a:solidFill>
              </a:rPr>
              <a:t>Lamanites</a:t>
            </a:r>
            <a:endParaRPr lang="en-US" sz="2800" dirty="0">
              <a:solidFill>
                <a:schemeClr val="bg1"/>
              </a:solidFill>
            </a:endParaRPr>
          </a:p>
          <a:p>
            <a:pPr algn="ctr"/>
            <a:endParaRPr lang="en-US" sz="2800" dirty="0">
              <a:solidFill>
                <a:schemeClr val="bg1"/>
              </a:solidFill>
            </a:endParaRPr>
          </a:p>
        </p:txBody>
      </p:sp>
      <p:sp>
        <p:nvSpPr>
          <p:cNvPr id="7" name="Rectangle 6"/>
          <p:cNvSpPr/>
          <p:nvPr/>
        </p:nvSpPr>
        <p:spPr>
          <a:xfrm>
            <a:off x="5943600" y="4724401"/>
            <a:ext cx="4648200" cy="1384995"/>
          </a:xfrm>
          <a:prstGeom prst="rect">
            <a:avLst/>
          </a:prstGeom>
        </p:spPr>
        <p:txBody>
          <a:bodyPr wrap="square">
            <a:spAutoFit/>
          </a:bodyPr>
          <a:lstStyle/>
          <a:p>
            <a:pPr algn="ctr"/>
            <a:r>
              <a:rPr lang="en-US" sz="2800" dirty="0">
                <a:solidFill>
                  <a:schemeClr val="bg1"/>
                </a:solidFill>
              </a:rPr>
              <a:t>They are among the ancestors of the American Indians</a:t>
            </a:r>
          </a:p>
          <a:p>
            <a:pPr algn="ctr"/>
            <a:endParaRPr lang="en-US" sz="2800" dirty="0">
              <a:solidFill>
                <a:schemeClr val="bg1"/>
              </a:solidFill>
            </a:endParaRPr>
          </a:p>
        </p:txBody>
      </p:sp>
      <p:pic>
        <p:nvPicPr>
          <p:cNvPr id="3" name="Picture 2">
            <a:extLst>
              <a:ext uri="{FF2B5EF4-FFF2-40B4-BE49-F238E27FC236}">
                <a16:creationId xmlns:a16="http://schemas.microsoft.com/office/drawing/2014/main" id="{281D5CC9-F8EC-44A6-8A69-B23EE6527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143000"/>
            <a:ext cx="3683642" cy="2895600"/>
          </a:xfrm>
          <a:prstGeom prst="rect">
            <a:avLst/>
          </a:prstGeom>
        </p:spPr>
      </p:pic>
      <p:pic>
        <p:nvPicPr>
          <p:cNvPr id="8" name="Picture 7">
            <a:extLst>
              <a:ext uri="{FF2B5EF4-FFF2-40B4-BE49-F238E27FC236}">
                <a16:creationId xmlns:a16="http://schemas.microsoft.com/office/drawing/2014/main" id="{3DE4BD92-1082-490E-A92A-D151DED34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1" y="3429000"/>
            <a:ext cx="4156505" cy="280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CAB010-7EFB-458E-80F5-464691959409}"/>
              </a:ext>
            </a:extLst>
          </p:cNvPr>
          <p:cNvSpPr/>
          <p:nvPr/>
        </p:nvSpPr>
        <p:spPr>
          <a:xfrm>
            <a:off x="0" y="0"/>
            <a:ext cx="12297103" cy="6858000"/>
          </a:xfrm>
          <a:prstGeom prst="rect">
            <a:avLst/>
          </a:prstGeom>
          <a:gradFill flip="none" rotWithShape="1">
            <a:gsLst>
              <a:gs pos="23000">
                <a:srgbClr val="F3A874"/>
              </a:gs>
              <a:gs pos="0">
                <a:schemeClr val="accent2">
                  <a:lumMod val="40000"/>
                  <a:lumOff val="60000"/>
                </a:schemeClr>
              </a:gs>
              <a:gs pos="46000">
                <a:schemeClr val="accent2">
                  <a:lumMod val="95000"/>
                  <a:lumOff val="5000"/>
                </a:schemeClr>
              </a:gs>
              <a:gs pos="73000">
                <a:schemeClr val="accent2">
                  <a:lumMod val="75000"/>
                </a:schemeClr>
              </a:gs>
              <a:gs pos="100000">
                <a:srgbClr val="C0000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8400" y="77689"/>
            <a:ext cx="7315200"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ea typeface="Anjelika Rose Hollow" pitchFamily="2" charset="0"/>
              </a:rPr>
              <a:t>Delivering</a:t>
            </a:r>
          </a:p>
        </p:txBody>
      </p:sp>
      <p:sp>
        <p:nvSpPr>
          <p:cNvPr id="11" name="Rectangle 10"/>
          <p:cNvSpPr/>
          <p:nvPr/>
        </p:nvSpPr>
        <p:spPr>
          <a:xfrm>
            <a:off x="1828800" y="1524000"/>
            <a:ext cx="4648200" cy="1569660"/>
          </a:xfrm>
          <a:prstGeom prst="rect">
            <a:avLst/>
          </a:prstGeom>
        </p:spPr>
        <p:txBody>
          <a:bodyPr wrap="square">
            <a:spAutoFit/>
          </a:bodyPr>
          <a:lstStyle/>
          <a:p>
            <a:pPr algn="ctr"/>
            <a:r>
              <a:rPr lang="en-US" sz="2400" dirty="0">
                <a:solidFill>
                  <a:schemeClr val="bg1"/>
                </a:solidFill>
              </a:rPr>
              <a:t>Mormon completes his writing and delivered his account to his son Moroni</a:t>
            </a:r>
          </a:p>
          <a:p>
            <a:pPr algn="ctr"/>
            <a:endParaRPr lang="en-US" sz="2400" dirty="0">
              <a:solidFill>
                <a:schemeClr val="bg1"/>
              </a:solidFill>
            </a:endParaRPr>
          </a:p>
        </p:txBody>
      </p:sp>
      <p:sp>
        <p:nvSpPr>
          <p:cNvPr id="7" name="Rectangle 6"/>
          <p:cNvSpPr/>
          <p:nvPr/>
        </p:nvSpPr>
        <p:spPr>
          <a:xfrm>
            <a:off x="5791200" y="4724401"/>
            <a:ext cx="4648200" cy="1200329"/>
          </a:xfrm>
          <a:prstGeom prst="rect">
            <a:avLst/>
          </a:prstGeom>
        </p:spPr>
        <p:txBody>
          <a:bodyPr wrap="square">
            <a:spAutoFit/>
          </a:bodyPr>
          <a:lstStyle/>
          <a:p>
            <a:pPr algn="ctr"/>
            <a:r>
              <a:rPr lang="en-US" sz="2400" dirty="0">
                <a:solidFill>
                  <a:schemeClr val="bg1"/>
                </a:solidFill>
              </a:rPr>
              <a:t>Moroni hid the plates in the Hill </a:t>
            </a:r>
            <a:r>
              <a:rPr lang="en-US" sz="2400" dirty="0" err="1">
                <a:solidFill>
                  <a:schemeClr val="bg1"/>
                </a:solidFill>
              </a:rPr>
              <a:t>Cumorah</a:t>
            </a:r>
            <a:r>
              <a:rPr lang="en-US" sz="2400" dirty="0">
                <a:solidFill>
                  <a:schemeClr val="bg1"/>
                </a:solidFill>
              </a:rPr>
              <a:t>.</a:t>
            </a:r>
          </a:p>
          <a:p>
            <a:pPr algn="ctr"/>
            <a:endParaRPr lang="en-US" sz="2400" dirty="0">
              <a:solidFill>
                <a:schemeClr val="bg1"/>
              </a:solidFill>
            </a:endParaRPr>
          </a:p>
        </p:txBody>
      </p:sp>
      <p:pic>
        <p:nvPicPr>
          <p:cNvPr id="3" name="Picture 2">
            <a:extLst>
              <a:ext uri="{FF2B5EF4-FFF2-40B4-BE49-F238E27FC236}">
                <a16:creationId xmlns:a16="http://schemas.microsoft.com/office/drawing/2014/main" id="{37B80AD2-2476-4483-9F32-9927BC7A5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838200"/>
            <a:ext cx="2718982" cy="3652838"/>
          </a:xfrm>
          <a:prstGeom prst="rect">
            <a:avLst/>
          </a:prstGeom>
        </p:spPr>
      </p:pic>
      <p:pic>
        <p:nvPicPr>
          <p:cNvPr id="8" name="Picture 7">
            <a:extLst>
              <a:ext uri="{FF2B5EF4-FFF2-40B4-BE49-F238E27FC236}">
                <a16:creationId xmlns:a16="http://schemas.microsoft.com/office/drawing/2014/main" id="{9FB9A941-CB42-461A-B849-090DC85D9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3505201"/>
            <a:ext cx="3962400" cy="2639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BA8F5E-6F8A-4349-AEE3-4DB06610E2AF}"/>
              </a:ext>
            </a:extLst>
          </p:cNvPr>
          <p:cNvSpPr/>
          <p:nvPr/>
        </p:nvSpPr>
        <p:spPr>
          <a:xfrm>
            <a:off x="0" y="0"/>
            <a:ext cx="12297103" cy="6858000"/>
          </a:xfrm>
          <a:prstGeom prst="rect">
            <a:avLst/>
          </a:prstGeom>
          <a:gradFill flip="none" rotWithShape="1">
            <a:gsLst>
              <a:gs pos="23000">
                <a:srgbClr val="F3A874"/>
              </a:gs>
              <a:gs pos="0">
                <a:schemeClr val="accent2">
                  <a:lumMod val="40000"/>
                  <a:lumOff val="60000"/>
                </a:schemeClr>
              </a:gs>
              <a:gs pos="46000">
                <a:schemeClr val="accent2">
                  <a:lumMod val="95000"/>
                  <a:lumOff val="5000"/>
                </a:schemeClr>
              </a:gs>
              <a:gs pos="73000">
                <a:schemeClr val="accent2">
                  <a:lumMod val="75000"/>
                </a:schemeClr>
              </a:gs>
              <a:gs pos="100000">
                <a:srgbClr val="C0000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8400" y="16014"/>
            <a:ext cx="7315200"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ea typeface="Anjelika Rose Hollow" pitchFamily="2" charset="0"/>
              </a:rPr>
              <a:t>Most Correct</a:t>
            </a:r>
          </a:p>
        </p:txBody>
      </p:sp>
      <p:sp>
        <p:nvSpPr>
          <p:cNvPr id="11" name="Rectangle 10"/>
          <p:cNvSpPr/>
          <p:nvPr/>
        </p:nvSpPr>
        <p:spPr>
          <a:xfrm>
            <a:off x="2124075" y="947679"/>
            <a:ext cx="3590925" cy="2554545"/>
          </a:xfrm>
          <a:prstGeom prst="rect">
            <a:avLst/>
          </a:prstGeom>
        </p:spPr>
        <p:txBody>
          <a:bodyPr wrap="square">
            <a:spAutoFit/>
          </a:bodyPr>
          <a:lstStyle/>
          <a:p>
            <a:pPr algn="ctr"/>
            <a:r>
              <a:rPr lang="en-US" sz="2000" dirty="0">
                <a:solidFill>
                  <a:schemeClr val="bg1"/>
                </a:solidFill>
              </a:rPr>
              <a:t>“I told the brethren that the Book of Mormon was the most correct of any book on earth, and the keystone of our religion, and a man would get nearer to God by aiding by its precepts, than by any other book.”</a:t>
            </a:r>
          </a:p>
          <a:p>
            <a:pPr algn="ctr"/>
            <a:endParaRPr lang="en-US" sz="2000" dirty="0">
              <a:solidFill>
                <a:schemeClr val="bg1"/>
              </a:solidFill>
            </a:endParaRPr>
          </a:p>
        </p:txBody>
      </p:sp>
      <p:sp>
        <p:nvSpPr>
          <p:cNvPr id="2" name="Rectangle 1"/>
          <p:cNvSpPr/>
          <p:nvPr/>
        </p:nvSpPr>
        <p:spPr>
          <a:xfrm>
            <a:off x="11529396" y="6378277"/>
            <a:ext cx="442749" cy="369332"/>
          </a:xfrm>
          <a:prstGeom prst="rect">
            <a:avLst/>
          </a:prstGeom>
        </p:spPr>
        <p:txBody>
          <a:bodyPr wrap="none">
            <a:spAutoFit/>
          </a:bodyPr>
          <a:lstStyle/>
          <a:p>
            <a:pPr algn="ctr"/>
            <a:r>
              <a:rPr lang="en-US" dirty="0">
                <a:solidFill>
                  <a:schemeClr val="bg1"/>
                </a:solidFill>
              </a:rPr>
              <a:t>(1)</a:t>
            </a:r>
          </a:p>
        </p:txBody>
      </p:sp>
      <p:sp>
        <p:nvSpPr>
          <p:cNvPr id="3" name="Rectangle 2"/>
          <p:cNvSpPr/>
          <p:nvPr/>
        </p:nvSpPr>
        <p:spPr>
          <a:xfrm>
            <a:off x="5576374" y="5362608"/>
            <a:ext cx="4572000" cy="707886"/>
          </a:xfrm>
          <a:prstGeom prst="rect">
            <a:avLst/>
          </a:prstGeom>
        </p:spPr>
        <p:txBody>
          <a:bodyPr>
            <a:spAutoFit/>
          </a:bodyPr>
          <a:lstStyle/>
          <a:p>
            <a:r>
              <a:rPr lang="en-US" sz="2000" b="1" dirty="0">
                <a:solidFill>
                  <a:srgbClr val="FFFF00"/>
                </a:solidFill>
                <a:latin typeface="Open Sans"/>
              </a:rPr>
              <a:t>The Book of Mormon contains the </a:t>
            </a:r>
            <a:r>
              <a:rPr lang="en-US" sz="2000" b="1" dirty="0" err="1">
                <a:solidFill>
                  <a:srgbClr val="FFFF00"/>
                </a:solidFill>
                <a:latin typeface="Open Sans"/>
              </a:rPr>
              <a:t>fulness</a:t>
            </a:r>
            <a:r>
              <a:rPr lang="en-US" sz="2000" b="1" dirty="0">
                <a:solidFill>
                  <a:srgbClr val="FFFF00"/>
                </a:solidFill>
                <a:latin typeface="Open Sans"/>
              </a:rPr>
              <a:t> of the gospel of Jesus Christ</a:t>
            </a:r>
            <a:endParaRPr lang="en-US" sz="2000" dirty="0">
              <a:solidFill>
                <a:srgbClr val="FFFF00"/>
              </a:solidFill>
            </a:endParaRPr>
          </a:p>
        </p:txBody>
      </p:sp>
      <p:pic>
        <p:nvPicPr>
          <p:cNvPr id="7" name="Picture 6">
            <a:extLst>
              <a:ext uri="{FF2B5EF4-FFF2-40B4-BE49-F238E27FC236}">
                <a16:creationId xmlns:a16="http://schemas.microsoft.com/office/drawing/2014/main" id="{ACA03CA6-7E84-47DA-8C40-720AF7D58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1" y="990601"/>
            <a:ext cx="4276725" cy="3838575"/>
          </a:xfrm>
          <a:prstGeom prst="rect">
            <a:avLst/>
          </a:prstGeom>
        </p:spPr>
      </p:pic>
      <p:pic>
        <p:nvPicPr>
          <p:cNvPr id="9" name="Picture 8">
            <a:extLst>
              <a:ext uri="{FF2B5EF4-FFF2-40B4-BE49-F238E27FC236}">
                <a16:creationId xmlns:a16="http://schemas.microsoft.com/office/drawing/2014/main" id="{167CB972-90CD-43DA-9740-3EE105213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505201"/>
            <a:ext cx="2894052" cy="29218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53A8C1-0A41-475D-A797-FBD7F7E6C28C}"/>
              </a:ext>
            </a:extLst>
          </p:cNvPr>
          <p:cNvSpPr/>
          <p:nvPr/>
        </p:nvSpPr>
        <p:spPr>
          <a:xfrm>
            <a:off x="0" y="0"/>
            <a:ext cx="12297103" cy="6858000"/>
          </a:xfrm>
          <a:prstGeom prst="rect">
            <a:avLst/>
          </a:prstGeom>
          <a:gradFill flip="none" rotWithShape="1">
            <a:gsLst>
              <a:gs pos="23000">
                <a:srgbClr val="F3A874"/>
              </a:gs>
              <a:gs pos="0">
                <a:schemeClr val="accent2">
                  <a:lumMod val="40000"/>
                  <a:lumOff val="60000"/>
                </a:schemeClr>
              </a:gs>
              <a:gs pos="46000">
                <a:schemeClr val="accent2">
                  <a:lumMod val="95000"/>
                  <a:lumOff val="5000"/>
                </a:schemeClr>
              </a:gs>
              <a:gs pos="73000">
                <a:schemeClr val="accent2">
                  <a:lumMod val="75000"/>
                </a:schemeClr>
              </a:gs>
              <a:gs pos="100000">
                <a:srgbClr val="C0000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24074" y="947678"/>
            <a:ext cx="4276726" cy="5016758"/>
          </a:xfrm>
          <a:prstGeom prst="rect">
            <a:avLst/>
          </a:prstGeom>
        </p:spPr>
        <p:txBody>
          <a:bodyPr wrap="square">
            <a:spAutoFit/>
          </a:bodyPr>
          <a:lstStyle/>
          <a:p>
            <a:r>
              <a:rPr lang="en-US" sz="2000" dirty="0">
                <a:solidFill>
                  <a:schemeClr val="bg1"/>
                </a:solidFill>
              </a:rPr>
              <a:t>“The Lord Himself has stated that the Book of Mormon contains the ‘</a:t>
            </a:r>
            <a:r>
              <a:rPr lang="en-US" sz="2000" dirty="0" err="1">
                <a:solidFill>
                  <a:schemeClr val="bg1"/>
                </a:solidFill>
              </a:rPr>
              <a:t>fulness</a:t>
            </a:r>
            <a:r>
              <a:rPr lang="en-US" sz="2000" dirty="0">
                <a:solidFill>
                  <a:schemeClr val="bg1"/>
                </a:solidFill>
              </a:rPr>
              <a:t> of the gospel of Jesus Christ’ (D&amp;C 20:9). </a:t>
            </a:r>
          </a:p>
          <a:p>
            <a:endParaRPr lang="en-US" sz="2000" dirty="0">
              <a:solidFill>
                <a:schemeClr val="bg1"/>
              </a:solidFill>
            </a:endParaRPr>
          </a:p>
          <a:p>
            <a:r>
              <a:rPr lang="en-US" sz="2000" dirty="0">
                <a:solidFill>
                  <a:schemeClr val="bg1"/>
                </a:solidFill>
              </a:rPr>
              <a:t>That does not mean it contains every teaching, every doctrine ever revealed. </a:t>
            </a:r>
          </a:p>
          <a:p>
            <a:endParaRPr lang="en-US" sz="2000" dirty="0">
              <a:solidFill>
                <a:schemeClr val="bg1"/>
              </a:solidFill>
            </a:endParaRPr>
          </a:p>
          <a:p>
            <a:r>
              <a:rPr lang="en-US" sz="2000" dirty="0">
                <a:solidFill>
                  <a:schemeClr val="bg1"/>
                </a:solidFill>
              </a:rPr>
              <a:t>Rather, it means that in the Book of Mormon we will find the </a:t>
            </a:r>
            <a:r>
              <a:rPr lang="en-US" sz="2000" dirty="0" err="1">
                <a:solidFill>
                  <a:schemeClr val="bg1"/>
                </a:solidFill>
              </a:rPr>
              <a:t>fulness</a:t>
            </a:r>
            <a:r>
              <a:rPr lang="en-US" sz="2000" dirty="0">
                <a:solidFill>
                  <a:schemeClr val="bg1"/>
                </a:solidFill>
              </a:rPr>
              <a:t> of those doctrines required for our salvation. </a:t>
            </a:r>
          </a:p>
          <a:p>
            <a:endParaRPr lang="en-US" sz="2000" dirty="0">
              <a:solidFill>
                <a:schemeClr val="bg1"/>
              </a:solidFill>
            </a:endParaRPr>
          </a:p>
          <a:p>
            <a:r>
              <a:rPr lang="en-US" sz="2000" dirty="0">
                <a:solidFill>
                  <a:schemeClr val="bg1"/>
                </a:solidFill>
              </a:rPr>
              <a:t>And they are taught plainly and simply so that even children can learn the ways of salvation and exaltation.”</a:t>
            </a:r>
          </a:p>
        </p:txBody>
      </p:sp>
      <p:sp>
        <p:nvSpPr>
          <p:cNvPr id="2" name="Rectangle 1"/>
          <p:cNvSpPr/>
          <p:nvPr/>
        </p:nvSpPr>
        <p:spPr>
          <a:xfrm>
            <a:off x="11749250" y="6354884"/>
            <a:ext cx="442750" cy="369332"/>
          </a:xfrm>
          <a:prstGeom prst="rect">
            <a:avLst/>
          </a:prstGeom>
        </p:spPr>
        <p:txBody>
          <a:bodyPr wrap="none">
            <a:spAutoFit/>
          </a:bodyPr>
          <a:lstStyle/>
          <a:p>
            <a:pPr algn="ctr"/>
            <a:r>
              <a:rPr lang="en-US" dirty="0">
                <a:solidFill>
                  <a:schemeClr val="bg1"/>
                </a:solidFill>
              </a:rPr>
              <a:t>(2)</a:t>
            </a:r>
          </a:p>
        </p:txBody>
      </p:sp>
      <p:pic>
        <p:nvPicPr>
          <p:cNvPr id="9" name="Picture 8" descr="Ezra t benson.jpg"/>
          <p:cNvPicPr>
            <a:picLocks noChangeAspect="1"/>
          </p:cNvPicPr>
          <p:nvPr/>
        </p:nvPicPr>
        <p:blipFill>
          <a:blip r:embed="rId2" cstate="print"/>
          <a:stretch>
            <a:fillRect/>
          </a:stretch>
        </p:blipFill>
        <p:spPr>
          <a:xfrm>
            <a:off x="7239000" y="1600201"/>
            <a:ext cx="2276856" cy="3221275"/>
          </a:xfrm>
          <a:prstGeom prst="rect">
            <a:avLst/>
          </a:prstGeom>
        </p:spPr>
      </p:pic>
    </p:spTree>
    <p:extLst>
      <p:ext uri="{BB962C8B-B14F-4D97-AF65-F5344CB8AC3E}">
        <p14:creationId xmlns:p14="http://schemas.microsoft.com/office/powerpoint/2010/main" val="257346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AD3E4B-8D47-4CF7-8D39-22864E7BDCA4}"/>
              </a:ext>
            </a:extLst>
          </p:cNvPr>
          <p:cNvSpPr/>
          <p:nvPr/>
        </p:nvSpPr>
        <p:spPr>
          <a:xfrm>
            <a:off x="0" y="0"/>
            <a:ext cx="12297103" cy="6858000"/>
          </a:xfrm>
          <a:prstGeom prst="rect">
            <a:avLst/>
          </a:prstGeom>
          <a:gradFill flip="none" rotWithShape="1">
            <a:gsLst>
              <a:gs pos="23000">
                <a:srgbClr val="F3A874"/>
              </a:gs>
              <a:gs pos="0">
                <a:schemeClr val="accent2">
                  <a:lumMod val="40000"/>
                  <a:lumOff val="60000"/>
                </a:schemeClr>
              </a:gs>
              <a:gs pos="46000">
                <a:schemeClr val="accent2">
                  <a:lumMod val="95000"/>
                  <a:lumOff val="5000"/>
                </a:schemeClr>
              </a:gs>
              <a:gs pos="73000">
                <a:schemeClr val="accent2">
                  <a:lumMod val="75000"/>
                </a:schemeClr>
              </a:gs>
              <a:gs pos="100000">
                <a:srgbClr val="C0000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112842"/>
            <a:ext cx="7315200" cy="1323439"/>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ea typeface="Anjelika Rose Hollow" pitchFamily="2" charset="0"/>
              </a:rPr>
              <a:t>An Invitation To Read </a:t>
            </a:r>
          </a:p>
          <a:p>
            <a:pPr algn="ctr"/>
            <a:r>
              <a:rPr lang="en-US" sz="4000" dirty="0">
                <a:solidFill>
                  <a:schemeClr val="bg1"/>
                </a:solidFill>
                <a:latin typeface="Abadi" panose="020B0604020104020204" pitchFamily="34" charset="0"/>
                <a:ea typeface="Anjelika Rose Hollow" pitchFamily="2" charset="0"/>
              </a:rPr>
              <a:t>the Book of Mormon</a:t>
            </a:r>
          </a:p>
        </p:txBody>
      </p:sp>
      <p:sp>
        <p:nvSpPr>
          <p:cNvPr id="6" name="Rectangle 5"/>
          <p:cNvSpPr/>
          <p:nvPr/>
        </p:nvSpPr>
        <p:spPr>
          <a:xfrm>
            <a:off x="1867990" y="1841213"/>
            <a:ext cx="3618411" cy="584775"/>
          </a:xfrm>
          <a:prstGeom prst="rect">
            <a:avLst/>
          </a:prstGeom>
        </p:spPr>
        <p:txBody>
          <a:bodyPr wrap="square">
            <a:spAutoFit/>
          </a:bodyPr>
          <a:lstStyle/>
          <a:p>
            <a:pPr algn="ctr"/>
            <a:r>
              <a:rPr lang="en-US" sz="3200" dirty="0">
                <a:solidFill>
                  <a:schemeClr val="bg1"/>
                </a:solidFill>
                <a:effectLst>
                  <a:glow rad="228600">
                    <a:schemeClr val="accent6">
                      <a:satMod val="175000"/>
                      <a:alpha val="40000"/>
                    </a:schemeClr>
                  </a:glow>
                </a:effectLst>
              </a:rPr>
              <a:t>Read: Moroni 10:3-5</a:t>
            </a:r>
          </a:p>
        </p:txBody>
      </p:sp>
      <p:pic>
        <p:nvPicPr>
          <p:cNvPr id="7" name="Picture 6" descr="bryan104.JPG"/>
          <p:cNvPicPr>
            <a:picLocks noChangeAspect="1"/>
          </p:cNvPicPr>
          <p:nvPr/>
        </p:nvPicPr>
        <p:blipFill>
          <a:blip r:embed="rId2" cstate="print"/>
          <a:stretch>
            <a:fillRect/>
          </a:stretch>
        </p:blipFill>
        <p:spPr>
          <a:xfrm>
            <a:off x="6490594" y="2244838"/>
            <a:ext cx="3173213" cy="39221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95B79D-5542-41C3-B1F9-2292653FE106}"/>
              </a:ext>
            </a:extLst>
          </p:cNvPr>
          <p:cNvSpPr/>
          <p:nvPr/>
        </p:nvSpPr>
        <p:spPr>
          <a:xfrm>
            <a:off x="0" y="0"/>
            <a:ext cx="12297103" cy="6858000"/>
          </a:xfrm>
          <a:prstGeom prst="rect">
            <a:avLst/>
          </a:prstGeom>
          <a:gradFill flip="none" rotWithShape="1">
            <a:gsLst>
              <a:gs pos="23000">
                <a:srgbClr val="F3A874"/>
              </a:gs>
              <a:gs pos="0">
                <a:schemeClr val="accent2">
                  <a:lumMod val="40000"/>
                  <a:lumOff val="60000"/>
                </a:schemeClr>
              </a:gs>
              <a:gs pos="46000">
                <a:schemeClr val="accent2">
                  <a:lumMod val="95000"/>
                  <a:lumOff val="5000"/>
                </a:schemeClr>
              </a:gs>
              <a:gs pos="73000">
                <a:schemeClr val="accent2">
                  <a:lumMod val="75000"/>
                </a:schemeClr>
              </a:gs>
              <a:gs pos="100000">
                <a:srgbClr val="C0000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8400" y="179189"/>
            <a:ext cx="7315200"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ea typeface="Anjelika Rose Hollow" pitchFamily="2" charset="0"/>
              </a:rPr>
              <a:t>The Lord’s Kingdom</a:t>
            </a:r>
          </a:p>
        </p:txBody>
      </p:sp>
      <p:sp>
        <p:nvSpPr>
          <p:cNvPr id="6" name="Rectangle 5"/>
          <p:cNvSpPr/>
          <p:nvPr/>
        </p:nvSpPr>
        <p:spPr>
          <a:xfrm>
            <a:off x="1981200" y="1843951"/>
            <a:ext cx="4876800" cy="3170099"/>
          </a:xfrm>
          <a:prstGeom prst="rect">
            <a:avLst/>
          </a:prstGeom>
        </p:spPr>
        <p:txBody>
          <a:bodyPr wrap="square">
            <a:spAutoFit/>
          </a:bodyPr>
          <a:lstStyle/>
          <a:p>
            <a:r>
              <a:rPr lang="en-US" sz="2000" dirty="0">
                <a:solidFill>
                  <a:schemeClr val="bg1"/>
                </a:solidFill>
              </a:rPr>
              <a:t>“Those who gain this divine witness from the Holy Spirit will also come to know by the same power that Jesus Christ is the Savior of the World, that Joseph Smith is His revelator and prophet in these last days, and that The Church of Jesus Christ of Latter-day Saints is the Lord’s kingdom once again established on the earth, preparatory to the Second Coming of the Messiah.”</a:t>
            </a:r>
          </a:p>
          <a:p>
            <a:endParaRPr lang="en-US" sz="2000" dirty="0">
              <a:solidFill>
                <a:schemeClr val="bg1"/>
              </a:solidFill>
            </a:endParaRPr>
          </a:p>
        </p:txBody>
      </p:sp>
      <p:pic>
        <p:nvPicPr>
          <p:cNvPr id="28676" name="Picture 4" descr="http://3.bp.blogspot.com/-xhe1LpshBAM/UBLPoCFqfjI/AAAAAAAAAJ0/bDSQYt98hew/s1600/jesus-mormon.jpg">
            <a:hlinkClick r:id="rId2"/>
          </p:cNvPr>
          <p:cNvPicPr>
            <a:picLocks noChangeAspect="1" noChangeArrowheads="1"/>
          </p:cNvPicPr>
          <p:nvPr/>
        </p:nvPicPr>
        <p:blipFill>
          <a:blip r:embed="rId3" cstate="print"/>
          <a:srcRect/>
          <a:stretch>
            <a:fillRect/>
          </a:stretch>
        </p:blipFill>
        <p:spPr bwMode="auto">
          <a:xfrm>
            <a:off x="7010400" y="1676400"/>
            <a:ext cx="2913070" cy="3886200"/>
          </a:xfrm>
          <a:prstGeom prst="rect">
            <a:avLst/>
          </a:prstGeom>
          <a:noFill/>
        </p:spPr>
      </p:pic>
      <p:sp>
        <p:nvSpPr>
          <p:cNvPr id="2" name="Rectangle 1"/>
          <p:cNvSpPr/>
          <p:nvPr/>
        </p:nvSpPr>
        <p:spPr>
          <a:xfrm>
            <a:off x="11542427" y="6324600"/>
            <a:ext cx="442749" cy="369332"/>
          </a:xfrm>
          <a:prstGeom prst="rect">
            <a:avLst/>
          </a:prstGeom>
        </p:spPr>
        <p:txBody>
          <a:bodyPr wrap="none">
            <a:spAutoFit/>
          </a:bodyPr>
          <a:lstStyle/>
          <a:p>
            <a:pPr algn="ctr"/>
            <a:r>
              <a:rPr lang="en-US" dirty="0">
                <a:solidFill>
                  <a:schemeClr val="bg1"/>
                </a:solidFill>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 name="Rectangle 5"/>
          <p:cNvSpPr/>
          <p:nvPr/>
        </p:nvSpPr>
        <p:spPr>
          <a:xfrm>
            <a:off x="336177" y="286087"/>
            <a:ext cx="4464424" cy="830997"/>
          </a:xfrm>
          <a:prstGeom prst="rect">
            <a:avLst/>
          </a:prstGeom>
        </p:spPr>
        <p:txBody>
          <a:bodyPr wrap="square">
            <a:spAutoFit/>
          </a:bodyPr>
          <a:lstStyle/>
          <a:p>
            <a:r>
              <a:rPr lang="en-US" sz="4800" dirty="0">
                <a:solidFill>
                  <a:schemeClr val="bg1"/>
                </a:solidFill>
                <a:latin typeface="Abadi" panose="020B0604020104020204" pitchFamily="34" charset="0"/>
              </a:rPr>
              <a:t>Gathering Israel</a:t>
            </a:r>
            <a:endParaRPr lang="en-US" sz="4800" dirty="0">
              <a:solidFill>
                <a:schemeClr val="bg1"/>
              </a:solidFill>
            </a:endParaRPr>
          </a:p>
        </p:txBody>
      </p:sp>
      <p:sp>
        <p:nvSpPr>
          <p:cNvPr id="5" name="Rectangle 4"/>
          <p:cNvSpPr/>
          <p:nvPr/>
        </p:nvSpPr>
        <p:spPr>
          <a:xfrm>
            <a:off x="1954947" y="1898997"/>
            <a:ext cx="7776882" cy="954107"/>
          </a:xfrm>
          <a:prstGeom prst="rect">
            <a:avLst/>
          </a:prstGeom>
        </p:spPr>
        <p:txBody>
          <a:bodyPr wrap="square">
            <a:spAutoFit/>
          </a:bodyPr>
          <a:lstStyle/>
          <a:p>
            <a:r>
              <a:rPr lang="en-US" sz="2800" dirty="0">
                <a:solidFill>
                  <a:schemeClr val="bg1"/>
                </a:solidFill>
                <a:latin typeface="Abadi" panose="020B0604020104020204" pitchFamily="34" charset="0"/>
              </a:rPr>
              <a:t>The Book of Mormon refers often to the covenant that the Lord has made to gather Israel.</a:t>
            </a:r>
          </a:p>
        </p:txBody>
      </p:sp>
      <p:sp>
        <p:nvSpPr>
          <p:cNvPr id="4" name="TextBox 3">
            <a:extLst>
              <a:ext uri="{FF2B5EF4-FFF2-40B4-BE49-F238E27FC236}">
                <a16:creationId xmlns:a16="http://schemas.microsoft.com/office/drawing/2014/main" id="{9E9F42DA-890A-7E26-B9AE-DE38C8A82524}"/>
              </a:ext>
            </a:extLst>
          </p:cNvPr>
          <p:cNvSpPr txBox="1"/>
          <p:nvPr/>
        </p:nvSpPr>
        <p:spPr>
          <a:xfrm>
            <a:off x="4082144" y="4016961"/>
            <a:ext cx="6101442" cy="1754326"/>
          </a:xfrm>
          <a:prstGeom prst="rect">
            <a:avLst/>
          </a:prstGeom>
          <a:noFill/>
        </p:spPr>
        <p:txBody>
          <a:bodyPr wrap="square">
            <a:spAutoFit/>
          </a:bodyPr>
          <a:lstStyle/>
          <a:p>
            <a:r>
              <a:rPr lang="en-US" b="0" i="0" dirty="0">
                <a:solidFill>
                  <a:schemeClr val="bg1"/>
                </a:solidFill>
                <a:effectLst/>
                <a:latin typeface="Abadi" panose="020B0604020104020204" pitchFamily="34" charset="0"/>
              </a:rPr>
              <a:t>[In] the Book of Mormon, you will learn the doctrine of the gathering, truths about Jesus Christ, His Atonement, and the fulness of His gospel not found in the Bible. The Book of Mormon is central to the gathering of Israel. In fact, if there were no Book of Mormon, the promised gathering of Israel would not occur. (4)</a:t>
            </a:r>
            <a:endParaRPr lang="en-US" dirty="0">
              <a:solidFill>
                <a:schemeClr val="bg1"/>
              </a:solidFill>
              <a:latin typeface="Abadi" panose="020B0604020104020204" pitchFamily="34" charset="0"/>
            </a:endParaRPr>
          </a:p>
        </p:txBody>
      </p:sp>
      <p:pic>
        <p:nvPicPr>
          <p:cNvPr id="8" name="Picture 7" descr="A close-up of a person smiling&#10;&#10;Description automatically generated">
            <a:extLst>
              <a:ext uri="{FF2B5EF4-FFF2-40B4-BE49-F238E27FC236}">
                <a16:creationId xmlns:a16="http://schemas.microsoft.com/office/drawing/2014/main" id="{19F84AA4-B62C-2569-3006-8C561E501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1" y="4713643"/>
            <a:ext cx="1560739" cy="1953857"/>
          </a:xfrm>
          <a:prstGeom prst="rect">
            <a:avLst/>
          </a:prstGeom>
        </p:spPr>
      </p:pic>
    </p:spTree>
    <p:extLst>
      <p:ext uri="{BB962C8B-B14F-4D97-AF65-F5344CB8AC3E}">
        <p14:creationId xmlns:p14="http://schemas.microsoft.com/office/powerpoint/2010/main" val="16490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133">
            <a:extLst>
              <a:ext uri="{FF2B5EF4-FFF2-40B4-BE49-F238E27FC236}">
                <a16:creationId xmlns:a16="http://schemas.microsoft.com/office/drawing/2014/main" id="{59BED12C-999E-4AC0-8DE9-8DC5919D32EA}"/>
              </a:ext>
            </a:extLst>
          </p:cNvPr>
          <p:cNvSpPr/>
          <p:nvPr/>
        </p:nvSpPr>
        <p:spPr>
          <a:xfrm>
            <a:off x="0" y="0"/>
            <a:ext cx="12297103" cy="6858000"/>
          </a:xfrm>
          <a:prstGeom prst="rect">
            <a:avLst/>
          </a:prstGeom>
          <a:gradFill flip="none" rotWithShape="1">
            <a:gsLst>
              <a:gs pos="23000">
                <a:srgbClr val="F3A874"/>
              </a:gs>
              <a:gs pos="0">
                <a:schemeClr val="accent2">
                  <a:lumMod val="40000"/>
                  <a:lumOff val="60000"/>
                </a:schemeClr>
              </a:gs>
              <a:gs pos="46000">
                <a:schemeClr val="accent2">
                  <a:lumMod val="95000"/>
                  <a:lumOff val="5000"/>
                </a:schemeClr>
              </a:gs>
              <a:gs pos="73000">
                <a:schemeClr val="accent2">
                  <a:lumMod val="75000"/>
                </a:schemeClr>
              </a:gs>
              <a:gs pos="100000">
                <a:srgbClr val="C0000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71800" y="142445"/>
            <a:ext cx="6248400"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ea typeface="Anjelika Rose Hollow" pitchFamily="2" charset="0"/>
              </a:rPr>
              <a:t>The Record Keepers</a:t>
            </a:r>
          </a:p>
        </p:txBody>
      </p:sp>
      <p:grpSp>
        <p:nvGrpSpPr>
          <p:cNvPr id="3" name="Group 2"/>
          <p:cNvGrpSpPr/>
          <p:nvPr/>
        </p:nvGrpSpPr>
        <p:grpSpPr>
          <a:xfrm>
            <a:off x="1653315" y="1046179"/>
            <a:ext cx="3914896" cy="4012852"/>
            <a:chOff x="184996" y="1036870"/>
            <a:chExt cx="3914896" cy="4012852"/>
          </a:xfrm>
        </p:grpSpPr>
        <p:sp>
          <p:nvSpPr>
            <p:cNvPr id="80" name="Rectangle 79"/>
            <p:cNvSpPr/>
            <p:nvPr/>
          </p:nvSpPr>
          <p:spPr>
            <a:xfrm>
              <a:off x="184996" y="1036870"/>
              <a:ext cx="1676400" cy="369332"/>
            </a:xfrm>
            <a:prstGeom prst="rect">
              <a:avLst/>
            </a:prstGeom>
            <a:solidFill>
              <a:schemeClr val="accent2">
                <a:lumMod val="60000"/>
                <a:lumOff val="40000"/>
              </a:schemeClr>
            </a:solidFill>
          </p:spPr>
          <p:txBody>
            <a:bodyPr wrap="square">
              <a:spAutoFit/>
            </a:bodyPr>
            <a:lstStyle/>
            <a:p>
              <a:pPr fontAlgn="base"/>
              <a:r>
                <a:rPr lang="en-US" dirty="0">
                  <a:solidFill>
                    <a:schemeClr val="bg1"/>
                  </a:solidFill>
                </a:rPr>
                <a:t>1 Nephi 6:4–6</a:t>
              </a:r>
              <a:endParaRPr lang="en-US" sz="2000" dirty="0">
                <a:solidFill>
                  <a:schemeClr val="bg1"/>
                </a:solidFill>
              </a:endParaRPr>
            </a:p>
          </p:txBody>
        </p:sp>
        <p:sp>
          <p:nvSpPr>
            <p:cNvPr id="7" name="Rectangle 6"/>
            <p:cNvSpPr/>
            <p:nvPr/>
          </p:nvSpPr>
          <p:spPr>
            <a:xfrm>
              <a:off x="1966292" y="1041900"/>
              <a:ext cx="2133600" cy="369332"/>
            </a:xfrm>
            <a:prstGeom prst="rect">
              <a:avLst/>
            </a:prstGeom>
            <a:solidFill>
              <a:schemeClr val="accent2">
                <a:lumMod val="60000"/>
                <a:lumOff val="40000"/>
              </a:schemeClr>
            </a:solidFill>
          </p:spPr>
          <p:txBody>
            <a:bodyPr wrap="square">
              <a:spAutoFit/>
            </a:bodyPr>
            <a:lstStyle/>
            <a:p>
              <a:pPr fontAlgn="base"/>
              <a:r>
                <a:rPr lang="en-US" dirty="0">
                  <a:solidFill>
                    <a:schemeClr val="bg1"/>
                  </a:solidFill>
                </a:rPr>
                <a:t>2 Nephi 25:23, 26</a:t>
              </a:r>
              <a:endParaRPr lang="en-US" sz="2000" dirty="0">
                <a:solidFill>
                  <a:schemeClr val="bg1"/>
                </a:solidFill>
              </a:endParaRPr>
            </a:p>
          </p:txBody>
        </p:sp>
        <p:grpSp>
          <p:nvGrpSpPr>
            <p:cNvPr id="10" name="Group 9"/>
            <p:cNvGrpSpPr/>
            <p:nvPr/>
          </p:nvGrpSpPr>
          <p:grpSpPr>
            <a:xfrm>
              <a:off x="1348002" y="1732781"/>
              <a:ext cx="1256932" cy="3316941"/>
              <a:chOff x="397451" y="228598"/>
              <a:chExt cx="1468018" cy="3502402"/>
            </a:xfrm>
          </p:grpSpPr>
          <p:sp>
            <p:nvSpPr>
              <p:cNvPr id="11" name="Oval 10"/>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710999" y="1363546"/>
                <a:ext cx="939777" cy="2046452"/>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846626">
                <a:off x="1276514" y="1303512"/>
                <a:ext cx="413686" cy="1108167"/>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753374" flipH="1">
                <a:off x="618671" y="1303512"/>
                <a:ext cx="413686" cy="1108167"/>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uble Wave 18"/>
              <p:cNvSpPr/>
              <p:nvPr/>
            </p:nvSpPr>
            <p:spPr>
              <a:xfrm rot="21307692">
                <a:off x="1521349" y="449744"/>
                <a:ext cx="278349" cy="92742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uble Wave 19"/>
              <p:cNvSpPr/>
              <p:nvPr/>
            </p:nvSpPr>
            <p:spPr>
              <a:xfrm rot="407729">
                <a:off x="526552" y="443485"/>
                <a:ext cx="250486" cy="92742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5400000">
                <a:off x="843787" y="-36688"/>
                <a:ext cx="626195" cy="11567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52"/>
              <p:cNvSpPr/>
              <p:nvPr/>
            </p:nvSpPr>
            <p:spPr>
              <a:xfrm rot="5400000">
                <a:off x="1057026" y="-67224"/>
                <a:ext cx="180121" cy="1312129"/>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009698">
                <a:off x="1023518" y="1336540"/>
                <a:ext cx="110402" cy="1651790"/>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54"/>
              <p:cNvSpPr/>
              <p:nvPr/>
            </p:nvSpPr>
            <p:spPr>
              <a:xfrm>
                <a:off x="491023" y="2480111"/>
                <a:ext cx="437375" cy="630423"/>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p:cNvGrpSpPr/>
          <p:nvPr/>
        </p:nvGrpSpPr>
        <p:grpSpPr>
          <a:xfrm>
            <a:off x="5736283" y="1046179"/>
            <a:ext cx="2525313" cy="3935662"/>
            <a:chOff x="4212282" y="1046179"/>
            <a:chExt cx="2525313" cy="3935662"/>
          </a:xfrm>
        </p:grpSpPr>
        <p:sp>
          <p:nvSpPr>
            <p:cNvPr id="8" name="Rectangle 7"/>
            <p:cNvSpPr/>
            <p:nvPr/>
          </p:nvSpPr>
          <p:spPr>
            <a:xfrm>
              <a:off x="4212282" y="1046179"/>
              <a:ext cx="2525313" cy="369332"/>
            </a:xfrm>
            <a:prstGeom prst="rect">
              <a:avLst/>
            </a:prstGeom>
            <a:solidFill>
              <a:schemeClr val="accent6">
                <a:lumMod val="60000"/>
                <a:lumOff val="40000"/>
              </a:schemeClr>
            </a:solidFill>
          </p:spPr>
          <p:txBody>
            <a:bodyPr wrap="square">
              <a:spAutoFit/>
            </a:bodyPr>
            <a:lstStyle/>
            <a:p>
              <a:pPr fontAlgn="base"/>
              <a:r>
                <a:rPr lang="en-US" dirty="0">
                  <a:solidFill>
                    <a:schemeClr val="bg1"/>
                  </a:solidFill>
                </a:rPr>
                <a:t>Words of Mormon 1:4–8</a:t>
              </a:r>
            </a:p>
          </p:txBody>
        </p:sp>
        <p:grpSp>
          <p:nvGrpSpPr>
            <p:cNvPr id="25" name="Group 24"/>
            <p:cNvGrpSpPr/>
            <p:nvPr/>
          </p:nvGrpSpPr>
          <p:grpSpPr>
            <a:xfrm>
              <a:off x="4715117" y="1629041"/>
              <a:ext cx="1209964" cy="3352800"/>
              <a:chOff x="2133600" y="3124200"/>
              <a:chExt cx="1209964" cy="3352800"/>
            </a:xfrm>
          </p:grpSpPr>
          <p:grpSp>
            <p:nvGrpSpPr>
              <p:cNvPr id="26" name="Group 285"/>
              <p:cNvGrpSpPr/>
              <p:nvPr/>
            </p:nvGrpSpPr>
            <p:grpSpPr>
              <a:xfrm rot="17194410">
                <a:off x="2764132" y="5999335"/>
                <a:ext cx="359123" cy="509595"/>
                <a:chOff x="4934260" y="5008578"/>
                <a:chExt cx="373811" cy="553131"/>
              </a:xfrm>
            </p:grpSpPr>
            <p:sp>
              <p:nvSpPr>
                <p:cNvPr id="105"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4"/>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84"/>
              <p:cNvGrpSpPr/>
              <p:nvPr/>
            </p:nvGrpSpPr>
            <p:grpSpPr>
              <a:xfrm>
                <a:off x="2379689" y="5993567"/>
                <a:ext cx="376003" cy="483433"/>
                <a:chOff x="4934260" y="5008578"/>
                <a:chExt cx="373811" cy="553131"/>
              </a:xfrm>
            </p:grpSpPr>
            <p:sp>
              <p:nvSpPr>
                <p:cNvPr id="103"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7"/>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3048000" y="4648200"/>
                <a:ext cx="263506" cy="7620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209800" y="4724400"/>
                <a:ext cx="263506" cy="685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25"/>
              <p:cNvGrpSpPr/>
              <p:nvPr/>
            </p:nvGrpSpPr>
            <p:grpSpPr>
              <a:xfrm>
                <a:off x="2480714" y="4105564"/>
                <a:ext cx="546919" cy="609600"/>
                <a:chOff x="2321193" y="914400"/>
                <a:chExt cx="1962699" cy="2187638"/>
              </a:xfrm>
            </p:grpSpPr>
            <p:sp>
              <p:nvSpPr>
                <p:cNvPr id="97" name="Oval 17"/>
                <p:cNvSpPr/>
                <p:nvPr/>
              </p:nvSpPr>
              <p:spPr>
                <a:xfrm>
                  <a:off x="2514600" y="914400"/>
                  <a:ext cx="1554480" cy="12954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5"/>
              <p:cNvGrpSpPr/>
              <p:nvPr/>
            </p:nvGrpSpPr>
            <p:grpSpPr>
              <a:xfrm rot="1699902">
                <a:off x="2147930" y="4740678"/>
                <a:ext cx="291183" cy="118991"/>
                <a:chOff x="2209800" y="1905000"/>
                <a:chExt cx="2286000" cy="1066800"/>
              </a:xfrm>
            </p:grpSpPr>
            <p:grpSp>
              <p:nvGrpSpPr>
                <p:cNvPr id="91" name="Group 29"/>
                <p:cNvGrpSpPr/>
                <p:nvPr/>
              </p:nvGrpSpPr>
              <p:grpSpPr>
                <a:xfrm>
                  <a:off x="2209800" y="1905000"/>
                  <a:ext cx="1066800" cy="1066800"/>
                  <a:chOff x="990600" y="1905000"/>
                  <a:chExt cx="1066800" cy="1066800"/>
                </a:xfrm>
              </p:grpSpPr>
              <p:sp>
                <p:nvSpPr>
                  <p:cNvPr id="95" name="&quot;No&quot; Symbol 98"/>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32"/>
                <p:cNvGrpSpPr/>
                <p:nvPr/>
              </p:nvGrpSpPr>
              <p:grpSpPr>
                <a:xfrm>
                  <a:off x="3429000" y="1905000"/>
                  <a:ext cx="1066800" cy="1066800"/>
                  <a:chOff x="990600" y="1905000"/>
                  <a:chExt cx="1066800" cy="1066800"/>
                </a:xfrm>
              </p:grpSpPr>
              <p:sp>
                <p:nvSpPr>
                  <p:cNvPr id="93" name="&quot;No&quot; Symbol 96"/>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6"/>
              <p:cNvGrpSpPr/>
              <p:nvPr/>
            </p:nvGrpSpPr>
            <p:grpSpPr>
              <a:xfrm rot="20019181">
                <a:off x="3048475" y="4742987"/>
                <a:ext cx="291183" cy="118991"/>
                <a:chOff x="2209800" y="1905000"/>
                <a:chExt cx="2286000" cy="1066800"/>
              </a:xfrm>
            </p:grpSpPr>
            <p:grpSp>
              <p:nvGrpSpPr>
                <p:cNvPr id="85" name="Group 29"/>
                <p:cNvGrpSpPr/>
                <p:nvPr/>
              </p:nvGrpSpPr>
              <p:grpSpPr>
                <a:xfrm>
                  <a:off x="2209800" y="1905000"/>
                  <a:ext cx="1066800" cy="1066800"/>
                  <a:chOff x="990600" y="1905000"/>
                  <a:chExt cx="1066800" cy="1066800"/>
                </a:xfrm>
              </p:grpSpPr>
              <p:sp>
                <p:nvSpPr>
                  <p:cNvPr id="89" name="&quot;No&quot; Symbol 92"/>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89"/>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32"/>
                <p:cNvGrpSpPr/>
                <p:nvPr/>
              </p:nvGrpSpPr>
              <p:grpSpPr>
                <a:xfrm>
                  <a:off x="3429000" y="1905000"/>
                  <a:ext cx="1066800" cy="1066800"/>
                  <a:chOff x="990600" y="1905000"/>
                  <a:chExt cx="1066800" cy="1066800"/>
                </a:xfrm>
              </p:grpSpPr>
              <p:sp>
                <p:nvSpPr>
                  <p:cNvPr id="87" name="&quot;No&quot; Symbol 90"/>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Oval 87"/>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Trapezoid 35"/>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65"/>
              <p:cNvGrpSpPr/>
              <p:nvPr/>
            </p:nvGrpSpPr>
            <p:grpSpPr>
              <a:xfrm rot="10800000" flipH="1" flipV="1">
                <a:off x="2235200" y="6029036"/>
                <a:ext cx="990600" cy="158496"/>
                <a:chOff x="1447800" y="2040716"/>
                <a:chExt cx="3102900" cy="387950"/>
              </a:xfrm>
            </p:grpSpPr>
            <p:sp>
              <p:nvSpPr>
                <p:cNvPr id="78" name="Diagonal Stripe 77"/>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iagonal Stripe 78"/>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iagonal Stripe 80"/>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iagonal Stripe 81"/>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iagonal Stripe 82"/>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iagonal Stripe 83"/>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108"/>
              <p:cNvGrpSpPr/>
              <p:nvPr/>
            </p:nvGrpSpPr>
            <p:grpSpPr>
              <a:xfrm>
                <a:off x="2209800" y="6172199"/>
                <a:ext cx="1087582" cy="152401"/>
                <a:chOff x="1295400" y="2819400"/>
                <a:chExt cx="1327484" cy="304800"/>
              </a:xfrm>
            </p:grpSpPr>
            <p:grpSp>
              <p:nvGrpSpPr>
                <p:cNvPr id="49" name="Group 86"/>
                <p:cNvGrpSpPr/>
                <p:nvPr/>
              </p:nvGrpSpPr>
              <p:grpSpPr>
                <a:xfrm>
                  <a:off x="1295400" y="2819400"/>
                  <a:ext cx="914400" cy="304800"/>
                  <a:chOff x="838200" y="2193636"/>
                  <a:chExt cx="2895600" cy="946728"/>
                </a:xfrm>
              </p:grpSpPr>
              <p:grpSp>
                <p:nvGrpSpPr>
                  <p:cNvPr id="58" name="Group 69"/>
                  <p:cNvGrpSpPr/>
                  <p:nvPr/>
                </p:nvGrpSpPr>
                <p:grpSpPr>
                  <a:xfrm>
                    <a:off x="838200" y="2193636"/>
                    <a:ext cx="381000" cy="930564"/>
                    <a:chOff x="838200" y="2193636"/>
                    <a:chExt cx="381000" cy="930564"/>
                  </a:xfrm>
                </p:grpSpPr>
                <p:sp>
                  <p:nvSpPr>
                    <p:cNvPr id="75" name="Isosceles Triangle 7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70"/>
                  <p:cNvGrpSpPr/>
                  <p:nvPr/>
                </p:nvGrpSpPr>
                <p:grpSpPr>
                  <a:xfrm>
                    <a:off x="2133600" y="2209800"/>
                    <a:ext cx="381000" cy="930564"/>
                    <a:chOff x="838200" y="2193636"/>
                    <a:chExt cx="381000" cy="930564"/>
                  </a:xfrm>
                </p:grpSpPr>
                <p:sp>
                  <p:nvSpPr>
                    <p:cNvPr id="72" name="Isosceles Triangle 7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74"/>
                  <p:cNvGrpSpPr/>
                  <p:nvPr/>
                </p:nvGrpSpPr>
                <p:grpSpPr>
                  <a:xfrm>
                    <a:off x="1524000" y="2209800"/>
                    <a:ext cx="381000" cy="930564"/>
                    <a:chOff x="838200" y="2193636"/>
                    <a:chExt cx="381000" cy="930564"/>
                  </a:xfrm>
                </p:grpSpPr>
                <p:sp>
                  <p:nvSpPr>
                    <p:cNvPr id="69" name="Isosceles Triangle 68"/>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78"/>
                  <p:cNvGrpSpPr/>
                  <p:nvPr/>
                </p:nvGrpSpPr>
                <p:grpSpPr>
                  <a:xfrm>
                    <a:off x="2667000" y="2209800"/>
                    <a:ext cx="381000" cy="930564"/>
                    <a:chOff x="838200" y="2193636"/>
                    <a:chExt cx="381000" cy="930564"/>
                  </a:xfrm>
                </p:grpSpPr>
                <p:sp>
                  <p:nvSpPr>
                    <p:cNvPr id="66" name="Isosceles Triangle 6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82"/>
                  <p:cNvGrpSpPr/>
                  <p:nvPr/>
                </p:nvGrpSpPr>
                <p:grpSpPr>
                  <a:xfrm>
                    <a:off x="3352800" y="2209800"/>
                    <a:ext cx="381000" cy="930564"/>
                    <a:chOff x="838200" y="2193636"/>
                    <a:chExt cx="381000" cy="930564"/>
                  </a:xfrm>
                </p:grpSpPr>
                <p:sp>
                  <p:nvSpPr>
                    <p:cNvPr id="63" name="Isosceles Triangle 6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69"/>
                <p:cNvGrpSpPr/>
                <p:nvPr/>
              </p:nvGrpSpPr>
              <p:grpSpPr>
                <a:xfrm>
                  <a:off x="2286000" y="2819400"/>
                  <a:ext cx="120316" cy="299596"/>
                  <a:chOff x="838200" y="2193636"/>
                  <a:chExt cx="381000" cy="930564"/>
                </a:xfrm>
              </p:grpSpPr>
              <p:sp>
                <p:nvSpPr>
                  <p:cNvPr id="55" name="Isosceles Triangle 5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74"/>
                <p:cNvGrpSpPr/>
                <p:nvPr/>
              </p:nvGrpSpPr>
              <p:grpSpPr>
                <a:xfrm>
                  <a:off x="2502568" y="2824604"/>
                  <a:ext cx="120316" cy="299596"/>
                  <a:chOff x="838200" y="2193636"/>
                  <a:chExt cx="381000" cy="930564"/>
                </a:xfrm>
              </p:grpSpPr>
              <p:sp>
                <p:nvSpPr>
                  <p:cNvPr id="52" name="Isosceles Triangle 5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Oval 38"/>
              <p:cNvSpPr/>
              <p:nvPr/>
            </p:nvSpPr>
            <p:spPr>
              <a:xfrm>
                <a:off x="2362200" y="3276600"/>
                <a:ext cx="742263" cy="1092492"/>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10"/>
              <p:cNvGrpSpPr/>
              <p:nvPr/>
            </p:nvGrpSpPr>
            <p:grpSpPr>
              <a:xfrm>
                <a:off x="2362200" y="3505200"/>
                <a:ext cx="762000" cy="228600"/>
                <a:chOff x="1600200" y="1219200"/>
                <a:chExt cx="838200" cy="228600"/>
              </a:xfrm>
            </p:grpSpPr>
            <p:sp>
              <p:nvSpPr>
                <p:cNvPr id="47"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uble Wave 47"/>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8"/>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9"/>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50"/>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8" name="Group 2047"/>
          <p:cNvGrpSpPr/>
          <p:nvPr/>
        </p:nvGrpSpPr>
        <p:grpSpPr>
          <a:xfrm>
            <a:off x="8425009" y="1053883"/>
            <a:ext cx="2079579" cy="3949928"/>
            <a:chOff x="6901008" y="1053883"/>
            <a:chExt cx="2079579" cy="3949928"/>
          </a:xfrm>
        </p:grpSpPr>
        <p:sp>
          <p:nvSpPr>
            <p:cNvPr id="9" name="Rectangle 8"/>
            <p:cNvSpPr/>
            <p:nvPr/>
          </p:nvSpPr>
          <p:spPr>
            <a:xfrm>
              <a:off x="6901008" y="1053883"/>
              <a:ext cx="2079579" cy="369332"/>
            </a:xfrm>
            <a:prstGeom prst="rect">
              <a:avLst/>
            </a:prstGeom>
            <a:solidFill>
              <a:schemeClr val="accent1">
                <a:lumMod val="40000"/>
                <a:lumOff val="60000"/>
              </a:schemeClr>
            </a:solidFill>
          </p:spPr>
          <p:txBody>
            <a:bodyPr wrap="square">
              <a:spAutoFit/>
            </a:bodyPr>
            <a:lstStyle/>
            <a:p>
              <a:pPr fontAlgn="base"/>
              <a:r>
                <a:rPr lang="en-US" dirty="0">
                  <a:solidFill>
                    <a:schemeClr val="bg1"/>
                  </a:solidFill>
                </a:rPr>
                <a:t>Mormon 8:1, 34–35</a:t>
              </a:r>
              <a:endParaRPr lang="en-US" sz="2000" dirty="0">
                <a:solidFill>
                  <a:schemeClr val="bg1"/>
                </a:solidFill>
              </a:endParaRPr>
            </a:p>
          </p:txBody>
        </p:sp>
        <p:grpSp>
          <p:nvGrpSpPr>
            <p:cNvPr id="107" name="Group 106"/>
            <p:cNvGrpSpPr/>
            <p:nvPr/>
          </p:nvGrpSpPr>
          <p:grpSpPr>
            <a:xfrm>
              <a:off x="7230687" y="1727211"/>
              <a:ext cx="1396584" cy="3276600"/>
              <a:chOff x="1600200" y="4114800"/>
              <a:chExt cx="1981200" cy="4648200"/>
            </a:xfrm>
          </p:grpSpPr>
          <p:grpSp>
            <p:nvGrpSpPr>
              <p:cNvPr id="108" name="Group 285"/>
              <p:cNvGrpSpPr/>
              <p:nvPr/>
            </p:nvGrpSpPr>
            <p:grpSpPr>
              <a:xfrm rot="17194410">
                <a:off x="2602773" y="8085383"/>
                <a:ext cx="509454" cy="722914"/>
                <a:chOff x="4934260" y="5008578"/>
                <a:chExt cx="373811" cy="553131"/>
              </a:xfrm>
            </p:grpSpPr>
            <p:sp>
              <p:nvSpPr>
                <p:cNvPr id="131" name="Oval 130"/>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284"/>
              <p:cNvGrpSpPr/>
              <p:nvPr/>
            </p:nvGrpSpPr>
            <p:grpSpPr>
              <a:xfrm>
                <a:off x="2057400" y="8077200"/>
                <a:ext cx="533400" cy="685800"/>
                <a:chOff x="4934260" y="5008578"/>
                <a:chExt cx="373811" cy="553131"/>
              </a:xfrm>
            </p:grpSpPr>
            <p:sp>
              <p:nvSpPr>
                <p:cNvPr id="129" name="Oval 128"/>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1"/>
              <p:cNvGrpSpPr/>
              <p:nvPr/>
            </p:nvGrpSpPr>
            <p:grpSpPr>
              <a:xfrm>
                <a:off x="1600200" y="5638800"/>
                <a:ext cx="1981200" cy="2743200"/>
                <a:chOff x="4419600" y="2060454"/>
                <a:chExt cx="3045502" cy="4187946"/>
              </a:xfrm>
            </p:grpSpPr>
            <p:sp>
              <p:nvSpPr>
                <p:cNvPr id="120" name="Oval 119"/>
                <p:cNvSpPr/>
                <p:nvPr/>
              </p:nvSpPr>
              <p:spPr>
                <a:xfrm>
                  <a:off x="6890480" y="3845798"/>
                  <a:ext cx="574622" cy="84444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419600" y="3870782"/>
                  <a:ext cx="574622" cy="84444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0102191">
                  <a:off x="6267526" y="2091421"/>
                  <a:ext cx="990600" cy="2115430"/>
                </a:xfrm>
                <a:prstGeom prst="trapezoid">
                  <a:avLst>
                    <a:gd name="adj" fmla="val 34133"/>
                  </a:avLst>
                </a:prstGeom>
                <a:solidFill>
                  <a:srgbClr val="D1B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327004">
                  <a:off x="4648115" y="2060454"/>
                  <a:ext cx="990600" cy="2115430"/>
                </a:xfrm>
                <a:prstGeom prst="trapezoid">
                  <a:avLst>
                    <a:gd name="adj" fmla="val 34133"/>
                  </a:avLst>
                </a:prstGeom>
                <a:solidFill>
                  <a:srgbClr val="D1B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4876800" y="2133600"/>
                  <a:ext cx="2133600" cy="4114800"/>
                </a:xfrm>
                <a:prstGeom prst="trapezoid">
                  <a:avLst/>
                </a:prstGeom>
                <a:solidFill>
                  <a:srgbClr val="D1B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rot="10800000">
                  <a:off x="5638800" y="2194381"/>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1" name="Rounded Rectangle 6"/>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7"/>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8"/>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9"/>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057401" y="4307014"/>
                <a:ext cx="1052977" cy="15498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2"/>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13"/>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4"/>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1788325" y="5504375"/>
            <a:ext cx="8879675" cy="954107"/>
          </a:xfrm>
          <a:prstGeom prst="rect">
            <a:avLst/>
          </a:prstGeom>
        </p:spPr>
        <p:txBody>
          <a:bodyPr wrap="square">
            <a:spAutoFit/>
          </a:bodyPr>
          <a:lstStyle/>
          <a:p>
            <a:r>
              <a:rPr lang="en-US" sz="2800" dirty="0">
                <a:solidFill>
                  <a:schemeClr val="bg1"/>
                </a:solidFill>
              </a:rPr>
              <a:t>“Each of the major writers of the Book of Mormon testified that he wrote for future generations. … (2)</a:t>
            </a:r>
          </a:p>
        </p:txBody>
      </p:sp>
    </p:spTree>
    <p:extLst>
      <p:ext uri="{BB962C8B-B14F-4D97-AF65-F5344CB8AC3E}">
        <p14:creationId xmlns:p14="http://schemas.microsoft.com/office/powerpoint/2010/main" val="234553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54E453-EC4C-4C1B-93F9-DC6E3F27D35A}"/>
              </a:ext>
            </a:extLst>
          </p:cNvPr>
          <p:cNvSpPr/>
          <p:nvPr/>
        </p:nvSpPr>
        <p:spPr>
          <a:xfrm>
            <a:off x="0" y="0"/>
            <a:ext cx="12297103" cy="6858000"/>
          </a:xfrm>
          <a:prstGeom prst="rect">
            <a:avLst/>
          </a:prstGeom>
          <a:gradFill flip="none" rotWithShape="1">
            <a:gsLst>
              <a:gs pos="23000">
                <a:srgbClr val="F3A874"/>
              </a:gs>
              <a:gs pos="0">
                <a:schemeClr val="accent2">
                  <a:lumMod val="40000"/>
                  <a:lumOff val="60000"/>
                </a:schemeClr>
              </a:gs>
              <a:gs pos="46000">
                <a:schemeClr val="accent2">
                  <a:lumMod val="95000"/>
                  <a:lumOff val="5000"/>
                </a:schemeClr>
              </a:gs>
              <a:gs pos="73000">
                <a:schemeClr val="accent2">
                  <a:lumMod val="75000"/>
                </a:schemeClr>
              </a:gs>
              <a:gs pos="100000">
                <a:srgbClr val="C0000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0" y="1203854"/>
            <a:ext cx="4953000" cy="4524315"/>
          </a:xfrm>
          <a:prstGeom prst="rect">
            <a:avLst/>
          </a:prstGeom>
        </p:spPr>
        <p:txBody>
          <a:bodyPr wrap="square">
            <a:spAutoFit/>
          </a:bodyPr>
          <a:lstStyle/>
          <a:p>
            <a:r>
              <a:rPr lang="en-US" sz="2400" dirty="0">
                <a:solidFill>
                  <a:schemeClr val="bg1"/>
                </a:solidFill>
              </a:rPr>
              <a:t>“If they saw our day, and chose those things which would be of greatest worth to us, is not that how we should study the Book of Mormon? </a:t>
            </a:r>
          </a:p>
          <a:p>
            <a:endParaRPr lang="en-US" sz="2400" dirty="0">
              <a:solidFill>
                <a:schemeClr val="bg1"/>
              </a:solidFill>
            </a:endParaRPr>
          </a:p>
          <a:p>
            <a:r>
              <a:rPr lang="en-US" sz="2400" dirty="0">
                <a:solidFill>
                  <a:schemeClr val="bg1"/>
                </a:solidFill>
              </a:rPr>
              <a:t>We should constantly ask ourselves, ‘Why did the Lord inspire Mormon (or Moroni or Alma) to include that in his record? </a:t>
            </a:r>
          </a:p>
          <a:p>
            <a:endParaRPr lang="en-US" sz="2400" dirty="0">
              <a:solidFill>
                <a:schemeClr val="bg1"/>
              </a:solidFill>
            </a:endParaRPr>
          </a:p>
          <a:p>
            <a:r>
              <a:rPr lang="en-US" sz="2400" dirty="0">
                <a:solidFill>
                  <a:schemeClr val="bg1"/>
                </a:solidFill>
              </a:rPr>
              <a:t>What lesson can I learn from that to help me live in this day and age?’”</a:t>
            </a:r>
          </a:p>
        </p:txBody>
      </p:sp>
      <p:pic>
        <p:nvPicPr>
          <p:cNvPr id="7" name="Picture 6" descr="Ezra t benson.jpg"/>
          <p:cNvPicPr>
            <a:picLocks noChangeAspect="1"/>
          </p:cNvPicPr>
          <p:nvPr/>
        </p:nvPicPr>
        <p:blipFill>
          <a:blip r:embed="rId2" cstate="print"/>
          <a:stretch>
            <a:fillRect/>
          </a:stretch>
        </p:blipFill>
        <p:spPr>
          <a:xfrm>
            <a:off x="7696200" y="1905001"/>
            <a:ext cx="2124456" cy="3005661"/>
          </a:xfrm>
          <a:prstGeom prst="rect">
            <a:avLst/>
          </a:prstGeom>
        </p:spPr>
      </p:pic>
      <p:sp>
        <p:nvSpPr>
          <p:cNvPr id="5" name="Rectangle 4"/>
          <p:cNvSpPr/>
          <p:nvPr/>
        </p:nvSpPr>
        <p:spPr>
          <a:xfrm>
            <a:off x="7239000" y="6332506"/>
            <a:ext cx="4876800" cy="369332"/>
          </a:xfrm>
          <a:prstGeom prst="rect">
            <a:avLst/>
          </a:prstGeom>
        </p:spPr>
        <p:txBody>
          <a:bodyPr wrap="square">
            <a:spAutoFit/>
          </a:bodyPr>
          <a:lstStyle/>
          <a:p>
            <a:pPr algn="r" fontAlgn="base"/>
            <a:r>
              <a:rPr lang="en-US" dirty="0">
                <a:solidFill>
                  <a:schemeClr val="bg1"/>
                </a:solidFill>
              </a:rPr>
              <a:t>(2)</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8248F81-39EC-441D-93D7-39186E56F536}"/>
              </a:ext>
            </a:extLst>
          </p:cNvPr>
          <p:cNvSpPr/>
          <p:nvPr/>
        </p:nvSpPr>
        <p:spPr>
          <a:xfrm>
            <a:off x="0" y="0"/>
            <a:ext cx="12297103" cy="6858000"/>
          </a:xfrm>
          <a:prstGeom prst="rect">
            <a:avLst/>
          </a:prstGeom>
          <a:gradFill flip="none" rotWithShape="1">
            <a:gsLst>
              <a:gs pos="23000">
                <a:srgbClr val="F3A874"/>
              </a:gs>
              <a:gs pos="0">
                <a:schemeClr val="accent2">
                  <a:lumMod val="40000"/>
                  <a:lumOff val="60000"/>
                </a:schemeClr>
              </a:gs>
              <a:gs pos="46000">
                <a:schemeClr val="accent2">
                  <a:lumMod val="95000"/>
                  <a:lumOff val="5000"/>
                </a:schemeClr>
              </a:gs>
              <a:gs pos="73000">
                <a:schemeClr val="accent2">
                  <a:lumMod val="75000"/>
                </a:schemeClr>
              </a:gs>
              <a:gs pos="100000">
                <a:srgbClr val="C00000"/>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7364" y="242432"/>
            <a:ext cx="8686800" cy="1754326"/>
          </a:xfrm>
          <a:prstGeom prst="rect">
            <a:avLst/>
          </a:prstGeom>
        </p:spPr>
        <p:txBody>
          <a:bodyPr wrap="square">
            <a:spAutoFit/>
          </a:bodyPr>
          <a:lstStyle/>
          <a:p>
            <a:r>
              <a:rPr lang="en-US" dirty="0">
                <a:solidFill>
                  <a:schemeClr val="bg1"/>
                </a:solidFill>
              </a:rPr>
              <a:t>Sources:</a:t>
            </a:r>
          </a:p>
          <a:p>
            <a:endParaRPr lang="en-US" dirty="0">
              <a:solidFill>
                <a:schemeClr val="bg1"/>
              </a:solidFill>
            </a:endParaRPr>
          </a:p>
          <a:p>
            <a:pPr marL="342900" indent="-342900">
              <a:buAutoNum type="arabicPeriod"/>
            </a:pPr>
            <a:r>
              <a:rPr lang="en-US" dirty="0">
                <a:solidFill>
                  <a:schemeClr val="bg1"/>
                </a:solidFill>
              </a:rPr>
              <a:t>Joseph Smith </a:t>
            </a:r>
            <a:r>
              <a:rPr lang="en-US" i="1" dirty="0">
                <a:solidFill>
                  <a:schemeClr val="bg1"/>
                </a:solidFill>
              </a:rPr>
              <a:t>History of the Church, 4:461</a:t>
            </a:r>
          </a:p>
          <a:p>
            <a:pPr marL="342900" indent="-342900">
              <a:buAutoNum type="arabicPeriod"/>
            </a:pPr>
            <a:r>
              <a:rPr lang="en-US" dirty="0">
                <a:solidFill>
                  <a:schemeClr val="bg1"/>
                </a:solidFill>
              </a:rPr>
              <a:t>Ezra T. Benson (“The Book of Mormon—Keystone of Our Religion,” Ensign, Nov. 1986, 6).</a:t>
            </a:r>
          </a:p>
          <a:p>
            <a:pPr marL="342900" indent="-342900">
              <a:buAutoNum type="arabicPeriod"/>
            </a:pPr>
            <a:r>
              <a:rPr lang="en-US" dirty="0">
                <a:solidFill>
                  <a:schemeClr val="bg1"/>
                </a:solidFill>
              </a:rPr>
              <a:t>Introduction to the Book of Mormon</a:t>
            </a:r>
          </a:p>
        </p:txBody>
      </p:sp>
      <p:pic>
        <p:nvPicPr>
          <p:cNvPr id="3" name="Picture 2">
            <a:extLst>
              <a:ext uri="{FF2B5EF4-FFF2-40B4-BE49-F238E27FC236}">
                <a16:creationId xmlns:a16="http://schemas.microsoft.com/office/drawing/2014/main" id="{69362EDD-9005-43CE-8263-04AF4B7F6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075" y="1996758"/>
            <a:ext cx="2171700" cy="3265714"/>
          </a:xfrm>
          <a:prstGeom prst="rect">
            <a:avLst/>
          </a:prstGeom>
        </p:spPr>
      </p:pic>
      <p:sp>
        <p:nvSpPr>
          <p:cNvPr id="27" name="Footer Placeholder 14">
            <a:extLst>
              <a:ext uri="{FF2B5EF4-FFF2-40B4-BE49-F238E27FC236}">
                <a16:creationId xmlns:a16="http://schemas.microsoft.com/office/drawing/2014/main" id="{170FCFBF-9FF4-472F-B165-CBEA29A77620}"/>
              </a:ext>
            </a:extLst>
          </p:cNvPr>
          <p:cNvSpPr>
            <a:spLocks noGrp="1"/>
          </p:cNvSpPr>
          <p:nvPr/>
        </p:nvSpPr>
        <p:spPr>
          <a:xfrm>
            <a:off x="207364" y="643300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Presentation by ©http://fashionsbylynda.com/blog/</a:t>
            </a:r>
          </a:p>
        </p:txBody>
      </p:sp>
    </p:spTree>
    <p:extLst>
      <p:ext uri="{BB962C8B-B14F-4D97-AF65-F5344CB8AC3E}">
        <p14:creationId xmlns:p14="http://schemas.microsoft.com/office/powerpoint/2010/main" val="544773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28601"/>
            <a:ext cx="6400800" cy="830997"/>
          </a:xfrm>
          <a:prstGeom prst="rect">
            <a:avLst/>
          </a:prstGeom>
        </p:spPr>
        <p:txBody>
          <a:bodyPr wrap="square">
            <a:spAutoFit/>
          </a:bodyPr>
          <a:lstStyle/>
          <a:p>
            <a:pPr algn="ctr"/>
            <a:r>
              <a:rPr lang="en-US" sz="2400" dirty="0">
                <a:solidFill>
                  <a:srgbClr val="333333"/>
                </a:solidFill>
                <a:latin typeface="Open Sans"/>
              </a:rPr>
              <a:t>The Book of Mormon contains answers to life’s most meaningful questions.</a:t>
            </a:r>
            <a:endParaRPr lang="en-US" sz="2400" dirty="0"/>
          </a:p>
        </p:txBody>
      </p:sp>
      <p:graphicFrame>
        <p:nvGraphicFramePr>
          <p:cNvPr id="3" name="Table 2"/>
          <p:cNvGraphicFramePr>
            <a:graphicFrameLocks noGrp="1"/>
          </p:cNvGraphicFramePr>
          <p:nvPr/>
        </p:nvGraphicFramePr>
        <p:xfrm>
          <a:off x="1752600" y="1143000"/>
          <a:ext cx="8534400" cy="4780280"/>
        </p:xfrm>
        <a:graphic>
          <a:graphicData uri="http://schemas.openxmlformats.org/drawingml/2006/table">
            <a:tbl>
              <a:tblPr firstRow="1" bandRow="1">
                <a:tableStyleId>{5940675A-B579-460E-94D1-54222C63F5DA}</a:tableStyleId>
              </a:tblPr>
              <a:tblGrid>
                <a:gridCol w="4229100">
                  <a:extLst>
                    <a:ext uri="{9D8B030D-6E8A-4147-A177-3AD203B41FA5}">
                      <a16:colId xmlns:a16="http://schemas.microsoft.com/office/drawing/2014/main" val="2642940230"/>
                    </a:ext>
                  </a:extLst>
                </a:gridCol>
                <a:gridCol w="4305300">
                  <a:extLst>
                    <a:ext uri="{9D8B030D-6E8A-4147-A177-3AD203B41FA5}">
                      <a16:colId xmlns:a16="http://schemas.microsoft.com/office/drawing/2014/main" val="311018163"/>
                    </a:ext>
                  </a:extLst>
                </a:gridCol>
              </a:tblGrid>
              <a:tr h="365760">
                <a:tc>
                  <a:txBody>
                    <a:bodyPr/>
                    <a:lstStyle/>
                    <a:p>
                      <a:pPr fontAlgn="base"/>
                      <a:r>
                        <a:rPr lang="en-US" sz="1800" b="0" i="0" kern="1200" dirty="0">
                          <a:solidFill>
                            <a:schemeClr val="tx1"/>
                          </a:solidFill>
                          <a:effectLst/>
                          <a:latin typeface="+mn-lt"/>
                          <a:ea typeface="+mn-ea"/>
                          <a:cs typeface="+mn-cs"/>
                        </a:rPr>
                        <a:t>Is there a God? </a:t>
                      </a:r>
                    </a:p>
                  </a:txBody>
                  <a:tcPr/>
                </a:tc>
                <a:tc>
                  <a:txBody>
                    <a:bodyPr/>
                    <a:lstStyle/>
                    <a:p>
                      <a:r>
                        <a:rPr lang="en-US" dirty="0"/>
                        <a:t>Alma 30:37-44</a:t>
                      </a:r>
                    </a:p>
                  </a:txBody>
                  <a:tcPr/>
                </a:tc>
                <a:extLst>
                  <a:ext uri="{0D108BD9-81ED-4DB2-BD59-A6C34878D82A}">
                    <a16:rowId xmlns:a16="http://schemas.microsoft.com/office/drawing/2014/main" val="757652400"/>
                  </a:ext>
                </a:extLst>
              </a:tr>
              <a:tr h="370840">
                <a:tc>
                  <a:txBody>
                    <a:bodyPr/>
                    <a:lstStyle/>
                    <a:p>
                      <a:r>
                        <a:rPr lang="en-US" sz="1800" b="0" i="0" kern="1200" dirty="0">
                          <a:solidFill>
                            <a:schemeClr val="tx1"/>
                          </a:solidFill>
                          <a:effectLst/>
                          <a:latin typeface="+mn-lt"/>
                          <a:ea typeface="+mn-ea"/>
                          <a:cs typeface="+mn-cs"/>
                        </a:rPr>
                        <a:t>Can I know God? </a:t>
                      </a:r>
                      <a:endParaRPr lang="en-US" dirty="0"/>
                    </a:p>
                  </a:txBody>
                  <a:tcPr/>
                </a:tc>
                <a:tc>
                  <a:txBody>
                    <a:bodyPr/>
                    <a:lstStyle/>
                    <a:p>
                      <a:r>
                        <a:rPr lang="en-US" dirty="0"/>
                        <a:t>Alma 22:18</a:t>
                      </a:r>
                    </a:p>
                  </a:txBody>
                  <a:tcPr/>
                </a:tc>
                <a:extLst>
                  <a:ext uri="{0D108BD9-81ED-4DB2-BD59-A6C34878D82A}">
                    <a16:rowId xmlns:a16="http://schemas.microsoft.com/office/drawing/2014/main" val="3464943776"/>
                  </a:ext>
                </a:extLst>
              </a:tr>
              <a:tr h="370840">
                <a:tc>
                  <a:txBody>
                    <a:bodyPr/>
                    <a:lstStyle/>
                    <a:p>
                      <a:r>
                        <a:rPr lang="en-US" sz="1800" b="0" i="0" kern="1200" dirty="0">
                          <a:solidFill>
                            <a:schemeClr val="tx1"/>
                          </a:solidFill>
                          <a:effectLst/>
                          <a:latin typeface="+mn-lt"/>
                          <a:ea typeface="+mn-ea"/>
                          <a:cs typeface="+mn-cs"/>
                        </a:rPr>
                        <a:t>Does God care about me? </a:t>
                      </a:r>
                      <a:endParaRPr lang="en-US" dirty="0"/>
                    </a:p>
                  </a:txBody>
                  <a:tcPr/>
                </a:tc>
                <a:tc>
                  <a:txBody>
                    <a:bodyPr/>
                    <a:lstStyle/>
                    <a:p>
                      <a:r>
                        <a:rPr lang="en-US" dirty="0"/>
                        <a:t>3</a:t>
                      </a:r>
                      <a:r>
                        <a:rPr lang="en-US" baseline="0" dirty="0"/>
                        <a:t> Nephi 13:26-32</a:t>
                      </a:r>
                      <a:endParaRPr lang="en-US" dirty="0"/>
                    </a:p>
                  </a:txBody>
                  <a:tcPr/>
                </a:tc>
                <a:extLst>
                  <a:ext uri="{0D108BD9-81ED-4DB2-BD59-A6C34878D82A}">
                    <a16:rowId xmlns:a16="http://schemas.microsoft.com/office/drawing/2014/main" val="1101988239"/>
                  </a:ext>
                </a:extLst>
              </a:tr>
              <a:tr h="370840">
                <a:tc>
                  <a:txBody>
                    <a:bodyPr/>
                    <a:lstStyle/>
                    <a:p>
                      <a:r>
                        <a:rPr lang="en-US" sz="1800" b="0" i="0" kern="1200" dirty="0">
                          <a:solidFill>
                            <a:schemeClr val="tx1"/>
                          </a:solidFill>
                          <a:effectLst/>
                          <a:latin typeface="+mn-lt"/>
                          <a:ea typeface="+mn-ea"/>
                          <a:cs typeface="+mn-cs"/>
                        </a:rPr>
                        <a:t>How can I resist temptation and sin? </a:t>
                      </a:r>
                      <a:endParaRPr lang="en-US" dirty="0"/>
                    </a:p>
                  </a:txBody>
                  <a:tcPr/>
                </a:tc>
                <a:tc>
                  <a:txBody>
                    <a:bodyPr/>
                    <a:lstStyle/>
                    <a:p>
                      <a:r>
                        <a:rPr lang="en-US" dirty="0"/>
                        <a:t>Helaman 5:12</a:t>
                      </a:r>
                    </a:p>
                  </a:txBody>
                  <a:tcPr/>
                </a:tc>
                <a:extLst>
                  <a:ext uri="{0D108BD9-81ED-4DB2-BD59-A6C34878D82A}">
                    <a16:rowId xmlns:a16="http://schemas.microsoft.com/office/drawing/2014/main" val="3768765373"/>
                  </a:ext>
                </a:extLst>
              </a:tr>
              <a:tr h="370840">
                <a:tc>
                  <a:txBody>
                    <a:bodyPr/>
                    <a:lstStyle/>
                    <a:p>
                      <a:r>
                        <a:rPr lang="en-US" sz="1800" b="0" i="0" kern="1200" dirty="0">
                          <a:solidFill>
                            <a:schemeClr val="tx1"/>
                          </a:solidFill>
                          <a:effectLst/>
                          <a:latin typeface="+mn-lt"/>
                          <a:ea typeface="+mn-ea"/>
                          <a:cs typeface="+mn-cs"/>
                        </a:rPr>
                        <a:t>What is the purpose of life? </a:t>
                      </a:r>
                      <a:endParaRPr lang="en-US" dirty="0"/>
                    </a:p>
                  </a:txBody>
                  <a:tcPr/>
                </a:tc>
                <a:tc>
                  <a:txBody>
                    <a:bodyPr/>
                    <a:lstStyle/>
                    <a:p>
                      <a:r>
                        <a:rPr lang="en-US" dirty="0"/>
                        <a:t>Alma 34:32-34</a:t>
                      </a:r>
                    </a:p>
                  </a:txBody>
                  <a:tcPr/>
                </a:tc>
                <a:extLst>
                  <a:ext uri="{0D108BD9-81ED-4DB2-BD59-A6C34878D82A}">
                    <a16:rowId xmlns:a16="http://schemas.microsoft.com/office/drawing/2014/main" val="1882613164"/>
                  </a:ext>
                </a:extLst>
              </a:tr>
              <a:tr h="370840">
                <a:tc>
                  <a:txBody>
                    <a:bodyPr/>
                    <a:lstStyle/>
                    <a:p>
                      <a:r>
                        <a:rPr lang="en-US" sz="1800" b="0" i="0" kern="1200" dirty="0">
                          <a:solidFill>
                            <a:schemeClr val="tx1"/>
                          </a:solidFill>
                          <a:effectLst/>
                          <a:latin typeface="+mn-lt"/>
                          <a:ea typeface="+mn-ea"/>
                          <a:cs typeface="+mn-cs"/>
                        </a:rPr>
                        <a:t>Is there life after death? </a:t>
                      </a:r>
                      <a:endParaRPr lang="en-US" dirty="0"/>
                    </a:p>
                  </a:txBody>
                  <a:tcPr/>
                </a:tc>
                <a:tc>
                  <a:txBody>
                    <a:bodyPr/>
                    <a:lstStyle/>
                    <a:p>
                      <a:r>
                        <a:rPr lang="en-US" dirty="0"/>
                        <a:t>Alma 40:11-12, 21-23</a:t>
                      </a:r>
                    </a:p>
                  </a:txBody>
                  <a:tcPr/>
                </a:tc>
                <a:extLst>
                  <a:ext uri="{0D108BD9-81ED-4DB2-BD59-A6C34878D82A}">
                    <a16:rowId xmlns:a16="http://schemas.microsoft.com/office/drawing/2014/main" val="3625281244"/>
                  </a:ext>
                </a:extLst>
              </a:tr>
              <a:tr h="640080">
                <a:tc>
                  <a:txBody>
                    <a:bodyPr/>
                    <a:lstStyle/>
                    <a:p>
                      <a:r>
                        <a:rPr lang="en-US" sz="1800" b="0" i="0" kern="1200" dirty="0">
                          <a:solidFill>
                            <a:schemeClr val="tx1"/>
                          </a:solidFill>
                          <a:effectLst/>
                          <a:latin typeface="+mn-lt"/>
                          <a:ea typeface="+mn-ea"/>
                          <a:cs typeface="+mn-cs"/>
                        </a:rPr>
                        <a:t>How can I find peace and joy and be happy? </a:t>
                      </a:r>
                      <a:endParaRPr lang="en-US" dirty="0"/>
                    </a:p>
                  </a:txBody>
                  <a:tcPr/>
                </a:tc>
                <a:tc>
                  <a:txBody>
                    <a:bodyPr/>
                    <a:lstStyle/>
                    <a:p>
                      <a:r>
                        <a:rPr lang="en-US" dirty="0"/>
                        <a:t>Mosiah 2:41; 4:2-3; Alma 41:10</a:t>
                      </a:r>
                    </a:p>
                  </a:txBody>
                  <a:tcPr/>
                </a:tc>
                <a:extLst>
                  <a:ext uri="{0D108BD9-81ED-4DB2-BD59-A6C34878D82A}">
                    <a16:rowId xmlns:a16="http://schemas.microsoft.com/office/drawing/2014/main" val="1062986764"/>
                  </a:ext>
                </a:extLst>
              </a:tr>
              <a:tr h="640080">
                <a:tc>
                  <a:txBody>
                    <a:bodyPr/>
                    <a:lstStyle/>
                    <a:p>
                      <a:r>
                        <a:rPr lang="en-US" sz="1800" b="0" i="0" kern="1200" dirty="0">
                          <a:solidFill>
                            <a:schemeClr val="tx1"/>
                          </a:solidFill>
                          <a:effectLst/>
                          <a:latin typeface="+mn-lt"/>
                          <a:ea typeface="+mn-ea"/>
                          <a:cs typeface="+mn-cs"/>
                        </a:rPr>
                        <a:t>How can my </a:t>
                      </a:r>
                      <a:r>
                        <a:rPr lang="en-US" sz="1800" b="0" i="0" u="none" strike="noStrike" kern="1200" dirty="0">
                          <a:solidFill>
                            <a:schemeClr val="tx1"/>
                          </a:solidFill>
                          <a:effectLst/>
                          <a:latin typeface="+mn-lt"/>
                          <a:ea typeface="+mn-ea"/>
                          <a:cs typeface="+mn-cs"/>
                        </a:rPr>
                        <a:t>family</a:t>
                      </a:r>
                      <a:r>
                        <a:rPr lang="en-US" sz="1800" b="0" i="0" kern="1200" dirty="0">
                          <a:solidFill>
                            <a:schemeClr val="tx1"/>
                          </a:solidFill>
                          <a:effectLst/>
                          <a:latin typeface="+mn-lt"/>
                          <a:ea typeface="+mn-ea"/>
                          <a:cs typeface="+mn-cs"/>
                        </a:rPr>
                        <a:t> be happier and more united? </a:t>
                      </a:r>
                      <a:endParaRPr lang="en-US" dirty="0"/>
                    </a:p>
                  </a:txBody>
                  <a:tcPr/>
                </a:tc>
                <a:tc>
                  <a:txBody>
                    <a:bodyPr/>
                    <a:lstStyle/>
                    <a:p>
                      <a:r>
                        <a:rPr lang="en-US" dirty="0"/>
                        <a:t>Mosiah 4:14-15</a:t>
                      </a:r>
                    </a:p>
                  </a:txBody>
                  <a:tcPr/>
                </a:tc>
                <a:extLst>
                  <a:ext uri="{0D108BD9-81ED-4DB2-BD59-A6C34878D82A}">
                    <a16:rowId xmlns:a16="http://schemas.microsoft.com/office/drawing/2014/main" val="2617108051"/>
                  </a:ext>
                </a:extLst>
              </a:tr>
              <a:tr h="640080">
                <a:tc>
                  <a:txBody>
                    <a:bodyPr/>
                    <a:lstStyle/>
                    <a:p>
                      <a:r>
                        <a:rPr lang="en-US" sz="1800" b="0" i="0" kern="1200" dirty="0">
                          <a:solidFill>
                            <a:schemeClr val="tx1"/>
                          </a:solidFill>
                          <a:effectLst/>
                          <a:latin typeface="+mn-lt"/>
                          <a:ea typeface="+mn-ea"/>
                          <a:cs typeface="+mn-cs"/>
                        </a:rPr>
                        <a:t>How can I judge between right and wrong? </a:t>
                      </a:r>
                      <a:endParaRPr lang="en-US" dirty="0"/>
                    </a:p>
                  </a:txBody>
                  <a:tcPr/>
                </a:tc>
                <a:tc>
                  <a:txBody>
                    <a:bodyPr/>
                    <a:lstStyle/>
                    <a:p>
                      <a:r>
                        <a:rPr lang="en-US" dirty="0"/>
                        <a:t>Moroni 7:16-17</a:t>
                      </a:r>
                    </a:p>
                  </a:txBody>
                  <a:tcPr/>
                </a:tc>
                <a:extLst>
                  <a:ext uri="{0D108BD9-81ED-4DB2-BD59-A6C34878D82A}">
                    <a16:rowId xmlns:a16="http://schemas.microsoft.com/office/drawing/2014/main" val="1823741052"/>
                  </a:ext>
                </a:extLst>
              </a:tr>
              <a:tr h="640080">
                <a:tc>
                  <a:txBody>
                    <a:bodyPr/>
                    <a:lstStyle/>
                    <a:p>
                      <a:r>
                        <a:rPr lang="en-US" sz="1800" b="0" i="0" kern="1200" dirty="0">
                          <a:solidFill>
                            <a:schemeClr val="tx1"/>
                          </a:solidFill>
                          <a:effectLst/>
                          <a:latin typeface="+mn-lt"/>
                          <a:ea typeface="+mn-ea"/>
                          <a:cs typeface="+mn-cs"/>
                        </a:rPr>
                        <a:t>Why does God allow evil and suffering to occur? </a:t>
                      </a:r>
                      <a:endParaRPr lang="en-US" dirty="0"/>
                    </a:p>
                  </a:txBody>
                  <a:tcPr/>
                </a:tc>
                <a:tc>
                  <a:txBody>
                    <a:bodyPr/>
                    <a:lstStyle/>
                    <a:p>
                      <a:r>
                        <a:rPr lang="en-US" dirty="0"/>
                        <a:t>2 Nephi</a:t>
                      </a:r>
                      <a:r>
                        <a:rPr lang="en-US" baseline="0" dirty="0"/>
                        <a:t> 2:1-2, 11-16, 22-27; Alma 14:9-11; 60:13</a:t>
                      </a:r>
                      <a:endParaRPr lang="en-US" dirty="0"/>
                    </a:p>
                  </a:txBody>
                  <a:tcPr/>
                </a:tc>
                <a:extLst>
                  <a:ext uri="{0D108BD9-81ED-4DB2-BD59-A6C34878D82A}">
                    <a16:rowId xmlns:a16="http://schemas.microsoft.com/office/drawing/2014/main" val="896508607"/>
                  </a:ext>
                </a:extLst>
              </a:tr>
            </a:tbl>
          </a:graphicData>
        </a:graphic>
      </p:graphicFrame>
    </p:spTree>
    <p:extLst>
      <p:ext uri="{BB962C8B-B14F-4D97-AF65-F5344CB8AC3E}">
        <p14:creationId xmlns:p14="http://schemas.microsoft.com/office/powerpoint/2010/main" val="1700756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86000" y="381001"/>
            <a:ext cx="7772400" cy="6172199"/>
            <a:chOff x="1828800" y="1447799"/>
            <a:chExt cx="5486400" cy="4419601"/>
          </a:xfrm>
        </p:grpSpPr>
        <p:pic>
          <p:nvPicPr>
            <p:cNvPr id="3" name="Picture 2"/>
            <p:cNvPicPr>
              <a:picLocks noChangeAspect="1"/>
            </p:cNvPicPr>
            <p:nvPr/>
          </p:nvPicPr>
          <p:blipFill rotWithShape="1">
            <a:blip r:embed="rId2"/>
            <a:srcRect l="20000" t="11462" r="20000" b="8499"/>
            <a:stretch/>
          </p:blipFill>
          <p:spPr>
            <a:xfrm>
              <a:off x="1828800" y="1447799"/>
              <a:ext cx="5486400" cy="4114801"/>
            </a:xfrm>
            <a:prstGeom prst="rect">
              <a:avLst/>
            </a:prstGeom>
          </p:spPr>
        </p:pic>
        <p:sp>
          <p:nvSpPr>
            <p:cNvPr id="5" name="Frame 4"/>
            <p:cNvSpPr/>
            <p:nvPr/>
          </p:nvSpPr>
          <p:spPr>
            <a:xfrm>
              <a:off x="1828800" y="1447799"/>
              <a:ext cx="5486400" cy="4419601"/>
            </a:xfrm>
            <a:prstGeom prst="frame">
              <a:avLst>
                <a:gd name="adj1" fmla="val 6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306937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0" y="583287"/>
            <a:ext cx="5105400" cy="495520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rgbClr val="666666"/>
                </a:solidFill>
                <a:latin typeface="+mn-lt"/>
              </a:rPr>
              <a:t>Printing of the book, An Introduction:</a:t>
            </a:r>
          </a:p>
          <a:p>
            <a:r>
              <a:rPr lang="en-US" altLang="en-US" sz="1400" dirty="0">
                <a:solidFill>
                  <a:srgbClr val="666666"/>
                </a:solidFill>
                <a:latin typeface="+mn-lt"/>
              </a:rPr>
              <a:t>The Book of Mormon was first printed and sold in the Grandin Building located in downtown Palmyra, New York. After translating the golden plates, Joseph Smith "agreed with Mr. Egbert B. Grandin to print five thousand copies"</a:t>
            </a:r>
            <a:r>
              <a:rPr lang="en-US" altLang="en-US" sz="1400" dirty="0">
                <a:solidFill>
                  <a:srgbClr val="0091BC"/>
                </a:solidFill>
                <a:latin typeface="+mn-lt"/>
              </a:rPr>
              <a:t>1</a:t>
            </a:r>
            <a:r>
              <a:rPr lang="en-US" altLang="en-US" sz="1400" dirty="0">
                <a:solidFill>
                  <a:srgbClr val="666666"/>
                </a:solidFill>
                <a:latin typeface="+mn-lt"/>
              </a:rPr>
              <a:t> of the Book of Mormon. Publication of the book was financed by Martin Harris, a family friend who mortgaged part of his farm to guarantee the $3,000 printing cost.</a:t>
            </a:r>
            <a:endParaRPr lang="en-US" altLang="en-US" sz="1400" dirty="0">
              <a:latin typeface="+mn-lt"/>
            </a:endParaRPr>
          </a:p>
          <a:p>
            <a:endParaRPr lang="en-US" altLang="en-US" sz="1400" dirty="0">
              <a:solidFill>
                <a:srgbClr val="666666"/>
              </a:solidFill>
              <a:latin typeface="+mn-lt"/>
            </a:endParaRPr>
          </a:p>
          <a:p>
            <a:endParaRPr lang="en-US" altLang="en-US" sz="1400" dirty="0">
              <a:solidFill>
                <a:srgbClr val="666666"/>
              </a:solidFill>
              <a:latin typeface="+mn-lt"/>
            </a:endParaRPr>
          </a:p>
          <a:p>
            <a:r>
              <a:rPr lang="en-US" altLang="en-US" sz="1400" dirty="0">
                <a:solidFill>
                  <a:srgbClr val="666666"/>
                </a:solidFill>
                <a:latin typeface="+mn-lt"/>
              </a:rPr>
              <a:t>In mid-August 1829, the Prophet Joseph, with Martin Harris, Oliver </a:t>
            </a:r>
            <a:r>
              <a:rPr lang="en-US" altLang="en-US" sz="1400" dirty="0" err="1">
                <a:solidFill>
                  <a:srgbClr val="666666"/>
                </a:solidFill>
                <a:latin typeface="+mn-lt"/>
              </a:rPr>
              <a:t>Cowdery</a:t>
            </a:r>
            <a:r>
              <a:rPr lang="en-US" altLang="en-US" sz="1400" dirty="0">
                <a:solidFill>
                  <a:srgbClr val="666666"/>
                </a:solidFill>
                <a:latin typeface="+mn-lt"/>
              </a:rPr>
              <a:t>, Hyrum Smith, Joseph Smith Sr., and several others gathered around Grandin's press to print and inspect a proof sheet. Joseph declared the work was "excellent," and printing of the book began.</a:t>
            </a:r>
            <a:r>
              <a:rPr lang="en-US" altLang="en-US" sz="1400" dirty="0">
                <a:solidFill>
                  <a:srgbClr val="0091BC"/>
                </a:solidFill>
                <a:latin typeface="+mn-lt"/>
              </a:rPr>
              <a:t>2</a:t>
            </a:r>
            <a:r>
              <a:rPr lang="en-US" altLang="en-US" sz="1400" dirty="0">
                <a:solidFill>
                  <a:srgbClr val="666666"/>
                </a:solidFill>
                <a:latin typeface="+mn-lt"/>
              </a:rPr>
              <a:t> The Book of Mormon was first offered for sale in Grandin's bookstore on March 26, 1830, as another witness of the divinity and mission of Jesus Christ. It also provides tangible evidence of the prophetic calling of Joseph Smith.</a:t>
            </a:r>
            <a:endParaRPr lang="en-US" altLang="en-US" sz="1400" dirty="0">
              <a:latin typeface="+mn-lt"/>
            </a:endParaRPr>
          </a:p>
          <a:p>
            <a:r>
              <a:rPr lang="en-US" altLang="en-US" sz="1400" dirty="0">
                <a:solidFill>
                  <a:srgbClr val="666666"/>
                </a:solidFill>
                <a:latin typeface="+mn-lt"/>
              </a:rPr>
              <a:t>The Church purchased the Grandin Building in 1978 and opened it as a historic site several years later. At the conclusion of extensive restoration in 1998, the building was dedicated as the Book of Mormon Historic Publication Site.</a:t>
            </a:r>
          </a:p>
          <a:p>
            <a:pPr lvl="0"/>
            <a:r>
              <a:rPr lang="en-US" altLang="en-US" sz="1400" dirty="0">
                <a:latin typeface="+mn-lt"/>
              </a:rPr>
              <a:t>https://history.lds.org/article/historic-sites/new-york/book-of-mormon-publication-site-palmyra?lang=eng</a:t>
            </a:r>
          </a:p>
        </p:txBody>
      </p:sp>
      <p:pic>
        <p:nvPicPr>
          <p:cNvPr id="1027" name="Picture 3" descr="https://history.lds.org/bc/content/images/joseph-smith-net/Grandin%20Building/120x120/CU0503014-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48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history.lds.org/bc/content/images/joseph-smith-net/Grandin%20Building/120x160/E8SCT37B_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060888"/>
            <a:ext cx="20574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36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 name="Rectangle 5"/>
          <p:cNvSpPr/>
          <p:nvPr/>
        </p:nvSpPr>
        <p:spPr>
          <a:xfrm>
            <a:off x="425449" y="228600"/>
            <a:ext cx="11341101" cy="830997"/>
          </a:xfrm>
          <a:prstGeom prst="rect">
            <a:avLst/>
          </a:prstGeom>
        </p:spPr>
        <p:txBody>
          <a:bodyPr wrap="square">
            <a:spAutoFit/>
          </a:bodyPr>
          <a:lstStyle/>
          <a:p>
            <a:pPr algn="ctr"/>
            <a:r>
              <a:rPr lang="en-US" sz="4800" dirty="0">
                <a:solidFill>
                  <a:schemeClr val="bg1"/>
                </a:solidFill>
                <a:latin typeface="Abadi" panose="020B0604020104020204" pitchFamily="34" charset="0"/>
              </a:rPr>
              <a:t>The Book of Mormon and Gathering Israel</a:t>
            </a:r>
            <a:endParaRPr lang="en-US" sz="4800" dirty="0">
              <a:solidFill>
                <a:schemeClr val="bg1"/>
              </a:solidFill>
            </a:endParaRPr>
          </a:p>
        </p:txBody>
      </p:sp>
      <p:sp>
        <p:nvSpPr>
          <p:cNvPr id="4" name="TextBox 3">
            <a:extLst>
              <a:ext uri="{FF2B5EF4-FFF2-40B4-BE49-F238E27FC236}">
                <a16:creationId xmlns:a16="http://schemas.microsoft.com/office/drawing/2014/main" id="{4B084924-2E2F-5E56-A09C-F47E94FCB3D6}"/>
              </a:ext>
            </a:extLst>
          </p:cNvPr>
          <p:cNvSpPr txBox="1"/>
          <p:nvPr/>
        </p:nvSpPr>
        <p:spPr>
          <a:xfrm>
            <a:off x="295728" y="1505360"/>
            <a:ext cx="2253343" cy="369332"/>
          </a:xfrm>
          <a:prstGeom prst="rect">
            <a:avLst/>
          </a:prstGeom>
          <a:solidFill>
            <a:schemeClr val="accent2">
              <a:lumMod val="60000"/>
              <a:lumOff val="40000"/>
            </a:schemeClr>
          </a:solidFill>
        </p:spPr>
        <p:txBody>
          <a:bodyPr wrap="square">
            <a:spAutoFit/>
          </a:bodyPr>
          <a:lstStyle/>
          <a:p>
            <a:pPr algn="ctr" fontAlgn="base"/>
            <a:r>
              <a:rPr lang="it-IT" b="0" i="0" u="none" strike="noStrike" dirty="0">
                <a:solidFill>
                  <a:srgbClr val="000000"/>
                </a:solidFill>
                <a:effectLst/>
                <a:latin typeface="Abadi" panose="020B0604020104020204" pitchFamily="34" charset="0"/>
              </a:rPr>
              <a:t>1 Nephi 15:14–18</a:t>
            </a:r>
            <a:endParaRPr lang="it-IT" b="0" i="0" dirty="0">
              <a:solidFill>
                <a:srgbClr val="000000"/>
              </a:solidFill>
              <a:effectLst/>
              <a:latin typeface="Abadi" panose="020B0604020104020204" pitchFamily="34" charset="0"/>
            </a:endParaRPr>
          </a:p>
        </p:txBody>
      </p:sp>
      <p:sp>
        <p:nvSpPr>
          <p:cNvPr id="7" name="TextBox 6">
            <a:extLst>
              <a:ext uri="{FF2B5EF4-FFF2-40B4-BE49-F238E27FC236}">
                <a16:creationId xmlns:a16="http://schemas.microsoft.com/office/drawing/2014/main" id="{DA9EFB29-28F3-0587-52CB-62628F44CEA1}"/>
              </a:ext>
            </a:extLst>
          </p:cNvPr>
          <p:cNvSpPr txBox="1"/>
          <p:nvPr/>
        </p:nvSpPr>
        <p:spPr>
          <a:xfrm>
            <a:off x="2979965" y="1505360"/>
            <a:ext cx="2246994" cy="369332"/>
          </a:xfrm>
          <a:prstGeom prst="rect">
            <a:avLst/>
          </a:prstGeom>
          <a:solidFill>
            <a:schemeClr val="accent4">
              <a:lumMod val="40000"/>
              <a:lumOff val="60000"/>
            </a:schemeClr>
          </a:solidFill>
        </p:spPr>
        <p:txBody>
          <a:bodyPr wrap="square">
            <a:spAutoFit/>
          </a:bodyPr>
          <a:lstStyle/>
          <a:p>
            <a:pPr algn="ctr" fontAlgn="base"/>
            <a:r>
              <a:rPr lang="it-IT" b="0" i="0" u="none" strike="noStrike" dirty="0">
                <a:solidFill>
                  <a:srgbClr val="000000"/>
                </a:solidFill>
                <a:effectLst/>
                <a:latin typeface="Abadi" panose="020B0604020104020204" pitchFamily="34" charset="0"/>
              </a:rPr>
              <a:t>1 Nephi 22:11–12</a:t>
            </a:r>
            <a:endParaRPr lang="it-IT" b="0" i="0" dirty="0">
              <a:solidFill>
                <a:srgbClr val="000000"/>
              </a:solidFill>
              <a:effectLst/>
              <a:latin typeface="Abadi" panose="020B0604020104020204" pitchFamily="34" charset="0"/>
            </a:endParaRPr>
          </a:p>
        </p:txBody>
      </p:sp>
      <p:sp>
        <p:nvSpPr>
          <p:cNvPr id="8" name="TextBox 7">
            <a:extLst>
              <a:ext uri="{FF2B5EF4-FFF2-40B4-BE49-F238E27FC236}">
                <a16:creationId xmlns:a16="http://schemas.microsoft.com/office/drawing/2014/main" id="{ED73FDBE-C572-448F-1A4B-40D1A1F3E46C}"/>
              </a:ext>
            </a:extLst>
          </p:cNvPr>
          <p:cNvSpPr txBox="1"/>
          <p:nvPr/>
        </p:nvSpPr>
        <p:spPr>
          <a:xfrm>
            <a:off x="5657853" y="1505360"/>
            <a:ext cx="1662791" cy="369332"/>
          </a:xfrm>
          <a:prstGeom prst="rect">
            <a:avLst/>
          </a:prstGeom>
          <a:solidFill>
            <a:schemeClr val="accent5">
              <a:lumMod val="60000"/>
              <a:lumOff val="40000"/>
            </a:schemeClr>
          </a:solidFill>
        </p:spPr>
        <p:txBody>
          <a:bodyPr wrap="square">
            <a:spAutoFit/>
          </a:bodyPr>
          <a:lstStyle/>
          <a:p>
            <a:pPr algn="ctr" fontAlgn="base"/>
            <a:r>
              <a:rPr lang="it-IT" b="0" i="0" u="none" strike="noStrike" dirty="0">
                <a:solidFill>
                  <a:srgbClr val="000000"/>
                </a:solidFill>
                <a:effectLst/>
                <a:latin typeface="Abadi" panose="020B0604020104020204" pitchFamily="34" charset="0"/>
              </a:rPr>
              <a:t>2 Nephi 29:14</a:t>
            </a:r>
            <a:endParaRPr lang="it-IT" b="0" i="0" dirty="0">
              <a:solidFill>
                <a:srgbClr val="000000"/>
              </a:solidFill>
              <a:effectLst/>
              <a:latin typeface="Abadi" panose="020B0604020104020204" pitchFamily="34" charset="0"/>
            </a:endParaRPr>
          </a:p>
        </p:txBody>
      </p:sp>
      <p:sp>
        <p:nvSpPr>
          <p:cNvPr id="9" name="TextBox 8">
            <a:extLst>
              <a:ext uri="{FF2B5EF4-FFF2-40B4-BE49-F238E27FC236}">
                <a16:creationId xmlns:a16="http://schemas.microsoft.com/office/drawing/2014/main" id="{47E67185-291C-D7CB-80E6-C5FB84FAA192}"/>
              </a:ext>
            </a:extLst>
          </p:cNvPr>
          <p:cNvSpPr txBox="1"/>
          <p:nvPr/>
        </p:nvSpPr>
        <p:spPr>
          <a:xfrm>
            <a:off x="7751538" y="1505360"/>
            <a:ext cx="2110921" cy="369332"/>
          </a:xfrm>
          <a:prstGeom prst="rect">
            <a:avLst/>
          </a:prstGeom>
          <a:solidFill>
            <a:schemeClr val="accent6">
              <a:lumMod val="40000"/>
              <a:lumOff val="60000"/>
            </a:schemeClr>
          </a:solidFill>
        </p:spPr>
        <p:txBody>
          <a:bodyPr wrap="square">
            <a:spAutoFit/>
          </a:bodyPr>
          <a:lstStyle/>
          <a:p>
            <a:pPr algn="ctr" fontAlgn="base"/>
            <a:r>
              <a:rPr lang="it-IT" b="0" i="0" u="none" strike="noStrike" dirty="0">
                <a:solidFill>
                  <a:srgbClr val="000000"/>
                </a:solidFill>
                <a:effectLst/>
                <a:latin typeface="Abadi" panose="020B0604020104020204" pitchFamily="34" charset="0"/>
              </a:rPr>
              <a:t>Mormon 9:36–37</a:t>
            </a:r>
            <a:endParaRPr lang="it-IT" b="0" i="0" dirty="0">
              <a:solidFill>
                <a:srgbClr val="000000"/>
              </a:solidFill>
              <a:effectLst/>
              <a:latin typeface="Abadi" panose="020B0604020104020204" pitchFamily="34" charset="0"/>
            </a:endParaRPr>
          </a:p>
        </p:txBody>
      </p:sp>
      <p:sp>
        <p:nvSpPr>
          <p:cNvPr id="10" name="TextBox 9">
            <a:extLst>
              <a:ext uri="{FF2B5EF4-FFF2-40B4-BE49-F238E27FC236}">
                <a16:creationId xmlns:a16="http://schemas.microsoft.com/office/drawing/2014/main" id="{EF6BD814-A8CA-5B4F-DE01-2E743A5D38B9}"/>
              </a:ext>
            </a:extLst>
          </p:cNvPr>
          <p:cNvSpPr txBox="1"/>
          <p:nvPr/>
        </p:nvSpPr>
        <p:spPr>
          <a:xfrm>
            <a:off x="10293352" y="1505360"/>
            <a:ext cx="1662791" cy="369332"/>
          </a:xfrm>
          <a:prstGeom prst="rect">
            <a:avLst/>
          </a:prstGeom>
          <a:solidFill>
            <a:srgbClr val="FFCCFF"/>
          </a:solidFill>
        </p:spPr>
        <p:txBody>
          <a:bodyPr wrap="square">
            <a:spAutoFit/>
          </a:bodyPr>
          <a:lstStyle/>
          <a:p>
            <a:pPr algn="ctr" fontAlgn="base"/>
            <a:r>
              <a:rPr lang="it-IT" b="0" i="0" u="none" strike="noStrike" dirty="0">
                <a:solidFill>
                  <a:srgbClr val="000000"/>
                </a:solidFill>
                <a:effectLst/>
                <a:latin typeface="Abadi" panose="020B0604020104020204" pitchFamily="34" charset="0"/>
              </a:rPr>
              <a:t>Moroni 10:31</a:t>
            </a:r>
            <a:endParaRPr lang="it-IT" b="0" i="0" dirty="0">
              <a:solidFill>
                <a:srgbClr val="000000"/>
              </a:solidFill>
              <a:effectLst/>
              <a:latin typeface="Abadi" panose="020B0604020104020204" pitchFamily="34" charset="0"/>
            </a:endParaRPr>
          </a:p>
        </p:txBody>
      </p:sp>
      <p:sp>
        <p:nvSpPr>
          <p:cNvPr id="11" name="Rectangle 10">
            <a:extLst>
              <a:ext uri="{FF2B5EF4-FFF2-40B4-BE49-F238E27FC236}">
                <a16:creationId xmlns:a16="http://schemas.microsoft.com/office/drawing/2014/main" id="{5D133A3E-870D-8F31-CDE0-853D1EBD7B39}"/>
              </a:ext>
            </a:extLst>
          </p:cNvPr>
          <p:cNvSpPr/>
          <p:nvPr/>
        </p:nvSpPr>
        <p:spPr>
          <a:xfrm>
            <a:off x="4191329" y="952850"/>
            <a:ext cx="2933047" cy="400110"/>
          </a:xfrm>
          <a:prstGeom prst="rect">
            <a:avLst/>
          </a:prstGeom>
        </p:spPr>
        <p:txBody>
          <a:bodyPr wrap="square">
            <a:spAutoFit/>
          </a:bodyPr>
          <a:lstStyle/>
          <a:p>
            <a:pPr algn="ctr"/>
            <a:r>
              <a:rPr lang="en-US" sz="2000" dirty="0">
                <a:solidFill>
                  <a:schemeClr val="bg1"/>
                </a:solidFill>
                <a:latin typeface="Abadi" panose="020B0604020104020204" pitchFamily="34" charset="0"/>
              </a:rPr>
              <a:t>Covenant with the Lord</a:t>
            </a:r>
            <a:endParaRPr lang="en-US" sz="2000" dirty="0">
              <a:solidFill>
                <a:schemeClr val="bg1"/>
              </a:solidFill>
            </a:endParaRPr>
          </a:p>
        </p:txBody>
      </p:sp>
      <p:pic>
        <p:nvPicPr>
          <p:cNvPr id="13" name="Picture 12">
            <a:extLst>
              <a:ext uri="{FF2B5EF4-FFF2-40B4-BE49-F238E27FC236}">
                <a16:creationId xmlns:a16="http://schemas.microsoft.com/office/drawing/2014/main" id="{DFEA5AF8-D5BB-5F83-9062-0F1BD19326CB}"/>
              </a:ext>
            </a:extLst>
          </p:cNvPr>
          <p:cNvPicPr>
            <a:picLocks noChangeAspect="1"/>
          </p:cNvPicPr>
          <p:nvPr/>
        </p:nvPicPr>
        <p:blipFill>
          <a:blip r:embed="rId2"/>
          <a:stretch>
            <a:fillRect/>
          </a:stretch>
        </p:blipFill>
        <p:spPr>
          <a:xfrm>
            <a:off x="8382000" y="3191641"/>
            <a:ext cx="2110921" cy="2044609"/>
          </a:xfrm>
          <a:prstGeom prst="rect">
            <a:avLst/>
          </a:prstGeom>
        </p:spPr>
      </p:pic>
      <p:pic>
        <p:nvPicPr>
          <p:cNvPr id="15" name="Picture 14">
            <a:extLst>
              <a:ext uri="{FF2B5EF4-FFF2-40B4-BE49-F238E27FC236}">
                <a16:creationId xmlns:a16="http://schemas.microsoft.com/office/drawing/2014/main" id="{03177073-712A-B6B6-D1AC-BAC550FB6D08}"/>
              </a:ext>
            </a:extLst>
          </p:cNvPr>
          <p:cNvPicPr>
            <a:picLocks noChangeAspect="1"/>
          </p:cNvPicPr>
          <p:nvPr/>
        </p:nvPicPr>
        <p:blipFill>
          <a:blip r:embed="rId3"/>
          <a:stretch>
            <a:fillRect/>
          </a:stretch>
        </p:blipFill>
        <p:spPr>
          <a:xfrm>
            <a:off x="4191329" y="2878206"/>
            <a:ext cx="3810532" cy="2905530"/>
          </a:xfrm>
          <a:prstGeom prst="rect">
            <a:avLst/>
          </a:prstGeom>
        </p:spPr>
      </p:pic>
      <p:pic>
        <p:nvPicPr>
          <p:cNvPr id="17" name="Picture 16">
            <a:extLst>
              <a:ext uri="{FF2B5EF4-FFF2-40B4-BE49-F238E27FC236}">
                <a16:creationId xmlns:a16="http://schemas.microsoft.com/office/drawing/2014/main" id="{642AA7FE-CCDC-DF35-6187-2B729EA444D5}"/>
              </a:ext>
            </a:extLst>
          </p:cNvPr>
          <p:cNvPicPr>
            <a:picLocks noChangeAspect="1"/>
          </p:cNvPicPr>
          <p:nvPr/>
        </p:nvPicPr>
        <p:blipFill>
          <a:blip r:embed="rId4"/>
          <a:stretch>
            <a:fillRect/>
          </a:stretch>
        </p:blipFill>
        <p:spPr>
          <a:xfrm>
            <a:off x="425449" y="3176033"/>
            <a:ext cx="3186909" cy="2176607"/>
          </a:xfrm>
          <a:prstGeom prst="rect">
            <a:avLst/>
          </a:prstGeom>
        </p:spPr>
      </p:pic>
      <p:sp>
        <p:nvSpPr>
          <p:cNvPr id="32" name="TextBox 31">
            <a:extLst>
              <a:ext uri="{FF2B5EF4-FFF2-40B4-BE49-F238E27FC236}">
                <a16:creationId xmlns:a16="http://schemas.microsoft.com/office/drawing/2014/main" id="{D31BBFF9-E645-256E-734D-E96A729E9371}"/>
              </a:ext>
            </a:extLst>
          </p:cNvPr>
          <p:cNvSpPr txBox="1"/>
          <p:nvPr/>
        </p:nvSpPr>
        <p:spPr>
          <a:xfrm>
            <a:off x="2337254" y="6005714"/>
            <a:ext cx="7525205" cy="369332"/>
          </a:xfrm>
          <a:prstGeom prst="rect">
            <a:avLst/>
          </a:prstGeom>
          <a:noFill/>
        </p:spPr>
        <p:txBody>
          <a:bodyPr wrap="square">
            <a:spAutoFit/>
          </a:bodyPr>
          <a:lstStyle/>
          <a:p>
            <a:pPr algn="ctr" fontAlgn="base"/>
            <a:r>
              <a:rPr lang="en-US" b="0" i="0" dirty="0">
                <a:solidFill>
                  <a:srgbClr val="FFFF00"/>
                </a:solidFill>
                <a:effectLst/>
                <a:latin typeface="Abadi" panose="020B0604020104020204" pitchFamily="34" charset="0"/>
              </a:rPr>
              <a:t>How would your life be different without the Book of Mormon?</a:t>
            </a:r>
          </a:p>
        </p:txBody>
      </p:sp>
    </p:spTree>
    <p:extLst>
      <p:ext uri="{BB962C8B-B14F-4D97-AF65-F5344CB8AC3E}">
        <p14:creationId xmlns:p14="http://schemas.microsoft.com/office/powerpoint/2010/main" val="416985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 name="Rectangle 5"/>
          <p:cNvSpPr/>
          <p:nvPr/>
        </p:nvSpPr>
        <p:spPr>
          <a:xfrm>
            <a:off x="147650" y="275778"/>
            <a:ext cx="7479766" cy="830997"/>
          </a:xfrm>
          <a:prstGeom prst="rect">
            <a:avLst/>
          </a:prstGeom>
        </p:spPr>
        <p:txBody>
          <a:bodyPr wrap="square">
            <a:spAutoFit/>
          </a:bodyPr>
          <a:lstStyle/>
          <a:p>
            <a:r>
              <a:rPr lang="en-US" sz="4800" dirty="0">
                <a:solidFill>
                  <a:schemeClr val="bg1"/>
                </a:solidFill>
                <a:latin typeface="Abadi" panose="020B0604020104020204" pitchFamily="34" charset="0"/>
              </a:rPr>
              <a:t>Understanding Jesus Christ</a:t>
            </a:r>
            <a:endParaRPr lang="en-US" sz="4800" dirty="0">
              <a:solidFill>
                <a:schemeClr val="bg1"/>
              </a:solidFill>
            </a:endParaRPr>
          </a:p>
        </p:txBody>
      </p:sp>
      <p:sp>
        <p:nvSpPr>
          <p:cNvPr id="5" name="Rectangle 4"/>
          <p:cNvSpPr/>
          <p:nvPr/>
        </p:nvSpPr>
        <p:spPr>
          <a:xfrm>
            <a:off x="418133" y="1506488"/>
            <a:ext cx="6493434" cy="3539430"/>
          </a:xfrm>
          <a:prstGeom prst="rect">
            <a:avLst/>
          </a:prstGeom>
        </p:spPr>
        <p:txBody>
          <a:bodyPr wrap="square">
            <a:spAutoFit/>
          </a:bodyPr>
          <a:lstStyle/>
          <a:p>
            <a:r>
              <a:rPr lang="en-US" sz="3200" dirty="0">
                <a:solidFill>
                  <a:schemeClr val="bg1"/>
                </a:solidFill>
              </a:rPr>
              <a:t>A title and is the Greek equivalent of the word </a:t>
            </a:r>
            <a:r>
              <a:rPr lang="en-US" sz="3200" i="1" dirty="0">
                <a:solidFill>
                  <a:schemeClr val="bg1"/>
                </a:solidFill>
              </a:rPr>
              <a:t>Messiah,</a:t>
            </a:r>
            <a:r>
              <a:rPr lang="en-US" sz="3200" dirty="0">
                <a:solidFill>
                  <a:schemeClr val="bg1"/>
                </a:solidFill>
              </a:rPr>
              <a:t> which means “the anointed.” </a:t>
            </a:r>
          </a:p>
          <a:p>
            <a:endParaRPr lang="en-US" sz="3200" dirty="0">
              <a:solidFill>
                <a:schemeClr val="bg1"/>
              </a:solidFill>
            </a:endParaRPr>
          </a:p>
          <a:p>
            <a:r>
              <a:rPr lang="en-US" sz="3200" dirty="0">
                <a:solidFill>
                  <a:schemeClr val="bg1"/>
                </a:solidFill>
              </a:rPr>
              <a:t>In the premortal existence, Jesus was anointed or chosen by Heavenly Father to be our Savior. (2)</a:t>
            </a:r>
          </a:p>
        </p:txBody>
      </p:sp>
      <p:grpSp>
        <p:nvGrpSpPr>
          <p:cNvPr id="4" name="Group 3"/>
          <p:cNvGrpSpPr/>
          <p:nvPr/>
        </p:nvGrpSpPr>
        <p:grpSpPr>
          <a:xfrm>
            <a:off x="7516155" y="539375"/>
            <a:ext cx="3644903" cy="3319929"/>
            <a:chOff x="7475815" y="1117600"/>
            <a:chExt cx="2717800" cy="2389832"/>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815" y="1117600"/>
              <a:ext cx="2717800" cy="2159000"/>
            </a:xfrm>
            <a:prstGeom prst="rect">
              <a:avLst/>
            </a:prstGeom>
          </p:spPr>
        </p:pic>
        <p:sp>
          <p:nvSpPr>
            <p:cNvPr id="32" name="Rectangle 31"/>
            <p:cNvSpPr/>
            <p:nvPr/>
          </p:nvSpPr>
          <p:spPr>
            <a:xfrm>
              <a:off x="7475815" y="3276600"/>
              <a:ext cx="1395506" cy="230832"/>
            </a:xfrm>
            <a:prstGeom prst="rect">
              <a:avLst/>
            </a:prstGeom>
          </p:spPr>
          <p:txBody>
            <a:bodyPr wrap="square">
              <a:spAutoFit/>
            </a:bodyPr>
            <a:lstStyle/>
            <a:p>
              <a:r>
                <a:rPr lang="en-US" sz="900" dirty="0">
                  <a:solidFill>
                    <a:schemeClr val="bg1"/>
                  </a:solidFill>
                </a:rPr>
                <a:t>Jared Barnes</a:t>
              </a:r>
            </a:p>
          </p:txBody>
        </p:sp>
      </p:grpSp>
      <p:sp>
        <p:nvSpPr>
          <p:cNvPr id="7" name="Oval 6"/>
          <p:cNvSpPr/>
          <p:nvPr/>
        </p:nvSpPr>
        <p:spPr>
          <a:xfrm>
            <a:off x="7924800" y="0"/>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451353" y="0"/>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CE42219-9BC6-4B94-D173-290FCDA9CEF9}"/>
              </a:ext>
            </a:extLst>
          </p:cNvPr>
          <p:cNvSpPr txBox="1"/>
          <p:nvPr/>
        </p:nvSpPr>
        <p:spPr>
          <a:xfrm>
            <a:off x="7516155" y="4383375"/>
            <a:ext cx="4071257" cy="1754326"/>
          </a:xfrm>
          <a:prstGeom prst="rect">
            <a:avLst/>
          </a:prstGeom>
          <a:noFill/>
        </p:spPr>
        <p:txBody>
          <a:bodyPr wrap="square">
            <a:spAutoFit/>
          </a:bodyPr>
          <a:lstStyle/>
          <a:p>
            <a:r>
              <a:rPr lang="en-US" b="0" i="0" dirty="0">
                <a:solidFill>
                  <a:schemeClr val="bg1"/>
                </a:solidFill>
                <a:effectLst/>
              </a:rPr>
              <a:t>You will pore through the passages of this precious book and encounter your beloved Savior, the Lord Jesus Christ, on nearly every page. It is estimated that some form of His name is used an average of once every 1.7 verses. (5}</a:t>
            </a:r>
            <a:endParaRPr lang="en-US" dirty="0">
              <a:solidFill>
                <a:schemeClr val="bg1"/>
              </a:solidFill>
            </a:endParaRPr>
          </a:p>
        </p:txBody>
      </p:sp>
      <p:sp>
        <p:nvSpPr>
          <p:cNvPr id="9" name="Rectangle 8">
            <a:extLst>
              <a:ext uri="{FF2B5EF4-FFF2-40B4-BE49-F238E27FC236}">
                <a16:creationId xmlns:a16="http://schemas.microsoft.com/office/drawing/2014/main" id="{611D5234-220B-A0AF-1391-87C3521737DF}"/>
              </a:ext>
            </a:extLst>
          </p:cNvPr>
          <p:cNvSpPr/>
          <p:nvPr/>
        </p:nvSpPr>
        <p:spPr>
          <a:xfrm>
            <a:off x="206829" y="206829"/>
            <a:ext cx="8218714" cy="11321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819763-8347-8325-A1B3-B96BAD2EE657}"/>
              </a:ext>
            </a:extLst>
          </p:cNvPr>
          <p:cNvSpPr/>
          <p:nvPr/>
        </p:nvSpPr>
        <p:spPr>
          <a:xfrm>
            <a:off x="2611840" y="5399449"/>
            <a:ext cx="4128012" cy="707886"/>
          </a:xfrm>
          <a:prstGeom prst="rect">
            <a:avLst/>
          </a:prstGeom>
        </p:spPr>
        <p:txBody>
          <a:bodyPr wrap="square">
            <a:spAutoFit/>
          </a:bodyPr>
          <a:lstStyle/>
          <a:p>
            <a:r>
              <a:rPr lang="en-US" sz="2000" b="1" i="0" dirty="0">
                <a:solidFill>
                  <a:schemeClr val="bg1"/>
                </a:solidFill>
                <a:effectLst/>
                <a:latin typeface="Abadi" panose="020B0604020104020204" pitchFamily="34" charset="0"/>
              </a:rPr>
              <a:t>How often does the Book of Mormon mention Jesus Christ?</a:t>
            </a:r>
            <a:endParaRPr lang="en-US" sz="2000" dirty="0">
              <a:solidFill>
                <a:schemeClr val="bg1"/>
              </a:solidFill>
              <a:latin typeface="Abadi" panose="020B0604020104020204" pitchFamily="34" charset="0"/>
            </a:endParaRPr>
          </a:p>
        </p:txBody>
      </p:sp>
      <p:pic>
        <p:nvPicPr>
          <p:cNvPr id="12" name="Picture 11" descr="A close-up of a person&#10;&#10;Description automatically generated">
            <a:extLst>
              <a:ext uri="{FF2B5EF4-FFF2-40B4-BE49-F238E27FC236}">
                <a16:creationId xmlns:a16="http://schemas.microsoft.com/office/drawing/2014/main" id="{C9A700FF-0DF3-7D93-ADBD-3B46BAE1F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800" y="4706259"/>
            <a:ext cx="850900" cy="1333500"/>
          </a:xfrm>
          <a:prstGeom prst="rect">
            <a:avLst/>
          </a:prstGeom>
        </p:spPr>
      </p:pic>
    </p:spTree>
    <p:extLst>
      <p:ext uri="{BB962C8B-B14F-4D97-AF65-F5344CB8AC3E}">
        <p14:creationId xmlns:p14="http://schemas.microsoft.com/office/powerpoint/2010/main" val="172931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 name="Rectangle 4"/>
          <p:cNvSpPr/>
          <p:nvPr/>
        </p:nvSpPr>
        <p:spPr>
          <a:xfrm>
            <a:off x="6832859" y="3130375"/>
            <a:ext cx="4558553" cy="2308324"/>
          </a:xfrm>
          <a:prstGeom prst="rect">
            <a:avLst/>
          </a:prstGeom>
        </p:spPr>
        <p:txBody>
          <a:bodyPr wrap="square">
            <a:spAutoFit/>
          </a:bodyPr>
          <a:lstStyle/>
          <a:p>
            <a:pPr fontAlgn="base"/>
            <a:r>
              <a:rPr lang="en-US" sz="2400" dirty="0">
                <a:solidFill>
                  <a:schemeClr val="bg1"/>
                </a:solidFill>
              </a:rPr>
              <a:t>“Over one-half of all the verses in the Book of Mormon refer to our Lord. Some form of Christ’s name is mentioned more frequently per verse in the Book of Mormon than even in the New Testament.</a:t>
            </a:r>
          </a:p>
        </p:txBody>
      </p:sp>
      <p:pic>
        <p:nvPicPr>
          <p:cNvPr id="1026" name="Picture 2" descr="President Ezra Taft Be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30" y="513327"/>
            <a:ext cx="1605298" cy="213574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17177" y="-33966"/>
            <a:ext cx="1246095" cy="701585"/>
            <a:chOff x="717177" y="-33966"/>
            <a:chExt cx="1246095" cy="701585"/>
          </a:xfrm>
        </p:grpSpPr>
        <p:sp>
          <p:nvSpPr>
            <p:cNvPr id="7" name="Oval 6"/>
            <p:cNvSpPr/>
            <p:nvPr/>
          </p:nvSpPr>
          <p:spPr>
            <a:xfrm>
              <a:off x="717177" y="-33966"/>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698813" y="-33966"/>
              <a:ext cx="264459" cy="7015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707958" y="642193"/>
            <a:ext cx="6096000" cy="1569660"/>
          </a:xfrm>
          <a:prstGeom prst="rect">
            <a:avLst/>
          </a:prstGeom>
        </p:spPr>
        <p:txBody>
          <a:bodyPr>
            <a:spAutoFit/>
          </a:bodyPr>
          <a:lstStyle/>
          <a:p>
            <a:pPr fontAlgn="base"/>
            <a:r>
              <a:rPr lang="en-US" sz="2400" dirty="0">
                <a:solidFill>
                  <a:schemeClr val="bg1"/>
                </a:solidFill>
              </a:rPr>
              <a:t>“The honest seeker after truth can gain the testimony that Jesus is the Christ as he prayerfully ponders the inspired words of the Book of Mormon.</a:t>
            </a:r>
          </a:p>
        </p:txBody>
      </p:sp>
      <p:sp>
        <p:nvSpPr>
          <p:cNvPr id="9" name="Rectangle 8"/>
          <p:cNvSpPr/>
          <p:nvPr/>
        </p:nvSpPr>
        <p:spPr>
          <a:xfrm>
            <a:off x="551330" y="4571748"/>
            <a:ext cx="6096000" cy="1569660"/>
          </a:xfrm>
          <a:prstGeom prst="rect">
            <a:avLst/>
          </a:prstGeom>
        </p:spPr>
        <p:txBody>
          <a:bodyPr>
            <a:spAutoFit/>
          </a:bodyPr>
          <a:lstStyle/>
          <a:p>
            <a:r>
              <a:rPr lang="en-US" sz="2400" dirty="0">
                <a:solidFill>
                  <a:schemeClr val="bg1"/>
                </a:solidFill>
                <a:latin typeface="Abadi" panose="020B0604020104020204" pitchFamily="34" charset="0"/>
              </a:rPr>
              <a:t>“He is given over one hundred different names in the Book of Mormon. Those names have a particular significance in describing His divine nature.”</a:t>
            </a:r>
            <a:endParaRPr lang="en-US" sz="2400" dirty="0">
              <a:solidFill>
                <a:schemeClr val="bg1"/>
              </a:solidFill>
            </a:endParaRPr>
          </a:p>
        </p:txBody>
      </p:sp>
      <p:grpSp>
        <p:nvGrpSpPr>
          <p:cNvPr id="25" name="Group 24"/>
          <p:cNvGrpSpPr/>
          <p:nvPr/>
        </p:nvGrpSpPr>
        <p:grpSpPr>
          <a:xfrm>
            <a:off x="1293046" y="3047416"/>
            <a:ext cx="4353340" cy="1206957"/>
            <a:chOff x="4287075" y="2879662"/>
            <a:chExt cx="4353340" cy="1206957"/>
          </a:xfrm>
        </p:grpSpPr>
        <p:sp>
          <p:nvSpPr>
            <p:cNvPr id="26" name="Rounded Rectangle 106"/>
            <p:cNvSpPr/>
            <p:nvPr/>
          </p:nvSpPr>
          <p:spPr>
            <a:xfrm>
              <a:off x="4316892" y="2886289"/>
              <a:ext cx="4190998" cy="1024235"/>
            </a:xfrm>
            <a:prstGeom prst="roundRect">
              <a:avLst>
                <a:gd name="adj" fmla="val 9457"/>
              </a:avLst>
            </a:prstGeom>
            <a:solidFill>
              <a:srgbClr val="EDBA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4287075" y="2879664"/>
              <a:ext cx="848139" cy="1200329"/>
              <a:chOff x="4306957" y="1951465"/>
              <a:chExt cx="848139" cy="1200329"/>
            </a:xfrm>
          </p:grpSpPr>
          <p:sp>
            <p:nvSpPr>
              <p:cNvPr id="43" name="Rectangle 42"/>
              <p:cNvSpPr/>
              <p:nvPr/>
            </p:nvSpPr>
            <p:spPr>
              <a:xfrm>
                <a:off x="4306957" y="2127561"/>
                <a:ext cx="848139" cy="848139"/>
              </a:xfrm>
              <a:prstGeom prst="rect">
                <a:avLst/>
              </a:prstGeom>
              <a:solidFill>
                <a:srgbClr val="7E1444"/>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J</a:t>
                </a:r>
              </a:p>
            </p:txBody>
          </p:sp>
        </p:grpSp>
        <p:grpSp>
          <p:nvGrpSpPr>
            <p:cNvPr id="28" name="Group 27"/>
            <p:cNvGrpSpPr/>
            <p:nvPr/>
          </p:nvGrpSpPr>
          <p:grpSpPr>
            <a:xfrm>
              <a:off x="5148470" y="2879665"/>
              <a:ext cx="848139" cy="1200329"/>
              <a:chOff x="4306957" y="1951465"/>
              <a:chExt cx="848139" cy="1200329"/>
            </a:xfrm>
          </p:grpSpPr>
          <p:sp>
            <p:nvSpPr>
              <p:cNvPr id="41" name="Rectangle 40"/>
              <p:cNvSpPr/>
              <p:nvPr/>
            </p:nvSpPr>
            <p:spPr>
              <a:xfrm>
                <a:off x="4306957" y="2127561"/>
                <a:ext cx="848139" cy="848139"/>
              </a:xfrm>
              <a:prstGeom prst="rect">
                <a:avLst/>
              </a:prstGeom>
              <a:solidFill>
                <a:srgbClr val="7E1444"/>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E</a:t>
                </a:r>
              </a:p>
            </p:txBody>
          </p:sp>
        </p:grpSp>
        <p:grpSp>
          <p:nvGrpSpPr>
            <p:cNvPr id="29" name="Group 28"/>
            <p:cNvGrpSpPr/>
            <p:nvPr/>
          </p:nvGrpSpPr>
          <p:grpSpPr>
            <a:xfrm>
              <a:off x="6016484" y="2879663"/>
              <a:ext cx="848139" cy="1200329"/>
              <a:chOff x="4306957" y="1951465"/>
              <a:chExt cx="848139" cy="1200329"/>
            </a:xfrm>
          </p:grpSpPr>
          <p:sp>
            <p:nvSpPr>
              <p:cNvPr id="39" name="Rectangle 38"/>
              <p:cNvSpPr/>
              <p:nvPr/>
            </p:nvSpPr>
            <p:spPr>
              <a:xfrm>
                <a:off x="4306957" y="2127561"/>
                <a:ext cx="848139" cy="848139"/>
              </a:xfrm>
              <a:prstGeom prst="rect">
                <a:avLst/>
              </a:prstGeom>
              <a:solidFill>
                <a:srgbClr val="7E1444"/>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359967" y="1951465"/>
                <a:ext cx="649357" cy="1200329"/>
              </a:xfrm>
              <a:prstGeom prst="rect">
                <a:avLst/>
              </a:prstGeom>
              <a:noFill/>
            </p:spPr>
            <p:txBody>
              <a:bodyPr wrap="square" rtlCol="0">
                <a:spAutoFit/>
              </a:bodyPr>
              <a:lstStyle/>
              <a:p>
                <a:r>
                  <a:rPr lang="en-US" sz="7200" dirty="0">
                    <a:solidFill>
                      <a:schemeClr val="bg1"/>
                    </a:solidFill>
                  </a:rPr>
                  <a:t>S</a:t>
                </a:r>
              </a:p>
            </p:txBody>
          </p:sp>
        </p:grpSp>
        <p:grpSp>
          <p:nvGrpSpPr>
            <p:cNvPr id="30" name="Group 29"/>
            <p:cNvGrpSpPr/>
            <p:nvPr/>
          </p:nvGrpSpPr>
          <p:grpSpPr>
            <a:xfrm>
              <a:off x="6904380" y="2886290"/>
              <a:ext cx="848139" cy="1200329"/>
              <a:chOff x="4306957" y="1951465"/>
              <a:chExt cx="848139" cy="1200329"/>
            </a:xfrm>
          </p:grpSpPr>
          <p:sp>
            <p:nvSpPr>
              <p:cNvPr id="37" name="Rectangle 36"/>
              <p:cNvSpPr/>
              <p:nvPr/>
            </p:nvSpPr>
            <p:spPr>
              <a:xfrm>
                <a:off x="4306957" y="2127561"/>
                <a:ext cx="848139" cy="848139"/>
              </a:xfrm>
              <a:prstGeom prst="rect">
                <a:avLst/>
              </a:prstGeom>
              <a:solidFill>
                <a:srgbClr val="7E1444"/>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U</a:t>
                </a:r>
              </a:p>
            </p:txBody>
          </p:sp>
        </p:grpSp>
        <p:grpSp>
          <p:nvGrpSpPr>
            <p:cNvPr id="31" name="Group 30"/>
            <p:cNvGrpSpPr/>
            <p:nvPr/>
          </p:nvGrpSpPr>
          <p:grpSpPr>
            <a:xfrm>
              <a:off x="7792276" y="2879662"/>
              <a:ext cx="848139" cy="1200329"/>
              <a:chOff x="4306957" y="1951465"/>
              <a:chExt cx="848139" cy="1200329"/>
            </a:xfrm>
          </p:grpSpPr>
          <p:sp>
            <p:nvSpPr>
              <p:cNvPr id="34" name="Rectangle 33"/>
              <p:cNvSpPr/>
              <p:nvPr/>
            </p:nvSpPr>
            <p:spPr>
              <a:xfrm>
                <a:off x="4306957" y="2127561"/>
                <a:ext cx="848139" cy="848139"/>
              </a:xfrm>
              <a:prstGeom prst="rect">
                <a:avLst/>
              </a:prstGeom>
              <a:solidFill>
                <a:srgbClr val="7E1444"/>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373214" y="1951465"/>
                <a:ext cx="649357" cy="1200329"/>
              </a:xfrm>
              <a:prstGeom prst="rect">
                <a:avLst/>
              </a:prstGeom>
              <a:noFill/>
            </p:spPr>
            <p:txBody>
              <a:bodyPr wrap="square" rtlCol="0">
                <a:spAutoFit/>
              </a:bodyPr>
              <a:lstStyle/>
              <a:p>
                <a:r>
                  <a:rPr lang="en-US" sz="7200" dirty="0">
                    <a:solidFill>
                      <a:schemeClr val="bg1"/>
                    </a:solidFill>
                  </a:rPr>
                  <a:t>S</a:t>
                </a:r>
              </a:p>
            </p:txBody>
          </p:sp>
        </p:grpSp>
        <p:sp>
          <p:nvSpPr>
            <p:cNvPr id="33" name="Rounded Rectangle 112"/>
            <p:cNvSpPr/>
            <p:nvPr/>
          </p:nvSpPr>
          <p:spPr>
            <a:xfrm>
              <a:off x="4386474" y="3826421"/>
              <a:ext cx="4022030" cy="169047"/>
            </a:xfrm>
            <a:prstGeom prst="roundRect">
              <a:avLst>
                <a:gd name="adj" fmla="val 50000"/>
              </a:avLst>
            </a:prstGeom>
            <a:solidFill>
              <a:srgbClr val="EDBA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9204898" y="578236"/>
            <a:ext cx="865049" cy="2500526"/>
            <a:chOff x="1638409" y="4940032"/>
            <a:chExt cx="562359" cy="1625565"/>
          </a:xfrm>
        </p:grpSpPr>
        <p:grpSp>
          <p:nvGrpSpPr>
            <p:cNvPr id="48" name="Group 47"/>
            <p:cNvGrpSpPr/>
            <p:nvPr/>
          </p:nvGrpSpPr>
          <p:grpSpPr>
            <a:xfrm>
              <a:off x="1638409" y="4940032"/>
              <a:ext cx="562359" cy="1625565"/>
              <a:chOff x="1758767" y="2093884"/>
              <a:chExt cx="867634" cy="2502264"/>
            </a:xfrm>
          </p:grpSpPr>
          <p:sp>
            <p:nvSpPr>
              <p:cNvPr id="54" name="Oval 53"/>
              <p:cNvSpPr/>
              <p:nvPr/>
            </p:nvSpPr>
            <p:spPr>
              <a:xfrm>
                <a:off x="1982966" y="2093884"/>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flipH="1">
                <a:off x="2163046" y="2755489"/>
                <a:ext cx="61660" cy="9998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960504" y="3783977"/>
                <a:ext cx="202542" cy="533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163046" y="3751841"/>
                <a:ext cx="274128" cy="4173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758767" y="4312341"/>
                <a:ext cx="201052" cy="283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437174" y="4169193"/>
                <a:ext cx="113561" cy="3889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902988" y="2748657"/>
                <a:ext cx="327170" cy="5804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893057" y="3315767"/>
                <a:ext cx="211875" cy="2337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18277" y="2755489"/>
                <a:ext cx="293114" cy="552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53" idx="3"/>
              </p:cNvCxnSpPr>
              <p:nvPr/>
            </p:nvCxnSpPr>
            <p:spPr>
              <a:xfrm flipH="1">
                <a:off x="2432316" y="3297946"/>
                <a:ext cx="67831" cy="1511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1832666" y="5632069"/>
              <a:ext cx="289804" cy="376740"/>
              <a:chOff x="3817088" y="5358031"/>
              <a:chExt cx="405853" cy="527602"/>
            </a:xfrm>
          </p:grpSpPr>
          <p:sp>
            <p:nvSpPr>
              <p:cNvPr id="52" name="Rectangle 51"/>
              <p:cNvSpPr/>
              <p:nvPr/>
            </p:nvSpPr>
            <p:spPr>
              <a:xfrm>
                <a:off x="3817088" y="5358032"/>
                <a:ext cx="405853" cy="52760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817088" y="5358031"/>
                <a:ext cx="339333" cy="527601"/>
              </a:xfrm>
              <a:prstGeom prst="rect">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Straight Connector 49"/>
            <p:cNvCxnSpPr/>
            <p:nvPr/>
          </p:nvCxnSpPr>
          <p:spPr>
            <a:xfrm flipH="1">
              <a:off x="1996011" y="5703762"/>
              <a:ext cx="131754" cy="20318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746049" y="5730368"/>
              <a:ext cx="137327" cy="1518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445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0" y="0"/>
            <a:ext cx="12192000" cy="6858000"/>
            <a:chOff x="0" y="0"/>
            <a:chExt cx="9144000" cy="6858000"/>
          </a:xfrm>
        </p:grpSpPr>
        <p:sp>
          <p:nvSpPr>
            <p:cNvPr id="137" name="Rectangle 136"/>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Frame 137"/>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39" name="Rectangle 138"/>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9"/>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40"/>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8229600" y="6400800"/>
              <a:ext cx="685800" cy="228600"/>
              <a:chOff x="533400" y="5791200"/>
              <a:chExt cx="685800" cy="228600"/>
            </a:xfrm>
          </p:grpSpPr>
          <p:sp>
            <p:nvSpPr>
              <p:cNvPr id="146" name="Rectangle 145"/>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46"/>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3" name="Rectangle 142"/>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Rectangle 143"/>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Rectangle 144"/>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3080" name="Picture 8" descr="arch with key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779" y="2098773"/>
            <a:ext cx="5027929" cy="40558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76410" y="171508"/>
            <a:ext cx="3810530" cy="830997"/>
          </a:xfrm>
          <a:prstGeom prst="rect">
            <a:avLst/>
          </a:prstGeom>
        </p:spPr>
        <p:txBody>
          <a:bodyPr wrap="none">
            <a:spAutoFit/>
          </a:bodyPr>
          <a:lstStyle/>
          <a:p>
            <a:r>
              <a:rPr lang="en-US" sz="4800" dirty="0">
                <a:solidFill>
                  <a:schemeClr val="bg1"/>
                </a:solidFill>
                <a:latin typeface="Abadi" panose="020B0604020104020204" pitchFamily="34" charset="0"/>
              </a:rPr>
              <a:t>The Keystone</a:t>
            </a:r>
            <a:endParaRPr lang="en-US" sz="4800" dirty="0">
              <a:solidFill>
                <a:schemeClr val="bg1"/>
              </a:solidFill>
            </a:endParaRPr>
          </a:p>
        </p:txBody>
      </p:sp>
      <p:sp>
        <p:nvSpPr>
          <p:cNvPr id="10" name="Rectangle 9"/>
          <p:cNvSpPr/>
          <p:nvPr/>
        </p:nvSpPr>
        <p:spPr>
          <a:xfrm>
            <a:off x="254905" y="3074483"/>
            <a:ext cx="3568535" cy="1938992"/>
          </a:xfrm>
          <a:prstGeom prst="rect">
            <a:avLst/>
          </a:prstGeom>
        </p:spPr>
        <p:txBody>
          <a:bodyPr wrap="square">
            <a:spAutoFit/>
          </a:bodyPr>
          <a:lstStyle/>
          <a:p>
            <a:r>
              <a:rPr lang="en-US" sz="2400" dirty="0">
                <a:solidFill>
                  <a:schemeClr val="bg1"/>
                </a:solidFill>
                <a:latin typeface="Abadi" panose="020B0604020104020204" pitchFamily="34" charset="0"/>
              </a:rPr>
              <a:t>The space at the top of the arch is carefully measured, and the keystone is cut to fit it exactly. </a:t>
            </a:r>
            <a:endParaRPr lang="en-US" sz="2400" dirty="0">
              <a:solidFill>
                <a:schemeClr val="bg1"/>
              </a:solidFill>
            </a:endParaRPr>
          </a:p>
        </p:txBody>
      </p:sp>
      <p:cxnSp>
        <p:nvCxnSpPr>
          <p:cNvPr id="12" name="Straight Arrow Connector 11"/>
          <p:cNvCxnSpPr/>
          <p:nvPr/>
        </p:nvCxnSpPr>
        <p:spPr>
          <a:xfrm>
            <a:off x="3597825" y="1700209"/>
            <a:ext cx="818102" cy="18363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8260706" y="1808678"/>
            <a:ext cx="578494" cy="17278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2809421" y="2769219"/>
            <a:ext cx="3617413" cy="21426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672864" y="901481"/>
            <a:ext cx="7507941" cy="830997"/>
          </a:xfrm>
          <a:prstGeom prst="rect">
            <a:avLst/>
          </a:prstGeom>
        </p:spPr>
        <p:txBody>
          <a:bodyPr wrap="square">
            <a:spAutoFit/>
          </a:bodyPr>
          <a:lstStyle/>
          <a:p>
            <a:r>
              <a:rPr lang="en-US" sz="2400" dirty="0">
                <a:solidFill>
                  <a:schemeClr val="bg1"/>
                </a:solidFill>
                <a:latin typeface="Abadi" panose="020B0604020104020204" pitchFamily="34" charset="0"/>
              </a:rPr>
              <a:t>When an arch is constructed, the two sides are built up with external supports to hold them upright. </a:t>
            </a:r>
          </a:p>
        </p:txBody>
      </p:sp>
      <p:sp>
        <p:nvSpPr>
          <p:cNvPr id="22" name="Rectangle 21"/>
          <p:cNvSpPr/>
          <p:nvPr/>
        </p:nvSpPr>
        <p:spPr>
          <a:xfrm>
            <a:off x="9119662" y="2983160"/>
            <a:ext cx="2717035" cy="1569660"/>
          </a:xfrm>
          <a:prstGeom prst="rect">
            <a:avLst/>
          </a:prstGeom>
        </p:spPr>
        <p:txBody>
          <a:bodyPr wrap="square">
            <a:spAutoFit/>
          </a:bodyPr>
          <a:lstStyle/>
          <a:p>
            <a:r>
              <a:rPr lang="en-US" sz="2400" dirty="0">
                <a:solidFill>
                  <a:schemeClr val="bg1"/>
                </a:solidFill>
                <a:latin typeface="Abadi" panose="020B0604020104020204" pitchFamily="34" charset="0"/>
              </a:rPr>
              <a:t>When the keystone is put in place, the arch can stand without supports.</a:t>
            </a:r>
            <a:endParaRPr lang="en-US" sz="2400" dirty="0"/>
          </a:p>
        </p:txBody>
      </p:sp>
    </p:spTree>
    <p:extLst>
      <p:ext uri="{BB962C8B-B14F-4D97-AF65-F5344CB8AC3E}">
        <p14:creationId xmlns:p14="http://schemas.microsoft.com/office/powerpoint/2010/main" val="20876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4520</Words>
  <Application>Microsoft Office PowerPoint</Application>
  <PresentationFormat>Widescreen</PresentationFormat>
  <Paragraphs>379</Paragraphs>
  <Slides>55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Tempus Sans ITC</vt:lpstr>
      <vt:lpstr>Calibri Light</vt:lpstr>
      <vt:lpstr>Californian FB</vt:lpstr>
      <vt:lpstr>Abadi</vt:lpstr>
      <vt:lpstr>Calibri</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7</cp:revision>
  <dcterms:created xsi:type="dcterms:W3CDTF">2023-08-29T15:37:46Z</dcterms:created>
  <dcterms:modified xsi:type="dcterms:W3CDTF">2023-08-29T17:40:58Z</dcterms:modified>
</cp:coreProperties>
</file>