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82" r:id="rId2"/>
    <p:sldId id="312" r:id="rId3"/>
    <p:sldId id="261" r:id="rId4"/>
    <p:sldId id="268" r:id="rId5"/>
    <p:sldId id="270" r:id="rId6"/>
    <p:sldId id="266" r:id="rId7"/>
    <p:sldId id="283" r:id="rId8"/>
    <p:sldId id="258" r:id="rId9"/>
    <p:sldId id="280" r:id="rId10"/>
    <p:sldId id="271" r:id="rId11"/>
    <p:sldId id="284" r:id="rId12"/>
    <p:sldId id="273" r:id="rId13"/>
    <p:sldId id="275" r:id="rId14"/>
    <p:sldId id="277" r:id="rId15"/>
    <p:sldId id="278" r:id="rId16"/>
    <p:sldId id="279" r:id="rId17"/>
    <p:sldId id="260" r:id="rId18"/>
    <p:sldId id="262" r:id="rId19"/>
    <p:sldId id="263" r:id="rId20"/>
    <p:sldId id="264" r:id="rId21"/>
    <p:sldId id="281" r:id="rId22"/>
  </p:sldIdLst>
  <p:sldSz cx="9144000" cy="6858000" type="screen4x3"/>
  <p:notesSz cx="6858000" cy="9144000"/>
  <p:embeddedFontLst>
    <p:embeddedFont>
      <p:font typeface="Abadi" panose="020B0604020104020204" pitchFamily="34" charset="0"/>
      <p:regular r:id="rId24"/>
    </p:embeddedFont>
    <p:embeddedFont>
      <p:font typeface="Algerian" panose="04020705040A02060702" pitchFamily="82" charset="0"/>
      <p:regular r:id="rId25"/>
    </p:embeddedFont>
    <p:embeddedFont>
      <p:font typeface="Baskerville Old Face" panose="02020602080505020303" pitchFamily="18" charset="0"/>
      <p:regular r:id="rId26"/>
    </p:embeddedFont>
    <p:embeddedFont>
      <p:font typeface="Calibri" panose="020F0502020204030204" pitchFamily="34" charset="0"/>
      <p:regular r:id="rId27"/>
      <p:bold r:id="rId28"/>
      <p:italic r:id="rId29"/>
      <p:boldItalic r:id="rId30"/>
    </p:embeddedFont>
    <p:embeddedFont>
      <p:font typeface="Engravers MT" panose="02090707080505020304" pitchFamily="18" charset="0"/>
      <p:regular r:id="rId31"/>
    </p:embeddedFont>
    <p:embeddedFont>
      <p:font typeface="Narkisim" panose="020E0502050101010101" pitchFamily="34" charset="-79"/>
      <p:regular r:id="rId32"/>
    </p:embeddedFont>
    <p:embeddedFont>
      <p:font typeface="Open Sans" panose="020B0606030504020204" pitchFamily="34" charset="0"/>
      <p:regular r:id="rId33"/>
      <p:bold r:id="rId34"/>
      <p:italic r:id="rId35"/>
      <p:boldItalic r:id="rId36"/>
    </p:embeddedFont>
    <p:embeddedFont>
      <p:font typeface="Tempus Sans ITC" panose="04020404030D07020202" pitchFamily="8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020"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99C26-032A-4D82-8A84-000F4292C906}" type="datetimeFigureOut">
              <a:rPr lang="en-US" smtClean="0"/>
              <a:t>12/23/2023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BDFA7-9EA6-43D0-970E-0EFB0D218E8B}" type="slidenum">
              <a:rPr lang="en-US" smtClean="0"/>
              <a:t>‹#›</a:t>
            </a:fld>
            <a:endParaRPr lang="en-US"/>
          </a:p>
        </p:txBody>
      </p:sp>
    </p:spTree>
    <p:extLst>
      <p:ext uri="{BB962C8B-B14F-4D97-AF65-F5344CB8AC3E}">
        <p14:creationId xmlns:p14="http://schemas.microsoft.com/office/powerpoint/2010/main" val="246525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BDFA7-9EA6-43D0-970E-0EFB0D218E8B}" type="slidenum">
              <a:rPr lang="en-US" smtClean="0"/>
              <a:t>12</a:t>
            </a:fld>
            <a:endParaRPr lang="en-US"/>
          </a:p>
        </p:txBody>
      </p:sp>
    </p:spTree>
    <p:extLst>
      <p:ext uri="{BB962C8B-B14F-4D97-AF65-F5344CB8AC3E}">
        <p14:creationId xmlns:p14="http://schemas.microsoft.com/office/powerpoint/2010/main" val="399479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32444C-2233-40D5-8DBA-A6560C696509}"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2444C-2233-40D5-8DBA-A6560C696509}"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2444C-2233-40D5-8DBA-A6560C696509}"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2444C-2233-40D5-8DBA-A6560C696509}"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2444C-2233-40D5-8DBA-A6560C696509}"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2444C-2233-40D5-8DBA-A6560C696509}"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2444C-2233-40D5-8DBA-A6560C696509}" type="datetimeFigureOut">
              <a:rPr lang="en-US" smtClean="0"/>
              <a:t>12/23/2023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2444C-2233-40D5-8DBA-A6560C696509}" type="datetimeFigureOut">
              <a:rPr lang="en-US" smtClean="0"/>
              <a:t>12/23/2023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2444C-2233-40D5-8DBA-A6560C696509}" type="datetimeFigureOut">
              <a:rPr lang="en-US" smtClean="0"/>
              <a:t>12/23/2023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2444C-2233-40D5-8DBA-A6560C696509}"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2444C-2233-40D5-8DBA-A6560C696509}"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09865-82EC-40A9-AFF0-A35F5E768AC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2444C-2233-40D5-8DBA-A6560C696509}" type="datetimeFigureOut">
              <a:rPr lang="en-US" smtClean="0"/>
              <a:t>12/23/2023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09865-82EC-40A9-AFF0-A35F5E768AC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Crucifixion_of_Jesus"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F772A552-7C43-DED0-7C92-1E4DF784CAE2}"/>
              </a:ext>
            </a:extLst>
          </p:cNvPr>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3" name="TextBox 2">
            <a:extLst>
              <a:ext uri="{FF2B5EF4-FFF2-40B4-BE49-F238E27FC236}">
                <a16:creationId xmlns:a16="http://schemas.microsoft.com/office/drawing/2014/main" id="{31C28D74-D197-C383-23DA-E5408AAE5179}"/>
              </a:ext>
            </a:extLst>
          </p:cNvPr>
          <p:cNvSpPr txBox="1"/>
          <p:nvPr/>
        </p:nvSpPr>
        <p:spPr>
          <a:xfrm>
            <a:off x="152400" y="0"/>
            <a:ext cx="8839200" cy="2585323"/>
          </a:xfrm>
          <a:prstGeom prst="rect">
            <a:avLst/>
          </a:prstGeom>
          <a:noFill/>
        </p:spPr>
        <p:txBody>
          <a:bodyPr wrap="square" rtlCol="0">
            <a:spAutoFit/>
          </a:bodyPr>
          <a:lstStyle/>
          <a:p>
            <a:pPr algn="ctr"/>
            <a:r>
              <a:rPr lang="en-US" sz="5400" dirty="0">
                <a:solidFill>
                  <a:schemeClr val="bg1"/>
                </a:solidFill>
                <a:latin typeface="Algerian" pitchFamily="82" charset="0"/>
              </a:rPr>
              <a:t>The Coming of the savior</a:t>
            </a:r>
          </a:p>
          <a:p>
            <a:pPr algn="ctr"/>
            <a:r>
              <a:rPr lang="en-US" sz="5400" dirty="0">
                <a:solidFill>
                  <a:schemeClr val="bg1"/>
                </a:solidFill>
                <a:latin typeface="Algerian" pitchFamily="82" charset="0"/>
              </a:rPr>
              <a:t>3 Nephi 8-10</a:t>
            </a:r>
          </a:p>
        </p:txBody>
      </p:sp>
      <p:grpSp>
        <p:nvGrpSpPr>
          <p:cNvPr id="4" name="Group 3">
            <a:extLst>
              <a:ext uri="{FF2B5EF4-FFF2-40B4-BE49-F238E27FC236}">
                <a16:creationId xmlns:a16="http://schemas.microsoft.com/office/drawing/2014/main" id="{A5EFD22A-454E-F675-2DD7-5EE996BA2859}"/>
              </a:ext>
            </a:extLst>
          </p:cNvPr>
          <p:cNvGrpSpPr/>
          <p:nvPr/>
        </p:nvGrpSpPr>
        <p:grpSpPr>
          <a:xfrm>
            <a:off x="5791200" y="3276600"/>
            <a:ext cx="1950085" cy="3113623"/>
            <a:chOff x="23539" y="1287948"/>
            <a:chExt cx="2999432" cy="4916728"/>
          </a:xfrm>
        </p:grpSpPr>
        <p:sp>
          <p:nvSpPr>
            <p:cNvPr id="5" name="Oval 45">
              <a:extLst>
                <a:ext uri="{FF2B5EF4-FFF2-40B4-BE49-F238E27FC236}">
                  <a16:creationId xmlns:a16="http://schemas.microsoft.com/office/drawing/2014/main" id="{656556DD-2A72-F6FB-3F35-780452183B75}"/>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CA09BE-BDAC-048A-44CF-0051E3FBF9FA}"/>
                </a:ext>
              </a:extLst>
            </p:cNvPr>
            <p:cNvSpPr/>
            <p:nvPr/>
          </p:nvSpPr>
          <p:spPr>
            <a:xfrm rot="20061683">
              <a:off x="2244964" y="4093205"/>
              <a:ext cx="415101" cy="64084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5F1DD98-24DA-3032-C2A9-097719AF4541}"/>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Trapezoid 7">
              <a:extLst>
                <a:ext uri="{FF2B5EF4-FFF2-40B4-BE49-F238E27FC236}">
                  <a16:creationId xmlns:a16="http://schemas.microsoft.com/office/drawing/2014/main" id="{4422C1DA-6810-A2C4-2605-B6C9E37067B3}"/>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476B8F1-9189-57E4-0817-BFB47DB4CB6E}"/>
                </a:ext>
              </a:extLst>
            </p:cNvPr>
            <p:cNvSpPr/>
            <p:nvPr/>
          </p:nvSpPr>
          <p:spPr>
            <a:xfrm rot="976600">
              <a:off x="467058" y="4037024"/>
              <a:ext cx="449222" cy="6503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46DB6F52-77AA-8A24-FB97-0BB0DFA34296}"/>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286404-D9C8-F223-83DA-FD6D1CA1F896}"/>
                </a:ext>
              </a:extLst>
            </p:cNvPr>
            <p:cNvSpPr/>
            <p:nvPr/>
          </p:nvSpPr>
          <p:spPr>
            <a:xfrm rot="886948" flipH="1">
              <a:off x="1487855"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67C6D2-FFDB-6844-AFF2-529664DBE2BC}"/>
                </a:ext>
              </a:extLst>
            </p:cNvPr>
            <p:cNvSpPr/>
            <p:nvPr/>
          </p:nvSpPr>
          <p:spPr>
            <a:xfrm rot="20713052">
              <a:off x="763009"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CE4E296-135E-B678-AA0C-91E16B58B542}"/>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E69CCA-976C-39C2-A115-B5620236AFCB}"/>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CEE23AA7-8C60-41EA-D87C-7074317EC183}"/>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DF93D660-08A0-509C-5E8A-9DA78AB38BEC}"/>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63E43322-2BCE-C8E9-185F-C4A7D383EFC6}"/>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30CAB559-BEE5-4BAE-1E4E-97AEB72F0992}"/>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B4D7D0C-9CDB-CE06-530A-E2485DB182A6}"/>
                </a:ext>
              </a:extLst>
            </p:cNvPr>
            <p:cNvSpPr/>
            <p:nvPr/>
          </p:nvSpPr>
          <p:spPr>
            <a:xfrm>
              <a:off x="1013288" y="1459929"/>
              <a:ext cx="994550" cy="146183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E4A2C4-54DA-6A2A-B45F-2E9B9315AF9B}"/>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DEAAED2D-0743-6EEC-42A3-0687A87F3A25}"/>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D80FF3F3-E676-A2BB-C579-B8C44C2C70A8}"/>
                </a:ext>
              </a:extLst>
            </p:cNvPr>
            <p:cNvSpPr/>
            <p:nvPr/>
          </p:nvSpPr>
          <p:spPr>
            <a:xfrm>
              <a:off x="1321656" y="2473764"/>
              <a:ext cx="365188" cy="17724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D79692D-924B-8B0D-A6C1-D1FC98D3E9E5}"/>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Oval 23">
              <a:extLst>
                <a:ext uri="{FF2B5EF4-FFF2-40B4-BE49-F238E27FC236}">
                  <a16:creationId xmlns:a16="http://schemas.microsoft.com/office/drawing/2014/main" id="{CC1C85DB-E5EB-5E91-9850-ED84C975DB82}"/>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BBB7F00-DD39-59CD-480A-90EEBB21F025}"/>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Folded Corner 25">
            <a:extLst>
              <a:ext uri="{FF2B5EF4-FFF2-40B4-BE49-F238E27FC236}">
                <a16:creationId xmlns:a16="http://schemas.microsoft.com/office/drawing/2014/main" id="{8B0CCF8A-59AB-F9B8-55D9-C016C93B45B5}"/>
              </a:ext>
            </a:extLst>
          </p:cNvPr>
          <p:cNvSpPr/>
          <p:nvPr/>
        </p:nvSpPr>
        <p:spPr>
          <a:xfrm>
            <a:off x="533400" y="3852640"/>
            <a:ext cx="2286000" cy="2201117"/>
          </a:xfrm>
          <a:prstGeom prst="foldedCorner">
            <a:avLst/>
          </a:prstGeom>
          <a:solidFill>
            <a:srgbClr val="FFFF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Narkisim" panose="020E0502050101010101" pitchFamily="34" charset="-79"/>
                <a:cs typeface="Narkisim" panose="020E0502050101010101" pitchFamily="34" charset="-79"/>
              </a:rPr>
              <a:t>Lesson 119</a:t>
            </a:r>
          </a:p>
          <a:p>
            <a:pPr algn="ctr"/>
            <a:r>
              <a:rPr lang="en-US" dirty="0">
                <a:solidFill>
                  <a:srgbClr val="FF0000"/>
                </a:solidFill>
                <a:latin typeface="Narkisim" panose="020E0502050101010101" pitchFamily="34" charset="-79"/>
                <a:cs typeface="Narkisim" panose="020E0502050101010101" pitchFamily="34" charset="-79"/>
              </a:rPr>
              <a:t>Suggested Hymn</a:t>
            </a:r>
          </a:p>
          <a:p>
            <a:pPr algn="ctr"/>
            <a:r>
              <a:rPr lang="en-US" dirty="0">
                <a:solidFill>
                  <a:srgbClr val="FF0000"/>
                </a:solidFill>
                <a:latin typeface="Narkisim" panose="020E0502050101010101" pitchFamily="34" charset="-79"/>
                <a:cs typeface="Narkisim" panose="020E0502050101010101" pitchFamily="34" charset="-79"/>
              </a:rPr>
              <a:t>#134 I Believe in Christ</a:t>
            </a:r>
          </a:p>
          <a:p>
            <a:pPr algn="ctr"/>
            <a:endParaRPr lang="en-US" dirty="0"/>
          </a:p>
        </p:txBody>
      </p:sp>
    </p:spTree>
    <p:extLst>
      <p:ext uri="{BB962C8B-B14F-4D97-AF65-F5344CB8AC3E}">
        <p14:creationId xmlns:p14="http://schemas.microsoft.com/office/powerpoint/2010/main" val="134393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23220"/>
          </a:xfrm>
          <a:prstGeom prst="rect">
            <a:avLst/>
          </a:prstGeom>
          <a:noFill/>
        </p:spPr>
        <p:txBody>
          <a:bodyPr wrap="square" rtlCol="0">
            <a:spAutoFit/>
          </a:bodyPr>
          <a:lstStyle/>
          <a:p>
            <a:pPr algn="ctr"/>
            <a:r>
              <a:rPr lang="en-US" sz="2800" dirty="0">
                <a:latin typeface="Algerian" pitchFamily="82" charset="0"/>
              </a:rPr>
              <a:t>The Law of Moses Fulfilled—His divine Role</a:t>
            </a:r>
          </a:p>
        </p:txBody>
      </p:sp>
      <p:sp>
        <p:nvSpPr>
          <p:cNvPr id="5" name="Rectangle 4"/>
          <p:cNvSpPr/>
          <p:nvPr/>
        </p:nvSpPr>
        <p:spPr>
          <a:xfrm>
            <a:off x="152400" y="685800"/>
            <a:ext cx="4343400" cy="6186309"/>
          </a:xfrm>
          <a:prstGeom prst="rect">
            <a:avLst/>
          </a:prstGeom>
        </p:spPr>
        <p:txBody>
          <a:bodyPr wrap="square">
            <a:spAutoFit/>
          </a:bodyPr>
          <a:lstStyle/>
          <a:p>
            <a:pPr fontAlgn="base"/>
            <a:r>
              <a:rPr lang="en-US" dirty="0"/>
              <a:t>He came unto my own</a:t>
            </a:r>
          </a:p>
          <a:p>
            <a:pPr fontAlgn="base"/>
            <a:endParaRPr lang="en-US" dirty="0"/>
          </a:p>
          <a:p>
            <a:pPr fontAlgn="base"/>
            <a:r>
              <a:rPr lang="en-US" dirty="0"/>
              <a:t>Those who receive Him</a:t>
            </a:r>
          </a:p>
          <a:p>
            <a:pPr fontAlgn="base"/>
            <a:endParaRPr lang="en-US" dirty="0"/>
          </a:p>
          <a:p>
            <a:pPr fontAlgn="base"/>
            <a:r>
              <a:rPr lang="en-US" dirty="0"/>
              <a:t>Those who believe in Him</a:t>
            </a:r>
          </a:p>
          <a:p>
            <a:pPr fontAlgn="base"/>
            <a:endParaRPr lang="en-US" dirty="0"/>
          </a:p>
          <a:p>
            <a:pPr fontAlgn="base"/>
            <a:r>
              <a:rPr lang="en-US" dirty="0"/>
              <a:t>He is the light and life of the world</a:t>
            </a:r>
          </a:p>
          <a:p>
            <a:pPr fontAlgn="base"/>
            <a:endParaRPr lang="en-US" dirty="0"/>
          </a:p>
          <a:p>
            <a:pPr fontAlgn="base"/>
            <a:r>
              <a:rPr lang="en-US" dirty="0"/>
              <a:t>He is Alpha and Omega</a:t>
            </a:r>
          </a:p>
          <a:p>
            <a:pPr fontAlgn="base"/>
            <a:endParaRPr lang="en-US" dirty="0"/>
          </a:p>
          <a:p>
            <a:pPr fontAlgn="base"/>
            <a:r>
              <a:rPr lang="en-US" dirty="0"/>
              <a:t>There is to be no more shedding of blood for sacrifices</a:t>
            </a:r>
          </a:p>
          <a:p>
            <a:pPr fontAlgn="base"/>
            <a:endParaRPr lang="en-US" dirty="0"/>
          </a:p>
          <a:p>
            <a:pPr fontAlgn="base"/>
            <a:r>
              <a:rPr lang="en-US" dirty="0"/>
              <a:t>He will accept the broken hearted and contrite spirit for the sins of all</a:t>
            </a:r>
          </a:p>
          <a:p>
            <a:pPr fontAlgn="base"/>
            <a:endParaRPr lang="en-US" dirty="0"/>
          </a:p>
          <a:p>
            <a:pPr fontAlgn="base"/>
            <a:r>
              <a:rPr lang="en-US" dirty="0"/>
              <a:t>He comes to bring redemption to the </a:t>
            </a:r>
          </a:p>
          <a:p>
            <a:pPr fontAlgn="base"/>
            <a:r>
              <a:rPr lang="en-US" dirty="0"/>
              <a:t>world</a:t>
            </a:r>
          </a:p>
          <a:p>
            <a:pPr fontAlgn="base"/>
            <a:endParaRPr lang="en-US" dirty="0"/>
          </a:p>
          <a:p>
            <a:pPr fontAlgn="base"/>
            <a:r>
              <a:rPr lang="en-US" dirty="0"/>
              <a:t>He will accept those who become “as a little child unto repentance”</a:t>
            </a:r>
          </a:p>
          <a:p>
            <a:pPr fontAlgn="base"/>
            <a:endParaRPr lang="en-US" dirty="0"/>
          </a:p>
        </p:txBody>
      </p:sp>
      <p:sp>
        <p:nvSpPr>
          <p:cNvPr id="6" name="Rectangle 5"/>
          <p:cNvSpPr/>
          <p:nvPr/>
        </p:nvSpPr>
        <p:spPr>
          <a:xfrm>
            <a:off x="4572000" y="685800"/>
            <a:ext cx="4876800" cy="7848302"/>
          </a:xfrm>
          <a:prstGeom prst="rect">
            <a:avLst/>
          </a:prstGeom>
        </p:spPr>
        <p:txBody>
          <a:bodyPr wrap="square">
            <a:spAutoFit/>
          </a:bodyPr>
          <a:lstStyle/>
          <a:p>
            <a:pPr fontAlgn="base"/>
            <a:r>
              <a:rPr lang="en-US" dirty="0"/>
              <a:t>His own received me not</a:t>
            </a:r>
          </a:p>
          <a:p>
            <a:pPr fontAlgn="base"/>
            <a:endParaRPr lang="en-US" dirty="0"/>
          </a:p>
          <a:p>
            <a:pPr fontAlgn="base"/>
            <a:r>
              <a:rPr lang="en-US" dirty="0"/>
              <a:t>He has given to men to become the sons of God</a:t>
            </a:r>
          </a:p>
          <a:p>
            <a:pPr fontAlgn="base"/>
            <a:endParaRPr lang="en-US" dirty="0"/>
          </a:p>
          <a:p>
            <a:pPr fontAlgn="base"/>
            <a:r>
              <a:rPr lang="en-US" dirty="0"/>
              <a:t>Redemption comes through Him</a:t>
            </a:r>
          </a:p>
          <a:p>
            <a:pPr fontAlgn="base"/>
            <a:endParaRPr lang="en-US" dirty="0"/>
          </a:p>
          <a:p>
            <a:pPr fontAlgn="base"/>
            <a:r>
              <a:rPr lang="en-US" dirty="0"/>
              <a:t>He is the source of truth</a:t>
            </a:r>
          </a:p>
          <a:p>
            <a:pPr fontAlgn="base"/>
            <a:endParaRPr lang="en-US" dirty="0"/>
          </a:p>
          <a:p>
            <a:pPr fontAlgn="base"/>
            <a:r>
              <a:rPr lang="en-US" dirty="0"/>
              <a:t>The beginning and the end— eternal </a:t>
            </a:r>
          </a:p>
          <a:p>
            <a:pPr fontAlgn="base"/>
            <a:endParaRPr lang="en-US" dirty="0"/>
          </a:p>
          <a:p>
            <a:pPr fontAlgn="base"/>
            <a:endParaRPr lang="en-US" dirty="0"/>
          </a:p>
          <a:p>
            <a:pPr fontAlgn="base"/>
            <a:r>
              <a:rPr lang="en-US" dirty="0"/>
              <a:t>He has shed his blood for all mankind</a:t>
            </a:r>
          </a:p>
          <a:p>
            <a:pPr fontAlgn="base"/>
            <a:endParaRPr lang="en-US" dirty="0"/>
          </a:p>
          <a:p>
            <a:pPr fontAlgn="base"/>
            <a:endParaRPr lang="en-US" dirty="0"/>
          </a:p>
          <a:p>
            <a:pPr fontAlgn="base"/>
            <a:r>
              <a:rPr lang="en-US" dirty="0"/>
              <a:t>There will be a baptism of fire (The Holy Spirit) </a:t>
            </a:r>
          </a:p>
          <a:p>
            <a:pPr fontAlgn="base"/>
            <a:endParaRPr lang="en-US" dirty="0"/>
          </a:p>
          <a:p>
            <a:pPr fontAlgn="base"/>
            <a:endParaRPr lang="en-US" dirty="0"/>
          </a:p>
          <a:p>
            <a:pPr fontAlgn="base"/>
            <a:r>
              <a:rPr lang="en-US" dirty="0"/>
              <a:t>To save the world from sin</a:t>
            </a:r>
          </a:p>
          <a:p>
            <a:pPr fontAlgn="base"/>
            <a:endParaRPr lang="en-US" dirty="0"/>
          </a:p>
          <a:p>
            <a:pPr fontAlgn="base"/>
            <a:endParaRPr lang="en-US" dirty="0"/>
          </a:p>
          <a:p>
            <a:pPr fontAlgn="base"/>
            <a:r>
              <a:rPr lang="en-US" dirty="0"/>
              <a:t>Being innocent and humble…To be teachable</a:t>
            </a:r>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p:txBody>
      </p:sp>
      <p:sp>
        <p:nvSpPr>
          <p:cNvPr id="7" name="Right Arrow 6"/>
          <p:cNvSpPr/>
          <p:nvPr/>
        </p:nvSpPr>
        <p:spPr>
          <a:xfrm>
            <a:off x="3124200" y="7620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200400" y="12954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200400" y="18288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505200" y="2362200"/>
            <a:ext cx="950259" cy="25101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200400" y="28956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200400" y="37338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200400" y="45720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200400" y="62484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200400" y="54102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565612"/>
            <a:ext cx="4343400" cy="584775"/>
          </a:xfrm>
          <a:prstGeom prst="rect">
            <a:avLst/>
          </a:prstGeom>
        </p:spPr>
        <p:txBody>
          <a:bodyPr wrap="square">
            <a:spAutoFit/>
          </a:bodyPr>
          <a:lstStyle/>
          <a:p>
            <a:pPr fontAlgn="base"/>
            <a:r>
              <a:rPr lang="en-US" sz="1600" dirty="0"/>
              <a:t>3 Nephi 9:16-22</a:t>
            </a:r>
          </a:p>
          <a:p>
            <a:pPr fontAlgn="base"/>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0-#ppt_w/2"/>
                                          </p:val>
                                        </p:tav>
                                        <p:tav tm="100000">
                                          <p:val>
                                            <p:strVal val="#ppt_x"/>
                                          </p:val>
                                        </p:tav>
                                      </p:tavLst>
                                    </p:anim>
                                    <p:anim calcmode="lin" valueType="num">
                                      <p:cBhvr additive="base">
                                        <p:cTn id="60" dur="500" fill="hold"/>
                                        <p:tgtEl>
                                          <p:spTgt spid="11"/>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0-#ppt_w/2"/>
                                          </p:val>
                                        </p:tav>
                                        <p:tav tm="100000">
                                          <p:val>
                                            <p:strVal val="#ppt_x"/>
                                          </p:val>
                                        </p:tav>
                                      </p:tavLst>
                                    </p:anim>
                                    <p:anim calcmode="lin" valueType="num">
                                      <p:cBhvr additive="base">
                                        <p:cTn id="72" dur="500" fill="hold"/>
                                        <p:tgtEl>
                                          <p:spTgt spid="12"/>
                                        </p:tgtEl>
                                        <p:attrNameLst>
                                          <p:attrName>ppt_y</p:attrName>
                                        </p:attrNameLst>
                                      </p:cBhvr>
                                      <p:tavLst>
                                        <p:tav tm="0">
                                          <p:val>
                                            <p:strVal val="#ppt_y"/>
                                          </p:val>
                                        </p:tav>
                                        <p:tav tm="100000">
                                          <p:val>
                                            <p:strVal val="#ppt_y"/>
                                          </p:val>
                                        </p:tav>
                                      </p:tavLst>
                                    </p:anim>
                                  </p:childTnLst>
                                </p:cTn>
                              </p:par>
                              <p:par>
                                <p:cTn id="73" presetID="1" presetClass="entr" presetSubtype="0" fill="hold" nodeType="withEffect">
                                  <p:stCondLst>
                                    <p:cond delay="0"/>
                                  </p:stCondLst>
                                  <p:childTnLst>
                                    <p:set>
                                      <p:cBhvr>
                                        <p:cTn id="7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0-#ppt_w/2"/>
                                          </p:val>
                                        </p:tav>
                                        <p:tav tm="100000">
                                          <p:val>
                                            <p:strVal val="#ppt_x"/>
                                          </p:val>
                                        </p:tav>
                                      </p:tavLst>
                                    </p:anim>
                                    <p:anim calcmode="lin" valueType="num">
                                      <p:cBhvr additive="base">
                                        <p:cTn id="84" dur="500" fill="hold"/>
                                        <p:tgtEl>
                                          <p:spTgt spid="13"/>
                                        </p:tgtEl>
                                        <p:attrNameLst>
                                          <p:attrName>ppt_y</p:attrName>
                                        </p:attrNameLst>
                                      </p:cBhvr>
                                      <p:tavLst>
                                        <p:tav tm="0">
                                          <p:val>
                                            <p:strVal val="#ppt_y"/>
                                          </p:val>
                                        </p:tav>
                                        <p:tav tm="100000">
                                          <p:val>
                                            <p:strVal val="#ppt_y"/>
                                          </p:val>
                                        </p:tav>
                                      </p:tavLst>
                                    </p:anim>
                                  </p:childTnLst>
                                </p:cTn>
                              </p:par>
                              <p:par>
                                <p:cTn id="85" presetID="1" presetClass="entr" presetSubtype="0" fill="hold" nodeType="withEffect">
                                  <p:stCondLst>
                                    <p:cond delay="0"/>
                                  </p:stCondLst>
                                  <p:childTnLst>
                                    <p:set>
                                      <p:cBhvr>
                                        <p:cTn id="8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14" end="1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0-#ppt_w/2"/>
                                          </p:val>
                                        </p:tav>
                                        <p:tav tm="100000">
                                          <p:val>
                                            <p:strVal val="#ppt_x"/>
                                          </p:val>
                                        </p:tav>
                                      </p:tavLst>
                                    </p:anim>
                                    <p:anim calcmode="lin" valueType="num">
                                      <p:cBhvr additive="base">
                                        <p:cTn id="98" dur="500" fill="hold"/>
                                        <p:tgtEl>
                                          <p:spTgt spid="17"/>
                                        </p:tgtEl>
                                        <p:attrNameLst>
                                          <p:attrName>ppt_y</p:attrName>
                                        </p:attrNameLst>
                                      </p:cBhvr>
                                      <p:tavLst>
                                        <p:tav tm="0">
                                          <p:val>
                                            <p:strVal val="#ppt_y"/>
                                          </p:val>
                                        </p:tav>
                                        <p:tav tm="100000">
                                          <p:val>
                                            <p:strVal val="#ppt_y"/>
                                          </p:val>
                                        </p:tav>
                                      </p:tavLst>
                                    </p:anim>
                                  </p:childTnLst>
                                </p:cTn>
                              </p:par>
                              <p:par>
                                <p:cTn id="99" presetID="1" presetClass="entr" presetSubtype="0" fill="hold" nodeType="withEffect">
                                  <p:stCondLst>
                                    <p:cond delay="0"/>
                                  </p:stCondLst>
                                  <p:childTnLst>
                                    <p:set>
                                      <p:cBhvr>
                                        <p:cTn id="100"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500" fill="hold"/>
                                        <p:tgtEl>
                                          <p:spTgt spid="16"/>
                                        </p:tgtEl>
                                        <p:attrNameLst>
                                          <p:attrName>ppt_x</p:attrName>
                                        </p:attrNameLst>
                                      </p:cBhvr>
                                      <p:tavLst>
                                        <p:tav tm="0">
                                          <p:val>
                                            <p:strVal val="0-#ppt_w/2"/>
                                          </p:val>
                                        </p:tav>
                                        <p:tav tm="100000">
                                          <p:val>
                                            <p:strVal val="#ppt_x"/>
                                          </p:val>
                                        </p:tav>
                                      </p:tavLst>
                                    </p:anim>
                                    <p:anim calcmode="lin" valueType="num">
                                      <p:cBhvr additive="base">
                                        <p:cTn id="110" dur="500" fill="hold"/>
                                        <p:tgtEl>
                                          <p:spTgt spid="16"/>
                                        </p:tgtEl>
                                        <p:attrNameLst>
                                          <p:attrName>ppt_y</p:attrName>
                                        </p:attrNameLst>
                                      </p:cBhvr>
                                      <p:tavLst>
                                        <p:tav tm="0">
                                          <p:val>
                                            <p:strVal val="#ppt_y"/>
                                          </p:val>
                                        </p:tav>
                                        <p:tav tm="100000">
                                          <p:val>
                                            <p:strVal val="#ppt_y"/>
                                          </p:val>
                                        </p:tav>
                                      </p:tavLst>
                                    </p:anim>
                                  </p:childTnLst>
                                </p:cTn>
                              </p:par>
                              <p:par>
                                <p:cTn id="111" presetID="1" presetClass="entr" presetSubtype="0" fill="hold" nodeType="withEffect">
                                  <p:stCondLst>
                                    <p:cond delay="0"/>
                                  </p:stCondLst>
                                  <p:childTnLst>
                                    <p:set>
                                      <p:cBhvr>
                                        <p:cTn id="112" dur="1" fill="hold">
                                          <p:stCondLst>
                                            <p:cond delay="0"/>
                                          </p:stCondLst>
                                        </p:cTn>
                                        <p:tgtEl>
                                          <p:spTgt spid="6">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3" name="TextBox 2"/>
          <p:cNvSpPr txBox="1"/>
          <p:nvPr/>
        </p:nvSpPr>
        <p:spPr>
          <a:xfrm>
            <a:off x="1371600" y="42221"/>
            <a:ext cx="6629400" cy="461665"/>
          </a:xfrm>
          <a:prstGeom prst="rect">
            <a:avLst/>
          </a:prstGeom>
          <a:noFill/>
        </p:spPr>
        <p:txBody>
          <a:bodyPr wrap="square" rtlCol="0">
            <a:spAutoFit/>
          </a:bodyPr>
          <a:lstStyle/>
          <a:p>
            <a:pPr algn="ctr"/>
            <a:r>
              <a:rPr lang="en-US" sz="2400" dirty="0">
                <a:solidFill>
                  <a:schemeClr val="bg1"/>
                </a:solidFill>
                <a:latin typeface="Algerian" pitchFamily="82" charset="0"/>
              </a:rPr>
              <a:t>Silence</a:t>
            </a:r>
          </a:p>
        </p:txBody>
      </p:sp>
      <p:sp>
        <p:nvSpPr>
          <p:cNvPr id="4" name="Rectangle 3"/>
          <p:cNvSpPr/>
          <p:nvPr/>
        </p:nvSpPr>
        <p:spPr>
          <a:xfrm>
            <a:off x="1242275" y="732400"/>
            <a:ext cx="3257550" cy="507831"/>
          </a:xfrm>
          <a:prstGeom prst="rect">
            <a:avLst/>
          </a:prstGeom>
        </p:spPr>
        <p:txBody>
          <a:bodyPr wrap="square">
            <a:spAutoFit/>
          </a:bodyPr>
          <a:lstStyle/>
          <a:p>
            <a:pPr fontAlgn="base"/>
            <a:r>
              <a:rPr lang="en-US" sz="1350" dirty="0">
                <a:solidFill>
                  <a:schemeClr val="bg1"/>
                </a:solidFill>
              </a:rPr>
              <a:t>For the space of many hours</a:t>
            </a:r>
          </a:p>
          <a:p>
            <a:pPr fontAlgn="base"/>
            <a:endParaRPr lang="en-US" sz="1350" dirty="0">
              <a:solidFill>
                <a:schemeClr val="bg1"/>
              </a:solidFill>
            </a:endParaRPr>
          </a:p>
        </p:txBody>
      </p:sp>
      <p:sp>
        <p:nvSpPr>
          <p:cNvPr id="5" name="Rectangle 4"/>
          <p:cNvSpPr/>
          <p:nvPr/>
        </p:nvSpPr>
        <p:spPr>
          <a:xfrm>
            <a:off x="4921468" y="1461991"/>
            <a:ext cx="3020394" cy="1546577"/>
          </a:xfrm>
          <a:prstGeom prst="rect">
            <a:avLst/>
          </a:prstGeom>
        </p:spPr>
        <p:txBody>
          <a:bodyPr wrap="square">
            <a:spAutoFit/>
          </a:bodyPr>
          <a:lstStyle/>
          <a:p>
            <a:pPr fontAlgn="base"/>
            <a:r>
              <a:rPr lang="en-US" sz="1350" dirty="0">
                <a:solidFill>
                  <a:schemeClr val="bg1"/>
                </a:solidFill>
              </a:rPr>
              <a:t>“…so great was the astonishment of the people that they did cease lamenting and howling for the loss of their kindred which had been slain; therefore there was silence in all the land for the space of many hours.”</a:t>
            </a:r>
          </a:p>
          <a:p>
            <a:pPr fontAlgn="base"/>
            <a:endParaRPr lang="en-US" sz="1350" dirty="0">
              <a:solidFill>
                <a:schemeClr val="bg1"/>
              </a:solidFill>
            </a:endParaRPr>
          </a:p>
        </p:txBody>
      </p:sp>
      <p:sp>
        <p:nvSpPr>
          <p:cNvPr id="6" name="TextBox 5"/>
          <p:cNvSpPr txBox="1"/>
          <p:nvPr/>
        </p:nvSpPr>
        <p:spPr>
          <a:xfrm>
            <a:off x="142875" y="6452529"/>
            <a:ext cx="2457450" cy="300082"/>
          </a:xfrm>
          <a:prstGeom prst="rect">
            <a:avLst/>
          </a:prstGeom>
          <a:noFill/>
        </p:spPr>
        <p:txBody>
          <a:bodyPr wrap="square" rtlCol="0">
            <a:spAutoFit/>
          </a:bodyPr>
          <a:lstStyle/>
          <a:p>
            <a:r>
              <a:rPr lang="en-US" sz="1350" dirty="0">
                <a:solidFill>
                  <a:schemeClr val="bg1"/>
                </a:solidFill>
              </a:rPr>
              <a:t>3 Nephi 10:1-2,9</a:t>
            </a:r>
          </a:p>
        </p:txBody>
      </p:sp>
      <p:sp>
        <p:nvSpPr>
          <p:cNvPr id="8" name="Rectangle 7"/>
          <p:cNvSpPr/>
          <p:nvPr/>
        </p:nvSpPr>
        <p:spPr>
          <a:xfrm>
            <a:off x="4974649" y="5981135"/>
            <a:ext cx="3257550" cy="461665"/>
          </a:xfrm>
          <a:prstGeom prst="rect">
            <a:avLst/>
          </a:prstGeom>
        </p:spPr>
        <p:txBody>
          <a:bodyPr wrap="square">
            <a:spAutoFit/>
          </a:bodyPr>
          <a:lstStyle/>
          <a:p>
            <a:pPr fontAlgn="base"/>
            <a:r>
              <a:rPr lang="en-US" sz="2400" dirty="0">
                <a:solidFill>
                  <a:schemeClr val="bg1"/>
                </a:solidFill>
              </a:rPr>
              <a:t>3 days did pass away</a:t>
            </a:r>
          </a:p>
        </p:txBody>
      </p:sp>
      <p:pic>
        <p:nvPicPr>
          <p:cNvPr id="10" name="Picture 9">
            <a:extLst>
              <a:ext uri="{FF2B5EF4-FFF2-40B4-BE49-F238E27FC236}">
                <a16:creationId xmlns:a16="http://schemas.microsoft.com/office/drawing/2014/main" id="{609AB144-1376-5CF7-D8AB-19C46E4B7E9F}"/>
              </a:ext>
            </a:extLst>
          </p:cNvPr>
          <p:cNvPicPr>
            <a:picLocks noChangeAspect="1"/>
          </p:cNvPicPr>
          <p:nvPr/>
        </p:nvPicPr>
        <p:blipFill>
          <a:blip r:embed="rId3"/>
          <a:stretch>
            <a:fillRect/>
          </a:stretch>
        </p:blipFill>
        <p:spPr>
          <a:xfrm>
            <a:off x="634824" y="1143432"/>
            <a:ext cx="3329453" cy="1821911"/>
          </a:xfrm>
          <a:prstGeom prst="rect">
            <a:avLst/>
          </a:prstGeom>
        </p:spPr>
      </p:pic>
      <p:grpSp>
        <p:nvGrpSpPr>
          <p:cNvPr id="13" name="Group 12">
            <a:extLst>
              <a:ext uri="{FF2B5EF4-FFF2-40B4-BE49-F238E27FC236}">
                <a16:creationId xmlns:a16="http://schemas.microsoft.com/office/drawing/2014/main" id="{C1C94F26-DC7D-8212-6E24-478C855829C5}"/>
              </a:ext>
            </a:extLst>
          </p:cNvPr>
          <p:cNvGrpSpPr/>
          <p:nvPr/>
        </p:nvGrpSpPr>
        <p:grpSpPr>
          <a:xfrm>
            <a:off x="1634782" y="4929459"/>
            <a:ext cx="2752505" cy="1548284"/>
            <a:chOff x="2165496" y="4424289"/>
            <a:chExt cx="3670007" cy="2064379"/>
          </a:xfrm>
        </p:grpSpPr>
        <p:pic>
          <p:nvPicPr>
            <p:cNvPr id="3074" name="Picture 2" descr="Clock Showing Time Passing By Fast | 4K Relaxing Background on Make a GIF">
              <a:extLst>
                <a:ext uri="{FF2B5EF4-FFF2-40B4-BE49-F238E27FC236}">
                  <a16:creationId xmlns:a16="http://schemas.microsoft.com/office/drawing/2014/main" id="{64D66F02-748A-99EC-9C27-3BEB49C13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496" y="4424289"/>
              <a:ext cx="3670007" cy="2064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3DD6EE5-71AD-6B7B-F720-5804907F62D0}"/>
                </a:ext>
              </a:extLst>
            </p:cNvPr>
            <p:cNvPicPr>
              <a:picLocks noChangeAspect="1"/>
            </p:cNvPicPr>
            <p:nvPr/>
          </p:nvPicPr>
          <p:blipFill rotWithShape="1">
            <a:blip r:embed="rId5"/>
            <a:srcRect b="84593"/>
            <a:stretch/>
          </p:blipFill>
          <p:spPr>
            <a:xfrm>
              <a:off x="4463712" y="6187546"/>
              <a:ext cx="1371791" cy="293548"/>
            </a:xfrm>
            <a:prstGeom prst="rect">
              <a:avLst/>
            </a:prstGeom>
          </p:spPr>
        </p:pic>
      </p:grpSp>
      <p:pic>
        <p:nvPicPr>
          <p:cNvPr id="15" name="Picture 14">
            <a:extLst>
              <a:ext uri="{FF2B5EF4-FFF2-40B4-BE49-F238E27FC236}">
                <a16:creationId xmlns:a16="http://schemas.microsoft.com/office/drawing/2014/main" id="{C917D8D5-4A88-32E1-D395-C9D2CDFECE6C}"/>
              </a:ext>
            </a:extLst>
          </p:cNvPr>
          <p:cNvPicPr>
            <a:picLocks noChangeAspect="1"/>
          </p:cNvPicPr>
          <p:nvPr/>
        </p:nvPicPr>
        <p:blipFill>
          <a:blip r:embed="rId6"/>
          <a:stretch>
            <a:fillRect/>
          </a:stretch>
        </p:blipFill>
        <p:spPr>
          <a:xfrm>
            <a:off x="4607819" y="2965343"/>
            <a:ext cx="3729558" cy="2057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3" cstate="print">
            <a:lum bright="-24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Jesus Reminds Them and Us</a:t>
            </a:r>
          </a:p>
        </p:txBody>
      </p:sp>
      <p:sp>
        <p:nvSpPr>
          <p:cNvPr id="4" name="Rectangle 3"/>
          <p:cNvSpPr/>
          <p:nvPr/>
        </p:nvSpPr>
        <p:spPr>
          <a:xfrm>
            <a:off x="228600" y="762000"/>
            <a:ext cx="4343400" cy="1200329"/>
          </a:xfrm>
          <a:prstGeom prst="rect">
            <a:avLst/>
          </a:prstGeom>
        </p:spPr>
        <p:txBody>
          <a:bodyPr wrap="square">
            <a:spAutoFit/>
          </a:bodyPr>
          <a:lstStyle/>
          <a:p>
            <a:pPr fontAlgn="base"/>
            <a:r>
              <a:rPr lang="en-US" dirty="0">
                <a:solidFill>
                  <a:schemeClr val="bg1"/>
                </a:solidFill>
              </a:rPr>
              <a:t>How oft have I gathered you as a hen </a:t>
            </a:r>
            <a:r>
              <a:rPr lang="en-US" dirty="0" err="1">
                <a:solidFill>
                  <a:schemeClr val="bg1"/>
                </a:solidFill>
              </a:rPr>
              <a:t>gathereth</a:t>
            </a:r>
            <a:r>
              <a:rPr lang="en-US" dirty="0">
                <a:solidFill>
                  <a:schemeClr val="bg1"/>
                </a:solidFill>
              </a:rPr>
              <a:t> her chickens under her wings, and nourished you?</a:t>
            </a:r>
          </a:p>
          <a:p>
            <a:pPr fontAlgn="base"/>
            <a:endParaRPr lang="en-US" dirty="0">
              <a:solidFill>
                <a:schemeClr val="bg1"/>
              </a:solidFill>
            </a:endParaRPr>
          </a:p>
        </p:txBody>
      </p:sp>
      <p:sp>
        <p:nvSpPr>
          <p:cNvPr id="5" name="Rectangle 4"/>
          <p:cNvSpPr/>
          <p:nvPr/>
        </p:nvSpPr>
        <p:spPr>
          <a:xfrm>
            <a:off x="4572000" y="1676400"/>
            <a:ext cx="4343400" cy="5262979"/>
          </a:xfrm>
          <a:prstGeom prst="rect">
            <a:avLst/>
          </a:prstGeom>
        </p:spPr>
        <p:txBody>
          <a:bodyPr wrap="square">
            <a:spAutoFit/>
          </a:bodyPr>
          <a:lstStyle/>
          <a:p>
            <a:pPr fontAlgn="base"/>
            <a:r>
              <a:rPr lang="en-US" dirty="0">
                <a:solidFill>
                  <a:schemeClr val="bg1"/>
                </a:solidFill>
              </a:rPr>
              <a:t>“Jesus’ reminder that he had gathered and sheltered them in the past (vs. 4) as well as of his many efforts to gather them that had been rebuffed is not unique to the Nephites and Lamanite. He used similar language in Jerusalem as he lamented the impending destruction of the Jews. </a:t>
            </a:r>
          </a:p>
          <a:p>
            <a:pPr fontAlgn="base"/>
            <a:endParaRPr lang="en-US" dirty="0">
              <a:solidFill>
                <a:schemeClr val="bg1"/>
              </a:solidFill>
            </a:endParaRPr>
          </a:p>
          <a:p>
            <a:pPr fontAlgn="base"/>
            <a:r>
              <a:rPr lang="en-US" dirty="0">
                <a:solidFill>
                  <a:schemeClr val="bg1"/>
                </a:solidFill>
              </a:rPr>
              <a:t>In our day he has again used this phrase as a beckoning call to repentance and as a warning of the consequences of rejecting his invitation.”</a:t>
            </a:r>
          </a:p>
          <a:p>
            <a:pPr fontAlgn="base"/>
            <a:r>
              <a:rPr lang="en-US" sz="1200" dirty="0">
                <a:solidFill>
                  <a:schemeClr val="bg1"/>
                </a:solidFill>
              </a:rPr>
              <a:t>JFM and RLM</a:t>
            </a:r>
          </a:p>
          <a:p>
            <a:pPr fontAlgn="base"/>
            <a:endParaRPr lang="en-US" dirty="0">
              <a:solidFill>
                <a:schemeClr val="bg1"/>
              </a:solidFill>
            </a:endParaRPr>
          </a:p>
          <a:p>
            <a:pPr fontAlgn="base"/>
            <a:r>
              <a:rPr lang="en-US" dirty="0">
                <a:solidFill>
                  <a:schemeClr val="bg1"/>
                </a:solidFill>
              </a:rPr>
              <a:t>He will continue to seek to gather us home…through our faith, repentance, submission to gospel ordinances, and continually obedience.</a:t>
            </a:r>
          </a:p>
          <a:p>
            <a:pPr fontAlgn="base"/>
            <a:endParaRPr lang="en-US" dirty="0">
              <a:solidFill>
                <a:schemeClr val="bg1"/>
              </a:solidFill>
            </a:endParaRP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solidFill>
                  <a:schemeClr val="bg1"/>
                </a:solidFill>
              </a:rPr>
              <a:t>3 Nephi 10:5-6</a:t>
            </a:r>
          </a:p>
        </p:txBody>
      </p:sp>
      <p:pic>
        <p:nvPicPr>
          <p:cNvPr id="10" name="Picture 9">
            <a:extLst>
              <a:ext uri="{FF2B5EF4-FFF2-40B4-BE49-F238E27FC236}">
                <a16:creationId xmlns:a16="http://schemas.microsoft.com/office/drawing/2014/main" id="{0364C9EC-856A-474F-983A-F735108C5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362200"/>
            <a:ext cx="3775982" cy="2819400"/>
          </a:xfrm>
          <a:prstGeom prst="rect">
            <a:avLst/>
          </a:prstGeom>
        </p:spPr>
      </p:pic>
      <p:sp>
        <p:nvSpPr>
          <p:cNvPr id="11" name="Rectangle 10">
            <a:extLst>
              <a:ext uri="{FF2B5EF4-FFF2-40B4-BE49-F238E27FC236}">
                <a16:creationId xmlns:a16="http://schemas.microsoft.com/office/drawing/2014/main" id="{AF48C74B-AC93-4204-8550-AB96A98872C2}"/>
              </a:ext>
            </a:extLst>
          </p:cNvPr>
          <p:cNvSpPr/>
          <p:nvPr/>
        </p:nvSpPr>
        <p:spPr>
          <a:xfrm>
            <a:off x="457200" y="5105400"/>
            <a:ext cx="3429000" cy="923330"/>
          </a:xfrm>
          <a:prstGeom prst="rect">
            <a:avLst/>
          </a:prstGeom>
        </p:spPr>
        <p:txBody>
          <a:bodyPr wrap="square">
            <a:spAutoFit/>
          </a:bodyPr>
          <a:lstStyle/>
          <a:p>
            <a:pPr algn="ctr"/>
            <a:r>
              <a:rPr lang="en-US" b="1" dirty="0">
                <a:solidFill>
                  <a:srgbClr val="FF0000"/>
                </a:solidFill>
                <a:latin typeface="Open Sans"/>
              </a:rPr>
              <a:t>If we repent and return to the Savior, He will gather and protect us.</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latin typeface="Algerian" pitchFamily="82" charset="0"/>
              </a:rPr>
              <a:t>Darkness did Cease</a:t>
            </a:r>
          </a:p>
        </p:txBody>
      </p:sp>
      <p:sp>
        <p:nvSpPr>
          <p:cNvPr id="4" name="Rectangle 3"/>
          <p:cNvSpPr/>
          <p:nvPr/>
        </p:nvSpPr>
        <p:spPr>
          <a:xfrm>
            <a:off x="152400" y="533400"/>
            <a:ext cx="4343400" cy="646331"/>
          </a:xfrm>
          <a:prstGeom prst="rect">
            <a:avLst/>
          </a:prstGeom>
        </p:spPr>
        <p:txBody>
          <a:bodyPr wrap="square">
            <a:spAutoFit/>
          </a:bodyPr>
          <a:lstStyle/>
          <a:p>
            <a:pPr fontAlgn="base"/>
            <a:r>
              <a:rPr lang="en-US" dirty="0"/>
              <a:t>All the noises and trembling did cease</a:t>
            </a:r>
          </a:p>
          <a:p>
            <a:pPr fontAlgn="base"/>
            <a:endParaRPr lang="en-US" dirty="0"/>
          </a:p>
        </p:txBody>
      </p:sp>
      <p:sp>
        <p:nvSpPr>
          <p:cNvPr id="5" name="Rectangle 4"/>
          <p:cNvSpPr/>
          <p:nvPr/>
        </p:nvSpPr>
        <p:spPr>
          <a:xfrm>
            <a:off x="152400" y="1066800"/>
            <a:ext cx="4343400" cy="2585323"/>
          </a:xfrm>
          <a:prstGeom prst="rect">
            <a:avLst/>
          </a:prstGeom>
        </p:spPr>
        <p:txBody>
          <a:bodyPr wrap="square">
            <a:spAutoFit/>
          </a:bodyPr>
          <a:lstStyle/>
          <a:p>
            <a:pPr fontAlgn="base"/>
            <a:r>
              <a:rPr lang="en-US" dirty="0"/>
              <a:t>Their mourning was turned to joy</a:t>
            </a:r>
          </a:p>
          <a:p>
            <a:pPr fontAlgn="base"/>
            <a:endParaRPr lang="en-US" dirty="0"/>
          </a:p>
          <a:p>
            <a:pPr fontAlgn="base"/>
            <a:r>
              <a:rPr lang="en-US" dirty="0"/>
              <a:t>Their lamentations into praise and thanksgiving unto the Lord, Jesus Christ, their Redeemer</a:t>
            </a:r>
          </a:p>
          <a:p>
            <a:pPr fontAlgn="base"/>
            <a:endParaRPr lang="en-US" dirty="0"/>
          </a:p>
          <a:p>
            <a:pPr fontAlgn="base"/>
            <a:r>
              <a:rPr lang="en-US" dirty="0"/>
              <a:t>They knew the scriptures had been fulfilled</a:t>
            </a:r>
          </a:p>
          <a:p>
            <a:pPr fontAlgn="base"/>
            <a:endParaRPr lang="en-US" dirty="0"/>
          </a:p>
          <a:p>
            <a:pPr fontAlgn="base"/>
            <a:endParaRPr lang="en-US" dirty="0"/>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t>3 Nephi 10:9-11</a:t>
            </a:r>
          </a:p>
        </p:txBody>
      </p:sp>
      <p:sp>
        <p:nvSpPr>
          <p:cNvPr id="7" name="Rectangle 6"/>
          <p:cNvSpPr/>
          <p:nvPr/>
        </p:nvSpPr>
        <p:spPr>
          <a:xfrm>
            <a:off x="4572000" y="3581400"/>
            <a:ext cx="4343400" cy="3139321"/>
          </a:xfrm>
          <a:prstGeom prst="rect">
            <a:avLst/>
          </a:prstGeom>
        </p:spPr>
        <p:txBody>
          <a:bodyPr wrap="square">
            <a:spAutoFit/>
          </a:bodyPr>
          <a:lstStyle/>
          <a:p>
            <a:pPr fontAlgn="base"/>
            <a:r>
              <a:rPr lang="en-US" dirty="0"/>
              <a:t>Isaiah declares about our future:</a:t>
            </a:r>
          </a:p>
          <a:p>
            <a:pPr fontAlgn="base"/>
            <a:r>
              <a:rPr lang="en-US" dirty="0"/>
              <a:t>“He will swallow up death in victory; and the Lord God will wipe away tears from off all faces; and the rebuke of his people shall he take away from off all the earth;: for the lord hath spoken it. And it shall be said in that day (our day), Lo, this is our god; we have waited for him, we will be glad and rejoice in his salvation.”</a:t>
            </a:r>
          </a:p>
          <a:p>
            <a:pPr fontAlgn="base"/>
            <a:r>
              <a:rPr lang="en-US" dirty="0"/>
              <a:t>Isaiah 25:8-9 See also: Revelation 7:14-17</a:t>
            </a:r>
          </a:p>
          <a:p>
            <a:pPr fontAlgn="base"/>
            <a:endParaRPr lang="en-US" dirty="0"/>
          </a:p>
        </p:txBody>
      </p:sp>
      <p:pic>
        <p:nvPicPr>
          <p:cNvPr id="8" name="Picture 7">
            <a:extLst>
              <a:ext uri="{FF2B5EF4-FFF2-40B4-BE49-F238E27FC236}">
                <a16:creationId xmlns:a16="http://schemas.microsoft.com/office/drawing/2014/main" id="{F4730336-2897-43BA-ADC4-79DFF4D8A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762000"/>
            <a:ext cx="4562475" cy="1989239"/>
          </a:xfrm>
          <a:prstGeom prst="rect">
            <a:avLst/>
          </a:prstGeom>
        </p:spPr>
      </p:pic>
      <p:pic>
        <p:nvPicPr>
          <p:cNvPr id="10" name="Picture 9">
            <a:extLst>
              <a:ext uri="{FF2B5EF4-FFF2-40B4-BE49-F238E27FC236}">
                <a16:creationId xmlns:a16="http://schemas.microsoft.com/office/drawing/2014/main" id="{80D9547D-FFB7-4F20-8AD3-66B1F0BC5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429000"/>
            <a:ext cx="3886200" cy="2914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latin typeface="Algerian" pitchFamily="82" charset="0"/>
              </a:rPr>
              <a:t>Written in the Lamb’s Book</a:t>
            </a:r>
          </a:p>
        </p:txBody>
      </p:sp>
      <p:sp>
        <p:nvSpPr>
          <p:cNvPr id="4" name="Rectangle 3"/>
          <p:cNvSpPr/>
          <p:nvPr/>
        </p:nvSpPr>
        <p:spPr>
          <a:xfrm>
            <a:off x="152400" y="533400"/>
            <a:ext cx="4343400" cy="1200329"/>
          </a:xfrm>
          <a:prstGeom prst="rect">
            <a:avLst/>
          </a:prstGeom>
        </p:spPr>
        <p:txBody>
          <a:bodyPr wrap="square">
            <a:spAutoFit/>
          </a:bodyPr>
          <a:lstStyle/>
          <a:p>
            <a:pPr fontAlgn="base"/>
            <a:r>
              <a:rPr lang="en-US" dirty="0"/>
              <a:t>They had received the prophets</a:t>
            </a:r>
          </a:p>
          <a:p>
            <a:pPr fontAlgn="base"/>
            <a:endParaRPr lang="en-US" dirty="0"/>
          </a:p>
          <a:p>
            <a:pPr fontAlgn="base"/>
            <a:r>
              <a:rPr lang="en-US" dirty="0"/>
              <a:t>Their names are added to the Book of Life</a:t>
            </a:r>
          </a:p>
          <a:p>
            <a:pPr fontAlgn="base"/>
            <a:endParaRPr lang="en-US" dirty="0"/>
          </a:p>
        </p:txBody>
      </p:sp>
      <p:sp>
        <p:nvSpPr>
          <p:cNvPr id="5" name="Rectangle 4"/>
          <p:cNvSpPr/>
          <p:nvPr/>
        </p:nvSpPr>
        <p:spPr>
          <a:xfrm>
            <a:off x="381000" y="2286000"/>
            <a:ext cx="4343400" cy="923330"/>
          </a:xfrm>
          <a:prstGeom prst="rect">
            <a:avLst/>
          </a:prstGeom>
        </p:spPr>
        <p:txBody>
          <a:bodyPr wrap="square">
            <a:spAutoFit/>
          </a:bodyPr>
          <a:lstStyle/>
          <a:p>
            <a:pPr fontAlgn="base"/>
            <a:r>
              <a:rPr lang="en-US" dirty="0"/>
              <a:t>“In our day, the Lord declared that the righteous—…are those who hear and heed the Lord’s chosen servants</a:t>
            </a: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t>3 Nephi 10:12-19</a:t>
            </a:r>
          </a:p>
        </p:txBody>
      </p:sp>
      <p:sp>
        <p:nvSpPr>
          <p:cNvPr id="7" name="Rectangle 6"/>
          <p:cNvSpPr/>
          <p:nvPr/>
        </p:nvSpPr>
        <p:spPr>
          <a:xfrm>
            <a:off x="4572000" y="3581400"/>
            <a:ext cx="4343400" cy="3139321"/>
          </a:xfrm>
          <a:prstGeom prst="rect">
            <a:avLst/>
          </a:prstGeom>
        </p:spPr>
        <p:txBody>
          <a:bodyPr wrap="square">
            <a:spAutoFit/>
          </a:bodyPr>
          <a:lstStyle/>
          <a:p>
            <a:pPr fontAlgn="base"/>
            <a:r>
              <a:rPr lang="en-US" i="1" dirty="0"/>
              <a:t>“For he that </a:t>
            </a:r>
            <a:r>
              <a:rPr lang="en-US" i="1" dirty="0" err="1"/>
              <a:t>receiveth</a:t>
            </a:r>
            <a:r>
              <a:rPr lang="en-US" i="1" dirty="0"/>
              <a:t> my servants </a:t>
            </a:r>
            <a:r>
              <a:rPr lang="en-US" i="1" dirty="0" err="1"/>
              <a:t>receiveth</a:t>
            </a:r>
            <a:r>
              <a:rPr lang="en-US" i="1" dirty="0"/>
              <a:t> me;</a:t>
            </a:r>
          </a:p>
          <a:p>
            <a:pPr fontAlgn="base"/>
            <a:endParaRPr lang="en-US" i="1" dirty="0"/>
          </a:p>
          <a:p>
            <a:pPr fontAlgn="base"/>
            <a:r>
              <a:rPr lang="en-US" i="1" dirty="0"/>
              <a:t>And he that </a:t>
            </a:r>
            <a:r>
              <a:rPr lang="en-US" i="1" dirty="0" err="1"/>
              <a:t>receiveth</a:t>
            </a:r>
            <a:r>
              <a:rPr lang="en-US" i="1" dirty="0"/>
              <a:t> me </a:t>
            </a:r>
            <a:r>
              <a:rPr lang="en-US" i="1" dirty="0" err="1"/>
              <a:t>receiveth</a:t>
            </a:r>
            <a:r>
              <a:rPr lang="en-US" i="1" dirty="0"/>
              <a:t> my Father;</a:t>
            </a:r>
          </a:p>
          <a:p>
            <a:pPr fontAlgn="base"/>
            <a:endParaRPr lang="en-US" i="1" dirty="0"/>
          </a:p>
          <a:p>
            <a:pPr fontAlgn="base"/>
            <a:r>
              <a:rPr lang="en-US" i="1" dirty="0"/>
              <a:t>And he that </a:t>
            </a:r>
            <a:r>
              <a:rPr lang="en-US" i="1" dirty="0" err="1"/>
              <a:t>receiveth</a:t>
            </a:r>
            <a:r>
              <a:rPr lang="en-US" i="1" dirty="0"/>
              <a:t> my Father </a:t>
            </a:r>
            <a:r>
              <a:rPr lang="en-US" i="1" dirty="0" err="1"/>
              <a:t>receiveth</a:t>
            </a:r>
            <a:r>
              <a:rPr lang="en-US" i="1" dirty="0"/>
              <a:t> my Father’s kingdom; therefore all that my Father hath shall be given unto him.”</a:t>
            </a:r>
          </a:p>
          <a:p>
            <a:pPr fontAlgn="base"/>
            <a:r>
              <a:rPr lang="en-US" i="1" dirty="0"/>
              <a:t>D&amp;C 84:36-38</a:t>
            </a:r>
          </a:p>
          <a:p>
            <a:pPr fontAlgn="base"/>
            <a:endParaRPr lang="en-US" i="1" dirty="0"/>
          </a:p>
        </p:txBody>
      </p:sp>
      <p:pic>
        <p:nvPicPr>
          <p:cNvPr id="8" name="Picture 7">
            <a:extLst>
              <a:ext uri="{FF2B5EF4-FFF2-40B4-BE49-F238E27FC236}">
                <a16:creationId xmlns:a16="http://schemas.microsoft.com/office/drawing/2014/main" id="{385309F4-E39D-46E7-8007-D0E30C499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10000"/>
            <a:ext cx="3793067" cy="2133600"/>
          </a:xfrm>
          <a:prstGeom prst="rect">
            <a:avLst/>
          </a:prstGeom>
        </p:spPr>
      </p:pic>
      <p:pic>
        <p:nvPicPr>
          <p:cNvPr id="10" name="Picture 9">
            <a:extLst>
              <a:ext uri="{FF2B5EF4-FFF2-40B4-BE49-F238E27FC236}">
                <a16:creationId xmlns:a16="http://schemas.microsoft.com/office/drawing/2014/main" id="{511DB9FF-0041-475F-82E0-BBB3DDCA3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762000"/>
            <a:ext cx="2762250" cy="244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latin typeface="Algerian" pitchFamily="82" charset="0"/>
              </a:rPr>
              <a:t>The council to the people</a:t>
            </a:r>
          </a:p>
        </p:txBody>
      </p:sp>
      <p:sp>
        <p:nvSpPr>
          <p:cNvPr id="4" name="Rectangle 3"/>
          <p:cNvSpPr/>
          <p:nvPr/>
        </p:nvSpPr>
        <p:spPr>
          <a:xfrm>
            <a:off x="152400" y="990600"/>
            <a:ext cx="4343400" cy="3693319"/>
          </a:xfrm>
          <a:prstGeom prst="rect">
            <a:avLst/>
          </a:prstGeom>
        </p:spPr>
        <p:txBody>
          <a:bodyPr wrap="square">
            <a:spAutoFit/>
          </a:bodyPr>
          <a:lstStyle/>
          <a:p>
            <a:pPr fontAlgn="base"/>
            <a:r>
              <a:rPr lang="en-US" dirty="0"/>
              <a:t>Read the scriptures</a:t>
            </a:r>
          </a:p>
          <a:p>
            <a:pPr fontAlgn="base"/>
            <a:endParaRPr lang="en-US" dirty="0"/>
          </a:p>
          <a:p>
            <a:pPr fontAlgn="base"/>
            <a:r>
              <a:rPr lang="en-US" dirty="0"/>
              <a:t>Those who </a:t>
            </a:r>
            <a:r>
              <a:rPr lang="en-US" dirty="0" err="1"/>
              <a:t>readeth</a:t>
            </a:r>
            <a:r>
              <a:rPr lang="en-US" dirty="0"/>
              <a:t>, let him understand</a:t>
            </a:r>
          </a:p>
          <a:p>
            <a:pPr fontAlgn="base"/>
            <a:endParaRPr lang="en-US" dirty="0"/>
          </a:p>
          <a:p>
            <a:pPr fontAlgn="base"/>
            <a:r>
              <a:rPr lang="en-US" dirty="0"/>
              <a:t>Search them…understand the prophecies that have taken place</a:t>
            </a:r>
          </a:p>
          <a:p>
            <a:pPr fontAlgn="base"/>
            <a:endParaRPr lang="en-US" dirty="0"/>
          </a:p>
          <a:p>
            <a:pPr fontAlgn="base"/>
            <a:r>
              <a:rPr lang="en-US" dirty="0"/>
              <a:t>Remember the testimony of Zeno, </a:t>
            </a:r>
            <a:r>
              <a:rPr lang="en-US" dirty="0" err="1"/>
              <a:t>Zenock</a:t>
            </a:r>
            <a:r>
              <a:rPr lang="en-US" dirty="0"/>
              <a:t>, Jacob (the seed of Joseph) written on the brass plates</a:t>
            </a:r>
          </a:p>
          <a:p>
            <a:pPr fontAlgn="base"/>
            <a:endParaRPr lang="en-US" dirty="0"/>
          </a:p>
          <a:p>
            <a:pPr fontAlgn="base"/>
            <a:r>
              <a:rPr lang="en-US" dirty="0"/>
              <a:t>Remember those who were slain because they had testified of Christ</a:t>
            </a: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t>3 Nephi 10:14-</a:t>
            </a:r>
          </a:p>
        </p:txBody>
      </p:sp>
      <p:sp>
        <p:nvSpPr>
          <p:cNvPr id="8" name="Rectangle 7"/>
          <p:cNvSpPr/>
          <p:nvPr/>
        </p:nvSpPr>
        <p:spPr>
          <a:xfrm>
            <a:off x="3657600" y="4800600"/>
            <a:ext cx="5029200" cy="2062103"/>
          </a:xfrm>
          <a:prstGeom prst="rect">
            <a:avLst/>
          </a:prstGeom>
        </p:spPr>
        <p:txBody>
          <a:bodyPr wrap="square">
            <a:spAutoFit/>
          </a:bodyPr>
          <a:lstStyle/>
          <a:p>
            <a:pPr algn="ctr" fontAlgn="base"/>
            <a:r>
              <a:rPr lang="en-US" sz="3200" dirty="0">
                <a:solidFill>
                  <a:srgbClr val="FF0000"/>
                </a:solidFill>
              </a:rPr>
              <a:t>What are we counseled to do today concerning the gospel?</a:t>
            </a:r>
          </a:p>
          <a:p>
            <a:pPr algn="ctr" fontAlgn="base"/>
            <a:endParaRPr lang="en-US" sz="3200" dirty="0">
              <a:solidFill>
                <a:srgbClr val="FF0000"/>
              </a:solidFill>
            </a:endParaRPr>
          </a:p>
        </p:txBody>
      </p:sp>
      <p:pic>
        <p:nvPicPr>
          <p:cNvPr id="5" name="Picture 4">
            <a:extLst>
              <a:ext uri="{FF2B5EF4-FFF2-40B4-BE49-F238E27FC236}">
                <a16:creationId xmlns:a16="http://schemas.microsoft.com/office/drawing/2014/main" id="{63398C7D-E408-4518-B6D2-B8E110C48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5400"/>
            <a:ext cx="4357688" cy="2905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latin typeface="Algerian" pitchFamily="82" charset="0"/>
              </a:rPr>
              <a:t>Mormon’s Commentary</a:t>
            </a: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t>3 Nephi 10:18-19</a:t>
            </a:r>
          </a:p>
        </p:txBody>
      </p:sp>
      <p:sp>
        <p:nvSpPr>
          <p:cNvPr id="7" name="Rectangle 6"/>
          <p:cNvSpPr/>
          <p:nvPr/>
        </p:nvSpPr>
        <p:spPr>
          <a:xfrm>
            <a:off x="304800" y="914400"/>
            <a:ext cx="4343400" cy="3139321"/>
          </a:xfrm>
          <a:prstGeom prst="rect">
            <a:avLst/>
          </a:prstGeom>
        </p:spPr>
        <p:txBody>
          <a:bodyPr wrap="square">
            <a:spAutoFit/>
          </a:bodyPr>
          <a:lstStyle/>
          <a:p>
            <a:pPr fontAlgn="base"/>
            <a:r>
              <a:rPr lang="en-US" dirty="0"/>
              <a:t>“And it came to pass that in the ending of the thirty and fourth year, behold, I will show unto you that the people of Nephi who were spared, and also those who had been called Lamanites, who had been spared, did have great favors shown unto them, and great blessings poured out upon their heads, insomuch that soon after the ascension of Christ into heaven he did truly manifest himself unto them—</a:t>
            </a:r>
          </a:p>
          <a:p>
            <a:pPr fontAlgn="base"/>
            <a:r>
              <a:rPr lang="en-US" dirty="0"/>
              <a:t> </a:t>
            </a:r>
          </a:p>
        </p:txBody>
      </p:sp>
      <p:sp>
        <p:nvSpPr>
          <p:cNvPr id="8" name="Rectangle 7"/>
          <p:cNvSpPr/>
          <p:nvPr/>
        </p:nvSpPr>
        <p:spPr>
          <a:xfrm>
            <a:off x="4648200" y="4953000"/>
            <a:ext cx="4343400" cy="1477328"/>
          </a:xfrm>
          <a:prstGeom prst="rect">
            <a:avLst/>
          </a:prstGeom>
        </p:spPr>
        <p:txBody>
          <a:bodyPr wrap="square">
            <a:spAutoFit/>
          </a:bodyPr>
          <a:lstStyle/>
          <a:p>
            <a:pPr fontAlgn="base"/>
            <a:r>
              <a:rPr lang="en-US" dirty="0"/>
              <a:t>Showing his body unto them, and ministering unto them; and an account of his ministry shall be given hereafter. Therefore for this time I make an end of my sayings.”</a:t>
            </a:r>
          </a:p>
        </p:txBody>
      </p:sp>
      <p:pic>
        <p:nvPicPr>
          <p:cNvPr id="4" name="Picture 3">
            <a:extLst>
              <a:ext uri="{FF2B5EF4-FFF2-40B4-BE49-F238E27FC236}">
                <a16:creationId xmlns:a16="http://schemas.microsoft.com/office/drawing/2014/main" id="{F81977C5-462B-4EBC-8393-887DF812E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114800"/>
            <a:ext cx="3038475" cy="2133600"/>
          </a:xfrm>
          <a:prstGeom prst="rect">
            <a:avLst/>
          </a:prstGeom>
        </p:spPr>
      </p:pic>
      <p:pic>
        <p:nvPicPr>
          <p:cNvPr id="10" name="Picture 9">
            <a:extLst>
              <a:ext uri="{FF2B5EF4-FFF2-40B4-BE49-F238E27FC236}">
                <a16:creationId xmlns:a16="http://schemas.microsoft.com/office/drawing/2014/main" id="{BAA0A286-BE86-4731-84D3-D110D0D4D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762000"/>
            <a:ext cx="2819400" cy="3514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5" name="Rectangle 4"/>
          <p:cNvSpPr/>
          <p:nvPr/>
        </p:nvSpPr>
        <p:spPr>
          <a:xfrm>
            <a:off x="152400" y="1600200"/>
            <a:ext cx="48768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 y="228600"/>
            <a:ext cx="8839200" cy="4247317"/>
          </a:xfrm>
          <a:prstGeom prst="rect">
            <a:avLst/>
          </a:prstGeom>
          <a:noFill/>
        </p:spPr>
        <p:txBody>
          <a:bodyPr wrap="square" rtlCol="0">
            <a:spAutoFit/>
          </a:bodyPr>
          <a:lstStyle/>
          <a:p>
            <a:r>
              <a:rPr lang="en-US" dirty="0">
                <a:solidFill>
                  <a:schemeClr val="bg1"/>
                </a:solidFill>
              </a:rPr>
              <a:t>Sources:</a:t>
            </a:r>
          </a:p>
          <a:p>
            <a:pPr fontAlgn="base"/>
            <a:r>
              <a:rPr lang="en-US" dirty="0">
                <a:solidFill>
                  <a:schemeClr val="bg1"/>
                </a:solidFill>
              </a:rPr>
              <a:t>Christ Brings Light Where There Is Darkness (0:37)</a:t>
            </a:r>
          </a:p>
          <a:p>
            <a:endParaRPr lang="en-US" dirty="0">
              <a:solidFill>
                <a:schemeClr val="bg1"/>
              </a:solidFill>
            </a:endParaRPr>
          </a:p>
          <a:p>
            <a:r>
              <a:rPr lang="en-US" dirty="0">
                <a:solidFill>
                  <a:schemeClr val="bg1"/>
                </a:solidFill>
              </a:rPr>
              <a:t>Signs of the Times Handouts—Lesley  </a:t>
            </a:r>
            <a:r>
              <a:rPr lang="en-US" dirty="0" err="1">
                <a:solidFill>
                  <a:schemeClr val="bg1"/>
                </a:solidFill>
              </a:rPr>
              <a:t>Meachum</a:t>
            </a:r>
            <a:r>
              <a:rPr lang="en-US" dirty="0">
                <a:solidFill>
                  <a:schemeClr val="bg1"/>
                </a:solidFill>
              </a:rPr>
              <a:t> and Becky Davies Poway Institute (Ridges)</a:t>
            </a:r>
          </a:p>
          <a:p>
            <a:endParaRPr lang="en-US" dirty="0">
              <a:solidFill>
                <a:schemeClr val="bg1"/>
              </a:solidFill>
            </a:endParaRPr>
          </a:p>
          <a:p>
            <a:r>
              <a:rPr lang="en-US" dirty="0">
                <a:solidFill>
                  <a:schemeClr val="bg1"/>
                </a:solidFill>
                <a:hlinkClick r:id="rId3"/>
              </a:rPr>
              <a:t>http://en.wikipedia.org/wiki/Crucifixion_of_Jesus</a:t>
            </a:r>
            <a:endParaRPr lang="en-US" dirty="0">
              <a:solidFill>
                <a:schemeClr val="bg1"/>
              </a:solidFill>
            </a:endParaRP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 </a:t>
            </a:r>
            <a:r>
              <a:rPr lang="en-US" dirty="0">
                <a:solidFill>
                  <a:schemeClr val="bg1"/>
                </a:solidFill>
              </a:rPr>
              <a:t>1:74</a:t>
            </a:r>
          </a:p>
          <a:p>
            <a:endParaRPr lang="en-US" dirty="0">
              <a:solidFill>
                <a:schemeClr val="bg1"/>
              </a:solidFill>
            </a:endParaRPr>
          </a:p>
          <a:p>
            <a:r>
              <a:rPr lang="en-US" dirty="0">
                <a:solidFill>
                  <a:schemeClr val="bg1"/>
                </a:solidFill>
                <a:latin typeface="Open Sans"/>
              </a:rPr>
              <a:t>D. Todd Christofferson, “When Thou Art Converted,”</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May 2004, 12).</a:t>
            </a:r>
            <a:endParaRPr lang="en-US" dirty="0">
              <a:solidFill>
                <a:schemeClr val="bg1"/>
              </a:solidFill>
            </a:endParaRP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pg 47</a:t>
            </a:r>
          </a:p>
          <a:p>
            <a:endParaRPr lang="en-US" dirty="0">
              <a:solidFill>
                <a:schemeClr val="bg1"/>
              </a:solidFill>
            </a:endParaRPr>
          </a:p>
          <a:p>
            <a:endParaRPr lang="en-US" dirty="0">
              <a:solidFill>
                <a:schemeClr val="bg1"/>
              </a:solidFill>
            </a:endParaRPr>
          </a:p>
        </p:txBody>
      </p:sp>
      <p:grpSp>
        <p:nvGrpSpPr>
          <p:cNvPr id="6" name="Group 5">
            <a:extLst>
              <a:ext uri="{FF2B5EF4-FFF2-40B4-BE49-F238E27FC236}">
                <a16:creationId xmlns:a16="http://schemas.microsoft.com/office/drawing/2014/main" id="{C2D9F83A-D7FF-43E5-B940-9AD0B2FEAB66}"/>
              </a:ext>
            </a:extLst>
          </p:cNvPr>
          <p:cNvGrpSpPr/>
          <p:nvPr/>
        </p:nvGrpSpPr>
        <p:grpSpPr>
          <a:xfrm>
            <a:off x="5029200" y="381000"/>
            <a:ext cx="481263" cy="609600"/>
            <a:chOff x="7543800" y="3810000"/>
            <a:chExt cx="1143000" cy="1447800"/>
          </a:xfrm>
        </p:grpSpPr>
        <p:sp>
          <p:nvSpPr>
            <p:cNvPr id="7" name="Trapezoid 6">
              <a:extLst>
                <a:ext uri="{FF2B5EF4-FFF2-40B4-BE49-F238E27FC236}">
                  <a16:creationId xmlns:a16="http://schemas.microsoft.com/office/drawing/2014/main" id="{9C99BA3D-FD99-4167-B6E1-314C7699B056}"/>
                </a:ext>
              </a:extLst>
            </p:cNvPr>
            <p:cNvSpPr/>
            <p:nvPr/>
          </p:nvSpPr>
          <p:spPr>
            <a:xfrm rot="16200000">
              <a:off x="8243309" y="4391868"/>
              <a:ext cx="493691" cy="393290"/>
            </a:xfrm>
            <a:prstGeom prst="trapezoid">
              <a:avLst>
                <a:gd name="adj" fmla="val 41471"/>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
              <a:extLst>
                <a:ext uri="{FF2B5EF4-FFF2-40B4-BE49-F238E27FC236}">
                  <a16:creationId xmlns:a16="http://schemas.microsoft.com/office/drawing/2014/main" id="{5EE5E0A4-48E1-4073-939B-5E3CE48F87E6}"/>
                </a:ext>
              </a:extLst>
            </p:cNvPr>
            <p:cNvSpPr/>
            <p:nvPr/>
          </p:nvSpPr>
          <p:spPr>
            <a:xfrm rot="4358081">
              <a:off x="7961518" y="4968574"/>
              <a:ext cx="417474" cy="112077"/>
            </a:xfrm>
            <a:prstGeom prst="roundRect">
              <a:avLst>
                <a:gd name="adj" fmla="val 18628"/>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45154BC3-D9ED-4F36-96C1-722209631824}"/>
                </a:ext>
              </a:extLst>
            </p:cNvPr>
            <p:cNvSpPr/>
            <p:nvPr/>
          </p:nvSpPr>
          <p:spPr>
            <a:xfrm rot="6732551">
              <a:off x="7707087" y="4993024"/>
              <a:ext cx="417474" cy="112077"/>
            </a:xfrm>
            <a:prstGeom prst="roundRect">
              <a:avLst>
                <a:gd name="adj" fmla="val 18628"/>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BEC47FD2-98DB-4EE8-962A-41CBE4B05688}"/>
                </a:ext>
              </a:extLst>
            </p:cNvPr>
            <p:cNvSpPr/>
            <p:nvPr/>
          </p:nvSpPr>
          <p:spPr>
            <a:xfrm>
              <a:off x="7546258" y="4341668"/>
              <a:ext cx="904568" cy="531668"/>
            </a:xfrm>
            <a:prstGeom prst="round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2">
              <a:extLst>
                <a:ext uri="{FF2B5EF4-FFF2-40B4-BE49-F238E27FC236}">
                  <a16:creationId xmlns:a16="http://schemas.microsoft.com/office/drawing/2014/main" id="{883C2F6A-B686-4BD4-AB66-64417769C8D2}"/>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AAA916E8-F2C4-4CC8-BD31-E750737832A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21DCA4B9-7952-489B-B792-5F4E29F6A313}"/>
                    </a:ext>
                  </a:extLst>
                </p:cNvPr>
                <p:cNvSpPr/>
                <p:nvPr/>
              </p:nvSpPr>
              <p:spPr>
                <a:xfrm rot="1737695">
                  <a:off x="3037563" y="3121795"/>
                  <a:ext cx="1250371" cy="122401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EFA6A3-B7CA-480A-8FFD-309F05213303}"/>
                    </a:ext>
                  </a:extLst>
                </p:cNvPr>
                <p:cNvSpPr/>
                <p:nvPr/>
              </p:nvSpPr>
              <p:spPr>
                <a:xfrm rot="1737695">
                  <a:off x="3293344" y="3360266"/>
                  <a:ext cx="264234" cy="25866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5EDFEF-B3F6-4C77-9135-56A9FAC72274}"/>
                    </a:ext>
                  </a:extLst>
                </p:cNvPr>
                <p:cNvSpPr/>
                <p:nvPr/>
              </p:nvSpPr>
              <p:spPr>
                <a:xfrm rot="1737695">
                  <a:off x="3263187" y="3803877"/>
                  <a:ext cx="242335" cy="237225"/>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E3F6C5-7FA2-4704-91EE-E6E47D122B3F}"/>
                    </a:ext>
                  </a:extLst>
                </p:cNvPr>
                <p:cNvSpPr/>
                <p:nvPr/>
              </p:nvSpPr>
              <p:spPr>
                <a:xfrm rot="1737695">
                  <a:off x="3738715" y="3834847"/>
                  <a:ext cx="262122" cy="25659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6D7061CF-ECAD-4AE4-9939-1B2D274DD0D8}"/>
                  </a:ext>
                </a:extLst>
              </p:cNvPr>
              <p:cNvSpPr/>
              <p:nvPr/>
            </p:nvSpPr>
            <p:spPr>
              <a:xfrm rot="1737695">
                <a:off x="8279177" y="5995452"/>
                <a:ext cx="136379" cy="12891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33">
              <a:extLst>
                <a:ext uri="{FF2B5EF4-FFF2-40B4-BE49-F238E27FC236}">
                  <a16:creationId xmlns:a16="http://schemas.microsoft.com/office/drawing/2014/main" id="{8DBA2566-3618-4A88-9576-465945C33F31}"/>
                </a:ext>
              </a:extLst>
            </p:cNvPr>
            <p:cNvGrpSpPr/>
            <p:nvPr/>
          </p:nvGrpSpPr>
          <p:grpSpPr>
            <a:xfrm>
              <a:off x="7543800" y="4038600"/>
              <a:ext cx="403070" cy="381000"/>
              <a:chOff x="7924800" y="5867400"/>
              <a:chExt cx="645353" cy="610017"/>
            </a:xfrm>
          </p:grpSpPr>
          <p:grpSp>
            <p:nvGrpSpPr>
              <p:cNvPr id="13" name="Group 12">
                <a:extLst>
                  <a:ext uri="{FF2B5EF4-FFF2-40B4-BE49-F238E27FC236}">
                    <a16:creationId xmlns:a16="http://schemas.microsoft.com/office/drawing/2014/main" id="{F239B6DE-3280-401C-B21B-8B155C276E82}"/>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2484D81A-4947-4840-A72F-151F429049E8}"/>
                    </a:ext>
                  </a:extLst>
                </p:cNvPr>
                <p:cNvSpPr/>
                <p:nvPr/>
              </p:nvSpPr>
              <p:spPr>
                <a:xfrm rot="1737695">
                  <a:off x="3037563" y="3121795"/>
                  <a:ext cx="1250371" cy="122401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BD5913-FAD6-4E9F-B7CD-9745C0CE9C68}"/>
                    </a:ext>
                  </a:extLst>
                </p:cNvPr>
                <p:cNvSpPr/>
                <p:nvPr/>
              </p:nvSpPr>
              <p:spPr>
                <a:xfrm rot="1737695">
                  <a:off x="3293344" y="3360266"/>
                  <a:ext cx="264234" cy="25866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EDCD64-29C2-4171-B011-1DB2C7C85BC8}"/>
                    </a:ext>
                  </a:extLst>
                </p:cNvPr>
                <p:cNvSpPr/>
                <p:nvPr/>
              </p:nvSpPr>
              <p:spPr>
                <a:xfrm rot="1737695">
                  <a:off x="3263187" y="3803877"/>
                  <a:ext cx="242335" cy="237225"/>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0121F7-6B82-4259-A9A5-E6BBC3FC8647}"/>
                    </a:ext>
                  </a:extLst>
                </p:cNvPr>
                <p:cNvSpPr/>
                <p:nvPr/>
              </p:nvSpPr>
              <p:spPr>
                <a:xfrm rot="1737695">
                  <a:off x="3738715" y="3834847"/>
                  <a:ext cx="262122" cy="25659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D5FF8E4C-676D-451B-9B05-566FDBD8A14E}"/>
                  </a:ext>
                </a:extLst>
              </p:cNvPr>
              <p:cNvSpPr/>
              <p:nvPr/>
            </p:nvSpPr>
            <p:spPr>
              <a:xfrm rot="1737695">
                <a:off x="8279177" y="5995452"/>
                <a:ext cx="136379" cy="12891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12D85742-217C-4D50-8F0A-62519AEDB1C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381000"/>
            <a:ext cx="4648200"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Spirit to be poured out on all flesh. (Joel 2:28-32) 		</a:t>
            </a:r>
            <a:r>
              <a:rPr kumimoji="0" lang="en-US" sz="1100" b="0" i="1" u="none" strike="noStrike" cap="none" normalizeH="0" baseline="0" dirty="0">
                <a:ln>
                  <a:noFill/>
                </a:ln>
                <a:solidFill>
                  <a:srgbClr val="000000"/>
                </a:solidFill>
                <a:effectLst/>
                <a:latin typeface="Calibri" pitchFamily="34" charset="0"/>
                <a:ea typeface="Times New Roman" pitchFamily="18" charset="0"/>
                <a:cs typeface="Arial" pitchFamily="34" charset="0"/>
              </a:rPr>
              <a:t>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Discovery and use of printing.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Protestant Reformation and age of Renaissance.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Discovery and colonization of America (Ne. 13:1-19</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 Establishment of the American nation. (3 Ne. 21:4 and 2 Ne. 10:9-19)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  Translation and printing of Bible.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Establishment of the U. S. Constitution (D&amp;C 98:4-10;134) (D&amp;C 101:76,80)</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Latter Day revelation.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Coming forth of the Book of Mormon (Isaiah, 29; Ezek. 37)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Opposition to the Book of Mormon.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Restoration of keys and priesthood (D&amp;C 13:27; 128)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Restoration of the gospel. (Rev. 14:6-8) (Isaiah, 2; 4; 5; 10; 11; 13)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Messenger to precede Second Coming. (Mal. 3: 1-6) (D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&amp;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 45:9)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Church and kingdom set up again. (Dan. 2:31-45) (D&amp;C 20)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Growth of the church. (Dan. 2:44) (D&amp;C</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65)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Gathering of Israel. (Acts 1: 6-11) (D&amp;C 110:11)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Ten tribes to return. (D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 133:26-34)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Times of Gentiles being fulfilled. (1 Ne. 13:42) (Luke 21 :24)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Return of Judah to Jerusalem. (D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 133:13)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Jews to begin to believe in Christ. (D&amp;C 45: 51-52) (Zech. 12: 8-14)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Building of latter-day temples. (Isa, 2: 1-5) (Ezekiel 37)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L</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ord to come suddenly to temple (Mal. 3:1) (D&amp;C 110: 1-10)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Spirit of Elijah and genealogical research.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Persecution of the Saints.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Persecution of the Jews (Luke 21:20-24)</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True gospel to be preached in all the world (D&amp;C 113:37) </a:t>
            </a:r>
            <a:endParaRPr kumimoji="0" lang="en-US" sz="11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1"/>
          <p:cNvSpPr>
            <a:spLocks noChangeArrowheads="1"/>
          </p:cNvSpPr>
          <p:nvPr/>
        </p:nvSpPr>
        <p:spPr bwMode="auto">
          <a:xfrm>
            <a:off x="4495800" y="457200"/>
            <a:ext cx="472440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Worldly knowledge to increase (2 Tim. 3: 1-7)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Scientific and inventive progress. (Rev.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9: 5-10)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Disease, plague, pestilence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to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sweep earth(Luke 21:26)</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Elements in commotion. (Joseph Smith 1 :29)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Disasters and calamities to</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abound. (D&amp;C 61: 4-5)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Strikes, anarchy, violence, to increase. (D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 45:26)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Latter-day wickedness (Joseph Smith 1 :30) (Luke 23:29)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Spirit ceasing to strive with wicked. (D&amp;C 63:32)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Peace taken from the earth (to resume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at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Second Coming).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Angels now reaping the earth.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C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38:12)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Wars and rumors of wars. (D&amp;C 63:33 and 97:22-24)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Famines, depressions and economic turmoil.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Apostate darkness covers earth. (2 Tim. 3: 1 -5)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Many false churches in latter days. (Rev. 13:13~14)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Refusal of men to believe signs of time (Matt. 16: 1-4)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Signs on Earth and in heavens. (D&amp;C 45:39-42)</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Lamanites to blossom as the rose.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C 49: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24-25)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Gathering at Adam-</a:t>
            </a:r>
            <a:r>
              <a:rPr kumimoji="0" lang="en-US" sz="1100" b="0" i="0" u="none" strike="noStrike" cap="none" normalizeH="0" baseline="0" dirty="0" err="1">
                <a:ln>
                  <a:noFill/>
                </a:ln>
                <a:solidFill>
                  <a:srgbClr val="000000"/>
                </a:solidFill>
                <a:effectLst/>
                <a:latin typeface="Calibri" pitchFamily="34" charset="0"/>
                <a:ea typeface="Times New Roman" pitchFamily="18" charset="0"/>
                <a:cs typeface="Arial" pitchFamily="34" charset="0"/>
              </a:rPr>
              <a:t>Ondi</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t>
            </a:r>
            <a:r>
              <a:rPr kumimoji="0" lang="en-US" sz="1100" b="0" i="0" u="none" strike="noStrike" cap="none" normalizeH="0" baseline="0" dirty="0" err="1">
                <a:ln>
                  <a:noFill/>
                </a:ln>
                <a:solidFill>
                  <a:srgbClr val="000000"/>
                </a:solidFill>
                <a:effectLst/>
                <a:latin typeface="Calibri" pitchFamily="34" charset="0"/>
                <a:ea typeface="Times New Roman" pitchFamily="18" charset="0"/>
                <a:cs typeface="Arial" pitchFamily="34" charset="0"/>
              </a:rPr>
              <a:t>Ahman</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 (2 Thess. 1 :8) (Dan 10</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(D&amp;C 115)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Final great war to attend Second Coming, (Zech 12; 13; 14) (Ezek. 38; 39)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Sorrow and fear precede and accompany the Second Coming. (D&amp;C 29:15)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Fall of the great and abominable church. (D&amp;.C 88:94)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Special mission in Jerusalem of two latter-day prophets. (D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 77:15)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Wicked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to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be burned as stubble.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(D</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&amp;</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C 29: 9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&amp; </a:t>
            </a:r>
            <a:r>
              <a:rPr kumimoji="0" lang="en-US" sz="1100"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10)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Final restitution of all things to be completed (new earth, heaven) (D&amp;C 100:23-31) </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27"/>
              <a:tabLst>
                <a:tab pos="63500" algn="l"/>
                <a:tab pos="3883025" algn="l"/>
                <a:tab pos="4691063" algn="r"/>
                <a:tab pos="4803775" algn="l"/>
              </a:tabLst>
            </a:pPr>
            <a:r>
              <a:rPr kumimoji="0" lang="en-US" sz="1100" b="0" i="0" u="none" strike="noStrike" cap="none" normalizeH="0" baseline="0" dirty="0">
                <a:ln>
                  <a:noFill/>
                </a:ln>
                <a:solidFill>
                  <a:srgbClr val="000000"/>
                </a:solidFill>
                <a:effectLst/>
                <a:latin typeface="Calibri" pitchFamily="34" charset="0"/>
                <a:ea typeface="Times New Roman" pitchFamily="18" charset="0"/>
                <a:cs typeface="Arial" pitchFamily="34" charset="0"/>
              </a:rPr>
              <a:t>Christ to reign personally upon the earth. (Rev. 11) (D&amp;C 29:11) </a:t>
            </a:r>
            <a:endParaRPr kumimoji="0" lang="en-US" sz="1100" b="0" i="0" u="none" strike="noStrike" cap="none" normalizeH="0" baseline="0" dirty="0">
              <a:ln>
                <a:noFill/>
              </a:ln>
              <a:solidFill>
                <a:schemeClr val="tx1"/>
              </a:solidFill>
              <a:effectLst/>
              <a:latin typeface="Arial" pitchFamily="34" charset="0"/>
              <a:cs typeface="Arial" pitchFamily="34" charset="0"/>
            </a:endParaRPr>
          </a:p>
        </p:txBody>
      </p:sp>
      <p:sp>
        <p:nvSpPr>
          <p:cNvPr id="4" name="TextBox 3"/>
          <p:cNvSpPr txBox="1"/>
          <p:nvPr/>
        </p:nvSpPr>
        <p:spPr>
          <a:xfrm>
            <a:off x="3048000" y="5715000"/>
            <a:ext cx="4267200" cy="584775"/>
          </a:xfrm>
          <a:prstGeom prst="rect">
            <a:avLst/>
          </a:prstGeom>
          <a:noFill/>
        </p:spPr>
        <p:txBody>
          <a:bodyPr wrap="square" rtlCol="0">
            <a:spAutoFit/>
          </a:bodyPr>
          <a:lstStyle/>
          <a:p>
            <a:r>
              <a:rPr lang="en-US" sz="3200" dirty="0"/>
              <a:t>Signs of the Times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90328172"/>
              </p:ext>
            </p:extLst>
          </p:nvPr>
        </p:nvGraphicFramePr>
        <p:xfrm>
          <a:off x="76200" y="86557"/>
          <a:ext cx="8991600" cy="6195027"/>
        </p:xfrm>
        <a:graphic>
          <a:graphicData uri="http://schemas.openxmlformats.org/drawingml/2006/table">
            <a:tbl>
              <a:tblPr/>
              <a:tblGrid>
                <a:gridCol w="3346323">
                  <a:extLst>
                    <a:ext uri="{9D8B030D-6E8A-4147-A177-3AD203B41FA5}">
                      <a16:colId xmlns:a16="http://schemas.microsoft.com/office/drawing/2014/main" val="20000"/>
                    </a:ext>
                  </a:extLst>
                </a:gridCol>
                <a:gridCol w="1479598">
                  <a:extLst>
                    <a:ext uri="{9D8B030D-6E8A-4147-A177-3AD203B41FA5}">
                      <a16:colId xmlns:a16="http://schemas.microsoft.com/office/drawing/2014/main" val="20001"/>
                    </a:ext>
                  </a:extLst>
                </a:gridCol>
                <a:gridCol w="1972526">
                  <a:extLst>
                    <a:ext uri="{9D8B030D-6E8A-4147-A177-3AD203B41FA5}">
                      <a16:colId xmlns:a16="http://schemas.microsoft.com/office/drawing/2014/main" val="20002"/>
                    </a:ext>
                  </a:extLst>
                </a:gridCol>
                <a:gridCol w="2193153">
                  <a:extLst>
                    <a:ext uri="{9D8B030D-6E8A-4147-A177-3AD203B41FA5}">
                      <a16:colId xmlns:a16="http://schemas.microsoft.com/office/drawing/2014/main" val="20003"/>
                    </a:ext>
                  </a:extLst>
                </a:gridCol>
              </a:tblGrid>
              <a:tr h="524265">
                <a:tc>
                  <a:txBody>
                    <a:bodyPr/>
                    <a:lstStyle/>
                    <a:p>
                      <a:pPr marL="0" marR="1112520" algn="ctr">
                        <a:lnSpc>
                          <a:spcPct val="115000"/>
                        </a:lnSpc>
                        <a:spcBef>
                          <a:spcPts val="0"/>
                        </a:spcBef>
                        <a:spcAft>
                          <a:spcPts val="0"/>
                        </a:spcAft>
                      </a:pPr>
                      <a:r>
                        <a:rPr lang="en-US" sz="1400" dirty="0">
                          <a:latin typeface="Arial"/>
                          <a:ea typeface="Times New Roman"/>
                        </a:rPr>
                        <a:t>Sign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1400" dirty="0">
                          <a:latin typeface="Arial"/>
                          <a:ea typeface="Times New Roman"/>
                        </a:rPr>
                        <a:t>State of Fulfillment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1400" b="1" dirty="0">
                          <a:solidFill>
                            <a:srgbClr val="000000"/>
                          </a:solidFill>
                          <a:latin typeface="Times New Roman"/>
                          <a:ea typeface="Times New Roman"/>
                        </a:rPr>
                        <a:t>Notes </a:t>
                      </a:r>
                      <a:endParaRPr lang="en-US" sz="14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pP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endParaRPr lang="en-US" sz="4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Apostate darkness covers the earth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The Great Apostasy before the Restoration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2"/>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2 Pet.2:1-2, 2 Thess.2:1-12, Mor. 8:28-31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Many false churches D&amp;C 112:23, 2 Ne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41,000 Christian denominations worldwide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4"/>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26:20-29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Spirit to be poured out on all flesh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Science, discoveries, explorations, progression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6"/>
                  </a:ext>
                </a:extLst>
              </a:tr>
              <a:tr h="73328">
                <a:tc>
                  <a:txBody>
                    <a:bodyPr/>
                    <a:lstStyle/>
                    <a:p>
                      <a:pPr marL="0" marR="1112520" algn="r">
                        <a:lnSpc>
                          <a:spcPct val="115000"/>
                        </a:lnSpc>
                        <a:spcBef>
                          <a:spcPts val="0"/>
                        </a:spcBef>
                        <a:spcAft>
                          <a:spcPts val="0"/>
                        </a:spcAft>
                      </a:pPr>
                      <a:r>
                        <a:rPr lang="en-US" sz="800" dirty="0">
                          <a:solidFill>
                            <a:srgbClr val="000000"/>
                          </a:solidFill>
                          <a:latin typeface="Times New Roman"/>
                          <a:ea typeface="Times New Roman"/>
                        </a:rPr>
                        <a:t>Dan. 12:4, D&amp;C 88:73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Discovery and use of printing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800">
                          <a:solidFill>
                            <a:srgbClr val="000000"/>
                          </a:solidFill>
                          <a:latin typeface="Times New Roman"/>
                          <a:ea typeface="Times New Roman"/>
                        </a:rPr>
                        <a:t>Gutenberg press 1439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161290" marR="0">
                        <a:lnSpc>
                          <a:spcPct val="115000"/>
                        </a:lnSpc>
                        <a:spcBef>
                          <a:spcPts val="0"/>
                        </a:spcBef>
                        <a:spcAft>
                          <a:spcPts val="0"/>
                        </a:spcAft>
                      </a:pPr>
                      <a:r>
                        <a:rPr lang="en-US" sz="800">
                          <a:solidFill>
                            <a:srgbClr val="000000"/>
                          </a:solidFill>
                          <a:latin typeface="Times New Roman"/>
                          <a:ea typeface="Times New Roman"/>
                        </a:rPr>
                        <a:t>Gutenberg Bible 1455 </a:t>
                      </a:r>
                      <a:endParaRPr lang="en-US" sz="800">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The invention of printing is credited to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Freedom of press 1789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09"/>
                  </a:ext>
                </a:extLst>
              </a:tr>
              <a:tr h="75200">
                <a:tc>
                  <a:txBody>
                    <a:bodyPr/>
                    <a:lstStyle/>
                    <a:p>
                      <a:pPr marL="63500" marR="0">
                        <a:lnSpc>
                          <a:spcPct val="115000"/>
                        </a:lnSpc>
                        <a:spcBef>
                          <a:spcPts val="0"/>
                        </a:spcBef>
                        <a:spcAft>
                          <a:spcPts val="0"/>
                        </a:spcAft>
                      </a:pPr>
                      <a:r>
                        <a:rPr lang="en-US" sz="800" dirty="0">
                          <a:solidFill>
                            <a:srgbClr val="000000"/>
                          </a:solidFill>
                          <a:latin typeface="Times New Roman"/>
                          <a:ea typeface="Times New Roman"/>
                        </a:rPr>
                        <a:t>Johannes Gutenberg in 1450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Discovery of America 1 Ne 13:12-16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dirty="0">
                          <a:solidFill>
                            <a:srgbClr val="000000"/>
                          </a:solidFill>
                          <a:latin typeface="Times New Roman"/>
                          <a:ea typeface="Times New Roman"/>
                        </a:rPr>
                        <a:t>Fulfilled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Columbus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Protestant Reformation &amp; Age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dirty="0">
                          <a:solidFill>
                            <a:srgbClr val="000000"/>
                          </a:solidFill>
                          <a:latin typeface="Times New Roman"/>
                          <a:ea typeface="Times New Roman"/>
                        </a:rPr>
                        <a:t>Fulfilled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Martin Luther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2"/>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of Renaissance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Art, Science, Religion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Translation of Bible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dirty="0">
                          <a:solidFill>
                            <a:srgbClr val="000000"/>
                          </a:solidFill>
                          <a:latin typeface="Times New Roman"/>
                          <a:ea typeface="Times New Roman"/>
                        </a:rPr>
                        <a:t>Fulfilled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Wycliffe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4"/>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Colonization of America 1 Ne 13: 16-19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Pilgrims, Puritans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Establishment of US Constitution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dirty="0">
                          <a:solidFill>
                            <a:srgbClr val="000000"/>
                          </a:solidFill>
                          <a:latin typeface="Times New Roman"/>
                          <a:ea typeface="Times New Roman"/>
                        </a:rPr>
                        <a:t>Fulfilled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Founding Fathers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6"/>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adopted on September 17, 1787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Agency &amp; Inalienable Rights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7"/>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Latter-day Revelation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The First Vision &amp; Moroni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8"/>
                  </a:ext>
                </a:extLst>
              </a:tr>
              <a:tr h="78470">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Holy Ghost poured out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9"/>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Coming forth of the </a:t>
                      </a:r>
                      <a:r>
                        <a:rPr lang="en-US" sz="800" i="1">
                          <a:solidFill>
                            <a:srgbClr val="000000"/>
                          </a:solidFill>
                          <a:latin typeface="Times New Roman"/>
                          <a:ea typeface="Times New Roman"/>
                        </a:rPr>
                        <a:t>Book of Mormon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The Plates, the printing of the Book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0"/>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Ezek 37:15-19,3 N 21:1-2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Opposition to the </a:t>
                      </a:r>
                      <a:r>
                        <a:rPr lang="en-US" sz="800" i="1">
                          <a:solidFill>
                            <a:srgbClr val="000000"/>
                          </a:solidFill>
                          <a:latin typeface="Times New Roman"/>
                          <a:ea typeface="Times New Roman"/>
                        </a:rPr>
                        <a:t>Book of Mormon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Prof Anthon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2"/>
                  </a:ext>
                </a:extLst>
              </a:tr>
              <a:tr h="78470">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Clergy &amp; Mobs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3"/>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Restoration of keys and priesthood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John the Baptist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4"/>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D&amp;C 20: 73, 138: 30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Peter James &amp; John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5"/>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Spirit of Elijah and genealogical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Elijah restored keys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6"/>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research Sealing keys, D&amp;C 110: 13-16,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Kirtland Temple April 3,1836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27"/>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Mal 4:5-6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Restoration of the Gospel, Church to be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April 6, 1830 - Incorporation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9"/>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established, Isa 2: 2-3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Messenger to precede second coming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Joseph Smith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1"/>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Lord to come suddenly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Christ appeared Kirtland Temple April 3, 1836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2"/>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to His temple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&amp; Yet Future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Dual: New Jerusalem Temple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3"/>
                  </a:ext>
                </a:extLst>
              </a:tr>
              <a:tr h="89874">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Kingdom set up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121920" algn="r">
                        <a:lnSpc>
                          <a:spcPct val="115000"/>
                        </a:lnSpc>
                        <a:spcBef>
                          <a:spcPts val="0"/>
                        </a:spcBef>
                        <a:spcAft>
                          <a:spcPts val="0"/>
                        </a:spcAft>
                      </a:pPr>
                      <a:r>
                        <a:rPr lang="en-US" sz="800">
                          <a:solidFill>
                            <a:srgbClr val="000000"/>
                          </a:solidFill>
                          <a:latin typeface="Times New Roman"/>
                          <a:ea typeface="Times New Roman"/>
                        </a:rPr>
                        <a:t>1830 = 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solidFill>
                            <a:srgbClr val="000000"/>
                          </a:solidFill>
                          <a:latin typeface="Times New Roman"/>
                          <a:ea typeface="Times New Roman"/>
                        </a:rPr>
                        <a:t>1852 = 60,000 </a:t>
                      </a:r>
                      <a:endParaRPr lang="en-US" sz="800">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34"/>
                  </a:ext>
                </a:extLst>
              </a:tr>
              <a:tr h="89874">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Growth of the church. Church will fill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Times New Roman"/>
                          <a:ea typeface="Times New Roman"/>
                        </a:rPr>
                        <a:t>1950 </a:t>
                      </a:r>
                      <a:r>
                        <a:rPr lang="en-US" sz="800">
                          <a:solidFill>
                            <a:srgbClr val="000000"/>
                          </a:solidFill>
                          <a:latin typeface="Arial"/>
                          <a:ea typeface="Times New Roman"/>
                        </a:rPr>
                        <a:t>= </a:t>
                      </a:r>
                      <a:r>
                        <a:rPr lang="en-US" sz="800">
                          <a:solidFill>
                            <a:srgbClr val="000000"/>
                          </a:solidFill>
                          <a:latin typeface="Times New Roman"/>
                          <a:ea typeface="Times New Roman"/>
                        </a:rPr>
                        <a:t>1 + mil 2000 = 14+mil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5"/>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the whole earth, Dan 2: 35, 44-45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Gathering of Israel Return: Elder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Spiritual Gathering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7"/>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Morris, CR, April 1960, p. 100 -101,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Times New Roman"/>
                          <a:ea typeface="Times New Roman"/>
                        </a:rPr>
                        <a:t>Ephraim &amp; Manasseh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8"/>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D&amp;C 133: 13,45:24-25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Times of the Gentiles Luke 21:24, D&amp;C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Times New Roman"/>
                          <a:ea typeface="Times New Roman"/>
                        </a:rPr>
                        <a:t>Gentiles receive the Gospel before the Jews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0"/>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45:22-28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Building of latter-day temples Marv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Times New Roman"/>
                          <a:ea typeface="Times New Roman"/>
                        </a:rPr>
                        <a:t>140 Operating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2"/>
                  </a:ext>
                </a:extLst>
              </a:tr>
              <a:tr h="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Work and a Wonder, p. 33, Isa 2:2,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5715"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Times New Roman"/>
                          <a:ea typeface="Times New Roman"/>
                        </a:rPr>
                        <a:t>14 under construction &amp; 14 announced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43"/>
                  </a:ext>
                </a:extLst>
              </a:tr>
              <a:tr h="7520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D&amp;C 133:13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121920" algn="r">
                        <a:lnSpc>
                          <a:spcPct val="115000"/>
                        </a:lnSpc>
                        <a:spcBef>
                          <a:spcPts val="0"/>
                        </a:spcBef>
                        <a:spcAft>
                          <a:spcPts val="0"/>
                        </a:spcAft>
                      </a:pPr>
                      <a:r>
                        <a:rPr lang="en-US" sz="800">
                          <a:solidFill>
                            <a:srgbClr val="000000"/>
                          </a:solidFill>
                          <a:latin typeface="Times New Roman"/>
                          <a:ea typeface="Times New Roman"/>
                        </a:rPr>
                        <a:t>ZO\~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305C6539-F628-5DB3-7201-4527982E884D}"/>
              </a:ext>
            </a:extLst>
          </p:cNvPr>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3" name="TextBox 2">
            <a:extLst>
              <a:ext uri="{FF2B5EF4-FFF2-40B4-BE49-F238E27FC236}">
                <a16:creationId xmlns:a16="http://schemas.microsoft.com/office/drawing/2014/main" id="{739510A2-7597-8300-8CBA-1CA750B875F0}"/>
              </a:ext>
            </a:extLst>
          </p:cNvPr>
          <p:cNvSpPr txBox="1"/>
          <p:nvPr/>
        </p:nvSpPr>
        <p:spPr>
          <a:xfrm>
            <a:off x="1233298" y="76156"/>
            <a:ext cx="6629400" cy="715581"/>
          </a:xfrm>
          <a:prstGeom prst="rect">
            <a:avLst/>
          </a:prstGeom>
          <a:noFill/>
        </p:spPr>
        <p:txBody>
          <a:bodyPr wrap="square" rtlCol="0">
            <a:spAutoFit/>
          </a:bodyPr>
          <a:lstStyle/>
          <a:p>
            <a:pPr algn="ctr"/>
            <a:r>
              <a:rPr lang="en-US" sz="4050" dirty="0">
                <a:solidFill>
                  <a:schemeClr val="bg1"/>
                </a:solidFill>
                <a:latin typeface="Algerian" pitchFamily="82" charset="0"/>
              </a:rPr>
              <a:t>A Great Storm</a:t>
            </a:r>
          </a:p>
        </p:txBody>
      </p:sp>
      <p:grpSp>
        <p:nvGrpSpPr>
          <p:cNvPr id="39" name="Group 38">
            <a:extLst>
              <a:ext uri="{FF2B5EF4-FFF2-40B4-BE49-F238E27FC236}">
                <a16:creationId xmlns:a16="http://schemas.microsoft.com/office/drawing/2014/main" id="{1B703FCF-28F0-E27A-876C-C1891FA76148}"/>
              </a:ext>
            </a:extLst>
          </p:cNvPr>
          <p:cNvGrpSpPr/>
          <p:nvPr/>
        </p:nvGrpSpPr>
        <p:grpSpPr>
          <a:xfrm>
            <a:off x="1000125" y="1764723"/>
            <a:ext cx="7103487" cy="3760319"/>
            <a:chOff x="1333500" y="1209964"/>
            <a:chExt cx="9471316" cy="5013758"/>
          </a:xfrm>
        </p:grpSpPr>
        <p:pic>
          <p:nvPicPr>
            <p:cNvPr id="1026" name="Picture 2" descr="tornado traveling through field">
              <a:extLst>
                <a:ext uri="{FF2B5EF4-FFF2-40B4-BE49-F238E27FC236}">
                  <a16:creationId xmlns:a16="http://schemas.microsoft.com/office/drawing/2014/main" id="{C526919B-10B9-8B19-168A-38132BD01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209964"/>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ghtning storm">
              <a:extLst>
                <a:ext uri="{FF2B5EF4-FFF2-40B4-BE49-F238E27FC236}">
                  <a16:creationId xmlns:a16="http://schemas.microsoft.com/office/drawing/2014/main" id="{564A5ACF-745A-EACD-1D4E-22CB27EB6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316" y="1209964"/>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rricane rains and wind hit a town">
              <a:extLst>
                <a:ext uri="{FF2B5EF4-FFF2-40B4-BE49-F238E27FC236}">
                  <a16:creationId xmlns:a16="http://schemas.microsoft.com/office/drawing/2014/main" id="{CDDB4715-4EDF-9BAF-DF6F-4797E4FA9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3718647"/>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7A7A914-1FC1-191C-9A1B-37ABB6F6C40B}"/>
                </a:ext>
              </a:extLst>
            </p:cNvPr>
            <p:cNvPicPr>
              <a:picLocks noChangeAspect="1"/>
            </p:cNvPicPr>
            <p:nvPr/>
          </p:nvPicPr>
          <p:blipFill>
            <a:blip r:embed="rId6"/>
            <a:stretch>
              <a:fillRect/>
            </a:stretch>
          </p:blipFill>
          <p:spPr>
            <a:xfrm>
              <a:off x="6096000" y="3718647"/>
              <a:ext cx="4707082" cy="2505075"/>
            </a:xfrm>
            <a:prstGeom prst="rect">
              <a:avLst/>
            </a:prstGeom>
          </p:spPr>
        </p:pic>
      </p:grpSp>
      <p:sp>
        <p:nvSpPr>
          <p:cNvPr id="30" name="TextBox 29">
            <a:extLst>
              <a:ext uri="{FF2B5EF4-FFF2-40B4-BE49-F238E27FC236}">
                <a16:creationId xmlns:a16="http://schemas.microsoft.com/office/drawing/2014/main" id="{719FECD0-C15F-0D0B-4F80-307B84635626}"/>
              </a:ext>
            </a:extLst>
          </p:cNvPr>
          <p:cNvSpPr txBox="1"/>
          <p:nvPr/>
        </p:nvSpPr>
        <p:spPr>
          <a:xfrm>
            <a:off x="2225605" y="2079984"/>
            <a:ext cx="5221213" cy="1477328"/>
          </a:xfrm>
          <a:prstGeom prst="rect">
            <a:avLst/>
          </a:prstGeom>
          <a:noFill/>
        </p:spPr>
        <p:txBody>
          <a:bodyPr wrap="square">
            <a:spAutoFit/>
          </a:bodyPr>
          <a:lstStyle/>
          <a:p>
            <a:pPr algn="ctr"/>
            <a:r>
              <a:rPr lang="en-US" b="1" dirty="0">
                <a:solidFill>
                  <a:schemeClr val="bg1"/>
                </a:solidFill>
                <a:latin typeface="Abadi" panose="020B0604020104020204" pitchFamily="34" charset="0"/>
              </a:rPr>
              <a:t>When Jesus Christ was crucified in Jerusalem, a terrible storm and earthquake in the Americas caused great destruction. These events fulfilled Samuel the Lamanite’s prophecies about the signs of the Savior’s death.</a:t>
            </a:r>
          </a:p>
        </p:txBody>
      </p:sp>
      <p:sp>
        <p:nvSpPr>
          <p:cNvPr id="32" name="TextBox 31">
            <a:extLst>
              <a:ext uri="{FF2B5EF4-FFF2-40B4-BE49-F238E27FC236}">
                <a16:creationId xmlns:a16="http://schemas.microsoft.com/office/drawing/2014/main" id="{E6B8F4CD-93DB-F8F9-54E6-A6A415928B4A}"/>
              </a:ext>
            </a:extLst>
          </p:cNvPr>
          <p:cNvSpPr txBox="1"/>
          <p:nvPr/>
        </p:nvSpPr>
        <p:spPr>
          <a:xfrm>
            <a:off x="76200" y="6497699"/>
            <a:ext cx="4572000" cy="300082"/>
          </a:xfrm>
          <a:prstGeom prst="rect">
            <a:avLst/>
          </a:prstGeom>
          <a:noFill/>
        </p:spPr>
        <p:txBody>
          <a:bodyPr wrap="square">
            <a:spAutoFit/>
          </a:bodyPr>
          <a:lstStyle/>
          <a:p>
            <a:r>
              <a:rPr lang="en-US" sz="1350" dirty="0">
                <a:solidFill>
                  <a:schemeClr val="bg1"/>
                </a:solidFill>
                <a:latin typeface="Abadi" panose="020B0604020104020204" pitchFamily="34" charset="0"/>
              </a:rPr>
              <a:t>Helaman 14:20-27 </a:t>
            </a:r>
            <a:endParaRPr lang="en-US" sz="1350" dirty="0">
              <a:latin typeface="Abadi" panose="020B0604020104020204" pitchFamily="34" charset="0"/>
            </a:endParaRPr>
          </a:p>
        </p:txBody>
      </p:sp>
      <p:pic>
        <p:nvPicPr>
          <p:cNvPr id="36" name="Picture 35">
            <a:extLst>
              <a:ext uri="{FF2B5EF4-FFF2-40B4-BE49-F238E27FC236}">
                <a16:creationId xmlns:a16="http://schemas.microsoft.com/office/drawing/2014/main" id="{B1C8741A-D41C-A183-7F84-71F46B56A72D}"/>
              </a:ext>
            </a:extLst>
          </p:cNvPr>
          <p:cNvPicPr>
            <a:picLocks noChangeAspect="1"/>
          </p:cNvPicPr>
          <p:nvPr/>
        </p:nvPicPr>
        <p:blipFill>
          <a:blip r:embed="rId7"/>
          <a:stretch>
            <a:fillRect/>
          </a:stretch>
        </p:blipFill>
        <p:spPr>
          <a:xfrm>
            <a:off x="4547998" y="3625637"/>
            <a:ext cx="3530312" cy="1929792"/>
          </a:xfrm>
          <a:prstGeom prst="rect">
            <a:avLst/>
          </a:prstGeom>
        </p:spPr>
      </p:pic>
      <p:pic>
        <p:nvPicPr>
          <p:cNvPr id="38" name="Picture 37">
            <a:extLst>
              <a:ext uri="{FF2B5EF4-FFF2-40B4-BE49-F238E27FC236}">
                <a16:creationId xmlns:a16="http://schemas.microsoft.com/office/drawing/2014/main" id="{18BFB8C1-A6A7-1B7B-4D3C-FF458547A59A}"/>
              </a:ext>
            </a:extLst>
          </p:cNvPr>
          <p:cNvPicPr>
            <a:picLocks noChangeAspect="1"/>
          </p:cNvPicPr>
          <p:nvPr/>
        </p:nvPicPr>
        <p:blipFill>
          <a:blip r:embed="rId8"/>
          <a:stretch>
            <a:fillRect/>
          </a:stretch>
        </p:blipFill>
        <p:spPr>
          <a:xfrm>
            <a:off x="998826" y="3632250"/>
            <a:ext cx="3571874" cy="1885284"/>
          </a:xfrm>
          <a:prstGeom prst="rect">
            <a:avLst/>
          </a:prstGeom>
        </p:spPr>
      </p:pic>
    </p:spTree>
    <p:extLst>
      <p:ext uri="{BB962C8B-B14F-4D97-AF65-F5344CB8AC3E}">
        <p14:creationId xmlns:p14="http://schemas.microsoft.com/office/powerpoint/2010/main" val="18651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xit" presetSubtype="0" fill="hold" nodeType="with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228601"/>
          <a:ext cx="8686800" cy="6400798"/>
        </p:xfrm>
        <a:graphic>
          <a:graphicData uri="http://schemas.openxmlformats.org/drawingml/2006/table">
            <a:tbl>
              <a:tblPr/>
              <a:tblGrid>
                <a:gridCol w="3234362">
                  <a:extLst>
                    <a:ext uri="{9D8B030D-6E8A-4147-A177-3AD203B41FA5}">
                      <a16:colId xmlns:a16="http://schemas.microsoft.com/office/drawing/2014/main" val="20000"/>
                    </a:ext>
                  </a:extLst>
                </a:gridCol>
                <a:gridCol w="1426924">
                  <a:extLst>
                    <a:ext uri="{9D8B030D-6E8A-4147-A177-3AD203B41FA5}">
                      <a16:colId xmlns:a16="http://schemas.microsoft.com/office/drawing/2014/main" val="20001"/>
                    </a:ext>
                  </a:extLst>
                </a:gridCol>
                <a:gridCol w="2389305">
                  <a:extLst>
                    <a:ext uri="{9D8B030D-6E8A-4147-A177-3AD203B41FA5}">
                      <a16:colId xmlns:a16="http://schemas.microsoft.com/office/drawing/2014/main" val="20002"/>
                    </a:ext>
                  </a:extLst>
                </a:gridCol>
                <a:gridCol w="1636209">
                  <a:extLst>
                    <a:ext uri="{9D8B030D-6E8A-4147-A177-3AD203B41FA5}">
                      <a16:colId xmlns:a16="http://schemas.microsoft.com/office/drawing/2014/main" val="20003"/>
                    </a:ext>
                  </a:extLst>
                </a:gridCol>
              </a:tblGrid>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Persecution of the Saints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Mobbed from place to place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Persecution of the Jews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Pogroms &amp; Holocaust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1"/>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Middle East attacks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True gospel to be preached to all the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Missionary work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3"/>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world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Every member a missionary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Worldly &amp; Scientific knowledge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Science, Technology, Space age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5"/>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increases Dan 121:4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Explosion of inventions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Ten tribes to return D&amp;C 133:26-33,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Spiritual return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7"/>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Talmage, A of F, p. 308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Patriarchal blessings from every tribe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Lamanites to blossom as the rose D&amp;C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Conversion of American Indians,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9"/>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49:24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Central &amp; South Americans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10"/>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Spanish # 1 language in Church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Jews to begin to believe in Christ and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Jews for Jesus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2"/>
                  </a:ext>
                </a:extLst>
              </a:tr>
              <a:tr h="180674">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accept the gospeL 2 N 30:7, Zech 12: 7-10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Some Jews join LDS Church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Pouring out of the Spirit JSM 1:39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Dreams and visions by "Servants" &amp; "handmaids."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4"/>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Gifts of the Spirit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Latter-day wickedness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Crime, juvenile delinquency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6"/>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Dissolution of the Family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7"/>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Withdrawal of the Spirit from wicked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God's organizing spirit is withdrawing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8"/>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D&amp;C 63:32, 95:4, Joel 2:28-29, Rom 1: 29-32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from mankind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9"/>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Elements in commotion D&amp;C 45:323,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Tsunamis, earthquakes, volcanoes, tornadoes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0"/>
                  </a:ext>
                </a:extLst>
              </a:tr>
              <a:tr h="153389">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88:88-91,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Calamities to abound D&amp;C 109:30,84: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Man-made disasters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2"/>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97, 2N 6:14-15, D&amp;C 45:31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Increase of murder, rape, abuse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3"/>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Social unrest, corruption, violence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Labor troubles, Political movements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4"/>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Isa 3:5, 2 Tim 3:1-4, HeI4:21-23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Terrorism, oppression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25"/>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Drug &amp; sex trafficking, Violence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6"/>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Peace taken from the earth D&amp;C 1 :35-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Love of many waxes cold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7"/>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36, 115:6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Contention in homes and society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8"/>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Wars and rumors of wars Matt 24:6,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Frequency of wars has doubled since WWII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9"/>
                  </a:ext>
                </a:extLst>
              </a:tr>
              <a:tr h="153389">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JSM 23, D&amp;C 45:26; D&amp;C 87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Famines, depressions, &amp;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Govt instability, corruption &amp; spending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1"/>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economic turmoil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Entitlement, deficits, loss of incomes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2"/>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Apostate darkness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Times New Roman"/>
                          <a:ea typeface="Times New Roman"/>
                        </a:rPr>
                        <a:t>Sifting of members of Church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3"/>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Deception by the philosophies of men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4"/>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a:solidFill>
                            <a:srgbClr val="000000"/>
                          </a:solidFill>
                          <a:latin typeface="Times New Roman"/>
                          <a:ea typeface="Times New Roman"/>
                        </a:rPr>
                        <a:t>Even the very elect are deceived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5"/>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Many False churches JSM 1:22, Rev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Anti-Christs and false prophets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6"/>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13:13-15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Priestcraft increasing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7"/>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Angels now reaping the earth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302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Times New Roman"/>
                          <a:ea typeface="Times New Roman"/>
                        </a:rPr>
                        <a:t>Wilford Woodruff 1894 -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8"/>
                  </a:ext>
                </a:extLst>
              </a:tr>
              <a:tr h="153389">
                <a:tc>
                  <a:txBody>
                    <a:bodyPr/>
                    <a:lstStyle/>
                    <a:p>
                      <a:pPr marL="0" marR="0" algn="ctr">
                        <a:lnSpc>
                          <a:spcPct val="115000"/>
                        </a:lnSpc>
                        <a:spcBef>
                          <a:spcPts val="0"/>
                        </a:spcBef>
                        <a:spcAft>
                          <a:spcPts val="0"/>
                        </a:spcAft>
                      </a:pPr>
                      <a:endParaRPr lang="en-US" sz="8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302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785" algn="r">
                        <a:lnSpc>
                          <a:spcPct val="115000"/>
                        </a:lnSpc>
                        <a:spcBef>
                          <a:spcPts val="0"/>
                        </a:spcBef>
                        <a:spcAft>
                          <a:spcPts val="0"/>
                        </a:spcAft>
                      </a:pPr>
                      <a:r>
                        <a:rPr lang="en-US" sz="800">
                          <a:solidFill>
                            <a:srgbClr val="000000"/>
                          </a:solidFill>
                          <a:latin typeface="Times New Roman"/>
                          <a:ea typeface="Times New Roman"/>
                        </a:rPr>
                        <a:t>Angels were at the portals.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60960" marR="0">
                        <a:lnSpc>
                          <a:spcPct val="115000"/>
                        </a:lnSpc>
                        <a:spcBef>
                          <a:spcPts val="0"/>
                        </a:spcBef>
                        <a:spcAft>
                          <a:spcPts val="0"/>
                        </a:spcAft>
                      </a:pPr>
                      <a:r>
                        <a:rPr lang="en-US" sz="800">
                          <a:solidFill>
                            <a:srgbClr val="000000"/>
                          </a:solidFill>
                          <a:latin typeface="Times New Roman"/>
                          <a:ea typeface="Times New Roman"/>
                        </a:rPr>
                        <a:t>Now are reaping. </a:t>
                      </a:r>
                      <a:endParaRPr lang="en-US" sz="800">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Constitution Hanging by a Thread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Times New Roman"/>
                          <a:ea typeface="Times New Roman"/>
                        </a:rPr>
                        <a:t>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Times New Roman"/>
                          <a:ea typeface="Times New Roman"/>
                        </a:rPr>
                        <a:t>US Constitution in danger of destruction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0"/>
                  </a:ext>
                </a:extLst>
              </a:tr>
              <a:tr h="153389">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JSPapers Mar 10, 1844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a:solidFill>
                            <a:srgbClr val="000000"/>
                          </a:solidFill>
                          <a:latin typeface="Times New Roman"/>
                          <a:ea typeface="Times New Roman"/>
                        </a:rPr>
                        <a:t>Will be saved by righteous citizens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41"/>
                  </a:ext>
                </a:extLst>
              </a:tr>
              <a:tr h="140955">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Dangers upon the waters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3020" marR="0" algn="ctr">
                        <a:lnSpc>
                          <a:spcPct val="115000"/>
                        </a:lnSpc>
                        <a:spcBef>
                          <a:spcPts val="0"/>
                        </a:spcBef>
                        <a:spcAft>
                          <a:spcPts val="0"/>
                        </a:spcAft>
                      </a:pPr>
                      <a:r>
                        <a:rPr lang="en-US" sz="800">
                          <a:solidFill>
                            <a:srgbClr val="000000"/>
                          </a:solidFill>
                          <a:latin typeface="Times New Roman"/>
                          <a:ea typeface="Times New Roman"/>
                        </a:rPr>
                        <a:t>Fulfilled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Times New Roman"/>
                          <a:ea typeface="Times New Roman"/>
                        </a:rPr>
                        <a:t>The Destroyer, toxins, pollution, storms,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2"/>
                  </a:ext>
                </a:extLst>
              </a:tr>
              <a:tr h="163240">
                <a:tc>
                  <a:txBody>
                    <a:bodyPr/>
                    <a:lstStyle/>
                    <a:p>
                      <a:pPr marL="63500" marR="0">
                        <a:lnSpc>
                          <a:spcPct val="115000"/>
                        </a:lnSpc>
                        <a:spcBef>
                          <a:spcPts val="0"/>
                        </a:spcBef>
                        <a:spcAft>
                          <a:spcPts val="0"/>
                        </a:spcAft>
                      </a:pPr>
                      <a:r>
                        <a:rPr lang="en-US" sz="800">
                          <a:solidFill>
                            <a:srgbClr val="000000"/>
                          </a:solidFill>
                          <a:latin typeface="Times New Roman"/>
                          <a:ea typeface="Times New Roman"/>
                        </a:rPr>
                        <a:t>D&amp;C 61:4-6, 13-19,22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3020" marR="0" algn="ctr">
                        <a:lnSpc>
                          <a:spcPct val="115000"/>
                        </a:lnSpc>
                        <a:spcBef>
                          <a:spcPts val="0"/>
                        </a:spcBef>
                        <a:spcAft>
                          <a:spcPts val="0"/>
                        </a:spcAft>
                      </a:pPr>
                      <a:r>
                        <a:rPr lang="en-US" sz="800">
                          <a:solidFill>
                            <a:srgbClr val="000000"/>
                          </a:solidFill>
                          <a:latin typeface="Times New Roman"/>
                          <a:ea typeface="Times New Roman"/>
                        </a:rPr>
                        <a:t>&amp; in Progress </a:t>
                      </a:r>
                      <a:endParaRPr lang="en-US" sz="80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dirty="0">
                          <a:solidFill>
                            <a:srgbClr val="000000"/>
                          </a:solidFill>
                          <a:latin typeface="Times New Roman"/>
                          <a:ea typeface="Times New Roman"/>
                        </a:rPr>
                        <a:t>acid rain, warships, tsunamis </a:t>
                      </a:r>
                      <a:endParaRPr lang="en-US" sz="800" dirty="0">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4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9DAB1-CB39-452A-A2C3-81332251E563}"/>
              </a:ext>
            </a:extLst>
          </p:cNvPr>
          <p:cNvSpPr/>
          <p:nvPr/>
        </p:nvSpPr>
        <p:spPr>
          <a:xfrm>
            <a:off x="0" y="0"/>
            <a:ext cx="4572000" cy="3600986"/>
          </a:xfrm>
          <a:prstGeom prst="rect">
            <a:avLst/>
          </a:prstGeom>
          <a:ln>
            <a:solidFill>
              <a:schemeClr val="tx1"/>
            </a:solidFill>
          </a:ln>
        </p:spPr>
        <p:txBody>
          <a:bodyPr>
            <a:spAutoFit/>
          </a:bodyPr>
          <a:lstStyle/>
          <a:p>
            <a:pPr fontAlgn="base"/>
            <a:r>
              <a:rPr lang="en-US" sz="1200" b="1" dirty="0">
                <a:latin typeface="Open Sans"/>
              </a:rPr>
              <a:t>Baptize with Fire 3 Nephi 9:20:</a:t>
            </a:r>
          </a:p>
          <a:p>
            <a:pPr fontAlgn="base"/>
            <a:r>
              <a:rPr lang="en-US" sz="1200" dirty="0">
                <a:latin typeface="Open Sans"/>
              </a:rPr>
              <a:t>“We were baptized by immersion in water for the remission of sins. We must also be baptized by and immersed in the Spirit of the Lord, ‘and then cometh a remission of your sins by fire and by the Holy Ghost’ (2 Nephi 31:17).</a:t>
            </a:r>
          </a:p>
          <a:p>
            <a:pPr fontAlgn="base"/>
            <a:r>
              <a:rPr lang="en-US" sz="1200" dirty="0">
                <a:latin typeface="Open Sans"/>
              </a:rPr>
              <a:t>“As we gain experience with the Holy Ghost, we learn that the intensity with which we feel the Spirit’s influence is not always the same. Strong, dramatic spiritual impressions do not come to us frequently. Even as we strive to be faithful and obedient, there simply are times when the direction, assurance, and peace of the Spirit are not readily recognizable in our lives. In fact, the Book of Mormon describes faithful Lamanites who ‘were baptized with fire and with the Holy Ghost, and they knew it not’ (3 Nephi 9:20).</a:t>
            </a:r>
          </a:p>
          <a:p>
            <a:pPr fontAlgn="base"/>
            <a:r>
              <a:rPr lang="en-US" sz="1200" dirty="0">
                <a:latin typeface="Open Sans"/>
              </a:rPr>
              <a:t>“The influence of the Holy Ghost is described in the scriptures as ‘a still small voice’ (1 Kings 19:12; see also 3 Nephi 11:3) and a ‘voice of perfect mildness’ (Helaman 5:30). Thus, the Spirit of the Lord usually communicates with us in ways that are quiet, delicate, and subtle” (David A. Bednar, “That We May Always Have His Spirit to Be with Us,”</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2006, 29).</a:t>
            </a:r>
            <a:endParaRPr lang="en-US" sz="1200" b="0" i="0" dirty="0">
              <a:effectLst/>
              <a:latin typeface="Open Sans"/>
            </a:endParaRPr>
          </a:p>
        </p:txBody>
      </p:sp>
      <p:sp>
        <p:nvSpPr>
          <p:cNvPr id="3" name="Rectangle 2">
            <a:extLst>
              <a:ext uri="{FF2B5EF4-FFF2-40B4-BE49-F238E27FC236}">
                <a16:creationId xmlns:a16="http://schemas.microsoft.com/office/drawing/2014/main" id="{E0968BE4-8998-472B-BBB5-8D3D8A7E0F1A}"/>
              </a:ext>
            </a:extLst>
          </p:cNvPr>
          <p:cNvSpPr/>
          <p:nvPr/>
        </p:nvSpPr>
        <p:spPr>
          <a:xfrm>
            <a:off x="1479" y="3609513"/>
            <a:ext cx="4572000" cy="1200329"/>
          </a:xfrm>
          <a:prstGeom prst="rect">
            <a:avLst/>
          </a:prstGeom>
          <a:ln>
            <a:solidFill>
              <a:schemeClr val="tx1"/>
            </a:solidFill>
          </a:ln>
        </p:spPr>
        <p:txBody>
          <a:bodyPr>
            <a:spAutoFit/>
          </a:bodyPr>
          <a:lstStyle/>
          <a:p>
            <a:pPr fontAlgn="base"/>
            <a:r>
              <a:rPr lang="en-US" sz="1200" b="1" dirty="0"/>
              <a:t>Broken Heart and Contrite Spirit 3 Nephi 9:19-20:</a:t>
            </a:r>
          </a:p>
          <a:p>
            <a:pPr fontAlgn="base"/>
            <a:r>
              <a:rPr lang="en-US" sz="1200" dirty="0"/>
              <a:t>“Real, personal sacrifice never was placing an animal on the altar. Instead, it is a willingness to put the animal in us upon the altar and letting it be consumed! Such is the ‘sacrifice unto the Lord … of a broken heart and a contrite spirit’ (D&amp;C 59:8)” (Neal A. Maxwell, “Deny Yourselves of All Ungodliness,”</a:t>
            </a:r>
            <a:r>
              <a:rPr lang="en-US" sz="1200" i="1" dirty="0"/>
              <a:t> Ensign,</a:t>
            </a:r>
            <a:r>
              <a:rPr lang="en-US" sz="1200" dirty="0"/>
              <a:t> May 1995, 68).</a:t>
            </a:r>
            <a:endParaRPr lang="en-US" sz="1200" b="0" i="0" dirty="0">
              <a:effectLst/>
              <a:latin typeface="Open Sans"/>
            </a:endParaRPr>
          </a:p>
        </p:txBody>
      </p:sp>
    </p:spTree>
    <p:extLst>
      <p:ext uri="{BB962C8B-B14F-4D97-AF65-F5344CB8AC3E}">
        <p14:creationId xmlns:p14="http://schemas.microsoft.com/office/powerpoint/2010/main" val="87379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5" name="TextBox 4"/>
          <p:cNvSpPr txBox="1"/>
          <p:nvPr/>
        </p:nvSpPr>
        <p:spPr>
          <a:xfrm>
            <a:off x="0" y="6488668"/>
            <a:ext cx="3276600" cy="369332"/>
          </a:xfrm>
          <a:prstGeom prst="rect">
            <a:avLst/>
          </a:prstGeom>
          <a:noFill/>
        </p:spPr>
        <p:txBody>
          <a:bodyPr wrap="square" rtlCol="0">
            <a:spAutoFit/>
          </a:bodyPr>
          <a:lstStyle/>
          <a:p>
            <a:r>
              <a:rPr lang="en-US" dirty="0">
                <a:solidFill>
                  <a:schemeClr val="bg1"/>
                </a:solidFill>
              </a:rPr>
              <a:t>3 Nephi 8:1-4</a:t>
            </a:r>
          </a:p>
        </p:txBody>
      </p:sp>
      <p:sp>
        <p:nvSpPr>
          <p:cNvPr id="6" name="TextBox 5"/>
          <p:cNvSpPr txBox="1"/>
          <p:nvPr/>
        </p:nvSpPr>
        <p:spPr>
          <a:xfrm>
            <a:off x="152400" y="0"/>
            <a:ext cx="8839200" cy="923330"/>
          </a:xfrm>
          <a:prstGeom prst="rect">
            <a:avLst/>
          </a:prstGeom>
          <a:noFill/>
        </p:spPr>
        <p:txBody>
          <a:bodyPr wrap="square" rtlCol="0">
            <a:spAutoFit/>
          </a:bodyPr>
          <a:lstStyle/>
          <a:p>
            <a:pPr algn="ctr"/>
            <a:r>
              <a:rPr lang="en-US" sz="5400" dirty="0">
                <a:solidFill>
                  <a:schemeClr val="bg1"/>
                </a:solidFill>
                <a:latin typeface="Algerian" pitchFamily="82" charset="0"/>
              </a:rPr>
              <a:t>Looking for Signs</a:t>
            </a:r>
          </a:p>
        </p:txBody>
      </p:sp>
      <p:sp>
        <p:nvSpPr>
          <p:cNvPr id="7" name="Rectangle 6"/>
          <p:cNvSpPr/>
          <p:nvPr/>
        </p:nvSpPr>
        <p:spPr>
          <a:xfrm>
            <a:off x="228600" y="3657600"/>
            <a:ext cx="4572000" cy="923330"/>
          </a:xfrm>
          <a:prstGeom prst="rect">
            <a:avLst/>
          </a:prstGeom>
        </p:spPr>
        <p:txBody>
          <a:bodyPr>
            <a:spAutoFit/>
          </a:bodyPr>
          <a:lstStyle/>
          <a:p>
            <a:pPr fontAlgn="base"/>
            <a:r>
              <a:rPr lang="en-US" dirty="0">
                <a:solidFill>
                  <a:schemeClr val="bg1"/>
                </a:solidFill>
              </a:rPr>
              <a:t>“But no man is possessor of all things except he be purified and cleansed from all sin.”</a:t>
            </a:r>
          </a:p>
          <a:p>
            <a:pPr fontAlgn="base"/>
            <a:r>
              <a:rPr lang="en-US" dirty="0">
                <a:solidFill>
                  <a:schemeClr val="bg1"/>
                </a:solidFill>
              </a:rPr>
              <a:t>D&amp;C 50:28</a:t>
            </a:r>
          </a:p>
        </p:txBody>
      </p:sp>
      <p:sp>
        <p:nvSpPr>
          <p:cNvPr id="8" name="Rectangle 7"/>
          <p:cNvSpPr/>
          <p:nvPr/>
        </p:nvSpPr>
        <p:spPr>
          <a:xfrm>
            <a:off x="381000" y="1143000"/>
            <a:ext cx="2895600" cy="646331"/>
          </a:xfrm>
          <a:prstGeom prst="rect">
            <a:avLst/>
          </a:prstGeom>
        </p:spPr>
        <p:txBody>
          <a:bodyPr wrap="square">
            <a:spAutoFit/>
          </a:bodyPr>
          <a:lstStyle/>
          <a:p>
            <a:pPr fontAlgn="base"/>
            <a:r>
              <a:rPr lang="en-US" dirty="0">
                <a:solidFill>
                  <a:schemeClr val="bg1"/>
                </a:solidFill>
              </a:rPr>
              <a:t>He who is righteous may know of the signs of heaven. </a:t>
            </a:r>
          </a:p>
        </p:txBody>
      </p:sp>
      <p:sp>
        <p:nvSpPr>
          <p:cNvPr id="9" name="Rectangle 8"/>
          <p:cNvSpPr/>
          <p:nvPr/>
        </p:nvSpPr>
        <p:spPr>
          <a:xfrm>
            <a:off x="5791200" y="1295400"/>
            <a:ext cx="2667000" cy="1754326"/>
          </a:xfrm>
          <a:prstGeom prst="rect">
            <a:avLst/>
          </a:prstGeom>
        </p:spPr>
        <p:txBody>
          <a:bodyPr wrap="square">
            <a:spAutoFit/>
          </a:bodyPr>
          <a:lstStyle/>
          <a:p>
            <a:pPr fontAlgn="base"/>
            <a:r>
              <a:rPr lang="en-US" dirty="0">
                <a:solidFill>
                  <a:schemeClr val="bg1"/>
                </a:solidFill>
              </a:rPr>
              <a:t>Those who were righteous began to look for the signs told of by Samuel</a:t>
            </a:r>
          </a:p>
          <a:p>
            <a:pPr fontAlgn="base"/>
            <a:endParaRPr lang="en-US" dirty="0">
              <a:solidFill>
                <a:schemeClr val="bg1"/>
              </a:solidFill>
            </a:endParaRPr>
          </a:p>
          <a:p>
            <a:pPr fontAlgn="base"/>
            <a:r>
              <a:rPr lang="en-US" dirty="0">
                <a:solidFill>
                  <a:schemeClr val="bg1"/>
                </a:solidFill>
              </a:rPr>
              <a:t>Those who did not believe had doubts</a:t>
            </a:r>
          </a:p>
        </p:txBody>
      </p:sp>
      <p:sp>
        <p:nvSpPr>
          <p:cNvPr id="10" name="Rectangle 9"/>
          <p:cNvSpPr/>
          <p:nvPr/>
        </p:nvSpPr>
        <p:spPr>
          <a:xfrm>
            <a:off x="4267200" y="4419600"/>
            <a:ext cx="4572000" cy="2031325"/>
          </a:xfrm>
          <a:prstGeom prst="rect">
            <a:avLst/>
          </a:prstGeom>
        </p:spPr>
        <p:txBody>
          <a:bodyPr>
            <a:spAutoFit/>
          </a:bodyPr>
          <a:lstStyle/>
          <a:p>
            <a:r>
              <a:rPr lang="en-US" dirty="0">
                <a:solidFill>
                  <a:schemeClr val="bg1"/>
                </a:solidFill>
              </a:rPr>
              <a:t>What are the signs of today for the Savior’s Second Coming?</a:t>
            </a:r>
          </a:p>
          <a:p>
            <a:endParaRPr lang="en-US" dirty="0">
              <a:solidFill>
                <a:schemeClr val="bg1"/>
              </a:solidFill>
            </a:endParaRPr>
          </a:p>
          <a:p>
            <a:r>
              <a:rPr lang="en-US" dirty="0">
                <a:solidFill>
                  <a:schemeClr val="bg1"/>
                </a:solidFill>
              </a:rPr>
              <a:t>Many prophecies, such as the Restoration of the gospel, the coming of the prophet Elijah, and the gospel being preached throughout the world, have been fulfilled or are being fulfilled.</a:t>
            </a:r>
          </a:p>
        </p:txBody>
      </p:sp>
      <p:sp>
        <p:nvSpPr>
          <p:cNvPr id="2052" name="AutoShape 4" descr="data:image/jpeg;base64,/9j/4AAQSkZJRgABAQAAAQABAAD/2wCEAAkGBxQTEhUUExQWFhUXGBgbGBgXGBoWHBgcFxcaGhocGBgYHCggGhwlHBcXITEhJSkrLi4uGB8zODMsNygtLisBCgoKDg0OGxAQGywkICQsLCwsLCwsLCwsLCwsLCwsLCwsLCwvLCwsLCwsLCwsLCwsLCwsLCwsLCwsLCwsLCwsLP/AABEIALEBHAMBIgACEQEDEQH/xAAcAAABBQEBAQAAAAAAAAAAAAADAAECBAUGBwj/xABEEAABAgMEBgcECAYCAQUAAAABAhEAAyEEMUFRBRJhcYGRBiKhscHR8BMyUuEHFCNCYnKS8RUzQ1OC0hayohckZMLi/8QAGQEAAwEBAQAAAAAAAAAAAAAAAAECBAMF/8QAKxEAAgIABgEDAwUBAQAAAAAAAAECEQMSEyExQVEiYfAyUnEEQpGh4SMU/9oADAMBAAIRAxEAPwDj0JiYEVxMKbq4j9osDvjmdXurITBDqu8oS0loFLmteKCFQkNNURx2x7p0AP8A7CQ1wB7/AJx4uqTrpBZkvhjuHOPZvo7U+j5J2zG3e0Uz7WaCH1IqUvQzoiIYiJGIxpRnGaEYcQlCGAwEJRhARJQhABmktTnGTNWdYupRYEMwCdrDBmPIZxrGt8Z1pl62so0ZtXZiTHDF2AzrRIKka490HrNgA1WYs14asaVlbA0Aoa+NYqIsjliAb00Oq7U51e+LVlQUhjeL/W5ozYidI7/puWWZQrDWg1MSlXxCYHJ3xz/aa+xhEzDKBADxIF6wJA2AVfHFfSHLJ1MmPhHbKF8cP9JE4/ZpGIru9CFFblN7HGS19WJkMmtAxFd1/J4pndFmVOcAHC75xolbMsKW49llC87TfSvcbuUDWkm7vi4o9Ute1B8oDJuxd2a4vXyaJzFZeAFXpQjGCJUTRzWGSav3990WLPM2BoUmKC6JSZJdqtjjscDh2xbCDcHoasaNdv8A3hwgnKvDexgiUBtx2RnlI04caFLFYuWqQUhL0oxyrUYeMF0bZQpQfb3GNTTFlAlqal3FiPL00ZJ4nrSO9HLqLVqODxVXMD0vi2UvuzL7buZiquSNtI2Qrs4TtAbYlJDPfUU9UrFHUAJDxYtSDh2d8V0Ssx2RojsjNLd00VSKloRLRBVoHGtPWMRPM9+UaDgiyDFSanVJbnB0PCMytag0oKwhrZk5bkOCS1DhtePZPo1DaOkjavtWT4x4qVj7o9cY9t+jmtgl71QR+pFy+lnTARFoRiJMaDOTBhFQiEKACYVEXhasPqwAM0VLYOqRm/Zddyi57MwjI2REqYFCySA5Cg58A6Qd7U5RKaOuqNFMmKK09dXrKOGMvSkaMDljIEOiHTfBGGHrtjgkaGyrMiYFIUxMESklyb4Vbjb2KyxfHD/SOPcP4SNtd1S2VaEx38xFeUcL9JUrqIZnN75CtPLbE8NFJ7HnUyZj6MTlKzzDtvgKUBy2e+LXswBflx298aWZKXRMKpc7RNBDE3G8O1/p4EmXSjcYaYsg1b94mrdDTpWwqkjdswuiIamzM90NLG2JhI2xLVFRle5eKhgagHnB5Wtduoz1YwGy2ZUzWKdQNe6gH2AGp4CLsvR61UBS42kC8bMYzTaXLO8HvsaWh5jKA2tzFDh6EbGmSPYm+rXX1qTm1YytF2CahWsQgpF7EdnbG5psibKQJRDkUUHYigIKuW+PPk4ubafHJoct0cdPIA7v2EZ85YwoRW7ujandH5141W3htt10UVaGWkElhS9QKcAWqGMbcLEw3xJM44jtmQqebzkM8d8NKnd+ZHjErUrrlNXF42xDUfDl+8bFxwZ3dmUlNXuf08KWnbjDJON+35RNIvju2ckiSpgZoHmTQXRP2Zgc5D/LCBCrolLJLtsqKcgY9s+jhAFhlgEXqOd5rHiclJF7Pnm19+MaSNKzpSGQtmupgTzzpETu9jrHKlUj6A1fVIkAdnZHzyjT04lzMVwp2RaTpqeR7y7rypT98T6/jFWH8X+nvgfZ2QylEYtyjwtOkp9XmqAuHXPfApukpxI+0XsdRPeafvBcvjHUfi/0961jnD6x+LtjwWbpWe385YuoFFuTxWTpCbjMX+pRff1oE5fGKo/EfQCrSB98cxEfraT98cwY8DTpSb8a9rk/vGoZnsg9onTEqZxKlk+0wbXUoFKHBdi5phA8/wAYrh8R7SJ7/e5Hyiuq1yXrMS/5h5x4nadOJI92cAXc/WCVZ3ajVphFVdoUXVKmzFChUCSFJf4iCyg+I5QVIacUe7G1yRfMSOIEL69K+NP6vnHgAtczFZJ34b4tWKdMWsIlpUpRwQCo8hCcZew80Pc9zVbpPxoptEROkrP/AHU/qePFLTZJ4IBISS3VM1CTc9xVlFJaVpLKChvx3G48IFFvwDnFeT3RWlbO7e3QDvjiPpG0jKUlCZakrId2qAD4xwFnmgqAd9kKYluBh6d8hq1xYOT72wjkYtmY1x4MIq6rVoHaDoYC6p2MWimRsx0FySQLiW5GFSr17M8OURBatx8YioG8B8zBQL8E0LyiRXR3D5QFDxNQp5fvAwWyLCF4s2RBrwIqI2tC2lc3XSVrOogkaylFrg4Os7h4ztGaEnTkhUvV1SWqvVJq12+m+Oj0ToZVn9prkEqQAw3g0pHCcorZsu3Wxy2l7TOkkpM+brC/VmKIqARV8iIzZnSG2H3bVO1WZtdXnGj0slqVOWr7rjiLnMYAllNC/rfHbCinFNrcibpmhLss6Yj2i56ykFvfWThS/bB7OjUuKnzKiTz4RCwTh7PUILazv63QX2YJICs6mg/UaRLu6ZUaqx01NwA209YQeTaABcOJihMUKMXzyg0nVId24HzgoabMxaq3UhgovQXcYOkPzhSpDqd6dkdrOdA1E3l8IlNNCLqQSakZvuiSEhqQWKgEtNEgBq9r3wa1rfn674U4il1H2QAzszByVTCpswDEFu6DrUgDP13QBKnDlu+IlQ9fKFuFIL9ZDXUbdg1X5w5tWIEAIyHq+FZ1hi9x8YKQt2GnOLi7+vKGANMIrzJtG9bGgyQ4BIu7Kd8CCWy3LOjm1lTSX9mAQGprEsl2yqf8YrLnEkklySSSS5JMW2AkKNKrSGz1QT445xsWTo7ZyQJkyag4slKuRcHsxiXNR5BK0c6EKAfsEOgqSdZLgjG7huMd5Z/o/siz1bavcQAf+wjRR9F8oV+tTbqkBLd52w86a2Cle554mxAziknVQHUpVDqpA1txLMNpaJW/S+v9nISqVJS/VCi66vrTVP1i4BrQYR1Oh+isq0KEv2s0a4mFfuggSl6qBUP1gEquyyaNo/RhZGDzpzPszx6rbIjVXY8p5T1RcBvIi3ZraQClR1kG9JctW9OIMejq+jWxg/zZ+Hwm/wDxgh+jyyAOVWj9SKQteDHkZ5naZfs1sGLXENUYGmyIT5zmnfsaPQ0dDrLMK9ZU77JeoKo90AKDsHfrG7KCTPo+sxHUmzEm+oSrsNYn/wBOH2PTl0ecJJYesISJpPvOByjsbX9HMwfy7TLVsUCj/q8ZM/oVbQKoQvahQL7atHRY2HLsnTmujCmTANj1hytw9fW+D2vQk5B+0kzBvSeNbozUTcMsotNPgKfaLyZhGDwayhU1QQhNVFgPWEUxNc576x0HRQMpc3FI1U7zfup3xM5KKthlbdI3pmgJMiWnXmK1hU6pIYnaC77GjHtC1gtKnz6ggJVqlKQoglws37YFpDShBKnJUSyH+6Beps8owbSpSwS6tYYvfdh6wjPhQm/VJnWWVbI27Noe1zSAkhTpIdSUlmq7nF8q3xj2+yzEKKVTRrBwU+zNL732vuaNTofp9aZqJS1FSFUSTUoVhXLDjC6QTiszhNpMC9ZJ1anrBLFhk0OLmsRxaVexLpqznpIW4+0uuIFeY8YtS7APviYdxAbF7qw6CZctxQlQALYAV8IjZrcrXAJJBIcGt9KbY0O3wc1S5J2mXqgFKgpNzijPmG7YricsXAtFq0ymXqigN+wVfzaKgmN6+cERydHUyeiqRdNJP5D5xbHRpJ/qHglvGOkShJqB3jPyg6LKnyYmsYniyNmWPg5FXRBBNJiuAfxiZ6Ig/wBRXEAd0doJAweOf6TWxUmZLMtTUVkcsDfyMCxZvYUox8GUroWFP9oscBAx9H6f7y/0jveOi0Z0klKpNSlJ+Nhqnfl6ujpJKE3gJ4B3HAREv1OLF00Cw4M8/T0Dl4zpn/j2wVPQWUP6s3mj/WPQ0KDDqJL7B5QYIRRpaAXyDc2i440pK7/olqK6POVdCJR/qzeaf9YiOhEr+7N5p/1j0zVDAiWOIA/eHSlPwJuyEWpy+4m4/aeZf8Gkm+ZNPFI7kwdPRKSPvTDxT/rHoapafgSbvujv8YkjUNyQDtT4tFXL7hZo/aeZWro7J1kynWArWVfVwAHdmZvDixWQs1vJuxrgKFro67SFm1rYj7JYQmXM6wTepSkswxDJv2xn27oxMBdICg+FDuY+EcpvplJx6M1BGQ2tTspWLsu0KQHStSTht5MO+Kn1QpLHWQR90hm4GLdlkKANHGOL/mvHCODVFbMrDpDMlT0q6qlFK3JBuUUuaNiL9/Hp7L0sQsfaSyk7DrDtbxjjtKJaejqkdQ3JwcYDOkHvDjiQ3acN0dXJpKjllTZ3cnSshdQsD8zp76QacnWbVJ4MXBzjgZR+V4fcOUadnlgB3Iba3aGbnHKU/KKUPBc0XNPtp4AWNdYKSUKAbUSkuSGF2LVjQnL1S+qwertRhyaMuRaFS3KT7ytYv1g7DPdnF06ZKUuUpJwqRhyiGlP6Sra5JzCK9UX5A0zbEbIEsm+7iWYY0oBsjCmdM0uxs6x/kgYXiEek6QC1nVtD/KDSkik0bE1asFUwqc9orFO0WaWssqXLXvQCTxbI5RRldJ0k9azjmD2eroNM06WcS0jLWSe8iDLJMNjPtvRWyFz7NSNstRDOWuU4idk0CiUjUQtYdy6mxF5IYYQZOnFYol8Ft4QOZpggMlCNzgesYtvEaq/7FFJO0Ylt6JrX1pa0EABsbnpftvjOn9G5yQXJcDBJOH5mjqVaWmEtqpPH5QjpBeKBHSOLjLbYMsHycDofR8wWmUkoIIWDcRQG92uDdkdJ0tT9lOOZRdf74cbIuzdNTEmiE8iTwjPt2kSuplS8zrSu9lVi3iTlJNrj3J00uGZ06whUtHW1RUVq5vrUcorSdFJcETATcwG38xbCsa2klpnyUI6stQPVKUkJBNALqJLM5N7QLRNmlyhMTPJSu4LAdFzs9wLsCCXjupPKQ+eDNmALtDAsACAdtfE9kGHR8Kr7TsPnB7P9WQohYKwW1Vpp1q0LEhrg4ueCWeesawlywpGt1SoLSWYfCQOMPM+hL3OzlEvFlE9V2GyABMECjGZo0pFpFoap/aON6SzVTFaxo1AMhta4+cdjr0uEZ9o0alYL1e7ZExeVjcbR5/7Ry1xy2bDcY1NC6cmyCGPVo4vSeBx7d0E0loQpej+sH774xFpUKF+ND2iu4xp2kjO7T3PU9EdIZE5gT7JZ/STff502x0aZagKmha6oIJwr6pfHidknZH1tFW7RujqtB9JZ0gAJOsn4TUHdWh3HeY4rDjF7jbbWx6CZgSS5a4NQHKpJu7YngOsSGOFL8HLxmaJ6RWeeQl/ZLr1DcSrJWPdvja9gaUFH47aDbdHVx7s5WUy5JYml712hq9kRmqBSa3YmnO4jEPFxVnJJoGwFe8brmhtRTMQMav8ALKE3ew0zIXOacgBVSkpa5jrJwL0p2jZGhItRxS945b4FNsw9okgj3SDV6O7Pk5vg4s4Y6xDbxdtLCscMs72LbVCWhK3BY7FBxnR4pr0SkVS6TsqORi28sn30OK+8IkSEj+ajc4btMGnJ9fwLMjjtI2Fa7VqBlFMh8R70yr7wP3gVrsKklylSWuN453CNpWjpP1lS3lAFCahYDrKla1yr21Y0F2mVd7WUWw1wcHufKIlm8MpNHFqQp3Bvrv5VMWbLPJoo/LwF0bdol2ZR99AOaFeAipO9igB50sn8RCfkIhpyXBVpFczCTg+9u01PCI2uYPZr94HVNGJehdx5mL8wA5OePI1J5xm6WAElZwZsC3OnffHKO0kW90cfNUAoVUN4/wBVRCZNOZ46yR2REol5V2CW3YIJLSMAK5geBEegcxfWFCgX/wCS/GLlmmKl1176e+fL5xKzS8WDvgVDtSoweYpWRd69ZZHa5jnJrgtImufrgOsD/PWB3xnTJinYKlkZ6yR2FMHUtQP3tvXmAUv+6XiBmm4u996vGXCSACtSsQDs6p7k+MMUKaiRwT2e7FoktUpI3l7sHTEdcOGKG2t4tFWBSXZ1Z89YcmQcorLlnE1wqr/SLdrTu7POK6wRWnAJ84tEm9oHQsmdLExaErXrEEmt1wIPlGuiyBDAIAAwAa/cIH0LW8lQOCs8wMBddGtNRv8AR+cZMTFam0zpFbGf7JIqwB3w8taRRu/yg85GyHQwxHMROouzoosaYnKEkRldG9OC0S6sFp95OW0bDGuY1tU6ZCaaslBEX4QA1h0gwmNMszJQWGIf1hGFpfo0FVRf8o3ZKiIsJVCW26CSUuTyu32FaDdtcd+3GBSLXdrOPxAU4j1xj1HSOikTQxpty3xxulujhlm7coVBjspqW0jPKFbopyWWRW8FiKhVC9wcHdUYNFW16Tm66klSmBudVGDYGBokrlqcFjiLwreIr2okqKiCHJJZWdcocYbissDSC8VHipY8YuyNITKMsnKqjSMP2v4Tz/8AzEkWoj7r7yP9Ip4bYZkdB/EZl2uRuUB3iDy7So3kkjPUPbq0pHPS9Iq+BPMxMaRV8A4FfgqObwWUsRI6QT1NeeQ8A0AXP1T96uIAH/URhfxWd8KW/wAu/XiK7fNIYhv1eKoFgSQPFRrWybrAupXEP34xXQog++vnqiuzWeM/6zOwAG1vMtCE6cwDcdVPPfFrCaFnRrqJJDAnbrux4mB2lRGKjyfbW6M/2s/M8kg8wIJL9sb1Kr+KBQoWazvJduSw1klDAVahAzKC36jAdLzteQoyyCKBwQcc2bDARDQFpVMltMTUG/hQ7d8H0joZMx26p+JPVNdojG4rPudsu1o5JEok1VyLnlqgxJEkJxVwCwfnAdJdFpoxKki4Ek48Yyjoki8Hv7DGtQT7OLnXRv67FiC2Z1geOsqK822AuA3FXmqkYh0c1zjgB4xIaPVeNZ86d7w9KPkNT2NFU3WJ6yXq7TE9zmG9qkN1kD/NL+MZ/wDDlZF+FYinRxyPMRWSPkWdmmq0oesyX+oK7gYn/EEj+tLL/mUB+lIjNTosxJGi3hacR52X5ulZX9xNckr8gYrzNIy7gtw39tRrxMCGjN0N/D/TQ1hxE5s3+iGlCNeWHILEEuNme0R1ftiS+t64RwWiElCxqvkcNz8Y6uXOJTt7OyMf6jD9do74U9i4ub6IiAXu5RWC649sFAOAfgTHHLR2uzzmy2hVnmJmyzVy6cwQKHYQTHpOjdIonywtBobx8JxBjzaWQCoGu+gLpD1I7he0F0RpNVmndWsskO1ygdueUelOGb8mWLy/g9OBiYgNlnpmJC0lwbvEHaDSDPGY0UGCosIUGiiDBETSIBGjJgypSVBiHHrlGemeYMi0nOGmS0Z+k+jiVVS+5x4xiq6HLIqW2OGjrk2g+miSZu7lFJ+GS4nIJ6FenHfBE9Cheabi/bHYCac+yJpUTjDt+Scq8I40dEUjIHcfOCI6LIzY1uF/OOv9nthjI2xDcvJVLwcqjovLuc8vnBB0akj4jHQmWkXmEEbDyic0vI6XgwR0fkszGJfwWVRkmNwp/CeUD1NkK/cpJGYNFo+GJfw1Hwg76xfMt7hDKlmJbGVZNnSklgA+VIKYcjOI0iWx0IpcMYpTdGIN6eRbnFyGJ2xOdrgWSzCmdHw7huMMNA31A4fON0B8Xhjv7YerINNGD/BPxHl84R0GMyc6xtkjMQNc5GK0jj84WriFacTIOhRS8bzSIHRA9F41DbZNftUUv63zgB0nZx/Wl/rT5w8+IGnEzzokC4+ucMrRgwLcYPN0vIBb2sv9YPcYCrTdnu9sjtPaBFZsX3Hp4YIaMa5ufygyZKhAV9ILMP6oO5JPhAldJbKz66uCTB/1fTHWGuy8hGOMW5a9vZ8oxV9JrMLtc/4GEOlFn/H+nzMS8PEfTKUsNdnHe2DAtXB7rkgdg7YlbJOs1yQoOpwwS1CRxFPzRFdSnVDAkUGbH/WAWYElN7ktyIp2x6VGG+jT6L6cNnWUl1S1MSBe7AaydrAbwI7P/ktm/uf+KzyOrHnNvOqtern4Dzi7pYBCQReyO5j4c4mcVJp+Rxk47Hbf8ns/xKP+KvKEek9n+JR/xPjHnCLSVXJBfCp8INqrxSkbzCeCitU9CT0qs+auIA8YX/K5AN6uSf8AaPPUS1H4d5NOyFOlrTgls6nnC0ohqM9GHTOQBjyEN/zaSPur5DwjzkJWadXv9CJkEe8tIP5fnBpIep7Ho8vp7JF6JnZBV/SDIF0qYeXjHl6lfjP6PnEgkm6YNxEPSROc9IV9I8rCQt94gR+kr/49Pz+DR5zaJUxAc3HEVHHLjBLMSpLn1xg0o1Ys1ujvVfSUrCQG2r8hEf8A1JmYSUj/ACPlHnQStgdYh7qXvc2cJaFh+ub2pnlD0YE5/Y9DT9Ik/wDtobJz+8DmdPLQW6iBwJ8Y8/SlRvWql7m7OIzEGg1lVrfD0Yhqex3szpraST7g3JJ71QGZ0wtRvUE5MhI5uY4pKQcVczd6pDewGs1bq1N+V8Gkh6jOrPSe0m+d2J8oDM6Sz2/nNu1fJ45yVJSR7vDP0ac4U2zjWCQA4v2nKDShfAasqNib0inG+eRuPlAjp2ZV56v1Krw4RnS5INwHJt/rIEwNMsFX4AWfPb3xSw4eCXiSLqtKmv2qiDg5v3PAZlvf76jvcwJKalJ+6SLr2x8eUNMYkavupxzOcVlQs7HNtBu1uUDVPF+qeTQ8sVatfRiamLNUJvJxJ8MIdJCtgvbfhMOZ34TzhyGNLjc59bIZR1jS4XnM7IYrY6Zijcnt8ISpqhh25/tEze+CncbcoE+saXCr7dkIe46JimoB6MSM0j4e3NoUy9zi4O8N3xBYctgL8nyGcMNwgUr8Irc0ETrY9gECILPinuMTlFRDgtzhBZOxTdb8wNN8W5MzWWScCokMxbV95hvjDs83VV3x0NhUHc1BS1z0N7bWrEzVDw5WZS3KXOyvBIjc0iNdAFKmnjtjOtsvqgOG1jUVe67cGHCL9tmOlNDTAAE5P62RL6H5M+bNCepKwvUYZEpAqpQUrImvM05dkPMsmqnWSdZOYzPxA1EVVIe8CKVPgXBeUhJpqpH5aHm/fEZayg6oU7HHLOA2dThsnHlErceqCPvU4j5NCropva0TtS2A1KA1cQKzzEBVC6sCRjsrE7OHSUcRv9VirNTR8qw0uhN9mp7z61b2oBcMxFEiLkkBu0d7RXmSmMTEqQpU+rGou+UWrGE6uqQ41lEEXjq0HPuiKpICTqsNX31k4l6AHH1jBbGnq3G+j34QpNUEeTNE8AAB9Zm6o8b4RSpQDhgLk5b9sPLlk4XYbosql0dSnOSioE4XNHS0QkUpy6gipIfjthFBHWJrt8BBpyapIxTmMzjhdA5gAwAfFjXcXrDTE+dwEwkKIGBfDG47YNLcB3xe/LvgloYzVHNhgLgBS6IqW2XEOe+sF7BW4p6iFnVDPUZJBrCSlhfx8szE7QkpWQQXAALC5kiEpYI91VXD0Pa2ULofYyknWU5xNBi9fGEZObjIY8E5bTCUs6xLZY5ADPZEVEp/YPvNO2AAMwArrikG/HgIKkJIv5VPIUEAmpch2okeeETU7X035boolEZoFKfeOODYwVLNcG2PTwHbAFvQGtTt2QRauW6CgQ1oA6uFTyaCAgevO48IFMuTvJu3CJe0Dfv4wh9jTWbD3sHyuviSCAMPXrIQOY/b3Q+s2Y4nzh0F7jzrjvTsa8Z4xIJyFNxHnEVlxXEjDKEC1/h5UgAIsioYe6cG3ROQsN8wPGAzFUO7vMFlpIDaxhDMyeljGloqb9w8OVYzlJctdfE5JJUlswKer4uStHGLp2bM2SNVGYLdgJ7xyi2EnWICgGU1Q73luy6AGamYigZjXLDlsizOSApes+rV2vG2uVYzPwaa8EZq9gC/vfCsNh864RmAXjc1HcecWZk7Vo+szMdhu9bIhLnNMcAHYz+9W47X5RSVITA2b3lDcfAwaYhwxzcd3iIuTZpUa0YZV9bIWGfDbshZh5dqKIQUkFiz47dhbGJqsKlAsDjgeEEtSVqKfeJ3bQ1cIsSUL63VWxIbACm7OsDk1uFdArKlkJcMWyyzBbIQ67LMPuoJxuwFfW6Lfs1fBzPziBdrhXaTy7IjNvsXl2KCeqKh2wOK1XcvGLUgEJrXz2QCyWUsHKaOakJqQwvO+DJUGKWe/EXm7hFSFEGhI+8kMA7gBKgM2dlQGdUhILh6ByQdqQfdLGLJ0eQx9pL2apJHJqbREDZMNYBrr6ZYYQKSE4tgpUwBZJegYKSpiGo7XEPAVy2V1hS/JwDVxc8WfqoA94U2HKuGMRNmDEa/JOX7RVoWVlaXMvJFSb9+YNCNsQL3FmrupswPnFtNjTmrZQY7HhzYUs3Wq1zV8oeZCyMpzF6yipRYku+T3BssodAZ1E3A87hvi6qwpGdaXiF9TFzG+vXDd2yDOh5GUAqlccNp7t8MguWwvet3rCNH+Hg/dpv8ol/DTTq952wZ0GmzMK6ktf3YREknw7mOdY1VWEV6qQ2w8qw6rOBXqDl3k+mgzoNNmPjsFBCvjW9mkGq0bupDfZh3mou/D5Q84snuZZVXYKD1lCqTTGNP2km72vf/APVMIzpP9w8l9jCDN7BkXkz1AlmBoGFOJPbEDLUcDu24xom0SP7izuB8TERapD3zP0j/AGgzPwLKvJTMlVHSWHjEvYKq47RfziybbIymc0wvr0lz9nMO3XHdqwXLwFR8lZNnLh2zNRwx4xYlIW1NUcfkYdWkpQLCUeK23XCGTpOWf6I/WqF6n18/kdx8mVNuHrOIWf3kfmHfChRofBmNaw3q/MP+xjUTjv8AGFCjLPk1Q4IWz7u4eMMq8cO8woUC4K7N3RH8s7/CBWu/nChRi/czt0VDcd0BnYfl8RDwo6R5Q+ivl6xiom88fGHhRojyRLgWHrIwRPh4GGhQ3wR2Wxcnj4RCZf62QoUQi2B9dsTmXiFCiiSUq47/ABMGmXJhQollLgsmLUq7n3QoUQyipO91XHvjF0pcN4hQo64fJnxeDBV7/rKJyIUKNRnfAhd6yhKhQobF0Jd49YQ0KFCYIjCN8KFALolDpvhQoARFUKV4woUMk//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xQTEhUUExQWFhUXGBgbGBgXGBoWHBgcFxcaGhocGBgYHCggGhwlHBcXITEhJSkrLi4uGB8zODMsNygtLisBCgoKDg0OGxAQGywkICQsLCwsLCwsLCwsLCwsLCwsLCwsLCwvLCwsLCwsLCwsLCwsLCwsLCwsLCwsLCwsLCwsLP/AABEIALEBHAMBIgACEQEDEQH/xAAcAAABBQEBAQAAAAAAAAAAAAADAAECBAUGBwj/xABEEAABAgMEBgcECAYCAQUAAAABAhEAAyEEMUFRBRJhcYGRBiKhscHR8BMyUuEHFCNCYnKS8RUzQ1OC0hayohckZMLi/8QAGQEAAwEBAQAAAAAAAAAAAAAAAAECBAMF/8QAKxEAAgIABgEDAwUBAQAAAAAAAAECEQMSEyExQVEiYfAyUnEEQpGh4SMU/9oADAMBAAIRAxEAPwDj0JiYEVxMKbq4j9osDvjmdXurITBDqu8oS0loFLmteKCFQkNNURx2x7p0AP8A7CQ1wB7/AJx4uqTrpBZkvhjuHOPZvo7U+j5J2zG3e0Uz7WaCH1IqUvQzoiIYiJGIxpRnGaEYcQlCGAwEJRhARJQhABmktTnGTNWdYupRYEMwCdrDBmPIZxrGt8Z1pl62so0ZtXZiTHDF2AzrRIKka490HrNgA1WYs14asaVlbA0Aoa+NYqIsjliAb00Oq7U51e+LVlQUhjeL/W5ozYidI7/puWWZQrDWg1MSlXxCYHJ3xz/aa+xhEzDKBADxIF6wJA2AVfHFfSHLJ1MmPhHbKF8cP9JE4/ZpGIru9CFFblN7HGS19WJkMmtAxFd1/J4pndFmVOcAHC75xolbMsKW49llC87TfSvcbuUDWkm7vi4o9Ute1B8oDJuxd2a4vXyaJzFZeAFXpQjGCJUTRzWGSav3990WLPM2BoUmKC6JSZJdqtjjscDh2xbCDcHoasaNdv8A3hwgnKvDexgiUBtx2RnlI04caFLFYuWqQUhL0oxyrUYeMF0bZQpQfb3GNTTFlAlqal3FiPL00ZJ4nrSO9HLqLVqODxVXMD0vi2UvuzL7buZiquSNtI2Qrs4TtAbYlJDPfUU9UrFHUAJDxYtSDh2d8V0Ssx2RojsjNLd00VSKloRLRBVoHGtPWMRPM9+UaDgiyDFSanVJbnB0PCMytag0oKwhrZk5bkOCS1DhtePZPo1DaOkjavtWT4x4qVj7o9cY9t+jmtgl71QR+pFy+lnTARFoRiJMaDOTBhFQiEKACYVEXhasPqwAM0VLYOqRm/Zddyi57MwjI2REqYFCySA5Cg58A6Qd7U5RKaOuqNFMmKK09dXrKOGMvSkaMDljIEOiHTfBGGHrtjgkaGyrMiYFIUxMESklyb4Vbjb2KyxfHD/SOPcP4SNtd1S2VaEx38xFeUcL9JUrqIZnN75CtPLbE8NFJ7HnUyZj6MTlKzzDtvgKUBy2e+LXswBflx298aWZKXRMKpc7RNBDE3G8O1/p4EmXSjcYaYsg1b94mrdDTpWwqkjdswuiIamzM90NLG2JhI2xLVFRle5eKhgagHnB5Wtduoz1YwGy2ZUzWKdQNe6gH2AGp4CLsvR61UBS42kC8bMYzTaXLO8HvsaWh5jKA2tzFDh6EbGmSPYm+rXX1qTm1YytF2CahWsQgpF7EdnbG5psibKQJRDkUUHYigIKuW+PPk4ubafHJoct0cdPIA7v2EZ85YwoRW7ujandH5141W3htt10UVaGWkElhS9QKcAWqGMbcLEw3xJM44jtmQqebzkM8d8NKnd+ZHjErUrrlNXF42xDUfDl+8bFxwZ3dmUlNXuf08KWnbjDJON+35RNIvju2ckiSpgZoHmTQXRP2Zgc5D/LCBCrolLJLtsqKcgY9s+jhAFhlgEXqOd5rHiclJF7Pnm19+MaSNKzpSGQtmupgTzzpETu9jrHKlUj6A1fVIkAdnZHzyjT04lzMVwp2RaTpqeR7y7rypT98T6/jFWH8X+nvgfZ2QylEYtyjwtOkp9XmqAuHXPfApukpxI+0XsdRPeafvBcvjHUfi/0961jnD6x+LtjwWbpWe385YuoFFuTxWTpCbjMX+pRff1oE5fGKo/EfQCrSB98cxEfraT98cwY8DTpSb8a9rk/vGoZnsg9onTEqZxKlk+0wbXUoFKHBdi5phA8/wAYrh8R7SJ7/e5Hyiuq1yXrMS/5h5x4nadOJI92cAXc/WCVZ3ajVphFVdoUXVKmzFChUCSFJf4iCyg+I5QVIacUe7G1yRfMSOIEL69K+NP6vnHgAtczFZJ34b4tWKdMWsIlpUpRwQCo8hCcZew80Pc9zVbpPxoptEROkrP/AHU/qePFLTZJ4IBISS3VM1CTc9xVlFJaVpLKChvx3G48IFFvwDnFeT3RWlbO7e3QDvjiPpG0jKUlCZakrId2qAD4xwFnmgqAd9kKYluBh6d8hq1xYOT72wjkYtmY1x4MIq6rVoHaDoYC6p2MWimRsx0FySQLiW5GFSr17M8OURBatx8YioG8B8zBQL8E0LyiRXR3D5QFDxNQp5fvAwWyLCF4s2RBrwIqI2tC2lc3XSVrOogkaylFrg4Os7h4ztGaEnTkhUvV1SWqvVJq12+m+Oj0ToZVn9prkEqQAw3g0pHCcorZsu3Wxy2l7TOkkpM+brC/VmKIqARV8iIzZnSG2H3bVO1WZtdXnGj0slqVOWr7rjiLnMYAllNC/rfHbCinFNrcibpmhLss6Yj2i56ykFvfWThS/bB7OjUuKnzKiTz4RCwTh7PUILazv63QX2YJICs6mg/UaRLu6ZUaqx01NwA209YQeTaABcOJihMUKMXzyg0nVId24HzgoabMxaq3UhgovQXcYOkPzhSpDqd6dkdrOdA1E3l8IlNNCLqQSakZvuiSEhqQWKgEtNEgBq9r3wa1rfn674U4il1H2QAzszByVTCpswDEFu6DrUgDP13QBKnDlu+IlQ9fKFuFIL9ZDXUbdg1X5w5tWIEAIyHq+FZ1hi9x8YKQt2GnOLi7+vKGANMIrzJtG9bGgyQ4BIu7Kd8CCWy3LOjm1lTSX9mAQGprEsl2yqf8YrLnEkklySSSS5JMW2AkKNKrSGz1QT445xsWTo7ZyQJkyag4slKuRcHsxiXNR5BK0c6EKAfsEOgqSdZLgjG7huMd5Z/o/siz1bavcQAf+wjRR9F8oV+tTbqkBLd52w86a2Cle554mxAziknVQHUpVDqpA1txLMNpaJW/S+v9nISqVJS/VCi66vrTVP1i4BrQYR1Oh+isq0KEv2s0a4mFfuggSl6qBUP1gEquyyaNo/RhZGDzpzPszx6rbIjVXY8p5T1RcBvIi3ZraQClR1kG9JctW9OIMejq+jWxg/zZ+Hwm/wDxgh+jyyAOVWj9SKQteDHkZ5naZfs1sGLXENUYGmyIT5zmnfsaPQ0dDrLMK9ZU77JeoKo90AKDsHfrG7KCTPo+sxHUmzEm+oSrsNYn/wBOH2PTl0ecJJYesISJpPvOByjsbX9HMwfy7TLVsUCj/q8ZM/oVbQKoQvahQL7atHRY2HLsnTmujCmTANj1hytw9fW+D2vQk5B+0kzBvSeNbozUTcMsotNPgKfaLyZhGDwayhU1QQhNVFgPWEUxNc576x0HRQMpc3FI1U7zfup3xM5KKthlbdI3pmgJMiWnXmK1hU6pIYnaC77GjHtC1gtKnz6ggJVqlKQoglws37YFpDShBKnJUSyH+6Beps8owbSpSwS6tYYvfdh6wjPhQm/VJnWWVbI27Noe1zSAkhTpIdSUlmq7nF8q3xj2+yzEKKVTRrBwU+zNL732vuaNTofp9aZqJS1FSFUSTUoVhXLDjC6QTiszhNpMC9ZJ1anrBLFhk0OLmsRxaVexLpqznpIW4+0uuIFeY8YtS7APviYdxAbF7qw6CZctxQlQALYAV8IjZrcrXAJJBIcGt9KbY0O3wc1S5J2mXqgFKgpNzijPmG7YricsXAtFq0ymXqigN+wVfzaKgmN6+cERydHUyeiqRdNJP5D5xbHRpJ/qHglvGOkShJqB3jPyg6LKnyYmsYniyNmWPg5FXRBBNJiuAfxiZ6Ig/wBRXEAd0doJAweOf6TWxUmZLMtTUVkcsDfyMCxZvYUox8GUroWFP9oscBAx9H6f7y/0jveOi0Z0klKpNSlJ+Nhqnfl6ujpJKE3gJ4B3HAREv1OLF00Cw4M8/T0Dl4zpn/j2wVPQWUP6s3mj/WPQ0KDDqJL7B5QYIRRpaAXyDc2i440pK7/olqK6POVdCJR/qzeaf9YiOhEr+7N5p/1j0zVDAiWOIA/eHSlPwJuyEWpy+4m4/aeZf8Gkm+ZNPFI7kwdPRKSPvTDxT/rHoapafgSbvujv8YkjUNyQDtT4tFXL7hZo/aeZWro7J1kynWArWVfVwAHdmZvDixWQs1vJuxrgKFro67SFm1rYj7JYQmXM6wTepSkswxDJv2xn27oxMBdICg+FDuY+EcpvplJx6M1BGQ2tTspWLsu0KQHStSTht5MO+Kn1QpLHWQR90hm4GLdlkKANHGOL/mvHCODVFbMrDpDMlT0q6qlFK3JBuUUuaNiL9/Hp7L0sQsfaSyk7DrDtbxjjtKJaejqkdQ3JwcYDOkHvDjiQ3acN0dXJpKjllTZ3cnSshdQsD8zp76QacnWbVJ4MXBzjgZR+V4fcOUadnlgB3Iba3aGbnHKU/KKUPBc0XNPtp4AWNdYKSUKAbUSkuSGF2LVjQnL1S+qwertRhyaMuRaFS3KT7ytYv1g7DPdnF06ZKUuUpJwqRhyiGlP6Sra5JzCK9UX5A0zbEbIEsm+7iWYY0oBsjCmdM0uxs6x/kgYXiEek6QC1nVtD/KDSkik0bE1asFUwqc9orFO0WaWssqXLXvQCTxbI5RRldJ0k9azjmD2eroNM06WcS0jLWSe8iDLJMNjPtvRWyFz7NSNstRDOWuU4idk0CiUjUQtYdy6mxF5IYYQZOnFYol8Ft4QOZpggMlCNzgesYtvEaq/7FFJO0Ylt6JrX1pa0EABsbnpftvjOn9G5yQXJcDBJOH5mjqVaWmEtqpPH5QjpBeKBHSOLjLbYMsHycDofR8wWmUkoIIWDcRQG92uDdkdJ0tT9lOOZRdf74cbIuzdNTEmiE8iTwjPt2kSuplS8zrSu9lVi3iTlJNrj3J00uGZ06whUtHW1RUVq5vrUcorSdFJcETATcwG38xbCsa2klpnyUI6stQPVKUkJBNALqJLM5N7QLRNmlyhMTPJSu4LAdFzs9wLsCCXjupPKQ+eDNmALtDAsACAdtfE9kGHR8Kr7TsPnB7P9WQohYKwW1Vpp1q0LEhrg4ueCWeesawlywpGt1SoLSWYfCQOMPM+hL3OzlEvFlE9V2GyABMECjGZo0pFpFoap/aON6SzVTFaxo1AMhta4+cdjr0uEZ9o0alYL1e7ZExeVjcbR5/7Ry1xy2bDcY1NC6cmyCGPVo4vSeBx7d0E0loQpej+sH774xFpUKF+ND2iu4xp2kjO7T3PU9EdIZE5gT7JZ/STff502x0aZagKmha6oIJwr6pfHidknZH1tFW7RujqtB9JZ0gAJOsn4TUHdWh3HeY4rDjF7jbbWx6CZgSS5a4NQHKpJu7YngOsSGOFL8HLxmaJ6RWeeQl/ZLr1DcSrJWPdvja9gaUFH47aDbdHVx7s5WUy5JYml712hq9kRmqBSa3YmnO4jEPFxVnJJoGwFe8brmhtRTMQMav8ALKE3ew0zIXOacgBVSkpa5jrJwL0p2jZGhItRxS945b4FNsw9okgj3SDV6O7Pk5vg4s4Y6xDbxdtLCscMs72LbVCWhK3BY7FBxnR4pr0SkVS6TsqORi28sn30OK+8IkSEj+ajc4btMGnJ9fwLMjjtI2Fa7VqBlFMh8R70yr7wP3gVrsKklylSWuN453CNpWjpP1lS3lAFCahYDrKla1yr21Y0F2mVd7WUWw1wcHufKIlm8MpNHFqQp3Bvrv5VMWbLPJoo/LwF0bdol2ZR99AOaFeAipO9igB50sn8RCfkIhpyXBVpFczCTg+9u01PCI2uYPZr94HVNGJehdx5mL8wA5OePI1J5xm6WAElZwZsC3OnffHKO0kW90cfNUAoVUN4/wBVRCZNOZ46yR2REol5V2CW3YIJLSMAK5geBEegcxfWFCgX/wCS/GLlmmKl1176e+fL5xKzS8WDvgVDtSoweYpWRd69ZZHa5jnJrgtImufrgOsD/PWB3xnTJinYKlkZ6yR2FMHUtQP3tvXmAUv+6XiBmm4u996vGXCSACtSsQDs6p7k+MMUKaiRwT2e7FoktUpI3l7sHTEdcOGKG2t4tFWBSXZ1Z89YcmQcorLlnE1wqr/SLdrTu7POK6wRWnAJ84tEm9oHQsmdLExaErXrEEmt1wIPlGuiyBDAIAAwAa/cIH0LW8lQOCs8wMBddGtNRv8AR+cZMTFam0zpFbGf7JIqwB3w8taRRu/yg85GyHQwxHMROouzoosaYnKEkRldG9OC0S6sFp95OW0bDGuY1tU6ZCaaslBEX4QA1h0gwmNMszJQWGIf1hGFpfo0FVRf8o3ZKiIsJVCW26CSUuTyu32FaDdtcd+3GBSLXdrOPxAU4j1xj1HSOikTQxpty3xxulujhlm7coVBjspqW0jPKFbopyWWRW8FiKhVC9wcHdUYNFW16Tm66klSmBudVGDYGBokrlqcFjiLwreIr2okqKiCHJJZWdcocYbissDSC8VHipY8YuyNITKMsnKqjSMP2v4Tz/8AzEkWoj7r7yP9Ip4bYZkdB/EZl2uRuUB3iDy7So3kkjPUPbq0pHPS9Iq+BPMxMaRV8A4FfgqObwWUsRI6QT1NeeQ8A0AXP1T96uIAH/URhfxWd8KW/wAu/XiK7fNIYhv1eKoFgSQPFRrWybrAupXEP34xXQog++vnqiuzWeM/6zOwAG1vMtCE6cwDcdVPPfFrCaFnRrqJJDAnbrux4mB2lRGKjyfbW6M/2s/M8kg8wIJL9sb1Kr+KBQoWazvJduSw1klDAVahAzKC36jAdLzteQoyyCKBwQcc2bDARDQFpVMltMTUG/hQ7d8H0joZMx26p+JPVNdojG4rPudsu1o5JEok1VyLnlqgxJEkJxVwCwfnAdJdFpoxKki4Ek48Yyjoki8Hv7DGtQT7OLnXRv67FiC2Z1geOsqK822AuA3FXmqkYh0c1zjgB4xIaPVeNZ86d7w9KPkNT2NFU3WJ6yXq7TE9zmG9qkN1kD/NL+MZ/wDDlZF+FYinRxyPMRWSPkWdmmq0oesyX+oK7gYn/EEj+tLL/mUB+lIjNTosxJGi3hacR52X5ulZX9xNckr8gYrzNIy7gtw39tRrxMCGjN0N/D/TQ1hxE5s3+iGlCNeWHILEEuNme0R1ftiS+t64RwWiElCxqvkcNz8Y6uXOJTt7OyMf6jD9do74U9i4ub6IiAXu5RWC649sFAOAfgTHHLR2uzzmy2hVnmJmyzVy6cwQKHYQTHpOjdIonywtBobx8JxBjzaWQCoGu+gLpD1I7he0F0RpNVmndWsskO1ygdueUelOGb8mWLy/g9OBiYgNlnpmJC0lwbvEHaDSDPGY0UGCosIUGiiDBETSIBGjJgypSVBiHHrlGemeYMi0nOGmS0Z+k+jiVVS+5x4xiq6HLIqW2OGjrk2g+miSZu7lFJ+GS4nIJ6FenHfBE9Cheabi/bHYCac+yJpUTjDt+Scq8I40dEUjIHcfOCI6LIzY1uF/OOv9nthjI2xDcvJVLwcqjovLuc8vnBB0akj4jHQmWkXmEEbDyic0vI6XgwR0fkszGJfwWVRkmNwp/CeUD1NkK/cpJGYNFo+GJfw1Hwg76xfMt7hDKlmJbGVZNnSklgA+VIKYcjOI0iWx0IpcMYpTdGIN6eRbnFyGJ2xOdrgWSzCmdHw7huMMNA31A4fON0B8Xhjv7YerINNGD/BPxHl84R0GMyc6xtkjMQNc5GK0jj84WriFacTIOhRS8bzSIHRA9F41DbZNftUUv63zgB0nZx/Wl/rT5w8+IGnEzzokC4+ucMrRgwLcYPN0vIBb2sv9YPcYCrTdnu9sjtPaBFZsX3Hp4YIaMa5ufygyZKhAV9ILMP6oO5JPhAldJbKz66uCTB/1fTHWGuy8hGOMW5a9vZ8oxV9JrMLtc/4GEOlFn/H+nzMS8PEfTKUsNdnHe2DAtXB7rkgdg7YlbJOs1yQoOpwwS1CRxFPzRFdSnVDAkUGbH/WAWYElN7ktyIp2x6VGG+jT6L6cNnWUl1S1MSBe7AaydrAbwI7P/ktm/uf+KzyOrHnNvOqtern4Dzi7pYBCQReyO5j4c4mcVJp+Rxk47Hbf8ns/xKP+KvKEek9n+JR/xPjHnCLSVXJBfCp8INqrxSkbzCeCitU9CT0qs+auIA8YX/K5AN6uSf8AaPPUS1H4d5NOyFOlrTgls6nnC0ohqM9GHTOQBjyEN/zaSPur5DwjzkJWadXv9CJkEe8tIP5fnBpIep7Ho8vp7JF6JnZBV/SDIF0qYeXjHl6lfjP6PnEgkm6YNxEPSROc9IV9I8rCQt94gR+kr/49Pz+DR5zaJUxAc3HEVHHLjBLMSpLn1xg0o1Ys1ujvVfSUrCQG2r8hEf8A1JmYSUj/ACPlHnQStgdYh7qXvc2cJaFh+ub2pnlD0YE5/Y9DT9Ik/wDtobJz+8DmdPLQW6iBwJ8Y8/SlRvWql7m7OIzEGg1lVrfD0Yhqex3szpraST7g3JJ71QGZ0wtRvUE5MhI5uY4pKQcVczd6pDewGs1bq1N+V8Gkh6jOrPSe0m+d2J8oDM6Sz2/nNu1fJ45yVJSR7vDP0ac4U2zjWCQA4v2nKDShfAasqNib0inG+eRuPlAjp2ZV56v1Krw4RnS5INwHJt/rIEwNMsFX4AWfPb3xSw4eCXiSLqtKmv2qiDg5v3PAZlvf76jvcwJKalJ+6SLr2x8eUNMYkavupxzOcVlQs7HNtBu1uUDVPF+qeTQ8sVatfRiamLNUJvJxJ8MIdJCtgvbfhMOZ34TzhyGNLjc59bIZR1jS4XnM7IYrY6Zijcnt8ISpqhh25/tEze+CncbcoE+saXCr7dkIe46JimoB6MSM0j4e3NoUy9zi4O8N3xBYctgL8nyGcMNwgUr8Irc0ETrY9gECILPinuMTlFRDgtzhBZOxTdb8wNN8W5MzWWScCokMxbV95hvjDs83VV3x0NhUHc1BS1z0N7bWrEzVDw5WZS3KXOyvBIjc0iNdAFKmnjtjOtsvqgOG1jUVe67cGHCL9tmOlNDTAAE5P62RL6H5M+bNCepKwvUYZEpAqpQUrImvM05dkPMsmqnWSdZOYzPxA1EVVIe8CKVPgXBeUhJpqpH5aHm/fEZayg6oU7HHLOA2dThsnHlErceqCPvU4j5NCropva0TtS2A1KA1cQKzzEBVC6sCRjsrE7OHSUcRv9VirNTR8qw0uhN9mp7z61b2oBcMxFEiLkkBu0d7RXmSmMTEqQpU+rGou+UWrGE6uqQ41lEEXjq0HPuiKpICTqsNX31k4l6AHH1jBbGnq3G+j34QpNUEeTNE8AAB9Zm6o8b4RSpQDhgLk5b9sPLlk4XYbosql0dSnOSioE4XNHS0QkUpy6gipIfjthFBHWJrt8BBpyapIxTmMzjhdA5gAwAfFjXcXrDTE+dwEwkKIGBfDG47YNLcB3xe/LvgloYzVHNhgLgBS6IqW2XEOe+sF7BW4p6iFnVDPUZJBrCSlhfx8szE7QkpWQQXAALC5kiEpYI91VXD0Pa2ULofYyknWU5xNBi9fGEZObjIY8E5bTCUs6xLZY5ADPZEVEp/YPvNO2AAMwArrikG/HgIKkJIv5VPIUEAmpch2okeeETU7X035boolEZoFKfeOODYwVLNcG2PTwHbAFvQGtTt2QRauW6CgQ1oA6uFTyaCAgevO48IFMuTvJu3CJe0Dfv4wh9jTWbD3sHyuviSCAMPXrIQOY/b3Q+s2Y4nzh0F7jzrjvTsa8Z4xIJyFNxHnEVlxXEjDKEC1/h5UgAIsioYe6cG3ROQsN8wPGAzFUO7vMFlpIDaxhDMyeljGloqb9w8OVYzlJctdfE5JJUlswKer4uStHGLp2bM2SNVGYLdgJ7xyi2EnWICgGU1Q73luy6AGamYigZjXLDlsizOSApes+rV2vG2uVYzPwaa8EZq9gC/vfCsNh864RmAXjc1HcecWZk7Vo+szMdhu9bIhLnNMcAHYz+9W47X5RSVITA2b3lDcfAwaYhwxzcd3iIuTZpUa0YZV9bIWGfDbshZh5dqKIQUkFiz47dhbGJqsKlAsDjgeEEtSVqKfeJ3bQ1cIsSUL63VWxIbACm7OsDk1uFdArKlkJcMWyyzBbIQ67LMPuoJxuwFfW6Lfs1fBzPziBdrhXaTy7IjNvsXl2KCeqKh2wOK1XcvGLUgEJrXz2QCyWUsHKaOakJqQwvO+DJUGKWe/EXm7hFSFEGhI+8kMA7gBKgM2dlQGdUhILh6ByQdqQfdLGLJ0eQx9pL2apJHJqbREDZMNYBrr6ZYYQKSE4tgpUwBZJegYKSpiGo7XEPAVy2V1hS/JwDVxc8WfqoA94U2HKuGMRNmDEa/JOX7RVoWVlaXMvJFSb9+YNCNsQL3FmrupswPnFtNjTmrZQY7HhzYUs3Wq1zV8oeZCyMpzF6yipRYku+T3BssodAZ1E3A87hvi6qwpGdaXiF9TFzG+vXDd2yDOh5GUAqlccNp7t8MguWwvet3rCNH+Hg/dpv8ol/DTTq952wZ0GmzMK6ktf3YREknw7mOdY1VWEV6qQ2w8qw6rOBXqDl3k+mgzoNNmPjsFBCvjW9mkGq0bupDfZh3mou/D5Q84snuZZVXYKD1lCqTTGNP2km72vf/APVMIzpP9w8l9jCDN7BkXkz1AlmBoGFOJPbEDLUcDu24xom0SP7izuB8TERapD3zP0j/AGgzPwLKvJTMlVHSWHjEvYKq47RfziybbIymc0wvr0lz9nMO3XHdqwXLwFR8lZNnLh2zNRwx4xYlIW1NUcfkYdWkpQLCUeK23XCGTpOWf6I/WqF6n18/kdx8mVNuHrOIWf3kfmHfChRofBmNaw3q/MP+xjUTjv8AGFCjLPk1Q4IWz7u4eMMq8cO8woUC4K7N3RH8s7/CBWu/nChRi/czt0VDcd0BnYfl8RDwo6R5Q+ivl6xiom88fGHhRojyRLgWHrIwRPh4GGhQ3wR2Wxcnj4RCZf62QoUQi2B9dsTmXiFCiiSUq47/ABMGmXJhQollLgsmLUq7n3QoUQyipO91XHvjF0pcN4hQo64fJnxeDBV7/rKJyIUKNRnfAhd6yhKhQobF0Jd49YQ0KFCYIjCN8KFALolDpvhQoARFUKV4woUMk//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0DB8246-5098-459D-8306-B2E431DEF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52600"/>
            <a:ext cx="2743583" cy="1609950"/>
          </a:xfrm>
          <a:prstGeom prst="rect">
            <a:avLst/>
          </a:prstGeom>
        </p:spPr>
      </p:pic>
      <p:pic>
        <p:nvPicPr>
          <p:cNvPr id="12" name="Picture 11">
            <a:extLst>
              <a:ext uri="{FF2B5EF4-FFF2-40B4-BE49-F238E27FC236}">
                <a16:creationId xmlns:a16="http://schemas.microsoft.com/office/drawing/2014/main" id="{9374B00E-B558-4702-954C-7A42F8093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72000"/>
            <a:ext cx="3314008" cy="1851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0" y="1219200"/>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0"/>
            <a:ext cx="8229600" cy="1200329"/>
          </a:xfrm>
          <a:prstGeom prst="rect">
            <a:avLst/>
          </a:prstGeom>
          <a:noFill/>
        </p:spPr>
        <p:txBody>
          <a:bodyPr wrap="square" rtlCol="0">
            <a:spAutoFit/>
          </a:bodyPr>
          <a:lstStyle/>
          <a:p>
            <a:pPr algn="ctr"/>
            <a:r>
              <a:rPr lang="en-US" sz="7200" dirty="0">
                <a:latin typeface="Engravers MT" panose="02090707080505020304" pitchFamily="18" charset="0"/>
              </a:rPr>
              <a:t>The Times</a:t>
            </a:r>
          </a:p>
        </p:txBody>
      </p:sp>
      <p:sp>
        <p:nvSpPr>
          <p:cNvPr id="7" name="TextBox 6"/>
          <p:cNvSpPr txBox="1"/>
          <p:nvPr/>
        </p:nvSpPr>
        <p:spPr>
          <a:xfrm>
            <a:off x="0" y="1143000"/>
            <a:ext cx="9144000" cy="381000"/>
          </a:xfrm>
          <a:prstGeom prst="rect">
            <a:avLst/>
          </a:prstGeom>
          <a:noFill/>
        </p:spPr>
        <p:txBody>
          <a:bodyPr wrap="square" rtlCol="0">
            <a:spAutoFit/>
          </a:bodyPr>
          <a:lstStyle/>
          <a:p>
            <a:pPr algn="ctr"/>
            <a:r>
              <a:rPr lang="en-US" dirty="0">
                <a:latin typeface="Baskerville Old Face" pitchFamily="18" charset="0"/>
              </a:rPr>
              <a:t>1/4/0034</a:t>
            </a:r>
          </a:p>
        </p:txBody>
      </p:sp>
      <p:sp>
        <p:nvSpPr>
          <p:cNvPr id="8" name="TextBox 7"/>
          <p:cNvSpPr txBox="1"/>
          <p:nvPr/>
        </p:nvSpPr>
        <p:spPr>
          <a:xfrm>
            <a:off x="0" y="1447800"/>
            <a:ext cx="9144000" cy="584775"/>
          </a:xfrm>
          <a:prstGeom prst="rect">
            <a:avLst/>
          </a:prstGeom>
          <a:noFill/>
        </p:spPr>
        <p:txBody>
          <a:bodyPr wrap="square" rtlCol="0">
            <a:spAutoFit/>
          </a:bodyPr>
          <a:lstStyle/>
          <a:p>
            <a:pPr algn="ctr"/>
            <a:r>
              <a:rPr lang="en-US" sz="3200" b="1" i="1" dirty="0">
                <a:latin typeface="Baskerville Old Face" pitchFamily="18" charset="0"/>
              </a:rPr>
              <a:t>Prophecy of Samuel, the Lamanite To Come True</a:t>
            </a:r>
          </a:p>
        </p:txBody>
      </p:sp>
      <p:cxnSp>
        <p:nvCxnSpPr>
          <p:cNvPr id="9" name="Straight Connector 8"/>
          <p:cNvCxnSpPr/>
          <p:nvPr/>
        </p:nvCxnSpPr>
        <p:spPr>
          <a:xfrm>
            <a:off x="0" y="1447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1905000"/>
            <a:ext cx="1905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39000" y="1905000"/>
            <a:ext cx="1905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2057400"/>
            <a:ext cx="1905000" cy="4339650"/>
          </a:xfrm>
          <a:prstGeom prst="rect">
            <a:avLst/>
          </a:prstGeom>
          <a:noFill/>
        </p:spPr>
        <p:txBody>
          <a:bodyPr wrap="square" rtlCol="0">
            <a:spAutoFit/>
          </a:bodyPr>
          <a:lstStyle/>
          <a:p>
            <a:pPr algn="ctr"/>
            <a:r>
              <a:rPr lang="en-US" sz="1600" b="1" dirty="0">
                <a:latin typeface="Baskerville Old Face" pitchFamily="18" charset="0"/>
              </a:rPr>
              <a:t>Man on a Wall</a:t>
            </a:r>
          </a:p>
          <a:p>
            <a:r>
              <a:rPr lang="en-US" sz="1300" dirty="0">
                <a:latin typeface="Baskerville Old Face" pitchFamily="18" charset="0"/>
              </a:rPr>
              <a:t>    39 years ago, Samuel, who was a Lamanite and the first Lamanite prophet to speak on repentance, stood on the wall in Zarahemla and preached to the Nephites and the Lamanites. </a:t>
            </a:r>
          </a:p>
          <a:p>
            <a:r>
              <a:rPr lang="en-US" sz="1300" dirty="0">
                <a:latin typeface="Baskerville Old Face" pitchFamily="18" charset="0"/>
              </a:rPr>
              <a:t>His speech included a prophecy of a day without a night.</a:t>
            </a:r>
          </a:p>
          <a:p>
            <a:r>
              <a:rPr lang="en-US" sz="1300" dirty="0">
                <a:latin typeface="Baskerville Old Face" pitchFamily="18" charset="0"/>
              </a:rPr>
              <a:t>He also prophesied of days of terrible destruction. </a:t>
            </a:r>
          </a:p>
          <a:p>
            <a:r>
              <a:rPr lang="en-US" sz="1300" dirty="0">
                <a:latin typeface="Baskerville Old Face" pitchFamily="18" charset="0"/>
              </a:rPr>
              <a:t>   33 years ago after seeing the sign of the Savior’s birth the Nephites now begin to look for signs that Samuel had said about the Savior’s death.</a:t>
            </a:r>
          </a:p>
        </p:txBody>
      </p:sp>
      <p:sp>
        <p:nvSpPr>
          <p:cNvPr id="14" name="TextBox 13"/>
          <p:cNvSpPr txBox="1"/>
          <p:nvPr/>
        </p:nvSpPr>
        <p:spPr>
          <a:xfrm>
            <a:off x="2057400" y="4724400"/>
            <a:ext cx="5029200" cy="2031325"/>
          </a:xfrm>
          <a:prstGeom prst="rect">
            <a:avLst/>
          </a:prstGeom>
          <a:noFill/>
        </p:spPr>
        <p:txBody>
          <a:bodyPr wrap="square" rtlCol="0">
            <a:spAutoFit/>
          </a:bodyPr>
          <a:lstStyle/>
          <a:p>
            <a:endParaRPr lang="en-US" sz="1400" b="1" dirty="0">
              <a:latin typeface="Baskerville Old Face" pitchFamily="18" charset="0"/>
            </a:endParaRPr>
          </a:p>
          <a:p>
            <a:pPr algn="just"/>
            <a:r>
              <a:rPr lang="en-US" sz="1400" dirty="0">
                <a:latin typeface="Baskerville Old Face" pitchFamily="18" charset="0"/>
              </a:rPr>
              <a:t>Zarahemla, the capital, has caught on fire. The City of Moroni, reporters say, have sunk into the depths of the sea and there are no survivors. The City of </a:t>
            </a:r>
            <a:r>
              <a:rPr lang="en-US" sz="1400" dirty="0" err="1">
                <a:latin typeface="Baskerville Old Face" pitchFamily="18" charset="0"/>
              </a:rPr>
              <a:t>Moronihah</a:t>
            </a:r>
            <a:r>
              <a:rPr lang="en-US" sz="1400" dirty="0">
                <a:latin typeface="Baskerville Old Face" pitchFamily="18" charset="0"/>
              </a:rPr>
              <a:t> has had its earth carried up and has risen into a mountain. There have been reports throughout the land that the land has changed its formation, many cities have sunken and buildings have fallen and the people have been ‘slain’. There have been cases of some individuals who were carried away in the whirlwind. There has been no sign of the people carried away.</a:t>
            </a:r>
          </a:p>
        </p:txBody>
      </p:sp>
      <p:sp>
        <p:nvSpPr>
          <p:cNvPr id="15" name="TextBox 14"/>
          <p:cNvSpPr txBox="1"/>
          <p:nvPr/>
        </p:nvSpPr>
        <p:spPr>
          <a:xfrm>
            <a:off x="2590800" y="4572000"/>
            <a:ext cx="4038600" cy="461665"/>
          </a:xfrm>
          <a:prstGeom prst="rect">
            <a:avLst/>
          </a:prstGeom>
          <a:noFill/>
        </p:spPr>
        <p:txBody>
          <a:bodyPr wrap="square" rtlCol="0">
            <a:spAutoFit/>
          </a:bodyPr>
          <a:lstStyle/>
          <a:p>
            <a:pPr algn="ctr"/>
            <a:r>
              <a:rPr lang="en-US" sz="2400" b="1" dirty="0">
                <a:latin typeface="Baskerville Old Face" pitchFamily="18" charset="0"/>
              </a:rPr>
              <a:t>Major Cities Destroyed</a:t>
            </a:r>
          </a:p>
        </p:txBody>
      </p:sp>
      <p:sp>
        <p:nvSpPr>
          <p:cNvPr id="16" name="TextBox 15"/>
          <p:cNvSpPr txBox="1"/>
          <p:nvPr/>
        </p:nvSpPr>
        <p:spPr>
          <a:xfrm>
            <a:off x="8153400" y="914400"/>
            <a:ext cx="990600" cy="307777"/>
          </a:xfrm>
          <a:prstGeom prst="rect">
            <a:avLst/>
          </a:prstGeom>
          <a:noFill/>
        </p:spPr>
        <p:txBody>
          <a:bodyPr wrap="square" rtlCol="0">
            <a:spAutoFit/>
          </a:bodyPr>
          <a:lstStyle/>
          <a:p>
            <a:pPr algn="r"/>
            <a:r>
              <a:rPr lang="en-US" sz="1400" b="1" dirty="0">
                <a:latin typeface="Baskerville Old Face" pitchFamily="18" charset="0"/>
              </a:rPr>
              <a:t>Page 1</a:t>
            </a:r>
            <a:endParaRPr lang="en-US" sz="1400" dirty="0">
              <a:latin typeface="Baskerville Old Face" pitchFamily="18" charset="0"/>
            </a:endParaRPr>
          </a:p>
        </p:txBody>
      </p:sp>
      <p:sp>
        <p:nvSpPr>
          <p:cNvPr id="17" name="TextBox 16"/>
          <p:cNvSpPr txBox="1"/>
          <p:nvPr/>
        </p:nvSpPr>
        <p:spPr>
          <a:xfrm>
            <a:off x="7185212" y="1860176"/>
            <a:ext cx="1905000" cy="584775"/>
          </a:xfrm>
          <a:prstGeom prst="rect">
            <a:avLst/>
          </a:prstGeom>
          <a:noFill/>
        </p:spPr>
        <p:txBody>
          <a:bodyPr wrap="square" rtlCol="0">
            <a:spAutoFit/>
          </a:bodyPr>
          <a:lstStyle/>
          <a:p>
            <a:pPr algn="ctr"/>
            <a:r>
              <a:rPr lang="en-US" sz="1600" b="1" dirty="0">
                <a:latin typeface="Baskerville Old Face" pitchFamily="18" charset="0"/>
              </a:rPr>
              <a:t>The Great Storm lasting 3 hours</a:t>
            </a:r>
          </a:p>
        </p:txBody>
      </p:sp>
      <p:sp>
        <p:nvSpPr>
          <p:cNvPr id="18" name="TextBox 17"/>
          <p:cNvSpPr txBox="1"/>
          <p:nvPr/>
        </p:nvSpPr>
        <p:spPr>
          <a:xfrm>
            <a:off x="7239000" y="2362200"/>
            <a:ext cx="1905000" cy="2693045"/>
          </a:xfrm>
          <a:prstGeom prst="rect">
            <a:avLst/>
          </a:prstGeom>
          <a:noFill/>
        </p:spPr>
        <p:txBody>
          <a:bodyPr wrap="square" rtlCol="0">
            <a:spAutoFit/>
          </a:bodyPr>
          <a:lstStyle/>
          <a:p>
            <a:r>
              <a:rPr lang="en-US" sz="1300" dirty="0">
                <a:latin typeface="Baskerville Old Face" pitchFamily="18" charset="0"/>
              </a:rPr>
              <a:t>Terrible tempest crossed over the land today. Lasting three hours. </a:t>
            </a:r>
          </a:p>
          <a:p>
            <a:r>
              <a:rPr lang="en-US" sz="1300" dirty="0">
                <a:latin typeface="Baskerville Old Face" pitchFamily="18" charset="0"/>
              </a:rPr>
              <a:t>Reports of thunders, lightnings, earthquakes, and whirlwinds have destroyed much of the land southward and more so in the north. </a:t>
            </a:r>
          </a:p>
          <a:p>
            <a:r>
              <a:rPr lang="en-US" sz="1300" dirty="0">
                <a:latin typeface="Baskerville Old Face" pitchFamily="18" charset="0"/>
              </a:rPr>
              <a:t>Many people of both the Nephite and Lamanite nations have died. Many people have gone missing.  </a:t>
            </a:r>
          </a:p>
        </p:txBody>
      </p:sp>
      <p:sp>
        <p:nvSpPr>
          <p:cNvPr id="10" name="Rectangle 9"/>
          <p:cNvSpPr/>
          <p:nvPr/>
        </p:nvSpPr>
        <p:spPr>
          <a:xfrm>
            <a:off x="1905000" y="1905000"/>
            <a:ext cx="53340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2743200" y="1905000"/>
            <a:ext cx="3810000" cy="369332"/>
          </a:xfrm>
          <a:prstGeom prst="rect">
            <a:avLst/>
          </a:prstGeom>
          <a:noFill/>
        </p:spPr>
        <p:txBody>
          <a:bodyPr wrap="square" rtlCol="0">
            <a:spAutoFit/>
          </a:bodyPr>
          <a:lstStyle/>
          <a:p>
            <a:pPr algn="ctr"/>
            <a:r>
              <a:rPr lang="en-US" b="1" dirty="0">
                <a:latin typeface="Baskerville Old Face" pitchFamily="18" charset="0"/>
              </a:rPr>
              <a:t>Destruction Leaves Many Dead</a:t>
            </a:r>
          </a:p>
        </p:txBody>
      </p:sp>
      <p:sp>
        <p:nvSpPr>
          <p:cNvPr id="127" name="TextBox 126"/>
          <p:cNvSpPr txBox="1"/>
          <p:nvPr/>
        </p:nvSpPr>
        <p:spPr>
          <a:xfrm>
            <a:off x="0" y="914400"/>
            <a:ext cx="3276600" cy="276999"/>
          </a:xfrm>
          <a:prstGeom prst="rect">
            <a:avLst/>
          </a:prstGeom>
          <a:noFill/>
        </p:spPr>
        <p:txBody>
          <a:bodyPr wrap="square" rtlCol="0">
            <a:spAutoFit/>
          </a:bodyPr>
          <a:lstStyle/>
          <a:p>
            <a:r>
              <a:rPr lang="en-US" sz="1200" dirty="0"/>
              <a:t>3 Nephi 8:1-10</a:t>
            </a:r>
          </a:p>
        </p:txBody>
      </p:sp>
      <p:pic>
        <p:nvPicPr>
          <p:cNvPr id="3" name="Picture 2">
            <a:extLst>
              <a:ext uri="{FF2B5EF4-FFF2-40B4-BE49-F238E27FC236}">
                <a16:creationId xmlns:a16="http://schemas.microsoft.com/office/drawing/2014/main" id="{BB554619-3AEE-433B-97D5-4AB850518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86000"/>
            <a:ext cx="1752600" cy="2142827"/>
          </a:xfrm>
          <a:prstGeom prst="rect">
            <a:avLst/>
          </a:prstGeom>
        </p:spPr>
      </p:pic>
      <p:pic>
        <p:nvPicPr>
          <p:cNvPr id="20" name="Picture 19">
            <a:extLst>
              <a:ext uri="{FF2B5EF4-FFF2-40B4-BE49-F238E27FC236}">
                <a16:creationId xmlns:a16="http://schemas.microsoft.com/office/drawing/2014/main" id="{27BEC5E7-E1C1-4245-B976-AC007BA9B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514600"/>
            <a:ext cx="2819400" cy="1962150"/>
          </a:xfrm>
          <a:prstGeom prst="rect">
            <a:avLst/>
          </a:prstGeom>
        </p:spPr>
      </p:pic>
      <p:pic>
        <p:nvPicPr>
          <p:cNvPr id="22" name="Picture 21">
            <a:extLst>
              <a:ext uri="{FF2B5EF4-FFF2-40B4-BE49-F238E27FC236}">
                <a16:creationId xmlns:a16="http://schemas.microsoft.com/office/drawing/2014/main" id="{3590E1AE-51B5-46E0-8E68-DA4B3112A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5021325"/>
            <a:ext cx="1406290" cy="18070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304800"/>
            <a:ext cx="9144000" cy="584775"/>
          </a:xfrm>
          <a:prstGeom prst="rect">
            <a:avLst/>
          </a:prstGeom>
          <a:noFill/>
        </p:spPr>
        <p:txBody>
          <a:bodyPr wrap="square" rtlCol="0">
            <a:spAutoFit/>
          </a:bodyPr>
          <a:lstStyle/>
          <a:p>
            <a:pPr algn="ctr"/>
            <a:r>
              <a:rPr lang="en-US" sz="3200" b="1" i="1" dirty="0">
                <a:latin typeface="Baskerville Old Face" pitchFamily="18" charset="0"/>
              </a:rPr>
              <a:t>Across the World</a:t>
            </a:r>
          </a:p>
        </p:txBody>
      </p:sp>
      <p:cxnSp>
        <p:nvCxnSpPr>
          <p:cNvPr id="9" name="Straight Connector 8"/>
          <p:cNvCxnSpPr/>
          <p:nvPr/>
        </p:nvCxnSpPr>
        <p:spPr>
          <a:xfrm>
            <a:off x="0" y="381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381000"/>
            <a:ext cx="1905000" cy="297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39000" y="381000"/>
            <a:ext cx="1905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381000"/>
            <a:ext cx="1905000" cy="830997"/>
          </a:xfrm>
          <a:prstGeom prst="rect">
            <a:avLst/>
          </a:prstGeom>
          <a:noFill/>
        </p:spPr>
        <p:txBody>
          <a:bodyPr wrap="square" rtlCol="0">
            <a:spAutoFit/>
          </a:bodyPr>
          <a:lstStyle/>
          <a:p>
            <a:pPr algn="ctr"/>
            <a:r>
              <a:rPr lang="en-US" sz="1600" b="1" dirty="0">
                <a:latin typeface="Baskerville Old Face" pitchFamily="18" charset="0"/>
              </a:rPr>
              <a:t>The Day in Which the Light Did Shine</a:t>
            </a:r>
          </a:p>
          <a:p>
            <a:endParaRPr lang="en-US" sz="1600" dirty="0">
              <a:latin typeface="Baskerville Old Face" pitchFamily="18" charset="0"/>
            </a:endParaRPr>
          </a:p>
        </p:txBody>
      </p:sp>
      <p:sp>
        <p:nvSpPr>
          <p:cNvPr id="15" name="TextBox 14"/>
          <p:cNvSpPr txBox="1"/>
          <p:nvPr/>
        </p:nvSpPr>
        <p:spPr>
          <a:xfrm>
            <a:off x="0" y="3352800"/>
            <a:ext cx="1905000" cy="923330"/>
          </a:xfrm>
          <a:prstGeom prst="rect">
            <a:avLst/>
          </a:prstGeom>
          <a:noFill/>
        </p:spPr>
        <p:txBody>
          <a:bodyPr wrap="square" rtlCol="0">
            <a:spAutoFit/>
          </a:bodyPr>
          <a:lstStyle/>
          <a:p>
            <a:pPr algn="ctr"/>
            <a:r>
              <a:rPr lang="en-US" b="1" dirty="0">
                <a:latin typeface="Baskerville Old Face" pitchFamily="18" charset="0"/>
              </a:rPr>
              <a:t>Darkness Upon the Face of the Land</a:t>
            </a:r>
          </a:p>
        </p:txBody>
      </p:sp>
      <p:sp>
        <p:nvSpPr>
          <p:cNvPr id="16" name="TextBox 15"/>
          <p:cNvSpPr txBox="1"/>
          <p:nvPr/>
        </p:nvSpPr>
        <p:spPr>
          <a:xfrm>
            <a:off x="8153400" y="0"/>
            <a:ext cx="990600" cy="307777"/>
          </a:xfrm>
          <a:prstGeom prst="rect">
            <a:avLst/>
          </a:prstGeom>
          <a:noFill/>
        </p:spPr>
        <p:txBody>
          <a:bodyPr wrap="square" rtlCol="0">
            <a:spAutoFit/>
          </a:bodyPr>
          <a:lstStyle/>
          <a:p>
            <a:pPr algn="r"/>
            <a:r>
              <a:rPr lang="en-US" sz="1400" b="1" dirty="0">
                <a:latin typeface="Baskerville Old Face" pitchFamily="18" charset="0"/>
              </a:rPr>
              <a:t>Page 2</a:t>
            </a:r>
            <a:endParaRPr lang="en-US" sz="1400" dirty="0">
              <a:latin typeface="Baskerville Old Face" pitchFamily="18" charset="0"/>
            </a:endParaRPr>
          </a:p>
        </p:txBody>
      </p:sp>
      <p:sp>
        <p:nvSpPr>
          <p:cNvPr id="17" name="TextBox 16"/>
          <p:cNvSpPr txBox="1"/>
          <p:nvPr/>
        </p:nvSpPr>
        <p:spPr>
          <a:xfrm>
            <a:off x="7239000" y="381000"/>
            <a:ext cx="1905000" cy="707886"/>
          </a:xfrm>
          <a:prstGeom prst="rect">
            <a:avLst/>
          </a:prstGeom>
          <a:noFill/>
        </p:spPr>
        <p:txBody>
          <a:bodyPr wrap="square" rtlCol="0">
            <a:spAutoFit/>
          </a:bodyPr>
          <a:lstStyle/>
          <a:p>
            <a:pPr algn="ctr"/>
            <a:r>
              <a:rPr lang="en-US" sz="2000" b="1" dirty="0">
                <a:latin typeface="Baskerville Old Face" pitchFamily="18" charset="0"/>
              </a:rPr>
              <a:t>The Voice From Above</a:t>
            </a:r>
          </a:p>
        </p:txBody>
      </p:sp>
      <p:sp>
        <p:nvSpPr>
          <p:cNvPr id="18" name="TextBox 17"/>
          <p:cNvSpPr txBox="1"/>
          <p:nvPr/>
        </p:nvSpPr>
        <p:spPr>
          <a:xfrm>
            <a:off x="7239000" y="1219200"/>
            <a:ext cx="1905000" cy="5632311"/>
          </a:xfrm>
          <a:prstGeom prst="rect">
            <a:avLst/>
          </a:prstGeom>
          <a:noFill/>
        </p:spPr>
        <p:txBody>
          <a:bodyPr wrap="square" rtlCol="0">
            <a:spAutoFit/>
          </a:bodyPr>
          <a:lstStyle/>
          <a:p>
            <a:pPr algn="just"/>
            <a:r>
              <a:rPr lang="en-US" sz="1200" dirty="0">
                <a:latin typeface="Baskerville Old Face" pitchFamily="18" charset="0"/>
              </a:rPr>
              <a:t>“</a:t>
            </a:r>
            <a:r>
              <a:rPr lang="en-US" sz="1200" dirty="0" err="1">
                <a:latin typeface="Baskerville Old Face" pitchFamily="18" charset="0"/>
              </a:rPr>
              <a:t>Wo</a:t>
            </a:r>
            <a:r>
              <a:rPr lang="en-US" sz="1200" dirty="0">
                <a:latin typeface="Baskerville Old Face" pitchFamily="18" charset="0"/>
              </a:rPr>
              <a:t>, </a:t>
            </a:r>
            <a:r>
              <a:rPr lang="en-US" sz="1200" dirty="0" err="1">
                <a:latin typeface="Baskerville Old Face" pitchFamily="18" charset="0"/>
              </a:rPr>
              <a:t>wo</a:t>
            </a:r>
            <a:r>
              <a:rPr lang="en-US" sz="1200" dirty="0">
                <a:latin typeface="Baskerville Old Face" pitchFamily="18" charset="0"/>
              </a:rPr>
              <a:t>, </a:t>
            </a:r>
            <a:r>
              <a:rPr lang="en-US" sz="1200" dirty="0" err="1">
                <a:latin typeface="Baskerville Old Face" pitchFamily="18" charset="0"/>
              </a:rPr>
              <a:t>wo</a:t>
            </a:r>
            <a:r>
              <a:rPr lang="en-US" sz="1200" dirty="0">
                <a:latin typeface="Baskerville Old Face" pitchFamily="18" charset="0"/>
              </a:rPr>
              <a:t>” is heard from a voice. The voice is asking the people to repent.</a:t>
            </a:r>
          </a:p>
          <a:p>
            <a:pPr algn="just"/>
            <a:r>
              <a:rPr lang="en-US" sz="1200" dirty="0">
                <a:latin typeface="Baskerville Old Face" pitchFamily="18" charset="0"/>
              </a:rPr>
              <a:t>The voice announces He has destroyed Zarahemla by fire, caused the city of Moroni to be sunk in the sea, and the death of those that lived there, the city of </a:t>
            </a:r>
            <a:r>
              <a:rPr lang="en-US" sz="1200" dirty="0" err="1">
                <a:latin typeface="Baskerville Old Face" pitchFamily="18" charset="0"/>
              </a:rPr>
              <a:t>Moronihah</a:t>
            </a:r>
            <a:r>
              <a:rPr lang="en-US" sz="1200" dirty="0">
                <a:latin typeface="Baskerville Old Face" pitchFamily="18" charset="0"/>
              </a:rPr>
              <a:t> He has covered with earth, and other cities that have been destroyed, including:</a:t>
            </a:r>
          </a:p>
          <a:p>
            <a:pPr algn="just"/>
            <a:r>
              <a:rPr lang="en-US" sz="1200" dirty="0" err="1">
                <a:latin typeface="Baskerville Old Face" pitchFamily="18" charset="0"/>
              </a:rPr>
              <a:t>Gilgal</a:t>
            </a:r>
            <a:endParaRPr lang="en-US" sz="1200" dirty="0">
              <a:latin typeface="Baskerville Old Face" pitchFamily="18" charset="0"/>
            </a:endParaRPr>
          </a:p>
          <a:p>
            <a:pPr algn="just"/>
            <a:r>
              <a:rPr lang="en-US" sz="1200" dirty="0" err="1">
                <a:latin typeface="Baskerville Old Face" pitchFamily="18" charset="0"/>
              </a:rPr>
              <a:t>Onihah</a:t>
            </a:r>
            <a:endParaRPr lang="en-US" sz="1200" dirty="0">
              <a:latin typeface="Baskerville Old Face" pitchFamily="18" charset="0"/>
            </a:endParaRPr>
          </a:p>
          <a:p>
            <a:pPr algn="just"/>
            <a:r>
              <a:rPr lang="en-US" sz="1200" dirty="0" err="1">
                <a:latin typeface="Baskerville Old Face" pitchFamily="18" charset="0"/>
              </a:rPr>
              <a:t>Mocum</a:t>
            </a:r>
            <a:endParaRPr lang="en-US" sz="1200" dirty="0">
              <a:latin typeface="Baskerville Old Face" pitchFamily="18" charset="0"/>
            </a:endParaRPr>
          </a:p>
          <a:p>
            <a:pPr algn="just"/>
            <a:r>
              <a:rPr lang="en-US" sz="1200" dirty="0">
                <a:latin typeface="Baskerville Old Face" pitchFamily="18" charset="0"/>
              </a:rPr>
              <a:t>Jerusalem</a:t>
            </a:r>
          </a:p>
          <a:p>
            <a:pPr algn="just"/>
            <a:r>
              <a:rPr lang="en-US" sz="1200" dirty="0" err="1">
                <a:latin typeface="Baskerville Old Face" pitchFamily="18" charset="0"/>
              </a:rPr>
              <a:t>Gadiandi</a:t>
            </a:r>
            <a:endParaRPr lang="en-US" sz="1200" dirty="0">
              <a:latin typeface="Baskerville Old Face" pitchFamily="18" charset="0"/>
            </a:endParaRPr>
          </a:p>
          <a:p>
            <a:pPr algn="just"/>
            <a:r>
              <a:rPr lang="en-US" sz="1200" dirty="0" err="1">
                <a:latin typeface="Baskerville Old Face" pitchFamily="18" charset="0"/>
              </a:rPr>
              <a:t>Gadiomnah</a:t>
            </a:r>
            <a:endParaRPr lang="en-US" sz="1200" dirty="0">
              <a:latin typeface="Baskerville Old Face" pitchFamily="18" charset="0"/>
            </a:endParaRPr>
          </a:p>
          <a:p>
            <a:pPr algn="just"/>
            <a:r>
              <a:rPr lang="en-US" sz="1200" dirty="0">
                <a:latin typeface="Baskerville Old Face" pitchFamily="18" charset="0"/>
              </a:rPr>
              <a:t>Jacob</a:t>
            </a:r>
          </a:p>
          <a:p>
            <a:pPr algn="just"/>
            <a:r>
              <a:rPr lang="en-US" sz="1200" dirty="0" err="1">
                <a:latin typeface="Baskerville Old Face" pitchFamily="18" charset="0"/>
              </a:rPr>
              <a:t>Gimgimno</a:t>
            </a:r>
            <a:endParaRPr lang="en-US" sz="1200" dirty="0">
              <a:latin typeface="Baskerville Old Face" pitchFamily="18" charset="0"/>
            </a:endParaRPr>
          </a:p>
          <a:p>
            <a:pPr algn="just"/>
            <a:r>
              <a:rPr lang="en-US" sz="1200" dirty="0" err="1">
                <a:latin typeface="Baskerville Old Face" pitchFamily="18" charset="0"/>
              </a:rPr>
              <a:t>Jacobugath</a:t>
            </a:r>
            <a:endParaRPr lang="en-US" sz="1200" dirty="0">
              <a:latin typeface="Baskerville Old Face" pitchFamily="18" charset="0"/>
            </a:endParaRPr>
          </a:p>
          <a:p>
            <a:pPr algn="just"/>
            <a:r>
              <a:rPr lang="en-US" sz="1200" dirty="0">
                <a:latin typeface="Baskerville Old Face" pitchFamily="18" charset="0"/>
              </a:rPr>
              <a:t>Laman</a:t>
            </a:r>
          </a:p>
          <a:p>
            <a:pPr algn="just"/>
            <a:r>
              <a:rPr lang="en-US" sz="1200" dirty="0">
                <a:latin typeface="Baskerville Old Face" pitchFamily="18" charset="0"/>
              </a:rPr>
              <a:t>Josh</a:t>
            </a:r>
          </a:p>
          <a:p>
            <a:pPr algn="just"/>
            <a:r>
              <a:rPr lang="en-US" sz="1200" dirty="0">
                <a:latin typeface="Baskerville Old Face" pitchFamily="18" charset="0"/>
              </a:rPr>
              <a:t>Gad</a:t>
            </a:r>
          </a:p>
          <a:p>
            <a:pPr algn="just"/>
            <a:r>
              <a:rPr lang="en-US" sz="1200" dirty="0">
                <a:latin typeface="Baskerville Old Face" pitchFamily="18" charset="0"/>
              </a:rPr>
              <a:t> and </a:t>
            </a:r>
            <a:r>
              <a:rPr lang="en-US" sz="1200" dirty="0" err="1">
                <a:latin typeface="Baskerville Old Face" pitchFamily="18" charset="0"/>
              </a:rPr>
              <a:t>Kishkumen</a:t>
            </a:r>
            <a:r>
              <a:rPr lang="en-US" sz="1200" dirty="0">
                <a:latin typeface="Baskerville Old Face" pitchFamily="18" charset="0"/>
              </a:rPr>
              <a:t>.</a:t>
            </a:r>
          </a:p>
          <a:p>
            <a:pPr algn="just"/>
            <a:r>
              <a:rPr lang="en-US" sz="1200" dirty="0">
                <a:latin typeface="Baskerville Old Face" pitchFamily="18" charset="0"/>
              </a:rPr>
              <a:t>The Voice announces that He is Jesus Christ, the Son of God, the creator of all things on earth and heaven. </a:t>
            </a:r>
          </a:p>
        </p:txBody>
      </p:sp>
      <p:sp>
        <p:nvSpPr>
          <p:cNvPr id="10" name="Rectangle 9"/>
          <p:cNvSpPr/>
          <p:nvPr/>
        </p:nvSpPr>
        <p:spPr>
          <a:xfrm>
            <a:off x="1905000" y="838200"/>
            <a:ext cx="53340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0" y="914400"/>
            <a:ext cx="1905000" cy="2308324"/>
          </a:xfrm>
          <a:prstGeom prst="rect">
            <a:avLst/>
          </a:prstGeom>
          <a:noFill/>
        </p:spPr>
        <p:txBody>
          <a:bodyPr wrap="square" rtlCol="0">
            <a:spAutoFit/>
          </a:bodyPr>
          <a:lstStyle/>
          <a:p>
            <a:pPr algn="just"/>
            <a:r>
              <a:rPr lang="en-US" sz="1200" dirty="0">
                <a:latin typeface="Baskerville Old Face" pitchFamily="18" charset="0"/>
              </a:rPr>
              <a:t>Jesus, son of Mary, was born 34 years ago. When there was no darkness for a night. Many prophets of the Old Testament prophesied of His birth and many prophets testified of His upcoming birth in the Book of Mormon, including Lehi, Nephi, King Benjamin, Samuel, the Lamanite, and many more. </a:t>
            </a:r>
          </a:p>
        </p:txBody>
      </p:sp>
      <p:sp>
        <p:nvSpPr>
          <p:cNvPr id="124" name="TextBox 123"/>
          <p:cNvSpPr txBox="1"/>
          <p:nvPr/>
        </p:nvSpPr>
        <p:spPr>
          <a:xfrm>
            <a:off x="1981200" y="838200"/>
            <a:ext cx="5029200" cy="4524315"/>
          </a:xfrm>
          <a:prstGeom prst="rect">
            <a:avLst/>
          </a:prstGeom>
          <a:noFill/>
        </p:spPr>
        <p:txBody>
          <a:bodyPr wrap="square" rtlCol="0">
            <a:spAutoFit/>
          </a:bodyPr>
          <a:lstStyle/>
          <a:p>
            <a:pPr algn="just"/>
            <a:r>
              <a:rPr lang="en-US" sz="1200" dirty="0"/>
              <a:t>The </a:t>
            </a:r>
            <a:r>
              <a:rPr lang="en-US" sz="1200" b="1" dirty="0"/>
              <a:t>crucifixion of Jesus</a:t>
            </a:r>
            <a:r>
              <a:rPr lang="en-US" sz="1200" dirty="0"/>
              <a:t> occurred during the 1st century AD. Jesus, whom Christians believe to be the Son of God as well as the Messiah, was arrested, tried, and sentenced by Pontius Pilate to be scourged, and finally crucified. </a:t>
            </a:r>
          </a:p>
          <a:p>
            <a:pPr algn="just"/>
            <a:r>
              <a:rPr lang="en-US" sz="1200" dirty="0"/>
              <a:t>Once at Golgotha, Jesus was offered wine mixed with gall to drink. Matthew's and Mark's Gospels record that he refused this. He was then crucified and hung between two convicted thieves. According to Mark's Gospel, he endured the torment of crucifixion for some six hours from the third hour, at approximately 9 am, until his death at the ninth hour, corresponding to about 3 pm.</a:t>
            </a:r>
            <a:r>
              <a:rPr lang="en-US" sz="1200" baseline="30000" dirty="0"/>
              <a:t>[</a:t>
            </a:r>
            <a:r>
              <a:rPr lang="en-US" sz="1200" dirty="0"/>
              <a:t>The soldiers affixed a sign above his head stating "Jesus of Nazareth, King of the Jews" in three languages, divided his garments and cast lots for his seamless robe. The Roman soldiers did not break Jesus' legs, as they did to the other two men crucified (breaking the legs hastened the crucifixion process), as Jesus was dead already. Each gospel has its own account of Jesus' last words, seven statements altogether. In the Synoptic Gospels, various supernatural events accompany the crucifixion, including darkness, an earthquake, and (in Matthew) the resurrection of saints. Following Jesus' death, his body was removed from the cross by Joseph of </a:t>
            </a:r>
            <a:r>
              <a:rPr lang="en-US" sz="1200" dirty="0" err="1"/>
              <a:t>Arimathea</a:t>
            </a:r>
            <a:r>
              <a:rPr lang="en-US" sz="1200" dirty="0"/>
              <a:t> and buried in a rock-hewn tomb, with Nicodemus assisting. According to the Gospels, Jesus then rose from the dead two days later ("the third day"). </a:t>
            </a:r>
          </a:p>
          <a:p>
            <a:pPr algn="just"/>
            <a:r>
              <a:rPr lang="en-US" sz="1000" dirty="0"/>
              <a:t>--Wikipedia</a:t>
            </a:r>
          </a:p>
          <a:p>
            <a:pPr algn="just"/>
            <a:r>
              <a:rPr lang="en-US" sz="1200" dirty="0">
                <a:latin typeface="Baskerville Old Face" pitchFamily="18" charset="0"/>
              </a:rPr>
              <a:t>According to author Moroni, of the Book of Mormon, after Christ ascended from the earth, leaving his apostles behind, he visited the Lamanites and the Nephites, descendant of the Israelite Nation. </a:t>
            </a:r>
          </a:p>
        </p:txBody>
      </p:sp>
      <p:sp>
        <p:nvSpPr>
          <p:cNvPr id="125" name="Rectangle 124"/>
          <p:cNvSpPr/>
          <p:nvPr/>
        </p:nvSpPr>
        <p:spPr>
          <a:xfrm>
            <a:off x="0" y="3352800"/>
            <a:ext cx="1905000" cy="350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0" y="4191000"/>
            <a:ext cx="1905000" cy="2677656"/>
          </a:xfrm>
          <a:prstGeom prst="rect">
            <a:avLst/>
          </a:prstGeom>
          <a:noFill/>
        </p:spPr>
        <p:txBody>
          <a:bodyPr wrap="square" rtlCol="0">
            <a:spAutoFit/>
          </a:bodyPr>
          <a:lstStyle/>
          <a:p>
            <a:pPr algn="just"/>
            <a:r>
              <a:rPr lang="en-US" sz="1200" dirty="0">
                <a:latin typeface="Baskerville Old Face" pitchFamily="18" charset="0"/>
              </a:rPr>
              <a:t>According to the Book of Mormon author, darkness covered the whole earth. For three days Jesus hung on the cross. This was one of the signs spoken of by Samuel, the Lamanite. Torches, candles, or fire could be kindled, nor stars in the sky would shine. The people who survived the devastation mourned for their salvation and their loss in darkness.</a:t>
            </a:r>
            <a:endParaRPr lang="en-US" sz="1200" dirty="0">
              <a:solidFill>
                <a:srgbClr val="FF0000"/>
              </a:solidFill>
              <a:latin typeface="Baskerville Old Face" pitchFamily="18" charset="0"/>
            </a:endParaRPr>
          </a:p>
        </p:txBody>
      </p:sp>
      <p:sp>
        <p:nvSpPr>
          <p:cNvPr id="127" name="TextBox 126"/>
          <p:cNvSpPr txBox="1"/>
          <p:nvPr/>
        </p:nvSpPr>
        <p:spPr>
          <a:xfrm>
            <a:off x="1905000" y="5562600"/>
            <a:ext cx="5334000" cy="400110"/>
          </a:xfrm>
          <a:prstGeom prst="rect">
            <a:avLst/>
          </a:prstGeom>
          <a:noFill/>
        </p:spPr>
        <p:txBody>
          <a:bodyPr wrap="square" rtlCol="0">
            <a:spAutoFit/>
          </a:bodyPr>
          <a:lstStyle/>
          <a:p>
            <a:pPr algn="ctr"/>
            <a:r>
              <a:rPr lang="en-US" sz="2000" b="1" dirty="0">
                <a:latin typeface="Baskerville Old Face" pitchFamily="18" charset="0"/>
              </a:rPr>
              <a:t>Those Who Survived</a:t>
            </a:r>
          </a:p>
        </p:txBody>
      </p:sp>
      <p:sp>
        <p:nvSpPr>
          <p:cNvPr id="128" name="TextBox 127"/>
          <p:cNvSpPr txBox="1"/>
          <p:nvPr/>
        </p:nvSpPr>
        <p:spPr>
          <a:xfrm>
            <a:off x="1905000" y="5867400"/>
            <a:ext cx="5257800" cy="954107"/>
          </a:xfrm>
          <a:prstGeom prst="rect">
            <a:avLst/>
          </a:prstGeom>
          <a:noFill/>
        </p:spPr>
        <p:txBody>
          <a:bodyPr wrap="square" rtlCol="0">
            <a:spAutoFit/>
          </a:bodyPr>
          <a:lstStyle/>
          <a:p>
            <a:pPr algn="just"/>
            <a:r>
              <a:rPr lang="en-US" sz="1400" dirty="0">
                <a:latin typeface="Baskerville Old Face" pitchFamily="18" charset="0"/>
              </a:rPr>
              <a:t>“O all ye that are spared because ye were more righteous that they, will ye not now return unto me, and repent of your sins, and be converted, that I may heal you?” These are the words of the Lord, Jesus Christ</a:t>
            </a:r>
          </a:p>
          <a:p>
            <a:pPr algn="just"/>
            <a:r>
              <a:rPr lang="en-US" sz="1400" dirty="0">
                <a:latin typeface="Baskerville Old Face" pitchFamily="18" charset="0"/>
              </a:rPr>
              <a:t>3 Nephi 9:13</a:t>
            </a:r>
          </a:p>
        </p:txBody>
      </p:sp>
      <p:pic>
        <p:nvPicPr>
          <p:cNvPr id="5" name="Picture 4">
            <a:extLst>
              <a:ext uri="{FF2B5EF4-FFF2-40B4-BE49-F238E27FC236}">
                <a16:creationId xmlns:a16="http://schemas.microsoft.com/office/drawing/2014/main" id="{2EF7C533-C5B1-4273-86BC-558F252986B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77200" y="3657600"/>
            <a:ext cx="995363" cy="1676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88668"/>
            <a:ext cx="3276600" cy="369332"/>
          </a:xfrm>
          <a:prstGeom prst="rect">
            <a:avLst/>
          </a:prstGeom>
          <a:noFill/>
        </p:spPr>
        <p:txBody>
          <a:bodyPr wrap="square" rtlCol="0">
            <a:spAutoFit/>
          </a:bodyPr>
          <a:lstStyle/>
          <a:p>
            <a:r>
              <a:rPr lang="en-US" dirty="0">
                <a:solidFill>
                  <a:schemeClr val="bg1"/>
                </a:solidFill>
              </a:rPr>
              <a:t>3 Nephi 8:5</a:t>
            </a:r>
          </a:p>
        </p:txBody>
      </p:sp>
      <p:sp>
        <p:nvSpPr>
          <p:cNvPr id="6" name="TextBox 5"/>
          <p:cNvSpPr txBox="1"/>
          <p:nvPr/>
        </p:nvSpPr>
        <p:spPr>
          <a:xfrm>
            <a:off x="152400" y="0"/>
            <a:ext cx="8839200" cy="769441"/>
          </a:xfrm>
          <a:prstGeom prst="rect">
            <a:avLst/>
          </a:prstGeom>
          <a:noFill/>
        </p:spPr>
        <p:txBody>
          <a:bodyPr wrap="square" rtlCol="0">
            <a:spAutoFit/>
          </a:bodyPr>
          <a:lstStyle/>
          <a:p>
            <a:pPr algn="ctr"/>
            <a:r>
              <a:rPr lang="en-US" sz="4400" dirty="0">
                <a:solidFill>
                  <a:schemeClr val="bg1"/>
                </a:solidFill>
                <a:latin typeface="Algerian" pitchFamily="82" charset="0"/>
              </a:rPr>
              <a:t>The Cities Destroyed</a:t>
            </a:r>
          </a:p>
        </p:txBody>
      </p:sp>
      <p:graphicFrame>
        <p:nvGraphicFramePr>
          <p:cNvPr id="15" name="Table 14"/>
          <p:cNvGraphicFramePr>
            <a:graphicFrameLocks noGrp="1"/>
          </p:cNvGraphicFramePr>
          <p:nvPr/>
        </p:nvGraphicFramePr>
        <p:xfrm>
          <a:off x="0" y="0"/>
          <a:ext cx="9143999" cy="6949440"/>
        </p:xfrm>
        <a:graphic>
          <a:graphicData uri="http://schemas.openxmlformats.org/drawingml/2006/table">
            <a:tbl>
              <a:tblPr firstRow="1" bandRow="1">
                <a:tableStyleId>{8A107856-5554-42FB-B03E-39F5DBC370BA}</a:tableStyleId>
              </a:tblPr>
              <a:tblGrid>
                <a:gridCol w="2305878">
                  <a:extLst>
                    <a:ext uri="{9D8B030D-6E8A-4147-A177-3AD203B41FA5}">
                      <a16:colId xmlns:a16="http://schemas.microsoft.com/office/drawing/2014/main" val="20000"/>
                    </a:ext>
                  </a:extLst>
                </a:gridCol>
                <a:gridCol w="2703443">
                  <a:extLst>
                    <a:ext uri="{9D8B030D-6E8A-4147-A177-3AD203B41FA5}">
                      <a16:colId xmlns:a16="http://schemas.microsoft.com/office/drawing/2014/main" val="20001"/>
                    </a:ext>
                  </a:extLst>
                </a:gridCol>
                <a:gridCol w="4134678">
                  <a:extLst>
                    <a:ext uri="{9D8B030D-6E8A-4147-A177-3AD203B41FA5}">
                      <a16:colId xmlns:a16="http://schemas.microsoft.com/office/drawing/2014/main" val="20002"/>
                    </a:ext>
                  </a:extLst>
                </a:gridCol>
              </a:tblGrid>
              <a:tr h="704850">
                <a:tc>
                  <a:txBody>
                    <a:bodyPr/>
                    <a:lstStyle/>
                    <a:p>
                      <a:pPr algn="ctr"/>
                      <a:r>
                        <a:rPr lang="en-US" dirty="0"/>
                        <a:t>Cities that were destroyed</a:t>
                      </a:r>
                    </a:p>
                  </a:txBody>
                  <a:tcPr/>
                </a:tc>
                <a:tc>
                  <a:txBody>
                    <a:bodyPr/>
                    <a:lstStyle/>
                    <a:p>
                      <a:pPr algn="ctr"/>
                      <a:r>
                        <a:rPr lang="en-US" dirty="0"/>
                        <a:t>How destroyed</a:t>
                      </a:r>
                    </a:p>
                  </a:txBody>
                  <a:tcPr/>
                </a:tc>
                <a:tc>
                  <a:txBody>
                    <a:bodyPr/>
                    <a:lstStyle/>
                    <a:p>
                      <a:pPr algn="ctr"/>
                      <a:r>
                        <a:rPr lang="en-US" dirty="0"/>
                        <a:t>The reason for them being destroyed</a:t>
                      </a:r>
                    </a:p>
                  </a:txBody>
                  <a:tcPr/>
                </a:tc>
                <a:extLst>
                  <a:ext uri="{0D108BD9-81ED-4DB2-BD59-A6C34878D82A}">
                    <a16:rowId xmlns:a16="http://schemas.microsoft.com/office/drawing/2014/main" val="10000"/>
                  </a:ext>
                </a:extLst>
              </a:tr>
              <a:tr h="514350">
                <a:tc>
                  <a:txBody>
                    <a:bodyPr/>
                    <a:lstStyle/>
                    <a:p>
                      <a:r>
                        <a:rPr lang="en-US" dirty="0"/>
                        <a:t>Zarahemla</a:t>
                      </a:r>
                      <a:endParaRPr lang="en-US" dirty="0">
                        <a:solidFill>
                          <a:schemeClr val="tx1"/>
                        </a:solidFill>
                      </a:endParaRPr>
                    </a:p>
                  </a:txBody>
                  <a:tcPr/>
                </a:tc>
                <a:tc>
                  <a:txBody>
                    <a:bodyPr/>
                    <a:lstStyle/>
                    <a:p>
                      <a:r>
                        <a:rPr lang="en-US" dirty="0"/>
                        <a:t>By fire</a:t>
                      </a:r>
                    </a:p>
                  </a:txBody>
                  <a:tcPr/>
                </a:tc>
                <a:tc>
                  <a:txBody>
                    <a:bodyPr/>
                    <a:lstStyle/>
                    <a:p>
                      <a:r>
                        <a:rPr lang="en-US" dirty="0"/>
                        <a:t>Slaying of fair sons and daughters, iniquity and abominations</a:t>
                      </a:r>
                    </a:p>
                  </a:txBody>
                  <a:tcPr/>
                </a:tc>
                <a:extLst>
                  <a:ext uri="{0D108BD9-81ED-4DB2-BD59-A6C34878D82A}">
                    <a16:rowId xmlns:a16="http://schemas.microsoft.com/office/drawing/2014/main" val="10001"/>
                  </a:ext>
                </a:extLst>
              </a:tr>
              <a:tr h="560070">
                <a:tc>
                  <a:txBody>
                    <a:bodyPr/>
                    <a:lstStyle/>
                    <a:p>
                      <a:r>
                        <a:rPr lang="en-US" dirty="0"/>
                        <a:t>Moroni</a:t>
                      </a:r>
                    </a:p>
                  </a:txBody>
                  <a:tcPr/>
                </a:tc>
                <a:tc>
                  <a:txBody>
                    <a:bodyPr/>
                    <a:lstStyle/>
                    <a:p>
                      <a:r>
                        <a:rPr lang="en-US" dirty="0"/>
                        <a:t>Caused to be sunk in the sea</a:t>
                      </a:r>
                    </a:p>
                  </a:txBody>
                  <a:tcPr/>
                </a:tc>
                <a:tc>
                  <a:txBody>
                    <a:bodyPr/>
                    <a:lstStyle/>
                    <a:p>
                      <a:r>
                        <a:rPr lang="en-US" dirty="0"/>
                        <a:t>Slaying</a:t>
                      </a:r>
                      <a:r>
                        <a:rPr lang="en-US" baseline="0" dirty="0"/>
                        <a:t> of fair sons and daughter, iniquity and abominations</a:t>
                      </a:r>
                      <a:endParaRPr lang="en-US" dirty="0"/>
                    </a:p>
                  </a:txBody>
                  <a:tcPr/>
                </a:tc>
                <a:extLst>
                  <a:ext uri="{0D108BD9-81ED-4DB2-BD59-A6C34878D82A}">
                    <a16:rowId xmlns:a16="http://schemas.microsoft.com/office/drawing/2014/main" val="10002"/>
                  </a:ext>
                </a:extLst>
              </a:tr>
              <a:tr h="388620">
                <a:tc>
                  <a:txBody>
                    <a:bodyPr/>
                    <a:lstStyle/>
                    <a:p>
                      <a:r>
                        <a:rPr lang="en-US" dirty="0" err="1"/>
                        <a:t>Moronihah</a:t>
                      </a:r>
                      <a:endParaRPr lang="en-US" dirty="0"/>
                    </a:p>
                  </a:txBody>
                  <a:tcPr/>
                </a:tc>
                <a:tc>
                  <a:txBody>
                    <a:bodyPr/>
                    <a:lstStyle/>
                    <a:p>
                      <a:r>
                        <a:rPr lang="en-US" dirty="0"/>
                        <a:t>Covered with earth</a:t>
                      </a:r>
                    </a:p>
                  </a:txBody>
                  <a:tcPr/>
                </a:tc>
                <a:tc>
                  <a:txBody>
                    <a:bodyPr/>
                    <a:lstStyle/>
                    <a:p>
                      <a:r>
                        <a:rPr lang="en-US" dirty="0"/>
                        <a:t>Wickedness</a:t>
                      </a:r>
                      <a:r>
                        <a:rPr lang="en-US" baseline="0" dirty="0"/>
                        <a:t> and abominations</a:t>
                      </a:r>
                      <a:endParaRPr lang="en-US" dirty="0"/>
                    </a:p>
                  </a:txBody>
                  <a:tcPr/>
                </a:tc>
                <a:extLst>
                  <a:ext uri="{0D108BD9-81ED-4DB2-BD59-A6C34878D82A}">
                    <a16:rowId xmlns:a16="http://schemas.microsoft.com/office/drawing/2014/main" val="10003"/>
                  </a:ext>
                </a:extLst>
              </a:tr>
              <a:tr h="369570">
                <a:tc>
                  <a:txBody>
                    <a:bodyPr/>
                    <a:lstStyle/>
                    <a:p>
                      <a:r>
                        <a:rPr lang="en-US" dirty="0" err="1"/>
                        <a:t>Gilgal</a:t>
                      </a:r>
                      <a:endParaRPr lang="en-US" dirty="0"/>
                    </a:p>
                  </a:txBody>
                  <a:tcPr/>
                </a:tc>
                <a:tc>
                  <a:txBody>
                    <a:bodyPr/>
                    <a:lstStyle/>
                    <a:p>
                      <a:r>
                        <a:rPr lang="en-US" dirty="0"/>
                        <a:t>Sunken</a:t>
                      </a:r>
                      <a:r>
                        <a:rPr lang="en-US" baseline="0" dirty="0"/>
                        <a:t> and buried </a:t>
                      </a:r>
                      <a:endParaRPr lang="en-US" dirty="0"/>
                    </a:p>
                  </a:txBody>
                  <a:tcPr/>
                </a:tc>
                <a:tc>
                  <a:txBody>
                    <a:bodyPr/>
                    <a:lstStyle/>
                    <a:p>
                      <a:r>
                        <a:rPr lang="en-US" dirty="0"/>
                        <a:t>Not mentioned…but probably</a:t>
                      </a:r>
                      <a:r>
                        <a:rPr lang="en-US" baseline="0" dirty="0"/>
                        <a:t> wickedness</a:t>
                      </a:r>
                      <a:endParaRPr lang="en-US" dirty="0"/>
                    </a:p>
                  </a:txBody>
                  <a:tcPr/>
                </a:tc>
                <a:extLst>
                  <a:ext uri="{0D108BD9-81ED-4DB2-BD59-A6C34878D82A}">
                    <a16:rowId xmlns:a16="http://schemas.microsoft.com/office/drawing/2014/main" val="10004"/>
                  </a:ext>
                </a:extLst>
              </a:tr>
              <a:tr h="704850">
                <a:tc>
                  <a:txBody>
                    <a:bodyPr/>
                    <a:lstStyle/>
                    <a:p>
                      <a:r>
                        <a:rPr lang="en-US" dirty="0" err="1"/>
                        <a:t>Onihah</a:t>
                      </a:r>
                      <a:endParaRPr lang="en-US" dirty="0"/>
                    </a:p>
                    <a:p>
                      <a:r>
                        <a:rPr lang="en-US" dirty="0" err="1"/>
                        <a:t>Mocum</a:t>
                      </a:r>
                      <a:endParaRPr lang="en-US" dirty="0"/>
                    </a:p>
                    <a:p>
                      <a:r>
                        <a:rPr lang="en-US" dirty="0"/>
                        <a:t>Jerusalem</a:t>
                      </a:r>
                    </a:p>
                  </a:txBody>
                  <a:tcPr/>
                </a:tc>
                <a:tc>
                  <a:txBody>
                    <a:bodyPr/>
                    <a:lstStyle/>
                    <a:p>
                      <a:r>
                        <a:rPr lang="en-US" dirty="0"/>
                        <a:t>Tsunami—waters</a:t>
                      </a:r>
                    </a:p>
                  </a:txBody>
                  <a:tcPr/>
                </a:tc>
                <a:tc>
                  <a:txBody>
                    <a:bodyPr/>
                    <a:lstStyle/>
                    <a:p>
                      <a:r>
                        <a:rPr lang="en-US" dirty="0"/>
                        <a:t>Wickedness and abominations, slaying of the prophets</a:t>
                      </a:r>
                      <a:r>
                        <a:rPr lang="en-US" baseline="0" dirty="0"/>
                        <a:t> and saints</a:t>
                      </a:r>
                      <a:endParaRPr lang="en-US" dirty="0"/>
                    </a:p>
                  </a:txBody>
                  <a:tcPr/>
                </a:tc>
                <a:extLst>
                  <a:ext uri="{0D108BD9-81ED-4DB2-BD59-A6C34878D82A}">
                    <a16:rowId xmlns:a16="http://schemas.microsoft.com/office/drawing/2014/main" val="10005"/>
                  </a:ext>
                </a:extLst>
              </a:tr>
              <a:tr h="704850">
                <a:tc>
                  <a:txBody>
                    <a:bodyPr/>
                    <a:lstStyle/>
                    <a:p>
                      <a:r>
                        <a:rPr lang="en-US" dirty="0" err="1"/>
                        <a:t>Gadiandi</a:t>
                      </a:r>
                      <a:endParaRPr lang="en-US" dirty="0"/>
                    </a:p>
                    <a:p>
                      <a:r>
                        <a:rPr lang="en-US" dirty="0" err="1"/>
                        <a:t>Gadiomnah</a:t>
                      </a:r>
                      <a:endParaRPr lang="en-US" dirty="0"/>
                    </a:p>
                    <a:p>
                      <a:r>
                        <a:rPr lang="en-US" dirty="0"/>
                        <a:t>Jacob</a:t>
                      </a:r>
                    </a:p>
                    <a:p>
                      <a:r>
                        <a:rPr lang="en-US" dirty="0" err="1"/>
                        <a:t>Gimgimno</a:t>
                      </a:r>
                      <a:endParaRPr lang="en-US" dirty="0"/>
                    </a:p>
                  </a:txBody>
                  <a:tcPr/>
                </a:tc>
                <a:tc>
                  <a:txBody>
                    <a:bodyPr/>
                    <a:lstStyle/>
                    <a:p>
                      <a:r>
                        <a:rPr lang="en-US" dirty="0"/>
                        <a:t>Sunken, and made hills and valley..buried</a:t>
                      </a:r>
                      <a:r>
                        <a:rPr lang="en-US" baseline="0" dirty="0"/>
                        <a:t> in the earth</a:t>
                      </a:r>
                      <a:endParaRPr lang="en-US" dirty="0"/>
                    </a:p>
                  </a:txBody>
                  <a:tcPr/>
                </a:tc>
                <a:tc>
                  <a:txBody>
                    <a:bodyPr/>
                    <a:lstStyle/>
                    <a:p>
                      <a:r>
                        <a:rPr lang="en-US" dirty="0"/>
                        <a:t>Wickedness and abominations, slaying</a:t>
                      </a:r>
                      <a:r>
                        <a:rPr lang="en-US" baseline="0" dirty="0"/>
                        <a:t> of the prophets and saints</a:t>
                      </a:r>
                      <a:endParaRPr lang="en-US" dirty="0"/>
                    </a:p>
                  </a:txBody>
                  <a:tcPr/>
                </a:tc>
                <a:extLst>
                  <a:ext uri="{0D108BD9-81ED-4DB2-BD59-A6C34878D82A}">
                    <a16:rowId xmlns:a16="http://schemas.microsoft.com/office/drawing/2014/main" val="10006"/>
                  </a:ext>
                </a:extLst>
              </a:tr>
              <a:tr h="704850">
                <a:tc>
                  <a:txBody>
                    <a:bodyPr/>
                    <a:lstStyle/>
                    <a:p>
                      <a:r>
                        <a:rPr lang="en-US" dirty="0" err="1"/>
                        <a:t>Jacobugath</a:t>
                      </a:r>
                      <a:r>
                        <a:rPr lang="en-US" dirty="0"/>
                        <a:t>, </a:t>
                      </a:r>
                      <a:r>
                        <a:rPr lang="en-US" dirty="0" err="1"/>
                        <a:t>inhabitated</a:t>
                      </a:r>
                      <a:r>
                        <a:rPr lang="en-US" dirty="0"/>
                        <a:t> by the people of king Jacob</a:t>
                      </a:r>
                    </a:p>
                  </a:txBody>
                  <a:tcPr/>
                </a:tc>
                <a:tc>
                  <a:txBody>
                    <a:bodyPr/>
                    <a:lstStyle/>
                    <a:p>
                      <a:r>
                        <a:rPr lang="en-US" dirty="0"/>
                        <a:t>Burned with fire</a:t>
                      </a:r>
                    </a:p>
                  </a:txBody>
                  <a:tcPr/>
                </a:tc>
                <a:tc>
                  <a:txBody>
                    <a:bodyPr/>
                    <a:lstStyle/>
                    <a:p>
                      <a:r>
                        <a:rPr lang="en-US" dirty="0"/>
                        <a:t>Wickedness, secret murders and combinations…they had destroyed the people and government</a:t>
                      </a:r>
                    </a:p>
                  </a:txBody>
                  <a:tcPr/>
                </a:tc>
                <a:extLst>
                  <a:ext uri="{0D108BD9-81ED-4DB2-BD59-A6C34878D82A}">
                    <a16:rowId xmlns:a16="http://schemas.microsoft.com/office/drawing/2014/main" val="10007"/>
                  </a:ext>
                </a:extLst>
              </a:tr>
              <a:tr h="704850">
                <a:tc>
                  <a:txBody>
                    <a:bodyPr/>
                    <a:lstStyle/>
                    <a:p>
                      <a:r>
                        <a:rPr lang="en-US" dirty="0"/>
                        <a:t>Laman</a:t>
                      </a:r>
                    </a:p>
                    <a:p>
                      <a:r>
                        <a:rPr lang="en-US" dirty="0"/>
                        <a:t>Josh</a:t>
                      </a:r>
                    </a:p>
                    <a:p>
                      <a:r>
                        <a:rPr lang="en-US" dirty="0"/>
                        <a:t>Gad</a:t>
                      </a:r>
                    </a:p>
                    <a:p>
                      <a:r>
                        <a:rPr lang="en-US" dirty="0" err="1"/>
                        <a:t>Kishkumen</a:t>
                      </a:r>
                      <a:endParaRPr lang="en-US" dirty="0"/>
                    </a:p>
                  </a:txBody>
                  <a:tcPr/>
                </a:tc>
                <a:tc>
                  <a:txBody>
                    <a:bodyPr/>
                    <a:lstStyle/>
                    <a:p>
                      <a:r>
                        <a:rPr lang="en-US" dirty="0"/>
                        <a:t>Burned with fire</a:t>
                      </a:r>
                    </a:p>
                  </a:txBody>
                  <a:tcPr/>
                </a:tc>
                <a:tc>
                  <a:txBody>
                    <a:bodyPr/>
                    <a:lstStyle/>
                    <a:p>
                      <a:r>
                        <a:rPr lang="en-US" dirty="0"/>
                        <a:t>Wickedness, casting out prophets, Stoning of prophets</a:t>
                      </a:r>
                    </a:p>
                  </a:txBody>
                  <a:tcPr/>
                </a:tc>
                <a:extLst>
                  <a:ext uri="{0D108BD9-81ED-4DB2-BD59-A6C34878D82A}">
                    <a16:rowId xmlns:a16="http://schemas.microsoft.com/office/drawing/2014/main" val="10008"/>
                  </a:ext>
                </a:extLst>
              </a:tr>
            </a:tbl>
          </a:graphicData>
        </a:graphic>
      </p:graphicFrame>
      <p:sp>
        <p:nvSpPr>
          <p:cNvPr id="16" name="TextBox 15"/>
          <p:cNvSpPr txBox="1"/>
          <p:nvPr/>
        </p:nvSpPr>
        <p:spPr>
          <a:xfrm>
            <a:off x="6096000" y="6488668"/>
            <a:ext cx="3048000" cy="369332"/>
          </a:xfrm>
          <a:prstGeom prst="rect">
            <a:avLst/>
          </a:prstGeom>
          <a:noFill/>
        </p:spPr>
        <p:txBody>
          <a:bodyPr wrap="square" rtlCol="0">
            <a:spAutoFit/>
          </a:bodyPr>
          <a:lstStyle/>
          <a:p>
            <a:r>
              <a:rPr lang="en-US" dirty="0"/>
              <a:t>3 Nephi 9:1-12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9144000" cy="6858000"/>
          </a:xfrm>
          <a:prstGeom prst="rect">
            <a:avLst/>
          </a:prstGeom>
          <a:noFill/>
        </p:spPr>
      </p:pic>
      <p:sp>
        <p:nvSpPr>
          <p:cNvPr id="5" name="TextBox 4"/>
          <p:cNvSpPr txBox="1"/>
          <p:nvPr/>
        </p:nvSpPr>
        <p:spPr>
          <a:xfrm>
            <a:off x="83107" y="6429592"/>
            <a:ext cx="2457450" cy="300082"/>
          </a:xfrm>
          <a:prstGeom prst="rect">
            <a:avLst/>
          </a:prstGeom>
          <a:noFill/>
        </p:spPr>
        <p:txBody>
          <a:bodyPr wrap="square" rtlCol="0">
            <a:spAutoFit/>
          </a:bodyPr>
          <a:lstStyle/>
          <a:p>
            <a:r>
              <a:rPr lang="en-US" sz="1350" dirty="0"/>
              <a:t>3 Nephi 9:15</a:t>
            </a:r>
          </a:p>
        </p:txBody>
      </p:sp>
      <p:sp>
        <p:nvSpPr>
          <p:cNvPr id="6" name="TextBox 5"/>
          <p:cNvSpPr txBox="1"/>
          <p:nvPr/>
        </p:nvSpPr>
        <p:spPr>
          <a:xfrm>
            <a:off x="1436317" y="22091"/>
            <a:ext cx="6629400" cy="600164"/>
          </a:xfrm>
          <a:prstGeom prst="rect">
            <a:avLst/>
          </a:prstGeom>
          <a:noFill/>
        </p:spPr>
        <p:txBody>
          <a:bodyPr wrap="square" rtlCol="0">
            <a:spAutoFit/>
          </a:bodyPr>
          <a:lstStyle/>
          <a:p>
            <a:pPr algn="ctr"/>
            <a:r>
              <a:rPr lang="en-US" sz="3300" dirty="0">
                <a:latin typeface="Algerian" pitchFamily="82" charset="0"/>
              </a:rPr>
              <a:t>I Am</a:t>
            </a:r>
          </a:p>
        </p:txBody>
      </p:sp>
      <p:sp>
        <p:nvSpPr>
          <p:cNvPr id="7" name="Rectangle 6"/>
          <p:cNvSpPr/>
          <p:nvPr/>
        </p:nvSpPr>
        <p:spPr>
          <a:xfrm>
            <a:off x="3894100" y="5072137"/>
            <a:ext cx="2514600" cy="369332"/>
          </a:xfrm>
          <a:prstGeom prst="rect">
            <a:avLst/>
          </a:prstGeom>
        </p:spPr>
        <p:txBody>
          <a:bodyPr wrap="square">
            <a:spAutoFit/>
          </a:bodyPr>
          <a:lstStyle/>
          <a:p>
            <a:pPr fontAlgn="base"/>
            <a:r>
              <a:rPr lang="en-US" dirty="0"/>
              <a:t>To Know…To Do…To Be</a:t>
            </a:r>
          </a:p>
        </p:txBody>
      </p:sp>
      <p:sp>
        <p:nvSpPr>
          <p:cNvPr id="9" name="Rectangle 8"/>
          <p:cNvSpPr/>
          <p:nvPr/>
        </p:nvSpPr>
        <p:spPr>
          <a:xfrm>
            <a:off x="217949" y="1558549"/>
            <a:ext cx="2457450" cy="1338828"/>
          </a:xfrm>
          <a:prstGeom prst="rect">
            <a:avLst/>
          </a:prstGeom>
        </p:spPr>
        <p:txBody>
          <a:bodyPr wrap="square">
            <a:spAutoFit/>
          </a:bodyPr>
          <a:lstStyle/>
          <a:p>
            <a:pPr fontAlgn="base"/>
            <a:r>
              <a:rPr lang="en-US" sz="1350" dirty="0"/>
              <a:t>“And God said unto Moses, I AM THAT I AM: and he said, Thus </a:t>
            </a:r>
            <a:r>
              <a:rPr lang="en-US" sz="1350" dirty="0" err="1"/>
              <a:t>shalt</a:t>
            </a:r>
            <a:r>
              <a:rPr lang="en-US" sz="1350" dirty="0"/>
              <a:t> thou say unto the children of Israel, I AM that sent me unto you.” (Exodus 3:13-14)</a:t>
            </a:r>
          </a:p>
          <a:p>
            <a:pPr fontAlgn="base"/>
            <a:endParaRPr lang="en-US" sz="1350" dirty="0"/>
          </a:p>
        </p:txBody>
      </p:sp>
      <p:sp>
        <p:nvSpPr>
          <p:cNvPr id="13" name="Rectangle 12"/>
          <p:cNvSpPr/>
          <p:nvPr/>
        </p:nvSpPr>
        <p:spPr>
          <a:xfrm>
            <a:off x="3373179" y="5353925"/>
            <a:ext cx="3313373" cy="507831"/>
          </a:xfrm>
          <a:prstGeom prst="rect">
            <a:avLst/>
          </a:prstGeom>
        </p:spPr>
        <p:txBody>
          <a:bodyPr wrap="square">
            <a:spAutoFit/>
          </a:bodyPr>
          <a:lstStyle/>
          <a:p>
            <a:pPr fontAlgn="base"/>
            <a:r>
              <a:rPr lang="en-US" sz="1350" dirty="0"/>
              <a:t>“If I am to become Christlike, I must be lifted to fully accept Christ’s name, “I Am.” </a:t>
            </a:r>
          </a:p>
        </p:txBody>
      </p:sp>
      <p:sp>
        <p:nvSpPr>
          <p:cNvPr id="14" name="Rectangle 13"/>
          <p:cNvSpPr/>
          <p:nvPr/>
        </p:nvSpPr>
        <p:spPr>
          <a:xfrm>
            <a:off x="6474064" y="1558873"/>
            <a:ext cx="2686050" cy="1131079"/>
          </a:xfrm>
          <a:prstGeom prst="rect">
            <a:avLst/>
          </a:prstGeom>
        </p:spPr>
        <p:txBody>
          <a:bodyPr wrap="square">
            <a:spAutoFit/>
          </a:bodyPr>
          <a:lstStyle/>
          <a:p>
            <a:pPr fontAlgn="base"/>
            <a:r>
              <a:rPr lang="en-US" sz="1350" dirty="0"/>
              <a:t>Nephi: “And he said unto me: Behold, the virgin whom thou </a:t>
            </a:r>
            <a:r>
              <a:rPr lang="en-US" sz="1350" dirty="0" err="1"/>
              <a:t>seest</a:t>
            </a:r>
            <a:r>
              <a:rPr lang="en-US" sz="1350" dirty="0"/>
              <a:t> is the mother of the Son of God, after the manner of the flesh.”</a:t>
            </a:r>
          </a:p>
          <a:p>
            <a:pPr fontAlgn="base"/>
            <a:r>
              <a:rPr lang="en-US" sz="1350" dirty="0"/>
              <a:t>1 Nephi 11:18</a:t>
            </a:r>
          </a:p>
        </p:txBody>
      </p:sp>
      <p:sp>
        <p:nvSpPr>
          <p:cNvPr id="15" name="Rectangle 14"/>
          <p:cNvSpPr/>
          <p:nvPr/>
        </p:nvSpPr>
        <p:spPr>
          <a:xfrm>
            <a:off x="83107" y="3480966"/>
            <a:ext cx="3443288" cy="1754326"/>
          </a:xfrm>
          <a:prstGeom prst="rect">
            <a:avLst/>
          </a:prstGeom>
        </p:spPr>
        <p:txBody>
          <a:bodyPr wrap="square">
            <a:spAutoFit/>
          </a:bodyPr>
          <a:lstStyle/>
          <a:p>
            <a:pPr fontAlgn="base"/>
            <a:r>
              <a:rPr lang="en-US" sz="1350" dirty="0"/>
              <a:t>“And because he </a:t>
            </a:r>
            <a:r>
              <a:rPr lang="en-US" sz="1350" dirty="0" err="1"/>
              <a:t>dwelleth</a:t>
            </a:r>
            <a:r>
              <a:rPr lang="en-US" sz="1350" dirty="0"/>
              <a:t> in flesh he shall be called the Son of God, and having subjected the flesh to the will of the Father, being the Father and the Son—</a:t>
            </a:r>
          </a:p>
          <a:p>
            <a:pPr fontAlgn="base"/>
            <a:r>
              <a:rPr lang="en-US" sz="1350" dirty="0"/>
              <a:t>The Father, because he was conceived by the power of God; and the Son, because of the flesh; thus becoming the Father and Son—”</a:t>
            </a:r>
          </a:p>
          <a:p>
            <a:pPr fontAlgn="base"/>
            <a:r>
              <a:rPr lang="en-US" sz="1350" dirty="0"/>
              <a:t>Mosiah 15:2-3</a:t>
            </a:r>
          </a:p>
        </p:txBody>
      </p:sp>
      <p:pic>
        <p:nvPicPr>
          <p:cNvPr id="12" name="Picture 11">
            <a:extLst>
              <a:ext uri="{FF2B5EF4-FFF2-40B4-BE49-F238E27FC236}">
                <a16:creationId xmlns:a16="http://schemas.microsoft.com/office/drawing/2014/main" id="{3BA063AA-865A-94C9-A27C-E35AC482074A}"/>
              </a:ext>
            </a:extLst>
          </p:cNvPr>
          <p:cNvPicPr>
            <a:picLocks noChangeAspect="1"/>
          </p:cNvPicPr>
          <p:nvPr/>
        </p:nvPicPr>
        <p:blipFill>
          <a:blip r:embed="rId3"/>
          <a:stretch>
            <a:fillRect/>
          </a:stretch>
        </p:blipFill>
        <p:spPr>
          <a:xfrm>
            <a:off x="6776405" y="3544369"/>
            <a:ext cx="1868306" cy="2410157"/>
          </a:xfrm>
          <a:prstGeom prst="rect">
            <a:avLst/>
          </a:prstGeom>
        </p:spPr>
      </p:pic>
      <p:pic>
        <p:nvPicPr>
          <p:cNvPr id="2050" name="Picture 2" descr="reload">
            <a:extLst>
              <a:ext uri="{FF2B5EF4-FFF2-40B4-BE49-F238E27FC236}">
                <a16:creationId xmlns:a16="http://schemas.microsoft.com/office/drawing/2014/main" id="{C95662AA-E379-996D-166F-0707E8AE22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5399" y="1439615"/>
            <a:ext cx="1917135" cy="1917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oad">
            <a:extLst>
              <a:ext uri="{FF2B5EF4-FFF2-40B4-BE49-F238E27FC236}">
                <a16:creationId xmlns:a16="http://schemas.microsoft.com/office/drawing/2014/main" id="{D9954990-D8B4-3CEA-D8F7-F838A1F3E5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580" y="1434332"/>
            <a:ext cx="1917135" cy="19171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holding a baby&#10;&#10;Description automatically generated">
            <a:extLst>
              <a:ext uri="{FF2B5EF4-FFF2-40B4-BE49-F238E27FC236}">
                <a16:creationId xmlns:a16="http://schemas.microsoft.com/office/drawing/2014/main" id="{3CBC606F-C2A1-10F5-55A5-847232199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1863" y="3351467"/>
            <a:ext cx="2143125" cy="167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I Created the Heavens and the Earth</a:t>
            </a:r>
          </a:p>
        </p:txBody>
      </p:sp>
      <p:sp>
        <p:nvSpPr>
          <p:cNvPr id="4" name="Rectangle 3"/>
          <p:cNvSpPr/>
          <p:nvPr/>
        </p:nvSpPr>
        <p:spPr>
          <a:xfrm>
            <a:off x="304800" y="1295400"/>
            <a:ext cx="4343400" cy="1569660"/>
          </a:xfrm>
          <a:prstGeom prst="rect">
            <a:avLst/>
          </a:prstGeom>
        </p:spPr>
        <p:txBody>
          <a:bodyPr wrap="square">
            <a:spAutoFit/>
          </a:bodyPr>
          <a:lstStyle/>
          <a:p>
            <a:pPr fontAlgn="base"/>
            <a:r>
              <a:rPr lang="en-US" sz="3200" dirty="0">
                <a:solidFill>
                  <a:schemeClr val="bg1"/>
                </a:solidFill>
              </a:rPr>
              <a:t>And all things that in them are…</a:t>
            </a:r>
          </a:p>
          <a:p>
            <a:pPr fontAlgn="base"/>
            <a:endParaRPr lang="en-US" sz="3200" dirty="0">
              <a:solidFill>
                <a:schemeClr val="bg1"/>
              </a:solidFill>
            </a:endParaRPr>
          </a:p>
        </p:txBody>
      </p:sp>
      <p:sp>
        <p:nvSpPr>
          <p:cNvPr id="5" name="Rectangle 4"/>
          <p:cNvSpPr/>
          <p:nvPr/>
        </p:nvSpPr>
        <p:spPr>
          <a:xfrm>
            <a:off x="304800" y="3124200"/>
            <a:ext cx="4343400" cy="2585323"/>
          </a:xfrm>
          <a:prstGeom prst="rect">
            <a:avLst/>
          </a:prstGeom>
        </p:spPr>
        <p:txBody>
          <a:bodyPr wrap="square">
            <a:spAutoFit/>
          </a:bodyPr>
          <a:lstStyle/>
          <a:p>
            <a:pPr fontAlgn="base"/>
            <a:r>
              <a:rPr lang="en-US" dirty="0">
                <a:solidFill>
                  <a:schemeClr val="bg1"/>
                </a:solidFill>
              </a:rPr>
              <a:t>“Under the direction of his Father, Jesus Christ created this earth. No doubt others helped him, but it was Jesus Christ, our Redeemer, who, under the direction of his Father, came down and organized matter and made this planet, so that it might be inhabited by the children of God.”</a:t>
            </a:r>
          </a:p>
          <a:p>
            <a:pPr fontAlgn="base"/>
            <a:r>
              <a:rPr lang="en-US" dirty="0">
                <a:solidFill>
                  <a:schemeClr val="bg1"/>
                </a:solidFill>
              </a:rPr>
              <a:t>Joseph Fielding Smith</a:t>
            </a:r>
          </a:p>
          <a:p>
            <a:pPr fontAlgn="base"/>
            <a:endParaRPr lang="en-US" dirty="0">
              <a:solidFill>
                <a:schemeClr val="bg1"/>
              </a:solidFill>
            </a:endParaRP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solidFill>
                  <a:schemeClr val="bg1"/>
                </a:solidFill>
              </a:rPr>
              <a:t>3 Nephi 9:15</a:t>
            </a:r>
          </a:p>
        </p:txBody>
      </p:sp>
      <p:pic>
        <p:nvPicPr>
          <p:cNvPr id="8" name="Picture 7">
            <a:extLst>
              <a:ext uri="{FF2B5EF4-FFF2-40B4-BE49-F238E27FC236}">
                <a16:creationId xmlns:a16="http://schemas.microsoft.com/office/drawing/2014/main" id="{37032831-0B08-43A6-974B-D2B584D00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5400"/>
            <a:ext cx="4377193" cy="2743200"/>
          </a:xfrm>
          <a:prstGeom prst="rect">
            <a:avLst/>
          </a:prstGeom>
        </p:spPr>
      </p:pic>
      <p:pic>
        <p:nvPicPr>
          <p:cNvPr id="10" name="Picture 9">
            <a:extLst>
              <a:ext uri="{FF2B5EF4-FFF2-40B4-BE49-F238E27FC236}">
                <a16:creationId xmlns:a16="http://schemas.microsoft.com/office/drawing/2014/main" id="{F917FE03-2680-4AF5-88F2-0E79DF96B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5181600"/>
            <a:ext cx="1018838" cy="1319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2077EF0-7950-4760-9768-758DB7AED9C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3" name="TextBox 2"/>
          <p:cNvSpPr txBox="1"/>
          <p:nvPr/>
        </p:nvSpPr>
        <p:spPr>
          <a:xfrm>
            <a:off x="304800" y="0"/>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Baptized With Fire</a:t>
            </a:r>
          </a:p>
        </p:txBody>
      </p:sp>
      <p:sp>
        <p:nvSpPr>
          <p:cNvPr id="6" name="TextBox 5"/>
          <p:cNvSpPr txBox="1"/>
          <p:nvPr/>
        </p:nvSpPr>
        <p:spPr>
          <a:xfrm>
            <a:off x="36990" y="6522699"/>
            <a:ext cx="3276600" cy="369332"/>
          </a:xfrm>
          <a:prstGeom prst="rect">
            <a:avLst/>
          </a:prstGeom>
          <a:noFill/>
        </p:spPr>
        <p:txBody>
          <a:bodyPr wrap="square" rtlCol="0">
            <a:spAutoFit/>
          </a:bodyPr>
          <a:lstStyle/>
          <a:p>
            <a:r>
              <a:rPr lang="en-US" dirty="0">
                <a:solidFill>
                  <a:schemeClr val="bg1"/>
                </a:solidFill>
              </a:rPr>
              <a:t>3 Nephi 9:20</a:t>
            </a:r>
          </a:p>
        </p:txBody>
      </p:sp>
      <p:grpSp>
        <p:nvGrpSpPr>
          <p:cNvPr id="9" name="Group 3">
            <a:extLst>
              <a:ext uri="{FF2B5EF4-FFF2-40B4-BE49-F238E27FC236}">
                <a16:creationId xmlns:a16="http://schemas.microsoft.com/office/drawing/2014/main" id="{B41D90FA-0DFF-4E9E-8DB7-FA183E360541}"/>
              </a:ext>
            </a:extLst>
          </p:cNvPr>
          <p:cNvGrpSpPr/>
          <p:nvPr/>
        </p:nvGrpSpPr>
        <p:grpSpPr>
          <a:xfrm>
            <a:off x="152400" y="685800"/>
            <a:ext cx="2362199" cy="2655412"/>
            <a:chOff x="71718" y="1105114"/>
            <a:chExt cx="3103947" cy="4587474"/>
          </a:xfrm>
        </p:grpSpPr>
        <p:grpSp>
          <p:nvGrpSpPr>
            <p:cNvPr id="11" name="Group 13">
              <a:extLst>
                <a:ext uri="{FF2B5EF4-FFF2-40B4-BE49-F238E27FC236}">
                  <a16:creationId xmlns:a16="http://schemas.microsoft.com/office/drawing/2014/main" id="{6CD7A4DB-D131-4932-8735-A4E6826718EF}"/>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2BA6E113-0113-4A00-BD48-E35BDFC97DB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8FBC2757-8D43-4312-8048-43D02184474A}"/>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43697120-036E-4844-8E77-9596F56EBD0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7C120AA4-9A58-455A-9C66-05B434E89901}"/>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0E5D546D-B7D7-4DC2-A221-2630CF40125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7B29AC30-BE76-4533-82B8-111EC685B09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4B6782F7-FD14-4073-90E8-BBB8B5E97A6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36EB7F0F-A5B9-461D-9C6C-5FFC5314779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03FF83C5-06CC-4490-991B-616CC7C6DC54}"/>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546C9014-334C-4741-9DF1-22EBBAF9BEB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C120CAF-1C80-4B0A-ACC5-47312A0755D2}"/>
                </a:ext>
              </a:extLst>
            </p:cNvPr>
            <p:cNvSpPr txBox="1"/>
            <p:nvPr/>
          </p:nvSpPr>
          <p:spPr>
            <a:xfrm>
              <a:off x="772609" y="1105114"/>
              <a:ext cx="2403056" cy="4466389"/>
            </a:xfrm>
            <a:prstGeom prst="rect">
              <a:avLst/>
            </a:prstGeom>
            <a:noFill/>
          </p:spPr>
          <p:txBody>
            <a:bodyPr wrap="square" rtlCol="0">
              <a:spAutoFit/>
            </a:bodyPr>
            <a:lstStyle/>
            <a:p>
              <a:pPr algn="ctr"/>
              <a:r>
                <a:rPr lang="en-US" b="1" dirty="0"/>
                <a:t>If we come unto Christ with a broken heart and contrite spirit, He will bless us with the companionship of the Holy Ghost.</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EA4CFFF6-E746-4CF3-9DE2-AE718C95BF43}"/>
              </a:ext>
            </a:extLst>
          </p:cNvPr>
          <p:cNvSpPr/>
          <p:nvPr/>
        </p:nvSpPr>
        <p:spPr>
          <a:xfrm>
            <a:off x="3124200" y="1295400"/>
            <a:ext cx="4572000" cy="1477328"/>
          </a:xfrm>
          <a:prstGeom prst="rect">
            <a:avLst/>
          </a:prstGeom>
        </p:spPr>
        <p:txBody>
          <a:bodyPr>
            <a:spAutoFit/>
          </a:bodyPr>
          <a:lstStyle/>
          <a:p>
            <a:r>
              <a:rPr lang="en-US" dirty="0">
                <a:solidFill>
                  <a:schemeClr val="bg1"/>
                </a:solidFill>
                <a:latin typeface="Open Sans"/>
              </a:rPr>
              <a:t>“You can offer the Lord the gift of your broken, or repentant, heart and your contrite, or obedient, spirit. In reality, it is the gift of yourself—what you are and what you are becoming.</a:t>
            </a:r>
            <a:endParaRPr lang="en-US" dirty="0">
              <a:solidFill>
                <a:schemeClr val="bg1"/>
              </a:solidFill>
            </a:endParaRPr>
          </a:p>
        </p:txBody>
      </p:sp>
      <p:sp>
        <p:nvSpPr>
          <p:cNvPr id="23" name="Rectangle 22">
            <a:extLst>
              <a:ext uri="{FF2B5EF4-FFF2-40B4-BE49-F238E27FC236}">
                <a16:creationId xmlns:a16="http://schemas.microsoft.com/office/drawing/2014/main" id="{926E3D84-328D-4454-9DFF-3314DE1DABFC}"/>
              </a:ext>
            </a:extLst>
          </p:cNvPr>
          <p:cNvSpPr/>
          <p:nvPr/>
        </p:nvSpPr>
        <p:spPr>
          <a:xfrm>
            <a:off x="3581400" y="3429000"/>
            <a:ext cx="4953000" cy="2862322"/>
          </a:xfrm>
          <a:prstGeom prst="rect">
            <a:avLst/>
          </a:prstGeom>
        </p:spPr>
        <p:txBody>
          <a:bodyPr wrap="square">
            <a:spAutoFit/>
          </a:bodyPr>
          <a:lstStyle/>
          <a:p>
            <a:r>
              <a:rPr lang="en-US" dirty="0">
                <a:solidFill>
                  <a:schemeClr val="bg1"/>
                </a:solidFill>
                <a:latin typeface="Open Sans"/>
              </a:rPr>
              <a:t>“Is there something in you or in your life that is impure or unworthy? </a:t>
            </a:r>
          </a:p>
          <a:p>
            <a:endParaRPr lang="en-US" dirty="0">
              <a:solidFill>
                <a:schemeClr val="bg1"/>
              </a:solidFill>
              <a:latin typeface="Open Sans"/>
            </a:endParaRPr>
          </a:p>
          <a:p>
            <a:r>
              <a:rPr lang="en-US" dirty="0">
                <a:solidFill>
                  <a:schemeClr val="bg1"/>
                </a:solidFill>
                <a:latin typeface="Open Sans"/>
              </a:rPr>
              <a:t>When you get rid of it, that is a gift to the Savior. Is there a good habit or quality that is lacking in your life? </a:t>
            </a:r>
          </a:p>
          <a:p>
            <a:endParaRPr lang="en-US" dirty="0">
              <a:solidFill>
                <a:schemeClr val="bg1"/>
              </a:solidFill>
              <a:latin typeface="Open Sans"/>
            </a:endParaRPr>
          </a:p>
          <a:p>
            <a:r>
              <a:rPr lang="en-US" dirty="0">
                <a:solidFill>
                  <a:schemeClr val="bg1"/>
                </a:solidFill>
                <a:latin typeface="Open Sans"/>
              </a:rPr>
              <a:t>When you adopt it and make it part of your character, you are giving a gift to the Lord.” D. Todd Christofferson</a:t>
            </a:r>
            <a:endParaRPr lang="en-US" dirty="0">
              <a:solidFill>
                <a:schemeClr val="bg1"/>
              </a:solidFill>
            </a:endParaRPr>
          </a:p>
        </p:txBody>
      </p:sp>
      <p:pic>
        <p:nvPicPr>
          <p:cNvPr id="25" name="Picture 24">
            <a:extLst>
              <a:ext uri="{FF2B5EF4-FFF2-40B4-BE49-F238E27FC236}">
                <a16:creationId xmlns:a16="http://schemas.microsoft.com/office/drawing/2014/main" id="{C085B178-8C07-4508-AC50-86C297234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152400"/>
            <a:ext cx="830580" cy="1105033"/>
          </a:xfrm>
          <a:prstGeom prst="rect">
            <a:avLst/>
          </a:prstGeom>
        </p:spPr>
      </p:pic>
      <p:pic>
        <p:nvPicPr>
          <p:cNvPr id="29" name="Picture 28">
            <a:extLst>
              <a:ext uri="{FF2B5EF4-FFF2-40B4-BE49-F238E27FC236}">
                <a16:creationId xmlns:a16="http://schemas.microsoft.com/office/drawing/2014/main" id="{86C92CEE-1AAF-4503-9257-5FB87165B914}"/>
              </a:ext>
            </a:extLst>
          </p:cNvPr>
          <p:cNvPicPr>
            <a:picLocks noChangeAspect="1"/>
          </p:cNvPicPr>
          <p:nvPr/>
        </p:nvPicPr>
        <p:blipFill rotWithShape="1">
          <a:blip r:embed="rId5">
            <a:extLst>
              <a:ext uri="{28A0092B-C50C-407E-A947-70E740481C1C}">
                <a14:useLocalDpi xmlns:a14="http://schemas.microsoft.com/office/drawing/2010/main" val="0"/>
              </a:ext>
            </a:extLst>
          </a:blip>
          <a:srcRect l="598" t="1082" r="26106" b="-896"/>
          <a:stretch/>
        </p:blipFill>
        <p:spPr>
          <a:xfrm>
            <a:off x="609600" y="3657600"/>
            <a:ext cx="2511984" cy="2282302"/>
          </a:xfrm>
          <a:prstGeom prst="ellipse">
            <a:avLst/>
          </a:prstGeom>
          <a:ln>
            <a:noFill/>
          </a:ln>
          <a:effectLst>
            <a:softEdge rad="112500"/>
          </a:effectLst>
        </p:spPr>
      </p:pic>
    </p:spTree>
    <p:extLst>
      <p:ext uri="{BB962C8B-B14F-4D97-AF65-F5344CB8AC3E}">
        <p14:creationId xmlns:p14="http://schemas.microsoft.com/office/powerpoint/2010/main" val="1209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par>
                                <p:cTn id="17" presetID="6" presetClass="entr" presetSubtype="32"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4524</Words>
  <Application>Microsoft Office PowerPoint</Application>
  <PresentationFormat>On-screen Show (4:3)</PresentationFormat>
  <Paragraphs>523</Paragraphs>
  <Slides>21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Tempus Sans ITC</vt:lpstr>
      <vt:lpstr>Abadi</vt:lpstr>
      <vt:lpstr>Open Sans</vt:lpstr>
      <vt:lpstr>Engravers MT</vt:lpstr>
      <vt:lpstr>Times New Roman</vt:lpstr>
      <vt:lpstr>Algerian</vt:lpstr>
      <vt:lpstr>Narkisim</vt:lpstr>
      <vt:lpstr>Calibri</vt:lpstr>
      <vt:lpstr>Arial</vt:lpstr>
      <vt:lpstr>Baskerville Old Face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lblau</dc:creator>
  <cp:lastModifiedBy>Brad Blau</cp:lastModifiedBy>
  <cp:revision>15</cp:revision>
  <dcterms:created xsi:type="dcterms:W3CDTF">2014-03-15T12:35:10Z</dcterms:created>
  <dcterms:modified xsi:type="dcterms:W3CDTF">2023-12-23T17:24:13Z</dcterms:modified>
</cp:coreProperties>
</file>