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83" r:id="rId8"/>
    <p:sldId id="263" r:id="rId9"/>
    <p:sldId id="264" r:id="rId10"/>
    <p:sldId id="265" r:id="rId11"/>
    <p:sldId id="266" r:id="rId12"/>
    <p:sldId id="267" r:id="rId13"/>
    <p:sldId id="268" r:id="rId14"/>
    <p:sldId id="269" r:id="rId15"/>
    <p:sldId id="284" r:id="rId16"/>
    <p:sldId id="270" r:id="rId17"/>
    <p:sldId id="271" r:id="rId18"/>
    <p:sldId id="272" r:id="rId19"/>
    <p:sldId id="273" r:id="rId20"/>
    <p:sldId id="274" r:id="rId21"/>
    <p:sldId id="278" r:id="rId22"/>
    <p:sldId id="279" r:id="rId23"/>
    <p:sldId id="275" r:id="rId24"/>
    <p:sldId id="285" r:id="rId25"/>
    <p:sldId id="276" r:id="rId26"/>
    <p:sldId id="277" r:id="rId27"/>
    <p:sldId id="281" r:id="rId28"/>
    <p:sldId id="282" r:id="rId29"/>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pen Sans" panose="020B0606030504020204" pitchFamily="34" charset="0"/>
      <p:regular r:id="rId36"/>
    </p:embeddedFont>
    <p:embeddedFont>
      <p:font typeface="Papyrus" panose="03070502060502030205" pitchFamily="66" charset="0"/>
      <p:regular r:id="rId37"/>
    </p:embeddedFont>
    <p:embeddedFont>
      <p:font typeface="Roboto" panose="02000000000000000000" pitchFamily="2" charset="0"/>
      <p:regular r:id="rId38"/>
    </p:embeddedFont>
    <p:embeddedFont>
      <p:font typeface="Tempus Sans ITC" panose="04020404030D07020202" pitchFamily="82"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110" d="100"/>
          <a:sy n="110" d="100"/>
        </p:scale>
        <p:origin x="5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878C-513C-4614-8354-883211664F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580889-7601-4284-9D65-5304BA955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AD96E3-80BE-49BB-8E2C-782528E09B90}"/>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5" name="Footer Placeholder 4">
            <a:extLst>
              <a:ext uri="{FF2B5EF4-FFF2-40B4-BE49-F238E27FC236}">
                <a16:creationId xmlns:a16="http://schemas.microsoft.com/office/drawing/2014/main" id="{51616D6C-5837-4746-B0A7-C4A532013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EC605-8555-421A-A97A-1BF7A25211F1}"/>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386176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4263-B69E-42A8-AC46-B4BA6C6076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F04FE-94CC-45FF-AC65-42ED98CED6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428BB-A072-4E14-9EE7-08F0B9D34D8F}"/>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5" name="Footer Placeholder 4">
            <a:extLst>
              <a:ext uri="{FF2B5EF4-FFF2-40B4-BE49-F238E27FC236}">
                <a16:creationId xmlns:a16="http://schemas.microsoft.com/office/drawing/2014/main" id="{83709358-06EE-41F7-A06F-9B6AEEF7B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F8F97-9721-4F0D-82DA-76A4BC72F300}"/>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386976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D1489-CB32-4B13-832B-3780BD6BC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F7DF9D-DBE6-4C49-A3C9-E94307AD7A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6B0FF-A732-4214-9EB4-DA60E0F68D09}"/>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5" name="Footer Placeholder 4">
            <a:extLst>
              <a:ext uri="{FF2B5EF4-FFF2-40B4-BE49-F238E27FC236}">
                <a16:creationId xmlns:a16="http://schemas.microsoft.com/office/drawing/2014/main" id="{8EC82A4F-CABD-46FA-BC73-D89C96664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40D6-D203-4F33-82E3-74A012A313B8}"/>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277039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8C9F-994A-40C0-BBC9-6137006B0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37E7E-63A5-4104-832E-0C198B2F72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4D61B-1857-4657-BA0A-17EC87CD993D}"/>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5" name="Footer Placeholder 4">
            <a:extLst>
              <a:ext uri="{FF2B5EF4-FFF2-40B4-BE49-F238E27FC236}">
                <a16:creationId xmlns:a16="http://schemas.microsoft.com/office/drawing/2014/main" id="{E84E6BCE-8BDF-4682-AD05-7851DBE01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388F5-FCB6-4B23-8067-A02FA83EBDCD}"/>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373222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8E30-32B4-4E49-B8A0-605F7F5246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E90D98-2E22-416F-B05D-32E77DD0EC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6CED3D-7650-4F26-9862-DA71B9BACB4B}"/>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5" name="Footer Placeholder 4">
            <a:extLst>
              <a:ext uri="{FF2B5EF4-FFF2-40B4-BE49-F238E27FC236}">
                <a16:creationId xmlns:a16="http://schemas.microsoft.com/office/drawing/2014/main" id="{93477061-E56F-46C0-BEB8-AB9FD9B87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AA64F-D9E0-43A7-9532-ABCB2282CAD5}"/>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407163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47F2-6752-4904-9090-C6C2C7B54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6F34DA-CA17-4660-8F31-A0F26BE85C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7069C-A4BB-44BD-89FE-538AF3C341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EEB58-6CFD-4FF8-9FD9-0A4CC2E1DCBB}"/>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6" name="Footer Placeholder 5">
            <a:extLst>
              <a:ext uri="{FF2B5EF4-FFF2-40B4-BE49-F238E27FC236}">
                <a16:creationId xmlns:a16="http://schemas.microsoft.com/office/drawing/2014/main" id="{473AF5CA-E438-4F34-BC67-E6761AA91F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85A54-B903-45B9-8359-721B470383C2}"/>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12373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35D2-B018-431C-8FB9-E996B50804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FF1DA8-9EFE-426C-B30F-EE6AEEEFF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70F2FC-9350-4324-AE46-6271CDFD22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58A53-5B85-4A4A-8370-990450591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06789F-0272-4AF0-8F56-B7D94AFADE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1F8EC-7765-49E8-AFFC-45075E06AE41}"/>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8" name="Footer Placeholder 7">
            <a:extLst>
              <a:ext uri="{FF2B5EF4-FFF2-40B4-BE49-F238E27FC236}">
                <a16:creationId xmlns:a16="http://schemas.microsoft.com/office/drawing/2014/main" id="{FFFFD901-4D59-42E6-BD20-A5C5638E5B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89BB3C-8DEF-4114-8168-EB535D2F7727}"/>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15445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A1D7-E36A-4508-AE8C-B078F7CB1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39C24B-8FC1-4320-A3BB-C81014C66B96}"/>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4" name="Footer Placeholder 3">
            <a:extLst>
              <a:ext uri="{FF2B5EF4-FFF2-40B4-BE49-F238E27FC236}">
                <a16:creationId xmlns:a16="http://schemas.microsoft.com/office/drawing/2014/main" id="{FA9A6D6E-063C-478D-BFE3-CD3FF4E478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3127F7-808B-49ED-B586-3B0D19B64C9C}"/>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271593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1AFDF8-DCE0-47A5-958E-1065368DC75F}"/>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3" name="Footer Placeholder 2">
            <a:extLst>
              <a:ext uri="{FF2B5EF4-FFF2-40B4-BE49-F238E27FC236}">
                <a16:creationId xmlns:a16="http://schemas.microsoft.com/office/drawing/2014/main" id="{306C8D0F-916F-4BFD-960E-731EFCBB4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A5902E-BEF1-4BF0-8299-381C4F87EC82}"/>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399673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F1583-CA5B-4A9B-AB0A-9719CDE55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D14082-D593-4980-9049-61FD83769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80B848-43D2-4926-AAAC-7D843D024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E5479E-2DDC-48B9-86C8-2A3287F00D94}"/>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6" name="Footer Placeholder 5">
            <a:extLst>
              <a:ext uri="{FF2B5EF4-FFF2-40B4-BE49-F238E27FC236}">
                <a16:creationId xmlns:a16="http://schemas.microsoft.com/office/drawing/2014/main" id="{B50B93CB-AE9A-4369-8C77-A6C8F2BA2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C8018-577E-474A-9618-4AEB74112BF4}"/>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114856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C721-02A3-4036-BAC1-A6E8548BF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E9F051-3364-429D-9FC0-6513F05D07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D9D296-3EE0-4865-98EE-C7445D163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5F5B30-B781-471E-B9B4-3313667E5A3E}"/>
              </a:ext>
            </a:extLst>
          </p:cNvPr>
          <p:cNvSpPr>
            <a:spLocks noGrp="1"/>
          </p:cNvSpPr>
          <p:nvPr>
            <p:ph type="dt" sz="half" idx="10"/>
          </p:nvPr>
        </p:nvSpPr>
        <p:spPr/>
        <p:txBody>
          <a:bodyPr/>
          <a:lstStyle/>
          <a:p>
            <a:fld id="{58A8AED9-E0F5-4191-98A3-A869D7CE2665}" type="datetimeFigureOut">
              <a:rPr lang="en-US" smtClean="0"/>
              <a:t>12/30/2023</a:t>
            </a:fld>
            <a:endParaRPr lang="en-US"/>
          </a:p>
        </p:txBody>
      </p:sp>
      <p:sp>
        <p:nvSpPr>
          <p:cNvPr id="6" name="Footer Placeholder 5">
            <a:extLst>
              <a:ext uri="{FF2B5EF4-FFF2-40B4-BE49-F238E27FC236}">
                <a16:creationId xmlns:a16="http://schemas.microsoft.com/office/drawing/2014/main" id="{16E59D44-68C7-42DD-9061-7AC63ED72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69BD7-0233-4A0E-BC3E-599CCF57A7C9}"/>
              </a:ext>
            </a:extLst>
          </p:cNvPr>
          <p:cNvSpPr>
            <a:spLocks noGrp="1"/>
          </p:cNvSpPr>
          <p:nvPr>
            <p:ph type="sldNum" sz="quarter" idx="12"/>
          </p:nvPr>
        </p:nvSpPr>
        <p:spPr/>
        <p:txBody>
          <a:bodyPr/>
          <a:lstStyle/>
          <a:p>
            <a:fld id="{F5AC9FCB-B5ED-4853-B8D4-54F8B965762E}" type="slidenum">
              <a:rPr lang="en-US" smtClean="0"/>
              <a:t>‹#›</a:t>
            </a:fld>
            <a:endParaRPr lang="en-US"/>
          </a:p>
        </p:txBody>
      </p:sp>
    </p:spTree>
    <p:extLst>
      <p:ext uri="{BB962C8B-B14F-4D97-AF65-F5344CB8AC3E}">
        <p14:creationId xmlns:p14="http://schemas.microsoft.com/office/powerpoint/2010/main" val="313080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FDBF8-07A8-4574-8544-86F9852FB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66333-904F-4867-94F5-729A3DBB2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C615C-CA55-4FEC-B23C-9A66464E7F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8AED9-E0F5-4191-98A3-A869D7CE2665}" type="datetimeFigureOut">
              <a:rPr lang="en-US" smtClean="0"/>
              <a:t>12/30/2023</a:t>
            </a:fld>
            <a:endParaRPr lang="en-US"/>
          </a:p>
        </p:txBody>
      </p:sp>
      <p:sp>
        <p:nvSpPr>
          <p:cNvPr id="5" name="Footer Placeholder 4">
            <a:extLst>
              <a:ext uri="{FF2B5EF4-FFF2-40B4-BE49-F238E27FC236}">
                <a16:creationId xmlns:a16="http://schemas.microsoft.com/office/drawing/2014/main" id="{9DBF3CAF-A3BB-4E16-994D-F61FB3C4B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7F1E96-011B-4AE0-A068-441E12686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C9FCB-B5ED-4853-B8D4-54F8B965762E}" type="slidenum">
              <a:rPr lang="en-US" smtClean="0"/>
              <a:t>‹#›</a:t>
            </a:fld>
            <a:endParaRPr lang="en-US"/>
          </a:p>
        </p:txBody>
      </p:sp>
    </p:spTree>
    <p:extLst>
      <p:ext uri="{BB962C8B-B14F-4D97-AF65-F5344CB8AC3E}">
        <p14:creationId xmlns:p14="http://schemas.microsoft.com/office/powerpoint/2010/main" val="83088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1B9018-FDB8-408C-86FC-51BFB1060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456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EFFC5D-8F5D-4CFA-B731-D0CF6DFB6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Can I Afford to Pay My Tithing?</a:t>
            </a:r>
          </a:p>
        </p:txBody>
      </p:sp>
      <p:sp>
        <p:nvSpPr>
          <p:cNvPr id="8" name="TextBox 7"/>
          <p:cNvSpPr txBox="1"/>
          <p:nvPr/>
        </p:nvSpPr>
        <p:spPr>
          <a:xfrm>
            <a:off x="125506" y="6488668"/>
            <a:ext cx="2362200" cy="369332"/>
          </a:xfrm>
          <a:prstGeom prst="rect">
            <a:avLst/>
          </a:prstGeom>
          <a:noFill/>
        </p:spPr>
        <p:txBody>
          <a:bodyPr wrap="square" rtlCol="0">
            <a:spAutoFit/>
          </a:bodyPr>
          <a:lstStyle/>
          <a:p>
            <a:r>
              <a:rPr lang="en-US" dirty="0">
                <a:solidFill>
                  <a:schemeClr val="bg2"/>
                </a:solidFill>
              </a:rPr>
              <a:t>3 Nephi 24:8-12</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5181600" y="4495800"/>
            <a:ext cx="5029200" cy="1631216"/>
          </a:xfrm>
          <a:prstGeom prst="rect">
            <a:avLst/>
          </a:prstGeom>
        </p:spPr>
        <p:txBody>
          <a:bodyPr wrap="square">
            <a:spAutoFit/>
          </a:bodyPr>
          <a:lstStyle/>
          <a:p>
            <a:pPr fontAlgn="base"/>
            <a:r>
              <a:rPr lang="en-US" sz="2800" dirty="0">
                <a:solidFill>
                  <a:schemeClr val="bg2"/>
                </a:solidFill>
              </a:rPr>
              <a:t>“We </a:t>
            </a:r>
            <a:r>
              <a:rPr lang="en-US" sz="2800" i="1" dirty="0">
                <a:solidFill>
                  <a:schemeClr val="bg2"/>
                </a:solidFill>
              </a:rPr>
              <a:t>can</a:t>
            </a:r>
            <a:r>
              <a:rPr lang="en-US" sz="2800" dirty="0">
                <a:solidFill>
                  <a:schemeClr val="bg2"/>
                </a:solidFill>
              </a:rPr>
              <a:t> pay our tithing. This is not so much a matter of money as it is a matter of faith” </a:t>
            </a:r>
          </a:p>
          <a:p>
            <a:pPr fontAlgn="base"/>
            <a:r>
              <a:rPr lang="en-US" sz="1600" dirty="0">
                <a:solidFill>
                  <a:schemeClr val="bg2"/>
                </a:solidFill>
              </a:rPr>
              <a:t>President Gordon B. Hinckley</a:t>
            </a:r>
          </a:p>
        </p:txBody>
      </p:sp>
      <p:sp>
        <p:nvSpPr>
          <p:cNvPr id="23" name="Rectangle 22"/>
          <p:cNvSpPr/>
          <p:nvPr/>
        </p:nvSpPr>
        <p:spPr>
          <a:xfrm>
            <a:off x="1752600" y="914400"/>
            <a:ext cx="4572000" cy="2862322"/>
          </a:xfrm>
          <a:prstGeom prst="rect">
            <a:avLst/>
          </a:prstGeom>
        </p:spPr>
        <p:txBody>
          <a:bodyPr>
            <a:spAutoFit/>
          </a:bodyPr>
          <a:lstStyle/>
          <a:p>
            <a:pPr fontAlgn="base"/>
            <a:r>
              <a:rPr lang="en-US" dirty="0">
                <a:solidFill>
                  <a:schemeClr val="bg2"/>
                </a:solidFill>
              </a:rPr>
              <a:t>“And there came a certain poor widow, and she threw in two mites, which make a farthing.</a:t>
            </a:r>
          </a:p>
          <a:p>
            <a:pPr fontAlgn="base"/>
            <a:r>
              <a:rPr lang="en-US" dirty="0">
                <a:solidFill>
                  <a:schemeClr val="bg2"/>
                </a:solidFill>
              </a:rPr>
              <a:t>“And he called unto him his disciples, and </a:t>
            </a:r>
            <a:r>
              <a:rPr lang="en-US" dirty="0" err="1">
                <a:solidFill>
                  <a:schemeClr val="bg2"/>
                </a:solidFill>
              </a:rPr>
              <a:t>saith</a:t>
            </a:r>
            <a:r>
              <a:rPr lang="en-US" dirty="0">
                <a:solidFill>
                  <a:schemeClr val="bg2"/>
                </a:solidFill>
              </a:rPr>
              <a:t> unto them, Verily I say unto you, That this poor widow hath cast more in, than all they which have cast into the treasury:</a:t>
            </a:r>
          </a:p>
          <a:p>
            <a:pPr fontAlgn="base"/>
            <a:r>
              <a:rPr lang="en-US" dirty="0">
                <a:solidFill>
                  <a:schemeClr val="bg2"/>
                </a:solidFill>
              </a:rPr>
              <a:t>“For all they did cast in of their abundance; but she of her want did cast in all that she had, even all her living”</a:t>
            </a:r>
          </a:p>
          <a:p>
            <a:pPr fontAlgn="base"/>
            <a:r>
              <a:rPr lang="en-US" dirty="0">
                <a:solidFill>
                  <a:schemeClr val="bg2"/>
                </a:solidFill>
              </a:rPr>
              <a:t> (Mark 12:41–44).</a:t>
            </a:r>
          </a:p>
        </p:txBody>
      </p:sp>
      <p:pic>
        <p:nvPicPr>
          <p:cNvPr id="3" name="Picture 2">
            <a:extLst>
              <a:ext uri="{FF2B5EF4-FFF2-40B4-BE49-F238E27FC236}">
                <a16:creationId xmlns:a16="http://schemas.microsoft.com/office/drawing/2014/main" id="{CA302925-0972-4043-B62F-AAB4AFAEA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80" y="4034677"/>
            <a:ext cx="2795977" cy="2231651"/>
          </a:xfrm>
          <a:prstGeom prst="rect">
            <a:avLst/>
          </a:prstGeom>
        </p:spPr>
      </p:pic>
      <p:pic>
        <p:nvPicPr>
          <p:cNvPr id="6" name="Picture 5">
            <a:extLst>
              <a:ext uri="{FF2B5EF4-FFF2-40B4-BE49-F238E27FC236}">
                <a16:creationId xmlns:a16="http://schemas.microsoft.com/office/drawing/2014/main" id="{CE8BCFCF-1AC8-4A76-A7EB-3C4CC21E4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126" y="1216800"/>
            <a:ext cx="3935598" cy="2826282"/>
          </a:xfrm>
          <a:prstGeom prst="rect">
            <a:avLst/>
          </a:prstGeom>
        </p:spPr>
      </p:pic>
      <p:pic>
        <p:nvPicPr>
          <p:cNvPr id="4" name="Picture 3">
            <a:extLst>
              <a:ext uri="{FF2B5EF4-FFF2-40B4-BE49-F238E27FC236}">
                <a16:creationId xmlns:a16="http://schemas.microsoft.com/office/drawing/2014/main" id="{700236AF-547F-4C7C-82ED-963962AD3F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2870" y="4636433"/>
            <a:ext cx="1004607" cy="1252658"/>
          </a:xfrm>
          <a:prstGeom prst="rect">
            <a:avLst/>
          </a:prstGeom>
        </p:spPr>
      </p:pic>
    </p:spTree>
    <p:extLst>
      <p:ext uri="{BB962C8B-B14F-4D97-AF65-F5344CB8AC3E}">
        <p14:creationId xmlns:p14="http://schemas.microsoft.com/office/powerpoint/2010/main" val="114076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43B756-84DC-42E6-8BB2-2B89EECD0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Where Does My Tithing Go?</a:t>
            </a:r>
          </a:p>
        </p:txBody>
      </p:sp>
      <p:sp>
        <p:nvSpPr>
          <p:cNvPr id="8" name="TextBox 7"/>
          <p:cNvSpPr txBox="1"/>
          <p:nvPr/>
        </p:nvSpPr>
        <p:spPr>
          <a:xfrm>
            <a:off x="0" y="6488668"/>
            <a:ext cx="2362200" cy="369332"/>
          </a:xfrm>
          <a:prstGeom prst="rect">
            <a:avLst/>
          </a:prstGeom>
          <a:noFill/>
        </p:spPr>
        <p:txBody>
          <a:bodyPr wrap="square" rtlCol="0">
            <a:spAutoFit/>
          </a:bodyPr>
          <a:lstStyle/>
          <a:p>
            <a:r>
              <a:rPr lang="en-US" dirty="0">
                <a:solidFill>
                  <a:schemeClr val="bg2"/>
                </a:solidFill>
              </a:rPr>
              <a:t>3 Nephi 24:8-12</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1021976" y="914401"/>
            <a:ext cx="4540624" cy="2800767"/>
          </a:xfrm>
          <a:prstGeom prst="rect">
            <a:avLst/>
          </a:prstGeom>
        </p:spPr>
        <p:txBody>
          <a:bodyPr wrap="square">
            <a:spAutoFit/>
          </a:bodyPr>
          <a:lstStyle/>
          <a:p>
            <a:r>
              <a:rPr lang="en-US" dirty="0">
                <a:solidFill>
                  <a:schemeClr val="bg2"/>
                </a:solidFill>
              </a:rPr>
              <a:t>“These sacred funds are used in a rapidly growing church to spiritually bless individuals and families by constructing and maintaining temples and houses of worship, supporting missionary work, translating and publishing scriptures, fostering family history research, funding schools and religious education, and accomplishing many other Church purposes as directed by the Lord’s ordained servants.”</a:t>
            </a:r>
          </a:p>
          <a:p>
            <a:r>
              <a:rPr lang="en-US" sz="1400" dirty="0">
                <a:solidFill>
                  <a:schemeClr val="bg2"/>
                </a:solidFill>
              </a:rPr>
              <a:t>Elder David A. </a:t>
            </a:r>
            <a:r>
              <a:rPr lang="en-US" sz="1400" dirty="0" err="1">
                <a:solidFill>
                  <a:schemeClr val="bg2"/>
                </a:solidFill>
              </a:rPr>
              <a:t>Bednar</a:t>
            </a:r>
            <a:endParaRPr lang="en-US" sz="1400" dirty="0">
              <a:solidFill>
                <a:schemeClr val="bg2"/>
              </a:solidFill>
            </a:endParaRPr>
          </a:p>
        </p:txBody>
      </p:sp>
      <p:pic>
        <p:nvPicPr>
          <p:cNvPr id="3" name="Picture 2">
            <a:extLst>
              <a:ext uri="{FF2B5EF4-FFF2-40B4-BE49-F238E27FC236}">
                <a16:creationId xmlns:a16="http://schemas.microsoft.com/office/drawing/2014/main" id="{8988D11B-839B-479E-8B8C-1DA10AA4F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104" y="726141"/>
            <a:ext cx="7024564" cy="5907741"/>
          </a:xfrm>
          <a:prstGeom prst="rect">
            <a:avLst/>
          </a:prstGeom>
        </p:spPr>
      </p:pic>
      <p:pic>
        <p:nvPicPr>
          <p:cNvPr id="4" name="Picture 3">
            <a:extLst>
              <a:ext uri="{FF2B5EF4-FFF2-40B4-BE49-F238E27FC236}">
                <a16:creationId xmlns:a16="http://schemas.microsoft.com/office/drawing/2014/main" id="{09D752C1-1D81-43E3-8464-F0AB106A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09" y="112619"/>
            <a:ext cx="887167" cy="1115546"/>
          </a:xfrm>
          <a:prstGeom prst="rect">
            <a:avLst/>
          </a:prstGeom>
        </p:spPr>
      </p:pic>
    </p:spTree>
    <p:extLst>
      <p:ext uri="{BB962C8B-B14F-4D97-AF65-F5344CB8AC3E}">
        <p14:creationId xmlns:p14="http://schemas.microsoft.com/office/powerpoint/2010/main" val="413824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600D30-180B-4FCD-AB4C-53AC1CE95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Book of Remembrance</a:t>
            </a:r>
          </a:p>
        </p:txBody>
      </p:sp>
      <p:sp>
        <p:nvSpPr>
          <p:cNvPr id="8" name="TextBox 7"/>
          <p:cNvSpPr txBox="1"/>
          <p:nvPr/>
        </p:nvSpPr>
        <p:spPr>
          <a:xfrm>
            <a:off x="116541" y="6488668"/>
            <a:ext cx="2362200" cy="369332"/>
          </a:xfrm>
          <a:prstGeom prst="rect">
            <a:avLst/>
          </a:prstGeom>
          <a:noFill/>
        </p:spPr>
        <p:txBody>
          <a:bodyPr wrap="square" rtlCol="0">
            <a:spAutoFit/>
          </a:bodyPr>
          <a:lstStyle/>
          <a:p>
            <a:r>
              <a:rPr lang="en-US" dirty="0">
                <a:solidFill>
                  <a:schemeClr val="bg2"/>
                </a:solidFill>
              </a:rPr>
              <a:t>3 Nephi 24:13-16</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17176" y="685800"/>
            <a:ext cx="5607424" cy="3539430"/>
          </a:xfrm>
          <a:prstGeom prst="rect">
            <a:avLst/>
          </a:prstGeom>
        </p:spPr>
        <p:txBody>
          <a:bodyPr wrap="square">
            <a:spAutoFit/>
          </a:bodyPr>
          <a:lstStyle/>
          <a:p>
            <a:r>
              <a:rPr lang="en-US" sz="1600" dirty="0">
                <a:solidFill>
                  <a:schemeClr val="bg2"/>
                </a:solidFill>
              </a:rPr>
              <a:t>Recorded from Revelations 20:12:</a:t>
            </a:r>
          </a:p>
          <a:p>
            <a:endParaRPr lang="en-US" sz="1600" dirty="0">
              <a:solidFill>
                <a:schemeClr val="bg2"/>
              </a:solidFill>
            </a:endParaRPr>
          </a:p>
          <a:p>
            <a:r>
              <a:rPr lang="en-US" sz="1600" dirty="0">
                <a:solidFill>
                  <a:schemeClr val="bg2"/>
                </a:solidFill>
              </a:rPr>
              <a:t>“…which was the book of life; but the dead were judged out of those things which were written in the books, according to their works; consequently, the books spoken of must be the books which contained the record of their works, and refer to the records which are kept on the earth.</a:t>
            </a:r>
          </a:p>
          <a:p>
            <a:endParaRPr lang="en-US" sz="1600" dirty="0">
              <a:solidFill>
                <a:schemeClr val="bg2"/>
              </a:solidFill>
            </a:endParaRPr>
          </a:p>
          <a:p>
            <a:r>
              <a:rPr lang="en-US" sz="1600" dirty="0">
                <a:solidFill>
                  <a:schemeClr val="bg2"/>
                </a:solidFill>
              </a:rPr>
              <a:t> And the book which was the book of life is the record which is kept in heaven; the principle agreeing precisely with the doctrine which is commanded you in the revelation contained in the letter which I wrote to you previous to my leaving my place—that in all your recordings it may be recorded in heaven.”</a:t>
            </a:r>
          </a:p>
          <a:p>
            <a:r>
              <a:rPr lang="en-US" sz="1600" dirty="0">
                <a:solidFill>
                  <a:schemeClr val="bg2"/>
                </a:solidFill>
              </a:rPr>
              <a:t>D&amp;C 128:7</a:t>
            </a:r>
          </a:p>
        </p:txBody>
      </p:sp>
      <p:sp>
        <p:nvSpPr>
          <p:cNvPr id="14" name="Rectangle 13"/>
          <p:cNvSpPr/>
          <p:nvPr/>
        </p:nvSpPr>
        <p:spPr>
          <a:xfrm>
            <a:off x="7014882" y="4347883"/>
            <a:ext cx="3657600" cy="2308324"/>
          </a:xfrm>
          <a:prstGeom prst="rect">
            <a:avLst/>
          </a:prstGeom>
        </p:spPr>
        <p:txBody>
          <a:bodyPr wrap="square">
            <a:spAutoFit/>
          </a:bodyPr>
          <a:lstStyle/>
          <a:p>
            <a:pPr fontAlgn="base"/>
            <a:r>
              <a:rPr lang="en-US" dirty="0">
                <a:solidFill>
                  <a:schemeClr val="bg2"/>
                </a:solidFill>
              </a:rPr>
              <a:t>“And a book of remembrance was kept, in the which was recorded, in the language of Adam, for it was given unto as many as called upon God to write by the spirit of inspiration;…”</a:t>
            </a:r>
          </a:p>
          <a:p>
            <a:pPr fontAlgn="base"/>
            <a:r>
              <a:rPr lang="en-US" dirty="0">
                <a:solidFill>
                  <a:schemeClr val="bg2"/>
                </a:solidFill>
              </a:rPr>
              <a:t>Moses 6:5</a:t>
            </a:r>
          </a:p>
          <a:p>
            <a:pPr fontAlgn="base"/>
            <a:r>
              <a:rPr lang="en-US" dirty="0">
                <a:solidFill>
                  <a:schemeClr val="bg2"/>
                </a:solidFill>
              </a:rPr>
              <a:t> </a:t>
            </a:r>
          </a:p>
        </p:txBody>
      </p:sp>
      <p:pic>
        <p:nvPicPr>
          <p:cNvPr id="3" name="Picture 2">
            <a:extLst>
              <a:ext uri="{FF2B5EF4-FFF2-40B4-BE49-F238E27FC236}">
                <a16:creationId xmlns:a16="http://schemas.microsoft.com/office/drawing/2014/main" id="{2143B01F-960B-4645-8886-1664623AF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301" y="4217615"/>
            <a:ext cx="2831016" cy="2183186"/>
          </a:xfrm>
          <a:prstGeom prst="rect">
            <a:avLst/>
          </a:prstGeom>
        </p:spPr>
      </p:pic>
      <p:pic>
        <p:nvPicPr>
          <p:cNvPr id="6" name="Picture 5">
            <a:extLst>
              <a:ext uri="{FF2B5EF4-FFF2-40B4-BE49-F238E27FC236}">
                <a16:creationId xmlns:a16="http://schemas.microsoft.com/office/drawing/2014/main" id="{6CE7A8D1-4538-462F-9C43-76C97FBFA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484" y="869978"/>
            <a:ext cx="2952750" cy="3105150"/>
          </a:xfrm>
          <a:prstGeom prst="rect">
            <a:avLst/>
          </a:prstGeom>
        </p:spPr>
      </p:pic>
    </p:spTree>
    <p:extLst>
      <p:ext uri="{BB962C8B-B14F-4D97-AF65-F5344CB8AC3E}">
        <p14:creationId xmlns:p14="http://schemas.microsoft.com/office/powerpoint/2010/main" val="241645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BE75DD-BD8B-43E1-8E7E-0DADA2975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Fear Him</a:t>
            </a:r>
          </a:p>
        </p:txBody>
      </p:sp>
      <p:sp>
        <p:nvSpPr>
          <p:cNvPr id="8" name="TextBox 7"/>
          <p:cNvSpPr txBox="1"/>
          <p:nvPr/>
        </p:nvSpPr>
        <p:spPr>
          <a:xfrm>
            <a:off x="125506" y="6488668"/>
            <a:ext cx="2362200" cy="369332"/>
          </a:xfrm>
          <a:prstGeom prst="rect">
            <a:avLst/>
          </a:prstGeom>
          <a:noFill/>
        </p:spPr>
        <p:txBody>
          <a:bodyPr wrap="square" rtlCol="0">
            <a:spAutoFit/>
          </a:bodyPr>
          <a:lstStyle/>
          <a:p>
            <a:r>
              <a:rPr lang="en-US" dirty="0">
                <a:solidFill>
                  <a:schemeClr val="bg2"/>
                </a:solidFill>
              </a:rPr>
              <a:t>3 Nephi 24:16</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4020670" y="618564"/>
            <a:ext cx="4235823" cy="523220"/>
          </a:xfrm>
          <a:prstGeom prst="rect">
            <a:avLst/>
          </a:prstGeom>
        </p:spPr>
        <p:txBody>
          <a:bodyPr wrap="square">
            <a:spAutoFit/>
          </a:bodyPr>
          <a:lstStyle/>
          <a:p>
            <a:pPr fontAlgn="base"/>
            <a:r>
              <a:rPr lang="en-US" sz="2800" dirty="0">
                <a:solidFill>
                  <a:srgbClr val="FFFF00"/>
                </a:solidFill>
              </a:rPr>
              <a:t> </a:t>
            </a:r>
            <a:r>
              <a:rPr lang="en-US" sz="2800" i="1" dirty="0">
                <a:solidFill>
                  <a:srgbClr val="FFFF00"/>
                </a:solidFill>
              </a:rPr>
              <a:t>fear</a:t>
            </a:r>
            <a:r>
              <a:rPr lang="en-US" sz="2800" dirty="0">
                <a:solidFill>
                  <a:srgbClr val="FFFF00"/>
                </a:solidFill>
              </a:rPr>
              <a:t> = reverence or respect</a:t>
            </a:r>
          </a:p>
        </p:txBody>
      </p:sp>
      <p:sp>
        <p:nvSpPr>
          <p:cNvPr id="10" name="Rectangle 9"/>
          <p:cNvSpPr/>
          <p:nvPr/>
        </p:nvSpPr>
        <p:spPr>
          <a:xfrm>
            <a:off x="235430" y="3415766"/>
            <a:ext cx="2785676" cy="923330"/>
          </a:xfrm>
          <a:prstGeom prst="rect">
            <a:avLst/>
          </a:prstGeom>
        </p:spPr>
        <p:txBody>
          <a:bodyPr wrap="square">
            <a:spAutoFit/>
          </a:bodyPr>
          <a:lstStyle/>
          <a:p>
            <a:r>
              <a:rPr lang="en-US" dirty="0">
                <a:solidFill>
                  <a:schemeClr val="bg2"/>
                </a:solidFill>
              </a:rPr>
              <a:t>“Serve the </a:t>
            </a:r>
            <a:r>
              <a:rPr lang="en-US" cap="small" dirty="0">
                <a:solidFill>
                  <a:schemeClr val="bg2"/>
                </a:solidFill>
              </a:rPr>
              <a:t>Lord</a:t>
            </a:r>
            <a:r>
              <a:rPr lang="en-US" dirty="0">
                <a:solidFill>
                  <a:schemeClr val="bg2"/>
                </a:solidFill>
              </a:rPr>
              <a:t> with fear, and rejoice with trembling.”</a:t>
            </a:r>
          </a:p>
          <a:p>
            <a:r>
              <a:rPr lang="en-US" dirty="0">
                <a:solidFill>
                  <a:schemeClr val="bg2"/>
                </a:solidFill>
              </a:rPr>
              <a:t>Psalm 2:11</a:t>
            </a:r>
          </a:p>
        </p:txBody>
      </p:sp>
      <p:sp>
        <p:nvSpPr>
          <p:cNvPr id="11" name="Rectangle 10"/>
          <p:cNvSpPr/>
          <p:nvPr/>
        </p:nvSpPr>
        <p:spPr>
          <a:xfrm>
            <a:off x="7406982" y="3472758"/>
            <a:ext cx="4572000" cy="646331"/>
          </a:xfrm>
          <a:prstGeom prst="rect">
            <a:avLst/>
          </a:prstGeom>
        </p:spPr>
        <p:txBody>
          <a:bodyPr>
            <a:spAutoFit/>
          </a:bodyPr>
          <a:lstStyle/>
          <a:p>
            <a:r>
              <a:rPr lang="en-US" dirty="0">
                <a:solidFill>
                  <a:schemeClr val="bg2"/>
                </a:solidFill>
              </a:rPr>
              <a:t>Interpretation: “Serve the LORD with reverence and respect.”</a:t>
            </a:r>
          </a:p>
        </p:txBody>
      </p:sp>
      <p:sp>
        <p:nvSpPr>
          <p:cNvPr id="12" name="Rectangle 11"/>
          <p:cNvSpPr/>
          <p:nvPr/>
        </p:nvSpPr>
        <p:spPr>
          <a:xfrm>
            <a:off x="1828800" y="1407459"/>
            <a:ext cx="3810000" cy="1477328"/>
          </a:xfrm>
          <a:prstGeom prst="rect">
            <a:avLst/>
          </a:prstGeom>
        </p:spPr>
        <p:txBody>
          <a:bodyPr wrap="square">
            <a:spAutoFit/>
          </a:bodyPr>
          <a:lstStyle/>
          <a:p>
            <a:r>
              <a:rPr lang="en-US" dirty="0">
                <a:solidFill>
                  <a:schemeClr val="bg2"/>
                </a:solidFill>
              </a:rPr>
              <a:t>“…Fear God, and give glory to him who </a:t>
            </a:r>
            <a:r>
              <a:rPr lang="en-US" dirty="0" err="1">
                <a:solidFill>
                  <a:schemeClr val="bg2"/>
                </a:solidFill>
              </a:rPr>
              <a:t>sitteth</a:t>
            </a:r>
            <a:r>
              <a:rPr lang="en-US" dirty="0">
                <a:solidFill>
                  <a:schemeClr val="bg2"/>
                </a:solidFill>
              </a:rPr>
              <a:t> upon the throne, forever and ever; for the hour of his judgment is come.”</a:t>
            </a:r>
          </a:p>
          <a:p>
            <a:r>
              <a:rPr lang="en-US" dirty="0">
                <a:solidFill>
                  <a:schemeClr val="bg2"/>
                </a:solidFill>
              </a:rPr>
              <a:t>D&amp;C 88:104</a:t>
            </a:r>
          </a:p>
        </p:txBody>
      </p:sp>
      <p:sp>
        <p:nvSpPr>
          <p:cNvPr id="13" name="Rectangle 12"/>
          <p:cNvSpPr/>
          <p:nvPr/>
        </p:nvSpPr>
        <p:spPr>
          <a:xfrm>
            <a:off x="7512423" y="1434354"/>
            <a:ext cx="3810000" cy="1200329"/>
          </a:xfrm>
          <a:prstGeom prst="rect">
            <a:avLst/>
          </a:prstGeom>
        </p:spPr>
        <p:txBody>
          <a:bodyPr wrap="square">
            <a:spAutoFit/>
          </a:bodyPr>
          <a:lstStyle/>
          <a:p>
            <a:r>
              <a:rPr lang="en-US" dirty="0">
                <a:solidFill>
                  <a:schemeClr val="bg2"/>
                </a:solidFill>
              </a:rPr>
              <a:t>Interpretation:“…Give reverence to God, and give glory to him who </a:t>
            </a:r>
            <a:r>
              <a:rPr lang="en-US" dirty="0" err="1">
                <a:solidFill>
                  <a:schemeClr val="bg2"/>
                </a:solidFill>
              </a:rPr>
              <a:t>sitteth</a:t>
            </a:r>
            <a:r>
              <a:rPr lang="en-US" dirty="0">
                <a:solidFill>
                  <a:schemeClr val="bg2"/>
                </a:solidFill>
              </a:rPr>
              <a:t> upon the throne, forever and ever; for the hour of his judgment is come.”</a:t>
            </a:r>
          </a:p>
        </p:txBody>
      </p:sp>
      <p:pic>
        <p:nvPicPr>
          <p:cNvPr id="3" name="Picture 2">
            <a:extLst>
              <a:ext uri="{FF2B5EF4-FFF2-40B4-BE49-F238E27FC236}">
                <a16:creationId xmlns:a16="http://schemas.microsoft.com/office/drawing/2014/main" id="{06D5F001-82DA-453B-A99D-92AE14CCB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174" y="3485869"/>
            <a:ext cx="3695700" cy="2790825"/>
          </a:xfrm>
          <a:prstGeom prst="rect">
            <a:avLst/>
          </a:prstGeom>
        </p:spPr>
      </p:pic>
      <p:pic>
        <p:nvPicPr>
          <p:cNvPr id="6" name="Picture 5">
            <a:extLst>
              <a:ext uri="{FF2B5EF4-FFF2-40B4-BE49-F238E27FC236}">
                <a16:creationId xmlns:a16="http://schemas.microsoft.com/office/drawing/2014/main" id="{80F70F56-989D-4972-8F40-CA349BCED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093" y="4591171"/>
            <a:ext cx="3552825" cy="2009775"/>
          </a:xfrm>
          <a:prstGeom prst="rect">
            <a:avLst/>
          </a:prstGeom>
        </p:spPr>
      </p:pic>
    </p:spTree>
    <p:extLst>
      <p:ext uri="{BB962C8B-B14F-4D97-AF65-F5344CB8AC3E}">
        <p14:creationId xmlns:p14="http://schemas.microsoft.com/office/powerpoint/2010/main" val="326359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934FC8-3026-4211-81B3-FDC300770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Jewels</a:t>
            </a:r>
          </a:p>
        </p:txBody>
      </p:sp>
      <p:sp>
        <p:nvSpPr>
          <p:cNvPr id="8" name="TextBox 7"/>
          <p:cNvSpPr txBox="1"/>
          <p:nvPr/>
        </p:nvSpPr>
        <p:spPr>
          <a:xfrm>
            <a:off x="98612" y="6488668"/>
            <a:ext cx="2362200" cy="369332"/>
          </a:xfrm>
          <a:prstGeom prst="rect">
            <a:avLst/>
          </a:prstGeom>
          <a:noFill/>
        </p:spPr>
        <p:txBody>
          <a:bodyPr wrap="square" rtlCol="0">
            <a:spAutoFit/>
          </a:bodyPr>
          <a:lstStyle/>
          <a:p>
            <a:r>
              <a:rPr lang="en-US" dirty="0">
                <a:solidFill>
                  <a:schemeClr val="bg2"/>
                </a:solidFill>
              </a:rPr>
              <a:t>3 Nephi 24:17</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6019800" y="762001"/>
            <a:ext cx="4038600" cy="1200329"/>
          </a:xfrm>
          <a:prstGeom prst="rect">
            <a:avLst/>
          </a:prstGeom>
        </p:spPr>
        <p:txBody>
          <a:bodyPr wrap="square">
            <a:spAutoFit/>
          </a:bodyPr>
          <a:lstStyle/>
          <a:p>
            <a:pPr fontAlgn="base"/>
            <a:r>
              <a:rPr lang="en-US" dirty="0">
                <a:solidFill>
                  <a:schemeClr val="bg2"/>
                </a:solidFill>
              </a:rPr>
              <a:t>The Lord then indicated that when He comes again, He will preserve the faithful and reserve them to Himself as a treasure, or “make up [His] jewels.”</a:t>
            </a:r>
          </a:p>
        </p:txBody>
      </p:sp>
      <p:sp>
        <p:nvSpPr>
          <p:cNvPr id="9" name="Rectangle 4"/>
          <p:cNvSpPr>
            <a:spLocks noChangeArrowheads="1"/>
          </p:cNvSpPr>
          <p:nvPr/>
        </p:nvSpPr>
        <p:spPr bwMode="auto">
          <a:xfrm>
            <a:off x="5867400" y="4038601"/>
            <a:ext cx="51816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23825" eaLnBrk="0" fontAlgn="base" hangingPunct="0">
              <a:spcBef>
                <a:spcPct val="0"/>
              </a:spcBef>
              <a:spcAft>
                <a:spcPct val="0"/>
              </a:spcAft>
            </a:pPr>
            <a:r>
              <a:rPr lang="en-US" dirty="0">
                <a:solidFill>
                  <a:schemeClr val="bg2"/>
                </a:solidFill>
                <a:latin typeface="Times New Roman" pitchFamily="18" charset="0"/>
                <a:ea typeface="Times New Roman" pitchFamily="18" charset="0"/>
                <a:cs typeface="Times New Roman" pitchFamily="18" charset="0"/>
              </a:rPr>
              <a:t>“A jewel is a precious stone measured by its </a:t>
            </a:r>
            <a:br>
              <a:rPr lang="en-US" dirty="0">
                <a:solidFill>
                  <a:schemeClr val="bg2"/>
                </a:solidFill>
                <a:latin typeface="Times New Roman" pitchFamily="18" charset="0"/>
                <a:ea typeface="Times New Roman" pitchFamily="18" charset="0"/>
                <a:cs typeface="Times New Roman" pitchFamily="18" charset="0"/>
              </a:rPr>
            </a:br>
            <a:r>
              <a:rPr lang="en-US" dirty="0">
                <a:solidFill>
                  <a:schemeClr val="bg2"/>
                </a:solidFill>
                <a:latin typeface="Times New Roman" pitchFamily="18" charset="0"/>
                <a:ea typeface="Times New Roman" pitchFamily="18" charset="0"/>
                <a:cs typeface="Times New Roman" pitchFamily="18" charset="0"/>
              </a:rPr>
              <a:t>intrinsic and extrinsic value in the marketplace of </a:t>
            </a:r>
            <a:br>
              <a:rPr lang="en-US" dirty="0">
                <a:solidFill>
                  <a:schemeClr val="bg2"/>
                </a:solidFill>
                <a:latin typeface="Times New Roman" pitchFamily="18" charset="0"/>
                <a:ea typeface="Times New Roman" pitchFamily="18" charset="0"/>
                <a:cs typeface="Times New Roman" pitchFamily="18" charset="0"/>
              </a:rPr>
            </a:br>
            <a:r>
              <a:rPr lang="en-US" dirty="0">
                <a:solidFill>
                  <a:schemeClr val="bg2"/>
                </a:solidFill>
                <a:latin typeface="Times New Roman" pitchFamily="18" charset="0"/>
                <a:ea typeface="Times New Roman" pitchFamily="18" charset="0"/>
                <a:cs typeface="Times New Roman" pitchFamily="18" charset="0"/>
              </a:rPr>
              <a:t>men. God's jewels, as indicated here, are those </a:t>
            </a:r>
            <a:br>
              <a:rPr lang="en-US" dirty="0">
                <a:solidFill>
                  <a:schemeClr val="bg2"/>
                </a:solidFill>
                <a:latin typeface="Times New Roman" pitchFamily="18" charset="0"/>
                <a:ea typeface="Times New Roman" pitchFamily="18" charset="0"/>
                <a:cs typeface="Times New Roman" pitchFamily="18" charset="0"/>
              </a:rPr>
            </a:br>
            <a:r>
              <a:rPr lang="en-US" dirty="0">
                <a:solidFill>
                  <a:schemeClr val="bg2"/>
                </a:solidFill>
                <a:latin typeface="Times New Roman" pitchFamily="18" charset="0"/>
                <a:ea typeface="Times New Roman" pitchFamily="18" charset="0"/>
                <a:cs typeface="Times New Roman" pitchFamily="18" charset="0"/>
              </a:rPr>
              <a:t>who keep his ordinances and do not speak </a:t>
            </a:r>
            <a:br>
              <a:rPr lang="en-US" dirty="0">
                <a:solidFill>
                  <a:schemeClr val="bg2"/>
                </a:solidFill>
                <a:latin typeface="Times New Roman" pitchFamily="18" charset="0"/>
                <a:ea typeface="Times New Roman" pitchFamily="18" charset="0"/>
                <a:cs typeface="Times New Roman" pitchFamily="18" charset="0"/>
              </a:rPr>
            </a:br>
            <a:r>
              <a:rPr lang="en-US" dirty="0">
                <a:solidFill>
                  <a:schemeClr val="bg2"/>
                </a:solidFill>
                <a:latin typeface="Times New Roman" pitchFamily="18" charset="0"/>
                <a:ea typeface="Times New Roman" pitchFamily="18" charset="0"/>
                <a:cs typeface="Times New Roman" pitchFamily="18" charset="0"/>
              </a:rPr>
              <a:t>against their Lord. This, he says, is the way to </a:t>
            </a:r>
            <a:br>
              <a:rPr lang="en-US" dirty="0">
                <a:solidFill>
                  <a:schemeClr val="bg2"/>
                </a:solidFill>
                <a:latin typeface="Times New Roman" pitchFamily="18" charset="0"/>
                <a:ea typeface="Times New Roman" pitchFamily="18" charset="0"/>
                <a:cs typeface="Times New Roman" pitchFamily="18" charset="0"/>
              </a:rPr>
            </a:br>
            <a:r>
              <a:rPr lang="en-US" dirty="0">
                <a:solidFill>
                  <a:schemeClr val="bg2"/>
                </a:solidFill>
                <a:latin typeface="Times New Roman" pitchFamily="18" charset="0"/>
                <a:ea typeface="Times New Roman" pitchFamily="18" charset="0"/>
                <a:cs typeface="Times New Roman" pitchFamily="18" charset="0"/>
              </a:rPr>
              <a:t>"discern between the righteous and the wicked, </a:t>
            </a:r>
            <a:br>
              <a:rPr lang="en-US" dirty="0">
                <a:solidFill>
                  <a:schemeClr val="bg2"/>
                </a:solidFill>
                <a:latin typeface="Times New Roman" pitchFamily="18" charset="0"/>
                <a:ea typeface="Times New Roman" pitchFamily="18" charset="0"/>
                <a:cs typeface="Times New Roman" pitchFamily="18" charset="0"/>
              </a:rPr>
            </a:br>
            <a:r>
              <a:rPr lang="en-US" dirty="0">
                <a:solidFill>
                  <a:schemeClr val="bg2"/>
                </a:solidFill>
                <a:latin typeface="Times New Roman" pitchFamily="18" charset="0"/>
                <a:ea typeface="Times New Roman" pitchFamily="18" charset="0"/>
                <a:cs typeface="Times New Roman" pitchFamily="18" charset="0"/>
              </a:rPr>
              <a:t>between him that </a:t>
            </a:r>
            <a:r>
              <a:rPr lang="en-US" dirty="0" err="1">
                <a:solidFill>
                  <a:schemeClr val="bg2"/>
                </a:solidFill>
                <a:latin typeface="Times New Roman" pitchFamily="18" charset="0"/>
                <a:ea typeface="Times New Roman" pitchFamily="18" charset="0"/>
                <a:cs typeface="Times New Roman" pitchFamily="18" charset="0"/>
              </a:rPr>
              <a:t>serveth</a:t>
            </a:r>
            <a:r>
              <a:rPr lang="en-US" dirty="0">
                <a:solidFill>
                  <a:schemeClr val="bg2"/>
                </a:solidFill>
                <a:latin typeface="Times New Roman" pitchFamily="18" charset="0"/>
                <a:ea typeface="Times New Roman" pitchFamily="18" charset="0"/>
                <a:cs typeface="Times New Roman" pitchFamily="18" charset="0"/>
              </a:rPr>
              <a:t> God and him that </a:t>
            </a:r>
            <a:br>
              <a:rPr lang="en-US" dirty="0">
                <a:solidFill>
                  <a:schemeClr val="bg2"/>
                </a:solidFill>
                <a:latin typeface="Times New Roman" pitchFamily="18" charset="0"/>
                <a:ea typeface="Times New Roman" pitchFamily="18" charset="0"/>
                <a:cs typeface="Times New Roman" pitchFamily="18" charset="0"/>
              </a:rPr>
            </a:br>
            <a:r>
              <a:rPr lang="en-US" dirty="0" err="1">
                <a:solidFill>
                  <a:schemeClr val="bg2"/>
                </a:solidFill>
                <a:latin typeface="Times New Roman" pitchFamily="18" charset="0"/>
                <a:ea typeface="Times New Roman" pitchFamily="18" charset="0"/>
                <a:cs typeface="Times New Roman" pitchFamily="18" charset="0"/>
              </a:rPr>
              <a:t>serveth</a:t>
            </a:r>
            <a:r>
              <a:rPr lang="en-US" dirty="0">
                <a:solidFill>
                  <a:schemeClr val="bg2"/>
                </a:solidFill>
                <a:latin typeface="Times New Roman" pitchFamily="18" charset="0"/>
                <a:ea typeface="Times New Roman" pitchFamily="18" charset="0"/>
                <a:cs typeface="Times New Roman" pitchFamily="18" charset="0"/>
              </a:rPr>
              <a:t> him not”</a:t>
            </a:r>
          </a:p>
          <a:p>
            <a:pPr indent="123825" eaLnBrk="0" fontAlgn="base" hangingPunct="0">
              <a:spcBef>
                <a:spcPct val="0"/>
              </a:spcBef>
              <a:spcAft>
                <a:spcPct val="0"/>
              </a:spcAft>
            </a:pPr>
            <a:r>
              <a:rPr lang="en-US" sz="1400" dirty="0">
                <a:solidFill>
                  <a:schemeClr val="bg2"/>
                </a:solidFill>
                <a:latin typeface="Times New Roman" pitchFamily="18" charset="0"/>
                <a:cs typeface="Times New Roman" pitchFamily="18" charset="0"/>
              </a:rPr>
              <a:t>Student Manual </a:t>
            </a:r>
            <a:endParaRPr lang="en-US" sz="1400" dirty="0">
              <a:solidFill>
                <a:schemeClr val="bg2"/>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3B27CCB1-DB13-49DF-A10A-88A36DAE3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52" y="815228"/>
            <a:ext cx="3610535" cy="2033935"/>
          </a:xfrm>
          <a:prstGeom prst="rect">
            <a:avLst/>
          </a:prstGeom>
        </p:spPr>
      </p:pic>
      <p:pic>
        <p:nvPicPr>
          <p:cNvPr id="6" name="Picture 5">
            <a:extLst>
              <a:ext uri="{FF2B5EF4-FFF2-40B4-BE49-F238E27FC236}">
                <a16:creationId xmlns:a16="http://schemas.microsoft.com/office/drawing/2014/main" id="{D7943F09-FC3D-4A6C-B598-7F7AE34C7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164" y="2305731"/>
            <a:ext cx="4366213" cy="1495097"/>
          </a:xfrm>
          <a:prstGeom prst="rect">
            <a:avLst/>
          </a:prstGeom>
        </p:spPr>
      </p:pic>
      <p:pic>
        <p:nvPicPr>
          <p:cNvPr id="12" name="Picture 11">
            <a:extLst>
              <a:ext uri="{FF2B5EF4-FFF2-40B4-BE49-F238E27FC236}">
                <a16:creationId xmlns:a16="http://schemas.microsoft.com/office/drawing/2014/main" id="{8ED61EAB-21B1-4445-A2AB-C9E1A306D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7984" y="3476849"/>
            <a:ext cx="3733800" cy="2076450"/>
          </a:xfrm>
          <a:prstGeom prst="rect">
            <a:avLst/>
          </a:prstGeom>
        </p:spPr>
      </p:pic>
    </p:spTree>
    <p:extLst>
      <p:ext uri="{BB962C8B-B14F-4D97-AF65-F5344CB8AC3E}">
        <p14:creationId xmlns:p14="http://schemas.microsoft.com/office/powerpoint/2010/main" val="391342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934FC8-3026-4211-81B3-FDC300770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32965" y="143437"/>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Tree = Symbolic = People</a:t>
            </a:r>
          </a:p>
        </p:txBody>
      </p:sp>
      <p:sp>
        <p:nvSpPr>
          <p:cNvPr id="8" name="TextBox 7"/>
          <p:cNvSpPr txBox="1"/>
          <p:nvPr/>
        </p:nvSpPr>
        <p:spPr>
          <a:xfrm>
            <a:off x="98612" y="6488668"/>
            <a:ext cx="2362200" cy="369332"/>
          </a:xfrm>
          <a:prstGeom prst="rect">
            <a:avLst/>
          </a:prstGeom>
          <a:noFill/>
        </p:spPr>
        <p:txBody>
          <a:bodyPr wrap="square" rtlCol="0">
            <a:spAutoFit/>
          </a:bodyPr>
          <a:lstStyle/>
          <a:p>
            <a:r>
              <a:rPr lang="en-US" dirty="0">
                <a:solidFill>
                  <a:schemeClr val="bg2"/>
                </a:solidFill>
              </a:rPr>
              <a:t>3 Nephi 25</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5446059" y="1030942"/>
            <a:ext cx="4038600" cy="646331"/>
          </a:xfrm>
          <a:prstGeom prst="rect">
            <a:avLst/>
          </a:prstGeom>
        </p:spPr>
        <p:txBody>
          <a:bodyPr wrap="square">
            <a:spAutoFit/>
          </a:bodyPr>
          <a:lstStyle/>
          <a:p>
            <a:pPr fontAlgn="base"/>
            <a:r>
              <a:rPr lang="en-US" dirty="0">
                <a:solidFill>
                  <a:schemeClr val="bg1"/>
                </a:solidFill>
              </a:rPr>
              <a:t>What would happen to a tree if we eliminated one of its vital parts?</a:t>
            </a:r>
          </a:p>
        </p:txBody>
      </p:sp>
      <p:grpSp>
        <p:nvGrpSpPr>
          <p:cNvPr id="5" name="Group 4">
            <a:extLst>
              <a:ext uri="{FF2B5EF4-FFF2-40B4-BE49-F238E27FC236}">
                <a16:creationId xmlns:a16="http://schemas.microsoft.com/office/drawing/2014/main" id="{5B480010-9E8C-4DC6-896F-3CD5AC5A0909}"/>
              </a:ext>
            </a:extLst>
          </p:cNvPr>
          <p:cNvGrpSpPr/>
          <p:nvPr/>
        </p:nvGrpSpPr>
        <p:grpSpPr>
          <a:xfrm>
            <a:off x="861327" y="1450669"/>
            <a:ext cx="3988579" cy="4014302"/>
            <a:chOff x="861327" y="1450669"/>
            <a:chExt cx="3988579" cy="4014302"/>
          </a:xfrm>
        </p:grpSpPr>
        <p:pic>
          <p:nvPicPr>
            <p:cNvPr id="4" name="Picture 3">
              <a:extLst>
                <a:ext uri="{FF2B5EF4-FFF2-40B4-BE49-F238E27FC236}">
                  <a16:creationId xmlns:a16="http://schemas.microsoft.com/office/drawing/2014/main" id="{50465CF2-5139-497F-A0A3-E215A851A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27" y="1450669"/>
              <a:ext cx="3889965" cy="4014302"/>
            </a:xfrm>
            <a:prstGeom prst="rect">
              <a:avLst/>
            </a:prstGeom>
          </p:spPr>
        </p:pic>
        <p:sp>
          <p:nvSpPr>
            <p:cNvPr id="13" name="Rectangle 12">
              <a:extLst>
                <a:ext uri="{FF2B5EF4-FFF2-40B4-BE49-F238E27FC236}">
                  <a16:creationId xmlns:a16="http://schemas.microsoft.com/office/drawing/2014/main" id="{201B5DB5-FB7B-4B09-A63C-DB11D607E92A}"/>
                </a:ext>
              </a:extLst>
            </p:cNvPr>
            <p:cNvSpPr/>
            <p:nvPr/>
          </p:nvSpPr>
          <p:spPr>
            <a:xfrm>
              <a:off x="3733800" y="2662519"/>
              <a:ext cx="1116106" cy="369332"/>
            </a:xfrm>
            <a:prstGeom prst="rect">
              <a:avLst/>
            </a:prstGeom>
          </p:spPr>
          <p:txBody>
            <a:bodyPr wrap="square">
              <a:spAutoFit/>
            </a:bodyPr>
            <a:lstStyle/>
            <a:p>
              <a:pPr fontAlgn="base"/>
              <a:r>
                <a:rPr lang="en-US" dirty="0">
                  <a:solidFill>
                    <a:srgbClr val="FF0000"/>
                  </a:solidFill>
                </a:rPr>
                <a:t>Branches</a:t>
              </a:r>
            </a:p>
          </p:txBody>
        </p:sp>
        <p:sp>
          <p:nvSpPr>
            <p:cNvPr id="14" name="Rectangle 13">
              <a:extLst>
                <a:ext uri="{FF2B5EF4-FFF2-40B4-BE49-F238E27FC236}">
                  <a16:creationId xmlns:a16="http://schemas.microsoft.com/office/drawing/2014/main" id="{3D489425-53E9-4418-8D44-BCA5B9A70441}"/>
                </a:ext>
              </a:extLst>
            </p:cNvPr>
            <p:cNvSpPr/>
            <p:nvPr/>
          </p:nvSpPr>
          <p:spPr>
            <a:xfrm>
              <a:off x="2801471" y="3774142"/>
              <a:ext cx="1116106" cy="369332"/>
            </a:xfrm>
            <a:prstGeom prst="rect">
              <a:avLst/>
            </a:prstGeom>
          </p:spPr>
          <p:txBody>
            <a:bodyPr wrap="square">
              <a:spAutoFit/>
            </a:bodyPr>
            <a:lstStyle/>
            <a:p>
              <a:pPr fontAlgn="base"/>
              <a:r>
                <a:rPr lang="en-US" dirty="0">
                  <a:solidFill>
                    <a:srgbClr val="FF0000"/>
                  </a:solidFill>
                </a:rPr>
                <a:t>Trunk</a:t>
              </a:r>
            </a:p>
          </p:txBody>
        </p:sp>
        <p:sp>
          <p:nvSpPr>
            <p:cNvPr id="15" name="Rectangle 14">
              <a:extLst>
                <a:ext uri="{FF2B5EF4-FFF2-40B4-BE49-F238E27FC236}">
                  <a16:creationId xmlns:a16="http://schemas.microsoft.com/office/drawing/2014/main" id="{5B26ECC4-227D-48E8-9731-E2193B4AE58C}"/>
                </a:ext>
              </a:extLst>
            </p:cNvPr>
            <p:cNvSpPr/>
            <p:nvPr/>
          </p:nvSpPr>
          <p:spPr>
            <a:xfrm>
              <a:off x="3662082" y="4706472"/>
              <a:ext cx="1116106" cy="369332"/>
            </a:xfrm>
            <a:prstGeom prst="rect">
              <a:avLst/>
            </a:prstGeom>
          </p:spPr>
          <p:txBody>
            <a:bodyPr wrap="square">
              <a:spAutoFit/>
            </a:bodyPr>
            <a:lstStyle/>
            <a:p>
              <a:pPr fontAlgn="base"/>
              <a:r>
                <a:rPr lang="en-US" dirty="0">
                  <a:solidFill>
                    <a:srgbClr val="FF0000"/>
                  </a:solidFill>
                </a:rPr>
                <a:t>Roots</a:t>
              </a:r>
            </a:p>
          </p:txBody>
        </p:sp>
      </p:grpSp>
      <p:sp>
        <p:nvSpPr>
          <p:cNvPr id="17" name="Rectangle 16">
            <a:extLst>
              <a:ext uri="{FF2B5EF4-FFF2-40B4-BE49-F238E27FC236}">
                <a16:creationId xmlns:a16="http://schemas.microsoft.com/office/drawing/2014/main" id="{C187AED9-6A17-477F-93FC-7F31CDBE0F24}"/>
              </a:ext>
            </a:extLst>
          </p:cNvPr>
          <p:cNvSpPr/>
          <p:nvPr/>
        </p:nvSpPr>
        <p:spPr>
          <a:xfrm>
            <a:off x="6880412" y="3316941"/>
            <a:ext cx="2236694" cy="584775"/>
          </a:xfrm>
          <a:prstGeom prst="rect">
            <a:avLst/>
          </a:prstGeom>
        </p:spPr>
        <p:txBody>
          <a:bodyPr wrap="square">
            <a:spAutoFit/>
          </a:bodyPr>
          <a:lstStyle/>
          <a:p>
            <a:pPr algn="ctr" fontAlgn="base"/>
            <a:r>
              <a:rPr lang="en-US" sz="3200" dirty="0">
                <a:solidFill>
                  <a:srgbClr val="FF0000"/>
                </a:solidFill>
              </a:rPr>
              <a:t>Trunk = You</a:t>
            </a:r>
          </a:p>
        </p:txBody>
      </p:sp>
      <p:grpSp>
        <p:nvGrpSpPr>
          <p:cNvPr id="18" name="Group 17">
            <a:extLst>
              <a:ext uri="{FF2B5EF4-FFF2-40B4-BE49-F238E27FC236}">
                <a16:creationId xmlns:a16="http://schemas.microsoft.com/office/drawing/2014/main" id="{85F4678C-DA34-4782-B444-641637B49762}"/>
              </a:ext>
            </a:extLst>
          </p:cNvPr>
          <p:cNvGrpSpPr/>
          <p:nvPr/>
        </p:nvGrpSpPr>
        <p:grpSpPr>
          <a:xfrm>
            <a:off x="5504329" y="2435331"/>
            <a:ext cx="675407" cy="2584905"/>
            <a:chOff x="3729193" y="976912"/>
            <a:chExt cx="1003199" cy="3848561"/>
          </a:xfrm>
          <a:solidFill>
            <a:srgbClr val="00B0F0"/>
          </a:solidFill>
        </p:grpSpPr>
        <p:sp>
          <p:nvSpPr>
            <p:cNvPr id="19" name="Rounded Rectangle 22">
              <a:extLst>
                <a:ext uri="{FF2B5EF4-FFF2-40B4-BE49-F238E27FC236}">
                  <a16:creationId xmlns:a16="http://schemas.microsoft.com/office/drawing/2014/main" id="{B62DCBD7-459B-4194-8193-3C3CA8F6122D}"/>
                </a:ext>
              </a:extLst>
            </p:cNvPr>
            <p:cNvSpPr/>
            <p:nvPr/>
          </p:nvSpPr>
          <p:spPr>
            <a:xfrm>
              <a:off x="3969136" y="1851513"/>
              <a:ext cx="473009" cy="180480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4">
              <a:extLst>
                <a:ext uri="{FF2B5EF4-FFF2-40B4-BE49-F238E27FC236}">
                  <a16:creationId xmlns:a16="http://schemas.microsoft.com/office/drawing/2014/main" id="{A8E884CC-2C19-4812-9D56-31AE052299DB}"/>
                </a:ext>
              </a:extLst>
            </p:cNvPr>
            <p:cNvSpPr/>
            <p:nvPr/>
          </p:nvSpPr>
          <p:spPr>
            <a:xfrm rot="19769779">
              <a:off x="4468757" y="1811105"/>
              <a:ext cx="263635" cy="1488011"/>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4">
              <a:extLst>
                <a:ext uri="{FF2B5EF4-FFF2-40B4-BE49-F238E27FC236}">
                  <a16:creationId xmlns:a16="http://schemas.microsoft.com/office/drawing/2014/main" id="{EB55601E-50E1-4AC9-AC14-15C35ABF40A1}"/>
                </a:ext>
              </a:extLst>
            </p:cNvPr>
            <p:cNvSpPr/>
            <p:nvPr/>
          </p:nvSpPr>
          <p:spPr>
            <a:xfrm rot="1069183">
              <a:off x="3771165" y="3357495"/>
              <a:ext cx="310163" cy="146797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5">
              <a:extLst>
                <a:ext uri="{FF2B5EF4-FFF2-40B4-BE49-F238E27FC236}">
                  <a16:creationId xmlns:a16="http://schemas.microsoft.com/office/drawing/2014/main" id="{47670440-AB24-44BA-8241-1F82F27E9160}"/>
                </a:ext>
              </a:extLst>
            </p:cNvPr>
            <p:cNvSpPr/>
            <p:nvPr/>
          </p:nvSpPr>
          <p:spPr>
            <a:xfrm rot="9815699">
              <a:off x="4320769" y="3397833"/>
              <a:ext cx="308310" cy="137069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3C59B39-94DE-45A3-A5EF-5CA067D6B8E0}"/>
                </a:ext>
              </a:extLst>
            </p:cNvPr>
            <p:cNvSpPr/>
            <p:nvPr/>
          </p:nvSpPr>
          <p:spPr>
            <a:xfrm>
              <a:off x="3774774" y="976912"/>
              <a:ext cx="808212" cy="80828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37">
              <a:extLst>
                <a:ext uri="{FF2B5EF4-FFF2-40B4-BE49-F238E27FC236}">
                  <a16:creationId xmlns:a16="http://schemas.microsoft.com/office/drawing/2014/main" id="{04D6621C-C512-4149-BD9C-61111F4E0235}"/>
                </a:ext>
              </a:extLst>
            </p:cNvPr>
            <p:cNvSpPr/>
            <p:nvPr/>
          </p:nvSpPr>
          <p:spPr>
            <a:xfrm rot="7027031">
              <a:off x="3113315" y="2417911"/>
              <a:ext cx="1490836" cy="259079"/>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1C7B20EC-14A3-469F-872F-B6744A94584A}"/>
              </a:ext>
            </a:extLst>
          </p:cNvPr>
          <p:cNvGrpSpPr/>
          <p:nvPr/>
        </p:nvGrpSpPr>
        <p:grpSpPr>
          <a:xfrm>
            <a:off x="9792813" y="2450420"/>
            <a:ext cx="769730" cy="2459902"/>
            <a:chOff x="7205858" y="1350098"/>
            <a:chExt cx="1204256" cy="3848561"/>
          </a:xfrm>
          <a:solidFill>
            <a:srgbClr val="00B0F0"/>
          </a:solidFill>
        </p:grpSpPr>
        <p:grpSp>
          <p:nvGrpSpPr>
            <p:cNvPr id="27" name="Group 26">
              <a:extLst>
                <a:ext uri="{FF2B5EF4-FFF2-40B4-BE49-F238E27FC236}">
                  <a16:creationId xmlns:a16="http://schemas.microsoft.com/office/drawing/2014/main" id="{24DA9D0C-6A9C-4173-B4FF-14B78A46209D}"/>
                </a:ext>
              </a:extLst>
            </p:cNvPr>
            <p:cNvGrpSpPr/>
            <p:nvPr/>
          </p:nvGrpSpPr>
          <p:grpSpPr>
            <a:xfrm>
              <a:off x="7322943" y="1350098"/>
              <a:ext cx="1003199" cy="3848561"/>
              <a:chOff x="3729193" y="976912"/>
              <a:chExt cx="1003199" cy="3848561"/>
            </a:xfrm>
            <a:grpFill/>
          </p:grpSpPr>
          <p:sp>
            <p:nvSpPr>
              <p:cNvPr id="29" name="Rounded Rectangle 54">
                <a:extLst>
                  <a:ext uri="{FF2B5EF4-FFF2-40B4-BE49-F238E27FC236}">
                    <a16:creationId xmlns:a16="http://schemas.microsoft.com/office/drawing/2014/main" id="{010AAFF0-8B98-4A71-A89E-7B68779DD970}"/>
                  </a:ext>
                </a:extLst>
              </p:cNvPr>
              <p:cNvSpPr/>
              <p:nvPr/>
            </p:nvSpPr>
            <p:spPr>
              <a:xfrm>
                <a:off x="3969136" y="1851513"/>
                <a:ext cx="473009" cy="180480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5">
                <a:extLst>
                  <a:ext uri="{FF2B5EF4-FFF2-40B4-BE49-F238E27FC236}">
                    <a16:creationId xmlns:a16="http://schemas.microsoft.com/office/drawing/2014/main" id="{E438DD71-0C80-4EEB-B138-9126ECF34C53}"/>
                  </a:ext>
                </a:extLst>
              </p:cNvPr>
              <p:cNvSpPr/>
              <p:nvPr/>
            </p:nvSpPr>
            <p:spPr>
              <a:xfrm rot="19769779">
                <a:off x="4468757" y="1811105"/>
                <a:ext cx="263635" cy="1488011"/>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56">
                <a:extLst>
                  <a:ext uri="{FF2B5EF4-FFF2-40B4-BE49-F238E27FC236}">
                    <a16:creationId xmlns:a16="http://schemas.microsoft.com/office/drawing/2014/main" id="{324C7CE9-9834-454C-9ED4-F26E327C1AB2}"/>
                  </a:ext>
                </a:extLst>
              </p:cNvPr>
              <p:cNvSpPr/>
              <p:nvPr/>
            </p:nvSpPr>
            <p:spPr>
              <a:xfrm rot="1069183">
                <a:off x="3771165" y="3357495"/>
                <a:ext cx="310163" cy="146797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57">
                <a:extLst>
                  <a:ext uri="{FF2B5EF4-FFF2-40B4-BE49-F238E27FC236}">
                    <a16:creationId xmlns:a16="http://schemas.microsoft.com/office/drawing/2014/main" id="{374483E4-8A98-453F-8B67-D81D0292F7F2}"/>
                  </a:ext>
                </a:extLst>
              </p:cNvPr>
              <p:cNvSpPr/>
              <p:nvPr/>
            </p:nvSpPr>
            <p:spPr>
              <a:xfrm rot="9815699">
                <a:off x="4320769" y="3360887"/>
                <a:ext cx="308310" cy="1370698"/>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F24EE6B-09F3-4677-BF71-EE7D0D4C7195}"/>
                  </a:ext>
                </a:extLst>
              </p:cNvPr>
              <p:cNvSpPr/>
              <p:nvPr/>
            </p:nvSpPr>
            <p:spPr>
              <a:xfrm>
                <a:off x="3774774" y="976912"/>
                <a:ext cx="808212" cy="80828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9">
                <a:extLst>
                  <a:ext uri="{FF2B5EF4-FFF2-40B4-BE49-F238E27FC236}">
                    <a16:creationId xmlns:a16="http://schemas.microsoft.com/office/drawing/2014/main" id="{FD131D05-E655-407F-A1C7-2FB743F7908C}"/>
                  </a:ext>
                </a:extLst>
              </p:cNvPr>
              <p:cNvSpPr/>
              <p:nvPr/>
            </p:nvSpPr>
            <p:spPr>
              <a:xfrm rot="7027031">
                <a:off x="3113315" y="2417911"/>
                <a:ext cx="1490836" cy="259079"/>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Isosceles Triangle 27">
              <a:extLst>
                <a:ext uri="{FF2B5EF4-FFF2-40B4-BE49-F238E27FC236}">
                  <a16:creationId xmlns:a16="http://schemas.microsoft.com/office/drawing/2014/main" id="{8FACB313-F9F3-4FE1-BD87-F0E53327E291}"/>
                </a:ext>
              </a:extLst>
            </p:cNvPr>
            <p:cNvSpPr/>
            <p:nvPr/>
          </p:nvSpPr>
          <p:spPr>
            <a:xfrm>
              <a:off x="7205858" y="2529430"/>
              <a:ext cx="1204256" cy="1827809"/>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4F15AACD-9342-4013-BF38-B080D98384DA}"/>
              </a:ext>
            </a:extLst>
          </p:cNvPr>
          <p:cNvSpPr/>
          <p:nvPr/>
        </p:nvSpPr>
        <p:spPr>
          <a:xfrm>
            <a:off x="6288741" y="2545975"/>
            <a:ext cx="3509682" cy="584775"/>
          </a:xfrm>
          <a:prstGeom prst="rect">
            <a:avLst/>
          </a:prstGeom>
        </p:spPr>
        <p:txBody>
          <a:bodyPr wrap="square">
            <a:spAutoFit/>
          </a:bodyPr>
          <a:lstStyle/>
          <a:p>
            <a:pPr algn="ctr" fontAlgn="base"/>
            <a:r>
              <a:rPr lang="en-US" sz="3200" dirty="0">
                <a:solidFill>
                  <a:srgbClr val="FF0000"/>
                </a:solidFill>
              </a:rPr>
              <a:t>Branch = Posterity</a:t>
            </a:r>
          </a:p>
        </p:txBody>
      </p:sp>
      <p:sp>
        <p:nvSpPr>
          <p:cNvPr id="36" name="Rectangle 35">
            <a:extLst>
              <a:ext uri="{FF2B5EF4-FFF2-40B4-BE49-F238E27FC236}">
                <a16:creationId xmlns:a16="http://schemas.microsoft.com/office/drawing/2014/main" id="{D611EE20-383F-4055-B12A-79139BBA1FC8}"/>
              </a:ext>
            </a:extLst>
          </p:cNvPr>
          <p:cNvSpPr/>
          <p:nvPr/>
        </p:nvSpPr>
        <p:spPr>
          <a:xfrm>
            <a:off x="6279776" y="4168587"/>
            <a:ext cx="3509682" cy="584775"/>
          </a:xfrm>
          <a:prstGeom prst="rect">
            <a:avLst/>
          </a:prstGeom>
        </p:spPr>
        <p:txBody>
          <a:bodyPr wrap="square">
            <a:spAutoFit/>
          </a:bodyPr>
          <a:lstStyle/>
          <a:p>
            <a:pPr algn="ctr" fontAlgn="base"/>
            <a:r>
              <a:rPr lang="en-US" sz="3200" dirty="0">
                <a:solidFill>
                  <a:srgbClr val="FF0000"/>
                </a:solidFill>
              </a:rPr>
              <a:t>Roots = Ancestors</a:t>
            </a:r>
          </a:p>
        </p:txBody>
      </p:sp>
      <p:sp>
        <p:nvSpPr>
          <p:cNvPr id="10" name="Rectangle 9">
            <a:extLst>
              <a:ext uri="{FF2B5EF4-FFF2-40B4-BE49-F238E27FC236}">
                <a16:creationId xmlns:a16="http://schemas.microsoft.com/office/drawing/2014/main" id="{BF5506EC-9377-494E-8C3D-D57CF208DA72}"/>
              </a:ext>
            </a:extLst>
          </p:cNvPr>
          <p:cNvSpPr/>
          <p:nvPr/>
        </p:nvSpPr>
        <p:spPr>
          <a:xfrm>
            <a:off x="3325906" y="5642847"/>
            <a:ext cx="6096000" cy="954107"/>
          </a:xfrm>
          <a:prstGeom prst="rect">
            <a:avLst/>
          </a:prstGeom>
        </p:spPr>
        <p:txBody>
          <a:bodyPr>
            <a:spAutoFit/>
          </a:bodyPr>
          <a:lstStyle/>
          <a:p>
            <a:pPr algn="ctr"/>
            <a:r>
              <a:rPr lang="en-US" sz="2800" dirty="0">
                <a:solidFill>
                  <a:srgbClr val="FFFF00"/>
                </a:solidFill>
                <a:latin typeface="Open Sans"/>
              </a:rPr>
              <a:t>How can your actions affect your family tree in the eternities?</a:t>
            </a:r>
            <a:endParaRPr lang="en-US" sz="2800" dirty="0">
              <a:solidFill>
                <a:srgbClr val="FFFF00"/>
              </a:solidFill>
            </a:endParaRPr>
          </a:p>
        </p:txBody>
      </p:sp>
    </p:spTree>
    <p:extLst>
      <p:ext uri="{BB962C8B-B14F-4D97-AF65-F5344CB8AC3E}">
        <p14:creationId xmlns:p14="http://schemas.microsoft.com/office/powerpoint/2010/main" val="228897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P spid="35" grpId="0"/>
      <p:bldP spid="3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D026B58-9FA8-4C76-8B78-41CAA7225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All Wickedness Removed</a:t>
            </a:r>
          </a:p>
        </p:txBody>
      </p:sp>
      <p:sp>
        <p:nvSpPr>
          <p:cNvPr id="8" name="TextBox 7"/>
          <p:cNvSpPr txBox="1"/>
          <p:nvPr/>
        </p:nvSpPr>
        <p:spPr>
          <a:xfrm>
            <a:off x="125506" y="6488668"/>
            <a:ext cx="2362200" cy="369332"/>
          </a:xfrm>
          <a:prstGeom prst="rect">
            <a:avLst/>
          </a:prstGeom>
          <a:noFill/>
        </p:spPr>
        <p:txBody>
          <a:bodyPr wrap="square" rtlCol="0">
            <a:spAutoFit/>
          </a:bodyPr>
          <a:lstStyle/>
          <a:p>
            <a:r>
              <a:rPr lang="en-US" dirty="0">
                <a:solidFill>
                  <a:schemeClr val="bg2"/>
                </a:solidFill>
              </a:rPr>
              <a:t>3 Nephi 25:1</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493059" y="1187824"/>
            <a:ext cx="4038600" cy="2031325"/>
          </a:xfrm>
          <a:prstGeom prst="rect">
            <a:avLst/>
          </a:prstGeom>
        </p:spPr>
        <p:txBody>
          <a:bodyPr wrap="square">
            <a:spAutoFit/>
          </a:bodyPr>
          <a:lstStyle/>
          <a:p>
            <a:pPr fontAlgn="base"/>
            <a:r>
              <a:rPr lang="en-US" dirty="0">
                <a:solidFill>
                  <a:schemeClr val="bg1"/>
                </a:solidFill>
              </a:rPr>
              <a:t>“For the hour is nigh and the day soon at hand when the earth is ripe; and all the proud and they that do wickedly shall be as</a:t>
            </a:r>
            <a:r>
              <a:rPr lang="en-US" baseline="30000" dirty="0">
                <a:solidFill>
                  <a:schemeClr val="bg1"/>
                </a:solidFill>
              </a:rPr>
              <a:t> </a:t>
            </a:r>
            <a:r>
              <a:rPr lang="en-US" dirty="0">
                <a:solidFill>
                  <a:schemeClr val="bg1"/>
                </a:solidFill>
              </a:rPr>
              <a:t>stubble; and I will burn them up, </a:t>
            </a:r>
            <a:r>
              <a:rPr lang="en-US" dirty="0" err="1">
                <a:solidFill>
                  <a:schemeClr val="bg1"/>
                </a:solidFill>
              </a:rPr>
              <a:t>saith</a:t>
            </a:r>
            <a:r>
              <a:rPr lang="en-US" dirty="0">
                <a:solidFill>
                  <a:schemeClr val="bg1"/>
                </a:solidFill>
              </a:rPr>
              <a:t> the Lord of Hosts, that wickedness shall not be upon the earth;”</a:t>
            </a:r>
          </a:p>
          <a:p>
            <a:pPr fontAlgn="base"/>
            <a:r>
              <a:rPr lang="en-US" dirty="0">
                <a:solidFill>
                  <a:schemeClr val="bg1"/>
                </a:solidFill>
              </a:rPr>
              <a:t>D&amp;C 29:9</a:t>
            </a:r>
          </a:p>
        </p:txBody>
      </p:sp>
      <p:sp>
        <p:nvSpPr>
          <p:cNvPr id="11" name="Rectangle 10"/>
          <p:cNvSpPr/>
          <p:nvPr/>
        </p:nvSpPr>
        <p:spPr>
          <a:xfrm>
            <a:off x="8588187" y="2859741"/>
            <a:ext cx="3254189" cy="923330"/>
          </a:xfrm>
          <a:prstGeom prst="rect">
            <a:avLst/>
          </a:prstGeom>
        </p:spPr>
        <p:txBody>
          <a:bodyPr wrap="square">
            <a:spAutoFit/>
          </a:bodyPr>
          <a:lstStyle/>
          <a:p>
            <a:r>
              <a:rPr lang="en-US" dirty="0">
                <a:solidFill>
                  <a:schemeClr val="bg1"/>
                </a:solidFill>
              </a:rPr>
              <a:t>“…and I will not spare any that remain in Babylon.”</a:t>
            </a:r>
          </a:p>
          <a:p>
            <a:r>
              <a:rPr lang="en-US" dirty="0">
                <a:solidFill>
                  <a:schemeClr val="bg1"/>
                </a:solidFill>
              </a:rPr>
              <a:t>D&amp;C 64:24</a:t>
            </a:r>
          </a:p>
        </p:txBody>
      </p:sp>
      <p:sp>
        <p:nvSpPr>
          <p:cNvPr id="12" name="Rectangle 11"/>
          <p:cNvSpPr/>
          <p:nvPr/>
        </p:nvSpPr>
        <p:spPr>
          <a:xfrm>
            <a:off x="596153" y="4002742"/>
            <a:ext cx="4572000" cy="1200329"/>
          </a:xfrm>
          <a:prstGeom prst="rect">
            <a:avLst/>
          </a:prstGeom>
        </p:spPr>
        <p:txBody>
          <a:bodyPr>
            <a:spAutoFit/>
          </a:bodyPr>
          <a:lstStyle/>
          <a:p>
            <a:r>
              <a:rPr lang="en-US" dirty="0">
                <a:solidFill>
                  <a:schemeClr val="bg1"/>
                </a:solidFill>
              </a:rPr>
              <a:t>“Go ye out from among the nations, even from Babylon, from the midst of wickedness, which is spiritual Babylon.”</a:t>
            </a:r>
          </a:p>
          <a:p>
            <a:r>
              <a:rPr lang="en-US" dirty="0">
                <a:solidFill>
                  <a:schemeClr val="bg1"/>
                </a:solidFill>
              </a:rPr>
              <a:t>D&amp;C 133:14</a:t>
            </a:r>
          </a:p>
        </p:txBody>
      </p:sp>
      <p:sp>
        <p:nvSpPr>
          <p:cNvPr id="13" name="Rectangle 12"/>
          <p:cNvSpPr/>
          <p:nvPr/>
        </p:nvSpPr>
        <p:spPr>
          <a:xfrm>
            <a:off x="6477000" y="5029200"/>
            <a:ext cx="3810000" cy="1477328"/>
          </a:xfrm>
          <a:prstGeom prst="rect">
            <a:avLst/>
          </a:prstGeom>
        </p:spPr>
        <p:txBody>
          <a:bodyPr wrap="square">
            <a:spAutoFit/>
          </a:bodyPr>
          <a:lstStyle/>
          <a:p>
            <a:r>
              <a:rPr lang="en-US" dirty="0">
                <a:solidFill>
                  <a:schemeClr val="bg1"/>
                </a:solidFill>
              </a:rPr>
              <a:t>The word </a:t>
            </a:r>
            <a:r>
              <a:rPr lang="en-US" i="1" dirty="0">
                <a:solidFill>
                  <a:schemeClr val="bg1"/>
                </a:solidFill>
              </a:rPr>
              <a:t>root</a:t>
            </a:r>
            <a:r>
              <a:rPr lang="en-US" dirty="0">
                <a:solidFill>
                  <a:schemeClr val="bg1"/>
                </a:solidFill>
              </a:rPr>
              <a:t> likely refers to ancestors and the word </a:t>
            </a:r>
            <a:r>
              <a:rPr lang="en-US" i="1" dirty="0">
                <a:solidFill>
                  <a:schemeClr val="bg1"/>
                </a:solidFill>
              </a:rPr>
              <a:t>branch</a:t>
            </a:r>
            <a:r>
              <a:rPr lang="en-US" dirty="0">
                <a:solidFill>
                  <a:schemeClr val="bg1"/>
                </a:solidFill>
              </a:rPr>
              <a:t> to posterity. Thus, in the next life, the wicked will not enjoy the blessings of being sealed to their ancestors and posterity</a:t>
            </a:r>
          </a:p>
        </p:txBody>
      </p:sp>
      <p:pic>
        <p:nvPicPr>
          <p:cNvPr id="3" name="Picture 2">
            <a:extLst>
              <a:ext uri="{FF2B5EF4-FFF2-40B4-BE49-F238E27FC236}">
                <a16:creationId xmlns:a16="http://schemas.microsoft.com/office/drawing/2014/main" id="{713069BB-3E29-4FE9-8DA8-356391DDC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003" y="934572"/>
            <a:ext cx="2857500" cy="1600200"/>
          </a:xfrm>
          <a:prstGeom prst="rect">
            <a:avLst/>
          </a:prstGeom>
        </p:spPr>
      </p:pic>
      <p:pic>
        <p:nvPicPr>
          <p:cNvPr id="6" name="Picture 5">
            <a:extLst>
              <a:ext uri="{FF2B5EF4-FFF2-40B4-BE49-F238E27FC236}">
                <a16:creationId xmlns:a16="http://schemas.microsoft.com/office/drawing/2014/main" id="{D67700DB-A032-4ED5-A9C6-101D35647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800" y="2725593"/>
            <a:ext cx="2619375" cy="1743075"/>
          </a:xfrm>
          <a:prstGeom prst="rect">
            <a:avLst/>
          </a:prstGeom>
        </p:spPr>
      </p:pic>
      <p:pic>
        <p:nvPicPr>
          <p:cNvPr id="10" name="Picture 9">
            <a:extLst>
              <a:ext uri="{FF2B5EF4-FFF2-40B4-BE49-F238E27FC236}">
                <a16:creationId xmlns:a16="http://schemas.microsoft.com/office/drawing/2014/main" id="{C2B1801D-8521-4D2A-8006-9AF34742E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3351" y="4764423"/>
            <a:ext cx="1248724" cy="1878423"/>
          </a:xfrm>
          <a:prstGeom prst="rect">
            <a:avLst/>
          </a:prstGeom>
        </p:spPr>
      </p:pic>
      <p:sp>
        <p:nvSpPr>
          <p:cNvPr id="2" name="Rectangle 1">
            <a:extLst>
              <a:ext uri="{FF2B5EF4-FFF2-40B4-BE49-F238E27FC236}">
                <a16:creationId xmlns:a16="http://schemas.microsoft.com/office/drawing/2014/main" id="{D9CCED9A-FF26-40AF-93A4-D803A056C2D7}"/>
              </a:ext>
            </a:extLst>
          </p:cNvPr>
          <p:cNvSpPr/>
          <p:nvPr/>
        </p:nvSpPr>
        <p:spPr>
          <a:xfrm>
            <a:off x="2635623" y="604682"/>
            <a:ext cx="8014448" cy="369332"/>
          </a:xfrm>
          <a:prstGeom prst="rect">
            <a:avLst/>
          </a:prstGeom>
        </p:spPr>
        <p:txBody>
          <a:bodyPr wrap="square">
            <a:spAutoFit/>
          </a:bodyPr>
          <a:lstStyle/>
          <a:p>
            <a:r>
              <a:rPr lang="en-US" dirty="0">
                <a:solidFill>
                  <a:srgbClr val="FFFF00"/>
                </a:solidFill>
                <a:latin typeface="Open Sans"/>
              </a:rPr>
              <a:t>“it shall leave them neither root nor branch” means for the wicked?</a:t>
            </a:r>
            <a:endParaRPr lang="en-US" dirty="0">
              <a:solidFill>
                <a:srgbClr val="FFFF00"/>
              </a:solidFill>
            </a:endParaRPr>
          </a:p>
        </p:txBody>
      </p:sp>
    </p:spTree>
    <p:extLst>
      <p:ext uri="{BB962C8B-B14F-4D97-AF65-F5344CB8AC3E}">
        <p14:creationId xmlns:p14="http://schemas.microsoft.com/office/powerpoint/2010/main" val="12173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8F6255-96EF-46D0-80C6-90A1AB7FB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Healing in His Wings</a:t>
            </a:r>
          </a:p>
        </p:txBody>
      </p:sp>
      <p:sp>
        <p:nvSpPr>
          <p:cNvPr id="8" name="TextBox 7"/>
          <p:cNvSpPr txBox="1"/>
          <p:nvPr/>
        </p:nvSpPr>
        <p:spPr>
          <a:xfrm>
            <a:off x="80682" y="6488668"/>
            <a:ext cx="2362200" cy="369332"/>
          </a:xfrm>
          <a:prstGeom prst="rect">
            <a:avLst/>
          </a:prstGeom>
          <a:noFill/>
        </p:spPr>
        <p:txBody>
          <a:bodyPr wrap="square" rtlCol="0">
            <a:spAutoFit/>
          </a:bodyPr>
          <a:lstStyle/>
          <a:p>
            <a:r>
              <a:rPr lang="en-US" dirty="0">
                <a:solidFill>
                  <a:schemeClr val="bg2"/>
                </a:solidFill>
              </a:rPr>
              <a:t>3 Nephi 25:2-3</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2438400" y="1600200"/>
            <a:ext cx="4038600" cy="1477328"/>
          </a:xfrm>
          <a:prstGeom prst="rect">
            <a:avLst/>
          </a:prstGeom>
        </p:spPr>
        <p:txBody>
          <a:bodyPr wrap="square">
            <a:spAutoFit/>
          </a:bodyPr>
          <a:lstStyle/>
          <a:p>
            <a:pPr fontAlgn="base"/>
            <a:r>
              <a:rPr lang="en-US" dirty="0">
                <a:solidFill>
                  <a:schemeClr val="bg1"/>
                </a:solidFill>
              </a:rPr>
              <a:t>The preservation of the more ‘righteous part’ and healing with wings—the protection they had received during this destruction and the protection through His Atonement</a:t>
            </a:r>
          </a:p>
        </p:txBody>
      </p:sp>
      <p:sp>
        <p:nvSpPr>
          <p:cNvPr id="11" name="Rectangle 10"/>
          <p:cNvSpPr/>
          <p:nvPr/>
        </p:nvSpPr>
        <p:spPr>
          <a:xfrm>
            <a:off x="1600200" y="762001"/>
            <a:ext cx="4572000" cy="646331"/>
          </a:xfrm>
          <a:prstGeom prst="rect">
            <a:avLst/>
          </a:prstGeom>
        </p:spPr>
        <p:txBody>
          <a:bodyPr>
            <a:spAutoFit/>
          </a:bodyPr>
          <a:lstStyle/>
          <a:p>
            <a:r>
              <a:rPr lang="en-US" dirty="0">
                <a:solidFill>
                  <a:schemeClr val="bg1"/>
                </a:solidFill>
              </a:rPr>
              <a:t>The Nephites had just witnessed the wicked being destroyed (3 Nephi 9:3-12)</a:t>
            </a:r>
          </a:p>
        </p:txBody>
      </p:sp>
      <p:sp>
        <p:nvSpPr>
          <p:cNvPr id="12" name="Rectangle 11"/>
          <p:cNvSpPr/>
          <p:nvPr/>
        </p:nvSpPr>
        <p:spPr>
          <a:xfrm>
            <a:off x="1676400" y="3200401"/>
            <a:ext cx="4572000" cy="1200329"/>
          </a:xfrm>
          <a:prstGeom prst="rect">
            <a:avLst/>
          </a:prstGeom>
        </p:spPr>
        <p:txBody>
          <a:bodyPr>
            <a:spAutoFit/>
          </a:bodyPr>
          <a:lstStyle/>
          <a:p>
            <a:r>
              <a:rPr lang="en-US" dirty="0">
                <a:solidFill>
                  <a:schemeClr val="bg1"/>
                </a:solidFill>
              </a:rPr>
              <a:t>Wings—Power</a:t>
            </a:r>
          </a:p>
          <a:p>
            <a:endParaRPr lang="en-US" dirty="0">
              <a:solidFill>
                <a:schemeClr val="bg1"/>
              </a:solidFill>
            </a:endParaRPr>
          </a:p>
          <a:p>
            <a:r>
              <a:rPr lang="en-US" dirty="0">
                <a:solidFill>
                  <a:schemeClr val="bg1"/>
                </a:solidFill>
              </a:rPr>
              <a:t>The Son of Righteousness came with the power of the Atonement</a:t>
            </a:r>
          </a:p>
        </p:txBody>
      </p:sp>
      <p:sp>
        <p:nvSpPr>
          <p:cNvPr id="13" name="Rectangle 12"/>
          <p:cNvSpPr/>
          <p:nvPr/>
        </p:nvSpPr>
        <p:spPr>
          <a:xfrm>
            <a:off x="6248400" y="4258237"/>
            <a:ext cx="5387788" cy="2308324"/>
          </a:xfrm>
          <a:prstGeom prst="rect">
            <a:avLst/>
          </a:prstGeom>
        </p:spPr>
        <p:txBody>
          <a:bodyPr wrap="square">
            <a:spAutoFit/>
          </a:bodyPr>
          <a:lstStyle/>
          <a:p>
            <a:r>
              <a:rPr lang="en-US" dirty="0">
                <a:solidFill>
                  <a:schemeClr val="bg1"/>
                </a:solidFill>
              </a:rPr>
              <a:t>Calves in the stall—they  are safe, well fed, and cared for. The Lord promises that He will similarly protect and care for those who “fear [His] name. (Reverence His name)</a:t>
            </a:r>
          </a:p>
          <a:p>
            <a:endParaRPr lang="en-US" dirty="0">
              <a:solidFill>
                <a:schemeClr val="bg1"/>
              </a:solidFill>
            </a:endParaRPr>
          </a:p>
          <a:p>
            <a:r>
              <a:rPr lang="en-US" dirty="0">
                <a:solidFill>
                  <a:schemeClr val="bg1"/>
                </a:solidFill>
              </a:rPr>
              <a:t>They will gather the people of the Lord to Christ into the lands of their inheritance during the restoration of Israel in the Millennium</a:t>
            </a:r>
          </a:p>
        </p:txBody>
      </p:sp>
      <p:pic>
        <p:nvPicPr>
          <p:cNvPr id="3" name="Picture 2">
            <a:extLst>
              <a:ext uri="{FF2B5EF4-FFF2-40B4-BE49-F238E27FC236}">
                <a16:creationId xmlns:a16="http://schemas.microsoft.com/office/drawing/2014/main" id="{D6175FC2-0A41-4D2D-8520-93D234B0C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733" y="816909"/>
            <a:ext cx="2152650" cy="2857500"/>
          </a:xfrm>
          <a:prstGeom prst="rect">
            <a:avLst/>
          </a:prstGeom>
        </p:spPr>
      </p:pic>
      <p:pic>
        <p:nvPicPr>
          <p:cNvPr id="6" name="Picture 5">
            <a:extLst>
              <a:ext uri="{FF2B5EF4-FFF2-40B4-BE49-F238E27FC236}">
                <a16:creationId xmlns:a16="http://schemas.microsoft.com/office/drawing/2014/main" id="{B68E5F82-6976-46BE-BB8A-671FC6F57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288" y="4399711"/>
            <a:ext cx="3012300" cy="2259225"/>
          </a:xfrm>
          <a:prstGeom prst="rect">
            <a:avLst/>
          </a:prstGeom>
        </p:spPr>
      </p:pic>
    </p:spTree>
    <p:extLst>
      <p:ext uri="{BB962C8B-B14F-4D97-AF65-F5344CB8AC3E}">
        <p14:creationId xmlns:p14="http://schemas.microsoft.com/office/powerpoint/2010/main" val="420497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2B72BC5-EE20-41EC-B907-79AFE3934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The Higher Law Given to Moses</a:t>
            </a:r>
          </a:p>
        </p:txBody>
      </p:sp>
      <p:sp>
        <p:nvSpPr>
          <p:cNvPr id="8" name="TextBox 7"/>
          <p:cNvSpPr txBox="1"/>
          <p:nvPr/>
        </p:nvSpPr>
        <p:spPr>
          <a:xfrm>
            <a:off x="107576" y="6399021"/>
            <a:ext cx="2362200" cy="369332"/>
          </a:xfrm>
          <a:prstGeom prst="rect">
            <a:avLst/>
          </a:prstGeom>
          <a:noFill/>
        </p:spPr>
        <p:txBody>
          <a:bodyPr wrap="square" rtlCol="0">
            <a:spAutoFit/>
          </a:bodyPr>
          <a:lstStyle/>
          <a:p>
            <a:r>
              <a:rPr lang="en-US" dirty="0">
                <a:solidFill>
                  <a:schemeClr val="bg2"/>
                </a:solidFill>
              </a:rPr>
              <a:t>3 Nephi 25:4</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1828800" y="914401"/>
            <a:ext cx="4495800" cy="646331"/>
          </a:xfrm>
          <a:prstGeom prst="rect">
            <a:avLst/>
          </a:prstGeom>
        </p:spPr>
        <p:txBody>
          <a:bodyPr wrap="square">
            <a:spAutoFit/>
          </a:bodyPr>
          <a:lstStyle/>
          <a:p>
            <a:pPr fontAlgn="base"/>
            <a:r>
              <a:rPr lang="en-US" dirty="0">
                <a:solidFill>
                  <a:schemeClr val="bg1"/>
                </a:solidFill>
              </a:rPr>
              <a:t>Christ is referring to Moses and the law given even though He had fulfilled that law…Why?</a:t>
            </a:r>
          </a:p>
        </p:txBody>
      </p:sp>
      <p:sp>
        <p:nvSpPr>
          <p:cNvPr id="11" name="Rectangle 10"/>
          <p:cNvSpPr/>
          <p:nvPr/>
        </p:nvSpPr>
        <p:spPr>
          <a:xfrm>
            <a:off x="6858000" y="838201"/>
            <a:ext cx="3581400" cy="3139321"/>
          </a:xfrm>
          <a:prstGeom prst="rect">
            <a:avLst/>
          </a:prstGeom>
        </p:spPr>
        <p:txBody>
          <a:bodyPr wrap="square">
            <a:spAutoFit/>
          </a:bodyPr>
          <a:lstStyle/>
          <a:p>
            <a:r>
              <a:rPr lang="en-US" dirty="0">
                <a:solidFill>
                  <a:schemeClr val="bg1"/>
                </a:solidFill>
              </a:rPr>
              <a:t>Perhaps  “…the Lord (and Malachi) were not referring to the Mosaic code and carnal commandments but rather to a different law that was given to Moses in </a:t>
            </a:r>
            <a:r>
              <a:rPr lang="en-US" dirty="0" err="1">
                <a:solidFill>
                  <a:schemeClr val="bg1"/>
                </a:solidFill>
              </a:rPr>
              <a:t>Horeb</a:t>
            </a:r>
            <a:r>
              <a:rPr lang="en-US" dirty="0">
                <a:solidFill>
                  <a:schemeClr val="bg1"/>
                </a:solidFill>
              </a:rPr>
              <a:t>—a higher law, even the fulness of the gospel that, because of Israel’s rebelliousness and </a:t>
            </a:r>
            <a:r>
              <a:rPr lang="en-US" dirty="0" err="1">
                <a:solidFill>
                  <a:schemeClr val="bg1"/>
                </a:solidFill>
              </a:rPr>
              <a:t>stiffneckedness</a:t>
            </a:r>
            <a:r>
              <a:rPr lang="en-US" dirty="0">
                <a:solidFill>
                  <a:schemeClr val="bg1"/>
                </a:solidFill>
              </a:rPr>
              <a:t>, they never were able to fully receive (see JST, Exodus 34:1-2)</a:t>
            </a:r>
          </a:p>
          <a:p>
            <a:r>
              <a:rPr lang="en-US" dirty="0">
                <a:solidFill>
                  <a:schemeClr val="bg1"/>
                </a:solidFill>
              </a:rPr>
              <a:t>Read: D&amp;C 84:23-24</a:t>
            </a:r>
          </a:p>
        </p:txBody>
      </p:sp>
      <p:sp>
        <p:nvSpPr>
          <p:cNvPr id="14" name="Rectangle 13"/>
          <p:cNvSpPr/>
          <p:nvPr/>
        </p:nvSpPr>
        <p:spPr>
          <a:xfrm>
            <a:off x="1752600" y="3276600"/>
            <a:ext cx="4572000" cy="1569660"/>
          </a:xfrm>
          <a:prstGeom prst="rect">
            <a:avLst/>
          </a:prstGeom>
        </p:spPr>
        <p:txBody>
          <a:bodyPr>
            <a:spAutoFit/>
          </a:bodyPr>
          <a:lstStyle/>
          <a:p>
            <a:pPr fontAlgn="base"/>
            <a:r>
              <a:rPr lang="en-US" sz="1600" dirty="0">
                <a:solidFill>
                  <a:schemeClr val="bg1"/>
                </a:solidFill>
              </a:rPr>
              <a:t>“Therefore, he took Moses out of their midst, and the Holy Priesthood also;</a:t>
            </a:r>
          </a:p>
          <a:p>
            <a:pPr fontAlgn="base"/>
            <a:r>
              <a:rPr lang="en-US" sz="1600" dirty="0">
                <a:solidFill>
                  <a:schemeClr val="bg1"/>
                </a:solidFill>
              </a:rPr>
              <a:t>And the lesser priesthood continued, which priesthood </a:t>
            </a:r>
            <a:r>
              <a:rPr lang="en-US" sz="1600" dirty="0" err="1">
                <a:solidFill>
                  <a:schemeClr val="bg1"/>
                </a:solidFill>
              </a:rPr>
              <a:t>holdeth</a:t>
            </a:r>
            <a:r>
              <a:rPr lang="en-US" sz="1600" dirty="0">
                <a:solidFill>
                  <a:schemeClr val="bg1"/>
                </a:solidFill>
              </a:rPr>
              <a:t> the key of the ministering of angels and the preparatory gospel;”</a:t>
            </a:r>
          </a:p>
          <a:p>
            <a:pPr fontAlgn="base"/>
            <a:r>
              <a:rPr lang="en-US" sz="1600" dirty="0">
                <a:solidFill>
                  <a:schemeClr val="bg1"/>
                </a:solidFill>
              </a:rPr>
              <a:t>D&amp;C 84:25-26</a:t>
            </a:r>
          </a:p>
        </p:txBody>
      </p:sp>
      <p:sp>
        <p:nvSpPr>
          <p:cNvPr id="15" name="Rectangle 14"/>
          <p:cNvSpPr/>
          <p:nvPr/>
        </p:nvSpPr>
        <p:spPr>
          <a:xfrm>
            <a:off x="5580530" y="4352364"/>
            <a:ext cx="3581400" cy="2308324"/>
          </a:xfrm>
          <a:prstGeom prst="rect">
            <a:avLst/>
          </a:prstGeom>
        </p:spPr>
        <p:txBody>
          <a:bodyPr wrap="square">
            <a:spAutoFit/>
          </a:bodyPr>
          <a:lstStyle/>
          <a:p>
            <a:r>
              <a:rPr lang="la-Latn" sz="1600" i="1" dirty="0">
                <a:solidFill>
                  <a:schemeClr val="bg1"/>
                </a:solidFill>
              </a:rPr>
              <a:t>Horeb</a:t>
            </a:r>
            <a:r>
              <a:rPr lang="la-Latn" sz="1600" dirty="0">
                <a:solidFill>
                  <a:schemeClr val="bg1"/>
                </a:solidFill>
              </a:rPr>
              <a:t>, is the mountain at which the book of Deuteronomy in the Hebrew Bible states that the Ten Commandments</a:t>
            </a:r>
            <a:r>
              <a:rPr lang="en-US" sz="1600" dirty="0">
                <a:solidFill>
                  <a:schemeClr val="bg1"/>
                </a:solidFill>
              </a:rPr>
              <a:t> </a:t>
            </a:r>
            <a:r>
              <a:rPr lang="la-Latn" sz="1600" dirty="0">
                <a:solidFill>
                  <a:schemeClr val="bg1"/>
                </a:solidFill>
              </a:rPr>
              <a:t>were given to Moses by God. It is described in two places (Exodus 3:1, 1 Kings 19:8) as</a:t>
            </a:r>
            <a:r>
              <a:rPr lang="he-IL" sz="1600" dirty="0">
                <a:solidFill>
                  <a:schemeClr val="bg1"/>
                </a:solidFill>
              </a:rPr>
              <a:t> </a:t>
            </a:r>
            <a:r>
              <a:rPr lang="la-Latn" sz="1600" dirty="0">
                <a:solidFill>
                  <a:schemeClr val="bg1"/>
                </a:solidFill>
              </a:rPr>
              <a:t>the "Mountain of God". The mountain is also called the Mountain of YHWH</a:t>
            </a:r>
            <a:r>
              <a:rPr lang="en-US" sz="1600" dirty="0">
                <a:solidFill>
                  <a:schemeClr val="bg1"/>
                </a:solidFill>
              </a:rPr>
              <a:t> (one of the names of the God of Israel)</a:t>
            </a:r>
            <a:r>
              <a:rPr lang="la-Latn" sz="1600" dirty="0">
                <a:solidFill>
                  <a:schemeClr val="bg1"/>
                </a:solidFill>
              </a:rPr>
              <a:t>.</a:t>
            </a:r>
            <a:endParaRPr lang="en-US" sz="1600" dirty="0">
              <a:solidFill>
                <a:schemeClr val="bg1"/>
              </a:solidFill>
            </a:endParaRPr>
          </a:p>
        </p:txBody>
      </p:sp>
      <p:pic>
        <p:nvPicPr>
          <p:cNvPr id="3" name="Picture 2">
            <a:extLst>
              <a:ext uri="{FF2B5EF4-FFF2-40B4-BE49-F238E27FC236}">
                <a16:creationId xmlns:a16="http://schemas.microsoft.com/office/drawing/2014/main" id="{9489F2B4-F18A-4EA5-80D7-EBD08143C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528" y="1620370"/>
            <a:ext cx="2015377" cy="1570424"/>
          </a:xfrm>
          <a:prstGeom prst="rect">
            <a:avLst/>
          </a:prstGeom>
        </p:spPr>
      </p:pic>
      <p:pic>
        <p:nvPicPr>
          <p:cNvPr id="6" name="Picture 5">
            <a:extLst>
              <a:ext uri="{FF2B5EF4-FFF2-40B4-BE49-F238E27FC236}">
                <a16:creationId xmlns:a16="http://schemas.microsoft.com/office/drawing/2014/main" id="{40CC6E49-FB08-4051-BAF8-50063160D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139" y="3770901"/>
            <a:ext cx="2156822" cy="2782300"/>
          </a:xfrm>
          <a:prstGeom prst="rect">
            <a:avLst/>
          </a:prstGeom>
        </p:spPr>
      </p:pic>
    </p:spTree>
    <p:extLst>
      <p:ext uri="{BB962C8B-B14F-4D97-AF65-F5344CB8AC3E}">
        <p14:creationId xmlns:p14="http://schemas.microsoft.com/office/powerpoint/2010/main" val="6194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A6E09D-498A-4547-AE0A-57D800FA2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Elijah, the Prophet</a:t>
            </a:r>
          </a:p>
        </p:txBody>
      </p:sp>
      <p:sp>
        <p:nvSpPr>
          <p:cNvPr id="8" name="TextBox 7"/>
          <p:cNvSpPr txBox="1"/>
          <p:nvPr/>
        </p:nvSpPr>
        <p:spPr>
          <a:xfrm>
            <a:off x="71718" y="6488668"/>
            <a:ext cx="2362200" cy="369332"/>
          </a:xfrm>
          <a:prstGeom prst="rect">
            <a:avLst/>
          </a:prstGeom>
          <a:noFill/>
        </p:spPr>
        <p:txBody>
          <a:bodyPr wrap="square" rtlCol="0">
            <a:spAutoFit/>
          </a:bodyPr>
          <a:lstStyle/>
          <a:p>
            <a:r>
              <a:rPr lang="en-US" dirty="0">
                <a:solidFill>
                  <a:schemeClr val="bg2"/>
                </a:solidFill>
              </a:rPr>
              <a:t>3 Nephi 25:5-6</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4715435" y="1438835"/>
            <a:ext cx="4572000" cy="2308324"/>
          </a:xfrm>
          <a:prstGeom prst="rect">
            <a:avLst/>
          </a:prstGeom>
        </p:spPr>
        <p:txBody>
          <a:bodyPr>
            <a:spAutoFit/>
          </a:bodyPr>
          <a:lstStyle/>
          <a:p>
            <a:pPr fontAlgn="base"/>
            <a:r>
              <a:rPr lang="en-US" sz="1600" dirty="0">
                <a:solidFill>
                  <a:schemeClr val="bg1"/>
                </a:solidFill>
              </a:rPr>
              <a:t>On April 3, 1836, Elijah appeared to Joseph Smith and Oliver </a:t>
            </a:r>
            <a:r>
              <a:rPr lang="en-US" sz="1600" dirty="0" err="1">
                <a:solidFill>
                  <a:schemeClr val="bg1"/>
                </a:solidFill>
              </a:rPr>
              <a:t>Cowdery</a:t>
            </a:r>
            <a:r>
              <a:rPr lang="en-US" sz="1600" dirty="0">
                <a:solidFill>
                  <a:schemeClr val="bg1"/>
                </a:solidFill>
              </a:rPr>
              <a:t> in the newly dedicated Kirtland Temple (see D&amp;C 110:13–16). </a:t>
            </a:r>
          </a:p>
          <a:p>
            <a:pPr fontAlgn="base"/>
            <a:endParaRPr lang="en-US" sz="1600" dirty="0">
              <a:solidFill>
                <a:schemeClr val="bg1"/>
              </a:solidFill>
            </a:endParaRPr>
          </a:p>
          <a:p>
            <a:pPr fontAlgn="base"/>
            <a:r>
              <a:rPr lang="en-US" sz="1600" dirty="0">
                <a:solidFill>
                  <a:schemeClr val="bg1"/>
                </a:solidFill>
              </a:rPr>
              <a:t>At that time, Elijah restored the priesthood keys necessary to seal families for eternity in the Lord’s holy temples. Through family history research, we identify family members for whom temple ordinances can be performed.</a:t>
            </a:r>
          </a:p>
        </p:txBody>
      </p:sp>
      <p:sp>
        <p:nvSpPr>
          <p:cNvPr id="12" name="Rectangle 11"/>
          <p:cNvSpPr/>
          <p:nvPr/>
        </p:nvSpPr>
        <p:spPr>
          <a:xfrm>
            <a:off x="1084729" y="874059"/>
            <a:ext cx="3182471" cy="584775"/>
          </a:xfrm>
          <a:prstGeom prst="rect">
            <a:avLst/>
          </a:prstGeom>
        </p:spPr>
        <p:txBody>
          <a:bodyPr wrap="square">
            <a:spAutoFit/>
          </a:bodyPr>
          <a:lstStyle/>
          <a:p>
            <a:pPr fontAlgn="base"/>
            <a:r>
              <a:rPr lang="en-US" sz="1600" dirty="0">
                <a:solidFill>
                  <a:schemeClr val="bg1"/>
                </a:solidFill>
              </a:rPr>
              <a:t>Elijah’s return to the earth as part of the Restoration of the gospel. </a:t>
            </a:r>
          </a:p>
        </p:txBody>
      </p:sp>
      <p:sp>
        <p:nvSpPr>
          <p:cNvPr id="13" name="Rectangle 12"/>
          <p:cNvSpPr/>
          <p:nvPr/>
        </p:nvSpPr>
        <p:spPr>
          <a:xfrm>
            <a:off x="1752600" y="3810001"/>
            <a:ext cx="6172200" cy="1015663"/>
          </a:xfrm>
          <a:prstGeom prst="rect">
            <a:avLst/>
          </a:prstGeom>
        </p:spPr>
        <p:txBody>
          <a:bodyPr wrap="square">
            <a:spAutoFit/>
          </a:bodyPr>
          <a:lstStyle/>
          <a:p>
            <a:pPr fontAlgn="base"/>
            <a:r>
              <a:rPr lang="en-US" sz="2000" dirty="0">
                <a:solidFill>
                  <a:srgbClr val="FFFF00"/>
                </a:solidFill>
              </a:rPr>
              <a:t>What do you think it means that Elijah would “turn the heart of the fathers to the children, and the heart of the children to their fathers”?</a:t>
            </a:r>
          </a:p>
        </p:txBody>
      </p:sp>
      <p:grpSp>
        <p:nvGrpSpPr>
          <p:cNvPr id="16" name="Group 15"/>
          <p:cNvGrpSpPr/>
          <p:nvPr/>
        </p:nvGrpSpPr>
        <p:grpSpPr>
          <a:xfrm>
            <a:off x="6324600" y="4648201"/>
            <a:ext cx="3657600" cy="1904315"/>
            <a:chOff x="965200" y="2286000"/>
            <a:chExt cx="7264400" cy="2743200"/>
          </a:xfrm>
        </p:grpSpPr>
        <p:grpSp>
          <p:nvGrpSpPr>
            <p:cNvPr id="17" name="Group 18"/>
            <p:cNvGrpSpPr/>
            <p:nvPr/>
          </p:nvGrpSpPr>
          <p:grpSpPr>
            <a:xfrm>
              <a:off x="965200" y="2286000"/>
              <a:ext cx="7264400" cy="2743200"/>
              <a:chOff x="965200" y="2286000"/>
              <a:chExt cx="7327900" cy="2743200"/>
            </a:xfrm>
          </p:grpSpPr>
          <p:sp>
            <p:nvSpPr>
              <p:cNvPr id="19" name="Rectangle 1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1"/>
                <a:endCxn id="2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117600" y="2514600"/>
              <a:ext cx="7010400" cy="2128117"/>
            </a:xfrm>
            <a:prstGeom prst="rect">
              <a:avLst/>
            </a:prstGeom>
            <a:noFill/>
          </p:spPr>
          <p:txBody>
            <a:bodyPr wrap="square" rtlCol="0">
              <a:spAutoFit/>
            </a:bodyPr>
            <a:lstStyle/>
            <a:p>
              <a:pPr algn="ctr"/>
              <a:r>
                <a:rPr lang="en-US" dirty="0">
                  <a:solidFill>
                    <a:schemeClr val="bg1"/>
                  </a:solidFill>
                </a:rPr>
                <a:t>As our hearts turn to our fathers through family history and temple work, we are helping to prepare the earth for the Second Coming of Jesus Christ</a:t>
              </a:r>
            </a:p>
          </p:txBody>
        </p:sp>
      </p:grpSp>
      <p:pic>
        <p:nvPicPr>
          <p:cNvPr id="3" name="Picture 2">
            <a:extLst>
              <a:ext uri="{FF2B5EF4-FFF2-40B4-BE49-F238E27FC236}">
                <a16:creationId xmlns:a16="http://schemas.microsoft.com/office/drawing/2014/main" id="{4CF160EB-9803-4610-BCF2-44178A230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18" y="1613646"/>
            <a:ext cx="3944470" cy="1972235"/>
          </a:xfrm>
          <a:prstGeom prst="rect">
            <a:avLst/>
          </a:prstGeom>
        </p:spPr>
      </p:pic>
      <p:pic>
        <p:nvPicPr>
          <p:cNvPr id="6" name="Picture 5">
            <a:extLst>
              <a:ext uri="{FF2B5EF4-FFF2-40B4-BE49-F238E27FC236}">
                <a16:creationId xmlns:a16="http://schemas.microsoft.com/office/drawing/2014/main" id="{97E87B8A-FFF1-4CB5-BB70-B96D62CFC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871" y="4630112"/>
            <a:ext cx="1371600" cy="2057400"/>
          </a:xfrm>
          <a:prstGeom prst="rect">
            <a:avLst/>
          </a:prstGeom>
        </p:spPr>
      </p:pic>
      <p:pic>
        <p:nvPicPr>
          <p:cNvPr id="4" name="Picture 3">
            <a:extLst>
              <a:ext uri="{FF2B5EF4-FFF2-40B4-BE49-F238E27FC236}">
                <a16:creationId xmlns:a16="http://schemas.microsoft.com/office/drawing/2014/main" id="{200FD57E-1B64-40B2-98DC-09523A937B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6753" y="743688"/>
            <a:ext cx="2506910" cy="3395724"/>
          </a:xfrm>
          <a:prstGeom prst="rect">
            <a:avLst/>
          </a:prstGeom>
        </p:spPr>
      </p:pic>
    </p:spTree>
    <p:extLst>
      <p:ext uri="{BB962C8B-B14F-4D97-AF65-F5344CB8AC3E}">
        <p14:creationId xmlns:p14="http://schemas.microsoft.com/office/powerpoint/2010/main" val="69039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BE9F38A0-D4EF-41FD-9BBB-6BFDE3304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1718" y="838200"/>
            <a:ext cx="8462682" cy="5016758"/>
          </a:xfrm>
          <a:prstGeom prst="rect">
            <a:avLst/>
          </a:prstGeom>
          <a:noFill/>
        </p:spPr>
        <p:txBody>
          <a:bodyPr wrap="square" rtlCol="0">
            <a:spAutoFit/>
          </a:bodyPr>
          <a:lstStyle/>
          <a:p>
            <a:r>
              <a:rPr lang="en-US" sz="1600" dirty="0">
                <a:solidFill>
                  <a:schemeClr val="bg2"/>
                </a:solidFill>
              </a:rPr>
              <a:t>He was the last of the Old Testament prophets</a:t>
            </a:r>
          </a:p>
          <a:p>
            <a:endParaRPr lang="en-US" sz="1600" dirty="0">
              <a:solidFill>
                <a:schemeClr val="bg2"/>
              </a:solidFill>
            </a:endParaRPr>
          </a:p>
          <a:p>
            <a:r>
              <a:rPr lang="en-US" sz="1600" dirty="0">
                <a:solidFill>
                  <a:schemeClr val="bg2"/>
                </a:solidFill>
              </a:rPr>
              <a:t>The Book of Malachi was written around 430 BC</a:t>
            </a:r>
          </a:p>
          <a:p>
            <a:endParaRPr lang="en-US" sz="1600" dirty="0">
              <a:solidFill>
                <a:schemeClr val="bg2"/>
              </a:solidFill>
            </a:endParaRPr>
          </a:p>
          <a:p>
            <a:r>
              <a:rPr lang="en-US" sz="1600" dirty="0">
                <a:solidFill>
                  <a:schemeClr val="bg2"/>
                </a:solidFill>
              </a:rPr>
              <a:t>He lived in the Holy Land about 170 years after Lehi and his family left Jerusalem</a:t>
            </a:r>
          </a:p>
          <a:p>
            <a:endParaRPr lang="en-US" sz="1600" dirty="0">
              <a:solidFill>
                <a:schemeClr val="bg2"/>
              </a:solidFill>
            </a:endParaRPr>
          </a:p>
          <a:p>
            <a:r>
              <a:rPr lang="en-US" sz="1600" dirty="0">
                <a:solidFill>
                  <a:schemeClr val="bg2"/>
                </a:solidFill>
              </a:rPr>
              <a:t>His purpose was to call the people to repentance and to prepare for the Second Coming and judgments of the Lord</a:t>
            </a:r>
          </a:p>
          <a:p>
            <a:endParaRPr lang="en-US" sz="1600" dirty="0">
              <a:solidFill>
                <a:schemeClr val="bg2"/>
              </a:solidFill>
            </a:endParaRPr>
          </a:p>
          <a:p>
            <a:r>
              <a:rPr lang="en-US" sz="1600" dirty="0">
                <a:solidFill>
                  <a:schemeClr val="bg2"/>
                </a:solidFill>
              </a:rPr>
              <a:t>Because his words were not written in the Brass plates Jesus had the Nephites write Malachi’s words in their records</a:t>
            </a:r>
          </a:p>
          <a:p>
            <a:endParaRPr lang="en-US" sz="1600" dirty="0">
              <a:solidFill>
                <a:schemeClr val="bg2"/>
              </a:solidFill>
            </a:endParaRPr>
          </a:p>
          <a:p>
            <a:r>
              <a:rPr lang="en-US" sz="1600" dirty="0">
                <a:solidFill>
                  <a:schemeClr val="bg2"/>
                </a:solidFill>
              </a:rPr>
              <a:t>His words included the truths about the law of tithing and the sealing commission of Elijah</a:t>
            </a:r>
          </a:p>
          <a:p>
            <a:endParaRPr lang="en-US" sz="1600" dirty="0">
              <a:solidFill>
                <a:schemeClr val="bg2"/>
              </a:solidFill>
            </a:endParaRPr>
          </a:p>
          <a:p>
            <a:r>
              <a:rPr lang="en-US" sz="1600" dirty="0">
                <a:solidFill>
                  <a:schemeClr val="bg2"/>
                </a:solidFill>
              </a:rPr>
              <a:t>He prophesied of “a messenger” speaking of John the Baptist, to prepare the way for the Savior</a:t>
            </a:r>
          </a:p>
          <a:p>
            <a:endParaRPr lang="en-US" sz="1600" dirty="0">
              <a:solidFill>
                <a:schemeClr val="bg2"/>
              </a:solidFill>
            </a:endParaRPr>
          </a:p>
          <a:p>
            <a:r>
              <a:rPr lang="en-US" sz="1600" dirty="0">
                <a:solidFill>
                  <a:schemeClr val="bg2"/>
                </a:solidFill>
              </a:rPr>
              <a:t>Moroni also cited the words of Malachi to Joseph Smith concerning the prophet Elijah</a:t>
            </a:r>
          </a:p>
          <a:p>
            <a:endParaRPr lang="en-US" sz="1600" dirty="0">
              <a:solidFill>
                <a:schemeClr val="bg2"/>
              </a:solidFill>
            </a:endParaRPr>
          </a:p>
          <a:p>
            <a:r>
              <a:rPr lang="en-US" sz="1600" dirty="0">
                <a:solidFill>
                  <a:schemeClr val="bg2"/>
                </a:solidFill>
              </a:rPr>
              <a:t>He is included among the elect whom President Joseph F. Smith beheld during his vision of the work of salvation going on in the spirit world (D&amp;C 138:46)</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2"/>
                </a:solidFill>
                <a:latin typeface="Papyrus" pitchFamily="66" charset="0"/>
              </a:rPr>
              <a:t>Malachi—</a:t>
            </a:r>
            <a:r>
              <a:rPr lang="en-US" sz="2400" dirty="0">
                <a:solidFill>
                  <a:schemeClr val="bg2"/>
                </a:solidFill>
                <a:latin typeface="Papyrus" pitchFamily="66" charset="0"/>
              </a:rPr>
              <a:t>Meaning</a:t>
            </a:r>
            <a:r>
              <a:rPr lang="en-US" sz="6600" dirty="0">
                <a:solidFill>
                  <a:schemeClr val="bg2"/>
                </a:solidFill>
                <a:latin typeface="Papyrus" pitchFamily="66" charset="0"/>
              </a:rPr>
              <a:t> </a:t>
            </a:r>
            <a:r>
              <a:rPr lang="en-US" sz="2400" dirty="0">
                <a:solidFill>
                  <a:schemeClr val="bg2"/>
                </a:solidFill>
                <a:latin typeface="Papyrus" pitchFamily="66" charset="0"/>
              </a:rPr>
              <a:t>My Messenger</a:t>
            </a:r>
          </a:p>
        </p:txBody>
      </p:sp>
      <p:grpSp>
        <p:nvGrpSpPr>
          <p:cNvPr id="7" name="Group 126"/>
          <p:cNvGrpSpPr/>
          <p:nvPr/>
        </p:nvGrpSpPr>
        <p:grpSpPr>
          <a:xfrm>
            <a:off x="8774752" y="1854926"/>
            <a:ext cx="1893248" cy="3505200"/>
            <a:chOff x="3990090" y="526432"/>
            <a:chExt cx="3128491" cy="5360642"/>
          </a:xfrm>
        </p:grpSpPr>
        <p:sp>
          <p:nvSpPr>
            <p:cNvPr id="8" name="Oval 7"/>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950279">
              <a:off x="3990090" y="42668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07"/>
            <p:cNvGrpSpPr/>
            <p:nvPr/>
          </p:nvGrpSpPr>
          <p:grpSpPr>
            <a:xfrm>
              <a:off x="4724400" y="2590800"/>
              <a:ext cx="685800" cy="838200"/>
              <a:chOff x="8077200" y="2590800"/>
              <a:chExt cx="685800" cy="838200"/>
            </a:xfrm>
          </p:grpSpPr>
          <p:sp>
            <p:nvSpPr>
              <p:cNvPr id="39" name="Oval 38"/>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4"/>
            <p:cNvGrpSpPr/>
            <p:nvPr/>
          </p:nvGrpSpPr>
          <p:grpSpPr>
            <a:xfrm>
              <a:off x="5105400" y="914400"/>
              <a:ext cx="1272905" cy="371557"/>
              <a:chOff x="7557386" y="1121682"/>
              <a:chExt cx="1272905" cy="371557"/>
            </a:xfrm>
          </p:grpSpPr>
          <p:grpSp>
            <p:nvGrpSpPr>
              <p:cNvPr id="27" name="Group 110"/>
              <p:cNvGrpSpPr/>
              <p:nvPr/>
            </p:nvGrpSpPr>
            <p:grpSpPr>
              <a:xfrm rot="401849">
                <a:off x="7557386" y="1163079"/>
                <a:ext cx="359190" cy="254000"/>
                <a:chOff x="8077200" y="2590800"/>
                <a:chExt cx="687114" cy="838200"/>
              </a:xfrm>
            </p:grpSpPr>
            <p:sp>
              <p:nvSpPr>
                <p:cNvPr id="37" name="Oval 36"/>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13"/>
              <p:cNvGrpSpPr/>
              <p:nvPr/>
            </p:nvGrpSpPr>
            <p:grpSpPr>
              <a:xfrm rot="401849">
                <a:off x="7854102" y="1121682"/>
                <a:ext cx="358503" cy="254000"/>
                <a:chOff x="8077200" y="2590800"/>
                <a:chExt cx="685800" cy="838200"/>
              </a:xfrm>
            </p:grpSpPr>
            <p:sp>
              <p:nvSpPr>
                <p:cNvPr id="35" name="Oval 3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16"/>
              <p:cNvGrpSpPr/>
              <p:nvPr/>
            </p:nvGrpSpPr>
            <p:grpSpPr>
              <a:xfrm rot="401849">
                <a:off x="8150815" y="1156524"/>
                <a:ext cx="358503" cy="254000"/>
                <a:chOff x="8077200" y="2590800"/>
                <a:chExt cx="685800" cy="838200"/>
              </a:xfrm>
            </p:grpSpPr>
            <p:sp>
              <p:nvSpPr>
                <p:cNvPr id="33" name="Oval 32"/>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19"/>
              <p:cNvGrpSpPr/>
              <p:nvPr/>
            </p:nvGrpSpPr>
            <p:grpSpPr>
              <a:xfrm rot="401849">
                <a:off x="8471788" y="1239239"/>
                <a:ext cx="358503" cy="254000"/>
                <a:chOff x="8077200" y="2590800"/>
                <a:chExt cx="685800" cy="838200"/>
              </a:xfrm>
            </p:grpSpPr>
            <p:sp>
              <p:nvSpPr>
                <p:cNvPr id="31" name="Oval 30"/>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31"/>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 name="TextBox 40"/>
          <p:cNvSpPr txBox="1"/>
          <p:nvPr/>
        </p:nvSpPr>
        <p:spPr>
          <a:xfrm>
            <a:off x="116542" y="6416951"/>
            <a:ext cx="2362200" cy="369332"/>
          </a:xfrm>
          <a:prstGeom prst="rect">
            <a:avLst/>
          </a:prstGeom>
          <a:noFill/>
        </p:spPr>
        <p:txBody>
          <a:bodyPr wrap="square" rtlCol="0">
            <a:spAutoFit/>
          </a:bodyPr>
          <a:lstStyle/>
          <a:p>
            <a:r>
              <a:rPr lang="en-US" dirty="0">
                <a:solidFill>
                  <a:schemeClr val="bg2"/>
                </a:solidFill>
              </a:rPr>
              <a:t>Who’s Who</a:t>
            </a:r>
          </a:p>
        </p:txBody>
      </p:sp>
    </p:spTree>
    <p:extLst>
      <p:ext uri="{BB962C8B-B14F-4D97-AF65-F5344CB8AC3E}">
        <p14:creationId xmlns:p14="http://schemas.microsoft.com/office/powerpoint/2010/main" val="2964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130514CE-7900-4666-9C18-6016B13AB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Elijah</a:t>
            </a:r>
          </a:p>
        </p:txBody>
      </p:sp>
      <p:sp>
        <p:nvSpPr>
          <p:cNvPr id="8" name="TextBox 7"/>
          <p:cNvSpPr txBox="1"/>
          <p:nvPr/>
        </p:nvSpPr>
        <p:spPr>
          <a:xfrm>
            <a:off x="0" y="6488668"/>
            <a:ext cx="2362200" cy="369332"/>
          </a:xfrm>
          <a:prstGeom prst="rect">
            <a:avLst/>
          </a:prstGeom>
          <a:noFill/>
        </p:spPr>
        <p:txBody>
          <a:bodyPr wrap="square" rtlCol="0">
            <a:spAutoFit/>
          </a:bodyPr>
          <a:lstStyle/>
          <a:p>
            <a:r>
              <a:rPr lang="en-US" dirty="0">
                <a:solidFill>
                  <a:schemeClr val="bg2"/>
                </a:solidFill>
              </a:rPr>
              <a:t>Who’s Who</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233082" y="775447"/>
            <a:ext cx="7315200" cy="5262979"/>
          </a:xfrm>
          <a:prstGeom prst="rect">
            <a:avLst/>
          </a:prstGeom>
        </p:spPr>
        <p:txBody>
          <a:bodyPr wrap="square">
            <a:spAutoFit/>
          </a:bodyPr>
          <a:lstStyle/>
          <a:p>
            <a:pPr fontAlgn="base"/>
            <a:r>
              <a:rPr lang="en-US" sz="1600" dirty="0">
                <a:solidFill>
                  <a:schemeClr val="bg1"/>
                </a:solidFill>
              </a:rPr>
              <a:t>Meaning: Jehovah is my God</a:t>
            </a:r>
          </a:p>
          <a:p>
            <a:pPr fontAlgn="base"/>
            <a:endParaRPr lang="en-US" sz="1600" dirty="0">
              <a:solidFill>
                <a:schemeClr val="bg1"/>
              </a:solidFill>
            </a:endParaRPr>
          </a:p>
          <a:p>
            <a:pPr fontAlgn="base"/>
            <a:r>
              <a:rPr lang="en-US" sz="1600" dirty="0">
                <a:solidFill>
                  <a:schemeClr val="bg1"/>
                </a:solidFill>
              </a:rPr>
              <a:t>He was a </a:t>
            </a:r>
            <a:r>
              <a:rPr lang="en-US" sz="1600" dirty="0" err="1">
                <a:solidFill>
                  <a:schemeClr val="bg1"/>
                </a:solidFill>
              </a:rPr>
              <a:t>Tishbite</a:t>
            </a:r>
            <a:r>
              <a:rPr lang="en-US" sz="1600" dirty="0">
                <a:solidFill>
                  <a:schemeClr val="bg1"/>
                </a:solidFill>
              </a:rPr>
              <a:t> in a long line of extraordinary prophets</a:t>
            </a:r>
          </a:p>
          <a:p>
            <a:pPr fontAlgn="base"/>
            <a:endParaRPr lang="en-US" sz="1600" dirty="0">
              <a:solidFill>
                <a:schemeClr val="bg1"/>
              </a:solidFill>
            </a:endParaRPr>
          </a:p>
          <a:p>
            <a:pPr fontAlgn="base"/>
            <a:r>
              <a:rPr lang="en-US" sz="1600" dirty="0">
                <a:solidFill>
                  <a:schemeClr val="bg1"/>
                </a:solidFill>
              </a:rPr>
              <a:t>He commenced his ministry around 926 BC among the northern tribes of Israel</a:t>
            </a:r>
          </a:p>
          <a:p>
            <a:pPr fontAlgn="base"/>
            <a:endParaRPr lang="en-US" sz="1600" dirty="0">
              <a:solidFill>
                <a:schemeClr val="bg1"/>
              </a:solidFill>
            </a:endParaRPr>
          </a:p>
          <a:p>
            <a:pPr fontAlgn="base"/>
            <a:r>
              <a:rPr lang="en-US" sz="1600" dirty="0">
                <a:solidFill>
                  <a:schemeClr val="bg1"/>
                </a:solidFill>
              </a:rPr>
              <a:t>Peter, James, and John witnessed Elijah (Elias) and Moses at the Mount of Transfiguration (Matthew 17:1-11)</a:t>
            </a:r>
          </a:p>
          <a:p>
            <a:pPr fontAlgn="base"/>
            <a:endParaRPr lang="en-US" sz="1600" dirty="0">
              <a:solidFill>
                <a:schemeClr val="bg1"/>
              </a:solidFill>
            </a:endParaRPr>
          </a:p>
          <a:p>
            <a:pPr fontAlgn="base"/>
            <a:r>
              <a:rPr lang="en-US" sz="1600" dirty="0">
                <a:solidFill>
                  <a:schemeClr val="bg1"/>
                </a:solidFill>
              </a:rPr>
              <a:t>He restored the keys of sealing power of the priesthood to Joseph Smith (D&amp;C 110:13-16) in the Kirtland Temple on April 3, 1836</a:t>
            </a:r>
          </a:p>
          <a:p>
            <a:pPr fontAlgn="base"/>
            <a:endParaRPr lang="en-US" sz="1600" dirty="0">
              <a:solidFill>
                <a:schemeClr val="bg1"/>
              </a:solidFill>
            </a:endParaRPr>
          </a:p>
          <a:p>
            <a:pPr fontAlgn="base"/>
            <a:r>
              <a:rPr lang="en-US" sz="1600" dirty="0">
                <a:solidFill>
                  <a:schemeClr val="bg1"/>
                </a:solidFill>
              </a:rPr>
              <a:t>He taught the Doctrines of Salvation</a:t>
            </a:r>
          </a:p>
          <a:p>
            <a:pPr fontAlgn="base"/>
            <a:endParaRPr lang="en-US" sz="1600" dirty="0">
              <a:solidFill>
                <a:schemeClr val="bg1"/>
              </a:solidFill>
            </a:endParaRPr>
          </a:p>
          <a:p>
            <a:pPr fontAlgn="base"/>
            <a:r>
              <a:rPr lang="en-US" sz="1600" dirty="0">
                <a:solidFill>
                  <a:schemeClr val="bg1"/>
                </a:solidFill>
              </a:rPr>
              <a:t>He fasted 40 days and his successor Elisha received the priesthood power from him</a:t>
            </a:r>
          </a:p>
          <a:p>
            <a:pPr fontAlgn="base"/>
            <a:endParaRPr lang="en-US" sz="1600" dirty="0">
              <a:solidFill>
                <a:schemeClr val="bg1"/>
              </a:solidFill>
            </a:endParaRPr>
          </a:p>
          <a:p>
            <a:pPr fontAlgn="base"/>
            <a:r>
              <a:rPr lang="en-US" sz="1600" dirty="0">
                <a:solidFill>
                  <a:schemeClr val="bg1"/>
                </a:solidFill>
              </a:rPr>
              <a:t>He held the “keys of the power of turning the hearts of the fathers to the children, and the hearts of the children to the fathers…(D&amp;C 27:9)</a:t>
            </a:r>
          </a:p>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grpSp>
        <p:nvGrpSpPr>
          <p:cNvPr id="22" name="Group 21"/>
          <p:cNvGrpSpPr/>
          <p:nvPr/>
        </p:nvGrpSpPr>
        <p:grpSpPr>
          <a:xfrm>
            <a:off x="8001001" y="1676401"/>
            <a:ext cx="1829379" cy="3572435"/>
            <a:chOff x="1088506" y="618565"/>
            <a:chExt cx="2677365" cy="5228394"/>
          </a:xfrm>
        </p:grpSpPr>
        <p:sp>
          <p:nvSpPr>
            <p:cNvPr id="26" name="Oval 25"/>
            <p:cNvSpPr/>
            <p:nvPr/>
          </p:nvSpPr>
          <p:spPr>
            <a:xfrm rot="6128217">
              <a:off x="2501815" y="5292874"/>
              <a:ext cx="463696" cy="64447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4472555">
              <a:off x="1899487" y="5275649"/>
              <a:ext cx="424790" cy="6773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401704" y="2484577"/>
              <a:ext cx="2074576" cy="307459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0"/>
            <p:cNvGrpSpPr/>
            <p:nvPr/>
          </p:nvGrpSpPr>
          <p:grpSpPr>
            <a:xfrm>
              <a:off x="1600200" y="5181600"/>
              <a:ext cx="1550894" cy="394447"/>
              <a:chOff x="4876800" y="1662953"/>
              <a:chExt cx="1550894" cy="775447"/>
            </a:xfrm>
          </p:grpSpPr>
          <p:sp>
            <p:nvSpPr>
              <p:cNvPr id="53" name="Quad Arrow 23"/>
              <p:cNvSpPr/>
              <p:nvPr/>
            </p:nvSpPr>
            <p:spPr>
              <a:xfrm>
                <a:off x="4876800"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5257800" y="1662953"/>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5611906"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5970494"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199529" y="1909482"/>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567082" y="1927411"/>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925670" y="1936376"/>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Cloud 29"/>
            <p:cNvSpPr/>
            <p:nvPr/>
          </p:nvSpPr>
          <p:spPr>
            <a:xfrm rot="20995350">
              <a:off x="2743373" y="1342415"/>
              <a:ext cx="688012" cy="170850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027441">
              <a:off x="1088506" y="3779054"/>
              <a:ext cx="388772" cy="7441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577640">
              <a:off x="3377099" y="3774427"/>
              <a:ext cx="388772" cy="7441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249249">
              <a:off x="2783131" y="2425571"/>
              <a:ext cx="717840" cy="194356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442139">
              <a:off x="1297861" y="2295652"/>
              <a:ext cx="861442" cy="20663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365569">
              <a:off x="1273437" y="1259737"/>
              <a:ext cx="859858" cy="180394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7"/>
            <p:cNvSpPr/>
            <p:nvPr/>
          </p:nvSpPr>
          <p:spPr>
            <a:xfrm rot="610840">
              <a:off x="1490941" y="2395096"/>
              <a:ext cx="651292" cy="313284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1148666">
              <a:off x="2639873" y="2403302"/>
              <a:ext cx="833895" cy="3132841"/>
            </a:xfrm>
            <a:prstGeom prst="trapezoid">
              <a:avLst>
                <a:gd name="adj" fmla="val 3478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609739" y="762000"/>
              <a:ext cx="1516036" cy="20707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283239">
              <a:off x="1564916" y="751457"/>
              <a:ext cx="1639359" cy="106188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16200000">
              <a:off x="1888952" y="2339762"/>
              <a:ext cx="1102756" cy="1219434"/>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173942" y="2469776"/>
              <a:ext cx="381000" cy="2155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0"/>
            <p:cNvGrpSpPr/>
            <p:nvPr/>
          </p:nvGrpSpPr>
          <p:grpSpPr>
            <a:xfrm>
              <a:off x="1447800" y="1143000"/>
              <a:ext cx="1828800" cy="394447"/>
              <a:chOff x="4038600" y="1981200"/>
              <a:chExt cx="1676400" cy="394447"/>
            </a:xfrm>
          </p:grpSpPr>
          <p:sp>
            <p:nvSpPr>
              <p:cNvPr id="44" name="Rounded Rectangle 43"/>
              <p:cNvSpPr/>
              <p:nvPr/>
            </p:nvSpPr>
            <p:spPr>
              <a:xfrm>
                <a:off x="4038600" y="1981200"/>
                <a:ext cx="1676400" cy="381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1"/>
              <p:cNvGrpSpPr/>
              <p:nvPr/>
            </p:nvGrpSpPr>
            <p:grpSpPr>
              <a:xfrm>
                <a:off x="4114800" y="1981200"/>
                <a:ext cx="1550894" cy="394447"/>
                <a:chOff x="4876800" y="1662953"/>
                <a:chExt cx="1550894" cy="775447"/>
              </a:xfrm>
            </p:grpSpPr>
            <p:sp>
              <p:nvSpPr>
                <p:cNvPr id="46" name="Quad Arrow 45"/>
                <p:cNvSpPr/>
                <p:nvPr/>
              </p:nvSpPr>
              <p:spPr>
                <a:xfrm>
                  <a:off x="4876800"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a:off x="5257800" y="1662953"/>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5611906"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5970494"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199529" y="1909482"/>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567082" y="1927411"/>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25670" y="1936376"/>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Snip Same Side Corner Rectangle 42"/>
            <p:cNvSpPr/>
            <p:nvPr/>
          </p:nvSpPr>
          <p:spPr>
            <a:xfrm>
              <a:off x="1264024" y="618565"/>
              <a:ext cx="2209800" cy="533400"/>
            </a:xfrm>
            <a:prstGeom prst="snip2SameRect">
              <a:avLst>
                <a:gd name="adj1" fmla="val 19118"/>
                <a:gd name="adj2" fmla="val 43592"/>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6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down)">
                                      <p:cBhvr>
                                        <p:cTn id="9" dur="580">
                                          <p:stCondLst>
                                            <p:cond delay="0"/>
                                          </p:stCondLst>
                                        </p:cTn>
                                        <p:tgtEl>
                                          <p:spTgt spid="22"/>
                                        </p:tgtEl>
                                      </p:cBhvr>
                                    </p:animEffect>
                                    <p:anim calcmode="lin" valueType="num">
                                      <p:cBhvr>
                                        <p:cTn id="1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5" dur="26">
                                          <p:stCondLst>
                                            <p:cond delay="650"/>
                                          </p:stCondLst>
                                        </p:cTn>
                                        <p:tgtEl>
                                          <p:spTgt spid="22"/>
                                        </p:tgtEl>
                                      </p:cBhvr>
                                      <p:to x="100000" y="60000"/>
                                    </p:animScale>
                                    <p:animScale>
                                      <p:cBhvr>
                                        <p:cTn id="16" dur="166" decel="50000">
                                          <p:stCondLst>
                                            <p:cond delay="676"/>
                                          </p:stCondLst>
                                        </p:cTn>
                                        <p:tgtEl>
                                          <p:spTgt spid="22"/>
                                        </p:tgtEl>
                                      </p:cBhvr>
                                      <p:to x="100000" y="100000"/>
                                    </p:animScale>
                                    <p:animScale>
                                      <p:cBhvr>
                                        <p:cTn id="17" dur="26">
                                          <p:stCondLst>
                                            <p:cond delay="1312"/>
                                          </p:stCondLst>
                                        </p:cTn>
                                        <p:tgtEl>
                                          <p:spTgt spid="22"/>
                                        </p:tgtEl>
                                      </p:cBhvr>
                                      <p:to x="100000" y="80000"/>
                                    </p:animScale>
                                    <p:animScale>
                                      <p:cBhvr>
                                        <p:cTn id="18" dur="166" decel="50000">
                                          <p:stCondLst>
                                            <p:cond delay="1338"/>
                                          </p:stCondLst>
                                        </p:cTn>
                                        <p:tgtEl>
                                          <p:spTgt spid="22"/>
                                        </p:tgtEl>
                                      </p:cBhvr>
                                      <p:to x="100000" y="100000"/>
                                    </p:animScale>
                                    <p:animScale>
                                      <p:cBhvr>
                                        <p:cTn id="19" dur="26">
                                          <p:stCondLst>
                                            <p:cond delay="1642"/>
                                          </p:stCondLst>
                                        </p:cTn>
                                        <p:tgtEl>
                                          <p:spTgt spid="22"/>
                                        </p:tgtEl>
                                      </p:cBhvr>
                                      <p:to x="100000" y="90000"/>
                                    </p:animScale>
                                    <p:animScale>
                                      <p:cBhvr>
                                        <p:cTn id="20" dur="166" decel="50000">
                                          <p:stCondLst>
                                            <p:cond delay="1668"/>
                                          </p:stCondLst>
                                        </p:cTn>
                                        <p:tgtEl>
                                          <p:spTgt spid="22"/>
                                        </p:tgtEl>
                                      </p:cBhvr>
                                      <p:to x="100000" y="100000"/>
                                    </p:animScale>
                                    <p:animScale>
                                      <p:cBhvr>
                                        <p:cTn id="21" dur="26">
                                          <p:stCondLst>
                                            <p:cond delay="1808"/>
                                          </p:stCondLst>
                                        </p:cTn>
                                        <p:tgtEl>
                                          <p:spTgt spid="22"/>
                                        </p:tgtEl>
                                      </p:cBhvr>
                                      <p:to x="100000" y="95000"/>
                                    </p:animScale>
                                    <p:animScale>
                                      <p:cBhvr>
                                        <p:cTn id="22" dur="166" decel="50000">
                                          <p:stCondLst>
                                            <p:cond delay="1834"/>
                                          </p:stCondLst>
                                        </p:cTn>
                                        <p:tgtEl>
                                          <p:spTgt spid="2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5FD4B1-6A05-4045-97D2-378FFD86C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Through the Mouths of Children</a:t>
            </a:r>
          </a:p>
        </p:txBody>
      </p:sp>
      <p:sp>
        <p:nvSpPr>
          <p:cNvPr id="8" name="TextBox 7"/>
          <p:cNvSpPr txBox="1"/>
          <p:nvPr/>
        </p:nvSpPr>
        <p:spPr>
          <a:xfrm>
            <a:off x="179294" y="6488668"/>
            <a:ext cx="2362200" cy="369332"/>
          </a:xfrm>
          <a:prstGeom prst="rect">
            <a:avLst/>
          </a:prstGeom>
          <a:noFill/>
        </p:spPr>
        <p:txBody>
          <a:bodyPr wrap="square" rtlCol="0">
            <a:spAutoFit/>
          </a:bodyPr>
          <a:lstStyle/>
          <a:p>
            <a:r>
              <a:rPr lang="en-US" dirty="0">
                <a:solidFill>
                  <a:schemeClr val="bg2"/>
                </a:solidFill>
              </a:rPr>
              <a:t>3 Nephi 25:14-16</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914400" y="788895"/>
            <a:ext cx="4572000" cy="1169551"/>
          </a:xfrm>
          <a:prstGeom prst="rect">
            <a:avLst/>
          </a:prstGeom>
        </p:spPr>
        <p:txBody>
          <a:bodyPr>
            <a:spAutoFit/>
          </a:bodyPr>
          <a:lstStyle/>
          <a:p>
            <a:r>
              <a:rPr lang="en-US" sz="1400" dirty="0">
                <a:solidFill>
                  <a:schemeClr val="bg1"/>
                </a:solidFill>
              </a:rPr>
              <a:t> ¶And it shall come to pass afterward, </a:t>
            </a:r>
            <a:r>
              <a:rPr lang="en-US" sz="1400" i="1" dirty="0">
                <a:solidFill>
                  <a:schemeClr val="bg1"/>
                </a:solidFill>
              </a:rPr>
              <a:t>that</a:t>
            </a:r>
            <a:r>
              <a:rPr lang="en-US" sz="1400" dirty="0">
                <a:solidFill>
                  <a:schemeClr val="bg1"/>
                </a:solidFill>
              </a:rPr>
              <a:t> I will pour out my spirit upon all flesh; and your sons and your daughters shall prophesy, your old men shall dream dreams, your young men shall see visions:”</a:t>
            </a:r>
          </a:p>
          <a:p>
            <a:r>
              <a:rPr lang="en-US" sz="1400" dirty="0">
                <a:solidFill>
                  <a:schemeClr val="bg1"/>
                </a:solidFill>
              </a:rPr>
              <a:t>Joel 2:8</a:t>
            </a:r>
          </a:p>
        </p:txBody>
      </p:sp>
      <p:sp>
        <p:nvSpPr>
          <p:cNvPr id="26" name="Rectangle 25"/>
          <p:cNvSpPr/>
          <p:nvPr/>
        </p:nvSpPr>
        <p:spPr>
          <a:xfrm>
            <a:off x="3294529" y="1788460"/>
            <a:ext cx="3657600" cy="1384995"/>
          </a:xfrm>
          <a:prstGeom prst="rect">
            <a:avLst/>
          </a:prstGeom>
        </p:spPr>
        <p:txBody>
          <a:bodyPr wrap="square">
            <a:spAutoFit/>
          </a:bodyPr>
          <a:lstStyle/>
          <a:p>
            <a:r>
              <a:rPr lang="en-US" sz="1400" dirty="0">
                <a:solidFill>
                  <a:schemeClr val="bg1"/>
                </a:solidFill>
              </a:rPr>
              <a:t>“And now, he </a:t>
            </a:r>
            <a:r>
              <a:rPr lang="en-US" sz="1400" dirty="0" err="1">
                <a:solidFill>
                  <a:schemeClr val="bg1"/>
                </a:solidFill>
              </a:rPr>
              <a:t>imparteth</a:t>
            </a:r>
            <a:r>
              <a:rPr lang="en-US" sz="1400" dirty="0">
                <a:solidFill>
                  <a:schemeClr val="bg1"/>
                </a:solidFill>
              </a:rPr>
              <a:t> his word by angels unto men, yea, not only men but women also. Now this is not all; little children do have words given unto them many times, which confound the wise and the learned.”</a:t>
            </a:r>
          </a:p>
          <a:p>
            <a:r>
              <a:rPr lang="en-US" sz="1400" dirty="0">
                <a:solidFill>
                  <a:schemeClr val="bg1"/>
                </a:solidFill>
              </a:rPr>
              <a:t>Alma 32:23</a:t>
            </a:r>
          </a:p>
        </p:txBody>
      </p:sp>
      <p:sp>
        <p:nvSpPr>
          <p:cNvPr id="27" name="Rectangle 26"/>
          <p:cNvSpPr/>
          <p:nvPr/>
        </p:nvSpPr>
        <p:spPr>
          <a:xfrm>
            <a:off x="2635623" y="3464859"/>
            <a:ext cx="6477000" cy="2554545"/>
          </a:xfrm>
          <a:prstGeom prst="rect">
            <a:avLst/>
          </a:prstGeom>
        </p:spPr>
        <p:txBody>
          <a:bodyPr wrap="square">
            <a:spAutoFit/>
          </a:bodyPr>
          <a:lstStyle/>
          <a:p>
            <a:pPr fontAlgn="base"/>
            <a:r>
              <a:rPr lang="en-US" sz="1600" dirty="0">
                <a:solidFill>
                  <a:schemeClr val="bg1"/>
                </a:solidFill>
              </a:rPr>
              <a:t>“Children come into this world whole, innocent, and pure (see Moses 6:54). “They cannot sin, for power is not given unto Satan to tempt little children, until they begin to become accountable before me” (D&amp;C 29:47).</a:t>
            </a:r>
          </a:p>
          <a:p>
            <a:pPr fontAlgn="base"/>
            <a:r>
              <a:rPr lang="en-US" sz="1600" dirty="0">
                <a:solidFill>
                  <a:schemeClr val="bg1"/>
                </a:solidFill>
              </a:rPr>
              <a:t>We are commanded to become like them:</a:t>
            </a:r>
          </a:p>
          <a:p>
            <a:pPr fontAlgn="base"/>
            <a:r>
              <a:rPr lang="en-US" sz="1600" dirty="0">
                <a:solidFill>
                  <a:schemeClr val="bg1"/>
                </a:solidFill>
              </a:rPr>
              <a:t>“And Jesus called a little child unto him, and set him in the midst of them,</a:t>
            </a:r>
          </a:p>
          <a:p>
            <a:pPr fontAlgn="base"/>
            <a:r>
              <a:rPr lang="en-US" sz="1600" dirty="0">
                <a:solidFill>
                  <a:schemeClr val="bg1"/>
                </a:solidFill>
              </a:rPr>
              <a:t>“And said, Verily I say unto you, Except ye be converted, and become as little children, ye shall not enter into the kingdom of heaven.</a:t>
            </a:r>
          </a:p>
          <a:p>
            <a:pPr fontAlgn="base"/>
            <a:r>
              <a:rPr lang="en-US" sz="1600" dirty="0">
                <a:solidFill>
                  <a:schemeClr val="bg1"/>
                </a:solidFill>
              </a:rPr>
              <a:t>“Whosoever therefore shall humble himself as this little child, the same is greatest in the kingdom of heaven” (Matt. 18:2–4.)”</a:t>
            </a:r>
          </a:p>
          <a:p>
            <a:pPr fontAlgn="base"/>
            <a:r>
              <a:rPr lang="en-US" sz="1600" dirty="0">
                <a:solidFill>
                  <a:schemeClr val="bg1"/>
                </a:solidFill>
              </a:rPr>
              <a:t>Elder Jay E. Jensen</a:t>
            </a:r>
          </a:p>
        </p:txBody>
      </p:sp>
      <p:pic>
        <p:nvPicPr>
          <p:cNvPr id="28" name="Picture 27" descr="western day.JPG"/>
          <p:cNvPicPr>
            <a:picLocks noChangeAspect="1"/>
          </p:cNvPicPr>
          <p:nvPr/>
        </p:nvPicPr>
        <p:blipFill>
          <a:blip r:embed="rId3" cstate="print"/>
          <a:srcRect l="2206" t="8824" b="17647"/>
          <a:stretch>
            <a:fillRect/>
          </a:stretch>
        </p:blipFill>
        <p:spPr>
          <a:xfrm rot="5400000">
            <a:off x="-171823" y="3766671"/>
            <a:ext cx="3378200" cy="1905000"/>
          </a:xfrm>
          <a:prstGeom prst="rect">
            <a:avLst/>
          </a:prstGeom>
        </p:spPr>
      </p:pic>
      <p:pic>
        <p:nvPicPr>
          <p:cNvPr id="3" name="Picture 2">
            <a:extLst>
              <a:ext uri="{FF2B5EF4-FFF2-40B4-BE49-F238E27FC236}">
                <a16:creationId xmlns:a16="http://schemas.microsoft.com/office/drawing/2014/main" id="{3EE2685C-9FAA-49F1-A1E0-A5EAEBC42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853" y="879102"/>
            <a:ext cx="2619375" cy="1962150"/>
          </a:xfrm>
          <a:prstGeom prst="rect">
            <a:avLst/>
          </a:prstGeom>
        </p:spPr>
      </p:pic>
      <p:grpSp>
        <p:nvGrpSpPr>
          <p:cNvPr id="6" name="Group 5">
            <a:extLst>
              <a:ext uri="{FF2B5EF4-FFF2-40B4-BE49-F238E27FC236}">
                <a16:creationId xmlns:a16="http://schemas.microsoft.com/office/drawing/2014/main" id="{E69E2E02-6AC4-4347-B7C3-54F739F90B6B}"/>
              </a:ext>
            </a:extLst>
          </p:cNvPr>
          <p:cNvGrpSpPr/>
          <p:nvPr/>
        </p:nvGrpSpPr>
        <p:grpSpPr>
          <a:xfrm>
            <a:off x="9296611" y="3344117"/>
            <a:ext cx="2168407" cy="3091944"/>
            <a:chOff x="9287646" y="3254470"/>
            <a:chExt cx="2168407" cy="3091944"/>
          </a:xfrm>
        </p:grpSpPr>
        <p:pic>
          <p:nvPicPr>
            <p:cNvPr id="4" name="Picture 3">
              <a:extLst>
                <a:ext uri="{FF2B5EF4-FFF2-40B4-BE49-F238E27FC236}">
                  <a16:creationId xmlns:a16="http://schemas.microsoft.com/office/drawing/2014/main" id="{0204592F-4504-4A18-AC8C-5A22FE1D9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2529" y="3254470"/>
              <a:ext cx="2123524" cy="2850496"/>
            </a:xfrm>
            <a:prstGeom prst="rect">
              <a:avLst/>
            </a:prstGeom>
          </p:spPr>
        </p:pic>
        <p:sp>
          <p:nvSpPr>
            <p:cNvPr id="5" name="Rectangle 4">
              <a:extLst>
                <a:ext uri="{FF2B5EF4-FFF2-40B4-BE49-F238E27FC236}">
                  <a16:creationId xmlns:a16="http://schemas.microsoft.com/office/drawing/2014/main" id="{84AF3423-12CC-4882-9C9B-E9E7B491727A}"/>
                </a:ext>
              </a:extLst>
            </p:cNvPr>
            <p:cNvSpPr/>
            <p:nvPr/>
          </p:nvSpPr>
          <p:spPr>
            <a:xfrm>
              <a:off x="9287646" y="6130970"/>
              <a:ext cx="631904" cy="215444"/>
            </a:xfrm>
            <a:prstGeom prst="rect">
              <a:avLst/>
            </a:prstGeom>
          </p:spPr>
          <p:txBody>
            <a:bodyPr wrap="none">
              <a:spAutoFit/>
            </a:bodyPr>
            <a:lstStyle/>
            <a:p>
              <a:pPr fontAlgn="base"/>
              <a:r>
                <a:rPr lang="en-US" sz="800" dirty="0">
                  <a:solidFill>
                    <a:schemeClr val="bg1"/>
                  </a:solidFill>
                </a:rPr>
                <a:t>Del Parson</a:t>
              </a:r>
            </a:p>
          </p:txBody>
        </p:sp>
      </p:grpSp>
      <p:pic>
        <p:nvPicPr>
          <p:cNvPr id="10" name="Picture 9">
            <a:extLst>
              <a:ext uri="{FF2B5EF4-FFF2-40B4-BE49-F238E27FC236}">
                <a16:creationId xmlns:a16="http://schemas.microsoft.com/office/drawing/2014/main" id="{E52E28F2-CADA-45B8-9217-7A0F107AC5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0211" y="5706875"/>
            <a:ext cx="865470" cy="1079407"/>
          </a:xfrm>
          <a:prstGeom prst="rect">
            <a:avLst/>
          </a:prstGeom>
        </p:spPr>
      </p:pic>
    </p:spTree>
    <p:extLst>
      <p:ext uri="{BB962C8B-B14F-4D97-AF65-F5344CB8AC3E}">
        <p14:creationId xmlns:p14="http://schemas.microsoft.com/office/powerpoint/2010/main" val="180021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986BA9-8CBD-4586-A115-6C809959E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All Things in Common</a:t>
            </a:r>
          </a:p>
        </p:txBody>
      </p:sp>
      <p:sp>
        <p:nvSpPr>
          <p:cNvPr id="8" name="TextBox 7"/>
          <p:cNvSpPr txBox="1"/>
          <p:nvPr/>
        </p:nvSpPr>
        <p:spPr>
          <a:xfrm>
            <a:off x="62753" y="6488668"/>
            <a:ext cx="2362200" cy="369332"/>
          </a:xfrm>
          <a:prstGeom prst="rect">
            <a:avLst/>
          </a:prstGeom>
          <a:noFill/>
        </p:spPr>
        <p:txBody>
          <a:bodyPr wrap="square" rtlCol="0">
            <a:spAutoFit/>
          </a:bodyPr>
          <a:lstStyle/>
          <a:p>
            <a:r>
              <a:rPr lang="en-US" dirty="0">
                <a:solidFill>
                  <a:schemeClr val="bg2"/>
                </a:solidFill>
              </a:rPr>
              <a:t>3 Nephi 25:19-21</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 name="Rectangle 26"/>
          <p:cNvSpPr/>
          <p:nvPr/>
        </p:nvSpPr>
        <p:spPr>
          <a:xfrm>
            <a:off x="1524000" y="914401"/>
            <a:ext cx="3810000" cy="2554545"/>
          </a:xfrm>
          <a:prstGeom prst="rect">
            <a:avLst/>
          </a:prstGeom>
        </p:spPr>
        <p:txBody>
          <a:bodyPr wrap="square">
            <a:spAutoFit/>
          </a:bodyPr>
          <a:lstStyle/>
          <a:p>
            <a:pPr fontAlgn="base"/>
            <a:r>
              <a:rPr lang="en-US" sz="1600" dirty="0">
                <a:solidFill>
                  <a:schemeClr val="bg1"/>
                </a:solidFill>
              </a:rPr>
              <a:t>“And they taught, and did minister one to another; and they had all things common among them, every man dealing justly, one with another.</a:t>
            </a:r>
          </a:p>
          <a:p>
            <a:pPr fontAlgn="base"/>
            <a:endParaRPr lang="en-US" sz="1600" dirty="0">
              <a:solidFill>
                <a:schemeClr val="bg1"/>
              </a:solidFill>
            </a:endParaRPr>
          </a:p>
          <a:p>
            <a:pPr fontAlgn="base"/>
            <a:r>
              <a:rPr lang="en-US" sz="1600" dirty="0">
                <a:solidFill>
                  <a:schemeClr val="bg1"/>
                </a:solidFill>
              </a:rPr>
              <a:t>And it came to pass that they did do all things even as Jesus had commanded them.</a:t>
            </a:r>
          </a:p>
          <a:p>
            <a:pPr fontAlgn="base"/>
            <a:endParaRPr lang="en-US" sz="1600" dirty="0">
              <a:solidFill>
                <a:schemeClr val="bg1"/>
              </a:solidFill>
            </a:endParaRPr>
          </a:p>
          <a:p>
            <a:pPr fontAlgn="base"/>
            <a:r>
              <a:rPr lang="en-US" sz="1600" dirty="0">
                <a:solidFill>
                  <a:schemeClr val="bg1"/>
                </a:solidFill>
              </a:rPr>
              <a:t>And they who were baptized in the name of Jesus were called the church of Christ.”</a:t>
            </a:r>
          </a:p>
        </p:txBody>
      </p:sp>
      <p:sp>
        <p:nvSpPr>
          <p:cNvPr id="11" name="Rectangle 10"/>
          <p:cNvSpPr/>
          <p:nvPr/>
        </p:nvSpPr>
        <p:spPr>
          <a:xfrm>
            <a:off x="4589929" y="3890682"/>
            <a:ext cx="5988424" cy="1569660"/>
          </a:xfrm>
          <a:prstGeom prst="rect">
            <a:avLst/>
          </a:prstGeom>
        </p:spPr>
        <p:txBody>
          <a:bodyPr wrap="square">
            <a:spAutoFit/>
          </a:bodyPr>
          <a:lstStyle/>
          <a:p>
            <a:pPr fontAlgn="base"/>
            <a:r>
              <a:rPr lang="en-US" sz="1600" dirty="0">
                <a:solidFill>
                  <a:schemeClr val="bg1"/>
                </a:solidFill>
              </a:rPr>
              <a:t>They were united—as the city of Enoch, in the bonds of consecration and stewardship</a:t>
            </a:r>
          </a:p>
          <a:p>
            <a:pPr fontAlgn="base"/>
            <a:endParaRPr lang="en-US" sz="1600" dirty="0">
              <a:solidFill>
                <a:schemeClr val="bg1"/>
              </a:solidFill>
            </a:endParaRPr>
          </a:p>
          <a:p>
            <a:pPr fontAlgn="base"/>
            <a:r>
              <a:rPr lang="en-US" sz="1600" dirty="0">
                <a:solidFill>
                  <a:schemeClr val="bg1"/>
                </a:solidFill>
              </a:rPr>
              <a:t>They were called the Church of Christ—Taking on the name of Christ</a:t>
            </a:r>
          </a:p>
          <a:p>
            <a:pPr fontAlgn="base"/>
            <a:endParaRPr lang="en-US" sz="1600" dirty="0">
              <a:solidFill>
                <a:schemeClr val="bg1"/>
              </a:solidFill>
            </a:endParaRPr>
          </a:p>
          <a:p>
            <a:pPr fontAlgn="base"/>
            <a:r>
              <a:rPr lang="en-US" sz="1600" dirty="0">
                <a:solidFill>
                  <a:schemeClr val="bg1"/>
                </a:solidFill>
              </a:rPr>
              <a:t>A membership of an Earthly Church</a:t>
            </a:r>
          </a:p>
        </p:txBody>
      </p:sp>
      <p:sp>
        <p:nvSpPr>
          <p:cNvPr id="12" name="Rectangle 11"/>
          <p:cNvSpPr/>
          <p:nvPr/>
        </p:nvSpPr>
        <p:spPr>
          <a:xfrm>
            <a:off x="4580964" y="5442518"/>
            <a:ext cx="5638800" cy="1200329"/>
          </a:xfrm>
          <a:prstGeom prst="rect">
            <a:avLst/>
          </a:prstGeom>
        </p:spPr>
        <p:txBody>
          <a:bodyPr wrap="square">
            <a:spAutoFit/>
          </a:bodyPr>
          <a:lstStyle/>
          <a:p>
            <a:pPr algn="ctr"/>
            <a:r>
              <a:rPr lang="en-US" sz="2400" dirty="0">
                <a:solidFill>
                  <a:srgbClr val="FFFF00"/>
                </a:solidFill>
              </a:rPr>
              <a:t>“They are they who are the church of the Firstborn.”</a:t>
            </a:r>
          </a:p>
          <a:p>
            <a:pPr algn="ctr"/>
            <a:r>
              <a:rPr lang="en-US" sz="2400" dirty="0">
                <a:solidFill>
                  <a:srgbClr val="FFFF00"/>
                </a:solidFill>
              </a:rPr>
              <a:t>D&amp;C 76:54</a:t>
            </a:r>
          </a:p>
        </p:txBody>
      </p:sp>
      <p:pic>
        <p:nvPicPr>
          <p:cNvPr id="6" name="Picture 5">
            <a:extLst>
              <a:ext uri="{FF2B5EF4-FFF2-40B4-BE49-F238E27FC236}">
                <a16:creationId xmlns:a16="http://schemas.microsoft.com/office/drawing/2014/main" id="{38F67FAD-EEE9-4E3E-B2F7-62C048BCF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381" y="3697783"/>
            <a:ext cx="2057400" cy="2667000"/>
          </a:xfrm>
          <a:prstGeom prst="rect">
            <a:avLst/>
          </a:prstGeom>
        </p:spPr>
      </p:pic>
      <p:pic>
        <p:nvPicPr>
          <p:cNvPr id="4" name="Picture 3">
            <a:extLst>
              <a:ext uri="{FF2B5EF4-FFF2-40B4-BE49-F238E27FC236}">
                <a16:creationId xmlns:a16="http://schemas.microsoft.com/office/drawing/2014/main" id="{8885458A-E27D-4BD1-9AFC-137C1EB1B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046" y="763681"/>
            <a:ext cx="2873189" cy="2992905"/>
          </a:xfrm>
          <a:prstGeom prst="rect">
            <a:avLst/>
          </a:prstGeom>
        </p:spPr>
      </p:pic>
    </p:spTree>
    <p:extLst>
      <p:ext uri="{BB962C8B-B14F-4D97-AF65-F5344CB8AC3E}">
        <p14:creationId xmlns:p14="http://schemas.microsoft.com/office/powerpoint/2010/main" val="17266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C6AC0D-9F0A-401A-89EF-E7134D970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For the Future Generations</a:t>
            </a:r>
          </a:p>
        </p:txBody>
      </p:sp>
      <p:sp>
        <p:nvSpPr>
          <p:cNvPr id="8" name="TextBox 7"/>
          <p:cNvSpPr txBox="1"/>
          <p:nvPr/>
        </p:nvSpPr>
        <p:spPr>
          <a:xfrm>
            <a:off x="188259" y="6407985"/>
            <a:ext cx="2362200" cy="369332"/>
          </a:xfrm>
          <a:prstGeom prst="rect">
            <a:avLst/>
          </a:prstGeom>
          <a:noFill/>
        </p:spPr>
        <p:txBody>
          <a:bodyPr wrap="square" rtlCol="0">
            <a:spAutoFit/>
          </a:bodyPr>
          <a:lstStyle/>
          <a:p>
            <a:r>
              <a:rPr lang="en-US" dirty="0">
                <a:solidFill>
                  <a:schemeClr val="bg2"/>
                </a:solidFill>
              </a:rPr>
              <a:t>3 Nephi 26:1-5</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2048435" y="5118847"/>
            <a:ext cx="9265024" cy="1384995"/>
          </a:xfrm>
          <a:prstGeom prst="rect">
            <a:avLst/>
          </a:prstGeom>
        </p:spPr>
        <p:txBody>
          <a:bodyPr wrap="square">
            <a:spAutoFit/>
          </a:bodyPr>
          <a:lstStyle/>
          <a:p>
            <a:pPr algn="ctr" fontAlgn="base"/>
            <a:r>
              <a:rPr lang="en-US" sz="2800" dirty="0">
                <a:solidFill>
                  <a:srgbClr val="FFFF00"/>
                </a:solidFill>
              </a:rPr>
              <a:t>Jesus was given to expound ‘all things’ to the Nephite people</a:t>
            </a:r>
          </a:p>
          <a:p>
            <a:pPr algn="ctr" fontAlgn="base"/>
            <a:endParaRPr lang="en-US" sz="2800" dirty="0">
              <a:solidFill>
                <a:srgbClr val="FFFF00"/>
              </a:solidFill>
            </a:endParaRPr>
          </a:p>
          <a:p>
            <a:pPr algn="ctr" fontAlgn="base"/>
            <a:r>
              <a:rPr lang="en-US" sz="2800" dirty="0">
                <a:solidFill>
                  <a:srgbClr val="FFFF00"/>
                </a:solidFill>
              </a:rPr>
              <a:t>From the beginning to the end</a:t>
            </a:r>
          </a:p>
        </p:txBody>
      </p:sp>
      <p:sp>
        <p:nvSpPr>
          <p:cNvPr id="12" name="Rectangle 11"/>
          <p:cNvSpPr/>
          <p:nvPr/>
        </p:nvSpPr>
        <p:spPr>
          <a:xfrm>
            <a:off x="1752600" y="914401"/>
            <a:ext cx="4572000" cy="3693319"/>
          </a:xfrm>
          <a:prstGeom prst="rect">
            <a:avLst/>
          </a:prstGeom>
        </p:spPr>
        <p:txBody>
          <a:bodyPr>
            <a:spAutoFit/>
          </a:bodyPr>
          <a:lstStyle/>
          <a:p>
            <a:pPr fontAlgn="base"/>
            <a:r>
              <a:rPr lang="en-US" dirty="0">
                <a:solidFill>
                  <a:schemeClr val="bg1"/>
                </a:solidFill>
              </a:rPr>
              <a:t>The Prophecies of Malachi can be found in all the standard works:</a:t>
            </a:r>
          </a:p>
          <a:p>
            <a:pPr fontAlgn="base"/>
            <a:endParaRPr lang="en-US" dirty="0">
              <a:solidFill>
                <a:schemeClr val="bg1"/>
              </a:solidFill>
            </a:endParaRPr>
          </a:p>
          <a:p>
            <a:pPr fontAlgn="base"/>
            <a:r>
              <a:rPr lang="en-US" dirty="0">
                <a:solidFill>
                  <a:schemeClr val="bg1"/>
                </a:solidFill>
              </a:rPr>
              <a:t>Old Testament– Malachi 1-4</a:t>
            </a:r>
          </a:p>
          <a:p>
            <a:pPr fontAlgn="base"/>
            <a:endParaRPr lang="en-US" dirty="0">
              <a:solidFill>
                <a:schemeClr val="bg1"/>
              </a:solidFill>
            </a:endParaRPr>
          </a:p>
          <a:p>
            <a:pPr fontAlgn="base"/>
            <a:r>
              <a:rPr lang="en-US" dirty="0">
                <a:solidFill>
                  <a:schemeClr val="bg1"/>
                </a:solidFill>
              </a:rPr>
              <a:t>New Testament– Luke 1:17</a:t>
            </a:r>
          </a:p>
          <a:p>
            <a:pPr fontAlgn="base"/>
            <a:endParaRPr lang="en-US" dirty="0">
              <a:solidFill>
                <a:schemeClr val="bg1"/>
              </a:solidFill>
            </a:endParaRPr>
          </a:p>
          <a:p>
            <a:pPr fontAlgn="base"/>
            <a:r>
              <a:rPr lang="en-US" dirty="0">
                <a:solidFill>
                  <a:schemeClr val="bg1"/>
                </a:solidFill>
              </a:rPr>
              <a:t>Book of Mormon– 3 Nephi 24, 25</a:t>
            </a:r>
          </a:p>
          <a:p>
            <a:pPr fontAlgn="base"/>
            <a:endParaRPr lang="en-US" dirty="0">
              <a:solidFill>
                <a:schemeClr val="bg1"/>
              </a:solidFill>
            </a:endParaRPr>
          </a:p>
          <a:p>
            <a:pPr fontAlgn="base"/>
            <a:r>
              <a:rPr lang="en-US" dirty="0">
                <a:solidFill>
                  <a:schemeClr val="bg1"/>
                </a:solidFill>
              </a:rPr>
              <a:t>Doctrine and Covenants– 2:1-3</a:t>
            </a:r>
          </a:p>
          <a:p>
            <a:pPr fontAlgn="base"/>
            <a:endParaRPr lang="en-US" dirty="0">
              <a:solidFill>
                <a:schemeClr val="bg1"/>
              </a:solidFill>
            </a:endParaRPr>
          </a:p>
          <a:p>
            <a:pPr fontAlgn="base"/>
            <a:r>
              <a:rPr lang="en-US" dirty="0">
                <a:solidFill>
                  <a:schemeClr val="bg1"/>
                </a:solidFill>
              </a:rPr>
              <a:t>Pearl of Great Price– Joseph Smith—History 1:37-39</a:t>
            </a:r>
          </a:p>
        </p:txBody>
      </p:sp>
      <p:pic>
        <p:nvPicPr>
          <p:cNvPr id="3" name="Picture 2">
            <a:extLst>
              <a:ext uri="{FF2B5EF4-FFF2-40B4-BE49-F238E27FC236}">
                <a16:creationId xmlns:a16="http://schemas.microsoft.com/office/drawing/2014/main" id="{95D5E33C-57E8-464B-8D81-9FEF6599B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781" y="776006"/>
            <a:ext cx="2336659" cy="4199404"/>
          </a:xfrm>
          <a:prstGeom prst="rect">
            <a:avLst/>
          </a:prstGeom>
        </p:spPr>
      </p:pic>
    </p:spTree>
    <p:extLst>
      <p:ext uri="{BB962C8B-B14F-4D97-AF65-F5344CB8AC3E}">
        <p14:creationId xmlns:p14="http://schemas.microsoft.com/office/powerpoint/2010/main" val="359180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C6AC0D-9F0A-401A-89EF-E7134D970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To Be Revealed</a:t>
            </a:r>
          </a:p>
        </p:txBody>
      </p:sp>
      <p:sp>
        <p:nvSpPr>
          <p:cNvPr id="8" name="TextBox 7"/>
          <p:cNvSpPr txBox="1"/>
          <p:nvPr/>
        </p:nvSpPr>
        <p:spPr>
          <a:xfrm>
            <a:off x="188259" y="6407985"/>
            <a:ext cx="2362200" cy="369332"/>
          </a:xfrm>
          <a:prstGeom prst="rect">
            <a:avLst/>
          </a:prstGeom>
          <a:noFill/>
        </p:spPr>
        <p:txBody>
          <a:bodyPr wrap="square" rtlCol="0">
            <a:spAutoFit/>
          </a:bodyPr>
          <a:lstStyle/>
          <a:p>
            <a:r>
              <a:rPr lang="en-US" dirty="0">
                <a:solidFill>
                  <a:schemeClr val="bg2"/>
                </a:solidFill>
              </a:rPr>
              <a:t>3 Nephi 26:9</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1752600" y="914401"/>
            <a:ext cx="4572000" cy="369332"/>
          </a:xfrm>
          <a:prstGeom prst="rect">
            <a:avLst/>
          </a:prstGeom>
        </p:spPr>
        <p:txBody>
          <a:bodyPr>
            <a:spAutoFit/>
          </a:bodyPr>
          <a:lstStyle/>
          <a:p>
            <a:pPr fontAlgn="base"/>
            <a:endParaRPr lang="en-US" dirty="0">
              <a:solidFill>
                <a:schemeClr val="bg1"/>
              </a:solidFill>
            </a:endParaRPr>
          </a:p>
        </p:txBody>
      </p:sp>
      <p:grpSp>
        <p:nvGrpSpPr>
          <p:cNvPr id="10" name="Group 3">
            <a:extLst>
              <a:ext uri="{FF2B5EF4-FFF2-40B4-BE49-F238E27FC236}">
                <a16:creationId xmlns:a16="http://schemas.microsoft.com/office/drawing/2014/main" id="{FA8A9C91-2491-4A9E-B181-FD120AB85E50}"/>
              </a:ext>
            </a:extLst>
          </p:cNvPr>
          <p:cNvGrpSpPr/>
          <p:nvPr/>
        </p:nvGrpSpPr>
        <p:grpSpPr>
          <a:xfrm>
            <a:off x="9350189" y="2559416"/>
            <a:ext cx="2214282" cy="2548008"/>
            <a:chOff x="71718" y="1120588"/>
            <a:chExt cx="3070535" cy="4572000"/>
          </a:xfrm>
        </p:grpSpPr>
        <p:grpSp>
          <p:nvGrpSpPr>
            <p:cNvPr id="11" name="Group 13">
              <a:extLst>
                <a:ext uri="{FF2B5EF4-FFF2-40B4-BE49-F238E27FC236}">
                  <a16:creationId xmlns:a16="http://schemas.microsoft.com/office/drawing/2014/main" id="{93E6F85B-69DD-48DD-92FA-CB7EB1839829}"/>
                </a:ext>
              </a:extLst>
            </p:cNvPr>
            <p:cNvGrpSpPr/>
            <p:nvPr/>
          </p:nvGrpSpPr>
          <p:grpSpPr>
            <a:xfrm>
              <a:off x="71718" y="1120588"/>
              <a:ext cx="3048000" cy="4572000"/>
              <a:chOff x="838200" y="1066800"/>
              <a:chExt cx="2438400" cy="3352800"/>
            </a:xfrm>
          </p:grpSpPr>
          <p:sp>
            <p:nvSpPr>
              <p:cNvPr id="15" name="Rounded Rectangle 61">
                <a:extLst>
                  <a:ext uri="{FF2B5EF4-FFF2-40B4-BE49-F238E27FC236}">
                    <a16:creationId xmlns:a16="http://schemas.microsoft.com/office/drawing/2014/main" id="{C6071A6C-F0F9-4923-901E-917F4ED39AD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a:extLst>
                  <a:ext uri="{FF2B5EF4-FFF2-40B4-BE49-F238E27FC236}">
                    <a16:creationId xmlns:a16="http://schemas.microsoft.com/office/drawing/2014/main" id="{5DD121A8-005B-4A39-A39C-A1B639A0209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7FBC0A7E-3AEB-4810-BA1F-9721A05A2C51}"/>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
                <a:extLst>
                  <a:ext uri="{FF2B5EF4-FFF2-40B4-BE49-F238E27FC236}">
                    <a16:creationId xmlns:a16="http://schemas.microsoft.com/office/drawing/2014/main" id="{DFF80213-E3CB-41F9-9541-A5FACAC5D42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5">
                <a:extLst>
                  <a:ext uri="{FF2B5EF4-FFF2-40B4-BE49-F238E27FC236}">
                    <a16:creationId xmlns:a16="http://schemas.microsoft.com/office/drawing/2014/main" id="{337B9C5B-468D-477E-AC08-4DF8B796D68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6">
                <a:extLst>
                  <a:ext uri="{FF2B5EF4-FFF2-40B4-BE49-F238E27FC236}">
                    <a16:creationId xmlns:a16="http://schemas.microsoft.com/office/drawing/2014/main" id="{20565DBC-0BD5-4B75-B243-9E1462C3E0BD}"/>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7">
                <a:extLst>
                  <a:ext uri="{FF2B5EF4-FFF2-40B4-BE49-F238E27FC236}">
                    <a16:creationId xmlns:a16="http://schemas.microsoft.com/office/drawing/2014/main" id="{B4936BE1-A708-4D0D-A063-E4CB93099DA9}"/>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aque 8">
                <a:extLst>
                  <a:ext uri="{FF2B5EF4-FFF2-40B4-BE49-F238E27FC236}">
                    <a16:creationId xmlns:a16="http://schemas.microsoft.com/office/drawing/2014/main" id="{A57AE6BD-F073-40CB-8DB8-BE4559FDCF0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9">
                <a:extLst>
                  <a:ext uri="{FF2B5EF4-FFF2-40B4-BE49-F238E27FC236}">
                    <a16:creationId xmlns:a16="http://schemas.microsoft.com/office/drawing/2014/main" id="{D1C3C66C-1AE2-4B8D-9D87-BF7D2BA2FA22}"/>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10">
                <a:extLst>
                  <a:ext uri="{FF2B5EF4-FFF2-40B4-BE49-F238E27FC236}">
                    <a16:creationId xmlns:a16="http://schemas.microsoft.com/office/drawing/2014/main" id="{0133006F-BFFF-4F05-9CA1-FF608DC9BCC2}"/>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B352A9D-823A-466E-9B74-428C96557ADA}"/>
                </a:ext>
              </a:extLst>
            </p:cNvPr>
            <p:cNvSpPr txBox="1"/>
            <p:nvPr/>
          </p:nvSpPr>
          <p:spPr>
            <a:xfrm>
              <a:off x="762597" y="1227888"/>
              <a:ext cx="2379656" cy="4141925"/>
            </a:xfrm>
            <a:prstGeom prst="rect">
              <a:avLst/>
            </a:prstGeom>
            <a:noFill/>
          </p:spPr>
          <p:txBody>
            <a:bodyPr wrap="square" rtlCol="0">
              <a:spAutoFit/>
            </a:bodyPr>
            <a:lstStyle/>
            <a:p>
              <a:pPr algn="ctr"/>
              <a:r>
                <a:rPr lang="en-US" b="1" dirty="0"/>
                <a:t>As we believe and act on what God has revealed, we prepare ourselves to receive greater revelation</a:t>
              </a:r>
              <a:endParaRPr lang="en-US" sz="1600" b="1" dirty="0">
                <a:solidFill>
                  <a:schemeClr val="bg2">
                    <a:lumMod val="25000"/>
                  </a:schemeClr>
                </a:solidFill>
                <a:latin typeface="Tempus Sans ITC" pitchFamily="82" charset="0"/>
              </a:endParaRPr>
            </a:p>
          </p:txBody>
        </p:sp>
      </p:grpSp>
      <p:sp>
        <p:nvSpPr>
          <p:cNvPr id="2" name="Rectangle 1">
            <a:extLst>
              <a:ext uri="{FF2B5EF4-FFF2-40B4-BE49-F238E27FC236}">
                <a16:creationId xmlns:a16="http://schemas.microsoft.com/office/drawing/2014/main" id="{BBC4BF1F-7EBB-46E5-BC3F-75B6091D9606}"/>
              </a:ext>
            </a:extLst>
          </p:cNvPr>
          <p:cNvSpPr/>
          <p:nvPr/>
        </p:nvSpPr>
        <p:spPr>
          <a:xfrm>
            <a:off x="259976" y="1470230"/>
            <a:ext cx="3218330" cy="1754326"/>
          </a:xfrm>
          <a:prstGeom prst="rect">
            <a:avLst/>
          </a:prstGeom>
        </p:spPr>
        <p:txBody>
          <a:bodyPr wrap="square">
            <a:spAutoFit/>
          </a:bodyPr>
          <a:lstStyle/>
          <a:p>
            <a:r>
              <a:rPr lang="en-US" dirty="0">
                <a:solidFill>
                  <a:schemeClr val="bg1"/>
                </a:solidFill>
                <a:latin typeface="Roboto"/>
              </a:rPr>
              <a:t>“The Lord has promised us greater knowledge, greater understanding than we find in the Book of Mormon, when we are prepared to receive it.” Joseph Fielding Smith</a:t>
            </a:r>
            <a:endParaRPr lang="en-US" dirty="0">
              <a:solidFill>
                <a:schemeClr val="bg1"/>
              </a:solidFill>
            </a:endParaRPr>
          </a:p>
        </p:txBody>
      </p:sp>
      <p:grpSp>
        <p:nvGrpSpPr>
          <p:cNvPr id="26" name="Group 25">
            <a:extLst>
              <a:ext uri="{FF2B5EF4-FFF2-40B4-BE49-F238E27FC236}">
                <a16:creationId xmlns:a16="http://schemas.microsoft.com/office/drawing/2014/main" id="{B78690FC-78D7-4802-88A9-4E7EB3B67A13}"/>
              </a:ext>
            </a:extLst>
          </p:cNvPr>
          <p:cNvGrpSpPr/>
          <p:nvPr/>
        </p:nvGrpSpPr>
        <p:grpSpPr>
          <a:xfrm>
            <a:off x="3542146" y="1972609"/>
            <a:ext cx="5225336" cy="3764205"/>
            <a:chOff x="3542146" y="1972609"/>
            <a:chExt cx="5225336" cy="3764205"/>
          </a:xfrm>
        </p:grpSpPr>
        <p:pic>
          <p:nvPicPr>
            <p:cNvPr id="6" name="Picture 5">
              <a:extLst>
                <a:ext uri="{FF2B5EF4-FFF2-40B4-BE49-F238E27FC236}">
                  <a16:creationId xmlns:a16="http://schemas.microsoft.com/office/drawing/2014/main" id="{C09CD7B9-AF6B-4F69-A77E-D31CD9F41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133" y="1972609"/>
              <a:ext cx="5199349" cy="3603438"/>
            </a:xfrm>
            <a:prstGeom prst="rect">
              <a:avLst/>
            </a:prstGeom>
          </p:spPr>
        </p:pic>
        <p:sp>
          <p:nvSpPr>
            <p:cNvPr id="25" name="Rectangle 24">
              <a:extLst>
                <a:ext uri="{FF2B5EF4-FFF2-40B4-BE49-F238E27FC236}">
                  <a16:creationId xmlns:a16="http://schemas.microsoft.com/office/drawing/2014/main" id="{AAC21258-E8E8-4CB7-A0FD-40C9E521F23B}"/>
                </a:ext>
              </a:extLst>
            </p:cNvPr>
            <p:cNvSpPr/>
            <p:nvPr/>
          </p:nvSpPr>
          <p:spPr>
            <a:xfrm>
              <a:off x="3542146" y="5521370"/>
              <a:ext cx="1077539" cy="215444"/>
            </a:xfrm>
            <a:prstGeom prst="rect">
              <a:avLst/>
            </a:prstGeom>
          </p:spPr>
          <p:txBody>
            <a:bodyPr wrap="none">
              <a:spAutoFit/>
            </a:bodyPr>
            <a:lstStyle/>
            <a:p>
              <a:r>
                <a:rPr lang="en-US" sz="800" dirty="0" err="1">
                  <a:solidFill>
                    <a:schemeClr val="bg1"/>
                  </a:solidFill>
                  <a:latin typeface="Roboto"/>
                </a:rPr>
                <a:t>Stojanovska</a:t>
              </a:r>
              <a:r>
                <a:rPr lang="en-US" sz="800" dirty="0">
                  <a:solidFill>
                    <a:schemeClr val="bg1"/>
                  </a:solidFill>
                  <a:latin typeface="Roboto"/>
                </a:rPr>
                <a:t> </a:t>
              </a:r>
              <a:r>
                <a:rPr lang="en-US" sz="800" dirty="0" err="1">
                  <a:solidFill>
                    <a:schemeClr val="bg1"/>
                  </a:solidFill>
                  <a:latin typeface="Roboto"/>
                </a:rPr>
                <a:t>Emilija</a:t>
              </a:r>
              <a:endParaRPr lang="en-US" sz="800" dirty="0">
                <a:solidFill>
                  <a:schemeClr val="bg1"/>
                </a:solidFill>
              </a:endParaRPr>
            </a:p>
          </p:txBody>
        </p:sp>
      </p:grpSp>
      <p:pic>
        <p:nvPicPr>
          <p:cNvPr id="28" name="Picture 27" descr="Joseph Fielding Smith.jpg">
            <a:extLst>
              <a:ext uri="{FF2B5EF4-FFF2-40B4-BE49-F238E27FC236}">
                <a16:creationId xmlns:a16="http://schemas.microsoft.com/office/drawing/2014/main" id="{CAC71D09-64B9-4A83-95F6-C940AADAC4BF}"/>
              </a:ext>
            </a:extLst>
          </p:cNvPr>
          <p:cNvPicPr>
            <a:picLocks noChangeAspect="1"/>
          </p:cNvPicPr>
          <p:nvPr/>
        </p:nvPicPr>
        <p:blipFill>
          <a:blip r:embed="rId4" cstate="print"/>
          <a:stretch>
            <a:fillRect/>
          </a:stretch>
        </p:blipFill>
        <p:spPr>
          <a:xfrm>
            <a:off x="318249" y="152400"/>
            <a:ext cx="802866" cy="1013012"/>
          </a:xfrm>
          <a:prstGeom prst="rect">
            <a:avLst/>
          </a:prstGeom>
        </p:spPr>
      </p:pic>
    </p:spTree>
    <p:extLst>
      <p:ext uri="{BB962C8B-B14F-4D97-AF65-F5344CB8AC3E}">
        <p14:creationId xmlns:p14="http://schemas.microsoft.com/office/powerpoint/2010/main" val="29000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0AA907D-3454-40A8-9880-369C0D4EE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Much Has Been Held Back</a:t>
            </a:r>
          </a:p>
        </p:txBody>
      </p:sp>
      <p:sp>
        <p:nvSpPr>
          <p:cNvPr id="8" name="TextBox 7"/>
          <p:cNvSpPr txBox="1"/>
          <p:nvPr/>
        </p:nvSpPr>
        <p:spPr>
          <a:xfrm>
            <a:off x="98611" y="6488668"/>
            <a:ext cx="2362200" cy="369332"/>
          </a:xfrm>
          <a:prstGeom prst="rect">
            <a:avLst/>
          </a:prstGeom>
          <a:noFill/>
        </p:spPr>
        <p:txBody>
          <a:bodyPr wrap="square" rtlCol="0">
            <a:spAutoFit/>
          </a:bodyPr>
          <a:lstStyle/>
          <a:p>
            <a:r>
              <a:rPr lang="en-US" dirty="0">
                <a:solidFill>
                  <a:schemeClr val="bg2"/>
                </a:solidFill>
              </a:rPr>
              <a:t>3 Nephi 26:6-12</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878541" y="1066801"/>
            <a:ext cx="7503459" cy="4739759"/>
          </a:xfrm>
          <a:prstGeom prst="rect">
            <a:avLst/>
          </a:prstGeom>
        </p:spPr>
        <p:txBody>
          <a:bodyPr wrap="square">
            <a:spAutoFit/>
          </a:bodyPr>
          <a:lstStyle/>
          <a:p>
            <a:r>
              <a:rPr lang="en-US" dirty="0">
                <a:solidFill>
                  <a:schemeClr val="bg1"/>
                </a:solidFill>
              </a:rPr>
              <a:t>"Now the Lord has placed us on probation as </a:t>
            </a:r>
            <a:br>
              <a:rPr lang="en-US" dirty="0">
                <a:solidFill>
                  <a:schemeClr val="bg1"/>
                </a:solidFill>
              </a:rPr>
            </a:br>
            <a:r>
              <a:rPr lang="en-US" dirty="0">
                <a:solidFill>
                  <a:schemeClr val="bg1"/>
                </a:solidFill>
              </a:rPr>
              <a:t>members of the Church. He has given us the </a:t>
            </a:r>
            <a:br>
              <a:rPr lang="en-US" dirty="0">
                <a:solidFill>
                  <a:schemeClr val="bg1"/>
                </a:solidFill>
              </a:rPr>
            </a:br>
            <a:r>
              <a:rPr lang="en-US" dirty="0">
                <a:solidFill>
                  <a:schemeClr val="bg1"/>
                </a:solidFill>
              </a:rPr>
              <a:t>Book of Mormon, which is the lesser part, to </a:t>
            </a:r>
            <a:br>
              <a:rPr lang="en-US" dirty="0">
                <a:solidFill>
                  <a:schemeClr val="bg1"/>
                </a:solidFill>
              </a:rPr>
            </a:br>
            <a:r>
              <a:rPr lang="en-US" dirty="0">
                <a:solidFill>
                  <a:schemeClr val="bg1"/>
                </a:solidFill>
              </a:rPr>
              <a:t>build up our faith through our obedience to the </a:t>
            </a:r>
            <a:br>
              <a:rPr lang="en-US" dirty="0">
                <a:solidFill>
                  <a:schemeClr val="bg1"/>
                </a:solidFill>
              </a:rPr>
            </a:br>
            <a:r>
              <a:rPr lang="en-US" dirty="0">
                <a:solidFill>
                  <a:schemeClr val="bg1"/>
                </a:solidFill>
              </a:rPr>
              <a:t>counsels which it contains, and when we </a:t>
            </a:r>
            <a:br>
              <a:rPr lang="en-US" dirty="0">
                <a:solidFill>
                  <a:schemeClr val="bg1"/>
                </a:solidFill>
              </a:rPr>
            </a:br>
            <a:r>
              <a:rPr lang="en-US" dirty="0">
                <a:solidFill>
                  <a:schemeClr val="bg1"/>
                </a:solidFill>
              </a:rPr>
              <a:t>ourselves, members of the Church, are willing to </a:t>
            </a:r>
            <a:br>
              <a:rPr lang="en-US" dirty="0">
                <a:solidFill>
                  <a:schemeClr val="bg1"/>
                </a:solidFill>
              </a:rPr>
            </a:br>
            <a:r>
              <a:rPr lang="en-US" dirty="0">
                <a:solidFill>
                  <a:schemeClr val="bg1"/>
                </a:solidFill>
              </a:rPr>
              <a:t>keep the commandments as they have been given </a:t>
            </a:r>
            <a:br>
              <a:rPr lang="en-US" dirty="0">
                <a:solidFill>
                  <a:schemeClr val="bg1"/>
                </a:solidFill>
              </a:rPr>
            </a:br>
            <a:r>
              <a:rPr lang="en-US" dirty="0">
                <a:solidFill>
                  <a:schemeClr val="bg1"/>
                </a:solidFill>
              </a:rPr>
              <a:t>to us and show our faith as the Nephites did for a </a:t>
            </a:r>
            <a:br>
              <a:rPr lang="en-US" dirty="0">
                <a:solidFill>
                  <a:schemeClr val="bg1"/>
                </a:solidFill>
              </a:rPr>
            </a:br>
            <a:r>
              <a:rPr lang="en-US" dirty="0">
                <a:solidFill>
                  <a:schemeClr val="bg1"/>
                </a:solidFill>
              </a:rPr>
              <a:t>short period of time, then the Lord is ready to </a:t>
            </a:r>
            <a:br>
              <a:rPr lang="en-US" dirty="0">
                <a:solidFill>
                  <a:schemeClr val="bg1"/>
                </a:solidFill>
              </a:rPr>
            </a:br>
            <a:r>
              <a:rPr lang="en-US" dirty="0">
                <a:solidFill>
                  <a:schemeClr val="bg1"/>
                </a:solidFill>
              </a:rPr>
              <a:t>bring forth the other record and give it to us, but </a:t>
            </a:r>
            <a:br>
              <a:rPr lang="en-US" dirty="0">
                <a:solidFill>
                  <a:schemeClr val="bg1"/>
                </a:solidFill>
              </a:rPr>
            </a:br>
            <a:r>
              <a:rPr lang="en-US" dirty="0">
                <a:solidFill>
                  <a:schemeClr val="bg1"/>
                </a:solidFill>
              </a:rPr>
              <a:t>we are not ready now to receive it. </a:t>
            </a:r>
          </a:p>
          <a:p>
            <a:endParaRPr lang="en-US" dirty="0">
              <a:solidFill>
                <a:schemeClr val="bg1"/>
              </a:solidFill>
            </a:endParaRPr>
          </a:p>
          <a:p>
            <a:r>
              <a:rPr lang="en-US" dirty="0">
                <a:solidFill>
                  <a:schemeClr val="bg1"/>
                </a:solidFill>
              </a:rPr>
              <a:t>Why? Because we have not lived up to the requirements in this </a:t>
            </a:r>
            <a:br>
              <a:rPr lang="en-US" dirty="0">
                <a:solidFill>
                  <a:schemeClr val="bg1"/>
                </a:solidFill>
              </a:rPr>
            </a:br>
            <a:r>
              <a:rPr lang="en-US" dirty="0">
                <a:solidFill>
                  <a:schemeClr val="bg1"/>
                </a:solidFill>
              </a:rPr>
              <a:t>probationary state in the reading of the record </a:t>
            </a:r>
            <a:br>
              <a:rPr lang="en-US" dirty="0">
                <a:solidFill>
                  <a:schemeClr val="bg1"/>
                </a:solidFill>
              </a:rPr>
            </a:br>
            <a:r>
              <a:rPr lang="en-US" dirty="0">
                <a:solidFill>
                  <a:schemeClr val="bg1"/>
                </a:solidFill>
              </a:rPr>
              <a:t>which had been given to us and in following its </a:t>
            </a:r>
            <a:br>
              <a:rPr lang="en-US" dirty="0">
                <a:solidFill>
                  <a:schemeClr val="bg1"/>
                </a:solidFill>
              </a:rPr>
            </a:br>
            <a:r>
              <a:rPr lang="en-US" dirty="0">
                <a:solidFill>
                  <a:schemeClr val="bg1"/>
                </a:solidFill>
              </a:rPr>
              <a:t>counsels." </a:t>
            </a:r>
          </a:p>
          <a:p>
            <a:r>
              <a:rPr lang="en-US" sz="1400" dirty="0">
                <a:solidFill>
                  <a:schemeClr val="bg1"/>
                </a:solidFill>
              </a:rPr>
              <a:t>Joseph Fielding Smith</a:t>
            </a:r>
          </a:p>
        </p:txBody>
      </p:sp>
      <p:pic>
        <p:nvPicPr>
          <p:cNvPr id="32" name="Picture 31" descr="Joseph Fielding Smith.jpg"/>
          <p:cNvPicPr>
            <a:picLocks noChangeAspect="1"/>
          </p:cNvPicPr>
          <p:nvPr/>
        </p:nvPicPr>
        <p:blipFill>
          <a:blip r:embed="rId3" cstate="print"/>
          <a:stretch>
            <a:fillRect/>
          </a:stretch>
        </p:blipFill>
        <p:spPr>
          <a:xfrm>
            <a:off x="3886201" y="5334000"/>
            <a:ext cx="1026673" cy="1295400"/>
          </a:xfrm>
          <a:prstGeom prst="rect">
            <a:avLst/>
          </a:prstGeom>
        </p:spPr>
      </p:pic>
      <p:pic>
        <p:nvPicPr>
          <p:cNvPr id="3" name="Picture 2">
            <a:extLst>
              <a:ext uri="{FF2B5EF4-FFF2-40B4-BE49-F238E27FC236}">
                <a16:creationId xmlns:a16="http://schemas.microsoft.com/office/drawing/2014/main" id="{77EB72B1-766C-4610-B009-292BF19AE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2301" y="1163346"/>
            <a:ext cx="5597483" cy="2881278"/>
          </a:xfrm>
          <a:prstGeom prst="rect">
            <a:avLst/>
          </a:prstGeom>
        </p:spPr>
      </p:pic>
    </p:spTree>
    <p:extLst>
      <p:ext uri="{BB962C8B-B14F-4D97-AF65-F5344CB8AC3E}">
        <p14:creationId xmlns:p14="http://schemas.microsoft.com/office/powerpoint/2010/main" val="83738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5A4A1D-301C-4E2D-AACD-16BE697EE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Ascended a 2</a:t>
            </a:r>
            <a:r>
              <a:rPr lang="en-US" sz="4800" baseline="30000" dirty="0">
                <a:solidFill>
                  <a:schemeClr val="bg2"/>
                </a:solidFill>
                <a:latin typeface="Papyrus" pitchFamily="66" charset="0"/>
              </a:rPr>
              <a:t>nd</a:t>
            </a:r>
            <a:r>
              <a:rPr lang="en-US" sz="4800" dirty="0">
                <a:solidFill>
                  <a:schemeClr val="bg2"/>
                </a:solidFill>
                <a:latin typeface="Papyrus" pitchFamily="66" charset="0"/>
              </a:rPr>
              <a:t> Time</a:t>
            </a:r>
          </a:p>
        </p:txBody>
      </p:sp>
      <p:sp>
        <p:nvSpPr>
          <p:cNvPr id="8" name="TextBox 7"/>
          <p:cNvSpPr txBox="1"/>
          <p:nvPr/>
        </p:nvSpPr>
        <p:spPr>
          <a:xfrm>
            <a:off x="98611" y="6488668"/>
            <a:ext cx="2362200" cy="369332"/>
          </a:xfrm>
          <a:prstGeom prst="rect">
            <a:avLst/>
          </a:prstGeom>
          <a:noFill/>
        </p:spPr>
        <p:txBody>
          <a:bodyPr wrap="square" rtlCol="0">
            <a:spAutoFit/>
          </a:bodyPr>
          <a:lstStyle/>
          <a:p>
            <a:r>
              <a:rPr lang="en-US" dirty="0">
                <a:solidFill>
                  <a:schemeClr val="bg2"/>
                </a:solidFill>
              </a:rPr>
              <a:t>3 Nephi 26:15</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497541" y="1936376"/>
            <a:ext cx="4038600" cy="3416320"/>
          </a:xfrm>
          <a:prstGeom prst="rect">
            <a:avLst/>
          </a:prstGeom>
        </p:spPr>
        <p:txBody>
          <a:bodyPr wrap="square">
            <a:spAutoFit/>
          </a:bodyPr>
          <a:lstStyle/>
          <a:p>
            <a:r>
              <a:rPr lang="en-US" dirty="0">
                <a:solidFill>
                  <a:schemeClr val="bg1"/>
                </a:solidFill>
              </a:rPr>
              <a:t>“And it came to pass that after he had ascended into heaven—the second time that he showed himself unto them, and had gone unto the Father, after having healed all their sick, and their lame, and opened the eyes of their blind and unstopped the ears of the deaf, and even had done all manner of cures among them, and raised a man from the dead, and had shown forth his power unto them, and had ascended unto the Father—”</a:t>
            </a:r>
            <a:endParaRPr lang="en-US" sz="1400" dirty="0">
              <a:solidFill>
                <a:schemeClr val="bg1"/>
              </a:solidFill>
            </a:endParaRPr>
          </a:p>
        </p:txBody>
      </p:sp>
      <p:pic>
        <p:nvPicPr>
          <p:cNvPr id="4" name="Picture 3">
            <a:extLst>
              <a:ext uri="{FF2B5EF4-FFF2-40B4-BE49-F238E27FC236}">
                <a16:creationId xmlns:a16="http://schemas.microsoft.com/office/drawing/2014/main" id="{EE823DAD-1167-4FE2-B96C-3BFB90523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918" y="797298"/>
            <a:ext cx="6810375" cy="5657850"/>
          </a:xfrm>
          <a:prstGeom prst="rect">
            <a:avLst/>
          </a:prstGeom>
        </p:spPr>
      </p:pic>
    </p:spTree>
    <p:extLst>
      <p:ext uri="{BB962C8B-B14F-4D97-AF65-F5344CB8AC3E}">
        <p14:creationId xmlns:p14="http://schemas.microsoft.com/office/powerpoint/2010/main" val="2414671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601282-DD11-469E-9B4B-9DA3D3AFD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TextBox 39"/>
          <p:cNvSpPr txBox="1"/>
          <p:nvPr/>
        </p:nvSpPr>
        <p:spPr>
          <a:xfrm>
            <a:off x="434789" y="322730"/>
            <a:ext cx="8610600" cy="6494085"/>
          </a:xfrm>
          <a:prstGeom prst="rect">
            <a:avLst/>
          </a:prstGeom>
          <a:noFill/>
        </p:spPr>
        <p:txBody>
          <a:bodyPr wrap="square" rtlCol="0">
            <a:spAutoFit/>
          </a:bodyPr>
          <a:lstStyle/>
          <a:p>
            <a:r>
              <a:rPr lang="en-US" sz="1600" dirty="0">
                <a:solidFill>
                  <a:schemeClr val="bg2"/>
                </a:solidFill>
              </a:rPr>
              <a:t>Sources:</a:t>
            </a:r>
          </a:p>
          <a:p>
            <a:r>
              <a:rPr lang="en-US" sz="1600" dirty="0">
                <a:solidFill>
                  <a:schemeClr val="bg2"/>
                </a:solidFill>
              </a:rPr>
              <a:t>Video: Too Sacred to Discuss (1:34)</a:t>
            </a:r>
          </a:p>
          <a:p>
            <a:endParaRPr lang="en-US" sz="1600" dirty="0">
              <a:solidFill>
                <a:schemeClr val="bg2"/>
              </a:solidFill>
            </a:endParaRPr>
          </a:p>
          <a:p>
            <a:r>
              <a:rPr lang="en-US" sz="1600" dirty="0">
                <a:solidFill>
                  <a:schemeClr val="bg2"/>
                </a:solidFill>
              </a:rPr>
              <a:t>The Book of Mormon Who’s Who by Ed J. Pinegar and Richard J. Allen pgs. 116-117</a:t>
            </a:r>
          </a:p>
          <a:p>
            <a:r>
              <a:rPr lang="en-US" sz="1600" dirty="0">
                <a:solidFill>
                  <a:schemeClr val="bg2"/>
                </a:solidFill>
              </a:rPr>
              <a:t>The Old Testament Who’s Who by Ed. J. Pinegar and Richard J. Allen pgs. 47=48,121-122</a:t>
            </a:r>
          </a:p>
          <a:p>
            <a:endParaRPr lang="en-US" sz="1600" dirty="0">
              <a:solidFill>
                <a:schemeClr val="bg2"/>
              </a:solidFill>
            </a:endParaRPr>
          </a:p>
          <a:p>
            <a:pPr fontAlgn="base"/>
            <a:r>
              <a:rPr lang="en-US" sz="1600" dirty="0">
                <a:solidFill>
                  <a:schemeClr val="bg2"/>
                </a:solidFill>
              </a:rPr>
              <a:t>Daniel H. Ludlow Of the House of Israel Jan. 1991 Ensign</a:t>
            </a:r>
          </a:p>
          <a:p>
            <a:pPr fontAlgn="base"/>
            <a:endParaRPr lang="en-US" sz="1600" dirty="0">
              <a:solidFill>
                <a:schemeClr val="bg2"/>
              </a:solidFill>
            </a:endParaRPr>
          </a:p>
          <a:p>
            <a:pPr fontAlgn="base"/>
            <a:r>
              <a:rPr lang="en-US" sz="1600" dirty="0">
                <a:solidFill>
                  <a:schemeClr val="bg2"/>
                </a:solidFill>
              </a:rPr>
              <a:t>Joseph Fielding Smith (</a:t>
            </a:r>
            <a:r>
              <a:rPr lang="en-US" sz="1600" i="1" dirty="0">
                <a:solidFill>
                  <a:schemeClr val="bg2"/>
                </a:solidFill>
              </a:rPr>
              <a:t>Doctrines of Salvation,</a:t>
            </a:r>
            <a:r>
              <a:rPr lang="en-US" sz="1600" dirty="0">
                <a:solidFill>
                  <a:schemeClr val="bg2"/>
                </a:solidFill>
              </a:rPr>
              <a:t> 3 vols., Salt Lake City: </a:t>
            </a:r>
            <a:r>
              <a:rPr lang="en-US" sz="1600" dirty="0" err="1">
                <a:solidFill>
                  <a:schemeClr val="bg2"/>
                </a:solidFill>
              </a:rPr>
              <a:t>Bookcraft</a:t>
            </a:r>
            <a:r>
              <a:rPr lang="en-US" sz="1600" dirty="0">
                <a:solidFill>
                  <a:schemeClr val="bg2"/>
                </a:solidFill>
              </a:rPr>
              <a:t>, 1954–56, 3:246.)</a:t>
            </a:r>
          </a:p>
          <a:p>
            <a:pPr fontAlgn="base"/>
            <a:endParaRPr lang="en-US" sz="1600" dirty="0">
              <a:solidFill>
                <a:schemeClr val="bg2"/>
              </a:solidFill>
            </a:endParaRPr>
          </a:p>
          <a:p>
            <a:pPr fontAlgn="base"/>
            <a:r>
              <a:rPr lang="en-US" sz="1600" dirty="0">
                <a:solidFill>
                  <a:schemeClr val="bg2"/>
                </a:solidFill>
              </a:rPr>
              <a:t>Joseph Fielding McConkie and Robert L. Millet </a:t>
            </a:r>
            <a:r>
              <a:rPr lang="en-US" sz="1600" i="1" dirty="0">
                <a:solidFill>
                  <a:schemeClr val="bg2"/>
                </a:solidFill>
              </a:rPr>
              <a:t>Doctrinal Commentary on the Book of Mormon </a:t>
            </a:r>
            <a:r>
              <a:rPr lang="en-US" sz="1600" dirty="0">
                <a:solidFill>
                  <a:schemeClr val="bg2"/>
                </a:solidFill>
              </a:rPr>
              <a:t>Vol. 4 pgs. 163-164</a:t>
            </a:r>
          </a:p>
          <a:p>
            <a:pPr fontAlgn="base"/>
            <a:endParaRPr lang="en-US" sz="1600" dirty="0">
              <a:solidFill>
                <a:schemeClr val="bg2"/>
              </a:solidFill>
            </a:endParaRPr>
          </a:p>
          <a:p>
            <a:pPr fontAlgn="base"/>
            <a:r>
              <a:rPr lang="en-US" sz="1600" dirty="0">
                <a:solidFill>
                  <a:schemeClr val="bg2"/>
                </a:solidFill>
              </a:rPr>
              <a:t>Elder David A. </a:t>
            </a:r>
            <a:r>
              <a:rPr lang="en-US" sz="1600" dirty="0" err="1">
                <a:solidFill>
                  <a:schemeClr val="bg2"/>
                </a:solidFill>
              </a:rPr>
              <a:t>Bednar</a:t>
            </a:r>
            <a:r>
              <a:rPr lang="en-US" sz="1600" dirty="0">
                <a:solidFill>
                  <a:schemeClr val="bg2"/>
                </a:solidFill>
              </a:rPr>
              <a:t> </a:t>
            </a:r>
            <a:r>
              <a:rPr lang="en-US" sz="1600" i="1" dirty="0">
                <a:solidFill>
                  <a:schemeClr val="bg2"/>
                </a:solidFill>
              </a:rPr>
              <a:t>The Windows of Heaven </a:t>
            </a:r>
            <a:r>
              <a:rPr lang="en-US" sz="1600" dirty="0">
                <a:solidFill>
                  <a:schemeClr val="bg2"/>
                </a:solidFill>
              </a:rPr>
              <a:t>Oct. 2013 Gen. Conf.</a:t>
            </a:r>
          </a:p>
          <a:p>
            <a:pPr fontAlgn="base"/>
            <a:endParaRPr lang="en-US" sz="1600" dirty="0">
              <a:solidFill>
                <a:schemeClr val="bg2"/>
              </a:solidFill>
            </a:endParaRPr>
          </a:p>
          <a:p>
            <a:pPr fontAlgn="base"/>
            <a:r>
              <a:rPr lang="en-US" sz="1600" dirty="0">
                <a:solidFill>
                  <a:schemeClr val="bg2"/>
                </a:solidFill>
              </a:rPr>
              <a:t>President Gordon B. Hinckley (“Let Us Move This Work Forward,” </a:t>
            </a:r>
            <a:r>
              <a:rPr lang="en-US" sz="1600" i="1" dirty="0">
                <a:solidFill>
                  <a:schemeClr val="bg2"/>
                </a:solidFill>
              </a:rPr>
              <a:t>Ensign,</a:t>
            </a:r>
            <a:r>
              <a:rPr lang="en-US" sz="1600" dirty="0">
                <a:solidFill>
                  <a:schemeClr val="bg2"/>
                </a:solidFill>
              </a:rPr>
              <a:t> Nov. 1985, 85)</a:t>
            </a:r>
          </a:p>
          <a:p>
            <a:pPr fontAlgn="base"/>
            <a:endParaRPr lang="en-US" sz="1600" dirty="0">
              <a:solidFill>
                <a:schemeClr val="bg2"/>
              </a:solidFill>
            </a:endParaRPr>
          </a:p>
          <a:p>
            <a:pPr fontAlgn="base"/>
            <a:r>
              <a:rPr lang="en-US" sz="1600" dirty="0">
                <a:solidFill>
                  <a:schemeClr val="bg2"/>
                </a:solidFill>
              </a:rPr>
              <a:t>Student Manual of Religion Book of Mormon 121-122 pgs. 435-436</a:t>
            </a:r>
          </a:p>
          <a:p>
            <a:pPr fontAlgn="base"/>
            <a:endParaRPr lang="en-US" sz="1600" dirty="0">
              <a:solidFill>
                <a:schemeClr val="bg2"/>
              </a:solidFill>
            </a:endParaRPr>
          </a:p>
          <a:p>
            <a:pPr fontAlgn="base"/>
            <a:r>
              <a:rPr lang="en-US" sz="1600" b="1" dirty="0">
                <a:solidFill>
                  <a:schemeClr val="bg1"/>
                </a:solidFill>
              </a:rPr>
              <a:t>Rock of </a:t>
            </a:r>
            <a:r>
              <a:rPr lang="en-US" sz="1600" b="1" dirty="0" err="1">
                <a:solidFill>
                  <a:schemeClr val="bg1"/>
                </a:solidFill>
              </a:rPr>
              <a:t>Horeb</a:t>
            </a:r>
            <a:r>
              <a:rPr lang="en-US" sz="1600" b="1" dirty="0">
                <a:solidFill>
                  <a:schemeClr val="bg1"/>
                </a:solidFill>
              </a:rPr>
              <a:t> </a:t>
            </a:r>
            <a:r>
              <a:rPr lang="en-US" sz="1600" dirty="0">
                <a:solidFill>
                  <a:schemeClr val="bg1"/>
                </a:solidFill>
              </a:rPr>
              <a:t>by Mariano David Otero artwork</a:t>
            </a:r>
          </a:p>
          <a:p>
            <a:pPr fontAlgn="base"/>
            <a:endParaRPr lang="en-US" sz="1600" dirty="0">
              <a:solidFill>
                <a:schemeClr val="bg1"/>
              </a:solidFill>
            </a:endParaRPr>
          </a:p>
          <a:p>
            <a:pPr fontAlgn="base"/>
            <a:r>
              <a:rPr lang="en-US" sz="1600" dirty="0">
                <a:solidFill>
                  <a:schemeClr val="bg1"/>
                </a:solidFill>
              </a:rPr>
              <a:t>Joseph Fielding Smith in </a:t>
            </a:r>
            <a:r>
              <a:rPr lang="en-US" sz="1600" i="1" dirty="0">
                <a:solidFill>
                  <a:schemeClr val="bg1"/>
                </a:solidFill>
              </a:rPr>
              <a:t>CR, </a:t>
            </a:r>
            <a:r>
              <a:rPr lang="en-US" sz="1600" dirty="0">
                <a:solidFill>
                  <a:schemeClr val="bg1"/>
                </a:solidFill>
              </a:rPr>
              <a:t>Oct. 1961, p. 20.</a:t>
            </a:r>
          </a:p>
          <a:p>
            <a:pPr fontAlgn="base"/>
            <a:endParaRPr lang="en-US" sz="1600" dirty="0">
              <a:solidFill>
                <a:schemeClr val="bg1"/>
              </a:solidFill>
            </a:endParaRPr>
          </a:p>
          <a:p>
            <a:pPr fontAlgn="base"/>
            <a:r>
              <a:rPr lang="en-US" sz="1600" dirty="0">
                <a:solidFill>
                  <a:schemeClr val="bg1"/>
                </a:solidFill>
              </a:rPr>
              <a:t>Elder Jay E. Jensen </a:t>
            </a:r>
            <a:r>
              <a:rPr lang="en-US" sz="1600" i="1" dirty="0">
                <a:solidFill>
                  <a:schemeClr val="bg1"/>
                </a:solidFill>
              </a:rPr>
              <a:t>Little Children and the Gospel </a:t>
            </a:r>
            <a:r>
              <a:rPr lang="en-US" sz="1600" dirty="0">
                <a:solidFill>
                  <a:schemeClr val="bg1"/>
                </a:solidFill>
              </a:rPr>
              <a:t>Jan. 1999 Ensign</a:t>
            </a:r>
          </a:p>
          <a:p>
            <a:pPr fontAlgn="base"/>
            <a:endParaRPr lang="en-US" sz="1600" dirty="0">
              <a:solidFill>
                <a:schemeClr val="bg1"/>
              </a:solidFill>
            </a:endParaRPr>
          </a:p>
          <a:p>
            <a:pPr fontAlgn="base"/>
            <a:endParaRPr lang="en-US" sz="1600" dirty="0">
              <a:solidFill>
                <a:schemeClr val="bg2"/>
              </a:solidFill>
            </a:endParaRPr>
          </a:p>
        </p:txBody>
      </p:sp>
      <p:grpSp>
        <p:nvGrpSpPr>
          <p:cNvPr id="7" name="Group 6">
            <a:extLst>
              <a:ext uri="{FF2B5EF4-FFF2-40B4-BE49-F238E27FC236}">
                <a16:creationId xmlns:a16="http://schemas.microsoft.com/office/drawing/2014/main" id="{100C2B1F-2071-416F-B1E8-864F7F6B412E}"/>
              </a:ext>
            </a:extLst>
          </p:cNvPr>
          <p:cNvGrpSpPr/>
          <p:nvPr/>
        </p:nvGrpSpPr>
        <p:grpSpPr>
          <a:xfrm>
            <a:off x="3585882" y="174813"/>
            <a:ext cx="739588" cy="936811"/>
            <a:chOff x="7543800" y="3810000"/>
            <a:chExt cx="1143000" cy="1447800"/>
          </a:xfrm>
        </p:grpSpPr>
        <p:sp>
          <p:nvSpPr>
            <p:cNvPr id="8" name="Trapezoid 7">
              <a:extLst>
                <a:ext uri="{FF2B5EF4-FFF2-40B4-BE49-F238E27FC236}">
                  <a16:creationId xmlns:a16="http://schemas.microsoft.com/office/drawing/2014/main" id="{F3FE690F-29C1-4382-9E65-CABAA771804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2">
              <a:extLst>
                <a:ext uri="{FF2B5EF4-FFF2-40B4-BE49-F238E27FC236}">
                  <a16:creationId xmlns:a16="http://schemas.microsoft.com/office/drawing/2014/main" id="{38C065CC-CC2B-41D2-8C55-F3CFCCC44089}"/>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a:extLst>
                <a:ext uri="{FF2B5EF4-FFF2-40B4-BE49-F238E27FC236}">
                  <a16:creationId xmlns:a16="http://schemas.microsoft.com/office/drawing/2014/main" id="{BD22B21E-AB75-429C-9CEA-6AF6BD57AAB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5">
              <a:extLst>
                <a:ext uri="{FF2B5EF4-FFF2-40B4-BE49-F238E27FC236}">
                  <a16:creationId xmlns:a16="http://schemas.microsoft.com/office/drawing/2014/main" id="{C2D9A9E3-21BF-4760-8DF7-E34090C132B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a:extLst>
                <a:ext uri="{FF2B5EF4-FFF2-40B4-BE49-F238E27FC236}">
                  <a16:creationId xmlns:a16="http://schemas.microsoft.com/office/drawing/2014/main" id="{FB82256A-C07A-4DFA-8B7C-90AB815EEA10}"/>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39F1497D-7587-490D-B6FC-0B4D2539FB62}"/>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AE9E418A-DDD5-46F4-ABEC-18C3F5C85EC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50A06DA-6265-4016-B13F-6284A80B66B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9E0A932-D4EA-40FA-BF3C-B259F031740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A1D2D07-990E-422B-933D-24CFDEF598B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A590BE12-5383-44A2-AD26-5C4F0BCBD91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a:extLst>
                <a:ext uri="{FF2B5EF4-FFF2-40B4-BE49-F238E27FC236}">
                  <a16:creationId xmlns:a16="http://schemas.microsoft.com/office/drawing/2014/main" id="{AA47B2DF-F305-4378-8935-B54CB512D9D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336DF698-1C79-424E-90B8-1E477F39A764}"/>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6D5935B5-0774-4928-A58D-B3211FE8FD2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95E3C42-9765-49E3-8F4D-D4DA0C3F867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3FDE44A-B8D5-4786-91AB-28C7E70DB2B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4AC898D-8626-4DAE-A777-4A455C2E73E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2E192FF9-3534-4B2B-8083-BDDE4F792F1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A6AB950B-32F7-48CE-A5DF-0D9802DCAE60}"/>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55066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676402" y="317958"/>
            <a:ext cx="3047999"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30175" fontAlgn="base">
              <a:spcBef>
                <a:spcPct val="0"/>
              </a:spcBef>
              <a:spcAft>
                <a:spcPct val="0"/>
              </a:spcAft>
            </a:pPr>
            <a:r>
              <a:rPr lang="en-US" sz="1400" dirty="0">
                <a:solidFill>
                  <a:srgbClr val="3B3431"/>
                </a:solidFill>
                <a:latin typeface="Arial" pitchFamily="34" charset="0"/>
                <a:ea typeface="Times New Roman" pitchFamily="18" charset="0"/>
                <a:cs typeface="Arial" pitchFamily="34" charset="0"/>
              </a:rPr>
              <a:t> 3 Nephi 24:2. What Is </a:t>
            </a:r>
            <a:br>
              <a:rPr lang="en-US" sz="1400" dirty="0">
                <a:solidFill>
                  <a:srgbClr val="3B3431"/>
                </a:solidFill>
                <a:latin typeface="Arial" pitchFamily="34" charset="0"/>
                <a:ea typeface="Times New Roman" pitchFamily="18" charset="0"/>
                <a:cs typeface="Arial" pitchFamily="34" charset="0"/>
              </a:rPr>
            </a:br>
            <a:r>
              <a:rPr lang="en-US" sz="1400" dirty="0">
                <a:solidFill>
                  <a:srgbClr val="3B3431"/>
                </a:solidFill>
                <a:latin typeface="Arial" pitchFamily="34" charset="0"/>
                <a:ea typeface="Times New Roman" pitchFamily="18" charset="0"/>
                <a:cs typeface="Arial" pitchFamily="34" charset="0"/>
              </a:rPr>
              <a:t>"Fuller's Soap"? </a:t>
            </a:r>
            <a:endParaRPr lang="en-US" sz="14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3B3431"/>
                </a:solidFill>
                <a:latin typeface="Arial" pitchFamily="34" charset="0"/>
                <a:ea typeface="Times New Roman" pitchFamily="18" charset="0"/>
                <a:cs typeface="Arial" pitchFamily="34" charset="0"/>
              </a:rPr>
              <a:t>"The art of </a:t>
            </a:r>
            <a:r>
              <a:rPr lang="en-US" sz="1000" dirty="0" err="1">
                <a:solidFill>
                  <a:srgbClr val="3B3431"/>
                </a:solidFill>
                <a:latin typeface="Arial" pitchFamily="34" charset="0"/>
                <a:ea typeface="Times New Roman" pitchFamily="18" charset="0"/>
                <a:cs typeface="Arial" pitchFamily="34" charset="0"/>
              </a:rPr>
              <a:t>fulling</a:t>
            </a:r>
            <a:r>
              <a:rPr lang="en-US" sz="1000" dirty="0">
                <a:solidFill>
                  <a:srgbClr val="3B3431"/>
                </a:solidFill>
                <a:latin typeface="Arial" pitchFamily="34" charset="0"/>
                <a:ea typeface="Times New Roman" pitchFamily="18" charset="0"/>
                <a:cs typeface="Arial" pitchFamily="34" charset="0"/>
              </a:rPr>
              <a:t>, cleansing, and bleaching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cloth was of importance because of the high cost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of clothing and the need to cleanse the </a:t>
            </a:r>
            <a:r>
              <a:rPr lang="en-US" sz="1000" dirty="0" err="1">
                <a:solidFill>
                  <a:srgbClr val="3B3431"/>
                </a:solidFill>
                <a:latin typeface="Arial" pitchFamily="34" charset="0"/>
                <a:ea typeface="Times New Roman" pitchFamily="18" charset="0"/>
                <a:cs typeface="Arial" pitchFamily="34" charset="0"/>
              </a:rPr>
              <a:t>fibres</a:t>
            </a:r>
            <a:r>
              <a:rPr lang="en-US" sz="1000" dirty="0">
                <a:solidFill>
                  <a:srgbClr val="3B3431"/>
                </a:solidFill>
                <a:latin typeface="Arial" pitchFamily="34" charset="0"/>
                <a:ea typeface="Times New Roman" pitchFamily="18" charset="0"/>
                <a:cs typeface="Arial" pitchFamily="34" charset="0"/>
              </a:rPr>
              <a:t> of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their natural oil or gums before dyeing. In some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places the fuller was also the dyer. </a:t>
            </a:r>
            <a:endParaRPr lang="en-US" sz="600" dirty="0">
              <a:latin typeface="Arial" pitchFamily="34" charset="0"/>
              <a:cs typeface="Arial" pitchFamily="34" charset="0"/>
            </a:endParaRPr>
          </a:p>
          <a:p>
            <a:r>
              <a:rPr lang="en-US" sz="1000" dirty="0">
                <a:solidFill>
                  <a:srgbClr val="3B3431"/>
                </a:solidFill>
                <a:latin typeface="Arial" pitchFamily="34" charset="0"/>
                <a:ea typeface="Times New Roman" pitchFamily="18" charset="0"/>
                <a:cs typeface="Arial" pitchFamily="34" charset="0"/>
              </a:rPr>
              <a:t>"It was customary for a fuller to work outside a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town within reach of water in which clothes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could be cleaned by treading them on a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submerged stone. Hence the fuller was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characteristically called a '</a:t>
            </a:r>
            <a:r>
              <a:rPr lang="en-US" sz="1000" dirty="0" err="1">
                <a:solidFill>
                  <a:srgbClr val="3B3431"/>
                </a:solidFill>
                <a:latin typeface="Arial" pitchFamily="34" charset="0"/>
                <a:ea typeface="Times New Roman" pitchFamily="18" charset="0"/>
                <a:cs typeface="Arial" pitchFamily="34" charset="0"/>
              </a:rPr>
              <a:t>trampler</a:t>
            </a:r>
            <a:r>
              <a:rPr lang="en-US" sz="1000" dirty="0">
                <a:solidFill>
                  <a:srgbClr val="3B3431"/>
                </a:solidFill>
                <a:latin typeface="Arial" pitchFamily="34" charset="0"/>
                <a:ea typeface="Times New Roman" pitchFamily="18" charset="0"/>
                <a:cs typeface="Arial" pitchFamily="34" charset="0"/>
              </a:rPr>
              <a:t>' (Heb. </a:t>
            </a:r>
            <a:r>
              <a:rPr lang="en-US" sz="1000" i="1" dirty="0" err="1">
                <a:solidFill>
                  <a:srgbClr val="3B3431"/>
                </a:solidFill>
                <a:latin typeface="Arial" pitchFamily="34" charset="0"/>
                <a:ea typeface="Times New Roman" pitchFamily="18" charset="0"/>
                <a:cs typeface="Arial" pitchFamily="34" charset="0"/>
              </a:rPr>
              <a:t>kabas</a:t>
            </a:r>
            <a:r>
              <a:rPr lang="en-US" sz="1000" i="1" dirty="0">
                <a:solidFill>
                  <a:srgbClr val="3B3431"/>
                </a:solidFill>
                <a:latin typeface="Arial" pitchFamily="34" charset="0"/>
                <a:ea typeface="Times New Roman" pitchFamily="18" charset="0"/>
                <a:cs typeface="Arial" pitchFamily="34" charset="0"/>
              </a:rPr>
              <a:t>). </a:t>
            </a:r>
            <a:br>
              <a:rPr lang="en-US" sz="1000" i="1"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At Jerusalem the locality outside the east wall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where garments were spread to dry in the sun </a:t>
            </a:r>
            <a:r>
              <a:rPr lang="en-US" sz="1000" dirty="0"/>
              <a:t>was called the 'fuller's field' (2 </a:t>
            </a:r>
            <a:r>
              <a:rPr lang="en-US" sz="1000" dirty="0" err="1"/>
              <a:t>Ki</a:t>
            </a:r>
            <a:r>
              <a:rPr lang="en-US" sz="1000" dirty="0"/>
              <a:t>. xviii, 17; Is. vii, </a:t>
            </a:r>
            <a:br>
              <a:rPr lang="en-US" sz="1000" dirty="0"/>
            </a:br>
            <a:r>
              <a:rPr lang="en-US" sz="1000" dirty="0"/>
              <a:t>3, xxxvi. 2). </a:t>
            </a:r>
          </a:p>
          <a:p>
            <a:r>
              <a:rPr lang="en-US" sz="1000" dirty="0"/>
              <a:t>Christ's garments at the </a:t>
            </a:r>
            <a:br>
              <a:rPr lang="en-US" sz="1000" dirty="0"/>
            </a:br>
            <a:r>
              <a:rPr lang="en-US" sz="1000" dirty="0"/>
              <a:t>transfiguration were described as brighter than it </a:t>
            </a:r>
            <a:br>
              <a:rPr lang="en-US" sz="1000" dirty="0"/>
            </a:br>
            <a:r>
              <a:rPr lang="en-US" sz="1000" dirty="0"/>
              <a:t>was possible for any fuller (Gk. </a:t>
            </a:r>
            <a:r>
              <a:rPr lang="en-US" sz="1000" i="1" dirty="0" err="1"/>
              <a:t>gnapheus</a:t>
            </a:r>
            <a:r>
              <a:rPr lang="en-US" sz="1000" i="1" dirty="0"/>
              <a:t>, </a:t>
            </a:r>
            <a:r>
              <a:rPr lang="en-US" sz="1000" dirty="0"/>
              <a:t>'cloth </a:t>
            </a:r>
            <a:br>
              <a:rPr lang="en-US" sz="1000" dirty="0"/>
            </a:br>
            <a:r>
              <a:rPr lang="en-US" sz="1000" dirty="0"/>
              <a:t>dresser') to whiten them (Mk. ix, 3). </a:t>
            </a:r>
          </a:p>
          <a:p>
            <a:r>
              <a:rPr lang="en-US" sz="1000" dirty="0"/>
              <a:t>"For cleansing </a:t>
            </a:r>
            <a:r>
              <a:rPr lang="en-US" sz="1000" dirty="0" err="1"/>
              <a:t>natron</a:t>
            </a:r>
            <a:r>
              <a:rPr lang="en-US" sz="1000" dirty="0"/>
              <a:t> (</a:t>
            </a:r>
            <a:r>
              <a:rPr lang="en-US" sz="1000" dirty="0" err="1"/>
              <a:t>nitre</a:t>
            </a:r>
            <a:r>
              <a:rPr lang="en-US" sz="1000" dirty="0"/>
              <a:t>) was sometimes </a:t>
            </a:r>
            <a:br>
              <a:rPr lang="en-US" sz="1000" dirty="0"/>
            </a:br>
            <a:r>
              <a:rPr lang="en-US" sz="1000" dirty="0"/>
              <a:t>imported from Egypt, where, mixed with white </a:t>
            </a:r>
            <a:br>
              <a:rPr lang="en-US" sz="1000" dirty="0"/>
            </a:br>
            <a:r>
              <a:rPr lang="en-US" sz="1000" dirty="0"/>
              <a:t>clay, it was used as soap (Pr. xxv. 20; [e. ii. 22). </a:t>
            </a:r>
            <a:br>
              <a:rPr lang="en-US" sz="1000" dirty="0"/>
            </a:br>
            <a:r>
              <a:rPr lang="en-US" sz="1000" dirty="0"/>
              <a:t>Alkali was plentifully available in plant ash, and </a:t>
            </a:r>
            <a:br>
              <a:rPr lang="en-US" sz="1000" dirty="0"/>
            </a:br>
            <a:r>
              <a:rPr lang="en-US" sz="1000" dirty="0"/>
              <a:t>'soap' (Heb. </a:t>
            </a:r>
            <a:r>
              <a:rPr lang="en-US" sz="1000" i="1" dirty="0" err="1"/>
              <a:t>borit</a:t>
            </a:r>
            <a:r>
              <a:rPr lang="en-US" sz="1000" i="1" dirty="0"/>
              <a:t>, kali) </a:t>
            </a:r>
            <a:r>
              <a:rPr lang="en-US" sz="1000" dirty="0"/>
              <a:t>was obtained by burning </a:t>
            </a:r>
            <a:br>
              <a:rPr lang="en-US" sz="1000" dirty="0"/>
            </a:br>
            <a:r>
              <a:rPr lang="en-US" sz="1000" dirty="0"/>
              <a:t>the soda plant </a:t>
            </a:r>
            <a:r>
              <a:rPr lang="en-US" sz="1000" i="1" dirty="0"/>
              <a:t>(</a:t>
            </a:r>
            <a:r>
              <a:rPr lang="en-US" sz="1000" i="1" dirty="0" err="1"/>
              <a:t>Salsola</a:t>
            </a:r>
            <a:r>
              <a:rPr lang="en-US" sz="1000" i="1" dirty="0"/>
              <a:t> kali). </a:t>
            </a:r>
            <a:r>
              <a:rPr lang="en-US" sz="1000" dirty="0"/>
              <a:t>The 'fullers' </a:t>
            </a:r>
            <a:r>
              <a:rPr lang="en-US" sz="1000" dirty="0" err="1"/>
              <a:t>sope</a:t>
            </a:r>
            <a:r>
              <a:rPr lang="en-US" sz="1000" dirty="0"/>
              <a:t>' of </a:t>
            </a:r>
            <a:br>
              <a:rPr lang="en-US" sz="1000" dirty="0"/>
            </a:br>
            <a:r>
              <a:rPr lang="en-US" sz="1000" dirty="0"/>
              <a:t>Mal. iii. 2 was probably' cinders of </a:t>
            </a:r>
            <a:r>
              <a:rPr lang="en-US" sz="1000" i="1" dirty="0" err="1"/>
              <a:t>borit</a:t>
            </a:r>
            <a:r>
              <a:rPr lang="en-US" sz="1000" i="1" dirty="0"/>
              <a:t>,</a:t>
            </a:r>
            <a:r>
              <a:rPr lang="en-US" sz="1000" dirty="0"/>
              <a:t>' since </a:t>
            </a:r>
            <a:br>
              <a:rPr lang="en-US" sz="1000" dirty="0"/>
            </a:br>
            <a:r>
              <a:rPr lang="en-US" sz="1000" dirty="0"/>
              <a:t>potassium and sodium nitrate do not seem to </a:t>
            </a:r>
            <a:br>
              <a:rPr lang="en-US" sz="1000" dirty="0"/>
            </a:br>
            <a:r>
              <a:rPr lang="en-US" sz="1000" dirty="0"/>
              <a:t>have been known in Syria or Palestine, though </a:t>
            </a:r>
            <a:br>
              <a:rPr lang="en-US" sz="1000" dirty="0"/>
            </a:br>
            <a:r>
              <a:rPr lang="en-US" sz="1000" dirty="0"/>
              <a:t>found in Babylonia." (J. D. Douglas, ed., </a:t>
            </a:r>
            <a:r>
              <a:rPr lang="en-US" sz="1000" i="1" dirty="0"/>
              <a:t>New </a:t>
            </a:r>
            <a:br>
              <a:rPr lang="en-US" sz="1000" i="1" dirty="0"/>
            </a:br>
            <a:r>
              <a:rPr lang="en-US" sz="1000" i="1" dirty="0"/>
              <a:t>Bible Dictionary, </a:t>
            </a:r>
            <a:r>
              <a:rPr lang="en-US" sz="1000" dirty="0" err="1"/>
              <a:t>s.v</a:t>
            </a:r>
            <a:r>
              <a:rPr lang="en-US" sz="1000" dirty="0"/>
              <a:t>. "Arts and Crafts.") </a:t>
            </a:r>
          </a:p>
          <a:p>
            <a:pPr indent="130175" eaLnBrk="0" fontAlgn="base" hangingPunct="0">
              <a:spcBef>
                <a:spcPct val="0"/>
              </a:spcBef>
              <a:spcAft>
                <a:spcPct val="0"/>
              </a:spcAft>
            </a:pPr>
            <a:endParaRPr lang="en-US" sz="1000" dirty="0">
              <a:solidFill>
                <a:srgbClr val="3B3431"/>
              </a:solidFill>
              <a:latin typeface="Arial" pitchFamily="34" charset="0"/>
              <a:ea typeface="Times New Roman" pitchFamily="18" charset="0"/>
              <a:cs typeface="Arial" pitchFamily="34" charset="0"/>
            </a:endParaRPr>
          </a:p>
        </p:txBody>
      </p:sp>
      <p:sp>
        <p:nvSpPr>
          <p:cNvPr id="20482" name="Rectangle 2"/>
          <p:cNvSpPr>
            <a:spLocks noChangeArrowheads="1"/>
          </p:cNvSpPr>
          <p:nvPr/>
        </p:nvSpPr>
        <p:spPr bwMode="auto">
          <a:xfrm>
            <a:off x="4572000" y="152401"/>
            <a:ext cx="39624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30175" fontAlgn="base">
              <a:spcBef>
                <a:spcPct val="0"/>
              </a:spcBef>
              <a:spcAft>
                <a:spcPct val="0"/>
              </a:spcAft>
            </a:pPr>
            <a:r>
              <a:rPr lang="en-US" sz="1400" dirty="0">
                <a:solidFill>
                  <a:srgbClr val="3B3431"/>
                </a:solidFill>
                <a:latin typeface="Arial" pitchFamily="34" charset="0"/>
                <a:ea typeface="Times New Roman" pitchFamily="18" charset="0"/>
                <a:cs typeface="Arial" pitchFamily="34" charset="0"/>
              </a:rPr>
              <a:t>3 Nephi 24: 3-7 What Is </a:t>
            </a:r>
            <a:br>
              <a:rPr lang="en-US" sz="1400" dirty="0">
                <a:solidFill>
                  <a:srgbClr val="3B3431"/>
                </a:solidFill>
                <a:latin typeface="Arial" pitchFamily="34" charset="0"/>
                <a:ea typeface="Times New Roman" pitchFamily="18" charset="0"/>
                <a:cs typeface="Arial" pitchFamily="34" charset="0"/>
              </a:rPr>
            </a:br>
            <a:r>
              <a:rPr lang="en-US" sz="1400" dirty="0">
                <a:solidFill>
                  <a:srgbClr val="3B3431"/>
                </a:solidFill>
                <a:latin typeface="Arial" pitchFamily="34" charset="0"/>
                <a:ea typeface="Times New Roman" pitchFamily="18" charset="0"/>
                <a:cs typeface="Arial" pitchFamily="34" charset="0"/>
              </a:rPr>
              <a:t>the Offering That the Levites </a:t>
            </a:r>
            <a:br>
              <a:rPr lang="en-US" sz="1400" dirty="0">
                <a:solidFill>
                  <a:srgbClr val="3B3431"/>
                </a:solidFill>
                <a:latin typeface="Arial" pitchFamily="34" charset="0"/>
                <a:ea typeface="Times New Roman" pitchFamily="18" charset="0"/>
                <a:cs typeface="Arial" pitchFamily="34" charset="0"/>
              </a:rPr>
            </a:br>
            <a:r>
              <a:rPr lang="en-US" sz="1400" dirty="0">
                <a:solidFill>
                  <a:srgbClr val="3B3431"/>
                </a:solidFill>
                <a:latin typeface="Arial" pitchFamily="34" charset="0"/>
                <a:ea typeface="Times New Roman" pitchFamily="18" charset="0"/>
                <a:cs typeface="Arial" pitchFamily="34" charset="0"/>
              </a:rPr>
              <a:t>Are to Make? </a:t>
            </a:r>
            <a:endParaRPr lang="en-US" sz="14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3B3431"/>
                </a:solidFill>
                <a:latin typeface="Arial" pitchFamily="34" charset="0"/>
                <a:ea typeface="Times New Roman" pitchFamily="18" charset="0"/>
                <a:cs typeface="Arial" pitchFamily="34" charset="0"/>
              </a:rPr>
              <a:t>"It is generally supposed that sacrifice [blood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sacrifice] was entirely done away when the Great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Sacrifice [i</a:t>
            </a:r>
            <a:r>
              <a:rPr lang="en-US" sz="1000" dirty="0">
                <a:solidFill>
                  <a:srgbClr val="000000"/>
                </a:solidFill>
                <a:latin typeface="Arial" pitchFamily="34" charset="0"/>
                <a:ea typeface="Times New Roman" pitchFamily="18" charset="0"/>
                <a:cs typeface="Arial" pitchFamily="34" charset="0"/>
              </a:rPr>
              <a:t>.</a:t>
            </a:r>
            <a:r>
              <a:rPr lang="en-US" sz="1000" dirty="0">
                <a:solidFill>
                  <a:srgbClr val="3B3431"/>
                </a:solidFill>
                <a:latin typeface="Arial" pitchFamily="34" charset="0"/>
                <a:ea typeface="Times New Roman" pitchFamily="18" charset="0"/>
                <a:cs typeface="Arial" pitchFamily="34" charset="0"/>
              </a:rPr>
              <a:t>e.,] the sacrifice of the Lord Jesus was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offered up, and that there will be no necessity for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the ordinance of sacrifice in future; but those who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assert this are certainly not acquainted with the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duties, privileges and authority of the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Priesthood, or with the Prophets. </a:t>
            </a:r>
            <a:endParaRPr lang="en-US" sz="6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3B3431"/>
                </a:solidFill>
                <a:latin typeface="Arial" pitchFamily="34" charset="0"/>
                <a:ea typeface="Times New Roman" pitchFamily="18" charset="0"/>
                <a:cs typeface="Arial" pitchFamily="34" charset="0"/>
              </a:rPr>
              <a:t>"The offering of sacrifice has ever been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connected and forms a part of the duties of the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Priesthood .... </a:t>
            </a:r>
            <a:endParaRPr lang="en-US" sz="6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3B3431"/>
                </a:solidFill>
                <a:latin typeface="Arial" pitchFamily="34" charset="0"/>
                <a:ea typeface="Times New Roman" pitchFamily="18" charset="0"/>
                <a:cs typeface="Arial" pitchFamily="34" charset="0"/>
              </a:rPr>
              <a:t>"These sacrifices, as well as every ordinance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belonging to the Priesthood, will, when the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Temple of the Lord shall be built, and the sons of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Levi be purified, be fully restored and attended to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in all their powers, ramifications, and blessings."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(Joseph Smith, </a:t>
            </a:r>
            <a:r>
              <a:rPr lang="en-US" sz="1000" i="1" dirty="0">
                <a:solidFill>
                  <a:srgbClr val="3B3431"/>
                </a:solidFill>
                <a:latin typeface="Arial" pitchFamily="34" charset="0"/>
                <a:ea typeface="Times New Roman" pitchFamily="18" charset="0"/>
                <a:cs typeface="Arial" pitchFamily="34" charset="0"/>
              </a:rPr>
              <a:t>Teachings of the Prophet Joseph </a:t>
            </a:r>
            <a:br>
              <a:rPr lang="en-US" sz="1000" i="1" dirty="0">
                <a:solidFill>
                  <a:srgbClr val="3B3431"/>
                </a:solidFill>
                <a:latin typeface="Arial" pitchFamily="34" charset="0"/>
                <a:ea typeface="Times New Roman" pitchFamily="18" charset="0"/>
                <a:cs typeface="Arial" pitchFamily="34" charset="0"/>
              </a:rPr>
            </a:br>
            <a:r>
              <a:rPr lang="en-US" sz="1000" i="1" dirty="0">
                <a:solidFill>
                  <a:srgbClr val="3B3431"/>
                </a:solidFill>
                <a:latin typeface="Arial" pitchFamily="34" charset="0"/>
                <a:ea typeface="Times New Roman" pitchFamily="18" charset="0"/>
                <a:cs typeface="Arial" pitchFamily="34" charset="0"/>
              </a:rPr>
              <a:t>Smith, </a:t>
            </a:r>
            <a:r>
              <a:rPr lang="en-US" sz="1000" dirty="0">
                <a:solidFill>
                  <a:srgbClr val="3B3431"/>
                </a:solidFill>
                <a:latin typeface="Arial" pitchFamily="34" charset="0"/>
                <a:ea typeface="Times New Roman" pitchFamily="18" charset="0"/>
                <a:cs typeface="Arial" pitchFamily="34" charset="0"/>
              </a:rPr>
              <a:t>pp. 172-73</a:t>
            </a:r>
            <a:r>
              <a:rPr lang="en-US" sz="1000" dirty="0">
                <a:solidFill>
                  <a:srgbClr val="736D6A"/>
                </a:solidFill>
                <a:latin typeface="Arial" pitchFamily="34" charset="0"/>
                <a:ea typeface="Times New Roman" pitchFamily="18" charset="0"/>
                <a:cs typeface="Arial" pitchFamily="34" charset="0"/>
              </a:rPr>
              <a:t>.</a:t>
            </a:r>
            <a:r>
              <a:rPr lang="en-US" sz="1000" dirty="0">
                <a:solidFill>
                  <a:srgbClr val="3B3431"/>
                </a:solidFill>
                <a:latin typeface="Arial" pitchFamily="34" charset="0"/>
                <a:ea typeface="Times New Roman" pitchFamily="18" charset="0"/>
                <a:cs typeface="Arial" pitchFamily="34" charset="0"/>
              </a:rPr>
              <a:t>) </a:t>
            </a:r>
            <a:endParaRPr lang="en-US" dirty="0">
              <a:latin typeface="Arial" pitchFamily="34" charset="0"/>
              <a:cs typeface="Arial" pitchFamily="34" charset="0"/>
            </a:endParaRPr>
          </a:p>
        </p:txBody>
      </p:sp>
      <p:sp>
        <p:nvSpPr>
          <p:cNvPr id="20483" name="Rectangle 3"/>
          <p:cNvSpPr>
            <a:spLocks noChangeArrowheads="1"/>
          </p:cNvSpPr>
          <p:nvPr/>
        </p:nvSpPr>
        <p:spPr bwMode="auto">
          <a:xfrm>
            <a:off x="7543800" y="152401"/>
            <a:ext cx="31242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30175" fontAlgn="base">
              <a:spcBef>
                <a:spcPct val="0"/>
              </a:spcBef>
              <a:spcAft>
                <a:spcPct val="0"/>
              </a:spcAft>
            </a:pPr>
            <a:r>
              <a:rPr lang="en-US" sz="1400" dirty="0">
                <a:solidFill>
                  <a:srgbClr val="3B3431"/>
                </a:solidFill>
                <a:latin typeface="Arial" pitchFamily="34" charset="0"/>
                <a:ea typeface="Times New Roman" pitchFamily="18" charset="0"/>
                <a:cs typeface="Arial" pitchFamily="34" charset="0"/>
              </a:rPr>
              <a:t>3 Nephi 24:8-12. What </a:t>
            </a:r>
            <a:br>
              <a:rPr lang="en-US" sz="1400" dirty="0">
                <a:solidFill>
                  <a:srgbClr val="3B3431"/>
                </a:solidFill>
                <a:latin typeface="Arial" pitchFamily="34" charset="0"/>
                <a:ea typeface="Times New Roman" pitchFamily="18" charset="0"/>
                <a:cs typeface="Arial" pitchFamily="34" charset="0"/>
              </a:rPr>
            </a:br>
            <a:r>
              <a:rPr lang="en-US" sz="1400" dirty="0">
                <a:solidFill>
                  <a:srgbClr val="3B3431"/>
                </a:solidFill>
                <a:latin typeface="Arial" pitchFamily="34" charset="0"/>
                <a:ea typeface="Times New Roman" pitchFamily="18" charset="0"/>
                <a:cs typeface="Arial" pitchFamily="34" charset="0"/>
              </a:rPr>
              <a:t>Blessings Are Promised to </a:t>
            </a:r>
            <a:br>
              <a:rPr lang="en-US" sz="1400" dirty="0">
                <a:solidFill>
                  <a:srgbClr val="3B3431"/>
                </a:solidFill>
                <a:latin typeface="Arial" pitchFamily="34" charset="0"/>
                <a:ea typeface="Times New Roman" pitchFamily="18" charset="0"/>
                <a:cs typeface="Arial" pitchFamily="34" charset="0"/>
              </a:rPr>
            </a:br>
            <a:r>
              <a:rPr lang="en-US" sz="1400" dirty="0">
                <a:solidFill>
                  <a:srgbClr val="3B3431"/>
                </a:solidFill>
                <a:latin typeface="Arial" pitchFamily="34" charset="0"/>
                <a:ea typeface="Times New Roman" pitchFamily="18" charset="0"/>
                <a:cs typeface="Arial" pitchFamily="34" charset="0"/>
              </a:rPr>
              <a:t>Those Who Pay Tithing? </a:t>
            </a:r>
            <a:endParaRPr lang="en-US" sz="14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3B3431"/>
                </a:solidFill>
                <a:latin typeface="Arial" pitchFamily="34" charset="0"/>
                <a:ea typeface="Times New Roman" pitchFamily="18" charset="0"/>
                <a:cs typeface="Arial" pitchFamily="34" charset="0"/>
              </a:rPr>
              <a:t>"I bear my testimony ... that if the people will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pay their tithes and offerings, they will not only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be blessed in their material affairs, but they will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be abundantly blessed with increased outpouring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of the Spirit of the Lord." (Heber J. Grant, </a:t>
            </a:r>
            <a:r>
              <a:rPr lang="en-US" sz="1000" i="1" dirty="0">
                <a:solidFill>
                  <a:srgbClr val="3B3431"/>
                </a:solidFill>
                <a:latin typeface="Arial" pitchFamily="34" charset="0"/>
                <a:ea typeface="Times New Roman" pitchFamily="18" charset="0"/>
                <a:cs typeface="Arial" pitchFamily="34" charset="0"/>
              </a:rPr>
              <a:t>Gospel </a:t>
            </a:r>
            <a:br>
              <a:rPr lang="en-US" sz="1000" i="1" dirty="0">
                <a:solidFill>
                  <a:srgbClr val="3B3431"/>
                </a:solidFill>
                <a:latin typeface="Arial" pitchFamily="34" charset="0"/>
                <a:ea typeface="Times New Roman" pitchFamily="18" charset="0"/>
                <a:cs typeface="Arial" pitchFamily="34" charset="0"/>
              </a:rPr>
            </a:br>
            <a:r>
              <a:rPr lang="en-US" sz="1000" i="1" dirty="0">
                <a:solidFill>
                  <a:srgbClr val="3B3431"/>
                </a:solidFill>
                <a:latin typeface="Arial" pitchFamily="34" charset="0"/>
                <a:ea typeface="Times New Roman" pitchFamily="18" charset="0"/>
                <a:cs typeface="Arial" pitchFamily="34" charset="0"/>
              </a:rPr>
              <a:t>Standards, </a:t>
            </a:r>
            <a:r>
              <a:rPr lang="en-US" sz="1000" dirty="0">
                <a:solidFill>
                  <a:srgbClr val="3B3431"/>
                </a:solidFill>
                <a:latin typeface="Arial" pitchFamily="34" charset="0"/>
                <a:ea typeface="Times New Roman" pitchFamily="18" charset="0"/>
                <a:cs typeface="Arial" pitchFamily="34" charset="0"/>
              </a:rPr>
              <a:t>p. 106.) </a:t>
            </a:r>
            <a:endParaRPr lang="en-US" sz="6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3B3431"/>
                </a:solidFill>
                <a:latin typeface="Arial" pitchFamily="34" charset="0"/>
                <a:ea typeface="Times New Roman" pitchFamily="18" charset="0"/>
                <a:cs typeface="Arial" pitchFamily="34" charset="0"/>
              </a:rPr>
              <a:t>Such is the promise which the Lord makes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through his servant Malachi: He will not only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open the windows of heaven and pour down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spiritual blessings, but he will also preserve our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fruits and vegetables (that is, the labor of our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hands) from destruction as well. (See Malachi </a:t>
            </a:r>
            <a:br>
              <a:rPr lang="en-US" sz="1000" dirty="0">
                <a:solidFill>
                  <a:srgbClr val="3B3431"/>
                </a:solidFill>
                <a:latin typeface="Arial" pitchFamily="34" charset="0"/>
                <a:ea typeface="Times New Roman" pitchFamily="18" charset="0"/>
                <a:cs typeface="Arial" pitchFamily="34" charset="0"/>
              </a:rPr>
            </a:br>
            <a:r>
              <a:rPr lang="en-US" sz="1000" dirty="0">
                <a:solidFill>
                  <a:srgbClr val="3B3431"/>
                </a:solidFill>
                <a:latin typeface="Arial" pitchFamily="34" charset="0"/>
                <a:ea typeface="Times New Roman" pitchFamily="18" charset="0"/>
                <a:cs typeface="Arial" pitchFamily="34" charset="0"/>
              </a:rPr>
              <a:t>3:8-12.) </a:t>
            </a:r>
          </a:p>
          <a:p>
            <a:pPr indent="130175" eaLnBrk="0" fontAlgn="base" hangingPunct="0">
              <a:spcBef>
                <a:spcPct val="0"/>
              </a:spcBef>
              <a:spcAft>
                <a:spcPct val="0"/>
              </a:spcAft>
            </a:pPr>
            <a:r>
              <a:rPr lang="en-US" sz="1100" dirty="0"/>
              <a:t>"One of the important things the Lord has told </a:t>
            </a:r>
            <a:br>
              <a:rPr lang="en-US" sz="1100" dirty="0"/>
            </a:br>
            <a:r>
              <a:rPr lang="en-US" sz="1100" dirty="0"/>
              <a:t>us to do is to be liberal in our payment of fast </a:t>
            </a:r>
            <a:br>
              <a:rPr lang="en-US" sz="1100" dirty="0"/>
            </a:br>
            <a:r>
              <a:rPr lang="en-US" sz="1100" dirty="0"/>
              <a:t>offerings. I would like you to know that there are </a:t>
            </a:r>
            <a:br>
              <a:rPr lang="en-US" sz="1100" dirty="0"/>
            </a:br>
            <a:r>
              <a:rPr lang="en-US" sz="1100" dirty="0"/>
              <a:t>great rewards for so doing-both spiritual and </a:t>
            </a:r>
            <a:br>
              <a:rPr lang="en-US" sz="1100" dirty="0"/>
            </a:br>
            <a:r>
              <a:rPr lang="en-US" sz="1100" dirty="0"/>
              <a:t>temporal rewards. The Lord says that the efficacy </a:t>
            </a:r>
            <a:br>
              <a:rPr lang="en-US" sz="1100" dirty="0"/>
            </a:br>
            <a:r>
              <a:rPr lang="en-US" sz="1100" dirty="0"/>
              <a:t>of our prayers depends upon our liberality to the </a:t>
            </a:r>
            <a:br>
              <a:rPr lang="en-US" sz="1100" dirty="0"/>
            </a:br>
            <a:r>
              <a:rPr lang="en-US" sz="1100" dirty="0"/>
              <a:t>poor." (Marion G. Romney, "Fundamental </a:t>
            </a:r>
            <a:br>
              <a:rPr lang="en-US" sz="1100" dirty="0"/>
            </a:br>
            <a:r>
              <a:rPr lang="en-US" sz="1100" dirty="0"/>
              <a:t>Welfare Services," </a:t>
            </a:r>
            <a:r>
              <a:rPr lang="en-US" sz="1100" i="1" dirty="0"/>
              <a:t>Ensign, </a:t>
            </a:r>
            <a:r>
              <a:rPr lang="en-US" sz="1100" dirty="0"/>
              <a:t>May 1979, p. 95.) </a:t>
            </a:r>
          </a:p>
          <a:p>
            <a:pPr indent="130175" eaLnBrk="0" fontAlgn="base" hangingPunct="0">
              <a:spcBef>
                <a:spcPct val="0"/>
              </a:spcBef>
              <a:spcAft>
                <a:spcPct val="0"/>
              </a:spcAft>
            </a:pPr>
            <a:endParaRPr lang="en-US" dirty="0">
              <a:latin typeface="Arial" pitchFamily="34" charset="0"/>
              <a:cs typeface="Arial" pitchFamily="34" charset="0"/>
            </a:endParaRPr>
          </a:p>
        </p:txBody>
      </p:sp>
      <p:sp>
        <p:nvSpPr>
          <p:cNvPr id="6" name="TextBox 5"/>
          <p:cNvSpPr txBox="1"/>
          <p:nvPr/>
        </p:nvSpPr>
        <p:spPr>
          <a:xfrm>
            <a:off x="4724400" y="5029200"/>
            <a:ext cx="2743200" cy="923330"/>
          </a:xfrm>
          <a:prstGeom prst="rect">
            <a:avLst/>
          </a:prstGeom>
          <a:noFill/>
        </p:spPr>
        <p:txBody>
          <a:bodyPr wrap="square" rtlCol="0">
            <a:spAutoFit/>
          </a:bodyPr>
          <a:lstStyle/>
          <a:p>
            <a:r>
              <a:rPr lang="en-US" dirty="0"/>
              <a:t>Excerpts from Student Manual page 436—Religion 121-122 Book of Mormon</a:t>
            </a:r>
          </a:p>
        </p:txBody>
      </p:sp>
      <p:sp>
        <p:nvSpPr>
          <p:cNvPr id="7" name="Rectangle 6"/>
          <p:cNvSpPr/>
          <p:nvPr/>
        </p:nvSpPr>
        <p:spPr>
          <a:xfrm>
            <a:off x="1524000" y="0"/>
            <a:ext cx="3048000" cy="525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0"/>
            <a:ext cx="2895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67600" y="0"/>
            <a:ext cx="3200400" cy="518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51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40D93-7D61-4474-90A0-E37C6A84B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TextBox 39"/>
          <p:cNvSpPr txBox="1"/>
          <p:nvPr/>
        </p:nvSpPr>
        <p:spPr>
          <a:xfrm>
            <a:off x="98612" y="6488668"/>
            <a:ext cx="2362200" cy="369332"/>
          </a:xfrm>
          <a:prstGeom prst="rect">
            <a:avLst/>
          </a:prstGeom>
          <a:noFill/>
        </p:spPr>
        <p:txBody>
          <a:bodyPr wrap="square" rtlCol="0">
            <a:spAutoFit/>
          </a:bodyPr>
          <a:lstStyle/>
          <a:p>
            <a:r>
              <a:rPr lang="en-US" dirty="0">
                <a:solidFill>
                  <a:schemeClr val="bg2"/>
                </a:solidFill>
              </a:rPr>
              <a:t>3 Nephi 24:1-3</a:t>
            </a:r>
          </a:p>
        </p:txBody>
      </p:sp>
      <p:sp>
        <p:nvSpPr>
          <p:cNvPr id="42" name="TextBox 41"/>
          <p:cNvSpPr txBox="1"/>
          <p:nvPr/>
        </p:nvSpPr>
        <p:spPr>
          <a:xfrm>
            <a:off x="1524000" y="0"/>
            <a:ext cx="9144000" cy="1107996"/>
          </a:xfrm>
          <a:prstGeom prst="rect">
            <a:avLst/>
          </a:prstGeom>
          <a:noFill/>
        </p:spPr>
        <p:txBody>
          <a:bodyPr wrap="square" rtlCol="0">
            <a:spAutoFit/>
          </a:bodyPr>
          <a:lstStyle/>
          <a:p>
            <a:pPr algn="ctr"/>
            <a:r>
              <a:rPr lang="en-US" sz="6600" dirty="0">
                <a:solidFill>
                  <a:schemeClr val="bg2"/>
                </a:solidFill>
                <a:latin typeface="Papyrus" pitchFamily="66" charset="0"/>
              </a:rPr>
              <a:t>Cleansing Agents</a:t>
            </a:r>
          </a:p>
        </p:txBody>
      </p:sp>
      <p:sp>
        <p:nvSpPr>
          <p:cNvPr id="43" name="TextBox 42"/>
          <p:cNvSpPr txBox="1"/>
          <p:nvPr/>
        </p:nvSpPr>
        <p:spPr>
          <a:xfrm>
            <a:off x="4917041" y="1089917"/>
            <a:ext cx="2362200" cy="1569660"/>
          </a:xfrm>
          <a:prstGeom prst="rect">
            <a:avLst/>
          </a:prstGeom>
          <a:noFill/>
        </p:spPr>
        <p:txBody>
          <a:bodyPr wrap="square" rtlCol="0">
            <a:spAutoFit/>
          </a:bodyPr>
          <a:lstStyle/>
          <a:p>
            <a:pPr algn="ctr"/>
            <a:r>
              <a:rPr lang="en-US" sz="2400" dirty="0">
                <a:solidFill>
                  <a:srgbClr val="FF0000"/>
                </a:solidFill>
              </a:rPr>
              <a:t>At Christ’s Second Coming He will purify the world</a:t>
            </a:r>
          </a:p>
        </p:txBody>
      </p:sp>
      <p:sp>
        <p:nvSpPr>
          <p:cNvPr id="44" name="Rectangle 43"/>
          <p:cNvSpPr/>
          <p:nvPr/>
        </p:nvSpPr>
        <p:spPr>
          <a:xfrm>
            <a:off x="7548283" y="5692589"/>
            <a:ext cx="3352800" cy="646331"/>
          </a:xfrm>
          <a:prstGeom prst="rect">
            <a:avLst/>
          </a:prstGeom>
        </p:spPr>
        <p:txBody>
          <a:bodyPr wrap="square">
            <a:spAutoFit/>
          </a:bodyPr>
          <a:lstStyle/>
          <a:p>
            <a:r>
              <a:rPr lang="en-US" dirty="0">
                <a:solidFill>
                  <a:schemeClr val="bg2"/>
                </a:solidFill>
              </a:rPr>
              <a:t>A fuller is someone who cleans or whitens fabrics using soap. </a:t>
            </a:r>
          </a:p>
        </p:txBody>
      </p:sp>
      <p:sp>
        <p:nvSpPr>
          <p:cNvPr id="45" name="Rectangle 44"/>
          <p:cNvSpPr/>
          <p:nvPr/>
        </p:nvSpPr>
        <p:spPr>
          <a:xfrm>
            <a:off x="824753" y="3877236"/>
            <a:ext cx="3733800" cy="2031325"/>
          </a:xfrm>
          <a:prstGeom prst="rect">
            <a:avLst/>
          </a:prstGeom>
        </p:spPr>
        <p:txBody>
          <a:bodyPr wrap="square">
            <a:spAutoFit/>
          </a:bodyPr>
          <a:lstStyle/>
          <a:p>
            <a:r>
              <a:rPr lang="en-US" dirty="0">
                <a:solidFill>
                  <a:schemeClr val="bg2"/>
                </a:solidFill>
              </a:rPr>
              <a:t>A refiner uses fire to heat a metal like silver or gold until it reaches a liquid state. The heating process allows dross, or impurities, to rise to the surface of the liquid metal, where the refiner can remove them, thus purging the metal of its impurities. </a:t>
            </a:r>
          </a:p>
        </p:txBody>
      </p:sp>
      <p:pic>
        <p:nvPicPr>
          <p:cNvPr id="3" name="Picture 2">
            <a:extLst>
              <a:ext uri="{FF2B5EF4-FFF2-40B4-BE49-F238E27FC236}">
                <a16:creationId xmlns:a16="http://schemas.microsoft.com/office/drawing/2014/main" id="{FE9DF411-A230-440A-AC13-869CE74D6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36" y="980514"/>
            <a:ext cx="3768258" cy="2821892"/>
          </a:xfrm>
          <a:prstGeom prst="rect">
            <a:avLst/>
          </a:prstGeom>
        </p:spPr>
      </p:pic>
      <p:pic>
        <p:nvPicPr>
          <p:cNvPr id="5" name="Picture 4">
            <a:extLst>
              <a:ext uri="{FF2B5EF4-FFF2-40B4-BE49-F238E27FC236}">
                <a16:creationId xmlns:a16="http://schemas.microsoft.com/office/drawing/2014/main" id="{C6C645BF-3041-40FB-A20A-67CEDB5CB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941" y="2934394"/>
            <a:ext cx="3974568" cy="2480130"/>
          </a:xfrm>
          <a:prstGeom prst="rect">
            <a:avLst/>
          </a:prstGeom>
        </p:spPr>
      </p:pic>
    </p:spTree>
    <p:extLst>
      <p:ext uri="{BB962C8B-B14F-4D97-AF65-F5344CB8AC3E}">
        <p14:creationId xmlns:p14="http://schemas.microsoft.com/office/powerpoint/2010/main" val="68862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B36D21-8CC7-4445-A05B-72F132FC4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057400" y="4038600"/>
            <a:ext cx="4724400" cy="2308324"/>
          </a:xfrm>
          <a:prstGeom prst="rect">
            <a:avLst/>
          </a:prstGeom>
        </p:spPr>
        <p:txBody>
          <a:bodyPr wrap="square">
            <a:spAutoFit/>
          </a:bodyPr>
          <a:lstStyle/>
          <a:p>
            <a:pPr fontAlgn="base"/>
            <a:r>
              <a:rPr lang="en-US" dirty="0">
                <a:solidFill>
                  <a:schemeClr val="bg2"/>
                </a:solidFill>
              </a:rPr>
              <a:t>“For whoso is faithful unto the obtaining these two</a:t>
            </a:r>
            <a:r>
              <a:rPr lang="en-US" baseline="30000" dirty="0">
                <a:solidFill>
                  <a:schemeClr val="bg2"/>
                </a:solidFill>
              </a:rPr>
              <a:t> </a:t>
            </a:r>
            <a:r>
              <a:rPr lang="en-US" dirty="0">
                <a:solidFill>
                  <a:schemeClr val="bg2"/>
                </a:solidFill>
              </a:rPr>
              <a:t>priesthoods of which I have spoken, and the magnifying their calling, are sanctified by the Spirit unto the renewing of their bodies.</a:t>
            </a:r>
          </a:p>
          <a:p>
            <a:pPr fontAlgn="base"/>
            <a:r>
              <a:rPr lang="en-US" dirty="0">
                <a:solidFill>
                  <a:schemeClr val="bg2"/>
                </a:solidFill>
              </a:rPr>
              <a:t>They become the sons of Moses and of Aaron and the seed of</a:t>
            </a:r>
            <a:r>
              <a:rPr lang="en-US" baseline="30000" dirty="0">
                <a:solidFill>
                  <a:schemeClr val="bg2"/>
                </a:solidFill>
              </a:rPr>
              <a:t> </a:t>
            </a:r>
            <a:r>
              <a:rPr lang="en-US" dirty="0">
                <a:solidFill>
                  <a:schemeClr val="bg2"/>
                </a:solidFill>
              </a:rPr>
              <a:t>Abraham, and the church and kingdom, and the elect of God.”</a:t>
            </a:r>
          </a:p>
          <a:p>
            <a:pPr fontAlgn="base"/>
            <a:r>
              <a:rPr lang="en-US" dirty="0">
                <a:solidFill>
                  <a:schemeClr val="bg2"/>
                </a:solidFill>
              </a:rPr>
              <a:t>D&amp;C 84:33-34</a:t>
            </a:r>
          </a:p>
        </p:txBody>
      </p:sp>
      <p:sp>
        <p:nvSpPr>
          <p:cNvPr id="6" name="Rectangle 5"/>
          <p:cNvSpPr/>
          <p:nvPr/>
        </p:nvSpPr>
        <p:spPr>
          <a:xfrm>
            <a:off x="5410200" y="990601"/>
            <a:ext cx="3733800" cy="2585323"/>
          </a:xfrm>
          <a:prstGeom prst="rect">
            <a:avLst/>
          </a:prstGeom>
        </p:spPr>
        <p:txBody>
          <a:bodyPr wrap="square">
            <a:spAutoFit/>
          </a:bodyPr>
          <a:lstStyle/>
          <a:p>
            <a:r>
              <a:rPr lang="en-US" dirty="0">
                <a:solidFill>
                  <a:schemeClr val="bg2"/>
                </a:solidFill>
              </a:rPr>
              <a:t>The “sons of Levi” were priesthood holders in ancient Israel. </a:t>
            </a:r>
          </a:p>
          <a:p>
            <a:endParaRPr lang="en-US" dirty="0">
              <a:solidFill>
                <a:schemeClr val="bg2"/>
              </a:solidFill>
            </a:endParaRPr>
          </a:p>
          <a:p>
            <a:r>
              <a:rPr lang="en-US" dirty="0">
                <a:solidFill>
                  <a:schemeClr val="bg2"/>
                </a:solidFill>
              </a:rPr>
              <a:t>They will participate in the “restoration of all things” by once again offering sacrifice D&amp;C 13; 84:31</a:t>
            </a:r>
          </a:p>
          <a:p>
            <a:endParaRPr lang="en-US" dirty="0">
              <a:solidFill>
                <a:schemeClr val="bg2"/>
              </a:solidFill>
            </a:endParaRPr>
          </a:p>
          <a:p>
            <a:r>
              <a:rPr lang="en-US" dirty="0">
                <a:solidFill>
                  <a:schemeClr val="bg2"/>
                </a:solidFill>
              </a:rPr>
              <a:t>Today the phrase can refer to modern-day priesthood holders</a:t>
            </a:r>
          </a:p>
        </p:txBody>
      </p:sp>
      <p:sp>
        <p:nvSpPr>
          <p:cNvPr id="7" name="TextBox 6"/>
          <p:cNvSpPr txBox="1"/>
          <p:nvPr/>
        </p:nvSpPr>
        <p:spPr>
          <a:xfrm>
            <a:off x="1524000" y="0"/>
            <a:ext cx="9144000" cy="1107996"/>
          </a:xfrm>
          <a:prstGeom prst="rect">
            <a:avLst/>
          </a:prstGeom>
          <a:noFill/>
        </p:spPr>
        <p:txBody>
          <a:bodyPr wrap="square" rtlCol="0">
            <a:spAutoFit/>
          </a:bodyPr>
          <a:lstStyle/>
          <a:p>
            <a:pPr algn="ctr"/>
            <a:r>
              <a:rPr lang="en-US" sz="6600" dirty="0">
                <a:solidFill>
                  <a:schemeClr val="bg2"/>
                </a:solidFill>
                <a:latin typeface="Papyrus" pitchFamily="66" charset="0"/>
              </a:rPr>
              <a:t>Priesthood Holders</a:t>
            </a:r>
          </a:p>
        </p:txBody>
      </p:sp>
      <p:sp>
        <p:nvSpPr>
          <p:cNvPr id="8" name="TextBox 7"/>
          <p:cNvSpPr txBox="1"/>
          <p:nvPr/>
        </p:nvSpPr>
        <p:spPr>
          <a:xfrm>
            <a:off x="170329" y="6488668"/>
            <a:ext cx="2362200" cy="369332"/>
          </a:xfrm>
          <a:prstGeom prst="rect">
            <a:avLst/>
          </a:prstGeom>
          <a:noFill/>
        </p:spPr>
        <p:txBody>
          <a:bodyPr wrap="square" rtlCol="0">
            <a:spAutoFit/>
          </a:bodyPr>
          <a:lstStyle/>
          <a:p>
            <a:r>
              <a:rPr lang="en-US" dirty="0">
                <a:solidFill>
                  <a:schemeClr val="bg2"/>
                </a:solidFill>
              </a:rPr>
              <a:t>3 Nephi 24:5-6</a:t>
            </a:r>
          </a:p>
        </p:txBody>
      </p:sp>
      <p:pic>
        <p:nvPicPr>
          <p:cNvPr id="3" name="Picture 2">
            <a:extLst>
              <a:ext uri="{FF2B5EF4-FFF2-40B4-BE49-F238E27FC236}">
                <a16:creationId xmlns:a16="http://schemas.microsoft.com/office/drawing/2014/main" id="{D3E0D4AE-DEEE-4617-AA2E-B407F1F5D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21" y="900953"/>
            <a:ext cx="3952875" cy="3048000"/>
          </a:xfrm>
          <a:prstGeom prst="rect">
            <a:avLst/>
          </a:prstGeom>
        </p:spPr>
      </p:pic>
      <p:pic>
        <p:nvPicPr>
          <p:cNvPr id="11" name="Picture 10">
            <a:extLst>
              <a:ext uri="{FF2B5EF4-FFF2-40B4-BE49-F238E27FC236}">
                <a16:creationId xmlns:a16="http://schemas.microsoft.com/office/drawing/2014/main" id="{841B5E7F-6B75-4616-AFEB-AB4BBEBA2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8890" y="3814324"/>
            <a:ext cx="3333750" cy="2667000"/>
          </a:xfrm>
          <a:prstGeom prst="rect">
            <a:avLst/>
          </a:prstGeom>
        </p:spPr>
      </p:pic>
    </p:spTree>
    <p:extLst>
      <p:ext uri="{BB962C8B-B14F-4D97-AF65-F5344CB8AC3E}">
        <p14:creationId xmlns:p14="http://schemas.microsoft.com/office/powerpoint/2010/main" val="30392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86A6B34-D034-4BB3-BC5D-7EF557DA5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629400" y="5105401"/>
            <a:ext cx="3733800" cy="830997"/>
          </a:xfrm>
          <a:prstGeom prst="rect">
            <a:avLst/>
          </a:prstGeom>
        </p:spPr>
        <p:txBody>
          <a:bodyPr wrap="square">
            <a:spAutoFit/>
          </a:bodyPr>
          <a:lstStyle/>
          <a:p>
            <a:pPr fontAlgn="base"/>
            <a:r>
              <a:rPr lang="en-US" sz="2400" dirty="0">
                <a:solidFill>
                  <a:srgbClr val="FFFF00"/>
                </a:solidFill>
              </a:rPr>
              <a:t>“…therefore ye sons of Jacob are not consumed.”</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Cleansing the Earth by Fire</a:t>
            </a:r>
          </a:p>
        </p:txBody>
      </p:sp>
      <p:sp>
        <p:nvSpPr>
          <p:cNvPr id="8" name="TextBox 7"/>
          <p:cNvSpPr txBox="1"/>
          <p:nvPr/>
        </p:nvSpPr>
        <p:spPr>
          <a:xfrm>
            <a:off x="80682" y="6488668"/>
            <a:ext cx="2362200" cy="369332"/>
          </a:xfrm>
          <a:prstGeom prst="rect">
            <a:avLst/>
          </a:prstGeom>
          <a:noFill/>
        </p:spPr>
        <p:txBody>
          <a:bodyPr wrap="square" rtlCol="0">
            <a:spAutoFit/>
          </a:bodyPr>
          <a:lstStyle/>
          <a:p>
            <a:r>
              <a:rPr lang="en-US" dirty="0">
                <a:solidFill>
                  <a:schemeClr val="bg2"/>
                </a:solidFill>
              </a:rPr>
              <a:t>3 Nephi 24:5-6</a:t>
            </a:r>
          </a:p>
        </p:txBody>
      </p:sp>
      <p:sp>
        <p:nvSpPr>
          <p:cNvPr id="9" name="TextBox 8"/>
          <p:cNvSpPr txBox="1"/>
          <p:nvPr/>
        </p:nvSpPr>
        <p:spPr>
          <a:xfrm>
            <a:off x="1828800" y="838201"/>
            <a:ext cx="2971800" cy="2585323"/>
          </a:xfrm>
          <a:prstGeom prst="rect">
            <a:avLst/>
          </a:prstGeom>
          <a:noFill/>
        </p:spPr>
        <p:txBody>
          <a:bodyPr wrap="square" rtlCol="0">
            <a:spAutoFit/>
          </a:bodyPr>
          <a:lstStyle/>
          <a:p>
            <a:r>
              <a:rPr lang="en-US" dirty="0">
                <a:solidFill>
                  <a:schemeClr val="bg2"/>
                </a:solidFill>
              </a:rPr>
              <a:t>Jesus will be against the:</a:t>
            </a:r>
          </a:p>
          <a:p>
            <a:endParaRPr lang="en-US" dirty="0">
              <a:solidFill>
                <a:schemeClr val="bg2"/>
              </a:solidFill>
            </a:endParaRPr>
          </a:p>
          <a:p>
            <a:r>
              <a:rPr lang="en-US" dirty="0">
                <a:solidFill>
                  <a:schemeClr val="bg2"/>
                </a:solidFill>
              </a:rPr>
              <a:t>Sorcerers</a:t>
            </a:r>
          </a:p>
          <a:p>
            <a:r>
              <a:rPr lang="en-US" dirty="0">
                <a:solidFill>
                  <a:schemeClr val="bg2"/>
                </a:solidFill>
              </a:rPr>
              <a:t>Adulterers</a:t>
            </a:r>
          </a:p>
          <a:p>
            <a:r>
              <a:rPr lang="en-US" dirty="0">
                <a:solidFill>
                  <a:schemeClr val="bg2"/>
                </a:solidFill>
              </a:rPr>
              <a:t>False </a:t>
            </a:r>
            <a:r>
              <a:rPr lang="en-US" dirty="0" err="1">
                <a:solidFill>
                  <a:schemeClr val="bg2"/>
                </a:solidFill>
              </a:rPr>
              <a:t>swearers</a:t>
            </a:r>
            <a:endParaRPr lang="en-US" dirty="0">
              <a:solidFill>
                <a:schemeClr val="bg2"/>
              </a:solidFill>
            </a:endParaRPr>
          </a:p>
          <a:p>
            <a:r>
              <a:rPr lang="en-US" dirty="0">
                <a:solidFill>
                  <a:schemeClr val="bg2"/>
                </a:solidFill>
              </a:rPr>
              <a:t>Those who oppress</a:t>
            </a:r>
          </a:p>
          <a:p>
            <a:r>
              <a:rPr lang="en-US" dirty="0">
                <a:solidFill>
                  <a:schemeClr val="bg2"/>
                </a:solidFill>
              </a:rPr>
              <a:t>Those who turn aside the stranger</a:t>
            </a:r>
          </a:p>
          <a:p>
            <a:r>
              <a:rPr lang="en-US" dirty="0">
                <a:solidFill>
                  <a:schemeClr val="bg2"/>
                </a:solidFill>
              </a:rPr>
              <a:t>Those who fear not me</a:t>
            </a:r>
          </a:p>
        </p:txBody>
      </p:sp>
      <p:sp>
        <p:nvSpPr>
          <p:cNvPr id="10" name="Rectangle 9"/>
          <p:cNvSpPr/>
          <p:nvPr/>
        </p:nvSpPr>
        <p:spPr>
          <a:xfrm>
            <a:off x="5638800" y="1066801"/>
            <a:ext cx="4572000" cy="1200329"/>
          </a:xfrm>
          <a:prstGeom prst="rect">
            <a:avLst/>
          </a:prstGeom>
        </p:spPr>
        <p:txBody>
          <a:bodyPr>
            <a:spAutoFit/>
          </a:bodyPr>
          <a:lstStyle/>
          <a:p>
            <a:r>
              <a:rPr lang="en-US" dirty="0">
                <a:solidFill>
                  <a:schemeClr val="bg2"/>
                </a:solidFill>
              </a:rPr>
              <a:t>“Yea, I tell thee, that thou </a:t>
            </a:r>
            <a:r>
              <a:rPr lang="en-US" dirty="0" err="1">
                <a:solidFill>
                  <a:schemeClr val="bg2"/>
                </a:solidFill>
              </a:rPr>
              <a:t>mayest</a:t>
            </a:r>
            <a:r>
              <a:rPr lang="en-US" dirty="0">
                <a:solidFill>
                  <a:schemeClr val="bg2"/>
                </a:solidFill>
              </a:rPr>
              <a:t> know that there is none else save God that </a:t>
            </a:r>
            <a:r>
              <a:rPr lang="en-US" dirty="0" err="1">
                <a:solidFill>
                  <a:schemeClr val="bg2"/>
                </a:solidFill>
              </a:rPr>
              <a:t>knowest</a:t>
            </a:r>
            <a:r>
              <a:rPr lang="en-US" dirty="0">
                <a:solidFill>
                  <a:schemeClr val="bg2"/>
                </a:solidFill>
              </a:rPr>
              <a:t> thy thoughts and the intents of thy</a:t>
            </a:r>
            <a:r>
              <a:rPr lang="en-US" baseline="30000" dirty="0">
                <a:solidFill>
                  <a:schemeClr val="bg2"/>
                </a:solidFill>
              </a:rPr>
              <a:t> </a:t>
            </a:r>
            <a:r>
              <a:rPr lang="en-US" dirty="0">
                <a:solidFill>
                  <a:schemeClr val="bg2"/>
                </a:solidFill>
              </a:rPr>
              <a:t>heart.”</a:t>
            </a:r>
          </a:p>
          <a:p>
            <a:r>
              <a:rPr lang="en-US" dirty="0">
                <a:solidFill>
                  <a:schemeClr val="bg2"/>
                </a:solidFill>
              </a:rPr>
              <a:t>D&amp;C 6:16</a:t>
            </a:r>
          </a:p>
        </p:txBody>
      </p:sp>
      <p:pic>
        <p:nvPicPr>
          <p:cNvPr id="3" name="Picture 2">
            <a:extLst>
              <a:ext uri="{FF2B5EF4-FFF2-40B4-BE49-F238E27FC236}">
                <a16:creationId xmlns:a16="http://schemas.microsoft.com/office/drawing/2014/main" id="{497C12CA-24E6-47F3-ADA7-12E36E2F4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93" y="3444688"/>
            <a:ext cx="1745877" cy="2297207"/>
          </a:xfrm>
          <a:prstGeom prst="rect">
            <a:avLst/>
          </a:prstGeom>
        </p:spPr>
      </p:pic>
      <p:pic>
        <p:nvPicPr>
          <p:cNvPr id="11" name="Picture 10">
            <a:extLst>
              <a:ext uri="{FF2B5EF4-FFF2-40B4-BE49-F238E27FC236}">
                <a16:creationId xmlns:a16="http://schemas.microsoft.com/office/drawing/2014/main" id="{E7CB3ACB-F55B-4A72-B75C-27AD51E31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338" y="3134406"/>
            <a:ext cx="2324100" cy="1552575"/>
          </a:xfrm>
          <a:prstGeom prst="rect">
            <a:avLst/>
          </a:prstGeom>
        </p:spPr>
      </p:pic>
      <p:pic>
        <p:nvPicPr>
          <p:cNvPr id="14" name="Picture 13">
            <a:extLst>
              <a:ext uri="{FF2B5EF4-FFF2-40B4-BE49-F238E27FC236}">
                <a16:creationId xmlns:a16="http://schemas.microsoft.com/office/drawing/2014/main" id="{8A211A2C-F4B0-4780-B9D2-C289FF06A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704" y="2303332"/>
            <a:ext cx="3606527" cy="2250740"/>
          </a:xfrm>
          <a:prstGeom prst="rect">
            <a:avLst/>
          </a:prstGeom>
        </p:spPr>
      </p:pic>
      <p:pic>
        <p:nvPicPr>
          <p:cNvPr id="16" name="Picture 15">
            <a:extLst>
              <a:ext uri="{FF2B5EF4-FFF2-40B4-BE49-F238E27FC236}">
                <a16:creationId xmlns:a16="http://schemas.microsoft.com/office/drawing/2014/main" id="{B01EA587-8E8E-4A04-B33D-5721DCE440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7233" y="5053377"/>
            <a:ext cx="2171700" cy="1524000"/>
          </a:xfrm>
          <a:prstGeom prst="rect">
            <a:avLst/>
          </a:prstGeom>
        </p:spPr>
      </p:pic>
    </p:spTree>
    <p:extLst>
      <p:ext uri="{BB962C8B-B14F-4D97-AF65-F5344CB8AC3E}">
        <p14:creationId xmlns:p14="http://schemas.microsoft.com/office/powerpoint/2010/main" val="14744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2F87A3-B0D3-4B31-94E9-02765692F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Sons of Jacob</a:t>
            </a:r>
          </a:p>
        </p:txBody>
      </p:sp>
      <p:sp>
        <p:nvSpPr>
          <p:cNvPr id="8" name="TextBox 7"/>
          <p:cNvSpPr txBox="1"/>
          <p:nvPr/>
        </p:nvSpPr>
        <p:spPr>
          <a:xfrm>
            <a:off x="0" y="6488668"/>
            <a:ext cx="2362200" cy="369332"/>
          </a:xfrm>
          <a:prstGeom prst="rect">
            <a:avLst/>
          </a:prstGeom>
          <a:noFill/>
        </p:spPr>
        <p:txBody>
          <a:bodyPr wrap="square" rtlCol="0">
            <a:spAutoFit/>
          </a:bodyPr>
          <a:lstStyle/>
          <a:p>
            <a:r>
              <a:rPr lang="en-US" dirty="0">
                <a:solidFill>
                  <a:schemeClr val="bg2"/>
                </a:solidFill>
              </a:rPr>
              <a:t>3 Nephi 24:6</a:t>
            </a:r>
          </a:p>
        </p:txBody>
      </p:sp>
      <p:sp>
        <p:nvSpPr>
          <p:cNvPr id="9" name="TextBox 8"/>
          <p:cNvSpPr txBox="1"/>
          <p:nvPr/>
        </p:nvSpPr>
        <p:spPr>
          <a:xfrm>
            <a:off x="6723529" y="3564791"/>
            <a:ext cx="5360894" cy="3293209"/>
          </a:xfrm>
          <a:prstGeom prst="rect">
            <a:avLst/>
          </a:prstGeom>
          <a:noFill/>
        </p:spPr>
        <p:txBody>
          <a:bodyPr wrap="square" rtlCol="0">
            <a:spAutoFit/>
          </a:bodyPr>
          <a:lstStyle/>
          <a:p>
            <a:r>
              <a:rPr lang="en-US" sz="1600" dirty="0">
                <a:solidFill>
                  <a:schemeClr val="bg2"/>
                </a:solidFill>
              </a:rPr>
              <a:t>“That all the ends of the earth may know that we, thy servants, have heard thy voice, and that thou hast sent us; that from among all these, </a:t>
            </a:r>
            <a:r>
              <a:rPr lang="en-US" sz="1600" i="1" dirty="0">
                <a:solidFill>
                  <a:srgbClr val="FFFF00"/>
                </a:solidFill>
              </a:rPr>
              <a:t>thy servants, the sons of Jacob, may gather out the righteous</a:t>
            </a:r>
            <a:r>
              <a:rPr lang="en-US" sz="1600" i="1" dirty="0">
                <a:solidFill>
                  <a:schemeClr val="bg2"/>
                </a:solidFill>
              </a:rPr>
              <a:t>.</a:t>
            </a:r>
            <a:r>
              <a:rPr lang="en-US" sz="1600" dirty="0">
                <a:solidFill>
                  <a:schemeClr val="bg2"/>
                </a:solidFill>
              </a:rPr>
              <a:t> … Now these words, O Lord, we have spoken before thee, concerning the revelations and commandments which thou hast given </a:t>
            </a:r>
            <a:r>
              <a:rPr lang="en-US" sz="1600" i="1" dirty="0">
                <a:solidFill>
                  <a:schemeClr val="bg2"/>
                </a:solidFill>
              </a:rPr>
              <a:t>unto us, who are identified with the Gentiles.</a:t>
            </a:r>
            <a:r>
              <a:rPr lang="en-US" sz="1600" dirty="0">
                <a:solidFill>
                  <a:schemeClr val="bg2"/>
                </a:solidFill>
              </a:rPr>
              <a:t> … And may all the scattered remnants of Israel, who have been driven to the ends of the earth, come to a knowledge of the truth, believe in the Messiah, and be redeemed from oppression, and rejoice before thee.”</a:t>
            </a:r>
            <a:r>
              <a:rPr lang="en-US" sz="1600" i="1" dirty="0">
                <a:solidFill>
                  <a:schemeClr val="bg2"/>
                </a:solidFill>
              </a:rPr>
              <a:t> </a:t>
            </a:r>
          </a:p>
          <a:p>
            <a:r>
              <a:rPr lang="en-US" sz="1600" i="1" dirty="0">
                <a:solidFill>
                  <a:schemeClr val="bg2"/>
                </a:solidFill>
              </a:rPr>
              <a:t>Doctrine and Covenants 109:57–58, 60, 67:</a:t>
            </a:r>
            <a:r>
              <a:rPr lang="en-US" sz="1600" dirty="0">
                <a:solidFill>
                  <a:schemeClr val="bg2"/>
                </a:solidFill>
              </a:rPr>
              <a:t> </a:t>
            </a:r>
          </a:p>
          <a:p>
            <a:endParaRPr lang="en-US" sz="1600" dirty="0">
              <a:solidFill>
                <a:schemeClr val="bg2"/>
              </a:solidFill>
            </a:endParaRPr>
          </a:p>
        </p:txBody>
      </p:sp>
      <p:sp>
        <p:nvSpPr>
          <p:cNvPr id="10" name="Rectangle 9"/>
          <p:cNvSpPr/>
          <p:nvPr/>
        </p:nvSpPr>
        <p:spPr>
          <a:xfrm>
            <a:off x="510988" y="914401"/>
            <a:ext cx="6320118" cy="3046988"/>
          </a:xfrm>
          <a:prstGeom prst="rect">
            <a:avLst/>
          </a:prstGeom>
        </p:spPr>
        <p:txBody>
          <a:bodyPr wrap="square">
            <a:spAutoFit/>
          </a:bodyPr>
          <a:lstStyle/>
          <a:p>
            <a:r>
              <a:rPr lang="en-US" sz="1600" dirty="0">
                <a:solidFill>
                  <a:schemeClr val="bg2"/>
                </a:solidFill>
              </a:rPr>
              <a:t>“Every person who embraces the gospel becomes of the house of Israel. In other words, they become members of the chosen lineage, or Abraham’s children through Isaac and Jacob unto whom the promises were made. </a:t>
            </a:r>
          </a:p>
          <a:p>
            <a:endParaRPr lang="en-US" sz="1600" dirty="0">
              <a:solidFill>
                <a:schemeClr val="bg2"/>
              </a:solidFill>
            </a:endParaRPr>
          </a:p>
          <a:p>
            <a:r>
              <a:rPr lang="en-US" sz="1600" dirty="0">
                <a:solidFill>
                  <a:schemeClr val="bg2"/>
                </a:solidFill>
              </a:rPr>
              <a:t>The great majority of those who become members of the Church are literal descendants of Abraham through Ephraim, son of Joseph. </a:t>
            </a:r>
          </a:p>
          <a:p>
            <a:endParaRPr lang="en-US" sz="1600" dirty="0">
              <a:solidFill>
                <a:schemeClr val="bg2"/>
              </a:solidFill>
            </a:endParaRPr>
          </a:p>
          <a:p>
            <a:r>
              <a:rPr lang="en-US" sz="1600" dirty="0">
                <a:solidFill>
                  <a:schemeClr val="bg2"/>
                </a:solidFill>
              </a:rPr>
              <a:t>Those who are not literal descendants of Abraham and Israel must become such, and when they are baptized and confirmed they are grafted into the tree and are entitled to all the rights and privileges as heirs.” </a:t>
            </a:r>
          </a:p>
          <a:p>
            <a:r>
              <a:rPr lang="en-US" sz="1600" dirty="0">
                <a:solidFill>
                  <a:schemeClr val="bg2"/>
                </a:solidFill>
              </a:rPr>
              <a:t>Joseph Fielding Smith</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085F8A98-4B57-49BE-85A8-115AEEAB9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318" y="408734"/>
            <a:ext cx="2565305" cy="2854353"/>
          </a:xfrm>
          <a:prstGeom prst="rect">
            <a:avLst/>
          </a:prstGeom>
        </p:spPr>
      </p:pic>
      <p:pic>
        <p:nvPicPr>
          <p:cNvPr id="6" name="Picture 5">
            <a:extLst>
              <a:ext uri="{FF2B5EF4-FFF2-40B4-BE49-F238E27FC236}">
                <a16:creationId xmlns:a16="http://schemas.microsoft.com/office/drawing/2014/main" id="{CA124850-882F-4474-B01E-7CF39F961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26" y="4034118"/>
            <a:ext cx="6159951" cy="2335145"/>
          </a:xfrm>
          <a:prstGeom prst="rect">
            <a:avLst/>
          </a:prstGeom>
        </p:spPr>
      </p:pic>
      <p:pic>
        <p:nvPicPr>
          <p:cNvPr id="16" name="Picture 15" descr="Joseph Fielding Smith.jpg">
            <a:extLst>
              <a:ext uri="{FF2B5EF4-FFF2-40B4-BE49-F238E27FC236}">
                <a16:creationId xmlns:a16="http://schemas.microsoft.com/office/drawing/2014/main" id="{D3BC1ECC-DA7C-4C58-9D42-72302E3C677B}"/>
              </a:ext>
            </a:extLst>
          </p:cNvPr>
          <p:cNvPicPr>
            <a:picLocks noChangeAspect="1"/>
          </p:cNvPicPr>
          <p:nvPr/>
        </p:nvPicPr>
        <p:blipFill>
          <a:blip r:embed="rId5" cstate="print"/>
          <a:stretch>
            <a:fillRect/>
          </a:stretch>
        </p:blipFill>
        <p:spPr>
          <a:xfrm>
            <a:off x="296145" y="134470"/>
            <a:ext cx="582611" cy="735107"/>
          </a:xfrm>
          <a:prstGeom prst="rect">
            <a:avLst/>
          </a:prstGeom>
        </p:spPr>
      </p:pic>
    </p:spTree>
    <p:extLst>
      <p:ext uri="{BB962C8B-B14F-4D97-AF65-F5344CB8AC3E}">
        <p14:creationId xmlns:p14="http://schemas.microsoft.com/office/powerpoint/2010/main" val="24810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BE9F38A0-D4EF-41FD-9BBB-6BFDE3304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936377" y="1223682"/>
            <a:ext cx="8462682" cy="523220"/>
          </a:xfrm>
          <a:prstGeom prst="rect">
            <a:avLst/>
          </a:prstGeom>
          <a:noFill/>
        </p:spPr>
        <p:txBody>
          <a:bodyPr wrap="square" rtlCol="0">
            <a:spAutoFit/>
          </a:bodyPr>
          <a:lstStyle/>
          <a:p>
            <a:pPr algn="ctr"/>
            <a:r>
              <a:rPr lang="en-US" sz="2800" dirty="0">
                <a:solidFill>
                  <a:schemeClr val="bg2"/>
                </a:solidFill>
              </a:rPr>
              <a:t>No Longer Keeping Covenants</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2"/>
                </a:solidFill>
                <a:latin typeface="Papyrus" pitchFamily="66" charset="0"/>
              </a:rPr>
              <a:t>Gone Away</a:t>
            </a:r>
            <a:endParaRPr lang="en-US" sz="2400" dirty="0">
              <a:solidFill>
                <a:schemeClr val="bg2"/>
              </a:solidFill>
              <a:latin typeface="Papyrus" pitchFamily="66" charset="0"/>
            </a:endParaRPr>
          </a:p>
        </p:txBody>
      </p:sp>
      <p:sp>
        <p:nvSpPr>
          <p:cNvPr id="41" name="TextBox 40"/>
          <p:cNvSpPr txBox="1"/>
          <p:nvPr/>
        </p:nvSpPr>
        <p:spPr>
          <a:xfrm>
            <a:off x="815787" y="3198621"/>
            <a:ext cx="4607860" cy="923330"/>
          </a:xfrm>
          <a:prstGeom prst="rect">
            <a:avLst/>
          </a:prstGeom>
          <a:noFill/>
        </p:spPr>
        <p:txBody>
          <a:bodyPr wrap="square" rtlCol="0">
            <a:spAutoFit/>
          </a:bodyPr>
          <a:lstStyle/>
          <a:p>
            <a:r>
              <a:rPr lang="en-US" dirty="0">
                <a:solidFill>
                  <a:schemeClr val="bg1"/>
                </a:solidFill>
              </a:rPr>
              <a:t>Those who drift away from the teachings of Christ = They were no longer keeping the covenants and ordinances of the gospel.</a:t>
            </a:r>
          </a:p>
        </p:txBody>
      </p:sp>
      <p:grpSp>
        <p:nvGrpSpPr>
          <p:cNvPr id="44" name="Group 43">
            <a:extLst>
              <a:ext uri="{FF2B5EF4-FFF2-40B4-BE49-F238E27FC236}">
                <a16:creationId xmlns:a16="http://schemas.microsoft.com/office/drawing/2014/main" id="{24FA0DEE-5658-41C4-8DB9-5F61EC6E299E}"/>
              </a:ext>
            </a:extLst>
          </p:cNvPr>
          <p:cNvGrpSpPr/>
          <p:nvPr/>
        </p:nvGrpSpPr>
        <p:grpSpPr>
          <a:xfrm>
            <a:off x="5369858" y="2088776"/>
            <a:ext cx="6140823" cy="4318757"/>
            <a:chOff x="5450542" y="1566371"/>
            <a:chExt cx="4957482" cy="3003397"/>
          </a:xfrm>
        </p:grpSpPr>
        <p:pic>
          <p:nvPicPr>
            <p:cNvPr id="5" name="Picture 4">
              <a:extLst>
                <a:ext uri="{FF2B5EF4-FFF2-40B4-BE49-F238E27FC236}">
                  <a16:creationId xmlns:a16="http://schemas.microsoft.com/office/drawing/2014/main" id="{7F4ECA4E-BFB1-4433-B12E-0FD2C7ED2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223" y="1566371"/>
              <a:ext cx="4882801" cy="2784723"/>
            </a:xfrm>
            <a:prstGeom prst="rect">
              <a:avLst/>
            </a:prstGeom>
          </p:spPr>
        </p:pic>
        <p:sp>
          <p:nvSpPr>
            <p:cNvPr id="43" name="Rectangle 42">
              <a:extLst>
                <a:ext uri="{FF2B5EF4-FFF2-40B4-BE49-F238E27FC236}">
                  <a16:creationId xmlns:a16="http://schemas.microsoft.com/office/drawing/2014/main" id="{56DFD5CA-571B-4A84-AEA5-4B149E9E5904}"/>
                </a:ext>
              </a:extLst>
            </p:cNvPr>
            <p:cNvSpPr/>
            <p:nvPr/>
          </p:nvSpPr>
          <p:spPr>
            <a:xfrm>
              <a:off x="5450542" y="4338936"/>
              <a:ext cx="1210235" cy="230832"/>
            </a:xfrm>
            <a:prstGeom prst="rect">
              <a:avLst/>
            </a:prstGeom>
          </p:spPr>
          <p:txBody>
            <a:bodyPr wrap="square">
              <a:spAutoFit/>
            </a:bodyPr>
            <a:lstStyle/>
            <a:p>
              <a:r>
                <a:rPr lang="en-US" sz="900" dirty="0">
                  <a:solidFill>
                    <a:schemeClr val="bg1"/>
                  </a:solidFill>
                  <a:latin typeface="Open Sans"/>
                </a:rPr>
                <a:t>Robin Reith Mayr</a:t>
              </a:r>
              <a:endParaRPr lang="en-US" sz="900" dirty="0">
                <a:solidFill>
                  <a:schemeClr val="bg1"/>
                </a:solidFill>
              </a:endParaRPr>
            </a:p>
          </p:txBody>
        </p:sp>
      </p:grpSp>
      <p:sp>
        <p:nvSpPr>
          <p:cNvPr id="58" name="TextBox 57">
            <a:extLst>
              <a:ext uri="{FF2B5EF4-FFF2-40B4-BE49-F238E27FC236}">
                <a16:creationId xmlns:a16="http://schemas.microsoft.com/office/drawing/2014/main" id="{1B27F906-B927-4C33-99C5-4A1A6DD3F5D2}"/>
              </a:ext>
            </a:extLst>
          </p:cNvPr>
          <p:cNvSpPr txBox="1"/>
          <p:nvPr/>
        </p:nvSpPr>
        <p:spPr>
          <a:xfrm>
            <a:off x="62753" y="6425915"/>
            <a:ext cx="2362200" cy="369332"/>
          </a:xfrm>
          <a:prstGeom prst="rect">
            <a:avLst/>
          </a:prstGeom>
          <a:noFill/>
        </p:spPr>
        <p:txBody>
          <a:bodyPr wrap="square" rtlCol="0">
            <a:spAutoFit/>
          </a:bodyPr>
          <a:lstStyle/>
          <a:p>
            <a:r>
              <a:rPr lang="en-US" dirty="0">
                <a:solidFill>
                  <a:schemeClr val="bg2"/>
                </a:solidFill>
              </a:rPr>
              <a:t>3 Nephi 24:7</a:t>
            </a:r>
          </a:p>
        </p:txBody>
      </p:sp>
    </p:spTree>
    <p:extLst>
      <p:ext uri="{BB962C8B-B14F-4D97-AF65-F5344CB8AC3E}">
        <p14:creationId xmlns:p14="http://schemas.microsoft.com/office/powerpoint/2010/main" val="154759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0571824-F09B-4AB4-A394-C03DCCCCC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“Return Unto Me”</a:t>
            </a:r>
          </a:p>
        </p:txBody>
      </p:sp>
      <p:sp>
        <p:nvSpPr>
          <p:cNvPr id="8" name="TextBox 7"/>
          <p:cNvSpPr txBox="1"/>
          <p:nvPr/>
        </p:nvSpPr>
        <p:spPr>
          <a:xfrm>
            <a:off x="62753" y="6425915"/>
            <a:ext cx="2362200" cy="369332"/>
          </a:xfrm>
          <a:prstGeom prst="rect">
            <a:avLst/>
          </a:prstGeom>
          <a:noFill/>
        </p:spPr>
        <p:txBody>
          <a:bodyPr wrap="square" rtlCol="0">
            <a:spAutoFit/>
          </a:bodyPr>
          <a:lstStyle/>
          <a:p>
            <a:r>
              <a:rPr lang="en-US" dirty="0">
                <a:solidFill>
                  <a:schemeClr val="bg2"/>
                </a:solidFill>
              </a:rPr>
              <a:t>3 Nephi 24:7</a:t>
            </a:r>
          </a:p>
        </p:txBody>
      </p:sp>
      <p:sp>
        <p:nvSpPr>
          <p:cNvPr id="9" name="TextBox 8"/>
          <p:cNvSpPr txBox="1"/>
          <p:nvPr/>
        </p:nvSpPr>
        <p:spPr>
          <a:xfrm>
            <a:off x="6262955" y="820220"/>
            <a:ext cx="4038600" cy="2339102"/>
          </a:xfrm>
          <a:prstGeom prst="rect">
            <a:avLst/>
          </a:prstGeom>
          <a:noFill/>
        </p:spPr>
        <p:txBody>
          <a:bodyPr wrap="square" rtlCol="0">
            <a:spAutoFit/>
          </a:bodyPr>
          <a:lstStyle/>
          <a:p>
            <a:pPr fontAlgn="base"/>
            <a:r>
              <a:rPr lang="en-US" sz="2000" dirty="0">
                <a:solidFill>
                  <a:srgbClr val="FFFF00"/>
                </a:solidFill>
              </a:rPr>
              <a:t>What promise did the Lord give to those who were not keeping their covenants? </a:t>
            </a:r>
          </a:p>
          <a:p>
            <a:pPr fontAlgn="base"/>
            <a:endParaRPr lang="en-US" dirty="0">
              <a:solidFill>
                <a:schemeClr val="bg2"/>
              </a:solidFill>
            </a:endParaRPr>
          </a:p>
          <a:p>
            <a:pPr fontAlgn="base"/>
            <a:r>
              <a:rPr lang="en-US" dirty="0">
                <a:solidFill>
                  <a:schemeClr val="bg2"/>
                </a:solidFill>
              </a:rPr>
              <a:t>“Return unto me and I will return unto you.”</a:t>
            </a:r>
          </a:p>
          <a:p>
            <a:r>
              <a:rPr lang="en-US" sz="1600" dirty="0">
                <a:solidFill>
                  <a:schemeClr val="bg2"/>
                </a:solidFill>
              </a:rPr>
              <a:t> </a:t>
            </a:r>
          </a:p>
          <a:p>
            <a:endParaRPr lang="en-US" sz="1600" dirty="0">
              <a:solidFill>
                <a:schemeClr val="bg2"/>
              </a:solidFill>
            </a:endParaRPr>
          </a:p>
        </p:txBody>
      </p:sp>
      <p:sp>
        <p:nvSpPr>
          <p:cNvPr id="10" name="Rectangle 9"/>
          <p:cNvSpPr/>
          <p:nvPr/>
        </p:nvSpPr>
        <p:spPr>
          <a:xfrm>
            <a:off x="506506" y="1905001"/>
            <a:ext cx="3810000" cy="1508105"/>
          </a:xfrm>
          <a:prstGeom prst="rect">
            <a:avLst/>
          </a:prstGeom>
        </p:spPr>
        <p:txBody>
          <a:bodyPr wrap="square">
            <a:spAutoFit/>
          </a:bodyPr>
          <a:lstStyle/>
          <a:p>
            <a:r>
              <a:rPr lang="en-US" sz="1600" dirty="0">
                <a:solidFill>
                  <a:schemeClr val="bg2"/>
                </a:solidFill>
              </a:rPr>
              <a:t>“Malachi warns the wicked who continue to blatantly disregard the Lord’s commands and who physically or spiritually stone the prophets, and pleads with them to return unto the Lord.”</a:t>
            </a:r>
          </a:p>
          <a:p>
            <a:r>
              <a:rPr lang="en-US" sz="1200" dirty="0">
                <a:solidFill>
                  <a:schemeClr val="bg2"/>
                </a:solidFill>
              </a:rPr>
              <a:t>JFM and RLM</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B064E5CF-8015-48CD-BE47-94BA98640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19" y="3547502"/>
            <a:ext cx="2552981" cy="2552981"/>
          </a:xfrm>
          <a:prstGeom prst="rect">
            <a:avLst/>
          </a:prstGeom>
        </p:spPr>
      </p:pic>
      <p:pic>
        <p:nvPicPr>
          <p:cNvPr id="6" name="Picture 5">
            <a:extLst>
              <a:ext uri="{FF2B5EF4-FFF2-40B4-BE49-F238E27FC236}">
                <a16:creationId xmlns:a16="http://schemas.microsoft.com/office/drawing/2014/main" id="{9C452E46-BE80-4E5E-832C-DCC9A65C8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3444528"/>
            <a:ext cx="2537012" cy="2544240"/>
          </a:xfrm>
          <a:prstGeom prst="rect">
            <a:avLst/>
          </a:prstGeom>
        </p:spPr>
      </p:pic>
      <p:grpSp>
        <p:nvGrpSpPr>
          <p:cNvPr id="22" name="Group 3">
            <a:extLst>
              <a:ext uri="{FF2B5EF4-FFF2-40B4-BE49-F238E27FC236}">
                <a16:creationId xmlns:a16="http://schemas.microsoft.com/office/drawing/2014/main" id="{AEA835ED-A2B3-4DFD-B95E-B58FD2986D00}"/>
              </a:ext>
            </a:extLst>
          </p:cNvPr>
          <p:cNvGrpSpPr/>
          <p:nvPr/>
        </p:nvGrpSpPr>
        <p:grpSpPr>
          <a:xfrm>
            <a:off x="4751294" y="3742758"/>
            <a:ext cx="1757082" cy="1989941"/>
            <a:chOff x="71718" y="1120588"/>
            <a:chExt cx="3070535" cy="4572000"/>
          </a:xfrm>
        </p:grpSpPr>
        <p:grpSp>
          <p:nvGrpSpPr>
            <p:cNvPr id="23" name="Group 13">
              <a:extLst>
                <a:ext uri="{FF2B5EF4-FFF2-40B4-BE49-F238E27FC236}">
                  <a16:creationId xmlns:a16="http://schemas.microsoft.com/office/drawing/2014/main" id="{B14E0E78-887F-4741-A180-C6845B94CE97}"/>
                </a:ext>
              </a:extLst>
            </p:cNvPr>
            <p:cNvGrpSpPr/>
            <p:nvPr/>
          </p:nvGrpSpPr>
          <p:grpSpPr>
            <a:xfrm>
              <a:off x="71718" y="1120588"/>
              <a:ext cx="3048000" cy="4572000"/>
              <a:chOff x="838200" y="1066800"/>
              <a:chExt cx="2438400" cy="3352800"/>
            </a:xfrm>
          </p:grpSpPr>
          <p:sp>
            <p:nvSpPr>
              <p:cNvPr id="25" name="Rounded Rectangle 61">
                <a:extLst>
                  <a:ext uri="{FF2B5EF4-FFF2-40B4-BE49-F238E27FC236}">
                    <a16:creationId xmlns:a16="http://schemas.microsoft.com/office/drawing/2014/main" id="{A4F913B7-4022-4A2D-A6E2-D39D57613F18}"/>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
                <a:extLst>
                  <a:ext uri="{FF2B5EF4-FFF2-40B4-BE49-F238E27FC236}">
                    <a16:creationId xmlns:a16="http://schemas.microsoft.com/office/drawing/2014/main" id="{547A0459-758A-449C-A727-36C33D314AE9}"/>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3">
                <a:extLst>
                  <a:ext uri="{FF2B5EF4-FFF2-40B4-BE49-F238E27FC236}">
                    <a16:creationId xmlns:a16="http://schemas.microsoft.com/office/drawing/2014/main" id="{99CB1923-748F-472E-9383-7F6D603F32C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4">
                <a:extLst>
                  <a:ext uri="{FF2B5EF4-FFF2-40B4-BE49-F238E27FC236}">
                    <a16:creationId xmlns:a16="http://schemas.microsoft.com/office/drawing/2014/main" id="{E6E0B88F-A68C-4B08-BAE6-FF388DC1CCD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nut 5">
                <a:extLst>
                  <a:ext uri="{FF2B5EF4-FFF2-40B4-BE49-F238E27FC236}">
                    <a16:creationId xmlns:a16="http://schemas.microsoft.com/office/drawing/2014/main" id="{C762C3F0-0DD1-4974-A114-CED13C867DF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6">
                <a:extLst>
                  <a:ext uri="{FF2B5EF4-FFF2-40B4-BE49-F238E27FC236}">
                    <a16:creationId xmlns:a16="http://schemas.microsoft.com/office/drawing/2014/main" id="{62CEA868-C8FB-4959-A3DF-714C136FCCB5}"/>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7">
                <a:extLst>
                  <a:ext uri="{FF2B5EF4-FFF2-40B4-BE49-F238E27FC236}">
                    <a16:creationId xmlns:a16="http://schemas.microsoft.com/office/drawing/2014/main" id="{39AC039F-CA2B-4959-9995-89B789B230FE}"/>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Plaque 8">
                <a:extLst>
                  <a:ext uri="{FF2B5EF4-FFF2-40B4-BE49-F238E27FC236}">
                    <a16:creationId xmlns:a16="http://schemas.microsoft.com/office/drawing/2014/main" id="{8E4D3495-B053-4A4D-BE35-10FCA0AAB49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aque 9">
                <a:extLst>
                  <a:ext uri="{FF2B5EF4-FFF2-40B4-BE49-F238E27FC236}">
                    <a16:creationId xmlns:a16="http://schemas.microsoft.com/office/drawing/2014/main" id="{31F14987-EFDA-4000-93A8-1A94C4E74F1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10">
                <a:extLst>
                  <a:ext uri="{FF2B5EF4-FFF2-40B4-BE49-F238E27FC236}">
                    <a16:creationId xmlns:a16="http://schemas.microsoft.com/office/drawing/2014/main" id="{851953CF-1404-4D70-9617-FB9B6610849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978DB4C2-F9C9-4A56-A1AD-918EAB293ECF}"/>
                </a:ext>
              </a:extLst>
            </p:cNvPr>
            <p:cNvSpPr txBox="1"/>
            <p:nvPr/>
          </p:nvSpPr>
          <p:spPr>
            <a:xfrm>
              <a:off x="762598" y="1501346"/>
              <a:ext cx="2379655" cy="2935063"/>
            </a:xfrm>
            <a:prstGeom prst="rect">
              <a:avLst/>
            </a:prstGeom>
            <a:noFill/>
          </p:spPr>
          <p:txBody>
            <a:bodyPr wrap="square" rtlCol="0">
              <a:spAutoFit/>
            </a:bodyPr>
            <a:lstStyle/>
            <a:p>
              <a:pPr algn="ctr"/>
              <a:r>
                <a:rPr lang="en-US" b="1" dirty="0"/>
                <a:t>If we will return unto the Lord, He will return unto us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5555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ircle(in)">
                                      <p:cBhvr>
                                        <p:cTn id="11" dur="2000"/>
                                        <p:tgtEl>
                                          <p:spTgt spid="22"/>
                                        </p:tgtEl>
                                      </p:cBhvr>
                                    </p:animEffect>
                                  </p:childTnLst>
                                </p:cTn>
                              </p:par>
                              <p:par>
                                <p:cTn id="12" presetID="6"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6782FDD-987F-4E8B-9BE2-9712B31AB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2"/>
                </a:solidFill>
                <a:latin typeface="Papyrus" pitchFamily="66" charset="0"/>
              </a:rPr>
              <a:t>Law of Tithing</a:t>
            </a:r>
          </a:p>
        </p:txBody>
      </p:sp>
      <p:sp>
        <p:nvSpPr>
          <p:cNvPr id="8" name="TextBox 7"/>
          <p:cNvSpPr txBox="1"/>
          <p:nvPr/>
        </p:nvSpPr>
        <p:spPr>
          <a:xfrm>
            <a:off x="0" y="6488668"/>
            <a:ext cx="2362200" cy="369332"/>
          </a:xfrm>
          <a:prstGeom prst="rect">
            <a:avLst/>
          </a:prstGeom>
          <a:noFill/>
        </p:spPr>
        <p:txBody>
          <a:bodyPr wrap="square" rtlCol="0">
            <a:spAutoFit/>
          </a:bodyPr>
          <a:lstStyle/>
          <a:p>
            <a:r>
              <a:rPr lang="en-US" dirty="0">
                <a:solidFill>
                  <a:schemeClr val="bg2"/>
                </a:solidFill>
              </a:rPr>
              <a:t>3 Nephi 24:8-12</a:t>
            </a:r>
          </a:p>
        </p:txBody>
      </p:sp>
      <p:sp>
        <p:nvSpPr>
          <p:cNvPr id="9" name="TextBox 8"/>
          <p:cNvSpPr txBox="1"/>
          <p:nvPr/>
        </p:nvSpPr>
        <p:spPr>
          <a:xfrm>
            <a:off x="6096000" y="3581400"/>
            <a:ext cx="4038600" cy="2831544"/>
          </a:xfrm>
          <a:prstGeom prst="rect">
            <a:avLst/>
          </a:prstGeom>
          <a:noFill/>
        </p:spPr>
        <p:txBody>
          <a:bodyPr wrap="square" rtlCol="0">
            <a:spAutoFit/>
          </a:bodyPr>
          <a:lstStyle/>
          <a:p>
            <a:pPr fontAlgn="base"/>
            <a:r>
              <a:rPr lang="en-US" dirty="0">
                <a:solidFill>
                  <a:schemeClr val="bg2"/>
                </a:solidFill>
              </a:rPr>
              <a:t>“The imagery of the “windows” of heaven used by Malachi is most instructive. Windows allow natural light to enter into a building. In like manner, spiritual illumination and perspective are poured out through the windows of heaven and into our lives as we honor the law of tithing.”</a:t>
            </a:r>
          </a:p>
          <a:p>
            <a:pPr fontAlgn="base"/>
            <a:r>
              <a:rPr lang="en-US" dirty="0">
                <a:solidFill>
                  <a:schemeClr val="bg2"/>
                </a:solidFill>
              </a:rPr>
              <a:t>Elder David  A. </a:t>
            </a:r>
            <a:r>
              <a:rPr lang="en-US" dirty="0" err="1">
                <a:solidFill>
                  <a:schemeClr val="bg2"/>
                </a:solidFill>
              </a:rPr>
              <a:t>Bednar</a:t>
            </a:r>
            <a:endParaRPr lang="en-US" dirty="0">
              <a:solidFill>
                <a:schemeClr val="bg2"/>
              </a:solidFill>
            </a:endParaRPr>
          </a:p>
          <a:p>
            <a:endParaRPr lang="en-US" sz="1600" dirty="0">
              <a:solidFill>
                <a:schemeClr val="bg2"/>
              </a:solidFill>
            </a:endParaRPr>
          </a:p>
        </p:txBody>
      </p:sp>
      <p:sp>
        <p:nvSpPr>
          <p:cNvPr id="10" name="Rectangle 9"/>
          <p:cNvSpPr/>
          <p:nvPr/>
        </p:nvSpPr>
        <p:spPr>
          <a:xfrm>
            <a:off x="1752600" y="914400"/>
            <a:ext cx="3810000" cy="2308324"/>
          </a:xfrm>
          <a:prstGeom prst="rect">
            <a:avLst/>
          </a:prstGeom>
        </p:spPr>
        <p:txBody>
          <a:bodyPr wrap="square">
            <a:spAutoFit/>
          </a:bodyPr>
          <a:lstStyle/>
          <a:p>
            <a:r>
              <a:rPr lang="en-US" dirty="0">
                <a:solidFill>
                  <a:schemeClr val="bg2"/>
                </a:solidFill>
              </a:rPr>
              <a:t>“Bring ye all the tithes into the storehouse, that there may be</a:t>
            </a:r>
            <a:r>
              <a:rPr lang="en-US" baseline="30000" dirty="0">
                <a:solidFill>
                  <a:schemeClr val="bg2"/>
                </a:solidFill>
              </a:rPr>
              <a:t> </a:t>
            </a:r>
            <a:r>
              <a:rPr lang="en-US" dirty="0">
                <a:solidFill>
                  <a:schemeClr val="bg2"/>
                </a:solidFill>
              </a:rPr>
              <a:t>meat in my house; and prove me now herewith, </a:t>
            </a:r>
            <a:r>
              <a:rPr lang="en-US" dirty="0" err="1">
                <a:solidFill>
                  <a:schemeClr val="bg2"/>
                </a:solidFill>
              </a:rPr>
              <a:t>saith</a:t>
            </a:r>
            <a:r>
              <a:rPr lang="en-US" dirty="0">
                <a:solidFill>
                  <a:schemeClr val="bg2"/>
                </a:solidFill>
              </a:rPr>
              <a:t> the Lord of Hosts, if I will not open you the windows of heaven, and pour you out a blessing that there shall not be room enough to receive it.”</a:t>
            </a:r>
          </a:p>
        </p:txBody>
      </p:sp>
      <p:sp>
        <p:nvSpPr>
          <p:cNvPr id="21506" name="AutoShape 2" descr="data:image/jpeg;base64,/9j/4AAQSkZJRgABAQAAAQABAAD/2wCEAAkGBhQSERUUEhQWFRQVGSAaGRYYGBsdHRwfHBobGxoiHSEcGyYfIBslHSAeIS8gLycpLi0sGh8yNTAqNSYrLCkBCQoKBQUFDQUFDSkYEhgpKSkpKSkpKSkpKSkpKSkpKSkpKSkpKSkpKSkpKSkpKSkpKSkpKSkpKSkpKSkpKSkpKf/AABEIAO0A1QMBIgACEQEDEQH/xAAcAAACAwEBAQEAAAAAAAAAAAAABQQGBwMCAQj/xAA/EAACAgAFAwMCBQIDBAoDAAABAgMRAAQSITEFBkETIlEyYQcUQnGBI5FiobEzQ1JTFRYkcoKSwdHw8SU0ov/EABQBAQAAAAAAAAAAAAAAAAAAAAD/xAAUEQEAAAAAAAAAAAAAAAAAAAAA/9oADAMBAAIRAxEAPwDccGDBgDBgwYAwYMc8yCUbSaNbEV/67YDpgwhzvcLoyewICwBEpIY6qrSEDWeQR4qztj32/wBwnM17GAYMwbYrQfSACDvfPHzgHeDFa7m6XLJsnqMNjSOUIALFqJOkn6dO17eax96z1yKONl1+rLG4Oj1RGSS/tBIoUPg+AL+cBZMfLxS5OrzSFIUZCpV9ciuVYA6glAtYYLTFyKB4GJ3TOrTelHpaLMMAPWdJBpUaaG5b6v1E7A03GAs94MIOmdakaVtcLrCSxSUnahQOqzYBa9P+GvnZ7rF1YvmsB6wYR9X6+0UyRIqsx30sSpfm9BqrU6SSdqO1nbCvPZljHCcvOugK7ut6pKIJJVjbe26v5r9sBcMGKYeuZoOpWLUDErBfUU8DUwdgmlSV3B82Krw3yPdCyQeqVKbE72QaoKV21MrEiqXfAPMGEnRO6480QIlcitRYqwAHA5FbkGhfAvHCXupo3UPBJoZiNYq1o0NSEh/vdcEHAWLBiNks3rW9wbo2K3/azX7cjg4k4AwYMGAMGDBgDBgwYAwYMGAMRsz1KOM/1GCfdthsLO522x2mmCKWY0BzivdR6nlmR4g9STkrQ1M2oH07IG4UFR8Cv3wErNd35WIOZJVUKARfLAqG9g5bnxj23XoZYtSMTqJCqFOpipFgKaLfB8Ud9sVHp/RFicPOYZpWLabDM5IC7FnsqFbV7q+eOMLc31nMxzeu6W5YLEhptCgsshKiv1bg7Xa/NYCydTyfoJ+YSvbqYLInqNrLfqKjUBGt8MdgBwN67le7vTYSa3vRpcpENLEPqfSb3YLQDHn4xOynU5ZC7TtqVNzHqohHLKwZgtk1pqMEfe98O3ziDM+kkRb3rJr9OygCBdQsEvd6dQG2o/bARZu844lWCWaWKQICXlVVY2TR/Uvjci9m2ujXrM/lZg5WdSkvtAcBlLtUgALqeF4H6QbHxir92ZvLzFTFk5BJICi2oX+pYBBBHjUDdjcqOCcTuhdgSyRxeqfQrf2RjXxRtnaxdXWmrbjnASM/0qGZdOUVVETm7JGq/qFlgVjA1BlAo6gaOG3S8r+VRnMsCGWNAiFTQILafILCjudjdk7YOrdlSyuHWdYyhJQpFpILXqY+/eSqGqxsOMU3O9EeLNKMx6krqgMaoSwlYkhQwkJKKDQJNghfvgNChzTAJ+ZVFtaHuumofejZ4Ox3r9+GR7enV0LzMWomRiWbUSHVAptSFWyxWqsivtL6RFli5YG5g7Kxcmy4VQ1A0OAKIAFcUMPMBVYf6fr/AJrQ4Cay5AWQjSVK0LFUu3uJIYXvhZF0jLyRvJG0khdDqAe2Tbh7Y7K4YVso1HZgLD7PdFOYkYS00SkaUDMoJtiSwI32IGxo7jbgVjuHtaWN2aCNGDqw9MBmVmDJpFM1KzLdncezAWzJ9QRI5ERVtDpVEU7krdDwfdfFbc1hGvULAiWFEWNihlDRHRTLQXWxBcUCVPGkHkAGq9tHMZSZVKGTSzqYEe2U6RqaMkkWARag2R/OHGaJM0kk+XnPpsWjcAMgYgUWQqWHtNatNc+0kYDQctlURAsQCL4CgVvvt43wibtNDJLI8YcyAe06TRS6e2Btyf4AoVsce8hmpXMLo6SIQQ7I5K6j7t1NECgQOSCRtQxLTrp0kvE6e4gXwVB+q/A0+6jXxgK9kBmIZi8rmRUcKyxR+4lgwAZqGsjUjGgBtY4OG6d1KE1T6YVZLDagTqP6QpFk/BFgkMNqrHPufKLLBJLHIwZYia1EoVO/0kEb1swF7Ctucx6h6kWYiVSwCswTf02NnUbsBY2KngCqqxZOAu3Xc3nNShZNEbSLpKq+oqXoM71QG49gAND7b2fJZ82ymRZm1EKErYKEVrq+HJJs2AfOF+W6M7qWimcJLCwDMxLrrtlAqgNF83fjxeGnQ+mGGJFc6pKJZixY2xtqLb1dbfYYBjgwYMAYMGDAGDBgwFM7q6tNBHMxikdSBRNkISl0CgBCaqGq+TVVvirdJ67I0gGTQB1Q+tyoUHSDpBItxpG9cg/O1r/EuSQwJHFFK7yEhXjZhoOk3YUEsCuoVihZPoxVV9K0mRgPUBXQfr16jsWG222wNG8A96fH/wBHzvmMwNS6mEbeowfSTq2Wyrg6uLu9/Bpr13v7LSZcotHX7SuwIFqGDAj27E/2vbFY6d21m+oylZ5GWNF3J00rVsqgMb/7wA8/sbJmvwty2jQpKSsAQyuS22gPsxpls2eOR9sAs7d1CFpIGVg2ZoxkKWChXSPTuKY7AEkXt7t8Ms33V+UH9RlNlvakZbbTZDHXZKGlLXvTWdsRum9XfpbSRTqJY1CXJGiqV2A3J+vY0Beql++LB1Z8lPBqBDJJqW4ztculGZqI2UlbJ4/jAJOm/wBZmzjxzSUrCJDXtAVT/TAB+oE6SaIKDffF16TmA0QcxiIEatJBBUndrBUUdV/vzjO+3+5o4cpPHmiWlLGIx7hiFQ778LWwFDf99o2c7whlijW9PHsJaQIQALZCoXSKChR/xH+Q1DPZql9kiqzXTHccX818c/Ixm+UaTNZ9SwPqAadWohXCtzGwj1gKwbz4533l9rdDaTX+YzIeNDtCKKvq4MgthZApVBsaQdqxeekS6wzhQATswJ9w8EXsARXHm/OAi9P6S0DOVVChClQBR1AFN7J4jCDVe9H5w6wg61JOQkMU6RSvwzLbMFI1lQPaKU3XP7DfErI59vVaN7LACzaVyaNA6he2xG1jANcRepZZpIyqOY28MBf7/wCXnxiVirdwySx+93cIvupaKM10EIADUdvcdgL/AICi/wDVY5cwo0hEyzAiKR1Czj9XpgMabhQWK39sW3L9zT6UkEQl9QM0qoAGjVCTWsNTNp4X73ZxC/JZnPZgmW4liJCxldFSFWU1Iv8AtAFoiuQfGH+R7YjUKqvJaFS7AsFlJjVTY1b2oHzR/nALs7mo442nTLpHPKgGtyqqxYKdwSNjuNRX9JvbGddd6zIs8rLKSr8UNjsqsQDWhSCQCPvRrG1CD1Qusxsy8haIIJ253AofsT84oXfPbSoYpHlIR2McjyLqCKTrGy0dOofOwatgMAv7T74cr6UsJdJG9ONkGlI9SgBNvFgGrsbnfFq707TXNQxaHVUQad3IQAig43osKA82DhJ0jsmGaZtWaBKKp9KNl9r0KNFdNKNABA3Iv7Yc9R7ZeLKIomZvRYSaRGHZiNNbWBQfzVBT45wHDtLtXMZcJpnelkIdd/TI8kKyi72AYHzf6d75iiZHvgLo9VHZ7opGAfSBNAUl6qA1eDTcHw/7Wzk0iyNODu50fTQVfbW2+qwSb8nbbAPMGDBgDBgwYAxC6n1ZMuFaQ0rGtW1A0SPN71Qq98TcV3uqKSUxwoVRWtixer0AnSygWUuiTfj+4T37ghEYkLCm3VdQ1MLA2BI8kDFV7ljimk9GMMppi/6VVWCe7UVbQNiooCySf37dT6C0MIKEfmn06p0TW2zKWbSSb4BLVuQvmsVJelKHBzDySvLqDC61aVBNqShFDjVtSn5GA+RRZCJ0iWNzLIUVZEnY0HocqAtqTxW9cDY4usOSSCX0WzE8soQOJHaO41tloM21t5BB2UfAxS+jo7ZnLqI0lKqh/SV0pVgEbeqDuTf6f4xpmVywjnzErSITKVoXRVEWgvO5ssfH1YCvdX7EyywyySS5kq1M41qxY7VuRyTXmrr4GGPTPw9y8IADzMBY0tIa0sCGTSKXS12dua3x6y8Bkii9fMKGDB3QsDZ1mQL9Ve06Rt4U87V0yyItepnQxAQf7QAHSPfY18tZ35G3NYD103srLZfMmePUrspGixprYHar8De/9cLu+ZIcllzPHl4vVZ1UNpA33YFtNFh7fpuuPjEoekCC2eSgQa9RRt6jSEbvwQVX9k++Kl+IEka5IBM0s0muLYSKT7Fe2oMeSdz4pR4wCqXumcvCsvpZeNSPfAgZUJ1BdQ1aRyTYNgEkXuMPP+vmalnZcnGskZtqctbKq7sDdKDRpRwf3xW82dayxyPJLmbWEA0A5drB/dWsBq4r52t3SslJlYoctHGhzC6j+Z9I0upyGA1AFmOmibHt9wsDAes11nOTFCcumWjak9QusklswX+nR5s1uKH6sO8jkfXkMyD0wUQ+5LJkArUb9ppfbYrceaGFeSIiy8aSsHBdPUl1ElGJBJf3vW6qgugKPjF2y0isoKbqRtXFeK+2A8OrKgCnURX1bkgc+Rufn74pXcPTpszPHHIQIkYnUGOyigxcUATtp3aiH2Bo4vZGK11vqsaRquXkjWmJLggqmlCxLHffTZqjYB45wHjr/UvTU60c2SyyNWlSg1pbagoF+0A0T5++d9V77z2kwzrHpL221+QygNZAAqwbuvNYddv9V9GcPOoebNNQcEiElQVYrtuzG7oaTtWGWZ7JizDu0c7QTmpDGpUorNagigPaSDtz+14BBk+v9Qj9KOFVkeRTHCSilgqlSTqGxHkWSKNknDYdlZ2UySyZhzMw0gMxCKL4tfqUAnhRe/BxUOsZgwSrGZHkZZNXqmQ+0klD7SPa4IJvxtz5u/QfxPj9E+uSTEwVnAPusgKRdEs3uaqFBeOLBa/a0+XkgyyeosRJcSKxP9UDUSAqhlFChZF77/MfMdRzQmOXiLSTBGEplIZ6GlmotqAG+ygUdINte2jjOwEeuh1lx7Su7MF91LfgG/gbnCHtTtuLVLmCDrllbQeNK3RAB/STqW+SPi8Ap6T3DPAYVlQuzDQFiAJ1hULCRQF9/pi1FnTe9Yf5eadTC0YEcUhGqOW9QsE73w9igt+bJ2oeetdPWJEEEcuuJlZEisA6bC6r2PtJuufPgiLn8i5yckEckg1F1MrCy7EkEGiSbBCeDqX7HAWboueaWMF0ZGAFhjfIvkbE1V/BPnDDCjouXiy/9FZAZHtytj/CNgOFAoDDfAGDBgwBipd1ZX1s1l0Luq0wIW6Ni2BIcaDoBF1w5xY+oZdnWlZlP+EgE/sSOfHjnEbI9GRBqOoO1liW5LEMbA9pN+26uvOAQdwwVH6rv6MkYHva6C+6gaks6qRSPmiN+KXMmXLiXNzSzEktIyuAisASFX9R+FAqtrqsaP3JkZnB9GfQdiy6EZghpW0WLB5bfyALGK70/sMQ5ws+iVfTLBmrVrLgkgce3mxex+awCHtXNZefMxoxmNa9AtdR1ag2srpNlQNgGuySeCJPcfYOW9dPy6+1rVkVjYK377e/b44on+cN81+Gif0zEiaowCxBZS7BTVG/bRA/e7J5tMO5lTXHmklV2JVpG1BdO9DUV1cbFqs4D6v4d5SCBpc0znQLYhgBt8UvJPjwdsKeyOx1zk0pdSsKLxZBDMLUXyaG5O12Meu4c4c5lvZOZWhvUigjULXfT5AFnVZ4OLV+D+a1QzhiNXqBqsHZkWj8145PGASdd/DRI5suiK2hhTuNR1PewGzaPaD7j7R5IwyyfZ3TIkEs3qextDEmQKWsi60g8j9hW/30TN5f1I2QkjUpW1NEWKsHwcZL3CmZyKSZeZRMJgUgzX6hqa2DE8Egm/O53I4CP+HmTSfqjSIhMUZeRS1kreyajvZ3ur8Xe2NnIxSvwr6eiZeVwULNKykp8R0qg/v9X/jxdsBy9BAKCih4AH38f3wHNJQOpaYgA2NyeAPm8EmWVtyN9twSDsbG48A+PufnGZdy5vMwZ0lneOFAWhKxxt6YcaKNfoLDi9jpPzQXvraByqEEWD/UBrRupJuxwB/p4vGOZjrP/a9MDySws4dlloeoQ2o1VXYFDgm681houbhV5ZM8uWlZowVZCH1Gzzb6i7AVwtcnnHfM5XONA7xwoa0EFXV5VAr0/T9Na254+cBcOs9sjqeTjBb060vEw1N7Sg+sGt+fPxvzijO82X1wO7KBJIqqUsNSrJuFOk6vbv8Ap2IIu8OOi9S6hDF7p0G9COaMFh7qO+pBttVEiuPjCxs76+fCZ5dczgKix0EDcaSWYgjYg8i2OwIwFTy8tNK06uzVZ4JJJ0tqLAkbefkffD/p7iHQoECzFNZaQUoND0wto1yKCWYcG97ONUy/bGUMVekrKV0MTywU3TkGjTDjxVYh9A6PlczCJ2ykQ9QsRa6iVsqpJI8qAa8YCpx9iNO3qtmxNKK9T+psJC49oNEACqrzYobb2PqsWdC6YRFp1geopp6LnelK73VjcHe8NoMrDHm/TihjUshkkcCjepVTjm/d/wCXEtc3/wBp9JVFLFrZvI1PSD+ac/wMBRW6Jm2kjaUvM59zBHJiVdQpF4GoC7JvYDfexKXMrLnjlHaRNbl2VfTqzHumpTYBBbV5P83g7d/EASgjMDdHqwPqa2KgAAKBQFAkkkfcY6z9VilZpoELSqPdFVuAF9kiASLaDVRrchmG14C29M6OkGr0wApIpQoGkAAVYFkbfOwAAqsTscMhl/TjRCzOVAGpuT++O+AMGDBgDFN7i6hLKqvFN6EVgWQysSW8EpszLsoogkn4BxYM6s9OUN/8KggUOSbonV4Ark8/FO7jzcpiWT3RIHMjiRTqLMtRhVogiwRyGBH3GAW5/rMmTkg/qzTQyI+zNokBauTexFalJ32aucTR35HrMsa63jTSzOjKZBZ0aTuFqzZKiya2GEEeSaanmlBZ4SfTBbVH6hYKWtrOzmtieOPMfO9My8MrpPqKJpJdADITQHu20KLJtRvtvexwGudF6yJokZ6V2jV2UNenULF7DevtjlmOuxKskjkCJK1Ei9RZVK81vvVUeRxjI+jEz5otl1CFANCutAhW9uoqRRO7HarWqOLH+TbMzvl/UCENpMcZJW2/qM7M/wBRvlAQdiL3wH3uqSDMwhYMqGDH2SRfWHb6h7RpJvYqW925B4xSeq9vZrIFJSHjDVpkU0QaFg0bBu9jzWNd6J2MuWfWsmptWrdaC+0AhQGrejubI/zNjzCrpb1KKedVaa+97VgMn6B+MMyFEzSK6cNIoIevkjgn+2Ld+IcEea6W8iMGVQJkYcGv/dSRip9ZiyWW6hHLGY3gmDrIqsGEZI3NAmlIPFcaq8Vw7gklyOTfKhyctmDqierKruzRn/ve0g/dvnAPfw1jmyohjkoxZtGdKYHSV38H9Snf4IrGjYxz8Pu6odMcGaOgxMDDKLH6j7WI4Wz5oUaONdy0+q7BBHmqB+434/8AnFEh2wt6t0NMyuiYB463FkHm7DKQf4/9sMsGApPVfw3hLo0K6UBpol0+5Sbay1Gzxd8cfdz0rt9MqAQwVEXTV6VoAC38M1D6jxh7j4xrnjAY30/o8z6o/TkX+sWeTQzhCpZlFabLFqt1NbA/us7xkc5tmBKtl40ewbollaz9OlrcXtdjjfF977/ESPLIY8s6vmGrcUyoPv4v4GMoyyZnNzNoDyyyHU+kc0btqoci/wB8Bqed7jXL5SNcyzw/mIv0I0gF3qKszbMQ10bI25wq/wCu2QXZJcwqDRpUR8CNGVRerizr43IxUlyObncQCNyiMCYmdvTU3pO5NBSbF3te2GOa7IzmXYt6avFvqMYWwu+sIJAGsAbbHwRgHI70yALMHltwAahFe1Sq7F9yCS1knc495bvjpyMjD8wShSiUS6ji9NReu63LH5J+MVaLqbsYoMm7uGAVUMahlJqwSFOpfq32r5NYu3YfaRimBzLoZVQgQ+1qTUy3dEfUOQbF0cAo7TyStH66rI1PKdERIkeirJe+nb+Txi99tduiN2zDQrDLIBqRGJAP3FAXVcff9zYFgUVSgVxQG181iPmOpKisx/TZ8DYcmyaoDfnAS8GOOVzQkXUt191I4+xF198dsAYMGDAeZLo1zW3nFJ7pizBmtWIMbRtGFGzj3agws0Q1kkAiiv3q8YqfcJlVr9LWdS0I30uwoqNVsAV1GzxQJHyQFDz2Y15svl5GadV4OmmCKLRhs25BJU345vbz07qAPresksfpKJNNVSncrx5NBSQSAT97sXVu08tFGHh0memKl5NrrU23zQcqODvvximN0RnjQpMqa201JKoP6mAsbFAAp+AxNDANOl9WjEusyBhAG1N7iul2sj3Fb3bTVHfejhlJLHX5jJsInVmKoqLZVwEOpQ3OojTe5B2+Av6p0aPIhXzM6zyNv6QQG6BI5bYFiCT/AJHFdjgzGckV4ofdYGqJQoLKt3Q2sKL/APsYDUsz+JcEMdBZGdaUKVKljpsEAksF4NnwfJxVevtms+qyTusEEmkRR+oFW2BKl7FsefHjahviV0ntJ01yFRm5BpMcayFQBZKuSXBK/wBzzyOWXWux5pGB9SBn3Yq6tpNsT7jqJoWVH2I+NgrSfhyi5YSZjMIsj2sIUoUY76AWvfUfPgc8Yida7XzghSJH/MwxL6gEe+kNwR5YG9qvYcAYm9O7tkyb+jmIRHEjkOqpqskf4jyRW4O43IPnU+hdSy8kMf5dhoK+1b9wH7HcVgMi/DhYJfWy0sYZ3UsjHnYUQD4O9/8A1h1lu+ny6Ll0iklny7aaC7aOGU7lgARSm96UnyMRO8+mjp/VIsyo0wyMHNLYBupAB+x1V/iwo6Z1ZXzc0qGRDIz6aYBjqGpR/LKAfA1eOcBueWzAkRXU2rAMD9iLGOuM1Pf/AOWyboteoqKsGze47qxogWFoNfnUPnGc5nquYDt67zMzi9JkYbngkDxsPbtwMBtfdXfuXyS0SJJfESkX/wCL/hH+f2xnOZ70zGebQ+pSQaSNSVAG9hb9z8e9jpXkC98L+jZCGJUlmeIOxtS510fkRghbHNu9fbHDqvWIZwQZM0WFlWkKsGvkaVICgnzvgG3Tezpc37VT8vl7tpWOt5D8hv1eeKXfzi9Qx5fp0QigTVK26pfvkrckmuAAd+Bx5xQZu/8A1YUhJkyypQuE6iQAAFtmUj5u/Awty2bmzEkazZpwim9UjVQX6iNzbVxyScBoDdMzEebWb11T10YMVKhFJDGFQWUk2b38ncfGGvVI3nEYDRM5QaiHIIZXUkInuAO4Gok1qo7HE6HtyB1hZHkKxqoUiQjYWRdD3Hcc8eK3ugda6fJHOWfNvKpkogOY2NEbx6SRaigfaLva+cA2b8OVjRJYpJMvmrOkruLpiR7N60irHgfTZwsy/eBj1maCRswjkps1aS2s6DSsqCgdNbreq/EjI9WCZtkzE0fub0wo1GNAmo2yyGhJY01f6i2+qzaOp5aDMQSnK+m7Tcjj1Co0bsVJAVdxQFkbHc4Dnnu9jHFFJSVoDyNqGmqFqvJ1WRWx5H8eJWg6iiSanjVHUhUa3skKQyi9ANkfcGzxhMekws8EeYZC0mkMrA2CwUez3KFBq6o/UPkDE1+jDKSLNIhaNCvpoANSn3OxPpp7zqGwursmtjgLi2ejj0IL3OhR/wB3m78D/ParvExWsX84QZHq8GcZhGdSoRqoD6ifYSCt2Ku9gCPNGn6igN7++A+4MGDALes9fiyyanYXYAW97P0/er80cI+tJJNl/cqBnDKzrYNKbSiaIDNp/k7XiwdU6WJ1Ck0tjVQ3IG60eVIYA39j849RZQItEKwBJs3sCdXLE+d+f7VgKJk+1ZZoYzSwSINB0raldKi9Wu3GiwCNuRW5xVM9296DIJaaZpCQun2FTpRb1NW5BNDgKb4oaLmIGfNsYzqViFlgsoeCNbG70UBQAN6iMcsx0dbjVLX+p/VCCRNNR7lVW61ChqHtu/JwFXh6gsuZXKQZSOKS2RpWhBIUWpav235rfFm7d7VbLig+qHQVf02PvfVu+52NAqaojYeLwi6fMk8/5lMtOZpJAjOzWsZ1UCrFQwoKt0BQar3wy/ISwQupYJEQaZNTNbgal0MQ31EsPOldxgHbdwwZVXd2/pj9W27amBFbNrJDGuKWhVYqXeH4ixTJoy4dhTW/uC+QVZdO6svG458VifJ2XNm1dnmUxynUp95IAYlCBq0rqDMCoG1jk8feo9nN+XMWWhKl0Pv9Qj3WFOtSxX3An3XektYvAIehdu5bMkPNJM6TM1KLUWAbal1EKCNIBIoLZNEDHfrf4XS5ZhNkmeUq30ClkUeCrXvWw4/g4svbfYzRBGlk3HKUtfptSR49vN787YueAwfuPvXMzQHK5yFdYIIdlKSAg81xuLHA5wq7TW8wAfIv+zK37jYE7b42jvntFM7A1KPXQExv5vnSf8J4+3OMDy05ikVqFowOk8bHg/bxgGvUlYyxgyBRuQTY0bk+fcONvNADHfofaU2bKemVCyswDN8JuzHk1ZA+5OFefzRlZpm2Lc3Zs1vW2w348DGm/hk5/MmMEFctlwlgfqdw7/vR9t7fTgOXTvwWqRTNOHjH1KqkE/a723xa07EyECMwyyNQ3Lktt5NsTVDfFmwYDPOpdpZHNRXHEIyCQHi5ABI9y8E2Krett8UnK9iTTTacrrMe/wDVkGhfaeR5KnYjbz9icbEO3Y+G96DVSMAa1MXNHkHVVG9tIwuzvdEUbMIXRpE9hgJKH2kX9ZAUKuprrcVgMzzPQup9PDSU6ruWeN9t73YqQeTe484WZ/PZsFUzWtQTQaWMWAbVtJIuhZNA+MaVnu9dYMntESEo0MgQrIa1KVk3ATSdRNchBXuxW+6Hn6hmPTjiEoRCVvV7dSqShIIQSBgd/NgfGAVZros0jqz3mkMeoNDZcgk6GkQ+4AsBZrxzeHfbnamdiivTDpkBBilFOtgqt8EByNNWRuLBrE/tTN/9GHRmJS0BUqWoEROHNC1BOhxuu/N7C8XKDrTMw/osLcqDXCgWb8HyBRNkGuMBTIoosknrS5dpMwo0yLI4Y8a7UmwFAG2wuiObGLP0/rkeZy7NTMHQmlFFVAvQT/xBtS2Pg8YZZ/pUTOJH5F2x0/SNypsXo+QK++K7B0uKNLyckcjLISq+o2kEkVZLk+xNRIDLqHPgYC0dK0kOViWO3bjT7qNajp23N4nYWdB6qs6MVKnS7KdN6dmItTQ1A839/POGeAMGDBgDHiSIMKIsfH/v8j7Y94MBylyysCKqxRI2P9xvjzlcika6EUKvwP8A1+T98d8GAjDJKunQAungCwK4IoEDjjxe+I65eRpg5r0xuFYHUDVbUa3BIN3RXYb3hjgwHLLwBF0iqF8AAbkngY64MGAMQIuqasxJFQqNFJe/1Pq9tV4UA3fkY+9bzTRws6xPMVo+mhpjRHHz815xnUveOr1AenZomQn1LJsk6Rv/AE9qUBRxtfzgNR1j5GMu6/2NlWjz+ZGvVE0jKusUSBqNirADlhX+HHtO8iAoHS8wdIerZztJ9d/07J5353PzhTmvxDWaCWCLJuDIjrq9QsRrLOxoR772f4+2AoryM2lASVGyg7bnn/Pz8Vjefw+7VORyul69WQ6nrxtst+aH+ZOMZiVngi9UARI9CQmttQ1LxvyT9qP2x+ioSCo0kFaFEcV4wHvBgwYBZ1dZ9UXo0VBOsXR+khf3WzZFg7DfCvo3bGiZncKUkUlk08uW3JLHUw0igCP5xZ8GAyvP9uB5HXV6Emto0f2+GUBV2XYIaCrVi7IIrHwZYQZZmSVjOW2YSKQzKCuvmiA6gWdlBF7g4045NbDVRBJ283yD9r3r5APjEbPdISRFi0J6V06UQNOk7DTXmtuOftgKa8UGhVMLTx6zmDbKq2wsBQKQjQC+k19Nc2B4y/dE6RD0ssfQBCxpISXAG5bUdSlQPau4323rFi6v0VvTGmMP6VCL+qVIGncsSObAvnYbUcUXJdMeKEOZGGzMrqQ1gezSoPClz9e21eN8A7TuLO5tmMMUYiF6Q312BdOGB+RYFc84fdudvvELm0l3DNKVtQXYjYgGmULsPAIauRUDLyySsqZZ9MYon04yFJWtCMdYZSUG4oCqo8XasgG0ktqBJJpiDXgVW1UL/nAe8tlEjBCKFBNmvnHbBgwBgwYMAYMGDAGDBgwBgwYMAYMGDAGFfR+ticOfaqiR1T3buqHSWr41Bh/GOnXszNHCzQRCZx/u9WkkeaPzigx9Tzaqir0cgRqUX3tYU8i+SPO9774DRznI6PvWhz7htte+/wAYpPUu0sllcnmzCSWMRf8A2lkaQWUiuOf7H4OIMvWM+fU//E7yAh/6je4MFBB3+AB9qwo7i7yzUMMkEuSTLjMK/k76tmI3q+P8sAtk6nGnSkj069Ujg7j2E067gcV4+RzsRjSPw167HPko0UqJIhpZBsQATp25Iqt/m/OM26VkBm8oqKx9Qe1o7A16dTR6efcAW9xofp+4g9G6jL0zMCVKc0QykfouiDvqR7HFbUObwH6DwYX9E61HmYkkjZfcoYqGDFSRdGjyOMMMAYMGDAGDBgwBhcOgxCYyhRZ3IoEahWlhe6kfagbs2cMcGA8Rwqv0gC99hX/w494MGAMGDBgDBgwYAwYMGAMGDBgDBgwYAwYMfGutufGAg9Y6n6EZetWmiwuqUsAx/gEmvNY+5fqqkvqKqA5RbYAnSKPP+IMP2GKd1DvPOHXE/SpGUgqw1MQQbBohNwfnEI9z5oC/+iHoA7ln21G25TycBfW6qvrCO1rSSTfm6A/fZzX+HEHr3TMlnAi5gq+gnT7ytE7H6SP7Yp69x5y9Q6O13qu359xv6efc3/mOEsn4omNiv5GFWU7gsxIIK/bm1H9sBIXJLkupziC0ijMY9MEksGAOlSSTqY7DfyfGK312RoMyhkt202S3vDK16aJJBpTVjax/eRk+4mzPUTmTGPVZToQWRrChEu/A5P7Y7fiLl/S/KQs2po4aYki7LH48fH2wDLoPQo3hWXLkrJDIWGmVRI6NRAJGwoFb251DzeNO6f3JBIUjMsYmIFx3RutwAd+b/tj865TPyRMrRsyspsFTRH8jFo6j3CM1Eh9BmzQ3Mqcgrp9wC71p2I4BAIOA3fBjL+1PxUO0eaHtRTc1MzNXBYKKG3JxoOX6/l3Quk8bKKshxtZoXvtZ2wE/BgBwYAwYMGAMGDBgDBgwYAwYMGAMGDBgDBgwYAwYMGAMJuv93ZbJ168lMdwgFsf4HA+5rC3qOczuZeRck8USQvoLt7i7AKSANJAUXRNk2MV3Ndgo2ZaIL68hUSSSyuwA1E7nRR3IICDgAkngYD11P8Z0Ct6EDmtg8hAW/uAT/rirZzu2HMRls22YmmP+7UhIlH+Gj+25Bs18Y07tXseLJhzQZ5a1DcoKugoazW/JJJ/yxSO9o4cxmVyuRiiLtIDNIi2wb6SBtsqjdiNroc3gKrk+pvNIsEMxy0TgBwZGCWASSfcefja8d+u9JjKlcnGXTLLcuZII1nUFNWaIB4r/AEF42yDomWggVPTjEcY5cKarkkkc8knFGz3WiMpOmTgT8uFZijh5Pa3uYncJEte4JZO/0i8Bl3Ts80MiyLypsbkf6b78HDSGLM9VzdWrSuPPtUKo+w2A/nnF46b+DCtFG00zq5FuqhSN6ICn7DzveH3Y/aEWRnnT65QAVlP/AC3uhX6WtTfzsfsAxo9IdZjDNULj/m2o+3jYH54w06T0HNM4OTjl1j2l0ZSASDZ1ggKD4v7740Tuvtpc/mA5doisoy66QGulaQlga/VVb8C/OI3UegZvp7DMwMJdAYNpjA1KSG0uoN0DZDC6+AMBWOo53MZMJFnMqkkjN6muU6y3CgAoeBQFEn9sRs51CyJoXy8LAUViWYE7ce5a+xqvvjaMlnIM7AGX05o3G42YfsQfI++FkeSXp7gq3/ZJHoxmqhdjsVP/AC2OxXwSCNrwFA6l3HmJcuojeYei+pJ01sCNP0uVF6r8mxZ8DHXJ/itndfpsmXJF2WtL0gkmy4Hj43+MXnN9tRO35vJFUzG7K6EFJDVEOL0kHixRBN4mQw5fqGXVpYlYHZkYe5GBplvkMrAjxgFfbX4gLmFBnibL2CVc7xtQs+6gAR8HFoyucSVQ0bK6n9Smx/lig5r8H09/o5iRAb0oRa1zpajZX/5vjv0zpuWSoZJMxkphuYxmXVGPloyWKupP8/IwF9wYWdEjKhl/MnMD9JbQWHzZQC/7YZ4AwYMGAMGDBgDBgwYAwY5Zkvp/p6dX+K6/yFn9tv3GFT9Ckl//AGcwzL/y4h6SH51EMXYfbUB9sBEznXzmJzlMqSCBcs44RbohP+JydgeAb+MSx2lDVBpwvlfzE2k/NjXvfnEzp/ThG7kAKDpVQOAiLsB8Cy233xLmiDKVN0RRokHf4I3H74BPmOuZXKJ6af7sf7OFCxX9wuy/yRePXRoJGmlzEien6ioiRmtQVNRBetgxLH2+AB5xFzGWj/NZfLxKoSLVNIigACgBEWrzqJIB5q/GPHV8vmZJ/TindCwslQoSOO6HKlmlJBqiAP8AUFHcnVs1LnBk4WUirdUDqQDdeo4OygUxqibAF3ht2DlIosrSgCUM3rmqIcHfVe4FUQOKr98OOkdEiyykRg2xt3Ylnc/LMdycI2zarnZyyg5aVUjkc/T6iiS7sUV0gKT4ND5oI8+Xl6rrqRosiDpUBd5yOWN/7u+B5rEvqWVVY4+n5bSokVldhRMcYFMSB+troE+ST4w76hl3eMJEwQNQLjlV86f8VbA+LvxWOmR6bHCumJFQfYc18nkn7nAL+jZz09OWlLCRLVGcf7RV+kq3DNorUObBNY99YyhQ/mYh/UQe5br1EF2p8WOVJ4IrYE4k9UyJkCFSA8ciuCeNjTf3QsP3Ix96vk/UiZQ2g7MGIse0hvcLFqaoixteAVw5yHOx+myPE0gEingmqp43XYstjzY4Ix86TLMvplmaRGZ4pARZVkZlDg/VpbTuDdahvV459CT1NIkQob/MQkE7B79QA1xqJ2P6ZF88WWsBRe5ehnKzfmcnIYDJfqqqqUbQpkvSdg2kN+5+LOHEJfNxywSsFlhdCJYx7SfbLGwBO3wVv533x36tlzmQyp9MYfj9UhjZAAfhQxs/NDwcL+lrIqR5nLL6qyRIssVhW1RjTalttQ3UqauhvtgGmU6eUl1mGPU2zSRkrd+WQ+dvlj98c8728+tpMtO2XdzbjSHRzsLKnhqFEgi/N465fuiBm0uxhf8A4JgY2/jVQb+CcNFcHgg/tgKy3ceYy0ixZqD1dd6JYBsxAsqVdgQ9AmgTY4GxxMHWEn9r5Scj4khFf/0awy6l09Z4mjfg8EcqRurL8MDRB+2F0XWHhpc2leBOgJjb9wBcZPwdvgnAdj2rlLB/LQgjfaNR/ehvhhl8ssY0ooUfAFDHqGZXUMpBU8EY94AwYMGAMGDBgDBgwYAwYMGAMLurGZqjg9hb6piAQi+dIPLngCqHJ+CxwYCH0zpUcClYwbJtmY2znyWY7k4rvSe9mPUpun5mJYpANcDhiRKm/FjY1434b43t2M1/HPpijJLnEJTMZZ1CSKaapCEYWN63v+PucA26F3e/Us3mYYU05TLnQcwGNyN5Vdtl59wN0Bxq2XdZ/FKPK9Tj6esKmG0jkkugjScCqqgCt7+T8Ye9tZODpnSkI2jih9V22tiV1sT9ydh/A8YxWGLM5rIZt26fmJZM7KMwMyv0roJK0KsgW4u+D9sBsvfPdJ6Xl4pEjEgeZYtJYgAMGNjY8VxiT3/3YenZJ8yqCQqVGktQ9xrkA4zXvnuD890DIzav6hzEaOfIdVdWP72NX84+fil2dmst06SSXqWYzKBlBicAKbNA/UeOcBfoO9GHUY8m0YCSZb8y0pY7fIqq0ji7xWcz+IedzqyS5PIerkYWYOTKFaXTududNb6QDfG+4xfU6fG0McjRhmWEDUFBcjTekHmr308XWMs6P2zl8xHLnOkdRlyABJkhkICqRv7gHsKeRerb9qwFr65+JCDpMPUIoNWqRU9NzpKkkq24HitvkEYsPendJyOQkzSoHKBToJoHUwHIH3xlHcfc82f7bEmYoyJm1jMgFB9PDUKF7+ABtwOMTfxD7MzUHS5ZZep5idAEuFwNJtlAv3eDv/GAu+Z77aPM9NgEK1nk1k6iNHt1bCt+ftiL3V3C/SszlxCnqxZ2Ygw8FHtdRjPHu1XpO2rexZxXO4Jlizvb8shCRiIAuxoAmNRueByP74YfilmFk6h0eNGVnGZ1FQQSBqj3IHjY/wBjgHXfXf8ADlsik6xLOZXCLC4o3vrDAgkFQCCK5I+cRO2+nx5rLRZ7JwwAyC3y8i+0MpIYIwFoQQfBH2GKv3d1NpevKcvlJM0mRAZ44vMrA+5uRt7RxZ0EYYfg11Joczm8hLE+XtjmIYZPqVWIBX70NH+f3wGl9F6qk8dqCjIdLxnZkYcqR/oeCKIxPwqznRm9b14JBHIQFcFdSOBenULB1C9mB423wzjBAAY2a3NVZ8mvGA9YMGDAGDBgwBgwYMAYMGDAGDBgwBgwYMAYX9d6DDnIWgzKa4mIJXUy7qQRupB5HzhhgwC/qXQYZ8uctKhaEqFKanWwtULVg3ged/OJGRyKQxJFEoWONQqqPAAoc74kYMBWR+G2Q9Eweh/SMvr6PUlr1AK1D37bbaRtsNtsNeu9AgzkJgzKepExBK6mXg2N1IP+eGODAeIogqhRsFAAH2GwxU+p/hN0zMSmWTKrrY22lnQEnkkKwF/cAXi34MAkzvZmTlyq5V4F/LoQyxqWQAiyD7CDySed73xM6x0KHNQNl501xNQK6mF0QRupDcgecT8GAU9U7UyuZy65eeFZIUACqSbXSKFMDqBra7vC7t78Nun5KT1cvl1WQcOzMxF7HTqJr9xviz4MAr6P2zl8q8zwR6XnbXKxZ2LNub97GuTsKGCftnLvm0zbR/8AaI10LIGce06tiAwU/UeQecNMGAMGDBgDBgwYAwYMGAMGDBg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 name="Picture 20" descr="20140202_110854.jpeg"/>
          <p:cNvPicPr>
            <a:picLocks noChangeAspect="1"/>
          </p:cNvPicPr>
          <p:nvPr/>
        </p:nvPicPr>
        <p:blipFill>
          <a:blip r:embed="rId3" cstate="print"/>
          <a:stretch>
            <a:fillRect/>
          </a:stretch>
        </p:blipFill>
        <p:spPr>
          <a:xfrm>
            <a:off x="1905000" y="3657600"/>
            <a:ext cx="3810000" cy="2286000"/>
          </a:xfrm>
          <a:prstGeom prst="rect">
            <a:avLst/>
          </a:prstGeom>
        </p:spPr>
      </p:pic>
      <p:pic>
        <p:nvPicPr>
          <p:cNvPr id="3" name="Picture 2">
            <a:extLst>
              <a:ext uri="{FF2B5EF4-FFF2-40B4-BE49-F238E27FC236}">
                <a16:creationId xmlns:a16="http://schemas.microsoft.com/office/drawing/2014/main" id="{464ABBB1-9853-457E-B1FC-EE899F8C09EB}"/>
              </a:ext>
            </a:extLst>
          </p:cNvPr>
          <p:cNvPicPr>
            <a:picLocks noChangeAspect="1"/>
          </p:cNvPicPr>
          <p:nvPr/>
        </p:nvPicPr>
        <p:blipFill rotWithShape="1">
          <a:blip r:embed="rId4">
            <a:extLst>
              <a:ext uri="{28A0092B-C50C-407E-A947-70E740481C1C}">
                <a14:useLocalDpi xmlns:a14="http://schemas.microsoft.com/office/drawing/2010/main" val="0"/>
              </a:ext>
            </a:extLst>
          </a:blip>
          <a:srcRect r="3633"/>
          <a:stretch/>
        </p:blipFill>
        <p:spPr>
          <a:xfrm>
            <a:off x="6477000" y="841001"/>
            <a:ext cx="2496671" cy="2647950"/>
          </a:xfrm>
          <a:prstGeom prst="rect">
            <a:avLst/>
          </a:prstGeom>
        </p:spPr>
      </p:pic>
      <p:pic>
        <p:nvPicPr>
          <p:cNvPr id="12" name="Picture 11">
            <a:extLst>
              <a:ext uri="{FF2B5EF4-FFF2-40B4-BE49-F238E27FC236}">
                <a16:creationId xmlns:a16="http://schemas.microsoft.com/office/drawing/2014/main" id="{2C5320C0-FB5C-4CDF-B6CB-CE9EB433C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09" y="112619"/>
            <a:ext cx="887167" cy="1115546"/>
          </a:xfrm>
          <a:prstGeom prst="rect">
            <a:avLst/>
          </a:prstGeom>
        </p:spPr>
      </p:pic>
    </p:spTree>
    <p:extLst>
      <p:ext uri="{BB962C8B-B14F-4D97-AF65-F5344CB8AC3E}">
        <p14:creationId xmlns:p14="http://schemas.microsoft.com/office/powerpoint/2010/main" val="6923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4078</Words>
  <Application>Microsoft Office PowerPoint</Application>
  <PresentationFormat>Widescreen</PresentationFormat>
  <Paragraphs>273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Papyrus</vt:lpstr>
      <vt:lpstr>Calibri Light</vt:lpstr>
      <vt:lpstr>Times New Roman</vt:lpstr>
      <vt:lpstr>Roboto</vt:lpstr>
      <vt:lpstr>Calibri</vt:lpstr>
      <vt:lpstr>Arial</vt:lpstr>
      <vt:lpstr>Open Sans</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17</cp:revision>
  <dcterms:created xsi:type="dcterms:W3CDTF">2017-11-16T15:20:21Z</dcterms:created>
  <dcterms:modified xsi:type="dcterms:W3CDTF">2023-12-30T18:09:48Z</dcterms:modified>
</cp:coreProperties>
</file>