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39.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90"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92" r:id="rId22"/>
    <p:sldId id="279" r:id="rId23"/>
    <p:sldId id="280" r:id="rId24"/>
    <p:sldId id="293" r:id="rId25"/>
    <p:sldId id="277" r:id="rId26"/>
    <p:sldId id="281" r:id="rId27"/>
    <p:sldId id="282" r:id="rId28"/>
    <p:sldId id="283" r:id="rId29"/>
    <p:sldId id="284" r:id="rId30"/>
    <p:sldId id="285" r:id="rId31"/>
    <p:sldId id="287" r:id="rId32"/>
    <p:sldId id="288" r:id="rId33"/>
    <p:sldId id="289" r:id="rId34"/>
    <p:sldId id="295" r:id="rId35"/>
    <p:sldId id="291" r:id="rId36"/>
    <p:sldId id="294" r:id="rId37"/>
    <p:sldId id="296" r:id="rId38"/>
  </p:sldIdLst>
  <p:sldSz cx="12192000" cy="6858000"/>
  <p:notesSz cx="6858000" cy="9144000"/>
  <p:embeddedFontLst>
    <p:embeddedFont>
      <p:font typeface="Calibri" panose="020F0502020204030204" pitchFamily="34" charset="0"/>
      <p:regular r:id="rId39"/>
      <p:bold r:id="rId40"/>
      <p:italic r:id="rId41"/>
      <p:boldItalic r:id="rId42"/>
    </p:embeddedFont>
    <p:embeddedFont>
      <p:font typeface="Calibri Light" panose="020F0302020204030204" pitchFamily="34" charset="0"/>
      <p:regular r:id="rId43"/>
      <p:italic r:id="rId44"/>
    </p:embeddedFont>
    <p:embeddedFont>
      <p:font typeface="Comic Sans MS" panose="030F0702030302020204" pitchFamily="66" charset="0"/>
      <p:regular r:id="rId45"/>
      <p:bold r:id="rId46"/>
      <p:italic r:id="rId47"/>
      <p:boldItalic r:id="rId48"/>
    </p:embeddedFont>
    <p:embeddedFont>
      <p:font typeface="Open Sans" panose="020B0606030504020204" pitchFamily="34" charset="0"/>
      <p:regular r:id="rId49"/>
      <p:bold r:id="rId50"/>
      <p:italic r:id="rId51"/>
      <p:boldItalic r:id="rId52"/>
    </p:embeddedFont>
    <p:embeddedFont>
      <p:font typeface="Tempus Sans ITC" panose="04020404030D07020202" pitchFamily="82" charset="0"/>
      <p:regular r:id="rId5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8" autoAdjust="0"/>
    <p:restoredTop sz="94660"/>
  </p:normalViewPr>
  <p:slideViewPr>
    <p:cSldViewPr snapToGrid="0">
      <p:cViewPr varScale="1">
        <p:scale>
          <a:sx n="101" d="100"/>
          <a:sy n="101" d="100"/>
        </p:scale>
        <p:origin x="150" y="3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font" Target="fonts/font12.fntdata"/><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font" Target="fonts/font15.fntdata"/><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openxmlformats.org/officeDocument/2006/relationships/font" Target="fonts/font10.fntdata"/><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13.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8.fntdata"/><Relationship Id="rId20" Type="http://schemas.openxmlformats.org/officeDocument/2006/relationships/slide" Target="slides/slide19.xml"/><Relationship Id="rId41" Type="http://schemas.openxmlformats.org/officeDocument/2006/relationships/font" Target="fonts/font3.fntdata"/><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1.fntdata"/><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6.fntdata"/><Relationship Id="rId52" Type="http://schemas.openxmlformats.org/officeDocument/2006/relationships/font" Target="fonts/font14.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B02C7-5DBB-408A-B502-851B45FE182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A679ABB-A056-4103-935F-3FA2FAA051A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B4AE6BA-A9E5-4129-8C7D-DDDE353EBEFC}"/>
              </a:ext>
            </a:extLst>
          </p:cNvPr>
          <p:cNvSpPr>
            <a:spLocks noGrp="1"/>
          </p:cNvSpPr>
          <p:nvPr>
            <p:ph type="dt" sz="half" idx="10"/>
          </p:nvPr>
        </p:nvSpPr>
        <p:spPr/>
        <p:txBody>
          <a:bodyPr/>
          <a:lstStyle/>
          <a:p>
            <a:fld id="{94C160BD-DA13-45C8-BDFC-8A8F0C83B344}" type="datetimeFigureOut">
              <a:rPr lang="en-US" smtClean="0"/>
              <a:t>12/7/2023</a:t>
            </a:fld>
            <a:endParaRPr lang="en-US"/>
          </a:p>
        </p:txBody>
      </p:sp>
      <p:sp>
        <p:nvSpPr>
          <p:cNvPr id="5" name="Footer Placeholder 4">
            <a:extLst>
              <a:ext uri="{FF2B5EF4-FFF2-40B4-BE49-F238E27FC236}">
                <a16:creationId xmlns:a16="http://schemas.microsoft.com/office/drawing/2014/main" id="{22A98EBD-0F7B-49B8-AB3B-509770E57E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45D697-CF69-425F-9D41-3ACB041FAF52}"/>
              </a:ext>
            </a:extLst>
          </p:cNvPr>
          <p:cNvSpPr>
            <a:spLocks noGrp="1"/>
          </p:cNvSpPr>
          <p:nvPr>
            <p:ph type="sldNum" sz="quarter" idx="12"/>
          </p:nvPr>
        </p:nvSpPr>
        <p:spPr/>
        <p:txBody>
          <a:bodyPr/>
          <a:lstStyle/>
          <a:p>
            <a:fld id="{099B5C8D-8B11-49E5-B866-20EC70C1B975}" type="slidenum">
              <a:rPr lang="en-US" smtClean="0"/>
              <a:t>‹#›</a:t>
            </a:fld>
            <a:endParaRPr lang="en-US"/>
          </a:p>
        </p:txBody>
      </p:sp>
    </p:spTree>
    <p:extLst>
      <p:ext uri="{BB962C8B-B14F-4D97-AF65-F5344CB8AC3E}">
        <p14:creationId xmlns:p14="http://schemas.microsoft.com/office/powerpoint/2010/main" val="27235091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E5685-3A99-4B85-AA68-2FFFFE1B731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4AC007E-5CC3-4758-BCD8-737249F8A76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232853-19E9-4E49-B13D-45C03A7EB096}"/>
              </a:ext>
            </a:extLst>
          </p:cNvPr>
          <p:cNvSpPr>
            <a:spLocks noGrp="1"/>
          </p:cNvSpPr>
          <p:nvPr>
            <p:ph type="dt" sz="half" idx="10"/>
          </p:nvPr>
        </p:nvSpPr>
        <p:spPr/>
        <p:txBody>
          <a:bodyPr/>
          <a:lstStyle/>
          <a:p>
            <a:fld id="{94C160BD-DA13-45C8-BDFC-8A8F0C83B344}" type="datetimeFigureOut">
              <a:rPr lang="en-US" smtClean="0"/>
              <a:t>12/7/2023</a:t>
            </a:fld>
            <a:endParaRPr lang="en-US"/>
          </a:p>
        </p:txBody>
      </p:sp>
      <p:sp>
        <p:nvSpPr>
          <p:cNvPr id="5" name="Footer Placeholder 4">
            <a:extLst>
              <a:ext uri="{FF2B5EF4-FFF2-40B4-BE49-F238E27FC236}">
                <a16:creationId xmlns:a16="http://schemas.microsoft.com/office/drawing/2014/main" id="{911FBB03-ECFD-498D-BABC-FD91AEABCA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0A5C0A-63D4-41C3-8637-B05276E6E2E1}"/>
              </a:ext>
            </a:extLst>
          </p:cNvPr>
          <p:cNvSpPr>
            <a:spLocks noGrp="1"/>
          </p:cNvSpPr>
          <p:nvPr>
            <p:ph type="sldNum" sz="quarter" idx="12"/>
          </p:nvPr>
        </p:nvSpPr>
        <p:spPr/>
        <p:txBody>
          <a:bodyPr/>
          <a:lstStyle/>
          <a:p>
            <a:fld id="{099B5C8D-8B11-49E5-B866-20EC70C1B975}" type="slidenum">
              <a:rPr lang="en-US" smtClean="0"/>
              <a:t>‹#›</a:t>
            </a:fld>
            <a:endParaRPr lang="en-US"/>
          </a:p>
        </p:txBody>
      </p:sp>
    </p:spTree>
    <p:extLst>
      <p:ext uri="{BB962C8B-B14F-4D97-AF65-F5344CB8AC3E}">
        <p14:creationId xmlns:p14="http://schemas.microsoft.com/office/powerpoint/2010/main" val="35775164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B33E336-DED5-46F6-B170-3861183BC2A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AE824EA-C9DB-4A28-AAF5-F51146A77F0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8BE4B7-FE96-46EC-89E0-10077406729A}"/>
              </a:ext>
            </a:extLst>
          </p:cNvPr>
          <p:cNvSpPr>
            <a:spLocks noGrp="1"/>
          </p:cNvSpPr>
          <p:nvPr>
            <p:ph type="dt" sz="half" idx="10"/>
          </p:nvPr>
        </p:nvSpPr>
        <p:spPr/>
        <p:txBody>
          <a:bodyPr/>
          <a:lstStyle/>
          <a:p>
            <a:fld id="{94C160BD-DA13-45C8-BDFC-8A8F0C83B344}" type="datetimeFigureOut">
              <a:rPr lang="en-US" smtClean="0"/>
              <a:t>12/7/2023</a:t>
            </a:fld>
            <a:endParaRPr lang="en-US"/>
          </a:p>
        </p:txBody>
      </p:sp>
      <p:sp>
        <p:nvSpPr>
          <p:cNvPr id="5" name="Footer Placeholder 4">
            <a:extLst>
              <a:ext uri="{FF2B5EF4-FFF2-40B4-BE49-F238E27FC236}">
                <a16:creationId xmlns:a16="http://schemas.microsoft.com/office/drawing/2014/main" id="{94BD10F3-FFDC-48F9-8159-CEDD4D71B1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F34EE3-3143-4EBB-94EE-4BC33F339A2E}"/>
              </a:ext>
            </a:extLst>
          </p:cNvPr>
          <p:cNvSpPr>
            <a:spLocks noGrp="1"/>
          </p:cNvSpPr>
          <p:nvPr>
            <p:ph type="sldNum" sz="quarter" idx="12"/>
          </p:nvPr>
        </p:nvSpPr>
        <p:spPr/>
        <p:txBody>
          <a:bodyPr/>
          <a:lstStyle/>
          <a:p>
            <a:fld id="{099B5C8D-8B11-49E5-B866-20EC70C1B975}" type="slidenum">
              <a:rPr lang="en-US" smtClean="0"/>
              <a:t>‹#›</a:t>
            </a:fld>
            <a:endParaRPr lang="en-US"/>
          </a:p>
        </p:txBody>
      </p:sp>
    </p:spTree>
    <p:extLst>
      <p:ext uri="{BB962C8B-B14F-4D97-AF65-F5344CB8AC3E}">
        <p14:creationId xmlns:p14="http://schemas.microsoft.com/office/powerpoint/2010/main" val="2979373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1AA83-E99D-4DC2-A9FF-5D483114C5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BC23F8F-FA66-4FBB-8617-D60F1BF062A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1EE022-2666-4126-A657-A88A54E39F7B}"/>
              </a:ext>
            </a:extLst>
          </p:cNvPr>
          <p:cNvSpPr>
            <a:spLocks noGrp="1"/>
          </p:cNvSpPr>
          <p:nvPr>
            <p:ph type="dt" sz="half" idx="10"/>
          </p:nvPr>
        </p:nvSpPr>
        <p:spPr/>
        <p:txBody>
          <a:bodyPr/>
          <a:lstStyle/>
          <a:p>
            <a:fld id="{94C160BD-DA13-45C8-BDFC-8A8F0C83B344}" type="datetimeFigureOut">
              <a:rPr lang="en-US" smtClean="0"/>
              <a:t>12/7/2023</a:t>
            </a:fld>
            <a:endParaRPr lang="en-US"/>
          </a:p>
        </p:txBody>
      </p:sp>
      <p:sp>
        <p:nvSpPr>
          <p:cNvPr id="5" name="Footer Placeholder 4">
            <a:extLst>
              <a:ext uri="{FF2B5EF4-FFF2-40B4-BE49-F238E27FC236}">
                <a16:creationId xmlns:a16="http://schemas.microsoft.com/office/drawing/2014/main" id="{F3B0A0E8-9DB1-4796-A7F8-2E3123B5F6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D20AC4-BA28-489D-B972-48EADEB5BB60}"/>
              </a:ext>
            </a:extLst>
          </p:cNvPr>
          <p:cNvSpPr>
            <a:spLocks noGrp="1"/>
          </p:cNvSpPr>
          <p:nvPr>
            <p:ph type="sldNum" sz="quarter" idx="12"/>
          </p:nvPr>
        </p:nvSpPr>
        <p:spPr/>
        <p:txBody>
          <a:bodyPr/>
          <a:lstStyle/>
          <a:p>
            <a:fld id="{099B5C8D-8B11-49E5-B866-20EC70C1B975}" type="slidenum">
              <a:rPr lang="en-US" smtClean="0"/>
              <a:t>‹#›</a:t>
            </a:fld>
            <a:endParaRPr lang="en-US"/>
          </a:p>
        </p:txBody>
      </p:sp>
    </p:spTree>
    <p:extLst>
      <p:ext uri="{BB962C8B-B14F-4D97-AF65-F5344CB8AC3E}">
        <p14:creationId xmlns:p14="http://schemas.microsoft.com/office/powerpoint/2010/main" val="35847600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CB7F4-FC81-4E99-B351-D4C5D65EC89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6E52B95-C607-41B7-B896-07E04F5856E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9361592-FECE-4CA5-880E-42BB5BD11E1F}"/>
              </a:ext>
            </a:extLst>
          </p:cNvPr>
          <p:cNvSpPr>
            <a:spLocks noGrp="1"/>
          </p:cNvSpPr>
          <p:nvPr>
            <p:ph type="dt" sz="half" idx="10"/>
          </p:nvPr>
        </p:nvSpPr>
        <p:spPr/>
        <p:txBody>
          <a:bodyPr/>
          <a:lstStyle/>
          <a:p>
            <a:fld id="{94C160BD-DA13-45C8-BDFC-8A8F0C83B344}" type="datetimeFigureOut">
              <a:rPr lang="en-US" smtClean="0"/>
              <a:t>12/7/2023</a:t>
            </a:fld>
            <a:endParaRPr lang="en-US"/>
          </a:p>
        </p:txBody>
      </p:sp>
      <p:sp>
        <p:nvSpPr>
          <p:cNvPr id="5" name="Footer Placeholder 4">
            <a:extLst>
              <a:ext uri="{FF2B5EF4-FFF2-40B4-BE49-F238E27FC236}">
                <a16:creationId xmlns:a16="http://schemas.microsoft.com/office/drawing/2014/main" id="{2A7FA23F-58EC-4A94-B0E3-9AE71B48A5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B6C053-7DE0-4841-86B6-64BF2EED248D}"/>
              </a:ext>
            </a:extLst>
          </p:cNvPr>
          <p:cNvSpPr>
            <a:spLocks noGrp="1"/>
          </p:cNvSpPr>
          <p:nvPr>
            <p:ph type="sldNum" sz="quarter" idx="12"/>
          </p:nvPr>
        </p:nvSpPr>
        <p:spPr/>
        <p:txBody>
          <a:bodyPr/>
          <a:lstStyle/>
          <a:p>
            <a:fld id="{099B5C8D-8B11-49E5-B866-20EC70C1B975}" type="slidenum">
              <a:rPr lang="en-US" smtClean="0"/>
              <a:t>‹#›</a:t>
            </a:fld>
            <a:endParaRPr lang="en-US"/>
          </a:p>
        </p:txBody>
      </p:sp>
    </p:spTree>
    <p:extLst>
      <p:ext uri="{BB962C8B-B14F-4D97-AF65-F5344CB8AC3E}">
        <p14:creationId xmlns:p14="http://schemas.microsoft.com/office/powerpoint/2010/main" val="17928472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75EDD-5D65-4082-9C03-7F5AC0218F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C5C701D-C532-42FF-8CD9-F63ED6FB349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0D9FCAA-DB3C-4561-878C-B66AF8CD314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E9E5007-091E-427E-A29B-7754F38FBE2D}"/>
              </a:ext>
            </a:extLst>
          </p:cNvPr>
          <p:cNvSpPr>
            <a:spLocks noGrp="1"/>
          </p:cNvSpPr>
          <p:nvPr>
            <p:ph type="dt" sz="half" idx="10"/>
          </p:nvPr>
        </p:nvSpPr>
        <p:spPr/>
        <p:txBody>
          <a:bodyPr/>
          <a:lstStyle/>
          <a:p>
            <a:fld id="{94C160BD-DA13-45C8-BDFC-8A8F0C83B344}" type="datetimeFigureOut">
              <a:rPr lang="en-US" smtClean="0"/>
              <a:t>12/7/2023</a:t>
            </a:fld>
            <a:endParaRPr lang="en-US"/>
          </a:p>
        </p:txBody>
      </p:sp>
      <p:sp>
        <p:nvSpPr>
          <p:cNvPr id="6" name="Footer Placeholder 5">
            <a:extLst>
              <a:ext uri="{FF2B5EF4-FFF2-40B4-BE49-F238E27FC236}">
                <a16:creationId xmlns:a16="http://schemas.microsoft.com/office/drawing/2014/main" id="{B090E666-2BC5-45EE-B3B9-EE461CEE3C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31103C-C206-433F-8D67-56C7B11958A5}"/>
              </a:ext>
            </a:extLst>
          </p:cNvPr>
          <p:cNvSpPr>
            <a:spLocks noGrp="1"/>
          </p:cNvSpPr>
          <p:nvPr>
            <p:ph type="sldNum" sz="quarter" idx="12"/>
          </p:nvPr>
        </p:nvSpPr>
        <p:spPr/>
        <p:txBody>
          <a:bodyPr/>
          <a:lstStyle/>
          <a:p>
            <a:fld id="{099B5C8D-8B11-49E5-B866-20EC70C1B975}" type="slidenum">
              <a:rPr lang="en-US" smtClean="0"/>
              <a:t>‹#›</a:t>
            </a:fld>
            <a:endParaRPr lang="en-US"/>
          </a:p>
        </p:txBody>
      </p:sp>
    </p:spTree>
    <p:extLst>
      <p:ext uri="{BB962C8B-B14F-4D97-AF65-F5344CB8AC3E}">
        <p14:creationId xmlns:p14="http://schemas.microsoft.com/office/powerpoint/2010/main" val="17885932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F6475-0B8C-4251-84C0-4B75601AF20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18DB47E-611A-4F59-AEE0-F29D5A7C2FE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7ED7FCC-6450-4CE0-9601-278217AE638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350755A-897A-47DA-932B-345AA12197A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12BCF90-B259-42F7-AB3F-A0DAC4D2EEB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F3FE0B4-FB64-4512-B7B7-979AA674DB73}"/>
              </a:ext>
            </a:extLst>
          </p:cNvPr>
          <p:cNvSpPr>
            <a:spLocks noGrp="1"/>
          </p:cNvSpPr>
          <p:nvPr>
            <p:ph type="dt" sz="half" idx="10"/>
          </p:nvPr>
        </p:nvSpPr>
        <p:spPr/>
        <p:txBody>
          <a:bodyPr/>
          <a:lstStyle/>
          <a:p>
            <a:fld id="{94C160BD-DA13-45C8-BDFC-8A8F0C83B344}" type="datetimeFigureOut">
              <a:rPr lang="en-US" smtClean="0"/>
              <a:t>12/7/2023</a:t>
            </a:fld>
            <a:endParaRPr lang="en-US"/>
          </a:p>
        </p:txBody>
      </p:sp>
      <p:sp>
        <p:nvSpPr>
          <p:cNvPr id="8" name="Footer Placeholder 7">
            <a:extLst>
              <a:ext uri="{FF2B5EF4-FFF2-40B4-BE49-F238E27FC236}">
                <a16:creationId xmlns:a16="http://schemas.microsoft.com/office/drawing/2014/main" id="{9E3765C2-8DE1-4889-8B40-C68D3467DAA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46403CD-6CB7-433B-8DEF-EFBBEFB43D17}"/>
              </a:ext>
            </a:extLst>
          </p:cNvPr>
          <p:cNvSpPr>
            <a:spLocks noGrp="1"/>
          </p:cNvSpPr>
          <p:nvPr>
            <p:ph type="sldNum" sz="quarter" idx="12"/>
          </p:nvPr>
        </p:nvSpPr>
        <p:spPr/>
        <p:txBody>
          <a:bodyPr/>
          <a:lstStyle/>
          <a:p>
            <a:fld id="{099B5C8D-8B11-49E5-B866-20EC70C1B975}" type="slidenum">
              <a:rPr lang="en-US" smtClean="0"/>
              <a:t>‹#›</a:t>
            </a:fld>
            <a:endParaRPr lang="en-US"/>
          </a:p>
        </p:txBody>
      </p:sp>
    </p:spTree>
    <p:extLst>
      <p:ext uri="{BB962C8B-B14F-4D97-AF65-F5344CB8AC3E}">
        <p14:creationId xmlns:p14="http://schemas.microsoft.com/office/powerpoint/2010/main" val="8275972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5C01C-CAC6-4293-8B32-9933C9D3D42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65AC7C4-BD1B-42CA-84B9-DBEF5E111F6E}"/>
              </a:ext>
            </a:extLst>
          </p:cNvPr>
          <p:cNvSpPr>
            <a:spLocks noGrp="1"/>
          </p:cNvSpPr>
          <p:nvPr>
            <p:ph type="dt" sz="half" idx="10"/>
          </p:nvPr>
        </p:nvSpPr>
        <p:spPr/>
        <p:txBody>
          <a:bodyPr/>
          <a:lstStyle/>
          <a:p>
            <a:fld id="{94C160BD-DA13-45C8-BDFC-8A8F0C83B344}" type="datetimeFigureOut">
              <a:rPr lang="en-US" smtClean="0"/>
              <a:t>12/7/2023</a:t>
            </a:fld>
            <a:endParaRPr lang="en-US"/>
          </a:p>
        </p:txBody>
      </p:sp>
      <p:sp>
        <p:nvSpPr>
          <p:cNvPr id="4" name="Footer Placeholder 3">
            <a:extLst>
              <a:ext uri="{FF2B5EF4-FFF2-40B4-BE49-F238E27FC236}">
                <a16:creationId xmlns:a16="http://schemas.microsoft.com/office/drawing/2014/main" id="{ED02378E-B944-47C1-BA47-FACC3273140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9E7902E-E0ED-4F9C-8CA3-C0237112467D}"/>
              </a:ext>
            </a:extLst>
          </p:cNvPr>
          <p:cNvSpPr>
            <a:spLocks noGrp="1"/>
          </p:cNvSpPr>
          <p:nvPr>
            <p:ph type="sldNum" sz="quarter" idx="12"/>
          </p:nvPr>
        </p:nvSpPr>
        <p:spPr/>
        <p:txBody>
          <a:bodyPr/>
          <a:lstStyle/>
          <a:p>
            <a:fld id="{099B5C8D-8B11-49E5-B866-20EC70C1B975}" type="slidenum">
              <a:rPr lang="en-US" smtClean="0"/>
              <a:t>‹#›</a:t>
            </a:fld>
            <a:endParaRPr lang="en-US"/>
          </a:p>
        </p:txBody>
      </p:sp>
    </p:spTree>
    <p:extLst>
      <p:ext uri="{BB962C8B-B14F-4D97-AF65-F5344CB8AC3E}">
        <p14:creationId xmlns:p14="http://schemas.microsoft.com/office/powerpoint/2010/main" val="16350778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878CCB-3E8D-4554-AE4E-49E5D1177880}"/>
              </a:ext>
            </a:extLst>
          </p:cNvPr>
          <p:cNvSpPr>
            <a:spLocks noGrp="1"/>
          </p:cNvSpPr>
          <p:nvPr>
            <p:ph type="dt" sz="half" idx="10"/>
          </p:nvPr>
        </p:nvSpPr>
        <p:spPr/>
        <p:txBody>
          <a:bodyPr/>
          <a:lstStyle/>
          <a:p>
            <a:fld id="{94C160BD-DA13-45C8-BDFC-8A8F0C83B344}" type="datetimeFigureOut">
              <a:rPr lang="en-US" smtClean="0"/>
              <a:t>12/7/2023</a:t>
            </a:fld>
            <a:endParaRPr lang="en-US"/>
          </a:p>
        </p:txBody>
      </p:sp>
      <p:sp>
        <p:nvSpPr>
          <p:cNvPr id="3" name="Footer Placeholder 2">
            <a:extLst>
              <a:ext uri="{FF2B5EF4-FFF2-40B4-BE49-F238E27FC236}">
                <a16:creationId xmlns:a16="http://schemas.microsoft.com/office/drawing/2014/main" id="{D4905BC7-881C-42CB-B313-606BB4CA697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102645C-1C99-4A9E-844D-CDE02BA3F26E}"/>
              </a:ext>
            </a:extLst>
          </p:cNvPr>
          <p:cNvSpPr>
            <a:spLocks noGrp="1"/>
          </p:cNvSpPr>
          <p:nvPr>
            <p:ph type="sldNum" sz="quarter" idx="12"/>
          </p:nvPr>
        </p:nvSpPr>
        <p:spPr/>
        <p:txBody>
          <a:bodyPr/>
          <a:lstStyle/>
          <a:p>
            <a:fld id="{099B5C8D-8B11-49E5-B866-20EC70C1B975}" type="slidenum">
              <a:rPr lang="en-US" smtClean="0"/>
              <a:t>‹#›</a:t>
            </a:fld>
            <a:endParaRPr lang="en-US"/>
          </a:p>
        </p:txBody>
      </p:sp>
    </p:spTree>
    <p:extLst>
      <p:ext uri="{BB962C8B-B14F-4D97-AF65-F5344CB8AC3E}">
        <p14:creationId xmlns:p14="http://schemas.microsoft.com/office/powerpoint/2010/main" val="4729420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D3969-4B46-4AD3-8429-E32852227A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643F035-2A33-4DFE-A0FB-0A3080280D8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0C8115F-4D25-4F6A-837C-29D0E4E502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E816AC7-15E2-4ADC-B385-EF09CFC2CD90}"/>
              </a:ext>
            </a:extLst>
          </p:cNvPr>
          <p:cNvSpPr>
            <a:spLocks noGrp="1"/>
          </p:cNvSpPr>
          <p:nvPr>
            <p:ph type="dt" sz="half" idx="10"/>
          </p:nvPr>
        </p:nvSpPr>
        <p:spPr/>
        <p:txBody>
          <a:bodyPr/>
          <a:lstStyle/>
          <a:p>
            <a:fld id="{94C160BD-DA13-45C8-BDFC-8A8F0C83B344}" type="datetimeFigureOut">
              <a:rPr lang="en-US" smtClean="0"/>
              <a:t>12/7/2023</a:t>
            </a:fld>
            <a:endParaRPr lang="en-US"/>
          </a:p>
        </p:txBody>
      </p:sp>
      <p:sp>
        <p:nvSpPr>
          <p:cNvPr id="6" name="Footer Placeholder 5">
            <a:extLst>
              <a:ext uri="{FF2B5EF4-FFF2-40B4-BE49-F238E27FC236}">
                <a16:creationId xmlns:a16="http://schemas.microsoft.com/office/drawing/2014/main" id="{13285F33-F1D6-4B71-AF3D-4D3AFDBC9F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A562172-2D4F-4171-9609-39B4F2753E42}"/>
              </a:ext>
            </a:extLst>
          </p:cNvPr>
          <p:cNvSpPr>
            <a:spLocks noGrp="1"/>
          </p:cNvSpPr>
          <p:nvPr>
            <p:ph type="sldNum" sz="quarter" idx="12"/>
          </p:nvPr>
        </p:nvSpPr>
        <p:spPr/>
        <p:txBody>
          <a:bodyPr/>
          <a:lstStyle/>
          <a:p>
            <a:fld id="{099B5C8D-8B11-49E5-B866-20EC70C1B975}" type="slidenum">
              <a:rPr lang="en-US" smtClean="0"/>
              <a:t>‹#›</a:t>
            </a:fld>
            <a:endParaRPr lang="en-US"/>
          </a:p>
        </p:txBody>
      </p:sp>
    </p:spTree>
    <p:extLst>
      <p:ext uri="{BB962C8B-B14F-4D97-AF65-F5344CB8AC3E}">
        <p14:creationId xmlns:p14="http://schemas.microsoft.com/office/powerpoint/2010/main" val="27001707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AD373-F4CD-49DE-883E-D2550B2575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3EF02FF-A7EE-409B-AB57-1F5266F2A66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A98BD3E-37D5-4F1A-BBB8-C6A22DD1CE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4488434-D380-43D6-A464-8D65E9D8B9DD}"/>
              </a:ext>
            </a:extLst>
          </p:cNvPr>
          <p:cNvSpPr>
            <a:spLocks noGrp="1"/>
          </p:cNvSpPr>
          <p:nvPr>
            <p:ph type="dt" sz="half" idx="10"/>
          </p:nvPr>
        </p:nvSpPr>
        <p:spPr/>
        <p:txBody>
          <a:bodyPr/>
          <a:lstStyle/>
          <a:p>
            <a:fld id="{94C160BD-DA13-45C8-BDFC-8A8F0C83B344}" type="datetimeFigureOut">
              <a:rPr lang="en-US" smtClean="0"/>
              <a:t>12/7/2023</a:t>
            </a:fld>
            <a:endParaRPr lang="en-US"/>
          </a:p>
        </p:txBody>
      </p:sp>
      <p:sp>
        <p:nvSpPr>
          <p:cNvPr id="6" name="Footer Placeholder 5">
            <a:extLst>
              <a:ext uri="{FF2B5EF4-FFF2-40B4-BE49-F238E27FC236}">
                <a16:creationId xmlns:a16="http://schemas.microsoft.com/office/drawing/2014/main" id="{3C312734-BD2B-4B28-A7D1-E6E870A4B1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225298-EF44-4509-BB37-A3076E06326B}"/>
              </a:ext>
            </a:extLst>
          </p:cNvPr>
          <p:cNvSpPr>
            <a:spLocks noGrp="1"/>
          </p:cNvSpPr>
          <p:nvPr>
            <p:ph type="sldNum" sz="quarter" idx="12"/>
          </p:nvPr>
        </p:nvSpPr>
        <p:spPr/>
        <p:txBody>
          <a:bodyPr/>
          <a:lstStyle/>
          <a:p>
            <a:fld id="{099B5C8D-8B11-49E5-B866-20EC70C1B975}" type="slidenum">
              <a:rPr lang="en-US" smtClean="0"/>
              <a:t>‹#›</a:t>
            </a:fld>
            <a:endParaRPr lang="en-US"/>
          </a:p>
        </p:txBody>
      </p:sp>
    </p:spTree>
    <p:extLst>
      <p:ext uri="{BB962C8B-B14F-4D97-AF65-F5344CB8AC3E}">
        <p14:creationId xmlns:p14="http://schemas.microsoft.com/office/powerpoint/2010/main" val="2798224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6DF1F39-2AA1-425F-8368-AAD7CEE0BF7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3C097ED-A003-4F4A-8CCF-F9304B05274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87E880-B2B3-4126-8390-5C520F217AF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C160BD-DA13-45C8-BDFC-8A8F0C83B344}" type="datetimeFigureOut">
              <a:rPr lang="en-US" smtClean="0"/>
              <a:t>12/7/2023</a:t>
            </a:fld>
            <a:endParaRPr lang="en-US"/>
          </a:p>
        </p:txBody>
      </p:sp>
      <p:sp>
        <p:nvSpPr>
          <p:cNvPr id="5" name="Footer Placeholder 4">
            <a:extLst>
              <a:ext uri="{FF2B5EF4-FFF2-40B4-BE49-F238E27FC236}">
                <a16:creationId xmlns:a16="http://schemas.microsoft.com/office/drawing/2014/main" id="{08A4038F-0270-4D61-B26D-AE33B8EB2B5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508100C-A3B4-40B8-B568-09FC599C8A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9B5C8D-8B11-49E5-B866-20EC70C1B975}" type="slidenum">
              <a:rPr lang="en-US" smtClean="0"/>
              <a:t>‹#›</a:t>
            </a:fld>
            <a:endParaRPr lang="en-US"/>
          </a:p>
        </p:txBody>
      </p:sp>
    </p:spTree>
    <p:extLst>
      <p:ext uri="{BB962C8B-B14F-4D97-AF65-F5344CB8AC3E}">
        <p14:creationId xmlns:p14="http://schemas.microsoft.com/office/powerpoint/2010/main" val="2321591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8.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20.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23.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25.jpg"/></Relationships>
</file>

<file path=ppt/slides/_rels/slide21.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37.JPG"/></Relationships>
</file>

<file path=ppt/slides/_rels/slide2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39.jpg"/></Relationships>
</file>

<file path=ppt/slides/_rels/slide2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42.jpg"/><Relationship Id="rId4" Type="http://schemas.openxmlformats.org/officeDocument/2006/relationships/image" Target="../media/image41.jpg"/></Relationships>
</file>

<file path=ppt/slides/_rels/slide2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45.jp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2.jp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47.pn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E257469-5CCE-4AFA-AFE0-576253BE19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4562061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AE9674B-AEFD-44BA-99F9-CD93B79179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9940"/>
          </a:xfrm>
          <a:prstGeom prst="rect">
            <a:avLst/>
          </a:prstGeom>
        </p:spPr>
      </p:pic>
      <p:sp>
        <p:nvSpPr>
          <p:cNvPr id="3" name="TextBox 2"/>
          <p:cNvSpPr txBox="1"/>
          <p:nvPr/>
        </p:nvSpPr>
        <p:spPr>
          <a:xfrm>
            <a:off x="1870362" y="4014355"/>
            <a:ext cx="8641773" cy="2677656"/>
          </a:xfrm>
          <a:prstGeom prst="rect">
            <a:avLst/>
          </a:prstGeom>
          <a:noFill/>
        </p:spPr>
        <p:txBody>
          <a:bodyPr wrap="square" rtlCol="0">
            <a:spAutoFit/>
          </a:bodyPr>
          <a:lstStyle/>
          <a:p>
            <a:pPr fontAlgn="base"/>
            <a:r>
              <a:rPr lang="en-US" sz="2400" dirty="0">
                <a:solidFill>
                  <a:schemeClr val="bg1"/>
                </a:solidFill>
              </a:rPr>
              <a:t>“Have you ever looked at one of those 16-foot farm gates? </a:t>
            </a:r>
          </a:p>
          <a:p>
            <a:pPr fontAlgn="base"/>
            <a:endParaRPr lang="en-US" sz="2400" dirty="0">
              <a:solidFill>
                <a:schemeClr val="bg1"/>
              </a:solidFill>
            </a:endParaRPr>
          </a:p>
          <a:p>
            <a:pPr fontAlgn="base"/>
            <a:r>
              <a:rPr lang="en-US" sz="2400" dirty="0">
                <a:solidFill>
                  <a:schemeClr val="bg1"/>
                </a:solidFill>
              </a:rPr>
              <a:t>When it is opened, it swings very wide. The end at the hinges moves ever so slightly, while out at the perimeter the movement is great. </a:t>
            </a:r>
          </a:p>
          <a:p>
            <a:pPr fontAlgn="base"/>
            <a:endParaRPr lang="en-US" sz="2400" dirty="0">
              <a:solidFill>
                <a:schemeClr val="bg1"/>
              </a:solidFill>
            </a:endParaRPr>
          </a:p>
          <a:p>
            <a:pPr fontAlgn="base"/>
            <a:r>
              <a:rPr lang="en-US" sz="2400" dirty="0">
                <a:solidFill>
                  <a:schemeClr val="bg1"/>
                </a:solidFill>
              </a:rPr>
              <a:t>It is the little things upon which life turns that make the big difference in our lives, my dear young friends.”</a:t>
            </a:r>
          </a:p>
        </p:txBody>
      </p:sp>
      <p:pic>
        <p:nvPicPr>
          <p:cNvPr id="6" name="Picture 5">
            <a:extLst>
              <a:ext uri="{FF2B5EF4-FFF2-40B4-BE49-F238E27FC236}">
                <a16:creationId xmlns:a16="http://schemas.microsoft.com/office/drawing/2014/main" id="{5536907C-7901-47E1-8C86-36A4B888A7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4863" y="483610"/>
            <a:ext cx="4967721" cy="3309117"/>
          </a:xfrm>
          <a:prstGeom prst="rect">
            <a:avLst/>
          </a:prstGeom>
        </p:spPr>
      </p:pic>
      <p:sp>
        <p:nvSpPr>
          <p:cNvPr id="8" name="Rectangle 7">
            <a:extLst>
              <a:ext uri="{FF2B5EF4-FFF2-40B4-BE49-F238E27FC236}">
                <a16:creationId xmlns:a16="http://schemas.microsoft.com/office/drawing/2014/main" id="{DC5311F2-61DB-4C6D-BEAF-91128D8CB4DE}"/>
              </a:ext>
            </a:extLst>
          </p:cNvPr>
          <p:cNvSpPr/>
          <p:nvPr/>
        </p:nvSpPr>
        <p:spPr>
          <a:xfrm>
            <a:off x="10095929" y="6403170"/>
            <a:ext cx="1975413" cy="369332"/>
          </a:xfrm>
          <a:prstGeom prst="rect">
            <a:avLst/>
          </a:prstGeom>
        </p:spPr>
        <p:txBody>
          <a:bodyPr wrap="none">
            <a:spAutoFit/>
          </a:bodyPr>
          <a:lstStyle/>
          <a:p>
            <a:pPr fontAlgn="base"/>
            <a:r>
              <a:rPr lang="en-US" dirty="0">
                <a:solidFill>
                  <a:schemeClr val="bg1"/>
                </a:solidFill>
              </a:rPr>
              <a:t>Gordon B. Hinckley</a:t>
            </a:r>
          </a:p>
        </p:txBody>
      </p:sp>
      <p:pic>
        <p:nvPicPr>
          <p:cNvPr id="9" name="Picture 8">
            <a:extLst>
              <a:ext uri="{FF2B5EF4-FFF2-40B4-BE49-F238E27FC236}">
                <a16:creationId xmlns:a16="http://schemas.microsoft.com/office/drawing/2014/main" id="{7974C90E-033E-4A5B-B8D5-D5CBCE08D1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20845" y="117764"/>
            <a:ext cx="1080655" cy="1350819"/>
          </a:xfrm>
          <a:prstGeom prst="rect">
            <a:avLst/>
          </a:prstGeom>
        </p:spPr>
      </p:pic>
    </p:spTree>
    <p:extLst>
      <p:ext uri="{BB962C8B-B14F-4D97-AF65-F5344CB8AC3E}">
        <p14:creationId xmlns:p14="http://schemas.microsoft.com/office/powerpoint/2010/main" val="1643119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4B482F9-F23A-40E8-B778-4D4049E840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9940"/>
          </a:xfrm>
          <a:prstGeom prst="rect">
            <a:avLst/>
          </a:prstGeom>
        </p:spPr>
      </p:pic>
      <p:sp>
        <p:nvSpPr>
          <p:cNvPr id="3" name="TextBox 2"/>
          <p:cNvSpPr txBox="1"/>
          <p:nvPr/>
        </p:nvSpPr>
        <p:spPr>
          <a:xfrm>
            <a:off x="1524000" y="0"/>
            <a:ext cx="9144000" cy="923330"/>
          </a:xfrm>
          <a:prstGeom prst="rect">
            <a:avLst/>
          </a:prstGeom>
          <a:noFill/>
        </p:spPr>
        <p:txBody>
          <a:bodyPr wrap="square" rtlCol="0">
            <a:spAutoFit/>
          </a:bodyPr>
          <a:lstStyle/>
          <a:p>
            <a:pPr algn="ctr"/>
            <a:r>
              <a:rPr lang="en-US" sz="5400" dirty="0">
                <a:solidFill>
                  <a:schemeClr val="bg1"/>
                </a:solidFill>
                <a:latin typeface="Calibri" panose="020F0502020204030204" pitchFamily="34" charset="0"/>
              </a:rPr>
              <a:t>The Big Impact</a:t>
            </a:r>
          </a:p>
        </p:txBody>
      </p:sp>
      <p:sp>
        <p:nvSpPr>
          <p:cNvPr id="6" name="Rectangle 5"/>
          <p:cNvSpPr/>
          <p:nvPr/>
        </p:nvSpPr>
        <p:spPr>
          <a:xfrm>
            <a:off x="8260772" y="1773382"/>
            <a:ext cx="3158836" cy="2585323"/>
          </a:xfrm>
          <a:prstGeom prst="rect">
            <a:avLst/>
          </a:prstGeom>
        </p:spPr>
        <p:txBody>
          <a:bodyPr wrap="square">
            <a:spAutoFit/>
          </a:bodyPr>
          <a:lstStyle/>
          <a:p>
            <a:r>
              <a:rPr lang="en-US" b="1" i="1" dirty="0">
                <a:solidFill>
                  <a:srgbClr val="FFFF00"/>
                </a:solidFill>
              </a:rPr>
              <a:t>“All scripture given by inspiration of god is profitable for doctrine, for reproof, for correction, for instruction in righteousness: that the man of God may be perfect, thoroughly furnished unto all good works.” </a:t>
            </a:r>
          </a:p>
          <a:p>
            <a:r>
              <a:rPr lang="en-US" b="1" i="1" dirty="0">
                <a:solidFill>
                  <a:srgbClr val="FFFF00"/>
                </a:solidFill>
              </a:rPr>
              <a:t>(JST 2 Timothy 316-17)</a:t>
            </a:r>
          </a:p>
        </p:txBody>
      </p:sp>
      <p:sp>
        <p:nvSpPr>
          <p:cNvPr id="7" name="TextBox 6"/>
          <p:cNvSpPr txBox="1"/>
          <p:nvPr/>
        </p:nvSpPr>
        <p:spPr>
          <a:xfrm>
            <a:off x="561110" y="1260764"/>
            <a:ext cx="3740727" cy="3416320"/>
          </a:xfrm>
          <a:prstGeom prst="rect">
            <a:avLst/>
          </a:prstGeom>
          <a:noFill/>
        </p:spPr>
        <p:txBody>
          <a:bodyPr wrap="square" rtlCol="0">
            <a:spAutoFit/>
          </a:bodyPr>
          <a:lstStyle/>
          <a:p>
            <a:r>
              <a:rPr lang="en-US" sz="2400" dirty="0">
                <a:solidFill>
                  <a:schemeClr val="bg1"/>
                </a:solidFill>
              </a:rPr>
              <a:t>Our duty to God</a:t>
            </a:r>
          </a:p>
          <a:p>
            <a:endParaRPr lang="en-US" sz="2400" dirty="0">
              <a:solidFill>
                <a:schemeClr val="bg1"/>
              </a:solidFill>
            </a:endParaRPr>
          </a:p>
          <a:p>
            <a:r>
              <a:rPr lang="en-US" sz="2400" dirty="0">
                <a:solidFill>
                  <a:schemeClr val="bg1"/>
                </a:solidFill>
              </a:rPr>
              <a:t>The obligation of doing good</a:t>
            </a:r>
          </a:p>
          <a:p>
            <a:endParaRPr lang="en-US" sz="2400" dirty="0">
              <a:solidFill>
                <a:schemeClr val="bg1"/>
              </a:solidFill>
            </a:endParaRPr>
          </a:p>
          <a:p>
            <a:r>
              <a:rPr lang="en-US" sz="2400" dirty="0">
                <a:solidFill>
                  <a:schemeClr val="bg1"/>
                </a:solidFill>
              </a:rPr>
              <a:t>Remembering our covenants </a:t>
            </a:r>
          </a:p>
          <a:p>
            <a:endParaRPr lang="en-US" sz="2400" dirty="0">
              <a:solidFill>
                <a:schemeClr val="bg1"/>
              </a:solidFill>
            </a:endParaRPr>
          </a:p>
          <a:p>
            <a:r>
              <a:rPr lang="en-US" sz="2400" dirty="0">
                <a:solidFill>
                  <a:schemeClr val="bg1"/>
                </a:solidFill>
              </a:rPr>
              <a:t>Holding true to our standards</a:t>
            </a:r>
          </a:p>
        </p:txBody>
      </p:sp>
      <p:sp>
        <p:nvSpPr>
          <p:cNvPr id="13" name="TextBox 12"/>
          <p:cNvSpPr txBox="1"/>
          <p:nvPr/>
        </p:nvSpPr>
        <p:spPr>
          <a:xfrm>
            <a:off x="613063" y="6550223"/>
            <a:ext cx="1066800" cy="307777"/>
          </a:xfrm>
          <a:prstGeom prst="rect">
            <a:avLst/>
          </a:prstGeom>
          <a:noFill/>
        </p:spPr>
        <p:txBody>
          <a:bodyPr wrap="square" rtlCol="0">
            <a:spAutoFit/>
          </a:bodyPr>
          <a:lstStyle/>
          <a:p>
            <a:r>
              <a:rPr lang="en-US" sz="1400" dirty="0">
                <a:solidFill>
                  <a:schemeClr val="bg1"/>
                </a:solidFill>
              </a:rPr>
              <a:t>Alma 37:8-9</a:t>
            </a:r>
          </a:p>
        </p:txBody>
      </p:sp>
      <p:sp>
        <p:nvSpPr>
          <p:cNvPr id="9" name="TextBox 8"/>
          <p:cNvSpPr txBox="1"/>
          <p:nvPr/>
        </p:nvSpPr>
        <p:spPr>
          <a:xfrm>
            <a:off x="3474027" y="5022272"/>
            <a:ext cx="7114309" cy="1415772"/>
          </a:xfrm>
          <a:prstGeom prst="rect">
            <a:avLst/>
          </a:prstGeom>
          <a:noFill/>
        </p:spPr>
        <p:txBody>
          <a:bodyPr wrap="square" rtlCol="0">
            <a:spAutoFit/>
          </a:bodyPr>
          <a:lstStyle/>
          <a:p>
            <a:r>
              <a:rPr lang="en-US" sz="2400" dirty="0">
                <a:solidFill>
                  <a:schemeClr val="bg1"/>
                </a:solidFill>
              </a:rPr>
              <a:t>“Ammon and his brethren taught from the scriptures. They bore witness of the truth and sustained their testimonies through the power of holy writ.”</a:t>
            </a:r>
          </a:p>
          <a:p>
            <a:r>
              <a:rPr lang="en-US" sz="1400" dirty="0">
                <a:solidFill>
                  <a:schemeClr val="bg1"/>
                </a:solidFill>
              </a:rPr>
              <a:t>JFM and RLM</a:t>
            </a:r>
          </a:p>
        </p:txBody>
      </p:sp>
      <p:pic>
        <p:nvPicPr>
          <p:cNvPr id="5" name="Picture 4">
            <a:extLst>
              <a:ext uri="{FF2B5EF4-FFF2-40B4-BE49-F238E27FC236}">
                <a16:creationId xmlns:a16="http://schemas.microsoft.com/office/drawing/2014/main" id="{EDDE9457-A3B8-4F1B-9D30-CCC128EA48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59408" y="1482867"/>
            <a:ext cx="3714750" cy="2790825"/>
          </a:xfrm>
          <a:prstGeom prst="rect">
            <a:avLst/>
          </a:prstGeom>
        </p:spPr>
      </p:pic>
      <p:sp>
        <p:nvSpPr>
          <p:cNvPr id="8" name="Rectangle 7">
            <a:extLst>
              <a:ext uri="{FF2B5EF4-FFF2-40B4-BE49-F238E27FC236}">
                <a16:creationId xmlns:a16="http://schemas.microsoft.com/office/drawing/2014/main" id="{F2F27258-B447-46F0-B4D8-239D79729785}"/>
              </a:ext>
            </a:extLst>
          </p:cNvPr>
          <p:cNvSpPr/>
          <p:nvPr/>
        </p:nvSpPr>
        <p:spPr>
          <a:xfrm>
            <a:off x="3286737" y="708952"/>
            <a:ext cx="5618526" cy="369332"/>
          </a:xfrm>
          <a:prstGeom prst="rect">
            <a:avLst/>
          </a:prstGeom>
        </p:spPr>
        <p:txBody>
          <a:bodyPr wrap="none">
            <a:spAutoFit/>
          </a:bodyPr>
          <a:lstStyle/>
          <a:p>
            <a:r>
              <a:rPr lang="en-US" dirty="0">
                <a:solidFill>
                  <a:schemeClr val="bg1"/>
                </a:solidFill>
              </a:rPr>
              <a:t>Enlarging your memory—scripture reading reminds us of: </a:t>
            </a:r>
          </a:p>
        </p:txBody>
      </p:sp>
    </p:spTree>
    <p:extLst>
      <p:ext uri="{BB962C8B-B14F-4D97-AF65-F5344CB8AC3E}">
        <p14:creationId xmlns:p14="http://schemas.microsoft.com/office/powerpoint/2010/main" val="325755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FCF2457-8647-46DF-AD8E-BB2D1B2912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9940"/>
          </a:xfrm>
          <a:prstGeom prst="rect">
            <a:avLst/>
          </a:prstGeom>
        </p:spPr>
      </p:pic>
      <p:sp>
        <p:nvSpPr>
          <p:cNvPr id="3" name="TextBox 2"/>
          <p:cNvSpPr txBox="1"/>
          <p:nvPr/>
        </p:nvSpPr>
        <p:spPr>
          <a:xfrm>
            <a:off x="1524000" y="0"/>
            <a:ext cx="9144000" cy="923330"/>
          </a:xfrm>
          <a:prstGeom prst="rect">
            <a:avLst/>
          </a:prstGeom>
          <a:noFill/>
        </p:spPr>
        <p:txBody>
          <a:bodyPr wrap="square" rtlCol="0">
            <a:spAutoFit/>
          </a:bodyPr>
          <a:lstStyle/>
          <a:p>
            <a:pPr algn="ctr"/>
            <a:r>
              <a:rPr lang="en-US" sz="5400" dirty="0">
                <a:solidFill>
                  <a:schemeClr val="bg1"/>
                </a:solidFill>
                <a:latin typeface="Calibri" panose="020F0502020204030204" pitchFamily="34" charset="0"/>
              </a:rPr>
              <a:t>The Mysteries</a:t>
            </a:r>
          </a:p>
        </p:txBody>
      </p:sp>
      <p:sp>
        <p:nvSpPr>
          <p:cNvPr id="6" name="Rectangle 5"/>
          <p:cNvSpPr/>
          <p:nvPr/>
        </p:nvSpPr>
        <p:spPr>
          <a:xfrm>
            <a:off x="5382491" y="3550228"/>
            <a:ext cx="6276109" cy="1015663"/>
          </a:xfrm>
          <a:prstGeom prst="rect">
            <a:avLst/>
          </a:prstGeom>
        </p:spPr>
        <p:txBody>
          <a:bodyPr wrap="square">
            <a:spAutoFit/>
          </a:bodyPr>
          <a:lstStyle/>
          <a:p>
            <a:pPr algn="ctr"/>
            <a:r>
              <a:rPr lang="en-US" sz="2000" dirty="0">
                <a:solidFill>
                  <a:schemeClr val="bg1"/>
                </a:solidFill>
              </a:rPr>
              <a:t>Council in His wisdom—Heavenly Father knows what is to come and what is best for us in order to bring about His eternal purposes.</a:t>
            </a:r>
          </a:p>
        </p:txBody>
      </p:sp>
      <p:sp>
        <p:nvSpPr>
          <p:cNvPr id="7" name="TextBox 6"/>
          <p:cNvSpPr txBox="1"/>
          <p:nvPr/>
        </p:nvSpPr>
        <p:spPr>
          <a:xfrm>
            <a:off x="696191" y="1146465"/>
            <a:ext cx="4648200" cy="2246769"/>
          </a:xfrm>
          <a:prstGeom prst="rect">
            <a:avLst/>
          </a:prstGeom>
          <a:noFill/>
        </p:spPr>
        <p:txBody>
          <a:bodyPr wrap="square" rtlCol="0">
            <a:spAutoFit/>
          </a:bodyPr>
          <a:lstStyle/>
          <a:p>
            <a:r>
              <a:rPr lang="en-US" sz="2400" dirty="0">
                <a:solidFill>
                  <a:schemeClr val="bg1"/>
                </a:solidFill>
              </a:rPr>
              <a:t>“Alma has not been granted a specific vision of the future so as to tell the impact of the brass plates, the scriptures, on generation upon generation of his people” </a:t>
            </a:r>
          </a:p>
          <a:p>
            <a:r>
              <a:rPr lang="en-US" sz="2000" dirty="0">
                <a:solidFill>
                  <a:schemeClr val="bg1"/>
                </a:solidFill>
              </a:rPr>
              <a:t>JFM and RLM</a:t>
            </a:r>
          </a:p>
        </p:txBody>
      </p:sp>
      <p:sp>
        <p:nvSpPr>
          <p:cNvPr id="13" name="TextBox 12"/>
          <p:cNvSpPr txBox="1"/>
          <p:nvPr/>
        </p:nvSpPr>
        <p:spPr>
          <a:xfrm>
            <a:off x="623454" y="6550223"/>
            <a:ext cx="1752600" cy="307777"/>
          </a:xfrm>
          <a:prstGeom prst="rect">
            <a:avLst/>
          </a:prstGeom>
          <a:noFill/>
        </p:spPr>
        <p:txBody>
          <a:bodyPr wrap="square" rtlCol="0">
            <a:spAutoFit/>
          </a:bodyPr>
          <a:lstStyle/>
          <a:p>
            <a:r>
              <a:rPr lang="en-US" sz="1400" dirty="0">
                <a:solidFill>
                  <a:schemeClr val="bg1"/>
                </a:solidFill>
              </a:rPr>
              <a:t>Alma 37:10-12</a:t>
            </a:r>
          </a:p>
        </p:txBody>
      </p:sp>
      <p:sp>
        <p:nvSpPr>
          <p:cNvPr id="9" name="TextBox 8"/>
          <p:cNvSpPr txBox="1"/>
          <p:nvPr/>
        </p:nvSpPr>
        <p:spPr>
          <a:xfrm>
            <a:off x="2479963" y="4897583"/>
            <a:ext cx="8295409" cy="1754326"/>
          </a:xfrm>
          <a:prstGeom prst="rect">
            <a:avLst/>
          </a:prstGeom>
          <a:noFill/>
        </p:spPr>
        <p:txBody>
          <a:bodyPr wrap="square" rtlCol="0">
            <a:spAutoFit/>
          </a:bodyPr>
          <a:lstStyle/>
          <a:p>
            <a:pPr fontAlgn="base"/>
            <a:r>
              <a:rPr lang="en-US" dirty="0">
                <a:solidFill>
                  <a:schemeClr val="bg1"/>
                </a:solidFill>
              </a:rPr>
              <a:t>“The works, and the designs, and the purposes of God cannot be</a:t>
            </a:r>
            <a:r>
              <a:rPr lang="en-US" baseline="30000" dirty="0">
                <a:solidFill>
                  <a:schemeClr val="bg1"/>
                </a:solidFill>
              </a:rPr>
              <a:t> </a:t>
            </a:r>
            <a:r>
              <a:rPr lang="en-US" dirty="0">
                <a:solidFill>
                  <a:schemeClr val="bg1"/>
                </a:solidFill>
              </a:rPr>
              <a:t>frustrated, neither can they come to naught.</a:t>
            </a:r>
          </a:p>
          <a:p>
            <a:pPr fontAlgn="base"/>
            <a:r>
              <a:rPr lang="en-US" dirty="0">
                <a:solidFill>
                  <a:schemeClr val="bg1"/>
                </a:solidFill>
              </a:rPr>
              <a:t>For God doth not walk in crooked paths, neither doth he turn to the right hand nor to the left, neither doth he vary from that which he hath said, therefore his paths are straight, and his course is one eternal round.”</a:t>
            </a:r>
          </a:p>
          <a:p>
            <a:pPr fontAlgn="base"/>
            <a:r>
              <a:rPr lang="en-US" dirty="0">
                <a:solidFill>
                  <a:schemeClr val="bg1"/>
                </a:solidFill>
              </a:rPr>
              <a:t>D&amp;C 3:1-2</a:t>
            </a:r>
          </a:p>
        </p:txBody>
      </p:sp>
      <p:pic>
        <p:nvPicPr>
          <p:cNvPr id="11" name="Picture 10" descr="20140202_110854.jpeg"/>
          <p:cNvPicPr>
            <a:picLocks noChangeAspect="1"/>
          </p:cNvPicPr>
          <p:nvPr/>
        </p:nvPicPr>
        <p:blipFill>
          <a:blip r:embed="rId3" cstate="print"/>
          <a:srcRect r="1961" b="18301"/>
          <a:stretch>
            <a:fillRect/>
          </a:stretch>
        </p:blipFill>
        <p:spPr>
          <a:xfrm>
            <a:off x="6324600" y="1066799"/>
            <a:ext cx="4516582" cy="2258291"/>
          </a:xfrm>
          <a:prstGeom prst="rect">
            <a:avLst/>
          </a:prstGeom>
        </p:spPr>
      </p:pic>
    </p:spTree>
    <p:extLst>
      <p:ext uri="{BB962C8B-B14F-4D97-AF65-F5344CB8AC3E}">
        <p14:creationId xmlns:p14="http://schemas.microsoft.com/office/powerpoint/2010/main" val="358095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00DADB2-DA28-4941-A705-86D71223BD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9940"/>
          </a:xfrm>
          <a:prstGeom prst="rect">
            <a:avLst/>
          </a:prstGeom>
        </p:spPr>
      </p:pic>
      <p:sp>
        <p:nvSpPr>
          <p:cNvPr id="3" name="TextBox 2"/>
          <p:cNvSpPr txBox="1"/>
          <p:nvPr/>
        </p:nvSpPr>
        <p:spPr>
          <a:xfrm>
            <a:off x="1524000" y="0"/>
            <a:ext cx="9144000" cy="923330"/>
          </a:xfrm>
          <a:prstGeom prst="rect">
            <a:avLst/>
          </a:prstGeom>
          <a:noFill/>
        </p:spPr>
        <p:txBody>
          <a:bodyPr wrap="square" rtlCol="0">
            <a:spAutoFit/>
          </a:bodyPr>
          <a:lstStyle/>
          <a:p>
            <a:pPr algn="ctr"/>
            <a:r>
              <a:rPr lang="en-US" sz="5400" dirty="0">
                <a:solidFill>
                  <a:schemeClr val="bg1"/>
                </a:solidFill>
                <a:latin typeface="Calibri" panose="020F0502020204030204" pitchFamily="34" charset="0"/>
              </a:rPr>
              <a:t>Strict Obedience</a:t>
            </a:r>
          </a:p>
        </p:txBody>
      </p:sp>
      <p:sp>
        <p:nvSpPr>
          <p:cNvPr id="6" name="Rectangle 5"/>
          <p:cNvSpPr/>
          <p:nvPr/>
        </p:nvSpPr>
        <p:spPr>
          <a:xfrm>
            <a:off x="6255328" y="4575465"/>
            <a:ext cx="4752109" cy="954107"/>
          </a:xfrm>
          <a:prstGeom prst="rect">
            <a:avLst/>
          </a:prstGeom>
        </p:spPr>
        <p:txBody>
          <a:bodyPr wrap="square">
            <a:spAutoFit/>
          </a:bodyPr>
          <a:lstStyle/>
          <a:p>
            <a:r>
              <a:rPr lang="en-US" sz="2800" dirty="0">
                <a:solidFill>
                  <a:srgbClr val="FFFF00"/>
                </a:solidFill>
              </a:rPr>
              <a:t>Satan’s sift---The spirit will no longer be with Helaman</a:t>
            </a:r>
          </a:p>
        </p:txBody>
      </p:sp>
      <p:sp>
        <p:nvSpPr>
          <p:cNvPr id="7" name="TextBox 6"/>
          <p:cNvSpPr txBox="1"/>
          <p:nvPr/>
        </p:nvSpPr>
        <p:spPr>
          <a:xfrm>
            <a:off x="862446" y="1115292"/>
            <a:ext cx="4648200" cy="4893647"/>
          </a:xfrm>
          <a:prstGeom prst="rect">
            <a:avLst/>
          </a:prstGeom>
          <a:noFill/>
        </p:spPr>
        <p:txBody>
          <a:bodyPr wrap="square" rtlCol="0">
            <a:spAutoFit/>
          </a:bodyPr>
          <a:lstStyle/>
          <a:p>
            <a:r>
              <a:rPr lang="en-US" sz="2400" dirty="0">
                <a:solidFill>
                  <a:schemeClr val="bg1"/>
                </a:solidFill>
              </a:rPr>
              <a:t>Alma entrusts the scriptures to Helaman</a:t>
            </a:r>
          </a:p>
          <a:p>
            <a:endParaRPr lang="en-US" sz="2400" dirty="0">
              <a:solidFill>
                <a:schemeClr val="bg1"/>
              </a:solidFill>
            </a:endParaRPr>
          </a:p>
          <a:p>
            <a:r>
              <a:rPr lang="en-US" sz="2400" dirty="0">
                <a:solidFill>
                  <a:schemeClr val="bg1"/>
                </a:solidFill>
              </a:rPr>
              <a:t>He is to remember that God has entrusted him also with the scriptures</a:t>
            </a:r>
          </a:p>
          <a:p>
            <a:endParaRPr lang="en-US" sz="2400" dirty="0">
              <a:solidFill>
                <a:schemeClr val="bg1"/>
              </a:solidFill>
            </a:endParaRPr>
          </a:p>
          <a:p>
            <a:r>
              <a:rPr lang="en-US" sz="2400" dirty="0">
                <a:solidFill>
                  <a:schemeClr val="bg1"/>
                </a:solidFill>
              </a:rPr>
              <a:t>He is to remember to keep a strict obedience to the commandments</a:t>
            </a:r>
          </a:p>
          <a:p>
            <a:endParaRPr lang="en-US" sz="2400" dirty="0">
              <a:solidFill>
                <a:schemeClr val="bg1"/>
              </a:solidFill>
            </a:endParaRPr>
          </a:p>
          <a:p>
            <a:r>
              <a:rPr lang="en-US" sz="2400" dirty="0">
                <a:solidFill>
                  <a:schemeClr val="bg1"/>
                </a:solidFill>
              </a:rPr>
              <a:t>If he breaks the commandments the sacred records will be taken away</a:t>
            </a:r>
            <a:endParaRPr lang="en-US" sz="2000" dirty="0">
              <a:solidFill>
                <a:schemeClr val="bg1"/>
              </a:solidFill>
            </a:endParaRPr>
          </a:p>
        </p:txBody>
      </p:sp>
      <p:sp>
        <p:nvSpPr>
          <p:cNvPr id="13" name="TextBox 12"/>
          <p:cNvSpPr txBox="1"/>
          <p:nvPr/>
        </p:nvSpPr>
        <p:spPr>
          <a:xfrm>
            <a:off x="550719" y="6550223"/>
            <a:ext cx="1752600" cy="307777"/>
          </a:xfrm>
          <a:prstGeom prst="rect">
            <a:avLst/>
          </a:prstGeom>
          <a:noFill/>
        </p:spPr>
        <p:txBody>
          <a:bodyPr wrap="square" rtlCol="0">
            <a:spAutoFit/>
          </a:bodyPr>
          <a:lstStyle/>
          <a:p>
            <a:r>
              <a:rPr lang="en-US" sz="1400" dirty="0">
                <a:solidFill>
                  <a:schemeClr val="bg1"/>
                </a:solidFill>
              </a:rPr>
              <a:t>Alma 37:13-15</a:t>
            </a:r>
          </a:p>
        </p:txBody>
      </p:sp>
      <p:pic>
        <p:nvPicPr>
          <p:cNvPr id="12" name="Picture 11">
            <a:extLst>
              <a:ext uri="{FF2B5EF4-FFF2-40B4-BE49-F238E27FC236}">
                <a16:creationId xmlns:a16="http://schemas.microsoft.com/office/drawing/2014/main" id="{7B9A70DD-AA5C-445F-BDF8-09036B57CD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81356" y="1094509"/>
            <a:ext cx="3276166" cy="3138334"/>
          </a:xfrm>
          <a:prstGeom prst="rect">
            <a:avLst/>
          </a:prstGeom>
        </p:spPr>
      </p:pic>
    </p:spTree>
    <p:extLst>
      <p:ext uri="{BB962C8B-B14F-4D97-AF65-F5344CB8AC3E}">
        <p14:creationId xmlns:p14="http://schemas.microsoft.com/office/powerpoint/2010/main" val="1644130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5460D2A-DFF8-4B20-A337-5489E6611B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9940"/>
          </a:xfrm>
          <a:prstGeom prst="rect">
            <a:avLst/>
          </a:prstGeom>
        </p:spPr>
      </p:pic>
      <p:sp>
        <p:nvSpPr>
          <p:cNvPr id="3" name="TextBox 2"/>
          <p:cNvSpPr txBox="1"/>
          <p:nvPr/>
        </p:nvSpPr>
        <p:spPr>
          <a:xfrm>
            <a:off x="1524000" y="0"/>
            <a:ext cx="9144000" cy="923330"/>
          </a:xfrm>
          <a:prstGeom prst="rect">
            <a:avLst/>
          </a:prstGeom>
          <a:noFill/>
        </p:spPr>
        <p:txBody>
          <a:bodyPr wrap="square" rtlCol="0">
            <a:spAutoFit/>
          </a:bodyPr>
          <a:lstStyle/>
          <a:p>
            <a:pPr algn="ctr"/>
            <a:r>
              <a:rPr lang="en-US" sz="5400" dirty="0">
                <a:solidFill>
                  <a:schemeClr val="bg1"/>
                </a:solidFill>
                <a:latin typeface="Calibri" panose="020F0502020204030204" pitchFamily="34" charset="0"/>
              </a:rPr>
              <a:t>Must Appeal All Things</a:t>
            </a:r>
          </a:p>
        </p:txBody>
      </p:sp>
      <p:sp>
        <p:nvSpPr>
          <p:cNvPr id="7" name="TextBox 6"/>
          <p:cNvSpPr txBox="1"/>
          <p:nvPr/>
        </p:nvSpPr>
        <p:spPr>
          <a:xfrm>
            <a:off x="1981200" y="1524000"/>
            <a:ext cx="4648200" cy="2523768"/>
          </a:xfrm>
          <a:prstGeom prst="rect">
            <a:avLst/>
          </a:prstGeom>
          <a:noFill/>
        </p:spPr>
        <p:txBody>
          <a:bodyPr wrap="square" rtlCol="0">
            <a:spAutoFit/>
          </a:bodyPr>
          <a:lstStyle/>
          <a:p>
            <a:r>
              <a:rPr lang="en-US" sz="2400" dirty="0">
                <a:solidFill>
                  <a:schemeClr val="bg1"/>
                </a:solidFill>
              </a:rPr>
              <a:t>“The power of fervent prayer—if he will petition the heavens for direction and deliverance from evil, there is no power—whether men or demons—that can remove them from his hands. God has all power.”</a:t>
            </a:r>
          </a:p>
          <a:p>
            <a:r>
              <a:rPr lang="en-US" sz="1400" dirty="0">
                <a:solidFill>
                  <a:schemeClr val="bg1"/>
                </a:solidFill>
              </a:rPr>
              <a:t>JFM and RLM</a:t>
            </a:r>
          </a:p>
        </p:txBody>
      </p:sp>
      <p:sp>
        <p:nvSpPr>
          <p:cNvPr id="13" name="TextBox 12"/>
          <p:cNvSpPr txBox="1"/>
          <p:nvPr/>
        </p:nvSpPr>
        <p:spPr>
          <a:xfrm>
            <a:off x="644237" y="6550223"/>
            <a:ext cx="1752600" cy="307777"/>
          </a:xfrm>
          <a:prstGeom prst="rect">
            <a:avLst/>
          </a:prstGeom>
          <a:noFill/>
        </p:spPr>
        <p:txBody>
          <a:bodyPr wrap="square" rtlCol="0">
            <a:spAutoFit/>
          </a:bodyPr>
          <a:lstStyle/>
          <a:p>
            <a:r>
              <a:rPr lang="en-US" sz="1400" dirty="0">
                <a:solidFill>
                  <a:schemeClr val="bg1"/>
                </a:solidFill>
              </a:rPr>
              <a:t>Alma 37:16</a:t>
            </a:r>
          </a:p>
        </p:txBody>
      </p:sp>
      <p:sp>
        <p:nvSpPr>
          <p:cNvPr id="9" name="Rectangle 8"/>
          <p:cNvSpPr/>
          <p:nvPr/>
        </p:nvSpPr>
        <p:spPr>
          <a:xfrm>
            <a:off x="5105400" y="4572001"/>
            <a:ext cx="4572000" cy="2246769"/>
          </a:xfrm>
          <a:prstGeom prst="rect">
            <a:avLst/>
          </a:prstGeom>
        </p:spPr>
        <p:txBody>
          <a:bodyPr>
            <a:spAutoFit/>
          </a:bodyPr>
          <a:lstStyle/>
          <a:p>
            <a:r>
              <a:rPr lang="en-US" sz="2000" dirty="0">
                <a:solidFill>
                  <a:schemeClr val="bg1"/>
                </a:solidFill>
              </a:rPr>
              <a:t>“We learn to pray by praying. One can devote countless hours to examining the experiences of others, but nothing penetrates the human heart as does a personal, fervent prayer and its heaven-sent response.”</a:t>
            </a:r>
          </a:p>
          <a:p>
            <a:r>
              <a:rPr lang="en-US" sz="2000" dirty="0">
                <a:solidFill>
                  <a:schemeClr val="bg1"/>
                </a:solidFill>
              </a:rPr>
              <a:t>Thomas S. Monson</a:t>
            </a:r>
          </a:p>
        </p:txBody>
      </p:sp>
      <p:pic>
        <p:nvPicPr>
          <p:cNvPr id="45058" name="Picture 2" descr="https://www.lds.org/bc/content/shared/content/images/leaders/thomas-s-monson-large.jpg"/>
          <p:cNvPicPr>
            <a:picLocks noChangeAspect="1" noChangeArrowheads="1"/>
          </p:cNvPicPr>
          <p:nvPr/>
        </p:nvPicPr>
        <p:blipFill>
          <a:blip r:embed="rId3" cstate="print"/>
          <a:srcRect/>
          <a:stretch>
            <a:fillRect/>
          </a:stretch>
        </p:blipFill>
        <p:spPr bwMode="auto">
          <a:xfrm>
            <a:off x="3352801" y="4876800"/>
            <a:ext cx="1400175" cy="1746286"/>
          </a:xfrm>
          <a:prstGeom prst="rect">
            <a:avLst/>
          </a:prstGeom>
          <a:noFill/>
        </p:spPr>
      </p:pic>
      <p:pic>
        <p:nvPicPr>
          <p:cNvPr id="5" name="Picture 4">
            <a:extLst>
              <a:ext uri="{FF2B5EF4-FFF2-40B4-BE49-F238E27FC236}">
                <a16:creationId xmlns:a16="http://schemas.microsoft.com/office/drawing/2014/main" id="{22B9714B-CBB4-4FAD-B317-FDA0910E6A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11004" y="1048616"/>
            <a:ext cx="2606660" cy="3253220"/>
          </a:xfrm>
          <a:prstGeom prst="rect">
            <a:avLst/>
          </a:prstGeom>
        </p:spPr>
      </p:pic>
    </p:spTree>
    <p:extLst>
      <p:ext uri="{BB962C8B-B14F-4D97-AF65-F5344CB8AC3E}">
        <p14:creationId xmlns:p14="http://schemas.microsoft.com/office/powerpoint/2010/main" val="3587229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45058"/>
                                        </p:tgtEl>
                                        <p:attrNameLst>
                                          <p:attrName>style.visibility</p:attrName>
                                        </p:attrNameLst>
                                      </p:cBhvr>
                                      <p:to>
                                        <p:strVal val="visible"/>
                                      </p:to>
                                    </p:set>
                                    <p:animEffect transition="in" filter="fade">
                                      <p:cBhvr>
                                        <p:cTn id="9" dur="2000"/>
                                        <p:tgtEl>
                                          <p:spTgt spid="450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 name="Picture 64">
            <a:extLst>
              <a:ext uri="{FF2B5EF4-FFF2-40B4-BE49-F238E27FC236}">
                <a16:creationId xmlns:a16="http://schemas.microsoft.com/office/drawing/2014/main" id="{F5437F80-7F02-45E6-AFFF-19036B3B0B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9940"/>
          </a:xfrm>
          <a:prstGeom prst="rect">
            <a:avLst/>
          </a:prstGeom>
        </p:spPr>
      </p:pic>
      <p:sp>
        <p:nvSpPr>
          <p:cNvPr id="3" name="TextBox 2"/>
          <p:cNvSpPr txBox="1"/>
          <p:nvPr/>
        </p:nvSpPr>
        <p:spPr>
          <a:xfrm>
            <a:off x="1524000" y="0"/>
            <a:ext cx="9144000" cy="923330"/>
          </a:xfrm>
          <a:prstGeom prst="rect">
            <a:avLst/>
          </a:prstGeom>
          <a:noFill/>
        </p:spPr>
        <p:txBody>
          <a:bodyPr wrap="square" rtlCol="0">
            <a:spAutoFit/>
          </a:bodyPr>
          <a:lstStyle/>
          <a:p>
            <a:pPr algn="ctr"/>
            <a:r>
              <a:rPr lang="en-US" sz="5400" dirty="0">
                <a:solidFill>
                  <a:schemeClr val="bg1"/>
                </a:solidFill>
                <a:latin typeface="Calibri" panose="020F0502020204030204" pitchFamily="34" charset="0"/>
              </a:rPr>
              <a:t>Lessons of the </a:t>
            </a:r>
            <a:r>
              <a:rPr lang="en-US" sz="5400" dirty="0" err="1">
                <a:solidFill>
                  <a:schemeClr val="bg1"/>
                </a:solidFill>
                <a:latin typeface="Calibri" panose="020F0502020204030204" pitchFamily="34" charset="0"/>
              </a:rPr>
              <a:t>Jaradites</a:t>
            </a:r>
            <a:endParaRPr lang="en-US" sz="5400" dirty="0">
              <a:solidFill>
                <a:schemeClr val="bg1"/>
              </a:solidFill>
              <a:latin typeface="Calibri" panose="020F0502020204030204" pitchFamily="34" charset="0"/>
            </a:endParaRPr>
          </a:p>
        </p:txBody>
      </p:sp>
      <p:sp>
        <p:nvSpPr>
          <p:cNvPr id="7" name="TextBox 6"/>
          <p:cNvSpPr txBox="1"/>
          <p:nvPr/>
        </p:nvSpPr>
        <p:spPr>
          <a:xfrm>
            <a:off x="1080655" y="1524000"/>
            <a:ext cx="5548745" cy="1785104"/>
          </a:xfrm>
          <a:prstGeom prst="rect">
            <a:avLst/>
          </a:prstGeom>
          <a:noFill/>
        </p:spPr>
        <p:txBody>
          <a:bodyPr wrap="square" rtlCol="0">
            <a:spAutoFit/>
          </a:bodyPr>
          <a:lstStyle/>
          <a:p>
            <a:r>
              <a:rPr lang="en-US" sz="2400" dirty="0">
                <a:solidFill>
                  <a:schemeClr val="bg1"/>
                </a:solidFill>
              </a:rPr>
              <a:t>Alma teaches Helaman about the 24 plates from the </a:t>
            </a:r>
            <a:r>
              <a:rPr lang="en-US" sz="2400" dirty="0" err="1">
                <a:solidFill>
                  <a:schemeClr val="bg1"/>
                </a:solidFill>
              </a:rPr>
              <a:t>Jaradite</a:t>
            </a:r>
            <a:r>
              <a:rPr lang="en-US" sz="2400" dirty="0">
                <a:solidFill>
                  <a:schemeClr val="bg1"/>
                </a:solidFill>
              </a:rPr>
              <a:t> records from the land of Desolation…discovered by the people of Limhi who were searching for Zarahemla.</a:t>
            </a:r>
          </a:p>
          <a:p>
            <a:endParaRPr lang="en-US" sz="1400" dirty="0">
              <a:solidFill>
                <a:schemeClr val="bg1"/>
              </a:solidFill>
            </a:endParaRPr>
          </a:p>
        </p:txBody>
      </p:sp>
      <p:sp>
        <p:nvSpPr>
          <p:cNvPr id="13" name="TextBox 12"/>
          <p:cNvSpPr txBox="1"/>
          <p:nvPr/>
        </p:nvSpPr>
        <p:spPr>
          <a:xfrm>
            <a:off x="592282" y="6425047"/>
            <a:ext cx="1752600" cy="307777"/>
          </a:xfrm>
          <a:prstGeom prst="rect">
            <a:avLst/>
          </a:prstGeom>
          <a:noFill/>
        </p:spPr>
        <p:txBody>
          <a:bodyPr wrap="square" rtlCol="0">
            <a:spAutoFit/>
          </a:bodyPr>
          <a:lstStyle/>
          <a:p>
            <a:r>
              <a:rPr lang="en-US" sz="1400" dirty="0">
                <a:solidFill>
                  <a:schemeClr val="bg1"/>
                </a:solidFill>
              </a:rPr>
              <a:t>Alma 37:21</a:t>
            </a:r>
          </a:p>
        </p:txBody>
      </p:sp>
      <p:sp>
        <p:nvSpPr>
          <p:cNvPr id="9" name="Rectangle 8"/>
          <p:cNvSpPr/>
          <p:nvPr/>
        </p:nvSpPr>
        <p:spPr>
          <a:xfrm>
            <a:off x="5257800" y="4239491"/>
            <a:ext cx="4572000" cy="1938992"/>
          </a:xfrm>
          <a:prstGeom prst="rect">
            <a:avLst/>
          </a:prstGeom>
        </p:spPr>
        <p:txBody>
          <a:bodyPr>
            <a:spAutoFit/>
          </a:bodyPr>
          <a:lstStyle/>
          <a:p>
            <a:r>
              <a:rPr lang="en-US" sz="2000" dirty="0">
                <a:solidFill>
                  <a:schemeClr val="bg1"/>
                </a:solidFill>
              </a:rPr>
              <a:t>There were certain things Alma wanted to expose of this group and some he did not want to be made known.</a:t>
            </a:r>
          </a:p>
          <a:p>
            <a:endParaRPr lang="en-US" sz="2000" dirty="0">
              <a:solidFill>
                <a:schemeClr val="bg1"/>
              </a:solidFill>
            </a:endParaRPr>
          </a:p>
          <a:p>
            <a:r>
              <a:rPr lang="en-US" sz="2000" dirty="0">
                <a:solidFill>
                  <a:schemeClr val="bg1"/>
                </a:solidFill>
              </a:rPr>
              <a:t>The things he didn’t want to be made know were the secret combinations.</a:t>
            </a:r>
          </a:p>
        </p:txBody>
      </p:sp>
      <p:grpSp>
        <p:nvGrpSpPr>
          <p:cNvPr id="47" name="Group 46"/>
          <p:cNvGrpSpPr/>
          <p:nvPr/>
        </p:nvGrpSpPr>
        <p:grpSpPr>
          <a:xfrm>
            <a:off x="7620000" y="1219200"/>
            <a:ext cx="1143000" cy="2286000"/>
            <a:chOff x="6096000" y="1219200"/>
            <a:chExt cx="1143000" cy="2286000"/>
          </a:xfrm>
        </p:grpSpPr>
        <p:grpSp>
          <p:nvGrpSpPr>
            <p:cNvPr id="10" name="Group 9"/>
            <p:cNvGrpSpPr/>
            <p:nvPr/>
          </p:nvGrpSpPr>
          <p:grpSpPr>
            <a:xfrm>
              <a:off x="6096000" y="1219200"/>
              <a:ext cx="1143000" cy="2133600"/>
              <a:chOff x="3048000" y="304800"/>
              <a:chExt cx="2667000" cy="5727879"/>
            </a:xfrm>
            <a:solidFill>
              <a:schemeClr val="bg1">
                <a:lumMod val="75000"/>
              </a:schemeClr>
            </a:solidFill>
          </p:grpSpPr>
          <p:sp>
            <p:nvSpPr>
              <p:cNvPr id="11" name="Cloud 10"/>
              <p:cNvSpPr/>
              <p:nvPr/>
            </p:nvSpPr>
            <p:spPr>
              <a:xfrm rot="1518698" flipH="1">
                <a:off x="3367041" y="642725"/>
                <a:ext cx="892274" cy="1932906"/>
              </a:xfrm>
              <a:prstGeom prst="clou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loud 11"/>
              <p:cNvSpPr/>
              <p:nvPr/>
            </p:nvSpPr>
            <p:spPr>
              <a:xfrm rot="20659987">
                <a:off x="4743825" y="538534"/>
                <a:ext cx="791319" cy="1886359"/>
              </a:xfrm>
              <a:prstGeom prst="clou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5167923" y="3685266"/>
                <a:ext cx="547077" cy="788693"/>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3048000" y="3526884"/>
                <a:ext cx="547077" cy="874791"/>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3914775" y="5257800"/>
                <a:ext cx="533400" cy="774879"/>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4381500" y="5257800"/>
                <a:ext cx="533400" cy="774879"/>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17"/>
              <p:cNvSpPr/>
              <p:nvPr/>
            </p:nvSpPr>
            <p:spPr>
              <a:xfrm rot="1996156">
                <a:off x="3231217" y="2524841"/>
                <a:ext cx="906285" cy="1630834"/>
              </a:xfrm>
              <a:prstGeom prst="trapezoi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apezoid 18"/>
              <p:cNvSpPr/>
              <p:nvPr/>
            </p:nvSpPr>
            <p:spPr>
              <a:xfrm rot="2041752">
                <a:off x="3367306" y="2326499"/>
                <a:ext cx="900935" cy="1476149"/>
              </a:xfrm>
              <a:prstGeom prst="trapezoi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p:cNvSpPr/>
              <p:nvPr/>
            </p:nvSpPr>
            <p:spPr>
              <a:xfrm rot="19870960">
                <a:off x="4725351" y="2529373"/>
                <a:ext cx="851274" cy="1630834"/>
              </a:xfrm>
              <a:prstGeom prst="trapezoi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rapezoid 20"/>
              <p:cNvSpPr/>
              <p:nvPr/>
            </p:nvSpPr>
            <p:spPr>
              <a:xfrm rot="20036208">
                <a:off x="4552765" y="2360938"/>
                <a:ext cx="900935" cy="1476149"/>
              </a:xfrm>
              <a:prstGeom prst="trapezoi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rapezoid 21"/>
              <p:cNvSpPr/>
              <p:nvPr/>
            </p:nvSpPr>
            <p:spPr>
              <a:xfrm>
                <a:off x="3800231" y="2393801"/>
                <a:ext cx="1299308" cy="3271711"/>
              </a:xfrm>
              <a:prstGeom prst="trapezoi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4160091" y="2135508"/>
                <a:ext cx="538107" cy="688781"/>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p:cNvSpPr/>
              <p:nvPr/>
            </p:nvSpPr>
            <p:spPr>
              <a:xfrm rot="21335299">
                <a:off x="4508937" y="2333518"/>
                <a:ext cx="627397" cy="3082732"/>
              </a:xfrm>
              <a:prstGeom prst="trapezoi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rapezoid 24"/>
              <p:cNvSpPr/>
              <p:nvPr/>
            </p:nvSpPr>
            <p:spPr>
              <a:xfrm rot="353417">
                <a:off x="3784915" y="2306711"/>
                <a:ext cx="627397" cy="3130956"/>
              </a:xfrm>
              <a:prstGeom prst="trapezoi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3663462" y="735289"/>
                <a:ext cx="1641231" cy="174461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Diamond 26"/>
              <p:cNvSpPr/>
              <p:nvPr/>
            </p:nvSpPr>
            <p:spPr>
              <a:xfrm>
                <a:off x="4620846" y="3871275"/>
                <a:ext cx="273538" cy="430488"/>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Diamond 27"/>
              <p:cNvSpPr/>
              <p:nvPr/>
            </p:nvSpPr>
            <p:spPr>
              <a:xfrm>
                <a:off x="4073770" y="3871275"/>
                <a:ext cx="273538" cy="430488"/>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4327194" y="2736812"/>
                <a:ext cx="341923" cy="172195"/>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4307081" y="4008019"/>
                <a:ext cx="341923" cy="172195"/>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50"/>
              <p:cNvGrpSpPr/>
              <p:nvPr/>
            </p:nvGrpSpPr>
            <p:grpSpPr>
              <a:xfrm>
                <a:off x="3731846" y="304800"/>
                <a:ext cx="1504462" cy="947074"/>
                <a:chOff x="4953000" y="1219200"/>
                <a:chExt cx="1676400" cy="838200"/>
              </a:xfrm>
              <a:grpFill/>
            </p:grpSpPr>
            <p:sp>
              <p:nvSpPr>
                <p:cNvPr id="42" name="Rounded Rectangle 41"/>
                <p:cNvSpPr/>
                <p:nvPr/>
              </p:nvSpPr>
              <p:spPr>
                <a:xfrm>
                  <a:off x="4953000" y="1828800"/>
                  <a:ext cx="1676400" cy="228600"/>
                </a:xfrm>
                <a:prstGeom prst="round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Diamond 42"/>
                <p:cNvSpPr/>
                <p:nvPr/>
              </p:nvSpPr>
              <p:spPr>
                <a:xfrm>
                  <a:off x="5410200" y="1219200"/>
                  <a:ext cx="762000" cy="685800"/>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6248400" y="1524000"/>
                  <a:ext cx="304800" cy="38100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4988859" y="1532965"/>
                  <a:ext cx="304800" cy="38100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134"/>
              <p:cNvGrpSpPr/>
              <p:nvPr/>
            </p:nvGrpSpPr>
            <p:grpSpPr>
              <a:xfrm>
                <a:off x="3714750" y="914400"/>
                <a:ext cx="1466850" cy="457200"/>
                <a:chOff x="1143000" y="5778709"/>
                <a:chExt cx="4934266" cy="1079291"/>
              </a:xfrm>
              <a:grpFill/>
            </p:grpSpPr>
            <p:sp>
              <p:nvSpPr>
                <p:cNvPr id="36" name="Quad Arrow 35"/>
                <p:cNvSpPr/>
                <p:nvPr/>
              </p:nvSpPr>
              <p:spPr>
                <a:xfrm>
                  <a:off x="1143000" y="5791200"/>
                  <a:ext cx="914400" cy="1066800"/>
                </a:xfrm>
                <a:prstGeom prst="quadArrow">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Quad Arrow 36"/>
                <p:cNvSpPr/>
                <p:nvPr/>
              </p:nvSpPr>
              <p:spPr>
                <a:xfrm>
                  <a:off x="1914994" y="5778709"/>
                  <a:ext cx="914400" cy="1066800"/>
                </a:xfrm>
                <a:prstGeom prst="quadArrow">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Quad Arrow 37"/>
                <p:cNvSpPr/>
                <p:nvPr/>
              </p:nvSpPr>
              <p:spPr>
                <a:xfrm>
                  <a:off x="2726962" y="5781207"/>
                  <a:ext cx="914400" cy="1066800"/>
                </a:xfrm>
                <a:prstGeom prst="quadArrow">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Quad Arrow 38"/>
                <p:cNvSpPr/>
                <p:nvPr/>
              </p:nvSpPr>
              <p:spPr>
                <a:xfrm>
                  <a:off x="3538930" y="5783705"/>
                  <a:ext cx="914400" cy="1066800"/>
                </a:xfrm>
                <a:prstGeom prst="quadArrow">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Quad Arrow 39"/>
                <p:cNvSpPr/>
                <p:nvPr/>
              </p:nvSpPr>
              <p:spPr>
                <a:xfrm>
                  <a:off x="4350898" y="5786203"/>
                  <a:ext cx="914400" cy="1066800"/>
                </a:xfrm>
                <a:prstGeom prst="quadArrow">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Quad Arrow 40"/>
                <p:cNvSpPr/>
                <p:nvPr/>
              </p:nvSpPr>
              <p:spPr>
                <a:xfrm>
                  <a:off x="5162866" y="5788701"/>
                  <a:ext cx="914400" cy="1066800"/>
                </a:xfrm>
                <a:prstGeom prst="quadArrow">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Diamond 32"/>
              <p:cNvSpPr/>
              <p:nvPr/>
            </p:nvSpPr>
            <p:spPr>
              <a:xfrm>
                <a:off x="4142154" y="2579810"/>
                <a:ext cx="273538" cy="430488"/>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Diamond 33"/>
              <p:cNvSpPr/>
              <p:nvPr/>
            </p:nvSpPr>
            <p:spPr>
              <a:xfrm>
                <a:off x="4552462" y="2579810"/>
                <a:ext cx="273538" cy="430488"/>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Quad Arrow 34"/>
              <p:cNvSpPr/>
              <p:nvPr/>
            </p:nvSpPr>
            <p:spPr>
              <a:xfrm>
                <a:off x="4207239" y="384748"/>
                <a:ext cx="533400" cy="609600"/>
              </a:xfrm>
              <a:prstGeom prst="quadArrow">
                <a:avLst>
                  <a:gd name="adj1" fmla="val 22500"/>
                  <a:gd name="adj2" fmla="val 22500"/>
                  <a:gd name="adj3" fmla="val 22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Trapezoid 45"/>
            <p:cNvSpPr/>
            <p:nvPr/>
          </p:nvSpPr>
          <p:spPr>
            <a:xfrm>
              <a:off x="6248400" y="3276600"/>
              <a:ext cx="838200" cy="228600"/>
            </a:xfrm>
            <a:prstGeom prst="trapezoid">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Limhi</a:t>
              </a:r>
            </a:p>
          </p:txBody>
        </p:sp>
      </p:grpSp>
      <p:grpSp>
        <p:nvGrpSpPr>
          <p:cNvPr id="48" name="Group 49"/>
          <p:cNvGrpSpPr/>
          <p:nvPr/>
        </p:nvGrpSpPr>
        <p:grpSpPr>
          <a:xfrm>
            <a:off x="2514600" y="4267200"/>
            <a:ext cx="1600200" cy="2209800"/>
            <a:chOff x="685579" y="381000"/>
            <a:chExt cx="5562821" cy="8305800"/>
          </a:xfrm>
        </p:grpSpPr>
        <p:sp>
          <p:nvSpPr>
            <p:cNvPr id="49" name="Rounded Rectangle 48"/>
            <p:cNvSpPr/>
            <p:nvPr/>
          </p:nvSpPr>
          <p:spPr>
            <a:xfrm>
              <a:off x="685579" y="947304"/>
              <a:ext cx="4987356" cy="7739496"/>
            </a:xfrm>
            <a:prstGeom prst="roundRect">
              <a:avLst/>
            </a:prstGeom>
            <a:solidFill>
              <a:srgbClr val="CDB67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ounded Rectangle 2"/>
            <p:cNvSpPr/>
            <p:nvPr/>
          </p:nvSpPr>
          <p:spPr>
            <a:xfrm>
              <a:off x="877401" y="758536"/>
              <a:ext cx="4987356" cy="7739496"/>
            </a:xfrm>
            <a:prstGeom prst="roundRect">
              <a:avLst/>
            </a:prstGeom>
            <a:solidFill>
              <a:srgbClr val="CDB67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3"/>
            <p:cNvSpPr/>
            <p:nvPr/>
          </p:nvSpPr>
          <p:spPr>
            <a:xfrm>
              <a:off x="1069222" y="569769"/>
              <a:ext cx="4987356" cy="7739496"/>
            </a:xfrm>
            <a:prstGeom prst="roundRect">
              <a:avLst/>
            </a:prstGeom>
            <a:solidFill>
              <a:srgbClr val="CDB67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ounded Rectangle 4"/>
            <p:cNvSpPr/>
            <p:nvPr/>
          </p:nvSpPr>
          <p:spPr>
            <a:xfrm>
              <a:off x="1261044" y="381000"/>
              <a:ext cx="4987356" cy="7739496"/>
            </a:xfrm>
            <a:prstGeom prst="roundRect">
              <a:avLst/>
            </a:prstGeom>
            <a:solidFill>
              <a:srgbClr val="CDB67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p:cNvSpPr txBox="1"/>
            <p:nvPr/>
          </p:nvSpPr>
          <p:spPr>
            <a:xfrm>
              <a:off x="1745164" y="953814"/>
              <a:ext cx="4343398" cy="6593846"/>
            </a:xfrm>
            <a:prstGeom prst="rect">
              <a:avLst/>
            </a:prstGeom>
            <a:noFill/>
          </p:spPr>
          <p:txBody>
            <a:bodyPr wrap="square" rtlCol="0">
              <a:spAutoFit/>
            </a:bodyPr>
            <a:lstStyle/>
            <a:p>
              <a:pPr algn="ctr"/>
              <a:r>
                <a:rPr lang="en-US" b="1" dirty="0">
                  <a:solidFill>
                    <a:schemeClr val="bg2">
                      <a:lumMod val="25000"/>
                    </a:schemeClr>
                  </a:solidFill>
                  <a:latin typeface="Tempus Sans ITC" pitchFamily="82" charset="0"/>
                </a:rPr>
                <a:t>The 24 plates</a:t>
              </a:r>
            </a:p>
            <a:p>
              <a:pPr algn="ctr"/>
              <a:r>
                <a:rPr lang="en-US" b="1" dirty="0">
                  <a:solidFill>
                    <a:schemeClr val="bg2">
                      <a:lumMod val="25000"/>
                    </a:schemeClr>
                  </a:solidFill>
                  <a:latin typeface="Tempus Sans ITC" pitchFamily="82" charset="0"/>
                </a:rPr>
                <a:t>Prepared by Ether</a:t>
              </a:r>
            </a:p>
            <a:p>
              <a:pPr algn="ctr"/>
              <a:r>
                <a:rPr lang="en-US" b="1" dirty="0">
                  <a:solidFill>
                    <a:schemeClr val="bg2">
                      <a:lumMod val="25000"/>
                    </a:schemeClr>
                  </a:solidFill>
                  <a:latin typeface="Tempus Sans ITC" pitchFamily="82" charset="0"/>
                </a:rPr>
                <a:t>Translated by Mosiah</a:t>
              </a:r>
            </a:p>
          </p:txBody>
        </p:sp>
        <p:sp>
          <p:nvSpPr>
            <p:cNvPr id="54" name="TextBox 53"/>
            <p:cNvSpPr txBox="1"/>
            <p:nvPr/>
          </p:nvSpPr>
          <p:spPr>
            <a:xfrm>
              <a:off x="3124199" y="5410200"/>
              <a:ext cx="1219201" cy="1388179"/>
            </a:xfrm>
            <a:prstGeom prst="rect">
              <a:avLst/>
            </a:prstGeom>
            <a:noFill/>
          </p:spPr>
          <p:txBody>
            <a:bodyPr wrap="square" rtlCol="0">
              <a:spAutoFit/>
            </a:bodyPr>
            <a:lstStyle/>
            <a:p>
              <a:pPr algn="ctr"/>
              <a:endParaRPr lang="en-US" dirty="0"/>
            </a:p>
          </p:txBody>
        </p:sp>
        <p:sp>
          <p:nvSpPr>
            <p:cNvPr id="55" name="Donut 54"/>
            <p:cNvSpPr/>
            <p:nvPr/>
          </p:nvSpPr>
          <p:spPr>
            <a:xfrm>
              <a:off x="685800" y="1600200"/>
              <a:ext cx="609600" cy="914400"/>
            </a:xfrm>
            <a:prstGeom prst="donut">
              <a:avLst>
                <a:gd name="adj" fmla="val 13105"/>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6" name="Donut 55"/>
            <p:cNvSpPr/>
            <p:nvPr/>
          </p:nvSpPr>
          <p:spPr>
            <a:xfrm>
              <a:off x="685800" y="2209800"/>
              <a:ext cx="609600" cy="914400"/>
            </a:xfrm>
            <a:prstGeom prst="donut">
              <a:avLst>
                <a:gd name="adj" fmla="val 13105"/>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Donut 56"/>
            <p:cNvSpPr/>
            <p:nvPr/>
          </p:nvSpPr>
          <p:spPr>
            <a:xfrm>
              <a:off x="685800" y="2743200"/>
              <a:ext cx="609600" cy="914400"/>
            </a:xfrm>
            <a:prstGeom prst="donut">
              <a:avLst>
                <a:gd name="adj" fmla="val 13105"/>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8" name="Donut 57"/>
            <p:cNvSpPr/>
            <p:nvPr/>
          </p:nvSpPr>
          <p:spPr>
            <a:xfrm>
              <a:off x="685800" y="3352800"/>
              <a:ext cx="609600" cy="914400"/>
            </a:xfrm>
            <a:prstGeom prst="donut">
              <a:avLst>
                <a:gd name="adj" fmla="val 13105"/>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9" name="Donut 58"/>
            <p:cNvSpPr/>
            <p:nvPr/>
          </p:nvSpPr>
          <p:spPr>
            <a:xfrm>
              <a:off x="685800" y="3962400"/>
              <a:ext cx="609600" cy="914400"/>
            </a:xfrm>
            <a:prstGeom prst="donut">
              <a:avLst>
                <a:gd name="adj" fmla="val 13105"/>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Donut 59"/>
            <p:cNvSpPr/>
            <p:nvPr/>
          </p:nvSpPr>
          <p:spPr>
            <a:xfrm>
              <a:off x="685800" y="4572000"/>
              <a:ext cx="609600" cy="914400"/>
            </a:xfrm>
            <a:prstGeom prst="donut">
              <a:avLst>
                <a:gd name="adj" fmla="val 13105"/>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1" name="Donut 60"/>
            <p:cNvSpPr/>
            <p:nvPr/>
          </p:nvSpPr>
          <p:spPr>
            <a:xfrm>
              <a:off x="685800" y="5181600"/>
              <a:ext cx="609600" cy="914400"/>
            </a:xfrm>
            <a:prstGeom prst="donut">
              <a:avLst>
                <a:gd name="adj" fmla="val 13105"/>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 name="Donut 61"/>
            <p:cNvSpPr/>
            <p:nvPr/>
          </p:nvSpPr>
          <p:spPr>
            <a:xfrm>
              <a:off x="685800" y="5791200"/>
              <a:ext cx="609600" cy="914400"/>
            </a:xfrm>
            <a:prstGeom prst="donut">
              <a:avLst>
                <a:gd name="adj" fmla="val 13105"/>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3" name="Donut 62"/>
            <p:cNvSpPr/>
            <p:nvPr/>
          </p:nvSpPr>
          <p:spPr>
            <a:xfrm>
              <a:off x="685800" y="6400800"/>
              <a:ext cx="609600" cy="914400"/>
            </a:xfrm>
            <a:prstGeom prst="donut">
              <a:avLst>
                <a:gd name="adj" fmla="val 13105"/>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4" name="Donut 63"/>
            <p:cNvSpPr/>
            <p:nvPr/>
          </p:nvSpPr>
          <p:spPr>
            <a:xfrm>
              <a:off x="685800" y="7010400"/>
              <a:ext cx="609600" cy="914400"/>
            </a:xfrm>
            <a:prstGeom prst="donut">
              <a:avLst>
                <a:gd name="adj" fmla="val 13105"/>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1290446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2000"/>
                                        <p:tgtEl>
                                          <p:spTgt spid="48"/>
                                        </p:tgtEl>
                                      </p:cBhvr>
                                    </p:animEffect>
                                  </p:childTnLst>
                                </p:cTn>
                              </p:par>
                              <p:par>
                                <p:cTn id="8" presetID="1"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72CB331-5C22-499F-8920-A0FC3C9E4E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9940"/>
          </a:xfrm>
          <a:prstGeom prst="rect">
            <a:avLst/>
          </a:prstGeom>
        </p:spPr>
      </p:pic>
      <p:sp>
        <p:nvSpPr>
          <p:cNvPr id="3" name="TextBox 2"/>
          <p:cNvSpPr txBox="1"/>
          <p:nvPr/>
        </p:nvSpPr>
        <p:spPr>
          <a:xfrm>
            <a:off x="1524000" y="0"/>
            <a:ext cx="9144000" cy="923330"/>
          </a:xfrm>
          <a:prstGeom prst="rect">
            <a:avLst/>
          </a:prstGeom>
          <a:noFill/>
        </p:spPr>
        <p:txBody>
          <a:bodyPr wrap="square" rtlCol="0">
            <a:spAutoFit/>
          </a:bodyPr>
          <a:lstStyle/>
          <a:p>
            <a:pPr algn="ctr"/>
            <a:r>
              <a:rPr lang="en-US" sz="5400" dirty="0">
                <a:solidFill>
                  <a:schemeClr val="bg1"/>
                </a:solidFill>
                <a:latin typeface="Calibri" panose="020F0502020204030204" pitchFamily="34" charset="0"/>
              </a:rPr>
              <a:t>Secret Combinations</a:t>
            </a:r>
          </a:p>
        </p:txBody>
      </p:sp>
      <p:sp>
        <p:nvSpPr>
          <p:cNvPr id="7" name="TextBox 6"/>
          <p:cNvSpPr txBox="1"/>
          <p:nvPr/>
        </p:nvSpPr>
        <p:spPr>
          <a:xfrm>
            <a:off x="942109" y="1752600"/>
            <a:ext cx="4648200" cy="2893100"/>
          </a:xfrm>
          <a:prstGeom prst="rect">
            <a:avLst/>
          </a:prstGeom>
          <a:noFill/>
        </p:spPr>
        <p:txBody>
          <a:bodyPr wrap="square" rtlCol="0">
            <a:spAutoFit/>
          </a:bodyPr>
          <a:lstStyle/>
          <a:p>
            <a:r>
              <a:rPr lang="en-US" sz="2400" dirty="0">
                <a:solidFill>
                  <a:schemeClr val="bg1"/>
                </a:solidFill>
              </a:rPr>
              <a:t>Their </a:t>
            </a:r>
            <a:r>
              <a:rPr lang="en-US" sz="2400" dirty="0" err="1">
                <a:solidFill>
                  <a:schemeClr val="bg1"/>
                </a:solidFill>
              </a:rPr>
              <a:t>plunderings</a:t>
            </a:r>
            <a:endParaRPr lang="en-US" sz="2400" dirty="0">
              <a:solidFill>
                <a:schemeClr val="bg1"/>
              </a:solidFill>
            </a:endParaRPr>
          </a:p>
          <a:p>
            <a:endParaRPr lang="en-US" sz="2400" dirty="0">
              <a:solidFill>
                <a:schemeClr val="bg1"/>
              </a:solidFill>
            </a:endParaRPr>
          </a:p>
          <a:p>
            <a:r>
              <a:rPr lang="en-US" sz="2400" dirty="0">
                <a:solidFill>
                  <a:schemeClr val="bg1"/>
                </a:solidFill>
              </a:rPr>
              <a:t>Their wicked dealings</a:t>
            </a:r>
          </a:p>
          <a:p>
            <a:endParaRPr lang="en-US" sz="2400" dirty="0">
              <a:solidFill>
                <a:schemeClr val="bg1"/>
              </a:solidFill>
            </a:endParaRPr>
          </a:p>
          <a:p>
            <a:r>
              <a:rPr lang="en-US" sz="2400" dirty="0">
                <a:solidFill>
                  <a:schemeClr val="bg1"/>
                </a:solidFill>
              </a:rPr>
              <a:t>Their secret murders</a:t>
            </a:r>
          </a:p>
          <a:p>
            <a:endParaRPr lang="en-US" sz="2400" dirty="0">
              <a:solidFill>
                <a:schemeClr val="bg1"/>
              </a:solidFill>
            </a:endParaRPr>
          </a:p>
          <a:p>
            <a:r>
              <a:rPr lang="en-US" sz="2400" dirty="0">
                <a:solidFill>
                  <a:schemeClr val="bg1"/>
                </a:solidFill>
              </a:rPr>
              <a:t>Their secret oaths</a:t>
            </a:r>
          </a:p>
          <a:p>
            <a:endParaRPr lang="en-US" sz="1400" dirty="0">
              <a:solidFill>
                <a:schemeClr val="bg1"/>
              </a:solidFill>
            </a:endParaRPr>
          </a:p>
        </p:txBody>
      </p:sp>
      <p:sp>
        <p:nvSpPr>
          <p:cNvPr id="13" name="TextBox 12"/>
          <p:cNvSpPr txBox="1"/>
          <p:nvPr/>
        </p:nvSpPr>
        <p:spPr>
          <a:xfrm>
            <a:off x="581891" y="6477001"/>
            <a:ext cx="1752600" cy="307777"/>
          </a:xfrm>
          <a:prstGeom prst="rect">
            <a:avLst/>
          </a:prstGeom>
          <a:noFill/>
        </p:spPr>
        <p:txBody>
          <a:bodyPr wrap="square" rtlCol="0">
            <a:spAutoFit/>
          </a:bodyPr>
          <a:lstStyle/>
          <a:p>
            <a:r>
              <a:rPr lang="en-US" sz="1400" dirty="0">
                <a:solidFill>
                  <a:schemeClr val="bg1"/>
                </a:solidFill>
              </a:rPr>
              <a:t>Alma 37:21-22</a:t>
            </a:r>
          </a:p>
        </p:txBody>
      </p:sp>
      <p:sp>
        <p:nvSpPr>
          <p:cNvPr id="9" name="Rectangle 8"/>
          <p:cNvSpPr/>
          <p:nvPr/>
        </p:nvSpPr>
        <p:spPr>
          <a:xfrm>
            <a:off x="4821382" y="1046018"/>
            <a:ext cx="4572000" cy="1569660"/>
          </a:xfrm>
          <a:prstGeom prst="rect">
            <a:avLst/>
          </a:prstGeom>
        </p:spPr>
        <p:txBody>
          <a:bodyPr>
            <a:spAutoFit/>
          </a:bodyPr>
          <a:lstStyle/>
          <a:p>
            <a:r>
              <a:rPr lang="en-US" sz="2400" dirty="0">
                <a:solidFill>
                  <a:schemeClr val="bg1"/>
                </a:solidFill>
              </a:rPr>
              <a:t>Secret Oaths– </a:t>
            </a:r>
            <a:r>
              <a:rPr lang="en-US" sz="2400" dirty="0" err="1">
                <a:solidFill>
                  <a:schemeClr val="bg1"/>
                </a:solidFill>
              </a:rPr>
              <a:t>Gadianton</a:t>
            </a:r>
            <a:r>
              <a:rPr lang="en-US" sz="2400" dirty="0">
                <a:solidFill>
                  <a:schemeClr val="bg1"/>
                </a:solidFill>
              </a:rPr>
              <a:t> Robbers--An organization of people bound together by oaths to carry out the evil purposes of the group.</a:t>
            </a:r>
          </a:p>
        </p:txBody>
      </p:sp>
      <p:sp>
        <p:nvSpPr>
          <p:cNvPr id="73" name="Rectangle 72"/>
          <p:cNvSpPr/>
          <p:nvPr/>
        </p:nvSpPr>
        <p:spPr>
          <a:xfrm>
            <a:off x="4745182" y="4194464"/>
            <a:ext cx="3505200" cy="1569660"/>
          </a:xfrm>
          <a:prstGeom prst="rect">
            <a:avLst/>
          </a:prstGeom>
        </p:spPr>
        <p:txBody>
          <a:bodyPr wrap="square">
            <a:spAutoFit/>
          </a:bodyPr>
          <a:lstStyle/>
          <a:p>
            <a:r>
              <a:rPr lang="en-US" sz="2400" dirty="0">
                <a:solidFill>
                  <a:schemeClr val="bg1"/>
                </a:solidFill>
              </a:rPr>
              <a:t>The first secret combination was between Cain and the Devil</a:t>
            </a:r>
          </a:p>
          <a:p>
            <a:r>
              <a:rPr lang="en-US" sz="2400" dirty="0">
                <a:solidFill>
                  <a:schemeClr val="bg1"/>
                </a:solidFill>
              </a:rPr>
              <a:t>Moses 5:51</a:t>
            </a:r>
          </a:p>
        </p:txBody>
      </p:sp>
      <p:pic>
        <p:nvPicPr>
          <p:cNvPr id="5" name="Picture 4">
            <a:extLst>
              <a:ext uri="{FF2B5EF4-FFF2-40B4-BE49-F238E27FC236}">
                <a16:creationId xmlns:a16="http://schemas.microsoft.com/office/drawing/2014/main" id="{E7B0285D-6FC1-414F-BEC0-23F8CF277A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8942" y="124693"/>
            <a:ext cx="1107990" cy="1631372"/>
          </a:xfrm>
          <a:prstGeom prst="rect">
            <a:avLst/>
          </a:prstGeom>
        </p:spPr>
      </p:pic>
      <p:pic>
        <p:nvPicPr>
          <p:cNvPr id="8" name="Picture 7">
            <a:extLst>
              <a:ext uri="{FF2B5EF4-FFF2-40B4-BE49-F238E27FC236}">
                <a16:creationId xmlns:a16="http://schemas.microsoft.com/office/drawing/2014/main" id="{59BDB650-F338-4D56-A6E5-A4F109483B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95854" y="2506374"/>
            <a:ext cx="2819400" cy="4048125"/>
          </a:xfrm>
          <a:prstGeom prst="rect">
            <a:avLst/>
          </a:prstGeom>
        </p:spPr>
      </p:pic>
    </p:spTree>
    <p:extLst>
      <p:ext uri="{BB962C8B-B14F-4D97-AF65-F5344CB8AC3E}">
        <p14:creationId xmlns:p14="http://schemas.microsoft.com/office/powerpoint/2010/main" val="2625811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3"/>
                                        </p:tgtEl>
                                        <p:attrNameLst>
                                          <p:attrName>style.visibility</p:attrName>
                                        </p:attrNameLst>
                                      </p:cBhvr>
                                      <p:to>
                                        <p:strVal val="visible"/>
                                      </p:to>
                                    </p:set>
                                  </p:childTnLst>
                                </p:cTn>
                              </p:par>
                              <p:par>
                                <p:cTn id="15" presetID="10"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7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a:extLst>
              <a:ext uri="{FF2B5EF4-FFF2-40B4-BE49-F238E27FC236}">
                <a16:creationId xmlns:a16="http://schemas.microsoft.com/office/drawing/2014/main" id="{96E11656-BDBD-4F56-8A88-8586A3F3EC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9940"/>
          </a:xfrm>
          <a:prstGeom prst="rect">
            <a:avLst/>
          </a:prstGeom>
        </p:spPr>
      </p:pic>
      <p:sp>
        <p:nvSpPr>
          <p:cNvPr id="3" name="TextBox 2"/>
          <p:cNvSpPr txBox="1"/>
          <p:nvPr/>
        </p:nvSpPr>
        <p:spPr>
          <a:xfrm>
            <a:off x="1524000" y="0"/>
            <a:ext cx="9144000" cy="923330"/>
          </a:xfrm>
          <a:prstGeom prst="rect">
            <a:avLst/>
          </a:prstGeom>
          <a:noFill/>
        </p:spPr>
        <p:txBody>
          <a:bodyPr wrap="square" rtlCol="0">
            <a:spAutoFit/>
          </a:bodyPr>
          <a:lstStyle/>
          <a:p>
            <a:pPr algn="ctr"/>
            <a:r>
              <a:rPr lang="en-US" sz="5400" dirty="0" err="1">
                <a:solidFill>
                  <a:schemeClr val="bg1"/>
                </a:solidFill>
                <a:latin typeface="Calibri" panose="020F0502020204030204" pitchFamily="34" charset="0"/>
              </a:rPr>
              <a:t>Gazelem</a:t>
            </a:r>
            <a:endParaRPr lang="en-US" sz="5400" dirty="0">
              <a:solidFill>
                <a:schemeClr val="bg1"/>
              </a:solidFill>
              <a:latin typeface="Calibri" panose="020F0502020204030204" pitchFamily="34" charset="0"/>
            </a:endParaRPr>
          </a:p>
        </p:txBody>
      </p:sp>
      <p:sp>
        <p:nvSpPr>
          <p:cNvPr id="13" name="TextBox 12"/>
          <p:cNvSpPr txBox="1"/>
          <p:nvPr/>
        </p:nvSpPr>
        <p:spPr>
          <a:xfrm>
            <a:off x="8936182" y="6550223"/>
            <a:ext cx="3255818" cy="307777"/>
          </a:xfrm>
          <a:prstGeom prst="rect">
            <a:avLst/>
          </a:prstGeom>
          <a:noFill/>
        </p:spPr>
        <p:txBody>
          <a:bodyPr wrap="square" rtlCol="0">
            <a:spAutoFit/>
          </a:bodyPr>
          <a:lstStyle/>
          <a:p>
            <a:r>
              <a:rPr lang="en-US" sz="1400" dirty="0">
                <a:solidFill>
                  <a:schemeClr val="bg1"/>
                </a:solidFill>
              </a:rPr>
              <a:t>Index study helps and Who’s Who</a:t>
            </a:r>
          </a:p>
        </p:txBody>
      </p:sp>
      <p:sp>
        <p:nvSpPr>
          <p:cNvPr id="10" name="Rectangle 9"/>
          <p:cNvSpPr/>
          <p:nvPr/>
        </p:nvSpPr>
        <p:spPr>
          <a:xfrm>
            <a:off x="1049482" y="1447800"/>
            <a:ext cx="5046518" cy="2677656"/>
          </a:xfrm>
          <a:prstGeom prst="rect">
            <a:avLst/>
          </a:prstGeom>
        </p:spPr>
        <p:txBody>
          <a:bodyPr wrap="square">
            <a:spAutoFit/>
          </a:bodyPr>
          <a:lstStyle/>
          <a:p>
            <a:r>
              <a:rPr lang="en-US" sz="2400" dirty="0">
                <a:solidFill>
                  <a:schemeClr val="bg1"/>
                </a:solidFill>
              </a:rPr>
              <a:t>“He is a seer or a servant God commissioned to apply the sacred interpreters so as to expose the wickedness of past societies and nations, thus providing a warning to future generations to live according to the principles of the gospel.”</a:t>
            </a:r>
          </a:p>
        </p:txBody>
      </p:sp>
      <p:grpSp>
        <p:nvGrpSpPr>
          <p:cNvPr id="11" name="Group 10"/>
          <p:cNvGrpSpPr/>
          <p:nvPr/>
        </p:nvGrpSpPr>
        <p:grpSpPr>
          <a:xfrm>
            <a:off x="7086600" y="1447801"/>
            <a:ext cx="1952466" cy="4181695"/>
            <a:chOff x="3810000" y="314105"/>
            <a:chExt cx="1952466" cy="4181695"/>
          </a:xfrm>
        </p:grpSpPr>
        <p:sp>
          <p:nvSpPr>
            <p:cNvPr id="12" name="Cloud 11"/>
            <p:cNvSpPr/>
            <p:nvPr/>
          </p:nvSpPr>
          <p:spPr>
            <a:xfrm>
              <a:off x="4031482" y="381000"/>
              <a:ext cx="464318" cy="1183368"/>
            </a:xfrm>
            <a:prstGeom prst="cloud">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loud 13"/>
            <p:cNvSpPr/>
            <p:nvPr/>
          </p:nvSpPr>
          <p:spPr>
            <a:xfrm rot="20391406">
              <a:off x="4839464" y="430794"/>
              <a:ext cx="502337" cy="1200031"/>
            </a:xfrm>
            <a:prstGeom prst="cloud">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4663168">
              <a:off x="4832783" y="3973149"/>
              <a:ext cx="428466" cy="616836"/>
            </a:xfrm>
            <a:prstGeom prst="ellipse">
              <a:avLst/>
            </a:prstGeom>
            <a:solidFill>
              <a:srgbClr val="CC8B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rot="4271122">
              <a:off x="4252059" y="3970221"/>
              <a:ext cx="428466" cy="616836"/>
            </a:xfrm>
            <a:prstGeom prst="ellipse">
              <a:avLst/>
            </a:prstGeom>
            <a:solidFill>
              <a:srgbClr val="CC8B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3810000" y="2667000"/>
              <a:ext cx="428466" cy="61683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5334000" y="2743200"/>
              <a:ext cx="428466" cy="61683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apezoid 18"/>
            <p:cNvSpPr/>
            <p:nvPr/>
          </p:nvSpPr>
          <p:spPr>
            <a:xfrm rot="20411805">
              <a:off x="5014571" y="1633115"/>
              <a:ext cx="595363" cy="1544335"/>
            </a:xfrm>
            <a:prstGeom prst="trapezoid">
              <a:avLst>
                <a:gd name="adj" fmla="val 37545"/>
              </a:avLst>
            </a:prstGeom>
            <a:solidFill>
              <a:srgbClr val="E5C5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p:cNvSpPr/>
            <p:nvPr/>
          </p:nvSpPr>
          <p:spPr>
            <a:xfrm rot="1100949">
              <a:off x="3901822" y="1618359"/>
              <a:ext cx="595363" cy="1502093"/>
            </a:xfrm>
            <a:prstGeom prst="trapezoid">
              <a:avLst/>
            </a:prstGeom>
            <a:solidFill>
              <a:srgbClr val="E5C5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rapezoid 20"/>
            <p:cNvSpPr/>
            <p:nvPr/>
          </p:nvSpPr>
          <p:spPr>
            <a:xfrm>
              <a:off x="4031482" y="1696128"/>
              <a:ext cx="1488409" cy="2560062"/>
            </a:xfrm>
            <a:prstGeom prst="trapezoid">
              <a:avLst>
                <a:gd name="adj" fmla="val 29129"/>
              </a:avLst>
            </a:prstGeom>
            <a:solidFill>
              <a:srgbClr val="E5C5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rapezoid 21"/>
            <p:cNvSpPr/>
            <p:nvPr/>
          </p:nvSpPr>
          <p:spPr>
            <a:xfrm rot="10800000">
              <a:off x="4485324" y="1693200"/>
              <a:ext cx="476291" cy="178609"/>
            </a:xfrm>
            <a:prstGeom prst="trapezoi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5"/>
            <p:cNvGrpSpPr/>
            <p:nvPr/>
          </p:nvGrpSpPr>
          <p:grpSpPr>
            <a:xfrm rot="21106046">
              <a:off x="4328948" y="1385454"/>
              <a:ext cx="804585" cy="920362"/>
              <a:chOff x="2740939" y="2385249"/>
              <a:chExt cx="1579657" cy="1582691"/>
            </a:xfrm>
          </p:grpSpPr>
          <p:sp>
            <p:nvSpPr>
              <p:cNvPr id="37" name="Moon 3"/>
              <p:cNvSpPr/>
              <p:nvPr/>
            </p:nvSpPr>
            <p:spPr>
              <a:xfrm rot="16200000">
                <a:off x="2898653" y="2546001"/>
                <a:ext cx="1264225" cy="1579654"/>
              </a:xfrm>
              <a:prstGeom prst="moon">
                <a:avLst>
                  <a:gd name="adj" fmla="val 67712"/>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Moon 37"/>
              <p:cNvSpPr/>
              <p:nvPr/>
            </p:nvSpPr>
            <p:spPr>
              <a:xfrm rot="16200000">
                <a:off x="2971923" y="2156528"/>
                <a:ext cx="1119952" cy="1577394"/>
              </a:xfrm>
              <a:prstGeom prst="moon">
                <a:avLst>
                  <a:gd name="adj" fmla="val 67712"/>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Oval 23"/>
            <p:cNvSpPr/>
            <p:nvPr/>
          </p:nvSpPr>
          <p:spPr>
            <a:xfrm>
              <a:off x="4210091" y="314105"/>
              <a:ext cx="955510" cy="142887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146"/>
            <p:cNvGrpSpPr/>
            <p:nvPr/>
          </p:nvGrpSpPr>
          <p:grpSpPr>
            <a:xfrm>
              <a:off x="4038600" y="3962400"/>
              <a:ext cx="1447800" cy="304800"/>
              <a:chOff x="1828800" y="301752"/>
              <a:chExt cx="2225040" cy="691896"/>
            </a:xfrm>
          </p:grpSpPr>
          <p:grpSp>
            <p:nvGrpSpPr>
              <p:cNvPr id="28" name="Group 139"/>
              <p:cNvGrpSpPr/>
              <p:nvPr/>
            </p:nvGrpSpPr>
            <p:grpSpPr>
              <a:xfrm>
                <a:off x="1828800" y="304800"/>
                <a:ext cx="762000" cy="685800"/>
                <a:chOff x="1828800" y="304800"/>
                <a:chExt cx="762000" cy="685800"/>
              </a:xfrm>
            </p:grpSpPr>
            <p:sp>
              <p:nvSpPr>
                <p:cNvPr id="35" name="Quad Arrow 34"/>
                <p:cNvSpPr/>
                <p:nvPr/>
              </p:nvSpPr>
              <p:spPr>
                <a:xfrm>
                  <a:off x="1828800" y="304800"/>
                  <a:ext cx="762000" cy="685800"/>
                </a:xfrm>
                <a:prstGeom prst="quadArrow">
                  <a:avLst>
                    <a:gd name="adj1" fmla="val 47389"/>
                    <a:gd name="adj2" fmla="val 41166"/>
                    <a:gd name="adj3" fmla="val 7056"/>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Quad Arrow 35"/>
                <p:cNvSpPr/>
                <p:nvPr/>
              </p:nvSpPr>
              <p:spPr>
                <a:xfrm>
                  <a:off x="2017776" y="432816"/>
                  <a:ext cx="381000" cy="381000"/>
                </a:xfrm>
                <a:prstGeom prst="quad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140"/>
              <p:cNvGrpSpPr/>
              <p:nvPr/>
            </p:nvGrpSpPr>
            <p:grpSpPr>
              <a:xfrm>
                <a:off x="2566416" y="301752"/>
                <a:ext cx="762000" cy="685800"/>
                <a:chOff x="1828800" y="304800"/>
                <a:chExt cx="762000" cy="685800"/>
              </a:xfrm>
            </p:grpSpPr>
            <p:sp>
              <p:nvSpPr>
                <p:cNvPr id="33" name="Quad Arrow 32"/>
                <p:cNvSpPr/>
                <p:nvPr/>
              </p:nvSpPr>
              <p:spPr>
                <a:xfrm>
                  <a:off x="1828800" y="304800"/>
                  <a:ext cx="762000" cy="685800"/>
                </a:xfrm>
                <a:prstGeom prst="quadArrow">
                  <a:avLst>
                    <a:gd name="adj1" fmla="val 47389"/>
                    <a:gd name="adj2" fmla="val 41166"/>
                    <a:gd name="adj3" fmla="val 7056"/>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Quad Arrow 33"/>
                <p:cNvSpPr/>
                <p:nvPr/>
              </p:nvSpPr>
              <p:spPr>
                <a:xfrm>
                  <a:off x="2017776" y="432816"/>
                  <a:ext cx="381000" cy="381000"/>
                </a:xfrm>
                <a:prstGeom prst="quad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143"/>
              <p:cNvGrpSpPr/>
              <p:nvPr/>
            </p:nvGrpSpPr>
            <p:grpSpPr>
              <a:xfrm>
                <a:off x="3291840" y="307848"/>
                <a:ext cx="762000" cy="685800"/>
                <a:chOff x="1828800" y="304800"/>
                <a:chExt cx="762000" cy="685800"/>
              </a:xfrm>
            </p:grpSpPr>
            <p:sp>
              <p:nvSpPr>
                <p:cNvPr id="31" name="Quad Arrow 30"/>
                <p:cNvSpPr/>
                <p:nvPr/>
              </p:nvSpPr>
              <p:spPr>
                <a:xfrm>
                  <a:off x="1828800" y="304800"/>
                  <a:ext cx="762000" cy="685800"/>
                </a:xfrm>
                <a:prstGeom prst="quadArrow">
                  <a:avLst>
                    <a:gd name="adj1" fmla="val 47389"/>
                    <a:gd name="adj2" fmla="val 41166"/>
                    <a:gd name="adj3" fmla="val 7056"/>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Quad Arrow 31"/>
                <p:cNvSpPr/>
                <p:nvPr/>
              </p:nvSpPr>
              <p:spPr>
                <a:xfrm>
                  <a:off x="2017776" y="432816"/>
                  <a:ext cx="381000" cy="381000"/>
                </a:xfrm>
                <a:prstGeom prst="quad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6" name="Freeform 25"/>
            <p:cNvSpPr/>
            <p:nvPr/>
          </p:nvSpPr>
          <p:spPr>
            <a:xfrm>
              <a:off x="3886200" y="2362200"/>
              <a:ext cx="816864" cy="865632"/>
            </a:xfrm>
            <a:custGeom>
              <a:avLst/>
              <a:gdLst>
                <a:gd name="connsiteX0" fmla="*/ 329184 w 816864"/>
                <a:gd name="connsiteY0" fmla="*/ 48768 h 865632"/>
                <a:gd name="connsiteX1" fmla="*/ 329184 w 816864"/>
                <a:gd name="connsiteY1" fmla="*/ 48768 h 865632"/>
                <a:gd name="connsiteX2" fmla="*/ 219456 w 816864"/>
                <a:gd name="connsiteY2" fmla="*/ 60960 h 865632"/>
                <a:gd name="connsiteX3" fmla="*/ 182880 w 816864"/>
                <a:gd name="connsiteY3" fmla="*/ 73152 h 865632"/>
                <a:gd name="connsiteX4" fmla="*/ 121920 w 816864"/>
                <a:gd name="connsiteY4" fmla="*/ 85344 h 865632"/>
                <a:gd name="connsiteX5" fmla="*/ 48768 w 816864"/>
                <a:gd name="connsiteY5" fmla="*/ 109728 h 865632"/>
                <a:gd name="connsiteX6" fmla="*/ 24384 w 816864"/>
                <a:gd name="connsiteY6" fmla="*/ 146304 h 865632"/>
                <a:gd name="connsiteX7" fmla="*/ 0 w 816864"/>
                <a:gd name="connsiteY7" fmla="*/ 219456 h 865632"/>
                <a:gd name="connsiteX8" fmla="*/ 24384 w 816864"/>
                <a:gd name="connsiteY8" fmla="*/ 438912 h 865632"/>
                <a:gd name="connsiteX9" fmla="*/ 48768 w 816864"/>
                <a:gd name="connsiteY9" fmla="*/ 524256 h 865632"/>
                <a:gd name="connsiteX10" fmla="*/ 73152 w 816864"/>
                <a:gd name="connsiteY10" fmla="*/ 646176 h 865632"/>
                <a:gd name="connsiteX11" fmla="*/ 109728 w 816864"/>
                <a:gd name="connsiteY11" fmla="*/ 780288 h 865632"/>
                <a:gd name="connsiteX12" fmla="*/ 134112 w 816864"/>
                <a:gd name="connsiteY12" fmla="*/ 816864 h 865632"/>
                <a:gd name="connsiteX13" fmla="*/ 292608 w 816864"/>
                <a:gd name="connsiteY13" fmla="*/ 865632 h 865632"/>
                <a:gd name="connsiteX14" fmla="*/ 743712 w 816864"/>
                <a:gd name="connsiteY14" fmla="*/ 853440 h 865632"/>
                <a:gd name="connsiteX15" fmla="*/ 780288 w 816864"/>
                <a:gd name="connsiteY15" fmla="*/ 841248 h 865632"/>
                <a:gd name="connsiteX16" fmla="*/ 792480 w 816864"/>
                <a:gd name="connsiteY16" fmla="*/ 804672 h 865632"/>
                <a:gd name="connsiteX17" fmla="*/ 816864 w 816864"/>
                <a:gd name="connsiteY17" fmla="*/ 768096 h 865632"/>
                <a:gd name="connsiteX18" fmla="*/ 792480 w 816864"/>
                <a:gd name="connsiteY18" fmla="*/ 512064 h 865632"/>
                <a:gd name="connsiteX19" fmla="*/ 780288 w 816864"/>
                <a:gd name="connsiteY19" fmla="*/ 438912 h 865632"/>
                <a:gd name="connsiteX20" fmla="*/ 731520 w 816864"/>
                <a:gd name="connsiteY20" fmla="*/ 329184 h 865632"/>
                <a:gd name="connsiteX21" fmla="*/ 707136 w 816864"/>
                <a:gd name="connsiteY21" fmla="*/ 256032 h 865632"/>
                <a:gd name="connsiteX22" fmla="*/ 694944 w 816864"/>
                <a:gd name="connsiteY22" fmla="*/ 219456 h 865632"/>
                <a:gd name="connsiteX23" fmla="*/ 682752 w 816864"/>
                <a:gd name="connsiteY23" fmla="*/ 182880 h 865632"/>
                <a:gd name="connsiteX24" fmla="*/ 658368 w 816864"/>
                <a:gd name="connsiteY24" fmla="*/ 48768 h 865632"/>
                <a:gd name="connsiteX25" fmla="*/ 646176 w 816864"/>
                <a:gd name="connsiteY25" fmla="*/ 12192 h 865632"/>
                <a:gd name="connsiteX26" fmla="*/ 609600 w 816864"/>
                <a:gd name="connsiteY26" fmla="*/ 0 h 865632"/>
                <a:gd name="connsiteX27" fmla="*/ 426720 w 816864"/>
                <a:gd name="connsiteY27" fmla="*/ 24384 h 865632"/>
                <a:gd name="connsiteX28" fmla="*/ 353568 w 816864"/>
                <a:gd name="connsiteY28" fmla="*/ 48768 h 865632"/>
                <a:gd name="connsiteX29" fmla="*/ 329184 w 816864"/>
                <a:gd name="connsiteY29" fmla="*/ 48768 h 865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16864" h="865632">
                  <a:moveTo>
                    <a:pt x="329184" y="48768"/>
                  </a:moveTo>
                  <a:lnTo>
                    <a:pt x="329184" y="48768"/>
                  </a:lnTo>
                  <a:cubicBezTo>
                    <a:pt x="292608" y="52832"/>
                    <a:pt x="255756" y="54910"/>
                    <a:pt x="219456" y="60960"/>
                  </a:cubicBezTo>
                  <a:cubicBezTo>
                    <a:pt x="206779" y="63073"/>
                    <a:pt x="195348" y="70035"/>
                    <a:pt x="182880" y="73152"/>
                  </a:cubicBezTo>
                  <a:cubicBezTo>
                    <a:pt x="162776" y="78178"/>
                    <a:pt x="141912" y="79892"/>
                    <a:pt x="121920" y="85344"/>
                  </a:cubicBezTo>
                  <a:cubicBezTo>
                    <a:pt x="97123" y="92107"/>
                    <a:pt x="48768" y="109728"/>
                    <a:pt x="48768" y="109728"/>
                  </a:cubicBezTo>
                  <a:cubicBezTo>
                    <a:pt x="40640" y="121920"/>
                    <a:pt x="30335" y="132914"/>
                    <a:pt x="24384" y="146304"/>
                  </a:cubicBezTo>
                  <a:cubicBezTo>
                    <a:pt x="13945" y="169792"/>
                    <a:pt x="0" y="219456"/>
                    <a:pt x="0" y="219456"/>
                  </a:cubicBezTo>
                  <a:cubicBezTo>
                    <a:pt x="6895" y="295305"/>
                    <a:pt x="10900" y="364751"/>
                    <a:pt x="24384" y="438912"/>
                  </a:cubicBezTo>
                  <a:cubicBezTo>
                    <a:pt x="46073" y="558202"/>
                    <a:pt x="26384" y="427258"/>
                    <a:pt x="48768" y="524256"/>
                  </a:cubicBezTo>
                  <a:cubicBezTo>
                    <a:pt x="58087" y="564639"/>
                    <a:pt x="65024" y="605536"/>
                    <a:pt x="73152" y="646176"/>
                  </a:cubicBezTo>
                  <a:cubicBezTo>
                    <a:pt x="79695" y="678892"/>
                    <a:pt x="92050" y="753771"/>
                    <a:pt x="109728" y="780288"/>
                  </a:cubicBezTo>
                  <a:cubicBezTo>
                    <a:pt x="117856" y="792480"/>
                    <a:pt x="123751" y="806503"/>
                    <a:pt x="134112" y="816864"/>
                  </a:cubicBezTo>
                  <a:cubicBezTo>
                    <a:pt x="174862" y="857614"/>
                    <a:pt x="240908" y="858246"/>
                    <a:pt x="292608" y="865632"/>
                  </a:cubicBezTo>
                  <a:cubicBezTo>
                    <a:pt x="442976" y="861568"/>
                    <a:pt x="593477" y="860952"/>
                    <a:pt x="743712" y="853440"/>
                  </a:cubicBezTo>
                  <a:cubicBezTo>
                    <a:pt x="756547" y="852798"/>
                    <a:pt x="771201" y="850335"/>
                    <a:pt x="780288" y="841248"/>
                  </a:cubicBezTo>
                  <a:cubicBezTo>
                    <a:pt x="789375" y="832161"/>
                    <a:pt x="786733" y="816167"/>
                    <a:pt x="792480" y="804672"/>
                  </a:cubicBezTo>
                  <a:cubicBezTo>
                    <a:pt x="799033" y="791566"/>
                    <a:pt x="808736" y="780288"/>
                    <a:pt x="816864" y="768096"/>
                  </a:cubicBezTo>
                  <a:cubicBezTo>
                    <a:pt x="805305" y="606276"/>
                    <a:pt x="811388" y="634967"/>
                    <a:pt x="792480" y="512064"/>
                  </a:cubicBezTo>
                  <a:cubicBezTo>
                    <a:pt x="788721" y="487631"/>
                    <a:pt x="786284" y="462894"/>
                    <a:pt x="780288" y="438912"/>
                  </a:cubicBezTo>
                  <a:cubicBezTo>
                    <a:pt x="738803" y="272970"/>
                    <a:pt x="777269" y="432120"/>
                    <a:pt x="731520" y="329184"/>
                  </a:cubicBezTo>
                  <a:cubicBezTo>
                    <a:pt x="721081" y="305696"/>
                    <a:pt x="715264" y="280416"/>
                    <a:pt x="707136" y="256032"/>
                  </a:cubicBezTo>
                  <a:lnTo>
                    <a:pt x="694944" y="219456"/>
                  </a:lnTo>
                  <a:cubicBezTo>
                    <a:pt x="690880" y="207264"/>
                    <a:pt x="685869" y="195348"/>
                    <a:pt x="682752" y="182880"/>
                  </a:cubicBezTo>
                  <a:cubicBezTo>
                    <a:pt x="646609" y="38306"/>
                    <a:pt x="702053" y="267193"/>
                    <a:pt x="658368" y="48768"/>
                  </a:cubicBezTo>
                  <a:cubicBezTo>
                    <a:pt x="655848" y="36166"/>
                    <a:pt x="655263" y="21279"/>
                    <a:pt x="646176" y="12192"/>
                  </a:cubicBezTo>
                  <a:cubicBezTo>
                    <a:pt x="637089" y="3105"/>
                    <a:pt x="621792" y="4064"/>
                    <a:pt x="609600" y="0"/>
                  </a:cubicBezTo>
                  <a:cubicBezTo>
                    <a:pt x="550885" y="5871"/>
                    <a:pt x="485199" y="8435"/>
                    <a:pt x="426720" y="24384"/>
                  </a:cubicBezTo>
                  <a:cubicBezTo>
                    <a:pt x="401923" y="31147"/>
                    <a:pt x="377952" y="40640"/>
                    <a:pt x="353568" y="48768"/>
                  </a:cubicBezTo>
                  <a:lnTo>
                    <a:pt x="329184" y="48768"/>
                  </a:lnTo>
                  <a:close/>
                </a:path>
              </a:pathLst>
            </a:cu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3962400" y="2819400"/>
              <a:ext cx="304800" cy="43880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Rectangle 38"/>
          <p:cNvSpPr/>
          <p:nvPr/>
        </p:nvSpPr>
        <p:spPr>
          <a:xfrm>
            <a:off x="2615046" y="5476009"/>
            <a:ext cx="4572000" cy="923330"/>
          </a:xfrm>
          <a:prstGeom prst="rect">
            <a:avLst/>
          </a:prstGeom>
        </p:spPr>
        <p:txBody>
          <a:bodyPr>
            <a:spAutoFit/>
          </a:bodyPr>
          <a:lstStyle/>
          <a:p>
            <a:r>
              <a:rPr lang="en-US" dirty="0">
                <a:solidFill>
                  <a:schemeClr val="bg1"/>
                </a:solidFill>
              </a:rPr>
              <a:t>“And now, my son, these interpreters were prepared that the word of God might be fulfilled, …” (Alma 37:24)</a:t>
            </a:r>
          </a:p>
        </p:txBody>
      </p:sp>
      <p:sp>
        <p:nvSpPr>
          <p:cNvPr id="4" name="Rectangle 3">
            <a:extLst>
              <a:ext uri="{FF2B5EF4-FFF2-40B4-BE49-F238E27FC236}">
                <a16:creationId xmlns:a16="http://schemas.microsoft.com/office/drawing/2014/main" id="{8F1543B9-351D-485E-94E7-A7E7D757360C}"/>
              </a:ext>
            </a:extLst>
          </p:cNvPr>
          <p:cNvSpPr/>
          <p:nvPr/>
        </p:nvSpPr>
        <p:spPr>
          <a:xfrm>
            <a:off x="3411682" y="736707"/>
            <a:ext cx="6096000" cy="646331"/>
          </a:xfrm>
          <a:prstGeom prst="rect">
            <a:avLst/>
          </a:prstGeom>
        </p:spPr>
        <p:txBody>
          <a:bodyPr>
            <a:spAutoFit/>
          </a:bodyPr>
          <a:lstStyle/>
          <a:p>
            <a:pPr algn="ctr" fontAlgn="base"/>
            <a:r>
              <a:rPr lang="en-US" b="0" i="1" dirty="0">
                <a:solidFill>
                  <a:schemeClr val="bg1"/>
                </a:solidFill>
                <a:effectLst/>
                <a:latin typeface="Palatino"/>
              </a:rPr>
              <a:t>name given to servant of God</a:t>
            </a:r>
            <a:r>
              <a:rPr lang="en-US" b="0" i="0" dirty="0">
                <a:solidFill>
                  <a:schemeClr val="bg1"/>
                </a:solidFill>
                <a:effectLst/>
                <a:latin typeface="Palatino"/>
              </a:rPr>
              <a:t> </a:t>
            </a:r>
          </a:p>
          <a:p>
            <a:pPr algn="ctr" fontAlgn="base"/>
            <a:r>
              <a:rPr lang="en-US" dirty="0">
                <a:solidFill>
                  <a:schemeClr val="bg1"/>
                </a:solidFill>
                <a:effectLst/>
              </a:rPr>
              <a:t>the Lord will prepare unto his servant </a:t>
            </a:r>
            <a:r>
              <a:rPr lang="en-US" dirty="0" err="1">
                <a:solidFill>
                  <a:schemeClr val="bg1"/>
                </a:solidFill>
                <a:effectLst/>
              </a:rPr>
              <a:t>Gazelem</a:t>
            </a:r>
            <a:r>
              <a:rPr lang="en-US" dirty="0">
                <a:solidFill>
                  <a:schemeClr val="bg1"/>
                </a:solidFill>
                <a:effectLst/>
              </a:rPr>
              <a:t> a stone</a:t>
            </a:r>
          </a:p>
        </p:txBody>
      </p:sp>
    </p:spTree>
    <p:extLst>
      <p:ext uri="{BB962C8B-B14F-4D97-AF65-F5344CB8AC3E}">
        <p14:creationId xmlns:p14="http://schemas.microsoft.com/office/powerpoint/2010/main" val="1630108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51AFF7F-467C-4D41-9E40-D11798498A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9940"/>
          </a:xfrm>
          <a:prstGeom prst="rect">
            <a:avLst/>
          </a:prstGeom>
        </p:spPr>
      </p:pic>
      <p:sp>
        <p:nvSpPr>
          <p:cNvPr id="3" name="TextBox 2"/>
          <p:cNvSpPr txBox="1"/>
          <p:nvPr/>
        </p:nvSpPr>
        <p:spPr>
          <a:xfrm>
            <a:off x="1524000" y="0"/>
            <a:ext cx="9144000" cy="923330"/>
          </a:xfrm>
          <a:prstGeom prst="rect">
            <a:avLst/>
          </a:prstGeom>
          <a:noFill/>
        </p:spPr>
        <p:txBody>
          <a:bodyPr wrap="square" rtlCol="0">
            <a:spAutoFit/>
          </a:bodyPr>
          <a:lstStyle/>
          <a:p>
            <a:pPr algn="ctr"/>
            <a:r>
              <a:rPr lang="en-US" sz="5400" dirty="0">
                <a:solidFill>
                  <a:schemeClr val="bg1"/>
                </a:solidFill>
                <a:latin typeface="Calibri" panose="020F0502020204030204" pitchFamily="34" charset="0"/>
              </a:rPr>
              <a:t>Instructions </a:t>
            </a:r>
          </a:p>
        </p:txBody>
      </p:sp>
      <p:sp>
        <p:nvSpPr>
          <p:cNvPr id="13" name="TextBox 12"/>
          <p:cNvSpPr txBox="1"/>
          <p:nvPr/>
        </p:nvSpPr>
        <p:spPr>
          <a:xfrm>
            <a:off x="602673" y="6550223"/>
            <a:ext cx="1752600" cy="307777"/>
          </a:xfrm>
          <a:prstGeom prst="rect">
            <a:avLst/>
          </a:prstGeom>
          <a:noFill/>
        </p:spPr>
        <p:txBody>
          <a:bodyPr wrap="square" rtlCol="0">
            <a:spAutoFit/>
          </a:bodyPr>
          <a:lstStyle/>
          <a:p>
            <a:r>
              <a:rPr lang="en-US" sz="1400" dirty="0">
                <a:solidFill>
                  <a:schemeClr val="bg1"/>
                </a:solidFill>
              </a:rPr>
              <a:t>Alma 37:26-31</a:t>
            </a:r>
          </a:p>
        </p:txBody>
      </p:sp>
      <p:sp>
        <p:nvSpPr>
          <p:cNvPr id="10" name="Rectangle 9"/>
          <p:cNvSpPr/>
          <p:nvPr/>
        </p:nvSpPr>
        <p:spPr>
          <a:xfrm>
            <a:off x="1132609" y="1219200"/>
            <a:ext cx="4506191" cy="1569660"/>
          </a:xfrm>
          <a:prstGeom prst="rect">
            <a:avLst/>
          </a:prstGeom>
        </p:spPr>
        <p:txBody>
          <a:bodyPr wrap="square">
            <a:spAutoFit/>
          </a:bodyPr>
          <a:lstStyle/>
          <a:p>
            <a:r>
              <a:rPr lang="en-US" sz="2400" dirty="0">
                <a:solidFill>
                  <a:schemeClr val="bg1"/>
                </a:solidFill>
              </a:rPr>
              <a:t>Do not let the people know about:</a:t>
            </a:r>
          </a:p>
          <a:p>
            <a:endParaRPr lang="en-US" sz="2400" dirty="0">
              <a:solidFill>
                <a:schemeClr val="bg1"/>
              </a:solidFill>
            </a:endParaRPr>
          </a:p>
          <a:p>
            <a:r>
              <a:rPr lang="en-US" sz="2400" dirty="0">
                <a:solidFill>
                  <a:schemeClr val="bg1"/>
                </a:solidFill>
              </a:rPr>
              <a:t>The secret combinations of the </a:t>
            </a:r>
            <a:r>
              <a:rPr lang="en-US" sz="2400" dirty="0" err="1">
                <a:solidFill>
                  <a:schemeClr val="bg1"/>
                </a:solidFill>
              </a:rPr>
              <a:t>Jaradite</a:t>
            </a:r>
            <a:r>
              <a:rPr lang="en-US" sz="2400" dirty="0">
                <a:solidFill>
                  <a:schemeClr val="bg1"/>
                </a:solidFill>
              </a:rPr>
              <a:t> people</a:t>
            </a:r>
          </a:p>
        </p:txBody>
      </p:sp>
      <p:sp>
        <p:nvSpPr>
          <p:cNvPr id="40" name="Rectangle 39"/>
          <p:cNvSpPr/>
          <p:nvPr/>
        </p:nvSpPr>
        <p:spPr>
          <a:xfrm>
            <a:off x="6553200" y="3605645"/>
            <a:ext cx="5257800" cy="400110"/>
          </a:xfrm>
          <a:prstGeom prst="rect">
            <a:avLst/>
          </a:prstGeom>
        </p:spPr>
        <p:txBody>
          <a:bodyPr wrap="square">
            <a:spAutoFit/>
          </a:bodyPr>
          <a:lstStyle/>
          <a:p>
            <a:r>
              <a:rPr lang="en-US" sz="2000" dirty="0">
                <a:solidFill>
                  <a:schemeClr val="bg1"/>
                </a:solidFill>
              </a:rPr>
              <a:t>There is a curse upon the land of Desolation</a:t>
            </a:r>
          </a:p>
        </p:txBody>
      </p:sp>
      <p:sp>
        <p:nvSpPr>
          <p:cNvPr id="41" name="Rectangle 40"/>
          <p:cNvSpPr/>
          <p:nvPr/>
        </p:nvSpPr>
        <p:spPr>
          <a:xfrm>
            <a:off x="2362200" y="4343400"/>
            <a:ext cx="6934200" cy="1938992"/>
          </a:xfrm>
          <a:prstGeom prst="rect">
            <a:avLst/>
          </a:prstGeom>
        </p:spPr>
        <p:txBody>
          <a:bodyPr wrap="square">
            <a:spAutoFit/>
          </a:bodyPr>
          <a:lstStyle/>
          <a:p>
            <a:pPr algn="ctr"/>
            <a:r>
              <a:rPr lang="en-US" sz="4000" dirty="0">
                <a:solidFill>
                  <a:srgbClr val="FFFF00"/>
                </a:solidFill>
              </a:rPr>
              <a:t>Why would Alma want these things kept secret from the people?</a:t>
            </a:r>
          </a:p>
        </p:txBody>
      </p:sp>
      <p:pic>
        <p:nvPicPr>
          <p:cNvPr id="5" name="Picture 4">
            <a:extLst>
              <a:ext uri="{FF2B5EF4-FFF2-40B4-BE49-F238E27FC236}">
                <a16:creationId xmlns:a16="http://schemas.microsoft.com/office/drawing/2014/main" id="{628278C8-1B74-4FF3-9E8D-1C9DD76274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1191" y="927389"/>
            <a:ext cx="4859048" cy="2623391"/>
          </a:xfrm>
          <a:prstGeom prst="rect">
            <a:avLst/>
          </a:prstGeom>
        </p:spPr>
      </p:pic>
    </p:spTree>
    <p:extLst>
      <p:ext uri="{BB962C8B-B14F-4D97-AF65-F5344CB8AC3E}">
        <p14:creationId xmlns:p14="http://schemas.microsoft.com/office/powerpoint/2010/main" val="949764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fade">
                                      <p:cBhvr>
                                        <p:cTn id="11" dur="20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6C085AB-237B-4227-A555-4DC413C6AD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9940"/>
          </a:xfrm>
          <a:prstGeom prst="rect">
            <a:avLst/>
          </a:prstGeom>
        </p:spPr>
      </p:pic>
      <p:sp>
        <p:nvSpPr>
          <p:cNvPr id="3" name="TextBox 2"/>
          <p:cNvSpPr txBox="1"/>
          <p:nvPr/>
        </p:nvSpPr>
        <p:spPr>
          <a:xfrm>
            <a:off x="1524000" y="0"/>
            <a:ext cx="9144000" cy="923330"/>
          </a:xfrm>
          <a:prstGeom prst="rect">
            <a:avLst/>
          </a:prstGeom>
          <a:noFill/>
        </p:spPr>
        <p:txBody>
          <a:bodyPr wrap="square" rtlCol="0">
            <a:spAutoFit/>
          </a:bodyPr>
          <a:lstStyle/>
          <a:p>
            <a:pPr algn="ctr"/>
            <a:r>
              <a:rPr lang="en-US" sz="5400" dirty="0">
                <a:solidFill>
                  <a:schemeClr val="bg1"/>
                </a:solidFill>
                <a:latin typeface="Calibri" panose="020F0502020204030204" pitchFamily="34" charset="0"/>
              </a:rPr>
              <a:t>Giving Ideas </a:t>
            </a:r>
          </a:p>
        </p:txBody>
      </p:sp>
      <p:sp>
        <p:nvSpPr>
          <p:cNvPr id="13" name="TextBox 12"/>
          <p:cNvSpPr txBox="1"/>
          <p:nvPr/>
        </p:nvSpPr>
        <p:spPr>
          <a:xfrm>
            <a:off x="529936" y="6550223"/>
            <a:ext cx="1752600" cy="307777"/>
          </a:xfrm>
          <a:prstGeom prst="rect">
            <a:avLst/>
          </a:prstGeom>
          <a:noFill/>
        </p:spPr>
        <p:txBody>
          <a:bodyPr wrap="square" rtlCol="0">
            <a:spAutoFit/>
          </a:bodyPr>
          <a:lstStyle/>
          <a:p>
            <a:r>
              <a:rPr lang="en-US" sz="1400" dirty="0">
                <a:solidFill>
                  <a:schemeClr val="bg1"/>
                </a:solidFill>
              </a:rPr>
              <a:t>Alma 37:26-31</a:t>
            </a:r>
          </a:p>
        </p:txBody>
      </p:sp>
      <p:sp>
        <p:nvSpPr>
          <p:cNvPr id="10" name="Rectangle 9"/>
          <p:cNvSpPr/>
          <p:nvPr/>
        </p:nvSpPr>
        <p:spPr>
          <a:xfrm>
            <a:off x="1101436" y="1143000"/>
            <a:ext cx="5070764" cy="1938992"/>
          </a:xfrm>
          <a:prstGeom prst="rect">
            <a:avLst/>
          </a:prstGeom>
        </p:spPr>
        <p:txBody>
          <a:bodyPr wrap="square">
            <a:spAutoFit/>
          </a:bodyPr>
          <a:lstStyle/>
          <a:p>
            <a:r>
              <a:rPr lang="en-US" sz="2400" dirty="0">
                <a:solidFill>
                  <a:schemeClr val="bg1"/>
                </a:solidFill>
              </a:rPr>
              <a:t>Why is it that we teach our children and ourselves to not watch inappropriate or evil movies…or read inappropriate books or magazines…or listen to inappropriate music?</a:t>
            </a:r>
          </a:p>
        </p:txBody>
      </p:sp>
      <p:sp>
        <p:nvSpPr>
          <p:cNvPr id="40" name="Rectangle 39"/>
          <p:cNvSpPr/>
          <p:nvPr/>
        </p:nvSpPr>
        <p:spPr>
          <a:xfrm>
            <a:off x="5465619" y="4187537"/>
            <a:ext cx="4987636" cy="1938992"/>
          </a:xfrm>
          <a:prstGeom prst="rect">
            <a:avLst/>
          </a:prstGeom>
        </p:spPr>
        <p:txBody>
          <a:bodyPr wrap="square">
            <a:spAutoFit/>
          </a:bodyPr>
          <a:lstStyle/>
          <a:p>
            <a:r>
              <a:rPr lang="en-US" sz="2400" dirty="0">
                <a:solidFill>
                  <a:schemeClr val="bg1"/>
                </a:solidFill>
              </a:rPr>
              <a:t>There is a lesson that Alma was teaching his son, that if they read and talked about these wicked things it might give others ideas to experiment with wickedness.</a:t>
            </a:r>
          </a:p>
        </p:txBody>
      </p:sp>
      <p:pic>
        <p:nvPicPr>
          <p:cNvPr id="5" name="Picture 4">
            <a:extLst>
              <a:ext uri="{FF2B5EF4-FFF2-40B4-BE49-F238E27FC236}">
                <a16:creationId xmlns:a16="http://schemas.microsoft.com/office/drawing/2014/main" id="{9AA7DB9A-6384-431F-A723-95D656B39A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4277" y="3625561"/>
            <a:ext cx="2857500" cy="2495550"/>
          </a:xfrm>
          <a:prstGeom prst="rect">
            <a:avLst/>
          </a:prstGeom>
        </p:spPr>
      </p:pic>
      <p:pic>
        <p:nvPicPr>
          <p:cNvPr id="7" name="Picture 6">
            <a:extLst>
              <a:ext uri="{FF2B5EF4-FFF2-40B4-BE49-F238E27FC236}">
                <a16:creationId xmlns:a16="http://schemas.microsoft.com/office/drawing/2014/main" id="{20792B24-19DC-4A77-80F6-8B4E2C59A9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85264" y="945075"/>
            <a:ext cx="4033169" cy="3022718"/>
          </a:xfrm>
          <a:prstGeom prst="rect">
            <a:avLst/>
          </a:prstGeom>
        </p:spPr>
      </p:pic>
    </p:spTree>
    <p:extLst>
      <p:ext uri="{BB962C8B-B14F-4D97-AF65-F5344CB8AC3E}">
        <p14:creationId xmlns:p14="http://schemas.microsoft.com/office/powerpoint/2010/main" val="3558223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E3ED36E-807F-40C9-BF30-52BE01CCCF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9940"/>
          </a:xfrm>
          <a:prstGeom prst="rect">
            <a:avLst/>
          </a:prstGeom>
        </p:spPr>
      </p:pic>
      <p:sp>
        <p:nvSpPr>
          <p:cNvPr id="3" name="TextBox 2"/>
          <p:cNvSpPr txBox="1"/>
          <p:nvPr/>
        </p:nvSpPr>
        <p:spPr>
          <a:xfrm>
            <a:off x="4472517" y="881161"/>
            <a:ext cx="3276600" cy="1938992"/>
          </a:xfrm>
          <a:prstGeom prst="rect">
            <a:avLst/>
          </a:prstGeom>
          <a:noFill/>
        </p:spPr>
        <p:txBody>
          <a:bodyPr wrap="square" rtlCol="0">
            <a:spAutoFit/>
          </a:bodyPr>
          <a:lstStyle/>
          <a:p>
            <a:pPr algn="ctr"/>
            <a:r>
              <a:rPr lang="en-US" sz="2400" dirty="0">
                <a:solidFill>
                  <a:schemeClr val="bg1"/>
                </a:solidFill>
              </a:rPr>
              <a:t>Alma’s successor in the judgment seat refused to assume responsibility for the sacred records</a:t>
            </a:r>
          </a:p>
          <a:p>
            <a:pPr algn="ctr"/>
            <a:r>
              <a:rPr lang="en-US" sz="2400" dirty="0">
                <a:solidFill>
                  <a:schemeClr val="bg1"/>
                </a:solidFill>
              </a:rPr>
              <a:t>(Alma 50:37-38)</a:t>
            </a:r>
          </a:p>
        </p:txBody>
      </p:sp>
      <p:sp>
        <p:nvSpPr>
          <p:cNvPr id="5" name="TextBox 4"/>
          <p:cNvSpPr txBox="1"/>
          <p:nvPr/>
        </p:nvSpPr>
        <p:spPr>
          <a:xfrm>
            <a:off x="1524000" y="1"/>
            <a:ext cx="9144000" cy="830997"/>
          </a:xfrm>
          <a:prstGeom prst="rect">
            <a:avLst/>
          </a:prstGeom>
          <a:noFill/>
        </p:spPr>
        <p:txBody>
          <a:bodyPr wrap="square" rtlCol="0">
            <a:spAutoFit/>
          </a:bodyPr>
          <a:lstStyle/>
          <a:p>
            <a:pPr algn="ctr"/>
            <a:r>
              <a:rPr lang="en-US" sz="4800" dirty="0">
                <a:solidFill>
                  <a:schemeClr val="bg1"/>
                </a:solidFill>
                <a:latin typeface="Calibri" panose="020F0502020204030204" pitchFamily="34" charset="0"/>
              </a:rPr>
              <a:t>The Sacred Records</a:t>
            </a:r>
          </a:p>
        </p:txBody>
      </p:sp>
      <p:grpSp>
        <p:nvGrpSpPr>
          <p:cNvPr id="7" name="Group 6"/>
          <p:cNvGrpSpPr/>
          <p:nvPr/>
        </p:nvGrpSpPr>
        <p:grpSpPr>
          <a:xfrm>
            <a:off x="5372637" y="3024390"/>
            <a:ext cx="1447800" cy="3232731"/>
            <a:chOff x="5867400" y="882069"/>
            <a:chExt cx="2286000" cy="4985331"/>
          </a:xfrm>
        </p:grpSpPr>
        <p:sp>
          <p:nvSpPr>
            <p:cNvPr id="8" name="Oval 2"/>
            <p:cNvSpPr/>
            <p:nvPr/>
          </p:nvSpPr>
          <p:spPr>
            <a:xfrm rot="20847300">
              <a:off x="7706545" y="3452209"/>
              <a:ext cx="446855" cy="71669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3"/>
            <p:cNvSpPr/>
            <p:nvPr/>
          </p:nvSpPr>
          <p:spPr>
            <a:xfrm>
              <a:off x="5867400" y="3579373"/>
              <a:ext cx="446855" cy="71669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rapezoid 5"/>
            <p:cNvSpPr/>
            <p:nvPr/>
          </p:nvSpPr>
          <p:spPr>
            <a:xfrm rot="1327004">
              <a:off x="6114473" y="2338271"/>
              <a:ext cx="770340" cy="1795400"/>
            </a:xfrm>
            <a:prstGeom prst="trapezoid">
              <a:avLst>
                <a:gd name="adj" fmla="val 34133"/>
              </a:avLst>
            </a:prstGeom>
            <a:solidFill>
              <a:srgbClr val="77C2F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rapezoid 4"/>
            <p:cNvSpPr/>
            <p:nvPr/>
          </p:nvSpPr>
          <p:spPr>
            <a:xfrm rot="19975199">
              <a:off x="7156317" y="2174473"/>
              <a:ext cx="770340" cy="1795400"/>
            </a:xfrm>
            <a:prstGeom prst="trapezoid">
              <a:avLst>
                <a:gd name="adj" fmla="val 34133"/>
              </a:avLst>
            </a:prstGeom>
            <a:solidFill>
              <a:srgbClr val="77C2F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2"/>
            <p:cNvSpPr/>
            <p:nvPr/>
          </p:nvSpPr>
          <p:spPr>
            <a:xfrm rot="1267050">
              <a:off x="6533730" y="5057773"/>
              <a:ext cx="526977" cy="804213"/>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rot="19394983">
              <a:off x="7042184" y="5063187"/>
              <a:ext cx="526977" cy="804213"/>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6"/>
            <p:cNvSpPr/>
            <p:nvPr/>
          </p:nvSpPr>
          <p:spPr>
            <a:xfrm>
              <a:off x="6219556" y="3522863"/>
              <a:ext cx="1659194" cy="1905468"/>
            </a:xfrm>
            <a:prstGeom prst="trapezoid">
              <a:avLst>
                <a:gd name="adj" fmla="val 25473"/>
              </a:avLst>
            </a:prstGeom>
            <a:solidFill>
              <a:srgbClr val="77C2F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74"/>
            <p:cNvGrpSpPr/>
            <p:nvPr/>
          </p:nvGrpSpPr>
          <p:grpSpPr>
            <a:xfrm>
              <a:off x="6571711" y="2458569"/>
              <a:ext cx="880389" cy="1719244"/>
              <a:chOff x="6629400" y="2667000"/>
              <a:chExt cx="762000" cy="1600200"/>
            </a:xfrm>
            <a:solidFill>
              <a:srgbClr val="CD8B29"/>
            </a:solidFill>
          </p:grpSpPr>
          <p:sp>
            <p:nvSpPr>
              <p:cNvPr id="33" name="Oval 32"/>
              <p:cNvSpPr/>
              <p:nvPr/>
            </p:nvSpPr>
            <p:spPr>
              <a:xfrm>
                <a:off x="6705600" y="2743200"/>
                <a:ext cx="533400" cy="15240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Moon 33"/>
              <p:cNvSpPr/>
              <p:nvPr/>
            </p:nvSpPr>
            <p:spPr>
              <a:xfrm>
                <a:off x="6629400" y="2743200"/>
                <a:ext cx="381000" cy="1524000"/>
              </a:xfrm>
              <a:prstGeom prst="moon">
                <a:avLst>
                  <a:gd name="adj" fmla="val 81515"/>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Moon 34"/>
              <p:cNvSpPr/>
              <p:nvPr/>
            </p:nvSpPr>
            <p:spPr>
              <a:xfrm rot="10800000">
                <a:off x="7010400" y="2743200"/>
                <a:ext cx="381000" cy="1447800"/>
              </a:xfrm>
              <a:prstGeom prst="moon">
                <a:avLst>
                  <a:gd name="adj" fmla="val 81515"/>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Isosceles Triangle 35"/>
              <p:cNvSpPr/>
              <p:nvPr/>
            </p:nvSpPr>
            <p:spPr>
              <a:xfrm rot="10800000">
                <a:off x="6781800" y="2667000"/>
                <a:ext cx="457200" cy="609600"/>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Oval 15"/>
            <p:cNvSpPr/>
            <p:nvPr/>
          </p:nvSpPr>
          <p:spPr>
            <a:xfrm>
              <a:off x="6324600" y="1219200"/>
              <a:ext cx="1447800" cy="14478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53"/>
            <p:cNvGrpSpPr/>
            <p:nvPr/>
          </p:nvGrpSpPr>
          <p:grpSpPr>
            <a:xfrm>
              <a:off x="6324600" y="4953000"/>
              <a:ext cx="1371600" cy="426720"/>
              <a:chOff x="4876800" y="-304800"/>
              <a:chExt cx="3048000" cy="1066800"/>
            </a:xfrm>
          </p:grpSpPr>
          <p:sp>
            <p:nvSpPr>
              <p:cNvPr id="28" name="Quad Arrow 27"/>
              <p:cNvSpPr/>
              <p:nvPr/>
            </p:nvSpPr>
            <p:spPr>
              <a:xfrm>
                <a:off x="4876800" y="-304800"/>
                <a:ext cx="1066800" cy="1066800"/>
              </a:xfrm>
              <a:prstGeom prst="quadArrow">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Quad Arrow 28"/>
              <p:cNvSpPr/>
              <p:nvPr/>
            </p:nvSpPr>
            <p:spPr>
              <a:xfrm>
                <a:off x="5867400" y="-304800"/>
                <a:ext cx="1066800" cy="1066800"/>
              </a:xfrm>
              <a:prstGeom prst="quadArrow">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Quad Arrow 29"/>
              <p:cNvSpPr/>
              <p:nvPr/>
            </p:nvSpPr>
            <p:spPr>
              <a:xfrm>
                <a:off x="6858000" y="-304800"/>
                <a:ext cx="1066800" cy="1066800"/>
              </a:xfrm>
              <a:prstGeom prst="quadArrow">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Quad Arrow 30"/>
              <p:cNvSpPr/>
              <p:nvPr/>
            </p:nvSpPr>
            <p:spPr>
              <a:xfrm>
                <a:off x="5527964" y="-114993"/>
                <a:ext cx="685800" cy="685800"/>
              </a:xfrm>
              <a:prstGeom prst="quadArrow">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Quad Arrow 31"/>
              <p:cNvSpPr/>
              <p:nvPr/>
            </p:nvSpPr>
            <p:spPr>
              <a:xfrm>
                <a:off x="6510251" y="-110837"/>
                <a:ext cx="685800" cy="685800"/>
              </a:xfrm>
              <a:prstGeom prst="quadArrow">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ound Diagonal Corner Rectangle 17"/>
            <p:cNvSpPr/>
            <p:nvPr/>
          </p:nvSpPr>
          <p:spPr>
            <a:xfrm rot="18238105">
              <a:off x="6271649" y="958269"/>
              <a:ext cx="838200" cy="685800"/>
            </a:xfrm>
            <a:prstGeom prst="round2DiagRect">
              <a:avLst>
                <a:gd name="adj1" fmla="val 16667"/>
                <a:gd name="adj2" fmla="val 50000"/>
              </a:avLst>
            </a:prstGeom>
            <a:solidFill>
              <a:srgbClr val="3E1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 Diagonal Corner Rectangle 18"/>
            <p:cNvSpPr/>
            <p:nvPr/>
          </p:nvSpPr>
          <p:spPr>
            <a:xfrm rot="1074138">
              <a:off x="6968699" y="1095176"/>
              <a:ext cx="953379" cy="711411"/>
            </a:xfrm>
            <a:prstGeom prst="round2DiagRect">
              <a:avLst>
                <a:gd name="adj1" fmla="val 16667"/>
                <a:gd name="adj2" fmla="val 50000"/>
              </a:avLst>
            </a:prstGeom>
            <a:solidFill>
              <a:srgbClr val="3E1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61"/>
            <p:cNvGrpSpPr/>
            <p:nvPr/>
          </p:nvGrpSpPr>
          <p:grpSpPr>
            <a:xfrm>
              <a:off x="6248400" y="1524000"/>
              <a:ext cx="1600200" cy="381000"/>
              <a:chOff x="5486400" y="381000"/>
              <a:chExt cx="1600200" cy="381000"/>
            </a:xfrm>
          </p:grpSpPr>
          <p:sp>
            <p:nvSpPr>
              <p:cNvPr id="21" name="Rounded Rectangle 20"/>
              <p:cNvSpPr/>
              <p:nvPr/>
            </p:nvSpPr>
            <p:spPr>
              <a:xfrm>
                <a:off x="5486400" y="381000"/>
                <a:ext cx="1600200" cy="381000"/>
              </a:xfrm>
              <a:prstGeom prst="roundRect">
                <a:avLst/>
              </a:prstGeom>
              <a:solidFill>
                <a:srgbClr val="F9EB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155"/>
              <p:cNvGrpSpPr/>
              <p:nvPr/>
            </p:nvGrpSpPr>
            <p:grpSpPr>
              <a:xfrm>
                <a:off x="5562600" y="381000"/>
                <a:ext cx="1371600" cy="381000"/>
                <a:chOff x="4876800" y="-304800"/>
                <a:chExt cx="3048000" cy="1066800"/>
              </a:xfrm>
            </p:grpSpPr>
            <p:sp>
              <p:nvSpPr>
                <p:cNvPr id="23" name="Quad Arrow 22"/>
                <p:cNvSpPr/>
                <p:nvPr/>
              </p:nvSpPr>
              <p:spPr>
                <a:xfrm>
                  <a:off x="4876800" y="-304800"/>
                  <a:ext cx="1066800" cy="1066800"/>
                </a:xfrm>
                <a:prstGeom prst="quadArrow">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Quad Arrow 23"/>
                <p:cNvSpPr/>
                <p:nvPr/>
              </p:nvSpPr>
              <p:spPr>
                <a:xfrm>
                  <a:off x="5867400" y="-304800"/>
                  <a:ext cx="1066800" cy="1066800"/>
                </a:xfrm>
                <a:prstGeom prst="quadArrow">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Quad Arrow 24"/>
                <p:cNvSpPr/>
                <p:nvPr/>
              </p:nvSpPr>
              <p:spPr>
                <a:xfrm>
                  <a:off x="6858000" y="-304800"/>
                  <a:ext cx="1066800" cy="1066800"/>
                </a:xfrm>
                <a:prstGeom prst="quadArrow">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Quad Arrow 25"/>
                <p:cNvSpPr/>
                <p:nvPr/>
              </p:nvSpPr>
              <p:spPr>
                <a:xfrm>
                  <a:off x="5527964" y="-114993"/>
                  <a:ext cx="685800" cy="685800"/>
                </a:xfrm>
                <a:prstGeom prst="quadArrow">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Quad Arrow 26"/>
                <p:cNvSpPr/>
                <p:nvPr/>
              </p:nvSpPr>
              <p:spPr>
                <a:xfrm>
                  <a:off x="6510251" y="-110837"/>
                  <a:ext cx="685800" cy="685800"/>
                </a:xfrm>
                <a:prstGeom prst="quadArrow">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7" name="Group 36"/>
          <p:cNvGrpSpPr/>
          <p:nvPr/>
        </p:nvGrpSpPr>
        <p:grpSpPr>
          <a:xfrm>
            <a:off x="7924801" y="2362200"/>
            <a:ext cx="1617203" cy="3886200"/>
            <a:chOff x="1143000" y="1219200"/>
            <a:chExt cx="1981201" cy="4760902"/>
          </a:xfrm>
        </p:grpSpPr>
        <p:grpSp>
          <p:nvGrpSpPr>
            <p:cNvPr id="38" name="Group 39"/>
            <p:cNvGrpSpPr/>
            <p:nvPr/>
          </p:nvGrpSpPr>
          <p:grpSpPr>
            <a:xfrm rot="20172554">
              <a:off x="2130838" y="5085804"/>
              <a:ext cx="457200" cy="838200"/>
              <a:chOff x="3352800" y="2667000"/>
              <a:chExt cx="457200" cy="838200"/>
            </a:xfrm>
          </p:grpSpPr>
          <p:sp>
            <p:nvSpPr>
              <p:cNvPr id="108" name="Oval 40"/>
              <p:cNvSpPr/>
              <p:nvPr/>
            </p:nvSpPr>
            <p:spPr>
              <a:xfrm>
                <a:off x="3352800" y="2819400"/>
                <a:ext cx="457200" cy="685800"/>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gular Pentagon 41"/>
              <p:cNvSpPr/>
              <p:nvPr/>
            </p:nvSpPr>
            <p:spPr>
              <a:xfrm rot="10800000">
                <a:off x="3429000" y="2667000"/>
                <a:ext cx="304800" cy="685800"/>
              </a:xfrm>
              <a:prstGeom prst="pentagon">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2289593">
              <a:off x="1689496" y="5227970"/>
              <a:ext cx="410254" cy="752132"/>
              <a:chOff x="3352800" y="2667000"/>
              <a:chExt cx="457200" cy="838200"/>
            </a:xfrm>
          </p:grpSpPr>
          <p:sp>
            <p:nvSpPr>
              <p:cNvPr id="106" name="Oval 36"/>
              <p:cNvSpPr/>
              <p:nvPr/>
            </p:nvSpPr>
            <p:spPr>
              <a:xfrm>
                <a:off x="3352800" y="2819400"/>
                <a:ext cx="457200" cy="685800"/>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gular Pentagon 37"/>
              <p:cNvSpPr/>
              <p:nvPr/>
            </p:nvSpPr>
            <p:spPr>
              <a:xfrm rot="10800000">
                <a:off x="3429000" y="2667000"/>
                <a:ext cx="304800" cy="685800"/>
              </a:xfrm>
              <a:prstGeom prst="pentagon">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Cloud 39"/>
            <p:cNvSpPr/>
            <p:nvPr/>
          </p:nvSpPr>
          <p:spPr>
            <a:xfrm rot="4934802">
              <a:off x="2200154" y="2774821"/>
              <a:ext cx="756701" cy="641187"/>
            </a:xfrm>
            <a:prstGeom prst="clou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1143000" y="3886200"/>
              <a:ext cx="336884" cy="533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rapezoid 41"/>
            <p:cNvSpPr/>
            <p:nvPr/>
          </p:nvSpPr>
          <p:spPr>
            <a:xfrm rot="1477580">
              <a:off x="1269761" y="3195489"/>
              <a:ext cx="582550" cy="1101298"/>
            </a:xfrm>
            <a:prstGeom prst="trapezoid">
              <a:avLst>
                <a:gd name="adj" fmla="val 31348"/>
              </a:avLst>
            </a:prstGeom>
            <a:solidFill>
              <a:srgbClr val="738A8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2743201" y="3886200"/>
              <a:ext cx="381000" cy="533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rapezoid 43"/>
            <p:cNvSpPr/>
            <p:nvPr/>
          </p:nvSpPr>
          <p:spPr>
            <a:xfrm rot="20129341">
              <a:off x="2479523" y="3195346"/>
              <a:ext cx="582550" cy="1101298"/>
            </a:xfrm>
            <a:prstGeom prst="trapezoid">
              <a:avLst>
                <a:gd name="adj" fmla="val 31348"/>
              </a:avLst>
            </a:prstGeom>
            <a:solidFill>
              <a:srgbClr val="738A8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rapezoid 44"/>
            <p:cNvSpPr/>
            <p:nvPr/>
          </p:nvSpPr>
          <p:spPr>
            <a:xfrm>
              <a:off x="1600200" y="4343400"/>
              <a:ext cx="1066800" cy="1219200"/>
            </a:xfrm>
            <a:prstGeom prst="trapezoid">
              <a:avLst>
                <a:gd name="adj" fmla="val 12097"/>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rapezoid 45"/>
            <p:cNvSpPr/>
            <p:nvPr/>
          </p:nvSpPr>
          <p:spPr>
            <a:xfrm rot="10800000">
              <a:off x="1654277" y="3217606"/>
              <a:ext cx="990600" cy="1219200"/>
            </a:xfrm>
            <a:prstGeom prst="trapezoid">
              <a:avLst>
                <a:gd name="adj" fmla="val 6142"/>
              </a:avLst>
            </a:prstGeom>
            <a:solidFill>
              <a:srgbClr val="738A8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12"/>
            <p:cNvGrpSpPr/>
            <p:nvPr/>
          </p:nvGrpSpPr>
          <p:grpSpPr>
            <a:xfrm>
              <a:off x="1609209" y="3134032"/>
              <a:ext cx="1089745" cy="641448"/>
              <a:chOff x="1066800" y="3441504"/>
              <a:chExt cx="2133600" cy="1435296"/>
            </a:xfrm>
          </p:grpSpPr>
          <p:sp>
            <p:nvSpPr>
              <p:cNvPr id="96" name="Moon 11"/>
              <p:cNvSpPr/>
              <p:nvPr/>
            </p:nvSpPr>
            <p:spPr>
              <a:xfrm rot="16200000">
                <a:off x="1524000" y="3200400"/>
                <a:ext cx="1219200" cy="2133600"/>
              </a:xfrm>
              <a:prstGeom prst="moon">
                <a:avLst>
                  <a:gd name="adj" fmla="val 68859"/>
                </a:avLst>
              </a:prstGeom>
              <a:solidFill>
                <a:srgbClr val="BE450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rapezoid 2"/>
              <p:cNvSpPr/>
              <p:nvPr/>
            </p:nvSpPr>
            <p:spPr>
              <a:xfrm rot="3542795">
                <a:off x="1230885" y="3418950"/>
                <a:ext cx="381000" cy="575911"/>
              </a:xfrm>
              <a:prstGeom prst="trapezoid">
                <a:avLst/>
              </a:prstGeom>
              <a:solidFill>
                <a:srgbClr val="E7BF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rapezoid 3"/>
              <p:cNvSpPr/>
              <p:nvPr/>
            </p:nvSpPr>
            <p:spPr>
              <a:xfrm rot="2603598">
                <a:off x="1340097" y="3520311"/>
                <a:ext cx="381000" cy="685125"/>
              </a:xfrm>
              <a:prstGeom prst="trapezoid">
                <a:avLst/>
              </a:prstGeom>
              <a:solidFill>
                <a:srgbClr val="E7BF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rapezoid 4"/>
              <p:cNvSpPr/>
              <p:nvPr/>
            </p:nvSpPr>
            <p:spPr>
              <a:xfrm rot="18001276">
                <a:off x="2713295" y="3369235"/>
                <a:ext cx="381000" cy="525538"/>
              </a:xfrm>
              <a:prstGeom prst="trapezoid">
                <a:avLst/>
              </a:prstGeom>
              <a:solidFill>
                <a:srgbClr val="E7BF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rapezoid 5"/>
              <p:cNvSpPr/>
              <p:nvPr/>
            </p:nvSpPr>
            <p:spPr>
              <a:xfrm rot="18514807">
                <a:off x="2613085" y="3459290"/>
                <a:ext cx="381000" cy="630360"/>
              </a:xfrm>
              <a:prstGeom prst="trapezoid">
                <a:avLst/>
              </a:prstGeom>
              <a:solidFill>
                <a:srgbClr val="E7BF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rapezoid 6"/>
              <p:cNvSpPr/>
              <p:nvPr/>
            </p:nvSpPr>
            <p:spPr>
              <a:xfrm rot="1670667">
                <a:off x="1533099" y="3614497"/>
                <a:ext cx="333644" cy="774240"/>
              </a:xfrm>
              <a:prstGeom prst="trapezoid">
                <a:avLst/>
              </a:prstGeom>
              <a:solidFill>
                <a:srgbClr val="E7BF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rapezoid 7"/>
              <p:cNvSpPr/>
              <p:nvPr/>
            </p:nvSpPr>
            <p:spPr>
              <a:xfrm rot="19700909">
                <a:off x="2491107" y="3605358"/>
                <a:ext cx="319972" cy="731362"/>
              </a:xfrm>
              <a:prstGeom prst="trapezoid">
                <a:avLst/>
              </a:prstGeom>
              <a:solidFill>
                <a:srgbClr val="E7BF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rapezoid 8"/>
              <p:cNvSpPr/>
              <p:nvPr/>
            </p:nvSpPr>
            <p:spPr>
              <a:xfrm rot="623602">
                <a:off x="1748881" y="3685091"/>
                <a:ext cx="381000" cy="838200"/>
              </a:xfrm>
              <a:prstGeom prst="trapezoid">
                <a:avLst/>
              </a:prstGeom>
              <a:solidFill>
                <a:srgbClr val="E7BF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rapezoid 9"/>
              <p:cNvSpPr/>
              <p:nvPr/>
            </p:nvSpPr>
            <p:spPr>
              <a:xfrm rot="20671516">
                <a:off x="2238515" y="3693235"/>
                <a:ext cx="381000" cy="838200"/>
              </a:xfrm>
              <a:prstGeom prst="trapezoid">
                <a:avLst/>
              </a:prstGeom>
              <a:solidFill>
                <a:srgbClr val="E7BF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rapezoid 10"/>
              <p:cNvSpPr/>
              <p:nvPr/>
            </p:nvSpPr>
            <p:spPr>
              <a:xfrm>
                <a:off x="1981200" y="3733800"/>
                <a:ext cx="381000" cy="838200"/>
              </a:xfrm>
              <a:prstGeom prst="trapezoid">
                <a:avLst/>
              </a:prstGeom>
              <a:solidFill>
                <a:srgbClr val="E7BF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Regular Pentagon 47"/>
            <p:cNvSpPr/>
            <p:nvPr/>
          </p:nvSpPr>
          <p:spPr>
            <a:xfrm rot="11112827">
              <a:off x="1891149" y="2886780"/>
              <a:ext cx="587566" cy="533400"/>
            </a:xfrm>
            <a:prstGeom prst="pentagon">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Cloud 48"/>
            <p:cNvSpPr/>
            <p:nvPr/>
          </p:nvSpPr>
          <p:spPr>
            <a:xfrm rot="4934802">
              <a:off x="1531673" y="1750212"/>
              <a:ext cx="1353992" cy="1104904"/>
            </a:xfrm>
            <a:prstGeom prst="clou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1752600" y="1676400"/>
              <a:ext cx="914400" cy="14478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Moon 50"/>
            <p:cNvSpPr/>
            <p:nvPr/>
          </p:nvSpPr>
          <p:spPr>
            <a:xfrm>
              <a:off x="1981200" y="1600200"/>
              <a:ext cx="301121" cy="500078"/>
            </a:xfrm>
            <a:prstGeom prst="moon">
              <a:avLst>
                <a:gd name="adj" fmla="val 875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Moon 51"/>
            <p:cNvSpPr/>
            <p:nvPr/>
          </p:nvSpPr>
          <p:spPr>
            <a:xfrm>
              <a:off x="2133600" y="1600200"/>
              <a:ext cx="301121" cy="500078"/>
            </a:xfrm>
            <a:prstGeom prst="moon">
              <a:avLst>
                <a:gd name="adj" fmla="val 875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Moon 52"/>
            <p:cNvSpPr/>
            <p:nvPr/>
          </p:nvSpPr>
          <p:spPr>
            <a:xfrm>
              <a:off x="2286000" y="1600200"/>
              <a:ext cx="301121" cy="500078"/>
            </a:xfrm>
            <a:prstGeom prst="moon">
              <a:avLst>
                <a:gd name="adj" fmla="val 875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17"/>
            <p:cNvGrpSpPr/>
            <p:nvPr/>
          </p:nvGrpSpPr>
          <p:grpSpPr>
            <a:xfrm>
              <a:off x="1799303" y="1580535"/>
              <a:ext cx="914400" cy="476865"/>
              <a:chOff x="1321514" y="1295400"/>
              <a:chExt cx="1301944" cy="1057417"/>
            </a:xfrm>
          </p:grpSpPr>
          <p:sp>
            <p:nvSpPr>
              <p:cNvPr id="93" name="Teardrop 92"/>
              <p:cNvSpPr/>
              <p:nvPr/>
            </p:nvSpPr>
            <p:spPr>
              <a:xfrm rot="20352811" flipH="1">
                <a:off x="1934455" y="1295400"/>
                <a:ext cx="689003" cy="863884"/>
              </a:xfrm>
              <a:prstGeom prst="teardrop">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ardrop 93"/>
              <p:cNvSpPr/>
              <p:nvPr/>
            </p:nvSpPr>
            <p:spPr>
              <a:xfrm rot="5053131" flipH="1">
                <a:off x="1321335" y="1422500"/>
                <a:ext cx="771683" cy="771325"/>
              </a:xfrm>
              <a:prstGeom prst="teardrop">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flipH="1">
                <a:off x="1853433" y="1371598"/>
                <a:ext cx="703527" cy="981219"/>
              </a:xfrm>
              <a:prstGeom prst="ellipse">
                <a:avLst/>
              </a:prstGeom>
              <a:solidFill>
                <a:srgbClr val="6F35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Oval 54"/>
            <p:cNvSpPr/>
            <p:nvPr/>
          </p:nvSpPr>
          <p:spPr>
            <a:xfrm flipH="1">
              <a:off x="2590797" y="2743200"/>
              <a:ext cx="152402" cy="304800"/>
            </a:xfrm>
            <a:prstGeom prst="ellipse">
              <a:avLst/>
            </a:prstGeom>
            <a:solidFill>
              <a:srgbClr val="6F35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47"/>
            <p:cNvGrpSpPr/>
            <p:nvPr/>
          </p:nvGrpSpPr>
          <p:grpSpPr>
            <a:xfrm>
              <a:off x="1676400" y="4419600"/>
              <a:ext cx="914400" cy="946905"/>
              <a:chOff x="3505200" y="4643217"/>
              <a:chExt cx="712203" cy="1106281"/>
            </a:xfrm>
          </p:grpSpPr>
          <p:sp>
            <p:nvSpPr>
              <p:cNvPr id="88" name="Trapezoid 87"/>
              <p:cNvSpPr/>
              <p:nvPr/>
            </p:nvSpPr>
            <p:spPr>
              <a:xfrm>
                <a:off x="3631197" y="4643217"/>
                <a:ext cx="255003" cy="1101298"/>
              </a:xfrm>
              <a:prstGeom prst="trapezoid">
                <a:avLst>
                  <a:gd name="adj" fmla="val 31348"/>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rapezoid 88"/>
              <p:cNvSpPr/>
              <p:nvPr/>
            </p:nvSpPr>
            <p:spPr>
              <a:xfrm>
                <a:off x="3810000" y="4648200"/>
                <a:ext cx="255003" cy="1101298"/>
              </a:xfrm>
              <a:prstGeom prst="trapezoid">
                <a:avLst>
                  <a:gd name="adj" fmla="val 31348"/>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rapezoid 89"/>
              <p:cNvSpPr/>
              <p:nvPr/>
            </p:nvSpPr>
            <p:spPr>
              <a:xfrm rot="21175091">
                <a:off x="3962400" y="4648200"/>
                <a:ext cx="255003" cy="1101298"/>
              </a:xfrm>
              <a:prstGeom prst="trapezoid">
                <a:avLst>
                  <a:gd name="adj" fmla="val 31348"/>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rapezoid 90"/>
              <p:cNvSpPr/>
              <p:nvPr/>
            </p:nvSpPr>
            <p:spPr>
              <a:xfrm rot="166085">
                <a:off x="3505200" y="4648200"/>
                <a:ext cx="255003" cy="1101298"/>
              </a:xfrm>
              <a:prstGeom prst="trapezoid">
                <a:avLst>
                  <a:gd name="adj" fmla="val 31348"/>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rapezoid 91"/>
              <p:cNvSpPr/>
              <p:nvPr/>
            </p:nvSpPr>
            <p:spPr>
              <a:xfrm>
                <a:off x="3733800" y="4648200"/>
                <a:ext cx="255003" cy="1101298"/>
              </a:xfrm>
              <a:prstGeom prst="trapezoid">
                <a:avLst>
                  <a:gd name="adj" fmla="val 31348"/>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Trapezoid 56"/>
            <p:cNvSpPr/>
            <p:nvPr/>
          </p:nvSpPr>
          <p:spPr>
            <a:xfrm rot="5615113">
              <a:off x="1806712" y="4161090"/>
              <a:ext cx="205413" cy="445062"/>
            </a:xfrm>
            <a:prstGeom prst="trapezoid">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rapezoid 57"/>
            <p:cNvSpPr/>
            <p:nvPr/>
          </p:nvSpPr>
          <p:spPr>
            <a:xfrm rot="15984887" flipH="1">
              <a:off x="2259411" y="4161090"/>
              <a:ext cx="205413" cy="445062"/>
            </a:xfrm>
            <a:prstGeom prst="trapezoid">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2047567" y="4257368"/>
              <a:ext cx="228600" cy="304800"/>
            </a:xfrm>
            <a:prstGeom prst="roundRect">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127"/>
            <p:cNvGrpSpPr/>
            <p:nvPr/>
          </p:nvGrpSpPr>
          <p:grpSpPr>
            <a:xfrm>
              <a:off x="1676400" y="1219200"/>
              <a:ext cx="1143000" cy="1066801"/>
              <a:chOff x="3047999" y="533400"/>
              <a:chExt cx="838201" cy="1066801"/>
            </a:xfrm>
          </p:grpSpPr>
          <p:sp>
            <p:nvSpPr>
              <p:cNvPr id="80" name="Moon 79"/>
              <p:cNvSpPr/>
              <p:nvPr/>
            </p:nvSpPr>
            <p:spPr>
              <a:xfrm rot="11575000">
                <a:off x="3374734" y="625777"/>
                <a:ext cx="317013" cy="750848"/>
              </a:xfrm>
              <a:prstGeom prst="moon">
                <a:avLst>
                  <a:gd name="adj" fmla="val 57356"/>
                </a:avLst>
              </a:prstGeom>
              <a:solidFill>
                <a:srgbClr val="BE450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Moon 80"/>
              <p:cNvSpPr/>
              <p:nvPr/>
            </p:nvSpPr>
            <p:spPr>
              <a:xfrm rot="12577107">
                <a:off x="3441193" y="816531"/>
                <a:ext cx="317013" cy="596636"/>
              </a:xfrm>
              <a:prstGeom prst="moon">
                <a:avLst>
                  <a:gd name="adj" fmla="val 57356"/>
                </a:avLst>
              </a:prstGeom>
              <a:solidFill>
                <a:srgbClr val="BE450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Moon 81"/>
              <p:cNvSpPr/>
              <p:nvPr/>
            </p:nvSpPr>
            <p:spPr>
              <a:xfrm rot="10800000">
                <a:off x="3217596" y="533400"/>
                <a:ext cx="317013" cy="825236"/>
              </a:xfrm>
              <a:prstGeom prst="moon">
                <a:avLst>
                  <a:gd name="adj" fmla="val 57356"/>
                </a:avLst>
              </a:prstGeom>
              <a:solidFill>
                <a:srgbClr val="BE450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Moon 82"/>
              <p:cNvSpPr/>
              <p:nvPr/>
            </p:nvSpPr>
            <p:spPr>
              <a:xfrm rot="10800000">
                <a:off x="3352800" y="685800"/>
                <a:ext cx="152400" cy="559096"/>
              </a:xfrm>
              <a:prstGeom prst="moon">
                <a:avLst>
                  <a:gd name="adj" fmla="val 57356"/>
                </a:avLst>
              </a:prstGeom>
              <a:solidFill>
                <a:srgbClr val="BE450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Moon 83"/>
              <p:cNvSpPr/>
              <p:nvPr/>
            </p:nvSpPr>
            <p:spPr>
              <a:xfrm rot="10456809">
                <a:off x="3229503" y="773085"/>
                <a:ext cx="252260" cy="596636"/>
              </a:xfrm>
              <a:prstGeom prst="moon">
                <a:avLst>
                  <a:gd name="adj" fmla="val 87500"/>
                </a:avLst>
              </a:prstGeom>
              <a:solidFill>
                <a:srgbClr val="BE450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ounded Rectangle 84"/>
              <p:cNvSpPr/>
              <p:nvPr/>
            </p:nvSpPr>
            <p:spPr>
              <a:xfrm rot="5400000">
                <a:off x="3611033" y="1325033"/>
                <a:ext cx="381000" cy="169333"/>
              </a:xfrm>
              <a:prstGeom prst="roundRect">
                <a:avLst>
                  <a:gd name="adj" fmla="val 50000"/>
                </a:avLst>
              </a:prstGeom>
              <a:solidFill>
                <a:srgbClr val="FFDD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ounded Rectangle 85"/>
              <p:cNvSpPr/>
              <p:nvPr/>
            </p:nvSpPr>
            <p:spPr>
              <a:xfrm rot="5400000">
                <a:off x="2942166" y="1325034"/>
                <a:ext cx="381000" cy="169333"/>
              </a:xfrm>
              <a:prstGeom prst="roundRect">
                <a:avLst>
                  <a:gd name="adj" fmla="val 50000"/>
                </a:avLst>
              </a:prstGeom>
              <a:solidFill>
                <a:srgbClr val="FFDD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ounded Rectangle 86"/>
              <p:cNvSpPr/>
              <p:nvPr/>
            </p:nvSpPr>
            <p:spPr>
              <a:xfrm>
                <a:off x="3048000" y="1143000"/>
                <a:ext cx="838200" cy="304800"/>
              </a:xfrm>
              <a:prstGeom prst="roundRect">
                <a:avLst>
                  <a:gd name="adj" fmla="val 50000"/>
                </a:avLst>
              </a:prstGeom>
              <a:solidFill>
                <a:srgbClr val="FFDD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rapezoid 60"/>
            <p:cNvSpPr/>
            <p:nvPr/>
          </p:nvSpPr>
          <p:spPr>
            <a:xfrm rot="10115727">
              <a:off x="1867183" y="1728204"/>
              <a:ext cx="191729" cy="407368"/>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rapezoid 61"/>
            <p:cNvSpPr/>
            <p:nvPr/>
          </p:nvSpPr>
          <p:spPr>
            <a:xfrm rot="10800000">
              <a:off x="2145890" y="1649361"/>
              <a:ext cx="191729" cy="490806"/>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rapezoid 62"/>
            <p:cNvSpPr/>
            <p:nvPr/>
          </p:nvSpPr>
          <p:spPr>
            <a:xfrm rot="11326737">
              <a:off x="2405236" y="1720540"/>
              <a:ext cx="191729" cy="417624"/>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4" name="TextBox 123"/>
          <p:cNvSpPr txBox="1"/>
          <p:nvPr/>
        </p:nvSpPr>
        <p:spPr>
          <a:xfrm>
            <a:off x="4891825" y="6197958"/>
            <a:ext cx="2590800" cy="369332"/>
          </a:xfrm>
          <a:prstGeom prst="rect">
            <a:avLst/>
          </a:prstGeom>
          <a:noFill/>
        </p:spPr>
        <p:txBody>
          <a:bodyPr wrap="square" rtlCol="0">
            <a:spAutoFit/>
          </a:bodyPr>
          <a:lstStyle/>
          <a:p>
            <a:pPr algn="ctr"/>
            <a:r>
              <a:rPr lang="en-US" dirty="0" err="1">
                <a:solidFill>
                  <a:schemeClr val="bg1"/>
                </a:solidFill>
              </a:rPr>
              <a:t>Nephihah</a:t>
            </a:r>
            <a:endParaRPr lang="en-US" dirty="0">
              <a:solidFill>
                <a:schemeClr val="bg1"/>
              </a:solidFill>
            </a:endParaRPr>
          </a:p>
        </p:txBody>
      </p:sp>
      <p:sp>
        <p:nvSpPr>
          <p:cNvPr id="125" name="TextBox 124"/>
          <p:cNvSpPr txBox="1"/>
          <p:nvPr/>
        </p:nvSpPr>
        <p:spPr>
          <a:xfrm>
            <a:off x="7391400" y="6248400"/>
            <a:ext cx="2590800" cy="369332"/>
          </a:xfrm>
          <a:prstGeom prst="rect">
            <a:avLst/>
          </a:prstGeom>
          <a:noFill/>
        </p:spPr>
        <p:txBody>
          <a:bodyPr wrap="square" rtlCol="0">
            <a:spAutoFit/>
          </a:bodyPr>
          <a:lstStyle/>
          <a:p>
            <a:pPr algn="ctr"/>
            <a:r>
              <a:rPr lang="en-US" dirty="0">
                <a:solidFill>
                  <a:schemeClr val="bg1"/>
                </a:solidFill>
              </a:rPr>
              <a:t>Helaman</a:t>
            </a:r>
          </a:p>
        </p:txBody>
      </p:sp>
      <p:sp>
        <p:nvSpPr>
          <p:cNvPr id="126" name="TextBox 125"/>
          <p:cNvSpPr txBox="1"/>
          <p:nvPr/>
        </p:nvSpPr>
        <p:spPr>
          <a:xfrm>
            <a:off x="229354" y="6488668"/>
            <a:ext cx="2057400" cy="369332"/>
          </a:xfrm>
          <a:prstGeom prst="rect">
            <a:avLst/>
          </a:prstGeom>
          <a:noFill/>
        </p:spPr>
        <p:txBody>
          <a:bodyPr wrap="square" rtlCol="0">
            <a:spAutoFit/>
          </a:bodyPr>
          <a:lstStyle/>
          <a:p>
            <a:r>
              <a:rPr lang="en-US" dirty="0">
                <a:solidFill>
                  <a:schemeClr val="bg1"/>
                </a:solidFill>
              </a:rPr>
              <a:t>Alma 37:1</a:t>
            </a:r>
          </a:p>
        </p:txBody>
      </p:sp>
      <p:grpSp>
        <p:nvGrpSpPr>
          <p:cNvPr id="127" name="Group 126">
            <a:extLst>
              <a:ext uri="{FF2B5EF4-FFF2-40B4-BE49-F238E27FC236}">
                <a16:creationId xmlns:a16="http://schemas.microsoft.com/office/drawing/2014/main" id="{0617248F-70C6-4AA1-9092-4C88989D0FEB}"/>
              </a:ext>
            </a:extLst>
          </p:cNvPr>
          <p:cNvGrpSpPr/>
          <p:nvPr/>
        </p:nvGrpSpPr>
        <p:grpSpPr>
          <a:xfrm>
            <a:off x="2275267" y="2770031"/>
            <a:ext cx="1524000" cy="3766449"/>
            <a:chOff x="2133600" y="1752600"/>
            <a:chExt cx="1524000" cy="3766449"/>
          </a:xfrm>
        </p:grpSpPr>
        <p:grpSp>
          <p:nvGrpSpPr>
            <p:cNvPr id="128" name="Group 49">
              <a:extLst>
                <a:ext uri="{FF2B5EF4-FFF2-40B4-BE49-F238E27FC236}">
                  <a16:creationId xmlns:a16="http://schemas.microsoft.com/office/drawing/2014/main" id="{12A55628-914B-40DF-99D8-11671DEC7D60}"/>
                </a:ext>
              </a:extLst>
            </p:cNvPr>
            <p:cNvGrpSpPr/>
            <p:nvPr/>
          </p:nvGrpSpPr>
          <p:grpSpPr>
            <a:xfrm rot="9550070">
              <a:off x="2918578" y="4905265"/>
              <a:ext cx="304800" cy="613784"/>
              <a:chOff x="1295400" y="4546730"/>
              <a:chExt cx="409568" cy="689984"/>
            </a:xfrm>
          </p:grpSpPr>
          <p:sp>
            <p:nvSpPr>
              <p:cNvPr id="176" name="Oval 175">
                <a:extLst>
                  <a:ext uri="{FF2B5EF4-FFF2-40B4-BE49-F238E27FC236}">
                    <a16:creationId xmlns:a16="http://schemas.microsoft.com/office/drawing/2014/main" id="{7F5D5249-F915-40C8-A3E7-04A1E7A92BB6}"/>
                  </a:ext>
                </a:extLst>
              </p:cNvPr>
              <p:cNvSpPr/>
              <p:nvPr/>
            </p:nvSpPr>
            <p:spPr>
              <a:xfrm rot="19444033">
                <a:off x="1307650" y="4546730"/>
                <a:ext cx="397318" cy="689984"/>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Oval 176">
                <a:extLst>
                  <a:ext uri="{FF2B5EF4-FFF2-40B4-BE49-F238E27FC236}">
                    <a16:creationId xmlns:a16="http://schemas.microsoft.com/office/drawing/2014/main" id="{D8BF4213-50F0-41E1-9AE1-B80864EAD9B7}"/>
                  </a:ext>
                </a:extLst>
              </p:cNvPr>
              <p:cNvSpPr/>
              <p:nvPr/>
            </p:nvSpPr>
            <p:spPr>
              <a:xfrm>
                <a:off x="1295400" y="4648200"/>
                <a:ext cx="196273" cy="29556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9" name="Group 42">
              <a:extLst>
                <a:ext uri="{FF2B5EF4-FFF2-40B4-BE49-F238E27FC236}">
                  <a16:creationId xmlns:a16="http://schemas.microsoft.com/office/drawing/2014/main" id="{2B848D96-6E4F-4D0C-87AE-C5BB060AF347}"/>
                </a:ext>
              </a:extLst>
            </p:cNvPr>
            <p:cNvGrpSpPr/>
            <p:nvPr/>
          </p:nvGrpSpPr>
          <p:grpSpPr>
            <a:xfrm rot="15885139">
              <a:off x="2681745" y="4896468"/>
              <a:ext cx="304800" cy="613784"/>
              <a:chOff x="1295400" y="4546730"/>
              <a:chExt cx="409568" cy="689984"/>
            </a:xfrm>
          </p:grpSpPr>
          <p:sp>
            <p:nvSpPr>
              <p:cNvPr id="174" name="Oval 5">
                <a:extLst>
                  <a:ext uri="{FF2B5EF4-FFF2-40B4-BE49-F238E27FC236}">
                    <a16:creationId xmlns:a16="http://schemas.microsoft.com/office/drawing/2014/main" id="{0A0963D3-C47B-4138-B35D-A73D9BAD9A39}"/>
                  </a:ext>
                </a:extLst>
              </p:cNvPr>
              <p:cNvSpPr/>
              <p:nvPr/>
            </p:nvSpPr>
            <p:spPr>
              <a:xfrm rot="19444033">
                <a:off x="1307650" y="4546730"/>
                <a:ext cx="397318" cy="689984"/>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Oval 174">
                <a:extLst>
                  <a:ext uri="{FF2B5EF4-FFF2-40B4-BE49-F238E27FC236}">
                    <a16:creationId xmlns:a16="http://schemas.microsoft.com/office/drawing/2014/main" id="{0AF07052-9FE6-4B74-91C6-21B5A294E335}"/>
                  </a:ext>
                </a:extLst>
              </p:cNvPr>
              <p:cNvSpPr/>
              <p:nvPr/>
            </p:nvSpPr>
            <p:spPr>
              <a:xfrm>
                <a:off x="1295400" y="4648200"/>
                <a:ext cx="196273" cy="29556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0" name="Trapezoid 129">
              <a:extLst>
                <a:ext uri="{FF2B5EF4-FFF2-40B4-BE49-F238E27FC236}">
                  <a16:creationId xmlns:a16="http://schemas.microsoft.com/office/drawing/2014/main" id="{567AAE0C-249B-4552-8EE2-9D1972218000}"/>
                </a:ext>
              </a:extLst>
            </p:cNvPr>
            <p:cNvSpPr/>
            <p:nvPr/>
          </p:nvSpPr>
          <p:spPr>
            <a:xfrm>
              <a:off x="2389909" y="4069874"/>
              <a:ext cx="1115291" cy="1106055"/>
            </a:xfrm>
            <a:prstGeom prst="trapezoid">
              <a:avLst>
                <a:gd name="adj" fmla="val 13762"/>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92847000-B3CC-4069-96EC-D5EDE923CE9F}"/>
                </a:ext>
              </a:extLst>
            </p:cNvPr>
            <p:cNvSpPr/>
            <p:nvPr/>
          </p:nvSpPr>
          <p:spPr>
            <a:xfrm>
              <a:off x="3429000" y="3728130"/>
              <a:ext cx="228600" cy="4572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CBB0F912-BCF6-4D07-856C-F83C6987AEE2}"/>
                </a:ext>
              </a:extLst>
            </p:cNvPr>
            <p:cNvSpPr/>
            <p:nvPr/>
          </p:nvSpPr>
          <p:spPr>
            <a:xfrm>
              <a:off x="2133600" y="3728130"/>
              <a:ext cx="228600" cy="4572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Trapezoid 132">
              <a:extLst>
                <a:ext uri="{FF2B5EF4-FFF2-40B4-BE49-F238E27FC236}">
                  <a16:creationId xmlns:a16="http://schemas.microsoft.com/office/drawing/2014/main" id="{5F5612EF-C287-4DD0-A2CA-09676F4D52BE}"/>
                </a:ext>
              </a:extLst>
            </p:cNvPr>
            <p:cNvSpPr/>
            <p:nvPr/>
          </p:nvSpPr>
          <p:spPr>
            <a:xfrm>
              <a:off x="2362200" y="2737530"/>
              <a:ext cx="1143000" cy="2133600"/>
            </a:xfrm>
            <a:prstGeom prst="trapezoid">
              <a:avLst>
                <a:gd name="adj" fmla="val 23863"/>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59D770DF-4202-461E-B30E-2DBFE16660FD}"/>
                </a:ext>
              </a:extLst>
            </p:cNvPr>
            <p:cNvSpPr/>
            <p:nvPr/>
          </p:nvSpPr>
          <p:spPr>
            <a:xfrm>
              <a:off x="2590800" y="2813730"/>
              <a:ext cx="685800" cy="525906"/>
            </a:xfrm>
            <a:prstGeom prst="ellipse">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ADDF7DED-0EF8-4EB7-A78A-741B95973C0E}"/>
                </a:ext>
              </a:extLst>
            </p:cNvPr>
            <p:cNvSpPr/>
            <p:nvPr/>
          </p:nvSpPr>
          <p:spPr>
            <a:xfrm>
              <a:off x="2613891" y="2552802"/>
              <a:ext cx="609600" cy="52590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Trapezoid 135">
              <a:extLst>
                <a:ext uri="{FF2B5EF4-FFF2-40B4-BE49-F238E27FC236}">
                  <a16:creationId xmlns:a16="http://schemas.microsoft.com/office/drawing/2014/main" id="{69CC1D79-A2F0-44F1-ADAC-BB97F78C7146}"/>
                </a:ext>
              </a:extLst>
            </p:cNvPr>
            <p:cNvSpPr/>
            <p:nvPr/>
          </p:nvSpPr>
          <p:spPr>
            <a:xfrm rot="20397331">
              <a:off x="3077236" y="2873197"/>
              <a:ext cx="551541" cy="1157352"/>
            </a:xfrm>
            <a:prstGeom prst="trapezoid">
              <a:avLst>
                <a:gd name="adj" fmla="val 35984"/>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Trapezoid 136">
              <a:extLst>
                <a:ext uri="{FF2B5EF4-FFF2-40B4-BE49-F238E27FC236}">
                  <a16:creationId xmlns:a16="http://schemas.microsoft.com/office/drawing/2014/main" id="{A032C136-5922-44C2-B545-404ACC194654}"/>
                </a:ext>
              </a:extLst>
            </p:cNvPr>
            <p:cNvSpPr/>
            <p:nvPr/>
          </p:nvSpPr>
          <p:spPr>
            <a:xfrm rot="1296214">
              <a:off x="2249330" y="2868103"/>
              <a:ext cx="511448" cy="1132587"/>
            </a:xfrm>
            <a:prstGeom prst="trapezoid">
              <a:avLst>
                <a:gd name="adj" fmla="val 32075"/>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Trapezoid 137">
              <a:extLst>
                <a:ext uri="{FF2B5EF4-FFF2-40B4-BE49-F238E27FC236}">
                  <a16:creationId xmlns:a16="http://schemas.microsoft.com/office/drawing/2014/main" id="{B4B238FC-1649-4AE8-B061-38549A2B5093}"/>
                </a:ext>
              </a:extLst>
            </p:cNvPr>
            <p:cNvSpPr/>
            <p:nvPr/>
          </p:nvSpPr>
          <p:spPr>
            <a:xfrm rot="287694">
              <a:off x="2431028" y="2811547"/>
              <a:ext cx="498368" cy="1764854"/>
            </a:xfrm>
            <a:prstGeom prst="trapezoid">
              <a:avLst>
                <a:gd name="adj" fmla="val 32759"/>
              </a:avLst>
            </a:prstGeom>
            <a:solidFill>
              <a:srgbClr val="B871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Trapezoid 138">
              <a:extLst>
                <a:ext uri="{FF2B5EF4-FFF2-40B4-BE49-F238E27FC236}">
                  <a16:creationId xmlns:a16="http://schemas.microsoft.com/office/drawing/2014/main" id="{0E66FCE9-08CE-4999-B581-710E5D8C90E3}"/>
                </a:ext>
              </a:extLst>
            </p:cNvPr>
            <p:cNvSpPr/>
            <p:nvPr/>
          </p:nvSpPr>
          <p:spPr>
            <a:xfrm rot="21293170">
              <a:off x="2972401" y="2830948"/>
              <a:ext cx="464197" cy="1744020"/>
            </a:xfrm>
            <a:prstGeom prst="trapezoid">
              <a:avLst>
                <a:gd name="adj" fmla="val 35984"/>
              </a:avLst>
            </a:prstGeom>
            <a:solidFill>
              <a:srgbClr val="B871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0" name="Group 31">
              <a:extLst>
                <a:ext uri="{FF2B5EF4-FFF2-40B4-BE49-F238E27FC236}">
                  <a16:creationId xmlns:a16="http://schemas.microsoft.com/office/drawing/2014/main" id="{CDB592BA-9AF7-44D3-B16A-F8EC8832E370}"/>
                </a:ext>
              </a:extLst>
            </p:cNvPr>
            <p:cNvGrpSpPr/>
            <p:nvPr/>
          </p:nvGrpSpPr>
          <p:grpSpPr>
            <a:xfrm rot="21151532">
              <a:off x="3114271" y="2096236"/>
              <a:ext cx="343204" cy="757299"/>
              <a:chOff x="1434718" y="4935165"/>
              <a:chExt cx="343204" cy="757299"/>
            </a:xfrm>
            <a:solidFill>
              <a:schemeClr val="bg1">
                <a:lumMod val="65000"/>
              </a:schemeClr>
            </a:solidFill>
          </p:grpSpPr>
          <p:sp>
            <p:nvSpPr>
              <p:cNvPr id="171" name="Moon 170">
                <a:extLst>
                  <a:ext uri="{FF2B5EF4-FFF2-40B4-BE49-F238E27FC236}">
                    <a16:creationId xmlns:a16="http://schemas.microsoft.com/office/drawing/2014/main" id="{764DC1D8-6BCB-4021-9826-CE3C9D1B7E24}"/>
                  </a:ext>
                </a:extLst>
              </p:cNvPr>
              <p:cNvSpPr/>
              <p:nvPr/>
            </p:nvSpPr>
            <p:spPr>
              <a:xfrm rot="21119020">
                <a:off x="1528149" y="4935165"/>
                <a:ext cx="249773" cy="723791"/>
              </a:xfrm>
              <a:prstGeom prst="moon">
                <a:avLst>
                  <a:gd name="adj" fmla="val 78788"/>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Moon 171">
                <a:extLst>
                  <a:ext uri="{FF2B5EF4-FFF2-40B4-BE49-F238E27FC236}">
                    <a16:creationId xmlns:a16="http://schemas.microsoft.com/office/drawing/2014/main" id="{12AF4075-D583-4D88-B5ED-F827BACBF2EE}"/>
                  </a:ext>
                </a:extLst>
              </p:cNvPr>
              <p:cNvSpPr/>
              <p:nvPr/>
            </p:nvSpPr>
            <p:spPr>
              <a:xfrm rot="10347730">
                <a:off x="1434718" y="5008712"/>
                <a:ext cx="249773" cy="683752"/>
              </a:xfrm>
              <a:prstGeom prst="moon">
                <a:avLst>
                  <a:gd name="adj" fmla="val 78788"/>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Moon 172">
                <a:extLst>
                  <a:ext uri="{FF2B5EF4-FFF2-40B4-BE49-F238E27FC236}">
                    <a16:creationId xmlns:a16="http://schemas.microsoft.com/office/drawing/2014/main" id="{67E3E43D-15FA-4BF9-8CDE-64C6E90E756F}"/>
                  </a:ext>
                </a:extLst>
              </p:cNvPr>
              <p:cNvSpPr/>
              <p:nvPr/>
            </p:nvSpPr>
            <p:spPr>
              <a:xfrm rot="21119020">
                <a:off x="1485851" y="5116123"/>
                <a:ext cx="192984" cy="559228"/>
              </a:xfrm>
              <a:prstGeom prst="moon">
                <a:avLst>
                  <a:gd name="adj" fmla="val 78788"/>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1" name="Group 29">
              <a:extLst>
                <a:ext uri="{FF2B5EF4-FFF2-40B4-BE49-F238E27FC236}">
                  <a16:creationId xmlns:a16="http://schemas.microsoft.com/office/drawing/2014/main" id="{EFB1DC6D-4471-4803-B2DD-848EA8EB4429}"/>
                </a:ext>
              </a:extLst>
            </p:cNvPr>
            <p:cNvGrpSpPr/>
            <p:nvPr/>
          </p:nvGrpSpPr>
          <p:grpSpPr>
            <a:xfrm rot="1653802">
              <a:off x="2395553" y="2166668"/>
              <a:ext cx="343204" cy="757299"/>
              <a:chOff x="1434718" y="4935165"/>
              <a:chExt cx="343204" cy="757299"/>
            </a:xfrm>
            <a:solidFill>
              <a:schemeClr val="bg1">
                <a:lumMod val="65000"/>
              </a:schemeClr>
            </a:solidFill>
          </p:grpSpPr>
          <p:sp>
            <p:nvSpPr>
              <p:cNvPr id="168" name="Moon 167">
                <a:extLst>
                  <a:ext uri="{FF2B5EF4-FFF2-40B4-BE49-F238E27FC236}">
                    <a16:creationId xmlns:a16="http://schemas.microsoft.com/office/drawing/2014/main" id="{51F83FF0-F86F-426C-A12E-EF49C77F4DDA}"/>
                  </a:ext>
                </a:extLst>
              </p:cNvPr>
              <p:cNvSpPr/>
              <p:nvPr/>
            </p:nvSpPr>
            <p:spPr>
              <a:xfrm rot="21119020">
                <a:off x="1528149" y="4935165"/>
                <a:ext cx="249773" cy="723791"/>
              </a:xfrm>
              <a:prstGeom prst="moon">
                <a:avLst>
                  <a:gd name="adj" fmla="val 78788"/>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Moon 27">
                <a:extLst>
                  <a:ext uri="{FF2B5EF4-FFF2-40B4-BE49-F238E27FC236}">
                    <a16:creationId xmlns:a16="http://schemas.microsoft.com/office/drawing/2014/main" id="{71EBC180-D63A-4C5A-A4AF-72FB057E33D3}"/>
                  </a:ext>
                </a:extLst>
              </p:cNvPr>
              <p:cNvSpPr/>
              <p:nvPr/>
            </p:nvSpPr>
            <p:spPr>
              <a:xfrm rot="10347730">
                <a:off x="1434718" y="5008712"/>
                <a:ext cx="249773" cy="683752"/>
              </a:xfrm>
              <a:prstGeom prst="moon">
                <a:avLst>
                  <a:gd name="adj" fmla="val 78788"/>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Moon 28">
                <a:extLst>
                  <a:ext uri="{FF2B5EF4-FFF2-40B4-BE49-F238E27FC236}">
                    <a16:creationId xmlns:a16="http://schemas.microsoft.com/office/drawing/2014/main" id="{29FAC409-638A-492A-B33C-80033B2CD81E}"/>
                  </a:ext>
                </a:extLst>
              </p:cNvPr>
              <p:cNvSpPr/>
              <p:nvPr/>
            </p:nvSpPr>
            <p:spPr>
              <a:xfrm rot="21119020">
                <a:off x="1485851" y="5116123"/>
                <a:ext cx="192984" cy="559228"/>
              </a:xfrm>
              <a:prstGeom prst="moon">
                <a:avLst>
                  <a:gd name="adj" fmla="val 78788"/>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2" name="Oval 14">
              <a:extLst>
                <a:ext uri="{FF2B5EF4-FFF2-40B4-BE49-F238E27FC236}">
                  <a16:creationId xmlns:a16="http://schemas.microsoft.com/office/drawing/2014/main" id="{37E0EF52-3587-4377-A167-38A553B10C22}"/>
                </a:ext>
              </a:extLst>
            </p:cNvPr>
            <p:cNvSpPr/>
            <p:nvPr/>
          </p:nvSpPr>
          <p:spPr>
            <a:xfrm>
              <a:off x="2514600" y="1792327"/>
              <a:ext cx="872048" cy="117380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Moon 142">
              <a:extLst>
                <a:ext uri="{FF2B5EF4-FFF2-40B4-BE49-F238E27FC236}">
                  <a16:creationId xmlns:a16="http://schemas.microsoft.com/office/drawing/2014/main" id="{FDE49B48-D437-4F26-AEF1-24DD59FDB7C6}"/>
                </a:ext>
              </a:extLst>
            </p:cNvPr>
            <p:cNvSpPr/>
            <p:nvPr/>
          </p:nvSpPr>
          <p:spPr>
            <a:xfrm rot="5412568">
              <a:off x="2718058" y="1514475"/>
              <a:ext cx="381000" cy="857250"/>
            </a:xfrm>
            <a:prstGeom prst="moon">
              <a:avLst>
                <a:gd name="adj" fmla="val 78788"/>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Moon 143">
              <a:extLst>
                <a:ext uri="{FF2B5EF4-FFF2-40B4-BE49-F238E27FC236}">
                  <a16:creationId xmlns:a16="http://schemas.microsoft.com/office/drawing/2014/main" id="{8853C0BD-FC40-45FC-A4EE-426C4D28AB3E}"/>
                </a:ext>
              </a:extLst>
            </p:cNvPr>
            <p:cNvSpPr/>
            <p:nvPr/>
          </p:nvSpPr>
          <p:spPr>
            <a:xfrm rot="4358243">
              <a:off x="2604011" y="1822845"/>
              <a:ext cx="196323" cy="441725"/>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Moon 144">
              <a:extLst>
                <a:ext uri="{FF2B5EF4-FFF2-40B4-BE49-F238E27FC236}">
                  <a16:creationId xmlns:a16="http://schemas.microsoft.com/office/drawing/2014/main" id="{D5F02E9D-987F-4867-A5BA-2488BD6C27AA}"/>
                </a:ext>
              </a:extLst>
            </p:cNvPr>
            <p:cNvSpPr/>
            <p:nvPr/>
          </p:nvSpPr>
          <p:spPr>
            <a:xfrm rot="5412568">
              <a:off x="2770210" y="1442858"/>
              <a:ext cx="223255" cy="851971"/>
            </a:xfrm>
            <a:prstGeom prst="moon">
              <a:avLst>
                <a:gd name="adj" fmla="val 78788"/>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Moon 145">
              <a:extLst>
                <a:ext uri="{FF2B5EF4-FFF2-40B4-BE49-F238E27FC236}">
                  <a16:creationId xmlns:a16="http://schemas.microsoft.com/office/drawing/2014/main" id="{611118EE-7F6D-4E18-9BAF-637F49409A69}"/>
                </a:ext>
              </a:extLst>
            </p:cNvPr>
            <p:cNvSpPr/>
            <p:nvPr/>
          </p:nvSpPr>
          <p:spPr>
            <a:xfrm rot="5412568">
              <a:off x="2594196" y="1668838"/>
              <a:ext cx="217103" cy="488482"/>
            </a:xfrm>
            <a:prstGeom prst="moon">
              <a:avLst>
                <a:gd name="adj" fmla="val 78788"/>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Moon 146">
              <a:extLst>
                <a:ext uri="{FF2B5EF4-FFF2-40B4-BE49-F238E27FC236}">
                  <a16:creationId xmlns:a16="http://schemas.microsoft.com/office/drawing/2014/main" id="{52716DED-94ED-4C72-9C1A-F2D659DFA547}"/>
                </a:ext>
              </a:extLst>
            </p:cNvPr>
            <p:cNvSpPr/>
            <p:nvPr/>
          </p:nvSpPr>
          <p:spPr>
            <a:xfrm rot="5412568">
              <a:off x="3056505" y="1692511"/>
              <a:ext cx="188274" cy="423618"/>
            </a:xfrm>
            <a:prstGeom prst="moon">
              <a:avLst>
                <a:gd name="adj" fmla="val 78788"/>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Moon 147">
              <a:extLst>
                <a:ext uri="{FF2B5EF4-FFF2-40B4-BE49-F238E27FC236}">
                  <a16:creationId xmlns:a16="http://schemas.microsoft.com/office/drawing/2014/main" id="{26A980BD-8DEB-45F0-9839-290B878DD79A}"/>
                </a:ext>
              </a:extLst>
            </p:cNvPr>
            <p:cNvSpPr/>
            <p:nvPr/>
          </p:nvSpPr>
          <p:spPr>
            <a:xfrm rot="14214603">
              <a:off x="2833420" y="1781821"/>
              <a:ext cx="233489" cy="441725"/>
            </a:xfrm>
            <a:prstGeom prst="moon">
              <a:avLst>
                <a:gd name="adj" fmla="val 78788"/>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Moon 148">
              <a:extLst>
                <a:ext uri="{FF2B5EF4-FFF2-40B4-BE49-F238E27FC236}">
                  <a16:creationId xmlns:a16="http://schemas.microsoft.com/office/drawing/2014/main" id="{B8C66DA2-8CB5-47BE-9349-B09C985A1BB7}"/>
                </a:ext>
              </a:extLst>
            </p:cNvPr>
            <p:cNvSpPr/>
            <p:nvPr/>
          </p:nvSpPr>
          <p:spPr>
            <a:xfrm rot="14214603">
              <a:off x="2829701" y="1789709"/>
              <a:ext cx="128959" cy="290158"/>
            </a:xfrm>
            <a:prstGeom prst="moon">
              <a:avLst>
                <a:gd name="adj" fmla="val 78788"/>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Moon 149">
              <a:extLst>
                <a:ext uri="{FF2B5EF4-FFF2-40B4-BE49-F238E27FC236}">
                  <a16:creationId xmlns:a16="http://schemas.microsoft.com/office/drawing/2014/main" id="{1A431CB4-5482-415A-91CF-346614C0A016}"/>
                </a:ext>
              </a:extLst>
            </p:cNvPr>
            <p:cNvSpPr/>
            <p:nvPr/>
          </p:nvSpPr>
          <p:spPr>
            <a:xfrm rot="14214603">
              <a:off x="2645818" y="1754996"/>
              <a:ext cx="196323" cy="441725"/>
            </a:xfrm>
            <a:prstGeom prst="moon">
              <a:avLst>
                <a:gd name="adj" fmla="val 78788"/>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Moon 150">
              <a:extLst>
                <a:ext uri="{FF2B5EF4-FFF2-40B4-BE49-F238E27FC236}">
                  <a16:creationId xmlns:a16="http://schemas.microsoft.com/office/drawing/2014/main" id="{A52618E0-DE08-47A0-883D-ED6760BDEC22}"/>
                </a:ext>
              </a:extLst>
            </p:cNvPr>
            <p:cNvSpPr/>
            <p:nvPr/>
          </p:nvSpPr>
          <p:spPr>
            <a:xfrm rot="3904094">
              <a:off x="2756932" y="1615265"/>
              <a:ext cx="95325" cy="452370"/>
            </a:xfrm>
            <a:prstGeom prst="moon">
              <a:avLst>
                <a:gd name="adj" fmla="val 78788"/>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Moon 151">
              <a:extLst>
                <a:ext uri="{FF2B5EF4-FFF2-40B4-BE49-F238E27FC236}">
                  <a16:creationId xmlns:a16="http://schemas.microsoft.com/office/drawing/2014/main" id="{A359B080-8A86-4813-802F-901EEB545BDA}"/>
                </a:ext>
              </a:extLst>
            </p:cNvPr>
            <p:cNvSpPr/>
            <p:nvPr/>
          </p:nvSpPr>
          <p:spPr>
            <a:xfrm rot="20210230">
              <a:off x="3109040" y="1830691"/>
              <a:ext cx="106521" cy="332192"/>
            </a:xfrm>
            <a:prstGeom prst="moon">
              <a:avLst>
                <a:gd name="adj" fmla="val 78788"/>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3" name="Group 48">
              <a:extLst>
                <a:ext uri="{FF2B5EF4-FFF2-40B4-BE49-F238E27FC236}">
                  <a16:creationId xmlns:a16="http://schemas.microsoft.com/office/drawing/2014/main" id="{373C6C2A-13A3-4D20-B17D-655CA65A71F5}"/>
                </a:ext>
              </a:extLst>
            </p:cNvPr>
            <p:cNvGrpSpPr/>
            <p:nvPr/>
          </p:nvGrpSpPr>
          <p:grpSpPr>
            <a:xfrm>
              <a:off x="2595418" y="4667930"/>
              <a:ext cx="609600" cy="164123"/>
              <a:chOff x="553453" y="4798401"/>
              <a:chExt cx="1858183" cy="519282"/>
            </a:xfrm>
          </p:grpSpPr>
          <p:sp>
            <p:nvSpPr>
              <p:cNvPr id="163" name="Frame 162">
                <a:extLst>
                  <a:ext uri="{FF2B5EF4-FFF2-40B4-BE49-F238E27FC236}">
                    <a16:creationId xmlns:a16="http://schemas.microsoft.com/office/drawing/2014/main" id="{1B38E7FA-D1D8-4897-BC30-CF1F17E2084C}"/>
                  </a:ext>
                </a:extLst>
              </p:cNvPr>
              <p:cNvSpPr/>
              <p:nvPr/>
            </p:nvSpPr>
            <p:spPr>
              <a:xfrm rot="2844396">
                <a:off x="562504" y="4789350"/>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4" name="Frame 163">
                <a:extLst>
                  <a:ext uri="{FF2B5EF4-FFF2-40B4-BE49-F238E27FC236}">
                    <a16:creationId xmlns:a16="http://schemas.microsoft.com/office/drawing/2014/main" id="{846F3CA9-BDEE-4F50-9DF0-5C4B48B94ACC}"/>
                  </a:ext>
                </a:extLst>
              </p:cNvPr>
              <p:cNvSpPr/>
              <p:nvPr/>
            </p:nvSpPr>
            <p:spPr>
              <a:xfrm rot="2844396">
                <a:off x="906559" y="4801645"/>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5" name="Frame 164">
                <a:extLst>
                  <a:ext uri="{FF2B5EF4-FFF2-40B4-BE49-F238E27FC236}">
                    <a16:creationId xmlns:a16="http://schemas.microsoft.com/office/drawing/2014/main" id="{37C0ADD2-9A47-4247-A61B-7B6ACC912A01}"/>
                  </a:ext>
                </a:extLst>
              </p:cNvPr>
              <p:cNvSpPr/>
              <p:nvPr/>
            </p:nvSpPr>
            <p:spPr>
              <a:xfrm rot="2844396">
                <a:off x="1250613" y="4812441"/>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6" name="Frame 165">
                <a:extLst>
                  <a:ext uri="{FF2B5EF4-FFF2-40B4-BE49-F238E27FC236}">
                    <a16:creationId xmlns:a16="http://schemas.microsoft.com/office/drawing/2014/main" id="{D97B69B2-52F2-4EE1-A3E7-9AEFA6AC96DC}"/>
                  </a:ext>
                </a:extLst>
              </p:cNvPr>
              <p:cNvSpPr/>
              <p:nvPr/>
            </p:nvSpPr>
            <p:spPr>
              <a:xfrm rot="2844396">
                <a:off x="1573885" y="4821677"/>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7" name="Frame 166">
                <a:extLst>
                  <a:ext uri="{FF2B5EF4-FFF2-40B4-BE49-F238E27FC236}">
                    <a16:creationId xmlns:a16="http://schemas.microsoft.com/office/drawing/2014/main" id="{73E6659B-C671-4E8B-8A1D-CAA6D0A109C1}"/>
                  </a:ext>
                </a:extLst>
              </p:cNvPr>
              <p:cNvSpPr/>
              <p:nvPr/>
            </p:nvSpPr>
            <p:spPr>
              <a:xfrm rot="2844396">
                <a:off x="1924868" y="4830914"/>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54" name="Group 53">
              <a:extLst>
                <a:ext uri="{FF2B5EF4-FFF2-40B4-BE49-F238E27FC236}">
                  <a16:creationId xmlns:a16="http://schemas.microsoft.com/office/drawing/2014/main" id="{E9BD21C9-5D36-4D1B-B95C-3B3FBDC9F793}"/>
                </a:ext>
              </a:extLst>
            </p:cNvPr>
            <p:cNvGrpSpPr/>
            <p:nvPr/>
          </p:nvGrpSpPr>
          <p:grpSpPr>
            <a:xfrm rot="1653802">
              <a:off x="2396391" y="2001353"/>
              <a:ext cx="243277" cy="536804"/>
              <a:chOff x="1434718" y="4935165"/>
              <a:chExt cx="343204" cy="757299"/>
            </a:xfrm>
            <a:solidFill>
              <a:schemeClr val="bg1">
                <a:lumMod val="65000"/>
              </a:schemeClr>
            </a:solidFill>
          </p:grpSpPr>
          <p:sp>
            <p:nvSpPr>
              <p:cNvPr id="160" name="Moon 159">
                <a:extLst>
                  <a:ext uri="{FF2B5EF4-FFF2-40B4-BE49-F238E27FC236}">
                    <a16:creationId xmlns:a16="http://schemas.microsoft.com/office/drawing/2014/main" id="{4543898C-0231-4553-932B-7E800332EDB7}"/>
                  </a:ext>
                </a:extLst>
              </p:cNvPr>
              <p:cNvSpPr/>
              <p:nvPr/>
            </p:nvSpPr>
            <p:spPr>
              <a:xfrm rot="21119020">
                <a:off x="1528149" y="4935165"/>
                <a:ext cx="249773" cy="723791"/>
              </a:xfrm>
              <a:prstGeom prst="moon">
                <a:avLst>
                  <a:gd name="adj" fmla="val 78788"/>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Moon 160">
                <a:extLst>
                  <a:ext uri="{FF2B5EF4-FFF2-40B4-BE49-F238E27FC236}">
                    <a16:creationId xmlns:a16="http://schemas.microsoft.com/office/drawing/2014/main" id="{8EFDA39F-5DEB-45DE-8D6C-612FC20CAFE8}"/>
                  </a:ext>
                </a:extLst>
              </p:cNvPr>
              <p:cNvSpPr/>
              <p:nvPr/>
            </p:nvSpPr>
            <p:spPr>
              <a:xfrm rot="10347730">
                <a:off x="1434718" y="5008712"/>
                <a:ext cx="249773" cy="683752"/>
              </a:xfrm>
              <a:prstGeom prst="moon">
                <a:avLst>
                  <a:gd name="adj" fmla="val 78788"/>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Moon 161">
                <a:extLst>
                  <a:ext uri="{FF2B5EF4-FFF2-40B4-BE49-F238E27FC236}">
                    <a16:creationId xmlns:a16="http://schemas.microsoft.com/office/drawing/2014/main" id="{3ADCAB3F-E1D8-45AB-B74E-429D83EE6223}"/>
                  </a:ext>
                </a:extLst>
              </p:cNvPr>
              <p:cNvSpPr/>
              <p:nvPr/>
            </p:nvSpPr>
            <p:spPr>
              <a:xfrm rot="21119020">
                <a:off x="1485851" y="5116123"/>
                <a:ext cx="192984" cy="559228"/>
              </a:xfrm>
              <a:prstGeom prst="moon">
                <a:avLst>
                  <a:gd name="adj" fmla="val 78788"/>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5" name="Group 57">
              <a:extLst>
                <a:ext uri="{FF2B5EF4-FFF2-40B4-BE49-F238E27FC236}">
                  <a16:creationId xmlns:a16="http://schemas.microsoft.com/office/drawing/2014/main" id="{CFF15A5B-FE7F-441D-AAF4-8059A85B1625}"/>
                </a:ext>
              </a:extLst>
            </p:cNvPr>
            <p:cNvGrpSpPr/>
            <p:nvPr/>
          </p:nvGrpSpPr>
          <p:grpSpPr>
            <a:xfrm rot="20849912">
              <a:off x="3255616" y="1995496"/>
              <a:ext cx="243277" cy="536804"/>
              <a:chOff x="1434718" y="4935165"/>
              <a:chExt cx="343204" cy="757299"/>
            </a:xfrm>
            <a:solidFill>
              <a:schemeClr val="bg1">
                <a:lumMod val="65000"/>
              </a:schemeClr>
            </a:solidFill>
          </p:grpSpPr>
          <p:sp>
            <p:nvSpPr>
              <p:cNvPr id="157" name="Moon 156">
                <a:extLst>
                  <a:ext uri="{FF2B5EF4-FFF2-40B4-BE49-F238E27FC236}">
                    <a16:creationId xmlns:a16="http://schemas.microsoft.com/office/drawing/2014/main" id="{0E37DEE1-2F1B-4CEA-A24F-1C8C8419DB68}"/>
                  </a:ext>
                </a:extLst>
              </p:cNvPr>
              <p:cNvSpPr/>
              <p:nvPr/>
            </p:nvSpPr>
            <p:spPr>
              <a:xfrm rot="21119020">
                <a:off x="1528149" y="4935165"/>
                <a:ext cx="249773" cy="723791"/>
              </a:xfrm>
              <a:prstGeom prst="moon">
                <a:avLst>
                  <a:gd name="adj" fmla="val 78788"/>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Moon 157">
                <a:extLst>
                  <a:ext uri="{FF2B5EF4-FFF2-40B4-BE49-F238E27FC236}">
                    <a16:creationId xmlns:a16="http://schemas.microsoft.com/office/drawing/2014/main" id="{CD67BD3B-D9D9-4026-AACE-C37C7DABAA22}"/>
                  </a:ext>
                </a:extLst>
              </p:cNvPr>
              <p:cNvSpPr/>
              <p:nvPr/>
            </p:nvSpPr>
            <p:spPr>
              <a:xfrm rot="10347730">
                <a:off x="1434718" y="5008712"/>
                <a:ext cx="249773" cy="683752"/>
              </a:xfrm>
              <a:prstGeom prst="moon">
                <a:avLst>
                  <a:gd name="adj" fmla="val 78788"/>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Moon 158">
                <a:extLst>
                  <a:ext uri="{FF2B5EF4-FFF2-40B4-BE49-F238E27FC236}">
                    <a16:creationId xmlns:a16="http://schemas.microsoft.com/office/drawing/2014/main" id="{C8C95C36-D4A1-40DE-9CAA-2A53FF556A36}"/>
                  </a:ext>
                </a:extLst>
              </p:cNvPr>
              <p:cNvSpPr/>
              <p:nvPr/>
            </p:nvSpPr>
            <p:spPr>
              <a:xfrm rot="21119020">
                <a:off x="1485851" y="5116123"/>
                <a:ext cx="192984" cy="559228"/>
              </a:xfrm>
              <a:prstGeom prst="moon">
                <a:avLst>
                  <a:gd name="adj" fmla="val 78788"/>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6" name="Rounded Rectangle 330">
              <a:extLst>
                <a:ext uri="{FF2B5EF4-FFF2-40B4-BE49-F238E27FC236}">
                  <a16:creationId xmlns:a16="http://schemas.microsoft.com/office/drawing/2014/main" id="{A60BB83C-72DB-4B53-9351-4E13309D5D72}"/>
                </a:ext>
              </a:extLst>
            </p:cNvPr>
            <p:cNvSpPr/>
            <p:nvPr/>
          </p:nvSpPr>
          <p:spPr>
            <a:xfrm>
              <a:off x="2438400" y="1981200"/>
              <a:ext cx="990600" cy="76201"/>
            </a:xfrm>
            <a:prstGeom prst="round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p:cNvGrpSpPr/>
          <p:nvPr/>
        </p:nvGrpSpPr>
        <p:grpSpPr>
          <a:xfrm rot="819056">
            <a:off x="3058734" y="4152363"/>
            <a:ext cx="865315" cy="1137388"/>
            <a:chOff x="1600200" y="4114800"/>
            <a:chExt cx="1246315" cy="1638182"/>
          </a:xfrm>
        </p:grpSpPr>
        <p:grpSp>
          <p:nvGrpSpPr>
            <p:cNvPr id="111" name="Group 16"/>
            <p:cNvGrpSpPr/>
            <p:nvPr/>
          </p:nvGrpSpPr>
          <p:grpSpPr>
            <a:xfrm>
              <a:off x="1600200" y="4114800"/>
              <a:ext cx="1246315" cy="1638182"/>
              <a:chOff x="914400" y="1143000"/>
              <a:chExt cx="4572000" cy="6553200"/>
            </a:xfrm>
          </p:grpSpPr>
          <p:grpSp>
            <p:nvGrpSpPr>
              <p:cNvPr id="113" name="Group 1"/>
              <p:cNvGrpSpPr/>
              <p:nvPr/>
            </p:nvGrpSpPr>
            <p:grpSpPr>
              <a:xfrm>
                <a:off x="914400" y="1143000"/>
                <a:ext cx="4572000" cy="6553200"/>
                <a:chOff x="838200" y="1371600"/>
                <a:chExt cx="1524000" cy="1752600"/>
              </a:xfrm>
            </p:grpSpPr>
            <p:sp>
              <p:nvSpPr>
                <p:cNvPr id="118" name="Rounded Rectangle 2"/>
                <p:cNvSpPr/>
                <p:nvPr/>
              </p:nvSpPr>
              <p:spPr>
                <a:xfrm>
                  <a:off x="990600" y="1447800"/>
                  <a:ext cx="1219200" cy="1676400"/>
                </a:xfrm>
                <a:prstGeom prst="roundRect">
                  <a:avLst/>
                </a:prstGeom>
                <a:solidFill>
                  <a:srgbClr val="FFC000"/>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ounded Rectangle 3"/>
                <p:cNvSpPr/>
                <p:nvPr/>
              </p:nvSpPr>
              <p:spPr>
                <a:xfrm>
                  <a:off x="1066800" y="1447800"/>
                  <a:ext cx="1219200" cy="1676400"/>
                </a:xfrm>
                <a:prstGeom prst="roundRect">
                  <a:avLst/>
                </a:prstGeom>
                <a:solidFill>
                  <a:srgbClr val="FFC000"/>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ounded Rectangle 4"/>
                <p:cNvSpPr/>
                <p:nvPr/>
              </p:nvSpPr>
              <p:spPr>
                <a:xfrm>
                  <a:off x="1143000" y="1371600"/>
                  <a:ext cx="1219200" cy="1676400"/>
                </a:xfrm>
                <a:prstGeom prst="roundRect">
                  <a:avLst/>
                </a:prstGeom>
                <a:solidFill>
                  <a:srgbClr val="FFC000"/>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Donut 5"/>
                <p:cNvSpPr/>
                <p:nvPr/>
              </p:nvSpPr>
              <p:spPr>
                <a:xfrm>
                  <a:off x="838200" y="2057400"/>
                  <a:ext cx="533400" cy="304800"/>
                </a:xfrm>
                <a:prstGeom prst="donut">
                  <a:avLst/>
                </a:prstGeom>
                <a:solidFill>
                  <a:srgbClr val="FFC000"/>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2" name="Donut 6"/>
                <p:cNvSpPr/>
                <p:nvPr/>
              </p:nvSpPr>
              <p:spPr>
                <a:xfrm>
                  <a:off x="838200" y="2438400"/>
                  <a:ext cx="533400" cy="304800"/>
                </a:xfrm>
                <a:prstGeom prst="donut">
                  <a:avLst/>
                </a:prstGeom>
                <a:solidFill>
                  <a:srgbClr val="FFC000"/>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3" name="Donut 7"/>
                <p:cNvSpPr/>
                <p:nvPr/>
              </p:nvSpPr>
              <p:spPr>
                <a:xfrm>
                  <a:off x="838200" y="1676400"/>
                  <a:ext cx="533400" cy="304800"/>
                </a:xfrm>
                <a:prstGeom prst="donut">
                  <a:avLst/>
                </a:prstGeom>
                <a:solidFill>
                  <a:srgbClr val="FFC000"/>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14" name="Frame 12"/>
              <p:cNvSpPr/>
              <p:nvPr/>
            </p:nvSpPr>
            <p:spPr>
              <a:xfrm>
                <a:off x="1219200" y="2438400"/>
                <a:ext cx="914400" cy="838200"/>
              </a:xfrm>
              <a:prstGeom prst="frame">
                <a:avLst>
                  <a:gd name="adj1" fmla="val 21057"/>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5" name="Frame 114"/>
              <p:cNvSpPr/>
              <p:nvPr/>
            </p:nvSpPr>
            <p:spPr>
              <a:xfrm>
                <a:off x="1219200" y="3886200"/>
                <a:ext cx="914400" cy="838200"/>
              </a:xfrm>
              <a:prstGeom prst="frame">
                <a:avLst>
                  <a:gd name="adj1" fmla="val 21057"/>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6" name="Frame 115"/>
              <p:cNvSpPr/>
              <p:nvPr/>
            </p:nvSpPr>
            <p:spPr>
              <a:xfrm>
                <a:off x="1219200" y="5257800"/>
                <a:ext cx="914400" cy="838200"/>
              </a:xfrm>
              <a:prstGeom prst="frame">
                <a:avLst>
                  <a:gd name="adj1" fmla="val 21057"/>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7" name="Rectangle 116"/>
              <p:cNvSpPr/>
              <p:nvPr/>
            </p:nvSpPr>
            <p:spPr>
              <a:xfrm>
                <a:off x="2133600" y="1447800"/>
                <a:ext cx="3124200" cy="571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2" name="TextBox 111"/>
            <p:cNvSpPr txBox="1"/>
            <p:nvPr/>
          </p:nvSpPr>
          <p:spPr>
            <a:xfrm>
              <a:off x="1988662" y="4120112"/>
              <a:ext cx="695994" cy="753595"/>
            </a:xfrm>
            <a:prstGeom prst="rect">
              <a:avLst/>
            </a:prstGeom>
            <a:noFill/>
          </p:spPr>
          <p:txBody>
            <a:bodyPr wrap="square" rtlCol="0">
              <a:spAutoFit/>
            </a:bodyPr>
            <a:lstStyle/>
            <a:p>
              <a:pPr algn="ctr"/>
              <a:endParaRPr lang="en-US" sz="2800" dirty="0">
                <a:latin typeface="Comic Sans MS" pitchFamily="66" charset="0"/>
              </a:endParaRPr>
            </a:p>
          </p:txBody>
        </p:sp>
      </p:grpSp>
    </p:spTree>
    <p:extLst>
      <p:ext uri="{BB962C8B-B14F-4D97-AF65-F5344CB8AC3E}">
        <p14:creationId xmlns:p14="http://schemas.microsoft.com/office/powerpoint/2010/main" val="763184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wipe(down)">
                                      <p:cBhvr>
                                        <p:cTn id="9" dur="580">
                                          <p:stCondLst>
                                            <p:cond delay="0"/>
                                          </p:stCondLst>
                                        </p:cTn>
                                        <p:tgtEl>
                                          <p:spTgt spid="7"/>
                                        </p:tgtEl>
                                      </p:cBhvr>
                                    </p:animEffect>
                                    <p:anim calcmode="lin" valueType="num">
                                      <p:cBhvr>
                                        <p:cTn id="10"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5" dur="26">
                                          <p:stCondLst>
                                            <p:cond delay="650"/>
                                          </p:stCondLst>
                                        </p:cTn>
                                        <p:tgtEl>
                                          <p:spTgt spid="7"/>
                                        </p:tgtEl>
                                      </p:cBhvr>
                                      <p:to x="100000" y="60000"/>
                                    </p:animScale>
                                    <p:animScale>
                                      <p:cBhvr>
                                        <p:cTn id="16" dur="166" decel="50000">
                                          <p:stCondLst>
                                            <p:cond delay="676"/>
                                          </p:stCondLst>
                                        </p:cTn>
                                        <p:tgtEl>
                                          <p:spTgt spid="7"/>
                                        </p:tgtEl>
                                      </p:cBhvr>
                                      <p:to x="100000" y="100000"/>
                                    </p:animScale>
                                    <p:animScale>
                                      <p:cBhvr>
                                        <p:cTn id="17" dur="26">
                                          <p:stCondLst>
                                            <p:cond delay="1312"/>
                                          </p:stCondLst>
                                        </p:cTn>
                                        <p:tgtEl>
                                          <p:spTgt spid="7"/>
                                        </p:tgtEl>
                                      </p:cBhvr>
                                      <p:to x="100000" y="80000"/>
                                    </p:animScale>
                                    <p:animScale>
                                      <p:cBhvr>
                                        <p:cTn id="18" dur="166" decel="50000">
                                          <p:stCondLst>
                                            <p:cond delay="1338"/>
                                          </p:stCondLst>
                                        </p:cTn>
                                        <p:tgtEl>
                                          <p:spTgt spid="7"/>
                                        </p:tgtEl>
                                      </p:cBhvr>
                                      <p:to x="100000" y="100000"/>
                                    </p:animScale>
                                    <p:animScale>
                                      <p:cBhvr>
                                        <p:cTn id="19" dur="26">
                                          <p:stCondLst>
                                            <p:cond delay="1642"/>
                                          </p:stCondLst>
                                        </p:cTn>
                                        <p:tgtEl>
                                          <p:spTgt spid="7"/>
                                        </p:tgtEl>
                                      </p:cBhvr>
                                      <p:to x="100000" y="90000"/>
                                    </p:animScale>
                                    <p:animScale>
                                      <p:cBhvr>
                                        <p:cTn id="20" dur="166" decel="50000">
                                          <p:stCondLst>
                                            <p:cond delay="1668"/>
                                          </p:stCondLst>
                                        </p:cTn>
                                        <p:tgtEl>
                                          <p:spTgt spid="7"/>
                                        </p:tgtEl>
                                      </p:cBhvr>
                                      <p:to x="100000" y="100000"/>
                                    </p:animScale>
                                    <p:animScale>
                                      <p:cBhvr>
                                        <p:cTn id="21" dur="26">
                                          <p:stCondLst>
                                            <p:cond delay="1808"/>
                                          </p:stCondLst>
                                        </p:cTn>
                                        <p:tgtEl>
                                          <p:spTgt spid="7"/>
                                        </p:tgtEl>
                                      </p:cBhvr>
                                      <p:to x="100000" y="95000"/>
                                    </p:animScale>
                                    <p:animScale>
                                      <p:cBhvr>
                                        <p:cTn id="22" dur="166" decel="50000">
                                          <p:stCondLst>
                                            <p:cond delay="1834"/>
                                          </p:stCondLst>
                                        </p:cTn>
                                        <p:tgtEl>
                                          <p:spTgt spid="7"/>
                                        </p:tgtEl>
                                      </p:cBhvr>
                                      <p:to x="100000" y="100000"/>
                                    </p:animScale>
                                  </p:childTnLst>
                                </p:cTn>
                              </p:par>
                              <p:par>
                                <p:cTn id="23" presetID="26"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80">
                                          <p:stCondLst>
                                            <p:cond delay="0"/>
                                          </p:stCondLst>
                                        </p:cTn>
                                        <p:tgtEl>
                                          <p:spTgt spid="7"/>
                                        </p:tgtEl>
                                      </p:cBhvr>
                                    </p:animEffect>
                                    <p:anim calcmode="lin" valueType="num">
                                      <p:cBhvr>
                                        <p:cTn id="2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1" dur="26">
                                          <p:stCondLst>
                                            <p:cond delay="650"/>
                                          </p:stCondLst>
                                        </p:cTn>
                                        <p:tgtEl>
                                          <p:spTgt spid="7"/>
                                        </p:tgtEl>
                                      </p:cBhvr>
                                      <p:to x="100000" y="60000"/>
                                    </p:animScale>
                                    <p:animScale>
                                      <p:cBhvr>
                                        <p:cTn id="32" dur="166" decel="50000">
                                          <p:stCondLst>
                                            <p:cond delay="676"/>
                                          </p:stCondLst>
                                        </p:cTn>
                                        <p:tgtEl>
                                          <p:spTgt spid="7"/>
                                        </p:tgtEl>
                                      </p:cBhvr>
                                      <p:to x="100000" y="100000"/>
                                    </p:animScale>
                                    <p:animScale>
                                      <p:cBhvr>
                                        <p:cTn id="33" dur="26">
                                          <p:stCondLst>
                                            <p:cond delay="1312"/>
                                          </p:stCondLst>
                                        </p:cTn>
                                        <p:tgtEl>
                                          <p:spTgt spid="7"/>
                                        </p:tgtEl>
                                      </p:cBhvr>
                                      <p:to x="100000" y="80000"/>
                                    </p:animScale>
                                    <p:animScale>
                                      <p:cBhvr>
                                        <p:cTn id="34" dur="166" decel="50000">
                                          <p:stCondLst>
                                            <p:cond delay="1338"/>
                                          </p:stCondLst>
                                        </p:cTn>
                                        <p:tgtEl>
                                          <p:spTgt spid="7"/>
                                        </p:tgtEl>
                                      </p:cBhvr>
                                      <p:to x="100000" y="100000"/>
                                    </p:animScale>
                                    <p:animScale>
                                      <p:cBhvr>
                                        <p:cTn id="35" dur="26">
                                          <p:stCondLst>
                                            <p:cond delay="1642"/>
                                          </p:stCondLst>
                                        </p:cTn>
                                        <p:tgtEl>
                                          <p:spTgt spid="7"/>
                                        </p:tgtEl>
                                      </p:cBhvr>
                                      <p:to x="100000" y="90000"/>
                                    </p:animScale>
                                    <p:animScale>
                                      <p:cBhvr>
                                        <p:cTn id="36" dur="166" decel="50000">
                                          <p:stCondLst>
                                            <p:cond delay="1668"/>
                                          </p:stCondLst>
                                        </p:cTn>
                                        <p:tgtEl>
                                          <p:spTgt spid="7"/>
                                        </p:tgtEl>
                                      </p:cBhvr>
                                      <p:to x="100000" y="100000"/>
                                    </p:animScale>
                                    <p:animScale>
                                      <p:cBhvr>
                                        <p:cTn id="37" dur="26">
                                          <p:stCondLst>
                                            <p:cond delay="1808"/>
                                          </p:stCondLst>
                                        </p:cTn>
                                        <p:tgtEl>
                                          <p:spTgt spid="7"/>
                                        </p:tgtEl>
                                      </p:cBhvr>
                                      <p:to x="100000" y="95000"/>
                                    </p:animScale>
                                    <p:animScale>
                                      <p:cBhvr>
                                        <p:cTn id="38" dur="166" decel="50000">
                                          <p:stCondLst>
                                            <p:cond delay="1834"/>
                                          </p:stCondLst>
                                        </p:cTn>
                                        <p:tgtEl>
                                          <p:spTgt spid="7"/>
                                        </p:tgtEl>
                                      </p:cBhvr>
                                      <p:to x="100000" y="100000"/>
                                    </p:animScale>
                                  </p:childTnLst>
                                </p:cTn>
                              </p:par>
                              <p:par>
                                <p:cTn id="39" presetID="26" presetClass="entr" presetSubtype="0" fill="hold" nodeType="with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wipe(down)">
                                      <p:cBhvr>
                                        <p:cTn id="41" dur="580">
                                          <p:stCondLst>
                                            <p:cond delay="0"/>
                                          </p:stCondLst>
                                        </p:cTn>
                                        <p:tgtEl>
                                          <p:spTgt spid="37"/>
                                        </p:tgtEl>
                                      </p:cBhvr>
                                    </p:animEffect>
                                    <p:anim calcmode="lin" valueType="num">
                                      <p:cBhvr>
                                        <p:cTn id="42"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47" dur="26">
                                          <p:stCondLst>
                                            <p:cond delay="650"/>
                                          </p:stCondLst>
                                        </p:cTn>
                                        <p:tgtEl>
                                          <p:spTgt spid="37"/>
                                        </p:tgtEl>
                                      </p:cBhvr>
                                      <p:to x="100000" y="60000"/>
                                    </p:animScale>
                                    <p:animScale>
                                      <p:cBhvr>
                                        <p:cTn id="48" dur="166" decel="50000">
                                          <p:stCondLst>
                                            <p:cond delay="676"/>
                                          </p:stCondLst>
                                        </p:cTn>
                                        <p:tgtEl>
                                          <p:spTgt spid="37"/>
                                        </p:tgtEl>
                                      </p:cBhvr>
                                      <p:to x="100000" y="100000"/>
                                    </p:animScale>
                                    <p:animScale>
                                      <p:cBhvr>
                                        <p:cTn id="49" dur="26">
                                          <p:stCondLst>
                                            <p:cond delay="1312"/>
                                          </p:stCondLst>
                                        </p:cTn>
                                        <p:tgtEl>
                                          <p:spTgt spid="37"/>
                                        </p:tgtEl>
                                      </p:cBhvr>
                                      <p:to x="100000" y="80000"/>
                                    </p:animScale>
                                    <p:animScale>
                                      <p:cBhvr>
                                        <p:cTn id="50" dur="166" decel="50000">
                                          <p:stCondLst>
                                            <p:cond delay="1338"/>
                                          </p:stCondLst>
                                        </p:cTn>
                                        <p:tgtEl>
                                          <p:spTgt spid="37"/>
                                        </p:tgtEl>
                                      </p:cBhvr>
                                      <p:to x="100000" y="100000"/>
                                    </p:animScale>
                                    <p:animScale>
                                      <p:cBhvr>
                                        <p:cTn id="51" dur="26">
                                          <p:stCondLst>
                                            <p:cond delay="1642"/>
                                          </p:stCondLst>
                                        </p:cTn>
                                        <p:tgtEl>
                                          <p:spTgt spid="37"/>
                                        </p:tgtEl>
                                      </p:cBhvr>
                                      <p:to x="100000" y="90000"/>
                                    </p:animScale>
                                    <p:animScale>
                                      <p:cBhvr>
                                        <p:cTn id="52" dur="166" decel="50000">
                                          <p:stCondLst>
                                            <p:cond delay="1668"/>
                                          </p:stCondLst>
                                        </p:cTn>
                                        <p:tgtEl>
                                          <p:spTgt spid="37"/>
                                        </p:tgtEl>
                                      </p:cBhvr>
                                      <p:to x="100000" y="100000"/>
                                    </p:animScale>
                                    <p:animScale>
                                      <p:cBhvr>
                                        <p:cTn id="53" dur="26">
                                          <p:stCondLst>
                                            <p:cond delay="1808"/>
                                          </p:stCondLst>
                                        </p:cTn>
                                        <p:tgtEl>
                                          <p:spTgt spid="37"/>
                                        </p:tgtEl>
                                      </p:cBhvr>
                                      <p:to x="100000" y="95000"/>
                                    </p:animScale>
                                    <p:animScale>
                                      <p:cBhvr>
                                        <p:cTn id="54" dur="166" decel="50000">
                                          <p:stCondLst>
                                            <p:cond delay="1834"/>
                                          </p:stCondLst>
                                        </p:cTn>
                                        <p:tgtEl>
                                          <p:spTgt spid="37"/>
                                        </p:tgtEl>
                                      </p:cBhvr>
                                      <p:to x="100000" y="100000"/>
                                    </p:animScale>
                                  </p:childTnLst>
                                </p:cTn>
                              </p:par>
                              <p:par>
                                <p:cTn id="55" presetID="1" presetClass="entr" presetSubtype="0" fill="hold" grpId="0" nodeType="withEffect">
                                  <p:stCondLst>
                                    <p:cond delay="0"/>
                                  </p:stCondLst>
                                  <p:childTnLst>
                                    <p:set>
                                      <p:cBhvr>
                                        <p:cTn id="56" dur="1" fill="hold">
                                          <p:stCondLst>
                                            <p:cond delay="0"/>
                                          </p:stCondLst>
                                        </p:cTn>
                                        <p:tgtEl>
                                          <p:spTgt spid="124"/>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25"/>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10"/>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0" presetClass="path" presetSubtype="0" accel="50000" decel="50000" fill="hold" nodeType="clickEffect">
                                  <p:stCondLst>
                                    <p:cond delay="0"/>
                                  </p:stCondLst>
                                  <p:childTnLst>
                                    <p:animMotion origin="layout" path="M 1.875E-6 4.07407E-6 C 0.0043 -0.00487 0.00833 -0.00718 0.01289 -0.01065 C 0.01706 -0.01366 0.01966 -0.0176 0.02396 -0.01945 C 0.02825 -0.02477 0.03307 -0.02477 0.03815 -0.02662 C 0.04909 -0.03588 0.0612 -0.03843 0.07265 -0.04445 C 0.0875 -0.05209 0.10299 -0.05903 0.11836 -0.06227 C 0.12943 -0.0669 0.1388 -0.06806 0.15078 -0.06922 C 0.18555 -0.06852 0.22044 -0.07176 0.25521 -0.06574 C 0.2612 -0.06459 0.26719 -0.05996 0.27344 -0.05857 C 0.29401 -0.05417 0.31471 -0.04908 0.33528 -0.04445 C 0.34635 -0.03774 0.35755 -0.03426 0.36875 -0.0301 C 0.37331 -0.02848 0.37656 -0.02362 0.38099 -0.0213 C 0.3875 -0.01783 0.39466 -0.01598 0.4013 -0.0125 C 0.41055 -0.00764 0.42018 -0.0007 0.42943 0.00185 C 0.43633 0.0037 0.4431 0.00416 0.45 0.00532 C 0.45755 0.01157 0.46588 0.01273 0.47422 0.01435 C 0.47864 0.0162 0.47682 0.01597 0.47956 0.01597 " pathEditMode="relative" rAng="0" ptsTypes="AAAAAAAAAAAAAAAAA">
                                      <p:cBhvr>
                                        <p:cTn id="64" dur="2000" fill="hold"/>
                                        <p:tgtEl>
                                          <p:spTgt spid="110"/>
                                        </p:tgtEl>
                                        <p:attrNameLst>
                                          <p:attrName>ppt_x</p:attrName>
                                          <p:attrName>ppt_y</p:attrName>
                                        </p:attrNameLst>
                                      </p:cBhvr>
                                      <p:rCtr x="23971" y="-268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4" grpId="0"/>
      <p:bldP spid="12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1486468-9880-4D4C-93BB-AA88DAA1E7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9940"/>
          </a:xfrm>
          <a:prstGeom prst="rect">
            <a:avLst/>
          </a:prstGeom>
        </p:spPr>
      </p:pic>
      <p:sp>
        <p:nvSpPr>
          <p:cNvPr id="3" name="TextBox 2"/>
          <p:cNvSpPr txBox="1"/>
          <p:nvPr/>
        </p:nvSpPr>
        <p:spPr>
          <a:xfrm>
            <a:off x="1524000" y="0"/>
            <a:ext cx="9144000" cy="923330"/>
          </a:xfrm>
          <a:prstGeom prst="rect">
            <a:avLst/>
          </a:prstGeom>
          <a:noFill/>
        </p:spPr>
        <p:txBody>
          <a:bodyPr wrap="square" rtlCol="0">
            <a:spAutoFit/>
          </a:bodyPr>
          <a:lstStyle/>
          <a:p>
            <a:pPr algn="ctr"/>
            <a:r>
              <a:rPr lang="en-US" sz="5400" dirty="0">
                <a:solidFill>
                  <a:schemeClr val="bg1"/>
                </a:solidFill>
                <a:latin typeface="Calibri" panose="020F0502020204030204" pitchFamily="34" charset="0"/>
              </a:rPr>
              <a:t>Teach Them </a:t>
            </a:r>
          </a:p>
        </p:txBody>
      </p:sp>
      <p:sp>
        <p:nvSpPr>
          <p:cNvPr id="13" name="TextBox 12"/>
          <p:cNvSpPr txBox="1"/>
          <p:nvPr/>
        </p:nvSpPr>
        <p:spPr>
          <a:xfrm>
            <a:off x="10266218" y="6550223"/>
            <a:ext cx="1752600" cy="307777"/>
          </a:xfrm>
          <a:prstGeom prst="rect">
            <a:avLst/>
          </a:prstGeom>
          <a:noFill/>
        </p:spPr>
        <p:txBody>
          <a:bodyPr wrap="square" rtlCol="0">
            <a:spAutoFit/>
          </a:bodyPr>
          <a:lstStyle/>
          <a:p>
            <a:r>
              <a:rPr lang="en-US" sz="1400" dirty="0">
                <a:solidFill>
                  <a:schemeClr val="bg1"/>
                </a:solidFill>
              </a:rPr>
              <a:t>Alma 37:32-34</a:t>
            </a:r>
          </a:p>
        </p:txBody>
      </p:sp>
      <p:sp>
        <p:nvSpPr>
          <p:cNvPr id="10" name="Rectangle 9"/>
          <p:cNvSpPr/>
          <p:nvPr/>
        </p:nvSpPr>
        <p:spPr>
          <a:xfrm>
            <a:off x="2334490" y="765464"/>
            <a:ext cx="8108373" cy="461665"/>
          </a:xfrm>
          <a:prstGeom prst="rect">
            <a:avLst/>
          </a:prstGeom>
        </p:spPr>
        <p:txBody>
          <a:bodyPr wrap="square">
            <a:spAutoFit/>
          </a:bodyPr>
          <a:lstStyle/>
          <a:p>
            <a:r>
              <a:rPr lang="en-US" sz="2400" dirty="0">
                <a:solidFill>
                  <a:schemeClr val="bg1"/>
                </a:solidFill>
              </a:rPr>
              <a:t>Alma instructs Helaman to teach the people a hatred against sin</a:t>
            </a:r>
          </a:p>
        </p:txBody>
      </p:sp>
      <p:sp>
        <p:nvSpPr>
          <p:cNvPr id="9" name="Rectangle 8"/>
          <p:cNvSpPr/>
          <p:nvPr/>
        </p:nvSpPr>
        <p:spPr>
          <a:xfrm>
            <a:off x="6664037" y="2057400"/>
            <a:ext cx="4485408" cy="1846659"/>
          </a:xfrm>
          <a:prstGeom prst="rect">
            <a:avLst/>
          </a:prstGeom>
        </p:spPr>
        <p:txBody>
          <a:bodyPr wrap="square">
            <a:spAutoFit/>
          </a:bodyPr>
          <a:lstStyle/>
          <a:p>
            <a:r>
              <a:rPr lang="en-US" sz="2000" dirty="0">
                <a:solidFill>
                  <a:schemeClr val="bg1"/>
                </a:solidFill>
              </a:rPr>
              <a:t>“It is not enough to teach the people of God about the gift of repentance; we must teach the awful consequences of transgression and must, to be sure, teach them to hate sin.”</a:t>
            </a:r>
          </a:p>
          <a:p>
            <a:r>
              <a:rPr lang="en-US" sz="1400" dirty="0">
                <a:solidFill>
                  <a:schemeClr val="bg1"/>
                </a:solidFill>
              </a:rPr>
              <a:t>JFM and RLM</a:t>
            </a:r>
          </a:p>
        </p:txBody>
      </p:sp>
      <p:sp>
        <p:nvSpPr>
          <p:cNvPr id="11" name="Rectangle 10"/>
          <p:cNvSpPr/>
          <p:nvPr/>
        </p:nvSpPr>
        <p:spPr>
          <a:xfrm>
            <a:off x="893618" y="5053447"/>
            <a:ext cx="7775864" cy="1692771"/>
          </a:xfrm>
          <a:prstGeom prst="rect">
            <a:avLst/>
          </a:prstGeom>
        </p:spPr>
        <p:txBody>
          <a:bodyPr wrap="square">
            <a:spAutoFit/>
          </a:bodyPr>
          <a:lstStyle/>
          <a:p>
            <a:r>
              <a:rPr lang="en-US" dirty="0">
                <a:solidFill>
                  <a:schemeClr val="bg1"/>
                </a:solidFill>
              </a:rPr>
              <a:t>“Each one of us has the Light of Christ, or a conscience. It constantly prompts us to choose good. Good choices yield good consequences. On the other hand, delaying repentance and continuing to commit sin is like continuing to kick the skunk. The stench will become stronger with each sin, alienating us further and further from God and those we love.”</a:t>
            </a:r>
          </a:p>
          <a:p>
            <a:r>
              <a:rPr lang="en-US" sz="1400" dirty="0">
                <a:solidFill>
                  <a:schemeClr val="bg1"/>
                </a:solidFill>
              </a:rPr>
              <a:t>JFM and RLM</a:t>
            </a:r>
          </a:p>
        </p:txBody>
      </p:sp>
      <p:pic>
        <p:nvPicPr>
          <p:cNvPr id="5" name="Picture 4">
            <a:extLst>
              <a:ext uri="{FF2B5EF4-FFF2-40B4-BE49-F238E27FC236}">
                <a16:creationId xmlns:a16="http://schemas.microsoft.com/office/drawing/2014/main" id="{74DCEF3F-2EFE-4BCC-B1DA-5C9F7F3785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1927" y="1781607"/>
            <a:ext cx="3950710" cy="2961315"/>
          </a:xfrm>
          <a:prstGeom prst="rect">
            <a:avLst/>
          </a:prstGeom>
        </p:spPr>
      </p:pic>
      <p:pic>
        <p:nvPicPr>
          <p:cNvPr id="7" name="Picture 6">
            <a:extLst>
              <a:ext uri="{FF2B5EF4-FFF2-40B4-BE49-F238E27FC236}">
                <a16:creationId xmlns:a16="http://schemas.microsoft.com/office/drawing/2014/main" id="{68D6763F-0544-41B6-B10A-4D0B7F4A9F51}"/>
              </a:ext>
            </a:extLst>
          </p:cNvPr>
          <p:cNvPicPr>
            <a:picLocks noChangeAspect="1"/>
          </p:cNvPicPr>
          <p:nvPr/>
        </p:nvPicPr>
        <p:blipFill rotWithShape="1">
          <a:blip r:embed="rId4">
            <a:extLst>
              <a:ext uri="{28A0092B-C50C-407E-A947-70E740481C1C}">
                <a14:useLocalDpi xmlns:a14="http://schemas.microsoft.com/office/drawing/2010/main" val="0"/>
              </a:ext>
            </a:extLst>
          </a:blip>
          <a:srcRect t="2591" b="6669"/>
          <a:stretch/>
        </p:blipFill>
        <p:spPr>
          <a:xfrm>
            <a:off x="10816936" y="124690"/>
            <a:ext cx="1225694" cy="812312"/>
          </a:xfrm>
          <a:prstGeom prst="rect">
            <a:avLst/>
          </a:prstGeom>
        </p:spPr>
      </p:pic>
    </p:spTree>
    <p:extLst>
      <p:ext uri="{BB962C8B-B14F-4D97-AF65-F5344CB8AC3E}">
        <p14:creationId xmlns:p14="http://schemas.microsoft.com/office/powerpoint/2010/main" val="4211558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1486468-9880-4D4C-93BB-AA88DAA1E7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9940"/>
          </a:xfrm>
          <a:prstGeom prst="rect">
            <a:avLst/>
          </a:prstGeom>
        </p:spPr>
      </p:pic>
      <p:sp>
        <p:nvSpPr>
          <p:cNvPr id="3" name="TextBox 2"/>
          <p:cNvSpPr txBox="1"/>
          <p:nvPr/>
        </p:nvSpPr>
        <p:spPr>
          <a:xfrm>
            <a:off x="1524000" y="0"/>
            <a:ext cx="9144000" cy="923330"/>
          </a:xfrm>
          <a:prstGeom prst="rect">
            <a:avLst/>
          </a:prstGeom>
          <a:noFill/>
        </p:spPr>
        <p:txBody>
          <a:bodyPr wrap="square" rtlCol="0">
            <a:spAutoFit/>
          </a:bodyPr>
          <a:lstStyle/>
          <a:p>
            <a:pPr algn="ctr"/>
            <a:r>
              <a:rPr lang="en-US" sz="5400" dirty="0">
                <a:solidFill>
                  <a:schemeClr val="bg1"/>
                </a:solidFill>
                <a:latin typeface="Calibri" panose="020F0502020204030204" pitchFamily="34" charset="0"/>
              </a:rPr>
              <a:t>Sticks in the Snow</a:t>
            </a:r>
          </a:p>
        </p:txBody>
      </p:sp>
      <p:sp>
        <p:nvSpPr>
          <p:cNvPr id="10" name="Rectangle 9"/>
          <p:cNvSpPr/>
          <p:nvPr/>
        </p:nvSpPr>
        <p:spPr>
          <a:xfrm>
            <a:off x="786246" y="910936"/>
            <a:ext cx="5572992" cy="1754326"/>
          </a:xfrm>
          <a:prstGeom prst="rect">
            <a:avLst/>
          </a:prstGeom>
        </p:spPr>
        <p:txBody>
          <a:bodyPr wrap="square">
            <a:spAutoFit/>
          </a:bodyPr>
          <a:lstStyle/>
          <a:p>
            <a:r>
              <a:rPr lang="en-US" dirty="0">
                <a:solidFill>
                  <a:schemeClr val="bg1"/>
                </a:solidFill>
              </a:rPr>
              <a:t>“[A Church member named Karl G. </a:t>
            </a:r>
            <a:r>
              <a:rPr lang="en-US" dirty="0" err="1">
                <a:solidFill>
                  <a:schemeClr val="bg1"/>
                </a:solidFill>
              </a:rPr>
              <a:t>Maeser</a:t>
            </a:r>
            <a:r>
              <a:rPr lang="en-US" dirty="0">
                <a:solidFill>
                  <a:schemeClr val="bg1"/>
                </a:solidFill>
              </a:rPr>
              <a:t>] was going with a group of young missionaries across the alps. They were crossing a high mountain pass on foot. There were long sticks stuck into the snow of the glacier to mark the path so that travelers could find their way safely across the glacier and down the mountain on the other side.</a:t>
            </a:r>
            <a:endParaRPr lang="en-US" sz="2400" dirty="0">
              <a:solidFill>
                <a:schemeClr val="bg1"/>
              </a:solidFill>
            </a:endParaRPr>
          </a:p>
        </p:txBody>
      </p:sp>
      <p:sp>
        <p:nvSpPr>
          <p:cNvPr id="2" name="Rectangle 1">
            <a:extLst>
              <a:ext uri="{FF2B5EF4-FFF2-40B4-BE49-F238E27FC236}">
                <a16:creationId xmlns:a16="http://schemas.microsoft.com/office/drawing/2014/main" id="{E19E131C-49EA-43A1-A601-84965F4E07AD}"/>
              </a:ext>
            </a:extLst>
          </p:cNvPr>
          <p:cNvSpPr/>
          <p:nvPr/>
        </p:nvSpPr>
        <p:spPr>
          <a:xfrm>
            <a:off x="5697682" y="3999729"/>
            <a:ext cx="6096000" cy="2031325"/>
          </a:xfrm>
          <a:prstGeom prst="rect">
            <a:avLst/>
          </a:prstGeom>
        </p:spPr>
        <p:txBody>
          <a:bodyPr>
            <a:spAutoFit/>
          </a:bodyPr>
          <a:lstStyle/>
          <a:p>
            <a:r>
              <a:rPr lang="en-US" b="0" i="0" dirty="0">
                <a:solidFill>
                  <a:schemeClr val="bg1"/>
                </a:solidFill>
                <a:effectLst/>
                <a:latin typeface="Open Sans"/>
              </a:rPr>
              <a:t>“When they reached the summit, Brother </a:t>
            </a:r>
            <a:r>
              <a:rPr lang="en-US" b="0" i="0" dirty="0" err="1">
                <a:solidFill>
                  <a:schemeClr val="bg1"/>
                </a:solidFill>
                <a:effectLst/>
                <a:latin typeface="Open Sans"/>
              </a:rPr>
              <a:t>Maeser</a:t>
            </a:r>
            <a:r>
              <a:rPr lang="en-US" b="0" i="0" dirty="0">
                <a:solidFill>
                  <a:schemeClr val="bg1"/>
                </a:solidFill>
                <a:effectLst/>
                <a:latin typeface="Open Sans"/>
              </a:rPr>
              <a:t> … pointed to those sticks that they had followed [and compared them to priesthood leaders in the Church, saying,] ‘They are just common old sticks, but it’s the position that counts. Follow them and you will surely be safe. Stray from them and you will surely be lost.’” </a:t>
            </a:r>
          </a:p>
          <a:p>
            <a:r>
              <a:rPr lang="en-US" b="0" i="0" dirty="0">
                <a:solidFill>
                  <a:schemeClr val="bg1"/>
                </a:solidFill>
                <a:effectLst/>
                <a:latin typeface="Open Sans"/>
              </a:rPr>
              <a:t>Boyd K. Packer</a:t>
            </a:r>
            <a:endParaRPr lang="en-US" dirty="0">
              <a:solidFill>
                <a:schemeClr val="bg1"/>
              </a:solidFill>
            </a:endParaRPr>
          </a:p>
        </p:txBody>
      </p:sp>
      <p:pic>
        <p:nvPicPr>
          <p:cNvPr id="6" name="Picture 5">
            <a:extLst>
              <a:ext uri="{FF2B5EF4-FFF2-40B4-BE49-F238E27FC236}">
                <a16:creationId xmlns:a16="http://schemas.microsoft.com/office/drawing/2014/main" id="{4FC0D930-7E9F-4AF3-9DDF-F560B9A3525E}"/>
              </a:ext>
            </a:extLst>
          </p:cNvPr>
          <p:cNvPicPr>
            <a:picLocks noChangeAspect="1"/>
          </p:cNvPicPr>
          <p:nvPr/>
        </p:nvPicPr>
        <p:blipFill rotWithShape="1">
          <a:blip r:embed="rId3">
            <a:extLst>
              <a:ext uri="{28A0092B-C50C-407E-A947-70E740481C1C}">
                <a14:useLocalDpi xmlns:a14="http://schemas.microsoft.com/office/drawing/2010/main" val="0"/>
              </a:ext>
            </a:extLst>
          </a:blip>
          <a:srcRect l="10849" t="4663" r="8060" b="16470"/>
          <a:stretch/>
        </p:blipFill>
        <p:spPr>
          <a:xfrm>
            <a:off x="6620223" y="1059872"/>
            <a:ext cx="1505470" cy="2254828"/>
          </a:xfrm>
          <a:prstGeom prst="rect">
            <a:avLst/>
          </a:prstGeom>
        </p:spPr>
      </p:pic>
      <p:pic>
        <p:nvPicPr>
          <p:cNvPr id="8" name="Picture 7">
            <a:extLst>
              <a:ext uri="{FF2B5EF4-FFF2-40B4-BE49-F238E27FC236}">
                <a16:creationId xmlns:a16="http://schemas.microsoft.com/office/drawing/2014/main" id="{47A3D8C7-825C-4099-B8AB-19879DD9FE5F}"/>
              </a:ext>
            </a:extLst>
          </p:cNvPr>
          <p:cNvPicPr>
            <a:picLocks noChangeAspect="1"/>
          </p:cNvPicPr>
          <p:nvPr/>
        </p:nvPicPr>
        <p:blipFill rotWithShape="1">
          <a:blip r:embed="rId4">
            <a:extLst>
              <a:ext uri="{28A0092B-C50C-407E-A947-70E740481C1C}">
                <a14:useLocalDpi xmlns:a14="http://schemas.microsoft.com/office/drawing/2010/main" val="0"/>
              </a:ext>
            </a:extLst>
          </a:blip>
          <a:srcRect l="1909" t="16412" r="3042" b="7529"/>
          <a:stretch/>
        </p:blipFill>
        <p:spPr>
          <a:xfrm>
            <a:off x="1169700" y="4779818"/>
            <a:ext cx="4088102" cy="1818409"/>
          </a:xfrm>
          <a:prstGeom prst="rect">
            <a:avLst/>
          </a:prstGeom>
        </p:spPr>
      </p:pic>
      <p:pic>
        <p:nvPicPr>
          <p:cNvPr id="17" name="Picture 16">
            <a:extLst>
              <a:ext uri="{FF2B5EF4-FFF2-40B4-BE49-F238E27FC236}">
                <a16:creationId xmlns:a16="http://schemas.microsoft.com/office/drawing/2014/main" id="{3ED7287F-E78F-4EFB-BBFF-53573CF69AF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49581" y="2731474"/>
            <a:ext cx="3077836" cy="1731283"/>
          </a:xfrm>
          <a:prstGeom prst="rect">
            <a:avLst/>
          </a:prstGeom>
        </p:spPr>
      </p:pic>
      <p:grpSp>
        <p:nvGrpSpPr>
          <p:cNvPr id="19" name="Group 18">
            <a:extLst>
              <a:ext uri="{FF2B5EF4-FFF2-40B4-BE49-F238E27FC236}">
                <a16:creationId xmlns:a16="http://schemas.microsoft.com/office/drawing/2014/main" id="{E7700125-6CB6-43AE-BCE4-54AC4EB1AD75}"/>
              </a:ext>
            </a:extLst>
          </p:cNvPr>
          <p:cNvGrpSpPr/>
          <p:nvPr/>
        </p:nvGrpSpPr>
        <p:grpSpPr>
          <a:xfrm>
            <a:off x="8261837" y="1376126"/>
            <a:ext cx="3626255" cy="1862374"/>
            <a:chOff x="8261837" y="1376126"/>
            <a:chExt cx="3626255" cy="1862374"/>
          </a:xfrm>
        </p:grpSpPr>
        <p:pic>
          <p:nvPicPr>
            <p:cNvPr id="15" name="Picture 14">
              <a:extLst>
                <a:ext uri="{FF2B5EF4-FFF2-40B4-BE49-F238E27FC236}">
                  <a16:creationId xmlns:a16="http://schemas.microsoft.com/office/drawing/2014/main" id="{FE8AA2E0-FBF2-499A-B7B2-BC91296DFC4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61837" y="1376126"/>
              <a:ext cx="3626255" cy="1554109"/>
            </a:xfrm>
            <a:prstGeom prst="rect">
              <a:avLst/>
            </a:prstGeom>
          </p:spPr>
        </p:pic>
        <p:sp>
          <p:nvSpPr>
            <p:cNvPr id="18" name="TextBox 17">
              <a:extLst>
                <a:ext uri="{FF2B5EF4-FFF2-40B4-BE49-F238E27FC236}">
                  <a16:creationId xmlns:a16="http://schemas.microsoft.com/office/drawing/2014/main" id="{6C84E5BC-923B-418C-8016-65A0EB5A7C3A}"/>
                </a:ext>
              </a:extLst>
            </p:cNvPr>
            <p:cNvSpPr txBox="1"/>
            <p:nvPr/>
          </p:nvSpPr>
          <p:spPr>
            <a:xfrm>
              <a:off x="9545781" y="2930723"/>
              <a:ext cx="1752600" cy="307777"/>
            </a:xfrm>
            <a:prstGeom prst="rect">
              <a:avLst/>
            </a:prstGeom>
            <a:noFill/>
          </p:spPr>
          <p:txBody>
            <a:bodyPr wrap="square" rtlCol="0">
              <a:spAutoFit/>
            </a:bodyPr>
            <a:lstStyle/>
            <a:p>
              <a:r>
                <a:rPr lang="en-US" sz="1400" dirty="0">
                  <a:solidFill>
                    <a:schemeClr val="bg1"/>
                  </a:solidFill>
                </a:rPr>
                <a:t>Jura Alps</a:t>
              </a:r>
            </a:p>
          </p:txBody>
        </p:sp>
      </p:grpSp>
      <p:pic>
        <p:nvPicPr>
          <p:cNvPr id="21" name="Picture 20">
            <a:extLst>
              <a:ext uri="{FF2B5EF4-FFF2-40B4-BE49-F238E27FC236}">
                <a16:creationId xmlns:a16="http://schemas.microsoft.com/office/drawing/2014/main" id="{72530AA2-96DF-493C-8052-E347A16D21E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0455" y="107441"/>
            <a:ext cx="645588" cy="858913"/>
          </a:xfrm>
          <a:prstGeom prst="rect">
            <a:avLst/>
          </a:prstGeom>
        </p:spPr>
      </p:pic>
    </p:spTree>
    <p:extLst>
      <p:ext uri="{BB962C8B-B14F-4D97-AF65-F5344CB8AC3E}">
        <p14:creationId xmlns:p14="http://schemas.microsoft.com/office/powerpoint/2010/main" val="1708390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991058B0-4B66-404E-BE4C-CBBA8A16EF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9940"/>
          </a:xfrm>
          <a:prstGeom prst="rect">
            <a:avLst/>
          </a:prstGeom>
        </p:spPr>
      </p:pic>
      <p:sp>
        <p:nvSpPr>
          <p:cNvPr id="13" name="TextBox 12"/>
          <p:cNvSpPr txBox="1"/>
          <p:nvPr/>
        </p:nvSpPr>
        <p:spPr>
          <a:xfrm>
            <a:off x="578427" y="6550223"/>
            <a:ext cx="1752600" cy="307777"/>
          </a:xfrm>
          <a:prstGeom prst="rect">
            <a:avLst/>
          </a:prstGeom>
          <a:noFill/>
        </p:spPr>
        <p:txBody>
          <a:bodyPr wrap="square" rtlCol="0">
            <a:spAutoFit/>
          </a:bodyPr>
          <a:lstStyle/>
          <a:p>
            <a:r>
              <a:rPr lang="en-US" sz="1400" dirty="0">
                <a:solidFill>
                  <a:schemeClr val="bg1"/>
                </a:solidFill>
              </a:rPr>
              <a:t>Alma 37:32-37</a:t>
            </a:r>
          </a:p>
        </p:txBody>
      </p:sp>
      <p:grpSp>
        <p:nvGrpSpPr>
          <p:cNvPr id="17" name="Group 16"/>
          <p:cNvGrpSpPr/>
          <p:nvPr/>
        </p:nvGrpSpPr>
        <p:grpSpPr>
          <a:xfrm>
            <a:off x="1828800" y="457200"/>
            <a:ext cx="2209800" cy="1447800"/>
            <a:chOff x="228600" y="685800"/>
            <a:chExt cx="2209800" cy="1447800"/>
          </a:xfrm>
        </p:grpSpPr>
        <p:sp>
          <p:nvSpPr>
            <p:cNvPr id="16" name="Rounded Rectangle 15"/>
            <p:cNvSpPr/>
            <p:nvPr/>
          </p:nvSpPr>
          <p:spPr>
            <a:xfrm>
              <a:off x="304800" y="685800"/>
              <a:ext cx="1981200" cy="14478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28600" y="838200"/>
              <a:ext cx="2209800" cy="830997"/>
            </a:xfrm>
            <a:prstGeom prst="rect">
              <a:avLst/>
            </a:prstGeom>
          </p:spPr>
          <p:txBody>
            <a:bodyPr wrap="square">
              <a:spAutoFit/>
            </a:bodyPr>
            <a:lstStyle/>
            <a:p>
              <a:pPr algn="ctr"/>
              <a:r>
                <a:rPr lang="en-US" sz="2400" dirty="0"/>
                <a:t>Learn Wisdom in thy youth</a:t>
              </a:r>
            </a:p>
          </p:txBody>
        </p:sp>
      </p:grpSp>
      <p:grpSp>
        <p:nvGrpSpPr>
          <p:cNvPr id="18" name="Group 17"/>
          <p:cNvGrpSpPr/>
          <p:nvPr/>
        </p:nvGrpSpPr>
        <p:grpSpPr>
          <a:xfrm>
            <a:off x="4572000" y="609600"/>
            <a:ext cx="2209800" cy="1447800"/>
            <a:chOff x="228600" y="685800"/>
            <a:chExt cx="2209800" cy="1447800"/>
          </a:xfrm>
        </p:grpSpPr>
        <p:sp>
          <p:nvSpPr>
            <p:cNvPr id="19" name="Rounded Rectangle 18"/>
            <p:cNvSpPr/>
            <p:nvPr/>
          </p:nvSpPr>
          <p:spPr>
            <a:xfrm>
              <a:off x="304800" y="685800"/>
              <a:ext cx="2133600" cy="1447800"/>
            </a:xfrm>
            <a:prstGeom prst="round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228600" y="838200"/>
              <a:ext cx="2209800" cy="1200329"/>
            </a:xfrm>
            <a:prstGeom prst="rect">
              <a:avLst/>
            </a:prstGeom>
          </p:spPr>
          <p:txBody>
            <a:bodyPr wrap="square">
              <a:spAutoFit/>
            </a:bodyPr>
            <a:lstStyle/>
            <a:p>
              <a:pPr algn="ctr"/>
              <a:r>
                <a:rPr lang="en-US" sz="2400" dirty="0"/>
                <a:t>Learn to keep the commandments</a:t>
              </a:r>
            </a:p>
          </p:txBody>
        </p:sp>
      </p:grpSp>
      <p:grpSp>
        <p:nvGrpSpPr>
          <p:cNvPr id="21" name="Group 20"/>
          <p:cNvGrpSpPr/>
          <p:nvPr/>
        </p:nvGrpSpPr>
        <p:grpSpPr>
          <a:xfrm>
            <a:off x="8153400" y="457200"/>
            <a:ext cx="1981200" cy="1219200"/>
            <a:chOff x="304800" y="685800"/>
            <a:chExt cx="1981200" cy="1447800"/>
          </a:xfrm>
        </p:grpSpPr>
        <p:sp>
          <p:nvSpPr>
            <p:cNvPr id="22" name="Rounded Rectangle 21"/>
            <p:cNvSpPr/>
            <p:nvPr/>
          </p:nvSpPr>
          <p:spPr>
            <a:xfrm>
              <a:off x="304800" y="685800"/>
              <a:ext cx="1981200" cy="1447800"/>
            </a:xfrm>
            <a:prstGeom prst="round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457200" y="914400"/>
              <a:ext cx="1752600" cy="986809"/>
            </a:xfrm>
            <a:prstGeom prst="rect">
              <a:avLst/>
            </a:prstGeom>
          </p:spPr>
          <p:txBody>
            <a:bodyPr wrap="square">
              <a:spAutoFit/>
            </a:bodyPr>
            <a:lstStyle/>
            <a:p>
              <a:pPr algn="ctr"/>
              <a:r>
                <a:rPr lang="en-US" sz="2400" dirty="0"/>
                <a:t>Pray for support</a:t>
              </a:r>
            </a:p>
          </p:txBody>
        </p:sp>
      </p:grpSp>
      <p:grpSp>
        <p:nvGrpSpPr>
          <p:cNvPr id="24" name="Group 23"/>
          <p:cNvGrpSpPr/>
          <p:nvPr/>
        </p:nvGrpSpPr>
        <p:grpSpPr>
          <a:xfrm>
            <a:off x="2667000" y="2514600"/>
            <a:ext cx="2438400" cy="1675756"/>
            <a:chOff x="228600" y="685800"/>
            <a:chExt cx="2209800" cy="1447800"/>
          </a:xfrm>
        </p:grpSpPr>
        <p:sp>
          <p:nvSpPr>
            <p:cNvPr id="25" name="Rounded Rectangle 24"/>
            <p:cNvSpPr/>
            <p:nvPr/>
          </p:nvSpPr>
          <p:spPr>
            <a:xfrm>
              <a:off x="304800" y="685800"/>
              <a:ext cx="1981200" cy="1447800"/>
            </a:xfrm>
            <a:prstGeom prst="roundRect">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228600" y="762000"/>
              <a:ext cx="2209800" cy="1356137"/>
            </a:xfrm>
            <a:prstGeom prst="rect">
              <a:avLst/>
            </a:prstGeom>
          </p:spPr>
          <p:txBody>
            <a:bodyPr wrap="square">
              <a:spAutoFit/>
            </a:bodyPr>
            <a:lstStyle/>
            <a:p>
              <a:pPr algn="ctr"/>
              <a:r>
                <a:rPr lang="en-US" sz="2400" dirty="0"/>
                <a:t>Let thy thoughts be always directed of the Lord</a:t>
              </a:r>
            </a:p>
          </p:txBody>
        </p:sp>
      </p:grpSp>
      <p:grpSp>
        <p:nvGrpSpPr>
          <p:cNvPr id="27" name="Group 26"/>
          <p:cNvGrpSpPr/>
          <p:nvPr/>
        </p:nvGrpSpPr>
        <p:grpSpPr>
          <a:xfrm>
            <a:off x="6781800" y="2057400"/>
            <a:ext cx="3005958" cy="1645860"/>
            <a:chOff x="304800" y="685800"/>
            <a:chExt cx="1981200" cy="1450885"/>
          </a:xfrm>
        </p:grpSpPr>
        <p:sp>
          <p:nvSpPr>
            <p:cNvPr id="28" name="Rounded Rectangle 27"/>
            <p:cNvSpPr/>
            <p:nvPr/>
          </p:nvSpPr>
          <p:spPr>
            <a:xfrm>
              <a:off x="304800" y="685800"/>
              <a:ext cx="1981200" cy="1447800"/>
            </a:xfrm>
            <a:prstGeom prst="round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379268" y="752973"/>
              <a:ext cx="1808019" cy="1383712"/>
            </a:xfrm>
            <a:prstGeom prst="rect">
              <a:avLst/>
            </a:prstGeom>
          </p:spPr>
          <p:txBody>
            <a:bodyPr wrap="square">
              <a:spAutoFit/>
            </a:bodyPr>
            <a:lstStyle/>
            <a:p>
              <a:pPr algn="ctr"/>
              <a:r>
                <a:rPr lang="en-US" sz="2400" dirty="0"/>
                <a:t>Let the affections of thy heart be placed upon the Lord forever</a:t>
              </a:r>
            </a:p>
          </p:txBody>
        </p:sp>
      </p:grpSp>
      <p:grpSp>
        <p:nvGrpSpPr>
          <p:cNvPr id="30" name="Group 29"/>
          <p:cNvGrpSpPr/>
          <p:nvPr/>
        </p:nvGrpSpPr>
        <p:grpSpPr>
          <a:xfrm>
            <a:off x="2667000" y="4724400"/>
            <a:ext cx="2209800" cy="1447800"/>
            <a:chOff x="152400" y="685800"/>
            <a:chExt cx="2209800" cy="1447800"/>
          </a:xfrm>
        </p:grpSpPr>
        <p:sp>
          <p:nvSpPr>
            <p:cNvPr id="31" name="Rounded Rectangle 30"/>
            <p:cNvSpPr/>
            <p:nvPr/>
          </p:nvSpPr>
          <p:spPr>
            <a:xfrm>
              <a:off x="304800" y="685800"/>
              <a:ext cx="1981200" cy="1447800"/>
            </a:xfrm>
            <a:prstGeom prst="round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152400" y="914400"/>
              <a:ext cx="2209800" cy="830997"/>
            </a:xfrm>
            <a:prstGeom prst="rect">
              <a:avLst/>
            </a:prstGeom>
          </p:spPr>
          <p:txBody>
            <a:bodyPr wrap="square">
              <a:spAutoFit/>
            </a:bodyPr>
            <a:lstStyle/>
            <a:p>
              <a:pPr algn="ctr"/>
              <a:r>
                <a:rPr lang="en-US" sz="2400" dirty="0"/>
                <a:t>Counsel with the Lord</a:t>
              </a:r>
            </a:p>
          </p:txBody>
        </p:sp>
      </p:grpSp>
      <p:grpSp>
        <p:nvGrpSpPr>
          <p:cNvPr id="37" name="Group 36"/>
          <p:cNvGrpSpPr/>
          <p:nvPr/>
        </p:nvGrpSpPr>
        <p:grpSpPr>
          <a:xfrm>
            <a:off x="5791200" y="3886200"/>
            <a:ext cx="4267200" cy="2819400"/>
            <a:chOff x="4419600" y="4038600"/>
            <a:chExt cx="4267200" cy="2819400"/>
          </a:xfrm>
        </p:grpSpPr>
        <p:sp>
          <p:nvSpPr>
            <p:cNvPr id="36" name="Rounded Rectangle 35"/>
            <p:cNvSpPr/>
            <p:nvPr/>
          </p:nvSpPr>
          <p:spPr>
            <a:xfrm>
              <a:off x="4419600" y="4038600"/>
              <a:ext cx="4267200" cy="2819400"/>
            </a:xfrm>
            <a:prstGeom prst="roundRect">
              <a:avLst>
                <a:gd name="adj" fmla="val 2595"/>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228" name="Picture 4" descr="http://platinumpapers.com/wallpapers/Dark-Night.jpg"/>
            <p:cNvPicPr>
              <a:picLocks noChangeAspect="1" noChangeArrowheads="1"/>
            </p:cNvPicPr>
            <p:nvPr/>
          </p:nvPicPr>
          <p:blipFill>
            <a:blip r:embed="rId3" cstate="print"/>
            <a:srcRect/>
            <a:stretch>
              <a:fillRect/>
            </a:stretch>
          </p:blipFill>
          <p:spPr bwMode="auto">
            <a:xfrm>
              <a:off x="4572000" y="4191000"/>
              <a:ext cx="4038600" cy="2524125"/>
            </a:xfrm>
            <a:prstGeom prst="rect">
              <a:avLst/>
            </a:prstGeom>
            <a:noFill/>
          </p:spPr>
        </p:pic>
        <p:sp>
          <p:nvSpPr>
            <p:cNvPr id="35" name="Rectangle 34"/>
            <p:cNvSpPr/>
            <p:nvPr/>
          </p:nvSpPr>
          <p:spPr>
            <a:xfrm>
              <a:off x="4648200" y="4876800"/>
              <a:ext cx="3810000" cy="1569660"/>
            </a:xfrm>
            <a:prstGeom prst="rect">
              <a:avLst/>
            </a:prstGeom>
          </p:spPr>
          <p:txBody>
            <a:bodyPr wrap="square">
              <a:spAutoFit/>
            </a:bodyPr>
            <a:lstStyle/>
            <a:p>
              <a:pPr algn="ctr"/>
              <a:r>
                <a:rPr lang="en-US" sz="2400" dirty="0">
                  <a:solidFill>
                    <a:schemeClr val="bg1"/>
                  </a:solidFill>
                </a:rPr>
                <a:t>When thou </a:t>
              </a:r>
              <a:r>
                <a:rPr lang="en-US" sz="2400" dirty="0" err="1">
                  <a:solidFill>
                    <a:schemeClr val="bg1"/>
                  </a:solidFill>
                </a:rPr>
                <a:t>liest</a:t>
              </a:r>
              <a:r>
                <a:rPr lang="en-US" sz="2400" dirty="0">
                  <a:solidFill>
                    <a:schemeClr val="bg1"/>
                  </a:solidFill>
                </a:rPr>
                <a:t> down at night lie down unto the Lord, that he may watch over you in your sleep:</a:t>
              </a:r>
            </a:p>
          </p:txBody>
        </p:sp>
      </p:grpSp>
      <p:sp>
        <p:nvSpPr>
          <p:cNvPr id="52226" name="AutoShape 2" descr="data:image/jpeg;base64,/9j/4AAQSkZJRgABAQAAAQABAAD/2wBDAAkGBwgHBgkIBwgKCgkLDRYPDQwMDRsUFRAWIB0iIiAdHx8kKDQsJCYxJx8fLT0tMTU3Ojo6Iys/RD84QzQ5Ojf/2wBDAQoKCg0MDRoPDxo3JR8lNzc3Nzc3Nzc3Nzc3Nzc3Nzc3Nzc3Nzc3Nzc3Nzc3Nzc3Nzc3Nzc3Nzc3Nzc3Nzc3Nzf/wAARCACxARwDASIAAhEBAxEB/8QAGwAAAgMBAQEAAAAAAAAAAAAAAgMAAQQFBgf/xAA5EAACAgEDAwIEBAQFAwUAAAABAgARAxIhMQRBUWFxBRMigTKRobEGFEJSIzNy0fEV4fBDYoKSwf/EABgBAQEBAQEAAAAAAAAAAAAAAAEAAgME/8QAIBEBAQEAAgMAAwEBAAAAAAAAAAERAhIDITETQVFhIv/aAAwDAQACEQMRAD8A+N36SXuCOwkurscdxLFEnTc25Kbc+5geahE7kd5WmhfeRFjcg87R+UnK2peQv5zKvO80Yj9W21/tFmrKhFKKbZiAzVsPQRTc7cS3ZmJ32smpC/Y/nBqBaypqRCEolfa5HalrzLRCwNEGhZkgm75hqofYN9XjzLCdyZCgO/B8iOJYUjjcSgNz3EP5jkfUN+5HeVjDFNtv3Mhq1Sz2222gMBfEaB9u2xllaqtiOI4tDoHOkb+RIUVd9INwgxGxxn3AuCpdifpIPbbiQELH4QAYapVE7ykDGzsPtCC1/wARAhfm7lgAdpFhV6mQUV7gQCKjGUHvvIFMjpdSVGafSTT6SWlV5lVGlZRUwJUsKIdSVJIAJequJUoiIWchgFjLIg1ckomVCKywIHWQsNr5lChxftDC0ttXpIU222MCplBIPP2gZNlMgdkPtCLgkEqD9oIoes1YAWG4pSREn5bA0KPao/plZ3VRZBNSgvwtwS7dtzBdTQPMfk+vKzcWYD0imzue0TpGIW4vvNCpQDDY8GJRTtXebNFIqnnm5SC32WqQ6C+CJajVZBNd5FoNpG9cnxFaqge1GWU222PrLVxZ49IwAdxGKl6aHk+0lRlCURFlQruJABqJXa5NMIbdpFcIJfaRbPaMCywapcYhaKlhYehpDSyolaBGjGYYxmS2EaJfyzNS4Se0avTk9oUsHyoJxmdUdKfEpulPiGlyTjgFJ0snTkdpnfFvJax6ZNM0HHBKTTOkaLkCgRxSCRJaWRK0xumVpli1iCy6H/MbpAEE+0GyM2FidS7nuIjg0dq5mzcHa5lzWXJMzTA8ttNGDJobVdAcRWAW49ozAurKPB59oKj6nKMbsoG53/OZ0DNub95o+JoP5gOu6mh9xKwqWOkcn9Jfsfo/Bh+kMfw1vDIY2drkyMMaLzXEi5F0hmIo9/E3MjK8YUjSDuOQYBxkiwTzuo8x5xplAJ+xUytAwm9RKnz2PmOLQYlIAUhr8mNXHXnftLG5oG/WMURwWl/L/wCJeggcRwHgwwK7XHBrMuO4Xy5p0HxIEMsZ7M6p6RgX0jlxxy4xHGLyZgPSGo9JpGMeJa45YOxSqPEauP0jFxxqLCmKxYbPE7Hwf4L1HxLqBh6bHqarYk0qjyT2EzdLisi59d/hv4b0/wAM+D48eQBcuZRkzMe55A9gP/2cfJyx6fHx15rF/B/wzpFUdd1GfqMrC6w0q/mbJ/SMy/wh8Hz42GLL1PT5BxqIcfsP3noiuTL1WpN1JofTsBNGXDhxAIoBJ/Ea5nn7V6OvHHyb+IP4c6r4TkAzqGxv/l5U/C3+x9J5vNgo8T7313w7F13wzN0nU18vIv0k/wBDdiPYz4x13T/KyujD6lJB9xPR472jzeWdXCbH6RLJ6ToZVmXIKM6446zFYBWzHEEwdNSLOx5g1HMviDQEjK541QwNoQEIAcniYx10NVuTQmJzyfM058gogDeZgNTAQph3Ro2vUFsVXMBG05/vNuL/AA1LNuK7dpgybZ3Pg3IT3WhnGR6cEgm6HaPw4vl3X1X3qYBkr3MNM7Lwa9pSqyugyh1IbiZ+j0klHH0NsYhuodtrAB7VC6bU2dR43jujPTR8nN0xb5T6gp3WuZRyZXG+Jj5sTVZ7m/eEJrGdLxZQ2RdIsBeZosc1vARABQAA8RygjvcYzapT6RiwdIvYD84Y2izaMCMUCLBEYpWajNMCqY1cYigwjFbxFiw0Y1hBB2EFTGrJlS4ye0bjxA99/EIWebj0UHsL8wsalw7psdEG9p9Cy/E/mF7el0gr6TweHap0kzM2NQWvSKo+Jx58Nejx+THfHxXJjKnGxYg3Q7wM3x3N8vUUp73LThplyY2DA8GK63qcmdizsLPpMTx+275vTtn+Jcx6f5eViWHeeH+JZfn9VmycBnZvzM05iwupzsysbnXjxxy5cuzHlEztjszTkRhENq4M2xSXAUXFGiN4XUZsaNpZqPipmHUKeAYWxSUTesUTvI+Qnjb0qB9R7TOxuRnL0aAs+YvI9A0bJ7xjUovkxD7zFdpCiYeNDvQ3PEvQBz3/AEjURv6dz29YGqLf4LA8nt7RGhsmQlQSe81ZVLqroN2u/wBJT1iUY1rVyxH7SojK2JgeNo7H0buAT9I9YabmdDpUdtlmLykay1kToVH42J/SaExpjFKKnQydM6YFytpAJIqt+3+8xZCt7WI8PJOXxnlxs+qqWBABhAztHOmqPWFFAwg00yYCYwE9+IkNDDSGGAD1hV6wFhCIMBI4jFZokNC1gcRDQrMO8YMtRKZQwNlQfbmEr+akzY0DMTH43Y95mQA9xNGOh3kNbMeRx3mlM7eZzj1WPD+Jh9hcX/1IO+kKNN1e/EK1JXYOc1vUVkzAzlHqrvSbHkQT1IAs3+8y31bnyA95myZAPeZ/5gswAUi+DzIzbkFgCObiuoMrlvSYOs6hMCkBrc8Dx7zR1eZcOMtdt/SPJnBysWJLGyTuYcuWKcVDU5LMxJ8w1A4grstCGotSO8563RswUVW/tAkIs39pdHtIfGNvWARZ2jGHiVRJA/WTugomo1cZDWh3WCi0Y4fSbHeTNQnTjZht/bXkzMMbHgToaAEC1sNxKrkgbSs0S4y48VH6p1/h+QYWVgF2I27Gc8qRyNpauUB5qc+fjnKYZzsr0HxPrk6lFD48a6Vq0G7Tg52VWOkH8/8AtI2RmA/3iyTdfvMeLwzxzIeXkvL6H5npC1yAWfBlFCe9T0OemAjazCOULwtzMA187e0YEY/hNx1ejE6mj9SAiNXqMR8j7TP8tjyIQxH0jtWRrVw34aMmv0qZ1xMO4jQrCPZnrBhrhbeYok94OrxLV1PBANiOGUeJjGqMWxLReOta5BzJk6kldI2mUvpg/NvtLROBxdjyZBqMBXPNQw7ektaw/F+GiTG/LGmh+8yh28QxmYQ1ezETIpOliO1ymxnuT+cA5z3gNlZth+cdZusvWkawAOJjONmalUs3oJudVu3YDzM+TMgBUMFA7XuZj/Wp/i8fTEgfMOn0HMhwEAnGdRG9d4nJ1W9r45O8yv1DEWpYN7yuGca1HYgekan4RtzFdJl/mAXcqpHN9zNBxsdxxAVgfGQ1frCwrp/ELvaFkbgtBL+Iu1AW0n1mjAAfxcHaZ9id+Y/AQGRT3uzKCidj8wMTyP2mhcoKgV9VUYjTr1ECiPMWzMAAwNdosWa2jGGUMB/2lHA7AkDYTP0nUkMyuRo5N8idcIWxBsX1Kdx6yYtscxsBom6HmTHhcqbBDDha3M35Uytgyj5D3osXt27fftLwZ8OZWfGrfTsS302aswXb0w4+na9zv4M1J0RYUZr6MJm0sRsRYPY+J0ceFOwljPLm4h+HKBZIHuYsdKcYFAG+89IcGM8rC/kA9aQKjjPf+vNDGR4r2hOiggd+9idvP0BxXS37czE/RO27Ar9uZNTlHN+WSaXY+8NcOUGjzOx0nwyx29yJtw/DdLUBYvxJXnjzn8u3cSvkG9xPYj4bjr66B9InL8MTfSPvHGPyvLDGRtIcbDtOz1HQaTsw9pzM2bp8OTQzliOaPeTU578Z2x3yIS9Le9TpYh0ZxLlyZlAb+7mJ6z4l0fTADEvzD6S9LtazjpiOQZj6zrE6fI2NBqcDc+JXV/FMuVGVCqWNgOZxS1n6iQO+8zeTpx42/W9fiBFjX9fqNp0f57D/ACWPKVvK1jQP3nnio5A2hKxXvUOzd4R08nVZGH/pr/7b3mNupy4wef8AaLpmXUQaPeLLDVStfoRCqcYeeofMTqPvKLDVZiWAX6Rt9+ZVn1lrWCcsx2FwGxv3gAkE6iQJauWO2/vAmIXTH9P7zTg6/Lix6LRq8iZCxHJqRUVhbXZkMl+uhk53EU//AJU0ZkPK71MbHe97m61BfLJGoA16xuJvqU2LGwEFTdAnb3hDTYocd5M1BkOPNZNcH7R2tHIDiww2vtM3Vn/EsHlRF4MoP+Hk47ektVmwzNjOJzpTWPJjOm6vJgYNheiBVMLEPKQtX/bYI8TNmQUzoAvkXtJn79bur+JZeq6cYsuMBgwawNmrsYK5MY3fp2QA3QP0du32ExYWJUiro8iOds5FA0PA7y1nJPTt4OrTKpOM2o8TZ0nW4Gf5ZemnlNDrWk03Nw8fzMb2hIPmXZzvCf17tQhGzD85rxZGxczwK/EeqwuD8wm/6W7zdi+OdYrLoVSPAEZY58vHyezbKW7AGZf5zpCw1ZBZ4r2ueW6r4r8Q6jH8s/QLu1G9eJzG+eDbEr3sniVp48P6+kpmxKAWyY1HqwHYH9iJxPiP8WYOm6lsPT4vm6TTZA2x9p497yP9WTtXepegOKRSWHJJENrU8c/b1SfxRky62xdNqA/DbabnPy/xD8VXFl1ui6zsdO6egnn/APEx8njt4kd8hamOqxt4l2a/HHRf4l1ObBWfqsrWbG+4+8xoEV9buT7NzM76yKIIqAzcUCJnXScXSXrrIXEoFd6ldR1hIplxH/ULM5o1AHa4O5Nk2Zdl+ONq5un01kxsx9GoQaw52NAoB5O35zLS/wBVgekMBVYEGj2DrLT1af5ZU3Dqb+8FsXO1wfmFvwIVI5rcGNTKxAsmTN0n5ZF7GAENk6f0mo0LJI38wWIG/AurlilIGNm3G1SMhY1pv2Ma2NWqjv6GxBYtjUBSa9JNaUcNbbA+TKOHagL9peljZ59Zf1mqgdB8ojfT+cn1eP0jPr18CveCK8H7RWthd2YMv0gd4a47sqQBcRkLKa7S1ybcV7TTVhjqhcBhR8+YvK2nYcCFqBQBubu4rK3fmQgOo+sK3pRiFYawTHlgDX/hisiDjvM0y40/MJCE97H6RPzCGYHj22qULKm96G0lkkD9DFnB4sbEE41sXv7zQi5FBLaK8aiJBlUAY12AHAismUv9K/nzL4zfZ+TNjU6SqM1f0m6iVysT4B8bVACJjbU5LEdu595MmY5W1uADQpfH2gM/hqhc2QkEKF8i9o8nAgAOTJ71zMp6hCBqBsDcjaCOpsbVXkiOyDra3jJjF02SudxFtnV10ui7+DvMR6h1IPIHAPEDO5Js8nmpaZwbg2MuVG1Dck8SJQ4+W452u5gxsdJXm95VsNx+hhp6OrrRqBVFHawYJVKpmxTm/MOqzZ+8bhzg2zCyDtZsiOjo3HFioHVXtE/IRiDjOoeaMUeqVtPYHtDD4xZ1sD6GpDLDT071Q0e1iAvSkGmC/YwfmZHoJkB9GMmrOp5UnuKkvZh6db/APuZPkL4UH2MoZcnfGCfNwW6itxo9QZeh/wBGjp9uL9hCTAK8ekz/AM8o2Kf/AFh/ziVf1L7CXpWcjjiK8EEe0SelxNzqvzEHqGcavm7+D4lLnQc2T5J5lsM48o2fLQCidvQShjSti0ynqB/SAvrcg6gED6hdcaTLYutaflgctUpsXJs/kYk5FYAEKx/0m5NC19S5B+0lhq4wALMsqv8Ad+kQGxggJfue0LWPH6SWG5WBNmgfaJLKbG9QmYs5o0JWalUENqB/eLsAqeAbHeUXU/SBV/eKyk/2kQFsC+TfMNRuNCW0s3sJMykbHYja4zCAa+n6jKKurtvfgGTO+2fWyAEix3qbMPTt1NOpCqe5iwvNp7CEOpYjcldttEoLbfh3VYWxYyi/L0HcnULPvMAe202ADyR4kzOxambbwJQTfagIX6ZMntNWp/pEjA+aI7S707XAYG7J54g1F2d6lbkaRCJHegYWJqt63GwMlqseBifrP28RmQBlJP4vAlY3NOfTmLdieIs+7VkFV3rf9YPIltbEBewEsqF5MCEgiu5PEmNQCQ3HJjFQtvq0iU2ILsGIvm+TJaFtFbDfxK3HtLCJxtfk7SFCBsR+ciE5NNgA16GX88iqBHsZe9WdP5QHF77CS9C+fkY0L+5gM7k/UdX/AMpasgXcWYJZfFSWQW5W9pAA25/KCH8Sw2+8CsWOBCPO8H8XaELkAG79IxdKitMEg3dGVpviJOXNW1gexqF86jfPqZmoAy/qHEtHWHnOzGr2kbqTe2w8CJXdt/zlEG+D+UtWRrB0b3UPKqZT9LAX2HFwMjq6FGFf2tUy41yDfVSzS/1oCUGR9ge/iCmK1/GKHEtyyrqJDL5l4nFdiD5kNpmIECwTfvzGBGu6P3kXYWf3gZXGNSQaLdr2k57tGT9JF3foIkoFrVW0UczjuIs5Dff84a1ONEVAJA/WXqo7C4DMTvcoEkCuIN4I8ygBd1Z7XJRG/wCcJQSQBZJkkGosABv6CHlQoirxfI9YxKxU39XrFZspyZLMWd2oQVxBQbLbn0EALQ943IUoEVqPYcAQQQK7mVUqiCik3Fn6uDCdtY8CRcZG54gZ6+iS9IHe5RJW6NnzFsxBMHc7C6lpwR3IN7d4RKVsDANAVADSJgND0kJuCNx4lm6o7e8kr6ANwbg2PEIoSO0pV3glWLoCGh8CXoAEuuKMloy9VBLCUQLscwdLNwDEDJsUJW4HaEFYKBtUvTvyLkggjit4R22IlhLv6tP2gaGDeZL6YiAizsIepR2P2i9VmMHygNyT68RDRj5P+mYc34JJJUcSsfJmnDxJJKNcm3+kTP1fKySSrlx+ssqSSZdlDv7wk4HvJJJUfYx3T/i/P9pJIz6xy+Jm/CsSnJ95JIifEf8ACPvBx8ySQrX6Wvf2htz95JJK/S+x9oA7SSSMRoAkkgRDkQ834lkkiv2p4S8SSSAvMDvJJJRF/wA37RuPhpJIRUI4MLF/mfaSSIWfxSu5kkkCzzIZJJNP/9k="/>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grpSp>
        <p:nvGrpSpPr>
          <p:cNvPr id="34" name="Group 3">
            <a:extLst>
              <a:ext uri="{FF2B5EF4-FFF2-40B4-BE49-F238E27FC236}">
                <a16:creationId xmlns:a16="http://schemas.microsoft.com/office/drawing/2014/main" id="{9AD8289D-8812-40EA-923F-FFF088FB0F58}"/>
              </a:ext>
            </a:extLst>
          </p:cNvPr>
          <p:cNvGrpSpPr/>
          <p:nvPr/>
        </p:nvGrpSpPr>
        <p:grpSpPr>
          <a:xfrm>
            <a:off x="238990" y="3583430"/>
            <a:ext cx="2031972" cy="2301261"/>
            <a:chOff x="71718" y="1120588"/>
            <a:chExt cx="3070535" cy="4572000"/>
          </a:xfrm>
        </p:grpSpPr>
        <p:grpSp>
          <p:nvGrpSpPr>
            <p:cNvPr id="38" name="Group 13">
              <a:extLst>
                <a:ext uri="{FF2B5EF4-FFF2-40B4-BE49-F238E27FC236}">
                  <a16:creationId xmlns:a16="http://schemas.microsoft.com/office/drawing/2014/main" id="{8289F009-B753-4A8B-86EA-75068F3DD311}"/>
                </a:ext>
              </a:extLst>
            </p:cNvPr>
            <p:cNvGrpSpPr/>
            <p:nvPr/>
          </p:nvGrpSpPr>
          <p:grpSpPr>
            <a:xfrm>
              <a:off x="71718" y="1120588"/>
              <a:ext cx="3048000" cy="4572000"/>
              <a:chOff x="838200" y="1066800"/>
              <a:chExt cx="2438400" cy="3352800"/>
            </a:xfrm>
          </p:grpSpPr>
          <p:sp>
            <p:nvSpPr>
              <p:cNvPr id="40" name="Rounded Rectangle 61">
                <a:extLst>
                  <a:ext uri="{FF2B5EF4-FFF2-40B4-BE49-F238E27FC236}">
                    <a16:creationId xmlns:a16="http://schemas.microsoft.com/office/drawing/2014/main" id="{D44BBEA7-0B9B-44BE-B2F9-85C3EC9AFF8F}"/>
                  </a:ext>
                </a:extLst>
              </p:cNvPr>
              <p:cNvSpPr/>
              <p:nvPr/>
            </p:nvSpPr>
            <p:spPr>
              <a:xfrm>
                <a:off x="1066800" y="12954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2">
                <a:extLst>
                  <a:ext uri="{FF2B5EF4-FFF2-40B4-BE49-F238E27FC236}">
                    <a16:creationId xmlns:a16="http://schemas.microsoft.com/office/drawing/2014/main" id="{DED00FDE-C946-458F-A0C7-1961F7BEF9FA}"/>
                  </a:ext>
                </a:extLst>
              </p:cNvPr>
              <p:cNvSpPr/>
              <p:nvPr/>
            </p:nvSpPr>
            <p:spPr>
              <a:xfrm>
                <a:off x="1143000" y="12192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3">
                <a:extLst>
                  <a:ext uri="{FF2B5EF4-FFF2-40B4-BE49-F238E27FC236}">
                    <a16:creationId xmlns:a16="http://schemas.microsoft.com/office/drawing/2014/main" id="{AB9A33D2-46A4-4EF7-9678-6F37C71D0434}"/>
                  </a:ext>
                </a:extLst>
              </p:cNvPr>
              <p:cNvSpPr/>
              <p:nvPr/>
            </p:nvSpPr>
            <p:spPr>
              <a:xfrm>
                <a:off x="1219200" y="11430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
                <a:extLst>
                  <a:ext uri="{FF2B5EF4-FFF2-40B4-BE49-F238E27FC236}">
                    <a16:creationId xmlns:a16="http://schemas.microsoft.com/office/drawing/2014/main" id="{35BC16CA-FA9F-4DCF-A928-C11FFE1D08A7}"/>
                  </a:ext>
                </a:extLst>
              </p:cNvPr>
              <p:cNvSpPr/>
              <p:nvPr/>
            </p:nvSpPr>
            <p:spPr>
              <a:xfrm>
                <a:off x="1295400" y="10668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Donut 5">
                <a:extLst>
                  <a:ext uri="{FF2B5EF4-FFF2-40B4-BE49-F238E27FC236}">
                    <a16:creationId xmlns:a16="http://schemas.microsoft.com/office/drawing/2014/main" id="{55C03180-4A23-44E0-AE64-BD63D8513AEA}"/>
                  </a:ext>
                </a:extLst>
              </p:cNvPr>
              <p:cNvSpPr/>
              <p:nvPr/>
            </p:nvSpPr>
            <p:spPr>
              <a:xfrm>
                <a:off x="838200" y="1676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 name="Donut 6">
                <a:extLst>
                  <a:ext uri="{FF2B5EF4-FFF2-40B4-BE49-F238E27FC236}">
                    <a16:creationId xmlns:a16="http://schemas.microsoft.com/office/drawing/2014/main" id="{5000F4D3-BF45-479A-9729-8E96AB193EC7}"/>
                  </a:ext>
                </a:extLst>
              </p:cNvPr>
              <p:cNvSpPr/>
              <p:nvPr/>
            </p:nvSpPr>
            <p:spPr>
              <a:xfrm>
                <a:off x="838200" y="2438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6" name="Donut 7">
                <a:extLst>
                  <a:ext uri="{FF2B5EF4-FFF2-40B4-BE49-F238E27FC236}">
                    <a16:creationId xmlns:a16="http://schemas.microsoft.com/office/drawing/2014/main" id="{2CFC1B3A-4808-4050-91D9-240E87AF442F}"/>
                  </a:ext>
                </a:extLst>
              </p:cNvPr>
              <p:cNvSpPr/>
              <p:nvPr/>
            </p:nvSpPr>
            <p:spPr>
              <a:xfrm>
                <a:off x="838200" y="3200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 name="Plaque 8">
                <a:extLst>
                  <a:ext uri="{FF2B5EF4-FFF2-40B4-BE49-F238E27FC236}">
                    <a16:creationId xmlns:a16="http://schemas.microsoft.com/office/drawing/2014/main" id="{34D685E4-AAA5-4F3F-9751-DAFC22557486}"/>
                  </a:ext>
                </a:extLst>
              </p:cNvPr>
              <p:cNvSpPr/>
              <p:nvPr/>
            </p:nvSpPr>
            <p:spPr>
              <a:xfrm>
                <a:off x="990600" y="1981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Plaque 9">
                <a:extLst>
                  <a:ext uri="{FF2B5EF4-FFF2-40B4-BE49-F238E27FC236}">
                    <a16:creationId xmlns:a16="http://schemas.microsoft.com/office/drawing/2014/main" id="{924BE3F0-22EE-41ED-9081-BF548A776727}"/>
                  </a:ext>
                </a:extLst>
              </p:cNvPr>
              <p:cNvSpPr/>
              <p:nvPr/>
            </p:nvSpPr>
            <p:spPr>
              <a:xfrm>
                <a:off x="990600" y="2743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Plaque 10">
                <a:extLst>
                  <a:ext uri="{FF2B5EF4-FFF2-40B4-BE49-F238E27FC236}">
                    <a16:creationId xmlns:a16="http://schemas.microsoft.com/office/drawing/2014/main" id="{01BBF028-1719-48F3-AD03-E980EF750437}"/>
                  </a:ext>
                </a:extLst>
              </p:cNvPr>
              <p:cNvSpPr/>
              <p:nvPr/>
            </p:nvSpPr>
            <p:spPr>
              <a:xfrm>
                <a:off x="990600" y="3505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a:extLst>
                <a:ext uri="{FF2B5EF4-FFF2-40B4-BE49-F238E27FC236}">
                  <a16:creationId xmlns:a16="http://schemas.microsoft.com/office/drawing/2014/main" id="{55102130-58BB-40D2-96E1-884C0CF410EF}"/>
                </a:ext>
              </a:extLst>
            </p:cNvPr>
            <p:cNvSpPr txBox="1"/>
            <p:nvPr/>
          </p:nvSpPr>
          <p:spPr>
            <a:xfrm>
              <a:off x="762598" y="1254182"/>
              <a:ext cx="2379655" cy="3485384"/>
            </a:xfrm>
            <a:prstGeom prst="rect">
              <a:avLst/>
            </a:prstGeom>
            <a:noFill/>
          </p:spPr>
          <p:txBody>
            <a:bodyPr wrap="square" rtlCol="0">
              <a:spAutoFit/>
            </a:bodyPr>
            <a:lstStyle/>
            <a:p>
              <a:pPr algn="ctr"/>
              <a:r>
                <a:rPr lang="en-US" b="1" dirty="0"/>
                <a:t>By following the teachings of Church leaders, we can find rest to our souls</a:t>
              </a:r>
              <a:endParaRPr lang="en-US" sz="1600" b="1" dirty="0">
                <a:solidFill>
                  <a:schemeClr val="bg2">
                    <a:lumMod val="25000"/>
                  </a:schemeClr>
                </a:solidFill>
                <a:latin typeface="Tempus Sans ITC" pitchFamily="82" charset="0"/>
              </a:endParaRPr>
            </a:p>
          </p:txBody>
        </p:sp>
      </p:grpSp>
    </p:spTree>
    <p:extLst>
      <p:ext uri="{BB962C8B-B14F-4D97-AF65-F5344CB8AC3E}">
        <p14:creationId xmlns:p14="http://schemas.microsoft.com/office/powerpoint/2010/main" val="2286553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fade">
                                      <p:cBhvr>
                                        <p:cTn id="31" dur="2000"/>
                                        <p:tgtEl>
                                          <p:spTgt spid="37"/>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nodeType="click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circle(in)">
                                      <p:cBhvr>
                                        <p:cTn id="36" dur="2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8A3D589-87F5-4169-B065-B01E465818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TextBox 12"/>
          <p:cNvSpPr txBox="1"/>
          <p:nvPr/>
        </p:nvSpPr>
        <p:spPr>
          <a:xfrm>
            <a:off x="266700" y="6550223"/>
            <a:ext cx="1752600" cy="307777"/>
          </a:xfrm>
          <a:prstGeom prst="rect">
            <a:avLst/>
          </a:prstGeom>
          <a:noFill/>
        </p:spPr>
        <p:txBody>
          <a:bodyPr wrap="square" rtlCol="0">
            <a:spAutoFit/>
          </a:bodyPr>
          <a:lstStyle/>
          <a:p>
            <a:r>
              <a:rPr lang="en-US" sz="1400" dirty="0">
                <a:solidFill>
                  <a:schemeClr val="bg1"/>
                </a:solidFill>
              </a:rPr>
              <a:t>Alma 37:37</a:t>
            </a:r>
          </a:p>
        </p:txBody>
      </p:sp>
      <p:sp>
        <p:nvSpPr>
          <p:cNvPr id="35" name="Rectangle 34"/>
          <p:cNvSpPr/>
          <p:nvPr/>
        </p:nvSpPr>
        <p:spPr>
          <a:xfrm>
            <a:off x="4374572" y="1496291"/>
            <a:ext cx="4623955" cy="2800767"/>
          </a:xfrm>
          <a:prstGeom prst="rect">
            <a:avLst/>
          </a:prstGeom>
        </p:spPr>
        <p:txBody>
          <a:bodyPr wrap="square">
            <a:spAutoFit/>
          </a:bodyPr>
          <a:lstStyle/>
          <a:p>
            <a:pPr algn="ctr"/>
            <a:r>
              <a:rPr lang="en-US" sz="4400" b="1" dirty="0"/>
              <a:t>When thou </a:t>
            </a:r>
            <a:r>
              <a:rPr lang="en-US" sz="4400" b="1" dirty="0" err="1"/>
              <a:t>risest</a:t>
            </a:r>
            <a:r>
              <a:rPr lang="en-US" sz="4400" b="1" dirty="0"/>
              <a:t> in the morning let thy heart be full of thanks unto God…</a:t>
            </a:r>
          </a:p>
        </p:txBody>
      </p:sp>
    </p:spTree>
    <p:extLst>
      <p:ext uri="{BB962C8B-B14F-4D97-AF65-F5344CB8AC3E}">
        <p14:creationId xmlns:p14="http://schemas.microsoft.com/office/powerpoint/2010/main" val="28826002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1486468-9880-4D4C-93BB-AA88DAA1E7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9940"/>
          </a:xfrm>
          <a:prstGeom prst="rect">
            <a:avLst/>
          </a:prstGeom>
        </p:spPr>
      </p:pic>
      <p:sp>
        <p:nvSpPr>
          <p:cNvPr id="3" name="TextBox 2"/>
          <p:cNvSpPr txBox="1"/>
          <p:nvPr/>
        </p:nvSpPr>
        <p:spPr>
          <a:xfrm>
            <a:off x="1524000" y="0"/>
            <a:ext cx="9144000" cy="923330"/>
          </a:xfrm>
          <a:prstGeom prst="rect">
            <a:avLst/>
          </a:prstGeom>
          <a:noFill/>
        </p:spPr>
        <p:txBody>
          <a:bodyPr wrap="square" rtlCol="0">
            <a:spAutoFit/>
          </a:bodyPr>
          <a:lstStyle/>
          <a:p>
            <a:pPr algn="ctr"/>
            <a:r>
              <a:rPr lang="en-US" sz="5400" dirty="0">
                <a:solidFill>
                  <a:schemeClr val="bg1"/>
                </a:solidFill>
                <a:latin typeface="Calibri" panose="020F0502020204030204" pitchFamily="34" charset="0"/>
              </a:rPr>
              <a:t>The Tree</a:t>
            </a:r>
          </a:p>
        </p:txBody>
      </p:sp>
      <p:sp>
        <p:nvSpPr>
          <p:cNvPr id="13" name="TextBox 12"/>
          <p:cNvSpPr txBox="1"/>
          <p:nvPr/>
        </p:nvSpPr>
        <p:spPr>
          <a:xfrm>
            <a:off x="10266218" y="6550223"/>
            <a:ext cx="1752600" cy="307777"/>
          </a:xfrm>
          <a:prstGeom prst="rect">
            <a:avLst/>
          </a:prstGeom>
          <a:noFill/>
        </p:spPr>
        <p:txBody>
          <a:bodyPr wrap="square" rtlCol="0">
            <a:spAutoFit/>
          </a:bodyPr>
          <a:lstStyle/>
          <a:p>
            <a:r>
              <a:rPr lang="en-US" sz="1400" dirty="0">
                <a:solidFill>
                  <a:schemeClr val="bg1"/>
                </a:solidFill>
              </a:rPr>
              <a:t>Gordon B. Hinckley</a:t>
            </a:r>
          </a:p>
        </p:txBody>
      </p:sp>
      <p:pic>
        <p:nvPicPr>
          <p:cNvPr id="5" name="Picture 4">
            <a:extLst>
              <a:ext uri="{FF2B5EF4-FFF2-40B4-BE49-F238E27FC236}">
                <a16:creationId xmlns:a16="http://schemas.microsoft.com/office/drawing/2014/main" id="{62C5D9B0-7C0B-44AA-AF78-0AEAF43EB6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282" y="138546"/>
            <a:ext cx="803563" cy="1004454"/>
          </a:xfrm>
          <a:prstGeom prst="rect">
            <a:avLst/>
          </a:prstGeom>
        </p:spPr>
      </p:pic>
      <p:sp>
        <p:nvSpPr>
          <p:cNvPr id="7" name="Rectangle 6">
            <a:extLst>
              <a:ext uri="{FF2B5EF4-FFF2-40B4-BE49-F238E27FC236}">
                <a16:creationId xmlns:a16="http://schemas.microsoft.com/office/drawing/2014/main" id="{E95C691D-022B-4075-AB67-D2FE73FAF955}"/>
              </a:ext>
            </a:extLst>
          </p:cNvPr>
          <p:cNvSpPr/>
          <p:nvPr/>
        </p:nvSpPr>
        <p:spPr>
          <a:xfrm>
            <a:off x="647699" y="1180376"/>
            <a:ext cx="7592291" cy="2031325"/>
          </a:xfrm>
          <a:prstGeom prst="rect">
            <a:avLst/>
          </a:prstGeom>
        </p:spPr>
        <p:txBody>
          <a:bodyPr wrap="square">
            <a:spAutoFit/>
          </a:bodyPr>
          <a:lstStyle/>
          <a:p>
            <a:r>
              <a:rPr lang="en-US" b="0" i="0" dirty="0">
                <a:solidFill>
                  <a:schemeClr val="bg1"/>
                </a:solidFill>
                <a:effectLst/>
                <a:latin typeface="Open Sans"/>
              </a:rPr>
              <a:t>President Gordon B. Hinckley planted a young tree near his home soon after he was married. He “paid little attention to it as the years passed.” One day he noticed the tree was misshapen and leaning to the west. He tried to push it upright, but the trunk was too thick. He tried using a rope and pulleys to straighten it, but it would not bend. Finally, he took his saw and cut off the heavy branch on the west side, leaving an ugly scar. He later said of the tree:</a:t>
            </a:r>
            <a:endParaRPr lang="en-US" dirty="0">
              <a:solidFill>
                <a:schemeClr val="bg1"/>
              </a:solidFill>
            </a:endParaRPr>
          </a:p>
        </p:txBody>
      </p:sp>
      <p:sp>
        <p:nvSpPr>
          <p:cNvPr id="9" name="Rectangle 8">
            <a:extLst>
              <a:ext uri="{FF2B5EF4-FFF2-40B4-BE49-F238E27FC236}">
                <a16:creationId xmlns:a16="http://schemas.microsoft.com/office/drawing/2014/main" id="{112EB7AA-BE33-43EC-9B9D-44576B7FD785}"/>
              </a:ext>
            </a:extLst>
          </p:cNvPr>
          <p:cNvSpPr/>
          <p:nvPr/>
        </p:nvSpPr>
        <p:spPr>
          <a:xfrm>
            <a:off x="5760027" y="3244473"/>
            <a:ext cx="6096000" cy="1200329"/>
          </a:xfrm>
          <a:prstGeom prst="rect">
            <a:avLst/>
          </a:prstGeom>
        </p:spPr>
        <p:txBody>
          <a:bodyPr>
            <a:spAutoFit/>
          </a:bodyPr>
          <a:lstStyle/>
          <a:p>
            <a:r>
              <a:rPr lang="en-US" b="0" i="0" dirty="0">
                <a:solidFill>
                  <a:schemeClr val="bg1"/>
                </a:solidFill>
                <a:effectLst/>
                <a:latin typeface="Open Sans"/>
              </a:rPr>
              <a:t>“The other day I looked again at the tree. It is large. Its shape is better. It is a great asset to the home. But how serious was the trauma of its youth and how brutal the treatment I used to straighten it.</a:t>
            </a:r>
            <a:endParaRPr lang="en-US" dirty="0">
              <a:solidFill>
                <a:schemeClr val="bg1"/>
              </a:solidFill>
            </a:endParaRPr>
          </a:p>
        </p:txBody>
      </p:sp>
      <p:sp>
        <p:nvSpPr>
          <p:cNvPr id="11" name="Rectangle 10">
            <a:extLst>
              <a:ext uri="{FF2B5EF4-FFF2-40B4-BE49-F238E27FC236}">
                <a16:creationId xmlns:a16="http://schemas.microsoft.com/office/drawing/2014/main" id="{E51C765D-92C5-4D82-8B18-BA2D3141105A}"/>
              </a:ext>
            </a:extLst>
          </p:cNvPr>
          <p:cNvSpPr/>
          <p:nvPr/>
        </p:nvSpPr>
        <p:spPr>
          <a:xfrm>
            <a:off x="845128" y="4962528"/>
            <a:ext cx="6096000" cy="1477328"/>
          </a:xfrm>
          <a:prstGeom prst="rect">
            <a:avLst/>
          </a:prstGeom>
        </p:spPr>
        <p:txBody>
          <a:bodyPr>
            <a:spAutoFit/>
          </a:bodyPr>
          <a:lstStyle/>
          <a:p>
            <a:r>
              <a:rPr lang="en-US" b="0" i="0" dirty="0">
                <a:solidFill>
                  <a:schemeClr val="bg1"/>
                </a:solidFill>
                <a:effectLst/>
                <a:latin typeface="Open Sans"/>
              </a:rPr>
              <a:t>“When it was first planted, a piece of string would have held it in place against the forces of the wind. I could have and should have supplied that string with ever so little effort. But I did not, and it bent to the forces that came against it.”</a:t>
            </a:r>
            <a:endParaRPr lang="en-US" dirty="0">
              <a:solidFill>
                <a:schemeClr val="bg1"/>
              </a:solidFill>
            </a:endParaRPr>
          </a:p>
        </p:txBody>
      </p:sp>
      <p:pic>
        <p:nvPicPr>
          <p:cNvPr id="16" name="Picture 15">
            <a:extLst>
              <a:ext uri="{FF2B5EF4-FFF2-40B4-BE49-F238E27FC236}">
                <a16:creationId xmlns:a16="http://schemas.microsoft.com/office/drawing/2014/main" id="{DC59DD26-FE43-4E3F-8250-053E7C316F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27761" y="908771"/>
            <a:ext cx="2945101" cy="2198111"/>
          </a:xfrm>
          <a:prstGeom prst="rect">
            <a:avLst/>
          </a:prstGeom>
        </p:spPr>
      </p:pic>
      <p:pic>
        <p:nvPicPr>
          <p:cNvPr id="22" name="Picture 21">
            <a:extLst>
              <a:ext uri="{FF2B5EF4-FFF2-40B4-BE49-F238E27FC236}">
                <a16:creationId xmlns:a16="http://schemas.microsoft.com/office/drawing/2014/main" id="{5C27373B-349B-43D3-A53B-D9C1E67AD4F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2964873" y="3186113"/>
            <a:ext cx="2386445" cy="1592952"/>
          </a:xfrm>
          <a:prstGeom prst="rect">
            <a:avLst/>
          </a:prstGeom>
        </p:spPr>
      </p:pic>
      <p:pic>
        <p:nvPicPr>
          <p:cNvPr id="24" name="Picture 23">
            <a:extLst>
              <a:ext uri="{FF2B5EF4-FFF2-40B4-BE49-F238E27FC236}">
                <a16:creationId xmlns:a16="http://schemas.microsoft.com/office/drawing/2014/main" id="{CACDBEF4-E66D-4170-AA50-5985F5313C2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81243" y="4718771"/>
            <a:ext cx="2996219" cy="1848283"/>
          </a:xfrm>
          <a:prstGeom prst="rect">
            <a:avLst/>
          </a:prstGeom>
        </p:spPr>
      </p:pic>
    </p:spTree>
    <p:extLst>
      <p:ext uri="{BB962C8B-B14F-4D97-AF65-F5344CB8AC3E}">
        <p14:creationId xmlns:p14="http://schemas.microsoft.com/office/powerpoint/2010/main" val="3480128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73A5083E-D05A-4A39-88F0-97C690AF03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9940"/>
          </a:xfrm>
          <a:prstGeom prst="rect">
            <a:avLst/>
          </a:prstGeom>
        </p:spPr>
      </p:pic>
      <p:grpSp>
        <p:nvGrpSpPr>
          <p:cNvPr id="59" name="Group 3">
            <a:extLst>
              <a:ext uri="{FF2B5EF4-FFF2-40B4-BE49-F238E27FC236}">
                <a16:creationId xmlns:a16="http://schemas.microsoft.com/office/drawing/2014/main" id="{7A1F6FDB-B6A9-47B8-8038-7147C152A531}"/>
              </a:ext>
            </a:extLst>
          </p:cNvPr>
          <p:cNvGrpSpPr/>
          <p:nvPr/>
        </p:nvGrpSpPr>
        <p:grpSpPr>
          <a:xfrm>
            <a:off x="910937" y="618556"/>
            <a:ext cx="2029691" cy="2301261"/>
            <a:chOff x="71718" y="1120588"/>
            <a:chExt cx="3067088" cy="4572000"/>
          </a:xfrm>
        </p:grpSpPr>
        <p:grpSp>
          <p:nvGrpSpPr>
            <p:cNvPr id="60" name="Group 13">
              <a:extLst>
                <a:ext uri="{FF2B5EF4-FFF2-40B4-BE49-F238E27FC236}">
                  <a16:creationId xmlns:a16="http://schemas.microsoft.com/office/drawing/2014/main" id="{6AD3E3EA-D20F-4E07-9716-BA078502E88F}"/>
                </a:ext>
              </a:extLst>
            </p:cNvPr>
            <p:cNvGrpSpPr/>
            <p:nvPr/>
          </p:nvGrpSpPr>
          <p:grpSpPr>
            <a:xfrm>
              <a:off x="71718" y="1120588"/>
              <a:ext cx="3048000" cy="4572000"/>
              <a:chOff x="838200" y="1066800"/>
              <a:chExt cx="2438400" cy="3352800"/>
            </a:xfrm>
          </p:grpSpPr>
          <p:sp>
            <p:nvSpPr>
              <p:cNvPr id="62" name="Rounded Rectangle 61">
                <a:extLst>
                  <a:ext uri="{FF2B5EF4-FFF2-40B4-BE49-F238E27FC236}">
                    <a16:creationId xmlns:a16="http://schemas.microsoft.com/office/drawing/2014/main" id="{2DBAB1B5-8015-4053-94A0-30FBA9AE26CF}"/>
                  </a:ext>
                </a:extLst>
              </p:cNvPr>
              <p:cNvSpPr/>
              <p:nvPr/>
            </p:nvSpPr>
            <p:spPr>
              <a:xfrm>
                <a:off x="1066800" y="12954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2">
                <a:extLst>
                  <a:ext uri="{FF2B5EF4-FFF2-40B4-BE49-F238E27FC236}">
                    <a16:creationId xmlns:a16="http://schemas.microsoft.com/office/drawing/2014/main" id="{6C72F23D-8A2A-4D85-A223-481E014596EA}"/>
                  </a:ext>
                </a:extLst>
              </p:cNvPr>
              <p:cNvSpPr/>
              <p:nvPr/>
            </p:nvSpPr>
            <p:spPr>
              <a:xfrm>
                <a:off x="1143000" y="12192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ounded Rectangle 3">
                <a:extLst>
                  <a:ext uri="{FF2B5EF4-FFF2-40B4-BE49-F238E27FC236}">
                    <a16:creationId xmlns:a16="http://schemas.microsoft.com/office/drawing/2014/main" id="{8B339604-0C70-47AF-A4C7-6405BED8132D}"/>
                  </a:ext>
                </a:extLst>
              </p:cNvPr>
              <p:cNvSpPr/>
              <p:nvPr/>
            </p:nvSpPr>
            <p:spPr>
              <a:xfrm>
                <a:off x="1219200" y="11430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ounded Rectangle 4">
                <a:extLst>
                  <a:ext uri="{FF2B5EF4-FFF2-40B4-BE49-F238E27FC236}">
                    <a16:creationId xmlns:a16="http://schemas.microsoft.com/office/drawing/2014/main" id="{848FC69F-9F55-4D45-AF92-59A0A5F7F2B2}"/>
                  </a:ext>
                </a:extLst>
              </p:cNvPr>
              <p:cNvSpPr/>
              <p:nvPr/>
            </p:nvSpPr>
            <p:spPr>
              <a:xfrm>
                <a:off x="1295400" y="10668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Donut 5">
                <a:extLst>
                  <a:ext uri="{FF2B5EF4-FFF2-40B4-BE49-F238E27FC236}">
                    <a16:creationId xmlns:a16="http://schemas.microsoft.com/office/drawing/2014/main" id="{058EF74E-30C3-4B8E-B327-5B5E88A946D1}"/>
                  </a:ext>
                </a:extLst>
              </p:cNvPr>
              <p:cNvSpPr/>
              <p:nvPr/>
            </p:nvSpPr>
            <p:spPr>
              <a:xfrm>
                <a:off x="838200" y="1676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7" name="Donut 6">
                <a:extLst>
                  <a:ext uri="{FF2B5EF4-FFF2-40B4-BE49-F238E27FC236}">
                    <a16:creationId xmlns:a16="http://schemas.microsoft.com/office/drawing/2014/main" id="{AB515120-29FC-4036-8E11-D88F8096E377}"/>
                  </a:ext>
                </a:extLst>
              </p:cNvPr>
              <p:cNvSpPr/>
              <p:nvPr/>
            </p:nvSpPr>
            <p:spPr>
              <a:xfrm>
                <a:off x="838200" y="2438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8" name="Donut 7">
                <a:extLst>
                  <a:ext uri="{FF2B5EF4-FFF2-40B4-BE49-F238E27FC236}">
                    <a16:creationId xmlns:a16="http://schemas.microsoft.com/office/drawing/2014/main" id="{B5D23921-6ED1-426E-BEFA-6D70E02DEA55}"/>
                  </a:ext>
                </a:extLst>
              </p:cNvPr>
              <p:cNvSpPr/>
              <p:nvPr/>
            </p:nvSpPr>
            <p:spPr>
              <a:xfrm>
                <a:off x="838200" y="3200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9" name="Plaque 8">
                <a:extLst>
                  <a:ext uri="{FF2B5EF4-FFF2-40B4-BE49-F238E27FC236}">
                    <a16:creationId xmlns:a16="http://schemas.microsoft.com/office/drawing/2014/main" id="{DE9484D3-727C-4F39-8509-58723A1E7A4A}"/>
                  </a:ext>
                </a:extLst>
              </p:cNvPr>
              <p:cNvSpPr/>
              <p:nvPr/>
            </p:nvSpPr>
            <p:spPr>
              <a:xfrm>
                <a:off x="990600" y="1981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Plaque 9">
                <a:extLst>
                  <a:ext uri="{FF2B5EF4-FFF2-40B4-BE49-F238E27FC236}">
                    <a16:creationId xmlns:a16="http://schemas.microsoft.com/office/drawing/2014/main" id="{CEF63310-B815-4E74-863E-338AC8D0A31B}"/>
                  </a:ext>
                </a:extLst>
              </p:cNvPr>
              <p:cNvSpPr/>
              <p:nvPr/>
            </p:nvSpPr>
            <p:spPr>
              <a:xfrm>
                <a:off x="990600" y="2743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Plaque 10">
                <a:extLst>
                  <a:ext uri="{FF2B5EF4-FFF2-40B4-BE49-F238E27FC236}">
                    <a16:creationId xmlns:a16="http://schemas.microsoft.com/office/drawing/2014/main" id="{660BEBEA-B1A6-4F23-BEAE-EF4F5F73825B}"/>
                  </a:ext>
                </a:extLst>
              </p:cNvPr>
              <p:cNvSpPr/>
              <p:nvPr/>
            </p:nvSpPr>
            <p:spPr>
              <a:xfrm>
                <a:off x="990600" y="3505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a:extLst>
                <a:ext uri="{FF2B5EF4-FFF2-40B4-BE49-F238E27FC236}">
                  <a16:creationId xmlns:a16="http://schemas.microsoft.com/office/drawing/2014/main" id="{B6F6E3CA-DF56-4142-9A15-635A093D17F6}"/>
                </a:ext>
              </a:extLst>
            </p:cNvPr>
            <p:cNvSpPr txBox="1"/>
            <p:nvPr/>
          </p:nvSpPr>
          <p:spPr>
            <a:xfrm>
              <a:off x="762598" y="2183162"/>
              <a:ext cx="2376208" cy="2629325"/>
            </a:xfrm>
            <a:prstGeom prst="rect">
              <a:avLst/>
            </a:prstGeom>
            <a:noFill/>
          </p:spPr>
          <p:txBody>
            <a:bodyPr wrap="square" rtlCol="0">
              <a:spAutoFit/>
            </a:bodyPr>
            <a:lstStyle/>
            <a:p>
              <a:pPr algn="ctr"/>
              <a:r>
                <a:rPr lang="en-US" sz="1600" b="1" dirty="0"/>
                <a:t>We should learn in our youth to keep the commandments of God</a:t>
              </a:r>
              <a:endParaRPr lang="en-US" sz="1600" b="1" dirty="0">
                <a:solidFill>
                  <a:schemeClr val="bg2">
                    <a:lumMod val="25000"/>
                  </a:schemeClr>
                </a:solidFill>
                <a:latin typeface="Tempus Sans ITC" pitchFamily="82" charset="0"/>
              </a:endParaRPr>
            </a:p>
          </p:txBody>
        </p:sp>
      </p:grpSp>
      <p:sp>
        <p:nvSpPr>
          <p:cNvPr id="4" name="Rectangle 3">
            <a:extLst>
              <a:ext uri="{FF2B5EF4-FFF2-40B4-BE49-F238E27FC236}">
                <a16:creationId xmlns:a16="http://schemas.microsoft.com/office/drawing/2014/main" id="{B235F4B4-2E09-43C5-A8FD-F7CD955C3F26}"/>
              </a:ext>
            </a:extLst>
          </p:cNvPr>
          <p:cNvSpPr/>
          <p:nvPr/>
        </p:nvSpPr>
        <p:spPr>
          <a:xfrm>
            <a:off x="3349337" y="1180099"/>
            <a:ext cx="6096000" cy="1815882"/>
          </a:xfrm>
          <a:prstGeom prst="rect">
            <a:avLst/>
          </a:prstGeom>
        </p:spPr>
        <p:txBody>
          <a:bodyPr>
            <a:spAutoFit/>
          </a:bodyPr>
          <a:lstStyle/>
          <a:p>
            <a:pPr fontAlgn="base"/>
            <a:r>
              <a:rPr lang="en-US" sz="2800" b="0" i="0" dirty="0">
                <a:solidFill>
                  <a:schemeClr val="bg1"/>
                </a:solidFill>
                <a:effectLst/>
                <a:latin typeface="Open Sans"/>
              </a:rPr>
              <a:t>What difference do you think it makes in a person’s life to learn to keep the commandments of God while still young?</a:t>
            </a:r>
          </a:p>
        </p:txBody>
      </p:sp>
      <p:sp>
        <p:nvSpPr>
          <p:cNvPr id="5" name="Rectangle 4">
            <a:extLst>
              <a:ext uri="{FF2B5EF4-FFF2-40B4-BE49-F238E27FC236}">
                <a16:creationId xmlns:a16="http://schemas.microsoft.com/office/drawing/2014/main" id="{E796E1D2-DE36-4453-A2FF-08EA1A9E7169}"/>
              </a:ext>
            </a:extLst>
          </p:cNvPr>
          <p:cNvSpPr/>
          <p:nvPr/>
        </p:nvSpPr>
        <p:spPr>
          <a:xfrm>
            <a:off x="3557153" y="4328544"/>
            <a:ext cx="6096000" cy="1569660"/>
          </a:xfrm>
          <a:prstGeom prst="rect">
            <a:avLst/>
          </a:prstGeom>
        </p:spPr>
        <p:txBody>
          <a:bodyPr>
            <a:spAutoFit/>
          </a:bodyPr>
          <a:lstStyle/>
          <a:p>
            <a:pPr fontAlgn="base"/>
            <a:r>
              <a:rPr lang="en-US" sz="2400" b="0" i="0" dirty="0">
                <a:solidFill>
                  <a:schemeClr val="bg1"/>
                </a:solidFill>
                <a:effectLst/>
                <a:latin typeface="Open Sans"/>
              </a:rPr>
              <a:t>What are some ways you feel you have been or will be blessed because of your efforts to obey the commandments while you are young?</a:t>
            </a:r>
          </a:p>
        </p:txBody>
      </p:sp>
      <p:pic>
        <p:nvPicPr>
          <p:cNvPr id="7" name="Picture 6">
            <a:extLst>
              <a:ext uri="{FF2B5EF4-FFF2-40B4-BE49-F238E27FC236}">
                <a16:creationId xmlns:a16="http://schemas.microsoft.com/office/drawing/2014/main" id="{7B114ADB-9B5A-4412-9F3E-FA625F03DD67}"/>
              </a:ext>
            </a:extLst>
          </p:cNvPr>
          <p:cNvPicPr>
            <a:picLocks noChangeAspect="1"/>
          </p:cNvPicPr>
          <p:nvPr/>
        </p:nvPicPr>
        <p:blipFill rotWithShape="1">
          <a:blip r:embed="rId3">
            <a:extLst>
              <a:ext uri="{28A0092B-C50C-407E-A947-70E740481C1C}">
                <a14:useLocalDpi xmlns:a14="http://schemas.microsoft.com/office/drawing/2010/main" val="0"/>
              </a:ext>
            </a:extLst>
          </a:blip>
          <a:srcRect l="25667" t="1666" r="31606" b="2273"/>
          <a:stretch/>
        </p:blipFill>
        <p:spPr>
          <a:xfrm>
            <a:off x="9050481" y="394855"/>
            <a:ext cx="2441864" cy="3293918"/>
          </a:xfrm>
          <a:prstGeom prst="rect">
            <a:avLst/>
          </a:prstGeom>
        </p:spPr>
      </p:pic>
      <p:pic>
        <p:nvPicPr>
          <p:cNvPr id="10" name="Picture 9">
            <a:extLst>
              <a:ext uri="{FF2B5EF4-FFF2-40B4-BE49-F238E27FC236}">
                <a16:creationId xmlns:a16="http://schemas.microsoft.com/office/drawing/2014/main" id="{2F213C1C-5BF1-4314-BC6E-B853B480070F}"/>
              </a:ext>
            </a:extLst>
          </p:cNvPr>
          <p:cNvPicPr>
            <a:picLocks noChangeAspect="1"/>
          </p:cNvPicPr>
          <p:nvPr/>
        </p:nvPicPr>
        <p:blipFill rotWithShape="1">
          <a:blip r:embed="rId4">
            <a:extLst>
              <a:ext uri="{28A0092B-C50C-407E-A947-70E740481C1C}">
                <a14:useLocalDpi xmlns:a14="http://schemas.microsoft.com/office/drawing/2010/main" val="0"/>
              </a:ext>
            </a:extLst>
          </a:blip>
          <a:srcRect l="20842" t="14091" r="22749" b="40606"/>
          <a:stretch/>
        </p:blipFill>
        <p:spPr>
          <a:xfrm>
            <a:off x="1080654" y="3990110"/>
            <a:ext cx="2150919" cy="2330162"/>
          </a:xfrm>
          <a:prstGeom prst="rect">
            <a:avLst/>
          </a:prstGeom>
        </p:spPr>
      </p:pic>
    </p:spTree>
    <p:extLst>
      <p:ext uri="{BB962C8B-B14F-4D97-AF65-F5344CB8AC3E}">
        <p14:creationId xmlns:p14="http://schemas.microsoft.com/office/powerpoint/2010/main" val="1867701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6DB61F1-8734-4D3D-BD32-4284ACA7F6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9940"/>
          </a:xfrm>
          <a:prstGeom prst="rect">
            <a:avLst/>
          </a:prstGeom>
        </p:spPr>
      </p:pic>
      <p:sp>
        <p:nvSpPr>
          <p:cNvPr id="6" name="TextBox 5"/>
          <p:cNvSpPr txBox="1"/>
          <p:nvPr/>
        </p:nvSpPr>
        <p:spPr>
          <a:xfrm>
            <a:off x="1524000" y="0"/>
            <a:ext cx="9144000" cy="923330"/>
          </a:xfrm>
          <a:prstGeom prst="rect">
            <a:avLst/>
          </a:prstGeom>
          <a:noFill/>
        </p:spPr>
        <p:txBody>
          <a:bodyPr wrap="square" rtlCol="0">
            <a:spAutoFit/>
          </a:bodyPr>
          <a:lstStyle/>
          <a:p>
            <a:pPr algn="ctr"/>
            <a:r>
              <a:rPr lang="en-US" sz="5400" dirty="0">
                <a:solidFill>
                  <a:schemeClr val="bg1"/>
                </a:solidFill>
                <a:latin typeface="Calibri" panose="020F0502020204030204" pitchFamily="34" charset="0"/>
              </a:rPr>
              <a:t>The Ball—or Director</a:t>
            </a:r>
          </a:p>
        </p:txBody>
      </p:sp>
      <p:sp>
        <p:nvSpPr>
          <p:cNvPr id="9" name="Rectangle 8"/>
          <p:cNvSpPr/>
          <p:nvPr/>
        </p:nvSpPr>
        <p:spPr>
          <a:xfrm>
            <a:off x="1904999" y="4114800"/>
            <a:ext cx="5669973" cy="1569660"/>
          </a:xfrm>
          <a:prstGeom prst="rect">
            <a:avLst/>
          </a:prstGeom>
        </p:spPr>
        <p:txBody>
          <a:bodyPr wrap="square">
            <a:spAutoFit/>
          </a:bodyPr>
          <a:lstStyle/>
          <a:p>
            <a:r>
              <a:rPr lang="en-US" sz="2400" dirty="0">
                <a:solidFill>
                  <a:schemeClr val="bg1"/>
                </a:solidFill>
              </a:rPr>
              <a:t>Liahona—worked according to their faith</a:t>
            </a:r>
          </a:p>
          <a:p>
            <a:endParaRPr lang="en-US" sz="2400" dirty="0">
              <a:solidFill>
                <a:schemeClr val="bg1"/>
              </a:solidFill>
            </a:endParaRPr>
          </a:p>
          <a:p>
            <a:r>
              <a:rPr lang="en-US" sz="2400" dirty="0">
                <a:solidFill>
                  <a:schemeClr val="bg1"/>
                </a:solidFill>
              </a:rPr>
              <a:t>A symbol of their faithfulness—a visible evidence of their standing before God</a:t>
            </a:r>
          </a:p>
        </p:txBody>
      </p:sp>
      <p:sp>
        <p:nvSpPr>
          <p:cNvPr id="10" name="TextBox 9"/>
          <p:cNvSpPr txBox="1"/>
          <p:nvPr/>
        </p:nvSpPr>
        <p:spPr>
          <a:xfrm>
            <a:off x="741218" y="6550223"/>
            <a:ext cx="1752600" cy="307777"/>
          </a:xfrm>
          <a:prstGeom prst="rect">
            <a:avLst/>
          </a:prstGeom>
          <a:noFill/>
        </p:spPr>
        <p:txBody>
          <a:bodyPr wrap="square" rtlCol="0">
            <a:spAutoFit/>
          </a:bodyPr>
          <a:lstStyle/>
          <a:p>
            <a:r>
              <a:rPr lang="en-US" sz="1400" dirty="0">
                <a:solidFill>
                  <a:schemeClr val="bg1"/>
                </a:solidFill>
              </a:rPr>
              <a:t>Alma 37:38-41</a:t>
            </a:r>
          </a:p>
        </p:txBody>
      </p:sp>
      <p:pic>
        <p:nvPicPr>
          <p:cNvPr id="3" name="Picture 2">
            <a:extLst>
              <a:ext uri="{FF2B5EF4-FFF2-40B4-BE49-F238E27FC236}">
                <a16:creationId xmlns:a16="http://schemas.microsoft.com/office/drawing/2014/main" id="{4C215D98-C3AE-4648-97AF-C714B5CDF5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7812" y="1005753"/>
            <a:ext cx="4295775" cy="3038475"/>
          </a:xfrm>
          <a:prstGeom prst="rect">
            <a:avLst/>
          </a:prstGeom>
        </p:spPr>
      </p:pic>
      <p:pic>
        <p:nvPicPr>
          <p:cNvPr id="15" name="Picture 14">
            <a:extLst>
              <a:ext uri="{FF2B5EF4-FFF2-40B4-BE49-F238E27FC236}">
                <a16:creationId xmlns:a16="http://schemas.microsoft.com/office/drawing/2014/main" id="{68196E7D-DC08-43DD-9F95-B9C982D4DA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84472" y="1549808"/>
            <a:ext cx="4009330" cy="4009330"/>
          </a:xfrm>
          <a:prstGeom prst="rect">
            <a:avLst/>
          </a:prstGeom>
        </p:spPr>
      </p:pic>
      <p:sp>
        <p:nvSpPr>
          <p:cNvPr id="16" name="Rectangle 15">
            <a:extLst>
              <a:ext uri="{FF2B5EF4-FFF2-40B4-BE49-F238E27FC236}">
                <a16:creationId xmlns:a16="http://schemas.microsoft.com/office/drawing/2014/main" id="{727FD617-7797-4EF0-B422-2EC1E250F187}"/>
              </a:ext>
            </a:extLst>
          </p:cNvPr>
          <p:cNvSpPr/>
          <p:nvPr/>
        </p:nvSpPr>
        <p:spPr>
          <a:xfrm>
            <a:off x="3214254" y="6067244"/>
            <a:ext cx="6096000" cy="646331"/>
          </a:xfrm>
          <a:prstGeom prst="rect">
            <a:avLst/>
          </a:prstGeom>
        </p:spPr>
        <p:txBody>
          <a:bodyPr>
            <a:spAutoFit/>
          </a:bodyPr>
          <a:lstStyle/>
          <a:p>
            <a:pPr algn="ctr"/>
            <a:r>
              <a:rPr lang="en-US" b="1" i="0" dirty="0">
                <a:solidFill>
                  <a:srgbClr val="FFFF00"/>
                </a:solidFill>
                <a:effectLst/>
                <a:latin typeface="Open Sans"/>
              </a:rPr>
              <a:t>If we follow the words of </a:t>
            </a:r>
            <a:r>
              <a:rPr lang="en-US" b="1" dirty="0">
                <a:solidFill>
                  <a:srgbClr val="FFFF00"/>
                </a:solidFill>
                <a:latin typeface="Open Sans"/>
              </a:rPr>
              <a:t>Jesus Christ</a:t>
            </a:r>
            <a:r>
              <a:rPr lang="en-US" b="1" i="0" dirty="0">
                <a:solidFill>
                  <a:srgbClr val="FFFF00"/>
                </a:solidFill>
                <a:effectLst/>
                <a:latin typeface="Open Sans"/>
              </a:rPr>
              <a:t>, they will direct us to receive eternal life.</a:t>
            </a:r>
            <a:endParaRPr lang="en-US" dirty="0">
              <a:solidFill>
                <a:srgbClr val="FFFF00"/>
              </a:solidFill>
            </a:endParaRPr>
          </a:p>
        </p:txBody>
      </p:sp>
    </p:spTree>
    <p:extLst>
      <p:ext uri="{BB962C8B-B14F-4D97-AF65-F5344CB8AC3E}">
        <p14:creationId xmlns:p14="http://schemas.microsoft.com/office/powerpoint/2010/main" val="933448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8DE57891-6A72-476D-81AF-07D92A70FF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9940"/>
          </a:xfrm>
          <a:prstGeom prst="rect">
            <a:avLst/>
          </a:prstGeom>
        </p:spPr>
      </p:pic>
      <p:sp>
        <p:nvSpPr>
          <p:cNvPr id="6" name="TextBox 5"/>
          <p:cNvSpPr txBox="1"/>
          <p:nvPr/>
        </p:nvSpPr>
        <p:spPr>
          <a:xfrm>
            <a:off x="1524000" y="0"/>
            <a:ext cx="9144000" cy="923330"/>
          </a:xfrm>
          <a:prstGeom prst="rect">
            <a:avLst/>
          </a:prstGeom>
          <a:noFill/>
        </p:spPr>
        <p:txBody>
          <a:bodyPr wrap="square" rtlCol="0">
            <a:spAutoFit/>
          </a:bodyPr>
          <a:lstStyle/>
          <a:p>
            <a:pPr algn="ctr"/>
            <a:r>
              <a:rPr lang="en-US" sz="5400" dirty="0">
                <a:solidFill>
                  <a:schemeClr val="bg1"/>
                </a:solidFill>
                <a:latin typeface="Calibri" panose="020F0502020204030204" pitchFamily="34" charset="0"/>
              </a:rPr>
              <a:t>Not without Shadow</a:t>
            </a:r>
          </a:p>
        </p:txBody>
      </p:sp>
      <p:sp>
        <p:nvSpPr>
          <p:cNvPr id="9" name="Rectangle 8"/>
          <p:cNvSpPr/>
          <p:nvPr/>
        </p:nvSpPr>
        <p:spPr>
          <a:xfrm>
            <a:off x="768928" y="3477491"/>
            <a:ext cx="4817918" cy="1200329"/>
          </a:xfrm>
          <a:prstGeom prst="rect">
            <a:avLst/>
          </a:prstGeom>
        </p:spPr>
        <p:txBody>
          <a:bodyPr wrap="square">
            <a:spAutoFit/>
          </a:bodyPr>
          <a:lstStyle/>
          <a:p>
            <a:r>
              <a:rPr lang="en-US" sz="2400" dirty="0">
                <a:solidFill>
                  <a:schemeClr val="bg1"/>
                </a:solidFill>
              </a:rPr>
              <a:t>A shadow is not the object itself but rather a reflection, an evidence of the nearness of the object. </a:t>
            </a:r>
          </a:p>
        </p:txBody>
      </p:sp>
      <p:sp>
        <p:nvSpPr>
          <p:cNvPr id="10" name="Rectangle 9"/>
          <p:cNvSpPr/>
          <p:nvPr/>
        </p:nvSpPr>
        <p:spPr>
          <a:xfrm>
            <a:off x="6553200" y="1219200"/>
            <a:ext cx="3581400" cy="2677656"/>
          </a:xfrm>
          <a:prstGeom prst="rect">
            <a:avLst/>
          </a:prstGeom>
        </p:spPr>
        <p:txBody>
          <a:bodyPr wrap="square">
            <a:spAutoFit/>
          </a:bodyPr>
          <a:lstStyle/>
          <a:p>
            <a:r>
              <a:rPr lang="en-US" sz="2400" dirty="0">
                <a:solidFill>
                  <a:schemeClr val="bg1"/>
                </a:solidFill>
              </a:rPr>
              <a:t>Types or shadows—like animal sacrifice, the brazen serpent, or the Liahona are not Christ himself, but a reflection of Christ, a representation of the Redeemer.</a:t>
            </a:r>
          </a:p>
        </p:txBody>
      </p:sp>
      <p:sp>
        <p:nvSpPr>
          <p:cNvPr id="53254" name="AutoShape 6" descr="data:image/jpeg;base64,/9j/4AAQSkZJRgABAQAAAQABAAD/2wCEAAkGBxQTEhUUEhQVFRQXFxgaGBUYFxcXHBwYGBgcFxcUFxwdHCggGBwlHBcXITEhJSkrLi4uHB8zODMsNygtLiwBCgoKDg0OFxAQGiwcHB4sLCwsLCwsLCwsLCwsLCwsLCwsLCwsLCwsLCwsLCwsLCwsLCwsLCwsLCwsLCwsLCwsLP/AABEIALoBDwMBIgACEQEDEQH/xAAbAAACAwEBAQAAAAAAAAAAAAABAgADBAYFB//EADkQAAEDAgQDBgQFAgcBAAAAAAEAAhEDIQQSMUEFUWEGInGBkfATMqHBUmKx0eFC8QcUFRYjcpIl/8QAGQEBAQEBAQEAAAAAAAAAAAAAAAECAwQF/8QAIREBAQACAwEBAAIDAAAAAAAAAAECEQMSITFRE0EEImH/2gAMAwEAAhEDEQA/APktR5nw/dVyo5QLDoiBTI6eKBDZDOiVA0ogBNlS5oUQO1yhKUIoJmTqqUZQMXDkoHJZRQTN4oliUFMaghFIFAFEAiGSgpkGhAwVhf1KrURVht18EZuqpRKC2ECqhKYORDSiIQseikICHKWOlkA1RredkVYAdwi4+/e6WOqHVAajOStw3UwffVBpQpkTe6gzzvH3QzDkpCQqhg5CUqI5lEEDcoOclc4lAqgqJUUDSolhElAUYSgppQBSUCoCgKBKkoSgMopQEUERCiiBgUSllFQRMECiggKLkAVCqACmD0qKB2+wpmQTtE+Kgkp2ujT3KQDmjKCzOfDwVlAS4F22u+xVTuitw4i50UqsjmRqqXLViGxHUSqXt/hJSqwJSPdOmiZ5tA80iqAEUqKqCEUAoUUUJUlEBAQgoiEEhSECVEBBUUQKAhRQKKAqSgigKIQARhAYRSEoyqCEFJRKAJggooGCiikKi+kAddYQDLwq2jktLTN91FI0ga3W6mRLWtEkjU6W/ssThJ8dPFW0n2HMafoUoorvzGdJ25AbeSoed1a/RUVzYBSLVJKAUKC0wiMKIhBFCUCmyooKSmgKEdEABRRgIZUACICikIDCRMUAEBRp0yTABJXrcH7O1q5Aa2Af6ivpPBOyNDCgGoM9Rws4gQDMiLyFyz5Zi1MLXG8C7FvqXrZmAizMsuJ2kWgXXZ4bsdhmnKabmiCBIBcXRMaGd7/VdDhi6oIdDMrs2a99zB/Fln1WzF4Fwf3XjKCYJExlaXCZ8YXly5csvrtMZHNDhFEEOpsimRc5QLXBmRBGaPQLJiOAU6oLjSbFhYN3mDtqZHouow+EaSWjvAudMZspnZt7CY81iq1mtGUBubNlDcxBI5jeSSIjqsdqunzrinZhgJygtjlH6Hy9VzWI4Y9urT6LvuJ4m7Zp5DZpaBuBd1+aXFUGvAblJJ0cLx1cPPRdceXKfWbhK+buCkrpMfwV0uhsxy5+/uvArUC1erHOZOVx0rCICjVFpkQVAogEDtCsY+CqlAgue2EzHXso+4B8lG6Iql+iorm60QsbzdSFKVEUFpkUQgoEUzDBBOkhPk5GffJVpmhQMGn8J9Exnkuw7PdiHVAH15DCJytIJ8xqbcugXSVeyWEGUBggCT8xMTv+HxK45c+MuvrpOO18pLVNNF9E4j2Kod8tJZBsBLht6DqvAqdkKheG0nB0mBPdM+F0nPjS8dcyoAukrdicY0kGiSRrlIP3Wrg/Yis93/L/AMYBvNyPIGd1q8uM/tOlc3w/h76zsrB57DxX0fs/2QpU8udpfV1dIEQPw+uq6LhXB6WEFMUh/wB3OiHHQ87emoXo16xaTyDbER/VJA6jX6Ly8vNcvJ8dccJPrOykxmmUExEWtJPdtsLxCyY2uGkCZNjuQHG9hH7TK9LCBhI7ou2b6l0CDPWSV5nFzDKjy0jrmsOdolxB69FylbrVQxrZaxo+Znyu0JIg/Qg/TZevUYXNYGiwF5EAgDlr8pC4LBYtjMVScGnLlnLmaLkcib32ldXi+ICCANHGSAAYAJLfTZWzSN3FajRBAMGcuUj5gReANtfJcvj64D3fDOYsuC4xESbczp6rfT4n8aoQAKbIMGJdo4uga3G/Rc3xIhpftIEx8wEtiJ1zWPmeUJIMFas0v2eXQCZFp0voL6+K7DDQQ0MABHzWAsSACTO8i3LxXzzhj3HEQAZAvAzyWu1O13RfT7/R+z9Huk1BmHxbGMxbBbAIGosTDfstZYaTbxOKUO646kmwAk7kwAPey4fiIzTIgjbwXedrawa5wptlzGnMQMobEy502JvAiL818/xdXMSTqb29b8/4XTijOTx6lOCgFpqN5rOF65XGwEWhSEQtILUoTNQUF9N0tI981GWCTDHvDqrGCJ8f3RWZyzkK8b+H2VJCRKSEEVFUBFRRFFdR/h1Ra7Fgug5WuI8dPvrtquXXbf4cYN01KsHLGQO6zLo8oHmuXNdYVrCbyj6ZhnEU+vQW02ixM79VnrZswvmLWkw6L2mNbmIgE7KnDYloIzkj8oEm3v6ocTxeYB1IxEibb2E8tx0uvnyPTtRxCiHOJJuRJAdcQBmlotOUG0m03suYGL/5BqSCTJaNjudTYDVeqc5ol1hYT8wIY5paB1mMw8eq5fB1Wurhpt3t72nddZilr6RhOP5W65s0QIywS0A+I/TmUuPxIa8OktmTIi4adW3i8xe1uq5z42UOJ1aCBERuCbaXOm91VxrFBha0jNYAuFrlstPIa3Gpuucw9XbtDVdkZJBylvfb+GASDzIkSbeqau3MWAFoPLb8R+g+y8XC8THwXMytZ+Zv4THzO05bXKjOJ5jUggkyWkgAhrYDgLwHfIfcJo29XCA3DTfVtokkREHllA9UXU2ljmGSHzbLNoGoI8+d+i8NmOa54BJ1ILhrEgh0R3becyuiwGHplgiS+DqSSZOpvqNAEviPmfG+FVKFRxa8wxwinJEiAZ56gW6eCTD8fcYMiR/SdJMzYctfGV1PaDB5S51QOOYQ05oLnTGYDURG53lfPuMU8rwWi3QEDl6yu+P+3jF8dXhcdlqU3E58oaYcbGRpIm1/QQsHGMacr805nOnTSATETIGnkOl+aOOf1tpc2G4+o9FXUxZcZP09Pfmtzj9Ts6DsTkOJHxMuUQTmcQLHkPmHjZfWsJh4pNg90S7KW5QJaQS+N7jeCV8a7HhxrOLDEAEiQ2QHTc8rbdF9axdSqGU4JERcG14IkkQRYi/JY5fpi5jtnUa57jT7xIaC5xLeRLgJDQLxJtYlcDWdMmPDw2C6/tZXm2dxLcwGaQYgS3QQY0iZBHnxuJAEmZPT34rfHPEyZnzM7rPUFyrgbKio669EYoSgAllM0rTJ4QhFoSKKembrSR3j76rI0rWD3kGRvv0SEJ2oNbIUFRCkKw01Phps0rhTKrfhlTIU2aLSolxDWiXEgAdTYD1X3XgXC6dDDhkwAwNjn+J08yZXxrgNVtPEU3v+Vrp8x8uvWF9IrdoR8PvkEg/0w6GWhrjELy/5Ftsjtxzy1fU4KMU8t+I5jWghjm2IMzJIiRt+m6x1eDuw+YOque2B3ibSDNtzEbndZqHaug0/MWBzj5CNxNpOy8nHdpWPLu/3dgb35rExy1pdx6XBeKRTqU3GQ4Ob4XzMd6khcfiQ5lTMZgmR5Ej7FajxNkyDfw16HxVFXF03CCb7H+/muuGNlrNu3p0+OkDyMDUi5dEm0Sb80r+LGoQD3WkgkbSJh0HkDYdF4hLQLOHgqmV4m+38rXSJ2ddT4oIaI+XladNUxxJLiWuNOczQ68m8gNE6a+pXL0cVHUW8FpwmJh+beRGkyHAiJ0NtViceluT0MJxx1J9MuOYNLpFpE3kSLHQyu77O8YDmF9OSSS0wIccwDnWOg5Ear5ZjntdN9yQbzreUnDeImjUD23jaYvHdNuRv5K5cUynn1Jnp9n4mPiZsgAcBJBzAjMI+9vNfNeM4CGnWxvMhoJ2GwMAnVe7wPtUHOlzg50gRcEgiQXOm5zd1TtLhC8HvEgEktv8AMSdT/USQelpG65Y7xuq1fXzzNqPfkkctPEKOV2kH3dZQ5eyOT1uzFfLW+XNmGWDfcGY3sCvp/GuIOyuaHFgIl7jGoaS2N81g31JXznshgi6oahnJTF9pJHyjqvR4piC95A668+ULhySXJvH4o4nisxuf+zpkkxcyueq1Mx6bLXxMlkNJlx1jbovOaV0wniVdNlnqG6tJVL9VuM0kK0MCRMCtsiB1QaE6UFQFrVe4X98lUw3TVHd5FUL0eGUg4luu/wC685bMBVy1GO20Pnb7rOXxZ9eqcAOSDcAOS6Chg5ElaKeDHILz7ro5r/TOiI4T0K93EVGsMFs8/P8AskwGPp1W5mNfYkFuRxII2JaCJ313Cky2tlnrxf8AShyUbwrxjYLpe5ae7OmYFl/MBXtww5K7Zc2zhI5D0CccKG7QfJdL/luiV2HOqbHNngsmzJ6Bv6QqaPBM7XP+EcrXBpcQBfccyukrYxtEhznFn5odA2uQLea8vifEXyWMeXOe0ZO9MucRFQTbRxvuWxyTd2rCOAMNrSNuSz1ezg92+66PDtpUGsYSc7rhoBc9zjdxIb130C3V8O7w6Efqt9v+s6cDU4E8XaYWd9GqyxbPULv6mGG4Hl/dZ6mEB2hXuacA+o4atIPgVnLiu+rcPb7CqOAp7gKzkn4nVxeEY4vAZOabRrPRfQOz/HX0wGYumfhn+sgiD+bl4rN/k2aZGwtrcW9tPJDXs0hwl0cg6b+fqufJey4zS7tP2abVaatKCDe2sFcLR4O81m04lzjDRzJMLvez76gOXCn4gOtB1o5lpPygdbLdV4TSrjNTMVZmAYMg899DfQ7LM5LPGus+qsRhaWFw7aDIcYlx3LzBcf08gFwvFOKNYSKd3/i5eC6ntHhapaAHDNoS6w+jfuuA4ngHUnd4h0iZE/cLXFjL9TK/jM55cZNymaE2EbJuvRbhgu9y0xJt5haUMhXsDBhMMJzWe69XjBh5KBh5L2xhWqf5dsp3OrxgChkK91uFZCduHZyT+Q6vEpAgpWNzFehxOmGgx4et/wBFgojqtS7m2bFKsaO6Ryukeix8Kj6N2fxLalFrjcxB8Rr+/mvSDQvnPCeNPw8tbdrrjoea9gdrjF2n1/hcMsK3K97H4AuOZusQRzCPDsA+m2O4ySSQ28k6mTv5LwR2sH4D/wCv4Tf7vB/oP/r+Fn+P+9N3O2adT8O0E5vGP7KyeojkuPPa38h9UR2u/L9U638Z27NrgkrYlrTcOP8A1Y536CAuQ/3d+T9EB2sH4Pqr1v4Pap8VNSWDD1MxJGWoMjcvMuNjvYSsOCpOouLn0KjG3DTTFN+VklwZ8xcQJOgWUdqmnYjzVg7UN6qav4Pcbw5ozPY9xLwLzDuneADovodFsexuf4jnvNRzYeDESLS0baT5rlj2qHX0H7pW9p26mffmp0u9rt1VUhZnDkued2kYefolb2kYOZWtVHvhqpqgLym9pafI+gU/3FT6+YTVG1I6teCsY49SnW/gUWY1tS4IiQC50NbJ0BLiBt6JfB0XAg4U6jmgh1ZzWNcDByD5y3yLjKnbfiwY5rqLfh/CGVrgBewhjhoRY8+iy8I7SPdUeXZa+VgY0gAAF3LKImG+niuT7Q8SfULs4gSYHLoFjGW5etXyPcwvHquJDnPYYZBc5jZgbuIzAxbaVXxc4d7GVA5r2hwaY1EiYO4NtEOFY7/5xpsAD6rnNcbfKLG3MrjcQYeYPn1C3MO2Vk80zvUXU2htQgaAmPDb6L1qTSF4FN0Gbr2KfE2wAWldM5WZW2iwq5tArHS4swbFXs4yzkVzsrW2g4UmwQGDJsqxxunyPp/Kf/W6fX0TVF5wJA1VD+6fDVQ8bp7yVgx3E2uEtBEc9zt5DVJLTcYeMVsz45a+J/ZZsvd+qqmTfndX0hmlejWo5qHiw9+9UitAkKlxViVaGEt03gHadxKRrlpbUjDuB1c8EeQuVkJm+/u6kU0okpJUcU0uzygSlJUOiaNmUBSE3RaU0mzgqZlW10qSmjayVJSMKhdr0TRtYCpKrDvujP6Jo2bMpKWb+SgdomjZ5UnZKDdMoq6njqjG5WPLWkyQLXiJnXRZXuJUB9VFZNJWvBYosBAJuLdDFnLNUEG2mygRn35KSaoRMHJSmWg4coXqqUQ5TS7WByMpQQtFChN3GGjU/YcypfAGM1J0HuAqX1Jv6KzEVsxhtmjQfcpsRQhjT1v5+wk8+lUErRQFr2HgqWCSraptlF/C6tSM4coX9EhKCoLySk0K14egSYAkFV4ukGGJk/p0Ulnw1/akhQFKCmjkqgwFAEsohFNCJSypKgMIQlzJpVEhTKimAUADVFY1kqx2FOUuBBA16KbNM6kJgOQTfDdyVCQipUtqLoNcCgikpoQKCIEoqEoFcoEZUaCTa6oCZrei0f5fL85jpqSqnV9mjKOep81N7+BgA3XVV1qpPhsEkIuAV0bPhhfXqtNSsYjc7cht9yf4WSkYKNR38LNm6S+EKspdQkBV1I6RqtIzFBNX1KrCBsxjcBIUXFBUBGUamyUohtUqATndBGuTkKoqAqaXayFJSNKIQNmThypKelumhpo1AJnp9NiiK0B0GxER+pWcJXKaXZgeqf4h/EVW1RyBq7pugAkUKouD00rOmBsoL8pQcyNSB9Vnc88yklNG2wVGDYu8TA+iV+KOgho6LMFFeqbWTPipZIE0aoHzJiI19Erhfy+ySb+aBnX6JoStTuRQTsMKUxr4FMwIj//Z"/>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4" name="TextBox 13"/>
          <p:cNvSpPr txBox="1"/>
          <p:nvPr/>
        </p:nvSpPr>
        <p:spPr>
          <a:xfrm>
            <a:off x="689264" y="6550223"/>
            <a:ext cx="1752600" cy="307777"/>
          </a:xfrm>
          <a:prstGeom prst="rect">
            <a:avLst/>
          </a:prstGeom>
          <a:noFill/>
        </p:spPr>
        <p:txBody>
          <a:bodyPr wrap="square" rtlCol="0">
            <a:spAutoFit/>
          </a:bodyPr>
          <a:lstStyle/>
          <a:p>
            <a:r>
              <a:rPr lang="en-US" sz="1400" dirty="0">
                <a:solidFill>
                  <a:schemeClr val="bg1"/>
                </a:solidFill>
              </a:rPr>
              <a:t>Alma 37:43-45</a:t>
            </a:r>
          </a:p>
        </p:txBody>
      </p:sp>
      <p:pic>
        <p:nvPicPr>
          <p:cNvPr id="3" name="Picture 2">
            <a:extLst>
              <a:ext uri="{FF2B5EF4-FFF2-40B4-BE49-F238E27FC236}">
                <a16:creationId xmlns:a16="http://schemas.microsoft.com/office/drawing/2014/main" id="{5ED3DDE9-09C0-443F-AF85-65EDE60CB4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6063" y="1050348"/>
            <a:ext cx="3023755" cy="2373648"/>
          </a:xfrm>
          <a:prstGeom prst="rect">
            <a:avLst/>
          </a:prstGeom>
        </p:spPr>
      </p:pic>
      <p:pic>
        <p:nvPicPr>
          <p:cNvPr id="7" name="Picture 6">
            <a:extLst>
              <a:ext uri="{FF2B5EF4-FFF2-40B4-BE49-F238E27FC236}">
                <a16:creationId xmlns:a16="http://schemas.microsoft.com/office/drawing/2014/main" id="{17947246-212C-4090-9485-7F3158B440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77345" y="4541152"/>
            <a:ext cx="3329185" cy="1986268"/>
          </a:xfrm>
          <a:prstGeom prst="rect">
            <a:avLst/>
          </a:prstGeom>
        </p:spPr>
      </p:pic>
      <p:pic>
        <p:nvPicPr>
          <p:cNvPr id="11" name="Picture 10">
            <a:extLst>
              <a:ext uri="{FF2B5EF4-FFF2-40B4-BE49-F238E27FC236}">
                <a16:creationId xmlns:a16="http://schemas.microsoft.com/office/drawing/2014/main" id="{2817809C-7841-46D0-81F4-4E7F05F43326}"/>
              </a:ext>
            </a:extLst>
          </p:cNvPr>
          <p:cNvPicPr>
            <a:picLocks noChangeAspect="1"/>
          </p:cNvPicPr>
          <p:nvPr/>
        </p:nvPicPr>
        <p:blipFill rotWithShape="1">
          <a:blip r:embed="rId5">
            <a:extLst>
              <a:ext uri="{28A0092B-C50C-407E-A947-70E740481C1C}">
                <a14:useLocalDpi xmlns:a14="http://schemas.microsoft.com/office/drawing/2010/main" val="0"/>
              </a:ext>
            </a:extLst>
          </a:blip>
          <a:srcRect r="26066" b="8205"/>
          <a:stretch/>
        </p:blipFill>
        <p:spPr>
          <a:xfrm>
            <a:off x="9547018" y="2996442"/>
            <a:ext cx="1872592" cy="3487486"/>
          </a:xfrm>
          <a:prstGeom prst="rect">
            <a:avLst/>
          </a:prstGeom>
        </p:spPr>
      </p:pic>
    </p:spTree>
    <p:extLst>
      <p:ext uri="{BB962C8B-B14F-4D97-AF65-F5344CB8AC3E}">
        <p14:creationId xmlns:p14="http://schemas.microsoft.com/office/powerpoint/2010/main" val="1473839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EC8873C-6B80-47CD-B2EC-6A242996F4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9940"/>
          </a:xfrm>
          <a:prstGeom prst="rect">
            <a:avLst/>
          </a:prstGeom>
        </p:spPr>
      </p:pic>
      <p:sp>
        <p:nvSpPr>
          <p:cNvPr id="10" name="Rectangle 9"/>
          <p:cNvSpPr/>
          <p:nvPr/>
        </p:nvSpPr>
        <p:spPr>
          <a:xfrm>
            <a:off x="782782" y="214746"/>
            <a:ext cx="8229600" cy="5632311"/>
          </a:xfrm>
          <a:prstGeom prst="rect">
            <a:avLst/>
          </a:prstGeom>
        </p:spPr>
        <p:txBody>
          <a:bodyPr wrap="square">
            <a:spAutoFit/>
          </a:bodyPr>
          <a:lstStyle/>
          <a:p>
            <a:pPr fontAlgn="base"/>
            <a:r>
              <a:rPr lang="en-US" b="1" dirty="0">
                <a:solidFill>
                  <a:schemeClr val="bg1"/>
                </a:solidFill>
              </a:rPr>
              <a:t>“As we each press forward along the pathway of life, we receive direction from the Holy Ghost just as Lehi was directed through the Liahona. …</a:t>
            </a:r>
          </a:p>
          <a:p>
            <a:pPr fontAlgn="base"/>
            <a:endParaRPr lang="en-US" b="1" dirty="0">
              <a:solidFill>
                <a:schemeClr val="bg1"/>
              </a:solidFill>
            </a:endParaRPr>
          </a:p>
          <a:p>
            <a:pPr fontAlgn="base"/>
            <a:r>
              <a:rPr lang="en-US" b="1" dirty="0">
                <a:solidFill>
                  <a:schemeClr val="bg1"/>
                </a:solidFill>
              </a:rPr>
              <a:t>“The Holy Ghost operates in our lives precisely as the Liahona did for Lehi and his family, according to our faith and diligence and heed. …</a:t>
            </a:r>
          </a:p>
          <a:p>
            <a:pPr fontAlgn="base"/>
            <a:endParaRPr lang="en-US" b="1" dirty="0">
              <a:solidFill>
                <a:schemeClr val="bg1"/>
              </a:solidFill>
            </a:endParaRPr>
          </a:p>
          <a:p>
            <a:pPr fontAlgn="base"/>
            <a:r>
              <a:rPr lang="en-US" b="1" dirty="0">
                <a:solidFill>
                  <a:schemeClr val="bg1"/>
                </a:solidFill>
              </a:rPr>
              <a:t>“And the Holy Ghost provides for us today the means whereby we can receive, ‘by small and simple things’ (Alma 37:6), increased understanding about the ways of the Lord. …</a:t>
            </a:r>
          </a:p>
          <a:p>
            <a:pPr fontAlgn="base"/>
            <a:endParaRPr lang="en-US" b="1" dirty="0">
              <a:solidFill>
                <a:schemeClr val="bg1"/>
              </a:solidFill>
            </a:endParaRPr>
          </a:p>
          <a:p>
            <a:pPr fontAlgn="base"/>
            <a:r>
              <a:rPr lang="en-US" b="1" dirty="0">
                <a:solidFill>
                  <a:schemeClr val="bg1"/>
                </a:solidFill>
              </a:rPr>
              <a:t>“The Spirit of the Lord can be our guide and will bless us with direction, instruction, and spiritual protection during our mortal journey. We invite the Holy Ghost into our lives through meaningful personal and family prayer, feasting upon the words of Christ, diligent and exacting obedience, faithfulness and honoring of covenants, and through virtue, humility, and service. </a:t>
            </a:r>
          </a:p>
          <a:p>
            <a:pPr fontAlgn="base"/>
            <a:endParaRPr lang="en-US" b="1" dirty="0">
              <a:solidFill>
                <a:schemeClr val="bg1"/>
              </a:solidFill>
            </a:endParaRPr>
          </a:p>
          <a:p>
            <a:pPr fontAlgn="base"/>
            <a:r>
              <a:rPr lang="en-US" b="1" dirty="0">
                <a:solidFill>
                  <a:schemeClr val="bg1"/>
                </a:solidFill>
              </a:rPr>
              <a:t>And we steadfastly should avoid things that are immodest, coarse, crude, sinful, or evil that cause us to withdraw ourselves from the Holy Ghost.</a:t>
            </a:r>
          </a:p>
          <a:p>
            <a:pPr fontAlgn="base"/>
            <a:r>
              <a:rPr lang="en-US" b="1" dirty="0">
                <a:solidFill>
                  <a:schemeClr val="bg1"/>
                </a:solidFill>
              </a:rPr>
              <a:t>“We also invite the ongoing companionship of the Holy Ghost as we </a:t>
            </a:r>
          </a:p>
          <a:p>
            <a:pPr fontAlgn="base"/>
            <a:r>
              <a:rPr lang="en-US" b="1" dirty="0">
                <a:solidFill>
                  <a:schemeClr val="bg1"/>
                </a:solidFill>
              </a:rPr>
              <a:t>worthily partake of the sacrament each Sabbath day.” </a:t>
            </a:r>
          </a:p>
        </p:txBody>
      </p:sp>
      <p:sp>
        <p:nvSpPr>
          <p:cNvPr id="53254" name="AutoShape 6" descr="data:image/jpeg;base64,/9j/4AAQSkZJRgABAQAAAQABAAD/2wCEAAkGBxQTEhUUEhQVFRQXFxgaGBUYFxcXHBwYGBgcFxcUFxwdHCggGBwlHBcXITEhJSkrLi4uHB8zODMsNygtLiwBCgoKDg0OFxAQGiwcHB4sLCwsLCwsLCwsLCwsLCwsLCwsLCwsLCwsLCwsLCwsLCwsLCwsLCwsLCwsLCwsLCwsLP/AABEIALoBDwMBIgACEQEDEQH/xAAbAAACAwEBAQAAAAAAAAAAAAABAgADBAYFB//EADkQAAEDAgQDBgQFAgcBAAAAAAEAAhEDIQQSMUEFUWEGInGBkfATMqHBUmKx0eFC8QcUFRYjcpIl/8QAGQEBAQEBAQEAAAAAAAAAAAAAAAECAwQF/8QAIREBAQACAwEBAAIDAAAAAAAAAAECEQMSITFRE0EEImH/2gAMAwEAAhEDEQA/APktR5nw/dVyo5QLDoiBTI6eKBDZDOiVA0ogBNlS5oUQO1yhKUIoJmTqqUZQMXDkoHJZRQTN4oliUFMaghFIFAFEAiGSgpkGhAwVhf1KrURVht18EZuqpRKC2ECqhKYORDSiIQseikICHKWOlkA1RredkVYAdwi4+/e6WOqHVAajOStw3UwffVBpQpkTe6gzzvH3QzDkpCQqhg5CUqI5lEEDcoOclc4lAqgqJUUDSolhElAUYSgppQBSUCoCgKBKkoSgMopQEUERCiiBgUSllFQRMECiggKLkAVCqACmD0qKB2+wpmQTtE+Kgkp2ujT3KQDmjKCzOfDwVlAS4F22u+xVTuitw4i50UqsjmRqqXLViGxHUSqXt/hJSqwJSPdOmiZ5tA80iqAEUqKqCEUAoUUUJUlEBAQgoiEEhSECVEBBUUQKAhRQKKAqSgigKIQARhAYRSEoyqCEFJRKAJggooGCiikKi+kAddYQDLwq2jktLTN91FI0ga3W6mRLWtEkjU6W/ssThJ8dPFW0n2HMafoUoorvzGdJ25AbeSoed1a/RUVzYBSLVJKAUKC0wiMKIhBFCUCmyooKSmgKEdEABRRgIZUACICikIDCRMUAEBRp0yTABJXrcH7O1q5Aa2Af6ivpPBOyNDCgGoM9Rws4gQDMiLyFyz5Zi1MLXG8C7FvqXrZmAizMsuJ2kWgXXZ4bsdhmnKabmiCBIBcXRMaGd7/VdDhi6oIdDMrs2a99zB/Fln1WzF4Fwf3XjKCYJExlaXCZ8YXly5csvrtMZHNDhFEEOpsimRc5QLXBmRBGaPQLJiOAU6oLjSbFhYN3mDtqZHouow+EaSWjvAudMZspnZt7CY81iq1mtGUBubNlDcxBI5jeSSIjqsdqunzrinZhgJygtjlH6Hy9VzWI4Y9urT6LvuJ4m7Zp5DZpaBuBd1+aXFUGvAblJJ0cLx1cPPRdceXKfWbhK+buCkrpMfwV0uhsxy5+/uvArUC1erHOZOVx0rCICjVFpkQVAogEDtCsY+CqlAgue2EzHXso+4B8lG6Iql+iorm60QsbzdSFKVEUFpkUQgoEUzDBBOkhPk5GffJVpmhQMGn8J9Exnkuw7PdiHVAH15DCJytIJ8xqbcugXSVeyWEGUBggCT8xMTv+HxK45c+MuvrpOO18pLVNNF9E4j2Kod8tJZBsBLht6DqvAqdkKheG0nB0mBPdM+F0nPjS8dcyoAukrdicY0kGiSRrlIP3Wrg/Yis93/L/AMYBvNyPIGd1q8uM/tOlc3w/h76zsrB57DxX0fs/2QpU8udpfV1dIEQPw+uq6LhXB6WEFMUh/wB3OiHHQ87emoXo16xaTyDbER/VJA6jX6Ly8vNcvJ8dccJPrOykxmmUExEWtJPdtsLxCyY2uGkCZNjuQHG9hH7TK9LCBhI7ou2b6l0CDPWSV5nFzDKjy0jrmsOdolxB69FylbrVQxrZaxo+Znyu0JIg/Qg/TZevUYXNYGiwF5EAgDlr8pC4LBYtjMVScGnLlnLmaLkcib32ldXi+ICCANHGSAAYAJLfTZWzSN3FajRBAMGcuUj5gReANtfJcvj64D3fDOYsuC4xESbczp6rfT4n8aoQAKbIMGJdo4uga3G/Rc3xIhpftIEx8wEtiJ1zWPmeUJIMFas0v2eXQCZFp0voL6+K7DDQQ0MABHzWAsSACTO8i3LxXzzhj3HEQAZAvAzyWu1O13RfT7/R+z9Huk1BmHxbGMxbBbAIGosTDfstZYaTbxOKUO646kmwAk7kwAPey4fiIzTIgjbwXedrawa5wptlzGnMQMobEy502JvAiL818/xdXMSTqb29b8/4XTijOTx6lOCgFpqN5rOF65XGwEWhSEQtILUoTNQUF9N0tI981GWCTDHvDqrGCJ8f3RWZyzkK8b+H2VJCRKSEEVFUBFRRFFdR/h1Ra7Fgug5WuI8dPvrtquXXbf4cYN01KsHLGQO6zLo8oHmuXNdYVrCbyj6ZhnEU+vQW02ixM79VnrZswvmLWkw6L2mNbmIgE7KnDYloIzkj8oEm3v6ocTxeYB1IxEibb2E8tx0uvnyPTtRxCiHOJJuRJAdcQBmlotOUG0m03suYGL/5BqSCTJaNjudTYDVeqc5ol1hYT8wIY5paB1mMw8eq5fB1Wurhpt3t72nddZilr6RhOP5W65s0QIywS0A+I/TmUuPxIa8OktmTIi4adW3i8xe1uq5z42UOJ1aCBERuCbaXOm91VxrFBha0jNYAuFrlstPIa3Gpuucw9XbtDVdkZJBylvfb+GASDzIkSbeqau3MWAFoPLb8R+g+y8XC8THwXMytZ+Zv4THzO05bXKjOJ5jUggkyWkgAhrYDgLwHfIfcJo29XCA3DTfVtokkREHllA9UXU2ljmGSHzbLNoGoI8+d+i8NmOa54BJ1ILhrEgh0R3becyuiwGHplgiS+DqSSZOpvqNAEviPmfG+FVKFRxa8wxwinJEiAZ56gW6eCTD8fcYMiR/SdJMzYctfGV1PaDB5S51QOOYQ05oLnTGYDURG53lfPuMU8rwWi3QEDl6yu+P+3jF8dXhcdlqU3E58oaYcbGRpIm1/QQsHGMacr805nOnTSATETIGnkOl+aOOf1tpc2G4+o9FXUxZcZP09Pfmtzj9Ts6DsTkOJHxMuUQTmcQLHkPmHjZfWsJh4pNg90S7KW5QJaQS+N7jeCV8a7HhxrOLDEAEiQ2QHTc8rbdF9axdSqGU4JERcG14IkkQRYi/JY5fpi5jtnUa57jT7xIaC5xLeRLgJDQLxJtYlcDWdMmPDw2C6/tZXm2dxLcwGaQYgS3QQY0iZBHnxuJAEmZPT34rfHPEyZnzM7rPUFyrgbKio669EYoSgAllM0rTJ4QhFoSKKembrSR3j76rI0rWD3kGRvv0SEJ2oNbIUFRCkKw01Phps0rhTKrfhlTIU2aLSolxDWiXEgAdTYD1X3XgXC6dDDhkwAwNjn+J08yZXxrgNVtPEU3v+Vrp8x8uvWF9IrdoR8PvkEg/0w6GWhrjELy/5Ftsjtxzy1fU4KMU8t+I5jWghjm2IMzJIiRt+m6x1eDuw+YOque2B3ibSDNtzEbndZqHaug0/MWBzj5CNxNpOy8nHdpWPLu/3dgb35rExy1pdx6XBeKRTqU3GQ4Ob4XzMd6khcfiQ5lTMZgmR5Ej7FajxNkyDfw16HxVFXF03CCb7H+/muuGNlrNu3p0+OkDyMDUi5dEm0Sb80r+LGoQD3WkgkbSJh0HkDYdF4hLQLOHgqmV4m+38rXSJ2ddT4oIaI+XladNUxxJLiWuNOczQ68m8gNE6a+pXL0cVHUW8FpwmJh+beRGkyHAiJ0NtViceluT0MJxx1J9MuOYNLpFpE3kSLHQyu77O8YDmF9OSSS0wIccwDnWOg5Ear5ZjntdN9yQbzreUnDeImjUD23jaYvHdNuRv5K5cUynn1Jnp9n4mPiZsgAcBJBzAjMI+9vNfNeM4CGnWxvMhoJ2GwMAnVe7wPtUHOlzg50gRcEgiQXOm5zd1TtLhC8HvEgEktv8AMSdT/USQelpG65Y7xuq1fXzzNqPfkkctPEKOV2kH3dZQ5eyOT1uzFfLW+XNmGWDfcGY3sCvp/GuIOyuaHFgIl7jGoaS2N81g31JXznshgi6oahnJTF9pJHyjqvR4piC95A668+ULhySXJvH4o4nisxuf+zpkkxcyueq1Mx6bLXxMlkNJlx1jbovOaV0wniVdNlnqG6tJVL9VuM0kK0MCRMCtsiB1QaE6UFQFrVe4X98lUw3TVHd5FUL0eGUg4luu/wC685bMBVy1GO20Pnb7rOXxZ9eqcAOSDcAOS6Chg5ElaKeDHILz7ro5r/TOiI4T0K93EVGsMFs8/P8AskwGPp1W5mNfYkFuRxII2JaCJ313Cky2tlnrxf8AShyUbwrxjYLpe5ae7OmYFl/MBXtww5K7Zc2zhI5D0CccKG7QfJdL/luiV2HOqbHNngsmzJ6Bv6QqaPBM7XP+EcrXBpcQBfccyukrYxtEhznFn5odA2uQLea8vifEXyWMeXOe0ZO9MucRFQTbRxvuWxyTd2rCOAMNrSNuSz1ezg92+66PDtpUGsYSc7rhoBc9zjdxIb130C3V8O7w6Efqt9v+s6cDU4E8XaYWd9GqyxbPULv6mGG4Hl/dZ6mEB2hXuacA+o4atIPgVnLiu+rcPb7CqOAp7gKzkn4nVxeEY4vAZOabRrPRfQOz/HX0wGYumfhn+sgiD+bl4rN/k2aZGwtrcW9tPJDXs0hwl0cg6b+fqufJey4zS7tP2abVaatKCDe2sFcLR4O81m04lzjDRzJMLvez76gOXCn4gOtB1o5lpPygdbLdV4TSrjNTMVZmAYMg899DfQ7LM5LPGus+qsRhaWFw7aDIcYlx3LzBcf08gFwvFOKNYSKd3/i5eC6ntHhapaAHDNoS6w+jfuuA4ngHUnd4h0iZE/cLXFjL9TK/jM55cZNymaE2EbJuvRbhgu9y0xJt5haUMhXsDBhMMJzWe69XjBh5KBh5L2xhWqf5dsp3OrxgChkK91uFZCduHZyT+Q6vEpAgpWNzFehxOmGgx4et/wBFgojqtS7m2bFKsaO6Ryukeix8Kj6N2fxLalFrjcxB8Rr+/mvSDQvnPCeNPw8tbdrrjoea9gdrjF2n1/hcMsK3K97H4AuOZusQRzCPDsA+m2O4ySSQ28k6mTv5LwR2sH4D/wCv4Tf7vB/oP/r+Fn+P+9N3O2adT8O0E5vGP7KyeojkuPPa38h9UR2u/L9U638Z27NrgkrYlrTcOP8A1Y536CAuQ/3d+T9EB2sH4Pqr1v4Pap8VNSWDD1MxJGWoMjcvMuNjvYSsOCpOouLn0KjG3DTTFN+VklwZ8xcQJOgWUdqmnYjzVg7UN6qav4Pcbw5ozPY9xLwLzDuneADovodFsexuf4jnvNRzYeDESLS0baT5rlj2qHX0H7pW9p26mffmp0u9rt1VUhZnDkued2kYefolb2kYOZWtVHvhqpqgLym9pafI+gU/3FT6+YTVG1I6teCsY49SnW/gUWY1tS4IiQC50NbJ0BLiBt6JfB0XAg4U6jmgh1ZzWNcDByD5y3yLjKnbfiwY5rqLfh/CGVrgBewhjhoRY8+iy8I7SPdUeXZa+VgY0gAAF3LKImG+niuT7Q8SfULs4gSYHLoFjGW5etXyPcwvHquJDnPYYZBc5jZgbuIzAxbaVXxc4d7GVA5r2hwaY1EiYO4NtEOFY7/5xpsAD6rnNcbfKLG3MrjcQYeYPn1C3MO2Vk80zvUXU2htQgaAmPDb6L1qTSF4FN0Gbr2KfE2wAWldM5WZW2iwq5tArHS4swbFXs4yzkVzsrW2g4UmwQGDJsqxxunyPp/Kf/W6fX0TVF5wJA1VD+6fDVQ8bp7yVgx3E2uEtBEc9zt5DVJLTcYeMVsz45a+J/ZZsvd+qqmTfndX0hmlejWo5qHiw9+9UitAkKlxViVaGEt03gHadxKRrlpbUjDuB1c8EeQuVkJm+/u6kU0okpJUcU0uzygSlJUOiaNmUBSE3RaU0mzgqZlW10qSmjayVJSMKhdr0TRtYCpKrDvujP6Jo2bMpKWb+SgdomjZ5UnZKDdMoq6njqjG5WPLWkyQLXiJnXRZXuJUB9VFZNJWvBYosBAJuLdDFnLNUEG2mygRn35KSaoRMHJSmWg4coXqqUQ5TS7WByMpQQtFChN3GGjU/YcypfAGM1J0HuAqX1Jv6KzEVsxhtmjQfcpsRQhjT1v5+wk8+lUErRQFr2HgqWCSraptlF/C6tSM4coX9EhKCoLySk0K14egSYAkFV4ukGGJk/p0Ulnw1/akhQFKCmjkqgwFAEsohFNCJSypKgMIQlzJpVEhTKimAUADVFY1kqx2FOUuBBA16KbNM6kJgOQTfDdyVCQipUtqLoNcCgikpoQKCIEoqEoFcoEZUaCTa6oCZrei0f5fL85jpqSqnV9mjKOep81N7+BgA3XVV1qpPhsEkIuAV0bPhhfXqtNSsYjc7cht9yf4WSkYKNR38LNm6S+EKspdQkBV1I6RqtIzFBNX1KrCBsxjcBIUXFBUBGUamyUohtUqATndBGuTkKoqAqaXayFJSNKIQNmThypKelumhpo1AJnp9NiiK0B0GxER+pWcJXKaXZgeqf4h/EVW1RyBq7pugAkUKouD00rOmBsoL8pQcyNSB9Vnc88yklNG2wVGDYu8TA+iV+KOgho6LMFFeqbWTPipZIE0aoHzJiI19Erhfy+ySb+aBnX6JoStTuRQTsMKUxr4FMwIj//Z"/>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2" name="Picture 11" descr="david a bednar.jpg"/>
          <p:cNvPicPr>
            <a:picLocks noChangeAspect="1"/>
          </p:cNvPicPr>
          <p:nvPr/>
        </p:nvPicPr>
        <p:blipFill>
          <a:blip r:embed="rId3" cstate="print"/>
          <a:stretch>
            <a:fillRect/>
          </a:stretch>
        </p:blipFill>
        <p:spPr>
          <a:xfrm>
            <a:off x="10655480" y="228599"/>
            <a:ext cx="1217509" cy="1530927"/>
          </a:xfrm>
          <a:prstGeom prst="rect">
            <a:avLst/>
          </a:prstGeom>
        </p:spPr>
      </p:pic>
      <p:sp>
        <p:nvSpPr>
          <p:cNvPr id="2" name="Rectangle 1">
            <a:extLst>
              <a:ext uri="{FF2B5EF4-FFF2-40B4-BE49-F238E27FC236}">
                <a16:creationId xmlns:a16="http://schemas.microsoft.com/office/drawing/2014/main" id="{F0CCD19B-78F6-4848-B22C-BB690F06A594}"/>
              </a:ext>
            </a:extLst>
          </p:cNvPr>
          <p:cNvSpPr/>
          <p:nvPr/>
        </p:nvSpPr>
        <p:spPr>
          <a:xfrm>
            <a:off x="9925033" y="6361607"/>
            <a:ext cx="2266967" cy="369332"/>
          </a:xfrm>
          <a:prstGeom prst="rect">
            <a:avLst/>
          </a:prstGeom>
        </p:spPr>
        <p:txBody>
          <a:bodyPr wrap="none">
            <a:spAutoFit/>
          </a:bodyPr>
          <a:lstStyle/>
          <a:p>
            <a:pPr fontAlgn="base"/>
            <a:r>
              <a:rPr lang="en-US" b="1" dirty="0">
                <a:solidFill>
                  <a:schemeClr val="bg1"/>
                </a:solidFill>
              </a:rPr>
              <a:t>Elder David A. Bednar</a:t>
            </a:r>
          </a:p>
        </p:txBody>
      </p:sp>
    </p:spTree>
    <p:extLst>
      <p:ext uri="{BB962C8B-B14F-4D97-AF65-F5344CB8AC3E}">
        <p14:creationId xmlns:p14="http://schemas.microsoft.com/office/powerpoint/2010/main" val="871744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4" end="4"/>
                                            </p:txEl>
                                          </p:spTgt>
                                        </p:tgtEl>
                                        <p:attrNameLst>
                                          <p:attrName>style.visibility</p:attrName>
                                        </p:attrNameLst>
                                      </p:cBhvr>
                                      <p:to>
                                        <p:strVal val="visible"/>
                                      </p:to>
                                    </p:set>
                                  </p:childTnLst>
                                </p:cTn>
                              </p:par>
                              <p:par>
                                <p:cTn id="7" presetID="10" presetClass="exit" presetSubtype="0" fill="hold" nodeType="withEffect">
                                  <p:stCondLst>
                                    <p:cond delay="0"/>
                                  </p:stCondLst>
                                  <p:childTnLst>
                                    <p:animEffect transition="out" filter="fade">
                                      <p:cBhvr>
                                        <p:cTn id="8" dur="2000"/>
                                        <p:tgtEl>
                                          <p:spTgt spid="10">
                                            <p:txEl>
                                              <p:pRg st="0" end="0"/>
                                            </p:txEl>
                                          </p:spTgt>
                                        </p:tgtEl>
                                      </p:cBhvr>
                                    </p:animEffect>
                                    <p:set>
                                      <p:cBhvr>
                                        <p:cTn id="9" dur="1" fill="hold">
                                          <p:stCondLst>
                                            <p:cond delay="1999"/>
                                          </p:stCondLst>
                                        </p:cTn>
                                        <p:tgtEl>
                                          <p:spTgt spid="10">
                                            <p:txEl>
                                              <p:pRg st="0" end="0"/>
                                            </p:txEl>
                                          </p:spTgt>
                                        </p:tgtEl>
                                        <p:attrNameLst>
                                          <p:attrName>style.visibility</p:attrName>
                                        </p:attrNameLst>
                                      </p:cBhvr>
                                      <p:to>
                                        <p:strVal val="hidden"/>
                                      </p:to>
                                    </p:set>
                                  </p:childTnLst>
                                </p:cTn>
                              </p:par>
                              <p:par>
                                <p:cTn id="10" presetID="10" presetClass="exit" presetSubtype="0" fill="hold" nodeType="withEffect">
                                  <p:stCondLst>
                                    <p:cond delay="0"/>
                                  </p:stCondLst>
                                  <p:childTnLst>
                                    <p:animEffect transition="out" filter="fade">
                                      <p:cBhvr>
                                        <p:cTn id="11" dur="2000"/>
                                        <p:tgtEl>
                                          <p:spTgt spid="10">
                                            <p:txEl>
                                              <p:pRg st="2" end="2"/>
                                            </p:txEl>
                                          </p:spTgt>
                                        </p:tgtEl>
                                      </p:cBhvr>
                                    </p:animEffect>
                                    <p:set>
                                      <p:cBhvr>
                                        <p:cTn id="12" dur="1" fill="hold">
                                          <p:stCondLst>
                                            <p:cond delay="1999"/>
                                          </p:stCondLst>
                                        </p:cTn>
                                        <p:tgtEl>
                                          <p:spTgt spid="10">
                                            <p:txEl>
                                              <p:pRg st="2" end="2"/>
                                            </p:txEl>
                                          </p:spTgt>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xEl>
                                              <p:pRg st="6" end="6"/>
                                            </p:txEl>
                                          </p:spTgt>
                                        </p:tgtEl>
                                        <p:attrNameLst>
                                          <p:attrName>style.visibility</p:attrName>
                                        </p:attrNameLst>
                                      </p:cBhvr>
                                      <p:to>
                                        <p:strVal val="visible"/>
                                      </p:to>
                                    </p:set>
                                  </p:childTnLst>
                                </p:cTn>
                              </p:par>
                              <p:par>
                                <p:cTn id="17" presetID="10" presetClass="exit" presetSubtype="0" fill="hold" nodeType="withEffect">
                                  <p:stCondLst>
                                    <p:cond delay="0"/>
                                  </p:stCondLst>
                                  <p:childTnLst>
                                    <p:animEffect transition="out" filter="fade">
                                      <p:cBhvr>
                                        <p:cTn id="18" dur="2000"/>
                                        <p:tgtEl>
                                          <p:spTgt spid="10">
                                            <p:txEl>
                                              <p:pRg st="4" end="4"/>
                                            </p:txEl>
                                          </p:spTgt>
                                        </p:tgtEl>
                                      </p:cBhvr>
                                    </p:animEffect>
                                    <p:set>
                                      <p:cBhvr>
                                        <p:cTn id="19" dur="1" fill="hold">
                                          <p:stCondLst>
                                            <p:cond delay="1999"/>
                                          </p:stCondLst>
                                        </p:cTn>
                                        <p:tgtEl>
                                          <p:spTgt spid="10">
                                            <p:txEl>
                                              <p:pRg st="4" end="4"/>
                                            </p:txEl>
                                          </p:spTgt>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0">
                                            <p:txEl>
                                              <p:pRg st="8" end="8"/>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10">
                                            <p:txEl>
                                              <p:pRg st="9" end="9"/>
                                            </p:txEl>
                                          </p:spTgt>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10">
                                            <p:txEl>
                                              <p:pRg st="10" end="10"/>
                                            </p:txEl>
                                          </p:spTgt>
                                        </p:tgtEl>
                                        <p:attrNameLst>
                                          <p:attrName>style.visibility</p:attrName>
                                        </p:attrNameLst>
                                      </p:cBhvr>
                                      <p:to>
                                        <p:strVal val="visible"/>
                                      </p:to>
                                    </p:set>
                                  </p:childTnLst>
                                </p:cTn>
                              </p:par>
                              <p:par>
                                <p:cTn id="28" presetID="10" presetClass="exit" presetSubtype="0" fill="hold" nodeType="withEffect">
                                  <p:stCondLst>
                                    <p:cond delay="0"/>
                                  </p:stCondLst>
                                  <p:childTnLst>
                                    <p:animEffect transition="out" filter="fade">
                                      <p:cBhvr>
                                        <p:cTn id="29" dur="2000"/>
                                        <p:tgtEl>
                                          <p:spTgt spid="10">
                                            <p:txEl>
                                              <p:pRg st="6" end="6"/>
                                            </p:txEl>
                                          </p:spTgt>
                                        </p:tgtEl>
                                      </p:cBhvr>
                                    </p:animEffect>
                                    <p:set>
                                      <p:cBhvr>
                                        <p:cTn id="30" dur="1" fill="hold">
                                          <p:stCondLst>
                                            <p:cond delay="1999"/>
                                          </p:stCondLst>
                                        </p:cTn>
                                        <p:tgtEl>
                                          <p:spTgt spid="10">
                                            <p:txEl>
                                              <p:pRg st="6" end="6"/>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5B8287C3-2973-4778-BE9B-DAA414E173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9940"/>
          </a:xfrm>
          <a:prstGeom prst="rect">
            <a:avLst/>
          </a:prstGeom>
        </p:spPr>
      </p:pic>
      <p:sp>
        <p:nvSpPr>
          <p:cNvPr id="4" name="TextBox 3"/>
          <p:cNvSpPr txBox="1"/>
          <p:nvPr/>
        </p:nvSpPr>
        <p:spPr>
          <a:xfrm>
            <a:off x="1600200" y="152400"/>
            <a:ext cx="1600200" cy="369332"/>
          </a:xfrm>
          <a:prstGeom prst="rect">
            <a:avLst/>
          </a:prstGeom>
          <a:noFill/>
        </p:spPr>
        <p:txBody>
          <a:bodyPr wrap="square" rtlCol="0">
            <a:spAutoFit/>
          </a:bodyPr>
          <a:lstStyle/>
          <a:p>
            <a:r>
              <a:rPr lang="en-US" dirty="0"/>
              <a:t>Lesson 92</a:t>
            </a:r>
          </a:p>
        </p:txBody>
      </p:sp>
      <p:sp>
        <p:nvSpPr>
          <p:cNvPr id="26" name="Rectangle 25"/>
          <p:cNvSpPr/>
          <p:nvPr/>
        </p:nvSpPr>
        <p:spPr>
          <a:xfrm>
            <a:off x="1402773" y="1153391"/>
            <a:ext cx="4270663" cy="4524315"/>
          </a:xfrm>
          <a:prstGeom prst="rect">
            <a:avLst/>
          </a:prstGeom>
        </p:spPr>
        <p:txBody>
          <a:bodyPr wrap="square">
            <a:spAutoFit/>
          </a:bodyPr>
          <a:lstStyle/>
          <a:p>
            <a:r>
              <a:rPr lang="en-US" dirty="0">
                <a:solidFill>
                  <a:schemeClr val="bg1"/>
                </a:solidFill>
              </a:rPr>
              <a:t>“Give me a young man who has kept himself morally clean and has faithfully attended his Church meeting. </a:t>
            </a:r>
          </a:p>
          <a:p>
            <a:endParaRPr lang="en-US" dirty="0">
              <a:solidFill>
                <a:schemeClr val="bg1"/>
              </a:solidFill>
            </a:endParaRPr>
          </a:p>
          <a:p>
            <a:r>
              <a:rPr lang="en-US" dirty="0">
                <a:solidFill>
                  <a:schemeClr val="bg1"/>
                </a:solidFill>
              </a:rPr>
              <a:t>Give me a young man who has magnified his priesthood and has earned hi duty to God Award and is an Eagle Scout. </a:t>
            </a:r>
          </a:p>
          <a:p>
            <a:endParaRPr lang="en-US" dirty="0">
              <a:solidFill>
                <a:schemeClr val="bg1"/>
              </a:solidFill>
            </a:endParaRPr>
          </a:p>
          <a:p>
            <a:r>
              <a:rPr lang="en-US" dirty="0">
                <a:solidFill>
                  <a:schemeClr val="bg1"/>
                </a:solidFill>
              </a:rPr>
              <a:t>Give me a young man who is a seminary graduate and has a burning testimony of the Book of Mormon. </a:t>
            </a:r>
          </a:p>
          <a:p>
            <a:endParaRPr lang="en-US" dirty="0">
              <a:solidFill>
                <a:schemeClr val="bg1"/>
              </a:solidFill>
            </a:endParaRPr>
          </a:p>
          <a:p>
            <a:r>
              <a:rPr lang="en-US" dirty="0">
                <a:solidFill>
                  <a:schemeClr val="bg1"/>
                </a:solidFill>
              </a:rPr>
              <a:t>Give me such a young man and I will give you a young man who can perform miracles for the Lord in the mission field and throughout his life.” </a:t>
            </a:r>
          </a:p>
        </p:txBody>
      </p:sp>
      <p:pic>
        <p:nvPicPr>
          <p:cNvPr id="27" name="Picture 26" descr="Ezra t benson.jpg"/>
          <p:cNvPicPr>
            <a:picLocks noChangeAspect="1"/>
          </p:cNvPicPr>
          <p:nvPr/>
        </p:nvPicPr>
        <p:blipFill>
          <a:blip r:embed="rId3" cstate="print"/>
          <a:stretch>
            <a:fillRect/>
          </a:stretch>
        </p:blipFill>
        <p:spPr>
          <a:xfrm>
            <a:off x="148267" y="190501"/>
            <a:ext cx="967023" cy="1368135"/>
          </a:xfrm>
          <a:prstGeom prst="rect">
            <a:avLst/>
          </a:prstGeom>
        </p:spPr>
      </p:pic>
      <p:pic>
        <p:nvPicPr>
          <p:cNvPr id="19" name="Picture 18">
            <a:extLst>
              <a:ext uri="{FF2B5EF4-FFF2-40B4-BE49-F238E27FC236}">
                <a16:creationId xmlns:a16="http://schemas.microsoft.com/office/drawing/2014/main" id="{F2B88677-F259-4E7E-8BA2-CBA77B8BBE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34546" y="666173"/>
            <a:ext cx="4668982" cy="2517588"/>
          </a:xfrm>
          <a:prstGeom prst="rect">
            <a:avLst/>
          </a:prstGeom>
        </p:spPr>
      </p:pic>
      <p:sp>
        <p:nvSpPr>
          <p:cNvPr id="29" name="Rectangle 28">
            <a:extLst>
              <a:ext uri="{FF2B5EF4-FFF2-40B4-BE49-F238E27FC236}">
                <a16:creationId xmlns:a16="http://schemas.microsoft.com/office/drawing/2014/main" id="{D28DD9B1-6835-4C1C-A0ED-BC53EFD41D06}"/>
              </a:ext>
            </a:extLst>
          </p:cNvPr>
          <p:cNvSpPr/>
          <p:nvPr/>
        </p:nvSpPr>
        <p:spPr>
          <a:xfrm>
            <a:off x="10110714" y="6382388"/>
            <a:ext cx="1779590" cy="369332"/>
          </a:xfrm>
          <a:prstGeom prst="rect">
            <a:avLst/>
          </a:prstGeom>
        </p:spPr>
        <p:txBody>
          <a:bodyPr wrap="none">
            <a:spAutoFit/>
          </a:bodyPr>
          <a:lstStyle/>
          <a:p>
            <a:r>
              <a:rPr lang="en-US" dirty="0">
                <a:solidFill>
                  <a:schemeClr val="bg1"/>
                </a:solidFill>
              </a:rPr>
              <a:t>Ezra Taft Benson </a:t>
            </a:r>
            <a:endParaRPr lang="en-US" dirty="0"/>
          </a:p>
        </p:txBody>
      </p:sp>
      <p:pic>
        <p:nvPicPr>
          <p:cNvPr id="30" name="Picture 29">
            <a:extLst>
              <a:ext uri="{FF2B5EF4-FFF2-40B4-BE49-F238E27FC236}">
                <a16:creationId xmlns:a16="http://schemas.microsoft.com/office/drawing/2014/main" id="{0BA1B87A-E405-45A4-8B75-2942DEABF1DD}"/>
              </a:ext>
            </a:extLst>
          </p:cNvPr>
          <p:cNvPicPr>
            <a:picLocks noChangeAspect="1"/>
          </p:cNvPicPr>
          <p:nvPr/>
        </p:nvPicPr>
        <p:blipFill rotWithShape="1">
          <a:blip r:embed="rId4">
            <a:extLst>
              <a:ext uri="{28A0092B-C50C-407E-A947-70E740481C1C}">
                <a14:useLocalDpi xmlns:a14="http://schemas.microsoft.com/office/drawing/2010/main" val="0"/>
              </a:ext>
            </a:extLst>
          </a:blip>
          <a:srcRect t="505" r="34718"/>
          <a:stretch/>
        </p:blipFill>
        <p:spPr>
          <a:xfrm>
            <a:off x="6189518" y="675409"/>
            <a:ext cx="3048000" cy="2504888"/>
          </a:xfrm>
          <a:prstGeom prst="rect">
            <a:avLst/>
          </a:prstGeom>
        </p:spPr>
      </p:pic>
      <p:pic>
        <p:nvPicPr>
          <p:cNvPr id="31" name="Picture 30">
            <a:extLst>
              <a:ext uri="{FF2B5EF4-FFF2-40B4-BE49-F238E27FC236}">
                <a16:creationId xmlns:a16="http://schemas.microsoft.com/office/drawing/2014/main" id="{AAABB908-FDF9-4D8F-8A8E-BB307E8E296C}"/>
              </a:ext>
            </a:extLst>
          </p:cNvPr>
          <p:cNvPicPr>
            <a:picLocks noChangeAspect="1"/>
          </p:cNvPicPr>
          <p:nvPr/>
        </p:nvPicPr>
        <p:blipFill rotWithShape="1">
          <a:blip r:embed="rId4">
            <a:extLst>
              <a:ext uri="{28A0092B-C50C-407E-A947-70E740481C1C}">
                <a14:useLocalDpi xmlns:a14="http://schemas.microsoft.com/office/drawing/2010/main" val="0"/>
              </a:ext>
            </a:extLst>
          </a:blip>
          <a:srcRect t="-183" r="55563" b="-1"/>
          <a:stretch/>
        </p:blipFill>
        <p:spPr>
          <a:xfrm>
            <a:off x="6206836" y="675409"/>
            <a:ext cx="2074718" cy="2522206"/>
          </a:xfrm>
          <a:prstGeom prst="rect">
            <a:avLst/>
          </a:prstGeom>
        </p:spPr>
      </p:pic>
      <p:pic>
        <p:nvPicPr>
          <p:cNvPr id="32" name="Picture 31">
            <a:extLst>
              <a:ext uri="{FF2B5EF4-FFF2-40B4-BE49-F238E27FC236}">
                <a16:creationId xmlns:a16="http://schemas.microsoft.com/office/drawing/2014/main" id="{59622FD6-FECD-4291-A1DC-D326EA0CC2A0}"/>
              </a:ext>
            </a:extLst>
          </p:cNvPr>
          <p:cNvPicPr>
            <a:picLocks noChangeAspect="1"/>
          </p:cNvPicPr>
          <p:nvPr/>
        </p:nvPicPr>
        <p:blipFill rotWithShape="1">
          <a:blip r:embed="rId4">
            <a:extLst>
              <a:ext uri="{28A0092B-C50C-407E-A947-70E740481C1C}">
                <a14:useLocalDpi xmlns:a14="http://schemas.microsoft.com/office/drawing/2010/main" val="0"/>
              </a:ext>
            </a:extLst>
          </a:blip>
          <a:srcRect t="367" r="77745" b="1"/>
          <a:stretch/>
        </p:blipFill>
        <p:spPr>
          <a:xfrm>
            <a:off x="6213763" y="685800"/>
            <a:ext cx="1039091" cy="2508352"/>
          </a:xfrm>
          <a:prstGeom prst="rect">
            <a:avLst/>
          </a:prstGeom>
        </p:spPr>
      </p:pic>
    </p:spTree>
    <p:extLst>
      <p:ext uri="{BB962C8B-B14F-4D97-AF65-F5344CB8AC3E}">
        <p14:creationId xmlns:p14="http://schemas.microsoft.com/office/powerpoint/2010/main" val="2087994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1"/>
                                        </p:tgtEl>
                                        <p:attrNameLst>
                                          <p:attrName>style.visibility</p:attrName>
                                        </p:attrNameLst>
                                      </p:cBhvr>
                                      <p:to>
                                        <p:strVal val="visible"/>
                                      </p:to>
                                    </p:set>
                                    <p:animEffect transition="in" filter="fade">
                                      <p:cBhvr>
                                        <p:cTn id="9" dur="500"/>
                                        <p:tgtEl>
                                          <p:spTgt spid="31"/>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6">
                                            <p:txEl>
                                              <p:pRg st="4" end="4"/>
                                            </p:txEl>
                                          </p:spTgt>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500"/>
                                        <p:tgtEl>
                                          <p:spTgt spid="30"/>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6">
                                            <p:txEl>
                                              <p:pRg st="6" end="6"/>
                                            </p:txEl>
                                          </p:spTgt>
                                        </p:tgtEl>
                                        <p:attrNameLst>
                                          <p:attrName>style.visibility</p:attrName>
                                        </p:attrNameLst>
                                      </p:cBhvr>
                                      <p:to>
                                        <p:strVal val="visible"/>
                                      </p:to>
                                    </p:set>
                                  </p:childTnLst>
                                </p:cTn>
                              </p:par>
                              <p:par>
                                <p:cTn id="21" presetID="10" presetClass="entr" presetSubtype="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C71B267E-DB79-4743-AB78-EFC412F090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9940"/>
          </a:xfrm>
          <a:prstGeom prst="rect">
            <a:avLst/>
          </a:prstGeom>
        </p:spPr>
      </p:pic>
      <p:sp>
        <p:nvSpPr>
          <p:cNvPr id="3" name="TextBox 2"/>
          <p:cNvSpPr txBox="1"/>
          <p:nvPr/>
        </p:nvSpPr>
        <p:spPr>
          <a:xfrm>
            <a:off x="1524000" y="1"/>
            <a:ext cx="9144000" cy="830997"/>
          </a:xfrm>
          <a:prstGeom prst="rect">
            <a:avLst/>
          </a:prstGeom>
          <a:noFill/>
        </p:spPr>
        <p:txBody>
          <a:bodyPr wrap="square" rtlCol="0">
            <a:spAutoFit/>
          </a:bodyPr>
          <a:lstStyle/>
          <a:p>
            <a:pPr algn="ctr"/>
            <a:r>
              <a:rPr lang="en-US" sz="4800" dirty="0">
                <a:solidFill>
                  <a:schemeClr val="bg1"/>
                </a:solidFill>
                <a:latin typeface="Calibri" panose="020F0502020204030204" pitchFamily="34" charset="0"/>
              </a:rPr>
              <a:t>Instructions to Helaman</a:t>
            </a:r>
          </a:p>
        </p:txBody>
      </p:sp>
      <p:sp>
        <p:nvSpPr>
          <p:cNvPr id="5" name="TextBox 4"/>
          <p:cNvSpPr txBox="1"/>
          <p:nvPr/>
        </p:nvSpPr>
        <p:spPr>
          <a:xfrm>
            <a:off x="2226398" y="1237307"/>
            <a:ext cx="2209800" cy="923330"/>
          </a:xfrm>
          <a:prstGeom prst="rect">
            <a:avLst/>
          </a:prstGeom>
          <a:noFill/>
        </p:spPr>
        <p:txBody>
          <a:bodyPr wrap="square" rtlCol="0">
            <a:spAutoFit/>
          </a:bodyPr>
          <a:lstStyle/>
          <a:p>
            <a:r>
              <a:rPr lang="en-US" dirty="0">
                <a:solidFill>
                  <a:schemeClr val="bg1"/>
                </a:solidFill>
              </a:rPr>
              <a:t>Keep them (scriptures) according to as I have done</a:t>
            </a:r>
          </a:p>
        </p:txBody>
      </p:sp>
      <p:sp>
        <p:nvSpPr>
          <p:cNvPr id="6" name="TextBox 5"/>
          <p:cNvSpPr txBox="1"/>
          <p:nvPr/>
        </p:nvSpPr>
        <p:spPr>
          <a:xfrm>
            <a:off x="5557318" y="1008708"/>
            <a:ext cx="1600200" cy="646331"/>
          </a:xfrm>
          <a:prstGeom prst="rect">
            <a:avLst/>
          </a:prstGeom>
          <a:noFill/>
        </p:spPr>
        <p:txBody>
          <a:bodyPr wrap="square" rtlCol="0">
            <a:spAutoFit/>
          </a:bodyPr>
          <a:lstStyle/>
          <a:p>
            <a:r>
              <a:rPr lang="en-US" dirty="0">
                <a:solidFill>
                  <a:schemeClr val="bg1"/>
                </a:solidFill>
              </a:rPr>
              <a:t>For a wise purpose</a:t>
            </a:r>
          </a:p>
        </p:txBody>
      </p:sp>
      <p:sp>
        <p:nvSpPr>
          <p:cNvPr id="7" name="TextBox 6"/>
          <p:cNvSpPr txBox="1"/>
          <p:nvPr/>
        </p:nvSpPr>
        <p:spPr>
          <a:xfrm>
            <a:off x="7538518" y="1237308"/>
            <a:ext cx="1600200" cy="646331"/>
          </a:xfrm>
          <a:prstGeom prst="rect">
            <a:avLst/>
          </a:prstGeom>
          <a:noFill/>
        </p:spPr>
        <p:txBody>
          <a:bodyPr wrap="square" rtlCol="0">
            <a:spAutoFit/>
          </a:bodyPr>
          <a:lstStyle/>
          <a:p>
            <a:r>
              <a:rPr lang="en-US" dirty="0">
                <a:solidFill>
                  <a:schemeClr val="bg1"/>
                </a:solidFill>
              </a:rPr>
              <a:t>Records of Holy scriptures</a:t>
            </a:r>
          </a:p>
        </p:txBody>
      </p:sp>
      <p:sp>
        <p:nvSpPr>
          <p:cNvPr id="8" name="TextBox 7"/>
          <p:cNvSpPr txBox="1"/>
          <p:nvPr/>
        </p:nvSpPr>
        <p:spPr>
          <a:xfrm>
            <a:off x="8828636" y="2458016"/>
            <a:ext cx="1905000" cy="923330"/>
          </a:xfrm>
          <a:prstGeom prst="rect">
            <a:avLst/>
          </a:prstGeom>
          <a:noFill/>
        </p:spPr>
        <p:txBody>
          <a:bodyPr wrap="square" rtlCol="0">
            <a:spAutoFit/>
          </a:bodyPr>
          <a:lstStyle/>
          <a:p>
            <a:r>
              <a:rPr lang="en-US" dirty="0">
                <a:solidFill>
                  <a:schemeClr val="bg1"/>
                </a:solidFill>
              </a:rPr>
              <a:t>Genealogy of the forefathers—even the beginning</a:t>
            </a:r>
          </a:p>
        </p:txBody>
      </p:sp>
      <p:sp>
        <p:nvSpPr>
          <p:cNvPr id="9" name="TextBox 8"/>
          <p:cNvSpPr txBox="1"/>
          <p:nvPr/>
        </p:nvSpPr>
        <p:spPr>
          <a:xfrm>
            <a:off x="8605318" y="3904308"/>
            <a:ext cx="1600200" cy="646331"/>
          </a:xfrm>
          <a:prstGeom prst="rect">
            <a:avLst/>
          </a:prstGeom>
          <a:noFill/>
        </p:spPr>
        <p:txBody>
          <a:bodyPr wrap="square" rtlCol="0">
            <a:spAutoFit/>
          </a:bodyPr>
          <a:lstStyle/>
          <a:p>
            <a:r>
              <a:rPr lang="en-US" dirty="0">
                <a:solidFill>
                  <a:schemeClr val="bg1"/>
                </a:solidFill>
              </a:rPr>
              <a:t>Prophecies of the forefathers</a:t>
            </a:r>
          </a:p>
        </p:txBody>
      </p:sp>
      <p:sp>
        <p:nvSpPr>
          <p:cNvPr id="12" name="TextBox 11"/>
          <p:cNvSpPr txBox="1"/>
          <p:nvPr/>
        </p:nvSpPr>
        <p:spPr>
          <a:xfrm>
            <a:off x="1780515" y="3887710"/>
            <a:ext cx="2057400" cy="646331"/>
          </a:xfrm>
          <a:prstGeom prst="rect">
            <a:avLst/>
          </a:prstGeom>
          <a:noFill/>
        </p:spPr>
        <p:txBody>
          <a:bodyPr wrap="square" rtlCol="0">
            <a:spAutoFit/>
          </a:bodyPr>
          <a:lstStyle/>
          <a:p>
            <a:r>
              <a:rPr lang="en-US" dirty="0">
                <a:solidFill>
                  <a:schemeClr val="bg1"/>
                </a:solidFill>
              </a:rPr>
              <a:t>Containing the mysteries of God</a:t>
            </a:r>
          </a:p>
        </p:txBody>
      </p:sp>
      <p:sp>
        <p:nvSpPr>
          <p:cNvPr id="13" name="TextBox 12"/>
          <p:cNvSpPr txBox="1"/>
          <p:nvPr/>
        </p:nvSpPr>
        <p:spPr>
          <a:xfrm>
            <a:off x="1740529" y="2599855"/>
            <a:ext cx="2057400" cy="646331"/>
          </a:xfrm>
          <a:prstGeom prst="rect">
            <a:avLst/>
          </a:prstGeom>
          <a:noFill/>
        </p:spPr>
        <p:txBody>
          <a:bodyPr wrap="square" rtlCol="0">
            <a:spAutoFit/>
          </a:bodyPr>
          <a:lstStyle/>
          <a:p>
            <a:r>
              <a:rPr lang="en-US" dirty="0">
                <a:solidFill>
                  <a:schemeClr val="bg1"/>
                </a:solidFill>
              </a:rPr>
              <a:t>They must retain their brightness</a:t>
            </a:r>
          </a:p>
        </p:txBody>
      </p:sp>
      <p:sp>
        <p:nvSpPr>
          <p:cNvPr id="14" name="TextBox 13"/>
          <p:cNvSpPr txBox="1"/>
          <p:nvPr/>
        </p:nvSpPr>
        <p:spPr>
          <a:xfrm>
            <a:off x="473798" y="6488668"/>
            <a:ext cx="2057400" cy="369332"/>
          </a:xfrm>
          <a:prstGeom prst="rect">
            <a:avLst/>
          </a:prstGeom>
          <a:noFill/>
        </p:spPr>
        <p:txBody>
          <a:bodyPr wrap="square" rtlCol="0">
            <a:spAutoFit/>
          </a:bodyPr>
          <a:lstStyle/>
          <a:p>
            <a:r>
              <a:rPr lang="en-US" dirty="0">
                <a:solidFill>
                  <a:schemeClr val="bg1"/>
                </a:solidFill>
              </a:rPr>
              <a:t>Alma 37:1-5</a:t>
            </a:r>
          </a:p>
        </p:txBody>
      </p:sp>
      <p:pic>
        <p:nvPicPr>
          <p:cNvPr id="16" name="Picture 15">
            <a:extLst>
              <a:ext uri="{FF2B5EF4-FFF2-40B4-BE49-F238E27FC236}">
                <a16:creationId xmlns:a16="http://schemas.microsoft.com/office/drawing/2014/main" id="{D431F304-8806-4170-A4AC-ED2332B1E7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3937" y="1858318"/>
            <a:ext cx="4534654" cy="284287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1" name="TextBox 10"/>
          <p:cNvSpPr txBox="1"/>
          <p:nvPr/>
        </p:nvSpPr>
        <p:spPr>
          <a:xfrm>
            <a:off x="3226052" y="4829270"/>
            <a:ext cx="2514600" cy="1200329"/>
          </a:xfrm>
          <a:prstGeom prst="rect">
            <a:avLst/>
          </a:prstGeom>
          <a:noFill/>
        </p:spPr>
        <p:txBody>
          <a:bodyPr wrap="square" rtlCol="0">
            <a:spAutoFit/>
          </a:bodyPr>
          <a:lstStyle/>
          <a:p>
            <a:r>
              <a:rPr lang="en-US" dirty="0">
                <a:solidFill>
                  <a:schemeClr val="bg1"/>
                </a:solidFill>
              </a:rPr>
              <a:t>Kept and preserved until they go forth to every nation, kindred, tongue, and people</a:t>
            </a:r>
          </a:p>
        </p:txBody>
      </p:sp>
      <p:sp>
        <p:nvSpPr>
          <p:cNvPr id="10" name="TextBox 9"/>
          <p:cNvSpPr txBox="1"/>
          <p:nvPr/>
        </p:nvSpPr>
        <p:spPr>
          <a:xfrm>
            <a:off x="6981730" y="5021655"/>
            <a:ext cx="1981200" cy="923330"/>
          </a:xfrm>
          <a:prstGeom prst="rect">
            <a:avLst/>
          </a:prstGeom>
          <a:noFill/>
        </p:spPr>
        <p:txBody>
          <a:bodyPr wrap="square" rtlCol="0">
            <a:spAutoFit/>
          </a:bodyPr>
          <a:lstStyle/>
          <a:p>
            <a:r>
              <a:rPr lang="en-US" dirty="0">
                <a:solidFill>
                  <a:schemeClr val="bg1"/>
                </a:solidFill>
              </a:rPr>
              <a:t>Handed down from generation to generation</a:t>
            </a:r>
          </a:p>
        </p:txBody>
      </p:sp>
    </p:spTree>
    <p:extLst>
      <p:ext uri="{BB962C8B-B14F-4D97-AF65-F5344CB8AC3E}">
        <p14:creationId xmlns:p14="http://schemas.microsoft.com/office/powerpoint/2010/main" val="1592025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2" grpId="0"/>
      <p:bldP spid="13" grpId="0"/>
      <p:bldP spid="11" grpId="0"/>
      <p:bldP spid="1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ABDC892-B3DA-4C1A-8B02-3795A269D4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9940"/>
          </a:xfrm>
          <a:prstGeom prst="rect">
            <a:avLst/>
          </a:prstGeom>
        </p:spPr>
      </p:pic>
      <p:sp>
        <p:nvSpPr>
          <p:cNvPr id="6" name="TextBox 5"/>
          <p:cNvSpPr txBox="1"/>
          <p:nvPr/>
        </p:nvSpPr>
        <p:spPr>
          <a:xfrm>
            <a:off x="1524000" y="0"/>
            <a:ext cx="9144000" cy="923330"/>
          </a:xfrm>
          <a:prstGeom prst="rect">
            <a:avLst/>
          </a:prstGeom>
          <a:noFill/>
        </p:spPr>
        <p:txBody>
          <a:bodyPr wrap="square" rtlCol="0">
            <a:spAutoFit/>
          </a:bodyPr>
          <a:lstStyle/>
          <a:p>
            <a:pPr algn="ctr"/>
            <a:r>
              <a:rPr lang="en-US" sz="5400" dirty="0">
                <a:solidFill>
                  <a:schemeClr val="bg1"/>
                </a:solidFill>
                <a:latin typeface="Calibri" panose="020F0502020204030204" pitchFamily="34" charset="0"/>
              </a:rPr>
              <a:t>Go and Declare</a:t>
            </a:r>
          </a:p>
        </p:txBody>
      </p:sp>
      <p:sp>
        <p:nvSpPr>
          <p:cNvPr id="9" name="Rectangle 8"/>
          <p:cNvSpPr/>
          <p:nvPr/>
        </p:nvSpPr>
        <p:spPr>
          <a:xfrm>
            <a:off x="1981200" y="1371601"/>
            <a:ext cx="4419600" cy="1200329"/>
          </a:xfrm>
          <a:prstGeom prst="rect">
            <a:avLst/>
          </a:prstGeom>
        </p:spPr>
        <p:txBody>
          <a:bodyPr wrap="square">
            <a:spAutoFit/>
          </a:bodyPr>
          <a:lstStyle/>
          <a:p>
            <a:r>
              <a:rPr lang="en-US" sz="2400" dirty="0">
                <a:solidFill>
                  <a:schemeClr val="bg1"/>
                </a:solidFill>
              </a:rPr>
              <a:t>The gospel message is a voice of gladness, a declaration of good news, a proclamation of peace. </a:t>
            </a:r>
          </a:p>
        </p:txBody>
      </p:sp>
      <p:sp>
        <p:nvSpPr>
          <p:cNvPr id="53254" name="AutoShape 6" descr="data:image/jpeg;base64,/9j/4AAQSkZJRgABAQAAAQABAAD/2wCEAAkGBxQTEhUUEhQVFRQXFxgaGBUYFxcXHBwYGBgcFxcUFxwdHCggGBwlHBcXITEhJSkrLi4uHB8zODMsNygtLiwBCgoKDg0OFxAQGiwcHB4sLCwsLCwsLCwsLCwsLCwsLCwsLCwsLCwsLCwsLCwsLCwsLCwsLCwsLCwsLCwsLCwsLP/AABEIALoBDwMBIgACEQEDEQH/xAAbAAACAwEBAQAAAAAAAAAAAAABAgADBAYFB//EADkQAAEDAgQDBgQFAgcBAAAAAAEAAhEDIQQSMUEFUWEGInGBkfATMqHBUmKx0eFC8QcUFRYjcpIl/8QAGQEBAQEBAQEAAAAAAAAAAAAAAAECAwQF/8QAIREBAQACAwEBAAIDAAAAAAAAAAECEQMSITFRE0EEImH/2gAMAwEAAhEDEQA/APktR5nw/dVyo5QLDoiBTI6eKBDZDOiVA0ogBNlS5oUQO1yhKUIoJmTqqUZQMXDkoHJZRQTN4oliUFMaghFIFAFEAiGSgpkGhAwVhf1KrURVht18EZuqpRKC2ECqhKYORDSiIQseikICHKWOlkA1RredkVYAdwi4+/e6WOqHVAajOStw3UwffVBpQpkTe6gzzvH3QzDkpCQqhg5CUqI5lEEDcoOclc4lAqgqJUUDSolhElAUYSgppQBSUCoCgKBKkoSgMopQEUERCiiBgUSllFQRMECiggKLkAVCqACmD0qKB2+wpmQTtE+Kgkp2ujT3KQDmjKCzOfDwVlAS4F22u+xVTuitw4i50UqsjmRqqXLViGxHUSqXt/hJSqwJSPdOmiZ5tA80iqAEUqKqCEUAoUUUJUlEBAQgoiEEhSECVEBBUUQKAhRQKKAqSgigKIQARhAYRSEoyqCEFJRKAJggooGCiikKi+kAddYQDLwq2jktLTN91FI0ga3W6mRLWtEkjU6W/ssThJ8dPFW0n2HMafoUoorvzGdJ25AbeSoed1a/RUVzYBSLVJKAUKC0wiMKIhBFCUCmyooKSmgKEdEABRRgIZUACICikIDCRMUAEBRp0yTABJXrcH7O1q5Aa2Af6ivpPBOyNDCgGoM9Rws4gQDMiLyFyz5Zi1MLXG8C7FvqXrZmAizMsuJ2kWgXXZ4bsdhmnKabmiCBIBcXRMaGd7/VdDhi6oIdDMrs2a99zB/Fln1WzF4Fwf3XjKCYJExlaXCZ8YXly5csvrtMZHNDhFEEOpsimRc5QLXBmRBGaPQLJiOAU6oLjSbFhYN3mDtqZHouow+EaSWjvAudMZspnZt7CY81iq1mtGUBubNlDcxBI5jeSSIjqsdqunzrinZhgJygtjlH6Hy9VzWI4Y9urT6LvuJ4m7Zp5DZpaBuBd1+aXFUGvAblJJ0cLx1cPPRdceXKfWbhK+buCkrpMfwV0uhsxy5+/uvArUC1erHOZOVx0rCICjVFpkQVAogEDtCsY+CqlAgue2EzHXso+4B8lG6Iql+iorm60QsbzdSFKVEUFpkUQgoEUzDBBOkhPk5GffJVpmhQMGn8J9Exnkuw7PdiHVAH15DCJytIJ8xqbcugXSVeyWEGUBggCT8xMTv+HxK45c+MuvrpOO18pLVNNF9E4j2Kod8tJZBsBLht6DqvAqdkKheG0nB0mBPdM+F0nPjS8dcyoAukrdicY0kGiSRrlIP3Wrg/Yis93/L/AMYBvNyPIGd1q8uM/tOlc3w/h76zsrB57DxX0fs/2QpU8udpfV1dIEQPw+uq6LhXB6WEFMUh/wB3OiHHQ87emoXo16xaTyDbER/VJA6jX6Ly8vNcvJ8dccJPrOykxmmUExEWtJPdtsLxCyY2uGkCZNjuQHG9hH7TK9LCBhI7ou2b6l0CDPWSV5nFzDKjy0jrmsOdolxB69FylbrVQxrZaxo+Znyu0JIg/Qg/TZevUYXNYGiwF5EAgDlr8pC4LBYtjMVScGnLlnLmaLkcib32ldXi+ICCANHGSAAYAJLfTZWzSN3FajRBAMGcuUj5gReANtfJcvj64D3fDOYsuC4xESbczp6rfT4n8aoQAKbIMGJdo4uga3G/Rc3xIhpftIEx8wEtiJ1zWPmeUJIMFas0v2eXQCZFp0voL6+K7DDQQ0MABHzWAsSACTO8i3LxXzzhj3HEQAZAvAzyWu1O13RfT7/R+z9Huk1BmHxbGMxbBbAIGosTDfstZYaTbxOKUO646kmwAk7kwAPey4fiIzTIgjbwXedrawa5wptlzGnMQMobEy502JvAiL818/xdXMSTqb29b8/4XTijOTx6lOCgFpqN5rOF65XGwEWhSEQtILUoTNQUF9N0tI981GWCTDHvDqrGCJ8f3RWZyzkK8b+H2VJCRKSEEVFUBFRRFFdR/h1Ra7Fgug5WuI8dPvrtquXXbf4cYN01KsHLGQO6zLo8oHmuXNdYVrCbyj6ZhnEU+vQW02ixM79VnrZswvmLWkw6L2mNbmIgE7KnDYloIzkj8oEm3v6ocTxeYB1IxEibb2E8tx0uvnyPTtRxCiHOJJuRJAdcQBmlotOUG0m03suYGL/5BqSCTJaNjudTYDVeqc5ol1hYT8wIY5paB1mMw8eq5fB1Wurhpt3t72nddZilr6RhOP5W65s0QIywS0A+I/TmUuPxIa8OktmTIi4adW3i8xe1uq5z42UOJ1aCBERuCbaXOm91VxrFBha0jNYAuFrlstPIa3Gpuucw9XbtDVdkZJBylvfb+GASDzIkSbeqau3MWAFoPLb8R+g+y8XC8THwXMytZ+Zv4THzO05bXKjOJ5jUggkyWkgAhrYDgLwHfIfcJo29XCA3DTfVtokkREHllA9UXU2ljmGSHzbLNoGoI8+d+i8NmOa54BJ1ILhrEgh0R3becyuiwGHplgiS+DqSSZOpvqNAEviPmfG+FVKFRxa8wxwinJEiAZ56gW6eCTD8fcYMiR/SdJMzYctfGV1PaDB5S51QOOYQ05oLnTGYDURG53lfPuMU8rwWi3QEDl6yu+P+3jF8dXhcdlqU3E58oaYcbGRpIm1/QQsHGMacr805nOnTSATETIGnkOl+aOOf1tpc2G4+o9FXUxZcZP09Pfmtzj9Ts6DsTkOJHxMuUQTmcQLHkPmHjZfWsJh4pNg90S7KW5QJaQS+N7jeCV8a7HhxrOLDEAEiQ2QHTc8rbdF9axdSqGU4JERcG14IkkQRYi/JY5fpi5jtnUa57jT7xIaC5xLeRLgJDQLxJtYlcDWdMmPDw2C6/tZXm2dxLcwGaQYgS3QQY0iZBHnxuJAEmZPT34rfHPEyZnzM7rPUFyrgbKio669EYoSgAllM0rTJ4QhFoSKKembrSR3j76rI0rWD3kGRvv0SEJ2oNbIUFRCkKw01Phps0rhTKrfhlTIU2aLSolxDWiXEgAdTYD1X3XgXC6dDDhkwAwNjn+J08yZXxrgNVtPEU3v+Vrp8x8uvWF9IrdoR8PvkEg/0w6GWhrjELy/5Ftsjtxzy1fU4KMU8t+I5jWghjm2IMzJIiRt+m6x1eDuw+YOque2B3ibSDNtzEbndZqHaug0/MWBzj5CNxNpOy8nHdpWPLu/3dgb35rExy1pdx6XBeKRTqU3GQ4Ob4XzMd6khcfiQ5lTMZgmR5Ej7FajxNkyDfw16HxVFXF03CCb7H+/muuGNlrNu3p0+OkDyMDUi5dEm0Sb80r+LGoQD3WkgkbSJh0HkDYdF4hLQLOHgqmV4m+38rXSJ2ddT4oIaI+XladNUxxJLiWuNOczQ68m8gNE6a+pXL0cVHUW8FpwmJh+beRGkyHAiJ0NtViceluT0MJxx1J9MuOYNLpFpE3kSLHQyu77O8YDmF9OSSS0wIccwDnWOg5Ear5ZjntdN9yQbzreUnDeImjUD23jaYvHdNuRv5K5cUynn1Jnp9n4mPiZsgAcBJBzAjMI+9vNfNeM4CGnWxvMhoJ2GwMAnVe7wPtUHOlzg50gRcEgiQXOm5zd1TtLhC8HvEgEktv8AMSdT/USQelpG65Y7xuq1fXzzNqPfkkctPEKOV2kH3dZQ5eyOT1uzFfLW+XNmGWDfcGY3sCvp/GuIOyuaHFgIl7jGoaS2N81g31JXznshgi6oahnJTF9pJHyjqvR4piC95A668+ULhySXJvH4o4nisxuf+zpkkxcyueq1Mx6bLXxMlkNJlx1jbovOaV0wniVdNlnqG6tJVL9VuM0kK0MCRMCtsiB1QaE6UFQFrVe4X98lUw3TVHd5FUL0eGUg4luu/wC685bMBVy1GO20Pnb7rOXxZ9eqcAOSDcAOS6Chg5ElaKeDHILz7ro5r/TOiI4T0K93EVGsMFs8/P8AskwGPp1W5mNfYkFuRxII2JaCJ313Cky2tlnrxf8AShyUbwrxjYLpe5ae7OmYFl/MBXtww5K7Zc2zhI5D0CccKG7QfJdL/luiV2HOqbHNngsmzJ6Bv6QqaPBM7XP+EcrXBpcQBfccyukrYxtEhznFn5odA2uQLea8vifEXyWMeXOe0ZO9MucRFQTbRxvuWxyTd2rCOAMNrSNuSz1ezg92+66PDtpUGsYSc7rhoBc9zjdxIb130C3V8O7w6Efqt9v+s6cDU4E8XaYWd9GqyxbPULv6mGG4Hl/dZ6mEB2hXuacA+o4atIPgVnLiu+rcPb7CqOAp7gKzkn4nVxeEY4vAZOabRrPRfQOz/HX0wGYumfhn+sgiD+bl4rN/k2aZGwtrcW9tPJDXs0hwl0cg6b+fqufJey4zS7tP2abVaatKCDe2sFcLR4O81m04lzjDRzJMLvez76gOXCn4gOtB1o5lpPygdbLdV4TSrjNTMVZmAYMg899DfQ7LM5LPGus+qsRhaWFw7aDIcYlx3LzBcf08gFwvFOKNYSKd3/i5eC6ntHhapaAHDNoS6w+jfuuA4ngHUnd4h0iZE/cLXFjL9TK/jM55cZNymaE2EbJuvRbhgu9y0xJt5haUMhXsDBhMMJzWe69XjBh5KBh5L2xhWqf5dsp3OrxgChkK91uFZCduHZyT+Q6vEpAgpWNzFehxOmGgx4et/wBFgojqtS7m2bFKsaO6Ryukeix8Kj6N2fxLalFrjcxB8Rr+/mvSDQvnPCeNPw8tbdrrjoea9gdrjF2n1/hcMsK3K97H4AuOZusQRzCPDsA+m2O4ySSQ28k6mTv5LwR2sH4D/wCv4Tf7vB/oP/r+Fn+P+9N3O2adT8O0E5vGP7KyeojkuPPa38h9UR2u/L9U638Z27NrgkrYlrTcOP8A1Y536CAuQ/3d+T9EB2sH4Pqr1v4Pap8VNSWDD1MxJGWoMjcvMuNjvYSsOCpOouLn0KjG3DTTFN+VklwZ8xcQJOgWUdqmnYjzVg7UN6qav4Pcbw5ozPY9xLwLzDuneADovodFsexuf4jnvNRzYeDESLS0baT5rlj2qHX0H7pW9p26mffmp0u9rt1VUhZnDkued2kYefolb2kYOZWtVHvhqpqgLym9pafI+gU/3FT6+YTVG1I6teCsY49SnW/gUWY1tS4IiQC50NbJ0BLiBt6JfB0XAg4U6jmgh1ZzWNcDByD5y3yLjKnbfiwY5rqLfh/CGVrgBewhjhoRY8+iy8I7SPdUeXZa+VgY0gAAF3LKImG+niuT7Q8SfULs4gSYHLoFjGW5etXyPcwvHquJDnPYYZBc5jZgbuIzAxbaVXxc4d7GVA5r2hwaY1EiYO4NtEOFY7/5xpsAD6rnNcbfKLG3MrjcQYeYPn1C3MO2Vk80zvUXU2htQgaAmPDb6L1qTSF4FN0Gbr2KfE2wAWldM5WZW2iwq5tArHS4swbFXs4yzkVzsrW2g4UmwQGDJsqxxunyPp/Kf/W6fX0TVF5wJA1VD+6fDVQ8bp7yVgx3E2uEtBEc9zt5DVJLTcYeMVsz45a+J/ZZsvd+qqmTfndX0hmlejWo5qHiw9+9UitAkKlxViVaGEt03gHadxKRrlpbUjDuB1c8EeQuVkJm+/u6kU0okpJUcU0uzygSlJUOiaNmUBSE3RaU0mzgqZlW10qSmjayVJSMKhdr0TRtYCpKrDvujP6Jo2bMpKWb+SgdomjZ5UnZKDdMoq6njqjG5WPLWkyQLXiJnXRZXuJUB9VFZNJWvBYosBAJuLdDFnLNUEG2mygRn35KSaoRMHJSmWg4coXqqUQ5TS7WByMpQQtFChN3GGjU/YcypfAGM1J0HuAqX1Jv6KzEVsxhtmjQfcpsRQhjT1v5+wk8+lUErRQFr2HgqWCSraptlF/C6tSM4coX9EhKCoLySk0K14egSYAkFV4ukGGJk/p0Ulnw1/akhQFKCmjkqgwFAEsohFNCJSypKgMIQlzJpVEhTKimAUADVFY1kqx2FOUuBBA16KbNM6kJgOQTfDdyVCQipUtqLoNcCgikpoQKCIEoqEoFcoEZUaCTa6oCZrei0f5fL85jpqSqnV9mjKOep81N7+BgA3XVV1qpPhsEkIuAV0bPhhfXqtNSsYjc7cht9yf4WSkYKNR38LNm6S+EKspdQkBV1I6RqtIzFBNX1KrCBsxjcBIUXFBUBGUamyUohtUqATndBGuTkKoqAqaXayFJSNKIQNmThypKelumhpo1AJnp9NiiK0B0GxER+pWcJXKaXZgeqf4h/EVW1RyBq7pugAkUKouD00rOmBsoL8pQcyNSB9Vnc88yklNG2wVGDYu8TA+iV+KOgho6LMFFeqbWTPipZIE0aoHzJiI19Erhfy+ySb+aBnX6JoStTuRQTsMKUxr4FMwIj//Z"/>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4" name="TextBox 13"/>
          <p:cNvSpPr txBox="1"/>
          <p:nvPr/>
        </p:nvSpPr>
        <p:spPr>
          <a:xfrm>
            <a:off x="668482" y="6550223"/>
            <a:ext cx="1752600" cy="307777"/>
          </a:xfrm>
          <a:prstGeom prst="rect">
            <a:avLst/>
          </a:prstGeom>
          <a:noFill/>
        </p:spPr>
        <p:txBody>
          <a:bodyPr wrap="square" rtlCol="0">
            <a:spAutoFit/>
          </a:bodyPr>
          <a:lstStyle/>
          <a:p>
            <a:r>
              <a:rPr lang="en-US" sz="1400" dirty="0">
                <a:solidFill>
                  <a:schemeClr val="bg1"/>
                </a:solidFill>
              </a:rPr>
              <a:t>Alma 37:47</a:t>
            </a:r>
          </a:p>
        </p:txBody>
      </p:sp>
      <p:pic>
        <p:nvPicPr>
          <p:cNvPr id="15" name="Picture 14" descr="100_1032.JPG"/>
          <p:cNvPicPr>
            <a:picLocks noChangeAspect="1"/>
          </p:cNvPicPr>
          <p:nvPr/>
        </p:nvPicPr>
        <p:blipFill>
          <a:blip r:embed="rId3" cstate="print"/>
          <a:stretch>
            <a:fillRect/>
          </a:stretch>
        </p:blipFill>
        <p:spPr>
          <a:xfrm>
            <a:off x="6477000" y="1617517"/>
            <a:ext cx="4562764" cy="3422073"/>
          </a:xfrm>
          <a:prstGeom prst="rect">
            <a:avLst/>
          </a:prstGeom>
        </p:spPr>
      </p:pic>
      <p:pic>
        <p:nvPicPr>
          <p:cNvPr id="16" name="Picture 15" descr="100_1035.JPG"/>
          <p:cNvPicPr>
            <a:picLocks noChangeAspect="1"/>
          </p:cNvPicPr>
          <p:nvPr/>
        </p:nvPicPr>
        <p:blipFill>
          <a:blip r:embed="rId4" cstate="print">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2448791" y="2798618"/>
            <a:ext cx="2511000" cy="3348000"/>
          </a:xfrm>
          <a:prstGeom prst="rect">
            <a:avLst/>
          </a:prstGeom>
        </p:spPr>
      </p:pic>
    </p:spTree>
    <p:extLst>
      <p:ext uri="{BB962C8B-B14F-4D97-AF65-F5344CB8AC3E}">
        <p14:creationId xmlns:p14="http://schemas.microsoft.com/office/powerpoint/2010/main" val="15681432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D67277B-E136-4268-BD95-D04B099675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9940"/>
          </a:xfrm>
          <a:prstGeom prst="rect">
            <a:avLst/>
          </a:prstGeom>
        </p:spPr>
      </p:pic>
      <p:sp>
        <p:nvSpPr>
          <p:cNvPr id="4" name="TextBox 3"/>
          <p:cNvSpPr txBox="1"/>
          <p:nvPr/>
        </p:nvSpPr>
        <p:spPr>
          <a:xfrm>
            <a:off x="363682" y="188615"/>
            <a:ext cx="10619509" cy="6186309"/>
          </a:xfrm>
          <a:prstGeom prst="rect">
            <a:avLst/>
          </a:prstGeom>
          <a:noFill/>
        </p:spPr>
        <p:txBody>
          <a:bodyPr wrap="square" rtlCol="0">
            <a:spAutoFit/>
          </a:bodyPr>
          <a:lstStyle/>
          <a:p>
            <a:r>
              <a:rPr lang="en-US" dirty="0">
                <a:solidFill>
                  <a:schemeClr val="bg1"/>
                </a:solidFill>
              </a:rPr>
              <a:t>Sources:</a:t>
            </a:r>
          </a:p>
          <a:p>
            <a:r>
              <a:rPr lang="en-US" dirty="0">
                <a:solidFill>
                  <a:schemeClr val="bg1"/>
                </a:solidFill>
              </a:rPr>
              <a:t>Videos:</a:t>
            </a:r>
          </a:p>
          <a:p>
            <a:r>
              <a:rPr lang="en-US" dirty="0">
                <a:solidFill>
                  <a:schemeClr val="bg1"/>
                </a:solidFill>
              </a:rPr>
              <a:t>Learn in Thy Youth (3:02)</a:t>
            </a:r>
          </a:p>
          <a:p>
            <a:r>
              <a:rPr lang="en-US" dirty="0">
                <a:solidFill>
                  <a:schemeClr val="bg1"/>
                </a:solidFill>
              </a:rPr>
              <a:t>Fulfilling Your Duty to God (4:55)</a:t>
            </a:r>
          </a:p>
          <a:p>
            <a:endParaRPr lang="en-US" dirty="0">
              <a:solidFill>
                <a:schemeClr val="bg1"/>
              </a:solidFill>
            </a:endParaRPr>
          </a:p>
          <a:p>
            <a:r>
              <a:rPr lang="en-US" dirty="0">
                <a:solidFill>
                  <a:schemeClr val="bg1"/>
                </a:solidFill>
              </a:rPr>
              <a:t>M. Russell Ballard Ensign May 1990 p. 6</a:t>
            </a:r>
          </a:p>
          <a:p>
            <a:r>
              <a:rPr lang="en-US" i="1" dirty="0">
                <a:solidFill>
                  <a:schemeClr val="bg1"/>
                </a:solidFill>
              </a:rPr>
              <a:t>Gordon B. Hinckley </a:t>
            </a:r>
            <a:r>
              <a:rPr lang="en-US" dirty="0">
                <a:solidFill>
                  <a:schemeClr val="bg1"/>
                </a:solidFill>
              </a:rPr>
              <a:t>(“A Prophet’s Counsel and Prayer for Youth,” </a:t>
            </a:r>
            <a:r>
              <a:rPr lang="en-US" i="1" dirty="0">
                <a:solidFill>
                  <a:schemeClr val="bg1"/>
                </a:solidFill>
              </a:rPr>
              <a:t>Ensign, </a:t>
            </a:r>
            <a:r>
              <a:rPr lang="en-US" dirty="0">
                <a:solidFill>
                  <a:schemeClr val="bg1"/>
                </a:solidFill>
              </a:rPr>
              <a:t>Jan. 2001, 5–7);</a:t>
            </a:r>
            <a:r>
              <a:rPr lang="en-US" b="0" i="0" dirty="0">
                <a:solidFill>
                  <a:schemeClr val="bg1"/>
                </a:solidFill>
                <a:effectLst/>
                <a:latin typeface="Open Sans"/>
              </a:rPr>
              <a:t> </a:t>
            </a:r>
            <a:r>
              <a:rPr lang="en-US" dirty="0">
                <a:solidFill>
                  <a:schemeClr val="bg1"/>
                </a:solidFill>
                <a:latin typeface="Open Sans"/>
              </a:rPr>
              <a:t>“Bring Up a Child in the Way He Should Go,”</a:t>
            </a:r>
            <a:r>
              <a:rPr lang="en-US" i="1" dirty="0">
                <a:solidFill>
                  <a:schemeClr val="bg1"/>
                </a:solidFill>
                <a:latin typeface="Open Sans"/>
              </a:rPr>
              <a:t> </a:t>
            </a:r>
            <a:r>
              <a:rPr lang="en-US" b="0" i="1" dirty="0">
                <a:solidFill>
                  <a:schemeClr val="bg1"/>
                </a:solidFill>
                <a:effectLst/>
                <a:latin typeface="Open Sans"/>
              </a:rPr>
              <a:t>Ensign,</a:t>
            </a:r>
            <a:r>
              <a:rPr lang="en-US" b="0" i="0" dirty="0">
                <a:solidFill>
                  <a:schemeClr val="bg1"/>
                </a:solidFill>
                <a:effectLst/>
                <a:latin typeface="Open Sans"/>
              </a:rPr>
              <a:t> Nov. 1993, 59</a:t>
            </a:r>
            <a:endParaRPr lang="en-US" dirty="0">
              <a:solidFill>
                <a:schemeClr val="bg1"/>
              </a:solidFill>
            </a:endParaRPr>
          </a:p>
          <a:p>
            <a:r>
              <a:rPr lang="en-US" dirty="0">
                <a:solidFill>
                  <a:schemeClr val="bg1"/>
                </a:solidFill>
              </a:rPr>
              <a:t>Joseph Fielding McConkie and Robert L. Millet Doctrinal Commentary on the Book of Mormon Vol. 3 pg. 274, 279</a:t>
            </a:r>
          </a:p>
          <a:p>
            <a:pPr fontAlgn="base"/>
            <a:r>
              <a:rPr lang="en-US" dirty="0">
                <a:solidFill>
                  <a:schemeClr val="bg1"/>
                </a:solidFill>
              </a:rPr>
              <a:t>Thomas S. Monson </a:t>
            </a:r>
            <a:r>
              <a:rPr lang="en-US" i="1" dirty="0">
                <a:solidFill>
                  <a:schemeClr val="bg1"/>
                </a:solidFill>
              </a:rPr>
              <a:t>Teach the Children </a:t>
            </a:r>
            <a:r>
              <a:rPr lang="en-US" dirty="0">
                <a:solidFill>
                  <a:schemeClr val="bg1"/>
                </a:solidFill>
              </a:rPr>
              <a:t>Oct. 1997 Gen. </a:t>
            </a:r>
            <a:r>
              <a:rPr lang="en-US" dirty="0" err="1">
                <a:solidFill>
                  <a:schemeClr val="bg1"/>
                </a:solidFill>
              </a:rPr>
              <a:t>Conf</a:t>
            </a:r>
            <a:endParaRPr lang="en-US" dirty="0">
              <a:solidFill>
                <a:schemeClr val="bg1"/>
              </a:solidFill>
            </a:endParaRPr>
          </a:p>
          <a:p>
            <a:pPr fontAlgn="base"/>
            <a:r>
              <a:rPr lang="en-US" dirty="0">
                <a:solidFill>
                  <a:schemeClr val="bg1"/>
                </a:solidFill>
              </a:rPr>
              <a:t>Who’s Who of the Book of Mormon Ed J. </a:t>
            </a:r>
            <a:r>
              <a:rPr lang="en-US" dirty="0" err="1">
                <a:solidFill>
                  <a:schemeClr val="bg1"/>
                </a:solidFill>
              </a:rPr>
              <a:t>Pinegar</a:t>
            </a:r>
            <a:r>
              <a:rPr lang="en-US" dirty="0">
                <a:solidFill>
                  <a:schemeClr val="bg1"/>
                </a:solidFill>
              </a:rPr>
              <a:t> and Richard J. Allen p. 56</a:t>
            </a:r>
          </a:p>
          <a:p>
            <a:pPr fontAlgn="base"/>
            <a:r>
              <a:rPr lang="en-US" b="0" i="0" dirty="0">
                <a:solidFill>
                  <a:schemeClr val="bg1"/>
                </a:solidFill>
                <a:effectLst/>
                <a:latin typeface="Open Sans"/>
              </a:rPr>
              <a:t>Boyd K. Packer, </a:t>
            </a:r>
            <a:r>
              <a:rPr lang="en-US" dirty="0">
                <a:solidFill>
                  <a:schemeClr val="bg1"/>
                </a:solidFill>
                <a:latin typeface="Open Sans"/>
              </a:rPr>
              <a:t>“It Is the Position That Counts,”</a:t>
            </a:r>
            <a:r>
              <a:rPr lang="en-US" i="1" dirty="0">
                <a:solidFill>
                  <a:schemeClr val="bg1"/>
                </a:solidFill>
                <a:latin typeface="Open Sans"/>
              </a:rPr>
              <a:t> </a:t>
            </a:r>
            <a:r>
              <a:rPr lang="en-US" b="0" i="1" dirty="0">
                <a:solidFill>
                  <a:schemeClr val="bg1"/>
                </a:solidFill>
                <a:effectLst/>
                <a:latin typeface="Open Sans"/>
              </a:rPr>
              <a:t>New Era,</a:t>
            </a:r>
            <a:r>
              <a:rPr lang="en-US" b="0" i="0" dirty="0">
                <a:solidFill>
                  <a:schemeClr val="bg1"/>
                </a:solidFill>
                <a:effectLst/>
                <a:latin typeface="Open Sans"/>
              </a:rPr>
              <a:t> June 1977, 51</a:t>
            </a:r>
            <a:endParaRPr lang="en-US" dirty="0">
              <a:solidFill>
                <a:schemeClr val="bg1"/>
              </a:solidFill>
            </a:endParaRPr>
          </a:p>
          <a:p>
            <a:pPr fontAlgn="base"/>
            <a:r>
              <a:rPr lang="en-US" dirty="0">
                <a:solidFill>
                  <a:schemeClr val="bg1"/>
                </a:solidFill>
              </a:rPr>
              <a:t>Spencer V. Jones </a:t>
            </a:r>
            <a:r>
              <a:rPr lang="en-US" i="1" dirty="0">
                <a:solidFill>
                  <a:schemeClr val="bg1"/>
                </a:solidFill>
              </a:rPr>
              <a:t>Overcoming the Stench of Sin </a:t>
            </a:r>
            <a:r>
              <a:rPr lang="en-US" dirty="0">
                <a:solidFill>
                  <a:schemeClr val="bg1"/>
                </a:solidFill>
              </a:rPr>
              <a:t>April 2003 Gen. </a:t>
            </a:r>
            <a:r>
              <a:rPr lang="en-US" dirty="0" err="1">
                <a:solidFill>
                  <a:schemeClr val="bg1"/>
                </a:solidFill>
              </a:rPr>
              <a:t>Conf</a:t>
            </a:r>
            <a:endParaRPr lang="en-US" dirty="0">
              <a:solidFill>
                <a:schemeClr val="bg1"/>
              </a:solidFill>
            </a:endParaRPr>
          </a:p>
          <a:p>
            <a:pPr fontAlgn="base"/>
            <a:r>
              <a:rPr lang="en-US" dirty="0">
                <a:solidFill>
                  <a:schemeClr val="bg1"/>
                </a:solidFill>
              </a:rPr>
              <a:t>Elder David A. Bednar (“That We May Always Have His Spirit to Be with Us,” </a:t>
            </a:r>
            <a:r>
              <a:rPr lang="en-US" i="1" dirty="0">
                <a:solidFill>
                  <a:schemeClr val="bg1"/>
                </a:solidFill>
              </a:rPr>
              <a:t>Ensign</a:t>
            </a:r>
            <a:r>
              <a:rPr lang="en-US" dirty="0">
                <a:solidFill>
                  <a:schemeClr val="bg1"/>
                </a:solidFill>
              </a:rPr>
              <a:t> or </a:t>
            </a:r>
            <a:r>
              <a:rPr lang="en-US" i="1" dirty="0">
                <a:solidFill>
                  <a:schemeClr val="bg1"/>
                </a:solidFill>
              </a:rPr>
              <a:t>Liahona,</a:t>
            </a:r>
            <a:r>
              <a:rPr lang="en-US" dirty="0">
                <a:solidFill>
                  <a:schemeClr val="bg1"/>
                </a:solidFill>
              </a:rPr>
              <a:t> May 2006, 30–31).</a:t>
            </a:r>
          </a:p>
          <a:p>
            <a:pPr fontAlgn="base"/>
            <a:r>
              <a:rPr lang="en-US" dirty="0">
                <a:solidFill>
                  <a:schemeClr val="bg1"/>
                </a:solidFill>
              </a:rPr>
              <a:t>Teachings of Ezra Taft Benson p. 197</a:t>
            </a:r>
          </a:p>
          <a:p>
            <a:pPr fontAlgn="base"/>
            <a:endParaRPr lang="en-US" dirty="0">
              <a:solidFill>
                <a:schemeClr val="bg1"/>
              </a:solidFill>
            </a:endParaRPr>
          </a:p>
          <a:p>
            <a:pPr fontAlgn="base"/>
            <a:r>
              <a:rPr lang="en-US" dirty="0">
                <a:solidFill>
                  <a:schemeClr val="bg1"/>
                </a:solidFill>
              </a:rPr>
              <a:t>https://rsc.byu.edu/archived/called-teach-legacy-karl-g-maeser/mission-fatherland-1867-70</a:t>
            </a:r>
          </a:p>
          <a:p>
            <a:pPr fontAlgn="base"/>
            <a:endParaRPr lang="en-US" dirty="0">
              <a:solidFill>
                <a:schemeClr val="bg1"/>
              </a:solidFill>
            </a:endParaRPr>
          </a:p>
          <a:p>
            <a:endParaRPr lang="en-US" dirty="0">
              <a:solidFill>
                <a:schemeClr val="bg1"/>
              </a:solidFill>
            </a:endParaRPr>
          </a:p>
          <a:p>
            <a:r>
              <a:rPr lang="en-US" dirty="0">
                <a:solidFill>
                  <a:schemeClr val="bg1"/>
                </a:solidFill>
              </a:rPr>
              <a:t>  </a:t>
            </a:r>
          </a:p>
        </p:txBody>
      </p:sp>
      <p:sp>
        <p:nvSpPr>
          <p:cNvPr id="6" name="Footer Placeholder 14">
            <a:extLst>
              <a:ext uri="{FF2B5EF4-FFF2-40B4-BE49-F238E27FC236}">
                <a16:creationId xmlns:a16="http://schemas.microsoft.com/office/drawing/2014/main" id="{31C1180A-3B77-45D8-9D86-93C43D5BDD3D}"/>
              </a:ext>
            </a:extLst>
          </p:cNvPr>
          <p:cNvSpPr>
            <a:spLocks noGrp="1"/>
          </p:cNvSpPr>
          <p:nvPr/>
        </p:nvSpPr>
        <p:spPr>
          <a:xfrm>
            <a:off x="152400" y="6400800"/>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grpSp>
        <p:nvGrpSpPr>
          <p:cNvPr id="7" name="Group 5">
            <a:extLst>
              <a:ext uri="{FF2B5EF4-FFF2-40B4-BE49-F238E27FC236}">
                <a16:creationId xmlns:a16="http://schemas.microsoft.com/office/drawing/2014/main" id="{27E77C6A-C206-4A7D-8341-D0FC7FA3ACD7}"/>
              </a:ext>
            </a:extLst>
          </p:cNvPr>
          <p:cNvGrpSpPr/>
          <p:nvPr/>
        </p:nvGrpSpPr>
        <p:grpSpPr>
          <a:xfrm>
            <a:off x="3678382" y="523009"/>
            <a:ext cx="765464" cy="969588"/>
            <a:chOff x="7543800" y="3810000"/>
            <a:chExt cx="1143000" cy="1447800"/>
          </a:xfrm>
        </p:grpSpPr>
        <p:sp>
          <p:nvSpPr>
            <p:cNvPr id="8" name="Trapezoid 7">
              <a:extLst>
                <a:ext uri="{FF2B5EF4-FFF2-40B4-BE49-F238E27FC236}">
                  <a16:creationId xmlns:a16="http://schemas.microsoft.com/office/drawing/2014/main" id="{D7F511CE-59EB-49A6-923D-3DC19ED1713C}"/>
                </a:ext>
              </a:extLst>
            </p:cNvPr>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7">
              <a:extLst>
                <a:ext uri="{FF2B5EF4-FFF2-40B4-BE49-F238E27FC236}">
                  <a16:creationId xmlns:a16="http://schemas.microsoft.com/office/drawing/2014/main" id="{8D7DB390-9997-472E-96B7-2061B381A6D0}"/>
                </a:ext>
              </a:extLst>
            </p:cNvPr>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8">
              <a:extLst>
                <a:ext uri="{FF2B5EF4-FFF2-40B4-BE49-F238E27FC236}">
                  <a16:creationId xmlns:a16="http://schemas.microsoft.com/office/drawing/2014/main" id="{7D16BBF7-E24A-46DF-BE39-33ACA9118407}"/>
                </a:ext>
              </a:extLst>
            </p:cNvPr>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9">
              <a:extLst>
                <a:ext uri="{FF2B5EF4-FFF2-40B4-BE49-F238E27FC236}">
                  <a16:creationId xmlns:a16="http://schemas.microsoft.com/office/drawing/2014/main" id="{B46E1552-8D99-4E80-8515-02A20C2A9C8F}"/>
                </a:ext>
              </a:extLst>
            </p:cNvPr>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32">
              <a:extLst>
                <a:ext uri="{FF2B5EF4-FFF2-40B4-BE49-F238E27FC236}">
                  <a16:creationId xmlns:a16="http://schemas.microsoft.com/office/drawing/2014/main" id="{A9A1A09A-1DF0-4B10-BC2D-AFC0FE35B908}"/>
                </a:ext>
              </a:extLst>
            </p:cNvPr>
            <p:cNvGrpSpPr/>
            <p:nvPr/>
          </p:nvGrpSpPr>
          <p:grpSpPr>
            <a:xfrm>
              <a:off x="7924800" y="3810000"/>
              <a:ext cx="645353" cy="610017"/>
              <a:chOff x="7924800" y="5867400"/>
              <a:chExt cx="645353" cy="610017"/>
            </a:xfrm>
          </p:grpSpPr>
          <p:grpSp>
            <p:nvGrpSpPr>
              <p:cNvPr id="20" name="Group 13">
                <a:extLst>
                  <a:ext uri="{FF2B5EF4-FFF2-40B4-BE49-F238E27FC236}">
                    <a16:creationId xmlns:a16="http://schemas.microsoft.com/office/drawing/2014/main" id="{BB2F155D-F505-40EE-856D-74CC177B0D3E}"/>
                  </a:ext>
                </a:extLst>
              </p:cNvPr>
              <p:cNvGrpSpPr/>
              <p:nvPr/>
            </p:nvGrpSpPr>
            <p:grpSpPr>
              <a:xfrm>
                <a:off x="7924800" y="5867400"/>
                <a:ext cx="645353" cy="610017"/>
                <a:chOff x="3037563" y="3121795"/>
                <a:chExt cx="1250371" cy="1224010"/>
              </a:xfrm>
            </p:grpSpPr>
            <p:sp>
              <p:nvSpPr>
                <p:cNvPr id="22" name="Oval 21">
                  <a:extLst>
                    <a:ext uri="{FF2B5EF4-FFF2-40B4-BE49-F238E27FC236}">
                      <a16:creationId xmlns:a16="http://schemas.microsoft.com/office/drawing/2014/main" id="{A7B390D1-DB2D-4597-B296-1E577F693D25}"/>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864A77D9-1581-4BBA-8167-DDBC3887FC50}"/>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57CE0BF-74EC-4F08-B3A7-7E0C148B0CF3}"/>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17A10708-1D1B-4275-91CC-CA5730E68F16}"/>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Oval 20">
                <a:extLst>
                  <a:ext uri="{FF2B5EF4-FFF2-40B4-BE49-F238E27FC236}">
                    <a16:creationId xmlns:a16="http://schemas.microsoft.com/office/drawing/2014/main" id="{63FA6761-933B-48C1-A460-24C7F92B6C2A}"/>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33">
              <a:extLst>
                <a:ext uri="{FF2B5EF4-FFF2-40B4-BE49-F238E27FC236}">
                  <a16:creationId xmlns:a16="http://schemas.microsoft.com/office/drawing/2014/main" id="{422EFE9C-D4EC-49F3-B0CA-E3C6650DE94D}"/>
                </a:ext>
              </a:extLst>
            </p:cNvPr>
            <p:cNvGrpSpPr/>
            <p:nvPr/>
          </p:nvGrpSpPr>
          <p:grpSpPr>
            <a:xfrm>
              <a:off x="7543800" y="4038600"/>
              <a:ext cx="403070" cy="381000"/>
              <a:chOff x="7924800" y="5867400"/>
              <a:chExt cx="645353" cy="610017"/>
            </a:xfrm>
          </p:grpSpPr>
          <p:grpSp>
            <p:nvGrpSpPr>
              <p:cNvPr id="14" name="Group 13">
                <a:extLst>
                  <a:ext uri="{FF2B5EF4-FFF2-40B4-BE49-F238E27FC236}">
                    <a16:creationId xmlns:a16="http://schemas.microsoft.com/office/drawing/2014/main" id="{C6B3400F-6529-4EC7-9F60-4C971A2F3111}"/>
                  </a:ext>
                </a:extLst>
              </p:cNvPr>
              <p:cNvGrpSpPr/>
              <p:nvPr/>
            </p:nvGrpSpPr>
            <p:grpSpPr>
              <a:xfrm>
                <a:off x="7924800" y="5867400"/>
                <a:ext cx="645353" cy="610017"/>
                <a:chOff x="3037563" y="3121795"/>
                <a:chExt cx="1250371" cy="1224010"/>
              </a:xfrm>
            </p:grpSpPr>
            <p:sp>
              <p:nvSpPr>
                <p:cNvPr id="16" name="Oval 15">
                  <a:extLst>
                    <a:ext uri="{FF2B5EF4-FFF2-40B4-BE49-F238E27FC236}">
                      <a16:creationId xmlns:a16="http://schemas.microsoft.com/office/drawing/2014/main" id="{0C297573-7DF6-4AE5-8FDE-01A9C6C42260}"/>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DFBE249-E6BC-4851-B6A6-3FCA4EF3295F}"/>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79E4C497-C36F-4F3A-A597-8D8392749817}"/>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8FD10560-8866-420D-89BF-E815249A2063}"/>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Oval 14">
                <a:extLst>
                  <a:ext uri="{FF2B5EF4-FFF2-40B4-BE49-F238E27FC236}">
                    <a16:creationId xmlns:a16="http://schemas.microsoft.com/office/drawing/2014/main" id="{7518D8C0-429B-4691-AFF2-881B99EB9A83}"/>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651794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2600" y="228601"/>
            <a:ext cx="4038600" cy="3139321"/>
          </a:xfrm>
          <a:prstGeom prst="rect">
            <a:avLst/>
          </a:prstGeom>
          <a:noFill/>
        </p:spPr>
        <p:txBody>
          <a:bodyPr wrap="square" rtlCol="0">
            <a:spAutoFit/>
          </a:bodyPr>
          <a:lstStyle/>
          <a:p>
            <a:r>
              <a:rPr lang="en-US" dirty="0"/>
              <a:t>“You can put it down in your little black book…That if you will not be loyal in the small things you will not be loyal in the large things. If you will not respond to the so-called insignificant or menial tasks which need to be performed in the Church and Kingdom, there will be no opportunity for service in the so-called greater challenges.” </a:t>
            </a:r>
          </a:p>
          <a:p>
            <a:r>
              <a:rPr lang="en-US" dirty="0"/>
              <a:t>Boyd K. Packer- </a:t>
            </a:r>
            <a:r>
              <a:rPr lang="en-US" i="1" dirty="0"/>
              <a:t>Follow the Brethren BYU Speeches of the Year </a:t>
            </a:r>
            <a:r>
              <a:rPr lang="en-US" dirty="0"/>
              <a:t>1965 PP. 4-5</a:t>
            </a:r>
          </a:p>
        </p:txBody>
      </p:sp>
      <p:sp>
        <p:nvSpPr>
          <p:cNvPr id="4" name="Rectangle 3"/>
          <p:cNvSpPr/>
          <p:nvPr/>
        </p:nvSpPr>
        <p:spPr>
          <a:xfrm>
            <a:off x="1524000" y="0"/>
            <a:ext cx="4419600" cy="3733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5943600" y="0"/>
            <a:ext cx="4724400" cy="3733800"/>
            <a:chOff x="4419600" y="0"/>
            <a:chExt cx="4724400" cy="3733800"/>
          </a:xfrm>
        </p:grpSpPr>
        <p:sp>
          <p:nvSpPr>
            <p:cNvPr id="3" name="TextBox 2"/>
            <p:cNvSpPr txBox="1"/>
            <p:nvPr/>
          </p:nvSpPr>
          <p:spPr>
            <a:xfrm>
              <a:off x="4572000" y="0"/>
              <a:ext cx="4038600" cy="3693319"/>
            </a:xfrm>
            <a:prstGeom prst="rect">
              <a:avLst/>
            </a:prstGeom>
            <a:noFill/>
          </p:spPr>
          <p:txBody>
            <a:bodyPr wrap="square" rtlCol="0">
              <a:spAutoFit/>
            </a:bodyPr>
            <a:lstStyle/>
            <a:p>
              <a:r>
                <a:rPr lang="en-US" dirty="0"/>
                <a:t>Interesting thought:</a:t>
              </a:r>
            </a:p>
            <a:p>
              <a:r>
                <a:rPr lang="en-US" dirty="0" err="1"/>
                <a:t>Gazelem</a:t>
              </a:r>
              <a:r>
                <a:rPr lang="en-US" dirty="0"/>
                <a:t>—”this may well be a play on words. Is </a:t>
              </a:r>
              <a:r>
                <a:rPr lang="en-US" dirty="0" err="1"/>
                <a:t>Gazelem</a:t>
              </a:r>
              <a:r>
                <a:rPr lang="en-US" dirty="0"/>
                <a:t> the seer stone or the servant It is difficult to tell from the passage and depends very much on the placement of a comma in the sentence. Perhaps it could refer to both.  Though this name or title of </a:t>
              </a:r>
              <a:r>
                <a:rPr lang="en-US" dirty="0" err="1"/>
                <a:t>Gazelem</a:t>
              </a:r>
              <a:r>
                <a:rPr lang="en-US" dirty="0"/>
                <a:t> may be used in regard to any seer who utilizes seer stones, it seems in this instance to be a direct reference to Joseph Smith the Prophet.” by Joseph Fielding McConkie and Robert L. Millet…see (JST John 1:42)</a:t>
              </a:r>
            </a:p>
          </p:txBody>
        </p:sp>
        <p:sp>
          <p:nvSpPr>
            <p:cNvPr id="5" name="Rectangle 4"/>
            <p:cNvSpPr/>
            <p:nvPr/>
          </p:nvSpPr>
          <p:spPr>
            <a:xfrm>
              <a:off x="4419600" y="0"/>
              <a:ext cx="4724400" cy="3733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p:cNvGrpSpPr/>
          <p:nvPr/>
        </p:nvGrpSpPr>
        <p:grpSpPr>
          <a:xfrm>
            <a:off x="1524000" y="3733801"/>
            <a:ext cx="4800600" cy="3124199"/>
            <a:chOff x="4419600" y="0"/>
            <a:chExt cx="4724400" cy="3733800"/>
          </a:xfrm>
        </p:grpSpPr>
        <p:sp>
          <p:nvSpPr>
            <p:cNvPr id="8" name="TextBox 7"/>
            <p:cNvSpPr txBox="1"/>
            <p:nvPr/>
          </p:nvSpPr>
          <p:spPr>
            <a:xfrm>
              <a:off x="4572000" y="0"/>
              <a:ext cx="4497010" cy="3457608"/>
            </a:xfrm>
            <a:prstGeom prst="rect">
              <a:avLst/>
            </a:prstGeom>
            <a:noFill/>
          </p:spPr>
          <p:txBody>
            <a:bodyPr wrap="square" rtlCol="0">
              <a:spAutoFit/>
            </a:bodyPr>
            <a:lstStyle/>
            <a:p>
              <a:r>
                <a:rPr lang="en-US" sz="1400" dirty="0"/>
                <a:t>Liahona…This interesting word is Hebrew with an Egyptian ending. It is the name which Lehi gave to the ball or director he found outside his tent…</a:t>
              </a:r>
              <a:r>
                <a:rPr lang="en-US" sz="1400" b="1" dirty="0"/>
                <a:t>L</a:t>
              </a:r>
              <a:r>
                <a:rPr lang="en-US" sz="1400" dirty="0"/>
                <a:t> is a Hebrew preposition meaning ‘to,’ and sometimes used to express the possessive case. </a:t>
              </a:r>
              <a:r>
                <a:rPr lang="en-US" sz="1400" b="1" dirty="0" err="1"/>
                <a:t>Iah</a:t>
              </a:r>
              <a:r>
                <a:rPr lang="en-US" sz="1400" dirty="0"/>
                <a:t> is a Hebrew abbreviated form of ‘Jehovah,’ common in Hebrew names. </a:t>
              </a:r>
              <a:r>
                <a:rPr lang="en-US" sz="1400" b="1" dirty="0"/>
                <a:t>On</a:t>
              </a:r>
              <a:r>
                <a:rPr lang="en-US" sz="1400" dirty="0"/>
                <a:t> is the Hebrew name of the Egyptian ‘City of the Sun.”…</a:t>
              </a:r>
              <a:r>
                <a:rPr lang="en-US" sz="1400" b="1" i="1" dirty="0"/>
                <a:t>L-</a:t>
              </a:r>
              <a:r>
                <a:rPr lang="en-US" sz="1400" b="1" i="1" dirty="0" err="1"/>
                <a:t>iah</a:t>
              </a:r>
              <a:r>
                <a:rPr lang="en-US" sz="1400" b="1" i="1" dirty="0"/>
                <a:t>-on</a:t>
              </a:r>
              <a:r>
                <a:rPr lang="en-US" sz="1400" dirty="0"/>
                <a:t> means, therefore, literally, ‘To God is Light’; or, ‘of God is Light.’ That is to say God gives light, as does the Sun. The final </a:t>
              </a:r>
              <a:r>
                <a:rPr lang="en-US" sz="1400" b="1" dirty="0"/>
                <a:t>a</a:t>
              </a:r>
              <a:r>
                <a:rPr lang="en-US" sz="1400" dirty="0"/>
                <a:t> reminds us that the Egyptian form of the Hebrew name </a:t>
              </a:r>
              <a:r>
                <a:rPr lang="en-US" sz="1400" b="1" dirty="0"/>
                <a:t>On</a:t>
              </a:r>
              <a:r>
                <a:rPr lang="en-US" sz="1400" dirty="0"/>
                <a:t> is </a:t>
              </a:r>
              <a:r>
                <a:rPr lang="en-US" sz="1400" b="1" dirty="0" err="1"/>
                <a:t>Annu</a:t>
              </a:r>
              <a:r>
                <a:rPr lang="en-US" sz="1400" dirty="0"/>
                <a:t>, and this seems to be the form Lehi used.”</a:t>
              </a:r>
            </a:p>
            <a:p>
              <a:r>
                <a:rPr lang="en-US" sz="1400" dirty="0"/>
                <a:t>G. </a:t>
              </a:r>
              <a:r>
                <a:rPr lang="en-US" sz="1400" dirty="0" err="1"/>
                <a:t>Renynolds</a:t>
              </a:r>
              <a:r>
                <a:rPr lang="en-US" sz="1400" dirty="0"/>
                <a:t> and J. </a:t>
              </a:r>
              <a:r>
                <a:rPr lang="en-US" sz="1400" dirty="0" err="1"/>
                <a:t>Sjodahl</a:t>
              </a:r>
              <a:r>
                <a:rPr lang="en-US" sz="1400" dirty="0"/>
                <a:t>  (Commentary on the Book of Mormon, 4:162, 178)</a:t>
              </a:r>
            </a:p>
          </p:txBody>
        </p:sp>
        <p:sp>
          <p:nvSpPr>
            <p:cNvPr id="9" name="Rectangle 8"/>
            <p:cNvSpPr/>
            <p:nvPr/>
          </p:nvSpPr>
          <p:spPr>
            <a:xfrm>
              <a:off x="4419600" y="0"/>
              <a:ext cx="4724400" cy="3733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p:nvPr/>
        </p:nvGrpSpPr>
        <p:grpSpPr>
          <a:xfrm>
            <a:off x="6324600" y="3733801"/>
            <a:ext cx="4343400" cy="3139321"/>
            <a:chOff x="4419600" y="0"/>
            <a:chExt cx="4724400" cy="3139321"/>
          </a:xfrm>
        </p:grpSpPr>
        <p:sp>
          <p:nvSpPr>
            <p:cNvPr id="11" name="TextBox 10"/>
            <p:cNvSpPr txBox="1"/>
            <p:nvPr/>
          </p:nvSpPr>
          <p:spPr>
            <a:xfrm>
              <a:off x="4572000" y="0"/>
              <a:ext cx="4038600" cy="3139321"/>
            </a:xfrm>
            <a:prstGeom prst="rect">
              <a:avLst/>
            </a:prstGeom>
            <a:noFill/>
          </p:spPr>
          <p:txBody>
            <a:bodyPr wrap="square" rtlCol="0">
              <a:spAutoFit/>
            </a:bodyPr>
            <a:lstStyle/>
            <a:p>
              <a:r>
                <a:rPr lang="en-US" dirty="0"/>
                <a:t>“It is not necessary that our young people should know of the wickedness carried on in anyplace. Such knowledge is not elevating and it is quite likely that more than one young man (or woman) can trace the first step of his downfall to a curiosity which led him (her) into questionable places”</a:t>
              </a:r>
            </a:p>
            <a:p>
              <a:r>
                <a:rPr lang="en-US" dirty="0"/>
                <a:t>Joseph F. Smith (Gospel Doctrine pp. 373-374)</a:t>
              </a:r>
            </a:p>
          </p:txBody>
        </p:sp>
        <p:sp>
          <p:nvSpPr>
            <p:cNvPr id="12" name="Rectangle 11"/>
            <p:cNvSpPr/>
            <p:nvPr/>
          </p:nvSpPr>
          <p:spPr>
            <a:xfrm>
              <a:off x="4419600" y="0"/>
              <a:ext cx="4724400" cy="3124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2067302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4" name="Picture 6" descr="http://bookofmormontranslationchallenge.files.wordpress.com/2013/04/bomtc-day-24-april-30jarom-words-of-mormon-or-pages-139-144-5.jpg"/>
          <p:cNvPicPr>
            <a:picLocks noChangeAspect="1" noChangeArrowheads="1"/>
          </p:cNvPicPr>
          <p:nvPr/>
        </p:nvPicPr>
        <p:blipFill>
          <a:blip r:embed="rId2" cstate="print"/>
          <a:srcRect/>
          <a:stretch>
            <a:fillRect/>
          </a:stretch>
        </p:blipFill>
        <p:spPr bwMode="auto">
          <a:xfrm>
            <a:off x="2286001" y="533400"/>
            <a:ext cx="7172325" cy="5362576"/>
          </a:xfrm>
          <a:prstGeom prst="rect">
            <a:avLst/>
          </a:prstGeom>
          <a:noFill/>
        </p:spPr>
      </p:pic>
    </p:spTree>
    <p:extLst>
      <p:ext uri="{BB962C8B-B14F-4D97-AF65-F5344CB8AC3E}">
        <p14:creationId xmlns:p14="http://schemas.microsoft.com/office/powerpoint/2010/main" val="20325450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F4EA926B-E1E0-47BB-9E1B-D1F1DCECC84E}"/>
              </a:ext>
            </a:extLst>
          </p:cNvPr>
          <p:cNvGrpSpPr/>
          <p:nvPr/>
        </p:nvGrpSpPr>
        <p:grpSpPr>
          <a:xfrm>
            <a:off x="2924175" y="95250"/>
            <a:ext cx="6343650" cy="6667500"/>
            <a:chOff x="2924175" y="95250"/>
            <a:chExt cx="6343650" cy="6667500"/>
          </a:xfrm>
        </p:grpSpPr>
        <p:pic>
          <p:nvPicPr>
            <p:cNvPr id="3" name="Picture 2">
              <a:extLst>
                <a:ext uri="{FF2B5EF4-FFF2-40B4-BE49-F238E27FC236}">
                  <a16:creationId xmlns:a16="http://schemas.microsoft.com/office/drawing/2014/main" id="{27312B58-4FE2-4D2C-91B8-D1938CE1C7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4175" y="95250"/>
              <a:ext cx="6343650" cy="6667500"/>
            </a:xfrm>
            <a:prstGeom prst="rect">
              <a:avLst/>
            </a:prstGeom>
          </p:spPr>
        </p:pic>
        <p:sp>
          <p:nvSpPr>
            <p:cNvPr id="4" name="Rectangle 3">
              <a:extLst>
                <a:ext uri="{FF2B5EF4-FFF2-40B4-BE49-F238E27FC236}">
                  <a16:creationId xmlns:a16="http://schemas.microsoft.com/office/drawing/2014/main" id="{C1D35F18-46A4-4A3B-8890-5BEE04AFB51A}"/>
                </a:ext>
              </a:extLst>
            </p:cNvPr>
            <p:cNvSpPr/>
            <p:nvPr/>
          </p:nvSpPr>
          <p:spPr>
            <a:xfrm>
              <a:off x="2982191" y="1267691"/>
              <a:ext cx="6276109" cy="716973"/>
            </a:xfrm>
            <a:prstGeom prst="rect">
              <a:avLst/>
            </a:prstGeom>
            <a:solidFill>
              <a:schemeClr val="accent1">
                <a:alpha val="3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010907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208BF46-9B08-47C8-B873-C98212793EB4}"/>
              </a:ext>
            </a:extLst>
          </p:cNvPr>
          <p:cNvPicPr>
            <a:picLocks noChangeAspect="1"/>
          </p:cNvPicPr>
          <p:nvPr/>
        </p:nvPicPr>
        <p:blipFill rotWithShape="1">
          <a:blip r:embed="rId2"/>
          <a:srcRect l="31108" t="17727" r="32585" b="13334"/>
          <a:stretch/>
        </p:blipFill>
        <p:spPr>
          <a:xfrm>
            <a:off x="0" y="166253"/>
            <a:ext cx="6151418" cy="6570177"/>
          </a:xfrm>
          <a:prstGeom prst="rect">
            <a:avLst/>
          </a:prstGeom>
        </p:spPr>
      </p:pic>
      <p:pic>
        <p:nvPicPr>
          <p:cNvPr id="3" name="Picture 2">
            <a:extLst>
              <a:ext uri="{FF2B5EF4-FFF2-40B4-BE49-F238E27FC236}">
                <a16:creationId xmlns:a16="http://schemas.microsoft.com/office/drawing/2014/main" id="{32B104D3-0BF0-47F0-AEE7-9DF6C674508F}"/>
              </a:ext>
            </a:extLst>
          </p:cNvPr>
          <p:cNvPicPr>
            <a:picLocks noChangeAspect="1"/>
          </p:cNvPicPr>
          <p:nvPr/>
        </p:nvPicPr>
        <p:blipFill rotWithShape="1">
          <a:blip r:embed="rId3"/>
          <a:srcRect l="31193" t="16365" r="31051" b="10303"/>
          <a:stretch/>
        </p:blipFill>
        <p:spPr>
          <a:xfrm>
            <a:off x="6172200" y="83127"/>
            <a:ext cx="5772988" cy="6307282"/>
          </a:xfrm>
          <a:prstGeom prst="rect">
            <a:avLst/>
          </a:prstGeom>
        </p:spPr>
      </p:pic>
    </p:spTree>
    <p:extLst>
      <p:ext uri="{BB962C8B-B14F-4D97-AF65-F5344CB8AC3E}">
        <p14:creationId xmlns:p14="http://schemas.microsoft.com/office/powerpoint/2010/main" val="35668989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6A57F3E-777F-46AF-BD95-3CE5C6B7F865}"/>
              </a:ext>
            </a:extLst>
          </p:cNvPr>
          <p:cNvPicPr>
            <a:picLocks noChangeAspect="1"/>
          </p:cNvPicPr>
          <p:nvPr/>
        </p:nvPicPr>
        <p:blipFill rotWithShape="1">
          <a:blip r:embed="rId2"/>
          <a:srcRect l="31875" t="16515" r="32756" b="15455"/>
          <a:stretch/>
        </p:blipFill>
        <p:spPr>
          <a:xfrm>
            <a:off x="311727" y="426026"/>
            <a:ext cx="5474319" cy="5922819"/>
          </a:xfrm>
          <a:prstGeom prst="rect">
            <a:avLst/>
          </a:prstGeom>
        </p:spPr>
      </p:pic>
    </p:spTree>
    <p:extLst>
      <p:ext uri="{BB962C8B-B14F-4D97-AF65-F5344CB8AC3E}">
        <p14:creationId xmlns:p14="http://schemas.microsoft.com/office/powerpoint/2010/main" val="35108703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a:extLst>
              <a:ext uri="{FF2B5EF4-FFF2-40B4-BE49-F238E27FC236}">
                <a16:creationId xmlns:a16="http://schemas.microsoft.com/office/drawing/2014/main" id="{32E321A8-6A76-486E-93FC-B43123E91E48}"/>
              </a:ext>
            </a:extLst>
          </p:cNvPr>
          <p:cNvSpPr>
            <a:spLocks noChangeArrowheads="1"/>
          </p:cNvSpPr>
          <p:nvPr/>
        </p:nvSpPr>
        <p:spPr bwMode="auto">
          <a:xfrm>
            <a:off x="145473" y="248499"/>
            <a:ext cx="11907982" cy="6694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kumimoji="0" lang="en-US" altLang="en-US" sz="1100" b="1" i="0" u="none" strike="noStrike" cap="none" normalizeH="0" baseline="0" dirty="0" err="1">
                <a:ln>
                  <a:noFill/>
                </a:ln>
                <a:solidFill>
                  <a:srgbClr val="000000"/>
                </a:solidFill>
                <a:effectLst/>
                <a:latin typeface="+mn-lt"/>
                <a:cs typeface="Times New Roman" panose="02020603050405020304" pitchFamily="18" charset="0"/>
              </a:rPr>
              <a:t>Gazelam</a:t>
            </a:r>
            <a:r>
              <a:rPr kumimoji="0" lang="en-US" altLang="en-US" sz="1100" b="0" i="0" u="none" strike="noStrike" cap="none" normalizeH="0" baseline="0" dirty="0">
                <a:ln>
                  <a:noFill/>
                </a:ln>
                <a:solidFill>
                  <a:srgbClr val="000000"/>
                </a:solidFill>
                <a:effectLst/>
                <a:latin typeface="+mn-lt"/>
                <a:cs typeface="Times New Roman" panose="02020603050405020304" pitchFamily="18" charset="0"/>
              </a:rPr>
              <a:t> is a name mentioned in the scriptures and appears only once in a reference found in Alma 37:23 of the Book of Mormon.  Some writings and scholars have rendered the spelling "</a:t>
            </a:r>
            <a:r>
              <a:rPr kumimoji="0" lang="en-US" altLang="en-US" sz="1100" b="0" i="0" u="none" strike="noStrike" cap="none" normalizeH="0" baseline="0" dirty="0" err="1">
                <a:ln>
                  <a:noFill/>
                </a:ln>
                <a:solidFill>
                  <a:srgbClr val="000000"/>
                </a:solidFill>
                <a:effectLst/>
                <a:latin typeface="+mn-lt"/>
                <a:cs typeface="Times New Roman" panose="02020603050405020304" pitchFamily="18" charset="0"/>
              </a:rPr>
              <a:t>Gazalem</a:t>
            </a:r>
            <a:r>
              <a:rPr kumimoji="0" lang="en-US" altLang="en-US" sz="1100" b="0" i="0" u="none" strike="noStrike" cap="none" normalizeH="0" baseline="0" dirty="0">
                <a:ln>
                  <a:noFill/>
                </a:ln>
                <a:solidFill>
                  <a:srgbClr val="000000"/>
                </a:solidFill>
                <a:effectLst/>
                <a:latin typeface="+mn-lt"/>
                <a:cs typeface="Times New Roman" panose="02020603050405020304" pitchFamily="18" charset="0"/>
              </a:rPr>
              <a:t>" and “</a:t>
            </a:r>
            <a:r>
              <a:rPr kumimoji="0" lang="en-US" altLang="en-US" sz="1100" b="0" i="0" u="none" strike="noStrike" cap="none" normalizeH="0" baseline="0" dirty="0" err="1">
                <a:ln>
                  <a:noFill/>
                </a:ln>
                <a:solidFill>
                  <a:srgbClr val="000000"/>
                </a:solidFill>
                <a:effectLst/>
                <a:latin typeface="+mn-lt"/>
                <a:cs typeface="Times New Roman" panose="02020603050405020304" pitchFamily="18" charset="0"/>
              </a:rPr>
              <a:t>Gazelam</a:t>
            </a:r>
            <a:r>
              <a:rPr kumimoji="0" lang="en-US" altLang="en-US" sz="1100" b="0" i="0" u="none" strike="noStrike" cap="none" normalizeH="0" baseline="0" dirty="0">
                <a:ln>
                  <a:noFill/>
                </a:ln>
                <a:solidFill>
                  <a:srgbClr val="000000"/>
                </a:solidFill>
                <a:effectLst/>
                <a:latin typeface="+mn-lt"/>
                <a:cs typeface="Times New Roman" panose="02020603050405020304" pitchFamily="18" charset="0"/>
              </a:rPr>
              <a:t>”.  As with most </a:t>
            </a:r>
            <a:r>
              <a:rPr kumimoji="0" lang="en-US" altLang="en-US" sz="1100" b="0" i="0" u="none" strike="noStrike" cap="none" normalizeH="0" baseline="0" dirty="0" err="1">
                <a:ln>
                  <a:noFill/>
                </a:ln>
                <a:solidFill>
                  <a:srgbClr val="000000"/>
                </a:solidFill>
                <a:effectLst/>
                <a:latin typeface="+mn-lt"/>
                <a:cs typeface="Times New Roman" panose="02020603050405020304" pitchFamily="18" charset="0"/>
              </a:rPr>
              <a:t>semetic</a:t>
            </a:r>
            <a:r>
              <a:rPr kumimoji="0" lang="en-US" altLang="en-US" sz="1100" b="0" i="0" u="none" strike="noStrike" cap="none" normalizeH="0" baseline="0" dirty="0">
                <a:ln>
                  <a:noFill/>
                </a:ln>
                <a:solidFill>
                  <a:srgbClr val="000000"/>
                </a:solidFill>
                <a:effectLst/>
                <a:latin typeface="+mn-lt"/>
                <a:cs typeface="Times New Roman" panose="02020603050405020304" pitchFamily="18" charset="0"/>
              </a:rPr>
              <a:t> words vowels are often not written and thus when translated into English can take on different spellings and pronunciations. The Scripture reads, "And the Lord said: I will prepare unto my servant </a:t>
            </a:r>
            <a:r>
              <a:rPr kumimoji="0" lang="en-US" altLang="en-US" sz="1100" b="0" i="0" u="none" strike="noStrike" cap="none" normalizeH="0" baseline="0" dirty="0" err="1">
                <a:ln>
                  <a:noFill/>
                </a:ln>
                <a:solidFill>
                  <a:srgbClr val="000000"/>
                </a:solidFill>
                <a:effectLst/>
                <a:latin typeface="+mn-lt"/>
                <a:cs typeface="Times New Roman" panose="02020603050405020304" pitchFamily="18" charset="0"/>
              </a:rPr>
              <a:t>Gazelem</a:t>
            </a:r>
            <a:r>
              <a:rPr kumimoji="0" lang="en-US" altLang="en-US" sz="1100" b="0" i="0" u="none" strike="noStrike" cap="none" normalizeH="0" baseline="0" dirty="0">
                <a:ln>
                  <a:noFill/>
                </a:ln>
                <a:solidFill>
                  <a:srgbClr val="000000"/>
                </a:solidFill>
                <a:effectLst/>
                <a:latin typeface="+mn-lt"/>
                <a:cs typeface="Times New Roman" panose="02020603050405020304" pitchFamily="18" charset="0"/>
              </a:rPr>
              <a:t>, a stone, which shall shine forth in darkness unto light, that I may discover unto my people who serve me, that I may discover unto them the works of their brethren, yea, their secret works, their works of darkness, and their wickedness and abominations." Alma 37:23.  </a:t>
            </a:r>
            <a:br>
              <a:rPr kumimoji="0" lang="en-US" altLang="en-US" sz="1100" b="0" i="0" u="none" strike="noStrike" cap="none" normalizeH="0" baseline="0" dirty="0">
                <a:ln>
                  <a:noFill/>
                </a:ln>
                <a:solidFill>
                  <a:schemeClr val="tx1"/>
                </a:solidFill>
                <a:effectLst/>
                <a:latin typeface="+mn-lt"/>
              </a:rPr>
            </a:br>
            <a:br>
              <a:rPr kumimoji="0" lang="en-US" altLang="en-US" sz="1100" b="0" i="0" u="none" strike="noStrike" cap="none" normalizeH="0" baseline="0" dirty="0">
                <a:ln>
                  <a:noFill/>
                </a:ln>
                <a:solidFill>
                  <a:schemeClr val="tx1"/>
                </a:solidFill>
                <a:effectLst/>
                <a:latin typeface="+mn-lt"/>
              </a:rPr>
            </a:br>
            <a:r>
              <a:rPr kumimoji="0" lang="en-US" altLang="en-US" sz="1100" b="0" i="0" u="none" strike="noStrike" cap="none" normalizeH="0" baseline="0" dirty="0">
                <a:ln>
                  <a:noFill/>
                </a:ln>
                <a:solidFill>
                  <a:srgbClr val="000000"/>
                </a:solidFill>
                <a:effectLst/>
                <a:latin typeface="+mn-lt"/>
                <a:cs typeface="Times New Roman" panose="02020603050405020304" pitchFamily="18" charset="0"/>
              </a:rPr>
              <a:t>Here in Alma the name "</a:t>
            </a:r>
            <a:r>
              <a:rPr kumimoji="0" lang="en-US" altLang="en-US" sz="1100" b="0" i="0" u="none" strike="noStrike" cap="none" normalizeH="0" baseline="0" dirty="0" err="1">
                <a:ln>
                  <a:noFill/>
                </a:ln>
                <a:solidFill>
                  <a:srgbClr val="000000"/>
                </a:solidFill>
                <a:effectLst/>
                <a:latin typeface="+mn-lt"/>
                <a:cs typeface="Times New Roman" panose="02020603050405020304" pitchFamily="18" charset="0"/>
              </a:rPr>
              <a:t>Gazalem</a:t>
            </a:r>
            <a:r>
              <a:rPr kumimoji="0" lang="en-US" altLang="en-US" sz="1100" b="0" i="0" u="none" strike="noStrike" cap="none" normalizeH="0" baseline="0" dirty="0">
                <a:ln>
                  <a:noFill/>
                </a:ln>
                <a:solidFill>
                  <a:srgbClr val="000000"/>
                </a:solidFill>
                <a:effectLst/>
                <a:latin typeface="+mn-lt"/>
                <a:cs typeface="Times New Roman" panose="02020603050405020304" pitchFamily="18" charset="0"/>
              </a:rPr>
              <a:t>" refers to a "servant" or a prophet who would have the use a "stone" whose function is bring to light the covert events and happenings of the people of Ether, a group who inhabited the Americas at the time of the tower of Babel. (see Alma 37:21, Ether 1:1-43) </a:t>
            </a:r>
            <a:br>
              <a:rPr kumimoji="0" lang="en-US" altLang="en-US" sz="1100" b="0" i="0" u="none" strike="noStrike" cap="none" normalizeH="0" baseline="0" dirty="0">
                <a:ln>
                  <a:noFill/>
                </a:ln>
                <a:solidFill>
                  <a:schemeClr val="tx1"/>
                </a:solidFill>
                <a:effectLst/>
                <a:latin typeface="+mn-lt"/>
              </a:rPr>
            </a:br>
            <a:br>
              <a:rPr kumimoji="0" lang="en-US" altLang="en-US" sz="1100" b="0" i="0" u="none" strike="noStrike" cap="none" normalizeH="0" baseline="0" dirty="0">
                <a:ln>
                  <a:noFill/>
                </a:ln>
                <a:solidFill>
                  <a:schemeClr val="tx1"/>
                </a:solidFill>
                <a:effectLst/>
                <a:latin typeface="+mn-lt"/>
              </a:rPr>
            </a:br>
            <a:r>
              <a:rPr kumimoji="0" lang="en-US" altLang="en-US" sz="1100" b="0" i="0" u="none" strike="noStrike" cap="none" normalizeH="0" baseline="0" dirty="0">
                <a:ln>
                  <a:noFill/>
                </a:ln>
                <a:solidFill>
                  <a:srgbClr val="000000"/>
                </a:solidFill>
                <a:effectLst/>
                <a:latin typeface="+mn-lt"/>
                <a:cs typeface="Times New Roman" panose="02020603050405020304" pitchFamily="18" charset="0"/>
              </a:rPr>
              <a:t>The person </a:t>
            </a:r>
            <a:r>
              <a:rPr kumimoji="0" lang="en-US" altLang="en-US" sz="1100" b="0" i="0" u="none" strike="noStrike" cap="none" normalizeH="0" baseline="0" dirty="0" err="1">
                <a:ln>
                  <a:noFill/>
                </a:ln>
                <a:solidFill>
                  <a:srgbClr val="000000"/>
                </a:solidFill>
                <a:effectLst/>
                <a:latin typeface="+mn-lt"/>
                <a:cs typeface="Times New Roman" panose="02020603050405020304" pitchFamily="18" charset="0"/>
              </a:rPr>
              <a:t>Gazelem</a:t>
            </a:r>
            <a:r>
              <a:rPr kumimoji="0" lang="en-US" altLang="en-US" sz="1100" b="0" i="0" u="none" strike="noStrike" cap="none" normalizeH="0" baseline="0" dirty="0">
                <a:ln>
                  <a:noFill/>
                </a:ln>
                <a:solidFill>
                  <a:srgbClr val="000000"/>
                </a:solidFill>
                <a:effectLst/>
                <a:latin typeface="+mn-lt"/>
                <a:cs typeface="Times New Roman" panose="02020603050405020304" pitchFamily="18" charset="0"/>
              </a:rPr>
              <a:t> referred to here is the Prophet, Joseph Smith.  From March of 1832 to sometime after April of 1834 certain revelations given through the Joseph Smith used pseudonyms or code names to refer to individuals as a way of protecting their identity.  During that time of </a:t>
            </a:r>
            <a:r>
              <a:rPr kumimoji="0" lang="en-US" altLang="en-US" sz="1100" b="0" i="0" u="none" strike="noStrike" cap="none" normalizeH="0" baseline="0" dirty="0" err="1">
                <a:ln>
                  <a:noFill/>
                </a:ln>
                <a:solidFill>
                  <a:srgbClr val="000000"/>
                </a:solidFill>
                <a:effectLst/>
                <a:latin typeface="+mn-lt"/>
                <a:cs typeface="Times New Roman" panose="02020603050405020304" pitchFamily="18" charset="0"/>
              </a:rPr>
              <a:t>perseuction</a:t>
            </a:r>
            <a:r>
              <a:rPr kumimoji="0" lang="en-US" altLang="en-US" sz="1100" b="0" i="0" u="none" strike="noStrike" cap="none" normalizeH="0" baseline="0" dirty="0">
                <a:ln>
                  <a:noFill/>
                </a:ln>
                <a:solidFill>
                  <a:srgbClr val="000000"/>
                </a:solidFill>
                <a:effectLst/>
                <a:latin typeface="+mn-lt"/>
                <a:cs typeface="Times New Roman" panose="02020603050405020304" pitchFamily="18" charset="0"/>
              </a:rPr>
              <a:t> Joseph was identified in sections 78, 82, and 104 of the D&amp;C as "</a:t>
            </a:r>
            <a:r>
              <a:rPr kumimoji="0" lang="en-US" altLang="en-US" sz="1100" b="0" i="0" u="none" strike="noStrike" cap="none" normalizeH="0" baseline="0" dirty="0" err="1">
                <a:ln>
                  <a:noFill/>
                </a:ln>
                <a:solidFill>
                  <a:srgbClr val="000000"/>
                </a:solidFill>
                <a:effectLst/>
                <a:latin typeface="+mn-lt"/>
                <a:cs typeface="Times New Roman" panose="02020603050405020304" pitchFamily="18" charset="0"/>
              </a:rPr>
              <a:t>Gazelem</a:t>
            </a:r>
            <a:r>
              <a:rPr kumimoji="0" lang="en-US" altLang="en-US" sz="1100" b="0" i="0" u="none" strike="noStrike" cap="none" normalizeH="0" baseline="0" dirty="0">
                <a:ln>
                  <a:noFill/>
                </a:ln>
                <a:solidFill>
                  <a:srgbClr val="000000"/>
                </a:solidFill>
                <a:effectLst/>
                <a:latin typeface="+mn-lt"/>
                <a:cs typeface="Times New Roman" panose="02020603050405020304" pitchFamily="18" charset="0"/>
              </a:rPr>
              <a:t>" rather than by his given name.   Elder Bruce R. McConkie said,  "Strange and unusual names were placed by the Prophet in some of the early revelations so that the individuals whom the Lord was then addressing would not be known to the world. The purpose for keeping these identities secret from their enemies having long since passed, the true names are now found in the Doctrine and Covenants.  Two of the names, which identified the Prophet himself, were </a:t>
            </a:r>
            <a:r>
              <a:rPr kumimoji="0" lang="en-US" altLang="en-US" sz="1100" b="0" i="0" u="none" strike="noStrike" cap="none" normalizeH="0" baseline="0" dirty="0" err="1">
                <a:ln>
                  <a:noFill/>
                </a:ln>
                <a:solidFill>
                  <a:srgbClr val="000000"/>
                </a:solidFill>
                <a:effectLst/>
                <a:latin typeface="+mn-lt"/>
                <a:cs typeface="Times New Roman" panose="02020603050405020304" pitchFamily="18" charset="0"/>
              </a:rPr>
              <a:t>Gazelam</a:t>
            </a:r>
            <a:r>
              <a:rPr kumimoji="0" lang="en-US" altLang="en-US" sz="1100" b="0" i="0" u="none" strike="noStrike" cap="none" normalizeH="0" baseline="0" dirty="0">
                <a:ln>
                  <a:noFill/>
                </a:ln>
                <a:solidFill>
                  <a:srgbClr val="000000"/>
                </a:solidFill>
                <a:effectLst/>
                <a:latin typeface="+mn-lt"/>
                <a:cs typeface="Times New Roman" panose="02020603050405020304" pitchFamily="18" charset="0"/>
              </a:rPr>
              <a:t> and Enoch. (D. &amp; C. 78:9; 82:11; 104:26, 43, 45, 46.) Presumptively these and other names used at the same time have particular meanings, which are not now known to us. With reference to the name </a:t>
            </a:r>
            <a:r>
              <a:rPr kumimoji="0" lang="en-US" altLang="en-US" sz="1100" b="0" i="0" u="none" strike="noStrike" cap="none" normalizeH="0" baseline="0" dirty="0" err="1">
                <a:ln>
                  <a:noFill/>
                </a:ln>
                <a:solidFill>
                  <a:srgbClr val="000000"/>
                </a:solidFill>
                <a:effectLst/>
                <a:latin typeface="+mn-lt"/>
                <a:cs typeface="Times New Roman" panose="02020603050405020304" pitchFamily="18" charset="0"/>
              </a:rPr>
              <a:t>Gazelam</a:t>
            </a:r>
            <a:r>
              <a:rPr kumimoji="0" lang="en-US" altLang="en-US" sz="1100" b="0" i="0" u="none" strike="noStrike" cap="none" normalizeH="0" baseline="0" dirty="0">
                <a:ln>
                  <a:noFill/>
                </a:ln>
                <a:solidFill>
                  <a:srgbClr val="000000"/>
                </a:solidFill>
                <a:effectLst/>
                <a:latin typeface="+mn-lt"/>
                <a:cs typeface="Times New Roman" panose="02020603050405020304" pitchFamily="18" charset="0"/>
              </a:rPr>
              <a:t>, it is interesting to note that Alma in directing Helaman to preserve both the Urim and Thummim and the plates containing the Book of Ether, says that such record will be brought to light by the Lord's servant </a:t>
            </a:r>
            <a:r>
              <a:rPr kumimoji="0" lang="en-US" altLang="en-US" sz="1100" b="0" i="0" u="none" strike="noStrike" cap="none" normalizeH="0" baseline="0" dirty="0" err="1">
                <a:ln>
                  <a:noFill/>
                </a:ln>
                <a:solidFill>
                  <a:srgbClr val="000000"/>
                </a:solidFill>
                <a:effectLst/>
                <a:latin typeface="+mn-lt"/>
                <a:cs typeface="Times New Roman" panose="02020603050405020304" pitchFamily="18" charset="0"/>
              </a:rPr>
              <a:t>Gazelem</a:t>
            </a:r>
            <a:r>
              <a:rPr kumimoji="0" lang="en-US" altLang="en-US" sz="1100" b="0" i="0" u="none" strike="noStrike" cap="none" normalizeH="0" baseline="0" dirty="0">
                <a:ln>
                  <a:noFill/>
                </a:ln>
                <a:solidFill>
                  <a:srgbClr val="000000"/>
                </a:solidFill>
                <a:effectLst/>
                <a:latin typeface="+mn-lt"/>
                <a:cs typeface="Times New Roman" panose="02020603050405020304" pitchFamily="18" charset="0"/>
              </a:rPr>
              <a:t>, who will use "a stone" in his translation work. (Alma 37:21-23.) It may be that </a:t>
            </a:r>
            <a:r>
              <a:rPr kumimoji="0" lang="en-US" altLang="en-US" sz="1100" b="0" i="0" u="none" strike="noStrike" cap="none" normalizeH="0" baseline="0" dirty="0" err="1">
                <a:ln>
                  <a:noFill/>
                </a:ln>
                <a:solidFill>
                  <a:srgbClr val="000000"/>
                </a:solidFill>
                <a:effectLst/>
                <a:latin typeface="+mn-lt"/>
                <a:cs typeface="Times New Roman" panose="02020603050405020304" pitchFamily="18" charset="0"/>
              </a:rPr>
              <a:t>Gazelem</a:t>
            </a:r>
            <a:r>
              <a:rPr kumimoji="0" lang="en-US" altLang="en-US" sz="1100" b="0" i="0" u="none" strike="noStrike" cap="none" normalizeH="0" baseline="0" dirty="0">
                <a:ln>
                  <a:noFill/>
                </a:ln>
                <a:solidFill>
                  <a:srgbClr val="000000"/>
                </a:solidFill>
                <a:effectLst/>
                <a:latin typeface="+mn-lt"/>
                <a:cs typeface="Times New Roman" panose="02020603050405020304" pitchFamily="18" charset="0"/>
              </a:rPr>
              <a:t> is a variant spelling of </a:t>
            </a:r>
            <a:r>
              <a:rPr kumimoji="0" lang="en-US" altLang="en-US" sz="1100" b="0" i="0" u="none" strike="noStrike" cap="none" normalizeH="0" baseline="0" dirty="0" err="1">
                <a:ln>
                  <a:noFill/>
                </a:ln>
                <a:solidFill>
                  <a:srgbClr val="000000"/>
                </a:solidFill>
                <a:effectLst/>
                <a:latin typeface="+mn-lt"/>
                <a:cs typeface="Times New Roman" panose="02020603050405020304" pitchFamily="18" charset="0"/>
              </a:rPr>
              <a:t>Gazelam</a:t>
            </a:r>
            <a:r>
              <a:rPr kumimoji="0" lang="en-US" altLang="en-US" sz="1100" b="0" i="0" u="none" strike="noStrike" cap="none" normalizeH="0" baseline="0" dirty="0">
                <a:ln>
                  <a:noFill/>
                </a:ln>
                <a:solidFill>
                  <a:srgbClr val="000000"/>
                </a:solidFill>
                <a:effectLst/>
                <a:latin typeface="+mn-lt"/>
                <a:cs typeface="Times New Roman" panose="02020603050405020304" pitchFamily="18" charset="0"/>
              </a:rPr>
              <a:t> and that Alma's reference is to the Prophet Joseph Smith who did in fact bring forth part at least of the Ether record. Or it could be that the name </a:t>
            </a:r>
            <a:r>
              <a:rPr kumimoji="0" lang="en-US" altLang="en-US" sz="1100" b="0" i="0" u="none" strike="noStrike" cap="none" normalizeH="0" baseline="0" dirty="0" err="1">
                <a:ln>
                  <a:noFill/>
                </a:ln>
                <a:solidFill>
                  <a:srgbClr val="000000"/>
                </a:solidFill>
                <a:effectLst/>
                <a:latin typeface="+mn-lt"/>
                <a:cs typeface="Times New Roman" panose="02020603050405020304" pitchFamily="18" charset="0"/>
              </a:rPr>
              <a:t>Gazelem</a:t>
            </a:r>
            <a:r>
              <a:rPr kumimoji="0" lang="en-US" altLang="en-US" sz="1100" b="0" i="0" u="none" strike="noStrike" cap="none" normalizeH="0" baseline="0" dirty="0">
                <a:ln>
                  <a:noFill/>
                </a:ln>
                <a:solidFill>
                  <a:srgbClr val="000000"/>
                </a:solidFill>
                <a:effectLst/>
                <a:latin typeface="+mn-lt"/>
                <a:cs typeface="Times New Roman" panose="02020603050405020304" pitchFamily="18" charset="0"/>
              </a:rPr>
              <a:t> (</a:t>
            </a:r>
            <a:r>
              <a:rPr kumimoji="0" lang="en-US" altLang="en-US" sz="1100" b="0" i="0" u="none" strike="noStrike" cap="none" normalizeH="0" baseline="0" dirty="0" err="1">
                <a:ln>
                  <a:noFill/>
                </a:ln>
                <a:solidFill>
                  <a:srgbClr val="000000"/>
                </a:solidFill>
                <a:effectLst/>
                <a:latin typeface="+mn-lt"/>
                <a:cs typeface="Times New Roman" panose="02020603050405020304" pitchFamily="18" charset="0"/>
              </a:rPr>
              <a:t>Gazelam</a:t>
            </a:r>
            <a:r>
              <a:rPr kumimoji="0" lang="en-US" altLang="en-US" sz="1100" b="0" i="0" u="none" strike="noStrike" cap="none" normalizeH="0" baseline="0" dirty="0">
                <a:ln>
                  <a:noFill/>
                </a:ln>
                <a:solidFill>
                  <a:srgbClr val="000000"/>
                </a:solidFill>
                <a:effectLst/>
                <a:latin typeface="+mn-lt"/>
                <a:cs typeface="Times New Roman" panose="02020603050405020304" pitchFamily="18" charset="0"/>
              </a:rPr>
              <a:t>) is a title having to do with power to translate ancient records and that Alma's reference was to some Nephite prophet who brought the Book of Ether to light in the golden era of Nephite history."  Bruce R. McConkie Mormon Doctrine, p.307</a:t>
            </a:r>
            <a:br>
              <a:rPr kumimoji="0" lang="en-US" altLang="en-US" sz="1100" b="0" i="0" u="none" strike="noStrike" cap="none" normalizeH="0" baseline="0" dirty="0">
                <a:ln>
                  <a:noFill/>
                </a:ln>
                <a:solidFill>
                  <a:schemeClr val="tx1"/>
                </a:solidFill>
                <a:effectLst/>
                <a:latin typeface="+mn-lt"/>
              </a:rPr>
            </a:br>
            <a:br>
              <a:rPr kumimoji="0" lang="en-US" altLang="en-US" sz="1100" b="0" i="0" u="none" strike="noStrike" cap="none" normalizeH="0" baseline="0" dirty="0">
                <a:ln>
                  <a:noFill/>
                </a:ln>
                <a:solidFill>
                  <a:schemeClr val="tx1"/>
                </a:solidFill>
                <a:effectLst/>
                <a:latin typeface="+mn-lt"/>
              </a:rPr>
            </a:br>
            <a:r>
              <a:rPr kumimoji="0" lang="en-US" altLang="en-US" sz="1100" b="0" i="0" u="none" strike="noStrike" cap="none" normalizeH="0" baseline="0" dirty="0">
                <a:ln>
                  <a:noFill/>
                </a:ln>
                <a:solidFill>
                  <a:srgbClr val="000000"/>
                </a:solidFill>
                <a:effectLst/>
                <a:latin typeface="+mn-lt"/>
                <a:cs typeface="Times New Roman" panose="02020603050405020304" pitchFamily="18" charset="0"/>
              </a:rPr>
              <a:t>Hugh Nibley teaches that the name, while having a connection to the term 'stone' is the name of a person not the name of the stone as some have surmised.  He says quoting the verse, "That's a person he [Alma] is talking about; </a:t>
            </a:r>
            <a:r>
              <a:rPr kumimoji="0" lang="en-US" altLang="en-US" sz="1100" b="0" i="0" u="none" strike="noStrike" cap="none" normalizeH="0" baseline="0" dirty="0" err="1">
                <a:ln>
                  <a:noFill/>
                </a:ln>
                <a:solidFill>
                  <a:srgbClr val="000000"/>
                </a:solidFill>
                <a:effectLst/>
                <a:latin typeface="+mn-lt"/>
                <a:cs typeface="Times New Roman" panose="02020603050405020304" pitchFamily="18" charset="0"/>
              </a:rPr>
              <a:t>Gazelem</a:t>
            </a:r>
            <a:r>
              <a:rPr kumimoji="0" lang="en-US" altLang="en-US" sz="1100" b="0" i="0" u="none" strike="noStrike" cap="none" normalizeH="0" baseline="0" dirty="0">
                <a:ln>
                  <a:noFill/>
                </a:ln>
                <a:solidFill>
                  <a:srgbClr val="000000"/>
                </a:solidFill>
                <a:effectLst/>
                <a:latin typeface="+mn-lt"/>
                <a:cs typeface="Times New Roman" panose="02020603050405020304" pitchFamily="18" charset="0"/>
              </a:rPr>
              <a:t> is not the stone. His servant </a:t>
            </a:r>
            <a:r>
              <a:rPr kumimoji="0" lang="en-US" altLang="en-US" sz="1100" b="0" i="0" u="none" strike="noStrike" cap="none" normalizeH="0" baseline="0" dirty="0" err="1">
                <a:ln>
                  <a:noFill/>
                </a:ln>
                <a:solidFill>
                  <a:srgbClr val="000000"/>
                </a:solidFill>
                <a:effectLst/>
                <a:latin typeface="+mn-lt"/>
                <a:cs typeface="Times New Roman" panose="02020603050405020304" pitchFamily="18" charset="0"/>
              </a:rPr>
              <a:t>Gazelem</a:t>
            </a:r>
            <a:r>
              <a:rPr kumimoji="0" lang="en-US" altLang="en-US" sz="1100" b="0" i="0" u="none" strike="noStrike" cap="none" normalizeH="0" baseline="0" dirty="0">
                <a:ln>
                  <a:noFill/>
                </a:ln>
                <a:solidFill>
                  <a:srgbClr val="000000"/>
                </a:solidFill>
                <a:effectLst/>
                <a:latin typeface="+mn-lt"/>
                <a:cs typeface="Times New Roman" panose="02020603050405020304" pitchFamily="18" charset="0"/>
              </a:rPr>
              <a:t> has the stone; he is preparing it for him. Incidentally, that word </a:t>
            </a:r>
            <a:r>
              <a:rPr kumimoji="0" lang="en-US" altLang="en-US" sz="1100" b="0" i="0" u="none" strike="noStrike" cap="none" normalizeH="0" baseline="0" dirty="0" err="1">
                <a:ln>
                  <a:noFill/>
                </a:ln>
                <a:solidFill>
                  <a:srgbClr val="000000"/>
                </a:solidFill>
                <a:effectLst/>
                <a:latin typeface="+mn-lt"/>
                <a:cs typeface="Times New Roman" panose="02020603050405020304" pitchFamily="18" charset="0"/>
              </a:rPr>
              <a:t>Gazelem</a:t>
            </a:r>
            <a:r>
              <a:rPr kumimoji="0" lang="en-US" altLang="en-US" sz="1100" b="0" i="0" u="none" strike="noStrike" cap="none" normalizeH="0" baseline="0" dirty="0">
                <a:ln>
                  <a:noFill/>
                </a:ln>
                <a:solidFill>
                  <a:srgbClr val="000000"/>
                </a:solidFill>
                <a:effectLst/>
                <a:latin typeface="+mn-lt"/>
                <a:cs typeface="Times New Roman" panose="02020603050405020304" pitchFamily="18" charset="0"/>
              </a:rPr>
              <a:t> is a very interesting one. It's an Aramaic word, and it has definitely to do with the shining stone. "…yea, their secret works, their works of darkness, and their wickedness and abominations." Now that's what the story is going to be. That's not very nice. These interpreters were prepared for that reason, the whole idea being this horrible story I'm telling you that "except they repent I will destroy them from off the face of the earth; and I will bring to light all their secrets [just as I did of the Jaredites] and abominations, unto every nation that shall hereafter possess the land."</a:t>
            </a:r>
            <a:br>
              <a:rPr kumimoji="0" lang="en-US" altLang="en-US" sz="1100" b="0" i="0" u="none" strike="noStrike" cap="none" normalizeH="0" baseline="0" dirty="0">
                <a:ln>
                  <a:noFill/>
                </a:ln>
                <a:solidFill>
                  <a:schemeClr val="tx1"/>
                </a:solidFill>
                <a:effectLst/>
                <a:latin typeface="+mn-lt"/>
              </a:rPr>
            </a:br>
            <a:br>
              <a:rPr kumimoji="0" lang="en-US" altLang="en-US" sz="1100" b="0" i="0" u="none" strike="noStrike" cap="none" normalizeH="0" baseline="0" dirty="0">
                <a:ln>
                  <a:noFill/>
                </a:ln>
                <a:solidFill>
                  <a:schemeClr val="tx1"/>
                </a:solidFill>
                <a:effectLst/>
                <a:latin typeface="+mn-lt"/>
              </a:rPr>
            </a:br>
            <a:r>
              <a:rPr kumimoji="0" lang="en-US" altLang="en-US" sz="1100" b="0" i="0" u="none" strike="noStrike" cap="none" normalizeH="0" baseline="0" dirty="0">
                <a:ln>
                  <a:noFill/>
                </a:ln>
                <a:solidFill>
                  <a:srgbClr val="000000"/>
                </a:solidFill>
                <a:effectLst/>
                <a:latin typeface="+mn-lt"/>
                <a:cs typeface="Times New Roman" panose="02020603050405020304" pitchFamily="18" charset="0"/>
              </a:rPr>
              <a:t>George Reynolds in his book "The Story of the Book of Mormon", p.293 says that the word "</a:t>
            </a:r>
            <a:r>
              <a:rPr kumimoji="0" lang="en-US" altLang="en-US" sz="1100" b="0" i="0" u="none" strike="noStrike" cap="none" normalizeH="0" baseline="0" dirty="0" err="1">
                <a:ln>
                  <a:noFill/>
                </a:ln>
                <a:solidFill>
                  <a:srgbClr val="000000"/>
                </a:solidFill>
                <a:effectLst/>
                <a:latin typeface="+mn-lt"/>
                <a:cs typeface="Times New Roman" panose="02020603050405020304" pitchFamily="18" charset="0"/>
              </a:rPr>
              <a:t>Gazelem</a:t>
            </a:r>
            <a:r>
              <a:rPr kumimoji="0" lang="en-US" altLang="en-US" sz="1100" b="0" i="0" u="none" strike="noStrike" cap="none" normalizeH="0" baseline="0" dirty="0">
                <a:ln>
                  <a:noFill/>
                </a:ln>
                <a:solidFill>
                  <a:srgbClr val="000000"/>
                </a:solidFill>
                <a:effectLst/>
                <a:latin typeface="+mn-lt"/>
                <a:cs typeface="Times New Roman" panose="02020603050405020304" pitchFamily="18" charset="0"/>
              </a:rPr>
              <a:t> appears to have its roots in Gaz--a stone, and </a:t>
            </a:r>
            <a:r>
              <a:rPr kumimoji="0" lang="en-US" altLang="en-US" sz="1100" b="0" i="0" u="none" strike="noStrike" cap="none" normalizeH="0" baseline="0" dirty="0" err="1">
                <a:ln>
                  <a:noFill/>
                </a:ln>
                <a:solidFill>
                  <a:srgbClr val="000000"/>
                </a:solidFill>
                <a:effectLst/>
                <a:latin typeface="+mn-lt"/>
                <a:cs typeface="Times New Roman" panose="02020603050405020304" pitchFamily="18" charset="0"/>
              </a:rPr>
              <a:t>Aleim</a:t>
            </a:r>
            <a:r>
              <a:rPr kumimoji="0" lang="en-US" altLang="en-US" sz="1100" b="0" i="0" u="none" strike="noStrike" cap="none" normalizeH="0" baseline="0" dirty="0">
                <a:ln>
                  <a:noFill/>
                </a:ln>
                <a:solidFill>
                  <a:srgbClr val="000000"/>
                </a:solidFill>
                <a:effectLst/>
                <a:latin typeface="+mn-lt"/>
                <a:cs typeface="Times New Roman" panose="02020603050405020304" pitchFamily="18" charset="0"/>
              </a:rPr>
              <a:t>, a name of God as a revelator or interposer in the affairs of men. If this suggestion be correct, its roots admirably agree with its apparent meaning--a seer. The text reads: And the Lord said. I will prepare unto my servant </a:t>
            </a:r>
            <a:r>
              <a:rPr kumimoji="0" lang="en-US" altLang="en-US" sz="1100" b="0" i="0" u="none" strike="noStrike" cap="none" normalizeH="0" baseline="0" dirty="0" err="1">
                <a:ln>
                  <a:noFill/>
                </a:ln>
                <a:solidFill>
                  <a:srgbClr val="000000"/>
                </a:solidFill>
                <a:effectLst/>
                <a:latin typeface="+mn-lt"/>
                <a:cs typeface="Times New Roman" panose="02020603050405020304" pitchFamily="18" charset="0"/>
              </a:rPr>
              <a:t>Gazelem</a:t>
            </a:r>
            <a:r>
              <a:rPr kumimoji="0" lang="en-US" altLang="en-US" sz="1100" b="0" i="0" u="none" strike="noStrike" cap="none" normalizeH="0" baseline="0" dirty="0">
                <a:ln>
                  <a:noFill/>
                </a:ln>
                <a:solidFill>
                  <a:srgbClr val="000000"/>
                </a:solidFill>
                <a:effectLst/>
                <a:latin typeface="+mn-lt"/>
                <a:cs typeface="Times New Roman" panose="02020603050405020304" pitchFamily="18" charset="0"/>
              </a:rPr>
              <a:t>, a stone, which shall shine forth in darkness unto light, that I may discover unto my people who serve me, that I may discover unto them the works of their brethren: yea, their secret works, their works of darkness, and their wickedness and abominations."  Reynolds explanation would indicate that the name </a:t>
            </a:r>
            <a:r>
              <a:rPr kumimoji="0" lang="en-US" altLang="en-US" sz="1100" b="0" i="0" u="none" strike="noStrike" cap="none" normalizeH="0" baseline="0" dirty="0" err="1">
                <a:ln>
                  <a:noFill/>
                </a:ln>
                <a:solidFill>
                  <a:srgbClr val="000000"/>
                </a:solidFill>
                <a:effectLst/>
                <a:latin typeface="+mn-lt"/>
                <a:cs typeface="Times New Roman" panose="02020603050405020304" pitchFamily="18" charset="0"/>
              </a:rPr>
              <a:t>Gazelem</a:t>
            </a:r>
            <a:r>
              <a:rPr kumimoji="0" lang="en-US" altLang="en-US" sz="1100" b="0" i="0" u="none" strike="noStrike" cap="none" normalizeH="0" baseline="0" dirty="0">
                <a:ln>
                  <a:noFill/>
                </a:ln>
                <a:solidFill>
                  <a:srgbClr val="000000"/>
                </a:solidFill>
                <a:effectLst/>
                <a:latin typeface="+mn-lt"/>
                <a:cs typeface="Times New Roman" panose="02020603050405020304" pitchFamily="18" charset="0"/>
              </a:rPr>
              <a:t> has been applied to Joseph Smith as a sort of nickname indicating an attribute the prophet </a:t>
            </a:r>
            <a:r>
              <a:rPr kumimoji="0" lang="en-US" altLang="en-US" sz="1100" b="0" i="0" u="none" strike="noStrike" cap="none" normalizeH="0" baseline="0" dirty="0" err="1">
                <a:ln>
                  <a:noFill/>
                </a:ln>
                <a:solidFill>
                  <a:srgbClr val="000000"/>
                </a:solidFill>
                <a:effectLst/>
                <a:latin typeface="+mn-lt"/>
                <a:cs typeface="Times New Roman" panose="02020603050405020304" pitchFamily="18" charset="0"/>
              </a:rPr>
              <a:t>posesses</a:t>
            </a:r>
            <a:r>
              <a:rPr kumimoji="0" lang="en-US" altLang="en-US" sz="1100" b="0" i="0" u="none" strike="noStrike" cap="none" normalizeH="0" baseline="0" dirty="0">
                <a:ln>
                  <a:noFill/>
                </a:ln>
                <a:solidFill>
                  <a:srgbClr val="000000"/>
                </a:solidFill>
                <a:effectLst/>
                <a:latin typeface="+mn-lt"/>
                <a:cs typeface="Times New Roman" panose="02020603050405020304" pitchFamily="18" charset="0"/>
              </a:rPr>
              <a:t> much the same as we might use a nickname like "Blondie" or "Slim" when applied to a person having those attributes.</a:t>
            </a:r>
            <a:br>
              <a:rPr kumimoji="0" lang="en-US" altLang="en-US" sz="1100" b="0" i="0" u="none" strike="noStrike" cap="none" normalizeH="0" baseline="0" dirty="0">
                <a:ln>
                  <a:noFill/>
                </a:ln>
                <a:solidFill>
                  <a:schemeClr val="tx1"/>
                </a:solidFill>
                <a:effectLst/>
                <a:latin typeface="+mn-lt"/>
              </a:rPr>
            </a:br>
            <a:br>
              <a:rPr kumimoji="0" lang="en-US" altLang="en-US" sz="1100" b="0" i="0" u="none" strike="noStrike" cap="none" normalizeH="0" baseline="0" dirty="0">
                <a:ln>
                  <a:noFill/>
                </a:ln>
                <a:solidFill>
                  <a:schemeClr val="tx1"/>
                </a:solidFill>
                <a:effectLst/>
                <a:latin typeface="+mn-lt"/>
              </a:rPr>
            </a:br>
            <a:r>
              <a:rPr kumimoji="0" lang="en-US" altLang="en-US" sz="1100" b="0" i="0" u="none" strike="noStrike" cap="none" normalizeH="0" baseline="0" dirty="0">
                <a:ln>
                  <a:noFill/>
                </a:ln>
                <a:solidFill>
                  <a:srgbClr val="000000"/>
                </a:solidFill>
                <a:effectLst/>
                <a:latin typeface="+mn-lt"/>
                <a:cs typeface="Times New Roman" panose="02020603050405020304" pitchFamily="18" charset="0"/>
              </a:rPr>
              <a:t>B. H. Roberts in the book New Witnesses for God, Vol.3, p.145 also says the word is from the Nephite vocabulary.   "The word "</a:t>
            </a:r>
            <a:r>
              <a:rPr kumimoji="0" lang="en-US" altLang="en-US" sz="1100" b="0" i="0" u="none" strike="noStrike" cap="none" normalizeH="0" baseline="0" dirty="0" err="1">
                <a:ln>
                  <a:noFill/>
                </a:ln>
                <a:solidFill>
                  <a:srgbClr val="000000"/>
                </a:solidFill>
                <a:effectLst/>
                <a:latin typeface="+mn-lt"/>
                <a:cs typeface="Times New Roman" panose="02020603050405020304" pitchFamily="18" charset="0"/>
              </a:rPr>
              <a:t>Gazelem</a:t>
            </a:r>
            <a:r>
              <a:rPr kumimoji="0" lang="en-US" altLang="en-US" sz="1100" b="0" i="0" u="none" strike="noStrike" cap="none" normalizeH="0" baseline="0" dirty="0">
                <a:ln>
                  <a:noFill/>
                </a:ln>
                <a:solidFill>
                  <a:srgbClr val="000000"/>
                </a:solidFill>
                <a:effectLst/>
                <a:latin typeface="+mn-lt"/>
                <a:cs typeface="Times New Roman" panose="02020603050405020304" pitchFamily="18" charset="0"/>
              </a:rPr>
              <a:t>" is also a Nephite word, meaning "a stone," that is, a seer stone, since it is spoken of as a means of ascertaining knowledge through it by revelation."</a:t>
            </a:r>
            <a:br>
              <a:rPr kumimoji="0" lang="en-US" altLang="en-US" sz="1100" b="0" i="0" u="none" strike="noStrike" cap="none" normalizeH="0" baseline="0" dirty="0">
                <a:ln>
                  <a:noFill/>
                </a:ln>
                <a:solidFill>
                  <a:schemeClr val="tx1"/>
                </a:solidFill>
                <a:effectLst/>
                <a:latin typeface="+mn-lt"/>
              </a:rPr>
            </a:br>
            <a:br>
              <a:rPr kumimoji="0" lang="en-US" altLang="en-US" sz="1100" b="0" i="0" u="none" strike="noStrike" cap="none" normalizeH="0" baseline="0" dirty="0">
                <a:ln>
                  <a:noFill/>
                </a:ln>
                <a:solidFill>
                  <a:schemeClr val="tx1"/>
                </a:solidFill>
                <a:effectLst/>
                <a:latin typeface="+mn-lt"/>
              </a:rPr>
            </a:br>
            <a:r>
              <a:rPr kumimoji="0" lang="en-US" altLang="en-US" sz="1100" b="0" i="0" u="none" strike="noStrike" cap="none" normalizeH="0" baseline="0" dirty="0">
                <a:ln>
                  <a:noFill/>
                </a:ln>
                <a:solidFill>
                  <a:srgbClr val="000000"/>
                </a:solidFill>
                <a:effectLst/>
                <a:latin typeface="+mn-lt"/>
                <a:cs typeface="Times New Roman" panose="02020603050405020304" pitchFamily="18" charset="0"/>
              </a:rPr>
              <a:t>In a </a:t>
            </a:r>
            <a:r>
              <a:rPr kumimoji="0" lang="en-US" altLang="en-US" sz="1100" b="0" i="0" u="none" strike="noStrike" cap="none" normalizeH="0" baseline="0" dirty="0" err="1">
                <a:ln>
                  <a:noFill/>
                </a:ln>
                <a:solidFill>
                  <a:srgbClr val="000000"/>
                </a:solidFill>
                <a:effectLst/>
                <a:latin typeface="+mn-lt"/>
                <a:cs typeface="Times New Roman" panose="02020603050405020304" pitchFamily="18" charset="0"/>
              </a:rPr>
              <a:t>semon</a:t>
            </a:r>
            <a:r>
              <a:rPr kumimoji="0" lang="en-US" altLang="en-US" sz="1100" b="0" i="0" u="none" strike="noStrike" cap="none" normalizeH="0" baseline="0" dirty="0">
                <a:ln>
                  <a:noFill/>
                </a:ln>
                <a:solidFill>
                  <a:srgbClr val="000000"/>
                </a:solidFill>
                <a:effectLst/>
                <a:latin typeface="+mn-lt"/>
                <a:cs typeface="Times New Roman" panose="02020603050405020304" pitchFamily="18" charset="0"/>
              </a:rPr>
              <a:t> delivered in 1873 Orson Hyde said Joseph was called </a:t>
            </a:r>
            <a:r>
              <a:rPr kumimoji="0" lang="en-US" altLang="en-US" sz="1100" b="0" i="0" u="none" strike="noStrike" cap="none" normalizeH="0" baseline="0" dirty="0" err="1">
                <a:ln>
                  <a:noFill/>
                </a:ln>
                <a:solidFill>
                  <a:srgbClr val="000000"/>
                </a:solidFill>
                <a:effectLst/>
                <a:latin typeface="+mn-lt"/>
                <a:cs typeface="Times New Roman" panose="02020603050405020304" pitchFamily="18" charset="0"/>
              </a:rPr>
              <a:t>Gazelam</a:t>
            </a:r>
            <a:r>
              <a:rPr kumimoji="0" lang="en-US" altLang="en-US" sz="1100" b="0" i="0" u="none" strike="noStrike" cap="none" normalizeH="0" baseline="0" dirty="0">
                <a:ln>
                  <a:noFill/>
                </a:ln>
                <a:solidFill>
                  <a:srgbClr val="000000"/>
                </a:solidFill>
                <a:effectLst/>
                <a:latin typeface="+mn-lt"/>
                <a:cs typeface="Times New Roman" panose="02020603050405020304" pitchFamily="18" charset="0"/>
              </a:rPr>
              <a:t>, "being a person to whom the Lord had given the Urim and Thummim" and so was known to many by that name in the early days of the Church. (Discourse by Orson Pratt, 16 August 1873, Journal of Discourses, 16:156.)</a:t>
            </a:r>
            <a:br>
              <a:rPr kumimoji="0" lang="en-US" altLang="en-US" sz="1100" b="0" i="0" u="none" strike="noStrike" cap="none" normalizeH="0" baseline="0" dirty="0">
                <a:ln>
                  <a:noFill/>
                </a:ln>
                <a:solidFill>
                  <a:schemeClr val="tx1"/>
                </a:solidFill>
                <a:effectLst/>
                <a:latin typeface="+mn-lt"/>
              </a:rPr>
            </a:br>
            <a:br>
              <a:rPr kumimoji="0" lang="en-US" altLang="en-US" sz="1100" b="0" i="0" u="none" strike="noStrike" cap="none" normalizeH="0" baseline="0" dirty="0">
                <a:ln>
                  <a:noFill/>
                </a:ln>
                <a:solidFill>
                  <a:schemeClr val="tx1"/>
                </a:solidFill>
                <a:effectLst/>
                <a:latin typeface="+mn-lt"/>
              </a:rPr>
            </a:br>
            <a:r>
              <a:rPr kumimoji="0" lang="en-US" altLang="en-US" sz="1100" b="0" i="0" u="none" strike="noStrike" cap="none" normalizeH="0" baseline="0" dirty="0">
                <a:ln>
                  <a:noFill/>
                </a:ln>
                <a:solidFill>
                  <a:srgbClr val="000000"/>
                </a:solidFill>
                <a:effectLst/>
                <a:latin typeface="+mn-lt"/>
                <a:cs typeface="Times New Roman" panose="02020603050405020304" pitchFamily="18" charset="0"/>
              </a:rPr>
              <a:t>Published 2/10/06   http://www.contractorsales.biz/ces/Gazelem.html</a:t>
            </a:r>
            <a:br>
              <a:rPr kumimoji="0" lang="en-US" altLang="en-US" sz="1100" b="0" i="0" u="none" strike="noStrike" cap="none" normalizeH="0" baseline="0" dirty="0">
                <a:ln>
                  <a:noFill/>
                </a:ln>
                <a:solidFill>
                  <a:schemeClr val="tx1"/>
                </a:solidFill>
                <a:effectLst/>
                <a:latin typeface="+mn-lt"/>
              </a:rPr>
            </a:br>
            <a:endParaRPr kumimoji="0" lang="en-US" altLang="en-US" sz="1100" b="0" i="0" u="none" strike="noStrike" cap="none" normalizeH="0" baseline="0" dirty="0">
              <a:ln>
                <a:noFill/>
              </a:ln>
              <a:solidFill>
                <a:schemeClr val="tx1"/>
              </a:solidFill>
              <a:effectLst/>
              <a:latin typeface="+mn-lt"/>
            </a:endParaRPr>
          </a:p>
        </p:txBody>
      </p:sp>
      <p:sp>
        <p:nvSpPr>
          <p:cNvPr id="4" name="TextBox 3">
            <a:extLst>
              <a:ext uri="{FF2B5EF4-FFF2-40B4-BE49-F238E27FC236}">
                <a16:creationId xmlns:a16="http://schemas.microsoft.com/office/drawing/2014/main" id="{07C48AC4-8CF3-44BA-9E2A-65ACE86E45E8}"/>
              </a:ext>
            </a:extLst>
          </p:cNvPr>
          <p:cNvSpPr txBox="1"/>
          <p:nvPr/>
        </p:nvSpPr>
        <p:spPr>
          <a:xfrm>
            <a:off x="4156363" y="0"/>
            <a:ext cx="3491345" cy="369332"/>
          </a:xfrm>
          <a:prstGeom prst="rect">
            <a:avLst/>
          </a:prstGeom>
          <a:noFill/>
        </p:spPr>
        <p:txBody>
          <a:bodyPr wrap="square" rtlCol="0">
            <a:spAutoFit/>
          </a:bodyPr>
          <a:lstStyle/>
          <a:p>
            <a:r>
              <a:rPr lang="en-US" dirty="0"/>
              <a:t>Something of Interest--</a:t>
            </a:r>
            <a:r>
              <a:rPr lang="en-US" dirty="0" err="1"/>
              <a:t>Gazelam</a:t>
            </a:r>
            <a:endParaRPr lang="en-US" dirty="0"/>
          </a:p>
        </p:txBody>
      </p:sp>
    </p:spTree>
    <p:extLst>
      <p:ext uri="{BB962C8B-B14F-4D97-AF65-F5344CB8AC3E}">
        <p14:creationId xmlns:p14="http://schemas.microsoft.com/office/powerpoint/2010/main" val="14867142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23F7681-6434-4734-8528-CB8D06F694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9940"/>
          </a:xfrm>
          <a:prstGeom prst="rect">
            <a:avLst/>
          </a:prstGeom>
        </p:spPr>
      </p:pic>
      <p:sp>
        <p:nvSpPr>
          <p:cNvPr id="5" name="TextBox 4"/>
          <p:cNvSpPr txBox="1"/>
          <p:nvPr/>
        </p:nvSpPr>
        <p:spPr>
          <a:xfrm>
            <a:off x="599038" y="6488668"/>
            <a:ext cx="1600200" cy="369332"/>
          </a:xfrm>
          <a:prstGeom prst="rect">
            <a:avLst/>
          </a:prstGeom>
          <a:noFill/>
        </p:spPr>
        <p:txBody>
          <a:bodyPr wrap="square" rtlCol="0">
            <a:spAutoFit/>
          </a:bodyPr>
          <a:lstStyle/>
          <a:p>
            <a:r>
              <a:rPr lang="en-US" dirty="0">
                <a:solidFill>
                  <a:schemeClr val="bg1"/>
                </a:solidFill>
              </a:rPr>
              <a:t>Alma 37:1-5</a:t>
            </a:r>
          </a:p>
        </p:txBody>
      </p:sp>
      <p:sp>
        <p:nvSpPr>
          <p:cNvPr id="7" name="TextBox 6">
            <a:extLst>
              <a:ext uri="{FF2B5EF4-FFF2-40B4-BE49-F238E27FC236}">
                <a16:creationId xmlns:a16="http://schemas.microsoft.com/office/drawing/2014/main" id="{99D32292-506E-4870-AE98-5A78C1FD0759}"/>
              </a:ext>
            </a:extLst>
          </p:cNvPr>
          <p:cNvSpPr txBox="1"/>
          <p:nvPr/>
        </p:nvSpPr>
        <p:spPr>
          <a:xfrm>
            <a:off x="2254314" y="6215555"/>
            <a:ext cx="1600200" cy="215444"/>
          </a:xfrm>
          <a:prstGeom prst="rect">
            <a:avLst/>
          </a:prstGeom>
          <a:noFill/>
        </p:spPr>
        <p:txBody>
          <a:bodyPr wrap="square" rtlCol="0">
            <a:spAutoFit/>
          </a:bodyPr>
          <a:lstStyle/>
          <a:p>
            <a:r>
              <a:rPr lang="en-US" sz="800" dirty="0">
                <a:solidFill>
                  <a:schemeClr val="bg1"/>
                </a:solidFill>
              </a:rPr>
              <a:t>Joel Hardy</a:t>
            </a:r>
          </a:p>
        </p:txBody>
      </p:sp>
      <p:grpSp>
        <p:nvGrpSpPr>
          <p:cNvPr id="10" name="Group 9">
            <a:extLst>
              <a:ext uri="{FF2B5EF4-FFF2-40B4-BE49-F238E27FC236}">
                <a16:creationId xmlns:a16="http://schemas.microsoft.com/office/drawing/2014/main" id="{E434FC10-A53F-4F19-86D3-625F0D43EAFD}"/>
              </a:ext>
            </a:extLst>
          </p:cNvPr>
          <p:cNvGrpSpPr/>
          <p:nvPr/>
        </p:nvGrpSpPr>
        <p:grpSpPr>
          <a:xfrm>
            <a:off x="2286000" y="571500"/>
            <a:ext cx="7620000" cy="5715000"/>
            <a:chOff x="2286000" y="571500"/>
            <a:chExt cx="7620000" cy="5715000"/>
          </a:xfrm>
        </p:grpSpPr>
        <p:pic>
          <p:nvPicPr>
            <p:cNvPr id="8" name="Picture 7">
              <a:extLst>
                <a:ext uri="{FF2B5EF4-FFF2-40B4-BE49-F238E27FC236}">
                  <a16:creationId xmlns:a16="http://schemas.microsoft.com/office/drawing/2014/main" id="{44B6960F-00A7-49BC-AA12-D36BE53FE6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0" y="571500"/>
              <a:ext cx="7620000" cy="5715000"/>
            </a:xfrm>
            <a:prstGeom prst="rect">
              <a:avLst/>
            </a:prstGeom>
          </p:spPr>
        </p:pic>
        <p:sp>
          <p:nvSpPr>
            <p:cNvPr id="4" name="5-Point Star 3"/>
            <p:cNvSpPr/>
            <p:nvPr/>
          </p:nvSpPr>
          <p:spPr>
            <a:xfrm>
              <a:off x="2859387" y="3833388"/>
              <a:ext cx="381000" cy="381000"/>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082369D-E579-4EE1-928B-D9DE8D4A138A}"/>
                </a:ext>
              </a:extLst>
            </p:cNvPr>
            <p:cNvSpPr/>
            <p:nvPr/>
          </p:nvSpPr>
          <p:spPr>
            <a:xfrm>
              <a:off x="5866646" y="1276539"/>
              <a:ext cx="1140736" cy="3802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5217651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3D82F63-E826-4A51-A256-0E408C0BAE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9940"/>
          </a:xfrm>
          <a:prstGeom prst="rect">
            <a:avLst/>
          </a:prstGeom>
        </p:spPr>
      </p:pic>
      <p:sp>
        <p:nvSpPr>
          <p:cNvPr id="3" name="TextBox 2"/>
          <p:cNvSpPr txBox="1"/>
          <p:nvPr/>
        </p:nvSpPr>
        <p:spPr>
          <a:xfrm>
            <a:off x="1524000" y="0"/>
            <a:ext cx="9144000" cy="923330"/>
          </a:xfrm>
          <a:prstGeom prst="rect">
            <a:avLst/>
          </a:prstGeom>
          <a:noFill/>
        </p:spPr>
        <p:txBody>
          <a:bodyPr wrap="square" rtlCol="0">
            <a:spAutoFit/>
          </a:bodyPr>
          <a:lstStyle/>
          <a:p>
            <a:pPr algn="ctr"/>
            <a:r>
              <a:rPr lang="en-US" sz="5400" dirty="0">
                <a:solidFill>
                  <a:schemeClr val="bg1"/>
                </a:solidFill>
                <a:latin typeface="Calibri" panose="020F0502020204030204" pitchFamily="34" charset="0"/>
              </a:rPr>
              <a:t>Small and Simple Things</a:t>
            </a:r>
          </a:p>
        </p:txBody>
      </p:sp>
      <p:sp>
        <p:nvSpPr>
          <p:cNvPr id="6" name="Rectangle 5"/>
          <p:cNvSpPr/>
          <p:nvPr/>
        </p:nvSpPr>
        <p:spPr>
          <a:xfrm>
            <a:off x="1589809" y="4122757"/>
            <a:ext cx="3449781" cy="1754326"/>
          </a:xfrm>
          <a:prstGeom prst="rect">
            <a:avLst/>
          </a:prstGeom>
        </p:spPr>
        <p:txBody>
          <a:bodyPr wrap="square">
            <a:spAutoFit/>
          </a:bodyPr>
          <a:lstStyle/>
          <a:p>
            <a:r>
              <a:rPr lang="en-US" dirty="0">
                <a:solidFill>
                  <a:schemeClr val="bg1"/>
                </a:solidFill>
              </a:rPr>
              <a:t>“Wherefore, be not weary in well-doing, for ye are laying the foundation of a great work. And out of small things </a:t>
            </a:r>
            <a:r>
              <a:rPr lang="en-US" dirty="0" err="1">
                <a:solidFill>
                  <a:schemeClr val="bg1"/>
                </a:solidFill>
              </a:rPr>
              <a:t>proceedeth</a:t>
            </a:r>
            <a:r>
              <a:rPr lang="en-US" dirty="0">
                <a:solidFill>
                  <a:schemeClr val="bg1"/>
                </a:solidFill>
              </a:rPr>
              <a:t> that which is great.”</a:t>
            </a:r>
          </a:p>
          <a:p>
            <a:r>
              <a:rPr lang="en-US" dirty="0">
                <a:solidFill>
                  <a:schemeClr val="bg1"/>
                </a:solidFill>
              </a:rPr>
              <a:t>D&amp;C 63:33</a:t>
            </a:r>
          </a:p>
        </p:txBody>
      </p:sp>
      <p:sp>
        <p:nvSpPr>
          <p:cNvPr id="7" name="TextBox 6"/>
          <p:cNvSpPr txBox="1"/>
          <p:nvPr/>
        </p:nvSpPr>
        <p:spPr>
          <a:xfrm>
            <a:off x="499072" y="1132335"/>
            <a:ext cx="4105747" cy="2308324"/>
          </a:xfrm>
          <a:prstGeom prst="rect">
            <a:avLst/>
          </a:prstGeom>
          <a:noFill/>
        </p:spPr>
        <p:txBody>
          <a:bodyPr wrap="square" rtlCol="0">
            <a:spAutoFit/>
          </a:bodyPr>
          <a:lstStyle/>
          <a:p>
            <a:r>
              <a:rPr lang="en-US" sz="2400" dirty="0">
                <a:solidFill>
                  <a:schemeClr val="bg1"/>
                </a:solidFill>
              </a:rPr>
              <a:t>“…our purposes of the Lord in our personal lives generally are fulfilled through the small and simple things, and not the momentous and spectacular.”</a:t>
            </a:r>
          </a:p>
          <a:p>
            <a:r>
              <a:rPr lang="en-US" sz="2400" dirty="0">
                <a:solidFill>
                  <a:schemeClr val="bg1"/>
                </a:solidFill>
              </a:rPr>
              <a:t>M. Russell Ballard</a:t>
            </a:r>
          </a:p>
        </p:txBody>
      </p:sp>
      <p:sp>
        <p:nvSpPr>
          <p:cNvPr id="13" name="TextBox 12"/>
          <p:cNvSpPr txBox="1"/>
          <p:nvPr/>
        </p:nvSpPr>
        <p:spPr>
          <a:xfrm>
            <a:off x="531892" y="6550223"/>
            <a:ext cx="1066800" cy="307777"/>
          </a:xfrm>
          <a:prstGeom prst="rect">
            <a:avLst/>
          </a:prstGeom>
          <a:noFill/>
        </p:spPr>
        <p:txBody>
          <a:bodyPr wrap="square" rtlCol="0">
            <a:spAutoFit/>
          </a:bodyPr>
          <a:lstStyle/>
          <a:p>
            <a:r>
              <a:rPr lang="en-US" sz="1400" dirty="0">
                <a:solidFill>
                  <a:schemeClr val="bg1"/>
                </a:solidFill>
              </a:rPr>
              <a:t>Alma 37:6-7</a:t>
            </a:r>
          </a:p>
        </p:txBody>
      </p:sp>
      <p:pic>
        <p:nvPicPr>
          <p:cNvPr id="10" name="Picture 9">
            <a:extLst>
              <a:ext uri="{FF2B5EF4-FFF2-40B4-BE49-F238E27FC236}">
                <a16:creationId xmlns:a16="http://schemas.microsoft.com/office/drawing/2014/main" id="{6C7E92C3-0888-4720-B5F6-7E3268DEB3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0098" y="2691070"/>
            <a:ext cx="1271781" cy="1188580"/>
          </a:xfrm>
          <a:prstGeom prst="rect">
            <a:avLst/>
          </a:prstGeom>
        </p:spPr>
      </p:pic>
      <p:pic>
        <p:nvPicPr>
          <p:cNvPr id="5" name="Picture 4">
            <a:extLst>
              <a:ext uri="{FF2B5EF4-FFF2-40B4-BE49-F238E27FC236}">
                <a16:creationId xmlns:a16="http://schemas.microsoft.com/office/drawing/2014/main" id="{148B9A63-1661-4C04-8076-9C5D117561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90698" y="1039167"/>
            <a:ext cx="5316781" cy="4202789"/>
          </a:xfrm>
          <a:prstGeom prst="rect">
            <a:avLst/>
          </a:prstGeom>
        </p:spPr>
      </p:pic>
      <p:sp>
        <p:nvSpPr>
          <p:cNvPr id="11" name="Rectangle 10">
            <a:extLst>
              <a:ext uri="{FF2B5EF4-FFF2-40B4-BE49-F238E27FC236}">
                <a16:creationId xmlns:a16="http://schemas.microsoft.com/office/drawing/2014/main" id="{6B125C48-9B7A-4359-82B2-F26F7E213F90}"/>
              </a:ext>
            </a:extLst>
          </p:cNvPr>
          <p:cNvSpPr/>
          <p:nvPr/>
        </p:nvSpPr>
        <p:spPr>
          <a:xfrm>
            <a:off x="4991100" y="5658580"/>
            <a:ext cx="6096000" cy="923330"/>
          </a:xfrm>
          <a:prstGeom prst="rect">
            <a:avLst/>
          </a:prstGeom>
        </p:spPr>
        <p:txBody>
          <a:bodyPr>
            <a:spAutoFit/>
          </a:bodyPr>
          <a:lstStyle/>
          <a:p>
            <a:pPr algn="ctr"/>
            <a:r>
              <a:rPr lang="en-US" b="1" i="0" dirty="0">
                <a:solidFill>
                  <a:srgbClr val="FFFF00"/>
                </a:solidFill>
                <a:effectLst/>
                <a:latin typeface="Open Sans"/>
              </a:rPr>
              <a:t>By small and simple things are great things brought to pass. The Lord works by very small means to bring about the salvation of many souls</a:t>
            </a:r>
            <a:endParaRPr lang="en-US" dirty="0">
              <a:solidFill>
                <a:srgbClr val="FFFF00"/>
              </a:solidFill>
            </a:endParaRPr>
          </a:p>
        </p:txBody>
      </p:sp>
    </p:spTree>
    <p:extLst>
      <p:ext uri="{BB962C8B-B14F-4D97-AF65-F5344CB8AC3E}">
        <p14:creationId xmlns:p14="http://schemas.microsoft.com/office/powerpoint/2010/main" val="1874237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25C396A-BF95-4935-A272-58399D1252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9940"/>
          </a:xfrm>
          <a:prstGeom prst="rect">
            <a:avLst/>
          </a:prstGeom>
        </p:spPr>
      </p:pic>
      <p:sp>
        <p:nvSpPr>
          <p:cNvPr id="3" name="TextBox 2"/>
          <p:cNvSpPr txBox="1"/>
          <p:nvPr/>
        </p:nvSpPr>
        <p:spPr>
          <a:xfrm>
            <a:off x="571499" y="561110"/>
            <a:ext cx="5129646" cy="5632311"/>
          </a:xfrm>
          <a:prstGeom prst="rect">
            <a:avLst/>
          </a:prstGeom>
          <a:noFill/>
        </p:spPr>
        <p:txBody>
          <a:bodyPr wrap="square" rtlCol="0">
            <a:spAutoFit/>
          </a:bodyPr>
          <a:lstStyle/>
          <a:p>
            <a:pPr fontAlgn="base"/>
            <a:r>
              <a:rPr lang="en-US" sz="2400" dirty="0">
                <a:solidFill>
                  <a:schemeClr val="bg1"/>
                </a:solidFill>
              </a:rPr>
              <a:t>“Many years ago I worked for a railroad in the central offices in Denver. I was in charge of what is called head-end traffic. </a:t>
            </a:r>
          </a:p>
          <a:p>
            <a:pPr fontAlgn="base"/>
            <a:endParaRPr lang="en-US" sz="2400" dirty="0">
              <a:solidFill>
                <a:schemeClr val="bg1"/>
              </a:solidFill>
            </a:endParaRPr>
          </a:p>
          <a:p>
            <a:pPr fontAlgn="base"/>
            <a:r>
              <a:rPr lang="en-US" sz="2400" dirty="0">
                <a:solidFill>
                  <a:schemeClr val="bg1"/>
                </a:solidFill>
              </a:rPr>
              <a:t>That was in the days when nearly everyone rode passenger trains. </a:t>
            </a:r>
          </a:p>
          <a:p>
            <a:pPr fontAlgn="base"/>
            <a:endParaRPr lang="en-US" sz="2400" dirty="0">
              <a:solidFill>
                <a:schemeClr val="bg1"/>
              </a:solidFill>
            </a:endParaRPr>
          </a:p>
          <a:p>
            <a:pPr fontAlgn="base"/>
            <a:r>
              <a:rPr lang="en-US" sz="2400" dirty="0">
                <a:solidFill>
                  <a:schemeClr val="bg1"/>
                </a:solidFill>
              </a:rPr>
              <a:t>One morning I received a call from my counterpart in Newark, New Jersey. He said, ‘Train number such-and-such has arrived, but it has no baggage car. Somewhere, 300 passengers have lost their baggage, and they are mad.’</a:t>
            </a:r>
          </a:p>
          <a:p>
            <a:pPr fontAlgn="base"/>
            <a:endParaRPr lang="en-US" sz="2400" dirty="0">
              <a:solidFill>
                <a:schemeClr val="bg1"/>
              </a:solidFill>
            </a:endParaRPr>
          </a:p>
        </p:txBody>
      </p:sp>
      <p:sp>
        <p:nvSpPr>
          <p:cNvPr id="4" name="Rectangle 3">
            <a:extLst>
              <a:ext uri="{FF2B5EF4-FFF2-40B4-BE49-F238E27FC236}">
                <a16:creationId xmlns:a16="http://schemas.microsoft.com/office/drawing/2014/main" id="{D2E80E22-A513-4EC9-AF7B-B7CAF381A4BA}"/>
              </a:ext>
            </a:extLst>
          </p:cNvPr>
          <p:cNvSpPr/>
          <p:nvPr/>
        </p:nvSpPr>
        <p:spPr>
          <a:xfrm>
            <a:off x="10095929" y="6403170"/>
            <a:ext cx="1975413" cy="369332"/>
          </a:xfrm>
          <a:prstGeom prst="rect">
            <a:avLst/>
          </a:prstGeom>
        </p:spPr>
        <p:txBody>
          <a:bodyPr wrap="none">
            <a:spAutoFit/>
          </a:bodyPr>
          <a:lstStyle/>
          <a:p>
            <a:pPr fontAlgn="base"/>
            <a:r>
              <a:rPr lang="en-US" dirty="0">
                <a:solidFill>
                  <a:schemeClr val="bg1"/>
                </a:solidFill>
              </a:rPr>
              <a:t>Gordon B. Hinckley</a:t>
            </a:r>
          </a:p>
        </p:txBody>
      </p:sp>
      <p:pic>
        <p:nvPicPr>
          <p:cNvPr id="7" name="Picture 6">
            <a:extLst>
              <a:ext uri="{FF2B5EF4-FFF2-40B4-BE49-F238E27FC236}">
                <a16:creationId xmlns:a16="http://schemas.microsoft.com/office/drawing/2014/main" id="{77DC37F9-77EC-47F0-ADE4-97CB70929B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84665" y="135515"/>
            <a:ext cx="1203413" cy="1558204"/>
          </a:xfrm>
          <a:prstGeom prst="rect">
            <a:avLst/>
          </a:prstGeom>
        </p:spPr>
      </p:pic>
      <p:pic>
        <p:nvPicPr>
          <p:cNvPr id="9" name="Picture 8">
            <a:extLst>
              <a:ext uri="{FF2B5EF4-FFF2-40B4-BE49-F238E27FC236}">
                <a16:creationId xmlns:a16="http://schemas.microsoft.com/office/drawing/2014/main" id="{114469E2-9D42-4331-9A4F-CEE16F6CC1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31265" y="1927514"/>
            <a:ext cx="5099971" cy="3538105"/>
          </a:xfrm>
          <a:prstGeom prst="rect">
            <a:avLst/>
          </a:prstGeom>
        </p:spPr>
      </p:pic>
    </p:spTree>
    <p:extLst>
      <p:ext uri="{BB962C8B-B14F-4D97-AF65-F5344CB8AC3E}">
        <p14:creationId xmlns:p14="http://schemas.microsoft.com/office/powerpoint/2010/main" val="1468620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B94133B-93E1-4941-99A1-E11DE9543F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9940"/>
          </a:xfrm>
          <a:prstGeom prst="rect">
            <a:avLst/>
          </a:prstGeom>
        </p:spPr>
      </p:pic>
      <p:sp>
        <p:nvSpPr>
          <p:cNvPr id="3" name="TextBox 2"/>
          <p:cNvSpPr txBox="1"/>
          <p:nvPr/>
        </p:nvSpPr>
        <p:spPr>
          <a:xfrm>
            <a:off x="2656609" y="4052455"/>
            <a:ext cx="6934200" cy="2308324"/>
          </a:xfrm>
          <a:prstGeom prst="rect">
            <a:avLst/>
          </a:prstGeom>
          <a:noFill/>
        </p:spPr>
        <p:txBody>
          <a:bodyPr wrap="square" rtlCol="0">
            <a:spAutoFit/>
          </a:bodyPr>
          <a:lstStyle/>
          <a:p>
            <a:pPr fontAlgn="base"/>
            <a:r>
              <a:rPr lang="en-US" sz="2400" dirty="0">
                <a:solidFill>
                  <a:schemeClr val="bg1"/>
                </a:solidFill>
              </a:rPr>
              <a:t>“I went immediately to work to find out where it may have gone. I found it had been properly loaded and properly trained in Oakland, California. It had been moved to our railroad in Salt Lake City, been carried to Denver, down to Pueblo, put on another line, and moved to St. Louis.</a:t>
            </a:r>
          </a:p>
        </p:txBody>
      </p:sp>
      <p:sp>
        <p:nvSpPr>
          <p:cNvPr id="6" name="Rectangle 5">
            <a:extLst>
              <a:ext uri="{FF2B5EF4-FFF2-40B4-BE49-F238E27FC236}">
                <a16:creationId xmlns:a16="http://schemas.microsoft.com/office/drawing/2014/main" id="{00D3CC76-6570-48C5-9CE7-55BAD5716970}"/>
              </a:ext>
            </a:extLst>
          </p:cNvPr>
          <p:cNvSpPr/>
          <p:nvPr/>
        </p:nvSpPr>
        <p:spPr>
          <a:xfrm>
            <a:off x="10095929" y="6403170"/>
            <a:ext cx="1975413" cy="369332"/>
          </a:xfrm>
          <a:prstGeom prst="rect">
            <a:avLst/>
          </a:prstGeom>
        </p:spPr>
        <p:txBody>
          <a:bodyPr wrap="none">
            <a:spAutoFit/>
          </a:bodyPr>
          <a:lstStyle/>
          <a:p>
            <a:pPr fontAlgn="base"/>
            <a:r>
              <a:rPr lang="en-US" dirty="0">
                <a:solidFill>
                  <a:schemeClr val="bg1"/>
                </a:solidFill>
              </a:rPr>
              <a:t>Gordon B. Hinckley</a:t>
            </a:r>
          </a:p>
        </p:txBody>
      </p:sp>
      <p:pic>
        <p:nvPicPr>
          <p:cNvPr id="7" name="Picture 6">
            <a:extLst>
              <a:ext uri="{FF2B5EF4-FFF2-40B4-BE49-F238E27FC236}">
                <a16:creationId xmlns:a16="http://schemas.microsoft.com/office/drawing/2014/main" id="{F50319E4-26A4-4716-8F98-EFB892C000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0450" y="471487"/>
            <a:ext cx="4762500" cy="3400425"/>
          </a:xfrm>
          <a:prstGeom prst="rect">
            <a:avLst/>
          </a:prstGeom>
        </p:spPr>
      </p:pic>
    </p:spTree>
    <p:extLst>
      <p:ext uri="{BB962C8B-B14F-4D97-AF65-F5344CB8AC3E}">
        <p14:creationId xmlns:p14="http://schemas.microsoft.com/office/powerpoint/2010/main" val="38834571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6138274-3010-4614-93CE-CCAB547313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9940"/>
          </a:xfrm>
          <a:prstGeom prst="rect">
            <a:avLst/>
          </a:prstGeom>
        </p:spPr>
      </p:pic>
      <p:sp>
        <p:nvSpPr>
          <p:cNvPr id="3" name="TextBox 2"/>
          <p:cNvSpPr txBox="1"/>
          <p:nvPr/>
        </p:nvSpPr>
        <p:spPr>
          <a:xfrm>
            <a:off x="602673" y="304801"/>
            <a:ext cx="5036127" cy="5262979"/>
          </a:xfrm>
          <a:prstGeom prst="rect">
            <a:avLst/>
          </a:prstGeom>
          <a:noFill/>
        </p:spPr>
        <p:txBody>
          <a:bodyPr wrap="square" rtlCol="0">
            <a:spAutoFit/>
          </a:bodyPr>
          <a:lstStyle/>
          <a:p>
            <a:pPr fontAlgn="base"/>
            <a:r>
              <a:rPr lang="en-US" sz="2400" dirty="0">
                <a:solidFill>
                  <a:schemeClr val="bg1"/>
                </a:solidFill>
              </a:rPr>
              <a:t>There it was to be handled by another railroad which would take it to Newark, New Jersey. </a:t>
            </a:r>
          </a:p>
          <a:p>
            <a:pPr fontAlgn="base"/>
            <a:endParaRPr lang="en-US" sz="2400" dirty="0">
              <a:solidFill>
                <a:schemeClr val="bg1"/>
              </a:solidFill>
            </a:endParaRPr>
          </a:p>
          <a:p>
            <a:pPr fontAlgn="base"/>
            <a:r>
              <a:rPr lang="en-US" sz="2400" dirty="0">
                <a:solidFill>
                  <a:schemeClr val="bg1"/>
                </a:solidFill>
              </a:rPr>
              <a:t>But some thoughtless switchman in the St. Louis yards moved a small piece of steel just three inches, a switch point, then pulled the lever to uncouple the car. </a:t>
            </a:r>
          </a:p>
          <a:p>
            <a:pPr fontAlgn="base"/>
            <a:endParaRPr lang="en-US" sz="2400" dirty="0">
              <a:solidFill>
                <a:schemeClr val="bg1"/>
              </a:solidFill>
            </a:endParaRPr>
          </a:p>
          <a:p>
            <a:pPr fontAlgn="base"/>
            <a:r>
              <a:rPr lang="en-US" sz="2400" dirty="0">
                <a:solidFill>
                  <a:schemeClr val="bg1"/>
                </a:solidFill>
              </a:rPr>
              <a:t>We discovered that a baggage car that belonged in Newark, New Jersey, was in fact in New Orleans, Louisiana—1,500 miles from its destination. </a:t>
            </a:r>
          </a:p>
        </p:txBody>
      </p:sp>
      <p:sp>
        <p:nvSpPr>
          <p:cNvPr id="5" name="Rectangle 4"/>
          <p:cNvSpPr/>
          <p:nvPr/>
        </p:nvSpPr>
        <p:spPr>
          <a:xfrm>
            <a:off x="6158346" y="4180609"/>
            <a:ext cx="4572000" cy="2308324"/>
          </a:xfrm>
          <a:prstGeom prst="rect">
            <a:avLst/>
          </a:prstGeom>
        </p:spPr>
        <p:txBody>
          <a:bodyPr>
            <a:spAutoFit/>
          </a:bodyPr>
          <a:lstStyle/>
          <a:p>
            <a:pPr fontAlgn="base"/>
            <a:r>
              <a:rPr lang="en-US" sz="2400" dirty="0">
                <a:solidFill>
                  <a:schemeClr val="bg1"/>
                </a:solidFill>
              </a:rPr>
              <a:t>Just the three-inch movement of the switch in the St. Louis yard by a careless employee had started it on the wrong track, and the distance from its true destination increased dramatically.”</a:t>
            </a:r>
          </a:p>
        </p:txBody>
      </p:sp>
      <p:sp>
        <p:nvSpPr>
          <p:cNvPr id="7" name="Rectangle 6">
            <a:extLst>
              <a:ext uri="{FF2B5EF4-FFF2-40B4-BE49-F238E27FC236}">
                <a16:creationId xmlns:a16="http://schemas.microsoft.com/office/drawing/2014/main" id="{649FE33A-ECCB-4AC6-BC04-4BD7CBAB3334}"/>
              </a:ext>
            </a:extLst>
          </p:cNvPr>
          <p:cNvSpPr/>
          <p:nvPr/>
        </p:nvSpPr>
        <p:spPr>
          <a:xfrm>
            <a:off x="10095929" y="6403170"/>
            <a:ext cx="1975413" cy="369332"/>
          </a:xfrm>
          <a:prstGeom prst="rect">
            <a:avLst/>
          </a:prstGeom>
        </p:spPr>
        <p:txBody>
          <a:bodyPr wrap="none">
            <a:spAutoFit/>
          </a:bodyPr>
          <a:lstStyle/>
          <a:p>
            <a:pPr fontAlgn="base"/>
            <a:r>
              <a:rPr lang="en-US" dirty="0">
                <a:solidFill>
                  <a:schemeClr val="bg1"/>
                </a:solidFill>
              </a:rPr>
              <a:t>Gordon B. Hinckley</a:t>
            </a:r>
          </a:p>
        </p:txBody>
      </p:sp>
      <p:pic>
        <p:nvPicPr>
          <p:cNvPr id="8" name="Picture 7">
            <a:extLst>
              <a:ext uri="{FF2B5EF4-FFF2-40B4-BE49-F238E27FC236}">
                <a16:creationId xmlns:a16="http://schemas.microsoft.com/office/drawing/2014/main" id="{D50F0164-9093-4A52-913D-1B036F9F44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20288" y="391391"/>
            <a:ext cx="4976731" cy="3681845"/>
          </a:xfrm>
          <a:prstGeom prst="rect">
            <a:avLst/>
          </a:prstGeom>
        </p:spPr>
      </p:pic>
    </p:spTree>
    <p:extLst>
      <p:ext uri="{BB962C8B-B14F-4D97-AF65-F5344CB8AC3E}">
        <p14:creationId xmlns:p14="http://schemas.microsoft.com/office/powerpoint/2010/main" val="2912865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B25D307-80AC-4F72-BF03-49BF93B2C2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9940"/>
          </a:xfrm>
          <a:prstGeom prst="rect">
            <a:avLst/>
          </a:prstGeom>
        </p:spPr>
      </p:pic>
      <p:sp>
        <p:nvSpPr>
          <p:cNvPr id="3" name="TextBox 2"/>
          <p:cNvSpPr txBox="1"/>
          <p:nvPr/>
        </p:nvSpPr>
        <p:spPr>
          <a:xfrm>
            <a:off x="1620982" y="176645"/>
            <a:ext cx="9081655" cy="2308324"/>
          </a:xfrm>
          <a:prstGeom prst="rect">
            <a:avLst/>
          </a:prstGeom>
          <a:noFill/>
        </p:spPr>
        <p:txBody>
          <a:bodyPr wrap="square" rtlCol="0">
            <a:spAutoFit/>
          </a:bodyPr>
          <a:lstStyle/>
          <a:p>
            <a:pPr fontAlgn="base"/>
            <a:r>
              <a:rPr lang="en-US" sz="2400" dirty="0">
                <a:solidFill>
                  <a:schemeClr val="bg1"/>
                </a:solidFill>
              </a:rPr>
              <a:t>“That is the way it is with our lives. Instead of following a steady course, we are pulled by some mistaken idea in another direction. </a:t>
            </a:r>
          </a:p>
          <a:p>
            <a:pPr fontAlgn="base"/>
            <a:endParaRPr lang="en-US" sz="2400" dirty="0">
              <a:solidFill>
                <a:schemeClr val="bg1"/>
              </a:solidFill>
            </a:endParaRPr>
          </a:p>
          <a:p>
            <a:pPr fontAlgn="base"/>
            <a:r>
              <a:rPr lang="en-US" sz="2400" dirty="0">
                <a:solidFill>
                  <a:schemeClr val="bg1"/>
                </a:solidFill>
              </a:rPr>
              <a:t>The movement away from our original destination may be ever so small, but, if continued, that very small movement becomes a great gap and we find ourselves far from where we intended to go.”</a:t>
            </a:r>
          </a:p>
        </p:txBody>
      </p:sp>
      <p:sp>
        <p:nvSpPr>
          <p:cNvPr id="6" name="Rectangle 5">
            <a:extLst>
              <a:ext uri="{FF2B5EF4-FFF2-40B4-BE49-F238E27FC236}">
                <a16:creationId xmlns:a16="http://schemas.microsoft.com/office/drawing/2014/main" id="{071CEE02-C033-45AA-A487-7DA9FE2BA915}"/>
              </a:ext>
            </a:extLst>
          </p:cNvPr>
          <p:cNvSpPr/>
          <p:nvPr/>
        </p:nvSpPr>
        <p:spPr>
          <a:xfrm>
            <a:off x="10095929" y="6403170"/>
            <a:ext cx="1975413" cy="369332"/>
          </a:xfrm>
          <a:prstGeom prst="rect">
            <a:avLst/>
          </a:prstGeom>
        </p:spPr>
        <p:txBody>
          <a:bodyPr wrap="none">
            <a:spAutoFit/>
          </a:bodyPr>
          <a:lstStyle/>
          <a:p>
            <a:pPr fontAlgn="base"/>
            <a:r>
              <a:rPr lang="en-US" dirty="0">
                <a:solidFill>
                  <a:schemeClr val="bg1"/>
                </a:solidFill>
              </a:rPr>
              <a:t>Gordon B. Hinckley</a:t>
            </a:r>
          </a:p>
        </p:txBody>
      </p:sp>
      <p:pic>
        <p:nvPicPr>
          <p:cNvPr id="8" name="Picture 7">
            <a:extLst>
              <a:ext uri="{FF2B5EF4-FFF2-40B4-BE49-F238E27FC236}">
                <a16:creationId xmlns:a16="http://schemas.microsoft.com/office/drawing/2014/main" id="{BDC82B38-515E-42BF-BA0F-0AF4E63DA1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93918" y="2710729"/>
            <a:ext cx="5456092" cy="3635138"/>
          </a:xfrm>
          <a:prstGeom prst="rect">
            <a:avLst/>
          </a:prstGeom>
        </p:spPr>
      </p:pic>
    </p:spTree>
    <p:extLst>
      <p:ext uri="{BB962C8B-B14F-4D97-AF65-F5344CB8AC3E}">
        <p14:creationId xmlns:p14="http://schemas.microsoft.com/office/powerpoint/2010/main" val="888956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TotalTime>
  <Words>4187</Words>
  <Application>Microsoft Office PowerPoint</Application>
  <PresentationFormat>Widescreen</PresentationFormat>
  <Paragraphs>223</Paragraphs>
  <Slides>37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37</vt:i4>
      </vt:variant>
    </vt:vector>
  </HeadingPairs>
  <TitlesOfParts>
    <vt:vector size="45" baseType="lpstr">
      <vt:lpstr>Tempus Sans ITC</vt:lpstr>
      <vt:lpstr>Palatino</vt:lpstr>
      <vt:lpstr>Calibri</vt:lpstr>
      <vt:lpstr>Arial</vt:lpstr>
      <vt:lpstr>Open Sans</vt:lpstr>
      <vt:lpstr>Calibri Light</vt:lpstr>
      <vt:lpstr>Comic Sans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Brad Blau</cp:lastModifiedBy>
  <cp:revision>20</cp:revision>
  <dcterms:created xsi:type="dcterms:W3CDTF">2017-09-12T14:00:48Z</dcterms:created>
  <dcterms:modified xsi:type="dcterms:W3CDTF">2023-12-07T15:38:34Z</dcterms:modified>
</cp:coreProperties>
</file>