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1" r:id="rId2"/>
    <p:sldId id="310" r:id="rId3"/>
    <p:sldId id="258" r:id="rId4"/>
    <p:sldId id="259" r:id="rId5"/>
    <p:sldId id="260" r:id="rId6"/>
    <p:sldId id="261" r:id="rId7"/>
    <p:sldId id="276" r:id="rId8"/>
    <p:sldId id="262" r:id="rId9"/>
    <p:sldId id="263" r:id="rId10"/>
    <p:sldId id="265" r:id="rId11"/>
    <p:sldId id="266" r:id="rId12"/>
    <p:sldId id="267" r:id="rId13"/>
    <p:sldId id="268" r:id="rId14"/>
    <p:sldId id="269" r:id="rId15"/>
    <p:sldId id="270" r:id="rId16"/>
    <p:sldId id="271" r:id="rId17"/>
    <p:sldId id="272" r:id="rId18"/>
    <p:sldId id="308" r:id="rId19"/>
    <p:sldId id="309" r:id="rId20"/>
    <p:sldId id="274" r:id="rId21"/>
    <p:sldId id="277" r:id="rId22"/>
    <p:sldId id="275" r:id="rId23"/>
    <p:sldId id="307" r:id="rId24"/>
    <p:sldId id="280" r:id="rId25"/>
    <p:sldId id="281" r:id="rId26"/>
    <p:sldId id="282" r:id="rId27"/>
    <p:sldId id="283" r:id="rId28"/>
    <p:sldId id="284" r:id="rId29"/>
    <p:sldId id="285" r:id="rId30"/>
    <p:sldId id="273" r:id="rId31"/>
    <p:sldId id="264" r:id="rId32"/>
    <p:sldId id="287" r:id="rId33"/>
    <p:sldId id="288" r:id="rId34"/>
    <p:sldId id="289" r:id="rId35"/>
    <p:sldId id="290" r:id="rId36"/>
    <p:sldId id="306"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58000" cy="9144000"/>
  <p:embeddedFontLst>
    <p:embeddedFont>
      <p:font typeface="Agency FB" panose="020B0503020202020204" pitchFamily="34" charset="0"/>
      <p:regular r:id="rId51"/>
      <p:bold r:id="rId52"/>
    </p:embeddedFont>
    <p:embeddedFont>
      <p:font typeface="Algerian" panose="04020705040A02060702" pitchFamily="82"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alifornian FB" panose="0207040306080B030204" pitchFamily="18" charset="0"/>
      <p:regular r:id="rId60"/>
      <p:bold r:id="rId61"/>
      <p:italic r:id="rId62"/>
    </p:embeddedFont>
    <p:embeddedFont>
      <p:font typeface="Footlight MT Light" panose="0204060206030A020304" pitchFamily="18" charset="0"/>
      <p:regular r:id="rId63"/>
    </p:embeddedFont>
    <p:embeddedFont>
      <p:font typeface="Open Sans" panose="020B0606030504020204" pitchFamily="34" charset="0"/>
      <p:regular r:id="rId64"/>
      <p:bold r:id="rId65"/>
      <p:italic r:id="rId66"/>
      <p:boldItalic r:id="rId67"/>
    </p:embeddedFont>
    <p:embeddedFont>
      <p:font typeface="Tempus Sans ITC" panose="04020404030D07020202" pitchFamily="82" charset="0"/>
      <p:regular r:id="rId68"/>
    </p:embeddedFont>
    <p:embeddedFont>
      <p:font typeface="Tw Cen MT Condensed" panose="020B0606020104020203" pitchFamily="34" charset="0"/>
      <p:regular r:id="rId69"/>
      <p:bold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ABD70"/>
    <a:srgbClr val="B7A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43BB-F52F-2B49-B27E-B69F27754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CEE543-016E-5DFB-ADF1-49040F3ED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3CC015-8F70-6DB4-4E20-D8E7556D2E34}"/>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5" name="Footer Placeholder 4">
            <a:extLst>
              <a:ext uri="{FF2B5EF4-FFF2-40B4-BE49-F238E27FC236}">
                <a16:creationId xmlns:a16="http://schemas.microsoft.com/office/drawing/2014/main" id="{4C3F76DE-38E2-839C-3FA2-767A0AA16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E1B1-346C-689E-E71A-B55CE61B85C0}"/>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2291421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C00B-318D-6A2A-3222-2E27DEED95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048425-73AD-E72D-D1BA-AB7CE3346F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7D5AE-0AF4-A0B8-AFF5-FD01737DD44A}"/>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5" name="Footer Placeholder 4">
            <a:extLst>
              <a:ext uri="{FF2B5EF4-FFF2-40B4-BE49-F238E27FC236}">
                <a16:creationId xmlns:a16="http://schemas.microsoft.com/office/drawing/2014/main" id="{69055735-558F-B1B7-FFB4-A223A808A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1EF6F-11C3-3B2C-F3E0-91804D77FD81}"/>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89148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D0BDCE-CCA8-4348-A58E-DF0CEF4415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860B32-0CC6-F87C-8873-43F0F3E81E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07287-6228-5F3E-2891-F1FC2F6B66C5}"/>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5" name="Footer Placeholder 4">
            <a:extLst>
              <a:ext uri="{FF2B5EF4-FFF2-40B4-BE49-F238E27FC236}">
                <a16:creationId xmlns:a16="http://schemas.microsoft.com/office/drawing/2014/main" id="{C40A818C-301C-CD0E-B3B0-917167273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C6F6A-CFE1-D979-640F-361E472987D3}"/>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5378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F0A4-D5B2-3A3C-AA59-0518433BD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90AFA-913E-8A42-DF57-AE93D34F59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189A5-6002-1A75-666A-91106B8DF51C}"/>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5" name="Footer Placeholder 4">
            <a:extLst>
              <a:ext uri="{FF2B5EF4-FFF2-40B4-BE49-F238E27FC236}">
                <a16:creationId xmlns:a16="http://schemas.microsoft.com/office/drawing/2014/main" id="{DA929A7F-F1E6-B0CC-6131-687C05EE6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C5B1E-608E-1938-78B6-7C76F5ABCC5F}"/>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372140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8DE5-652B-870E-C656-5D59EDC3E6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B3DACF-72FE-A637-6779-C0A9C4AFB9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C34B1E-0C8B-8909-80A1-188A47545A82}"/>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5" name="Footer Placeholder 4">
            <a:extLst>
              <a:ext uri="{FF2B5EF4-FFF2-40B4-BE49-F238E27FC236}">
                <a16:creationId xmlns:a16="http://schemas.microsoft.com/office/drawing/2014/main" id="{2E1F5A80-448F-BBAE-F5FB-06666F67A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49600-24C9-9304-FB30-BD3187BDA62A}"/>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91861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4DE-C1F6-CC45-0587-33006552F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43965C-44D4-C0E2-27D6-E5DD1AB7BE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6C084D-5AEA-F316-8C03-E81FE1788C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53BD9E-A8B3-05AD-9F5B-42F0C4091982}"/>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6" name="Footer Placeholder 5">
            <a:extLst>
              <a:ext uri="{FF2B5EF4-FFF2-40B4-BE49-F238E27FC236}">
                <a16:creationId xmlns:a16="http://schemas.microsoft.com/office/drawing/2014/main" id="{47E842A5-CACF-4553-4EE3-F9BD8F98D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A2594-29D7-19AE-B006-6CDCB459F881}"/>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34297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B9EE-1ED9-630D-41C1-30463BEDE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DDDBE-FE0C-6AC0-B666-7FCF3D22A9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67777C-8A57-ACD5-E317-49217F2170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9F962D-3033-D242-08EF-1E308AD0D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8FF91E-50EE-106D-82DD-744A0EA83D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23D46-31EA-3B88-2158-FAFFA5E75F82}"/>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8" name="Footer Placeholder 7">
            <a:extLst>
              <a:ext uri="{FF2B5EF4-FFF2-40B4-BE49-F238E27FC236}">
                <a16:creationId xmlns:a16="http://schemas.microsoft.com/office/drawing/2014/main" id="{7E1751BD-78AB-1B7E-8AF5-EACF88AA82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7F0A58-17DB-75AD-4956-84160988EBB8}"/>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205955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484C-4FB2-BE08-30D5-E2726D81FF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E92859-A7EC-B0F3-5207-17496508B702}"/>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4" name="Footer Placeholder 3">
            <a:extLst>
              <a:ext uri="{FF2B5EF4-FFF2-40B4-BE49-F238E27FC236}">
                <a16:creationId xmlns:a16="http://schemas.microsoft.com/office/drawing/2014/main" id="{95AEF717-C010-47EC-47CE-5953599EE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9F8DD8-B105-F74F-84AA-D2910370CAE2}"/>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105500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9BADF-869C-EDCC-E75E-481169FBA3E3}"/>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3" name="Footer Placeholder 2">
            <a:extLst>
              <a:ext uri="{FF2B5EF4-FFF2-40B4-BE49-F238E27FC236}">
                <a16:creationId xmlns:a16="http://schemas.microsoft.com/office/drawing/2014/main" id="{6FDF6494-F395-5374-8FA8-2E55C9306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6291C4-067E-AAE8-86D0-E2DEE21FC033}"/>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114589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41FF-6B4F-FD92-5FB2-001EB1549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7862A8-0D9B-C852-361D-8CFF1F8D4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9EAFB-5A92-4D75-D4A1-07788B836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D939C-4966-8019-4CE9-609B99A19ED6}"/>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6" name="Footer Placeholder 5">
            <a:extLst>
              <a:ext uri="{FF2B5EF4-FFF2-40B4-BE49-F238E27FC236}">
                <a16:creationId xmlns:a16="http://schemas.microsoft.com/office/drawing/2014/main" id="{414F184A-84C7-3B5A-9EC2-8C1C1CAB6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B761A-F51A-A36F-DA36-2057B534ABC5}"/>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377625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91F06-7E18-1F0A-DEA9-B477CFD55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80168-4EC4-C874-F8FB-4696223FC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9F739C-496B-0E46-75FD-2084BB643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B8209-438D-5A5C-6673-61F55C7F2C56}"/>
              </a:ext>
            </a:extLst>
          </p:cNvPr>
          <p:cNvSpPr>
            <a:spLocks noGrp="1"/>
          </p:cNvSpPr>
          <p:nvPr>
            <p:ph type="dt" sz="half" idx="10"/>
          </p:nvPr>
        </p:nvSpPr>
        <p:spPr/>
        <p:txBody>
          <a:bodyPr/>
          <a:lstStyle/>
          <a:p>
            <a:fld id="{1D480A5B-A92B-4D5C-BBAC-0A8BA3AA08A9}" type="datetimeFigureOut">
              <a:rPr lang="en-US" smtClean="0"/>
              <a:t>1/2/2024</a:t>
            </a:fld>
            <a:endParaRPr lang="en-US"/>
          </a:p>
        </p:txBody>
      </p:sp>
      <p:sp>
        <p:nvSpPr>
          <p:cNvPr id="6" name="Footer Placeholder 5">
            <a:extLst>
              <a:ext uri="{FF2B5EF4-FFF2-40B4-BE49-F238E27FC236}">
                <a16:creationId xmlns:a16="http://schemas.microsoft.com/office/drawing/2014/main" id="{22AB09C8-B244-949D-3880-82209510C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54CE0-563D-005A-4AD7-318A985A74D8}"/>
              </a:ext>
            </a:extLst>
          </p:cNvPr>
          <p:cNvSpPr>
            <a:spLocks noGrp="1"/>
          </p:cNvSpPr>
          <p:nvPr>
            <p:ph type="sldNum" sz="quarter" idx="12"/>
          </p:nvPr>
        </p:nvSpPr>
        <p:spPr/>
        <p:txBody>
          <a:bodyPr/>
          <a:lstStyle/>
          <a:p>
            <a:fld id="{9139E49A-63B1-478B-9411-751CE28A1C63}" type="slidenum">
              <a:rPr lang="en-US" smtClean="0"/>
              <a:t>‹#›</a:t>
            </a:fld>
            <a:endParaRPr lang="en-US"/>
          </a:p>
        </p:txBody>
      </p:sp>
    </p:spTree>
    <p:extLst>
      <p:ext uri="{BB962C8B-B14F-4D97-AF65-F5344CB8AC3E}">
        <p14:creationId xmlns:p14="http://schemas.microsoft.com/office/powerpoint/2010/main" val="3221828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351FF-6B87-4FB6-37C2-578FB7913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6453D-05D0-37AF-28C1-F6636EC14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DF86D-CB5F-1988-4719-5AF988B6BC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80A5B-A92B-4D5C-BBAC-0A8BA3AA08A9}" type="datetimeFigureOut">
              <a:rPr lang="en-US" smtClean="0"/>
              <a:t>1/2/2024</a:t>
            </a:fld>
            <a:endParaRPr lang="en-US"/>
          </a:p>
        </p:txBody>
      </p:sp>
      <p:sp>
        <p:nvSpPr>
          <p:cNvPr id="5" name="Footer Placeholder 4">
            <a:extLst>
              <a:ext uri="{FF2B5EF4-FFF2-40B4-BE49-F238E27FC236}">
                <a16:creationId xmlns:a16="http://schemas.microsoft.com/office/drawing/2014/main" id="{3171124C-9583-CF4B-D19E-8E8A58DC0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2240F7-CF94-CE26-83B8-21D565C83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9E49A-63B1-478B-9411-751CE28A1C63}" type="slidenum">
              <a:rPr lang="en-US" smtClean="0"/>
              <a:t>‹#›</a:t>
            </a:fld>
            <a:endParaRPr lang="en-US"/>
          </a:p>
        </p:txBody>
      </p:sp>
    </p:spTree>
    <p:extLst>
      <p:ext uri="{BB962C8B-B14F-4D97-AF65-F5344CB8AC3E}">
        <p14:creationId xmlns:p14="http://schemas.microsoft.com/office/powerpoint/2010/main" val="2212669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BA00EF-A8D4-2F25-F91D-50D1F83C2853}"/>
              </a:ext>
            </a:extLst>
          </p:cNvPr>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4836C1-6CB1-5AC6-18C1-7374B8CADB8B}"/>
              </a:ext>
            </a:extLst>
          </p:cNvPr>
          <p:cNvSpPr txBox="1"/>
          <p:nvPr/>
        </p:nvSpPr>
        <p:spPr>
          <a:xfrm>
            <a:off x="1943100" y="1765041"/>
            <a:ext cx="83058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2 Nephi 31-33</a:t>
            </a:r>
          </a:p>
        </p:txBody>
      </p:sp>
      <p:grpSp>
        <p:nvGrpSpPr>
          <p:cNvPr id="4" name="Group 3">
            <a:extLst>
              <a:ext uri="{FF2B5EF4-FFF2-40B4-BE49-F238E27FC236}">
                <a16:creationId xmlns:a16="http://schemas.microsoft.com/office/drawing/2014/main" id="{8D8D5C36-31EE-0BAE-3231-C671460F601C}"/>
              </a:ext>
            </a:extLst>
          </p:cNvPr>
          <p:cNvGrpSpPr/>
          <p:nvPr/>
        </p:nvGrpSpPr>
        <p:grpSpPr>
          <a:xfrm>
            <a:off x="8973768" y="1924426"/>
            <a:ext cx="1648836" cy="3934236"/>
            <a:chOff x="397451" y="228208"/>
            <a:chExt cx="1468018" cy="3502792"/>
          </a:xfrm>
        </p:grpSpPr>
        <p:sp>
          <p:nvSpPr>
            <p:cNvPr id="5" name="Oval 4">
              <a:extLst>
                <a:ext uri="{FF2B5EF4-FFF2-40B4-BE49-F238E27FC236}">
                  <a16:creationId xmlns:a16="http://schemas.microsoft.com/office/drawing/2014/main" id="{E2EF6D88-7EA7-32D2-900D-2342741A6054}"/>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7BCAD3-281D-29FD-D8D9-6C5E005624AD}"/>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D1FDAC91-B28F-FAFD-3ECF-A9FDC9DEA538}"/>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3B7144A-299A-D31C-EB6E-E74D5865B54B}"/>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1E7D723-8E9B-85DD-5C91-6359E9FEEA6F}"/>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15B3D24-1501-A536-9C0B-CFABBC469921}"/>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ABAA5481-E9CA-CBDF-203E-4BF14A0E2879}"/>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BB03CF-DBFA-EAD9-B335-9BF31E9AFE21}"/>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34AADFC-FDF1-3231-EB62-0C720CCF3AB6}"/>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52">
              <a:extLst>
                <a:ext uri="{FF2B5EF4-FFF2-40B4-BE49-F238E27FC236}">
                  <a16:creationId xmlns:a16="http://schemas.microsoft.com/office/drawing/2014/main" id="{75DC3975-7F59-8677-FD99-E9AE775C1B12}"/>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9D58B3-9DE7-F661-2A1A-7EA1758DD1B6}"/>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4">
              <a:extLst>
                <a:ext uri="{FF2B5EF4-FFF2-40B4-BE49-F238E27FC236}">
                  <a16:creationId xmlns:a16="http://schemas.microsoft.com/office/drawing/2014/main" id="{1C4B68EC-6E25-9626-56ED-94F20D2A411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7113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31:13</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Christ Fulfilled All Righteousness</a:t>
            </a:r>
          </a:p>
        </p:txBody>
      </p:sp>
      <p:sp>
        <p:nvSpPr>
          <p:cNvPr id="8" name="TextBox 7"/>
          <p:cNvSpPr txBox="1"/>
          <p:nvPr/>
        </p:nvSpPr>
        <p:spPr>
          <a:xfrm>
            <a:off x="6172199" y="1219201"/>
            <a:ext cx="5832695" cy="3785652"/>
          </a:xfrm>
          <a:prstGeom prst="rect">
            <a:avLst/>
          </a:prstGeom>
          <a:noFill/>
        </p:spPr>
        <p:txBody>
          <a:bodyPr wrap="square" rtlCol="0">
            <a:spAutoFit/>
          </a:bodyPr>
          <a:lstStyle/>
          <a:p>
            <a:pPr fontAlgn="base"/>
            <a:r>
              <a:rPr lang="en-US" sz="2000" dirty="0">
                <a:solidFill>
                  <a:schemeClr val="bg1"/>
                </a:solidFill>
              </a:rPr>
              <a:t>Full purpose of Heart:</a:t>
            </a:r>
          </a:p>
          <a:p>
            <a:pPr fontAlgn="base"/>
            <a:r>
              <a:rPr lang="en-US" sz="2000" dirty="0">
                <a:solidFill>
                  <a:schemeClr val="bg1"/>
                </a:solidFill>
              </a:rPr>
              <a:t>—applying activities such as daily scripture study and Church attendance</a:t>
            </a:r>
          </a:p>
          <a:p>
            <a:pPr fontAlgn="base"/>
            <a:r>
              <a:rPr lang="en-US" sz="2000" dirty="0">
                <a:solidFill>
                  <a:schemeClr val="bg1"/>
                </a:solidFill>
              </a:rPr>
              <a:t>-- “saying a prayer” and praying “with full purpose of heart”</a:t>
            </a:r>
          </a:p>
          <a:p>
            <a:pPr fontAlgn="base"/>
            <a:r>
              <a:rPr lang="en-US" sz="2000" dirty="0">
                <a:solidFill>
                  <a:schemeClr val="bg1"/>
                </a:solidFill>
              </a:rPr>
              <a:t>--saying that you are sorry about something you have done and repenting “with full purpose of heart”</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With Real Intent:</a:t>
            </a:r>
          </a:p>
          <a:p>
            <a:pPr fontAlgn="base"/>
            <a:r>
              <a:rPr lang="en-US" sz="2000" dirty="0">
                <a:solidFill>
                  <a:schemeClr val="bg1"/>
                </a:solidFill>
              </a:rPr>
              <a:t>--The difference between </a:t>
            </a:r>
            <a:r>
              <a:rPr lang="en-US" sz="2000" dirty="0">
                <a:solidFill>
                  <a:srgbClr val="FFFF00"/>
                </a:solidFill>
              </a:rPr>
              <a:t>eating</a:t>
            </a:r>
            <a:r>
              <a:rPr lang="en-US" sz="2000" dirty="0">
                <a:solidFill>
                  <a:schemeClr val="bg1"/>
                </a:solidFill>
              </a:rPr>
              <a:t> the sacrament bread and </a:t>
            </a:r>
            <a:r>
              <a:rPr lang="en-US" sz="2000" dirty="0">
                <a:solidFill>
                  <a:srgbClr val="FFFF00"/>
                </a:solidFill>
              </a:rPr>
              <a:t>partaking</a:t>
            </a:r>
            <a:r>
              <a:rPr lang="en-US" sz="2000" dirty="0">
                <a:solidFill>
                  <a:schemeClr val="bg1"/>
                </a:solidFill>
              </a:rPr>
              <a:t> of the sacrament bread</a:t>
            </a:r>
          </a:p>
        </p:txBody>
      </p:sp>
      <p:sp>
        <p:nvSpPr>
          <p:cNvPr id="10" name="Rectangle 9"/>
          <p:cNvSpPr/>
          <p:nvPr/>
        </p:nvSpPr>
        <p:spPr>
          <a:xfrm>
            <a:off x="436075" y="1030587"/>
            <a:ext cx="3352800" cy="5109091"/>
          </a:xfrm>
          <a:prstGeom prst="rect">
            <a:avLst/>
          </a:prstGeom>
        </p:spPr>
        <p:txBody>
          <a:bodyPr wrap="square">
            <a:spAutoFit/>
          </a:bodyPr>
          <a:lstStyle/>
          <a:p>
            <a:pPr algn="ctr" fontAlgn="base"/>
            <a:r>
              <a:rPr lang="en-US" sz="2800" dirty="0">
                <a:solidFill>
                  <a:schemeClr val="bg1"/>
                </a:solidFill>
              </a:rPr>
              <a:t>How to follow the Savior:</a:t>
            </a:r>
          </a:p>
          <a:p>
            <a:pPr fontAlgn="base"/>
            <a:endParaRPr lang="en-US" dirty="0">
              <a:solidFill>
                <a:schemeClr val="bg1"/>
              </a:solidFill>
            </a:endParaRPr>
          </a:p>
          <a:p>
            <a:pPr fontAlgn="base"/>
            <a:r>
              <a:rPr lang="en-US" dirty="0">
                <a:solidFill>
                  <a:srgbClr val="FFFF00"/>
                </a:solidFill>
              </a:rPr>
              <a:t>With full purpose of heart</a:t>
            </a:r>
          </a:p>
          <a:p>
            <a:pPr fontAlgn="base"/>
            <a:r>
              <a:rPr lang="en-US" dirty="0">
                <a:solidFill>
                  <a:srgbClr val="FFFF00"/>
                </a:solidFill>
              </a:rPr>
              <a:t>Acting no hypocrisy and no deception before God, but with real intent</a:t>
            </a:r>
          </a:p>
          <a:p>
            <a:pPr fontAlgn="base"/>
            <a:r>
              <a:rPr lang="en-US" dirty="0">
                <a:solidFill>
                  <a:srgbClr val="FFFF00"/>
                </a:solidFill>
              </a:rPr>
              <a:t>Repenting of your sins, witnessing unto the Father that ye are willing to take upon you the name of Christ, by baptism—</a:t>
            </a:r>
          </a:p>
          <a:p>
            <a:pPr fontAlgn="base"/>
            <a:endParaRPr lang="en-US" dirty="0">
              <a:solidFill>
                <a:schemeClr val="bg1"/>
              </a:solidFill>
            </a:endParaRPr>
          </a:p>
          <a:p>
            <a:pPr fontAlgn="base"/>
            <a:r>
              <a:rPr lang="en-US" dirty="0">
                <a:solidFill>
                  <a:srgbClr val="00B0F0"/>
                </a:solidFill>
              </a:rPr>
              <a:t>By following your Lord and your Savior down into the water, according to his word, behold, then shall ye receive the Holy Ghost</a:t>
            </a:r>
          </a:p>
        </p:txBody>
      </p:sp>
      <p:pic>
        <p:nvPicPr>
          <p:cNvPr id="5" name="Picture 4">
            <a:extLst>
              <a:ext uri="{FF2B5EF4-FFF2-40B4-BE49-F238E27FC236}">
                <a16:creationId xmlns:a16="http://schemas.microsoft.com/office/drawing/2014/main" id="{AE3380DA-4484-4C7D-A658-048B652E4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237" y="1120756"/>
            <a:ext cx="1743075" cy="2619375"/>
          </a:xfrm>
          <a:prstGeom prst="rect">
            <a:avLst/>
          </a:prstGeom>
        </p:spPr>
      </p:pic>
      <p:pic>
        <p:nvPicPr>
          <p:cNvPr id="9" name="Picture 8">
            <a:extLst>
              <a:ext uri="{FF2B5EF4-FFF2-40B4-BE49-F238E27FC236}">
                <a16:creationId xmlns:a16="http://schemas.microsoft.com/office/drawing/2014/main" id="{06FCC796-6749-486C-9AF8-A4BCFA77D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263" y="4155540"/>
            <a:ext cx="1612307" cy="2418460"/>
          </a:xfrm>
          <a:prstGeom prst="rect">
            <a:avLst/>
          </a:prstGeom>
        </p:spPr>
      </p:pic>
    </p:spTree>
    <p:extLst>
      <p:ext uri="{BB962C8B-B14F-4D97-AF65-F5344CB8AC3E}">
        <p14:creationId xmlns:p14="http://schemas.microsoft.com/office/powerpoint/2010/main" val="16127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31:13</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Another Baptism</a:t>
            </a:r>
          </a:p>
        </p:txBody>
      </p:sp>
      <p:sp>
        <p:nvSpPr>
          <p:cNvPr id="8" name="TextBox 7"/>
          <p:cNvSpPr txBox="1"/>
          <p:nvPr/>
        </p:nvSpPr>
        <p:spPr>
          <a:xfrm>
            <a:off x="3821316" y="2038539"/>
            <a:ext cx="5486400" cy="2154436"/>
          </a:xfrm>
          <a:prstGeom prst="rect">
            <a:avLst/>
          </a:prstGeom>
          <a:noFill/>
        </p:spPr>
        <p:txBody>
          <a:bodyPr wrap="square" rtlCol="0">
            <a:spAutoFit/>
          </a:bodyPr>
          <a:lstStyle/>
          <a:p>
            <a:pPr fontAlgn="base"/>
            <a:r>
              <a:rPr lang="en-US" sz="2000" dirty="0">
                <a:solidFill>
                  <a:schemeClr val="bg1"/>
                </a:solidFill>
              </a:rPr>
              <a:t>“Fire is an agent of purification. When a person is baptized by fire the dross of sin is burned from his soul and he thus becomes a fit abiding place for the Holy Ghost. Fire is also a metaphor used to describe the witness of the Spirit that is associated with the receipt of the Holy Ghost (Jeremiah 20:9)”</a:t>
            </a:r>
          </a:p>
          <a:p>
            <a:pPr fontAlgn="base"/>
            <a:r>
              <a:rPr lang="en-US" sz="1400" dirty="0">
                <a:solidFill>
                  <a:schemeClr val="bg1"/>
                </a:solidFill>
              </a:rPr>
              <a:t>JFM and RLM</a:t>
            </a:r>
          </a:p>
        </p:txBody>
      </p:sp>
      <p:sp>
        <p:nvSpPr>
          <p:cNvPr id="10" name="Rectangle 9"/>
          <p:cNvSpPr/>
          <p:nvPr/>
        </p:nvSpPr>
        <p:spPr>
          <a:xfrm>
            <a:off x="304046" y="1100750"/>
            <a:ext cx="4876800" cy="523220"/>
          </a:xfrm>
          <a:prstGeom prst="rect">
            <a:avLst/>
          </a:prstGeom>
        </p:spPr>
        <p:txBody>
          <a:bodyPr wrap="square">
            <a:spAutoFit/>
          </a:bodyPr>
          <a:lstStyle/>
          <a:p>
            <a:pPr fontAlgn="base"/>
            <a:r>
              <a:rPr lang="en-US" sz="2800" dirty="0">
                <a:solidFill>
                  <a:schemeClr val="bg1"/>
                </a:solidFill>
              </a:rPr>
              <a:t>Of Fire and of the Holy Ghost--</a:t>
            </a:r>
            <a:endParaRPr lang="en-US" dirty="0">
              <a:solidFill>
                <a:srgbClr val="00B0F0"/>
              </a:solidFill>
            </a:endParaRPr>
          </a:p>
        </p:txBody>
      </p:sp>
      <p:sp>
        <p:nvSpPr>
          <p:cNvPr id="9" name="TextBox 8"/>
          <p:cNvSpPr txBox="1"/>
          <p:nvPr/>
        </p:nvSpPr>
        <p:spPr>
          <a:xfrm>
            <a:off x="4589352" y="5140860"/>
            <a:ext cx="5105400" cy="1015663"/>
          </a:xfrm>
          <a:prstGeom prst="rect">
            <a:avLst/>
          </a:prstGeom>
          <a:noFill/>
        </p:spPr>
        <p:txBody>
          <a:bodyPr wrap="square" rtlCol="0">
            <a:spAutoFit/>
          </a:bodyPr>
          <a:lstStyle/>
          <a:p>
            <a:pPr fontAlgn="base"/>
            <a:r>
              <a:rPr lang="en-US" sz="2000" dirty="0">
                <a:solidFill>
                  <a:schemeClr val="bg1"/>
                </a:solidFill>
              </a:rPr>
              <a:t>“…Angels speak by the power of the Holy Ghost; wherefore, they speak the words of Christ…” (2 Nephi 32:3) </a:t>
            </a:r>
          </a:p>
        </p:txBody>
      </p:sp>
      <p:sp>
        <p:nvSpPr>
          <p:cNvPr id="12" name="Rectangle 11"/>
          <p:cNvSpPr/>
          <p:nvPr/>
        </p:nvSpPr>
        <p:spPr>
          <a:xfrm>
            <a:off x="2829962" y="4448269"/>
            <a:ext cx="4876800" cy="523220"/>
          </a:xfrm>
          <a:prstGeom prst="rect">
            <a:avLst/>
          </a:prstGeom>
        </p:spPr>
        <p:txBody>
          <a:bodyPr wrap="square">
            <a:spAutoFit/>
          </a:bodyPr>
          <a:lstStyle/>
          <a:p>
            <a:pPr fontAlgn="base"/>
            <a:r>
              <a:rPr lang="en-US" sz="2800" dirty="0">
                <a:solidFill>
                  <a:schemeClr val="bg1"/>
                </a:solidFill>
              </a:rPr>
              <a:t>The Tongue of angels--</a:t>
            </a:r>
            <a:endParaRPr lang="en-US" dirty="0">
              <a:solidFill>
                <a:srgbClr val="00B0F0"/>
              </a:solidFill>
            </a:endParaRPr>
          </a:p>
        </p:txBody>
      </p:sp>
      <p:pic>
        <p:nvPicPr>
          <p:cNvPr id="5" name="Picture 4">
            <a:extLst>
              <a:ext uri="{FF2B5EF4-FFF2-40B4-BE49-F238E27FC236}">
                <a16:creationId xmlns:a16="http://schemas.microsoft.com/office/drawing/2014/main" id="{44B1F56D-2E39-4926-95F3-FCA5F9229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041" y="1111642"/>
            <a:ext cx="2324100" cy="3095625"/>
          </a:xfrm>
          <a:prstGeom prst="rect">
            <a:avLst/>
          </a:prstGeom>
        </p:spPr>
      </p:pic>
      <p:pic>
        <p:nvPicPr>
          <p:cNvPr id="13" name="Picture 12">
            <a:extLst>
              <a:ext uri="{FF2B5EF4-FFF2-40B4-BE49-F238E27FC236}">
                <a16:creationId xmlns:a16="http://schemas.microsoft.com/office/drawing/2014/main" id="{1120AF01-0142-4353-B294-A990B6530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20" y="2232015"/>
            <a:ext cx="2208295" cy="2795823"/>
          </a:xfrm>
          <a:prstGeom prst="rect">
            <a:avLst/>
          </a:prstGeom>
        </p:spPr>
      </p:pic>
    </p:spTree>
    <p:extLst>
      <p:ext uri="{BB962C8B-B14F-4D97-AF65-F5344CB8AC3E}">
        <p14:creationId xmlns:p14="http://schemas.microsoft.com/office/powerpoint/2010/main" val="298067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31:14</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The Greater Sin</a:t>
            </a:r>
          </a:p>
        </p:txBody>
      </p:sp>
      <p:sp>
        <p:nvSpPr>
          <p:cNvPr id="8" name="TextBox 7"/>
          <p:cNvSpPr txBox="1"/>
          <p:nvPr/>
        </p:nvSpPr>
        <p:spPr>
          <a:xfrm>
            <a:off x="1531545" y="2805066"/>
            <a:ext cx="5181600" cy="3477875"/>
          </a:xfrm>
          <a:prstGeom prst="rect">
            <a:avLst/>
          </a:prstGeom>
          <a:noFill/>
        </p:spPr>
        <p:txBody>
          <a:bodyPr wrap="square" rtlCol="0">
            <a:spAutoFit/>
          </a:bodyPr>
          <a:lstStyle/>
          <a:p>
            <a:pPr fontAlgn="base"/>
            <a:r>
              <a:rPr lang="en-US" sz="2000" dirty="0">
                <a:solidFill>
                  <a:srgbClr val="FFFF66"/>
                </a:solidFill>
              </a:rPr>
              <a:t>“For if after they have escaped the pollutions of the world through the knowledge of the Lord and </a:t>
            </a:r>
            <a:r>
              <a:rPr lang="en-US" sz="2000" dirty="0" err="1">
                <a:solidFill>
                  <a:srgbClr val="FFFF66"/>
                </a:solidFill>
              </a:rPr>
              <a:t>Saviour</a:t>
            </a:r>
            <a:r>
              <a:rPr lang="en-US" sz="2000" dirty="0">
                <a:solidFill>
                  <a:srgbClr val="FFFF66"/>
                </a:solidFill>
              </a:rPr>
              <a:t> Jesus Christ, they are again entangled therein, and overcome, the latter end is worse with them than the beginning.</a:t>
            </a:r>
          </a:p>
          <a:p>
            <a:pPr fontAlgn="base"/>
            <a:r>
              <a:rPr lang="en-US" sz="2000" dirty="0">
                <a:solidFill>
                  <a:srgbClr val="FFFF66"/>
                </a:solidFill>
              </a:rPr>
              <a:t>For it had been better for them not to have known the way of</a:t>
            </a:r>
            <a:r>
              <a:rPr lang="en-US" sz="2000" baseline="30000" dirty="0">
                <a:solidFill>
                  <a:srgbClr val="FFFF66"/>
                </a:solidFill>
              </a:rPr>
              <a:t> </a:t>
            </a:r>
            <a:r>
              <a:rPr lang="en-US" sz="2000" dirty="0">
                <a:solidFill>
                  <a:srgbClr val="FFFF66"/>
                </a:solidFill>
              </a:rPr>
              <a:t>righteousness, than, after they have known </a:t>
            </a:r>
            <a:r>
              <a:rPr lang="en-US" sz="2000" i="1" dirty="0">
                <a:solidFill>
                  <a:srgbClr val="FFFF66"/>
                </a:solidFill>
              </a:rPr>
              <a:t>it,</a:t>
            </a:r>
            <a:r>
              <a:rPr lang="en-US" sz="2000" dirty="0">
                <a:solidFill>
                  <a:srgbClr val="FFFF66"/>
                </a:solidFill>
              </a:rPr>
              <a:t> to turn from the holy commandment delivered unto them.”</a:t>
            </a:r>
          </a:p>
          <a:p>
            <a:pPr fontAlgn="base"/>
            <a:r>
              <a:rPr lang="en-US" sz="2000" dirty="0">
                <a:solidFill>
                  <a:srgbClr val="FFFF66"/>
                </a:solidFill>
              </a:rPr>
              <a:t>2 Peter 2:20-21</a:t>
            </a:r>
          </a:p>
        </p:txBody>
      </p:sp>
      <p:sp>
        <p:nvSpPr>
          <p:cNvPr id="10" name="Rectangle 9"/>
          <p:cNvSpPr/>
          <p:nvPr/>
        </p:nvSpPr>
        <p:spPr>
          <a:xfrm>
            <a:off x="1828800" y="1371601"/>
            <a:ext cx="4343400" cy="1200329"/>
          </a:xfrm>
          <a:prstGeom prst="rect">
            <a:avLst/>
          </a:prstGeom>
        </p:spPr>
        <p:txBody>
          <a:bodyPr wrap="square">
            <a:spAutoFit/>
          </a:bodyPr>
          <a:lstStyle/>
          <a:p>
            <a:pPr fontAlgn="base"/>
            <a:r>
              <a:rPr lang="en-US" dirty="0">
                <a:solidFill>
                  <a:schemeClr val="bg1"/>
                </a:solidFill>
              </a:rPr>
              <a:t>After you have repented, been baptized, received the Holy Ghost then deny Him. “… it would have been better for you that ye had not known me.”</a:t>
            </a:r>
          </a:p>
        </p:txBody>
      </p:sp>
      <p:sp>
        <p:nvSpPr>
          <p:cNvPr id="11" name="Rectangle 10"/>
          <p:cNvSpPr/>
          <p:nvPr/>
        </p:nvSpPr>
        <p:spPr>
          <a:xfrm>
            <a:off x="7315199" y="1295400"/>
            <a:ext cx="4581053" cy="1200329"/>
          </a:xfrm>
          <a:prstGeom prst="rect">
            <a:avLst/>
          </a:prstGeom>
        </p:spPr>
        <p:txBody>
          <a:bodyPr wrap="square">
            <a:spAutoFit/>
          </a:bodyPr>
          <a:lstStyle/>
          <a:p>
            <a:pPr fontAlgn="base"/>
            <a:r>
              <a:rPr lang="en-US" dirty="0">
                <a:solidFill>
                  <a:schemeClr val="bg1"/>
                </a:solidFill>
              </a:rPr>
              <a:t>To refuse obedience to the gospel standard is obviously a greater sin for those who have received the witness of the Spirit than it is for those who never knew it.</a:t>
            </a:r>
          </a:p>
        </p:txBody>
      </p:sp>
      <p:sp>
        <p:nvSpPr>
          <p:cNvPr id="12" name="TextBox 11"/>
          <p:cNvSpPr txBox="1"/>
          <p:nvPr/>
        </p:nvSpPr>
        <p:spPr>
          <a:xfrm>
            <a:off x="7405735" y="3742015"/>
            <a:ext cx="4635374" cy="1323439"/>
          </a:xfrm>
          <a:prstGeom prst="rect">
            <a:avLst/>
          </a:prstGeom>
          <a:noFill/>
        </p:spPr>
        <p:txBody>
          <a:bodyPr wrap="square" rtlCol="0">
            <a:spAutoFit/>
          </a:bodyPr>
          <a:lstStyle/>
          <a:p>
            <a:pPr fontAlgn="base"/>
            <a:r>
              <a:rPr lang="en-US" sz="2000" dirty="0">
                <a:solidFill>
                  <a:srgbClr val="FF0000"/>
                </a:solidFill>
              </a:rPr>
              <a:t>“The worst enemies of the Church are among those who were once members of it. Such leave the Church but find it impossible to leave it alone.” </a:t>
            </a:r>
            <a:r>
              <a:rPr lang="en-US" sz="1400" dirty="0">
                <a:solidFill>
                  <a:srgbClr val="FF0000"/>
                </a:solidFill>
              </a:rPr>
              <a:t>JFM and RLM</a:t>
            </a:r>
          </a:p>
        </p:txBody>
      </p:sp>
      <p:grpSp>
        <p:nvGrpSpPr>
          <p:cNvPr id="39" name="Group 38">
            <a:extLst>
              <a:ext uri="{FF2B5EF4-FFF2-40B4-BE49-F238E27FC236}">
                <a16:creationId xmlns:a16="http://schemas.microsoft.com/office/drawing/2014/main" id="{3D22CB93-E0C1-464C-840C-5AC543AC15CE}"/>
              </a:ext>
            </a:extLst>
          </p:cNvPr>
          <p:cNvGrpSpPr/>
          <p:nvPr/>
        </p:nvGrpSpPr>
        <p:grpSpPr>
          <a:xfrm>
            <a:off x="10230416" y="5209089"/>
            <a:ext cx="1090706" cy="793416"/>
            <a:chOff x="9497320" y="2610745"/>
            <a:chExt cx="1787588" cy="1300352"/>
          </a:xfrm>
        </p:grpSpPr>
        <p:pic>
          <p:nvPicPr>
            <p:cNvPr id="40" name="Picture 39">
              <a:extLst>
                <a:ext uri="{FF2B5EF4-FFF2-40B4-BE49-F238E27FC236}">
                  <a16:creationId xmlns:a16="http://schemas.microsoft.com/office/drawing/2014/main" id="{10191CA7-2C99-4D53-8877-42DDCD32970D}"/>
                </a:ext>
              </a:extLst>
            </p:cNvPr>
            <p:cNvPicPr>
              <a:picLocks noChangeAspect="1"/>
            </p:cNvPicPr>
            <p:nvPr/>
          </p:nvPicPr>
          <p:blipFill rotWithShape="1">
            <a:blip r:embed="rId2">
              <a:extLst>
                <a:ext uri="{28A0092B-C50C-407E-A947-70E740481C1C}">
                  <a14:useLocalDpi xmlns:a14="http://schemas.microsoft.com/office/drawing/2010/main" val="0"/>
                </a:ext>
              </a:extLst>
            </a:blip>
            <a:srcRect r="58667" b="9014"/>
            <a:stretch/>
          </p:blipFill>
          <p:spPr>
            <a:xfrm>
              <a:off x="9497320" y="2610745"/>
              <a:ext cx="877951" cy="1291299"/>
            </a:xfrm>
            <a:prstGeom prst="rect">
              <a:avLst/>
            </a:prstGeom>
          </p:spPr>
        </p:pic>
        <p:pic>
          <p:nvPicPr>
            <p:cNvPr id="41" name="Picture 40">
              <a:extLst>
                <a:ext uri="{FF2B5EF4-FFF2-40B4-BE49-F238E27FC236}">
                  <a16:creationId xmlns:a16="http://schemas.microsoft.com/office/drawing/2014/main" id="{BDED8206-EFA8-45E8-9938-AB172ACCB3E4}"/>
                </a:ext>
              </a:extLst>
            </p:cNvPr>
            <p:cNvPicPr>
              <a:picLocks noChangeAspect="1"/>
            </p:cNvPicPr>
            <p:nvPr/>
          </p:nvPicPr>
          <p:blipFill rotWithShape="1">
            <a:blip r:embed="rId2">
              <a:extLst>
                <a:ext uri="{28A0092B-C50C-407E-A947-70E740481C1C}">
                  <a14:useLocalDpi xmlns:a14="http://schemas.microsoft.com/office/drawing/2010/main" val="0"/>
                </a:ext>
              </a:extLst>
            </a:blip>
            <a:srcRect l="56322" t="4974" b="7632"/>
            <a:stretch/>
          </p:blipFill>
          <p:spPr>
            <a:xfrm>
              <a:off x="10357164" y="2616453"/>
              <a:ext cx="927744" cy="1294644"/>
            </a:xfrm>
            <a:prstGeom prst="rect">
              <a:avLst/>
            </a:prstGeom>
          </p:spPr>
        </p:pic>
      </p:grpSp>
      <p:grpSp>
        <p:nvGrpSpPr>
          <p:cNvPr id="7" name="Group 6">
            <a:extLst>
              <a:ext uri="{FF2B5EF4-FFF2-40B4-BE49-F238E27FC236}">
                <a16:creationId xmlns:a16="http://schemas.microsoft.com/office/drawing/2014/main" id="{D4C92501-9363-48F2-BFF7-5FC1A243363F}"/>
              </a:ext>
            </a:extLst>
          </p:cNvPr>
          <p:cNvGrpSpPr/>
          <p:nvPr/>
        </p:nvGrpSpPr>
        <p:grpSpPr>
          <a:xfrm>
            <a:off x="6686284" y="5259194"/>
            <a:ext cx="1792989" cy="1150660"/>
            <a:chOff x="6686284" y="5259194"/>
            <a:chExt cx="1792989" cy="1150660"/>
          </a:xfrm>
        </p:grpSpPr>
        <p:grpSp>
          <p:nvGrpSpPr>
            <p:cNvPr id="43" name="Group 42">
              <a:extLst>
                <a:ext uri="{FF2B5EF4-FFF2-40B4-BE49-F238E27FC236}">
                  <a16:creationId xmlns:a16="http://schemas.microsoft.com/office/drawing/2014/main" id="{36985575-5596-41CD-B0A6-BD64F47A3A67}"/>
                </a:ext>
              </a:extLst>
            </p:cNvPr>
            <p:cNvGrpSpPr/>
            <p:nvPr/>
          </p:nvGrpSpPr>
          <p:grpSpPr>
            <a:xfrm>
              <a:off x="7443906" y="5338272"/>
              <a:ext cx="1035367" cy="1035367"/>
              <a:chOff x="7423791" y="802486"/>
              <a:chExt cx="2667000" cy="2667000"/>
            </a:xfrm>
          </p:grpSpPr>
          <p:sp>
            <p:nvSpPr>
              <p:cNvPr id="44" name="Oval 43">
                <a:extLst>
                  <a:ext uri="{FF2B5EF4-FFF2-40B4-BE49-F238E27FC236}">
                    <a16:creationId xmlns:a16="http://schemas.microsoft.com/office/drawing/2014/main" id="{D893C62B-0AE2-48AA-8143-74245495083D}"/>
                  </a:ext>
                </a:extLst>
              </p:cNvPr>
              <p:cNvSpPr/>
              <p:nvPr/>
            </p:nvSpPr>
            <p:spPr>
              <a:xfrm>
                <a:off x="7423791" y="80248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3D7D79E5-7643-453E-BAA8-74EF5183EEDE}"/>
                  </a:ext>
                </a:extLst>
              </p:cNvPr>
              <p:cNvGrpSpPr/>
              <p:nvPr/>
            </p:nvGrpSpPr>
            <p:grpSpPr>
              <a:xfrm>
                <a:off x="7789944" y="1346934"/>
                <a:ext cx="762000" cy="762000"/>
                <a:chOff x="1226056" y="2773679"/>
                <a:chExt cx="762000" cy="762000"/>
              </a:xfrm>
            </p:grpSpPr>
            <p:sp>
              <p:nvSpPr>
                <p:cNvPr id="54" name="Oval 53">
                  <a:extLst>
                    <a:ext uri="{FF2B5EF4-FFF2-40B4-BE49-F238E27FC236}">
                      <a16:creationId xmlns:a16="http://schemas.microsoft.com/office/drawing/2014/main" id="{29E91E90-73C1-40CF-B275-FAFEA75AA0C4}"/>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4C370EF-280F-4F89-8661-F7FFD47BBA22}"/>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83E0601-3146-48FE-BE60-CEBCCC7F9F1E}"/>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FBCD603-B96F-4358-B1D1-DD6158A6B150}"/>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89855861-6B17-4202-8A91-60C269F4DA8D}"/>
                  </a:ext>
                </a:extLst>
              </p:cNvPr>
              <p:cNvGrpSpPr/>
              <p:nvPr/>
            </p:nvGrpSpPr>
            <p:grpSpPr>
              <a:xfrm flipH="1">
                <a:off x="8831102" y="1348665"/>
                <a:ext cx="762000" cy="762000"/>
                <a:chOff x="1226056" y="2773679"/>
                <a:chExt cx="762000" cy="762000"/>
              </a:xfrm>
            </p:grpSpPr>
            <p:sp>
              <p:nvSpPr>
                <p:cNvPr id="50" name="Oval 49">
                  <a:extLst>
                    <a:ext uri="{FF2B5EF4-FFF2-40B4-BE49-F238E27FC236}">
                      <a16:creationId xmlns:a16="http://schemas.microsoft.com/office/drawing/2014/main" id="{8C00FC86-B5BA-406E-A3E1-CAD55BF7A75C}"/>
                    </a:ext>
                  </a:extLst>
                </p:cNvPr>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F3AA9D2-B2BE-44F1-ACCD-2281BFDE94C1}"/>
                    </a:ext>
                  </a:extLst>
                </p:cNvPr>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8523E58-4840-4AAF-A736-0D640C709873}"/>
                    </a:ext>
                  </a:extLst>
                </p:cNvPr>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861D405-BEC5-410F-A641-4DE3B5005D74}"/>
                    </a:ext>
                  </a:extLst>
                </p:cNvPr>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Moon 46">
                <a:extLst>
                  <a:ext uri="{FF2B5EF4-FFF2-40B4-BE49-F238E27FC236}">
                    <a16:creationId xmlns:a16="http://schemas.microsoft.com/office/drawing/2014/main" id="{DB2ABAA1-5262-4864-9565-C94D09B558E7}"/>
                  </a:ext>
                </a:extLst>
              </p:cNvPr>
              <p:cNvSpPr/>
              <p:nvPr/>
            </p:nvSpPr>
            <p:spPr>
              <a:xfrm rot="17183275">
                <a:off x="7974152" y="90733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Moon 47">
                <a:extLst>
                  <a:ext uri="{FF2B5EF4-FFF2-40B4-BE49-F238E27FC236}">
                    <a16:creationId xmlns:a16="http://schemas.microsoft.com/office/drawing/2014/main" id="{371D44B5-EC38-42DE-B71D-63AC996475B1}"/>
                  </a:ext>
                </a:extLst>
              </p:cNvPr>
              <p:cNvSpPr/>
              <p:nvPr/>
            </p:nvSpPr>
            <p:spPr>
              <a:xfrm rot="15320344">
                <a:off x="9129657" y="922081"/>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9" name="Picture 8" descr="http://upload.wikimedia.org/wikipedia/commons/thumb/1/12/Tooth_icon_001.svg/477px-Tooth_icon_001.svg.png">
                <a:extLst>
                  <a:ext uri="{FF2B5EF4-FFF2-40B4-BE49-F238E27FC236}">
                    <a16:creationId xmlns:a16="http://schemas.microsoft.com/office/drawing/2014/main" id="{D2188629-4276-414C-90DC-D0295245B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5200" y="2452221"/>
                <a:ext cx="1256556" cy="449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00618240-8A50-4E8B-B12B-8BB45FC7B9B5}"/>
                </a:ext>
              </a:extLst>
            </p:cNvPr>
            <p:cNvGrpSpPr/>
            <p:nvPr/>
          </p:nvGrpSpPr>
          <p:grpSpPr>
            <a:xfrm>
              <a:off x="6686284" y="5259194"/>
              <a:ext cx="1029775" cy="1150660"/>
              <a:chOff x="923688" y="-136672"/>
              <a:chExt cx="3705140" cy="4140085"/>
            </a:xfrm>
          </p:grpSpPr>
          <p:sp>
            <p:nvSpPr>
              <p:cNvPr id="60" name="Rectangle: Rounded Corners 59">
                <a:extLst>
                  <a:ext uri="{FF2B5EF4-FFF2-40B4-BE49-F238E27FC236}">
                    <a16:creationId xmlns:a16="http://schemas.microsoft.com/office/drawing/2014/main" id="{70AFAD15-0137-4E1C-8102-53340644E15C}"/>
                  </a:ext>
                </a:extLst>
              </p:cNvPr>
              <p:cNvSpPr/>
              <p:nvPr/>
            </p:nvSpPr>
            <p:spPr>
              <a:xfrm rot="3096807">
                <a:off x="3232087" y="2706986"/>
                <a:ext cx="1013989" cy="1466661"/>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D7E9E433-979C-4FFE-B3DD-ED69E8D27176}"/>
                  </a:ext>
                </a:extLst>
              </p:cNvPr>
              <p:cNvSpPr/>
              <p:nvPr/>
            </p:nvSpPr>
            <p:spPr>
              <a:xfrm rot="19043236">
                <a:off x="3152657" y="3105697"/>
                <a:ext cx="535197" cy="897716"/>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28878360-F242-47EA-B6E7-CF1E1FDB802C}"/>
                  </a:ext>
                </a:extLst>
              </p:cNvPr>
              <p:cNvSpPr/>
              <p:nvPr/>
            </p:nvSpPr>
            <p:spPr>
              <a:xfrm rot="19043236">
                <a:off x="3431805" y="2832584"/>
                <a:ext cx="535197" cy="897716"/>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F54B352C-87CB-494B-BA70-27F9D07CE14F}"/>
                  </a:ext>
                </a:extLst>
              </p:cNvPr>
              <p:cNvSpPr/>
              <p:nvPr/>
            </p:nvSpPr>
            <p:spPr>
              <a:xfrm rot="19043236">
                <a:off x="3757731" y="2588141"/>
                <a:ext cx="535197" cy="897716"/>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4D9E682-90AB-4D35-88D1-BF80BE3E1176}"/>
                  </a:ext>
                </a:extLst>
              </p:cNvPr>
              <p:cNvSpPr/>
              <p:nvPr/>
            </p:nvSpPr>
            <p:spPr>
              <a:xfrm rot="19513665">
                <a:off x="2906189" y="281504"/>
                <a:ext cx="336752" cy="347209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A7FD8027-CE8C-498C-B480-3D98CAD37DFF}"/>
                  </a:ext>
                </a:extLst>
              </p:cNvPr>
              <p:cNvSpPr/>
              <p:nvPr/>
            </p:nvSpPr>
            <p:spPr>
              <a:xfrm rot="15285036">
                <a:off x="3875943" y="2941626"/>
                <a:ext cx="568562" cy="937209"/>
              </a:xfrm>
              <a:prstGeom prst="roundRect">
                <a:avLst>
                  <a:gd name="adj" fmla="val 500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5D024916-E82A-466F-90F4-3B15981352F7}"/>
                  </a:ext>
                </a:extLst>
              </p:cNvPr>
              <p:cNvSpPr/>
              <p:nvPr/>
            </p:nvSpPr>
            <p:spPr>
              <a:xfrm rot="19641498">
                <a:off x="923688" y="-136672"/>
                <a:ext cx="2535306" cy="15612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4640454E-D246-911B-35C6-46534D836583}"/>
              </a:ext>
            </a:extLst>
          </p:cNvPr>
          <p:cNvGrpSpPr/>
          <p:nvPr/>
        </p:nvGrpSpPr>
        <p:grpSpPr>
          <a:xfrm>
            <a:off x="308324" y="3287612"/>
            <a:ext cx="1015722" cy="2321858"/>
            <a:chOff x="782565" y="1101398"/>
            <a:chExt cx="1893267" cy="4327852"/>
          </a:xfrm>
        </p:grpSpPr>
        <p:sp>
          <p:nvSpPr>
            <p:cNvPr id="5" name="Round Diagonal Corner Rectangle 94">
              <a:extLst>
                <a:ext uri="{FF2B5EF4-FFF2-40B4-BE49-F238E27FC236}">
                  <a16:creationId xmlns:a16="http://schemas.microsoft.com/office/drawing/2014/main" id="{5D2C6448-F69E-F80C-C991-669CD2829985}"/>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2" name="Round Diagonal Corner Rectangle 95">
              <a:extLst>
                <a:ext uri="{FF2B5EF4-FFF2-40B4-BE49-F238E27FC236}">
                  <a16:creationId xmlns:a16="http://schemas.microsoft.com/office/drawing/2014/main" id="{16B59979-2E0F-C7BD-6820-FF5D28F73A6C}"/>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8" name="Oval 57">
              <a:extLst>
                <a:ext uri="{FF2B5EF4-FFF2-40B4-BE49-F238E27FC236}">
                  <a16:creationId xmlns:a16="http://schemas.microsoft.com/office/drawing/2014/main" id="{EB60FB77-EFF1-7D37-7361-C46F8AFC4216}"/>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67" name="Group 66">
              <a:extLst>
                <a:ext uri="{FF2B5EF4-FFF2-40B4-BE49-F238E27FC236}">
                  <a16:creationId xmlns:a16="http://schemas.microsoft.com/office/drawing/2014/main" id="{FDEC8F00-51C8-8AF2-FB5E-82301F0A172C}"/>
                </a:ext>
              </a:extLst>
            </p:cNvPr>
            <p:cNvGrpSpPr/>
            <p:nvPr/>
          </p:nvGrpSpPr>
          <p:grpSpPr>
            <a:xfrm rot="2754858">
              <a:off x="1292245" y="4851434"/>
              <a:ext cx="418271" cy="737362"/>
              <a:chOff x="1676400" y="2133600"/>
              <a:chExt cx="1447800" cy="2088845"/>
            </a:xfrm>
          </p:grpSpPr>
          <p:sp>
            <p:nvSpPr>
              <p:cNvPr id="86" name="Oval 85">
                <a:extLst>
                  <a:ext uri="{FF2B5EF4-FFF2-40B4-BE49-F238E27FC236}">
                    <a16:creationId xmlns:a16="http://schemas.microsoft.com/office/drawing/2014/main" id="{9270E843-FD2D-9832-592B-195BBC6213C1}"/>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7" name="Moon 86">
                <a:extLst>
                  <a:ext uri="{FF2B5EF4-FFF2-40B4-BE49-F238E27FC236}">
                    <a16:creationId xmlns:a16="http://schemas.microsoft.com/office/drawing/2014/main" id="{9D2611B5-BB5D-0884-2047-7D682E0CAA29}"/>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8" name="Moon 87">
                <a:extLst>
                  <a:ext uri="{FF2B5EF4-FFF2-40B4-BE49-F238E27FC236}">
                    <a16:creationId xmlns:a16="http://schemas.microsoft.com/office/drawing/2014/main" id="{0CE3C1A2-32D8-BF91-3883-CB49AC9145D6}"/>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68" name="Group 67">
              <a:extLst>
                <a:ext uri="{FF2B5EF4-FFF2-40B4-BE49-F238E27FC236}">
                  <a16:creationId xmlns:a16="http://schemas.microsoft.com/office/drawing/2014/main" id="{0C51337A-B6DB-CCFC-707D-652BA76A2C03}"/>
                </a:ext>
              </a:extLst>
            </p:cNvPr>
            <p:cNvGrpSpPr/>
            <p:nvPr/>
          </p:nvGrpSpPr>
          <p:grpSpPr>
            <a:xfrm rot="18845142" flipH="1">
              <a:off x="1670777" y="4757861"/>
              <a:ext cx="454896" cy="743939"/>
              <a:chOff x="1676400" y="2133600"/>
              <a:chExt cx="1447800" cy="2088845"/>
            </a:xfrm>
          </p:grpSpPr>
          <p:sp>
            <p:nvSpPr>
              <p:cNvPr id="83" name="Oval 82">
                <a:extLst>
                  <a:ext uri="{FF2B5EF4-FFF2-40B4-BE49-F238E27FC236}">
                    <a16:creationId xmlns:a16="http://schemas.microsoft.com/office/drawing/2014/main" id="{E4A4B48D-9214-16A2-9EE1-D38E7131408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4" name="Moon 83">
                <a:extLst>
                  <a:ext uri="{FF2B5EF4-FFF2-40B4-BE49-F238E27FC236}">
                    <a16:creationId xmlns:a16="http://schemas.microsoft.com/office/drawing/2014/main" id="{3F4BEDC9-BBAC-F446-BCBF-64C0AE8ED23D}"/>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5" name="Moon 84">
                <a:extLst>
                  <a:ext uri="{FF2B5EF4-FFF2-40B4-BE49-F238E27FC236}">
                    <a16:creationId xmlns:a16="http://schemas.microsoft.com/office/drawing/2014/main" id="{678FB8A7-0546-45A2-2B22-C49F915AF4E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69" name="Group 68">
              <a:extLst>
                <a:ext uri="{FF2B5EF4-FFF2-40B4-BE49-F238E27FC236}">
                  <a16:creationId xmlns:a16="http://schemas.microsoft.com/office/drawing/2014/main" id="{4C956705-AEE4-9088-53E6-83CB168821A2}"/>
                </a:ext>
              </a:extLst>
            </p:cNvPr>
            <p:cNvGrpSpPr/>
            <p:nvPr/>
          </p:nvGrpSpPr>
          <p:grpSpPr>
            <a:xfrm>
              <a:off x="810561" y="2772737"/>
              <a:ext cx="1865271" cy="2320328"/>
              <a:chOff x="4419600" y="2060454"/>
              <a:chExt cx="3045502" cy="4187946"/>
            </a:xfrm>
          </p:grpSpPr>
          <p:sp>
            <p:nvSpPr>
              <p:cNvPr id="74" name="Oval 73">
                <a:extLst>
                  <a:ext uri="{FF2B5EF4-FFF2-40B4-BE49-F238E27FC236}">
                    <a16:creationId xmlns:a16="http://schemas.microsoft.com/office/drawing/2014/main" id="{99896ACA-3896-C6D5-DA18-2FB019CAD96B}"/>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5" name="Oval 74">
                <a:extLst>
                  <a:ext uri="{FF2B5EF4-FFF2-40B4-BE49-F238E27FC236}">
                    <a16:creationId xmlns:a16="http://schemas.microsoft.com/office/drawing/2014/main" id="{02EDD875-D941-575A-470D-973A0B491BA1}"/>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6" name="Trapezoid 75">
                <a:extLst>
                  <a:ext uri="{FF2B5EF4-FFF2-40B4-BE49-F238E27FC236}">
                    <a16:creationId xmlns:a16="http://schemas.microsoft.com/office/drawing/2014/main" id="{D1A08261-FEF7-AC75-9403-C7502DE9B137}"/>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7" name="Trapezoid 76">
                <a:extLst>
                  <a:ext uri="{FF2B5EF4-FFF2-40B4-BE49-F238E27FC236}">
                    <a16:creationId xmlns:a16="http://schemas.microsoft.com/office/drawing/2014/main" id="{C47DBB61-3AA2-CEEF-38B6-E254B3CFCCC0}"/>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8" name="Trapezoid 77">
                <a:extLst>
                  <a:ext uri="{FF2B5EF4-FFF2-40B4-BE49-F238E27FC236}">
                    <a16:creationId xmlns:a16="http://schemas.microsoft.com/office/drawing/2014/main" id="{F2967A7C-967C-D6DA-ED6D-9E16072D38F2}"/>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9" name="Isosceles Triangle 78">
                <a:extLst>
                  <a:ext uri="{FF2B5EF4-FFF2-40B4-BE49-F238E27FC236}">
                    <a16:creationId xmlns:a16="http://schemas.microsoft.com/office/drawing/2014/main" id="{A02E9DB4-D108-6941-9873-1E26A1A6124C}"/>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0" name="Rectangle 79">
                <a:extLst>
                  <a:ext uri="{FF2B5EF4-FFF2-40B4-BE49-F238E27FC236}">
                    <a16:creationId xmlns:a16="http://schemas.microsoft.com/office/drawing/2014/main" id="{91D70A32-013A-5F81-9019-61F232232424}"/>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1" name="Trapezoid 80">
                <a:extLst>
                  <a:ext uri="{FF2B5EF4-FFF2-40B4-BE49-F238E27FC236}">
                    <a16:creationId xmlns:a16="http://schemas.microsoft.com/office/drawing/2014/main" id="{DD9D8F38-7239-539E-0C2B-447430EFC9CF}"/>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2" name="Trapezoid 81">
                <a:extLst>
                  <a:ext uri="{FF2B5EF4-FFF2-40B4-BE49-F238E27FC236}">
                    <a16:creationId xmlns:a16="http://schemas.microsoft.com/office/drawing/2014/main" id="{D425F1F2-AD10-F54E-8AD8-9D29A5CCD0A2}"/>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70" name="Round Diagonal Corner Rectangle 102">
              <a:extLst>
                <a:ext uri="{FF2B5EF4-FFF2-40B4-BE49-F238E27FC236}">
                  <a16:creationId xmlns:a16="http://schemas.microsoft.com/office/drawing/2014/main" id="{5F9A3B8C-F994-677E-AAAF-B0AF3C3B7DCB}"/>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1" name="Oval 70">
              <a:extLst>
                <a:ext uri="{FF2B5EF4-FFF2-40B4-BE49-F238E27FC236}">
                  <a16:creationId xmlns:a16="http://schemas.microsoft.com/office/drawing/2014/main" id="{300F847B-80AA-4B14-E7D6-BF77DF8E1F16}"/>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2" name="Rectangle 71">
              <a:extLst>
                <a:ext uri="{FF2B5EF4-FFF2-40B4-BE49-F238E27FC236}">
                  <a16:creationId xmlns:a16="http://schemas.microsoft.com/office/drawing/2014/main" id="{2EAC0AE0-5224-9717-0DFD-8FC06A02DB39}"/>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3" name="Freeform: Shape 72">
              <a:extLst>
                <a:ext uri="{FF2B5EF4-FFF2-40B4-BE49-F238E27FC236}">
                  <a16:creationId xmlns:a16="http://schemas.microsoft.com/office/drawing/2014/main" id="{EE365E4C-CD61-CCA0-B8E7-B10C8A352453}"/>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11116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31:15; 2 Nephi 2:25; Romans 2:7; D&amp;C 59:23</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A Journey of a Lifetime</a:t>
            </a:r>
          </a:p>
        </p:txBody>
      </p:sp>
      <p:sp>
        <p:nvSpPr>
          <p:cNvPr id="10" name="Rectangle 9"/>
          <p:cNvSpPr/>
          <p:nvPr/>
        </p:nvSpPr>
        <p:spPr>
          <a:xfrm>
            <a:off x="646567" y="911382"/>
            <a:ext cx="6007729" cy="830997"/>
          </a:xfrm>
          <a:prstGeom prst="rect">
            <a:avLst/>
          </a:prstGeom>
        </p:spPr>
        <p:txBody>
          <a:bodyPr wrap="square">
            <a:spAutoFit/>
          </a:bodyPr>
          <a:lstStyle/>
          <a:p>
            <a:pPr fontAlgn="base"/>
            <a:r>
              <a:rPr lang="en-US" sz="2400" dirty="0">
                <a:solidFill>
                  <a:schemeClr val="bg1"/>
                </a:solidFill>
              </a:rPr>
              <a:t>Enduring to the end consists of keeping the commandments after baptism Alma 7:16</a:t>
            </a:r>
          </a:p>
        </p:txBody>
      </p:sp>
      <p:sp>
        <p:nvSpPr>
          <p:cNvPr id="11" name="Rectangle 10"/>
          <p:cNvSpPr/>
          <p:nvPr/>
        </p:nvSpPr>
        <p:spPr>
          <a:xfrm>
            <a:off x="6418907" y="1304453"/>
            <a:ext cx="5773093" cy="5632311"/>
          </a:xfrm>
          <a:prstGeom prst="rect">
            <a:avLst/>
          </a:prstGeom>
        </p:spPr>
        <p:txBody>
          <a:bodyPr wrap="square">
            <a:spAutoFit/>
          </a:bodyPr>
          <a:lstStyle/>
          <a:p>
            <a:pPr fontAlgn="base"/>
            <a:r>
              <a:rPr lang="en-US" dirty="0">
                <a:solidFill>
                  <a:schemeClr val="bg1"/>
                </a:solidFill>
              </a:rPr>
              <a:t>“… enduring to the end is not just a matter of passively tolerating life’s difficult circumstances or “hanging in there.” Ours is an active religion, ... Viewed from this perspective, enduring to the end is exalting and glorious, not grim and gloomy. </a:t>
            </a:r>
          </a:p>
          <a:p>
            <a:pPr fontAlgn="base"/>
            <a:endParaRPr lang="en-US" dirty="0">
              <a:solidFill>
                <a:schemeClr val="bg1"/>
              </a:solidFill>
            </a:endParaRPr>
          </a:p>
          <a:p>
            <a:pPr fontAlgn="base"/>
            <a:r>
              <a:rPr lang="en-US" dirty="0">
                <a:solidFill>
                  <a:schemeClr val="bg1"/>
                </a:solidFill>
              </a:rPr>
              <a:t>This is a joyful religion, one of hope, strength, and deliverance. “Adam fell that men might be; and men are, that they might have joy.”</a:t>
            </a:r>
          </a:p>
          <a:p>
            <a:pPr fontAlgn="base"/>
            <a:endParaRPr lang="en-US" dirty="0">
              <a:solidFill>
                <a:schemeClr val="bg1"/>
              </a:solidFill>
            </a:endParaRPr>
          </a:p>
          <a:p>
            <a:pPr fontAlgn="base"/>
            <a:r>
              <a:rPr lang="en-US" dirty="0">
                <a:solidFill>
                  <a:schemeClr val="bg1"/>
                </a:solidFill>
              </a:rPr>
              <a:t>Enduring to the end is a process filling every minute of our life, every hour, every day, from sunrise to sunrise. It is accomplished through personal discipline following the commandments of God…</a:t>
            </a:r>
          </a:p>
          <a:p>
            <a:pPr fontAlgn="base"/>
            <a:endParaRPr lang="en-US" dirty="0">
              <a:solidFill>
                <a:schemeClr val="bg1"/>
              </a:solidFill>
            </a:endParaRPr>
          </a:p>
          <a:p>
            <a:pPr fontAlgn="base"/>
            <a:r>
              <a:rPr lang="en-US" dirty="0">
                <a:solidFill>
                  <a:schemeClr val="bg1"/>
                </a:solidFill>
              </a:rPr>
              <a:t>Enduring to the end implies “patient continuance in well doing”, striving to keep the commandments, and doing the works of righteousness…”</a:t>
            </a:r>
          </a:p>
          <a:p>
            <a:pPr fontAlgn="base"/>
            <a:r>
              <a:rPr lang="en-US" dirty="0">
                <a:solidFill>
                  <a:schemeClr val="bg1"/>
                </a:solidFill>
              </a:rPr>
              <a:t>Dieter F. </a:t>
            </a:r>
            <a:r>
              <a:rPr lang="en-US" dirty="0" err="1">
                <a:solidFill>
                  <a:schemeClr val="bg1"/>
                </a:solidFill>
              </a:rPr>
              <a:t>Uchtdorf</a:t>
            </a:r>
            <a:endParaRPr lang="en-US" dirty="0">
              <a:solidFill>
                <a:schemeClr val="bg1"/>
              </a:solidFill>
            </a:endParaRPr>
          </a:p>
          <a:p>
            <a:pPr fontAlgn="base"/>
            <a:endParaRPr lang="en-US" dirty="0">
              <a:solidFill>
                <a:schemeClr val="bg1"/>
              </a:solidFill>
            </a:endParaRPr>
          </a:p>
        </p:txBody>
      </p:sp>
      <p:sp>
        <p:nvSpPr>
          <p:cNvPr id="9" name="TextBox 8"/>
          <p:cNvSpPr txBox="1"/>
          <p:nvPr/>
        </p:nvSpPr>
        <p:spPr>
          <a:xfrm>
            <a:off x="1905000" y="5105401"/>
            <a:ext cx="3200400" cy="1323439"/>
          </a:xfrm>
          <a:prstGeom prst="rect">
            <a:avLst/>
          </a:prstGeom>
          <a:noFill/>
        </p:spPr>
        <p:txBody>
          <a:bodyPr wrap="square" rtlCol="0">
            <a:spAutoFit/>
          </a:bodyPr>
          <a:lstStyle/>
          <a:p>
            <a:pPr algn="ctr"/>
            <a:r>
              <a:rPr lang="en-US" sz="4000" dirty="0">
                <a:solidFill>
                  <a:srgbClr val="FFFF66"/>
                </a:solidFill>
                <a:latin typeface="Tw Cen MT Condensed" pitchFamily="34" charset="0"/>
              </a:rPr>
              <a:t>Christ’s Life Is Our Example</a:t>
            </a:r>
          </a:p>
        </p:txBody>
      </p:sp>
      <p:pic>
        <p:nvPicPr>
          <p:cNvPr id="5" name="Picture 4">
            <a:extLst>
              <a:ext uri="{FF2B5EF4-FFF2-40B4-BE49-F238E27FC236}">
                <a16:creationId xmlns:a16="http://schemas.microsoft.com/office/drawing/2014/main" id="{678947B0-ED63-4203-A9A2-E0DF4A83B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058" y="1851293"/>
            <a:ext cx="4068212" cy="3051159"/>
          </a:xfrm>
          <a:prstGeom prst="rect">
            <a:avLst/>
          </a:prstGeom>
        </p:spPr>
      </p:pic>
      <p:pic>
        <p:nvPicPr>
          <p:cNvPr id="8" name="Picture 7">
            <a:extLst>
              <a:ext uri="{FF2B5EF4-FFF2-40B4-BE49-F238E27FC236}">
                <a16:creationId xmlns:a16="http://schemas.microsoft.com/office/drawing/2014/main" id="{C01C74C2-C85B-4807-971E-5F30141B1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294" y="118118"/>
            <a:ext cx="956476" cy="1194635"/>
          </a:xfrm>
          <a:prstGeom prst="rect">
            <a:avLst/>
          </a:prstGeom>
        </p:spPr>
      </p:pic>
    </p:spTree>
    <p:extLst>
      <p:ext uri="{BB962C8B-B14F-4D97-AF65-F5344CB8AC3E}">
        <p14:creationId xmlns:p14="http://schemas.microsoft.com/office/powerpoint/2010/main" val="195844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7" name="Group 6"/>
          <p:cNvGrpSpPr/>
          <p:nvPr/>
        </p:nvGrpSpPr>
        <p:grpSpPr>
          <a:xfrm>
            <a:off x="6172200" y="1371600"/>
            <a:ext cx="3558886" cy="4724400"/>
            <a:chOff x="3657600" y="304800"/>
            <a:chExt cx="3558886" cy="4724400"/>
          </a:xfrm>
          <a:solidFill>
            <a:schemeClr val="bg1"/>
          </a:solidFill>
        </p:grpSpPr>
        <p:grpSp>
          <p:nvGrpSpPr>
            <p:cNvPr id="8" name="Group 20"/>
            <p:cNvGrpSpPr/>
            <p:nvPr/>
          </p:nvGrpSpPr>
          <p:grpSpPr>
            <a:xfrm>
              <a:off x="3657600" y="2971800"/>
              <a:ext cx="1730086" cy="2057400"/>
              <a:chOff x="3415145" y="2971800"/>
              <a:chExt cx="1730086" cy="2057400"/>
            </a:xfrm>
            <a:grpFill/>
          </p:grpSpPr>
          <p:sp>
            <p:nvSpPr>
              <p:cNvPr id="19" name="Pentagon 18"/>
              <p:cNvSpPr/>
              <p:nvPr/>
            </p:nvSpPr>
            <p:spPr>
              <a:xfrm rot="16200000">
                <a:off x="2503343" y="3883602"/>
                <a:ext cx="2057400" cy="233795"/>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p:cNvSpPr/>
              <p:nvPr/>
            </p:nvSpPr>
            <p:spPr>
              <a:xfrm rot="16200000">
                <a:off x="3251489" y="3883602"/>
                <a:ext cx="2057400" cy="233795"/>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5"/>
              <p:cNvSpPr/>
              <p:nvPr/>
            </p:nvSpPr>
            <p:spPr>
              <a:xfrm rot="16200000">
                <a:off x="3999634" y="3883602"/>
                <a:ext cx="2057400" cy="233795"/>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05200" y="3505200"/>
                <a:ext cx="1600200" cy="1524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581400" y="4374573"/>
                <a:ext cx="1447800" cy="12122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a:off x="5486400" y="304800"/>
              <a:ext cx="1647826" cy="4724400"/>
            </a:xfrm>
            <a:prstGeom prst="line">
              <a:avLst/>
            </a:prstGeom>
            <a:grpFill/>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810000" y="304800"/>
              <a:ext cx="1219200" cy="4724400"/>
            </a:xfrm>
            <a:prstGeom prst="line">
              <a:avLst/>
            </a:prstGeom>
            <a:grpFill/>
            <a:ln w="635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21"/>
            <p:cNvGrpSpPr/>
            <p:nvPr/>
          </p:nvGrpSpPr>
          <p:grpSpPr>
            <a:xfrm>
              <a:off x="5486400" y="2971800"/>
              <a:ext cx="1730086" cy="2057400"/>
              <a:chOff x="5659581" y="2971800"/>
              <a:chExt cx="1730086" cy="2057400"/>
            </a:xfrm>
            <a:grpFill/>
          </p:grpSpPr>
          <p:sp>
            <p:nvSpPr>
              <p:cNvPr id="14" name="Pentagon 13"/>
              <p:cNvSpPr/>
              <p:nvPr/>
            </p:nvSpPr>
            <p:spPr>
              <a:xfrm rot="16200000">
                <a:off x="4747779" y="3883602"/>
                <a:ext cx="2057400" cy="233795"/>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4"/>
              <p:cNvSpPr/>
              <p:nvPr/>
            </p:nvSpPr>
            <p:spPr>
              <a:xfrm rot="16200000">
                <a:off x="5495925" y="3883602"/>
                <a:ext cx="2057400" cy="233795"/>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p:cNvSpPr/>
              <p:nvPr/>
            </p:nvSpPr>
            <p:spPr>
              <a:xfrm rot="16200000">
                <a:off x="6244070" y="3883602"/>
                <a:ext cx="2057400" cy="233795"/>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1200" y="4343400"/>
                <a:ext cx="1447800" cy="12122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15000" y="3505200"/>
                <a:ext cx="1447800" cy="12122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p:cNvSpPr txBox="1"/>
          <p:nvPr/>
        </p:nvSpPr>
        <p:spPr>
          <a:xfrm>
            <a:off x="93552" y="6550223"/>
            <a:ext cx="4800600" cy="307777"/>
          </a:xfrm>
          <a:prstGeom prst="rect">
            <a:avLst/>
          </a:prstGeom>
          <a:noFill/>
        </p:spPr>
        <p:txBody>
          <a:bodyPr wrap="square" rtlCol="0">
            <a:spAutoFit/>
          </a:bodyPr>
          <a:lstStyle/>
          <a:p>
            <a:r>
              <a:rPr lang="en-US" sz="1400" dirty="0">
                <a:solidFill>
                  <a:schemeClr val="bg1"/>
                </a:solidFill>
              </a:rPr>
              <a:t>2 Nephi 31:16-18</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The Gate</a:t>
            </a:r>
          </a:p>
        </p:txBody>
      </p:sp>
      <p:sp>
        <p:nvSpPr>
          <p:cNvPr id="10" name="Rectangle 9"/>
          <p:cNvSpPr/>
          <p:nvPr/>
        </p:nvSpPr>
        <p:spPr>
          <a:xfrm>
            <a:off x="698626" y="1788060"/>
            <a:ext cx="4495800" cy="3139321"/>
          </a:xfrm>
          <a:prstGeom prst="rect">
            <a:avLst/>
          </a:prstGeom>
        </p:spPr>
        <p:txBody>
          <a:bodyPr wrap="square">
            <a:spAutoFit/>
          </a:bodyPr>
          <a:lstStyle/>
          <a:p>
            <a:pPr fontAlgn="base"/>
            <a:r>
              <a:rPr lang="en-US" dirty="0">
                <a:solidFill>
                  <a:srgbClr val="FFFF66"/>
                </a:solidFill>
              </a:rPr>
              <a:t>How are repentance and baptism like a gate?</a:t>
            </a:r>
          </a:p>
          <a:p>
            <a:pPr fontAlgn="base"/>
            <a:endParaRPr lang="en-US" dirty="0">
              <a:solidFill>
                <a:srgbClr val="FFFF66"/>
              </a:solidFill>
            </a:endParaRPr>
          </a:p>
          <a:p>
            <a:pPr fontAlgn="base"/>
            <a:r>
              <a:rPr lang="en-US" dirty="0">
                <a:solidFill>
                  <a:srgbClr val="FFFF66"/>
                </a:solidFill>
              </a:rPr>
              <a:t>What does the path lead to? </a:t>
            </a:r>
          </a:p>
          <a:p>
            <a:pPr fontAlgn="base"/>
            <a:endParaRPr lang="en-US" dirty="0">
              <a:solidFill>
                <a:srgbClr val="FFFF66"/>
              </a:solidFill>
            </a:endParaRPr>
          </a:p>
          <a:p>
            <a:pPr fontAlgn="base"/>
            <a:r>
              <a:rPr lang="en-US" dirty="0">
                <a:solidFill>
                  <a:srgbClr val="FFFF66"/>
                </a:solidFill>
              </a:rPr>
              <a:t>What does the Holy Ghost do for us? </a:t>
            </a:r>
          </a:p>
          <a:p>
            <a:pPr fontAlgn="base"/>
            <a:endParaRPr lang="en-US" dirty="0">
              <a:solidFill>
                <a:schemeClr val="bg1"/>
              </a:solidFill>
            </a:endParaRPr>
          </a:p>
          <a:p>
            <a:pPr fontAlgn="base"/>
            <a:r>
              <a:rPr lang="en-US" dirty="0">
                <a:solidFill>
                  <a:schemeClr val="bg1"/>
                </a:solidFill>
              </a:rPr>
              <a:t>The Holy Ghost witnesses of the Father and the Son and brings a remission of sins.</a:t>
            </a:r>
          </a:p>
          <a:p>
            <a:pPr fontAlgn="base"/>
            <a:endParaRPr lang="en-US" dirty="0">
              <a:solidFill>
                <a:srgbClr val="FFFF66"/>
              </a:solidFill>
            </a:endParaRPr>
          </a:p>
          <a:p>
            <a:pPr fontAlgn="base"/>
            <a:r>
              <a:rPr lang="en-US" dirty="0">
                <a:solidFill>
                  <a:srgbClr val="FFFF66"/>
                </a:solidFill>
              </a:rPr>
              <a:t>What do we need to do after baptism in order to stay on the path to eternal life?</a:t>
            </a:r>
          </a:p>
        </p:txBody>
      </p:sp>
      <p:sp>
        <p:nvSpPr>
          <p:cNvPr id="11" name="Rectangle 10"/>
          <p:cNvSpPr/>
          <p:nvPr/>
        </p:nvSpPr>
        <p:spPr>
          <a:xfrm>
            <a:off x="4724400" y="6211670"/>
            <a:ext cx="6096000" cy="646331"/>
          </a:xfrm>
          <a:prstGeom prst="rect">
            <a:avLst/>
          </a:prstGeom>
        </p:spPr>
        <p:txBody>
          <a:bodyPr wrap="square">
            <a:spAutoFit/>
          </a:bodyPr>
          <a:lstStyle/>
          <a:p>
            <a:pPr algn="ctr" fontAlgn="base"/>
            <a:r>
              <a:rPr lang="en-US" dirty="0">
                <a:solidFill>
                  <a:schemeClr val="bg1"/>
                </a:solidFill>
              </a:rPr>
              <a:t>Repentance and Baptism</a:t>
            </a:r>
          </a:p>
          <a:p>
            <a:pPr algn="ctr" fontAlgn="base"/>
            <a:r>
              <a:rPr lang="en-US" dirty="0">
                <a:solidFill>
                  <a:srgbClr val="00B0F0"/>
                </a:solidFill>
              </a:rPr>
              <a:t>The beginning point for the journey back to Heavenly Father</a:t>
            </a:r>
          </a:p>
        </p:txBody>
      </p:sp>
      <p:sp>
        <p:nvSpPr>
          <p:cNvPr id="24" name="Rectangle 23"/>
          <p:cNvSpPr/>
          <p:nvPr/>
        </p:nvSpPr>
        <p:spPr>
          <a:xfrm>
            <a:off x="5410200" y="990600"/>
            <a:ext cx="4953000" cy="369332"/>
          </a:xfrm>
          <a:prstGeom prst="rect">
            <a:avLst/>
          </a:prstGeom>
        </p:spPr>
        <p:txBody>
          <a:bodyPr wrap="square">
            <a:spAutoFit/>
          </a:bodyPr>
          <a:lstStyle/>
          <a:p>
            <a:pPr algn="ctr" fontAlgn="base"/>
            <a:r>
              <a:rPr lang="en-US" dirty="0">
                <a:solidFill>
                  <a:schemeClr val="bg1"/>
                </a:solidFill>
              </a:rPr>
              <a:t>Presence of God—Eternal Life—Celestial Kingdom</a:t>
            </a:r>
          </a:p>
        </p:txBody>
      </p:sp>
      <p:sp>
        <p:nvSpPr>
          <p:cNvPr id="26" name="Rectangle 25"/>
          <p:cNvSpPr/>
          <p:nvPr/>
        </p:nvSpPr>
        <p:spPr>
          <a:xfrm>
            <a:off x="6400800" y="2057400"/>
            <a:ext cx="3352800" cy="1754326"/>
          </a:xfrm>
          <a:prstGeom prst="rect">
            <a:avLst/>
          </a:prstGeom>
        </p:spPr>
        <p:txBody>
          <a:bodyPr wrap="square">
            <a:spAutoFit/>
          </a:bodyPr>
          <a:lstStyle/>
          <a:p>
            <a:pPr fontAlgn="base"/>
            <a:r>
              <a:rPr lang="en-US" dirty="0">
                <a:solidFill>
                  <a:srgbClr val="FF0000"/>
                </a:solidFill>
              </a:rPr>
              <a:t>Continue following the Savior’s example, press forward with a steadfastness in Christ, have faith and hope, love God and all people, feast upon the word of Christ, endure to the end</a:t>
            </a:r>
          </a:p>
        </p:txBody>
      </p:sp>
    </p:spTree>
    <p:extLst>
      <p:ext uri="{BB962C8B-B14F-4D97-AF65-F5344CB8AC3E}">
        <p14:creationId xmlns:p14="http://schemas.microsoft.com/office/powerpoint/2010/main" val="206826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1000"/>
                                        <p:tgtEl>
                                          <p:spTgt spid="11">
                                            <p:txEl>
                                              <p:pRg st="1" end="1"/>
                                            </p:txEl>
                                          </p:spTgt>
                                        </p:tgtEl>
                                      </p:cBhvr>
                                    </p:animEffect>
                                    <p:anim calcmode="lin" valueType="num">
                                      <p:cBhvr>
                                        <p:cTn id="1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1000"/>
                                        <p:tgtEl>
                                          <p:spTgt spid="24">
                                            <p:txEl>
                                              <p:pRg st="0" end="0"/>
                                            </p:txEl>
                                          </p:spTgt>
                                        </p:tgtEl>
                                      </p:cBhvr>
                                    </p:animEffect>
                                    <p:anim calcmode="lin" valueType="num">
                                      <p:cBhvr>
                                        <p:cTn id="30"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xEl>
                                              <p:pRg st="6" end="6"/>
                                            </p:txEl>
                                          </p:spTgt>
                                        </p:tgtEl>
                                        <p:attrNameLst>
                                          <p:attrName>style.visibility</p:attrName>
                                        </p:attrNameLst>
                                      </p:cBhvr>
                                      <p:to>
                                        <p:strVal val="visible"/>
                                      </p:to>
                                    </p:set>
                                    <p:animEffect transition="in" filter="fade">
                                      <p:cBhvr>
                                        <p:cTn id="40" dur="1000"/>
                                        <p:tgtEl>
                                          <p:spTgt spid="10">
                                            <p:txEl>
                                              <p:pRg st="6" end="6"/>
                                            </p:txEl>
                                          </p:spTgt>
                                        </p:tgtEl>
                                      </p:cBhvr>
                                    </p:animEffect>
                                    <p:anim calcmode="lin" valueType="num">
                                      <p:cBhvr>
                                        <p:cTn id="41"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par>
                                <p:cTn id="54" presetID="10" presetClass="exit" presetSubtype="0" fill="hold" nodeType="withEffect">
                                  <p:stCondLst>
                                    <p:cond delay="0"/>
                                  </p:stCondLst>
                                  <p:childTnLst>
                                    <p:animEffect transition="out" filter="fade">
                                      <p:cBhvr>
                                        <p:cTn id="55" dur="2000"/>
                                        <p:tgtEl>
                                          <p:spTgt spid="7"/>
                                        </p:tgtEl>
                                      </p:cBhvr>
                                    </p:animEffect>
                                    <p:set>
                                      <p:cBhvr>
                                        <p:cTn id="5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66392" y="6550223"/>
            <a:ext cx="4800600" cy="307777"/>
          </a:xfrm>
          <a:prstGeom prst="rect">
            <a:avLst/>
          </a:prstGeom>
          <a:noFill/>
        </p:spPr>
        <p:txBody>
          <a:bodyPr wrap="square" rtlCol="0">
            <a:spAutoFit/>
          </a:bodyPr>
          <a:lstStyle/>
          <a:p>
            <a:r>
              <a:rPr lang="en-US" sz="1400" dirty="0">
                <a:solidFill>
                  <a:schemeClr val="bg1"/>
                </a:solidFill>
              </a:rPr>
              <a:t>2 Nephi 31:19-20</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Straight and Narrow Path</a:t>
            </a:r>
          </a:p>
        </p:txBody>
      </p:sp>
      <p:pic>
        <p:nvPicPr>
          <p:cNvPr id="5122" name="Picture 2" descr="https://encrypted-tbn2.gstatic.com/images?q=tbn:ANd9GcSt3clqG7plvTkxCyYqZo0dzKniYZY-Sv0CTtkd9ie8f-rxlBF3kQ"/>
          <p:cNvPicPr>
            <a:picLocks noChangeAspect="1" noChangeArrowheads="1"/>
          </p:cNvPicPr>
          <p:nvPr/>
        </p:nvPicPr>
        <p:blipFill>
          <a:blip r:embed="rId2" cstate="print"/>
          <a:srcRect/>
          <a:stretch>
            <a:fillRect/>
          </a:stretch>
        </p:blipFill>
        <p:spPr bwMode="auto">
          <a:xfrm>
            <a:off x="3692586" y="2144025"/>
            <a:ext cx="4996111" cy="3113775"/>
          </a:xfrm>
          <a:prstGeom prst="rect">
            <a:avLst/>
          </a:prstGeom>
          <a:noFill/>
        </p:spPr>
      </p:pic>
      <p:sp>
        <p:nvSpPr>
          <p:cNvPr id="4" name="Rectangle 3">
            <a:extLst>
              <a:ext uri="{FF2B5EF4-FFF2-40B4-BE49-F238E27FC236}">
                <a16:creationId xmlns:a16="http://schemas.microsoft.com/office/drawing/2014/main" id="{7E1E6DEB-A6C6-4141-9769-AA8502718590}"/>
              </a:ext>
            </a:extLst>
          </p:cNvPr>
          <p:cNvSpPr/>
          <p:nvPr/>
        </p:nvSpPr>
        <p:spPr>
          <a:xfrm>
            <a:off x="3002733" y="1123125"/>
            <a:ext cx="6096000" cy="646331"/>
          </a:xfrm>
          <a:prstGeom prst="rect">
            <a:avLst/>
          </a:prstGeom>
        </p:spPr>
        <p:txBody>
          <a:bodyPr>
            <a:spAutoFit/>
          </a:bodyPr>
          <a:lstStyle/>
          <a:p>
            <a:pPr algn="ctr" fontAlgn="base"/>
            <a:r>
              <a:rPr lang="en-US" b="0" i="0" dirty="0">
                <a:solidFill>
                  <a:srgbClr val="FFFF00"/>
                </a:solidFill>
                <a:effectLst>
                  <a:glow rad="139700">
                    <a:schemeClr val="accent2">
                      <a:satMod val="175000"/>
                      <a:alpha val="40000"/>
                    </a:schemeClr>
                  </a:glow>
                </a:effectLst>
                <a:latin typeface="Open Sans"/>
              </a:rPr>
              <a:t>What do we need to do after baptism in order to stay on the path to eternal life?</a:t>
            </a:r>
          </a:p>
        </p:txBody>
      </p:sp>
      <p:sp>
        <p:nvSpPr>
          <p:cNvPr id="20" name="Rectangle 19">
            <a:extLst>
              <a:ext uri="{FF2B5EF4-FFF2-40B4-BE49-F238E27FC236}">
                <a16:creationId xmlns:a16="http://schemas.microsoft.com/office/drawing/2014/main" id="{E838DCCC-7DA9-45E1-B444-439092BD24A4}"/>
              </a:ext>
            </a:extLst>
          </p:cNvPr>
          <p:cNvSpPr/>
          <p:nvPr/>
        </p:nvSpPr>
        <p:spPr>
          <a:xfrm>
            <a:off x="1027569" y="2198978"/>
            <a:ext cx="2711513" cy="369332"/>
          </a:xfrm>
          <a:prstGeom prst="rect">
            <a:avLst/>
          </a:prstGeom>
        </p:spPr>
        <p:txBody>
          <a:bodyPr wrap="square">
            <a:spAutoFit/>
          </a:bodyPr>
          <a:lstStyle/>
          <a:p>
            <a:pPr fontAlgn="base"/>
            <a:r>
              <a:rPr lang="en-US" b="0" i="0" dirty="0">
                <a:solidFill>
                  <a:srgbClr val="FFFF00"/>
                </a:solidFill>
                <a:effectLst>
                  <a:glow rad="139700">
                    <a:schemeClr val="accent2">
                      <a:satMod val="175000"/>
                      <a:alpha val="40000"/>
                    </a:schemeClr>
                  </a:glow>
                </a:effectLst>
                <a:latin typeface="Open Sans"/>
              </a:rPr>
              <a:t>Repentance and Baptism</a:t>
            </a:r>
          </a:p>
        </p:txBody>
      </p:sp>
      <p:sp>
        <p:nvSpPr>
          <p:cNvPr id="21" name="Rectangle 20">
            <a:extLst>
              <a:ext uri="{FF2B5EF4-FFF2-40B4-BE49-F238E27FC236}">
                <a16:creationId xmlns:a16="http://schemas.microsoft.com/office/drawing/2014/main" id="{43DF2963-0F44-45DB-86AC-E0A7DFAAC437}"/>
              </a:ext>
            </a:extLst>
          </p:cNvPr>
          <p:cNvSpPr/>
          <p:nvPr/>
        </p:nvSpPr>
        <p:spPr>
          <a:xfrm>
            <a:off x="8594755" y="2188417"/>
            <a:ext cx="2711513" cy="646331"/>
          </a:xfrm>
          <a:prstGeom prst="rect">
            <a:avLst/>
          </a:prstGeom>
        </p:spPr>
        <p:txBody>
          <a:bodyPr wrap="square">
            <a:spAutoFit/>
          </a:bodyPr>
          <a:lstStyle/>
          <a:p>
            <a:pPr algn="ctr" fontAlgn="base"/>
            <a:r>
              <a:rPr lang="en-US" b="0" i="0" dirty="0">
                <a:solidFill>
                  <a:srgbClr val="FFFF00"/>
                </a:solidFill>
                <a:effectLst>
                  <a:glow rad="139700">
                    <a:schemeClr val="accent2">
                      <a:satMod val="175000"/>
                      <a:alpha val="40000"/>
                    </a:schemeClr>
                  </a:glow>
                </a:effectLst>
                <a:latin typeface="Open Sans"/>
              </a:rPr>
              <a:t>Receive the Gift of the Holy Ghost</a:t>
            </a:r>
          </a:p>
        </p:txBody>
      </p:sp>
      <p:sp>
        <p:nvSpPr>
          <p:cNvPr id="22" name="Rectangle 21">
            <a:extLst>
              <a:ext uri="{FF2B5EF4-FFF2-40B4-BE49-F238E27FC236}">
                <a16:creationId xmlns:a16="http://schemas.microsoft.com/office/drawing/2014/main" id="{FD944B5D-C464-415C-B710-0652FF59389B}"/>
              </a:ext>
            </a:extLst>
          </p:cNvPr>
          <p:cNvSpPr/>
          <p:nvPr/>
        </p:nvSpPr>
        <p:spPr>
          <a:xfrm>
            <a:off x="1281820" y="5118652"/>
            <a:ext cx="2711513" cy="369332"/>
          </a:xfrm>
          <a:prstGeom prst="rect">
            <a:avLst/>
          </a:prstGeom>
        </p:spPr>
        <p:txBody>
          <a:bodyPr wrap="square">
            <a:spAutoFit/>
          </a:bodyPr>
          <a:lstStyle/>
          <a:p>
            <a:pPr fontAlgn="base"/>
            <a:r>
              <a:rPr lang="en-US" dirty="0">
                <a:solidFill>
                  <a:srgbClr val="FFFF00"/>
                </a:solidFill>
                <a:effectLst>
                  <a:glow rad="139700">
                    <a:schemeClr val="accent2">
                      <a:satMod val="175000"/>
                      <a:alpha val="40000"/>
                    </a:schemeClr>
                  </a:glow>
                </a:effectLst>
                <a:latin typeface="Open Sans"/>
              </a:rPr>
              <a:t>Endure to the end</a:t>
            </a:r>
            <a:endParaRPr lang="en-US" b="0" i="0" dirty="0">
              <a:solidFill>
                <a:srgbClr val="FFFF00"/>
              </a:solidFill>
              <a:effectLst>
                <a:glow rad="139700">
                  <a:schemeClr val="accent2">
                    <a:satMod val="175000"/>
                    <a:alpha val="40000"/>
                  </a:schemeClr>
                </a:glow>
              </a:effectLst>
              <a:latin typeface="Open Sans"/>
            </a:endParaRPr>
          </a:p>
        </p:txBody>
      </p:sp>
      <p:sp>
        <p:nvSpPr>
          <p:cNvPr id="23" name="Rectangle 22">
            <a:extLst>
              <a:ext uri="{FF2B5EF4-FFF2-40B4-BE49-F238E27FC236}">
                <a16:creationId xmlns:a16="http://schemas.microsoft.com/office/drawing/2014/main" id="{B7FF50AF-6654-4ED7-9201-B215F2590ECC}"/>
              </a:ext>
            </a:extLst>
          </p:cNvPr>
          <p:cNvSpPr/>
          <p:nvPr/>
        </p:nvSpPr>
        <p:spPr>
          <a:xfrm>
            <a:off x="8444204" y="4978633"/>
            <a:ext cx="3297523" cy="1015663"/>
          </a:xfrm>
          <a:prstGeom prst="rect">
            <a:avLst/>
          </a:prstGeom>
        </p:spPr>
        <p:txBody>
          <a:bodyPr wrap="square">
            <a:spAutoFit/>
          </a:bodyPr>
          <a:lstStyle/>
          <a:p>
            <a:pPr fontAlgn="base"/>
            <a:r>
              <a:rPr lang="en-US" sz="2000" dirty="0">
                <a:solidFill>
                  <a:srgbClr val="FFFF00"/>
                </a:solidFill>
                <a:effectLst>
                  <a:glow rad="139700">
                    <a:schemeClr val="accent2">
                      <a:satMod val="175000"/>
                      <a:alpha val="40000"/>
                    </a:schemeClr>
                  </a:glow>
                </a:effectLst>
                <a:latin typeface="Open Sans"/>
              </a:rPr>
              <a:t>If we live according to the doctrine of Christ, we will receive eternal life.</a:t>
            </a:r>
            <a:endParaRPr lang="en-US" sz="2000" i="0" dirty="0">
              <a:solidFill>
                <a:srgbClr val="FFFF00"/>
              </a:solidFill>
              <a:effectLst>
                <a:glow rad="139700">
                  <a:schemeClr val="accent2">
                    <a:satMod val="175000"/>
                    <a:alpha val="40000"/>
                  </a:schemeClr>
                </a:glow>
              </a:effectLst>
              <a:latin typeface="Open Sans"/>
            </a:endParaRPr>
          </a:p>
        </p:txBody>
      </p:sp>
    </p:spTree>
    <p:extLst>
      <p:ext uri="{BB962C8B-B14F-4D97-AF65-F5344CB8AC3E}">
        <p14:creationId xmlns:p14="http://schemas.microsoft.com/office/powerpoint/2010/main" val="58999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31:19-20</a:t>
            </a:r>
          </a:p>
        </p:txBody>
      </p:sp>
      <p:sp>
        <p:nvSpPr>
          <p:cNvPr id="11" name="Rectangle 10"/>
          <p:cNvSpPr/>
          <p:nvPr/>
        </p:nvSpPr>
        <p:spPr>
          <a:xfrm>
            <a:off x="229354" y="152400"/>
            <a:ext cx="4419600" cy="3385542"/>
          </a:xfrm>
          <a:prstGeom prst="rect">
            <a:avLst/>
          </a:prstGeom>
        </p:spPr>
        <p:txBody>
          <a:bodyPr wrap="square">
            <a:spAutoFit/>
          </a:bodyPr>
          <a:lstStyle/>
          <a:p>
            <a:pPr algn="just" fontAlgn="base"/>
            <a:r>
              <a:rPr lang="en-US" sz="2000" dirty="0">
                <a:solidFill>
                  <a:schemeClr val="bg1"/>
                </a:solidFill>
              </a:rPr>
              <a:t>“We need to feast upon the words of Christ in the scriptures and as these words come to us from living prophets. Just nibbling occasionally will not do. Feasting means partaking with relish and delight and savoring—not gorging episodically in heedless hunger, but partaking gratefully, dining with delight, at a sumptuous spread carefully and lovingly prepared…, over the centuries.”</a:t>
            </a:r>
          </a:p>
          <a:p>
            <a:pPr algn="just" fontAlgn="base"/>
            <a:r>
              <a:rPr lang="en-US" sz="1400" dirty="0">
                <a:solidFill>
                  <a:schemeClr val="bg1"/>
                </a:solidFill>
              </a:rPr>
              <a:t>Neal A. Maxwell</a:t>
            </a:r>
          </a:p>
        </p:txBody>
      </p:sp>
      <p:sp>
        <p:nvSpPr>
          <p:cNvPr id="20" name="Rectangle 19"/>
          <p:cNvSpPr/>
          <p:nvPr/>
        </p:nvSpPr>
        <p:spPr>
          <a:xfrm>
            <a:off x="5769320" y="3425433"/>
            <a:ext cx="6117879" cy="3077766"/>
          </a:xfrm>
          <a:prstGeom prst="rect">
            <a:avLst/>
          </a:prstGeom>
        </p:spPr>
        <p:txBody>
          <a:bodyPr wrap="square">
            <a:spAutoFit/>
          </a:bodyPr>
          <a:lstStyle/>
          <a:p>
            <a:pPr algn="just" fontAlgn="base"/>
            <a:r>
              <a:rPr lang="en-US" sz="2000" dirty="0">
                <a:solidFill>
                  <a:schemeClr val="bg1"/>
                </a:solidFill>
              </a:rPr>
              <a:t>“In the beginning this may not be easy. Reading scripture with eagerness usually comes after one has cultivated a familiarity with the teaching of Christ and learns how to attract the spirit of the Lord in order to gain a thrilling depth of understanding concerning the vast and profound concepts which lie behind each Gospel principle. Then one can feast indeed upon the teaching of Christ. And the longer one participates, the greater the feast becomes.”</a:t>
            </a:r>
          </a:p>
          <a:p>
            <a:pPr algn="just" fontAlgn="base"/>
            <a:r>
              <a:rPr lang="en-US" sz="1400" dirty="0">
                <a:solidFill>
                  <a:schemeClr val="bg1"/>
                </a:solidFill>
              </a:rPr>
              <a:t>Cleon </a:t>
            </a:r>
            <a:r>
              <a:rPr lang="en-US" sz="1400" dirty="0" err="1">
                <a:solidFill>
                  <a:schemeClr val="bg1"/>
                </a:solidFill>
              </a:rPr>
              <a:t>Skousen</a:t>
            </a:r>
            <a:endParaRPr lang="en-US" sz="1400" dirty="0">
              <a:solidFill>
                <a:schemeClr val="bg1"/>
              </a:solidFill>
            </a:endParaRPr>
          </a:p>
        </p:txBody>
      </p:sp>
      <p:pic>
        <p:nvPicPr>
          <p:cNvPr id="21" name="Picture 20" descr="Neil A. Maxwell.jpg"/>
          <p:cNvPicPr>
            <a:picLocks noChangeAspect="1"/>
          </p:cNvPicPr>
          <p:nvPr/>
        </p:nvPicPr>
        <p:blipFill>
          <a:blip r:embed="rId2" cstate="print"/>
          <a:stretch>
            <a:fillRect/>
          </a:stretch>
        </p:blipFill>
        <p:spPr>
          <a:xfrm>
            <a:off x="5285715" y="667694"/>
            <a:ext cx="1460090" cy="1827298"/>
          </a:xfrm>
          <a:prstGeom prst="rect">
            <a:avLst/>
          </a:prstGeom>
        </p:spPr>
      </p:pic>
      <p:sp>
        <p:nvSpPr>
          <p:cNvPr id="29698" name="AutoShape 2" descr="data:image/jpeg;base64,/9j/4AAQSkZJRgABAQAAAQABAAD/2wCEAAkGBhASEBIUEBAPFBUQFBUSEBAVFBAQEBQPFBQVFBUQFBQXHCYeFxkjGRQUHy8gIycpLCwtFR4xNTAqNSYrLCkBCQoKDgwOFw8PGikcHBwpKSkpKSkpKSwpLCksKSkpKSwpLCkpKSkpKSkpKSkpKTQpLCkpKSkpKSwpKSkpKSwsKf/AABEIANwAsAMBIgACEQEDEQH/xAAcAAACAgMBAQAAAAAAAAAAAAADBAIFAAEGBwj/xAA1EAABAwIDBgQFBAIDAQAAAAABAAIDBBEFITEGEkFRYXETIoGRBzKhscEjQtHwFGJScqKC/8QAGQEAAwEBAQAAAAAAAAAAAAAAAAECBAMF/8QAIhEAAgICAgMBAQEBAAAAAAAAAAECEQMhEjEEQVFhMnEi/9oADAMBAAIRAxEAPwDw5YsWIAxZZYptCAMDURrFjGpiONSAIRDkpiAckyIlNsSVgK+AOQ9gs8Ech7BN+GpspidAT2F0WAj4I5D2C34A5D6K3ZgU50if7KEuESt+aNw9DZKx0yr/AMcch7BQdAOQVl4HRQfEnYirdF0UCxPviQXRJ2AoWqJCZcxCc1NACssUiFFMDFixYgDFixbCAMCI0KIaisakwCRsTkUaFCxPRMUNgSbCnKLC3yOAY0k/QdSeCewnBHykWBA4u4WXeYZhLY2hrBlxPEnmVmy5VA04cDyf4c5h+xLdZTc/8QbAdyrunwNrPkjaB0191fw0eht9s0f/ABxyt/dFjeeTPSj48Y9IqI8NPLvxsnI8Au3+2KM8WNs/wovr3M0PorhnXsU8Pw5/F9k4ifMwNPAtyXGYrs66O+7ZwHo72Xd1mIl2p4qkrpc7grus/wAMs/HRwjoEvJEumq6Rr7nQ8eR7qoqaMtNiP4WqM1Lowzg4vZUPjQXsT8kSWkYqIEnNQyEy9iE5qaGDWlshaVAYpAKKm0JASaEeNqgwI8YUsA8IVrh8G84AcTYKsiC6XZaAGYHkL+ullzk6VjiraR3ODUQawNA7/wAldFR0upP3Vdh0QF78MleU2WvAei8ib5Ns96EVGKSJCDKyg+Ap9jBqoyqaLUinfHcm6rquPIjkrWqktmqytINnfRTRZR1TbZqnqxxurysbfQaqirWZeoXWDM+RCDhc69AoVcN4zfVuY7HgpSM+6soKTfjdl+027haoOmYskbRyE0SSmjVpI3JJytXoLas87plc9qA9qdfGgSMTGJOCgUZ7UIpgaRGhQCKwIYBYwmYwgsCYY1QwCxtXabG04vvcuHAlcjA1en4NTN8NvhgZjM+g4rhl/k64lci5pAPU/hX9IRn1XOwCwHQ6/wB4K4o5tPa115Xs9ytFo/uBySVTNbj9CmBKDfjb2zS1dOAM7KpLQ4lPNMQ43OufNLk7zXC/HLsp1rm372tyS8Tg17hfn9FB0F5Ye6o8Sba9uKvpawacj+FSYlKCeCuK2cpukUk77HJXuCkbtj1H/lc/UZnn+VeYVYZXIuPW1rrVFHnS7OVqI7D1d90jKrCtByz4n7lV7wt2N6PPn2AcECVqZdol5F1EhGRqA5MyhLOQM0EZgQQjxoYDMQTMbUGIJuMKGBbYDTRufeX5WtJOZHK2i7vC8K3vLFM5jW6NdmN09O64TBJAH2OjwWHudPqvSWzMY9nms7ca23M2zCwZZNTr0el48IvG37Rz2JbRSUz9yRhdkd1w0NtR3VTL8QKiR1oYw0/9iT3K67HMKbUxFpuOMbh8wdz7LlcKwB8IeJAC4O1GYLbZWK5ReOm62dZrLaSehh+1uKgfPGBysHKrqtpcRObpSfonfBlBNmtuNA43+iqZ21Dj590dBayuNP4c5qS9stcM2ue6RjJ22uR5uB5fXir3EhUxSeaN4PzBm6d4t525dVyLqG4DnXu0i3Ak8ACuv2vdUCFr3TSGRsYZe+e5ru3ScYWXGeWn7o5TEdpHglrLg39cuCqZJKl+bifUpISOvvAm549U20ykZSHmb6LvxUOjHKcsn9WDikkadL8LbzgrBu0krLAx6aZk5DL1SrGkO3jb7XR6qmMwaGWGd758RmqTT7ObUl0AZXOcf1G8c+BFzdZK0XNtLmx6Jqto2Rta0XJHzOOpN9SlzZdsW2znNUlfYtIErIU3OUlM5dzmhWUpdyLI5BcUFGgjxoARYykA/CU7EkICn4VLAZpzY35Zr0I0/iTU7wcpACDwvu5j7rgI2r0bZu0lLGbi8ZyJF7OB/hYPJj0z0PDlTa+jcJIyPA2+qLNTta8OcPLIAN7gHt09CDZbYQ55IyD+mmqsLA+UgEHIg6WWH2emto52rpAN69umY+yo5IS51mtz58O67WqwVtrse9o5X3hb10XLYhuxOzkcfoquh1Y/hmCMLmDI7pD5Ha9QO/RH22ZeIHmDcccuKssHYRG24Av5rfz1S20RBFiE/wBYnFVSPH5ILOt7K0o2m2gP0UcZpiHZZDpzQMOnBNi4g98lqf8A0rPLilCdDs1GTawz6XJRaSMA25C3/wBX0K1UbwHzEj2+yhh8lncr/hKJWRbFsVlPiPF9LN/KRL01jUg8R1uJ3vUi1lWuctmPSMOR7NzSpKZ6JI5KyOXeyAbyhFTchlMDERiGERiAHacqwgVdArGBQwHYyug2a2h/xyQ4XY/XmDzXPMKmCuM4qSpnXHNwdo9SZWNeWPYbjdCcjqBe5VHhLP0Y88i0D3CaqH2HHILyeme7F2jePbSMjZa/pqbrlKGmfUSb79BmGnh3S+LYfKR45zzIaDnlzVjs7TVG4H+Ug5luhz5FdK1ZPJuVUdVTYjuEBwtpY8Enj+IsLgbjMW6KE1ZYeeJ462v9ly+Lua5xLbtHW9/QJxCUuO6KbGay7nAZ3+ipcwbjgmqkgE297FKSuPZbILVHkZJNytlzBXbzc9VunnF78tfsgww7rLnVygMh3XNVejpJuti1U+7yev04IDgjOahPC2pUYbsUlSzym5QlJFYwLlEqTlEqgMRGIaIxADcBT8RSEIT8IUMY2wo8Q5oUbMlabOQNlraeJ3yvlYHdr6KaA9Jw7ZuSKhhc+/6rd4DiwnNrT6JScXbne+h7r1qpo2vjLLC1rDpbSy80xykMZddpyNjbhnqQsHkYeLtdM9Txs3KNPtFTXxg05aOQHS/JOYXTbsbRf5UC4tnorOBo3QRnf+3WU3JmqkeXv7LmsTjvbQkLp5W3Gnbt2XPYiBvHPK30VjONxKlNyTbsFTOiF810uJ2/CpZ4sr/VaIM8zNCmRqZ77oHAZrW9cXS7G3P99U2WZZLRihuzHknYu9BkCYc1CeFoOAjMEm8J+VqTlCChZygiOCgVQGgiRoYRYwgY3CFZUzEhThWMcgaLuKTAPU1AYzLU6JfCq50czXg+Zrg4H/ZpuCkppy91/YcgtMK5sR9d7P4uyppopmaSNBPR37m+90ntJg/it3mi7gMxzb+SvMfgttjuP/xZXeWU3iJ0Ev8Ax9R9l7UVTipxplQm4O0eI4tDJHewJHEdELCMaA8pNu/DsvSdptmN+8kQzOb2c+bh/C8yxPBy112g6rzZ4+Dpnqwy8lyRa1GK5G1tNQuXrcS81hbNLVHieJuNyvcKtrIHhxAdmPdTGNnSWel0Fr6m9xfIan+FS1NXfIcVlQHEG5Jtl681Y7PUIMm85odZrzY9GE3WiEEYMuRyA0tIWi51P2Uy1aixON1s7G2hyRXEL0opJaMDbYrKxKvCdlSr1DAVlak5Wp6UJOUKbKE3hCcEw9qA5NDIgI8YQAibyYDbZ7aarReTqgNRWqWARqIENiICoJY1Q1bo3BzSQWkEEagg3Bv6L6d2B2rbXUjHkjxGWZM3/cD5uxGa+Wd5dj8N9snUNU0k/pSWbM3/AFP7u41Tiyj6aIXO7Q7LMmBcwAP4jRrjz6FX8MzXtDmm7XAFpGhBzBU7K5RUlTKjJxdo8Jx7AXskabWLTuuByItpf0XNbobWszu14c0+oX0HtBs8ypYdA8Dyut9HcwvnzaagmpK0NmYWkO3hfQt0uDxCwSwuD/Dcs0ZL9K+uY1rnDhvfZW+xkZkdO63ljieB3LSqHE9572tZm6Q2FsyXE2GS9J2e2YdTUz2Eed8Tif8AsWmwXXDG9mbK9tI8bPDsiQ1b26H0OiG5haSDqMj3GRUbLujMyyZiQOot11C2Xg6FVZW2vsnbEPSBLSBbFSePuoueDxSKQrIEB4TUgSz1aGCU2oamEwChEaUJqI1SIK0qagwqahiNqTH2zUViQWe8/BPbHxYjSSuu6Ib0JOpj4s9F6oF8jbNY2+lqI5ozYxuB7jiCvqzBcWZUwRzRm7ZWhw6HiD1BuusWUOlUe1eyVPXwmOZuYzjkFhIx3Np/CvVynxF2sFDSOc0gSynw4BycdZOzRn7JvrYHjOFyU+G4hI6pa6fwCY4i0AMvxfnxGndeiYPtHBWuL4XcfMwjde3oQvGcXlDrXc+4Ge9nf1/uqzZLHXUtUyQE7oNnjg5h1C5QlQNj3xKwMU9a8tFmzfqN5XJ8w91yq9h+KtC2eiZUR5+GQQRn+m/+Db3Xjqp9iNXUStlYUCNFQLltxUHFMaNGQoTnKTkNypDIqQUVsJgFaVNpQQURrlLAMwopKXa5EDlLRIQFYSobywuRQiYK9j+B+2W640crvK+74b8H/uZ6rxkOTeGYi+GVkjCQ5jg5pHMG6Oho+wjMBxHfgF83/FTak1laSw3jh8kQ4WBzf6kL0PGfiJHJhbJI3Wkqx4W6Dm11v1Db+6rxyXDnveeh/oTlsoA4PkZvEggCwbcA27JWniOeSZe3wzILH/U2BFxw6KGFyNJc3idFPeiEegbGYy2opZaGb9zHCI9+He9l5nURFj3NOrSQe4Nj9l0WFgsnaQSCCCCOCR2wpS2pc+1hN5+m9+765+qqtDKdRK0XKJckFESouKxzlAuVDNEqBWyVEpjMWLFiYG1IFRWBIArXKYegXWw5ADG8s3kHeW95KhBN5S3kDeW99FAWmFVpa9tzk128BwBXZS1bRIx7dJMnct7ULzkPsrmmxPeYWk9R3HFCAYqqloMrnAODnO3W2bm0nnqCqVsxBuMiDcW09Fk0l9UEOQ1QkdHQYkHEE6jUfkK12iaJaYOGsfmHbQhcXHOQb/3suiw/Et6MtPKxTXwdHOFyiXLKhu64jkShFyVDNkqJKy60mBi0sWJgYsWliANrFpYgCSxRW7oAldZdRutIAmCt3ULrLoAldSZJZDBWIANK766oe8o3WXQATeRaapLSlrrLoAZrHXdfml7rbnqCANrFpYgDaxaWIA//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 name="Picture 21" descr="cleon skousen.jpg"/>
          <p:cNvPicPr>
            <a:picLocks noChangeAspect="1"/>
          </p:cNvPicPr>
          <p:nvPr/>
        </p:nvPicPr>
        <p:blipFill>
          <a:blip r:embed="rId3" cstate="print"/>
          <a:stretch>
            <a:fillRect/>
          </a:stretch>
        </p:blipFill>
        <p:spPr>
          <a:xfrm>
            <a:off x="3962400" y="4267200"/>
            <a:ext cx="1295400" cy="1619250"/>
          </a:xfrm>
          <a:prstGeom prst="rect">
            <a:avLst/>
          </a:prstGeom>
        </p:spPr>
      </p:pic>
      <p:sp>
        <p:nvSpPr>
          <p:cNvPr id="9" name="TextBox 8">
            <a:extLst>
              <a:ext uri="{FF2B5EF4-FFF2-40B4-BE49-F238E27FC236}">
                <a16:creationId xmlns:a16="http://schemas.microsoft.com/office/drawing/2014/main" id="{0FEA8E62-E94C-4327-AD9C-CB4EDFF19C88}"/>
              </a:ext>
            </a:extLst>
          </p:cNvPr>
          <p:cNvSpPr txBox="1"/>
          <p:nvPr/>
        </p:nvSpPr>
        <p:spPr>
          <a:xfrm>
            <a:off x="7478162" y="139575"/>
            <a:ext cx="4113291" cy="2123658"/>
          </a:xfrm>
          <a:prstGeom prst="rect">
            <a:avLst/>
          </a:prstGeom>
          <a:noFill/>
        </p:spPr>
        <p:txBody>
          <a:bodyPr wrap="square" rtlCol="0">
            <a:spAutoFit/>
          </a:bodyPr>
          <a:lstStyle/>
          <a:p>
            <a:pPr algn="ctr"/>
            <a:r>
              <a:rPr lang="en-US" sz="6600" dirty="0">
                <a:solidFill>
                  <a:schemeClr val="bg1"/>
                </a:solidFill>
                <a:latin typeface="Tw Cen MT Condensed" pitchFamily="34" charset="0"/>
              </a:rPr>
              <a:t>Feast Upon the Word of Christ</a:t>
            </a:r>
          </a:p>
        </p:txBody>
      </p:sp>
    </p:spTree>
    <p:extLst>
      <p:ext uri="{BB962C8B-B14F-4D97-AF65-F5344CB8AC3E}">
        <p14:creationId xmlns:p14="http://schemas.microsoft.com/office/powerpoint/2010/main" val="350083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p:cNvSpPr txBox="1"/>
          <p:nvPr/>
        </p:nvSpPr>
        <p:spPr>
          <a:xfrm>
            <a:off x="102606" y="6550223"/>
            <a:ext cx="4800600" cy="307777"/>
          </a:xfrm>
          <a:prstGeom prst="rect">
            <a:avLst/>
          </a:prstGeom>
          <a:noFill/>
        </p:spPr>
        <p:txBody>
          <a:bodyPr wrap="square" rtlCol="0">
            <a:spAutoFit/>
          </a:bodyPr>
          <a:lstStyle/>
          <a:p>
            <a:r>
              <a:rPr lang="en-US" sz="1400" dirty="0">
                <a:solidFill>
                  <a:schemeClr val="bg1"/>
                </a:solidFill>
              </a:rPr>
              <a:t>2 Nephi 31:21</a:t>
            </a:r>
          </a:p>
        </p:txBody>
      </p:sp>
      <p:sp>
        <p:nvSpPr>
          <p:cNvPr id="11" name="Rectangle 10"/>
          <p:cNvSpPr/>
          <p:nvPr/>
        </p:nvSpPr>
        <p:spPr>
          <a:xfrm>
            <a:off x="1077362" y="461727"/>
            <a:ext cx="9511420" cy="5016758"/>
          </a:xfrm>
          <a:prstGeom prst="rect">
            <a:avLst/>
          </a:prstGeom>
        </p:spPr>
        <p:txBody>
          <a:bodyPr wrap="square">
            <a:spAutoFit/>
          </a:bodyPr>
          <a:lstStyle/>
          <a:p>
            <a:pPr algn="just" fontAlgn="base"/>
            <a:r>
              <a:rPr lang="en-US" sz="2000" dirty="0">
                <a:solidFill>
                  <a:schemeClr val="bg1"/>
                </a:solidFill>
              </a:rPr>
              <a:t>“The ‘doctrine of Christ’ as taught by Nephi in his grand, </a:t>
            </a:r>
            <a:r>
              <a:rPr lang="en-US" sz="2000" dirty="0" err="1">
                <a:solidFill>
                  <a:schemeClr val="bg1"/>
                </a:solidFill>
              </a:rPr>
              <a:t>summational</a:t>
            </a:r>
            <a:r>
              <a:rPr lang="en-US" sz="2000" dirty="0">
                <a:solidFill>
                  <a:schemeClr val="bg1"/>
                </a:solidFill>
              </a:rPr>
              <a:t> discourse focuses on faith in the Lord Jesus Christ, </a:t>
            </a:r>
            <a:r>
              <a:rPr lang="en-US" sz="2000" dirty="0">
                <a:solidFill>
                  <a:srgbClr val="FFFF66"/>
                </a:solidFill>
              </a:rPr>
              <a:t>repentance, baptism by immersion, receiving the gift of the Holy Ghost, and enduring to the end.</a:t>
            </a:r>
          </a:p>
          <a:p>
            <a:pPr algn="just" fontAlgn="base"/>
            <a:endParaRPr lang="en-US" sz="2000" dirty="0">
              <a:solidFill>
                <a:srgbClr val="FFFF66"/>
              </a:solidFill>
            </a:endParaRPr>
          </a:p>
          <a:p>
            <a:pPr algn="just" fontAlgn="base"/>
            <a:r>
              <a:rPr lang="en-US" sz="2000" dirty="0">
                <a:solidFill>
                  <a:schemeClr val="bg1"/>
                </a:solidFill>
              </a:rPr>
              <a:t>It does not, in this declaration, attempt to cover the entire plan of salvation, all the virtues of a Christian life, or the rewards that await us in differing degrees of heavenly glory. </a:t>
            </a:r>
          </a:p>
          <a:p>
            <a:pPr algn="just" fontAlgn="base"/>
            <a:endParaRPr lang="en-US" sz="2000" dirty="0">
              <a:solidFill>
                <a:schemeClr val="bg1"/>
              </a:solidFill>
            </a:endParaRPr>
          </a:p>
          <a:p>
            <a:pPr algn="just" fontAlgn="base"/>
            <a:r>
              <a:rPr lang="en-US" sz="2000" dirty="0">
                <a:solidFill>
                  <a:schemeClr val="bg1"/>
                </a:solidFill>
              </a:rPr>
              <a:t>It does not, in this declaration, deal with the offices of the priesthood, the ordinances of the temple, or many other true doctrines. All these are important, but as used in the Book of Mormon, ‘the doctrine of Christ’ is simple and direct. </a:t>
            </a:r>
          </a:p>
          <a:p>
            <a:pPr algn="just" fontAlgn="base"/>
            <a:endParaRPr lang="en-US" sz="2000" dirty="0">
              <a:solidFill>
                <a:schemeClr val="bg1"/>
              </a:solidFill>
            </a:endParaRPr>
          </a:p>
          <a:p>
            <a:pPr algn="just" fontAlgn="base"/>
            <a:r>
              <a:rPr lang="en-US" sz="2000" dirty="0">
                <a:solidFill>
                  <a:schemeClr val="bg1"/>
                </a:solidFill>
              </a:rPr>
              <a:t>It focuses on the first principles of the gospel exclusively, including an expression of encouragement to endure, to persist, to press on. Indeed, it is in the clarity and simplicity of ‘the doctrine of Christ’ that its impact is found. Nephi knew it would be so. He wrote, ‘I shall speak unto you plainly, according to the plainness of my prophesying’ [2 Nephi 31:2]”</a:t>
            </a:r>
          </a:p>
          <a:p>
            <a:pPr algn="just" fontAlgn="base"/>
            <a:r>
              <a:rPr lang="en-US" sz="2000" dirty="0">
                <a:solidFill>
                  <a:schemeClr val="bg1"/>
                </a:solidFill>
              </a:rPr>
              <a:t> Jeffrey R. Holland</a:t>
            </a:r>
          </a:p>
        </p:txBody>
      </p:sp>
      <p:sp>
        <p:nvSpPr>
          <p:cNvPr id="29698" name="AutoShape 2" descr="data:image/jpeg;base64,/9j/4AAQSkZJRgABAQAAAQABAAD/2wCEAAkGBhASEBIUEBAPFBUQFBUSEBAVFBAQEBQPFBQVFBUQFBQXHCYeFxkjGRQUHy8gIycpLCwtFR4xNTAqNSYrLCkBCQoKDgwOFw8PGikcHBwpKSkpKSkpKSwpLCksKSkpKSwpLCkpKSkpKSkpKSkpKTQpLCkpKSkpKSwpKSkpKSwsKf/AABEIANwAsAMBIgACEQEDEQH/xAAcAAACAgMBAQAAAAAAAAAAAAADBAIFAAEGBwj/xAA1EAABAwIDBgQFBAIDAQAAAAABAAIDBBEFITEGEkFRYXETIoGRBzKhscEjQtHwFGJScqKC/8QAGQEAAwEBAQAAAAAAAAAAAAAAAAECBAMF/8QAIhEAAgICAgMBAQEBAAAAAAAAAAECEQMhEjEEQVFhMnEi/9oADAMBAAIRAxEAPwDw5YsWIAxZZYptCAMDURrFjGpiONSAIRDkpiAckyIlNsSVgK+AOQ9gs8Ech7BN+GpspidAT2F0WAj4I5D2C34A5D6K3ZgU50if7KEuESt+aNw9DZKx0yr/AMcch7BQdAOQVl4HRQfEnYirdF0UCxPviQXRJ2AoWqJCZcxCc1NACssUiFFMDFixYgDFixbCAMCI0KIaisakwCRsTkUaFCxPRMUNgSbCnKLC3yOAY0k/QdSeCewnBHykWBA4u4WXeYZhLY2hrBlxPEnmVmy5VA04cDyf4c5h+xLdZTc/8QbAdyrunwNrPkjaB0191fw0eht9s0f/ABxyt/dFjeeTPSj48Y9IqI8NPLvxsnI8Au3+2KM8WNs/wovr3M0PorhnXsU8Pw5/F9k4ifMwNPAtyXGYrs66O+7ZwHo72Xd1mIl2p4qkrpc7grus/wAMs/HRwjoEvJEumq6Rr7nQ8eR7qoqaMtNiP4WqM1Lowzg4vZUPjQXsT8kSWkYqIEnNQyEy9iE5qaGDWlshaVAYpAKKm0JASaEeNqgwI8YUsA8IVrh8G84AcTYKsiC6XZaAGYHkL+ullzk6VjiraR3ODUQawNA7/wAldFR0upP3Vdh0QF78MleU2WvAei8ib5Ns96EVGKSJCDKyg+Ap9jBqoyqaLUinfHcm6rquPIjkrWqktmqytINnfRTRZR1TbZqnqxxurysbfQaqirWZeoXWDM+RCDhc69AoVcN4zfVuY7HgpSM+6soKTfjdl+027haoOmYskbRyE0SSmjVpI3JJytXoLas87plc9qA9qdfGgSMTGJOCgUZ7UIpgaRGhQCKwIYBYwmYwgsCYY1QwCxtXabG04vvcuHAlcjA1en4NTN8NvhgZjM+g4rhl/k64lci5pAPU/hX9IRn1XOwCwHQ6/wB4K4o5tPa115Xs9ytFo/uBySVTNbj9CmBKDfjb2zS1dOAM7KpLQ4lPNMQ43OufNLk7zXC/HLsp1rm372tyS8Tg17hfn9FB0F5Ye6o8Sba9uKvpawacj+FSYlKCeCuK2cpukUk77HJXuCkbtj1H/lc/UZnn+VeYVYZXIuPW1rrVFHnS7OVqI7D1d90jKrCtByz4n7lV7wt2N6PPn2AcECVqZdol5F1EhGRqA5MyhLOQM0EZgQQjxoYDMQTMbUGIJuMKGBbYDTRufeX5WtJOZHK2i7vC8K3vLFM5jW6NdmN09O64TBJAH2OjwWHudPqvSWzMY9nms7ca23M2zCwZZNTr0el48IvG37Rz2JbRSUz9yRhdkd1w0NtR3VTL8QKiR1oYw0/9iT3K67HMKbUxFpuOMbh8wdz7LlcKwB8IeJAC4O1GYLbZWK5ReOm62dZrLaSehh+1uKgfPGBysHKrqtpcRObpSfonfBlBNmtuNA43+iqZ21Dj590dBayuNP4c5qS9stcM2ue6RjJ22uR5uB5fXir3EhUxSeaN4PzBm6d4t525dVyLqG4DnXu0i3Ak8ACuv2vdUCFr3TSGRsYZe+e5ru3ScYWXGeWn7o5TEdpHglrLg39cuCqZJKl+bifUpISOvvAm549U20ykZSHmb6LvxUOjHKcsn9WDikkadL8LbzgrBu0krLAx6aZk5DL1SrGkO3jb7XR6qmMwaGWGd758RmqTT7ObUl0AZXOcf1G8c+BFzdZK0XNtLmx6Jqto2Rta0XJHzOOpN9SlzZdsW2znNUlfYtIErIU3OUlM5dzmhWUpdyLI5BcUFGgjxoARYykA/CU7EkICn4VLAZpzY35Zr0I0/iTU7wcpACDwvu5j7rgI2r0bZu0lLGbi8ZyJF7OB/hYPJj0z0PDlTa+jcJIyPA2+qLNTta8OcPLIAN7gHt09CDZbYQ55IyD+mmqsLA+UgEHIg6WWH2emto52rpAN69umY+yo5IS51mtz58O67WqwVtrse9o5X3hb10XLYhuxOzkcfoquh1Y/hmCMLmDI7pD5Ha9QO/RH22ZeIHmDcccuKssHYRG24Av5rfz1S20RBFiE/wBYnFVSPH5ILOt7K0o2m2gP0UcZpiHZZDpzQMOnBNi4g98lqf8A0rPLilCdDs1GTawz6XJRaSMA25C3/wBX0K1UbwHzEj2+yhh8lncr/hKJWRbFsVlPiPF9LN/KRL01jUg8R1uJ3vUi1lWuctmPSMOR7NzSpKZ6JI5KyOXeyAbyhFTchlMDERiGERiAHacqwgVdArGBQwHYyug2a2h/xyQ4XY/XmDzXPMKmCuM4qSpnXHNwdo9SZWNeWPYbjdCcjqBe5VHhLP0Y88i0D3CaqH2HHILyeme7F2jePbSMjZa/pqbrlKGmfUSb79BmGnh3S+LYfKR45zzIaDnlzVjs7TVG4H+Ug5luhz5FdK1ZPJuVUdVTYjuEBwtpY8Enj+IsLgbjMW6KE1ZYeeJ462v9ly+Lua5xLbtHW9/QJxCUuO6KbGay7nAZ3+ipcwbjgmqkgE297FKSuPZbILVHkZJNytlzBXbzc9VunnF78tfsgww7rLnVygMh3XNVejpJuti1U+7yev04IDgjOahPC2pUYbsUlSzym5QlJFYwLlEqTlEqgMRGIaIxADcBT8RSEIT8IUMY2wo8Q5oUbMlabOQNlraeJ3yvlYHdr6KaA9Jw7ZuSKhhc+/6rd4DiwnNrT6JScXbne+h7r1qpo2vjLLC1rDpbSy80xykMZddpyNjbhnqQsHkYeLtdM9Txs3KNPtFTXxg05aOQHS/JOYXTbsbRf5UC4tnorOBo3QRnf+3WU3JmqkeXv7LmsTjvbQkLp5W3Gnbt2XPYiBvHPK30VjONxKlNyTbsFTOiF810uJ2/CpZ4sr/VaIM8zNCmRqZ77oHAZrW9cXS7G3P99U2WZZLRihuzHknYu9BkCYc1CeFoOAjMEm8J+VqTlCChZygiOCgVQGgiRoYRYwgY3CFZUzEhThWMcgaLuKTAPU1AYzLU6JfCq50czXg+Zrg4H/ZpuCkppy91/YcgtMK5sR9d7P4uyppopmaSNBPR37m+90ntJg/it3mi7gMxzb+SvMfgttjuP/xZXeWU3iJ0Ev8Ax9R9l7UVTipxplQm4O0eI4tDJHewJHEdELCMaA8pNu/DsvSdptmN+8kQzOb2c+bh/C8yxPBy112g6rzZ4+Dpnqwy8lyRa1GK5G1tNQuXrcS81hbNLVHieJuNyvcKtrIHhxAdmPdTGNnSWel0Fr6m9xfIan+FS1NXfIcVlQHEG5Jtl681Y7PUIMm85odZrzY9GE3WiEEYMuRyA0tIWi51P2Uy1aixON1s7G2hyRXEL0opJaMDbYrKxKvCdlSr1DAVlak5Wp6UJOUKbKE3hCcEw9qA5NDIgI8YQAibyYDbZ7aarReTqgNRWqWARqIENiICoJY1Q1bo3BzSQWkEEagg3Bv6L6d2B2rbXUjHkjxGWZM3/cD5uxGa+Wd5dj8N9snUNU0k/pSWbM3/AFP7u41Tiyj6aIXO7Q7LMmBcwAP4jRrjz6FX8MzXtDmm7XAFpGhBzBU7K5RUlTKjJxdo8Jx7AXskabWLTuuByItpf0XNbobWszu14c0+oX0HtBs8ypYdA8Dyut9HcwvnzaagmpK0NmYWkO3hfQt0uDxCwSwuD/Dcs0ZL9K+uY1rnDhvfZW+xkZkdO63ljieB3LSqHE9572tZm6Q2FsyXE2GS9J2e2YdTUz2Eed8Tif8AsWmwXXDG9mbK9tI8bPDsiQ1b26H0OiG5haSDqMj3GRUbLujMyyZiQOot11C2Xg6FVZW2vsnbEPSBLSBbFSePuoueDxSKQrIEB4TUgSz1aGCU2oamEwChEaUJqI1SIK0qagwqahiNqTH2zUViQWe8/BPbHxYjSSuu6Ib0JOpj4s9F6oF8jbNY2+lqI5ozYxuB7jiCvqzBcWZUwRzRm7ZWhw6HiD1BuusWUOlUe1eyVPXwmOZuYzjkFhIx3Np/CvVynxF2sFDSOc0gSynw4BycdZOzRn7JvrYHjOFyU+G4hI6pa6fwCY4i0AMvxfnxGndeiYPtHBWuL4XcfMwjde3oQvGcXlDrXc+4Ge9nf1/uqzZLHXUtUyQE7oNnjg5h1C5QlQNj3xKwMU9a8tFmzfqN5XJ8w91yq9h+KtC2eiZUR5+GQQRn+m/+Db3Xjqp9iNXUStlYUCNFQLltxUHFMaNGQoTnKTkNypDIqQUVsJgFaVNpQQURrlLAMwopKXa5EDlLRIQFYSobywuRQiYK9j+B+2W640crvK+74b8H/uZ6rxkOTeGYi+GVkjCQ5jg5pHMG6Oho+wjMBxHfgF83/FTak1laSw3jh8kQ4WBzf6kL0PGfiJHJhbJI3Wkqx4W6Dm11v1Db+6rxyXDnveeh/oTlsoA4PkZvEggCwbcA27JWniOeSZe3wzILH/U2BFxw6KGFyNJc3idFPeiEegbGYy2opZaGb9zHCI9+He9l5nURFj3NOrSQe4Nj9l0WFgsnaQSCCCCOCR2wpS2pc+1hN5+m9+765+qqtDKdRK0XKJckFESouKxzlAuVDNEqBWyVEpjMWLFiYG1IFRWBIArXKYegXWw5ADG8s3kHeW95KhBN5S3kDeW99FAWmFVpa9tzk128BwBXZS1bRIx7dJMnct7ULzkPsrmmxPeYWk9R3HFCAYqqloMrnAODnO3W2bm0nnqCqVsxBuMiDcW09Fk0l9UEOQ1QkdHQYkHEE6jUfkK12iaJaYOGsfmHbQhcXHOQb/3suiw/Et6MtPKxTXwdHOFyiXLKhu64jkShFyVDNkqJKy60mBi0sWJgYsWliANrFpYgCSxRW7oAldZdRutIAmCt3ULrLoAldSZJZDBWIANK766oe8o3WXQATeRaapLSlrrLoAZrHXdfml7rbnqCANrFpYgDaxaWIA//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Jeffrey R. Holland.jpg"/>
          <p:cNvPicPr>
            <a:picLocks noChangeAspect="1"/>
          </p:cNvPicPr>
          <p:nvPr/>
        </p:nvPicPr>
        <p:blipFill>
          <a:blip r:embed="rId2" cstate="print"/>
          <a:stretch>
            <a:fillRect/>
          </a:stretch>
        </p:blipFill>
        <p:spPr>
          <a:xfrm>
            <a:off x="10922253" y="5346826"/>
            <a:ext cx="1070367" cy="1336964"/>
          </a:xfrm>
          <a:prstGeom prst="rect">
            <a:avLst/>
          </a:prstGeom>
        </p:spPr>
      </p:pic>
    </p:spTree>
    <p:extLst>
      <p:ext uri="{BB962C8B-B14F-4D97-AF65-F5344CB8AC3E}">
        <p14:creationId xmlns:p14="http://schemas.microsoft.com/office/powerpoint/2010/main" val="6299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E8554D-8550-0C82-9DA6-44C51DA09889}"/>
              </a:ext>
            </a:extLst>
          </p:cNvPr>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7" name="Picture 16">
            <a:extLst>
              <a:ext uri="{FF2B5EF4-FFF2-40B4-BE49-F238E27FC236}">
                <a16:creationId xmlns:a16="http://schemas.microsoft.com/office/drawing/2014/main" id="{9E945544-7F7B-774C-7D90-DF49AC38F8B7}"/>
              </a:ext>
            </a:extLst>
          </p:cNvPr>
          <p:cNvPicPr>
            <a:picLocks noChangeAspect="1"/>
          </p:cNvPicPr>
          <p:nvPr/>
        </p:nvPicPr>
        <p:blipFill>
          <a:blip r:embed="rId2"/>
          <a:stretch>
            <a:fillRect/>
          </a:stretch>
        </p:blipFill>
        <p:spPr>
          <a:xfrm>
            <a:off x="511521" y="102729"/>
            <a:ext cx="11532474" cy="6684046"/>
          </a:xfrm>
          <a:prstGeom prst="rect">
            <a:avLst/>
          </a:prstGeom>
        </p:spPr>
      </p:pic>
      <p:grpSp>
        <p:nvGrpSpPr>
          <p:cNvPr id="3" name="Group 3">
            <a:extLst>
              <a:ext uri="{FF2B5EF4-FFF2-40B4-BE49-F238E27FC236}">
                <a16:creationId xmlns:a16="http://schemas.microsoft.com/office/drawing/2014/main" id="{4A68614A-3E08-2092-7E95-FA10A5B8540D}"/>
              </a:ext>
            </a:extLst>
          </p:cNvPr>
          <p:cNvGrpSpPr/>
          <p:nvPr/>
        </p:nvGrpSpPr>
        <p:grpSpPr>
          <a:xfrm>
            <a:off x="511521" y="441260"/>
            <a:ext cx="2471969" cy="2790827"/>
            <a:chOff x="71718" y="1120588"/>
            <a:chExt cx="3181717" cy="4572000"/>
          </a:xfrm>
        </p:grpSpPr>
        <p:grpSp>
          <p:nvGrpSpPr>
            <p:cNvPr id="4" name="Group 13">
              <a:extLst>
                <a:ext uri="{FF2B5EF4-FFF2-40B4-BE49-F238E27FC236}">
                  <a16:creationId xmlns:a16="http://schemas.microsoft.com/office/drawing/2014/main" id="{864B5C49-F62C-517C-8A03-F58BA199CA7F}"/>
                </a:ext>
              </a:extLst>
            </p:cNvPr>
            <p:cNvGrpSpPr/>
            <p:nvPr/>
          </p:nvGrpSpPr>
          <p:grpSpPr>
            <a:xfrm>
              <a:off x="71718" y="1120588"/>
              <a:ext cx="3048000" cy="4572000"/>
              <a:chOff x="838200" y="1066800"/>
              <a:chExt cx="2438400" cy="3352800"/>
            </a:xfrm>
          </p:grpSpPr>
          <p:sp>
            <p:nvSpPr>
              <p:cNvPr id="6" name="Rounded Rectangle 61">
                <a:extLst>
                  <a:ext uri="{FF2B5EF4-FFF2-40B4-BE49-F238E27FC236}">
                    <a16:creationId xmlns:a16="http://schemas.microsoft.com/office/drawing/2014/main" id="{7B9E65BB-56E7-D888-248F-5FE82ED30EE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
                <a:extLst>
                  <a:ext uri="{FF2B5EF4-FFF2-40B4-BE49-F238E27FC236}">
                    <a16:creationId xmlns:a16="http://schemas.microsoft.com/office/drawing/2014/main" id="{CFF49693-4CC2-0289-CD5B-29C187643A1C}"/>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
                <a:extLst>
                  <a:ext uri="{FF2B5EF4-FFF2-40B4-BE49-F238E27FC236}">
                    <a16:creationId xmlns:a16="http://schemas.microsoft.com/office/drawing/2014/main" id="{AE918630-71C6-9905-AB42-72A6A7C60922}"/>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
                <a:extLst>
                  <a:ext uri="{FF2B5EF4-FFF2-40B4-BE49-F238E27FC236}">
                    <a16:creationId xmlns:a16="http://schemas.microsoft.com/office/drawing/2014/main" id="{3FEAED10-FB2F-580C-7E27-11F4C5357F4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nut 5">
                <a:extLst>
                  <a:ext uri="{FF2B5EF4-FFF2-40B4-BE49-F238E27FC236}">
                    <a16:creationId xmlns:a16="http://schemas.microsoft.com/office/drawing/2014/main" id="{CD962759-47E3-AC20-95A3-6944154847D8}"/>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6">
                <a:extLst>
                  <a:ext uri="{FF2B5EF4-FFF2-40B4-BE49-F238E27FC236}">
                    <a16:creationId xmlns:a16="http://schemas.microsoft.com/office/drawing/2014/main" id="{4A7C0BB3-11D5-A348-08EB-7B26AB2CE484}"/>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7">
                <a:extLst>
                  <a:ext uri="{FF2B5EF4-FFF2-40B4-BE49-F238E27FC236}">
                    <a16:creationId xmlns:a16="http://schemas.microsoft.com/office/drawing/2014/main" id="{B9FC5D1E-1A36-549D-00DD-EC69F2C81E6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laque 8">
                <a:extLst>
                  <a:ext uri="{FF2B5EF4-FFF2-40B4-BE49-F238E27FC236}">
                    <a16:creationId xmlns:a16="http://schemas.microsoft.com/office/drawing/2014/main" id="{690E7723-9ACF-DEB5-9FDC-230E6109257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aque 9">
                <a:extLst>
                  <a:ext uri="{FF2B5EF4-FFF2-40B4-BE49-F238E27FC236}">
                    <a16:creationId xmlns:a16="http://schemas.microsoft.com/office/drawing/2014/main" id="{C6B1C6C2-9805-8739-B4D6-6B521D6A88EE}"/>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aque 10">
                <a:extLst>
                  <a:ext uri="{FF2B5EF4-FFF2-40B4-BE49-F238E27FC236}">
                    <a16:creationId xmlns:a16="http://schemas.microsoft.com/office/drawing/2014/main" id="{FF5F94AD-A1ED-8ED8-DEF9-05E9A11C90D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FF427013-67C5-EBEF-CACF-0747A8A9D1F5}"/>
                </a:ext>
              </a:extLst>
            </p:cNvPr>
            <p:cNvSpPr txBox="1"/>
            <p:nvPr/>
          </p:nvSpPr>
          <p:spPr>
            <a:xfrm>
              <a:off x="873779" y="1392455"/>
              <a:ext cx="2379656" cy="3781552"/>
            </a:xfrm>
            <a:prstGeom prst="rect">
              <a:avLst/>
            </a:prstGeom>
            <a:noFill/>
          </p:spPr>
          <p:txBody>
            <a:bodyPr wrap="square" rtlCol="0">
              <a:spAutoFit/>
            </a:bodyPr>
            <a:lstStyle/>
            <a:p>
              <a:pPr fontAlgn="base"/>
              <a:r>
                <a:rPr lang="en-US" b="1" dirty="0">
                  <a:solidFill>
                    <a:srgbClr val="000000"/>
                  </a:solidFill>
                </a:rPr>
                <a:t>A</a:t>
              </a:r>
              <a:r>
                <a:rPr lang="en-US" b="1" i="0" dirty="0">
                  <a:solidFill>
                    <a:srgbClr val="000000"/>
                  </a:solidFill>
                  <a:effectLst/>
                </a:rPr>
                <a:t>s we follow the example of the Savior and endure to the end, we will receive eternal life with our Heavenly Father</a:t>
              </a:r>
              <a:r>
                <a:rPr lang="en-US" b="0" i="0" dirty="0">
                  <a:solidFill>
                    <a:srgbClr val="000000"/>
                  </a:solidFill>
                  <a:effectLst/>
                </a:rPr>
                <a:t>.</a:t>
              </a:r>
              <a:endParaRPr lang="en-US" dirty="0"/>
            </a:p>
          </p:txBody>
        </p:sp>
      </p:grpSp>
    </p:spTree>
    <p:extLst>
      <p:ext uri="{BB962C8B-B14F-4D97-AF65-F5344CB8AC3E}">
        <p14:creationId xmlns:p14="http://schemas.microsoft.com/office/powerpoint/2010/main" val="220109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219E39-ABB1-FEC9-9A9F-444F81F387AA}"/>
              </a:ext>
            </a:extLst>
          </p:cNvPr>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3D00FCC4-3C34-1CBD-4914-6884149C4F38}"/>
              </a:ext>
            </a:extLst>
          </p:cNvPr>
          <p:cNvSpPr txBox="1"/>
          <p:nvPr/>
        </p:nvSpPr>
        <p:spPr>
          <a:xfrm>
            <a:off x="281354" y="0"/>
            <a:ext cx="11629292" cy="1107996"/>
          </a:xfrm>
          <a:prstGeom prst="rect">
            <a:avLst/>
          </a:prstGeom>
          <a:noFill/>
        </p:spPr>
        <p:txBody>
          <a:bodyPr wrap="square" rtlCol="0">
            <a:spAutoFit/>
          </a:bodyPr>
          <a:lstStyle/>
          <a:p>
            <a:pPr algn="ctr"/>
            <a:r>
              <a:rPr lang="en-US" sz="6600">
                <a:solidFill>
                  <a:schemeClr val="bg1"/>
                </a:solidFill>
                <a:latin typeface="Tw Cen MT Condensed" pitchFamily="34" charset="0"/>
              </a:rPr>
              <a:t>Just Keep Going</a:t>
            </a:r>
            <a:endParaRPr lang="en-US" sz="6600" dirty="0">
              <a:solidFill>
                <a:schemeClr val="bg1"/>
              </a:solidFill>
              <a:latin typeface="Tw Cen MT Condensed" pitchFamily="34" charset="0"/>
            </a:endParaRPr>
          </a:p>
        </p:txBody>
      </p:sp>
      <p:pic>
        <p:nvPicPr>
          <p:cNvPr id="7" name="Picture 6">
            <a:extLst>
              <a:ext uri="{FF2B5EF4-FFF2-40B4-BE49-F238E27FC236}">
                <a16:creationId xmlns:a16="http://schemas.microsoft.com/office/drawing/2014/main" id="{853AACCC-8962-889C-AC51-A431A3F1BCD8}"/>
              </a:ext>
            </a:extLst>
          </p:cNvPr>
          <p:cNvPicPr>
            <a:picLocks noChangeAspect="1"/>
          </p:cNvPicPr>
          <p:nvPr/>
        </p:nvPicPr>
        <p:blipFill rotWithShape="1">
          <a:blip r:embed="rId2"/>
          <a:srcRect l="7313" b="5838"/>
          <a:stretch/>
        </p:blipFill>
        <p:spPr>
          <a:xfrm>
            <a:off x="383927" y="2885566"/>
            <a:ext cx="2922767" cy="1850557"/>
          </a:xfrm>
          <a:prstGeom prst="rect">
            <a:avLst/>
          </a:prstGeom>
        </p:spPr>
      </p:pic>
      <p:pic>
        <p:nvPicPr>
          <p:cNvPr id="9" name="Picture 8">
            <a:extLst>
              <a:ext uri="{FF2B5EF4-FFF2-40B4-BE49-F238E27FC236}">
                <a16:creationId xmlns:a16="http://schemas.microsoft.com/office/drawing/2014/main" id="{7F28C4BF-37B3-874E-0DE9-0B6D487BB146}"/>
              </a:ext>
            </a:extLst>
          </p:cNvPr>
          <p:cNvPicPr>
            <a:picLocks noChangeAspect="1"/>
          </p:cNvPicPr>
          <p:nvPr/>
        </p:nvPicPr>
        <p:blipFill>
          <a:blip r:embed="rId3"/>
          <a:stretch>
            <a:fillRect/>
          </a:stretch>
        </p:blipFill>
        <p:spPr>
          <a:xfrm>
            <a:off x="3594285" y="3810844"/>
            <a:ext cx="2307911" cy="2698058"/>
          </a:xfrm>
          <a:prstGeom prst="rect">
            <a:avLst/>
          </a:prstGeom>
        </p:spPr>
      </p:pic>
      <p:pic>
        <p:nvPicPr>
          <p:cNvPr id="11" name="Picture 10">
            <a:extLst>
              <a:ext uri="{FF2B5EF4-FFF2-40B4-BE49-F238E27FC236}">
                <a16:creationId xmlns:a16="http://schemas.microsoft.com/office/drawing/2014/main" id="{3EA56517-BC54-1900-83EF-C23E71414634}"/>
              </a:ext>
            </a:extLst>
          </p:cNvPr>
          <p:cNvPicPr>
            <a:picLocks noChangeAspect="1"/>
          </p:cNvPicPr>
          <p:nvPr/>
        </p:nvPicPr>
        <p:blipFill>
          <a:blip r:embed="rId4"/>
          <a:stretch>
            <a:fillRect/>
          </a:stretch>
        </p:blipFill>
        <p:spPr>
          <a:xfrm>
            <a:off x="6199552" y="2815976"/>
            <a:ext cx="2685756" cy="1897545"/>
          </a:xfrm>
          <a:prstGeom prst="rect">
            <a:avLst/>
          </a:prstGeom>
        </p:spPr>
      </p:pic>
      <p:pic>
        <p:nvPicPr>
          <p:cNvPr id="1026" name="Picture 2" descr="Growing Up by Studio Bolland on Dribbble">
            <a:extLst>
              <a:ext uri="{FF2B5EF4-FFF2-40B4-BE49-F238E27FC236}">
                <a16:creationId xmlns:a16="http://schemas.microsoft.com/office/drawing/2014/main" id="{94BD12EF-DF19-9D93-4554-8AE54428B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7578" y="4329444"/>
            <a:ext cx="2905944" cy="21794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CFBA34D-F49D-BC65-DC6D-C1D599EA8506}"/>
              </a:ext>
            </a:extLst>
          </p:cNvPr>
          <p:cNvSpPr txBox="1"/>
          <p:nvPr/>
        </p:nvSpPr>
        <p:spPr>
          <a:xfrm>
            <a:off x="158478" y="6391043"/>
            <a:ext cx="6119446" cy="369332"/>
          </a:xfrm>
          <a:prstGeom prst="rect">
            <a:avLst/>
          </a:prstGeom>
          <a:noFill/>
        </p:spPr>
        <p:txBody>
          <a:bodyPr wrap="square">
            <a:spAutoFit/>
          </a:bodyPr>
          <a:lstStyle/>
          <a:p>
            <a:r>
              <a:rPr lang="en-US" sz="1800" b="0" i="0" dirty="0">
                <a:solidFill>
                  <a:schemeClr val="bg1"/>
                </a:solidFill>
                <a:effectLst/>
              </a:rPr>
              <a:t>Jeffrey R. Holland</a:t>
            </a:r>
            <a:endParaRPr lang="en-US" dirty="0"/>
          </a:p>
        </p:txBody>
      </p:sp>
      <p:sp>
        <p:nvSpPr>
          <p:cNvPr id="5" name="TextBox 4">
            <a:extLst>
              <a:ext uri="{FF2B5EF4-FFF2-40B4-BE49-F238E27FC236}">
                <a16:creationId xmlns:a16="http://schemas.microsoft.com/office/drawing/2014/main" id="{A3585DF9-570B-4166-6D05-2002E803E63B}"/>
              </a:ext>
            </a:extLst>
          </p:cNvPr>
          <p:cNvSpPr txBox="1"/>
          <p:nvPr/>
        </p:nvSpPr>
        <p:spPr>
          <a:xfrm>
            <a:off x="1148862" y="1072234"/>
            <a:ext cx="9398974" cy="830997"/>
          </a:xfrm>
          <a:prstGeom prst="rect">
            <a:avLst/>
          </a:prstGeom>
          <a:noFill/>
        </p:spPr>
        <p:txBody>
          <a:bodyPr wrap="square">
            <a:spAutoFit/>
          </a:bodyPr>
          <a:lstStyle/>
          <a:p>
            <a:r>
              <a:rPr lang="en-US" sz="2400" b="0" i="0" dirty="0">
                <a:solidFill>
                  <a:schemeClr val="bg1"/>
                </a:solidFill>
                <a:effectLst/>
              </a:rPr>
              <a:t>…So keep loving. Keep trying. Keep trusting. Keep believing. Keep growing. </a:t>
            </a:r>
          </a:p>
          <a:p>
            <a:pPr algn="ctr"/>
            <a:endParaRPr lang="en-US" sz="2400" b="0" i="0" dirty="0">
              <a:solidFill>
                <a:srgbClr val="FFFF00"/>
              </a:solidFill>
              <a:effectLst/>
            </a:endParaRPr>
          </a:p>
        </p:txBody>
      </p:sp>
      <p:pic>
        <p:nvPicPr>
          <p:cNvPr id="15" name="Picture 14">
            <a:extLst>
              <a:ext uri="{FF2B5EF4-FFF2-40B4-BE49-F238E27FC236}">
                <a16:creationId xmlns:a16="http://schemas.microsoft.com/office/drawing/2014/main" id="{7C57EF0A-F334-7B63-9261-34A9528326E3}"/>
              </a:ext>
            </a:extLst>
          </p:cNvPr>
          <p:cNvPicPr>
            <a:picLocks noChangeAspect="1"/>
          </p:cNvPicPr>
          <p:nvPr/>
        </p:nvPicPr>
        <p:blipFill>
          <a:blip r:embed="rId6"/>
          <a:stretch>
            <a:fillRect/>
          </a:stretch>
        </p:blipFill>
        <p:spPr>
          <a:xfrm>
            <a:off x="146754" y="120625"/>
            <a:ext cx="11886767" cy="6639750"/>
          </a:xfrm>
          <a:prstGeom prst="rect">
            <a:avLst/>
          </a:prstGeom>
        </p:spPr>
      </p:pic>
      <p:sp>
        <p:nvSpPr>
          <p:cNvPr id="17" name="TextBox 16">
            <a:extLst>
              <a:ext uri="{FF2B5EF4-FFF2-40B4-BE49-F238E27FC236}">
                <a16:creationId xmlns:a16="http://schemas.microsoft.com/office/drawing/2014/main" id="{A92A0FEA-8B2C-D4DF-3E53-2304E81210DD}"/>
              </a:ext>
            </a:extLst>
          </p:cNvPr>
          <p:cNvSpPr txBox="1"/>
          <p:nvPr/>
        </p:nvSpPr>
        <p:spPr>
          <a:xfrm>
            <a:off x="2927731" y="583031"/>
            <a:ext cx="6119446" cy="1077218"/>
          </a:xfrm>
          <a:prstGeom prst="rect">
            <a:avLst/>
          </a:prstGeom>
          <a:noFill/>
        </p:spPr>
        <p:txBody>
          <a:bodyPr wrap="square">
            <a:spAutoFit/>
          </a:bodyPr>
          <a:lstStyle/>
          <a:p>
            <a:pPr algn="ctr"/>
            <a:r>
              <a:rPr lang="en-US" sz="3200" b="0" i="0" dirty="0">
                <a:effectLst/>
              </a:rPr>
              <a:t>Heaven is cheering you on today, tomorrow, and forever. </a:t>
            </a:r>
            <a:endParaRPr lang="en-US" sz="3200" dirty="0"/>
          </a:p>
        </p:txBody>
      </p:sp>
    </p:spTree>
    <p:extLst>
      <p:ext uri="{BB962C8B-B14F-4D97-AF65-F5344CB8AC3E}">
        <p14:creationId xmlns:p14="http://schemas.microsoft.com/office/powerpoint/2010/main" val="314219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BA00EF-A8D4-2F25-F91D-50D1F83C2853}"/>
              </a:ext>
            </a:extLst>
          </p:cNvPr>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4836C1-6CB1-5AC6-18C1-7374B8CADB8B}"/>
              </a:ext>
            </a:extLst>
          </p:cNvPr>
          <p:cNvSpPr txBox="1"/>
          <p:nvPr/>
        </p:nvSpPr>
        <p:spPr>
          <a:xfrm>
            <a:off x="1981200" y="76200"/>
            <a:ext cx="8305800" cy="2123658"/>
          </a:xfrm>
          <a:prstGeom prst="rect">
            <a:avLst/>
          </a:prstGeom>
          <a:noFill/>
        </p:spPr>
        <p:txBody>
          <a:bodyPr wrap="square" rtlCol="0">
            <a:spAutoFit/>
          </a:bodyPr>
          <a:lstStyle/>
          <a:p>
            <a:pPr algn="ctr"/>
            <a:r>
              <a:rPr lang="en-US" sz="6600" dirty="0">
                <a:solidFill>
                  <a:schemeClr val="bg1"/>
                </a:solidFill>
                <a:latin typeface="Tw Cen MT Condensed" pitchFamily="34" charset="0"/>
              </a:rPr>
              <a:t>Doctrine of Christ</a:t>
            </a:r>
          </a:p>
          <a:p>
            <a:pPr algn="ctr"/>
            <a:r>
              <a:rPr lang="en-US" sz="6600" dirty="0">
                <a:solidFill>
                  <a:schemeClr val="bg1"/>
                </a:solidFill>
                <a:latin typeface="Tw Cen MT Condensed" pitchFamily="34" charset="0"/>
              </a:rPr>
              <a:t>2 Nephi 31</a:t>
            </a:r>
          </a:p>
        </p:txBody>
      </p:sp>
      <p:grpSp>
        <p:nvGrpSpPr>
          <p:cNvPr id="4" name="Group 3">
            <a:extLst>
              <a:ext uri="{FF2B5EF4-FFF2-40B4-BE49-F238E27FC236}">
                <a16:creationId xmlns:a16="http://schemas.microsoft.com/office/drawing/2014/main" id="{3C8C838D-9F7B-B0F5-8C8E-04371A3AB82C}"/>
              </a:ext>
            </a:extLst>
          </p:cNvPr>
          <p:cNvGrpSpPr/>
          <p:nvPr/>
        </p:nvGrpSpPr>
        <p:grpSpPr>
          <a:xfrm>
            <a:off x="8452008" y="1138029"/>
            <a:ext cx="2209084" cy="5122910"/>
            <a:chOff x="1519855" y="349452"/>
            <a:chExt cx="2655905" cy="6159097"/>
          </a:xfrm>
        </p:grpSpPr>
        <p:sp>
          <p:nvSpPr>
            <p:cNvPr id="5" name="Freeform: Shape 4">
              <a:extLst>
                <a:ext uri="{FF2B5EF4-FFF2-40B4-BE49-F238E27FC236}">
                  <a16:creationId xmlns:a16="http://schemas.microsoft.com/office/drawing/2014/main" id="{BA34DB30-B56C-EAEA-9EF3-409DF289263F}"/>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6" name="Oval 5">
              <a:extLst>
                <a:ext uri="{FF2B5EF4-FFF2-40B4-BE49-F238E27FC236}">
                  <a16:creationId xmlns:a16="http://schemas.microsoft.com/office/drawing/2014/main" id="{F82EEE15-4592-50CC-A3E3-BD6186241103}"/>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C615D9D-4B78-49A2-898C-05CFA64BADB8}"/>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9357FF02-A57A-29C8-E948-BE7862E2F1F3}"/>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E7B5CC-6E98-F1A0-FBEA-DB50EF8D0C21}"/>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F1AA1A-6E57-AF16-B3CD-D813B3EE3E90}"/>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7CD5513-4B69-4C5C-492A-C31E7C7E4D1A}"/>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A170F7-64AE-EA8D-91BF-13291C7B07B1}"/>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0">
              <a:extLst>
                <a:ext uri="{FF2B5EF4-FFF2-40B4-BE49-F238E27FC236}">
                  <a16:creationId xmlns:a16="http://schemas.microsoft.com/office/drawing/2014/main" id="{538C7FA3-0A25-DD48-11A3-4D4ABE136575}"/>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1">
              <a:extLst>
                <a:ext uri="{FF2B5EF4-FFF2-40B4-BE49-F238E27FC236}">
                  <a16:creationId xmlns:a16="http://schemas.microsoft.com/office/drawing/2014/main" id="{DF6BE7FD-A428-AC06-190B-6200BAD78721}"/>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2">
              <a:extLst>
                <a:ext uri="{FF2B5EF4-FFF2-40B4-BE49-F238E27FC236}">
                  <a16:creationId xmlns:a16="http://schemas.microsoft.com/office/drawing/2014/main" id="{CD69CDD1-0005-306E-5DBF-02A394B43314}"/>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92A921-A98B-7DDF-1F65-D6C0AD7E0E5B}"/>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5">
              <a:extLst>
                <a:ext uri="{FF2B5EF4-FFF2-40B4-BE49-F238E27FC236}">
                  <a16:creationId xmlns:a16="http://schemas.microsoft.com/office/drawing/2014/main" id="{9382DF54-9A91-C23E-7791-1BCDBFC5FAFE}"/>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95DFB11A-D662-754A-2CF0-E98E00664456}"/>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B401070-22E1-CE48-2853-1F4C1E6BE66F}"/>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50D133-9455-C819-EEA7-2867F7E21A20}"/>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0489A2D3-3659-7579-395C-7FFED18D6F17}"/>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Oval 21">
              <a:extLst>
                <a:ext uri="{FF2B5EF4-FFF2-40B4-BE49-F238E27FC236}">
                  <a16:creationId xmlns:a16="http://schemas.microsoft.com/office/drawing/2014/main" id="{63D33151-0534-7F4C-736E-5AE12FF5AFE2}"/>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CA26060-BDB6-709D-BDAF-4CAA5249EF17}"/>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4" name="Oval 23">
              <a:extLst>
                <a:ext uri="{FF2B5EF4-FFF2-40B4-BE49-F238E27FC236}">
                  <a16:creationId xmlns:a16="http://schemas.microsoft.com/office/drawing/2014/main" id="{CC0B593E-F0CE-F53D-AFDF-EF879D7811FB}"/>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AC68063-A462-49DC-96EE-D47AA6F9D489}"/>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4868BA50-D148-6D57-E4FB-EB7045928784}"/>
              </a:ext>
            </a:extLst>
          </p:cNvPr>
          <p:cNvGrpSpPr/>
          <p:nvPr/>
        </p:nvGrpSpPr>
        <p:grpSpPr>
          <a:xfrm>
            <a:off x="1082289" y="2131845"/>
            <a:ext cx="2935601" cy="4024505"/>
            <a:chOff x="4607983" y="686076"/>
            <a:chExt cx="3761271" cy="5156441"/>
          </a:xfrm>
        </p:grpSpPr>
        <p:sp>
          <p:nvSpPr>
            <p:cNvPr id="27" name="Freeform: Shape 26">
              <a:extLst>
                <a:ext uri="{FF2B5EF4-FFF2-40B4-BE49-F238E27FC236}">
                  <a16:creationId xmlns:a16="http://schemas.microsoft.com/office/drawing/2014/main" id="{40D60B6F-09A6-5921-D039-D0C61F836CD5}"/>
                </a:ext>
              </a:extLst>
            </p:cNvPr>
            <p:cNvSpPr/>
            <p:nvPr/>
          </p:nvSpPr>
          <p:spPr>
            <a:xfrm rot="11148156">
              <a:off x="4670685" y="1405553"/>
              <a:ext cx="729898" cy="1204643"/>
            </a:xfrm>
            <a:custGeom>
              <a:avLst/>
              <a:gdLst>
                <a:gd name="connsiteX0" fmla="*/ 588269 w 729898"/>
                <a:gd name="connsiteY0" fmla="*/ 1200230 h 1204643"/>
                <a:gd name="connsiteX1" fmla="*/ 299769 w 729898"/>
                <a:gd name="connsiteY1" fmla="*/ 996551 h 1204643"/>
                <a:gd name="connsiteX2" fmla="*/ 275304 w 729898"/>
                <a:gd name="connsiteY2" fmla="*/ 952087 h 1204643"/>
                <a:gd name="connsiteX3" fmla="*/ 255567 w 729898"/>
                <a:gd name="connsiteY3" fmla="*/ 976360 h 1204643"/>
                <a:gd name="connsiteX4" fmla="*/ 183961 w 729898"/>
                <a:gd name="connsiteY4" fmla="*/ 1002730 h 1204643"/>
                <a:gd name="connsiteX5" fmla="*/ 0 w 729898"/>
                <a:gd name="connsiteY5" fmla="*/ 667166 h 1204643"/>
                <a:gd name="connsiteX6" fmla="*/ 112355 w 729898"/>
                <a:gd name="connsiteY6" fmla="*/ 357972 h 1204643"/>
                <a:gd name="connsiteX7" fmla="*/ 114583 w 729898"/>
                <a:gd name="connsiteY7" fmla="*/ 356711 h 1204643"/>
                <a:gd name="connsiteX8" fmla="*/ 113414 w 729898"/>
                <a:gd name="connsiteY8" fmla="*/ 327958 h 1204643"/>
                <a:gd name="connsiteX9" fmla="*/ 254963 w 729898"/>
                <a:gd name="connsiteY9" fmla="*/ 4412 h 1204643"/>
                <a:gd name="connsiteX10" fmla="*/ 680926 w 729898"/>
                <a:gd name="connsiteY10" fmla="*/ 530045 h 1204643"/>
                <a:gd name="connsiteX11" fmla="*/ 588269 w 729898"/>
                <a:gd name="connsiteY11" fmla="*/ 1200230 h 120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898" h="1204643">
                  <a:moveTo>
                    <a:pt x="588269" y="1200230"/>
                  </a:moveTo>
                  <a:cubicBezTo>
                    <a:pt x="498761" y="1225179"/>
                    <a:pt x="390699" y="1142607"/>
                    <a:pt x="299769" y="996551"/>
                  </a:cubicBezTo>
                  <a:lnTo>
                    <a:pt x="275304" y="952087"/>
                  </a:lnTo>
                  <a:lnTo>
                    <a:pt x="255567" y="976360"/>
                  </a:lnTo>
                  <a:cubicBezTo>
                    <a:pt x="233558" y="993340"/>
                    <a:pt x="209361" y="1002730"/>
                    <a:pt x="183961" y="1002730"/>
                  </a:cubicBezTo>
                  <a:cubicBezTo>
                    <a:pt x="82362" y="1002730"/>
                    <a:pt x="0" y="852493"/>
                    <a:pt x="0" y="667166"/>
                  </a:cubicBezTo>
                  <a:cubicBezTo>
                    <a:pt x="0" y="528171"/>
                    <a:pt x="46329" y="408914"/>
                    <a:pt x="112355" y="357972"/>
                  </a:cubicBezTo>
                  <a:lnTo>
                    <a:pt x="114583" y="356711"/>
                  </a:lnTo>
                  <a:lnTo>
                    <a:pt x="113414" y="327958"/>
                  </a:lnTo>
                  <a:cubicBezTo>
                    <a:pt x="115684" y="155925"/>
                    <a:pt x="165454" y="29361"/>
                    <a:pt x="254963" y="4412"/>
                  </a:cubicBezTo>
                  <a:cubicBezTo>
                    <a:pt x="398176" y="-35505"/>
                    <a:pt x="588886" y="199829"/>
                    <a:pt x="680926" y="530045"/>
                  </a:cubicBezTo>
                  <a:cubicBezTo>
                    <a:pt x="772967" y="860260"/>
                    <a:pt x="731482" y="1160313"/>
                    <a:pt x="588269" y="1200230"/>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ounded Rectangle 7">
              <a:extLst>
                <a:ext uri="{FF2B5EF4-FFF2-40B4-BE49-F238E27FC236}">
                  <a16:creationId xmlns:a16="http://schemas.microsoft.com/office/drawing/2014/main" id="{19F7649C-1929-6481-C206-0C03BA9C9DB6}"/>
                </a:ext>
              </a:extLst>
            </p:cNvPr>
            <p:cNvSpPr/>
            <p:nvPr/>
          </p:nvSpPr>
          <p:spPr>
            <a:xfrm rot="4902966">
              <a:off x="4894732" y="2216099"/>
              <a:ext cx="468070" cy="67255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1EED41-036C-4962-A352-9F6F9A71DA11}"/>
                </a:ext>
              </a:extLst>
            </p:cNvPr>
            <p:cNvSpPr/>
            <p:nvPr/>
          </p:nvSpPr>
          <p:spPr>
            <a:xfrm>
              <a:off x="6349029" y="2669020"/>
              <a:ext cx="1586748" cy="264458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A24D35A2-056F-435A-4873-FB7E44CAB616}"/>
                </a:ext>
              </a:extLst>
            </p:cNvPr>
            <p:cNvSpPr/>
            <p:nvPr/>
          </p:nvSpPr>
          <p:spPr>
            <a:xfrm rot="19657155">
              <a:off x="5923383" y="3905004"/>
              <a:ext cx="614296" cy="1057832"/>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2F3889DD-E42D-2358-0CF2-A56902957319}"/>
                </a:ext>
              </a:extLst>
            </p:cNvPr>
            <p:cNvSpPr/>
            <p:nvPr/>
          </p:nvSpPr>
          <p:spPr>
            <a:xfrm>
              <a:off x="5026738" y="3859082"/>
              <a:ext cx="1322290" cy="1983435"/>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erge 31">
              <a:extLst>
                <a:ext uri="{FF2B5EF4-FFF2-40B4-BE49-F238E27FC236}">
                  <a16:creationId xmlns:a16="http://schemas.microsoft.com/office/drawing/2014/main" id="{0D77A588-CA43-455F-89CE-CC432572171E}"/>
                </a:ext>
              </a:extLst>
            </p:cNvPr>
            <p:cNvSpPr/>
            <p:nvPr/>
          </p:nvSpPr>
          <p:spPr>
            <a:xfrm>
              <a:off x="5158968" y="3462394"/>
              <a:ext cx="1057832" cy="1057832"/>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19">
              <a:extLst>
                <a:ext uri="{FF2B5EF4-FFF2-40B4-BE49-F238E27FC236}">
                  <a16:creationId xmlns:a16="http://schemas.microsoft.com/office/drawing/2014/main" id="{A22C48C0-C702-4559-D12F-3FA405AF722C}"/>
                </a:ext>
              </a:extLst>
            </p:cNvPr>
            <p:cNvGrpSpPr/>
            <p:nvPr/>
          </p:nvGrpSpPr>
          <p:grpSpPr>
            <a:xfrm>
              <a:off x="6481258" y="2272333"/>
              <a:ext cx="1322290" cy="2247893"/>
              <a:chOff x="6073889" y="2761019"/>
              <a:chExt cx="872936" cy="1506181"/>
            </a:xfrm>
          </p:grpSpPr>
          <p:grpSp>
            <p:nvGrpSpPr>
              <p:cNvPr id="54" name="Group 13">
                <a:extLst>
                  <a:ext uri="{FF2B5EF4-FFF2-40B4-BE49-F238E27FC236}">
                    <a16:creationId xmlns:a16="http://schemas.microsoft.com/office/drawing/2014/main" id="{5C199341-4E89-40B2-533B-D46E409C4250}"/>
                  </a:ext>
                </a:extLst>
              </p:cNvPr>
              <p:cNvGrpSpPr/>
              <p:nvPr/>
            </p:nvGrpSpPr>
            <p:grpSpPr>
              <a:xfrm>
                <a:off x="6324600" y="3200400"/>
                <a:ext cx="381000" cy="1066800"/>
                <a:chOff x="1463040" y="844062"/>
                <a:chExt cx="685800" cy="1957755"/>
              </a:xfrm>
            </p:grpSpPr>
            <p:sp>
              <p:nvSpPr>
                <p:cNvPr id="57" name="Pentagon 43">
                  <a:extLst>
                    <a:ext uri="{FF2B5EF4-FFF2-40B4-BE49-F238E27FC236}">
                      <a16:creationId xmlns:a16="http://schemas.microsoft.com/office/drawing/2014/main" id="{672707FE-A6A4-97AB-DA59-ABCC558F6A4C}"/>
                    </a:ext>
                  </a:extLst>
                </p:cNvPr>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AE9F8E4F-F37A-FDBF-AE87-6A16A5780BC9}"/>
                    </a:ext>
                  </a:extLst>
                </p:cNvPr>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Parallelogram 54">
                <a:extLst>
                  <a:ext uri="{FF2B5EF4-FFF2-40B4-BE49-F238E27FC236}">
                    <a16:creationId xmlns:a16="http://schemas.microsoft.com/office/drawing/2014/main" id="{1CF1ECB3-6F00-36B0-AF1C-3F0ACD95C725}"/>
                  </a:ext>
                </a:extLst>
              </p:cNvPr>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arallelogram 55">
                <a:extLst>
                  <a:ext uri="{FF2B5EF4-FFF2-40B4-BE49-F238E27FC236}">
                    <a16:creationId xmlns:a16="http://schemas.microsoft.com/office/drawing/2014/main" id="{3DA1B583-732D-BD20-62B6-5D32C778C6FA}"/>
                  </a:ext>
                </a:extLst>
              </p:cNvPr>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BEE05045-6FB7-0FE7-383C-65F33A7670CA}"/>
                </a:ext>
              </a:extLst>
            </p:cNvPr>
            <p:cNvSpPr/>
            <p:nvPr/>
          </p:nvSpPr>
          <p:spPr>
            <a:xfrm>
              <a:off x="6349029" y="950043"/>
              <a:ext cx="1586748" cy="2115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9E2C7EE-186D-96AE-D19F-452912C37D6C}"/>
                </a:ext>
              </a:extLst>
            </p:cNvPr>
            <p:cNvSpPr/>
            <p:nvPr/>
          </p:nvSpPr>
          <p:spPr>
            <a:xfrm rot="13665137">
              <a:off x="6476718" y="766281"/>
              <a:ext cx="1547755" cy="1387345"/>
            </a:xfrm>
            <a:custGeom>
              <a:avLst/>
              <a:gdLst>
                <a:gd name="connsiteX0" fmla="*/ 813814 w 891929"/>
                <a:gd name="connsiteY0" fmla="*/ 585367 h 799489"/>
                <a:gd name="connsiteX1" fmla="*/ 729040 w 891929"/>
                <a:gd name="connsiteY1" fmla="*/ 658853 h 799489"/>
                <a:gd name="connsiteX2" fmla="*/ 707977 w 891929"/>
                <a:gd name="connsiteY2" fmla="*/ 667260 h 799489"/>
                <a:gd name="connsiteX3" fmla="*/ 715019 w 891929"/>
                <a:gd name="connsiteY3" fmla="*/ 674113 h 799489"/>
                <a:gd name="connsiteX4" fmla="*/ 381368 w 891929"/>
                <a:gd name="connsiteY4" fmla="*/ 768450 h 799489"/>
                <a:gd name="connsiteX5" fmla="*/ 27041 w 891929"/>
                <a:gd name="connsiteY5" fmla="*/ 664574 h 799489"/>
                <a:gd name="connsiteX6" fmla="*/ 148438 w 891929"/>
                <a:gd name="connsiteY6" fmla="*/ 315861 h 799489"/>
                <a:gd name="connsiteX7" fmla="*/ 350743 w 891929"/>
                <a:gd name="connsiteY7" fmla="*/ 295578 h 799489"/>
                <a:gd name="connsiteX8" fmla="*/ 361790 w 891929"/>
                <a:gd name="connsiteY8" fmla="*/ 301314 h 799489"/>
                <a:gd name="connsiteX9" fmla="*/ 363948 w 891929"/>
                <a:gd name="connsiteY9" fmla="*/ 273794 h 799489"/>
                <a:gd name="connsiteX10" fmla="*/ 625229 w 891929"/>
                <a:gd name="connsiteY10" fmla="*/ 0 h 799489"/>
                <a:gd name="connsiteX11" fmla="*/ 891929 w 891929"/>
                <a:gd name="connsiteY11" fmla="*/ 0 h 799489"/>
                <a:gd name="connsiteX12" fmla="*/ 891929 w 891929"/>
                <a:gd name="connsiteY12" fmla="*/ 342900 h 799489"/>
                <a:gd name="connsiteX13" fmla="*/ 813814 w 891929"/>
                <a:gd name="connsiteY13" fmla="*/ 585367 h 79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1929" h="799489">
                  <a:moveTo>
                    <a:pt x="813814" y="585367"/>
                  </a:moveTo>
                  <a:cubicBezTo>
                    <a:pt x="789683" y="616393"/>
                    <a:pt x="760948" y="641501"/>
                    <a:pt x="729040" y="658853"/>
                  </a:cubicBezTo>
                  <a:lnTo>
                    <a:pt x="707977" y="667260"/>
                  </a:lnTo>
                  <a:lnTo>
                    <a:pt x="715019" y="674113"/>
                  </a:lnTo>
                  <a:cubicBezTo>
                    <a:pt x="593307" y="685166"/>
                    <a:pt x="482091" y="716612"/>
                    <a:pt x="381368" y="768450"/>
                  </a:cubicBezTo>
                  <a:cubicBezTo>
                    <a:pt x="250001" y="836060"/>
                    <a:pt x="91363" y="789553"/>
                    <a:pt x="27041" y="664574"/>
                  </a:cubicBezTo>
                  <a:cubicBezTo>
                    <a:pt x="-37281" y="539595"/>
                    <a:pt x="17070" y="383471"/>
                    <a:pt x="148438" y="315861"/>
                  </a:cubicBezTo>
                  <a:cubicBezTo>
                    <a:pt x="214121" y="282056"/>
                    <a:pt x="286623" y="276780"/>
                    <a:pt x="350743" y="295578"/>
                  </a:cubicBezTo>
                  <a:lnTo>
                    <a:pt x="361790" y="301314"/>
                  </a:lnTo>
                  <a:lnTo>
                    <a:pt x="363948" y="273794"/>
                  </a:lnTo>
                  <a:cubicBezTo>
                    <a:pt x="388816" y="117540"/>
                    <a:pt x="496347" y="0"/>
                    <a:pt x="625229" y="0"/>
                  </a:cubicBezTo>
                  <a:lnTo>
                    <a:pt x="891929" y="0"/>
                  </a:lnTo>
                  <a:lnTo>
                    <a:pt x="891929" y="342900"/>
                  </a:lnTo>
                  <a:cubicBezTo>
                    <a:pt x="891929" y="437589"/>
                    <a:pt x="862078" y="523314"/>
                    <a:pt x="813814" y="585367"/>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151AF823-3697-82CC-6E71-0E1A845D52C0}"/>
                </a:ext>
              </a:extLst>
            </p:cNvPr>
            <p:cNvSpPr/>
            <p:nvPr/>
          </p:nvSpPr>
          <p:spPr>
            <a:xfrm rot="21046149">
              <a:off x="6282944" y="2802329"/>
              <a:ext cx="2086310" cy="1941327"/>
            </a:xfrm>
            <a:custGeom>
              <a:avLst/>
              <a:gdLst>
                <a:gd name="connsiteX0" fmla="*/ 1013820 w 1202284"/>
                <a:gd name="connsiteY0" fmla="*/ 0 h 1118734"/>
                <a:gd name="connsiteX1" fmla="*/ 1202284 w 1202284"/>
                <a:gd name="connsiteY1" fmla="*/ 505840 h 1118734"/>
                <a:gd name="connsiteX2" fmla="*/ 1119192 w 1202284"/>
                <a:gd name="connsiteY2" fmla="*/ 925290 h 1118734"/>
                <a:gd name="connsiteX3" fmla="*/ 1114649 w 1202284"/>
                <a:gd name="connsiteY3" fmla="*/ 931909 h 1118734"/>
                <a:gd name="connsiteX4" fmla="*/ 1119353 w 1202284"/>
                <a:gd name="connsiteY4" fmla="*/ 946727 h 1118734"/>
                <a:gd name="connsiteX5" fmla="*/ 558816 w 1202284"/>
                <a:gd name="connsiteY5" fmla="*/ 1118712 h 1118734"/>
                <a:gd name="connsiteX6" fmla="*/ 0 w 1202284"/>
                <a:gd name="connsiteY6" fmla="*/ 941217 h 1118734"/>
                <a:gd name="connsiteX7" fmla="*/ 560537 w 1202284"/>
                <a:gd name="connsiteY7" fmla="*/ 769232 h 1118734"/>
                <a:gd name="connsiteX8" fmla="*/ 778320 w 1202284"/>
                <a:gd name="connsiteY8" fmla="*/ 784037 h 1118734"/>
                <a:gd name="connsiteX9" fmla="*/ 860532 w 1202284"/>
                <a:gd name="connsiteY9" fmla="*/ 798386 h 1118734"/>
                <a:gd name="connsiteX10" fmla="*/ 857543 w 1202284"/>
                <a:gd name="connsiteY10" fmla="*/ 788660 h 1118734"/>
                <a:gd name="connsiteX11" fmla="*/ 825356 w 1202284"/>
                <a:gd name="connsiteY11" fmla="*/ 505840 h 1118734"/>
                <a:gd name="connsiteX12" fmla="*/ 1013820 w 1202284"/>
                <a:gd name="connsiteY12" fmla="*/ 0 h 111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2284" h="1118734">
                  <a:moveTo>
                    <a:pt x="1013820" y="0"/>
                  </a:moveTo>
                  <a:cubicBezTo>
                    <a:pt x="1117906" y="0"/>
                    <a:pt x="1202284" y="226472"/>
                    <a:pt x="1202284" y="505840"/>
                  </a:cubicBezTo>
                  <a:cubicBezTo>
                    <a:pt x="1202284" y="680445"/>
                    <a:pt x="1169324" y="834388"/>
                    <a:pt x="1119192" y="925290"/>
                  </a:cubicBezTo>
                  <a:lnTo>
                    <a:pt x="1114649" y="931909"/>
                  </a:lnTo>
                  <a:lnTo>
                    <a:pt x="1119353" y="946727"/>
                  </a:lnTo>
                  <a:cubicBezTo>
                    <a:pt x="1118877" y="1043233"/>
                    <a:pt x="867917" y="1120234"/>
                    <a:pt x="558816" y="1118712"/>
                  </a:cubicBezTo>
                  <a:cubicBezTo>
                    <a:pt x="249716" y="1117190"/>
                    <a:pt x="-475" y="1037723"/>
                    <a:pt x="0" y="941217"/>
                  </a:cubicBezTo>
                  <a:cubicBezTo>
                    <a:pt x="475" y="844711"/>
                    <a:pt x="251437" y="767710"/>
                    <a:pt x="560537" y="769232"/>
                  </a:cubicBezTo>
                  <a:cubicBezTo>
                    <a:pt x="637812" y="769612"/>
                    <a:pt x="711405" y="774865"/>
                    <a:pt x="778320" y="784037"/>
                  </a:cubicBezTo>
                  <a:lnTo>
                    <a:pt x="860532" y="798386"/>
                  </a:lnTo>
                  <a:lnTo>
                    <a:pt x="857543" y="788660"/>
                  </a:lnTo>
                  <a:cubicBezTo>
                    <a:pt x="837222" y="707927"/>
                    <a:pt x="825356" y="610603"/>
                    <a:pt x="825356" y="505840"/>
                  </a:cubicBezTo>
                  <a:cubicBezTo>
                    <a:pt x="825356" y="226472"/>
                    <a:pt x="909734" y="0"/>
                    <a:pt x="101382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7EE8C9F9-B7DD-BD41-1FA8-35D47904FC24}"/>
                </a:ext>
              </a:extLst>
            </p:cNvPr>
            <p:cNvSpPr/>
            <p:nvPr/>
          </p:nvSpPr>
          <p:spPr>
            <a:xfrm rot="15972603">
              <a:off x="5173528" y="4289994"/>
              <a:ext cx="362762" cy="11638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63DC604-2B8A-E05B-86F0-A4B7975D9321}"/>
                </a:ext>
              </a:extLst>
            </p:cNvPr>
            <p:cNvSpPr/>
            <p:nvPr/>
          </p:nvSpPr>
          <p:spPr>
            <a:xfrm rot="12309058">
              <a:off x="5613277" y="4193456"/>
              <a:ext cx="485961" cy="7035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9F336EB-137B-2711-8F53-8342146A18EA}"/>
                </a:ext>
              </a:extLst>
            </p:cNvPr>
            <p:cNvSpPr/>
            <p:nvPr/>
          </p:nvSpPr>
          <p:spPr>
            <a:xfrm rot="15629544">
              <a:off x="5678064" y="4203660"/>
              <a:ext cx="600582" cy="8803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22">
              <a:extLst>
                <a:ext uri="{FF2B5EF4-FFF2-40B4-BE49-F238E27FC236}">
                  <a16:creationId xmlns:a16="http://schemas.microsoft.com/office/drawing/2014/main" id="{F7BC010A-37AF-397A-890F-2BA4A75750D4}"/>
                </a:ext>
              </a:extLst>
            </p:cNvPr>
            <p:cNvSpPr/>
            <p:nvPr/>
          </p:nvSpPr>
          <p:spPr>
            <a:xfrm rot="21135956">
              <a:off x="6258266" y="4284318"/>
              <a:ext cx="468070" cy="6479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10A79950-BE3A-EE8C-9CE8-35B939B390E4}"/>
                </a:ext>
              </a:extLst>
            </p:cNvPr>
            <p:cNvSpPr/>
            <p:nvPr/>
          </p:nvSpPr>
          <p:spPr>
            <a:xfrm rot="1539158">
              <a:off x="4733622" y="3879594"/>
              <a:ext cx="766043" cy="1424886"/>
            </a:xfrm>
            <a:custGeom>
              <a:avLst/>
              <a:gdLst>
                <a:gd name="connsiteX0" fmla="*/ 156195 w 441450"/>
                <a:gd name="connsiteY0" fmla="*/ 0 h 821123"/>
                <a:gd name="connsiteX1" fmla="*/ 305920 w 441450"/>
                <a:gd name="connsiteY1" fmla="*/ 0 h 821123"/>
                <a:gd name="connsiteX2" fmla="*/ 440675 w 441450"/>
                <a:gd name="connsiteY2" fmla="*/ 601755 h 821123"/>
                <a:gd name="connsiteX3" fmla="*/ 424134 w 441450"/>
                <a:gd name="connsiteY3" fmla="*/ 601755 h 821123"/>
                <a:gd name="connsiteX4" fmla="*/ 436432 w 441450"/>
                <a:gd name="connsiteY4" fmla="*/ 627363 h 821123"/>
                <a:gd name="connsiteX5" fmla="*/ 412631 w 441450"/>
                <a:gd name="connsiteY5" fmla="*/ 695150 h 821123"/>
                <a:gd name="connsiteX6" fmla="*/ 160772 w 441450"/>
                <a:gd name="connsiteY6" fmla="*/ 816105 h 821123"/>
                <a:gd name="connsiteX7" fmla="*/ 92985 w 441450"/>
                <a:gd name="connsiteY7" fmla="*/ 792304 h 821123"/>
                <a:gd name="connsiteX8" fmla="*/ 5018 w 441450"/>
                <a:gd name="connsiteY8" fmla="*/ 609134 h 821123"/>
                <a:gd name="connsiteX9" fmla="*/ 28819 w 441450"/>
                <a:gd name="connsiteY9" fmla="*/ 541348 h 821123"/>
                <a:gd name="connsiteX10" fmla="*/ 35708 w 441450"/>
                <a:gd name="connsiteY10" fmla="*/ 538039 h 82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450" h="821123">
                  <a:moveTo>
                    <a:pt x="156195" y="0"/>
                  </a:moveTo>
                  <a:lnTo>
                    <a:pt x="305920" y="0"/>
                  </a:lnTo>
                  <a:lnTo>
                    <a:pt x="440675" y="601755"/>
                  </a:lnTo>
                  <a:lnTo>
                    <a:pt x="424134" y="601755"/>
                  </a:lnTo>
                  <a:lnTo>
                    <a:pt x="436432" y="627363"/>
                  </a:lnTo>
                  <a:cubicBezTo>
                    <a:pt x="448578" y="652655"/>
                    <a:pt x="437922" y="683004"/>
                    <a:pt x="412631" y="695150"/>
                  </a:cubicBezTo>
                  <a:lnTo>
                    <a:pt x="160772" y="816105"/>
                  </a:lnTo>
                  <a:cubicBezTo>
                    <a:pt x="135480" y="828251"/>
                    <a:pt x="105132" y="817595"/>
                    <a:pt x="92985" y="792304"/>
                  </a:cubicBezTo>
                  <a:lnTo>
                    <a:pt x="5018" y="609134"/>
                  </a:lnTo>
                  <a:cubicBezTo>
                    <a:pt x="-7128" y="583842"/>
                    <a:pt x="3528" y="553494"/>
                    <a:pt x="28819" y="541348"/>
                  </a:cubicBezTo>
                  <a:lnTo>
                    <a:pt x="35708" y="53803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Cloud 41">
              <a:extLst>
                <a:ext uri="{FF2B5EF4-FFF2-40B4-BE49-F238E27FC236}">
                  <a16:creationId xmlns:a16="http://schemas.microsoft.com/office/drawing/2014/main" id="{84CCA6FF-171F-4BA0-771A-00007CC22181}"/>
                </a:ext>
              </a:extLst>
            </p:cNvPr>
            <p:cNvSpPr/>
            <p:nvPr/>
          </p:nvSpPr>
          <p:spPr>
            <a:xfrm rot="16622943">
              <a:off x="4183244" y="3360925"/>
              <a:ext cx="1406903" cy="557425"/>
            </a:xfrm>
            <a:prstGeom prst="cloud">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76F18FF4-193E-E98F-F1A8-7CF198AC38F2}"/>
                </a:ext>
              </a:extLst>
            </p:cNvPr>
            <p:cNvSpPr/>
            <p:nvPr/>
          </p:nvSpPr>
          <p:spPr>
            <a:xfrm rot="16044977">
              <a:off x="5735748" y="3455752"/>
              <a:ext cx="1313725" cy="557425"/>
            </a:xfrm>
            <a:prstGeom prst="cloud">
              <a:avLst/>
            </a:pr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718F78C-A74C-40D0-00C6-1F664AACCA81}"/>
                </a:ext>
              </a:extLst>
            </p:cNvPr>
            <p:cNvSpPr/>
            <p:nvPr/>
          </p:nvSpPr>
          <p:spPr>
            <a:xfrm>
              <a:off x="5158968" y="2669020"/>
              <a:ext cx="1057832" cy="14545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BF54B3BA-5B20-59FE-0320-595DC9134DC6}"/>
                </a:ext>
              </a:extLst>
            </p:cNvPr>
            <p:cNvSpPr/>
            <p:nvPr/>
          </p:nvSpPr>
          <p:spPr>
            <a:xfrm rot="13665137">
              <a:off x="5055149" y="2419255"/>
              <a:ext cx="1291378" cy="1105820"/>
            </a:xfrm>
            <a:custGeom>
              <a:avLst/>
              <a:gdLst>
                <a:gd name="connsiteX0" fmla="*/ 683828 w 744186"/>
                <a:gd name="connsiteY0" fmla="*/ 434281 h 637254"/>
                <a:gd name="connsiteX1" fmla="*/ 538110 w 744186"/>
                <a:gd name="connsiteY1" fmla="*/ 508792 h 637254"/>
                <a:gd name="connsiteX2" fmla="*/ 512357 w 744186"/>
                <a:gd name="connsiteY2" fmla="*/ 502374 h 637254"/>
                <a:gd name="connsiteX3" fmla="*/ 428925 w 744186"/>
                <a:gd name="connsiteY3" fmla="*/ 537867 h 637254"/>
                <a:gd name="connsiteX4" fmla="*/ 353200 w 744186"/>
                <a:gd name="connsiteY4" fmla="*/ 599260 h 637254"/>
                <a:gd name="connsiteX5" fmla="*/ 89343 w 744186"/>
                <a:gd name="connsiteY5" fmla="*/ 564547 h 637254"/>
                <a:gd name="connsiteX6" fmla="*/ 29481 w 744186"/>
                <a:gd name="connsiteY6" fmla="*/ 305237 h 637254"/>
                <a:gd name="connsiteX7" fmla="*/ 293337 w 744186"/>
                <a:gd name="connsiteY7" fmla="*/ 339950 h 637254"/>
                <a:gd name="connsiteX8" fmla="*/ 376310 w 744186"/>
                <a:gd name="connsiteY8" fmla="*/ 404835 h 637254"/>
                <a:gd name="connsiteX9" fmla="*/ 348228 w 744186"/>
                <a:gd name="connsiteY9" fmla="*/ 353419 h 637254"/>
                <a:gd name="connsiteX10" fmla="*/ 332034 w 744186"/>
                <a:gd name="connsiteY10" fmla="*/ 254396 h 637254"/>
                <a:gd name="connsiteX11" fmla="*/ 538110 w 744186"/>
                <a:gd name="connsiteY11" fmla="*/ 0 h 637254"/>
                <a:gd name="connsiteX12" fmla="*/ 744186 w 744186"/>
                <a:gd name="connsiteY12" fmla="*/ 0 h 637254"/>
                <a:gd name="connsiteX13" fmla="*/ 744186 w 744186"/>
                <a:gd name="connsiteY13" fmla="*/ 254396 h 637254"/>
                <a:gd name="connsiteX14" fmla="*/ 683828 w 744186"/>
                <a:gd name="connsiteY14" fmla="*/ 434281 h 6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186" h="637254">
                  <a:moveTo>
                    <a:pt x="683828" y="434281"/>
                  </a:moveTo>
                  <a:cubicBezTo>
                    <a:pt x="646535" y="480318"/>
                    <a:pt x="595016" y="508792"/>
                    <a:pt x="538110" y="508792"/>
                  </a:cubicBezTo>
                  <a:lnTo>
                    <a:pt x="512357" y="502374"/>
                  </a:lnTo>
                  <a:lnTo>
                    <a:pt x="428925" y="537867"/>
                  </a:lnTo>
                  <a:cubicBezTo>
                    <a:pt x="400037" y="555019"/>
                    <a:pt x="374795" y="575484"/>
                    <a:pt x="353200" y="599260"/>
                  </a:cubicBezTo>
                  <a:cubicBezTo>
                    <a:pt x="296869" y="661281"/>
                    <a:pt x="178736" y="645740"/>
                    <a:pt x="89343" y="564547"/>
                  </a:cubicBezTo>
                  <a:cubicBezTo>
                    <a:pt x="-49" y="483355"/>
                    <a:pt x="-26851" y="367258"/>
                    <a:pt x="29481" y="305237"/>
                  </a:cubicBezTo>
                  <a:cubicBezTo>
                    <a:pt x="85812" y="243217"/>
                    <a:pt x="203944" y="258758"/>
                    <a:pt x="293337" y="339950"/>
                  </a:cubicBezTo>
                  <a:lnTo>
                    <a:pt x="376310" y="404835"/>
                  </a:lnTo>
                  <a:lnTo>
                    <a:pt x="348228" y="353419"/>
                  </a:lnTo>
                  <a:cubicBezTo>
                    <a:pt x="337800" y="322983"/>
                    <a:pt x="332034" y="289521"/>
                    <a:pt x="332034" y="254396"/>
                  </a:cubicBezTo>
                  <a:cubicBezTo>
                    <a:pt x="332034" y="113897"/>
                    <a:pt x="424297" y="0"/>
                    <a:pt x="538110" y="0"/>
                  </a:cubicBezTo>
                  <a:lnTo>
                    <a:pt x="744186" y="0"/>
                  </a:lnTo>
                  <a:lnTo>
                    <a:pt x="744186" y="254396"/>
                  </a:lnTo>
                  <a:cubicBezTo>
                    <a:pt x="744186" y="324645"/>
                    <a:pt x="721120" y="388244"/>
                    <a:pt x="683828" y="434281"/>
                  </a:cubicBezTo>
                  <a:close/>
                </a:path>
              </a:pathLst>
            </a:custGeom>
            <a:solidFill>
              <a:srgbClr val="CE9D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6" name="Group 32">
              <a:extLst>
                <a:ext uri="{FF2B5EF4-FFF2-40B4-BE49-F238E27FC236}">
                  <a16:creationId xmlns:a16="http://schemas.microsoft.com/office/drawing/2014/main" id="{432285D1-122B-D596-93CE-3825FC490730}"/>
                </a:ext>
              </a:extLst>
            </p:cNvPr>
            <p:cNvGrpSpPr/>
            <p:nvPr/>
          </p:nvGrpSpPr>
          <p:grpSpPr>
            <a:xfrm rot="7718142">
              <a:off x="4852864" y="2683257"/>
              <a:ext cx="404279" cy="764900"/>
              <a:chOff x="1066800" y="914400"/>
              <a:chExt cx="762000" cy="1143000"/>
            </a:xfrm>
          </p:grpSpPr>
          <p:sp>
            <p:nvSpPr>
              <p:cNvPr id="51" name="Isosceles Triangle 28">
                <a:extLst>
                  <a:ext uri="{FF2B5EF4-FFF2-40B4-BE49-F238E27FC236}">
                    <a16:creationId xmlns:a16="http://schemas.microsoft.com/office/drawing/2014/main" id="{8A445652-9260-8862-57BE-655EA25CF3EC}"/>
                  </a:ext>
                </a:extLst>
              </p:cNvPr>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62C7B9B3-245C-6786-E066-89C83F560ECA}"/>
                  </a:ext>
                </a:extLst>
              </p:cNvPr>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39">
                <a:extLst>
                  <a:ext uri="{FF2B5EF4-FFF2-40B4-BE49-F238E27FC236}">
                    <a16:creationId xmlns:a16="http://schemas.microsoft.com/office/drawing/2014/main" id="{E374919C-B380-A8FC-612B-9ACBCCC66093}"/>
                  </a:ext>
                </a:extLst>
              </p:cNvPr>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3">
              <a:extLst>
                <a:ext uri="{FF2B5EF4-FFF2-40B4-BE49-F238E27FC236}">
                  <a16:creationId xmlns:a16="http://schemas.microsoft.com/office/drawing/2014/main" id="{3EA26D8F-BC69-B79C-3CEB-081025A27D9C}"/>
                </a:ext>
              </a:extLst>
            </p:cNvPr>
            <p:cNvGrpSpPr/>
            <p:nvPr/>
          </p:nvGrpSpPr>
          <p:grpSpPr>
            <a:xfrm rot="3806327">
              <a:off x="6103584" y="2960363"/>
              <a:ext cx="435523" cy="607370"/>
              <a:chOff x="1066800" y="914400"/>
              <a:chExt cx="762000" cy="1143000"/>
            </a:xfrm>
          </p:grpSpPr>
          <p:sp>
            <p:nvSpPr>
              <p:cNvPr id="48" name="Isosceles Triangle 47">
                <a:extLst>
                  <a:ext uri="{FF2B5EF4-FFF2-40B4-BE49-F238E27FC236}">
                    <a16:creationId xmlns:a16="http://schemas.microsoft.com/office/drawing/2014/main" id="{235C196B-EF72-DF7C-8874-EFC705C804C0}"/>
                  </a:ext>
                </a:extLst>
              </p:cNvPr>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632AC468-37A3-93AF-DE86-DE1A1348FDE2}"/>
                  </a:ext>
                </a:extLst>
              </p:cNvPr>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6">
                <a:extLst>
                  <a:ext uri="{FF2B5EF4-FFF2-40B4-BE49-F238E27FC236}">
                    <a16:creationId xmlns:a16="http://schemas.microsoft.com/office/drawing/2014/main" id="{790FC278-5897-5BA2-C584-6FFFB956DE5B}"/>
                  </a:ext>
                </a:extLst>
              </p:cNvPr>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Double Wave 58">
            <a:extLst>
              <a:ext uri="{FF2B5EF4-FFF2-40B4-BE49-F238E27FC236}">
                <a16:creationId xmlns:a16="http://schemas.microsoft.com/office/drawing/2014/main" id="{5FDA1D8C-4FA0-336D-B4C7-4E929A47EE29}"/>
              </a:ext>
            </a:extLst>
          </p:cNvPr>
          <p:cNvSpPr/>
          <p:nvPr/>
        </p:nvSpPr>
        <p:spPr>
          <a:xfrm>
            <a:off x="1019787" y="5635313"/>
            <a:ext cx="3078829" cy="638696"/>
          </a:xfrm>
          <a:prstGeom prst="doubleWave">
            <a:avLst>
              <a:gd name="adj1" fmla="val 6250"/>
              <a:gd name="adj2" fmla="val -1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908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9189" y="159945"/>
            <a:ext cx="11909079" cy="4401205"/>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Joseph Fielding McConkie and Robert L. Millet Doctrinal Commentary on the Book of Mormon pg 360-368</a:t>
            </a:r>
          </a:p>
          <a:p>
            <a:endParaRPr lang="en-US" sz="2000" dirty="0">
              <a:solidFill>
                <a:schemeClr val="bg1"/>
              </a:solidFill>
            </a:endParaRPr>
          </a:p>
          <a:p>
            <a:r>
              <a:rPr lang="en-US" sz="2000" dirty="0">
                <a:solidFill>
                  <a:schemeClr val="bg1"/>
                </a:solidFill>
              </a:rPr>
              <a:t>Jeffrey R. Holland (</a:t>
            </a:r>
            <a:r>
              <a:rPr lang="en-US" sz="2000" i="1" dirty="0">
                <a:solidFill>
                  <a:schemeClr val="bg1"/>
                </a:solidFill>
              </a:rPr>
              <a:t>Christ and the New Covenant: The Messianic Message of the Book of Mormon</a:t>
            </a:r>
            <a:r>
              <a:rPr lang="en-US" sz="2000" dirty="0">
                <a:solidFill>
                  <a:schemeClr val="bg1"/>
                </a:solidFill>
              </a:rPr>
              <a:t> [1997], 49–50). </a:t>
            </a:r>
            <a:r>
              <a:rPr lang="en-US" sz="2000" b="0" i="0" dirty="0">
                <a:solidFill>
                  <a:schemeClr val="bg1"/>
                </a:solidFill>
                <a:effectLst/>
              </a:rPr>
              <a:t>Jeffrey R. Holland, “</a:t>
            </a:r>
            <a:r>
              <a:rPr lang="en-US" sz="2000" b="0" i="0" u="none" strike="noStrike" dirty="0">
                <a:solidFill>
                  <a:schemeClr val="bg1"/>
                </a:solidFill>
                <a:effectLst/>
              </a:rPr>
              <a:t>Tomorrow the Lord Will Do Wonders among You</a:t>
            </a:r>
            <a:r>
              <a:rPr lang="en-US" sz="2000" b="0" i="0" dirty="0">
                <a:solidFill>
                  <a:schemeClr val="bg1"/>
                </a:solidFill>
                <a:effectLst/>
              </a:rPr>
              <a:t>,” </a:t>
            </a:r>
            <a:r>
              <a:rPr lang="en-US" sz="2000" b="0" i="1" dirty="0">
                <a:solidFill>
                  <a:schemeClr val="bg1"/>
                </a:solidFill>
                <a:effectLst/>
              </a:rPr>
              <a:t>Ensign</a:t>
            </a:r>
            <a:r>
              <a:rPr lang="en-US" sz="2000" b="0" i="0" dirty="0">
                <a:solidFill>
                  <a:schemeClr val="bg1"/>
                </a:solidFill>
                <a:effectLst/>
              </a:rPr>
              <a:t> or </a:t>
            </a:r>
            <a:r>
              <a:rPr lang="en-US" sz="2000" b="0" i="1" dirty="0">
                <a:solidFill>
                  <a:schemeClr val="bg1"/>
                </a:solidFill>
                <a:effectLst/>
              </a:rPr>
              <a:t>Liahona</a:t>
            </a:r>
            <a:r>
              <a:rPr lang="en-US" sz="2000" b="0" i="0" dirty="0">
                <a:solidFill>
                  <a:schemeClr val="bg1"/>
                </a:solidFill>
                <a:effectLst/>
              </a:rPr>
              <a:t>, May 2016, 127</a:t>
            </a:r>
            <a:endParaRPr lang="en-US" sz="2000" dirty="0">
              <a:solidFill>
                <a:schemeClr val="bg1"/>
              </a:solidFill>
            </a:endParaRPr>
          </a:p>
          <a:p>
            <a:endParaRPr lang="en-US" sz="2000" dirty="0">
              <a:solidFill>
                <a:schemeClr val="bg1"/>
              </a:solidFill>
            </a:endParaRPr>
          </a:p>
          <a:p>
            <a:pPr fontAlgn="base"/>
            <a:r>
              <a:rPr lang="en-US" sz="2000" dirty="0">
                <a:solidFill>
                  <a:schemeClr val="bg1"/>
                </a:solidFill>
              </a:rPr>
              <a:t>Dieter F. Uchtdorf </a:t>
            </a:r>
            <a:r>
              <a:rPr lang="en-US" sz="2000" i="1" dirty="0">
                <a:solidFill>
                  <a:schemeClr val="bg1"/>
                </a:solidFill>
              </a:rPr>
              <a:t>Have We Not Reason to Rejoice? </a:t>
            </a:r>
            <a:r>
              <a:rPr lang="en-US" sz="2000" dirty="0">
                <a:solidFill>
                  <a:schemeClr val="bg1"/>
                </a:solidFill>
              </a:rPr>
              <a:t>Conference Report Oct. 2007</a:t>
            </a:r>
          </a:p>
          <a:p>
            <a:pPr fontAlgn="base"/>
            <a:endParaRPr lang="en-US" sz="2000" dirty="0">
              <a:solidFill>
                <a:schemeClr val="bg1"/>
              </a:solidFill>
            </a:endParaRPr>
          </a:p>
          <a:p>
            <a:pPr fontAlgn="base"/>
            <a:r>
              <a:rPr lang="en-US" sz="2000" dirty="0">
                <a:solidFill>
                  <a:schemeClr val="bg1"/>
                </a:solidFill>
              </a:rPr>
              <a:t>Neal A. Maxwell </a:t>
            </a:r>
            <a:r>
              <a:rPr lang="en-US" sz="2000" i="1" dirty="0">
                <a:solidFill>
                  <a:schemeClr val="bg1"/>
                </a:solidFill>
              </a:rPr>
              <a:t>Wherefore Ye Must Press Forward </a:t>
            </a:r>
            <a:r>
              <a:rPr lang="en-US" sz="2000" dirty="0">
                <a:solidFill>
                  <a:schemeClr val="bg1"/>
                </a:solidFill>
              </a:rPr>
              <a:t>pg 28</a:t>
            </a:r>
          </a:p>
          <a:p>
            <a:pPr fontAlgn="base"/>
            <a:endParaRPr lang="en-US" sz="2000" dirty="0">
              <a:solidFill>
                <a:schemeClr val="bg1"/>
              </a:solidFill>
            </a:endParaRPr>
          </a:p>
          <a:p>
            <a:pPr fontAlgn="base"/>
            <a:r>
              <a:rPr lang="en-US" sz="2000" dirty="0">
                <a:solidFill>
                  <a:schemeClr val="bg1"/>
                </a:solidFill>
              </a:rPr>
              <a:t>Cleon Skousen </a:t>
            </a:r>
            <a:r>
              <a:rPr lang="en-US" sz="2000" i="1" dirty="0">
                <a:solidFill>
                  <a:schemeClr val="bg1"/>
                </a:solidFill>
              </a:rPr>
              <a:t>Treasures from the Book of Mormon </a:t>
            </a:r>
            <a:r>
              <a:rPr lang="en-US" sz="2000" dirty="0">
                <a:solidFill>
                  <a:schemeClr val="bg1"/>
                </a:solidFill>
              </a:rPr>
              <a:t>Vol. 1 pg. 291</a:t>
            </a:r>
          </a:p>
          <a:p>
            <a:pPr fontAlgn="base"/>
            <a:endParaRPr lang="en-US" sz="2000" dirty="0">
              <a:solidFill>
                <a:schemeClr val="bg1"/>
              </a:solidFill>
            </a:endParaRPr>
          </a:p>
          <a:p>
            <a:pPr fontAlgn="base"/>
            <a:r>
              <a:rPr lang="en-US" sz="2000" dirty="0">
                <a:solidFill>
                  <a:schemeClr val="bg1"/>
                </a:solidFill>
              </a:rPr>
              <a:t>Jeffrey R. Holland (</a:t>
            </a:r>
            <a:r>
              <a:rPr lang="en-US" sz="2000" i="1" dirty="0">
                <a:solidFill>
                  <a:schemeClr val="bg1"/>
                </a:solidFill>
              </a:rPr>
              <a:t>Christ and the New Covenant: The Messianic Message of the Book of Mormon</a:t>
            </a:r>
            <a:r>
              <a:rPr lang="en-US" sz="2000" dirty="0">
                <a:solidFill>
                  <a:schemeClr val="bg1"/>
                </a:solidFill>
              </a:rPr>
              <a:t> [1997], 49–50).</a:t>
            </a:r>
          </a:p>
        </p:txBody>
      </p:sp>
      <p:sp>
        <p:nvSpPr>
          <p:cNvPr id="23" name="Footer Placeholder 14">
            <a:extLst>
              <a:ext uri="{FF2B5EF4-FFF2-40B4-BE49-F238E27FC236}">
                <a16:creationId xmlns:a16="http://schemas.microsoft.com/office/drawing/2014/main" id="{170FCFBF-9FF4-472F-B165-CBEA29A77620}"/>
              </a:ext>
            </a:extLst>
          </p:cNvPr>
          <p:cNvSpPr>
            <a:spLocks noGrp="1"/>
          </p:cNvSpPr>
          <p:nvPr/>
        </p:nvSpPr>
        <p:spPr>
          <a:xfrm>
            <a:off x="129266" y="637893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652418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0020A-80A5-4134-A379-2C4432F3EF1C}"/>
              </a:ext>
            </a:extLst>
          </p:cNvPr>
          <p:cNvSpPr/>
          <p:nvPr/>
        </p:nvSpPr>
        <p:spPr>
          <a:xfrm>
            <a:off x="0" y="1569660"/>
            <a:ext cx="6651276" cy="3785652"/>
          </a:xfrm>
          <a:prstGeom prst="rect">
            <a:avLst/>
          </a:prstGeom>
          <a:ln>
            <a:solidFill>
              <a:schemeClr val="tx1"/>
            </a:solidFill>
          </a:ln>
        </p:spPr>
        <p:txBody>
          <a:bodyPr wrap="square">
            <a:spAutoFit/>
          </a:bodyPr>
          <a:lstStyle/>
          <a:p>
            <a:pPr fontAlgn="base"/>
            <a:r>
              <a:rPr lang="en-US" sz="1200" b="1" i="0" dirty="0">
                <a:effectLst/>
              </a:rPr>
              <a:t>Receiving the Holy Ghost 2 Nephi 31:13, 17-18:</a:t>
            </a:r>
          </a:p>
          <a:p>
            <a:pPr fontAlgn="base"/>
            <a:r>
              <a:rPr lang="en-US" sz="1200" b="0" i="0" dirty="0">
                <a:effectLst/>
              </a:rPr>
              <a:t>“The ordinance of confirming a new member of the Church and bestowing the gift of the Holy Ghost is both simple and profound. Worthy Melchizedek Priesthood holders place their hands upon the head of an individual and call him or her by name. Then, by the authority of the holy priesthood and in the name of the Savior, the individual is confirmed a member of The Church of Jesus Christ of Latter-day Saints, and this important phrase is uttered: ‘Receive the Holy Ghost.’</a:t>
            </a:r>
          </a:p>
          <a:p>
            <a:pPr fontAlgn="base"/>
            <a:r>
              <a:rPr lang="en-US" sz="1200" b="0" i="0" dirty="0">
                <a:effectLst/>
              </a:rPr>
              <a:t>“The simplicity of this ordinance may cause us to overlook its significance. These four words—‘Receive the Holy Ghost’—are not a passive pronouncement; rather, they constitute a priesthood injunction—an authoritative admonition to act and not simply to be acted upon (see </a:t>
            </a:r>
            <a:r>
              <a:rPr lang="en-US" sz="1200" dirty="0"/>
              <a:t>2 Nephi 2:26</a:t>
            </a:r>
            <a:r>
              <a:rPr lang="en-US" sz="1200" b="0" i="0" dirty="0">
                <a:effectLst/>
              </a:rPr>
              <a:t>). The Holy Ghost does not become operative in our lives merely because hands are placed upon our heads and those four important words are spoken. As we receive this ordinance, each of us accepts a sacred and ongoing responsibility to desire, to seek, to work, and to so live that we indeed ‘receive the Holy Ghost’ and its attendant spiritual gifts. …</a:t>
            </a:r>
          </a:p>
          <a:p>
            <a:pPr fontAlgn="base"/>
            <a:r>
              <a:rPr lang="en-US" sz="1200" dirty="0"/>
              <a:t>“Praying, studying, gathering, worshipping, serving, and obeying are not isolated and independent items on a lengthy gospel checklist of things to do. Rather, each of these righteous practices is an important element in an overarching spiritual quest to fulfill the mandate to receive the Holy Ghost. The commandments from God we obey and the inspired counsel from Church leaders we follow principally focus upon obtaining the companionship of the Spirit. Fundamentally, all gospel teachings and activities are centered on coming unto Christ by receiving the Holy Ghost in our lives” (David A. Bednar, “Receive the Holy Ghost,”</a:t>
            </a:r>
            <a:r>
              <a:rPr lang="en-US" sz="1200" i="1" dirty="0"/>
              <a:t> Ensign</a:t>
            </a:r>
            <a:r>
              <a:rPr lang="en-US" sz="1200" dirty="0"/>
              <a:t> or </a:t>
            </a:r>
            <a:r>
              <a:rPr lang="en-US" sz="1200" i="1" dirty="0"/>
              <a:t>Liahona,</a:t>
            </a:r>
            <a:r>
              <a:rPr lang="en-US" sz="1200" dirty="0"/>
              <a:t> Nov. 2010, 95, 97).</a:t>
            </a:r>
            <a:endParaRPr lang="en-US" sz="1200" b="0" i="0" dirty="0">
              <a:effectLst/>
            </a:endParaRPr>
          </a:p>
        </p:txBody>
      </p:sp>
      <p:sp>
        <p:nvSpPr>
          <p:cNvPr id="3" name="Rectangle 2">
            <a:extLst>
              <a:ext uri="{FF2B5EF4-FFF2-40B4-BE49-F238E27FC236}">
                <a16:creationId xmlns:a16="http://schemas.microsoft.com/office/drawing/2014/main" id="{312E9E00-A484-4660-A862-9E604BA21219}"/>
              </a:ext>
            </a:extLst>
          </p:cNvPr>
          <p:cNvSpPr/>
          <p:nvPr/>
        </p:nvSpPr>
        <p:spPr>
          <a:xfrm>
            <a:off x="6651274" y="0"/>
            <a:ext cx="5540726" cy="2492990"/>
          </a:xfrm>
          <a:prstGeom prst="rect">
            <a:avLst/>
          </a:prstGeom>
          <a:ln>
            <a:solidFill>
              <a:schemeClr val="tx1"/>
            </a:solidFill>
          </a:ln>
        </p:spPr>
        <p:txBody>
          <a:bodyPr wrap="square">
            <a:spAutoFit/>
          </a:bodyPr>
          <a:lstStyle/>
          <a:p>
            <a:pPr fontAlgn="base"/>
            <a:r>
              <a:rPr lang="en-US" sz="1200" b="1" dirty="0"/>
              <a:t>Enduring to the End 2 Nephi 31:15-16:</a:t>
            </a:r>
          </a:p>
          <a:p>
            <a:pPr fontAlgn="base"/>
            <a:r>
              <a:rPr lang="en-US" sz="1200" dirty="0"/>
              <a:t>“Enduring to the end is the doctrine of continuing on the path leading to eternal life after one has entered into the path through faith, repentance, baptism, and receiving the Holy Ghost. Enduring to the end requires our whole heart or, as the Book of Mormon prophet </a:t>
            </a:r>
            <a:r>
              <a:rPr lang="en-US" sz="1200" dirty="0" err="1"/>
              <a:t>Amaleki</a:t>
            </a:r>
            <a:r>
              <a:rPr lang="en-US" sz="1200" dirty="0"/>
              <a:t> teaches, we must ‘come unto him, and offer [our] whole souls as an offering unto him, and continue in fasting and praying, and endure to the end; and as the Lord </a:t>
            </a:r>
            <a:r>
              <a:rPr lang="en-US" sz="1200" dirty="0" err="1"/>
              <a:t>liveth</a:t>
            </a:r>
            <a:r>
              <a:rPr lang="en-US" sz="1200" dirty="0"/>
              <a:t> [we] will be saved’ [Omni 1:26].</a:t>
            </a:r>
          </a:p>
          <a:p>
            <a:pPr fontAlgn="base"/>
            <a:r>
              <a:rPr lang="en-US" sz="1200" dirty="0"/>
              <a:t>“Enduring to the end means that we have planted our lives firmly on gospel soil, staying in the mainstream of the Church, humbly serving our fellow men, living Christlike lives, and keeping our covenants. Those who endure are balanced, consistent, humble, constantly improving, and without guile. Their testimony is not based on worldly reasons—it is based on truth, knowledge, experience, and the Spirit” (Joseph B. Wirthlin, “Press On,” </a:t>
            </a:r>
            <a:r>
              <a:rPr lang="en-US" sz="1200" i="1" dirty="0"/>
              <a:t>Ensign</a:t>
            </a:r>
            <a:r>
              <a:rPr lang="en-US" sz="1200" dirty="0"/>
              <a:t> or </a:t>
            </a:r>
            <a:r>
              <a:rPr lang="en-US" sz="1200" i="1" dirty="0"/>
              <a:t>Liahona,</a:t>
            </a:r>
            <a:r>
              <a:rPr lang="en-US" sz="1200" dirty="0"/>
              <a:t> Nov. 2004, 101).</a:t>
            </a:r>
          </a:p>
        </p:txBody>
      </p:sp>
      <p:sp>
        <p:nvSpPr>
          <p:cNvPr id="4" name="Rectangle 3">
            <a:extLst>
              <a:ext uri="{FF2B5EF4-FFF2-40B4-BE49-F238E27FC236}">
                <a16:creationId xmlns:a16="http://schemas.microsoft.com/office/drawing/2014/main" id="{385079FB-2408-4185-819B-4D37FE93735F}"/>
              </a:ext>
            </a:extLst>
          </p:cNvPr>
          <p:cNvSpPr/>
          <p:nvPr/>
        </p:nvSpPr>
        <p:spPr>
          <a:xfrm>
            <a:off x="-1" y="5373973"/>
            <a:ext cx="6651275" cy="1384995"/>
          </a:xfrm>
          <a:prstGeom prst="rect">
            <a:avLst/>
          </a:prstGeom>
          <a:ln>
            <a:solidFill>
              <a:schemeClr val="tx1"/>
            </a:solidFill>
          </a:ln>
        </p:spPr>
        <p:txBody>
          <a:bodyPr wrap="square">
            <a:spAutoFit/>
          </a:bodyPr>
          <a:lstStyle/>
          <a:p>
            <a:pPr fontAlgn="base"/>
            <a:r>
              <a:rPr lang="en-US" sz="1200" b="1" dirty="0"/>
              <a:t>The Holy Ghost 2 Nephi 17-18:</a:t>
            </a:r>
          </a:p>
          <a:p>
            <a:pPr fontAlgn="base"/>
            <a:r>
              <a:rPr lang="en-US" sz="1200" dirty="0"/>
              <a:t>“When [the Holy Ghost] is your companion, you can have confidence that the Atonement is working in your life. …</a:t>
            </a:r>
          </a:p>
          <a:p>
            <a:pPr fontAlgn="base"/>
            <a:r>
              <a:rPr lang="en-US" sz="1200" dirty="0"/>
              <a:t>“Not only is your feeling the influence of the Holy Ghost a sign that the Atonement, the cure for sin, is working in your life, but you will also know that a preventative against sin is working” (Henry B. Eyring, “Come unto Christ” President Henry B. Eyring  [Brigham Young University devotional, Oct. 29, 1989], speeches.byu.edu).</a:t>
            </a:r>
          </a:p>
        </p:txBody>
      </p:sp>
      <p:sp>
        <p:nvSpPr>
          <p:cNvPr id="5" name="Rectangle 4">
            <a:extLst>
              <a:ext uri="{FF2B5EF4-FFF2-40B4-BE49-F238E27FC236}">
                <a16:creationId xmlns:a16="http://schemas.microsoft.com/office/drawing/2014/main" id="{1711BC60-FD87-4204-A0E1-D1B8D46F28C3}"/>
              </a:ext>
            </a:extLst>
          </p:cNvPr>
          <p:cNvSpPr/>
          <p:nvPr/>
        </p:nvSpPr>
        <p:spPr>
          <a:xfrm>
            <a:off x="6651274" y="2492990"/>
            <a:ext cx="5540726" cy="1384995"/>
          </a:xfrm>
          <a:prstGeom prst="rect">
            <a:avLst/>
          </a:prstGeom>
          <a:ln>
            <a:solidFill>
              <a:schemeClr val="tx1"/>
            </a:solidFill>
          </a:ln>
        </p:spPr>
        <p:txBody>
          <a:bodyPr wrap="square">
            <a:spAutoFit/>
          </a:bodyPr>
          <a:lstStyle/>
          <a:p>
            <a:pPr fontAlgn="base"/>
            <a:r>
              <a:rPr lang="en-US" sz="1200" b="1" dirty="0"/>
              <a:t>Sins Remitted 2 Nephi 17-18:</a:t>
            </a:r>
          </a:p>
          <a:p>
            <a:pPr fontAlgn="base"/>
            <a:r>
              <a:rPr lang="en-US" sz="1200" dirty="0"/>
              <a:t>“Sins are remitted not in the waters of baptism, as we say in speaking figuratively, but when we receive the Holy Ghost. … We become clean when we actually receive the fellowship and companionship of the Holy Ghost. It is then that sin and dross and evil are burned out of our souls as though by fire. The baptism of the Holy Ghost is the baptism of fire” (Bruce R. McConkie, </a:t>
            </a:r>
            <a:r>
              <a:rPr lang="en-US" sz="1200" i="1" dirty="0"/>
              <a:t>A New Witness for the Articles of Faith</a:t>
            </a:r>
            <a:r>
              <a:rPr lang="en-US" sz="1200" dirty="0"/>
              <a:t> [1985], 290).</a:t>
            </a:r>
          </a:p>
        </p:txBody>
      </p:sp>
      <p:sp>
        <p:nvSpPr>
          <p:cNvPr id="7" name="TextBox 6">
            <a:extLst>
              <a:ext uri="{FF2B5EF4-FFF2-40B4-BE49-F238E27FC236}">
                <a16:creationId xmlns:a16="http://schemas.microsoft.com/office/drawing/2014/main" id="{BC892E03-6A16-3196-1249-DE49F879C203}"/>
              </a:ext>
            </a:extLst>
          </p:cNvPr>
          <p:cNvSpPr txBox="1"/>
          <p:nvPr/>
        </p:nvSpPr>
        <p:spPr>
          <a:xfrm>
            <a:off x="0" y="0"/>
            <a:ext cx="6661840" cy="1569660"/>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Importance of Baptism 2 Nephi 31:12</a:t>
            </a:r>
          </a:p>
          <a:p>
            <a:pPr algn="l" fontAlgn="base"/>
            <a:r>
              <a:rPr lang="en-US" sz="1200" b="0" i="0" dirty="0">
                <a:solidFill>
                  <a:srgbClr val="212225"/>
                </a:solidFill>
                <a:effectLst/>
              </a:rPr>
              <a:t>At baptism we make a covenant with our Heavenly Father that we are willing to come into His kingdom and keep His commandments from that time forward, even though we still live in the world. …</a:t>
            </a:r>
          </a:p>
          <a:p>
            <a:pPr algn="l" fontAlgn="base"/>
            <a:r>
              <a:rPr lang="en-US" sz="1200" b="0" i="0" dirty="0">
                <a:solidFill>
                  <a:srgbClr val="212225"/>
                </a:solidFill>
                <a:effectLst/>
              </a:rPr>
              <a:t>When we understand our baptismal covenant and the gift of the Holy Ghost, it will change our lives and will establish our total allegiance to the kingdom of God. When temptations come our way, if we will listen, the Holy Ghost will remind us that we have promised to remember our Savior and obey the commandments of God. (Robert D. Hales, “</a:t>
            </a:r>
            <a:r>
              <a:rPr lang="en-US" sz="1200" b="0" i="0" u="none" strike="noStrike" dirty="0">
                <a:solidFill>
                  <a:srgbClr val="212225"/>
                </a:solidFill>
                <a:effectLst/>
              </a:rPr>
              <a:t>The Covenant of Baptism: To Be in the Kingdom and of the Kingdom</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Nov. 2000, 7)</a:t>
            </a:r>
          </a:p>
        </p:txBody>
      </p:sp>
      <p:sp>
        <p:nvSpPr>
          <p:cNvPr id="9" name="TextBox 8">
            <a:extLst>
              <a:ext uri="{FF2B5EF4-FFF2-40B4-BE49-F238E27FC236}">
                <a16:creationId xmlns:a16="http://schemas.microsoft.com/office/drawing/2014/main" id="{CB81E5D7-E4DB-3152-A780-0A202E15D4F2}"/>
              </a:ext>
            </a:extLst>
          </p:cNvPr>
          <p:cNvSpPr txBox="1"/>
          <p:nvPr/>
        </p:nvSpPr>
        <p:spPr>
          <a:xfrm>
            <a:off x="6661840" y="3877985"/>
            <a:ext cx="5530160" cy="2585323"/>
          </a:xfrm>
          <a:prstGeom prst="rect">
            <a:avLst/>
          </a:prstGeom>
          <a:noFill/>
          <a:ln>
            <a:solidFill>
              <a:schemeClr val="tx1"/>
            </a:solidFill>
          </a:ln>
        </p:spPr>
        <p:txBody>
          <a:bodyPr wrap="square">
            <a:spAutoFit/>
          </a:bodyPr>
          <a:lstStyle/>
          <a:p>
            <a:r>
              <a:rPr lang="en-US" b="1" i="0" dirty="0">
                <a:solidFill>
                  <a:srgbClr val="212225"/>
                </a:solidFill>
                <a:effectLst/>
              </a:rPr>
              <a:t>The pure doctrine of Christ </a:t>
            </a:r>
            <a:r>
              <a:rPr lang="en-US" b="0" i="0" dirty="0">
                <a:solidFill>
                  <a:srgbClr val="212225"/>
                </a:solidFill>
                <a:effectLst/>
              </a:rPr>
              <a:t>is powerful. It changes the life of everyone who understands it and seeks to implement it in his or her life. The doctrine of Christ helps us find and stay on the covenant path. Staying on that narrow but well-defined path will ultimately qualify us to receive all that God has. Nothing could be worth more than </a:t>
            </a:r>
            <a:r>
              <a:rPr lang="en-US" b="0" i="1" dirty="0">
                <a:solidFill>
                  <a:srgbClr val="212225"/>
                </a:solidFill>
                <a:effectLst/>
              </a:rPr>
              <a:t>all</a:t>
            </a:r>
            <a:r>
              <a:rPr lang="en-US" b="0" i="0" dirty="0">
                <a:solidFill>
                  <a:srgbClr val="212225"/>
                </a:solidFill>
                <a:effectLst/>
              </a:rPr>
              <a:t> our Father has! (Russell M. Nelson, “</a:t>
            </a:r>
            <a:r>
              <a:rPr lang="en-US" b="0" i="0" u="none" strike="noStrike" dirty="0">
                <a:effectLst/>
              </a:rPr>
              <a:t>Pure Truth, Pure Doctrine, and Pure Revelation</a:t>
            </a:r>
            <a:r>
              <a:rPr lang="en-US" b="0" i="0" dirty="0">
                <a:solidFill>
                  <a:srgbClr val="212225"/>
                </a:solidFill>
                <a:effectLst/>
              </a:rPr>
              <a:t>,” </a:t>
            </a:r>
            <a:r>
              <a:rPr lang="en-US" b="0" i="1" dirty="0">
                <a:solidFill>
                  <a:srgbClr val="212225"/>
                </a:solidFill>
                <a:effectLst/>
              </a:rPr>
              <a:t>Liahona</a:t>
            </a:r>
            <a:r>
              <a:rPr lang="en-US" b="0" i="0" dirty="0">
                <a:solidFill>
                  <a:srgbClr val="212225"/>
                </a:solidFill>
                <a:effectLst/>
              </a:rPr>
              <a:t>, Nov. 2021, 6)</a:t>
            </a:r>
            <a:endParaRPr lang="en-US" dirty="0"/>
          </a:p>
        </p:txBody>
      </p:sp>
    </p:spTree>
    <p:extLst>
      <p:ext uri="{BB962C8B-B14F-4D97-AF65-F5344CB8AC3E}">
        <p14:creationId xmlns:p14="http://schemas.microsoft.com/office/powerpoint/2010/main" val="2250581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2861F7-A19E-433E-987C-B4D2A807B73E}"/>
              </a:ext>
            </a:extLst>
          </p:cNvPr>
          <p:cNvSpPr/>
          <p:nvPr/>
        </p:nvSpPr>
        <p:spPr>
          <a:xfrm>
            <a:off x="337994" y="468577"/>
            <a:ext cx="11709150" cy="2862322"/>
          </a:xfrm>
          <a:prstGeom prst="rect">
            <a:avLst/>
          </a:prstGeom>
        </p:spPr>
        <p:txBody>
          <a:bodyPr wrap="square">
            <a:spAutoFit/>
          </a:bodyPr>
          <a:lstStyle/>
          <a:p>
            <a:pPr fontAlgn="base"/>
            <a:r>
              <a:rPr lang="en-US" sz="1200" b="1" dirty="0"/>
              <a:t>2 …</a:t>
            </a:r>
            <a:r>
              <a:rPr lang="en-US" sz="1200" dirty="0"/>
              <a:t>a few words which I must speak concerning </a:t>
            </a:r>
            <a:r>
              <a:rPr lang="en-US" sz="1200" b="1" dirty="0"/>
              <a:t>the doctrine of Christ</a:t>
            </a:r>
            <a:r>
              <a:rPr lang="en-US" sz="1200" dirty="0"/>
              <a:t>; </a:t>
            </a:r>
          </a:p>
          <a:p>
            <a:pPr fontAlgn="base"/>
            <a:endParaRPr lang="en-US" sz="1200" dirty="0"/>
          </a:p>
          <a:p>
            <a:pPr fontAlgn="base"/>
            <a:r>
              <a:rPr lang="en-US" sz="1200" b="1" dirty="0"/>
              <a:t>     9 </a:t>
            </a:r>
            <a:r>
              <a:rPr lang="en-US" sz="1200" dirty="0"/>
              <a:t>And again, it </a:t>
            </a:r>
            <a:r>
              <a:rPr lang="en-US" sz="1200" dirty="0" err="1"/>
              <a:t>showeth</a:t>
            </a:r>
            <a:r>
              <a:rPr lang="en-US" sz="1200" dirty="0"/>
              <a:t> unto the children of men the </a:t>
            </a:r>
            <a:r>
              <a:rPr lang="en-US" sz="1200" b="1" dirty="0" err="1"/>
              <a:t>straitness</a:t>
            </a:r>
            <a:r>
              <a:rPr lang="en-US" sz="1200" b="1" dirty="0"/>
              <a:t> of the path, and the narrowness of the gate</a:t>
            </a:r>
            <a:r>
              <a:rPr lang="en-US" sz="1200" dirty="0"/>
              <a:t>, by which they should enter, he having set the example before them.</a:t>
            </a:r>
          </a:p>
          <a:p>
            <a:pPr fontAlgn="base"/>
            <a:endParaRPr lang="en-US" sz="1200" dirty="0"/>
          </a:p>
          <a:p>
            <a:pPr fontAlgn="base"/>
            <a:r>
              <a:rPr lang="en-US" sz="1200" b="1" dirty="0"/>
              <a:t>          11 </a:t>
            </a:r>
            <a:r>
              <a:rPr lang="en-US" sz="1200" dirty="0"/>
              <a:t>And the Father said: </a:t>
            </a:r>
            <a:r>
              <a:rPr lang="en-US" sz="1200" b="1" dirty="0"/>
              <a:t>Repent ye, repent ye</a:t>
            </a:r>
            <a:r>
              <a:rPr lang="en-US" sz="1200" dirty="0"/>
              <a:t>, and be </a:t>
            </a:r>
            <a:r>
              <a:rPr lang="en-US" sz="1200" b="1" dirty="0"/>
              <a:t>baptized in the name </a:t>
            </a:r>
            <a:r>
              <a:rPr lang="en-US" sz="1200" dirty="0"/>
              <a:t>of my Beloved Son.</a:t>
            </a:r>
          </a:p>
          <a:p>
            <a:pPr fontAlgn="base"/>
            <a:endParaRPr lang="en-US" sz="1200" dirty="0"/>
          </a:p>
          <a:p>
            <a:pPr fontAlgn="base"/>
            <a:r>
              <a:rPr lang="en-US" sz="1200" b="1" dirty="0"/>
              <a:t>               13 </a:t>
            </a:r>
            <a:r>
              <a:rPr lang="en-US" sz="1200" dirty="0"/>
              <a:t>Wherefore, my beloved brethren, I know that if ye shall follow the Son, with full purpose of heart, acting no hypocrisy and no deception before God, but with real intent, 	</a:t>
            </a:r>
            <a:r>
              <a:rPr lang="en-US" sz="1200" b="1" dirty="0"/>
              <a:t>repenting</a:t>
            </a:r>
            <a:r>
              <a:rPr lang="en-US" sz="1200" dirty="0"/>
              <a:t> of your sins, witnessing unto the Father that ye are willing to take upon you the name of Christ, by </a:t>
            </a:r>
            <a:r>
              <a:rPr lang="en-US" sz="1200" b="1" dirty="0"/>
              <a:t>baptism</a:t>
            </a:r>
            <a:r>
              <a:rPr lang="en-US" sz="1200" dirty="0"/>
              <a:t>—yea, by following your Lord and your Savior down 	into the water, according to his word, behold, then shall ye </a:t>
            </a:r>
            <a:r>
              <a:rPr lang="en-US" sz="1200" b="1" dirty="0"/>
              <a:t>receive the Holy Ghost</a:t>
            </a:r>
            <a:r>
              <a:rPr lang="en-US" sz="1200" dirty="0"/>
              <a:t>; yea, then cometh the baptism of fire and of the Holy Ghost; </a:t>
            </a:r>
          </a:p>
          <a:p>
            <a:pPr fontAlgn="base"/>
            <a:endParaRPr lang="en-US" sz="1200" dirty="0"/>
          </a:p>
          <a:p>
            <a:pPr fontAlgn="base"/>
            <a:r>
              <a:rPr lang="en-US" sz="1200" b="1" dirty="0"/>
              <a:t>          14 After ye have repented of your sins</a:t>
            </a:r>
            <a:r>
              <a:rPr lang="en-US" sz="1200" dirty="0"/>
              <a:t>, and witnessed unto the Father that ye are willing to keep my commandments, by the </a:t>
            </a:r>
            <a:r>
              <a:rPr lang="en-US" sz="1200" b="1" dirty="0"/>
              <a:t>baptism of water, </a:t>
            </a:r>
            <a:endParaRPr lang="en-US" sz="1200" dirty="0"/>
          </a:p>
          <a:p>
            <a:pPr fontAlgn="base"/>
            <a:endParaRPr lang="en-US" sz="1200" dirty="0"/>
          </a:p>
          <a:p>
            <a:pPr fontAlgn="base"/>
            <a:r>
              <a:rPr lang="en-US" sz="1200" b="1" dirty="0"/>
              <a:t>      18 </a:t>
            </a:r>
            <a:r>
              <a:rPr lang="en-US" sz="1200" dirty="0"/>
              <a:t>And then are ye in this </a:t>
            </a:r>
            <a:r>
              <a:rPr lang="en-US" sz="1200" b="1" dirty="0"/>
              <a:t>strait and narrow path </a:t>
            </a:r>
            <a:r>
              <a:rPr lang="en-US" sz="1200" dirty="0"/>
              <a:t>which leads to eternal life; </a:t>
            </a:r>
          </a:p>
          <a:p>
            <a:pPr fontAlgn="base"/>
            <a:endParaRPr lang="en-US" sz="1200" dirty="0"/>
          </a:p>
          <a:p>
            <a:pPr fontAlgn="base"/>
            <a:r>
              <a:rPr lang="en-US" sz="1200" b="1" i="0" dirty="0">
                <a:solidFill>
                  <a:srgbClr val="333333"/>
                </a:solidFill>
                <a:effectLst/>
              </a:rPr>
              <a:t>21 </a:t>
            </a:r>
            <a:r>
              <a:rPr lang="en-US" sz="1200" b="0" i="0" dirty="0">
                <a:solidFill>
                  <a:srgbClr val="333333"/>
                </a:solidFill>
                <a:effectLst/>
              </a:rPr>
              <a:t>And now, behold, this is the </a:t>
            </a:r>
            <a:r>
              <a:rPr lang="en-US" sz="1200" b="1" i="0" dirty="0">
                <a:solidFill>
                  <a:srgbClr val="333333"/>
                </a:solidFill>
                <a:effectLst/>
              </a:rPr>
              <a:t>doctrine of Christ</a:t>
            </a:r>
            <a:r>
              <a:rPr lang="en-US" sz="1200" b="0" i="0" dirty="0">
                <a:solidFill>
                  <a:srgbClr val="333333"/>
                </a:solidFill>
                <a:effectLst/>
              </a:rPr>
              <a:t>, and the only and true doctrine of the Father, and of the Son, and of the Holy Ghost, which is one God, without end. Amen.</a:t>
            </a:r>
            <a:endParaRPr lang="en-US" sz="1200" dirty="0"/>
          </a:p>
        </p:txBody>
      </p:sp>
      <p:sp>
        <p:nvSpPr>
          <p:cNvPr id="4" name="TextBox 3">
            <a:extLst>
              <a:ext uri="{FF2B5EF4-FFF2-40B4-BE49-F238E27FC236}">
                <a16:creationId xmlns:a16="http://schemas.microsoft.com/office/drawing/2014/main" id="{1351E827-8994-4B0F-96B4-4E958A493357}"/>
              </a:ext>
            </a:extLst>
          </p:cNvPr>
          <p:cNvSpPr txBox="1"/>
          <p:nvPr/>
        </p:nvSpPr>
        <p:spPr>
          <a:xfrm>
            <a:off x="3413155" y="0"/>
            <a:ext cx="5486400" cy="369332"/>
          </a:xfrm>
          <a:prstGeom prst="rect">
            <a:avLst/>
          </a:prstGeom>
          <a:noFill/>
        </p:spPr>
        <p:txBody>
          <a:bodyPr wrap="square" rtlCol="0">
            <a:spAutoFit/>
          </a:bodyPr>
          <a:lstStyle/>
          <a:p>
            <a:r>
              <a:rPr lang="en-US" dirty="0"/>
              <a:t>Chiasmus in 2 Nephi 31 (The Doctrine of Christ)</a:t>
            </a:r>
          </a:p>
        </p:txBody>
      </p:sp>
      <p:sp>
        <p:nvSpPr>
          <p:cNvPr id="5" name="Rectangle 4">
            <a:extLst>
              <a:ext uri="{FF2B5EF4-FFF2-40B4-BE49-F238E27FC236}">
                <a16:creationId xmlns:a16="http://schemas.microsoft.com/office/drawing/2014/main" id="{178A6BF9-2849-475B-B164-661A80856BF8}"/>
              </a:ext>
            </a:extLst>
          </p:cNvPr>
          <p:cNvSpPr/>
          <p:nvPr/>
        </p:nvSpPr>
        <p:spPr>
          <a:xfrm>
            <a:off x="318378" y="3889278"/>
            <a:ext cx="11709150" cy="2862322"/>
          </a:xfrm>
          <a:prstGeom prst="rect">
            <a:avLst/>
          </a:prstGeom>
        </p:spPr>
        <p:txBody>
          <a:bodyPr wrap="square">
            <a:spAutoFit/>
          </a:bodyPr>
          <a:lstStyle/>
          <a:p>
            <a:pPr fontAlgn="base"/>
            <a:r>
              <a:rPr lang="en-US" sz="1200" b="1" dirty="0"/>
              <a:t>2 …</a:t>
            </a:r>
            <a:r>
              <a:rPr lang="en-US" sz="1200" dirty="0"/>
              <a:t>a few words which I must speak concerning </a:t>
            </a:r>
            <a:r>
              <a:rPr lang="en-US" sz="1200" b="1" dirty="0"/>
              <a:t>the doctrine of Christ</a:t>
            </a:r>
            <a:r>
              <a:rPr lang="en-US" sz="1200" dirty="0"/>
              <a:t>; </a:t>
            </a:r>
          </a:p>
          <a:p>
            <a:pPr fontAlgn="base"/>
            <a:endParaRPr lang="en-US" sz="1200" dirty="0"/>
          </a:p>
          <a:p>
            <a:pPr fontAlgn="base"/>
            <a:r>
              <a:rPr lang="en-US" sz="1200" b="1" dirty="0"/>
              <a:t>     9 </a:t>
            </a:r>
            <a:r>
              <a:rPr lang="en-US" sz="1200" dirty="0"/>
              <a:t>And again, it </a:t>
            </a:r>
            <a:r>
              <a:rPr lang="en-US" sz="1200" dirty="0" err="1"/>
              <a:t>showeth</a:t>
            </a:r>
            <a:r>
              <a:rPr lang="en-US" sz="1200" dirty="0"/>
              <a:t> unto the children of men the </a:t>
            </a:r>
            <a:r>
              <a:rPr lang="en-US" sz="1200" b="1" dirty="0" err="1"/>
              <a:t>straitness</a:t>
            </a:r>
            <a:r>
              <a:rPr lang="en-US" sz="1200" b="1" dirty="0"/>
              <a:t> of the path, and the narrowness of the gate</a:t>
            </a:r>
            <a:r>
              <a:rPr lang="en-US" sz="1200" dirty="0"/>
              <a:t>, by which they should enter, he having set the example before them.</a:t>
            </a:r>
          </a:p>
          <a:p>
            <a:pPr fontAlgn="base"/>
            <a:endParaRPr lang="en-US" sz="1200" dirty="0"/>
          </a:p>
          <a:p>
            <a:pPr fontAlgn="base"/>
            <a:r>
              <a:rPr lang="en-US" sz="1200" b="1" dirty="0"/>
              <a:t>          11 </a:t>
            </a:r>
            <a:r>
              <a:rPr lang="en-US" sz="1200" dirty="0"/>
              <a:t>And the Father said: </a:t>
            </a:r>
            <a:r>
              <a:rPr lang="en-US" sz="1200" b="1" dirty="0"/>
              <a:t>Repent ye, repent ye</a:t>
            </a:r>
            <a:r>
              <a:rPr lang="en-US" sz="1200" dirty="0"/>
              <a:t>, and be </a:t>
            </a:r>
            <a:r>
              <a:rPr lang="en-US" sz="1200" b="1" dirty="0"/>
              <a:t>baptized in the name </a:t>
            </a:r>
            <a:r>
              <a:rPr lang="en-US" sz="1200" dirty="0"/>
              <a:t>of my Beloved Son.</a:t>
            </a:r>
          </a:p>
          <a:p>
            <a:pPr fontAlgn="base"/>
            <a:endParaRPr lang="en-US" sz="1200" dirty="0"/>
          </a:p>
          <a:p>
            <a:pPr fontAlgn="base"/>
            <a:r>
              <a:rPr lang="en-US" sz="1200" b="1" dirty="0"/>
              <a:t>               13 </a:t>
            </a:r>
            <a:r>
              <a:rPr lang="en-US" sz="1200" dirty="0"/>
              <a:t>Wherefore, my beloved brethren, I know that if ye shall follow the Son, with full purpose of heart, acting no hypocrisy and no deception before God, but with real intent, 	</a:t>
            </a:r>
            <a:r>
              <a:rPr lang="en-US" sz="1200" b="1" dirty="0"/>
              <a:t>repenting</a:t>
            </a:r>
            <a:r>
              <a:rPr lang="en-US" sz="1200" dirty="0"/>
              <a:t> of your sins, witnessing unto the Father that ye are willing to take upon you the name of Christ, by </a:t>
            </a:r>
            <a:r>
              <a:rPr lang="en-US" sz="1200" b="1" dirty="0"/>
              <a:t>baptism</a:t>
            </a:r>
            <a:r>
              <a:rPr lang="en-US" sz="1200" dirty="0"/>
              <a:t>—yea, by following your Lord and your Savior down 	into the water, according to his word, behold, then shall ye </a:t>
            </a:r>
            <a:r>
              <a:rPr lang="en-US" sz="1200" b="1" dirty="0"/>
              <a:t>receive the Holy Ghost</a:t>
            </a:r>
            <a:r>
              <a:rPr lang="en-US" sz="1200" dirty="0"/>
              <a:t>; yea, then cometh the baptism of fire and of the Holy Ghost; </a:t>
            </a:r>
          </a:p>
          <a:p>
            <a:pPr fontAlgn="base"/>
            <a:endParaRPr lang="en-US" sz="1200" dirty="0"/>
          </a:p>
          <a:p>
            <a:pPr fontAlgn="base"/>
            <a:r>
              <a:rPr lang="en-US" sz="1200" b="1" dirty="0"/>
              <a:t>          14 After ye have repented of your sins</a:t>
            </a:r>
            <a:r>
              <a:rPr lang="en-US" sz="1200" dirty="0"/>
              <a:t>, and witnessed unto the Father that ye are willing to keep my commandments, by the </a:t>
            </a:r>
            <a:r>
              <a:rPr lang="en-US" sz="1200" b="1" dirty="0"/>
              <a:t>baptism of water, </a:t>
            </a:r>
            <a:endParaRPr lang="en-US" sz="1200" dirty="0"/>
          </a:p>
          <a:p>
            <a:pPr fontAlgn="base"/>
            <a:endParaRPr lang="en-US" sz="1200" dirty="0"/>
          </a:p>
          <a:p>
            <a:pPr fontAlgn="base"/>
            <a:r>
              <a:rPr lang="en-US" sz="1200" b="1" dirty="0"/>
              <a:t>      18 </a:t>
            </a:r>
            <a:r>
              <a:rPr lang="en-US" sz="1200" dirty="0"/>
              <a:t>And then are ye in this </a:t>
            </a:r>
            <a:r>
              <a:rPr lang="en-US" sz="1200" b="1" dirty="0"/>
              <a:t>strait and narrow path </a:t>
            </a:r>
            <a:r>
              <a:rPr lang="en-US" sz="1200" dirty="0"/>
              <a:t>which leads to eternal life; </a:t>
            </a:r>
          </a:p>
          <a:p>
            <a:pPr fontAlgn="base"/>
            <a:endParaRPr lang="en-US" sz="1200" dirty="0"/>
          </a:p>
          <a:p>
            <a:pPr fontAlgn="base"/>
            <a:r>
              <a:rPr lang="en-US" sz="1200" b="1" i="0" dirty="0">
                <a:solidFill>
                  <a:srgbClr val="333333"/>
                </a:solidFill>
                <a:effectLst/>
              </a:rPr>
              <a:t>21 </a:t>
            </a:r>
            <a:r>
              <a:rPr lang="en-US" sz="1200" b="0" i="0" dirty="0">
                <a:solidFill>
                  <a:srgbClr val="333333"/>
                </a:solidFill>
                <a:effectLst/>
              </a:rPr>
              <a:t>And now, behold, this is the </a:t>
            </a:r>
            <a:r>
              <a:rPr lang="en-US" sz="1200" b="1" i="0" dirty="0">
                <a:solidFill>
                  <a:srgbClr val="333333"/>
                </a:solidFill>
                <a:effectLst/>
              </a:rPr>
              <a:t>doctrine of Christ</a:t>
            </a:r>
            <a:r>
              <a:rPr lang="en-US" sz="1200" b="0" i="0" dirty="0">
                <a:solidFill>
                  <a:srgbClr val="333333"/>
                </a:solidFill>
                <a:effectLst/>
              </a:rPr>
              <a:t>, and the only and true doctrine of the Father, and of the Son, and of the Holy Ghost, which is one God, without end. Amen.</a:t>
            </a:r>
            <a:endParaRPr lang="en-US" sz="1200" dirty="0"/>
          </a:p>
        </p:txBody>
      </p:sp>
      <p:sp>
        <p:nvSpPr>
          <p:cNvPr id="6" name="TextBox 5">
            <a:extLst>
              <a:ext uri="{FF2B5EF4-FFF2-40B4-BE49-F238E27FC236}">
                <a16:creationId xmlns:a16="http://schemas.microsoft.com/office/drawing/2014/main" id="{DDD53220-0178-41B5-A8D7-C786D9A23EFB}"/>
              </a:ext>
            </a:extLst>
          </p:cNvPr>
          <p:cNvSpPr txBox="1"/>
          <p:nvPr/>
        </p:nvSpPr>
        <p:spPr>
          <a:xfrm>
            <a:off x="3393539" y="3420701"/>
            <a:ext cx="5486400" cy="369332"/>
          </a:xfrm>
          <a:prstGeom prst="rect">
            <a:avLst/>
          </a:prstGeom>
          <a:noFill/>
        </p:spPr>
        <p:txBody>
          <a:bodyPr wrap="square" rtlCol="0">
            <a:spAutoFit/>
          </a:bodyPr>
          <a:lstStyle/>
          <a:p>
            <a:r>
              <a:rPr lang="en-US" dirty="0"/>
              <a:t>Chiasmus in 2 Nephi 31 (The Doctrine of Christ)</a:t>
            </a:r>
          </a:p>
        </p:txBody>
      </p:sp>
      <p:cxnSp>
        <p:nvCxnSpPr>
          <p:cNvPr id="8" name="Straight Connector 7">
            <a:extLst>
              <a:ext uri="{FF2B5EF4-FFF2-40B4-BE49-F238E27FC236}">
                <a16:creationId xmlns:a16="http://schemas.microsoft.com/office/drawing/2014/main" id="{3D20936D-8992-453E-9B23-A5627D4A4A0A}"/>
              </a:ext>
            </a:extLst>
          </p:cNvPr>
          <p:cNvCxnSpPr/>
          <p:nvPr/>
        </p:nvCxnSpPr>
        <p:spPr>
          <a:xfrm>
            <a:off x="0" y="3413156"/>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818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7012-473F-6273-2C1A-4812BCCE20B3}"/>
              </a:ext>
            </a:extLst>
          </p:cNvPr>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911313A-26C7-87E7-2886-D054611931C2}"/>
              </a:ext>
            </a:extLst>
          </p:cNvPr>
          <p:cNvGrpSpPr/>
          <p:nvPr/>
        </p:nvGrpSpPr>
        <p:grpSpPr>
          <a:xfrm>
            <a:off x="4873735" y="3185986"/>
            <a:ext cx="3277101" cy="2836348"/>
            <a:chOff x="5350764" y="3031524"/>
            <a:chExt cx="2895600" cy="2506157"/>
          </a:xfrm>
        </p:grpSpPr>
        <p:sp>
          <p:nvSpPr>
            <p:cNvPr id="4" name="Rectangle 3">
              <a:extLst>
                <a:ext uri="{FF2B5EF4-FFF2-40B4-BE49-F238E27FC236}">
                  <a16:creationId xmlns:a16="http://schemas.microsoft.com/office/drawing/2014/main" id="{DF19F569-9552-0B1F-6C78-319E24779A72}"/>
                </a:ext>
              </a:extLst>
            </p:cNvPr>
            <p:cNvSpPr/>
            <p:nvPr/>
          </p:nvSpPr>
          <p:spPr>
            <a:xfrm>
              <a:off x="5426964" y="4860324"/>
              <a:ext cx="2362200" cy="3048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EF5700-063D-4E4E-A58B-88D8A1E21694}"/>
                </a:ext>
              </a:extLst>
            </p:cNvPr>
            <p:cNvSpPr/>
            <p:nvPr/>
          </p:nvSpPr>
          <p:spPr>
            <a:xfrm rot="16200000">
              <a:off x="6912864" y="4365024"/>
              <a:ext cx="19812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FAA673D-948D-37F6-7EDF-19F552A8C466}"/>
                </a:ext>
              </a:extLst>
            </p:cNvPr>
            <p:cNvSpPr/>
            <p:nvPr/>
          </p:nvSpPr>
          <p:spPr>
            <a:xfrm rot="16200000">
              <a:off x="4817364" y="4631724"/>
              <a:ext cx="1447800" cy="228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9E71294-6CD9-E63A-8CDE-77CE3C517F07}"/>
                </a:ext>
              </a:extLst>
            </p:cNvPr>
            <p:cNvSpPr/>
            <p:nvPr/>
          </p:nvSpPr>
          <p:spPr>
            <a:xfrm>
              <a:off x="7636764" y="3031524"/>
              <a:ext cx="609600" cy="6096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uble Wave 7">
              <a:extLst>
                <a:ext uri="{FF2B5EF4-FFF2-40B4-BE49-F238E27FC236}">
                  <a16:creationId xmlns:a16="http://schemas.microsoft.com/office/drawing/2014/main" id="{56A6049D-7EB6-8A03-03F3-D929E4CE2F34}"/>
                </a:ext>
              </a:extLst>
            </p:cNvPr>
            <p:cNvSpPr/>
            <p:nvPr/>
          </p:nvSpPr>
          <p:spPr>
            <a:xfrm>
              <a:off x="5655564" y="4707924"/>
              <a:ext cx="2133600" cy="304800"/>
            </a:xfrm>
            <a:prstGeom prst="doubleWav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7">
              <a:extLst>
                <a:ext uri="{FF2B5EF4-FFF2-40B4-BE49-F238E27FC236}">
                  <a16:creationId xmlns:a16="http://schemas.microsoft.com/office/drawing/2014/main" id="{57CFF313-CEA4-0D13-B847-3FD94DC06C78}"/>
                </a:ext>
              </a:extLst>
            </p:cNvPr>
            <p:cNvSpPr/>
            <p:nvPr/>
          </p:nvSpPr>
          <p:spPr>
            <a:xfrm>
              <a:off x="7255764" y="4250724"/>
              <a:ext cx="533400" cy="304800"/>
            </a:xfrm>
            <a:prstGeom prst="roundRect">
              <a:avLst>
                <a:gd name="adj" fmla="val 43138"/>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a:extLst>
                <a:ext uri="{FF2B5EF4-FFF2-40B4-BE49-F238E27FC236}">
                  <a16:creationId xmlns:a16="http://schemas.microsoft.com/office/drawing/2014/main" id="{A26D72DC-D4AB-E3F0-6B1A-F8670593C5C5}"/>
                </a:ext>
              </a:extLst>
            </p:cNvPr>
            <p:cNvSpPr/>
            <p:nvPr/>
          </p:nvSpPr>
          <p:spPr>
            <a:xfrm>
              <a:off x="5655564" y="4479324"/>
              <a:ext cx="2133600" cy="381000"/>
            </a:xfrm>
            <a:prstGeom prst="doubleWave">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1211F7-67F0-15CD-3899-888E74D8963D}"/>
                </a:ext>
              </a:extLst>
            </p:cNvPr>
            <p:cNvSpPr/>
            <p:nvPr/>
          </p:nvSpPr>
          <p:spPr>
            <a:xfrm>
              <a:off x="5350764" y="3717324"/>
              <a:ext cx="3810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72B468-447F-5446-D4FD-8D846DA6BC37}"/>
                </a:ext>
              </a:extLst>
            </p:cNvPr>
            <p:cNvSpPr/>
            <p:nvPr/>
          </p:nvSpPr>
          <p:spPr>
            <a:xfrm rot="20615720">
              <a:off x="6188963" y="425206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C758F7-F339-AE1A-9A3B-992132D63515}"/>
                </a:ext>
              </a:extLst>
            </p:cNvPr>
            <p:cNvSpPr/>
            <p:nvPr/>
          </p:nvSpPr>
          <p:spPr>
            <a:xfrm rot="20615720">
              <a:off x="6112764" y="4252061"/>
              <a:ext cx="151446" cy="295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B57A7B-1A01-BD3A-6685-B685AED7A3C6}"/>
                </a:ext>
              </a:extLst>
            </p:cNvPr>
            <p:cNvSpPr/>
            <p:nvPr/>
          </p:nvSpPr>
          <p:spPr>
            <a:xfrm rot="20615720">
              <a:off x="6131838" y="4412380"/>
              <a:ext cx="228600" cy="441216"/>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623953-B331-EF7C-8E9B-A0515B9B4C91}"/>
                </a:ext>
              </a:extLst>
            </p:cNvPr>
            <p:cNvSpPr/>
            <p:nvPr/>
          </p:nvSpPr>
          <p:spPr>
            <a:xfrm rot="20615720">
              <a:off x="6589038" y="5021980"/>
              <a:ext cx="228600" cy="4412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896FE2-3AD7-867F-B779-D097E77B76D4}"/>
                </a:ext>
              </a:extLst>
            </p:cNvPr>
            <p:cNvSpPr/>
            <p:nvPr/>
          </p:nvSpPr>
          <p:spPr>
            <a:xfrm rot="20615720">
              <a:off x="6360438" y="5021980"/>
              <a:ext cx="228600" cy="4412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1ABCC50D-484C-7CA3-1664-17ACAD77602D}"/>
                </a:ext>
              </a:extLst>
            </p:cNvPr>
            <p:cNvSpPr/>
            <p:nvPr/>
          </p:nvSpPr>
          <p:spPr>
            <a:xfrm>
              <a:off x="6226587" y="4617680"/>
              <a:ext cx="685800" cy="533400"/>
            </a:xfrm>
            <a:prstGeom prst="trapezoid">
              <a:avLst>
                <a:gd name="adj" fmla="val 24999"/>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BF9C34-71EB-954A-230F-1742E197056C}"/>
                </a:ext>
              </a:extLst>
            </p:cNvPr>
            <p:cNvSpPr/>
            <p:nvPr/>
          </p:nvSpPr>
          <p:spPr>
            <a:xfrm>
              <a:off x="6433849" y="4441223"/>
              <a:ext cx="309615"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CB81AB5-1A1A-E8DA-9DBD-A67E4CFBBFA3}"/>
                </a:ext>
              </a:extLst>
            </p:cNvPr>
            <p:cNvSpPr/>
            <p:nvPr/>
          </p:nvSpPr>
          <p:spPr>
            <a:xfrm rot="5068211">
              <a:off x="6213224" y="3949134"/>
              <a:ext cx="704798" cy="830990"/>
            </a:xfrm>
            <a:custGeom>
              <a:avLst/>
              <a:gdLst>
                <a:gd name="connsiteX0" fmla="*/ 2409 w 704798"/>
                <a:gd name="connsiteY0" fmla="*/ 484010 h 830990"/>
                <a:gd name="connsiteX1" fmla="*/ 25496 w 704798"/>
                <a:gd name="connsiteY1" fmla="*/ 431656 h 830990"/>
                <a:gd name="connsiteX2" fmla="*/ 64272 w 704798"/>
                <a:gd name="connsiteY2" fmla="*/ 396873 h 830990"/>
                <a:gd name="connsiteX3" fmla="*/ 32889 w 704798"/>
                <a:gd name="connsiteY3" fmla="*/ 355296 h 830990"/>
                <a:gd name="connsiteX4" fmla="*/ 20274 w 704798"/>
                <a:gd name="connsiteY4" fmla="*/ 299486 h 830990"/>
                <a:gd name="connsiteX5" fmla="*/ 180797 w 704798"/>
                <a:gd name="connsiteY5" fmla="*/ 156105 h 830990"/>
                <a:gd name="connsiteX6" fmla="*/ 269667 w 704798"/>
                <a:gd name="connsiteY6" fmla="*/ 156105 h 830990"/>
                <a:gd name="connsiteX7" fmla="*/ 309332 w 704798"/>
                <a:gd name="connsiteY7" fmla="*/ 123394 h 830990"/>
                <a:gd name="connsiteX8" fmla="*/ 352995 w 704798"/>
                <a:gd name="connsiteY8" fmla="*/ 71964 h 830990"/>
                <a:gd name="connsiteX9" fmla="*/ 615842 w 704798"/>
                <a:gd name="connsiteY9" fmla="*/ 38290 h 830990"/>
                <a:gd name="connsiteX10" fmla="*/ 673336 w 704798"/>
                <a:gd name="connsiteY10" fmla="*/ 296973 h 830990"/>
                <a:gd name="connsiteX11" fmla="*/ 666130 w 704798"/>
                <a:gd name="connsiteY11" fmla="*/ 303563 h 830990"/>
                <a:gd name="connsiteX12" fmla="*/ 687328 w 704798"/>
                <a:gd name="connsiteY12" fmla="*/ 334724 h 830990"/>
                <a:gd name="connsiteX13" fmla="*/ 704166 w 704798"/>
                <a:gd name="connsiteY13" fmla="*/ 416295 h 830990"/>
                <a:gd name="connsiteX14" fmla="*/ 639895 w 704798"/>
                <a:gd name="connsiteY14" fmla="*/ 524899 h 830990"/>
                <a:gd name="connsiteX15" fmla="*/ 612561 w 704798"/>
                <a:gd name="connsiteY15" fmla="*/ 542519 h 830990"/>
                <a:gd name="connsiteX16" fmla="*/ 639581 w 704798"/>
                <a:gd name="connsiteY16" fmla="*/ 582561 h 830990"/>
                <a:gd name="connsiteX17" fmla="*/ 605804 w 704798"/>
                <a:gd name="connsiteY17" fmla="*/ 783167 h 830990"/>
                <a:gd name="connsiteX18" fmla="*/ 341212 w 704798"/>
                <a:gd name="connsiteY18" fmla="*/ 768545 h 830990"/>
                <a:gd name="connsiteX19" fmla="*/ 222033 w 704798"/>
                <a:gd name="connsiteY19" fmla="*/ 679225 h 830990"/>
                <a:gd name="connsiteX20" fmla="*/ 198470 w 704798"/>
                <a:gd name="connsiteY20" fmla="*/ 668426 h 830990"/>
                <a:gd name="connsiteX21" fmla="*/ 132446 w 704798"/>
                <a:gd name="connsiteY21" fmla="*/ 655522 h 830990"/>
                <a:gd name="connsiteX22" fmla="*/ 2409 w 704798"/>
                <a:gd name="connsiteY22" fmla="*/ 484010 h 83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4798" h="830990">
                  <a:moveTo>
                    <a:pt x="2409" y="484010"/>
                  </a:moveTo>
                  <a:cubicBezTo>
                    <a:pt x="6207" y="464581"/>
                    <a:pt x="14233" y="446933"/>
                    <a:pt x="25496" y="431656"/>
                  </a:cubicBezTo>
                  <a:lnTo>
                    <a:pt x="64272" y="396873"/>
                  </a:lnTo>
                  <a:lnTo>
                    <a:pt x="32889" y="355296"/>
                  </a:lnTo>
                  <a:cubicBezTo>
                    <a:pt x="24766" y="338142"/>
                    <a:pt x="20274" y="319283"/>
                    <a:pt x="20274" y="299486"/>
                  </a:cubicBezTo>
                  <a:cubicBezTo>
                    <a:pt x="20274" y="220299"/>
                    <a:pt x="92143" y="156105"/>
                    <a:pt x="180797" y="156105"/>
                  </a:cubicBezTo>
                  <a:lnTo>
                    <a:pt x="269667" y="156105"/>
                  </a:lnTo>
                  <a:lnTo>
                    <a:pt x="309332" y="123394"/>
                  </a:lnTo>
                  <a:cubicBezTo>
                    <a:pt x="325569" y="107433"/>
                    <a:pt x="340123" y="90289"/>
                    <a:pt x="352995" y="71964"/>
                  </a:cubicBezTo>
                  <a:cubicBezTo>
                    <a:pt x="409702" y="-8768"/>
                    <a:pt x="527382" y="-23845"/>
                    <a:pt x="615842" y="38290"/>
                  </a:cubicBezTo>
                  <a:cubicBezTo>
                    <a:pt x="704302" y="100424"/>
                    <a:pt x="730043" y="216240"/>
                    <a:pt x="673336" y="296973"/>
                  </a:cubicBezTo>
                  <a:lnTo>
                    <a:pt x="666130" y="303563"/>
                  </a:lnTo>
                  <a:lnTo>
                    <a:pt x="687328" y="334724"/>
                  </a:lnTo>
                  <a:cubicBezTo>
                    <a:pt x="700751" y="360595"/>
                    <a:pt x="706885" y="388202"/>
                    <a:pt x="704166" y="416295"/>
                  </a:cubicBezTo>
                  <a:cubicBezTo>
                    <a:pt x="700085" y="458434"/>
                    <a:pt x="676663" y="495680"/>
                    <a:pt x="639895" y="524899"/>
                  </a:cubicBezTo>
                  <a:lnTo>
                    <a:pt x="612561" y="542519"/>
                  </a:lnTo>
                  <a:lnTo>
                    <a:pt x="639581" y="582561"/>
                  </a:lnTo>
                  <a:cubicBezTo>
                    <a:pt x="669422" y="651701"/>
                    <a:pt x="658624" y="731348"/>
                    <a:pt x="605804" y="783167"/>
                  </a:cubicBezTo>
                  <a:cubicBezTo>
                    <a:pt x="535380" y="852258"/>
                    <a:pt x="416916" y="845713"/>
                    <a:pt x="341212" y="768545"/>
                  </a:cubicBezTo>
                  <a:cubicBezTo>
                    <a:pt x="306845" y="733514"/>
                    <a:pt x="267118" y="703740"/>
                    <a:pt x="222033" y="679225"/>
                  </a:cubicBezTo>
                  <a:lnTo>
                    <a:pt x="198470" y="668426"/>
                  </a:lnTo>
                  <a:lnTo>
                    <a:pt x="132446" y="655522"/>
                  </a:lnTo>
                  <a:cubicBezTo>
                    <a:pt x="45439" y="638515"/>
                    <a:pt x="-12781" y="561727"/>
                    <a:pt x="2409" y="484010"/>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FD5BA356-6246-214F-B69C-8EC2872F79F4}"/>
                </a:ext>
              </a:extLst>
            </p:cNvPr>
            <p:cNvSpPr/>
            <p:nvPr/>
          </p:nvSpPr>
          <p:spPr>
            <a:xfrm rot="20615720">
              <a:off x="6417564" y="5242660"/>
              <a:ext cx="151446" cy="295020"/>
            </a:xfrm>
            <a:prstGeom prst="ellipse">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AD26F7C-58E3-099A-F670-4837E5EB6129}"/>
                </a:ext>
              </a:extLst>
            </p:cNvPr>
            <p:cNvSpPr/>
            <p:nvPr/>
          </p:nvSpPr>
          <p:spPr>
            <a:xfrm rot="20615720">
              <a:off x="6646163" y="5242661"/>
              <a:ext cx="151446" cy="295020"/>
            </a:xfrm>
            <a:prstGeom prst="ellipse">
              <a:avLst/>
            </a:prstGeom>
            <a:solidFill>
              <a:srgbClr val="D695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BACB9E07-5998-AE8E-BFF3-0199B2A7CC0C}"/>
              </a:ext>
            </a:extLst>
          </p:cNvPr>
          <p:cNvGrpSpPr/>
          <p:nvPr/>
        </p:nvGrpSpPr>
        <p:grpSpPr>
          <a:xfrm rot="20818522">
            <a:off x="856005" y="2378334"/>
            <a:ext cx="2831805" cy="2865120"/>
            <a:chOff x="2590800" y="2667000"/>
            <a:chExt cx="3886200" cy="3931920"/>
          </a:xfrm>
        </p:grpSpPr>
        <p:grpSp>
          <p:nvGrpSpPr>
            <p:cNvPr id="23" name="Group 13">
              <a:extLst>
                <a:ext uri="{FF2B5EF4-FFF2-40B4-BE49-F238E27FC236}">
                  <a16:creationId xmlns:a16="http://schemas.microsoft.com/office/drawing/2014/main" id="{C477AD1B-31B3-E281-E19C-298F06575C38}"/>
                </a:ext>
              </a:extLst>
            </p:cNvPr>
            <p:cNvGrpSpPr/>
            <p:nvPr/>
          </p:nvGrpSpPr>
          <p:grpSpPr>
            <a:xfrm>
              <a:off x="3048000" y="2667000"/>
              <a:ext cx="2971800" cy="3931920"/>
              <a:chOff x="152400" y="152400"/>
              <a:chExt cx="4953000" cy="6553200"/>
            </a:xfrm>
          </p:grpSpPr>
          <p:sp>
            <p:nvSpPr>
              <p:cNvPr id="29" name="Rounded Rectangle 28">
                <a:extLst>
                  <a:ext uri="{FF2B5EF4-FFF2-40B4-BE49-F238E27FC236}">
                    <a16:creationId xmlns:a16="http://schemas.microsoft.com/office/drawing/2014/main" id="{8B7669CE-FA79-BAC5-62EF-E41CAF4D70D8}"/>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E4ABC9A1-1970-013E-98AB-B52BD48DF1F1}"/>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BAAD0DCE-0C58-9D3E-B04E-5C05BABF953C}"/>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001A7398-18A5-9AA6-EE87-1831A915F80E}"/>
                </a:ext>
              </a:extLst>
            </p:cNvPr>
            <p:cNvSpPr txBox="1"/>
            <p:nvPr/>
          </p:nvSpPr>
          <p:spPr>
            <a:xfrm>
              <a:off x="2590800" y="3200400"/>
              <a:ext cx="3886200" cy="181588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25" name="TextBox 24">
              <a:extLst>
                <a:ext uri="{FF2B5EF4-FFF2-40B4-BE49-F238E27FC236}">
                  <a16:creationId xmlns:a16="http://schemas.microsoft.com/office/drawing/2014/main" id="{46791295-BDEF-C841-1172-A91D0004E680}"/>
                </a:ext>
              </a:extLst>
            </p:cNvPr>
            <p:cNvSpPr txBox="1"/>
            <p:nvPr/>
          </p:nvSpPr>
          <p:spPr>
            <a:xfrm>
              <a:off x="3124200" y="5257800"/>
              <a:ext cx="2667001" cy="63356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26" name="Straight Connector 25">
              <a:extLst>
                <a:ext uri="{FF2B5EF4-FFF2-40B4-BE49-F238E27FC236}">
                  <a16:creationId xmlns:a16="http://schemas.microsoft.com/office/drawing/2014/main" id="{3FC1E382-DE27-601E-23B5-CEE497A2883D}"/>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F3318-8227-3D4F-4957-7E03EAD9B955}"/>
                </a:ext>
              </a:extLst>
            </p:cNvPr>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DA41F8-6D32-1A14-6A21-405B65F08BCA}"/>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474EF3C-FE34-33DA-9C25-D6FAE5837790}"/>
              </a:ext>
            </a:extLst>
          </p:cNvPr>
          <p:cNvGrpSpPr/>
          <p:nvPr/>
        </p:nvGrpSpPr>
        <p:grpSpPr>
          <a:xfrm rot="900000">
            <a:off x="9096505" y="1365921"/>
            <a:ext cx="1828800" cy="3463954"/>
            <a:chOff x="381000" y="1524000"/>
            <a:chExt cx="1828800" cy="3463954"/>
          </a:xfrm>
        </p:grpSpPr>
        <p:sp>
          <p:nvSpPr>
            <p:cNvPr id="33" name="Rectangle: Rounded Corners 32">
              <a:extLst>
                <a:ext uri="{FF2B5EF4-FFF2-40B4-BE49-F238E27FC236}">
                  <a16:creationId xmlns:a16="http://schemas.microsoft.com/office/drawing/2014/main" id="{EDDBF81A-10D6-0343-7DD6-BA1E4199F911}"/>
                </a:ext>
              </a:extLst>
            </p:cNvPr>
            <p:cNvSpPr/>
            <p:nvPr/>
          </p:nvSpPr>
          <p:spPr>
            <a:xfrm>
              <a:off x="1143000" y="3124200"/>
              <a:ext cx="228600" cy="16764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F19F91B-863A-F036-E252-364A7789AD73}"/>
                </a:ext>
              </a:extLst>
            </p:cNvPr>
            <p:cNvSpPr/>
            <p:nvPr/>
          </p:nvSpPr>
          <p:spPr>
            <a:xfrm>
              <a:off x="381000" y="1524000"/>
              <a:ext cx="1828800" cy="1828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58E0944-1696-B12B-0CB0-D8B1B12D20D1}"/>
                </a:ext>
              </a:extLst>
            </p:cNvPr>
            <p:cNvSpPr/>
            <p:nvPr/>
          </p:nvSpPr>
          <p:spPr>
            <a:xfrm>
              <a:off x="1066800" y="3429000"/>
              <a:ext cx="381000" cy="152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F4A88277-256E-6538-0A86-EB658938A0DF}"/>
                </a:ext>
              </a:extLst>
            </p:cNvPr>
            <p:cNvSpPr/>
            <p:nvPr/>
          </p:nvSpPr>
          <p:spPr>
            <a:xfrm>
              <a:off x="1101055" y="4149754"/>
              <a:ext cx="304800" cy="838200"/>
            </a:xfrm>
            <a:prstGeom prst="roundRect">
              <a:avLst>
                <a:gd name="adj" fmla="val 21376"/>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8792D86-9DF4-970D-E222-87DA26EBE686}"/>
                </a:ext>
              </a:extLst>
            </p:cNvPr>
            <p:cNvSpPr/>
            <p:nvPr/>
          </p:nvSpPr>
          <p:spPr>
            <a:xfrm>
              <a:off x="563111" y="1726734"/>
              <a:ext cx="1447800" cy="14478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FA7571A5-3B81-4611-1F0F-F03F72C13E43}"/>
              </a:ext>
            </a:extLst>
          </p:cNvPr>
          <p:cNvSpPr txBox="1"/>
          <p:nvPr/>
        </p:nvSpPr>
        <p:spPr>
          <a:xfrm>
            <a:off x="1611895" y="524484"/>
            <a:ext cx="9067800" cy="2123658"/>
          </a:xfrm>
          <a:prstGeom prst="rect">
            <a:avLst/>
          </a:prstGeom>
          <a:noFill/>
        </p:spPr>
        <p:txBody>
          <a:bodyPr wrap="square" rtlCol="0">
            <a:spAutoFit/>
          </a:bodyPr>
          <a:lstStyle/>
          <a:p>
            <a:pPr algn="ctr"/>
            <a:r>
              <a:rPr lang="en-US" sz="4400" dirty="0">
                <a:solidFill>
                  <a:schemeClr val="bg1"/>
                </a:solidFill>
                <a:latin typeface="Algerian" pitchFamily="82" charset="0"/>
              </a:rPr>
              <a:t>Seeking Divine Direction</a:t>
            </a:r>
          </a:p>
          <a:p>
            <a:pPr algn="ctr"/>
            <a:endParaRPr lang="en-US" sz="4400" dirty="0">
              <a:solidFill>
                <a:schemeClr val="bg1"/>
              </a:solidFill>
              <a:latin typeface="Algerian" pitchFamily="82" charset="0"/>
            </a:endParaRPr>
          </a:p>
          <a:p>
            <a:pPr algn="ctr"/>
            <a:r>
              <a:rPr lang="en-US" sz="4400" dirty="0">
                <a:solidFill>
                  <a:schemeClr val="bg1"/>
                </a:solidFill>
                <a:latin typeface="Algerian" pitchFamily="82" charset="0"/>
              </a:rPr>
              <a:t>2 Nephi 32</a:t>
            </a:r>
          </a:p>
        </p:txBody>
      </p:sp>
    </p:spTree>
    <p:extLst>
      <p:ext uri="{BB962C8B-B14F-4D97-AF65-F5344CB8AC3E}">
        <p14:creationId xmlns:p14="http://schemas.microsoft.com/office/powerpoint/2010/main" val="3864056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8392" y="6550223"/>
            <a:ext cx="4800600" cy="307777"/>
          </a:xfrm>
          <a:prstGeom prst="rect">
            <a:avLst/>
          </a:prstGeom>
          <a:noFill/>
        </p:spPr>
        <p:txBody>
          <a:bodyPr wrap="square" rtlCol="0">
            <a:spAutoFit/>
          </a:bodyPr>
          <a:lstStyle/>
          <a:p>
            <a:r>
              <a:rPr lang="en-US" sz="1400" dirty="0">
                <a:solidFill>
                  <a:schemeClr val="bg1"/>
                </a:solidFill>
              </a:rPr>
              <a:t>2 Nephi 32:1-7</a:t>
            </a:r>
            <a:endParaRPr lang="en-US" sz="4400" dirty="0"/>
          </a:p>
        </p:txBody>
      </p:sp>
      <p:sp>
        <p:nvSpPr>
          <p:cNvPr id="4" name="TextBox 3"/>
          <p:cNvSpPr txBox="1"/>
          <p:nvPr/>
        </p:nvSpPr>
        <p:spPr>
          <a:xfrm>
            <a:off x="2138855" y="861849"/>
            <a:ext cx="7924800" cy="1169551"/>
          </a:xfrm>
          <a:prstGeom prst="rect">
            <a:avLst/>
          </a:prstGeom>
          <a:noFill/>
        </p:spPr>
        <p:txBody>
          <a:bodyPr wrap="square" rtlCol="0">
            <a:spAutoFit/>
          </a:bodyPr>
          <a:lstStyle/>
          <a:p>
            <a:r>
              <a:rPr lang="en-US" sz="2800" dirty="0">
                <a:solidFill>
                  <a:schemeClr val="bg1"/>
                </a:solidFill>
              </a:rPr>
              <a:t>“No man can receive the Holy Ghost without receiving revelation. The Holy Ghost is the Revelator.”</a:t>
            </a:r>
          </a:p>
          <a:p>
            <a:r>
              <a:rPr lang="en-US" sz="1400" dirty="0">
                <a:solidFill>
                  <a:schemeClr val="bg1"/>
                </a:solidFill>
              </a:rPr>
              <a:t>Joseph Smith</a:t>
            </a:r>
          </a:p>
        </p:txBody>
      </p:sp>
      <p:sp>
        <p:nvSpPr>
          <p:cNvPr id="5" name="TextBox 4"/>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Revelation</a:t>
            </a:r>
          </a:p>
        </p:txBody>
      </p:sp>
      <p:sp>
        <p:nvSpPr>
          <p:cNvPr id="6" name="TextBox 5"/>
          <p:cNvSpPr txBox="1"/>
          <p:nvPr/>
        </p:nvSpPr>
        <p:spPr>
          <a:xfrm>
            <a:off x="6464808" y="2148840"/>
            <a:ext cx="5269992" cy="1015663"/>
          </a:xfrm>
          <a:prstGeom prst="rect">
            <a:avLst/>
          </a:prstGeom>
          <a:noFill/>
        </p:spPr>
        <p:txBody>
          <a:bodyPr wrap="square" rtlCol="0">
            <a:spAutoFit/>
          </a:bodyPr>
          <a:lstStyle/>
          <a:p>
            <a:r>
              <a:rPr lang="en-US" sz="2000" dirty="0">
                <a:solidFill>
                  <a:schemeClr val="bg1"/>
                </a:solidFill>
              </a:rPr>
              <a:t>We are told that should a gospel truth be taught independent of that spirit </a:t>
            </a:r>
            <a:r>
              <a:rPr lang="en-US" sz="2000" dirty="0">
                <a:solidFill>
                  <a:srgbClr val="FFC000"/>
                </a:solidFill>
              </a:rPr>
              <a:t>“it is not of God.”</a:t>
            </a:r>
          </a:p>
          <a:p>
            <a:r>
              <a:rPr lang="en-US" sz="2000" dirty="0">
                <a:solidFill>
                  <a:schemeClr val="bg1"/>
                </a:solidFill>
              </a:rPr>
              <a:t>D&amp;C 50:13-18</a:t>
            </a:r>
          </a:p>
        </p:txBody>
      </p:sp>
      <p:sp>
        <p:nvSpPr>
          <p:cNvPr id="7" name="TextBox 6"/>
          <p:cNvSpPr txBox="1"/>
          <p:nvPr/>
        </p:nvSpPr>
        <p:spPr>
          <a:xfrm>
            <a:off x="368808" y="2447545"/>
            <a:ext cx="3657600" cy="1015663"/>
          </a:xfrm>
          <a:prstGeom prst="rect">
            <a:avLst/>
          </a:prstGeom>
          <a:noFill/>
        </p:spPr>
        <p:txBody>
          <a:bodyPr wrap="square" rtlCol="0">
            <a:spAutoFit/>
          </a:bodyPr>
          <a:lstStyle/>
          <a:p>
            <a:r>
              <a:rPr lang="en-US" sz="2000" dirty="0">
                <a:solidFill>
                  <a:schemeClr val="bg1"/>
                </a:solidFill>
              </a:rPr>
              <a:t>All true religion is revealed religion and its truth must be taught by the spirit of revelation. </a:t>
            </a:r>
          </a:p>
        </p:txBody>
      </p:sp>
      <p:sp>
        <p:nvSpPr>
          <p:cNvPr id="8" name="TextBox 7"/>
          <p:cNvSpPr txBox="1"/>
          <p:nvPr/>
        </p:nvSpPr>
        <p:spPr>
          <a:xfrm>
            <a:off x="2057400" y="3886201"/>
            <a:ext cx="3733800" cy="1323439"/>
          </a:xfrm>
          <a:prstGeom prst="rect">
            <a:avLst/>
          </a:prstGeom>
          <a:noFill/>
        </p:spPr>
        <p:txBody>
          <a:bodyPr wrap="square" rtlCol="0">
            <a:spAutoFit/>
          </a:bodyPr>
          <a:lstStyle/>
          <a:p>
            <a:pPr fontAlgn="base"/>
            <a:r>
              <a:rPr lang="en-US" sz="2000" dirty="0">
                <a:solidFill>
                  <a:srgbClr val="FFFF00"/>
                </a:solidFill>
              </a:rPr>
              <a:t>Nephi counsels us to seek divine direction through the words of Jesus Christ and the promptings of the Holy Ghost</a:t>
            </a:r>
          </a:p>
        </p:txBody>
      </p:sp>
      <p:pic>
        <p:nvPicPr>
          <p:cNvPr id="10" name="Picture 9">
            <a:extLst>
              <a:ext uri="{FF2B5EF4-FFF2-40B4-BE49-F238E27FC236}">
                <a16:creationId xmlns:a16="http://schemas.microsoft.com/office/drawing/2014/main" id="{F44D77EC-745A-4A06-AB49-E10F6DCB1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397" y="3347696"/>
            <a:ext cx="3695700" cy="2943225"/>
          </a:xfrm>
          <a:prstGeom prst="rect">
            <a:avLst/>
          </a:prstGeom>
        </p:spPr>
      </p:pic>
      <p:pic>
        <p:nvPicPr>
          <p:cNvPr id="12" name="Picture 11">
            <a:extLst>
              <a:ext uri="{FF2B5EF4-FFF2-40B4-BE49-F238E27FC236}">
                <a16:creationId xmlns:a16="http://schemas.microsoft.com/office/drawing/2014/main" id="{5740B9B3-4803-4ED2-97D5-C63603E4DDAE}"/>
              </a:ext>
            </a:extLst>
          </p:cNvPr>
          <p:cNvPicPr>
            <a:picLocks noChangeAspect="1"/>
          </p:cNvPicPr>
          <p:nvPr/>
        </p:nvPicPr>
        <p:blipFill rotWithShape="1">
          <a:blip r:embed="rId3">
            <a:extLst>
              <a:ext uri="{28A0092B-C50C-407E-A947-70E740481C1C}">
                <a14:useLocalDpi xmlns:a14="http://schemas.microsoft.com/office/drawing/2010/main" val="0"/>
              </a:ext>
            </a:extLst>
          </a:blip>
          <a:srcRect l="13381"/>
          <a:stretch/>
        </p:blipFill>
        <p:spPr>
          <a:xfrm>
            <a:off x="893379" y="775059"/>
            <a:ext cx="1201809" cy="1369051"/>
          </a:xfrm>
          <a:prstGeom prst="rect">
            <a:avLst/>
          </a:prstGeom>
        </p:spPr>
      </p:pic>
    </p:spTree>
    <p:extLst>
      <p:ext uri="{BB962C8B-B14F-4D97-AF65-F5344CB8AC3E}">
        <p14:creationId xmlns:p14="http://schemas.microsoft.com/office/powerpoint/2010/main" val="335484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Doctrinal Mastery</a:t>
            </a:r>
          </a:p>
        </p:txBody>
      </p:sp>
      <p:sp>
        <p:nvSpPr>
          <p:cNvPr id="18" name="TextBox 17"/>
          <p:cNvSpPr txBox="1"/>
          <p:nvPr/>
        </p:nvSpPr>
        <p:spPr>
          <a:xfrm>
            <a:off x="5913120" y="1770888"/>
            <a:ext cx="5215128" cy="3108543"/>
          </a:xfrm>
          <a:prstGeom prst="rect">
            <a:avLst/>
          </a:prstGeom>
          <a:noFill/>
        </p:spPr>
        <p:txBody>
          <a:bodyPr wrap="square" rtlCol="0">
            <a:spAutoFit/>
          </a:bodyPr>
          <a:lstStyle/>
          <a:p>
            <a:pPr fontAlgn="base"/>
            <a:r>
              <a:rPr lang="en-US" sz="2800" dirty="0">
                <a:solidFill>
                  <a:schemeClr val="bg1"/>
                </a:solidFill>
              </a:rPr>
              <a:t>Angels speak by the power of the Holy Ghost; wherefore, they speak the words of Christ. Wherefore, I said unto you, feast upon the words of Christ; for behold, the words of Christ will tell you all things what ye should do.</a:t>
            </a:r>
            <a:endParaRPr lang="en-US" sz="2800" dirty="0"/>
          </a:p>
        </p:txBody>
      </p:sp>
      <p:grpSp>
        <p:nvGrpSpPr>
          <p:cNvPr id="17" name="Group 16"/>
          <p:cNvGrpSpPr/>
          <p:nvPr/>
        </p:nvGrpSpPr>
        <p:grpSpPr>
          <a:xfrm>
            <a:off x="256031" y="1709928"/>
            <a:ext cx="4945920" cy="3218688"/>
            <a:chOff x="1632109" y="1371600"/>
            <a:chExt cx="2177891" cy="1417320"/>
          </a:xfrm>
        </p:grpSpPr>
        <p:grpSp>
          <p:nvGrpSpPr>
            <p:cNvPr id="9" name="Group 8"/>
            <p:cNvGrpSpPr/>
            <p:nvPr/>
          </p:nvGrpSpPr>
          <p:grpSpPr>
            <a:xfrm>
              <a:off x="1632109" y="1371600"/>
              <a:ext cx="1400839" cy="1417320"/>
              <a:chOff x="2523211" y="2667000"/>
              <a:chExt cx="3886200" cy="3931920"/>
            </a:xfrm>
          </p:grpSpPr>
          <p:grpSp>
            <p:nvGrpSpPr>
              <p:cNvPr id="10" name="Group 13"/>
              <p:cNvGrpSpPr/>
              <p:nvPr/>
            </p:nvGrpSpPr>
            <p:grpSpPr>
              <a:xfrm>
                <a:off x="3048000" y="2667000"/>
                <a:ext cx="2971800" cy="3931920"/>
                <a:chOff x="152400" y="152400"/>
                <a:chExt cx="4953000" cy="6553200"/>
              </a:xfrm>
            </p:grpSpPr>
            <p:sp>
              <p:nvSpPr>
                <p:cNvPr id="14" name="Rounded Rectangle 13"/>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2523211" y="3946321"/>
                <a:ext cx="3886200" cy="563966"/>
              </a:xfrm>
              <a:prstGeom prst="rect">
                <a:avLst/>
              </a:prstGeom>
              <a:noFill/>
            </p:spPr>
            <p:txBody>
              <a:bodyPr wrap="square" rtlCol="0">
                <a:spAutoFit/>
              </a:bodyPr>
              <a:lstStyle/>
              <a:p>
                <a:pPr algn="ctr"/>
                <a:r>
                  <a:rPr lang="en-US" sz="2400" dirty="0">
                    <a:solidFill>
                      <a:srgbClr val="FFC000"/>
                    </a:solidFill>
                    <a:latin typeface="Californian FB" pitchFamily="18" charset="0"/>
                  </a:rPr>
                  <a:t>2 Nephi 32:3</a:t>
                </a:r>
              </a:p>
            </p:txBody>
          </p:sp>
          <p:sp>
            <p:nvSpPr>
              <p:cNvPr id="12" name="TextBox 11"/>
              <p:cNvSpPr txBox="1"/>
              <p:nvPr/>
            </p:nvSpPr>
            <p:spPr>
              <a:xfrm>
                <a:off x="3124200" y="5257800"/>
                <a:ext cx="2667000" cy="93921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3" name="Straight Connector 12"/>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ight Arrow 19"/>
            <p:cNvSpPr/>
            <p:nvPr/>
          </p:nvSpPr>
          <p:spPr>
            <a:xfrm>
              <a:off x="3124200" y="1600200"/>
              <a:ext cx="685800" cy="533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01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250" fill="hold"/>
                                        <p:tgtEl>
                                          <p:spTgt spid="17"/>
                                        </p:tgtEl>
                                        <p:attrNameLst>
                                          <p:attrName>ppt_x</p:attrName>
                                        </p:attrNameLst>
                                      </p:cBhvr>
                                      <p:tavLst>
                                        <p:tav tm="0">
                                          <p:val>
                                            <p:strVal val="0-#ppt_w/2"/>
                                          </p:val>
                                        </p:tav>
                                        <p:tav tm="100000">
                                          <p:val>
                                            <p:strVal val="#ppt_x"/>
                                          </p:val>
                                        </p:tav>
                                      </p:tavLst>
                                    </p:anim>
                                    <p:anim calcmode="lin" valueType="num">
                                      <p:cBhvr additive="base">
                                        <p:cTn id="8" dur="12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0-#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2128" y="6550223"/>
            <a:ext cx="4800600" cy="307777"/>
          </a:xfrm>
          <a:prstGeom prst="rect">
            <a:avLst/>
          </a:prstGeom>
          <a:noFill/>
        </p:spPr>
        <p:txBody>
          <a:bodyPr wrap="square" rtlCol="0">
            <a:spAutoFit/>
          </a:bodyPr>
          <a:lstStyle/>
          <a:p>
            <a:r>
              <a:rPr lang="en-US" sz="1400" dirty="0">
                <a:solidFill>
                  <a:schemeClr val="bg1"/>
                </a:solidFill>
              </a:rPr>
              <a:t>2 Nephi 32:3</a:t>
            </a:r>
            <a:endParaRPr lang="en-US" sz="4400" dirty="0"/>
          </a:p>
        </p:txBody>
      </p:sp>
      <p:sp>
        <p:nvSpPr>
          <p:cNvPr id="5" name="TextBox 4"/>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Words of Christ</a:t>
            </a:r>
          </a:p>
        </p:txBody>
      </p:sp>
      <p:sp>
        <p:nvSpPr>
          <p:cNvPr id="7" name="TextBox 6"/>
          <p:cNvSpPr txBox="1"/>
          <p:nvPr/>
        </p:nvSpPr>
        <p:spPr>
          <a:xfrm>
            <a:off x="993648" y="886969"/>
            <a:ext cx="8991600" cy="3785652"/>
          </a:xfrm>
          <a:prstGeom prst="rect">
            <a:avLst/>
          </a:prstGeom>
          <a:noFill/>
        </p:spPr>
        <p:txBody>
          <a:bodyPr wrap="square" rtlCol="0">
            <a:spAutoFit/>
          </a:bodyPr>
          <a:lstStyle/>
          <a:p>
            <a:pPr fontAlgn="base"/>
            <a:r>
              <a:rPr lang="en-US" sz="2000" dirty="0">
                <a:solidFill>
                  <a:srgbClr val="FFC000"/>
                </a:solidFill>
              </a:rPr>
              <a:t>What words in describe how we should receive the words of Christ? </a:t>
            </a:r>
          </a:p>
          <a:p>
            <a:pPr algn="ctr" fontAlgn="base"/>
            <a:r>
              <a:rPr lang="en-US" sz="2000" dirty="0">
                <a:solidFill>
                  <a:srgbClr val="00B0F0"/>
                </a:solidFill>
              </a:rPr>
              <a:t>Feast</a:t>
            </a:r>
          </a:p>
          <a:p>
            <a:pPr fontAlgn="base"/>
            <a:endParaRPr lang="en-US" sz="2000" dirty="0">
              <a:solidFill>
                <a:srgbClr val="FFC000"/>
              </a:solidFill>
            </a:endParaRPr>
          </a:p>
          <a:p>
            <a:pPr fontAlgn="base"/>
            <a:r>
              <a:rPr lang="en-US" sz="2000" dirty="0">
                <a:solidFill>
                  <a:srgbClr val="FFC000"/>
                </a:solidFill>
              </a:rPr>
              <a:t>What do you think it means to feast on the words of Christ? </a:t>
            </a:r>
          </a:p>
          <a:p>
            <a:pPr algn="ctr" fontAlgn="base"/>
            <a:r>
              <a:rPr lang="en-US" sz="2000" dirty="0">
                <a:solidFill>
                  <a:srgbClr val="00B0F0"/>
                </a:solidFill>
              </a:rPr>
              <a:t>To study and ponder the words of Christ</a:t>
            </a:r>
          </a:p>
          <a:p>
            <a:pPr fontAlgn="base"/>
            <a:endParaRPr lang="en-US" sz="2000" dirty="0">
              <a:solidFill>
                <a:srgbClr val="FFC000"/>
              </a:solidFill>
            </a:endParaRPr>
          </a:p>
          <a:p>
            <a:pPr fontAlgn="base"/>
            <a:r>
              <a:rPr lang="en-US" sz="2000" dirty="0">
                <a:solidFill>
                  <a:srgbClr val="FFC000"/>
                </a:solidFill>
              </a:rPr>
              <a:t>What did Nephi say will be the outcome when we feast on the words of Christ?</a:t>
            </a:r>
          </a:p>
          <a:p>
            <a:pPr algn="ctr" fontAlgn="base"/>
            <a:r>
              <a:rPr lang="en-US" sz="2000" dirty="0">
                <a:solidFill>
                  <a:srgbClr val="00B0F0"/>
                </a:solidFill>
              </a:rPr>
              <a:t>The words will tell you all things you should know</a:t>
            </a:r>
          </a:p>
          <a:p>
            <a:pPr fontAlgn="base"/>
            <a:endParaRPr lang="en-US" sz="2000" dirty="0">
              <a:solidFill>
                <a:srgbClr val="00B0F0"/>
              </a:solidFill>
            </a:endParaRPr>
          </a:p>
          <a:p>
            <a:pPr fontAlgn="base"/>
            <a:r>
              <a:rPr lang="en-US" sz="2000" dirty="0">
                <a:solidFill>
                  <a:srgbClr val="FFC000"/>
                </a:solidFill>
              </a:rPr>
              <a:t>What are some places where we can find the words of Jesus Christ?</a:t>
            </a:r>
            <a:r>
              <a:rPr lang="en-US" sz="2000" dirty="0">
                <a:solidFill>
                  <a:schemeClr val="bg1"/>
                </a:solidFill>
              </a:rPr>
              <a:t> </a:t>
            </a:r>
          </a:p>
          <a:p>
            <a:pPr algn="ctr" fontAlgn="base"/>
            <a:r>
              <a:rPr lang="en-US" sz="2000" dirty="0">
                <a:solidFill>
                  <a:srgbClr val="00B0F0"/>
                </a:solidFill>
              </a:rPr>
              <a:t>	The scriptures, the words of modern prophets, and inspiration from the Holy Ghost</a:t>
            </a:r>
          </a:p>
        </p:txBody>
      </p:sp>
      <p:pic>
        <p:nvPicPr>
          <p:cNvPr id="21" name="Picture 2" descr="http://www.uni.edu/becker/anImated%20question%20mark%20.gif">
            <a:extLst>
              <a:ext uri="{FF2B5EF4-FFF2-40B4-BE49-F238E27FC236}">
                <a16:creationId xmlns:a16="http://schemas.microsoft.com/office/drawing/2014/main" id="{2690391E-4699-4576-99A3-8723D75B51F6}"/>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8116" y="1521476"/>
            <a:ext cx="1762125" cy="29908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8385240-93BB-49BB-9D82-B3629F7E2B88}"/>
              </a:ext>
            </a:extLst>
          </p:cNvPr>
          <p:cNvGrpSpPr/>
          <p:nvPr/>
        </p:nvGrpSpPr>
        <p:grpSpPr>
          <a:xfrm rot="20414788">
            <a:off x="2256017" y="5101350"/>
            <a:ext cx="799732" cy="1136742"/>
            <a:chOff x="3048000" y="2667000"/>
            <a:chExt cx="2971800" cy="3931920"/>
          </a:xfrm>
          <a:solidFill>
            <a:schemeClr val="accent5">
              <a:lumMod val="40000"/>
              <a:lumOff val="60000"/>
            </a:schemeClr>
          </a:solidFill>
        </p:grpSpPr>
        <p:grpSp>
          <p:nvGrpSpPr>
            <p:cNvPr id="9" name="Group 13">
              <a:extLst>
                <a:ext uri="{FF2B5EF4-FFF2-40B4-BE49-F238E27FC236}">
                  <a16:creationId xmlns:a16="http://schemas.microsoft.com/office/drawing/2014/main" id="{D2EFA449-96A8-4D50-AF1A-73A897DDDEB6}"/>
                </a:ext>
              </a:extLst>
            </p:cNvPr>
            <p:cNvGrpSpPr/>
            <p:nvPr/>
          </p:nvGrpSpPr>
          <p:grpSpPr>
            <a:xfrm>
              <a:off x="3048000" y="2667000"/>
              <a:ext cx="2971800" cy="3931920"/>
              <a:chOff x="152400" y="152400"/>
              <a:chExt cx="4953000" cy="6553200"/>
            </a:xfrm>
            <a:grpFill/>
          </p:grpSpPr>
          <p:sp>
            <p:nvSpPr>
              <p:cNvPr id="15" name="Rounded Rectangle 11">
                <a:extLst>
                  <a:ext uri="{FF2B5EF4-FFF2-40B4-BE49-F238E27FC236}">
                    <a16:creationId xmlns:a16="http://schemas.microsoft.com/office/drawing/2014/main" id="{3B38115F-E06E-4F1E-A272-94A19AC3D60F}"/>
                  </a:ext>
                </a:extLst>
              </p:cNvPr>
              <p:cNvSpPr/>
              <p:nvPr/>
            </p:nvSpPr>
            <p:spPr>
              <a:xfrm>
                <a:off x="4572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2">
                <a:extLst>
                  <a:ext uri="{FF2B5EF4-FFF2-40B4-BE49-F238E27FC236}">
                    <a16:creationId xmlns:a16="http://schemas.microsoft.com/office/drawing/2014/main" id="{59B1902F-9A5A-4575-B411-BB940CACB49F}"/>
                  </a:ext>
                </a:extLst>
              </p:cNvPr>
              <p:cNvSpPr/>
              <p:nvPr/>
            </p:nvSpPr>
            <p:spPr>
              <a:xfrm>
                <a:off x="3048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3">
                <a:extLst>
                  <a:ext uri="{FF2B5EF4-FFF2-40B4-BE49-F238E27FC236}">
                    <a16:creationId xmlns:a16="http://schemas.microsoft.com/office/drawing/2014/main" id="{CD9ACA96-BACF-40B7-8710-68259737E3A2}"/>
                  </a:ext>
                </a:extLst>
              </p:cNvPr>
              <p:cNvSpPr/>
              <p:nvPr/>
            </p:nvSpPr>
            <p:spPr>
              <a:xfrm>
                <a:off x="152400" y="152400"/>
                <a:ext cx="4648200" cy="6553200"/>
              </a:xfrm>
              <a:prstGeom prst="roundRect">
                <a:avLst>
                  <a:gd name="adj" fmla="val 291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73779C25-8113-446D-B0AC-A7A928EAB53B}"/>
                </a:ext>
              </a:extLst>
            </p:cNvPr>
            <p:cNvCxnSpPr/>
            <p:nvPr/>
          </p:nvCxnSpPr>
          <p:spPr>
            <a:xfrm flipV="1">
              <a:off x="3200400" y="2667000"/>
              <a:ext cx="0" cy="388620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06BC01F6-BF88-4E6E-B7D4-70EBE11C7994}"/>
              </a:ext>
            </a:extLst>
          </p:cNvPr>
          <p:cNvGrpSpPr/>
          <p:nvPr/>
        </p:nvGrpSpPr>
        <p:grpSpPr>
          <a:xfrm>
            <a:off x="7996871" y="4361688"/>
            <a:ext cx="836233" cy="2340864"/>
            <a:chOff x="7091615" y="4325112"/>
            <a:chExt cx="836233" cy="2340864"/>
          </a:xfrm>
        </p:grpSpPr>
        <p:grpSp>
          <p:nvGrpSpPr>
            <p:cNvPr id="18" name="Group 17">
              <a:extLst>
                <a:ext uri="{FF2B5EF4-FFF2-40B4-BE49-F238E27FC236}">
                  <a16:creationId xmlns:a16="http://schemas.microsoft.com/office/drawing/2014/main" id="{166D7C57-ECD7-4037-9D39-AEC4CFD8E74E}"/>
                </a:ext>
              </a:extLst>
            </p:cNvPr>
            <p:cNvGrpSpPr/>
            <p:nvPr/>
          </p:nvGrpSpPr>
          <p:grpSpPr>
            <a:xfrm flipH="1">
              <a:off x="7091615" y="4906194"/>
              <a:ext cx="509495" cy="1759782"/>
              <a:chOff x="3719927" y="1053561"/>
              <a:chExt cx="1076006" cy="3716494"/>
            </a:xfrm>
            <a:solidFill>
              <a:schemeClr val="accent5">
                <a:lumMod val="40000"/>
                <a:lumOff val="60000"/>
              </a:schemeClr>
            </a:solidFill>
          </p:grpSpPr>
          <p:sp>
            <p:nvSpPr>
              <p:cNvPr id="19" name="Rounded Rectangle 62">
                <a:extLst>
                  <a:ext uri="{FF2B5EF4-FFF2-40B4-BE49-F238E27FC236}">
                    <a16:creationId xmlns:a16="http://schemas.microsoft.com/office/drawing/2014/main" id="{42475AB4-80D1-440F-84BF-4A77411EA64B}"/>
                  </a:ext>
                </a:extLst>
              </p:cNvPr>
              <p:cNvSpPr/>
              <p:nvPr/>
            </p:nvSpPr>
            <p:spPr>
              <a:xfrm>
                <a:off x="3969136" y="1851513"/>
                <a:ext cx="473009" cy="180480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ounded Rectangle 63">
                <a:extLst>
                  <a:ext uri="{FF2B5EF4-FFF2-40B4-BE49-F238E27FC236}">
                    <a16:creationId xmlns:a16="http://schemas.microsoft.com/office/drawing/2014/main" id="{F29C183A-CFA8-42BD-91D9-70E41648B283}"/>
                  </a:ext>
                </a:extLst>
              </p:cNvPr>
              <p:cNvSpPr/>
              <p:nvPr/>
            </p:nvSpPr>
            <p:spPr>
              <a:xfrm rot="5745961">
                <a:off x="4320028" y="2856130"/>
                <a:ext cx="561785" cy="21002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ounded Rectangle 64">
                <a:extLst>
                  <a:ext uri="{FF2B5EF4-FFF2-40B4-BE49-F238E27FC236}">
                    <a16:creationId xmlns:a16="http://schemas.microsoft.com/office/drawing/2014/main" id="{87D386A0-68B2-4794-8575-80D197B641A2}"/>
                  </a:ext>
                </a:extLst>
              </p:cNvPr>
              <p:cNvSpPr/>
              <p:nvPr/>
            </p:nvSpPr>
            <p:spPr>
              <a:xfrm rot="20356230">
                <a:off x="4318730" y="1891268"/>
                <a:ext cx="263635"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ounded Rectangle 65">
                <a:extLst>
                  <a:ext uri="{FF2B5EF4-FFF2-40B4-BE49-F238E27FC236}">
                    <a16:creationId xmlns:a16="http://schemas.microsoft.com/office/drawing/2014/main" id="{207472D4-569A-4AB8-B7A5-4AFB5941F43E}"/>
                  </a:ext>
                </a:extLst>
              </p:cNvPr>
              <p:cNvSpPr/>
              <p:nvPr/>
            </p:nvSpPr>
            <p:spPr>
              <a:xfrm rot="1069183">
                <a:off x="3817347" y="3302077"/>
                <a:ext cx="310163" cy="146797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ounded Rectangle 66">
                <a:extLst>
                  <a:ext uri="{FF2B5EF4-FFF2-40B4-BE49-F238E27FC236}">
                    <a16:creationId xmlns:a16="http://schemas.microsoft.com/office/drawing/2014/main" id="{CBA9CB81-238B-43E4-BFA2-79415C036016}"/>
                  </a:ext>
                </a:extLst>
              </p:cNvPr>
              <p:cNvSpPr/>
              <p:nvPr/>
            </p:nvSpPr>
            <p:spPr>
              <a:xfrm rot="10017092">
                <a:off x="4245417" y="3449161"/>
                <a:ext cx="339233" cy="128464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FEDB6140-80CF-4D56-BE29-6B852F4CE579}"/>
                  </a:ext>
                </a:extLst>
              </p:cNvPr>
              <p:cNvSpPr/>
              <p:nvPr/>
            </p:nvSpPr>
            <p:spPr>
              <a:xfrm>
                <a:off x="4041243" y="1053561"/>
                <a:ext cx="754690" cy="754759"/>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ounded Rectangle 68">
                <a:extLst>
                  <a:ext uri="{FF2B5EF4-FFF2-40B4-BE49-F238E27FC236}">
                    <a16:creationId xmlns:a16="http://schemas.microsoft.com/office/drawing/2014/main" id="{BD7D47D0-0887-48DC-A5CE-94FE9FD0E374}"/>
                  </a:ext>
                </a:extLst>
              </p:cNvPr>
              <p:cNvSpPr/>
              <p:nvPr/>
            </p:nvSpPr>
            <p:spPr>
              <a:xfrm rot="7107398">
                <a:off x="3174592" y="2376991"/>
                <a:ext cx="1349509" cy="258840"/>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Thought Bubble: Cloud 3">
              <a:extLst>
                <a:ext uri="{FF2B5EF4-FFF2-40B4-BE49-F238E27FC236}">
                  <a16:creationId xmlns:a16="http://schemas.microsoft.com/office/drawing/2014/main" id="{7451B64C-AD27-4C97-A750-53C4CBE9DF25}"/>
                </a:ext>
              </a:extLst>
            </p:cNvPr>
            <p:cNvSpPr/>
            <p:nvPr/>
          </p:nvSpPr>
          <p:spPr>
            <a:xfrm>
              <a:off x="7296912" y="4325112"/>
              <a:ext cx="630936" cy="502920"/>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9ADAE1CC-936A-43FD-8EA2-4012C6B15053}"/>
              </a:ext>
            </a:extLst>
          </p:cNvPr>
          <p:cNvGrpSpPr/>
          <p:nvPr/>
        </p:nvGrpSpPr>
        <p:grpSpPr>
          <a:xfrm>
            <a:off x="4157060" y="4821611"/>
            <a:ext cx="3100584" cy="1730438"/>
            <a:chOff x="4458812" y="1063427"/>
            <a:chExt cx="3100584" cy="1730438"/>
          </a:xfrm>
          <a:solidFill>
            <a:schemeClr val="accent5">
              <a:lumMod val="40000"/>
              <a:lumOff val="60000"/>
            </a:schemeClr>
          </a:solidFill>
        </p:grpSpPr>
        <p:grpSp>
          <p:nvGrpSpPr>
            <p:cNvPr id="28" name="Group 27">
              <a:extLst>
                <a:ext uri="{FF2B5EF4-FFF2-40B4-BE49-F238E27FC236}">
                  <a16:creationId xmlns:a16="http://schemas.microsoft.com/office/drawing/2014/main" id="{40ADD5B3-0747-40A2-B6F6-AD26B2EBED2C}"/>
                </a:ext>
              </a:extLst>
            </p:cNvPr>
            <p:cNvGrpSpPr/>
            <p:nvPr/>
          </p:nvGrpSpPr>
          <p:grpSpPr>
            <a:xfrm>
              <a:off x="4458812" y="1338795"/>
              <a:ext cx="1076099" cy="1455070"/>
              <a:chOff x="6696052" y="1382055"/>
              <a:chExt cx="1076099" cy="1455070"/>
            </a:xfrm>
            <a:grpFill/>
          </p:grpSpPr>
          <p:sp>
            <p:nvSpPr>
              <p:cNvPr id="35" name="Oval 34">
                <a:extLst>
                  <a:ext uri="{FF2B5EF4-FFF2-40B4-BE49-F238E27FC236}">
                    <a16:creationId xmlns:a16="http://schemas.microsoft.com/office/drawing/2014/main" id="{30B1A5CD-9519-4D41-B774-BE3BBB130910}"/>
                  </a:ext>
                </a:extLst>
              </p:cNvPr>
              <p:cNvSpPr/>
              <p:nvPr/>
            </p:nvSpPr>
            <p:spPr>
              <a:xfrm>
                <a:off x="6804117" y="1382055"/>
                <a:ext cx="859971" cy="859971"/>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a:extLst>
                  <a:ext uri="{FF2B5EF4-FFF2-40B4-BE49-F238E27FC236}">
                    <a16:creationId xmlns:a16="http://schemas.microsoft.com/office/drawing/2014/main" id="{52C0B931-2DC5-4E6E-BF77-1597F52DF709}"/>
                  </a:ext>
                </a:extLst>
              </p:cNvPr>
              <p:cNvSpPr/>
              <p:nvPr/>
            </p:nvSpPr>
            <p:spPr>
              <a:xfrm rot="16200000">
                <a:off x="6907315" y="1972288"/>
                <a:ext cx="653574" cy="1076099"/>
              </a:xfrm>
              <a:prstGeom prst="flowChartDelay">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99E0730-6378-43BF-BC5A-B7C2D088DC08}"/>
                </a:ext>
              </a:extLst>
            </p:cNvPr>
            <p:cNvGrpSpPr/>
            <p:nvPr/>
          </p:nvGrpSpPr>
          <p:grpSpPr>
            <a:xfrm>
              <a:off x="6483297" y="1338795"/>
              <a:ext cx="1076099" cy="1455070"/>
              <a:chOff x="6696052" y="1382055"/>
              <a:chExt cx="1076099" cy="1455070"/>
            </a:xfrm>
            <a:grpFill/>
          </p:grpSpPr>
          <p:sp>
            <p:nvSpPr>
              <p:cNvPr id="33" name="Oval 32">
                <a:extLst>
                  <a:ext uri="{FF2B5EF4-FFF2-40B4-BE49-F238E27FC236}">
                    <a16:creationId xmlns:a16="http://schemas.microsoft.com/office/drawing/2014/main" id="{B8BB72B1-2F22-4512-825B-66B148D8BF9A}"/>
                  </a:ext>
                </a:extLst>
              </p:cNvPr>
              <p:cNvSpPr/>
              <p:nvPr/>
            </p:nvSpPr>
            <p:spPr>
              <a:xfrm>
                <a:off x="6804117" y="1382055"/>
                <a:ext cx="859971" cy="859971"/>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lay 33">
                <a:extLst>
                  <a:ext uri="{FF2B5EF4-FFF2-40B4-BE49-F238E27FC236}">
                    <a16:creationId xmlns:a16="http://schemas.microsoft.com/office/drawing/2014/main" id="{DDE0250B-E434-4B75-BF66-A35D58A2F718}"/>
                  </a:ext>
                </a:extLst>
              </p:cNvPr>
              <p:cNvSpPr/>
              <p:nvPr/>
            </p:nvSpPr>
            <p:spPr>
              <a:xfrm rot="16200000">
                <a:off x="6907315" y="1972288"/>
                <a:ext cx="653574" cy="1076099"/>
              </a:xfrm>
              <a:prstGeom prst="flowChartDelay">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632EFD-86CC-4C23-A039-C3749C071091}"/>
                </a:ext>
              </a:extLst>
            </p:cNvPr>
            <p:cNvGrpSpPr/>
            <p:nvPr/>
          </p:nvGrpSpPr>
          <p:grpSpPr>
            <a:xfrm>
              <a:off x="5339218" y="1063427"/>
              <a:ext cx="1271794" cy="1719683"/>
              <a:chOff x="6696052" y="1382055"/>
              <a:chExt cx="1076099" cy="1455070"/>
            </a:xfrm>
            <a:grpFill/>
          </p:grpSpPr>
          <p:sp>
            <p:nvSpPr>
              <p:cNvPr id="31" name="Oval 30">
                <a:extLst>
                  <a:ext uri="{FF2B5EF4-FFF2-40B4-BE49-F238E27FC236}">
                    <a16:creationId xmlns:a16="http://schemas.microsoft.com/office/drawing/2014/main" id="{3AE6632A-CA6E-4C7D-8CC3-E0F9A0D071C6}"/>
                  </a:ext>
                </a:extLst>
              </p:cNvPr>
              <p:cNvSpPr/>
              <p:nvPr/>
            </p:nvSpPr>
            <p:spPr>
              <a:xfrm>
                <a:off x="6804117" y="1382055"/>
                <a:ext cx="859971" cy="859971"/>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elay 31">
                <a:extLst>
                  <a:ext uri="{FF2B5EF4-FFF2-40B4-BE49-F238E27FC236}">
                    <a16:creationId xmlns:a16="http://schemas.microsoft.com/office/drawing/2014/main" id="{50883EDD-5126-42EF-95A3-D09CDB69C45A}"/>
                  </a:ext>
                </a:extLst>
              </p:cNvPr>
              <p:cNvSpPr/>
              <p:nvPr/>
            </p:nvSpPr>
            <p:spPr>
              <a:xfrm rot="16200000">
                <a:off x="6907315" y="1972288"/>
                <a:ext cx="653574" cy="1076099"/>
              </a:xfrm>
              <a:prstGeom prst="flowChartDelay">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771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1000"/>
                                        <p:tgtEl>
                                          <p:spTgt spid="7">
                                            <p:txEl>
                                              <p:pRg st="1" end="1"/>
                                            </p:txEl>
                                          </p:spTgt>
                                        </p:tgtEl>
                                      </p:cBhvr>
                                    </p:animEffect>
                                    <p:anim calcmode="lin" valueType="num">
                                      <p:cBhvr>
                                        <p:cTn id="1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1000"/>
                                        <p:tgtEl>
                                          <p:spTgt spid="7">
                                            <p:txEl>
                                              <p:pRg st="4" end="4"/>
                                            </p:txEl>
                                          </p:spTgt>
                                        </p:tgtEl>
                                      </p:cBhvr>
                                    </p:animEffect>
                                    <p:anim calcmode="lin" valueType="num">
                                      <p:cBhvr>
                                        <p:cTn id="2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fade">
                                      <p:cBhvr>
                                        <p:cTn id="33" dur="1000"/>
                                        <p:tgtEl>
                                          <p:spTgt spid="7">
                                            <p:txEl>
                                              <p:pRg st="7" end="7"/>
                                            </p:txEl>
                                          </p:spTgt>
                                        </p:tgtEl>
                                      </p:cBhvr>
                                    </p:animEffect>
                                    <p:anim calcmode="lin" valueType="num">
                                      <p:cBhvr>
                                        <p:cTn id="3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7">
                                            <p:txEl>
                                              <p:pRg st="10" end="10"/>
                                            </p:txEl>
                                          </p:spTgt>
                                        </p:tgtEl>
                                        <p:attrNameLst>
                                          <p:attrName>style.visibility</p:attrName>
                                        </p:attrNameLst>
                                      </p:cBhvr>
                                      <p:to>
                                        <p:strVal val="visible"/>
                                      </p:to>
                                    </p:set>
                                    <p:animEffect transition="in" filter="fade">
                                      <p:cBhvr>
                                        <p:cTn id="44" dur="1000"/>
                                        <p:tgtEl>
                                          <p:spTgt spid="7">
                                            <p:txEl>
                                              <p:pRg st="10" end="10"/>
                                            </p:txEl>
                                          </p:spTgt>
                                        </p:tgtEl>
                                      </p:cBhvr>
                                    </p:animEffect>
                                    <p:anim calcmode="lin" valueType="num">
                                      <p:cBhvr>
                                        <p:cTn id="45"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10" end="10"/>
                                            </p:txEl>
                                          </p:spTgt>
                                        </p:tgtEl>
                                        <p:attrNameLst>
                                          <p:attrName>ppt_y</p:attrName>
                                        </p:attrNameLst>
                                      </p:cBhvr>
                                      <p:tavLst>
                                        <p:tav tm="0">
                                          <p:val>
                                            <p:strVal val="#ppt_y-.1"/>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65648" y="4721352"/>
            <a:ext cx="5486400" cy="1631216"/>
          </a:xfrm>
          <a:prstGeom prst="rect">
            <a:avLst/>
          </a:prstGeom>
          <a:noFill/>
        </p:spPr>
        <p:txBody>
          <a:bodyPr wrap="square" rtlCol="0">
            <a:spAutoFit/>
          </a:bodyPr>
          <a:lstStyle/>
          <a:p>
            <a:r>
              <a:rPr lang="en-US" sz="2000" dirty="0">
                <a:solidFill>
                  <a:schemeClr val="bg1"/>
                </a:solidFill>
              </a:rPr>
              <a:t>“If you and I are to feast upon the words of Christ, we must study the scriptures and absorb His words through pondering them and making them a part of every thought and action” </a:t>
            </a:r>
          </a:p>
          <a:p>
            <a:r>
              <a:rPr lang="en-US" sz="2000" dirty="0">
                <a:solidFill>
                  <a:schemeClr val="bg1"/>
                </a:solidFill>
              </a:rPr>
              <a:t>Elder Robert D. Hales</a:t>
            </a:r>
          </a:p>
        </p:txBody>
      </p:sp>
      <p:sp>
        <p:nvSpPr>
          <p:cNvPr id="8" name="TextBox 7"/>
          <p:cNvSpPr txBox="1"/>
          <p:nvPr/>
        </p:nvSpPr>
        <p:spPr>
          <a:xfrm>
            <a:off x="731520" y="914400"/>
            <a:ext cx="5897880" cy="2554545"/>
          </a:xfrm>
          <a:prstGeom prst="rect">
            <a:avLst/>
          </a:prstGeom>
          <a:noFill/>
        </p:spPr>
        <p:txBody>
          <a:bodyPr wrap="square" rtlCol="0">
            <a:spAutoFit/>
          </a:bodyPr>
          <a:lstStyle/>
          <a:p>
            <a:pPr fontAlgn="base"/>
            <a:r>
              <a:rPr lang="en-US" sz="2000" dirty="0">
                <a:solidFill>
                  <a:schemeClr val="bg1"/>
                </a:solidFill>
              </a:rPr>
              <a:t>“To feast means more than to taste. To feast means to savor. We savor the scriptures by studying them in a spirit of delightful discovery and faithful obedience. When we feast upon the words of Christ, they are embedded ‘in fleshy tables of the heart.’ </a:t>
            </a:r>
          </a:p>
          <a:p>
            <a:pPr fontAlgn="base"/>
            <a:endParaRPr lang="en-US" sz="2000" dirty="0">
              <a:solidFill>
                <a:schemeClr val="bg1"/>
              </a:solidFill>
            </a:endParaRPr>
          </a:p>
          <a:p>
            <a:pPr fontAlgn="base"/>
            <a:r>
              <a:rPr lang="en-US" sz="2000" dirty="0">
                <a:solidFill>
                  <a:schemeClr val="bg1"/>
                </a:solidFill>
              </a:rPr>
              <a:t>They become an integral part of our nature” </a:t>
            </a:r>
          </a:p>
          <a:p>
            <a:pPr fontAlgn="base"/>
            <a:r>
              <a:rPr lang="en-US" sz="2000" dirty="0">
                <a:solidFill>
                  <a:schemeClr val="bg1"/>
                </a:solidFill>
              </a:rPr>
              <a:t>Russell M. Nelson</a:t>
            </a:r>
          </a:p>
        </p:txBody>
      </p:sp>
      <p:sp>
        <p:nvSpPr>
          <p:cNvPr id="9" name="TextBox 8"/>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Feasting</a:t>
            </a:r>
          </a:p>
        </p:txBody>
      </p:sp>
      <p:pic>
        <p:nvPicPr>
          <p:cNvPr id="10" name="Picture 9" descr="robert d. hales.jpg"/>
          <p:cNvPicPr>
            <a:picLocks noChangeAspect="1"/>
          </p:cNvPicPr>
          <p:nvPr/>
        </p:nvPicPr>
        <p:blipFill>
          <a:blip r:embed="rId2" cstate="print"/>
          <a:stretch>
            <a:fillRect/>
          </a:stretch>
        </p:blipFill>
        <p:spPr>
          <a:xfrm>
            <a:off x="3791712" y="4654296"/>
            <a:ext cx="1409700" cy="1771650"/>
          </a:xfrm>
          <a:prstGeom prst="rect">
            <a:avLst/>
          </a:prstGeom>
        </p:spPr>
      </p:pic>
      <p:pic>
        <p:nvPicPr>
          <p:cNvPr id="11" name="Picture 10" descr="russell m. nelson.jpg"/>
          <p:cNvPicPr>
            <a:picLocks noChangeAspect="1"/>
          </p:cNvPicPr>
          <p:nvPr/>
        </p:nvPicPr>
        <p:blipFill>
          <a:blip r:embed="rId3" cstate="print"/>
          <a:stretch>
            <a:fillRect/>
          </a:stretch>
        </p:blipFill>
        <p:spPr>
          <a:xfrm>
            <a:off x="7010400" y="1295400"/>
            <a:ext cx="1371600" cy="1714500"/>
          </a:xfrm>
          <a:prstGeom prst="rect">
            <a:avLst/>
          </a:prstGeom>
        </p:spPr>
      </p:pic>
      <p:sp>
        <p:nvSpPr>
          <p:cNvPr id="2" name="Rectangle 1">
            <a:extLst>
              <a:ext uri="{FF2B5EF4-FFF2-40B4-BE49-F238E27FC236}">
                <a16:creationId xmlns:a16="http://schemas.microsoft.com/office/drawing/2014/main" id="{2D020DBB-00D2-49CF-A4E6-D0D212D0BF16}"/>
              </a:ext>
            </a:extLst>
          </p:cNvPr>
          <p:cNvSpPr/>
          <p:nvPr/>
        </p:nvSpPr>
        <p:spPr>
          <a:xfrm>
            <a:off x="0" y="6417302"/>
            <a:ext cx="1833643" cy="369332"/>
          </a:xfrm>
          <a:prstGeom prst="rect">
            <a:avLst/>
          </a:prstGeom>
        </p:spPr>
        <p:txBody>
          <a:bodyPr wrap="none">
            <a:spAutoFit/>
          </a:bodyPr>
          <a:lstStyle/>
          <a:p>
            <a:r>
              <a:rPr lang="en-US" dirty="0">
                <a:solidFill>
                  <a:schemeClr val="bg1"/>
                </a:solidFill>
              </a:rPr>
              <a:t>2 Corinthians 3:3</a:t>
            </a:r>
            <a:endParaRPr lang="en-US" dirty="0"/>
          </a:p>
        </p:txBody>
      </p:sp>
    </p:spTree>
    <p:extLst>
      <p:ext uri="{BB962C8B-B14F-4D97-AF65-F5344CB8AC3E}">
        <p14:creationId xmlns:p14="http://schemas.microsoft.com/office/powerpoint/2010/main" val="4491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104" y="6467928"/>
            <a:ext cx="4800600" cy="307777"/>
          </a:xfrm>
          <a:prstGeom prst="rect">
            <a:avLst/>
          </a:prstGeom>
          <a:noFill/>
        </p:spPr>
        <p:txBody>
          <a:bodyPr wrap="square" rtlCol="0">
            <a:spAutoFit/>
          </a:bodyPr>
          <a:lstStyle/>
          <a:p>
            <a:r>
              <a:rPr lang="en-US" sz="1400" dirty="0">
                <a:solidFill>
                  <a:schemeClr val="bg1"/>
                </a:solidFill>
              </a:rPr>
              <a:t>2 Nephi 32:3</a:t>
            </a:r>
            <a:endParaRPr lang="en-US" sz="4400" dirty="0"/>
          </a:p>
        </p:txBody>
      </p:sp>
      <p:sp>
        <p:nvSpPr>
          <p:cNvPr id="5" name="TextBox 4"/>
          <p:cNvSpPr txBox="1"/>
          <p:nvPr/>
        </p:nvSpPr>
        <p:spPr>
          <a:xfrm>
            <a:off x="1600200" y="76201"/>
            <a:ext cx="9067800" cy="646331"/>
          </a:xfrm>
          <a:prstGeom prst="rect">
            <a:avLst/>
          </a:prstGeom>
          <a:noFill/>
        </p:spPr>
        <p:txBody>
          <a:bodyPr wrap="square" rtlCol="0">
            <a:spAutoFit/>
          </a:bodyPr>
          <a:lstStyle/>
          <a:p>
            <a:pPr algn="ctr"/>
            <a:r>
              <a:rPr lang="en-US" sz="3600" dirty="0">
                <a:solidFill>
                  <a:schemeClr val="bg1"/>
                </a:solidFill>
                <a:latin typeface="Algerian" pitchFamily="82" charset="0"/>
              </a:rPr>
              <a:t>Where Can I find the Words of Christ?</a:t>
            </a:r>
          </a:p>
        </p:txBody>
      </p:sp>
      <p:grpSp>
        <p:nvGrpSpPr>
          <p:cNvPr id="30" name="Group 29">
            <a:extLst>
              <a:ext uri="{FF2B5EF4-FFF2-40B4-BE49-F238E27FC236}">
                <a16:creationId xmlns:a16="http://schemas.microsoft.com/office/drawing/2014/main" id="{A85001C8-DBC9-4108-AD71-6FBAA29883DE}"/>
              </a:ext>
            </a:extLst>
          </p:cNvPr>
          <p:cNvGrpSpPr/>
          <p:nvPr/>
        </p:nvGrpSpPr>
        <p:grpSpPr>
          <a:xfrm>
            <a:off x="112776" y="633985"/>
            <a:ext cx="3051048" cy="2375915"/>
            <a:chOff x="633984" y="743713"/>
            <a:chExt cx="3051048" cy="2375915"/>
          </a:xfrm>
        </p:grpSpPr>
        <p:sp>
          <p:nvSpPr>
            <p:cNvPr id="18" name="TextBox 17"/>
            <p:cNvSpPr txBox="1"/>
            <p:nvPr/>
          </p:nvSpPr>
          <p:spPr>
            <a:xfrm>
              <a:off x="633984" y="743713"/>
              <a:ext cx="3051048" cy="400110"/>
            </a:xfrm>
            <a:prstGeom prst="rect">
              <a:avLst/>
            </a:prstGeom>
            <a:noFill/>
          </p:spPr>
          <p:txBody>
            <a:bodyPr wrap="square" rtlCol="0">
              <a:spAutoFit/>
            </a:bodyPr>
            <a:lstStyle/>
            <a:p>
              <a:pPr fontAlgn="base"/>
              <a:r>
                <a:rPr lang="en-US" sz="2000" dirty="0">
                  <a:solidFill>
                    <a:schemeClr val="bg1"/>
                  </a:solidFill>
                </a:rPr>
                <a:t>1. Personal scripture study</a:t>
              </a:r>
            </a:p>
          </p:txBody>
        </p:sp>
        <p:pic>
          <p:nvPicPr>
            <p:cNvPr id="14" name="Picture 13">
              <a:extLst>
                <a:ext uri="{FF2B5EF4-FFF2-40B4-BE49-F238E27FC236}">
                  <a16:creationId xmlns:a16="http://schemas.microsoft.com/office/drawing/2014/main" id="{2293AFBF-E2AC-4885-B632-7903DE1C8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064" y="1214628"/>
              <a:ext cx="1524000" cy="1905000"/>
            </a:xfrm>
            <a:prstGeom prst="rect">
              <a:avLst/>
            </a:prstGeom>
          </p:spPr>
        </p:pic>
      </p:grpSp>
      <p:grpSp>
        <p:nvGrpSpPr>
          <p:cNvPr id="31" name="Group 30">
            <a:extLst>
              <a:ext uri="{FF2B5EF4-FFF2-40B4-BE49-F238E27FC236}">
                <a16:creationId xmlns:a16="http://schemas.microsoft.com/office/drawing/2014/main" id="{8E116A33-CE81-42F0-ACB4-B69C751F27C9}"/>
              </a:ext>
            </a:extLst>
          </p:cNvPr>
          <p:cNvGrpSpPr/>
          <p:nvPr/>
        </p:nvGrpSpPr>
        <p:grpSpPr>
          <a:xfrm>
            <a:off x="3099815" y="1072020"/>
            <a:ext cx="3094749" cy="2142656"/>
            <a:chOff x="4334255" y="678828"/>
            <a:chExt cx="3094749" cy="2142656"/>
          </a:xfrm>
        </p:grpSpPr>
        <p:sp>
          <p:nvSpPr>
            <p:cNvPr id="6" name="Rectangle 5">
              <a:extLst>
                <a:ext uri="{FF2B5EF4-FFF2-40B4-BE49-F238E27FC236}">
                  <a16:creationId xmlns:a16="http://schemas.microsoft.com/office/drawing/2014/main" id="{DBB8FC38-8A5C-450F-94A5-E17882C65412}"/>
                </a:ext>
              </a:extLst>
            </p:cNvPr>
            <p:cNvSpPr/>
            <p:nvPr/>
          </p:nvSpPr>
          <p:spPr>
            <a:xfrm>
              <a:off x="4657737" y="2421374"/>
              <a:ext cx="2466381" cy="400110"/>
            </a:xfrm>
            <a:prstGeom prst="rect">
              <a:avLst/>
            </a:prstGeom>
          </p:spPr>
          <p:txBody>
            <a:bodyPr wrap="none">
              <a:spAutoFit/>
            </a:bodyPr>
            <a:lstStyle/>
            <a:p>
              <a:pPr fontAlgn="base"/>
              <a:r>
                <a:rPr lang="en-US" sz="2000" dirty="0">
                  <a:solidFill>
                    <a:schemeClr val="bg1"/>
                  </a:solidFill>
                </a:rPr>
                <a:t>2. Sacrament meeting</a:t>
              </a:r>
            </a:p>
          </p:txBody>
        </p:sp>
        <p:pic>
          <p:nvPicPr>
            <p:cNvPr id="16" name="Picture 15">
              <a:extLst>
                <a:ext uri="{FF2B5EF4-FFF2-40B4-BE49-F238E27FC236}">
                  <a16:creationId xmlns:a16="http://schemas.microsoft.com/office/drawing/2014/main" id="{631EE628-E2CA-4935-BAF4-E23945138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255" y="678828"/>
              <a:ext cx="3094749" cy="1748446"/>
            </a:xfrm>
            <a:prstGeom prst="rect">
              <a:avLst/>
            </a:prstGeom>
          </p:spPr>
        </p:pic>
      </p:grpSp>
      <p:grpSp>
        <p:nvGrpSpPr>
          <p:cNvPr id="1024" name="Group 1023">
            <a:extLst>
              <a:ext uri="{FF2B5EF4-FFF2-40B4-BE49-F238E27FC236}">
                <a16:creationId xmlns:a16="http://schemas.microsoft.com/office/drawing/2014/main" id="{5E11D6E6-DAC2-4BDD-9A8A-FE6C9D4965B7}"/>
              </a:ext>
            </a:extLst>
          </p:cNvPr>
          <p:cNvGrpSpPr/>
          <p:nvPr/>
        </p:nvGrpSpPr>
        <p:grpSpPr>
          <a:xfrm>
            <a:off x="6373140" y="674870"/>
            <a:ext cx="2971800" cy="2476724"/>
            <a:chOff x="8320812" y="656582"/>
            <a:chExt cx="2971800" cy="2476724"/>
          </a:xfrm>
        </p:grpSpPr>
        <p:sp>
          <p:nvSpPr>
            <p:cNvPr id="7" name="Rectangle 6">
              <a:extLst>
                <a:ext uri="{FF2B5EF4-FFF2-40B4-BE49-F238E27FC236}">
                  <a16:creationId xmlns:a16="http://schemas.microsoft.com/office/drawing/2014/main" id="{144D070F-ADD7-4BF5-906B-3A9B1F01560F}"/>
                </a:ext>
              </a:extLst>
            </p:cNvPr>
            <p:cNvSpPr/>
            <p:nvPr/>
          </p:nvSpPr>
          <p:spPr>
            <a:xfrm>
              <a:off x="8528734" y="656582"/>
              <a:ext cx="2505301" cy="400110"/>
            </a:xfrm>
            <a:prstGeom prst="rect">
              <a:avLst/>
            </a:prstGeom>
          </p:spPr>
          <p:txBody>
            <a:bodyPr wrap="none">
              <a:spAutoFit/>
            </a:bodyPr>
            <a:lstStyle/>
            <a:p>
              <a:pPr fontAlgn="base"/>
              <a:r>
                <a:rPr lang="en-US" sz="2000" dirty="0">
                  <a:solidFill>
                    <a:schemeClr val="bg1"/>
                  </a:solidFill>
                </a:rPr>
                <a:t>3. General Conference</a:t>
              </a:r>
            </a:p>
          </p:txBody>
        </p:sp>
        <p:pic>
          <p:nvPicPr>
            <p:cNvPr id="19" name="Picture 18">
              <a:extLst>
                <a:ext uri="{FF2B5EF4-FFF2-40B4-BE49-F238E27FC236}">
                  <a16:creationId xmlns:a16="http://schemas.microsoft.com/office/drawing/2014/main" id="{F035FC91-C2EE-44BF-BA31-408630F7F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812" y="1142581"/>
              <a:ext cx="2971800" cy="1990725"/>
            </a:xfrm>
            <a:prstGeom prst="rect">
              <a:avLst/>
            </a:prstGeom>
          </p:spPr>
        </p:pic>
      </p:grpSp>
      <p:grpSp>
        <p:nvGrpSpPr>
          <p:cNvPr id="1029" name="Group 1028">
            <a:extLst>
              <a:ext uri="{FF2B5EF4-FFF2-40B4-BE49-F238E27FC236}">
                <a16:creationId xmlns:a16="http://schemas.microsoft.com/office/drawing/2014/main" id="{1C5311A1-A48D-4489-B516-1BA3576FE661}"/>
              </a:ext>
            </a:extLst>
          </p:cNvPr>
          <p:cNvGrpSpPr/>
          <p:nvPr/>
        </p:nvGrpSpPr>
        <p:grpSpPr>
          <a:xfrm>
            <a:off x="9396984" y="706821"/>
            <a:ext cx="2795016" cy="2296204"/>
            <a:chOff x="9396984" y="706821"/>
            <a:chExt cx="2795016" cy="2296204"/>
          </a:xfrm>
        </p:grpSpPr>
        <p:sp>
          <p:nvSpPr>
            <p:cNvPr id="8" name="Rectangle 7">
              <a:extLst>
                <a:ext uri="{FF2B5EF4-FFF2-40B4-BE49-F238E27FC236}">
                  <a16:creationId xmlns:a16="http://schemas.microsoft.com/office/drawing/2014/main" id="{31060551-DB9E-4726-9132-B1972A729659}"/>
                </a:ext>
              </a:extLst>
            </p:cNvPr>
            <p:cNvSpPr/>
            <p:nvPr/>
          </p:nvSpPr>
          <p:spPr>
            <a:xfrm>
              <a:off x="9396984" y="2602915"/>
              <a:ext cx="2795016" cy="400110"/>
            </a:xfrm>
            <a:prstGeom prst="rect">
              <a:avLst/>
            </a:prstGeom>
          </p:spPr>
          <p:txBody>
            <a:bodyPr wrap="square">
              <a:spAutoFit/>
            </a:bodyPr>
            <a:lstStyle/>
            <a:p>
              <a:pPr fontAlgn="base"/>
              <a:r>
                <a:rPr lang="en-US" sz="2000" dirty="0">
                  <a:solidFill>
                    <a:schemeClr val="bg1"/>
                  </a:solidFill>
                </a:rPr>
                <a:t>4. Family scripture study</a:t>
              </a:r>
            </a:p>
          </p:txBody>
        </p:sp>
        <p:pic>
          <p:nvPicPr>
            <p:cNvPr id="21" name="Picture 20">
              <a:extLst>
                <a:ext uri="{FF2B5EF4-FFF2-40B4-BE49-F238E27FC236}">
                  <a16:creationId xmlns:a16="http://schemas.microsoft.com/office/drawing/2014/main" id="{C2A195D6-04EA-4385-AA3C-95248BBF42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3768" y="706821"/>
              <a:ext cx="2272894" cy="1813723"/>
            </a:xfrm>
            <a:prstGeom prst="rect">
              <a:avLst/>
            </a:prstGeom>
          </p:spPr>
        </p:pic>
      </p:grpSp>
      <p:grpSp>
        <p:nvGrpSpPr>
          <p:cNvPr id="1026" name="Group 1025">
            <a:extLst>
              <a:ext uri="{FF2B5EF4-FFF2-40B4-BE49-F238E27FC236}">
                <a16:creationId xmlns:a16="http://schemas.microsoft.com/office/drawing/2014/main" id="{0795B6F7-88E8-45F3-90BA-132B0CE78A98}"/>
              </a:ext>
            </a:extLst>
          </p:cNvPr>
          <p:cNvGrpSpPr/>
          <p:nvPr/>
        </p:nvGrpSpPr>
        <p:grpSpPr>
          <a:xfrm>
            <a:off x="3435783" y="3298051"/>
            <a:ext cx="2659707" cy="2504377"/>
            <a:chOff x="3435783" y="3298051"/>
            <a:chExt cx="2659707" cy="2504377"/>
          </a:xfrm>
        </p:grpSpPr>
        <p:sp>
          <p:nvSpPr>
            <p:cNvPr id="10" name="Rectangle 9">
              <a:extLst>
                <a:ext uri="{FF2B5EF4-FFF2-40B4-BE49-F238E27FC236}">
                  <a16:creationId xmlns:a16="http://schemas.microsoft.com/office/drawing/2014/main" id="{9FC016BF-076C-41F3-9B99-8F3CDAC5C635}"/>
                </a:ext>
              </a:extLst>
            </p:cNvPr>
            <p:cNvSpPr/>
            <p:nvPr/>
          </p:nvSpPr>
          <p:spPr>
            <a:xfrm>
              <a:off x="3449637" y="5402318"/>
              <a:ext cx="2645853" cy="400110"/>
            </a:xfrm>
            <a:prstGeom prst="rect">
              <a:avLst/>
            </a:prstGeom>
          </p:spPr>
          <p:txBody>
            <a:bodyPr wrap="none">
              <a:spAutoFit/>
            </a:bodyPr>
            <a:lstStyle/>
            <a:p>
              <a:pPr fontAlgn="base"/>
              <a:r>
                <a:rPr lang="en-US" sz="2000" dirty="0">
                  <a:solidFill>
                    <a:schemeClr val="bg1"/>
                  </a:solidFill>
                </a:rPr>
                <a:t>6. Family home evening</a:t>
              </a:r>
            </a:p>
          </p:txBody>
        </p:sp>
        <p:pic>
          <p:nvPicPr>
            <p:cNvPr id="23" name="Picture 22">
              <a:extLst>
                <a:ext uri="{FF2B5EF4-FFF2-40B4-BE49-F238E27FC236}">
                  <a16:creationId xmlns:a16="http://schemas.microsoft.com/office/drawing/2014/main" id="{DBC2EA69-0CA3-4E35-AF08-95304D32E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5783" y="3298051"/>
              <a:ext cx="2533650" cy="2028825"/>
            </a:xfrm>
            <a:prstGeom prst="rect">
              <a:avLst/>
            </a:prstGeom>
          </p:spPr>
        </p:pic>
      </p:grpSp>
      <p:grpSp>
        <p:nvGrpSpPr>
          <p:cNvPr id="1025" name="Group 1024">
            <a:extLst>
              <a:ext uri="{FF2B5EF4-FFF2-40B4-BE49-F238E27FC236}">
                <a16:creationId xmlns:a16="http://schemas.microsoft.com/office/drawing/2014/main" id="{7A668137-F7DA-499B-A7B3-9969299104E1}"/>
              </a:ext>
            </a:extLst>
          </p:cNvPr>
          <p:cNvGrpSpPr/>
          <p:nvPr/>
        </p:nvGrpSpPr>
        <p:grpSpPr>
          <a:xfrm>
            <a:off x="261558" y="3572179"/>
            <a:ext cx="2559501" cy="2234261"/>
            <a:chOff x="261558" y="3572179"/>
            <a:chExt cx="2559501" cy="2234261"/>
          </a:xfrm>
        </p:grpSpPr>
        <p:sp>
          <p:nvSpPr>
            <p:cNvPr id="9" name="Rectangle 8">
              <a:extLst>
                <a:ext uri="{FF2B5EF4-FFF2-40B4-BE49-F238E27FC236}">
                  <a16:creationId xmlns:a16="http://schemas.microsoft.com/office/drawing/2014/main" id="{83827743-6992-4073-B16A-79126FFF229B}"/>
                </a:ext>
              </a:extLst>
            </p:cNvPr>
            <p:cNvSpPr/>
            <p:nvPr/>
          </p:nvSpPr>
          <p:spPr>
            <a:xfrm>
              <a:off x="835152" y="3572179"/>
              <a:ext cx="1752600" cy="400110"/>
            </a:xfrm>
            <a:prstGeom prst="rect">
              <a:avLst/>
            </a:prstGeom>
          </p:spPr>
          <p:txBody>
            <a:bodyPr wrap="square">
              <a:spAutoFit/>
            </a:bodyPr>
            <a:lstStyle/>
            <a:p>
              <a:pPr fontAlgn="base"/>
              <a:r>
                <a:rPr lang="en-US" sz="2000" dirty="0">
                  <a:solidFill>
                    <a:schemeClr val="bg1"/>
                  </a:solidFill>
                </a:rPr>
                <a:t>5. Seminary</a:t>
              </a:r>
            </a:p>
          </p:txBody>
        </p:sp>
        <p:pic>
          <p:nvPicPr>
            <p:cNvPr id="25" name="Picture 24">
              <a:extLst>
                <a:ext uri="{FF2B5EF4-FFF2-40B4-BE49-F238E27FC236}">
                  <a16:creationId xmlns:a16="http://schemas.microsoft.com/office/drawing/2014/main" id="{89FA4E85-6C53-441B-92B9-719672A3A7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558" y="4014789"/>
              <a:ext cx="2559501" cy="1791651"/>
            </a:xfrm>
            <a:prstGeom prst="rect">
              <a:avLst/>
            </a:prstGeom>
          </p:spPr>
        </p:pic>
      </p:grpSp>
      <p:grpSp>
        <p:nvGrpSpPr>
          <p:cNvPr id="1027" name="Group 1026">
            <a:extLst>
              <a:ext uri="{FF2B5EF4-FFF2-40B4-BE49-F238E27FC236}">
                <a16:creationId xmlns:a16="http://schemas.microsoft.com/office/drawing/2014/main" id="{AC1BAABF-A279-4532-927C-E952DEAEEAA5}"/>
              </a:ext>
            </a:extLst>
          </p:cNvPr>
          <p:cNvGrpSpPr/>
          <p:nvPr/>
        </p:nvGrpSpPr>
        <p:grpSpPr>
          <a:xfrm>
            <a:off x="6535752" y="3525090"/>
            <a:ext cx="5360592" cy="1790700"/>
            <a:chOff x="6535752" y="3525090"/>
            <a:chExt cx="5735496" cy="1790700"/>
          </a:xfrm>
        </p:grpSpPr>
        <p:sp>
          <p:nvSpPr>
            <p:cNvPr id="11" name="Rectangle 10">
              <a:extLst>
                <a:ext uri="{FF2B5EF4-FFF2-40B4-BE49-F238E27FC236}">
                  <a16:creationId xmlns:a16="http://schemas.microsoft.com/office/drawing/2014/main" id="{6050B3B6-8F49-4281-8FEB-7650F19FB47E}"/>
                </a:ext>
              </a:extLst>
            </p:cNvPr>
            <p:cNvSpPr/>
            <p:nvPr/>
          </p:nvSpPr>
          <p:spPr>
            <a:xfrm>
              <a:off x="9518903" y="3540954"/>
              <a:ext cx="2752345" cy="1015663"/>
            </a:xfrm>
            <a:prstGeom prst="rect">
              <a:avLst/>
            </a:prstGeom>
          </p:spPr>
          <p:txBody>
            <a:bodyPr wrap="square">
              <a:spAutoFit/>
            </a:bodyPr>
            <a:lstStyle/>
            <a:p>
              <a:pPr fontAlgn="base"/>
              <a:r>
                <a:rPr lang="en-US" sz="2000" dirty="0">
                  <a:solidFill>
                    <a:schemeClr val="bg1"/>
                  </a:solidFill>
                </a:rPr>
                <a:t>7. Aaronic Priesthood quorum meeting or Young Women class</a:t>
              </a:r>
            </a:p>
          </p:txBody>
        </p:sp>
        <p:pic>
          <p:nvPicPr>
            <p:cNvPr id="27" name="Picture 26">
              <a:extLst>
                <a:ext uri="{FF2B5EF4-FFF2-40B4-BE49-F238E27FC236}">
                  <a16:creationId xmlns:a16="http://schemas.microsoft.com/office/drawing/2014/main" id="{1F7791FC-A08B-4883-AA0B-030C544E03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5752" y="3525090"/>
              <a:ext cx="2895600" cy="1790700"/>
            </a:xfrm>
            <a:prstGeom prst="rect">
              <a:avLst/>
            </a:prstGeom>
          </p:spPr>
        </p:pic>
      </p:grpSp>
      <p:grpSp>
        <p:nvGrpSpPr>
          <p:cNvPr id="1031" name="Group 1030">
            <a:extLst>
              <a:ext uri="{FF2B5EF4-FFF2-40B4-BE49-F238E27FC236}">
                <a16:creationId xmlns:a16="http://schemas.microsoft.com/office/drawing/2014/main" id="{1A99D230-394A-4701-A615-4535C1DDA220}"/>
              </a:ext>
            </a:extLst>
          </p:cNvPr>
          <p:cNvGrpSpPr/>
          <p:nvPr/>
        </p:nvGrpSpPr>
        <p:grpSpPr>
          <a:xfrm>
            <a:off x="7713074" y="4601987"/>
            <a:ext cx="3579766" cy="2155429"/>
            <a:chOff x="8142842" y="4775723"/>
            <a:chExt cx="3579766" cy="2155429"/>
          </a:xfrm>
        </p:grpSpPr>
        <p:sp>
          <p:nvSpPr>
            <p:cNvPr id="12" name="Rectangle 11">
              <a:extLst>
                <a:ext uri="{FF2B5EF4-FFF2-40B4-BE49-F238E27FC236}">
                  <a16:creationId xmlns:a16="http://schemas.microsoft.com/office/drawing/2014/main" id="{EADA7C4B-70CD-48E7-B5B3-9AB759E873F6}"/>
                </a:ext>
              </a:extLst>
            </p:cNvPr>
            <p:cNvSpPr/>
            <p:nvPr/>
          </p:nvSpPr>
          <p:spPr>
            <a:xfrm>
              <a:off x="8142842" y="6174426"/>
              <a:ext cx="2056782" cy="400110"/>
            </a:xfrm>
            <a:prstGeom prst="rect">
              <a:avLst/>
            </a:prstGeom>
          </p:spPr>
          <p:txBody>
            <a:bodyPr wrap="none">
              <a:spAutoFit/>
            </a:bodyPr>
            <a:lstStyle/>
            <a:p>
              <a:pPr fontAlgn="base"/>
              <a:r>
                <a:rPr lang="en-US" sz="2000" dirty="0">
                  <a:solidFill>
                    <a:schemeClr val="bg1"/>
                  </a:solidFill>
                </a:rPr>
                <a:t>8. Personal prayer</a:t>
              </a:r>
            </a:p>
          </p:txBody>
        </p:sp>
        <p:pic>
          <p:nvPicPr>
            <p:cNvPr id="29" name="Picture 28">
              <a:extLst>
                <a:ext uri="{FF2B5EF4-FFF2-40B4-BE49-F238E27FC236}">
                  <a16:creationId xmlns:a16="http://schemas.microsoft.com/office/drawing/2014/main" id="{96CFAF80-135A-40A9-9AA6-D9C97155F7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3542" y="4775723"/>
              <a:ext cx="1379066" cy="2155429"/>
            </a:xfrm>
            <a:prstGeom prst="rect">
              <a:avLst/>
            </a:prstGeom>
          </p:spPr>
        </p:pic>
      </p:grpSp>
    </p:spTree>
    <p:extLst>
      <p:ext uri="{BB962C8B-B14F-4D97-AF65-F5344CB8AC3E}">
        <p14:creationId xmlns:p14="http://schemas.microsoft.com/office/powerpoint/2010/main" val="164430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32:4</a:t>
            </a:r>
            <a:endParaRPr lang="en-US" sz="4400" dirty="0"/>
          </a:p>
        </p:txBody>
      </p:sp>
      <p:sp>
        <p:nvSpPr>
          <p:cNvPr id="4" name="TextBox 3"/>
          <p:cNvSpPr txBox="1"/>
          <p:nvPr/>
        </p:nvSpPr>
        <p:spPr>
          <a:xfrm>
            <a:off x="5626608" y="801624"/>
            <a:ext cx="1371600" cy="523220"/>
          </a:xfrm>
          <a:prstGeom prst="rect">
            <a:avLst/>
          </a:prstGeom>
          <a:noFill/>
        </p:spPr>
        <p:txBody>
          <a:bodyPr wrap="square" rtlCol="0">
            <a:spAutoFit/>
          </a:bodyPr>
          <a:lstStyle/>
          <a:p>
            <a:r>
              <a:rPr lang="en-US" sz="2800" dirty="0">
                <a:solidFill>
                  <a:schemeClr val="bg1"/>
                </a:solidFill>
              </a:rPr>
              <a:t>Knock</a:t>
            </a:r>
            <a:endParaRPr lang="en-US" sz="1400" dirty="0">
              <a:solidFill>
                <a:schemeClr val="bg1"/>
              </a:solidFill>
            </a:endParaRPr>
          </a:p>
        </p:txBody>
      </p:sp>
      <p:sp>
        <p:nvSpPr>
          <p:cNvPr id="5" name="TextBox 4"/>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To Understand is to Ask</a:t>
            </a:r>
          </a:p>
        </p:txBody>
      </p:sp>
      <p:sp>
        <p:nvSpPr>
          <p:cNvPr id="9" name="TextBox 8"/>
          <p:cNvSpPr txBox="1"/>
          <p:nvPr/>
        </p:nvSpPr>
        <p:spPr>
          <a:xfrm>
            <a:off x="7516368" y="1615440"/>
            <a:ext cx="2286000" cy="523220"/>
          </a:xfrm>
          <a:prstGeom prst="rect">
            <a:avLst/>
          </a:prstGeom>
          <a:noFill/>
        </p:spPr>
        <p:txBody>
          <a:bodyPr wrap="square" rtlCol="0">
            <a:spAutoFit/>
          </a:bodyPr>
          <a:lstStyle/>
          <a:p>
            <a:r>
              <a:rPr lang="en-US" sz="2800" dirty="0">
                <a:solidFill>
                  <a:schemeClr val="bg1"/>
                </a:solidFill>
              </a:rPr>
              <a:t>Ask in Faith</a:t>
            </a:r>
            <a:endParaRPr lang="en-US" sz="1400" dirty="0">
              <a:solidFill>
                <a:schemeClr val="bg1"/>
              </a:solidFill>
            </a:endParaRPr>
          </a:p>
        </p:txBody>
      </p:sp>
      <p:sp>
        <p:nvSpPr>
          <p:cNvPr id="10" name="TextBox 9"/>
          <p:cNvSpPr txBox="1"/>
          <p:nvPr/>
        </p:nvSpPr>
        <p:spPr>
          <a:xfrm>
            <a:off x="7629144" y="3380233"/>
            <a:ext cx="3505200" cy="954107"/>
          </a:xfrm>
          <a:prstGeom prst="rect">
            <a:avLst/>
          </a:prstGeom>
          <a:noFill/>
        </p:spPr>
        <p:txBody>
          <a:bodyPr wrap="square" rtlCol="0">
            <a:spAutoFit/>
          </a:bodyPr>
          <a:lstStyle/>
          <a:p>
            <a:pPr algn="ctr"/>
            <a:r>
              <a:rPr lang="en-US" sz="2800" dirty="0">
                <a:solidFill>
                  <a:schemeClr val="bg1"/>
                </a:solidFill>
              </a:rPr>
              <a:t>Receive Revelation and knowledge</a:t>
            </a:r>
            <a:endParaRPr lang="en-US" sz="1400" dirty="0">
              <a:solidFill>
                <a:schemeClr val="bg1"/>
              </a:solidFill>
            </a:endParaRPr>
          </a:p>
        </p:txBody>
      </p:sp>
      <p:sp>
        <p:nvSpPr>
          <p:cNvPr id="11" name="TextBox 10"/>
          <p:cNvSpPr txBox="1"/>
          <p:nvPr/>
        </p:nvSpPr>
        <p:spPr>
          <a:xfrm>
            <a:off x="4166616" y="5794248"/>
            <a:ext cx="3886200" cy="523220"/>
          </a:xfrm>
          <a:prstGeom prst="rect">
            <a:avLst/>
          </a:prstGeom>
          <a:noFill/>
        </p:spPr>
        <p:txBody>
          <a:bodyPr wrap="square" rtlCol="0">
            <a:spAutoFit/>
          </a:bodyPr>
          <a:lstStyle/>
          <a:p>
            <a:r>
              <a:rPr lang="en-US" sz="2800" dirty="0">
                <a:solidFill>
                  <a:schemeClr val="bg1"/>
                </a:solidFill>
              </a:rPr>
              <a:t>Through the Holy Ghost</a:t>
            </a:r>
            <a:endParaRPr lang="en-US" sz="1400" dirty="0">
              <a:solidFill>
                <a:schemeClr val="bg1"/>
              </a:solidFill>
            </a:endParaRPr>
          </a:p>
        </p:txBody>
      </p:sp>
      <p:sp>
        <p:nvSpPr>
          <p:cNvPr id="12" name="TextBox 11"/>
          <p:cNvSpPr txBox="1"/>
          <p:nvPr/>
        </p:nvSpPr>
        <p:spPr>
          <a:xfrm>
            <a:off x="1761744" y="3602736"/>
            <a:ext cx="3200400" cy="523220"/>
          </a:xfrm>
          <a:prstGeom prst="rect">
            <a:avLst/>
          </a:prstGeom>
          <a:noFill/>
        </p:spPr>
        <p:txBody>
          <a:bodyPr wrap="square" rtlCol="0">
            <a:spAutoFit/>
          </a:bodyPr>
          <a:lstStyle/>
          <a:p>
            <a:r>
              <a:rPr lang="en-US" sz="2800" dirty="0">
                <a:solidFill>
                  <a:schemeClr val="bg1"/>
                </a:solidFill>
              </a:rPr>
              <a:t>Find peaceable joy</a:t>
            </a:r>
            <a:endParaRPr lang="en-US" sz="1400" dirty="0">
              <a:solidFill>
                <a:schemeClr val="bg1"/>
              </a:solidFill>
            </a:endParaRPr>
          </a:p>
        </p:txBody>
      </p:sp>
      <p:sp>
        <p:nvSpPr>
          <p:cNvPr id="13" name="TextBox 12"/>
          <p:cNvSpPr txBox="1"/>
          <p:nvPr/>
        </p:nvSpPr>
        <p:spPr>
          <a:xfrm>
            <a:off x="2996184" y="1737360"/>
            <a:ext cx="3581400" cy="523220"/>
          </a:xfrm>
          <a:prstGeom prst="rect">
            <a:avLst/>
          </a:prstGeom>
          <a:noFill/>
        </p:spPr>
        <p:txBody>
          <a:bodyPr wrap="square" rtlCol="0">
            <a:spAutoFit/>
          </a:bodyPr>
          <a:lstStyle/>
          <a:p>
            <a:r>
              <a:rPr lang="en-US" sz="2800" dirty="0">
                <a:solidFill>
                  <a:schemeClr val="bg1"/>
                </a:solidFill>
              </a:rPr>
              <a:t>In eternal life</a:t>
            </a:r>
            <a:endParaRPr lang="en-US" sz="1400" dirty="0">
              <a:solidFill>
                <a:schemeClr val="bg1"/>
              </a:solidFill>
            </a:endParaRPr>
          </a:p>
        </p:txBody>
      </p:sp>
      <p:sp>
        <p:nvSpPr>
          <p:cNvPr id="15" name="Right Arrow 14"/>
          <p:cNvSpPr/>
          <p:nvPr/>
        </p:nvSpPr>
        <p:spPr>
          <a:xfrm rot="1763382">
            <a:off x="6742174" y="1146048"/>
            <a:ext cx="609600" cy="22860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4297079">
            <a:off x="8270112" y="2745726"/>
            <a:ext cx="609600" cy="22860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7719624">
            <a:off x="3187357" y="2768022"/>
            <a:ext cx="609600" cy="22860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4720266">
            <a:off x="3352800" y="4879847"/>
            <a:ext cx="609600" cy="22860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5">
            <a:extLst>
              <a:ext uri="{FF2B5EF4-FFF2-40B4-BE49-F238E27FC236}">
                <a16:creationId xmlns:a16="http://schemas.microsoft.com/office/drawing/2014/main" id="{C0776A19-7AF7-40A2-91F1-9D55F732710F}"/>
              </a:ext>
            </a:extLst>
          </p:cNvPr>
          <p:cNvSpPr/>
          <p:nvPr/>
        </p:nvSpPr>
        <p:spPr>
          <a:xfrm rot="7267710">
            <a:off x="8056752" y="5010392"/>
            <a:ext cx="609600" cy="228600"/>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B524E36-B2C4-4828-859E-C7840E69F31C}"/>
              </a:ext>
            </a:extLst>
          </p:cNvPr>
          <p:cNvGrpSpPr/>
          <p:nvPr/>
        </p:nvGrpSpPr>
        <p:grpSpPr>
          <a:xfrm>
            <a:off x="8997696" y="2072640"/>
            <a:ext cx="661418" cy="976890"/>
            <a:chOff x="1371598" y="923694"/>
            <a:chExt cx="3089534" cy="4562706"/>
          </a:xfrm>
          <a:solidFill>
            <a:schemeClr val="accent5">
              <a:lumMod val="60000"/>
              <a:lumOff val="40000"/>
            </a:schemeClr>
          </a:solidFill>
        </p:grpSpPr>
        <p:sp>
          <p:nvSpPr>
            <p:cNvPr id="22" name="Rounded Rectangle 1">
              <a:extLst>
                <a:ext uri="{FF2B5EF4-FFF2-40B4-BE49-F238E27FC236}">
                  <a16:creationId xmlns:a16="http://schemas.microsoft.com/office/drawing/2014/main" id="{B6A9741E-BB95-472B-909F-F737264E608A}"/>
                </a:ext>
              </a:extLst>
            </p:cNvPr>
            <p:cNvSpPr/>
            <p:nvPr/>
          </p:nvSpPr>
          <p:spPr>
            <a:xfrm rot="1802092">
              <a:off x="1971052" y="1845413"/>
              <a:ext cx="1173002" cy="2709972"/>
            </a:xfrm>
            <a:prstGeom prst="roundRect">
              <a:avLst>
                <a:gd name="adj" fmla="val 50000"/>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2FDA9F09-80F3-4025-80E4-A630DB6523B7}"/>
                </a:ext>
              </a:extLst>
            </p:cNvPr>
            <p:cNvSpPr/>
            <p:nvPr/>
          </p:nvSpPr>
          <p:spPr>
            <a:xfrm rot="2315181">
              <a:off x="3648370" y="2264076"/>
              <a:ext cx="566679" cy="1374130"/>
            </a:xfrm>
            <a:prstGeom prst="roundRect">
              <a:avLst>
                <a:gd name="adj" fmla="val 50000"/>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4">
              <a:extLst>
                <a:ext uri="{FF2B5EF4-FFF2-40B4-BE49-F238E27FC236}">
                  <a16:creationId xmlns:a16="http://schemas.microsoft.com/office/drawing/2014/main" id="{6F153817-FE6D-41D1-83DF-F04DB04F60BB}"/>
                </a:ext>
              </a:extLst>
            </p:cNvPr>
            <p:cNvSpPr/>
            <p:nvPr/>
          </p:nvSpPr>
          <p:spPr>
            <a:xfrm rot="19186555">
              <a:off x="2949762" y="1829423"/>
              <a:ext cx="760287" cy="1774049"/>
            </a:xfrm>
            <a:prstGeom prst="roundRect">
              <a:avLst>
                <a:gd name="adj" fmla="val 50000"/>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
              <a:extLst>
                <a:ext uri="{FF2B5EF4-FFF2-40B4-BE49-F238E27FC236}">
                  <a16:creationId xmlns:a16="http://schemas.microsoft.com/office/drawing/2014/main" id="{628756CD-DC23-4B19-B819-1F0EC6890212}"/>
                </a:ext>
              </a:extLst>
            </p:cNvPr>
            <p:cNvSpPr/>
            <p:nvPr/>
          </p:nvSpPr>
          <p:spPr>
            <a:xfrm rot="5400000">
              <a:off x="2400299" y="3543299"/>
              <a:ext cx="914400" cy="2971801"/>
            </a:xfrm>
            <a:prstGeom prst="roundRect">
              <a:avLst>
                <a:gd name="adj" fmla="val 50000"/>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6">
              <a:extLst>
                <a:ext uri="{FF2B5EF4-FFF2-40B4-BE49-F238E27FC236}">
                  <a16:creationId xmlns:a16="http://schemas.microsoft.com/office/drawing/2014/main" id="{C086D245-1C94-42AC-9170-291DCAB9A691}"/>
                </a:ext>
              </a:extLst>
            </p:cNvPr>
            <p:cNvSpPr/>
            <p:nvPr/>
          </p:nvSpPr>
          <p:spPr>
            <a:xfrm rot="7465154">
              <a:off x="2518032" y="2948707"/>
              <a:ext cx="914400" cy="2971801"/>
            </a:xfrm>
            <a:prstGeom prst="roundRect">
              <a:avLst>
                <a:gd name="adj" fmla="val 50000"/>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D059264-5DEB-4F4B-8D1F-8292FF5D78A8}"/>
                </a:ext>
              </a:extLst>
            </p:cNvPr>
            <p:cNvSpPr/>
            <p:nvPr/>
          </p:nvSpPr>
          <p:spPr>
            <a:xfrm>
              <a:off x="3110357" y="923694"/>
              <a:ext cx="1133293" cy="1133293"/>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3">
            <a:extLst>
              <a:ext uri="{FF2B5EF4-FFF2-40B4-BE49-F238E27FC236}">
                <a16:creationId xmlns:a16="http://schemas.microsoft.com/office/drawing/2014/main" id="{0D4E5291-E9EF-4F9D-A47D-060FE87064FD}"/>
              </a:ext>
            </a:extLst>
          </p:cNvPr>
          <p:cNvGrpSpPr/>
          <p:nvPr/>
        </p:nvGrpSpPr>
        <p:grpSpPr>
          <a:xfrm>
            <a:off x="5020056" y="2496125"/>
            <a:ext cx="2017059" cy="2301261"/>
            <a:chOff x="838200" y="1066800"/>
            <a:chExt cx="2438400" cy="3352800"/>
          </a:xfrm>
        </p:grpSpPr>
        <p:sp>
          <p:nvSpPr>
            <p:cNvPr id="31" name="Rounded Rectangle 61">
              <a:extLst>
                <a:ext uri="{FF2B5EF4-FFF2-40B4-BE49-F238E27FC236}">
                  <a16:creationId xmlns:a16="http://schemas.microsoft.com/office/drawing/2014/main" id="{A0D8D9F5-F2BC-44F7-8943-EF89ECA607A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a:extLst>
                <a:ext uri="{FF2B5EF4-FFF2-40B4-BE49-F238E27FC236}">
                  <a16:creationId xmlns:a16="http://schemas.microsoft.com/office/drawing/2014/main" id="{45699C23-B583-4107-829D-3D1F91DB6EE3}"/>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a:extLst>
                <a:ext uri="{FF2B5EF4-FFF2-40B4-BE49-F238E27FC236}">
                  <a16:creationId xmlns:a16="http://schemas.microsoft.com/office/drawing/2014/main" id="{58298795-496E-4ED1-A256-07777F5CD1A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a:extLst>
                <a:ext uri="{FF2B5EF4-FFF2-40B4-BE49-F238E27FC236}">
                  <a16:creationId xmlns:a16="http://schemas.microsoft.com/office/drawing/2014/main" id="{D4263BEF-7B49-4921-BBB5-33A16826D025}"/>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nut 5">
              <a:extLst>
                <a:ext uri="{FF2B5EF4-FFF2-40B4-BE49-F238E27FC236}">
                  <a16:creationId xmlns:a16="http://schemas.microsoft.com/office/drawing/2014/main" id="{B13089E0-7F0F-4875-AC92-D5DC67AC6E7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6">
              <a:extLst>
                <a:ext uri="{FF2B5EF4-FFF2-40B4-BE49-F238E27FC236}">
                  <a16:creationId xmlns:a16="http://schemas.microsoft.com/office/drawing/2014/main" id="{C0F700DE-F6C7-4DFE-B2DB-078F2CD1280A}"/>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7">
              <a:extLst>
                <a:ext uri="{FF2B5EF4-FFF2-40B4-BE49-F238E27FC236}">
                  <a16:creationId xmlns:a16="http://schemas.microsoft.com/office/drawing/2014/main" id="{C8510E1E-541E-4617-938C-FF26938A9E0B}"/>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laque 8">
              <a:extLst>
                <a:ext uri="{FF2B5EF4-FFF2-40B4-BE49-F238E27FC236}">
                  <a16:creationId xmlns:a16="http://schemas.microsoft.com/office/drawing/2014/main" id="{3CA51AF0-46EB-4F7D-83DE-B326D6EA1B43}"/>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aque 9">
              <a:extLst>
                <a:ext uri="{FF2B5EF4-FFF2-40B4-BE49-F238E27FC236}">
                  <a16:creationId xmlns:a16="http://schemas.microsoft.com/office/drawing/2014/main" id="{4CB58DD5-2291-43F2-800D-C63E07083F8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aque 10">
              <a:extLst>
                <a:ext uri="{FF2B5EF4-FFF2-40B4-BE49-F238E27FC236}">
                  <a16:creationId xmlns:a16="http://schemas.microsoft.com/office/drawing/2014/main" id="{50CDC5FD-8C09-47FF-BA23-987E884BC8EE}"/>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1FA9FD3E-CD39-458C-A378-B4E1CD5F76CB}"/>
              </a:ext>
            </a:extLst>
          </p:cNvPr>
          <p:cNvSpPr txBox="1"/>
          <p:nvPr/>
        </p:nvSpPr>
        <p:spPr>
          <a:xfrm>
            <a:off x="5477256" y="2563368"/>
            <a:ext cx="1664208" cy="2031325"/>
          </a:xfrm>
          <a:prstGeom prst="rect">
            <a:avLst/>
          </a:prstGeom>
          <a:noFill/>
        </p:spPr>
        <p:txBody>
          <a:bodyPr wrap="square" rtlCol="0">
            <a:spAutoFit/>
          </a:bodyPr>
          <a:lstStyle/>
          <a:p>
            <a:pPr algn="ctr"/>
            <a:r>
              <a:rPr lang="en-US" b="1" dirty="0"/>
              <a:t>If we pray always, God will consecrate our performance for the welfare of our souls.</a:t>
            </a:r>
            <a:endParaRPr lang="en-US" sz="1600" b="1" dirty="0">
              <a:solidFill>
                <a:schemeClr val="bg2">
                  <a:lumMod val="25000"/>
                </a:schemeClr>
              </a:solidFill>
              <a:latin typeface="Tempus Sans ITC" pitchFamily="82" charset="0"/>
            </a:endParaRPr>
          </a:p>
        </p:txBody>
      </p:sp>
      <p:grpSp>
        <p:nvGrpSpPr>
          <p:cNvPr id="41" name="Group 40">
            <a:extLst>
              <a:ext uri="{FF2B5EF4-FFF2-40B4-BE49-F238E27FC236}">
                <a16:creationId xmlns:a16="http://schemas.microsoft.com/office/drawing/2014/main" id="{A905A971-BD74-4664-931A-548127A60FFD}"/>
              </a:ext>
            </a:extLst>
          </p:cNvPr>
          <p:cNvGrpSpPr/>
          <p:nvPr/>
        </p:nvGrpSpPr>
        <p:grpSpPr>
          <a:xfrm>
            <a:off x="8828377" y="4599432"/>
            <a:ext cx="617375" cy="1728216"/>
            <a:chOff x="7091615" y="4325112"/>
            <a:chExt cx="836233" cy="2340864"/>
          </a:xfrm>
        </p:grpSpPr>
        <p:grpSp>
          <p:nvGrpSpPr>
            <p:cNvPr id="42" name="Group 41">
              <a:extLst>
                <a:ext uri="{FF2B5EF4-FFF2-40B4-BE49-F238E27FC236}">
                  <a16:creationId xmlns:a16="http://schemas.microsoft.com/office/drawing/2014/main" id="{D97DB8F6-C277-4F8D-BE8F-CDE94B93EB8B}"/>
                </a:ext>
              </a:extLst>
            </p:cNvPr>
            <p:cNvGrpSpPr/>
            <p:nvPr/>
          </p:nvGrpSpPr>
          <p:grpSpPr>
            <a:xfrm flipH="1">
              <a:off x="7091615" y="4906194"/>
              <a:ext cx="509495" cy="1759782"/>
              <a:chOff x="3719927" y="1053561"/>
              <a:chExt cx="1076006" cy="3716494"/>
            </a:xfrm>
            <a:solidFill>
              <a:schemeClr val="accent5">
                <a:lumMod val="40000"/>
                <a:lumOff val="60000"/>
              </a:schemeClr>
            </a:solidFill>
          </p:grpSpPr>
          <p:sp>
            <p:nvSpPr>
              <p:cNvPr id="44" name="Rounded Rectangle 62">
                <a:extLst>
                  <a:ext uri="{FF2B5EF4-FFF2-40B4-BE49-F238E27FC236}">
                    <a16:creationId xmlns:a16="http://schemas.microsoft.com/office/drawing/2014/main" id="{04813428-A669-491C-B160-8B88AC40445F}"/>
                  </a:ext>
                </a:extLst>
              </p:cNvPr>
              <p:cNvSpPr/>
              <p:nvPr/>
            </p:nvSpPr>
            <p:spPr>
              <a:xfrm>
                <a:off x="3969136" y="1851513"/>
                <a:ext cx="473009" cy="180480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ounded Rectangle 63">
                <a:extLst>
                  <a:ext uri="{FF2B5EF4-FFF2-40B4-BE49-F238E27FC236}">
                    <a16:creationId xmlns:a16="http://schemas.microsoft.com/office/drawing/2014/main" id="{84E60CDA-93B6-44DB-A60B-32A31A8A27A8}"/>
                  </a:ext>
                </a:extLst>
              </p:cNvPr>
              <p:cNvSpPr/>
              <p:nvPr/>
            </p:nvSpPr>
            <p:spPr>
              <a:xfrm rot="5745961">
                <a:off x="4320028" y="2856130"/>
                <a:ext cx="561785" cy="21002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ounded Rectangle 64">
                <a:extLst>
                  <a:ext uri="{FF2B5EF4-FFF2-40B4-BE49-F238E27FC236}">
                    <a16:creationId xmlns:a16="http://schemas.microsoft.com/office/drawing/2014/main" id="{4AEF364F-1BDE-4ED0-B379-971019080081}"/>
                  </a:ext>
                </a:extLst>
              </p:cNvPr>
              <p:cNvSpPr/>
              <p:nvPr/>
            </p:nvSpPr>
            <p:spPr>
              <a:xfrm rot="20356230">
                <a:off x="4318730" y="1891268"/>
                <a:ext cx="263635"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ounded Rectangle 65">
                <a:extLst>
                  <a:ext uri="{FF2B5EF4-FFF2-40B4-BE49-F238E27FC236}">
                    <a16:creationId xmlns:a16="http://schemas.microsoft.com/office/drawing/2014/main" id="{27099571-F793-414C-A290-3F934D5E23FA}"/>
                  </a:ext>
                </a:extLst>
              </p:cNvPr>
              <p:cNvSpPr/>
              <p:nvPr/>
            </p:nvSpPr>
            <p:spPr>
              <a:xfrm rot="1069183">
                <a:off x="3817347" y="3302077"/>
                <a:ext cx="310163" cy="146797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ounded Rectangle 66">
                <a:extLst>
                  <a:ext uri="{FF2B5EF4-FFF2-40B4-BE49-F238E27FC236}">
                    <a16:creationId xmlns:a16="http://schemas.microsoft.com/office/drawing/2014/main" id="{2D82BF5A-461D-41AB-AE50-8896FA311011}"/>
                  </a:ext>
                </a:extLst>
              </p:cNvPr>
              <p:cNvSpPr/>
              <p:nvPr/>
            </p:nvSpPr>
            <p:spPr>
              <a:xfrm rot="10017092">
                <a:off x="4245417" y="3449161"/>
                <a:ext cx="339233" cy="128464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659FCEDC-20BD-4239-BC79-C7D9C6892D2F}"/>
                  </a:ext>
                </a:extLst>
              </p:cNvPr>
              <p:cNvSpPr/>
              <p:nvPr/>
            </p:nvSpPr>
            <p:spPr>
              <a:xfrm>
                <a:off x="4041243" y="1053561"/>
                <a:ext cx="754690" cy="754759"/>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ounded Rectangle 68">
                <a:extLst>
                  <a:ext uri="{FF2B5EF4-FFF2-40B4-BE49-F238E27FC236}">
                    <a16:creationId xmlns:a16="http://schemas.microsoft.com/office/drawing/2014/main" id="{B52B792C-80EC-485D-878A-75D19D8ADBF6}"/>
                  </a:ext>
                </a:extLst>
              </p:cNvPr>
              <p:cNvSpPr/>
              <p:nvPr/>
            </p:nvSpPr>
            <p:spPr>
              <a:xfrm rot="7107398">
                <a:off x="3174592" y="2376991"/>
                <a:ext cx="1349509" cy="258840"/>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3" name="Thought Bubble: Cloud 42">
              <a:extLst>
                <a:ext uri="{FF2B5EF4-FFF2-40B4-BE49-F238E27FC236}">
                  <a16:creationId xmlns:a16="http://schemas.microsoft.com/office/drawing/2014/main" id="{8FAC7138-9612-4C9C-B6CA-E7B2AC09AC7C}"/>
                </a:ext>
              </a:extLst>
            </p:cNvPr>
            <p:cNvSpPr/>
            <p:nvPr/>
          </p:nvSpPr>
          <p:spPr>
            <a:xfrm>
              <a:off x="7296912" y="4325112"/>
              <a:ext cx="630936" cy="502920"/>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E736F6BD-2445-4CAD-8FBC-7180B0961D84}"/>
              </a:ext>
            </a:extLst>
          </p:cNvPr>
          <p:cNvGrpSpPr/>
          <p:nvPr/>
        </p:nvGrpSpPr>
        <p:grpSpPr>
          <a:xfrm>
            <a:off x="2219501" y="4123945"/>
            <a:ext cx="1406873" cy="1837943"/>
            <a:chOff x="675046" y="438333"/>
            <a:chExt cx="4489352" cy="5864896"/>
          </a:xfrm>
          <a:solidFill>
            <a:schemeClr val="accent5">
              <a:lumMod val="40000"/>
              <a:lumOff val="60000"/>
            </a:schemeClr>
          </a:solidFill>
        </p:grpSpPr>
        <p:sp>
          <p:nvSpPr>
            <p:cNvPr id="52" name="Rounded Rectangle 36">
              <a:extLst>
                <a:ext uri="{FF2B5EF4-FFF2-40B4-BE49-F238E27FC236}">
                  <a16:creationId xmlns:a16="http://schemas.microsoft.com/office/drawing/2014/main" id="{953E76EE-A084-4CCF-A215-88AEE792304B}"/>
                </a:ext>
              </a:extLst>
            </p:cNvPr>
            <p:cNvSpPr/>
            <p:nvPr/>
          </p:nvSpPr>
          <p:spPr>
            <a:xfrm>
              <a:off x="2483556" y="1862667"/>
              <a:ext cx="756355" cy="2833511"/>
            </a:xfrm>
            <a:prstGeom prst="roundRect">
              <a:avLst>
                <a:gd name="adj" fmla="val 46839"/>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B802948-8D29-4E11-B327-3493C174B4D1}"/>
                </a:ext>
              </a:extLst>
            </p:cNvPr>
            <p:cNvSpPr/>
            <p:nvPr/>
          </p:nvSpPr>
          <p:spPr>
            <a:xfrm>
              <a:off x="2052567" y="438333"/>
              <a:ext cx="1620935" cy="1620938"/>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38">
              <a:extLst>
                <a:ext uri="{FF2B5EF4-FFF2-40B4-BE49-F238E27FC236}">
                  <a16:creationId xmlns:a16="http://schemas.microsoft.com/office/drawing/2014/main" id="{2F33AD2D-7BB2-43B9-BF5F-352135138C2F}"/>
                </a:ext>
              </a:extLst>
            </p:cNvPr>
            <p:cNvSpPr/>
            <p:nvPr/>
          </p:nvSpPr>
          <p:spPr>
            <a:xfrm rot="458940">
              <a:off x="2347875" y="4004959"/>
              <a:ext cx="521292" cy="2258760"/>
            </a:xfrm>
            <a:prstGeom prst="roundRect">
              <a:avLst>
                <a:gd name="adj" fmla="val 46839"/>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9">
              <a:extLst>
                <a:ext uri="{FF2B5EF4-FFF2-40B4-BE49-F238E27FC236}">
                  <a16:creationId xmlns:a16="http://schemas.microsoft.com/office/drawing/2014/main" id="{2B399A6D-252F-46D3-80ED-B9653D96AC47}"/>
                </a:ext>
              </a:extLst>
            </p:cNvPr>
            <p:cNvSpPr/>
            <p:nvPr/>
          </p:nvSpPr>
          <p:spPr>
            <a:xfrm rot="21054099">
              <a:off x="2850231" y="4044469"/>
              <a:ext cx="521292" cy="2258760"/>
            </a:xfrm>
            <a:prstGeom prst="roundRect">
              <a:avLst>
                <a:gd name="adj" fmla="val 46839"/>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40">
              <a:extLst>
                <a:ext uri="{FF2B5EF4-FFF2-40B4-BE49-F238E27FC236}">
                  <a16:creationId xmlns:a16="http://schemas.microsoft.com/office/drawing/2014/main" id="{D92439BF-B1D3-4C90-9A3C-1D1663079013}"/>
                </a:ext>
              </a:extLst>
            </p:cNvPr>
            <p:cNvSpPr/>
            <p:nvPr/>
          </p:nvSpPr>
          <p:spPr>
            <a:xfrm rot="16200000">
              <a:off x="2596231" y="1137581"/>
              <a:ext cx="521292" cy="2258760"/>
            </a:xfrm>
            <a:prstGeom prst="roundRect">
              <a:avLst>
                <a:gd name="adj" fmla="val 46839"/>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1">
              <a:extLst>
                <a:ext uri="{FF2B5EF4-FFF2-40B4-BE49-F238E27FC236}">
                  <a16:creationId xmlns:a16="http://schemas.microsoft.com/office/drawing/2014/main" id="{496643F3-2103-4D11-B442-AB0677D70ED4}"/>
                </a:ext>
              </a:extLst>
            </p:cNvPr>
            <p:cNvSpPr/>
            <p:nvPr/>
          </p:nvSpPr>
          <p:spPr>
            <a:xfrm rot="18737895">
              <a:off x="1207415" y="1069351"/>
              <a:ext cx="533894" cy="1598631"/>
            </a:xfrm>
            <a:prstGeom prst="roundRect">
              <a:avLst>
                <a:gd name="adj" fmla="val 46839"/>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2">
              <a:extLst>
                <a:ext uri="{FF2B5EF4-FFF2-40B4-BE49-F238E27FC236}">
                  <a16:creationId xmlns:a16="http://schemas.microsoft.com/office/drawing/2014/main" id="{0658EB3B-0E9F-4EB1-BF04-308EC67D8A0D}"/>
                </a:ext>
              </a:extLst>
            </p:cNvPr>
            <p:cNvSpPr/>
            <p:nvPr/>
          </p:nvSpPr>
          <p:spPr>
            <a:xfrm rot="3162324">
              <a:off x="4141106" y="1046935"/>
              <a:ext cx="447954" cy="1598631"/>
            </a:xfrm>
            <a:prstGeom prst="roundRect">
              <a:avLst>
                <a:gd name="adj" fmla="val 46839"/>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75FFE8C8-1678-45C8-ACD4-6A8D03591292}"/>
              </a:ext>
            </a:extLst>
          </p:cNvPr>
          <p:cNvGrpSpPr/>
          <p:nvPr/>
        </p:nvGrpSpPr>
        <p:grpSpPr>
          <a:xfrm>
            <a:off x="1490472" y="1280735"/>
            <a:ext cx="1581912" cy="1755073"/>
            <a:chOff x="1490472" y="1280735"/>
            <a:chExt cx="1581912" cy="1755073"/>
          </a:xfrm>
        </p:grpSpPr>
        <p:sp>
          <p:nvSpPr>
            <p:cNvPr id="8" name="Cloud 7">
              <a:extLst>
                <a:ext uri="{FF2B5EF4-FFF2-40B4-BE49-F238E27FC236}">
                  <a16:creationId xmlns:a16="http://schemas.microsoft.com/office/drawing/2014/main" id="{884A7A84-2A2D-45F6-A8F3-06D7F6A7E2A7}"/>
                </a:ext>
              </a:extLst>
            </p:cNvPr>
            <p:cNvSpPr/>
            <p:nvPr/>
          </p:nvSpPr>
          <p:spPr>
            <a:xfrm>
              <a:off x="1490472" y="2286000"/>
              <a:ext cx="1581912" cy="7498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750E9C3F-4B6D-4FC3-8A4C-7DE50B2FFF89}"/>
                </a:ext>
              </a:extLst>
            </p:cNvPr>
            <p:cNvGrpSpPr/>
            <p:nvPr/>
          </p:nvGrpSpPr>
          <p:grpSpPr>
            <a:xfrm flipH="1">
              <a:off x="1790563" y="1280735"/>
              <a:ext cx="388694" cy="1489897"/>
              <a:chOff x="3719927" y="990600"/>
              <a:chExt cx="986008" cy="3779455"/>
            </a:xfrm>
            <a:solidFill>
              <a:schemeClr val="accent5">
                <a:lumMod val="40000"/>
                <a:lumOff val="60000"/>
              </a:schemeClr>
            </a:solidFill>
          </p:grpSpPr>
          <p:sp>
            <p:nvSpPr>
              <p:cNvPr id="61" name="Rounded Rectangle 13">
                <a:extLst>
                  <a:ext uri="{FF2B5EF4-FFF2-40B4-BE49-F238E27FC236}">
                    <a16:creationId xmlns:a16="http://schemas.microsoft.com/office/drawing/2014/main" id="{A8CD53E0-C187-4478-904F-9E6A22F0AD9B}"/>
                  </a:ext>
                </a:extLst>
              </p:cNvPr>
              <p:cNvSpPr/>
              <p:nvPr/>
            </p:nvSpPr>
            <p:spPr>
              <a:xfrm>
                <a:off x="3969136" y="1851513"/>
                <a:ext cx="473009" cy="180480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4">
                <a:extLst>
                  <a:ext uri="{FF2B5EF4-FFF2-40B4-BE49-F238E27FC236}">
                    <a16:creationId xmlns:a16="http://schemas.microsoft.com/office/drawing/2014/main" id="{81CE945B-688A-41F1-8D4B-B7538D6F89CE}"/>
                  </a:ext>
                </a:extLst>
              </p:cNvPr>
              <p:cNvSpPr/>
              <p:nvPr/>
            </p:nvSpPr>
            <p:spPr>
              <a:xfrm rot="5745961">
                <a:off x="4320028" y="2856130"/>
                <a:ext cx="561785" cy="21002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5">
                <a:extLst>
                  <a:ext uri="{FF2B5EF4-FFF2-40B4-BE49-F238E27FC236}">
                    <a16:creationId xmlns:a16="http://schemas.microsoft.com/office/drawing/2014/main" id="{7153B66C-96A4-4970-96BF-AF8AAEC0324E}"/>
                  </a:ext>
                </a:extLst>
              </p:cNvPr>
              <p:cNvSpPr/>
              <p:nvPr/>
            </p:nvSpPr>
            <p:spPr>
              <a:xfrm rot="20356230">
                <a:off x="4318730" y="1891268"/>
                <a:ext cx="263635"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6">
                <a:extLst>
                  <a:ext uri="{FF2B5EF4-FFF2-40B4-BE49-F238E27FC236}">
                    <a16:creationId xmlns:a16="http://schemas.microsoft.com/office/drawing/2014/main" id="{7F5122F0-32D5-4D20-A1FC-AF0EE0E6F47E}"/>
                  </a:ext>
                </a:extLst>
              </p:cNvPr>
              <p:cNvSpPr/>
              <p:nvPr/>
            </p:nvSpPr>
            <p:spPr>
              <a:xfrm rot="1069183">
                <a:off x="3817347" y="3302077"/>
                <a:ext cx="310163" cy="146797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7">
                <a:extLst>
                  <a:ext uri="{FF2B5EF4-FFF2-40B4-BE49-F238E27FC236}">
                    <a16:creationId xmlns:a16="http://schemas.microsoft.com/office/drawing/2014/main" id="{F381ACD5-83ED-40F6-9879-2DC83B5D5BF9}"/>
                  </a:ext>
                </a:extLst>
              </p:cNvPr>
              <p:cNvSpPr/>
              <p:nvPr/>
            </p:nvSpPr>
            <p:spPr>
              <a:xfrm rot="10017092">
                <a:off x="4245417" y="3449161"/>
                <a:ext cx="339233" cy="128464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63D71A0-7C0E-46E2-93CA-DAD4DC67E27C}"/>
                  </a:ext>
                </a:extLst>
              </p:cNvPr>
              <p:cNvSpPr/>
              <p:nvPr/>
            </p:nvSpPr>
            <p:spPr>
              <a:xfrm>
                <a:off x="3828296" y="990600"/>
                <a:ext cx="754690" cy="754759"/>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9">
                <a:extLst>
                  <a:ext uri="{FF2B5EF4-FFF2-40B4-BE49-F238E27FC236}">
                    <a16:creationId xmlns:a16="http://schemas.microsoft.com/office/drawing/2014/main" id="{91DE51A7-35DC-47ED-A9D7-72C62DE64E9B}"/>
                  </a:ext>
                </a:extLst>
              </p:cNvPr>
              <p:cNvSpPr/>
              <p:nvPr/>
            </p:nvSpPr>
            <p:spPr>
              <a:xfrm rot="7107398">
                <a:off x="3174592" y="2376991"/>
                <a:ext cx="1349509" cy="258840"/>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9052C80C-02EE-40B1-91C6-E927B32352E1}"/>
                </a:ext>
              </a:extLst>
            </p:cNvPr>
            <p:cNvGrpSpPr/>
            <p:nvPr/>
          </p:nvGrpSpPr>
          <p:grpSpPr>
            <a:xfrm flipH="1">
              <a:off x="2499326" y="1368547"/>
              <a:ext cx="417609" cy="1334594"/>
              <a:chOff x="7205858" y="1350098"/>
              <a:chExt cx="1204256" cy="3848561"/>
            </a:xfrm>
            <a:solidFill>
              <a:schemeClr val="accent5">
                <a:lumMod val="40000"/>
                <a:lumOff val="60000"/>
              </a:schemeClr>
            </a:solidFill>
          </p:grpSpPr>
          <p:grpSp>
            <p:nvGrpSpPr>
              <p:cNvPr id="69" name="Group 68">
                <a:extLst>
                  <a:ext uri="{FF2B5EF4-FFF2-40B4-BE49-F238E27FC236}">
                    <a16:creationId xmlns:a16="http://schemas.microsoft.com/office/drawing/2014/main" id="{4858349C-AF17-4BCE-99BD-49D1C24F520B}"/>
                  </a:ext>
                </a:extLst>
              </p:cNvPr>
              <p:cNvGrpSpPr/>
              <p:nvPr/>
            </p:nvGrpSpPr>
            <p:grpSpPr>
              <a:xfrm>
                <a:off x="7322943" y="1350098"/>
                <a:ext cx="1003199" cy="3848561"/>
                <a:chOff x="3729193" y="976912"/>
                <a:chExt cx="1003199" cy="3848561"/>
              </a:xfrm>
              <a:grpFill/>
            </p:grpSpPr>
            <p:sp>
              <p:nvSpPr>
                <p:cNvPr id="71" name="Rounded Rectangle 54">
                  <a:extLst>
                    <a:ext uri="{FF2B5EF4-FFF2-40B4-BE49-F238E27FC236}">
                      <a16:creationId xmlns:a16="http://schemas.microsoft.com/office/drawing/2014/main" id="{7D01E3B5-C34A-464A-BA58-E0FB84DCAC92}"/>
                    </a:ext>
                  </a:extLst>
                </p:cNvPr>
                <p:cNvSpPr/>
                <p:nvPr/>
              </p:nvSpPr>
              <p:spPr>
                <a:xfrm>
                  <a:off x="3969136" y="1851513"/>
                  <a:ext cx="473009" cy="180480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55">
                  <a:extLst>
                    <a:ext uri="{FF2B5EF4-FFF2-40B4-BE49-F238E27FC236}">
                      <a16:creationId xmlns:a16="http://schemas.microsoft.com/office/drawing/2014/main" id="{083422DB-6E03-40E8-A543-CDDBAEFA0573}"/>
                    </a:ext>
                  </a:extLst>
                </p:cNvPr>
                <p:cNvSpPr/>
                <p:nvPr/>
              </p:nvSpPr>
              <p:spPr>
                <a:xfrm rot="19769779">
                  <a:off x="4468757" y="1811105"/>
                  <a:ext cx="263635" cy="1488011"/>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56">
                  <a:extLst>
                    <a:ext uri="{FF2B5EF4-FFF2-40B4-BE49-F238E27FC236}">
                      <a16:creationId xmlns:a16="http://schemas.microsoft.com/office/drawing/2014/main" id="{E19C442F-3321-4B99-9500-3E9C61503E76}"/>
                    </a:ext>
                  </a:extLst>
                </p:cNvPr>
                <p:cNvSpPr/>
                <p:nvPr/>
              </p:nvSpPr>
              <p:spPr>
                <a:xfrm rot="1069183">
                  <a:off x="3771165" y="3357495"/>
                  <a:ext cx="310163" cy="146797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57">
                  <a:extLst>
                    <a:ext uri="{FF2B5EF4-FFF2-40B4-BE49-F238E27FC236}">
                      <a16:creationId xmlns:a16="http://schemas.microsoft.com/office/drawing/2014/main" id="{6A2233D7-F2FE-4096-B9ED-C6A19F9DE50D}"/>
                    </a:ext>
                  </a:extLst>
                </p:cNvPr>
                <p:cNvSpPr/>
                <p:nvPr/>
              </p:nvSpPr>
              <p:spPr>
                <a:xfrm rot="9815699">
                  <a:off x="4320769" y="3360887"/>
                  <a:ext cx="308310" cy="137069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8A99E2D-0A98-4DBF-89E4-4CF27B435DE3}"/>
                    </a:ext>
                  </a:extLst>
                </p:cNvPr>
                <p:cNvSpPr/>
                <p:nvPr/>
              </p:nvSpPr>
              <p:spPr>
                <a:xfrm>
                  <a:off x="3774774" y="976912"/>
                  <a:ext cx="808212" cy="808286"/>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59">
                  <a:extLst>
                    <a:ext uri="{FF2B5EF4-FFF2-40B4-BE49-F238E27FC236}">
                      <a16:creationId xmlns:a16="http://schemas.microsoft.com/office/drawing/2014/main" id="{13143D1F-8FE0-4330-A9C1-7201F6775296}"/>
                    </a:ext>
                  </a:extLst>
                </p:cNvPr>
                <p:cNvSpPr/>
                <p:nvPr/>
              </p:nvSpPr>
              <p:spPr>
                <a:xfrm rot="7027031">
                  <a:off x="3113315" y="2417911"/>
                  <a:ext cx="1490836" cy="259079"/>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Isosceles Triangle 69">
                <a:extLst>
                  <a:ext uri="{FF2B5EF4-FFF2-40B4-BE49-F238E27FC236}">
                    <a16:creationId xmlns:a16="http://schemas.microsoft.com/office/drawing/2014/main" id="{DE6AA9BC-FBCA-4C1A-B273-E7E15A610705}"/>
                  </a:ext>
                </a:extLst>
              </p:cNvPr>
              <p:cNvSpPr/>
              <p:nvPr/>
            </p:nvSpPr>
            <p:spPr>
              <a:xfrm>
                <a:off x="7205858" y="2529430"/>
                <a:ext cx="1204256" cy="1827809"/>
              </a:xfrm>
              <a:prstGeom prst="triangl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7569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heel(4)">
                                      <p:cBhvr>
                                        <p:cTn id="4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5" grpId="0" animBg="1"/>
      <p:bldP spid="16" grpId="0" animBg="1"/>
      <p:bldP spid="17" grpId="0" animBg="1"/>
      <p:bldP spid="18" grpId="0" animBg="1"/>
      <p:bldP spid="20"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81200" y="1143000"/>
            <a:ext cx="8229600" cy="3046988"/>
          </a:xfrm>
          <a:prstGeom prst="rect">
            <a:avLst/>
          </a:prstGeom>
          <a:noFill/>
        </p:spPr>
        <p:txBody>
          <a:bodyPr wrap="square" rtlCol="0">
            <a:spAutoFit/>
          </a:bodyPr>
          <a:lstStyle/>
          <a:p>
            <a:pPr algn="ctr"/>
            <a:r>
              <a:rPr lang="en-US" sz="4800" dirty="0">
                <a:solidFill>
                  <a:schemeClr val="bg1"/>
                </a:solidFill>
                <a:latin typeface="Agency FB" pitchFamily="34" charset="0"/>
              </a:rPr>
              <a:t>In order to receive eternal life, we must exercise faith in Jesus Christ, repent of our sins, be baptized, receive the Holy Ghost, and endure to the end.</a:t>
            </a:r>
          </a:p>
        </p:txBody>
      </p:sp>
    </p:spTree>
    <p:extLst>
      <p:ext uri="{BB962C8B-B14F-4D97-AF65-F5344CB8AC3E}">
        <p14:creationId xmlns:p14="http://schemas.microsoft.com/office/powerpoint/2010/main" val="2504057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32:4; 3 Nephi 18:19-20; D&amp;C 19:38: 42:61</a:t>
            </a:r>
            <a:endParaRPr lang="en-US" sz="4400" dirty="0"/>
          </a:p>
        </p:txBody>
      </p:sp>
      <p:sp>
        <p:nvSpPr>
          <p:cNvPr id="7" name="TextBox 6"/>
          <p:cNvSpPr txBox="1"/>
          <p:nvPr/>
        </p:nvSpPr>
        <p:spPr>
          <a:xfrm>
            <a:off x="667512" y="664358"/>
            <a:ext cx="9982200" cy="4093428"/>
          </a:xfrm>
          <a:prstGeom prst="rect">
            <a:avLst/>
          </a:prstGeom>
          <a:noFill/>
        </p:spPr>
        <p:txBody>
          <a:bodyPr wrap="square" rtlCol="0">
            <a:spAutoFit/>
          </a:bodyPr>
          <a:lstStyle/>
          <a:p>
            <a:pPr fontAlgn="base"/>
            <a:r>
              <a:rPr lang="en-US" sz="2000" dirty="0">
                <a:solidFill>
                  <a:schemeClr val="bg1"/>
                </a:solidFill>
              </a:rPr>
              <a:t>“We are commanded to pray always to the Father in the name of the Son. </a:t>
            </a:r>
          </a:p>
          <a:p>
            <a:pPr fontAlgn="base"/>
            <a:endParaRPr lang="en-US" sz="2000" dirty="0">
              <a:solidFill>
                <a:schemeClr val="bg1"/>
              </a:solidFill>
            </a:endParaRPr>
          </a:p>
          <a:p>
            <a:pPr fontAlgn="base"/>
            <a:r>
              <a:rPr lang="en-US" sz="2000" dirty="0">
                <a:solidFill>
                  <a:schemeClr val="bg1"/>
                </a:solidFill>
              </a:rPr>
              <a:t>We are promised that if we pray sincerely for that which is right and good and in accordance with God’s will, we can be blessed, protected, and directed. </a:t>
            </a:r>
            <a:endParaRPr lang="en-US" sz="2000" dirty="0">
              <a:solidFill>
                <a:srgbClr val="FFC000"/>
              </a:solidFill>
            </a:endParaRPr>
          </a:p>
          <a:p>
            <a:pPr fontAlgn="base"/>
            <a:endParaRPr lang="en-US" sz="2000" dirty="0">
              <a:solidFill>
                <a:srgbClr val="FFC000"/>
              </a:solidFill>
            </a:endParaRPr>
          </a:p>
          <a:p>
            <a:pPr fontAlgn="base"/>
            <a:r>
              <a:rPr lang="en-US" sz="2000" dirty="0">
                <a:solidFill>
                  <a:schemeClr val="bg1"/>
                </a:solidFill>
              </a:rPr>
              <a:t>Revelation is communication from Heavenly Father to His children on earth. </a:t>
            </a:r>
          </a:p>
          <a:p>
            <a:pPr fontAlgn="base"/>
            <a:endParaRPr lang="en-US" sz="2000" dirty="0">
              <a:solidFill>
                <a:schemeClr val="bg1"/>
              </a:solidFill>
            </a:endParaRPr>
          </a:p>
          <a:p>
            <a:pPr fontAlgn="base"/>
            <a:r>
              <a:rPr lang="en-US" sz="2000" dirty="0">
                <a:solidFill>
                  <a:schemeClr val="bg1"/>
                </a:solidFill>
              </a:rPr>
              <a:t>As we ask in faith, we can receive revelation upon revelation and knowledge upon knowledge and come to know the mysteries and peaceable things that bring joy and eternal life.</a:t>
            </a:r>
            <a:r>
              <a:rPr lang="en-US" sz="2000" dirty="0">
                <a:solidFill>
                  <a:srgbClr val="FFC000"/>
                </a:solidFill>
              </a:rPr>
              <a:t> </a:t>
            </a:r>
          </a:p>
          <a:p>
            <a:pPr fontAlgn="base"/>
            <a:endParaRPr lang="en-US" sz="2000" dirty="0">
              <a:solidFill>
                <a:srgbClr val="FFC000"/>
              </a:solidFill>
            </a:endParaRPr>
          </a:p>
          <a:p>
            <a:pPr fontAlgn="base"/>
            <a:r>
              <a:rPr lang="en-US" sz="2000" dirty="0">
                <a:solidFill>
                  <a:schemeClr val="bg1"/>
                </a:solidFill>
              </a:rPr>
              <a:t>The mysteries are those matters that can only be known and understood by the power of the Holy Ghost. </a:t>
            </a:r>
          </a:p>
          <a:p>
            <a:pPr fontAlgn="base"/>
            <a:r>
              <a:rPr lang="en-US" sz="1600" dirty="0">
                <a:solidFill>
                  <a:schemeClr val="bg1"/>
                </a:solidFill>
              </a:rPr>
              <a:t>Harold B. Lee</a:t>
            </a:r>
          </a:p>
        </p:txBody>
      </p:sp>
      <p:sp>
        <p:nvSpPr>
          <p:cNvPr id="5122" name="AutoShape 2" descr="data:image/jpeg;base64,/9j/4AAQSkZJRgABAQAAAQABAAD/2wCEAAkGBwgHBgkIBwgKCgkLDRYPDQwMDRsUFRAWIB0iIiAdHx8kKDQsJCYxJx8fLT0tMTU3Ojo6Iys/RD84QzQ5OjcBCgoKDQwNGg8PGjclHyU3Nzc3Nzc3Nzc3Nzc3Nzc3Nzc3Nzc3Nzc3Nzc3Nzc3Nzc3Nzc3Nzc3Nzc3Nzc3Nzc3N//AABEIALoAkwMBIgACEQEDEQH/xAAcAAABBQEBAQAAAAAAAAAAAAADAQIEBQYABwj/xAA8EAABAwIEAwUFBgYBBQAAAAABAgMRAAQFEiExBkFhEyJRcYEUMpGhsQcVQsHR8CMzUnLh8WI0NXOCkv/EABoBAAIDAQEAAAAAAAAAAAAAAAECAAMEBQb/xAAhEQACAwADAAIDAQAAAAAAAAAAAQIDERIhMQRREyJBYf/aAAwDAQACEQMRAD8AyEqSQZE+VJEkkUp3BG/rSxA5x4Vq0xCyII1iNdaQ7106eYps+JnrFEDFmKaTIHPy86cDXaGJj1qCgycpBA1nnTUSVQlUTprG1OcMAGIM7gRQwsqzROupjWgwoUhSphepEb/KkdOVCs0EiNPL0pqX1o0QuI2k0RNreXCFLRbvOIA1KWyQBU0ciKdnupmBsPCmqckAageE0W4tnrZQFww42SIyrSR9aizRQr6HFVJmNIRSEGKDAh0macNaEZFKlUUBgxmIptcVaU3NrUCh+RPM11JM11AJbRzg04gZddB1piTSqooVia/sU2e9XT5V373phTs3I10gmT8q4GPH41oeFsDGKvKcfUOybAIbKoLmvly/OoRLSHhmAv4ikPOgs2wMF1SYzb7eNbPCeD8MDQcNoi6T43PeB9Jirdq2Q2UlgpSgASk6R0ip7LikgQkKb8EjUHyHpWeUmaoQWCW+D4clvJ93WbTikyChtOum+nlXN2rLYUApS+7mAywOemlWyWG1hDhUP3tXezIyLy6k/v8AflVX5C5V/wCGTurSyvkFjEbFp5MyJSCQeRSdIP8Aqsfjv2f/AMFd1ga1KA19mc1J/tPyg/GvUV4S0oJKZGWAVAanT/XwozdiGiVDmIgjSKdW4JKlM+cHWXWHC0+2tp1O6FpKVD0NDgwa+hsYwawxKzUi7smXsslOcZoPLU7f5rxzi3h77kvErYOawuSpTCuaNu4T4+B5gVbG1SM86nHsza9qGaKtNNSiTVhWLl0pIoxFMg0o6Ey0tLNdUCW40FIaSetOEedETRkSabqDRI1pDU0GDDpB8OfhXoHDDGTDWbicjiUxKT7wPMfH0rBoSFrQkiQVajpW/wABuGRYFLBStCHCJ1lB5zPkaVyzotrh/SViGKOW60JbUXHFnYo2HjRcHurl98uOPKAHuJrOX98u5vCvMChtUICdNP8AdXOFuJzpyaTua5fyL259eHaopUYd+m4ZcLiJURG0RTsxBhNQ8OezMJHhvUoAlaT40OQHHGSGypR7xp6gopImmojNG1GI8KZaVvCvdCxmSPxAis/xphiLnhW+ZQ1mcSwXWf8AyIlWnXf41qXxvVTjSkfdp7QkCFknTcDT0qymTUsKrobHT580J0Oh1pQIM0rh/iK1BEnbzoaiQIro+nK3GPJFcYiaGNhTjtUwOjZpabXVCaWwNPSdZoY2p6aDYEOpIpwFKBSjALiUolJg+Ov5Ve4JeuLsCsulakJCQYOgjbXeqZYUTASpRI2SJqDZYsLNLNvDik6zAjUSDv1+tU2v6NXxl32anKoBMctTWjsHg223EEqUEwKxAxtm4CvZUOOltElpKCTA56ac6m2XFinHkez4RcKKiFJhYMp8h9a57qlL+HVVsUer4YkhsBWhV41aJUBBgxtXlzPG2J2awLzCnEoMSkKTm5bAkfStTgPGWG4vnbbc7O50BZdTlWJ59R5UyhKKK3NSZqm1Aunw0qXIjSqlDwQH1qIAH5AVQ3/HOH2RS0t+VHTK2kqM/T50YvUCSz01VyqEmN6yvGFwEcO4gXPdSwr4nQfOKrT9o+CquMly/cWwJhKn7daQrx5aR1pcdxTDcV4Zxj2fEbZxSbULQlDgUSQoECN9YA9aMNVqFm4up4eTPErWVqkqUZJJoSjJqQ6InSoqjrXXXhw2dTzqBQ6KnaoFDctLTq6oHSxFOFIDT01UwocNqekaU0CnpFKxkSUsrTbds292K1LCSoCSBI5eZqteYS5dpTdJbJUcykxoFggGOhiatbcpW4yy57qnBtvOn6CqB5Q7Rh1pTkOPKWAse6nOQB02mssm+TOrVjriWxwlu9ZLTjZZlpSm3GxlmANAavWlu2LYRahRdH4ZyAwBAzeJA066aUPD3ULt2gUhTjZ/EdwRBHz+VWAbACc8OJCYCk6KHQjn561kdj3Ga1WvUOwrGcVxCyebewpm4t0lKVIdJzkwZyg7xHTflVWiztrfiNq4DTluLY9o00sSdRoknpqfWtHb9g2M7bTuciAtZKo6CqjEQHLpx/Uuq7ve56jlRVn10B1r+9l/xNYOq4bunvanRnQO72iobzGJ313Iis2Lp3BcOSvCsPSQ0pKHXc4S4epME/Qcq9DQ37TgTIcAUShJ118KgXNoG3Q440QCMwcSJ38aRTcScd3DPDGvvPD1tYgxcNFaQUoehYncEH56gaais+3gSLxF1flDdvbONrStlLcHOEyFD+kR4ddq27ljbvONpzlTZPeQBAjyH6UPiJhNthd2mIJZUVDkJ0A+gp/yvf1FdUc/Y8ldBnX1ioykzUx2JPnQCK7SZ56SABOtPFLFcN6IEN1rqdXVBsLBIoielMSmPH40RNVsKHpFETJpqAYozaaQZD1pAZWpcgBKu8CRlMGDI6gVnw6XmVO5d3JT6EVq2WUvoU0oZkuJykA+NZUpbYeWw2oraS+pKVmDmg9Kosjj03/Fnq4mpsISGl8yPhWywUsud2Ez1FYm1VDQHwq9wm7LQJKSY5Dmelc+cdZ04M0eM3lvatHKyjtyk6gd6Brv+96yIfbuFNudqgu5pKc0HKfAeAmrZZUZ7U533IzxrA8PKhfcttiOW29lIjVBbORSOoI2NCIX0bG2vrf2JgJVCAJKlbDTnTbZ9l9Kme07NaDGWAQeo6ULCOHrO2YWzfuLv1FQUTcQQI2hIgb6zvRMbtEBaby2GVxv3wPxInw6U/HCtST6DNsNsXBXmzqIAk+HSstxvd5LO7A3WW0geqj+QrQsEugL5DnPKsLxzdKVdoYjfvq+gH1qVrlYkLc+FcmYtwa0JadKkOJ1oSxpXZR5+QGuiliuCacVCV1PiuqBJ4FOSKRA0p4pGMh6KltIJFQi81bp7S5cS2jxUYqgxvigusqt8N7iCIU6ZCiOg5fWq2yyMGyTxNxD2JVYYe5qBD7qTv8A8Afqagpcy5zyCUupAGnuj9D8azYVWgs0uvYY3dBMpallZ8dNAesbeVVS7NdWRZqsMuO0tmoM6RWgs1JCM4OqTO9YrCblLboZkZFapIFazDFgPhBgoUUgmsFscZ0q3qJ7rl068kWzzLcQBnalI6zVpYM4/bwWb62OmwZEH13ojFlbOpSUphVWdphziWoSpWUn4VXCxfRbJYR0ox8KC3bphJVukNqIH0qzYTdZ0rfuG1tZe8kNwQemu1PbsDutah0oqWwGlg+6BlkU0pJ+CCXCGbTP2XdSBuTGnP8AOvI8YvTiGIPvj3VKhH9o2+O9bLjbFFMWfsyVntbgZdOSB7x9ZA9TWBiK1/FhrcznfNsyKrBLTrQlipCxQViK3o5cgBFJRCKaYphUNiurprqISQXlASkSeQqLd312hJ7LKkD+kSfnRysREc6YooIMjU6Cm4ItXRkrt5554KecWpwDmajqHwq+v8PSuFIG8aiqZTRSvITJ05VnnBo0xaYCtf8AZpiTFrjasPvUocs8TR7O4hYlOf8AAfjp61kFiDFObcU2tDjZyrQQUqHIjnVYx6bxPwm5g7y37PtHLJSu6r8TR8FePQ/HXeFb3znYBskJXvI3Ec69I4WxZriTh5i7cSkrWnJcNmD3xor47+RFUWO8IJUvtsNQQSQS1PPp+lV21b2i2q5rpjMMxk5AT78d9M6jr1rUWOLdpo2uCeQJ1rzF9t5gqaUHEqRoAe6pNIjELtkS2+pR5JKZ+dYXT30b1Z1jPZGbpemZeg3k1SY9xVZYer2dbsn8WU8490dfE8qx2A22OYuZLi22tMziSdAeQnc/rWW+0dlljim4sbZUN2LTbOpJlcSo9SSdTVtNHOWFV13FdemixK6exG5cunDqv3QDICeQH711qEpJ51k7W9uWQOxdUgjaNvhVmzji0GLtAIP40aH4V0lDisRyZqUnrLbLQ1opLe8trgfw3Uk+HOjQD50yKWsIqk0ik6UZYihk02iMFFJTj511EAHMMxiuB8Kj2zwcQFJOpG9FAO4O/OnNGBAdDNV99aJW4FpTtpliNKmgkV2aTIqSSYU8MzfsLaXKoKT7qhzHWowToTB860TzQHaW6hISYT/adv09KrX7AgksqBT4Gs8q88LlLTX/AGS46qwxleGPrIt7z3Qdkujb4jT4V7MghSYVr0r5jbbubV1LzaVJW2QpKk7pI1B+NfRvBGI2/EuBW9+k/wAUnI8mfdWN/r86VS4+ka0j8QcMoxpAWw2E3iAci+Sh/Sen0rKWnDGIi9Wh+xfY0HedYJQk8+8O761pvtG48Y4SYGHYaEuYq6mQmJSwk/jV4nwH5b+RuuXd6HHPan3nHjmWVPGVa/5+fSqZ1Rm9L4WSisPfcEwtFs2xA/hNJlIUB31karPoYH+q+duNVuu8a404snN7a56CSB8q9R+y7jNSn0cP4s+ovH/pVrM5YHuTzGkj16V539odt7NxhfZhBd756mTP0qymCj0iuyTk+yhjKsDlXOKlIAkmuXsk+IFCdMkEcvrWsrQa3VlWCFa7REVZ2uKutlIWpLif+R1FUmYlWh5V2Y7DQ+NLxI4pmrtsSYuyUoV3/BWlPWqDWQU7kWlbcJUNcw51f4bde0NZXP5g1k8xSr3DPZVnaJmYV1NMV1MU4VDDpbuVo0CYBSOhqzCpqheWUpt3+RRl+H+DVnbO9ohPpQi/4bJIlk0gVl1FDn8q4mn0UetCXcpzZXACJOxHgfWo7qCjuqEGNDuD+5p+ad650lwCZ0SRNKwoFOyuYrUfZvjv3LxCLZ14tWd8nsiYEIdJAQr8vXpWVmNKaoBaClQkHQipKKkgp4bP7UuD1oLuPWKVnN3rtsknbTOJ8tRWCwm/Ns+hCyOyUdSNY0r3vgrEhxRwkoXSUqvLdZbdnZRiQf8A2G/Wa8S44wy2wbiS6s7FXcSArKD/ACydSn0rNmMt0s7KzuWeMcPVbt53AC63l2UUoKonqBV59rjDN07Z4xamWXJQo7ETrBHiCDp1qNgt4qwxbhu6v1lae0CSqAMoKSgaDlKhM1qftLwRhzhy9umUBDzcOLy/iII1PWKbckBnj6klSEkDQeFRyRmg5hUlKhG0iPGgrJVqZjfWtD7AhEDcCmkHyoqCR3ZIFIoCDzopE0EsBQNSMNuOyeTmOnu+lRxM+VCBjWkl09I1qw1AWSN6Wqpq+QptJWspVGoFdU5Iz/iZWqcUtjIT3UqkdJqfhbqg4UEg5fCq4AglChGsGiWTnZXCDyOhqmMuzS1qL8KlIpZmIoUxttTxrWgpFVIjoajOKUCFDdGoE6GpK+YoJG9QJwIcQlaefy8RXEa0EuBheaO4fe/WpBg6jY7VNDhoeCOJ3OGMUVcZS7butlLzM6KI1QfMHTyUax2Juuv4i8/crU4+9Ljhk6qOpqaoaQdE84qEoLfxE5oKpjaR8Kqmslo8X0ajH0J+6LZudQ0kgiZSfGvQru/++vs/N3opVxZHOJ0z5YPzmvPsVKizbqAJR2eWJ33qy+z/ABUHhzE8KdP/AE7naISTMIXofQGP/qqn6OYBuezBJ3E0i9q5sZUZc2xI86Y4T/mtS8KwijBkeFNGupojsEJA8AaEnQ6zFEI13ruKAdjUhaM+1AWQZ01neq7PAoHNdXaV1Zwkm7Hfknv8z49ajgkEEHXlU3EQJ2qDTTWSAi9t1lTcKjMN4qQneoTeikdUiamDf4VoiytocfzoSt6Inb0/Shq3Hn+tMAE6gKMRpFAtHS0ssuSUk9wn6VKVtVfefg86WXXYy+iz12B1oThDTrdwB3k93/fjRhTXf5bvkaj/AGQF0y1xC6c7BIPdKkgzoKpbS8Xh+Im5bHceQW3Af6TH0gH0q5xD/tzKufZDWs9dfy0/2ms5cBUczjmTROc7Gma5gKVrZzz/ADrj79aY+CD1CI70iBFCnT1oi+X9tBV7oqEF7QwADBHMHlQF704e9601Xujzqqb1BErq6uqnAn//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 name="Picture 18" descr="Harold B. Lee.jpg"/>
          <p:cNvPicPr>
            <a:picLocks noChangeAspect="1"/>
          </p:cNvPicPr>
          <p:nvPr/>
        </p:nvPicPr>
        <p:blipFill>
          <a:blip r:embed="rId2" cstate="print"/>
          <a:stretch>
            <a:fillRect/>
          </a:stretch>
        </p:blipFill>
        <p:spPr>
          <a:xfrm>
            <a:off x="10942320" y="5355336"/>
            <a:ext cx="1097280" cy="1383792"/>
          </a:xfrm>
          <a:prstGeom prst="rect">
            <a:avLst/>
          </a:prstGeom>
        </p:spPr>
      </p:pic>
    </p:spTree>
    <p:extLst>
      <p:ext uri="{BB962C8B-B14F-4D97-AF65-F5344CB8AC3E}">
        <p14:creationId xmlns:p14="http://schemas.microsoft.com/office/powerpoint/2010/main" val="10017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32:7</a:t>
            </a:r>
            <a:endParaRPr lang="en-US" sz="4400" dirty="0"/>
          </a:p>
        </p:txBody>
      </p:sp>
      <p:sp>
        <p:nvSpPr>
          <p:cNvPr id="4" name="TextBox 3"/>
          <p:cNvSpPr txBox="1"/>
          <p:nvPr/>
        </p:nvSpPr>
        <p:spPr>
          <a:xfrm>
            <a:off x="1185672" y="938785"/>
            <a:ext cx="6678168" cy="2862322"/>
          </a:xfrm>
          <a:prstGeom prst="rect">
            <a:avLst/>
          </a:prstGeom>
          <a:noFill/>
        </p:spPr>
        <p:txBody>
          <a:bodyPr wrap="square" rtlCol="0">
            <a:spAutoFit/>
          </a:bodyPr>
          <a:lstStyle/>
          <a:p>
            <a:r>
              <a:rPr lang="en-US" sz="2000" dirty="0">
                <a:solidFill>
                  <a:schemeClr val="bg1"/>
                </a:solidFill>
              </a:rPr>
              <a:t>“The Lord withholds much that he would otherwise reveal if the members of the Church were prepared to receive it.</a:t>
            </a:r>
          </a:p>
          <a:p>
            <a:endParaRPr lang="en-US" sz="2000" dirty="0">
              <a:solidFill>
                <a:schemeClr val="bg1"/>
              </a:solidFill>
            </a:endParaRPr>
          </a:p>
          <a:p>
            <a:r>
              <a:rPr lang="en-US" sz="2000" dirty="0">
                <a:solidFill>
                  <a:schemeClr val="bg1"/>
                </a:solidFill>
              </a:rPr>
              <a:t>When they will not live in accordance with the revelations he has given,  how are they entitled to receive more? </a:t>
            </a:r>
          </a:p>
          <a:p>
            <a:endParaRPr lang="en-US" sz="2000" dirty="0">
              <a:solidFill>
                <a:schemeClr val="bg1"/>
              </a:solidFill>
            </a:endParaRPr>
          </a:p>
          <a:p>
            <a:r>
              <a:rPr lang="en-US" sz="2000" dirty="0">
                <a:solidFill>
                  <a:schemeClr val="bg1"/>
                </a:solidFill>
              </a:rPr>
              <a:t>The people in the church are not living in full accord with the commandments the Lord has already required of them.”</a:t>
            </a:r>
          </a:p>
          <a:p>
            <a:r>
              <a:rPr lang="en-US" sz="1400" dirty="0">
                <a:solidFill>
                  <a:schemeClr val="bg1"/>
                </a:solidFill>
              </a:rPr>
              <a:t>Joseph Fielding Smith</a:t>
            </a:r>
          </a:p>
        </p:txBody>
      </p:sp>
      <p:sp>
        <p:nvSpPr>
          <p:cNvPr id="6" name="TextBox 5"/>
          <p:cNvSpPr txBox="1"/>
          <p:nvPr/>
        </p:nvSpPr>
        <p:spPr>
          <a:xfrm>
            <a:off x="7863840" y="3578352"/>
            <a:ext cx="4038600" cy="2862322"/>
          </a:xfrm>
          <a:prstGeom prst="rect">
            <a:avLst/>
          </a:prstGeom>
          <a:noFill/>
        </p:spPr>
        <p:txBody>
          <a:bodyPr wrap="square" rtlCol="0">
            <a:spAutoFit/>
          </a:bodyPr>
          <a:lstStyle/>
          <a:p>
            <a:pPr fontAlgn="base"/>
            <a:r>
              <a:rPr lang="en-US" i="1" dirty="0">
                <a:solidFill>
                  <a:srgbClr val="FFFF00"/>
                </a:solidFill>
              </a:rPr>
              <a:t>And when they shall have received this, which is expedient that they should have first, to try their faith, and if it shall so be that they shall believe these things then shall the greater things be made manifest unto them.</a:t>
            </a:r>
          </a:p>
          <a:p>
            <a:pPr fontAlgn="base"/>
            <a:r>
              <a:rPr lang="en-US" i="1" dirty="0">
                <a:solidFill>
                  <a:srgbClr val="FFFF00"/>
                </a:solidFill>
              </a:rPr>
              <a:t>And if it so be that they will not believe these things, then shall the greater things be withheld from them, unto their condemnation. (3 Nephi 26:9-10)</a:t>
            </a:r>
          </a:p>
        </p:txBody>
      </p:sp>
      <p:sp>
        <p:nvSpPr>
          <p:cNvPr id="8" name="TextBox 7"/>
          <p:cNvSpPr txBox="1"/>
          <p:nvPr/>
        </p:nvSpPr>
        <p:spPr>
          <a:xfrm>
            <a:off x="3264712" y="4334257"/>
            <a:ext cx="4026103" cy="1323439"/>
          </a:xfrm>
          <a:prstGeom prst="rect">
            <a:avLst/>
          </a:prstGeom>
          <a:noFill/>
        </p:spPr>
        <p:txBody>
          <a:bodyPr wrap="square" rtlCol="0">
            <a:spAutoFit/>
          </a:bodyPr>
          <a:lstStyle/>
          <a:p>
            <a:pPr fontAlgn="base"/>
            <a:r>
              <a:rPr lang="en-US" sz="2000" dirty="0">
                <a:solidFill>
                  <a:schemeClr val="bg1"/>
                </a:solidFill>
              </a:rPr>
              <a:t>“We have little occasion to clamor for more revelation when we refuse to heed what the Lord has revealed for our salvation.”</a:t>
            </a:r>
          </a:p>
        </p:txBody>
      </p:sp>
      <p:sp>
        <p:nvSpPr>
          <p:cNvPr id="9" name="TextBox 8"/>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Withholding Revelation</a:t>
            </a:r>
          </a:p>
        </p:txBody>
      </p:sp>
      <p:pic>
        <p:nvPicPr>
          <p:cNvPr id="10" name="Picture 9" descr="Joseph Fielding Smith.jpg"/>
          <p:cNvPicPr>
            <a:picLocks noChangeAspect="1"/>
          </p:cNvPicPr>
          <p:nvPr/>
        </p:nvPicPr>
        <p:blipFill>
          <a:blip r:embed="rId2" cstate="print"/>
          <a:stretch>
            <a:fillRect/>
          </a:stretch>
        </p:blipFill>
        <p:spPr>
          <a:xfrm>
            <a:off x="206112" y="219456"/>
            <a:ext cx="860556" cy="1085802"/>
          </a:xfrm>
          <a:prstGeom prst="rect">
            <a:avLst/>
          </a:prstGeom>
        </p:spPr>
      </p:pic>
      <p:pic>
        <p:nvPicPr>
          <p:cNvPr id="7" name="Picture 6">
            <a:extLst>
              <a:ext uri="{FF2B5EF4-FFF2-40B4-BE49-F238E27FC236}">
                <a16:creationId xmlns:a16="http://schemas.microsoft.com/office/drawing/2014/main" id="{9F434067-648F-40F4-8851-EAD6D97FC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508" y="850392"/>
            <a:ext cx="3895344" cy="2596896"/>
          </a:xfrm>
          <a:prstGeom prst="rect">
            <a:avLst/>
          </a:prstGeom>
        </p:spPr>
      </p:pic>
      <p:grpSp>
        <p:nvGrpSpPr>
          <p:cNvPr id="11" name="Group 10">
            <a:extLst>
              <a:ext uri="{FF2B5EF4-FFF2-40B4-BE49-F238E27FC236}">
                <a16:creationId xmlns:a16="http://schemas.microsoft.com/office/drawing/2014/main" id="{3BD50D8E-5646-4491-A851-2297D290EEF7}"/>
              </a:ext>
            </a:extLst>
          </p:cNvPr>
          <p:cNvGrpSpPr/>
          <p:nvPr/>
        </p:nvGrpSpPr>
        <p:grpSpPr>
          <a:xfrm>
            <a:off x="1633728" y="3960066"/>
            <a:ext cx="1143000" cy="2362200"/>
            <a:chOff x="6934200" y="1524000"/>
            <a:chExt cx="1143000" cy="2362200"/>
          </a:xfrm>
          <a:solidFill>
            <a:srgbClr val="CABD70"/>
          </a:solidFill>
        </p:grpSpPr>
        <p:sp>
          <p:nvSpPr>
            <p:cNvPr id="12" name="Rounded Rectangle 19">
              <a:extLst>
                <a:ext uri="{FF2B5EF4-FFF2-40B4-BE49-F238E27FC236}">
                  <a16:creationId xmlns:a16="http://schemas.microsoft.com/office/drawing/2014/main" id="{F6E231F2-7BE8-44C6-9957-ECC05DDE5BC1}"/>
                </a:ext>
              </a:extLst>
            </p:cNvPr>
            <p:cNvSpPr/>
            <p:nvPr/>
          </p:nvSpPr>
          <p:spPr>
            <a:xfrm>
              <a:off x="6934200" y="1600200"/>
              <a:ext cx="11430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0">
              <a:extLst>
                <a:ext uri="{FF2B5EF4-FFF2-40B4-BE49-F238E27FC236}">
                  <a16:creationId xmlns:a16="http://schemas.microsoft.com/office/drawing/2014/main" id="{16A7525B-B391-436F-B0C2-1DCF74F18941}"/>
                </a:ext>
              </a:extLst>
            </p:cNvPr>
            <p:cNvSpPr/>
            <p:nvPr/>
          </p:nvSpPr>
          <p:spPr>
            <a:xfrm>
              <a:off x="6934200" y="1981200"/>
              <a:ext cx="11430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1">
              <a:extLst>
                <a:ext uri="{FF2B5EF4-FFF2-40B4-BE49-F238E27FC236}">
                  <a16:creationId xmlns:a16="http://schemas.microsoft.com/office/drawing/2014/main" id="{62F760C9-B213-4FA2-9191-DF3FEDF051E4}"/>
                </a:ext>
              </a:extLst>
            </p:cNvPr>
            <p:cNvSpPr/>
            <p:nvPr/>
          </p:nvSpPr>
          <p:spPr>
            <a:xfrm>
              <a:off x="6934200" y="2362200"/>
              <a:ext cx="11430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2">
              <a:extLst>
                <a:ext uri="{FF2B5EF4-FFF2-40B4-BE49-F238E27FC236}">
                  <a16:creationId xmlns:a16="http://schemas.microsoft.com/office/drawing/2014/main" id="{D566D543-70C5-4873-949A-2C66F416D96A}"/>
                </a:ext>
              </a:extLst>
            </p:cNvPr>
            <p:cNvSpPr/>
            <p:nvPr/>
          </p:nvSpPr>
          <p:spPr>
            <a:xfrm>
              <a:off x="6934200" y="2743200"/>
              <a:ext cx="11430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3">
              <a:extLst>
                <a:ext uri="{FF2B5EF4-FFF2-40B4-BE49-F238E27FC236}">
                  <a16:creationId xmlns:a16="http://schemas.microsoft.com/office/drawing/2014/main" id="{DA420FE2-D226-49BF-BC37-BE2B0BCA5906}"/>
                </a:ext>
              </a:extLst>
            </p:cNvPr>
            <p:cNvSpPr/>
            <p:nvPr/>
          </p:nvSpPr>
          <p:spPr>
            <a:xfrm>
              <a:off x="6934200" y="3124200"/>
              <a:ext cx="11430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4">
              <a:extLst>
                <a:ext uri="{FF2B5EF4-FFF2-40B4-BE49-F238E27FC236}">
                  <a16:creationId xmlns:a16="http://schemas.microsoft.com/office/drawing/2014/main" id="{7B0BD0D5-1278-4267-B637-3FD4FB557BB4}"/>
                </a:ext>
              </a:extLst>
            </p:cNvPr>
            <p:cNvSpPr/>
            <p:nvPr/>
          </p:nvSpPr>
          <p:spPr>
            <a:xfrm>
              <a:off x="6934200" y="3505200"/>
              <a:ext cx="11430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5">
              <a:extLst>
                <a:ext uri="{FF2B5EF4-FFF2-40B4-BE49-F238E27FC236}">
                  <a16:creationId xmlns:a16="http://schemas.microsoft.com/office/drawing/2014/main" id="{1FA2CC0B-B8F9-4683-B7FE-7379AF03CD9F}"/>
                </a:ext>
              </a:extLst>
            </p:cNvPr>
            <p:cNvSpPr/>
            <p:nvPr/>
          </p:nvSpPr>
          <p:spPr>
            <a:xfrm rot="5400000">
              <a:off x="5981700" y="2628900"/>
              <a:ext cx="23622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6">
              <a:extLst>
                <a:ext uri="{FF2B5EF4-FFF2-40B4-BE49-F238E27FC236}">
                  <a16:creationId xmlns:a16="http://schemas.microsoft.com/office/drawing/2014/main" id="{01E01404-9BF9-47EB-9B6D-45A08AABC88E}"/>
                </a:ext>
              </a:extLst>
            </p:cNvPr>
            <p:cNvSpPr/>
            <p:nvPr/>
          </p:nvSpPr>
          <p:spPr>
            <a:xfrm rot="5400000">
              <a:off x="6667500" y="2628900"/>
              <a:ext cx="2362200" cy="152400"/>
            </a:xfrm>
            <a:prstGeom prst="roundRect">
              <a:avLst>
                <a:gd name="adj" fmla="val 3787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BD82DC3-16CD-490F-80F9-E4D3D9E6D64E}"/>
              </a:ext>
            </a:extLst>
          </p:cNvPr>
          <p:cNvGrpSpPr/>
          <p:nvPr/>
        </p:nvGrpSpPr>
        <p:grpSpPr>
          <a:xfrm rot="20324172" flipH="1">
            <a:off x="1453896" y="5619013"/>
            <a:ext cx="1698910" cy="1238987"/>
            <a:chOff x="5712736" y="694099"/>
            <a:chExt cx="3264798" cy="2380963"/>
          </a:xfrm>
          <a:solidFill>
            <a:schemeClr val="accent5">
              <a:lumMod val="60000"/>
              <a:lumOff val="40000"/>
            </a:schemeClr>
          </a:solidFill>
        </p:grpSpPr>
        <p:sp>
          <p:nvSpPr>
            <p:cNvPr id="22" name="Oval 21">
              <a:extLst>
                <a:ext uri="{FF2B5EF4-FFF2-40B4-BE49-F238E27FC236}">
                  <a16:creationId xmlns:a16="http://schemas.microsoft.com/office/drawing/2014/main" id="{7B8D1D4D-04DA-4E9D-A0C3-BF641E57CB89}"/>
                </a:ext>
              </a:extLst>
            </p:cNvPr>
            <p:cNvSpPr/>
            <p:nvPr/>
          </p:nvSpPr>
          <p:spPr>
            <a:xfrm>
              <a:off x="8003263" y="694099"/>
              <a:ext cx="934016" cy="990600"/>
            </a:xfrm>
            <a:prstGeom prst="ellipse">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
              <a:extLst>
                <a:ext uri="{FF2B5EF4-FFF2-40B4-BE49-F238E27FC236}">
                  <a16:creationId xmlns:a16="http://schemas.microsoft.com/office/drawing/2014/main" id="{756E71D1-AB30-45E8-BE09-C8CB8E204699}"/>
                </a:ext>
              </a:extLst>
            </p:cNvPr>
            <p:cNvSpPr/>
            <p:nvPr/>
          </p:nvSpPr>
          <p:spPr>
            <a:xfrm rot="2773972">
              <a:off x="7621654" y="1527976"/>
              <a:ext cx="286236" cy="107043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
              <a:extLst>
                <a:ext uri="{FF2B5EF4-FFF2-40B4-BE49-F238E27FC236}">
                  <a16:creationId xmlns:a16="http://schemas.microsoft.com/office/drawing/2014/main" id="{CA73E6D1-19E6-4AF9-83FE-D948FCCE5C7F}"/>
                </a:ext>
              </a:extLst>
            </p:cNvPr>
            <p:cNvSpPr/>
            <p:nvPr/>
          </p:nvSpPr>
          <p:spPr>
            <a:xfrm rot="5163304">
              <a:off x="7051218" y="1988949"/>
              <a:ext cx="286236" cy="777147"/>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
              <a:extLst>
                <a:ext uri="{FF2B5EF4-FFF2-40B4-BE49-F238E27FC236}">
                  <a16:creationId xmlns:a16="http://schemas.microsoft.com/office/drawing/2014/main" id="{478A84C1-F0D7-4E5E-8801-FFC58AC67698}"/>
                </a:ext>
              </a:extLst>
            </p:cNvPr>
            <p:cNvSpPr/>
            <p:nvPr/>
          </p:nvSpPr>
          <p:spPr>
            <a:xfrm rot="7949774">
              <a:off x="6630903" y="1852847"/>
              <a:ext cx="182472" cy="76868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70BE4DB9-3367-40E5-B6CA-DFC61EB754CF}"/>
                </a:ext>
              </a:extLst>
            </p:cNvPr>
            <p:cNvSpPr/>
            <p:nvPr/>
          </p:nvSpPr>
          <p:spPr>
            <a:xfrm rot="2533125">
              <a:off x="6203881" y="1869447"/>
              <a:ext cx="182472" cy="76868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
              <a:extLst>
                <a:ext uri="{FF2B5EF4-FFF2-40B4-BE49-F238E27FC236}">
                  <a16:creationId xmlns:a16="http://schemas.microsoft.com/office/drawing/2014/main" id="{BBB73896-807B-44A3-986F-EB99759FCA37}"/>
                </a:ext>
              </a:extLst>
            </p:cNvPr>
            <p:cNvSpPr/>
            <p:nvPr/>
          </p:nvSpPr>
          <p:spPr>
            <a:xfrm rot="5400000">
              <a:off x="5855981" y="2245647"/>
              <a:ext cx="173242" cy="459732"/>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
              <a:extLst>
                <a:ext uri="{FF2B5EF4-FFF2-40B4-BE49-F238E27FC236}">
                  <a16:creationId xmlns:a16="http://schemas.microsoft.com/office/drawing/2014/main" id="{1D3A908A-F3BE-4851-8649-521A4980E21B}"/>
                </a:ext>
              </a:extLst>
            </p:cNvPr>
            <p:cNvSpPr/>
            <p:nvPr/>
          </p:nvSpPr>
          <p:spPr>
            <a:xfrm rot="4598162">
              <a:off x="6355155" y="2067604"/>
              <a:ext cx="166442" cy="1010106"/>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a:extLst>
                <a:ext uri="{FF2B5EF4-FFF2-40B4-BE49-F238E27FC236}">
                  <a16:creationId xmlns:a16="http://schemas.microsoft.com/office/drawing/2014/main" id="{BA5579E0-5F2E-4F96-93BD-EB4D0555C9EC}"/>
                </a:ext>
              </a:extLst>
            </p:cNvPr>
            <p:cNvSpPr/>
            <p:nvPr/>
          </p:nvSpPr>
          <p:spPr>
            <a:xfrm rot="11018119">
              <a:off x="5917846" y="2615330"/>
              <a:ext cx="173242" cy="459732"/>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
              <a:extLst>
                <a:ext uri="{FF2B5EF4-FFF2-40B4-BE49-F238E27FC236}">
                  <a16:creationId xmlns:a16="http://schemas.microsoft.com/office/drawing/2014/main" id="{C80DBC0F-E313-4CFF-9CEF-069385C12027}"/>
                </a:ext>
              </a:extLst>
            </p:cNvPr>
            <p:cNvSpPr/>
            <p:nvPr/>
          </p:nvSpPr>
          <p:spPr>
            <a:xfrm rot="6732822">
              <a:off x="7622541" y="1249739"/>
              <a:ext cx="191262" cy="76868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2">
              <a:extLst>
                <a:ext uri="{FF2B5EF4-FFF2-40B4-BE49-F238E27FC236}">
                  <a16:creationId xmlns:a16="http://schemas.microsoft.com/office/drawing/2014/main" id="{14A6FD9F-DAB9-4F6E-BC17-094A53864506}"/>
                </a:ext>
              </a:extLst>
            </p:cNvPr>
            <p:cNvSpPr/>
            <p:nvPr/>
          </p:nvSpPr>
          <p:spPr>
            <a:xfrm rot="11255512">
              <a:off x="7295397" y="1442212"/>
              <a:ext cx="172190" cy="80314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a:extLst>
                <a:ext uri="{FF2B5EF4-FFF2-40B4-BE49-F238E27FC236}">
                  <a16:creationId xmlns:a16="http://schemas.microsoft.com/office/drawing/2014/main" id="{18C9D1AE-02D4-4B94-AED0-457EED658226}"/>
                </a:ext>
              </a:extLst>
            </p:cNvPr>
            <p:cNvSpPr/>
            <p:nvPr/>
          </p:nvSpPr>
          <p:spPr>
            <a:xfrm rot="6744898">
              <a:off x="8349551" y="1579734"/>
              <a:ext cx="182472" cy="76868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
              <a:extLst>
                <a:ext uri="{FF2B5EF4-FFF2-40B4-BE49-F238E27FC236}">
                  <a16:creationId xmlns:a16="http://schemas.microsoft.com/office/drawing/2014/main" id="{6DB9FF04-ACE0-4330-8024-110BB3F0AC19}"/>
                </a:ext>
              </a:extLst>
            </p:cNvPr>
            <p:cNvSpPr/>
            <p:nvPr/>
          </p:nvSpPr>
          <p:spPr>
            <a:xfrm rot="10520306">
              <a:off x="8612103" y="1380558"/>
              <a:ext cx="182472" cy="768689"/>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2">
              <a:extLst>
                <a:ext uri="{FF2B5EF4-FFF2-40B4-BE49-F238E27FC236}">
                  <a16:creationId xmlns:a16="http://schemas.microsoft.com/office/drawing/2014/main" id="{56C7E83A-163A-4DF2-9BC3-3619501EEB13}"/>
                </a:ext>
              </a:extLst>
            </p:cNvPr>
            <p:cNvSpPr/>
            <p:nvPr/>
          </p:nvSpPr>
          <p:spPr>
            <a:xfrm rot="5400000">
              <a:off x="8661047" y="1266364"/>
              <a:ext cx="173242" cy="459732"/>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2">
              <a:extLst>
                <a:ext uri="{FF2B5EF4-FFF2-40B4-BE49-F238E27FC236}">
                  <a16:creationId xmlns:a16="http://schemas.microsoft.com/office/drawing/2014/main" id="{55905489-84A5-4544-BE54-5BAE3142D1B6}"/>
                </a:ext>
              </a:extLst>
            </p:cNvPr>
            <p:cNvSpPr/>
            <p:nvPr/>
          </p:nvSpPr>
          <p:spPr>
            <a:xfrm rot="6169990">
              <a:off x="7141431" y="1993516"/>
              <a:ext cx="153912" cy="367688"/>
            </a:xfrm>
            <a:prstGeom prst="roundRect">
              <a:avLst>
                <a:gd name="adj" fmla="val 40579"/>
              </a:avLst>
            </a:prstGeom>
            <a:gr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857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32:8-9</a:t>
            </a:r>
            <a:endParaRPr lang="en-US" sz="4400" dirty="0"/>
          </a:p>
        </p:txBody>
      </p:sp>
      <p:sp>
        <p:nvSpPr>
          <p:cNvPr id="4" name="TextBox 3"/>
          <p:cNvSpPr txBox="1"/>
          <p:nvPr/>
        </p:nvSpPr>
        <p:spPr>
          <a:xfrm>
            <a:off x="1847088" y="816864"/>
            <a:ext cx="8202168" cy="1323439"/>
          </a:xfrm>
          <a:prstGeom prst="rect">
            <a:avLst/>
          </a:prstGeom>
          <a:noFill/>
        </p:spPr>
        <p:txBody>
          <a:bodyPr wrap="square" rtlCol="0">
            <a:spAutoFit/>
          </a:bodyPr>
          <a:lstStyle/>
          <a:p>
            <a:pPr algn="ctr" fontAlgn="base"/>
            <a:r>
              <a:rPr lang="en-US" sz="2000" dirty="0">
                <a:solidFill>
                  <a:schemeClr val="bg1"/>
                </a:solidFill>
              </a:rPr>
              <a:t>“Pray always, that you may come off conqueror; yea, that you may conquer Satan, and that you may escape the hands of the servants of Satan that do uphold his work.”</a:t>
            </a:r>
          </a:p>
          <a:p>
            <a:pPr algn="ctr" fontAlgn="base"/>
            <a:r>
              <a:rPr lang="en-US" sz="2000" dirty="0">
                <a:solidFill>
                  <a:schemeClr val="bg1"/>
                </a:solidFill>
              </a:rPr>
              <a:t>D&amp;C 10:5</a:t>
            </a:r>
          </a:p>
        </p:txBody>
      </p:sp>
      <p:sp>
        <p:nvSpPr>
          <p:cNvPr id="9" name="TextBox 8"/>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Key to Prayer</a:t>
            </a:r>
          </a:p>
        </p:txBody>
      </p:sp>
      <p:sp>
        <p:nvSpPr>
          <p:cNvPr id="20" name="TextBox 19"/>
          <p:cNvSpPr txBox="1"/>
          <p:nvPr/>
        </p:nvSpPr>
        <p:spPr>
          <a:xfrm>
            <a:off x="7976616" y="2926081"/>
            <a:ext cx="3810000" cy="3170099"/>
          </a:xfrm>
          <a:prstGeom prst="rect">
            <a:avLst/>
          </a:prstGeom>
          <a:noFill/>
        </p:spPr>
        <p:txBody>
          <a:bodyPr wrap="square" rtlCol="0">
            <a:spAutoFit/>
          </a:bodyPr>
          <a:lstStyle/>
          <a:p>
            <a:pPr fontAlgn="base"/>
            <a:r>
              <a:rPr lang="en-US" sz="2000" i="1" dirty="0" err="1">
                <a:solidFill>
                  <a:srgbClr val="FFFF00"/>
                </a:solidFill>
              </a:rPr>
              <a:t>Enos</a:t>
            </a:r>
            <a:r>
              <a:rPr lang="en-US" sz="2000" i="1" dirty="0">
                <a:solidFill>
                  <a:srgbClr val="FFFF00"/>
                </a:solidFill>
              </a:rPr>
              <a:t> 1:4</a:t>
            </a:r>
          </a:p>
          <a:p>
            <a:pPr fontAlgn="base"/>
            <a:r>
              <a:rPr lang="en-US" sz="2000" i="1" dirty="0">
                <a:solidFill>
                  <a:srgbClr val="FFFF00"/>
                </a:solidFill>
              </a:rPr>
              <a:t>And my soul hungered; and I kneeled down before my Maker, and I cried unto him in mighty prayer and supplication for mine own soul; and all the day long did I cry unto him; yea, and when the night came I did still raise my voice high that it reached the heavens.</a:t>
            </a:r>
          </a:p>
        </p:txBody>
      </p:sp>
      <p:sp>
        <p:nvSpPr>
          <p:cNvPr id="23" name="TextBox 22"/>
          <p:cNvSpPr txBox="1"/>
          <p:nvPr/>
        </p:nvSpPr>
        <p:spPr>
          <a:xfrm>
            <a:off x="1612392" y="2670048"/>
            <a:ext cx="3810000" cy="2862322"/>
          </a:xfrm>
          <a:prstGeom prst="rect">
            <a:avLst/>
          </a:prstGeom>
          <a:noFill/>
        </p:spPr>
        <p:txBody>
          <a:bodyPr wrap="square" rtlCol="0">
            <a:spAutoFit/>
          </a:bodyPr>
          <a:lstStyle/>
          <a:p>
            <a:pPr fontAlgn="base"/>
            <a:r>
              <a:rPr lang="en-US" sz="2000" dirty="0">
                <a:solidFill>
                  <a:schemeClr val="bg1"/>
                </a:solidFill>
              </a:rPr>
              <a:t>Earnest</a:t>
            </a:r>
          </a:p>
          <a:p>
            <a:pPr fontAlgn="base"/>
            <a:endParaRPr lang="en-US" sz="2000" dirty="0">
              <a:solidFill>
                <a:schemeClr val="bg1"/>
              </a:solidFill>
            </a:endParaRPr>
          </a:p>
          <a:p>
            <a:pPr fontAlgn="base"/>
            <a:r>
              <a:rPr lang="en-US" sz="2000" dirty="0">
                <a:solidFill>
                  <a:schemeClr val="bg1"/>
                </a:solidFill>
              </a:rPr>
              <a:t>Pleading</a:t>
            </a:r>
          </a:p>
          <a:p>
            <a:pPr fontAlgn="base"/>
            <a:endParaRPr lang="en-US" sz="2000" dirty="0">
              <a:solidFill>
                <a:schemeClr val="bg1"/>
              </a:solidFill>
            </a:endParaRPr>
          </a:p>
          <a:p>
            <a:pPr fontAlgn="base"/>
            <a:r>
              <a:rPr lang="en-US" sz="2000" dirty="0">
                <a:solidFill>
                  <a:schemeClr val="bg1"/>
                </a:solidFill>
              </a:rPr>
              <a:t>Yearning</a:t>
            </a:r>
          </a:p>
          <a:p>
            <a:pPr fontAlgn="base"/>
            <a:endParaRPr lang="en-US" sz="2000" dirty="0">
              <a:solidFill>
                <a:schemeClr val="bg1"/>
              </a:solidFill>
            </a:endParaRPr>
          </a:p>
          <a:p>
            <a:pPr fontAlgn="base"/>
            <a:r>
              <a:rPr lang="en-US" sz="2000" dirty="0">
                <a:solidFill>
                  <a:schemeClr val="bg1"/>
                </a:solidFill>
              </a:rPr>
              <a:t>Hungering</a:t>
            </a:r>
          </a:p>
          <a:p>
            <a:pPr fontAlgn="base"/>
            <a:endParaRPr lang="en-US" sz="2000" dirty="0">
              <a:solidFill>
                <a:schemeClr val="bg1"/>
              </a:solidFill>
            </a:endParaRPr>
          </a:p>
          <a:p>
            <a:pPr fontAlgn="base"/>
            <a:r>
              <a:rPr lang="en-US" sz="2000" dirty="0">
                <a:solidFill>
                  <a:schemeClr val="bg1"/>
                </a:solidFill>
              </a:rPr>
              <a:t>Living as you pray</a:t>
            </a:r>
          </a:p>
        </p:txBody>
      </p:sp>
      <p:pic>
        <p:nvPicPr>
          <p:cNvPr id="25602" name="Picture 2" descr="http://www.lds.org/images/Manuals/tchg-pix.nfo:o:18e.jpg"/>
          <p:cNvPicPr>
            <a:picLocks noChangeAspect="1" noChangeArrowheads="1"/>
          </p:cNvPicPr>
          <p:nvPr/>
        </p:nvPicPr>
        <p:blipFill>
          <a:blip r:embed="rId2" cstate="print"/>
          <a:srcRect/>
          <a:stretch>
            <a:fillRect/>
          </a:stretch>
        </p:blipFill>
        <p:spPr bwMode="auto">
          <a:xfrm>
            <a:off x="4614672" y="2606897"/>
            <a:ext cx="2947416" cy="3827431"/>
          </a:xfrm>
          <a:prstGeom prst="rect">
            <a:avLst/>
          </a:prstGeom>
          <a:noFill/>
        </p:spPr>
      </p:pic>
    </p:spTree>
    <p:extLst>
      <p:ext uri="{BB962C8B-B14F-4D97-AF65-F5344CB8AC3E}">
        <p14:creationId xmlns:p14="http://schemas.microsoft.com/office/powerpoint/2010/main" val="35963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animEffect transition="in" filter="fade">
                                      <p:cBhvr>
                                        <p:cTn id="9" dur="2000"/>
                                        <p:tgtEl>
                                          <p:spTgt spid="2560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62128" y="465166"/>
            <a:ext cx="11497056" cy="5909310"/>
          </a:xfrm>
          <a:prstGeom prst="rect">
            <a:avLst/>
          </a:prstGeom>
          <a:noFill/>
        </p:spPr>
        <p:txBody>
          <a:bodyPr wrap="square" rtlCol="0">
            <a:spAutoFit/>
          </a:bodyPr>
          <a:lstStyle/>
          <a:p>
            <a:pPr algn="just" fontAlgn="base"/>
            <a:r>
              <a:rPr lang="en-US" dirty="0">
                <a:solidFill>
                  <a:schemeClr val="bg1"/>
                </a:solidFill>
              </a:rPr>
              <a:t>“There may be things in our character, in our behavior, or concerning our spiritual growth about which we need to counsel with Heavenly Father in morning prayer. …</a:t>
            </a:r>
          </a:p>
          <a:p>
            <a:pPr algn="just" fontAlgn="base"/>
            <a:endParaRPr lang="en-US" dirty="0">
              <a:solidFill>
                <a:schemeClr val="bg1"/>
              </a:solidFill>
            </a:endParaRPr>
          </a:p>
          <a:p>
            <a:pPr algn="just" fontAlgn="base"/>
            <a:r>
              <a:rPr lang="en-US" dirty="0">
                <a:solidFill>
                  <a:schemeClr val="bg1"/>
                </a:solidFill>
              </a:rPr>
              <a:t>“During the course of the day, we keep a prayer in our heart for continued assistance and guidance. …</a:t>
            </a:r>
          </a:p>
          <a:p>
            <a:pPr algn="just" fontAlgn="base"/>
            <a:endParaRPr lang="en-US" dirty="0">
              <a:solidFill>
                <a:schemeClr val="bg1"/>
              </a:solidFill>
            </a:endParaRPr>
          </a:p>
          <a:p>
            <a:pPr algn="just" fontAlgn="base"/>
            <a:r>
              <a:rPr lang="en-US" dirty="0">
                <a:solidFill>
                  <a:schemeClr val="bg1"/>
                </a:solidFill>
              </a:rPr>
              <a:t>“We notice during this particular day that there are occasions where normally we would have a tendency to speak harshly, and we do not; or we might be inclined to anger, but we are not. </a:t>
            </a:r>
          </a:p>
          <a:p>
            <a:pPr algn="just" fontAlgn="base"/>
            <a:endParaRPr lang="en-US" dirty="0">
              <a:solidFill>
                <a:schemeClr val="bg1"/>
              </a:solidFill>
            </a:endParaRPr>
          </a:p>
          <a:p>
            <a:pPr algn="just" fontAlgn="base"/>
            <a:r>
              <a:rPr lang="en-US" dirty="0">
                <a:solidFill>
                  <a:schemeClr val="bg1"/>
                </a:solidFill>
              </a:rPr>
              <a:t>We discern heavenly help and strength and humbly recognize answers to our prayer. Even in that moment of recognition, we offer a silent prayer of gratitude.</a:t>
            </a:r>
          </a:p>
          <a:p>
            <a:pPr algn="just" fontAlgn="base"/>
            <a:endParaRPr lang="en-US" dirty="0"/>
          </a:p>
          <a:p>
            <a:pPr algn="just" fontAlgn="base"/>
            <a:r>
              <a:rPr lang="en-US" dirty="0">
                <a:solidFill>
                  <a:schemeClr val="bg1"/>
                </a:solidFill>
              </a:rPr>
              <a:t>“At the end of our day, we kneel again and report back to our Father. We review the events of the day and express heartfelt thanks for the blessings and the help we received. We repent and, with the assistance of the Spirit of the Lord, identify ways we can do and become better tomorrow. Thus our evening prayer builds upon and is a continuation of our morning prayer. And our evening prayer also is a preparation for meaningful morning prayer.</a:t>
            </a:r>
          </a:p>
          <a:p>
            <a:pPr algn="just" fontAlgn="base"/>
            <a:endParaRPr lang="en-US" dirty="0">
              <a:solidFill>
                <a:schemeClr val="bg1"/>
              </a:solidFill>
            </a:endParaRPr>
          </a:p>
          <a:p>
            <a:pPr algn="just" fontAlgn="base"/>
            <a:r>
              <a:rPr lang="en-US" dirty="0">
                <a:solidFill>
                  <a:schemeClr val="bg1"/>
                </a:solidFill>
              </a:rPr>
              <a:t>“Morning and evening prayers—and all of the prayers in between—are not unrelated, discrete events; rather, they are linked together each day and across days, weeks, months, and even years. This is in part how we fulfill the scriptural admonition to ‘pray always’. Such meaningful prayers are instrumental in obtaining the highest blessings God holds in store for His faithful children.”</a:t>
            </a:r>
          </a:p>
          <a:p>
            <a:pPr algn="just" fontAlgn="base"/>
            <a:r>
              <a:rPr lang="en-US" dirty="0">
                <a:solidFill>
                  <a:schemeClr val="bg1"/>
                </a:solidFill>
              </a:rPr>
              <a:t>David B. </a:t>
            </a:r>
            <a:r>
              <a:rPr lang="en-US" dirty="0" err="1">
                <a:solidFill>
                  <a:schemeClr val="bg1"/>
                </a:solidFill>
              </a:rPr>
              <a:t>Bednar</a:t>
            </a:r>
            <a:endParaRPr lang="en-US" dirty="0">
              <a:solidFill>
                <a:schemeClr val="bg1"/>
              </a:solidFill>
            </a:endParaRPr>
          </a:p>
        </p:txBody>
      </p:sp>
      <p:pic>
        <p:nvPicPr>
          <p:cNvPr id="7" name="Picture 6" descr="david a bednar.jpg"/>
          <p:cNvPicPr>
            <a:picLocks noChangeAspect="1"/>
          </p:cNvPicPr>
          <p:nvPr/>
        </p:nvPicPr>
        <p:blipFill>
          <a:blip r:embed="rId2" cstate="print"/>
          <a:stretch>
            <a:fillRect/>
          </a:stretch>
        </p:blipFill>
        <p:spPr>
          <a:xfrm>
            <a:off x="11250168" y="5715001"/>
            <a:ext cx="838200" cy="1053975"/>
          </a:xfrm>
          <a:prstGeom prst="rect">
            <a:avLst/>
          </a:prstGeom>
        </p:spPr>
      </p:pic>
      <p:sp>
        <p:nvSpPr>
          <p:cNvPr id="2" name="Rectangle 1">
            <a:extLst>
              <a:ext uri="{FF2B5EF4-FFF2-40B4-BE49-F238E27FC236}">
                <a16:creationId xmlns:a16="http://schemas.microsoft.com/office/drawing/2014/main" id="{A99C27FF-8285-4274-B9EC-0268FA2B62A3}"/>
              </a:ext>
            </a:extLst>
          </p:cNvPr>
          <p:cNvSpPr/>
          <p:nvPr/>
        </p:nvSpPr>
        <p:spPr>
          <a:xfrm>
            <a:off x="69092" y="6488668"/>
            <a:ext cx="4043671" cy="369332"/>
          </a:xfrm>
          <a:prstGeom prst="rect">
            <a:avLst/>
          </a:prstGeom>
        </p:spPr>
        <p:txBody>
          <a:bodyPr wrap="none">
            <a:spAutoFit/>
          </a:bodyPr>
          <a:lstStyle/>
          <a:p>
            <a:r>
              <a:rPr lang="en-US" dirty="0">
                <a:solidFill>
                  <a:schemeClr val="bg1"/>
                </a:solidFill>
              </a:rPr>
              <a:t>Luke 21:36; 3 Nephi 18:15, 18;D&amp;C 31:12</a:t>
            </a:r>
            <a:endParaRPr lang="en-US" dirty="0"/>
          </a:p>
        </p:txBody>
      </p:sp>
    </p:spTree>
    <p:extLst>
      <p:ext uri="{BB962C8B-B14F-4D97-AF65-F5344CB8AC3E}">
        <p14:creationId xmlns:p14="http://schemas.microsoft.com/office/powerpoint/2010/main" val="4931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08"/>
            <a:ext cx="12192000" cy="6922008"/>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667256" y="1752601"/>
            <a:ext cx="6169152" cy="3785652"/>
          </a:xfrm>
          <a:prstGeom prst="rect">
            <a:avLst/>
          </a:prstGeom>
        </p:spPr>
        <p:txBody>
          <a:bodyPr wrap="square">
            <a:spAutoFit/>
          </a:bodyPr>
          <a:lstStyle/>
          <a:p>
            <a:pPr fontAlgn="base"/>
            <a:r>
              <a:rPr lang="en-US" sz="2400" dirty="0">
                <a:solidFill>
                  <a:schemeClr val="bg1"/>
                </a:solidFill>
              </a:rPr>
              <a:t>“You may be facing decisions regarding a mission, your future career, and, eventually, marriage. As you read the scriptures and pray for direction, you may not actually see the answer in the form of printed words on the page, but as you read you will receive distinct impressions, and promptings, and, as promised, the Holy Ghost ‘will show unto you all things what ye should do.’”</a:t>
            </a:r>
          </a:p>
          <a:p>
            <a:pPr fontAlgn="base"/>
            <a:r>
              <a:rPr lang="en-US" sz="2400" dirty="0">
                <a:solidFill>
                  <a:schemeClr val="bg1"/>
                </a:solidFill>
              </a:rPr>
              <a:t>Spencer J. </a:t>
            </a:r>
            <a:r>
              <a:rPr lang="en-US" sz="2400" dirty="0" err="1">
                <a:solidFill>
                  <a:schemeClr val="bg1"/>
                </a:solidFill>
              </a:rPr>
              <a:t>Condie</a:t>
            </a:r>
            <a:endParaRPr lang="en-US" sz="2400" dirty="0">
              <a:solidFill>
                <a:schemeClr val="bg1"/>
              </a:solidFill>
            </a:endParaRPr>
          </a:p>
        </p:txBody>
      </p:sp>
      <p:sp>
        <p:nvSpPr>
          <p:cNvPr id="4" name="TextBox 3"/>
          <p:cNvSpPr txBox="1"/>
          <p:nvPr/>
        </p:nvSpPr>
        <p:spPr>
          <a:xfrm>
            <a:off x="1600200" y="76201"/>
            <a:ext cx="9067800" cy="769441"/>
          </a:xfrm>
          <a:prstGeom prst="rect">
            <a:avLst/>
          </a:prstGeom>
          <a:noFill/>
        </p:spPr>
        <p:txBody>
          <a:bodyPr wrap="square" rtlCol="0">
            <a:spAutoFit/>
          </a:bodyPr>
          <a:lstStyle/>
          <a:p>
            <a:pPr algn="ctr"/>
            <a:r>
              <a:rPr lang="en-US" sz="4400" dirty="0">
                <a:solidFill>
                  <a:schemeClr val="bg1"/>
                </a:solidFill>
                <a:latin typeface="Algerian" pitchFamily="82" charset="0"/>
              </a:rPr>
              <a:t>For the Welfare of our Souls</a:t>
            </a:r>
          </a:p>
        </p:txBody>
      </p:sp>
      <p:pic>
        <p:nvPicPr>
          <p:cNvPr id="28674" name="Picture 2" descr="Elder Spencer J. Condie"/>
          <p:cNvPicPr>
            <a:picLocks noChangeAspect="1" noChangeArrowheads="1"/>
          </p:cNvPicPr>
          <p:nvPr/>
        </p:nvPicPr>
        <p:blipFill>
          <a:blip r:embed="rId2" cstate="print"/>
          <a:srcRect/>
          <a:stretch>
            <a:fillRect/>
          </a:stretch>
        </p:blipFill>
        <p:spPr bwMode="auto">
          <a:xfrm>
            <a:off x="283464" y="1356360"/>
            <a:ext cx="1028700" cy="1428750"/>
          </a:xfrm>
          <a:prstGeom prst="rect">
            <a:avLst/>
          </a:prstGeom>
          <a:noFill/>
        </p:spPr>
      </p:pic>
      <p:grpSp>
        <p:nvGrpSpPr>
          <p:cNvPr id="19" name="Group 18"/>
          <p:cNvGrpSpPr/>
          <p:nvPr/>
        </p:nvGrpSpPr>
        <p:grpSpPr>
          <a:xfrm>
            <a:off x="7988670" y="1237488"/>
            <a:ext cx="3381560" cy="3733800"/>
            <a:chOff x="5019917" y="1905000"/>
            <a:chExt cx="3381560" cy="3733800"/>
          </a:xfrm>
        </p:grpSpPr>
        <p:grpSp>
          <p:nvGrpSpPr>
            <p:cNvPr id="9" name="Group 8"/>
            <p:cNvGrpSpPr/>
            <p:nvPr/>
          </p:nvGrpSpPr>
          <p:grpSpPr>
            <a:xfrm rot="20532035">
              <a:off x="6723751" y="1912139"/>
              <a:ext cx="1600200" cy="369332"/>
              <a:chOff x="6781800" y="2133600"/>
              <a:chExt cx="1600200" cy="369332"/>
            </a:xfrm>
          </p:grpSpPr>
          <p:sp>
            <p:nvSpPr>
              <p:cNvPr id="7" name="Pentagon 6"/>
              <p:cNvSpPr/>
              <p:nvPr/>
            </p:nvSpPr>
            <p:spPr>
              <a:xfrm>
                <a:off x="6781800" y="2133600"/>
                <a:ext cx="1600200" cy="304800"/>
              </a:xfrm>
              <a:prstGeom prst="homePlat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34200" y="2133600"/>
                <a:ext cx="1295400" cy="369332"/>
              </a:xfrm>
              <a:prstGeom prst="rect">
                <a:avLst/>
              </a:prstGeom>
              <a:noFill/>
            </p:spPr>
            <p:txBody>
              <a:bodyPr wrap="square" rtlCol="0">
                <a:spAutoFit/>
              </a:bodyPr>
              <a:lstStyle/>
              <a:p>
                <a:r>
                  <a:rPr lang="en-US" dirty="0"/>
                  <a:t>Mission</a:t>
                </a:r>
              </a:p>
            </p:txBody>
          </p:sp>
        </p:grpSp>
        <p:grpSp>
          <p:nvGrpSpPr>
            <p:cNvPr id="10" name="Group 9"/>
            <p:cNvGrpSpPr/>
            <p:nvPr/>
          </p:nvGrpSpPr>
          <p:grpSpPr>
            <a:xfrm rot="725417" flipH="1">
              <a:off x="5019917" y="3407739"/>
              <a:ext cx="1600200" cy="369332"/>
              <a:chOff x="6780560" y="2608117"/>
              <a:chExt cx="1600200" cy="369332"/>
            </a:xfrm>
          </p:grpSpPr>
          <p:sp>
            <p:nvSpPr>
              <p:cNvPr id="11" name="Pentagon 10"/>
              <p:cNvSpPr/>
              <p:nvPr/>
            </p:nvSpPr>
            <p:spPr>
              <a:xfrm>
                <a:off x="6780560" y="2619607"/>
                <a:ext cx="1600200" cy="304800"/>
              </a:xfrm>
              <a:prstGeom prst="homePlat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879314" y="2608117"/>
                <a:ext cx="1295400" cy="369332"/>
              </a:xfrm>
              <a:prstGeom prst="rect">
                <a:avLst/>
              </a:prstGeom>
              <a:noFill/>
            </p:spPr>
            <p:txBody>
              <a:bodyPr wrap="square" rtlCol="0">
                <a:spAutoFit/>
              </a:bodyPr>
              <a:lstStyle/>
              <a:p>
                <a:r>
                  <a:rPr lang="en-US" dirty="0"/>
                  <a:t>Marriage</a:t>
                </a:r>
              </a:p>
            </p:txBody>
          </p:sp>
        </p:grpSp>
        <p:grpSp>
          <p:nvGrpSpPr>
            <p:cNvPr id="13" name="Group 12"/>
            <p:cNvGrpSpPr/>
            <p:nvPr/>
          </p:nvGrpSpPr>
          <p:grpSpPr>
            <a:xfrm rot="21031937">
              <a:off x="6801277" y="2719894"/>
              <a:ext cx="1600200" cy="369332"/>
              <a:chOff x="6781800" y="2133600"/>
              <a:chExt cx="1600200" cy="369332"/>
            </a:xfrm>
          </p:grpSpPr>
          <p:sp>
            <p:nvSpPr>
              <p:cNvPr id="14" name="Pentagon 13"/>
              <p:cNvSpPr/>
              <p:nvPr/>
            </p:nvSpPr>
            <p:spPr>
              <a:xfrm>
                <a:off x="6781800" y="2133600"/>
                <a:ext cx="1600200" cy="304800"/>
              </a:xfrm>
              <a:prstGeom prst="homePlat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934200" y="2133600"/>
                <a:ext cx="1295400" cy="369332"/>
              </a:xfrm>
              <a:prstGeom prst="rect">
                <a:avLst/>
              </a:prstGeom>
              <a:noFill/>
            </p:spPr>
            <p:txBody>
              <a:bodyPr wrap="square" rtlCol="0">
                <a:spAutoFit/>
              </a:bodyPr>
              <a:lstStyle/>
              <a:p>
                <a:r>
                  <a:rPr lang="en-US" dirty="0"/>
                  <a:t>Career</a:t>
                </a:r>
              </a:p>
            </p:txBody>
          </p:sp>
        </p:grpSp>
        <p:grpSp>
          <p:nvGrpSpPr>
            <p:cNvPr id="16" name="Group 15"/>
            <p:cNvGrpSpPr/>
            <p:nvPr/>
          </p:nvGrpSpPr>
          <p:grpSpPr>
            <a:xfrm flipH="1">
              <a:off x="5105400" y="2438400"/>
              <a:ext cx="1600200" cy="369332"/>
              <a:chOff x="6781800" y="2133600"/>
              <a:chExt cx="1600200" cy="369332"/>
            </a:xfrm>
          </p:grpSpPr>
          <p:sp>
            <p:nvSpPr>
              <p:cNvPr id="17" name="Pentagon 16"/>
              <p:cNvSpPr/>
              <p:nvPr/>
            </p:nvSpPr>
            <p:spPr>
              <a:xfrm>
                <a:off x="6781800" y="2133600"/>
                <a:ext cx="1600200" cy="304800"/>
              </a:xfrm>
              <a:prstGeom prst="homePlat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934200" y="2133600"/>
                <a:ext cx="1295400" cy="369332"/>
              </a:xfrm>
              <a:prstGeom prst="rect">
                <a:avLst/>
              </a:prstGeom>
              <a:noFill/>
            </p:spPr>
            <p:txBody>
              <a:bodyPr wrap="square" rtlCol="0">
                <a:spAutoFit/>
              </a:bodyPr>
              <a:lstStyle/>
              <a:p>
                <a:r>
                  <a:rPr lang="en-US" dirty="0"/>
                  <a:t>Education</a:t>
                </a:r>
              </a:p>
            </p:txBody>
          </p:sp>
        </p:grpSp>
        <p:sp>
          <p:nvSpPr>
            <p:cNvPr id="6" name="Rounded Rectangle 5"/>
            <p:cNvSpPr/>
            <p:nvPr/>
          </p:nvSpPr>
          <p:spPr>
            <a:xfrm>
              <a:off x="6553200" y="1905000"/>
              <a:ext cx="304800" cy="3733800"/>
            </a:xfrm>
            <a:prstGeom prst="roundRect">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75821962-3504-44B9-B052-134472BE63D9}"/>
              </a:ext>
            </a:extLst>
          </p:cNvPr>
          <p:cNvSpPr/>
          <p:nvPr/>
        </p:nvSpPr>
        <p:spPr>
          <a:xfrm>
            <a:off x="110569" y="6488668"/>
            <a:ext cx="1382110" cy="369332"/>
          </a:xfrm>
          <a:prstGeom prst="rect">
            <a:avLst/>
          </a:prstGeom>
        </p:spPr>
        <p:txBody>
          <a:bodyPr wrap="none">
            <a:spAutoFit/>
          </a:bodyPr>
          <a:lstStyle/>
          <a:p>
            <a:r>
              <a:rPr lang="en-US" dirty="0">
                <a:solidFill>
                  <a:schemeClr val="bg1"/>
                </a:solidFill>
              </a:rPr>
              <a:t>2 Nephi 32:5</a:t>
            </a:r>
            <a:endParaRPr lang="en-US" dirty="0"/>
          </a:p>
        </p:txBody>
      </p:sp>
      <p:grpSp>
        <p:nvGrpSpPr>
          <p:cNvPr id="21" name="Group 20">
            <a:extLst>
              <a:ext uri="{FF2B5EF4-FFF2-40B4-BE49-F238E27FC236}">
                <a16:creationId xmlns:a16="http://schemas.microsoft.com/office/drawing/2014/main" id="{65A44E3B-0DA5-46BE-9EA7-19FD11BA9DAE}"/>
              </a:ext>
            </a:extLst>
          </p:cNvPr>
          <p:cNvGrpSpPr/>
          <p:nvPr/>
        </p:nvGrpSpPr>
        <p:grpSpPr>
          <a:xfrm>
            <a:off x="10549335" y="3754864"/>
            <a:ext cx="692622" cy="2197880"/>
            <a:chOff x="10436602" y="2122133"/>
            <a:chExt cx="1052244" cy="3339059"/>
          </a:xfrm>
          <a:solidFill>
            <a:schemeClr val="accent5">
              <a:lumMod val="40000"/>
              <a:lumOff val="60000"/>
            </a:schemeClr>
          </a:solidFill>
        </p:grpSpPr>
        <p:grpSp>
          <p:nvGrpSpPr>
            <p:cNvPr id="22" name="Group 21">
              <a:extLst>
                <a:ext uri="{FF2B5EF4-FFF2-40B4-BE49-F238E27FC236}">
                  <a16:creationId xmlns:a16="http://schemas.microsoft.com/office/drawing/2014/main" id="{BF70B265-3C41-4D2D-A9AF-BDFB856A6122}"/>
                </a:ext>
              </a:extLst>
            </p:cNvPr>
            <p:cNvGrpSpPr/>
            <p:nvPr/>
          </p:nvGrpSpPr>
          <p:grpSpPr>
            <a:xfrm flipH="1">
              <a:off x="10436602" y="2122133"/>
              <a:ext cx="1052244" cy="3280251"/>
              <a:chOff x="3728259" y="1029993"/>
              <a:chExt cx="1030474" cy="3280251"/>
            </a:xfrm>
            <a:grpFill/>
          </p:grpSpPr>
          <p:sp>
            <p:nvSpPr>
              <p:cNvPr id="25" name="Rounded Rectangle 37">
                <a:extLst>
                  <a:ext uri="{FF2B5EF4-FFF2-40B4-BE49-F238E27FC236}">
                    <a16:creationId xmlns:a16="http://schemas.microsoft.com/office/drawing/2014/main" id="{F7599D47-4CFB-4497-A548-F1BD6CD23BE6}"/>
                  </a:ext>
                </a:extLst>
              </p:cNvPr>
              <p:cNvSpPr/>
              <p:nvPr/>
            </p:nvSpPr>
            <p:spPr>
              <a:xfrm>
                <a:off x="3969136" y="1851513"/>
                <a:ext cx="473009" cy="141106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ounded Rectangle 38">
                <a:extLst>
                  <a:ext uri="{FF2B5EF4-FFF2-40B4-BE49-F238E27FC236}">
                    <a16:creationId xmlns:a16="http://schemas.microsoft.com/office/drawing/2014/main" id="{87FA5B8D-2A13-4E5F-8409-A88F27D4666C}"/>
                  </a:ext>
                </a:extLst>
              </p:cNvPr>
              <p:cNvSpPr/>
              <p:nvPr/>
            </p:nvSpPr>
            <p:spPr>
              <a:xfrm rot="3163139">
                <a:off x="3566446" y="2671443"/>
                <a:ext cx="536314" cy="21268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ounded Rectangle 39">
                <a:extLst>
                  <a:ext uri="{FF2B5EF4-FFF2-40B4-BE49-F238E27FC236}">
                    <a16:creationId xmlns:a16="http://schemas.microsoft.com/office/drawing/2014/main" id="{828359D1-50A2-4367-979E-F2ABF7ACF308}"/>
                  </a:ext>
                </a:extLst>
              </p:cNvPr>
              <p:cNvSpPr/>
              <p:nvPr/>
            </p:nvSpPr>
            <p:spPr>
              <a:xfrm rot="20356230">
                <a:off x="4318730" y="1891268"/>
                <a:ext cx="263635"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ounded Rectangle 40">
                <a:extLst>
                  <a:ext uri="{FF2B5EF4-FFF2-40B4-BE49-F238E27FC236}">
                    <a16:creationId xmlns:a16="http://schemas.microsoft.com/office/drawing/2014/main" id="{76E53DB3-F93B-4FB1-82CF-772BB6A352C2}"/>
                  </a:ext>
                </a:extLst>
              </p:cNvPr>
              <p:cNvSpPr/>
              <p:nvPr/>
            </p:nvSpPr>
            <p:spPr>
              <a:xfrm rot="1069183">
                <a:off x="3839291" y="2988721"/>
                <a:ext cx="310163" cy="1321523"/>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ounded Rectangle 41">
                <a:extLst>
                  <a:ext uri="{FF2B5EF4-FFF2-40B4-BE49-F238E27FC236}">
                    <a16:creationId xmlns:a16="http://schemas.microsoft.com/office/drawing/2014/main" id="{7FAF8F1A-B725-4A0E-9F6E-FA629541D941}"/>
                  </a:ext>
                </a:extLst>
              </p:cNvPr>
              <p:cNvSpPr/>
              <p:nvPr/>
            </p:nvSpPr>
            <p:spPr>
              <a:xfrm rot="10017092">
                <a:off x="4199451" y="2910904"/>
                <a:ext cx="299401" cy="853076"/>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Oval 29">
                <a:extLst>
                  <a:ext uri="{FF2B5EF4-FFF2-40B4-BE49-F238E27FC236}">
                    <a16:creationId xmlns:a16="http://schemas.microsoft.com/office/drawing/2014/main" id="{74985163-23C8-4AED-AA19-D58E3C8638A4}"/>
                  </a:ext>
                </a:extLst>
              </p:cNvPr>
              <p:cNvSpPr/>
              <p:nvPr/>
            </p:nvSpPr>
            <p:spPr>
              <a:xfrm>
                <a:off x="4004043" y="1029993"/>
                <a:ext cx="754690" cy="754760"/>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ounded Rectangle 43">
                <a:extLst>
                  <a:ext uri="{FF2B5EF4-FFF2-40B4-BE49-F238E27FC236}">
                    <a16:creationId xmlns:a16="http://schemas.microsoft.com/office/drawing/2014/main" id="{03C6D538-71A2-45DD-BE86-5BE1C39835A9}"/>
                  </a:ext>
                </a:extLst>
              </p:cNvPr>
              <p:cNvSpPr/>
              <p:nvPr/>
            </p:nvSpPr>
            <p:spPr>
              <a:xfrm rot="7107398">
                <a:off x="3480892" y="2212893"/>
                <a:ext cx="903867" cy="258840"/>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Rounded Rectangle 44">
              <a:extLst>
                <a:ext uri="{FF2B5EF4-FFF2-40B4-BE49-F238E27FC236}">
                  <a16:creationId xmlns:a16="http://schemas.microsoft.com/office/drawing/2014/main" id="{B0866F77-AD82-47BC-9C1A-4F6EFAD75D16}"/>
                </a:ext>
              </a:extLst>
            </p:cNvPr>
            <p:cNvSpPr/>
            <p:nvPr/>
          </p:nvSpPr>
          <p:spPr>
            <a:xfrm flipH="1">
              <a:off x="10474858" y="2900419"/>
              <a:ext cx="218306"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ounded Rectangle 45">
              <a:extLst>
                <a:ext uri="{FF2B5EF4-FFF2-40B4-BE49-F238E27FC236}">
                  <a16:creationId xmlns:a16="http://schemas.microsoft.com/office/drawing/2014/main" id="{8A14D53A-7275-4F0B-9880-06C7A065BBF4}"/>
                </a:ext>
              </a:extLst>
            </p:cNvPr>
            <p:cNvSpPr/>
            <p:nvPr/>
          </p:nvSpPr>
          <p:spPr>
            <a:xfrm rot="10092478" flipH="1">
              <a:off x="10682358" y="4608116"/>
              <a:ext cx="305726" cy="853076"/>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8673" name="Group 28672">
            <a:extLst>
              <a:ext uri="{FF2B5EF4-FFF2-40B4-BE49-F238E27FC236}">
                <a16:creationId xmlns:a16="http://schemas.microsoft.com/office/drawing/2014/main" id="{6C1D993A-43F2-44E3-A74D-1E55304D9838}"/>
              </a:ext>
            </a:extLst>
          </p:cNvPr>
          <p:cNvGrpSpPr/>
          <p:nvPr/>
        </p:nvGrpSpPr>
        <p:grpSpPr>
          <a:xfrm>
            <a:off x="7975123" y="3568927"/>
            <a:ext cx="795496" cy="2265051"/>
            <a:chOff x="7488936" y="3212311"/>
            <a:chExt cx="1208531" cy="3441106"/>
          </a:xfrm>
        </p:grpSpPr>
        <p:grpSp>
          <p:nvGrpSpPr>
            <p:cNvPr id="32" name="Group 31">
              <a:extLst>
                <a:ext uri="{FF2B5EF4-FFF2-40B4-BE49-F238E27FC236}">
                  <a16:creationId xmlns:a16="http://schemas.microsoft.com/office/drawing/2014/main" id="{0C9901B9-D9FF-4265-B1E7-8B624557EF05}"/>
                </a:ext>
              </a:extLst>
            </p:cNvPr>
            <p:cNvGrpSpPr/>
            <p:nvPr/>
          </p:nvGrpSpPr>
          <p:grpSpPr>
            <a:xfrm flipH="1">
              <a:off x="7502376" y="3350304"/>
              <a:ext cx="1093919" cy="3303113"/>
              <a:chOff x="10394928" y="2163808"/>
              <a:chExt cx="1093919" cy="3303113"/>
            </a:xfrm>
            <a:solidFill>
              <a:schemeClr val="accent5">
                <a:lumMod val="40000"/>
                <a:lumOff val="60000"/>
              </a:schemeClr>
            </a:solidFill>
          </p:grpSpPr>
          <p:grpSp>
            <p:nvGrpSpPr>
              <p:cNvPr id="33" name="Group 32">
                <a:extLst>
                  <a:ext uri="{FF2B5EF4-FFF2-40B4-BE49-F238E27FC236}">
                    <a16:creationId xmlns:a16="http://schemas.microsoft.com/office/drawing/2014/main" id="{88FFF49B-8E7F-499B-B44E-E2536CD66CFB}"/>
                  </a:ext>
                </a:extLst>
              </p:cNvPr>
              <p:cNvGrpSpPr/>
              <p:nvPr/>
            </p:nvGrpSpPr>
            <p:grpSpPr>
              <a:xfrm flipH="1">
                <a:off x="10394928" y="2163808"/>
                <a:ext cx="1093919" cy="3303113"/>
                <a:chOff x="3728259" y="1071668"/>
                <a:chExt cx="1071287" cy="3303113"/>
              </a:xfrm>
              <a:grpFill/>
            </p:grpSpPr>
            <p:sp>
              <p:nvSpPr>
                <p:cNvPr id="36" name="Rounded Rectangle 37">
                  <a:extLst>
                    <a:ext uri="{FF2B5EF4-FFF2-40B4-BE49-F238E27FC236}">
                      <a16:creationId xmlns:a16="http://schemas.microsoft.com/office/drawing/2014/main" id="{4EBE0414-5B46-4539-A0E7-84ADCF9A97D3}"/>
                    </a:ext>
                  </a:extLst>
                </p:cNvPr>
                <p:cNvSpPr/>
                <p:nvPr/>
              </p:nvSpPr>
              <p:spPr>
                <a:xfrm>
                  <a:off x="3969136" y="1851513"/>
                  <a:ext cx="473009" cy="141106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ounded Rectangle 38">
                  <a:extLst>
                    <a:ext uri="{FF2B5EF4-FFF2-40B4-BE49-F238E27FC236}">
                      <a16:creationId xmlns:a16="http://schemas.microsoft.com/office/drawing/2014/main" id="{C1C5B532-A8E7-48CE-B241-4AB3D8CE17B1}"/>
                    </a:ext>
                  </a:extLst>
                </p:cNvPr>
                <p:cNvSpPr/>
                <p:nvPr/>
              </p:nvSpPr>
              <p:spPr>
                <a:xfrm rot="3163139">
                  <a:off x="3566446" y="2671443"/>
                  <a:ext cx="536314" cy="212688"/>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ounded Rectangle 39">
                  <a:extLst>
                    <a:ext uri="{FF2B5EF4-FFF2-40B4-BE49-F238E27FC236}">
                      <a16:creationId xmlns:a16="http://schemas.microsoft.com/office/drawing/2014/main" id="{7F119634-9FD9-474B-B3AE-03CDE5377A11}"/>
                    </a:ext>
                  </a:extLst>
                </p:cNvPr>
                <p:cNvSpPr/>
                <p:nvPr/>
              </p:nvSpPr>
              <p:spPr>
                <a:xfrm rot="20356230">
                  <a:off x="4318730" y="1891268"/>
                  <a:ext cx="263635"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ounded Rectangle 40">
                  <a:extLst>
                    <a:ext uri="{FF2B5EF4-FFF2-40B4-BE49-F238E27FC236}">
                      <a16:creationId xmlns:a16="http://schemas.microsoft.com/office/drawing/2014/main" id="{7D45BD49-6B08-437C-B28E-8558CB593FA8}"/>
                    </a:ext>
                  </a:extLst>
                </p:cNvPr>
                <p:cNvSpPr/>
                <p:nvPr/>
              </p:nvSpPr>
              <p:spPr>
                <a:xfrm rot="1069183">
                  <a:off x="3899718" y="3053258"/>
                  <a:ext cx="248251" cy="1321523"/>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Rounded Rectangle 41">
                  <a:extLst>
                    <a:ext uri="{FF2B5EF4-FFF2-40B4-BE49-F238E27FC236}">
                      <a16:creationId xmlns:a16="http://schemas.microsoft.com/office/drawing/2014/main" id="{D75EE9DF-2890-4DBA-8AA8-06E590116F61}"/>
                    </a:ext>
                  </a:extLst>
                </p:cNvPr>
                <p:cNvSpPr/>
                <p:nvPr/>
              </p:nvSpPr>
              <p:spPr>
                <a:xfrm rot="10017092">
                  <a:off x="4199451" y="2910904"/>
                  <a:ext cx="299401" cy="853076"/>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5E1785B2-4750-4368-B893-25B92E3D01D5}"/>
                    </a:ext>
                  </a:extLst>
                </p:cNvPr>
                <p:cNvSpPr/>
                <p:nvPr/>
              </p:nvSpPr>
              <p:spPr>
                <a:xfrm>
                  <a:off x="4044856" y="1071668"/>
                  <a:ext cx="754690" cy="754759"/>
                </a:xfrm>
                <a:prstGeom prst="ellipse">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Rounded Rectangle 43">
                  <a:extLst>
                    <a:ext uri="{FF2B5EF4-FFF2-40B4-BE49-F238E27FC236}">
                      <a16:creationId xmlns:a16="http://schemas.microsoft.com/office/drawing/2014/main" id="{EECEC86A-F310-4FB8-AABE-7075671E2749}"/>
                    </a:ext>
                  </a:extLst>
                </p:cNvPr>
                <p:cNvSpPr/>
                <p:nvPr/>
              </p:nvSpPr>
              <p:spPr>
                <a:xfrm rot="7107398">
                  <a:off x="3480892" y="2212893"/>
                  <a:ext cx="903867" cy="258840"/>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4" name="Rounded Rectangle 44">
                <a:extLst>
                  <a:ext uri="{FF2B5EF4-FFF2-40B4-BE49-F238E27FC236}">
                    <a16:creationId xmlns:a16="http://schemas.microsoft.com/office/drawing/2014/main" id="{C55E5AF5-1BB9-4DF3-BED5-E88B93FABC3D}"/>
                  </a:ext>
                </a:extLst>
              </p:cNvPr>
              <p:cNvSpPr/>
              <p:nvPr/>
            </p:nvSpPr>
            <p:spPr>
              <a:xfrm flipH="1">
                <a:off x="10474858" y="2900419"/>
                <a:ext cx="218306" cy="970284"/>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ounded Rectangle 45">
                <a:extLst>
                  <a:ext uri="{FF2B5EF4-FFF2-40B4-BE49-F238E27FC236}">
                    <a16:creationId xmlns:a16="http://schemas.microsoft.com/office/drawing/2014/main" id="{3CC60065-1A08-4E5A-BE91-07A6DC24AB09}"/>
                  </a:ext>
                </a:extLst>
              </p:cNvPr>
              <p:cNvSpPr/>
              <p:nvPr/>
            </p:nvSpPr>
            <p:spPr>
              <a:xfrm rot="10092478" flipH="1">
                <a:off x="10730436" y="4603151"/>
                <a:ext cx="257135" cy="853076"/>
              </a:xfrm>
              <a:prstGeom prst="roundRect">
                <a:avLst>
                  <a:gd name="adj" fmla="val 50000"/>
                </a:avLst>
              </a:prstGeom>
              <a:grp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20" name="Cloud 19">
              <a:extLst>
                <a:ext uri="{FF2B5EF4-FFF2-40B4-BE49-F238E27FC236}">
                  <a16:creationId xmlns:a16="http://schemas.microsoft.com/office/drawing/2014/main" id="{7A17FC5A-8E0F-455A-9810-856DF879001F}"/>
                </a:ext>
              </a:extLst>
            </p:cNvPr>
            <p:cNvSpPr/>
            <p:nvPr/>
          </p:nvSpPr>
          <p:spPr>
            <a:xfrm rot="1503538">
              <a:off x="7748867" y="3212311"/>
              <a:ext cx="677490" cy="950294"/>
            </a:xfrm>
            <a:prstGeom prst="clou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F32E4FF8-C100-4A29-8D08-002DBDCF1689}"/>
                </a:ext>
              </a:extLst>
            </p:cNvPr>
            <p:cNvSpPr/>
            <p:nvPr/>
          </p:nvSpPr>
          <p:spPr>
            <a:xfrm rot="4970968">
              <a:off x="8189975" y="3270504"/>
              <a:ext cx="466344" cy="548640"/>
            </a:xfrm>
            <a:prstGeom prst="clou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2" name="Trapezoid 28671">
              <a:extLst>
                <a:ext uri="{FF2B5EF4-FFF2-40B4-BE49-F238E27FC236}">
                  <a16:creationId xmlns:a16="http://schemas.microsoft.com/office/drawing/2014/main" id="{5A06EAC7-5301-42A0-B3A7-F2E9CC692BB4}"/>
                </a:ext>
              </a:extLst>
            </p:cNvPr>
            <p:cNvSpPr/>
            <p:nvPr/>
          </p:nvSpPr>
          <p:spPr>
            <a:xfrm>
              <a:off x="7488936" y="4910328"/>
              <a:ext cx="1014984" cy="1188720"/>
            </a:xfrm>
            <a:prstGeom prst="trapezoi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107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07264" y="249937"/>
            <a:ext cx="11743944" cy="6555641"/>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endParaRPr lang="en-US" sz="2000" dirty="0">
              <a:solidFill>
                <a:schemeClr val="bg1"/>
              </a:solidFill>
            </a:endParaRPr>
          </a:p>
          <a:p>
            <a:r>
              <a:rPr lang="en-US" sz="2000" dirty="0">
                <a:solidFill>
                  <a:schemeClr val="bg1"/>
                </a:solidFill>
              </a:rPr>
              <a:t>Joseph Smith Teachings pg 328</a:t>
            </a:r>
          </a:p>
          <a:p>
            <a:endParaRPr lang="en-US" sz="2000" dirty="0">
              <a:solidFill>
                <a:schemeClr val="bg1"/>
              </a:solidFill>
            </a:endParaRPr>
          </a:p>
          <a:p>
            <a:r>
              <a:rPr lang="en-US" sz="2000" dirty="0">
                <a:solidFill>
                  <a:schemeClr val="bg1"/>
                </a:solidFill>
              </a:rPr>
              <a:t>Russell M. Nelson (“Living by Scriptural Guidance,” </a:t>
            </a:r>
            <a:r>
              <a:rPr lang="en-US" sz="2000" i="1" dirty="0">
                <a:solidFill>
                  <a:schemeClr val="bg1"/>
                </a:solidFill>
              </a:rPr>
              <a:t>Ensign,</a:t>
            </a:r>
            <a:r>
              <a:rPr lang="en-US" sz="2000" dirty="0">
                <a:solidFill>
                  <a:schemeClr val="bg1"/>
                </a:solidFill>
              </a:rPr>
              <a:t> Nov. 2000, 17).</a:t>
            </a:r>
          </a:p>
          <a:p>
            <a:endParaRPr lang="en-US" sz="2000" dirty="0">
              <a:solidFill>
                <a:schemeClr val="bg1"/>
              </a:solidFill>
            </a:endParaRPr>
          </a:p>
          <a:p>
            <a:r>
              <a:rPr lang="en-US" sz="2000" dirty="0">
                <a:solidFill>
                  <a:schemeClr val="bg1"/>
                </a:solidFill>
              </a:rPr>
              <a:t>Robert D. Hales (“Healing Soul and Body,” </a:t>
            </a:r>
            <a:r>
              <a:rPr lang="en-US" sz="2000" i="1" dirty="0">
                <a:solidFill>
                  <a:schemeClr val="bg1"/>
                </a:solidFill>
              </a:rPr>
              <a:t>Ensign,</a:t>
            </a:r>
            <a:r>
              <a:rPr lang="en-US" sz="2000" dirty="0">
                <a:solidFill>
                  <a:schemeClr val="bg1"/>
                </a:solidFill>
              </a:rPr>
              <a:t> Nov. 1998, 15).</a:t>
            </a:r>
          </a:p>
          <a:p>
            <a:endParaRPr lang="en-US" sz="2000" dirty="0">
              <a:solidFill>
                <a:schemeClr val="bg1"/>
              </a:solidFill>
            </a:endParaRPr>
          </a:p>
          <a:p>
            <a:r>
              <a:rPr lang="en-US" sz="2000" dirty="0">
                <a:solidFill>
                  <a:schemeClr val="bg1"/>
                </a:solidFill>
              </a:rPr>
              <a:t>Harold B. Lee, </a:t>
            </a:r>
            <a:r>
              <a:rPr lang="en-US" sz="2000" i="1" dirty="0">
                <a:solidFill>
                  <a:schemeClr val="bg1"/>
                </a:solidFill>
              </a:rPr>
              <a:t>Ye Are the Light of the World </a:t>
            </a:r>
            <a:r>
              <a:rPr lang="en-US" sz="2000" dirty="0">
                <a:solidFill>
                  <a:schemeClr val="bg1"/>
                </a:solidFill>
              </a:rPr>
              <a:t>[1974], 211).</a:t>
            </a:r>
          </a:p>
          <a:p>
            <a:endParaRPr lang="en-US" sz="2000" dirty="0">
              <a:solidFill>
                <a:schemeClr val="bg1"/>
              </a:solidFill>
            </a:endParaRPr>
          </a:p>
          <a:p>
            <a:r>
              <a:rPr lang="en-US" sz="2000" dirty="0">
                <a:solidFill>
                  <a:schemeClr val="bg1"/>
                </a:solidFill>
              </a:rPr>
              <a:t>Joseph Fielding Smith Doctrine of Salvation Vol. 1 Pg 283</a:t>
            </a:r>
          </a:p>
          <a:p>
            <a:endParaRPr lang="en-US" sz="2000" dirty="0">
              <a:solidFill>
                <a:schemeClr val="bg1"/>
              </a:solidFill>
            </a:endParaRPr>
          </a:p>
          <a:p>
            <a:r>
              <a:rPr lang="en-US" sz="2000" dirty="0">
                <a:solidFill>
                  <a:schemeClr val="bg1"/>
                </a:solidFill>
              </a:rPr>
              <a:t>David A. </a:t>
            </a:r>
            <a:r>
              <a:rPr lang="en-US" sz="2000" dirty="0" err="1">
                <a:solidFill>
                  <a:schemeClr val="bg1"/>
                </a:solidFill>
              </a:rPr>
              <a:t>Bednar</a:t>
            </a:r>
            <a:r>
              <a:rPr lang="en-US" sz="2000" dirty="0">
                <a:solidFill>
                  <a:schemeClr val="bg1"/>
                </a:solidFill>
              </a:rPr>
              <a:t> </a:t>
            </a:r>
            <a:r>
              <a:rPr lang="en-US" sz="2000" i="1" dirty="0">
                <a:solidFill>
                  <a:schemeClr val="bg1"/>
                </a:solidFill>
              </a:rPr>
              <a:t>Pray Always</a:t>
            </a:r>
            <a:r>
              <a:rPr lang="en-US" sz="2000" dirty="0">
                <a:solidFill>
                  <a:schemeClr val="bg1"/>
                </a:solidFill>
              </a:rPr>
              <a:t>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Nov. 2008, 41–42).</a:t>
            </a:r>
          </a:p>
          <a:p>
            <a:endParaRPr lang="en-US" sz="2000" dirty="0">
              <a:solidFill>
                <a:schemeClr val="bg1"/>
              </a:solidFill>
            </a:endParaRPr>
          </a:p>
          <a:p>
            <a:r>
              <a:rPr lang="en-US" sz="2000" dirty="0">
                <a:solidFill>
                  <a:schemeClr val="bg1"/>
                </a:solidFill>
              </a:rPr>
              <a:t>Spencer J. </a:t>
            </a:r>
            <a:r>
              <a:rPr lang="en-US" sz="2000" dirty="0" err="1">
                <a:solidFill>
                  <a:schemeClr val="bg1"/>
                </a:solidFill>
              </a:rPr>
              <a:t>Condie</a:t>
            </a:r>
            <a:r>
              <a:rPr lang="en-US" sz="2000" dirty="0">
                <a:solidFill>
                  <a:schemeClr val="bg1"/>
                </a:solidFill>
              </a:rPr>
              <a:t> </a:t>
            </a:r>
            <a:r>
              <a:rPr lang="en-US" sz="2000" i="1" dirty="0">
                <a:solidFill>
                  <a:schemeClr val="bg1"/>
                </a:solidFill>
              </a:rPr>
              <a:t>Becoming a Great Benefit to Our Fellow Beings Ensign,</a:t>
            </a:r>
            <a:r>
              <a:rPr lang="en-US" sz="2000" dirty="0">
                <a:solidFill>
                  <a:schemeClr val="bg1"/>
                </a:solidFill>
              </a:rPr>
              <a:t> May 2002, 45.</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
        <p:nvSpPr>
          <p:cNvPr id="23" name="Footer Placeholder 14">
            <a:extLst>
              <a:ext uri="{FF2B5EF4-FFF2-40B4-BE49-F238E27FC236}">
                <a16:creationId xmlns:a16="http://schemas.microsoft.com/office/drawing/2014/main" id="{170FCFBF-9FF4-472F-B165-CBEA29A77620}"/>
              </a:ext>
            </a:extLst>
          </p:cNvPr>
          <p:cNvSpPr>
            <a:spLocks noGrp="1"/>
          </p:cNvSpPr>
          <p:nvPr/>
        </p:nvSpPr>
        <p:spPr>
          <a:xfrm>
            <a:off x="133521"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599909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8D79A5-E237-C577-F6B2-A9F3B9E8A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grpSp>
        <p:nvGrpSpPr>
          <p:cNvPr id="3" name="Group 2">
            <a:extLst>
              <a:ext uri="{FF2B5EF4-FFF2-40B4-BE49-F238E27FC236}">
                <a16:creationId xmlns:a16="http://schemas.microsoft.com/office/drawing/2014/main" id="{52EAB848-789C-41D2-7C62-A220FBE07557}"/>
              </a:ext>
            </a:extLst>
          </p:cNvPr>
          <p:cNvGrpSpPr/>
          <p:nvPr/>
        </p:nvGrpSpPr>
        <p:grpSpPr>
          <a:xfrm>
            <a:off x="8973768" y="1924426"/>
            <a:ext cx="1648836" cy="3934236"/>
            <a:chOff x="397451" y="228208"/>
            <a:chExt cx="1468018" cy="3502792"/>
          </a:xfrm>
        </p:grpSpPr>
        <p:sp>
          <p:nvSpPr>
            <p:cNvPr id="4" name="Oval 3">
              <a:extLst>
                <a:ext uri="{FF2B5EF4-FFF2-40B4-BE49-F238E27FC236}">
                  <a16:creationId xmlns:a16="http://schemas.microsoft.com/office/drawing/2014/main" id="{27B0B28D-896D-2CBD-42B1-41E256F773FC}"/>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847DD39-FFC6-A710-EEC6-3F94DEF0A40C}"/>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017F62EA-45E4-21C2-70C3-4ADAC907AD50}"/>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084E1A-1C6D-89F4-5633-3AD5388C50F2}"/>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D9A8B8FC-ACB3-1254-3370-6F5527AE6D34}"/>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EAC22A-A0B8-2807-69C8-7D9B685BB493}"/>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ACB6FFC2-50C9-9B00-821B-7DF758ABA81B}"/>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5F7C888-7794-9737-A368-D944F35F7928}"/>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E1454BB-2A7C-1B66-810D-D12A9DE205BC}"/>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52">
              <a:extLst>
                <a:ext uri="{FF2B5EF4-FFF2-40B4-BE49-F238E27FC236}">
                  <a16:creationId xmlns:a16="http://schemas.microsoft.com/office/drawing/2014/main" id="{F7D13C97-9691-2EDB-16E6-5D2CB8F56C08}"/>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E90CEF-D7F9-C751-65D3-8A0C65BFFC34}"/>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54">
              <a:extLst>
                <a:ext uri="{FF2B5EF4-FFF2-40B4-BE49-F238E27FC236}">
                  <a16:creationId xmlns:a16="http://schemas.microsoft.com/office/drawing/2014/main" id="{25210E5C-3B23-2866-8950-C0DB535D7834}"/>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755DA23-7FA4-2590-C4C6-0AF6D49836EF}"/>
              </a:ext>
            </a:extLst>
          </p:cNvPr>
          <p:cNvSpPr txBox="1"/>
          <p:nvPr/>
        </p:nvSpPr>
        <p:spPr>
          <a:xfrm>
            <a:off x="1549553" y="795182"/>
            <a:ext cx="8610600" cy="1446550"/>
          </a:xfrm>
          <a:prstGeom prst="rect">
            <a:avLst/>
          </a:prstGeom>
          <a:noFill/>
        </p:spPr>
        <p:txBody>
          <a:bodyPr wrap="square" rtlCol="0">
            <a:spAutoFit/>
          </a:bodyPr>
          <a:lstStyle/>
          <a:p>
            <a:pPr algn="ctr"/>
            <a:r>
              <a:rPr lang="en-US" sz="4400" dirty="0">
                <a:latin typeface="Footlight MT Light" pitchFamily="18" charset="0"/>
              </a:rPr>
              <a:t>Witness Through the Holy Ghost</a:t>
            </a:r>
          </a:p>
          <a:p>
            <a:pPr algn="ctr"/>
            <a:r>
              <a:rPr lang="en-US" sz="4400" dirty="0">
                <a:latin typeface="Footlight MT Light" pitchFamily="18" charset="0"/>
              </a:rPr>
              <a:t>2 Nephi 33</a:t>
            </a:r>
          </a:p>
        </p:txBody>
      </p:sp>
      <p:grpSp>
        <p:nvGrpSpPr>
          <p:cNvPr id="17" name="Group 16">
            <a:extLst>
              <a:ext uri="{FF2B5EF4-FFF2-40B4-BE49-F238E27FC236}">
                <a16:creationId xmlns:a16="http://schemas.microsoft.com/office/drawing/2014/main" id="{AC7FC369-EA8C-8DC8-3F50-34E8B1B53ACD}"/>
              </a:ext>
            </a:extLst>
          </p:cNvPr>
          <p:cNvGrpSpPr/>
          <p:nvPr/>
        </p:nvGrpSpPr>
        <p:grpSpPr>
          <a:xfrm rot="20700000">
            <a:off x="1520561" y="2978494"/>
            <a:ext cx="2831805" cy="2865120"/>
            <a:chOff x="2590800" y="2667000"/>
            <a:chExt cx="3886200" cy="3931920"/>
          </a:xfrm>
        </p:grpSpPr>
        <p:grpSp>
          <p:nvGrpSpPr>
            <p:cNvPr id="18" name="Group 13">
              <a:extLst>
                <a:ext uri="{FF2B5EF4-FFF2-40B4-BE49-F238E27FC236}">
                  <a16:creationId xmlns:a16="http://schemas.microsoft.com/office/drawing/2014/main" id="{8F5FC2C3-5DC0-ABD0-44D9-2C7D3032D696}"/>
                </a:ext>
              </a:extLst>
            </p:cNvPr>
            <p:cNvGrpSpPr/>
            <p:nvPr/>
          </p:nvGrpSpPr>
          <p:grpSpPr>
            <a:xfrm>
              <a:off x="3048000" y="2667000"/>
              <a:ext cx="2971800" cy="3931920"/>
              <a:chOff x="152400" y="152400"/>
              <a:chExt cx="4953000" cy="6553200"/>
            </a:xfrm>
          </p:grpSpPr>
          <p:sp>
            <p:nvSpPr>
              <p:cNvPr id="24" name="Rounded Rectangle 28">
                <a:extLst>
                  <a:ext uri="{FF2B5EF4-FFF2-40B4-BE49-F238E27FC236}">
                    <a16:creationId xmlns:a16="http://schemas.microsoft.com/office/drawing/2014/main" id="{138A4849-CEF3-CFD6-27BC-F443D54AC206}"/>
                  </a:ext>
                </a:extLst>
              </p:cNvPr>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9">
                <a:extLst>
                  <a:ext uri="{FF2B5EF4-FFF2-40B4-BE49-F238E27FC236}">
                    <a16:creationId xmlns:a16="http://schemas.microsoft.com/office/drawing/2014/main" id="{ABE27490-36C5-952D-DF76-9FCC91492869}"/>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0">
                <a:extLst>
                  <a:ext uri="{FF2B5EF4-FFF2-40B4-BE49-F238E27FC236}">
                    <a16:creationId xmlns:a16="http://schemas.microsoft.com/office/drawing/2014/main" id="{8E7D97EC-F917-AD9D-BE64-9471A8421F59}"/>
                  </a:ext>
                </a:extLst>
              </p:cNvPr>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B5A4533-9412-82F7-D9A5-F741185156C3}"/>
                </a:ext>
              </a:extLst>
            </p:cNvPr>
            <p:cNvSpPr txBox="1"/>
            <p:nvPr/>
          </p:nvSpPr>
          <p:spPr>
            <a:xfrm>
              <a:off x="2590800" y="3200400"/>
              <a:ext cx="3886200" cy="1815882"/>
            </a:xfrm>
            <a:prstGeom prst="rect">
              <a:avLst/>
            </a:prstGeom>
            <a:noFill/>
          </p:spPr>
          <p:txBody>
            <a:bodyPr wrap="square" rtlCol="0">
              <a:spAutoFit/>
            </a:bodyPr>
            <a:lstStyle/>
            <a:p>
              <a:pPr algn="ctr"/>
              <a:r>
                <a:rPr lang="en-US" sz="2000" dirty="0">
                  <a:solidFill>
                    <a:srgbClr val="FFC000"/>
                  </a:solidFill>
                  <a:latin typeface="Californian FB" pitchFamily="18" charset="0"/>
                </a:rPr>
                <a:t>The </a:t>
              </a:r>
            </a:p>
            <a:p>
              <a:pPr algn="ctr"/>
              <a:r>
                <a:rPr lang="en-US" sz="2000" dirty="0">
                  <a:solidFill>
                    <a:srgbClr val="FFC000"/>
                  </a:solidFill>
                  <a:latin typeface="Californian FB" pitchFamily="18" charset="0"/>
                </a:rPr>
                <a:t>Book</a:t>
              </a:r>
            </a:p>
            <a:p>
              <a:pPr algn="ctr"/>
              <a:r>
                <a:rPr lang="en-US" sz="2000" dirty="0">
                  <a:solidFill>
                    <a:srgbClr val="FFC000"/>
                  </a:solidFill>
                  <a:latin typeface="Californian FB" pitchFamily="18" charset="0"/>
                </a:rPr>
                <a:t> of </a:t>
              </a:r>
            </a:p>
            <a:p>
              <a:pPr algn="ctr"/>
              <a:r>
                <a:rPr lang="en-US" sz="2000" dirty="0">
                  <a:solidFill>
                    <a:srgbClr val="FFC000"/>
                  </a:solidFill>
                  <a:latin typeface="Californian FB" pitchFamily="18" charset="0"/>
                </a:rPr>
                <a:t>Mormon</a:t>
              </a:r>
            </a:p>
          </p:txBody>
        </p:sp>
        <p:sp>
          <p:nvSpPr>
            <p:cNvPr id="20" name="TextBox 19">
              <a:extLst>
                <a:ext uri="{FF2B5EF4-FFF2-40B4-BE49-F238E27FC236}">
                  <a16:creationId xmlns:a16="http://schemas.microsoft.com/office/drawing/2014/main" id="{C1C40083-80BD-0217-BDC4-404FBD8DD452}"/>
                </a:ext>
              </a:extLst>
            </p:cNvPr>
            <p:cNvSpPr txBox="1"/>
            <p:nvPr/>
          </p:nvSpPr>
          <p:spPr>
            <a:xfrm>
              <a:off x="3124200" y="5257800"/>
              <a:ext cx="2667001" cy="633562"/>
            </a:xfrm>
            <a:prstGeom prst="rect">
              <a:avLst/>
            </a:prstGeom>
            <a:noFill/>
          </p:spPr>
          <p:txBody>
            <a:bodyPr wrap="square" rtlCol="0">
              <a:spAutoFit/>
            </a:bodyPr>
            <a:lstStyle/>
            <a:p>
              <a:pPr algn="ctr"/>
              <a:r>
                <a:rPr lang="en-US" sz="1200" dirty="0">
                  <a:solidFill>
                    <a:srgbClr val="FFC000"/>
                  </a:solidFill>
                  <a:latin typeface="Californian FB" pitchFamily="18" charset="0"/>
                </a:rPr>
                <a:t>ANOTHER TESTAMENT </a:t>
              </a:r>
            </a:p>
            <a:p>
              <a:pPr algn="ctr"/>
              <a:r>
                <a:rPr lang="en-US" sz="1200" dirty="0">
                  <a:solidFill>
                    <a:srgbClr val="FFC000"/>
                  </a:solidFill>
                  <a:latin typeface="Californian FB" pitchFamily="18" charset="0"/>
                </a:rPr>
                <a:t>OF JESUS CHRIST</a:t>
              </a:r>
            </a:p>
          </p:txBody>
        </p:sp>
        <p:cxnSp>
          <p:nvCxnSpPr>
            <p:cNvPr id="21" name="Straight Connector 20">
              <a:extLst>
                <a:ext uri="{FF2B5EF4-FFF2-40B4-BE49-F238E27FC236}">
                  <a16:creationId xmlns:a16="http://schemas.microsoft.com/office/drawing/2014/main" id="{EA778783-3373-D050-4EFB-7AA6AAB25C93}"/>
                </a:ext>
              </a:extLst>
            </p:cNvPr>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0E298B-57AA-2724-19AD-21029D8F55D4}"/>
                </a:ext>
              </a:extLst>
            </p:cNvPr>
            <p:cNvCxnSpPr/>
            <p:nvPr/>
          </p:nvCxnSpPr>
          <p:spPr>
            <a:xfrm>
              <a:off x="3429000" y="50292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53ADE97-13B1-6F0A-21CD-009FEDC38EB8}"/>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6765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F2105-B405-4703-B20E-D3B4BF3F5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4" name="TextBox 3"/>
          <p:cNvSpPr txBox="1"/>
          <p:nvPr/>
        </p:nvSpPr>
        <p:spPr>
          <a:xfrm>
            <a:off x="4291584" y="1377696"/>
            <a:ext cx="7010400" cy="4339650"/>
          </a:xfrm>
          <a:prstGeom prst="rect">
            <a:avLst/>
          </a:prstGeom>
          <a:noFill/>
        </p:spPr>
        <p:txBody>
          <a:bodyPr wrap="square" rtlCol="0">
            <a:spAutoFit/>
          </a:bodyPr>
          <a:lstStyle/>
          <a:p>
            <a:pPr algn="ctr"/>
            <a:r>
              <a:rPr lang="en-US" sz="3600" dirty="0">
                <a:latin typeface="Footlight MT Light" pitchFamily="18" charset="0"/>
              </a:rPr>
              <a:t>“Success in righteousness, the power to avoid deception and resist temptations, guidance in our daily lives, healing of the soul—these are but a few of the promises the Lord has given to those who will come to His word.” </a:t>
            </a:r>
          </a:p>
          <a:p>
            <a:pPr algn="ctr"/>
            <a:r>
              <a:rPr lang="en-US" sz="2400" dirty="0">
                <a:latin typeface="Footlight MT Light" pitchFamily="18" charset="0"/>
              </a:rPr>
              <a:t>Ezra T. Benson</a:t>
            </a:r>
          </a:p>
        </p:txBody>
      </p:sp>
      <p:grpSp>
        <p:nvGrpSpPr>
          <p:cNvPr id="7" name="Group 6">
            <a:extLst>
              <a:ext uri="{FF2B5EF4-FFF2-40B4-BE49-F238E27FC236}">
                <a16:creationId xmlns:a16="http://schemas.microsoft.com/office/drawing/2014/main" id="{C63BC9CF-3B1C-409B-8B1B-A427D9EA7AC7}"/>
              </a:ext>
            </a:extLst>
          </p:cNvPr>
          <p:cNvGrpSpPr/>
          <p:nvPr/>
        </p:nvGrpSpPr>
        <p:grpSpPr>
          <a:xfrm>
            <a:off x="1177964" y="1124713"/>
            <a:ext cx="2414016" cy="3154684"/>
            <a:chOff x="117260" y="2331721"/>
            <a:chExt cx="2414016" cy="3154684"/>
          </a:xfrm>
        </p:grpSpPr>
        <p:pic>
          <p:nvPicPr>
            <p:cNvPr id="6" name="Picture 5">
              <a:extLst>
                <a:ext uri="{FF2B5EF4-FFF2-40B4-BE49-F238E27FC236}">
                  <a16:creationId xmlns:a16="http://schemas.microsoft.com/office/drawing/2014/main" id="{EA42B1E9-3B5E-4A46-8468-D6B642193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56" y="3011424"/>
              <a:ext cx="1458516" cy="2063496"/>
            </a:xfrm>
            <a:prstGeom prst="rect">
              <a:avLst/>
            </a:prstGeom>
          </p:spPr>
        </p:pic>
        <p:pic>
          <p:nvPicPr>
            <p:cNvPr id="13314" name="Picture 2" descr="Image result for frames">
              <a:extLst>
                <a:ext uri="{FF2B5EF4-FFF2-40B4-BE49-F238E27FC236}">
                  <a16:creationId xmlns:a16="http://schemas.microsoft.com/office/drawing/2014/main" id="{86D50036-7E6A-4EB9-A4CA-24497D7AE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3074" y="2702055"/>
              <a:ext cx="3154684" cy="24140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8410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82E0C-77D9-4677-8F28-F14A9FB75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0" y="6550223"/>
            <a:ext cx="1143000" cy="307777"/>
          </a:xfrm>
          <a:prstGeom prst="rect">
            <a:avLst/>
          </a:prstGeom>
          <a:noFill/>
        </p:spPr>
        <p:txBody>
          <a:bodyPr wrap="square" rtlCol="0">
            <a:spAutoFit/>
          </a:bodyPr>
          <a:lstStyle/>
          <a:p>
            <a:r>
              <a:rPr lang="en-US" sz="1400" dirty="0"/>
              <a:t>2 Nephi 33:1</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Nephi Laments </a:t>
            </a:r>
          </a:p>
        </p:txBody>
      </p:sp>
      <p:sp>
        <p:nvSpPr>
          <p:cNvPr id="5" name="TextBox 4"/>
          <p:cNvSpPr txBox="1"/>
          <p:nvPr/>
        </p:nvSpPr>
        <p:spPr>
          <a:xfrm>
            <a:off x="944880" y="771144"/>
            <a:ext cx="4419600" cy="1477328"/>
          </a:xfrm>
          <a:prstGeom prst="rect">
            <a:avLst/>
          </a:prstGeom>
          <a:noFill/>
        </p:spPr>
        <p:txBody>
          <a:bodyPr wrap="square" rtlCol="0">
            <a:spAutoFit/>
          </a:bodyPr>
          <a:lstStyle/>
          <a:p>
            <a:r>
              <a:rPr lang="en-US" dirty="0"/>
              <a:t>Not mighty in writing—</a:t>
            </a:r>
          </a:p>
          <a:p>
            <a:r>
              <a:rPr lang="en-US" dirty="0"/>
              <a:t>Nephi realizes that the messages he is speaking is difficult to write, because when he speaks he speaks by the power of the Holy Ghost.</a:t>
            </a:r>
          </a:p>
        </p:txBody>
      </p:sp>
      <p:sp>
        <p:nvSpPr>
          <p:cNvPr id="6" name="Heart 5"/>
          <p:cNvSpPr/>
          <p:nvPr/>
        </p:nvSpPr>
        <p:spPr>
          <a:xfrm>
            <a:off x="5803392" y="1773936"/>
            <a:ext cx="3124200" cy="2286000"/>
          </a:xfrm>
          <a:prstGeom prst="hear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50792" y="2307337"/>
            <a:ext cx="1447800" cy="1015663"/>
          </a:xfrm>
          <a:prstGeom prst="rect">
            <a:avLst/>
          </a:prstGeom>
          <a:noFill/>
        </p:spPr>
        <p:txBody>
          <a:bodyPr wrap="square" rtlCol="0">
            <a:spAutoFit/>
          </a:bodyPr>
          <a:lstStyle/>
          <a:p>
            <a:r>
              <a:rPr lang="en-US" sz="6000" dirty="0"/>
              <a:t>into</a:t>
            </a:r>
          </a:p>
        </p:txBody>
      </p:sp>
      <p:sp>
        <p:nvSpPr>
          <p:cNvPr id="8" name="TextBox 7"/>
          <p:cNvSpPr txBox="1"/>
          <p:nvPr/>
        </p:nvSpPr>
        <p:spPr>
          <a:xfrm>
            <a:off x="6507480" y="2289049"/>
            <a:ext cx="1981200" cy="1015663"/>
          </a:xfrm>
          <a:prstGeom prst="rect">
            <a:avLst/>
          </a:prstGeom>
          <a:noFill/>
        </p:spPr>
        <p:txBody>
          <a:bodyPr wrap="square" rtlCol="0">
            <a:spAutoFit/>
          </a:bodyPr>
          <a:lstStyle/>
          <a:p>
            <a:r>
              <a:rPr lang="en-US" sz="6000" dirty="0"/>
              <a:t>unto</a:t>
            </a:r>
          </a:p>
        </p:txBody>
      </p:sp>
      <p:sp>
        <p:nvSpPr>
          <p:cNvPr id="9" name="TextBox 8"/>
          <p:cNvSpPr txBox="1"/>
          <p:nvPr/>
        </p:nvSpPr>
        <p:spPr>
          <a:xfrm>
            <a:off x="1374648" y="4535424"/>
            <a:ext cx="7315200" cy="1477328"/>
          </a:xfrm>
          <a:prstGeom prst="rect">
            <a:avLst/>
          </a:prstGeom>
          <a:noFill/>
        </p:spPr>
        <p:txBody>
          <a:bodyPr wrap="square" rtlCol="0">
            <a:spAutoFit/>
          </a:bodyPr>
          <a:lstStyle/>
          <a:p>
            <a:pPr fontAlgn="base"/>
            <a:r>
              <a:rPr lang="en-US" dirty="0"/>
              <a:t>What is the difference between a message going </a:t>
            </a:r>
            <a:r>
              <a:rPr lang="en-US" i="1" dirty="0"/>
              <a:t>unto</a:t>
            </a:r>
            <a:r>
              <a:rPr lang="en-US" dirty="0"/>
              <a:t> someone’s heart and a message going </a:t>
            </a:r>
            <a:r>
              <a:rPr lang="en-US" i="1" dirty="0"/>
              <a:t>into</a:t>
            </a:r>
            <a:r>
              <a:rPr lang="en-US" dirty="0"/>
              <a:t> someone’s heart?</a:t>
            </a:r>
          </a:p>
          <a:p>
            <a:pPr fontAlgn="base"/>
            <a:endParaRPr lang="en-US" dirty="0"/>
          </a:p>
          <a:p>
            <a:pPr fontAlgn="base"/>
            <a:r>
              <a:rPr lang="en-US" dirty="0"/>
              <a:t>Why do you think it is significant that the Holy Ghost carries the truth </a:t>
            </a:r>
            <a:r>
              <a:rPr lang="en-US" i="1" dirty="0"/>
              <a:t>unto</a:t>
            </a:r>
            <a:r>
              <a:rPr lang="en-US" dirty="0"/>
              <a:t> our hearts but not </a:t>
            </a:r>
            <a:r>
              <a:rPr lang="en-US" i="1" dirty="0"/>
              <a:t>into</a:t>
            </a:r>
            <a:r>
              <a:rPr lang="en-US" dirty="0"/>
              <a:t> our hearts?</a:t>
            </a:r>
          </a:p>
        </p:txBody>
      </p:sp>
      <p:sp>
        <p:nvSpPr>
          <p:cNvPr id="11" name="Heart 10">
            <a:extLst>
              <a:ext uri="{FF2B5EF4-FFF2-40B4-BE49-F238E27FC236}">
                <a16:creationId xmlns:a16="http://schemas.microsoft.com/office/drawing/2014/main" id="{FF67547D-1552-48A9-B0A1-FECFF950D0AB}"/>
              </a:ext>
            </a:extLst>
          </p:cNvPr>
          <p:cNvSpPr/>
          <p:nvPr/>
        </p:nvSpPr>
        <p:spPr>
          <a:xfrm>
            <a:off x="8662416" y="4349496"/>
            <a:ext cx="3124200" cy="2286000"/>
          </a:xfrm>
          <a:prstGeom prst="hear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a:p>
            <a:pPr algn="ctr"/>
            <a:r>
              <a:rPr lang="en-US" sz="2400" b="1" dirty="0">
                <a:solidFill>
                  <a:schemeClr val="tx1"/>
                </a:solidFill>
              </a:rPr>
              <a:t>The Holy Ghost carries truth to our hearts</a:t>
            </a:r>
            <a:endParaRPr lang="en-US" sz="2400" dirty="0">
              <a:solidFill>
                <a:schemeClr val="tx1"/>
              </a:solidFill>
            </a:endParaRPr>
          </a:p>
        </p:txBody>
      </p:sp>
    </p:spTree>
    <p:extLst>
      <p:ext uri="{BB962C8B-B14F-4D97-AF65-F5344CB8AC3E}">
        <p14:creationId xmlns:p14="http://schemas.microsoft.com/office/powerpoint/2010/main" val="37766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023EF1-25E2-48E7-B402-963C6D63E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161544" y="6550223"/>
            <a:ext cx="1143000" cy="307777"/>
          </a:xfrm>
          <a:prstGeom prst="rect">
            <a:avLst/>
          </a:prstGeom>
          <a:noFill/>
        </p:spPr>
        <p:txBody>
          <a:bodyPr wrap="square" rtlCol="0">
            <a:spAutoFit/>
          </a:bodyPr>
          <a:lstStyle/>
          <a:p>
            <a:r>
              <a:rPr lang="en-US" sz="1400" dirty="0"/>
              <a:t>2 Nephi 33:2</a:t>
            </a:r>
            <a:endParaRPr lang="en-US" sz="4400" dirty="0"/>
          </a:p>
        </p:txBody>
      </p:sp>
      <p:sp>
        <p:nvSpPr>
          <p:cNvPr id="6" name="Heart 5"/>
          <p:cNvSpPr/>
          <p:nvPr/>
        </p:nvSpPr>
        <p:spPr>
          <a:xfrm>
            <a:off x="2362200" y="685800"/>
            <a:ext cx="7467600" cy="5562600"/>
          </a:xfrm>
          <a:prstGeom prst="hear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2280" y="2974848"/>
            <a:ext cx="1807464" cy="1200329"/>
          </a:xfrm>
          <a:prstGeom prst="rect">
            <a:avLst/>
          </a:prstGeom>
          <a:noFill/>
        </p:spPr>
        <p:txBody>
          <a:bodyPr wrap="square" rtlCol="0">
            <a:spAutoFit/>
          </a:bodyPr>
          <a:lstStyle/>
          <a:p>
            <a:pPr algn="ctr"/>
            <a:r>
              <a:rPr lang="en-US" sz="2400" dirty="0">
                <a:latin typeface="Footlight MT Light" pitchFamily="18" charset="0"/>
              </a:rPr>
              <a:t>Behaviors of Hardened Hearts</a:t>
            </a:r>
          </a:p>
        </p:txBody>
      </p:sp>
      <p:sp>
        <p:nvSpPr>
          <p:cNvPr id="7" name="TextBox 6"/>
          <p:cNvSpPr txBox="1"/>
          <p:nvPr/>
        </p:nvSpPr>
        <p:spPr>
          <a:xfrm>
            <a:off x="4270248" y="192024"/>
            <a:ext cx="1295400" cy="523220"/>
          </a:xfrm>
          <a:prstGeom prst="rect">
            <a:avLst/>
          </a:prstGeom>
          <a:noFill/>
        </p:spPr>
        <p:txBody>
          <a:bodyPr wrap="square" rtlCol="0">
            <a:spAutoFit/>
          </a:bodyPr>
          <a:lstStyle/>
          <a:p>
            <a:r>
              <a:rPr lang="en-US" sz="2800" dirty="0"/>
              <a:t>Pride</a:t>
            </a:r>
          </a:p>
        </p:txBody>
      </p:sp>
      <p:sp>
        <p:nvSpPr>
          <p:cNvPr id="8" name="TextBox 7"/>
          <p:cNvSpPr txBox="1"/>
          <p:nvPr/>
        </p:nvSpPr>
        <p:spPr>
          <a:xfrm>
            <a:off x="697992" y="4405396"/>
            <a:ext cx="2971800" cy="523220"/>
          </a:xfrm>
          <a:prstGeom prst="rect">
            <a:avLst/>
          </a:prstGeom>
          <a:noFill/>
        </p:spPr>
        <p:txBody>
          <a:bodyPr wrap="square" rtlCol="0">
            <a:spAutoFit/>
          </a:bodyPr>
          <a:lstStyle/>
          <a:p>
            <a:pPr algn="ctr"/>
            <a:r>
              <a:rPr lang="en-US" sz="2800" dirty="0"/>
              <a:t>Loss of the Spirit</a:t>
            </a:r>
          </a:p>
        </p:txBody>
      </p:sp>
      <p:sp>
        <p:nvSpPr>
          <p:cNvPr id="10" name="TextBox 9"/>
          <p:cNvSpPr txBox="1"/>
          <p:nvPr/>
        </p:nvSpPr>
        <p:spPr>
          <a:xfrm>
            <a:off x="1200912" y="1697736"/>
            <a:ext cx="1295400" cy="523220"/>
          </a:xfrm>
          <a:prstGeom prst="rect">
            <a:avLst/>
          </a:prstGeom>
          <a:noFill/>
        </p:spPr>
        <p:txBody>
          <a:bodyPr wrap="square" rtlCol="0">
            <a:spAutoFit/>
          </a:bodyPr>
          <a:lstStyle/>
          <a:p>
            <a:r>
              <a:rPr lang="en-US" sz="2800" dirty="0"/>
              <a:t>Envy</a:t>
            </a:r>
          </a:p>
        </p:txBody>
      </p:sp>
      <p:sp>
        <p:nvSpPr>
          <p:cNvPr id="11" name="TextBox 10"/>
          <p:cNvSpPr txBox="1"/>
          <p:nvPr/>
        </p:nvSpPr>
        <p:spPr>
          <a:xfrm>
            <a:off x="518160" y="3035808"/>
            <a:ext cx="2514600" cy="523220"/>
          </a:xfrm>
          <a:prstGeom prst="rect">
            <a:avLst/>
          </a:prstGeom>
          <a:noFill/>
        </p:spPr>
        <p:txBody>
          <a:bodyPr wrap="square" rtlCol="0">
            <a:spAutoFit/>
          </a:bodyPr>
          <a:lstStyle/>
          <a:p>
            <a:r>
              <a:rPr lang="en-US" sz="2800" dirty="0"/>
              <a:t>Faithlessness</a:t>
            </a:r>
          </a:p>
        </p:txBody>
      </p:sp>
      <p:sp>
        <p:nvSpPr>
          <p:cNvPr id="12" name="TextBox 11"/>
          <p:cNvSpPr txBox="1"/>
          <p:nvPr/>
        </p:nvSpPr>
        <p:spPr>
          <a:xfrm>
            <a:off x="1700784" y="417576"/>
            <a:ext cx="2209800" cy="523220"/>
          </a:xfrm>
          <a:prstGeom prst="rect">
            <a:avLst/>
          </a:prstGeom>
          <a:noFill/>
        </p:spPr>
        <p:txBody>
          <a:bodyPr wrap="square" rtlCol="0">
            <a:spAutoFit/>
          </a:bodyPr>
          <a:lstStyle/>
          <a:p>
            <a:r>
              <a:rPr lang="en-US" sz="2800" dirty="0"/>
              <a:t>Rebellion</a:t>
            </a:r>
          </a:p>
        </p:txBody>
      </p:sp>
      <p:pic>
        <p:nvPicPr>
          <p:cNvPr id="1026" name="Picture 2" descr="http://www.barbdahlgren.com/wp-content/uploads/Hardened-Heart.png"/>
          <p:cNvPicPr>
            <a:picLocks noChangeAspect="1" noChangeArrowheads="1"/>
          </p:cNvPicPr>
          <p:nvPr/>
        </p:nvPicPr>
        <p:blipFill>
          <a:blip r:embed="rId3" cstate="print"/>
          <a:srcRect/>
          <a:stretch>
            <a:fillRect/>
          </a:stretch>
        </p:blipFill>
        <p:spPr bwMode="auto">
          <a:xfrm>
            <a:off x="2895600" y="1371600"/>
            <a:ext cx="1905000" cy="1562100"/>
          </a:xfrm>
          <a:prstGeom prst="rect">
            <a:avLst/>
          </a:prstGeom>
          <a:noFill/>
        </p:spPr>
      </p:pic>
      <p:pic>
        <p:nvPicPr>
          <p:cNvPr id="1028" name="Picture 4" descr="http://fitnessexpose.com/wp-content/uploads/2013/06/heart-icon.png"/>
          <p:cNvPicPr>
            <a:picLocks noChangeAspect="1" noChangeArrowheads="1"/>
          </p:cNvPicPr>
          <p:nvPr/>
        </p:nvPicPr>
        <p:blipFill>
          <a:blip r:embed="rId4" cstate="print"/>
          <a:srcRect/>
          <a:stretch>
            <a:fillRect/>
          </a:stretch>
        </p:blipFill>
        <p:spPr bwMode="auto">
          <a:xfrm>
            <a:off x="6690360" y="3166872"/>
            <a:ext cx="1752600" cy="1752600"/>
          </a:xfrm>
          <a:prstGeom prst="rect">
            <a:avLst/>
          </a:prstGeom>
          <a:noFill/>
        </p:spPr>
      </p:pic>
      <p:sp>
        <p:nvSpPr>
          <p:cNvPr id="15" name="TextBox 14"/>
          <p:cNvSpPr txBox="1"/>
          <p:nvPr/>
        </p:nvSpPr>
        <p:spPr>
          <a:xfrm>
            <a:off x="6729984" y="1173481"/>
            <a:ext cx="2487168" cy="1938992"/>
          </a:xfrm>
          <a:prstGeom prst="rect">
            <a:avLst/>
          </a:prstGeom>
          <a:noFill/>
        </p:spPr>
        <p:txBody>
          <a:bodyPr wrap="square" rtlCol="0">
            <a:spAutoFit/>
          </a:bodyPr>
          <a:lstStyle/>
          <a:p>
            <a:pPr algn="ctr"/>
            <a:r>
              <a:rPr lang="en-US" sz="2400" dirty="0">
                <a:latin typeface="Footlight MT Light" pitchFamily="18" charset="0"/>
              </a:rPr>
              <a:t>When we open our hearts, messages from the Holy Ghost can enter our hearts</a:t>
            </a:r>
          </a:p>
        </p:txBody>
      </p:sp>
      <p:sp>
        <p:nvSpPr>
          <p:cNvPr id="4" name="Rectangle 3">
            <a:extLst>
              <a:ext uri="{FF2B5EF4-FFF2-40B4-BE49-F238E27FC236}">
                <a16:creationId xmlns:a16="http://schemas.microsoft.com/office/drawing/2014/main" id="{F2B0E112-3737-46A8-BF89-D1EFDA2271B1}"/>
              </a:ext>
            </a:extLst>
          </p:cNvPr>
          <p:cNvSpPr/>
          <p:nvPr/>
        </p:nvSpPr>
        <p:spPr>
          <a:xfrm>
            <a:off x="8485632" y="4805279"/>
            <a:ext cx="3374136" cy="1754326"/>
          </a:xfrm>
          <a:prstGeom prst="rect">
            <a:avLst/>
          </a:prstGeom>
        </p:spPr>
        <p:txBody>
          <a:bodyPr wrap="square">
            <a:spAutoFit/>
          </a:bodyPr>
          <a:lstStyle/>
          <a:p>
            <a:r>
              <a:rPr lang="en-US" b="1" dirty="0">
                <a:solidFill>
                  <a:srgbClr val="333333"/>
                </a:solidFill>
                <a:latin typeface="Open Sans"/>
              </a:rPr>
              <a:t>By t</a:t>
            </a:r>
            <a:r>
              <a:rPr lang="en-US" b="1" i="0" dirty="0">
                <a:solidFill>
                  <a:srgbClr val="333333"/>
                </a:solidFill>
                <a:effectLst/>
                <a:latin typeface="Open Sans"/>
              </a:rPr>
              <a:t>estifying of the truth, the Holy Ghost provides an opportunity for us to receive a spiritual witness and testimony of the truth that is taught.</a:t>
            </a:r>
            <a:endParaRPr lang="en-US" b="1" dirty="0"/>
          </a:p>
        </p:txBody>
      </p:sp>
      <p:sp>
        <p:nvSpPr>
          <p:cNvPr id="9" name="Rectangle 8">
            <a:extLst>
              <a:ext uri="{FF2B5EF4-FFF2-40B4-BE49-F238E27FC236}">
                <a16:creationId xmlns:a16="http://schemas.microsoft.com/office/drawing/2014/main" id="{E51677E2-A0AC-485A-9496-B8D822F5F12F}"/>
              </a:ext>
            </a:extLst>
          </p:cNvPr>
          <p:cNvSpPr/>
          <p:nvPr/>
        </p:nvSpPr>
        <p:spPr>
          <a:xfrm>
            <a:off x="813816" y="5461861"/>
            <a:ext cx="4425696" cy="923330"/>
          </a:xfrm>
          <a:prstGeom prst="rect">
            <a:avLst/>
          </a:prstGeom>
        </p:spPr>
        <p:txBody>
          <a:bodyPr wrap="square">
            <a:spAutoFit/>
          </a:bodyPr>
          <a:lstStyle/>
          <a:p>
            <a:pPr algn="ctr"/>
            <a:r>
              <a:rPr lang="en-US" b="1" i="0" dirty="0">
                <a:solidFill>
                  <a:srgbClr val="333333"/>
                </a:solidFill>
                <a:effectLst/>
                <a:latin typeface="Open Sans"/>
              </a:rPr>
              <a:t>If we harden our hearts against the Holy Spirit, we will not understand the value of the word of God.</a:t>
            </a:r>
            <a:endParaRPr lang="en-US" dirty="0"/>
          </a:p>
        </p:txBody>
      </p:sp>
    </p:spTree>
    <p:extLst>
      <p:ext uri="{BB962C8B-B14F-4D97-AF65-F5344CB8AC3E}">
        <p14:creationId xmlns:p14="http://schemas.microsoft.com/office/powerpoint/2010/main" val="135142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000"/>
                                        <p:tgtEl>
                                          <p:spTgt spid="5"/>
                                        </p:tgtEl>
                                      </p:cBhvr>
                                    </p:animEffect>
                                    <p:set>
                                      <p:cBhvr>
                                        <p:cTn id="42" dur="1" fill="hold">
                                          <p:stCondLst>
                                            <p:cond delay="19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1026"/>
                                        </p:tgtEl>
                                      </p:cBhvr>
                                    </p:animEffect>
                                    <p:set>
                                      <p:cBhvr>
                                        <p:cTn id="45" dur="1" fill="hold">
                                          <p:stCondLst>
                                            <p:cond delay="1999"/>
                                          </p:stCondLst>
                                        </p:cTn>
                                        <p:tgtEl>
                                          <p:spTgt spid="102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7"/>
                                        </p:tgtEl>
                                      </p:cBhvr>
                                    </p:animEffect>
                                    <p:set>
                                      <p:cBhvr>
                                        <p:cTn id="48" dur="1" fill="hold">
                                          <p:stCondLst>
                                            <p:cond delay="1999"/>
                                          </p:stCondLst>
                                        </p:cTn>
                                        <p:tgtEl>
                                          <p:spTgt spid="7"/>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10"/>
                                        </p:tgtEl>
                                      </p:cBhvr>
                                    </p:animEffect>
                                    <p:set>
                                      <p:cBhvr>
                                        <p:cTn id="51" dur="1" fill="hold">
                                          <p:stCondLst>
                                            <p:cond delay="19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11"/>
                                        </p:tgtEl>
                                      </p:cBhvr>
                                    </p:animEffect>
                                    <p:set>
                                      <p:cBhvr>
                                        <p:cTn id="57" dur="1" fill="hold">
                                          <p:stCondLst>
                                            <p:cond delay="1999"/>
                                          </p:stCondLst>
                                        </p:cTn>
                                        <p:tgtEl>
                                          <p:spTgt spid="1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12"/>
                                        </p:tgtEl>
                                      </p:cBhvr>
                                    </p:animEffect>
                                    <p:set>
                                      <p:cBhvr>
                                        <p:cTn id="60" dur="1" fill="hold">
                                          <p:stCondLst>
                                            <p:cond delay="1999"/>
                                          </p:stCondLst>
                                        </p:cTn>
                                        <p:tgtEl>
                                          <p:spTgt spid="12"/>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0"/>
                                        <p:tgtEl>
                                          <p:spTgt spid="15"/>
                                        </p:tgtEl>
                                      </p:cBhvr>
                                    </p:animEffec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fade">
                                      <p:cBhvr>
                                        <p:cTn id="69" dur="2000"/>
                                        <p:tgtEl>
                                          <p:spTgt spid="1028"/>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P spid="8" grpId="1"/>
      <p:bldP spid="10" grpId="0"/>
      <p:bldP spid="10" grpId="1"/>
      <p:bldP spid="11" grpId="0"/>
      <p:bldP spid="11" grpId="1"/>
      <p:bldP spid="12" grpId="0"/>
      <p:bldP spid="12" grpId="1"/>
      <p:bldP spid="15" grpId="0"/>
      <p:bldP spid="4" grpId="0"/>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5440" y="6494457"/>
            <a:ext cx="4800600" cy="307777"/>
          </a:xfrm>
          <a:prstGeom prst="rect">
            <a:avLst/>
          </a:prstGeom>
          <a:noFill/>
        </p:spPr>
        <p:txBody>
          <a:bodyPr wrap="square" rtlCol="0">
            <a:spAutoFit/>
          </a:bodyPr>
          <a:lstStyle/>
          <a:p>
            <a:r>
              <a:rPr lang="en-US" sz="1400" dirty="0">
                <a:solidFill>
                  <a:schemeClr val="bg1"/>
                </a:solidFill>
              </a:rPr>
              <a:t>2 Nephi 31:1-3</a:t>
            </a:r>
          </a:p>
        </p:txBody>
      </p:sp>
      <p:sp>
        <p:nvSpPr>
          <p:cNvPr id="5" name="Rectangle 4"/>
          <p:cNvSpPr/>
          <p:nvPr/>
        </p:nvSpPr>
        <p:spPr>
          <a:xfrm>
            <a:off x="5581460" y="2704723"/>
            <a:ext cx="4572000" cy="923330"/>
          </a:xfrm>
          <a:prstGeom prst="rect">
            <a:avLst/>
          </a:prstGeom>
        </p:spPr>
        <p:txBody>
          <a:bodyPr>
            <a:spAutoFit/>
          </a:bodyPr>
          <a:lstStyle/>
          <a:p>
            <a:pPr algn="ctr" fontAlgn="base"/>
            <a:r>
              <a:rPr lang="en-US" dirty="0">
                <a:solidFill>
                  <a:schemeClr val="bg1"/>
                </a:solidFill>
              </a:rPr>
              <a:t>To each He would speak also according to their understanding</a:t>
            </a:r>
          </a:p>
          <a:p>
            <a:pPr algn="ctr" fontAlgn="base"/>
            <a:endParaRPr lang="en-US" dirty="0">
              <a:solidFill>
                <a:schemeClr val="bg1"/>
              </a:solidFill>
            </a:endParaRPr>
          </a:p>
        </p:txBody>
      </p:sp>
      <p:sp>
        <p:nvSpPr>
          <p:cNvPr id="6" name="TextBox 5"/>
          <p:cNvSpPr txBox="1"/>
          <p:nvPr/>
        </p:nvSpPr>
        <p:spPr>
          <a:xfrm>
            <a:off x="1981200" y="76200"/>
            <a:ext cx="83058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Plainness and Understanding</a:t>
            </a:r>
          </a:p>
        </p:txBody>
      </p:sp>
      <p:sp>
        <p:nvSpPr>
          <p:cNvPr id="7" name="TextBox 6"/>
          <p:cNvSpPr txBox="1"/>
          <p:nvPr/>
        </p:nvSpPr>
        <p:spPr>
          <a:xfrm>
            <a:off x="4258146" y="960422"/>
            <a:ext cx="4800600" cy="400110"/>
          </a:xfrm>
          <a:prstGeom prst="rect">
            <a:avLst/>
          </a:prstGeom>
          <a:noFill/>
        </p:spPr>
        <p:txBody>
          <a:bodyPr wrap="square" rtlCol="0">
            <a:spAutoFit/>
          </a:bodyPr>
          <a:lstStyle/>
          <a:p>
            <a:r>
              <a:rPr lang="en-US" sz="2000" dirty="0">
                <a:solidFill>
                  <a:srgbClr val="FFFF00"/>
                </a:solidFill>
              </a:rPr>
              <a:t>For my soul </a:t>
            </a:r>
            <a:r>
              <a:rPr lang="en-US" sz="2000" dirty="0" err="1">
                <a:solidFill>
                  <a:srgbClr val="FFFF00"/>
                </a:solidFill>
              </a:rPr>
              <a:t>delighteth</a:t>
            </a:r>
            <a:r>
              <a:rPr lang="en-US" sz="2000" dirty="0">
                <a:solidFill>
                  <a:srgbClr val="FFFF00"/>
                </a:solidFill>
              </a:rPr>
              <a:t> in plainness</a:t>
            </a:r>
          </a:p>
        </p:txBody>
      </p:sp>
      <p:sp>
        <p:nvSpPr>
          <p:cNvPr id="8" name="TextBox 7"/>
          <p:cNvSpPr txBox="1"/>
          <p:nvPr/>
        </p:nvSpPr>
        <p:spPr>
          <a:xfrm>
            <a:off x="6383447" y="1431203"/>
            <a:ext cx="4800600" cy="1015663"/>
          </a:xfrm>
          <a:prstGeom prst="rect">
            <a:avLst/>
          </a:prstGeom>
          <a:noFill/>
        </p:spPr>
        <p:txBody>
          <a:bodyPr wrap="square" rtlCol="0">
            <a:spAutoFit/>
          </a:bodyPr>
          <a:lstStyle/>
          <a:p>
            <a:pPr algn="ctr"/>
            <a:r>
              <a:rPr lang="en-US" sz="2000" dirty="0">
                <a:solidFill>
                  <a:schemeClr val="bg1"/>
                </a:solidFill>
              </a:rPr>
              <a:t>God and his angels speak according to the language and understanding of those they have chosen to address.</a:t>
            </a:r>
          </a:p>
        </p:txBody>
      </p:sp>
      <p:sp>
        <p:nvSpPr>
          <p:cNvPr id="9" name="TextBox 8"/>
          <p:cNvSpPr txBox="1"/>
          <p:nvPr/>
        </p:nvSpPr>
        <p:spPr>
          <a:xfrm>
            <a:off x="300273" y="2074752"/>
            <a:ext cx="4800600" cy="2554545"/>
          </a:xfrm>
          <a:prstGeom prst="rect">
            <a:avLst/>
          </a:prstGeom>
          <a:noFill/>
        </p:spPr>
        <p:txBody>
          <a:bodyPr wrap="square" rtlCol="0">
            <a:spAutoFit/>
          </a:bodyPr>
          <a:lstStyle/>
          <a:p>
            <a:r>
              <a:rPr lang="en-US" sz="2000" dirty="0">
                <a:solidFill>
                  <a:schemeClr val="bg1"/>
                </a:solidFill>
              </a:rPr>
              <a:t>To Joseph Smith He spoke in English</a:t>
            </a:r>
          </a:p>
          <a:p>
            <a:endParaRPr lang="en-US" sz="2000" dirty="0">
              <a:solidFill>
                <a:schemeClr val="bg1"/>
              </a:solidFill>
            </a:endParaRPr>
          </a:p>
          <a:p>
            <a:endParaRPr lang="en-US" sz="2000" dirty="0">
              <a:solidFill>
                <a:schemeClr val="bg1"/>
              </a:solidFill>
            </a:endParaRPr>
          </a:p>
          <a:p>
            <a:r>
              <a:rPr lang="en-US" sz="2000" dirty="0">
                <a:solidFill>
                  <a:schemeClr val="bg1"/>
                </a:solidFill>
              </a:rPr>
              <a:t>To Adam He spoke in </a:t>
            </a:r>
            <a:r>
              <a:rPr lang="en-US" sz="2000" dirty="0" err="1">
                <a:solidFill>
                  <a:schemeClr val="bg1"/>
                </a:solidFill>
              </a:rPr>
              <a:t>Adamic</a:t>
            </a:r>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To the Nephites He spoke the language of their day</a:t>
            </a:r>
          </a:p>
        </p:txBody>
      </p:sp>
      <p:sp>
        <p:nvSpPr>
          <p:cNvPr id="10" name="Rectangle 9"/>
          <p:cNvSpPr/>
          <p:nvPr/>
        </p:nvSpPr>
        <p:spPr>
          <a:xfrm>
            <a:off x="5413972" y="3715695"/>
            <a:ext cx="6002448" cy="2954655"/>
          </a:xfrm>
          <a:prstGeom prst="rect">
            <a:avLst/>
          </a:prstGeom>
        </p:spPr>
        <p:txBody>
          <a:bodyPr wrap="square">
            <a:spAutoFit/>
          </a:bodyPr>
          <a:lstStyle/>
          <a:p>
            <a:pPr algn="ctr" fontAlgn="base"/>
            <a:r>
              <a:rPr lang="en-US" sz="3200" dirty="0">
                <a:solidFill>
                  <a:srgbClr val="FFFF00"/>
                </a:solidFill>
              </a:rPr>
              <a:t>Phrases of the Doctrine of Christ includes:</a:t>
            </a:r>
          </a:p>
          <a:p>
            <a:pPr algn="ctr" fontAlgn="base"/>
            <a:endParaRPr lang="en-US" sz="3200" dirty="0">
              <a:solidFill>
                <a:schemeClr val="bg1"/>
              </a:solidFill>
            </a:endParaRPr>
          </a:p>
          <a:p>
            <a:pPr algn="ctr" fontAlgn="base"/>
            <a:r>
              <a:rPr lang="en-US" dirty="0">
                <a:solidFill>
                  <a:srgbClr val="00B0F0"/>
                </a:solidFill>
              </a:rPr>
              <a:t>“I must speak concerning” </a:t>
            </a:r>
          </a:p>
          <a:p>
            <a:pPr algn="ctr" fontAlgn="base"/>
            <a:endParaRPr lang="en-US" dirty="0">
              <a:solidFill>
                <a:schemeClr val="bg1"/>
              </a:solidFill>
            </a:endParaRPr>
          </a:p>
          <a:p>
            <a:pPr algn="ctr" fontAlgn="base"/>
            <a:r>
              <a:rPr lang="en-US" dirty="0">
                <a:solidFill>
                  <a:srgbClr val="00B0F0"/>
                </a:solidFill>
              </a:rPr>
              <a:t>“none other way” </a:t>
            </a:r>
          </a:p>
          <a:p>
            <a:pPr algn="ctr" fontAlgn="base"/>
            <a:endParaRPr lang="en-US" dirty="0">
              <a:solidFill>
                <a:srgbClr val="00B0F0"/>
              </a:solidFill>
            </a:endParaRPr>
          </a:p>
          <a:p>
            <a:pPr algn="ctr" fontAlgn="base"/>
            <a:r>
              <a:rPr lang="en-US" dirty="0">
                <a:solidFill>
                  <a:srgbClr val="00B0F0"/>
                </a:solidFill>
              </a:rPr>
              <a:t>“the only and true doctrine”</a:t>
            </a:r>
          </a:p>
        </p:txBody>
      </p:sp>
      <p:grpSp>
        <p:nvGrpSpPr>
          <p:cNvPr id="22" name="Group 21">
            <a:extLst>
              <a:ext uri="{FF2B5EF4-FFF2-40B4-BE49-F238E27FC236}">
                <a16:creationId xmlns:a16="http://schemas.microsoft.com/office/drawing/2014/main" id="{F1FF5593-0C08-4993-A035-29B60B5FE176}"/>
              </a:ext>
            </a:extLst>
          </p:cNvPr>
          <p:cNvGrpSpPr/>
          <p:nvPr/>
        </p:nvGrpSpPr>
        <p:grpSpPr>
          <a:xfrm>
            <a:off x="1278048" y="980039"/>
            <a:ext cx="990600" cy="1066800"/>
            <a:chOff x="1676400" y="2057400"/>
            <a:chExt cx="990600" cy="1066800"/>
          </a:xfrm>
        </p:grpSpPr>
        <p:sp>
          <p:nvSpPr>
            <p:cNvPr id="23" name="Rectangle 22">
              <a:extLst>
                <a:ext uri="{FF2B5EF4-FFF2-40B4-BE49-F238E27FC236}">
                  <a16:creationId xmlns:a16="http://schemas.microsoft.com/office/drawing/2014/main" id="{5A184A61-36E8-47C9-89ED-B621EFD1B484}"/>
                </a:ext>
              </a:extLst>
            </p:cNvPr>
            <p:cNvSpPr/>
            <p:nvPr/>
          </p:nvSpPr>
          <p:spPr>
            <a:xfrm>
              <a:off x="1676400" y="2057400"/>
              <a:ext cx="914400" cy="990600"/>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B5521D7-034F-4639-BC63-BCAD2041168B}"/>
                </a:ext>
              </a:extLst>
            </p:cNvPr>
            <p:cNvGrpSpPr/>
            <p:nvPr/>
          </p:nvGrpSpPr>
          <p:grpSpPr>
            <a:xfrm>
              <a:off x="1828800" y="2133600"/>
              <a:ext cx="679074" cy="961264"/>
              <a:chOff x="2667000" y="257936"/>
              <a:chExt cx="1183167" cy="1674834"/>
            </a:xfrm>
          </p:grpSpPr>
          <p:sp>
            <p:nvSpPr>
              <p:cNvPr id="26" name="Trapezoid 25">
                <a:extLst>
                  <a:ext uri="{FF2B5EF4-FFF2-40B4-BE49-F238E27FC236}">
                    <a16:creationId xmlns:a16="http://schemas.microsoft.com/office/drawing/2014/main" id="{2D2C5E80-B94D-4FAA-BB0E-8125BBEEA8BB}"/>
                  </a:ext>
                </a:extLst>
              </p:cNvPr>
              <p:cNvSpPr/>
              <p:nvPr/>
            </p:nvSpPr>
            <p:spPr>
              <a:xfrm rot="1375821">
                <a:off x="2667000" y="1082104"/>
                <a:ext cx="381542" cy="850666"/>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FBF3658A-2DCF-4CF2-A438-459B44AB9364}"/>
                  </a:ext>
                </a:extLst>
              </p:cNvPr>
              <p:cNvSpPr/>
              <p:nvPr/>
            </p:nvSpPr>
            <p:spPr>
              <a:xfrm rot="20337671">
                <a:off x="3468625" y="1098880"/>
                <a:ext cx="381542" cy="83290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A398D8A4-B0ED-4C28-ABC4-4D679DA8DF6A}"/>
                  </a:ext>
                </a:extLst>
              </p:cNvPr>
              <p:cNvSpPr/>
              <p:nvPr/>
            </p:nvSpPr>
            <p:spPr>
              <a:xfrm>
                <a:off x="2823674" y="1089998"/>
                <a:ext cx="847870" cy="808809"/>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3491CB3-76B6-4CE4-902F-07DD450E5CE1}"/>
                  </a:ext>
                </a:extLst>
              </p:cNvPr>
              <p:cNvSpPr/>
              <p:nvPr/>
            </p:nvSpPr>
            <p:spPr>
              <a:xfrm>
                <a:off x="2908462" y="509634"/>
                <a:ext cx="678297" cy="78519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Input 29">
                <a:extLst>
                  <a:ext uri="{FF2B5EF4-FFF2-40B4-BE49-F238E27FC236}">
                    <a16:creationId xmlns:a16="http://schemas.microsoft.com/office/drawing/2014/main" id="{E88564F4-9FB5-49DD-A14B-F96513EA48D8}"/>
                  </a:ext>
                </a:extLst>
              </p:cNvPr>
              <p:cNvSpPr/>
              <p:nvPr/>
            </p:nvSpPr>
            <p:spPr>
              <a:xfrm rot="7269359" flipV="1">
                <a:off x="3241547" y="1105058"/>
                <a:ext cx="370384" cy="140575"/>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Input 30">
                <a:extLst>
                  <a:ext uri="{FF2B5EF4-FFF2-40B4-BE49-F238E27FC236}">
                    <a16:creationId xmlns:a16="http://schemas.microsoft.com/office/drawing/2014/main" id="{F2EC09CE-D8D1-47AD-B327-6CE7253ABF7B}"/>
                  </a:ext>
                </a:extLst>
              </p:cNvPr>
              <p:cNvSpPr/>
              <p:nvPr/>
            </p:nvSpPr>
            <p:spPr>
              <a:xfrm rot="14330641" flipH="1" flipV="1">
                <a:off x="2902399" y="1105058"/>
                <a:ext cx="370384" cy="140575"/>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02225F6-9315-4A46-AB1C-F0DFFF77E16C}"/>
                  </a:ext>
                </a:extLst>
              </p:cNvPr>
              <p:cNvSpPr/>
              <p:nvPr/>
            </p:nvSpPr>
            <p:spPr>
              <a:xfrm>
                <a:off x="2866068" y="407217"/>
                <a:ext cx="805477" cy="7851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0484F4C6-CCB8-449B-9F1D-2BA5A72F8167}"/>
                  </a:ext>
                </a:extLst>
              </p:cNvPr>
              <p:cNvCxnSpPr>
                <a:endCxn id="28" idx="2"/>
              </p:cNvCxnSpPr>
              <p:nvPr/>
            </p:nvCxnSpPr>
            <p:spPr>
              <a:xfrm flipH="1">
                <a:off x="3247609" y="1319868"/>
                <a:ext cx="25441" cy="5789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79F11C79-F617-4439-BCD5-9D3F2E5988FC}"/>
                  </a:ext>
                </a:extLst>
              </p:cNvPr>
              <p:cNvSpPr/>
              <p:nvPr/>
            </p:nvSpPr>
            <p:spPr>
              <a:xfrm rot="711584">
                <a:off x="2810689" y="257936"/>
                <a:ext cx="885719" cy="675169"/>
              </a:xfrm>
              <a:custGeom>
                <a:avLst/>
                <a:gdLst>
                  <a:gd name="connsiteX0" fmla="*/ 390253 w 885719"/>
                  <a:gd name="connsiteY0" fmla="*/ 54081 h 675169"/>
                  <a:gd name="connsiteX1" fmla="*/ 885719 w 885719"/>
                  <a:gd name="connsiteY1" fmla="*/ 0 h 675169"/>
                  <a:gd name="connsiteX2" fmla="*/ 792428 w 885719"/>
                  <a:gd name="connsiteY2" fmla="*/ 298358 h 675169"/>
                  <a:gd name="connsiteX3" fmla="*/ 296962 w 885719"/>
                  <a:gd name="connsiteY3" fmla="*/ 352438 h 675169"/>
                  <a:gd name="connsiteX4" fmla="*/ 296754 w 885719"/>
                  <a:gd name="connsiteY4" fmla="*/ 352522 h 675169"/>
                  <a:gd name="connsiteX5" fmla="*/ 296754 w 885719"/>
                  <a:gd name="connsiteY5" fmla="*/ 436196 h 675169"/>
                  <a:gd name="connsiteX6" fmla="*/ 148377 w 885719"/>
                  <a:gd name="connsiteY6" fmla="*/ 675169 h 675169"/>
                  <a:gd name="connsiteX7" fmla="*/ 0 w 885719"/>
                  <a:gd name="connsiteY7" fmla="*/ 436196 h 675169"/>
                  <a:gd name="connsiteX8" fmla="*/ 148377 w 885719"/>
                  <a:gd name="connsiteY8" fmla="*/ 197223 h 675169"/>
                  <a:gd name="connsiteX9" fmla="*/ 265845 w 885719"/>
                  <a:gd name="connsiteY9" fmla="*/ 197223 h 675169"/>
                  <a:gd name="connsiteX10" fmla="*/ 288283 w 885719"/>
                  <a:gd name="connsiteY10" fmla="*/ 125461 h 675169"/>
                  <a:gd name="connsiteX11" fmla="*/ 390253 w 885719"/>
                  <a:gd name="connsiteY11" fmla="*/ 54081 h 67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719" h="675169">
                    <a:moveTo>
                      <a:pt x="390253" y="54081"/>
                    </a:moveTo>
                    <a:cubicBezTo>
                      <a:pt x="549602" y="8404"/>
                      <a:pt x="752500" y="170103"/>
                      <a:pt x="885719" y="0"/>
                    </a:cubicBezTo>
                    <a:lnTo>
                      <a:pt x="792428" y="298358"/>
                    </a:lnTo>
                    <a:cubicBezTo>
                      <a:pt x="659208" y="468460"/>
                      <a:pt x="456311" y="306761"/>
                      <a:pt x="296962" y="352438"/>
                    </a:cubicBezTo>
                    <a:lnTo>
                      <a:pt x="296754" y="352522"/>
                    </a:lnTo>
                    <a:lnTo>
                      <a:pt x="296754" y="436196"/>
                    </a:lnTo>
                    <a:cubicBezTo>
                      <a:pt x="296754" y="568177"/>
                      <a:pt x="230323" y="675169"/>
                      <a:pt x="148377" y="675169"/>
                    </a:cubicBezTo>
                    <a:cubicBezTo>
                      <a:pt x="66431" y="675169"/>
                      <a:pt x="0" y="568177"/>
                      <a:pt x="0" y="436196"/>
                    </a:cubicBezTo>
                    <a:cubicBezTo>
                      <a:pt x="0" y="304215"/>
                      <a:pt x="66431" y="197223"/>
                      <a:pt x="148377" y="197223"/>
                    </a:cubicBezTo>
                    <a:lnTo>
                      <a:pt x="265845" y="197223"/>
                    </a:lnTo>
                    <a:lnTo>
                      <a:pt x="288283" y="125461"/>
                    </a:lnTo>
                    <a:cubicBezTo>
                      <a:pt x="319026" y="86206"/>
                      <a:pt x="353480" y="64622"/>
                      <a:pt x="390253" y="54081"/>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5" name="Group 34">
                <a:extLst>
                  <a:ext uri="{FF2B5EF4-FFF2-40B4-BE49-F238E27FC236}">
                    <a16:creationId xmlns:a16="http://schemas.microsoft.com/office/drawing/2014/main" id="{96A81B04-2689-4CE2-B2D7-C498F61D5124}"/>
                  </a:ext>
                </a:extLst>
              </p:cNvPr>
              <p:cNvGrpSpPr/>
              <p:nvPr/>
            </p:nvGrpSpPr>
            <p:grpSpPr>
              <a:xfrm>
                <a:off x="3153998" y="1230352"/>
                <a:ext cx="272744" cy="257098"/>
                <a:chOff x="4043055" y="609600"/>
                <a:chExt cx="986145" cy="929576"/>
              </a:xfrm>
            </p:grpSpPr>
            <p:sp>
              <p:nvSpPr>
                <p:cNvPr id="36" name="Rounded Rectangle 122">
                  <a:extLst>
                    <a:ext uri="{FF2B5EF4-FFF2-40B4-BE49-F238E27FC236}">
                      <a16:creationId xmlns:a16="http://schemas.microsoft.com/office/drawing/2014/main" id="{BF27090A-A4E7-4D92-B295-091E1CDD1038}"/>
                    </a:ext>
                  </a:extLst>
                </p:cNvPr>
                <p:cNvSpPr/>
                <p:nvPr/>
              </p:nvSpPr>
              <p:spPr>
                <a:xfrm>
                  <a:off x="4191000" y="609600"/>
                  <a:ext cx="5334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F0F23EDE-6061-456E-900D-50F6EF3C5B71}"/>
                    </a:ext>
                  </a:extLst>
                </p:cNvPr>
                <p:cNvSpPr/>
                <p:nvPr/>
              </p:nvSpPr>
              <p:spPr>
                <a:xfrm rot="19467352">
                  <a:off x="4495800" y="838200"/>
                  <a:ext cx="533400" cy="685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56092922-24FF-418F-9F0F-33FEC1AC4B67}"/>
                    </a:ext>
                  </a:extLst>
                </p:cNvPr>
                <p:cNvSpPr/>
                <p:nvPr/>
              </p:nvSpPr>
              <p:spPr>
                <a:xfrm rot="2357494">
                  <a:off x="4043055" y="853376"/>
                  <a:ext cx="533400" cy="685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rame 24">
              <a:extLst>
                <a:ext uri="{FF2B5EF4-FFF2-40B4-BE49-F238E27FC236}">
                  <a16:creationId xmlns:a16="http://schemas.microsoft.com/office/drawing/2014/main" id="{B5BC3204-D0D1-4E5E-BD8D-D6202D302C28}"/>
                </a:ext>
              </a:extLst>
            </p:cNvPr>
            <p:cNvSpPr/>
            <p:nvPr/>
          </p:nvSpPr>
          <p:spPr>
            <a:xfrm>
              <a:off x="1676400" y="2057400"/>
              <a:ext cx="990600" cy="1066800"/>
            </a:xfrm>
            <a:prstGeom prst="frame">
              <a:avLst>
                <a:gd name="adj1" fmla="val 7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Speech Bubble: Rectangle with Corners Rounded 3">
            <a:extLst>
              <a:ext uri="{FF2B5EF4-FFF2-40B4-BE49-F238E27FC236}">
                <a16:creationId xmlns:a16="http://schemas.microsoft.com/office/drawing/2014/main" id="{F6D489E1-0F7D-4D56-9D70-634EA59C1376}"/>
              </a:ext>
            </a:extLst>
          </p:cNvPr>
          <p:cNvSpPr/>
          <p:nvPr/>
        </p:nvSpPr>
        <p:spPr>
          <a:xfrm>
            <a:off x="6255945" y="4988460"/>
            <a:ext cx="615636" cy="479833"/>
          </a:xfrm>
          <a:prstGeom prst="wedgeRoundRectCallout">
            <a:avLst>
              <a:gd name="adj1" fmla="val 77696"/>
              <a:gd name="adj2" fmla="val 22877"/>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peech Bubble: Rectangle with Corners Rounded 174">
            <a:extLst>
              <a:ext uri="{FF2B5EF4-FFF2-40B4-BE49-F238E27FC236}">
                <a16:creationId xmlns:a16="http://schemas.microsoft.com/office/drawing/2014/main" id="{F2B31C28-AD2B-459E-B80C-03189F828097}"/>
              </a:ext>
            </a:extLst>
          </p:cNvPr>
          <p:cNvSpPr/>
          <p:nvPr/>
        </p:nvSpPr>
        <p:spPr>
          <a:xfrm>
            <a:off x="9631378" y="5539212"/>
            <a:ext cx="615636" cy="479833"/>
          </a:xfrm>
          <a:prstGeom prst="wedgeRoundRectCallout">
            <a:avLst>
              <a:gd name="adj1" fmla="val -87010"/>
              <a:gd name="adj2" fmla="val 20990"/>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Speech Bubble: Rectangle with Corners Rounded 175">
            <a:extLst>
              <a:ext uri="{FF2B5EF4-FFF2-40B4-BE49-F238E27FC236}">
                <a16:creationId xmlns:a16="http://schemas.microsoft.com/office/drawing/2014/main" id="{1108074D-5B3C-4813-9E21-EB2C1AC9796F}"/>
              </a:ext>
            </a:extLst>
          </p:cNvPr>
          <p:cNvSpPr/>
          <p:nvPr/>
        </p:nvSpPr>
        <p:spPr>
          <a:xfrm>
            <a:off x="6254436" y="6009992"/>
            <a:ext cx="615636" cy="479833"/>
          </a:xfrm>
          <a:prstGeom prst="wedgeRoundRectCallout">
            <a:avLst>
              <a:gd name="adj1" fmla="val 86520"/>
              <a:gd name="adj2" fmla="val 19103"/>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B588429E-5CA9-4618-A83B-F31F798B0A57}"/>
              </a:ext>
            </a:extLst>
          </p:cNvPr>
          <p:cNvGrpSpPr/>
          <p:nvPr/>
        </p:nvGrpSpPr>
        <p:grpSpPr>
          <a:xfrm>
            <a:off x="3612129" y="2667000"/>
            <a:ext cx="1079863" cy="1114697"/>
            <a:chOff x="430895" y="4562783"/>
            <a:chExt cx="1079863" cy="1114697"/>
          </a:xfrm>
        </p:grpSpPr>
        <p:grpSp>
          <p:nvGrpSpPr>
            <p:cNvPr id="179" name="Group 178">
              <a:extLst>
                <a:ext uri="{FF2B5EF4-FFF2-40B4-BE49-F238E27FC236}">
                  <a16:creationId xmlns:a16="http://schemas.microsoft.com/office/drawing/2014/main" id="{6F8B07BB-53BE-4622-8C1A-F0873996AD81}"/>
                </a:ext>
              </a:extLst>
            </p:cNvPr>
            <p:cNvGrpSpPr/>
            <p:nvPr/>
          </p:nvGrpSpPr>
          <p:grpSpPr>
            <a:xfrm>
              <a:off x="430895" y="4562783"/>
              <a:ext cx="1079863" cy="1114697"/>
              <a:chOff x="987717" y="3230880"/>
              <a:chExt cx="1079863" cy="1114697"/>
            </a:xfrm>
          </p:grpSpPr>
          <p:sp>
            <p:nvSpPr>
              <p:cNvPr id="187" name="Rectangle 186">
                <a:extLst>
                  <a:ext uri="{FF2B5EF4-FFF2-40B4-BE49-F238E27FC236}">
                    <a16:creationId xmlns:a16="http://schemas.microsoft.com/office/drawing/2014/main" id="{3D9C4161-B6E1-42A2-87D1-9396A3AAAF1E}"/>
                  </a:ext>
                </a:extLst>
              </p:cNvPr>
              <p:cNvSpPr/>
              <p:nvPr/>
            </p:nvSpPr>
            <p:spPr>
              <a:xfrm>
                <a:off x="1010194" y="3248297"/>
                <a:ext cx="1036320" cy="109728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ame 187">
                <a:extLst>
                  <a:ext uri="{FF2B5EF4-FFF2-40B4-BE49-F238E27FC236}">
                    <a16:creationId xmlns:a16="http://schemas.microsoft.com/office/drawing/2014/main" id="{3FC5260C-BC28-415E-966E-3C700A1C06D1}"/>
                  </a:ext>
                </a:extLst>
              </p:cNvPr>
              <p:cNvSpPr/>
              <p:nvPr/>
            </p:nvSpPr>
            <p:spPr>
              <a:xfrm>
                <a:off x="987717" y="3230880"/>
                <a:ext cx="1079863" cy="1114697"/>
              </a:xfrm>
              <a:prstGeom prst="frame">
                <a:avLst>
                  <a:gd name="adj1" fmla="val 10081"/>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0" name="Group 179">
              <a:extLst>
                <a:ext uri="{FF2B5EF4-FFF2-40B4-BE49-F238E27FC236}">
                  <a16:creationId xmlns:a16="http://schemas.microsoft.com/office/drawing/2014/main" id="{5D74A428-E489-47F2-A813-A841662CF6F9}"/>
                </a:ext>
              </a:extLst>
            </p:cNvPr>
            <p:cNvGrpSpPr/>
            <p:nvPr/>
          </p:nvGrpSpPr>
          <p:grpSpPr>
            <a:xfrm>
              <a:off x="637502" y="4762508"/>
              <a:ext cx="616533" cy="807963"/>
              <a:chOff x="6510704" y="1887967"/>
              <a:chExt cx="846992" cy="1460957"/>
            </a:xfrm>
          </p:grpSpPr>
          <p:grpSp>
            <p:nvGrpSpPr>
              <p:cNvPr id="181" name="Group 180">
                <a:extLst>
                  <a:ext uri="{FF2B5EF4-FFF2-40B4-BE49-F238E27FC236}">
                    <a16:creationId xmlns:a16="http://schemas.microsoft.com/office/drawing/2014/main" id="{92AA89E3-D29F-44A9-97A8-555CD941F8BC}"/>
                  </a:ext>
                </a:extLst>
              </p:cNvPr>
              <p:cNvGrpSpPr/>
              <p:nvPr/>
            </p:nvGrpSpPr>
            <p:grpSpPr>
              <a:xfrm>
                <a:off x="6510704" y="1887967"/>
                <a:ext cx="846992" cy="1460957"/>
                <a:chOff x="6510704" y="1887967"/>
                <a:chExt cx="846992" cy="1460957"/>
              </a:xfrm>
            </p:grpSpPr>
            <p:sp>
              <p:nvSpPr>
                <p:cNvPr id="183" name="Trapezoid 182">
                  <a:extLst>
                    <a:ext uri="{FF2B5EF4-FFF2-40B4-BE49-F238E27FC236}">
                      <a16:creationId xmlns:a16="http://schemas.microsoft.com/office/drawing/2014/main" id="{53BAB61E-4CAC-4301-84B4-3ECFA9E2F200}"/>
                    </a:ext>
                  </a:extLst>
                </p:cNvPr>
                <p:cNvSpPr/>
                <p:nvPr/>
              </p:nvSpPr>
              <p:spPr>
                <a:xfrm>
                  <a:off x="6510704" y="2865199"/>
                  <a:ext cx="846992" cy="483725"/>
                </a:xfrm>
                <a:prstGeom prst="trapezoid">
                  <a:avLst>
                    <a:gd name="adj" fmla="val 6407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7E3BEBCE-AF54-485A-B880-08CEA50A2085}"/>
                    </a:ext>
                  </a:extLst>
                </p:cNvPr>
                <p:cNvSpPr/>
                <p:nvPr/>
              </p:nvSpPr>
              <p:spPr>
                <a:xfrm>
                  <a:off x="6626469" y="2147944"/>
                  <a:ext cx="615462" cy="93591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a:extLst>
                    <a:ext uri="{FF2B5EF4-FFF2-40B4-BE49-F238E27FC236}">
                      <a16:creationId xmlns:a16="http://schemas.microsoft.com/office/drawing/2014/main" id="{60FF42EA-7A9D-41BB-9C51-52D9179F17BD}"/>
                    </a:ext>
                  </a:extLst>
                </p:cNvPr>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loud 185">
                  <a:extLst>
                    <a:ext uri="{FF2B5EF4-FFF2-40B4-BE49-F238E27FC236}">
                      <a16:creationId xmlns:a16="http://schemas.microsoft.com/office/drawing/2014/main" id="{9C0BED24-3CB9-4F6A-B313-A9641B8AE272}"/>
                    </a:ext>
                  </a:extLst>
                </p:cNvPr>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Oval 181">
                <a:extLst>
                  <a:ext uri="{FF2B5EF4-FFF2-40B4-BE49-F238E27FC236}">
                    <a16:creationId xmlns:a16="http://schemas.microsoft.com/office/drawing/2014/main" id="{177ADAD8-14C1-49EC-95B4-3D3AC21B1CEE}"/>
                  </a:ext>
                </a:extLst>
              </p:cNvPr>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71FAD3FA-BBAF-079E-D623-0B3936CDD832}"/>
              </a:ext>
            </a:extLst>
          </p:cNvPr>
          <p:cNvGrpSpPr/>
          <p:nvPr/>
        </p:nvGrpSpPr>
        <p:grpSpPr>
          <a:xfrm>
            <a:off x="2313144" y="4311070"/>
            <a:ext cx="2679842" cy="2275908"/>
            <a:chOff x="348978" y="0"/>
            <a:chExt cx="8075175" cy="6858000"/>
          </a:xfrm>
        </p:grpSpPr>
        <p:sp>
          <p:nvSpPr>
            <p:cNvPr id="12" name="Rectangle 11">
              <a:extLst>
                <a:ext uri="{FF2B5EF4-FFF2-40B4-BE49-F238E27FC236}">
                  <a16:creationId xmlns:a16="http://schemas.microsoft.com/office/drawing/2014/main" id="{436C1DB9-FB36-391D-9A08-EA26E4247D3A}"/>
                </a:ext>
              </a:extLst>
            </p:cNvPr>
            <p:cNvSpPr/>
            <p:nvPr/>
          </p:nvSpPr>
          <p:spPr>
            <a:xfrm>
              <a:off x="561817" y="258952"/>
              <a:ext cx="7589962" cy="64239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9">
              <a:extLst>
                <a:ext uri="{FF2B5EF4-FFF2-40B4-BE49-F238E27FC236}">
                  <a16:creationId xmlns:a16="http://schemas.microsoft.com/office/drawing/2014/main" id="{26A3FF96-F0B5-1037-5532-875ABA923CC3}"/>
                </a:ext>
              </a:extLst>
            </p:cNvPr>
            <p:cNvGrpSpPr/>
            <p:nvPr/>
          </p:nvGrpSpPr>
          <p:grpSpPr>
            <a:xfrm>
              <a:off x="5213423" y="722522"/>
              <a:ext cx="2363400" cy="4865078"/>
              <a:chOff x="685800" y="609600"/>
              <a:chExt cx="2404519" cy="4949716"/>
            </a:xfrm>
          </p:grpSpPr>
          <p:sp>
            <p:nvSpPr>
              <p:cNvPr id="245" name="Cloud 244">
                <a:extLst>
                  <a:ext uri="{FF2B5EF4-FFF2-40B4-BE49-F238E27FC236}">
                    <a16:creationId xmlns:a16="http://schemas.microsoft.com/office/drawing/2014/main" id="{3983305F-BE63-A4FF-5F7B-590182BED3CA}"/>
                  </a:ext>
                </a:extLst>
              </p:cNvPr>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E95B93D1-ECF7-BC43-8016-6CE0319E86E8}"/>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E1883AA1-4B42-7DD6-C709-BE4957A292A2}"/>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1791958-51D1-FA92-9576-D76B68CAA4DC}"/>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0E152E38-5CE5-8544-DE4D-846CC6E9AA3D}"/>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a:extLst>
                  <a:ext uri="{FF2B5EF4-FFF2-40B4-BE49-F238E27FC236}">
                    <a16:creationId xmlns:a16="http://schemas.microsoft.com/office/drawing/2014/main" id="{4E2E4FF6-08CD-0F05-8D6A-B4E7A0B6B3DD}"/>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06E7EF2C-DB97-4A51-44AC-B867FACEC7D1}"/>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a:extLst>
                  <a:ext uri="{FF2B5EF4-FFF2-40B4-BE49-F238E27FC236}">
                    <a16:creationId xmlns:a16="http://schemas.microsoft.com/office/drawing/2014/main" id="{1E58BDF6-B235-4D09-1C6F-476B5DFFB5AE}"/>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DA8264B8-D4FA-B88F-958A-1E13A63E3F33}"/>
                  </a:ext>
                </a:extLst>
              </p:cNvPr>
              <p:cNvSpPr/>
              <p:nvPr/>
            </p:nvSpPr>
            <p:spPr>
              <a:xfrm>
                <a:off x="1605060" y="1712309"/>
                <a:ext cx="619971"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082740A4-B1BD-6D08-7013-B68D8C38E0F0}"/>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loud 254">
                <a:extLst>
                  <a:ext uri="{FF2B5EF4-FFF2-40B4-BE49-F238E27FC236}">
                    <a16:creationId xmlns:a16="http://schemas.microsoft.com/office/drawing/2014/main" id="{409E2882-905D-5443-4D5F-A2CCA1C0CF3D}"/>
                  </a:ext>
                </a:extLst>
              </p:cNvPr>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hevron 531">
                <a:extLst>
                  <a:ext uri="{FF2B5EF4-FFF2-40B4-BE49-F238E27FC236}">
                    <a16:creationId xmlns:a16="http://schemas.microsoft.com/office/drawing/2014/main" id="{53F0A63D-5EBA-BD80-B5ED-073FD282A136}"/>
                  </a:ext>
                </a:extLst>
              </p:cNvPr>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Chevron 532">
                <a:extLst>
                  <a:ext uri="{FF2B5EF4-FFF2-40B4-BE49-F238E27FC236}">
                    <a16:creationId xmlns:a16="http://schemas.microsoft.com/office/drawing/2014/main" id="{CF468A29-A980-5A2C-88F7-2700E60E1FF4}"/>
                  </a:ext>
                </a:extLst>
              </p:cNvPr>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8" name="Rounded Rectangle 533">
                <a:extLst>
                  <a:ext uri="{FF2B5EF4-FFF2-40B4-BE49-F238E27FC236}">
                    <a16:creationId xmlns:a16="http://schemas.microsoft.com/office/drawing/2014/main" id="{C43758DD-308C-F18C-BB0B-11B622497F55}"/>
                  </a:ext>
                </a:extLst>
              </p:cNvPr>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1">
              <a:extLst>
                <a:ext uri="{FF2B5EF4-FFF2-40B4-BE49-F238E27FC236}">
                  <a16:creationId xmlns:a16="http://schemas.microsoft.com/office/drawing/2014/main" id="{133C63D6-CC34-979B-2C6D-528FF91F3D94}"/>
                </a:ext>
              </a:extLst>
            </p:cNvPr>
            <p:cNvGrpSpPr/>
            <p:nvPr/>
          </p:nvGrpSpPr>
          <p:grpSpPr>
            <a:xfrm flipH="1">
              <a:off x="747822" y="626807"/>
              <a:ext cx="2178453" cy="4918050"/>
              <a:chOff x="3604364" y="327072"/>
              <a:chExt cx="2217821" cy="5006928"/>
            </a:xfrm>
          </p:grpSpPr>
          <p:sp>
            <p:nvSpPr>
              <p:cNvPr id="233" name="Cloud 232">
                <a:extLst>
                  <a:ext uri="{FF2B5EF4-FFF2-40B4-BE49-F238E27FC236}">
                    <a16:creationId xmlns:a16="http://schemas.microsoft.com/office/drawing/2014/main" id="{1ED2FE42-5CE6-400D-709A-958C64D607F8}"/>
                  </a:ext>
                </a:extLst>
              </p:cNvPr>
              <p:cNvSpPr/>
              <p:nvPr/>
            </p:nvSpPr>
            <p:spPr>
              <a:xfrm rot="19583605">
                <a:off x="3731716" y="327072"/>
                <a:ext cx="1966407" cy="2085474"/>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2C0C21C3-AD5A-DBCE-91B4-A63B136EA066}"/>
                  </a:ext>
                </a:extLst>
              </p:cNvPr>
              <p:cNvSpPr/>
              <p:nvPr/>
            </p:nvSpPr>
            <p:spPr>
              <a:xfrm rot="19671902">
                <a:off x="5294767" y="28934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E2512382-497A-D94A-76F1-EDBABB987C2A}"/>
                  </a:ext>
                </a:extLst>
              </p:cNvPr>
              <p:cNvSpPr/>
              <p:nvPr/>
            </p:nvSpPr>
            <p:spPr>
              <a:xfrm rot="2647766">
                <a:off x="3604364" y="27752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15418077-BDE1-EA53-E726-3AD913DC6EF1}"/>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822CBF0F-BA68-3B26-5D8B-FABED7A8EAB2}"/>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C8A97790-EC7B-2EB3-700A-4C3F24425C43}"/>
                  </a:ext>
                </a:extLst>
              </p:cNvPr>
              <p:cNvSpPr/>
              <p:nvPr/>
            </p:nvSpPr>
            <p:spPr>
              <a:xfrm rot="20169292">
                <a:off x="4800498" y="188361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07600EA4-BA00-3209-6CE7-7C8B5F764F21}"/>
                  </a:ext>
                </a:extLst>
              </p:cNvPr>
              <p:cNvSpPr/>
              <p:nvPr/>
            </p:nvSpPr>
            <p:spPr>
              <a:xfrm rot="1790291">
                <a:off x="3831941" y="183312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a:extLst>
                  <a:ext uri="{FF2B5EF4-FFF2-40B4-BE49-F238E27FC236}">
                    <a16:creationId xmlns:a16="http://schemas.microsoft.com/office/drawing/2014/main" id="{32FF8B39-5B13-1808-384C-65FCE8BC58A7}"/>
                  </a:ext>
                </a:extLst>
              </p:cNvPr>
              <p:cNvSpPr/>
              <p:nvPr/>
            </p:nvSpPr>
            <p:spPr>
              <a:xfrm>
                <a:off x="4107324" y="2205789"/>
                <a:ext cx="1323835" cy="2815614"/>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563B8D83-FC74-F1EC-E45A-968AEEAEC221}"/>
                  </a:ext>
                </a:extLst>
              </p:cNvPr>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42A26C8A-A6AD-C5BB-EF26-D82EBFF306AC}"/>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242">
                <a:extLst>
                  <a:ext uri="{FF2B5EF4-FFF2-40B4-BE49-F238E27FC236}">
                    <a16:creationId xmlns:a16="http://schemas.microsoft.com/office/drawing/2014/main" id="{DEBF0C2E-FAB7-84A9-C7C0-DC95A8E13553}"/>
                  </a:ext>
                </a:extLst>
              </p:cNvPr>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11F11A1F-7F2F-B9C4-5635-88C22B39E004}"/>
                  </a:ext>
                </a:extLst>
              </p:cNvPr>
              <p:cNvSpPr/>
              <p:nvPr/>
            </p:nvSpPr>
            <p:spPr>
              <a:xfrm>
                <a:off x="4570215" y="1752600"/>
                <a:ext cx="328391" cy="2245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91">
              <a:extLst>
                <a:ext uri="{FF2B5EF4-FFF2-40B4-BE49-F238E27FC236}">
                  <a16:creationId xmlns:a16="http://schemas.microsoft.com/office/drawing/2014/main" id="{C8508BCC-AB85-E423-D553-091F49748626}"/>
                </a:ext>
              </a:extLst>
            </p:cNvPr>
            <p:cNvGrpSpPr/>
            <p:nvPr/>
          </p:nvGrpSpPr>
          <p:grpSpPr>
            <a:xfrm>
              <a:off x="2888582" y="571864"/>
              <a:ext cx="2319523" cy="5610756"/>
              <a:chOff x="4044095" y="2362200"/>
              <a:chExt cx="1380535" cy="3339413"/>
            </a:xfrm>
          </p:grpSpPr>
          <p:sp>
            <p:nvSpPr>
              <p:cNvPr id="219" name="Round Diagonal Corner Rectangle 482">
                <a:extLst>
                  <a:ext uri="{FF2B5EF4-FFF2-40B4-BE49-F238E27FC236}">
                    <a16:creationId xmlns:a16="http://schemas.microsoft.com/office/drawing/2014/main" id="{04DBD177-1218-39F5-4155-1F08E14B3FF0}"/>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 Diagonal Corner Rectangle 483">
                <a:extLst>
                  <a:ext uri="{FF2B5EF4-FFF2-40B4-BE49-F238E27FC236}">
                    <a16:creationId xmlns:a16="http://schemas.microsoft.com/office/drawing/2014/main" id="{7293A535-3539-26D1-C076-15BACC4D1D78}"/>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40ED1582-CB6C-F26A-8501-4577383C740B}"/>
                  </a:ext>
                </a:extLst>
              </p:cNvPr>
              <p:cNvSpPr/>
              <p:nvPr/>
            </p:nvSpPr>
            <p:spPr>
              <a:xfrm rot="19671902">
                <a:off x="5035942" y="400702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26CA39F5-2575-D700-3847-8736E0A5D72F}"/>
                  </a:ext>
                </a:extLst>
              </p:cNvPr>
              <p:cNvSpPr/>
              <p:nvPr/>
            </p:nvSpPr>
            <p:spPr>
              <a:xfrm rot="2647766">
                <a:off x="4044095" y="395955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3CEFB4F6-0CA2-3A7C-1609-A4DC671FAE42}"/>
                  </a:ext>
                </a:extLst>
              </p:cNvPr>
              <p:cNvSpPr/>
              <p:nvPr/>
            </p:nvSpPr>
            <p:spPr>
              <a:xfrm rot="19352409">
                <a:off x="4809287" y="5118246"/>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E98B2E34-EF84-5018-A347-6420AE154C70}"/>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977BE46E-9B95-24AA-A348-BEFD9D041425}"/>
                  </a:ext>
                </a:extLst>
              </p:cNvPr>
              <p:cNvSpPr/>
              <p:nvPr/>
            </p:nvSpPr>
            <p:spPr>
              <a:xfrm rot="20169292">
                <a:off x="4774824" y="3376848"/>
                <a:ext cx="535898" cy="1040568"/>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FD4A70A6-772C-22DC-F711-FCB68223F6B7}"/>
                  </a:ext>
                </a:extLst>
              </p:cNvPr>
              <p:cNvSpPr/>
              <p:nvPr/>
            </p:nvSpPr>
            <p:spPr>
              <a:xfrm rot="1790291">
                <a:off x="4189904" y="3342754"/>
                <a:ext cx="535898" cy="1040568"/>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rapezoid 226">
                <a:extLst>
                  <a:ext uri="{FF2B5EF4-FFF2-40B4-BE49-F238E27FC236}">
                    <a16:creationId xmlns:a16="http://schemas.microsoft.com/office/drawing/2014/main" id="{8881105F-5403-537A-5035-2BB33274F566}"/>
                  </a:ext>
                </a:extLst>
              </p:cNvPr>
              <p:cNvSpPr/>
              <p:nvPr/>
            </p:nvSpPr>
            <p:spPr>
              <a:xfrm>
                <a:off x="4347556" y="3510754"/>
                <a:ext cx="799476" cy="1901253"/>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A8A62218-2440-4A65-8842-8F61DBDBC407}"/>
                  </a:ext>
                </a:extLst>
              </p:cNvPr>
              <p:cNvSpPr/>
              <p:nvPr/>
            </p:nvSpPr>
            <p:spPr>
              <a:xfrm>
                <a:off x="4535431" y="3128318"/>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0F271CED-46D0-9EFE-AD5F-03D204539FF5}"/>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 Diagonal Corner Rectangle 493">
                <a:extLst>
                  <a:ext uri="{FF2B5EF4-FFF2-40B4-BE49-F238E27FC236}">
                    <a16:creationId xmlns:a16="http://schemas.microsoft.com/office/drawing/2014/main" id="{FACAC045-52AE-938F-C7D7-A846FDB5BDE1}"/>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 Diagonal Corner Rectangle 494">
                <a:extLst>
                  <a:ext uri="{FF2B5EF4-FFF2-40B4-BE49-F238E27FC236}">
                    <a16:creationId xmlns:a16="http://schemas.microsoft.com/office/drawing/2014/main" id="{147B5437-6B89-B4C8-AAAF-53B804FC649D}"/>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3BCE2C3F-4E6D-F892-AD1A-29750361F00B}"/>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20">
              <a:extLst>
                <a:ext uri="{FF2B5EF4-FFF2-40B4-BE49-F238E27FC236}">
                  <a16:creationId xmlns:a16="http://schemas.microsoft.com/office/drawing/2014/main" id="{A72240C6-C403-8C32-0F51-7E1285D30781}"/>
                </a:ext>
              </a:extLst>
            </p:cNvPr>
            <p:cNvGrpSpPr/>
            <p:nvPr/>
          </p:nvGrpSpPr>
          <p:grpSpPr>
            <a:xfrm>
              <a:off x="5698280" y="2606108"/>
              <a:ext cx="2009008" cy="3724399"/>
              <a:chOff x="791364" y="685800"/>
              <a:chExt cx="2162965" cy="4876800"/>
            </a:xfrm>
          </p:grpSpPr>
          <p:sp>
            <p:nvSpPr>
              <p:cNvPr id="209" name="Cloud 208">
                <a:extLst>
                  <a:ext uri="{FF2B5EF4-FFF2-40B4-BE49-F238E27FC236}">
                    <a16:creationId xmlns:a16="http://schemas.microsoft.com/office/drawing/2014/main" id="{BBE20DD6-7C3D-F306-3755-C9172570BB05}"/>
                  </a:ext>
                </a:extLst>
              </p:cNvPr>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E64F94C-7D07-C5E6-EABA-7A733F104DAF}"/>
                  </a:ext>
                </a:extLst>
              </p:cNvPr>
              <p:cNvSpPr/>
              <p:nvPr/>
            </p:nvSpPr>
            <p:spPr>
              <a:xfrm rot="19671902">
                <a:off x="2435183" y="3038604"/>
                <a:ext cx="519146"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03D7B3F6-5FA5-5BD2-D8BD-C69CFD3DD0EC}"/>
                  </a:ext>
                </a:extLst>
              </p:cNvPr>
              <p:cNvSpPr/>
              <p:nvPr/>
            </p:nvSpPr>
            <p:spPr>
              <a:xfrm rot="2647766">
                <a:off x="791364" y="3129292"/>
                <a:ext cx="53963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20E13D6A-788D-E25B-A42A-838B14FE8045}"/>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AE2DFC7E-8724-29E9-7A54-10D4D35BA90E}"/>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a:extLst>
                  <a:ext uri="{FF2B5EF4-FFF2-40B4-BE49-F238E27FC236}">
                    <a16:creationId xmlns:a16="http://schemas.microsoft.com/office/drawing/2014/main" id="{BE0C68D3-2E97-B053-0777-302F786DEBAF}"/>
                  </a:ext>
                </a:extLst>
              </p:cNvPr>
              <p:cNvSpPr/>
              <p:nvPr/>
            </p:nvSpPr>
            <p:spPr>
              <a:xfrm rot="20169292">
                <a:off x="1909971" y="2059134"/>
                <a:ext cx="946541" cy="1564711"/>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a:extLst>
                  <a:ext uri="{FF2B5EF4-FFF2-40B4-BE49-F238E27FC236}">
                    <a16:creationId xmlns:a16="http://schemas.microsoft.com/office/drawing/2014/main" id="{15C7C1E1-FECB-CB78-010E-B9A49A7BA5BE}"/>
                  </a:ext>
                </a:extLst>
              </p:cNvPr>
              <p:cNvSpPr/>
              <p:nvPr/>
            </p:nvSpPr>
            <p:spPr>
              <a:xfrm rot="1790291">
                <a:off x="876844" y="2007867"/>
                <a:ext cx="946541" cy="1564711"/>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8451FE54-9879-0611-A272-42813975516D}"/>
                  </a:ext>
                </a:extLst>
              </p:cNvPr>
              <p:cNvSpPr/>
              <p:nvPr/>
            </p:nvSpPr>
            <p:spPr>
              <a:xfrm>
                <a:off x="1155300" y="2260490"/>
                <a:ext cx="1412091" cy="2858930"/>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CE48D53-014C-BB69-3920-8F377974EBDC}"/>
                  </a:ext>
                </a:extLst>
              </p:cNvPr>
              <p:cNvSpPr/>
              <p:nvPr/>
            </p:nvSpPr>
            <p:spPr>
              <a:xfrm>
                <a:off x="1554812" y="1772108"/>
                <a:ext cx="617633" cy="7680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a:extLst>
                  <a:ext uri="{FF2B5EF4-FFF2-40B4-BE49-F238E27FC236}">
                    <a16:creationId xmlns:a16="http://schemas.microsoft.com/office/drawing/2014/main" id="{A9F76017-B5DF-59F9-EA26-46E4BEA162F3}"/>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74">
              <a:extLst>
                <a:ext uri="{FF2B5EF4-FFF2-40B4-BE49-F238E27FC236}">
                  <a16:creationId xmlns:a16="http://schemas.microsoft.com/office/drawing/2014/main" id="{017EF156-C69A-4926-E905-C27A7F97FE7E}"/>
                </a:ext>
              </a:extLst>
            </p:cNvPr>
            <p:cNvGrpSpPr/>
            <p:nvPr/>
          </p:nvGrpSpPr>
          <p:grpSpPr>
            <a:xfrm>
              <a:off x="3940669" y="2569590"/>
              <a:ext cx="1763534" cy="3877865"/>
              <a:chOff x="4114800" y="533400"/>
              <a:chExt cx="2217821" cy="4876800"/>
            </a:xfrm>
          </p:grpSpPr>
          <p:sp>
            <p:nvSpPr>
              <p:cNvPr id="196" name="Oval 195">
                <a:extLst>
                  <a:ext uri="{FF2B5EF4-FFF2-40B4-BE49-F238E27FC236}">
                    <a16:creationId xmlns:a16="http://schemas.microsoft.com/office/drawing/2014/main" id="{BBFC9116-14C7-4CE1-CED4-F3D4E56FE7F6}"/>
                  </a:ext>
                </a:extLst>
              </p:cNvPr>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E65455DC-FAF4-A1B2-CE61-3271799CF6F0}"/>
                  </a:ext>
                </a:extLst>
              </p:cNvPr>
              <p:cNvSpPr/>
              <p:nvPr/>
            </p:nvSpPr>
            <p:spPr>
              <a:xfrm rot="19671902">
                <a:off x="5805203" y="2969693"/>
                <a:ext cx="527418"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C23CEA9-0CD2-B218-6814-BA5896A270FC}"/>
                  </a:ext>
                </a:extLst>
              </p:cNvPr>
              <p:cNvSpPr/>
              <p:nvPr/>
            </p:nvSpPr>
            <p:spPr>
              <a:xfrm rot="2647766">
                <a:off x="4114800" y="2851484"/>
                <a:ext cx="480890"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16EC1D63-A55E-9F29-A4DC-85D0A6B9DDE8}"/>
                  </a:ext>
                </a:extLst>
              </p:cNvPr>
              <p:cNvSpPr/>
              <p:nvPr/>
            </p:nvSpPr>
            <p:spPr>
              <a:xfrm rot="19352409">
                <a:off x="5359057" y="4546277"/>
                <a:ext cx="415510"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B60DF820-D2FF-9E59-1F13-A8D7071DB640}"/>
                  </a:ext>
                </a:extLst>
              </p:cNvPr>
              <p:cNvSpPr/>
              <p:nvPr/>
            </p:nvSpPr>
            <p:spPr>
              <a:xfrm rot="2647766">
                <a:off x="4881374" y="4529189"/>
                <a:ext cx="413521" cy="86392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DC1DBDB5-279C-915A-AC1A-8C88A8AA53D1}"/>
                  </a:ext>
                </a:extLst>
              </p:cNvPr>
              <p:cNvSpPr/>
              <p:nvPr/>
            </p:nvSpPr>
            <p:spPr>
              <a:xfrm rot="20169292">
                <a:off x="5310934" y="195981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a:extLst>
                  <a:ext uri="{FF2B5EF4-FFF2-40B4-BE49-F238E27FC236}">
                    <a16:creationId xmlns:a16="http://schemas.microsoft.com/office/drawing/2014/main" id="{614E7D30-D404-C8C4-1911-1E4578F212C0}"/>
                  </a:ext>
                </a:extLst>
              </p:cNvPr>
              <p:cNvSpPr/>
              <p:nvPr/>
            </p:nvSpPr>
            <p:spPr>
              <a:xfrm rot="1790291">
                <a:off x="4342377" y="190932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a:extLst>
                  <a:ext uri="{FF2B5EF4-FFF2-40B4-BE49-F238E27FC236}">
                    <a16:creationId xmlns:a16="http://schemas.microsoft.com/office/drawing/2014/main" id="{AF1D29F2-60E1-849B-2D23-3E6EEEEA96F2}"/>
                  </a:ext>
                </a:extLst>
              </p:cNvPr>
              <p:cNvSpPr/>
              <p:nvPr/>
            </p:nvSpPr>
            <p:spPr>
              <a:xfrm>
                <a:off x="4603430" y="2158122"/>
                <a:ext cx="1323835" cy="281561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35DD211-9A72-BF81-42E6-46AA8AD61ED1}"/>
                  </a:ext>
                </a:extLst>
              </p:cNvPr>
              <p:cNvSpPr/>
              <p:nvPr/>
            </p:nvSpPr>
            <p:spPr>
              <a:xfrm>
                <a:off x="4945732" y="1593091"/>
                <a:ext cx="582803" cy="84912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a:extLst>
                  <a:ext uri="{FF2B5EF4-FFF2-40B4-BE49-F238E27FC236}">
                    <a16:creationId xmlns:a16="http://schemas.microsoft.com/office/drawing/2014/main" id="{25DB80FE-89EA-0795-BCC3-6BD534C89129}"/>
                  </a:ext>
                </a:extLst>
              </p:cNvPr>
              <p:cNvSpPr/>
              <p:nvPr/>
            </p:nvSpPr>
            <p:spPr>
              <a:xfrm>
                <a:off x="4603430" y="685570"/>
                <a:ext cx="1261779" cy="1614572"/>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 Diagonal Corner Rectangle 469">
                <a:extLst>
                  <a:ext uri="{FF2B5EF4-FFF2-40B4-BE49-F238E27FC236}">
                    <a16:creationId xmlns:a16="http://schemas.microsoft.com/office/drawing/2014/main" id="{7AD384FF-4EB9-16D3-E334-452BD825EA59}"/>
                  </a:ext>
                </a:extLst>
              </p:cNvPr>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 Diagonal Corner Rectangle 470">
                <a:extLst>
                  <a:ext uri="{FF2B5EF4-FFF2-40B4-BE49-F238E27FC236}">
                    <a16:creationId xmlns:a16="http://schemas.microsoft.com/office/drawing/2014/main" id="{AA20FA7B-076A-2D94-D6ED-C6455C6267DB}"/>
                  </a:ext>
                </a:extLst>
              </p:cNvPr>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86943F30-B3FF-DEF4-9ACB-EFF775DCFDC2}"/>
                  </a:ext>
                </a:extLst>
              </p:cNvPr>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A984454-6C80-B946-DDC0-A04CD9A396FF}"/>
                </a:ext>
              </a:extLst>
            </p:cNvPr>
            <p:cNvGrpSpPr/>
            <p:nvPr/>
          </p:nvGrpSpPr>
          <p:grpSpPr>
            <a:xfrm>
              <a:off x="1917579" y="2344271"/>
              <a:ext cx="1789032" cy="4192655"/>
              <a:chOff x="1945649" y="1700213"/>
              <a:chExt cx="1789032" cy="4192655"/>
            </a:xfrm>
          </p:grpSpPr>
          <p:sp>
            <p:nvSpPr>
              <p:cNvPr id="20" name="Oval 19">
                <a:extLst>
                  <a:ext uri="{FF2B5EF4-FFF2-40B4-BE49-F238E27FC236}">
                    <a16:creationId xmlns:a16="http://schemas.microsoft.com/office/drawing/2014/main" id="{3953458B-7E00-8516-D055-DF2E57CA7184}"/>
                  </a:ext>
                </a:extLst>
              </p:cNvPr>
              <p:cNvSpPr/>
              <p:nvPr/>
            </p:nvSpPr>
            <p:spPr>
              <a:xfrm rot="19352409">
                <a:off x="2910069" y="5301332"/>
                <a:ext cx="356702"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CD56E8B-AC60-CD21-85B2-F45DE25C7474}"/>
                  </a:ext>
                </a:extLst>
              </p:cNvPr>
              <p:cNvGrpSpPr/>
              <p:nvPr/>
            </p:nvGrpSpPr>
            <p:grpSpPr>
              <a:xfrm>
                <a:off x="1945649" y="1700213"/>
                <a:ext cx="1789032" cy="4192655"/>
                <a:chOff x="2145388" y="4463693"/>
                <a:chExt cx="1277926" cy="2994862"/>
              </a:xfrm>
            </p:grpSpPr>
            <p:sp>
              <p:nvSpPr>
                <p:cNvPr id="174" name="Oval 173">
                  <a:extLst>
                    <a:ext uri="{FF2B5EF4-FFF2-40B4-BE49-F238E27FC236}">
                      <a16:creationId xmlns:a16="http://schemas.microsoft.com/office/drawing/2014/main" id="{1F708EA6-5356-92EB-88CC-E7333BFB3492}"/>
                    </a:ext>
                  </a:extLst>
                </p:cNvPr>
                <p:cNvSpPr/>
                <p:nvPr/>
              </p:nvSpPr>
              <p:spPr>
                <a:xfrm rot="19671902">
                  <a:off x="3183832" y="5911810"/>
                  <a:ext cx="239482"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E2F5B156-A55B-CFF2-085D-41E5B6791A44}"/>
                    </a:ext>
                  </a:extLst>
                </p:cNvPr>
                <p:cNvSpPr/>
                <p:nvPr/>
              </p:nvSpPr>
              <p:spPr>
                <a:xfrm rot="2647766">
                  <a:off x="2145388" y="5926242"/>
                  <a:ext cx="254329"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5ABDF553-AEDB-0770-0CBB-4FD270E67A8B}"/>
                    </a:ext>
                  </a:extLst>
                </p:cNvPr>
                <p:cNvSpPr/>
                <p:nvPr/>
              </p:nvSpPr>
              <p:spPr>
                <a:xfrm rot="2647766">
                  <a:off x="2546607" y="6932152"/>
                  <a:ext cx="264691" cy="5264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79B50100-5923-F158-2F2E-A0496A52DE72}"/>
                    </a:ext>
                  </a:extLst>
                </p:cNvPr>
                <p:cNvSpPr/>
                <p:nvPr/>
              </p:nvSpPr>
              <p:spPr>
                <a:xfrm rot="20169292">
                  <a:off x="2821566" y="5366588"/>
                  <a:ext cx="568005" cy="938961"/>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3D158963-BBA2-2308-0A28-091C1087BAED}"/>
                    </a:ext>
                  </a:extLst>
                </p:cNvPr>
                <p:cNvSpPr/>
                <p:nvPr/>
              </p:nvSpPr>
              <p:spPr>
                <a:xfrm rot="1790291">
                  <a:off x="2201601" y="5335823"/>
                  <a:ext cx="568005" cy="938961"/>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B3710DF9-0CD1-F92F-6C15-B2DFBEBC0B46}"/>
                    </a:ext>
                  </a:extLst>
                </p:cNvPr>
                <p:cNvSpPr/>
                <p:nvPr/>
              </p:nvSpPr>
              <p:spPr>
                <a:xfrm>
                  <a:off x="2368698" y="5487419"/>
                  <a:ext cx="847376" cy="1715602"/>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28B75B6-5F79-587F-E026-F980976FE39D}"/>
                    </a:ext>
                  </a:extLst>
                </p:cNvPr>
                <p:cNvSpPr/>
                <p:nvPr/>
              </p:nvSpPr>
              <p:spPr>
                <a:xfrm>
                  <a:off x="2594406" y="5155550"/>
                  <a:ext cx="384378" cy="5173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EDE9236E-370F-FC3F-0C9F-2A6F7B5FC143}"/>
                    </a:ext>
                  </a:extLst>
                </p:cNvPr>
                <p:cNvSpPr/>
                <p:nvPr/>
              </p:nvSpPr>
              <p:spPr>
                <a:xfrm>
                  <a:off x="2368698" y="4590168"/>
                  <a:ext cx="807653" cy="9837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Shape 194">
                  <a:extLst>
                    <a:ext uri="{FF2B5EF4-FFF2-40B4-BE49-F238E27FC236}">
                      <a16:creationId xmlns:a16="http://schemas.microsoft.com/office/drawing/2014/main" id="{7AB7D440-5C3D-53B6-F456-3FBBE691018F}"/>
                    </a:ext>
                  </a:extLst>
                </p:cNvPr>
                <p:cNvSpPr/>
                <p:nvPr/>
              </p:nvSpPr>
              <p:spPr>
                <a:xfrm>
                  <a:off x="2190806" y="4463693"/>
                  <a:ext cx="1224724" cy="1508307"/>
                </a:xfrm>
                <a:custGeom>
                  <a:avLst/>
                  <a:gdLst>
                    <a:gd name="connsiteX0" fmla="*/ 780876 w 1224724"/>
                    <a:gd name="connsiteY0" fmla="*/ 411 h 1508307"/>
                    <a:gd name="connsiteX1" fmla="*/ 808103 w 1224724"/>
                    <a:gd name="connsiteY1" fmla="*/ 6974 h 1508307"/>
                    <a:gd name="connsiteX2" fmla="*/ 859476 w 1224724"/>
                    <a:gd name="connsiteY2" fmla="*/ 69035 h 1508307"/>
                    <a:gd name="connsiteX3" fmla="*/ 859760 w 1224724"/>
                    <a:gd name="connsiteY3" fmla="*/ 69188 h 1508307"/>
                    <a:gd name="connsiteX4" fmla="*/ 900323 w 1224724"/>
                    <a:gd name="connsiteY4" fmla="*/ 91158 h 1508307"/>
                    <a:gd name="connsiteX5" fmla="*/ 925407 w 1224724"/>
                    <a:gd name="connsiteY5" fmla="*/ 129266 h 1508307"/>
                    <a:gd name="connsiteX6" fmla="*/ 930125 w 1224724"/>
                    <a:gd name="connsiteY6" fmla="*/ 162084 h 1508307"/>
                    <a:gd name="connsiteX7" fmla="*/ 941863 w 1224724"/>
                    <a:gd name="connsiteY7" fmla="*/ 168181 h 1508307"/>
                    <a:gd name="connsiteX8" fmla="*/ 984911 w 1224724"/>
                    <a:gd name="connsiteY8" fmla="*/ 266772 h 1508307"/>
                    <a:gd name="connsiteX9" fmla="*/ 986360 w 1224724"/>
                    <a:gd name="connsiteY9" fmla="*/ 267720 h 1508307"/>
                    <a:gd name="connsiteX10" fmla="*/ 1064322 w 1224724"/>
                    <a:gd name="connsiteY10" fmla="*/ 310698 h 1508307"/>
                    <a:gd name="connsiteX11" fmla="*/ 1108744 w 1224724"/>
                    <a:gd name="connsiteY11" fmla="*/ 557393 h 1508307"/>
                    <a:gd name="connsiteX12" fmla="*/ 1108778 w 1224724"/>
                    <a:gd name="connsiteY12" fmla="*/ 557446 h 1508307"/>
                    <a:gd name="connsiteX13" fmla="*/ 1139147 w 1224724"/>
                    <a:gd name="connsiteY13" fmla="*/ 604087 h 1508307"/>
                    <a:gd name="connsiteX14" fmla="*/ 1154024 w 1224724"/>
                    <a:gd name="connsiteY14" fmla="*/ 806064 h 1508307"/>
                    <a:gd name="connsiteX15" fmla="*/ 1154592 w 1224724"/>
                    <a:gd name="connsiteY15" fmla="*/ 806905 h 1508307"/>
                    <a:gd name="connsiteX16" fmla="*/ 1179526 w 1224724"/>
                    <a:gd name="connsiteY16" fmla="*/ 843856 h 1508307"/>
                    <a:gd name="connsiteX17" fmla="*/ 1196271 w 1224724"/>
                    <a:gd name="connsiteY17" fmla="*/ 900197 h 1508307"/>
                    <a:gd name="connsiteX18" fmla="*/ 1200099 w 1224724"/>
                    <a:gd name="connsiteY18" fmla="*/ 967905 h 1508307"/>
                    <a:gd name="connsiteX19" fmla="*/ 1188158 w 1224724"/>
                    <a:gd name="connsiteY19" fmla="*/ 1022158 h 1508307"/>
                    <a:gd name="connsiteX20" fmla="*/ 1187802 w 1224724"/>
                    <a:gd name="connsiteY20" fmla="*/ 1023778 h 1508307"/>
                    <a:gd name="connsiteX21" fmla="*/ 1223888 w 1224724"/>
                    <a:gd name="connsiteY21" fmla="*/ 1188776 h 1508307"/>
                    <a:gd name="connsiteX22" fmla="*/ 1186115 w 1224724"/>
                    <a:gd name="connsiteY22" fmla="*/ 1278746 h 1508307"/>
                    <a:gd name="connsiteX23" fmla="*/ 1186051 w 1224724"/>
                    <a:gd name="connsiteY23" fmla="*/ 1279226 h 1508307"/>
                    <a:gd name="connsiteX24" fmla="*/ 1176821 w 1224724"/>
                    <a:gd name="connsiteY24" fmla="*/ 1347951 h 1508307"/>
                    <a:gd name="connsiteX25" fmla="*/ 1152430 w 1224724"/>
                    <a:gd name="connsiteY25" fmla="*/ 1392549 h 1508307"/>
                    <a:gd name="connsiteX26" fmla="*/ 1102123 w 1224724"/>
                    <a:gd name="connsiteY26" fmla="*/ 1393276 h 1508307"/>
                    <a:gd name="connsiteX27" fmla="*/ 1030030 w 1224724"/>
                    <a:gd name="connsiteY27" fmla="*/ 1437347 h 1508307"/>
                    <a:gd name="connsiteX28" fmla="*/ 944736 w 1224724"/>
                    <a:gd name="connsiteY28" fmla="*/ 1278418 h 1508307"/>
                    <a:gd name="connsiteX29" fmla="*/ 880976 w 1224724"/>
                    <a:gd name="connsiteY29" fmla="*/ 1225256 h 1508307"/>
                    <a:gd name="connsiteX30" fmla="*/ 851281 w 1224724"/>
                    <a:gd name="connsiteY30" fmla="*/ 1023208 h 1508307"/>
                    <a:gd name="connsiteX31" fmla="*/ 774118 w 1224724"/>
                    <a:gd name="connsiteY31" fmla="*/ 885105 h 1508307"/>
                    <a:gd name="connsiteX32" fmla="*/ 787338 w 1224724"/>
                    <a:gd name="connsiteY32" fmla="*/ 667817 h 1508307"/>
                    <a:gd name="connsiteX33" fmla="*/ 756318 w 1224724"/>
                    <a:gd name="connsiteY33" fmla="*/ 493497 h 1508307"/>
                    <a:gd name="connsiteX34" fmla="*/ 757849 w 1224724"/>
                    <a:gd name="connsiteY34" fmla="*/ 478194 h 1508307"/>
                    <a:gd name="connsiteX35" fmla="*/ 746891 w 1224724"/>
                    <a:gd name="connsiteY35" fmla="*/ 480692 h 1508307"/>
                    <a:gd name="connsiteX36" fmla="*/ 683799 w 1224724"/>
                    <a:gd name="connsiteY36" fmla="*/ 465826 h 1508307"/>
                    <a:gd name="connsiteX37" fmla="*/ 595843 w 1224724"/>
                    <a:gd name="connsiteY37" fmla="*/ 545733 h 1508307"/>
                    <a:gd name="connsiteX38" fmla="*/ 466518 w 1224724"/>
                    <a:gd name="connsiteY38" fmla="*/ 496958 h 1508307"/>
                    <a:gd name="connsiteX39" fmla="*/ 413798 w 1224724"/>
                    <a:gd name="connsiteY39" fmla="*/ 514898 h 1508307"/>
                    <a:gd name="connsiteX40" fmla="*/ 379017 w 1224724"/>
                    <a:gd name="connsiteY40" fmla="*/ 512885 h 1508307"/>
                    <a:gd name="connsiteX41" fmla="*/ 379985 w 1224724"/>
                    <a:gd name="connsiteY41" fmla="*/ 519311 h 1508307"/>
                    <a:gd name="connsiteX42" fmla="*/ 358372 w 1224724"/>
                    <a:gd name="connsiteY42" fmla="*/ 674985 h 1508307"/>
                    <a:gd name="connsiteX43" fmla="*/ 401020 w 1224724"/>
                    <a:gd name="connsiteY43" fmla="*/ 826004 h 1508307"/>
                    <a:gd name="connsiteX44" fmla="*/ 343892 w 1224724"/>
                    <a:gd name="connsiteY44" fmla="*/ 1035709 h 1508307"/>
                    <a:gd name="connsiteX45" fmla="*/ 276517 w 1224724"/>
                    <a:gd name="connsiteY45" fmla="*/ 1349018 h 1508307"/>
                    <a:gd name="connsiteX46" fmla="*/ 223514 w 1224724"/>
                    <a:gd name="connsiteY46" fmla="*/ 1484365 h 1508307"/>
                    <a:gd name="connsiteX47" fmla="*/ 174408 w 1224724"/>
                    <a:gd name="connsiteY47" fmla="*/ 1449219 h 1508307"/>
                    <a:gd name="connsiteX48" fmla="*/ 114404 w 1224724"/>
                    <a:gd name="connsiteY48" fmla="*/ 1506572 h 1508307"/>
                    <a:gd name="connsiteX49" fmla="*/ 78652 w 1224724"/>
                    <a:gd name="connsiteY49" fmla="*/ 1386861 h 1508307"/>
                    <a:gd name="connsiteX50" fmla="*/ 77511 w 1224724"/>
                    <a:gd name="connsiteY50" fmla="*/ 1385634 h 1508307"/>
                    <a:gd name="connsiteX51" fmla="*/ 14457 w 1224724"/>
                    <a:gd name="connsiteY51" fmla="*/ 1327454 h 1508307"/>
                    <a:gd name="connsiteX52" fmla="*/ 24475 w 1224724"/>
                    <a:gd name="connsiteY52" fmla="*/ 1077050 h 1508307"/>
                    <a:gd name="connsiteX53" fmla="*/ 24455 w 1224724"/>
                    <a:gd name="connsiteY53" fmla="*/ 1076992 h 1508307"/>
                    <a:gd name="connsiteX54" fmla="*/ 6075 w 1224724"/>
                    <a:gd name="connsiteY54" fmla="*/ 1025096 h 1508307"/>
                    <a:gd name="connsiteX55" fmla="*/ 34110 w 1224724"/>
                    <a:gd name="connsiteY55" fmla="*/ 824537 h 1508307"/>
                    <a:gd name="connsiteX56" fmla="*/ 33760 w 1224724"/>
                    <a:gd name="connsiteY56" fmla="*/ 823598 h 1508307"/>
                    <a:gd name="connsiteX57" fmla="*/ 18391 w 1224724"/>
                    <a:gd name="connsiteY57" fmla="*/ 782302 h 1508307"/>
                    <a:gd name="connsiteX58" fmla="*/ 14589 w 1224724"/>
                    <a:gd name="connsiteY58" fmla="*/ 723746 h 1508307"/>
                    <a:gd name="connsiteX59" fmla="*/ 25058 w 1224724"/>
                    <a:gd name="connsiteY59" fmla="*/ 656753 h 1508307"/>
                    <a:gd name="connsiteX60" fmla="*/ 47294 w 1224724"/>
                    <a:gd name="connsiteY60" fmla="*/ 606185 h 1508307"/>
                    <a:gd name="connsiteX61" fmla="*/ 47958 w 1224724"/>
                    <a:gd name="connsiteY61" fmla="*/ 604675 h 1508307"/>
                    <a:gd name="connsiteX62" fmla="*/ 48775 w 1224724"/>
                    <a:gd name="connsiteY62" fmla="*/ 435875 h 1508307"/>
                    <a:gd name="connsiteX63" fmla="*/ 102234 w 1224724"/>
                    <a:gd name="connsiteY63" fmla="*/ 355740 h 1508307"/>
                    <a:gd name="connsiteX64" fmla="*/ 102393 w 1224724"/>
                    <a:gd name="connsiteY64" fmla="*/ 355284 h 1508307"/>
                    <a:gd name="connsiteX65" fmla="*/ 125120 w 1224724"/>
                    <a:gd name="connsiteY65" fmla="*/ 290004 h 1508307"/>
                    <a:gd name="connsiteX66" fmla="*/ 156849 w 1224724"/>
                    <a:gd name="connsiteY66" fmla="*/ 251457 h 1508307"/>
                    <a:gd name="connsiteX67" fmla="*/ 169904 w 1224724"/>
                    <a:gd name="connsiteY67" fmla="*/ 248603 h 1508307"/>
                    <a:gd name="connsiteX68" fmla="*/ 169883 w 1224724"/>
                    <a:gd name="connsiteY68" fmla="*/ 248486 h 1508307"/>
                    <a:gd name="connsiteX69" fmla="*/ 239485 w 1224724"/>
                    <a:gd name="connsiteY69" fmla="*/ 182474 h 1508307"/>
                    <a:gd name="connsiteX70" fmla="*/ 240151 w 1224724"/>
                    <a:gd name="connsiteY70" fmla="*/ 180734 h 1508307"/>
                    <a:gd name="connsiteX71" fmla="*/ 271155 w 1224724"/>
                    <a:gd name="connsiteY71" fmla="*/ 85941 h 1508307"/>
                    <a:gd name="connsiteX72" fmla="*/ 421982 w 1224724"/>
                    <a:gd name="connsiteY72" fmla="*/ 64284 h 1508307"/>
                    <a:gd name="connsiteX73" fmla="*/ 422016 w 1224724"/>
                    <a:gd name="connsiteY73" fmla="*/ 64248 h 1508307"/>
                    <a:gd name="connsiteX74" fmla="*/ 452011 w 1224724"/>
                    <a:gd name="connsiteY74" fmla="*/ 31676 h 1508307"/>
                    <a:gd name="connsiteX75" fmla="*/ 574052 w 1224724"/>
                    <a:gd name="connsiteY75" fmla="*/ 41802 h 1508307"/>
                    <a:gd name="connsiteX76" fmla="*/ 574594 w 1224724"/>
                    <a:gd name="connsiteY76" fmla="*/ 41189 h 1508307"/>
                    <a:gd name="connsiteX77" fmla="*/ 598416 w 1224724"/>
                    <a:gd name="connsiteY77" fmla="*/ 14250 h 1508307"/>
                    <a:gd name="connsiteX78" fmla="*/ 633307 w 1224724"/>
                    <a:gd name="connsiteY78" fmla="*/ 750 h 1508307"/>
                    <a:gd name="connsiteX79" fmla="*/ 674140 w 1224724"/>
                    <a:gd name="connsiteY79" fmla="*/ 5648 h 1508307"/>
                    <a:gd name="connsiteX80" fmla="*/ 705849 w 1224724"/>
                    <a:gd name="connsiteY80" fmla="*/ 29025 h 1508307"/>
                    <a:gd name="connsiteX81" fmla="*/ 706795 w 1224724"/>
                    <a:gd name="connsiteY81" fmla="*/ 29722 h 1508307"/>
                    <a:gd name="connsiteX82" fmla="*/ 780876 w 1224724"/>
                    <a:gd name="connsiteY82" fmla="*/ 411 h 150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24724" h="1508307">
                      <a:moveTo>
                        <a:pt x="780876" y="411"/>
                      </a:moveTo>
                      <a:cubicBezTo>
                        <a:pt x="790086" y="1160"/>
                        <a:pt x="799277" y="3322"/>
                        <a:pt x="808103" y="6974"/>
                      </a:cubicBezTo>
                      <a:cubicBezTo>
                        <a:pt x="835004" y="18100"/>
                        <a:pt x="854294" y="41395"/>
                        <a:pt x="859476" y="69035"/>
                      </a:cubicBezTo>
                      <a:lnTo>
                        <a:pt x="859760" y="69188"/>
                      </a:lnTo>
                      <a:lnTo>
                        <a:pt x="900323" y="91158"/>
                      </a:lnTo>
                      <a:cubicBezTo>
                        <a:pt x="911660" y="101513"/>
                        <a:pt x="920369" y="114532"/>
                        <a:pt x="925407" y="129266"/>
                      </a:cubicBezTo>
                      <a:lnTo>
                        <a:pt x="930125" y="162084"/>
                      </a:lnTo>
                      <a:lnTo>
                        <a:pt x="941863" y="168181"/>
                      </a:lnTo>
                      <a:cubicBezTo>
                        <a:pt x="961276" y="185494"/>
                        <a:pt x="977808" y="222124"/>
                        <a:pt x="984911" y="266772"/>
                      </a:cubicBezTo>
                      <a:cubicBezTo>
                        <a:pt x="985396" y="267078"/>
                        <a:pt x="985875" y="267414"/>
                        <a:pt x="986360" y="267720"/>
                      </a:cubicBezTo>
                      <a:cubicBezTo>
                        <a:pt x="1011712" y="256735"/>
                        <a:pt x="1040295" y="272501"/>
                        <a:pt x="1064322" y="310698"/>
                      </a:cubicBezTo>
                      <a:cubicBezTo>
                        <a:pt x="1102274" y="371053"/>
                        <a:pt x="1120758" y="473740"/>
                        <a:pt x="1108744" y="557393"/>
                      </a:cubicBezTo>
                      <a:lnTo>
                        <a:pt x="1108778" y="557446"/>
                      </a:lnTo>
                      <a:lnTo>
                        <a:pt x="1139147" y="604087"/>
                      </a:lnTo>
                      <a:cubicBezTo>
                        <a:pt x="1164258" y="661810"/>
                        <a:pt x="1172423" y="746751"/>
                        <a:pt x="1154024" y="806064"/>
                      </a:cubicBezTo>
                      <a:lnTo>
                        <a:pt x="1154592" y="806905"/>
                      </a:lnTo>
                      <a:lnTo>
                        <a:pt x="1179526" y="843856"/>
                      </a:lnTo>
                      <a:cubicBezTo>
                        <a:pt x="1186782" y="860021"/>
                        <a:pt x="1192579" y="879277"/>
                        <a:pt x="1196271" y="900197"/>
                      </a:cubicBezTo>
                      <a:cubicBezTo>
                        <a:pt x="1200338" y="923221"/>
                        <a:pt x="1201562" y="946549"/>
                        <a:pt x="1200099" y="967905"/>
                      </a:cubicBezTo>
                      <a:lnTo>
                        <a:pt x="1188158" y="1022158"/>
                      </a:lnTo>
                      <a:lnTo>
                        <a:pt x="1187802" y="1023778"/>
                      </a:lnTo>
                      <a:cubicBezTo>
                        <a:pt x="1213831" y="1062351"/>
                        <a:pt x="1228482" y="1129347"/>
                        <a:pt x="1223888" y="1188776"/>
                      </a:cubicBezTo>
                      <a:cubicBezTo>
                        <a:pt x="1220391" y="1234059"/>
                        <a:pt x="1206214" y="1267840"/>
                        <a:pt x="1186115" y="1278746"/>
                      </a:cubicBezTo>
                      <a:lnTo>
                        <a:pt x="1186051" y="1279226"/>
                      </a:lnTo>
                      <a:lnTo>
                        <a:pt x="1176821" y="1347951"/>
                      </a:lnTo>
                      <a:cubicBezTo>
                        <a:pt x="1171030" y="1367518"/>
                        <a:pt x="1162723" y="1382985"/>
                        <a:pt x="1152430" y="1392549"/>
                      </a:cubicBezTo>
                      <a:cubicBezTo>
                        <a:pt x="1137489" y="1406448"/>
                        <a:pt x="1119596" y="1406717"/>
                        <a:pt x="1102123" y="1393276"/>
                      </a:cubicBezTo>
                      <a:cubicBezTo>
                        <a:pt x="1084704" y="1433096"/>
                        <a:pt x="1058147" y="1449322"/>
                        <a:pt x="1030030" y="1437347"/>
                      </a:cubicBezTo>
                      <a:cubicBezTo>
                        <a:pt x="992650" y="1421428"/>
                        <a:pt x="958939" y="1358616"/>
                        <a:pt x="944736" y="1278418"/>
                      </a:cubicBezTo>
                      <a:cubicBezTo>
                        <a:pt x="922754" y="1280497"/>
                        <a:pt x="899506" y="1261099"/>
                        <a:pt x="880976" y="1225256"/>
                      </a:cubicBezTo>
                      <a:cubicBezTo>
                        <a:pt x="852819" y="1170798"/>
                        <a:pt x="840788" y="1088915"/>
                        <a:pt x="851281" y="1023208"/>
                      </a:cubicBezTo>
                      <a:cubicBezTo>
                        <a:pt x="818646" y="1006006"/>
                        <a:pt x="789270" y="953426"/>
                        <a:pt x="774118" y="885105"/>
                      </a:cubicBezTo>
                      <a:cubicBezTo>
                        <a:pt x="756264" y="804597"/>
                        <a:pt x="761536" y="717887"/>
                        <a:pt x="787338" y="667817"/>
                      </a:cubicBezTo>
                      <a:cubicBezTo>
                        <a:pt x="766433" y="614495"/>
                        <a:pt x="756109" y="551668"/>
                        <a:pt x="756318" y="493497"/>
                      </a:cubicBezTo>
                      <a:lnTo>
                        <a:pt x="757849" y="478194"/>
                      </a:lnTo>
                      <a:lnTo>
                        <a:pt x="746891" y="480692"/>
                      </a:lnTo>
                      <a:cubicBezTo>
                        <a:pt x="725271" y="482285"/>
                        <a:pt x="703133" y="477410"/>
                        <a:pt x="683799" y="465826"/>
                      </a:cubicBezTo>
                      <a:cubicBezTo>
                        <a:pt x="671293" y="505621"/>
                        <a:pt x="637805" y="536042"/>
                        <a:pt x="595843" y="545733"/>
                      </a:cubicBezTo>
                      <a:cubicBezTo>
                        <a:pt x="546395" y="557152"/>
                        <a:pt x="494787" y="537693"/>
                        <a:pt x="466518" y="496958"/>
                      </a:cubicBezTo>
                      <a:cubicBezTo>
                        <a:pt x="449838" y="506624"/>
                        <a:pt x="431911" y="512516"/>
                        <a:pt x="413798" y="514898"/>
                      </a:cubicBezTo>
                      <a:lnTo>
                        <a:pt x="379017" y="512885"/>
                      </a:lnTo>
                      <a:lnTo>
                        <a:pt x="379985" y="519311"/>
                      </a:lnTo>
                      <a:cubicBezTo>
                        <a:pt x="383465" y="570363"/>
                        <a:pt x="375823" y="628435"/>
                        <a:pt x="358372" y="674985"/>
                      </a:cubicBezTo>
                      <a:cubicBezTo>
                        <a:pt x="384929" y="698569"/>
                        <a:pt x="401165" y="756066"/>
                        <a:pt x="401020" y="826004"/>
                      </a:cubicBezTo>
                      <a:cubicBezTo>
                        <a:pt x="400848" y="908419"/>
                        <a:pt x="378055" y="992102"/>
                        <a:pt x="343892" y="1035709"/>
                      </a:cubicBezTo>
                      <a:cubicBezTo>
                        <a:pt x="360422" y="1148641"/>
                        <a:pt x="330034" y="1289977"/>
                        <a:pt x="276517" y="1349018"/>
                      </a:cubicBezTo>
                      <a:cubicBezTo>
                        <a:pt x="273139" y="1412084"/>
                        <a:pt x="250729" y="1469320"/>
                        <a:pt x="223514" y="1484365"/>
                      </a:cubicBezTo>
                      <a:cubicBezTo>
                        <a:pt x="203823" y="1495265"/>
                        <a:pt x="185159" y="1481914"/>
                        <a:pt x="174408" y="1449219"/>
                      </a:cubicBezTo>
                      <a:cubicBezTo>
                        <a:pt x="158881" y="1492436"/>
                        <a:pt x="135309" y="1514965"/>
                        <a:pt x="114404" y="1506572"/>
                      </a:cubicBezTo>
                      <a:cubicBezTo>
                        <a:pt x="89928" y="1496732"/>
                        <a:pt x="75082" y="1447028"/>
                        <a:pt x="78652" y="1386861"/>
                      </a:cubicBezTo>
                      <a:cubicBezTo>
                        <a:pt x="78268" y="1386462"/>
                        <a:pt x="77896" y="1386033"/>
                        <a:pt x="77511" y="1385634"/>
                      </a:cubicBezTo>
                      <a:cubicBezTo>
                        <a:pt x="51846" y="1391119"/>
                        <a:pt x="28730" y="1369780"/>
                        <a:pt x="14457" y="1327454"/>
                      </a:cubicBezTo>
                      <a:cubicBezTo>
                        <a:pt x="-8085" y="1260578"/>
                        <a:pt x="-3908" y="1156348"/>
                        <a:pt x="24475" y="1077050"/>
                      </a:cubicBezTo>
                      <a:lnTo>
                        <a:pt x="24455" y="1076992"/>
                      </a:lnTo>
                      <a:lnTo>
                        <a:pt x="6075" y="1025096"/>
                      </a:lnTo>
                      <a:cubicBezTo>
                        <a:pt x="-5161" y="963454"/>
                        <a:pt x="4867" y="878714"/>
                        <a:pt x="34110" y="824537"/>
                      </a:cubicBezTo>
                      <a:lnTo>
                        <a:pt x="33760" y="823598"/>
                      </a:lnTo>
                      <a:lnTo>
                        <a:pt x="18391" y="782302"/>
                      </a:lnTo>
                      <a:cubicBezTo>
                        <a:pt x="15038" y="764993"/>
                        <a:pt x="13671" y="744964"/>
                        <a:pt x="14589" y="723746"/>
                      </a:cubicBezTo>
                      <a:cubicBezTo>
                        <a:pt x="15598" y="700392"/>
                        <a:pt x="19292" y="677330"/>
                        <a:pt x="25058" y="656753"/>
                      </a:cubicBezTo>
                      <a:lnTo>
                        <a:pt x="47294" y="606185"/>
                      </a:lnTo>
                      <a:lnTo>
                        <a:pt x="47958" y="604675"/>
                      </a:lnTo>
                      <a:cubicBezTo>
                        <a:pt x="31915" y="561566"/>
                        <a:pt x="32248" y="493027"/>
                        <a:pt x="48775" y="435875"/>
                      </a:cubicBezTo>
                      <a:cubicBezTo>
                        <a:pt x="61365" y="392327"/>
                        <a:pt x="81433" y="362237"/>
                        <a:pt x="102234" y="355740"/>
                      </a:cubicBezTo>
                      <a:lnTo>
                        <a:pt x="102393" y="355284"/>
                      </a:lnTo>
                      <a:lnTo>
                        <a:pt x="125120" y="290004"/>
                      </a:lnTo>
                      <a:cubicBezTo>
                        <a:pt x="134510" y="272073"/>
                        <a:pt x="145373" y="258674"/>
                        <a:pt x="156849" y="251457"/>
                      </a:cubicBezTo>
                      <a:lnTo>
                        <a:pt x="169904" y="248603"/>
                      </a:lnTo>
                      <a:lnTo>
                        <a:pt x="169883" y="248486"/>
                      </a:lnTo>
                      <a:cubicBezTo>
                        <a:pt x="174274" y="213492"/>
                        <a:pt x="203173" y="186082"/>
                        <a:pt x="239485" y="182474"/>
                      </a:cubicBezTo>
                      <a:cubicBezTo>
                        <a:pt x="239701" y="181890"/>
                        <a:pt x="239935" y="181318"/>
                        <a:pt x="240151" y="180734"/>
                      </a:cubicBezTo>
                      <a:cubicBezTo>
                        <a:pt x="235274" y="146274"/>
                        <a:pt x="246647" y="111522"/>
                        <a:pt x="271155" y="85941"/>
                      </a:cubicBezTo>
                      <a:cubicBezTo>
                        <a:pt x="309878" y="45536"/>
                        <a:pt x="372660" y="36531"/>
                        <a:pt x="421982" y="64284"/>
                      </a:cubicBezTo>
                      <a:lnTo>
                        <a:pt x="422016" y="64248"/>
                      </a:lnTo>
                      <a:lnTo>
                        <a:pt x="452011" y="31676"/>
                      </a:lnTo>
                      <a:cubicBezTo>
                        <a:pt x="488293" y="7533"/>
                        <a:pt x="539746" y="9317"/>
                        <a:pt x="574052" y="41802"/>
                      </a:cubicBezTo>
                      <a:lnTo>
                        <a:pt x="574594" y="41189"/>
                      </a:lnTo>
                      <a:lnTo>
                        <a:pt x="598416" y="14250"/>
                      </a:lnTo>
                      <a:cubicBezTo>
                        <a:pt x="608592" y="7199"/>
                        <a:pt x="620522" y="2490"/>
                        <a:pt x="633307" y="750"/>
                      </a:cubicBezTo>
                      <a:cubicBezTo>
                        <a:pt x="647378" y="-1168"/>
                        <a:pt x="661441" y="642"/>
                        <a:pt x="674140" y="5648"/>
                      </a:cubicBezTo>
                      <a:lnTo>
                        <a:pt x="705849" y="29025"/>
                      </a:lnTo>
                      <a:lnTo>
                        <a:pt x="706795" y="29722"/>
                      </a:lnTo>
                      <a:cubicBezTo>
                        <a:pt x="725446" y="8631"/>
                        <a:pt x="753247" y="-1836"/>
                        <a:pt x="780876" y="411"/>
                      </a:cubicBezTo>
                      <a:close/>
                    </a:path>
                  </a:pathLst>
                </a:cu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19" name="Frame 18">
              <a:extLst>
                <a:ext uri="{FF2B5EF4-FFF2-40B4-BE49-F238E27FC236}">
                  <a16:creationId xmlns:a16="http://schemas.microsoft.com/office/drawing/2014/main" id="{85C72A85-BD90-B886-CEB1-72ABAFA8CAB6}"/>
                </a:ext>
              </a:extLst>
            </p:cNvPr>
            <p:cNvSpPr/>
            <p:nvPr/>
          </p:nvSpPr>
          <p:spPr>
            <a:xfrm>
              <a:off x="348978" y="0"/>
              <a:ext cx="8075175" cy="6858000"/>
            </a:xfrm>
            <a:prstGeom prst="frame">
              <a:avLst>
                <a:gd name="adj1" fmla="val 583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4176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250" fill="hold"/>
                                        <p:tgtEl>
                                          <p:spTgt spid="5"/>
                                        </p:tgtEl>
                                        <p:attrNameLst>
                                          <p:attrName>ppt_w</p:attrName>
                                        </p:attrNameLst>
                                      </p:cBhvr>
                                      <p:tavLst>
                                        <p:tav tm="0">
                                          <p:val>
                                            <p:fltVal val="0"/>
                                          </p:val>
                                        </p:tav>
                                        <p:tav tm="100000">
                                          <p:val>
                                            <p:strVal val="#ppt_w"/>
                                          </p:val>
                                        </p:tav>
                                      </p:tavLst>
                                    </p:anim>
                                    <p:anim calcmode="lin" valueType="num">
                                      <p:cBhvr>
                                        <p:cTn id="28" dur="1250" fill="hold"/>
                                        <p:tgtEl>
                                          <p:spTgt spid="5"/>
                                        </p:tgtEl>
                                        <p:attrNameLst>
                                          <p:attrName>ppt_h</p:attrName>
                                        </p:attrNameLst>
                                      </p:cBhvr>
                                      <p:tavLst>
                                        <p:tav tm="0">
                                          <p:val>
                                            <p:fltVal val="0"/>
                                          </p:val>
                                        </p:tav>
                                        <p:tav tm="100000">
                                          <p:val>
                                            <p:strVal val="#ppt_h"/>
                                          </p:val>
                                        </p:tav>
                                      </p:tavLst>
                                    </p:anim>
                                    <p:animEffect transition="in" filter="fade">
                                      <p:cBhvr>
                                        <p:cTn id="29" dur="125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xEl>
                                              <p:pRg st="6" end="6"/>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animBg="1"/>
      <p:bldP spid="175" grpId="0" animBg="1"/>
      <p:bldP spid="1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65AC20-537F-4CD2-9DBF-5EEFED62B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143255" y="6550223"/>
            <a:ext cx="1582907" cy="307777"/>
          </a:xfrm>
          <a:prstGeom prst="rect">
            <a:avLst/>
          </a:prstGeom>
          <a:noFill/>
        </p:spPr>
        <p:txBody>
          <a:bodyPr wrap="square" rtlCol="0">
            <a:spAutoFit/>
          </a:bodyPr>
          <a:lstStyle/>
          <a:p>
            <a:r>
              <a:rPr lang="en-US" sz="1400" dirty="0"/>
              <a:t>2 Nephi 33:1-3</a:t>
            </a:r>
            <a:endParaRPr lang="en-US" sz="4400" dirty="0"/>
          </a:p>
        </p:txBody>
      </p:sp>
      <p:sp>
        <p:nvSpPr>
          <p:cNvPr id="5" name="TextBox 4"/>
          <p:cNvSpPr txBox="1"/>
          <p:nvPr/>
        </p:nvSpPr>
        <p:spPr>
          <a:xfrm>
            <a:off x="609600" y="749809"/>
            <a:ext cx="5672328" cy="2308324"/>
          </a:xfrm>
          <a:prstGeom prst="rect">
            <a:avLst/>
          </a:prstGeom>
          <a:noFill/>
        </p:spPr>
        <p:txBody>
          <a:bodyPr wrap="square" rtlCol="0">
            <a:spAutoFit/>
          </a:bodyPr>
          <a:lstStyle/>
          <a:p>
            <a:pPr algn="just"/>
            <a:r>
              <a:rPr lang="en-US" dirty="0"/>
              <a:t>“Please notice how the power of the Spirit carries the message </a:t>
            </a:r>
            <a:r>
              <a:rPr lang="en-US" i="1" dirty="0"/>
              <a:t>unto</a:t>
            </a:r>
            <a:r>
              <a:rPr lang="en-US" dirty="0"/>
              <a:t> but not necessarily </a:t>
            </a:r>
            <a:r>
              <a:rPr lang="en-US" i="1" dirty="0"/>
              <a:t>into</a:t>
            </a:r>
            <a:r>
              <a:rPr lang="en-US" dirty="0"/>
              <a:t> the heart. A teacher can explain, demonstrate, persuade, and testify, and do so with great spiritual power and effectiveness. Ultimately, however, the content of a message and the witness of the Holy Ghost penetrate into the heart only if a receiver allows them to enter.” </a:t>
            </a:r>
          </a:p>
          <a:p>
            <a:pPr algn="just"/>
            <a:r>
              <a:rPr lang="en-US" dirty="0"/>
              <a:t>David A. </a:t>
            </a:r>
            <a:r>
              <a:rPr lang="en-US" dirty="0" err="1"/>
              <a:t>Bednar</a:t>
            </a:r>
            <a:endParaRPr lang="en-US" dirty="0"/>
          </a:p>
        </p:txBody>
      </p:sp>
      <p:sp>
        <p:nvSpPr>
          <p:cNvPr id="9" name="TextBox 8"/>
          <p:cNvSpPr txBox="1"/>
          <p:nvPr/>
        </p:nvSpPr>
        <p:spPr>
          <a:xfrm>
            <a:off x="5791200" y="4114801"/>
            <a:ext cx="5419344" cy="2031325"/>
          </a:xfrm>
          <a:prstGeom prst="rect">
            <a:avLst/>
          </a:prstGeom>
          <a:noFill/>
        </p:spPr>
        <p:txBody>
          <a:bodyPr wrap="square" rtlCol="0">
            <a:spAutoFit/>
          </a:bodyPr>
          <a:lstStyle/>
          <a:p>
            <a:pPr algn="just" fontAlgn="base"/>
            <a:r>
              <a:rPr lang="en-US" dirty="0"/>
              <a:t>“Why just </a:t>
            </a:r>
            <a:r>
              <a:rPr lang="en-US" i="1" dirty="0"/>
              <a:t>unto</a:t>
            </a:r>
            <a:r>
              <a:rPr lang="en-US" dirty="0"/>
              <a:t> the heart? Individual agency is so sacred that Heavenly Father will never force the human heart, even with all His infinite power. … God allows us to be the guardians, or the gatekeepers, of our own hearts. We must, of our own free will, open our hearts to the Spirit.” </a:t>
            </a:r>
          </a:p>
          <a:p>
            <a:pPr algn="just" fontAlgn="base"/>
            <a:r>
              <a:rPr lang="en-US" dirty="0"/>
              <a:t>Gerald N. Lund</a:t>
            </a:r>
          </a:p>
        </p:txBody>
      </p:sp>
      <p:grpSp>
        <p:nvGrpSpPr>
          <p:cNvPr id="4" name="Group 3">
            <a:extLst>
              <a:ext uri="{FF2B5EF4-FFF2-40B4-BE49-F238E27FC236}">
                <a16:creationId xmlns:a16="http://schemas.microsoft.com/office/drawing/2014/main" id="{0B39F445-5E51-4E06-AB93-983B7F19CEEF}"/>
              </a:ext>
            </a:extLst>
          </p:cNvPr>
          <p:cNvGrpSpPr/>
          <p:nvPr/>
        </p:nvGrpSpPr>
        <p:grpSpPr>
          <a:xfrm>
            <a:off x="6439117" y="360973"/>
            <a:ext cx="2542119" cy="3113747"/>
            <a:chOff x="6439117" y="360973"/>
            <a:chExt cx="2542119" cy="3113747"/>
          </a:xfrm>
        </p:grpSpPr>
        <p:pic>
          <p:nvPicPr>
            <p:cNvPr id="6" name="Picture 5" descr="david a bednar.jpg"/>
            <p:cNvPicPr>
              <a:picLocks noChangeAspect="1"/>
            </p:cNvPicPr>
            <p:nvPr/>
          </p:nvPicPr>
          <p:blipFill>
            <a:blip r:embed="rId3" cstate="print"/>
            <a:stretch>
              <a:fillRect/>
            </a:stretch>
          </p:blipFill>
          <p:spPr>
            <a:xfrm>
              <a:off x="6781800" y="838200"/>
              <a:ext cx="1924050" cy="2419350"/>
            </a:xfrm>
            <a:prstGeom prst="rect">
              <a:avLst/>
            </a:prstGeom>
          </p:spPr>
        </p:pic>
        <p:pic>
          <p:nvPicPr>
            <p:cNvPr id="10" name="Picture 2" descr="http://framefinders.com/wp-content/uploads/2012/11/12-034AA-1-670x547.png">
              <a:extLst>
                <a:ext uri="{FF2B5EF4-FFF2-40B4-BE49-F238E27FC236}">
                  <a16:creationId xmlns:a16="http://schemas.microsoft.com/office/drawing/2014/main" id="{32952C34-7DCC-4F41-B515-DDC501264F5A}"/>
                </a:ext>
              </a:extLst>
            </p:cNvPr>
            <p:cNvPicPr>
              <a:picLocks noChangeAspect="1" noChangeArrowheads="1"/>
            </p:cNvPicPr>
            <p:nvPr/>
          </p:nvPicPr>
          <p:blipFill>
            <a:blip r:embed="rId4" cstate="print"/>
            <a:srcRect/>
            <a:stretch>
              <a:fillRect/>
            </a:stretch>
          </p:blipFill>
          <p:spPr bwMode="auto">
            <a:xfrm rot="5400000">
              <a:off x="6153303" y="646787"/>
              <a:ext cx="3113747" cy="2542119"/>
            </a:xfrm>
            <a:prstGeom prst="rect">
              <a:avLst/>
            </a:prstGeom>
            <a:noFill/>
          </p:spPr>
        </p:pic>
      </p:grpSp>
      <p:grpSp>
        <p:nvGrpSpPr>
          <p:cNvPr id="12" name="Group 11">
            <a:extLst>
              <a:ext uri="{FF2B5EF4-FFF2-40B4-BE49-F238E27FC236}">
                <a16:creationId xmlns:a16="http://schemas.microsoft.com/office/drawing/2014/main" id="{FA52C06A-DEE1-47DE-B8C6-5E5D2438511B}"/>
              </a:ext>
            </a:extLst>
          </p:cNvPr>
          <p:cNvGrpSpPr/>
          <p:nvPr/>
        </p:nvGrpSpPr>
        <p:grpSpPr>
          <a:xfrm>
            <a:off x="2788920" y="3253699"/>
            <a:ext cx="2696260" cy="3302549"/>
            <a:chOff x="2807208" y="3555451"/>
            <a:chExt cx="2696260" cy="3302549"/>
          </a:xfrm>
        </p:grpSpPr>
        <p:pic>
          <p:nvPicPr>
            <p:cNvPr id="7" name="Picture 6" descr="Gerald Lund.jpg"/>
            <p:cNvPicPr>
              <a:picLocks noChangeAspect="1"/>
            </p:cNvPicPr>
            <p:nvPr/>
          </p:nvPicPr>
          <p:blipFill>
            <a:blip r:embed="rId5" cstate="print"/>
            <a:stretch>
              <a:fillRect/>
            </a:stretch>
          </p:blipFill>
          <p:spPr>
            <a:xfrm>
              <a:off x="3295862" y="4114800"/>
              <a:ext cx="1752388" cy="2333626"/>
            </a:xfrm>
            <a:prstGeom prst="rect">
              <a:avLst/>
            </a:prstGeom>
          </p:spPr>
        </p:pic>
        <p:pic>
          <p:nvPicPr>
            <p:cNvPr id="11" name="Picture 2" descr="http://framefinders.com/wp-content/uploads/2012/11/12-034AA-1-670x547.png">
              <a:extLst>
                <a:ext uri="{FF2B5EF4-FFF2-40B4-BE49-F238E27FC236}">
                  <a16:creationId xmlns:a16="http://schemas.microsoft.com/office/drawing/2014/main" id="{17E0C8D0-A6A6-4B36-9111-691BD8A7C939}"/>
                </a:ext>
              </a:extLst>
            </p:cNvPr>
            <p:cNvPicPr>
              <a:picLocks noChangeAspect="1" noChangeArrowheads="1"/>
            </p:cNvPicPr>
            <p:nvPr/>
          </p:nvPicPr>
          <p:blipFill>
            <a:blip r:embed="rId4" cstate="print"/>
            <a:srcRect/>
            <a:stretch>
              <a:fillRect/>
            </a:stretch>
          </p:blipFill>
          <p:spPr bwMode="auto">
            <a:xfrm rot="5400000">
              <a:off x="2504063" y="3858596"/>
              <a:ext cx="3302549" cy="2696260"/>
            </a:xfrm>
            <a:prstGeom prst="rect">
              <a:avLst/>
            </a:prstGeom>
            <a:noFill/>
          </p:spPr>
        </p:pic>
      </p:grpSp>
    </p:spTree>
    <p:extLst>
      <p:ext uri="{BB962C8B-B14F-4D97-AF65-F5344CB8AC3E}">
        <p14:creationId xmlns:p14="http://schemas.microsoft.com/office/powerpoint/2010/main" val="38503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E2894D6-3AF4-4182-84CD-928F6309E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0" y="6550223"/>
            <a:ext cx="2743200" cy="307777"/>
          </a:xfrm>
          <a:prstGeom prst="rect">
            <a:avLst/>
          </a:prstGeom>
          <a:noFill/>
        </p:spPr>
        <p:txBody>
          <a:bodyPr wrap="square" rtlCol="0">
            <a:spAutoFit/>
          </a:bodyPr>
          <a:lstStyle/>
          <a:p>
            <a:r>
              <a:rPr lang="en-US" sz="1400" dirty="0"/>
              <a:t>2 Nephi 33:4  and JFM and RLM</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Words Written in Weakness </a:t>
            </a:r>
          </a:p>
        </p:txBody>
      </p:sp>
      <p:sp>
        <p:nvSpPr>
          <p:cNvPr id="5" name="TextBox 4"/>
          <p:cNvSpPr txBox="1"/>
          <p:nvPr/>
        </p:nvSpPr>
        <p:spPr>
          <a:xfrm>
            <a:off x="3450336" y="643129"/>
            <a:ext cx="5257800" cy="646331"/>
          </a:xfrm>
          <a:prstGeom prst="rect">
            <a:avLst/>
          </a:prstGeom>
          <a:noFill/>
        </p:spPr>
        <p:txBody>
          <a:bodyPr wrap="square" rtlCol="0">
            <a:spAutoFit/>
          </a:bodyPr>
          <a:lstStyle/>
          <a:p>
            <a:pPr algn="ctr"/>
            <a:r>
              <a:rPr lang="en-US" b="1" dirty="0">
                <a:solidFill>
                  <a:srgbClr val="FF0000"/>
                </a:solidFill>
              </a:rPr>
              <a:t>“If you receive not the Spirit ye shall not teach”</a:t>
            </a:r>
          </a:p>
          <a:p>
            <a:pPr algn="ctr"/>
            <a:r>
              <a:rPr lang="en-US" b="1" dirty="0">
                <a:solidFill>
                  <a:srgbClr val="FF0000"/>
                </a:solidFill>
              </a:rPr>
              <a:t>D&amp;C 42:14</a:t>
            </a:r>
          </a:p>
        </p:txBody>
      </p:sp>
      <p:sp>
        <p:nvSpPr>
          <p:cNvPr id="9" name="TextBox 8"/>
          <p:cNvSpPr txBox="1"/>
          <p:nvPr/>
        </p:nvSpPr>
        <p:spPr>
          <a:xfrm>
            <a:off x="4492752" y="1563625"/>
            <a:ext cx="5562600" cy="646331"/>
          </a:xfrm>
          <a:prstGeom prst="rect">
            <a:avLst/>
          </a:prstGeom>
          <a:noFill/>
        </p:spPr>
        <p:txBody>
          <a:bodyPr wrap="square" rtlCol="0">
            <a:spAutoFit/>
          </a:bodyPr>
          <a:lstStyle/>
          <a:p>
            <a:pPr fontAlgn="base"/>
            <a:r>
              <a:rPr lang="en-US" dirty="0"/>
              <a:t>If a message is from God, the Spirit will bear witness of it, whether it is delivered orally or in writing.</a:t>
            </a:r>
          </a:p>
        </p:txBody>
      </p:sp>
      <p:sp>
        <p:nvSpPr>
          <p:cNvPr id="10" name="TextBox 9"/>
          <p:cNvSpPr txBox="1"/>
          <p:nvPr/>
        </p:nvSpPr>
        <p:spPr>
          <a:xfrm>
            <a:off x="228600" y="3480817"/>
            <a:ext cx="5562600" cy="2031325"/>
          </a:xfrm>
          <a:prstGeom prst="rect">
            <a:avLst/>
          </a:prstGeom>
          <a:noFill/>
        </p:spPr>
        <p:txBody>
          <a:bodyPr wrap="square" rtlCol="0">
            <a:spAutoFit/>
          </a:bodyPr>
          <a:lstStyle/>
          <a:p>
            <a:pPr fontAlgn="base"/>
            <a:r>
              <a:rPr lang="en-US" dirty="0"/>
              <a:t>Any doctrine that opposes the principle of revelation is rooted in the kingdom of darkness. Those who argue for a closed canon, declaring the Bible to be the final or last word that God will speak, have at the same time closed the door to any possibility of understanding the true meaning of the Bible. Revelation can be understood only by the spirit of revelation. </a:t>
            </a:r>
            <a:endParaRPr lang="en-US" sz="1400" dirty="0"/>
          </a:p>
        </p:txBody>
      </p:sp>
      <p:sp>
        <p:nvSpPr>
          <p:cNvPr id="11" name="TextBox 10"/>
          <p:cNvSpPr txBox="1"/>
          <p:nvPr/>
        </p:nvSpPr>
        <p:spPr>
          <a:xfrm>
            <a:off x="6120384" y="5038344"/>
            <a:ext cx="5562600" cy="1477328"/>
          </a:xfrm>
          <a:prstGeom prst="rect">
            <a:avLst/>
          </a:prstGeom>
          <a:noFill/>
        </p:spPr>
        <p:txBody>
          <a:bodyPr wrap="square" rtlCol="0">
            <a:spAutoFit/>
          </a:bodyPr>
          <a:lstStyle/>
          <a:p>
            <a:pPr fontAlgn="base"/>
            <a:r>
              <a:rPr lang="en-US" dirty="0"/>
              <a:t>Nephi knew that the record in which he was making would be rejected by those who deny the spirit of revelation. He also knew that those who rejected the testimony of the Book of Mormon would do so in the name of loyalty to the Bible.</a:t>
            </a:r>
            <a:endParaRPr lang="en-US" sz="1400" dirty="0"/>
          </a:p>
        </p:txBody>
      </p:sp>
      <p:pic>
        <p:nvPicPr>
          <p:cNvPr id="7" name="Picture 6">
            <a:extLst>
              <a:ext uri="{FF2B5EF4-FFF2-40B4-BE49-F238E27FC236}">
                <a16:creationId xmlns:a16="http://schemas.microsoft.com/office/drawing/2014/main" id="{F4B68631-FF6C-4880-A26B-6CB6441B5C63}"/>
              </a:ext>
            </a:extLst>
          </p:cNvPr>
          <p:cNvPicPr>
            <a:picLocks noChangeAspect="1"/>
          </p:cNvPicPr>
          <p:nvPr/>
        </p:nvPicPr>
        <p:blipFill rotWithShape="1">
          <a:blip r:embed="rId3">
            <a:extLst>
              <a:ext uri="{28A0092B-C50C-407E-A947-70E740481C1C}">
                <a14:useLocalDpi xmlns:a14="http://schemas.microsoft.com/office/drawing/2010/main" val="0"/>
              </a:ext>
            </a:extLst>
          </a:blip>
          <a:srcRect b="2898"/>
          <a:stretch/>
        </p:blipFill>
        <p:spPr>
          <a:xfrm>
            <a:off x="10406444" y="343281"/>
            <a:ext cx="1385474" cy="982599"/>
          </a:xfrm>
          <a:prstGeom prst="rect">
            <a:avLst/>
          </a:prstGeom>
          <a:ln w="2286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CCFBCA8A-A0AC-4A93-B491-1A644CEB7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168" y="1233634"/>
            <a:ext cx="2706624" cy="2121056"/>
          </a:xfrm>
          <a:prstGeom prst="rect">
            <a:avLst/>
          </a:prstGeom>
        </p:spPr>
      </p:pic>
      <p:pic>
        <p:nvPicPr>
          <p:cNvPr id="17" name="Picture 16">
            <a:extLst>
              <a:ext uri="{FF2B5EF4-FFF2-40B4-BE49-F238E27FC236}">
                <a16:creationId xmlns:a16="http://schemas.microsoft.com/office/drawing/2014/main" id="{20127D90-E659-4B77-A19A-F45CBC15B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1459" y="2258568"/>
            <a:ext cx="1975009" cy="2615184"/>
          </a:xfrm>
          <a:prstGeom prst="rect">
            <a:avLst/>
          </a:prstGeom>
        </p:spPr>
      </p:pic>
    </p:spTree>
    <p:extLst>
      <p:ext uri="{BB962C8B-B14F-4D97-AF65-F5344CB8AC3E}">
        <p14:creationId xmlns:p14="http://schemas.microsoft.com/office/powerpoint/2010/main" val="155203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966928-C3F3-47F2-AE55-F39D4EE59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0" y="6550223"/>
            <a:ext cx="2743200" cy="307777"/>
          </a:xfrm>
          <a:prstGeom prst="rect">
            <a:avLst/>
          </a:prstGeom>
          <a:noFill/>
        </p:spPr>
        <p:txBody>
          <a:bodyPr wrap="square" rtlCol="0">
            <a:spAutoFit/>
          </a:bodyPr>
          <a:lstStyle/>
          <a:p>
            <a:r>
              <a:rPr lang="en-US" sz="1400" dirty="0"/>
              <a:t>2 Nephi 33-3-7</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The Purpose of Nephi’s Record </a:t>
            </a:r>
          </a:p>
        </p:txBody>
      </p:sp>
      <p:sp>
        <p:nvSpPr>
          <p:cNvPr id="5" name="TextBox 4"/>
          <p:cNvSpPr txBox="1"/>
          <p:nvPr/>
        </p:nvSpPr>
        <p:spPr>
          <a:xfrm>
            <a:off x="3121572" y="635876"/>
            <a:ext cx="6324600" cy="461665"/>
          </a:xfrm>
          <a:prstGeom prst="rect">
            <a:avLst/>
          </a:prstGeom>
          <a:noFill/>
        </p:spPr>
        <p:txBody>
          <a:bodyPr wrap="square" rtlCol="0">
            <a:spAutoFit/>
          </a:bodyPr>
          <a:lstStyle/>
          <a:p>
            <a:r>
              <a:rPr lang="en-US" sz="2400" dirty="0">
                <a:solidFill>
                  <a:srgbClr val="FF0000"/>
                </a:solidFill>
              </a:rPr>
              <a:t>A hope that his readers will believe in Christ</a:t>
            </a:r>
          </a:p>
        </p:txBody>
      </p:sp>
      <p:sp>
        <p:nvSpPr>
          <p:cNvPr id="9" name="TextBox 8"/>
          <p:cNvSpPr txBox="1"/>
          <p:nvPr/>
        </p:nvSpPr>
        <p:spPr>
          <a:xfrm>
            <a:off x="2743200" y="2971800"/>
            <a:ext cx="3048000" cy="1077218"/>
          </a:xfrm>
          <a:prstGeom prst="rect">
            <a:avLst/>
          </a:prstGeom>
          <a:noFill/>
        </p:spPr>
        <p:txBody>
          <a:bodyPr wrap="square" rtlCol="0">
            <a:spAutoFit/>
          </a:bodyPr>
          <a:lstStyle/>
          <a:p>
            <a:pPr fontAlgn="base"/>
            <a:r>
              <a:rPr lang="en-US" sz="1600" dirty="0"/>
              <a:t>I know that the Lord God will consecrate my prayers for the gain of my people. </a:t>
            </a:r>
          </a:p>
          <a:p>
            <a:pPr fontAlgn="base"/>
            <a:r>
              <a:rPr lang="en-US" sz="1600" dirty="0">
                <a:solidFill>
                  <a:srgbClr val="FF0000"/>
                </a:solidFill>
              </a:rPr>
              <a:t>2 Nephi 33:4</a:t>
            </a:r>
          </a:p>
        </p:txBody>
      </p:sp>
      <p:sp>
        <p:nvSpPr>
          <p:cNvPr id="10" name="TextBox 9"/>
          <p:cNvSpPr txBox="1"/>
          <p:nvPr/>
        </p:nvSpPr>
        <p:spPr>
          <a:xfrm>
            <a:off x="6705600" y="1676400"/>
            <a:ext cx="3276600" cy="3970318"/>
          </a:xfrm>
          <a:prstGeom prst="rect">
            <a:avLst/>
          </a:prstGeom>
          <a:noFill/>
        </p:spPr>
        <p:txBody>
          <a:bodyPr wrap="square" rtlCol="0">
            <a:spAutoFit/>
          </a:bodyPr>
          <a:lstStyle/>
          <a:p>
            <a:pPr fontAlgn="base"/>
            <a:r>
              <a:rPr lang="en-US" dirty="0"/>
              <a:t>I pray continually for …</a:t>
            </a:r>
          </a:p>
          <a:p>
            <a:pPr fontAlgn="base"/>
            <a:endParaRPr lang="en-US" dirty="0"/>
          </a:p>
          <a:p>
            <a:pPr fontAlgn="base"/>
            <a:endParaRPr lang="en-US" dirty="0"/>
          </a:p>
          <a:p>
            <a:pPr fontAlgn="base"/>
            <a:endParaRPr lang="en-US" dirty="0"/>
          </a:p>
          <a:p>
            <a:pPr fontAlgn="base"/>
            <a:r>
              <a:rPr lang="en-US" dirty="0"/>
              <a:t>I know …</a:t>
            </a:r>
          </a:p>
          <a:p>
            <a:pPr fontAlgn="base"/>
            <a:endParaRPr lang="en-US" dirty="0"/>
          </a:p>
          <a:p>
            <a:pPr fontAlgn="base"/>
            <a:endParaRPr lang="en-US" dirty="0"/>
          </a:p>
          <a:p>
            <a:pPr fontAlgn="base"/>
            <a:endParaRPr lang="en-US" dirty="0"/>
          </a:p>
          <a:p>
            <a:pPr fontAlgn="base"/>
            <a:endParaRPr lang="en-US" dirty="0"/>
          </a:p>
          <a:p>
            <a:pPr fontAlgn="base"/>
            <a:r>
              <a:rPr lang="en-US" dirty="0"/>
              <a:t>I glory …</a:t>
            </a:r>
          </a:p>
          <a:p>
            <a:pPr fontAlgn="base"/>
            <a:endParaRPr lang="en-US" dirty="0"/>
          </a:p>
          <a:p>
            <a:pPr fontAlgn="base"/>
            <a:endParaRPr lang="en-US" dirty="0"/>
          </a:p>
          <a:p>
            <a:pPr fontAlgn="base"/>
            <a:endParaRPr lang="en-US" dirty="0"/>
          </a:p>
          <a:p>
            <a:pPr fontAlgn="base"/>
            <a:r>
              <a:rPr lang="en-US" dirty="0"/>
              <a:t>I have …</a:t>
            </a:r>
          </a:p>
        </p:txBody>
      </p:sp>
      <p:sp>
        <p:nvSpPr>
          <p:cNvPr id="11" name="TextBox 10"/>
          <p:cNvSpPr txBox="1"/>
          <p:nvPr/>
        </p:nvSpPr>
        <p:spPr>
          <a:xfrm>
            <a:off x="3325368" y="1280160"/>
            <a:ext cx="3200400" cy="1569660"/>
          </a:xfrm>
          <a:prstGeom prst="rect">
            <a:avLst/>
          </a:prstGeom>
          <a:noFill/>
        </p:spPr>
        <p:txBody>
          <a:bodyPr wrap="square" rtlCol="0">
            <a:spAutoFit/>
          </a:bodyPr>
          <a:lstStyle/>
          <a:p>
            <a:pPr fontAlgn="base"/>
            <a:r>
              <a:rPr lang="en-US" sz="1600" dirty="0"/>
              <a:t>For I pray continually for them by day, and mine eyes water my pillow by night, because of them; and I cry unto my God in faith, and I know that he will hear my cry.</a:t>
            </a:r>
          </a:p>
          <a:p>
            <a:pPr fontAlgn="base"/>
            <a:r>
              <a:rPr lang="en-US" sz="1600" dirty="0">
                <a:solidFill>
                  <a:srgbClr val="FF0000"/>
                </a:solidFill>
              </a:rPr>
              <a:t>2 Nephi 33:3</a:t>
            </a:r>
          </a:p>
        </p:txBody>
      </p:sp>
      <p:sp>
        <p:nvSpPr>
          <p:cNvPr id="12" name="TextBox 11"/>
          <p:cNvSpPr txBox="1"/>
          <p:nvPr/>
        </p:nvSpPr>
        <p:spPr>
          <a:xfrm>
            <a:off x="3252216" y="4096512"/>
            <a:ext cx="3048000" cy="1077218"/>
          </a:xfrm>
          <a:prstGeom prst="rect">
            <a:avLst/>
          </a:prstGeom>
          <a:noFill/>
        </p:spPr>
        <p:txBody>
          <a:bodyPr wrap="square" rtlCol="0">
            <a:spAutoFit/>
          </a:bodyPr>
          <a:lstStyle/>
          <a:p>
            <a:pPr fontAlgn="base"/>
            <a:r>
              <a:rPr lang="en-US" sz="1600" dirty="0"/>
              <a:t>I glory in plainness; I glory in truth; I glory in my Jesus, for he hath redeemed my soul from hell.</a:t>
            </a:r>
          </a:p>
          <a:p>
            <a:pPr fontAlgn="base"/>
            <a:r>
              <a:rPr lang="en-US" sz="1600" dirty="0">
                <a:solidFill>
                  <a:srgbClr val="FF0000"/>
                </a:solidFill>
              </a:rPr>
              <a:t>2 Nephi 33:6</a:t>
            </a:r>
          </a:p>
        </p:txBody>
      </p:sp>
      <p:sp>
        <p:nvSpPr>
          <p:cNvPr id="13" name="TextBox 12"/>
          <p:cNvSpPr txBox="1"/>
          <p:nvPr/>
        </p:nvSpPr>
        <p:spPr>
          <a:xfrm>
            <a:off x="1962912" y="5251705"/>
            <a:ext cx="3048000" cy="1323439"/>
          </a:xfrm>
          <a:prstGeom prst="rect">
            <a:avLst/>
          </a:prstGeom>
          <a:noFill/>
        </p:spPr>
        <p:txBody>
          <a:bodyPr wrap="square" rtlCol="0">
            <a:spAutoFit/>
          </a:bodyPr>
          <a:lstStyle/>
          <a:p>
            <a:pPr fontAlgn="base"/>
            <a:r>
              <a:rPr lang="en-US" sz="1600" dirty="0"/>
              <a:t>I have charity for my people, and great faith in Christ that I shall meet many souls spotless at his judgment-seat.</a:t>
            </a:r>
          </a:p>
          <a:p>
            <a:pPr fontAlgn="base"/>
            <a:r>
              <a:rPr lang="en-US" sz="1600" dirty="0">
                <a:solidFill>
                  <a:srgbClr val="FF0000"/>
                </a:solidFill>
              </a:rPr>
              <a:t>2 Nephi 33:7</a:t>
            </a:r>
          </a:p>
        </p:txBody>
      </p:sp>
      <p:sp>
        <p:nvSpPr>
          <p:cNvPr id="14" name="TextBox 13"/>
          <p:cNvSpPr txBox="1"/>
          <p:nvPr/>
        </p:nvSpPr>
        <p:spPr>
          <a:xfrm>
            <a:off x="4892040" y="6012954"/>
            <a:ext cx="6096000" cy="707886"/>
          </a:xfrm>
          <a:prstGeom prst="rect">
            <a:avLst/>
          </a:prstGeom>
          <a:noFill/>
        </p:spPr>
        <p:txBody>
          <a:bodyPr wrap="square" rtlCol="0">
            <a:spAutoFit/>
          </a:bodyPr>
          <a:lstStyle/>
          <a:p>
            <a:pPr algn="ctr" fontAlgn="base"/>
            <a:r>
              <a:rPr lang="en-US" sz="2000" b="1" dirty="0">
                <a:solidFill>
                  <a:srgbClr val="FF0000"/>
                </a:solidFill>
                <a:effectLst>
                  <a:glow rad="228600">
                    <a:schemeClr val="accent6">
                      <a:satMod val="175000"/>
                      <a:alpha val="40000"/>
                    </a:schemeClr>
                  </a:glow>
                </a:effectLst>
              </a:rPr>
              <a:t>How can we strengthen our personal testimonies of Jesus Christ and His Atonement?</a:t>
            </a:r>
          </a:p>
        </p:txBody>
      </p:sp>
      <p:grpSp>
        <p:nvGrpSpPr>
          <p:cNvPr id="8" name="Group 7">
            <a:extLst>
              <a:ext uri="{FF2B5EF4-FFF2-40B4-BE49-F238E27FC236}">
                <a16:creationId xmlns:a16="http://schemas.microsoft.com/office/drawing/2014/main" id="{97687793-676F-41D0-A74C-00BB9D236F94}"/>
              </a:ext>
            </a:extLst>
          </p:cNvPr>
          <p:cNvGrpSpPr/>
          <p:nvPr/>
        </p:nvGrpSpPr>
        <p:grpSpPr>
          <a:xfrm>
            <a:off x="8707312" y="2249614"/>
            <a:ext cx="2572574" cy="3496164"/>
            <a:chOff x="8396416" y="2213038"/>
            <a:chExt cx="2572574" cy="3496164"/>
          </a:xfrm>
        </p:grpSpPr>
        <p:pic>
          <p:nvPicPr>
            <p:cNvPr id="6" name="Picture 5">
              <a:extLst>
                <a:ext uri="{FF2B5EF4-FFF2-40B4-BE49-F238E27FC236}">
                  <a16:creationId xmlns:a16="http://schemas.microsoft.com/office/drawing/2014/main" id="{3BE38629-04F8-42C8-B60C-4AA8C0C09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912" y="2213038"/>
              <a:ext cx="2529078" cy="3347701"/>
            </a:xfrm>
            <a:prstGeom prst="rect">
              <a:avLst/>
            </a:prstGeom>
          </p:spPr>
        </p:pic>
        <p:sp>
          <p:nvSpPr>
            <p:cNvPr id="7" name="Rectangle 6">
              <a:extLst>
                <a:ext uri="{FF2B5EF4-FFF2-40B4-BE49-F238E27FC236}">
                  <a16:creationId xmlns:a16="http://schemas.microsoft.com/office/drawing/2014/main" id="{20121947-382A-48F8-8F16-020B774E3944}"/>
                </a:ext>
              </a:extLst>
            </p:cNvPr>
            <p:cNvSpPr/>
            <p:nvPr/>
          </p:nvSpPr>
          <p:spPr>
            <a:xfrm>
              <a:off x="8396416" y="5493758"/>
              <a:ext cx="914033" cy="215444"/>
            </a:xfrm>
            <a:prstGeom prst="rect">
              <a:avLst/>
            </a:prstGeom>
          </p:spPr>
          <p:txBody>
            <a:bodyPr wrap="none">
              <a:spAutoFit/>
            </a:bodyPr>
            <a:lstStyle/>
            <a:p>
              <a:r>
                <a:rPr lang="en-US" sz="800" dirty="0"/>
                <a:t>James H. </a:t>
              </a:r>
              <a:r>
                <a:rPr lang="en-US" sz="800" dirty="0" err="1"/>
                <a:t>Fullmer</a:t>
              </a:r>
              <a:r>
                <a:rPr lang="en-US" sz="800" dirty="0"/>
                <a:t> </a:t>
              </a:r>
            </a:p>
          </p:txBody>
        </p:sp>
      </p:grpSp>
      <p:grpSp>
        <p:nvGrpSpPr>
          <p:cNvPr id="17" name="Group 3">
            <a:extLst>
              <a:ext uri="{FF2B5EF4-FFF2-40B4-BE49-F238E27FC236}">
                <a16:creationId xmlns:a16="http://schemas.microsoft.com/office/drawing/2014/main" id="{A2B605B2-3C84-4D03-82BB-1E65A8674234}"/>
              </a:ext>
            </a:extLst>
          </p:cNvPr>
          <p:cNvGrpSpPr/>
          <p:nvPr/>
        </p:nvGrpSpPr>
        <p:grpSpPr>
          <a:xfrm>
            <a:off x="283464" y="1764605"/>
            <a:ext cx="2031972" cy="2301261"/>
            <a:chOff x="71718" y="1120588"/>
            <a:chExt cx="3070535" cy="4572000"/>
          </a:xfrm>
        </p:grpSpPr>
        <p:grpSp>
          <p:nvGrpSpPr>
            <p:cNvPr id="18" name="Group 13">
              <a:extLst>
                <a:ext uri="{FF2B5EF4-FFF2-40B4-BE49-F238E27FC236}">
                  <a16:creationId xmlns:a16="http://schemas.microsoft.com/office/drawing/2014/main" id="{B5D163B2-3784-4D02-8BA8-6EB23B4F6E83}"/>
                </a:ext>
              </a:extLst>
            </p:cNvPr>
            <p:cNvGrpSpPr/>
            <p:nvPr/>
          </p:nvGrpSpPr>
          <p:grpSpPr>
            <a:xfrm>
              <a:off x="71718" y="1120588"/>
              <a:ext cx="3048000" cy="4572000"/>
              <a:chOff x="838200" y="1066800"/>
              <a:chExt cx="2438400" cy="3352800"/>
            </a:xfrm>
          </p:grpSpPr>
          <p:sp>
            <p:nvSpPr>
              <p:cNvPr id="20" name="Rounded Rectangle 61">
                <a:extLst>
                  <a:ext uri="{FF2B5EF4-FFF2-40B4-BE49-F238E27FC236}">
                    <a16:creationId xmlns:a16="http://schemas.microsoft.com/office/drawing/2014/main" id="{BD3FD7DB-15F9-4024-B749-5EE2440A27F6}"/>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
                <a:extLst>
                  <a:ext uri="{FF2B5EF4-FFF2-40B4-BE49-F238E27FC236}">
                    <a16:creationId xmlns:a16="http://schemas.microsoft.com/office/drawing/2014/main" id="{4E6FCA91-8282-456C-8604-CB46450844E9}"/>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3">
                <a:extLst>
                  <a:ext uri="{FF2B5EF4-FFF2-40B4-BE49-F238E27FC236}">
                    <a16:creationId xmlns:a16="http://schemas.microsoft.com/office/drawing/2014/main" id="{92E1E4B4-7184-41D2-80E8-FF79AD5C291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
                <a:extLst>
                  <a:ext uri="{FF2B5EF4-FFF2-40B4-BE49-F238E27FC236}">
                    <a16:creationId xmlns:a16="http://schemas.microsoft.com/office/drawing/2014/main" id="{46209B3C-9314-42F8-99D4-B6F85BC2D32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5">
                <a:extLst>
                  <a:ext uri="{FF2B5EF4-FFF2-40B4-BE49-F238E27FC236}">
                    <a16:creationId xmlns:a16="http://schemas.microsoft.com/office/drawing/2014/main" id="{6BDBDCC2-D0FE-4045-9532-9E52F1E24DFB}"/>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6">
                <a:extLst>
                  <a:ext uri="{FF2B5EF4-FFF2-40B4-BE49-F238E27FC236}">
                    <a16:creationId xmlns:a16="http://schemas.microsoft.com/office/drawing/2014/main" id="{2A062C58-5C4F-4BAC-BAB4-8D2EC25675F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7">
                <a:extLst>
                  <a:ext uri="{FF2B5EF4-FFF2-40B4-BE49-F238E27FC236}">
                    <a16:creationId xmlns:a16="http://schemas.microsoft.com/office/drawing/2014/main" id="{F8BEED8D-EF45-4221-B146-AF84C279ED4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Plaque 8">
                <a:extLst>
                  <a:ext uri="{FF2B5EF4-FFF2-40B4-BE49-F238E27FC236}">
                    <a16:creationId xmlns:a16="http://schemas.microsoft.com/office/drawing/2014/main" id="{6A6FCAA5-1F5A-4962-92D8-79B052B67AFF}"/>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9">
                <a:extLst>
                  <a:ext uri="{FF2B5EF4-FFF2-40B4-BE49-F238E27FC236}">
                    <a16:creationId xmlns:a16="http://schemas.microsoft.com/office/drawing/2014/main" id="{B3D990F1-7715-4E5E-A63D-9CAF704D5CB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10">
                <a:extLst>
                  <a:ext uri="{FF2B5EF4-FFF2-40B4-BE49-F238E27FC236}">
                    <a16:creationId xmlns:a16="http://schemas.microsoft.com/office/drawing/2014/main" id="{3BE25594-2DC9-4EB9-A339-7032D1988ADD}"/>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0A5F9595-B7DA-47E1-9ECB-5A8E78DFB46B}"/>
                </a:ext>
              </a:extLst>
            </p:cNvPr>
            <p:cNvSpPr txBox="1"/>
            <p:nvPr/>
          </p:nvSpPr>
          <p:spPr>
            <a:xfrm>
              <a:off x="762598" y="1254182"/>
              <a:ext cx="2379655" cy="4096856"/>
            </a:xfrm>
            <a:prstGeom prst="rect">
              <a:avLst/>
            </a:prstGeom>
            <a:noFill/>
          </p:spPr>
          <p:txBody>
            <a:bodyPr wrap="square" rtlCol="0">
              <a:spAutoFit/>
            </a:bodyPr>
            <a:lstStyle/>
            <a:p>
              <a:pPr algn="ctr"/>
              <a:r>
                <a:rPr lang="en-US" sz="1600" b="1" dirty="0"/>
                <a:t>The Book of Mormon persuades people to do good, to believe in Jesus Christ, and to endure to the end.</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1656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2A9670-6CF8-461F-A5B4-7CD1ACCEE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Rectangle 1"/>
          <p:cNvSpPr/>
          <p:nvPr/>
        </p:nvSpPr>
        <p:spPr>
          <a:xfrm>
            <a:off x="1752600" y="381001"/>
            <a:ext cx="4572000" cy="2585323"/>
          </a:xfrm>
          <a:prstGeom prst="rect">
            <a:avLst/>
          </a:prstGeom>
        </p:spPr>
        <p:txBody>
          <a:bodyPr>
            <a:spAutoFit/>
          </a:bodyPr>
          <a:lstStyle/>
          <a:p>
            <a:r>
              <a:rPr lang="en-US" dirty="0"/>
              <a:t>President Joseph Fielding Smith said: “It seems to me that any member of this Church would never be satisfied until he or she had read the Book of Mormon time and time again, and thoroughly considered it so that he or she could bear witness that it is in very deed a record with the inspiration of the Almighty upon it, and that its history is true.” </a:t>
            </a:r>
          </a:p>
          <a:p>
            <a:r>
              <a:rPr lang="en-US" dirty="0"/>
              <a:t>Joseph Fielding Smith</a:t>
            </a:r>
          </a:p>
        </p:txBody>
      </p:sp>
      <p:sp>
        <p:nvSpPr>
          <p:cNvPr id="4" name="Rectangle 3"/>
          <p:cNvSpPr/>
          <p:nvPr/>
        </p:nvSpPr>
        <p:spPr>
          <a:xfrm>
            <a:off x="5867400" y="4343401"/>
            <a:ext cx="4572000" cy="2031325"/>
          </a:xfrm>
          <a:prstGeom prst="rect">
            <a:avLst/>
          </a:prstGeom>
        </p:spPr>
        <p:txBody>
          <a:bodyPr>
            <a:spAutoFit/>
          </a:bodyPr>
          <a:lstStyle/>
          <a:p>
            <a:r>
              <a:rPr lang="en-US" dirty="0"/>
              <a:t>“There will come into [their] lives and into [their] homes an added measure of the Spirit of the Lord, a strengthened resolution to walk in obedience to His commandments, and a stronger testimony of the living reality of the Son of God.” </a:t>
            </a:r>
          </a:p>
          <a:p>
            <a:r>
              <a:rPr lang="en-US" dirty="0"/>
              <a:t>Gordon B. Hinckley</a:t>
            </a:r>
          </a:p>
        </p:txBody>
      </p:sp>
      <p:grpSp>
        <p:nvGrpSpPr>
          <p:cNvPr id="3" name="Group 2">
            <a:extLst>
              <a:ext uri="{FF2B5EF4-FFF2-40B4-BE49-F238E27FC236}">
                <a16:creationId xmlns:a16="http://schemas.microsoft.com/office/drawing/2014/main" id="{8723F8CA-B621-437B-A7C2-68713D320666}"/>
              </a:ext>
            </a:extLst>
          </p:cNvPr>
          <p:cNvGrpSpPr/>
          <p:nvPr/>
        </p:nvGrpSpPr>
        <p:grpSpPr>
          <a:xfrm>
            <a:off x="7086031" y="656762"/>
            <a:ext cx="2312777" cy="2671656"/>
            <a:chOff x="6052759" y="748202"/>
            <a:chExt cx="2312777" cy="2671656"/>
          </a:xfrm>
        </p:grpSpPr>
        <p:pic>
          <p:nvPicPr>
            <p:cNvPr id="5" name="Picture 4" descr="Joseph Fielding Smith.jpg"/>
            <p:cNvPicPr>
              <a:picLocks noChangeAspect="1"/>
            </p:cNvPicPr>
            <p:nvPr/>
          </p:nvPicPr>
          <p:blipFill>
            <a:blip r:embed="rId3" cstate="print"/>
            <a:stretch>
              <a:fillRect/>
            </a:stretch>
          </p:blipFill>
          <p:spPr>
            <a:xfrm>
              <a:off x="6324601" y="1066801"/>
              <a:ext cx="1769423" cy="2232561"/>
            </a:xfrm>
            <a:prstGeom prst="rect">
              <a:avLst/>
            </a:prstGeom>
          </p:spPr>
        </p:pic>
        <p:pic>
          <p:nvPicPr>
            <p:cNvPr id="8" name="Picture 8" descr="http://framefinders.com/wp-content/uploads/2012/12/12-055B-1-670x580.png">
              <a:extLst>
                <a:ext uri="{FF2B5EF4-FFF2-40B4-BE49-F238E27FC236}">
                  <a16:creationId xmlns:a16="http://schemas.microsoft.com/office/drawing/2014/main" id="{E153A8A1-6AD2-4866-8E20-E17D5313D7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873320" y="927641"/>
              <a:ext cx="2671656" cy="2312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9143321-888F-4CEB-BBD4-A940F59B9B9E}"/>
              </a:ext>
            </a:extLst>
          </p:cNvPr>
          <p:cNvGrpSpPr/>
          <p:nvPr/>
        </p:nvGrpSpPr>
        <p:grpSpPr>
          <a:xfrm>
            <a:off x="3233359" y="3771820"/>
            <a:ext cx="2312777" cy="2671656"/>
            <a:chOff x="3233359" y="3771820"/>
            <a:chExt cx="2312777" cy="2671656"/>
          </a:xfrm>
        </p:grpSpPr>
        <p:pic>
          <p:nvPicPr>
            <p:cNvPr id="6" name="Picture 5" descr="Gordon b hinckley 1.jpg"/>
            <p:cNvPicPr>
              <a:picLocks noChangeAspect="1"/>
            </p:cNvPicPr>
            <p:nvPr/>
          </p:nvPicPr>
          <p:blipFill>
            <a:blip r:embed="rId5" cstate="print"/>
            <a:stretch>
              <a:fillRect/>
            </a:stretch>
          </p:blipFill>
          <p:spPr>
            <a:xfrm>
              <a:off x="3581400" y="4146531"/>
              <a:ext cx="1639824" cy="2044719"/>
            </a:xfrm>
            <a:prstGeom prst="rect">
              <a:avLst/>
            </a:prstGeom>
          </p:spPr>
        </p:pic>
        <p:pic>
          <p:nvPicPr>
            <p:cNvPr id="9" name="Picture 8" descr="http://framefinders.com/wp-content/uploads/2012/12/12-055B-1-670x580.png">
              <a:extLst>
                <a:ext uri="{FF2B5EF4-FFF2-40B4-BE49-F238E27FC236}">
                  <a16:creationId xmlns:a16="http://schemas.microsoft.com/office/drawing/2014/main" id="{352E02D1-200B-418D-B225-638A5863BF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053920" y="3951259"/>
              <a:ext cx="2671656" cy="23127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03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85691C-7686-4853-A131-8A533C186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252249" y="6455631"/>
            <a:ext cx="2743200" cy="307777"/>
          </a:xfrm>
          <a:prstGeom prst="rect">
            <a:avLst/>
          </a:prstGeom>
          <a:noFill/>
        </p:spPr>
        <p:txBody>
          <a:bodyPr wrap="square" rtlCol="0">
            <a:spAutoFit/>
          </a:bodyPr>
          <a:lstStyle/>
          <a:p>
            <a:r>
              <a:rPr lang="en-US" sz="1400" dirty="0"/>
              <a:t>2 Nephi 33:10</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Nephi’s Farewell </a:t>
            </a:r>
          </a:p>
        </p:txBody>
      </p:sp>
      <p:sp>
        <p:nvSpPr>
          <p:cNvPr id="10" name="TextBox 9"/>
          <p:cNvSpPr txBox="1"/>
          <p:nvPr/>
        </p:nvSpPr>
        <p:spPr>
          <a:xfrm>
            <a:off x="6605016" y="3733801"/>
            <a:ext cx="5273040" cy="2585323"/>
          </a:xfrm>
          <a:prstGeom prst="rect">
            <a:avLst/>
          </a:prstGeom>
          <a:noFill/>
        </p:spPr>
        <p:txBody>
          <a:bodyPr wrap="square" rtlCol="0">
            <a:spAutoFit/>
          </a:bodyPr>
          <a:lstStyle/>
          <a:p>
            <a:pPr algn="just" fontAlgn="base"/>
            <a:r>
              <a:rPr lang="en-US" dirty="0"/>
              <a:t>“There is not that person on the face of the earth who has had the privilege of learning the gospel of Jesus Christ from these two books (the Bible and the Book of Mormon), that can say that one is true, and the other is false. No Latter-day Saint, no man or woman, can say the Book of Mormon is true, and at the same time say that the Bible is untrue. If one be true, both are; and if one be false, both are false.”</a:t>
            </a:r>
          </a:p>
          <a:p>
            <a:pPr algn="just" fontAlgn="base"/>
            <a:r>
              <a:rPr lang="en-US" dirty="0"/>
              <a:t>Brigham Young</a:t>
            </a:r>
          </a:p>
        </p:txBody>
      </p:sp>
      <p:sp>
        <p:nvSpPr>
          <p:cNvPr id="11" name="TextBox 10"/>
          <p:cNvSpPr txBox="1"/>
          <p:nvPr/>
        </p:nvSpPr>
        <p:spPr>
          <a:xfrm>
            <a:off x="2240280" y="920496"/>
            <a:ext cx="4553712" cy="2031325"/>
          </a:xfrm>
          <a:prstGeom prst="rect">
            <a:avLst/>
          </a:prstGeom>
          <a:noFill/>
        </p:spPr>
        <p:txBody>
          <a:bodyPr wrap="square" rtlCol="0">
            <a:spAutoFit/>
          </a:bodyPr>
          <a:lstStyle/>
          <a:p>
            <a:pPr algn="just" fontAlgn="base"/>
            <a:r>
              <a:rPr lang="en-US" sz="1600" dirty="0"/>
              <a:t>“The Book of Mormon is the most Christ centered scriptural record ever published. Every doctrine within its covers is but an appendage to its central theme—the testimony that Jesus is the Christ. All who believe in Christ will believe the words of this book. One cannot truly believe in the Bible and at the same time not believe in the Book of Mormon.”</a:t>
            </a:r>
          </a:p>
          <a:p>
            <a:pPr algn="just" fontAlgn="base"/>
            <a:r>
              <a:rPr lang="en-US" sz="1400" dirty="0"/>
              <a:t>JFM and RLM </a:t>
            </a:r>
            <a:endParaRPr lang="en-US" sz="1400" dirty="0">
              <a:solidFill>
                <a:srgbClr val="FF0000"/>
              </a:solidFill>
            </a:endParaRPr>
          </a:p>
        </p:txBody>
      </p:sp>
      <p:pic>
        <p:nvPicPr>
          <p:cNvPr id="9" name="Picture 8">
            <a:extLst>
              <a:ext uri="{FF2B5EF4-FFF2-40B4-BE49-F238E27FC236}">
                <a16:creationId xmlns:a16="http://schemas.microsoft.com/office/drawing/2014/main" id="{6C566608-4592-4A18-985E-A494474801CE}"/>
              </a:ext>
            </a:extLst>
          </p:cNvPr>
          <p:cNvPicPr>
            <a:picLocks noChangeAspect="1"/>
          </p:cNvPicPr>
          <p:nvPr/>
        </p:nvPicPr>
        <p:blipFill rotWithShape="1">
          <a:blip r:embed="rId3">
            <a:extLst>
              <a:ext uri="{28A0092B-C50C-407E-A947-70E740481C1C}">
                <a14:useLocalDpi xmlns:a14="http://schemas.microsoft.com/office/drawing/2010/main" val="0"/>
              </a:ext>
            </a:extLst>
          </a:blip>
          <a:srcRect b="2898"/>
          <a:stretch/>
        </p:blipFill>
        <p:spPr>
          <a:xfrm>
            <a:off x="494348" y="471297"/>
            <a:ext cx="1385474" cy="982599"/>
          </a:xfrm>
          <a:prstGeom prst="rect">
            <a:avLst/>
          </a:prstGeom>
          <a:ln w="228600" cap="sq" cmpd="thickThin">
            <a:solidFill>
              <a:srgbClr val="000000"/>
            </a:solidFill>
            <a:prstDash val="solid"/>
            <a:miter lim="800000"/>
          </a:ln>
          <a:effectLst>
            <a:innerShdw blurRad="76200">
              <a:srgbClr val="000000"/>
            </a:innerShdw>
          </a:effectLst>
        </p:spPr>
      </p:pic>
      <p:grpSp>
        <p:nvGrpSpPr>
          <p:cNvPr id="3" name="Group 2">
            <a:extLst>
              <a:ext uri="{FF2B5EF4-FFF2-40B4-BE49-F238E27FC236}">
                <a16:creationId xmlns:a16="http://schemas.microsoft.com/office/drawing/2014/main" id="{1140D1B8-C490-4BFB-8766-BA20719B8B93}"/>
              </a:ext>
            </a:extLst>
          </p:cNvPr>
          <p:cNvGrpSpPr/>
          <p:nvPr/>
        </p:nvGrpSpPr>
        <p:grpSpPr>
          <a:xfrm>
            <a:off x="3022744" y="3762106"/>
            <a:ext cx="3021678" cy="2538349"/>
            <a:chOff x="3022744" y="3762106"/>
            <a:chExt cx="3021678" cy="2538349"/>
          </a:xfrm>
        </p:grpSpPr>
        <p:pic>
          <p:nvPicPr>
            <p:cNvPr id="15" name="Picture 14" descr="Brigham Young1.jpg"/>
            <p:cNvPicPr>
              <a:picLocks noChangeAspect="1"/>
            </p:cNvPicPr>
            <p:nvPr/>
          </p:nvPicPr>
          <p:blipFill>
            <a:blip r:embed="rId4" cstate="print"/>
            <a:stretch>
              <a:fillRect/>
            </a:stretch>
          </p:blipFill>
          <p:spPr>
            <a:xfrm>
              <a:off x="3453384" y="4172712"/>
              <a:ext cx="2286000" cy="1905000"/>
            </a:xfrm>
            <a:prstGeom prst="rect">
              <a:avLst/>
            </a:prstGeom>
          </p:spPr>
        </p:pic>
        <p:pic>
          <p:nvPicPr>
            <p:cNvPr id="1026" name="Picture 2" descr="Image result for frames">
              <a:extLst>
                <a:ext uri="{FF2B5EF4-FFF2-40B4-BE49-F238E27FC236}">
                  <a16:creationId xmlns:a16="http://schemas.microsoft.com/office/drawing/2014/main" id="{419D7A62-D5BC-4C96-B8E3-835E801C7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64408" y="3520442"/>
              <a:ext cx="2538349" cy="3021678"/>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3C67B046-8150-47AC-8806-A468F5477F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2196" y="834009"/>
            <a:ext cx="2925699" cy="2398546"/>
          </a:xfrm>
          <a:prstGeom prst="rect">
            <a:avLst/>
          </a:prstGeom>
        </p:spPr>
      </p:pic>
    </p:spTree>
    <p:extLst>
      <p:ext uri="{BB962C8B-B14F-4D97-AF65-F5344CB8AC3E}">
        <p14:creationId xmlns:p14="http://schemas.microsoft.com/office/powerpoint/2010/main" val="219054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7C9C07-AB4F-4531-AAB9-BD7FE98F0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207264" y="6550223"/>
            <a:ext cx="2743200" cy="307777"/>
          </a:xfrm>
          <a:prstGeom prst="rect">
            <a:avLst/>
          </a:prstGeom>
          <a:noFill/>
        </p:spPr>
        <p:txBody>
          <a:bodyPr wrap="square" rtlCol="0">
            <a:spAutoFit/>
          </a:bodyPr>
          <a:lstStyle/>
          <a:p>
            <a:r>
              <a:rPr lang="en-US" sz="1400" dirty="0"/>
              <a:t>2 Nephi 33:11</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A Rejection </a:t>
            </a:r>
          </a:p>
        </p:txBody>
      </p:sp>
      <p:sp>
        <p:nvSpPr>
          <p:cNvPr id="5" name="TextBox 4"/>
          <p:cNvSpPr txBox="1"/>
          <p:nvPr/>
        </p:nvSpPr>
        <p:spPr>
          <a:xfrm>
            <a:off x="1524000" y="914401"/>
            <a:ext cx="9144000" cy="461665"/>
          </a:xfrm>
          <a:prstGeom prst="rect">
            <a:avLst/>
          </a:prstGeom>
          <a:noFill/>
        </p:spPr>
        <p:txBody>
          <a:bodyPr wrap="square" rtlCol="0">
            <a:spAutoFit/>
          </a:bodyPr>
          <a:lstStyle/>
          <a:p>
            <a:r>
              <a:rPr lang="en-US" sz="2400" dirty="0">
                <a:solidFill>
                  <a:srgbClr val="FF0000"/>
                </a:solidFill>
              </a:rPr>
              <a:t>Christ was rejected by a nation professing loyalty to the Law of Moses</a:t>
            </a:r>
          </a:p>
        </p:txBody>
      </p:sp>
      <p:sp>
        <p:nvSpPr>
          <p:cNvPr id="10" name="TextBox 9"/>
          <p:cNvSpPr txBox="1"/>
          <p:nvPr/>
        </p:nvSpPr>
        <p:spPr>
          <a:xfrm>
            <a:off x="7616952" y="1874521"/>
            <a:ext cx="3657600" cy="1200329"/>
          </a:xfrm>
          <a:prstGeom prst="rect">
            <a:avLst/>
          </a:prstGeom>
          <a:noFill/>
        </p:spPr>
        <p:txBody>
          <a:bodyPr wrap="square" rtlCol="0">
            <a:spAutoFit/>
          </a:bodyPr>
          <a:lstStyle/>
          <a:p>
            <a:pPr algn="just" fontAlgn="base"/>
            <a:r>
              <a:rPr lang="en-US" dirty="0"/>
              <a:t>Joseph Smith was rejected by many who profess loyalty to the Bible…</a:t>
            </a:r>
          </a:p>
          <a:p>
            <a:pPr algn="just" fontAlgn="base"/>
            <a:r>
              <a:rPr lang="en-US" dirty="0"/>
              <a:t>Even though </a:t>
            </a:r>
            <a:r>
              <a:rPr lang="en-US" b="1" dirty="0"/>
              <a:t>he is mentioned </a:t>
            </a:r>
            <a:r>
              <a:rPr lang="en-US" dirty="0"/>
              <a:t>in the Bible by Moses, Ezekiel, and Isaiah</a:t>
            </a:r>
          </a:p>
        </p:txBody>
      </p:sp>
      <p:sp>
        <p:nvSpPr>
          <p:cNvPr id="11" name="TextBox 10"/>
          <p:cNvSpPr txBox="1"/>
          <p:nvPr/>
        </p:nvSpPr>
        <p:spPr>
          <a:xfrm>
            <a:off x="1981200" y="1828801"/>
            <a:ext cx="2819400" cy="2800767"/>
          </a:xfrm>
          <a:prstGeom prst="rect">
            <a:avLst/>
          </a:prstGeom>
          <a:noFill/>
        </p:spPr>
        <p:txBody>
          <a:bodyPr wrap="square" rtlCol="0">
            <a:spAutoFit/>
          </a:bodyPr>
          <a:lstStyle/>
          <a:p>
            <a:pPr fontAlgn="base"/>
            <a:r>
              <a:rPr lang="en-US" sz="1600" dirty="0"/>
              <a:t>“Do not think that I will accuse you to the Father: there is </a:t>
            </a:r>
            <a:r>
              <a:rPr lang="en-US" sz="1600" i="1" dirty="0"/>
              <a:t>one </a:t>
            </a:r>
            <a:r>
              <a:rPr lang="en-US" sz="1600" dirty="0"/>
              <a:t>that </a:t>
            </a:r>
            <a:r>
              <a:rPr lang="en-US" sz="1600" dirty="0" err="1"/>
              <a:t>accuseth</a:t>
            </a:r>
            <a:r>
              <a:rPr lang="en-US" sz="1600" dirty="0"/>
              <a:t> you, </a:t>
            </a:r>
            <a:r>
              <a:rPr lang="en-US" sz="1600" i="1" dirty="0"/>
              <a:t>even</a:t>
            </a:r>
            <a:r>
              <a:rPr lang="en-US" sz="1600" dirty="0"/>
              <a:t> Moses, in whom ye trust.</a:t>
            </a:r>
          </a:p>
          <a:p>
            <a:pPr fontAlgn="base"/>
            <a:r>
              <a:rPr lang="en-US" sz="1600" dirty="0"/>
              <a:t>For had ye believed Moses, ye would have believed me: </a:t>
            </a:r>
            <a:r>
              <a:rPr lang="en-US" sz="1600" b="1" dirty="0"/>
              <a:t>for he wrote of me.</a:t>
            </a:r>
          </a:p>
          <a:p>
            <a:pPr fontAlgn="base"/>
            <a:r>
              <a:rPr lang="en-US" sz="1600" dirty="0"/>
              <a:t>But if ye believe not his writings, how shall ye believe my words?”</a:t>
            </a:r>
          </a:p>
          <a:p>
            <a:pPr fontAlgn="base"/>
            <a:r>
              <a:rPr lang="en-US" sz="1600" dirty="0"/>
              <a:t>John 5:45-47</a:t>
            </a:r>
          </a:p>
        </p:txBody>
      </p:sp>
      <p:sp>
        <p:nvSpPr>
          <p:cNvPr id="8" name="TextBox 7"/>
          <p:cNvSpPr txBox="1"/>
          <p:nvPr/>
        </p:nvSpPr>
        <p:spPr>
          <a:xfrm>
            <a:off x="4239768" y="4837176"/>
            <a:ext cx="3657600" cy="1754326"/>
          </a:xfrm>
          <a:prstGeom prst="rect">
            <a:avLst/>
          </a:prstGeom>
          <a:noFill/>
        </p:spPr>
        <p:txBody>
          <a:bodyPr wrap="square" rtlCol="0">
            <a:spAutoFit/>
          </a:bodyPr>
          <a:lstStyle/>
          <a:p>
            <a:pPr algn="just" fontAlgn="base"/>
            <a:r>
              <a:rPr lang="en-US" dirty="0"/>
              <a:t>“Nephi, as with all the holy prophets since the world began, will stand at the judgment bar of god as a witness against those who rejected his testimony.”</a:t>
            </a:r>
          </a:p>
          <a:p>
            <a:pPr algn="just" fontAlgn="base"/>
            <a:r>
              <a:rPr lang="en-US" sz="1400" dirty="0"/>
              <a:t>JFM and RLM</a:t>
            </a:r>
          </a:p>
        </p:txBody>
      </p:sp>
      <p:grpSp>
        <p:nvGrpSpPr>
          <p:cNvPr id="3" name="Group 2">
            <a:extLst>
              <a:ext uri="{FF2B5EF4-FFF2-40B4-BE49-F238E27FC236}">
                <a16:creationId xmlns:a16="http://schemas.microsoft.com/office/drawing/2014/main" id="{FC350C49-A23E-41F6-BF39-4B0F6C0ADDC8}"/>
              </a:ext>
            </a:extLst>
          </p:cNvPr>
          <p:cNvGrpSpPr/>
          <p:nvPr/>
        </p:nvGrpSpPr>
        <p:grpSpPr>
          <a:xfrm>
            <a:off x="5184648" y="1618488"/>
            <a:ext cx="2215896" cy="2624087"/>
            <a:chOff x="8540496" y="3017520"/>
            <a:chExt cx="2215896" cy="2624087"/>
          </a:xfrm>
        </p:grpSpPr>
        <p:pic>
          <p:nvPicPr>
            <p:cNvPr id="9" name="Picture 8" descr="joseph smith1.jpg"/>
            <p:cNvPicPr>
              <a:picLocks noChangeAspect="1"/>
            </p:cNvPicPr>
            <p:nvPr/>
          </p:nvPicPr>
          <p:blipFill>
            <a:blip r:embed="rId3" cstate="print"/>
            <a:stretch>
              <a:fillRect/>
            </a:stretch>
          </p:blipFill>
          <p:spPr>
            <a:xfrm>
              <a:off x="8833105" y="3377185"/>
              <a:ext cx="1634979" cy="1982511"/>
            </a:xfrm>
            <a:prstGeom prst="rect">
              <a:avLst/>
            </a:prstGeom>
          </p:spPr>
        </p:pic>
        <p:pic>
          <p:nvPicPr>
            <p:cNvPr id="2050" name="Picture 2" descr="Image result for frames">
              <a:extLst>
                <a:ext uri="{FF2B5EF4-FFF2-40B4-BE49-F238E27FC236}">
                  <a16:creationId xmlns:a16="http://schemas.microsoft.com/office/drawing/2014/main" id="{C1E346A3-0EF6-4953-BEA3-8B2C79B0F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496" y="3017520"/>
              <a:ext cx="2215896" cy="262408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02CBE0CA-9A92-4828-BBFD-4C66D25608E4}"/>
              </a:ext>
            </a:extLst>
          </p:cNvPr>
          <p:cNvPicPr>
            <a:picLocks noChangeAspect="1"/>
          </p:cNvPicPr>
          <p:nvPr/>
        </p:nvPicPr>
        <p:blipFill rotWithShape="1">
          <a:blip r:embed="rId5">
            <a:extLst>
              <a:ext uri="{28A0092B-C50C-407E-A947-70E740481C1C}">
                <a14:useLocalDpi xmlns:a14="http://schemas.microsoft.com/office/drawing/2010/main" val="0"/>
              </a:ext>
            </a:extLst>
          </a:blip>
          <a:srcRect b="2898"/>
          <a:stretch/>
        </p:blipFill>
        <p:spPr>
          <a:xfrm>
            <a:off x="2386584" y="5235322"/>
            <a:ext cx="1312894" cy="931124"/>
          </a:xfrm>
          <a:prstGeom prst="rect">
            <a:avLst/>
          </a:prstGeom>
          <a:ln w="228600" cap="sq" cmpd="thickThin">
            <a:solidFill>
              <a:srgbClr val="000000"/>
            </a:solidFill>
            <a:prstDash val="solid"/>
            <a:miter lim="800000"/>
          </a:ln>
          <a:effectLst>
            <a:innerShdw blurRad="76200">
              <a:srgbClr val="000000"/>
            </a:innerShdw>
          </a:effectLst>
        </p:spPr>
      </p:pic>
      <p:grpSp>
        <p:nvGrpSpPr>
          <p:cNvPr id="99" name="Group 3">
            <a:extLst>
              <a:ext uri="{FF2B5EF4-FFF2-40B4-BE49-F238E27FC236}">
                <a16:creationId xmlns:a16="http://schemas.microsoft.com/office/drawing/2014/main" id="{892DF3DD-1462-405F-B38C-69569C15CE61}"/>
              </a:ext>
            </a:extLst>
          </p:cNvPr>
          <p:cNvGrpSpPr/>
          <p:nvPr/>
        </p:nvGrpSpPr>
        <p:grpSpPr>
          <a:xfrm>
            <a:off x="8705088" y="3703133"/>
            <a:ext cx="2031972" cy="2301261"/>
            <a:chOff x="71718" y="1120588"/>
            <a:chExt cx="3070535" cy="4572000"/>
          </a:xfrm>
        </p:grpSpPr>
        <p:grpSp>
          <p:nvGrpSpPr>
            <p:cNvPr id="100" name="Group 13">
              <a:extLst>
                <a:ext uri="{FF2B5EF4-FFF2-40B4-BE49-F238E27FC236}">
                  <a16:creationId xmlns:a16="http://schemas.microsoft.com/office/drawing/2014/main" id="{255B7605-2CB7-45EC-A55C-F0A1A51D6EE4}"/>
                </a:ext>
              </a:extLst>
            </p:cNvPr>
            <p:cNvGrpSpPr/>
            <p:nvPr/>
          </p:nvGrpSpPr>
          <p:grpSpPr>
            <a:xfrm>
              <a:off x="71718" y="1120588"/>
              <a:ext cx="3048000" cy="4572000"/>
              <a:chOff x="838200" y="1066800"/>
              <a:chExt cx="2438400" cy="3352800"/>
            </a:xfrm>
          </p:grpSpPr>
          <p:sp>
            <p:nvSpPr>
              <p:cNvPr id="102" name="Rounded Rectangle 61">
                <a:extLst>
                  <a:ext uri="{FF2B5EF4-FFF2-40B4-BE49-F238E27FC236}">
                    <a16:creationId xmlns:a16="http://schemas.microsoft.com/office/drawing/2014/main" id="{161FC603-FFDD-4235-BE4B-595681A6098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2">
                <a:extLst>
                  <a:ext uri="{FF2B5EF4-FFF2-40B4-BE49-F238E27FC236}">
                    <a16:creationId xmlns:a16="http://schemas.microsoft.com/office/drawing/2014/main" id="{90AFE59C-10E6-46B9-B6D2-EEC1D8D0F012}"/>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3">
                <a:extLst>
                  <a:ext uri="{FF2B5EF4-FFF2-40B4-BE49-F238E27FC236}">
                    <a16:creationId xmlns:a16="http://schemas.microsoft.com/office/drawing/2014/main" id="{C0301667-5DEE-400D-BA1E-80AF97CFBC04}"/>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4">
                <a:extLst>
                  <a:ext uri="{FF2B5EF4-FFF2-40B4-BE49-F238E27FC236}">
                    <a16:creationId xmlns:a16="http://schemas.microsoft.com/office/drawing/2014/main" id="{51BAB001-1770-47D6-A8E9-EC7BB91693D4}"/>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onut 5">
                <a:extLst>
                  <a:ext uri="{FF2B5EF4-FFF2-40B4-BE49-F238E27FC236}">
                    <a16:creationId xmlns:a16="http://schemas.microsoft.com/office/drawing/2014/main" id="{91FF0321-AAF6-48C0-B12C-12C0B497856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6">
                <a:extLst>
                  <a:ext uri="{FF2B5EF4-FFF2-40B4-BE49-F238E27FC236}">
                    <a16:creationId xmlns:a16="http://schemas.microsoft.com/office/drawing/2014/main" id="{E6B776FA-DD43-4CA1-BC44-15E3399B1C3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7">
                <a:extLst>
                  <a:ext uri="{FF2B5EF4-FFF2-40B4-BE49-F238E27FC236}">
                    <a16:creationId xmlns:a16="http://schemas.microsoft.com/office/drawing/2014/main" id="{A3BD42D3-4D90-4A4B-BFA0-C982F37DC8F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Plaque 8">
                <a:extLst>
                  <a:ext uri="{FF2B5EF4-FFF2-40B4-BE49-F238E27FC236}">
                    <a16:creationId xmlns:a16="http://schemas.microsoft.com/office/drawing/2014/main" id="{1C2074BB-06C2-48EF-9A14-173832211F1B}"/>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laque 9">
                <a:extLst>
                  <a:ext uri="{FF2B5EF4-FFF2-40B4-BE49-F238E27FC236}">
                    <a16:creationId xmlns:a16="http://schemas.microsoft.com/office/drawing/2014/main" id="{57B57A75-7C4F-4CE4-8334-51630F015B6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laque 10">
                <a:extLst>
                  <a:ext uri="{FF2B5EF4-FFF2-40B4-BE49-F238E27FC236}">
                    <a16:creationId xmlns:a16="http://schemas.microsoft.com/office/drawing/2014/main" id="{68718C52-4197-4D47-BB61-6E168784E547}"/>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4A76F2A9-A097-4ED0-8EB8-16A03D7B7A4F}"/>
                </a:ext>
              </a:extLst>
            </p:cNvPr>
            <p:cNvSpPr txBox="1"/>
            <p:nvPr/>
          </p:nvSpPr>
          <p:spPr>
            <a:xfrm>
              <a:off x="762598" y="1254182"/>
              <a:ext cx="2379655" cy="4096856"/>
            </a:xfrm>
            <a:prstGeom prst="rect">
              <a:avLst/>
            </a:prstGeom>
            <a:noFill/>
          </p:spPr>
          <p:txBody>
            <a:bodyPr wrap="square" rtlCol="0">
              <a:spAutoFit/>
            </a:bodyPr>
            <a:lstStyle/>
            <a:p>
              <a:pPr algn="ctr"/>
              <a:r>
                <a:rPr lang="en-US" sz="1600" b="1" dirty="0"/>
                <a:t>If we do not respect the words of the Lord and His servants, then their words will condemn us at the last day</a:t>
              </a:r>
              <a:endParaRPr lang="en-US" sz="1600" b="1" dirty="0">
                <a:solidFill>
                  <a:schemeClr val="bg2">
                    <a:lumMod val="25000"/>
                  </a:schemeClr>
                </a:solidFill>
                <a:latin typeface="Tempus Sans ITC" pitchFamily="82" charset="0"/>
              </a:endParaRPr>
            </a:p>
          </p:txBody>
        </p:sp>
      </p:grpSp>
      <p:grpSp>
        <p:nvGrpSpPr>
          <p:cNvPr id="6" name="Group 5">
            <a:extLst>
              <a:ext uri="{FF2B5EF4-FFF2-40B4-BE49-F238E27FC236}">
                <a16:creationId xmlns:a16="http://schemas.microsoft.com/office/drawing/2014/main" id="{B4A498D7-54D3-4225-B023-5869D731DB11}"/>
              </a:ext>
            </a:extLst>
          </p:cNvPr>
          <p:cNvGrpSpPr/>
          <p:nvPr/>
        </p:nvGrpSpPr>
        <p:grpSpPr>
          <a:xfrm>
            <a:off x="370301" y="1869398"/>
            <a:ext cx="1290918" cy="2843321"/>
            <a:chOff x="6934200" y="1265656"/>
            <a:chExt cx="1985484" cy="4373144"/>
          </a:xfrm>
        </p:grpSpPr>
        <p:sp>
          <p:nvSpPr>
            <p:cNvPr id="7" name="Oval 6">
              <a:extLst>
                <a:ext uri="{FF2B5EF4-FFF2-40B4-BE49-F238E27FC236}">
                  <a16:creationId xmlns:a16="http://schemas.microsoft.com/office/drawing/2014/main" id="{4AFB6867-68A1-35F0-C2DD-1FFC70726A6A}"/>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Oval 2047">
              <a:extLst>
                <a:ext uri="{FF2B5EF4-FFF2-40B4-BE49-F238E27FC236}">
                  <a16:creationId xmlns:a16="http://schemas.microsoft.com/office/drawing/2014/main" id="{1A10BD50-F14D-A631-943A-BD893DD902F1}"/>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rapezoid 2048">
              <a:extLst>
                <a:ext uri="{FF2B5EF4-FFF2-40B4-BE49-F238E27FC236}">
                  <a16:creationId xmlns:a16="http://schemas.microsoft.com/office/drawing/2014/main" id="{F2F7496D-F51B-0DF2-181D-DA20215D609B}"/>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Oval 2050">
              <a:extLst>
                <a:ext uri="{FF2B5EF4-FFF2-40B4-BE49-F238E27FC236}">
                  <a16:creationId xmlns:a16="http://schemas.microsoft.com/office/drawing/2014/main" id="{55DA6A53-B53E-743F-DDA0-01C5DD816A39}"/>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Oval 2051">
              <a:extLst>
                <a:ext uri="{FF2B5EF4-FFF2-40B4-BE49-F238E27FC236}">
                  <a16:creationId xmlns:a16="http://schemas.microsoft.com/office/drawing/2014/main" id="{4479EE96-6F23-D41E-D20D-5E864F1C640F}"/>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Trapezoid 2052">
              <a:extLst>
                <a:ext uri="{FF2B5EF4-FFF2-40B4-BE49-F238E27FC236}">
                  <a16:creationId xmlns:a16="http://schemas.microsoft.com/office/drawing/2014/main" id="{FA93E9B4-E773-2FDD-3890-9AC552F1AB4E}"/>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Trapezoid 2053">
              <a:extLst>
                <a:ext uri="{FF2B5EF4-FFF2-40B4-BE49-F238E27FC236}">
                  <a16:creationId xmlns:a16="http://schemas.microsoft.com/office/drawing/2014/main" id="{51E7745D-BAD1-B107-359B-BB42BFE46CC2}"/>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Cloud 2054">
              <a:extLst>
                <a:ext uri="{FF2B5EF4-FFF2-40B4-BE49-F238E27FC236}">
                  <a16:creationId xmlns:a16="http://schemas.microsoft.com/office/drawing/2014/main" id="{D3C32D40-5BB4-BBE7-4CF4-75D63C29C50C}"/>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Cloud 2055">
              <a:extLst>
                <a:ext uri="{FF2B5EF4-FFF2-40B4-BE49-F238E27FC236}">
                  <a16:creationId xmlns:a16="http://schemas.microsoft.com/office/drawing/2014/main" id="{B6401B1C-B49A-2E18-5789-FF0BC391D41A}"/>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Trapezoid 2056">
              <a:extLst>
                <a:ext uri="{FF2B5EF4-FFF2-40B4-BE49-F238E27FC236}">
                  <a16:creationId xmlns:a16="http://schemas.microsoft.com/office/drawing/2014/main" id="{A379A8E4-F1F7-52F2-923F-CFBF58A5FBFE}"/>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Isosceles Triangle 2057">
              <a:extLst>
                <a:ext uri="{FF2B5EF4-FFF2-40B4-BE49-F238E27FC236}">
                  <a16:creationId xmlns:a16="http://schemas.microsoft.com/office/drawing/2014/main" id="{32C341FF-ACB3-AAC8-69E7-4A5316779D12}"/>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4">
              <a:extLst>
                <a:ext uri="{FF2B5EF4-FFF2-40B4-BE49-F238E27FC236}">
                  <a16:creationId xmlns:a16="http://schemas.microsoft.com/office/drawing/2014/main" id="{CBD91FB8-3841-79AC-7F78-612A09635E62}"/>
                </a:ext>
              </a:extLst>
            </p:cNvPr>
            <p:cNvGrpSpPr/>
            <p:nvPr/>
          </p:nvGrpSpPr>
          <p:grpSpPr>
            <a:xfrm>
              <a:off x="7108136" y="2340650"/>
              <a:ext cx="1562627" cy="2259000"/>
              <a:chOff x="4553132" y="826758"/>
              <a:chExt cx="2212490" cy="3524987"/>
            </a:xfrm>
          </p:grpSpPr>
          <p:sp>
            <p:nvSpPr>
              <p:cNvPr id="2110" name="Double Wave 23">
                <a:extLst>
                  <a:ext uri="{FF2B5EF4-FFF2-40B4-BE49-F238E27FC236}">
                    <a16:creationId xmlns:a16="http://schemas.microsoft.com/office/drawing/2014/main" id="{24290251-C9C9-B08E-30DF-66060E276693}"/>
                  </a:ext>
                </a:extLst>
              </p:cNvPr>
              <p:cNvSpPr/>
              <p:nvPr/>
            </p:nvSpPr>
            <p:spPr>
              <a:xfrm rot="17036248">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1" name="Group 16">
                <a:extLst>
                  <a:ext uri="{FF2B5EF4-FFF2-40B4-BE49-F238E27FC236}">
                    <a16:creationId xmlns:a16="http://schemas.microsoft.com/office/drawing/2014/main" id="{B4A876D4-C95E-A86A-1903-62C50A87FC6F}"/>
                  </a:ext>
                </a:extLst>
              </p:cNvPr>
              <p:cNvGrpSpPr/>
              <p:nvPr/>
            </p:nvGrpSpPr>
            <p:grpSpPr>
              <a:xfrm>
                <a:off x="4828805" y="826758"/>
                <a:ext cx="1936817" cy="2113967"/>
                <a:chOff x="2729087" y="2138375"/>
                <a:chExt cx="1936817" cy="2113967"/>
              </a:xfrm>
              <a:solidFill>
                <a:srgbClr val="E0C13C"/>
              </a:solidFill>
            </p:grpSpPr>
            <p:sp>
              <p:nvSpPr>
                <p:cNvPr id="2112" name="Pie 17">
                  <a:extLst>
                    <a:ext uri="{FF2B5EF4-FFF2-40B4-BE49-F238E27FC236}">
                      <a16:creationId xmlns:a16="http://schemas.microsoft.com/office/drawing/2014/main" id="{4C11F450-3498-C9EA-8F44-E0AE9A0A64E2}"/>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13" name="Group 5">
                  <a:extLst>
                    <a:ext uri="{FF2B5EF4-FFF2-40B4-BE49-F238E27FC236}">
                      <a16:creationId xmlns:a16="http://schemas.microsoft.com/office/drawing/2014/main" id="{FDB82772-2A88-64E5-8788-4D4DFABCBEDD}"/>
                    </a:ext>
                  </a:extLst>
                </p:cNvPr>
                <p:cNvGrpSpPr/>
                <p:nvPr/>
              </p:nvGrpSpPr>
              <p:grpSpPr>
                <a:xfrm>
                  <a:off x="2854483" y="2409809"/>
                  <a:ext cx="1571943" cy="1558133"/>
                  <a:chOff x="2852221" y="2409809"/>
                  <a:chExt cx="1571943" cy="1558133"/>
                </a:xfrm>
                <a:grpFill/>
              </p:grpSpPr>
              <p:sp>
                <p:nvSpPr>
                  <p:cNvPr id="2114" name="Moon 3">
                    <a:extLst>
                      <a:ext uri="{FF2B5EF4-FFF2-40B4-BE49-F238E27FC236}">
                        <a16:creationId xmlns:a16="http://schemas.microsoft.com/office/drawing/2014/main" id="{844F6E57-628E-E173-D672-4F3F00F6F1DA}"/>
                      </a:ext>
                    </a:extLst>
                  </p:cNvPr>
                  <p:cNvSpPr/>
                  <p:nvPr/>
                </p:nvSpPr>
                <p:spPr>
                  <a:xfrm rot="16200000">
                    <a:off x="2859128" y="2402905"/>
                    <a:ext cx="1558132" cy="1571941"/>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5" name="Moon 20">
                    <a:extLst>
                      <a:ext uri="{FF2B5EF4-FFF2-40B4-BE49-F238E27FC236}">
                        <a16:creationId xmlns:a16="http://schemas.microsoft.com/office/drawing/2014/main" id="{D1AD4585-97E1-41EA-55D7-DF4CD5403F48}"/>
                      </a:ext>
                    </a:extLst>
                  </p:cNvPr>
                  <p:cNvSpPr/>
                  <p:nvPr/>
                </p:nvSpPr>
                <p:spPr>
                  <a:xfrm rot="16200000">
                    <a:off x="3050114" y="2211916"/>
                    <a:ext cx="1095391" cy="1491177"/>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60" name="Oval 2059">
              <a:extLst>
                <a:ext uri="{FF2B5EF4-FFF2-40B4-BE49-F238E27FC236}">
                  <a16:creationId xmlns:a16="http://schemas.microsoft.com/office/drawing/2014/main" id="{EFB8E15D-643F-DE5D-E582-A2A8818F5812}"/>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1" name="Group 58">
              <a:extLst>
                <a:ext uri="{FF2B5EF4-FFF2-40B4-BE49-F238E27FC236}">
                  <a16:creationId xmlns:a16="http://schemas.microsoft.com/office/drawing/2014/main" id="{59956A8E-C9AB-98E2-315A-EB2F8CD47730}"/>
                </a:ext>
              </a:extLst>
            </p:cNvPr>
            <p:cNvGrpSpPr/>
            <p:nvPr/>
          </p:nvGrpSpPr>
          <p:grpSpPr>
            <a:xfrm rot="175281">
              <a:off x="7281771" y="4966315"/>
              <a:ext cx="1319546" cy="446802"/>
              <a:chOff x="3810000" y="1677648"/>
              <a:chExt cx="4705061" cy="1827552"/>
            </a:xfrm>
          </p:grpSpPr>
          <p:grpSp>
            <p:nvGrpSpPr>
              <p:cNvPr id="2080" name="Group 37">
                <a:extLst>
                  <a:ext uri="{FF2B5EF4-FFF2-40B4-BE49-F238E27FC236}">
                    <a16:creationId xmlns:a16="http://schemas.microsoft.com/office/drawing/2014/main" id="{91EB4551-BFBD-7F10-AA8E-20E28A532CD8}"/>
                  </a:ext>
                </a:extLst>
              </p:cNvPr>
              <p:cNvGrpSpPr/>
              <p:nvPr/>
            </p:nvGrpSpPr>
            <p:grpSpPr>
              <a:xfrm>
                <a:off x="3810000" y="1828800"/>
                <a:ext cx="1776984" cy="1676400"/>
                <a:chOff x="3810000" y="1828800"/>
                <a:chExt cx="4038600" cy="3810000"/>
              </a:xfrm>
            </p:grpSpPr>
            <p:sp>
              <p:nvSpPr>
                <p:cNvPr id="2101" name="Half Frame 2100">
                  <a:extLst>
                    <a:ext uri="{FF2B5EF4-FFF2-40B4-BE49-F238E27FC236}">
                      <a16:creationId xmlns:a16="http://schemas.microsoft.com/office/drawing/2014/main" id="{113ADDDC-2204-6ED8-368D-FC849B9156D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2" name="Half Frame 2101">
                  <a:extLst>
                    <a:ext uri="{FF2B5EF4-FFF2-40B4-BE49-F238E27FC236}">
                      <a16:creationId xmlns:a16="http://schemas.microsoft.com/office/drawing/2014/main" id="{C8F246CB-0B4C-E602-2D61-8E4AAE91843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3" name="Half Frame 2102">
                  <a:extLst>
                    <a:ext uri="{FF2B5EF4-FFF2-40B4-BE49-F238E27FC236}">
                      <a16:creationId xmlns:a16="http://schemas.microsoft.com/office/drawing/2014/main" id="{6905D548-0773-FD97-B46D-EB6970D15FA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4" name="Half Frame 2103">
                  <a:extLst>
                    <a:ext uri="{FF2B5EF4-FFF2-40B4-BE49-F238E27FC236}">
                      <a16:creationId xmlns:a16="http://schemas.microsoft.com/office/drawing/2014/main" id="{B7C4AFD6-9171-E65F-D3A3-0DF955162FF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5" name="Donut 252">
                  <a:extLst>
                    <a:ext uri="{FF2B5EF4-FFF2-40B4-BE49-F238E27FC236}">
                      <a16:creationId xmlns:a16="http://schemas.microsoft.com/office/drawing/2014/main" id="{A6108865-578E-0E1A-4FE3-ABDB1982D5E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6" name="Diamond 2105">
                  <a:extLst>
                    <a:ext uri="{FF2B5EF4-FFF2-40B4-BE49-F238E27FC236}">
                      <a16:creationId xmlns:a16="http://schemas.microsoft.com/office/drawing/2014/main" id="{A733EB9D-D4D2-8EDA-95F5-6E7D0BA3BE6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7" name="Diamond 2106">
                  <a:extLst>
                    <a:ext uri="{FF2B5EF4-FFF2-40B4-BE49-F238E27FC236}">
                      <a16:creationId xmlns:a16="http://schemas.microsoft.com/office/drawing/2014/main" id="{CCDF22A4-1E4B-3096-D746-8D3B0498DE4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8" name="Diamond 2107">
                  <a:extLst>
                    <a:ext uri="{FF2B5EF4-FFF2-40B4-BE49-F238E27FC236}">
                      <a16:creationId xmlns:a16="http://schemas.microsoft.com/office/drawing/2014/main" id="{07647D29-F3B1-9A5F-F68D-39D4274FC90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 name="Diamond 2108">
                  <a:extLst>
                    <a:ext uri="{FF2B5EF4-FFF2-40B4-BE49-F238E27FC236}">
                      <a16:creationId xmlns:a16="http://schemas.microsoft.com/office/drawing/2014/main" id="{D332F1FD-0BE7-F6DE-DEA1-694C462FB98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1" name="Group 38">
                <a:extLst>
                  <a:ext uri="{FF2B5EF4-FFF2-40B4-BE49-F238E27FC236}">
                    <a16:creationId xmlns:a16="http://schemas.microsoft.com/office/drawing/2014/main" id="{0BA3FAF9-24B9-3A8C-D999-BE01D43C6BF1}"/>
                  </a:ext>
                </a:extLst>
              </p:cNvPr>
              <p:cNvGrpSpPr/>
              <p:nvPr/>
            </p:nvGrpSpPr>
            <p:grpSpPr>
              <a:xfrm>
                <a:off x="5314014" y="1757596"/>
                <a:ext cx="1776984" cy="1676400"/>
                <a:chOff x="3810000" y="1828800"/>
                <a:chExt cx="4038600" cy="3810000"/>
              </a:xfrm>
            </p:grpSpPr>
            <p:sp>
              <p:nvSpPr>
                <p:cNvPr id="2092" name="Half Frame 2091">
                  <a:extLst>
                    <a:ext uri="{FF2B5EF4-FFF2-40B4-BE49-F238E27FC236}">
                      <a16:creationId xmlns:a16="http://schemas.microsoft.com/office/drawing/2014/main" id="{69983970-C11E-75E3-6EE9-AAF497CE199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3" name="Half Frame 2092">
                  <a:extLst>
                    <a:ext uri="{FF2B5EF4-FFF2-40B4-BE49-F238E27FC236}">
                      <a16:creationId xmlns:a16="http://schemas.microsoft.com/office/drawing/2014/main" id="{C96F5F61-0BB6-ED1C-A9CD-04341611F864}"/>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4" name="Half Frame 2093">
                  <a:extLst>
                    <a:ext uri="{FF2B5EF4-FFF2-40B4-BE49-F238E27FC236}">
                      <a16:creationId xmlns:a16="http://schemas.microsoft.com/office/drawing/2014/main" id="{8EAC8D2E-525D-2388-BD3E-FF6114CEA45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5" name="Half Frame 2094">
                  <a:extLst>
                    <a:ext uri="{FF2B5EF4-FFF2-40B4-BE49-F238E27FC236}">
                      <a16:creationId xmlns:a16="http://schemas.microsoft.com/office/drawing/2014/main" id="{AE73E54E-EAAF-DED7-EBA1-4AD3F8D8206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6" name="Donut 243">
                  <a:extLst>
                    <a:ext uri="{FF2B5EF4-FFF2-40B4-BE49-F238E27FC236}">
                      <a16:creationId xmlns:a16="http://schemas.microsoft.com/office/drawing/2014/main" id="{62D5B8BD-2C29-C866-EE73-13188F596B9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7" name="Diamond 2096">
                  <a:extLst>
                    <a:ext uri="{FF2B5EF4-FFF2-40B4-BE49-F238E27FC236}">
                      <a16:creationId xmlns:a16="http://schemas.microsoft.com/office/drawing/2014/main" id="{5B45BBE8-CDFE-1CC1-270A-9D9F9DF3DE8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8" name="Diamond 2097">
                  <a:extLst>
                    <a:ext uri="{FF2B5EF4-FFF2-40B4-BE49-F238E27FC236}">
                      <a16:creationId xmlns:a16="http://schemas.microsoft.com/office/drawing/2014/main" id="{AE0CF537-19DC-4CCC-2A79-62D9AFEFAF0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Diamond 2098">
                  <a:extLst>
                    <a:ext uri="{FF2B5EF4-FFF2-40B4-BE49-F238E27FC236}">
                      <a16:creationId xmlns:a16="http://schemas.microsoft.com/office/drawing/2014/main" id="{EBD61753-E7BC-5DB0-8A3A-C9602A020D8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0" name="Diamond 2099">
                  <a:extLst>
                    <a:ext uri="{FF2B5EF4-FFF2-40B4-BE49-F238E27FC236}">
                      <a16:creationId xmlns:a16="http://schemas.microsoft.com/office/drawing/2014/main" id="{C7420B2B-DC32-B9CF-3471-D3F6E28F9A1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2" name="Group 48">
                <a:extLst>
                  <a:ext uri="{FF2B5EF4-FFF2-40B4-BE49-F238E27FC236}">
                    <a16:creationId xmlns:a16="http://schemas.microsoft.com/office/drawing/2014/main" id="{126B3202-853D-656D-E7B8-132894B2CF2D}"/>
                  </a:ext>
                </a:extLst>
              </p:cNvPr>
              <p:cNvGrpSpPr/>
              <p:nvPr/>
            </p:nvGrpSpPr>
            <p:grpSpPr>
              <a:xfrm>
                <a:off x="6738077" y="1677648"/>
                <a:ext cx="1776984" cy="1676400"/>
                <a:chOff x="3810000" y="1828800"/>
                <a:chExt cx="4038600" cy="3810000"/>
              </a:xfrm>
            </p:grpSpPr>
            <p:sp>
              <p:nvSpPr>
                <p:cNvPr id="2083" name="Half Frame 2082">
                  <a:extLst>
                    <a:ext uri="{FF2B5EF4-FFF2-40B4-BE49-F238E27FC236}">
                      <a16:creationId xmlns:a16="http://schemas.microsoft.com/office/drawing/2014/main" id="{4516E1A7-E862-1076-0FD4-7E16B4C5F68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4" name="Half Frame 50">
                  <a:extLst>
                    <a:ext uri="{FF2B5EF4-FFF2-40B4-BE49-F238E27FC236}">
                      <a16:creationId xmlns:a16="http://schemas.microsoft.com/office/drawing/2014/main" id="{6F2D1656-9C3C-6FD2-790A-DFEC4DBA2CA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5" name="Half Frame 51">
                  <a:extLst>
                    <a:ext uri="{FF2B5EF4-FFF2-40B4-BE49-F238E27FC236}">
                      <a16:creationId xmlns:a16="http://schemas.microsoft.com/office/drawing/2014/main" id="{E5EBE160-7076-8280-EDCF-B2847837FF5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6" name="Half Frame 52">
                  <a:extLst>
                    <a:ext uri="{FF2B5EF4-FFF2-40B4-BE49-F238E27FC236}">
                      <a16:creationId xmlns:a16="http://schemas.microsoft.com/office/drawing/2014/main" id="{462130F3-8AB7-5FAB-2E77-72BB0B3CE76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7" name="Donut 234">
                  <a:extLst>
                    <a:ext uri="{FF2B5EF4-FFF2-40B4-BE49-F238E27FC236}">
                      <a16:creationId xmlns:a16="http://schemas.microsoft.com/office/drawing/2014/main" id="{A39A247A-A416-DA55-7A0C-122664C8415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8" name="Diamond 2087">
                  <a:extLst>
                    <a:ext uri="{FF2B5EF4-FFF2-40B4-BE49-F238E27FC236}">
                      <a16:creationId xmlns:a16="http://schemas.microsoft.com/office/drawing/2014/main" id="{C31DBE06-5B69-570D-0042-8844CBF23A2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Diamond 2088">
                  <a:extLst>
                    <a:ext uri="{FF2B5EF4-FFF2-40B4-BE49-F238E27FC236}">
                      <a16:creationId xmlns:a16="http://schemas.microsoft.com/office/drawing/2014/main" id="{79AFBC81-6FE1-C1BC-EA7A-7B4A90FAE2B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Diamond 2089">
                  <a:extLst>
                    <a:ext uri="{FF2B5EF4-FFF2-40B4-BE49-F238E27FC236}">
                      <a16:creationId xmlns:a16="http://schemas.microsoft.com/office/drawing/2014/main" id="{907F8031-2991-B99E-AFF2-66C849F1722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1" name="Diamond 2090">
                  <a:extLst>
                    <a:ext uri="{FF2B5EF4-FFF2-40B4-BE49-F238E27FC236}">
                      <a16:creationId xmlns:a16="http://schemas.microsoft.com/office/drawing/2014/main" id="{1EE6FF10-D33E-85A0-C1FB-17622442579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62" name="Cloud 2061">
              <a:extLst>
                <a:ext uri="{FF2B5EF4-FFF2-40B4-BE49-F238E27FC236}">
                  <a16:creationId xmlns:a16="http://schemas.microsoft.com/office/drawing/2014/main" id="{408435BB-EBF0-5406-B5D8-8931DBDCA52D}"/>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3" name="Group 2062">
              <a:extLst>
                <a:ext uri="{FF2B5EF4-FFF2-40B4-BE49-F238E27FC236}">
                  <a16:creationId xmlns:a16="http://schemas.microsoft.com/office/drawing/2014/main" id="{C9FEA72C-5CEB-D358-0993-0DED6DE74D7D}"/>
                </a:ext>
              </a:extLst>
            </p:cNvPr>
            <p:cNvGrpSpPr/>
            <p:nvPr/>
          </p:nvGrpSpPr>
          <p:grpSpPr>
            <a:xfrm>
              <a:off x="7162023" y="1568903"/>
              <a:ext cx="1544762" cy="259293"/>
              <a:chOff x="7105896" y="1557210"/>
              <a:chExt cx="1544762" cy="488119"/>
            </a:xfrm>
          </p:grpSpPr>
          <p:sp>
            <p:nvSpPr>
              <p:cNvPr id="2064" name="Rounded Rectangle 15">
                <a:extLst>
                  <a:ext uri="{FF2B5EF4-FFF2-40B4-BE49-F238E27FC236}">
                    <a16:creationId xmlns:a16="http://schemas.microsoft.com/office/drawing/2014/main" id="{06FCAFD7-0907-D636-6F79-5206F0F989C4}"/>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5" name="Group 59">
                <a:extLst>
                  <a:ext uri="{FF2B5EF4-FFF2-40B4-BE49-F238E27FC236}">
                    <a16:creationId xmlns:a16="http://schemas.microsoft.com/office/drawing/2014/main" id="{A45A19C4-4619-EA87-308D-37FEA8118DE6}"/>
                  </a:ext>
                </a:extLst>
              </p:cNvPr>
              <p:cNvGrpSpPr/>
              <p:nvPr/>
            </p:nvGrpSpPr>
            <p:grpSpPr>
              <a:xfrm rot="160736">
                <a:off x="7230848" y="1557210"/>
                <a:ext cx="1269517" cy="488119"/>
                <a:chOff x="3810000" y="1677648"/>
                <a:chExt cx="4705061" cy="1827552"/>
              </a:xfrm>
            </p:grpSpPr>
            <p:grpSp>
              <p:nvGrpSpPr>
                <p:cNvPr id="2066" name="Group 37">
                  <a:extLst>
                    <a:ext uri="{FF2B5EF4-FFF2-40B4-BE49-F238E27FC236}">
                      <a16:creationId xmlns:a16="http://schemas.microsoft.com/office/drawing/2014/main" id="{1A06C106-551E-435E-33A7-5B099200BFE6}"/>
                    </a:ext>
                  </a:extLst>
                </p:cNvPr>
                <p:cNvGrpSpPr/>
                <p:nvPr/>
              </p:nvGrpSpPr>
              <p:grpSpPr>
                <a:xfrm>
                  <a:off x="3810000" y="1828800"/>
                  <a:ext cx="1776984" cy="1676400"/>
                  <a:chOff x="3810000" y="1828800"/>
                  <a:chExt cx="4038600" cy="3810000"/>
                </a:xfrm>
              </p:grpSpPr>
              <p:sp>
                <p:nvSpPr>
                  <p:cNvPr id="119" name="Half Frame 118">
                    <a:extLst>
                      <a:ext uri="{FF2B5EF4-FFF2-40B4-BE49-F238E27FC236}">
                        <a16:creationId xmlns:a16="http://schemas.microsoft.com/office/drawing/2014/main" id="{7A24F2E1-1350-BF12-92FB-CCDD14A0373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119">
                    <a:extLst>
                      <a:ext uri="{FF2B5EF4-FFF2-40B4-BE49-F238E27FC236}">
                        <a16:creationId xmlns:a16="http://schemas.microsoft.com/office/drawing/2014/main" id="{FBA37833-507D-15A5-CE79-C58927D29A2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72D20135-9BE4-DF4B-F35C-FDF4EB8D24E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a:extLst>
                      <a:ext uri="{FF2B5EF4-FFF2-40B4-BE49-F238E27FC236}">
                        <a16:creationId xmlns:a16="http://schemas.microsoft.com/office/drawing/2014/main" id="{44EC337D-F5DA-25A5-7CA1-E57134D628A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onut 222">
                    <a:extLst>
                      <a:ext uri="{FF2B5EF4-FFF2-40B4-BE49-F238E27FC236}">
                        <a16:creationId xmlns:a16="http://schemas.microsoft.com/office/drawing/2014/main" id="{3E55E598-FA5C-0C35-6EF6-621D3A47E86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iamond 123">
                    <a:extLst>
                      <a:ext uri="{FF2B5EF4-FFF2-40B4-BE49-F238E27FC236}">
                        <a16:creationId xmlns:a16="http://schemas.microsoft.com/office/drawing/2014/main" id="{CAC3E649-2D3A-8D96-3F23-274CAAE8A5C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a:extLst>
                      <a:ext uri="{FF2B5EF4-FFF2-40B4-BE49-F238E27FC236}">
                        <a16:creationId xmlns:a16="http://schemas.microsoft.com/office/drawing/2014/main" id="{BDDC4FE2-6F36-FA73-55EA-801065CAB36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EC36C895-3E48-A4C3-448F-8D05FC43BC4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A4D3C103-6FC6-D8A7-80EF-450CDC42F8F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7" name="Group 38">
                  <a:extLst>
                    <a:ext uri="{FF2B5EF4-FFF2-40B4-BE49-F238E27FC236}">
                      <a16:creationId xmlns:a16="http://schemas.microsoft.com/office/drawing/2014/main" id="{AB313EE2-11B5-8E3B-6A74-50F0541A6896}"/>
                    </a:ext>
                  </a:extLst>
                </p:cNvPr>
                <p:cNvGrpSpPr/>
                <p:nvPr/>
              </p:nvGrpSpPr>
              <p:grpSpPr>
                <a:xfrm>
                  <a:off x="5314014" y="1757596"/>
                  <a:ext cx="1776984" cy="1676400"/>
                  <a:chOff x="3810000" y="1828800"/>
                  <a:chExt cx="4038600" cy="3810000"/>
                </a:xfrm>
              </p:grpSpPr>
              <p:sp>
                <p:nvSpPr>
                  <p:cNvPr id="2078" name="Half Frame 2077">
                    <a:extLst>
                      <a:ext uri="{FF2B5EF4-FFF2-40B4-BE49-F238E27FC236}">
                        <a16:creationId xmlns:a16="http://schemas.microsoft.com/office/drawing/2014/main" id="{6CAA5120-4DD3-5EC5-9D2A-5CF6BC3FFF5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9" name="Half Frame 2078">
                    <a:extLst>
                      <a:ext uri="{FF2B5EF4-FFF2-40B4-BE49-F238E27FC236}">
                        <a16:creationId xmlns:a16="http://schemas.microsoft.com/office/drawing/2014/main" id="{F0AB3BA3-2985-F752-359D-C36D6FD956A1}"/>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111">
                    <a:extLst>
                      <a:ext uri="{FF2B5EF4-FFF2-40B4-BE49-F238E27FC236}">
                        <a16:creationId xmlns:a16="http://schemas.microsoft.com/office/drawing/2014/main" id="{22D47DA1-9091-F413-4E27-F118C1A6330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112">
                    <a:extLst>
                      <a:ext uri="{FF2B5EF4-FFF2-40B4-BE49-F238E27FC236}">
                        <a16:creationId xmlns:a16="http://schemas.microsoft.com/office/drawing/2014/main" id="{7502BD87-B4AE-1164-EEAF-8896FF0F55C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213">
                    <a:extLst>
                      <a:ext uri="{FF2B5EF4-FFF2-40B4-BE49-F238E27FC236}">
                        <a16:creationId xmlns:a16="http://schemas.microsoft.com/office/drawing/2014/main" id="{C64F2F98-B22F-AE3B-A6DC-990BE31B5D9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iamond 114">
                    <a:extLst>
                      <a:ext uri="{FF2B5EF4-FFF2-40B4-BE49-F238E27FC236}">
                        <a16:creationId xmlns:a16="http://schemas.microsoft.com/office/drawing/2014/main" id="{1B56BC63-D430-4FF8-40DC-844F964B3F4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a:extLst>
                      <a:ext uri="{FF2B5EF4-FFF2-40B4-BE49-F238E27FC236}">
                        <a16:creationId xmlns:a16="http://schemas.microsoft.com/office/drawing/2014/main" id="{5036C1E2-382E-04D7-46E3-7B1FB31DE19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44DA5309-7D18-BB22-631E-0969C99C622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59EDC7A4-6CC2-3512-E895-A53046A1AEC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8" name="Group 48">
                  <a:extLst>
                    <a:ext uri="{FF2B5EF4-FFF2-40B4-BE49-F238E27FC236}">
                      <a16:creationId xmlns:a16="http://schemas.microsoft.com/office/drawing/2014/main" id="{821335AE-C1EA-00A0-3D66-F4C5DC309F89}"/>
                    </a:ext>
                  </a:extLst>
                </p:cNvPr>
                <p:cNvGrpSpPr/>
                <p:nvPr/>
              </p:nvGrpSpPr>
              <p:grpSpPr>
                <a:xfrm>
                  <a:off x="6738077" y="1677648"/>
                  <a:ext cx="1776984" cy="1676400"/>
                  <a:chOff x="3810000" y="1828800"/>
                  <a:chExt cx="4038600" cy="3810000"/>
                </a:xfrm>
              </p:grpSpPr>
              <p:sp>
                <p:nvSpPr>
                  <p:cNvPr id="2069" name="Half Frame 2068">
                    <a:extLst>
                      <a:ext uri="{FF2B5EF4-FFF2-40B4-BE49-F238E27FC236}">
                        <a16:creationId xmlns:a16="http://schemas.microsoft.com/office/drawing/2014/main" id="{26C87827-65F9-96DC-D461-51D13E59222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0" name="Half Frame 2069">
                    <a:extLst>
                      <a:ext uri="{FF2B5EF4-FFF2-40B4-BE49-F238E27FC236}">
                        <a16:creationId xmlns:a16="http://schemas.microsoft.com/office/drawing/2014/main" id="{9BB7EC40-A155-9D51-6731-21E62002A7B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1" name="Half Frame 2070">
                    <a:extLst>
                      <a:ext uri="{FF2B5EF4-FFF2-40B4-BE49-F238E27FC236}">
                        <a16:creationId xmlns:a16="http://schemas.microsoft.com/office/drawing/2014/main" id="{D545B191-FA7E-9FFD-5CD6-30390EBDC47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2" name="Half Frame 2071">
                    <a:extLst>
                      <a:ext uri="{FF2B5EF4-FFF2-40B4-BE49-F238E27FC236}">
                        <a16:creationId xmlns:a16="http://schemas.microsoft.com/office/drawing/2014/main" id="{D6FCFC95-19FF-2434-2F92-BD27228D78E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3" name="Donut 204">
                    <a:extLst>
                      <a:ext uri="{FF2B5EF4-FFF2-40B4-BE49-F238E27FC236}">
                        <a16:creationId xmlns:a16="http://schemas.microsoft.com/office/drawing/2014/main" id="{2ED68F82-0A2D-CB0B-907C-0E7D0F39A9F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4" name="Diamond 2073">
                    <a:extLst>
                      <a:ext uri="{FF2B5EF4-FFF2-40B4-BE49-F238E27FC236}">
                        <a16:creationId xmlns:a16="http://schemas.microsoft.com/office/drawing/2014/main" id="{F42C35D5-2F41-FD4F-9C79-A284E6D23D8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Diamond 2074">
                    <a:extLst>
                      <a:ext uri="{FF2B5EF4-FFF2-40B4-BE49-F238E27FC236}">
                        <a16:creationId xmlns:a16="http://schemas.microsoft.com/office/drawing/2014/main" id="{2167274D-6782-31FF-46EC-907B9B874A6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Diamond 2075">
                    <a:extLst>
                      <a:ext uri="{FF2B5EF4-FFF2-40B4-BE49-F238E27FC236}">
                        <a16:creationId xmlns:a16="http://schemas.microsoft.com/office/drawing/2014/main" id="{2E128C6F-DC0E-9D95-B4A0-EDCDB35DF89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Diamond 2076">
                    <a:extLst>
                      <a:ext uri="{FF2B5EF4-FFF2-40B4-BE49-F238E27FC236}">
                        <a16:creationId xmlns:a16="http://schemas.microsoft.com/office/drawing/2014/main" id="{90364A99-3F3C-5482-6282-07180F08640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5870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circle(in)">
                                      <p:cBhvr>
                                        <p:cTn id="29"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4D55A4-5616-4299-90D1-9B79EBD53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70104" y="6550223"/>
            <a:ext cx="2743200" cy="307777"/>
          </a:xfrm>
          <a:prstGeom prst="rect">
            <a:avLst/>
          </a:prstGeom>
          <a:noFill/>
        </p:spPr>
        <p:txBody>
          <a:bodyPr wrap="square" rtlCol="0">
            <a:spAutoFit/>
          </a:bodyPr>
          <a:lstStyle/>
          <a:p>
            <a:r>
              <a:rPr lang="en-US" sz="1400" dirty="0"/>
              <a:t>2 Nephi 33:13-14</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Crying From the Dust </a:t>
            </a:r>
          </a:p>
        </p:txBody>
      </p:sp>
      <p:sp>
        <p:nvSpPr>
          <p:cNvPr id="5" name="TextBox 4"/>
          <p:cNvSpPr txBox="1"/>
          <p:nvPr/>
        </p:nvSpPr>
        <p:spPr>
          <a:xfrm>
            <a:off x="2310384" y="777241"/>
            <a:ext cx="7793736" cy="461665"/>
          </a:xfrm>
          <a:prstGeom prst="rect">
            <a:avLst/>
          </a:prstGeom>
          <a:noFill/>
        </p:spPr>
        <p:txBody>
          <a:bodyPr wrap="square" rtlCol="0">
            <a:spAutoFit/>
          </a:bodyPr>
          <a:lstStyle/>
          <a:p>
            <a:r>
              <a:rPr lang="en-US" sz="2400" b="1" dirty="0">
                <a:solidFill>
                  <a:srgbClr val="FF0000"/>
                </a:solidFill>
              </a:rPr>
              <a:t>Nephi understood the destiny of the record he was keeping</a:t>
            </a:r>
          </a:p>
        </p:txBody>
      </p:sp>
      <p:sp>
        <p:nvSpPr>
          <p:cNvPr id="11" name="TextBox 10"/>
          <p:cNvSpPr txBox="1"/>
          <p:nvPr/>
        </p:nvSpPr>
        <p:spPr>
          <a:xfrm>
            <a:off x="865632" y="1463041"/>
            <a:ext cx="2819400" cy="4093428"/>
          </a:xfrm>
          <a:prstGeom prst="rect">
            <a:avLst/>
          </a:prstGeom>
          <a:noFill/>
        </p:spPr>
        <p:txBody>
          <a:bodyPr wrap="square" rtlCol="0">
            <a:spAutoFit/>
          </a:bodyPr>
          <a:lstStyle/>
          <a:p>
            <a:pPr fontAlgn="base"/>
            <a:r>
              <a:rPr lang="en-US" sz="2000" dirty="0"/>
              <a:t>He knew:</a:t>
            </a:r>
          </a:p>
          <a:p>
            <a:pPr fontAlgn="base"/>
            <a:r>
              <a:rPr lang="en-US" sz="2000" dirty="0"/>
              <a:t>The record would spring forth out of the earth –Psalm 85:11</a:t>
            </a:r>
          </a:p>
          <a:p>
            <a:pPr fontAlgn="base"/>
            <a:r>
              <a:rPr lang="en-US" sz="2000" dirty="0"/>
              <a:t>Isaiah 45:8</a:t>
            </a:r>
          </a:p>
          <a:p>
            <a:pPr fontAlgn="base"/>
            <a:endParaRPr lang="en-US" sz="2000" dirty="0"/>
          </a:p>
          <a:p>
            <a:pPr fontAlgn="base"/>
            <a:r>
              <a:rPr lang="en-US" sz="2000" dirty="0"/>
              <a:t>Carrying:</a:t>
            </a:r>
          </a:p>
          <a:p>
            <a:pPr fontAlgn="base"/>
            <a:r>
              <a:rPr lang="en-US" sz="2000" dirty="0"/>
              <a:t>The testimony of those whose bodies had long since returned to the dust</a:t>
            </a:r>
          </a:p>
          <a:p>
            <a:pPr fontAlgn="base"/>
            <a:r>
              <a:rPr lang="en-US" sz="2000" dirty="0"/>
              <a:t>Isaiah 29:4</a:t>
            </a:r>
          </a:p>
          <a:p>
            <a:pPr fontAlgn="base"/>
            <a:r>
              <a:rPr lang="en-US" sz="2000" dirty="0"/>
              <a:t>1 Nephi 27:13</a:t>
            </a:r>
          </a:p>
        </p:txBody>
      </p:sp>
      <p:sp>
        <p:nvSpPr>
          <p:cNvPr id="9" name="TextBox 8"/>
          <p:cNvSpPr txBox="1"/>
          <p:nvPr/>
        </p:nvSpPr>
        <p:spPr>
          <a:xfrm>
            <a:off x="6824472" y="1847088"/>
            <a:ext cx="4120896" cy="1938992"/>
          </a:xfrm>
          <a:prstGeom prst="rect">
            <a:avLst/>
          </a:prstGeom>
          <a:noFill/>
        </p:spPr>
        <p:txBody>
          <a:bodyPr wrap="square" rtlCol="0">
            <a:spAutoFit/>
          </a:bodyPr>
          <a:lstStyle/>
          <a:p>
            <a:pPr fontAlgn="base"/>
            <a:r>
              <a:rPr lang="en-US" sz="2000" dirty="0"/>
              <a:t>All would be judged:</a:t>
            </a:r>
          </a:p>
          <a:p>
            <a:pPr fontAlgn="base"/>
            <a:r>
              <a:rPr lang="en-US" sz="2000" dirty="0"/>
              <a:t>By the manner in which they accepted or rejected the voice of prophecy as it was available to them, either in scriptural writ or by the voice of living oracles (Prophets)</a:t>
            </a:r>
          </a:p>
        </p:txBody>
      </p:sp>
      <p:pic>
        <p:nvPicPr>
          <p:cNvPr id="3074" name="Picture 2" descr="http://www.lds.org/images/Magazines/NewEra/Archive/ne07jul32_plates.jpg"/>
          <p:cNvPicPr>
            <a:picLocks noChangeAspect="1" noChangeArrowheads="1"/>
          </p:cNvPicPr>
          <p:nvPr/>
        </p:nvPicPr>
        <p:blipFill>
          <a:blip r:embed="rId3" cstate="print"/>
          <a:srcRect/>
          <a:stretch>
            <a:fillRect/>
          </a:stretch>
        </p:blipFill>
        <p:spPr bwMode="auto">
          <a:xfrm>
            <a:off x="7708393" y="3895344"/>
            <a:ext cx="2715767" cy="2715768"/>
          </a:xfrm>
          <a:prstGeom prst="rect">
            <a:avLst/>
          </a:prstGeom>
          <a:noFill/>
        </p:spPr>
      </p:pic>
      <p:pic>
        <p:nvPicPr>
          <p:cNvPr id="3076" name="Picture 4" descr="http://2.bp.blogspot.com/_V8vA0ZKjRyo/TNBgAj3h3wI/AAAAAAAADNk/jIvXva7s4WU/s1600/ArtBook__086_086__MoroniHidesThePlateInTheHillCumorah____.jpg"/>
          <p:cNvPicPr>
            <a:picLocks noChangeAspect="1" noChangeArrowheads="1"/>
          </p:cNvPicPr>
          <p:nvPr/>
        </p:nvPicPr>
        <p:blipFill>
          <a:blip r:embed="rId4" cstate="print"/>
          <a:srcRect/>
          <a:stretch>
            <a:fillRect/>
          </a:stretch>
        </p:blipFill>
        <p:spPr bwMode="auto">
          <a:xfrm>
            <a:off x="3968497" y="2596896"/>
            <a:ext cx="2136306" cy="2865120"/>
          </a:xfrm>
          <a:prstGeom prst="rect">
            <a:avLst/>
          </a:prstGeom>
          <a:noFill/>
        </p:spPr>
      </p:pic>
    </p:spTree>
    <p:extLst>
      <p:ext uri="{BB962C8B-B14F-4D97-AF65-F5344CB8AC3E}">
        <p14:creationId xmlns:p14="http://schemas.microsoft.com/office/powerpoint/2010/main" val="17289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fade">
                                      <p:cBhvr>
                                        <p:cTn id="3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6DA1A2-6DE7-4F47-8493-C6290A37D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106680" y="6550223"/>
            <a:ext cx="2743200" cy="307777"/>
          </a:xfrm>
          <a:prstGeom prst="rect">
            <a:avLst/>
          </a:prstGeom>
          <a:noFill/>
        </p:spPr>
        <p:txBody>
          <a:bodyPr wrap="square" rtlCol="0">
            <a:spAutoFit/>
          </a:bodyPr>
          <a:lstStyle/>
          <a:p>
            <a:r>
              <a:rPr lang="en-US" sz="1400" dirty="0"/>
              <a:t>2 Nephi 33:15</a:t>
            </a:r>
            <a:endParaRPr lang="en-US" sz="4400" dirty="0"/>
          </a:p>
        </p:txBody>
      </p:sp>
      <p:sp>
        <p:nvSpPr>
          <p:cNvPr id="4" name="TextBox 3"/>
          <p:cNvSpPr txBox="1"/>
          <p:nvPr/>
        </p:nvSpPr>
        <p:spPr>
          <a:xfrm>
            <a:off x="1752600" y="1"/>
            <a:ext cx="8610600" cy="769441"/>
          </a:xfrm>
          <a:prstGeom prst="rect">
            <a:avLst/>
          </a:prstGeom>
          <a:noFill/>
        </p:spPr>
        <p:txBody>
          <a:bodyPr wrap="square" rtlCol="0">
            <a:spAutoFit/>
          </a:bodyPr>
          <a:lstStyle/>
          <a:p>
            <a:pPr algn="ctr"/>
            <a:r>
              <a:rPr lang="en-US" sz="4400" dirty="0">
                <a:latin typeface="Footlight MT Light" pitchFamily="18" charset="0"/>
              </a:rPr>
              <a:t>Sealed On Earth </a:t>
            </a:r>
          </a:p>
        </p:txBody>
      </p:sp>
      <p:sp>
        <p:nvSpPr>
          <p:cNvPr id="5" name="TextBox 4"/>
          <p:cNvSpPr txBox="1"/>
          <p:nvPr/>
        </p:nvSpPr>
        <p:spPr>
          <a:xfrm>
            <a:off x="1524000" y="914401"/>
            <a:ext cx="9144000" cy="830997"/>
          </a:xfrm>
          <a:prstGeom prst="rect">
            <a:avLst/>
          </a:prstGeom>
          <a:noFill/>
        </p:spPr>
        <p:txBody>
          <a:bodyPr wrap="square" rtlCol="0">
            <a:spAutoFit/>
          </a:bodyPr>
          <a:lstStyle/>
          <a:p>
            <a:pPr algn="ctr"/>
            <a:r>
              <a:rPr lang="en-US" sz="2400" dirty="0">
                <a:solidFill>
                  <a:srgbClr val="FF0000"/>
                </a:solidFill>
                <a:effectLst>
                  <a:glow rad="139700">
                    <a:schemeClr val="accent6">
                      <a:satMod val="175000"/>
                      <a:alpha val="40000"/>
                    </a:schemeClr>
                  </a:glow>
                </a:effectLst>
              </a:rPr>
              <a:t>A Pattern in which the prophets of all ages seal their teaching with a testimony that what they have taught is dive truth. (D&amp;C 1:8-10)</a:t>
            </a:r>
          </a:p>
        </p:txBody>
      </p:sp>
      <p:sp>
        <p:nvSpPr>
          <p:cNvPr id="11" name="TextBox 10"/>
          <p:cNvSpPr txBox="1"/>
          <p:nvPr/>
        </p:nvSpPr>
        <p:spPr>
          <a:xfrm>
            <a:off x="1981200" y="2057400"/>
            <a:ext cx="4419600" cy="523220"/>
          </a:xfrm>
          <a:prstGeom prst="rect">
            <a:avLst/>
          </a:prstGeom>
          <a:noFill/>
        </p:spPr>
        <p:txBody>
          <a:bodyPr wrap="square" rtlCol="0">
            <a:spAutoFit/>
          </a:bodyPr>
          <a:lstStyle/>
          <a:p>
            <a:pPr fontAlgn="base"/>
            <a:r>
              <a:rPr lang="en-US" sz="2800" dirty="0"/>
              <a:t>Nephi sealed his testimony </a:t>
            </a:r>
          </a:p>
        </p:txBody>
      </p:sp>
      <p:sp>
        <p:nvSpPr>
          <p:cNvPr id="9" name="TextBox 8"/>
          <p:cNvSpPr txBox="1"/>
          <p:nvPr/>
        </p:nvSpPr>
        <p:spPr>
          <a:xfrm>
            <a:off x="3657600" y="2895600"/>
            <a:ext cx="3657600" cy="2308324"/>
          </a:xfrm>
          <a:prstGeom prst="rect">
            <a:avLst/>
          </a:prstGeom>
          <a:noFill/>
        </p:spPr>
        <p:txBody>
          <a:bodyPr wrap="square" rtlCol="0">
            <a:spAutoFit/>
          </a:bodyPr>
          <a:lstStyle/>
          <a:p>
            <a:pPr fontAlgn="base"/>
            <a:r>
              <a:rPr lang="en-US" sz="2400" i="1" dirty="0"/>
              <a:t>“For what I seal on earth, shall be brought against you at the judgment bar; for thus hath the Lord commanded me, and I must</a:t>
            </a:r>
            <a:r>
              <a:rPr lang="en-US" sz="2400" i="1" baseline="30000" dirty="0"/>
              <a:t> </a:t>
            </a:r>
            <a:r>
              <a:rPr lang="en-US" sz="2400" i="1" dirty="0"/>
              <a:t>obey. Amen.”</a:t>
            </a:r>
          </a:p>
        </p:txBody>
      </p:sp>
      <p:grpSp>
        <p:nvGrpSpPr>
          <p:cNvPr id="26" name="Group 5"/>
          <p:cNvGrpSpPr/>
          <p:nvPr/>
        </p:nvGrpSpPr>
        <p:grpSpPr>
          <a:xfrm>
            <a:off x="7543800" y="2895600"/>
            <a:ext cx="2576384" cy="2743200"/>
            <a:chOff x="7351776" y="1481328"/>
            <a:chExt cx="1271016" cy="1353312"/>
          </a:xfrm>
        </p:grpSpPr>
        <p:sp>
          <p:nvSpPr>
            <p:cNvPr id="27" name="Oval 26"/>
            <p:cNvSpPr/>
            <p:nvPr/>
          </p:nvSpPr>
          <p:spPr>
            <a:xfrm>
              <a:off x="7351776" y="1481328"/>
              <a:ext cx="1271016" cy="1353312"/>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7"/>
            <p:cNvSpPr/>
            <p:nvPr/>
          </p:nvSpPr>
          <p:spPr>
            <a:xfrm>
              <a:off x="7391400" y="1524000"/>
              <a:ext cx="1219200" cy="1295400"/>
            </a:xfrm>
            <a:prstGeom prst="quadArrow">
              <a:avLst>
                <a:gd name="adj1" fmla="val 18000"/>
                <a:gd name="adj2" fmla="val 22500"/>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28"/>
            <p:cNvSpPr/>
            <p:nvPr/>
          </p:nvSpPr>
          <p:spPr>
            <a:xfrm rot="2324333">
              <a:off x="7394380" y="1494755"/>
              <a:ext cx="1219200" cy="1295400"/>
            </a:xfrm>
            <a:prstGeom prst="quadArrow">
              <a:avLst>
                <a:gd name="adj1" fmla="val 5593"/>
                <a:gd name="adj2" fmla="val 14773"/>
                <a:gd name="adj3" fmla="val 22500"/>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03464" y="2033016"/>
              <a:ext cx="228600" cy="228600"/>
            </a:xfrm>
            <a:prstGeom prst="ellipse">
              <a:avLst/>
            </a:prstGeom>
            <a:solidFill>
              <a:srgbClr val="F5DE7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6C72F2C-F38B-8D66-432F-A4F480642827}"/>
              </a:ext>
            </a:extLst>
          </p:cNvPr>
          <p:cNvGrpSpPr/>
          <p:nvPr/>
        </p:nvGrpSpPr>
        <p:grpSpPr>
          <a:xfrm>
            <a:off x="1540750" y="2824842"/>
            <a:ext cx="1385058" cy="3304843"/>
            <a:chOff x="397451" y="228208"/>
            <a:chExt cx="1468018" cy="3502792"/>
          </a:xfrm>
        </p:grpSpPr>
        <p:sp>
          <p:nvSpPr>
            <p:cNvPr id="6" name="Oval 5">
              <a:extLst>
                <a:ext uri="{FF2B5EF4-FFF2-40B4-BE49-F238E27FC236}">
                  <a16:creationId xmlns:a16="http://schemas.microsoft.com/office/drawing/2014/main" id="{427D7B35-FEE5-4101-7AA1-98AA4B647A6B}"/>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465E378-134E-23F6-3B83-20DCC89EE22E}"/>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FED826D0-3D85-E369-5647-237EDCC8E4E2}"/>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52834C-E1A2-5C11-F4B8-EC6C2DFC596A}"/>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E9A5B64-67A3-C7C7-B3AD-C753DC4E2213}"/>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46F5E5-0A65-D3F2-8614-E75F31721D2B}"/>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D4D04BB7-01F2-8067-7C78-A7B18F5799A9}"/>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190A51C-C9DC-6B6E-6340-B46CED6157B0}"/>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B1839B2-DB8E-3406-8895-FF2A2847DBC7}"/>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ounded Rectangle 152">
              <a:extLst>
                <a:ext uri="{FF2B5EF4-FFF2-40B4-BE49-F238E27FC236}">
                  <a16:creationId xmlns:a16="http://schemas.microsoft.com/office/drawing/2014/main" id="{8296BFF2-70F1-4019-19EC-1FDA4B5AEFBA}"/>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2EC3D4-3AE1-B053-AA0F-DD8180D45F05}"/>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54">
              <a:extLst>
                <a:ext uri="{FF2B5EF4-FFF2-40B4-BE49-F238E27FC236}">
                  <a16:creationId xmlns:a16="http://schemas.microsoft.com/office/drawing/2014/main" id="{FF18F8EC-8984-E50A-647A-98CA131C680B}"/>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23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000" fill="hold"/>
                                        <p:tgtEl>
                                          <p:spTgt spid="26"/>
                                        </p:tgtEl>
                                        <p:attrNameLst>
                                          <p:attrName>ppt_x</p:attrName>
                                        </p:attrNameLst>
                                      </p:cBhvr>
                                      <p:tavLst>
                                        <p:tav tm="0">
                                          <p:val>
                                            <p:strVal val="1+#ppt_w/2"/>
                                          </p:val>
                                        </p:tav>
                                        <p:tav tm="100000">
                                          <p:val>
                                            <p:strVal val="#ppt_x"/>
                                          </p:val>
                                        </p:tav>
                                      </p:tavLst>
                                    </p:anim>
                                    <p:anim calcmode="lin" valueType="num">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BABE3-D3FD-4FA5-9D3C-65DFA75F6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683"/>
          </a:xfrm>
          <a:prstGeom prst="rect">
            <a:avLst/>
          </a:prstGeom>
        </p:spPr>
      </p:pic>
      <p:sp>
        <p:nvSpPr>
          <p:cNvPr id="2" name="TextBox 1"/>
          <p:cNvSpPr txBox="1"/>
          <p:nvPr/>
        </p:nvSpPr>
        <p:spPr>
          <a:xfrm>
            <a:off x="381000" y="350521"/>
            <a:ext cx="8610600" cy="5632311"/>
          </a:xfrm>
          <a:prstGeom prst="rect">
            <a:avLst/>
          </a:prstGeom>
          <a:noFill/>
        </p:spPr>
        <p:txBody>
          <a:bodyPr wrap="square" rtlCol="0">
            <a:spAutoFit/>
          </a:bodyPr>
          <a:lstStyle/>
          <a:p>
            <a:r>
              <a:rPr lang="en-US" sz="2000" dirty="0"/>
              <a:t>Sources:</a:t>
            </a:r>
          </a:p>
          <a:p>
            <a:endParaRPr lang="en-US" sz="2000" dirty="0"/>
          </a:p>
          <a:p>
            <a:r>
              <a:rPr lang="en-US" sz="2000" dirty="0"/>
              <a:t>Ezra T Benson </a:t>
            </a:r>
            <a:r>
              <a:rPr lang="en-US" sz="2000" i="1" dirty="0"/>
              <a:t>The Power of the Word </a:t>
            </a:r>
            <a:r>
              <a:rPr lang="en-US" sz="2000" dirty="0"/>
              <a:t>Ensign May 1986 </a:t>
            </a:r>
          </a:p>
          <a:p>
            <a:endParaRPr lang="en-US" sz="2000" dirty="0"/>
          </a:p>
          <a:p>
            <a:r>
              <a:rPr lang="en-US" sz="2000" dirty="0"/>
              <a:t>David A </a:t>
            </a:r>
            <a:r>
              <a:rPr lang="en-US" sz="2000" dirty="0" err="1"/>
              <a:t>Bednar</a:t>
            </a:r>
            <a:r>
              <a:rPr lang="en-US" sz="2000" dirty="0"/>
              <a:t> (“Seek Learning by Faith” [address to CES religious educators, Feb. 3, 2006], 1, si.lds.org).</a:t>
            </a:r>
          </a:p>
          <a:p>
            <a:endParaRPr lang="en-US" sz="2000" dirty="0"/>
          </a:p>
          <a:p>
            <a:r>
              <a:rPr lang="en-US" sz="2000" dirty="0"/>
              <a:t>Gerald N. Lund (“Opening Our Hearts,” </a:t>
            </a:r>
            <a:r>
              <a:rPr lang="en-US" sz="2000" i="1" dirty="0"/>
              <a:t>Ensign</a:t>
            </a:r>
            <a:r>
              <a:rPr lang="en-US" sz="2000" dirty="0"/>
              <a:t> or </a:t>
            </a:r>
            <a:r>
              <a:rPr lang="en-US" sz="2000" i="1" dirty="0"/>
              <a:t>Liahona,</a:t>
            </a:r>
            <a:r>
              <a:rPr lang="en-US" sz="2000" dirty="0"/>
              <a:t> May 2008, 33).</a:t>
            </a:r>
          </a:p>
          <a:p>
            <a:endParaRPr lang="en-US" sz="2000" dirty="0"/>
          </a:p>
          <a:p>
            <a:r>
              <a:rPr lang="en-US" sz="2000" dirty="0"/>
              <a:t>Joseph Fielding </a:t>
            </a:r>
            <a:r>
              <a:rPr lang="en-US" sz="2000" dirty="0" err="1"/>
              <a:t>McConkie</a:t>
            </a:r>
            <a:r>
              <a:rPr lang="en-US" sz="2000" dirty="0"/>
              <a:t> and Robert L. Millet Doctrinal Commentary </a:t>
            </a:r>
            <a:r>
              <a:rPr lang="en-US" sz="2000" dirty="0" err="1"/>
              <a:t>Vol</a:t>
            </a:r>
            <a:r>
              <a:rPr lang="en-US" sz="2000" dirty="0"/>
              <a:t> 1 pg 172-174</a:t>
            </a:r>
          </a:p>
          <a:p>
            <a:endParaRPr lang="en-US" sz="2000" dirty="0"/>
          </a:p>
          <a:p>
            <a:r>
              <a:rPr lang="en-US" sz="2000" dirty="0"/>
              <a:t>Brigham Young </a:t>
            </a:r>
            <a:r>
              <a:rPr lang="en-US" sz="2000" i="1" dirty="0"/>
              <a:t>Journal of Discourses </a:t>
            </a:r>
            <a:r>
              <a:rPr lang="en-US" sz="2000" dirty="0"/>
              <a:t>1:38</a:t>
            </a:r>
          </a:p>
          <a:p>
            <a:endParaRPr lang="en-US" sz="2000" dirty="0"/>
          </a:p>
          <a:p>
            <a:r>
              <a:rPr lang="en-US" sz="2000" dirty="0"/>
              <a:t>Joseph Fielding Smith (in Conference Report, Oct. 1961, 18).</a:t>
            </a:r>
          </a:p>
          <a:p>
            <a:endParaRPr lang="en-US" sz="2000" dirty="0"/>
          </a:p>
          <a:p>
            <a:r>
              <a:rPr lang="en-US" sz="2000" dirty="0"/>
              <a:t>Gordon B. Hinckley (“A Testimony Vibrant and </a:t>
            </a:r>
          </a:p>
          <a:p>
            <a:r>
              <a:rPr lang="en-US" sz="2000" dirty="0"/>
              <a:t>True,” </a:t>
            </a:r>
            <a:r>
              <a:rPr lang="en-US" sz="2000" i="1" dirty="0"/>
              <a:t>Ensign,</a:t>
            </a:r>
            <a:r>
              <a:rPr lang="en-US" sz="2000" dirty="0"/>
              <a:t> Aug. 2005, 6).</a:t>
            </a: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160953" y="63736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2624543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6C49EC-6A31-4A65-977B-36D47021C4C6}"/>
              </a:ext>
            </a:extLst>
          </p:cNvPr>
          <p:cNvSpPr/>
          <p:nvPr/>
        </p:nvSpPr>
        <p:spPr>
          <a:xfrm>
            <a:off x="0" y="0"/>
            <a:ext cx="6096000" cy="2492990"/>
          </a:xfrm>
          <a:prstGeom prst="rect">
            <a:avLst/>
          </a:prstGeom>
          <a:ln>
            <a:solidFill>
              <a:schemeClr val="tx1"/>
            </a:solidFill>
          </a:ln>
        </p:spPr>
        <p:txBody>
          <a:bodyPr>
            <a:spAutoFit/>
          </a:bodyPr>
          <a:lstStyle/>
          <a:p>
            <a:pPr fontAlgn="base"/>
            <a:r>
              <a:rPr lang="en-US" sz="1200" b="1" dirty="0"/>
              <a:t>The Heart 2 Nephi 33:2:</a:t>
            </a:r>
          </a:p>
          <a:p>
            <a:pPr fontAlgn="base"/>
            <a:r>
              <a:rPr lang="en-US" sz="1200" dirty="0"/>
              <a:t>“The heart is a tender place. It is sensitive to many influences, both positive and negative. It can be hurt by others. It can be deadened by sin. It can be softened by love. Early in our lives, we learn to guard our hearts. It is like we erect a fence around our hearts with a gate in it. No one can enter that gate unless we allow him or her to.</a:t>
            </a:r>
          </a:p>
          <a:p>
            <a:pPr fontAlgn="base"/>
            <a:r>
              <a:rPr lang="en-US" sz="1200" dirty="0"/>
              <a:t>“In some cases the fence we erect around our hearts could be likened to a small picket fence with a Welcome sign on the gate. Other hearts have been so hurt or so deadened by sin that they have an eight-foot (2.5-m) chain-link fence topped with razor wire around them. The gate is padlocked and has a large No Trespassing sign on it. …</a:t>
            </a:r>
          </a:p>
          <a:p>
            <a:pPr fontAlgn="base"/>
            <a:r>
              <a:rPr lang="en-US" sz="1200" dirty="0"/>
              <a:t>“… The condition of our hearts directly affects our sensitivity to spiritual things. Let us make it a part of our everyday striving to open our hearts to the Spirit. Since we are the guardians of our hearts, we can choose to do so” (Gerald N. Lund, “Opening Our Hearts,”</a:t>
            </a:r>
            <a:r>
              <a:rPr lang="en-US" sz="1200" i="1" dirty="0"/>
              <a:t> Ensign</a:t>
            </a:r>
            <a:r>
              <a:rPr lang="en-US" sz="1200" dirty="0"/>
              <a:t> or </a:t>
            </a:r>
            <a:r>
              <a:rPr lang="en-US" sz="1200" i="1" dirty="0"/>
              <a:t>Liahona,</a:t>
            </a:r>
            <a:r>
              <a:rPr lang="en-US" sz="1200" dirty="0"/>
              <a:t> May 2008, 33, 34).</a:t>
            </a:r>
            <a:endParaRPr lang="en-US" sz="1200" b="0" i="0" dirty="0">
              <a:effectLst/>
            </a:endParaRPr>
          </a:p>
        </p:txBody>
      </p:sp>
    </p:spTree>
    <p:extLst>
      <p:ext uri="{BB962C8B-B14F-4D97-AF65-F5344CB8AC3E}">
        <p14:creationId xmlns:p14="http://schemas.microsoft.com/office/powerpoint/2010/main" val="279642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50223"/>
            <a:ext cx="4800600" cy="307777"/>
          </a:xfrm>
          <a:prstGeom prst="rect">
            <a:avLst/>
          </a:prstGeom>
          <a:noFill/>
        </p:spPr>
        <p:txBody>
          <a:bodyPr wrap="square" rtlCol="0">
            <a:spAutoFit/>
          </a:bodyPr>
          <a:lstStyle/>
          <a:p>
            <a:r>
              <a:rPr lang="en-US" sz="1400" dirty="0">
                <a:solidFill>
                  <a:schemeClr val="bg1"/>
                </a:solidFill>
              </a:rPr>
              <a:t>2 Nephi 31:5</a:t>
            </a:r>
          </a:p>
        </p:txBody>
      </p:sp>
      <p:sp>
        <p:nvSpPr>
          <p:cNvPr id="6" name="TextBox 5"/>
          <p:cNvSpPr txBox="1"/>
          <p:nvPr/>
        </p:nvSpPr>
        <p:spPr>
          <a:xfrm>
            <a:off x="1981200" y="76200"/>
            <a:ext cx="83058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The Pattern of Baptism</a:t>
            </a:r>
          </a:p>
        </p:txBody>
      </p:sp>
      <p:sp>
        <p:nvSpPr>
          <p:cNvPr id="7" name="TextBox 6"/>
          <p:cNvSpPr txBox="1"/>
          <p:nvPr/>
        </p:nvSpPr>
        <p:spPr>
          <a:xfrm>
            <a:off x="917418" y="985320"/>
            <a:ext cx="4800600" cy="1015663"/>
          </a:xfrm>
          <a:prstGeom prst="rect">
            <a:avLst/>
          </a:prstGeom>
          <a:noFill/>
        </p:spPr>
        <p:txBody>
          <a:bodyPr wrap="square" rtlCol="0">
            <a:spAutoFit/>
          </a:bodyPr>
          <a:lstStyle/>
          <a:p>
            <a:pPr algn="ctr"/>
            <a:r>
              <a:rPr lang="en-US" sz="2000" dirty="0">
                <a:solidFill>
                  <a:srgbClr val="FFFF00"/>
                </a:solidFill>
              </a:rPr>
              <a:t>Prophecies of Christ’s Baptism</a:t>
            </a:r>
          </a:p>
          <a:p>
            <a:pPr algn="ctr"/>
            <a:endParaRPr lang="en-US" sz="2000" dirty="0">
              <a:solidFill>
                <a:srgbClr val="FFFF00"/>
              </a:solidFill>
            </a:endParaRPr>
          </a:p>
          <a:p>
            <a:pPr algn="ctr"/>
            <a:endParaRPr lang="en-US" sz="2000" dirty="0">
              <a:solidFill>
                <a:srgbClr val="FFFF00"/>
              </a:solidFill>
            </a:endParaRPr>
          </a:p>
        </p:txBody>
      </p:sp>
      <p:sp>
        <p:nvSpPr>
          <p:cNvPr id="8" name="TextBox 7"/>
          <p:cNvSpPr txBox="1"/>
          <p:nvPr/>
        </p:nvSpPr>
        <p:spPr>
          <a:xfrm>
            <a:off x="311589" y="1326334"/>
            <a:ext cx="6677685" cy="5324535"/>
          </a:xfrm>
          <a:prstGeom prst="rect">
            <a:avLst/>
          </a:prstGeom>
          <a:noFill/>
        </p:spPr>
        <p:txBody>
          <a:bodyPr wrap="square" rtlCol="0">
            <a:spAutoFit/>
          </a:bodyPr>
          <a:lstStyle/>
          <a:p>
            <a:r>
              <a:rPr lang="en-US" sz="2000" dirty="0">
                <a:solidFill>
                  <a:schemeClr val="bg1"/>
                </a:solidFill>
              </a:rPr>
              <a:t>“Prepare ye the way of the LORD– Isaiah prophesies of John the Baptist (Isaiah 40:3)</a:t>
            </a:r>
          </a:p>
          <a:p>
            <a:endParaRPr lang="en-US" sz="2000" dirty="0">
              <a:solidFill>
                <a:schemeClr val="bg1"/>
              </a:solidFill>
            </a:endParaRPr>
          </a:p>
          <a:p>
            <a:r>
              <a:rPr lang="en-US" sz="2000" dirty="0">
                <a:solidFill>
                  <a:schemeClr val="bg1"/>
                </a:solidFill>
              </a:rPr>
              <a:t>Esaias; </a:t>
            </a:r>
            <a:r>
              <a:rPr lang="en-US" sz="2000" i="1" dirty="0">
                <a:solidFill>
                  <a:schemeClr val="bg1"/>
                </a:solidFill>
              </a:rPr>
              <a:t>and these are the words,</a:t>
            </a:r>
            <a:r>
              <a:rPr lang="en-US" sz="2000" dirty="0">
                <a:solidFill>
                  <a:schemeClr val="bg1"/>
                </a:solidFill>
              </a:rPr>
              <a:t> saying, The voice of one crying in the wilderness, Prepare ye the way of the Lord, and make his paths straight. </a:t>
            </a:r>
          </a:p>
          <a:p>
            <a:r>
              <a:rPr lang="en-US" sz="2000" dirty="0">
                <a:solidFill>
                  <a:schemeClr val="bg1"/>
                </a:solidFill>
              </a:rPr>
              <a:t>JST Luke 3:4</a:t>
            </a:r>
          </a:p>
          <a:p>
            <a:endParaRPr lang="en-US" sz="2000" dirty="0">
              <a:solidFill>
                <a:schemeClr val="bg1"/>
              </a:solidFill>
            </a:endParaRPr>
          </a:p>
          <a:p>
            <a:r>
              <a:rPr lang="en-US" sz="2000" dirty="0">
                <a:solidFill>
                  <a:schemeClr val="bg1"/>
                </a:solidFill>
              </a:rPr>
              <a:t>“Behold, I will send my messenger, and he shall prepare the way before me: and the Lord, whom ye seek, shall suddenly come to his temple, even the messenger of the covenant.”—Malachi 3:1</a:t>
            </a:r>
          </a:p>
          <a:p>
            <a:endParaRPr lang="en-US" sz="2000" dirty="0">
              <a:solidFill>
                <a:schemeClr val="bg1"/>
              </a:solidFill>
            </a:endParaRPr>
          </a:p>
          <a:p>
            <a:r>
              <a:rPr lang="en-US" sz="2000" dirty="0">
                <a:solidFill>
                  <a:schemeClr val="bg1"/>
                </a:solidFill>
              </a:rPr>
              <a:t>“…and I also beheld the prophet who should prepare the way before him. And the Lamb of God went forth and was baptized of him.”</a:t>
            </a:r>
          </a:p>
          <a:p>
            <a:r>
              <a:rPr lang="en-US" sz="2000" dirty="0">
                <a:solidFill>
                  <a:schemeClr val="bg1"/>
                </a:solidFill>
              </a:rPr>
              <a:t> 1 Nephi 11:27</a:t>
            </a:r>
          </a:p>
        </p:txBody>
      </p:sp>
      <p:sp>
        <p:nvSpPr>
          <p:cNvPr id="10" name="Rectangle 9"/>
          <p:cNvSpPr/>
          <p:nvPr/>
        </p:nvSpPr>
        <p:spPr>
          <a:xfrm>
            <a:off x="7315199" y="1371601"/>
            <a:ext cx="4345663" cy="1200329"/>
          </a:xfrm>
          <a:prstGeom prst="rect">
            <a:avLst/>
          </a:prstGeom>
        </p:spPr>
        <p:txBody>
          <a:bodyPr wrap="square">
            <a:spAutoFit/>
          </a:bodyPr>
          <a:lstStyle/>
          <a:p>
            <a:pPr fontAlgn="base"/>
            <a:r>
              <a:rPr lang="en-US" dirty="0">
                <a:solidFill>
                  <a:srgbClr val="FFFF00"/>
                </a:solidFill>
              </a:rPr>
              <a:t>The Savior had to be baptized to “fulfill all righteousness” There is no righteousness without willing submission to all the ordinances of salvation. </a:t>
            </a:r>
            <a:endParaRPr lang="en-US" dirty="0">
              <a:solidFill>
                <a:srgbClr val="00B0F0"/>
              </a:solidFill>
            </a:endParaRPr>
          </a:p>
        </p:txBody>
      </p:sp>
      <p:pic>
        <p:nvPicPr>
          <p:cNvPr id="5" name="Picture 4">
            <a:extLst>
              <a:ext uri="{FF2B5EF4-FFF2-40B4-BE49-F238E27FC236}">
                <a16:creationId xmlns:a16="http://schemas.microsoft.com/office/drawing/2014/main" id="{D5D2CBAD-1574-4FC6-A57F-FEAA5EE7D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162" y="3117410"/>
            <a:ext cx="4326862" cy="3247176"/>
          </a:xfrm>
          <a:prstGeom prst="rect">
            <a:avLst/>
          </a:prstGeom>
        </p:spPr>
      </p:pic>
    </p:spTree>
    <p:extLst>
      <p:ext uri="{BB962C8B-B14F-4D97-AF65-F5344CB8AC3E}">
        <p14:creationId xmlns:p14="http://schemas.microsoft.com/office/powerpoint/2010/main" val="17644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4499" y="6550223"/>
            <a:ext cx="4800600" cy="307777"/>
          </a:xfrm>
          <a:prstGeom prst="rect">
            <a:avLst/>
          </a:prstGeom>
          <a:noFill/>
        </p:spPr>
        <p:txBody>
          <a:bodyPr wrap="square" rtlCol="0">
            <a:spAutoFit/>
          </a:bodyPr>
          <a:lstStyle/>
          <a:p>
            <a:r>
              <a:rPr lang="en-US" sz="1400" dirty="0">
                <a:solidFill>
                  <a:schemeClr val="bg1"/>
                </a:solidFill>
              </a:rPr>
              <a:t>2 Nephi 31:5</a:t>
            </a:r>
          </a:p>
        </p:txBody>
      </p:sp>
      <p:sp>
        <p:nvSpPr>
          <p:cNvPr id="5" name="Rectangle 4"/>
          <p:cNvSpPr/>
          <p:nvPr/>
        </p:nvSpPr>
        <p:spPr>
          <a:xfrm>
            <a:off x="426027" y="3048000"/>
            <a:ext cx="3733800" cy="1477328"/>
          </a:xfrm>
          <a:prstGeom prst="rect">
            <a:avLst/>
          </a:prstGeom>
        </p:spPr>
        <p:txBody>
          <a:bodyPr wrap="square">
            <a:spAutoFit/>
          </a:bodyPr>
          <a:lstStyle/>
          <a:p>
            <a:pPr fontAlgn="base"/>
            <a:r>
              <a:rPr lang="en-US" dirty="0">
                <a:solidFill>
                  <a:schemeClr val="bg1"/>
                </a:solidFill>
              </a:rPr>
              <a:t>In order for John and Jesus to be considered righteous they needed to fulfill this covenant of Baptism. Matthew 3:15</a:t>
            </a:r>
          </a:p>
          <a:p>
            <a:pPr fontAlgn="base"/>
            <a:endParaRPr lang="en-US" dirty="0">
              <a:solidFill>
                <a:schemeClr val="bg1"/>
              </a:solidFill>
            </a:endParaRPr>
          </a:p>
        </p:txBody>
      </p:sp>
      <p:sp>
        <p:nvSpPr>
          <p:cNvPr id="6" name="TextBox 5"/>
          <p:cNvSpPr txBox="1"/>
          <p:nvPr/>
        </p:nvSpPr>
        <p:spPr>
          <a:xfrm>
            <a:off x="1981200" y="76200"/>
            <a:ext cx="83058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Christ Had to Be Baptized</a:t>
            </a:r>
          </a:p>
        </p:txBody>
      </p:sp>
      <p:sp>
        <p:nvSpPr>
          <p:cNvPr id="8" name="TextBox 7"/>
          <p:cNvSpPr txBox="1"/>
          <p:nvPr/>
        </p:nvSpPr>
        <p:spPr>
          <a:xfrm>
            <a:off x="387927" y="1143001"/>
            <a:ext cx="5105400" cy="1015663"/>
          </a:xfrm>
          <a:prstGeom prst="rect">
            <a:avLst/>
          </a:prstGeom>
          <a:noFill/>
        </p:spPr>
        <p:txBody>
          <a:bodyPr wrap="square" rtlCol="0">
            <a:spAutoFit/>
          </a:bodyPr>
          <a:lstStyle/>
          <a:p>
            <a:r>
              <a:rPr lang="en-US" sz="2000" dirty="0">
                <a:solidFill>
                  <a:schemeClr val="bg1"/>
                </a:solidFill>
              </a:rPr>
              <a:t>To be considered righteous—sinless, pure, or merely good—There was a perfect example of Christ being baptized</a:t>
            </a:r>
          </a:p>
        </p:txBody>
      </p:sp>
      <p:sp>
        <p:nvSpPr>
          <p:cNvPr id="10" name="Rectangle 9"/>
          <p:cNvSpPr/>
          <p:nvPr/>
        </p:nvSpPr>
        <p:spPr>
          <a:xfrm>
            <a:off x="7315200" y="1371601"/>
            <a:ext cx="2743200" cy="2031325"/>
          </a:xfrm>
          <a:prstGeom prst="rect">
            <a:avLst/>
          </a:prstGeom>
        </p:spPr>
        <p:txBody>
          <a:bodyPr wrap="square">
            <a:spAutoFit/>
          </a:bodyPr>
          <a:lstStyle/>
          <a:p>
            <a:pPr fontAlgn="base"/>
            <a:r>
              <a:rPr lang="en-US" dirty="0">
                <a:solidFill>
                  <a:srgbClr val="FFFF00"/>
                </a:solidFill>
              </a:rPr>
              <a:t>Righteousness is not simply the absence of evil …it is the active seeking of the  mind and will of the Father and compliance with that will once it has been obtained. </a:t>
            </a:r>
            <a:endParaRPr lang="en-US" dirty="0">
              <a:solidFill>
                <a:srgbClr val="00B0F0"/>
              </a:solidFill>
            </a:endParaRPr>
          </a:p>
        </p:txBody>
      </p:sp>
      <p:sp>
        <p:nvSpPr>
          <p:cNvPr id="9" name="Rectangle 8"/>
          <p:cNvSpPr/>
          <p:nvPr/>
        </p:nvSpPr>
        <p:spPr>
          <a:xfrm>
            <a:off x="6795654" y="4440382"/>
            <a:ext cx="4419600" cy="1754326"/>
          </a:xfrm>
          <a:prstGeom prst="rect">
            <a:avLst/>
          </a:prstGeom>
        </p:spPr>
        <p:txBody>
          <a:bodyPr wrap="square">
            <a:spAutoFit/>
          </a:bodyPr>
          <a:lstStyle/>
          <a:p>
            <a:pPr fontAlgn="base"/>
            <a:r>
              <a:rPr lang="en-US" dirty="0">
                <a:solidFill>
                  <a:schemeClr val="bg1"/>
                </a:solidFill>
              </a:rPr>
              <a:t>Son of Righteousness—title for deity—keeping covenants</a:t>
            </a:r>
          </a:p>
          <a:p>
            <a:pPr fontAlgn="base"/>
            <a:endParaRPr lang="en-US" dirty="0">
              <a:solidFill>
                <a:schemeClr val="bg1"/>
              </a:solidFill>
            </a:endParaRPr>
          </a:p>
          <a:p>
            <a:pPr fontAlgn="base"/>
            <a:r>
              <a:rPr lang="en-US" dirty="0">
                <a:solidFill>
                  <a:schemeClr val="bg1"/>
                </a:solidFill>
              </a:rPr>
              <a:t>Legal requirements to return to Heavenly Father was to be baptized…righteousness is an obligation to fulfilling that requirement. </a:t>
            </a:r>
          </a:p>
        </p:txBody>
      </p:sp>
      <p:grpSp>
        <p:nvGrpSpPr>
          <p:cNvPr id="16" name="Group 15"/>
          <p:cNvGrpSpPr/>
          <p:nvPr/>
        </p:nvGrpSpPr>
        <p:grpSpPr>
          <a:xfrm>
            <a:off x="1752600" y="5029200"/>
            <a:ext cx="3657600" cy="762000"/>
            <a:chOff x="228600" y="5029200"/>
            <a:chExt cx="3657600" cy="762000"/>
          </a:xfrm>
        </p:grpSpPr>
        <p:sp>
          <p:nvSpPr>
            <p:cNvPr id="11" name="Donut 10"/>
            <p:cNvSpPr/>
            <p:nvPr/>
          </p:nvSpPr>
          <p:spPr>
            <a:xfrm>
              <a:off x="228600" y="5029200"/>
              <a:ext cx="2057400" cy="762000"/>
            </a:xfrm>
            <a:prstGeom prst="donu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1828800" y="5029200"/>
              <a:ext cx="2057400" cy="762000"/>
            </a:xfrm>
            <a:prstGeom prst="don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995575">
              <a:off x="1904678" y="5186974"/>
              <a:ext cx="341975" cy="1492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5257800"/>
              <a:ext cx="1066800" cy="369332"/>
            </a:xfrm>
            <a:prstGeom prst="rect">
              <a:avLst/>
            </a:prstGeom>
          </p:spPr>
          <p:txBody>
            <a:bodyPr wrap="square">
              <a:spAutoFit/>
            </a:bodyPr>
            <a:lstStyle/>
            <a:p>
              <a:pPr fontAlgn="base"/>
              <a:r>
                <a:rPr lang="en-US" dirty="0">
                  <a:solidFill>
                    <a:schemeClr val="bg1"/>
                  </a:solidFill>
                </a:rPr>
                <a:t>Salvation</a:t>
              </a:r>
            </a:p>
          </p:txBody>
        </p:sp>
        <p:sp>
          <p:nvSpPr>
            <p:cNvPr id="15" name="Rectangle 14"/>
            <p:cNvSpPr/>
            <p:nvPr/>
          </p:nvSpPr>
          <p:spPr>
            <a:xfrm>
              <a:off x="2214282" y="5190565"/>
              <a:ext cx="1541929" cy="369332"/>
            </a:xfrm>
            <a:prstGeom prst="rect">
              <a:avLst/>
            </a:prstGeom>
          </p:spPr>
          <p:txBody>
            <a:bodyPr wrap="square">
              <a:spAutoFit/>
            </a:bodyPr>
            <a:lstStyle/>
            <a:p>
              <a:pPr fontAlgn="base"/>
              <a:r>
                <a:rPr lang="en-US" dirty="0">
                  <a:solidFill>
                    <a:schemeClr val="bg1"/>
                  </a:solidFill>
                </a:rPr>
                <a:t>Righteousness</a:t>
              </a:r>
            </a:p>
          </p:txBody>
        </p:sp>
      </p:grpSp>
    </p:spTree>
    <p:extLst>
      <p:ext uri="{BB962C8B-B14F-4D97-AF65-F5344CB8AC3E}">
        <p14:creationId xmlns:p14="http://schemas.microsoft.com/office/powerpoint/2010/main" val="30962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
            <a:extLst>
              <a:ext uri="{FF2B5EF4-FFF2-40B4-BE49-F238E27FC236}">
                <a16:creationId xmlns:a16="http://schemas.microsoft.com/office/drawing/2014/main" id="{07B66CB5-5D76-4E07-9FF4-2DB6AFAA0C10}"/>
              </a:ext>
            </a:extLst>
          </p:cNvPr>
          <p:cNvGrpSpPr/>
          <p:nvPr/>
        </p:nvGrpSpPr>
        <p:grpSpPr>
          <a:xfrm>
            <a:off x="511521" y="441260"/>
            <a:ext cx="2521391" cy="2790827"/>
            <a:chOff x="71718" y="1120588"/>
            <a:chExt cx="3245329" cy="4572000"/>
          </a:xfrm>
        </p:grpSpPr>
        <p:grpSp>
          <p:nvGrpSpPr>
            <p:cNvPr id="18" name="Group 13">
              <a:extLst>
                <a:ext uri="{FF2B5EF4-FFF2-40B4-BE49-F238E27FC236}">
                  <a16:creationId xmlns:a16="http://schemas.microsoft.com/office/drawing/2014/main" id="{87BCC826-B467-4C3B-AB21-CF61707FA145}"/>
                </a:ext>
              </a:extLst>
            </p:cNvPr>
            <p:cNvGrpSpPr/>
            <p:nvPr/>
          </p:nvGrpSpPr>
          <p:grpSpPr>
            <a:xfrm>
              <a:off x="71718" y="1120588"/>
              <a:ext cx="3048000" cy="4572000"/>
              <a:chOff x="838200" y="1066800"/>
              <a:chExt cx="2438400" cy="3352800"/>
            </a:xfrm>
          </p:grpSpPr>
          <p:sp>
            <p:nvSpPr>
              <p:cNvPr id="20" name="Rounded Rectangle 61">
                <a:extLst>
                  <a:ext uri="{FF2B5EF4-FFF2-40B4-BE49-F238E27FC236}">
                    <a16:creationId xmlns:a16="http://schemas.microsoft.com/office/drawing/2014/main" id="{B48F58E8-00EE-4385-B998-51F6163D82D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
                <a:extLst>
                  <a:ext uri="{FF2B5EF4-FFF2-40B4-BE49-F238E27FC236}">
                    <a16:creationId xmlns:a16="http://schemas.microsoft.com/office/drawing/2014/main" id="{D370A74D-1738-4B81-893D-14512351EF94}"/>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3">
                <a:extLst>
                  <a:ext uri="{FF2B5EF4-FFF2-40B4-BE49-F238E27FC236}">
                    <a16:creationId xmlns:a16="http://schemas.microsoft.com/office/drawing/2014/main" id="{276FFCF4-1671-4F71-9921-676269356DF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4">
                <a:extLst>
                  <a:ext uri="{FF2B5EF4-FFF2-40B4-BE49-F238E27FC236}">
                    <a16:creationId xmlns:a16="http://schemas.microsoft.com/office/drawing/2014/main" id="{5E655C95-5660-4CA2-BF4B-63382CB1DCAC}"/>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5">
                <a:extLst>
                  <a:ext uri="{FF2B5EF4-FFF2-40B4-BE49-F238E27FC236}">
                    <a16:creationId xmlns:a16="http://schemas.microsoft.com/office/drawing/2014/main" id="{36C68ACE-7627-43C0-9470-F3CB6D369CCD}"/>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6">
                <a:extLst>
                  <a:ext uri="{FF2B5EF4-FFF2-40B4-BE49-F238E27FC236}">
                    <a16:creationId xmlns:a16="http://schemas.microsoft.com/office/drawing/2014/main" id="{CCECD1BC-35A0-45CA-BED7-C058FF4094A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7">
                <a:extLst>
                  <a:ext uri="{FF2B5EF4-FFF2-40B4-BE49-F238E27FC236}">
                    <a16:creationId xmlns:a16="http://schemas.microsoft.com/office/drawing/2014/main" id="{F8366769-E1F9-4361-9B21-342CA61E48F1}"/>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Plaque 8">
                <a:extLst>
                  <a:ext uri="{FF2B5EF4-FFF2-40B4-BE49-F238E27FC236}">
                    <a16:creationId xmlns:a16="http://schemas.microsoft.com/office/drawing/2014/main" id="{06A1EA58-CCA5-4043-A575-5AFAD7D2978E}"/>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9">
                <a:extLst>
                  <a:ext uri="{FF2B5EF4-FFF2-40B4-BE49-F238E27FC236}">
                    <a16:creationId xmlns:a16="http://schemas.microsoft.com/office/drawing/2014/main" id="{54A2F11A-929A-413F-B791-8B462D3D15A5}"/>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laque 10">
                <a:extLst>
                  <a:ext uri="{FF2B5EF4-FFF2-40B4-BE49-F238E27FC236}">
                    <a16:creationId xmlns:a16="http://schemas.microsoft.com/office/drawing/2014/main" id="{A5F07F96-ACDC-4AD4-99BB-75E4482F86A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48199FE-66BA-4940-83BD-336DE7F46237}"/>
                </a:ext>
              </a:extLst>
            </p:cNvPr>
            <p:cNvSpPr txBox="1"/>
            <p:nvPr/>
          </p:nvSpPr>
          <p:spPr>
            <a:xfrm>
              <a:off x="937391" y="1980931"/>
              <a:ext cx="2379656" cy="2420194"/>
            </a:xfrm>
            <a:prstGeom prst="rect">
              <a:avLst/>
            </a:prstGeom>
            <a:noFill/>
          </p:spPr>
          <p:txBody>
            <a:bodyPr wrap="square" rtlCol="0">
              <a:spAutoFit/>
            </a:bodyPr>
            <a:lstStyle/>
            <a:p>
              <a:pPr fontAlgn="base"/>
              <a:r>
                <a:rPr lang="en-US" b="1" dirty="0"/>
                <a:t>Jesus Christ, though sinless, was baptized to fulfill all righteousness</a:t>
              </a:r>
              <a:endParaRPr lang="en-US" dirty="0"/>
            </a:p>
          </p:txBody>
        </p:sp>
      </p:grpSp>
      <p:grpSp>
        <p:nvGrpSpPr>
          <p:cNvPr id="30" name="Group 3">
            <a:extLst>
              <a:ext uri="{FF2B5EF4-FFF2-40B4-BE49-F238E27FC236}">
                <a16:creationId xmlns:a16="http://schemas.microsoft.com/office/drawing/2014/main" id="{89BEA906-88F6-41BC-AD64-2AFCC9DB40F7}"/>
              </a:ext>
            </a:extLst>
          </p:cNvPr>
          <p:cNvGrpSpPr/>
          <p:nvPr/>
        </p:nvGrpSpPr>
        <p:grpSpPr>
          <a:xfrm>
            <a:off x="4375841" y="2078429"/>
            <a:ext cx="2812610" cy="3036780"/>
            <a:chOff x="71718" y="1120588"/>
            <a:chExt cx="3215437" cy="4572000"/>
          </a:xfrm>
        </p:grpSpPr>
        <p:grpSp>
          <p:nvGrpSpPr>
            <p:cNvPr id="31" name="Group 13">
              <a:extLst>
                <a:ext uri="{FF2B5EF4-FFF2-40B4-BE49-F238E27FC236}">
                  <a16:creationId xmlns:a16="http://schemas.microsoft.com/office/drawing/2014/main" id="{C88455D6-D6A8-4E3D-9BBA-5F7E9300D5F9}"/>
                </a:ext>
              </a:extLst>
            </p:cNvPr>
            <p:cNvGrpSpPr/>
            <p:nvPr/>
          </p:nvGrpSpPr>
          <p:grpSpPr>
            <a:xfrm>
              <a:off x="71718" y="1120588"/>
              <a:ext cx="3048000" cy="4572000"/>
              <a:chOff x="838200" y="1066800"/>
              <a:chExt cx="2438400" cy="3352800"/>
            </a:xfrm>
          </p:grpSpPr>
          <p:sp>
            <p:nvSpPr>
              <p:cNvPr id="33" name="Rounded Rectangle 61">
                <a:extLst>
                  <a:ext uri="{FF2B5EF4-FFF2-40B4-BE49-F238E27FC236}">
                    <a16:creationId xmlns:a16="http://schemas.microsoft.com/office/drawing/2014/main" id="{75AC4F71-B94B-4CEF-9311-A1B00460954B}"/>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2">
                <a:extLst>
                  <a:ext uri="{FF2B5EF4-FFF2-40B4-BE49-F238E27FC236}">
                    <a16:creationId xmlns:a16="http://schemas.microsoft.com/office/drawing/2014/main" id="{EB512497-51A3-47CC-8B74-2D4C895F5D4E}"/>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
                <a:extLst>
                  <a:ext uri="{FF2B5EF4-FFF2-40B4-BE49-F238E27FC236}">
                    <a16:creationId xmlns:a16="http://schemas.microsoft.com/office/drawing/2014/main" id="{80B915B5-B70C-429B-8000-B75C8125D39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4">
                <a:extLst>
                  <a:ext uri="{FF2B5EF4-FFF2-40B4-BE49-F238E27FC236}">
                    <a16:creationId xmlns:a16="http://schemas.microsoft.com/office/drawing/2014/main" id="{68423BF3-41FC-4A7F-9044-1C168FB1543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nut 5">
                <a:extLst>
                  <a:ext uri="{FF2B5EF4-FFF2-40B4-BE49-F238E27FC236}">
                    <a16:creationId xmlns:a16="http://schemas.microsoft.com/office/drawing/2014/main" id="{088D55DF-B627-48AB-A0E2-C0D81F6E964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6">
                <a:extLst>
                  <a:ext uri="{FF2B5EF4-FFF2-40B4-BE49-F238E27FC236}">
                    <a16:creationId xmlns:a16="http://schemas.microsoft.com/office/drawing/2014/main" id="{F6BBB089-FC4B-42F3-9015-0CA654E3DF0A}"/>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7">
                <a:extLst>
                  <a:ext uri="{FF2B5EF4-FFF2-40B4-BE49-F238E27FC236}">
                    <a16:creationId xmlns:a16="http://schemas.microsoft.com/office/drawing/2014/main" id="{729171F0-EAB0-4194-A32B-503B17439D3C}"/>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laque 8">
                <a:extLst>
                  <a:ext uri="{FF2B5EF4-FFF2-40B4-BE49-F238E27FC236}">
                    <a16:creationId xmlns:a16="http://schemas.microsoft.com/office/drawing/2014/main" id="{031C5BA6-24D8-4188-97D6-31E6C857CCC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aque 9">
                <a:extLst>
                  <a:ext uri="{FF2B5EF4-FFF2-40B4-BE49-F238E27FC236}">
                    <a16:creationId xmlns:a16="http://schemas.microsoft.com/office/drawing/2014/main" id="{C584129F-A29D-42EB-AB28-2ED7E046FCB2}"/>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laque 10">
                <a:extLst>
                  <a:ext uri="{FF2B5EF4-FFF2-40B4-BE49-F238E27FC236}">
                    <a16:creationId xmlns:a16="http://schemas.microsoft.com/office/drawing/2014/main" id="{ABBE4CBE-3DEB-42A4-AD68-F7E20477C42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CEFFF088-09DB-4C0A-A509-41CC06D4ABE1}"/>
                </a:ext>
              </a:extLst>
            </p:cNvPr>
            <p:cNvSpPr txBox="1"/>
            <p:nvPr/>
          </p:nvSpPr>
          <p:spPr>
            <a:xfrm>
              <a:off x="907500" y="1881179"/>
              <a:ext cx="2379655" cy="2455864"/>
            </a:xfrm>
            <a:prstGeom prst="rect">
              <a:avLst/>
            </a:prstGeom>
            <a:noFill/>
          </p:spPr>
          <p:txBody>
            <a:bodyPr wrap="square" rtlCol="0">
              <a:spAutoFit/>
            </a:bodyPr>
            <a:lstStyle/>
            <a:p>
              <a:pPr fontAlgn="base"/>
              <a:r>
                <a:rPr lang="en-US" sz="2000" b="1" dirty="0"/>
                <a:t>Jesus Christ set the perfect example of obedience for us to follow</a:t>
              </a:r>
              <a:endParaRPr lang="en-US" sz="2000" dirty="0"/>
            </a:p>
          </p:txBody>
        </p:sp>
      </p:grpSp>
      <p:grpSp>
        <p:nvGrpSpPr>
          <p:cNvPr id="43" name="Group 3">
            <a:extLst>
              <a:ext uri="{FF2B5EF4-FFF2-40B4-BE49-F238E27FC236}">
                <a16:creationId xmlns:a16="http://schemas.microsoft.com/office/drawing/2014/main" id="{52BFE942-50F5-45FF-965A-8F416487FBAD}"/>
              </a:ext>
            </a:extLst>
          </p:cNvPr>
          <p:cNvGrpSpPr/>
          <p:nvPr/>
        </p:nvGrpSpPr>
        <p:grpSpPr>
          <a:xfrm>
            <a:off x="9092696" y="3454556"/>
            <a:ext cx="2749236" cy="3011602"/>
            <a:chOff x="71718" y="1120588"/>
            <a:chExt cx="3196865" cy="4572000"/>
          </a:xfrm>
        </p:grpSpPr>
        <p:grpSp>
          <p:nvGrpSpPr>
            <p:cNvPr id="44" name="Group 13">
              <a:extLst>
                <a:ext uri="{FF2B5EF4-FFF2-40B4-BE49-F238E27FC236}">
                  <a16:creationId xmlns:a16="http://schemas.microsoft.com/office/drawing/2014/main" id="{ACD02501-2EBE-4FB4-9603-852D159DE5F9}"/>
                </a:ext>
              </a:extLst>
            </p:cNvPr>
            <p:cNvGrpSpPr/>
            <p:nvPr/>
          </p:nvGrpSpPr>
          <p:grpSpPr>
            <a:xfrm>
              <a:off x="71718" y="1120588"/>
              <a:ext cx="3048000" cy="4572000"/>
              <a:chOff x="838200" y="1066800"/>
              <a:chExt cx="2438400" cy="3352800"/>
            </a:xfrm>
          </p:grpSpPr>
          <p:sp>
            <p:nvSpPr>
              <p:cNvPr id="46" name="Rounded Rectangle 61">
                <a:extLst>
                  <a:ext uri="{FF2B5EF4-FFF2-40B4-BE49-F238E27FC236}">
                    <a16:creationId xmlns:a16="http://schemas.microsoft.com/office/drawing/2014/main" id="{7852A145-9FA5-443B-A744-46B354424EA5}"/>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
                <a:extLst>
                  <a:ext uri="{FF2B5EF4-FFF2-40B4-BE49-F238E27FC236}">
                    <a16:creationId xmlns:a16="http://schemas.microsoft.com/office/drawing/2014/main" id="{1E4E7C3D-6941-4C04-8BDE-5E437848EB60}"/>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3">
                <a:extLst>
                  <a:ext uri="{FF2B5EF4-FFF2-40B4-BE49-F238E27FC236}">
                    <a16:creationId xmlns:a16="http://schemas.microsoft.com/office/drawing/2014/main" id="{CF9C6CA9-6071-4F2A-82C4-27420B83F0F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
                <a:extLst>
                  <a:ext uri="{FF2B5EF4-FFF2-40B4-BE49-F238E27FC236}">
                    <a16:creationId xmlns:a16="http://schemas.microsoft.com/office/drawing/2014/main" id="{6DB1DC77-A9F6-4394-9A17-ED438D330F0E}"/>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nut 5">
                <a:extLst>
                  <a:ext uri="{FF2B5EF4-FFF2-40B4-BE49-F238E27FC236}">
                    <a16:creationId xmlns:a16="http://schemas.microsoft.com/office/drawing/2014/main" id="{FC756144-A7A0-4507-A370-84F720B92F9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6">
                <a:extLst>
                  <a:ext uri="{FF2B5EF4-FFF2-40B4-BE49-F238E27FC236}">
                    <a16:creationId xmlns:a16="http://schemas.microsoft.com/office/drawing/2014/main" id="{65801648-4DA8-4316-BC5F-31EB94CD68EC}"/>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7">
                <a:extLst>
                  <a:ext uri="{FF2B5EF4-FFF2-40B4-BE49-F238E27FC236}">
                    <a16:creationId xmlns:a16="http://schemas.microsoft.com/office/drawing/2014/main" id="{2AAA4B7A-C8D9-436F-AA87-DFDCBC29B3FE}"/>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Plaque 8">
                <a:extLst>
                  <a:ext uri="{FF2B5EF4-FFF2-40B4-BE49-F238E27FC236}">
                    <a16:creationId xmlns:a16="http://schemas.microsoft.com/office/drawing/2014/main" id="{6B6A04A4-D8B6-4487-9634-3690A847C730}"/>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laque 9">
                <a:extLst>
                  <a:ext uri="{FF2B5EF4-FFF2-40B4-BE49-F238E27FC236}">
                    <a16:creationId xmlns:a16="http://schemas.microsoft.com/office/drawing/2014/main" id="{9CF0F30E-15C4-4C69-AB2E-860DC1CC5DA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aque 10">
                <a:extLst>
                  <a:ext uri="{FF2B5EF4-FFF2-40B4-BE49-F238E27FC236}">
                    <a16:creationId xmlns:a16="http://schemas.microsoft.com/office/drawing/2014/main" id="{564D69E7-9C33-49EA-9971-3BD2F5841DB8}"/>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1E844FD1-765B-480F-80E5-4E316D3FE74A}"/>
                </a:ext>
              </a:extLst>
            </p:cNvPr>
            <p:cNvSpPr txBox="1"/>
            <p:nvPr/>
          </p:nvSpPr>
          <p:spPr>
            <a:xfrm>
              <a:off x="888928" y="1611534"/>
              <a:ext cx="2379655" cy="3410885"/>
            </a:xfrm>
            <a:prstGeom prst="rect">
              <a:avLst/>
            </a:prstGeom>
            <a:noFill/>
          </p:spPr>
          <p:txBody>
            <a:bodyPr wrap="square" rtlCol="0">
              <a:spAutoFit/>
            </a:bodyPr>
            <a:lstStyle/>
            <a:p>
              <a:pPr fontAlgn="base"/>
              <a:r>
                <a:rPr lang="en-US" sz="2000" b="1" dirty="0"/>
                <a:t>If we sincerely repent and follow the Savior by being baptized, then we will receive the Holy Ghost</a:t>
              </a:r>
              <a:endParaRPr lang="en-US" sz="2000" dirty="0"/>
            </a:p>
          </p:txBody>
        </p:sp>
      </p:grpSp>
    </p:spTree>
    <p:extLst>
      <p:ext uri="{BB962C8B-B14F-4D97-AF65-F5344CB8AC3E}">
        <p14:creationId xmlns:p14="http://schemas.microsoft.com/office/powerpoint/2010/main" val="45789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4499" y="6550223"/>
            <a:ext cx="4800600" cy="307777"/>
          </a:xfrm>
          <a:prstGeom prst="rect">
            <a:avLst/>
          </a:prstGeom>
          <a:noFill/>
        </p:spPr>
        <p:txBody>
          <a:bodyPr wrap="square" rtlCol="0">
            <a:spAutoFit/>
          </a:bodyPr>
          <a:lstStyle/>
          <a:p>
            <a:r>
              <a:rPr lang="en-US" sz="1400" dirty="0">
                <a:solidFill>
                  <a:schemeClr val="bg1"/>
                </a:solidFill>
              </a:rPr>
              <a:t>2 Nephi 31:7,9</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Christ Fulfilled All Righteousness</a:t>
            </a:r>
          </a:p>
        </p:txBody>
      </p:sp>
      <p:sp>
        <p:nvSpPr>
          <p:cNvPr id="8" name="TextBox 7"/>
          <p:cNvSpPr txBox="1"/>
          <p:nvPr/>
        </p:nvSpPr>
        <p:spPr>
          <a:xfrm>
            <a:off x="436075" y="1233535"/>
            <a:ext cx="5105400" cy="3477875"/>
          </a:xfrm>
          <a:prstGeom prst="rect">
            <a:avLst/>
          </a:prstGeom>
          <a:noFill/>
        </p:spPr>
        <p:txBody>
          <a:bodyPr wrap="square" rtlCol="0">
            <a:spAutoFit/>
          </a:bodyPr>
          <a:lstStyle/>
          <a:p>
            <a:r>
              <a:rPr lang="en-US" sz="2000" dirty="0">
                <a:solidFill>
                  <a:schemeClr val="bg1"/>
                </a:solidFill>
              </a:rPr>
              <a:t>He humbled Himself before the Father through His baptism</a:t>
            </a:r>
          </a:p>
          <a:p>
            <a:endParaRPr lang="en-US" sz="2000" dirty="0">
              <a:solidFill>
                <a:schemeClr val="bg1"/>
              </a:solidFill>
            </a:endParaRPr>
          </a:p>
          <a:p>
            <a:r>
              <a:rPr lang="en-US" sz="2000" dirty="0">
                <a:solidFill>
                  <a:schemeClr val="bg1"/>
                </a:solidFill>
              </a:rPr>
              <a:t>He entered a covenant relationship with the Father, promising obedience in keeping the commandments</a:t>
            </a:r>
          </a:p>
          <a:p>
            <a:endParaRPr lang="en-US" sz="2000" dirty="0">
              <a:solidFill>
                <a:schemeClr val="bg1"/>
              </a:solidFill>
            </a:endParaRPr>
          </a:p>
          <a:p>
            <a:r>
              <a:rPr lang="en-US" sz="2000" dirty="0">
                <a:solidFill>
                  <a:schemeClr val="bg1"/>
                </a:solidFill>
              </a:rPr>
              <a:t>He opened to Himself the gate to the celestial kingdom</a:t>
            </a:r>
          </a:p>
          <a:p>
            <a:endParaRPr lang="en-US" sz="2000" dirty="0">
              <a:solidFill>
                <a:schemeClr val="bg1"/>
              </a:solidFill>
            </a:endParaRPr>
          </a:p>
          <a:p>
            <a:r>
              <a:rPr lang="en-US" sz="2000" dirty="0">
                <a:solidFill>
                  <a:schemeClr val="bg1"/>
                </a:solidFill>
              </a:rPr>
              <a:t>He set a perfect example for all to follow</a:t>
            </a:r>
          </a:p>
        </p:txBody>
      </p:sp>
      <p:sp>
        <p:nvSpPr>
          <p:cNvPr id="10" name="Rectangle 9"/>
          <p:cNvSpPr/>
          <p:nvPr/>
        </p:nvSpPr>
        <p:spPr>
          <a:xfrm>
            <a:off x="7010400" y="1295401"/>
            <a:ext cx="3048000" cy="1200329"/>
          </a:xfrm>
          <a:prstGeom prst="rect">
            <a:avLst/>
          </a:prstGeom>
        </p:spPr>
        <p:txBody>
          <a:bodyPr wrap="square">
            <a:spAutoFit/>
          </a:bodyPr>
          <a:lstStyle/>
          <a:p>
            <a:pPr fontAlgn="base"/>
            <a:r>
              <a:rPr lang="en-US" dirty="0">
                <a:solidFill>
                  <a:srgbClr val="FFFF00"/>
                </a:solidFill>
              </a:rPr>
              <a:t>None but the righteous can be saved—only those who are willing to enter into and honor the covenants of salvation. </a:t>
            </a:r>
            <a:endParaRPr lang="en-US" dirty="0">
              <a:solidFill>
                <a:srgbClr val="00B0F0"/>
              </a:solidFill>
            </a:endParaRPr>
          </a:p>
        </p:txBody>
      </p:sp>
      <p:sp>
        <p:nvSpPr>
          <p:cNvPr id="9" name="Rectangle 8"/>
          <p:cNvSpPr/>
          <p:nvPr/>
        </p:nvSpPr>
        <p:spPr>
          <a:xfrm>
            <a:off x="3707394" y="5264589"/>
            <a:ext cx="7165818" cy="1138773"/>
          </a:xfrm>
          <a:prstGeom prst="rect">
            <a:avLst/>
          </a:prstGeom>
        </p:spPr>
        <p:txBody>
          <a:bodyPr wrap="square">
            <a:spAutoFit/>
          </a:bodyPr>
          <a:lstStyle/>
          <a:p>
            <a:pPr fontAlgn="base"/>
            <a:r>
              <a:rPr lang="en-US" dirty="0">
                <a:solidFill>
                  <a:schemeClr val="bg1"/>
                </a:solidFill>
              </a:rPr>
              <a:t>Christ is the Example—A Pattern to follow after. </a:t>
            </a:r>
          </a:p>
          <a:p>
            <a:pPr fontAlgn="base"/>
            <a:r>
              <a:rPr lang="en-US" dirty="0">
                <a:solidFill>
                  <a:schemeClr val="bg1"/>
                </a:solidFill>
              </a:rPr>
              <a:t>“As baptism was required of Christ so that he might be an heir of salvation, so it is required of all who seek that blessing.”</a:t>
            </a:r>
          </a:p>
          <a:p>
            <a:pPr fontAlgn="base"/>
            <a:r>
              <a:rPr lang="en-US" sz="1400" dirty="0">
                <a:solidFill>
                  <a:schemeClr val="bg1"/>
                </a:solidFill>
              </a:rPr>
              <a:t>JFM and RLM</a:t>
            </a:r>
          </a:p>
        </p:txBody>
      </p:sp>
      <p:pic>
        <p:nvPicPr>
          <p:cNvPr id="13314" name="Picture 2" descr="http://www.johnpratt.com/items/docs/lds/meridian/2003/images/christ_baptism.jpg"/>
          <p:cNvPicPr>
            <a:picLocks noChangeAspect="1" noChangeArrowheads="1"/>
          </p:cNvPicPr>
          <p:nvPr/>
        </p:nvPicPr>
        <p:blipFill>
          <a:blip r:embed="rId2" cstate="print"/>
          <a:srcRect/>
          <a:stretch>
            <a:fillRect/>
          </a:stretch>
        </p:blipFill>
        <p:spPr bwMode="auto">
          <a:xfrm>
            <a:off x="7391400" y="2667001"/>
            <a:ext cx="1866900" cy="2314575"/>
          </a:xfrm>
          <a:prstGeom prst="rect">
            <a:avLst/>
          </a:prstGeom>
          <a:noFill/>
        </p:spPr>
      </p:pic>
      <p:grpSp>
        <p:nvGrpSpPr>
          <p:cNvPr id="7" name="Group 6">
            <a:extLst>
              <a:ext uri="{FF2B5EF4-FFF2-40B4-BE49-F238E27FC236}">
                <a16:creationId xmlns:a16="http://schemas.microsoft.com/office/drawing/2014/main" id="{A648D194-DB49-4C8B-AA15-2D57294EE8CF}"/>
              </a:ext>
            </a:extLst>
          </p:cNvPr>
          <p:cNvGrpSpPr/>
          <p:nvPr/>
        </p:nvGrpSpPr>
        <p:grpSpPr>
          <a:xfrm>
            <a:off x="10909425" y="5942420"/>
            <a:ext cx="1090706" cy="793416"/>
            <a:chOff x="9497320" y="2610745"/>
            <a:chExt cx="1787588" cy="1300352"/>
          </a:xfrm>
        </p:grpSpPr>
        <p:pic>
          <p:nvPicPr>
            <p:cNvPr id="5" name="Picture 4">
              <a:extLst>
                <a:ext uri="{FF2B5EF4-FFF2-40B4-BE49-F238E27FC236}">
                  <a16:creationId xmlns:a16="http://schemas.microsoft.com/office/drawing/2014/main" id="{16C54F17-7E6F-4D26-909C-E09E3B7885CB}"/>
                </a:ext>
              </a:extLst>
            </p:cNvPr>
            <p:cNvPicPr>
              <a:picLocks noChangeAspect="1"/>
            </p:cNvPicPr>
            <p:nvPr/>
          </p:nvPicPr>
          <p:blipFill rotWithShape="1">
            <a:blip r:embed="rId3">
              <a:extLst>
                <a:ext uri="{28A0092B-C50C-407E-A947-70E740481C1C}">
                  <a14:useLocalDpi xmlns:a14="http://schemas.microsoft.com/office/drawing/2010/main" val="0"/>
                </a:ext>
              </a:extLst>
            </a:blip>
            <a:srcRect r="58667" b="9014"/>
            <a:stretch/>
          </p:blipFill>
          <p:spPr>
            <a:xfrm>
              <a:off x="9497320" y="2610745"/>
              <a:ext cx="877951" cy="1291299"/>
            </a:xfrm>
            <a:prstGeom prst="rect">
              <a:avLst/>
            </a:prstGeom>
          </p:spPr>
        </p:pic>
        <p:pic>
          <p:nvPicPr>
            <p:cNvPr id="11" name="Picture 10">
              <a:extLst>
                <a:ext uri="{FF2B5EF4-FFF2-40B4-BE49-F238E27FC236}">
                  <a16:creationId xmlns:a16="http://schemas.microsoft.com/office/drawing/2014/main" id="{BEC5B28C-28DD-4F01-A264-C23C3CC1E7A5}"/>
                </a:ext>
              </a:extLst>
            </p:cNvPr>
            <p:cNvPicPr>
              <a:picLocks noChangeAspect="1"/>
            </p:cNvPicPr>
            <p:nvPr/>
          </p:nvPicPr>
          <p:blipFill rotWithShape="1">
            <a:blip r:embed="rId3">
              <a:extLst>
                <a:ext uri="{28A0092B-C50C-407E-A947-70E740481C1C}">
                  <a14:useLocalDpi xmlns:a14="http://schemas.microsoft.com/office/drawing/2010/main" val="0"/>
                </a:ext>
              </a:extLst>
            </a:blip>
            <a:srcRect l="56322" t="4974" b="7632"/>
            <a:stretch/>
          </p:blipFill>
          <p:spPr>
            <a:xfrm>
              <a:off x="10357164" y="2616453"/>
              <a:ext cx="927744" cy="1294644"/>
            </a:xfrm>
            <a:prstGeom prst="rect">
              <a:avLst/>
            </a:prstGeom>
          </p:spPr>
        </p:pic>
      </p:grpSp>
    </p:spTree>
    <p:extLst>
      <p:ext uri="{BB962C8B-B14F-4D97-AF65-F5344CB8AC3E}">
        <p14:creationId xmlns:p14="http://schemas.microsoft.com/office/powerpoint/2010/main" val="176394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12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391400" y="2590800"/>
            <a:ext cx="2209800" cy="1371600"/>
            <a:chOff x="6019800" y="2590800"/>
            <a:chExt cx="2209800" cy="1371600"/>
          </a:xfrm>
        </p:grpSpPr>
        <p:sp>
          <p:nvSpPr>
            <p:cNvPr id="21" name="Rounded Rectangle 20"/>
            <p:cNvSpPr/>
            <p:nvPr/>
          </p:nvSpPr>
          <p:spPr>
            <a:xfrm>
              <a:off x="6019800" y="2590800"/>
              <a:ext cx="2209800"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172200" y="2667000"/>
              <a:ext cx="1905000" cy="1015663"/>
            </a:xfrm>
            <a:prstGeom prst="rect">
              <a:avLst/>
            </a:prstGeom>
            <a:noFill/>
          </p:spPr>
          <p:txBody>
            <a:bodyPr wrap="square" rtlCol="0">
              <a:spAutoFit/>
            </a:bodyPr>
            <a:lstStyle/>
            <a:p>
              <a:pPr algn="ctr"/>
              <a:r>
                <a:rPr lang="en-US" sz="2000" dirty="0">
                  <a:solidFill>
                    <a:schemeClr val="tx2">
                      <a:lumMod val="50000"/>
                    </a:schemeClr>
                  </a:solidFill>
                </a:rPr>
                <a:t>How can we be an example of obedience?</a:t>
              </a:r>
            </a:p>
          </p:txBody>
        </p:sp>
      </p:grpSp>
      <p:sp>
        <p:nvSpPr>
          <p:cNvPr id="2" name="TextBox 1"/>
          <p:cNvSpPr txBox="1"/>
          <p:nvPr/>
        </p:nvSpPr>
        <p:spPr>
          <a:xfrm>
            <a:off x="66392" y="6550223"/>
            <a:ext cx="4800600" cy="307777"/>
          </a:xfrm>
          <a:prstGeom prst="rect">
            <a:avLst/>
          </a:prstGeom>
          <a:noFill/>
        </p:spPr>
        <p:txBody>
          <a:bodyPr wrap="square" rtlCol="0">
            <a:spAutoFit/>
          </a:bodyPr>
          <a:lstStyle/>
          <a:p>
            <a:r>
              <a:rPr lang="en-US" sz="1400" dirty="0">
                <a:solidFill>
                  <a:schemeClr val="bg1"/>
                </a:solidFill>
              </a:rPr>
              <a:t>2 Nephi 31:5-9</a:t>
            </a:r>
          </a:p>
        </p:txBody>
      </p:sp>
      <p:sp>
        <p:nvSpPr>
          <p:cNvPr id="6" name="TextBox 5"/>
          <p:cNvSpPr txBox="1"/>
          <p:nvPr/>
        </p:nvSpPr>
        <p:spPr>
          <a:xfrm>
            <a:off x="1524000" y="76200"/>
            <a:ext cx="9144000" cy="1107996"/>
          </a:xfrm>
          <a:prstGeom prst="rect">
            <a:avLst/>
          </a:prstGeom>
          <a:noFill/>
        </p:spPr>
        <p:txBody>
          <a:bodyPr wrap="square" rtlCol="0">
            <a:spAutoFit/>
          </a:bodyPr>
          <a:lstStyle/>
          <a:p>
            <a:pPr algn="ctr"/>
            <a:r>
              <a:rPr lang="en-US" sz="6600" dirty="0">
                <a:solidFill>
                  <a:schemeClr val="bg1"/>
                </a:solidFill>
                <a:latin typeface="Tw Cen MT Condensed" pitchFamily="34" charset="0"/>
              </a:rPr>
              <a:t>Baptism is a Commandment</a:t>
            </a:r>
          </a:p>
        </p:txBody>
      </p:sp>
      <p:sp>
        <p:nvSpPr>
          <p:cNvPr id="8" name="TextBox 7"/>
          <p:cNvSpPr txBox="1"/>
          <p:nvPr/>
        </p:nvSpPr>
        <p:spPr>
          <a:xfrm>
            <a:off x="1676400" y="1143001"/>
            <a:ext cx="5105400" cy="2246769"/>
          </a:xfrm>
          <a:prstGeom prst="rect">
            <a:avLst/>
          </a:prstGeom>
          <a:noFill/>
        </p:spPr>
        <p:txBody>
          <a:bodyPr wrap="square" rtlCol="0">
            <a:spAutoFit/>
          </a:bodyPr>
          <a:lstStyle/>
          <a:p>
            <a:r>
              <a:rPr lang="en-US" sz="2000" dirty="0">
                <a:solidFill>
                  <a:srgbClr val="FFFF00"/>
                </a:solidFill>
              </a:rPr>
              <a:t>A Requirement:</a:t>
            </a:r>
          </a:p>
          <a:p>
            <a:endParaRPr lang="en-US" sz="2000" dirty="0">
              <a:solidFill>
                <a:schemeClr val="bg1"/>
              </a:solidFill>
            </a:endParaRPr>
          </a:p>
          <a:p>
            <a:r>
              <a:rPr lang="en-US" sz="2000" dirty="0">
                <a:solidFill>
                  <a:schemeClr val="bg1"/>
                </a:solidFill>
              </a:rPr>
              <a:t>In order to receive the gift of the Holy Ghost</a:t>
            </a:r>
          </a:p>
          <a:p>
            <a:endParaRPr lang="en-US" sz="2000" dirty="0">
              <a:solidFill>
                <a:schemeClr val="bg1"/>
              </a:solidFill>
            </a:endParaRPr>
          </a:p>
          <a:p>
            <a:r>
              <a:rPr lang="en-US" sz="2000" dirty="0">
                <a:solidFill>
                  <a:srgbClr val="FFFF00"/>
                </a:solidFill>
              </a:rPr>
              <a:t>Which is:</a:t>
            </a:r>
          </a:p>
          <a:p>
            <a:endParaRPr lang="en-US" sz="2000" dirty="0">
              <a:solidFill>
                <a:schemeClr val="bg1"/>
              </a:solidFill>
            </a:endParaRPr>
          </a:p>
          <a:p>
            <a:r>
              <a:rPr lang="en-US" sz="2000" dirty="0">
                <a:solidFill>
                  <a:schemeClr val="bg1"/>
                </a:solidFill>
              </a:rPr>
              <a:t>Necessary in our efforts to follow Jesus Christ</a:t>
            </a:r>
          </a:p>
        </p:txBody>
      </p:sp>
      <p:grpSp>
        <p:nvGrpSpPr>
          <p:cNvPr id="19" name="Group 18"/>
          <p:cNvGrpSpPr/>
          <p:nvPr/>
        </p:nvGrpSpPr>
        <p:grpSpPr>
          <a:xfrm>
            <a:off x="2590800" y="3733800"/>
            <a:ext cx="7264400" cy="2743200"/>
            <a:chOff x="1066800" y="3657600"/>
            <a:chExt cx="7264400" cy="2743200"/>
          </a:xfrm>
        </p:grpSpPr>
        <p:grpSp>
          <p:nvGrpSpPr>
            <p:cNvPr id="12" name="Group 18"/>
            <p:cNvGrpSpPr/>
            <p:nvPr/>
          </p:nvGrpSpPr>
          <p:grpSpPr>
            <a:xfrm>
              <a:off x="1066800" y="3657600"/>
              <a:ext cx="7264400" cy="2743200"/>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295400" y="4038600"/>
              <a:ext cx="7010400" cy="1477328"/>
            </a:xfrm>
            <a:prstGeom prst="rect">
              <a:avLst/>
            </a:prstGeom>
          </p:spPr>
          <p:txBody>
            <a:bodyPr wrap="square">
              <a:spAutoFit/>
            </a:bodyPr>
            <a:lstStyle/>
            <a:p>
              <a:pPr fontAlgn="base"/>
              <a:r>
                <a:rPr lang="en-US" b="1" dirty="0">
                  <a:solidFill>
                    <a:schemeClr val="bg1"/>
                  </a:solidFill>
                </a:rPr>
                <a:t>Jesus Christ set the perfect example of obedience for us to follow.</a:t>
              </a:r>
            </a:p>
            <a:p>
              <a:pPr fontAlgn="base"/>
              <a:endParaRPr lang="en-US" dirty="0">
                <a:solidFill>
                  <a:schemeClr val="bg1"/>
                </a:solidFill>
              </a:endParaRPr>
            </a:p>
            <a:p>
              <a:pPr fontAlgn="base"/>
              <a:r>
                <a:rPr lang="en-US" b="1" dirty="0">
                  <a:solidFill>
                    <a:schemeClr val="bg1"/>
                  </a:solidFill>
                </a:rPr>
                <a:t>We must follow Jesus Christ, be baptized, and receive the Holy Ghost.</a:t>
              </a:r>
            </a:p>
            <a:p>
              <a:pPr fontAlgn="base"/>
              <a:endParaRPr lang="en-US" dirty="0">
                <a:solidFill>
                  <a:schemeClr val="bg1"/>
                </a:solidFill>
              </a:endParaRPr>
            </a:p>
            <a:p>
              <a:pPr fontAlgn="base"/>
              <a:r>
                <a:rPr lang="en-US" b="1" dirty="0">
                  <a:solidFill>
                    <a:schemeClr val="bg1"/>
                  </a:solidFill>
                </a:rPr>
                <a:t>Jesus Christ, though sinless, was baptized to fulfill all righteousness.</a:t>
              </a:r>
              <a:endParaRPr lang="en-US" dirty="0">
                <a:solidFill>
                  <a:schemeClr val="bg1"/>
                </a:solidFill>
              </a:endParaRPr>
            </a:p>
          </p:txBody>
        </p:sp>
      </p:grpSp>
      <p:pic>
        <p:nvPicPr>
          <p:cNvPr id="5" name="Picture 4">
            <a:extLst>
              <a:ext uri="{FF2B5EF4-FFF2-40B4-BE49-F238E27FC236}">
                <a16:creationId xmlns:a16="http://schemas.microsoft.com/office/drawing/2014/main" id="{92424DE6-2187-4E77-92DF-83999B4BA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5594" y="794960"/>
            <a:ext cx="1806205" cy="2247005"/>
          </a:xfrm>
          <a:prstGeom prst="rect">
            <a:avLst/>
          </a:prstGeom>
        </p:spPr>
      </p:pic>
    </p:spTree>
    <p:extLst>
      <p:ext uri="{BB962C8B-B14F-4D97-AF65-F5344CB8AC3E}">
        <p14:creationId xmlns:p14="http://schemas.microsoft.com/office/powerpoint/2010/main" val="262733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6782</Words>
  <Application>Microsoft Office PowerPoint</Application>
  <PresentationFormat>Widescreen</PresentationFormat>
  <Paragraphs>491</Paragraphs>
  <Slides>49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Tempus Sans ITC</vt:lpstr>
      <vt:lpstr>Agency FB</vt:lpstr>
      <vt:lpstr>Californian FB</vt:lpstr>
      <vt:lpstr>Calibri Light</vt:lpstr>
      <vt:lpstr>Open Sans</vt:lpstr>
      <vt:lpstr>Footlight MT Light</vt:lpstr>
      <vt:lpstr>Algerian</vt:lpstr>
      <vt:lpstr>Tw Cen MT Condensed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7</cp:revision>
  <dcterms:created xsi:type="dcterms:W3CDTF">2023-10-03T12:49:16Z</dcterms:created>
  <dcterms:modified xsi:type="dcterms:W3CDTF">2024-01-02T16:12:59Z</dcterms:modified>
</cp:coreProperties>
</file>