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334" r:id="rId9"/>
    <p:sldId id="264" r:id="rId10"/>
    <p:sldId id="265" r:id="rId11"/>
    <p:sldId id="266" r:id="rId12"/>
    <p:sldId id="279" r:id="rId13"/>
    <p:sldId id="268" r:id="rId14"/>
    <p:sldId id="269" r:id="rId15"/>
    <p:sldId id="270" r:id="rId16"/>
    <p:sldId id="271" r:id="rId17"/>
    <p:sldId id="272" r:id="rId18"/>
    <p:sldId id="273" r:id="rId19"/>
    <p:sldId id="274" r:id="rId20"/>
    <p:sldId id="276" r:id="rId21"/>
    <p:sldId id="277" r:id="rId22"/>
    <p:sldId id="278" r:id="rId23"/>
  </p:sldIdLst>
  <p:sldSz cx="12192000" cy="6858000"/>
  <p:notesSz cx="6858000" cy="9144000"/>
  <p:embeddedFontLst>
    <p:embeddedFont>
      <p:font typeface="Abadi" panose="020B0604020104020204" pitchFamily="34" charset="0"/>
      <p:regular r:id="rId24"/>
    </p:embeddedFont>
    <p:embeddedFont>
      <p:font typeface="AngsanaUPC" panose="02020603050405020304" pitchFamily="18" charset="-34"/>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omic Sans MS" panose="030F0702030302020204" pitchFamily="66"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6"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604E-112E-4C38-BD75-BC75E8193C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8E06AC-63AF-4D62-8BD3-4FD48BC3D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6B595F-799F-41B1-9EA6-98BB2192C52B}"/>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5" name="Footer Placeholder 4">
            <a:extLst>
              <a:ext uri="{FF2B5EF4-FFF2-40B4-BE49-F238E27FC236}">
                <a16:creationId xmlns:a16="http://schemas.microsoft.com/office/drawing/2014/main" id="{11184A43-2F07-47D4-A6A3-3E16A1E5D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FD37B-7CE0-4871-823E-D452F4862C9C}"/>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112981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DE4C-C9AD-4D8C-B2A4-D10184F2A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AD86A0-AD5B-4968-B9E6-DB172D1C2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2906C-6CA0-4A72-880D-FFF0243CE015}"/>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5" name="Footer Placeholder 4">
            <a:extLst>
              <a:ext uri="{FF2B5EF4-FFF2-40B4-BE49-F238E27FC236}">
                <a16:creationId xmlns:a16="http://schemas.microsoft.com/office/drawing/2014/main" id="{66B0E884-22B4-46B1-A4EF-57205209A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77B9C-D9A4-4BEE-A899-257FA5D7513A}"/>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40580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3FDB51-6D37-4DBB-B6F0-E567022ED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F2A24A-A11B-4292-A7E8-CF672615A3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8A349-51CA-480A-BE57-D316985B8A23}"/>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5" name="Footer Placeholder 4">
            <a:extLst>
              <a:ext uri="{FF2B5EF4-FFF2-40B4-BE49-F238E27FC236}">
                <a16:creationId xmlns:a16="http://schemas.microsoft.com/office/drawing/2014/main" id="{0339EDDB-FED7-4B5A-9F45-686C07E96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52C65-AACE-4C61-A51B-9C3B4AA1D75A}"/>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373706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C467-513E-49EA-9ADE-FF48C58BC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4C90E-C4FF-4835-95D4-DE3B7E24C6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945CE-A227-4F8E-9F19-67476D230935}"/>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5" name="Footer Placeholder 4">
            <a:extLst>
              <a:ext uri="{FF2B5EF4-FFF2-40B4-BE49-F238E27FC236}">
                <a16:creationId xmlns:a16="http://schemas.microsoft.com/office/drawing/2014/main" id="{39FBC0E3-213F-4713-AE34-2388D3866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67D02-CCDE-4345-8060-E96FCB9AF2BA}"/>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347982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62D7-B0A2-4AE0-9E1D-5775DEE08D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9EEAAB-50B0-458C-B7E2-4AD440ED6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2F2697-B161-464C-BE75-10F7E30D95A3}"/>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5" name="Footer Placeholder 4">
            <a:extLst>
              <a:ext uri="{FF2B5EF4-FFF2-40B4-BE49-F238E27FC236}">
                <a16:creationId xmlns:a16="http://schemas.microsoft.com/office/drawing/2014/main" id="{D138559D-D533-4BC9-B65A-55CBC3AD4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D6E28-0A64-4FA8-B0DB-4BCC5C5BDC67}"/>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359967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DC08-9344-4D1C-A407-1FA9A36EE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210961-F77A-49BA-87F1-F1482E0126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692F6-6182-4DBA-A00D-210ED8C60F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9A7D3-8488-4736-91DF-4401884265D8}"/>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6" name="Footer Placeholder 5">
            <a:extLst>
              <a:ext uri="{FF2B5EF4-FFF2-40B4-BE49-F238E27FC236}">
                <a16:creationId xmlns:a16="http://schemas.microsoft.com/office/drawing/2014/main" id="{222CACD5-D01F-4569-8566-B227B876C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39601-99AF-496E-89AE-FBDDD427044B}"/>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213410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070A-5B79-4036-B352-F1CA95FF7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FA777C-EC84-42F6-89A1-CB1F2EB40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F3F1B2-29D7-4662-A24B-AD20D11F8E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E7C14B-0C11-403E-A14D-DBBA83EB7A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983686-AE50-4B12-BE34-1E402E0208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D0299-8F2C-4686-A47E-D62BD2404AD8}"/>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8" name="Footer Placeholder 7">
            <a:extLst>
              <a:ext uri="{FF2B5EF4-FFF2-40B4-BE49-F238E27FC236}">
                <a16:creationId xmlns:a16="http://schemas.microsoft.com/office/drawing/2014/main" id="{947309E9-718E-4336-BE6F-1641A96E5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4FEAEC-2EAA-46F1-AC4F-A2F17B32CF15}"/>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342346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6724-2B0D-442A-A9FE-667C19EF72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3FD705-E000-4BFE-AEBB-88B63E6AEE72}"/>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4" name="Footer Placeholder 3">
            <a:extLst>
              <a:ext uri="{FF2B5EF4-FFF2-40B4-BE49-F238E27FC236}">
                <a16:creationId xmlns:a16="http://schemas.microsoft.com/office/drawing/2014/main" id="{246863A4-2D4A-49B3-A3A4-336227BF8A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43F529-2B24-454A-B0DA-24D588023524}"/>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154134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A34997-B903-41B7-97A5-A05550F95008}"/>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3" name="Footer Placeholder 2">
            <a:extLst>
              <a:ext uri="{FF2B5EF4-FFF2-40B4-BE49-F238E27FC236}">
                <a16:creationId xmlns:a16="http://schemas.microsoft.com/office/drawing/2014/main" id="{57279C24-42A7-4F26-AC98-E620551A4D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FBCB7F-C405-439F-B4B6-483CFF87BAD4}"/>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403851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C05A-7971-412C-A1AA-C689FE008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8109A4-E76A-48E8-BECD-28E181311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C40F0-E2CA-43F8-9C99-4367DD437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12F7A6-EFCF-4FF2-9D75-6E32B1C783A3}"/>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6" name="Footer Placeholder 5">
            <a:extLst>
              <a:ext uri="{FF2B5EF4-FFF2-40B4-BE49-F238E27FC236}">
                <a16:creationId xmlns:a16="http://schemas.microsoft.com/office/drawing/2014/main" id="{C731EE43-2C38-428E-9396-AFDE13C0C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CD02EA-81FF-43EA-B8EB-86DC5A1D85BA}"/>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80542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9B01-6BD5-414D-8B4E-395AAFFEA7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B0FC-0A59-4BC6-BE22-351C0D094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BC387D-28FF-4239-BFD1-7BBF58250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15AA16-9C18-4A5A-9B96-F4F4B5B799CC}"/>
              </a:ext>
            </a:extLst>
          </p:cNvPr>
          <p:cNvSpPr>
            <a:spLocks noGrp="1"/>
          </p:cNvSpPr>
          <p:nvPr>
            <p:ph type="dt" sz="half" idx="10"/>
          </p:nvPr>
        </p:nvSpPr>
        <p:spPr/>
        <p:txBody>
          <a:bodyPr/>
          <a:lstStyle/>
          <a:p>
            <a:fld id="{F8A74BD2-154F-47F7-93A1-B976D5A3AC05}" type="datetimeFigureOut">
              <a:rPr lang="en-US" smtClean="0"/>
              <a:t>1/6/2024</a:t>
            </a:fld>
            <a:endParaRPr lang="en-US"/>
          </a:p>
        </p:txBody>
      </p:sp>
      <p:sp>
        <p:nvSpPr>
          <p:cNvPr id="6" name="Footer Placeholder 5">
            <a:extLst>
              <a:ext uri="{FF2B5EF4-FFF2-40B4-BE49-F238E27FC236}">
                <a16:creationId xmlns:a16="http://schemas.microsoft.com/office/drawing/2014/main" id="{F3A6DD68-852D-4378-A39B-81DB1C6FF3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2DB1CD-354D-4CAF-A346-F8E0D02471C9}"/>
              </a:ext>
            </a:extLst>
          </p:cNvPr>
          <p:cNvSpPr>
            <a:spLocks noGrp="1"/>
          </p:cNvSpPr>
          <p:nvPr>
            <p:ph type="sldNum" sz="quarter" idx="12"/>
          </p:nvPr>
        </p:nvSpPr>
        <p:spPr/>
        <p:txBody>
          <a:bodyPr/>
          <a:lstStyle/>
          <a:p>
            <a:fld id="{6D6C9D12-2C46-4CFF-9509-7EC3C81D0BA0}" type="slidenum">
              <a:rPr lang="en-US" smtClean="0"/>
              <a:t>‹#›</a:t>
            </a:fld>
            <a:endParaRPr lang="en-US"/>
          </a:p>
        </p:txBody>
      </p:sp>
    </p:spTree>
    <p:extLst>
      <p:ext uri="{BB962C8B-B14F-4D97-AF65-F5344CB8AC3E}">
        <p14:creationId xmlns:p14="http://schemas.microsoft.com/office/powerpoint/2010/main" val="155995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DDF30-AD3E-4A59-9523-A18044C17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A420AF-9595-45E2-8FED-F523B2C8A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BF165-797E-4B2A-B57A-C642EA823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74BD2-154F-47F7-93A1-B976D5A3AC05}" type="datetimeFigureOut">
              <a:rPr lang="en-US" smtClean="0"/>
              <a:t>1/6/2024</a:t>
            </a:fld>
            <a:endParaRPr lang="en-US"/>
          </a:p>
        </p:txBody>
      </p:sp>
      <p:sp>
        <p:nvSpPr>
          <p:cNvPr id="5" name="Footer Placeholder 4">
            <a:extLst>
              <a:ext uri="{FF2B5EF4-FFF2-40B4-BE49-F238E27FC236}">
                <a16:creationId xmlns:a16="http://schemas.microsoft.com/office/drawing/2014/main" id="{9D9A4DC7-8003-474D-9CFD-9204D46AE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E4C473-A6F5-479E-BFFE-473094F6C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C9D12-2C46-4CFF-9509-7EC3C81D0BA0}" type="slidenum">
              <a:rPr lang="en-US" smtClean="0"/>
              <a:t>‹#›</a:t>
            </a:fld>
            <a:endParaRPr lang="en-US"/>
          </a:p>
        </p:txBody>
      </p:sp>
    </p:spTree>
    <p:extLst>
      <p:ext uri="{BB962C8B-B14F-4D97-AF65-F5344CB8AC3E}">
        <p14:creationId xmlns:p14="http://schemas.microsoft.com/office/powerpoint/2010/main" val="728836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CD71A054-0914-4873-99BC-89CD9970C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577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4BBAA0-2ED7-46BA-BCAB-09A3B916F742}"/>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6032" y="838201"/>
            <a:ext cx="7363968" cy="2308324"/>
          </a:xfrm>
          <a:prstGeom prst="rect">
            <a:avLst/>
          </a:prstGeom>
        </p:spPr>
        <p:txBody>
          <a:bodyPr wrap="square">
            <a:spAutoFit/>
          </a:bodyPr>
          <a:lstStyle/>
          <a:p>
            <a:pPr fontAlgn="base"/>
            <a:r>
              <a:rPr lang="en-US" dirty="0">
                <a:solidFill>
                  <a:schemeClr val="bg1"/>
                </a:solidFill>
              </a:rPr>
              <a:t>“And they said, Go to, let us build us a city and a tower, whose top </a:t>
            </a:r>
            <a:r>
              <a:rPr lang="en-US" i="1" dirty="0">
                <a:solidFill>
                  <a:schemeClr val="bg1"/>
                </a:solidFill>
              </a:rPr>
              <a:t>may reach</a:t>
            </a:r>
            <a:r>
              <a:rPr lang="en-US" dirty="0">
                <a:solidFill>
                  <a:schemeClr val="bg1"/>
                </a:solidFill>
              </a:rPr>
              <a:t> unto heaven; and let us make us a name, lest we be scattered abroad upon the face of the whole earth.</a:t>
            </a:r>
          </a:p>
          <a:p>
            <a:pPr fontAlgn="base"/>
            <a:r>
              <a:rPr lang="en-US" dirty="0">
                <a:solidFill>
                  <a:schemeClr val="bg1"/>
                </a:solidFill>
              </a:rPr>
              <a:t>And the </a:t>
            </a:r>
            <a:r>
              <a:rPr lang="en-US" cap="small" dirty="0">
                <a:solidFill>
                  <a:schemeClr val="bg1"/>
                </a:solidFill>
              </a:rPr>
              <a:t>Lord</a:t>
            </a:r>
            <a:r>
              <a:rPr lang="en-US" dirty="0">
                <a:solidFill>
                  <a:schemeClr val="bg1"/>
                </a:solidFill>
              </a:rPr>
              <a:t> came down to see the city and the tower, which the children of men </a:t>
            </a:r>
            <a:r>
              <a:rPr lang="en-US" dirty="0" err="1">
                <a:solidFill>
                  <a:schemeClr val="bg1"/>
                </a:solidFill>
              </a:rPr>
              <a:t>builded</a:t>
            </a:r>
            <a:r>
              <a:rPr lang="en-US" dirty="0">
                <a:solidFill>
                  <a:schemeClr val="bg1"/>
                </a:solidFill>
              </a:rPr>
              <a:t>.</a:t>
            </a:r>
          </a:p>
          <a:p>
            <a:pPr fontAlgn="base"/>
            <a:r>
              <a:rPr lang="en-US" dirty="0">
                <a:solidFill>
                  <a:schemeClr val="bg1"/>
                </a:solidFill>
              </a:rPr>
              <a:t>And the </a:t>
            </a:r>
            <a:r>
              <a:rPr lang="en-US" cap="small" dirty="0">
                <a:solidFill>
                  <a:schemeClr val="bg1"/>
                </a:solidFill>
              </a:rPr>
              <a:t>Lord</a:t>
            </a:r>
            <a:r>
              <a:rPr lang="en-US" dirty="0">
                <a:solidFill>
                  <a:schemeClr val="bg1"/>
                </a:solidFill>
              </a:rPr>
              <a:t> said, Behold, the people </a:t>
            </a:r>
            <a:r>
              <a:rPr lang="en-US" i="1" dirty="0">
                <a:solidFill>
                  <a:schemeClr val="bg1"/>
                </a:solidFill>
              </a:rPr>
              <a:t>is</a:t>
            </a:r>
            <a:r>
              <a:rPr lang="en-US" dirty="0">
                <a:solidFill>
                  <a:schemeClr val="bg1"/>
                </a:solidFill>
              </a:rPr>
              <a:t> one, and they have all one language; and this they begin to do: and now nothing will be restrained from them, which they have imagined to do.</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Scattered and Confounding the Language</a:t>
            </a:r>
          </a:p>
        </p:txBody>
      </p:sp>
      <p:sp>
        <p:nvSpPr>
          <p:cNvPr id="9" name="Rectangle 8"/>
          <p:cNvSpPr/>
          <p:nvPr/>
        </p:nvSpPr>
        <p:spPr>
          <a:xfrm>
            <a:off x="6096000" y="3352800"/>
            <a:ext cx="5224272" cy="3139321"/>
          </a:xfrm>
          <a:prstGeom prst="rect">
            <a:avLst/>
          </a:prstGeom>
        </p:spPr>
        <p:txBody>
          <a:bodyPr wrap="square">
            <a:spAutoFit/>
          </a:bodyPr>
          <a:lstStyle/>
          <a:p>
            <a:pPr fontAlgn="base"/>
            <a:r>
              <a:rPr lang="en-US" dirty="0">
                <a:solidFill>
                  <a:schemeClr val="bg1"/>
                </a:solidFill>
              </a:rPr>
              <a:t>Go to, let us go down, and there confound their language, that they may not understand one another’s speech.</a:t>
            </a:r>
          </a:p>
          <a:p>
            <a:pPr fontAlgn="base"/>
            <a:r>
              <a:rPr lang="en-US" dirty="0">
                <a:solidFill>
                  <a:schemeClr val="bg1"/>
                </a:solidFill>
              </a:rPr>
              <a:t>So the </a:t>
            </a:r>
            <a:r>
              <a:rPr lang="en-US" cap="small" dirty="0">
                <a:solidFill>
                  <a:schemeClr val="bg1"/>
                </a:solidFill>
              </a:rPr>
              <a:t>Lord</a:t>
            </a:r>
            <a:r>
              <a:rPr lang="en-US" dirty="0">
                <a:solidFill>
                  <a:schemeClr val="bg1"/>
                </a:solidFill>
              </a:rPr>
              <a:t> scattered them abroad from thence upon the face of all the earth: and they left off to build the city.</a:t>
            </a:r>
          </a:p>
          <a:p>
            <a:pPr fontAlgn="base"/>
            <a:r>
              <a:rPr lang="en-US" dirty="0">
                <a:solidFill>
                  <a:schemeClr val="bg1"/>
                </a:solidFill>
              </a:rPr>
              <a:t>Therefore is the name of it called Babel; because the </a:t>
            </a:r>
            <a:r>
              <a:rPr lang="en-US" cap="small" dirty="0">
                <a:solidFill>
                  <a:schemeClr val="bg1"/>
                </a:solidFill>
              </a:rPr>
              <a:t>Lord</a:t>
            </a:r>
            <a:r>
              <a:rPr lang="en-US" dirty="0">
                <a:solidFill>
                  <a:schemeClr val="bg1"/>
                </a:solidFill>
              </a:rPr>
              <a:t> did there confound the language of all the earth: and from thence did the </a:t>
            </a:r>
            <a:r>
              <a:rPr lang="en-US" cap="small" dirty="0">
                <a:solidFill>
                  <a:schemeClr val="bg1"/>
                </a:solidFill>
              </a:rPr>
              <a:t>Lord</a:t>
            </a:r>
            <a:r>
              <a:rPr lang="en-US" dirty="0">
                <a:solidFill>
                  <a:schemeClr val="bg1"/>
                </a:solidFill>
              </a:rPr>
              <a:t> scatter them abroad upon the face of all the earth.”</a:t>
            </a:r>
          </a:p>
        </p:txBody>
      </p:sp>
      <p:sp>
        <p:nvSpPr>
          <p:cNvPr id="10" name="TextBox 9"/>
          <p:cNvSpPr txBox="1"/>
          <p:nvPr/>
        </p:nvSpPr>
        <p:spPr>
          <a:xfrm>
            <a:off x="152400" y="6432044"/>
            <a:ext cx="2743200" cy="369332"/>
          </a:xfrm>
          <a:prstGeom prst="rect">
            <a:avLst/>
          </a:prstGeom>
          <a:noFill/>
        </p:spPr>
        <p:txBody>
          <a:bodyPr wrap="square" rtlCol="0">
            <a:spAutoFit/>
          </a:bodyPr>
          <a:lstStyle/>
          <a:p>
            <a:r>
              <a:rPr lang="en-US" dirty="0">
                <a:solidFill>
                  <a:schemeClr val="bg1"/>
                </a:solidFill>
              </a:rPr>
              <a:t>Genesis 11:4-9</a:t>
            </a:r>
          </a:p>
        </p:txBody>
      </p:sp>
      <p:pic>
        <p:nvPicPr>
          <p:cNvPr id="6" name="Picture 5">
            <a:extLst>
              <a:ext uri="{FF2B5EF4-FFF2-40B4-BE49-F238E27FC236}">
                <a16:creationId xmlns:a16="http://schemas.microsoft.com/office/drawing/2014/main" id="{E527CAF5-F876-41F3-AB0E-9A0FC9B04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363" y="923330"/>
            <a:ext cx="2743200" cy="1819275"/>
          </a:xfrm>
          <a:prstGeom prst="rect">
            <a:avLst/>
          </a:prstGeom>
        </p:spPr>
      </p:pic>
      <p:pic>
        <p:nvPicPr>
          <p:cNvPr id="12" name="Picture 11">
            <a:extLst>
              <a:ext uri="{FF2B5EF4-FFF2-40B4-BE49-F238E27FC236}">
                <a16:creationId xmlns:a16="http://schemas.microsoft.com/office/drawing/2014/main" id="{A0397203-CAED-4DA2-BA3C-333E3F928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295460"/>
            <a:ext cx="3848426" cy="3274238"/>
          </a:xfrm>
          <a:prstGeom prst="rect">
            <a:avLst/>
          </a:prstGeom>
        </p:spPr>
      </p:pic>
    </p:spTree>
    <p:extLst>
      <p:ext uri="{BB962C8B-B14F-4D97-AF65-F5344CB8AC3E}">
        <p14:creationId xmlns:p14="http://schemas.microsoft.com/office/powerpoint/2010/main" val="190933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E4A7C-6775-466E-9238-14CA2310F3DE}"/>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0" y="0"/>
            <a:ext cx="6400800" cy="7848302"/>
          </a:xfrm>
          <a:prstGeom prst="rect">
            <a:avLst/>
          </a:prstGeom>
          <a:noFill/>
        </p:spPr>
        <p:txBody>
          <a:bodyPr wrap="square" rtlCol="0">
            <a:spAutoFit/>
          </a:bodyPr>
          <a:lstStyle/>
          <a:p>
            <a:r>
              <a:rPr lang="en-US" dirty="0">
                <a:solidFill>
                  <a:schemeClr val="bg1"/>
                </a:solidFill>
              </a:rPr>
              <a:t>Jared</a:t>
            </a:r>
          </a:p>
          <a:p>
            <a:r>
              <a:rPr lang="en-US" dirty="0">
                <a:solidFill>
                  <a:schemeClr val="bg1"/>
                </a:solidFill>
              </a:rPr>
              <a:t>   </a:t>
            </a:r>
            <a:r>
              <a:rPr lang="en-US" dirty="0" err="1">
                <a:solidFill>
                  <a:schemeClr val="bg1"/>
                </a:solidFill>
              </a:rPr>
              <a:t>Orihah</a:t>
            </a:r>
            <a:endParaRPr lang="en-US" dirty="0">
              <a:solidFill>
                <a:schemeClr val="bg1"/>
              </a:solidFill>
            </a:endParaRPr>
          </a:p>
          <a:p>
            <a:r>
              <a:rPr lang="en-US" dirty="0">
                <a:solidFill>
                  <a:schemeClr val="bg1"/>
                </a:solidFill>
              </a:rPr>
              <a:t>      </a:t>
            </a:r>
            <a:r>
              <a:rPr lang="en-US" dirty="0" err="1">
                <a:solidFill>
                  <a:schemeClr val="bg1"/>
                </a:solidFill>
              </a:rPr>
              <a:t>Kib</a:t>
            </a:r>
            <a:endParaRPr lang="en-US" dirty="0">
              <a:solidFill>
                <a:schemeClr val="bg1"/>
              </a:solidFill>
            </a:endParaRPr>
          </a:p>
          <a:p>
            <a:r>
              <a:rPr lang="en-US" dirty="0">
                <a:solidFill>
                  <a:schemeClr val="bg1"/>
                </a:solidFill>
              </a:rPr>
              <a:t>         </a:t>
            </a:r>
            <a:r>
              <a:rPr lang="en-US" dirty="0" err="1">
                <a:solidFill>
                  <a:schemeClr val="bg1"/>
                </a:solidFill>
              </a:rPr>
              <a:t>Sule</a:t>
            </a:r>
            <a:endParaRPr lang="en-US" dirty="0">
              <a:solidFill>
                <a:schemeClr val="bg1"/>
              </a:solidFill>
            </a:endParaRPr>
          </a:p>
          <a:p>
            <a:r>
              <a:rPr lang="en-US" dirty="0">
                <a:solidFill>
                  <a:schemeClr val="bg1"/>
                </a:solidFill>
              </a:rPr>
              <a:t>            Omer</a:t>
            </a:r>
          </a:p>
          <a:p>
            <a:r>
              <a:rPr lang="en-US" dirty="0">
                <a:solidFill>
                  <a:schemeClr val="bg1"/>
                </a:solidFill>
              </a:rPr>
              <a:t>	</a:t>
            </a:r>
            <a:r>
              <a:rPr lang="en-US" dirty="0" err="1">
                <a:solidFill>
                  <a:schemeClr val="bg1"/>
                </a:solidFill>
              </a:rPr>
              <a:t>Emer</a:t>
            </a:r>
            <a:endParaRPr lang="en-US" dirty="0">
              <a:solidFill>
                <a:schemeClr val="bg1"/>
              </a:solidFill>
            </a:endParaRPr>
          </a:p>
          <a:p>
            <a:r>
              <a:rPr lang="en-US" dirty="0">
                <a:solidFill>
                  <a:schemeClr val="bg1"/>
                </a:solidFill>
              </a:rPr>
              <a:t>	   </a:t>
            </a:r>
            <a:r>
              <a:rPr lang="en-US" dirty="0" err="1">
                <a:solidFill>
                  <a:schemeClr val="bg1"/>
                </a:solidFill>
              </a:rPr>
              <a:t>Coriantum</a:t>
            </a:r>
            <a:endParaRPr lang="en-US" dirty="0">
              <a:solidFill>
                <a:schemeClr val="bg1"/>
              </a:solidFill>
            </a:endParaRPr>
          </a:p>
          <a:p>
            <a:r>
              <a:rPr lang="en-US" dirty="0">
                <a:solidFill>
                  <a:schemeClr val="bg1"/>
                </a:solidFill>
              </a:rPr>
              <a:t>	      Com</a:t>
            </a:r>
          </a:p>
          <a:p>
            <a:r>
              <a:rPr lang="en-US" dirty="0">
                <a:solidFill>
                  <a:schemeClr val="bg1"/>
                </a:solidFill>
              </a:rPr>
              <a:t>	         </a:t>
            </a:r>
            <a:r>
              <a:rPr lang="en-US" dirty="0" err="1">
                <a:solidFill>
                  <a:schemeClr val="bg1"/>
                </a:solidFill>
              </a:rPr>
              <a:t>Heth</a:t>
            </a:r>
            <a:endParaRPr lang="en-US" dirty="0">
              <a:solidFill>
                <a:schemeClr val="bg1"/>
              </a:solidFill>
            </a:endParaRPr>
          </a:p>
          <a:p>
            <a:r>
              <a:rPr lang="en-US" dirty="0">
                <a:solidFill>
                  <a:schemeClr val="bg1"/>
                </a:solidFill>
              </a:rPr>
              <a:t>	            </a:t>
            </a:r>
            <a:r>
              <a:rPr lang="en-US" dirty="0" err="1">
                <a:solidFill>
                  <a:schemeClr val="bg1"/>
                </a:solidFill>
              </a:rPr>
              <a:t>Shez</a:t>
            </a:r>
            <a:endParaRPr lang="en-US" dirty="0">
              <a:solidFill>
                <a:schemeClr val="bg1"/>
              </a:solidFill>
            </a:endParaRPr>
          </a:p>
          <a:p>
            <a:r>
              <a:rPr lang="en-US" dirty="0">
                <a:solidFill>
                  <a:schemeClr val="bg1"/>
                </a:solidFill>
              </a:rPr>
              <a:t>	               </a:t>
            </a:r>
            <a:r>
              <a:rPr lang="en-US" dirty="0" err="1">
                <a:solidFill>
                  <a:schemeClr val="bg1"/>
                </a:solidFill>
              </a:rPr>
              <a:t>Riplakish</a:t>
            </a:r>
            <a:endParaRPr lang="en-US" dirty="0">
              <a:solidFill>
                <a:schemeClr val="bg1"/>
              </a:solidFill>
            </a:endParaRPr>
          </a:p>
          <a:p>
            <a:r>
              <a:rPr lang="en-US" dirty="0">
                <a:solidFill>
                  <a:schemeClr val="bg1"/>
                </a:solidFill>
              </a:rPr>
              <a:t>		</a:t>
            </a:r>
            <a:r>
              <a:rPr lang="en-US" dirty="0" err="1">
                <a:solidFill>
                  <a:schemeClr val="bg1"/>
                </a:solidFill>
              </a:rPr>
              <a:t>Morianton</a:t>
            </a:r>
            <a:r>
              <a:rPr lang="en-US" dirty="0">
                <a:solidFill>
                  <a:schemeClr val="bg1"/>
                </a:solidFill>
              </a:rPr>
              <a:t> (descendant of)</a:t>
            </a:r>
          </a:p>
          <a:p>
            <a:r>
              <a:rPr lang="en-US" dirty="0">
                <a:solidFill>
                  <a:schemeClr val="bg1"/>
                </a:solidFill>
              </a:rPr>
              <a:t>		    Kim</a:t>
            </a:r>
          </a:p>
          <a:p>
            <a:r>
              <a:rPr lang="en-US" dirty="0">
                <a:solidFill>
                  <a:schemeClr val="bg1"/>
                </a:solidFill>
              </a:rPr>
              <a:t>		       Levi</a:t>
            </a:r>
          </a:p>
          <a:p>
            <a:r>
              <a:rPr lang="en-US" dirty="0">
                <a:solidFill>
                  <a:schemeClr val="bg1"/>
                </a:solidFill>
              </a:rPr>
              <a:t>		          </a:t>
            </a:r>
            <a:r>
              <a:rPr lang="en-US" dirty="0" err="1">
                <a:solidFill>
                  <a:schemeClr val="bg1"/>
                </a:solidFill>
              </a:rPr>
              <a:t>Corom</a:t>
            </a:r>
            <a:endParaRPr lang="en-US" dirty="0">
              <a:solidFill>
                <a:schemeClr val="bg1"/>
              </a:solidFill>
            </a:endParaRPr>
          </a:p>
          <a:p>
            <a:r>
              <a:rPr lang="en-US" dirty="0">
                <a:solidFill>
                  <a:schemeClr val="bg1"/>
                </a:solidFill>
              </a:rPr>
              <a:t>		             Kish</a:t>
            </a:r>
          </a:p>
          <a:p>
            <a:r>
              <a:rPr lang="en-US" dirty="0">
                <a:solidFill>
                  <a:schemeClr val="bg1"/>
                </a:solidFill>
              </a:rPr>
              <a:t>    		                Lib</a:t>
            </a:r>
          </a:p>
          <a:p>
            <a:r>
              <a:rPr lang="en-US" dirty="0">
                <a:solidFill>
                  <a:schemeClr val="bg1"/>
                </a:solidFill>
              </a:rPr>
              <a:t>                                                     </a:t>
            </a:r>
            <a:r>
              <a:rPr lang="en-US" dirty="0" err="1">
                <a:solidFill>
                  <a:schemeClr val="bg1"/>
                </a:solidFill>
              </a:rPr>
              <a:t>Hearthom</a:t>
            </a:r>
            <a:endParaRPr lang="en-US" dirty="0">
              <a:solidFill>
                <a:schemeClr val="bg1"/>
              </a:solidFill>
            </a:endParaRPr>
          </a:p>
          <a:p>
            <a:r>
              <a:rPr lang="en-US" dirty="0">
                <a:solidFill>
                  <a:schemeClr val="bg1"/>
                </a:solidFill>
              </a:rPr>
              <a:t>                                                         </a:t>
            </a:r>
            <a:r>
              <a:rPr lang="en-US" dirty="0" err="1">
                <a:solidFill>
                  <a:schemeClr val="bg1"/>
                </a:solidFill>
              </a:rPr>
              <a:t>Heth</a:t>
            </a:r>
            <a:endParaRPr lang="en-US" dirty="0">
              <a:solidFill>
                <a:schemeClr val="bg1"/>
              </a:solidFill>
            </a:endParaRPr>
          </a:p>
          <a:p>
            <a:r>
              <a:rPr lang="en-US" dirty="0">
                <a:solidFill>
                  <a:schemeClr val="bg1"/>
                </a:solidFill>
              </a:rPr>
              <a:t>		                          Aaron (descendant of)</a:t>
            </a:r>
          </a:p>
          <a:p>
            <a:r>
              <a:rPr lang="en-US" dirty="0">
                <a:solidFill>
                  <a:schemeClr val="bg1"/>
                </a:solidFill>
              </a:rPr>
              <a:t>			            </a:t>
            </a:r>
            <a:r>
              <a:rPr lang="en-US" dirty="0" err="1">
                <a:solidFill>
                  <a:schemeClr val="bg1"/>
                </a:solidFill>
              </a:rPr>
              <a:t>Amnigaddah</a:t>
            </a:r>
            <a:endParaRPr lang="en-US" dirty="0">
              <a:solidFill>
                <a:schemeClr val="bg1"/>
              </a:solidFill>
            </a:endParaRPr>
          </a:p>
          <a:p>
            <a:r>
              <a:rPr lang="en-US" dirty="0">
                <a:solidFill>
                  <a:schemeClr val="bg1"/>
                </a:solidFill>
              </a:rPr>
              <a:t>                                                                    </a:t>
            </a:r>
            <a:r>
              <a:rPr lang="en-US" dirty="0" err="1">
                <a:solidFill>
                  <a:schemeClr val="bg1"/>
                </a:solidFill>
              </a:rPr>
              <a:t>Coriantum</a:t>
            </a:r>
            <a:endParaRPr lang="en-US" dirty="0">
              <a:solidFill>
                <a:schemeClr val="bg1"/>
              </a:solidFill>
            </a:endParaRPr>
          </a:p>
          <a:p>
            <a:r>
              <a:rPr lang="en-US" dirty="0">
                <a:solidFill>
                  <a:schemeClr val="bg1"/>
                </a:solidFill>
              </a:rPr>
              <a:t>                                                                       Com</a:t>
            </a:r>
          </a:p>
          <a:p>
            <a:r>
              <a:rPr lang="en-US" dirty="0">
                <a:solidFill>
                  <a:schemeClr val="bg1"/>
                </a:solidFill>
              </a:rPr>
              <a:t>                                                                           </a:t>
            </a:r>
            <a:r>
              <a:rPr lang="en-US" dirty="0" err="1">
                <a:solidFill>
                  <a:schemeClr val="bg1"/>
                </a:solidFill>
              </a:rPr>
              <a:t>Shiblon</a:t>
            </a:r>
            <a:endParaRPr lang="en-US" dirty="0">
              <a:solidFill>
                <a:schemeClr val="bg1"/>
              </a:solidFill>
            </a:endParaRPr>
          </a:p>
          <a:p>
            <a:r>
              <a:rPr lang="en-US" dirty="0">
                <a:solidFill>
                  <a:schemeClr val="bg1"/>
                </a:solidFill>
              </a:rPr>
              <a:t>																	</a:t>
            </a:r>
          </a:p>
        </p:txBody>
      </p:sp>
      <p:sp>
        <p:nvSpPr>
          <p:cNvPr id="4" name="TextBox 3"/>
          <p:cNvSpPr txBox="1"/>
          <p:nvPr/>
        </p:nvSpPr>
        <p:spPr>
          <a:xfrm>
            <a:off x="7467600" y="4572000"/>
            <a:ext cx="2514600" cy="1754326"/>
          </a:xfrm>
          <a:prstGeom prst="rect">
            <a:avLst/>
          </a:prstGeom>
          <a:noFill/>
        </p:spPr>
        <p:txBody>
          <a:bodyPr wrap="square" rtlCol="0">
            <a:spAutoFit/>
          </a:bodyPr>
          <a:lstStyle/>
          <a:p>
            <a:r>
              <a:rPr lang="en-US" dirty="0">
                <a:solidFill>
                  <a:schemeClr val="bg1"/>
                </a:solidFill>
              </a:rPr>
              <a:t>Seth</a:t>
            </a:r>
          </a:p>
          <a:p>
            <a:r>
              <a:rPr lang="en-US" dirty="0">
                <a:solidFill>
                  <a:schemeClr val="bg1"/>
                </a:solidFill>
              </a:rPr>
              <a:t>      </a:t>
            </a:r>
            <a:r>
              <a:rPr lang="en-US" dirty="0" err="1">
                <a:solidFill>
                  <a:schemeClr val="bg1"/>
                </a:solidFill>
              </a:rPr>
              <a:t>Ahah</a:t>
            </a:r>
            <a:endParaRPr lang="en-US" dirty="0">
              <a:solidFill>
                <a:schemeClr val="bg1"/>
              </a:solidFill>
            </a:endParaRPr>
          </a:p>
          <a:p>
            <a:r>
              <a:rPr lang="en-US" dirty="0">
                <a:solidFill>
                  <a:schemeClr val="bg1"/>
                </a:solidFill>
              </a:rPr>
              <a:t>         </a:t>
            </a:r>
            <a:r>
              <a:rPr lang="en-US" dirty="0" err="1">
                <a:solidFill>
                  <a:schemeClr val="bg1"/>
                </a:solidFill>
              </a:rPr>
              <a:t>Ethem</a:t>
            </a:r>
            <a:endParaRPr lang="en-US" dirty="0">
              <a:solidFill>
                <a:schemeClr val="bg1"/>
              </a:solidFill>
            </a:endParaRPr>
          </a:p>
          <a:p>
            <a:r>
              <a:rPr lang="en-US" dirty="0">
                <a:solidFill>
                  <a:schemeClr val="bg1"/>
                </a:solidFill>
              </a:rPr>
              <a:t>            Moron</a:t>
            </a:r>
          </a:p>
          <a:p>
            <a:r>
              <a:rPr lang="en-US" dirty="0">
                <a:solidFill>
                  <a:schemeClr val="bg1"/>
                </a:solidFill>
              </a:rPr>
              <a:t>                </a:t>
            </a:r>
            <a:r>
              <a:rPr lang="en-US" dirty="0" err="1">
                <a:solidFill>
                  <a:schemeClr val="bg1"/>
                </a:solidFill>
              </a:rPr>
              <a:t>Coriantor</a:t>
            </a:r>
            <a:endParaRPr lang="en-US" dirty="0">
              <a:solidFill>
                <a:schemeClr val="bg1"/>
              </a:solidFill>
            </a:endParaRPr>
          </a:p>
          <a:p>
            <a:r>
              <a:rPr lang="en-US" dirty="0">
                <a:solidFill>
                  <a:schemeClr val="bg1"/>
                </a:solidFill>
              </a:rPr>
              <a:t>                    Ether</a:t>
            </a:r>
          </a:p>
        </p:txBody>
      </p:sp>
      <p:sp>
        <p:nvSpPr>
          <p:cNvPr id="5" name="TextBox 4"/>
          <p:cNvSpPr txBox="1"/>
          <p:nvPr/>
        </p:nvSpPr>
        <p:spPr>
          <a:xfrm>
            <a:off x="5410200" y="381000"/>
            <a:ext cx="3962400" cy="1446550"/>
          </a:xfrm>
          <a:prstGeom prst="rect">
            <a:avLst/>
          </a:prstGeom>
          <a:noFill/>
        </p:spPr>
        <p:txBody>
          <a:bodyPr wrap="square" rtlCol="0">
            <a:spAutoFit/>
          </a:bodyPr>
          <a:lstStyle/>
          <a:p>
            <a:pPr algn="ctr"/>
            <a:r>
              <a:rPr lang="en-US" sz="4400" dirty="0">
                <a:solidFill>
                  <a:schemeClr val="bg1"/>
                </a:solidFill>
                <a:latin typeface="AngsanaUPC" pitchFamily="18" charset="-34"/>
                <a:cs typeface="AngsanaUPC" pitchFamily="18" charset="-34"/>
              </a:rPr>
              <a:t>Ether’s Genealogy</a:t>
            </a:r>
          </a:p>
          <a:p>
            <a:pPr algn="ctr"/>
            <a:r>
              <a:rPr lang="en-US" sz="4400" dirty="0">
                <a:solidFill>
                  <a:schemeClr val="bg1"/>
                </a:solidFill>
                <a:latin typeface="AngsanaUPC" pitchFamily="18" charset="-34"/>
                <a:cs typeface="AngsanaUPC" pitchFamily="18" charset="-34"/>
              </a:rPr>
              <a:t>Ether 1:6-32</a:t>
            </a:r>
          </a:p>
        </p:txBody>
      </p:sp>
      <p:cxnSp>
        <p:nvCxnSpPr>
          <p:cNvPr id="6" name="Straight Arrow Connector 5"/>
          <p:cNvCxnSpPr/>
          <p:nvPr/>
        </p:nvCxnSpPr>
        <p:spPr>
          <a:xfrm flipV="1">
            <a:off x="6629400" y="5029200"/>
            <a:ext cx="838200" cy="1295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62">
            <a:extLst>
              <a:ext uri="{FF2B5EF4-FFF2-40B4-BE49-F238E27FC236}">
                <a16:creationId xmlns:a16="http://schemas.microsoft.com/office/drawing/2014/main" id="{007F3EB4-3993-487C-A440-F7B42DF9737B}"/>
              </a:ext>
            </a:extLst>
          </p:cNvPr>
          <p:cNvGrpSpPr/>
          <p:nvPr/>
        </p:nvGrpSpPr>
        <p:grpSpPr>
          <a:xfrm>
            <a:off x="212166" y="381000"/>
            <a:ext cx="1311834" cy="2544898"/>
            <a:chOff x="304800" y="2362200"/>
            <a:chExt cx="2081802" cy="4038600"/>
          </a:xfrm>
        </p:grpSpPr>
        <p:sp>
          <p:nvSpPr>
            <p:cNvPr id="9" name="Oval 8">
              <a:extLst>
                <a:ext uri="{FF2B5EF4-FFF2-40B4-BE49-F238E27FC236}">
                  <a16:creationId xmlns:a16="http://schemas.microsoft.com/office/drawing/2014/main" id="{1D153A89-729F-4634-89B4-2EF34F96615C}"/>
                </a:ext>
              </a:extLst>
            </p:cNvPr>
            <p:cNvSpPr/>
            <p:nvPr/>
          </p:nvSpPr>
          <p:spPr>
            <a:xfrm rot="2278251" flipH="1">
              <a:off x="1840718" y="5020338"/>
              <a:ext cx="545884" cy="2780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12EE612-D745-4C81-B1A1-43628CBA5C05}"/>
                </a:ext>
              </a:extLst>
            </p:cNvPr>
            <p:cNvSpPr/>
            <p:nvPr/>
          </p:nvSpPr>
          <p:spPr>
            <a:xfrm rot="20242653">
              <a:off x="304800" y="5134947"/>
              <a:ext cx="545884" cy="2780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96E8CD39-5CB9-45B0-8B6F-CC17439CAF5E}"/>
                </a:ext>
              </a:extLst>
            </p:cNvPr>
            <p:cNvSpPr/>
            <p:nvPr/>
          </p:nvSpPr>
          <p:spPr>
            <a:xfrm rot="1217087" flipH="1">
              <a:off x="573179" y="3912079"/>
              <a:ext cx="532246" cy="137047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D4219D60-FF93-45A0-83EF-CCAA39274E5D}"/>
                </a:ext>
              </a:extLst>
            </p:cNvPr>
            <p:cNvSpPr/>
            <p:nvPr/>
          </p:nvSpPr>
          <p:spPr>
            <a:xfrm rot="20382913">
              <a:off x="1624865" y="3905059"/>
              <a:ext cx="488948" cy="1322541"/>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715F871-C8EE-4B06-896B-13ECC9289793}"/>
                </a:ext>
              </a:extLst>
            </p:cNvPr>
            <p:cNvSpPr/>
            <p:nvPr/>
          </p:nvSpPr>
          <p:spPr>
            <a:xfrm rot="20950279">
              <a:off x="1315690" y="5988772"/>
              <a:ext cx="545884" cy="412027"/>
            </a:xfrm>
            <a:prstGeom prst="ellipse">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20D6ED-76B5-4DB4-A571-5671B92617FF}"/>
                </a:ext>
              </a:extLst>
            </p:cNvPr>
            <p:cNvSpPr/>
            <p:nvPr/>
          </p:nvSpPr>
          <p:spPr>
            <a:xfrm rot="20950279">
              <a:off x="824083" y="5988773"/>
              <a:ext cx="545884" cy="412027"/>
            </a:xfrm>
            <a:prstGeom prst="ellipse">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AC75AC14-1171-4201-9B1D-374E637BF783}"/>
                </a:ext>
              </a:extLst>
            </p:cNvPr>
            <p:cNvSpPr/>
            <p:nvPr/>
          </p:nvSpPr>
          <p:spPr>
            <a:xfrm>
              <a:off x="779479" y="3849978"/>
              <a:ext cx="1182866" cy="228477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FD24A26A-392B-4227-86BE-8A219D1A9201}"/>
                </a:ext>
              </a:extLst>
            </p:cNvPr>
            <p:cNvSpPr/>
            <p:nvPr/>
          </p:nvSpPr>
          <p:spPr>
            <a:xfrm rot="10800000">
              <a:off x="1026459" y="3842459"/>
              <a:ext cx="685800" cy="467857"/>
            </a:xfrm>
            <a:prstGeom prst="trapezoid">
              <a:avLst>
                <a:gd name="adj" fmla="val 4452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24783C-BEF3-401A-B7E8-5A28F234037E}"/>
                </a:ext>
              </a:extLst>
            </p:cNvPr>
            <p:cNvSpPr/>
            <p:nvPr/>
          </p:nvSpPr>
          <p:spPr>
            <a:xfrm>
              <a:off x="796407" y="2539480"/>
              <a:ext cx="1182866" cy="16763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2996A4D7-4499-4AF4-8930-D9E4C1DC0A89}"/>
                </a:ext>
              </a:extLst>
            </p:cNvPr>
            <p:cNvSpPr/>
            <p:nvPr/>
          </p:nvSpPr>
          <p:spPr>
            <a:xfrm rot="671737">
              <a:off x="692985" y="2652530"/>
              <a:ext cx="374921" cy="97854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4">
              <a:extLst>
                <a:ext uri="{FF2B5EF4-FFF2-40B4-BE49-F238E27FC236}">
                  <a16:creationId xmlns:a16="http://schemas.microsoft.com/office/drawing/2014/main" id="{866748F3-A943-4E5A-B3B3-6B6935EF1F7D}"/>
                </a:ext>
              </a:extLst>
            </p:cNvPr>
            <p:cNvGrpSpPr/>
            <p:nvPr/>
          </p:nvGrpSpPr>
          <p:grpSpPr>
            <a:xfrm>
              <a:off x="790065" y="5032887"/>
              <a:ext cx="1031189" cy="1042219"/>
              <a:chOff x="7543801" y="3644154"/>
              <a:chExt cx="1066799" cy="1004047"/>
            </a:xfrm>
          </p:grpSpPr>
          <p:sp>
            <p:nvSpPr>
              <p:cNvPr id="40" name="Rounded Rectangle 17">
                <a:extLst>
                  <a:ext uri="{FF2B5EF4-FFF2-40B4-BE49-F238E27FC236}">
                    <a16:creationId xmlns:a16="http://schemas.microsoft.com/office/drawing/2014/main" id="{C4ACDE73-084E-4D6A-8C8B-81615CBC780F}"/>
                  </a:ext>
                </a:extLst>
              </p:cNvPr>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62">
                <a:extLst>
                  <a:ext uri="{FF2B5EF4-FFF2-40B4-BE49-F238E27FC236}">
                    <a16:creationId xmlns:a16="http://schemas.microsoft.com/office/drawing/2014/main" id="{F624624D-1FE4-4777-A967-803FA9D85E20}"/>
                  </a:ext>
                </a:extLst>
              </p:cNvPr>
              <p:cNvGrpSpPr/>
              <p:nvPr/>
            </p:nvGrpSpPr>
            <p:grpSpPr>
              <a:xfrm>
                <a:off x="7543801" y="3644154"/>
                <a:ext cx="439270" cy="1004047"/>
                <a:chOff x="6827799" y="4920787"/>
                <a:chExt cx="834345" cy="1922990"/>
              </a:xfrm>
              <a:solidFill>
                <a:srgbClr val="D98A33"/>
              </a:solidFill>
            </p:grpSpPr>
            <p:sp>
              <p:nvSpPr>
                <p:cNvPr id="42" name="Double Wave 19">
                  <a:extLst>
                    <a:ext uri="{FF2B5EF4-FFF2-40B4-BE49-F238E27FC236}">
                      <a16:creationId xmlns:a16="http://schemas.microsoft.com/office/drawing/2014/main" id="{F83795E0-938C-4B32-90BF-8B7006643A9A}"/>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20">
                  <a:extLst>
                    <a:ext uri="{FF2B5EF4-FFF2-40B4-BE49-F238E27FC236}">
                      <a16:creationId xmlns:a16="http://schemas.microsoft.com/office/drawing/2014/main" id="{E8CF932F-73DD-48B2-B4C1-39EAC1AF0AE8}"/>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1">
                  <a:extLst>
                    <a:ext uri="{FF2B5EF4-FFF2-40B4-BE49-F238E27FC236}">
                      <a16:creationId xmlns:a16="http://schemas.microsoft.com/office/drawing/2014/main" id="{40F52D1C-6F64-44AE-AD68-9EABDD0FF328}"/>
                    </a:ext>
                  </a:extLst>
                </p:cNvPr>
                <p:cNvSpPr/>
                <p:nvPr/>
              </p:nvSpPr>
              <p:spPr>
                <a:xfrm>
                  <a:off x="7010401" y="4920787"/>
                  <a:ext cx="651743" cy="4894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Cloud 19">
              <a:extLst>
                <a:ext uri="{FF2B5EF4-FFF2-40B4-BE49-F238E27FC236}">
                  <a16:creationId xmlns:a16="http://schemas.microsoft.com/office/drawing/2014/main" id="{7A5ED3E7-4605-4A24-9DFE-024E99F74C01}"/>
                </a:ext>
              </a:extLst>
            </p:cNvPr>
            <p:cNvSpPr/>
            <p:nvPr/>
          </p:nvSpPr>
          <p:spPr>
            <a:xfrm rot="20696985">
              <a:off x="1690499" y="2593106"/>
              <a:ext cx="374921" cy="97854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13">
              <a:extLst>
                <a:ext uri="{FF2B5EF4-FFF2-40B4-BE49-F238E27FC236}">
                  <a16:creationId xmlns:a16="http://schemas.microsoft.com/office/drawing/2014/main" id="{0DFD0B8F-57B3-4CF2-AFB0-9B06B1FF583F}"/>
                </a:ext>
              </a:extLst>
            </p:cNvPr>
            <p:cNvSpPr/>
            <p:nvPr/>
          </p:nvSpPr>
          <p:spPr>
            <a:xfrm rot="16200000" flipH="1">
              <a:off x="940676" y="2090273"/>
              <a:ext cx="911942" cy="145579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1">
              <a:extLst>
                <a:ext uri="{FF2B5EF4-FFF2-40B4-BE49-F238E27FC236}">
                  <a16:creationId xmlns:a16="http://schemas.microsoft.com/office/drawing/2014/main" id="{0E29FE0E-BF47-4EA6-8A84-EC2CE5972FDB}"/>
                </a:ext>
              </a:extLst>
            </p:cNvPr>
            <p:cNvGrpSpPr/>
            <p:nvPr/>
          </p:nvGrpSpPr>
          <p:grpSpPr>
            <a:xfrm>
              <a:off x="685800" y="2971800"/>
              <a:ext cx="1371600" cy="304800"/>
              <a:chOff x="990600" y="-304800"/>
              <a:chExt cx="3200400" cy="609600"/>
            </a:xfrm>
          </p:grpSpPr>
          <p:sp>
            <p:nvSpPr>
              <p:cNvPr id="32" name="Rectangle 31">
                <a:extLst>
                  <a:ext uri="{FF2B5EF4-FFF2-40B4-BE49-F238E27FC236}">
                    <a16:creationId xmlns:a16="http://schemas.microsoft.com/office/drawing/2014/main" id="{D30AE93C-BEEE-4F0F-83C5-0CEE77FA2E41}"/>
                  </a:ext>
                </a:extLst>
              </p:cNvPr>
              <p:cNvSpPr/>
              <p:nvPr/>
            </p:nvSpPr>
            <p:spPr>
              <a:xfrm>
                <a:off x="990600" y="-304800"/>
                <a:ext cx="3200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205">
                <a:extLst>
                  <a:ext uri="{FF2B5EF4-FFF2-40B4-BE49-F238E27FC236}">
                    <a16:creationId xmlns:a16="http://schemas.microsoft.com/office/drawing/2014/main" id="{997C23F7-961E-47A9-BEA8-FEAA9478198E}"/>
                  </a:ext>
                </a:extLst>
              </p:cNvPr>
              <p:cNvGrpSpPr/>
              <p:nvPr/>
            </p:nvGrpSpPr>
            <p:grpSpPr>
              <a:xfrm>
                <a:off x="1066800" y="-266700"/>
                <a:ext cx="1447800" cy="533400"/>
                <a:chOff x="1066800" y="-266700"/>
                <a:chExt cx="1447800" cy="533400"/>
              </a:xfrm>
            </p:grpSpPr>
            <p:sp>
              <p:nvSpPr>
                <p:cNvPr id="38" name="Isosceles Triangle 37">
                  <a:extLst>
                    <a:ext uri="{FF2B5EF4-FFF2-40B4-BE49-F238E27FC236}">
                      <a16:creationId xmlns:a16="http://schemas.microsoft.com/office/drawing/2014/main" id="{62DEEF12-5631-422B-9E56-4877833204D8}"/>
                    </a:ext>
                  </a:extLst>
                </p:cNvPr>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CCB9CBC2-3D10-41C7-9481-A1E6398A319D}"/>
                    </a:ext>
                  </a:extLst>
                </p:cNvPr>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06">
                <a:extLst>
                  <a:ext uri="{FF2B5EF4-FFF2-40B4-BE49-F238E27FC236}">
                    <a16:creationId xmlns:a16="http://schemas.microsoft.com/office/drawing/2014/main" id="{D0569DD7-83C2-4743-B54B-6E959C6C0E74}"/>
                  </a:ext>
                </a:extLst>
              </p:cNvPr>
              <p:cNvGrpSpPr/>
              <p:nvPr/>
            </p:nvGrpSpPr>
            <p:grpSpPr>
              <a:xfrm>
                <a:off x="2133600" y="-266700"/>
                <a:ext cx="1447800" cy="533400"/>
                <a:chOff x="1066800" y="-266700"/>
                <a:chExt cx="1447800" cy="533400"/>
              </a:xfrm>
            </p:grpSpPr>
            <p:sp>
              <p:nvSpPr>
                <p:cNvPr id="36" name="Isosceles Triangle 35">
                  <a:extLst>
                    <a:ext uri="{FF2B5EF4-FFF2-40B4-BE49-F238E27FC236}">
                      <a16:creationId xmlns:a16="http://schemas.microsoft.com/office/drawing/2014/main" id="{8573DF0E-A40D-4574-8815-6457EDADEC57}"/>
                    </a:ext>
                  </a:extLst>
                </p:cNvPr>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D343508D-84CF-4175-B92F-621622595753}"/>
                    </a:ext>
                  </a:extLst>
                </p:cNvPr>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Isosceles Triangle 34">
                <a:extLst>
                  <a:ext uri="{FF2B5EF4-FFF2-40B4-BE49-F238E27FC236}">
                    <a16:creationId xmlns:a16="http://schemas.microsoft.com/office/drawing/2014/main" id="{E130E45C-D991-4D04-8820-F615E87E2602}"/>
                  </a:ext>
                </a:extLst>
              </p:cNvPr>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11">
              <a:extLst>
                <a:ext uri="{FF2B5EF4-FFF2-40B4-BE49-F238E27FC236}">
                  <a16:creationId xmlns:a16="http://schemas.microsoft.com/office/drawing/2014/main" id="{DAA88C72-01BD-4D61-BD0F-3BD3FC7D8C97}"/>
                </a:ext>
              </a:extLst>
            </p:cNvPr>
            <p:cNvGrpSpPr/>
            <p:nvPr/>
          </p:nvGrpSpPr>
          <p:grpSpPr>
            <a:xfrm>
              <a:off x="1210235" y="5051612"/>
              <a:ext cx="609600" cy="152400"/>
              <a:chOff x="990600" y="-304800"/>
              <a:chExt cx="3200400" cy="609600"/>
            </a:xfrm>
          </p:grpSpPr>
          <p:sp>
            <p:nvSpPr>
              <p:cNvPr id="24" name="Rectangle 23">
                <a:extLst>
                  <a:ext uri="{FF2B5EF4-FFF2-40B4-BE49-F238E27FC236}">
                    <a16:creationId xmlns:a16="http://schemas.microsoft.com/office/drawing/2014/main" id="{D34C9F17-5415-460A-9398-24ECF8864B75}"/>
                  </a:ext>
                </a:extLst>
              </p:cNvPr>
              <p:cNvSpPr/>
              <p:nvPr/>
            </p:nvSpPr>
            <p:spPr>
              <a:xfrm>
                <a:off x="990600" y="-304800"/>
                <a:ext cx="3200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05">
                <a:extLst>
                  <a:ext uri="{FF2B5EF4-FFF2-40B4-BE49-F238E27FC236}">
                    <a16:creationId xmlns:a16="http://schemas.microsoft.com/office/drawing/2014/main" id="{C19A4E28-3187-40B3-BE4B-121B5C1814D1}"/>
                  </a:ext>
                </a:extLst>
              </p:cNvPr>
              <p:cNvGrpSpPr/>
              <p:nvPr/>
            </p:nvGrpSpPr>
            <p:grpSpPr>
              <a:xfrm>
                <a:off x="1066800" y="-266700"/>
                <a:ext cx="1447800" cy="533400"/>
                <a:chOff x="1066800" y="-266700"/>
                <a:chExt cx="1447800" cy="533400"/>
              </a:xfrm>
            </p:grpSpPr>
            <p:sp>
              <p:nvSpPr>
                <p:cNvPr id="30" name="Isosceles Triangle 29">
                  <a:extLst>
                    <a:ext uri="{FF2B5EF4-FFF2-40B4-BE49-F238E27FC236}">
                      <a16:creationId xmlns:a16="http://schemas.microsoft.com/office/drawing/2014/main" id="{CDBEAD8E-82B0-4753-9991-5EDC704CFA41}"/>
                    </a:ext>
                  </a:extLst>
                </p:cNvPr>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981BFCA-9DE8-4E73-B177-B1B9330109A4}"/>
                    </a:ext>
                  </a:extLst>
                </p:cNvPr>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06">
                <a:extLst>
                  <a:ext uri="{FF2B5EF4-FFF2-40B4-BE49-F238E27FC236}">
                    <a16:creationId xmlns:a16="http://schemas.microsoft.com/office/drawing/2014/main" id="{FBE55A68-EADF-4E68-917B-1B8F2CF69F54}"/>
                  </a:ext>
                </a:extLst>
              </p:cNvPr>
              <p:cNvGrpSpPr/>
              <p:nvPr/>
            </p:nvGrpSpPr>
            <p:grpSpPr>
              <a:xfrm>
                <a:off x="2133600" y="-266700"/>
                <a:ext cx="1447800" cy="533400"/>
                <a:chOff x="1066800" y="-266700"/>
                <a:chExt cx="1447800" cy="533400"/>
              </a:xfrm>
            </p:grpSpPr>
            <p:sp>
              <p:nvSpPr>
                <p:cNvPr id="28" name="Isosceles Triangle 27">
                  <a:extLst>
                    <a:ext uri="{FF2B5EF4-FFF2-40B4-BE49-F238E27FC236}">
                      <a16:creationId xmlns:a16="http://schemas.microsoft.com/office/drawing/2014/main" id="{676019B5-4E78-40F6-B81C-07A6927A7B96}"/>
                    </a:ext>
                  </a:extLst>
                </p:cNvPr>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558A06D4-071F-4542-8F5F-D96939C925D2}"/>
                    </a:ext>
                  </a:extLst>
                </p:cNvPr>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26">
                <a:extLst>
                  <a:ext uri="{FF2B5EF4-FFF2-40B4-BE49-F238E27FC236}">
                    <a16:creationId xmlns:a16="http://schemas.microsoft.com/office/drawing/2014/main" id="{FAD22B5D-9A37-48AE-9CAC-ED6212A519FF}"/>
                  </a:ext>
                </a:extLst>
              </p:cNvPr>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8">
            <a:extLst>
              <a:ext uri="{FF2B5EF4-FFF2-40B4-BE49-F238E27FC236}">
                <a16:creationId xmlns:a16="http://schemas.microsoft.com/office/drawing/2014/main" id="{D3B561F0-AFD7-44A0-8EFB-8E1B31A6DF29}"/>
              </a:ext>
            </a:extLst>
          </p:cNvPr>
          <p:cNvGrpSpPr/>
          <p:nvPr/>
        </p:nvGrpSpPr>
        <p:grpSpPr>
          <a:xfrm>
            <a:off x="10391093" y="3924151"/>
            <a:ext cx="1270093" cy="2713381"/>
            <a:chOff x="5699794" y="1337082"/>
            <a:chExt cx="1228815" cy="3649561"/>
          </a:xfrm>
        </p:grpSpPr>
        <p:sp>
          <p:nvSpPr>
            <p:cNvPr id="46" name="Oval 45">
              <a:extLst>
                <a:ext uri="{FF2B5EF4-FFF2-40B4-BE49-F238E27FC236}">
                  <a16:creationId xmlns:a16="http://schemas.microsoft.com/office/drawing/2014/main" id="{D77B9AF6-2171-4DB4-B63E-E0C72A3C17B1}"/>
                </a:ext>
              </a:extLst>
            </p:cNvPr>
            <p:cNvSpPr/>
            <p:nvPr/>
          </p:nvSpPr>
          <p:spPr>
            <a:xfrm rot="18242526">
              <a:off x="6676146" y="3574762"/>
              <a:ext cx="260786" cy="2441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Oval 46">
              <a:extLst>
                <a:ext uri="{FF2B5EF4-FFF2-40B4-BE49-F238E27FC236}">
                  <a16:creationId xmlns:a16="http://schemas.microsoft.com/office/drawing/2014/main" id="{60E26DA9-D082-42A0-B0D2-26D7084D61EE}"/>
                </a:ext>
              </a:extLst>
            </p:cNvPr>
            <p:cNvSpPr/>
            <p:nvPr/>
          </p:nvSpPr>
          <p:spPr>
            <a:xfrm>
              <a:off x="5949433"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a:extLst>
                <a:ext uri="{FF2B5EF4-FFF2-40B4-BE49-F238E27FC236}">
                  <a16:creationId xmlns:a16="http://schemas.microsoft.com/office/drawing/2014/main" id="{3F0ECF63-E2A4-4339-8944-8D6708BBD431}"/>
                </a:ext>
              </a:extLst>
            </p:cNvPr>
            <p:cNvSpPr/>
            <p:nvPr/>
          </p:nvSpPr>
          <p:spPr>
            <a:xfrm>
              <a:off x="6261482"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Cloud 48">
              <a:extLst>
                <a:ext uri="{FF2B5EF4-FFF2-40B4-BE49-F238E27FC236}">
                  <a16:creationId xmlns:a16="http://schemas.microsoft.com/office/drawing/2014/main" id="{E93F5DDE-FFB9-497B-9B74-164645B6B32B}"/>
                </a:ext>
              </a:extLst>
            </p:cNvPr>
            <p:cNvSpPr/>
            <p:nvPr/>
          </p:nvSpPr>
          <p:spPr>
            <a:xfrm rot="20835976" flipH="1">
              <a:off x="6414925" y="1623392"/>
              <a:ext cx="454119"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6CC8B3B0-6697-4A85-BF38-5E005CF547F4}"/>
                </a:ext>
              </a:extLst>
            </p:cNvPr>
            <p:cNvSpPr/>
            <p:nvPr/>
          </p:nvSpPr>
          <p:spPr>
            <a:xfrm>
              <a:off x="5699794" y="3493641"/>
              <a:ext cx="238292" cy="4084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Flowchart: Manual Operation 50">
              <a:extLst>
                <a:ext uri="{FF2B5EF4-FFF2-40B4-BE49-F238E27FC236}">
                  <a16:creationId xmlns:a16="http://schemas.microsoft.com/office/drawing/2014/main" id="{7628388C-B994-41BC-A88C-D23138BDBDF8}"/>
                </a:ext>
              </a:extLst>
            </p:cNvPr>
            <p:cNvSpPr/>
            <p:nvPr/>
          </p:nvSpPr>
          <p:spPr>
            <a:xfrm rot="10800000">
              <a:off x="5943600" y="2743200"/>
              <a:ext cx="685801" cy="1861106"/>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ectangle 51">
              <a:extLst>
                <a:ext uri="{FF2B5EF4-FFF2-40B4-BE49-F238E27FC236}">
                  <a16:creationId xmlns:a16="http://schemas.microsoft.com/office/drawing/2014/main" id="{229C3D91-645F-44DA-AB2A-2C1D974227B4}"/>
                </a:ext>
              </a:extLst>
            </p:cNvPr>
            <p:cNvSpPr/>
            <p:nvPr/>
          </p:nvSpPr>
          <p:spPr>
            <a:xfrm>
              <a:off x="5943600" y="4572000"/>
              <a:ext cx="681602" cy="196294"/>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Flowchart: Extract 52">
              <a:extLst>
                <a:ext uri="{FF2B5EF4-FFF2-40B4-BE49-F238E27FC236}">
                  <a16:creationId xmlns:a16="http://schemas.microsoft.com/office/drawing/2014/main" id="{24783E50-0EC1-472A-B253-7FC0AECF9B5E}"/>
                </a:ext>
              </a:extLst>
            </p:cNvPr>
            <p:cNvSpPr/>
            <p:nvPr/>
          </p:nvSpPr>
          <p:spPr>
            <a:xfrm rot="10800000">
              <a:off x="6129301" y="2620634"/>
              <a:ext cx="300656" cy="450216"/>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54" name="Flowchart: Manual Operation 53">
              <a:extLst>
                <a:ext uri="{FF2B5EF4-FFF2-40B4-BE49-F238E27FC236}">
                  <a16:creationId xmlns:a16="http://schemas.microsoft.com/office/drawing/2014/main" id="{3DAD8911-DBF8-4F3A-963C-94176B6E25C2}"/>
                </a:ext>
              </a:extLst>
            </p:cNvPr>
            <p:cNvSpPr/>
            <p:nvPr/>
          </p:nvSpPr>
          <p:spPr>
            <a:xfrm rot="12217775">
              <a:off x="5797270" y="2551319"/>
              <a:ext cx="35517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lowchart: Manual Operation 54">
              <a:extLst>
                <a:ext uri="{FF2B5EF4-FFF2-40B4-BE49-F238E27FC236}">
                  <a16:creationId xmlns:a16="http://schemas.microsoft.com/office/drawing/2014/main" id="{E4627E80-89A3-45F9-9383-9CE14F636D78}"/>
                </a:ext>
              </a:extLst>
            </p:cNvPr>
            <p:cNvSpPr/>
            <p:nvPr/>
          </p:nvSpPr>
          <p:spPr>
            <a:xfrm rot="9181948" flipH="1">
              <a:off x="6434240" y="2553900"/>
              <a:ext cx="35746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Cloud 55">
              <a:extLst>
                <a:ext uri="{FF2B5EF4-FFF2-40B4-BE49-F238E27FC236}">
                  <a16:creationId xmlns:a16="http://schemas.microsoft.com/office/drawing/2014/main" id="{07A53275-4679-4BD2-B479-78EDA4A76284}"/>
                </a:ext>
              </a:extLst>
            </p:cNvPr>
            <p:cNvSpPr/>
            <p:nvPr/>
          </p:nvSpPr>
          <p:spPr>
            <a:xfrm rot="764024">
              <a:off x="5708212" y="1617313"/>
              <a:ext cx="413583"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Oval 56">
              <a:extLst>
                <a:ext uri="{FF2B5EF4-FFF2-40B4-BE49-F238E27FC236}">
                  <a16:creationId xmlns:a16="http://schemas.microsoft.com/office/drawing/2014/main" id="{4B7655AF-2EBA-4C9A-9C7A-E0B023F00CD4}"/>
                </a:ext>
              </a:extLst>
            </p:cNvPr>
            <p:cNvSpPr/>
            <p:nvPr/>
          </p:nvSpPr>
          <p:spPr>
            <a:xfrm>
              <a:off x="6000450" y="1628800"/>
              <a:ext cx="558359" cy="11581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Cloud 57">
              <a:extLst>
                <a:ext uri="{FF2B5EF4-FFF2-40B4-BE49-F238E27FC236}">
                  <a16:creationId xmlns:a16="http://schemas.microsoft.com/office/drawing/2014/main" id="{6C3E3C75-6B3D-4F5D-AD50-6A5FEAB0A0F2}"/>
                </a:ext>
              </a:extLst>
            </p:cNvPr>
            <p:cNvSpPr/>
            <p:nvPr/>
          </p:nvSpPr>
          <p:spPr>
            <a:xfrm rot="16200000" flipH="1">
              <a:off x="6009387" y="1199290"/>
              <a:ext cx="583432" cy="85901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ounded Rectangle 41">
              <a:extLst>
                <a:ext uri="{FF2B5EF4-FFF2-40B4-BE49-F238E27FC236}">
                  <a16:creationId xmlns:a16="http://schemas.microsoft.com/office/drawing/2014/main" id="{BAC37312-D91B-4F68-AE8B-C76F13C739B5}"/>
                </a:ext>
              </a:extLst>
            </p:cNvPr>
            <p:cNvSpPr/>
            <p:nvPr/>
          </p:nvSpPr>
          <p:spPr>
            <a:xfrm>
              <a:off x="5828646" y="1628798"/>
              <a:ext cx="901966" cy="175029"/>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ounded Rectangle 42">
              <a:extLst>
                <a:ext uri="{FF2B5EF4-FFF2-40B4-BE49-F238E27FC236}">
                  <a16:creationId xmlns:a16="http://schemas.microsoft.com/office/drawing/2014/main" id="{6BA1A37D-7F8F-46A1-B427-E0A2A3B230BB}"/>
                </a:ext>
              </a:extLst>
            </p:cNvPr>
            <p:cNvSpPr/>
            <p:nvPr/>
          </p:nvSpPr>
          <p:spPr>
            <a:xfrm>
              <a:off x="5960566" y="3638725"/>
              <a:ext cx="625854" cy="141968"/>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1" name="Group 148">
              <a:extLst>
                <a:ext uri="{FF2B5EF4-FFF2-40B4-BE49-F238E27FC236}">
                  <a16:creationId xmlns:a16="http://schemas.microsoft.com/office/drawing/2014/main" id="{F19B85D3-643C-46A1-B5A7-9218F202C871}"/>
                </a:ext>
              </a:extLst>
            </p:cNvPr>
            <p:cNvGrpSpPr/>
            <p:nvPr/>
          </p:nvGrpSpPr>
          <p:grpSpPr>
            <a:xfrm>
              <a:off x="6429963" y="3567742"/>
              <a:ext cx="373407" cy="1242098"/>
              <a:chOff x="5029205" y="1676401"/>
              <a:chExt cx="982013" cy="1407436"/>
            </a:xfrm>
            <a:solidFill>
              <a:srgbClr val="996633"/>
            </a:solidFill>
          </p:grpSpPr>
          <p:sp>
            <p:nvSpPr>
              <p:cNvPr id="62" name="Diagonal Stripe 61">
                <a:extLst>
                  <a:ext uri="{FF2B5EF4-FFF2-40B4-BE49-F238E27FC236}">
                    <a16:creationId xmlns:a16="http://schemas.microsoft.com/office/drawing/2014/main" id="{BCADE7F5-2FB1-4B67-B709-389A01A8C20B}"/>
                  </a:ext>
                </a:extLst>
              </p:cNvPr>
              <p:cNvSpPr/>
              <p:nvPr/>
            </p:nvSpPr>
            <p:spPr>
              <a:xfrm rot="19468279">
                <a:off x="5401618" y="1834736"/>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3" name="Diagonal Stripe 62">
                <a:extLst>
                  <a:ext uri="{FF2B5EF4-FFF2-40B4-BE49-F238E27FC236}">
                    <a16:creationId xmlns:a16="http://schemas.microsoft.com/office/drawing/2014/main" id="{746C69B5-2332-4515-A4B6-6FBC4C603600}"/>
                  </a:ext>
                </a:extLst>
              </p:cNvPr>
              <p:cNvSpPr/>
              <p:nvPr/>
            </p:nvSpPr>
            <p:spPr>
              <a:xfrm rot="20963615">
                <a:off x="5066204" y="1940837"/>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4" name="Rounded Rectangle 46">
                <a:extLst>
                  <a:ext uri="{FF2B5EF4-FFF2-40B4-BE49-F238E27FC236}">
                    <a16:creationId xmlns:a16="http://schemas.microsoft.com/office/drawing/2014/main" id="{47E3870B-8377-46DF-90CA-E0BE78D2CC22}"/>
                  </a:ext>
                </a:extLst>
              </p:cNvPr>
              <p:cNvSpPr/>
              <p:nvPr/>
            </p:nvSpPr>
            <p:spPr>
              <a:xfrm>
                <a:off x="5029205" y="1676401"/>
                <a:ext cx="548640" cy="3341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270565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D87AA69-DFBF-41D7-8A5E-F9D6649200EF}"/>
              </a:ext>
            </a:extLst>
          </p:cNvPr>
          <p:cNvSpPr/>
          <p:nvPr/>
        </p:nvSpPr>
        <p:spPr>
          <a:xfrm>
            <a:off x="0" y="0"/>
            <a:ext cx="12192000" cy="6858000"/>
          </a:xfrm>
          <a:prstGeom prst="rect">
            <a:avLst/>
          </a:prstGeom>
          <a:gradFill flip="none" rotWithShape="1">
            <a:gsLst>
              <a:gs pos="0">
                <a:schemeClr val="bg1">
                  <a:lumMod val="75000"/>
                </a:schemeClr>
              </a:gs>
              <a:gs pos="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769441"/>
          </a:xfrm>
          <a:prstGeom prst="rect">
            <a:avLst/>
          </a:prstGeom>
          <a:noFill/>
        </p:spPr>
        <p:txBody>
          <a:bodyPr wrap="square" rtlCol="0">
            <a:spAutoFit/>
          </a:bodyPr>
          <a:lstStyle/>
          <a:p>
            <a:pPr algn="ctr"/>
            <a:r>
              <a:rPr lang="en-US" sz="4400" dirty="0">
                <a:solidFill>
                  <a:schemeClr val="bg1"/>
                </a:solidFill>
                <a:latin typeface="AngsanaUPC" panose="02020603050405020304" pitchFamily="18" charset="-34"/>
                <a:cs typeface="AngsanaUPC" pitchFamily="18" charset="-34"/>
              </a:rPr>
              <a:t>Brother of Jared</a:t>
            </a:r>
          </a:p>
        </p:txBody>
      </p:sp>
      <p:sp>
        <p:nvSpPr>
          <p:cNvPr id="25" name="Rectangle 24"/>
          <p:cNvSpPr/>
          <p:nvPr/>
        </p:nvSpPr>
        <p:spPr>
          <a:xfrm>
            <a:off x="257914" y="671691"/>
            <a:ext cx="8139814" cy="6186309"/>
          </a:xfrm>
          <a:prstGeom prst="rect">
            <a:avLst/>
          </a:prstGeom>
        </p:spPr>
        <p:txBody>
          <a:bodyPr wrap="square">
            <a:spAutoFit/>
          </a:bodyPr>
          <a:lstStyle/>
          <a:p>
            <a:pPr fontAlgn="base"/>
            <a:r>
              <a:rPr lang="en-US" dirty="0">
                <a:solidFill>
                  <a:schemeClr val="bg1"/>
                </a:solidFill>
              </a:rPr>
              <a:t>He was a large and mighty man and highly favored of the Lord</a:t>
            </a:r>
          </a:p>
          <a:p>
            <a:pPr fontAlgn="base"/>
            <a:endParaRPr lang="en-US" dirty="0">
              <a:solidFill>
                <a:schemeClr val="bg1"/>
              </a:solidFill>
            </a:endParaRPr>
          </a:p>
          <a:p>
            <a:pPr fontAlgn="base"/>
            <a:r>
              <a:rPr lang="en-US" dirty="0">
                <a:solidFill>
                  <a:schemeClr val="bg1"/>
                </a:solidFill>
              </a:rPr>
              <a:t>He petitioned the Lord as to where his family and friends should go after the confounding of the languages during the time of the ‘Tower of Babel’</a:t>
            </a:r>
          </a:p>
          <a:p>
            <a:pPr fontAlgn="base"/>
            <a:endParaRPr lang="en-US" dirty="0">
              <a:solidFill>
                <a:schemeClr val="bg1"/>
              </a:solidFill>
            </a:endParaRPr>
          </a:p>
          <a:p>
            <a:pPr fontAlgn="base"/>
            <a:r>
              <a:rPr lang="en-US" dirty="0">
                <a:solidFill>
                  <a:schemeClr val="bg1"/>
                </a:solidFill>
              </a:rPr>
              <a:t>The Lord gave a promise to him that his seed and his brother’s seed will go to a great nation and build it up</a:t>
            </a:r>
          </a:p>
          <a:p>
            <a:pPr fontAlgn="base"/>
            <a:endParaRPr lang="en-US" dirty="0">
              <a:solidFill>
                <a:schemeClr val="bg1"/>
              </a:solidFill>
            </a:endParaRPr>
          </a:p>
          <a:p>
            <a:pPr fontAlgn="base"/>
            <a:r>
              <a:rPr lang="en-US" dirty="0">
                <a:solidFill>
                  <a:schemeClr val="bg1"/>
                </a:solidFill>
              </a:rPr>
              <a:t>He was chastened by the Lord for not preparing for their journey across the sea</a:t>
            </a:r>
          </a:p>
          <a:p>
            <a:pPr fontAlgn="base"/>
            <a:endParaRPr lang="en-US" dirty="0">
              <a:solidFill>
                <a:schemeClr val="bg1"/>
              </a:solidFill>
            </a:endParaRPr>
          </a:p>
          <a:p>
            <a:pPr fontAlgn="base"/>
            <a:r>
              <a:rPr lang="en-US" dirty="0">
                <a:solidFill>
                  <a:schemeClr val="bg1"/>
                </a:solidFill>
              </a:rPr>
              <a:t>He sought help in preparing the 8 barges that would carry them to another land </a:t>
            </a:r>
          </a:p>
          <a:p>
            <a:pPr fontAlgn="base"/>
            <a:endParaRPr lang="en-US" dirty="0">
              <a:solidFill>
                <a:schemeClr val="bg1"/>
              </a:solidFill>
            </a:endParaRPr>
          </a:p>
          <a:p>
            <a:pPr fontAlgn="base"/>
            <a:r>
              <a:rPr lang="en-US" dirty="0">
                <a:solidFill>
                  <a:schemeClr val="bg1"/>
                </a:solidFill>
              </a:rPr>
              <a:t>He spoke with the Lord for three hours (for me, that is just not enough time</a:t>
            </a:r>
          </a:p>
          <a:p>
            <a:pPr fontAlgn="base"/>
            <a:endParaRPr lang="en-US" dirty="0">
              <a:solidFill>
                <a:schemeClr val="bg1"/>
              </a:solidFill>
            </a:endParaRPr>
          </a:p>
          <a:p>
            <a:pPr fontAlgn="base"/>
            <a:r>
              <a:rPr lang="en-US" dirty="0">
                <a:solidFill>
                  <a:schemeClr val="bg1"/>
                </a:solidFill>
              </a:rPr>
              <a:t>He gathered stones for the barges and the Lord extended his finger to impart radiance to the stones</a:t>
            </a:r>
          </a:p>
          <a:p>
            <a:pPr fontAlgn="base"/>
            <a:endParaRPr lang="en-US" dirty="0">
              <a:solidFill>
                <a:schemeClr val="bg1"/>
              </a:solidFill>
            </a:endParaRPr>
          </a:p>
          <a:p>
            <a:pPr fontAlgn="base"/>
            <a:r>
              <a:rPr lang="en-US" dirty="0">
                <a:solidFill>
                  <a:schemeClr val="bg1"/>
                </a:solidFill>
              </a:rPr>
              <a:t>The Lord showed him a vision of the divine plan for the immortality and eternal life of mankind, from the beginning to the end</a:t>
            </a:r>
          </a:p>
          <a:p>
            <a:pPr fontAlgn="base"/>
            <a:endParaRPr lang="en-US" dirty="0">
              <a:solidFill>
                <a:schemeClr val="bg1"/>
              </a:solidFill>
            </a:endParaRPr>
          </a:p>
          <a:p>
            <a:pPr fontAlgn="base"/>
            <a:r>
              <a:rPr lang="en-US" dirty="0">
                <a:solidFill>
                  <a:schemeClr val="bg1"/>
                </a:solidFill>
              </a:rPr>
              <a:t>He was commanded to keep a record and seal them up with 2 interpreting stones to come forth at a later time</a:t>
            </a:r>
          </a:p>
        </p:txBody>
      </p:sp>
      <p:sp>
        <p:nvSpPr>
          <p:cNvPr id="119" name="Rectangle 118"/>
          <p:cNvSpPr/>
          <p:nvPr/>
        </p:nvSpPr>
        <p:spPr>
          <a:xfrm>
            <a:off x="10758308" y="6466873"/>
            <a:ext cx="1268617" cy="369332"/>
          </a:xfrm>
          <a:prstGeom prst="rect">
            <a:avLst/>
          </a:prstGeom>
        </p:spPr>
        <p:txBody>
          <a:bodyPr wrap="none">
            <a:spAutoFit/>
          </a:bodyPr>
          <a:lstStyle/>
          <a:p>
            <a:r>
              <a:rPr lang="en-US" dirty="0">
                <a:solidFill>
                  <a:schemeClr val="bg1"/>
                </a:solidFill>
              </a:rPr>
              <a:t>Who’s Who</a:t>
            </a:r>
            <a:endParaRPr lang="en-US" dirty="0"/>
          </a:p>
        </p:txBody>
      </p:sp>
      <p:grpSp>
        <p:nvGrpSpPr>
          <p:cNvPr id="22" name="Group 382">
            <a:extLst>
              <a:ext uri="{FF2B5EF4-FFF2-40B4-BE49-F238E27FC236}">
                <a16:creationId xmlns:a16="http://schemas.microsoft.com/office/drawing/2014/main" id="{51C91FCD-01A2-C6BC-6A0F-5B09E80AA454}"/>
              </a:ext>
            </a:extLst>
          </p:cNvPr>
          <p:cNvGrpSpPr/>
          <p:nvPr/>
        </p:nvGrpSpPr>
        <p:grpSpPr>
          <a:xfrm>
            <a:off x="9009354" y="1390560"/>
            <a:ext cx="2383262" cy="4534869"/>
            <a:chOff x="3796672" y="1143000"/>
            <a:chExt cx="1842128" cy="3505200"/>
          </a:xfrm>
        </p:grpSpPr>
        <p:sp>
          <p:nvSpPr>
            <p:cNvPr id="23" name="Donut 100">
              <a:extLst>
                <a:ext uri="{FF2B5EF4-FFF2-40B4-BE49-F238E27FC236}">
                  <a16:creationId xmlns:a16="http://schemas.microsoft.com/office/drawing/2014/main" id="{A8A6E5BB-CB81-D4FB-BFBF-A8AE158DDCBC}"/>
                </a:ext>
              </a:extLst>
            </p:cNvPr>
            <p:cNvSpPr/>
            <p:nvPr/>
          </p:nvSpPr>
          <p:spPr>
            <a:xfrm>
              <a:off x="5105400" y="3276600"/>
              <a:ext cx="457200" cy="838200"/>
            </a:xfrm>
            <a:prstGeom prst="don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a16="http://schemas.microsoft.com/office/drawing/2014/main" id="{D200410D-2423-F8F4-8410-D9D6E42A7CE3}"/>
                </a:ext>
              </a:extLst>
            </p:cNvPr>
            <p:cNvSpPr/>
            <p:nvPr/>
          </p:nvSpPr>
          <p:spPr>
            <a:xfrm rot="2749164" flipH="1">
              <a:off x="4910963"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DC5D6E-E8D7-44CC-931A-A597C86FC643}"/>
                </a:ext>
              </a:extLst>
            </p:cNvPr>
            <p:cNvSpPr/>
            <p:nvPr/>
          </p:nvSpPr>
          <p:spPr>
            <a:xfrm rot="18850836">
              <a:off x="3689305"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a:extLst>
                <a:ext uri="{FF2B5EF4-FFF2-40B4-BE49-F238E27FC236}">
                  <a16:creationId xmlns:a16="http://schemas.microsoft.com/office/drawing/2014/main" id="{BCA58104-791E-D920-9405-29B66F8655C7}"/>
                </a:ext>
              </a:extLst>
            </p:cNvPr>
            <p:cNvSpPr/>
            <p:nvPr/>
          </p:nvSpPr>
          <p:spPr>
            <a:xfrm rot="5016333">
              <a:off x="4562978" y="1605394"/>
              <a:ext cx="898205" cy="47830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a:extLst>
                <a:ext uri="{FF2B5EF4-FFF2-40B4-BE49-F238E27FC236}">
                  <a16:creationId xmlns:a16="http://schemas.microsoft.com/office/drawing/2014/main" id="{C3527962-FAF2-71F4-5709-0ED872C87EE7}"/>
                </a:ext>
              </a:extLst>
            </p:cNvPr>
            <p:cNvSpPr/>
            <p:nvPr/>
          </p:nvSpPr>
          <p:spPr>
            <a:xfrm rot="6017849">
              <a:off x="3630837" y="1689334"/>
              <a:ext cx="983422" cy="4044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ADD625A2-0A83-C982-FE26-35CA1247CCC4}"/>
                </a:ext>
              </a:extLst>
            </p:cNvPr>
            <p:cNvSpPr/>
            <p:nvPr/>
          </p:nvSpPr>
          <p:spPr>
            <a:xfrm>
              <a:off x="4038600" y="2209800"/>
              <a:ext cx="1066800" cy="2133600"/>
            </a:xfrm>
            <a:prstGeom prst="trapezoid">
              <a:avLst>
                <a:gd name="adj" fmla="val 40126"/>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4A8DA86F-A3E2-890B-0AD5-C706B4E681A2}"/>
                </a:ext>
              </a:extLst>
            </p:cNvPr>
            <p:cNvSpPr/>
            <p:nvPr/>
          </p:nvSpPr>
          <p:spPr>
            <a:xfrm rot="10800000">
              <a:off x="4330072" y="2362200"/>
              <a:ext cx="457200" cy="457200"/>
            </a:xfrm>
            <a:prstGeom prst="trapezoid">
              <a:avLst>
                <a:gd name="adj" fmla="val 40126"/>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E965B7E1-97FA-0092-3A2C-4C189C51238C}"/>
                </a:ext>
              </a:extLst>
            </p:cNvPr>
            <p:cNvSpPr/>
            <p:nvPr/>
          </p:nvSpPr>
          <p:spPr>
            <a:xfrm rot="1569358">
              <a:off x="3930530" y="2329692"/>
              <a:ext cx="4435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549562ED-E639-EB30-B47B-13BF5F219F82}"/>
                </a:ext>
              </a:extLst>
            </p:cNvPr>
            <p:cNvSpPr/>
            <p:nvPr/>
          </p:nvSpPr>
          <p:spPr>
            <a:xfrm rot="20030642" flipH="1">
              <a:off x="4772358" y="2332976"/>
              <a:ext cx="4584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9210FC5-9AE0-FF79-210C-F58035CB15FF}"/>
                </a:ext>
              </a:extLst>
            </p:cNvPr>
            <p:cNvSpPr/>
            <p:nvPr/>
          </p:nvSpPr>
          <p:spPr>
            <a:xfrm>
              <a:off x="4114800" y="12192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a:extLst>
                <a:ext uri="{FF2B5EF4-FFF2-40B4-BE49-F238E27FC236}">
                  <a16:creationId xmlns:a16="http://schemas.microsoft.com/office/drawing/2014/main" id="{4C7AC336-6D1C-F8A1-4E36-C6288D941FFA}"/>
                </a:ext>
              </a:extLst>
            </p:cNvPr>
            <p:cNvSpPr/>
            <p:nvPr/>
          </p:nvSpPr>
          <p:spPr>
            <a:xfrm>
              <a:off x="4038600" y="1143000"/>
              <a:ext cx="1066800" cy="762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11">
              <a:extLst>
                <a:ext uri="{FF2B5EF4-FFF2-40B4-BE49-F238E27FC236}">
                  <a16:creationId xmlns:a16="http://schemas.microsoft.com/office/drawing/2014/main" id="{1396EFBE-65C4-64FF-2274-E11D233B458F}"/>
                </a:ext>
              </a:extLst>
            </p:cNvPr>
            <p:cNvSpPr/>
            <p:nvPr/>
          </p:nvSpPr>
          <p:spPr>
            <a:xfrm>
              <a:off x="3962400" y="1600200"/>
              <a:ext cx="12192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8D35F4C6-BDE2-32B6-5DD4-4672793CF255}"/>
                </a:ext>
              </a:extLst>
            </p:cNvPr>
            <p:cNvSpPr/>
            <p:nvPr/>
          </p:nvSpPr>
          <p:spPr>
            <a:xfrm>
              <a:off x="4038600" y="3276600"/>
              <a:ext cx="1066800" cy="685800"/>
            </a:xfrm>
            <a:prstGeom prst="trapezoid">
              <a:avLst>
                <a:gd name="adj" fmla="val 33067"/>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ABF119B6-1B7A-D5DE-B01C-9768F2043A1A}"/>
                </a:ext>
              </a:extLst>
            </p:cNvPr>
            <p:cNvSpPr/>
            <p:nvPr/>
          </p:nvSpPr>
          <p:spPr>
            <a:xfrm>
              <a:off x="41148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ECFBC2DB-DE69-F6C0-F086-F6D190AD25FD}"/>
                </a:ext>
              </a:extLst>
            </p:cNvPr>
            <p:cNvSpPr/>
            <p:nvPr/>
          </p:nvSpPr>
          <p:spPr>
            <a:xfrm>
              <a:off x="45720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10E3D69-E073-E9E7-0F55-F3C098F2F3AF}"/>
                </a:ext>
              </a:extLst>
            </p:cNvPr>
            <p:cNvSpPr/>
            <p:nvPr/>
          </p:nvSpPr>
          <p:spPr>
            <a:xfrm>
              <a:off x="40386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D969833-C019-EAE8-3379-5993E71079B7}"/>
                </a:ext>
              </a:extLst>
            </p:cNvPr>
            <p:cNvSpPr/>
            <p:nvPr/>
          </p:nvSpPr>
          <p:spPr>
            <a:xfrm>
              <a:off x="45720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17">
              <a:extLst>
                <a:ext uri="{FF2B5EF4-FFF2-40B4-BE49-F238E27FC236}">
                  <a16:creationId xmlns:a16="http://schemas.microsoft.com/office/drawing/2014/main" id="{44DD1B6B-D6C5-7216-E238-DEF4BD893557}"/>
                </a:ext>
              </a:extLst>
            </p:cNvPr>
            <p:cNvSpPr/>
            <p:nvPr/>
          </p:nvSpPr>
          <p:spPr>
            <a:xfrm>
              <a:off x="5029200" y="3810000"/>
              <a:ext cx="609600" cy="6096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60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16" end="16"/>
                                            </p:txEl>
                                          </p:spTgt>
                                        </p:tgtEl>
                                        <p:attrNameLst>
                                          <p:attrName>style.visibility</p:attrName>
                                        </p:attrNameLst>
                                      </p:cBhvr>
                                      <p:to>
                                        <p:strVal val="visible"/>
                                      </p:to>
                                    </p:set>
                                  </p:childTnLst>
                                </p:cTn>
                              </p:par>
                              <p:par>
                                <p:cTn id="39" presetID="26"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80">
                                          <p:stCondLst>
                                            <p:cond delay="0"/>
                                          </p:stCondLst>
                                        </p:cTn>
                                        <p:tgtEl>
                                          <p:spTgt spid="22"/>
                                        </p:tgtEl>
                                      </p:cBhvr>
                                    </p:animEffect>
                                    <p:anim calcmode="lin" valueType="num">
                                      <p:cBhvr>
                                        <p:cTn id="4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7" dur="26">
                                          <p:stCondLst>
                                            <p:cond delay="650"/>
                                          </p:stCondLst>
                                        </p:cTn>
                                        <p:tgtEl>
                                          <p:spTgt spid="22"/>
                                        </p:tgtEl>
                                      </p:cBhvr>
                                      <p:to x="100000" y="60000"/>
                                    </p:animScale>
                                    <p:animScale>
                                      <p:cBhvr>
                                        <p:cTn id="48" dur="166" decel="50000">
                                          <p:stCondLst>
                                            <p:cond delay="676"/>
                                          </p:stCondLst>
                                        </p:cTn>
                                        <p:tgtEl>
                                          <p:spTgt spid="22"/>
                                        </p:tgtEl>
                                      </p:cBhvr>
                                      <p:to x="100000" y="100000"/>
                                    </p:animScale>
                                    <p:animScale>
                                      <p:cBhvr>
                                        <p:cTn id="49" dur="26">
                                          <p:stCondLst>
                                            <p:cond delay="1312"/>
                                          </p:stCondLst>
                                        </p:cTn>
                                        <p:tgtEl>
                                          <p:spTgt spid="22"/>
                                        </p:tgtEl>
                                      </p:cBhvr>
                                      <p:to x="100000" y="80000"/>
                                    </p:animScale>
                                    <p:animScale>
                                      <p:cBhvr>
                                        <p:cTn id="50" dur="166" decel="50000">
                                          <p:stCondLst>
                                            <p:cond delay="1338"/>
                                          </p:stCondLst>
                                        </p:cTn>
                                        <p:tgtEl>
                                          <p:spTgt spid="22"/>
                                        </p:tgtEl>
                                      </p:cBhvr>
                                      <p:to x="100000" y="100000"/>
                                    </p:animScale>
                                    <p:animScale>
                                      <p:cBhvr>
                                        <p:cTn id="51" dur="26">
                                          <p:stCondLst>
                                            <p:cond delay="1642"/>
                                          </p:stCondLst>
                                        </p:cTn>
                                        <p:tgtEl>
                                          <p:spTgt spid="22"/>
                                        </p:tgtEl>
                                      </p:cBhvr>
                                      <p:to x="100000" y="90000"/>
                                    </p:animScale>
                                    <p:animScale>
                                      <p:cBhvr>
                                        <p:cTn id="52" dur="166" decel="50000">
                                          <p:stCondLst>
                                            <p:cond delay="1668"/>
                                          </p:stCondLst>
                                        </p:cTn>
                                        <p:tgtEl>
                                          <p:spTgt spid="22"/>
                                        </p:tgtEl>
                                      </p:cBhvr>
                                      <p:to x="100000" y="100000"/>
                                    </p:animScale>
                                    <p:animScale>
                                      <p:cBhvr>
                                        <p:cTn id="53" dur="26">
                                          <p:stCondLst>
                                            <p:cond delay="1808"/>
                                          </p:stCondLst>
                                        </p:cTn>
                                        <p:tgtEl>
                                          <p:spTgt spid="22"/>
                                        </p:tgtEl>
                                      </p:cBhvr>
                                      <p:to x="100000" y="95000"/>
                                    </p:animScale>
                                    <p:animScale>
                                      <p:cBhvr>
                                        <p:cTn id="54"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3746E0-3958-4259-987C-1645D85F9EA7}"/>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err="1">
                <a:solidFill>
                  <a:schemeClr val="bg1"/>
                </a:solidFill>
                <a:latin typeface="AngsanaUPC" pitchFamily="18" charset="-34"/>
                <a:cs typeface="AngsanaUPC" pitchFamily="18" charset="-34"/>
              </a:rPr>
              <a:t>Mahonri</a:t>
            </a:r>
            <a:r>
              <a:rPr lang="en-US" sz="5400" dirty="0">
                <a:solidFill>
                  <a:schemeClr val="bg1"/>
                </a:solidFill>
                <a:latin typeface="AngsanaUPC" pitchFamily="18" charset="-34"/>
                <a:cs typeface="AngsanaUPC" pitchFamily="18" charset="-34"/>
              </a:rPr>
              <a:t> </a:t>
            </a:r>
            <a:r>
              <a:rPr lang="en-US" sz="5400" dirty="0" err="1">
                <a:solidFill>
                  <a:schemeClr val="bg1"/>
                </a:solidFill>
                <a:latin typeface="AngsanaUPC" pitchFamily="18" charset="-34"/>
                <a:cs typeface="AngsanaUPC" pitchFamily="18" charset="-34"/>
              </a:rPr>
              <a:t>Moriancumer</a:t>
            </a:r>
            <a:endParaRPr lang="en-US" sz="5400" dirty="0">
              <a:solidFill>
                <a:schemeClr val="bg1"/>
              </a:solidFill>
              <a:latin typeface="AngsanaUPC" pitchFamily="18" charset="-34"/>
              <a:cs typeface="AngsanaUPC" pitchFamily="18" charset="-34"/>
            </a:endParaRPr>
          </a:p>
        </p:txBody>
      </p:sp>
      <p:sp>
        <p:nvSpPr>
          <p:cNvPr id="25" name="Rectangle 24"/>
          <p:cNvSpPr/>
          <p:nvPr/>
        </p:nvSpPr>
        <p:spPr>
          <a:xfrm>
            <a:off x="472440" y="1760395"/>
            <a:ext cx="6257544" cy="4708981"/>
          </a:xfrm>
          <a:prstGeom prst="rect">
            <a:avLst/>
          </a:prstGeom>
        </p:spPr>
        <p:txBody>
          <a:bodyPr wrap="square">
            <a:spAutoFit/>
          </a:bodyPr>
          <a:lstStyle/>
          <a:p>
            <a:r>
              <a:rPr lang="en-US" sz="2000" dirty="0">
                <a:solidFill>
                  <a:schemeClr val="bg1"/>
                </a:solidFill>
              </a:rPr>
              <a:t>“While residing in Kirtland Elder Reynolds Cahoon had a son born to him. One day when President Joseph Smith was passing his door, he called the Prophet in and asked him to bless and name the baby. Joseph did so and gave the boy the name of Mahonri </a:t>
            </a:r>
            <a:r>
              <a:rPr lang="en-US" sz="2000" dirty="0" err="1">
                <a:solidFill>
                  <a:schemeClr val="bg1"/>
                </a:solidFill>
              </a:rPr>
              <a:t>Moriancumer</a:t>
            </a:r>
            <a:r>
              <a:rPr lang="en-US" sz="2000" dirty="0">
                <a:solidFill>
                  <a:schemeClr val="bg1"/>
                </a:solidFill>
              </a:rPr>
              <a:t>. </a:t>
            </a:r>
          </a:p>
          <a:p>
            <a:endParaRPr lang="en-US" sz="2000" dirty="0">
              <a:solidFill>
                <a:schemeClr val="bg1"/>
              </a:solidFill>
            </a:endParaRPr>
          </a:p>
          <a:p>
            <a:r>
              <a:rPr lang="en-US" sz="2000" dirty="0">
                <a:solidFill>
                  <a:schemeClr val="bg1"/>
                </a:solidFill>
              </a:rPr>
              <a:t>When he had finished the blessing he laid the child on the bed, and turning to Elder Cahoon he said, ‘The name I have given your son is the name of the brother of Jared; the Lord has just shown [or revealed] it to me.’ Elder William F. Cahoon … heard the Prophet make this statement to his father; and this was the first time the name of the brother of Jared was known in the Church in this dispensation.” </a:t>
            </a:r>
          </a:p>
          <a:p>
            <a:r>
              <a:rPr lang="en-US" sz="2000" dirty="0">
                <a:solidFill>
                  <a:schemeClr val="bg1"/>
                </a:solidFill>
              </a:rPr>
              <a:t>George Reynolds</a:t>
            </a:r>
          </a:p>
        </p:txBody>
      </p:sp>
      <p:pic>
        <p:nvPicPr>
          <p:cNvPr id="8" name="Picture 7">
            <a:extLst>
              <a:ext uri="{FF2B5EF4-FFF2-40B4-BE49-F238E27FC236}">
                <a16:creationId xmlns:a16="http://schemas.microsoft.com/office/drawing/2014/main" id="{479E7961-4695-4C4A-8747-DC1D383C3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2" y="193639"/>
            <a:ext cx="1097279" cy="1459381"/>
          </a:xfrm>
          <a:prstGeom prst="rect">
            <a:avLst/>
          </a:prstGeom>
        </p:spPr>
      </p:pic>
      <p:sp>
        <p:nvSpPr>
          <p:cNvPr id="9" name="Rectangle 8">
            <a:extLst>
              <a:ext uri="{FF2B5EF4-FFF2-40B4-BE49-F238E27FC236}">
                <a16:creationId xmlns:a16="http://schemas.microsoft.com/office/drawing/2014/main" id="{959E833B-4CCC-4B9A-B388-D1F17728C1DC}"/>
              </a:ext>
            </a:extLst>
          </p:cNvPr>
          <p:cNvSpPr/>
          <p:nvPr/>
        </p:nvSpPr>
        <p:spPr>
          <a:xfrm>
            <a:off x="2787397" y="784240"/>
            <a:ext cx="6096000" cy="830997"/>
          </a:xfrm>
          <a:prstGeom prst="rect">
            <a:avLst/>
          </a:prstGeom>
        </p:spPr>
        <p:txBody>
          <a:bodyPr>
            <a:spAutoFit/>
          </a:bodyPr>
          <a:lstStyle/>
          <a:p>
            <a:pPr algn="ctr"/>
            <a:r>
              <a:rPr lang="en-US" sz="2400" b="1" dirty="0">
                <a:solidFill>
                  <a:srgbClr val="FFFF00"/>
                </a:solidFill>
              </a:rPr>
              <a:t>Although the brother of Jared is not identified by proper name in the Book of Mormon:</a:t>
            </a:r>
          </a:p>
        </p:txBody>
      </p:sp>
      <p:pic>
        <p:nvPicPr>
          <p:cNvPr id="2" name="Picture 2" descr="reload">
            <a:extLst>
              <a:ext uri="{FF2B5EF4-FFF2-40B4-BE49-F238E27FC236}">
                <a16:creationId xmlns:a16="http://schemas.microsoft.com/office/drawing/2014/main" id="{304F4DE4-8138-A4AA-7FA9-566EFC2D5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720" y="1707570"/>
            <a:ext cx="4509856" cy="45098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in a suit&#10;&#10;Description automatically generated">
            <a:extLst>
              <a:ext uri="{FF2B5EF4-FFF2-40B4-BE49-F238E27FC236}">
                <a16:creationId xmlns:a16="http://schemas.microsoft.com/office/drawing/2014/main" id="{641EC2FC-0DB7-2F29-1BD6-290E5DAA5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231" y="160782"/>
            <a:ext cx="1014166" cy="1361323"/>
          </a:xfrm>
          <a:prstGeom prst="rect">
            <a:avLst/>
          </a:prstGeom>
        </p:spPr>
      </p:pic>
    </p:spTree>
    <p:extLst>
      <p:ext uri="{BB962C8B-B14F-4D97-AF65-F5344CB8AC3E}">
        <p14:creationId xmlns:p14="http://schemas.microsoft.com/office/powerpoint/2010/main" val="34656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52004A2-2860-4591-A775-858BEB3C3657}"/>
              </a:ext>
            </a:extLst>
          </p:cNvPr>
          <p:cNvSpPr/>
          <p:nvPr/>
        </p:nvSpPr>
        <p:spPr>
          <a:xfrm>
            <a:off x="0" y="0"/>
            <a:ext cx="12192000" cy="6858000"/>
          </a:xfrm>
          <a:prstGeom prst="rect">
            <a:avLst/>
          </a:prstGeom>
          <a:gradFill flip="none" rotWithShape="1">
            <a:gsLst>
              <a:gs pos="0">
                <a:schemeClr val="bg1">
                  <a:lumMod val="75000"/>
                </a:schemeClr>
              </a:gs>
              <a:gs pos="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Jared</a:t>
            </a:r>
          </a:p>
        </p:txBody>
      </p:sp>
      <p:sp>
        <p:nvSpPr>
          <p:cNvPr id="25" name="Rectangle 24"/>
          <p:cNvSpPr/>
          <p:nvPr/>
        </p:nvSpPr>
        <p:spPr>
          <a:xfrm>
            <a:off x="221846" y="923330"/>
            <a:ext cx="8723197" cy="5940088"/>
          </a:xfrm>
          <a:prstGeom prst="rect">
            <a:avLst/>
          </a:prstGeom>
        </p:spPr>
        <p:txBody>
          <a:bodyPr wrap="square">
            <a:spAutoFit/>
          </a:bodyPr>
          <a:lstStyle/>
          <a:p>
            <a:pPr fontAlgn="base"/>
            <a:r>
              <a:rPr lang="en-US" sz="2000" dirty="0">
                <a:solidFill>
                  <a:schemeClr val="bg1"/>
                </a:solidFill>
              </a:rPr>
              <a:t>He was the first leader associated with the civilization known as the “</a:t>
            </a:r>
            <a:r>
              <a:rPr lang="en-US" sz="2000" dirty="0" err="1">
                <a:solidFill>
                  <a:schemeClr val="bg1"/>
                </a:solidFill>
              </a:rPr>
              <a:t>Jaradites</a:t>
            </a:r>
            <a:r>
              <a:rPr lang="en-US" sz="2000" dirty="0">
                <a:solidFill>
                  <a:schemeClr val="bg1"/>
                </a:solidFill>
              </a:rPr>
              <a:t>”</a:t>
            </a:r>
          </a:p>
          <a:p>
            <a:pPr fontAlgn="base"/>
            <a:endParaRPr lang="en-US" sz="2000" dirty="0">
              <a:solidFill>
                <a:schemeClr val="bg1"/>
              </a:solidFill>
            </a:endParaRPr>
          </a:p>
          <a:p>
            <a:pPr fontAlgn="base"/>
            <a:r>
              <a:rPr lang="en-US" sz="2000" dirty="0">
                <a:solidFill>
                  <a:schemeClr val="bg1"/>
                </a:solidFill>
              </a:rPr>
              <a:t>He came forth with his brother and their families and others from the great tower at the time the Lord confounded the language of the people</a:t>
            </a:r>
          </a:p>
          <a:p>
            <a:pPr fontAlgn="base"/>
            <a:endParaRPr lang="en-US" sz="2000" dirty="0">
              <a:solidFill>
                <a:schemeClr val="bg1"/>
              </a:solidFill>
            </a:endParaRPr>
          </a:p>
          <a:p>
            <a:pPr fontAlgn="base"/>
            <a:r>
              <a:rPr lang="en-US" sz="2000" dirty="0">
                <a:solidFill>
                  <a:schemeClr val="bg1"/>
                </a:solidFill>
              </a:rPr>
              <a:t>Jared asked his brother to appeal to the Lord to spare their families and friends from the confounding of the languages</a:t>
            </a:r>
          </a:p>
          <a:p>
            <a:pPr fontAlgn="base"/>
            <a:endParaRPr lang="en-US" sz="2000" dirty="0">
              <a:solidFill>
                <a:schemeClr val="bg1"/>
              </a:solidFill>
            </a:endParaRPr>
          </a:p>
          <a:p>
            <a:pPr fontAlgn="base"/>
            <a:r>
              <a:rPr lang="en-US" sz="2000" dirty="0">
                <a:solidFill>
                  <a:schemeClr val="bg1"/>
                </a:solidFill>
              </a:rPr>
              <a:t>Jared asked his brother to petition the Lord in guidance concerning their journey and destination which they took provisions to a valley northward to wait for instructions</a:t>
            </a:r>
          </a:p>
          <a:p>
            <a:pPr fontAlgn="base"/>
            <a:endParaRPr lang="en-US" sz="2000" dirty="0">
              <a:solidFill>
                <a:schemeClr val="bg1"/>
              </a:solidFill>
            </a:endParaRPr>
          </a:p>
          <a:p>
            <a:pPr fontAlgn="base"/>
            <a:r>
              <a:rPr lang="en-US" sz="2000" dirty="0">
                <a:solidFill>
                  <a:schemeClr val="bg1"/>
                </a:solidFill>
              </a:rPr>
              <a:t>They were led by the Lord 344 days on the water until they reached the shores of the New World</a:t>
            </a:r>
          </a:p>
          <a:p>
            <a:pPr fontAlgn="base"/>
            <a:endParaRPr lang="en-US" sz="2000" dirty="0">
              <a:solidFill>
                <a:schemeClr val="bg1"/>
              </a:solidFill>
            </a:endParaRPr>
          </a:p>
          <a:p>
            <a:pPr fontAlgn="base"/>
            <a:r>
              <a:rPr lang="en-US" sz="2000" dirty="0">
                <a:solidFill>
                  <a:schemeClr val="bg1"/>
                </a:solidFill>
              </a:rPr>
              <a:t>Jared had four sons: </a:t>
            </a:r>
            <a:r>
              <a:rPr lang="en-US" sz="2000" dirty="0" err="1">
                <a:solidFill>
                  <a:schemeClr val="bg1"/>
                </a:solidFill>
              </a:rPr>
              <a:t>Jacom</a:t>
            </a:r>
            <a:r>
              <a:rPr lang="en-US" sz="2000" dirty="0">
                <a:solidFill>
                  <a:schemeClr val="bg1"/>
                </a:solidFill>
              </a:rPr>
              <a:t>, </a:t>
            </a:r>
            <a:r>
              <a:rPr lang="en-US" sz="2000" dirty="0" err="1">
                <a:solidFill>
                  <a:schemeClr val="bg1"/>
                </a:solidFill>
              </a:rPr>
              <a:t>Gilgah</a:t>
            </a:r>
            <a:r>
              <a:rPr lang="en-US" sz="2000" dirty="0">
                <a:solidFill>
                  <a:schemeClr val="bg1"/>
                </a:solidFill>
              </a:rPr>
              <a:t>, </a:t>
            </a:r>
            <a:r>
              <a:rPr lang="en-US" sz="2000" dirty="0" err="1">
                <a:solidFill>
                  <a:schemeClr val="bg1"/>
                </a:solidFill>
              </a:rPr>
              <a:t>Maha</a:t>
            </a:r>
            <a:r>
              <a:rPr lang="en-US" sz="2000" dirty="0">
                <a:solidFill>
                  <a:schemeClr val="bg1"/>
                </a:solidFill>
              </a:rPr>
              <a:t>, and </a:t>
            </a:r>
            <a:r>
              <a:rPr lang="en-US" sz="2000" dirty="0" err="1">
                <a:solidFill>
                  <a:schemeClr val="bg1"/>
                </a:solidFill>
              </a:rPr>
              <a:t>Orihah</a:t>
            </a:r>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Jared, in his old age, and his brother’s warning, he advised against having a king</a:t>
            </a:r>
          </a:p>
          <a:p>
            <a:pPr fontAlgn="base"/>
            <a:endParaRPr lang="en-US" sz="2000" dirty="0">
              <a:solidFill>
                <a:schemeClr val="bg1"/>
              </a:solidFill>
            </a:endParaRPr>
          </a:p>
        </p:txBody>
      </p:sp>
      <p:grpSp>
        <p:nvGrpSpPr>
          <p:cNvPr id="2" name="Group 62"/>
          <p:cNvGrpSpPr/>
          <p:nvPr/>
        </p:nvGrpSpPr>
        <p:grpSpPr>
          <a:xfrm>
            <a:off x="9399384" y="1112702"/>
            <a:ext cx="2081802" cy="4038600"/>
            <a:chOff x="304800" y="2362200"/>
            <a:chExt cx="2081802" cy="4038600"/>
          </a:xfrm>
        </p:grpSpPr>
        <p:sp>
          <p:nvSpPr>
            <p:cNvPr id="64" name="Oval 63"/>
            <p:cNvSpPr/>
            <p:nvPr/>
          </p:nvSpPr>
          <p:spPr>
            <a:xfrm rot="2278251" flipH="1">
              <a:off x="1840718" y="5020338"/>
              <a:ext cx="545884" cy="2780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0242653">
              <a:off x="304800" y="5134947"/>
              <a:ext cx="545884" cy="2780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217087" flipH="1">
              <a:off x="573179" y="3912079"/>
              <a:ext cx="532246" cy="137047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0382913">
              <a:off x="1624865" y="3905059"/>
              <a:ext cx="488948" cy="1322541"/>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0950279">
              <a:off x="1315690" y="5988772"/>
              <a:ext cx="545884" cy="412027"/>
            </a:xfrm>
            <a:prstGeom prst="ellipse">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0950279">
              <a:off x="824083" y="5988773"/>
              <a:ext cx="545884" cy="412027"/>
            </a:xfrm>
            <a:prstGeom prst="ellipse">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779479" y="3849978"/>
              <a:ext cx="1182866" cy="228477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0800000">
              <a:off x="1026459" y="3842459"/>
              <a:ext cx="685800" cy="467857"/>
            </a:xfrm>
            <a:prstGeom prst="trapezoid">
              <a:avLst>
                <a:gd name="adj" fmla="val 4452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96407" y="2539480"/>
              <a:ext cx="1182866" cy="16763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671737">
              <a:off x="692985" y="2652530"/>
              <a:ext cx="374921" cy="97854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790065" y="5032887"/>
              <a:ext cx="1031189" cy="1042219"/>
              <a:chOff x="7543801" y="3644154"/>
              <a:chExt cx="1066799" cy="1004047"/>
            </a:xfrm>
          </p:grpSpPr>
          <p:sp>
            <p:nvSpPr>
              <p:cNvPr id="95" name="Rounded Rectangle 17"/>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62"/>
              <p:cNvGrpSpPr/>
              <p:nvPr/>
            </p:nvGrpSpPr>
            <p:grpSpPr>
              <a:xfrm>
                <a:off x="7543801" y="3644154"/>
                <a:ext cx="439270" cy="1004047"/>
                <a:chOff x="6827799" y="4920787"/>
                <a:chExt cx="834345" cy="1922990"/>
              </a:xfrm>
              <a:solidFill>
                <a:srgbClr val="D98A33"/>
              </a:solidFill>
            </p:grpSpPr>
            <p:sp>
              <p:nvSpPr>
                <p:cNvPr id="97" name="Double Wave 19"/>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uble Wave 20"/>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21"/>
                <p:cNvSpPr/>
                <p:nvPr/>
              </p:nvSpPr>
              <p:spPr>
                <a:xfrm>
                  <a:off x="7010401" y="4920787"/>
                  <a:ext cx="651743" cy="4894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Cloud 74"/>
            <p:cNvSpPr/>
            <p:nvPr/>
          </p:nvSpPr>
          <p:spPr>
            <a:xfrm rot="20696985">
              <a:off x="1690499" y="2593106"/>
              <a:ext cx="374921" cy="97854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13"/>
            <p:cNvSpPr/>
            <p:nvPr/>
          </p:nvSpPr>
          <p:spPr>
            <a:xfrm rot="16200000" flipH="1">
              <a:off x="940676" y="2090273"/>
              <a:ext cx="911942" cy="145579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11"/>
            <p:cNvGrpSpPr/>
            <p:nvPr/>
          </p:nvGrpSpPr>
          <p:grpSpPr>
            <a:xfrm>
              <a:off x="685800" y="2971800"/>
              <a:ext cx="1371600" cy="304800"/>
              <a:chOff x="990600" y="-304800"/>
              <a:chExt cx="3200400" cy="609600"/>
            </a:xfrm>
          </p:grpSpPr>
          <p:sp>
            <p:nvSpPr>
              <p:cNvPr id="87" name="Rectangle 86"/>
              <p:cNvSpPr/>
              <p:nvPr/>
            </p:nvSpPr>
            <p:spPr>
              <a:xfrm>
                <a:off x="990600" y="-304800"/>
                <a:ext cx="3200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05"/>
              <p:cNvGrpSpPr/>
              <p:nvPr/>
            </p:nvGrpSpPr>
            <p:grpSpPr>
              <a:xfrm>
                <a:off x="1066800" y="-266700"/>
                <a:ext cx="1447800" cy="533400"/>
                <a:chOff x="1066800" y="-266700"/>
                <a:chExt cx="1447800" cy="533400"/>
              </a:xfrm>
            </p:grpSpPr>
            <p:sp>
              <p:nvSpPr>
                <p:cNvPr id="93" name="Isosceles Triangle 92"/>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06"/>
              <p:cNvGrpSpPr/>
              <p:nvPr/>
            </p:nvGrpSpPr>
            <p:grpSpPr>
              <a:xfrm>
                <a:off x="2133600" y="-266700"/>
                <a:ext cx="1447800" cy="533400"/>
                <a:chOff x="1066800" y="-266700"/>
                <a:chExt cx="1447800" cy="533400"/>
              </a:xfrm>
            </p:grpSpPr>
            <p:sp>
              <p:nvSpPr>
                <p:cNvPr id="91" name="Isosceles Triangle 90"/>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Isosceles Triangle 89"/>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11"/>
            <p:cNvGrpSpPr/>
            <p:nvPr/>
          </p:nvGrpSpPr>
          <p:grpSpPr>
            <a:xfrm>
              <a:off x="1210235" y="5051612"/>
              <a:ext cx="609600" cy="152400"/>
              <a:chOff x="990600" y="-304800"/>
              <a:chExt cx="3200400" cy="609600"/>
            </a:xfrm>
          </p:grpSpPr>
          <p:sp>
            <p:nvSpPr>
              <p:cNvPr id="79" name="Rectangle 78"/>
              <p:cNvSpPr/>
              <p:nvPr/>
            </p:nvSpPr>
            <p:spPr>
              <a:xfrm>
                <a:off x="990600" y="-304800"/>
                <a:ext cx="3200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05"/>
              <p:cNvGrpSpPr/>
              <p:nvPr/>
            </p:nvGrpSpPr>
            <p:grpSpPr>
              <a:xfrm>
                <a:off x="1066800" y="-266700"/>
                <a:ext cx="1447800" cy="533400"/>
                <a:chOff x="1066800" y="-266700"/>
                <a:chExt cx="1447800" cy="533400"/>
              </a:xfrm>
            </p:grpSpPr>
            <p:sp>
              <p:nvSpPr>
                <p:cNvPr id="85" name="Isosceles Triangle 84"/>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06"/>
              <p:cNvGrpSpPr/>
              <p:nvPr/>
            </p:nvGrpSpPr>
            <p:grpSpPr>
              <a:xfrm>
                <a:off x="2133600" y="-266700"/>
                <a:ext cx="1447800" cy="533400"/>
                <a:chOff x="1066800" y="-266700"/>
                <a:chExt cx="1447800" cy="533400"/>
              </a:xfrm>
            </p:grpSpPr>
            <p:sp>
              <p:nvSpPr>
                <p:cNvPr id="83" name="Isosceles Triangle 82"/>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Isosceles Triangle 81"/>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Rectangle 41"/>
          <p:cNvSpPr/>
          <p:nvPr/>
        </p:nvSpPr>
        <p:spPr>
          <a:xfrm>
            <a:off x="10876382" y="6488668"/>
            <a:ext cx="1268617" cy="369332"/>
          </a:xfrm>
          <a:prstGeom prst="rect">
            <a:avLst/>
          </a:prstGeom>
        </p:spPr>
        <p:txBody>
          <a:bodyPr wrap="none">
            <a:spAutoFit/>
          </a:bodyPr>
          <a:lstStyle/>
          <a:p>
            <a:r>
              <a:rPr lang="en-US" dirty="0">
                <a:solidFill>
                  <a:schemeClr val="bg1"/>
                </a:solidFill>
              </a:rPr>
              <a:t>Who’s Who</a:t>
            </a:r>
            <a:endParaRPr lang="en-US" dirty="0"/>
          </a:p>
        </p:txBody>
      </p:sp>
    </p:spTree>
    <p:extLst>
      <p:ext uri="{BB962C8B-B14F-4D97-AF65-F5344CB8AC3E}">
        <p14:creationId xmlns:p14="http://schemas.microsoft.com/office/powerpoint/2010/main" val="20137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183">
            <a:extLst>
              <a:ext uri="{FF2B5EF4-FFF2-40B4-BE49-F238E27FC236}">
                <a16:creationId xmlns:a16="http://schemas.microsoft.com/office/drawing/2014/main" id="{5273B1DE-9BAA-4A36-8A7A-24C7839B5936}"/>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1415772"/>
          </a:xfrm>
          <a:prstGeom prst="rect">
            <a:avLst/>
          </a:prstGeom>
          <a:noFill/>
        </p:spPr>
        <p:txBody>
          <a:bodyPr wrap="square" rtlCol="0">
            <a:spAutoFit/>
          </a:bodyPr>
          <a:lstStyle/>
          <a:p>
            <a:pPr algn="ctr"/>
            <a:r>
              <a:rPr lang="en-US" sz="5400" dirty="0" err="1">
                <a:solidFill>
                  <a:schemeClr val="bg1"/>
                </a:solidFill>
                <a:latin typeface="AngsanaUPC" pitchFamily="18" charset="-34"/>
                <a:cs typeface="AngsanaUPC" pitchFamily="18" charset="-34"/>
              </a:rPr>
              <a:t>Jacom</a:t>
            </a:r>
            <a:r>
              <a:rPr lang="en-US" sz="5400" dirty="0">
                <a:solidFill>
                  <a:schemeClr val="bg1"/>
                </a:solidFill>
                <a:latin typeface="AngsanaUPC" pitchFamily="18" charset="-34"/>
                <a:cs typeface="AngsanaUPC" pitchFamily="18" charset="-34"/>
              </a:rPr>
              <a:t>, </a:t>
            </a:r>
            <a:r>
              <a:rPr lang="en-US" sz="5400" dirty="0" err="1">
                <a:solidFill>
                  <a:schemeClr val="bg1"/>
                </a:solidFill>
                <a:latin typeface="AngsanaUPC" pitchFamily="18" charset="-34"/>
                <a:cs typeface="AngsanaUPC" pitchFamily="18" charset="-34"/>
              </a:rPr>
              <a:t>Gilgah</a:t>
            </a:r>
            <a:r>
              <a:rPr lang="en-US" sz="5400" dirty="0">
                <a:solidFill>
                  <a:schemeClr val="bg1"/>
                </a:solidFill>
                <a:latin typeface="AngsanaUPC" pitchFamily="18" charset="-34"/>
                <a:cs typeface="AngsanaUPC" pitchFamily="18" charset="-34"/>
              </a:rPr>
              <a:t>, </a:t>
            </a:r>
            <a:r>
              <a:rPr lang="en-US" sz="5400" dirty="0" err="1">
                <a:solidFill>
                  <a:schemeClr val="bg1"/>
                </a:solidFill>
                <a:latin typeface="AngsanaUPC" pitchFamily="18" charset="-34"/>
                <a:cs typeface="AngsanaUPC" pitchFamily="18" charset="-34"/>
              </a:rPr>
              <a:t>Maha</a:t>
            </a:r>
            <a:r>
              <a:rPr lang="en-US" sz="5400" dirty="0">
                <a:solidFill>
                  <a:schemeClr val="bg1"/>
                </a:solidFill>
                <a:latin typeface="AngsanaUPC" pitchFamily="18" charset="-34"/>
                <a:cs typeface="AngsanaUPC" pitchFamily="18" charset="-34"/>
              </a:rPr>
              <a:t>, and </a:t>
            </a:r>
            <a:r>
              <a:rPr lang="en-US" sz="5400" dirty="0" err="1">
                <a:solidFill>
                  <a:schemeClr val="bg1"/>
                </a:solidFill>
                <a:latin typeface="AngsanaUPC" pitchFamily="18" charset="-34"/>
                <a:cs typeface="AngsanaUPC" pitchFamily="18" charset="-34"/>
              </a:rPr>
              <a:t>Orihah</a:t>
            </a:r>
            <a:endParaRPr lang="en-US" sz="5400" dirty="0">
              <a:solidFill>
                <a:schemeClr val="bg1"/>
              </a:solidFill>
              <a:latin typeface="AngsanaUPC" pitchFamily="18" charset="-34"/>
              <a:cs typeface="AngsanaUPC" pitchFamily="18" charset="-34"/>
            </a:endParaRPr>
          </a:p>
          <a:p>
            <a:pPr algn="ctr"/>
            <a:r>
              <a:rPr lang="en-US" sz="3200" dirty="0">
                <a:solidFill>
                  <a:schemeClr val="bg1"/>
                </a:solidFill>
                <a:latin typeface="AngsanaUPC" pitchFamily="18" charset="-34"/>
                <a:cs typeface="AngsanaUPC" pitchFamily="18" charset="-34"/>
              </a:rPr>
              <a:t>The Son’s of Jared</a:t>
            </a:r>
          </a:p>
        </p:txBody>
      </p:sp>
      <p:sp>
        <p:nvSpPr>
          <p:cNvPr id="25" name="Rectangle 24"/>
          <p:cNvSpPr/>
          <p:nvPr/>
        </p:nvSpPr>
        <p:spPr>
          <a:xfrm>
            <a:off x="7620685" y="5018557"/>
            <a:ext cx="3511014" cy="1323439"/>
          </a:xfrm>
          <a:prstGeom prst="rect">
            <a:avLst/>
          </a:prstGeom>
        </p:spPr>
        <p:txBody>
          <a:bodyPr wrap="square">
            <a:spAutoFit/>
          </a:bodyPr>
          <a:lstStyle/>
          <a:p>
            <a:pPr fontAlgn="base"/>
            <a:r>
              <a:rPr lang="en-US" sz="2000" dirty="0" err="1">
                <a:solidFill>
                  <a:schemeClr val="bg1"/>
                </a:solidFill>
              </a:rPr>
              <a:t>Orihah</a:t>
            </a:r>
            <a:r>
              <a:rPr lang="en-US" sz="2000" dirty="0">
                <a:solidFill>
                  <a:schemeClr val="bg1"/>
                </a:solidFill>
              </a:rPr>
              <a:t> was chosen to be the </a:t>
            </a:r>
            <a:r>
              <a:rPr lang="en-US" sz="2000" dirty="0" err="1">
                <a:solidFill>
                  <a:schemeClr val="bg1"/>
                </a:solidFill>
              </a:rPr>
              <a:t>Jaradite</a:t>
            </a:r>
            <a:r>
              <a:rPr lang="en-US" sz="2000" dirty="0">
                <a:solidFill>
                  <a:schemeClr val="bg1"/>
                </a:solidFill>
              </a:rPr>
              <a:t> King</a:t>
            </a:r>
          </a:p>
          <a:p>
            <a:pPr fontAlgn="base"/>
            <a:endParaRPr lang="en-US" sz="2000" dirty="0">
              <a:solidFill>
                <a:schemeClr val="bg1"/>
              </a:solidFill>
            </a:endParaRPr>
          </a:p>
          <a:p>
            <a:pPr fontAlgn="base"/>
            <a:r>
              <a:rPr lang="en-US" sz="2000" dirty="0">
                <a:solidFill>
                  <a:schemeClr val="bg1"/>
                </a:solidFill>
              </a:rPr>
              <a:t>He was humble and righteous</a:t>
            </a:r>
          </a:p>
        </p:txBody>
      </p:sp>
      <p:sp>
        <p:nvSpPr>
          <p:cNvPr id="42" name="Rectangle 41"/>
          <p:cNvSpPr/>
          <p:nvPr/>
        </p:nvSpPr>
        <p:spPr>
          <a:xfrm>
            <a:off x="790517" y="4735163"/>
            <a:ext cx="6048671" cy="1938992"/>
          </a:xfrm>
          <a:prstGeom prst="rect">
            <a:avLst/>
          </a:prstGeom>
        </p:spPr>
        <p:txBody>
          <a:bodyPr wrap="square">
            <a:spAutoFit/>
          </a:bodyPr>
          <a:lstStyle/>
          <a:p>
            <a:pPr fontAlgn="base"/>
            <a:r>
              <a:rPr lang="en-US" sz="2000" dirty="0" err="1">
                <a:solidFill>
                  <a:schemeClr val="bg1"/>
                </a:solidFill>
              </a:rPr>
              <a:t>Jacom</a:t>
            </a:r>
            <a:r>
              <a:rPr lang="en-US" sz="2000" dirty="0">
                <a:solidFill>
                  <a:schemeClr val="bg1"/>
                </a:solidFill>
              </a:rPr>
              <a:t>, </a:t>
            </a:r>
            <a:r>
              <a:rPr lang="en-US" sz="2000" dirty="0" err="1">
                <a:solidFill>
                  <a:schemeClr val="bg1"/>
                </a:solidFill>
              </a:rPr>
              <a:t>Gilgah</a:t>
            </a:r>
            <a:r>
              <a:rPr lang="en-US" sz="2000" dirty="0">
                <a:solidFill>
                  <a:schemeClr val="bg1"/>
                </a:solidFill>
              </a:rPr>
              <a:t>, and </a:t>
            </a:r>
            <a:r>
              <a:rPr lang="en-US" sz="2000" dirty="0" err="1">
                <a:solidFill>
                  <a:schemeClr val="bg1"/>
                </a:solidFill>
              </a:rPr>
              <a:t>Maha</a:t>
            </a:r>
            <a:r>
              <a:rPr lang="en-US" sz="2000" dirty="0">
                <a:solidFill>
                  <a:schemeClr val="bg1"/>
                </a:solidFill>
              </a:rPr>
              <a:t> declined the invitation of the people to become their king.</a:t>
            </a:r>
          </a:p>
          <a:p>
            <a:pPr fontAlgn="base"/>
            <a:endParaRPr lang="en-US" sz="2000" dirty="0">
              <a:solidFill>
                <a:schemeClr val="bg1"/>
              </a:solidFill>
            </a:endParaRPr>
          </a:p>
          <a:p>
            <a:pPr fontAlgn="base"/>
            <a:r>
              <a:rPr lang="en-US" sz="2000" dirty="0">
                <a:solidFill>
                  <a:schemeClr val="bg1"/>
                </a:solidFill>
              </a:rPr>
              <a:t>They heeded the </a:t>
            </a:r>
            <a:r>
              <a:rPr lang="en-US" sz="2000">
                <a:solidFill>
                  <a:schemeClr val="bg1"/>
                </a:solidFill>
              </a:rPr>
              <a:t>prophetic warning </a:t>
            </a:r>
            <a:r>
              <a:rPr lang="en-US" sz="2000" dirty="0">
                <a:solidFill>
                  <a:schemeClr val="bg1"/>
                </a:solidFill>
              </a:rPr>
              <a:t>of the brother of Jared against a monarchy “Surely this thing </a:t>
            </a:r>
            <a:r>
              <a:rPr lang="en-US" sz="2000" dirty="0" err="1">
                <a:solidFill>
                  <a:schemeClr val="bg1"/>
                </a:solidFill>
              </a:rPr>
              <a:t>leadeth</a:t>
            </a:r>
            <a:r>
              <a:rPr lang="en-US" sz="2000" dirty="0">
                <a:solidFill>
                  <a:schemeClr val="bg1"/>
                </a:solidFill>
              </a:rPr>
              <a:t> into captivity.” Ether 6:23</a:t>
            </a:r>
          </a:p>
        </p:txBody>
      </p:sp>
      <p:grpSp>
        <p:nvGrpSpPr>
          <p:cNvPr id="44" name="Group 43"/>
          <p:cNvGrpSpPr/>
          <p:nvPr/>
        </p:nvGrpSpPr>
        <p:grpSpPr>
          <a:xfrm>
            <a:off x="7696200" y="1676400"/>
            <a:ext cx="1828800" cy="3352800"/>
            <a:chOff x="6629400" y="3505200"/>
            <a:chExt cx="1828800" cy="3352800"/>
          </a:xfrm>
        </p:grpSpPr>
        <p:sp>
          <p:nvSpPr>
            <p:cNvPr id="45" name="Oval 44"/>
            <p:cNvSpPr/>
            <p:nvPr/>
          </p:nvSpPr>
          <p:spPr>
            <a:xfrm rot="2262393" flipH="1">
              <a:off x="7960798" y="5496352"/>
              <a:ext cx="497402" cy="206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008521">
              <a:off x="6629400" y="5545475"/>
              <a:ext cx="497402" cy="206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217087" flipH="1">
              <a:off x="6863340" y="4628706"/>
              <a:ext cx="484976" cy="109463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382913">
              <a:off x="7807294" y="4695908"/>
              <a:ext cx="445523" cy="984215"/>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950279">
              <a:off x="7525577" y="6246575"/>
              <a:ext cx="497402" cy="30662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950279">
              <a:off x="7077631" y="6246576"/>
              <a:ext cx="497402" cy="30662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7036988" y="4654917"/>
              <a:ext cx="1077813" cy="1700295"/>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00"/>
            <p:cNvGrpSpPr/>
            <p:nvPr/>
          </p:nvGrpSpPr>
          <p:grpSpPr>
            <a:xfrm>
              <a:off x="6902079" y="3505200"/>
              <a:ext cx="1388441" cy="1412912"/>
              <a:chOff x="7044014" y="3048000"/>
              <a:chExt cx="1160047" cy="1305724"/>
            </a:xfrm>
          </p:grpSpPr>
          <p:sp>
            <p:nvSpPr>
              <p:cNvPr id="63" name="Oval 11"/>
              <p:cNvSpPr/>
              <p:nvPr/>
            </p:nvSpPr>
            <p:spPr>
              <a:xfrm>
                <a:off x="7238997" y="3352800"/>
                <a:ext cx="758151" cy="93848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39"/>
              <p:cNvGrpSpPr/>
              <p:nvPr/>
            </p:nvGrpSpPr>
            <p:grpSpPr>
              <a:xfrm>
                <a:off x="7044014" y="3048000"/>
                <a:ext cx="1160047" cy="1305724"/>
                <a:chOff x="7034581" y="3276600"/>
                <a:chExt cx="1160047" cy="1305724"/>
              </a:xfrm>
            </p:grpSpPr>
            <p:sp>
              <p:nvSpPr>
                <p:cNvPr id="77" name="Cloud 76"/>
                <p:cNvSpPr/>
                <p:nvPr/>
              </p:nvSpPr>
              <p:spPr>
                <a:xfrm>
                  <a:off x="7239000" y="3276600"/>
                  <a:ext cx="762000" cy="60960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6044796">
                  <a:off x="6729336" y="3881060"/>
                  <a:ext cx="952955" cy="342466"/>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16200000">
                  <a:off x="7504414" y="3892109"/>
                  <a:ext cx="994902" cy="385527"/>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TextBox 52"/>
            <p:cNvSpPr txBox="1"/>
            <p:nvPr/>
          </p:nvSpPr>
          <p:spPr>
            <a:xfrm>
              <a:off x="7162800" y="6488668"/>
              <a:ext cx="1219200" cy="369332"/>
            </a:xfrm>
            <a:prstGeom prst="rect">
              <a:avLst/>
            </a:prstGeom>
            <a:noFill/>
          </p:spPr>
          <p:txBody>
            <a:bodyPr wrap="square" rtlCol="0">
              <a:spAutoFit/>
            </a:bodyPr>
            <a:lstStyle/>
            <a:p>
              <a:endParaRPr lang="en-US" dirty="0"/>
            </a:p>
          </p:txBody>
        </p:sp>
        <p:sp>
          <p:nvSpPr>
            <p:cNvPr id="54" name="Oval 53"/>
            <p:cNvSpPr/>
            <p:nvPr/>
          </p:nvSpPr>
          <p:spPr>
            <a:xfrm rot="20226769">
              <a:off x="7817466" y="3820887"/>
              <a:ext cx="313247" cy="295161"/>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0226769">
              <a:off x="7131665" y="3783095"/>
              <a:ext cx="313247" cy="295161"/>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7010400" y="5867400"/>
              <a:ext cx="1143000" cy="457200"/>
            </a:xfrm>
            <a:prstGeom prst="trapezoid">
              <a:avLst>
                <a:gd name="adj" fmla="val 2718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327"/>
            <p:cNvGrpSpPr/>
            <p:nvPr/>
          </p:nvGrpSpPr>
          <p:grpSpPr>
            <a:xfrm>
              <a:off x="7086600" y="6019800"/>
              <a:ext cx="990600" cy="228600"/>
              <a:chOff x="7620000" y="762000"/>
              <a:chExt cx="838200" cy="381000"/>
            </a:xfrm>
          </p:grpSpPr>
          <p:sp>
            <p:nvSpPr>
              <p:cNvPr id="60" name="Chevron 59"/>
              <p:cNvSpPr/>
              <p:nvPr/>
            </p:nvSpPr>
            <p:spPr>
              <a:xfrm>
                <a:off x="7620000" y="762000"/>
                <a:ext cx="457200" cy="381000"/>
              </a:xfrm>
              <a:prstGeom prst="chevr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60"/>
              <p:cNvSpPr/>
              <p:nvPr/>
            </p:nvSpPr>
            <p:spPr>
              <a:xfrm rot="10800000">
                <a:off x="8001000" y="762000"/>
                <a:ext cx="457200" cy="381000"/>
              </a:xfrm>
              <a:prstGeom prst="chevr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mond 61"/>
              <p:cNvSpPr/>
              <p:nvPr/>
            </p:nvSpPr>
            <p:spPr>
              <a:xfrm>
                <a:off x="7969623" y="838200"/>
                <a:ext cx="152400" cy="228600"/>
              </a:xfrm>
              <a:prstGeom prst="diamond">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57"/>
            <p:cNvSpPr/>
            <p:nvPr/>
          </p:nvSpPr>
          <p:spPr>
            <a:xfrm>
              <a:off x="7391400" y="4572000"/>
              <a:ext cx="397055" cy="53340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226769">
              <a:off x="7494726" y="4639332"/>
              <a:ext cx="198214" cy="17962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1752601" y="1219200"/>
            <a:ext cx="4897335" cy="3048000"/>
            <a:chOff x="228600" y="1219200"/>
            <a:chExt cx="4897335" cy="3048000"/>
          </a:xfrm>
        </p:grpSpPr>
        <p:grpSp>
          <p:nvGrpSpPr>
            <p:cNvPr id="81" name="Group 80"/>
            <p:cNvGrpSpPr/>
            <p:nvPr/>
          </p:nvGrpSpPr>
          <p:grpSpPr>
            <a:xfrm>
              <a:off x="228600" y="1219200"/>
              <a:ext cx="1828800" cy="3048000"/>
              <a:chOff x="6629400" y="3505200"/>
              <a:chExt cx="1828800" cy="3048000"/>
            </a:xfrm>
          </p:grpSpPr>
          <p:sp>
            <p:nvSpPr>
              <p:cNvPr id="88" name="Oval 87"/>
              <p:cNvSpPr/>
              <p:nvPr/>
            </p:nvSpPr>
            <p:spPr>
              <a:xfrm rot="20950279">
                <a:off x="7525577" y="6246575"/>
                <a:ext cx="497402" cy="30662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950279">
                <a:off x="7077631" y="6246576"/>
                <a:ext cx="497402" cy="30662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262393" flipH="1">
                <a:off x="7960798" y="5496352"/>
                <a:ext cx="497402" cy="206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0008521">
                <a:off x="6629400" y="5545475"/>
                <a:ext cx="497402" cy="206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7036988" y="4654917"/>
                <a:ext cx="1077813" cy="1700295"/>
              </a:xfrm>
              <a:prstGeom prst="trapezoid">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0382913">
                <a:off x="7807294" y="4695908"/>
                <a:ext cx="445523" cy="984215"/>
              </a:xfrm>
              <a:prstGeom prst="trapezoid">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217087" flipH="1">
                <a:off x="6863340" y="4628706"/>
                <a:ext cx="484976" cy="1094633"/>
              </a:xfrm>
              <a:prstGeom prst="trapezoid">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0800000">
                <a:off x="7410771" y="4724179"/>
                <a:ext cx="358358" cy="348172"/>
              </a:xfrm>
              <a:prstGeom prst="trapezoid">
                <a:avLst>
                  <a:gd name="adj" fmla="val 500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200"/>
              <p:cNvGrpSpPr/>
              <p:nvPr/>
            </p:nvGrpSpPr>
            <p:grpSpPr>
              <a:xfrm>
                <a:off x="6902079" y="3505200"/>
                <a:ext cx="1388441" cy="1412912"/>
                <a:chOff x="7044014" y="3048000"/>
                <a:chExt cx="1160047" cy="1305724"/>
              </a:xfrm>
            </p:grpSpPr>
            <p:sp>
              <p:nvSpPr>
                <p:cNvPr id="124" name="Oval 11"/>
                <p:cNvSpPr/>
                <p:nvPr/>
              </p:nvSpPr>
              <p:spPr>
                <a:xfrm>
                  <a:off x="7238997" y="3352800"/>
                  <a:ext cx="758151" cy="93848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39"/>
                <p:cNvGrpSpPr/>
                <p:nvPr/>
              </p:nvGrpSpPr>
              <p:grpSpPr>
                <a:xfrm>
                  <a:off x="7044014" y="3048000"/>
                  <a:ext cx="1160047" cy="1305724"/>
                  <a:chOff x="7034581" y="3276600"/>
                  <a:chExt cx="1160047" cy="1305724"/>
                </a:xfrm>
              </p:grpSpPr>
              <p:sp>
                <p:nvSpPr>
                  <p:cNvPr id="126" name="Cloud 125"/>
                  <p:cNvSpPr/>
                  <p:nvPr/>
                </p:nvSpPr>
                <p:spPr>
                  <a:xfrm>
                    <a:off x="7239000" y="3276600"/>
                    <a:ext cx="762000" cy="609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6044796">
                    <a:off x="6729336" y="3881060"/>
                    <a:ext cx="952955" cy="34246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16200000">
                    <a:off x="7504414" y="3892109"/>
                    <a:ext cx="994902" cy="3855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211"/>
              <p:cNvGrpSpPr/>
              <p:nvPr/>
            </p:nvGrpSpPr>
            <p:grpSpPr>
              <a:xfrm>
                <a:off x="7086600" y="6019800"/>
                <a:ext cx="990600" cy="304800"/>
                <a:chOff x="990600" y="-304800"/>
                <a:chExt cx="3200400" cy="609600"/>
              </a:xfrm>
            </p:grpSpPr>
            <p:sp>
              <p:nvSpPr>
                <p:cNvPr id="116" name="Rectangle 115"/>
                <p:cNvSpPr/>
                <p:nvPr/>
              </p:nvSpPr>
              <p:spPr>
                <a:xfrm>
                  <a:off x="990600" y="-304800"/>
                  <a:ext cx="3200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205"/>
                <p:cNvGrpSpPr/>
                <p:nvPr/>
              </p:nvGrpSpPr>
              <p:grpSpPr>
                <a:xfrm>
                  <a:off x="1066800" y="-266700"/>
                  <a:ext cx="1447800" cy="533400"/>
                  <a:chOff x="1066800" y="-266700"/>
                  <a:chExt cx="1447800" cy="533400"/>
                </a:xfrm>
              </p:grpSpPr>
              <p:sp>
                <p:nvSpPr>
                  <p:cNvPr id="122" name="Isosceles Triangle 121"/>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206"/>
                <p:cNvGrpSpPr/>
                <p:nvPr/>
              </p:nvGrpSpPr>
              <p:grpSpPr>
                <a:xfrm>
                  <a:off x="2133600" y="-266700"/>
                  <a:ext cx="1447800" cy="533400"/>
                  <a:chOff x="1066800" y="-266700"/>
                  <a:chExt cx="1447800" cy="533400"/>
                </a:xfrm>
              </p:grpSpPr>
              <p:sp>
                <p:nvSpPr>
                  <p:cNvPr id="120" name="Isosceles Triangle 119"/>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Isosceles Triangle 118"/>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12"/>
              <p:cNvGrpSpPr/>
              <p:nvPr/>
            </p:nvGrpSpPr>
            <p:grpSpPr>
              <a:xfrm>
                <a:off x="7086600" y="3810000"/>
                <a:ext cx="990600" cy="228600"/>
                <a:chOff x="990600" y="-304800"/>
                <a:chExt cx="3200400" cy="609600"/>
              </a:xfrm>
            </p:grpSpPr>
            <p:sp>
              <p:nvSpPr>
                <p:cNvPr id="108" name="Rectangle 107"/>
                <p:cNvSpPr/>
                <p:nvPr/>
              </p:nvSpPr>
              <p:spPr>
                <a:xfrm>
                  <a:off x="990600" y="-304800"/>
                  <a:ext cx="32004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205"/>
                <p:cNvGrpSpPr/>
                <p:nvPr/>
              </p:nvGrpSpPr>
              <p:grpSpPr>
                <a:xfrm>
                  <a:off x="1066800" y="-266700"/>
                  <a:ext cx="1447800" cy="533400"/>
                  <a:chOff x="1066800" y="-266700"/>
                  <a:chExt cx="1447800" cy="533400"/>
                </a:xfrm>
              </p:grpSpPr>
              <p:sp>
                <p:nvSpPr>
                  <p:cNvPr id="114" name="Isosceles Triangle 113"/>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206"/>
                <p:cNvGrpSpPr/>
                <p:nvPr/>
              </p:nvGrpSpPr>
              <p:grpSpPr>
                <a:xfrm>
                  <a:off x="2133600" y="-266700"/>
                  <a:ext cx="1447800" cy="533400"/>
                  <a:chOff x="1066800" y="-266700"/>
                  <a:chExt cx="1447800" cy="533400"/>
                </a:xfrm>
              </p:grpSpPr>
              <p:sp>
                <p:nvSpPr>
                  <p:cNvPr id="112" name="Isosceles Triangle 111"/>
                  <p:cNvSpPr/>
                  <p:nvPr/>
                </p:nvSpPr>
                <p:spPr>
                  <a:xfrm>
                    <a:off x="10668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rot="10800000" flipH="1">
                    <a:off x="1600200" y="-266700"/>
                    <a:ext cx="914400" cy="533400"/>
                  </a:xfrm>
                  <a:prstGeom prst="triangl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Isosceles Triangle 110"/>
                <p:cNvSpPr/>
                <p:nvPr/>
              </p:nvSpPr>
              <p:spPr>
                <a:xfrm>
                  <a:off x="3200400" y="-266700"/>
                  <a:ext cx="9144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3581400" y="1524000"/>
              <a:ext cx="1544535" cy="2743200"/>
              <a:chOff x="5957910" y="228600"/>
              <a:chExt cx="1544535" cy="2743200"/>
            </a:xfrm>
          </p:grpSpPr>
          <p:sp>
            <p:nvSpPr>
              <p:cNvPr id="130" name="Oval 129"/>
              <p:cNvSpPr/>
              <p:nvPr/>
            </p:nvSpPr>
            <p:spPr>
              <a:xfrm rot="2139764">
                <a:off x="5957910" y="1972624"/>
                <a:ext cx="221870" cy="3818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0226769">
                <a:off x="7287954" y="2087491"/>
                <a:ext cx="214491" cy="2951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1442139">
                <a:off x="6088517" y="1225008"/>
                <a:ext cx="379156" cy="1017692"/>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19893016">
                <a:off x="6975423" y="1246548"/>
                <a:ext cx="363264" cy="1052833"/>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6128217">
                <a:off x="6780289" y="2683686"/>
                <a:ext cx="228807" cy="34742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4472555">
                <a:off x="6454699" y="2674435"/>
                <a:ext cx="209609" cy="36515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6176661" y="1312661"/>
                <a:ext cx="1118360" cy="151713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a:off x="6776387" y="402771"/>
                <a:ext cx="439965" cy="667532"/>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rot="19357175">
                <a:off x="6681042" y="228600"/>
                <a:ext cx="500703" cy="667532"/>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rot="1400185">
                <a:off x="6145670" y="336573"/>
                <a:ext cx="500703" cy="667532"/>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288809" y="462671"/>
                <a:ext cx="817263" cy="102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rot="17055069">
                <a:off x="6412337" y="137589"/>
                <a:ext cx="464253" cy="719942"/>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35168" y="315686"/>
                <a:ext cx="423659" cy="304800"/>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258581" y="446314"/>
                <a:ext cx="282440" cy="174171"/>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315"/>
              <p:cNvGrpSpPr/>
              <p:nvPr/>
            </p:nvGrpSpPr>
            <p:grpSpPr>
              <a:xfrm>
                <a:off x="6270812" y="2554941"/>
                <a:ext cx="914400" cy="228600"/>
                <a:chOff x="7620000" y="762000"/>
                <a:chExt cx="1600200" cy="381000"/>
              </a:xfrm>
            </p:grpSpPr>
            <p:grpSp>
              <p:nvGrpSpPr>
                <p:cNvPr id="147" name="Group 310"/>
                <p:cNvGrpSpPr/>
                <p:nvPr/>
              </p:nvGrpSpPr>
              <p:grpSpPr>
                <a:xfrm>
                  <a:off x="7620000" y="762000"/>
                  <a:ext cx="838200" cy="381000"/>
                  <a:chOff x="7620000" y="762000"/>
                  <a:chExt cx="838200" cy="381000"/>
                </a:xfrm>
              </p:grpSpPr>
              <p:sp>
                <p:nvSpPr>
                  <p:cNvPr id="152" name="Chevron 151"/>
                  <p:cNvSpPr/>
                  <p:nvPr/>
                </p:nvSpPr>
                <p:spPr>
                  <a:xfrm>
                    <a:off x="7620000" y="762000"/>
                    <a:ext cx="457200" cy="381000"/>
                  </a:xfrm>
                  <a:prstGeom prst="chevr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Chevron 152"/>
                  <p:cNvSpPr/>
                  <p:nvPr/>
                </p:nvSpPr>
                <p:spPr>
                  <a:xfrm rot="10800000">
                    <a:off x="8001000" y="762000"/>
                    <a:ext cx="457200" cy="381000"/>
                  </a:xfrm>
                  <a:prstGeom prst="chevr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iamond 153"/>
                  <p:cNvSpPr/>
                  <p:nvPr/>
                </p:nvSpPr>
                <p:spPr>
                  <a:xfrm>
                    <a:off x="7969623" y="838200"/>
                    <a:ext cx="152400" cy="228600"/>
                  </a:xfrm>
                  <a:prstGeom prst="diamond">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311"/>
                <p:cNvGrpSpPr/>
                <p:nvPr/>
              </p:nvGrpSpPr>
              <p:grpSpPr>
                <a:xfrm>
                  <a:off x="8382000" y="762000"/>
                  <a:ext cx="838200" cy="381000"/>
                  <a:chOff x="7620000" y="762000"/>
                  <a:chExt cx="838200" cy="381000"/>
                </a:xfrm>
              </p:grpSpPr>
              <p:sp>
                <p:nvSpPr>
                  <p:cNvPr id="149" name="Chevron 148"/>
                  <p:cNvSpPr/>
                  <p:nvPr/>
                </p:nvSpPr>
                <p:spPr>
                  <a:xfrm>
                    <a:off x="7620000" y="762000"/>
                    <a:ext cx="457200" cy="381000"/>
                  </a:xfrm>
                  <a:prstGeom prst="chevr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Chevron 149"/>
                  <p:cNvSpPr/>
                  <p:nvPr/>
                </p:nvSpPr>
                <p:spPr>
                  <a:xfrm rot="10800000">
                    <a:off x="8001000" y="762000"/>
                    <a:ext cx="457200" cy="381000"/>
                  </a:xfrm>
                  <a:prstGeom prst="chevr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iamond 150"/>
                  <p:cNvSpPr/>
                  <p:nvPr/>
                </p:nvSpPr>
                <p:spPr>
                  <a:xfrm>
                    <a:off x="7969623" y="838200"/>
                    <a:ext cx="152400" cy="228600"/>
                  </a:xfrm>
                  <a:prstGeom prst="diamond">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5" name="Cloud 144"/>
              <p:cNvSpPr/>
              <p:nvPr/>
            </p:nvSpPr>
            <p:spPr>
              <a:xfrm rot="1400185">
                <a:off x="6468180" y="1147828"/>
                <a:ext cx="500703" cy="443588"/>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20226769">
                <a:off x="6625151" y="1214815"/>
                <a:ext cx="198214" cy="17962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2133600" y="1371600"/>
              <a:ext cx="1371600" cy="2895600"/>
              <a:chOff x="2527532" y="457200"/>
              <a:chExt cx="1750523" cy="3376555"/>
            </a:xfrm>
          </p:grpSpPr>
          <p:sp>
            <p:nvSpPr>
              <p:cNvPr id="156" name="Oval 155"/>
              <p:cNvSpPr/>
              <p:nvPr/>
            </p:nvSpPr>
            <p:spPr>
              <a:xfrm rot="3564960" flipH="1">
                <a:off x="3882415" y="2588448"/>
                <a:ext cx="509414" cy="281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7586143">
                <a:off x="2407604" y="2666985"/>
                <a:ext cx="509414" cy="2695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1872288" flipH="1">
                <a:off x="2688849" y="1735744"/>
                <a:ext cx="496688" cy="115532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19690545">
                <a:off x="3670275" y="1729826"/>
                <a:ext cx="456282" cy="111491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0950279">
                <a:off x="3381754" y="3486412"/>
                <a:ext cx="509414" cy="34734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0950279">
                <a:off x="2922991" y="3486413"/>
                <a:ext cx="509414" cy="34734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2881367" y="1683392"/>
                <a:ext cx="1103841" cy="192608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0800000">
                <a:off x="3264176" y="1761852"/>
                <a:ext cx="367012" cy="394407"/>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897164" y="578632"/>
                <a:ext cx="1103841" cy="14131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671737">
                <a:off x="2784850" y="903090"/>
                <a:ext cx="349873" cy="824917"/>
              </a:xfrm>
              <a:prstGeom prst="cloud">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rot="20928263" flipH="1">
                <a:off x="3692876" y="1007761"/>
                <a:ext cx="398950" cy="724890"/>
              </a:xfrm>
              <a:prstGeom prst="cloud">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hord 166"/>
              <p:cNvSpPr/>
              <p:nvPr/>
            </p:nvSpPr>
            <p:spPr>
              <a:xfrm rot="7621963">
                <a:off x="2961116" y="455475"/>
                <a:ext cx="898520" cy="901969"/>
              </a:xfrm>
              <a:prstGeom prst="chord">
                <a:avLst>
                  <a:gd name="adj1" fmla="val 2700000"/>
                  <a:gd name="adj2" fmla="val 14305134"/>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296"/>
              <p:cNvGrpSpPr/>
              <p:nvPr/>
            </p:nvGrpSpPr>
            <p:grpSpPr>
              <a:xfrm>
                <a:off x="2958353" y="2590800"/>
                <a:ext cx="941293" cy="228600"/>
                <a:chOff x="4495801" y="838200"/>
                <a:chExt cx="1142999" cy="230293"/>
              </a:xfrm>
            </p:grpSpPr>
            <p:sp>
              <p:nvSpPr>
                <p:cNvPr id="176" name="Rounded Rectangle 175"/>
                <p:cNvSpPr/>
                <p:nvPr/>
              </p:nvSpPr>
              <p:spPr>
                <a:xfrm>
                  <a:off x="4512129" y="838200"/>
                  <a:ext cx="1110343" cy="228600"/>
                </a:xfrm>
                <a:prstGeom prst="roundRec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a:off x="4495801"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rot="10800000">
                  <a:off x="4724400"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10800000">
                  <a:off x="5181600"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a:off x="4953000"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a:off x="5410200"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97"/>
              <p:cNvGrpSpPr/>
              <p:nvPr/>
            </p:nvGrpSpPr>
            <p:grpSpPr>
              <a:xfrm>
                <a:off x="2895600" y="838200"/>
                <a:ext cx="1066800" cy="228600"/>
                <a:chOff x="4419600" y="838200"/>
                <a:chExt cx="1295400" cy="230293"/>
              </a:xfrm>
            </p:grpSpPr>
            <p:sp>
              <p:nvSpPr>
                <p:cNvPr id="170" name="Rounded Rectangle 169"/>
                <p:cNvSpPr/>
                <p:nvPr/>
              </p:nvSpPr>
              <p:spPr>
                <a:xfrm>
                  <a:off x="4419600" y="838200"/>
                  <a:ext cx="1295400" cy="228600"/>
                </a:xfrm>
                <a:prstGeom prst="roundRect">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a:off x="4495801"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0800000">
                  <a:off x="4724400"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10800000">
                  <a:off x="5181600"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a:off x="4953000"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a:off x="5410200" y="838200"/>
                  <a:ext cx="228600" cy="230293"/>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2" name="Rectangle 181"/>
          <p:cNvSpPr/>
          <p:nvPr/>
        </p:nvSpPr>
        <p:spPr>
          <a:xfrm>
            <a:off x="10695263" y="6354128"/>
            <a:ext cx="1268617" cy="369332"/>
          </a:xfrm>
          <a:prstGeom prst="rect">
            <a:avLst/>
          </a:prstGeom>
        </p:spPr>
        <p:txBody>
          <a:bodyPr wrap="none">
            <a:spAutoFit/>
          </a:bodyPr>
          <a:lstStyle/>
          <a:p>
            <a:r>
              <a:rPr lang="en-US" dirty="0">
                <a:solidFill>
                  <a:schemeClr val="bg1"/>
                </a:solidFill>
              </a:rPr>
              <a:t>Who’s Who</a:t>
            </a:r>
            <a:endParaRPr lang="en-US" dirty="0"/>
          </a:p>
        </p:txBody>
      </p:sp>
    </p:spTree>
    <p:extLst>
      <p:ext uri="{BB962C8B-B14F-4D97-AF65-F5344CB8AC3E}">
        <p14:creationId xmlns:p14="http://schemas.microsoft.com/office/powerpoint/2010/main" val="20194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83"/>
                                        </p:tgtEl>
                                        <p:attrNameLst>
                                          <p:attrName>style.visibility</p:attrName>
                                        </p:attrNameLst>
                                      </p:cBhvr>
                                      <p:to>
                                        <p:strVal val="visible"/>
                                      </p:to>
                                    </p:set>
                                    <p:animEffect transition="in" filter="wipe(down)">
                                      <p:cBhvr>
                                        <p:cTn id="9" dur="580">
                                          <p:stCondLst>
                                            <p:cond delay="0"/>
                                          </p:stCondLst>
                                        </p:cTn>
                                        <p:tgtEl>
                                          <p:spTgt spid="183"/>
                                        </p:tgtEl>
                                      </p:cBhvr>
                                    </p:animEffect>
                                    <p:anim calcmode="lin" valueType="num">
                                      <p:cBhvr>
                                        <p:cTn id="10"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15" dur="26">
                                          <p:stCondLst>
                                            <p:cond delay="650"/>
                                          </p:stCondLst>
                                        </p:cTn>
                                        <p:tgtEl>
                                          <p:spTgt spid="183"/>
                                        </p:tgtEl>
                                      </p:cBhvr>
                                      <p:to x="100000" y="60000"/>
                                    </p:animScale>
                                    <p:animScale>
                                      <p:cBhvr>
                                        <p:cTn id="16" dur="166" decel="50000">
                                          <p:stCondLst>
                                            <p:cond delay="676"/>
                                          </p:stCondLst>
                                        </p:cTn>
                                        <p:tgtEl>
                                          <p:spTgt spid="183"/>
                                        </p:tgtEl>
                                      </p:cBhvr>
                                      <p:to x="100000" y="100000"/>
                                    </p:animScale>
                                    <p:animScale>
                                      <p:cBhvr>
                                        <p:cTn id="17" dur="26">
                                          <p:stCondLst>
                                            <p:cond delay="1312"/>
                                          </p:stCondLst>
                                        </p:cTn>
                                        <p:tgtEl>
                                          <p:spTgt spid="183"/>
                                        </p:tgtEl>
                                      </p:cBhvr>
                                      <p:to x="100000" y="80000"/>
                                    </p:animScale>
                                    <p:animScale>
                                      <p:cBhvr>
                                        <p:cTn id="18" dur="166" decel="50000">
                                          <p:stCondLst>
                                            <p:cond delay="1338"/>
                                          </p:stCondLst>
                                        </p:cTn>
                                        <p:tgtEl>
                                          <p:spTgt spid="183"/>
                                        </p:tgtEl>
                                      </p:cBhvr>
                                      <p:to x="100000" y="100000"/>
                                    </p:animScale>
                                    <p:animScale>
                                      <p:cBhvr>
                                        <p:cTn id="19" dur="26">
                                          <p:stCondLst>
                                            <p:cond delay="1642"/>
                                          </p:stCondLst>
                                        </p:cTn>
                                        <p:tgtEl>
                                          <p:spTgt spid="183"/>
                                        </p:tgtEl>
                                      </p:cBhvr>
                                      <p:to x="100000" y="90000"/>
                                    </p:animScale>
                                    <p:animScale>
                                      <p:cBhvr>
                                        <p:cTn id="20" dur="166" decel="50000">
                                          <p:stCondLst>
                                            <p:cond delay="1668"/>
                                          </p:stCondLst>
                                        </p:cTn>
                                        <p:tgtEl>
                                          <p:spTgt spid="183"/>
                                        </p:tgtEl>
                                      </p:cBhvr>
                                      <p:to x="100000" y="100000"/>
                                    </p:animScale>
                                    <p:animScale>
                                      <p:cBhvr>
                                        <p:cTn id="21" dur="26">
                                          <p:stCondLst>
                                            <p:cond delay="1808"/>
                                          </p:stCondLst>
                                        </p:cTn>
                                        <p:tgtEl>
                                          <p:spTgt spid="183"/>
                                        </p:tgtEl>
                                      </p:cBhvr>
                                      <p:to x="100000" y="95000"/>
                                    </p:animScale>
                                    <p:animScale>
                                      <p:cBhvr>
                                        <p:cTn id="22" dur="166" decel="50000">
                                          <p:stCondLst>
                                            <p:cond delay="1834"/>
                                          </p:stCondLst>
                                        </p:cTn>
                                        <p:tgtEl>
                                          <p:spTgt spid="18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80">
                                          <p:stCondLst>
                                            <p:cond delay="0"/>
                                          </p:stCondLst>
                                        </p:cTn>
                                        <p:tgtEl>
                                          <p:spTgt spid="44"/>
                                        </p:tgtEl>
                                      </p:cBhvr>
                                    </p:animEffect>
                                    <p:anim calcmode="lin" valueType="num">
                                      <p:cBhvr>
                                        <p:cTn id="34"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9" dur="26">
                                          <p:stCondLst>
                                            <p:cond delay="650"/>
                                          </p:stCondLst>
                                        </p:cTn>
                                        <p:tgtEl>
                                          <p:spTgt spid="44"/>
                                        </p:tgtEl>
                                      </p:cBhvr>
                                      <p:to x="100000" y="60000"/>
                                    </p:animScale>
                                    <p:animScale>
                                      <p:cBhvr>
                                        <p:cTn id="40" dur="166" decel="50000">
                                          <p:stCondLst>
                                            <p:cond delay="676"/>
                                          </p:stCondLst>
                                        </p:cTn>
                                        <p:tgtEl>
                                          <p:spTgt spid="44"/>
                                        </p:tgtEl>
                                      </p:cBhvr>
                                      <p:to x="100000" y="100000"/>
                                    </p:animScale>
                                    <p:animScale>
                                      <p:cBhvr>
                                        <p:cTn id="41" dur="26">
                                          <p:stCondLst>
                                            <p:cond delay="1312"/>
                                          </p:stCondLst>
                                        </p:cTn>
                                        <p:tgtEl>
                                          <p:spTgt spid="44"/>
                                        </p:tgtEl>
                                      </p:cBhvr>
                                      <p:to x="100000" y="80000"/>
                                    </p:animScale>
                                    <p:animScale>
                                      <p:cBhvr>
                                        <p:cTn id="42" dur="166" decel="50000">
                                          <p:stCondLst>
                                            <p:cond delay="1338"/>
                                          </p:stCondLst>
                                        </p:cTn>
                                        <p:tgtEl>
                                          <p:spTgt spid="44"/>
                                        </p:tgtEl>
                                      </p:cBhvr>
                                      <p:to x="100000" y="100000"/>
                                    </p:animScale>
                                    <p:animScale>
                                      <p:cBhvr>
                                        <p:cTn id="43" dur="26">
                                          <p:stCondLst>
                                            <p:cond delay="1642"/>
                                          </p:stCondLst>
                                        </p:cTn>
                                        <p:tgtEl>
                                          <p:spTgt spid="44"/>
                                        </p:tgtEl>
                                      </p:cBhvr>
                                      <p:to x="100000" y="90000"/>
                                    </p:animScale>
                                    <p:animScale>
                                      <p:cBhvr>
                                        <p:cTn id="44" dur="166" decel="50000">
                                          <p:stCondLst>
                                            <p:cond delay="1668"/>
                                          </p:stCondLst>
                                        </p:cTn>
                                        <p:tgtEl>
                                          <p:spTgt spid="44"/>
                                        </p:tgtEl>
                                      </p:cBhvr>
                                      <p:to x="100000" y="100000"/>
                                    </p:animScale>
                                    <p:animScale>
                                      <p:cBhvr>
                                        <p:cTn id="45" dur="26">
                                          <p:stCondLst>
                                            <p:cond delay="1808"/>
                                          </p:stCondLst>
                                        </p:cTn>
                                        <p:tgtEl>
                                          <p:spTgt spid="44"/>
                                        </p:tgtEl>
                                      </p:cBhvr>
                                      <p:to x="100000" y="95000"/>
                                    </p:animScale>
                                    <p:animScale>
                                      <p:cBhvr>
                                        <p:cTn id="46" dur="166" decel="50000">
                                          <p:stCondLst>
                                            <p:cond delay="1834"/>
                                          </p:stCondLst>
                                        </p:cTn>
                                        <p:tgtEl>
                                          <p:spTgt spid="4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4E0A73-35FF-4B1E-8220-9D45C84E7CCB}"/>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Cry Unto the Lord</a:t>
            </a:r>
            <a:endParaRPr lang="en-US" sz="3200" dirty="0">
              <a:solidFill>
                <a:schemeClr val="bg1"/>
              </a:solidFill>
              <a:latin typeface="AngsanaUPC" pitchFamily="18" charset="-34"/>
              <a:cs typeface="AngsanaUPC" pitchFamily="18" charset="-34"/>
            </a:endParaRPr>
          </a:p>
        </p:txBody>
      </p:sp>
      <p:sp>
        <p:nvSpPr>
          <p:cNvPr id="42" name="Rectangle 41"/>
          <p:cNvSpPr/>
          <p:nvPr/>
        </p:nvSpPr>
        <p:spPr>
          <a:xfrm>
            <a:off x="5562600" y="762001"/>
            <a:ext cx="3733800" cy="954107"/>
          </a:xfrm>
          <a:prstGeom prst="rect">
            <a:avLst/>
          </a:prstGeom>
        </p:spPr>
        <p:txBody>
          <a:bodyPr wrap="square">
            <a:spAutoFit/>
          </a:bodyPr>
          <a:lstStyle/>
          <a:p>
            <a:pPr algn="ctr" fontAlgn="base"/>
            <a:r>
              <a:rPr lang="en-US" sz="2800" dirty="0">
                <a:solidFill>
                  <a:srgbClr val="00B0F0"/>
                </a:solidFill>
              </a:rPr>
              <a:t>A mighty prayer—in faith and sincerity</a:t>
            </a:r>
          </a:p>
        </p:txBody>
      </p:sp>
      <p:sp>
        <p:nvSpPr>
          <p:cNvPr id="182" name="Rectangle 181"/>
          <p:cNvSpPr/>
          <p:nvPr/>
        </p:nvSpPr>
        <p:spPr>
          <a:xfrm>
            <a:off x="134750" y="6487656"/>
            <a:ext cx="1459567" cy="369332"/>
          </a:xfrm>
          <a:prstGeom prst="rect">
            <a:avLst/>
          </a:prstGeom>
        </p:spPr>
        <p:txBody>
          <a:bodyPr wrap="none">
            <a:spAutoFit/>
          </a:bodyPr>
          <a:lstStyle/>
          <a:p>
            <a:r>
              <a:rPr lang="en-US" dirty="0">
                <a:solidFill>
                  <a:schemeClr val="bg1"/>
                </a:solidFill>
              </a:rPr>
              <a:t>Ether 1:34-37</a:t>
            </a:r>
            <a:endParaRPr lang="en-US" dirty="0"/>
          </a:p>
        </p:txBody>
      </p:sp>
      <p:sp>
        <p:nvSpPr>
          <p:cNvPr id="118" name="Rectangle 117"/>
          <p:cNvSpPr/>
          <p:nvPr/>
        </p:nvSpPr>
        <p:spPr>
          <a:xfrm>
            <a:off x="858438" y="3316224"/>
            <a:ext cx="3548970" cy="2246769"/>
          </a:xfrm>
          <a:prstGeom prst="rect">
            <a:avLst/>
          </a:prstGeom>
        </p:spPr>
        <p:txBody>
          <a:bodyPr wrap="square">
            <a:spAutoFit/>
          </a:bodyPr>
          <a:lstStyle/>
          <a:p>
            <a:r>
              <a:rPr lang="en-US" sz="2000" dirty="0">
                <a:solidFill>
                  <a:schemeClr val="bg1"/>
                </a:solidFill>
              </a:rPr>
              <a:t>Jared and his brother’s concern:</a:t>
            </a:r>
          </a:p>
          <a:p>
            <a:endParaRPr lang="en-US" sz="2000" dirty="0">
              <a:solidFill>
                <a:schemeClr val="bg1"/>
              </a:solidFill>
            </a:endParaRPr>
          </a:p>
          <a:p>
            <a:r>
              <a:rPr lang="en-US" sz="2000" dirty="0">
                <a:solidFill>
                  <a:schemeClr val="bg1"/>
                </a:solidFill>
              </a:rPr>
              <a:t>They would not be able to speak to each other and their friends in the same language</a:t>
            </a:r>
          </a:p>
          <a:p>
            <a:endParaRPr lang="en-US" sz="2000" dirty="0">
              <a:solidFill>
                <a:schemeClr val="bg1"/>
              </a:solidFill>
            </a:endParaRPr>
          </a:p>
          <a:p>
            <a:r>
              <a:rPr lang="en-US" sz="2000" dirty="0">
                <a:solidFill>
                  <a:schemeClr val="bg1"/>
                </a:solidFill>
              </a:rPr>
              <a:t>Where should they go?</a:t>
            </a:r>
            <a:endParaRPr lang="en-US" sz="2000" dirty="0"/>
          </a:p>
        </p:txBody>
      </p:sp>
      <p:grpSp>
        <p:nvGrpSpPr>
          <p:cNvPr id="144" name="Group 143"/>
          <p:cNvGrpSpPr/>
          <p:nvPr/>
        </p:nvGrpSpPr>
        <p:grpSpPr>
          <a:xfrm>
            <a:off x="6553200" y="1752600"/>
            <a:ext cx="3254590" cy="2129118"/>
            <a:chOff x="4822610" y="2671482"/>
            <a:chExt cx="3254590" cy="2129118"/>
          </a:xfrm>
        </p:grpSpPr>
        <p:sp>
          <p:nvSpPr>
            <p:cNvPr id="125" name="Freeform 124"/>
            <p:cNvSpPr/>
            <p:nvPr/>
          </p:nvSpPr>
          <p:spPr>
            <a:xfrm>
              <a:off x="4822610" y="2671482"/>
              <a:ext cx="3254590" cy="2129118"/>
            </a:xfrm>
            <a:custGeom>
              <a:avLst/>
              <a:gdLst>
                <a:gd name="connsiteX0" fmla="*/ 950661 w 2702462"/>
                <a:gd name="connsiteY0" fmla="*/ 1308847 h 1320022"/>
                <a:gd name="connsiteX1" fmla="*/ 950661 w 2702462"/>
                <a:gd name="connsiteY1" fmla="*/ 1308847 h 1320022"/>
                <a:gd name="connsiteX2" fmla="*/ 9366 w 2702462"/>
                <a:gd name="connsiteY2" fmla="*/ 806824 h 1320022"/>
                <a:gd name="connsiteX3" fmla="*/ 36261 w 2702462"/>
                <a:gd name="connsiteY3" fmla="*/ 788894 h 1320022"/>
                <a:gd name="connsiteX4" fmla="*/ 72119 w 2702462"/>
                <a:gd name="connsiteY4" fmla="*/ 762000 h 1320022"/>
                <a:gd name="connsiteX5" fmla="*/ 107978 w 2702462"/>
                <a:gd name="connsiteY5" fmla="*/ 744071 h 1320022"/>
                <a:gd name="connsiteX6" fmla="*/ 125908 w 2702462"/>
                <a:gd name="connsiteY6" fmla="*/ 726142 h 1320022"/>
                <a:gd name="connsiteX7" fmla="*/ 161766 w 2702462"/>
                <a:gd name="connsiteY7" fmla="*/ 717177 h 1320022"/>
                <a:gd name="connsiteX8" fmla="*/ 224519 w 2702462"/>
                <a:gd name="connsiteY8" fmla="*/ 699247 h 1320022"/>
                <a:gd name="connsiteX9" fmla="*/ 251414 w 2702462"/>
                <a:gd name="connsiteY9" fmla="*/ 681318 h 1320022"/>
                <a:gd name="connsiteX10" fmla="*/ 323131 w 2702462"/>
                <a:gd name="connsiteY10" fmla="*/ 663389 h 1320022"/>
                <a:gd name="connsiteX11" fmla="*/ 358990 w 2702462"/>
                <a:gd name="connsiteY11" fmla="*/ 654424 h 1320022"/>
                <a:gd name="connsiteX12" fmla="*/ 430708 w 2702462"/>
                <a:gd name="connsiteY12" fmla="*/ 618565 h 1320022"/>
                <a:gd name="connsiteX13" fmla="*/ 466566 w 2702462"/>
                <a:gd name="connsiteY13" fmla="*/ 591671 h 1320022"/>
                <a:gd name="connsiteX14" fmla="*/ 493461 w 2702462"/>
                <a:gd name="connsiteY14" fmla="*/ 564777 h 1320022"/>
                <a:gd name="connsiteX15" fmla="*/ 547249 w 2702462"/>
                <a:gd name="connsiteY15" fmla="*/ 546847 h 1320022"/>
                <a:gd name="connsiteX16" fmla="*/ 618966 w 2702462"/>
                <a:gd name="connsiteY16" fmla="*/ 484094 h 1320022"/>
                <a:gd name="connsiteX17" fmla="*/ 672755 w 2702462"/>
                <a:gd name="connsiteY17" fmla="*/ 412377 h 1320022"/>
                <a:gd name="connsiteX18" fmla="*/ 708614 w 2702462"/>
                <a:gd name="connsiteY18" fmla="*/ 385483 h 1320022"/>
                <a:gd name="connsiteX19" fmla="*/ 717578 w 2702462"/>
                <a:gd name="connsiteY19" fmla="*/ 358589 h 1320022"/>
                <a:gd name="connsiteX20" fmla="*/ 735508 w 2702462"/>
                <a:gd name="connsiteY20" fmla="*/ 340659 h 1320022"/>
                <a:gd name="connsiteX21" fmla="*/ 798261 w 2702462"/>
                <a:gd name="connsiteY21" fmla="*/ 259977 h 1320022"/>
                <a:gd name="connsiteX22" fmla="*/ 825155 w 2702462"/>
                <a:gd name="connsiteY22" fmla="*/ 224118 h 1320022"/>
                <a:gd name="connsiteX23" fmla="*/ 852049 w 2702462"/>
                <a:gd name="connsiteY23" fmla="*/ 188259 h 1320022"/>
                <a:gd name="connsiteX24" fmla="*/ 878943 w 2702462"/>
                <a:gd name="connsiteY24" fmla="*/ 161365 h 1320022"/>
                <a:gd name="connsiteX25" fmla="*/ 932731 w 2702462"/>
                <a:gd name="connsiteY25" fmla="*/ 107577 h 1320022"/>
                <a:gd name="connsiteX26" fmla="*/ 1076166 w 2702462"/>
                <a:gd name="connsiteY26" fmla="*/ 71718 h 1320022"/>
                <a:gd name="connsiteX27" fmla="*/ 1120990 w 2702462"/>
                <a:gd name="connsiteY27" fmla="*/ 62753 h 1320022"/>
                <a:gd name="connsiteX28" fmla="*/ 1192708 w 2702462"/>
                <a:gd name="connsiteY28" fmla="*/ 44824 h 1320022"/>
                <a:gd name="connsiteX29" fmla="*/ 1219602 w 2702462"/>
                <a:gd name="connsiteY29" fmla="*/ 35859 h 1320022"/>
                <a:gd name="connsiteX30" fmla="*/ 1273390 w 2702462"/>
                <a:gd name="connsiteY30" fmla="*/ 26894 h 1320022"/>
                <a:gd name="connsiteX31" fmla="*/ 1309249 w 2702462"/>
                <a:gd name="connsiteY31" fmla="*/ 17930 h 1320022"/>
                <a:gd name="connsiteX32" fmla="*/ 1389931 w 2702462"/>
                <a:gd name="connsiteY32" fmla="*/ 8965 h 1320022"/>
                <a:gd name="connsiteX33" fmla="*/ 1452684 w 2702462"/>
                <a:gd name="connsiteY33" fmla="*/ 0 h 1320022"/>
                <a:gd name="connsiteX34" fmla="*/ 1882990 w 2702462"/>
                <a:gd name="connsiteY34" fmla="*/ 8965 h 1320022"/>
                <a:gd name="connsiteX35" fmla="*/ 1990566 w 2702462"/>
                <a:gd name="connsiteY35" fmla="*/ 17930 h 1320022"/>
                <a:gd name="connsiteX36" fmla="*/ 2116072 w 2702462"/>
                <a:gd name="connsiteY36" fmla="*/ 26894 h 1320022"/>
                <a:gd name="connsiteX37" fmla="*/ 2178825 w 2702462"/>
                <a:gd name="connsiteY37" fmla="*/ 80683 h 1320022"/>
                <a:gd name="connsiteX38" fmla="*/ 2196755 w 2702462"/>
                <a:gd name="connsiteY38" fmla="*/ 107577 h 1320022"/>
                <a:gd name="connsiteX39" fmla="*/ 2232614 w 2702462"/>
                <a:gd name="connsiteY39" fmla="*/ 125506 h 1320022"/>
                <a:gd name="connsiteX40" fmla="*/ 2313296 w 2702462"/>
                <a:gd name="connsiteY40" fmla="*/ 188259 h 1320022"/>
                <a:gd name="connsiteX41" fmla="*/ 2331225 w 2702462"/>
                <a:gd name="connsiteY41" fmla="*/ 206189 h 1320022"/>
                <a:gd name="connsiteX42" fmla="*/ 2358119 w 2702462"/>
                <a:gd name="connsiteY42" fmla="*/ 224118 h 1320022"/>
                <a:gd name="connsiteX43" fmla="*/ 2420872 w 2702462"/>
                <a:gd name="connsiteY43" fmla="*/ 295836 h 1320022"/>
                <a:gd name="connsiteX44" fmla="*/ 2465696 w 2702462"/>
                <a:gd name="connsiteY44" fmla="*/ 331694 h 1320022"/>
                <a:gd name="connsiteX45" fmla="*/ 2528449 w 2702462"/>
                <a:gd name="connsiteY45" fmla="*/ 421342 h 1320022"/>
                <a:gd name="connsiteX46" fmla="*/ 2573272 w 2702462"/>
                <a:gd name="connsiteY46" fmla="*/ 448236 h 1320022"/>
                <a:gd name="connsiteX47" fmla="*/ 2627061 w 2702462"/>
                <a:gd name="connsiteY47" fmla="*/ 493059 h 1320022"/>
                <a:gd name="connsiteX48" fmla="*/ 2662919 w 2702462"/>
                <a:gd name="connsiteY48" fmla="*/ 546847 h 1320022"/>
                <a:gd name="connsiteX49" fmla="*/ 2680849 w 2702462"/>
                <a:gd name="connsiteY49" fmla="*/ 573742 h 1320022"/>
                <a:gd name="connsiteX50" fmla="*/ 2680849 w 2702462"/>
                <a:gd name="connsiteY50" fmla="*/ 788894 h 1320022"/>
                <a:gd name="connsiteX51" fmla="*/ 2662919 w 2702462"/>
                <a:gd name="connsiteY51" fmla="*/ 833718 h 1320022"/>
                <a:gd name="connsiteX52" fmla="*/ 2653955 w 2702462"/>
                <a:gd name="connsiteY52" fmla="*/ 869577 h 1320022"/>
                <a:gd name="connsiteX53" fmla="*/ 2644990 w 2702462"/>
                <a:gd name="connsiteY53" fmla="*/ 896471 h 1320022"/>
                <a:gd name="connsiteX54" fmla="*/ 2627061 w 2702462"/>
                <a:gd name="connsiteY54" fmla="*/ 968189 h 1320022"/>
                <a:gd name="connsiteX55" fmla="*/ 2609131 w 2702462"/>
                <a:gd name="connsiteY55" fmla="*/ 1021977 h 1320022"/>
                <a:gd name="connsiteX56" fmla="*/ 2555343 w 2702462"/>
                <a:gd name="connsiteY56" fmla="*/ 1048871 h 1320022"/>
                <a:gd name="connsiteX57" fmla="*/ 2510519 w 2702462"/>
                <a:gd name="connsiteY57" fmla="*/ 1066800 h 1320022"/>
                <a:gd name="connsiteX58" fmla="*/ 2447766 w 2702462"/>
                <a:gd name="connsiteY58" fmla="*/ 1102659 h 1320022"/>
                <a:gd name="connsiteX59" fmla="*/ 2420872 w 2702462"/>
                <a:gd name="connsiteY59" fmla="*/ 1120589 h 1320022"/>
                <a:gd name="connsiteX60" fmla="*/ 2393978 w 2702462"/>
                <a:gd name="connsiteY60" fmla="*/ 1129553 h 1320022"/>
                <a:gd name="connsiteX61" fmla="*/ 2349155 w 2702462"/>
                <a:gd name="connsiteY61" fmla="*/ 1147483 h 1320022"/>
                <a:gd name="connsiteX62" fmla="*/ 2295366 w 2702462"/>
                <a:gd name="connsiteY62" fmla="*/ 1165412 h 1320022"/>
                <a:gd name="connsiteX63" fmla="*/ 2053319 w 2702462"/>
                <a:gd name="connsiteY63" fmla="*/ 1174377 h 1320022"/>
                <a:gd name="connsiteX64" fmla="*/ 1972637 w 2702462"/>
                <a:gd name="connsiteY64" fmla="*/ 1183342 h 1320022"/>
                <a:gd name="connsiteX65" fmla="*/ 1838166 w 2702462"/>
                <a:gd name="connsiteY65" fmla="*/ 1210236 h 1320022"/>
                <a:gd name="connsiteX66" fmla="*/ 1811272 w 2702462"/>
                <a:gd name="connsiteY66" fmla="*/ 1219200 h 1320022"/>
                <a:gd name="connsiteX67" fmla="*/ 1739555 w 2702462"/>
                <a:gd name="connsiteY67" fmla="*/ 1237130 h 1320022"/>
                <a:gd name="connsiteX68" fmla="*/ 1712661 w 2702462"/>
                <a:gd name="connsiteY68" fmla="*/ 1255059 h 1320022"/>
                <a:gd name="connsiteX69" fmla="*/ 1667837 w 2702462"/>
                <a:gd name="connsiteY69" fmla="*/ 1264024 h 1320022"/>
                <a:gd name="connsiteX70" fmla="*/ 1506472 w 2702462"/>
                <a:gd name="connsiteY70" fmla="*/ 1281953 h 1320022"/>
                <a:gd name="connsiteX71" fmla="*/ 1479578 w 2702462"/>
                <a:gd name="connsiteY71" fmla="*/ 1299883 h 1320022"/>
                <a:gd name="connsiteX72" fmla="*/ 1255461 w 2702462"/>
                <a:gd name="connsiteY72" fmla="*/ 1299883 h 1320022"/>
                <a:gd name="connsiteX73" fmla="*/ 950661 w 2702462"/>
                <a:gd name="connsiteY73" fmla="*/ 1308847 h 13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702462" h="1320022">
                  <a:moveTo>
                    <a:pt x="950661" y="1308847"/>
                  </a:moveTo>
                  <a:lnTo>
                    <a:pt x="950661" y="1308847"/>
                  </a:lnTo>
                  <a:cubicBezTo>
                    <a:pt x="636896" y="1141506"/>
                    <a:pt x="318486" y="982598"/>
                    <a:pt x="9366" y="806824"/>
                  </a:cubicBezTo>
                  <a:cubicBezTo>
                    <a:pt x="0" y="801498"/>
                    <a:pt x="27493" y="795157"/>
                    <a:pt x="36261" y="788894"/>
                  </a:cubicBezTo>
                  <a:cubicBezTo>
                    <a:pt x="48419" y="780210"/>
                    <a:pt x="59449" y="769919"/>
                    <a:pt x="72119" y="762000"/>
                  </a:cubicBezTo>
                  <a:cubicBezTo>
                    <a:pt x="83451" y="754917"/>
                    <a:pt x="96859" y="751484"/>
                    <a:pt x="107978" y="744071"/>
                  </a:cubicBezTo>
                  <a:cubicBezTo>
                    <a:pt x="115011" y="739383"/>
                    <a:pt x="118348" y="729922"/>
                    <a:pt x="125908" y="726142"/>
                  </a:cubicBezTo>
                  <a:cubicBezTo>
                    <a:pt x="136928" y="720632"/>
                    <a:pt x="149920" y="720562"/>
                    <a:pt x="161766" y="717177"/>
                  </a:cubicBezTo>
                  <a:cubicBezTo>
                    <a:pt x="251791" y="691455"/>
                    <a:pt x="112425" y="727272"/>
                    <a:pt x="224519" y="699247"/>
                  </a:cubicBezTo>
                  <a:cubicBezTo>
                    <a:pt x="233484" y="693271"/>
                    <a:pt x="241288" y="685000"/>
                    <a:pt x="251414" y="681318"/>
                  </a:cubicBezTo>
                  <a:cubicBezTo>
                    <a:pt x="274572" y="672897"/>
                    <a:pt x="299225" y="669365"/>
                    <a:pt x="323131" y="663389"/>
                  </a:cubicBezTo>
                  <a:cubicBezTo>
                    <a:pt x="335084" y="660401"/>
                    <a:pt x="347970" y="659934"/>
                    <a:pt x="358990" y="654424"/>
                  </a:cubicBezTo>
                  <a:cubicBezTo>
                    <a:pt x="382896" y="642471"/>
                    <a:pt x="409326" y="634602"/>
                    <a:pt x="430708" y="618565"/>
                  </a:cubicBezTo>
                  <a:cubicBezTo>
                    <a:pt x="442661" y="609600"/>
                    <a:pt x="455222" y="601394"/>
                    <a:pt x="466566" y="591671"/>
                  </a:cubicBezTo>
                  <a:cubicBezTo>
                    <a:pt x="476192" y="583420"/>
                    <a:pt x="482378" y="570934"/>
                    <a:pt x="493461" y="564777"/>
                  </a:cubicBezTo>
                  <a:cubicBezTo>
                    <a:pt x="509982" y="555599"/>
                    <a:pt x="529320" y="552824"/>
                    <a:pt x="547249" y="546847"/>
                  </a:cubicBezTo>
                  <a:cubicBezTo>
                    <a:pt x="576117" y="525196"/>
                    <a:pt x="595752" y="513112"/>
                    <a:pt x="618966" y="484094"/>
                  </a:cubicBezTo>
                  <a:cubicBezTo>
                    <a:pt x="650023" y="445272"/>
                    <a:pt x="643310" y="436914"/>
                    <a:pt x="672755" y="412377"/>
                  </a:cubicBezTo>
                  <a:cubicBezTo>
                    <a:pt x="684233" y="402812"/>
                    <a:pt x="696661" y="394448"/>
                    <a:pt x="708614" y="385483"/>
                  </a:cubicBezTo>
                  <a:cubicBezTo>
                    <a:pt x="711602" y="376518"/>
                    <a:pt x="712716" y="366692"/>
                    <a:pt x="717578" y="358589"/>
                  </a:cubicBezTo>
                  <a:cubicBezTo>
                    <a:pt x="721927" y="351341"/>
                    <a:pt x="730156" y="347201"/>
                    <a:pt x="735508" y="340659"/>
                  </a:cubicBezTo>
                  <a:cubicBezTo>
                    <a:pt x="757083" y="314290"/>
                    <a:pt x="777488" y="286983"/>
                    <a:pt x="798261" y="259977"/>
                  </a:cubicBezTo>
                  <a:cubicBezTo>
                    <a:pt x="807371" y="248134"/>
                    <a:pt x="816190" y="236071"/>
                    <a:pt x="825155" y="224118"/>
                  </a:cubicBezTo>
                  <a:cubicBezTo>
                    <a:pt x="834120" y="212165"/>
                    <a:pt x="841484" y="198824"/>
                    <a:pt x="852049" y="188259"/>
                  </a:cubicBezTo>
                  <a:cubicBezTo>
                    <a:pt x="861014" y="179294"/>
                    <a:pt x="870692" y="170991"/>
                    <a:pt x="878943" y="161365"/>
                  </a:cubicBezTo>
                  <a:cubicBezTo>
                    <a:pt x="903221" y="133041"/>
                    <a:pt x="899953" y="122145"/>
                    <a:pt x="932731" y="107577"/>
                  </a:cubicBezTo>
                  <a:cubicBezTo>
                    <a:pt x="977844" y="87527"/>
                    <a:pt x="1028592" y="81233"/>
                    <a:pt x="1076166" y="71718"/>
                  </a:cubicBezTo>
                  <a:cubicBezTo>
                    <a:pt x="1091107" y="68730"/>
                    <a:pt x="1106208" y="66448"/>
                    <a:pt x="1120990" y="62753"/>
                  </a:cubicBezTo>
                  <a:cubicBezTo>
                    <a:pt x="1144896" y="56777"/>
                    <a:pt x="1169331" y="52617"/>
                    <a:pt x="1192708" y="44824"/>
                  </a:cubicBezTo>
                  <a:cubicBezTo>
                    <a:pt x="1201673" y="41836"/>
                    <a:pt x="1210377" y="37909"/>
                    <a:pt x="1219602" y="35859"/>
                  </a:cubicBezTo>
                  <a:cubicBezTo>
                    <a:pt x="1237346" y="31916"/>
                    <a:pt x="1255566" y="30459"/>
                    <a:pt x="1273390" y="26894"/>
                  </a:cubicBezTo>
                  <a:cubicBezTo>
                    <a:pt x="1285472" y="24478"/>
                    <a:pt x="1297071" y="19803"/>
                    <a:pt x="1309249" y="17930"/>
                  </a:cubicBezTo>
                  <a:cubicBezTo>
                    <a:pt x="1335994" y="13815"/>
                    <a:pt x="1363080" y="12321"/>
                    <a:pt x="1389931" y="8965"/>
                  </a:cubicBezTo>
                  <a:cubicBezTo>
                    <a:pt x="1410898" y="6344"/>
                    <a:pt x="1431766" y="2988"/>
                    <a:pt x="1452684" y="0"/>
                  </a:cubicBezTo>
                  <a:lnTo>
                    <a:pt x="1882990" y="8965"/>
                  </a:lnTo>
                  <a:cubicBezTo>
                    <a:pt x="1918953" y="10164"/>
                    <a:pt x="1954689" y="15170"/>
                    <a:pt x="1990566" y="17930"/>
                  </a:cubicBezTo>
                  <a:lnTo>
                    <a:pt x="2116072" y="26894"/>
                  </a:lnTo>
                  <a:cubicBezTo>
                    <a:pt x="2147794" y="48043"/>
                    <a:pt x="2149840" y="46867"/>
                    <a:pt x="2178825" y="80683"/>
                  </a:cubicBezTo>
                  <a:cubicBezTo>
                    <a:pt x="2185837" y="88863"/>
                    <a:pt x="2188478" y="100680"/>
                    <a:pt x="2196755" y="107577"/>
                  </a:cubicBezTo>
                  <a:cubicBezTo>
                    <a:pt x="2207021" y="116132"/>
                    <a:pt x="2221626" y="117899"/>
                    <a:pt x="2232614" y="125506"/>
                  </a:cubicBezTo>
                  <a:cubicBezTo>
                    <a:pt x="2260627" y="144900"/>
                    <a:pt x="2289205" y="164166"/>
                    <a:pt x="2313296" y="188259"/>
                  </a:cubicBezTo>
                  <a:cubicBezTo>
                    <a:pt x="2319272" y="194236"/>
                    <a:pt x="2324625" y="200909"/>
                    <a:pt x="2331225" y="206189"/>
                  </a:cubicBezTo>
                  <a:cubicBezTo>
                    <a:pt x="2339638" y="212920"/>
                    <a:pt x="2350011" y="217023"/>
                    <a:pt x="2358119" y="224118"/>
                  </a:cubicBezTo>
                  <a:cubicBezTo>
                    <a:pt x="2431855" y="288637"/>
                    <a:pt x="2380365" y="245203"/>
                    <a:pt x="2420872" y="295836"/>
                  </a:cubicBezTo>
                  <a:cubicBezTo>
                    <a:pt x="2435470" y="314083"/>
                    <a:pt x="2445729" y="318383"/>
                    <a:pt x="2465696" y="331694"/>
                  </a:cubicBezTo>
                  <a:cubicBezTo>
                    <a:pt x="2467724" y="334737"/>
                    <a:pt x="2517829" y="412050"/>
                    <a:pt x="2528449" y="421342"/>
                  </a:cubicBezTo>
                  <a:cubicBezTo>
                    <a:pt x="2541562" y="432816"/>
                    <a:pt x="2558331" y="439271"/>
                    <a:pt x="2573272" y="448236"/>
                  </a:cubicBezTo>
                  <a:cubicBezTo>
                    <a:pt x="2635300" y="541275"/>
                    <a:pt x="2536063" y="402061"/>
                    <a:pt x="2627061" y="493059"/>
                  </a:cubicBezTo>
                  <a:cubicBezTo>
                    <a:pt x="2642298" y="508296"/>
                    <a:pt x="2650966" y="528918"/>
                    <a:pt x="2662919" y="546847"/>
                  </a:cubicBezTo>
                  <a:lnTo>
                    <a:pt x="2680849" y="573742"/>
                  </a:lnTo>
                  <a:cubicBezTo>
                    <a:pt x="2702462" y="660189"/>
                    <a:pt x="2699492" y="633543"/>
                    <a:pt x="2680849" y="788894"/>
                  </a:cubicBezTo>
                  <a:cubicBezTo>
                    <a:pt x="2678932" y="804872"/>
                    <a:pt x="2668008" y="818451"/>
                    <a:pt x="2662919" y="833718"/>
                  </a:cubicBezTo>
                  <a:cubicBezTo>
                    <a:pt x="2659023" y="845407"/>
                    <a:pt x="2657340" y="857730"/>
                    <a:pt x="2653955" y="869577"/>
                  </a:cubicBezTo>
                  <a:cubicBezTo>
                    <a:pt x="2651359" y="878663"/>
                    <a:pt x="2647476" y="887354"/>
                    <a:pt x="2644990" y="896471"/>
                  </a:cubicBezTo>
                  <a:cubicBezTo>
                    <a:pt x="2638506" y="920244"/>
                    <a:pt x="2634854" y="944812"/>
                    <a:pt x="2627061" y="968189"/>
                  </a:cubicBezTo>
                  <a:cubicBezTo>
                    <a:pt x="2621084" y="986118"/>
                    <a:pt x="2627060" y="1016000"/>
                    <a:pt x="2609131" y="1021977"/>
                  </a:cubicBezTo>
                  <a:cubicBezTo>
                    <a:pt x="2541527" y="1044513"/>
                    <a:pt x="2624862" y="1014112"/>
                    <a:pt x="2555343" y="1048871"/>
                  </a:cubicBezTo>
                  <a:cubicBezTo>
                    <a:pt x="2540950" y="1056068"/>
                    <a:pt x="2525460" y="1060824"/>
                    <a:pt x="2510519" y="1066800"/>
                  </a:cubicBezTo>
                  <a:cubicBezTo>
                    <a:pt x="2475678" y="1101643"/>
                    <a:pt x="2510972" y="1071056"/>
                    <a:pt x="2447766" y="1102659"/>
                  </a:cubicBezTo>
                  <a:cubicBezTo>
                    <a:pt x="2438129" y="1107477"/>
                    <a:pt x="2430509" y="1115771"/>
                    <a:pt x="2420872" y="1120589"/>
                  </a:cubicBezTo>
                  <a:cubicBezTo>
                    <a:pt x="2412420" y="1124815"/>
                    <a:pt x="2402826" y="1126235"/>
                    <a:pt x="2393978" y="1129553"/>
                  </a:cubicBezTo>
                  <a:cubicBezTo>
                    <a:pt x="2378911" y="1135203"/>
                    <a:pt x="2364278" y="1141984"/>
                    <a:pt x="2349155" y="1147483"/>
                  </a:cubicBezTo>
                  <a:cubicBezTo>
                    <a:pt x="2331393" y="1153942"/>
                    <a:pt x="2314188" y="1163701"/>
                    <a:pt x="2295366" y="1165412"/>
                  </a:cubicBezTo>
                  <a:cubicBezTo>
                    <a:pt x="2214960" y="1172722"/>
                    <a:pt x="2134001" y="1171389"/>
                    <a:pt x="2053319" y="1174377"/>
                  </a:cubicBezTo>
                  <a:lnTo>
                    <a:pt x="1972637" y="1183342"/>
                  </a:lnTo>
                  <a:cubicBezTo>
                    <a:pt x="1924578" y="1189349"/>
                    <a:pt x="1884799" y="1194693"/>
                    <a:pt x="1838166" y="1210236"/>
                  </a:cubicBezTo>
                  <a:cubicBezTo>
                    <a:pt x="1829201" y="1213224"/>
                    <a:pt x="1820389" y="1216714"/>
                    <a:pt x="1811272" y="1219200"/>
                  </a:cubicBezTo>
                  <a:cubicBezTo>
                    <a:pt x="1787499" y="1225684"/>
                    <a:pt x="1739555" y="1237130"/>
                    <a:pt x="1739555" y="1237130"/>
                  </a:cubicBezTo>
                  <a:cubicBezTo>
                    <a:pt x="1730590" y="1243106"/>
                    <a:pt x="1722749" y="1251276"/>
                    <a:pt x="1712661" y="1255059"/>
                  </a:cubicBezTo>
                  <a:cubicBezTo>
                    <a:pt x="1698394" y="1260409"/>
                    <a:pt x="1682711" y="1260718"/>
                    <a:pt x="1667837" y="1264024"/>
                  </a:cubicBezTo>
                  <a:cubicBezTo>
                    <a:pt x="1577188" y="1284169"/>
                    <a:pt x="1692268" y="1268683"/>
                    <a:pt x="1506472" y="1281953"/>
                  </a:cubicBezTo>
                  <a:cubicBezTo>
                    <a:pt x="1497507" y="1287930"/>
                    <a:pt x="1489898" y="1296787"/>
                    <a:pt x="1479578" y="1299883"/>
                  </a:cubicBezTo>
                  <a:cubicBezTo>
                    <a:pt x="1412448" y="1320022"/>
                    <a:pt x="1313117" y="1300951"/>
                    <a:pt x="1255461" y="1299883"/>
                  </a:cubicBezTo>
                  <a:cubicBezTo>
                    <a:pt x="1147903" y="1297891"/>
                    <a:pt x="1001461" y="1307353"/>
                    <a:pt x="950661" y="130884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5562600" y="3200400"/>
              <a:ext cx="2286000" cy="1200329"/>
            </a:xfrm>
            <a:prstGeom prst="rect">
              <a:avLst/>
            </a:prstGeom>
            <a:noFill/>
          </p:spPr>
          <p:txBody>
            <a:bodyPr wrap="square" rtlCol="0">
              <a:spAutoFit/>
            </a:bodyPr>
            <a:lstStyle/>
            <a:p>
              <a:pPr algn="ctr"/>
              <a:r>
                <a:rPr lang="en-US" b="1" i="1" dirty="0"/>
                <a:t>As we consistently cry unto God in faith, He will have compassion on us</a:t>
              </a:r>
            </a:p>
          </p:txBody>
        </p:sp>
      </p:grpSp>
      <p:sp>
        <p:nvSpPr>
          <p:cNvPr id="147" name="Rectangle 146"/>
          <p:cNvSpPr/>
          <p:nvPr/>
        </p:nvSpPr>
        <p:spPr>
          <a:xfrm>
            <a:off x="5039358" y="4363998"/>
            <a:ext cx="7017892" cy="2308324"/>
          </a:xfrm>
          <a:prstGeom prst="rect">
            <a:avLst/>
          </a:prstGeom>
          <a:solidFill>
            <a:schemeClr val="bg2">
              <a:lumMod val="10000"/>
            </a:schemeClr>
          </a:solidFill>
        </p:spPr>
        <p:txBody>
          <a:bodyPr wrap="square">
            <a:spAutoFit/>
          </a:bodyPr>
          <a:lstStyle/>
          <a:p>
            <a:pPr fontAlgn="base"/>
            <a:r>
              <a:rPr lang="en-US" dirty="0">
                <a:solidFill>
                  <a:srgbClr val="FFFF00"/>
                </a:solidFill>
              </a:rPr>
              <a:t>When have you felt Heavenly Father’s compassion in answer to prayer?</a:t>
            </a:r>
          </a:p>
          <a:p>
            <a:pPr fontAlgn="base"/>
            <a:endParaRPr lang="en-US" dirty="0">
              <a:solidFill>
                <a:srgbClr val="FFFF00"/>
              </a:solidFill>
            </a:endParaRPr>
          </a:p>
          <a:p>
            <a:pPr fontAlgn="base"/>
            <a:r>
              <a:rPr lang="en-US" dirty="0">
                <a:solidFill>
                  <a:srgbClr val="FFFF00"/>
                </a:solidFill>
              </a:rPr>
              <a:t>When have family members or friends told you of Heavenly Father’s compassion in answer to prayer?</a:t>
            </a:r>
          </a:p>
          <a:p>
            <a:pPr fontAlgn="base"/>
            <a:endParaRPr lang="en-US" dirty="0">
              <a:solidFill>
                <a:srgbClr val="FFFF00"/>
              </a:solidFill>
            </a:endParaRPr>
          </a:p>
          <a:p>
            <a:pPr fontAlgn="base"/>
            <a:r>
              <a:rPr lang="en-US" dirty="0">
                <a:solidFill>
                  <a:srgbClr val="FFFF00"/>
                </a:solidFill>
              </a:rPr>
              <a:t>What do God’s answers to our prayers teach us about His feelings for us?</a:t>
            </a:r>
          </a:p>
          <a:p>
            <a:pPr fontAlgn="base"/>
            <a:endParaRPr lang="en-US" dirty="0">
              <a:solidFill>
                <a:srgbClr val="FFFF00"/>
              </a:solidFill>
            </a:endParaRPr>
          </a:p>
          <a:p>
            <a:pPr fontAlgn="base"/>
            <a:r>
              <a:rPr lang="en-US" dirty="0">
                <a:solidFill>
                  <a:srgbClr val="FFFF00"/>
                </a:solidFill>
              </a:rPr>
              <a:t>What can you do to make your prayers more meaningful?</a:t>
            </a:r>
          </a:p>
        </p:txBody>
      </p:sp>
      <p:pic>
        <p:nvPicPr>
          <p:cNvPr id="3" name="Picture 2">
            <a:extLst>
              <a:ext uri="{FF2B5EF4-FFF2-40B4-BE49-F238E27FC236}">
                <a16:creationId xmlns:a16="http://schemas.microsoft.com/office/drawing/2014/main" id="{700A852C-B2B6-4187-B415-DD03E66F8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115" y="781194"/>
            <a:ext cx="2679485" cy="2325817"/>
          </a:xfrm>
          <a:prstGeom prst="rect">
            <a:avLst/>
          </a:prstGeom>
        </p:spPr>
      </p:pic>
    </p:spTree>
    <p:extLst>
      <p:ext uri="{BB962C8B-B14F-4D97-AF65-F5344CB8AC3E}">
        <p14:creationId xmlns:p14="http://schemas.microsoft.com/office/powerpoint/2010/main" val="12513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4"/>
                                        </p:tgtEl>
                                        <p:attrNameLst>
                                          <p:attrName>style.visibility</p:attrName>
                                        </p:attrNameLst>
                                      </p:cBhvr>
                                      <p:to>
                                        <p:strVal val="visible"/>
                                      </p:to>
                                    </p:set>
                                    <p:animEffect transition="in" filter="wipe(down)">
                                      <p:cBhvr>
                                        <p:cTn id="13" dur="500"/>
                                        <p:tgtEl>
                                          <p:spTgt spid="14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299815-E160-4155-86B7-1E16FA0CEEC8}"/>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Improving Our Prayers</a:t>
            </a:r>
            <a:endParaRPr lang="en-US" sz="3200" dirty="0">
              <a:solidFill>
                <a:schemeClr val="bg1"/>
              </a:solidFill>
              <a:latin typeface="AngsanaUPC" pitchFamily="18" charset="-34"/>
              <a:cs typeface="AngsanaUPC" pitchFamily="18" charset="-34"/>
            </a:endParaRPr>
          </a:p>
        </p:txBody>
      </p:sp>
      <p:sp>
        <p:nvSpPr>
          <p:cNvPr id="182" name="Rectangle 181"/>
          <p:cNvSpPr/>
          <p:nvPr/>
        </p:nvSpPr>
        <p:spPr>
          <a:xfrm>
            <a:off x="64433" y="6459856"/>
            <a:ext cx="1459567" cy="369332"/>
          </a:xfrm>
          <a:prstGeom prst="rect">
            <a:avLst/>
          </a:prstGeom>
        </p:spPr>
        <p:txBody>
          <a:bodyPr wrap="none">
            <a:spAutoFit/>
          </a:bodyPr>
          <a:lstStyle/>
          <a:p>
            <a:r>
              <a:rPr lang="en-US" dirty="0">
                <a:solidFill>
                  <a:schemeClr val="bg1"/>
                </a:solidFill>
              </a:rPr>
              <a:t>Ether 1:34-43</a:t>
            </a:r>
            <a:endParaRPr lang="en-US" dirty="0"/>
          </a:p>
        </p:txBody>
      </p:sp>
      <p:sp>
        <p:nvSpPr>
          <p:cNvPr id="118" name="Rectangle 117"/>
          <p:cNvSpPr/>
          <p:nvPr/>
        </p:nvSpPr>
        <p:spPr>
          <a:xfrm>
            <a:off x="330717" y="1169391"/>
            <a:ext cx="3886200" cy="5016758"/>
          </a:xfrm>
          <a:prstGeom prst="rect">
            <a:avLst/>
          </a:prstGeom>
        </p:spPr>
        <p:txBody>
          <a:bodyPr wrap="square">
            <a:spAutoFit/>
          </a:bodyPr>
          <a:lstStyle/>
          <a:p>
            <a:pPr fontAlgn="base"/>
            <a:r>
              <a:rPr lang="en-US" sz="2000" dirty="0">
                <a:solidFill>
                  <a:schemeClr val="bg1"/>
                </a:solidFill>
              </a:rPr>
              <a:t>“A fervent, sincere prayer is a two-way communication which will do much to bring [the Savior’s] Spirit flowing like healing water to help with the trials, hardships, aches, and pains we all face. </a:t>
            </a:r>
          </a:p>
          <a:p>
            <a:pPr fontAlgn="base"/>
            <a:r>
              <a:rPr lang="en-US" sz="2000" dirty="0">
                <a:solidFill>
                  <a:schemeClr val="bg1"/>
                </a:solidFill>
              </a:rPr>
              <a:t>What is the quality of our secret prayers when only He listens?</a:t>
            </a:r>
          </a:p>
          <a:p>
            <a:pPr fontAlgn="base"/>
            <a:r>
              <a:rPr lang="en-US" sz="2000" dirty="0">
                <a:solidFill>
                  <a:schemeClr val="bg1"/>
                </a:solidFill>
              </a:rPr>
              <a:t>As we pray, we should think of Him as being close by, full of knowledge, understanding, love, and compassion, the essence of power, and as having great expectations of each of us.” </a:t>
            </a:r>
          </a:p>
          <a:p>
            <a:pPr fontAlgn="base"/>
            <a:r>
              <a:rPr lang="en-US" sz="2000" dirty="0">
                <a:solidFill>
                  <a:schemeClr val="bg1"/>
                </a:solidFill>
              </a:rPr>
              <a:t>President James E. Faust</a:t>
            </a:r>
          </a:p>
          <a:p>
            <a:endParaRPr lang="en-US" sz="2000" dirty="0">
              <a:solidFill>
                <a:schemeClr val="bg1"/>
              </a:solidFill>
            </a:endParaRPr>
          </a:p>
        </p:txBody>
      </p:sp>
      <p:sp>
        <p:nvSpPr>
          <p:cNvPr id="13" name="Rectangle 12"/>
          <p:cNvSpPr/>
          <p:nvPr/>
        </p:nvSpPr>
        <p:spPr>
          <a:xfrm>
            <a:off x="6741994" y="2965579"/>
            <a:ext cx="5213024" cy="3477875"/>
          </a:xfrm>
          <a:prstGeom prst="rect">
            <a:avLst/>
          </a:prstGeom>
        </p:spPr>
        <p:txBody>
          <a:bodyPr wrap="square">
            <a:spAutoFit/>
          </a:bodyPr>
          <a:lstStyle/>
          <a:p>
            <a:pPr fontAlgn="base"/>
            <a:r>
              <a:rPr lang="en-US" sz="2000" dirty="0">
                <a:solidFill>
                  <a:schemeClr val="bg1"/>
                </a:solidFill>
              </a:rPr>
              <a:t>“Let your Father in Heaven know of your feelings, your needs, your concerns, your hopes and aspirations. Speak to Him with total confidence, knowing that He will hear and respond. Then patiently go forth in your life doing those things you know are correct, walking with confidence born of faith and righteousness, patiently waiting for the response that will come in the manner and at the time the Lord considers most appropriate.” Elder Richard G. Scott</a:t>
            </a:r>
          </a:p>
        </p:txBody>
      </p:sp>
      <p:pic>
        <p:nvPicPr>
          <p:cNvPr id="14" name="Picture 13" descr="james e faust.jpg"/>
          <p:cNvPicPr>
            <a:picLocks noChangeAspect="1"/>
          </p:cNvPicPr>
          <p:nvPr/>
        </p:nvPicPr>
        <p:blipFill>
          <a:blip r:embed="rId2" cstate="print"/>
          <a:stretch>
            <a:fillRect/>
          </a:stretch>
        </p:blipFill>
        <p:spPr>
          <a:xfrm>
            <a:off x="4250055" y="2246144"/>
            <a:ext cx="1581150" cy="1905000"/>
          </a:xfrm>
          <a:prstGeom prst="rect">
            <a:avLst/>
          </a:prstGeom>
        </p:spPr>
      </p:pic>
      <p:pic>
        <p:nvPicPr>
          <p:cNvPr id="15" name="Picture 14" descr="richard g scott.jpg"/>
          <p:cNvPicPr>
            <a:picLocks noChangeAspect="1"/>
          </p:cNvPicPr>
          <p:nvPr/>
        </p:nvPicPr>
        <p:blipFill>
          <a:blip r:embed="rId3" cstate="print"/>
          <a:stretch>
            <a:fillRect/>
          </a:stretch>
        </p:blipFill>
        <p:spPr>
          <a:xfrm>
            <a:off x="8790250" y="826725"/>
            <a:ext cx="1579046" cy="1981200"/>
          </a:xfrm>
          <a:prstGeom prst="rect">
            <a:avLst/>
          </a:prstGeom>
        </p:spPr>
      </p:pic>
    </p:spTree>
    <p:extLst>
      <p:ext uri="{BB962C8B-B14F-4D97-AF65-F5344CB8AC3E}">
        <p14:creationId xmlns:p14="http://schemas.microsoft.com/office/powerpoint/2010/main" val="32799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156451-68D0-4FB0-B7C5-296155435A6E}"/>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Preparations to Leave</a:t>
            </a:r>
            <a:endParaRPr lang="en-US" sz="3200" dirty="0">
              <a:solidFill>
                <a:schemeClr val="bg1"/>
              </a:solidFill>
              <a:latin typeface="AngsanaUPC" pitchFamily="18" charset="-34"/>
              <a:cs typeface="AngsanaUPC" pitchFamily="18" charset="-34"/>
            </a:endParaRPr>
          </a:p>
        </p:txBody>
      </p:sp>
      <p:sp>
        <p:nvSpPr>
          <p:cNvPr id="182" name="Rectangle 181"/>
          <p:cNvSpPr/>
          <p:nvPr/>
        </p:nvSpPr>
        <p:spPr>
          <a:xfrm>
            <a:off x="188976" y="6397230"/>
            <a:ext cx="1154996" cy="369332"/>
          </a:xfrm>
          <a:prstGeom prst="rect">
            <a:avLst/>
          </a:prstGeom>
        </p:spPr>
        <p:txBody>
          <a:bodyPr wrap="none">
            <a:spAutoFit/>
          </a:bodyPr>
          <a:lstStyle/>
          <a:p>
            <a:r>
              <a:rPr lang="en-US" dirty="0">
                <a:solidFill>
                  <a:schemeClr val="bg1"/>
                </a:solidFill>
              </a:rPr>
              <a:t>Ether 1:41</a:t>
            </a:r>
            <a:endParaRPr lang="en-US" dirty="0"/>
          </a:p>
        </p:txBody>
      </p:sp>
      <p:sp>
        <p:nvSpPr>
          <p:cNvPr id="118" name="Rectangle 117"/>
          <p:cNvSpPr/>
          <p:nvPr/>
        </p:nvSpPr>
        <p:spPr>
          <a:xfrm>
            <a:off x="1752600" y="1219200"/>
            <a:ext cx="3886200" cy="923330"/>
          </a:xfrm>
          <a:prstGeom prst="rect">
            <a:avLst/>
          </a:prstGeom>
        </p:spPr>
        <p:txBody>
          <a:bodyPr wrap="square">
            <a:spAutoFit/>
          </a:bodyPr>
          <a:lstStyle/>
          <a:p>
            <a:pPr fontAlgn="base"/>
            <a:r>
              <a:rPr lang="en-US" dirty="0">
                <a:solidFill>
                  <a:schemeClr val="bg1"/>
                </a:solidFill>
              </a:rPr>
              <a:t>Gathering flocks—male and female of every kind</a:t>
            </a:r>
            <a:endParaRPr lang="en-US" sz="1200" dirty="0">
              <a:solidFill>
                <a:schemeClr val="bg1"/>
              </a:solidFill>
            </a:endParaRPr>
          </a:p>
          <a:p>
            <a:endParaRPr lang="en-US" dirty="0">
              <a:solidFill>
                <a:schemeClr val="bg1"/>
              </a:solidFill>
            </a:endParaRPr>
          </a:p>
        </p:txBody>
      </p:sp>
      <p:sp>
        <p:nvSpPr>
          <p:cNvPr id="13" name="Rectangle 12"/>
          <p:cNvSpPr/>
          <p:nvPr/>
        </p:nvSpPr>
        <p:spPr>
          <a:xfrm>
            <a:off x="7010400" y="1447800"/>
            <a:ext cx="2590800" cy="369332"/>
          </a:xfrm>
          <a:prstGeom prst="rect">
            <a:avLst/>
          </a:prstGeom>
        </p:spPr>
        <p:txBody>
          <a:bodyPr wrap="square">
            <a:spAutoFit/>
          </a:bodyPr>
          <a:lstStyle/>
          <a:p>
            <a:pPr fontAlgn="base"/>
            <a:r>
              <a:rPr lang="en-US" dirty="0">
                <a:solidFill>
                  <a:schemeClr val="bg1"/>
                </a:solidFill>
              </a:rPr>
              <a:t>Seeds of every kind</a:t>
            </a:r>
            <a:endParaRPr lang="en-US" sz="1200" dirty="0">
              <a:solidFill>
                <a:schemeClr val="bg1"/>
              </a:solidFill>
            </a:endParaRPr>
          </a:p>
        </p:txBody>
      </p:sp>
      <p:sp>
        <p:nvSpPr>
          <p:cNvPr id="9" name="Rectangle 8"/>
          <p:cNvSpPr/>
          <p:nvPr/>
        </p:nvSpPr>
        <p:spPr>
          <a:xfrm>
            <a:off x="6121662" y="4184499"/>
            <a:ext cx="4572000" cy="369332"/>
          </a:xfrm>
          <a:prstGeom prst="rect">
            <a:avLst/>
          </a:prstGeom>
        </p:spPr>
        <p:txBody>
          <a:bodyPr>
            <a:spAutoFit/>
          </a:bodyPr>
          <a:lstStyle/>
          <a:p>
            <a:pPr fontAlgn="base"/>
            <a:r>
              <a:rPr lang="en-US" dirty="0">
                <a:solidFill>
                  <a:schemeClr val="bg1"/>
                </a:solidFill>
              </a:rPr>
              <a:t>Family and friends</a:t>
            </a:r>
            <a:endParaRPr lang="en-US" sz="1200" dirty="0">
              <a:solidFill>
                <a:schemeClr val="bg1"/>
              </a:solidFill>
            </a:endParaRPr>
          </a:p>
        </p:txBody>
      </p:sp>
      <p:sp>
        <p:nvSpPr>
          <p:cNvPr id="37892" name="AutoShape 4" descr="data:image/jpeg;base64,/9j/4AAQSkZJRgABAQAAAQABAAD/2wCEAAkGBxQTEhQUEhQUFRUXFxwXGRgYGBsaHxgZHR4cGBkcHRwaHikgHx0lHh8gJDIkKSkrLi4uFyAzODMsNygtLisBCgoKDg0OGxAQGywlICQsLCwsLCwsLCwsLSwsLCwsLCwsLCwsLCwsLywsLCwsLCwsLCwsLCwsLCwsLCsuLCwsK//AABEIAIAAwwMBIgACEQEDEQH/xAAcAAACAwEBAQEAAAAAAAAAAAAEBQIDBgABBwj/xAA8EAACAQMCBAQEBAUDAgcAAAABAhEAAyESMQQFQVETImFxBjKBkUJSobEUI8HR4XLw8WKSFSQzQ2OCov/EABkBAAMBAQEAAAAAAAAAAAAAAAECBAMABf/EACURAAICAgEEAwEAAwAAAAAAAAABAhEDIRITMUFRBCJhFDJxof/aAAwDAQACEQMRAD8A1fA8EEQTGomTAiCdxVPFWImMxn1/4oPinbSik+dckSRvjr1EUffvBoYNJ2wI+/8AvpUPFp2y67VIu4V5tsDkhSP81dw14A4MRifrIqlAFDE7FSfaQaGPErbtBiNTHTpUHfGSfQTQhHm6j5Ok+O2MjZGuQBDEK4GxU7HtIoThbwKwuSvl26bD70PwPPuHZtIdFM/KTB//AFAP3q7huF/mPBEMcA4PUxIxNa5PjZYxbkhIZsbemF2bxUgiRGCPQ70YtzUQBk7D1H9TQrhvxLq6THbuajbILDoBBG289R2rDHNwkmjTJBTTQXcsQast8N1g07ISTiakHXtXs/0Oux5PRQFZ4XGx+1e3eE+3tRwuDtUHYVn1JMfiqBE4YfrVyWwKgziTXqXBR3QKRcF9/tUx6/tVPiV3jZ+lLxY1ot1nsftXl3VsJE1AXe1cLZPpRqgXZw4fOSa9W2F3z6RXv8L61xs/Wjf6CiSOB0r03+361BF717FLxQ26PPF7mgtXrvRHhioNYE1oqQrTKPEFdV/hj0rqPKIvFmSN7qwVuxYz+vQ1UvELqOhdZIz2H2396ZuLdweVJLfNBwM9elBW7PlAUqvYAiCM5mcg15Vo9NWHLw5ZYYKo7aunrFZfiuJEyANIUKvWFHcb53pzcsBQFZ9JYGIMwcb+9KOL5Wc6BBA2JEiNoOxFU/G5QfONMj+VJyXEW8Syx5QCTk5kev2pzyy0ERcSCJ3xnNZrieCcGLiOmex/XpWm4ApGkzAjqZI9gpJq+XzlVSTIYwaejQLJRGIMMAZGYO1cuoyS0RPmmIHrPQUXwa+GsRpyTHb6Ur59xqpKH5APEuz0QbKP9RgexrxZbZ7WN2hpw3MkBVXcam2HcROqD+3WjOK4xLdp7xMoqlyR1A7ftXyLgeY3bnj3CFLvbfzaSfMYwnYiQB2xUOD+Ir9gHh+ILFRKvbuQwCndSVPv17VTCU4/pNLjJ6NJyT4lvca5a4zIutl8O00aQACNsscia33LeJFxT83lj5hB67+uK+Y8lXhpW7Y8RNbmCWDW2YHTCmJEny/atN8JczLXnUtdZnXUykQFYROIGmJjBMgTWMZTWXvo2mscofXwa1rWTBmvBYjcirlzNRYgEAkAnYHE+1egpNdyLiiK2p61McPnerBiun9qVzfsZRPbagVZIqC1VxPFJb+ZgPTc/YZpWwpMImvZpTc5oSJXSg6F+vsoP9aDv3WcZ1vnr5FH0pXkQ6gx0/EIDGsT2Bk/YVy31JO4j8wikiXvLAKiJMJkiuNhiAQrk7hjHX3NI8jDwQ9dhE6gPcihW4y2G+cE+mf2pc3AtHmC777EfWq7XCHVjUuSMwcdxO9csr8HOCGbXFOQcf6WrqCdiCRrT6iP2auodRh4IT8ZwyqjFQJAJxn3mguT+E9ksRqAYjqT7COtUpzhmkBR5u49In+9QF5LNvzOto5JYkKQOsT1is8eNytM1m6VhPHXLaBmfAA2mflzE/iYCZbYE9TS3hPiLyK1xfIw1gGSVXbLQfuYrPfEPFG5ZZ8QRAB2CmNMe0b9ZNMOBebCl/KVGGBKtkTiO/Y4rTNNwSS7DYMMZpuXcf2ONQsGLQs77g+zZU/etDw/xBYAgMzR+USf0FYG1wGC1smWBLP2JgAmIptwvDOiTdua5dAoBaImWnWTJ9NhWSzvsGXxILZqnVdQVhv5gfU/NBnesR8Ui7cuXUkqrMDEEagpxJ/LWlsca1slXXWkkQcke37fSlvx+nicKrDOi4IYbiRkGNtqarlQq+qMxwC37LaxoLjZgwIC/lCEYHsasTiLoSBbQgmdQtmGOqckHMnB9qSfxN0hTraAYOdpyD3g/uK1nw2GNpSIIDRsMGdz/jvSZJPGrYFjjPsBXRfuKEkKmrACBQNpHfrPua1/K+YrYcarYlmKMwHn1d52YHHakvHL5boHRidvzA7farryggnbKkD3FSv5ErtaKV8WCX+zfWb4YBlOpWgyOor5PzLhLl3jbgdwzm66A6yNKkjToP4cwDEQa3fKr7i1b0sMrqP182x23rLvwT2uIv37JFy1duFnUYIkAtkiYJ9thmd7uo3GyWGNJ0zV/C3Ojftut3Tbu2SFcT9jvvIIP+aZ3eaIvc4wAKx3CC5at/xJU+JedQ2qCtsM8HYztAz2rRXLMevTtM1zzeEB4l5PL/Mbr/LCfqfuaGWw4JI+jMRn6VY9o+x/UdBvU7VkT1Yj82f0ruTYOKR1pjgSCRmYwDO0n07d6tNoTMajB+YmNutTZNp/Sf6VK4rwSqkt02AjsZNdbs7ijoVIMeYgwBiYyavs8YJJOBAI9ts+xqmyXltQEbgax5T12FQHCNcHzBBOoBZ675O4PajXtgovt3x5gzDEkEkCQcdexBoHjeZoB5ZcwQCo7+pqviOTMc61JPcde1eDk1wwAyznHtTxhD2Bti83nbMD6z/evaLucmuyflP1/uK6tuMRbZ8juc+vXpKuAh/CihYAwNR+YffNB3ODd4Oksd8DAEjqZzQrXktEkhZOSogKT/j9abWefaseXGYgeYAfpnGO9ZStf4rRfGKfcEC3BqtsSUbYHo3cQI+hptyXiLjp4YuKhtrgxJZsjr0Hpn1pry28bttna2X0hWcgqCgaSAqkaYjbGdJpFxvKC15f4d5N3phf12H0xisealp6H48dpjnhGvi2dNxLiiA4M6iJwp0gRGd4z1oHm3N2Z0tEErBMNJ09B6Gf6U15byribVu5qAtLHy6gdRAgDr1+81k+JcDiDqzoWCBjPzN9BO3pS41GUnVOjPqqWkE2OY3BcLM2BgNqYbZn2E1ovhrjGuO1m64uLeABkuYYSUOdj6zmazykjWlzA0gALB1AARn2NG2rpX+bb0sVhhIwCucjB2jIppp+AyVxolc4Q2bxRgVgwQY2PQ+gp1ysDw2HmxdJgTmdJGO2f0pnza/b4hUJAS4TpJGdBOB6lT3ofhuDe0zq8KGEq04YQJyTuDUmTMp496fomwP7BLWvNcn0PtmP2NeF5Q9tCT3nbH0rlDannJwf1BzVt0eQD/49u3/NRvuem1pDxuBd7JQCCbcDA3C4w24mkHCc2Z7JCvofE6oGk6YJgDzAdQd8QelB8P8AEvEhs3F0gj8K+XHr+2aZ/DPLLd0vcLSDcwoERImT3HWvUipN1H/pA2or7E+NuMbIRHG4ktbjxVkEhCDAOMTWiuEFuuYxuNUagQRsYmQfSsVzPmXis6W9IRAVt4JAAaJ92gxkQB6VW/MzcRl1lGS3iDqFxifIvcHpJxBqVT4yZR0m4mu4jjUQ+ZhO8TJ+281DlfMEuFigYlTnyn9D1qrlXKLS2/FYG60E9DsJIULg9usmnVhlKKbbjQRKlMAg+1UwUmrbJpuC0iBVlEksB/pOK8UEjLH/ALSKKcAjJ6Rs1eN8ploA3OYHua14mLkCXLKnGokkid8AbbCiltg5GpSBAOknHbbIruFAuJrU+WSASCJ9VG5B79a9axGJB9/+KNAs7jLI3yJiYGCdwR2IqDEOIDefoQYP0nE1Y4Hp6UNdsAwY+2DQtWc+xA3rwwVUnuQRP2FdVqK4GHMe5/tXU1r0GmfnF+CdjjcD99sfQ1K1w4Cl5yukx3BAn9qZW9T6jbXUWIwIEdFFQ5fyK7fJ1gpbDSwggk9gD0itOpS2y1Qd6Nr8NcstXLKPdt3CYWGAlSgJNvxLbESVncDrV3xVY8im2tu1KKD4awRkrJPY9BkxJpny3gbF8g6W8pHl1NAgGIEwB9KD5sLRs3wVBu2FPhsVJETmDsCMiOo2qCM7maSi1ZmOM+J77IqsNVxQVMkaQ6+XUYyTPaaScLbEF2JnVOoGWkDPoVM5rQre4JlA8NkuOj6MMIuAZ/ER8xG/elfL762y6lST5iFIk6hjedhVMKSaiqMIwUXohbGsFnnUJbG0/wDTHpG460bx9ycW3Id/KT0JJAxv0PTtQvKFCkK+ygk5+YHsf70w4Aqt7h9KgE3CDq6KFJME7HaKEnsM5VFsd3eHILaYIGBnONjO5in/AAfMEvKocLk6YImSBkjtvSjiEg4O+/uaEW06MmTK9up/FH1gD2NQZIKSvyR4ftsc8zQWpuS7IQAYEsomJBxjA370vXmiHSCrmAFyVEiZzFLuN4pnYqzSBC4OCQST7j+1UMPMCOmY6V0YJVy7npQ5OGxtz7ntlbzzaAKx7d5gdaF5Jz7xb62iRbRpGPLmPLkZ9M969+IuVrxGjiLWQQA/pHU/76UFw/KwTCDcyG1aRqBmAe/XMCqK++rYEovF6CWm0WQyCsAjEyJKmCMjJ69anybjfDuXLlw3PD8raltrEoTG59dhuRFafhuBS8Va4qsyqASwmCPlLfmWcEGCsz1rLnjVa49zSAJ1Wgflt56CPmiDPQHFc/j07bA86aqtmz4HnVsIuleJuQDkWWG5J3fSKS3eLe3cLhW4VGM6UvI7AkwT4aYg9hJ7Cs/xvGOQwYu2ogxlYK5jedyDvmKA8P8AmW8SVIbOfMCO8wMmtE9UjBQ2aXm/MeIS6ujibjeUHSAjLpnIbygz67/atbwfLze03eIBYQGCsZE7jyr5T9ZpLwXALqXzHYySIBIUE+4IIhhIxG81oOT8S54e3qBUgEfSfKR6UVJLuJJX2GzXJ/L9thVOkTvQrkfnb7/4qouO5PbNK8oFjJ3eJuDazJ/1CP0pbxvF8WVhLPh7idQJj9qN1r3P3rjdH4WP3rllQHj/AEz/APGXOviT1kmZ+mK9pkbM9f1NdQ/o/Bul+nyj4VQjiGTTkISA64OkyRnt0ra2L/iCHAVwZgEkFehH7EdKxHLuf3UvC5cUuoBWBEgHEjofY1umS2VD4Kkalbt1P1/aKHyYvltFuCbaPORN4dwg+XX37nahfjTml61w5W6fNccBF0Ko8nmdyZkj5R/9qh8QcebVhLoAd3ZgimcqgGppBnBKj61jeI51f4l7T3mB8IHRk+VTGrrvgST6U2DE2+YMs7I8PyxtA1274KByDplQJXM7zjf0k0RaLAgkAKEZiMnUCJYz32NWcbzG+o0LdZVa1DBt8+WAYkYFUDCqJSdJjc7j5YiADVFtrZiib8P5LYQhtaapmNI7Eeo/rWj+CeX+ILl2/Ekrbt6TlQZLn9hn1rK8cyqiMYM7qN5Eb+h/vX0n4H4BE4KyLi6mYtdLScBmJABwZijFezPM/qV3rAklLgZhiMArIzHedpq3h7GpxsAPxkEZ2x9oA9+ppv8Aw1hZa3ZSZiW8xAJgRJMR3pfzG4hZBdlnOAdTBfJkEiQpIMb5xWbwRbslT1QPf+Gk0lgW0zDaIIU+oMMJ+tW8H8OWHXVDso+Zi0R7ZH3OBT+3ZBsujsG8RQ0MxuS0/mOdBMAA7HG1A8JxRNlSqwFUEQNycyQN2/ak6C5X4KP6JcaEHGfBgCsLN+75vzFYb0bS0/ofah1V7QFth5lUA9ZHWD1jp7VsORsq62JEsNIB6t5ngKfxQTPcATMVnuP4ybkMSWEENsWWY2EL22GDNVQr0Zcm+5fY43w7Tv8AiFpgSRumk6SR67H/ABWZ5fZXw4OG0oomTBA07dfXuKacz4xVDW8HSrG40wE7/LkyDldunWgeG4mzeK6VuAOIB8heR2txsInDTvWc1fYeNnp4NmYW9QGCYnVP1nt19aK4T4QLq5LBbmSpzE7pM+gz2o7lHCrbUo8XbTXSReEhnMAKhE6kYHrOwM1oLnCP8ovEKNzA1Hv5unaQJ9axnSWjRNmV5c5i2PMfDQh1GYEgEYPSMDrNbRoAyYAGJxHYZpPy6zbtM1u2mmVIhRjcjvv8pnqKb3lmSQDOY6frWWSNhvZS99dg6gj1FCXb7jaH9VgVO2pDHUtsicACCPrGaKsXh1TT0GQf2qd4x+RGwSR5hpPX/mpeC/TTFXKR7D3qdi4GXUuoiTmDHSgsbA5AX8P3P711MQR1n/t/xXU3TF5nyzmnDKLHiW+HvASusaRpjby6vMO/yj3oTlvMwgBID23Ibw9Zg/ToT+p3rYWeOVSZv2WgyZUodO8CN6xHOOB8LiH0FSLy6lI+Xc6oP1AGK3xz5x4sokuLtDz4n4hXv2HXS6Paa2pIjQwOplIxpJBz301heYWVN8qAIDSd9+oE7bbdaajiNKgAsPDcPLH5lgjOD6rOap51Yf8AihpEjSD5fPqBAgSMdKox60ZyCdPDNra1duMwtgBGXBXVjMA+sZkChxbBtyABrjYz9PTrVXh3bfikQuFVid5CyR79470BxXGM/kQxMGZEdxjp/mnUb8gRPhwLrMqqW0BmAmJPWfQAfevq1mQqrbyqgBYmDGwIHevnnwna/noAAJKhvNHWTGDAIG8da+s8RfuOC6MYyV0mDtiSDkVomrJ877JCbjC76ji2mZJ+eREx6Tjeo37SqyeJkMSDqLNMbwi4mr+JOlQJ3WN8EKfNJIxM4PWK9vcMXYjqouQZ3VlIIAGxjM/3pWzJBfAcztu2myvlONYOnHUL1aBE7CYowXEspCQFboSYEQFPmiDPSsTyuLQ8QOSohCFAEyPlOPLkxIjSY3rUct4NLthhEow06CZxBxnfUDg9CPWh5oZxpWdwKhCon5ZMnUI6SYO+4360r5jxKDXbtw7ZKyMBe8SBqMegFMSnhoEtoFtqI0jp9+vvWdv2GN4tED5iJgEQIz7+nWiJZI8IrBkKtF0DbEhiNUsMhhGaa3OTWhwbAW1i00p5QRJgHfOQMzuQDQlxU1LqVrZLYAYZPWPTae9OOLuzw99GjUyFYHl1OwgFWG0YyNqNBUtiHlvMCfKrnWCNxpJ0kYZThiBjUOmPWttbaQDjzCfQdx96+bWPh3ibLW7huK7MGAtyQ+kwkhz5dQJ679TX0blPCNbthWYltyWyRgYJG8d6xnBG8pej27aPSD7Ttt2qvWQAR3jbA9TMYo0H/qH0FVw5/EgHtNYqEQc5AtziUEy0+ytn0HrUWvqbioGYOeimYG0sRgCjDeYDLoPoR/WrFumG86Z2IXbHYkyadKHoVzkKeL4fzZZi4A/HJCkxIBxG+atRlsk3SwA0w2pm06R/0bT+tMOJ45Ldou7BVQSzbQPt17DrXzL4k5+t9SzaktrJS1AkxA1XO7HsNpoqL8HJ33Htz4+STp4fUOjF1Ukd40mPvXVleHJKgpcULGBjH+a6n6QTb8IeI/8Ac/hxGWbNwiJJnCrWa+LQt29wjJkabixtK4aZ7TtHUitPzS0E4JgZ0hVDRjylhq/3618/v8Y1294t3BkwvRVwAoA3O32qXBFv7IvlsIU+clguehiROZ9P80vHCXPFR1LWwEDKUAIfJOoE+UQIEwd9qnY4v+eSwYzqzsAIzH9684Pjxbu3Ld0FGDGEICSjEEqNcaSMEAwCO1U1JJ0ZWvJbzXxLll//ADBZCQzIQJGnUQB5VKxvBGQDmRFZrlaCJMSxMYkTgdMz/cVo+PuMxcArquYUMVUTkbhjjO5jMVFfhm6l3UWtnbCkvG0ElV7ftTQlUKYKpmp+D+BuKpu3RBKxbLfNp/EBH4T3PY1o7YKLpA/lkeojpEdqV8k4lCtuyw1MASGgiSCSVg7HtvTlrT9ASOvQ4/rXJ2SZO+xfxtoeTWZ8owO4O8UTyo6bouNMZMR+E7nPtV4sai4g6/URBiQvt3pDxfNX/wDRsrqfAa5BaGJOrboKZL0Zkf8AwF7q3WtvauKbrQNJQlSdfzAwJJjIqXIuX3bSsptsPNq0kAqegU5ggdwfX0rR2ENtEtrmDkxGo7sxHc1HhrZjJaCPXrJMUGxnLwVHhhrLEwPmzscRHt1pfcsl3AEasn0I6fWml+wXtjSIZZ/4AodnVgxllMCSNywk/fH60sWKLuFtF1ONTSymMkBus/mFNeG5SE0EsHOYPaBt7zTDlXC6i0gq6jSsrgiJyOtAcyta2LNctiJCrqAgdTHqZrVu1R0VuynnaEG1dYRouBT2KtEj9KbXuHZogwKR3EYjSLvDgTMFsSIILY96bcrvsqHxr1pvVGBjvip5QZrZEcuux8/fOnbt17UBzCybA1XeIYTtpHmJG++AKH5va4d8NxF9gcHSdQ+p2j0oTi+X2LaSbiEdNc9JyAu9csZ3IZWrxIWdYDYVSAzMO5zgdfpSfmXxUltxbtE3jq851Qqx+EFd29qCbij4RFkPobyu4YsSDuFUSc7ZiBSVeBQCQ5jCwRBUHAKjr7dN6eOOwNoO5xxdzi1EXV0KwOkDTpg4J1HJ6TsM0Hw/B2zqUWWuASdREgk7xV1uxcIIRGgEaQRBIGzCd529Kvucwvqy2216iCwBXcflkjPfH3plfZHaEK8nHXh7p3/DXU8bjuInzXWB7Qoj02rq1F2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0C60697-86D8-4DB8-99F1-7651A2B8F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51" y="2037463"/>
            <a:ext cx="4643851" cy="3167956"/>
          </a:xfrm>
          <a:prstGeom prst="rect">
            <a:avLst/>
          </a:prstGeom>
        </p:spPr>
      </p:pic>
      <p:pic>
        <p:nvPicPr>
          <p:cNvPr id="7" name="Picture 6">
            <a:extLst>
              <a:ext uri="{FF2B5EF4-FFF2-40B4-BE49-F238E27FC236}">
                <a16:creationId xmlns:a16="http://schemas.microsoft.com/office/drawing/2014/main" id="{D987DC2C-D949-47A8-AD98-3866F5FEB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887" y="2057401"/>
            <a:ext cx="3152775" cy="2057400"/>
          </a:xfrm>
          <a:prstGeom prst="rect">
            <a:avLst/>
          </a:prstGeom>
        </p:spPr>
      </p:pic>
      <p:pic>
        <p:nvPicPr>
          <p:cNvPr id="10" name="Picture 9">
            <a:extLst>
              <a:ext uri="{FF2B5EF4-FFF2-40B4-BE49-F238E27FC236}">
                <a16:creationId xmlns:a16="http://schemas.microsoft.com/office/drawing/2014/main" id="{91624B29-1C9D-4E5F-A6C7-7CBF499C1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393" y="4675097"/>
            <a:ext cx="6019800" cy="1822642"/>
          </a:xfrm>
          <a:prstGeom prst="rect">
            <a:avLst/>
          </a:prstGeom>
        </p:spPr>
      </p:pic>
    </p:spTree>
    <p:extLst>
      <p:ext uri="{BB962C8B-B14F-4D97-AF65-F5344CB8AC3E}">
        <p14:creationId xmlns:p14="http://schemas.microsoft.com/office/powerpoint/2010/main" val="3234907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5E70CA-2E03-4911-B2F8-CABD3D9C2DA0}"/>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“This long time ye have cried unto me”</a:t>
            </a:r>
            <a:endParaRPr lang="en-US" sz="3200" dirty="0">
              <a:solidFill>
                <a:schemeClr val="bg1"/>
              </a:solidFill>
              <a:latin typeface="AngsanaUPC" pitchFamily="18" charset="-34"/>
              <a:cs typeface="AngsanaUPC" pitchFamily="18" charset="-34"/>
            </a:endParaRPr>
          </a:p>
        </p:txBody>
      </p:sp>
      <p:sp>
        <p:nvSpPr>
          <p:cNvPr id="182" name="Rectangle 181"/>
          <p:cNvSpPr/>
          <p:nvPr/>
        </p:nvSpPr>
        <p:spPr>
          <a:xfrm>
            <a:off x="188976" y="6386748"/>
            <a:ext cx="2115131" cy="369332"/>
          </a:xfrm>
          <a:prstGeom prst="rect">
            <a:avLst/>
          </a:prstGeom>
        </p:spPr>
        <p:txBody>
          <a:bodyPr wrap="none">
            <a:spAutoFit/>
          </a:bodyPr>
          <a:lstStyle/>
          <a:p>
            <a:r>
              <a:rPr lang="en-US" dirty="0">
                <a:solidFill>
                  <a:schemeClr val="bg1"/>
                </a:solidFill>
              </a:rPr>
              <a:t>Ether 1:43; Rev. 3:20</a:t>
            </a:r>
            <a:endParaRPr lang="en-US" dirty="0"/>
          </a:p>
        </p:txBody>
      </p:sp>
      <p:sp>
        <p:nvSpPr>
          <p:cNvPr id="37892" name="AutoShape 4" descr="data:image/jpeg;base64,/9j/4AAQSkZJRgABAQAAAQABAAD/2wCEAAkGBxQTEhQUEhQUFRUXFxwXGRgYGBsaHxgZHR4cGBkcHRwaHikgHx0lHh8gJDIkKSkrLi4uFyAzODMsNygtLisBCgoKDg0OGxAQGywlICQsLCwsLCwsLCwsLSwsLCwsLCwsLCwsLCwsLywsLCwsLCwsLCwsLCwsLCwsLCsuLCwsK//AABEIAIAAwwMBIgACEQEDEQH/xAAcAAACAwEBAQEAAAAAAAAAAAAEBQIDBgABBwj/xAA8EAACAQMCBAQEBAUDAgcAAAABAhEAAyESMQQFQVETImFxBjKBkUJSobEUI8HR4XLw8WKSFSQzQ2OCov/EABkBAAMBAQEAAAAAAAAAAAAAAAECBAMABf/EACURAAICAgEEAwEAAwAAAAAAAAABAhEDIRITMUFRBCJhFDJxof/aAAwDAQACEQMRAD8A1fA8EEQTGomTAiCdxVPFWImMxn1/4oPinbSik+dckSRvjr1EUffvBoYNJ2wI+/8AvpUPFp2y67VIu4V5tsDkhSP81dw14A4MRifrIqlAFDE7FSfaQaGPErbtBiNTHTpUHfGSfQTQhHm6j5Ok+O2MjZGuQBDEK4GxU7HtIoThbwKwuSvl26bD70PwPPuHZtIdFM/KTB//AFAP3q7huF/mPBEMcA4PUxIxNa5PjZYxbkhIZsbemF2bxUgiRGCPQ70YtzUQBk7D1H9TQrhvxLq6THbuajbILDoBBG289R2rDHNwkmjTJBTTQXcsQast8N1g07ISTiakHXtXs/0Oux5PRQFZ4XGx+1e3eE+3tRwuDtUHYVn1JMfiqBE4YfrVyWwKgziTXqXBR3QKRcF9/tUx6/tVPiV3jZ+lLxY1ot1nsftXl3VsJE1AXe1cLZPpRqgXZw4fOSa9W2F3z6RXv8L61xs/Wjf6CiSOB0r03+361BF717FLxQ26PPF7mgtXrvRHhioNYE1oqQrTKPEFdV/hj0rqPKIvFmSN7qwVuxYz+vQ1UvELqOhdZIz2H2396ZuLdweVJLfNBwM9elBW7PlAUqvYAiCM5mcg15Vo9NWHLw5ZYYKo7aunrFZfiuJEyANIUKvWFHcb53pzcsBQFZ9JYGIMwcb+9KOL5Wc6BBA2JEiNoOxFU/G5QfONMj+VJyXEW8Syx5QCTk5kev2pzyy0ERcSCJ3xnNZrieCcGLiOmex/XpWm4ApGkzAjqZI9gpJq+XzlVSTIYwaejQLJRGIMMAZGYO1cuoyS0RPmmIHrPQUXwa+GsRpyTHb6Ur59xqpKH5APEuz0QbKP9RgexrxZbZ7WN2hpw3MkBVXcam2HcROqD+3WjOK4xLdp7xMoqlyR1A7ftXyLgeY3bnj3CFLvbfzaSfMYwnYiQB2xUOD+Ir9gHh+ILFRKvbuQwCndSVPv17VTCU4/pNLjJ6NJyT4lvca5a4zIutl8O00aQACNsscia33LeJFxT83lj5hB67+uK+Y8lXhpW7Y8RNbmCWDW2YHTCmJEny/atN8JczLXnUtdZnXUykQFYROIGmJjBMgTWMZTWXvo2mscofXwa1rWTBmvBYjcirlzNRYgEAkAnYHE+1egpNdyLiiK2p61McPnerBiun9qVzfsZRPbagVZIqC1VxPFJb+ZgPTc/YZpWwpMImvZpTc5oSJXSg6F+vsoP9aDv3WcZ1vnr5FH0pXkQ6gx0/EIDGsT2Bk/YVy31JO4j8wikiXvLAKiJMJkiuNhiAQrk7hjHX3NI8jDwQ9dhE6gPcihW4y2G+cE+mf2pc3AtHmC777EfWq7XCHVjUuSMwcdxO9csr8HOCGbXFOQcf6WrqCdiCRrT6iP2auodRh4IT8ZwyqjFQJAJxn3mguT+E9ksRqAYjqT7COtUpzhmkBR5u49In+9QF5LNvzOto5JYkKQOsT1is8eNytM1m6VhPHXLaBmfAA2mflzE/iYCZbYE9TS3hPiLyK1xfIw1gGSVXbLQfuYrPfEPFG5ZZ8QRAB2CmNMe0b9ZNMOBebCl/KVGGBKtkTiO/Y4rTNNwSS7DYMMZpuXcf2ONQsGLQs77g+zZU/etDw/xBYAgMzR+USf0FYG1wGC1smWBLP2JgAmIptwvDOiTdua5dAoBaImWnWTJ9NhWSzvsGXxILZqnVdQVhv5gfU/NBnesR8Ui7cuXUkqrMDEEagpxJ/LWlsca1slXXWkkQcke37fSlvx+nicKrDOi4IYbiRkGNtqarlQq+qMxwC37LaxoLjZgwIC/lCEYHsasTiLoSBbQgmdQtmGOqckHMnB9qSfxN0hTraAYOdpyD3g/uK1nw2GNpSIIDRsMGdz/jvSZJPGrYFjjPsBXRfuKEkKmrACBQNpHfrPua1/K+YrYcarYlmKMwHn1d52YHHakvHL5boHRidvzA7farryggnbKkD3FSv5ErtaKV8WCX+zfWb4YBlOpWgyOor5PzLhLl3jbgdwzm66A6yNKkjToP4cwDEQa3fKr7i1b0sMrqP182x23rLvwT2uIv37JFy1duFnUYIkAtkiYJ9thmd7uo3GyWGNJ0zV/C3Ojftut3Tbu2SFcT9jvvIIP+aZ3eaIvc4wAKx3CC5at/xJU+JedQ2qCtsM8HYztAz2rRXLMevTtM1zzeEB4l5PL/Mbr/LCfqfuaGWw4JI+jMRn6VY9o+x/UdBvU7VkT1Yj82f0ruTYOKR1pjgSCRmYwDO0n07d6tNoTMajB+YmNutTZNp/Sf6VK4rwSqkt02AjsZNdbs7ijoVIMeYgwBiYyavs8YJJOBAI9ts+xqmyXltQEbgax5T12FQHCNcHzBBOoBZ675O4PajXtgovt3x5gzDEkEkCQcdexBoHjeZoB5ZcwQCo7+pqviOTMc61JPcde1eDk1wwAyznHtTxhD2Bti83nbMD6z/evaLucmuyflP1/uK6tuMRbZ8juc+vXpKuAh/CihYAwNR+YffNB3ODd4Oksd8DAEjqZzQrXktEkhZOSogKT/j9abWefaseXGYgeYAfpnGO9ZStf4rRfGKfcEC3BqtsSUbYHo3cQI+hptyXiLjp4YuKhtrgxJZsjr0Hpn1pry28bttna2X0hWcgqCgaSAqkaYjbGdJpFxvKC15f4d5N3phf12H0xisealp6H48dpjnhGvi2dNxLiiA4M6iJwp0gRGd4z1oHm3N2Z0tEErBMNJ09B6Gf6U15byribVu5qAtLHy6gdRAgDr1+81k+JcDiDqzoWCBjPzN9BO3pS41GUnVOjPqqWkE2OY3BcLM2BgNqYbZn2E1ovhrjGuO1m64uLeABkuYYSUOdj6zmazykjWlzA0gALB1AARn2NG2rpX+bb0sVhhIwCucjB2jIppp+AyVxolc4Q2bxRgVgwQY2PQ+gp1ysDw2HmxdJgTmdJGO2f0pnza/b4hUJAS4TpJGdBOB6lT3ofhuDe0zq8KGEq04YQJyTuDUmTMp496fomwP7BLWvNcn0PtmP2NeF5Q9tCT3nbH0rlDannJwf1BzVt0eQD/49u3/NRvuem1pDxuBd7JQCCbcDA3C4w24mkHCc2Z7JCvofE6oGk6YJgDzAdQd8QelB8P8AEvEhs3F0gj8K+XHr+2aZ/DPLLd0vcLSDcwoERImT3HWvUipN1H/pA2or7E+NuMbIRHG4ktbjxVkEhCDAOMTWiuEFuuYxuNUagQRsYmQfSsVzPmXis6W9IRAVt4JAAaJ92gxkQB6VW/MzcRl1lGS3iDqFxifIvcHpJxBqVT4yZR0m4mu4jjUQ+ZhO8TJ+281DlfMEuFigYlTnyn9D1qrlXKLS2/FYG60E9DsJIULg9usmnVhlKKbbjQRKlMAg+1UwUmrbJpuC0iBVlEksB/pOK8UEjLH/ALSKKcAjJ6Rs1eN8ploA3OYHua14mLkCXLKnGokkid8AbbCiltg5GpSBAOknHbbIruFAuJrU+WSASCJ9VG5B79a9axGJB9/+KNAs7jLI3yJiYGCdwR2IqDEOIDefoQYP0nE1Y4Hp6UNdsAwY+2DQtWc+xA3rwwVUnuQRP2FdVqK4GHMe5/tXU1r0GmfnF+CdjjcD99sfQ1K1w4Cl5yukx3BAn9qZW9T6jbXUWIwIEdFFQ5fyK7fJ1gpbDSwggk9gD0itOpS2y1Qd6Nr8NcstXLKPdt3CYWGAlSgJNvxLbESVncDrV3xVY8im2tu1KKD4awRkrJPY9BkxJpny3gbF8g6W8pHl1NAgGIEwB9KD5sLRs3wVBu2FPhsVJETmDsCMiOo2qCM7maSi1ZmOM+J77IqsNVxQVMkaQ6+XUYyTPaaScLbEF2JnVOoGWkDPoVM5rQre4JlA8NkuOj6MMIuAZ/ER8xG/elfL762y6lST5iFIk6hjedhVMKSaiqMIwUXohbGsFnnUJbG0/wDTHpG460bx9ycW3Id/KT0JJAxv0PTtQvKFCkK+ygk5+YHsf70w4Aqt7h9KgE3CDq6KFJME7HaKEnsM5VFsd3eHILaYIGBnONjO5in/AAfMEvKocLk6YImSBkjtvSjiEg4O+/uaEW06MmTK9up/FH1gD2NQZIKSvyR4ftsc8zQWpuS7IQAYEsomJBxjA370vXmiHSCrmAFyVEiZzFLuN4pnYqzSBC4OCQST7j+1UMPMCOmY6V0YJVy7npQ5OGxtz7ntlbzzaAKx7d5gdaF5Jz7xb62iRbRpGPLmPLkZ9M969+IuVrxGjiLWQQA/pHU/76UFw/KwTCDcyG1aRqBmAe/XMCqK++rYEovF6CWm0WQyCsAjEyJKmCMjJ69anybjfDuXLlw3PD8raltrEoTG59dhuRFafhuBS8Va4qsyqASwmCPlLfmWcEGCsz1rLnjVa49zSAJ1Wgflt56CPmiDPQHFc/j07bA86aqtmz4HnVsIuleJuQDkWWG5J3fSKS3eLe3cLhW4VGM6UvI7AkwT4aYg9hJ7Cs/xvGOQwYu2ogxlYK5jedyDvmKA8P8AmW8SVIbOfMCO8wMmtE9UjBQ2aXm/MeIS6ujibjeUHSAjLpnIbygz67/atbwfLze03eIBYQGCsZE7jyr5T9ZpLwXALqXzHYySIBIUE+4IIhhIxG81oOT8S54e3qBUgEfSfKR6UVJLuJJX2GzXJ/L9thVOkTvQrkfnb7/4qouO5PbNK8oFjJ3eJuDazJ/1CP0pbxvF8WVhLPh7idQJj9qN1r3P3rjdH4WP3rllQHj/AEz/APGXOviT1kmZ+mK9pkbM9f1NdQ/o/Bul+nyj4VQjiGTTkISA64OkyRnt0ra2L/iCHAVwZgEkFehH7EdKxHLuf3UvC5cUuoBWBEgHEjofY1umS2VD4Kkalbt1P1/aKHyYvltFuCbaPORN4dwg+XX37nahfjTml61w5W6fNccBF0Ko8nmdyZkj5R/9qh8QcebVhLoAd3ZgimcqgGppBnBKj61jeI51f4l7T3mB8IHRk+VTGrrvgST6U2DE2+YMs7I8PyxtA1274KByDplQJXM7zjf0k0RaLAgkAKEZiMnUCJYz32NWcbzG+o0LdZVa1DBt8+WAYkYFUDCqJSdJjc7j5YiADVFtrZiib8P5LYQhtaapmNI7Eeo/rWj+CeX+ILl2/Ekrbt6TlQZLn9hn1rK8cyqiMYM7qN5Eb+h/vX0n4H4BE4KyLi6mYtdLScBmJABwZijFezPM/qV3rAklLgZhiMArIzHedpq3h7GpxsAPxkEZ2x9oA9+ppv8Aw1hZa3ZSZiW8xAJgRJMR3pfzG4hZBdlnOAdTBfJkEiQpIMb5xWbwRbslT1QPf+Gk0lgW0zDaIIU+oMMJ+tW8H8OWHXVDso+Zi0R7ZH3OBT+3ZBsujsG8RQ0MxuS0/mOdBMAA7HG1A8JxRNlSqwFUEQNycyQN2/ak6C5X4KP6JcaEHGfBgCsLN+75vzFYb0bS0/ofah1V7QFth5lUA9ZHWD1jp7VsORsq62JEsNIB6t5ngKfxQTPcATMVnuP4ybkMSWEENsWWY2EL22GDNVQr0Zcm+5fY43w7Tv8AiFpgSRumk6SR67H/ABWZ5fZXw4OG0oomTBA07dfXuKacz4xVDW8HSrG40wE7/LkyDldunWgeG4mzeK6VuAOIB8heR2txsInDTvWc1fYeNnp4NmYW9QGCYnVP1nt19aK4T4QLq5LBbmSpzE7pM+gz2o7lHCrbUo8XbTXSReEhnMAKhE6kYHrOwM1oLnCP8ovEKNzA1Hv5unaQJ9axnSWjRNmV5c5i2PMfDQh1GYEgEYPSMDrNbRoAyYAGJxHYZpPy6zbtM1u2mmVIhRjcjvv8pnqKb3lmSQDOY6frWWSNhvZS99dg6gj1FCXb7jaH9VgVO2pDHUtsicACCPrGaKsXh1TT0GQf2qd4x+RGwSR5hpPX/mpeC/TTFXKR7D3qdi4GXUuoiTmDHSgsbA5AX8P3P711MQR1n/t/xXU3TF5nyzmnDKLHiW+HvASusaRpjby6vMO/yj3oTlvMwgBID23Ibw9Zg/ToT+p3rYWeOVSZv2WgyZUodO8CN6xHOOB8LiH0FSLy6lI+Xc6oP1AGK3xz5x4sokuLtDz4n4hXv2HXS6Paa2pIjQwOplIxpJBz301heYWVN8qAIDSd9+oE7bbdaajiNKgAsPDcPLH5lgjOD6rOap51Yf8AihpEjSD5fPqBAgSMdKox60ZyCdPDNra1duMwtgBGXBXVjMA+sZkChxbBtyABrjYz9PTrVXh3bfikQuFVid5CyR79470BxXGM/kQxMGZEdxjp/mnUb8gRPhwLrMqqW0BmAmJPWfQAfevq1mQqrbyqgBYmDGwIHevnnwna/noAAJKhvNHWTGDAIG8da+s8RfuOC6MYyV0mDtiSDkVomrJ877JCbjC76ji2mZJ+eREx6Tjeo37SqyeJkMSDqLNMbwi4mr+JOlQJ3WN8EKfNJIxM4PWK9vcMXYjqouQZ3VlIIAGxjM/3pWzJBfAcztu2myvlONYOnHUL1aBE7CYowXEspCQFboSYEQFPmiDPSsTyuLQ8QOSohCFAEyPlOPLkxIjSY3rUct4NLthhEow06CZxBxnfUDg9CPWh5oZxpWdwKhCon5ZMnUI6SYO+4360r5jxKDXbtw7ZKyMBe8SBqMegFMSnhoEtoFtqI0jp9+vvWdv2GN4tED5iJgEQIz7+nWiJZI8IrBkKtF0DbEhiNUsMhhGaa3OTWhwbAW1i00p5QRJgHfOQMzuQDQlxU1LqVrZLYAYZPWPTae9OOLuzw99GjUyFYHl1OwgFWG0YyNqNBUtiHlvMCfKrnWCNxpJ0kYZThiBjUOmPWttbaQDjzCfQdx96+bWPh3ibLW7huK7MGAtyQ+kwkhz5dQJ679TX0blPCNbthWYltyWyRgYJG8d6xnBG8pej27aPSD7Ttt2qvWQAR3jbA9TMYo0H/qH0FVw5/EgHtNYqEQc5AtziUEy0+ytn0HrUWvqbioGYOeimYG0sRgCjDeYDLoPoR/WrFumG86Z2IXbHYkyadKHoVzkKeL4fzZZi4A/HJCkxIBxG+atRlsk3SwA0w2pm06R/0bT+tMOJ45Ldou7BVQSzbQPt17DrXzL4k5+t9SzaktrJS1AkxA1XO7HsNpoqL8HJ33Htz4+STp4fUOjF1Ukd40mPvXVleHJKgpcULGBjH+a6n6QTb8IeI/8Ac/hxGWbNwiJJnCrWa+LQt29wjJkabixtK4aZ7TtHUitPzS0E4JgZ0hVDRjylhq/3618/v8Y1294t3BkwvRVwAoA3O32qXBFv7IvlsIU+clguehiROZ9P80vHCXPFR1LWwEDKUAIfJOoE+UQIEwd9qnY4v+eSwYzqzsAIzH9684Pjxbu3Ld0FGDGEICSjEEqNcaSMEAwCO1U1JJ0ZWvJbzXxLll//ADBZCQzIQJGnUQB5VKxvBGQDmRFZrlaCJMSxMYkTgdMz/cVo+PuMxcArquYUMVUTkbhjjO5jMVFfhm6l3UWtnbCkvG0ElV7ftTQlUKYKpmp+D+BuKpu3RBKxbLfNp/EBH4T3PY1o7YKLpA/lkeojpEdqV8k4lCtuyw1MASGgiSCSVg7HtvTlrT9ASOvQ4/rXJ2SZO+xfxtoeTWZ8owO4O8UTyo6bouNMZMR+E7nPtV4sai4g6/URBiQvt3pDxfNX/wDRsrqfAa5BaGJOrboKZL0Zkf8AwF7q3WtvauKbrQNJQlSdfzAwJJjIqXIuX3bSsptsPNq0kAqegU5ggdwfX0rR2ENtEtrmDkxGo7sxHc1HhrZjJaCPXrJMUGxnLwVHhhrLEwPmzscRHt1pfcsl3AEasn0I6fWml+wXtjSIZZ/4AodnVgxllMCSNywk/fH60sWKLuFtF1ONTSymMkBus/mFNeG5SE0EsHOYPaBt7zTDlXC6i0gq6jSsrgiJyOtAcyta2LNctiJCrqAgdTHqZrVu1R0VuynnaEG1dYRouBT2KtEj9KbXuHZogwKR3EYjSLvDgTMFsSIILY96bcrvsqHxr1pvVGBjvip5QZrZEcuux8/fOnbt17UBzCybA1XeIYTtpHmJG++AKH5va4d8NxF9gcHSdQ+p2j0oTi+X2LaSbiEdNc9JyAu9csZ3IZWrxIWdYDYVSAzMO5zgdfpSfmXxUltxbtE3jq851Qqx+EFd29qCbij4RFkPobyu4YsSDuFUSc7ZiBSVeBQCQ5jCwRBUHAKjr7dN6eOOwNoO5xxdzi1EXV0KwOkDTpg4J1HJ6TsM0Hw/B2zqUWWuASdREgk7xV1uxcIIRGgEaQRBIGzCd529Kvucwvqy2216iCwBXcflkjPfH3plfZHaEK8nHXh7p3/DXU8bjuInzXWB7Qoj02rq1F2f/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8398110" y="4228556"/>
            <a:ext cx="3254590" cy="2129118"/>
            <a:chOff x="4822610" y="2671482"/>
            <a:chExt cx="3254590" cy="2129118"/>
          </a:xfrm>
        </p:grpSpPr>
        <p:sp>
          <p:nvSpPr>
            <p:cNvPr id="16" name="Freeform 15"/>
            <p:cNvSpPr/>
            <p:nvPr/>
          </p:nvSpPr>
          <p:spPr>
            <a:xfrm>
              <a:off x="4822610" y="2671482"/>
              <a:ext cx="3254590" cy="2129118"/>
            </a:xfrm>
            <a:custGeom>
              <a:avLst/>
              <a:gdLst>
                <a:gd name="connsiteX0" fmla="*/ 950661 w 2702462"/>
                <a:gd name="connsiteY0" fmla="*/ 1308847 h 1320022"/>
                <a:gd name="connsiteX1" fmla="*/ 950661 w 2702462"/>
                <a:gd name="connsiteY1" fmla="*/ 1308847 h 1320022"/>
                <a:gd name="connsiteX2" fmla="*/ 9366 w 2702462"/>
                <a:gd name="connsiteY2" fmla="*/ 806824 h 1320022"/>
                <a:gd name="connsiteX3" fmla="*/ 36261 w 2702462"/>
                <a:gd name="connsiteY3" fmla="*/ 788894 h 1320022"/>
                <a:gd name="connsiteX4" fmla="*/ 72119 w 2702462"/>
                <a:gd name="connsiteY4" fmla="*/ 762000 h 1320022"/>
                <a:gd name="connsiteX5" fmla="*/ 107978 w 2702462"/>
                <a:gd name="connsiteY5" fmla="*/ 744071 h 1320022"/>
                <a:gd name="connsiteX6" fmla="*/ 125908 w 2702462"/>
                <a:gd name="connsiteY6" fmla="*/ 726142 h 1320022"/>
                <a:gd name="connsiteX7" fmla="*/ 161766 w 2702462"/>
                <a:gd name="connsiteY7" fmla="*/ 717177 h 1320022"/>
                <a:gd name="connsiteX8" fmla="*/ 224519 w 2702462"/>
                <a:gd name="connsiteY8" fmla="*/ 699247 h 1320022"/>
                <a:gd name="connsiteX9" fmla="*/ 251414 w 2702462"/>
                <a:gd name="connsiteY9" fmla="*/ 681318 h 1320022"/>
                <a:gd name="connsiteX10" fmla="*/ 323131 w 2702462"/>
                <a:gd name="connsiteY10" fmla="*/ 663389 h 1320022"/>
                <a:gd name="connsiteX11" fmla="*/ 358990 w 2702462"/>
                <a:gd name="connsiteY11" fmla="*/ 654424 h 1320022"/>
                <a:gd name="connsiteX12" fmla="*/ 430708 w 2702462"/>
                <a:gd name="connsiteY12" fmla="*/ 618565 h 1320022"/>
                <a:gd name="connsiteX13" fmla="*/ 466566 w 2702462"/>
                <a:gd name="connsiteY13" fmla="*/ 591671 h 1320022"/>
                <a:gd name="connsiteX14" fmla="*/ 493461 w 2702462"/>
                <a:gd name="connsiteY14" fmla="*/ 564777 h 1320022"/>
                <a:gd name="connsiteX15" fmla="*/ 547249 w 2702462"/>
                <a:gd name="connsiteY15" fmla="*/ 546847 h 1320022"/>
                <a:gd name="connsiteX16" fmla="*/ 618966 w 2702462"/>
                <a:gd name="connsiteY16" fmla="*/ 484094 h 1320022"/>
                <a:gd name="connsiteX17" fmla="*/ 672755 w 2702462"/>
                <a:gd name="connsiteY17" fmla="*/ 412377 h 1320022"/>
                <a:gd name="connsiteX18" fmla="*/ 708614 w 2702462"/>
                <a:gd name="connsiteY18" fmla="*/ 385483 h 1320022"/>
                <a:gd name="connsiteX19" fmla="*/ 717578 w 2702462"/>
                <a:gd name="connsiteY19" fmla="*/ 358589 h 1320022"/>
                <a:gd name="connsiteX20" fmla="*/ 735508 w 2702462"/>
                <a:gd name="connsiteY20" fmla="*/ 340659 h 1320022"/>
                <a:gd name="connsiteX21" fmla="*/ 798261 w 2702462"/>
                <a:gd name="connsiteY21" fmla="*/ 259977 h 1320022"/>
                <a:gd name="connsiteX22" fmla="*/ 825155 w 2702462"/>
                <a:gd name="connsiteY22" fmla="*/ 224118 h 1320022"/>
                <a:gd name="connsiteX23" fmla="*/ 852049 w 2702462"/>
                <a:gd name="connsiteY23" fmla="*/ 188259 h 1320022"/>
                <a:gd name="connsiteX24" fmla="*/ 878943 w 2702462"/>
                <a:gd name="connsiteY24" fmla="*/ 161365 h 1320022"/>
                <a:gd name="connsiteX25" fmla="*/ 932731 w 2702462"/>
                <a:gd name="connsiteY25" fmla="*/ 107577 h 1320022"/>
                <a:gd name="connsiteX26" fmla="*/ 1076166 w 2702462"/>
                <a:gd name="connsiteY26" fmla="*/ 71718 h 1320022"/>
                <a:gd name="connsiteX27" fmla="*/ 1120990 w 2702462"/>
                <a:gd name="connsiteY27" fmla="*/ 62753 h 1320022"/>
                <a:gd name="connsiteX28" fmla="*/ 1192708 w 2702462"/>
                <a:gd name="connsiteY28" fmla="*/ 44824 h 1320022"/>
                <a:gd name="connsiteX29" fmla="*/ 1219602 w 2702462"/>
                <a:gd name="connsiteY29" fmla="*/ 35859 h 1320022"/>
                <a:gd name="connsiteX30" fmla="*/ 1273390 w 2702462"/>
                <a:gd name="connsiteY30" fmla="*/ 26894 h 1320022"/>
                <a:gd name="connsiteX31" fmla="*/ 1309249 w 2702462"/>
                <a:gd name="connsiteY31" fmla="*/ 17930 h 1320022"/>
                <a:gd name="connsiteX32" fmla="*/ 1389931 w 2702462"/>
                <a:gd name="connsiteY32" fmla="*/ 8965 h 1320022"/>
                <a:gd name="connsiteX33" fmla="*/ 1452684 w 2702462"/>
                <a:gd name="connsiteY33" fmla="*/ 0 h 1320022"/>
                <a:gd name="connsiteX34" fmla="*/ 1882990 w 2702462"/>
                <a:gd name="connsiteY34" fmla="*/ 8965 h 1320022"/>
                <a:gd name="connsiteX35" fmla="*/ 1990566 w 2702462"/>
                <a:gd name="connsiteY35" fmla="*/ 17930 h 1320022"/>
                <a:gd name="connsiteX36" fmla="*/ 2116072 w 2702462"/>
                <a:gd name="connsiteY36" fmla="*/ 26894 h 1320022"/>
                <a:gd name="connsiteX37" fmla="*/ 2178825 w 2702462"/>
                <a:gd name="connsiteY37" fmla="*/ 80683 h 1320022"/>
                <a:gd name="connsiteX38" fmla="*/ 2196755 w 2702462"/>
                <a:gd name="connsiteY38" fmla="*/ 107577 h 1320022"/>
                <a:gd name="connsiteX39" fmla="*/ 2232614 w 2702462"/>
                <a:gd name="connsiteY39" fmla="*/ 125506 h 1320022"/>
                <a:gd name="connsiteX40" fmla="*/ 2313296 w 2702462"/>
                <a:gd name="connsiteY40" fmla="*/ 188259 h 1320022"/>
                <a:gd name="connsiteX41" fmla="*/ 2331225 w 2702462"/>
                <a:gd name="connsiteY41" fmla="*/ 206189 h 1320022"/>
                <a:gd name="connsiteX42" fmla="*/ 2358119 w 2702462"/>
                <a:gd name="connsiteY42" fmla="*/ 224118 h 1320022"/>
                <a:gd name="connsiteX43" fmla="*/ 2420872 w 2702462"/>
                <a:gd name="connsiteY43" fmla="*/ 295836 h 1320022"/>
                <a:gd name="connsiteX44" fmla="*/ 2465696 w 2702462"/>
                <a:gd name="connsiteY44" fmla="*/ 331694 h 1320022"/>
                <a:gd name="connsiteX45" fmla="*/ 2528449 w 2702462"/>
                <a:gd name="connsiteY45" fmla="*/ 421342 h 1320022"/>
                <a:gd name="connsiteX46" fmla="*/ 2573272 w 2702462"/>
                <a:gd name="connsiteY46" fmla="*/ 448236 h 1320022"/>
                <a:gd name="connsiteX47" fmla="*/ 2627061 w 2702462"/>
                <a:gd name="connsiteY47" fmla="*/ 493059 h 1320022"/>
                <a:gd name="connsiteX48" fmla="*/ 2662919 w 2702462"/>
                <a:gd name="connsiteY48" fmla="*/ 546847 h 1320022"/>
                <a:gd name="connsiteX49" fmla="*/ 2680849 w 2702462"/>
                <a:gd name="connsiteY49" fmla="*/ 573742 h 1320022"/>
                <a:gd name="connsiteX50" fmla="*/ 2680849 w 2702462"/>
                <a:gd name="connsiteY50" fmla="*/ 788894 h 1320022"/>
                <a:gd name="connsiteX51" fmla="*/ 2662919 w 2702462"/>
                <a:gd name="connsiteY51" fmla="*/ 833718 h 1320022"/>
                <a:gd name="connsiteX52" fmla="*/ 2653955 w 2702462"/>
                <a:gd name="connsiteY52" fmla="*/ 869577 h 1320022"/>
                <a:gd name="connsiteX53" fmla="*/ 2644990 w 2702462"/>
                <a:gd name="connsiteY53" fmla="*/ 896471 h 1320022"/>
                <a:gd name="connsiteX54" fmla="*/ 2627061 w 2702462"/>
                <a:gd name="connsiteY54" fmla="*/ 968189 h 1320022"/>
                <a:gd name="connsiteX55" fmla="*/ 2609131 w 2702462"/>
                <a:gd name="connsiteY55" fmla="*/ 1021977 h 1320022"/>
                <a:gd name="connsiteX56" fmla="*/ 2555343 w 2702462"/>
                <a:gd name="connsiteY56" fmla="*/ 1048871 h 1320022"/>
                <a:gd name="connsiteX57" fmla="*/ 2510519 w 2702462"/>
                <a:gd name="connsiteY57" fmla="*/ 1066800 h 1320022"/>
                <a:gd name="connsiteX58" fmla="*/ 2447766 w 2702462"/>
                <a:gd name="connsiteY58" fmla="*/ 1102659 h 1320022"/>
                <a:gd name="connsiteX59" fmla="*/ 2420872 w 2702462"/>
                <a:gd name="connsiteY59" fmla="*/ 1120589 h 1320022"/>
                <a:gd name="connsiteX60" fmla="*/ 2393978 w 2702462"/>
                <a:gd name="connsiteY60" fmla="*/ 1129553 h 1320022"/>
                <a:gd name="connsiteX61" fmla="*/ 2349155 w 2702462"/>
                <a:gd name="connsiteY61" fmla="*/ 1147483 h 1320022"/>
                <a:gd name="connsiteX62" fmla="*/ 2295366 w 2702462"/>
                <a:gd name="connsiteY62" fmla="*/ 1165412 h 1320022"/>
                <a:gd name="connsiteX63" fmla="*/ 2053319 w 2702462"/>
                <a:gd name="connsiteY63" fmla="*/ 1174377 h 1320022"/>
                <a:gd name="connsiteX64" fmla="*/ 1972637 w 2702462"/>
                <a:gd name="connsiteY64" fmla="*/ 1183342 h 1320022"/>
                <a:gd name="connsiteX65" fmla="*/ 1838166 w 2702462"/>
                <a:gd name="connsiteY65" fmla="*/ 1210236 h 1320022"/>
                <a:gd name="connsiteX66" fmla="*/ 1811272 w 2702462"/>
                <a:gd name="connsiteY66" fmla="*/ 1219200 h 1320022"/>
                <a:gd name="connsiteX67" fmla="*/ 1739555 w 2702462"/>
                <a:gd name="connsiteY67" fmla="*/ 1237130 h 1320022"/>
                <a:gd name="connsiteX68" fmla="*/ 1712661 w 2702462"/>
                <a:gd name="connsiteY68" fmla="*/ 1255059 h 1320022"/>
                <a:gd name="connsiteX69" fmla="*/ 1667837 w 2702462"/>
                <a:gd name="connsiteY69" fmla="*/ 1264024 h 1320022"/>
                <a:gd name="connsiteX70" fmla="*/ 1506472 w 2702462"/>
                <a:gd name="connsiteY70" fmla="*/ 1281953 h 1320022"/>
                <a:gd name="connsiteX71" fmla="*/ 1479578 w 2702462"/>
                <a:gd name="connsiteY71" fmla="*/ 1299883 h 1320022"/>
                <a:gd name="connsiteX72" fmla="*/ 1255461 w 2702462"/>
                <a:gd name="connsiteY72" fmla="*/ 1299883 h 1320022"/>
                <a:gd name="connsiteX73" fmla="*/ 950661 w 2702462"/>
                <a:gd name="connsiteY73" fmla="*/ 1308847 h 13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702462" h="1320022">
                  <a:moveTo>
                    <a:pt x="950661" y="1308847"/>
                  </a:moveTo>
                  <a:lnTo>
                    <a:pt x="950661" y="1308847"/>
                  </a:lnTo>
                  <a:cubicBezTo>
                    <a:pt x="636896" y="1141506"/>
                    <a:pt x="318486" y="982598"/>
                    <a:pt x="9366" y="806824"/>
                  </a:cubicBezTo>
                  <a:cubicBezTo>
                    <a:pt x="0" y="801498"/>
                    <a:pt x="27493" y="795157"/>
                    <a:pt x="36261" y="788894"/>
                  </a:cubicBezTo>
                  <a:cubicBezTo>
                    <a:pt x="48419" y="780210"/>
                    <a:pt x="59449" y="769919"/>
                    <a:pt x="72119" y="762000"/>
                  </a:cubicBezTo>
                  <a:cubicBezTo>
                    <a:pt x="83451" y="754917"/>
                    <a:pt x="96859" y="751484"/>
                    <a:pt x="107978" y="744071"/>
                  </a:cubicBezTo>
                  <a:cubicBezTo>
                    <a:pt x="115011" y="739383"/>
                    <a:pt x="118348" y="729922"/>
                    <a:pt x="125908" y="726142"/>
                  </a:cubicBezTo>
                  <a:cubicBezTo>
                    <a:pt x="136928" y="720632"/>
                    <a:pt x="149920" y="720562"/>
                    <a:pt x="161766" y="717177"/>
                  </a:cubicBezTo>
                  <a:cubicBezTo>
                    <a:pt x="251791" y="691455"/>
                    <a:pt x="112425" y="727272"/>
                    <a:pt x="224519" y="699247"/>
                  </a:cubicBezTo>
                  <a:cubicBezTo>
                    <a:pt x="233484" y="693271"/>
                    <a:pt x="241288" y="685000"/>
                    <a:pt x="251414" y="681318"/>
                  </a:cubicBezTo>
                  <a:cubicBezTo>
                    <a:pt x="274572" y="672897"/>
                    <a:pt x="299225" y="669365"/>
                    <a:pt x="323131" y="663389"/>
                  </a:cubicBezTo>
                  <a:cubicBezTo>
                    <a:pt x="335084" y="660401"/>
                    <a:pt x="347970" y="659934"/>
                    <a:pt x="358990" y="654424"/>
                  </a:cubicBezTo>
                  <a:cubicBezTo>
                    <a:pt x="382896" y="642471"/>
                    <a:pt x="409326" y="634602"/>
                    <a:pt x="430708" y="618565"/>
                  </a:cubicBezTo>
                  <a:cubicBezTo>
                    <a:pt x="442661" y="609600"/>
                    <a:pt x="455222" y="601394"/>
                    <a:pt x="466566" y="591671"/>
                  </a:cubicBezTo>
                  <a:cubicBezTo>
                    <a:pt x="476192" y="583420"/>
                    <a:pt x="482378" y="570934"/>
                    <a:pt x="493461" y="564777"/>
                  </a:cubicBezTo>
                  <a:cubicBezTo>
                    <a:pt x="509982" y="555599"/>
                    <a:pt x="529320" y="552824"/>
                    <a:pt x="547249" y="546847"/>
                  </a:cubicBezTo>
                  <a:cubicBezTo>
                    <a:pt x="576117" y="525196"/>
                    <a:pt x="595752" y="513112"/>
                    <a:pt x="618966" y="484094"/>
                  </a:cubicBezTo>
                  <a:cubicBezTo>
                    <a:pt x="650023" y="445272"/>
                    <a:pt x="643310" y="436914"/>
                    <a:pt x="672755" y="412377"/>
                  </a:cubicBezTo>
                  <a:cubicBezTo>
                    <a:pt x="684233" y="402812"/>
                    <a:pt x="696661" y="394448"/>
                    <a:pt x="708614" y="385483"/>
                  </a:cubicBezTo>
                  <a:cubicBezTo>
                    <a:pt x="711602" y="376518"/>
                    <a:pt x="712716" y="366692"/>
                    <a:pt x="717578" y="358589"/>
                  </a:cubicBezTo>
                  <a:cubicBezTo>
                    <a:pt x="721927" y="351341"/>
                    <a:pt x="730156" y="347201"/>
                    <a:pt x="735508" y="340659"/>
                  </a:cubicBezTo>
                  <a:cubicBezTo>
                    <a:pt x="757083" y="314290"/>
                    <a:pt x="777488" y="286983"/>
                    <a:pt x="798261" y="259977"/>
                  </a:cubicBezTo>
                  <a:cubicBezTo>
                    <a:pt x="807371" y="248134"/>
                    <a:pt x="816190" y="236071"/>
                    <a:pt x="825155" y="224118"/>
                  </a:cubicBezTo>
                  <a:cubicBezTo>
                    <a:pt x="834120" y="212165"/>
                    <a:pt x="841484" y="198824"/>
                    <a:pt x="852049" y="188259"/>
                  </a:cubicBezTo>
                  <a:cubicBezTo>
                    <a:pt x="861014" y="179294"/>
                    <a:pt x="870692" y="170991"/>
                    <a:pt x="878943" y="161365"/>
                  </a:cubicBezTo>
                  <a:cubicBezTo>
                    <a:pt x="903221" y="133041"/>
                    <a:pt x="899953" y="122145"/>
                    <a:pt x="932731" y="107577"/>
                  </a:cubicBezTo>
                  <a:cubicBezTo>
                    <a:pt x="977844" y="87527"/>
                    <a:pt x="1028592" y="81233"/>
                    <a:pt x="1076166" y="71718"/>
                  </a:cubicBezTo>
                  <a:cubicBezTo>
                    <a:pt x="1091107" y="68730"/>
                    <a:pt x="1106208" y="66448"/>
                    <a:pt x="1120990" y="62753"/>
                  </a:cubicBezTo>
                  <a:cubicBezTo>
                    <a:pt x="1144896" y="56777"/>
                    <a:pt x="1169331" y="52617"/>
                    <a:pt x="1192708" y="44824"/>
                  </a:cubicBezTo>
                  <a:cubicBezTo>
                    <a:pt x="1201673" y="41836"/>
                    <a:pt x="1210377" y="37909"/>
                    <a:pt x="1219602" y="35859"/>
                  </a:cubicBezTo>
                  <a:cubicBezTo>
                    <a:pt x="1237346" y="31916"/>
                    <a:pt x="1255566" y="30459"/>
                    <a:pt x="1273390" y="26894"/>
                  </a:cubicBezTo>
                  <a:cubicBezTo>
                    <a:pt x="1285472" y="24478"/>
                    <a:pt x="1297071" y="19803"/>
                    <a:pt x="1309249" y="17930"/>
                  </a:cubicBezTo>
                  <a:cubicBezTo>
                    <a:pt x="1335994" y="13815"/>
                    <a:pt x="1363080" y="12321"/>
                    <a:pt x="1389931" y="8965"/>
                  </a:cubicBezTo>
                  <a:cubicBezTo>
                    <a:pt x="1410898" y="6344"/>
                    <a:pt x="1431766" y="2988"/>
                    <a:pt x="1452684" y="0"/>
                  </a:cubicBezTo>
                  <a:lnTo>
                    <a:pt x="1882990" y="8965"/>
                  </a:lnTo>
                  <a:cubicBezTo>
                    <a:pt x="1918953" y="10164"/>
                    <a:pt x="1954689" y="15170"/>
                    <a:pt x="1990566" y="17930"/>
                  </a:cubicBezTo>
                  <a:lnTo>
                    <a:pt x="2116072" y="26894"/>
                  </a:lnTo>
                  <a:cubicBezTo>
                    <a:pt x="2147794" y="48043"/>
                    <a:pt x="2149840" y="46867"/>
                    <a:pt x="2178825" y="80683"/>
                  </a:cubicBezTo>
                  <a:cubicBezTo>
                    <a:pt x="2185837" y="88863"/>
                    <a:pt x="2188478" y="100680"/>
                    <a:pt x="2196755" y="107577"/>
                  </a:cubicBezTo>
                  <a:cubicBezTo>
                    <a:pt x="2207021" y="116132"/>
                    <a:pt x="2221626" y="117899"/>
                    <a:pt x="2232614" y="125506"/>
                  </a:cubicBezTo>
                  <a:cubicBezTo>
                    <a:pt x="2260627" y="144900"/>
                    <a:pt x="2289205" y="164166"/>
                    <a:pt x="2313296" y="188259"/>
                  </a:cubicBezTo>
                  <a:cubicBezTo>
                    <a:pt x="2319272" y="194236"/>
                    <a:pt x="2324625" y="200909"/>
                    <a:pt x="2331225" y="206189"/>
                  </a:cubicBezTo>
                  <a:cubicBezTo>
                    <a:pt x="2339638" y="212920"/>
                    <a:pt x="2350011" y="217023"/>
                    <a:pt x="2358119" y="224118"/>
                  </a:cubicBezTo>
                  <a:cubicBezTo>
                    <a:pt x="2431855" y="288637"/>
                    <a:pt x="2380365" y="245203"/>
                    <a:pt x="2420872" y="295836"/>
                  </a:cubicBezTo>
                  <a:cubicBezTo>
                    <a:pt x="2435470" y="314083"/>
                    <a:pt x="2445729" y="318383"/>
                    <a:pt x="2465696" y="331694"/>
                  </a:cubicBezTo>
                  <a:cubicBezTo>
                    <a:pt x="2467724" y="334737"/>
                    <a:pt x="2517829" y="412050"/>
                    <a:pt x="2528449" y="421342"/>
                  </a:cubicBezTo>
                  <a:cubicBezTo>
                    <a:pt x="2541562" y="432816"/>
                    <a:pt x="2558331" y="439271"/>
                    <a:pt x="2573272" y="448236"/>
                  </a:cubicBezTo>
                  <a:cubicBezTo>
                    <a:pt x="2635300" y="541275"/>
                    <a:pt x="2536063" y="402061"/>
                    <a:pt x="2627061" y="493059"/>
                  </a:cubicBezTo>
                  <a:cubicBezTo>
                    <a:pt x="2642298" y="508296"/>
                    <a:pt x="2650966" y="528918"/>
                    <a:pt x="2662919" y="546847"/>
                  </a:cubicBezTo>
                  <a:lnTo>
                    <a:pt x="2680849" y="573742"/>
                  </a:lnTo>
                  <a:cubicBezTo>
                    <a:pt x="2702462" y="660189"/>
                    <a:pt x="2699492" y="633543"/>
                    <a:pt x="2680849" y="788894"/>
                  </a:cubicBezTo>
                  <a:cubicBezTo>
                    <a:pt x="2678932" y="804872"/>
                    <a:pt x="2668008" y="818451"/>
                    <a:pt x="2662919" y="833718"/>
                  </a:cubicBezTo>
                  <a:cubicBezTo>
                    <a:pt x="2659023" y="845407"/>
                    <a:pt x="2657340" y="857730"/>
                    <a:pt x="2653955" y="869577"/>
                  </a:cubicBezTo>
                  <a:cubicBezTo>
                    <a:pt x="2651359" y="878663"/>
                    <a:pt x="2647476" y="887354"/>
                    <a:pt x="2644990" y="896471"/>
                  </a:cubicBezTo>
                  <a:cubicBezTo>
                    <a:pt x="2638506" y="920244"/>
                    <a:pt x="2634854" y="944812"/>
                    <a:pt x="2627061" y="968189"/>
                  </a:cubicBezTo>
                  <a:cubicBezTo>
                    <a:pt x="2621084" y="986118"/>
                    <a:pt x="2627060" y="1016000"/>
                    <a:pt x="2609131" y="1021977"/>
                  </a:cubicBezTo>
                  <a:cubicBezTo>
                    <a:pt x="2541527" y="1044513"/>
                    <a:pt x="2624862" y="1014112"/>
                    <a:pt x="2555343" y="1048871"/>
                  </a:cubicBezTo>
                  <a:cubicBezTo>
                    <a:pt x="2540950" y="1056068"/>
                    <a:pt x="2525460" y="1060824"/>
                    <a:pt x="2510519" y="1066800"/>
                  </a:cubicBezTo>
                  <a:cubicBezTo>
                    <a:pt x="2475678" y="1101643"/>
                    <a:pt x="2510972" y="1071056"/>
                    <a:pt x="2447766" y="1102659"/>
                  </a:cubicBezTo>
                  <a:cubicBezTo>
                    <a:pt x="2438129" y="1107477"/>
                    <a:pt x="2430509" y="1115771"/>
                    <a:pt x="2420872" y="1120589"/>
                  </a:cubicBezTo>
                  <a:cubicBezTo>
                    <a:pt x="2412420" y="1124815"/>
                    <a:pt x="2402826" y="1126235"/>
                    <a:pt x="2393978" y="1129553"/>
                  </a:cubicBezTo>
                  <a:cubicBezTo>
                    <a:pt x="2378911" y="1135203"/>
                    <a:pt x="2364278" y="1141984"/>
                    <a:pt x="2349155" y="1147483"/>
                  </a:cubicBezTo>
                  <a:cubicBezTo>
                    <a:pt x="2331393" y="1153942"/>
                    <a:pt x="2314188" y="1163701"/>
                    <a:pt x="2295366" y="1165412"/>
                  </a:cubicBezTo>
                  <a:cubicBezTo>
                    <a:pt x="2214960" y="1172722"/>
                    <a:pt x="2134001" y="1171389"/>
                    <a:pt x="2053319" y="1174377"/>
                  </a:cubicBezTo>
                  <a:lnTo>
                    <a:pt x="1972637" y="1183342"/>
                  </a:lnTo>
                  <a:cubicBezTo>
                    <a:pt x="1924578" y="1189349"/>
                    <a:pt x="1884799" y="1194693"/>
                    <a:pt x="1838166" y="1210236"/>
                  </a:cubicBezTo>
                  <a:cubicBezTo>
                    <a:pt x="1829201" y="1213224"/>
                    <a:pt x="1820389" y="1216714"/>
                    <a:pt x="1811272" y="1219200"/>
                  </a:cubicBezTo>
                  <a:cubicBezTo>
                    <a:pt x="1787499" y="1225684"/>
                    <a:pt x="1739555" y="1237130"/>
                    <a:pt x="1739555" y="1237130"/>
                  </a:cubicBezTo>
                  <a:cubicBezTo>
                    <a:pt x="1730590" y="1243106"/>
                    <a:pt x="1722749" y="1251276"/>
                    <a:pt x="1712661" y="1255059"/>
                  </a:cubicBezTo>
                  <a:cubicBezTo>
                    <a:pt x="1698394" y="1260409"/>
                    <a:pt x="1682711" y="1260718"/>
                    <a:pt x="1667837" y="1264024"/>
                  </a:cubicBezTo>
                  <a:cubicBezTo>
                    <a:pt x="1577188" y="1284169"/>
                    <a:pt x="1692268" y="1268683"/>
                    <a:pt x="1506472" y="1281953"/>
                  </a:cubicBezTo>
                  <a:cubicBezTo>
                    <a:pt x="1497507" y="1287930"/>
                    <a:pt x="1489898" y="1296787"/>
                    <a:pt x="1479578" y="1299883"/>
                  </a:cubicBezTo>
                  <a:cubicBezTo>
                    <a:pt x="1412448" y="1320022"/>
                    <a:pt x="1313117" y="1300951"/>
                    <a:pt x="1255461" y="1299883"/>
                  </a:cubicBezTo>
                  <a:cubicBezTo>
                    <a:pt x="1147903" y="1297891"/>
                    <a:pt x="1001461" y="1307353"/>
                    <a:pt x="950661" y="130884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62600" y="3200400"/>
              <a:ext cx="2286000" cy="1477328"/>
            </a:xfrm>
            <a:prstGeom prst="rect">
              <a:avLst/>
            </a:prstGeom>
            <a:noFill/>
          </p:spPr>
          <p:txBody>
            <a:bodyPr wrap="square" rtlCol="0">
              <a:spAutoFit/>
            </a:bodyPr>
            <a:lstStyle/>
            <a:p>
              <a:pPr algn="ctr"/>
              <a:r>
                <a:rPr lang="en-US" b="1" dirty="0"/>
                <a:t>If we pray regularly to God with faith, we can receive blessings beyond those we request.</a:t>
              </a:r>
              <a:endParaRPr lang="en-US" i="1" dirty="0"/>
            </a:p>
          </p:txBody>
        </p:sp>
      </p:grpSp>
      <p:sp>
        <p:nvSpPr>
          <p:cNvPr id="18" name="Rectangle 17"/>
          <p:cNvSpPr/>
          <p:nvPr/>
        </p:nvSpPr>
        <p:spPr>
          <a:xfrm>
            <a:off x="539300" y="1004014"/>
            <a:ext cx="4572000" cy="5016758"/>
          </a:xfrm>
          <a:prstGeom prst="rect">
            <a:avLst/>
          </a:prstGeom>
        </p:spPr>
        <p:txBody>
          <a:bodyPr>
            <a:spAutoFit/>
          </a:bodyPr>
          <a:lstStyle/>
          <a:p>
            <a:pPr fontAlgn="base"/>
            <a:r>
              <a:rPr lang="en-US" sz="2000" dirty="0">
                <a:solidFill>
                  <a:schemeClr val="bg1"/>
                </a:solidFill>
              </a:rPr>
              <a:t>“Do you get answers to your prayers? If not, perhaps you did not pay the price. Do you offer a few trite words and worn-out phrases, or do you talk intimately to the Lord? Do you pray occasionally when you should be praying regularly, often, constantly? Do you offer pennies to pay heavy debts when you should give dollars to erase that obligation?</a:t>
            </a:r>
          </a:p>
          <a:p>
            <a:pPr fontAlgn="base"/>
            <a:r>
              <a:rPr lang="en-US" sz="2000" dirty="0">
                <a:solidFill>
                  <a:schemeClr val="bg1"/>
                </a:solidFill>
              </a:rPr>
              <a:t>“When you pray, do you just speak, or do you also listen? Your Savior said, ‘Behold, I stand at the door, and knock: if any man hear my voice, and open the door, I will come in to him, and will sup with him, and he with me.’ ” </a:t>
            </a:r>
          </a:p>
          <a:p>
            <a:pPr fontAlgn="base"/>
            <a:r>
              <a:rPr lang="en-US" sz="2000" dirty="0">
                <a:solidFill>
                  <a:schemeClr val="bg1"/>
                </a:solidFill>
              </a:rPr>
              <a:t>President Spencer W. Kimball</a:t>
            </a:r>
          </a:p>
        </p:txBody>
      </p:sp>
      <p:pic>
        <p:nvPicPr>
          <p:cNvPr id="19" name="Picture 18" descr="Spencer W Kimball1.jpg"/>
          <p:cNvPicPr>
            <a:picLocks noChangeAspect="1"/>
          </p:cNvPicPr>
          <p:nvPr/>
        </p:nvPicPr>
        <p:blipFill>
          <a:blip r:embed="rId2" cstate="print"/>
          <a:stretch>
            <a:fillRect/>
          </a:stretch>
        </p:blipFill>
        <p:spPr>
          <a:xfrm>
            <a:off x="5386703" y="2201863"/>
            <a:ext cx="1620455" cy="2129118"/>
          </a:xfrm>
          <a:prstGeom prst="rect">
            <a:avLst/>
          </a:prstGeom>
        </p:spPr>
      </p:pic>
    </p:spTree>
    <p:extLst>
      <p:ext uri="{BB962C8B-B14F-4D97-AF65-F5344CB8AC3E}">
        <p14:creationId xmlns:p14="http://schemas.microsoft.com/office/powerpoint/2010/main" val="62197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A26F9-74F4-40EC-AD87-A7FD5F0A12F8}"/>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1950" y="1894380"/>
            <a:ext cx="5410200" cy="3416320"/>
          </a:xfrm>
          <a:prstGeom prst="rect">
            <a:avLst/>
          </a:prstGeom>
        </p:spPr>
        <p:txBody>
          <a:bodyPr wrap="square">
            <a:spAutoFit/>
          </a:bodyPr>
          <a:lstStyle/>
          <a:p>
            <a:pPr fontAlgn="base"/>
            <a:r>
              <a:rPr lang="en-US" sz="2400" dirty="0">
                <a:solidFill>
                  <a:schemeClr val="bg1"/>
                </a:solidFill>
              </a:rPr>
              <a:t>The descendants of Jared. </a:t>
            </a:r>
          </a:p>
          <a:p>
            <a:pPr fontAlgn="base"/>
            <a:endParaRPr lang="en-US" sz="2400" dirty="0">
              <a:solidFill>
                <a:schemeClr val="bg1"/>
              </a:solidFill>
            </a:endParaRPr>
          </a:p>
          <a:p>
            <a:pPr fontAlgn="base"/>
            <a:r>
              <a:rPr lang="en-US" sz="2400" dirty="0">
                <a:solidFill>
                  <a:schemeClr val="bg1"/>
                </a:solidFill>
              </a:rPr>
              <a:t>They were led away from the Tower of Babel by the Lord.</a:t>
            </a:r>
          </a:p>
          <a:p>
            <a:pPr fontAlgn="base"/>
            <a:endParaRPr lang="en-US" sz="2400" dirty="0">
              <a:solidFill>
                <a:schemeClr val="bg1"/>
              </a:solidFill>
            </a:endParaRPr>
          </a:p>
          <a:p>
            <a:pPr fontAlgn="base"/>
            <a:r>
              <a:rPr lang="en-US" sz="2400" dirty="0">
                <a:solidFill>
                  <a:schemeClr val="bg1"/>
                </a:solidFill>
              </a:rPr>
              <a:t>A group of people who traveled to the Western Hemisphere and lived there for many centuries before the arrival of the people of Lehi. </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ngsanaUPC" pitchFamily="18" charset="-34"/>
                <a:cs typeface="AngsanaUPC" pitchFamily="18" charset="-34"/>
              </a:rPr>
              <a:t>Who Were the Jaredites?</a:t>
            </a:r>
          </a:p>
        </p:txBody>
      </p:sp>
      <p:pic>
        <p:nvPicPr>
          <p:cNvPr id="3" name="Picture 2">
            <a:extLst>
              <a:ext uri="{FF2B5EF4-FFF2-40B4-BE49-F238E27FC236}">
                <a16:creationId xmlns:a16="http://schemas.microsoft.com/office/drawing/2014/main" id="{8BAA79AE-EA41-4F1A-AA56-99B2A0607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100" y="2693850"/>
            <a:ext cx="5410200" cy="3554932"/>
          </a:xfrm>
          <a:prstGeom prst="rect">
            <a:avLst/>
          </a:prstGeom>
        </p:spPr>
      </p:pic>
    </p:spTree>
    <p:extLst>
      <p:ext uri="{BB962C8B-B14F-4D97-AF65-F5344CB8AC3E}">
        <p14:creationId xmlns:p14="http://schemas.microsoft.com/office/powerpoint/2010/main" val="14823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6240" y="243841"/>
            <a:ext cx="8991600" cy="729430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Jeffrey R. Holland, </a:t>
            </a:r>
            <a:r>
              <a:rPr lang="en-US" i="1" dirty="0">
                <a:solidFill>
                  <a:schemeClr val="bg1"/>
                </a:solidFill>
              </a:rPr>
              <a:t>Christ and the New Covenant: The Messianic Message of the Book of Mormon</a:t>
            </a:r>
            <a:r>
              <a:rPr lang="en-US" dirty="0">
                <a:solidFill>
                  <a:schemeClr val="bg1"/>
                </a:solidFill>
              </a:rPr>
              <a:t> [1997], 17.</a:t>
            </a:r>
          </a:p>
          <a:p>
            <a:endParaRPr lang="en-US" dirty="0">
              <a:solidFill>
                <a:schemeClr val="bg1"/>
              </a:solidFill>
            </a:endParaRPr>
          </a:p>
          <a:p>
            <a:r>
              <a:rPr lang="en-US" i="1" dirty="0">
                <a:solidFill>
                  <a:schemeClr val="bg1"/>
                </a:solidFill>
              </a:rPr>
              <a:t>Who’s Who in the Book of Mormon </a:t>
            </a:r>
            <a:r>
              <a:rPr lang="en-US" dirty="0">
                <a:solidFill>
                  <a:schemeClr val="bg1"/>
                </a:solidFill>
              </a:rPr>
              <a:t>by Ed J. Pinegar and Richard J. Allen pgs. 33-31, 49-50, 60, 79, 80, 116, 151</a:t>
            </a:r>
          </a:p>
          <a:p>
            <a:endParaRPr lang="en-US" dirty="0">
              <a:solidFill>
                <a:schemeClr val="bg1"/>
              </a:solidFill>
            </a:endParaRPr>
          </a:p>
          <a:p>
            <a:r>
              <a:rPr lang="en-US" dirty="0">
                <a:solidFill>
                  <a:schemeClr val="bg1"/>
                </a:solidFill>
              </a:rPr>
              <a:t>Name of Mahonri </a:t>
            </a:r>
            <a:r>
              <a:rPr lang="en-US" dirty="0" err="1">
                <a:solidFill>
                  <a:schemeClr val="bg1"/>
                </a:solidFill>
              </a:rPr>
              <a:t>Moriancumer</a:t>
            </a:r>
            <a:r>
              <a:rPr lang="en-US" dirty="0">
                <a:solidFill>
                  <a:schemeClr val="bg1"/>
                </a:solidFill>
              </a:rPr>
              <a:t> (George Reynolds, “The Jaredites,” </a:t>
            </a:r>
            <a:r>
              <a:rPr lang="en-US" i="1" dirty="0">
                <a:solidFill>
                  <a:schemeClr val="bg1"/>
                </a:solidFill>
              </a:rPr>
              <a:t>Juvenile Instructor,</a:t>
            </a:r>
            <a:r>
              <a:rPr lang="en-US" dirty="0">
                <a:solidFill>
                  <a:schemeClr val="bg1"/>
                </a:solidFill>
              </a:rPr>
              <a:t> 1 May 1892, 282). </a:t>
            </a:r>
            <a:r>
              <a:rPr lang="en-US" cap="all" dirty="0">
                <a:solidFill>
                  <a:schemeClr val="bg1"/>
                </a:solidFill>
              </a:rPr>
              <a:t>Book of Mormon: Gospel Doctrine Teacher manual LESSON 45</a:t>
            </a:r>
          </a:p>
          <a:p>
            <a:endParaRPr lang="en-US" cap="all" dirty="0">
              <a:solidFill>
                <a:schemeClr val="bg1"/>
              </a:solidFill>
            </a:endParaRPr>
          </a:p>
          <a:p>
            <a:r>
              <a:rPr lang="en-US" dirty="0">
                <a:solidFill>
                  <a:schemeClr val="bg1"/>
                </a:solidFill>
              </a:rPr>
              <a:t>President James E. Faust (“A Personal Relationship with the Savior,” </a:t>
            </a:r>
            <a:r>
              <a:rPr lang="en-US" i="1" dirty="0">
                <a:solidFill>
                  <a:schemeClr val="bg1"/>
                </a:solidFill>
              </a:rPr>
              <a:t>Ensign,</a:t>
            </a:r>
            <a:r>
              <a:rPr lang="en-US" dirty="0">
                <a:solidFill>
                  <a:schemeClr val="bg1"/>
                </a:solidFill>
              </a:rPr>
              <a:t> Nov. 1976, 58).</a:t>
            </a:r>
          </a:p>
          <a:p>
            <a:endParaRPr lang="en-US" cap="all" dirty="0">
              <a:solidFill>
                <a:schemeClr val="bg1"/>
              </a:solidFill>
            </a:endParaRPr>
          </a:p>
          <a:p>
            <a:r>
              <a:rPr lang="en-US" dirty="0">
                <a:solidFill>
                  <a:schemeClr val="bg1"/>
                </a:solidFill>
              </a:rPr>
              <a:t>Elder Richard G. Scott (“The Power of a Strong Testimony,” </a:t>
            </a:r>
            <a:r>
              <a:rPr lang="en-US" i="1" dirty="0">
                <a:solidFill>
                  <a:schemeClr val="bg1"/>
                </a:solidFill>
              </a:rPr>
              <a:t>Ensign,</a:t>
            </a:r>
            <a:r>
              <a:rPr lang="en-US" dirty="0">
                <a:solidFill>
                  <a:schemeClr val="bg1"/>
                </a:solidFill>
              </a:rPr>
              <a:t> Nov. 2001, 88).</a:t>
            </a:r>
          </a:p>
          <a:p>
            <a:endParaRPr lang="en-US" cap="all" dirty="0">
              <a:solidFill>
                <a:schemeClr val="bg1"/>
              </a:solidFill>
            </a:endParaRPr>
          </a:p>
          <a:p>
            <a:r>
              <a:rPr lang="en-US" dirty="0">
                <a:solidFill>
                  <a:schemeClr val="bg1"/>
                </a:solidFill>
              </a:rPr>
              <a:t>President Spencer W. Kimball (“Prayer,” </a:t>
            </a:r>
            <a:r>
              <a:rPr lang="en-US" i="1" dirty="0">
                <a:solidFill>
                  <a:schemeClr val="bg1"/>
                </a:solidFill>
              </a:rPr>
              <a:t>New Era,</a:t>
            </a:r>
            <a:r>
              <a:rPr lang="en-US" dirty="0">
                <a:solidFill>
                  <a:schemeClr val="bg1"/>
                </a:solidFill>
              </a:rPr>
              <a:t> Mar. 1978, 17).</a:t>
            </a:r>
          </a:p>
          <a:p>
            <a:endParaRPr lang="en-US" dirty="0">
              <a:solidFill>
                <a:schemeClr val="bg1"/>
              </a:solidFill>
            </a:endParaRPr>
          </a:p>
          <a:p>
            <a:r>
              <a:rPr lang="en-US" dirty="0">
                <a:solidFill>
                  <a:schemeClr val="bg1"/>
                </a:solidFill>
              </a:rPr>
              <a:t>Etymology</a:t>
            </a:r>
          </a:p>
          <a:p>
            <a:r>
              <a:rPr lang="en-US" dirty="0">
                <a:solidFill>
                  <a:schemeClr val="bg1"/>
                </a:solidFill>
              </a:rPr>
              <a:t>The phrase "Tower of Babel" does not appear in the Bible; it is always, "the city and its tower" or just "the city</a:t>
            </a:r>
            <a:r>
              <a:rPr lang="he-IL" dirty="0">
                <a:solidFill>
                  <a:schemeClr val="bg1"/>
                </a:solidFill>
              </a:rPr>
              <a:t>. </a:t>
            </a:r>
            <a:r>
              <a:rPr lang="en-US" dirty="0">
                <a:solidFill>
                  <a:schemeClr val="bg1"/>
                </a:solidFill>
              </a:rPr>
              <a:t>“ Babel" means the "Gate of God", from </a:t>
            </a:r>
            <a:r>
              <a:rPr lang="en-US" dirty="0" err="1">
                <a:solidFill>
                  <a:schemeClr val="bg1"/>
                </a:solidFill>
              </a:rPr>
              <a:t>Akkadian</a:t>
            </a:r>
            <a:r>
              <a:rPr lang="en-US" dirty="0">
                <a:solidFill>
                  <a:schemeClr val="bg1"/>
                </a:solidFill>
              </a:rPr>
              <a:t> </a:t>
            </a:r>
            <a:r>
              <a:rPr lang="en-US" i="1" dirty="0" err="1">
                <a:solidFill>
                  <a:schemeClr val="bg1"/>
                </a:solidFill>
              </a:rPr>
              <a:t>bab-ilu</a:t>
            </a:r>
            <a:r>
              <a:rPr lang="en-US" dirty="0">
                <a:solidFill>
                  <a:schemeClr val="bg1"/>
                </a:solidFill>
              </a:rPr>
              <a:t>, "Gate of God" (from </a:t>
            </a:r>
            <a:r>
              <a:rPr lang="en-US" i="1" dirty="0" err="1">
                <a:solidFill>
                  <a:schemeClr val="bg1"/>
                </a:solidFill>
              </a:rPr>
              <a:t>bab</a:t>
            </a:r>
            <a:r>
              <a:rPr lang="en-US" dirty="0">
                <a:solidFill>
                  <a:schemeClr val="bg1"/>
                </a:solidFill>
              </a:rPr>
              <a:t> "gate" + </a:t>
            </a:r>
            <a:r>
              <a:rPr lang="en-US" i="1" dirty="0" err="1">
                <a:solidFill>
                  <a:schemeClr val="bg1"/>
                </a:solidFill>
              </a:rPr>
              <a:t>ilu</a:t>
            </a:r>
            <a:r>
              <a:rPr lang="en-US" dirty="0">
                <a:solidFill>
                  <a:schemeClr val="bg1"/>
                </a:solidFill>
              </a:rPr>
              <a:t> "god")." According to the Bible, the city received the name "Babel" from the Hebrew word </a:t>
            </a:r>
            <a:r>
              <a:rPr lang="en-US" i="1" dirty="0" err="1">
                <a:solidFill>
                  <a:schemeClr val="bg1"/>
                </a:solidFill>
              </a:rPr>
              <a:t>balal</a:t>
            </a:r>
            <a:r>
              <a:rPr lang="en-US" dirty="0">
                <a:solidFill>
                  <a:schemeClr val="bg1"/>
                </a:solidFill>
              </a:rPr>
              <a:t>, meaning to jumble. </a:t>
            </a:r>
            <a:r>
              <a:rPr lang="en-US" sz="1200" dirty="0">
                <a:solidFill>
                  <a:schemeClr val="bg1"/>
                </a:solidFill>
              </a:rPr>
              <a:t>Wikipedia- Tower of Babel</a:t>
            </a:r>
          </a:p>
          <a:p>
            <a:endParaRPr lang="en-US" dirty="0">
              <a:solidFill>
                <a:schemeClr val="bg1"/>
              </a:solidFill>
            </a:endParaRPr>
          </a:p>
          <a:p>
            <a:endParaRPr lang="en-US" cap="all" dirty="0">
              <a:solidFill>
                <a:schemeClr val="bg1"/>
              </a:solidFill>
            </a:endParaRPr>
          </a:p>
          <a:p>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DE196519-364F-4281-80AD-6198B3D3E66A}"/>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5889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nt Arrow 67"/>
          <p:cNvSpPr/>
          <p:nvPr/>
        </p:nvSpPr>
        <p:spPr>
          <a:xfrm rot="4386095" flipH="1">
            <a:off x="9260857" y="3838851"/>
            <a:ext cx="570420" cy="846868"/>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886200" y="152400"/>
            <a:ext cx="4495800" cy="707886"/>
          </a:xfrm>
          <a:prstGeom prst="rect">
            <a:avLst/>
          </a:prstGeom>
          <a:noFill/>
        </p:spPr>
        <p:txBody>
          <a:bodyPr wrap="square" rtlCol="0">
            <a:spAutoFit/>
          </a:bodyPr>
          <a:lstStyle/>
          <a:p>
            <a:pPr algn="ctr"/>
            <a:r>
              <a:rPr lang="en-US" sz="2000" dirty="0">
                <a:cs typeface="Aharoni" pitchFamily="2" charset="-79"/>
              </a:rPr>
              <a:t>The Wandering </a:t>
            </a:r>
            <a:r>
              <a:rPr lang="en-US" sz="2000" dirty="0" err="1">
                <a:cs typeface="Aharoni" pitchFamily="2" charset="-79"/>
              </a:rPr>
              <a:t>Nephites</a:t>
            </a:r>
            <a:endParaRPr lang="en-US" sz="2000" dirty="0">
              <a:cs typeface="Aharoni" pitchFamily="2" charset="-79"/>
            </a:endParaRPr>
          </a:p>
          <a:p>
            <a:pPr algn="ctr"/>
            <a:r>
              <a:rPr lang="en-US" sz="2000" dirty="0">
                <a:cs typeface="Aharoni" pitchFamily="2" charset="-79"/>
              </a:rPr>
              <a:t>200 B.C. to 121 B.C.</a:t>
            </a:r>
          </a:p>
        </p:txBody>
      </p:sp>
      <p:sp>
        <p:nvSpPr>
          <p:cNvPr id="6" name="TextBox 5"/>
          <p:cNvSpPr txBox="1"/>
          <p:nvPr/>
        </p:nvSpPr>
        <p:spPr>
          <a:xfrm>
            <a:off x="4114800" y="1219200"/>
            <a:ext cx="3886200" cy="369332"/>
          </a:xfrm>
          <a:prstGeom prst="rect">
            <a:avLst/>
          </a:prstGeom>
          <a:noFill/>
          <a:ln>
            <a:solidFill>
              <a:schemeClr val="tx1"/>
            </a:solidFill>
          </a:ln>
        </p:spPr>
        <p:txBody>
          <a:bodyPr wrap="square" rtlCol="0">
            <a:spAutoFit/>
          </a:bodyPr>
          <a:lstStyle/>
          <a:p>
            <a:pPr algn="ctr"/>
            <a:r>
              <a:rPr lang="en-US" dirty="0"/>
              <a:t>Land of </a:t>
            </a:r>
            <a:r>
              <a:rPr lang="en-US" dirty="0" err="1"/>
              <a:t>Zarahemla</a:t>
            </a:r>
            <a:endParaRPr lang="en-US" dirty="0"/>
          </a:p>
        </p:txBody>
      </p:sp>
      <p:sp>
        <p:nvSpPr>
          <p:cNvPr id="7" name="TextBox 6"/>
          <p:cNvSpPr txBox="1"/>
          <p:nvPr/>
        </p:nvSpPr>
        <p:spPr>
          <a:xfrm>
            <a:off x="4114800" y="1600200"/>
            <a:ext cx="1143000" cy="338554"/>
          </a:xfrm>
          <a:prstGeom prst="rect">
            <a:avLst/>
          </a:prstGeom>
          <a:noFill/>
          <a:ln>
            <a:solidFill>
              <a:schemeClr val="tx1"/>
            </a:solidFill>
          </a:ln>
        </p:spPr>
        <p:txBody>
          <a:bodyPr wrap="square" rtlCol="0">
            <a:spAutoFit/>
          </a:bodyPr>
          <a:lstStyle/>
          <a:p>
            <a:pPr algn="ctr"/>
            <a:r>
              <a:rPr lang="en-US" sz="1600" dirty="0"/>
              <a:t>Mosiah l</a:t>
            </a:r>
          </a:p>
        </p:txBody>
      </p:sp>
      <p:sp>
        <p:nvSpPr>
          <p:cNvPr id="8" name="TextBox 7"/>
          <p:cNvSpPr txBox="1"/>
          <p:nvPr/>
        </p:nvSpPr>
        <p:spPr>
          <a:xfrm>
            <a:off x="5257800" y="1600200"/>
            <a:ext cx="1600200" cy="338554"/>
          </a:xfrm>
          <a:prstGeom prst="rect">
            <a:avLst/>
          </a:prstGeom>
          <a:noFill/>
          <a:ln>
            <a:solidFill>
              <a:schemeClr val="tx1"/>
            </a:solidFill>
          </a:ln>
        </p:spPr>
        <p:txBody>
          <a:bodyPr wrap="square" rtlCol="0">
            <a:spAutoFit/>
          </a:bodyPr>
          <a:lstStyle/>
          <a:p>
            <a:pPr algn="ctr"/>
            <a:r>
              <a:rPr lang="en-US" sz="1600" dirty="0"/>
              <a:t>King Benjamin</a:t>
            </a:r>
          </a:p>
        </p:txBody>
      </p:sp>
      <p:sp>
        <p:nvSpPr>
          <p:cNvPr id="9" name="TextBox 8"/>
          <p:cNvSpPr txBox="1"/>
          <p:nvPr/>
        </p:nvSpPr>
        <p:spPr>
          <a:xfrm>
            <a:off x="6858000" y="1600200"/>
            <a:ext cx="1143000" cy="338554"/>
          </a:xfrm>
          <a:prstGeom prst="rect">
            <a:avLst/>
          </a:prstGeom>
          <a:noFill/>
          <a:ln>
            <a:solidFill>
              <a:schemeClr val="tx1"/>
            </a:solidFill>
          </a:ln>
        </p:spPr>
        <p:txBody>
          <a:bodyPr wrap="square" rtlCol="0">
            <a:spAutoFit/>
          </a:bodyPr>
          <a:lstStyle/>
          <a:p>
            <a:pPr algn="ctr"/>
            <a:r>
              <a:rPr lang="en-US" sz="1600" dirty="0"/>
              <a:t>Mosiah </a:t>
            </a:r>
            <a:r>
              <a:rPr lang="en-US" sz="1600" dirty="0" err="1"/>
              <a:t>ll</a:t>
            </a:r>
            <a:endParaRPr lang="en-US" sz="1600" dirty="0"/>
          </a:p>
        </p:txBody>
      </p:sp>
      <p:sp>
        <p:nvSpPr>
          <p:cNvPr id="10" name="TextBox 9"/>
          <p:cNvSpPr txBox="1"/>
          <p:nvPr/>
        </p:nvSpPr>
        <p:spPr>
          <a:xfrm>
            <a:off x="1828800" y="2590800"/>
            <a:ext cx="1143000" cy="369332"/>
          </a:xfrm>
          <a:prstGeom prst="rect">
            <a:avLst/>
          </a:prstGeom>
          <a:noFill/>
          <a:ln>
            <a:solidFill>
              <a:schemeClr val="tx1"/>
            </a:solidFill>
          </a:ln>
        </p:spPr>
        <p:txBody>
          <a:bodyPr wrap="square" rtlCol="0">
            <a:spAutoFit/>
          </a:bodyPr>
          <a:lstStyle/>
          <a:p>
            <a:pPr algn="ctr"/>
            <a:r>
              <a:rPr lang="en-US" dirty="0"/>
              <a:t>Jerusalem</a:t>
            </a:r>
          </a:p>
        </p:txBody>
      </p:sp>
      <p:sp>
        <p:nvSpPr>
          <p:cNvPr id="11" name="TextBox 10"/>
          <p:cNvSpPr txBox="1"/>
          <p:nvPr/>
        </p:nvSpPr>
        <p:spPr>
          <a:xfrm>
            <a:off x="8839200" y="609601"/>
            <a:ext cx="1600200" cy="646331"/>
          </a:xfrm>
          <a:prstGeom prst="rect">
            <a:avLst/>
          </a:prstGeom>
          <a:noFill/>
          <a:ln>
            <a:solidFill>
              <a:schemeClr val="tx1"/>
            </a:solidFill>
          </a:ln>
        </p:spPr>
        <p:txBody>
          <a:bodyPr wrap="square" rtlCol="0">
            <a:spAutoFit/>
          </a:bodyPr>
          <a:lstStyle/>
          <a:p>
            <a:pPr algn="ctr"/>
            <a:r>
              <a:rPr lang="en-US" dirty="0"/>
              <a:t>Destroyed </a:t>
            </a:r>
            <a:r>
              <a:rPr lang="en-US" dirty="0" err="1"/>
              <a:t>Jaredite</a:t>
            </a:r>
            <a:r>
              <a:rPr lang="en-US" dirty="0"/>
              <a:t> Nation</a:t>
            </a:r>
          </a:p>
        </p:txBody>
      </p:sp>
      <p:grpSp>
        <p:nvGrpSpPr>
          <p:cNvPr id="2" name="Group 18"/>
          <p:cNvGrpSpPr/>
          <p:nvPr/>
        </p:nvGrpSpPr>
        <p:grpSpPr>
          <a:xfrm>
            <a:off x="3581400" y="3276600"/>
            <a:ext cx="4724400" cy="750332"/>
            <a:chOff x="2362200" y="3276600"/>
            <a:chExt cx="4724400" cy="750332"/>
          </a:xfrm>
        </p:grpSpPr>
        <p:sp>
          <p:nvSpPr>
            <p:cNvPr id="14" name="TextBox 13"/>
            <p:cNvSpPr txBox="1"/>
            <p:nvPr/>
          </p:nvSpPr>
          <p:spPr>
            <a:xfrm>
              <a:off x="2362200" y="3276600"/>
              <a:ext cx="1295400" cy="738664"/>
            </a:xfrm>
            <a:prstGeom prst="rect">
              <a:avLst/>
            </a:prstGeom>
            <a:noFill/>
            <a:ln>
              <a:solidFill>
                <a:schemeClr val="tx1"/>
              </a:solidFill>
            </a:ln>
          </p:spPr>
          <p:txBody>
            <a:bodyPr wrap="square" rtlCol="0">
              <a:spAutoFit/>
            </a:bodyPr>
            <a:lstStyle/>
            <a:p>
              <a:pPr algn="ctr"/>
              <a:r>
                <a:rPr lang="en-US" sz="1400" dirty="0"/>
                <a:t>Mosiah 1 and righteous </a:t>
              </a:r>
              <a:r>
                <a:rPr lang="en-US" sz="1400" dirty="0" err="1"/>
                <a:t>Nephites</a:t>
              </a:r>
              <a:endParaRPr lang="en-US" sz="1400" dirty="0"/>
            </a:p>
          </p:txBody>
        </p:sp>
        <p:sp>
          <p:nvSpPr>
            <p:cNvPr id="15" name="TextBox 14"/>
            <p:cNvSpPr txBox="1"/>
            <p:nvPr/>
          </p:nvSpPr>
          <p:spPr>
            <a:xfrm>
              <a:off x="3657600" y="3276600"/>
              <a:ext cx="1143000" cy="369332"/>
            </a:xfrm>
            <a:prstGeom prst="rect">
              <a:avLst/>
            </a:prstGeom>
            <a:noFill/>
            <a:ln>
              <a:solidFill>
                <a:schemeClr val="tx1"/>
              </a:solidFill>
            </a:ln>
          </p:spPr>
          <p:txBody>
            <a:bodyPr wrap="square" rtlCol="0">
              <a:spAutoFit/>
            </a:bodyPr>
            <a:lstStyle/>
            <a:p>
              <a:pPr algn="ctr"/>
              <a:r>
                <a:rPr lang="en-US" dirty="0" err="1"/>
                <a:t>Zeniff</a:t>
              </a:r>
              <a:endParaRPr lang="en-US" dirty="0"/>
            </a:p>
          </p:txBody>
        </p:sp>
        <p:sp>
          <p:nvSpPr>
            <p:cNvPr id="16" name="TextBox 15"/>
            <p:cNvSpPr txBox="1"/>
            <p:nvPr/>
          </p:nvSpPr>
          <p:spPr>
            <a:xfrm>
              <a:off x="4800600" y="3276600"/>
              <a:ext cx="1143000" cy="369332"/>
            </a:xfrm>
            <a:prstGeom prst="rect">
              <a:avLst/>
            </a:prstGeom>
            <a:noFill/>
            <a:ln>
              <a:solidFill>
                <a:schemeClr val="tx1"/>
              </a:solidFill>
            </a:ln>
          </p:spPr>
          <p:txBody>
            <a:bodyPr wrap="square" rtlCol="0">
              <a:spAutoFit/>
            </a:bodyPr>
            <a:lstStyle/>
            <a:p>
              <a:pPr algn="ctr"/>
              <a:r>
                <a:rPr lang="en-US" dirty="0"/>
                <a:t>King Noah</a:t>
              </a:r>
            </a:p>
          </p:txBody>
        </p:sp>
        <p:sp>
          <p:nvSpPr>
            <p:cNvPr id="17" name="TextBox 16"/>
            <p:cNvSpPr txBox="1"/>
            <p:nvPr/>
          </p:nvSpPr>
          <p:spPr>
            <a:xfrm>
              <a:off x="5943600" y="3276600"/>
              <a:ext cx="1143000" cy="369332"/>
            </a:xfrm>
            <a:prstGeom prst="rect">
              <a:avLst/>
            </a:prstGeom>
            <a:noFill/>
            <a:ln>
              <a:solidFill>
                <a:schemeClr val="tx1"/>
              </a:solidFill>
            </a:ln>
          </p:spPr>
          <p:txBody>
            <a:bodyPr wrap="square" rtlCol="0">
              <a:spAutoFit/>
            </a:bodyPr>
            <a:lstStyle/>
            <a:p>
              <a:pPr algn="ctr"/>
              <a:r>
                <a:rPr lang="en-US" dirty="0"/>
                <a:t>King </a:t>
              </a:r>
              <a:r>
                <a:rPr lang="en-US" dirty="0" err="1"/>
                <a:t>Limhi</a:t>
              </a:r>
              <a:endParaRPr lang="en-US" dirty="0"/>
            </a:p>
          </p:txBody>
        </p:sp>
        <p:sp>
          <p:nvSpPr>
            <p:cNvPr id="18" name="TextBox 17"/>
            <p:cNvSpPr txBox="1"/>
            <p:nvPr/>
          </p:nvSpPr>
          <p:spPr>
            <a:xfrm>
              <a:off x="3657600" y="3657600"/>
              <a:ext cx="3429000" cy="369332"/>
            </a:xfrm>
            <a:prstGeom prst="rect">
              <a:avLst/>
            </a:prstGeom>
            <a:noFill/>
            <a:ln>
              <a:solidFill>
                <a:schemeClr val="tx1"/>
              </a:solidFill>
            </a:ln>
          </p:spPr>
          <p:txBody>
            <a:bodyPr wrap="square" rtlCol="0">
              <a:spAutoFit/>
            </a:bodyPr>
            <a:lstStyle/>
            <a:p>
              <a:pPr algn="ctr"/>
              <a:r>
                <a:rPr lang="en-US" dirty="0"/>
                <a:t>Land of Lehi-Nephi</a:t>
              </a:r>
            </a:p>
          </p:txBody>
        </p:sp>
      </p:grpSp>
      <p:sp>
        <p:nvSpPr>
          <p:cNvPr id="34" name="Bent Arrow 33"/>
          <p:cNvSpPr/>
          <p:nvPr/>
        </p:nvSpPr>
        <p:spPr>
          <a:xfrm>
            <a:off x="2362200" y="1371600"/>
            <a:ext cx="1524000" cy="114300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2362200" y="1676400"/>
            <a:ext cx="9144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362200" y="1676400"/>
            <a:ext cx="990600" cy="261610"/>
          </a:xfrm>
          <a:prstGeom prst="rect">
            <a:avLst/>
          </a:prstGeom>
          <a:noFill/>
        </p:spPr>
        <p:txBody>
          <a:bodyPr wrap="square" rtlCol="0">
            <a:spAutoFit/>
          </a:bodyPr>
          <a:lstStyle/>
          <a:p>
            <a:r>
              <a:rPr lang="en-US" sz="1100" dirty="0" err="1"/>
              <a:t>Mulek</a:t>
            </a:r>
            <a:r>
              <a:rPr lang="en-US" sz="1100" dirty="0"/>
              <a:t> 589 BC</a:t>
            </a:r>
          </a:p>
        </p:txBody>
      </p:sp>
      <p:sp>
        <p:nvSpPr>
          <p:cNvPr id="39" name="Bent Arrow 38"/>
          <p:cNvSpPr/>
          <p:nvPr/>
        </p:nvSpPr>
        <p:spPr>
          <a:xfrm rot="10800000" flipH="1">
            <a:off x="2286000" y="3048000"/>
            <a:ext cx="1219200" cy="85725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1981200" y="3352801"/>
            <a:ext cx="1143000" cy="430887"/>
            <a:chOff x="838200" y="1524000"/>
            <a:chExt cx="990600" cy="243653"/>
          </a:xfrm>
        </p:grpSpPr>
        <p:sp>
          <p:nvSpPr>
            <p:cNvPr id="41" name="Rectangle 40"/>
            <p:cNvSpPr/>
            <p:nvPr/>
          </p:nvSpPr>
          <p:spPr>
            <a:xfrm>
              <a:off x="838200" y="1524000"/>
              <a:ext cx="9144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38200" y="1524000"/>
              <a:ext cx="990600" cy="243653"/>
            </a:xfrm>
            <a:prstGeom prst="rect">
              <a:avLst/>
            </a:prstGeom>
            <a:noFill/>
          </p:spPr>
          <p:txBody>
            <a:bodyPr wrap="square" rtlCol="0">
              <a:spAutoFit/>
            </a:bodyPr>
            <a:lstStyle/>
            <a:p>
              <a:r>
                <a:rPr lang="en-US" sz="1100" dirty="0"/>
                <a:t>Lehi &amp; Nephi 600 BC</a:t>
              </a:r>
            </a:p>
          </p:txBody>
        </p:sp>
      </p:grpSp>
      <p:sp>
        <p:nvSpPr>
          <p:cNvPr id="43" name="TextBox 42"/>
          <p:cNvSpPr txBox="1"/>
          <p:nvPr/>
        </p:nvSpPr>
        <p:spPr>
          <a:xfrm>
            <a:off x="3886200" y="4114801"/>
            <a:ext cx="762000" cy="461665"/>
          </a:xfrm>
          <a:prstGeom prst="rect">
            <a:avLst/>
          </a:prstGeom>
          <a:noFill/>
        </p:spPr>
        <p:txBody>
          <a:bodyPr wrap="square" rtlCol="0">
            <a:spAutoFit/>
          </a:bodyPr>
          <a:lstStyle/>
          <a:p>
            <a:r>
              <a:rPr lang="en-US" sz="1200" dirty="0"/>
              <a:t>About 200 BC</a:t>
            </a:r>
          </a:p>
        </p:txBody>
      </p:sp>
      <p:sp>
        <p:nvSpPr>
          <p:cNvPr id="44" name="Down Arrow 43"/>
          <p:cNvSpPr/>
          <p:nvPr/>
        </p:nvSpPr>
        <p:spPr>
          <a:xfrm>
            <a:off x="58674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5129600" y="2414201"/>
            <a:ext cx="1143000" cy="276999"/>
          </a:xfrm>
          <a:prstGeom prst="rect">
            <a:avLst/>
          </a:prstGeom>
          <a:noFill/>
        </p:spPr>
        <p:txBody>
          <a:bodyPr wrap="square" rtlCol="0">
            <a:spAutoFit/>
          </a:bodyPr>
          <a:lstStyle/>
          <a:p>
            <a:r>
              <a:rPr lang="en-US" sz="1200" dirty="0" err="1"/>
              <a:t>Zeniff</a:t>
            </a:r>
            <a:r>
              <a:rPr lang="en-US" sz="1200" dirty="0"/>
              <a:t>…3</a:t>
            </a:r>
          </a:p>
        </p:txBody>
      </p:sp>
      <p:sp>
        <p:nvSpPr>
          <p:cNvPr id="46" name="Circular Arrow 45"/>
          <p:cNvSpPr/>
          <p:nvPr/>
        </p:nvSpPr>
        <p:spPr>
          <a:xfrm rot="10800000" flipH="1">
            <a:off x="5257800" y="1295400"/>
            <a:ext cx="304800" cy="12954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5105400" y="2286001"/>
            <a:ext cx="304800" cy="276999"/>
          </a:xfrm>
          <a:prstGeom prst="rect">
            <a:avLst/>
          </a:prstGeom>
          <a:noFill/>
        </p:spPr>
        <p:txBody>
          <a:bodyPr wrap="square" rtlCol="0">
            <a:spAutoFit/>
          </a:bodyPr>
          <a:lstStyle/>
          <a:p>
            <a:r>
              <a:rPr lang="en-US" sz="1200" dirty="0"/>
              <a:t>2</a:t>
            </a:r>
          </a:p>
        </p:txBody>
      </p:sp>
      <p:sp>
        <p:nvSpPr>
          <p:cNvPr id="48" name="Down Arrow 47"/>
          <p:cNvSpPr/>
          <p:nvPr/>
        </p:nvSpPr>
        <p:spPr>
          <a:xfrm rot="10800000" flipH="1">
            <a:off x="45720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6200000">
            <a:off x="3834200" y="2490401"/>
            <a:ext cx="1143000" cy="276999"/>
          </a:xfrm>
          <a:prstGeom prst="rect">
            <a:avLst/>
          </a:prstGeom>
          <a:noFill/>
        </p:spPr>
        <p:txBody>
          <a:bodyPr wrap="square" rtlCol="0">
            <a:spAutoFit/>
          </a:bodyPr>
          <a:lstStyle/>
          <a:p>
            <a:r>
              <a:rPr lang="en-US" sz="1200" dirty="0"/>
              <a:t>Mosiah I…1</a:t>
            </a:r>
          </a:p>
        </p:txBody>
      </p:sp>
      <p:sp>
        <p:nvSpPr>
          <p:cNvPr id="51" name="Down Arrow 50"/>
          <p:cNvSpPr/>
          <p:nvPr/>
        </p:nvSpPr>
        <p:spPr>
          <a:xfrm>
            <a:off x="73152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6200000">
            <a:off x="6653600" y="2490401"/>
            <a:ext cx="1143000" cy="276999"/>
          </a:xfrm>
          <a:prstGeom prst="rect">
            <a:avLst/>
          </a:prstGeom>
          <a:noFill/>
        </p:spPr>
        <p:txBody>
          <a:bodyPr wrap="square" rtlCol="0">
            <a:spAutoFit/>
          </a:bodyPr>
          <a:lstStyle/>
          <a:p>
            <a:r>
              <a:rPr lang="en-US" sz="1200" dirty="0" err="1"/>
              <a:t>Ammon</a:t>
            </a:r>
            <a:r>
              <a:rPr lang="en-US" sz="1200" dirty="0"/>
              <a:t>…6</a:t>
            </a:r>
          </a:p>
        </p:txBody>
      </p:sp>
      <p:cxnSp>
        <p:nvCxnSpPr>
          <p:cNvPr id="54" name="Straight Arrow Connector 53"/>
          <p:cNvCxnSpPr/>
          <p:nvPr/>
        </p:nvCxnSpPr>
        <p:spPr>
          <a:xfrm flipV="1">
            <a:off x="8001000" y="1295400"/>
            <a:ext cx="1371600" cy="1905000"/>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8355867">
            <a:off x="8498981" y="2043486"/>
            <a:ext cx="1295400" cy="761747"/>
          </a:xfrm>
          <a:prstGeom prst="rect">
            <a:avLst/>
          </a:prstGeom>
          <a:noFill/>
        </p:spPr>
        <p:txBody>
          <a:bodyPr wrap="square" rtlCol="0">
            <a:spAutoFit/>
          </a:bodyPr>
          <a:lstStyle/>
          <a:p>
            <a:pPr algn="ctr"/>
            <a:r>
              <a:rPr lang="en-US" sz="1050" dirty="0" err="1"/>
              <a:t>Jaredite</a:t>
            </a:r>
            <a:r>
              <a:rPr lang="en-US" sz="1050" dirty="0"/>
              <a:t> plates discovered and returned to </a:t>
            </a:r>
            <a:r>
              <a:rPr lang="en-US" sz="1050" dirty="0" err="1"/>
              <a:t>Limhi</a:t>
            </a:r>
            <a:r>
              <a:rPr lang="en-US" sz="1050" dirty="0"/>
              <a:t>…</a:t>
            </a:r>
            <a:r>
              <a:rPr lang="en-US" sz="1200" dirty="0"/>
              <a:t>5</a:t>
            </a:r>
          </a:p>
        </p:txBody>
      </p:sp>
      <p:sp>
        <p:nvSpPr>
          <p:cNvPr id="56" name="TextBox 55"/>
          <p:cNvSpPr txBox="1"/>
          <p:nvPr/>
        </p:nvSpPr>
        <p:spPr>
          <a:xfrm>
            <a:off x="7620000" y="2209801"/>
            <a:ext cx="762000" cy="830997"/>
          </a:xfrm>
          <a:prstGeom prst="rect">
            <a:avLst/>
          </a:prstGeom>
          <a:noFill/>
        </p:spPr>
        <p:txBody>
          <a:bodyPr wrap="square" rtlCol="0">
            <a:spAutoFit/>
          </a:bodyPr>
          <a:lstStyle/>
          <a:p>
            <a:pPr algn="ctr"/>
            <a:r>
              <a:rPr lang="en-US" sz="900" dirty="0" err="1"/>
              <a:t>Ammon</a:t>
            </a:r>
            <a:r>
              <a:rPr lang="en-US" sz="900" dirty="0"/>
              <a:t> and </a:t>
            </a:r>
            <a:r>
              <a:rPr lang="en-US" sz="900" dirty="0" err="1"/>
              <a:t>Limhi</a:t>
            </a:r>
            <a:r>
              <a:rPr lang="en-US" sz="900" dirty="0"/>
              <a:t> escape to </a:t>
            </a:r>
            <a:r>
              <a:rPr lang="en-US" sz="900" dirty="0" err="1"/>
              <a:t>Zarahemla</a:t>
            </a:r>
            <a:r>
              <a:rPr lang="en-US" sz="900" dirty="0"/>
              <a:t>…</a:t>
            </a:r>
            <a:r>
              <a:rPr lang="en-US" sz="1200" dirty="0"/>
              <a:t>7</a:t>
            </a:r>
          </a:p>
        </p:txBody>
      </p:sp>
      <p:sp>
        <p:nvSpPr>
          <p:cNvPr id="58" name="Down Arrow 57"/>
          <p:cNvSpPr/>
          <p:nvPr/>
        </p:nvSpPr>
        <p:spPr>
          <a:xfrm rot="10800000" flipH="1">
            <a:off x="76200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ent Arrow 62"/>
          <p:cNvSpPr/>
          <p:nvPr/>
        </p:nvSpPr>
        <p:spPr>
          <a:xfrm rot="10800000" flipH="1">
            <a:off x="6248400" y="4114800"/>
            <a:ext cx="1219200" cy="85725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a:off x="6477000" y="4419601"/>
            <a:ext cx="990600" cy="461665"/>
          </a:xfrm>
          <a:prstGeom prst="rect">
            <a:avLst/>
          </a:prstGeom>
          <a:noFill/>
        </p:spPr>
        <p:txBody>
          <a:bodyPr wrap="square" rtlCol="0">
            <a:spAutoFit/>
          </a:bodyPr>
          <a:lstStyle/>
          <a:p>
            <a:r>
              <a:rPr lang="en-US" sz="1200" dirty="0"/>
              <a:t>Alma escapes…4</a:t>
            </a:r>
          </a:p>
        </p:txBody>
      </p:sp>
      <p:sp>
        <p:nvSpPr>
          <p:cNvPr id="66" name="Bent Arrow 65"/>
          <p:cNvSpPr/>
          <p:nvPr/>
        </p:nvSpPr>
        <p:spPr>
          <a:xfrm flipH="1">
            <a:off x="8077199" y="1676400"/>
            <a:ext cx="1905000" cy="1828800"/>
          </a:xfrm>
          <a:prstGeom prst="bentArrow">
            <a:avLst>
              <a:gd name="adj1" fmla="val 975"/>
              <a:gd name="adj2" fmla="val 3965"/>
              <a:gd name="adj3" fmla="val 11966"/>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p:cNvSpPr txBox="1"/>
          <p:nvPr/>
        </p:nvSpPr>
        <p:spPr>
          <a:xfrm>
            <a:off x="9906000" y="1981200"/>
            <a:ext cx="762000" cy="969496"/>
          </a:xfrm>
          <a:prstGeom prst="rect">
            <a:avLst/>
          </a:prstGeom>
          <a:noFill/>
        </p:spPr>
        <p:txBody>
          <a:bodyPr wrap="square" rtlCol="0">
            <a:spAutoFit/>
          </a:bodyPr>
          <a:lstStyle/>
          <a:p>
            <a:pPr algn="ctr"/>
            <a:r>
              <a:rPr lang="en-US" sz="900" dirty="0"/>
              <a:t>Alma &amp; his people escape back to </a:t>
            </a:r>
            <a:r>
              <a:rPr lang="en-US" sz="900" dirty="0" err="1"/>
              <a:t>Zarahemla</a:t>
            </a:r>
            <a:r>
              <a:rPr lang="en-US" sz="900" dirty="0"/>
              <a:t>…</a:t>
            </a:r>
            <a:r>
              <a:rPr lang="en-US" sz="1200" dirty="0"/>
              <a:t>8</a:t>
            </a:r>
          </a:p>
        </p:txBody>
      </p:sp>
      <p:grpSp>
        <p:nvGrpSpPr>
          <p:cNvPr id="5" name="Group 71"/>
          <p:cNvGrpSpPr/>
          <p:nvPr/>
        </p:nvGrpSpPr>
        <p:grpSpPr>
          <a:xfrm>
            <a:off x="8991600" y="3657600"/>
            <a:ext cx="1496786" cy="381000"/>
            <a:chOff x="5943600" y="5791200"/>
            <a:chExt cx="1496786" cy="381000"/>
          </a:xfrm>
        </p:grpSpPr>
        <p:sp>
          <p:nvSpPr>
            <p:cNvPr id="69" name="Rectangle 68"/>
            <p:cNvSpPr/>
            <p:nvPr/>
          </p:nvSpPr>
          <p:spPr>
            <a:xfrm>
              <a:off x="5943600" y="5791200"/>
              <a:ext cx="1496786"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5943600" y="5791200"/>
              <a:ext cx="1447800" cy="369332"/>
            </a:xfrm>
            <a:prstGeom prst="rect">
              <a:avLst/>
            </a:prstGeom>
            <a:noFill/>
          </p:spPr>
          <p:txBody>
            <a:bodyPr wrap="square" rtlCol="0">
              <a:spAutoFit/>
            </a:bodyPr>
            <a:lstStyle/>
            <a:p>
              <a:r>
                <a:rPr lang="en-US" dirty="0"/>
                <a:t>City of </a:t>
              </a:r>
              <a:r>
                <a:rPr lang="en-US" dirty="0" err="1"/>
                <a:t>Helam</a:t>
              </a:r>
              <a:endParaRPr lang="en-US" dirty="0"/>
            </a:p>
          </p:txBody>
        </p:sp>
      </p:grpSp>
      <p:grpSp>
        <p:nvGrpSpPr>
          <p:cNvPr id="12" name="Group 72"/>
          <p:cNvGrpSpPr/>
          <p:nvPr/>
        </p:nvGrpSpPr>
        <p:grpSpPr>
          <a:xfrm>
            <a:off x="7772400" y="4572000"/>
            <a:ext cx="2133600" cy="381000"/>
            <a:chOff x="5943600" y="5791200"/>
            <a:chExt cx="1496786" cy="381000"/>
          </a:xfrm>
        </p:grpSpPr>
        <p:sp>
          <p:nvSpPr>
            <p:cNvPr id="74" name="Rectangle 73"/>
            <p:cNvSpPr/>
            <p:nvPr/>
          </p:nvSpPr>
          <p:spPr>
            <a:xfrm>
              <a:off x="5943600" y="5791200"/>
              <a:ext cx="1496786"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943600" y="5791200"/>
              <a:ext cx="1447800" cy="369332"/>
            </a:xfrm>
            <a:prstGeom prst="rect">
              <a:avLst/>
            </a:prstGeom>
            <a:noFill/>
          </p:spPr>
          <p:txBody>
            <a:bodyPr wrap="square" rtlCol="0">
              <a:spAutoFit/>
            </a:bodyPr>
            <a:lstStyle/>
            <a:p>
              <a:r>
                <a:rPr lang="en-US" dirty="0"/>
                <a:t>Waters of Mormon</a:t>
              </a:r>
            </a:p>
          </p:txBody>
        </p:sp>
      </p:grpSp>
      <p:sp>
        <p:nvSpPr>
          <p:cNvPr id="76" name="TextBox 75"/>
          <p:cNvSpPr txBox="1"/>
          <p:nvPr/>
        </p:nvSpPr>
        <p:spPr>
          <a:xfrm>
            <a:off x="1676400" y="4953000"/>
            <a:ext cx="9144000" cy="2123658"/>
          </a:xfrm>
          <a:prstGeom prst="rect">
            <a:avLst/>
          </a:prstGeom>
          <a:noFill/>
        </p:spPr>
        <p:txBody>
          <a:bodyPr wrap="square" rtlCol="0">
            <a:spAutoFit/>
          </a:bodyPr>
          <a:lstStyle/>
          <a:p>
            <a:r>
              <a:rPr lang="en-US" sz="1200" dirty="0"/>
              <a:t>1. Mosiah I leads the few remaining righteous </a:t>
            </a:r>
            <a:r>
              <a:rPr lang="en-US" sz="1200" dirty="0" err="1"/>
              <a:t>Nephites</a:t>
            </a:r>
            <a:r>
              <a:rPr lang="en-US" sz="1200" dirty="0"/>
              <a:t> from the original land settled by Lehi to the Land of </a:t>
            </a:r>
            <a:r>
              <a:rPr lang="en-US" sz="1200" dirty="0" err="1"/>
              <a:t>Zarahemla</a:t>
            </a:r>
            <a:r>
              <a:rPr lang="en-US" sz="1200" dirty="0"/>
              <a:t> (Omni 1:3)</a:t>
            </a:r>
          </a:p>
          <a:p>
            <a:r>
              <a:rPr lang="en-US" sz="1200" dirty="0"/>
              <a:t>2. (About 200 BC ill fated expedition to return to Lehi-Nephi. Contention and infighting. All slain in the wilderness except 50 who return to </a:t>
            </a:r>
            <a:r>
              <a:rPr lang="en-US" sz="1200" dirty="0" err="1"/>
              <a:t>Zarahemla</a:t>
            </a:r>
            <a:r>
              <a:rPr lang="en-US" sz="1200" dirty="0"/>
              <a:t> (Omni 1:28) (Mosiah 9:1-3)</a:t>
            </a:r>
          </a:p>
          <a:p>
            <a:r>
              <a:rPr lang="en-US" sz="1200" dirty="0"/>
              <a:t>3. </a:t>
            </a:r>
            <a:r>
              <a:rPr lang="en-US" sz="1200" dirty="0" err="1"/>
              <a:t>Zeniff</a:t>
            </a:r>
            <a:r>
              <a:rPr lang="en-US" sz="1200" dirty="0"/>
              <a:t> leads a second expedition (abt. 200 BC) to Lehi-Nephi and settles there with the permission of King Laman (Mosiah 9: 3-10)</a:t>
            </a:r>
          </a:p>
          <a:p>
            <a:r>
              <a:rPr lang="en-US" sz="1200" dirty="0"/>
              <a:t>4. (about 148 BC) Alma flees King Noah to the Waters of Mormon (Mosiah 17 and 18)</a:t>
            </a:r>
          </a:p>
          <a:p>
            <a:r>
              <a:rPr lang="en-US" sz="1200" dirty="0"/>
              <a:t>5. (about 121 BC) King </a:t>
            </a:r>
            <a:r>
              <a:rPr lang="en-US" sz="1200" dirty="0" err="1"/>
              <a:t>Limhi</a:t>
            </a:r>
            <a:r>
              <a:rPr lang="en-US" sz="1200" dirty="0"/>
              <a:t> sends expedition of 43 men to find </a:t>
            </a:r>
            <a:r>
              <a:rPr lang="en-US" sz="1200" dirty="0" err="1"/>
              <a:t>Zarahemla</a:t>
            </a:r>
            <a:r>
              <a:rPr lang="en-US" sz="1200" dirty="0"/>
              <a:t> in hopes of escaping </a:t>
            </a:r>
            <a:r>
              <a:rPr lang="en-US" sz="1200" dirty="0" err="1"/>
              <a:t>Lamanite</a:t>
            </a:r>
            <a:r>
              <a:rPr lang="en-US" sz="1200" dirty="0"/>
              <a:t> bondage. They find remnants of Jaredites and 24 gold plates and return to Land of Lehi-Nephi (Mosiah 6: 7-8)</a:t>
            </a:r>
          </a:p>
          <a:p>
            <a:r>
              <a:rPr lang="en-US" sz="1200" dirty="0"/>
              <a:t>6. (About 121 BC) </a:t>
            </a:r>
            <a:r>
              <a:rPr lang="en-US" sz="1200" dirty="0" err="1"/>
              <a:t>Ammon’s</a:t>
            </a:r>
            <a:r>
              <a:rPr lang="en-US" sz="1200" dirty="0"/>
              <a:t> expedition (16 “Strong Men”) to find </a:t>
            </a:r>
            <a:r>
              <a:rPr lang="en-US" sz="1200" dirty="0" err="1"/>
              <a:t>Zeniff’s</a:t>
            </a:r>
            <a:r>
              <a:rPr lang="en-US" sz="1200" dirty="0"/>
              <a:t> colony (Mosiah 7)</a:t>
            </a:r>
          </a:p>
          <a:p>
            <a:r>
              <a:rPr lang="en-US" sz="1200" dirty="0"/>
              <a:t>7. (About 121-120 BC) King </a:t>
            </a:r>
            <a:r>
              <a:rPr lang="en-US" sz="1200" dirty="0" err="1"/>
              <a:t>Limhi’s</a:t>
            </a:r>
            <a:r>
              <a:rPr lang="en-US" sz="1200" dirty="0"/>
              <a:t> people get the </a:t>
            </a:r>
            <a:r>
              <a:rPr lang="en-US" sz="1200" dirty="0" err="1"/>
              <a:t>Lamanites</a:t>
            </a:r>
            <a:r>
              <a:rPr lang="en-US" sz="1200" dirty="0"/>
              <a:t> drunk and escape back to </a:t>
            </a:r>
            <a:r>
              <a:rPr lang="en-US" sz="1200" dirty="0" err="1"/>
              <a:t>Zarahemla</a:t>
            </a:r>
            <a:r>
              <a:rPr lang="en-US" sz="1200" dirty="0"/>
              <a:t> (Mosiah 22)</a:t>
            </a:r>
          </a:p>
          <a:p>
            <a:r>
              <a:rPr lang="en-US" sz="1200" dirty="0"/>
              <a:t>8. (Between 145 and 121 BC) Alma and his people escape </a:t>
            </a:r>
            <a:r>
              <a:rPr lang="en-US" sz="1200" dirty="0" err="1"/>
              <a:t>Lamanites</a:t>
            </a:r>
            <a:r>
              <a:rPr lang="en-US" sz="1200" dirty="0"/>
              <a:t> and return to </a:t>
            </a:r>
            <a:r>
              <a:rPr lang="en-US" sz="1200" dirty="0" err="1"/>
              <a:t>Zarahemla</a:t>
            </a:r>
            <a:r>
              <a:rPr lang="en-US" sz="1200" dirty="0"/>
              <a:t> (Mosiah 24)</a:t>
            </a:r>
          </a:p>
          <a:p>
            <a:endParaRPr lang="en-US" sz="1200" dirty="0"/>
          </a:p>
        </p:txBody>
      </p:sp>
      <p:sp>
        <p:nvSpPr>
          <p:cNvPr id="49" name="5-Point Star 48"/>
          <p:cNvSpPr/>
          <p:nvPr/>
        </p:nvSpPr>
        <p:spPr>
          <a:xfrm>
            <a:off x="9441543" y="224971"/>
            <a:ext cx="381000" cy="381000"/>
          </a:xfrm>
          <a:prstGeom prst="star5">
            <a:avLst>
              <a:gd name="adj" fmla="val 13783"/>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1524001" y="5867401"/>
            <a:ext cx="232229" cy="232229"/>
          </a:xfrm>
          <a:prstGeom prst="star5">
            <a:avLst>
              <a:gd name="adj" fmla="val 13783"/>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23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0" y="0"/>
            <a:ext cx="8458200" cy="7848302"/>
            <a:chOff x="0" y="0"/>
            <a:chExt cx="8458200" cy="7848302"/>
          </a:xfrm>
        </p:grpSpPr>
        <p:sp>
          <p:nvSpPr>
            <p:cNvPr id="3" name="TextBox 2"/>
            <p:cNvSpPr txBox="1"/>
            <p:nvPr/>
          </p:nvSpPr>
          <p:spPr>
            <a:xfrm>
              <a:off x="0" y="0"/>
              <a:ext cx="6400800" cy="7848302"/>
            </a:xfrm>
            <a:prstGeom prst="rect">
              <a:avLst/>
            </a:prstGeom>
            <a:noFill/>
          </p:spPr>
          <p:txBody>
            <a:bodyPr wrap="square" rtlCol="0">
              <a:spAutoFit/>
            </a:bodyPr>
            <a:lstStyle/>
            <a:p>
              <a:r>
                <a:rPr lang="en-US" dirty="0"/>
                <a:t>Jared</a:t>
              </a:r>
            </a:p>
            <a:p>
              <a:r>
                <a:rPr lang="en-US" dirty="0"/>
                <a:t>   </a:t>
              </a:r>
              <a:r>
                <a:rPr lang="en-US" dirty="0" err="1"/>
                <a:t>Orihah</a:t>
              </a:r>
              <a:endParaRPr lang="en-US" dirty="0"/>
            </a:p>
            <a:p>
              <a:r>
                <a:rPr lang="en-US" dirty="0"/>
                <a:t>      </a:t>
              </a:r>
              <a:r>
                <a:rPr lang="en-US" dirty="0" err="1"/>
                <a:t>Kib</a:t>
              </a:r>
              <a:endParaRPr lang="en-US" dirty="0"/>
            </a:p>
            <a:p>
              <a:r>
                <a:rPr lang="en-US" dirty="0"/>
                <a:t>         </a:t>
              </a:r>
              <a:r>
                <a:rPr lang="en-US"/>
                <a:t>Shule</a:t>
              </a:r>
              <a:endParaRPr lang="en-US" dirty="0"/>
            </a:p>
            <a:p>
              <a:r>
                <a:rPr lang="en-US" dirty="0"/>
                <a:t>            Omer</a:t>
              </a:r>
            </a:p>
            <a:p>
              <a:r>
                <a:rPr lang="en-US" dirty="0"/>
                <a:t>	</a:t>
              </a:r>
              <a:r>
                <a:rPr lang="en-US" dirty="0" err="1"/>
                <a:t>Emer</a:t>
              </a:r>
              <a:endParaRPr lang="en-US" dirty="0"/>
            </a:p>
            <a:p>
              <a:r>
                <a:rPr lang="en-US" dirty="0"/>
                <a:t>	   </a:t>
              </a:r>
              <a:r>
                <a:rPr lang="en-US" dirty="0" err="1"/>
                <a:t>Coriantum</a:t>
              </a:r>
              <a:endParaRPr lang="en-US" dirty="0"/>
            </a:p>
            <a:p>
              <a:r>
                <a:rPr lang="en-US" dirty="0"/>
                <a:t>	      Com</a:t>
              </a:r>
            </a:p>
            <a:p>
              <a:r>
                <a:rPr lang="en-US" dirty="0"/>
                <a:t>	         </a:t>
              </a:r>
              <a:r>
                <a:rPr lang="en-US" dirty="0" err="1"/>
                <a:t>Heth</a:t>
              </a:r>
              <a:endParaRPr lang="en-US" dirty="0"/>
            </a:p>
            <a:p>
              <a:r>
                <a:rPr lang="en-US" dirty="0"/>
                <a:t>	            </a:t>
              </a:r>
              <a:r>
                <a:rPr lang="en-US" dirty="0" err="1"/>
                <a:t>Shez</a:t>
              </a:r>
              <a:endParaRPr lang="en-US" dirty="0"/>
            </a:p>
            <a:p>
              <a:r>
                <a:rPr lang="en-US" dirty="0"/>
                <a:t>	               </a:t>
              </a:r>
              <a:r>
                <a:rPr lang="en-US" dirty="0" err="1"/>
                <a:t>Riplakish</a:t>
              </a:r>
              <a:endParaRPr lang="en-US" dirty="0"/>
            </a:p>
            <a:p>
              <a:r>
                <a:rPr lang="en-US" dirty="0"/>
                <a:t>		</a:t>
              </a:r>
              <a:r>
                <a:rPr lang="en-US" dirty="0" err="1"/>
                <a:t>Morianton</a:t>
              </a:r>
              <a:r>
                <a:rPr lang="en-US" dirty="0"/>
                <a:t> (descendant of)</a:t>
              </a:r>
            </a:p>
            <a:p>
              <a:r>
                <a:rPr lang="en-US" dirty="0"/>
                <a:t>		    Kim</a:t>
              </a:r>
            </a:p>
            <a:p>
              <a:r>
                <a:rPr lang="en-US" dirty="0"/>
                <a:t>		       Levi</a:t>
              </a:r>
            </a:p>
            <a:p>
              <a:r>
                <a:rPr lang="en-US" dirty="0"/>
                <a:t>		          </a:t>
              </a:r>
              <a:r>
                <a:rPr lang="en-US" dirty="0" err="1"/>
                <a:t>Corom</a:t>
              </a:r>
              <a:endParaRPr lang="en-US" dirty="0"/>
            </a:p>
            <a:p>
              <a:r>
                <a:rPr lang="en-US" dirty="0"/>
                <a:t>		             Kish</a:t>
              </a:r>
            </a:p>
            <a:p>
              <a:r>
                <a:rPr lang="en-US" dirty="0"/>
                <a:t>    		                Lib</a:t>
              </a:r>
            </a:p>
            <a:p>
              <a:r>
                <a:rPr lang="en-US" dirty="0"/>
                <a:t>                                                     </a:t>
              </a:r>
              <a:r>
                <a:rPr lang="en-US" dirty="0" err="1"/>
                <a:t>Hearthom</a:t>
              </a:r>
              <a:endParaRPr lang="en-US" dirty="0"/>
            </a:p>
            <a:p>
              <a:r>
                <a:rPr lang="en-US" dirty="0"/>
                <a:t>                                                         </a:t>
              </a:r>
              <a:r>
                <a:rPr lang="en-US" dirty="0" err="1"/>
                <a:t>Heth</a:t>
              </a:r>
              <a:endParaRPr lang="en-US" dirty="0"/>
            </a:p>
            <a:p>
              <a:r>
                <a:rPr lang="en-US" dirty="0"/>
                <a:t>		                          Aaron (descendant of)</a:t>
              </a:r>
            </a:p>
            <a:p>
              <a:r>
                <a:rPr lang="en-US" dirty="0"/>
                <a:t>			            </a:t>
              </a:r>
              <a:r>
                <a:rPr lang="en-US" dirty="0" err="1"/>
                <a:t>Amnigaddah</a:t>
              </a:r>
              <a:endParaRPr lang="en-US" dirty="0"/>
            </a:p>
            <a:p>
              <a:r>
                <a:rPr lang="en-US" dirty="0"/>
                <a:t>                                                                    </a:t>
              </a:r>
              <a:r>
                <a:rPr lang="en-US" dirty="0" err="1"/>
                <a:t>Coriantum</a:t>
              </a:r>
              <a:endParaRPr lang="en-US" dirty="0"/>
            </a:p>
            <a:p>
              <a:r>
                <a:rPr lang="en-US" dirty="0"/>
                <a:t>                                                                       Com</a:t>
              </a:r>
            </a:p>
            <a:p>
              <a:r>
                <a:rPr lang="en-US" dirty="0"/>
                <a:t>                                                                           </a:t>
              </a:r>
              <a:r>
                <a:rPr lang="en-US" dirty="0" err="1"/>
                <a:t>Shiblon</a:t>
              </a:r>
              <a:endParaRPr lang="en-US" dirty="0"/>
            </a:p>
            <a:p>
              <a:r>
                <a:rPr lang="en-US" dirty="0"/>
                <a:t>																	</a:t>
              </a:r>
            </a:p>
          </p:txBody>
        </p:sp>
        <p:sp>
          <p:nvSpPr>
            <p:cNvPr id="4" name="TextBox 3"/>
            <p:cNvSpPr txBox="1"/>
            <p:nvPr/>
          </p:nvSpPr>
          <p:spPr>
            <a:xfrm>
              <a:off x="5943600" y="4572000"/>
              <a:ext cx="2514600" cy="1754326"/>
            </a:xfrm>
            <a:prstGeom prst="rect">
              <a:avLst/>
            </a:prstGeom>
            <a:noFill/>
          </p:spPr>
          <p:txBody>
            <a:bodyPr wrap="square" rtlCol="0">
              <a:spAutoFit/>
            </a:bodyPr>
            <a:lstStyle/>
            <a:p>
              <a:r>
                <a:rPr lang="en-US" dirty="0"/>
                <a:t>Seth</a:t>
              </a:r>
            </a:p>
            <a:p>
              <a:r>
                <a:rPr lang="en-US" dirty="0"/>
                <a:t>      </a:t>
              </a:r>
              <a:r>
                <a:rPr lang="en-US" dirty="0" err="1"/>
                <a:t>Ahah</a:t>
              </a:r>
              <a:endParaRPr lang="en-US" dirty="0"/>
            </a:p>
            <a:p>
              <a:r>
                <a:rPr lang="en-US" dirty="0"/>
                <a:t>         </a:t>
              </a:r>
              <a:r>
                <a:rPr lang="en-US" dirty="0" err="1"/>
                <a:t>Ethem</a:t>
              </a:r>
              <a:endParaRPr lang="en-US" dirty="0"/>
            </a:p>
            <a:p>
              <a:r>
                <a:rPr lang="en-US" dirty="0"/>
                <a:t>            Moron</a:t>
              </a:r>
            </a:p>
            <a:p>
              <a:r>
                <a:rPr lang="en-US" dirty="0"/>
                <a:t>                </a:t>
              </a:r>
              <a:r>
                <a:rPr lang="en-US" dirty="0" err="1"/>
                <a:t>Coriantor</a:t>
              </a:r>
              <a:endParaRPr lang="en-US" dirty="0"/>
            </a:p>
            <a:p>
              <a:r>
                <a:rPr lang="en-US" dirty="0"/>
                <a:t>                    Ether</a:t>
              </a:r>
            </a:p>
          </p:txBody>
        </p:sp>
        <p:sp>
          <p:nvSpPr>
            <p:cNvPr id="6" name="TextBox 5"/>
            <p:cNvSpPr txBox="1"/>
            <p:nvPr/>
          </p:nvSpPr>
          <p:spPr>
            <a:xfrm>
              <a:off x="3886200" y="381000"/>
              <a:ext cx="3962400" cy="1446550"/>
            </a:xfrm>
            <a:prstGeom prst="rect">
              <a:avLst/>
            </a:prstGeom>
            <a:noFill/>
          </p:spPr>
          <p:txBody>
            <a:bodyPr wrap="square" rtlCol="0">
              <a:spAutoFit/>
            </a:bodyPr>
            <a:lstStyle/>
            <a:p>
              <a:pPr algn="ctr"/>
              <a:r>
                <a:rPr lang="en-US" sz="4400" dirty="0">
                  <a:latin typeface="AngsanaUPC" pitchFamily="18" charset="-34"/>
                  <a:cs typeface="AngsanaUPC" pitchFamily="18" charset="-34"/>
                </a:rPr>
                <a:t>Ether’s Genealogy</a:t>
              </a:r>
            </a:p>
            <a:p>
              <a:pPr algn="ctr"/>
              <a:r>
                <a:rPr lang="en-US" sz="4400" dirty="0">
                  <a:latin typeface="AngsanaUPC" pitchFamily="18" charset="-34"/>
                  <a:cs typeface="AngsanaUPC" pitchFamily="18" charset="-34"/>
                </a:rPr>
                <a:t>Ether 1:6-32</a:t>
              </a:r>
            </a:p>
          </p:txBody>
        </p:sp>
      </p:grpSp>
      <p:cxnSp>
        <p:nvCxnSpPr>
          <p:cNvPr id="14" name="Straight Arrow Connector 13"/>
          <p:cNvCxnSpPr/>
          <p:nvPr/>
        </p:nvCxnSpPr>
        <p:spPr>
          <a:xfrm flipV="1">
            <a:off x="6629400" y="5029200"/>
            <a:ext cx="838200"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83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400EBCD-31E5-48D0-B139-328278DD70F8}"/>
              </a:ext>
            </a:extLst>
          </p:cNvPr>
          <p:cNvSpPr/>
          <p:nvPr/>
        </p:nvSpPr>
        <p:spPr>
          <a:xfrm>
            <a:off x="0" y="0"/>
            <a:ext cx="12192000" cy="6858000"/>
          </a:xfrm>
          <a:prstGeom prst="rect">
            <a:avLst/>
          </a:prstGeom>
          <a:gradFill flip="none" rotWithShape="1">
            <a:gsLst>
              <a:gs pos="0">
                <a:schemeClr val="bg1">
                  <a:lumMod val="75000"/>
                </a:schemeClr>
              </a:gs>
              <a:gs pos="17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21696" y="1140982"/>
            <a:ext cx="5447051" cy="5632311"/>
          </a:xfrm>
          <a:prstGeom prst="rect">
            <a:avLst/>
          </a:prstGeom>
        </p:spPr>
        <p:txBody>
          <a:bodyPr wrap="square">
            <a:spAutoFit/>
          </a:bodyPr>
          <a:lstStyle/>
          <a:p>
            <a:pPr fontAlgn="base"/>
            <a:r>
              <a:rPr lang="en-US" sz="2000" dirty="0">
                <a:solidFill>
                  <a:schemeClr val="bg1"/>
                </a:solidFill>
              </a:rPr>
              <a:t>Moroni abridged this book from 24 gold plates called the plates of Ether. </a:t>
            </a:r>
          </a:p>
          <a:p>
            <a:pPr fontAlgn="base"/>
            <a:endParaRPr lang="en-US" sz="2000" dirty="0">
              <a:solidFill>
                <a:schemeClr val="bg1"/>
              </a:solidFill>
            </a:endParaRPr>
          </a:p>
          <a:p>
            <a:pPr fontAlgn="base"/>
            <a:r>
              <a:rPr lang="en-US" sz="2000" dirty="0">
                <a:solidFill>
                  <a:schemeClr val="bg1"/>
                </a:solidFill>
              </a:rPr>
              <a:t>The book is named for the prophet Ether, who was the last prophet of the Jaredites and who created a record of their history (see Ether 15:33–34).</a:t>
            </a:r>
          </a:p>
          <a:p>
            <a:pPr fontAlgn="base"/>
            <a:endParaRPr lang="en-US" sz="2000" dirty="0">
              <a:solidFill>
                <a:schemeClr val="bg1"/>
              </a:solidFill>
            </a:endParaRPr>
          </a:p>
          <a:p>
            <a:pPr fontAlgn="base"/>
            <a:r>
              <a:rPr lang="en-US" sz="2000" dirty="0">
                <a:solidFill>
                  <a:schemeClr val="bg1"/>
                </a:solidFill>
              </a:rPr>
              <a:t> About 500 years before Moroni made his abridgment of the sacred records, some of the people of Limhi discovered the plates of Ether as they were searching for the land of Zarahemla (see Mosiah 8:7–11; Ether 1:2).</a:t>
            </a:r>
          </a:p>
          <a:p>
            <a:pPr fontAlgn="base"/>
            <a:endParaRPr lang="en-US" sz="2000" dirty="0">
              <a:solidFill>
                <a:schemeClr val="bg1"/>
              </a:solidFill>
            </a:endParaRPr>
          </a:p>
          <a:p>
            <a:pPr fontAlgn="base"/>
            <a:r>
              <a:rPr lang="en-US" sz="2000" dirty="0">
                <a:solidFill>
                  <a:schemeClr val="bg1"/>
                </a:solidFill>
              </a:rPr>
              <a:t>Nephite prophets and record keepers passed the plates of Ether down until they came into Moroni’s possession. Moroni stated that he did not include even “the hundredth part” of the record in his abridgment (Ether 15:33).</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ngsanaUPC" pitchFamily="18" charset="-34"/>
                <a:cs typeface="AngsanaUPC" pitchFamily="18" charset="-34"/>
              </a:rPr>
              <a:t>The Book of Ether</a:t>
            </a:r>
          </a:p>
        </p:txBody>
      </p:sp>
      <p:grpSp>
        <p:nvGrpSpPr>
          <p:cNvPr id="7" name="Group 6"/>
          <p:cNvGrpSpPr/>
          <p:nvPr/>
        </p:nvGrpSpPr>
        <p:grpSpPr>
          <a:xfrm>
            <a:off x="8313014" y="2271896"/>
            <a:ext cx="3028950" cy="2342924"/>
            <a:chOff x="3441191" y="1240801"/>
            <a:chExt cx="3755898" cy="3007122"/>
          </a:xfrm>
        </p:grpSpPr>
        <p:grpSp>
          <p:nvGrpSpPr>
            <p:cNvPr id="8" name="Group 46"/>
            <p:cNvGrpSpPr/>
            <p:nvPr/>
          </p:nvGrpSpPr>
          <p:grpSpPr>
            <a:xfrm>
              <a:off x="3441191" y="1240801"/>
              <a:ext cx="3755898" cy="3007122"/>
              <a:chOff x="802558" y="4166401"/>
              <a:chExt cx="1981641" cy="1586581"/>
            </a:xfrm>
          </p:grpSpPr>
          <p:grpSp>
            <p:nvGrpSpPr>
              <p:cNvPr id="10" name="Group 16"/>
              <p:cNvGrpSpPr/>
              <p:nvPr/>
            </p:nvGrpSpPr>
            <p:grpSpPr>
              <a:xfrm>
                <a:off x="802558" y="4166401"/>
                <a:ext cx="1981641" cy="1586581"/>
                <a:chOff x="-2011680" y="1349418"/>
                <a:chExt cx="7269480" cy="6346781"/>
              </a:xfrm>
            </p:grpSpPr>
            <p:grpSp>
              <p:nvGrpSpPr>
                <p:cNvPr id="12" name="Group 1"/>
                <p:cNvGrpSpPr/>
                <p:nvPr/>
              </p:nvGrpSpPr>
              <p:grpSpPr>
                <a:xfrm>
                  <a:off x="-2011680" y="1349418"/>
                  <a:ext cx="7269480" cy="6346781"/>
                  <a:chOff x="-137160" y="1426805"/>
                  <a:chExt cx="2423160" cy="1697395"/>
                </a:xfrm>
              </p:grpSpPr>
              <p:sp>
                <p:nvSpPr>
                  <p:cNvPr id="17"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9" name="TextBox 8"/>
            <p:cNvSpPr txBox="1"/>
            <p:nvPr/>
          </p:nvSpPr>
          <p:spPr>
            <a:xfrm>
              <a:off x="5708904" y="1534208"/>
              <a:ext cx="1219200" cy="2330668"/>
            </a:xfrm>
            <a:prstGeom prst="rect">
              <a:avLst/>
            </a:prstGeom>
            <a:noFill/>
          </p:spPr>
          <p:txBody>
            <a:bodyPr wrap="square" rtlCol="0">
              <a:spAutoFit/>
            </a:bodyPr>
            <a:lstStyle/>
            <a:p>
              <a:pPr algn="ctr"/>
              <a:r>
                <a:rPr lang="en-US" sz="2800" dirty="0">
                  <a:solidFill>
                    <a:schemeClr val="bg2">
                      <a:lumMod val="25000"/>
                    </a:schemeClr>
                  </a:solidFill>
                  <a:latin typeface="Abadi" panose="020B0604020104020204" pitchFamily="34" charset="0"/>
                </a:rPr>
                <a:t>The Book of Ether</a:t>
              </a:r>
            </a:p>
          </p:txBody>
        </p:sp>
      </p:grpSp>
      <p:grpSp>
        <p:nvGrpSpPr>
          <p:cNvPr id="23" name="Group 22"/>
          <p:cNvGrpSpPr/>
          <p:nvPr/>
        </p:nvGrpSpPr>
        <p:grpSpPr>
          <a:xfrm>
            <a:off x="394116" y="1551944"/>
            <a:ext cx="1396584" cy="3276600"/>
            <a:chOff x="1600200" y="4114800"/>
            <a:chExt cx="1981200" cy="4648200"/>
          </a:xfrm>
        </p:grpSpPr>
        <p:grpSp>
          <p:nvGrpSpPr>
            <p:cNvPr id="24" name="Group 285"/>
            <p:cNvGrpSpPr/>
            <p:nvPr/>
          </p:nvGrpSpPr>
          <p:grpSpPr>
            <a:xfrm rot="17194410">
              <a:off x="2602773" y="8085383"/>
              <a:ext cx="509454" cy="722914"/>
              <a:chOff x="4934260" y="5008578"/>
              <a:chExt cx="373811" cy="553131"/>
            </a:xfrm>
          </p:grpSpPr>
          <p:sp>
            <p:nvSpPr>
              <p:cNvPr id="47" name="Oval 4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84"/>
            <p:cNvGrpSpPr/>
            <p:nvPr/>
          </p:nvGrpSpPr>
          <p:grpSpPr>
            <a:xfrm>
              <a:off x="2057400" y="8077200"/>
              <a:ext cx="533400" cy="685800"/>
              <a:chOff x="4934260" y="5008578"/>
              <a:chExt cx="373811" cy="553131"/>
            </a:xfrm>
          </p:grpSpPr>
          <p:sp>
            <p:nvSpPr>
              <p:cNvPr id="45" name="Oval 44"/>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1"/>
            <p:cNvGrpSpPr/>
            <p:nvPr/>
          </p:nvGrpSpPr>
          <p:grpSpPr>
            <a:xfrm>
              <a:off x="1600200" y="5638800"/>
              <a:ext cx="1981200" cy="2743200"/>
              <a:chOff x="4419600" y="2060454"/>
              <a:chExt cx="3045502" cy="4187946"/>
            </a:xfrm>
          </p:grpSpPr>
          <p:sp>
            <p:nvSpPr>
              <p:cNvPr id="36" name="Oval 35"/>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ounded Rectangle 26"/>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32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6547452-9A2A-43BC-AC6A-72618020F82C}"/>
              </a:ext>
            </a:extLst>
          </p:cNvPr>
          <p:cNvSpPr/>
          <p:nvPr/>
        </p:nvSpPr>
        <p:spPr>
          <a:xfrm>
            <a:off x="0" y="0"/>
            <a:ext cx="12192000" cy="6858000"/>
          </a:xfrm>
          <a:prstGeom prst="rect">
            <a:avLst/>
          </a:prstGeom>
          <a:gradFill flip="none" rotWithShape="1">
            <a:gsLst>
              <a:gs pos="0">
                <a:schemeClr val="bg1">
                  <a:lumMod val="75000"/>
                </a:schemeClr>
              </a:gs>
              <a:gs pos="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2336" y="1295400"/>
            <a:ext cx="5846064" cy="5262979"/>
          </a:xfrm>
          <a:prstGeom prst="rect">
            <a:avLst/>
          </a:prstGeom>
        </p:spPr>
        <p:txBody>
          <a:bodyPr wrap="square">
            <a:spAutoFit/>
          </a:bodyPr>
          <a:lstStyle/>
          <a:p>
            <a:pPr fontAlgn="base"/>
            <a:r>
              <a:rPr lang="en-US" sz="2400" dirty="0">
                <a:solidFill>
                  <a:schemeClr val="bg1"/>
                </a:solidFill>
              </a:rPr>
              <a:t>Because Moroni abridged the plates of Ether after the Jaredites and his own people had been destroyed, he intended this book for the people of our day. </a:t>
            </a:r>
          </a:p>
          <a:p>
            <a:pPr fontAlgn="base"/>
            <a:endParaRPr lang="en-US" sz="2400" dirty="0">
              <a:solidFill>
                <a:schemeClr val="bg1"/>
              </a:solidFill>
            </a:endParaRPr>
          </a:p>
          <a:p>
            <a:pPr fontAlgn="base"/>
            <a:r>
              <a:rPr lang="en-US" sz="2400" dirty="0">
                <a:solidFill>
                  <a:schemeClr val="bg1"/>
                </a:solidFill>
              </a:rPr>
              <a:t>Moroni admonished latter-day Gentiles to repent, serve God, and do away with secret combinations (see Ether 2:11–12; 8:23). </a:t>
            </a:r>
          </a:p>
          <a:p>
            <a:pPr fontAlgn="base"/>
            <a:endParaRPr lang="en-US" sz="2400" dirty="0">
              <a:solidFill>
                <a:schemeClr val="bg1"/>
              </a:solidFill>
            </a:endParaRPr>
          </a:p>
          <a:p>
            <a:pPr fontAlgn="base"/>
            <a:r>
              <a:rPr lang="en-US" sz="2400" dirty="0">
                <a:solidFill>
                  <a:schemeClr val="bg1"/>
                </a:solidFill>
              </a:rPr>
              <a:t>He also recorded the words of Jesus Christ, inviting “all ye ends of the earth” to repent, come unto Him, be baptized, and receive the knowledge that is withheld from the world because of unbelief (see Ether 4:13–18).</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ngsanaUPC" pitchFamily="18" charset="-34"/>
                <a:cs typeface="AngsanaUPC" pitchFamily="18" charset="-34"/>
              </a:rPr>
              <a:t>To Whom Was This Book Written?</a:t>
            </a:r>
          </a:p>
        </p:txBody>
      </p:sp>
      <p:grpSp>
        <p:nvGrpSpPr>
          <p:cNvPr id="10" name="Group 22"/>
          <p:cNvGrpSpPr/>
          <p:nvPr/>
        </p:nvGrpSpPr>
        <p:grpSpPr>
          <a:xfrm>
            <a:off x="8153400" y="2590800"/>
            <a:ext cx="1396584" cy="3276600"/>
            <a:chOff x="1600200" y="4114800"/>
            <a:chExt cx="1981200" cy="4648200"/>
          </a:xfrm>
        </p:grpSpPr>
        <p:grpSp>
          <p:nvGrpSpPr>
            <p:cNvPr id="12" name="Group 285"/>
            <p:cNvGrpSpPr/>
            <p:nvPr/>
          </p:nvGrpSpPr>
          <p:grpSpPr>
            <a:xfrm rot="17194410">
              <a:off x="2602773" y="8085383"/>
              <a:ext cx="509454" cy="722914"/>
              <a:chOff x="4934260" y="5008578"/>
              <a:chExt cx="373811" cy="553131"/>
            </a:xfrm>
          </p:grpSpPr>
          <p:sp>
            <p:nvSpPr>
              <p:cNvPr id="47" name="Oval 4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84"/>
            <p:cNvGrpSpPr/>
            <p:nvPr/>
          </p:nvGrpSpPr>
          <p:grpSpPr>
            <a:xfrm>
              <a:off x="2057400" y="8077200"/>
              <a:ext cx="533400" cy="685800"/>
              <a:chOff x="4934260" y="5008578"/>
              <a:chExt cx="373811" cy="553131"/>
            </a:xfrm>
          </p:grpSpPr>
          <p:sp>
            <p:nvSpPr>
              <p:cNvPr id="45" name="Oval 44"/>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a:off x="1600200" y="5638800"/>
              <a:ext cx="1981200" cy="2743200"/>
              <a:chOff x="4419600" y="2060454"/>
              <a:chExt cx="3045502" cy="4187946"/>
            </a:xfrm>
          </p:grpSpPr>
          <p:sp>
            <p:nvSpPr>
              <p:cNvPr id="36" name="Oval 35"/>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ounded Rectangle 26"/>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28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1FAA81-EE9E-4408-9B1C-143E11DB7BAB}"/>
              </a:ext>
            </a:extLst>
          </p:cNvPr>
          <p:cNvSpPr/>
          <p:nvPr/>
        </p:nvSpPr>
        <p:spPr>
          <a:xfrm>
            <a:off x="0" y="0"/>
            <a:ext cx="12192000" cy="6858000"/>
          </a:xfrm>
          <a:prstGeom prst="rect">
            <a:avLst/>
          </a:prstGeom>
          <a:gradFill flip="none" rotWithShape="1">
            <a:gsLst>
              <a:gs pos="0">
                <a:schemeClr val="bg1">
                  <a:lumMod val="75000"/>
                </a:schemeClr>
              </a:gs>
              <a:gs pos="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5058" y="983755"/>
            <a:ext cx="8847648" cy="5632311"/>
          </a:xfrm>
          <a:prstGeom prst="rect">
            <a:avLst/>
          </a:prstGeom>
        </p:spPr>
        <p:txBody>
          <a:bodyPr wrap="square">
            <a:spAutoFit/>
          </a:bodyPr>
          <a:lstStyle/>
          <a:p>
            <a:pPr fontAlgn="base"/>
            <a:r>
              <a:rPr lang="en-US" sz="2400" dirty="0">
                <a:solidFill>
                  <a:schemeClr val="bg1"/>
                </a:solidFill>
              </a:rPr>
              <a:t>Ether completed the record of his people during and after the final great battle that killed all but two of the </a:t>
            </a:r>
            <a:r>
              <a:rPr lang="en-US" sz="2400" dirty="0" err="1">
                <a:solidFill>
                  <a:schemeClr val="bg1"/>
                </a:solidFill>
              </a:rPr>
              <a:t>Jaredites</a:t>
            </a:r>
            <a:r>
              <a:rPr lang="en-US" sz="2400" dirty="0">
                <a:solidFill>
                  <a:schemeClr val="bg1"/>
                </a:solidFill>
              </a:rPr>
              <a:t>—himself and </a:t>
            </a:r>
            <a:r>
              <a:rPr lang="en-US" sz="2400" dirty="0" err="1">
                <a:solidFill>
                  <a:schemeClr val="bg1"/>
                </a:solidFill>
              </a:rPr>
              <a:t>Coriantumr</a:t>
            </a:r>
            <a:r>
              <a:rPr lang="en-US" sz="2400" dirty="0">
                <a:solidFill>
                  <a:schemeClr val="bg1"/>
                </a:solidFill>
              </a:rPr>
              <a:t> </a:t>
            </a:r>
          </a:p>
          <a:p>
            <a:pPr fontAlgn="base"/>
            <a:r>
              <a:rPr lang="en-US" sz="2400" dirty="0">
                <a:solidFill>
                  <a:schemeClr val="bg1"/>
                </a:solidFill>
              </a:rPr>
              <a:t>(see Ether 13:13–14; 15:32–33). </a:t>
            </a:r>
          </a:p>
          <a:p>
            <a:pPr fontAlgn="base"/>
            <a:endParaRPr lang="en-US" sz="2400" dirty="0">
              <a:solidFill>
                <a:schemeClr val="bg1"/>
              </a:solidFill>
            </a:endParaRPr>
          </a:p>
          <a:p>
            <a:pPr fontAlgn="base"/>
            <a:r>
              <a:rPr lang="en-US" sz="2400" dirty="0">
                <a:solidFill>
                  <a:schemeClr val="bg1"/>
                </a:solidFill>
              </a:rPr>
              <a:t>He then hid his writings “in a manner that the people of Limhi did find them” </a:t>
            </a:r>
          </a:p>
          <a:p>
            <a:pPr fontAlgn="base"/>
            <a:r>
              <a:rPr lang="en-US" sz="2400" dirty="0">
                <a:solidFill>
                  <a:schemeClr val="bg1"/>
                </a:solidFill>
              </a:rPr>
              <a:t>(Ether 15:33; see also Mosiah 8:7–9). </a:t>
            </a:r>
          </a:p>
          <a:p>
            <a:pPr fontAlgn="base"/>
            <a:endParaRPr lang="en-US" sz="2400" dirty="0">
              <a:solidFill>
                <a:schemeClr val="bg1"/>
              </a:solidFill>
            </a:endParaRPr>
          </a:p>
          <a:p>
            <a:pPr fontAlgn="base"/>
            <a:r>
              <a:rPr lang="en-US" sz="2400" dirty="0">
                <a:solidFill>
                  <a:schemeClr val="bg1"/>
                </a:solidFill>
              </a:rPr>
              <a:t>Moroni abridged the record of Ether between A.D. 400 and A.D. 421 </a:t>
            </a:r>
          </a:p>
          <a:p>
            <a:pPr fontAlgn="base"/>
            <a:r>
              <a:rPr lang="en-US" sz="2400" dirty="0">
                <a:solidFill>
                  <a:schemeClr val="bg1"/>
                </a:solidFill>
              </a:rPr>
              <a:t>(see Mormon 8:3–6; Moroni 10:1). </a:t>
            </a:r>
          </a:p>
          <a:p>
            <a:pPr fontAlgn="base"/>
            <a:endParaRPr lang="en-US" sz="2400" dirty="0">
              <a:solidFill>
                <a:schemeClr val="bg1"/>
              </a:solidFill>
            </a:endParaRPr>
          </a:p>
          <a:p>
            <a:pPr fontAlgn="base"/>
            <a:r>
              <a:rPr lang="en-US" sz="2400" dirty="0">
                <a:solidFill>
                  <a:schemeClr val="bg1"/>
                </a:solidFill>
              </a:rPr>
              <a:t>Moroni wrote that the Jaredites were destroyed in “this north country” (Ether 1:1), indicating he may have been in the land where they were destroyed when he abridged their record.</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Where and When Was The Record Written?</a:t>
            </a:r>
          </a:p>
        </p:txBody>
      </p:sp>
      <p:grpSp>
        <p:nvGrpSpPr>
          <p:cNvPr id="86" name="Group 85"/>
          <p:cNvGrpSpPr/>
          <p:nvPr/>
        </p:nvGrpSpPr>
        <p:grpSpPr>
          <a:xfrm>
            <a:off x="9829800" y="2123510"/>
            <a:ext cx="1676400" cy="3352800"/>
            <a:chOff x="5699794" y="1337082"/>
            <a:chExt cx="1310606" cy="3649561"/>
          </a:xfrm>
        </p:grpSpPr>
        <p:sp>
          <p:nvSpPr>
            <p:cNvPr id="87" name="Oval 86"/>
            <p:cNvSpPr/>
            <p:nvPr/>
          </p:nvSpPr>
          <p:spPr>
            <a:xfrm rot="18242526">
              <a:off x="6780635" y="3627916"/>
              <a:ext cx="215389" cy="2441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a:off x="5949433"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a:off x="6261482"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Cloud 89"/>
            <p:cNvSpPr/>
            <p:nvPr/>
          </p:nvSpPr>
          <p:spPr>
            <a:xfrm rot="20835976" flipH="1">
              <a:off x="6414925" y="1623392"/>
              <a:ext cx="454119"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Oval 90"/>
            <p:cNvSpPr/>
            <p:nvPr/>
          </p:nvSpPr>
          <p:spPr>
            <a:xfrm>
              <a:off x="5699794" y="3554127"/>
              <a:ext cx="171804" cy="4084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Flowchart: Manual Operation 91"/>
            <p:cNvSpPr/>
            <p:nvPr/>
          </p:nvSpPr>
          <p:spPr>
            <a:xfrm rot="10800000">
              <a:off x="5943600" y="2743200"/>
              <a:ext cx="685801" cy="1861106"/>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Rectangle 92"/>
            <p:cNvSpPr/>
            <p:nvPr/>
          </p:nvSpPr>
          <p:spPr>
            <a:xfrm>
              <a:off x="5943600" y="4572000"/>
              <a:ext cx="681602" cy="196294"/>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Flowchart: Extract 93"/>
            <p:cNvSpPr/>
            <p:nvPr/>
          </p:nvSpPr>
          <p:spPr>
            <a:xfrm rot="10800000">
              <a:off x="6129301" y="2620634"/>
              <a:ext cx="300656" cy="450216"/>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95" name="Flowchart: Manual Operation 94"/>
            <p:cNvSpPr/>
            <p:nvPr/>
          </p:nvSpPr>
          <p:spPr>
            <a:xfrm rot="12217775">
              <a:off x="5797270" y="2551319"/>
              <a:ext cx="35517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Flowchart: Manual Operation 95"/>
            <p:cNvSpPr/>
            <p:nvPr/>
          </p:nvSpPr>
          <p:spPr>
            <a:xfrm rot="9181948" flipH="1">
              <a:off x="6434240" y="2553900"/>
              <a:ext cx="35746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Cloud 96"/>
            <p:cNvSpPr/>
            <p:nvPr/>
          </p:nvSpPr>
          <p:spPr>
            <a:xfrm rot="764024">
              <a:off x="5708212" y="1617313"/>
              <a:ext cx="413583"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Oval 97"/>
            <p:cNvSpPr/>
            <p:nvPr/>
          </p:nvSpPr>
          <p:spPr>
            <a:xfrm>
              <a:off x="6000450" y="1628800"/>
              <a:ext cx="558359" cy="11581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Cloud 98"/>
            <p:cNvSpPr/>
            <p:nvPr/>
          </p:nvSpPr>
          <p:spPr>
            <a:xfrm rot="16200000" flipH="1">
              <a:off x="6009387" y="1199290"/>
              <a:ext cx="583432" cy="85901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Rounded Rectangle 99"/>
            <p:cNvSpPr/>
            <p:nvPr/>
          </p:nvSpPr>
          <p:spPr>
            <a:xfrm>
              <a:off x="5828646" y="1628798"/>
              <a:ext cx="901966" cy="175029"/>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Rounded Rectangle 100"/>
            <p:cNvSpPr/>
            <p:nvPr/>
          </p:nvSpPr>
          <p:spPr>
            <a:xfrm>
              <a:off x="5960566" y="3638725"/>
              <a:ext cx="625854" cy="141968"/>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2" name="Group 148"/>
            <p:cNvGrpSpPr/>
            <p:nvPr/>
          </p:nvGrpSpPr>
          <p:grpSpPr>
            <a:xfrm>
              <a:off x="6429963" y="3567742"/>
              <a:ext cx="373407" cy="1242098"/>
              <a:chOff x="5029205" y="1676401"/>
              <a:chExt cx="982013" cy="1407436"/>
            </a:xfrm>
            <a:solidFill>
              <a:srgbClr val="996633"/>
            </a:solidFill>
          </p:grpSpPr>
          <p:sp>
            <p:nvSpPr>
              <p:cNvPr id="103" name="Diagonal Stripe 102"/>
              <p:cNvSpPr/>
              <p:nvPr/>
            </p:nvSpPr>
            <p:spPr>
              <a:xfrm rot="19468279">
                <a:off x="5401618" y="1834736"/>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4" name="Diagonal Stripe 103"/>
              <p:cNvSpPr/>
              <p:nvPr/>
            </p:nvSpPr>
            <p:spPr>
              <a:xfrm rot="20963615">
                <a:off x="5066204" y="1940837"/>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5" name="Rounded Rectangle 104"/>
              <p:cNvSpPr/>
              <p:nvPr/>
            </p:nvSpPr>
            <p:spPr>
              <a:xfrm>
                <a:off x="5029205" y="1676401"/>
                <a:ext cx="548640" cy="3341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250201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5979DC86-CF9A-4CF1-9801-EF8054CF89C8}"/>
              </a:ext>
            </a:extLst>
          </p:cNvPr>
          <p:cNvSpPr/>
          <p:nvPr/>
        </p:nvSpPr>
        <p:spPr>
          <a:xfrm>
            <a:off x="0" y="0"/>
            <a:ext cx="12192000" cy="6858000"/>
          </a:xfrm>
          <a:prstGeom prst="rect">
            <a:avLst/>
          </a:prstGeom>
          <a:gradFill flip="none" rotWithShape="1">
            <a:gsLst>
              <a:gs pos="0">
                <a:schemeClr val="bg1">
                  <a:lumMod val="75000"/>
                </a:schemeClr>
              </a:gs>
              <a:gs pos="1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The Book of Ether</a:t>
            </a:r>
          </a:p>
        </p:txBody>
      </p:sp>
      <p:sp>
        <p:nvSpPr>
          <p:cNvPr id="25" name="Rectangle 24"/>
          <p:cNvSpPr/>
          <p:nvPr/>
        </p:nvSpPr>
        <p:spPr>
          <a:xfrm>
            <a:off x="270761" y="1038878"/>
            <a:ext cx="7199011" cy="5632311"/>
          </a:xfrm>
          <a:prstGeom prst="rect">
            <a:avLst/>
          </a:prstGeom>
        </p:spPr>
        <p:txBody>
          <a:bodyPr wrap="square">
            <a:spAutoFit/>
          </a:bodyPr>
          <a:lstStyle/>
          <a:p>
            <a:pPr fontAlgn="base"/>
            <a:r>
              <a:rPr lang="en-US" sz="2000" dirty="0">
                <a:solidFill>
                  <a:schemeClr val="bg1"/>
                </a:solidFill>
              </a:rPr>
              <a:t>Unlike other books in the Book of Mormon, the book of Ether does not relate the history of the descendants of Lehi. </a:t>
            </a:r>
          </a:p>
          <a:p>
            <a:pPr fontAlgn="base"/>
            <a:endParaRPr lang="en-US" sz="2000" dirty="0">
              <a:solidFill>
                <a:schemeClr val="bg1"/>
              </a:solidFill>
            </a:endParaRPr>
          </a:p>
          <a:p>
            <a:pPr fontAlgn="base"/>
            <a:r>
              <a:rPr lang="en-US" sz="2000" dirty="0">
                <a:solidFill>
                  <a:schemeClr val="bg1"/>
                </a:solidFill>
              </a:rPr>
              <a:t>The book recounts how the Jaredites came forth from the Tower of Babel and traveled to the land of promise, where eventually they were destroyed. </a:t>
            </a:r>
          </a:p>
          <a:p>
            <a:pPr fontAlgn="base"/>
            <a:endParaRPr lang="en-US" sz="2000" dirty="0">
              <a:solidFill>
                <a:schemeClr val="bg1"/>
              </a:solidFill>
            </a:endParaRPr>
          </a:p>
          <a:p>
            <a:pPr fontAlgn="base"/>
            <a:r>
              <a:rPr lang="en-US" sz="2000" dirty="0">
                <a:solidFill>
                  <a:schemeClr val="bg1"/>
                </a:solidFill>
              </a:rPr>
              <a:t>The book of Ether is a second witness to the record of the Nephites illustrating that “whatsoever nation shall possess [the promised land] shall serve God, or they shall be swept off … when they are ripened in iniquity” (Ether 2:9).</a:t>
            </a:r>
          </a:p>
          <a:p>
            <a:pPr fontAlgn="base"/>
            <a:endParaRPr lang="en-US" sz="2000" dirty="0">
              <a:solidFill>
                <a:schemeClr val="bg1"/>
              </a:solidFill>
            </a:endParaRPr>
          </a:p>
          <a:p>
            <a:pPr fontAlgn="base"/>
            <a:r>
              <a:rPr lang="en-US" sz="2000" dirty="0">
                <a:solidFill>
                  <a:schemeClr val="bg1"/>
                </a:solidFill>
              </a:rPr>
              <a:t>Jesus Christ’s premortal appearance to the brother of Jared “ranks among the greatest moments in recorded history.” </a:t>
            </a:r>
          </a:p>
          <a:p>
            <a:pPr fontAlgn="base"/>
            <a:endParaRPr lang="en-US" sz="2000" dirty="0">
              <a:solidFill>
                <a:schemeClr val="bg1"/>
              </a:solidFill>
            </a:endParaRPr>
          </a:p>
          <a:p>
            <a:pPr fontAlgn="base"/>
            <a:r>
              <a:rPr lang="en-US" sz="2000" dirty="0">
                <a:solidFill>
                  <a:schemeClr val="bg1"/>
                </a:solidFill>
              </a:rPr>
              <a:t>This event “established the brother of Jared among the greatest of God’s prophets forever” </a:t>
            </a:r>
          </a:p>
          <a:p>
            <a:pPr fontAlgn="base"/>
            <a:r>
              <a:rPr lang="en-US" sz="2000" dirty="0">
                <a:solidFill>
                  <a:schemeClr val="bg1"/>
                </a:solidFill>
              </a:rPr>
              <a:t>Jeffrey R. Holland</a:t>
            </a:r>
          </a:p>
        </p:txBody>
      </p:sp>
      <p:grpSp>
        <p:nvGrpSpPr>
          <p:cNvPr id="26" name="Group 25"/>
          <p:cNvGrpSpPr/>
          <p:nvPr/>
        </p:nvGrpSpPr>
        <p:grpSpPr>
          <a:xfrm>
            <a:off x="8194717" y="3401388"/>
            <a:ext cx="3028950" cy="2342924"/>
            <a:chOff x="5181600" y="3733800"/>
            <a:chExt cx="3028950" cy="2342924"/>
          </a:xfrm>
        </p:grpSpPr>
        <p:grpSp>
          <p:nvGrpSpPr>
            <p:cNvPr id="27" name="Group 68"/>
            <p:cNvGrpSpPr/>
            <p:nvPr/>
          </p:nvGrpSpPr>
          <p:grpSpPr>
            <a:xfrm>
              <a:off x="5181600" y="3733800"/>
              <a:ext cx="3028950" cy="2342924"/>
              <a:chOff x="3441191" y="1240801"/>
              <a:chExt cx="3755898" cy="3007122"/>
            </a:xfrm>
          </p:grpSpPr>
          <p:grpSp>
            <p:nvGrpSpPr>
              <p:cNvPr id="48" name="Group 46"/>
              <p:cNvGrpSpPr/>
              <p:nvPr/>
            </p:nvGrpSpPr>
            <p:grpSpPr>
              <a:xfrm>
                <a:off x="3441191" y="1240801"/>
                <a:ext cx="3755898" cy="3007122"/>
                <a:chOff x="802558" y="4166401"/>
                <a:chExt cx="1981641" cy="1586581"/>
              </a:xfrm>
            </p:grpSpPr>
            <p:grpSp>
              <p:nvGrpSpPr>
                <p:cNvPr id="65" name="Group 16"/>
                <p:cNvGrpSpPr/>
                <p:nvPr/>
              </p:nvGrpSpPr>
              <p:grpSpPr>
                <a:xfrm>
                  <a:off x="802558" y="4166401"/>
                  <a:ext cx="1981641" cy="1586581"/>
                  <a:chOff x="-2011680" y="1349418"/>
                  <a:chExt cx="7269480" cy="6346781"/>
                </a:xfrm>
              </p:grpSpPr>
              <p:grpSp>
                <p:nvGrpSpPr>
                  <p:cNvPr id="70" name="Group 1"/>
                  <p:cNvGrpSpPr/>
                  <p:nvPr/>
                </p:nvGrpSpPr>
                <p:grpSpPr>
                  <a:xfrm>
                    <a:off x="-2011680" y="1349418"/>
                    <a:ext cx="7269480" cy="6346781"/>
                    <a:chOff x="-137160" y="1426805"/>
                    <a:chExt cx="2423160" cy="1697395"/>
                  </a:xfrm>
                </p:grpSpPr>
                <p:sp>
                  <p:nvSpPr>
                    <p:cNvPr id="75"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1" name="Frame 70"/>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ectangle 73"/>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49" name="TextBox 48"/>
              <p:cNvSpPr txBox="1"/>
              <p:nvPr/>
            </p:nvSpPr>
            <p:spPr>
              <a:xfrm>
                <a:off x="5708904" y="1534208"/>
                <a:ext cx="1219200" cy="2330668"/>
              </a:xfrm>
              <a:prstGeom prst="rect">
                <a:avLst/>
              </a:prstGeom>
              <a:noFill/>
            </p:spPr>
            <p:txBody>
              <a:bodyPr wrap="square" rtlCol="0">
                <a:spAutoFit/>
              </a:bodyPr>
              <a:lstStyle/>
              <a:p>
                <a:pPr algn="ctr"/>
                <a:r>
                  <a:rPr lang="en-US" sz="2800" dirty="0">
                    <a:solidFill>
                      <a:schemeClr val="bg2">
                        <a:lumMod val="25000"/>
                      </a:schemeClr>
                    </a:solidFill>
                    <a:latin typeface="Abadi" panose="020B0604020104020204" pitchFamily="34" charset="0"/>
                  </a:rPr>
                  <a:t>The Book of Ether</a:t>
                </a:r>
              </a:p>
            </p:txBody>
          </p:sp>
        </p:grpSp>
        <p:grpSp>
          <p:nvGrpSpPr>
            <p:cNvPr id="28" name="Group 48"/>
            <p:cNvGrpSpPr/>
            <p:nvPr/>
          </p:nvGrpSpPr>
          <p:grpSpPr>
            <a:xfrm>
              <a:off x="5410200" y="3810000"/>
              <a:ext cx="914400" cy="1950526"/>
              <a:chOff x="5699794" y="1337082"/>
              <a:chExt cx="1228815" cy="3649561"/>
            </a:xfrm>
          </p:grpSpPr>
          <p:sp>
            <p:nvSpPr>
              <p:cNvPr id="29" name="Oval 28"/>
              <p:cNvSpPr/>
              <p:nvPr/>
            </p:nvSpPr>
            <p:spPr>
              <a:xfrm rot="18242526">
                <a:off x="6676146" y="3574762"/>
                <a:ext cx="260786" cy="2441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p:cNvSpPr/>
              <p:nvPr/>
            </p:nvSpPr>
            <p:spPr>
              <a:xfrm>
                <a:off x="5949433"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p:cNvSpPr/>
              <p:nvPr/>
            </p:nvSpPr>
            <p:spPr>
              <a:xfrm>
                <a:off x="6261482"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Cloud 31"/>
              <p:cNvSpPr/>
              <p:nvPr/>
            </p:nvSpPr>
            <p:spPr>
              <a:xfrm rot="20835976" flipH="1">
                <a:off x="6414925" y="1623392"/>
                <a:ext cx="454119"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p:nvSpPr>
            <p:spPr>
              <a:xfrm>
                <a:off x="5699794" y="3493641"/>
                <a:ext cx="238292" cy="4084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lowchart: Manual Operation 33"/>
              <p:cNvSpPr/>
              <p:nvPr/>
            </p:nvSpPr>
            <p:spPr>
              <a:xfrm rot="10800000">
                <a:off x="5943600" y="2743200"/>
                <a:ext cx="685801" cy="1861106"/>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34"/>
              <p:cNvSpPr/>
              <p:nvPr/>
            </p:nvSpPr>
            <p:spPr>
              <a:xfrm>
                <a:off x="5943600" y="4572000"/>
                <a:ext cx="681602" cy="196294"/>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Flowchart: Extract 35"/>
              <p:cNvSpPr/>
              <p:nvPr/>
            </p:nvSpPr>
            <p:spPr>
              <a:xfrm rot="10800000">
                <a:off x="6129301" y="2620634"/>
                <a:ext cx="300656" cy="450216"/>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37" name="Flowchart: Manual Operation 36"/>
              <p:cNvSpPr/>
              <p:nvPr/>
            </p:nvSpPr>
            <p:spPr>
              <a:xfrm rot="12217775">
                <a:off x="5797270" y="2551319"/>
                <a:ext cx="35517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Flowchart: Manual Operation 37"/>
              <p:cNvSpPr/>
              <p:nvPr/>
            </p:nvSpPr>
            <p:spPr>
              <a:xfrm rot="9181948" flipH="1">
                <a:off x="6434240" y="2553900"/>
                <a:ext cx="35746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Cloud 38"/>
              <p:cNvSpPr/>
              <p:nvPr/>
            </p:nvSpPr>
            <p:spPr>
              <a:xfrm rot="764024">
                <a:off x="5708212" y="1617313"/>
                <a:ext cx="413583"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Oval 39"/>
              <p:cNvSpPr/>
              <p:nvPr/>
            </p:nvSpPr>
            <p:spPr>
              <a:xfrm>
                <a:off x="6000450" y="1628800"/>
                <a:ext cx="558359" cy="11581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Cloud 40"/>
              <p:cNvSpPr/>
              <p:nvPr/>
            </p:nvSpPr>
            <p:spPr>
              <a:xfrm rot="16200000" flipH="1">
                <a:off x="6009387" y="1199290"/>
                <a:ext cx="583432" cy="85901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ounded Rectangle 41"/>
              <p:cNvSpPr/>
              <p:nvPr/>
            </p:nvSpPr>
            <p:spPr>
              <a:xfrm>
                <a:off x="5828646" y="1628798"/>
                <a:ext cx="901966" cy="175029"/>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ounded Rectangle 42"/>
              <p:cNvSpPr/>
              <p:nvPr/>
            </p:nvSpPr>
            <p:spPr>
              <a:xfrm>
                <a:off x="5960566" y="3638725"/>
                <a:ext cx="625854" cy="141968"/>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4" name="Group 148"/>
              <p:cNvGrpSpPr/>
              <p:nvPr/>
            </p:nvGrpSpPr>
            <p:grpSpPr>
              <a:xfrm>
                <a:off x="6429963" y="3567742"/>
                <a:ext cx="373407" cy="1242098"/>
                <a:chOff x="5029205" y="1676401"/>
                <a:chExt cx="982013" cy="1407436"/>
              </a:xfrm>
              <a:solidFill>
                <a:srgbClr val="996633"/>
              </a:solidFill>
            </p:grpSpPr>
            <p:sp>
              <p:nvSpPr>
                <p:cNvPr id="45" name="Diagonal Stripe 44"/>
                <p:cNvSpPr/>
                <p:nvPr/>
              </p:nvSpPr>
              <p:spPr>
                <a:xfrm rot="19468279">
                  <a:off x="5401618" y="1834736"/>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6" name="Diagonal Stripe 45"/>
                <p:cNvSpPr/>
                <p:nvPr/>
              </p:nvSpPr>
              <p:spPr>
                <a:xfrm rot="20963615">
                  <a:off x="5066204" y="1940837"/>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7" name="Rounded Rectangle 46"/>
                <p:cNvSpPr/>
                <p:nvPr/>
              </p:nvSpPr>
              <p:spPr>
                <a:xfrm>
                  <a:off x="5029205" y="1676401"/>
                  <a:ext cx="548640" cy="3341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pic>
        <p:nvPicPr>
          <p:cNvPr id="3" name="Picture 2">
            <a:extLst>
              <a:ext uri="{FF2B5EF4-FFF2-40B4-BE49-F238E27FC236}">
                <a16:creationId xmlns:a16="http://schemas.microsoft.com/office/drawing/2014/main" id="{C47DD72F-940A-497C-85B6-ECD48B9E0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99" y="133203"/>
            <a:ext cx="1384601" cy="1729464"/>
          </a:xfrm>
          <a:prstGeom prst="rect">
            <a:avLst/>
          </a:prstGeom>
        </p:spPr>
      </p:pic>
    </p:spTree>
    <p:extLst>
      <p:ext uri="{BB962C8B-B14F-4D97-AF65-F5344CB8AC3E}">
        <p14:creationId xmlns:p14="http://schemas.microsoft.com/office/powerpoint/2010/main" val="411610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6FA193D-4F94-40A5-B24A-A0E6EE1A68A6}"/>
              </a:ext>
            </a:extLst>
          </p:cNvPr>
          <p:cNvSpPr/>
          <p:nvPr/>
        </p:nvSpPr>
        <p:spPr>
          <a:xfrm>
            <a:off x="0" y="0"/>
            <a:ext cx="12192000" cy="6858000"/>
          </a:xfrm>
          <a:prstGeom prst="rect">
            <a:avLst/>
          </a:prstGeom>
          <a:gradFill flip="none" rotWithShape="1">
            <a:gsLst>
              <a:gs pos="0">
                <a:schemeClr val="bg1">
                  <a:lumMod val="75000"/>
                </a:schemeClr>
              </a:gs>
              <a:gs pos="1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Ether</a:t>
            </a:r>
          </a:p>
        </p:txBody>
      </p:sp>
      <p:sp>
        <p:nvSpPr>
          <p:cNvPr id="25" name="Rectangle 24"/>
          <p:cNvSpPr/>
          <p:nvPr/>
        </p:nvSpPr>
        <p:spPr>
          <a:xfrm>
            <a:off x="286657" y="1035343"/>
            <a:ext cx="7280729" cy="5324535"/>
          </a:xfrm>
          <a:prstGeom prst="rect">
            <a:avLst/>
          </a:prstGeom>
        </p:spPr>
        <p:txBody>
          <a:bodyPr wrap="square">
            <a:spAutoFit/>
          </a:bodyPr>
          <a:lstStyle/>
          <a:p>
            <a:pPr fontAlgn="base"/>
            <a:r>
              <a:rPr lang="en-US" sz="2000" dirty="0">
                <a:solidFill>
                  <a:schemeClr val="bg1"/>
                </a:solidFill>
              </a:rPr>
              <a:t>He was the last of the </a:t>
            </a:r>
            <a:r>
              <a:rPr lang="en-US" sz="2000" dirty="0" err="1">
                <a:solidFill>
                  <a:schemeClr val="bg1"/>
                </a:solidFill>
              </a:rPr>
              <a:t>Jaredite</a:t>
            </a:r>
            <a:r>
              <a:rPr lang="en-US" sz="2000" dirty="0">
                <a:solidFill>
                  <a:schemeClr val="bg1"/>
                </a:solidFill>
              </a:rPr>
              <a:t> prophets</a:t>
            </a:r>
          </a:p>
          <a:p>
            <a:pPr fontAlgn="base"/>
            <a:endParaRPr lang="en-US" sz="2000" dirty="0">
              <a:solidFill>
                <a:schemeClr val="bg1"/>
              </a:solidFill>
            </a:endParaRPr>
          </a:p>
          <a:p>
            <a:pPr fontAlgn="base"/>
            <a:r>
              <a:rPr lang="en-US" sz="2000" dirty="0">
                <a:solidFill>
                  <a:schemeClr val="bg1"/>
                </a:solidFill>
              </a:rPr>
              <a:t>He was a descendant of </a:t>
            </a:r>
            <a:r>
              <a:rPr lang="en-US" sz="2000" dirty="0" err="1">
                <a:solidFill>
                  <a:schemeClr val="bg1"/>
                </a:solidFill>
              </a:rPr>
              <a:t>Coriantor</a:t>
            </a:r>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His ministry was in the Northern part of the land</a:t>
            </a:r>
          </a:p>
          <a:p>
            <a:pPr fontAlgn="base"/>
            <a:endParaRPr lang="en-US" sz="2000" dirty="0">
              <a:solidFill>
                <a:schemeClr val="bg1"/>
              </a:solidFill>
            </a:endParaRPr>
          </a:p>
          <a:p>
            <a:pPr fontAlgn="base"/>
            <a:r>
              <a:rPr lang="en-US" sz="2000" dirty="0">
                <a:solidFill>
                  <a:schemeClr val="bg1"/>
                </a:solidFill>
              </a:rPr>
              <a:t>The people rejected Ether’s words</a:t>
            </a:r>
          </a:p>
          <a:p>
            <a:pPr fontAlgn="base"/>
            <a:endParaRPr lang="en-US" sz="2000" dirty="0">
              <a:solidFill>
                <a:schemeClr val="bg1"/>
              </a:solidFill>
            </a:endParaRPr>
          </a:p>
          <a:p>
            <a:pPr fontAlgn="base"/>
            <a:r>
              <a:rPr lang="en-US" sz="2000" dirty="0">
                <a:solidFill>
                  <a:schemeClr val="bg1"/>
                </a:solidFill>
              </a:rPr>
              <a:t>He had to hide himself in the cavity of a rock by day and venture forth to make his observations only at night</a:t>
            </a:r>
          </a:p>
          <a:p>
            <a:pPr fontAlgn="base"/>
            <a:endParaRPr lang="en-US" sz="2000" dirty="0">
              <a:solidFill>
                <a:schemeClr val="bg1"/>
              </a:solidFill>
            </a:endParaRPr>
          </a:p>
          <a:p>
            <a:pPr fontAlgn="base"/>
            <a:r>
              <a:rPr lang="en-US" sz="2000" dirty="0">
                <a:solidFill>
                  <a:schemeClr val="bg1"/>
                </a:solidFill>
              </a:rPr>
              <a:t>He witnessed the fate of the </a:t>
            </a:r>
            <a:r>
              <a:rPr lang="en-US" sz="2000" dirty="0" err="1">
                <a:solidFill>
                  <a:schemeClr val="bg1"/>
                </a:solidFill>
              </a:rPr>
              <a:t>Jaredite</a:t>
            </a:r>
            <a:r>
              <a:rPr lang="en-US" sz="2000" dirty="0">
                <a:solidFill>
                  <a:schemeClr val="bg1"/>
                </a:solidFill>
              </a:rPr>
              <a:t> nation</a:t>
            </a:r>
          </a:p>
          <a:p>
            <a:pPr fontAlgn="base"/>
            <a:endParaRPr lang="en-US" sz="2000" dirty="0">
              <a:solidFill>
                <a:schemeClr val="bg1"/>
              </a:solidFill>
            </a:endParaRPr>
          </a:p>
          <a:p>
            <a:pPr fontAlgn="base"/>
            <a:r>
              <a:rPr lang="en-US" sz="2000" dirty="0">
                <a:solidFill>
                  <a:schemeClr val="bg1"/>
                </a:solidFill>
              </a:rPr>
              <a:t>He hid the records he kept and later would be discovered by Limhi</a:t>
            </a:r>
          </a:p>
          <a:p>
            <a:pPr fontAlgn="base"/>
            <a:endParaRPr lang="en-US" sz="2000" dirty="0">
              <a:solidFill>
                <a:schemeClr val="bg1"/>
              </a:solidFill>
            </a:endParaRPr>
          </a:p>
          <a:p>
            <a:pPr fontAlgn="base"/>
            <a:r>
              <a:rPr lang="en-US" sz="2000" dirty="0">
                <a:solidFill>
                  <a:schemeClr val="bg1"/>
                </a:solidFill>
              </a:rPr>
              <a:t>The records were of the 24 plates found by the people of Limhi in the days of King Mosiah in about 120-121 BC</a:t>
            </a:r>
          </a:p>
        </p:txBody>
      </p:sp>
      <p:grpSp>
        <p:nvGrpSpPr>
          <p:cNvPr id="9" name="Group 48"/>
          <p:cNvGrpSpPr/>
          <p:nvPr/>
        </p:nvGrpSpPr>
        <p:grpSpPr>
          <a:xfrm>
            <a:off x="9528048" y="1783799"/>
            <a:ext cx="1676400" cy="3581400"/>
            <a:chOff x="5699794" y="1337082"/>
            <a:chExt cx="1228815" cy="3649561"/>
          </a:xfrm>
        </p:grpSpPr>
        <p:sp>
          <p:nvSpPr>
            <p:cNvPr id="29" name="Oval 28"/>
            <p:cNvSpPr/>
            <p:nvPr/>
          </p:nvSpPr>
          <p:spPr>
            <a:xfrm rot="18242526">
              <a:off x="6676146" y="3574762"/>
              <a:ext cx="260786" cy="2441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p:cNvSpPr/>
            <p:nvPr/>
          </p:nvSpPr>
          <p:spPr>
            <a:xfrm>
              <a:off x="5949433"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p:cNvSpPr/>
            <p:nvPr/>
          </p:nvSpPr>
          <p:spPr>
            <a:xfrm>
              <a:off x="6261482" y="4694927"/>
              <a:ext cx="343606" cy="29171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Cloud 31"/>
            <p:cNvSpPr/>
            <p:nvPr/>
          </p:nvSpPr>
          <p:spPr>
            <a:xfrm rot="20835976" flipH="1">
              <a:off x="6414925" y="1623392"/>
              <a:ext cx="454119"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p:nvSpPr>
          <p:spPr>
            <a:xfrm>
              <a:off x="5699794" y="3493641"/>
              <a:ext cx="238292" cy="4084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lowchart: Manual Operation 33"/>
            <p:cNvSpPr/>
            <p:nvPr/>
          </p:nvSpPr>
          <p:spPr>
            <a:xfrm rot="10800000">
              <a:off x="5943600" y="2743200"/>
              <a:ext cx="685801" cy="1861106"/>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34"/>
            <p:cNvSpPr/>
            <p:nvPr/>
          </p:nvSpPr>
          <p:spPr>
            <a:xfrm>
              <a:off x="5943600" y="4572000"/>
              <a:ext cx="681602" cy="196294"/>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Flowchart: Extract 35"/>
            <p:cNvSpPr/>
            <p:nvPr/>
          </p:nvSpPr>
          <p:spPr>
            <a:xfrm rot="10800000">
              <a:off x="6129301" y="2620634"/>
              <a:ext cx="300656" cy="450216"/>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37" name="Flowchart: Manual Operation 36"/>
            <p:cNvSpPr/>
            <p:nvPr/>
          </p:nvSpPr>
          <p:spPr>
            <a:xfrm rot="12217775">
              <a:off x="5797270" y="2551319"/>
              <a:ext cx="35517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Flowchart: Manual Operation 37"/>
            <p:cNvSpPr/>
            <p:nvPr/>
          </p:nvSpPr>
          <p:spPr>
            <a:xfrm rot="9181948" flipH="1">
              <a:off x="6434240" y="2553900"/>
              <a:ext cx="357461" cy="12360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Cloud 38"/>
            <p:cNvSpPr/>
            <p:nvPr/>
          </p:nvSpPr>
          <p:spPr>
            <a:xfrm rot="764024">
              <a:off x="5708212" y="1617313"/>
              <a:ext cx="413583" cy="1225209"/>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Oval 39"/>
            <p:cNvSpPr/>
            <p:nvPr/>
          </p:nvSpPr>
          <p:spPr>
            <a:xfrm>
              <a:off x="6000450" y="1628800"/>
              <a:ext cx="558359" cy="11581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Cloud 40"/>
            <p:cNvSpPr/>
            <p:nvPr/>
          </p:nvSpPr>
          <p:spPr>
            <a:xfrm rot="16200000" flipH="1">
              <a:off x="6009387" y="1199290"/>
              <a:ext cx="583432" cy="85901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ounded Rectangle 41"/>
            <p:cNvSpPr/>
            <p:nvPr/>
          </p:nvSpPr>
          <p:spPr>
            <a:xfrm>
              <a:off x="5828646" y="1628798"/>
              <a:ext cx="901966" cy="175029"/>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ounded Rectangle 42"/>
            <p:cNvSpPr/>
            <p:nvPr/>
          </p:nvSpPr>
          <p:spPr>
            <a:xfrm>
              <a:off x="5960566" y="3638725"/>
              <a:ext cx="625854" cy="141968"/>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148"/>
            <p:cNvGrpSpPr/>
            <p:nvPr/>
          </p:nvGrpSpPr>
          <p:grpSpPr>
            <a:xfrm>
              <a:off x="6429963" y="3567742"/>
              <a:ext cx="373407" cy="1242098"/>
              <a:chOff x="5029205" y="1676401"/>
              <a:chExt cx="982013" cy="1407436"/>
            </a:xfrm>
            <a:solidFill>
              <a:srgbClr val="996633"/>
            </a:solidFill>
          </p:grpSpPr>
          <p:sp>
            <p:nvSpPr>
              <p:cNvPr id="45" name="Diagonal Stripe 44"/>
              <p:cNvSpPr/>
              <p:nvPr/>
            </p:nvSpPr>
            <p:spPr>
              <a:xfrm rot="19468279">
                <a:off x="5401618" y="1834736"/>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6" name="Diagonal Stripe 45"/>
              <p:cNvSpPr/>
              <p:nvPr/>
            </p:nvSpPr>
            <p:spPr>
              <a:xfrm rot="20963615">
                <a:off x="5066204" y="1940837"/>
                <a:ext cx="609600" cy="1143000"/>
              </a:xfrm>
              <a:prstGeom prst="diagStrip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7" name="Rounded Rectangle 46"/>
              <p:cNvSpPr/>
              <p:nvPr/>
            </p:nvSpPr>
            <p:spPr>
              <a:xfrm>
                <a:off x="5029205" y="1676401"/>
                <a:ext cx="548640" cy="33410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27435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AB2C0-8DD2-B087-5F93-B194533268D4}"/>
              </a:ext>
            </a:extLst>
          </p:cNvPr>
          <p:cNvSpPr/>
          <p:nvPr/>
        </p:nvSpPr>
        <p:spPr>
          <a:xfrm>
            <a:off x="0" y="0"/>
            <a:ext cx="12192000" cy="6858000"/>
          </a:xfrm>
          <a:prstGeom prst="rect">
            <a:avLst/>
          </a:prstGeom>
          <a:gradFill flip="none" rotWithShape="1">
            <a:gsLst>
              <a:gs pos="0">
                <a:schemeClr val="bg1">
                  <a:lumMod val="75000"/>
                </a:schemeClr>
              </a:gs>
              <a:gs pos="1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eload">
            <a:extLst>
              <a:ext uri="{FF2B5EF4-FFF2-40B4-BE49-F238E27FC236}">
                <a16:creationId xmlns:a16="http://schemas.microsoft.com/office/drawing/2014/main" id="{EDDD1F75-F78F-568B-C29A-A66CBF3E7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35" y="871869"/>
            <a:ext cx="5507665" cy="55076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oad">
            <a:extLst>
              <a:ext uri="{FF2B5EF4-FFF2-40B4-BE49-F238E27FC236}">
                <a16:creationId xmlns:a16="http://schemas.microsoft.com/office/drawing/2014/main" id="{CBE40031-F395-9BF5-FD16-300CF4DD4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827568"/>
            <a:ext cx="3776330" cy="37763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4CC3EB-CB88-4F4C-AD42-7F8103027EDE}"/>
              </a:ext>
            </a:extLst>
          </p:cNvPr>
          <p:cNvSpPr txBox="1"/>
          <p:nvPr/>
        </p:nvSpPr>
        <p:spPr>
          <a:xfrm>
            <a:off x="6507125" y="4827182"/>
            <a:ext cx="3956197" cy="1631216"/>
          </a:xfrm>
          <a:prstGeom prst="rect">
            <a:avLst/>
          </a:prstGeom>
          <a:noFill/>
        </p:spPr>
        <p:txBody>
          <a:bodyPr wrap="square">
            <a:spAutoFit/>
          </a:bodyPr>
          <a:lstStyle/>
          <a:p>
            <a:r>
              <a:rPr lang="en-US" sz="2000" dirty="0">
                <a:solidFill>
                  <a:schemeClr val="bg1"/>
                </a:solidFill>
              </a:rPr>
              <a:t>Nimrod</a:t>
            </a:r>
            <a:r>
              <a:rPr lang="en-US" sz="2000" b="0" i="0" dirty="0">
                <a:solidFill>
                  <a:schemeClr val="bg1"/>
                </a:solidFill>
                <a:effectLst/>
              </a:rPr>
              <a:t> was the son of Cush, grandson of Ham, and great-grandson of Noah; and as "a mighty one in the earth" and "a mighty hunter before the Lord</a:t>
            </a:r>
            <a:endParaRPr lang="en-US" sz="2000" dirty="0">
              <a:solidFill>
                <a:schemeClr val="bg1"/>
              </a:solidFill>
            </a:endParaRPr>
          </a:p>
        </p:txBody>
      </p:sp>
      <p:sp>
        <p:nvSpPr>
          <p:cNvPr id="5" name="TextBox 4">
            <a:extLst>
              <a:ext uri="{FF2B5EF4-FFF2-40B4-BE49-F238E27FC236}">
                <a16:creationId xmlns:a16="http://schemas.microsoft.com/office/drawing/2014/main" id="{43F514C6-67D7-D8B5-DAF7-01C4801FB0F7}"/>
              </a:ext>
            </a:extLst>
          </p:cNvPr>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Nimrod and the Great Tower</a:t>
            </a:r>
          </a:p>
        </p:txBody>
      </p:sp>
    </p:spTree>
    <p:extLst>
      <p:ext uri="{BB962C8B-B14F-4D97-AF65-F5344CB8AC3E}">
        <p14:creationId xmlns:p14="http://schemas.microsoft.com/office/powerpoint/2010/main" val="284065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3113E9-E668-46A4-B9E8-4B9D59D0A94C}"/>
              </a:ext>
            </a:extLst>
          </p:cNvPr>
          <p:cNvSpPr/>
          <p:nvPr/>
        </p:nvSpPr>
        <p:spPr>
          <a:xfrm>
            <a:off x="0" y="0"/>
            <a:ext cx="12192000" cy="6858000"/>
          </a:xfrm>
          <a:prstGeom prst="rect">
            <a:avLst/>
          </a:prstGeom>
          <a:gradFill flip="none" rotWithShape="1">
            <a:gsLst>
              <a:gs pos="0">
                <a:schemeClr val="bg1">
                  <a:lumMod val="75000"/>
                </a:schemeClr>
              </a:gs>
              <a:gs pos="46000">
                <a:schemeClr val="bg1">
                  <a:lumMod val="50000"/>
                </a:schemeClr>
              </a:gs>
              <a:gs pos="83000">
                <a:schemeClr val="tx1">
                  <a:lumMod val="65000"/>
                  <a:lumOff val="35000"/>
                </a:schemeClr>
              </a:gs>
              <a:gs pos="100000">
                <a:schemeClr val="bg2">
                  <a:lumMod val="25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9324" y="718621"/>
            <a:ext cx="3733800" cy="1323439"/>
          </a:xfrm>
          <a:prstGeom prst="rect">
            <a:avLst/>
          </a:prstGeom>
        </p:spPr>
        <p:txBody>
          <a:bodyPr wrap="square">
            <a:spAutoFit/>
          </a:bodyPr>
          <a:lstStyle/>
          <a:p>
            <a:r>
              <a:rPr lang="en-US" sz="2000" dirty="0">
                <a:solidFill>
                  <a:schemeClr val="bg1"/>
                </a:solidFill>
              </a:rPr>
              <a:t>“But behold, I give not the full account, but a part of the account I give, from the tower down until they were destroyed.”</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AngsanaUPC" pitchFamily="18" charset="-34"/>
                <a:cs typeface="AngsanaUPC" pitchFamily="18" charset="-34"/>
              </a:rPr>
              <a:t>The Tower of Babel</a:t>
            </a:r>
          </a:p>
        </p:txBody>
      </p:sp>
      <p:sp>
        <p:nvSpPr>
          <p:cNvPr id="9" name="Rectangle 8"/>
          <p:cNvSpPr/>
          <p:nvPr/>
        </p:nvSpPr>
        <p:spPr>
          <a:xfrm>
            <a:off x="740074" y="5280915"/>
            <a:ext cx="3425952" cy="1323439"/>
          </a:xfrm>
          <a:prstGeom prst="rect">
            <a:avLst/>
          </a:prstGeom>
        </p:spPr>
        <p:txBody>
          <a:bodyPr wrap="square">
            <a:spAutoFit/>
          </a:bodyPr>
          <a:lstStyle/>
          <a:p>
            <a:r>
              <a:rPr lang="en-US" sz="2000" dirty="0">
                <a:solidFill>
                  <a:schemeClr val="bg1"/>
                </a:solidFill>
              </a:rPr>
              <a:t>Jared and his family lived during this time</a:t>
            </a:r>
          </a:p>
          <a:p>
            <a:r>
              <a:rPr lang="en-US" sz="2000" dirty="0">
                <a:solidFill>
                  <a:schemeClr val="bg1"/>
                </a:solidFill>
              </a:rPr>
              <a:t>Somewhere around 2000 years before the birth of the Savior</a:t>
            </a:r>
          </a:p>
        </p:txBody>
      </p:sp>
      <p:sp>
        <p:nvSpPr>
          <p:cNvPr id="10" name="Rectangle 9"/>
          <p:cNvSpPr/>
          <p:nvPr/>
        </p:nvSpPr>
        <p:spPr>
          <a:xfrm>
            <a:off x="5593756" y="923330"/>
            <a:ext cx="6526845" cy="2862322"/>
          </a:xfrm>
          <a:prstGeom prst="rect">
            <a:avLst/>
          </a:prstGeom>
        </p:spPr>
        <p:txBody>
          <a:bodyPr wrap="square">
            <a:spAutoFit/>
          </a:bodyPr>
          <a:lstStyle/>
          <a:p>
            <a:r>
              <a:rPr lang="en-US" sz="2000" dirty="0">
                <a:solidFill>
                  <a:schemeClr val="bg1"/>
                </a:solidFill>
              </a:rPr>
              <a:t>Babel was founded by Nimrod and was one of the oldest cities in the land of Mesopotamia, or Shinar (Gen. 10:8–10). The Lord confounded the languages at the time the people were building the Tower of Babel (Gen. 11:1–9; Ether 1:3–5, 33–35). Babylon later became Nebuchadnezzar’s capital. He built an enormous city of which the ruins still remain. Babylon became a very wicked city and has since come to symbolize the wickedness of the world.</a:t>
            </a:r>
          </a:p>
          <a:p>
            <a:r>
              <a:rPr lang="en-US" sz="2000" dirty="0">
                <a:solidFill>
                  <a:schemeClr val="bg1"/>
                </a:solidFill>
              </a:rPr>
              <a:t>Bible Dictionary</a:t>
            </a:r>
          </a:p>
        </p:txBody>
      </p:sp>
      <p:pic>
        <p:nvPicPr>
          <p:cNvPr id="14" name="Picture 13">
            <a:extLst>
              <a:ext uri="{FF2B5EF4-FFF2-40B4-BE49-F238E27FC236}">
                <a16:creationId xmlns:a16="http://schemas.microsoft.com/office/drawing/2014/main" id="{9C608142-144A-48EA-9B54-A10A8E27C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182" y="2159407"/>
            <a:ext cx="2051266" cy="2917356"/>
          </a:xfrm>
          <a:prstGeom prst="rect">
            <a:avLst/>
          </a:prstGeom>
        </p:spPr>
      </p:pic>
      <p:pic>
        <p:nvPicPr>
          <p:cNvPr id="16" name="Picture 15">
            <a:extLst>
              <a:ext uri="{FF2B5EF4-FFF2-40B4-BE49-F238E27FC236}">
                <a16:creationId xmlns:a16="http://schemas.microsoft.com/office/drawing/2014/main" id="{F291D31B-0927-4ADE-974A-35CC5BB2F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687" y="3943367"/>
            <a:ext cx="5486401" cy="2756917"/>
          </a:xfrm>
          <a:prstGeom prst="rect">
            <a:avLst/>
          </a:prstGeom>
        </p:spPr>
      </p:pic>
      <p:pic>
        <p:nvPicPr>
          <p:cNvPr id="18" name="Picture 17">
            <a:extLst>
              <a:ext uri="{FF2B5EF4-FFF2-40B4-BE49-F238E27FC236}">
                <a16:creationId xmlns:a16="http://schemas.microsoft.com/office/drawing/2014/main" id="{4A37A197-5CEE-4944-A8CD-9332B2D2B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50" y="2413890"/>
            <a:ext cx="1905000" cy="2867025"/>
          </a:xfrm>
          <a:prstGeom prst="rect">
            <a:avLst/>
          </a:prstGeom>
        </p:spPr>
      </p:pic>
    </p:spTree>
    <p:extLst>
      <p:ext uri="{BB962C8B-B14F-4D97-AF65-F5344CB8AC3E}">
        <p14:creationId xmlns:p14="http://schemas.microsoft.com/office/powerpoint/2010/main" val="31491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2893</Words>
  <Application>Microsoft Office PowerPoint</Application>
  <PresentationFormat>Widescreen</PresentationFormat>
  <Paragraphs>278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AngsanaUPC</vt:lpstr>
      <vt:lpstr>Calibri Light</vt:lpstr>
      <vt:lpstr>Abadi</vt: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Brad Blau</cp:lastModifiedBy>
  <cp:revision>13</cp:revision>
  <dcterms:created xsi:type="dcterms:W3CDTF">2017-11-30T19:12:14Z</dcterms:created>
  <dcterms:modified xsi:type="dcterms:W3CDTF">2024-01-06T16:36:43Z</dcterms:modified>
</cp:coreProperties>
</file>