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9" r:id="rId3"/>
    <p:sldId id="273" r:id="rId4"/>
    <p:sldId id="260" r:id="rId5"/>
    <p:sldId id="261" r:id="rId6"/>
    <p:sldId id="262" r:id="rId7"/>
    <p:sldId id="263" r:id="rId8"/>
    <p:sldId id="264" r:id="rId9"/>
    <p:sldId id="265" r:id="rId10"/>
    <p:sldId id="269" r:id="rId11"/>
    <p:sldId id="266" r:id="rId12"/>
    <p:sldId id="267" r:id="rId13"/>
    <p:sldId id="268" r:id="rId14"/>
    <p:sldId id="274" r:id="rId15"/>
    <p:sldId id="271" r:id="rId16"/>
    <p:sldId id="272" r:id="rId17"/>
    <p:sldId id="275" r:id="rId18"/>
    <p:sldId id="276" r:id="rId19"/>
  </p:sldIdLst>
  <p:sldSz cx="12192000" cy="6858000"/>
  <p:notesSz cx="6858000" cy="9144000"/>
  <p:embeddedFontLst>
    <p:embeddedFont>
      <p:font typeface="Agency FB" panose="020B0503020202020204" pitchFamily="34" charset="0"/>
      <p:regular r:id="rId20"/>
      <p:bold r:id="rId21"/>
    </p:embeddedFon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Open Sans" panose="020B060603050402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6" autoAdjust="0"/>
    <p:restoredTop sz="94660"/>
  </p:normalViewPr>
  <p:slideViewPr>
    <p:cSldViewPr snapToGrid="0">
      <p:cViewPr varScale="1">
        <p:scale>
          <a:sx n="101" d="100"/>
          <a:sy n="101" d="100"/>
        </p:scale>
        <p:origin x="150"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366B2-4BE4-4710-8B39-720A5D337E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C97F4A-34F7-4DDE-8401-3270D53D5E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1804F6-FEEB-49F3-A49F-6753D735A1BE}"/>
              </a:ext>
            </a:extLst>
          </p:cNvPr>
          <p:cNvSpPr>
            <a:spLocks noGrp="1"/>
          </p:cNvSpPr>
          <p:nvPr>
            <p:ph type="dt" sz="half" idx="10"/>
          </p:nvPr>
        </p:nvSpPr>
        <p:spPr/>
        <p:txBody>
          <a:bodyPr/>
          <a:lstStyle/>
          <a:p>
            <a:fld id="{553B072E-9754-418E-9543-47BB3B98D0EA}" type="datetimeFigureOut">
              <a:rPr lang="en-US" smtClean="0"/>
              <a:t>1/6/2024</a:t>
            </a:fld>
            <a:endParaRPr lang="en-US"/>
          </a:p>
        </p:txBody>
      </p:sp>
      <p:sp>
        <p:nvSpPr>
          <p:cNvPr id="5" name="Footer Placeholder 4">
            <a:extLst>
              <a:ext uri="{FF2B5EF4-FFF2-40B4-BE49-F238E27FC236}">
                <a16:creationId xmlns:a16="http://schemas.microsoft.com/office/drawing/2014/main" id="{2A65E13D-E704-4C69-9D8A-DFB9A83FFC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411F8B-D977-4FC0-809B-B22CCA15460B}"/>
              </a:ext>
            </a:extLst>
          </p:cNvPr>
          <p:cNvSpPr>
            <a:spLocks noGrp="1"/>
          </p:cNvSpPr>
          <p:nvPr>
            <p:ph type="sldNum" sz="quarter" idx="12"/>
          </p:nvPr>
        </p:nvSpPr>
        <p:spPr/>
        <p:txBody>
          <a:bodyPr/>
          <a:lstStyle/>
          <a:p>
            <a:fld id="{D95AB378-7C67-48FD-9B24-FE8D89B87E33}" type="slidenum">
              <a:rPr lang="en-US" smtClean="0"/>
              <a:t>‹#›</a:t>
            </a:fld>
            <a:endParaRPr lang="en-US"/>
          </a:p>
        </p:txBody>
      </p:sp>
    </p:spTree>
    <p:extLst>
      <p:ext uri="{BB962C8B-B14F-4D97-AF65-F5344CB8AC3E}">
        <p14:creationId xmlns:p14="http://schemas.microsoft.com/office/powerpoint/2010/main" val="2160205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0429C-9A8F-4098-A484-E2C2EE15C6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08C305-7421-4C68-9B08-0C7ABAFB88E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7BD42E-314C-4BC6-B87F-3E13A8BB8B79}"/>
              </a:ext>
            </a:extLst>
          </p:cNvPr>
          <p:cNvSpPr>
            <a:spLocks noGrp="1"/>
          </p:cNvSpPr>
          <p:nvPr>
            <p:ph type="dt" sz="half" idx="10"/>
          </p:nvPr>
        </p:nvSpPr>
        <p:spPr/>
        <p:txBody>
          <a:bodyPr/>
          <a:lstStyle/>
          <a:p>
            <a:fld id="{553B072E-9754-418E-9543-47BB3B98D0EA}" type="datetimeFigureOut">
              <a:rPr lang="en-US" smtClean="0"/>
              <a:t>1/6/2024</a:t>
            </a:fld>
            <a:endParaRPr lang="en-US"/>
          </a:p>
        </p:txBody>
      </p:sp>
      <p:sp>
        <p:nvSpPr>
          <p:cNvPr id="5" name="Footer Placeholder 4">
            <a:extLst>
              <a:ext uri="{FF2B5EF4-FFF2-40B4-BE49-F238E27FC236}">
                <a16:creationId xmlns:a16="http://schemas.microsoft.com/office/drawing/2014/main" id="{7BE0D334-F115-4AAB-9BDB-CC9E6493A4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4044B9-BB40-4707-8D75-6FB5B7FB6FBD}"/>
              </a:ext>
            </a:extLst>
          </p:cNvPr>
          <p:cNvSpPr>
            <a:spLocks noGrp="1"/>
          </p:cNvSpPr>
          <p:nvPr>
            <p:ph type="sldNum" sz="quarter" idx="12"/>
          </p:nvPr>
        </p:nvSpPr>
        <p:spPr/>
        <p:txBody>
          <a:bodyPr/>
          <a:lstStyle/>
          <a:p>
            <a:fld id="{D95AB378-7C67-48FD-9B24-FE8D89B87E33}" type="slidenum">
              <a:rPr lang="en-US" smtClean="0"/>
              <a:t>‹#›</a:t>
            </a:fld>
            <a:endParaRPr lang="en-US"/>
          </a:p>
        </p:txBody>
      </p:sp>
    </p:spTree>
    <p:extLst>
      <p:ext uri="{BB962C8B-B14F-4D97-AF65-F5344CB8AC3E}">
        <p14:creationId xmlns:p14="http://schemas.microsoft.com/office/powerpoint/2010/main" val="3174926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318574-C1BB-4AB5-8AA5-20F49F6A39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AB1216-B823-46A8-B5FE-CAEF30B5E01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AE9CA3-74A6-41F7-A3D1-834666E97D3B}"/>
              </a:ext>
            </a:extLst>
          </p:cNvPr>
          <p:cNvSpPr>
            <a:spLocks noGrp="1"/>
          </p:cNvSpPr>
          <p:nvPr>
            <p:ph type="dt" sz="half" idx="10"/>
          </p:nvPr>
        </p:nvSpPr>
        <p:spPr/>
        <p:txBody>
          <a:bodyPr/>
          <a:lstStyle/>
          <a:p>
            <a:fld id="{553B072E-9754-418E-9543-47BB3B98D0EA}" type="datetimeFigureOut">
              <a:rPr lang="en-US" smtClean="0"/>
              <a:t>1/6/2024</a:t>
            </a:fld>
            <a:endParaRPr lang="en-US"/>
          </a:p>
        </p:txBody>
      </p:sp>
      <p:sp>
        <p:nvSpPr>
          <p:cNvPr id="5" name="Footer Placeholder 4">
            <a:extLst>
              <a:ext uri="{FF2B5EF4-FFF2-40B4-BE49-F238E27FC236}">
                <a16:creationId xmlns:a16="http://schemas.microsoft.com/office/drawing/2014/main" id="{7B28BA3F-D713-4EDE-A1DB-7AF2BDE496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9EE517-82BD-4C12-B35A-5538B46DF0D7}"/>
              </a:ext>
            </a:extLst>
          </p:cNvPr>
          <p:cNvSpPr>
            <a:spLocks noGrp="1"/>
          </p:cNvSpPr>
          <p:nvPr>
            <p:ph type="sldNum" sz="quarter" idx="12"/>
          </p:nvPr>
        </p:nvSpPr>
        <p:spPr/>
        <p:txBody>
          <a:bodyPr/>
          <a:lstStyle/>
          <a:p>
            <a:fld id="{D95AB378-7C67-48FD-9B24-FE8D89B87E33}" type="slidenum">
              <a:rPr lang="en-US" smtClean="0"/>
              <a:t>‹#›</a:t>
            </a:fld>
            <a:endParaRPr lang="en-US"/>
          </a:p>
        </p:txBody>
      </p:sp>
    </p:spTree>
    <p:extLst>
      <p:ext uri="{BB962C8B-B14F-4D97-AF65-F5344CB8AC3E}">
        <p14:creationId xmlns:p14="http://schemas.microsoft.com/office/powerpoint/2010/main" val="891511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89507-FBC2-40B8-B620-C9422D5203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72D0DD-EA5E-4565-87DD-5B393B4B4DE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43D810-D535-485C-8D34-14F8122AD0D5}"/>
              </a:ext>
            </a:extLst>
          </p:cNvPr>
          <p:cNvSpPr>
            <a:spLocks noGrp="1"/>
          </p:cNvSpPr>
          <p:nvPr>
            <p:ph type="dt" sz="half" idx="10"/>
          </p:nvPr>
        </p:nvSpPr>
        <p:spPr/>
        <p:txBody>
          <a:bodyPr/>
          <a:lstStyle/>
          <a:p>
            <a:fld id="{553B072E-9754-418E-9543-47BB3B98D0EA}" type="datetimeFigureOut">
              <a:rPr lang="en-US" smtClean="0"/>
              <a:t>1/6/2024</a:t>
            </a:fld>
            <a:endParaRPr lang="en-US"/>
          </a:p>
        </p:txBody>
      </p:sp>
      <p:sp>
        <p:nvSpPr>
          <p:cNvPr id="5" name="Footer Placeholder 4">
            <a:extLst>
              <a:ext uri="{FF2B5EF4-FFF2-40B4-BE49-F238E27FC236}">
                <a16:creationId xmlns:a16="http://schemas.microsoft.com/office/drawing/2014/main" id="{E4CE97BD-579D-4F9B-8704-896031E2F0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74DD76-A972-452C-9299-AFAC1B71BDCB}"/>
              </a:ext>
            </a:extLst>
          </p:cNvPr>
          <p:cNvSpPr>
            <a:spLocks noGrp="1"/>
          </p:cNvSpPr>
          <p:nvPr>
            <p:ph type="sldNum" sz="quarter" idx="12"/>
          </p:nvPr>
        </p:nvSpPr>
        <p:spPr/>
        <p:txBody>
          <a:bodyPr/>
          <a:lstStyle/>
          <a:p>
            <a:fld id="{D95AB378-7C67-48FD-9B24-FE8D89B87E33}" type="slidenum">
              <a:rPr lang="en-US" smtClean="0"/>
              <a:t>‹#›</a:t>
            </a:fld>
            <a:endParaRPr lang="en-US"/>
          </a:p>
        </p:txBody>
      </p:sp>
    </p:spTree>
    <p:extLst>
      <p:ext uri="{BB962C8B-B14F-4D97-AF65-F5344CB8AC3E}">
        <p14:creationId xmlns:p14="http://schemas.microsoft.com/office/powerpoint/2010/main" val="418163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79C58-F91D-4392-B12D-87186CFE18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B74F38-3D96-44E8-943F-F3EDD92638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AA68F1F-66B5-4CC8-BC99-ABDBBC77FE41}"/>
              </a:ext>
            </a:extLst>
          </p:cNvPr>
          <p:cNvSpPr>
            <a:spLocks noGrp="1"/>
          </p:cNvSpPr>
          <p:nvPr>
            <p:ph type="dt" sz="half" idx="10"/>
          </p:nvPr>
        </p:nvSpPr>
        <p:spPr/>
        <p:txBody>
          <a:bodyPr/>
          <a:lstStyle/>
          <a:p>
            <a:fld id="{553B072E-9754-418E-9543-47BB3B98D0EA}" type="datetimeFigureOut">
              <a:rPr lang="en-US" smtClean="0"/>
              <a:t>1/6/2024</a:t>
            </a:fld>
            <a:endParaRPr lang="en-US"/>
          </a:p>
        </p:txBody>
      </p:sp>
      <p:sp>
        <p:nvSpPr>
          <p:cNvPr id="5" name="Footer Placeholder 4">
            <a:extLst>
              <a:ext uri="{FF2B5EF4-FFF2-40B4-BE49-F238E27FC236}">
                <a16:creationId xmlns:a16="http://schemas.microsoft.com/office/drawing/2014/main" id="{47297E8E-BEAD-4D11-912A-1EB79E142B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6FF275-3D2B-4373-9F11-1C819ACEBF1F}"/>
              </a:ext>
            </a:extLst>
          </p:cNvPr>
          <p:cNvSpPr>
            <a:spLocks noGrp="1"/>
          </p:cNvSpPr>
          <p:nvPr>
            <p:ph type="sldNum" sz="quarter" idx="12"/>
          </p:nvPr>
        </p:nvSpPr>
        <p:spPr/>
        <p:txBody>
          <a:bodyPr/>
          <a:lstStyle/>
          <a:p>
            <a:fld id="{D95AB378-7C67-48FD-9B24-FE8D89B87E33}" type="slidenum">
              <a:rPr lang="en-US" smtClean="0"/>
              <a:t>‹#›</a:t>
            </a:fld>
            <a:endParaRPr lang="en-US"/>
          </a:p>
        </p:txBody>
      </p:sp>
    </p:spTree>
    <p:extLst>
      <p:ext uri="{BB962C8B-B14F-4D97-AF65-F5344CB8AC3E}">
        <p14:creationId xmlns:p14="http://schemas.microsoft.com/office/powerpoint/2010/main" val="2552656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F4439-0ACD-47FD-8B82-2C4FFED8D7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36DD54-A4F6-40E5-9D72-06BCD8BCD01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CB012E-6361-4E66-9376-0A29BFAD418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0F2D50-A184-4CDA-9602-274646066ECB}"/>
              </a:ext>
            </a:extLst>
          </p:cNvPr>
          <p:cNvSpPr>
            <a:spLocks noGrp="1"/>
          </p:cNvSpPr>
          <p:nvPr>
            <p:ph type="dt" sz="half" idx="10"/>
          </p:nvPr>
        </p:nvSpPr>
        <p:spPr/>
        <p:txBody>
          <a:bodyPr/>
          <a:lstStyle/>
          <a:p>
            <a:fld id="{553B072E-9754-418E-9543-47BB3B98D0EA}" type="datetimeFigureOut">
              <a:rPr lang="en-US" smtClean="0"/>
              <a:t>1/6/2024</a:t>
            </a:fld>
            <a:endParaRPr lang="en-US"/>
          </a:p>
        </p:txBody>
      </p:sp>
      <p:sp>
        <p:nvSpPr>
          <p:cNvPr id="6" name="Footer Placeholder 5">
            <a:extLst>
              <a:ext uri="{FF2B5EF4-FFF2-40B4-BE49-F238E27FC236}">
                <a16:creationId xmlns:a16="http://schemas.microsoft.com/office/drawing/2014/main" id="{FFF24BEA-754E-4C81-8EE6-592A1C2DF6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0880BB-9E2D-4E4D-AA8B-293AB46838B5}"/>
              </a:ext>
            </a:extLst>
          </p:cNvPr>
          <p:cNvSpPr>
            <a:spLocks noGrp="1"/>
          </p:cNvSpPr>
          <p:nvPr>
            <p:ph type="sldNum" sz="quarter" idx="12"/>
          </p:nvPr>
        </p:nvSpPr>
        <p:spPr/>
        <p:txBody>
          <a:bodyPr/>
          <a:lstStyle/>
          <a:p>
            <a:fld id="{D95AB378-7C67-48FD-9B24-FE8D89B87E33}" type="slidenum">
              <a:rPr lang="en-US" smtClean="0"/>
              <a:t>‹#›</a:t>
            </a:fld>
            <a:endParaRPr lang="en-US"/>
          </a:p>
        </p:txBody>
      </p:sp>
    </p:spTree>
    <p:extLst>
      <p:ext uri="{BB962C8B-B14F-4D97-AF65-F5344CB8AC3E}">
        <p14:creationId xmlns:p14="http://schemas.microsoft.com/office/powerpoint/2010/main" val="2034598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AD34C-CEB8-4CC5-A4B8-38445B1A50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76B6DF-B305-4974-ACA4-14BC64F5CC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5F3D479-E6D9-45B5-B9F3-8A9FC75D12A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BDEA40-72CE-4DFF-ADDA-10DC901C7A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1D5B6A7-A4EA-4ADC-B1CE-DF8BA443A05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E4F9FC-5D86-424F-8BE0-4384B3087CE8}"/>
              </a:ext>
            </a:extLst>
          </p:cNvPr>
          <p:cNvSpPr>
            <a:spLocks noGrp="1"/>
          </p:cNvSpPr>
          <p:nvPr>
            <p:ph type="dt" sz="half" idx="10"/>
          </p:nvPr>
        </p:nvSpPr>
        <p:spPr/>
        <p:txBody>
          <a:bodyPr/>
          <a:lstStyle/>
          <a:p>
            <a:fld id="{553B072E-9754-418E-9543-47BB3B98D0EA}" type="datetimeFigureOut">
              <a:rPr lang="en-US" smtClean="0"/>
              <a:t>1/6/2024</a:t>
            </a:fld>
            <a:endParaRPr lang="en-US"/>
          </a:p>
        </p:txBody>
      </p:sp>
      <p:sp>
        <p:nvSpPr>
          <p:cNvPr id="8" name="Footer Placeholder 7">
            <a:extLst>
              <a:ext uri="{FF2B5EF4-FFF2-40B4-BE49-F238E27FC236}">
                <a16:creationId xmlns:a16="http://schemas.microsoft.com/office/drawing/2014/main" id="{B76E65AE-DFFB-475B-8BE3-53F273A819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4E0A50-05AE-4FE1-A65A-68A866D8A826}"/>
              </a:ext>
            </a:extLst>
          </p:cNvPr>
          <p:cNvSpPr>
            <a:spLocks noGrp="1"/>
          </p:cNvSpPr>
          <p:nvPr>
            <p:ph type="sldNum" sz="quarter" idx="12"/>
          </p:nvPr>
        </p:nvSpPr>
        <p:spPr/>
        <p:txBody>
          <a:bodyPr/>
          <a:lstStyle/>
          <a:p>
            <a:fld id="{D95AB378-7C67-48FD-9B24-FE8D89B87E33}" type="slidenum">
              <a:rPr lang="en-US" smtClean="0"/>
              <a:t>‹#›</a:t>
            </a:fld>
            <a:endParaRPr lang="en-US"/>
          </a:p>
        </p:txBody>
      </p:sp>
    </p:spTree>
    <p:extLst>
      <p:ext uri="{BB962C8B-B14F-4D97-AF65-F5344CB8AC3E}">
        <p14:creationId xmlns:p14="http://schemas.microsoft.com/office/powerpoint/2010/main" val="1359068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E2FC2-96C7-4B9D-BD85-FFBB991C7D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00CEE3-65BC-42D8-ABCF-DBFA79AD6C40}"/>
              </a:ext>
            </a:extLst>
          </p:cNvPr>
          <p:cNvSpPr>
            <a:spLocks noGrp="1"/>
          </p:cNvSpPr>
          <p:nvPr>
            <p:ph type="dt" sz="half" idx="10"/>
          </p:nvPr>
        </p:nvSpPr>
        <p:spPr/>
        <p:txBody>
          <a:bodyPr/>
          <a:lstStyle/>
          <a:p>
            <a:fld id="{553B072E-9754-418E-9543-47BB3B98D0EA}" type="datetimeFigureOut">
              <a:rPr lang="en-US" smtClean="0"/>
              <a:t>1/6/2024</a:t>
            </a:fld>
            <a:endParaRPr lang="en-US"/>
          </a:p>
        </p:txBody>
      </p:sp>
      <p:sp>
        <p:nvSpPr>
          <p:cNvPr id="4" name="Footer Placeholder 3">
            <a:extLst>
              <a:ext uri="{FF2B5EF4-FFF2-40B4-BE49-F238E27FC236}">
                <a16:creationId xmlns:a16="http://schemas.microsoft.com/office/drawing/2014/main" id="{98E8D4A3-7334-4A3D-9D76-0ADC55B985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95C992-1F8B-4410-BE79-6A47F6FE4275}"/>
              </a:ext>
            </a:extLst>
          </p:cNvPr>
          <p:cNvSpPr>
            <a:spLocks noGrp="1"/>
          </p:cNvSpPr>
          <p:nvPr>
            <p:ph type="sldNum" sz="quarter" idx="12"/>
          </p:nvPr>
        </p:nvSpPr>
        <p:spPr/>
        <p:txBody>
          <a:bodyPr/>
          <a:lstStyle/>
          <a:p>
            <a:fld id="{D95AB378-7C67-48FD-9B24-FE8D89B87E33}" type="slidenum">
              <a:rPr lang="en-US" smtClean="0"/>
              <a:t>‹#›</a:t>
            </a:fld>
            <a:endParaRPr lang="en-US"/>
          </a:p>
        </p:txBody>
      </p:sp>
    </p:spTree>
    <p:extLst>
      <p:ext uri="{BB962C8B-B14F-4D97-AF65-F5344CB8AC3E}">
        <p14:creationId xmlns:p14="http://schemas.microsoft.com/office/powerpoint/2010/main" val="1530331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335892-3BCB-431A-9449-6AC4DE0A3F13}"/>
              </a:ext>
            </a:extLst>
          </p:cNvPr>
          <p:cNvSpPr>
            <a:spLocks noGrp="1"/>
          </p:cNvSpPr>
          <p:nvPr>
            <p:ph type="dt" sz="half" idx="10"/>
          </p:nvPr>
        </p:nvSpPr>
        <p:spPr/>
        <p:txBody>
          <a:bodyPr/>
          <a:lstStyle/>
          <a:p>
            <a:fld id="{553B072E-9754-418E-9543-47BB3B98D0EA}" type="datetimeFigureOut">
              <a:rPr lang="en-US" smtClean="0"/>
              <a:t>1/6/2024</a:t>
            </a:fld>
            <a:endParaRPr lang="en-US"/>
          </a:p>
        </p:txBody>
      </p:sp>
      <p:sp>
        <p:nvSpPr>
          <p:cNvPr id="3" name="Footer Placeholder 2">
            <a:extLst>
              <a:ext uri="{FF2B5EF4-FFF2-40B4-BE49-F238E27FC236}">
                <a16:creationId xmlns:a16="http://schemas.microsoft.com/office/drawing/2014/main" id="{767229B3-41F3-40EC-89FE-4F24272715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CE2E04-2D12-4FD6-A658-43B1DBB8A4C6}"/>
              </a:ext>
            </a:extLst>
          </p:cNvPr>
          <p:cNvSpPr>
            <a:spLocks noGrp="1"/>
          </p:cNvSpPr>
          <p:nvPr>
            <p:ph type="sldNum" sz="quarter" idx="12"/>
          </p:nvPr>
        </p:nvSpPr>
        <p:spPr/>
        <p:txBody>
          <a:bodyPr/>
          <a:lstStyle/>
          <a:p>
            <a:fld id="{D95AB378-7C67-48FD-9B24-FE8D89B87E33}" type="slidenum">
              <a:rPr lang="en-US" smtClean="0"/>
              <a:t>‹#›</a:t>
            </a:fld>
            <a:endParaRPr lang="en-US"/>
          </a:p>
        </p:txBody>
      </p:sp>
    </p:spTree>
    <p:extLst>
      <p:ext uri="{BB962C8B-B14F-4D97-AF65-F5344CB8AC3E}">
        <p14:creationId xmlns:p14="http://schemas.microsoft.com/office/powerpoint/2010/main" val="1545018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543A3-F865-4D0A-906C-4E90AB5E72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3E006E-4986-4B58-ACC4-CBF6A67868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C1DB5E-6686-4FCA-816F-80050F046A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049EA90-F67F-4E79-898A-35DF6DEC9F41}"/>
              </a:ext>
            </a:extLst>
          </p:cNvPr>
          <p:cNvSpPr>
            <a:spLocks noGrp="1"/>
          </p:cNvSpPr>
          <p:nvPr>
            <p:ph type="dt" sz="half" idx="10"/>
          </p:nvPr>
        </p:nvSpPr>
        <p:spPr/>
        <p:txBody>
          <a:bodyPr/>
          <a:lstStyle/>
          <a:p>
            <a:fld id="{553B072E-9754-418E-9543-47BB3B98D0EA}" type="datetimeFigureOut">
              <a:rPr lang="en-US" smtClean="0"/>
              <a:t>1/6/2024</a:t>
            </a:fld>
            <a:endParaRPr lang="en-US"/>
          </a:p>
        </p:txBody>
      </p:sp>
      <p:sp>
        <p:nvSpPr>
          <p:cNvPr id="6" name="Footer Placeholder 5">
            <a:extLst>
              <a:ext uri="{FF2B5EF4-FFF2-40B4-BE49-F238E27FC236}">
                <a16:creationId xmlns:a16="http://schemas.microsoft.com/office/drawing/2014/main" id="{4A990C9B-D4BD-4764-9D47-FF615A436C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F1EAE9-4504-42DC-B513-5A8EC0B8461C}"/>
              </a:ext>
            </a:extLst>
          </p:cNvPr>
          <p:cNvSpPr>
            <a:spLocks noGrp="1"/>
          </p:cNvSpPr>
          <p:nvPr>
            <p:ph type="sldNum" sz="quarter" idx="12"/>
          </p:nvPr>
        </p:nvSpPr>
        <p:spPr/>
        <p:txBody>
          <a:bodyPr/>
          <a:lstStyle/>
          <a:p>
            <a:fld id="{D95AB378-7C67-48FD-9B24-FE8D89B87E33}" type="slidenum">
              <a:rPr lang="en-US" smtClean="0"/>
              <a:t>‹#›</a:t>
            </a:fld>
            <a:endParaRPr lang="en-US"/>
          </a:p>
        </p:txBody>
      </p:sp>
    </p:spTree>
    <p:extLst>
      <p:ext uri="{BB962C8B-B14F-4D97-AF65-F5344CB8AC3E}">
        <p14:creationId xmlns:p14="http://schemas.microsoft.com/office/powerpoint/2010/main" val="3170779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B106F-8691-4975-9D5D-E85CFC3438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0D5A4A-C4E9-43B0-839B-25AD562D47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19AF09-B66D-4567-87D0-8567C79486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C607CEE-8A39-4F2F-BAB7-9195AD8F5EF4}"/>
              </a:ext>
            </a:extLst>
          </p:cNvPr>
          <p:cNvSpPr>
            <a:spLocks noGrp="1"/>
          </p:cNvSpPr>
          <p:nvPr>
            <p:ph type="dt" sz="half" idx="10"/>
          </p:nvPr>
        </p:nvSpPr>
        <p:spPr/>
        <p:txBody>
          <a:bodyPr/>
          <a:lstStyle/>
          <a:p>
            <a:fld id="{553B072E-9754-418E-9543-47BB3B98D0EA}" type="datetimeFigureOut">
              <a:rPr lang="en-US" smtClean="0"/>
              <a:t>1/6/2024</a:t>
            </a:fld>
            <a:endParaRPr lang="en-US"/>
          </a:p>
        </p:txBody>
      </p:sp>
      <p:sp>
        <p:nvSpPr>
          <p:cNvPr id="6" name="Footer Placeholder 5">
            <a:extLst>
              <a:ext uri="{FF2B5EF4-FFF2-40B4-BE49-F238E27FC236}">
                <a16:creationId xmlns:a16="http://schemas.microsoft.com/office/drawing/2014/main" id="{0DE200B4-5764-4341-ABB4-F8C2985F27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5D97A9-C96D-4CD7-BD63-2B859B971D7F}"/>
              </a:ext>
            </a:extLst>
          </p:cNvPr>
          <p:cNvSpPr>
            <a:spLocks noGrp="1"/>
          </p:cNvSpPr>
          <p:nvPr>
            <p:ph type="sldNum" sz="quarter" idx="12"/>
          </p:nvPr>
        </p:nvSpPr>
        <p:spPr/>
        <p:txBody>
          <a:bodyPr/>
          <a:lstStyle/>
          <a:p>
            <a:fld id="{D95AB378-7C67-48FD-9B24-FE8D89B87E33}" type="slidenum">
              <a:rPr lang="en-US" smtClean="0"/>
              <a:t>‹#›</a:t>
            </a:fld>
            <a:endParaRPr lang="en-US"/>
          </a:p>
        </p:txBody>
      </p:sp>
    </p:spTree>
    <p:extLst>
      <p:ext uri="{BB962C8B-B14F-4D97-AF65-F5344CB8AC3E}">
        <p14:creationId xmlns:p14="http://schemas.microsoft.com/office/powerpoint/2010/main" val="2553498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8F4B51-22AF-4085-9503-CD0E135347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D5B885-888A-4E48-B16F-BB2C371AC8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A82C3-E822-46DF-A57A-C2E160EF16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3B072E-9754-418E-9543-47BB3B98D0EA}" type="datetimeFigureOut">
              <a:rPr lang="en-US" smtClean="0"/>
              <a:t>1/6/2024</a:t>
            </a:fld>
            <a:endParaRPr lang="en-US"/>
          </a:p>
        </p:txBody>
      </p:sp>
      <p:sp>
        <p:nvSpPr>
          <p:cNvPr id="5" name="Footer Placeholder 4">
            <a:extLst>
              <a:ext uri="{FF2B5EF4-FFF2-40B4-BE49-F238E27FC236}">
                <a16:creationId xmlns:a16="http://schemas.microsoft.com/office/drawing/2014/main" id="{AADECDE3-06D1-4FBE-81F5-5A3D816203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17D419-84D8-4103-8288-E82BFEAB60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5AB378-7C67-48FD-9B24-FE8D89B87E33}" type="slidenum">
              <a:rPr lang="en-US" smtClean="0"/>
              <a:t>‹#›</a:t>
            </a:fld>
            <a:endParaRPr lang="en-US"/>
          </a:p>
        </p:txBody>
      </p:sp>
    </p:spTree>
    <p:extLst>
      <p:ext uri="{BB962C8B-B14F-4D97-AF65-F5344CB8AC3E}">
        <p14:creationId xmlns:p14="http://schemas.microsoft.com/office/powerpoint/2010/main" val="1667807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1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1.jp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30.jpg"/><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hyperlink" Target="https://www.youtube.com/watch?v=0NIC_qvadEw" TargetMode="Externa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2" Type="http://schemas.openxmlformats.org/officeDocument/2006/relationships/hyperlink" Target="http://www.justriddlesandmore.com/direct.html"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4.e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3" Type="http://schemas.microsoft.com/office/2007/relationships/hdphoto" Target="../media/hdphoto1.wdp"/><Relationship Id="rId7" Type="http://schemas.openxmlformats.org/officeDocument/2006/relationships/image" Target="../media/image9.jp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866854-4E64-42B0-8582-D576394E8B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0643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14B0A63-2182-4620-B76F-07BB584B548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3B2AB668-B540-4E07-B80B-715B43CA409B}"/>
              </a:ext>
            </a:extLst>
          </p:cNvPr>
          <p:cNvSpPr txBox="1"/>
          <p:nvPr/>
        </p:nvSpPr>
        <p:spPr>
          <a:xfrm>
            <a:off x="1618657" y="-39153"/>
            <a:ext cx="9144000" cy="1107996"/>
          </a:xfrm>
          <a:prstGeom prst="rect">
            <a:avLst/>
          </a:prstGeom>
          <a:noFill/>
        </p:spPr>
        <p:txBody>
          <a:bodyPr wrap="square" rtlCol="0">
            <a:spAutoFit/>
          </a:bodyPr>
          <a:lstStyle/>
          <a:p>
            <a:pPr algn="ctr"/>
            <a:r>
              <a:rPr lang="en-US" sz="6600" dirty="0">
                <a:solidFill>
                  <a:schemeClr val="bg1"/>
                </a:solidFill>
                <a:latin typeface="Agency FB" pitchFamily="34" charset="0"/>
              </a:rPr>
              <a:t>What Did the Barges Look Like?</a:t>
            </a:r>
          </a:p>
        </p:txBody>
      </p:sp>
      <p:pic>
        <p:nvPicPr>
          <p:cNvPr id="7" name="Picture 6">
            <a:extLst>
              <a:ext uri="{FF2B5EF4-FFF2-40B4-BE49-F238E27FC236}">
                <a16:creationId xmlns:a16="http://schemas.microsoft.com/office/drawing/2014/main" id="{CF6D3A5E-267B-4B50-A0AE-E43E423601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8320" y="1118775"/>
            <a:ext cx="4375657" cy="2372177"/>
          </a:xfrm>
          <a:prstGeom prst="rect">
            <a:avLst/>
          </a:prstGeom>
        </p:spPr>
      </p:pic>
      <p:pic>
        <p:nvPicPr>
          <p:cNvPr id="4" name="Picture 3">
            <a:extLst>
              <a:ext uri="{FF2B5EF4-FFF2-40B4-BE49-F238E27FC236}">
                <a16:creationId xmlns:a16="http://schemas.microsoft.com/office/drawing/2014/main" id="{02493C78-5A65-43B8-9907-205A052C82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027" y="3321423"/>
            <a:ext cx="4289305" cy="3274085"/>
          </a:xfrm>
          <a:prstGeom prst="rect">
            <a:avLst/>
          </a:prstGeom>
        </p:spPr>
      </p:pic>
      <p:pic>
        <p:nvPicPr>
          <p:cNvPr id="10" name="Picture 9">
            <a:extLst>
              <a:ext uri="{FF2B5EF4-FFF2-40B4-BE49-F238E27FC236}">
                <a16:creationId xmlns:a16="http://schemas.microsoft.com/office/drawing/2014/main" id="{44273C44-13DE-4EC6-9B3D-E76FE3F86C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76046" y="3502707"/>
            <a:ext cx="4113427" cy="3092802"/>
          </a:xfrm>
          <a:prstGeom prst="rect">
            <a:avLst/>
          </a:prstGeom>
        </p:spPr>
      </p:pic>
    </p:spTree>
    <p:extLst>
      <p:ext uri="{BB962C8B-B14F-4D97-AF65-F5344CB8AC3E}">
        <p14:creationId xmlns:p14="http://schemas.microsoft.com/office/powerpoint/2010/main" val="10390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A8F1FCE-5A99-431C-A2C3-282EC3F0101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29988" y="6380202"/>
            <a:ext cx="1600200" cy="381000"/>
          </a:xfrm>
          <a:prstGeom prst="rect">
            <a:avLst/>
          </a:prstGeom>
          <a:noFill/>
        </p:spPr>
        <p:txBody>
          <a:bodyPr wrap="square" rtlCol="0">
            <a:spAutoFit/>
          </a:bodyPr>
          <a:lstStyle/>
          <a:p>
            <a:r>
              <a:rPr lang="en-US" dirty="0">
                <a:solidFill>
                  <a:schemeClr val="bg1"/>
                </a:solidFill>
              </a:rPr>
              <a:t>Ether 2:16-25</a:t>
            </a:r>
          </a:p>
        </p:txBody>
      </p:sp>
      <p:sp>
        <p:nvSpPr>
          <p:cNvPr id="4" name="TextBox 3"/>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Agency FB" pitchFamily="34" charset="0"/>
              </a:rPr>
              <a:t>Preparing to Leave</a:t>
            </a:r>
          </a:p>
        </p:txBody>
      </p:sp>
      <p:sp>
        <p:nvSpPr>
          <p:cNvPr id="24578" name="AutoShape 2" descr="data:image/jpeg;base64,/9j/4AAQSkZJRgABAQAAAQABAAD/2wCEAAkGBhQSERUUEhQWFRUVGRwaGRgXGB4dGhsaGBwYHBgcGR8cHCYfHBojHBccHy8gIycqLCwsHB8xNTAqNSYrLCkBCQoKDgwOGg8PGiwkHyUsLCwpLCwsLC0sLC8sLCwsLCwsLCwtKiwsLCwsLCwsLCwpLCwsLCwsLCwsLCwsLCwsLP/AABEIAL4BCgMBIgACEQEDEQH/xAAcAAACAgMBAQAAAAAAAAAAAAAGBwQFAQIDAAj/xABQEAACAQEFBAcDBwgGCQMFAAABAgMRAAQSITEFBkFRBxMiYXGBkTKhsSNCUmKSwdEUM0NygrLS8BdUc5OiwhUWJDRTY+Hi8QhEsyV0g6PT/8QAGgEAAwEBAQEAAAAAAAAAAAAAAQIDAAQFBv/EADMRAAIBAgQDBwMEAgMBAAAAAAABAgMRBBIhMRNBUQUUImFxgZGhsfAjMsHRM+FCUpIV/9oADAMBAAIRAxEAPwDtu70dXGW63d5LuS0iJiYO/tFQSxGOgBNRpbXafRxco3YdRUUBBEklAdDXtHXlYk3E2mhuV1SgDdUoHIkCmfflbXa91Ysa6Fqhh60pZuYt+guLzuXdw1FjqDnUM2XdmdaWqjsGAFh1Z407R4edje+3sRSEDt1Hhn52GbxH2yTlnaiSfIm5PqUqbIgNex7z+Ntl2HDXOP8AxH8bWHU8rdI14WbKgZme2fuzdWljBiZgxAIxsPHOuXGxbcOjG4s7442IyKgSPQA99e0fhaquLqigycwQBr4r/NLHmzrzUBiFUcq5+dMh4VNjlQM76lMeinZ9MoW/vZP4rb3fom2eT+ZbL/myeXzrFOMEUztm73sLiaQqq1zYsAoA5kmlkcUFSd9wcbol2d/wD/eyfx2srp0M7MzDQE049bLn/jtrfeke4RZCcSHlArSe9Rh99o0fTZdEoDFemHD5JB6VkBtlRnJXjF/BRS6lkOhnZmD/AHY1P/Nky/8A2WqNo9G+yljJEKKythIM0mZ7vlKjQ5a2vLj0v7PkIEjSQV06+Mqp/aGJR5kW33knVikkLAqwxY1dcB5EHQmg4GyODTtJDOWmgMw9G+zSFP5LiDGgwvKa0NPpc7Xt16IdmD2rurftye+j0tW7PvZEqsHxEGtDJUEjnTu42YdwoFA0rUnxJqfjbNCxk2DI6Itl/wBUX7cn8dsjoj2X/VF+3J/HYwt6yFAQHRLsv+qJ9qT+O2y9FOy/6nH6v/FYtt6xMCQ6Kdmf1OP1f+K2w6Ldmf1OP/F/FYrt6wMCx6MNmf1KH0P423HRts0aXKD7FbE1vWxgb/o72cNLld/7sfeLYfo72eM1uV3ryMa0+FiW3rYwNp0f7PH/ALO7f3Sn4i3Kbc/Z6AlrlCorT8wjVrywgke6xTS3rEAOJubs5Vxfkl1CgVJaJKe8UGtpKbp3EaXO7A8KQx/w2uStbZpbGKpN1rqP/a3evdCn8Nt4tgXcHK7xD/8AGn3C1g8oHidBxtkelsYjDZsYGUUY8EX8LAW070gmlFFydhpyY/VsxrJ7bu0KXqcV0lk/eNngax26PXBud2bSkdPQsPusV31QylqcP5rZZbgm+rc4miMM0ZLUieqOoDEGjgFTnU0YcbFq74xikc6PdpG9hJhRXbQlJBVHp4gmoyFhLUnzZQbwIQRhFOPf49w7zahEBJ+J4DnU2K9pTIxOOREX5xLhamlaVPEDMnhkoFTkPXnaULnsyRiNdAHUVpxpX0HrU1JeLEZFmoAQvr/PDkLaxxqqYjx4cTz8Bw/8Wi3rasIzaVOZAYHLgBSp0z87Vd43mj+aGb3Cnnn7rOlfYFmEAvK1UgGoJqMRodKUOtrsb5QxKWlk7Q0iizc0+m1aj9ojTSwLcrner8kjQJVYygKIe0ceKlPpUw55jUZa0p2bAStKEEg+I10t34bCcW7lKy+psod33fq+3hJWgXqooqYytC4DEhSxOmY4A042E5JXkf5Yu7AfpCSRXPLFprXK1ruVv9+Q9YGQOjAkAABjIKBQX1CUrrWnAZmtHtjbRvF6lmAYGVyQpOJhi+aDQVpoMuQt3UJUaNRrKrLnu/z0NYuNm3cyyLGrKpbQuwVR3kn/AM2Ld6dx0hBlViQXAVAD2QVJNWrzFBlxzsM3/cC9rAk5CqgiaSUOwQxlC1VIOZJUAig1JBpTPlDvPPeMIeR6KiphqaHCABUVoTUVJpbp7zxqyVKWi3XUSS0uWUMYpSvD+f57haLfbjebm6SxAqsgDZVwOG4OBoeFdeNbE1w3HvDwLKpUOWqELChSmTYswGrwPu0t7aW9jTQG7y0PB3B9plckEYTSlAAPCoNhWca7yRtJX16rzRNXjqy63QvMN4hN5jWrA06kPVkYahq505HiM+6xqm1OrjDTMsX67BQPNj99vm/eSBVkWQANiWjfrLxy4kfA2rHcGlQPiffb5jEp0KjptbHqYfC8eGdSsfSd+6W7hCCBKZ3HzYRj/wAeUf8AisJ3/pzmYn8nuyIOBlYsfNUoB4YjZM/l7rkDQDuFsDacnBj6D8LcUpTe1j1qVDB0/wDJmk/ZL73G/s/pqvatWeGGRK5hAyMB3EswPgR52bG7+8EN9hE0DVU5EHJlYaq44MK/AioINvk2Pa8laUB8vwsUblb8XnZ8/WBAY5KLJGThDfRIOdGFcjTQkHuEJSTtM2Kw+GqRzYVSut1bT55H05b1lv8A04XcLVrveAeIBjp6mQfC3FenWCv+6z054o/4/vtXiR6nA8FiFpw5fDGdb1gS4dM1wkIDmWGvGSOq+sZanibGOztqRToHgkSVD85GDD3aHusyaexzzpyg7STXqSretrj5W8zUsSdza3rYFvFrYJhzlbBrl77Yx555csxbINbYFzCZamp/nLL77dLYAtkm2MYNvnzee9Uvt6Gf5+Xn9NrfQOO3zLvXe/8Abr1l+nl4/wDMazRCgs6N5qbPi8XH+M/jW13t5leOjIrq2Sowqp0Cgg97A/tGwjuLeKXGAc5WH7x+NijaLVeCmmMV8nQD4CyJu5F7ir3w3YFzl+TFYpBVCeYpjXy1Hcw5Wl3jcCQXH8rWWMhULuqnHTtUAVkqtaGpz7NDnyNd5tk/lNyC/PBxKeTgDXuIqPOysW+ymMRYn6uPESgrRcRGMtTvoCT3C3sYWpKrBQTSt9jEfZV2WSaNHdY1ZgCzmigVzqeHL401sUdIe6UNzKNAXIlZjhJBWMALRa+0ScRNSdBx1tIh3cuTbNWd5KSKsgOBwnWSCrLGesFMQFB2dRpXKwejSyu8tDIyjrHJGLIFQSwNarUio0p3WDfi0ewdwj3e3nvWzo3XAxWSNZIw9erXGQRJlrUZUBGeuYpYaEwklrIcCu9WKrXCGNWwrXOgOQrysXby79reblFBh7dFdzGcMYZWcYClDUYcLChyJHK1fsDo9nvkBliIUiTCBJVVZaZsraGhyp455UKtuKzbA9Qi6Qt37lFdUluyoJGER/OYWMZWgcR1FSxw4jTmaamwPcdhTzRPNEjOsbqjYKlgXBKmgFSMqV4EjnaPMJJGYnFJ1airCpoiYY1NfojsgeVjzcnpFiudykSSNcasoRYxgeQPixs7Z9pQPa1zA8JPMl1NsUt56R72but2JFAjxyFxieQMSO0WFVKqcOWeVT3SOj7c+W+dY61RIxk5HZMmWFDxIwsxJANOzzoaTd/dqW/T9XArYcQxORURqSaNIRl95oaWsrsb1se9RNKBUY2EXWAqwIZKsFJoCcxUVNOFmhNwd4bmaQS7U3hvGzy10xoTUOzKKijoOxRhQimpoPK1NunGk97jSWUIhYZNWshJyRSAczpUkDzpYfn2xNeZAZpMbtQYnIHcKk0AA5k5WLNtbmSbPjgvsUkbiMRM3axfLVFeroKPGTmDllXXK3pd5UYWWkpbvzJZOpp0h7CW6lUEjuzDrACpC4Q1F40ZqYq0pTKw9cN2r3eKGK7SsGAIbBhUg6GrUFLRZr7NI+OV3ctVquSa1JqRXKlRTLLKnCzD3T3yhhuKdfJheOseHV2C+zRRmewyiulvLxsXUjGpLfZs66FedFOMOZS3HosvTU61o4eYzdvTJffYr2d0c3ZR8qZJT3vhX7KAe8m1DtDpbbMXeDwaQ5/ZXT7Vh2+dIN8c5zYPqxqB7yCffbzWoF1LFz52XwNGXca4UFLqg76tX1DVsHb4bjdTE8t2ZsK9po2OKgGZKE5imtDXSwvDv7fVNROx7mCsPetiPZPSw5DR3qJGRhQsgo1DkaqSQ3lTztmo9BIOvB6S9bATHtVxUE4hyOdpEF9UD82o89fWzT3P2Zdrxc4z1UblKxksimpjOEHMVzADedrOTdG5sP8AdYfJAD7rTdJPY7afatWm/Fd262f3uJ1XSoYKVPdS1hs3bTQP1kUskb6Y07J8Dh1Hc1RZjzdHlyYV6oL+ozA+42rL10VREfIzSofrUYfcffZXRfJnXHtilJWnDffTT40Rb7rdNwQrFf8ACQchPGNP7VB+8n2eNmrFtBGjWRXV1cVVlYFSPqkZEW+aNublXi7VJXrY/px5072XMjxFRabuNvi9wkGI9ZdXPyiA1pX58eeTjiPnaa0IpCdtJnJXwsaqdTDbL/j0PowX2q9n2tKf+Lbq4ZVLa/f3WgXF0KLJGQyOoKkZhlahBFuxvALFSrKFpRiMjWtaU8LdLS5Hiqe9yR+UoK0p6W0F/HPy/wCtuEt3HcO//pbn+RgjP/DYqMRXVaJcF7qcz6W6peMYOHgaVtFu12o1eFLSokpiAy/nWyyS5D05tmjk4gCMiD8RUelvlne+f/6he/8A7ib/AORrfUF7vGHMiornzU/yfOtOVvlDeqSt+vR5zy/vtzzsEWTtuFu6L0uEPdePu/62ML9z+s9PFSrD30sE7nPW6wJxN4Y+Sopsb3iT5ENzlf8AdjP3CyIlLdmVkxROOVSPAf8Aa1hbY96gul4ledYxHKjnGy1YMKBowKdoSA1w8weFbX90fCSOGH/4yYzX9kIbDu8Wxi8UqAVZc18R7NPEVW1KbszAhtOl6vJW6YyjszxxlVTCSMTqqqxX5lBTNqDKtrXcXeVLhI/XwijK3bwHraqMkBOWFiKEU1IJ0tVbq7Ve6zreFjxorKr1QN2WqaAkdhyFahFNDwqLSN+N6Vv84kVGUIpQYnxVUMxU0p2Ca5gE8PP03FPw8rbh8iQNlPtW+TyXdGRSC/boVUhQFjxABVqRRRwA5Am0S5bxXnZxngjZQxcKSO0FaNiGKAjCa5qSRmPK2dnX287MmL4GUshFGBwnrEqh5ErUNTmKHjaNsxkvV8DXubB1jglurxBmJGTBSuENnVgDnwzqFnovIxfdG22brFLOL2kYEkT1kbTDkWjwDskNwAFcqaaUO3Ct4vzi7BSkkgWEIvVrQ0VBhIFDoCTxqe+1t0kbqxXOVDBiwS4iQWUhGB9gUzFFIPazoRnraq3W2k10vkTlVqSo+VXJVkw9sVpQ4TUNyPI2hfmg+ZM3emn2bfYXvCTQx46SAqyh0Bo40o4Fa5V4U4W121vE+054etEELex1vaUYWNV601bJakYqcc+6Z0i72xX6VOqR16kumIuCrqWFGAA7Jy5nKnK1neejWIbPW9JeAxSF3k6sY1kILFcBJGEDJWNPmk01sE1uwepz356P0uUKTxy1B6tCgBIx4GLuGJyQlKgHPtU4C1Jft75pLrHdBRYY41QqADiKtjDkkVBrSgHAcam0S/72XmeNYXlbqlREEYNEpEAFJHFsqlufdlY8uqbPfZGIBGeBZFQ3iiMZ2XGVGE0cVNVXMZCvE2tF5YrNrqA7HeG4DZUI6qISrHN1EcgMuB6srEthNMTHEMQAJpyqFjPHhYd6j3a2sN2tgSXyUxxUxBGfPQ4dATwxGgBPE2tE3bMd5u0d9jKB2WqFgGo5KjFQkqMQGtDS1p0IOhNJ6729P9FKVTh1FIpdlbEnvT4YFrzbRV8Tz7hn3WNtm9EKgA3mVifoxgAfaapPoLGckt2uUQq0cUY04DwAGZPgCbCm0+lqFcoI3kPNuwvlqx9BbxlFLcpUr1Kr0LD+jS5gU6s+Jdq/G1NtXonUgm7SFW4K+Y+0Mx77VM3S1ej7KRKOWFj7y1t7p0t3gH5SONx3VU+tT8LDQCjVWoOyNe7hKUxSQuM6K5oe8UNGGWtrK79JF+X9PXvKIf8ALa8/0/ddoXu7h4/aR42Vxoey6EEd6sKihzta3josuzGqtIncCCP8QJ99g0UjViv3oGrv0p3yufVN4oRX7LC1rF0qTDN4Yz+qzL8QbSX6JouE0vop/wAtos3RSwHYvBP6y/gwsHm5FISwrupIvNn9JV2f85jiP1hVfJlr7wLb7X3Hu9+Xrrs6B9ccdGVjycDInvyNgG/bj3yHPAJB9Q19xofS1bcNpy3eWqM0Eg1oaV7mU5HwNg5PmPCjC96Mtej/AL/sc/RHtSWBpNnXoYSlZITqChPygQ8QGIamvabIUszBmbfPsPSIWEcsiYbxdnEiupPVyDMPGdSpdCVpUgmmln/s+8rLEsqNVHAZWHFWAI9xtWMro8+vSkp+JanjIK048reWmop5Wpn20n5TgIYMKipHZOXjX3WqWvUZAqZeXZqONONLdGVnJZBil5UECoqbZeUA4qigyblSuXhQ/fYTulaUih6sfTdji8QoNSeRJpbtddorEkhr8lApBJJOKQ0OHL2myzpxbuNlcCkZWL3bF9jRMZcDhrkw4g8x39/ea/J+3pK3qcjQyyEU0oWNLOZ9+DLIMUMYBoGYA5AkVyzrlwskdoyfLSUyGNsjqMzr320oZUrloSzNhbuAScPKPrH9VRfvseP/ALrF9aV/3UH3WCdwIv8AZZnoKlgg8wlfiLHkxBu92p9Y+ZkevwtAMtyFcYsRHjIv21hcf5j5W5bQTsKeJGE+K0p50ofO0vZmQFNTLGo8ZoJYx7yp8rbznEGDKWQgPlqUfNWFfnocS9+Gh4EG+ottAP2LvemznvKNHXGyumABXOKuMM/0VzK10Naa5A9y2g0MwlhNGQ4lLAMRyLVFCc9aa6UsQ777MKhZQcS1wYhpmKgHiCM8jztK3GvEdxvZS+Q4TLHTG57IjkQMAVIwsrCgrXKtOdvQpvw3Cupy3x35W/QxR9UQ0eFseLLGVAlGGmmLQ14d9t9idHTz3P8AKEkRZMQZKNiGACprgBKyBqEDXUEA0tWXuNdo39hdl6sS5ojAKAUjyXs5KCUoDoKituIv992eGiHWXdnKSHg9FxBfAGpy40FnkrRsjehTrecUnWSjrKtibETV86mrDPPnrZhb3bauMuz0EaRLeOphCAhmdIwwqgfDQsMNO0QcJPOhjbhblQX+KVppSZS6+x7UdS1SwIwnHnpWlNa1Fgu8XE/lDQxK5PWFEVh2ycRCggfO7hxtz6Njblxu/uTPfIJpIlJMeHADQLJUkOFZiBiUUOvMa0twv21b3dlNyZ2jETOGRH4uO2rFCQw1yrQVa07dXfCbZwlVlch46xRvUIJMQo9DTs0x1w6kU7xYbq7Mh2rfLxJeCkZdWbq48YONqVkXFUABjUgk1LaU0zYCZ0c7IuMt1vLXlq0wdYH7KxqCcDKwNak1BNRypQ1I0+ymmvkl2uxUqXlMarJiQhVZhhapqSqgVPMVpw6bybHN2vj3OAyCNzEBjYHrCaFWOFQMOJjQUypztN3av0+zL6BNWKMydXKShKlVJqVNKmmownOotSLaTaB5m26e8k+zJWWVJAkiFjEylSWAPVsMQBAxDCSOFdaC3HeHbz3uRp8KxuVX2K+0gGFs869keltN49uptG+LIf8AZ1IVCzsWCgFqNRVqMj7IrnxzsX7f3KgjuIvETFikaCqUwyEso61taVDcDyt6GFnTi/1FrLT5El1Fff73JK2OV2dubEk+XIdwtEsYbr9Hr3pesZwkVSMs2OEkHuXTv8LMPZe5V0uoqI1JHz3zPqch5Ut4Dg02mdk60FshLXbZssgrHFI45qjEeoFtLxdXQ0dGQ/WUj42ed43yuUOTyxkjgCWp5JW0Eb8bPm7LSLQ8JEbD54lpYZfMXjy6CXRyCCCQQagjUEaEWIblv/fIgAJcYH0wG9+vvsXbe3Auc0Lz3OShVSwWMho2KgmmtQTTgad1he6dHF7kjSROqKuoYdvgwBHzeRstmPnpy/cWEPSxedDHE3kw/wA9pP8ASxMPau6EdzMPuNq3+jC+H5sYP9p/228/RrfgMlQ9wk/EWDbHUcPzZdw9K4PtXZv2Xr6VQW7z7ybPvihbwhQ6Vdcx4OtaeosITbnXyPW7y/slW9wNquaIg0bEjDgwIPobK5MvDDUZLwy19f7DC8bilB1tzZbxEa9glSf2W9liOWvjY96Nt6XOzZoEGKW5soCsSCIpDkGGRqhxLQcAtlJszazXcYoWZHJ7RDdk9xWlCPGxPcd9sF5jlKiO8fmZQPZkR6YTXWquFNDmBXMixpSWcOLpVYUVGVmlqn08vy6Gdf7+EkAiZHORwh2BGhNQVJrU+zme60abbUw1iYd5R/i2H4WqH2m7Lm5odQQCDz0p8LRjMw0kK/qll+AFvWVM+ccy0F/mcgESFOKxChbuqBWh8Db20I55QF6sRRqKKj0jRa8flCpJ5nxtUtfjShkY+MjG3FpR81Qx46nztsjQVLqRr1c1VlUyqxr+jqVFeAIFCfDLvsqr6PlH/Wb4mzdh2Q5kBIAFQTU5AVyxch7zoAbKK9/nH/WPxNoYnRI6cPzC7cq80u0gpkr4ya5ZIAo8yc/2bHd1qIburfNSp97fjZfbjxdYvVAZNKCx+qqjLwrn6WZUoBxcguEefZH324ist2RQCkDsNUnulPEU0+1azurdiRT8ySVAfqntgeRp6W1jgA6qM5dZeRI3cl3FSfWM2xjIDNoWZnPINIS1SOSJT1pYgQJbxw/JzFaABQaEBg0iEOAVNQR2c6jj32rt6ekhL3chBR1dljZimUZYHtoQTXBowIrmBwFbXst0M7EgEIuRPOvDvZjU+vAWWUN2ljldoga3YliwAIUK4UMa1FKleetuyhZvUyRf7GW97LmSZo36h1jaQqpKGN8JpWlFcVpQkdrLQ57Xq+HbG0IQICg7KvgardUr1ZmJyBCsdO7W0renpBF6ui3doiXKRs8lcNJVNWotM1I7xr3CwhdneFo5hVRiqjaVKEYgDzFaHxt0pOWr3MWW8OxLxs1mhaQYZ1ocDe3GrgqWHzastadxFuu4G3xd76rSlAj1Du61ZcmIZWpiU1yNNa+FK7eLeGW+Sl5mJFWwLlRFY1wig0Fii/bhQrs1b2suJo4yX6oY0kYuQpq1CoGIK2XzdAa15/Jh5alZvXtZdqX5DEWUuBGOuYBcicJB+aDWtDxJ1ra23w3P/wBGqZ7veGUSfJBMJxdtflBjrTDQE5gHh32AKWIbzty+3+kNWdaIBGo7I6sUDGuhOZLVzqeGVg1b0DboQ919tG63qOUAEKQGqoPZJGKlRk1NCM/U2v8AfPef/SckaRQvWIuFoS2NGIocAHZPZrx1pwtO2P0bKimW+yBVXMqGoAPrMfu9bS7xv7dbquC53cMPpewp786s3mBZHVUdQqOZ+FXBy57gXx88Cp+uwB9BU+tru9bpbQKIC0biNMCqshFEqWIzUA5nj3crVF76Tb03s9Wn6q1P+IkWhrv9fa/nq+KJT92xjjKsNYv6L+RuC3yJ8O9N52csl36tVdmxgscWHEADQDI1K118rDe0tszXhqzSM55E5DwGg8haVtXakt6kUyYS5GEYFzOdQKZ51J0sXbt9GUrANeWMYP6NaYv2m4eAr425pTlUk31LqFOlrPR/IvFQnICtsyRldcvSz0uu4V0j/QJ4sMR/xVtJO7l2pQwxU/UX8LLZid4hbZiQ2NtGaB8cNa6EUJVhyYcR/IobM7cnfG7LdYYpZVR41wkOSNCQMzkcqcbe250ZQyCsB6puWeA+I4eI99lntLYskEjpIoRkzyqRQ6EHPI040sLtbj5adZLLox4vvVdAKm8Q/wB4v42gSdItxQ067HT6CO3vC099khCc9QPHMfA22vLUHtCvdlYub2DHBxyuTew35+li5FtJT+xr6m2zb57OvS4JCBXhMlAfMjD77KCC4TN7MUj15Ix+AtJj2UyZzJLEo+kjU94ysHLqanh4ylaMrX62Qxb50e3d1625yBSQaAnHH7iSKePlZd7b2TNBJSdWDHRtQ36p4/EW6f6XKsDB2CMgyMQT4kEA+diC5b7l4+o2ggliPzqDGO/KlfEUPjZU09bWZ0VIVaSyqWeIwt3Al7ucU4ULI69rkWUlHryqVJ8++3efYQYBoq0+cDnnxwnl42oej1o4JZLskhlhlHXQEDtGlFkQ040wHSuR0zsY3zaaopxMANMKkejP7K+Aqe63pQq+FHg1IJSdinG7grmxOf8AIttIscdQoqRqBw09o6L8e8WlMssi1pgQ6ChWo86Ow7zhFojvGMgcZFclpQefsg+FTamdsnlsehqWXEaCuQUce7iSR87jzsiL0O236x+NnzFeaNrhpnQa+ZOfwshJvabxPxtz1+R1YfmMHotuwMUz8Qyr4ArU/Cx1dbs2LvqMIOWZrhr3AAk+BsNdC8AN3vJIr8olBzOFqfD7+FjnaezGwhF/OS1UUGi5Yz3AgU8ABqxFuN7lZLUp7nJ1rSSr7AHUQ94P5xj3lV15vafNCCjHXEcIy7qknuAAy5i3aS5dUEjj9hVpXnUipFeLMAByCrrU2lXu70wKfmhifEAlv83rYowN3uIACOuFArM544RQNTvc9kHiKczWi2DtmK6TX5pY0VSiThgBjIkwARCtARi0GWYJPdebwR9Wkor86OPyRcZ97L6WpItgwXidOtQODd0IzNQUklR8wQa+z7rVg7agF3vFfxPeppQzMJHLAuAGodAQCR2R2cjwFjTY29sCbM6lwsLuJo1KKXzwL8o4NSCzNTjmuVAKC3k6MroTUCQdwkNPKtbZTovunKX+8P4W63VjJWsxXKLFEkVbXEK3iaOOGLG4TEAkfAO2JsWHLM/S7rNG7bh3FP0AY83Yt8TaVftvXW5rRmSMLoiAVy+qNPOwddJaR+RrpgVsLotZu1eWwj6C5t5toPKvjYl2hte57MiwKoxUqI0piPIufvY+thPb/SbLNVLsOqX6Rzc+FKhfKvjYSF0JJZ8Tk5mp48SSTWtuKpWu7yOulhKlbZaHfeHeua+NWQ0QHsoPZH4nvOfKmlqexLsPdKS9HsRYU+mxOHyA9ryy77MnYnR9d4AGKdY/0nAoP1V0HvPfZE3LkaooUvDmv6fiFJs7YU035uB37xUD1OVrkdHd9Ir1Kgf2i195s5GdIxV2VVHFiFUeZtT3nfm5ISOvV6fQDN6YQRY5erFVeb0ivoLPZ2z5Lje4JJopEVZFxOaFAG7J7QqNGrrwsa7X6UIkbBd/ln0xE0QeereWXfbnvDvdcrxdZosTBmQ4SY2HaGa8OYFlzdbo14KqodmOiooJ86aDvNLK3lWheFPjSzVdLctr+5f7T3pvUucl4Ma/Rj7I8K+0fW0GLeB1NVvMoP8AaNTzDEi1rs/oovMlGkkSIcA3bbzA7PvNrgdEj0yvKV74BT96tp5ZvmdqxeEj4VTVvPxfyiu2d0kzRgddgmXuIV/Kgwt6DxtebK3hu81/JVuzLAAQ4wkPG7ZGuVcMnAkGlg7ejc28XUAusZjrQyoDQHhiBFVrz077U8lwAVSxJqQDyoeXnYqo4q0icsFDEXlQ2W/T6jll2FdGNWghPeUX8LYVblDoLvGR+opso0gRciftD8RbhtC61UYApz4Cn32CrRbtYaXY1SNNyc7tclqOM72XMa3iL7Y/G3b/AFqub5C8Q1PDGo9xNkWbm3zi3hSvpnbp1YAoA+udR+NqcRHIuz5c9Pv8Dl2hubc7zmY1BOjx9k+q6+dbB+3Oih0GK7yYx9B6BvJhkfMDxsKjajQUN3aSI8Sr09VGRsS7K6Vp1P8AtC9cvFhQP5/Nb3eNspKWotXD1aDcYu/oDuw7y10vkfWl4gr0kFBUK/Zc4W7J7J41BoNbOS73jtD8mhJY5CaSrGnNCQcv7JQO8WGr+bjtaOiuBMB2aikg8j7Q50qLW27e8mK7L1laxKVnxEdqSMlAGNKlDhxkca00tem7aHDWed3tbqSZ7izGs0jPxz9k96ge2O8kjKtbaiMnsxqctSNaeXs91PeLSpL0HKoxPWNVpXOZwg0AReAGQAOrEaAG2t72ugZYUKxg9o0zIXMsebNRGJJpooyxDDdT6HK46lcYqNQUZq51NI1P1jxNfmiviLJWU9o+Js6l3kSkVUKtIxSFKghAAtZCT7TktSvhSlTZJPqfG06km0jooxtccPQQF6i8lqkiSOgpqSHoBwrUafdZnS3btF2/OEYTQ1wrWuEHKrHLE3DICmRsuP8A0/ECG9GmeOMA+IkyHflrZqLdq93hwHId/wDPGtuexV7ldd7lniOefv4d1B8bRLxRpGWuWAL5ysE/dNbWu0pREuncBz5DxP42qJhgXPNgesenF2BWJR6k/srbABbeSMyFRqXaWQn9ooD5hBYJ352u8LXeW7HqyUdSVA1BjLKQajWh0pnUUrQH20EoXHBQsQpxwDtU7yxp4mwFvjsppY4I41rL1j1FaZFARr3IbNyNG19Smu/SdfF1ZG8U/Ai3WTpRvbadWvghPxalq+Tca+cLufJkP+a3S69HV9f9Fh/WYfcTYXZVxproaT74XmbKW8OF44AVHmUANLRWCsKlEAbOtf4qt6mxNcuiOZvzsqIPq1Y++gsU7H6N7pCQZAZmH08x9nT1rZJQcjoo4qnS5Ji72RsyeY4btApH0yOyPP2fLM2O9h9GwUiS9OJW+gBSMeIyrT07ja42hvXdbt2cQLKMkjAPwyXzpYN210hXiY4YaRL3Gr/apRfL1sLQjuUzYnE6Qul9A82jvBdbmKOwDUFEUVanCijQd5oLCG1+keWSou6dWPpNRm8hmo862DmGpNGOpLE1rxJJzJ8bWGzN357wR1SUU/PeoXy4t5Wm6spaRO6HZ1DDLNiZe35uRb1eHlbFK7SN9ck08BoPK0aW+AZa9wpZh7N6O4lAM7NK3EeynoMz5mxLddlQxCiRog+qoFgqLesmCfa1OksuHhYSq3wfOFPH/wAWYfRztGCK4l2MaYZHVnJArnVanjkwpYoljQ6geYsqN47isd+lCgYWCutNBUUag8QbPlVNNnNx59oTjSlp5h3f+kuBcoleU8wuFfVqe4G0H+k6Sv8Auwp/a5/uUsDPPTU0tKu1ynk9iGVxzCGnqaC0uLN7I9P/AOZgqK/Vm7+qQe3TpCu8owXmNowcjiGOMg8yNB4i1HvTuLF+TyXi5yjqgpfADiUhcz1bA1GmmY8LDV8uksWcsUsY5shC+oytrctsyXdXER7EqlXjOasGFMQ5NnqPOzKbekkclXBRgnPCTv1XO3sE2zOje8zRI/WwhXVW0djRgCK6VyNp0PRAgPbvD1/5ahB6HFabup0hXVLnBHK7I6RqjVRiCVFAQVBFKAWmXjpFuajJnfuWNv8AMAPfakYxRwVK+Kq2TuyB/RJdT7UkzEfWUfBLaS9E110WSdf21PxS3K+dKeVIrux75HC+5cXxtVS9Jd5rlFCBzxMaeOhsc0Oovd8Y/FlZ32j0RMxrFeK/2ictKlT91hjae4t9gGcTOvOI4vcO17rXq9J98H6KCnLtfx2tbl0qocrxAyfWjIceYyI8q2KcWFwxVPxNMVqsVbIlSp8CD8QbMvoyvJvMV7u5OKUkTpXVzTA48a4D5k2IGjuW0Uy6uWnEZOvwdbDez92pNm7QhmRiYWfAX+cnWdlcQqAyhyp7wKHXN1dM55VI1ItNWYZy3dBfyWakd8jWSI8jG4d18cDNlr2CLC+w8r0UvBo8chilJ+ZiDxqx+oriMk8mJsabauImjoD1Rx4kYHOC860qf0Up7SnTFUHNqAXvkDXhi+AJfIgI54iDSRaAUArQ1FFU8qJqIzJS5ytGk+yseG7yAxyRP8m1c6gBQAMjiwx0ZdSYwy/OWyhkOZ8bOiJ+sRElycUEcjZ1XKkcv0qUAD65KDQhWCZlPaPibLLyHpMdX/p5jrDe/wBaP4SWbkkgUEnIAfjZS/8Ap4akF7/Xj+Elmkq43auiGlOZP8/CylHuU14l/TyA50EUfGp0y4sSR5+7mBhFWzoasRnWQ0rTuWgHfQd9tVvPXyyTjSN+ogHDGcnk8Qtad1babTlVAAPZUE5akLqR3k+8pYXEKm/sqFiDlrnovBj355d5OEakhfbf2z1TRz4SwSXIVzIKSLmdK58uFiLbMjkEaKDmSQFJApRa5tTQAaeNbCm8FweWCMRirtMAO/sSGn+En1seRoWclfYlJ0sxjIwP9tfwt6bpZCjK7nurIPuBsEX7d+8Ie3BID3LUeorbnHu/eX0glP7DfeLbMzodKktmE83SdfJAeqREFdQpPvJpXytXTbcnnNJJ3bgRUKtePs0X1trctwr42kdOeNlA8+1U+liK59GLmnXShR9GMcvrH8LJK8i9CpSoO8kn9QWyXkPS1vsndq8Xg9hMK/TkqBTuGp8hY42XubdoDiCBmGeJ+0fKuQ8qWs73tOOBayOEHEk0tJUVzOur2zNrLSVij2TuLDFRpPlX+sOyD3Lp61tfXm9xxKWdlRRxJAAsGbY6RQARAhOdMbggA0rkvtHzpYPv17eftyOznhWtB4DIDys7lGByU8NXxbcpP5Yc7T6Q1GV3QyH6TZJ+J93jYXve8l5lrjnYfVj7AHd2cyPEm1OgemeVrbYG7N5vjYbrE0lNX0QfrOezXuGfdaTlKWiPWpYTDUI5qi/9fwiC+ftVPiST7zbfZNxWW9QxsXRXcIWGtG0ArpU5edu+8m7M1xvLXeZgWCq1UJwkOK5EgHIgjThasFUoykgqQwz4qaj3iwSyuzZWo41aLlSglpo9E9B57L3Put3FYolxfSPab7TVI8qWl3qRI1xOyoBxY0HqbK3aHSHephSMiBaZ4Rif7TAAeQ87Dd6kxtikZpG+k7Fj7zarqRjoeVT7Mr1Vmm7eo5l3luT9n8ogNcs5Fz7qVsMb1bhIVM9zUV1aNfZcccHAN4ZGy87A5D4etpeyN5ZLowaB6CucZBMbeI4HvFD32HEU9GirwFTDfqU6iuiHcz2B3Ze+3VpKakD3WNdythXe+wyyzxKXaeQnMgjFRsNRTIYrFdy3Pu0JxRxIG50qfU1NldG7Kx7Z4cFDLqtNxTXe5Syj5KKWTvVDT1pS01dzr4aH8n+0yg/GzfBC20N5TiQPOzqjFHHU7XrzeiS9hRTbpXsZm7Fv1WRvvtX3q4SxZyQyRgcWQ09QKWeCzodGB8CLbEDkM7Hgo0e1q63Sft/QgobwQwZGwuuYZGofI62Ndmb4flMLXa9kK7qVWTIAk6VpkHrnlke46k+2Nx7reKkxhGPzk7Le7I+dlpvLuhNdCcVWj4SCtP2xXsn3WyTgLOtSxX7laXUZ+6m23vMQ61QZcOFw3szLoyvyIIPapkcx85TPv+zsdGQ1kXsq70xNl+Zn1BcA0DGoYHPFU4gvo6k625SLmZIJKnM16uTtAjnRw5p32M4r7i9umKgGfsuOAb1qCMxXxBZyseXNZXZkSSjoSRRlajLxBpWpqa+tajUmuIoqf2m8T8bPy8XfGwYHC6kAEnMZ5LJzX6Lj8bIS9/nHr9I/E2MXcalrccnQJeMMF7/Xj8spLMz8qodaByKfr8B50ssegSOsN6/Xj8NJLNFoxQo4FDlmMjXxOVs7lHuUmyYeqQo1fkryzKdAesBwHTte1TLidcrY2lFjCsKDCopyJOleNPflaTeLkyvRzkwwh+ag4kxV/SI2YPzgW423ghr2HqpHfl5GuYH4WVsUDdobMxnthg9KaZeRGQH1RSlh7fO9m5xXTCtJDK0lHBphRCgrnXPrDZtHZiKpZnoFBYsxyAGZJJpQDWpsCT7qf6amadmkiusalLswAxSEmrzEP+jNKAZEgA1FppyvqaCSknLYGrj0nxnKWJlI4ocQ+4/G009Il11JceMbfhau270NX2OpgeO8LwoQj+YY4fR7U6dF202y/Jm85Iv/AOlqZ2dTpYd7NhO/SbdRoXPgh++0GbpTQmkULt3sQv42j3LoSvz0x9TGPryE08erQ09bEl16DpEXt3pQf+XDXPh2meuvdbOemgsadFO8noBF935vMmRdYRyQVPqa+6lqOWbEcRZnbmTU+udnPcehy5kYpnnlfjVwoHgEX77Xtz6N7jEy4bsj98paTn9MkDOmgtO7e7OqOKo0v8cPd7/cQFxDytSOJ5GP0VLnzIsVbG6PL1PUyYbsoFayZueQCDOv6xFnje9kBU7IoKrQLkBw4eVttpXZYoGxdogKPPh7ybSa12Fl2niLZY6IC93ei65RxrLMGvDKaN1pGEHuReyNfnFh61swbsFjCogCqB2VVcK07gMh5WqthQOkWNyq4yR2iaMugqPAWmQRYWKA1HAEEqtOANNKEU4jTMUpWnPRHA6kqmsndih6dLv1d8glJqJISvfWNyfhKLLlENQzGmVacB32+h98NxI9pqgkLxtCSVYUqAaYxnka4Qc88hmQc4my+i64XeheJpn+leDiH2co/cbaSvqenhscqVPLJXtsuXuIu47NknNII5ZToerUlR4tSg8zYv2T0QXx2wytHdjqqscbMKVJXBRWpXOjEjlpV41CqECrhpko7OXCgpT0tzN0WhUGi8UcVQ+A4eVLLls9NSVXtGtN+HT0/wBi7ufQbBT5a8zufqKiDyBDnyrYX6Uej2C4RQzXcyFCxjkDvio1MSEZClcLCncPN4xqVGhI8cQ9fa8s7Ue+mwBf7nLdxhxsKoT82Rc1JyqBwNBoxs91sc3eKjleTb9T522bPNDRoZXjJzOFiPUaHztatvXfjreHp4LX1C1trLuTtFJCn5JOSPoriXxDDIjztY3Lox2lNSsHVDnI6r7lxP7rL4+p7WfAZbtalBPtm8Me3eJSP7RgPcRaKQGNXJJ+sSR77M65dCErL8vekU8ooy/qXK/u2mHoPgCit5mrTPKMDyquncTYNvmyXe8JTfgjf2FLhQZhaHhTL0paRd9oTqexLItNMMrfCtmbF0JRHL8rlrwBVKjWtfS0HaXQhMucF5RyOEiFfehb4CwTa5/cLx2Gqfuj9EDtw39vcJGIrMOTjC3ky094NjLY2993vnyZ7MhGcb0z54To4pyz7rA+0ujq/wB3qzQM664oWEmXPCvbpz7OVhnFnzIPeCCPeDasZyW5Cph8PXV6Oj/OW40dn7FW439HiqI7yDGyDPC1MaFRyqhFPrZWINp3DEAVpQZ0GgB+cnNDrTh62W113zd4TFO1JUo8Ulcy0ZDLU8Gqo7XHj3tnZl9WZA66lQ5AGZDCuNRzz7S8TUjPIrU/7I8erCUXaW5X3O8UoGNCPnH4NzU/zzshb8PlX/WbTTU6W+hNo7MDioyOXhQ/5TqD+OXz5fzSWQcnYehNjSlc1HmN/oEiJhvRWlQ8fwks0Jn4NVT/AOOH4ehsnehu8yJDeDH9NKivc/DWzGi3oHsygUPdX0pW17FXuXbzYVAajIda6DwPD3U5Lbjer7FHGzPKiogqwlNCg4GpzHdrXhYe2tvbFAV6stJK/swqKyN30OQQfSbCBnQ5UNHgMsnWX2mJO1Hd4+3HBzYoaGR/rrkKZEa2lLTcDdi7/J22iA0oaO4DtLE1Q09Dk0v0IqiojNC2pIsV3i8AJQqAMqfRoKaU0y0+bkM7B9127IgxRydYg41MijnWgM0fmrj69p8O9kZAZvkgfnAhomP6ykpi7te60nMTOEUN8RjhNFYcKjMcx3WkiMa4qWFL1eEYValBo3zanLJh7J8TW3NtuPDkXJXmwr6MM6d7AeNo8a24vEsGWMAdrT6Q0/n3Wy7ADmPusLQbcZAXAxR6kqcS+dNDaVdNuo9JIWBTRlr7JOmtKCvOliq6YVNMs5OyajMDPxXj7s/LvtJukooa/N88uB9KG1MdpDFh04ivDPMEHv8AdbnBtAKaDIUK9/ZFVryOEgfsm240dzZkEkl5FCa6CtqS/nFGjMMZLHCtaVIyBamiKoJJ/G0RtoGhFdcvTPhbnetsqgzJARMINK0r2pG8aYQO+3NLEqb9hXNM63TaKo56zE8n0aElRoMEa1KqObU7zysI9os7ZQ6cWdQR+ygehrzNbVGzowBV0JYmoi+aK51bi782PGtMhW3S87xhcnkSOnDEFp6mtt3hU9Ptq/c2awRxSsMwq1PEs38Fo8kjlqBUUHWhY+6gAsOJvJGR2ZC3equw9QpFtoNsFyVQSGuvyUgHqUsXi7q1mbiF8LolCwqrUJyrQcsqUPHUVts0rDQB8/mnC32XyJ8CtqSTeRaYCwSnNWU5d5AtJu+16+y4bwIPwtliorqbOixg2gjNhrhc/McYH8g2TeRNpTuujj1H/m1RNe8dRIquDqGFR77aGegopoOVTT3mzPGR9fz85hzFr+TK2an31+NQLavGw5N/PefvFquC+Vzy8srdfyjFxr3aHyP8+Fh3mHIGZEkT50zHceX4eo77bF6jXI+lP54i0dbziybtDkdRbjPVc1JZdTlVhpqBTF4ijfraWaNZM1yWEwmqH9lvuP3Zi3o7yK4TkeAP3UyPlaDFfQ1M64tCDUGmuE8acQQGHFbdcQIzzFjxUjXJMi0/nI/z6+Fhbebcm630EvHhl/4iUWT7WjeDg+IOdr3GV07Q5HWnMc6ctfG2RQioP8n7rK6ttgqTWx8/737jzXE1f5SEmizKCKH6MinNH7jrwrZh7iQGXZ8E0TVkhxIwGvYY4aDjVMOX/WpzPGkiNHMoeN1wsCK1HLvHwsI7q7OXZ8811UnBIevgJOZUAJNGeZWiHvBB4Woq8ZxsUqVuJG0t1zCCC8B1DLTM0IHA8R4GtR/3W+cdtAflM1NOtf8AeNvpWOBcTEZFteR5Hx/G3zbvFH/td4/tpP32s+GkrsWkE+4O0kiilLMFONaZjEcm9kase4A2Ib/t28TLhNIUJoZWWspHcnsqe96nuFhTcm+IiyhgcRIoygVp2qipINLWt8vkZzBcfsj+K3pWdgzdnoSo4ku+IwOWLZszCrtTiSTU966DhUaY/wBZGyDgSLyYUp+qR2lPgbVk20UBqC404DX7XO0W9bTjqSMfmo/itzzpyfIhJSYTw7QWRg0TN1nCpCzA/VcALL4MAbd4drhiTMDiJoZ4ey9c6CaOmF9NGGedCbBP+lox9P0H8Vuj70qWLHrCSKHTMca558/HO0HRkDJLoGU15a70YP8AJv7M8A7B5iSInDWmqrh59q3QbadQMWFVb2ZIwWhfniSnZYccIVlrmpqLBA3tTCy/KUemIZZkZg669/eeZthN7o1RkwyYWINMsiuhGeRpUV5E2Hd290bJPoMMbQKt1kR6uVRVlr2WXmDXtRnnw48SIN527GX6xB1Mhyei9hjxEiDTkWWmvsnWwYu+iACiyVU1U1FRXWnceXdbnPvdExqY3z7x5WXu0gcOfQY9824wVOsShoGXOjADIlGHdkQaio0NrAbZVGV1US46EY2K8xmFB+k2n0dLLCLfqMQ9UYmYVqCWFV8MsuPrbKb/AChAvVNlWhxitD+z4+tkWFktAqnPoMOXeOs6EhIe0QyhyyUKgVxUtyk2z1mDrCKBgThGRCmpz8hZcnfFDrC3jjH8NsNvgp/RN/ef9tg8Fd3A6U2MsbSlv87ESG7wRAvJIrUNNNRSh4AH35W6HeKCJsN2uvXOo/OS1dz41zA40y10suBv6BAYVgIVmxMeszYj2QezoK/DlbV9/TQKsRVRoFkpTn8zMnUmzrDSSshuHPoM6fee/wAh6uNUiNNOyCBzNNBbqdtzgBI3BI9pjLUs3HgBZULvoAKdRUnUmQ1Pj2dLc/8AXEf1dftf9tleFkwcOoNaXa1/WpeKQr9JQx864SKWxd96MeTwK1NTk5HjRcQ9LLe7dJMkf5tGWgywysKeVKe600dL0rLhlu8c3fITUDuIAI8RQ2HcwqlMZ1xvccgJid1prRiyjxV8x5Ut1baLRkCWhRjQSLpU6BgfZPfUjvsnf6RZA4dIlDA5EuSafRJPtDxqbSn6WJmRkaGNlbUEt6ihHK0JYGdzcKY5xlmNbeL14EGydXphvAy6mLLmX/itv/TNeOEEP+P+K0ngKr6B4chymaoz9oaHn3W2W8WTK9M94rUwQmne34283TRef+DCPtfjZ+41uqDkkNu8XOrYl0Y9scGy7LZaOp0YZ08qd7uGAzzOYJ5jgfEin80soF6bLyBTqIe/26nuPa+Fs/03XnjBD6v/ABWp3Or1QeHIcOfC2qIRXlWo8D/1rZQf02Xj/gQ+r/xW2PTbeP6vD6v+Nl7lU6mySG7S1Jvbdm6gTRist1brkHMKD1qeDxlh6WXf9Nt4/q8Pq/42yemyf+rQ/ab8bGGDqRaehskhrXa8rJGsiGqsoZTzUio9xt87byj/AGy8/wBtJ++1iPYPSrNdYFhEMbqlcJZmBCkkhcuAqQO6wltHaHXSySkUMjs5AOQLEkgd2durD0J0pS6Dwi0z/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546847" y="1252459"/>
            <a:ext cx="1600200" cy="4801314"/>
          </a:xfrm>
          <a:prstGeom prst="rect">
            <a:avLst/>
          </a:prstGeom>
          <a:noFill/>
        </p:spPr>
        <p:txBody>
          <a:bodyPr wrap="square" rtlCol="0">
            <a:spAutoFit/>
          </a:bodyPr>
          <a:lstStyle/>
          <a:p>
            <a:r>
              <a:rPr lang="en-US" dirty="0">
                <a:solidFill>
                  <a:srgbClr val="FFFF00"/>
                </a:solidFill>
              </a:rPr>
              <a:t>Problem with the barges</a:t>
            </a:r>
          </a:p>
          <a:p>
            <a:endParaRPr lang="en-US" dirty="0">
              <a:solidFill>
                <a:schemeClr val="bg1"/>
              </a:solidFill>
            </a:endParaRPr>
          </a:p>
          <a:p>
            <a:endParaRPr lang="en-US" dirty="0">
              <a:solidFill>
                <a:schemeClr val="bg1"/>
              </a:solidFill>
            </a:endParaRPr>
          </a:p>
          <a:p>
            <a:r>
              <a:rPr lang="en-US" dirty="0">
                <a:solidFill>
                  <a:schemeClr val="bg1"/>
                </a:solidFill>
              </a:rPr>
              <a:t>No air</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No steering</a:t>
            </a: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No light</a:t>
            </a:r>
          </a:p>
          <a:p>
            <a:endParaRPr lang="en-US" dirty="0">
              <a:solidFill>
                <a:schemeClr val="bg1"/>
              </a:solidFill>
            </a:endParaRPr>
          </a:p>
          <a:p>
            <a:endParaRPr lang="en-US" dirty="0">
              <a:solidFill>
                <a:schemeClr val="bg1"/>
              </a:solidFill>
            </a:endParaRPr>
          </a:p>
        </p:txBody>
      </p:sp>
      <p:sp>
        <p:nvSpPr>
          <p:cNvPr id="14" name="TextBox 13"/>
          <p:cNvSpPr txBox="1"/>
          <p:nvPr/>
        </p:nvSpPr>
        <p:spPr>
          <a:xfrm>
            <a:off x="2559913" y="1295400"/>
            <a:ext cx="1981200" cy="5909310"/>
          </a:xfrm>
          <a:prstGeom prst="rect">
            <a:avLst/>
          </a:prstGeom>
          <a:noFill/>
        </p:spPr>
        <p:txBody>
          <a:bodyPr wrap="square" rtlCol="0">
            <a:spAutoFit/>
          </a:bodyPr>
          <a:lstStyle/>
          <a:p>
            <a:r>
              <a:rPr lang="en-US" dirty="0">
                <a:solidFill>
                  <a:srgbClr val="FFFF00"/>
                </a:solidFill>
              </a:rPr>
              <a:t>The Solution</a:t>
            </a: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Make holes that can be opened and closed in the top and bottom of the barges</a:t>
            </a:r>
          </a:p>
          <a:p>
            <a:endParaRPr lang="en-US" dirty="0">
              <a:solidFill>
                <a:schemeClr val="bg1"/>
              </a:solidFill>
            </a:endParaRPr>
          </a:p>
          <a:p>
            <a:r>
              <a:rPr lang="en-US" dirty="0">
                <a:solidFill>
                  <a:schemeClr val="bg1"/>
                </a:solidFill>
              </a:rPr>
              <a:t>Wind will blow the barges toward the promised land</a:t>
            </a:r>
          </a:p>
          <a:p>
            <a:endParaRPr lang="en-US" dirty="0">
              <a:solidFill>
                <a:schemeClr val="bg1"/>
              </a:solidFill>
            </a:endParaRPr>
          </a:p>
          <a:p>
            <a:r>
              <a:rPr lang="en-US" dirty="0">
                <a:solidFill>
                  <a:schemeClr val="bg1"/>
                </a:solidFill>
              </a:rPr>
              <a:t>Prepare special stones and ask the Lord to touch them so they will shine</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15" name="TextBox 14"/>
          <p:cNvSpPr txBox="1"/>
          <p:nvPr/>
        </p:nvSpPr>
        <p:spPr>
          <a:xfrm>
            <a:off x="5586480" y="1295400"/>
            <a:ext cx="3276600" cy="6463308"/>
          </a:xfrm>
          <a:prstGeom prst="rect">
            <a:avLst/>
          </a:prstGeom>
          <a:noFill/>
        </p:spPr>
        <p:txBody>
          <a:bodyPr wrap="square" rtlCol="0">
            <a:spAutoFit/>
          </a:bodyPr>
          <a:lstStyle/>
          <a:p>
            <a:r>
              <a:rPr lang="en-US" dirty="0">
                <a:solidFill>
                  <a:srgbClr val="FFFF00"/>
                </a:solidFill>
              </a:rPr>
              <a:t>What the Lord Did</a:t>
            </a: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Gave Jared instructions</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Caused the wind to blow</a:t>
            </a:r>
          </a:p>
          <a:p>
            <a:endParaRPr lang="en-US" dirty="0">
              <a:solidFill>
                <a:schemeClr val="bg1"/>
              </a:solidFill>
            </a:endParaRPr>
          </a:p>
          <a:p>
            <a:endParaRPr lang="en-US" dirty="0">
              <a:solidFill>
                <a:schemeClr val="bg1"/>
              </a:solidFill>
            </a:endParaRPr>
          </a:p>
          <a:p>
            <a:endParaRPr lang="en-US" dirty="0">
              <a:solidFill>
                <a:schemeClr val="bg1"/>
              </a:solidFill>
            </a:endParaRPr>
          </a:p>
          <a:p>
            <a:pPr fontAlgn="base"/>
            <a:r>
              <a:rPr lang="en-US" dirty="0">
                <a:solidFill>
                  <a:schemeClr val="bg1"/>
                </a:solidFill>
              </a:rPr>
              <a:t>Advised the brother of Jared about things that would not work and instructed him to find a solution that would work.</a:t>
            </a:r>
          </a:p>
          <a:p>
            <a:pPr fontAlgn="base"/>
            <a:r>
              <a:rPr lang="en-US" dirty="0">
                <a:solidFill>
                  <a:schemeClr val="bg1"/>
                </a:solidFill>
              </a:rPr>
              <a:t>Touched the stones after the brother of Jared prepared them</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16" name="TextBox 15"/>
          <p:cNvSpPr txBox="1"/>
          <p:nvPr/>
        </p:nvSpPr>
        <p:spPr>
          <a:xfrm>
            <a:off x="9460740" y="1252459"/>
            <a:ext cx="2133600" cy="6186309"/>
          </a:xfrm>
          <a:prstGeom prst="rect">
            <a:avLst/>
          </a:prstGeom>
          <a:noFill/>
        </p:spPr>
        <p:txBody>
          <a:bodyPr wrap="square" rtlCol="0">
            <a:spAutoFit/>
          </a:bodyPr>
          <a:lstStyle/>
          <a:p>
            <a:r>
              <a:rPr lang="en-US" dirty="0">
                <a:solidFill>
                  <a:srgbClr val="FFFF00"/>
                </a:solidFill>
              </a:rPr>
              <a:t>What the brother of Jared did</a:t>
            </a:r>
          </a:p>
          <a:p>
            <a:endParaRPr lang="en-US" dirty="0">
              <a:solidFill>
                <a:schemeClr val="bg1"/>
              </a:solidFill>
            </a:endParaRPr>
          </a:p>
          <a:p>
            <a:endParaRPr lang="en-US" dirty="0">
              <a:solidFill>
                <a:schemeClr val="bg1"/>
              </a:solidFill>
            </a:endParaRPr>
          </a:p>
          <a:p>
            <a:r>
              <a:rPr lang="en-US" dirty="0">
                <a:solidFill>
                  <a:schemeClr val="bg1"/>
                </a:solidFill>
              </a:rPr>
              <a:t>Made the holes</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Trusted in the Lord</a:t>
            </a: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Prepared the stones and asked the Lord to touch them so they would shine in the dark</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83341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xEl>
                                              <p:pRg st="15" end="1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43FDAE-9D27-41D5-A497-4076F222B66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79375" y="6423987"/>
            <a:ext cx="1600200" cy="381000"/>
          </a:xfrm>
          <a:prstGeom prst="rect">
            <a:avLst/>
          </a:prstGeom>
          <a:noFill/>
        </p:spPr>
        <p:txBody>
          <a:bodyPr wrap="square" rtlCol="0">
            <a:spAutoFit/>
          </a:bodyPr>
          <a:lstStyle/>
          <a:p>
            <a:r>
              <a:rPr lang="en-US" dirty="0">
                <a:solidFill>
                  <a:schemeClr val="bg1"/>
                </a:solidFill>
              </a:rPr>
              <a:t>Ether 2:16-25</a:t>
            </a:r>
          </a:p>
        </p:txBody>
      </p:sp>
      <p:sp>
        <p:nvSpPr>
          <p:cNvPr id="13" name="Rectangle 12"/>
          <p:cNvSpPr/>
          <p:nvPr/>
        </p:nvSpPr>
        <p:spPr>
          <a:xfrm>
            <a:off x="2741892" y="243512"/>
            <a:ext cx="8686800" cy="6370975"/>
          </a:xfrm>
          <a:prstGeom prst="rect">
            <a:avLst/>
          </a:prstGeom>
        </p:spPr>
        <p:txBody>
          <a:bodyPr wrap="square">
            <a:spAutoFit/>
          </a:bodyPr>
          <a:lstStyle/>
          <a:p>
            <a:pPr fontAlgn="base"/>
            <a:r>
              <a:rPr lang="en-US" sz="2400" dirty="0">
                <a:solidFill>
                  <a:srgbClr val="FFFF00"/>
                </a:solidFill>
              </a:rPr>
              <a:t>Based on the solution to the concern about air, how does the Lord sometimes help us solve our problems or answer our questions? </a:t>
            </a:r>
          </a:p>
          <a:p>
            <a:pPr fontAlgn="base"/>
            <a:endParaRPr lang="en-US" sz="2400" dirty="0">
              <a:solidFill>
                <a:srgbClr val="FFFF00"/>
              </a:solidFill>
            </a:endParaRPr>
          </a:p>
          <a:p>
            <a:pPr fontAlgn="base"/>
            <a:r>
              <a:rPr lang="en-US" sz="2400" dirty="0">
                <a:solidFill>
                  <a:srgbClr val="00B0F0"/>
                </a:solidFill>
              </a:rPr>
              <a:t>Sometimes the Lord tells us how to solve a problem and expects us to follow His instructions</a:t>
            </a:r>
          </a:p>
          <a:p>
            <a:pPr fontAlgn="base"/>
            <a:endParaRPr lang="en-US" sz="2400" dirty="0">
              <a:solidFill>
                <a:srgbClr val="FFFF00"/>
              </a:solidFill>
            </a:endParaRPr>
          </a:p>
          <a:p>
            <a:pPr fontAlgn="base"/>
            <a:r>
              <a:rPr lang="en-US" sz="2400" dirty="0">
                <a:solidFill>
                  <a:srgbClr val="FFFF00"/>
                </a:solidFill>
              </a:rPr>
              <a:t>Based on the solution to the concern about steering, how does the Lord sometimes help us solve our problems or answer our questions? </a:t>
            </a:r>
          </a:p>
          <a:p>
            <a:pPr fontAlgn="base"/>
            <a:endParaRPr lang="en-US" sz="2400" dirty="0">
              <a:solidFill>
                <a:srgbClr val="FFFF00"/>
              </a:solidFill>
            </a:endParaRPr>
          </a:p>
          <a:p>
            <a:pPr fontAlgn="base"/>
            <a:r>
              <a:rPr lang="en-US" sz="2400" dirty="0">
                <a:solidFill>
                  <a:srgbClr val="92D050"/>
                </a:solidFill>
              </a:rPr>
              <a:t>Sometimes the Lord takes care of the solution Himself</a:t>
            </a:r>
          </a:p>
          <a:p>
            <a:pPr fontAlgn="base"/>
            <a:endParaRPr lang="en-US" sz="2400" dirty="0">
              <a:solidFill>
                <a:srgbClr val="FFFF00"/>
              </a:solidFill>
            </a:endParaRPr>
          </a:p>
          <a:p>
            <a:pPr fontAlgn="base"/>
            <a:r>
              <a:rPr lang="en-US" sz="2400" dirty="0">
                <a:solidFill>
                  <a:srgbClr val="FFFF00"/>
                </a:solidFill>
              </a:rPr>
              <a:t>Based on the solution to the concern about light, how does the Lord sometimes help us solve our problems or answer our questions? </a:t>
            </a:r>
          </a:p>
          <a:p>
            <a:pPr fontAlgn="base"/>
            <a:endParaRPr lang="en-US" sz="2400" dirty="0">
              <a:solidFill>
                <a:srgbClr val="FFFF00"/>
              </a:solidFill>
            </a:endParaRPr>
          </a:p>
          <a:p>
            <a:pPr fontAlgn="base"/>
            <a:r>
              <a:rPr lang="en-US" sz="2400" dirty="0">
                <a:solidFill>
                  <a:srgbClr val="FF0000"/>
                </a:solidFill>
              </a:rPr>
              <a:t>Sometimes the Lord requires us to come up with a solution and ask for His approval and help in carrying it out</a:t>
            </a:r>
          </a:p>
        </p:txBody>
      </p:sp>
      <p:sp>
        <p:nvSpPr>
          <p:cNvPr id="24578" name="AutoShape 2" descr="data:image/jpeg;base64,/9j/4AAQSkZJRgABAQAAAQABAAD/2wCEAAkGBhQSERUUEhQWFRUVGRwaGRgXGB4dGhsaGBwYHBgcGR8cHCYfHBojHBccHy8gIycqLCwsHB8xNTAqNSYrLCkBCQoKDgwOGg8PGiwkHyUsLCwpLCwsLC0sLC8sLCwsLCwsLCwtKiwsLCwsLCwsLCwpLCwsLCwsLCwsLCwsLCwsLP/AABEIAL4BCgMBIgACEQEDEQH/xAAcAAACAgMBAQAAAAAAAAAAAAAGBwQFAQIDAAj/xABQEAACAQEFBAcDBwgGCQMFAAABAgMRAAQSITEFBkFRBxMiYXGBkTKhsSNCUmKSwdEUM0NygrLS8BdUc5OiwhUWJDRTY+Hi8QhEsyV0g6PT/8QAGgEAAwEBAQEAAAAAAAAAAAAAAQIDAAQFBv/EADMRAAIBAgQDBwMEAgMBAAAAAAABAgMRBBIhMRNBUQUUImFxgZGhsfAjMsHRM+FCUpIV/9oADAMBAAIRAxEAPwDtu70dXGW63d5LuS0iJiYO/tFQSxGOgBNRpbXafRxco3YdRUUBBEklAdDXtHXlYk3E2mhuV1SgDdUoHIkCmfflbXa91Ysa6Fqhh60pZuYt+guLzuXdw1FjqDnUM2XdmdaWqjsGAFh1Z407R4edje+3sRSEDt1Hhn52GbxH2yTlnaiSfIm5PqUqbIgNex7z+Ntl2HDXOP8AxH8bWHU8rdI14WbKgZme2fuzdWljBiZgxAIxsPHOuXGxbcOjG4s7442IyKgSPQA99e0fhaquLqigycwQBr4r/NLHmzrzUBiFUcq5+dMh4VNjlQM76lMeinZ9MoW/vZP4rb3fom2eT+ZbL/myeXzrFOMEUztm73sLiaQqq1zYsAoA5kmlkcUFSd9wcbol2d/wD/eyfx2srp0M7MzDQE049bLn/jtrfeke4RZCcSHlArSe9Rh99o0fTZdEoDFemHD5JB6VkBtlRnJXjF/BRS6lkOhnZmD/AHY1P/Nky/8A2WqNo9G+yljJEKKythIM0mZ7vlKjQ5a2vLj0v7PkIEjSQV06+Mqp/aGJR5kW33knVikkLAqwxY1dcB5EHQmg4GyODTtJDOWmgMw9G+zSFP5LiDGgwvKa0NPpc7Xt16IdmD2rurftye+j0tW7PvZEqsHxEGtDJUEjnTu42YdwoFA0rUnxJqfjbNCxk2DI6Itl/wBUX7cn8dsjoj2X/VF+3J/HYwt6yFAQHRLsv+qJ9qT+O2y9FOy/6nH6v/FYtt6xMCQ6Kdmf1OP1f+K2w6Ldmf1OP/F/FYrt6wMCx6MNmf1KH0P423HRts0aXKD7FbE1vWxgb/o72cNLld/7sfeLYfo72eM1uV3ryMa0+FiW3rYwNp0f7PH/ALO7f3Sn4i3Kbc/Z6AlrlCorT8wjVrywgke6xTS3rEAOJubs5Vxfkl1CgVJaJKe8UGtpKbp3EaXO7A8KQx/w2uStbZpbGKpN1rqP/a3evdCn8Nt4tgXcHK7xD/8AGn3C1g8oHidBxtkelsYjDZsYGUUY8EX8LAW070gmlFFydhpyY/VsxrJ7bu0KXqcV0lk/eNngax26PXBud2bSkdPQsPusV31QylqcP5rZZbgm+rc4miMM0ZLUieqOoDEGjgFTnU0YcbFq74xikc6PdpG9hJhRXbQlJBVHp4gmoyFhLUnzZQbwIQRhFOPf49w7zahEBJ+J4DnU2K9pTIxOOREX5xLhamlaVPEDMnhkoFTkPXnaULnsyRiNdAHUVpxpX0HrU1JeLEZFmoAQvr/PDkLaxxqqYjx4cTz8Bw/8Wi3rasIzaVOZAYHLgBSp0z87Vd43mj+aGb3Cnnn7rOlfYFmEAvK1UgGoJqMRodKUOtrsb5QxKWlk7Q0iizc0+m1aj9ojTSwLcrner8kjQJVYygKIe0ceKlPpUw55jUZa0p2bAStKEEg+I10t34bCcW7lKy+psod33fq+3hJWgXqooqYytC4DEhSxOmY4A042E5JXkf5Yu7AfpCSRXPLFprXK1ruVv9+Q9YGQOjAkAABjIKBQX1CUrrWnAZmtHtjbRvF6lmAYGVyQpOJhi+aDQVpoMuQt3UJUaNRrKrLnu/z0NYuNm3cyyLGrKpbQuwVR3kn/AM2Ld6dx0hBlViQXAVAD2QVJNWrzFBlxzsM3/cC9rAk5CqgiaSUOwQxlC1VIOZJUAig1JBpTPlDvPPeMIeR6KiphqaHCABUVoTUVJpbp7zxqyVKWi3XUSS0uWUMYpSvD+f57haLfbjebm6SxAqsgDZVwOG4OBoeFdeNbE1w3HvDwLKpUOWqELChSmTYswGrwPu0t7aW9jTQG7y0PB3B9plckEYTSlAAPCoNhWca7yRtJX16rzRNXjqy63QvMN4hN5jWrA06kPVkYahq505HiM+6xqm1OrjDTMsX67BQPNj99vm/eSBVkWQANiWjfrLxy4kfA2rHcGlQPiffb5jEp0KjptbHqYfC8eGdSsfSd+6W7hCCBKZ3HzYRj/wAeUf8AisJ3/pzmYn8nuyIOBlYsfNUoB4YjZM/l7rkDQDuFsDacnBj6D8LcUpTe1j1qVDB0/wDJmk/ZL73G/s/pqvatWeGGRK5hAyMB3EswPgR52bG7+8EN9hE0DVU5EHJlYaq44MK/AioINvk2Pa8laUB8vwsUblb8XnZ8/WBAY5KLJGThDfRIOdGFcjTQkHuEJSTtM2Kw+GqRzYVSut1bT55H05b1lv8A04XcLVrveAeIBjp6mQfC3FenWCv+6z054o/4/vtXiR6nA8FiFpw5fDGdb1gS4dM1wkIDmWGvGSOq+sZanibGOztqRToHgkSVD85GDD3aHusyaexzzpyg7STXqSretrj5W8zUsSdza3rYFvFrYJhzlbBrl77Yx555csxbINbYFzCZamp/nLL77dLYAtkm2MYNvnzee9Uvt6Gf5+Xn9NrfQOO3zLvXe/8Abr1l+nl4/wDMazRCgs6N5qbPi8XH+M/jW13t5leOjIrq2Sowqp0Cgg97A/tGwjuLeKXGAc5WH7x+NijaLVeCmmMV8nQD4CyJu5F7ir3w3YFzl+TFYpBVCeYpjXy1Hcw5Wl3jcCQXH8rWWMhULuqnHTtUAVkqtaGpz7NDnyNd5tk/lNyC/PBxKeTgDXuIqPOysW+ymMRYn6uPESgrRcRGMtTvoCT3C3sYWpKrBQTSt9jEfZV2WSaNHdY1ZgCzmigVzqeHL401sUdIe6UNzKNAXIlZjhJBWMALRa+0ScRNSdBx1tIh3cuTbNWd5KSKsgOBwnWSCrLGesFMQFB2dRpXKwejSyu8tDIyjrHJGLIFQSwNarUio0p3WDfi0ewdwj3e3nvWzo3XAxWSNZIw9erXGQRJlrUZUBGeuYpYaEwklrIcCu9WKrXCGNWwrXOgOQrysXby79reblFBh7dFdzGcMYZWcYClDUYcLChyJHK1fsDo9nvkBliIUiTCBJVVZaZsraGhyp455UKtuKzbA9Qi6Qt37lFdUluyoJGER/OYWMZWgcR1FSxw4jTmaamwPcdhTzRPNEjOsbqjYKlgXBKmgFSMqV4EjnaPMJJGYnFJ1airCpoiYY1NfojsgeVjzcnpFiudykSSNcasoRYxgeQPixs7Z9pQPa1zA8JPMl1NsUt56R72but2JFAjxyFxieQMSO0WFVKqcOWeVT3SOj7c+W+dY61RIxk5HZMmWFDxIwsxJANOzzoaTd/dqW/T9XArYcQxORURqSaNIRl95oaWsrsb1se9RNKBUY2EXWAqwIZKsFJoCcxUVNOFmhNwd4bmaQS7U3hvGzy10xoTUOzKKijoOxRhQimpoPK1NunGk97jSWUIhYZNWshJyRSAczpUkDzpYfn2xNeZAZpMbtQYnIHcKk0AA5k5WLNtbmSbPjgvsUkbiMRM3axfLVFeroKPGTmDllXXK3pd5UYWWkpbvzJZOpp0h7CW6lUEjuzDrACpC4Q1F40ZqYq0pTKw9cN2r3eKGK7SsGAIbBhUg6GrUFLRZr7NI+OV3ctVquSa1JqRXKlRTLLKnCzD3T3yhhuKdfJheOseHV2C+zRRmewyiulvLxsXUjGpLfZs66FedFOMOZS3HosvTU61o4eYzdvTJffYr2d0c3ZR8qZJT3vhX7KAe8m1DtDpbbMXeDwaQ5/ZXT7Vh2+dIN8c5zYPqxqB7yCffbzWoF1LFz52XwNGXca4UFLqg76tX1DVsHb4bjdTE8t2ZsK9po2OKgGZKE5imtDXSwvDv7fVNROx7mCsPetiPZPSw5DR3qJGRhQsgo1DkaqSQ3lTztmo9BIOvB6S9bATHtVxUE4hyOdpEF9UD82o89fWzT3P2Zdrxc4z1UblKxksimpjOEHMVzADedrOTdG5sP8AdYfJAD7rTdJPY7afatWm/Fd262f3uJ1XSoYKVPdS1hs3bTQP1kUskb6Y07J8Dh1Hc1RZjzdHlyYV6oL+ozA+42rL10VREfIzSofrUYfcffZXRfJnXHtilJWnDffTT40Rb7rdNwQrFf8ACQchPGNP7VB+8n2eNmrFtBGjWRXV1cVVlYFSPqkZEW+aNublXi7VJXrY/px5072XMjxFRabuNvi9wkGI9ZdXPyiA1pX58eeTjiPnaa0IpCdtJnJXwsaqdTDbL/j0PowX2q9n2tKf+Lbq4ZVLa/f3WgXF0KLJGQyOoKkZhlahBFuxvALFSrKFpRiMjWtaU8LdLS5Hiqe9yR+UoK0p6W0F/HPy/wCtuEt3HcO//pbn+RgjP/DYqMRXVaJcF7qcz6W6peMYOHgaVtFu12o1eFLSokpiAy/nWyyS5D05tmjk4gCMiD8RUelvlne+f/6he/8A7ib/AORrfUF7vGHMiornzU/yfOtOVvlDeqSt+vR5zy/vtzzsEWTtuFu6L0uEPdePu/62ML9z+s9PFSrD30sE7nPW6wJxN4Y+Sopsb3iT5ENzlf8AdjP3CyIlLdmVkxROOVSPAf8Aa1hbY96gul4ledYxHKjnGy1YMKBowKdoSA1w8weFbX90fCSOGH/4yYzX9kIbDu8Wxi8UqAVZc18R7NPEVW1KbszAhtOl6vJW6YyjszxxlVTCSMTqqqxX5lBTNqDKtrXcXeVLhI/XwijK3bwHraqMkBOWFiKEU1IJ0tVbq7Ve6zreFjxorKr1QN2WqaAkdhyFahFNDwqLSN+N6Vv84kVGUIpQYnxVUMxU0p2Ca5gE8PP03FPw8rbh8iQNlPtW+TyXdGRSC/boVUhQFjxABVqRRRwA5Am0S5bxXnZxngjZQxcKSO0FaNiGKAjCa5qSRmPK2dnX287MmL4GUshFGBwnrEqh5ErUNTmKHjaNsxkvV8DXubB1jglurxBmJGTBSuENnVgDnwzqFnovIxfdG22brFLOL2kYEkT1kbTDkWjwDskNwAFcqaaUO3Ct4vzi7BSkkgWEIvVrQ0VBhIFDoCTxqe+1t0kbqxXOVDBiwS4iQWUhGB9gUzFFIPazoRnraq3W2k10vkTlVqSo+VXJVkw9sVpQ4TUNyPI2hfmg+ZM3emn2bfYXvCTQx46SAqyh0Bo40o4Fa5V4U4W121vE+054etEELex1vaUYWNV601bJakYqcc+6Z0i72xX6VOqR16kumIuCrqWFGAA7Jy5nKnK1neejWIbPW9JeAxSF3k6sY1kILFcBJGEDJWNPmk01sE1uwepz356P0uUKTxy1B6tCgBIx4GLuGJyQlKgHPtU4C1Jft75pLrHdBRYY41QqADiKtjDkkVBrSgHAcam0S/72XmeNYXlbqlREEYNEpEAFJHFsqlufdlY8uqbPfZGIBGeBZFQ3iiMZ2XGVGE0cVNVXMZCvE2tF5YrNrqA7HeG4DZUI6qISrHN1EcgMuB6srEthNMTHEMQAJpyqFjPHhYd6j3a2sN2tgSXyUxxUxBGfPQ4dATwxGgBPE2tE3bMd5u0d9jKB2WqFgGo5KjFQkqMQGtDS1p0IOhNJ6729P9FKVTh1FIpdlbEnvT4YFrzbRV8Tz7hn3WNtm9EKgA3mVifoxgAfaapPoLGckt2uUQq0cUY04DwAGZPgCbCm0+lqFcoI3kPNuwvlqx9BbxlFLcpUr1Kr0LD+jS5gU6s+Jdq/G1NtXonUgm7SFW4K+Y+0Mx77VM3S1ej7KRKOWFj7y1t7p0t3gH5SONx3VU+tT8LDQCjVWoOyNe7hKUxSQuM6K5oe8UNGGWtrK79JF+X9PXvKIf8ALa8/0/ddoXu7h4/aR42Vxoey6EEd6sKihzta3josuzGqtIncCCP8QJ99g0UjViv3oGrv0p3yufVN4oRX7LC1rF0qTDN4Yz+qzL8QbSX6JouE0vop/wAtos3RSwHYvBP6y/gwsHm5FISwrupIvNn9JV2f85jiP1hVfJlr7wLb7X3Hu9+Xrrs6B9ccdGVjycDInvyNgG/bj3yHPAJB9Q19xofS1bcNpy3eWqM0Eg1oaV7mU5HwNg5PmPCjC96Mtej/AL/sc/RHtSWBpNnXoYSlZITqChPygQ8QGIamvabIUszBmbfPsPSIWEcsiYbxdnEiupPVyDMPGdSpdCVpUgmmln/s+8rLEsqNVHAZWHFWAI9xtWMro8+vSkp+JanjIK048reWmop5Wpn20n5TgIYMKipHZOXjX3WqWvUZAqZeXZqONONLdGVnJZBil5UECoqbZeUA4qigyblSuXhQ/fYTulaUih6sfTdji8QoNSeRJpbtddorEkhr8lApBJJOKQ0OHL2myzpxbuNlcCkZWL3bF9jRMZcDhrkw4g8x39/ea/J+3pK3qcjQyyEU0oWNLOZ9+DLIMUMYBoGYA5AkVyzrlwskdoyfLSUyGNsjqMzr320oZUrloSzNhbuAScPKPrH9VRfvseP/ALrF9aV/3UH3WCdwIv8AZZnoKlgg8wlfiLHkxBu92p9Y+ZkevwtAMtyFcYsRHjIv21hcf5j5W5bQTsKeJGE+K0p50ofO0vZmQFNTLGo8ZoJYx7yp8rbznEGDKWQgPlqUfNWFfnocS9+Gh4EG+ottAP2LvemznvKNHXGyumABXOKuMM/0VzK10Naa5A9y2g0MwlhNGQ4lLAMRyLVFCc9aa6UsQ777MKhZQcS1wYhpmKgHiCM8jztK3GvEdxvZS+Q4TLHTG57IjkQMAVIwsrCgrXKtOdvQpvw3Cupy3x35W/QxR9UQ0eFseLLGVAlGGmmLQ14d9t9idHTz3P8AKEkRZMQZKNiGACprgBKyBqEDXUEA0tWXuNdo39hdl6sS5ojAKAUjyXs5KCUoDoKituIv992eGiHWXdnKSHg9FxBfAGpy40FnkrRsjehTrecUnWSjrKtibETV86mrDPPnrZhb3bauMuz0EaRLeOphCAhmdIwwqgfDQsMNO0QcJPOhjbhblQX+KVppSZS6+x7UdS1SwIwnHnpWlNa1Fgu8XE/lDQxK5PWFEVh2ycRCggfO7hxtz6Njblxu/uTPfIJpIlJMeHADQLJUkOFZiBiUUOvMa0twv21b3dlNyZ2jETOGRH4uO2rFCQw1yrQVa07dXfCbZwlVlch46xRvUIJMQo9DTs0x1w6kU7xYbq7Mh2rfLxJeCkZdWbq48YONqVkXFUABjUgk1LaU0zYCZ0c7IuMt1vLXlq0wdYH7KxqCcDKwNak1BNRypQ1I0+ymmvkl2uxUqXlMarJiQhVZhhapqSqgVPMVpw6bybHN2vj3OAyCNzEBjYHrCaFWOFQMOJjQUypztN3av0+zL6BNWKMydXKShKlVJqVNKmmownOotSLaTaB5m26e8k+zJWWVJAkiFjEylSWAPVsMQBAxDCSOFdaC3HeHbz3uRp8KxuVX2K+0gGFs869keltN49uptG+LIf8AZ1IVCzsWCgFqNRVqMj7IrnxzsX7f3KgjuIvETFikaCqUwyEso61taVDcDyt6GFnTi/1FrLT5El1Fff73JK2OV2dubEk+XIdwtEsYbr9Hr3pesZwkVSMs2OEkHuXTv8LMPZe5V0uoqI1JHz3zPqch5Ut4Dg02mdk60FshLXbZssgrHFI45qjEeoFtLxdXQ0dGQ/WUj42ed43yuUOTyxkjgCWp5JW0Eb8bPm7LSLQ8JEbD54lpYZfMXjy6CXRyCCCQQagjUEaEWIblv/fIgAJcYH0wG9+vvsXbe3Auc0Lz3OShVSwWMho2KgmmtQTTgad1he6dHF7kjSROqKuoYdvgwBHzeRstmPnpy/cWEPSxedDHE3kw/wA9pP8ASxMPau6EdzMPuNq3+jC+H5sYP9p/228/RrfgMlQ9wk/EWDbHUcPzZdw9K4PtXZv2Xr6VQW7z7ybPvihbwhQ6Vdcx4OtaeosITbnXyPW7y/slW9wNquaIg0bEjDgwIPobK5MvDDUZLwy19f7DC8bilB1tzZbxEa9glSf2W9liOWvjY96Nt6XOzZoEGKW5soCsSCIpDkGGRqhxLQcAtlJszazXcYoWZHJ7RDdk9xWlCPGxPcd9sF5jlKiO8fmZQPZkR6YTXWquFNDmBXMixpSWcOLpVYUVGVmlqn08vy6Gdf7+EkAiZHORwh2BGhNQVJrU+zme60abbUw1iYd5R/i2H4WqH2m7Lm5odQQCDz0p8LRjMw0kK/qll+AFvWVM+ccy0F/mcgESFOKxChbuqBWh8Db20I55QF6sRRqKKj0jRa8flCpJ5nxtUtfjShkY+MjG3FpR81Qx46nztsjQVLqRr1c1VlUyqxr+jqVFeAIFCfDLvsqr6PlH/Wb4mzdh2Q5kBIAFQTU5AVyxch7zoAbKK9/nH/WPxNoYnRI6cPzC7cq80u0gpkr4ya5ZIAo8yc/2bHd1qIburfNSp97fjZfbjxdYvVAZNKCx+qqjLwrn6WZUoBxcguEefZH324ist2RQCkDsNUnulPEU0+1azurdiRT8ySVAfqntgeRp6W1jgA6qM5dZeRI3cl3FSfWM2xjIDNoWZnPINIS1SOSJT1pYgQJbxw/JzFaABQaEBg0iEOAVNQR2c6jj32rt6ekhL3chBR1dljZimUZYHtoQTXBowIrmBwFbXst0M7EgEIuRPOvDvZjU+vAWWUN2ljldoga3YliwAIUK4UMa1FKleetuyhZvUyRf7GW97LmSZo36h1jaQqpKGN8JpWlFcVpQkdrLQ57Xq+HbG0IQICg7KvgardUr1ZmJyBCsdO7W0renpBF6ui3doiXKRs8lcNJVNWotM1I7xr3CwhdneFo5hVRiqjaVKEYgDzFaHxt0pOWr3MWW8OxLxs1mhaQYZ1ocDe3GrgqWHzastadxFuu4G3xd76rSlAj1Du61ZcmIZWpiU1yNNa+FK7eLeGW+Sl5mJFWwLlRFY1wig0Fii/bhQrs1b2suJo4yX6oY0kYuQpq1CoGIK2XzdAa15/Jh5alZvXtZdqX5DEWUuBGOuYBcicJB+aDWtDxJ1ra23w3P/wBGqZ7veGUSfJBMJxdtflBjrTDQE5gHh32AKWIbzty+3+kNWdaIBGo7I6sUDGuhOZLVzqeGVg1b0DboQ919tG63qOUAEKQGqoPZJGKlRk1NCM/U2v8AfPef/SckaRQvWIuFoS2NGIocAHZPZrx1pwtO2P0bKimW+yBVXMqGoAPrMfu9bS7xv7dbquC53cMPpewp786s3mBZHVUdQqOZ+FXBy57gXx88Cp+uwB9BU+tru9bpbQKIC0biNMCqshFEqWIzUA5nj3crVF76Tb03s9Wn6q1P+IkWhrv9fa/nq+KJT92xjjKsNYv6L+RuC3yJ8O9N52csl36tVdmxgscWHEADQDI1K118rDe0tszXhqzSM55E5DwGg8haVtXakt6kUyYS5GEYFzOdQKZ51J0sXbt9GUrANeWMYP6NaYv2m4eAr425pTlUk31LqFOlrPR/IvFQnICtsyRldcvSz0uu4V0j/QJ4sMR/xVtJO7l2pQwxU/UX8LLZid4hbZiQ2NtGaB8cNa6EUJVhyYcR/IobM7cnfG7LdYYpZVR41wkOSNCQMzkcqcbe250ZQyCsB6puWeA+I4eI99lntLYskEjpIoRkzyqRQ6EHPI040sLtbj5adZLLox4vvVdAKm8Q/wB4v42gSdItxQ067HT6CO3vC099khCc9QPHMfA22vLUHtCvdlYub2DHBxyuTew35+li5FtJT+xr6m2zb57OvS4JCBXhMlAfMjD77KCC4TN7MUj15Ix+AtJj2UyZzJLEo+kjU94ysHLqanh4ylaMrX62Qxb50e3d1625yBSQaAnHH7iSKePlZd7b2TNBJSdWDHRtQ36p4/EW6f6XKsDB2CMgyMQT4kEA+diC5b7l4+o2ggliPzqDGO/KlfEUPjZU09bWZ0VIVaSyqWeIwt3Al7ucU4ULI69rkWUlHryqVJ8++3efYQYBoq0+cDnnxwnl42oej1o4JZLskhlhlHXQEDtGlFkQ040wHSuR0zsY3zaaopxMANMKkejP7K+Aqe63pQq+FHg1IJSdinG7grmxOf8AIttIscdQoqRqBw09o6L8e8WlMssi1pgQ6ChWo86Ow7zhFojvGMgcZFclpQefsg+FTamdsnlsehqWXEaCuQUce7iSR87jzsiL0O236x+NnzFeaNrhpnQa+ZOfwshJvabxPxtz1+R1YfmMHotuwMUz8Qyr4ArU/Cx1dbs2LvqMIOWZrhr3AAk+BsNdC8AN3vJIr8olBzOFqfD7+FjnaezGwhF/OS1UUGi5Yz3AgU8ABqxFuN7lZLUp7nJ1rSSr7AHUQ94P5xj3lV15vafNCCjHXEcIy7qknuAAy5i3aS5dUEjj9hVpXnUipFeLMAByCrrU2lXu70wKfmhifEAlv83rYowN3uIACOuFArM544RQNTvc9kHiKczWi2DtmK6TX5pY0VSiThgBjIkwARCtARi0GWYJPdebwR9Wkor86OPyRcZ97L6WpItgwXidOtQODd0IzNQUklR8wQa+z7rVg7agF3vFfxPeppQzMJHLAuAGodAQCR2R2cjwFjTY29sCbM6lwsLuJo1KKXzwL8o4NSCzNTjmuVAKC3k6MroTUCQdwkNPKtbZTovunKX+8P4W63VjJWsxXKLFEkVbXEK3iaOOGLG4TEAkfAO2JsWHLM/S7rNG7bh3FP0AY83Yt8TaVftvXW5rRmSMLoiAVy+qNPOwddJaR+RrpgVsLotZu1eWwj6C5t5toPKvjYl2hte57MiwKoxUqI0piPIufvY+thPb/SbLNVLsOqX6Rzc+FKhfKvjYSF0JJZ8Tk5mp48SSTWtuKpWu7yOulhKlbZaHfeHeua+NWQ0QHsoPZH4nvOfKmlqexLsPdKS9HsRYU+mxOHyA9ryy77MnYnR9d4AGKdY/0nAoP1V0HvPfZE3LkaooUvDmv6fiFJs7YU035uB37xUD1OVrkdHd9Ir1Kgf2i195s5GdIxV2VVHFiFUeZtT3nfm5ISOvV6fQDN6YQRY5erFVeb0ivoLPZ2z5Lje4JJopEVZFxOaFAG7J7QqNGrrwsa7X6UIkbBd/ln0xE0QeereWXfbnvDvdcrxdZosTBmQ4SY2HaGa8OYFlzdbo14KqodmOiooJ86aDvNLK3lWheFPjSzVdLctr+5f7T3pvUucl4Ma/Rj7I8K+0fW0GLeB1NVvMoP8AaNTzDEi1rs/oovMlGkkSIcA3bbzA7PvNrgdEj0yvKV74BT96tp5ZvmdqxeEj4VTVvPxfyiu2d0kzRgddgmXuIV/Kgwt6DxtebK3hu81/JVuzLAAQ4wkPG7ZGuVcMnAkGlg7ejc28XUAusZjrQyoDQHhiBFVrz077U8lwAVSxJqQDyoeXnYqo4q0icsFDEXlQ2W/T6jll2FdGNWghPeUX8LYVblDoLvGR+opso0gRciftD8RbhtC61UYApz4Cn32CrRbtYaXY1SNNyc7tclqOM72XMa3iL7Y/G3b/AFqub5C8Q1PDGo9xNkWbm3zi3hSvpnbp1YAoA+udR+NqcRHIuz5c9Pv8Dl2hubc7zmY1BOjx9k+q6+dbB+3Oih0GK7yYx9B6BvJhkfMDxsKjajQUN3aSI8Sr09VGRsS7K6Vp1P8AtC9cvFhQP5/Nb3eNspKWotXD1aDcYu/oDuw7y10vkfWl4gr0kFBUK/Zc4W7J7J41BoNbOS73jtD8mhJY5CaSrGnNCQcv7JQO8WGr+bjtaOiuBMB2aikg8j7Q50qLW27e8mK7L1laxKVnxEdqSMlAGNKlDhxkca00tem7aHDWed3tbqSZ7izGs0jPxz9k96ge2O8kjKtbaiMnsxqctSNaeXs91PeLSpL0HKoxPWNVpXOZwg0AReAGQAOrEaAG2t72ugZYUKxg9o0zIXMsebNRGJJpooyxDDdT6HK46lcYqNQUZq51NI1P1jxNfmiviLJWU9o+Js6l3kSkVUKtIxSFKghAAtZCT7TktSvhSlTZJPqfG06km0jooxtccPQQF6i8lqkiSOgpqSHoBwrUafdZnS3btF2/OEYTQ1wrWuEHKrHLE3DICmRsuP8A0/ECG9GmeOMA+IkyHflrZqLdq93hwHId/wDPGtuexV7ldd7lniOefv4d1B8bRLxRpGWuWAL5ysE/dNbWu0pREuncBz5DxP42qJhgXPNgesenF2BWJR6k/srbABbeSMyFRqXaWQn9ooD5hBYJ352u8LXeW7HqyUdSVA1BjLKQajWh0pnUUrQH20EoXHBQsQpxwDtU7yxp4mwFvjsppY4I41rL1j1FaZFARr3IbNyNG19Smu/SdfF1ZG8U/Ai3WTpRvbadWvghPxalq+Tca+cLufJkP+a3S69HV9f9Fh/WYfcTYXZVxproaT74XmbKW8OF44AVHmUANLRWCsKlEAbOtf4qt6mxNcuiOZvzsqIPq1Y++gsU7H6N7pCQZAZmH08x9nT1rZJQcjoo4qnS5Ji72RsyeY4btApH0yOyPP2fLM2O9h9GwUiS9OJW+gBSMeIyrT07ja42hvXdbt2cQLKMkjAPwyXzpYN210hXiY4YaRL3Gr/apRfL1sLQjuUzYnE6Qul9A82jvBdbmKOwDUFEUVanCijQd5oLCG1+keWSou6dWPpNRm8hmo862DmGpNGOpLE1rxJJzJ8bWGzN357wR1SUU/PeoXy4t5Wm6spaRO6HZ1DDLNiZe35uRb1eHlbFK7SN9ck08BoPK0aW+AZa9wpZh7N6O4lAM7NK3EeynoMz5mxLddlQxCiRog+qoFgqLesmCfa1OksuHhYSq3wfOFPH/wAWYfRztGCK4l2MaYZHVnJArnVanjkwpYoljQ6geYsqN47isd+lCgYWCutNBUUag8QbPlVNNnNx59oTjSlp5h3f+kuBcoleU8wuFfVqe4G0H+k6Sv8Auwp/a5/uUsDPPTU0tKu1ynk9iGVxzCGnqaC0uLN7I9P/AOZgqK/Vm7+qQe3TpCu8owXmNowcjiGOMg8yNB4i1HvTuLF+TyXi5yjqgpfADiUhcz1bA1GmmY8LDV8uksWcsUsY5shC+oytrctsyXdXER7EqlXjOasGFMQ5NnqPOzKbekkclXBRgnPCTv1XO3sE2zOje8zRI/WwhXVW0djRgCK6VyNp0PRAgPbvD1/5ahB6HFabup0hXVLnBHK7I6RqjVRiCVFAQVBFKAWmXjpFuajJnfuWNv8AMAPfakYxRwVK+Kq2TuyB/RJdT7UkzEfWUfBLaS9E110WSdf21PxS3K+dKeVIrux75HC+5cXxtVS9Jd5rlFCBzxMaeOhsc0Oovd8Y/FlZ32j0RMxrFeK/2ictKlT91hjae4t9gGcTOvOI4vcO17rXq9J98H6KCnLtfx2tbl0qocrxAyfWjIceYyI8q2KcWFwxVPxNMVqsVbIlSp8CD8QbMvoyvJvMV7u5OKUkTpXVzTA48a4D5k2IGjuW0Uy6uWnEZOvwdbDez92pNm7QhmRiYWfAX+cnWdlcQqAyhyp7wKHXN1dM55VI1ItNWYZy3dBfyWakd8jWSI8jG4d18cDNlr2CLC+w8r0UvBo8chilJ+ZiDxqx+oriMk8mJsabauImjoD1Rx4kYHOC860qf0Up7SnTFUHNqAXvkDXhi+AJfIgI54iDSRaAUArQ1FFU8qJqIzJS5ytGk+yseG7yAxyRP8m1c6gBQAMjiwx0ZdSYwy/OWyhkOZ8bOiJ+sRElycUEcjZ1XKkcv0qUAD65KDQhWCZlPaPibLLyHpMdX/p5jrDe/wBaP4SWbkkgUEnIAfjZS/8Ap4akF7/Xj+Elmkq43auiGlOZP8/CylHuU14l/TyA50EUfGp0y4sSR5+7mBhFWzoasRnWQ0rTuWgHfQd9tVvPXyyTjSN+ogHDGcnk8Qtad1babTlVAAPZUE5akLqR3k+8pYXEKm/sqFiDlrnovBj355d5OEakhfbf2z1TRz4SwSXIVzIKSLmdK58uFiLbMjkEaKDmSQFJApRa5tTQAaeNbCm8FweWCMRirtMAO/sSGn+En1seRoWclfYlJ0sxjIwP9tfwt6bpZCjK7nurIPuBsEX7d+8Ie3BID3LUeorbnHu/eX0glP7DfeLbMzodKktmE83SdfJAeqREFdQpPvJpXytXTbcnnNJJ3bgRUKtePs0X1trctwr42kdOeNlA8+1U+liK59GLmnXShR9GMcvrH8LJK8i9CpSoO8kn9QWyXkPS1vsndq8Xg9hMK/TkqBTuGp8hY42XubdoDiCBmGeJ+0fKuQ8qWs73tOOBayOEHEk0tJUVzOur2zNrLSVij2TuLDFRpPlX+sOyD3Lp61tfXm9xxKWdlRRxJAAsGbY6RQARAhOdMbggA0rkvtHzpYPv17eftyOznhWtB4DIDys7lGByU8NXxbcpP5Yc7T6Q1GV3QyH6TZJ+J93jYXve8l5lrjnYfVj7AHd2cyPEm1OgemeVrbYG7N5vjYbrE0lNX0QfrOezXuGfdaTlKWiPWpYTDUI5qi/9fwiC+ftVPiST7zbfZNxWW9QxsXRXcIWGtG0ArpU5edu+8m7M1xvLXeZgWCq1UJwkOK5EgHIgjThasFUoykgqQwz4qaj3iwSyuzZWo41aLlSglpo9E9B57L3Put3FYolxfSPab7TVI8qWl3qRI1xOyoBxY0HqbK3aHSHephSMiBaZ4Rif7TAAeQ87Dd6kxtikZpG+k7Fj7zarqRjoeVT7Mr1Vmm7eo5l3luT9n8ogNcs5Fz7qVsMb1bhIVM9zUV1aNfZcccHAN4ZGy87A5D4etpeyN5ZLowaB6CucZBMbeI4HvFD32HEU9GirwFTDfqU6iuiHcz2B3Ze+3VpKakD3WNdythXe+wyyzxKXaeQnMgjFRsNRTIYrFdy3Pu0JxRxIG50qfU1NldG7Kx7Z4cFDLqtNxTXe5Syj5KKWTvVDT1pS01dzr4aH8n+0yg/GzfBC20N5TiQPOzqjFHHU7XrzeiS9hRTbpXsZm7Fv1WRvvtX3q4SxZyQyRgcWQ09QKWeCzodGB8CLbEDkM7Hgo0e1q63Sft/QgobwQwZGwuuYZGofI62Ndmb4flMLXa9kK7qVWTIAk6VpkHrnlke46k+2Nx7reKkxhGPzk7Le7I+dlpvLuhNdCcVWj4SCtP2xXsn3WyTgLOtSxX7laXUZ+6m23vMQ61QZcOFw3szLoyvyIIPapkcx85TPv+zsdGQ1kXsq70xNl+Zn1BcA0DGoYHPFU4gvo6k625SLmZIJKnM16uTtAjnRw5p32M4r7i9umKgGfsuOAb1qCMxXxBZyseXNZXZkSSjoSRRlajLxBpWpqa+tajUmuIoqf2m8T8bPy8XfGwYHC6kAEnMZ5LJzX6Lj8bIS9/nHr9I/E2MXcalrccnQJeMMF7/Xj8spLMz8qodaByKfr8B50ssegSOsN6/Xj8NJLNFoxQo4FDlmMjXxOVs7lHuUmyYeqQo1fkryzKdAesBwHTte1TLidcrY2lFjCsKDCopyJOleNPflaTeLkyvRzkwwh+ag4kxV/SI2YPzgW423ghr2HqpHfl5GuYH4WVsUDdobMxnthg9KaZeRGQH1RSlh7fO9m5xXTCtJDK0lHBphRCgrnXPrDZtHZiKpZnoFBYsxyAGZJJpQDWpsCT7qf6amadmkiusalLswAxSEmrzEP+jNKAZEgA1FppyvqaCSknLYGrj0nxnKWJlI4ocQ+4/G009Il11JceMbfhau270NX2OpgeO8LwoQj+YY4fR7U6dF202y/Jm85Iv/AOlqZ2dTpYd7NhO/SbdRoXPgh++0GbpTQmkULt3sQv42j3LoSvz0x9TGPryE08erQ09bEl16DpEXt3pQf+XDXPh2meuvdbOemgsadFO8noBF935vMmRdYRyQVPqa+6lqOWbEcRZnbmTU+udnPcehy5kYpnnlfjVwoHgEX77Xtz6N7jEy4bsj98paTn9MkDOmgtO7e7OqOKo0v8cPd7/cQFxDytSOJ5GP0VLnzIsVbG6PL1PUyYbsoFayZueQCDOv6xFnje9kBU7IoKrQLkBw4eVttpXZYoGxdogKPPh7ybSa12Fl2niLZY6IC93ei65RxrLMGvDKaN1pGEHuReyNfnFh61swbsFjCogCqB2VVcK07gMh5WqthQOkWNyq4yR2iaMugqPAWmQRYWKA1HAEEqtOANNKEU4jTMUpWnPRHA6kqmsndih6dLv1d8glJqJISvfWNyfhKLLlENQzGmVacB32+h98NxI9pqgkLxtCSVYUqAaYxnka4Qc88hmQc4my+i64XeheJpn+leDiH2co/cbaSvqenhscqVPLJXtsuXuIu47NknNII5ZToerUlR4tSg8zYv2T0QXx2wytHdjqqscbMKVJXBRWpXOjEjlpV41CqECrhpko7OXCgpT0tzN0WhUGi8UcVQ+A4eVLLls9NSVXtGtN+HT0/wBi7ufQbBT5a8zufqKiDyBDnyrYX6Uej2C4RQzXcyFCxjkDvio1MSEZClcLCncPN4xqVGhI8cQ9fa8s7Ue+mwBf7nLdxhxsKoT82Rc1JyqBwNBoxs91sc3eKjleTb9T522bPNDRoZXjJzOFiPUaHztatvXfjreHp4LX1C1trLuTtFJCn5JOSPoriXxDDIjztY3Lox2lNSsHVDnI6r7lxP7rL4+p7WfAZbtalBPtm8Me3eJSP7RgPcRaKQGNXJJ+sSR77M65dCErL8vekU8ooy/qXK/u2mHoPgCit5mrTPKMDyquncTYNvmyXe8JTfgjf2FLhQZhaHhTL0paRd9oTqexLItNMMrfCtmbF0JRHL8rlrwBVKjWtfS0HaXQhMucF5RyOEiFfehb4CwTa5/cLx2Gqfuj9EDtw39vcJGIrMOTjC3ky094NjLY2993vnyZ7MhGcb0z54To4pyz7rA+0ujq/wB3qzQM664oWEmXPCvbpz7OVhnFnzIPeCCPeDasZyW5Cph8PXV6Oj/OW40dn7FW439HiqI7yDGyDPC1MaFRyqhFPrZWINp3DEAVpQZ0GgB+cnNDrTh62W113zd4TFO1JUo8Ulcy0ZDLU8Gqo7XHj3tnZl9WZA66lQ5AGZDCuNRzz7S8TUjPIrU/7I8erCUXaW5X3O8UoGNCPnH4NzU/zzshb8PlX/WbTTU6W+hNo7MDioyOXhQ/5TqD+OXz5fzSWQcnYehNjSlc1HmN/oEiJhvRWlQ8fwks0Jn4NVT/AOOH4ehsnehu8yJDeDH9NKivc/DWzGi3oHsygUPdX0pW17FXuXbzYVAajIda6DwPD3U5Lbjer7FHGzPKiogqwlNCg4GpzHdrXhYe2tvbFAV6stJK/swqKyN30OQQfSbCBnQ5UNHgMsnWX2mJO1Hd4+3HBzYoaGR/rrkKZEa2lLTcDdi7/J22iA0oaO4DtLE1Q09Dk0v0IqiojNC2pIsV3i8AJQqAMqfRoKaU0y0+bkM7B9127IgxRydYg41MijnWgM0fmrj69p8O9kZAZvkgfnAhomP6ykpi7te60nMTOEUN8RjhNFYcKjMcx3WkiMa4qWFL1eEYValBo3zanLJh7J8TW3NtuPDkXJXmwr6MM6d7AeNo8a24vEsGWMAdrT6Q0/n3Wy7ADmPusLQbcZAXAxR6kqcS+dNDaVdNuo9JIWBTRlr7JOmtKCvOliq6YVNMs5OyajMDPxXj7s/LvtJukooa/N88uB9KG1MdpDFh04ivDPMEHv8AdbnBtAKaDIUK9/ZFVryOEgfsm240dzZkEkl5FCa6CtqS/nFGjMMZLHCtaVIyBamiKoJJ/G0RtoGhFdcvTPhbnetsqgzJARMINK0r2pG8aYQO+3NLEqb9hXNM63TaKo56zE8n0aElRoMEa1KqObU7zysI9os7ZQ6cWdQR+ygehrzNbVGzowBV0JYmoi+aK51bi782PGtMhW3S87xhcnkSOnDEFp6mtt3hU9Ptq/c2awRxSsMwq1PEs38Fo8kjlqBUUHWhY+6gAsOJvJGR2ZC3equw9QpFtoNsFyVQSGuvyUgHqUsXi7q1mbiF8LolCwqrUJyrQcsqUPHUVts0rDQB8/mnC32XyJ8CtqSTeRaYCwSnNWU5d5AtJu+16+y4bwIPwtliorqbOixg2gjNhrhc/McYH8g2TeRNpTuujj1H/m1RNe8dRIquDqGFR77aGegopoOVTT3mzPGR9fz85hzFr+TK2an31+NQLavGw5N/PefvFquC+Vzy8srdfyjFxr3aHyP8+Fh3mHIGZEkT50zHceX4eo77bF6jXI+lP54i0dbziybtDkdRbjPVc1JZdTlVhpqBTF4ijfraWaNZM1yWEwmqH9lvuP3Zi3o7yK4TkeAP3UyPlaDFfQ1M64tCDUGmuE8acQQGHFbdcQIzzFjxUjXJMi0/nI/z6+Fhbebcm630EvHhl/4iUWT7WjeDg+IOdr3GV07Q5HWnMc6ctfG2RQioP8n7rK6ttgqTWx8/737jzXE1f5SEmizKCKH6MinNH7jrwrZh7iQGXZ8E0TVkhxIwGvYY4aDjVMOX/WpzPGkiNHMoeN1wsCK1HLvHwsI7q7OXZ8811UnBIevgJOZUAJNGeZWiHvBB4Woq8ZxsUqVuJG0t1zCCC8B1DLTM0IHA8R4GtR/3W+cdtAflM1NOtf8AeNvpWOBcTEZFteR5Hx/G3zbvFH/td4/tpP32s+GkrsWkE+4O0kiilLMFONaZjEcm9kase4A2Ib/t28TLhNIUJoZWWspHcnsqe96nuFhTcm+IiyhgcRIoygVp2qipINLWt8vkZzBcfsj+K3pWdgzdnoSo4ku+IwOWLZszCrtTiSTU966DhUaY/wBZGyDgSLyYUp+qR2lPgbVk20UBqC404DX7XO0W9bTjqSMfmo/itzzpyfIhJSYTw7QWRg0TN1nCpCzA/VcALL4MAbd4drhiTMDiJoZ4ey9c6CaOmF9NGGedCbBP+lox9P0H8Vuj70qWLHrCSKHTMca558/HO0HRkDJLoGU15a70YP8AJv7M8A7B5iSInDWmqrh59q3QbadQMWFVb2ZIwWhfniSnZYccIVlrmpqLBA3tTCy/KUemIZZkZg669/eeZthN7o1RkwyYWINMsiuhGeRpUV5E2Hd290bJPoMMbQKt1kR6uVRVlr2WXmDXtRnnw48SIN527GX6xB1Mhyei9hjxEiDTkWWmvsnWwYu+iACiyVU1U1FRXWnceXdbnPvdExqY3z7x5WXu0gcOfQY9824wVOsShoGXOjADIlGHdkQaio0NrAbZVGV1US46EY2K8xmFB+k2n0dLLCLfqMQ9UYmYVqCWFV8MsuPrbKb/AChAvVNlWhxitD+z4+tkWFktAqnPoMOXeOs6EhIe0QyhyyUKgVxUtyk2z1mDrCKBgThGRCmpz8hZcnfFDrC3jjH8NsNvgp/RN/ef9tg8Fd3A6U2MsbSlv87ESG7wRAvJIrUNNNRSh4AH35W6HeKCJsN2uvXOo/OS1dz41zA40y10suBv6BAYVgIVmxMeszYj2QezoK/DlbV9/TQKsRVRoFkpTn8zMnUmzrDSSshuHPoM6fee/wAh6uNUiNNOyCBzNNBbqdtzgBI3BI9pjLUs3HgBZULvoAKdRUnUmQ1Pj2dLc/8AXEf1dftf9tleFkwcOoNaXa1/WpeKQr9JQx864SKWxd96MeTwK1NTk5HjRcQ9LLe7dJMkf5tGWgywysKeVKe600dL0rLhlu8c3fITUDuIAI8RQ2HcwqlMZ1xvccgJid1prRiyjxV8x5Ut1baLRkCWhRjQSLpU6BgfZPfUjvsnf6RZA4dIlDA5EuSafRJPtDxqbSn6WJmRkaGNlbUEt6ihHK0JYGdzcKY5xlmNbeL14EGydXphvAy6mLLmX/itv/TNeOEEP+P+K0ngKr6B4chymaoz9oaHn3W2W8WTK9M94rUwQmne34283TRef+DCPtfjZ+41uqDkkNu8XOrYl0Y9scGy7LZaOp0YZ08qd7uGAzzOYJ5jgfEin80soF6bLyBTqIe/26nuPa+Fs/03XnjBD6v/ABWp3Or1QeHIcOfC2qIRXlWo8D/1rZQf02Xj/gQ+r/xW2PTbeP6vD6v+Nl7lU6mySG7S1Jvbdm6gTRist1brkHMKD1qeDxlh6WXf9Nt4/q8Pq/42yemyf+rQ/ab8bGGDqRaehskhrXa8rJGsiGqsoZTzUio9xt87byj/AGy8/wBtJ++1iPYPSrNdYFhEMbqlcJZmBCkkhcuAqQO6wltHaHXSySkUMjs5AOQLEkgd2durD0J0pS6Dwi0z/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2" descr="http://www.uni.edu/becker/anImated%20question%20mark%20.gif">
            <a:extLst>
              <a:ext uri="{FF2B5EF4-FFF2-40B4-BE49-F238E27FC236}">
                <a16:creationId xmlns:a16="http://schemas.microsoft.com/office/drawing/2014/main" id="{CFC58F18-C836-455B-B4C2-0644DFBCC929}"/>
              </a:ext>
            </a:extLst>
          </p:cNvPr>
          <p:cNvPicPr>
            <a:picLocks noChangeAspect="1" noChangeArrowheads="1" noCrop="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6801" y="2081493"/>
            <a:ext cx="1762125"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09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fade">
                                      <p:cBhvr>
                                        <p:cTn id="7" dur="2000"/>
                                        <p:tgtEl>
                                          <p:spTgt spid="1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
                                            <p:txEl>
                                              <p:pRg st="6" end="6"/>
                                            </p:txEl>
                                          </p:spTgt>
                                        </p:tgtEl>
                                        <p:attrNameLst>
                                          <p:attrName>style.visibility</p:attrName>
                                        </p:attrNameLst>
                                      </p:cBhvr>
                                      <p:to>
                                        <p:strVal val="visible"/>
                                      </p:to>
                                    </p:set>
                                    <p:animEffect transition="in" filter="fade">
                                      <p:cBhvr>
                                        <p:cTn id="16" dur="2000"/>
                                        <p:tgtEl>
                                          <p:spTgt spid="1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xEl>
                                              <p:pRg st="10" end="10"/>
                                            </p:txEl>
                                          </p:spTgt>
                                        </p:tgtEl>
                                        <p:attrNameLst>
                                          <p:attrName>style.visibility</p:attrName>
                                        </p:attrNameLst>
                                      </p:cBhvr>
                                      <p:to>
                                        <p:strVal val="visible"/>
                                      </p:to>
                                    </p:set>
                                    <p:animEffect transition="in" filter="fade">
                                      <p:cBhvr>
                                        <p:cTn id="25" dur="2000"/>
                                        <p:tgtEl>
                                          <p:spTgt spid="1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1B222C-CA62-4CCE-A5B2-3DD5B7789D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2133600" y="1219200"/>
            <a:ext cx="8001000" cy="3785652"/>
          </a:xfrm>
          <a:prstGeom prst="rect">
            <a:avLst/>
          </a:prstGeom>
        </p:spPr>
        <p:txBody>
          <a:bodyPr wrap="square">
            <a:spAutoFit/>
          </a:bodyPr>
          <a:lstStyle/>
          <a:p>
            <a:pPr algn="ctr"/>
            <a:r>
              <a:rPr lang="en-US" sz="6000" b="1" i="1" dirty="0">
                <a:solidFill>
                  <a:schemeClr val="bg1"/>
                </a:solidFill>
              </a:rPr>
              <a:t>As we call upon the Lord and do our part to solve our problems, we can receive the Lord’s help.</a:t>
            </a:r>
            <a:r>
              <a:rPr lang="en-US" sz="6000" dirty="0">
                <a:solidFill>
                  <a:schemeClr val="bg1"/>
                </a:solidFill>
              </a:rPr>
              <a:t> </a:t>
            </a:r>
          </a:p>
        </p:txBody>
      </p:sp>
    </p:spTree>
    <p:extLst>
      <p:ext uri="{BB962C8B-B14F-4D97-AF65-F5344CB8AC3E}">
        <p14:creationId xmlns:p14="http://schemas.microsoft.com/office/powerpoint/2010/main" val="1731378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14B0A63-2182-4620-B76F-07BB584B548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117041" y="1443841"/>
            <a:ext cx="4038600" cy="3970318"/>
          </a:xfrm>
          <a:prstGeom prst="rect">
            <a:avLst/>
          </a:prstGeom>
          <a:noFill/>
        </p:spPr>
        <p:txBody>
          <a:bodyPr wrap="square" rtlCol="0">
            <a:spAutoFit/>
          </a:bodyPr>
          <a:lstStyle/>
          <a:p>
            <a:pPr fontAlgn="base"/>
            <a:r>
              <a:rPr lang="en-US" sz="2400" dirty="0">
                <a:solidFill>
                  <a:schemeClr val="bg1"/>
                </a:solidFill>
              </a:rPr>
              <a:t>“The fate of [the Jaredites and Nephites], as recorded in scripture, is a testimony to all the world: if we don’t have the word of God or don’t cling to and heed the word of God, we will wander off in strange paths and be lost as individuals, as families, and as nations” </a:t>
            </a:r>
          </a:p>
          <a:p>
            <a:pPr fontAlgn="base"/>
            <a:r>
              <a:rPr lang="en-US" sz="1200" dirty="0">
                <a:solidFill>
                  <a:schemeClr val="bg1"/>
                </a:solidFill>
              </a:rPr>
              <a:t>Elder Robert D. Hales</a:t>
            </a:r>
          </a:p>
        </p:txBody>
      </p:sp>
      <p:pic>
        <p:nvPicPr>
          <p:cNvPr id="4" name="Picture 3">
            <a:extLst>
              <a:ext uri="{FF2B5EF4-FFF2-40B4-BE49-F238E27FC236}">
                <a16:creationId xmlns:a16="http://schemas.microsoft.com/office/drawing/2014/main" id="{D536F4C7-C794-4EC6-9270-95BA017550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2658" y="3246348"/>
            <a:ext cx="3362325" cy="3170192"/>
          </a:xfrm>
          <a:prstGeom prst="rect">
            <a:avLst/>
          </a:prstGeom>
        </p:spPr>
      </p:pic>
      <p:pic>
        <p:nvPicPr>
          <p:cNvPr id="7" name="Picture 6">
            <a:extLst>
              <a:ext uri="{FF2B5EF4-FFF2-40B4-BE49-F238E27FC236}">
                <a16:creationId xmlns:a16="http://schemas.microsoft.com/office/drawing/2014/main" id="{9CAD08CA-1512-4387-8693-FD1164A272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275" y="240768"/>
            <a:ext cx="3443007" cy="4590676"/>
          </a:xfrm>
          <a:prstGeom prst="rect">
            <a:avLst/>
          </a:prstGeom>
        </p:spPr>
      </p:pic>
      <p:grpSp>
        <p:nvGrpSpPr>
          <p:cNvPr id="14" name="Group 13">
            <a:extLst>
              <a:ext uri="{FF2B5EF4-FFF2-40B4-BE49-F238E27FC236}">
                <a16:creationId xmlns:a16="http://schemas.microsoft.com/office/drawing/2014/main" id="{F2C28C90-6EC6-4A03-ACBD-620E8723E8CA}"/>
              </a:ext>
            </a:extLst>
          </p:cNvPr>
          <p:cNvGrpSpPr/>
          <p:nvPr/>
        </p:nvGrpSpPr>
        <p:grpSpPr>
          <a:xfrm>
            <a:off x="9844085" y="273269"/>
            <a:ext cx="2082616" cy="2380132"/>
            <a:chOff x="9844085" y="273269"/>
            <a:chExt cx="2082616" cy="2380132"/>
          </a:xfrm>
        </p:grpSpPr>
        <p:grpSp>
          <p:nvGrpSpPr>
            <p:cNvPr id="10" name="Group 9">
              <a:extLst>
                <a:ext uri="{FF2B5EF4-FFF2-40B4-BE49-F238E27FC236}">
                  <a16:creationId xmlns:a16="http://schemas.microsoft.com/office/drawing/2014/main" id="{38FB93DC-9ADA-4300-91BD-C20CEE1742EF}"/>
                </a:ext>
              </a:extLst>
            </p:cNvPr>
            <p:cNvGrpSpPr/>
            <p:nvPr/>
          </p:nvGrpSpPr>
          <p:grpSpPr>
            <a:xfrm rot="5400000">
              <a:off x="9695327" y="422027"/>
              <a:ext cx="2380132" cy="2082616"/>
              <a:chOff x="682964" y="1107996"/>
              <a:chExt cx="3352800" cy="2933700"/>
            </a:xfrm>
          </p:grpSpPr>
          <p:pic>
            <p:nvPicPr>
              <p:cNvPr id="11" name="Picture 2" descr="http://newknowledgebase.com/wp-content/uploads/2013/01/Meyda-Tiffany-Stained-Window.jpg">
                <a:extLst>
                  <a:ext uri="{FF2B5EF4-FFF2-40B4-BE49-F238E27FC236}">
                    <a16:creationId xmlns:a16="http://schemas.microsoft.com/office/drawing/2014/main" id="{764F3B7F-0B17-43F1-B51A-A1363CEFD275}"/>
                  </a:ext>
                </a:extLst>
              </p:cNvPr>
              <p:cNvPicPr>
                <a:picLocks noChangeAspect="1" noChangeArrowheads="1"/>
              </p:cNvPicPr>
              <p:nvPr/>
            </p:nvPicPr>
            <p:blipFill>
              <a:blip r:embed="rId6" cstate="print"/>
              <a:srcRect l="5952" t="3571" r="5952" b="3571"/>
              <a:stretch>
                <a:fillRect/>
              </a:stretch>
            </p:blipFill>
            <p:spPr bwMode="auto">
              <a:xfrm rot="5400000">
                <a:off x="892514" y="898446"/>
                <a:ext cx="2933700" cy="3352800"/>
              </a:xfrm>
              <a:prstGeom prst="rect">
                <a:avLst/>
              </a:prstGeom>
              <a:noFill/>
            </p:spPr>
          </p:pic>
          <p:sp>
            <p:nvSpPr>
              <p:cNvPr id="12" name="Rectangle 11">
                <a:extLst>
                  <a:ext uri="{FF2B5EF4-FFF2-40B4-BE49-F238E27FC236}">
                    <a16:creationId xmlns:a16="http://schemas.microsoft.com/office/drawing/2014/main" id="{C69C67BF-C173-4F18-A238-3804A3BCF00E}"/>
                  </a:ext>
                </a:extLst>
              </p:cNvPr>
              <p:cNvSpPr/>
              <p:nvPr/>
            </p:nvSpPr>
            <p:spPr>
              <a:xfrm>
                <a:off x="1066579" y="1519518"/>
                <a:ext cx="2483445" cy="2111188"/>
              </a:xfrm>
              <a:prstGeom prst="rect">
                <a:avLst/>
              </a:prstGeom>
              <a:solidFill>
                <a:schemeClr val="accent2"/>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C728C33A-502F-4191-9020-DF5F54D6D7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68790" y="637894"/>
              <a:ext cx="1228725" cy="1628775"/>
            </a:xfrm>
            <a:prstGeom prst="rect">
              <a:avLst/>
            </a:prstGeom>
          </p:spPr>
        </p:pic>
      </p:grpSp>
    </p:spTree>
    <p:extLst>
      <p:ext uri="{BB962C8B-B14F-4D97-AF65-F5344CB8AC3E}">
        <p14:creationId xmlns:p14="http://schemas.microsoft.com/office/powerpoint/2010/main" val="1254906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B3C8077-826E-4DAA-B8A6-1FE55D987AB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63296" y="56614"/>
            <a:ext cx="9144000" cy="4524315"/>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 The Faith and Diligence of the Brother of Jared (2:26)</a:t>
            </a:r>
          </a:p>
          <a:p>
            <a:endParaRPr lang="en-US" dirty="0">
              <a:solidFill>
                <a:schemeClr val="bg1"/>
              </a:solidFill>
            </a:endParaRPr>
          </a:p>
          <a:p>
            <a:r>
              <a:rPr lang="en-US" dirty="0">
                <a:solidFill>
                  <a:schemeClr val="bg1"/>
                </a:solidFill>
              </a:rPr>
              <a:t>Richard G. Scott, “Using the Supernal Gift of Prayer,”</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May 2007, 9</a:t>
            </a:r>
          </a:p>
          <a:p>
            <a:endParaRPr lang="en-US" dirty="0">
              <a:solidFill>
                <a:schemeClr val="bg1"/>
              </a:solidFill>
            </a:endParaRPr>
          </a:p>
          <a:p>
            <a:r>
              <a:rPr lang="en-US" dirty="0">
                <a:solidFill>
                  <a:schemeClr val="bg1"/>
                </a:solidFill>
              </a:rPr>
              <a:t>Ezra Taft Benson (“A Witness and a Warning,” </a:t>
            </a:r>
            <a:r>
              <a:rPr lang="en-US" i="1" dirty="0">
                <a:solidFill>
                  <a:schemeClr val="bg1"/>
                </a:solidFill>
              </a:rPr>
              <a:t>Ensign,</a:t>
            </a:r>
            <a:r>
              <a:rPr lang="en-US" dirty="0">
                <a:solidFill>
                  <a:schemeClr val="bg1"/>
                </a:solidFill>
              </a:rPr>
              <a:t> Nov. 1979, 31, 33). </a:t>
            </a:r>
          </a:p>
          <a:p>
            <a:endParaRPr lang="en-US" dirty="0">
              <a:solidFill>
                <a:schemeClr val="bg1"/>
              </a:solidFill>
            </a:endParaRPr>
          </a:p>
          <a:p>
            <a:r>
              <a:rPr lang="en-US" dirty="0">
                <a:solidFill>
                  <a:schemeClr val="bg1"/>
                </a:solidFill>
              </a:rPr>
              <a:t> </a:t>
            </a:r>
            <a:r>
              <a:rPr lang="en-US" i="1" dirty="0">
                <a:solidFill>
                  <a:schemeClr val="bg1"/>
                </a:solidFill>
              </a:rPr>
              <a:t>The Teachings of Ezra Taft Benson </a:t>
            </a:r>
            <a:r>
              <a:rPr lang="en-US" dirty="0">
                <a:solidFill>
                  <a:schemeClr val="bg1"/>
                </a:solidFill>
              </a:rPr>
              <a:t>pp. 569, 580</a:t>
            </a:r>
          </a:p>
          <a:p>
            <a:endParaRPr lang="en-US" dirty="0">
              <a:solidFill>
                <a:schemeClr val="bg1"/>
              </a:solidFill>
            </a:endParaRPr>
          </a:p>
          <a:p>
            <a:r>
              <a:rPr lang="en-US" dirty="0">
                <a:solidFill>
                  <a:schemeClr val="bg1"/>
                </a:solidFill>
              </a:rPr>
              <a:t>Spencer W. Kimball </a:t>
            </a:r>
            <a:r>
              <a:rPr lang="en-US" i="1" dirty="0">
                <a:solidFill>
                  <a:schemeClr val="bg1"/>
                </a:solidFill>
              </a:rPr>
              <a:t>Prayer</a:t>
            </a:r>
            <a:r>
              <a:rPr lang="en-US" dirty="0">
                <a:solidFill>
                  <a:schemeClr val="bg1"/>
                </a:solidFill>
              </a:rPr>
              <a:t> pg. 19</a:t>
            </a:r>
          </a:p>
          <a:p>
            <a:endParaRPr lang="en-US" dirty="0">
              <a:solidFill>
                <a:schemeClr val="bg1"/>
              </a:solidFill>
            </a:endParaRPr>
          </a:p>
          <a:p>
            <a:r>
              <a:rPr lang="en-US" dirty="0">
                <a:solidFill>
                  <a:schemeClr val="bg1"/>
                </a:solidFill>
              </a:rPr>
              <a:t>Elder Donald L. </a:t>
            </a:r>
            <a:r>
              <a:rPr lang="en-US" dirty="0" err="1">
                <a:solidFill>
                  <a:schemeClr val="bg1"/>
                </a:solidFill>
              </a:rPr>
              <a:t>Staheli</a:t>
            </a:r>
            <a:r>
              <a:rPr lang="en-US" dirty="0">
                <a:solidFill>
                  <a:schemeClr val="bg1"/>
                </a:solidFill>
              </a:rPr>
              <a:t> (“Securing Our Testimonies,” </a:t>
            </a:r>
            <a:r>
              <a:rPr lang="en-US" i="1" dirty="0">
                <a:solidFill>
                  <a:schemeClr val="bg1"/>
                </a:solidFill>
              </a:rPr>
              <a:t>Ensign</a:t>
            </a:r>
            <a:r>
              <a:rPr lang="en-US" dirty="0">
                <a:solidFill>
                  <a:schemeClr val="bg1"/>
                </a:solidFill>
              </a:rPr>
              <a:t> or</a:t>
            </a:r>
            <a:r>
              <a:rPr lang="en-US" i="1" dirty="0">
                <a:solidFill>
                  <a:schemeClr val="bg1"/>
                </a:solidFill>
              </a:rPr>
              <a:t> Liahona,</a:t>
            </a:r>
            <a:r>
              <a:rPr lang="en-US" dirty="0">
                <a:solidFill>
                  <a:schemeClr val="bg1"/>
                </a:solidFill>
              </a:rPr>
              <a:t> Nov. 2004, 39).</a:t>
            </a:r>
          </a:p>
          <a:p>
            <a:endParaRPr lang="en-US" dirty="0">
              <a:solidFill>
                <a:schemeClr val="bg1"/>
              </a:solidFill>
            </a:endParaRPr>
          </a:p>
          <a:p>
            <a:r>
              <a:rPr lang="en-US" dirty="0">
                <a:solidFill>
                  <a:schemeClr val="bg1"/>
                </a:solidFill>
              </a:rPr>
              <a:t>Elder Robert D. Hales(“Holy Scriptures: The Power of God unto Our Salvation,”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2006, 26).</a:t>
            </a:r>
          </a:p>
        </p:txBody>
      </p:sp>
      <p:pic>
        <p:nvPicPr>
          <p:cNvPr id="4" name="Picture 2" descr="https://encrypted-tbn2.gstatic.com/images?q=tbn:ANd9GcQ31q7TbKi2Qhpl6iqCTyiSJsGkIgu5InHDF3AIFtj5_CDUGPRaDA"/>
          <p:cNvPicPr>
            <a:picLocks noChangeAspect="1" noChangeArrowheads="1"/>
          </p:cNvPicPr>
          <p:nvPr/>
        </p:nvPicPr>
        <p:blipFill>
          <a:blip r:embed="rId4" cstate="print"/>
          <a:srcRect r="1918" b="5263"/>
          <a:stretch>
            <a:fillRect/>
          </a:stretch>
        </p:blipFill>
        <p:spPr bwMode="auto">
          <a:xfrm>
            <a:off x="6781800" y="4495800"/>
            <a:ext cx="3492500" cy="2286000"/>
          </a:xfrm>
          <a:prstGeom prst="rect">
            <a:avLst/>
          </a:prstGeom>
          <a:noFill/>
        </p:spPr>
      </p:pic>
      <p:grpSp>
        <p:nvGrpSpPr>
          <p:cNvPr id="8" name="Group 7"/>
          <p:cNvGrpSpPr/>
          <p:nvPr/>
        </p:nvGrpSpPr>
        <p:grpSpPr>
          <a:xfrm>
            <a:off x="1622612" y="4732338"/>
            <a:ext cx="5029200" cy="1447800"/>
            <a:chOff x="152400" y="4419600"/>
            <a:chExt cx="5029200" cy="1447800"/>
          </a:xfrm>
        </p:grpSpPr>
        <p:sp>
          <p:nvSpPr>
            <p:cNvPr id="6" name="Rectangle 5"/>
            <p:cNvSpPr/>
            <p:nvPr/>
          </p:nvSpPr>
          <p:spPr>
            <a:xfrm>
              <a:off x="152400" y="4419600"/>
              <a:ext cx="4876800" cy="1447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5334000"/>
              <a:ext cx="5029200" cy="369332"/>
            </a:xfrm>
            <a:prstGeom prst="rect">
              <a:avLst/>
            </a:prstGeom>
          </p:spPr>
          <p:txBody>
            <a:bodyPr wrap="square">
              <a:spAutoFit/>
            </a:bodyPr>
            <a:lstStyle/>
            <a:p>
              <a:r>
                <a:rPr lang="en-US" dirty="0">
                  <a:hlinkClick r:id="rId5"/>
                </a:rPr>
                <a:t>https://www.youtube.com/watch?v=0NIC_qvadEw</a:t>
              </a:r>
              <a:endParaRPr lang="en-US" dirty="0"/>
            </a:p>
          </p:txBody>
        </p:sp>
        <p:sp>
          <p:nvSpPr>
            <p:cNvPr id="7" name="TextBox 6"/>
            <p:cNvSpPr txBox="1"/>
            <p:nvPr/>
          </p:nvSpPr>
          <p:spPr>
            <a:xfrm>
              <a:off x="914400" y="4572000"/>
              <a:ext cx="3200400" cy="369332"/>
            </a:xfrm>
            <a:prstGeom prst="rect">
              <a:avLst/>
            </a:prstGeom>
            <a:noFill/>
          </p:spPr>
          <p:txBody>
            <a:bodyPr wrap="square" rtlCol="0">
              <a:spAutoFit/>
            </a:bodyPr>
            <a:lstStyle/>
            <a:p>
              <a:pPr algn="ctr"/>
              <a:r>
                <a:rPr lang="en-US" dirty="0"/>
                <a:t>How to Make Stained Glass</a:t>
              </a:r>
            </a:p>
          </p:txBody>
        </p:sp>
      </p:grpSp>
      <p:sp>
        <p:nvSpPr>
          <p:cNvPr id="10" name="Footer Placeholder 14">
            <a:extLst>
              <a:ext uri="{FF2B5EF4-FFF2-40B4-BE49-F238E27FC236}">
                <a16:creationId xmlns:a16="http://schemas.microsoft.com/office/drawing/2014/main" id="{9F0B6B83-515B-47E2-A839-174B81624453}"/>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pic>
        <p:nvPicPr>
          <p:cNvPr id="11" name="Picture 2" descr="http://www.news1130.com/files/2013/10/window.jpg">
            <a:extLst>
              <a:ext uri="{FF2B5EF4-FFF2-40B4-BE49-F238E27FC236}">
                <a16:creationId xmlns:a16="http://schemas.microsoft.com/office/drawing/2014/main" id="{A462186D-C08F-433D-8371-0C3CBC074522}"/>
              </a:ext>
            </a:extLst>
          </p:cNvPr>
          <p:cNvPicPr>
            <a:picLocks noChangeAspect="1" noChangeArrowheads="1"/>
          </p:cNvPicPr>
          <p:nvPr/>
        </p:nvPicPr>
        <p:blipFill>
          <a:blip r:embed="rId6" cstate="print"/>
          <a:srcRect l="20833" t="30000" r="15833" b="20000"/>
          <a:stretch>
            <a:fillRect/>
          </a:stretch>
        </p:blipFill>
        <p:spPr bwMode="auto">
          <a:xfrm>
            <a:off x="6320118" y="231366"/>
            <a:ext cx="1508162" cy="892991"/>
          </a:xfrm>
          <a:prstGeom prst="rect">
            <a:avLst/>
          </a:prstGeom>
          <a:noFill/>
        </p:spPr>
      </p:pic>
    </p:spTree>
    <p:extLst>
      <p:ext uri="{BB962C8B-B14F-4D97-AF65-F5344CB8AC3E}">
        <p14:creationId xmlns:p14="http://schemas.microsoft.com/office/powerpoint/2010/main" val="3455326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7894" y="121024"/>
            <a:ext cx="9144000" cy="6863417"/>
          </a:xfrm>
          <a:prstGeom prst="rect">
            <a:avLst/>
          </a:prstGeom>
        </p:spPr>
        <p:txBody>
          <a:bodyPr wrap="square">
            <a:spAutoFit/>
          </a:bodyPr>
          <a:lstStyle/>
          <a:p>
            <a:r>
              <a:rPr lang="en-US" sz="1100" u="sng" dirty="0"/>
              <a:t>Directions</a:t>
            </a:r>
            <a:r>
              <a:rPr lang="en-US" sz="1100" dirty="0"/>
              <a:t>: You have a 5 minute time limit to complete the parts of this test. Carefully read all of the parts of the test before doing anything. In order to ensure the accuracy of this exam, you should not use more than the allotted time of 5 minutes. You may start the timer and begin whenever you choose. </a:t>
            </a:r>
          </a:p>
          <a:p>
            <a:endParaRPr lang="en-US" sz="1100" dirty="0"/>
          </a:p>
          <a:p>
            <a:r>
              <a:rPr lang="en-US" sz="1100" dirty="0"/>
              <a:t>1. Write today's date--month-day-year in the top right hand corner of your test paper.</a:t>
            </a:r>
            <a:br>
              <a:rPr lang="en-US" sz="1100" dirty="0"/>
            </a:br>
            <a:br>
              <a:rPr lang="en-US" sz="1100" dirty="0"/>
            </a:br>
            <a:r>
              <a:rPr lang="en-US" sz="1100" dirty="0"/>
              <a:t>2. Write the answer to the following multiplication problem directly underneath the date on your test paper--6 X 5 = ?</a:t>
            </a:r>
            <a:br>
              <a:rPr lang="en-US" sz="1100" dirty="0"/>
            </a:br>
            <a:br>
              <a:rPr lang="en-US" sz="1100" dirty="0"/>
            </a:br>
            <a:r>
              <a:rPr lang="en-US" sz="1100" dirty="0"/>
              <a:t>3. Write the name of the month that begins with the letter "D" in the top left hand corner of your test paper.</a:t>
            </a:r>
            <a:br>
              <a:rPr lang="en-US" sz="1100" dirty="0"/>
            </a:br>
            <a:br>
              <a:rPr lang="en-US" sz="1100" dirty="0"/>
            </a:br>
            <a:r>
              <a:rPr lang="en-US" sz="1100" dirty="0"/>
              <a:t>4. Add 15 to the answer you got in part #2, and write this new total directly underneath your answer for part #3.</a:t>
            </a:r>
            <a:br>
              <a:rPr lang="en-US" sz="1100" dirty="0"/>
            </a:br>
            <a:br>
              <a:rPr lang="en-US" sz="1100" dirty="0"/>
            </a:br>
            <a:r>
              <a:rPr lang="en-US" sz="1100" dirty="0"/>
              <a:t>5. In the lower left hand corner of your test paper, write the names of your favorite singer and your favorite group.</a:t>
            </a:r>
            <a:br>
              <a:rPr lang="en-US" sz="1100" dirty="0"/>
            </a:br>
            <a:br>
              <a:rPr lang="en-US" sz="1100" dirty="0"/>
            </a:br>
            <a:r>
              <a:rPr lang="en-US" sz="1100" dirty="0"/>
              <a:t>6. Just above your answer to part #5, write "This test is very easy."</a:t>
            </a:r>
            <a:br>
              <a:rPr lang="en-US" sz="1100" dirty="0"/>
            </a:br>
            <a:br>
              <a:rPr lang="en-US" sz="1100" dirty="0"/>
            </a:br>
            <a:r>
              <a:rPr lang="en-US" sz="1100" dirty="0"/>
              <a:t>7. In the lower right hand corner of your test paper, draw a rectangle and inside the rectangle draw a five pointed star.  The size of these drawings is not important.</a:t>
            </a:r>
            <a:br>
              <a:rPr lang="en-US" sz="1100" dirty="0"/>
            </a:br>
            <a:br>
              <a:rPr lang="en-US" sz="1100" dirty="0"/>
            </a:br>
            <a:r>
              <a:rPr lang="en-US" sz="1100" dirty="0"/>
              <a:t>8. Directly above your answer to part #7, draw a row of three small circles. Once again, size is not important.</a:t>
            </a:r>
            <a:br>
              <a:rPr lang="en-US" sz="1100" dirty="0"/>
            </a:br>
            <a:br>
              <a:rPr lang="en-US" sz="1100" dirty="0"/>
            </a:br>
            <a:r>
              <a:rPr lang="en-US" sz="1100" dirty="0"/>
              <a:t>9. Write the name of the first president of the United States on the back of your test paper anywhere you choose.  If you don't know who this is, write your own name instead.</a:t>
            </a:r>
            <a:br>
              <a:rPr lang="en-US" sz="1100" dirty="0"/>
            </a:br>
            <a:br>
              <a:rPr lang="en-US" sz="1100" dirty="0"/>
            </a:br>
            <a:r>
              <a:rPr lang="en-US" sz="1100" dirty="0"/>
              <a:t>10.Write the name of any country that begins with the letter "I" directly underneath you answer to part #2.</a:t>
            </a:r>
          </a:p>
          <a:p>
            <a:endParaRPr lang="en-US" sz="1100" dirty="0"/>
          </a:p>
          <a:p>
            <a:r>
              <a:rPr lang="en-US" sz="1100" dirty="0"/>
              <a:t>11. Take the number of dwarfs in the Snow White story and add it to the number of bears in the Goldilocks story.  Divide by 2.  Write this total in the approximate center of your test paper.</a:t>
            </a:r>
            <a:br>
              <a:rPr lang="en-US" sz="1100" dirty="0"/>
            </a:br>
            <a:br>
              <a:rPr lang="en-US" sz="1100" dirty="0"/>
            </a:br>
            <a:r>
              <a:rPr lang="en-US" sz="1100" dirty="0"/>
              <a:t>12. Think of a number between 1 and 50.  Double that number.  Add 20.  Add 6.  Subtract 17.  Subtract 9.  Divide by 2.  Write this number on your test paper directly underneath your answer to part #11.</a:t>
            </a:r>
            <a:br>
              <a:rPr lang="en-US" sz="1100" dirty="0"/>
            </a:br>
            <a:br>
              <a:rPr lang="en-US" sz="1100" dirty="0"/>
            </a:br>
            <a:r>
              <a:rPr lang="en-US" sz="1100" dirty="0"/>
              <a:t>13. Now that you have carefully read all of the parts so far, and you have not carried out any of the actual work, read the next 2 parts just to see what they say and then go back and only complete part #3.</a:t>
            </a:r>
            <a:br>
              <a:rPr lang="en-US" sz="1100" dirty="0"/>
            </a:br>
            <a:br>
              <a:rPr lang="en-US" sz="1100" dirty="0"/>
            </a:br>
            <a:r>
              <a:rPr lang="en-US" sz="1100" dirty="0"/>
              <a:t>14. The name of the first president of the United States is George Washington. He was president from 1789 until 1797.  Add the 2 dates together to see if the total is less than 5000.</a:t>
            </a:r>
            <a:br>
              <a:rPr lang="en-US" sz="1100" dirty="0"/>
            </a:br>
            <a:br>
              <a:rPr lang="en-US" sz="1100" dirty="0"/>
            </a:br>
            <a:r>
              <a:rPr lang="en-US" sz="1100" dirty="0"/>
              <a:t>15. You should not be reading the end of the exam before the beginning of the exam, but now that you are here, you have just wasted some of the time you may need to complete the test.</a:t>
            </a:r>
          </a:p>
          <a:p>
            <a:endParaRPr lang="en-US" sz="1100" dirty="0"/>
          </a:p>
        </p:txBody>
      </p:sp>
      <p:sp>
        <p:nvSpPr>
          <p:cNvPr id="3" name="Rectangle 2"/>
          <p:cNvSpPr/>
          <p:nvPr/>
        </p:nvSpPr>
        <p:spPr>
          <a:xfrm>
            <a:off x="4267200" y="6488668"/>
            <a:ext cx="6248400" cy="369332"/>
          </a:xfrm>
          <a:prstGeom prst="rect">
            <a:avLst/>
          </a:prstGeom>
        </p:spPr>
        <p:txBody>
          <a:bodyPr wrap="square">
            <a:spAutoFit/>
          </a:bodyPr>
          <a:lstStyle/>
          <a:p>
            <a:r>
              <a:rPr lang="en-US" dirty="0">
                <a:hlinkClick r:id="rId2"/>
              </a:rPr>
              <a:t>http://www.justriddlesandmore.com/direct.html</a:t>
            </a:r>
            <a:endParaRPr lang="en-US" dirty="0"/>
          </a:p>
        </p:txBody>
      </p:sp>
    </p:spTree>
    <p:extLst>
      <p:ext uri="{BB962C8B-B14F-4D97-AF65-F5344CB8AC3E}">
        <p14:creationId xmlns:p14="http://schemas.microsoft.com/office/powerpoint/2010/main" val="3487300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727A462-9A86-4B55-968D-4B9960A52DE3}"/>
              </a:ext>
            </a:extLst>
          </p:cNvPr>
          <p:cNvGraphicFramePr>
            <a:graphicFrameLocks noGrp="1"/>
          </p:cNvGraphicFramePr>
          <p:nvPr>
            <p:extLst>
              <p:ext uri="{D42A27DB-BD31-4B8C-83A1-F6EECF244321}">
                <p14:modId xmlns:p14="http://schemas.microsoft.com/office/powerpoint/2010/main" val="3532346216"/>
              </p:ext>
            </p:extLst>
          </p:nvPr>
        </p:nvGraphicFramePr>
        <p:xfrm>
          <a:off x="731369" y="746760"/>
          <a:ext cx="11115489" cy="5090160"/>
        </p:xfrm>
        <a:graphic>
          <a:graphicData uri="http://schemas.openxmlformats.org/drawingml/2006/table">
            <a:tbl>
              <a:tblPr firstRow="1" bandRow="1">
                <a:tableStyleId>{5940675A-B579-460E-94D1-54222C63F5DA}</a:tableStyleId>
              </a:tblPr>
              <a:tblGrid>
                <a:gridCol w="2088122">
                  <a:extLst>
                    <a:ext uri="{9D8B030D-6E8A-4147-A177-3AD203B41FA5}">
                      <a16:colId xmlns:a16="http://schemas.microsoft.com/office/drawing/2014/main" val="1676257852"/>
                    </a:ext>
                  </a:extLst>
                </a:gridCol>
                <a:gridCol w="2754492">
                  <a:extLst>
                    <a:ext uri="{9D8B030D-6E8A-4147-A177-3AD203B41FA5}">
                      <a16:colId xmlns:a16="http://schemas.microsoft.com/office/drawing/2014/main" val="1449481474"/>
                    </a:ext>
                  </a:extLst>
                </a:gridCol>
                <a:gridCol w="3494003">
                  <a:extLst>
                    <a:ext uri="{9D8B030D-6E8A-4147-A177-3AD203B41FA5}">
                      <a16:colId xmlns:a16="http://schemas.microsoft.com/office/drawing/2014/main" val="2992077635"/>
                    </a:ext>
                  </a:extLst>
                </a:gridCol>
                <a:gridCol w="2778872">
                  <a:extLst>
                    <a:ext uri="{9D8B030D-6E8A-4147-A177-3AD203B41FA5}">
                      <a16:colId xmlns:a16="http://schemas.microsoft.com/office/drawing/2014/main" val="2998777428"/>
                    </a:ext>
                  </a:extLst>
                </a:gridCol>
              </a:tblGrid>
              <a:tr h="350918">
                <a:tc>
                  <a:txBody>
                    <a:bodyPr/>
                    <a:lstStyle/>
                    <a:p>
                      <a:pPr algn="ctr"/>
                      <a:r>
                        <a:rPr lang="en-US" sz="2000" b="1" dirty="0"/>
                        <a:t>Problem with the barges</a:t>
                      </a:r>
                    </a:p>
                  </a:txBody>
                  <a:tcPr/>
                </a:tc>
                <a:tc>
                  <a:txBody>
                    <a:bodyPr/>
                    <a:lstStyle/>
                    <a:p>
                      <a:pPr algn="ctr"/>
                      <a:r>
                        <a:rPr lang="en-US" sz="2000" b="1" dirty="0"/>
                        <a:t>The Solution</a:t>
                      </a:r>
                    </a:p>
                  </a:txBody>
                  <a:tcPr/>
                </a:tc>
                <a:tc>
                  <a:txBody>
                    <a:bodyPr/>
                    <a:lstStyle/>
                    <a:p>
                      <a:pPr algn="ctr"/>
                      <a:r>
                        <a:rPr lang="en-US" sz="2000" b="1" dirty="0"/>
                        <a:t>What the Lord Did</a:t>
                      </a:r>
                    </a:p>
                  </a:txBody>
                  <a:tcPr/>
                </a:tc>
                <a:tc>
                  <a:txBody>
                    <a:bodyPr/>
                    <a:lstStyle/>
                    <a:p>
                      <a:pPr algn="ctr"/>
                      <a:r>
                        <a:rPr lang="en-US" sz="2000" b="1" dirty="0"/>
                        <a:t>What the brother of Jared did</a:t>
                      </a:r>
                    </a:p>
                  </a:txBody>
                  <a:tcPr/>
                </a:tc>
                <a:extLst>
                  <a:ext uri="{0D108BD9-81ED-4DB2-BD59-A6C34878D82A}">
                    <a16:rowId xmlns:a16="http://schemas.microsoft.com/office/drawing/2014/main" val="1686898742"/>
                  </a:ext>
                </a:extLst>
              </a:tr>
              <a:tr h="370840">
                <a:tc>
                  <a:txBody>
                    <a:bodyPr/>
                    <a:lstStyle/>
                    <a:p>
                      <a:r>
                        <a:rPr lang="en-US" dirty="0"/>
                        <a:t>No air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Make holes that can be opened and closed in the top and bottom of the barges</a:t>
                      </a:r>
                    </a:p>
                    <a:p>
                      <a:endParaRPr lang="en-US" dirty="0"/>
                    </a:p>
                  </a:txBody>
                  <a:tcPr/>
                </a:tc>
                <a:tc>
                  <a:txBody>
                    <a:bodyPr/>
                    <a:lstStyle/>
                    <a:p>
                      <a:r>
                        <a:rPr lang="en-US" dirty="0"/>
                        <a:t>Gave Jared instructions</a:t>
                      </a:r>
                    </a:p>
                  </a:txBody>
                  <a:tcPr/>
                </a:tc>
                <a:tc>
                  <a:txBody>
                    <a:bodyPr/>
                    <a:lstStyle/>
                    <a:p>
                      <a:r>
                        <a:rPr lang="en-US" dirty="0"/>
                        <a:t>Made the holes</a:t>
                      </a:r>
                    </a:p>
                  </a:txBody>
                  <a:tcPr/>
                </a:tc>
                <a:extLst>
                  <a:ext uri="{0D108BD9-81ED-4DB2-BD59-A6C34878D82A}">
                    <a16:rowId xmlns:a16="http://schemas.microsoft.com/office/drawing/2014/main" val="1317731235"/>
                  </a:ext>
                </a:extLst>
              </a:tr>
              <a:tr h="370840">
                <a:tc>
                  <a:txBody>
                    <a:bodyPr/>
                    <a:lstStyle/>
                    <a:p>
                      <a:r>
                        <a:rPr lang="en-US" dirty="0"/>
                        <a:t>No Steering</a:t>
                      </a:r>
                    </a:p>
                  </a:txBody>
                  <a:tcPr/>
                </a:tc>
                <a:tc>
                  <a:txBody>
                    <a:bodyPr/>
                    <a:lstStyle/>
                    <a:p>
                      <a:r>
                        <a:rPr lang="en-US" dirty="0"/>
                        <a:t>Wind will blow the barges toward the promised land</a:t>
                      </a:r>
                    </a:p>
                    <a:p>
                      <a:endParaRPr lang="en-US" dirty="0"/>
                    </a:p>
                  </a:txBody>
                  <a:tcPr/>
                </a:tc>
                <a:tc>
                  <a:txBody>
                    <a:bodyPr/>
                    <a:lstStyle/>
                    <a:p>
                      <a:r>
                        <a:rPr lang="en-US" dirty="0"/>
                        <a:t>Caused </a:t>
                      </a:r>
                      <a:r>
                        <a:rPr lang="en-US"/>
                        <a:t>the wind </a:t>
                      </a:r>
                      <a:r>
                        <a:rPr lang="en-US" dirty="0"/>
                        <a:t>to blow</a:t>
                      </a:r>
                    </a:p>
                  </a:txBody>
                  <a:tcPr/>
                </a:tc>
                <a:tc>
                  <a:txBody>
                    <a:bodyPr/>
                    <a:lstStyle/>
                    <a:p>
                      <a:r>
                        <a:rPr lang="en-US" dirty="0"/>
                        <a:t>Trusted in the Lord</a:t>
                      </a:r>
                    </a:p>
                  </a:txBody>
                  <a:tcPr/>
                </a:tc>
                <a:extLst>
                  <a:ext uri="{0D108BD9-81ED-4DB2-BD59-A6C34878D82A}">
                    <a16:rowId xmlns:a16="http://schemas.microsoft.com/office/drawing/2014/main" val="881844865"/>
                  </a:ext>
                </a:extLst>
              </a:tr>
              <a:tr h="370840">
                <a:tc>
                  <a:txBody>
                    <a:bodyPr/>
                    <a:lstStyle/>
                    <a:p>
                      <a:r>
                        <a:rPr lang="en-US" dirty="0"/>
                        <a:t>No Light</a:t>
                      </a:r>
                    </a:p>
                  </a:txBody>
                  <a:tcPr/>
                </a:tc>
                <a:tc>
                  <a:txBody>
                    <a:bodyPr/>
                    <a:lstStyle/>
                    <a:p>
                      <a:r>
                        <a:rPr lang="en-US" dirty="0"/>
                        <a:t>Prepare special stones and ask the Lord to touch them so they will shine</a:t>
                      </a:r>
                    </a:p>
                    <a:p>
                      <a:endParaRPr lang="en-US" dirty="0"/>
                    </a:p>
                    <a:p>
                      <a:endParaRPr lang="en-US" dirty="0"/>
                    </a:p>
                  </a:txBody>
                  <a:tcPr/>
                </a:tc>
                <a:tc>
                  <a:txBody>
                    <a:bodyPr/>
                    <a:lstStyle/>
                    <a:p>
                      <a:pPr fontAlgn="base"/>
                      <a:r>
                        <a:rPr lang="en-US" dirty="0"/>
                        <a:t>Advised the brother of Jared about things that would not work and instructed him to find a solution that would work.</a:t>
                      </a:r>
                    </a:p>
                    <a:p>
                      <a:pPr fontAlgn="base"/>
                      <a:r>
                        <a:rPr lang="en-US" dirty="0"/>
                        <a:t>Touched the stones after the brother of Jared prepared them</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Prepared the stones and asked the Lord to touch them so they would shine in the </a:t>
                      </a:r>
                    </a:p>
                    <a:p>
                      <a:r>
                        <a:rPr lang="en-US" dirty="0"/>
                        <a:t>dark</a:t>
                      </a:r>
                    </a:p>
                  </a:txBody>
                  <a:tcPr/>
                </a:tc>
                <a:extLst>
                  <a:ext uri="{0D108BD9-81ED-4DB2-BD59-A6C34878D82A}">
                    <a16:rowId xmlns:a16="http://schemas.microsoft.com/office/drawing/2014/main" val="3097506988"/>
                  </a:ext>
                </a:extLst>
              </a:tr>
            </a:tbl>
          </a:graphicData>
        </a:graphic>
      </p:graphicFrame>
    </p:spTree>
    <p:extLst>
      <p:ext uri="{BB962C8B-B14F-4D97-AF65-F5344CB8AC3E}">
        <p14:creationId xmlns:p14="http://schemas.microsoft.com/office/powerpoint/2010/main" val="1990703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6D9E1E-7133-4923-9A23-134330F148A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D3971964-B24C-4E00-9493-F0151050275A}"/>
              </a:ext>
            </a:extLst>
          </p:cNvPr>
          <p:cNvPicPr>
            <a:picLocks noChangeAspect="1"/>
          </p:cNvPicPr>
          <p:nvPr/>
        </p:nvPicPr>
        <p:blipFill>
          <a:blip r:embed="rId4"/>
          <a:stretch>
            <a:fillRect/>
          </a:stretch>
        </p:blipFill>
        <p:spPr>
          <a:xfrm>
            <a:off x="858370" y="0"/>
            <a:ext cx="10475259" cy="6872850"/>
          </a:xfrm>
          <a:prstGeom prst="rect">
            <a:avLst/>
          </a:prstGeom>
        </p:spPr>
      </p:pic>
    </p:spTree>
    <p:extLst>
      <p:ext uri="{BB962C8B-B14F-4D97-AF65-F5344CB8AC3E}">
        <p14:creationId xmlns:p14="http://schemas.microsoft.com/office/powerpoint/2010/main" val="1019500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FE101CD-6F77-45E4-B507-FD950337F1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4109350" y="892843"/>
            <a:ext cx="4443879" cy="5262979"/>
          </a:xfrm>
          <a:prstGeom prst="rect">
            <a:avLst/>
          </a:prstGeom>
          <a:solidFill>
            <a:schemeClr val="accent4">
              <a:lumMod val="60000"/>
              <a:lumOff val="40000"/>
            </a:schemeClr>
          </a:solidFill>
        </p:spPr>
        <p:txBody>
          <a:bodyPr wrap="square">
            <a:spAutoFit/>
          </a:bodyPr>
          <a:lstStyle/>
          <a:p>
            <a:pPr fontAlgn="base"/>
            <a:r>
              <a:rPr lang="en-US" sz="2400" dirty="0"/>
              <a:t>“It will come a piece at a time, in packets, so that you will grow in capacity. </a:t>
            </a:r>
          </a:p>
          <a:p>
            <a:pPr fontAlgn="base"/>
            <a:endParaRPr lang="en-US" sz="2400" dirty="0"/>
          </a:p>
          <a:p>
            <a:pPr fontAlgn="base"/>
            <a:r>
              <a:rPr lang="en-US" sz="2400" dirty="0"/>
              <a:t>As each piece is followed in faith, you will be led to other portions until you have the whole answer. </a:t>
            </a:r>
          </a:p>
          <a:p>
            <a:pPr fontAlgn="base"/>
            <a:endParaRPr lang="en-US" sz="2400" dirty="0"/>
          </a:p>
          <a:p>
            <a:pPr fontAlgn="base"/>
            <a:r>
              <a:rPr lang="en-US" sz="2400" dirty="0"/>
              <a:t>That pattern requires you to exercise faith in our Father’s capacity to respond. While sometimes it’s very hard, it results in significant personal growth.” Richard G. Scott</a:t>
            </a:r>
            <a:endParaRPr lang="en-US" sz="2400" i="1" dirty="0"/>
          </a:p>
        </p:txBody>
      </p:sp>
      <p:sp>
        <p:nvSpPr>
          <p:cNvPr id="3" name="TextBox 2"/>
          <p:cNvSpPr txBox="1"/>
          <p:nvPr/>
        </p:nvSpPr>
        <p:spPr>
          <a:xfrm>
            <a:off x="228600" y="6418303"/>
            <a:ext cx="1600200" cy="381000"/>
          </a:xfrm>
          <a:prstGeom prst="rect">
            <a:avLst/>
          </a:prstGeom>
          <a:noFill/>
        </p:spPr>
        <p:txBody>
          <a:bodyPr wrap="square" rtlCol="0">
            <a:spAutoFit/>
          </a:bodyPr>
          <a:lstStyle/>
          <a:p>
            <a:r>
              <a:rPr lang="en-US" dirty="0">
                <a:solidFill>
                  <a:schemeClr val="bg1"/>
                </a:solidFill>
              </a:rPr>
              <a:t>Ether 2:2-3</a:t>
            </a:r>
          </a:p>
        </p:txBody>
      </p:sp>
      <p:grpSp>
        <p:nvGrpSpPr>
          <p:cNvPr id="15" name="Group 14">
            <a:extLst>
              <a:ext uri="{FF2B5EF4-FFF2-40B4-BE49-F238E27FC236}">
                <a16:creationId xmlns:a16="http://schemas.microsoft.com/office/drawing/2014/main" id="{37553F87-C2A1-4DB1-9FDC-B7FCE663E7DE}"/>
              </a:ext>
            </a:extLst>
          </p:cNvPr>
          <p:cNvGrpSpPr/>
          <p:nvPr/>
        </p:nvGrpSpPr>
        <p:grpSpPr>
          <a:xfrm>
            <a:off x="378275" y="1962150"/>
            <a:ext cx="3352800" cy="2933700"/>
            <a:chOff x="682964" y="1107996"/>
            <a:chExt cx="3352800" cy="2933700"/>
          </a:xfrm>
        </p:grpSpPr>
        <p:pic>
          <p:nvPicPr>
            <p:cNvPr id="11" name="Picture 2" descr="http://newknowledgebase.com/wp-content/uploads/2013/01/Meyda-Tiffany-Stained-Window.jpg">
              <a:extLst>
                <a:ext uri="{FF2B5EF4-FFF2-40B4-BE49-F238E27FC236}">
                  <a16:creationId xmlns:a16="http://schemas.microsoft.com/office/drawing/2014/main" id="{70C058FA-579B-4A18-AC2A-1C0E9C4D00DB}"/>
                </a:ext>
              </a:extLst>
            </p:cNvPr>
            <p:cNvPicPr>
              <a:picLocks noChangeAspect="1" noChangeArrowheads="1"/>
            </p:cNvPicPr>
            <p:nvPr/>
          </p:nvPicPr>
          <p:blipFill>
            <a:blip r:embed="rId3" cstate="print"/>
            <a:srcRect l="5952" t="3571" r="5952" b="3571"/>
            <a:stretch>
              <a:fillRect/>
            </a:stretch>
          </p:blipFill>
          <p:spPr bwMode="auto">
            <a:xfrm rot="5400000">
              <a:off x="892514" y="898446"/>
              <a:ext cx="2933700" cy="3352800"/>
            </a:xfrm>
            <a:prstGeom prst="rect">
              <a:avLst/>
            </a:prstGeom>
            <a:noFill/>
          </p:spPr>
        </p:pic>
        <p:sp>
          <p:nvSpPr>
            <p:cNvPr id="2" name="Rectangle 1">
              <a:extLst>
                <a:ext uri="{FF2B5EF4-FFF2-40B4-BE49-F238E27FC236}">
                  <a16:creationId xmlns:a16="http://schemas.microsoft.com/office/drawing/2014/main" id="{1881DC05-3210-4924-BC7C-CB71E502AFB2}"/>
                </a:ext>
              </a:extLst>
            </p:cNvPr>
            <p:cNvSpPr/>
            <p:nvPr/>
          </p:nvSpPr>
          <p:spPr>
            <a:xfrm>
              <a:off x="1066579" y="1519518"/>
              <a:ext cx="2483445" cy="2111188"/>
            </a:xfrm>
            <a:prstGeom prst="rect">
              <a:avLst/>
            </a:prstGeom>
            <a:solidFill>
              <a:schemeClr val="accent2"/>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A30CB90-D985-4C31-870C-664791CFDF34}"/>
                </a:ext>
              </a:extLst>
            </p:cNvPr>
            <p:cNvSpPr/>
            <p:nvPr/>
          </p:nvSpPr>
          <p:spPr>
            <a:xfrm>
              <a:off x="992993" y="1795022"/>
              <a:ext cx="2689412" cy="1477328"/>
            </a:xfrm>
            <a:prstGeom prst="rect">
              <a:avLst/>
            </a:prstGeom>
          </p:spPr>
          <p:txBody>
            <a:bodyPr wrap="square">
              <a:spAutoFit/>
            </a:bodyPr>
            <a:lstStyle/>
            <a:p>
              <a:pPr algn="ctr"/>
              <a:r>
                <a:rPr lang="en-US" b="1" dirty="0">
                  <a:latin typeface="Open Sans"/>
                </a:rPr>
                <a:t>As we act in faith on direction the Lord has given us, we can receive further guidance from Him.</a:t>
              </a:r>
              <a:endParaRPr lang="en-US" dirty="0"/>
            </a:p>
          </p:txBody>
        </p:sp>
      </p:grpSp>
      <p:grpSp>
        <p:nvGrpSpPr>
          <p:cNvPr id="24" name="Group 23">
            <a:extLst>
              <a:ext uri="{FF2B5EF4-FFF2-40B4-BE49-F238E27FC236}">
                <a16:creationId xmlns:a16="http://schemas.microsoft.com/office/drawing/2014/main" id="{5D133088-4BA6-4A2D-A09F-8E8DB2781D3D}"/>
              </a:ext>
            </a:extLst>
          </p:cNvPr>
          <p:cNvGrpSpPr/>
          <p:nvPr/>
        </p:nvGrpSpPr>
        <p:grpSpPr>
          <a:xfrm>
            <a:off x="8931504" y="1847932"/>
            <a:ext cx="2933700" cy="3352800"/>
            <a:chOff x="9048750" y="1847932"/>
            <a:chExt cx="2933700" cy="3352800"/>
          </a:xfrm>
        </p:grpSpPr>
        <p:grpSp>
          <p:nvGrpSpPr>
            <p:cNvPr id="19" name="Group 18">
              <a:extLst>
                <a:ext uri="{FF2B5EF4-FFF2-40B4-BE49-F238E27FC236}">
                  <a16:creationId xmlns:a16="http://schemas.microsoft.com/office/drawing/2014/main" id="{CF738D1D-C97A-42AF-AEA4-8A1005FF0903}"/>
                </a:ext>
              </a:extLst>
            </p:cNvPr>
            <p:cNvGrpSpPr/>
            <p:nvPr/>
          </p:nvGrpSpPr>
          <p:grpSpPr>
            <a:xfrm rot="5400000">
              <a:off x="8839200" y="2057482"/>
              <a:ext cx="3352800" cy="2933700"/>
              <a:chOff x="682964" y="1107996"/>
              <a:chExt cx="3352800" cy="2933700"/>
            </a:xfrm>
          </p:grpSpPr>
          <p:pic>
            <p:nvPicPr>
              <p:cNvPr id="20" name="Picture 2" descr="http://newknowledgebase.com/wp-content/uploads/2013/01/Meyda-Tiffany-Stained-Window.jpg">
                <a:extLst>
                  <a:ext uri="{FF2B5EF4-FFF2-40B4-BE49-F238E27FC236}">
                    <a16:creationId xmlns:a16="http://schemas.microsoft.com/office/drawing/2014/main" id="{A7A135C4-D57B-4074-B10B-B9451660D405}"/>
                  </a:ext>
                </a:extLst>
              </p:cNvPr>
              <p:cNvPicPr>
                <a:picLocks noChangeAspect="1" noChangeArrowheads="1"/>
              </p:cNvPicPr>
              <p:nvPr/>
            </p:nvPicPr>
            <p:blipFill>
              <a:blip r:embed="rId3" cstate="print"/>
              <a:srcRect l="5952" t="3571" r="5952" b="3571"/>
              <a:stretch>
                <a:fillRect/>
              </a:stretch>
            </p:blipFill>
            <p:spPr bwMode="auto">
              <a:xfrm rot="5400000">
                <a:off x="892514" y="898446"/>
                <a:ext cx="2933700" cy="3352800"/>
              </a:xfrm>
              <a:prstGeom prst="rect">
                <a:avLst/>
              </a:prstGeom>
              <a:noFill/>
            </p:spPr>
          </p:pic>
          <p:sp>
            <p:nvSpPr>
              <p:cNvPr id="21" name="Rectangle 20">
                <a:extLst>
                  <a:ext uri="{FF2B5EF4-FFF2-40B4-BE49-F238E27FC236}">
                    <a16:creationId xmlns:a16="http://schemas.microsoft.com/office/drawing/2014/main" id="{CE4A7427-67F1-4D01-AF06-99A5AD1D5A3B}"/>
                  </a:ext>
                </a:extLst>
              </p:cNvPr>
              <p:cNvSpPr/>
              <p:nvPr/>
            </p:nvSpPr>
            <p:spPr>
              <a:xfrm>
                <a:off x="1066579" y="1519518"/>
                <a:ext cx="2483445" cy="2111188"/>
              </a:xfrm>
              <a:prstGeom prst="rect">
                <a:avLst/>
              </a:prstGeom>
              <a:solidFill>
                <a:schemeClr val="accent2"/>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22">
              <a:extLst>
                <a:ext uri="{FF2B5EF4-FFF2-40B4-BE49-F238E27FC236}">
                  <a16:creationId xmlns:a16="http://schemas.microsoft.com/office/drawing/2014/main" id="{945D0997-0B65-42E3-ABA2-D55F32E237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2445" y="2373672"/>
              <a:ext cx="1737177" cy="2180872"/>
            </a:xfrm>
            <a:prstGeom prst="rect">
              <a:avLst/>
            </a:prstGeom>
          </p:spPr>
        </p:pic>
      </p:grpSp>
    </p:spTree>
    <p:extLst>
      <p:ext uri="{BB962C8B-B14F-4D97-AF65-F5344CB8AC3E}">
        <p14:creationId xmlns:p14="http://schemas.microsoft.com/office/powerpoint/2010/main" val="356581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AFD922-C742-46A2-A2BE-4B2527B2007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28600" y="6418303"/>
            <a:ext cx="1600200" cy="381000"/>
          </a:xfrm>
          <a:prstGeom prst="rect">
            <a:avLst/>
          </a:prstGeom>
          <a:noFill/>
        </p:spPr>
        <p:txBody>
          <a:bodyPr wrap="square" rtlCol="0">
            <a:spAutoFit/>
          </a:bodyPr>
          <a:lstStyle/>
          <a:p>
            <a:r>
              <a:rPr lang="en-US" dirty="0">
                <a:solidFill>
                  <a:schemeClr val="bg1"/>
                </a:solidFill>
              </a:rPr>
              <a:t>Ether 2:2-3</a:t>
            </a:r>
          </a:p>
        </p:txBody>
      </p:sp>
      <p:sp>
        <p:nvSpPr>
          <p:cNvPr id="4" name="TextBox 3"/>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Agency FB" pitchFamily="34" charset="0"/>
              </a:rPr>
              <a:t>A Time To Leave</a:t>
            </a:r>
          </a:p>
        </p:txBody>
      </p:sp>
      <p:sp>
        <p:nvSpPr>
          <p:cNvPr id="6" name="Rectangle 5"/>
          <p:cNvSpPr/>
          <p:nvPr/>
        </p:nvSpPr>
        <p:spPr>
          <a:xfrm>
            <a:off x="3825841" y="1107996"/>
            <a:ext cx="4572000" cy="2862322"/>
          </a:xfrm>
          <a:prstGeom prst="rect">
            <a:avLst/>
          </a:prstGeom>
        </p:spPr>
        <p:txBody>
          <a:bodyPr>
            <a:spAutoFit/>
          </a:bodyPr>
          <a:lstStyle/>
          <a:p>
            <a:pPr fontAlgn="base"/>
            <a:r>
              <a:rPr lang="en-US" i="1" dirty="0">
                <a:solidFill>
                  <a:schemeClr val="bg1"/>
                </a:solidFill>
              </a:rPr>
              <a:t>And they did also lay snares and catch fowls of the air; and they did also prepare a vessel, in which they did carry with them the fish of the waters.</a:t>
            </a:r>
          </a:p>
          <a:p>
            <a:pPr fontAlgn="base"/>
            <a:endParaRPr lang="en-US" i="1" dirty="0">
              <a:solidFill>
                <a:schemeClr val="bg1"/>
              </a:solidFill>
            </a:endParaRPr>
          </a:p>
          <a:p>
            <a:pPr fontAlgn="base"/>
            <a:r>
              <a:rPr lang="en-US" i="1" dirty="0">
                <a:solidFill>
                  <a:schemeClr val="bg1"/>
                </a:solidFill>
              </a:rPr>
              <a:t>And they did also carry with them </a:t>
            </a:r>
            <a:r>
              <a:rPr lang="en-US" i="1" dirty="0" err="1">
                <a:solidFill>
                  <a:schemeClr val="bg1"/>
                </a:solidFill>
              </a:rPr>
              <a:t>deseret</a:t>
            </a:r>
            <a:r>
              <a:rPr lang="en-US" i="1" dirty="0">
                <a:solidFill>
                  <a:schemeClr val="bg1"/>
                </a:solidFill>
              </a:rPr>
              <a:t>, which, by interpretation, is a honey bee; and thus they did carry with them</a:t>
            </a:r>
            <a:r>
              <a:rPr lang="en-US" i="1" baseline="30000" dirty="0">
                <a:solidFill>
                  <a:schemeClr val="bg1"/>
                </a:solidFill>
              </a:rPr>
              <a:t> </a:t>
            </a:r>
            <a:r>
              <a:rPr lang="en-US" i="1" dirty="0">
                <a:solidFill>
                  <a:schemeClr val="bg1"/>
                </a:solidFill>
              </a:rPr>
              <a:t>swarms of bees, and all manner of that which was upon the face of the land, seeds of every kind.</a:t>
            </a:r>
          </a:p>
        </p:txBody>
      </p:sp>
      <p:pic>
        <p:nvPicPr>
          <p:cNvPr id="9" name="Picture 8">
            <a:extLst>
              <a:ext uri="{FF2B5EF4-FFF2-40B4-BE49-F238E27FC236}">
                <a16:creationId xmlns:a16="http://schemas.microsoft.com/office/drawing/2014/main" id="{FFBDBDB4-5015-4333-815D-C020F99261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241298"/>
            <a:ext cx="3246267" cy="2500640"/>
          </a:xfrm>
          <a:prstGeom prst="rect">
            <a:avLst/>
          </a:prstGeom>
        </p:spPr>
      </p:pic>
      <p:pic>
        <p:nvPicPr>
          <p:cNvPr id="5" name="Picture 4">
            <a:extLst>
              <a:ext uri="{FF2B5EF4-FFF2-40B4-BE49-F238E27FC236}">
                <a16:creationId xmlns:a16="http://schemas.microsoft.com/office/drawing/2014/main" id="{A8655BD0-994A-4FB0-8F5F-F649F1F0E5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685" y="3429000"/>
            <a:ext cx="3152775" cy="2286000"/>
          </a:xfrm>
          <a:prstGeom prst="rect">
            <a:avLst/>
          </a:prstGeom>
        </p:spPr>
      </p:pic>
      <p:pic>
        <p:nvPicPr>
          <p:cNvPr id="10" name="Picture 9">
            <a:extLst>
              <a:ext uri="{FF2B5EF4-FFF2-40B4-BE49-F238E27FC236}">
                <a16:creationId xmlns:a16="http://schemas.microsoft.com/office/drawing/2014/main" id="{A94B8ABB-4207-4D5E-8144-9E7FCB927E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31522" y="541663"/>
            <a:ext cx="1868159" cy="2766313"/>
          </a:xfrm>
          <a:prstGeom prst="rect">
            <a:avLst/>
          </a:prstGeom>
        </p:spPr>
      </p:pic>
      <p:pic>
        <p:nvPicPr>
          <p:cNvPr id="12" name="Picture 11">
            <a:extLst>
              <a:ext uri="{FF2B5EF4-FFF2-40B4-BE49-F238E27FC236}">
                <a16:creationId xmlns:a16="http://schemas.microsoft.com/office/drawing/2014/main" id="{60C8F282-B59B-4132-A941-7528439045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43630" y="4074133"/>
            <a:ext cx="3448050" cy="2352675"/>
          </a:xfrm>
          <a:prstGeom prst="rect">
            <a:avLst/>
          </a:prstGeom>
        </p:spPr>
      </p:pic>
      <p:pic>
        <p:nvPicPr>
          <p:cNvPr id="14" name="Picture 13">
            <a:extLst>
              <a:ext uri="{FF2B5EF4-FFF2-40B4-BE49-F238E27FC236}">
                <a16:creationId xmlns:a16="http://schemas.microsoft.com/office/drawing/2014/main" id="{2E3DE715-5C6F-48B8-B243-A68F8853F0B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72388" y="3861941"/>
            <a:ext cx="3619500" cy="2638425"/>
          </a:xfrm>
          <a:prstGeom prst="rect">
            <a:avLst/>
          </a:prstGeom>
        </p:spPr>
      </p:pic>
    </p:spTree>
    <p:extLst>
      <p:ext uri="{BB962C8B-B14F-4D97-AF65-F5344CB8AC3E}">
        <p14:creationId xmlns:p14="http://schemas.microsoft.com/office/powerpoint/2010/main" val="29466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500"/>
                                        <p:tgtEl>
                                          <p:spTgt spid="12"/>
                                        </p:tgtEl>
                                      </p:cBhvr>
                                    </p:animEffec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C06F76-0785-42EF-908A-F784EAD7710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8100" y="6419958"/>
            <a:ext cx="1600200" cy="381000"/>
          </a:xfrm>
          <a:prstGeom prst="rect">
            <a:avLst/>
          </a:prstGeom>
          <a:noFill/>
        </p:spPr>
        <p:txBody>
          <a:bodyPr wrap="square" rtlCol="0">
            <a:spAutoFit/>
          </a:bodyPr>
          <a:lstStyle/>
          <a:p>
            <a:r>
              <a:rPr lang="en-US" dirty="0">
                <a:solidFill>
                  <a:schemeClr val="bg1"/>
                </a:solidFill>
              </a:rPr>
              <a:t>Ether 2:4-5</a:t>
            </a:r>
          </a:p>
        </p:txBody>
      </p:sp>
      <p:sp>
        <p:nvSpPr>
          <p:cNvPr id="4" name="TextBox 3"/>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Agency FB" pitchFamily="34" charset="0"/>
              </a:rPr>
              <a:t>Valley of Nimrod</a:t>
            </a:r>
          </a:p>
        </p:txBody>
      </p:sp>
      <p:sp>
        <p:nvSpPr>
          <p:cNvPr id="6" name="Rectangle 5"/>
          <p:cNvSpPr/>
          <p:nvPr/>
        </p:nvSpPr>
        <p:spPr>
          <a:xfrm>
            <a:off x="838200" y="1781735"/>
            <a:ext cx="4572000" cy="3046988"/>
          </a:xfrm>
          <a:prstGeom prst="rect">
            <a:avLst/>
          </a:prstGeom>
        </p:spPr>
        <p:txBody>
          <a:bodyPr>
            <a:spAutoFit/>
          </a:bodyPr>
          <a:lstStyle/>
          <a:p>
            <a:pPr fontAlgn="base"/>
            <a:r>
              <a:rPr lang="en-US" sz="2400" dirty="0">
                <a:solidFill>
                  <a:schemeClr val="bg1"/>
                </a:solidFill>
              </a:rPr>
              <a:t>The brother of Jared and his family and friends were directed to go to the Valley of Nimrod.</a:t>
            </a:r>
          </a:p>
          <a:p>
            <a:pPr fontAlgn="base"/>
            <a:endParaRPr lang="en-US" sz="2400" dirty="0">
              <a:solidFill>
                <a:schemeClr val="bg1"/>
              </a:solidFill>
            </a:endParaRPr>
          </a:p>
          <a:p>
            <a:pPr fontAlgn="base"/>
            <a:r>
              <a:rPr lang="en-US" sz="2400" dirty="0">
                <a:solidFill>
                  <a:schemeClr val="bg1"/>
                </a:solidFill>
              </a:rPr>
              <a:t>“…The Lord came down and talked with the brother of Jared; and he was in a cloud, and the brother of Jared saw him not.”</a:t>
            </a:r>
          </a:p>
        </p:txBody>
      </p:sp>
      <p:pic>
        <p:nvPicPr>
          <p:cNvPr id="5" name="Picture 4">
            <a:extLst>
              <a:ext uri="{FF2B5EF4-FFF2-40B4-BE49-F238E27FC236}">
                <a16:creationId xmlns:a16="http://schemas.microsoft.com/office/drawing/2014/main" id="{9F98DFCF-B542-4178-B2E5-15E8A5AFA8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3599" y="1832800"/>
            <a:ext cx="5915002" cy="3720727"/>
          </a:xfrm>
          <a:prstGeom prst="rect">
            <a:avLst/>
          </a:prstGeom>
        </p:spPr>
      </p:pic>
    </p:spTree>
    <p:extLst>
      <p:ext uri="{BB962C8B-B14F-4D97-AF65-F5344CB8AC3E}">
        <p14:creationId xmlns:p14="http://schemas.microsoft.com/office/powerpoint/2010/main" val="329678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3089E66-5670-4E53-8F16-385F2625CFAD}"/>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2400" y="6430972"/>
            <a:ext cx="1600200" cy="381000"/>
          </a:xfrm>
          <a:prstGeom prst="rect">
            <a:avLst/>
          </a:prstGeom>
          <a:noFill/>
        </p:spPr>
        <p:txBody>
          <a:bodyPr wrap="square" rtlCol="0">
            <a:spAutoFit/>
          </a:bodyPr>
          <a:lstStyle/>
          <a:p>
            <a:r>
              <a:rPr lang="en-US" dirty="0">
                <a:solidFill>
                  <a:schemeClr val="bg1"/>
                </a:solidFill>
              </a:rPr>
              <a:t>Ether 2:4-5</a:t>
            </a:r>
          </a:p>
        </p:txBody>
      </p:sp>
      <p:sp>
        <p:nvSpPr>
          <p:cNvPr id="4" name="TextBox 3"/>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Agency FB" pitchFamily="34" charset="0"/>
              </a:rPr>
              <a:t>Cloud of Glory</a:t>
            </a:r>
          </a:p>
        </p:txBody>
      </p:sp>
      <p:sp>
        <p:nvSpPr>
          <p:cNvPr id="12" name="Rectangle 11"/>
          <p:cNvSpPr/>
          <p:nvPr/>
        </p:nvSpPr>
        <p:spPr>
          <a:xfrm>
            <a:off x="706216" y="3422848"/>
            <a:ext cx="2908300" cy="2677656"/>
          </a:xfrm>
          <a:prstGeom prst="rect">
            <a:avLst/>
          </a:prstGeom>
        </p:spPr>
        <p:txBody>
          <a:bodyPr wrap="square">
            <a:spAutoFit/>
          </a:bodyPr>
          <a:lstStyle/>
          <a:p>
            <a:pPr algn="ctr" fontAlgn="base"/>
            <a:r>
              <a:rPr lang="en-US" sz="2400" dirty="0">
                <a:solidFill>
                  <a:schemeClr val="bg1"/>
                </a:solidFill>
              </a:rPr>
              <a:t>Moses:  </a:t>
            </a:r>
          </a:p>
          <a:p>
            <a:pPr algn="ctr" fontAlgn="base"/>
            <a:r>
              <a:rPr lang="en-US" sz="2400" dirty="0">
                <a:solidFill>
                  <a:schemeClr val="bg1"/>
                </a:solidFill>
              </a:rPr>
              <a:t>The Lord led the children of Israel in the wilderness in a cloud by day and in a pillar of fire at night </a:t>
            </a:r>
          </a:p>
          <a:p>
            <a:pPr algn="ctr" fontAlgn="base"/>
            <a:r>
              <a:rPr lang="en-US" sz="2400" dirty="0">
                <a:solidFill>
                  <a:schemeClr val="bg1"/>
                </a:solidFill>
              </a:rPr>
              <a:t>Exodus 13:21</a:t>
            </a:r>
          </a:p>
        </p:txBody>
      </p:sp>
      <p:sp>
        <p:nvSpPr>
          <p:cNvPr id="13" name="Rectangle 12"/>
          <p:cNvSpPr/>
          <p:nvPr/>
        </p:nvSpPr>
        <p:spPr>
          <a:xfrm>
            <a:off x="3614516" y="5454174"/>
            <a:ext cx="5257800" cy="1323439"/>
          </a:xfrm>
          <a:prstGeom prst="rect">
            <a:avLst/>
          </a:prstGeom>
        </p:spPr>
        <p:txBody>
          <a:bodyPr wrap="square">
            <a:spAutoFit/>
          </a:bodyPr>
          <a:lstStyle/>
          <a:p>
            <a:pPr algn="ctr"/>
            <a:r>
              <a:rPr lang="en-US" sz="2000" i="1" dirty="0">
                <a:solidFill>
                  <a:schemeClr val="bg1"/>
                </a:solidFill>
              </a:rPr>
              <a:t>“For behold, verily, verily, I say unto you, the time is soon at hand that I shall come in a cloud with power and great glory.”</a:t>
            </a:r>
          </a:p>
          <a:p>
            <a:pPr algn="ctr"/>
            <a:r>
              <a:rPr lang="en-US" sz="2000" i="1" dirty="0">
                <a:solidFill>
                  <a:schemeClr val="bg1"/>
                </a:solidFill>
              </a:rPr>
              <a:t>D&amp;C 34:7</a:t>
            </a:r>
          </a:p>
        </p:txBody>
      </p:sp>
      <p:sp>
        <p:nvSpPr>
          <p:cNvPr id="15" name="Rectangle 14"/>
          <p:cNvSpPr/>
          <p:nvPr/>
        </p:nvSpPr>
        <p:spPr>
          <a:xfrm>
            <a:off x="3810000" y="1070331"/>
            <a:ext cx="4572000" cy="1200329"/>
          </a:xfrm>
          <a:prstGeom prst="rect">
            <a:avLst/>
          </a:prstGeom>
        </p:spPr>
        <p:txBody>
          <a:bodyPr>
            <a:spAutoFit/>
          </a:bodyPr>
          <a:lstStyle/>
          <a:p>
            <a:pPr algn="ctr" fontAlgn="base"/>
            <a:r>
              <a:rPr lang="en-US" sz="2400" dirty="0">
                <a:solidFill>
                  <a:srgbClr val="FFFF00"/>
                </a:solidFill>
              </a:rPr>
              <a:t>The cloud will surround Him when He again returns to earth and appears to man</a:t>
            </a:r>
          </a:p>
        </p:txBody>
      </p:sp>
      <p:pic>
        <p:nvPicPr>
          <p:cNvPr id="5" name="Picture 4">
            <a:extLst>
              <a:ext uri="{FF2B5EF4-FFF2-40B4-BE49-F238E27FC236}">
                <a16:creationId xmlns:a16="http://schemas.microsoft.com/office/drawing/2014/main" id="{D1610BC6-BC10-4D5D-BC26-6627E7F687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633" y="1143456"/>
            <a:ext cx="2247900" cy="2038350"/>
          </a:xfrm>
          <a:prstGeom prst="rect">
            <a:avLst/>
          </a:prstGeom>
        </p:spPr>
      </p:pic>
      <p:pic>
        <p:nvPicPr>
          <p:cNvPr id="7" name="Picture 6">
            <a:extLst>
              <a:ext uri="{FF2B5EF4-FFF2-40B4-BE49-F238E27FC236}">
                <a16:creationId xmlns:a16="http://schemas.microsoft.com/office/drawing/2014/main" id="{D18B98EF-AA7D-4258-A39E-B8F35DC351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8884" y="2316930"/>
            <a:ext cx="3590365" cy="3068792"/>
          </a:xfrm>
          <a:prstGeom prst="rect">
            <a:avLst/>
          </a:prstGeom>
        </p:spPr>
      </p:pic>
      <p:pic>
        <p:nvPicPr>
          <p:cNvPr id="6" name="Picture 5">
            <a:extLst>
              <a:ext uri="{FF2B5EF4-FFF2-40B4-BE49-F238E27FC236}">
                <a16:creationId xmlns:a16="http://schemas.microsoft.com/office/drawing/2014/main" id="{19CA87A7-FC1E-4244-98DE-2D8CFBA321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78917" y="1069890"/>
            <a:ext cx="2489200" cy="2353072"/>
          </a:xfrm>
          <a:prstGeom prst="rect">
            <a:avLst/>
          </a:prstGeom>
        </p:spPr>
      </p:pic>
      <p:sp>
        <p:nvSpPr>
          <p:cNvPr id="8" name="Rectangle 7">
            <a:extLst>
              <a:ext uri="{FF2B5EF4-FFF2-40B4-BE49-F238E27FC236}">
                <a16:creationId xmlns:a16="http://schemas.microsoft.com/office/drawing/2014/main" id="{8D9D1D87-F4BE-414F-809F-C477DCDFB241}"/>
              </a:ext>
            </a:extLst>
          </p:cNvPr>
          <p:cNvSpPr/>
          <p:nvPr/>
        </p:nvSpPr>
        <p:spPr>
          <a:xfrm>
            <a:off x="8441421" y="3819769"/>
            <a:ext cx="3364192" cy="1200329"/>
          </a:xfrm>
          <a:prstGeom prst="rect">
            <a:avLst/>
          </a:prstGeom>
        </p:spPr>
        <p:txBody>
          <a:bodyPr wrap="square">
            <a:spAutoFit/>
          </a:bodyPr>
          <a:lstStyle/>
          <a:p>
            <a:pPr algn="ctr" fontAlgn="base"/>
            <a:r>
              <a:rPr lang="en-US" sz="2400" dirty="0">
                <a:solidFill>
                  <a:schemeClr val="bg1"/>
                </a:solidFill>
              </a:rPr>
              <a:t>Jaredites: </a:t>
            </a:r>
          </a:p>
          <a:p>
            <a:pPr algn="ctr" fontAlgn="base"/>
            <a:r>
              <a:rPr lang="en-US" sz="2400" dirty="0">
                <a:solidFill>
                  <a:schemeClr val="bg1"/>
                </a:solidFill>
              </a:rPr>
              <a:t>The Lord led them by a cloud to the wilderness</a:t>
            </a:r>
          </a:p>
        </p:txBody>
      </p:sp>
    </p:spTree>
    <p:extLst>
      <p:ext uri="{BB962C8B-B14F-4D97-AF65-F5344CB8AC3E}">
        <p14:creationId xmlns:p14="http://schemas.microsoft.com/office/powerpoint/2010/main" val="98927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3E28EC-EE75-4909-8EBF-3B76E7FAEC7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79375" y="6416027"/>
            <a:ext cx="1600200" cy="381000"/>
          </a:xfrm>
          <a:prstGeom prst="rect">
            <a:avLst/>
          </a:prstGeom>
          <a:noFill/>
        </p:spPr>
        <p:txBody>
          <a:bodyPr wrap="square" rtlCol="0">
            <a:spAutoFit/>
          </a:bodyPr>
          <a:lstStyle/>
          <a:p>
            <a:r>
              <a:rPr lang="en-US" dirty="0">
                <a:solidFill>
                  <a:schemeClr val="bg1"/>
                </a:solidFill>
              </a:rPr>
              <a:t>Ether 2:7-12</a:t>
            </a:r>
          </a:p>
        </p:txBody>
      </p:sp>
      <p:sp>
        <p:nvSpPr>
          <p:cNvPr id="4" name="TextBox 3"/>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Agency FB" pitchFamily="34" charset="0"/>
              </a:rPr>
              <a:t>A Choice Land</a:t>
            </a:r>
          </a:p>
        </p:txBody>
      </p:sp>
      <p:sp>
        <p:nvSpPr>
          <p:cNvPr id="13" name="Rectangle 12"/>
          <p:cNvSpPr/>
          <p:nvPr/>
        </p:nvSpPr>
        <p:spPr>
          <a:xfrm>
            <a:off x="1905000" y="1219200"/>
            <a:ext cx="4572000" cy="2308324"/>
          </a:xfrm>
          <a:prstGeom prst="rect">
            <a:avLst/>
          </a:prstGeom>
        </p:spPr>
        <p:txBody>
          <a:bodyPr>
            <a:spAutoFit/>
          </a:bodyPr>
          <a:lstStyle/>
          <a:p>
            <a:pPr fontAlgn="base"/>
            <a:r>
              <a:rPr lang="en-US" dirty="0">
                <a:solidFill>
                  <a:schemeClr val="bg1"/>
                </a:solidFill>
              </a:rPr>
              <a:t>“This consecrated land has been placed under the everlasting decree of God. That decree is recorded in the sacred Book of Mormon, a new witness for Christ, in these words:</a:t>
            </a:r>
          </a:p>
          <a:p>
            <a:pPr fontAlgn="base"/>
            <a:r>
              <a:rPr lang="en-US" dirty="0">
                <a:solidFill>
                  <a:schemeClr val="bg1"/>
                </a:solidFill>
              </a:rPr>
              <a:t>“‘For behold, this is a land which is choice above all other lands; wherefore he that doth possess it shall serve God or shall be swept off; for it is the everlasting decree of God. …</a:t>
            </a:r>
          </a:p>
        </p:txBody>
      </p:sp>
      <p:sp>
        <p:nvSpPr>
          <p:cNvPr id="15" name="Rectangle 14"/>
          <p:cNvSpPr/>
          <p:nvPr/>
        </p:nvSpPr>
        <p:spPr>
          <a:xfrm>
            <a:off x="5943600" y="4648201"/>
            <a:ext cx="4572000" cy="1384995"/>
          </a:xfrm>
          <a:prstGeom prst="rect">
            <a:avLst/>
          </a:prstGeom>
        </p:spPr>
        <p:txBody>
          <a:bodyPr>
            <a:spAutoFit/>
          </a:bodyPr>
          <a:lstStyle/>
          <a:p>
            <a:pPr fontAlgn="base"/>
            <a:r>
              <a:rPr lang="en-US" dirty="0">
                <a:solidFill>
                  <a:schemeClr val="bg1"/>
                </a:solidFill>
              </a:rPr>
              <a:t>“Righteousness </a:t>
            </a:r>
            <a:r>
              <a:rPr lang="en-US" dirty="0" err="1">
                <a:solidFill>
                  <a:schemeClr val="bg1"/>
                </a:solidFill>
              </a:rPr>
              <a:t>exalteth</a:t>
            </a:r>
            <a:r>
              <a:rPr lang="en-US" dirty="0">
                <a:solidFill>
                  <a:schemeClr val="bg1"/>
                </a:solidFill>
              </a:rPr>
              <a:t> a nation (Proverbs 14:34). This is the key to understanding our heritage and this is the key to maintaining it. The foundations of America are spiritual…”</a:t>
            </a:r>
          </a:p>
          <a:p>
            <a:pPr fontAlgn="base"/>
            <a:r>
              <a:rPr lang="en-US" sz="1200" dirty="0">
                <a:solidFill>
                  <a:schemeClr val="bg1"/>
                </a:solidFill>
              </a:rPr>
              <a:t>Ezra Taft Benson</a:t>
            </a:r>
          </a:p>
        </p:txBody>
      </p:sp>
      <p:sp>
        <p:nvSpPr>
          <p:cNvPr id="24578" name="AutoShape 2" descr="data:image/jpeg;base64,/9j/4AAQSkZJRgABAQAAAQABAAD/2wCEAAkGBhQSERUUEhQWFRUVGRwaGRgXGB4dGhsaGBwYHBgcGR8cHCYfHBojHBccHy8gIycqLCwsHB8xNTAqNSYrLCkBCQoKDgwOGg8PGiwkHyUsLCwpLCwsLC0sLC8sLCwsLCwsLCwtKiwsLCwsLCwsLCwpLCwsLCwsLCwsLCwsLCwsLP/AABEIAL4BCgMBIgACEQEDEQH/xAAcAAACAgMBAQAAAAAAAAAAAAAGBwQFAQIDAAj/xABQEAACAQEFBAcDBwgGCQMFAAABAgMRAAQSITEFBkFRBxMiYXGBkTKhsSNCUmKSwdEUM0NygrLS8BdUc5OiwhUWJDRTY+Hi8QhEsyV0g6PT/8QAGgEAAwEBAQEAAAAAAAAAAAAAAQIDAAQFBv/EADMRAAIBAgQDBwMEAgMBAAAAAAABAgMRBBIhMRNBUQUUImFxgZGhsfAjMsHRM+FCUpIV/9oADAMBAAIRAxEAPwDtu70dXGW63d5LuS0iJiYO/tFQSxGOgBNRpbXafRxco3YdRUUBBEklAdDXtHXlYk3E2mhuV1SgDdUoHIkCmfflbXa91Ysa6Fqhh60pZuYt+guLzuXdw1FjqDnUM2XdmdaWqjsGAFh1Z407R4edje+3sRSEDt1Hhn52GbxH2yTlnaiSfIm5PqUqbIgNex7z+Ntl2HDXOP8AxH8bWHU8rdI14WbKgZme2fuzdWljBiZgxAIxsPHOuXGxbcOjG4s7442IyKgSPQA99e0fhaquLqigycwQBr4r/NLHmzrzUBiFUcq5+dMh4VNjlQM76lMeinZ9MoW/vZP4rb3fom2eT+ZbL/myeXzrFOMEUztm73sLiaQqq1zYsAoA5kmlkcUFSd9wcbol2d/wD/eyfx2srp0M7MzDQE049bLn/jtrfeke4RZCcSHlArSe9Rh99o0fTZdEoDFemHD5JB6VkBtlRnJXjF/BRS6lkOhnZmD/AHY1P/Nky/8A2WqNo9G+yljJEKKythIM0mZ7vlKjQ5a2vLj0v7PkIEjSQV06+Mqp/aGJR5kW33knVikkLAqwxY1dcB5EHQmg4GyODTtJDOWmgMw9G+zSFP5LiDGgwvKa0NPpc7Xt16IdmD2rurftye+j0tW7PvZEqsHxEGtDJUEjnTu42YdwoFA0rUnxJqfjbNCxk2DI6Itl/wBUX7cn8dsjoj2X/VF+3J/HYwt6yFAQHRLsv+qJ9qT+O2y9FOy/6nH6v/FYtt6xMCQ6Kdmf1OP1f+K2w6Ldmf1OP/F/FYrt6wMCx6MNmf1KH0P423HRts0aXKD7FbE1vWxgb/o72cNLld/7sfeLYfo72eM1uV3ryMa0+FiW3rYwNp0f7PH/ALO7f3Sn4i3Kbc/Z6AlrlCorT8wjVrywgke6xTS3rEAOJubs5Vxfkl1CgVJaJKe8UGtpKbp3EaXO7A8KQx/w2uStbZpbGKpN1rqP/a3evdCn8Nt4tgXcHK7xD/8AGn3C1g8oHidBxtkelsYjDZsYGUUY8EX8LAW070gmlFFydhpyY/VsxrJ7bu0KXqcV0lk/eNngax26PXBud2bSkdPQsPusV31QylqcP5rZZbgm+rc4miMM0ZLUieqOoDEGjgFTnU0YcbFq74xikc6PdpG9hJhRXbQlJBVHp4gmoyFhLUnzZQbwIQRhFOPf49w7zahEBJ+J4DnU2K9pTIxOOREX5xLhamlaVPEDMnhkoFTkPXnaULnsyRiNdAHUVpxpX0HrU1JeLEZFmoAQvr/PDkLaxxqqYjx4cTz8Bw/8Wi3rasIzaVOZAYHLgBSp0z87Vd43mj+aGb3Cnnn7rOlfYFmEAvK1UgGoJqMRodKUOtrsb5QxKWlk7Q0iizc0+m1aj9ojTSwLcrner8kjQJVYygKIe0ceKlPpUw55jUZa0p2bAStKEEg+I10t34bCcW7lKy+psod33fq+3hJWgXqooqYytC4DEhSxOmY4A042E5JXkf5Yu7AfpCSRXPLFprXK1ruVv9+Q9YGQOjAkAABjIKBQX1CUrrWnAZmtHtjbRvF6lmAYGVyQpOJhi+aDQVpoMuQt3UJUaNRrKrLnu/z0NYuNm3cyyLGrKpbQuwVR3kn/AM2Ld6dx0hBlViQXAVAD2QVJNWrzFBlxzsM3/cC9rAk5CqgiaSUOwQxlC1VIOZJUAig1JBpTPlDvPPeMIeR6KiphqaHCABUVoTUVJpbp7zxqyVKWi3XUSS0uWUMYpSvD+f57haLfbjebm6SxAqsgDZVwOG4OBoeFdeNbE1w3HvDwLKpUOWqELChSmTYswGrwPu0t7aW9jTQG7y0PB3B9plckEYTSlAAPCoNhWca7yRtJX16rzRNXjqy63QvMN4hN5jWrA06kPVkYahq505HiM+6xqm1OrjDTMsX67BQPNj99vm/eSBVkWQANiWjfrLxy4kfA2rHcGlQPiffb5jEp0KjptbHqYfC8eGdSsfSd+6W7hCCBKZ3HzYRj/wAeUf8AisJ3/pzmYn8nuyIOBlYsfNUoB4YjZM/l7rkDQDuFsDacnBj6D8LcUpTe1j1qVDB0/wDJmk/ZL73G/s/pqvatWeGGRK5hAyMB3EswPgR52bG7+8EN9hE0DVU5EHJlYaq44MK/AioINvk2Pa8laUB8vwsUblb8XnZ8/WBAY5KLJGThDfRIOdGFcjTQkHuEJSTtM2Kw+GqRzYVSut1bT55H05b1lv8A04XcLVrveAeIBjp6mQfC3FenWCv+6z054o/4/vtXiR6nA8FiFpw5fDGdb1gS4dM1wkIDmWGvGSOq+sZanibGOztqRToHgkSVD85GDD3aHusyaexzzpyg7STXqSretrj5W8zUsSdza3rYFvFrYJhzlbBrl77Yx555csxbINbYFzCZamp/nLL77dLYAtkm2MYNvnzee9Uvt6Gf5+Xn9NrfQOO3zLvXe/8Abr1l+nl4/wDMazRCgs6N5qbPi8XH+M/jW13t5leOjIrq2Sowqp0Cgg97A/tGwjuLeKXGAc5WH7x+NijaLVeCmmMV8nQD4CyJu5F7ir3w3YFzl+TFYpBVCeYpjXy1Hcw5Wl3jcCQXH8rWWMhULuqnHTtUAVkqtaGpz7NDnyNd5tk/lNyC/PBxKeTgDXuIqPOysW+ymMRYn6uPESgrRcRGMtTvoCT3C3sYWpKrBQTSt9jEfZV2WSaNHdY1ZgCzmigVzqeHL401sUdIe6UNzKNAXIlZjhJBWMALRa+0ScRNSdBx1tIh3cuTbNWd5KSKsgOBwnWSCrLGesFMQFB2dRpXKwejSyu8tDIyjrHJGLIFQSwNarUio0p3WDfi0ewdwj3e3nvWzo3XAxWSNZIw9erXGQRJlrUZUBGeuYpYaEwklrIcCu9WKrXCGNWwrXOgOQrysXby79reblFBh7dFdzGcMYZWcYClDUYcLChyJHK1fsDo9nvkBliIUiTCBJVVZaZsraGhyp455UKtuKzbA9Qi6Qt37lFdUluyoJGER/OYWMZWgcR1FSxw4jTmaamwPcdhTzRPNEjOsbqjYKlgXBKmgFSMqV4EjnaPMJJGYnFJ1airCpoiYY1NfojsgeVjzcnpFiudykSSNcasoRYxgeQPixs7Z9pQPa1zA8JPMl1NsUt56R72but2JFAjxyFxieQMSO0WFVKqcOWeVT3SOj7c+W+dY61RIxk5HZMmWFDxIwsxJANOzzoaTd/dqW/T9XArYcQxORURqSaNIRl95oaWsrsb1se9RNKBUY2EXWAqwIZKsFJoCcxUVNOFmhNwd4bmaQS7U3hvGzy10xoTUOzKKijoOxRhQimpoPK1NunGk97jSWUIhYZNWshJyRSAczpUkDzpYfn2xNeZAZpMbtQYnIHcKk0AA5k5WLNtbmSbPjgvsUkbiMRM3axfLVFeroKPGTmDllXXK3pd5UYWWkpbvzJZOpp0h7CW6lUEjuzDrACpC4Q1F40ZqYq0pTKw9cN2r3eKGK7SsGAIbBhUg6GrUFLRZr7NI+OV3ctVquSa1JqRXKlRTLLKnCzD3T3yhhuKdfJheOseHV2C+zRRmewyiulvLxsXUjGpLfZs66FedFOMOZS3HosvTU61o4eYzdvTJffYr2d0c3ZR8qZJT3vhX7KAe8m1DtDpbbMXeDwaQ5/ZXT7Vh2+dIN8c5zYPqxqB7yCffbzWoF1LFz52XwNGXca4UFLqg76tX1DVsHb4bjdTE8t2ZsK9po2OKgGZKE5imtDXSwvDv7fVNROx7mCsPetiPZPSw5DR3qJGRhQsgo1DkaqSQ3lTztmo9BIOvB6S9bATHtVxUE4hyOdpEF9UD82o89fWzT3P2Zdrxc4z1UblKxksimpjOEHMVzADedrOTdG5sP8AdYfJAD7rTdJPY7afatWm/Fd262f3uJ1XSoYKVPdS1hs3bTQP1kUskb6Y07J8Dh1Hc1RZjzdHlyYV6oL+ozA+42rL10VREfIzSofrUYfcffZXRfJnXHtilJWnDffTT40Rb7rdNwQrFf8ACQchPGNP7VB+8n2eNmrFtBGjWRXV1cVVlYFSPqkZEW+aNublXi7VJXrY/px5072XMjxFRabuNvi9wkGI9ZdXPyiA1pX58eeTjiPnaa0IpCdtJnJXwsaqdTDbL/j0PowX2q9n2tKf+Lbq4ZVLa/f3WgXF0KLJGQyOoKkZhlahBFuxvALFSrKFpRiMjWtaU8LdLS5Hiqe9yR+UoK0p6W0F/HPy/wCtuEt3HcO//pbn+RgjP/DYqMRXVaJcF7qcz6W6peMYOHgaVtFu12o1eFLSokpiAy/nWyyS5D05tmjk4gCMiD8RUelvlne+f/6he/8A7ib/AORrfUF7vGHMiornzU/yfOtOVvlDeqSt+vR5zy/vtzzsEWTtuFu6L0uEPdePu/62ML9z+s9PFSrD30sE7nPW6wJxN4Y+Sopsb3iT5ENzlf8AdjP3CyIlLdmVkxROOVSPAf8Aa1hbY96gul4ledYxHKjnGy1YMKBowKdoSA1w8weFbX90fCSOGH/4yYzX9kIbDu8Wxi8UqAVZc18R7NPEVW1KbszAhtOl6vJW6YyjszxxlVTCSMTqqqxX5lBTNqDKtrXcXeVLhI/XwijK3bwHraqMkBOWFiKEU1IJ0tVbq7Ve6zreFjxorKr1QN2WqaAkdhyFahFNDwqLSN+N6Vv84kVGUIpQYnxVUMxU0p2Ca5gE8PP03FPw8rbh8iQNlPtW+TyXdGRSC/boVUhQFjxABVqRRRwA5Am0S5bxXnZxngjZQxcKSO0FaNiGKAjCa5qSRmPK2dnX287MmL4GUshFGBwnrEqh5ErUNTmKHjaNsxkvV8DXubB1jglurxBmJGTBSuENnVgDnwzqFnovIxfdG22brFLOL2kYEkT1kbTDkWjwDskNwAFcqaaUO3Ct4vzi7BSkkgWEIvVrQ0VBhIFDoCTxqe+1t0kbqxXOVDBiwS4iQWUhGB9gUzFFIPazoRnraq3W2k10vkTlVqSo+VXJVkw9sVpQ4TUNyPI2hfmg+ZM3emn2bfYXvCTQx46SAqyh0Bo40o4Fa5V4U4W121vE+054etEELex1vaUYWNV601bJakYqcc+6Z0i72xX6VOqR16kumIuCrqWFGAA7Jy5nKnK1neejWIbPW9JeAxSF3k6sY1kILFcBJGEDJWNPmk01sE1uwepz356P0uUKTxy1B6tCgBIx4GLuGJyQlKgHPtU4C1Jft75pLrHdBRYY41QqADiKtjDkkVBrSgHAcam0S/72XmeNYXlbqlREEYNEpEAFJHFsqlufdlY8uqbPfZGIBGeBZFQ3iiMZ2XGVGE0cVNVXMZCvE2tF5YrNrqA7HeG4DZUI6qISrHN1EcgMuB6srEthNMTHEMQAJpyqFjPHhYd6j3a2sN2tgSXyUxxUxBGfPQ4dATwxGgBPE2tE3bMd5u0d9jKB2WqFgGo5KjFQkqMQGtDS1p0IOhNJ6729P9FKVTh1FIpdlbEnvT4YFrzbRV8Tz7hn3WNtm9EKgA3mVifoxgAfaapPoLGckt2uUQq0cUY04DwAGZPgCbCm0+lqFcoI3kPNuwvlqx9BbxlFLcpUr1Kr0LD+jS5gU6s+Jdq/G1NtXonUgm7SFW4K+Y+0Mx77VM3S1ej7KRKOWFj7y1t7p0t3gH5SONx3VU+tT8LDQCjVWoOyNe7hKUxSQuM6K5oe8UNGGWtrK79JF+X9PXvKIf8ALa8/0/ddoXu7h4/aR42Vxoey6EEd6sKihzta3josuzGqtIncCCP8QJ99g0UjViv3oGrv0p3yufVN4oRX7LC1rF0qTDN4Yz+qzL8QbSX6JouE0vop/wAtos3RSwHYvBP6y/gwsHm5FISwrupIvNn9JV2f85jiP1hVfJlr7wLb7X3Hu9+Xrrs6B9ccdGVjycDInvyNgG/bj3yHPAJB9Q19xofS1bcNpy3eWqM0Eg1oaV7mU5HwNg5PmPCjC96Mtej/AL/sc/RHtSWBpNnXoYSlZITqChPygQ8QGIamvabIUszBmbfPsPSIWEcsiYbxdnEiupPVyDMPGdSpdCVpUgmmln/s+8rLEsqNVHAZWHFWAI9xtWMro8+vSkp+JanjIK048reWmop5Wpn20n5TgIYMKipHZOXjX3WqWvUZAqZeXZqONONLdGVnJZBil5UECoqbZeUA4qigyblSuXhQ/fYTulaUih6sfTdji8QoNSeRJpbtddorEkhr8lApBJJOKQ0OHL2myzpxbuNlcCkZWL3bF9jRMZcDhrkw4g8x39/ea/J+3pK3qcjQyyEU0oWNLOZ9+DLIMUMYBoGYA5AkVyzrlwskdoyfLSUyGNsjqMzr320oZUrloSzNhbuAScPKPrH9VRfvseP/ALrF9aV/3UH3WCdwIv8AZZnoKlgg8wlfiLHkxBu92p9Y+ZkevwtAMtyFcYsRHjIv21hcf5j5W5bQTsKeJGE+K0p50ofO0vZmQFNTLGo8ZoJYx7yp8rbznEGDKWQgPlqUfNWFfnocS9+Gh4EG+ottAP2LvemznvKNHXGyumABXOKuMM/0VzK10Naa5A9y2g0MwlhNGQ4lLAMRyLVFCc9aa6UsQ777MKhZQcS1wYhpmKgHiCM8jztK3GvEdxvZS+Q4TLHTG57IjkQMAVIwsrCgrXKtOdvQpvw3Cupy3x35W/QxR9UQ0eFseLLGVAlGGmmLQ14d9t9idHTz3P8AKEkRZMQZKNiGACprgBKyBqEDXUEA0tWXuNdo39hdl6sS5ojAKAUjyXs5KCUoDoKituIv992eGiHWXdnKSHg9FxBfAGpy40FnkrRsjehTrecUnWSjrKtibETV86mrDPPnrZhb3bauMuz0EaRLeOphCAhmdIwwqgfDQsMNO0QcJPOhjbhblQX+KVppSZS6+x7UdS1SwIwnHnpWlNa1Fgu8XE/lDQxK5PWFEVh2ycRCggfO7hxtz6Njblxu/uTPfIJpIlJMeHADQLJUkOFZiBiUUOvMa0twv21b3dlNyZ2jETOGRH4uO2rFCQw1yrQVa07dXfCbZwlVlch46xRvUIJMQo9DTs0x1w6kU7xYbq7Mh2rfLxJeCkZdWbq48YONqVkXFUABjUgk1LaU0zYCZ0c7IuMt1vLXlq0wdYH7KxqCcDKwNak1BNRypQ1I0+ymmvkl2uxUqXlMarJiQhVZhhapqSqgVPMVpw6bybHN2vj3OAyCNzEBjYHrCaFWOFQMOJjQUypztN3av0+zL6BNWKMydXKShKlVJqVNKmmownOotSLaTaB5m26e8k+zJWWVJAkiFjEylSWAPVsMQBAxDCSOFdaC3HeHbz3uRp8KxuVX2K+0gGFs869keltN49uptG+LIf8AZ1IVCzsWCgFqNRVqMj7IrnxzsX7f3KgjuIvETFikaCqUwyEso61taVDcDyt6GFnTi/1FrLT5El1Fff73JK2OV2dubEk+XIdwtEsYbr9Hr3pesZwkVSMs2OEkHuXTv8LMPZe5V0uoqI1JHz3zPqch5Ut4Dg02mdk60FshLXbZssgrHFI45qjEeoFtLxdXQ0dGQ/WUj42ed43yuUOTyxkjgCWp5JW0Eb8bPm7LSLQ8JEbD54lpYZfMXjy6CXRyCCCQQagjUEaEWIblv/fIgAJcYH0wG9+vvsXbe3Auc0Lz3OShVSwWMho2KgmmtQTTgad1he6dHF7kjSROqKuoYdvgwBHzeRstmPnpy/cWEPSxedDHE3kw/wA9pP8ASxMPau6EdzMPuNq3+jC+H5sYP9p/228/RrfgMlQ9wk/EWDbHUcPzZdw9K4PtXZv2Xr6VQW7z7ybPvihbwhQ6Vdcx4OtaeosITbnXyPW7y/slW9wNquaIg0bEjDgwIPobK5MvDDUZLwy19f7DC8bilB1tzZbxEa9glSf2W9liOWvjY96Nt6XOzZoEGKW5soCsSCIpDkGGRqhxLQcAtlJszazXcYoWZHJ7RDdk9xWlCPGxPcd9sF5jlKiO8fmZQPZkR6YTXWquFNDmBXMixpSWcOLpVYUVGVmlqn08vy6Gdf7+EkAiZHORwh2BGhNQVJrU+zme60abbUw1iYd5R/i2H4WqH2m7Lm5odQQCDz0p8LRjMw0kK/qll+AFvWVM+ccy0F/mcgESFOKxChbuqBWh8Db20I55QF6sRRqKKj0jRa8flCpJ5nxtUtfjShkY+MjG3FpR81Qx46nztsjQVLqRr1c1VlUyqxr+jqVFeAIFCfDLvsqr6PlH/Wb4mzdh2Q5kBIAFQTU5AVyxch7zoAbKK9/nH/WPxNoYnRI6cPzC7cq80u0gpkr4ya5ZIAo8yc/2bHd1qIburfNSp97fjZfbjxdYvVAZNKCx+qqjLwrn6WZUoBxcguEefZH324ist2RQCkDsNUnulPEU0+1azurdiRT8ySVAfqntgeRp6W1jgA6qM5dZeRI3cl3FSfWM2xjIDNoWZnPINIS1SOSJT1pYgQJbxw/JzFaABQaEBg0iEOAVNQR2c6jj32rt6ekhL3chBR1dljZimUZYHtoQTXBowIrmBwFbXst0M7EgEIuRPOvDvZjU+vAWWUN2ljldoga3YliwAIUK4UMa1FKleetuyhZvUyRf7GW97LmSZo36h1jaQqpKGN8JpWlFcVpQkdrLQ57Xq+HbG0IQICg7KvgardUr1ZmJyBCsdO7W0renpBF6ui3doiXKRs8lcNJVNWotM1I7xr3CwhdneFo5hVRiqjaVKEYgDzFaHxt0pOWr3MWW8OxLxs1mhaQYZ1ocDe3GrgqWHzastadxFuu4G3xd76rSlAj1Du61ZcmIZWpiU1yNNa+FK7eLeGW+Sl5mJFWwLlRFY1wig0Fii/bhQrs1b2suJo4yX6oY0kYuQpq1CoGIK2XzdAa15/Jh5alZvXtZdqX5DEWUuBGOuYBcicJB+aDWtDxJ1ra23w3P/wBGqZ7veGUSfJBMJxdtflBjrTDQE5gHh32AKWIbzty+3+kNWdaIBGo7I6sUDGuhOZLVzqeGVg1b0DboQ919tG63qOUAEKQGqoPZJGKlRk1NCM/U2v8AfPef/SckaRQvWIuFoS2NGIocAHZPZrx1pwtO2P0bKimW+yBVXMqGoAPrMfu9bS7xv7dbquC53cMPpewp786s3mBZHVUdQqOZ+FXBy57gXx88Cp+uwB9BU+tru9bpbQKIC0biNMCqshFEqWIzUA5nj3crVF76Tb03s9Wn6q1P+IkWhrv9fa/nq+KJT92xjjKsNYv6L+RuC3yJ8O9N52csl36tVdmxgscWHEADQDI1K118rDe0tszXhqzSM55E5DwGg8haVtXakt6kUyYS5GEYFzOdQKZ51J0sXbt9GUrANeWMYP6NaYv2m4eAr425pTlUk31LqFOlrPR/IvFQnICtsyRldcvSz0uu4V0j/QJ4sMR/xVtJO7l2pQwxU/UX8LLZid4hbZiQ2NtGaB8cNa6EUJVhyYcR/IobM7cnfG7LdYYpZVR41wkOSNCQMzkcqcbe250ZQyCsB6puWeA+I4eI99lntLYskEjpIoRkzyqRQ6EHPI040sLtbj5adZLLox4vvVdAKm8Q/wB4v42gSdItxQ067HT6CO3vC099khCc9QPHMfA22vLUHtCvdlYub2DHBxyuTew35+li5FtJT+xr6m2zb57OvS4JCBXhMlAfMjD77KCC4TN7MUj15Ix+AtJj2UyZzJLEo+kjU94ysHLqanh4ylaMrX62Qxb50e3d1625yBSQaAnHH7iSKePlZd7b2TNBJSdWDHRtQ36p4/EW6f6XKsDB2CMgyMQT4kEA+diC5b7l4+o2ggliPzqDGO/KlfEUPjZU09bWZ0VIVaSyqWeIwt3Al7ucU4ULI69rkWUlHryqVJ8++3efYQYBoq0+cDnnxwnl42oej1o4JZLskhlhlHXQEDtGlFkQ040wHSuR0zsY3zaaopxMANMKkejP7K+Aqe63pQq+FHg1IJSdinG7grmxOf8AIttIscdQoqRqBw09o6L8e8WlMssi1pgQ6ChWo86Ow7zhFojvGMgcZFclpQefsg+FTamdsnlsehqWXEaCuQUce7iSR87jzsiL0O236x+NnzFeaNrhpnQa+ZOfwshJvabxPxtz1+R1YfmMHotuwMUz8Qyr4ArU/Cx1dbs2LvqMIOWZrhr3AAk+BsNdC8AN3vJIr8olBzOFqfD7+FjnaezGwhF/OS1UUGi5Yz3AgU8ABqxFuN7lZLUp7nJ1rSSr7AHUQ94P5xj3lV15vafNCCjHXEcIy7qknuAAy5i3aS5dUEjj9hVpXnUipFeLMAByCrrU2lXu70wKfmhifEAlv83rYowN3uIACOuFArM544RQNTvc9kHiKczWi2DtmK6TX5pY0VSiThgBjIkwARCtARi0GWYJPdebwR9Wkor86OPyRcZ97L6WpItgwXidOtQODd0IzNQUklR8wQa+z7rVg7agF3vFfxPeppQzMJHLAuAGodAQCR2R2cjwFjTY29sCbM6lwsLuJo1KKXzwL8o4NSCzNTjmuVAKC3k6MroTUCQdwkNPKtbZTovunKX+8P4W63VjJWsxXKLFEkVbXEK3iaOOGLG4TEAkfAO2JsWHLM/S7rNG7bh3FP0AY83Yt8TaVftvXW5rRmSMLoiAVy+qNPOwddJaR+RrpgVsLotZu1eWwj6C5t5toPKvjYl2hte57MiwKoxUqI0piPIufvY+thPb/SbLNVLsOqX6Rzc+FKhfKvjYSF0JJZ8Tk5mp48SSTWtuKpWu7yOulhKlbZaHfeHeua+NWQ0QHsoPZH4nvOfKmlqexLsPdKS9HsRYU+mxOHyA9ryy77MnYnR9d4AGKdY/0nAoP1V0HvPfZE3LkaooUvDmv6fiFJs7YU035uB37xUD1OVrkdHd9Ir1Kgf2i195s5GdIxV2VVHFiFUeZtT3nfm5ISOvV6fQDN6YQRY5erFVeb0ivoLPZ2z5Lje4JJopEVZFxOaFAG7J7QqNGrrwsa7X6UIkbBd/ln0xE0QeereWXfbnvDvdcrxdZosTBmQ4SY2HaGa8OYFlzdbo14KqodmOiooJ86aDvNLK3lWheFPjSzVdLctr+5f7T3pvUucl4Ma/Rj7I8K+0fW0GLeB1NVvMoP8AaNTzDEi1rs/oovMlGkkSIcA3bbzA7PvNrgdEj0yvKV74BT96tp5ZvmdqxeEj4VTVvPxfyiu2d0kzRgddgmXuIV/Kgwt6DxtebK3hu81/JVuzLAAQ4wkPG7ZGuVcMnAkGlg7ejc28XUAusZjrQyoDQHhiBFVrz077U8lwAVSxJqQDyoeXnYqo4q0icsFDEXlQ2W/T6jll2FdGNWghPeUX8LYVblDoLvGR+opso0gRciftD8RbhtC61UYApz4Cn32CrRbtYaXY1SNNyc7tclqOM72XMa3iL7Y/G3b/AFqub5C8Q1PDGo9xNkWbm3zi3hSvpnbp1YAoA+udR+NqcRHIuz5c9Pv8Dl2hubc7zmY1BOjx9k+q6+dbB+3Oih0GK7yYx9B6BvJhkfMDxsKjajQUN3aSI8Sr09VGRsS7K6Vp1P8AtC9cvFhQP5/Nb3eNspKWotXD1aDcYu/oDuw7y10vkfWl4gr0kFBUK/Zc4W7J7J41BoNbOS73jtD8mhJY5CaSrGnNCQcv7JQO8WGr+bjtaOiuBMB2aikg8j7Q50qLW27e8mK7L1laxKVnxEdqSMlAGNKlDhxkca00tem7aHDWed3tbqSZ7izGs0jPxz9k96ge2O8kjKtbaiMnsxqctSNaeXs91PeLSpL0HKoxPWNVpXOZwg0AReAGQAOrEaAG2t72ugZYUKxg9o0zIXMsebNRGJJpooyxDDdT6HK46lcYqNQUZq51NI1P1jxNfmiviLJWU9o+Js6l3kSkVUKtIxSFKghAAtZCT7TktSvhSlTZJPqfG06km0jooxtccPQQF6i8lqkiSOgpqSHoBwrUafdZnS3btF2/OEYTQ1wrWuEHKrHLE3DICmRsuP8A0/ECG9GmeOMA+IkyHflrZqLdq93hwHId/wDPGtuexV7ldd7lniOefv4d1B8bRLxRpGWuWAL5ysE/dNbWu0pREuncBz5DxP42qJhgXPNgesenF2BWJR6k/srbABbeSMyFRqXaWQn9ooD5hBYJ352u8LXeW7HqyUdSVA1BjLKQajWh0pnUUrQH20EoXHBQsQpxwDtU7yxp4mwFvjsppY4I41rL1j1FaZFARr3IbNyNG19Smu/SdfF1ZG8U/Ai3WTpRvbadWvghPxalq+Tca+cLufJkP+a3S69HV9f9Fh/WYfcTYXZVxproaT74XmbKW8OF44AVHmUANLRWCsKlEAbOtf4qt6mxNcuiOZvzsqIPq1Y++gsU7H6N7pCQZAZmH08x9nT1rZJQcjoo4qnS5Ji72RsyeY4btApH0yOyPP2fLM2O9h9GwUiS9OJW+gBSMeIyrT07ja42hvXdbt2cQLKMkjAPwyXzpYN210hXiY4YaRL3Gr/apRfL1sLQjuUzYnE6Qul9A82jvBdbmKOwDUFEUVanCijQd5oLCG1+keWSou6dWPpNRm8hmo862DmGpNGOpLE1rxJJzJ8bWGzN357wR1SUU/PeoXy4t5Wm6spaRO6HZ1DDLNiZe35uRb1eHlbFK7SN9ck08BoPK0aW+AZa9wpZh7N6O4lAM7NK3EeynoMz5mxLddlQxCiRog+qoFgqLesmCfa1OksuHhYSq3wfOFPH/wAWYfRztGCK4l2MaYZHVnJArnVanjkwpYoljQ6geYsqN47isd+lCgYWCutNBUUag8QbPlVNNnNx59oTjSlp5h3f+kuBcoleU8wuFfVqe4G0H+k6Sv8Auwp/a5/uUsDPPTU0tKu1ynk9iGVxzCGnqaC0uLN7I9P/AOZgqK/Vm7+qQe3TpCu8owXmNowcjiGOMg8yNB4i1HvTuLF+TyXi5yjqgpfADiUhcz1bA1GmmY8LDV8uksWcsUsY5shC+oytrctsyXdXER7EqlXjOasGFMQ5NnqPOzKbekkclXBRgnPCTv1XO3sE2zOje8zRI/WwhXVW0djRgCK6VyNp0PRAgPbvD1/5ahB6HFabup0hXVLnBHK7I6RqjVRiCVFAQVBFKAWmXjpFuajJnfuWNv8AMAPfakYxRwVK+Kq2TuyB/RJdT7UkzEfWUfBLaS9E110WSdf21PxS3K+dKeVIrux75HC+5cXxtVS9Jd5rlFCBzxMaeOhsc0Oovd8Y/FlZ32j0RMxrFeK/2ictKlT91hjae4t9gGcTOvOI4vcO17rXq9J98H6KCnLtfx2tbl0qocrxAyfWjIceYyI8q2KcWFwxVPxNMVqsVbIlSp8CD8QbMvoyvJvMV7u5OKUkTpXVzTA48a4D5k2IGjuW0Uy6uWnEZOvwdbDez92pNm7QhmRiYWfAX+cnWdlcQqAyhyp7wKHXN1dM55VI1ItNWYZy3dBfyWakd8jWSI8jG4d18cDNlr2CLC+w8r0UvBo8chilJ+ZiDxqx+oriMk8mJsabauImjoD1Rx4kYHOC860qf0Up7SnTFUHNqAXvkDXhi+AJfIgI54iDSRaAUArQ1FFU8qJqIzJS5ytGk+yseG7yAxyRP8m1c6gBQAMjiwx0ZdSYwy/OWyhkOZ8bOiJ+sRElycUEcjZ1XKkcv0qUAD65KDQhWCZlPaPibLLyHpMdX/p5jrDe/wBaP4SWbkkgUEnIAfjZS/8Ap4akF7/Xj+Elmkq43auiGlOZP8/CylHuU14l/TyA50EUfGp0y4sSR5+7mBhFWzoasRnWQ0rTuWgHfQd9tVvPXyyTjSN+ogHDGcnk8Qtad1babTlVAAPZUE5akLqR3k+8pYXEKm/sqFiDlrnovBj355d5OEakhfbf2z1TRz4SwSXIVzIKSLmdK58uFiLbMjkEaKDmSQFJApRa5tTQAaeNbCm8FweWCMRirtMAO/sSGn+En1seRoWclfYlJ0sxjIwP9tfwt6bpZCjK7nurIPuBsEX7d+8Ie3BID3LUeorbnHu/eX0glP7DfeLbMzodKktmE83SdfJAeqREFdQpPvJpXytXTbcnnNJJ3bgRUKtePs0X1trctwr42kdOeNlA8+1U+liK59GLmnXShR9GMcvrH8LJK8i9CpSoO8kn9QWyXkPS1vsndq8Xg9hMK/TkqBTuGp8hY42XubdoDiCBmGeJ+0fKuQ8qWs73tOOBayOEHEk0tJUVzOur2zNrLSVij2TuLDFRpPlX+sOyD3Lp61tfXm9xxKWdlRRxJAAsGbY6RQARAhOdMbggA0rkvtHzpYPv17eftyOznhWtB4DIDys7lGByU8NXxbcpP5Yc7T6Q1GV3QyH6TZJ+J93jYXve8l5lrjnYfVj7AHd2cyPEm1OgemeVrbYG7N5vjYbrE0lNX0QfrOezXuGfdaTlKWiPWpYTDUI5qi/9fwiC+ftVPiST7zbfZNxWW9QxsXRXcIWGtG0ArpU5edu+8m7M1xvLXeZgWCq1UJwkOK5EgHIgjThasFUoykgqQwz4qaj3iwSyuzZWo41aLlSglpo9E9B57L3Put3FYolxfSPab7TVI8qWl3qRI1xOyoBxY0HqbK3aHSHephSMiBaZ4Rif7TAAeQ87Dd6kxtikZpG+k7Fj7zarqRjoeVT7Mr1Vmm7eo5l3luT9n8ogNcs5Fz7qVsMb1bhIVM9zUV1aNfZcccHAN4ZGy87A5D4etpeyN5ZLowaB6CucZBMbeI4HvFD32HEU9GirwFTDfqU6iuiHcz2B3Ze+3VpKakD3WNdythXe+wyyzxKXaeQnMgjFRsNRTIYrFdy3Pu0JxRxIG50qfU1NldG7Kx7Z4cFDLqtNxTXe5Syj5KKWTvVDT1pS01dzr4aH8n+0yg/GzfBC20N5TiQPOzqjFHHU7XrzeiS9hRTbpXsZm7Fv1WRvvtX3q4SxZyQyRgcWQ09QKWeCzodGB8CLbEDkM7Hgo0e1q63Sft/QgobwQwZGwuuYZGofI62Ndmb4flMLXa9kK7qVWTIAk6VpkHrnlke46k+2Nx7reKkxhGPzk7Le7I+dlpvLuhNdCcVWj4SCtP2xXsn3WyTgLOtSxX7laXUZ+6m23vMQ61QZcOFw3szLoyvyIIPapkcx85TPv+zsdGQ1kXsq70xNl+Zn1BcA0DGoYHPFU4gvo6k625SLmZIJKnM16uTtAjnRw5p32M4r7i9umKgGfsuOAb1qCMxXxBZyseXNZXZkSSjoSRRlajLxBpWpqa+tajUmuIoqf2m8T8bPy8XfGwYHC6kAEnMZ5LJzX6Lj8bIS9/nHr9I/E2MXcalrccnQJeMMF7/Xj8spLMz8qodaByKfr8B50ssegSOsN6/Xj8NJLNFoxQo4FDlmMjXxOVs7lHuUmyYeqQo1fkryzKdAesBwHTte1TLidcrY2lFjCsKDCopyJOleNPflaTeLkyvRzkwwh+ag4kxV/SI2YPzgW423ghr2HqpHfl5GuYH4WVsUDdobMxnthg9KaZeRGQH1RSlh7fO9m5xXTCtJDK0lHBphRCgrnXPrDZtHZiKpZnoFBYsxyAGZJJpQDWpsCT7qf6amadmkiusalLswAxSEmrzEP+jNKAZEgA1FppyvqaCSknLYGrj0nxnKWJlI4ocQ+4/G009Il11JceMbfhau270NX2OpgeO8LwoQj+YY4fR7U6dF202y/Jm85Iv/AOlqZ2dTpYd7NhO/SbdRoXPgh++0GbpTQmkULt3sQv42j3LoSvz0x9TGPryE08erQ09bEl16DpEXt3pQf+XDXPh2meuvdbOemgsadFO8noBF935vMmRdYRyQVPqa+6lqOWbEcRZnbmTU+udnPcehy5kYpnnlfjVwoHgEX77Xtz6N7jEy4bsj98paTn9MkDOmgtO7e7OqOKo0v8cPd7/cQFxDytSOJ5GP0VLnzIsVbG6PL1PUyYbsoFayZueQCDOv6xFnje9kBU7IoKrQLkBw4eVttpXZYoGxdogKPPh7ybSa12Fl2niLZY6IC93ei65RxrLMGvDKaN1pGEHuReyNfnFh61swbsFjCogCqB2VVcK07gMh5WqthQOkWNyq4yR2iaMugqPAWmQRYWKA1HAEEqtOANNKEU4jTMUpWnPRHA6kqmsndih6dLv1d8glJqJISvfWNyfhKLLlENQzGmVacB32+h98NxI9pqgkLxtCSVYUqAaYxnka4Qc88hmQc4my+i64XeheJpn+leDiH2co/cbaSvqenhscqVPLJXtsuXuIu47NknNII5ZToerUlR4tSg8zYv2T0QXx2wytHdjqqscbMKVJXBRWpXOjEjlpV41CqECrhpko7OXCgpT0tzN0WhUGi8UcVQ+A4eVLLls9NSVXtGtN+HT0/wBi7ufQbBT5a8zufqKiDyBDnyrYX6Uej2C4RQzXcyFCxjkDvio1MSEZClcLCncPN4xqVGhI8cQ9fa8s7Ue+mwBf7nLdxhxsKoT82Rc1JyqBwNBoxs91sc3eKjleTb9T522bPNDRoZXjJzOFiPUaHztatvXfjreHp4LX1C1trLuTtFJCn5JOSPoriXxDDIjztY3Lox2lNSsHVDnI6r7lxP7rL4+p7WfAZbtalBPtm8Me3eJSP7RgPcRaKQGNXJJ+sSR77M65dCErL8vekU8ooy/qXK/u2mHoPgCit5mrTPKMDyquncTYNvmyXe8JTfgjf2FLhQZhaHhTL0paRd9oTqexLItNMMrfCtmbF0JRHL8rlrwBVKjWtfS0HaXQhMucF5RyOEiFfehb4CwTa5/cLx2Gqfuj9EDtw39vcJGIrMOTjC3ky094NjLY2993vnyZ7MhGcb0z54To4pyz7rA+0ujq/wB3qzQM664oWEmXPCvbpz7OVhnFnzIPeCCPeDasZyW5Cph8PXV6Oj/OW40dn7FW439HiqI7yDGyDPC1MaFRyqhFPrZWINp3DEAVpQZ0GgB+cnNDrTh62W113zd4TFO1JUo8Ulcy0ZDLU8Gqo7XHj3tnZl9WZA66lQ5AGZDCuNRzz7S8TUjPIrU/7I8erCUXaW5X3O8UoGNCPnH4NzU/zzshb8PlX/WbTTU6W+hNo7MDioyOXhQ/5TqD+OXz5fzSWQcnYehNjSlc1HmN/oEiJhvRWlQ8fwks0Jn4NVT/AOOH4ehsnehu8yJDeDH9NKivc/DWzGi3oHsygUPdX0pW17FXuXbzYVAajIda6DwPD3U5Lbjer7FHGzPKiogqwlNCg4GpzHdrXhYe2tvbFAV6stJK/swqKyN30OQQfSbCBnQ5UNHgMsnWX2mJO1Hd4+3HBzYoaGR/rrkKZEa2lLTcDdi7/J22iA0oaO4DtLE1Q09Dk0v0IqiojNC2pIsV3i8AJQqAMqfRoKaU0y0+bkM7B9127IgxRydYg41MijnWgM0fmrj69p8O9kZAZvkgfnAhomP6ykpi7te60nMTOEUN8RjhNFYcKjMcx3WkiMa4qWFL1eEYValBo3zanLJh7J8TW3NtuPDkXJXmwr6MM6d7AeNo8a24vEsGWMAdrT6Q0/n3Wy7ADmPusLQbcZAXAxR6kqcS+dNDaVdNuo9JIWBTRlr7JOmtKCvOliq6YVNMs5OyajMDPxXj7s/LvtJukooa/N88uB9KG1MdpDFh04ivDPMEHv8AdbnBtAKaDIUK9/ZFVryOEgfsm240dzZkEkl5FCa6CtqS/nFGjMMZLHCtaVIyBamiKoJJ/G0RtoGhFdcvTPhbnetsqgzJARMINK0r2pG8aYQO+3NLEqb9hXNM63TaKo56zE8n0aElRoMEa1KqObU7zysI9os7ZQ6cWdQR+ygehrzNbVGzowBV0JYmoi+aK51bi782PGtMhW3S87xhcnkSOnDEFp6mtt3hU9Ptq/c2awRxSsMwq1PEs38Fo8kjlqBUUHWhY+6gAsOJvJGR2ZC3equw9QpFtoNsFyVQSGuvyUgHqUsXi7q1mbiF8LolCwqrUJyrQcsqUPHUVts0rDQB8/mnC32XyJ8CtqSTeRaYCwSnNWU5d5AtJu+16+y4bwIPwtliorqbOixg2gjNhrhc/McYH8g2TeRNpTuujj1H/m1RNe8dRIquDqGFR77aGegopoOVTT3mzPGR9fz85hzFr+TK2an31+NQLavGw5N/PefvFquC+Vzy8srdfyjFxr3aHyP8+Fh3mHIGZEkT50zHceX4eo77bF6jXI+lP54i0dbziybtDkdRbjPVc1JZdTlVhpqBTF4ijfraWaNZM1yWEwmqH9lvuP3Zi3o7yK4TkeAP3UyPlaDFfQ1M64tCDUGmuE8acQQGHFbdcQIzzFjxUjXJMi0/nI/z6+Fhbebcm630EvHhl/4iUWT7WjeDg+IOdr3GV07Q5HWnMc6ctfG2RQioP8n7rK6ttgqTWx8/737jzXE1f5SEmizKCKH6MinNH7jrwrZh7iQGXZ8E0TVkhxIwGvYY4aDjVMOX/WpzPGkiNHMoeN1wsCK1HLvHwsI7q7OXZ8811UnBIevgJOZUAJNGeZWiHvBB4Woq8ZxsUqVuJG0t1zCCC8B1DLTM0IHA8R4GtR/3W+cdtAflM1NOtf8AeNvpWOBcTEZFteR5Hx/G3zbvFH/td4/tpP32s+GkrsWkE+4O0kiilLMFONaZjEcm9kase4A2Ib/t28TLhNIUJoZWWspHcnsqe96nuFhTcm+IiyhgcRIoygVp2qipINLWt8vkZzBcfsj+K3pWdgzdnoSo4ku+IwOWLZszCrtTiSTU966DhUaY/wBZGyDgSLyYUp+qR2lPgbVk20UBqC404DX7XO0W9bTjqSMfmo/itzzpyfIhJSYTw7QWRg0TN1nCpCzA/VcALL4MAbd4drhiTMDiJoZ4ey9c6CaOmF9NGGedCbBP+lox9P0H8Vuj70qWLHrCSKHTMca558/HO0HRkDJLoGU15a70YP8AJv7M8A7B5iSInDWmqrh59q3QbadQMWFVb2ZIwWhfniSnZYccIVlrmpqLBA3tTCy/KUemIZZkZg669/eeZthN7o1RkwyYWINMsiuhGeRpUV5E2Hd290bJPoMMbQKt1kR6uVRVlr2WXmDXtRnnw48SIN527GX6xB1Mhyei9hjxEiDTkWWmvsnWwYu+iACiyVU1U1FRXWnceXdbnPvdExqY3z7x5WXu0gcOfQY9824wVOsShoGXOjADIlGHdkQaio0NrAbZVGV1US46EY2K8xmFB+k2n0dLLCLfqMQ9UYmYVqCWFV8MsuPrbKb/AChAvVNlWhxitD+z4+tkWFktAqnPoMOXeOs6EhIe0QyhyyUKgVxUtyk2z1mDrCKBgThGRCmpz8hZcnfFDrC3jjH8NsNvgp/RN/ef9tg8Fd3A6U2MsbSlv87ESG7wRAvJIrUNNNRSh4AH35W6HeKCJsN2uvXOo/OS1dz41zA40y10suBv6BAYVgIVmxMeszYj2QezoK/DlbV9/TQKsRVRoFkpTn8zMnUmzrDSSshuHPoM6fee/wAh6uNUiNNOyCBzNNBbqdtzgBI3BI9pjLUs3HgBZULvoAKdRUnUmQ1Pj2dLc/8AXEf1dftf9tleFkwcOoNaXa1/WpeKQr9JQx864SKWxd96MeTwK1NTk5HjRcQ9LLe7dJMkf5tGWgywysKeVKe600dL0rLhlu8c3fITUDuIAI8RQ2HcwqlMZ1xvccgJid1prRiyjxV8x5Ut1baLRkCWhRjQSLpU6BgfZPfUjvsnf6RZA4dIlDA5EuSafRJPtDxqbSn6WJmRkaGNlbUEt6ihHK0JYGdzcKY5xlmNbeL14EGydXphvAy6mLLmX/itv/TNeOEEP+P+K0ngKr6B4chymaoz9oaHn3W2W8WTK9M94rUwQmne34283TRef+DCPtfjZ+41uqDkkNu8XOrYl0Y9scGy7LZaOp0YZ08qd7uGAzzOYJ5jgfEin80soF6bLyBTqIe/26nuPa+Fs/03XnjBD6v/ABWp3Or1QeHIcOfC2qIRXlWo8D/1rZQf02Xj/gQ+r/xW2PTbeP6vD6v+Nl7lU6mySG7S1Jvbdm6gTRist1brkHMKD1qeDxlh6WXf9Nt4/q8Pq/42yemyf+rQ/ab8bGGDqRaehskhrXa8rJGsiGqsoZTzUio9xt87byj/AGy8/wBtJ++1iPYPSrNdYFhEMbqlcJZmBCkkhcuAqQO6wltHaHXSySkUMjs5AOQLEkgd2durD0J0pS6Dwi0z/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9689329A-86C1-4A2B-8EFD-E6776E52ED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9488" y="1454507"/>
            <a:ext cx="4296196" cy="2847183"/>
          </a:xfrm>
          <a:prstGeom prst="rect">
            <a:avLst/>
          </a:prstGeom>
        </p:spPr>
      </p:pic>
      <p:pic>
        <p:nvPicPr>
          <p:cNvPr id="7" name="Picture 6">
            <a:extLst>
              <a:ext uri="{FF2B5EF4-FFF2-40B4-BE49-F238E27FC236}">
                <a16:creationId xmlns:a16="http://schemas.microsoft.com/office/drawing/2014/main" id="{5D134979-D88A-4DAA-9C29-0A51ECDF9D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8459" y="3671987"/>
            <a:ext cx="4024713" cy="2874795"/>
          </a:xfrm>
          <a:prstGeom prst="rect">
            <a:avLst/>
          </a:prstGeom>
        </p:spPr>
      </p:pic>
    </p:spTree>
    <p:extLst>
      <p:ext uri="{BB962C8B-B14F-4D97-AF65-F5344CB8AC3E}">
        <p14:creationId xmlns:p14="http://schemas.microsoft.com/office/powerpoint/2010/main" val="339815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8B767B-CF92-40A4-80E0-0D27D42D323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83857" y="6324600"/>
            <a:ext cx="1600200" cy="381000"/>
          </a:xfrm>
          <a:prstGeom prst="rect">
            <a:avLst/>
          </a:prstGeom>
          <a:noFill/>
        </p:spPr>
        <p:txBody>
          <a:bodyPr wrap="square" rtlCol="0">
            <a:spAutoFit/>
          </a:bodyPr>
          <a:lstStyle/>
          <a:p>
            <a:r>
              <a:rPr lang="en-US" dirty="0">
                <a:solidFill>
                  <a:schemeClr val="bg1"/>
                </a:solidFill>
              </a:rPr>
              <a:t>Ether 2:7-12</a:t>
            </a:r>
          </a:p>
        </p:txBody>
      </p:sp>
      <p:sp>
        <p:nvSpPr>
          <p:cNvPr id="4" name="TextBox 3"/>
          <p:cNvSpPr txBox="1"/>
          <p:nvPr/>
        </p:nvSpPr>
        <p:spPr>
          <a:xfrm>
            <a:off x="1524000" y="0"/>
            <a:ext cx="9144000" cy="2123658"/>
          </a:xfrm>
          <a:prstGeom prst="rect">
            <a:avLst/>
          </a:prstGeom>
          <a:noFill/>
        </p:spPr>
        <p:txBody>
          <a:bodyPr wrap="square" rtlCol="0">
            <a:spAutoFit/>
          </a:bodyPr>
          <a:lstStyle/>
          <a:p>
            <a:pPr algn="ctr"/>
            <a:r>
              <a:rPr lang="en-US" sz="6600" dirty="0" err="1">
                <a:solidFill>
                  <a:schemeClr val="bg1"/>
                </a:solidFill>
                <a:latin typeface="Agency FB" pitchFamily="34" charset="0"/>
              </a:rPr>
              <a:t>Moriancumer</a:t>
            </a:r>
            <a:endParaRPr lang="en-US" sz="6600" dirty="0">
              <a:solidFill>
                <a:schemeClr val="bg1"/>
              </a:solidFill>
              <a:latin typeface="Agency FB" pitchFamily="34" charset="0"/>
            </a:endParaRPr>
          </a:p>
          <a:p>
            <a:pPr algn="ctr"/>
            <a:endParaRPr lang="en-US" sz="6600" dirty="0">
              <a:solidFill>
                <a:schemeClr val="bg1"/>
              </a:solidFill>
              <a:latin typeface="Agency FB" pitchFamily="34" charset="0"/>
            </a:endParaRPr>
          </a:p>
        </p:txBody>
      </p:sp>
      <p:sp>
        <p:nvSpPr>
          <p:cNvPr id="13" name="Rectangle 12"/>
          <p:cNvSpPr/>
          <p:nvPr/>
        </p:nvSpPr>
        <p:spPr>
          <a:xfrm>
            <a:off x="389965" y="1600201"/>
            <a:ext cx="6239435" cy="1569660"/>
          </a:xfrm>
          <a:prstGeom prst="rect">
            <a:avLst/>
          </a:prstGeom>
        </p:spPr>
        <p:txBody>
          <a:bodyPr wrap="square">
            <a:spAutoFit/>
          </a:bodyPr>
          <a:lstStyle/>
          <a:p>
            <a:pPr fontAlgn="base"/>
            <a:r>
              <a:rPr lang="en-US" sz="3200" dirty="0">
                <a:solidFill>
                  <a:schemeClr val="bg1"/>
                </a:solidFill>
              </a:rPr>
              <a:t>They pitched their tents by the sea</a:t>
            </a:r>
          </a:p>
          <a:p>
            <a:pPr fontAlgn="base"/>
            <a:endParaRPr lang="en-US" sz="3200" dirty="0">
              <a:solidFill>
                <a:schemeClr val="bg1"/>
              </a:solidFill>
            </a:endParaRPr>
          </a:p>
          <a:p>
            <a:pPr fontAlgn="base"/>
            <a:r>
              <a:rPr lang="en-US" sz="3200" dirty="0">
                <a:solidFill>
                  <a:schemeClr val="bg1"/>
                </a:solidFill>
              </a:rPr>
              <a:t>They stayed there for 4 years</a:t>
            </a:r>
          </a:p>
        </p:txBody>
      </p:sp>
      <p:sp>
        <p:nvSpPr>
          <p:cNvPr id="24578" name="AutoShape 2" descr="data:image/jpeg;base64,/9j/4AAQSkZJRgABAQAAAQABAAD/2wCEAAkGBhQSERUUEhQWFRUVGRwaGRgXGB4dGhsaGBwYHBgcGR8cHCYfHBojHBccHy8gIycqLCwsHB8xNTAqNSYrLCkBCQoKDgwOGg8PGiwkHyUsLCwpLCwsLC0sLC8sLCwsLCwsLCwtKiwsLCwsLCwsLCwpLCwsLCwsLCwsLCwsLCwsLP/AABEIAL4BCgMBIgACEQEDEQH/xAAcAAACAgMBAQAAAAAAAAAAAAAGBwQFAQIDAAj/xABQEAACAQEFBAcDBwgGCQMFAAABAgMRAAQSITEFBkFRBxMiYXGBkTKhsSNCUmKSwdEUM0NygrLS8BdUc5OiwhUWJDRTY+Hi8QhEsyV0g6PT/8QAGgEAAwEBAQEAAAAAAAAAAAAAAQIDAAQFBv/EADMRAAIBAgQDBwMEAgMBAAAAAAABAgMRBBIhMRNBUQUUImFxgZGhsfAjMsHRM+FCUpIV/9oADAMBAAIRAxEAPwDtu70dXGW63d5LuS0iJiYO/tFQSxGOgBNRpbXafRxco3YdRUUBBEklAdDXtHXlYk3E2mhuV1SgDdUoHIkCmfflbXa91Ysa6Fqhh60pZuYt+guLzuXdw1FjqDnUM2XdmdaWqjsGAFh1Z407R4edje+3sRSEDt1Hhn52GbxH2yTlnaiSfIm5PqUqbIgNex7z+Ntl2HDXOP8AxH8bWHU8rdI14WbKgZme2fuzdWljBiZgxAIxsPHOuXGxbcOjG4s7442IyKgSPQA99e0fhaquLqigycwQBr4r/NLHmzrzUBiFUcq5+dMh4VNjlQM76lMeinZ9MoW/vZP4rb3fom2eT+ZbL/myeXzrFOMEUztm73sLiaQqq1zYsAoA5kmlkcUFSd9wcbol2d/wD/eyfx2srp0M7MzDQE049bLn/jtrfeke4RZCcSHlArSe9Rh99o0fTZdEoDFemHD5JB6VkBtlRnJXjF/BRS6lkOhnZmD/AHY1P/Nky/8A2WqNo9G+yljJEKKythIM0mZ7vlKjQ5a2vLj0v7PkIEjSQV06+Mqp/aGJR5kW33knVikkLAqwxY1dcB5EHQmg4GyODTtJDOWmgMw9G+zSFP5LiDGgwvKa0NPpc7Xt16IdmD2rurftye+j0tW7PvZEqsHxEGtDJUEjnTu42YdwoFA0rUnxJqfjbNCxk2DI6Itl/wBUX7cn8dsjoj2X/VF+3J/HYwt6yFAQHRLsv+qJ9qT+O2y9FOy/6nH6v/FYtt6xMCQ6Kdmf1OP1f+K2w6Ldmf1OP/F/FYrt6wMCx6MNmf1KH0P423HRts0aXKD7FbE1vWxgb/o72cNLld/7sfeLYfo72eM1uV3ryMa0+FiW3rYwNp0f7PH/ALO7f3Sn4i3Kbc/Z6AlrlCorT8wjVrywgke6xTS3rEAOJubs5Vxfkl1CgVJaJKe8UGtpKbp3EaXO7A8KQx/w2uStbZpbGKpN1rqP/a3evdCn8Nt4tgXcHK7xD/8AGn3C1g8oHidBxtkelsYjDZsYGUUY8EX8LAW070gmlFFydhpyY/VsxrJ7bu0KXqcV0lk/eNngax26PXBud2bSkdPQsPusV31QylqcP5rZZbgm+rc4miMM0ZLUieqOoDEGjgFTnU0YcbFq74xikc6PdpG9hJhRXbQlJBVHp4gmoyFhLUnzZQbwIQRhFOPf49w7zahEBJ+J4DnU2K9pTIxOOREX5xLhamlaVPEDMnhkoFTkPXnaULnsyRiNdAHUVpxpX0HrU1JeLEZFmoAQvr/PDkLaxxqqYjx4cTz8Bw/8Wi3rasIzaVOZAYHLgBSp0z87Vd43mj+aGb3Cnnn7rOlfYFmEAvK1UgGoJqMRodKUOtrsb5QxKWlk7Q0iizc0+m1aj9ojTSwLcrner8kjQJVYygKIe0ceKlPpUw55jUZa0p2bAStKEEg+I10t34bCcW7lKy+psod33fq+3hJWgXqooqYytC4DEhSxOmY4A042E5JXkf5Yu7AfpCSRXPLFprXK1ruVv9+Q9YGQOjAkAABjIKBQX1CUrrWnAZmtHtjbRvF6lmAYGVyQpOJhi+aDQVpoMuQt3UJUaNRrKrLnu/z0NYuNm3cyyLGrKpbQuwVR3kn/AM2Ld6dx0hBlViQXAVAD2QVJNWrzFBlxzsM3/cC9rAk5CqgiaSUOwQxlC1VIOZJUAig1JBpTPlDvPPeMIeR6KiphqaHCABUVoTUVJpbp7zxqyVKWi3XUSS0uWUMYpSvD+f57haLfbjebm6SxAqsgDZVwOG4OBoeFdeNbE1w3HvDwLKpUOWqELChSmTYswGrwPu0t7aW9jTQG7y0PB3B9plckEYTSlAAPCoNhWca7yRtJX16rzRNXjqy63QvMN4hN5jWrA06kPVkYahq505HiM+6xqm1OrjDTMsX67BQPNj99vm/eSBVkWQANiWjfrLxy4kfA2rHcGlQPiffb5jEp0KjptbHqYfC8eGdSsfSd+6W7hCCBKZ3HzYRj/wAeUf8AisJ3/pzmYn8nuyIOBlYsfNUoB4YjZM/l7rkDQDuFsDacnBj6D8LcUpTe1j1qVDB0/wDJmk/ZL73G/s/pqvatWeGGRK5hAyMB3EswPgR52bG7+8EN9hE0DVU5EHJlYaq44MK/AioINvk2Pa8laUB8vwsUblb8XnZ8/WBAY5KLJGThDfRIOdGFcjTQkHuEJSTtM2Kw+GqRzYVSut1bT55H05b1lv8A04XcLVrveAeIBjp6mQfC3FenWCv+6z054o/4/vtXiR6nA8FiFpw5fDGdb1gS4dM1wkIDmWGvGSOq+sZanibGOztqRToHgkSVD85GDD3aHusyaexzzpyg7STXqSretrj5W8zUsSdza3rYFvFrYJhzlbBrl77Yx555csxbINbYFzCZamp/nLL77dLYAtkm2MYNvnzee9Uvt6Gf5+Xn9NrfQOO3zLvXe/8Abr1l+nl4/wDMazRCgs6N5qbPi8XH+M/jW13t5leOjIrq2Sowqp0Cgg97A/tGwjuLeKXGAc5WH7x+NijaLVeCmmMV8nQD4CyJu5F7ir3w3YFzl+TFYpBVCeYpjXy1Hcw5Wl3jcCQXH8rWWMhULuqnHTtUAVkqtaGpz7NDnyNd5tk/lNyC/PBxKeTgDXuIqPOysW+ymMRYn6uPESgrRcRGMtTvoCT3C3sYWpKrBQTSt9jEfZV2WSaNHdY1ZgCzmigVzqeHL401sUdIe6UNzKNAXIlZjhJBWMALRa+0ScRNSdBx1tIh3cuTbNWd5KSKsgOBwnWSCrLGesFMQFB2dRpXKwejSyu8tDIyjrHJGLIFQSwNarUio0p3WDfi0ewdwj3e3nvWzo3XAxWSNZIw9erXGQRJlrUZUBGeuYpYaEwklrIcCu9WKrXCGNWwrXOgOQrysXby79reblFBh7dFdzGcMYZWcYClDUYcLChyJHK1fsDo9nvkBliIUiTCBJVVZaZsraGhyp455UKtuKzbA9Qi6Qt37lFdUluyoJGER/OYWMZWgcR1FSxw4jTmaamwPcdhTzRPNEjOsbqjYKlgXBKmgFSMqV4EjnaPMJJGYnFJ1airCpoiYY1NfojsgeVjzcnpFiudykSSNcasoRYxgeQPixs7Z9pQPa1zA8JPMl1NsUt56R72but2JFAjxyFxieQMSO0WFVKqcOWeVT3SOj7c+W+dY61RIxk5HZMmWFDxIwsxJANOzzoaTd/dqW/T9XArYcQxORURqSaNIRl95oaWsrsb1se9RNKBUY2EXWAqwIZKsFJoCcxUVNOFmhNwd4bmaQS7U3hvGzy10xoTUOzKKijoOxRhQimpoPK1NunGk97jSWUIhYZNWshJyRSAczpUkDzpYfn2xNeZAZpMbtQYnIHcKk0AA5k5WLNtbmSbPjgvsUkbiMRM3axfLVFeroKPGTmDllXXK3pd5UYWWkpbvzJZOpp0h7CW6lUEjuzDrACpC4Q1F40ZqYq0pTKw9cN2r3eKGK7SsGAIbBhUg6GrUFLRZr7NI+OV3ctVquSa1JqRXKlRTLLKnCzD3T3yhhuKdfJheOseHV2C+zRRmewyiulvLxsXUjGpLfZs66FedFOMOZS3HosvTU61o4eYzdvTJffYr2d0c3ZR8qZJT3vhX7KAe8m1DtDpbbMXeDwaQ5/ZXT7Vh2+dIN8c5zYPqxqB7yCffbzWoF1LFz52XwNGXca4UFLqg76tX1DVsHb4bjdTE8t2ZsK9po2OKgGZKE5imtDXSwvDv7fVNROx7mCsPetiPZPSw5DR3qJGRhQsgo1DkaqSQ3lTztmo9BIOvB6S9bATHtVxUE4hyOdpEF9UD82o89fWzT3P2Zdrxc4z1UblKxksimpjOEHMVzADedrOTdG5sP8AdYfJAD7rTdJPY7afatWm/Fd262f3uJ1XSoYKVPdS1hs3bTQP1kUskb6Y07J8Dh1Hc1RZjzdHlyYV6oL+ozA+42rL10VREfIzSofrUYfcffZXRfJnXHtilJWnDffTT40Rb7rdNwQrFf8ACQchPGNP7VB+8n2eNmrFtBGjWRXV1cVVlYFSPqkZEW+aNublXi7VJXrY/px5072XMjxFRabuNvi9wkGI9ZdXPyiA1pX58eeTjiPnaa0IpCdtJnJXwsaqdTDbL/j0PowX2q9n2tKf+Lbq4ZVLa/f3WgXF0KLJGQyOoKkZhlahBFuxvALFSrKFpRiMjWtaU8LdLS5Hiqe9yR+UoK0p6W0F/HPy/wCtuEt3HcO//pbn+RgjP/DYqMRXVaJcF7qcz6W6peMYOHgaVtFu12o1eFLSokpiAy/nWyyS5D05tmjk4gCMiD8RUelvlne+f/6he/8A7ib/AORrfUF7vGHMiornzU/yfOtOVvlDeqSt+vR5zy/vtzzsEWTtuFu6L0uEPdePu/62ML9z+s9PFSrD30sE7nPW6wJxN4Y+Sopsb3iT5ENzlf8AdjP3CyIlLdmVkxROOVSPAf8Aa1hbY96gul4ledYxHKjnGy1YMKBowKdoSA1w8weFbX90fCSOGH/4yYzX9kIbDu8Wxi8UqAVZc18R7NPEVW1KbszAhtOl6vJW6YyjszxxlVTCSMTqqqxX5lBTNqDKtrXcXeVLhI/XwijK3bwHraqMkBOWFiKEU1IJ0tVbq7Ve6zreFjxorKr1QN2WqaAkdhyFahFNDwqLSN+N6Vv84kVGUIpQYnxVUMxU0p2Ca5gE8PP03FPw8rbh8iQNlPtW+TyXdGRSC/boVUhQFjxABVqRRRwA5Am0S5bxXnZxngjZQxcKSO0FaNiGKAjCa5qSRmPK2dnX287MmL4GUshFGBwnrEqh5ErUNTmKHjaNsxkvV8DXubB1jglurxBmJGTBSuENnVgDnwzqFnovIxfdG22brFLOL2kYEkT1kbTDkWjwDskNwAFcqaaUO3Ct4vzi7BSkkgWEIvVrQ0VBhIFDoCTxqe+1t0kbqxXOVDBiwS4iQWUhGB9gUzFFIPazoRnraq3W2k10vkTlVqSo+VXJVkw9sVpQ4TUNyPI2hfmg+ZM3emn2bfYXvCTQx46SAqyh0Bo40o4Fa5V4U4W121vE+054etEELex1vaUYWNV601bJakYqcc+6Z0i72xX6VOqR16kumIuCrqWFGAA7Jy5nKnK1neejWIbPW9JeAxSF3k6sY1kILFcBJGEDJWNPmk01sE1uwepz356P0uUKTxy1B6tCgBIx4GLuGJyQlKgHPtU4C1Jft75pLrHdBRYY41QqADiKtjDkkVBrSgHAcam0S/72XmeNYXlbqlREEYNEpEAFJHFsqlufdlY8uqbPfZGIBGeBZFQ3iiMZ2XGVGE0cVNVXMZCvE2tF5YrNrqA7HeG4DZUI6qISrHN1EcgMuB6srEthNMTHEMQAJpyqFjPHhYd6j3a2sN2tgSXyUxxUxBGfPQ4dATwxGgBPE2tE3bMd5u0d9jKB2WqFgGo5KjFQkqMQGtDS1p0IOhNJ6729P9FKVTh1FIpdlbEnvT4YFrzbRV8Tz7hn3WNtm9EKgA3mVifoxgAfaapPoLGckt2uUQq0cUY04DwAGZPgCbCm0+lqFcoI3kPNuwvlqx9BbxlFLcpUr1Kr0LD+jS5gU6s+Jdq/G1NtXonUgm7SFW4K+Y+0Mx77VM3S1ej7KRKOWFj7y1t7p0t3gH5SONx3VU+tT8LDQCjVWoOyNe7hKUxSQuM6K5oe8UNGGWtrK79JF+X9PXvKIf8ALa8/0/ddoXu7h4/aR42Vxoey6EEd6sKihzta3josuzGqtIncCCP8QJ99g0UjViv3oGrv0p3yufVN4oRX7LC1rF0qTDN4Yz+qzL8QbSX6JouE0vop/wAtos3RSwHYvBP6y/gwsHm5FISwrupIvNn9JV2f85jiP1hVfJlr7wLb7X3Hu9+Xrrs6B9ccdGVjycDInvyNgG/bj3yHPAJB9Q19xofS1bcNpy3eWqM0Eg1oaV7mU5HwNg5PmPCjC96Mtej/AL/sc/RHtSWBpNnXoYSlZITqChPygQ8QGIamvabIUszBmbfPsPSIWEcsiYbxdnEiupPVyDMPGdSpdCVpUgmmln/s+8rLEsqNVHAZWHFWAI9xtWMro8+vSkp+JanjIK048reWmop5Wpn20n5TgIYMKipHZOXjX3WqWvUZAqZeXZqONONLdGVnJZBil5UECoqbZeUA4qigyblSuXhQ/fYTulaUih6sfTdji8QoNSeRJpbtddorEkhr8lApBJJOKQ0OHL2myzpxbuNlcCkZWL3bF9jRMZcDhrkw4g8x39/ea/J+3pK3qcjQyyEU0oWNLOZ9+DLIMUMYBoGYA5AkVyzrlwskdoyfLSUyGNsjqMzr320oZUrloSzNhbuAScPKPrH9VRfvseP/ALrF9aV/3UH3WCdwIv8AZZnoKlgg8wlfiLHkxBu92p9Y+ZkevwtAMtyFcYsRHjIv21hcf5j5W5bQTsKeJGE+K0p50ofO0vZmQFNTLGo8ZoJYx7yp8rbznEGDKWQgPlqUfNWFfnocS9+Gh4EG+ottAP2LvemznvKNHXGyumABXOKuMM/0VzK10Naa5A9y2g0MwlhNGQ4lLAMRyLVFCc9aa6UsQ777MKhZQcS1wYhpmKgHiCM8jztK3GvEdxvZS+Q4TLHTG57IjkQMAVIwsrCgrXKtOdvQpvw3Cupy3x35W/QxR9UQ0eFseLLGVAlGGmmLQ14d9t9idHTz3P8AKEkRZMQZKNiGACprgBKyBqEDXUEA0tWXuNdo39hdl6sS5ojAKAUjyXs5KCUoDoKituIv992eGiHWXdnKSHg9FxBfAGpy40FnkrRsjehTrecUnWSjrKtibETV86mrDPPnrZhb3bauMuz0EaRLeOphCAhmdIwwqgfDQsMNO0QcJPOhjbhblQX+KVppSZS6+x7UdS1SwIwnHnpWlNa1Fgu8XE/lDQxK5PWFEVh2ycRCggfO7hxtz6Njblxu/uTPfIJpIlJMeHADQLJUkOFZiBiUUOvMa0twv21b3dlNyZ2jETOGRH4uO2rFCQw1yrQVa07dXfCbZwlVlch46xRvUIJMQo9DTs0x1w6kU7xYbq7Mh2rfLxJeCkZdWbq48YONqVkXFUABjUgk1LaU0zYCZ0c7IuMt1vLXlq0wdYH7KxqCcDKwNak1BNRypQ1I0+ymmvkl2uxUqXlMarJiQhVZhhapqSqgVPMVpw6bybHN2vj3OAyCNzEBjYHrCaFWOFQMOJjQUypztN3av0+zL6BNWKMydXKShKlVJqVNKmmownOotSLaTaB5m26e8k+zJWWVJAkiFjEylSWAPVsMQBAxDCSOFdaC3HeHbz3uRp8KxuVX2K+0gGFs869keltN49uptG+LIf8AZ1IVCzsWCgFqNRVqMj7IrnxzsX7f3KgjuIvETFikaCqUwyEso61taVDcDyt6GFnTi/1FrLT5El1Fff73JK2OV2dubEk+XIdwtEsYbr9Hr3pesZwkVSMs2OEkHuXTv8LMPZe5V0uoqI1JHz3zPqch5Ut4Dg02mdk60FshLXbZssgrHFI45qjEeoFtLxdXQ0dGQ/WUj42ed43yuUOTyxkjgCWp5JW0Eb8bPm7LSLQ8JEbD54lpYZfMXjy6CXRyCCCQQagjUEaEWIblv/fIgAJcYH0wG9+vvsXbe3Auc0Lz3OShVSwWMho2KgmmtQTTgad1he6dHF7kjSROqKuoYdvgwBHzeRstmPnpy/cWEPSxedDHE3kw/wA9pP8ASxMPau6EdzMPuNq3+jC+H5sYP9p/228/RrfgMlQ9wk/EWDbHUcPzZdw9K4PtXZv2Xr6VQW7z7ybPvihbwhQ6Vdcx4OtaeosITbnXyPW7y/slW9wNquaIg0bEjDgwIPobK5MvDDUZLwy19f7DC8bilB1tzZbxEa9glSf2W9liOWvjY96Nt6XOzZoEGKW5soCsSCIpDkGGRqhxLQcAtlJszazXcYoWZHJ7RDdk9xWlCPGxPcd9sF5jlKiO8fmZQPZkR6YTXWquFNDmBXMixpSWcOLpVYUVGVmlqn08vy6Gdf7+EkAiZHORwh2BGhNQVJrU+zme60abbUw1iYd5R/i2H4WqH2m7Lm5odQQCDz0p8LRjMw0kK/qll+AFvWVM+ccy0F/mcgESFOKxChbuqBWh8Db20I55QF6sRRqKKj0jRa8flCpJ5nxtUtfjShkY+MjG3FpR81Qx46nztsjQVLqRr1c1VlUyqxr+jqVFeAIFCfDLvsqr6PlH/Wb4mzdh2Q5kBIAFQTU5AVyxch7zoAbKK9/nH/WPxNoYnRI6cPzC7cq80u0gpkr4ya5ZIAo8yc/2bHd1qIburfNSp97fjZfbjxdYvVAZNKCx+qqjLwrn6WZUoBxcguEefZH324ist2RQCkDsNUnulPEU0+1azurdiRT8ySVAfqntgeRp6W1jgA6qM5dZeRI3cl3FSfWM2xjIDNoWZnPINIS1SOSJT1pYgQJbxw/JzFaABQaEBg0iEOAVNQR2c6jj32rt6ekhL3chBR1dljZimUZYHtoQTXBowIrmBwFbXst0M7EgEIuRPOvDvZjU+vAWWUN2ljldoga3YliwAIUK4UMa1FKleetuyhZvUyRf7GW97LmSZo36h1jaQqpKGN8JpWlFcVpQkdrLQ57Xq+HbG0IQICg7KvgardUr1ZmJyBCsdO7W0renpBF6ui3doiXKRs8lcNJVNWotM1I7xr3CwhdneFo5hVRiqjaVKEYgDzFaHxt0pOWr3MWW8OxLxs1mhaQYZ1ocDe3GrgqWHzastadxFuu4G3xd76rSlAj1Du61ZcmIZWpiU1yNNa+FK7eLeGW+Sl5mJFWwLlRFY1wig0Fii/bhQrs1b2suJo4yX6oY0kYuQpq1CoGIK2XzdAa15/Jh5alZvXtZdqX5DEWUuBGOuYBcicJB+aDWtDxJ1ra23w3P/wBGqZ7veGUSfJBMJxdtflBjrTDQE5gHh32AKWIbzty+3+kNWdaIBGo7I6sUDGuhOZLVzqeGVg1b0DboQ919tG63qOUAEKQGqoPZJGKlRk1NCM/U2v8AfPef/SckaRQvWIuFoS2NGIocAHZPZrx1pwtO2P0bKimW+yBVXMqGoAPrMfu9bS7xv7dbquC53cMPpewp786s3mBZHVUdQqOZ+FXBy57gXx88Cp+uwB9BU+tru9bpbQKIC0biNMCqshFEqWIzUA5nj3crVF76Tb03s9Wn6q1P+IkWhrv9fa/nq+KJT92xjjKsNYv6L+RuC3yJ8O9N52csl36tVdmxgscWHEADQDI1K118rDe0tszXhqzSM55E5DwGg8haVtXakt6kUyYS5GEYFzOdQKZ51J0sXbt9GUrANeWMYP6NaYv2m4eAr425pTlUk31LqFOlrPR/IvFQnICtsyRldcvSz0uu4V0j/QJ4sMR/xVtJO7l2pQwxU/UX8LLZid4hbZiQ2NtGaB8cNa6EUJVhyYcR/IobM7cnfG7LdYYpZVR41wkOSNCQMzkcqcbe250ZQyCsB6puWeA+I4eI99lntLYskEjpIoRkzyqRQ6EHPI040sLtbj5adZLLox4vvVdAKm8Q/wB4v42gSdItxQ067HT6CO3vC099khCc9QPHMfA22vLUHtCvdlYub2DHBxyuTew35+li5FtJT+xr6m2zb57OvS4JCBXhMlAfMjD77KCC4TN7MUj15Ix+AtJj2UyZzJLEo+kjU94ysHLqanh4ylaMrX62Qxb50e3d1625yBSQaAnHH7iSKePlZd7b2TNBJSdWDHRtQ36p4/EW6f6XKsDB2CMgyMQT4kEA+diC5b7l4+o2ggliPzqDGO/KlfEUPjZU09bWZ0VIVaSyqWeIwt3Al7ucU4ULI69rkWUlHryqVJ8++3efYQYBoq0+cDnnxwnl42oej1o4JZLskhlhlHXQEDtGlFkQ040wHSuR0zsY3zaaopxMANMKkejP7K+Aqe63pQq+FHg1IJSdinG7grmxOf8AIttIscdQoqRqBw09o6L8e8WlMssi1pgQ6ChWo86Ow7zhFojvGMgcZFclpQefsg+FTamdsnlsehqWXEaCuQUce7iSR87jzsiL0O236x+NnzFeaNrhpnQa+ZOfwshJvabxPxtz1+R1YfmMHotuwMUz8Qyr4ArU/Cx1dbs2LvqMIOWZrhr3AAk+BsNdC8AN3vJIr8olBzOFqfD7+FjnaezGwhF/OS1UUGi5Yz3AgU8ABqxFuN7lZLUp7nJ1rSSr7AHUQ94P5xj3lV15vafNCCjHXEcIy7qknuAAy5i3aS5dUEjj9hVpXnUipFeLMAByCrrU2lXu70wKfmhifEAlv83rYowN3uIACOuFArM544RQNTvc9kHiKczWi2DtmK6TX5pY0VSiThgBjIkwARCtARi0GWYJPdebwR9Wkor86OPyRcZ97L6WpItgwXidOtQODd0IzNQUklR8wQa+z7rVg7agF3vFfxPeppQzMJHLAuAGodAQCR2R2cjwFjTY29sCbM6lwsLuJo1KKXzwL8o4NSCzNTjmuVAKC3k6MroTUCQdwkNPKtbZTovunKX+8P4W63VjJWsxXKLFEkVbXEK3iaOOGLG4TEAkfAO2JsWHLM/S7rNG7bh3FP0AY83Yt8TaVftvXW5rRmSMLoiAVy+qNPOwddJaR+RrpgVsLotZu1eWwj6C5t5toPKvjYl2hte57MiwKoxUqI0piPIufvY+thPb/SbLNVLsOqX6Rzc+FKhfKvjYSF0JJZ8Tk5mp48SSTWtuKpWu7yOulhKlbZaHfeHeua+NWQ0QHsoPZH4nvOfKmlqexLsPdKS9HsRYU+mxOHyA9ryy77MnYnR9d4AGKdY/0nAoP1V0HvPfZE3LkaooUvDmv6fiFJs7YU035uB37xUD1OVrkdHd9Ir1Kgf2i195s5GdIxV2VVHFiFUeZtT3nfm5ISOvV6fQDN6YQRY5erFVeb0ivoLPZ2z5Lje4JJopEVZFxOaFAG7J7QqNGrrwsa7X6UIkbBd/ln0xE0QeereWXfbnvDvdcrxdZosTBmQ4SY2HaGa8OYFlzdbo14KqodmOiooJ86aDvNLK3lWheFPjSzVdLctr+5f7T3pvUucl4Ma/Rj7I8K+0fW0GLeB1NVvMoP8AaNTzDEi1rs/oovMlGkkSIcA3bbzA7PvNrgdEj0yvKV74BT96tp5ZvmdqxeEj4VTVvPxfyiu2d0kzRgddgmXuIV/Kgwt6DxtebK3hu81/JVuzLAAQ4wkPG7ZGuVcMnAkGlg7ejc28XUAusZjrQyoDQHhiBFVrz077U8lwAVSxJqQDyoeXnYqo4q0icsFDEXlQ2W/T6jll2FdGNWghPeUX8LYVblDoLvGR+opso0gRciftD8RbhtC61UYApz4Cn32CrRbtYaXY1SNNyc7tclqOM72XMa3iL7Y/G3b/AFqub5C8Q1PDGo9xNkWbm3zi3hSvpnbp1YAoA+udR+NqcRHIuz5c9Pv8Dl2hubc7zmY1BOjx9k+q6+dbB+3Oih0GK7yYx9B6BvJhkfMDxsKjajQUN3aSI8Sr09VGRsS7K6Vp1P8AtC9cvFhQP5/Nb3eNspKWotXD1aDcYu/oDuw7y10vkfWl4gr0kFBUK/Zc4W7J7J41BoNbOS73jtD8mhJY5CaSrGnNCQcv7JQO8WGr+bjtaOiuBMB2aikg8j7Q50qLW27e8mK7L1laxKVnxEdqSMlAGNKlDhxkca00tem7aHDWed3tbqSZ7izGs0jPxz9k96ge2O8kjKtbaiMnsxqctSNaeXs91PeLSpL0HKoxPWNVpXOZwg0AReAGQAOrEaAG2t72ugZYUKxg9o0zIXMsebNRGJJpooyxDDdT6HK46lcYqNQUZq51NI1P1jxNfmiviLJWU9o+Js6l3kSkVUKtIxSFKghAAtZCT7TktSvhSlTZJPqfG06km0jooxtccPQQF6i8lqkiSOgpqSHoBwrUafdZnS3btF2/OEYTQ1wrWuEHKrHLE3DICmRsuP8A0/ECG9GmeOMA+IkyHflrZqLdq93hwHId/wDPGtuexV7ldd7lniOefv4d1B8bRLxRpGWuWAL5ysE/dNbWu0pREuncBz5DxP42qJhgXPNgesenF2BWJR6k/srbABbeSMyFRqXaWQn9ooD5hBYJ352u8LXeW7HqyUdSVA1BjLKQajWh0pnUUrQH20EoXHBQsQpxwDtU7yxp4mwFvjsppY4I41rL1j1FaZFARr3IbNyNG19Smu/SdfF1ZG8U/Ai3WTpRvbadWvghPxalq+Tca+cLufJkP+a3S69HV9f9Fh/WYfcTYXZVxproaT74XmbKW8OF44AVHmUANLRWCsKlEAbOtf4qt6mxNcuiOZvzsqIPq1Y++gsU7H6N7pCQZAZmH08x9nT1rZJQcjoo4qnS5Ji72RsyeY4btApH0yOyPP2fLM2O9h9GwUiS9OJW+gBSMeIyrT07ja42hvXdbt2cQLKMkjAPwyXzpYN210hXiY4YaRL3Gr/apRfL1sLQjuUzYnE6Qul9A82jvBdbmKOwDUFEUVanCijQd5oLCG1+keWSou6dWPpNRm8hmo862DmGpNGOpLE1rxJJzJ8bWGzN357wR1SUU/PeoXy4t5Wm6spaRO6HZ1DDLNiZe35uRb1eHlbFK7SN9ck08BoPK0aW+AZa9wpZh7N6O4lAM7NK3EeynoMz5mxLddlQxCiRog+qoFgqLesmCfa1OksuHhYSq3wfOFPH/wAWYfRztGCK4l2MaYZHVnJArnVanjkwpYoljQ6geYsqN47isd+lCgYWCutNBUUag8QbPlVNNnNx59oTjSlp5h3f+kuBcoleU8wuFfVqe4G0H+k6Sv8Auwp/a5/uUsDPPTU0tKu1ynk9iGVxzCGnqaC0uLN7I9P/AOZgqK/Vm7+qQe3TpCu8owXmNowcjiGOMg8yNB4i1HvTuLF+TyXi5yjqgpfADiUhcz1bA1GmmY8LDV8uksWcsUsY5shC+oytrctsyXdXER7EqlXjOasGFMQ5NnqPOzKbekkclXBRgnPCTv1XO3sE2zOje8zRI/WwhXVW0djRgCK6VyNp0PRAgPbvD1/5ahB6HFabup0hXVLnBHK7I6RqjVRiCVFAQVBFKAWmXjpFuajJnfuWNv8AMAPfakYxRwVK+Kq2TuyB/RJdT7UkzEfWUfBLaS9E110WSdf21PxS3K+dKeVIrux75HC+5cXxtVS9Jd5rlFCBzxMaeOhsc0Oovd8Y/FlZ32j0RMxrFeK/2ictKlT91hjae4t9gGcTOvOI4vcO17rXq9J98H6KCnLtfx2tbl0qocrxAyfWjIceYyI8q2KcWFwxVPxNMVqsVbIlSp8CD8QbMvoyvJvMV7u5OKUkTpXVzTA48a4D5k2IGjuW0Uy6uWnEZOvwdbDez92pNm7QhmRiYWfAX+cnWdlcQqAyhyp7wKHXN1dM55VI1ItNWYZy3dBfyWakd8jWSI8jG4d18cDNlr2CLC+w8r0UvBo8chilJ+ZiDxqx+oriMk8mJsabauImjoD1Rx4kYHOC860qf0Up7SnTFUHNqAXvkDXhi+AJfIgI54iDSRaAUArQ1FFU8qJqIzJS5ytGk+yseG7yAxyRP8m1c6gBQAMjiwx0ZdSYwy/OWyhkOZ8bOiJ+sRElycUEcjZ1XKkcv0qUAD65KDQhWCZlPaPibLLyHpMdX/p5jrDe/wBaP4SWbkkgUEnIAfjZS/8Ap4akF7/Xj+Elmkq43auiGlOZP8/CylHuU14l/TyA50EUfGp0y4sSR5+7mBhFWzoasRnWQ0rTuWgHfQd9tVvPXyyTjSN+ogHDGcnk8Qtad1babTlVAAPZUE5akLqR3k+8pYXEKm/sqFiDlrnovBj355d5OEakhfbf2z1TRz4SwSXIVzIKSLmdK58uFiLbMjkEaKDmSQFJApRa5tTQAaeNbCm8FweWCMRirtMAO/sSGn+En1seRoWclfYlJ0sxjIwP9tfwt6bpZCjK7nurIPuBsEX7d+8Ie3BID3LUeorbnHu/eX0glP7DfeLbMzodKktmE83SdfJAeqREFdQpPvJpXytXTbcnnNJJ3bgRUKtePs0X1trctwr42kdOeNlA8+1U+liK59GLmnXShR9GMcvrH8LJK8i9CpSoO8kn9QWyXkPS1vsndq8Xg9hMK/TkqBTuGp8hY42XubdoDiCBmGeJ+0fKuQ8qWs73tOOBayOEHEk0tJUVzOur2zNrLSVij2TuLDFRpPlX+sOyD3Lp61tfXm9xxKWdlRRxJAAsGbY6RQARAhOdMbggA0rkvtHzpYPv17eftyOznhWtB4DIDys7lGByU8NXxbcpP5Yc7T6Q1GV3QyH6TZJ+J93jYXve8l5lrjnYfVj7AHd2cyPEm1OgemeVrbYG7N5vjYbrE0lNX0QfrOezXuGfdaTlKWiPWpYTDUI5qi/9fwiC+ftVPiST7zbfZNxWW9QxsXRXcIWGtG0ArpU5edu+8m7M1xvLXeZgWCq1UJwkOK5EgHIgjThasFUoykgqQwz4qaj3iwSyuzZWo41aLlSglpo9E9B57L3Put3FYolxfSPab7TVI8qWl3qRI1xOyoBxY0HqbK3aHSHephSMiBaZ4Rif7TAAeQ87Dd6kxtikZpG+k7Fj7zarqRjoeVT7Mr1Vmm7eo5l3luT9n8ogNcs5Fz7qVsMb1bhIVM9zUV1aNfZcccHAN4ZGy87A5D4etpeyN5ZLowaB6CucZBMbeI4HvFD32HEU9GirwFTDfqU6iuiHcz2B3Ze+3VpKakD3WNdythXe+wyyzxKXaeQnMgjFRsNRTIYrFdy3Pu0JxRxIG50qfU1NldG7Kx7Z4cFDLqtNxTXe5Syj5KKWTvVDT1pS01dzr4aH8n+0yg/GzfBC20N5TiQPOzqjFHHU7XrzeiS9hRTbpXsZm7Fv1WRvvtX3q4SxZyQyRgcWQ09QKWeCzodGB8CLbEDkM7Hgo0e1q63Sft/QgobwQwZGwuuYZGofI62Ndmb4flMLXa9kK7qVWTIAk6VpkHrnlke46k+2Nx7reKkxhGPzk7Le7I+dlpvLuhNdCcVWj4SCtP2xXsn3WyTgLOtSxX7laXUZ+6m23vMQ61QZcOFw3szLoyvyIIPapkcx85TPv+zsdGQ1kXsq70xNl+Zn1BcA0DGoYHPFU4gvo6k625SLmZIJKnM16uTtAjnRw5p32M4r7i9umKgGfsuOAb1qCMxXxBZyseXNZXZkSSjoSRRlajLxBpWpqa+tajUmuIoqf2m8T8bPy8XfGwYHC6kAEnMZ5LJzX6Lj8bIS9/nHr9I/E2MXcalrccnQJeMMF7/Xj8spLMz8qodaByKfr8B50ssegSOsN6/Xj8NJLNFoxQo4FDlmMjXxOVs7lHuUmyYeqQo1fkryzKdAesBwHTte1TLidcrY2lFjCsKDCopyJOleNPflaTeLkyvRzkwwh+ag4kxV/SI2YPzgW423ghr2HqpHfl5GuYH4WVsUDdobMxnthg9KaZeRGQH1RSlh7fO9m5xXTCtJDK0lHBphRCgrnXPrDZtHZiKpZnoFBYsxyAGZJJpQDWpsCT7qf6amadmkiusalLswAxSEmrzEP+jNKAZEgA1FppyvqaCSknLYGrj0nxnKWJlI4ocQ+4/G009Il11JceMbfhau270NX2OpgeO8LwoQj+YY4fR7U6dF202y/Jm85Iv/AOlqZ2dTpYd7NhO/SbdRoXPgh++0GbpTQmkULt3sQv42j3LoSvz0x9TGPryE08erQ09bEl16DpEXt3pQf+XDXPh2meuvdbOemgsadFO8noBF935vMmRdYRyQVPqa+6lqOWbEcRZnbmTU+udnPcehy5kYpnnlfjVwoHgEX77Xtz6N7jEy4bsj98paTn9MkDOmgtO7e7OqOKo0v8cPd7/cQFxDytSOJ5GP0VLnzIsVbG6PL1PUyYbsoFayZueQCDOv6xFnje9kBU7IoKrQLkBw4eVttpXZYoGxdogKPPh7ybSa12Fl2niLZY6IC93ei65RxrLMGvDKaN1pGEHuReyNfnFh61swbsFjCogCqB2VVcK07gMh5WqthQOkWNyq4yR2iaMugqPAWmQRYWKA1HAEEqtOANNKEU4jTMUpWnPRHA6kqmsndih6dLv1d8glJqJISvfWNyfhKLLlENQzGmVacB32+h98NxI9pqgkLxtCSVYUqAaYxnka4Qc88hmQc4my+i64XeheJpn+leDiH2co/cbaSvqenhscqVPLJXtsuXuIu47NknNII5ZToerUlR4tSg8zYv2T0QXx2wytHdjqqscbMKVJXBRWpXOjEjlpV41CqECrhpko7OXCgpT0tzN0WhUGi8UcVQ+A4eVLLls9NSVXtGtN+HT0/wBi7ufQbBT5a8zufqKiDyBDnyrYX6Uej2C4RQzXcyFCxjkDvio1MSEZClcLCncPN4xqVGhI8cQ9fa8s7Ue+mwBf7nLdxhxsKoT82Rc1JyqBwNBoxs91sc3eKjleTb9T522bPNDRoZXjJzOFiPUaHztatvXfjreHp4LX1C1trLuTtFJCn5JOSPoriXxDDIjztY3Lox2lNSsHVDnI6r7lxP7rL4+p7WfAZbtalBPtm8Me3eJSP7RgPcRaKQGNXJJ+sSR77M65dCErL8vekU8ooy/qXK/u2mHoPgCit5mrTPKMDyquncTYNvmyXe8JTfgjf2FLhQZhaHhTL0paRd9oTqexLItNMMrfCtmbF0JRHL8rlrwBVKjWtfS0HaXQhMucF5RyOEiFfehb4CwTa5/cLx2Gqfuj9EDtw39vcJGIrMOTjC3ky094NjLY2993vnyZ7MhGcb0z54To4pyz7rA+0ujq/wB3qzQM664oWEmXPCvbpz7OVhnFnzIPeCCPeDasZyW5Cph8PXV6Oj/OW40dn7FW439HiqI7yDGyDPC1MaFRyqhFPrZWINp3DEAVpQZ0GgB+cnNDrTh62W113zd4TFO1JUo8Ulcy0ZDLU8Gqo7XHj3tnZl9WZA66lQ5AGZDCuNRzz7S8TUjPIrU/7I8erCUXaW5X3O8UoGNCPnH4NzU/zzshb8PlX/WbTTU6W+hNo7MDioyOXhQ/5TqD+OXz5fzSWQcnYehNjSlc1HmN/oEiJhvRWlQ8fwks0Jn4NVT/AOOH4ehsnehu8yJDeDH9NKivc/DWzGi3oHsygUPdX0pW17FXuXbzYVAajIda6DwPD3U5Lbjer7FHGzPKiogqwlNCg4GpzHdrXhYe2tvbFAV6stJK/swqKyN30OQQfSbCBnQ5UNHgMsnWX2mJO1Hd4+3HBzYoaGR/rrkKZEa2lLTcDdi7/J22iA0oaO4DtLE1Q09Dk0v0IqiojNC2pIsV3i8AJQqAMqfRoKaU0y0+bkM7B9127IgxRydYg41MijnWgM0fmrj69p8O9kZAZvkgfnAhomP6ykpi7te60nMTOEUN8RjhNFYcKjMcx3WkiMa4qWFL1eEYValBo3zanLJh7J8TW3NtuPDkXJXmwr6MM6d7AeNo8a24vEsGWMAdrT6Q0/n3Wy7ADmPusLQbcZAXAxR6kqcS+dNDaVdNuo9JIWBTRlr7JOmtKCvOliq6YVNMs5OyajMDPxXj7s/LvtJukooa/N88uB9KG1MdpDFh04ivDPMEHv8AdbnBtAKaDIUK9/ZFVryOEgfsm240dzZkEkl5FCa6CtqS/nFGjMMZLHCtaVIyBamiKoJJ/G0RtoGhFdcvTPhbnetsqgzJARMINK0r2pG8aYQO+3NLEqb9hXNM63TaKo56zE8n0aElRoMEa1KqObU7zysI9os7ZQ6cWdQR+ygehrzNbVGzowBV0JYmoi+aK51bi782PGtMhW3S87xhcnkSOnDEFp6mtt3hU9Ptq/c2awRxSsMwq1PEs38Fo8kjlqBUUHWhY+6gAsOJvJGR2ZC3equw9QpFtoNsFyVQSGuvyUgHqUsXi7q1mbiF8LolCwqrUJyrQcsqUPHUVts0rDQB8/mnC32XyJ8CtqSTeRaYCwSnNWU5d5AtJu+16+y4bwIPwtliorqbOixg2gjNhrhc/McYH8g2TeRNpTuujj1H/m1RNe8dRIquDqGFR77aGegopoOVTT3mzPGR9fz85hzFr+TK2an31+NQLavGw5N/PefvFquC+Vzy8srdfyjFxr3aHyP8+Fh3mHIGZEkT50zHceX4eo77bF6jXI+lP54i0dbziybtDkdRbjPVc1JZdTlVhpqBTF4ijfraWaNZM1yWEwmqH9lvuP3Zi3o7yK4TkeAP3UyPlaDFfQ1M64tCDUGmuE8acQQGHFbdcQIzzFjxUjXJMi0/nI/z6+Fhbebcm630EvHhl/4iUWT7WjeDg+IOdr3GV07Q5HWnMc6ctfG2RQioP8n7rK6ttgqTWx8/737jzXE1f5SEmizKCKH6MinNH7jrwrZh7iQGXZ8E0TVkhxIwGvYY4aDjVMOX/WpzPGkiNHMoeN1wsCK1HLvHwsI7q7OXZ8811UnBIevgJOZUAJNGeZWiHvBB4Woq8ZxsUqVuJG0t1zCCC8B1DLTM0IHA8R4GtR/3W+cdtAflM1NOtf8AeNvpWOBcTEZFteR5Hx/G3zbvFH/td4/tpP32s+GkrsWkE+4O0kiilLMFONaZjEcm9kase4A2Ib/t28TLhNIUJoZWWspHcnsqe96nuFhTcm+IiyhgcRIoygVp2qipINLWt8vkZzBcfsj+K3pWdgzdnoSo4ku+IwOWLZszCrtTiSTU966DhUaY/wBZGyDgSLyYUp+qR2lPgbVk20UBqC404DX7XO0W9bTjqSMfmo/itzzpyfIhJSYTw7QWRg0TN1nCpCzA/VcALL4MAbd4drhiTMDiJoZ4ey9c6CaOmF9NGGedCbBP+lox9P0H8Vuj70qWLHrCSKHTMca558/HO0HRkDJLoGU15a70YP8AJv7M8A7B5iSInDWmqrh59q3QbadQMWFVb2ZIwWhfniSnZYccIVlrmpqLBA3tTCy/KUemIZZkZg669/eeZthN7o1RkwyYWINMsiuhGeRpUV5E2Hd290bJPoMMbQKt1kR6uVRVlr2WXmDXtRnnw48SIN527GX6xB1Mhyei9hjxEiDTkWWmvsnWwYu+iACiyVU1U1FRXWnceXdbnPvdExqY3z7x5WXu0gcOfQY9824wVOsShoGXOjADIlGHdkQaio0NrAbZVGV1US46EY2K8xmFB+k2n0dLLCLfqMQ9UYmYVqCWFV8MsuPrbKb/AChAvVNlWhxitD+z4+tkWFktAqnPoMOXeOs6EhIe0QyhyyUKgVxUtyk2z1mDrCKBgThGRCmpz8hZcnfFDrC3jjH8NsNvgp/RN/ef9tg8Fd3A6U2MsbSlv87ESG7wRAvJIrUNNNRSh4AH35W6HeKCJsN2uvXOo/OS1dz41zA40y10suBv6BAYVgIVmxMeszYj2QezoK/DlbV9/TQKsRVRoFkpTn8zMnUmzrDSSshuHPoM6fee/wAh6uNUiNNOyCBzNNBbqdtzgBI3BI9pjLUs3HgBZULvoAKdRUnUmQ1Pj2dLc/8AXEf1dftf9tleFkwcOoNaXa1/WpeKQr9JQx864SKWxd96MeTwK1NTk5HjRcQ9LLe7dJMkf5tGWgywysKeVKe600dL0rLhlu8c3fITUDuIAI8RQ2HcwqlMZ1xvccgJid1prRiyjxV8x5Ut1baLRkCWhRjQSLpU6BgfZPfUjvsnf6RZA4dIlDA5EuSafRJPtDxqbSn6WJmRkaGNlbUEt6ihHK0JYGdzcKY5xlmNbeL14EGydXphvAy6mLLmX/itv/TNeOEEP+P+K0ngKr6B4chymaoz9oaHn3W2W8WTK9M94rUwQmne34283TRef+DCPtfjZ+41uqDkkNu8XOrYl0Y9scGy7LZaOp0YZ08qd7uGAzzOYJ5jgfEin80soF6bLyBTqIe/26nuPa+Fs/03XnjBD6v/ABWp3Or1QeHIcOfC2qIRXlWo8D/1rZQf02Xj/gQ+r/xW2PTbeP6vD6v+Nl7lU6mySG7S1Jvbdm6gTRist1brkHMKD1qeDxlh6WXf9Nt4/q8Pq/42yemyf+rQ/ab8bGGDqRaehskhrXa8rJGsiGqsoZTzUio9xt87byj/AGy8/wBtJ++1iPYPSrNdYFhEMbqlcJZmBCkkhcuAqQO6wltHaHXSySkUMjs5AOQLEkgd2durD0J0pS6Dwi0z/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E14C3951-9886-4443-92AA-F182B34749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1875" y="1366629"/>
            <a:ext cx="3438525" cy="3124200"/>
          </a:xfrm>
          <a:prstGeom prst="rect">
            <a:avLst/>
          </a:prstGeom>
        </p:spPr>
      </p:pic>
      <p:pic>
        <p:nvPicPr>
          <p:cNvPr id="7" name="Picture 6">
            <a:extLst>
              <a:ext uri="{FF2B5EF4-FFF2-40B4-BE49-F238E27FC236}">
                <a16:creationId xmlns:a16="http://schemas.microsoft.com/office/drawing/2014/main" id="{62768BB2-DF2C-4309-AA22-7E59A58870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4375" y="3756845"/>
            <a:ext cx="3710549" cy="2416171"/>
          </a:xfrm>
          <a:prstGeom prst="rect">
            <a:avLst/>
          </a:prstGeom>
        </p:spPr>
      </p:pic>
    </p:spTree>
    <p:extLst>
      <p:ext uri="{BB962C8B-B14F-4D97-AF65-F5344CB8AC3E}">
        <p14:creationId xmlns:p14="http://schemas.microsoft.com/office/powerpoint/2010/main" val="37023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37322A3-A30C-44B9-8DA2-726FC1C33EA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54187" y="6477000"/>
            <a:ext cx="1600200" cy="381000"/>
          </a:xfrm>
          <a:prstGeom prst="rect">
            <a:avLst/>
          </a:prstGeom>
          <a:noFill/>
        </p:spPr>
        <p:txBody>
          <a:bodyPr wrap="square" rtlCol="0">
            <a:spAutoFit/>
          </a:bodyPr>
          <a:lstStyle/>
          <a:p>
            <a:r>
              <a:rPr lang="en-US" dirty="0">
                <a:solidFill>
                  <a:schemeClr val="bg1"/>
                </a:solidFill>
              </a:rPr>
              <a:t>Ether 2:7-12</a:t>
            </a:r>
          </a:p>
        </p:txBody>
      </p:sp>
      <p:sp>
        <p:nvSpPr>
          <p:cNvPr id="4" name="TextBox 3"/>
          <p:cNvSpPr txBox="1"/>
          <p:nvPr/>
        </p:nvSpPr>
        <p:spPr>
          <a:xfrm>
            <a:off x="1524000" y="0"/>
            <a:ext cx="9144000" cy="2123658"/>
          </a:xfrm>
          <a:prstGeom prst="rect">
            <a:avLst/>
          </a:prstGeom>
          <a:noFill/>
        </p:spPr>
        <p:txBody>
          <a:bodyPr wrap="square" rtlCol="0">
            <a:spAutoFit/>
          </a:bodyPr>
          <a:lstStyle/>
          <a:p>
            <a:pPr algn="ctr"/>
            <a:r>
              <a:rPr lang="en-US" sz="6600" dirty="0">
                <a:solidFill>
                  <a:schemeClr val="bg1"/>
                </a:solidFill>
                <a:latin typeface="Agency FB" pitchFamily="34" charset="0"/>
              </a:rPr>
              <a:t>Chastening</a:t>
            </a:r>
          </a:p>
          <a:p>
            <a:pPr algn="ctr"/>
            <a:endParaRPr lang="en-US" sz="6600" dirty="0">
              <a:solidFill>
                <a:schemeClr val="bg1"/>
              </a:solidFill>
              <a:latin typeface="Agency FB" pitchFamily="34" charset="0"/>
            </a:endParaRPr>
          </a:p>
        </p:txBody>
      </p:sp>
      <p:sp>
        <p:nvSpPr>
          <p:cNvPr id="13" name="Rectangle 12"/>
          <p:cNvSpPr/>
          <p:nvPr/>
        </p:nvSpPr>
        <p:spPr>
          <a:xfrm>
            <a:off x="1054287" y="1127650"/>
            <a:ext cx="6850716" cy="2400657"/>
          </a:xfrm>
          <a:prstGeom prst="rect">
            <a:avLst/>
          </a:prstGeom>
        </p:spPr>
        <p:txBody>
          <a:bodyPr wrap="square">
            <a:spAutoFit/>
          </a:bodyPr>
          <a:lstStyle/>
          <a:p>
            <a:pPr fontAlgn="base"/>
            <a:r>
              <a:rPr lang="en-US" dirty="0">
                <a:solidFill>
                  <a:schemeClr val="bg1"/>
                </a:solidFill>
              </a:rPr>
              <a:t>The brother of Jared is chastened by the Lord:</a:t>
            </a:r>
          </a:p>
          <a:p>
            <a:pPr fontAlgn="base"/>
            <a:endParaRPr lang="en-US" dirty="0">
              <a:solidFill>
                <a:schemeClr val="bg1"/>
              </a:solidFill>
            </a:endParaRPr>
          </a:p>
          <a:p>
            <a:pPr fontAlgn="base"/>
            <a:r>
              <a:rPr lang="en-US" dirty="0">
                <a:solidFill>
                  <a:schemeClr val="bg1"/>
                </a:solidFill>
              </a:rPr>
              <a:t>They may have waited too long (4 years) to proceed to their next destination, which was across the ocean</a:t>
            </a:r>
          </a:p>
          <a:p>
            <a:pPr fontAlgn="base"/>
            <a:r>
              <a:rPr lang="en-US" dirty="0">
                <a:solidFill>
                  <a:schemeClr val="bg1"/>
                </a:solidFill>
              </a:rPr>
              <a:t> </a:t>
            </a:r>
          </a:p>
          <a:p>
            <a:pPr algn="ctr" fontAlgn="base"/>
            <a:r>
              <a:rPr lang="en-US" sz="2400" dirty="0">
                <a:solidFill>
                  <a:schemeClr val="bg1"/>
                </a:solidFill>
              </a:rPr>
              <a:t>Or</a:t>
            </a:r>
          </a:p>
          <a:p>
            <a:pPr fontAlgn="base"/>
            <a:endParaRPr lang="en-US" dirty="0">
              <a:solidFill>
                <a:schemeClr val="bg1"/>
              </a:solidFill>
            </a:endParaRPr>
          </a:p>
          <a:p>
            <a:pPr fontAlgn="base"/>
            <a:r>
              <a:rPr lang="en-US" dirty="0">
                <a:solidFill>
                  <a:schemeClr val="bg1"/>
                </a:solidFill>
              </a:rPr>
              <a:t>The brother of Jared’s prayers became trite</a:t>
            </a:r>
          </a:p>
        </p:txBody>
      </p:sp>
      <p:sp>
        <p:nvSpPr>
          <p:cNvPr id="24578" name="AutoShape 2" descr="data:image/jpeg;base64,/9j/4AAQSkZJRgABAQAAAQABAAD/2wCEAAkGBhQSERUUEhQWFRUVGRwaGRgXGB4dGhsaGBwYHBgcGR8cHCYfHBojHBccHy8gIycqLCwsHB8xNTAqNSYrLCkBCQoKDgwOGg8PGiwkHyUsLCwpLCwsLC0sLC8sLCwsLCwsLCwtKiwsLCwsLCwsLCwpLCwsLCwsLCwsLCwsLCwsLP/AABEIAL4BCgMBIgACEQEDEQH/xAAcAAACAgMBAQAAAAAAAAAAAAAGBwQFAQIDAAj/xABQEAACAQEFBAcDBwgGCQMFAAABAgMRAAQSITEFBkFRBxMiYXGBkTKhsSNCUmKSwdEUM0NygrLS8BdUc5OiwhUWJDRTY+Hi8QhEsyV0g6PT/8QAGgEAAwEBAQEAAAAAAAAAAAAAAQIDAAQFBv/EADMRAAIBAgQDBwMEAgMBAAAAAAABAgMRBBIhMRNBUQUUImFxgZGhsfAjMsHRM+FCUpIV/9oADAMBAAIRAxEAPwDtu70dXGW63d5LuS0iJiYO/tFQSxGOgBNRpbXafRxco3YdRUUBBEklAdDXtHXlYk3E2mhuV1SgDdUoHIkCmfflbXa91Ysa6Fqhh60pZuYt+guLzuXdw1FjqDnUM2XdmdaWqjsGAFh1Z407R4edje+3sRSEDt1Hhn52GbxH2yTlnaiSfIm5PqUqbIgNex7z+Ntl2HDXOP8AxH8bWHU8rdI14WbKgZme2fuzdWljBiZgxAIxsPHOuXGxbcOjG4s7442IyKgSPQA99e0fhaquLqigycwQBr4r/NLHmzrzUBiFUcq5+dMh4VNjlQM76lMeinZ9MoW/vZP4rb3fom2eT+ZbL/myeXzrFOMEUztm73sLiaQqq1zYsAoA5kmlkcUFSd9wcbol2d/wD/eyfx2srp0M7MzDQE049bLn/jtrfeke4RZCcSHlArSe9Rh99o0fTZdEoDFemHD5JB6VkBtlRnJXjF/BRS6lkOhnZmD/AHY1P/Nky/8A2WqNo9G+yljJEKKythIM0mZ7vlKjQ5a2vLj0v7PkIEjSQV06+Mqp/aGJR5kW33knVikkLAqwxY1dcB5EHQmg4GyODTtJDOWmgMw9G+zSFP5LiDGgwvKa0NPpc7Xt16IdmD2rurftye+j0tW7PvZEqsHxEGtDJUEjnTu42YdwoFA0rUnxJqfjbNCxk2DI6Itl/wBUX7cn8dsjoj2X/VF+3J/HYwt6yFAQHRLsv+qJ9qT+O2y9FOy/6nH6v/FYtt6xMCQ6Kdmf1OP1f+K2w6Ldmf1OP/F/FYrt6wMCx6MNmf1KH0P423HRts0aXKD7FbE1vWxgb/o72cNLld/7sfeLYfo72eM1uV3ryMa0+FiW3rYwNp0f7PH/ALO7f3Sn4i3Kbc/Z6AlrlCorT8wjVrywgke6xTS3rEAOJubs5Vxfkl1CgVJaJKe8UGtpKbp3EaXO7A8KQx/w2uStbZpbGKpN1rqP/a3evdCn8Nt4tgXcHK7xD/8AGn3C1g8oHidBxtkelsYjDZsYGUUY8EX8LAW070gmlFFydhpyY/VsxrJ7bu0KXqcV0lk/eNngax26PXBud2bSkdPQsPusV31QylqcP5rZZbgm+rc4miMM0ZLUieqOoDEGjgFTnU0YcbFq74xikc6PdpG9hJhRXbQlJBVHp4gmoyFhLUnzZQbwIQRhFOPf49w7zahEBJ+J4DnU2K9pTIxOOREX5xLhamlaVPEDMnhkoFTkPXnaULnsyRiNdAHUVpxpX0HrU1JeLEZFmoAQvr/PDkLaxxqqYjx4cTz8Bw/8Wi3rasIzaVOZAYHLgBSp0z87Vd43mj+aGb3Cnnn7rOlfYFmEAvK1UgGoJqMRodKUOtrsb5QxKWlk7Q0iizc0+m1aj9ojTSwLcrner8kjQJVYygKIe0ceKlPpUw55jUZa0p2bAStKEEg+I10t34bCcW7lKy+psod33fq+3hJWgXqooqYytC4DEhSxOmY4A042E5JXkf5Yu7AfpCSRXPLFprXK1ruVv9+Q9YGQOjAkAABjIKBQX1CUrrWnAZmtHtjbRvF6lmAYGVyQpOJhi+aDQVpoMuQt3UJUaNRrKrLnu/z0NYuNm3cyyLGrKpbQuwVR3kn/AM2Ld6dx0hBlViQXAVAD2QVJNWrzFBlxzsM3/cC9rAk5CqgiaSUOwQxlC1VIOZJUAig1JBpTPlDvPPeMIeR6KiphqaHCABUVoTUVJpbp7zxqyVKWi3XUSS0uWUMYpSvD+f57haLfbjebm6SxAqsgDZVwOG4OBoeFdeNbE1w3HvDwLKpUOWqELChSmTYswGrwPu0t7aW9jTQG7y0PB3B9plckEYTSlAAPCoNhWca7yRtJX16rzRNXjqy63QvMN4hN5jWrA06kPVkYahq505HiM+6xqm1OrjDTMsX67BQPNj99vm/eSBVkWQANiWjfrLxy4kfA2rHcGlQPiffb5jEp0KjptbHqYfC8eGdSsfSd+6W7hCCBKZ3HzYRj/wAeUf8AisJ3/pzmYn8nuyIOBlYsfNUoB4YjZM/l7rkDQDuFsDacnBj6D8LcUpTe1j1qVDB0/wDJmk/ZL73G/s/pqvatWeGGRK5hAyMB3EswPgR52bG7+8EN9hE0DVU5EHJlYaq44MK/AioINvk2Pa8laUB8vwsUblb8XnZ8/WBAY5KLJGThDfRIOdGFcjTQkHuEJSTtM2Kw+GqRzYVSut1bT55H05b1lv8A04XcLVrveAeIBjp6mQfC3FenWCv+6z054o/4/vtXiR6nA8FiFpw5fDGdb1gS4dM1wkIDmWGvGSOq+sZanibGOztqRToHgkSVD85GDD3aHusyaexzzpyg7STXqSretrj5W8zUsSdza3rYFvFrYJhzlbBrl77Yx555csxbINbYFzCZamp/nLL77dLYAtkm2MYNvnzee9Uvt6Gf5+Xn9NrfQOO3zLvXe/8Abr1l+nl4/wDMazRCgs6N5qbPi8XH+M/jW13t5leOjIrq2Sowqp0Cgg97A/tGwjuLeKXGAc5WH7x+NijaLVeCmmMV8nQD4CyJu5F7ir3w3YFzl+TFYpBVCeYpjXy1Hcw5Wl3jcCQXH8rWWMhULuqnHTtUAVkqtaGpz7NDnyNd5tk/lNyC/PBxKeTgDXuIqPOysW+ymMRYn6uPESgrRcRGMtTvoCT3C3sYWpKrBQTSt9jEfZV2WSaNHdY1ZgCzmigVzqeHL401sUdIe6UNzKNAXIlZjhJBWMALRa+0ScRNSdBx1tIh3cuTbNWd5KSKsgOBwnWSCrLGesFMQFB2dRpXKwejSyu8tDIyjrHJGLIFQSwNarUio0p3WDfi0ewdwj3e3nvWzo3XAxWSNZIw9erXGQRJlrUZUBGeuYpYaEwklrIcCu9WKrXCGNWwrXOgOQrysXby79reblFBh7dFdzGcMYZWcYClDUYcLChyJHK1fsDo9nvkBliIUiTCBJVVZaZsraGhyp455UKtuKzbA9Qi6Qt37lFdUluyoJGER/OYWMZWgcR1FSxw4jTmaamwPcdhTzRPNEjOsbqjYKlgXBKmgFSMqV4EjnaPMJJGYnFJ1airCpoiYY1NfojsgeVjzcnpFiudykSSNcasoRYxgeQPixs7Z9pQPa1zA8JPMl1NsUt56R72but2JFAjxyFxieQMSO0WFVKqcOWeVT3SOj7c+W+dY61RIxk5HZMmWFDxIwsxJANOzzoaTd/dqW/T9XArYcQxORURqSaNIRl95oaWsrsb1se9RNKBUY2EXWAqwIZKsFJoCcxUVNOFmhNwd4bmaQS7U3hvGzy10xoTUOzKKijoOxRhQimpoPK1NunGk97jSWUIhYZNWshJyRSAczpUkDzpYfn2xNeZAZpMbtQYnIHcKk0AA5k5WLNtbmSbPjgvsUkbiMRM3axfLVFeroKPGTmDllXXK3pd5UYWWkpbvzJZOpp0h7CW6lUEjuzDrACpC4Q1F40ZqYq0pTKw9cN2r3eKGK7SsGAIbBhUg6GrUFLRZr7NI+OV3ctVquSa1JqRXKlRTLLKnCzD3T3yhhuKdfJheOseHV2C+zRRmewyiulvLxsXUjGpLfZs66FedFOMOZS3HosvTU61o4eYzdvTJffYr2d0c3ZR8qZJT3vhX7KAe8m1DtDpbbMXeDwaQ5/ZXT7Vh2+dIN8c5zYPqxqB7yCffbzWoF1LFz52XwNGXca4UFLqg76tX1DVsHb4bjdTE8t2ZsK9po2OKgGZKE5imtDXSwvDv7fVNROx7mCsPetiPZPSw5DR3qJGRhQsgo1DkaqSQ3lTztmo9BIOvB6S9bATHtVxUE4hyOdpEF9UD82o89fWzT3P2Zdrxc4z1UblKxksimpjOEHMVzADedrOTdG5sP8AdYfJAD7rTdJPY7afatWm/Fd262f3uJ1XSoYKVPdS1hs3bTQP1kUskb6Y07J8Dh1Hc1RZjzdHlyYV6oL+ozA+42rL10VREfIzSofrUYfcffZXRfJnXHtilJWnDffTT40Rb7rdNwQrFf8ACQchPGNP7VB+8n2eNmrFtBGjWRXV1cVVlYFSPqkZEW+aNublXi7VJXrY/px5072XMjxFRabuNvi9wkGI9ZdXPyiA1pX58eeTjiPnaa0IpCdtJnJXwsaqdTDbL/j0PowX2q9n2tKf+Lbq4ZVLa/f3WgXF0KLJGQyOoKkZhlahBFuxvALFSrKFpRiMjWtaU8LdLS5Hiqe9yR+UoK0p6W0F/HPy/wCtuEt3HcO//pbn+RgjP/DYqMRXVaJcF7qcz6W6peMYOHgaVtFu12o1eFLSokpiAy/nWyyS5D05tmjk4gCMiD8RUelvlne+f/6he/8A7ib/AORrfUF7vGHMiornzU/yfOtOVvlDeqSt+vR5zy/vtzzsEWTtuFu6L0uEPdePu/62ML9z+s9PFSrD30sE7nPW6wJxN4Y+Sopsb3iT5ENzlf8AdjP3CyIlLdmVkxROOVSPAf8Aa1hbY96gul4ledYxHKjnGy1YMKBowKdoSA1w8weFbX90fCSOGH/4yYzX9kIbDu8Wxi8UqAVZc18R7NPEVW1KbszAhtOl6vJW6YyjszxxlVTCSMTqqqxX5lBTNqDKtrXcXeVLhI/XwijK3bwHraqMkBOWFiKEU1IJ0tVbq7Ve6zreFjxorKr1QN2WqaAkdhyFahFNDwqLSN+N6Vv84kVGUIpQYnxVUMxU0p2Ca5gE8PP03FPw8rbh8iQNlPtW+TyXdGRSC/boVUhQFjxABVqRRRwA5Am0S5bxXnZxngjZQxcKSO0FaNiGKAjCa5qSRmPK2dnX287MmL4GUshFGBwnrEqh5ErUNTmKHjaNsxkvV8DXubB1jglurxBmJGTBSuENnVgDnwzqFnovIxfdG22brFLOL2kYEkT1kbTDkWjwDskNwAFcqaaUO3Ct4vzi7BSkkgWEIvVrQ0VBhIFDoCTxqe+1t0kbqxXOVDBiwS4iQWUhGB9gUzFFIPazoRnraq3W2k10vkTlVqSo+VXJVkw9sVpQ4TUNyPI2hfmg+ZM3emn2bfYXvCTQx46SAqyh0Bo40o4Fa5V4U4W121vE+054etEELex1vaUYWNV601bJakYqcc+6Z0i72xX6VOqR16kumIuCrqWFGAA7Jy5nKnK1neejWIbPW9JeAxSF3k6sY1kILFcBJGEDJWNPmk01sE1uwepz356P0uUKTxy1B6tCgBIx4GLuGJyQlKgHPtU4C1Jft75pLrHdBRYY41QqADiKtjDkkVBrSgHAcam0S/72XmeNYXlbqlREEYNEpEAFJHFsqlufdlY8uqbPfZGIBGeBZFQ3iiMZ2XGVGE0cVNVXMZCvE2tF5YrNrqA7HeG4DZUI6qISrHN1EcgMuB6srEthNMTHEMQAJpyqFjPHhYd6j3a2sN2tgSXyUxxUxBGfPQ4dATwxGgBPE2tE3bMd5u0d9jKB2WqFgGo5KjFQkqMQGtDS1p0IOhNJ6729P9FKVTh1FIpdlbEnvT4YFrzbRV8Tz7hn3WNtm9EKgA3mVifoxgAfaapPoLGckt2uUQq0cUY04DwAGZPgCbCm0+lqFcoI3kPNuwvlqx9BbxlFLcpUr1Kr0LD+jS5gU6s+Jdq/G1NtXonUgm7SFW4K+Y+0Mx77VM3S1ej7KRKOWFj7y1t7p0t3gH5SONx3VU+tT8LDQCjVWoOyNe7hKUxSQuM6K5oe8UNGGWtrK79JF+X9PXvKIf8ALa8/0/ddoXu7h4/aR42Vxoey6EEd6sKihzta3josuzGqtIncCCP8QJ99g0UjViv3oGrv0p3yufVN4oRX7LC1rF0qTDN4Yz+qzL8QbSX6JouE0vop/wAtos3RSwHYvBP6y/gwsHm5FISwrupIvNn9JV2f85jiP1hVfJlr7wLb7X3Hu9+Xrrs6B9ccdGVjycDInvyNgG/bj3yHPAJB9Q19xofS1bcNpy3eWqM0Eg1oaV7mU5HwNg5PmPCjC96Mtej/AL/sc/RHtSWBpNnXoYSlZITqChPygQ8QGIamvabIUszBmbfPsPSIWEcsiYbxdnEiupPVyDMPGdSpdCVpUgmmln/s+8rLEsqNVHAZWHFWAI9xtWMro8+vSkp+JanjIK048reWmop5Wpn20n5TgIYMKipHZOXjX3WqWvUZAqZeXZqONONLdGVnJZBil5UECoqbZeUA4qigyblSuXhQ/fYTulaUih6sfTdji8QoNSeRJpbtddorEkhr8lApBJJOKQ0OHL2myzpxbuNlcCkZWL3bF9jRMZcDhrkw4g8x39/ea/J+3pK3qcjQyyEU0oWNLOZ9+DLIMUMYBoGYA5AkVyzrlwskdoyfLSUyGNsjqMzr320oZUrloSzNhbuAScPKPrH9VRfvseP/ALrF9aV/3UH3WCdwIv8AZZnoKlgg8wlfiLHkxBu92p9Y+ZkevwtAMtyFcYsRHjIv21hcf5j5W5bQTsKeJGE+K0p50ofO0vZmQFNTLGo8ZoJYx7yp8rbznEGDKWQgPlqUfNWFfnocS9+Gh4EG+ottAP2LvemznvKNHXGyumABXOKuMM/0VzK10Naa5A9y2g0MwlhNGQ4lLAMRyLVFCc9aa6UsQ777MKhZQcS1wYhpmKgHiCM8jztK3GvEdxvZS+Q4TLHTG57IjkQMAVIwsrCgrXKtOdvQpvw3Cupy3x35W/QxR9UQ0eFseLLGVAlGGmmLQ14d9t9idHTz3P8AKEkRZMQZKNiGACprgBKyBqEDXUEA0tWXuNdo39hdl6sS5ojAKAUjyXs5KCUoDoKituIv992eGiHWXdnKSHg9FxBfAGpy40FnkrRsjehTrecUnWSjrKtibETV86mrDPPnrZhb3bauMuz0EaRLeOphCAhmdIwwqgfDQsMNO0QcJPOhjbhblQX+KVppSZS6+x7UdS1SwIwnHnpWlNa1Fgu8XE/lDQxK5PWFEVh2ycRCggfO7hxtz6Njblxu/uTPfIJpIlJMeHADQLJUkOFZiBiUUOvMa0twv21b3dlNyZ2jETOGRH4uO2rFCQw1yrQVa07dXfCbZwlVlch46xRvUIJMQo9DTs0x1w6kU7xYbq7Mh2rfLxJeCkZdWbq48YONqVkXFUABjUgk1LaU0zYCZ0c7IuMt1vLXlq0wdYH7KxqCcDKwNak1BNRypQ1I0+ymmvkl2uxUqXlMarJiQhVZhhapqSqgVPMVpw6bybHN2vj3OAyCNzEBjYHrCaFWOFQMOJjQUypztN3av0+zL6BNWKMydXKShKlVJqVNKmmownOotSLaTaB5m26e8k+zJWWVJAkiFjEylSWAPVsMQBAxDCSOFdaC3HeHbz3uRp8KxuVX2K+0gGFs869keltN49uptG+LIf8AZ1IVCzsWCgFqNRVqMj7IrnxzsX7f3KgjuIvETFikaCqUwyEso61taVDcDyt6GFnTi/1FrLT5El1Fff73JK2OV2dubEk+XIdwtEsYbr9Hr3pesZwkVSMs2OEkHuXTv8LMPZe5V0uoqI1JHz3zPqch5Ut4Dg02mdk60FshLXbZssgrHFI45qjEeoFtLxdXQ0dGQ/WUj42ed43yuUOTyxkjgCWp5JW0Eb8bPm7LSLQ8JEbD54lpYZfMXjy6CXRyCCCQQagjUEaEWIblv/fIgAJcYH0wG9+vvsXbe3Auc0Lz3OShVSwWMho2KgmmtQTTgad1he6dHF7kjSROqKuoYdvgwBHzeRstmPnpy/cWEPSxedDHE3kw/wA9pP8ASxMPau6EdzMPuNq3+jC+H5sYP9p/228/RrfgMlQ9wk/EWDbHUcPzZdw9K4PtXZv2Xr6VQW7z7ybPvihbwhQ6Vdcx4OtaeosITbnXyPW7y/slW9wNquaIg0bEjDgwIPobK5MvDDUZLwy19f7DC8bilB1tzZbxEa9glSf2W9liOWvjY96Nt6XOzZoEGKW5soCsSCIpDkGGRqhxLQcAtlJszazXcYoWZHJ7RDdk9xWlCPGxPcd9sF5jlKiO8fmZQPZkR6YTXWquFNDmBXMixpSWcOLpVYUVGVmlqn08vy6Gdf7+EkAiZHORwh2BGhNQVJrU+zme60abbUw1iYd5R/i2H4WqH2m7Lm5odQQCDz0p8LRjMw0kK/qll+AFvWVM+ccy0F/mcgESFOKxChbuqBWh8Db20I55QF6sRRqKKj0jRa8flCpJ5nxtUtfjShkY+MjG3FpR81Qx46nztsjQVLqRr1c1VlUyqxr+jqVFeAIFCfDLvsqr6PlH/Wb4mzdh2Q5kBIAFQTU5AVyxch7zoAbKK9/nH/WPxNoYnRI6cPzC7cq80u0gpkr4ya5ZIAo8yc/2bHd1qIburfNSp97fjZfbjxdYvVAZNKCx+qqjLwrn6WZUoBxcguEefZH324ist2RQCkDsNUnulPEU0+1azurdiRT8ySVAfqntgeRp6W1jgA6qM5dZeRI3cl3FSfWM2xjIDNoWZnPINIS1SOSJT1pYgQJbxw/JzFaABQaEBg0iEOAVNQR2c6jj32rt6ekhL3chBR1dljZimUZYHtoQTXBowIrmBwFbXst0M7EgEIuRPOvDvZjU+vAWWUN2ljldoga3YliwAIUK4UMa1FKleetuyhZvUyRf7GW97LmSZo36h1jaQqpKGN8JpWlFcVpQkdrLQ57Xq+HbG0IQICg7KvgardUr1ZmJyBCsdO7W0renpBF6ui3doiXKRs8lcNJVNWotM1I7xr3CwhdneFo5hVRiqjaVKEYgDzFaHxt0pOWr3MWW8OxLxs1mhaQYZ1ocDe3GrgqWHzastadxFuu4G3xd76rSlAj1Du61ZcmIZWpiU1yNNa+FK7eLeGW+Sl5mJFWwLlRFY1wig0Fii/bhQrs1b2suJo4yX6oY0kYuQpq1CoGIK2XzdAa15/Jh5alZvXtZdqX5DEWUuBGOuYBcicJB+aDWtDxJ1ra23w3P/wBGqZ7veGUSfJBMJxdtflBjrTDQE5gHh32AKWIbzty+3+kNWdaIBGo7I6sUDGuhOZLVzqeGVg1b0DboQ919tG63qOUAEKQGqoPZJGKlRk1NCM/U2v8AfPef/SckaRQvWIuFoS2NGIocAHZPZrx1pwtO2P0bKimW+yBVXMqGoAPrMfu9bS7xv7dbquC53cMPpewp786s3mBZHVUdQqOZ+FXBy57gXx88Cp+uwB9BU+tru9bpbQKIC0biNMCqshFEqWIzUA5nj3crVF76Tb03s9Wn6q1P+IkWhrv9fa/nq+KJT92xjjKsNYv6L+RuC3yJ8O9N52csl36tVdmxgscWHEADQDI1K118rDe0tszXhqzSM55E5DwGg8haVtXakt6kUyYS5GEYFzOdQKZ51J0sXbt9GUrANeWMYP6NaYv2m4eAr425pTlUk31LqFOlrPR/IvFQnICtsyRldcvSz0uu4V0j/QJ4sMR/xVtJO7l2pQwxU/UX8LLZid4hbZiQ2NtGaB8cNa6EUJVhyYcR/IobM7cnfG7LdYYpZVR41wkOSNCQMzkcqcbe250ZQyCsB6puWeA+I4eI99lntLYskEjpIoRkzyqRQ6EHPI040sLtbj5adZLLox4vvVdAKm8Q/wB4v42gSdItxQ067HT6CO3vC099khCc9QPHMfA22vLUHtCvdlYub2DHBxyuTew35+li5FtJT+xr6m2zb57OvS4JCBXhMlAfMjD77KCC4TN7MUj15Ix+AtJj2UyZzJLEo+kjU94ysHLqanh4ylaMrX62Qxb50e3d1625yBSQaAnHH7iSKePlZd7b2TNBJSdWDHRtQ36p4/EW6f6XKsDB2CMgyMQT4kEA+diC5b7l4+o2ggliPzqDGO/KlfEUPjZU09bWZ0VIVaSyqWeIwt3Al7ucU4ULI69rkWUlHryqVJ8++3efYQYBoq0+cDnnxwnl42oej1o4JZLskhlhlHXQEDtGlFkQ040wHSuR0zsY3zaaopxMANMKkejP7K+Aqe63pQq+FHg1IJSdinG7grmxOf8AIttIscdQoqRqBw09o6L8e8WlMssi1pgQ6ChWo86Ow7zhFojvGMgcZFclpQefsg+FTamdsnlsehqWXEaCuQUce7iSR87jzsiL0O236x+NnzFeaNrhpnQa+ZOfwshJvabxPxtz1+R1YfmMHotuwMUz8Qyr4ArU/Cx1dbs2LvqMIOWZrhr3AAk+BsNdC8AN3vJIr8olBzOFqfD7+FjnaezGwhF/OS1UUGi5Yz3AgU8ABqxFuN7lZLUp7nJ1rSSr7AHUQ94P5xj3lV15vafNCCjHXEcIy7qknuAAy5i3aS5dUEjj9hVpXnUipFeLMAByCrrU2lXu70wKfmhifEAlv83rYowN3uIACOuFArM544RQNTvc9kHiKczWi2DtmK6TX5pY0VSiThgBjIkwARCtARi0GWYJPdebwR9Wkor86OPyRcZ97L6WpItgwXidOtQODd0IzNQUklR8wQa+z7rVg7agF3vFfxPeppQzMJHLAuAGodAQCR2R2cjwFjTY29sCbM6lwsLuJo1KKXzwL8o4NSCzNTjmuVAKC3k6MroTUCQdwkNPKtbZTovunKX+8P4W63VjJWsxXKLFEkVbXEK3iaOOGLG4TEAkfAO2JsWHLM/S7rNG7bh3FP0AY83Yt8TaVftvXW5rRmSMLoiAVy+qNPOwddJaR+RrpgVsLotZu1eWwj6C5t5toPKvjYl2hte57MiwKoxUqI0piPIufvY+thPb/SbLNVLsOqX6Rzc+FKhfKvjYSF0JJZ8Tk5mp48SSTWtuKpWu7yOulhKlbZaHfeHeua+NWQ0QHsoPZH4nvOfKmlqexLsPdKS9HsRYU+mxOHyA9ryy77MnYnR9d4AGKdY/0nAoP1V0HvPfZE3LkaooUvDmv6fiFJs7YU035uB37xUD1OVrkdHd9Ir1Kgf2i195s5GdIxV2VVHFiFUeZtT3nfm5ISOvV6fQDN6YQRY5erFVeb0ivoLPZ2z5Lje4JJopEVZFxOaFAG7J7QqNGrrwsa7X6UIkbBd/ln0xE0QeereWXfbnvDvdcrxdZosTBmQ4SY2HaGa8OYFlzdbo14KqodmOiooJ86aDvNLK3lWheFPjSzVdLctr+5f7T3pvUucl4Ma/Rj7I8K+0fW0GLeB1NVvMoP8AaNTzDEi1rs/oovMlGkkSIcA3bbzA7PvNrgdEj0yvKV74BT96tp5ZvmdqxeEj4VTVvPxfyiu2d0kzRgddgmXuIV/Kgwt6DxtebK3hu81/JVuzLAAQ4wkPG7ZGuVcMnAkGlg7ejc28XUAusZjrQyoDQHhiBFVrz077U8lwAVSxJqQDyoeXnYqo4q0icsFDEXlQ2W/T6jll2FdGNWghPeUX8LYVblDoLvGR+opso0gRciftD8RbhtC61UYApz4Cn32CrRbtYaXY1SNNyc7tclqOM72XMa3iL7Y/G3b/AFqub5C8Q1PDGo9xNkWbm3zi3hSvpnbp1YAoA+udR+NqcRHIuz5c9Pv8Dl2hubc7zmY1BOjx9k+q6+dbB+3Oih0GK7yYx9B6BvJhkfMDxsKjajQUN3aSI8Sr09VGRsS7K6Vp1P8AtC9cvFhQP5/Nb3eNspKWotXD1aDcYu/oDuw7y10vkfWl4gr0kFBUK/Zc4W7J7J41BoNbOS73jtD8mhJY5CaSrGnNCQcv7JQO8WGr+bjtaOiuBMB2aikg8j7Q50qLW27e8mK7L1laxKVnxEdqSMlAGNKlDhxkca00tem7aHDWed3tbqSZ7izGs0jPxz9k96ge2O8kjKtbaiMnsxqctSNaeXs91PeLSpL0HKoxPWNVpXOZwg0AReAGQAOrEaAG2t72ugZYUKxg9o0zIXMsebNRGJJpooyxDDdT6HK46lcYqNQUZq51NI1P1jxNfmiviLJWU9o+Js6l3kSkVUKtIxSFKghAAtZCT7TktSvhSlTZJPqfG06km0jooxtccPQQF6i8lqkiSOgpqSHoBwrUafdZnS3btF2/OEYTQ1wrWuEHKrHLE3DICmRsuP8A0/ECG9GmeOMA+IkyHflrZqLdq93hwHId/wDPGtuexV7ldd7lniOefv4d1B8bRLxRpGWuWAL5ysE/dNbWu0pREuncBz5DxP42qJhgXPNgesenF2BWJR6k/srbABbeSMyFRqXaWQn9ooD5hBYJ352u8LXeW7HqyUdSVA1BjLKQajWh0pnUUrQH20EoXHBQsQpxwDtU7yxp4mwFvjsppY4I41rL1j1FaZFARr3IbNyNG19Smu/SdfF1ZG8U/Ai3WTpRvbadWvghPxalq+Tca+cLufJkP+a3S69HV9f9Fh/WYfcTYXZVxproaT74XmbKW8OF44AVHmUANLRWCsKlEAbOtf4qt6mxNcuiOZvzsqIPq1Y++gsU7H6N7pCQZAZmH08x9nT1rZJQcjoo4qnS5Ji72RsyeY4btApH0yOyPP2fLM2O9h9GwUiS9OJW+gBSMeIyrT07ja42hvXdbt2cQLKMkjAPwyXzpYN210hXiY4YaRL3Gr/apRfL1sLQjuUzYnE6Qul9A82jvBdbmKOwDUFEUVanCijQd5oLCG1+keWSou6dWPpNRm8hmo862DmGpNGOpLE1rxJJzJ8bWGzN357wR1SUU/PeoXy4t5Wm6spaRO6HZ1DDLNiZe35uRb1eHlbFK7SN9ck08BoPK0aW+AZa9wpZh7N6O4lAM7NK3EeynoMz5mxLddlQxCiRog+qoFgqLesmCfa1OksuHhYSq3wfOFPH/wAWYfRztGCK4l2MaYZHVnJArnVanjkwpYoljQ6geYsqN47isd+lCgYWCutNBUUag8QbPlVNNnNx59oTjSlp5h3f+kuBcoleU8wuFfVqe4G0H+k6Sv8Auwp/a5/uUsDPPTU0tKu1ynk9iGVxzCGnqaC0uLN7I9P/AOZgqK/Vm7+qQe3TpCu8owXmNowcjiGOMg8yNB4i1HvTuLF+TyXi5yjqgpfADiUhcz1bA1GmmY8LDV8uksWcsUsY5shC+oytrctsyXdXER7EqlXjOasGFMQ5NnqPOzKbekkclXBRgnPCTv1XO3sE2zOje8zRI/WwhXVW0djRgCK6VyNp0PRAgPbvD1/5ahB6HFabup0hXVLnBHK7I6RqjVRiCVFAQVBFKAWmXjpFuajJnfuWNv8AMAPfakYxRwVK+Kq2TuyB/RJdT7UkzEfWUfBLaS9E110WSdf21PxS3K+dKeVIrux75HC+5cXxtVS9Jd5rlFCBzxMaeOhsc0Oovd8Y/FlZ32j0RMxrFeK/2ictKlT91hjae4t9gGcTOvOI4vcO17rXq9J98H6KCnLtfx2tbl0qocrxAyfWjIceYyI8q2KcWFwxVPxNMVqsVbIlSp8CD8QbMvoyvJvMV7u5OKUkTpXVzTA48a4D5k2IGjuW0Uy6uWnEZOvwdbDez92pNm7QhmRiYWfAX+cnWdlcQqAyhyp7wKHXN1dM55VI1ItNWYZy3dBfyWakd8jWSI8jG4d18cDNlr2CLC+w8r0UvBo8chilJ+ZiDxqx+oriMk8mJsabauImjoD1Rx4kYHOC860qf0Up7SnTFUHNqAXvkDXhi+AJfIgI54iDSRaAUArQ1FFU8qJqIzJS5ytGk+yseG7yAxyRP8m1c6gBQAMjiwx0ZdSYwy/OWyhkOZ8bOiJ+sRElycUEcjZ1XKkcv0qUAD65KDQhWCZlPaPibLLyHpMdX/p5jrDe/wBaP4SWbkkgUEnIAfjZS/8Ap4akF7/Xj+Elmkq43auiGlOZP8/CylHuU14l/TyA50EUfGp0y4sSR5+7mBhFWzoasRnWQ0rTuWgHfQd9tVvPXyyTjSN+ogHDGcnk8Qtad1babTlVAAPZUE5akLqR3k+8pYXEKm/sqFiDlrnovBj355d5OEakhfbf2z1TRz4SwSXIVzIKSLmdK58uFiLbMjkEaKDmSQFJApRa5tTQAaeNbCm8FweWCMRirtMAO/sSGn+En1seRoWclfYlJ0sxjIwP9tfwt6bpZCjK7nurIPuBsEX7d+8Ie3BID3LUeorbnHu/eX0glP7DfeLbMzodKktmE83SdfJAeqREFdQpPvJpXytXTbcnnNJJ3bgRUKtePs0X1trctwr42kdOeNlA8+1U+liK59GLmnXShR9GMcvrH8LJK8i9CpSoO8kn9QWyXkPS1vsndq8Xg9hMK/TkqBTuGp8hY42XubdoDiCBmGeJ+0fKuQ8qWs73tOOBayOEHEk0tJUVzOur2zNrLSVij2TuLDFRpPlX+sOyD3Lp61tfXm9xxKWdlRRxJAAsGbY6RQARAhOdMbggA0rkvtHzpYPv17eftyOznhWtB4DIDys7lGByU8NXxbcpP5Yc7T6Q1GV3QyH6TZJ+J93jYXve8l5lrjnYfVj7AHd2cyPEm1OgemeVrbYG7N5vjYbrE0lNX0QfrOezXuGfdaTlKWiPWpYTDUI5qi/9fwiC+ftVPiST7zbfZNxWW9QxsXRXcIWGtG0ArpU5edu+8m7M1xvLXeZgWCq1UJwkOK5EgHIgjThasFUoykgqQwz4qaj3iwSyuzZWo41aLlSglpo9E9B57L3Put3FYolxfSPab7TVI8qWl3qRI1xOyoBxY0HqbK3aHSHephSMiBaZ4Rif7TAAeQ87Dd6kxtikZpG+k7Fj7zarqRjoeVT7Mr1Vmm7eo5l3luT9n8ogNcs5Fz7qVsMb1bhIVM9zUV1aNfZcccHAN4ZGy87A5D4etpeyN5ZLowaB6CucZBMbeI4HvFD32HEU9GirwFTDfqU6iuiHcz2B3Ze+3VpKakD3WNdythXe+wyyzxKXaeQnMgjFRsNRTIYrFdy3Pu0JxRxIG50qfU1NldG7Kx7Z4cFDLqtNxTXe5Syj5KKWTvVDT1pS01dzr4aH8n+0yg/GzfBC20N5TiQPOzqjFHHU7XrzeiS9hRTbpXsZm7Fv1WRvvtX3q4SxZyQyRgcWQ09QKWeCzodGB8CLbEDkM7Hgo0e1q63Sft/QgobwQwZGwuuYZGofI62Ndmb4flMLXa9kK7qVWTIAk6VpkHrnlke46k+2Nx7reKkxhGPzk7Le7I+dlpvLuhNdCcVWj4SCtP2xXsn3WyTgLOtSxX7laXUZ+6m23vMQ61QZcOFw3szLoyvyIIPapkcx85TPv+zsdGQ1kXsq70xNl+Zn1BcA0DGoYHPFU4gvo6k625SLmZIJKnM16uTtAjnRw5p32M4r7i9umKgGfsuOAb1qCMxXxBZyseXNZXZkSSjoSRRlajLxBpWpqa+tajUmuIoqf2m8T8bPy8XfGwYHC6kAEnMZ5LJzX6Lj8bIS9/nHr9I/E2MXcalrccnQJeMMF7/Xj8spLMz8qodaByKfr8B50ssegSOsN6/Xj8NJLNFoxQo4FDlmMjXxOVs7lHuUmyYeqQo1fkryzKdAesBwHTte1TLidcrY2lFjCsKDCopyJOleNPflaTeLkyvRzkwwh+ag4kxV/SI2YPzgW423ghr2HqpHfl5GuYH4WVsUDdobMxnthg9KaZeRGQH1RSlh7fO9m5xXTCtJDK0lHBphRCgrnXPrDZtHZiKpZnoFBYsxyAGZJJpQDWpsCT7qf6amadmkiusalLswAxSEmrzEP+jNKAZEgA1FppyvqaCSknLYGrj0nxnKWJlI4ocQ+4/G009Il11JceMbfhau270NX2OpgeO8LwoQj+YY4fR7U6dF202y/Jm85Iv/AOlqZ2dTpYd7NhO/SbdRoXPgh++0GbpTQmkULt3sQv42j3LoSvz0x9TGPryE08erQ09bEl16DpEXt3pQf+XDXPh2meuvdbOemgsadFO8noBF935vMmRdYRyQVPqa+6lqOWbEcRZnbmTU+udnPcehy5kYpnnlfjVwoHgEX77Xtz6N7jEy4bsj98paTn9MkDOmgtO7e7OqOKo0v8cPd7/cQFxDytSOJ5GP0VLnzIsVbG6PL1PUyYbsoFayZueQCDOv6xFnje9kBU7IoKrQLkBw4eVttpXZYoGxdogKPPh7ybSa12Fl2niLZY6IC93ei65RxrLMGvDKaN1pGEHuReyNfnFh61swbsFjCogCqB2VVcK07gMh5WqthQOkWNyq4yR2iaMugqPAWmQRYWKA1HAEEqtOANNKEU4jTMUpWnPRHA6kqmsndih6dLv1d8glJqJISvfWNyfhKLLlENQzGmVacB32+h98NxI9pqgkLxtCSVYUqAaYxnka4Qc88hmQc4my+i64XeheJpn+leDiH2co/cbaSvqenhscqVPLJXtsuXuIu47NknNII5ZToerUlR4tSg8zYv2T0QXx2wytHdjqqscbMKVJXBRWpXOjEjlpV41CqECrhpko7OXCgpT0tzN0WhUGi8UcVQ+A4eVLLls9NSVXtGtN+HT0/wBi7ufQbBT5a8zufqKiDyBDnyrYX6Uej2C4RQzXcyFCxjkDvio1MSEZClcLCncPN4xqVGhI8cQ9fa8s7Ue+mwBf7nLdxhxsKoT82Rc1JyqBwNBoxs91sc3eKjleTb9T522bPNDRoZXjJzOFiPUaHztatvXfjreHp4LX1C1trLuTtFJCn5JOSPoriXxDDIjztY3Lox2lNSsHVDnI6r7lxP7rL4+p7WfAZbtalBPtm8Me3eJSP7RgPcRaKQGNXJJ+sSR77M65dCErL8vekU8ooy/qXK/u2mHoPgCit5mrTPKMDyquncTYNvmyXe8JTfgjf2FLhQZhaHhTL0paRd9oTqexLItNMMrfCtmbF0JRHL8rlrwBVKjWtfS0HaXQhMucF5RyOEiFfehb4CwTa5/cLx2Gqfuj9EDtw39vcJGIrMOTjC3ky094NjLY2993vnyZ7MhGcb0z54To4pyz7rA+0ujq/wB3qzQM664oWEmXPCvbpz7OVhnFnzIPeCCPeDasZyW5Cph8PXV6Oj/OW40dn7FW439HiqI7yDGyDPC1MaFRyqhFPrZWINp3DEAVpQZ0GgB+cnNDrTh62W113zd4TFO1JUo8Ulcy0ZDLU8Gqo7XHj3tnZl9WZA66lQ5AGZDCuNRzz7S8TUjPIrU/7I8erCUXaW5X3O8UoGNCPnH4NzU/zzshb8PlX/WbTTU6W+hNo7MDioyOXhQ/5TqD+OXz5fzSWQcnYehNjSlc1HmN/oEiJhvRWlQ8fwks0Jn4NVT/AOOH4ehsnehu8yJDeDH9NKivc/DWzGi3oHsygUPdX0pW17FXuXbzYVAajIda6DwPD3U5Lbjer7FHGzPKiogqwlNCg4GpzHdrXhYe2tvbFAV6stJK/swqKyN30OQQfSbCBnQ5UNHgMsnWX2mJO1Hd4+3HBzYoaGR/rrkKZEa2lLTcDdi7/J22iA0oaO4DtLE1Q09Dk0v0IqiojNC2pIsV3i8AJQqAMqfRoKaU0y0+bkM7B9127IgxRydYg41MijnWgM0fmrj69p8O9kZAZvkgfnAhomP6ykpi7te60nMTOEUN8RjhNFYcKjMcx3WkiMa4qWFL1eEYValBo3zanLJh7J8TW3NtuPDkXJXmwr6MM6d7AeNo8a24vEsGWMAdrT6Q0/n3Wy7ADmPusLQbcZAXAxR6kqcS+dNDaVdNuo9JIWBTRlr7JOmtKCvOliq6YVNMs5OyajMDPxXj7s/LvtJukooa/N88uB9KG1MdpDFh04ivDPMEHv8AdbnBtAKaDIUK9/ZFVryOEgfsm240dzZkEkl5FCa6CtqS/nFGjMMZLHCtaVIyBamiKoJJ/G0RtoGhFdcvTPhbnetsqgzJARMINK0r2pG8aYQO+3NLEqb9hXNM63TaKo56zE8n0aElRoMEa1KqObU7zysI9os7ZQ6cWdQR+ygehrzNbVGzowBV0JYmoi+aK51bi782PGtMhW3S87xhcnkSOnDEFp6mtt3hU9Ptq/c2awRxSsMwq1PEs38Fo8kjlqBUUHWhY+6gAsOJvJGR2ZC3equw9QpFtoNsFyVQSGuvyUgHqUsXi7q1mbiF8LolCwqrUJyrQcsqUPHUVts0rDQB8/mnC32XyJ8CtqSTeRaYCwSnNWU5d5AtJu+16+y4bwIPwtliorqbOixg2gjNhrhc/McYH8g2TeRNpTuujj1H/m1RNe8dRIquDqGFR77aGegopoOVTT3mzPGR9fz85hzFr+TK2an31+NQLavGw5N/PefvFquC+Vzy8srdfyjFxr3aHyP8+Fh3mHIGZEkT50zHceX4eo77bF6jXI+lP54i0dbziybtDkdRbjPVc1JZdTlVhpqBTF4ijfraWaNZM1yWEwmqH9lvuP3Zi3o7yK4TkeAP3UyPlaDFfQ1M64tCDUGmuE8acQQGHFbdcQIzzFjxUjXJMi0/nI/z6+Fhbebcm630EvHhl/4iUWT7WjeDg+IOdr3GV07Q5HWnMc6ctfG2RQioP8n7rK6ttgqTWx8/737jzXE1f5SEmizKCKH6MinNH7jrwrZh7iQGXZ8E0TVkhxIwGvYY4aDjVMOX/WpzPGkiNHMoeN1wsCK1HLvHwsI7q7OXZ8811UnBIevgJOZUAJNGeZWiHvBB4Woq8ZxsUqVuJG0t1zCCC8B1DLTM0IHA8R4GtR/3W+cdtAflM1NOtf8AeNvpWOBcTEZFteR5Hx/G3zbvFH/td4/tpP32s+GkrsWkE+4O0kiilLMFONaZjEcm9kase4A2Ib/t28TLhNIUJoZWWspHcnsqe96nuFhTcm+IiyhgcRIoygVp2qipINLWt8vkZzBcfsj+K3pWdgzdnoSo4ku+IwOWLZszCrtTiSTU966DhUaY/wBZGyDgSLyYUp+qR2lPgbVk20UBqC404DX7XO0W9bTjqSMfmo/itzzpyfIhJSYTw7QWRg0TN1nCpCzA/VcALL4MAbd4drhiTMDiJoZ4ey9c6CaOmF9NGGedCbBP+lox9P0H8Vuj70qWLHrCSKHTMca558/HO0HRkDJLoGU15a70YP8AJv7M8A7B5iSInDWmqrh59q3QbadQMWFVb2ZIwWhfniSnZYccIVlrmpqLBA3tTCy/KUemIZZkZg669/eeZthN7o1RkwyYWINMsiuhGeRpUV5E2Hd290bJPoMMbQKt1kR6uVRVlr2WXmDXtRnnw48SIN527GX6xB1Mhyei9hjxEiDTkWWmvsnWwYu+iACiyVU1U1FRXWnceXdbnPvdExqY3z7x5WXu0gcOfQY9824wVOsShoGXOjADIlGHdkQaio0NrAbZVGV1US46EY2K8xmFB+k2n0dLLCLfqMQ9UYmYVqCWFV8MsuPrbKb/AChAvVNlWhxitD+z4+tkWFktAqnPoMOXeOs6EhIe0QyhyyUKgVxUtyk2z1mDrCKBgThGRCmpz8hZcnfFDrC3jjH8NsNvgp/RN/ef9tg8Fd3A6U2MsbSlv87ESG7wRAvJIrUNNNRSh4AH35W6HeKCJsN2uvXOo/OS1dz41zA40y10suBv6BAYVgIVmxMeszYj2QezoK/DlbV9/TQKsRVRoFkpTn8zMnUmzrDSSshuHPoM6fee/wAh6uNUiNNOyCBzNNBbqdtzgBI3BI9pjLUs3HgBZULvoAKdRUnUmQ1Pj2dLc/8AXEf1dftf9tleFkwcOoNaXa1/WpeKQr9JQx864SKWxd96MeTwK1NTk5HjRcQ9LLe7dJMkf5tGWgywysKeVKe600dL0rLhlu8c3fITUDuIAI8RQ2HcwqlMZ1xvccgJid1prRiyjxV8x5Ut1baLRkCWhRjQSLpU6BgfZPfUjvsnf6RZA4dIlDA5EuSafRJPtDxqbSn6WJmRkaGNlbUEt6ihHK0JYGdzcKY5xlmNbeL14EGydXphvAy6mLLmX/itv/TNeOEEP+P+K0ngKr6B4chymaoz9oaHn3W2W8WTK9M94rUwQmne34283TRef+DCPtfjZ+41uqDkkNu8XOrYl0Y9scGy7LZaOp0YZ08qd7uGAzzOYJ5jgfEin80soF6bLyBTqIe/26nuPa+Fs/03XnjBD6v/ABWp3Or1QeHIcOfC2qIRXlWo8D/1rZQf02Xj/gQ+r/xW2PTbeP6vD6v+Nl7lU6mySG7S1Jvbdm6gTRist1brkHMKD1qeDxlh6WXf9Nt4/q8Pq/42yemyf+rQ/ab8bGGDqRaehskhrXa8rJGsiGqsoZTzUio9xt87byj/AGy8/wBtJ++1iPYPSrNdYFhEMbqlcJZmBCkkhcuAqQO6wltHaHXSySkUMjs5AOQLEkgd2durD0J0pS6Dwi0z/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6732690" y="4798450"/>
            <a:ext cx="4572000" cy="1200329"/>
          </a:xfrm>
          <a:prstGeom prst="rect">
            <a:avLst/>
          </a:prstGeom>
        </p:spPr>
        <p:txBody>
          <a:bodyPr>
            <a:spAutoFit/>
          </a:bodyPr>
          <a:lstStyle/>
          <a:p>
            <a:pPr fontAlgn="base"/>
            <a:r>
              <a:rPr lang="en-US" dirty="0">
                <a:solidFill>
                  <a:schemeClr val="bg1"/>
                </a:solidFill>
              </a:rPr>
              <a:t>“We would not ask a Church leader for advice, then disregard it. We must never ask the Lord for blessings, then ignore the answer.”</a:t>
            </a:r>
          </a:p>
          <a:p>
            <a:pPr fontAlgn="base"/>
            <a:r>
              <a:rPr lang="en-US" dirty="0">
                <a:solidFill>
                  <a:schemeClr val="bg1"/>
                </a:solidFill>
              </a:rPr>
              <a:t>Spencer W. Kimball</a:t>
            </a:r>
          </a:p>
        </p:txBody>
      </p:sp>
      <p:pic>
        <p:nvPicPr>
          <p:cNvPr id="5" name="Picture 4">
            <a:extLst>
              <a:ext uri="{FF2B5EF4-FFF2-40B4-BE49-F238E27FC236}">
                <a16:creationId xmlns:a16="http://schemas.microsoft.com/office/drawing/2014/main" id="{C6128378-1324-479A-9BB7-4ACB5F7BAA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2149" y="989525"/>
            <a:ext cx="3114675" cy="2819400"/>
          </a:xfrm>
          <a:prstGeom prst="rect">
            <a:avLst/>
          </a:prstGeom>
        </p:spPr>
      </p:pic>
      <p:pic>
        <p:nvPicPr>
          <p:cNvPr id="7" name="Picture 6">
            <a:extLst>
              <a:ext uri="{FF2B5EF4-FFF2-40B4-BE49-F238E27FC236}">
                <a16:creationId xmlns:a16="http://schemas.microsoft.com/office/drawing/2014/main" id="{C5CEDACD-F2BD-4E25-B83D-C35F42BB69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9575" y="3607171"/>
            <a:ext cx="4677891" cy="2930359"/>
          </a:xfrm>
          <a:prstGeom prst="rect">
            <a:avLst/>
          </a:prstGeom>
        </p:spPr>
      </p:pic>
    </p:spTree>
    <p:extLst>
      <p:ext uri="{BB962C8B-B14F-4D97-AF65-F5344CB8AC3E}">
        <p14:creationId xmlns:p14="http://schemas.microsoft.com/office/powerpoint/2010/main" val="53036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6" end="6"/>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0A1994A-97B6-423B-94D1-13F1D7179CE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12538" y="6477000"/>
            <a:ext cx="1600200" cy="381000"/>
          </a:xfrm>
          <a:prstGeom prst="rect">
            <a:avLst/>
          </a:prstGeom>
          <a:noFill/>
        </p:spPr>
        <p:txBody>
          <a:bodyPr wrap="square" rtlCol="0">
            <a:spAutoFit/>
          </a:bodyPr>
          <a:lstStyle/>
          <a:p>
            <a:r>
              <a:rPr lang="en-US" dirty="0">
                <a:solidFill>
                  <a:schemeClr val="bg1"/>
                </a:solidFill>
              </a:rPr>
              <a:t>Ether 2:14-15</a:t>
            </a:r>
          </a:p>
        </p:txBody>
      </p:sp>
      <p:sp>
        <p:nvSpPr>
          <p:cNvPr id="4" name="TextBox 3"/>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Agency FB" pitchFamily="34" charset="0"/>
              </a:rPr>
              <a:t>Fervent Prayer</a:t>
            </a:r>
          </a:p>
        </p:txBody>
      </p:sp>
      <p:sp>
        <p:nvSpPr>
          <p:cNvPr id="13" name="Rectangle 12"/>
          <p:cNvSpPr/>
          <p:nvPr/>
        </p:nvSpPr>
        <p:spPr>
          <a:xfrm>
            <a:off x="212538" y="1066801"/>
            <a:ext cx="6112062" cy="2031325"/>
          </a:xfrm>
          <a:prstGeom prst="rect">
            <a:avLst/>
          </a:prstGeom>
        </p:spPr>
        <p:txBody>
          <a:bodyPr wrap="square">
            <a:spAutoFit/>
          </a:bodyPr>
          <a:lstStyle/>
          <a:p>
            <a:pPr fontAlgn="base"/>
            <a:r>
              <a:rPr lang="en-US" dirty="0">
                <a:solidFill>
                  <a:schemeClr val="bg1"/>
                </a:solidFill>
              </a:rPr>
              <a:t>“Daily fervent prayers seeking forgiveness and special help and direction are essential to our lives and the nourishment of our testimonies. When we become hurried, repetitive, casual, or forgetful in our prayers, we tend to lose the closeness of the Spirit, which is so essential in the continual direction we need to successfully manage the challenges of our everyday lives” Elder Donald L. </a:t>
            </a:r>
            <a:r>
              <a:rPr lang="en-US" dirty="0" err="1">
                <a:solidFill>
                  <a:schemeClr val="bg1"/>
                </a:solidFill>
              </a:rPr>
              <a:t>Staheli</a:t>
            </a:r>
            <a:endParaRPr lang="en-US" dirty="0">
              <a:solidFill>
                <a:schemeClr val="bg1"/>
              </a:solidFill>
            </a:endParaRPr>
          </a:p>
        </p:txBody>
      </p:sp>
      <p:sp>
        <p:nvSpPr>
          <p:cNvPr id="24578" name="AutoShape 2" descr="data:image/jpeg;base64,/9j/4AAQSkZJRgABAQAAAQABAAD/2wCEAAkGBhQSERUUEhQWFRUVGRwaGRgXGB4dGhsaGBwYHBgcGR8cHCYfHBojHBccHy8gIycqLCwsHB8xNTAqNSYrLCkBCQoKDgwOGg8PGiwkHyUsLCwpLCwsLC0sLC8sLCwsLCwsLCwtKiwsLCwsLCwsLCwpLCwsLCwsLCwsLCwsLCwsLP/AABEIAL4BCgMBIgACEQEDEQH/xAAcAAACAgMBAQAAAAAAAAAAAAAGBwQFAQIDAAj/xABQEAACAQEFBAcDBwgGCQMFAAABAgMRAAQSITEFBkFRBxMiYXGBkTKhsSNCUmKSwdEUM0NygrLS8BdUc5OiwhUWJDRTY+Hi8QhEsyV0g6PT/8QAGgEAAwEBAQEAAAAAAAAAAAAAAQIDAAQFBv/EADMRAAIBAgQDBwMEAgMBAAAAAAABAgMRBBIhMRNBUQUUImFxgZGhsfAjMsHRM+FCUpIV/9oADAMBAAIRAxEAPwDtu70dXGW63d5LuS0iJiYO/tFQSxGOgBNRpbXafRxco3YdRUUBBEklAdDXtHXlYk3E2mhuV1SgDdUoHIkCmfflbXa91Ysa6Fqhh60pZuYt+guLzuXdw1FjqDnUM2XdmdaWqjsGAFh1Z407R4edje+3sRSEDt1Hhn52GbxH2yTlnaiSfIm5PqUqbIgNex7z+Ntl2HDXOP8AxH8bWHU8rdI14WbKgZme2fuzdWljBiZgxAIxsPHOuXGxbcOjG4s7442IyKgSPQA99e0fhaquLqigycwQBr4r/NLHmzrzUBiFUcq5+dMh4VNjlQM76lMeinZ9MoW/vZP4rb3fom2eT+ZbL/myeXzrFOMEUztm73sLiaQqq1zYsAoA5kmlkcUFSd9wcbol2d/wD/eyfx2srp0M7MzDQE049bLn/jtrfeke4RZCcSHlArSe9Rh99o0fTZdEoDFemHD5JB6VkBtlRnJXjF/BRS6lkOhnZmD/AHY1P/Nky/8A2WqNo9G+yljJEKKythIM0mZ7vlKjQ5a2vLj0v7PkIEjSQV06+Mqp/aGJR5kW33knVikkLAqwxY1dcB5EHQmg4GyODTtJDOWmgMw9G+zSFP5LiDGgwvKa0NPpc7Xt16IdmD2rurftye+j0tW7PvZEqsHxEGtDJUEjnTu42YdwoFA0rUnxJqfjbNCxk2DI6Itl/wBUX7cn8dsjoj2X/VF+3J/HYwt6yFAQHRLsv+qJ9qT+O2y9FOy/6nH6v/FYtt6xMCQ6Kdmf1OP1f+K2w6Ldmf1OP/F/FYrt6wMCx6MNmf1KH0P423HRts0aXKD7FbE1vWxgb/o72cNLld/7sfeLYfo72eM1uV3ryMa0+FiW3rYwNp0f7PH/ALO7f3Sn4i3Kbc/Z6AlrlCorT8wjVrywgke6xTS3rEAOJubs5Vxfkl1CgVJaJKe8UGtpKbp3EaXO7A8KQx/w2uStbZpbGKpN1rqP/a3evdCn8Nt4tgXcHK7xD/8AGn3C1g8oHidBxtkelsYjDZsYGUUY8EX8LAW070gmlFFydhpyY/VsxrJ7bu0KXqcV0lk/eNngax26PXBud2bSkdPQsPusV31QylqcP5rZZbgm+rc4miMM0ZLUieqOoDEGjgFTnU0YcbFq74xikc6PdpG9hJhRXbQlJBVHp4gmoyFhLUnzZQbwIQRhFOPf49w7zahEBJ+J4DnU2K9pTIxOOREX5xLhamlaVPEDMnhkoFTkPXnaULnsyRiNdAHUVpxpX0HrU1JeLEZFmoAQvr/PDkLaxxqqYjx4cTz8Bw/8Wi3rasIzaVOZAYHLgBSp0z87Vd43mj+aGb3Cnnn7rOlfYFmEAvK1UgGoJqMRodKUOtrsb5QxKWlk7Q0iizc0+m1aj9ojTSwLcrner8kjQJVYygKIe0ceKlPpUw55jUZa0p2bAStKEEg+I10t34bCcW7lKy+psod33fq+3hJWgXqooqYytC4DEhSxOmY4A042E5JXkf5Yu7AfpCSRXPLFprXK1ruVv9+Q9YGQOjAkAABjIKBQX1CUrrWnAZmtHtjbRvF6lmAYGVyQpOJhi+aDQVpoMuQt3UJUaNRrKrLnu/z0NYuNm3cyyLGrKpbQuwVR3kn/AM2Ld6dx0hBlViQXAVAD2QVJNWrzFBlxzsM3/cC9rAk5CqgiaSUOwQxlC1VIOZJUAig1JBpTPlDvPPeMIeR6KiphqaHCABUVoTUVJpbp7zxqyVKWi3XUSS0uWUMYpSvD+f57haLfbjebm6SxAqsgDZVwOG4OBoeFdeNbE1w3HvDwLKpUOWqELChSmTYswGrwPu0t7aW9jTQG7y0PB3B9plckEYTSlAAPCoNhWca7yRtJX16rzRNXjqy63QvMN4hN5jWrA06kPVkYahq505HiM+6xqm1OrjDTMsX67BQPNj99vm/eSBVkWQANiWjfrLxy4kfA2rHcGlQPiffb5jEp0KjptbHqYfC8eGdSsfSd+6W7hCCBKZ3HzYRj/wAeUf8AisJ3/pzmYn8nuyIOBlYsfNUoB4YjZM/l7rkDQDuFsDacnBj6D8LcUpTe1j1qVDB0/wDJmk/ZL73G/s/pqvatWeGGRK5hAyMB3EswPgR52bG7+8EN9hE0DVU5EHJlYaq44MK/AioINvk2Pa8laUB8vwsUblb8XnZ8/WBAY5KLJGThDfRIOdGFcjTQkHuEJSTtM2Kw+GqRzYVSut1bT55H05b1lv8A04XcLVrveAeIBjp6mQfC3FenWCv+6z054o/4/vtXiR6nA8FiFpw5fDGdb1gS4dM1wkIDmWGvGSOq+sZanibGOztqRToHgkSVD85GDD3aHusyaexzzpyg7STXqSretrj5W8zUsSdza3rYFvFrYJhzlbBrl77Yx555csxbINbYFzCZamp/nLL77dLYAtkm2MYNvnzee9Uvt6Gf5+Xn9NrfQOO3zLvXe/8Abr1l+nl4/wDMazRCgs6N5qbPi8XH+M/jW13t5leOjIrq2Sowqp0Cgg97A/tGwjuLeKXGAc5WH7x+NijaLVeCmmMV8nQD4CyJu5F7ir3w3YFzl+TFYpBVCeYpjXy1Hcw5Wl3jcCQXH8rWWMhULuqnHTtUAVkqtaGpz7NDnyNd5tk/lNyC/PBxKeTgDXuIqPOysW+ymMRYn6uPESgrRcRGMtTvoCT3C3sYWpKrBQTSt9jEfZV2WSaNHdY1ZgCzmigVzqeHL401sUdIe6UNzKNAXIlZjhJBWMALRa+0ScRNSdBx1tIh3cuTbNWd5KSKsgOBwnWSCrLGesFMQFB2dRpXKwejSyu8tDIyjrHJGLIFQSwNarUio0p3WDfi0ewdwj3e3nvWzo3XAxWSNZIw9erXGQRJlrUZUBGeuYpYaEwklrIcCu9WKrXCGNWwrXOgOQrysXby79reblFBh7dFdzGcMYZWcYClDUYcLChyJHK1fsDo9nvkBliIUiTCBJVVZaZsraGhyp455UKtuKzbA9Qi6Qt37lFdUluyoJGER/OYWMZWgcR1FSxw4jTmaamwPcdhTzRPNEjOsbqjYKlgXBKmgFSMqV4EjnaPMJJGYnFJ1airCpoiYY1NfojsgeVjzcnpFiudykSSNcasoRYxgeQPixs7Z9pQPa1zA8JPMl1NsUt56R72but2JFAjxyFxieQMSO0WFVKqcOWeVT3SOj7c+W+dY61RIxk5HZMmWFDxIwsxJANOzzoaTd/dqW/T9XArYcQxORURqSaNIRl95oaWsrsb1se9RNKBUY2EXWAqwIZKsFJoCcxUVNOFmhNwd4bmaQS7U3hvGzy10xoTUOzKKijoOxRhQimpoPK1NunGk97jSWUIhYZNWshJyRSAczpUkDzpYfn2xNeZAZpMbtQYnIHcKk0AA5k5WLNtbmSbPjgvsUkbiMRM3axfLVFeroKPGTmDllXXK3pd5UYWWkpbvzJZOpp0h7CW6lUEjuzDrACpC4Q1F40ZqYq0pTKw9cN2r3eKGK7SsGAIbBhUg6GrUFLRZr7NI+OV3ctVquSa1JqRXKlRTLLKnCzD3T3yhhuKdfJheOseHV2C+zRRmewyiulvLxsXUjGpLfZs66FedFOMOZS3HosvTU61o4eYzdvTJffYr2d0c3ZR8qZJT3vhX7KAe8m1DtDpbbMXeDwaQ5/ZXT7Vh2+dIN8c5zYPqxqB7yCffbzWoF1LFz52XwNGXca4UFLqg76tX1DVsHb4bjdTE8t2ZsK9po2OKgGZKE5imtDXSwvDv7fVNROx7mCsPetiPZPSw5DR3qJGRhQsgo1DkaqSQ3lTztmo9BIOvB6S9bATHtVxUE4hyOdpEF9UD82o89fWzT3P2Zdrxc4z1UblKxksimpjOEHMVzADedrOTdG5sP8AdYfJAD7rTdJPY7afatWm/Fd262f3uJ1XSoYKVPdS1hs3bTQP1kUskb6Y07J8Dh1Hc1RZjzdHlyYV6oL+ozA+42rL10VREfIzSofrUYfcffZXRfJnXHtilJWnDffTT40Rb7rdNwQrFf8ACQchPGNP7VB+8n2eNmrFtBGjWRXV1cVVlYFSPqkZEW+aNublXi7VJXrY/px5072XMjxFRabuNvi9wkGI9ZdXPyiA1pX58eeTjiPnaa0IpCdtJnJXwsaqdTDbL/j0PowX2q9n2tKf+Lbq4ZVLa/f3WgXF0KLJGQyOoKkZhlahBFuxvALFSrKFpRiMjWtaU8LdLS5Hiqe9yR+UoK0p6W0F/HPy/wCtuEt3HcO//pbn+RgjP/DYqMRXVaJcF7qcz6W6peMYOHgaVtFu12o1eFLSokpiAy/nWyyS5D05tmjk4gCMiD8RUelvlne+f/6he/8A7ib/AORrfUF7vGHMiornzU/yfOtOVvlDeqSt+vR5zy/vtzzsEWTtuFu6L0uEPdePu/62ML9z+s9PFSrD30sE7nPW6wJxN4Y+Sopsb3iT5ENzlf8AdjP3CyIlLdmVkxROOVSPAf8Aa1hbY96gul4ledYxHKjnGy1YMKBowKdoSA1w8weFbX90fCSOGH/4yYzX9kIbDu8Wxi8UqAVZc18R7NPEVW1KbszAhtOl6vJW6YyjszxxlVTCSMTqqqxX5lBTNqDKtrXcXeVLhI/XwijK3bwHraqMkBOWFiKEU1IJ0tVbq7Ve6zreFjxorKr1QN2WqaAkdhyFahFNDwqLSN+N6Vv84kVGUIpQYnxVUMxU0p2Ca5gE8PP03FPw8rbh8iQNlPtW+TyXdGRSC/boVUhQFjxABVqRRRwA5Am0S5bxXnZxngjZQxcKSO0FaNiGKAjCa5qSRmPK2dnX287MmL4GUshFGBwnrEqh5ErUNTmKHjaNsxkvV8DXubB1jglurxBmJGTBSuENnVgDnwzqFnovIxfdG22brFLOL2kYEkT1kbTDkWjwDskNwAFcqaaUO3Ct4vzi7BSkkgWEIvVrQ0VBhIFDoCTxqe+1t0kbqxXOVDBiwS4iQWUhGB9gUzFFIPazoRnraq3W2k10vkTlVqSo+VXJVkw9sVpQ4TUNyPI2hfmg+ZM3emn2bfYXvCTQx46SAqyh0Bo40o4Fa5V4U4W121vE+054etEELex1vaUYWNV601bJakYqcc+6Z0i72xX6VOqR16kumIuCrqWFGAA7Jy5nKnK1neejWIbPW9JeAxSF3k6sY1kILFcBJGEDJWNPmk01sE1uwepz356P0uUKTxy1B6tCgBIx4GLuGJyQlKgHPtU4C1Jft75pLrHdBRYY41QqADiKtjDkkVBrSgHAcam0S/72XmeNYXlbqlREEYNEpEAFJHFsqlufdlY8uqbPfZGIBGeBZFQ3iiMZ2XGVGE0cVNVXMZCvE2tF5YrNrqA7HeG4DZUI6qISrHN1EcgMuB6srEthNMTHEMQAJpyqFjPHhYd6j3a2sN2tgSXyUxxUxBGfPQ4dATwxGgBPE2tE3bMd5u0d9jKB2WqFgGo5KjFQkqMQGtDS1p0IOhNJ6729P9FKVTh1FIpdlbEnvT4YFrzbRV8Tz7hn3WNtm9EKgA3mVifoxgAfaapPoLGckt2uUQq0cUY04DwAGZPgCbCm0+lqFcoI3kPNuwvlqx9BbxlFLcpUr1Kr0LD+jS5gU6s+Jdq/G1NtXonUgm7SFW4K+Y+0Mx77VM3S1ej7KRKOWFj7y1t7p0t3gH5SONx3VU+tT8LDQCjVWoOyNe7hKUxSQuM6K5oe8UNGGWtrK79JF+X9PXvKIf8ALa8/0/ddoXu7h4/aR42Vxoey6EEd6sKihzta3josuzGqtIncCCP8QJ99g0UjViv3oGrv0p3yufVN4oRX7LC1rF0qTDN4Yz+qzL8QbSX6JouE0vop/wAtos3RSwHYvBP6y/gwsHm5FISwrupIvNn9JV2f85jiP1hVfJlr7wLb7X3Hu9+Xrrs6B9ccdGVjycDInvyNgG/bj3yHPAJB9Q19xofS1bcNpy3eWqM0Eg1oaV7mU5HwNg5PmPCjC96Mtej/AL/sc/RHtSWBpNnXoYSlZITqChPygQ8QGIamvabIUszBmbfPsPSIWEcsiYbxdnEiupPVyDMPGdSpdCVpUgmmln/s+8rLEsqNVHAZWHFWAI9xtWMro8+vSkp+JanjIK048reWmop5Wpn20n5TgIYMKipHZOXjX3WqWvUZAqZeXZqONONLdGVnJZBil5UECoqbZeUA4qigyblSuXhQ/fYTulaUih6sfTdji8QoNSeRJpbtddorEkhr8lApBJJOKQ0OHL2myzpxbuNlcCkZWL3bF9jRMZcDhrkw4g8x39/ea/J+3pK3qcjQyyEU0oWNLOZ9+DLIMUMYBoGYA5AkVyzrlwskdoyfLSUyGNsjqMzr320oZUrloSzNhbuAScPKPrH9VRfvseP/ALrF9aV/3UH3WCdwIv8AZZnoKlgg8wlfiLHkxBu92p9Y+ZkevwtAMtyFcYsRHjIv21hcf5j5W5bQTsKeJGE+K0p50ofO0vZmQFNTLGo8ZoJYx7yp8rbznEGDKWQgPlqUfNWFfnocS9+Gh4EG+ottAP2LvemznvKNHXGyumABXOKuMM/0VzK10Naa5A9y2g0MwlhNGQ4lLAMRyLVFCc9aa6UsQ777MKhZQcS1wYhpmKgHiCM8jztK3GvEdxvZS+Q4TLHTG57IjkQMAVIwsrCgrXKtOdvQpvw3Cupy3x35W/QxR9UQ0eFseLLGVAlGGmmLQ14d9t9idHTz3P8AKEkRZMQZKNiGACprgBKyBqEDXUEA0tWXuNdo39hdl6sS5ojAKAUjyXs5KCUoDoKituIv992eGiHWXdnKSHg9FxBfAGpy40FnkrRsjehTrecUnWSjrKtibETV86mrDPPnrZhb3bauMuz0EaRLeOphCAhmdIwwqgfDQsMNO0QcJPOhjbhblQX+KVppSZS6+x7UdS1SwIwnHnpWlNa1Fgu8XE/lDQxK5PWFEVh2ycRCggfO7hxtz6Njblxu/uTPfIJpIlJMeHADQLJUkOFZiBiUUOvMa0twv21b3dlNyZ2jETOGRH4uO2rFCQw1yrQVa07dXfCbZwlVlch46xRvUIJMQo9DTs0x1w6kU7xYbq7Mh2rfLxJeCkZdWbq48YONqVkXFUABjUgk1LaU0zYCZ0c7IuMt1vLXlq0wdYH7KxqCcDKwNak1BNRypQ1I0+ymmvkl2uxUqXlMarJiQhVZhhapqSqgVPMVpw6bybHN2vj3OAyCNzEBjYHrCaFWOFQMOJjQUypztN3av0+zL6BNWKMydXKShKlVJqVNKmmownOotSLaTaB5m26e8k+zJWWVJAkiFjEylSWAPVsMQBAxDCSOFdaC3HeHbz3uRp8KxuVX2K+0gGFs869keltN49uptG+LIf8AZ1IVCzsWCgFqNRVqMj7IrnxzsX7f3KgjuIvETFikaCqUwyEso61taVDcDyt6GFnTi/1FrLT5El1Fff73JK2OV2dubEk+XIdwtEsYbr9Hr3pesZwkVSMs2OEkHuXTv8LMPZe5V0uoqI1JHz3zPqch5Ut4Dg02mdk60FshLXbZssgrHFI45qjEeoFtLxdXQ0dGQ/WUj42ed43yuUOTyxkjgCWp5JW0Eb8bPm7LSLQ8JEbD54lpYZfMXjy6CXRyCCCQQagjUEaEWIblv/fIgAJcYH0wG9+vvsXbe3Auc0Lz3OShVSwWMho2KgmmtQTTgad1he6dHF7kjSROqKuoYdvgwBHzeRstmPnpy/cWEPSxedDHE3kw/wA9pP8ASxMPau6EdzMPuNq3+jC+H5sYP9p/228/RrfgMlQ9wk/EWDbHUcPzZdw9K4PtXZv2Xr6VQW7z7ybPvihbwhQ6Vdcx4OtaeosITbnXyPW7y/slW9wNquaIg0bEjDgwIPobK5MvDDUZLwy19f7DC8bilB1tzZbxEa9glSf2W9liOWvjY96Nt6XOzZoEGKW5soCsSCIpDkGGRqhxLQcAtlJszazXcYoWZHJ7RDdk9xWlCPGxPcd9sF5jlKiO8fmZQPZkR6YTXWquFNDmBXMixpSWcOLpVYUVGVmlqn08vy6Gdf7+EkAiZHORwh2BGhNQVJrU+zme60abbUw1iYd5R/i2H4WqH2m7Lm5odQQCDz0p8LRjMw0kK/qll+AFvWVM+ccy0F/mcgESFOKxChbuqBWh8Db20I55QF6sRRqKKj0jRa8flCpJ5nxtUtfjShkY+MjG3FpR81Qx46nztsjQVLqRr1c1VlUyqxr+jqVFeAIFCfDLvsqr6PlH/Wb4mzdh2Q5kBIAFQTU5AVyxch7zoAbKK9/nH/WPxNoYnRI6cPzC7cq80u0gpkr4ya5ZIAo8yc/2bHd1qIburfNSp97fjZfbjxdYvVAZNKCx+qqjLwrn6WZUoBxcguEefZH324ist2RQCkDsNUnulPEU0+1azurdiRT8ySVAfqntgeRp6W1jgA6qM5dZeRI3cl3FSfWM2xjIDNoWZnPINIS1SOSJT1pYgQJbxw/JzFaABQaEBg0iEOAVNQR2c6jj32rt6ekhL3chBR1dljZimUZYHtoQTXBowIrmBwFbXst0M7EgEIuRPOvDvZjU+vAWWUN2ljldoga3YliwAIUK4UMa1FKleetuyhZvUyRf7GW97LmSZo36h1jaQqpKGN8JpWlFcVpQkdrLQ57Xq+HbG0IQICg7KvgardUr1ZmJyBCsdO7W0renpBF6ui3doiXKRs8lcNJVNWotM1I7xr3CwhdneFo5hVRiqjaVKEYgDzFaHxt0pOWr3MWW8OxLxs1mhaQYZ1ocDe3GrgqWHzastadxFuu4G3xd76rSlAj1Du61ZcmIZWpiU1yNNa+FK7eLeGW+Sl5mJFWwLlRFY1wig0Fii/bhQrs1b2suJo4yX6oY0kYuQpq1CoGIK2XzdAa15/Jh5alZvXtZdqX5DEWUuBGOuYBcicJB+aDWtDxJ1ra23w3P/wBGqZ7veGUSfJBMJxdtflBjrTDQE5gHh32AKWIbzty+3+kNWdaIBGo7I6sUDGuhOZLVzqeGVg1b0DboQ919tG63qOUAEKQGqoPZJGKlRk1NCM/U2v8AfPef/SckaRQvWIuFoS2NGIocAHZPZrx1pwtO2P0bKimW+yBVXMqGoAPrMfu9bS7xv7dbquC53cMPpewp786s3mBZHVUdQqOZ+FXBy57gXx88Cp+uwB9BU+tru9bpbQKIC0biNMCqshFEqWIzUA5nj3crVF76Tb03s9Wn6q1P+IkWhrv9fa/nq+KJT92xjjKsNYv6L+RuC3yJ8O9N52csl36tVdmxgscWHEADQDI1K118rDe0tszXhqzSM55E5DwGg8haVtXakt6kUyYS5GEYFzOdQKZ51J0sXbt9GUrANeWMYP6NaYv2m4eAr425pTlUk31LqFOlrPR/IvFQnICtsyRldcvSz0uu4V0j/QJ4sMR/xVtJO7l2pQwxU/UX8LLZid4hbZiQ2NtGaB8cNa6EUJVhyYcR/IobM7cnfG7LdYYpZVR41wkOSNCQMzkcqcbe250ZQyCsB6puWeA+I4eI99lntLYskEjpIoRkzyqRQ6EHPI040sLtbj5adZLLox4vvVdAKm8Q/wB4v42gSdItxQ067HT6CO3vC099khCc9QPHMfA22vLUHtCvdlYub2DHBxyuTew35+li5FtJT+xr6m2zb57OvS4JCBXhMlAfMjD77KCC4TN7MUj15Ix+AtJj2UyZzJLEo+kjU94ysHLqanh4ylaMrX62Qxb50e3d1625yBSQaAnHH7iSKePlZd7b2TNBJSdWDHRtQ36p4/EW6f6XKsDB2CMgyMQT4kEA+diC5b7l4+o2ggliPzqDGO/KlfEUPjZU09bWZ0VIVaSyqWeIwt3Al7ucU4ULI69rkWUlHryqVJ8++3efYQYBoq0+cDnnxwnl42oej1o4JZLskhlhlHXQEDtGlFkQ040wHSuR0zsY3zaaopxMANMKkejP7K+Aqe63pQq+FHg1IJSdinG7grmxOf8AIttIscdQoqRqBw09o6L8e8WlMssi1pgQ6ChWo86Ow7zhFojvGMgcZFclpQefsg+FTamdsnlsehqWXEaCuQUce7iSR87jzsiL0O236x+NnzFeaNrhpnQa+ZOfwshJvabxPxtz1+R1YfmMHotuwMUz8Qyr4ArU/Cx1dbs2LvqMIOWZrhr3AAk+BsNdC8AN3vJIr8olBzOFqfD7+FjnaezGwhF/OS1UUGi5Yz3AgU8ABqxFuN7lZLUp7nJ1rSSr7AHUQ94P5xj3lV15vafNCCjHXEcIy7qknuAAy5i3aS5dUEjj9hVpXnUipFeLMAByCrrU2lXu70wKfmhifEAlv83rYowN3uIACOuFArM544RQNTvc9kHiKczWi2DtmK6TX5pY0VSiThgBjIkwARCtARi0GWYJPdebwR9Wkor86OPyRcZ97L6WpItgwXidOtQODd0IzNQUklR8wQa+z7rVg7agF3vFfxPeppQzMJHLAuAGodAQCR2R2cjwFjTY29sCbM6lwsLuJo1KKXzwL8o4NSCzNTjmuVAKC3k6MroTUCQdwkNPKtbZTovunKX+8P4W63VjJWsxXKLFEkVbXEK3iaOOGLG4TEAkfAO2JsWHLM/S7rNG7bh3FP0AY83Yt8TaVftvXW5rRmSMLoiAVy+qNPOwddJaR+RrpgVsLotZu1eWwj6C5t5toPKvjYl2hte57MiwKoxUqI0piPIufvY+thPb/SbLNVLsOqX6Rzc+FKhfKvjYSF0JJZ8Tk5mp48SSTWtuKpWu7yOulhKlbZaHfeHeua+NWQ0QHsoPZH4nvOfKmlqexLsPdKS9HsRYU+mxOHyA9ryy77MnYnR9d4AGKdY/0nAoP1V0HvPfZE3LkaooUvDmv6fiFJs7YU035uB37xUD1OVrkdHd9Ir1Kgf2i195s5GdIxV2VVHFiFUeZtT3nfm5ISOvV6fQDN6YQRY5erFVeb0ivoLPZ2z5Lje4JJopEVZFxOaFAG7J7QqNGrrwsa7X6UIkbBd/ln0xE0QeereWXfbnvDvdcrxdZosTBmQ4SY2HaGa8OYFlzdbo14KqodmOiooJ86aDvNLK3lWheFPjSzVdLctr+5f7T3pvUucl4Ma/Rj7I8K+0fW0GLeB1NVvMoP8AaNTzDEi1rs/oovMlGkkSIcA3bbzA7PvNrgdEj0yvKV74BT96tp5ZvmdqxeEj4VTVvPxfyiu2d0kzRgddgmXuIV/Kgwt6DxtebK3hu81/JVuzLAAQ4wkPG7ZGuVcMnAkGlg7ejc28XUAusZjrQyoDQHhiBFVrz077U8lwAVSxJqQDyoeXnYqo4q0icsFDEXlQ2W/T6jll2FdGNWghPeUX8LYVblDoLvGR+opso0gRciftD8RbhtC61UYApz4Cn32CrRbtYaXY1SNNyc7tclqOM72XMa3iL7Y/G3b/AFqub5C8Q1PDGo9xNkWbm3zi3hSvpnbp1YAoA+udR+NqcRHIuz5c9Pv8Dl2hubc7zmY1BOjx9k+q6+dbB+3Oih0GK7yYx9B6BvJhkfMDxsKjajQUN3aSI8Sr09VGRsS7K6Vp1P8AtC9cvFhQP5/Nb3eNspKWotXD1aDcYu/oDuw7y10vkfWl4gr0kFBUK/Zc4W7J7J41BoNbOS73jtD8mhJY5CaSrGnNCQcv7JQO8WGr+bjtaOiuBMB2aikg8j7Q50qLW27e8mK7L1laxKVnxEdqSMlAGNKlDhxkca00tem7aHDWed3tbqSZ7izGs0jPxz9k96ge2O8kjKtbaiMnsxqctSNaeXs91PeLSpL0HKoxPWNVpXOZwg0AReAGQAOrEaAG2t72ugZYUKxg9o0zIXMsebNRGJJpooyxDDdT6HK46lcYqNQUZq51NI1P1jxNfmiviLJWU9o+Js6l3kSkVUKtIxSFKghAAtZCT7TktSvhSlTZJPqfG06km0jooxtccPQQF6i8lqkiSOgpqSHoBwrUafdZnS3btF2/OEYTQ1wrWuEHKrHLE3DICmRsuP8A0/ECG9GmeOMA+IkyHflrZqLdq93hwHId/wDPGtuexV7ldd7lniOefv4d1B8bRLxRpGWuWAL5ysE/dNbWu0pREuncBz5DxP42qJhgXPNgesenF2BWJR6k/srbABbeSMyFRqXaWQn9ooD5hBYJ352u8LXeW7HqyUdSVA1BjLKQajWh0pnUUrQH20EoXHBQsQpxwDtU7yxp4mwFvjsppY4I41rL1j1FaZFARr3IbNyNG19Smu/SdfF1ZG8U/Ai3WTpRvbadWvghPxalq+Tca+cLufJkP+a3S69HV9f9Fh/WYfcTYXZVxproaT74XmbKW8OF44AVHmUANLRWCsKlEAbOtf4qt6mxNcuiOZvzsqIPq1Y++gsU7H6N7pCQZAZmH08x9nT1rZJQcjoo4qnS5Ji72RsyeY4btApH0yOyPP2fLM2O9h9GwUiS9OJW+gBSMeIyrT07ja42hvXdbt2cQLKMkjAPwyXzpYN210hXiY4YaRL3Gr/apRfL1sLQjuUzYnE6Qul9A82jvBdbmKOwDUFEUVanCijQd5oLCG1+keWSou6dWPpNRm8hmo862DmGpNGOpLE1rxJJzJ8bWGzN357wR1SUU/PeoXy4t5Wm6spaRO6HZ1DDLNiZe35uRb1eHlbFK7SN9ck08BoPK0aW+AZa9wpZh7N6O4lAM7NK3EeynoMz5mxLddlQxCiRog+qoFgqLesmCfa1OksuHhYSq3wfOFPH/wAWYfRztGCK4l2MaYZHVnJArnVanjkwpYoljQ6geYsqN47isd+lCgYWCutNBUUag8QbPlVNNnNx59oTjSlp5h3f+kuBcoleU8wuFfVqe4G0H+k6Sv8Auwp/a5/uUsDPPTU0tKu1ynk9iGVxzCGnqaC0uLN7I9P/AOZgqK/Vm7+qQe3TpCu8owXmNowcjiGOMg8yNB4i1HvTuLF+TyXi5yjqgpfADiUhcz1bA1GmmY8LDV8uksWcsUsY5shC+oytrctsyXdXER7EqlXjOasGFMQ5NnqPOzKbekkclXBRgnPCTv1XO3sE2zOje8zRI/WwhXVW0djRgCK6VyNp0PRAgPbvD1/5ahB6HFabup0hXVLnBHK7I6RqjVRiCVFAQVBFKAWmXjpFuajJnfuWNv8AMAPfakYxRwVK+Kq2TuyB/RJdT7UkzEfWUfBLaS9E110WSdf21PxS3K+dKeVIrux75HC+5cXxtVS9Jd5rlFCBzxMaeOhsc0Oovd8Y/FlZ32j0RMxrFeK/2ictKlT91hjae4t9gGcTOvOI4vcO17rXq9J98H6KCnLtfx2tbl0qocrxAyfWjIceYyI8q2KcWFwxVPxNMVqsVbIlSp8CD8QbMvoyvJvMV7u5OKUkTpXVzTA48a4D5k2IGjuW0Uy6uWnEZOvwdbDez92pNm7QhmRiYWfAX+cnWdlcQqAyhyp7wKHXN1dM55VI1ItNWYZy3dBfyWakd8jWSI8jG4d18cDNlr2CLC+w8r0UvBo8chilJ+ZiDxqx+oriMk8mJsabauImjoD1Rx4kYHOC860qf0Up7SnTFUHNqAXvkDXhi+AJfIgI54iDSRaAUArQ1FFU8qJqIzJS5ytGk+yseG7yAxyRP8m1c6gBQAMjiwx0ZdSYwy/OWyhkOZ8bOiJ+sRElycUEcjZ1XKkcv0qUAD65KDQhWCZlPaPibLLyHpMdX/p5jrDe/wBaP4SWbkkgUEnIAfjZS/8Ap4akF7/Xj+Elmkq43auiGlOZP8/CylHuU14l/TyA50EUfGp0y4sSR5+7mBhFWzoasRnWQ0rTuWgHfQd9tVvPXyyTjSN+ogHDGcnk8Qtad1babTlVAAPZUE5akLqR3k+8pYXEKm/sqFiDlrnovBj355d5OEakhfbf2z1TRz4SwSXIVzIKSLmdK58uFiLbMjkEaKDmSQFJApRa5tTQAaeNbCm8FweWCMRirtMAO/sSGn+En1seRoWclfYlJ0sxjIwP9tfwt6bpZCjK7nurIPuBsEX7d+8Ie3BID3LUeorbnHu/eX0glP7DfeLbMzodKktmE83SdfJAeqREFdQpPvJpXytXTbcnnNJJ3bgRUKtePs0X1trctwr42kdOeNlA8+1U+liK59GLmnXShR9GMcvrH8LJK8i9CpSoO8kn9QWyXkPS1vsndq8Xg9hMK/TkqBTuGp8hY42XubdoDiCBmGeJ+0fKuQ8qWs73tOOBayOEHEk0tJUVzOur2zNrLSVij2TuLDFRpPlX+sOyD3Lp61tfXm9xxKWdlRRxJAAsGbY6RQARAhOdMbggA0rkvtHzpYPv17eftyOznhWtB4DIDys7lGByU8NXxbcpP5Yc7T6Q1GV3QyH6TZJ+J93jYXve8l5lrjnYfVj7AHd2cyPEm1OgemeVrbYG7N5vjYbrE0lNX0QfrOezXuGfdaTlKWiPWpYTDUI5qi/9fwiC+ftVPiST7zbfZNxWW9QxsXRXcIWGtG0ArpU5edu+8m7M1xvLXeZgWCq1UJwkOK5EgHIgjThasFUoykgqQwz4qaj3iwSyuzZWo41aLlSglpo9E9B57L3Put3FYolxfSPab7TVI8qWl3qRI1xOyoBxY0HqbK3aHSHephSMiBaZ4Rif7TAAeQ87Dd6kxtikZpG+k7Fj7zarqRjoeVT7Mr1Vmm7eo5l3luT9n8ogNcs5Fz7qVsMb1bhIVM9zUV1aNfZcccHAN4ZGy87A5D4etpeyN5ZLowaB6CucZBMbeI4HvFD32HEU9GirwFTDfqU6iuiHcz2B3Ze+3VpKakD3WNdythXe+wyyzxKXaeQnMgjFRsNRTIYrFdy3Pu0JxRxIG50qfU1NldG7Kx7Z4cFDLqtNxTXe5Syj5KKWTvVDT1pS01dzr4aH8n+0yg/GzfBC20N5TiQPOzqjFHHU7XrzeiS9hRTbpXsZm7Fv1WRvvtX3q4SxZyQyRgcWQ09QKWeCzodGB8CLbEDkM7Hgo0e1q63Sft/QgobwQwZGwuuYZGofI62Ndmb4flMLXa9kK7qVWTIAk6VpkHrnlke46k+2Nx7reKkxhGPzk7Le7I+dlpvLuhNdCcVWj4SCtP2xXsn3WyTgLOtSxX7laXUZ+6m23vMQ61QZcOFw3szLoyvyIIPapkcx85TPv+zsdGQ1kXsq70xNl+Zn1BcA0DGoYHPFU4gvo6k625SLmZIJKnM16uTtAjnRw5p32M4r7i9umKgGfsuOAb1qCMxXxBZyseXNZXZkSSjoSRRlajLxBpWpqa+tajUmuIoqf2m8T8bPy8XfGwYHC6kAEnMZ5LJzX6Lj8bIS9/nHr9I/E2MXcalrccnQJeMMF7/Xj8spLMz8qodaByKfr8B50ssegSOsN6/Xj8NJLNFoxQo4FDlmMjXxOVs7lHuUmyYeqQo1fkryzKdAesBwHTte1TLidcrY2lFjCsKDCopyJOleNPflaTeLkyvRzkwwh+ag4kxV/SI2YPzgW423ghr2HqpHfl5GuYH4WVsUDdobMxnthg9KaZeRGQH1RSlh7fO9m5xXTCtJDK0lHBphRCgrnXPrDZtHZiKpZnoFBYsxyAGZJJpQDWpsCT7qf6amadmkiusalLswAxSEmrzEP+jNKAZEgA1FppyvqaCSknLYGrj0nxnKWJlI4ocQ+4/G009Il11JceMbfhau270NX2OpgeO8LwoQj+YY4fR7U6dF202y/Jm85Iv/AOlqZ2dTpYd7NhO/SbdRoXPgh++0GbpTQmkULt3sQv42j3LoSvz0x9TGPryE08erQ09bEl16DpEXt3pQf+XDXPh2meuvdbOemgsadFO8noBF935vMmRdYRyQVPqa+6lqOWbEcRZnbmTU+udnPcehy5kYpnnlfjVwoHgEX77Xtz6N7jEy4bsj98paTn9MkDOmgtO7e7OqOKo0v8cPd7/cQFxDytSOJ5GP0VLnzIsVbG6PL1PUyYbsoFayZueQCDOv6xFnje9kBU7IoKrQLkBw4eVttpXZYoGxdogKPPh7ybSa12Fl2niLZY6IC93ei65RxrLMGvDKaN1pGEHuReyNfnFh61swbsFjCogCqB2VVcK07gMh5WqthQOkWNyq4yR2iaMugqPAWmQRYWKA1HAEEqtOANNKEU4jTMUpWnPRHA6kqmsndih6dLv1d8glJqJISvfWNyfhKLLlENQzGmVacB32+h98NxI9pqgkLxtCSVYUqAaYxnka4Qc88hmQc4my+i64XeheJpn+leDiH2co/cbaSvqenhscqVPLJXtsuXuIu47NknNII5ZToerUlR4tSg8zYv2T0QXx2wytHdjqqscbMKVJXBRWpXOjEjlpV41CqECrhpko7OXCgpT0tzN0WhUGi8UcVQ+A4eVLLls9NSVXtGtN+HT0/wBi7ufQbBT5a8zufqKiDyBDnyrYX6Uej2C4RQzXcyFCxjkDvio1MSEZClcLCncPN4xqVGhI8cQ9fa8s7Ue+mwBf7nLdxhxsKoT82Rc1JyqBwNBoxs91sc3eKjleTb9T522bPNDRoZXjJzOFiPUaHztatvXfjreHp4LX1C1trLuTtFJCn5JOSPoriXxDDIjztY3Lox2lNSsHVDnI6r7lxP7rL4+p7WfAZbtalBPtm8Me3eJSP7RgPcRaKQGNXJJ+sSR77M65dCErL8vekU8ooy/qXK/u2mHoPgCit5mrTPKMDyquncTYNvmyXe8JTfgjf2FLhQZhaHhTL0paRd9oTqexLItNMMrfCtmbF0JRHL8rlrwBVKjWtfS0HaXQhMucF5RyOEiFfehb4CwTa5/cLx2Gqfuj9EDtw39vcJGIrMOTjC3ky094NjLY2993vnyZ7MhGcb0z54To4pyz7rA+0ujq/wB3qzQM664oWEmXPCvbpz7OVhnFnzIPeCCPeDasZyW5Cph8PXV6Oj/OW40dn7FW439HiqI7yDGyDPC1MaFRyqhFPrZWINp3DEAVpQZ0GgB+cnNDrTh62W113zd4TFO1JUo8Ulcy0ZDLU8Gqo7XHj3tnZl9WZA66lQ5AGZDCuNRzz7S8TUjPIrU/7I8erCUXaW5X3O8UoGNCPnH4NzU/zzshb8PlX/WbTTU6W+hNo7MDioyOXhQ/5TqD+OXz5fzSWQcnYehNjSlc1HmN/oEiJhvRWlQ8fwks0Jn4NVT/AOOH4ehsnehu8yJDeDH9NKivc/DWzGi3oHsygUPdX0pW17FXuXbzYVAajIda6DwPD3U5Lbjer7FHGzPKiogqwlNCg4GpzHdrXhYe2tvbFAV6stJK/swqKyN30OQQfSbCBnQ5UNHgMsnWX2mJO1Hd4+3HBzYoaGR/rrkKZEa2lLTcDdi7/J22iA0oaO4DtLE1Q09Dk0v0IqiojNC2pIsV3i8AJQqAMqfRoKaU0y0+bkM7B9127IgxRydYg41MijnWgM0fmrj69p8O9kZAZvkgfnAhomP6ykpi7te60nMTOEUN8RjhNFYcKjMcx3WkiMa4qWFL1eEYValBo3zanLJh7J8TW3NtuPDkXJXmwr6MM6d7AeNo8a24vEsGWMAdrT6Q0/n3Wy7ADmPusLQbcZAXAxR6kqcS+dNDaVdNuo9JIWBTRlr7JOmtKCvOliq6YVNMs5OyajMDPxXj7s/LvtJukooa/N88uB9KG1MdpDFh04ivDPMEHv8AdbnBtAKaDIUK9/ZFVryOEgfsm240dzZkEkl5FCa6CtqS/nFGjMMZLHCtaVIyBamiKoJJ/G0RtoGhFdcvTPhbnetsqgzJARMINK0r2pG8aYQO+3NLEqb9hXNM63TaKo56zE8n0aElRoMEa1KqObU7zysI9os7ZQ6cWdQR+ygehrzNbVGzowBV0JYmoi+aK51bi782PGtMhW3S87xhcnkSOnDEFp6mtt3hU9Ptq/c2awRxSsMwq1PEs38Fo8kjlqBUUHWhY+6gAsOJvJGR2ZC3equw9QpFtoNsFyVQSGuvyUgHqUsXi7q1mbiF8LolCwqrUJyrQcsqUPHUVts0rDQB8/mnC32XyJ8CtqSTeRaYCwSnNWU5d5AtJu+16+y4bwIPwtliorqbOixg2gjNhrhc/McYH8g2TeRNpTuujj1H/m1RNe8dRIquDqGFR77aGegopoOVTT3mzPGR9fz85hzFr+TK2an31+NQLavGw5N/PefvFquC+Vzy8srdfyjFxr3aHyP8+Fh3mHIGZEkT50zHceX4eo77bF6jXI+lP54i0dbziybtDkdRbjPVc1JZdTlVhpqBTF4ijfraWaNZM1yWEwmqH9lvuP3Zi3o7yK4TkeAP3UyPlaDFfQ1M64tCDUGmuE8acQQGHFbdcQIzzFjxUjXJMi0/nI/z6+Fhbebcm630EvHhl/4iUWT7WjeDg+IOdr3GV07Q5HWnMc6ctfG2RQioP8n7rK6ttgqTWx8/737jzXE1f5SEmizKCKH6MinNH7jrwrZh7iQGXZ8E0TVkhxIwGvYY4aDjVMOX/WpzPGkiNHMoeN1wsCK1HLvHwsI7q7OXZ8811UnBIevgJOZUAJNGeZWiHvBB4Woq8ZxsUqVuJG0t1zCCC8B1DLTM0IHA8R4GtR/3W+cdtAflM1NOtf8AeNvpWOBcTEZFteR5Hx/G3zbvFH/td4/tpP32s+GkrsWkE+4O0kiilLMFONaZjEcm9kase4A2Ib/t28TLhNIUJoZWWspHcnsqe96nuFhTcm+IiyhgcRIoygVp2qipINLWt8vkZzBcfsj+K3pWdgzdnoSo4ku+IwOWLZszCrtTiSTU966DhUaY/wBZGyDgSLyYUp+qR2lPgbVk20UBqC404DX7XO0W9bTjqSMfmo/itzzpyfIhJSYTw7QWRg0TN1nCpCzA/VcALL4MAbd4drhiTMDiJoZ4ey9c6CaOmF9NGGedCbBP+lox9P0H8Vuj70qWLHrCSKHTMca558/HO0HRkDJLoGU15a70YP8AJv7M8A7B5iSInDWmqrh59q3QbadQMWFVb2ZIwWhfniSnZYccIVlrmpqLBA3tTCy/KUemIZZkZg669/eeZthN7o1RkwyYWINMsiuhGeRpUV5E2Hd290bJPoMMbQKt1kR6uVRVlr2WXmDXtRnnw48SIN527GX6xB1Mhyei9hjxEiDTkWWmvsnWwYu+iACiyVU1U1FRXWnceXdbnPvdExqY3z7x5WXu0gcOfQY9824wVOsShoGXOjADIlGHdkQaio0NrAbZVGV1US46EY2K8xmFB+k2n0dLLCLfqMQ9UYmYVqCWFV8MsuPrbKb/AChAvVNlWhxitD+z4+tkWFktAqnPoMOXeOs6EhIe0QyhyyUKgVxUtyk2z1mDrCKBgThGRCmpz8hZcnfFDrC3jjH8NsNvgp/RN/ef9tg8Fd3A6U2MsbSlv87ESG7wRAvJIrUNNNRSh4AH35W6HeKCJsN2uvXOo/OS1dz41zA40y10suBv6BAYVgIVmxMeszYj2QezoK/DlbV9/TQKsRVRoFkpTn8zMnUmzrDSSshuHPoM6fee/wAh6uNUiNNOyCBzNNBbqdtzgBI3BI9pjLUs3HgBZULvoAKdRUnUmQ1Pj2dLc/8AXEf1dftf9tleFkwcOoNaXa1/WpeKQr9JQx864SKWxd96MeTwK1NTk5HjRcQ9LLe7dJMkf5tGWgywysKeVKe600dL0rLhlu8c3fITUDuIAI8RQ2HcwqlMZ1xvccgJid1prRiyjxV8x5Ut1baLRkCWhRjQSLpU6BgfZPfUjvsnf6RZA4dIlDA5EuSafRJPtDxqbSn6WJmRkaGNlbUEt6ihHK0JYGdzcKY5xlmNbeL14EGydXphvAy6mLLmX/itv/TNeOEEP+P+K0ngKr6B4chymaoz9oaHn3W2W8WTK9M94rUwQmne34283TRef+DCPtfjZ+41uqDkkNu8XOrYl0Y9scGy7LZaOp0YZ08qd7uGAzzOYJ5jgfEin80soF6bLyBTqIe/26nuPa+Fs/03XnjBD6v/ABWp3Or1QeHIcOfC2qIRXlWo8D/1rZQf02Xj/gQ+r/xW2PTbeP6vD6v+Nl7lU6mySG7S1Jvbdm6gTRist1brkHMKD1qeDxlh6WXf9Nt4/q8Pq/42yemyf+rQ/ab8bGGDqRaehskhrXa8rJGsiGqsoZTzUio9xt87byj/AGy8/wBtJ++1iPYPSrNdYFhEMbqlcJZmBCkkhcuAqQO6wltHaHXSySkUMjs5AOQLEkgd2durD0J0pS6Dwi0z/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669D6BED-4E62-45D0-9625-85F2A8DA0A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0159" y="1252459"/>
            <a:ext cx="3429000" cy="4638675"/>
          </a:xfrm>
          <a:prstGeom prst="rect">
            <a:avLst/>
          </a:prstGeom>
        </p:spPr>
      </p:pic>
      <p:pic>
        <p:nvPicPr>
          <p:cNvPr id="7" name="Picture 6">
            <a:extLst>
              <a:ext uri="{FF2B5EF4-FFF2-40B4-BE49-F238E27FC236}">
                <a16:creationId xmlns:a16="http://schemas.microsoft.com/office/drawing/2014/main" id="{F9F4D696-3448-4E25-8339-F27E077D5F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7768" y="2951188"/>
            <a:ext cx="4199611" cy="3672750"/>
          </a:xfrm>
          <a:prstGeom prst="rect">
            <a:avLst/>
          </a:prstGeom>
        </p:spPr>
      </p:pic>
    </p:spTree>
    <p:extLst>
      <p:ext uri="{BB962C8B-B14F-4D97-AF65-F5344CB8AC3E}">
        <p14:creationId xmlns:p14="http://schemas.microsoft.com/office/powerpoint/2010/main" val="353267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1837</Words>
  <Application>Microsoft Office PowerPoint</Application>
  <PresentationFormat>Widescreen</PresentationFormat>
  <Paragraphs>168</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Agency FB</vt:lpstr>
      <vt:lpstr>Calibri Light</vt:lpstr>
      <vt:lpstr>Open Sans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brad.blau@cox.net</dc:creator>
  <cp:lastModifiedBy>Brad Blau</cp:lastModifiedBy>
  <cp:revision>14</cp:revision>
  <dcterms:created xsi:type="dcterms:W3CDTF">2017-12-01T16:40:56Z</dcterms:created>
  <dcterms:modified xsi:type="dcterms:W3CDTF">2024-01-06T16:01:23Z</dcterms:modified>
</cp:coreProperties>
</file>