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2" r:id="rId16"/>
    <p:sldId id="273" r:id="rId17"/>
  </p:sldIdLst>
  <p:sldSz cx="12192000" cy="6858000"/>
  <p:notesSz cx="6858000" cy="9144000"/>
  <p:embeddedFontLst>
    <p:embeddedFont>
      <p:font typeface="Bell MT" panose="02020503060305020303" pitchFamily="18" charset="0"/>
      <p:regular r:id="rId18"/>
      <p:bold r:id="rId19"/>
      <p: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7" autoAdjust="0"/>
    <p:restoredTop sz="94660"/>
  </p:normalViewPr>
  <p:slideViewPr>
    <p:cSldViewPr snapToGrid="0">
      <p:cViewPr varScale="1">
        <p:scale>
          <a:sx n="114" d="100"/>
          <a:sy n="114" d="100"/>
        </p:scale>
        <p:origin x="30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9B240-581F-4E3E-97B7-B769268728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3F91B3-0B3B-471B-B4DA-5651836917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9DAAE0-3CA1-4F27-87E0-525A2B837D7E}"/>
              </a:ext>
            </a:extLst>
          </p:cNvPr>
          <p:cNvSpPr>
            <a:spLocks noGrp="1"/>
          </p:cNvSpPr>
          <p:nvPr>
            <p:ph type="dt" sz="half" idx="10"/>
          </p:nvPr>
        </p:nvSpPr>
        <p:spPr/>
        <p:txBody>
          <a:bodyPr/>
          <a:lstStyle/>
          <a:p>
            <a:fld id="{07FDD696-0175-46FD-86E1-467CFB8726FE}" type="datetimeFigureOut">
              <a:rPr lang="en-US" smtClean="0"/>
              <a:t>1/10/2024</a:t>
            </a:fld>
            <a:endParaRPr lang="en-US"/>
          </a:p>
        </p:txBody>
      </p:sp>
      <p:sp>
        <p:nvSpPr>
          <p:cNvPr id="5" name="Footer Placeholder 4">
            <a:extLst>
              <a:ext uri="{FF2B5EF4-FFF2-40B4-BE49-F238E27FC236}">
                <a16:creationId xmlns:a16="http://schemas.microsoft.com/office/drawing/2014/main" id="{882A3EE0-35D5-4BEE-A09C-DF23A5EE4D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ED4199-52F5-4B70-B7C6-C51DF92AD5F7}"/>
              </a:ext>
            </a:extLst>
          </p:cNvPr>
          <p:cNvSpPr>
            <a:spLocks noGrp="1"/>
          </p:cNvSpPr>
          <p:nvPr>
            <p:ph type="sldNum" sz="quarter" idx="12"/>
          </p:nvPr>
        </p:nvSpPr>
        <p:spPr/>
        <p:txBody>
          <a:bodyPr/>
          <a:lstStyle/>
          <a:p>
            <a:fld id="{C6629675-F99D-4DEB-9C68-2E69B830199A}" type="slidenum">
              <a:rPr lang="en-US" smtClean="0"/>
              <a:t>‹#›</a:t>
            </a:fld>
            <a:endParaRPr lang="en-US"/>
          </a:p>
        </p:txBody>
      </p:sp>
    </p:spTree>
    <p:extLst>
      <p:ext uri="{BB962C8B-B14F-4D97-AF65-F5344CB8AC3E}">
        <p14:creationId xmlns:p14="http://schemas.microsoft.com/office/powerpoint/2010/main" val="1590255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D7792-1EB8-43C5-909A-D712156F1A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1F5F35-9847-4BC7-8252-E21C1C29023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7FE4AA-F866-467F-9A64-0EB1323A1D66}"/>
              </a:ext>
            </a:extLst>
          </p:cNvPr>
          <p:cNvSpPr>
            <a:spLocks noGrp="1"/>
          </p:cNvSpPr>
          <p:nvPr>
            <p:ph type="dt" sz="half" idx="10"/>
          </p:nvPr>
        </p:nvSpPr>
        <p:spPr/>
        <p:txBody>
          <a:bodyPr/>
          <a:lstStyle/>
          <a:p>
            <a:fld id="{07FDD696-0175-46FD-86E1-467CFB8726FE}" type="datetimeFigureOut">
              <a:rPr lang="en-US" smtClean="0"/>
              <a:t>1/10/2024</a:t>
            </a:fld>
            <a:endParaRPr lang="en-US"/>
          </a:p>
        </p:txBody>
      </p:sp>
      <p:sp>
        <p:nvSpPr>
          <p:cNvPr id="5" name="Footer Placeholder 4">
            <a:extLst>
              <a:ext uri="{FF2B5EF4-FFF2-40B4-BE49-F238E27FC236}">
                <a16:creationId xmlns:a16="http://schemas.microsoft.com/office/drawing/2014/main" id="{6F56EE2A-69C0-4404-90FD-2669B9CE17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854DB0-0734-4C18-8E7B-A4BB0638C38C}"/>
              </a:ext>
            </a:extLst>
          </p:cNvPr>
          <p:cNvSpPr>
            <a:spLocks noGrp="1"/>
          </p:cNvSpPr>
          <p:nvPr>
            <p:ph type="sldNum" sz="quarter" idx="12"/>
          </p:nvPr>
        </p:nvSpPr>
        <p:spPr/>
        <p:txBody>
          <a:bodyPr/>
          <a:lstStyle/>
          <a:p>
            <a:fld id="{C6629675-F99D-4DEB-9C68-2E69B830199A}" type="slidenum">
              <a:rPr lang="en-US" smtClean="0"/>
              <a:t>‹#›</a:t>
            </a:fld>
            <a:endParaRPr lang="en-US"/>
          </a:p>
        </p:txBody>
      </p:sp>
    </p:spTree>
    <p:extLst>
      <p:ext uri="{BB962C8B-B14F-4D97-AF65-F5344CB8AC3E}">
        <p14:creationId xmlns:p14="http://schemas.microsoft.com/office/powerpoint/2010/main" val="4252321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ECD575-A692-4F96-9408-A2C7802232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7E1CE7-106A-40C4-AACC-F005B3A40A6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C69E9D-4A90-4944-9627-D0D1934C406C}"/>
              </a:ext>
            </a:extLst>
          </p:cNvPr>
          <p:cNvSpPr>
            <a:spLocks noGrp="1"/>
          </p:cNvSpPr>
          <p:nvPr>
            <p:ph type="dt" sz="half" idx="10"/>
          </p:nvPr>
        </p:nvSpPr>
        <p:spPr/>
        <p:txBody>
          <a:bodyPr/>
          <a:lstStyle/>
          <a:p>
            <a:fld id="{07FDD696-0175-46FD-86E1-467CFB8726FE}" type="datetimeFigureOut">
              <a:rPr lang="en-US" smtClean="0"/>
              <a:t>1/10/2024</a:t>
            </a:fld>
            <a:endParaRPr lang="en-US"/>
          </a:p>
        </p:txBody>
      </p:sp>
      <p:sp>
        <p:nvSpPr>
          <p:cNvPr id="5" name="Footer Placeholder 4">
            <a:extLst>
              <a:ext uri="{FF2B5EF4-FFF2-40B4-BE49-F238E27FC236}">
                <a16:creationId xmlns:a16="http://schemas.microsoft.com/office/drawing/2014/main" id="{72326D0D-25D7-4028-97B6-D24DCB6C26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693D88-EC0C-4D03-8DDE-F54871519F84}"/>
              </a:ext>
            </a:extLst>
          </p:cNvPr>
          <p:cNvSpPr>
            <a:spLocks noGrp="1"/>
          </p:cNvSpPr>
          <p:nvPr>
            <p:ph type="sldNum" sz="quarter" idx="12"/>
          </p:nvPr>
        </p:nvSpPr>
        <p:spPr/>
        <p:txBody>
          <a:bodyPr/>
          <a:lstStyle/>
          <a:p>
            <a:fld id="{C6629675-F99D-4DEB-9C68-2E69B830199A}" type="slidenum">
              <a:rPr lang="en-US" smtClean="0"/>
              <a:t>‹#›</a:t>
            </a:fld>
            <a:endParaRPr lang="en-US"/>
          </a:p>
        </p:txBody>
      </p:sp>
    </p:spTree>
    <p:extLst>
      <p:ext uri="{BB962C8B-B14F-4D97-AF65-F5344CB8AC3E}">
        <p14:creationId xmlns:p14="http://schemas.microsoft.com/office/powerpoint/2010/main" val="3443363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1FA2F-C66F-414D-A202-F33B8BFCE7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6939C5-4E06-467E-8E61-6D282A7FC00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46A71-0E87-45A0-B571-85C0E0D640F8}"/>
              </a:ext>
            </a:extLst>
          </p:cNvPr>
          <p:cNvSpPr>
            <a:spLocks noGrp="1"/>
          </p:cNvSpPr>
          <p:nvPr>
            <p:ph type="dt" sz="half" idx="10"/>
          </p:nvPr>
        </p:nvSpPr>
        <p:spPr/>
        <p:txBody>
          <a:bodyPr/>
          <a:lstStyle/>
          <a:p>
            <a:fld id="{07FDD696-0175-46FD-86E1-467CFB8726FE}" type="datetimeFigureOut">
              <a:rPr lang="en-US" smtClean="0"/>
              <a:t>1/10/2024</a:t>
            </a:fld>
            <a:endParaRPr lang="en-US"/>
          </a:p>
        </p:txBody>
      </p:sp>
      <p:sp>
        <p:nvSpPr>
          <p:cNvPr id="5" name="Footer Placeholder 4">
            <a:extLst>
              <a:ext uri="{FF2B5EF4-FFF2-40B4-BE49-F238E27FC236}">
                <a16:creationId xmlns:a16="http://schemas.microsoft.com/office/drawing/2014/main" id="{83AD52E2-34FB-4481-B2CB-647F62695C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E4E9E6-69EA-4031-8CA4-5506BAF6899E}"/>
              </a:ext>
            </a:extLst>
          </p:cNvPr>
          <p:cNvSpPr>
            <a:spLocks noGrp="1"/>
          </p:cNvSpPr>
          <p:nvPr>
            <p:ph type="sldNum" sz="quarter" idx="12"/>
          </p:nvPr>
        </p:nvSpPr>
        <p:spPr/>
        <p:txBody>
          <a:bodyPr/>
          <a:lstStyle/>
          <a:p>
            <a:fld id="{C6629675-F99D-4DEB-9C68-2E69B830199A}" type="slidenum">
              <a:rPr lang="en-US" smtClean="0"/>
              <a:t>‹#›</a:t>
            </a:fld>
            <a:endParaRPr lang="en-US"/>
          </a:p>
        </p:txBody>
      </p:sp>
    </p:spTree>
    <p:extLst>
      <p:ext uri="{BB962C8B-B14F-4D97-AF65-F5344CB8AC3E}">
        <p14:creationId xmlns:p14="http://schemas.microsoft.com/office/powerpoint/2010/main" val="4159250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E74F7-8088-49C4-814C-B69EA13F6F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2CB290-1C72-4BB7-AAC3-38839FE855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0F80104-CFA1-4CC4-86FD-07300850124D}"/>
              </a:ext>
            </a:extLst>
          </p:cNvPr>
          <p:cNvSpPr>
            <a:spLocks noGrp="1"/>
          </p:cNvSpPr>
          <p:nvPr>
            <p:ph type="dt" sz="half" idx="10"/>
          </p:nvPr>
        </p:nvSpPr>
        <p:spPr/>
        <p:txBody>
          <a:bodyPr/>
          <a:lstStyle/>
          <a:p>
            <a:fld id="{07FDD696-0175-46FD-86E1-467CFB8726FE}" type="datetimeFigureOut">
              <a:rPr lang="en-US" smtClean="0"/>
              <a:t>1/10/2024</a:t>
            </a:fld>
            <a:endParaRPr lang="en-US"/>
          </a:p>
        </p:txBody>
      </p:sp>
      <p:sp>
        <p:nvSpPr>
          <p:cNvPr id="5" name="Footer Placeholder 4">
            <a:extLst>
              <a:ext uri="{FF2B5EF4-FFF2-40B4-BE49-F238E27FC236}">
                <a16:creationId xmlns:a16="http://schemas.microsoft.com/office/drawing/2014/main" id="{3C166FB1-F4B5-4C4B-83D7-8469D63A7D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26C88A-B3B3-40B9-BC8B-2F19B60A6069}"/>
              </a:ext>
            </a:extLst>
          </p:cNvPr>
          <p:cNvSpPr>
            <a:spLocks noGrp="1"/>
          </p:cNvSpPr>
          <p:nvPr>
            <p:ph type="sldNum" sz="quarter" idx="12"/>
          </p:nvPr>
        </p:nvSpPr>
        <p:spPr/>
        <p:txBody>
          <a:bodyPr/>
          <a:lstStyle/>
          <a:p>
            <a:fld id="{C6629675-F99D-4DEB-9C68-2E69B830199A}" type="slidenum">
              <a:rPr lang="en-US" smtClean="0"/>
              <a:t>‹#›</a:t>
            </a:fld>
            <a:endParaRPr lang="en-US"/>
          </a:p>
        </p:txBody>
      </p:sp>
    </p:spTree>
    <p:extLst>
      <p:ext uri="{BB962C8B-B14F-4D97-AF65-F5344CB8AC3E}">
        <p14:creationId xmlns:p14="http://schemas.microsoft.com/office/powerpoint/2010/main" val="1384062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A6C9E-0416-46C8-AC26-3E9F41C9EF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073D7D-EF39-4B80-A5C3-A2163E3216B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81FD45-1988-4CC3-B016-3CD3B87A5B7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A9D587-9C23-49F1-84D2-E8C86AA15803}"/>
              </a:ext>
            </a:extLst>
          </p:cNvPr>
          <p:cNvSpPr>
            <a:spLocks noGrp="1"/>
          </p:cNvSpPr>
          <p:nvPr>
            <p:ph type="dt" sz="half" idx="10"/>
          </p:nvPr>
        </p:nvSpPr>
        <p:spPr/>
        <p:txBody>
          <a:bodyPr/>
          <a:lstStyle/>
          <a:p>
            <a:fld id="{07FDD696-0175-46FD-86E1-467CFB8726FE}" type="datetimeFigureOut">
              <a:rPr lang="en-US" smtClean="0"/>
              <a:t>1/10/2024</a:t>
            </a:fld>
            <a:endParaRPr lang="en-US"/>
          </a:p>
        </p:txBody>
      </p:sp>
      <p:sp>
        <p:nvSpPr>
          <p:cNvPr id="6" name="Footer Placeholder 5">
            <a:extLst>
              <a:ext uri="{FF2B5EF4-FFF2-40B4-BE49-F238E27FC236}">
                <a16:creationId xmlns:a16="http://schemas.microsoft.com/office/drawing/2014/main" id="{CF229353-B1F5-4F80-B3B3-8211A5FEAC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ACE25D-9A7E-41E6-8B26-B64A77206E75}"/>
              </a:ext>
            </a:extLst>
          </p:cNvPr>
          <p:cNvSpPr>
            <a:spLocks noGrp="1"/>
          </p:cNvSpPr>
          <p:nvPr>
            <p:ph type="sldNum" sz="quarter" idx="12"/>
          </p:nvPr>
        </p:nvSpPr>
        <p:spPr/>
        <p:txBody>
          <a:bodyPr/>
          <a:lstStyle/>
          <a:p>
            <a:fld id="{C6629675-F99D-4DEB-9C68-2E69B830199A}" type="slidenum">
              <a:rPr lang="en-US" smtClean="0"/>
              <a:t>‹#›</a:t>
            </a:fld>
            <a:endParaRPr lang="en-US"/>
          </a:p>
        </p:txBody>
      </p:sp>
    </p:spTree>
    <p:extLst>
      <p:ext uri="{BB962C8B-B14F-4D97-AF65-F5344CB8AC3E}">
        <p14:creationId xmlns:p14="http://schemas.microsoft.com/office/powerpoint/2010/main" val="3259473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4A5E7-5DF7-44A9-B7E6-2E6ADC876F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124936-5EC9-42AF-8885-FF662BEB57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AD0C9A2-C0E9-4E81-A265-8E3C6C4CF02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8DDC69-A723-45A7-9032-07CF4CD4F0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2292228-020A-4305-A356-F21E5636363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D883AB-64D2-406F-99F2-E74D33247546}"/>
              </a:ext>
            </a:extLst>
          </p:cNvPr>
          <p:cNvSpPr>
            <a:spLocks noGrp="1"/>
          </p:cNvSpPr>
          <p:nvPr>
            <p:ph type="dt" sz="half" idx="10"/>
          </p:nvPr>
        </p:nvSpPr>
        <p:spPr/>
        <p:txBody>
          <a:bodyPr/>
          <a:lstStyle/>
          <a:p>
            <a:fld id="{07FDD696-0175-46FD-86E1-467CFB8726FE}" type="datetimeFigureOut">
              <a:rPr lang="en-US" smtClean="0"/>
              <a:t>1/10/2024</a:t>
            </a:fld>
            <a:endParaRPr lang="en-US"/>
          </a:p>
        </p:txBody>
      </p:sp>
      <p:sp>
        <p:nvSpPr>
          <p:cNvPr id="8" name="Footer Placeholder 7">
            <a:extLst>
              <a:ext uri="{FF2B5EF4-FFF2-40B4-BE49-F238E27FC236}">
                <a16:creationId xmlns:a16="http://schemas.microsoft.com/office/drawing/2014/main" id="{F2D9E986-B687-4F53-92A7-387E9087E1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1CD9E4-0F11-4602-9CD5-101B42DEE9AF}"/>
              </a:ext>
            </a:extLst>
          </p:cNvPr>
          <p:cNvSpPr>
            <a:spLocks noGrp="1"/>
          </p:cNvSpPr>
          <p:nvPr>
            <p:ph type="sldNum" sz="quarter" idx="12"/>
          </p:nvPr>
        </p:nvSpPr>
        <p:spPr/>
        <p:txBody>
          <a:bodyPr/>
          <a:lstStyle/>
          <a:p>
            <a:fld id="{C6629675-F99D-4DEB-9C68-2E69B830199A}" type="slidenum">
              <a:rPr lang="en-US" smtClean="0"/>
              <a:t>‹#›</a:t>
            </a:fld>
            <a:endParaRPr lang="en-US"/>
          </a:p>
        </p:txBody>
      </p:sp>
    </p:spTree>
    <p:extLst>
      <p:ext uri="{BB962C8B-B14F-4D97-AF65-F5344CB8AC3E}">
        <p14:creationId xmlns:p14="http://schemas.microsoft.com/office/powerpoint/2010/main" val="3692031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3B0B1-0F11-42C7-9611-06738020D2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57143E-CD2D-4AB8-87DC-6E84A2E39EC2}"/>
              </a:ext>
            </a:extLst>
          </p:cNvPr>
          <p:cNvSpPr>
            <a:spLocks noGrp="1"/>
          </p:cNvSpPr>
          <p:nvPr>
            <p:ph type="dt" sz="half" idx="10"/>
          </p:nvPr>
        </p:nvSpPr>
        <p:spPr/>
        <p:txBody>
          <a:bodyPr/>
          <a:lstStyle/>
          <a:p>
            <a:fld id="{07FDD696-0175-46FD-86E1-467CFB8726FE}" type="datetimeFigureOut">
              <a:rPr lang="en-US" smtClean="0"/>
              <a:t>1/10/2024</a:t>
            </a:fld>
            <a:endParaRPr lang="en-US"/>
          </a:p>
        </p:txBody>
      </p:sp>
      <p:sp>
        <p:nvSpPr>
          <p:cNvPr id="4" name="Footer Placeholder 3">
            <a:extLst>
              <a:ext uri="{FF2B5EF4-FFF2-40B4-BE49-F238E27FC236}">
                <a16:creationId xmlns:a16="http://schemas.microsoft.com/office/drawing/2014/main" id="{64EC4B0B-D4CA-428F-8E3E-49CA157668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F9B017-56E3-4333-9BC5-43B5D3B2BD57}"/>
              </a:ext>
            </a:extLst>
          </p:cNvPr>
          <p:cNvSpPr>
            <a:spLocks noGrp="1"/>
          </p:cNvSpPr>
          <p:nvPr>
            <p:ph type="sldNum" sz="quarter" idx="12"/>
          </p:nvPr>
        </p:nvSpPr>
        <p:spPr/>
        <p:txBody>
          <a:bodyPr/>
          <a:lstStyle/>
          <a:p>
            <a:fld id="{C6629675-F99D-4DEB-9C68-2E69B830199A}" type="slidenum">
              <a:rPr lang="en-US" smtClean="0"/>
              <a:t>‹#›</a:t>
            </a:fld>
            <a:endParaRPr lang="en-US"/>
          </a:p>
        </p:txBody>
      </p:sp>
    </p:spTree>
    <p:extLst>
      <p:ext uri="{BB962C8B-B14F-4D97-AF65-F5344CB8AC3E}">
        <p14:creationId xmlns:p14="http://schemas.microsoft.com/office/powerpoint/2010/main" val="3800974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D63BEF-96AD-4F81-99D6-3860E527ED77}"/>
              </a:ext>
            </a:extLst>
          </p:cNvPr>
          <p:cNvSpPr>
            <a:spLocks noGrp="1"/>
          </p:cNvSpPr>
          <p:nvPr>
            <p:ph type="dt" sz="half" idx="10"/>
          </p:nvPr>
        </p:nvSpPr>
        <p:spPr/>
        <p:txBody>
          <a:bodyPr/>
          <a:lstStyle/>
          <a:p>
            <a:fld id="{07FDD696-0175-46FD-86E1-467CFB8726FE}" type="datetimeFigureOut">
              <a:rPr lang="en-US" smtClean="0"/>
              <a:t>1/10/2024</a:t>
            </a:fld>
            <a:endParaRPr lang="en-US"/>
          </a:p>
        </p:txBody>
      </p:sp>
      <p:sp>
        <p:nvSpPr>
          <p:cNvPr id="3" name="Footer Placeholder 2">
            <a:extLst>
              <a:ext uri="{FF2B5EF4-FFF2-40B4-BE49-F238E27FC236}">
                <a16:creationId xmlns:a16="http://schemas.microsoft.com/office/drawing/2014/main" id="{EE5338B8-4AB4-4AB1-B002-C0A8C2AE08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B550EC-78C4-48A0-A4DA-D9CEC6A3E0AA}"/>
              </a:ext>
            </a:extLst>
          </p:cNvPr>
          <p:cNvSpPr>
            <a:spLocks noGrp="1"/>
          </p:cNvSpPr>
          <p:nvPr>
            <p:ph type="sldNum" sz="quarter" idx="12"/>
          </p:nvPr>
        </p:nvSpPr>
        <p:spPr/>
        <p:txBody>
          <a:bodyPr/>
          <a:lstStyle/>
          <a:p>
            <a:fld id="{C6629675-F99D-4DEB-9C68-2E69B830199A}" type="slidenum">
              <a:rPr lang="en-US" smtClean="0"/>
              <a:t>‹#›</a:t>
            </a:fld>
            <a:endParaRPr lang="en-US"/>
          </a:p>
        </p:txBody>
      </p:sp>
    </p:spTree>
    <p:extLst>
      <p:ext uri="{BB962C8B-B14F-4D97-AF65-F5344CB8AC3E}">
        <p14:creationId xmlns:p14="http://schemas.microsoft.com/office/powerpoint/2010/main" val="166372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042BA-5554-4891-A4E8-40FE063BB2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96D7B2-4803-4561-B3FC-E260868BB2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FD8B15-EDE8-449D-B1C2-8D3DB009D1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AC09F3D-9638-4BFF-BB4F-AF0F61D8E988}"/>
              </a:ext>
            </a:extLst>
          </p:cNvPr>
          <p:cNvSpPr>
            <a:spLocks noGrp="1"/>
          </p:cNvSpPr>
          <p:nvPr>
            <p:ph type="dt" sz="half" idx="10"/>
          </p:nvPr>
        </p:nvSpPr>
        <p:spPr/>
        <p:txBody>
          <a:bodyPr/>
          <a:lstStyle/>
          <a:p>
            <a:fld id="{07FDD696-0175-46FD-86E1-467CFB8726FE}" type="datetimeFigureOut">
              <a:rPr lang="en-US" smtClean="0"/>
              <a:t>1/10/2024</a:t>
            </a:fld>
            <a:endParaRPr lang="en-US"/>
          </a:p>
        </p:txBody>
      </p:sp>
      <p:sp>
        <p:nvSpPr>
          <p:cNvPr id="6" name="Footer Placeholder 5">
            <a:extLst>
              <a:ext uri="{FF2B5EF4-FFF2-40B4-BE49-F238E27FC236}">
                <a16:creationId xmlns:a16="http://schemas.microsoft.com/office/drawing/2014/main" id="{A2C978D9-9352-4C88-8BB9-D78FA3BD2F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49C02B-45F5-4AF4-BA5A-D67A2F46EDFC}"/>
              </a:ext>
            </a:extLst>
          </p:cNvPr>
          <p:cNvSpPr>
            <a:spLocks noGrp="1"/>
          </p:cNvSpPr>
          <p:nvPr>
            <p:ph type="sldNum" sz="quarter" idx="12"/>
          </p:nvPr>
        </p:nvSpPr>
        <p:spPr/>
        <p:txBody>
          <a:bodyPr/>
          <a:lstStyle/>
          <a:p>
            <a:fld id="{C6629675-F99D-4DEB-9C68-2E69B830199A}" type="slidenum">
              <a:rPr lang="en-US" smtClean="0"/>
              <a:t>‹#›</a:t>
            </a:fld>
            <a:endParaRPr lang="en-US"/>
          </a:p>
        </p:txBody>
      </p:sp>
    </p:spTree>
    <p:extLst>
      <p:ext uri="{BB962C8B-B14F-4D97-AF65-F5344CB8AC3E}">
        <p14:creationId xmlns:p14="http://schemas.microsoft.com/office/powerpoint/2010/main" val="4093778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A4E0C-64EA-41DB-991B-29C9962E90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576E5E-A4EC-47FC-A7C7-D1B778CCE0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AD0333-5DA3-4B4E-A319-73E8D75C6A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BAFC40-AEED-4104-BC2D-5D184852EF1B}"/>
              </a:ext>
            </a:extLst>
          </p:cNvPr>
          <p:cNvSpPr>
            <a:spLocks noGrp="1"/>
          </p:cNvSpPr>
          <p:nvPr>
            <p:ph type="dt" sz="half" idx="10"/>
          </p:nvPr>
        </p:nvSpPr>
        <p:spPr/>
        <p:txBody>
          <a:bodyPr/>
          <a:lstStyle/>
          <a:p>
            <a:fld id="{07FDD696-0175-46FD-86E1-467CFB8726FE}" type="datetimeFigureOut">
              <a:rPr lang="en-US" smtClean="0"/>
              <a:t>1/10/2024</a:t>
            </a:fld>
            <a:endParaRPr lang="en-US"/>
          </a:p>
        </p:txBody>
      </p:sp>
      <p:sp>
        <p:nvSpPr>
          <p:cNvPr id="6" name="Footer Placeholder 5">
            <a:extLst>
              <a:ext uri="{FF2B5EF4-FFF2-40B4-BE49-F238E27FC236}">
                <a16:creationId xmlns:a16="http://schemas.microsoft.com/office/drawing/2014/main" id="{3DB66AAA-07EA-4539-B817-EB3953CA93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4310A6-DFE7-495D-A052-A8DF7C58A634}"/>
              </a:ext>
            </a:extLst>
          </p:cNvPr>
          <p:cNvSpPr>
            <a:spLocks noGrp="1"/>
          </p:cNvSpPr>
          <p:nvPr>
            <p:ph type="sldNum" sz="quarter" idx="12"/>
          </p:nvPr>
        </p:nvSpPr>
        <p:spPr/>
        <p:txBody>
          <a:bodyPr/>
          <a:lstStyle/>
          <a:p>
            <a:fld id="{C6629675-F99D-4DEB-9C68-2E69B830199A}" type="slidenum">
              <a:rPr lang="en-US" smtClean="0"/>
              <a:t>‹#›</a:t>
            </a:fld>
            <a:endParaRPr lang="en-US"/>
          </a:p>
        </p:txBody>
      </p:sp>
    </p:spTree>
    <p:extLst>
      <p:ext uri="{BB962C8B-B14F-4D97-AF65-F5344CB8AC3E}">
        <p14:creationId xmlns:p14="http://schemas.microsoft.com/office/powerpoint/2010/main" val="3883717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3F83E3-4BE5-4D64-8380-F1F366A0E2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27AD67-92E0-4399-9A1E-B0CEE4409A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49DEA9-C12E-4A96-BCE2-CC04BC2C4A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FDD696-0175-46FD-86E1-467CFB8726FE}" type="datetimeFigureOut">
              <a:rPr lang="en-US" smtClean="0"/>
              <a:t>1/10/2024</a:t>
            </a:fld>
            <a:endParaRPr lang="en-US"/>
          </a:p>
        </p:txBody>
      </p:sp>
      <p:sp>
        <p:nvSpPr>
          <p:cNvPr id="5" name="Footer Placeholder 4">
            <a:extLst>
              <a:ext uri="{FF2B5EF4-FFF2-40B4-BE49-F238E27FC236}">
                <a16:creationId xmlns:a16="http://schemas.microsoft.com/office/drawing/2014/main" id="{86A48091-D9C1-47C6-A9AD-2AD6DA2493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BA5CAF-6A4B-4420-97DC-A076A994B2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629675-F99D-4DEB-9C68-2E69B830199A}" type="slidenum">
              <a:rPr lang="en-US" smtClean="0"/>
              <a:t>‹#›</a:t>
            </a:fld>
            <a:endParaRPr lang="en-US"/>
          </a:p>
        </p:txBody>
      </p:sp>
    </p:spTree>
    <p:extLst>
      <p:ext uri="{BB962C8B-B14F-4D97-AF65-F5344CB8AC3E}">
        <p14:creationId xmlns:p14="http://schemas.microsoft.com/office/powerpoint/2010/main" val="672535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30D46F4-57D6-4E80-88EC-AE38E21CBD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08500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0027EF7-3FFA-4652-8AC1-8E7CE9C6F7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68" name="AutoShape 4" descr="data:image/jpeg;base64,/9j/4AAQSkZJRgABAQAAAQABAAD/2wCEAAkGBxQSEhQUExQWFhQXGBwaGBcYGBgXGBcaFxgcGBgcHxwYHSggGBwlHBoXIjEhJSkrLi4uGh8zODMsNygtLisBCgoKDg0OGxAQGywkICQsLCwsLCw0LCwsLCwsLCwsLCwsLCwsLCwsLCwsLCwsLCwsLCwsLCwsLCwsLCwsLCwsLP/AABEIAOEA4QMBIgACEQEDEQH/xAAcAAABBQEBAQAAAAAAAAAAAAAAAgMEBQYBBwj/xAA/EAABAwIDBQUGBAUCBwEAAAABAAIRAyEEMUESUWFx8AUGgZGhEyJSscHRMkLh8QcjYnKCQ5IUM0SissLSFv/EABoBAAIDAQEAAAAAAAAAAAAAAAAEAgMFAQb/xAAsEQACAQQCAQIGAQUBAAAAAAAAAQIDBBEhEjFBMlEFEyJhgZFxI0KhscEz/9oADAMBAAIRAxEAPwD3FCEIAEIQgAQhCABCElzgBJNkAKQqXH95KVP8MvP9OXmfos12j3vqGwGyNyVq3dOHW39hyjY1qvSx/Jssb2rSpA7TrjQXPpl4rO4/vpFqdPxefoPusjiO23OzCg1cYHHOEnK9qP7GrR+ExXq2zWUu8WIrOjbDAfhAHqZKdrMrH/Wfl8Tvusz2dTcHtI94StfhpJkrMuLupywpE6tKNH0pfpFD2ninUSG7b3OiSS50DcAJVb/+gqt/1Hjk4j5JfeCk4vcTlKoXJqnJ4WWMqjFxTwjQUe9VYZVX+Lifmp2H744gfnDuBa36AFY9oT1Mq+NR+GyipbwfcV+jfYXv0/8APTa7+0lp9ZV1g+9tB9nbVM/1CR5tn1heWsdb9UoVCNVarmaFJ2NKXSwe2UazXgFpDgciDI8wnF45gO2alF003lp1jI8wc/FbnsLvjTqwyt/Lf8X5HeM+74+eiap3MZaejPrWc6e1tGqQuArqZFAQhCABCEIAEIQgAQhCABCEirUDQS4gAXJOQCAFqm7X7x0aEgnaf8LdOZyHzWZ7yd7i+WUSWs1dk53L4R6rHVMQSk6tz4h+zTt/h7l9VT9GxxffKq78Aawcto+Z+yqMT2tUqXe5zuZ+QyCoTVjVKbipt+6VlNy9THo28YelItfbbQtIPFV+IqZyuNqxddqkOGdvUKmUV4LoTlB7ILqpEjRNF97JOMcQmqVUb7j1VL0aNOaayjSd3q52ozWzwj1iuwMYwEg2JyK2GFZaZWXc5U9IRvVvZXd5aNra/NYt7blbnvG4bF9Fi6rSNc+sk5Rk3EYtP/LZHhOManNi0lNFwCYg22dquOBxtjr9E06tyPpCTUqlNipNj8lfgV0LL78U6zERn1qmg0+Ec+KS89dBczg41k2/djvY6lDKkupaauZy3jhppuPotCs17Q5pBaRIIyIXgFKts9Zblr+6Heg0HbLr0nG4+E/EPqE5QuMfTLoy7q0z9Uez1RCRSqhwDmkEESCMiClrQMsEIQgAQhCABCEIA44wvPO93eH2pNNh/lg/7zvPDcFdd8+19lposNyJedw+HmflzXnmKddI3NbfFGtYWuf6kvwR6jpNymSOPgnHAwYjr90kM69Enk2lAbc5ca0gnS1id5/RKcMxp4pDnBANDu3p9Al0asHLyUUu1QKxOfr+i4RcMkzG4MuHuC/w/bes1UdsmNfXlzWjw+LIN+ty7jsFTxAudmppUH/t8QVckgp5gypwmJI8Fuex+3AWCdF59WwdSi/YeACcjPukZSDqFP8AaOokNeCzaPu7Uy6MzAuBuJSlaly6GKjpzilJmn7SxvtTwGaqxSMydeoTeBxJdY65Kye1rTneMhmpU0oolJcVxiV+KOih1akfeVJxAMn7qvxDrHrJX03grlSyhJrfJcbipzCil6C/UK7Iu4Fh/wAUAUg4mYVa+t90ttTcoNhGCRKm8p2nULVEa+c04HzE8r+i6mRqRyei9w+8uwRRqH+W4+6T+Rx0/tJ8jzXpIXzxhq8Fevdxu8H/ABFP2bz/ADaYzObm5A8xkfA6rQtq39j/AAYt5Qw+a/JqUIQnTPBCEIAFF7Txgo03POgsN50HmpSxPfTtHaeKQNm58XH7D5lVVp8I5Lrel8yaiZrH4hz3Oc4y5xk81V1QZvnb9FKrX0kfqoxaTbhMZnl9VjuWz1dKmlEYf66RaJ6CRO/M6/ol1X8frbmmi7rxyQmW8ThIPBNETnmlk7Wec+JnWY+aRaeHPx8VLJxxGqpGQBtmmXJ2oIumlzJLA5SJIIUhpIIv1zUBzvTjmnaVTeoM44GlwWxWAZUAcJkb2kZFp0IVPjO6mKpvdUoPFUluzeNstJk7QcYOQ/Cl9nYmHAjMarddk4sPFxcJdy4CNxGUPqRjO6nZFUPpsqse2AXO2mkZaZRCvO1cOQTaN2krXmCq3tbDhzDlbKUtKtmZGjdPms/wee9ojZNtSq6uZV12vRM7J8PH9gqCo6M803F5Rsck45ItSrdMknVdqt8lGc/SRlqdyYWxSS2SBUE/sus4eqil0m27fwuu7URddcSGNlkxwmOgnaVQaqCypP2TzXKvoG8ksmCrbu52u6hWZUbm03HxNNiPEet9FTOdbITPklUnRCthIUrUs6PovC4htRjXtMtcAQeBEhOrC/wy7Y22OoON2+8z+0n3h4Eg/wCS3S2Kc+cUzz1Wm6c3FghCFMrGcXXFNjnnJoJ8l5bi6pc5zibkknmblbjvliNmjsjN5jwFz6wsFifNZ15PfE2vhlL6XL3/AOEZ+p03KDVfMxxv1n+qm1WWso7qe7TjbSTfJIZN2K0QgSDOvG66dDbPLPoKXTwZPIp12CIGX6dfRcc0T0V5m4z4jXVMVN/ll67lavwBAkC1vH7qPUwJGc2nx4cLo+YgWGVT7JJnrwhSn4cg5Rz8lGq7/lkJRyJ4GSJ8U6xuk5eiZkJ1hvn1muMgTsKbydAtD2diAOBj5qkoVwGARM3sn62I/DmJAn9fVLz2UT+rRs8N2hAgrmJxlllML2hBOqXiO05kjdx63pT5LyJuhiRzvC8OOZkC0ddSstj2yd/2Vnia+2TfohVeIfIO9O0k0sGhS1HBWVnWUUm9x+2hUysJUYsAP3yT0GiLWzk2y6uusKbfpnbjH7IbKlgFAfY5SmVFWteRz6KktcoTiQwi2NwlNBTGHqWT7R6KlPBGSyX3dvtL2FenVvDXX/tNnehK9yaZAIyK+daLoOdl7X3G7Q9thKcmXM/ln/H8P/aWrSs59xMT4jSxif4NAhCE+ZRjO+1eajG/C31cfsAswBoc4yV53jO1iKm4EDyAH3VOwSZvyWLcSzNnp7OKjRj/AAM16d+cRbqP2TZozMddSp1dhIm1jouYUE2OvUpOUhxTxE5SowANRpe29TaOC2sx4G6lUcPYBTG0hEFJVKrXQlUr+xAfhNMzvVf2i2xBi3nf5q+rrMdsHaMAz99fko05OTO0JOTKDG4gB2VhMdZKmquUrG1ZPoBe29V76l98b8loRRp5wjq4akFN5JAdfgp4DJY06pJ8PkF2rjZgRlAUSjiTTdO7fdM1KkmfNR4ZZW+y4weIH0SsS+Mjx+qq6FRSa1b3QNyg47IMafUvYrjokT4+KZbcjrVcBzCsxgMjFcQDwy5aqJV37lIfkZ/dRqhhMQLFsbqNJ66KHRe5SgbgddSucN/Q+qsJJ+wztRI3p9jvFMvGv18Uqi+F1rRTLZZ4apZTGvhV9JSqZySklspUtkpjtet9/Vek/wAK8f8AzKtI5OaHjm07J8w4eS80o/LoLT9wsXsYyiZiXbJvmHgt+ZCYt5YmmKXcOVOSPbELm0hbJ50897TfNWqQfzu+ZVWwZzv+qm9o2e/+8/MpmiJOSwar2z1dLUEOsaAY4qbTobkzRpA9blYYZiz60sIpqzwjtFm9PAIlclIzeRNyyNVzZY7tFzTMktvbnnda7EZLKduMhuWZJ2tRwtwVlB7G7V7MniXecqETGf6qwrUveDSQN5mR6Kvr5nXitSLNTIguslOc2RAPHj9khjZIXNm6ngjkexVQW2REiDrz5JltPinTTvfNL9hN1zKSISYzTMXCffVDpIEDdKbDEQACh4ZDOxtro6yTQeuPK4xxU8HWwedBrootenBIg+6SPHX1UpwlNYhuZueKnBkoy8ESes0bW4pIz5rtBu8ec/TNXg5Cje+Z18d/FJ3JbTewAG9FWPsuZISY/h6ymUSq7Dm6mUn3VNRbFs7JrHXVr2LW2atNwza9rhfc4EclSMMFT8KVxaOvej6OhCiIW5k8xgwfa7Yq1B/W75lNUxmFO7w09mvU5z5gH6qPhWA+Kw66w2elpz/pxf2RLw7bBT2hN0KcSnoWRXexSrLLEPTZdCdKj13Ql8Fa2MYh2izPbNYOBzjQfM+U+au8TVVFiyCCLTP7clbSjhjdDTKDFUYa53lfffJU73XVt2jtEkuzjlyVO+5NvuI61WlTNHlo4x0HNcpvk7WuiDTTlMR4Kx4OZyPbQA08Umm6R4KPUcSOH7qZRA2bjJQawiEpYG6MkKK90SFM2wDw0Cr675JOqnBZZFMQDdLakhuUeKGmFYyzs5tjKY0SMbXloEAGcx+bdPJJe4eeq5hhtjdHCTGsDU/ZTSS2RT8DDgWxG7PjOaSxwmDql1niTEkZDMD1TdMdft1ZWrrZzwSTlP6Lny3pNN0206GidaJUHopb0N0U/RdcJpOsaoyK/OSYy6suz2S4N3kBV9AZK97vUdrEUWx+KqwXyu8C/BRSydk8ZZ717EcUJcoW4eayZDvbRisDFnNB8RY+kKuwrIhaTvbQljX/AAug8nfqAs9QyWNexxNm5a1OVFfonUXJ+UxQN0+saqiufYh6hVzPBSqrlBxTpVByJVYkxJm2o8FVVKovlyMeassYAZvxlVzL8zPP1V8Pccj1krMa6QbyfoFTPYNM/wBVpn0DeDBGW718VEbhwLwC7OTwzsmIzwMRmkiiqsgA5cE2+1jqpuKaXOkpqhQD3KxS1sm5rA0yjKlNoECfNWLMM0ZBIfQsqXWyKurllHiASSYy4KLQpbRhTMc2JGunJQj7vNOQ9Ohlekcq4csNzmFGc6Os0+ajnC+5RCZU4p+Tv9oyaiUADAkATJN/K0pl41S2jaBHD9for8FWdg99yQLEmDJynLRJaYsctB6/VDDIF+MJJnxUvsXeB2kOH0+afaIKZpnfnmevBOtKrkUMcIGgzUmmyAmhZPtMhUyYKI9hRaVre4NAuxtAbnF3g1pKytPIBeh/wnws131D+SnHCXut6NKuorlNIWuXxpyf2PUoQuoWwYBH7Qw/tKbmbxbnp6wsNTBBOi9BWR7ew2xVJ/K+/jr638Ule08x5D9jUw3D3ItLPxUiVGYTKkg6LAqIcmMV3RxUXEFSHA79VDxTrxCocDkUV1fSPL5quDXQSPPh+6sq7CJPlx5qKWk5ZXtZTQzF6GHiZI0sNLj5pqoyc/FO7J2dR6SlU2e7lrr5KL0ck8FLjgJ93xXKLgNJ3nIyU5iWhpyzK60ZRnnKtfpJPodoGUrEwAnKVNIrGbQEvjYu+ygx9OL9XVTX9FpMXR90yJsVnqrNVpUJZQ7TlmIzt34eUaqM7XoK0wNBrpDrLmMwIDSR4GdOWiuVSKlg7KaTwU9QptmfGylw0NN75QmC3UTI8PJMRZGMvqEuJm+fUJRER9l2o0lw8J4fdLq0zMSCeG+V3JbKekJa+PJLa5IrtMZLlFtx1quNLGSlvKLJmScpBcpZBPsZfwSjZOPQ+wXXsv8ADHA7GELyL1Xl3+Lfdb4WcfFeQ9nYZ1Woym38TnBo5uMBfQvZ+FFKmym3JjWtH+IhP2cN8vYy/iFTEVH3JCEIWiZIKu7cwftKdvxNuPqPL6KxQoyipLDJRk4tNGCputbRPsqZzwUrtnBezqy38L7jcDqOt6gMdBXnrik4SaZsqSnHkhx5uo2JpzdPucLnVJ2wbEFJSTOdFPiDeEy/OMuSsMVTaZJUNzrG2XjyQXJ6IONa4wB5fOVypBpwCnqjonQ59QoVBxE8udyUcdE8ZQy7DHLSNLSdPumaLTNp6MK1o5cVGq04NhB370Z8EOXgATEZJAZw6+ibquJN9MkVK0BRcSDiV+LPvQdByVHVZcq3rCZJm48+CrTr+qbo6GaXRHiBCTVoGJcTHO5+6cuIMZkmUrF4jbaOc9cFfvOiyWWVtWn7x4GMtBkmg4jK3opDm8769c0zWHl+iYi/AJfUOOFgdqJaSBaZBDb3yIO7Q8VHLh1mFIDBkATAiec/ZNOpydetV1NHJISLp1tNdFPJPMbACjKRxLQ+1tvJSqYsmaQlw3DNTcHhnVajWMEuc4NaOJMBVJZYOXFG6/hR2Jt1XYhw92nLW8XkX8mk/wC4L1dV3d/spuFoU6Lfyj3j8Tjdx8T6QrFbNGnwhg87cVfmTcgQhCtKQQhCAI2PwgqsLT4HcdCsXiWOpuLXZjP7/Vb1VfbfZoqt2gPeGXEbvslLuh8yOV2hu1r8Hxl0zKbQcJGa4dxz0SQCDuMrrisGUTTaI9QAA2KisqxYhS6zjeFXOqmRwUOJOMcjWKAeLDZO/rPRQaj9mRnx5qTiZ8vWVBd7x4KSiXRgP0cTA0EJD8WHcFExlcmNmwt15gpNOmbfNRlT8kZUvIum4yl+xJvCebhRnP3UvZJF7KDRVLRU4nCw2fTdyVLWpkG+a0PaBhsaqtx1OwPD3rq6GiymyuqUxN7AZeSgVrZKzrvsBppKh1WZyLBMQYyuivDozEwkRLhax3KR7I9eS62ibZ5eqv5I4uxNZsbMZH6HrciMkj2Ltq5vx+XBSGArj0cfYjZTobtEALgbKm4ensqDYMNmF6X/AAr7uf8AV1BvFIEeDn/No/y4LK9zO7bsbWAMii0g1HXEj4QfiPoJO5e40KIY0NaAGtAAAsABkAnbSjl83+DLvrjC+Wu/I4hCFomQCEIQAIQhAAhCEAUfb3ZG2C9g97Ub+PPrnk6k65/VekKl7b7EFWXMs/do77His+6tOX1w78oftrrj9M+vcyZda6g1qV9ysatEtMOEEZ7wolVkz8lkNYeDUi14KzE05EtCh12ugRyVpWpkZZeqiubnNju4oRfFkM0LXz4aQnG0wI1CcDiDnfWEum5uy6M90arjCWRuhExBt0OafcOd1GokySLHjdLcXkEx9xZQcdlUobG6+H28xAynXmqTH0jNsldexJIuON1FxjAJgGSpRJQ0yrfRBg7hCjvZbK/0U52HPgM/ootZufH0VpemQA206ptrb5Tw+qsXsGQ8U05obmL58tykpBlEJzQn6VKbIbSPXqpQaGjcFLJFtCadMBXHdru7VxtXYZ7rBBqVNGD6uOgVt3W7lVcVD6gNGhvIh7wfhB0/qNt0r1rsvs2nh6Yp0mBrRuzJ3k5k8Sm6Fq5PMujNub1QXGG3/oR2N2VSwtJtKk2GjzcdXE6k9WU5CFqJJLCMZtt5YIQhdOAhCEACEIQAIQhAAhCEARMd2eyqIcL6EZhZDtbsKrSksG23e25HMZrdIS9a2hV2+/cvo3E6XXXseVO4deaZqVxlIniF6Vj+xKNb8TAHfE33XeYz8ZWex3cmf+XU8HjPxb/8rOnYVI9bNOnf05erRkvaNgzHhKjMLScirbHd0cVTu2ntjXYcD/5bJPkqutg69IS6jVAEzNN4HG8JWVCce0x2FWlL0y/yOPMaDw+ybdVdA9bKI7H7J96xjdB9c0y/tTatJJ3W+QVPFncD2Ie6IkgcM0y6obRpvzXGYOvVMto1nDTZY92XIK5wfdTG1f8AS2BveQ30/F6K2NKb6TITqwgttFI5u1eT5KJ7MZeWuWZXpvZHcBog4ioX/wBDPdb4nM+ELX4PAUqQinTawf0tA+WacpWE36ngSqfEIrUdnz84Oc/ZZTe47g06chop2G7rYqofdw1Une5pYD4vgL3xCYXw+PmRS/iU/CPI+zf4ZYl5Bqvp0m6gfzH8rQ31K23YncbCYeHbHtXj89WHQeDY2W84nitMhMwtqcOkK1LqrPtghCFeLghCEACEIQAIQhAAhCEACEIQAIQhAAhCEACEIQBwpLUIQA1XzSaP4h1ohCh5JeCSVxiEKZEUhCEACEIQAIQhAAhCEACEIQAIQhAAhCEAf//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1676400" y="1447800"/>
            <a:ext cx="4191000" cy="923330"/>
          </a:xfrm>
          <a:prstGeom prst="rect">
            <a:avLst/>
          </a:prstGeom>
        </p:spPr>
        <p:txBody>
          <a:bodyPr wrap="square">
            <a:spAutoFit/>
          </a:bodyPr>
          <a:lstStyle/>
          <a:p>
            <a:pPr algn="ctr" fontAlgn="base"/>
            <a:r>
              <a:rPr lang="en-US" dirty="0"/>
              <a:t>If ninety-nine truths are told to perpetrate one lie, the one hundred statement taken together constitute a falsehood.</a:t>
            </a:r>
          </a:p>
        </p:txBody>
      </p:sp>
      <p:sp>
        <p:nvSpPr>
          <p:cNvPr id="9" name="TextBox 8"/>
          <p:cNvSpPr txBox="1"/>
          <p:nvPr/>
        </p:nvSpPr>
        <p:spPr>
          <a:xfrm>
            <a:off x="1524000" y="0"/>
            <a:ext cx="9144000" cy="1477328"/>
          </a:xfrm>
          <a:prstGeom prst="rect">
            <a:avLst/>
          </a:prstGeom>
          <a:noFill/>
        </p:spPr>
        <p:txBody>
          <a:bodyPr wrap="square" rtlCol="0">
            <a:spAutoFit/>
          </a:bodyPr>
          <a:lstStyle/>
          <a:p>
            <a:pPr algn="ctr"/>
            <a:r>
              <a:rPr lang="en-US" sz="5400" dirty="0">
                <a:latin typeface="Bell MT" pitchFamily="18" charset="0"/>
              </a:rPr>
              <a:t>The Appearance of Good</a:t>
            </a:r>
          </a:p>
          <a:p>
            <a:pPr algn="ctr"/>
            <a:r>
              <a:rPr lang="en-US" sz="3600" dirty="0">
                <a:latin typeface="Bell MT" pitchFamily="18" charset="0"/>
              </a:rPr>
              <a:t>A misjudgment</a:t>
            </a:r>
          </a:p>
        </p:txBody>
      </p:sp>
      <p:sp>
        <p:nvSpPr>
          <p:cNvPr id="12" name="TextBox 11"/>
          <p:cNvSpPr txBox="1"/>
          <p:nvPr/>
        </p:nvSpPr>
        <p:spPr>
          <a:xfrm>
            <a:off x="117475" y="6413838"/>
            <a:ext cx="3429000" cy="369332"/>
          </a:xfrm>
          <a:prstGeom prst="rect">
            <a:avLst/>
          </a:prstGeom>
          <a:noFill/>
        </p:spPr>
        <p:txBody>
          <a:bodyPr wrap="square" rtlCol="0">
            <a:spAutoFit/>
          </a:bodyPr>
          <a:lstStyle/>
          <a:p>
            <a:r>
              <a:rPr lang="en-US" dirty="0"/>
              <a:t>Moroni 7:12-14   </a:t>
            </a:r>
            <a:r>
              <a:rPr lang="en-US" sz="1200" dirty="0"/>
              <a:t>Student Manual</a:t>
            </a:r>
          </a:p>
        </p:txBody>
      </p:sp>
      <p:sp>
        <p:nvSpPr>
          <p:cNvPr id="10" name="Rectangle 9"/>
          <p:cNvSpPr/>
          <p:nvPr/>
        </p:nvSpPr>
        <p:spPr>
          <a:xfrm>
            <a:off x="5486400" y="2590801"/>
            <a:ext cx="5740400" cy="3508653"/>
          </a:xfrm>
          <a:prstGeom prst="rect">
            <a:avLst/>
          </a:prstGeom>
        </p:spPr>
        <p:txBody>
          <a:bodyPr wrap="square">
            <a:spAutoFit/>
          </a:bodyPr>
          <a:lstStyle/>
          <a:p>
            <a:r>
              <a:rPr lang="en-US" dirty="0"/>
              <a:t>The scriptures never credit Lucifer with good intent in anything he does. </a:t>
            </a:r>
          </a:p>
          <a:p>
            <a:endParaRPr lang="en-US" dirty="0"/>
          </a:p>
          <a:p>
            <a:r>
              <a:rPr lang="en-US" dirty="0"/>
              <a:t>The devil persuades no one to do good…he may seek to make it appear that he leads one to good so that he can entrap a person in an evil deed.</a:t>
            </a:r>
          </a:p>
          <a:p>
            <a:endParaRPr lang="en-US" dirty="0"/>
          </a:p>
          <a:p>
            <a:r>
              <a:rPr lang="en-US" sz="2400" dirty="0">
                <a:solidFill>
                  <a:srgbClr val="FF0000"/>
                </a:solidFill>
              </a:rPr>
              <a:t>However….</a:t>
            </a:r>
          </a:p>
          <a:p>
            <a:endParaRPr lang="en-US" dirty="0"/>
          </a:p>
          <a:p>
            <a:r>
              <a:rPr lang="en-US" dirty="0"/>
              <a:t>Can the devil make us do evil?</a:t>
            </a:r>
          </a:p>
          <a:p>
            <a:endParaRPr lang="en-US" dirty="0"/>
          </a:p>
          <a:p>
            <a:r>
              <a:rPr lang="en-US" dirty="0"/>
              <a:t>Only we allow ourselves to be persuaded by Satan</a:t>
            </a:r>
          </a:p>
        </p:txBody>
      </p:sp>
      <p:pic>
        <p:nvPicPr>
          <p:cNvPr id="3" name="Picture 2">
            <a:extLst>
              <a:ext uri="{FF2B5EF4-FFF2-40B4-BE49-F238E27FC236}">
                <a16:creationId xmlns:a16="http://schemas.microsoft.com/office/drawing/2014/main" id="{23380ADF-B22B-4086-96DE-D047F6EF69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535" y="2764790"/>
            <a:ext cx="4132869" cy="2755246"/>
          </a:xfrm>
          <a:prstGeom prst="rect">
            <a:avLst/>
          </a:prstGeom>
        </p:spPr>
      </p:pic>
    </p:spTree>
    <p:extLst>
      <p:ext uri="{BB962C8B-B14F-4D97-AF65-F5344CB8AC3E}">
        <p14:creationId xmlns:p14="http://schemas.microsoft.com/office/powerpoint/2010/main" val="244449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F0C7EC3-FD5D-432F-8AED-3BDB3BB796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68" name="AutoShape 4" descr="data:image/jpeg;base64,/9j/4AAQSkZJRgABAQAAAQABAAD/2wCEAAkGBxQSEhQUExQWFhQXGBwaGBcYGBgXGBcaFxgcGBgcHxwYHSggGBwlHBoXIjEhJSkrLi4uGh8zODMsNygtLisBCgoKDg0OGxAQGywkICQsLCwsLCw0LCwsLCwsLCwsLCwsLCwsLCwsLCwsLCwsLCwsLCwsLCwsLCwsLCwsLCwsLP/AABEIAOEA4QMBIgACEQEDEQH/xAAcAAABBQEBAQAAAAAAAAAAAAAAAgMEBQYBBwj/xAA/EAABAwIDBQUGBAUCBwEAAAABAAIRAyEEMUESUWFx8AUGgZGhEyJSscHRMkLh8QcjYnKCQ5IUM0SissLSFv/EABoBAAIDAQEAAAAAAAAAAAAAAAAEAgMFAQb/xAAsEQACAQQCAQIGAQUBAAAAAAAAAQIDBBEhEjFBMlEFEyJhgZFxI0KhscEz/9oADAMBAAIRAxEAPwD3FCEIAEIQgAQhCABCElzgBJNkAKQqXH95KVP8MvP9OXmfos12j3vqGwGyNyVq3dOHW39hyjY1qvSx/Jssb2rSpA7TrjQXPpl4rO4/vpFqdPxefoPusjiO23OzCg1cYHHOEnK9qP7GrR+ExXq2zWUu8WIrOjbDAfhAHqZKdrMrH/Wfl8Tvusz2dTcHtI94StfhpJkrMuLupywpE6tKNH0pfpFD2ninUSG7b3OiSS50DcAJVb/+gqt/1Hjk4j5JfeCk4vcTlKoXJqnJ4WWMqjFxTwjQUe9VYZVX+Lifmp2H744gfnDuBa36AFY9oT1Mq+NR+GyipbwfcV+jfYXv0/8APTa7+0lp9ZV1g+9tB9nbVM/1CR5tn1heWsdb9UoVCNVarmaFJ2NKXSwe2UazXgFpDgciDI8wnF45gO2alF003lp1jI8wc/FbnsLvjTqwyt/Lf8X5HeM+74+eiap3MZaejPrWc6e1tGqQuArqZFAQhCABCEIAEIQgAQhCABCEirUDQS4gAXJOQCAFqm7X7x0aEgnaf8LdOZyHzWZ7yd7i+WUSWs1dk53L4R6rHVMQSk6tz4h+zTt/h7l9VT9GxxffKq78Aawcto+Z+yqMT2tUqXe5zuZ+QyCoTVjVKbipt+6VlNy9THo28YelItfbbQtIPFV+IqZyuNqxddqkOGdvUKmUV4LoTlB7ILqpEjRNF97JOMcQmqVUb7j1VL0aNOaayjSd3q52ozWzwj1iuwMYwEg2JyK2GFZaZWXc5U9IRvVvZXd5aNra/NYt7blbnvG4bF9Fi6rSNc+sk5Rk3EYtP/LZHhOManNi0lNFwCYg22dquOBxtjr9E06tyPpCTUqlNipNj8lfgV0LL78U6zERn1qmg0+Ec+KS89dBczg41k2/djvY6lDKkupaauZy3jhppuPotCs17Q5pBaRIIyIXgFKts9Zblr+6Heg0HbLr0nG4+E/EPqE5QuMfTLoy7q0z9Uez1RCRSqhwDmkEESCMiClrQMsEIQgAQhCABCEIA44wvPO93eH2pNNh/lg/7zvPDcFdd8+19lposNyJedw+HmflzXnmKddI3NbfFGtYWuf6kvwR6jpNymSOPgnHAwYjr90kM69Enk2lAbc5ca0gnS1id5/RKcMxp4pDnBANDu3p9Al0asHLyUUu1QKxOfr+i4RcMkzG4MuHuC/w/bes1UdsmNfXlzWjw+LIN+ty7jsFTxAudmppUH/t8QVckgp5gypwmJI8Fuex+3AWCdF59WwdSi/YeACcjPukZSDqFP8AaOokNeCzaPu7Uy6MzAuBuJSlaly6GKjpzilJmn7SxvtTwGaqxSMydeoTeBxJdY65Kye1rTneMhmpU0oolJcVxiV+KOih1akfeVJxAMn7qvxDrHrJX03grlSyhJrfJcbipzCil6C/UK7Iu4Fh/wAUAUg4mYVa+t90ttTcoNhGCRKm8p2nULVEa+c04HzE8r+i6mRqRyei9w+8uwRRqH+W4+6T+Rx0/tJ8jzXpIXzxhq8Fevdxu8H/ABFP2bz/ADaYzObm5A8xkfA6rQtq39j/AAYt5Qw+a/JqUIQnTPBCEIAFF7Txgo03POgsN50HmpSxPfTtHaeKQNm58XH7D5lVVp8I5Lrel8yaiZrH4hz3Oc4y5xk81V1QZvnb9FKrX0kfqoxaTbhMZnl9VjuWz1dKmlEYf66RaJ6CRO/M6/ol1X8frbmmi7rxyQmW8ThIPBNETnmlk7Wec+JnWY+aRaeHPx8VLJxxGqpGQBtmmXJ2oIumlzJLA5SJIIUhpIIv1zUBzvTjmnaVTeoM44GlwWxWAZUAcJkb2kZFp0IVPjO6mKpvdUoPFUluzeNstJk7QcYOQ/Cl9nYmHAjMarddk4sPFxcJdy4CNxGUPqRjO6nZFUPpsqse2AXO2mkZaZRCvO1cOQTaN2krXmCq3tbDhzDlbKUtKtmZGjdPms/wee9ojZNtSq6uZV12vRM7J8PH9gqCo6M803F5Rsck45ItSrdMknVdqt8lGc/SRlqdyYWxSS2SBUE/sus4eqil0m27fwuu7URddcSGNlkxwmOgnaVQaqCypP2TzXKvoG8ksmCrbu52u6hWZUbm03HxNNiPEet9FTOdbITPklUnRCthIUrUs6PovC4htRjXtMtcAQeBEhOrC/wy7Y22OoON2+8z+0n3h4Eg/wCS3S2Kc+cUzz1Wm6c3FghCFMrGcXXFNjnnJoJ8l5bi6pc5zibkknmblbjvliNmjsjN5jwFz6wsFifNZ15PfE2vhlL6XL3/AOEZ+p03KDVfMxxv1n+qm1WWso7qe7TjbSTfJIZN2K0QgSDOvG66dDbPLPoKXTwZPIp12CIGX6dfRcc0T0V5m4z4jXVMVN/ll67lavwBAkC1vH7qPUwJGc2nx4cLo+YgWGVT7JJnrwhSn4cg5Rz8lGq7/lkJRyJ4GSJ8U6xuk5eiZkJ1hvn1muMgTsKbydAtD2diAOBj5qkoVwGARM3sn62I/DmJAn9fVLz2UT+rRs8N2hAgrmJxlllML2hBOqXiO05kjdx63pT5LyJuhiRzvC8OOZkC0ddSstj2yd/2Vnia+2TfohVeIfIO9O0k0sGhS1HBWVnWUUm9x+2hUysJUYsAP3yT0GiLWzk2y6uusKbfpnbjH7IbKlgFAfY5SmVFWteRz6KktcoTiQwi2NwlNBTGHqWT7R6KlPBGSyX3dvtL2FenVvDXX/tNnehK9yaZAIyK+daLoOdl7X3G7Q9thKcmXM/ln/H8P/aWrSs59xMT4jSxif4NAhCE+ZRjO+1eajG/C31cfsAswBoc4yV53jO1iKm4EDyAH3VOwSZvyWLcSzNnp7OKjRj/AAM16d+cRbqP2TZozMddSp1dhIm1jouYUE2OvUpOUhxTxE5SowANRpe29TaOC2sx4G6lUcPYBTG0hEFJVKrXQlUr+xAfhNMzvVf2i2xBi3nf5q+rrMdsHaMAz99fko05OTO0JOTKDG4gB2VhMdZKmquUrG1ZPoBe29V76l98b8loRRp5wjq4akFN5JAdfgp4DJY06pJ8PkF2rjZgRlAUSjiTTdO7fdM1KkmfNR4ZZW+y4weIH0SsS+Mjx+qq6FRSa1b3QNyg47IMafUvYrjokT4+KZbcjrVcBzCsxgMjFcQDwy5aqJV37lIfkZ/dRqhhMQLFsbqNJ66KHRe5SgbgddSucN/Q+qsJJ+wztRI3p9jvFMvGv18Uqi+F1rRTLZZ4apZTGvhV9JSqZySklspUtkpjtet9/Vek/wAK8f8AzKtI5OaHjm07J8w4eS80o/LoLT9wsXsYyiZiXbJvmHgt+ZCYt5YmmKXcOVOSPbELm0hbJ50897TfNWqQfzu+ZVWwZzv+qm9o2e/+8/MpmiJOSwar2z1dLUEOsaAY4qbTobkzRpA9blYYZiz60sIpqzwjtFm9PAIlclIzeRNyyNVzZY7tFzTMktvbnnda7EZLKduMhuWZJ2tRwtwVlB7G7V7MniXecqETGf6qwrUveDSQN5mR6Kvr5nXitSLNTIguslOc2RAPHj9khjZIXNm6ngjkexVQW2REiDrz5JltPinTTvfNL9hN1zKSISYzTMXCffVDpIEDdKbDEQACh4ZDOxtro6yTQeuPK4xxU8HWwedBrootenBIg+6SPHX1UpwlNYhuZueKnBkoy8ESes0bW4pIz5rtBu8ec/TNXg5Cje+Z18d/FJ3JbTewAG9FWPsuZISY/h6ymUSq7Dm6mUn3VNRbFs7JrHXVr2LW2atNwza9rhfc4EclSMMFT8KVxaOvej6OhCiIW5k8xgwfa7Yq1B/W75lNUxmFO7w09mvU5z5gH6qPhWA+Kw66w2elpz/pxf2RLw7bBT2hN0KcSnoWRXexSrLLEPTZdCdKj13Ql8Fa2MYh2izPbNYOBzjQfM+U+au8TVVFiyCCLTP7clbSjhjdDTKDFUYa53lfffJU73XVt2jtEkuzjlyVO+5NvuI61WlTNHlo4x0HNcpvk7WuiDTTlMR4Kx4OZyPbQA08Umm6R4KPUcSOH7qZRA2bjJQawiEpYG6MkKK90SFM2wDw0Cr675JOqnBZZFMQDdLakhuUeKGmFYyzs5tjKY0SMbXloEAGcx+bdPJJe4eeq5hhtjdHCTGsDU/ZTSS2RT8DDgWxG7PjOaSxwmDql1niTEkZDMD1TdMdft1ZWrrZzwSTlP6Lny3pNN0206GidaJUHopb0N0U/RdcJpOsaoyK/OSYy6suz2S4N3kBV9AZK97vUdrEUWx+KqwXyu8C/BRSydk8ZZ717EcUJcoW4eayZDvbRisDFnNB8RY+kKuwrIhaTvbQljX/AAug8nfqAs9QyWNexxNm5a1OVFfonUXJ+UxQN0+saqiufYh6hVzPBSqrlBxTpVByJVYkxJm2o8FVVKovlyMeassYAZvxlVzL8zPP1V8Pccj1krMa6QbyfoFTPYNM/wBVpn0DeDBGW718VEbhwLwC7OTwzsmIzwMRmkiiqsgA5cE2+1jqpuKaXOkpqhQD3KxS1sm5rA0yjKlNoECfNWLMM0ZBIfQsqXWyKurllHiASSYy4KLQpbRhTMc2JGunJQj7vNOQ9Ohlekcq4csNzmFGc6Os0+ajnC+5RCZU4p+Tv9oyaiUADAkATJN/K0pl41S2jaBHD9for8FWdg99yQLEmDJynLRJaYsctB6/VDDIF+MJJnxUvsXeB2kOH0+afaIKZpnfnmevBOtKrkUMcIGgzUmmyAmhZPtMhUyYKI9hRaVre4NAuxtAbnF3g1pKytPIBeh/wnws131D+SnHCXut6NKuorlNIWuXxpyf2PUoQuoWwYBH7Qw/tKbmbxbnp6wsNTBBOi9BWR7ew2xVJ/K+/jr638Ule08x5D9jUw3D3ItLPxUiVGYTKkg6LAqIcmMV3RxUXEFSHA79VDxTrxCocDkUV1fSPL5quDXQSPPh+6sq7CJPlx5qKWk5ZXtZTQzF6GHiZI0sNLj5pqoyc/FO7J2dR6SlU2e7lrr5KL0ck8FLjgJ93xXKLgNJ3nIyU5iWhpyzK60ZRnnKtfpJPodoGUrEwAnKVNIrGbQEvjYu+ygx9OL9XVTX9FpMXR90yJsVnqrNVpUJZQ7TlmIzt34eUaqM7XoK0wNBrpDrLmMwIDSR4GdOWiuVSKlg7KaTwU9QptmfGylw0NN75QmC3UTI8PJMRZGMvqEuJm+fUJRER9l2o0lw8J4fdLq0zMSCeG+V3JbKekJa+PJLa5IrtMZLlFtx1quNLGSlvKLJmScpBcpZBPsZfwSjZOPQ+wXXsv8ADHA7GELyL1Xl3+Lfdb4WcfFeQ9nYZ1Woym38TnBo5uMBfQvZ+FFKmym3JjWtH+IhP2cN8vYy/iFTEVH3JCEIWiZIKu7cwftKdvxNuPqPL6KxQoyipLDJRk4tNGCputbRPsqZzwUrtnBezqy38L7jcDqOt6gMdBXnrik4SaZsqSnHkhx5uo2JpzdPucLnVJ2wbEFJSTOdFPiDeEy/OMuSsMVTaZJUNzrG2XjyQXJ6IONa4wB5fOVypBpwCnqjonQ59QoVBxE8udyUcdE8ZQy7DHLSNLSdPumaLTNp6MK1o5cVGq04NhB370Z8EOXgATEZJAZw6+ibquJN9MkVK0BRcSDiV+LPvQdByVHVZcq3rCZJm48+CrTr+qbo6GaXRHiBCTVoGJcTHO5+6cuIMZkmUrF4jbaOc9cFfvOiyWWVtWn7x4GMtBkmg4jK3opDm8769c0zWHl+iYi/AJfUOOFgdqJaSBaZBDb3yIO7Q8VHLh1mFIDBkATAiec/ZNOpydetV1NHJISLp1tNdFPJPMbACjKRxLQ+1tvJSqYsmaQlw3DNTcHhnVajWMEuc4NaOJMBVJZYOXFG6/hR2Jt1XYhw92nLW8XkX8mk/wC4L1dV3d/spuFoU6Lfyj3j8Tjdx8T6QrFbNGnwhg87cVfmTcgQhCtKQQhCAI2PwgqsLT4HcdCsXiWOpuLXZjP7/Vb1VfbfZoqt2gPeGXEbvslLuh8yOV2hu1r8Hxl0zKbQcJGa4dxz0SQCDuMrrisGUTTaI9QAA2KisqxYhS6zjeFXOqmRwUOJOMcjWKAeLDZO/rPRQaj9mRnx5qTiZ8vWVBd7x4KSiXRgP0cTA0EJD8WHcFExlcmNmwt15gpNOmbfNRlT8kZUvIum4yl+xJvCebhRnP3UvZJF7KDRVLRU4nCw2fTdyVLWpkG+a0PaBhsaqtx1OwPD3rq6GiymyuqUxN7AZeSgVrZKzrvsBppKh1WZyLBMQYyuivDozEwkRLhax3KR7I9eS62ibZ5eqv5I4uxNZsbMZH6HrciMkj2Ltq5vx+XBSGArj0cfYjZTobtEALgbKm4ensqDYMNmF6X/AAr7uf8AV1BvFIEeDn/No/y4LK9zO7bsbWAMii0g1HXEj4QfiPoJO5e40KIY0NaAGtAAAsABkAnbSjl83+DLvrjC+Wu/I4hCFomQCEIQAIQhAAhCEAUfb3ZG2C9g97Ub+PPrnk6k65/VekKl7b7EFWXMs/do77His+6tOX1w78oftrrj9M+vcyZda6g1qV9ysatEtMOEEZ7wolVkz8lkNYeDUi14KzE05EtCh12ugRyVpWpkZZeqiubnNju4oRfFkM0LXz4aQnG0wI1CcDiDnfWEum5uy6M90arjCWRuhExBt0OafcOd1GokySLHjdLcXkEx9xZQcdlUobG6+H28xAynXmqTH0jNsldexJIuON1FxjAJgGSpRJQ0yrfRBg7hCjvZbK/0U52HPgM/ootZufH0VpemQA206ptrb5Tw+qsXsGQ8U05obmL58tykpBlEJzQn6VKbIbSPXqpQaGjcFLJFtCadMBXHdru7VxtXYZ7rBBqVNGD6uOgVt3W7lVcVD6gNGhvIh7wfhB0/qNt0r1rsvs2nh6Yp0mBrRuzJ3k5k8Sm6Fq5PMujNub1QXGG3/oR2N2VSwtJtKk2GjzcdXE6k9WU5CFqJJLCMZtt5YIQhdOAhCEACEIQAIQhAAhCEARMd2eyqIcL6EZhZDtbsKrSksG23e25HMZrdIS9a2hV2+/cvo3E6XXXseVO4deaZqVxlIniF6Vj+xKNb8TAHfE33XeYz8ZWex3cmf+XU8HjPxb/8rOnYVI9bNOnf05erRkvaNgzHhKjMLScirbHd0cVTu2ntjXYcD/5bJPkqutg69IS6jVAEzNN4HG8JWVCce0x2FWlL0y/yOPMaDw+ybdVdA9bKI7H7J96xjdB9c0y/tTatJJ3W+QVPFncD2Ie6IkgcM0y6obRpvzXGYOvVMto1nDTZY92XIK5wfdTG1f8AS2BveQ30/F6K2NKb6TITqwgttFI5u1eT5KJ7MZeWuWZXpvZHcBog4ioX/wBDPdb4nM+ELX4PAUqQinTawf0tA+WacpWE36ngSqfEIrUdnz84Oc/ZZTe47g06chop2G7rYqofdw1Une5pYD4vgL3xCYXw+PmRS/iU/CPI+zf4ZYl5Bqvp0m6gfzH8rQ31K23YncbCYeHbHtXj89WHQeDY2W84nitMhMwtqcOkK1LqrPtghCFeLghCEACEIQAIQhAAhCEACEIQAIQhAAhCEACEIQBwpLUIQA1XzSaP4h1ohCh5JeCSVxiEKZEUhCEACEIQAIQhAAhCEACEIQAIQhAAhCEAf//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1905000" y="406399"/>
            <a:ext cx="4191000" cy="5940088"/>
          </a:xfrm>
          <a:prstGeom prst="rect">
            <a:avLst/>
          </a:prstGeom>
        </p:spPr>
        <p:txBody>
          <a:bodyPr wrap="square">
            <a:spAutoFit/>
          </a:bodyPr>
          <a:lstStyle/>
          <a:p>
            <a:pPr fontAlgn="base"/>
            <a:r>
              <a:rPr lang="en-US" sz="2000" dirty="0"/>
              <a:t>“Satan, or Lucifer, or the father of lies—call him what you will—is real, the very personification of evil. </a:t>
            </a:r>
          </a:p>
          <a:p>
            <a:pPr fontAlgn="base"/>
            <a:endParaRPr lang="en-US" sz="2000" dirty="0"/>
          </a:p>
          <a:p>
            <a:pPr fontAlgn="base"/>
            <a:r>
              <a:rPr lang="en-US" sz="2000" dirty="0"/>
              <a:t>His motives are in every case malicious. … </a:t>
            </a:r>
          </a:p>
          <a:p>
            <a:pPr fontAlgn="base"/>
            <a:endParaRPr lang="en-US" sz="2000" dirty="0"/>
          </a:p>
          <a:p>
            <a:pPr fontAlgn="base"/>
            <a:r>
              <a:rPr lang="en-US" sz="2000" dirty="0"/>
              <a:t>He is eternally opposed to the love of God, the Atonement of Jesus Christ, and the work of peace and salvation. </a:t>
            </a:r>
          </a:p>
          <a:p>
            <a:pPr fontAlgn="base"/>
            <a:endParaRPr lang="en-US" sz="2000" dirty="0"/>
          </a:p>
          <a:p>
            <a:pPr fontAlgn="base"/>
            <a:r>
              <a:rPr lang="en-US" sz="2000" dirty="0"/>
              <a:t>He will fight against these whenever and wherever he can. </a:t>
            </a:r>
          </a:p>
          <a:p>
            <a:pPr fontAlgn="base"/>
            <a:endParaRPr lang="en-US" sz="2000" dirty="0"/>
          </a:p>
          <a:p>
            <a:pPr fontAlgn="base"/>
            <a:r>
              <a:rPr lang="en-US" sz="2000" dirty="0"/>
              <a:t>He knows he will be defeated and cast out in the end, but he is determined to take down with him as many others as he possibly can.” </a:t>
            </a:r>
          </a:p>
          <a:p>
            <a:pPr fontAlgn="base"/>
            <a:r>
              <a:rPr lang="en-US" sz="2000" dirty="0"/>
              <a:t>Elder Jeffrey R. Holland</a:t>
            </a:r>
          </a:p>
        </p:txBody>
      </p:sp>
      <p:sp>
        <p:nvSpPr>
          <p:cNvPr id="27650" name="AutoShape 2" descr="https://users.bible.org/sites/users.bible.org/files/u21652/intimacy%20with%20God.jpe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 name="Picture 12" descr="Jeffrey R. Holland.jpg"/>
          <p:cNvPicPr>
            <a:picLocks noChangeAspect="1"/>
          </p:cNvPicPr>
          <p:nvPr/>
        </p:nvPicPr>
        <p:blipFill>
          <a:blip r:embed="rId3" cstate="print"/>
          <a:stretch>
            <a:fillRect/>
          </a:stretch>
        </p:blipFill>
        <p:spPr>
          <a:xfrm>
            <a:off x="203201" y="82928"/>
            <a:ext cx="976085" cy="1219200"/>
          </a:xfrm>
          <a:prstGeom prst="rect">
            <a:avLst/>
          </a:prstGeom>
        </p:spPr>
      </p:pic>
      <p:pic>
        <p:nvPicPr>
          <p:cNvPr id="3" name="Picture 2">
            <a:extLst>
              <a:ext uri="{FF2B5EF4-FFF2-40B4-BE49-F238E27FC236}">
                <a16:creationId xmlns:a16="http://schemas.microsoft.com/office/drawing/2014/main" id="{77AD449E-BEA3-499C-B63F-A163F2D5DC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7134" y="1784709"/>
            <a:ext cx="4240049" cy="3183467"/>
          </a:xfrm>
          <a:prstGeom prst="rect">
            <a:avLst/>
          </a:prstGeom>
        </p:spPr>
      </p:pic>
      <p:pic>
        <p:nvPicPr>
          <p:cNvPr id="5" name="Picture 4">
            <a:extLst>
              <a:ext uri="{FF2B5EF4-FFF2-40B4-BE49-F238E27FC236}">
                <a16:creationId xmlns:a16="http://schemas.microsoft.com/office/drawing/2014/main" id="{1A139FA8-D2C2-4703-80D0-6DF1139471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1714" y="1180599"/>
            <a:ext cx="4794553" cy="4496802"/>
          </a:xfrm>
          <a:prstGeom prst="rect">
            <a:avLst/>
          </a:prstGeom>
        </p:spPr>
      </p:pic>
    </p:spTree>
    <p:extLst>
      <p:ext uri="{BB962C8B-B14F-4D97-AF65-F5344CB8AC3E}">
        <p14:creationId xmlns:p14="http://schemas.microsoft.com/office/powerpoint/2010/main" val="327449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par>
                                <p:cTn id="13" presetID="6" presetClass="entr" presetSubtype="32"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out)">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6" end="6"/>
                                            </p:txEl>
                                          </p:spTgt>
                                        </p:tgtEl>
                                        <p:attrNameLst>
                                          <p:attrName>style.visibility</p:attrName>
                                        </p:attrNameLst>
                                      </p:cBhvr>
                                      <p:to>
                                        <p:strVal val="visible"/>
                                      </p:to>
                                    </p:set>
                                    <p:animEffect transition="in" filter="fade">
                                      <p:cBhvr>
                                        <p:cTn id="20" dur="500"/>
                                        <p:tgtEl>
                                          <p:spTgt spid="8">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animEffect transition="in" filter="fade">
                                      <p:cBhvr>
                                        <p:cTn id="25" dur="500"/>
                                        <p:tgtEl>
                                          <p:spTgt spid="8">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
                                            <p:txEl>
                                              <p:pRg st="9" end="9"/>
                                            </p:txEl>
                                          </p:spTgt>
                                        </p:tgtEl>
                                        <p:attrNameLst>
                                          <p:attrName>style.visibility</p:attrName>
                                        </p:attrNameLst>
                                      </p:cBhvr>
                                      <p:to>
                                        <p:strVal val="visible"/>
                                      </p:to>
                                    </p:set>
                                    <p:animEffect transition="in" filter="fade">
                                      <p:cBhvr>
                                        <p:cTn id="28"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310FAF8-6638-4FED-B0A9-BE67FF674D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68" name="AutoShape 4" descr="data:image/jpeg;base64,/9j/4AAQSkZJRgABAQAAAQABAAD/2wCEAAkGBxQSEhQUExQWFhQXGBwaGBcYGBgXGBcaFxgcGBgcHxwYHSggGBwlHBoXIjEhJSkrLi4uGh8zODMsNygtLisBCgoKDg0OGxAQGywkICQsLCwsLCw0LCwsLCwsLCwsLCwsLCwsLCwsLCwsLCwsLCwsLCwsLCwsLCwsLCwsLCwsLP/AABEIAOEA4QMBIgACEQEDEQH/xAAcAAABBQEBAQAAAAAAAAAAAAAAAgMEBQYBBwj/xAA/EAABAwIDBQUGBAUCBwEAAAABAAIRAyEEMUESUWFx8AUGgZGhEyJSscHRMkLh8QcjYnKCQ5IUM0SissLSFv/EABoBAAIDAQEAAAAAAAAAAAAAAAAEAgMFAQb/xAAsEQACAQQCAQIGAQUBAAAAAAAAAQIDBBEhEjFBMlEFEyJhgZFxI0KhscEz/9oADAMBAAIRAxEAPwD3FCEIAEIQgAQhCABCElzgBJNkAKQqXH95KVP8MvP9OXmfos12j3vqGwGyNyVq3dOHW39hyjY1qvSx/Jssb2rSpA7TrjQXPpl4rO4/vpFqdPxefoPusjiO23OzCg1cYHHOEnK9qP7GrR+ExXq2zWUu8WIrOjbDAfhAHqZKdrMrH/Wfl8Tvusz2dTcHtI94StfhpJkrMuLupywpE6tKNH0pfpFD2ninUSG7b3OiSS50DcAJVb/+gqt/1Hjk4j5JfeCk4vcTlKoXJqnJ4WWMqjFxTwjQUe9VYZVX+Lifmp2H744gfnDuBa36AFY9oT1Mq+NR+GyipbwfcV+jfYXv0/8APTa7+0lp9ZV1g+9tB9nbVM/1CR5tn1heWsdb9UoVCNVarmaFJ2NKXSwe2UazXgFpDgciDI8wnF45gO2alF003lp1jI8wc/FbnsLvjTqwyt/Lf8X5HeM+74+eiap3MZaejPrWc6e1tGqQuArqZFAQhCABCEIAEIQgAQhCABCEirUDQS4gAXJOQCAFqm7X7x0aEgnaf8LdOZyHzWZ7yd7i+WUSWs1dk53L4R6rHVMQSk6tz4h+zTt/h7l9VT9GxxffKq78Aawcto+Z+yqMT2tUqXe5zuZ+QyCoTVjVKbipt+6VlNy9THo28YelItfbbQtIPFV+IqZyuNqxddqkOGdvUKmUV4LoTlB7ILqpEjRNF97JOMcQmqVUb7j1VL0aNOaayjSd3q52ozWzwj1iuwMYwEg2JyK2GFZaZWXc5U9IRvVvZXd5aNra/NYt7blbnvG4bF9Fi6rSNc+sk5Rk3EYtP/LZHhOManNi0lNFwCYg22dquOBxtjr9E06tyPpCTUqlNipNj8lfgV0LL78U6zERn1qmg0+Ec+KS89dBczg41k2/djvY6lDKkupaauZy3jhppuPotCs17Q5pBaRIIyIXgFKts9Zblr+6Heg0HbLr0nG4+E/EPqE5QuMfTLoy7q0z9Uez1RCRSqhwDmkEESCMiClrQMsEIQgAQhCABCEIA44wvPO93eH2pNNh/lg/7zvPDcFdd8+19lposNyJedw+HmflzXnmKddI3NbfFGtYWuf6kvwR6jpNymSOPgnHAwYjr90kM69Enk2lAbc5ca0gnS1id5/RKcMxp4pDnBANDu3p9Al0asHLyUUu1QKxOfr+i4RcMkzG4MuHuC/w/bes1UdsmNfXlzWjw+LIN+ty7jsFTxAudmppUH/t8QVckgp5gypwmJI8Fuex+3AWCdF59WwdSi/YeACcjPukZSDqFP8AaOokNeCzaPu7Uy6MzAuBuJSlaly6GKjpzilJmn7SxvtTwGaqxSMydeoTeBxJdY65Kye1rTneMhmpU0oolJcVxiV+KOih1akfeVJxAMn7qvxDrHrJX03grlSyhJrfJcbipzCil6C/UK7Iu4Fh/wAUAUg4mYVa+t90ttTcoNhGCRKm8p2nULVEa+c04HzE8r+i6mRqRyei9w+8uwRRqH+W4+6T+Rx0/tJ8jzXpIXzxhq8Fevdxu8H/ABFP2bz/ADaYzObm5A8xkfA6rQtq39j/AAYt5Qw+a/JqUIQnTPBCEIAFF7Txgo03POgsN50HmpSxPfTtHaeKQNm58XH7D5lVVp8I5Lrel8yaiZrH4hz3Oc4y5xk81V1QZvnb9FKrX0kfqoxaTbhMZnl9VjuWz1dKmlEYf66RaJ6CRO/M6/ol1X8frbmmi7rxyQmW8ThIPBNETnmlk7Wec+JnWY+aRaeHPx8VLJxxGqpGQBtmmXJ2oIumlzJLA5SJIIUhpIIv1zUBzvTjmnaVTeoM44GlwWxWAZUAcJkb2kZFp0IVPjO6mKpvdUoPFUluzeNstJk7QcYOQ/Cl9nYmHAjMarddk4sPFxcJdy4CNxGUPqRjO6nZFUPpsqse2AXO2mkZaZRCvO1cOQTaN2krXmCq3tbDhzDlbKUtKtmZGjdPms/wee9ojZNtSq6uZV12vRM7J8PH9gqCo6M803F5Rsck45ItSrdMknVdqt8lGc/SRlqdyYWxSS2SBUE/sus4eqil0m27fwuu7URddcSGNlkxwmOgnaVQaqCypP2TzXKvoG8ksmCrbu52u6hWZUbm03HxNNiPEet9FTOdbITPklUnRCthIUrUs6PovC4htRjXtMtcAQeBEhOrC/wy7Y22OoON2+8z+0n3h4Eg/wCS3S2Kc+cUzz1Wm6c3FghCFMrGcXXFNjnnJoJ8l5bi6pc5zibkknmblbjvliNmjsjN5jwFz6wsFifNZ15PfE2vhlL6XL3/AOEZ+p03KDVfMxxv1n+qm1WWso7qe7TjbSTfJIZN2K0QgSDOvG66dDbPLPoKXTwZPIp12CIGX6dfRcc0T0V5m4z4jXVMVN/ll67lavwBAkC1vH7qPUwJGc2nx4cLo+YgWGVT7JJnrwhSn4cg5Rz8lGq7/lkJRyJ4GSJ8U6xuk5eiZkJ1hvn1muMgTsKbydAtD2diAOBj5qkoVwGARM3sn62I/DmJAn9fVLz2UT+rRs8N2hAgrmJxlllML2hBOqXiO05kjdx63pT5LyJuhiRzvC8OOZkC0ddSstj2yd/2Vnia+2TfohVeIfIO9O0k0sGhS1HBWVnWUUm9x+2hUysJUYsAP3yT0GiLWzk2y6uusKbfpnbjH7IbKlgFAfY5SmVFWteRz6KktcoTiQwi2NwlNBTGHqWT7R6KlPBGSyX3dvtL2FenVvDXX/tNnehK9yaZAIyK+daLoOdl7X3G7Q9thKcmXM/ln/H8P/aWrSs59xMT4jSxif4NAhCE+ZRjO+1eajG/C31cfsAswBoc4yV53jO1iKm4EDyAH3VOwSZvyWLcSzNnp7OKjRj/AAM16d+cRbqP2TZozMddSp1dhIm1jouYUE2OvUpOUhxTxE5SowANRpe29TaOC2sx4G6lUcPYBTG0hEFJVKrXQlUr+xAfhNMzvVf2i2xBi3nf5q+rrMdsHaMAz99fko05OTO0JOTKDG4gB2VhMdZKmquUrG1ZPoBe29V76l98b8loRRp5wjq4akFN5JAdfgp4DJY06pJ8PkF2rjZgRlAUSjiTTdO7fdM1KkmfNR4ZZW+y4weIH0SsS+Mjx+qq6FRSa1b3QNyg47IMafUvYrjokT4+KZbcjrVcBzCsxgMjFcQDwy5aqJV37lIfkZ/dRqhhMQLFsbqNJ66KHRe5SgbgddSucN/Q+qsJJ+wztRI3p9jvFMvGv18Uqi+F1rRTLZZ4apZTGvhV9JSqZySklspUtkpjtet9/Vek/wAK8f8AzKtI5OaHjm07J8w4eS80o/LoLT9wsXsYyiZiXbJvmHgt+ZCYt5YmmKXcOVOSPbELm0hbJ50897TfNWqQfzu+ZVWwZzv+qm9o2e/+8/MpmiJOSwar2z1dLUEOsaAY4qbTobkzRpA9blYYZiz60sIpqzwjtFm9PAIlclIzeRNyyNVzZY7tFzTMktvbnnda7EZLKduMhuWZJ2tRwtwVlB7G7V7MniXecqETGf6qwrUveDSQN5mR6Kvr5nXitSLNTIguslOc2RAPHj9khjZIXNm6ngjkexVQW2REiDrz5JltPinTTvfNL9hN1zKSISYzTMXCffVDpIEDdKbDEQACh4ZDOxtro6yTQeuPK4xxU8HWwedBrootenBIg+6SPHX1UpwlNYhuZueKnBkoy8ESes0bW4pIz5rtBu8ec/TNXg5Cje+Z18d/FJ3JbTewAG9FWPsuZISY/h6ymUSq7Dm6mUn3VNRbFs7JrHXVr2LW2atNwza9rhfc4EclSMMFT8KVxaOvej6OhCiIW5k8xgwfa7Yq1B/W75lNUxmFO7w09mvU5z5gH6qPhWA+Kw66w2elpz/pxf2RLw7bBT2hN0KcSnoWRXexSrLLEPTZdCdKj13Ql8Fa2MYh2izPbNYOBzjQfM+U+au8TVVFiyCCLTP7clbSjhjdDTKDFUYa53lfffJU73XVt2jtEkuzjlyVO+5NvuI61WlTNHlo4x0HNcpvk7WuiDTTlMR4Kx4OZyPbQA08Umm6R4KPUcSOH7qZRA2bjJQawiEpYG6MkKK90SFM2wDw0Cr675JOqnBZZFMQDdLakhuUeKGmFYyzs5tjKY0SMbXloEAGcx+bdPJJe4eeq5hhtjdHCTGsDU/ZTSS2RT8DDgWxG7PjOaSxwmDql1niTEkZDMD1TdMdft1ZWrrZzwSTlP6Lny3pNN0206GidaJUHopb0N0U/RdcJpOsaoyK/OSYy6suz2S4N3kBV9AZK97vUdrEUWx+KqwXyu8C/BRSydk8ZZ717EcUJcoW4eayZDvbRisDFnNB8RY+kKuwrIhaTvbQljX/AAug8nfqAs9QyWNexxNm5a1OVFfonUXJ+UxQN0+saqiufYh6hVzPBSqrlBxTpVByJVYkxJm2o8FVVKovlyMeassYAZvxlVzL8zPP1V8Pccj1krMa6QbyfoFTPYNM/wBVpn0DeDBGW718VEbhwLwC7OTwzsmIzwMRmkiiqsgA5cE2+1jqpuKaXOkpqhQD3KxS1sm5rA0yjKlNoECfNWLMM0ZBIfQsqXWyKurllHiASSYy4KLQpbRhTMc2JGunJQj7vNOQ9Ohlekcq4csNzmFGc6Os0+ajnC+5RCZU4p+Tv9oyaiUADAkATJN/K0pl41S2jaBHD9for8FWdg99yQLEmDJynLRJaYsctB6/VDDIF+MJJnxUvsXeB2kOH0+afaIKZpnfnmevBOtKrkUMcIGgzUmmyAmhZPtMhUyYKI9hRaVre4NAuxtAbnF3g1pKytPIBeh/wnws131D+SnHCXut6NKuorlNIWuXxpyf2PUoQuoWwYBH7Qw/tKbmbxbnp6wsNTBBOi9BWR7ew2xVJ/K+/jr638Ule08x5D9jUw3D3ItLPxUiVGYTKkg6LAqIcmMV3RxUXEFSHA79VDxTrxCocDkUV1fSPL5quDXQSPPh+6sq7CJPlx5qKWk5ZXtZTQzF6GHiZI0sNLj5pqoyc/FO7J2dR6SlU2e7lrr5KL0ck8FLjgJ93xXKLgNJ3nIyU5iWhpyzK60ZRnnKtfpJPodoGUrEwAnKVNIrGbQEvjYu+ygx9OL9XVTX9FpMXR90yJsVnqrNVpUJZQ7TlmIzt34eUaqM7XoK0wNBrpDrLmMwIDSR4GdOWiuVSKlg7KaTwU9QptmfGylw0NN75QmC3UTI8PJMRZGMvqEuJm+fUJRER9l2o0lw8J4fdLq0zMSCeG+V3JbKekJa+PJLa5IrtMZLlFtx1quNLGSlvKLJmScpBcpZBPsZfwSjZOPQ+wXXsv8ADHA7GELyL1Xl3+Lfdb4WcfFeQ9nYZ1Woym38TnBo5uMBfQvZ+FFKmym3JjWtH+IhP2cN8vYy/iFTEVH3JCEIWiZIKu7cwftKdvxNuPqPL6KxQoyipLDJRk4tNGCputbRPsqZzwUrtnBezqy38L7jcDqOt6gMdBXnrik4SaZsqSnHkhx5uo2JpzdPucLnVJ2wbEFJSTOdFPiDeEy/OMuSsMVTaZJUNzrG2XjyQXJ6IONa4wB5fOVypBpwCnqjonQ59QoVBxE8udyUcdE8ZQy7DHLSNLSdPumaLTNp6MK1o5cVGq04NhB370Z8EOXgATEZJAZw6+ibquJN9MkVK0BRcSDiV+LPvQdByVHVZcq3rCZJm48+CrTr+qbo6GaXRHiBCTVoGJcTHO5+6cuIMZkmUrF4jbaOc9cFfvOiyWWVtWn7x4GMtBkmg4jK3opDm8769c0zWHl+iYi/AJfUOOFgdqJaSBaZBDb3yIO7Q8VHLh1mFIDBkATAiec/ZNOpydetV1NHJISLp1tNdFPJPMbACjKRxLQ+1tvJSqYsmaQlw3DNTcHhnVajWMEuc4NaOJMBVJZYOXFG6/hR2Jt1XYhw92nLW8XkX8mk/wC4L1dV3d/spuFoU6Lfyj3j8Tjdx8T6QrFbNGnwhg87cVfmTcgQhCtKQQhCAI2PwgqsLT4HcdCsXiWOpuLXZjP7/Vb1VfbfZoqt2gPeGXEbvslLuh8yOV2hu1r8Hxl0zKbQcJGa4dxz0SQCDuMrrisGUTTaI9QAA2KisqxYhS6zjeFXOqmRwUOJOMcjWKAeLDZO/rPRQaj9mRnx5qTiZ8vWVBd7x4KSiXRgP0cTA0EJD8WHcFExlcmNmwt15gpNOmbfNRlT8kZUvIum4yl+xJvCebhRnP3UvZJF7KDRVLRU4nCw2fTdyVLWpkG+a0PaBhsaqtx1OwPD3rq6GiymyuqUxN7AZeSgVrZKzrvsBppKh1WZyLBMQYyuivDozEwkRLhax3KR7I9eS62ibZ5eqv5I4uxNZsbMZH6HrciMkj2Ltq5vx+XBSGArj0cfYjZTobtEALgbKm4ensqDYMNmF6X/AAr7uf8AV1BvFIEeDn/No/y4LK9zO7bsbWAMii0g1HXEj4QfiPoJO5e40KIY0NaAGtAAAsABkAnbSjl83+DLvrjC+Wu/I4hCFomQCEIQAIQhAAhCEAUfb3ZG2C9g97Ub+PPrnk6k65/VekKl7b7EFWXMs/do77His+6tOX1w78oftrrj9M+vcyZda6g1qV9ysatEtMOEEZ7wolVkz8lkNYeDUi14KzE05EtCh12ugRyVpWpkZZeqiubnNju4oRfFkM0LXz4aQnG0wI1CcDiDnfWEum5uy6M90arjCWRuhExBt0OafcOd1GokySLHjdLcXkEx9xZQcdlUobG6+H28xAynXmqTH0jNsldexJIuON1FxjAJgGSpRJQ0yrfRBg7hCjvZbK/0U52HPgM/ootZufH0VpemQA206ptrb5Tw+qsXsGQ8U05obmL58tykpBlEJzQn6VKbIbSPXqpQaGjcFLJFtCadMBXHdru7VxtXYZ7rBBqVNGD6uOgVt3W7lVcVD6gNGhvIh7wfhB0/qNt0r1rsvs2nh6Yp0mBrRuzJ3k5k8Sm6Fq5PMujNub1QXGG3/oR2N2VSwtJtKk2GjzcdXE6k9WU5CFqJJLCMZtt5YIQhdOAhCEACEIQAIQhAAhCEARMd2eyqIcL6EZhZDtbsKrSksG23e25HMZrdIS9a2hV2+/cvo3E6XXXseVO4deaZqVxlIniF6Vj+xKNb8TAHfE33XeYz8ZWex3cmf+XU8HjPxb/8rOnYVI9bNOnf05erRkvaNgzHhKjMLScirbHd0cVTu2ntjXYcD/5bJPkqutg69IS6jVAEzNN4HG8JWVCce0x2FWlL0y/yOPMaDw+ybdVdA9bKI7H7J96xjdB9c0y/tTatJJ3W+QVPFncD2Ie6IkgcM0y6obRpvzXGYOvVMto1nDTZY92XIK5wfdTG1f8AS2BveQ30/F6K2NKb6TITqwgttFI5u1eT5KJ7MZeWuWZXpvZHcBog4ioX/wBDPdb4nM+ELX4PAUqQinTawf0tA+WacpWE36ngSqfEIrUdnz84Oc/ZZTe47g06chop2G7rYqofdw1Une5pYD4vgL3xCYXw+PmRS/iU/CPI+zf4ZYl5Bqvp0m6gfzH8rQ31K23YncbCYeHbHtXj89WHQeDY2W84nitMhMwtqcOkK1LqrPtghCFeLghCEACEIQAIQhAAhCEACEIQAIQhAAhCEACEIQBwpLUIQA1XzSaP4h1ohCh5JeCSVxiEKZEUhCEACEIQAIQhAAhCEACEIQAIQhAAhCEAf//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524933" y="1095474"/>
            <a:ext cx="4191000" cy="1323439"/>
          </a:xfrm>
          <a:prstGeom prst="rect">
            <a:avLst/>
          </a:prstGeom>
        </p:spPr>
        <p:txBody>
          <a:bodyPr wrap="square">
            <a:spAutoFit/>
          </a:bodyPr>
          <a:lstStyle/>
          <a:p>
            <a:pPr fontAlgn="base"/>
            <a:r>
              <a:rPr lang="en-US" sz="2000" dirty="0"/>
              <a:t>“Every man or woman born into this world is born with what the scriptures call the Light of Christ or the Spirit of Jesus Christ…</a:t>
            </a:r>
          </a:p>
        </p:txBody>
      </p:sp>
      <p:sp>
        <p:nvSpPr>
          <p:cNvPr id="9" name="TextBox 8"/>
          <p:cNvSpPr txBox="1"/>
          <p:nvPr/>
        </p:nvSpPr>
        <p:spPr>
          <a:xfrm>
            <a:off x="1524000" y="0"/>
            <a:ext cx="9144000" cy="923330"/>
          </a:xfrm>
          <a:prstGeom prst="rect">
            <a:avLst/>
          </a:prstGeom>
          <a:noFill/>
        </p:spPr>
        <p:txBody>
          <a:bodyPr wrap="square" rtlCol="0">
            <a:spAutoFit/>
          </a:bodyPr>
          <a:lstStyle/>
          <a:p>
            <a:pPr algn="ctr"/>
            <a:r>
              <a:rPr lang="en-US" sz="5400" dirty="0">
                <a:latin typeface="Bell MT" pitchFamily="18" charset="0"/>
              </a:rPr>
              <a:t>Spirit of Light Given to All</a:t>
            </a:r>
            <a:endParaRPr lang="en-US" sz="3600" dirty="0">
              <a:latin typeface="Bell MT" pitchFamily="18" charset="0"/>
            </a:endParaRPr>
          </a:p>
        </p:txBody>
      </p:sp>
      <p:sp>
        <p:nvSpPr>
          <p:cNvPr id="12" name="TextBox 11"/>
          <p:cNvSpPr txBox="1"/>
          <p:nvPr/>
        </p:nvSpPr>
        <p:spPr>
          <a:xfrm>
            <a:off x="150283" y="6477728"/>
            <a:ext cx="3429000" cy="369332"/>
          </a:xfrm>
          <a:prstGeom prst="rect">
            <a:avLst/>
          </a:prstGeom>
          <a:noFill/>
        </p:spPr>
        <p:txBody>
          <a:bodyPr wrap="square" rtlCol="0">
            <a:spAutoFit/>
          </a:bodyPr>
          <a:lstStyle/>
          <a:p>
            <a:r>
              <a:rPr lang="en-US" dirty="0"/>
              <a:t>Moroni 7:14-19</a:t>
            </a:r>
            <a:endParaRPr lang="en-US" sz="1200" dirty="0"/>
          </a:p>
        </p:txBody>
      </p:sp>
      <p:sp>
        <p:nvSpPr>
          <p:cNvPr id="10" name="Rectangle 9"/>
          <p:cNvSpPr/>
          <p:nvPr/>
        </p:nvSpPr>
        <p:spPr>
          <a:xfrm>
            <a:off x="5960533" y="1632466"/>
            <a:ext cx="4572000" cy="1938992"/>
          </a:xfrm>
          <a:prstGeom prst="rect">
            <a:avLst/>
          </a:prstGeom>
        </p:spPr>
        <p:txBody>
          <a:bodyPr>
            <a:spAutoFit/>
          </a:bodyPr>
          <a:lstStyle/>
          <a:p>
            <a:r>
              <a:rPr lang="en-US" sz="2000" dirty="0"/>
              <a:t>“And the Spirit </a:t>
            </a:r>
            <a:r>
              <a:rPr lang="en-US" sz="2000" dirty="0" err="1"/>
              <a:t>giveth</a:t>
            </a:r>
            <a:r>
              <a:rPr lang="en-US" sz="2000" dirty="0"/>
              <a:t> light to every man that cometh into the world; and the Spirit </a:t>
            </a:r>
            <a:r>
              <a:rPr lang="en-US" sz="2000" dirty="0" err="1"/>
              <a:t>enlighteneth</a:t>
            </a:r>
            <a:r>
              <a:rPr lang="en-US" sz="2000" dirty="0"/>
              <a:t> every man through the world, that </a:t>
            </a:r>
            <a:r>
              <a:rPr lang="en-US" sz="2000" dirty="0" err="1"/>
              <a:t>hearkeneth</a:t>
            </a:r>
            <a:r>
              <a:rPr lang="en-US" sz="2000" dirty="0"/>
              <a:t> to the voice of the Spirit.”</a:t>
            </a:r>
          </a:p>
          <a:p>
            <a:r>
              <a:rPr lang="en-US" sz="2000" dirty="0"/>
              <a:t>D&amp;C 84:46</a:t>
            </a:r>
          </a:p>
        </p:txBody>
      </p:sp>
      <p:sp>
        <p:nvSpPr>
          <p:cNvPr id="11" name="Rectangle 10"/>
          <p:cNvSpPr/>
          <p:nvPr/>
        </p:nvSpPr>
        <p:spPr>
          <a:xfrm>
            <a:off x="4085166" y="4112577"/>
            <a:ext cx="3657600" cy="1938992"/>
          </a:xfrm>
          <a:prstGeom prst="rect">
            <a:avLst/>
          </a:prstGeom>
        </p:spPr>
        <p:txBody>
          <a:bodyPr wrap="square">
            <a:spAutoFit/>
          </a:bodyPr>
          <a:lstStyle/>
          <a:p>
            <a:r>
              <a:rPr lang="en-US" sz="2000" dirty="0"/>
              <a:t>…This same light is planted in the spirit of man by a benevolent God and serves as the source of reason and conscience and discernment. It is a moral monitoring device.”</a:t>
            </a:r>
          </a:p>
        </p:txBody>
      </p:sp>
      <p:pic>
        <p:nvPicPr>
          <p:cNvPr id="25604" name="Picture 4" descr="http://www.nisyaspiritualhealer.com/uploads/1/0/1/5/10151428/8372498_orig.gif"/>
          <p:cNvPicPr>
            <a:picLocks noChangeAspect="1" noChangeArrowheads="1" noCrop="1"/>
          </p:cNvPicPr>
          <p:nvPr/>
        </p:nvPicPr>
        <p:blipFill>
          <a:blip r:embed="rId3" cstate="print"/>
          <a:srcRect/>
          <a:stretch>
            <a:fillRect/>
          </a:stretch>
        </p:blipFill>
        <p:spPr bwMode="auto">
          <a:xfrm>
            <a:off x="8170333" y="3246861"/>
            <a:ext cx="3259667" cy="3259667"/>
          </a:xfrm>
          <a:prstGeom prst="rect">
            <a:avLst/>
          </a:prstGeom>
          <a:noFill/>
        </p:spPr>
      </p:pic>
      <p:pic>
        <p:nvPicPr>
          <p:cNvPr id="3" name="Picture 2">
            <a:extLst>
              <a:ext uri="{FF2B5EF4-FFF2-40B4-BE49-F238E27FC236}">
                <a16:creationId xmlns:a16="http://schemas.microsoft.com/office/drawing/2014/main" id="{16A2C79E-B45D-403D-9A49-DBA3325227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483" y="2554909"/>
            <a:ext cx="2590800" cy="2590800"/>
          </a:xfrm>
          <a:prstGeom prst="rect">
            <a:avLst/>
          </a:prstGeom>
        </p:spPr>
      </p:pic>
      <p:pic>
        <p:nvPicPr>
          <p:cNvPr id="14" name="Picture 13" descr="boyd k. packer.jpg">
            <a:extLst>
              <a:ext uri="{FF2B5EF4-FFF2-40B4-BE49-F238E27FC236}">
                <a16:creationId xmlns:a16="http://schemas.microsoft.com/office/drawing/2014/main" id="{91178FA1-1A1E-4D8E-B1DA-4637AB3A0184}"/>
              </a:ext>
            </a:extLst>
          </p:cNvPr>
          <p:cNvPicPr>
            <a:picLocks noChangeAspect="1"/>
          </p:cNvPicPr>
          <p:nvPr/>
        </p:nvPicPr>
        <p:blipFill>
          <a:blip r:embed="rId5" cstate="print"/>
          <a:stretch>
            <a:fillRect/>
          </a:stretch>
        </p:blipFill>
        <p:spPr>
          <a:xfrm>
            <a:off x="10995565" y="160338"/>
            <a:ext cx="868869" cy="1082876"/>
          </a:xfrm>
          <a:prstGeom prst="rect">
            <a:avLst/>
          </a:prstGeom>
        </p:spPr>
      </p:pic>
    </p:spTree>
    <p:extLst>
      <p:ext uri="{BB962C8B-B14F-4D97-AF65-F5344CB8AC3E}">
        <p14:creationId xmlns:p14="http://schemas.microsoft.com/office/powerpoint/2010/main" val="74738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par>
                                <p:cTn id="12" presetID="10" presetClass="entr" presetSubtype="0" fill="hold" nodeType="withEffect">
                                  <p:stCondLst>
                                    <p:cond delay="0"/>
                                  </p:stCondLst>
                                  <p:childTnLst>
                                    <p:set>
                                      <p:cBhvr>
                                        <p:cTn id="13" dur="1" fill="hold">
                                          <p:stCondLst>
                                            <p:cond delay="0"/>
                                          </p:stCondLst>
                                        </p:cTn>
                                        <p:tgtEl>
                                          <p:spTgt spid="25604"/>
                                        </p:tgtEl>
                                        <p:attrNameLst>
                                          <p:attrName>style.visibility</p:attrName>
                                        </p:attrNameLst>
                                      </p:cBhvr>
                                      <p:to>
                                        <p:strVal val="visible"/>
                                      </p:to>
                                    </p:set>
                                    <p:animEffect transition="in" filter="fade">
                                      <p:cBhvr>
                                        <p:cTn id="14" dur="20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09320B6F-5B0B-4271-AC0F-2AAD8E2BB1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68" name="AutoShape 4" descr="data:image/jpeg;base64,/9j/4AAQSkZJRgABAQAAAQABAAD/2wCEAAkGBxQSEhQUExQWFhQXGBwaGBcYGBgXGBcaFxgcGBgcHxwYHSggGBwlHBoXIjEhJSkrLi4uGh8zODMsNygtLisBCgoKDg0OGxAQGywkICQsLCwsLCw0LCwsLCwsLCwsLCwsLCwsLCwsLCwsLCwsLCwsLCwsLCwsLCwsLCwsLCwsLP/AABEIAOEA4QMBIgACEQEDEQH/xAAcAAABBQEBAQAAAAAAAAAAAAAAAgMEBQYBBwj/xAA/EAABAwIDBQUGBAUCBwEAAAABAAIRAyEEMUESUWFx8AUGgZGhEyJSscHRMkLh8QcjYnKCQ5IUM0SissLSFv/EABoBAAIDAQEAAAAAAAAAAAAAAAAEAgMFAQb/xAAsEQACAQQCAQIGAQUBAAAAAAAAAQIDBBEhEjFBMlEFEyJhgZFxI0KhscEz/9oADAMBAAIRAxEAPwD3FCEIAEIQgAQhCABCElzgBJNkAKQqXH95KVP8MvP9OXmfos12j3vqGwGyNyVq3dOHW39hyjY1qvSx/Jssb2rSpA7TrjQXPpl4rO4/vpFqdPxefoPusjiO23OzCg1cYHHOEnK9qP7GrR+ExXq2zWUu8WIrOjbDAfhAHqZKdrMrH/Wfl8Tvusz2dTcHtI94StfhpJkrMuLupywpE6tKNH0pfpFD2ninUSG7b3OiSS50DcAJVb/+gqt/1Hjk4j5JfeCk4vcTlKoXJqnJ4WWMqjFxTwjQUe9VYZVX+Lifmp2H744gfnDuBa36AFY9oT1Mq+NR+GyipbwfcV+jfYXv0/8APTa7+0lp9ZV1g+9tB9nbVM/1CR5tn1heWsdb9UoVCNVarmaFJ2NKXSwe2UazXgFpDgciDI8wnF45gO2alF003lp1jI8wc/FbnsLvjTqwyt/Lf8X5HeM+74+eiap3MZaejPrWc6e1tGqQuArqZFAQhCABCEIAEIQgAQhCABCEirUDQS4gAXJOQCAFqm7X7x0aEgnaf8LdOZyHzWZ7yd7i+WUSWs1dk53L4R6rHVMQSk6tz4h+zTt/h7l9VT9GxxffKq78Aawcto+Z+yqMT2tUqXe5zuZ+QyCoTVjVKbipt+6VlNy9THo28YelItfbbQtIPFV+IqZyuNqxddqkOGdvUKmUV4LoTlB7ILqpEjRNF97JOMcQmqVUb7j1VL0aNOaayjSd3q52ozWzwj1iuwMYwEg2JyK2GFZaZWXc5U9IRvVvZXd5aNra/NYt7blbnvG4bF9Fi6rSNc+sk5Rk3EYtP/LZHhOManNi0lNFwCYg22dquOBxtjr9E06tyPpCTUqlNipNj8lfgV0LL78U6zERn1qmg0+Ec+KS89dBczg41k2/djvY6lDKkupaauZy3jhppuPotCs17Q5pBaRIIyIXgFKts9Zblr+6Heg0HbLr0nG4+E/EPqE5QuMfTLoy7q0z9Uez1RCRSqhwDmkEESCMiClrQMsEIQgAQhCABCEIA44wvPO93eH2pNNh/lg/7zvPDcFdd8+19lposNyJedw+HmflzXnmKddI3NbfFGtYWuf6kvwR6jpNymSOPgnHAwYjr90kM69Enk2lAbc5ca0gnS1id5/RKcMxp4pDnBANDu3p9Al0asHLyUUu1QKxOfr+i4RcMkzG4MuHuC/w/bes1UdsmNfXlzWjw+LIN+ty7jsFTxAudmppUH/t8QVckgp5gypwmJI8Fuex+3AWCdF59WwdSi/YeACcjPukZSDqFP8AaOokNeCzaPu7Uy6MzAuBuJSlaly6GKjpzilJmn7SxvtTwGaqxSMydeoTeBxJdY65Kye1rTneMhmpU0oolJcVxiV+KOih1akfeVJxAMn7qvxDrHrJX03grlSyhJrfJcbipzCil6C/UK7Iu4Fh/wAUAUg4mYVa+t90ttTcoNhGCRKm8p2nULVEa+c04HzE8r+i6mRqRyei9w+8uwRRqH+W4+6T+Rx0/tJ8jzXpIXzxhq8Fevdxu8H/ABFP2bz/ADaYzObm5A8xkfA6rQtq39j/AAYt5Qw+a/JqUIQnTPBCEIAFF7Txgo03POgsN50HmpSxPfTtHaeKQNm58XH7D5lVVp8I5Lrel8yaiZrH4hz3Oc4y5xk81V1QZvnb9FKrX0kfqoxaTbhMZnl9VjuWz1dKmlEYf66RaJ6CRO/M6/ol1X8frbmmi7rxyQmW8ThIPBNETnmlk7Wec+JnWY+aRaeHPx8VLJxxGqpGQBtmmXJ2oIumlzJLA5SJIIUhpIIv1zUBzvTjmnaVTeoM44GlwWxWAZUAcJkb2kZFp0IVPjO6mKpvdUoPFUluzeNstJk7QcYOQ/Cl9nYmHAjMarddk4sPFxcJdy4CNxGUPqRjO6nZFUPpsqse2AXO2mkZaZRCvO1cOQTaN2krXmCq3tbDhzDlbKUtKtmZGjdPms/wee9ojZNtSq6uZV12vRM7J8PH9gqCo6M803F5Rsck45ItSrdMknVdqt8lGc/SRlqdyYWxSS2SBUE/sus4eqil0m27fwuu7URddcSGNlkxwmOgnaVQaqCypP2TzXKvoG8ksmCrbu52u6hWZUbm03HxNNiPEet9FTOdbITPklUnRCthIUrUs6PovC4htRjXtMtcAQeBEhOrC/wy7Y22OoON2+8z+0n3h4Eg/wCS3S2Kc+cUzz1Wm6c3FghCFMrGcXXFNjnnJoJ8l5bi6pc5zibkknmblbjvliNmjsjN5jwFz6wsFifNZ15PfE2vhlL6XL3/AOEZ+p03KDVfMxxv1n+qm1WWso7qe7TjbSTfJIZN2K0QgSDOvG66dDbPLPoKXTwZPIp12CIGX6dfRcc0T0V5m4z4jXVMVN/ll67lavwBAkC1vH7qPUwJGc2nx4cLo+YgWGVT7JJnrwhSn4cg5Rz8lGq7/lkJRyJ4GSJ8U6xuk5eiZkJ1hvn1muMgTsKbydAtD2diAOBj5qkoVwGARM3sn62I/DmJAn9fVLz2UT+rRs8N2hAgrmJxlllML2hBOqXiO05kjdx63pT5LyJuhiRzvC8OOZkC0ddSstj2yd/2Vnia+2TfohVeIfIO9O0k0sGhS1HBWVnWUUm9x+2hUysJUYsAP3yT0GiLWzk2y6uusKbfpnbjH7IbKlgFAfY5SmVFWteRz6KktcoTiQwi2NwlNBTGHqWT7R6KlPBGSyX3dvtL2FenVvDXX/tNnehK9yaZAIyK+daLoOdl7X3G7Q9thKcmXM/ln/H8P/aWrSs59xMT4jSxif4NAhCE+ZRjO+1eajG/C31cfsAswBoc4yV53jO1iKm4EDyAH3VOwSZvyWLcSzNnp7OKjRj/AAM16d+cRbqP2TZozMddSp1dhIm1jouYUE2OvUpOUhxTxE5SowANRpe29TaOC2sx4G6lUcPYBTG0hEFJVKrXQlUr+xAfhNMzvVf2i2xBi3nf5q+rrMdsHaMAz99fko05OTO0JOTKDG4gB2VhMdZKmquUrG1ZPoBe29V76l98b8loRRp5wjq4akFN5JAdfgp4DJY06pJ8PkF2rjZgRlAUSjiTTdO7fdM1KkmfNR4ZZW+y4weIH0SsS+Mjx+qq6FRSa1b3QNyg47IMafUvYrjokT4+KZbcjrVcBzCsxgMjFcQDwy5aqJV37lIfkZ/dRqhhMQLFsbqNJ66KHRe5SgbgddSucN/Q+qsJJ+wztRI3p9jvFMvGv18Uqi+F1rRTLZZ4apZTGvhV9JSqZySklspUtkpjtet9/Vek/wAK8f8AzKtI5OaHjm07J8w4eS80o/LoLT9wsXsYyiZiXbJvmHgt+ZCYt5YmmKXcOVOSPbELm0hbJ50897TfNWqQfzu+ZVWwZzv+qm9o2e/+8/MpmiJOSwar2z1dLUEOsaAY4qbTobkzRpA9blYYZiz60sIpqzwjtFm9PAIlclIzeRNyyNVzZY7tFzTMktvbnnda7EZLKduMhuWZJ2tRwtwVlB7G7V7MniXecqETGf6qwrUveDSQN5mR6Kvr5nXitSLNTIguslOc2RAPHj9khjZIXNm6ngjkexVQW2REiDrz5JltPinTTvfNL9hN1zKSISYzTMXCffVDpIEDdKbDEQACh4ZDOxtro6yTQeuPK4xxU8HWwedBrootenBIg+6SPHX1UpwlNYhuZueKnBkoy8ESes0bW4pIz5rtBu8ec/TNXg5Cje+Z18d/FJ3JbTewAG9FWPsuZISY/h6ymUSq7Dm6mUn3VNRbFs7JrHXVr2LW2atNwza9rhfc4EclSMMFT8KVxaOvej6OhCiIW5k8xgwfa7Yq1B/W75lNUxmFO7w09mvU5z5gH6qPhWA+Kw66w2elpz/pxf2RLw7bBT2hN0KcSnoWRXexSrLLEPTZdCdKj13Ql8Fa2MYh2izPbNYOBzjQfM+U+au8TVVFiyCCLTP7clbSjhjdDTKDFUYa53lfffJU73XVt2jtEkuzjlyVO+5NvuI61WlTNHlo4x0HNcpvk7WuiDTTlMR4Kx4OZyPbQA08Umm6R4KPUcSOH7qZRA2bjJQawiEpYG6MkKK90SFM2wDw0Cr675JOqnBZZFMQDdLakhuUeKGmFYyzs5tjKY0SMbXloEAGcx+bdPJJe4eeq5hhtjdHCTGsDU/ZTSS2RT8DDgWxG7PjOaSxwmDql1niTEkZDMD1TdMdft1ZWrrZzwSTlP6Lny3pNN0206GidaJUHopb0N0U/RdcJpOsaoyK/OSYy6suz2S4N3kBV9AZK97vUdrEUWx+KqwXyu8C/BRSydk8ZZ717EcUJcoW4eayZDvbRisDFnNB8RY+kKuwrIhaTvbQljX/AAug8nfqAs9QyWNexxNm5a1OVFfonUXJ+UxQN0+saqiufYh6hVzPBSqrlBxTpVByJVYkxJm2o8FVVKovlyMeassYAZvxlVzL8zPP1V8Pccj1krMa6QbyfoFTPYNM/wBVpn0DeDBGW718VEbhwLwC7OTwzsmIzwMRmkiiqsgA5cE2+1jqpuKaXOkpqhQD3KxS1sm5rA0yjKlNoECfNWLMM0ZBIfQsqXWyKurllHiASSYy4KLQpbRhTMc2JGunJQj7vNOQ9Ohlekcq4csNzmFGc6Os0+ajnC+5RCZU4p+Tv9oyaiUADAkATJN/K0pl41S2jaBHD9for8FWdg99yQLEmDJynLRJaYsctB6/VDDIF+MJJnxUvsXeB2kOH0+afaIKZpnfnmevBOtKrkUMcIGgzUmmyAmhZPtMhUyYKI9hRaVre4NAuxtAbnF3g1pKytPIBeh/wnws131D+SnHCXut6NKuorlNIWuXxpyf2PUoQuoWwYBH7Qw/tKbmbxbnp6wsNTBBOi9BWR7ew2xVJ/K+/jr638Ule08x5D9jUw3D3ItLPxUiVGYTKkg6LAqIcmMV3RxUXEFSHA79VDxTrxCocDkUV1fSPL5quDXQSPPh+6sq7CJPlx5qKWk5ZXtZTQzF6GHiZI0sNLj5pqoyc/FO7J2dR6SlU2e7lrr5KL0ck8FLjgJ93xXKLgNJ3nIyU5iWhpyzK60ZRnnKtfpJPodoGUrEwAnKVNIrGbQEvjYu+ygx9OL9XVTX9FpMXR90yJsVnqrNVpUJZQ7TlmIzt34eUaqM7XoK0wNBrpDrLmMwIDSR4GdOWiuVSKlg7KaTwU9QptmfGylw0NN75QmC3UTI8PJMRZGMvqEuJm+fUJRER9l2o0lw8J4fdLq0zMSCeG+V3JbKekJa+PJLa5IrtMZLlFtx1quNLGSlvKLJmScpBcpZBPsZfwSjZOPQ+wXXsv8ADHA7GELyL1Xl3+Lfdb4WcfFeQ9nYZ1Woym38TnBo5uMBfQvZ+FFKmym3JjWtH+IhP2cN8vYy/iFTEVH3JCEIWiZIKu7cwftKdvxNuPqPL6KxQoyipLDJRk4tNGCputbRPsqZzwUrtnBezqy38L7jcDqOt6gMdBXnrik4SaZsqSnHkhx5uo2JpzdPucLnVJ2wbEFJSTOdFPiDeEy/OMuSsMVTaZJUNzrG2XjyQXJ6IONa4wB5fOVypBpwCnqjonQ59QoVBxE8udyUcdE8ZQy7DHLSNLSdPumaLTNp6MK1o5cVGq04NhB370Z8EOXgATEZJAZw6+ibquJN9MkVK0BRcSDiV+LPvQdByVHVZcq3rCZJm48+CrTr+qbo6GaXRHiBCTVoGJcTHO5+6cuIMZkmUrF4jbaOc9cFfvOiyWWVtWn7x4GMtBkmg4jK3opDm8769c0zWHl+iYi/AJfUOOFgdqJaSBaZBDb3yIO7Q8VHLh1mFIDBkATAiec/ZNOpydetV1NHJISLp1tNdFPJPMbACjKRxLQ+1tvJSqYsmaQlw3DNTcHhnVajWMEuc4NaOJMBVJZYOXFG6/hR2Jt1XYhw92nLW8XkX8mk/wC4L1dV3d/spuFoU6Lfyj3j8Tjdx8T6QrFbNGnwhg87cVfmTcgQhCtKQQhCAI2PwgqsLT4HcdCsXiWOpuLXZjP7/Vb1VfbfZoqt2gPeGXEbvslLuh8yOV2hu1r8Hxl0zKbQcJGa4dxz0SQCDuMrrisGUTTaI9QAA2KisqxYhS6zjeFXOqmRwUOJOMcjWKAeLDZO/rPRQaj9mRnx5qTiZ8vWVBd7x4KSiXRgP0cTA0EJD8WHcFExlcmNmwt15gpNOmbfNRlT8kZUvIum4yl+xJvCebhRnP3UvZJF7KDRVLRU4nCw2fTdyVLWpkG+a0PaBhsaqtx1OwPD3rq6GiymyuqUxN7AZeSgVrZKzrvsBppKh1WZyLBMQYyuivDozEwkRLhax3KR7I9eS62ibZ5eqv5I4uxNZsbMZH6HrciMkj2Ltq5vx+XBSGArj0cfYjZTobtEALgbKm4ensqDYMNmF6X/AAr7uf8AV1BvFIEeDn/No/y4LK9zO7bsbWAMii0g1HXEj4QfiPoJO5e40KIY0NaAGtAAAsABkAnbSjl83+DLvrjC+Wu/I4hCFomQCEIQAIQhAAhCEAUfb3ZG2C9g97Ub+PPrnk6k65/VekKl7b7EFWXMs/do77His+6tOX1w78oftrrj9M+vcyZda6g1qV9ysatEtMOEEZ7wolVkz8lkNYeDUi14KzE05EtCh12ugRyVpWpkZZeqiubnNju4oRfFkM0LXz4aQnG0wI1CcDiDnfWEum5uy6M90arjCWRuhExBt0OafcOd1GokySLHjdLcXkEx9xZQcdlUobG6+H28xAynXmqTH0jNsldexJIuON1FxjAJgGSpRJQ0yrfRBg7hCjvZbK/0U52HPgM/ootZufH0VpemQA206ptrb5Tw+qsXsGQ8U05obmL58tykpBlEJzQn6VKbIbSPXqpQaGjcFLJFtCadMBXHdru7VxtXYZ7rBBqVNGD6uOgVt3W7lVcVD6gNGhvIh7wfhB0/qNt0r1rsvs2nh6Yp0mBrRuzJ3k5k8Sm6Fq5PMujNub1QXGG3/oR2N2VSwtJtKk2GjzcdXE6k9WU5CFqJJLCMZtt5YIQhdOAhCEACEIQAIQhAAhCEARMd2eyqIcL6EZhZDtbsKrSksG23e25HMZrdIS9a2hV2+/cvo3E6XXXseVO4deaZqVxlIniF6Vj+xKNb8TAHfE33XeYz8ZWex3cmf+XU8HjPxb/8rOnYVI9bNOnf05erRkvaNgzHhKjMLScirbHd0cVTu2ntjXYcD/5bJPkqutg69IS6jVAEzNN4HG8JWVCce0x2FWlL0y/yOPMaDw+ybdVdA9bKI7H7J96xjdB9c0y/tTatJJ3W+QVPFncD2Ie6IkgcM0y6obRpvzXGYOvVMto1nDTZY92XIK5wfdTG1f8AS2BveQ30/F6K2NKb6TITqwgttFI5u1eT5KJ7MZeWuWZXpvZHcBog4ioX/wBDPdb4nM+ELX4PAUqQinTawf0tA+WacpWE36ngSqfEIrUdnz84Oc/ZZTe47g06chop2G7rYqofdw1Une5pYD4vgL3xCYXw+PmRS/iU/CPI+zf4ZYl5Bqvp0m6gfzH8rQ31K23YncbCYeHbHtXj89WHQeDY2W84nitMhMwtqcOkK1LqrPtghCFeLghCEACEIQAIQhAAhCEACEIQAIQhAAhCEACEIQBwpLUIQA1XzSaP4h1ohCh5JeCSVxiEKZEUhCEACEIQAIQhAAhCEACEIQAIQhAAhCEAf//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1512336" y="485424"/>
            <a:ext cx="4572000" cy="6186309"/>
          </a:xfrm>
          <a:prstGeom prst="rect">
            <a:avLst/>
          </a:prstGeom>
        </p:spPr>
        <p:txBody>
          <a:bodyPr>
            <a:spAutoFit/>
          </a:bodyPr>
          <a:lstStyle/>
          <a:p>
            <a:pPr fontAlgn="base"/>
            <a:r>
              <a:rPr lang="en-US" sz="2400" dirty="0"/>
              <a:t>“The Holy Ghost and the Light of Christ are different from each other. …</a:t>
            </a:r>
          </a:p>
          <a:p>
            <a:pPr fontAlgn="base"/>
            <a:r>
              <a:rPr lang="en-US" sz="2400" dirty="0"/>
              <a:t>“Regardless of whether this inner light, this knowledge of right and wrong, is called the Light of Christ, moral sense, or conscience, it can direct us to moderate our actions—unless, that is, we subdue it or silence it. …</a:t>
            </a:r>
          </a:p>
          <a:p>
            <a:pPr fontAlgn="base"/>
            <a:r>
              <a:rPr lang="en-US" sz="2400" dirty="0"/>
              <a:t>“Every man, woman, and child of every nation, creed, or color—everyone, no matter where they live or what they believe or what they do—has within them the imperishable Light of Christ.” </a:t>
            </a:r>
          </a:p>
          <a:p>
            <a:pPr fontAlgn="base"/>
            <a:r>
              <a:rPr lang="en-US" sz="1200" dirty="0"/>
              <a:t>President Boyd K. Packer</a:t>
            </a:r>
          </a:p>
        </p:txBody>
      </p:sp>
      <p:grpSp>
        <p:nvGrpSpPr>
          <p:cNvPr id="15" name="Group 14"/>
          <p:cNvGrpSpPr/>
          <p:nvPr/>
        </p:nvGrpSpPr>
        <p:grpSpPr>
          <a:xfrm>
            <a:off x="6699768" y="4296127"/>
            <a:ext cx="4876800" cy="2105759"/>
            <a:chOff x="965200" y="2286000"/>
            <a:chExt cx="7264400" cy="2743200"/>
          </a:xfrm>
        </p:grpSpPr>
        <p:grpSp>
          <p:nvGrpSpPr>
            <p:cNvPr id="16" name="Group 18"/>
            <p:cNvGrpSpPr/>
            <p:nvPr/>
          </p:nvGrpSpPr>
          <p:grpSpPr>
            <a:xfrm>
              <a:off x="965200" y="2286000"/>
              <a:ext cx="7264400" cy="2743200"/>
              <a:chOff x="965200" y="2286000"/>
              <a:chExt cx="7327900" cy="2743200"/>
            </a:xfrm>
          </p:grpSpPr>
          <p:sp>
            <p:nvSpPr>
              <p:cNvPr id="18" name="Rectangle 17"/>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9" idx="1"/>
                <a:endCxn id="19"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1130299" y="2286000"/>
              <a:ext cx="7010399" cy="2525950"/>
            </a:xfrm>
            <a:prstGeom prst="rect">
              <a:avLst/>
            </a:prstGeom>
            <a:noFill/>
          </p:spPr>
          <p:txBody>
            <a:bodyPr wrap="square" rtlCol="0">
              <a:spAutoFit/>
            </a:bodyPr>
            <a:lstStyle/>
            <a:p>
              <a:pPr algn="ctr"/>
              <a:r>
                <a:rPr lang="en-US" sz="2400" dirty="0">
                  <a:solidFill>
                    <a:schemeClr val="bg1"/>
                  </a:solidFill>
                </a:rPr>
                <a:t>As we search diligently in the Light of Christ, we can discern between good and evil. If we lay hold upon every good thing, we will be children of Christ.</a:t>
              </a:r>
            </a:p>
          </p:txBody>
        </p:sp>
      </p:grpSp>
      <p:pic>
        <p:nvPicPr>
          <p:cNvPr id="23" name="Picture 22" descr="boyd k. packer.jpg"/>
          <p:cNvPicPr>
            <a:picLocks noChangeAspect="1"/>
          </p:cNvPicPr>
          <p:nvPr/>
        </p:nvPicPr>
        <p:blipFill>
          <a:blip r:embed="rId3" cstate="print"/>
          <a:stretch>
            <a:fillRect/>
          </a:stretch>
        </p:blipFill>
        <p:spPr>
          <a:xfrm>
            <a:off x="167240" y="160338"/>
            <a:ext cx="1345096" cy="1676400"/>
          </a:xfrm>
          <a:prstGeom prst="rect">
            <a:avLst/>
          </a:prstGeom>
        </p:spPr>
      </p:pic>
      <p:pic>
        <p:nvPicPr>
          <p:cNvPr id="3" name="Picture 2">
            <a:extLst>
              <a:ext uri="{FF2B5EF4-FFF2-40B4-BE49-F238E27FC236}">
                <a16:creationId xmlns:a16="http://schemas.microsoft.com/office/drawing/2014/main" id="{C216AF61-8CBD-43A3-81AA-D707991E65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8153" y="359476"/>
            <a:ext cx="4218398" cy="3205982"/>
          </a:xfrm>
          <a:prstGeom prst="rect">
            <a:avLst/>
          </a:prstGeom>
        </p:spPr>
      </p:pic>
    </p:spTree>
    <p:extLst>
      <p:ext uri="{BB962C8B-B14F-4D97-AF65-F5344CB8AC3E}">
        <p14:creationId xmlns:p14="http://schemas.microsoft.com/office/powerpoint/2010/main" val="311965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9D003BF-6A87-4C82-8A0F-FF074460B1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68" name="AutoShape 4" descr="data:image/jpeg;base64,/9j/4AAQSkZJRgABAQAAAQABAAD/2wCEAAkGBxQSEhQUExQWFhQXGBwaGBcYGBgXGBcaFxgcGBgcHxwYHSggGBwlHBoXIjEhJSkrLi4uGh8zODMsNygtLisBCgoKDg0OGxAQGywkICQsLCwsLCw0LCwsLCwsLCwsLCwsLCwsLCwsLCwsLCwsLCwsLCwsLCwsLCwsLCwsLCwsLP/AABEIAOEA4QMBIgACEQEDEQH/xAAcAAABBQEBAQAAAAAAAAAAAAAAAgMEBQYBBwj/xAA/EAABAwIDBQUGBAUCBwEAAAABAAIRAyEEMUESUWFx8AUGgZGhEyJSscHRMkLh8QcjYnKCQ5IUM0SissLSFv/EABoBAAIDAQEAAAAAAAAAAAAAAAAEAgMFAQb/xAAsEQACAQQCAQIGAQUBAAAAAAAAAQIDBBEhEjFBMlEFEyJhgZFxI0KhscEz/9oADAMBAAIRAxEAPwD3FCEIAEIQgAQhCABCElzgBJNkAKQqXH95KVP8MvP9OXmfos12j3vqGwGyNyVq3dOHW39hyjY1qvSx/Jssb2rSpA7TrjQXPpl4rO4/vpFqdPxefoPusjiO23OzCg1cYHHOEnK9qP7GrR+ExXq2zWUu8WIrOjbDAfhAHqZKdrMrH/Wfl8Tvusz2dTcHtI94StfhpJkrMuLupywpE6tKNH0pfpFD2ninUSG7b3OiSS50DcAJVb/+gqt/1Hjk4j5JfeCk4vcTlKoXJqnJ4WWMqjFxTwjQUe9VYZVX+Lifmp2H744gfnDuBa36AFY9oT1Mq+NR+GyipbwfcV+jfYXv0/8APTa7+0lp9ZV1g+9tB9nbVM/1CR5tn1heWsdb9UoVCNVarmaFJ2NKXSwe2UazXgFpDgciDI8wnF45gO2alF003lp1jI8wc/FbnsLvjTqwyt/Lf8X5HeM+74+eiap3MZaejPrWc6e1tGqQuArqZFAQhCABCEIAEIQgAQhCABCEirUDQS4gAXJOQCAFqm7X7x0aEgnaf8LdOZyHzWZ7yd7i+WUSWs1dk53L4R6rHVMQSk6tz4h+zTt/h7l9VT9GxxffKq78Aawcto+Z+yqMT2tUqXe5zuZ+QyCoTVjVKbipt+6VlNy9THo28YelItfbbQtIPFV+IqZyuNqxddqkOGdvUKmUV4LoTlB7ILqpEjRNF97JOMcQmqVUb7j1VL0aNOaayjSd3q52ozWzwj1iuwMYwEg2JyK2GFZaZWXc5U9IRvVvZXd5aNra/NYt7blbnvG4bF9Fi6rSNc+sk5Rk3EYtP/LZHhOManNi0lNFwCYg22dquOBxtjr9E06tyPpCTUqlNipNj8lfgV0LL78U6zERn1qmg0+Ec+KS89dBczg41k2/djvY6lDKkupaauZy3jhppuPotCs17Q5pBaRIIyIXgFKts9Zblr+6Heg0HbLr0nG4+E/EPqE5QuMfTLoy7q0z9Uez1RCRSqhwDmkEESCMiClrQMsEIQgAQhCABCEIA44wvPO93eH2pNNh/lg/7zvPDcFdd8+19lposNyJedw+HmflzXnmKddI3NbfFGtYWuf6kvwR6jpNymSOPgnHAwYjr90kM69Enk2lAbc5ca0gnS1id5/RKcMxp4pDnBANDu3p9Al0asHLyUUu1QKxOfr+i4RcMkzG4MuHuC/w/bes1UdsmNfXlzWjw+LIN+ty7jsFTxAudmppUH/t8QVckgp5gypwmJI8Fuex+3AWCdF59WwdSi/YeACcjPukZSDqFP8AaOokNeCzaPu7Uy6MzAuBuJSlaly6GKjpzilJmn7SxvtTwGaqxSMydeoTeBxJdY65Kye1rTneMhmpU0oolJcVxiV+KOih1akfeVJxAMn7qvxDrHrJX03grlSyhJrfJcbipzCil6C/UK7Iu4Fh/wAUAUg4mYVa+t90ttTcoNhGCRKm8p2nULVEa+c04HzE8r+i6mRqRyei9w+8uwRRqH+W4+6T+Rx0/tJ8jzXpIXzxhq8Fevdxu8H/ABFP2bz/ADaYzObm5A8xkfA6rQtq39j/AAYt5Qw+a/JqUIQnTPBCEIAFF7Txgo03POgsN50HmpSxPfTtHaeKQNm58XH7D5lVVp8I5Lrel8yaiZrH4hz3Oc4y5xk81V1QZvnb9FKrX0kfqoxaTbhMZnl9VjuWz1dKmlEYf66RaJ6CRO/M6/ol1X8frbmmi7rxyQmW8ThIPBNETnmlk7Wec+JnWY+aRaeHPx8VLJxxGqpGQBtmmXJ2oIumlzJLA5SJIIUhpIIv1zUBzvTjmnaVTeoM44GlwWxWAZUAcJkb2kZFp0IVPjO6mKpvdUoPFUluzeNstJk7QcYOQ/Cl9nYmHAjMarddk4sPFxcJdy4CNxGUPqRjO6nZFUPpsqse2AXO2mkZaZRCvO1cOQTaN2krXmCq3tbDhzDlbKUtKtmZGjdPms/wee9ojZNtSq6uZV12vRM7J8PH9gqCo6M803F5Rsck45ItSrdMknVdqt8lGc/SRlqdyYWxSS2SBUE/sus4eqil0m27fwuu7URddcSGNlkxwmOgnaVQaqCypP2TzXKvoG8ksmCrbu52u6hWZUbm03HxNNiPEet9FTOdbITPklUnRCthIUrUs6PovC4htRjXtMtcAQeBEhOrC/wy7Y22OoON2+8z+0n3h4Eg/wCS3S2Kc+cUzz1Wm6c3FghCFMrGcXXFNjnnJoJ8l5bi6pc5zibkknmblbjvliNmjsjN5jwFz6wsFifNZ15PfE2vhlL6XL3/AOEZ+p03KDVfMxxv1n+qm1WWso7qe7TjbSTfJIZN2K0QgSDOvG66dDbPLPoKXTwZPIp12CIGX6dfRcc0T0V5m4z4jXVMVN/ll67lavwBAkC1vH7qPUwJGc2nx4cLo+YgWGVT7JJnrwhSn4cg5Rz8lGq7/lkJRyJ4GSJ8U6xuk5eiZkJ1hvn1muMgTsKbydAtD2diAOBj5qkoVwGARM3sn62I/DmJAn9fVLz2UT+rRs8N2hAgrmJxlllML2hBOqXiO05kjdx63pT5LyJuhiRzvC8OOZkC0ddSstj2yd/2Vnia+2TfohVeIfIO9O0k0sGhS1HBWVnWUUm9x+2hUysJUYsAP3yT0GiLWzk2y6uusKbfpnbjH7IbKlgFAfY5SmVFWteRz6KktcoTiQwi2NwlNBTGHqWT7R6KlPBGSyX3dvtL2FenVvDXX/tNnehK9yaZAIyK+daLoOdl7X3G7Q9thKcmXM/ln/H8P/aWrSs59xMT4jSxif4NAhCE+ZRjO+1eajG/C31cfsAswBoc4yV53jO1iKm4EDyAH3VOwSZvyWLcSzNnp7OKjRj/AAM16d+cRbqP2TZozMddSp1dhIm1jouYUE2OvUpOUhxTxE5SowANRpe29TaOC2sx4G6lUcPYBTG0hEFJVKrXQlUr+xAfhNMzvVf2i2xBi3nf5q+rrMdsHaMAz99fko05OTO0JOTKDG4gB2VhMdZKmquUrG1ZPoBe29V76l98b8loRRp5wjq4akFN5JAdfgp4DJY06pJ8PkF2rjZgRlAUSjiTTdO7fdM1KkmfNR4ZZW+y4weIH0SsS+Mjx+qq6FRSa1b3QNyg47IMafUvYrjokT4+KZbcjrVcBzCsxgMjFcQDwy5aqJV37lIfkZ/dRqhhMQLFsbqNJ66KHRe5SgbgddSucN/Q+qsJJ+wztRI3p9jvFMvGv18Uqi+F1rRTLZZ4apZTGvhV9JSqZySklspUtkpjtet9/Vek/wAK8f8AzKtI5OaHjm07J8w4eS80o/LoLT9wsXsYyiZiXbJvmHgt+ZCYt5YmmKXcOVOSPbELm0hbJ50897TfNWqQfzu+ZVWwZzv+qm9o2e/+8/MpmiJOSwar2z1dLUEOsaAY4qbTobkzRpA9blYYZiz60sIpqzwjtFm9PAIlclIzeRNyyNVzZY7tFzTMktvbnnda7EZLKduMhuWZJ2tRwtwVlB7G7V7MniXecqETGf6qwrUveDSQN5mR6Kvr5nXitSLNTIguslOc2RAPHj9khjZIXNm6ngjkexVQW2REiDrz5JltPinTTvfNL9hN1zKSISYzTMXCffVDpIEDdKbDEQACh4ZDOxtro6yTQeuPK4xxU8HWwedBrootenBIg+6SPHX1UpwlNYhuZueKnBkoy8ESes0bW4pIz5rtBu8ec/TNXg5Cje+Z18d/FJ3JbTewAG9FWPsuZISY/h6ymUSq7Dm6mUn3VNRbFs7JrHXVr2LW2atNwza9rhfc4EclSMMFT8KVxaOvej6OhCiIW5k8xgwfa7Yq1B/W75lNUxmFO7w09mvU5z5gH6qPhWA+Kw66w2elpz/pxf2RLw7bBT2hN0KcSnoWRXexSrLLEPTZdCdKj13Ql8Fa2MYh2izPbNYOBzjQfM+U+au8TVVFiyCCLTP7clbSjhjdDTKDFUYa53lfffJU73XVt2jtEkuzjlyVO+5NvuI61WlTNHlo4x0HNcpvk7WuiDTTlMR4Kx4OZyPbQA08Umm6R4KPUcSOH7qZRA2bjJQawiEpYG6MkKK90SFM2wDw0Cr675JOqnBZZFMQDdLakhuUeKGmFYyzs5tjKY0SMbXloEAGcx+bdPJJe4eeq5hhtjdHCTGsDU/ZTSS2RT8DDgWxG7PjOaSxwmDql1niTEkZDMD1TdMdft1ZWrrZzwSTlP6Lny3pNN0206GidaJUHopb0N0U/RdcJpOsaoyK/OSYy6suz2S4N3kBV9AZK97vUdrEUWx+KqwXyu8C/BRSydk8ZZ717EcUJcoW4eayZDvbRisDFnNB8RY+kKuwrIhaTvbQljX/AAug8nfqAs9QyWNexxNm5a1OVFfonUXJ+UxQN0+saqiufYh6hVzPBSqrlBxTpVByJVYkxJm2o8FVVKovlyMeassYAZvxlVzL8zPP1V8Pccj1krMa6QbyfoFTPYNM/wBVpn0DeDBGW718VEbhwLwC7OTwzsmIzwMRmkiiqsgA5cE2+1jqpuKaXOkpqhQD3KxS1sm5rA0yjKlNoECfNWLMM0ZBIfQsqXWyKurllHiASSYy4KLQpbRhTMc2JGunJQj7vNOQ9Ohlekcq4csNzmFGc6Os0+ajnC+5RCZU4p+Tv9oyaiUADAkATJN/K0pl41S2jaBHD9for8FWdg99yQLEmDJynLRJaYsctB6/VDDIF+MJJnxUvsXeB2kOH0+afaIKZpnfnmevBOtKrkUMcIGgzUmmyAmhZPtMhUyYKI9hRaVre4NAuxtAbnF3g1pKytPIBeh/wnws131D+SnHCXut6NKuorlNIWuXxpyf2PUoQuoWwYBH7Qw/tKbmbxbnp6wsNTBBOi9BWR7ew2xVJ/K+/jr638Ule08x5D9jUw3D3ItLPxUiVGYTKkg6LAqIcmMV3RxUXEFSHA79VDxTrxCocDkUV1fSPL5quDXQSPPh+6sq7CJPlx5qKWk5ZXtZTQzF6GHiZI0sNLj5pqoyc/FO7J2dR6SlU2e7lrr5KL0ck8FLjgJ93xXKLgNJ3nIyU5iWhpyzK60ZRnnKtfpJPodoGUrEwAnKVNIrGbQEvjYu+ygx9OL9XVTX9FpMXR90yJsVnqrNVpUJZQ7TlmIzt34eUaqM7XoK0wNBrpDrLmMwIDSR4GdOWiuVSKlg7KaTwU9QptmfGylw0NN75QmC3UTI8PJMRZGMvqEuJm+fUJRER9l2o0lw8J4fdLq0zMSCeG+V3JbKekJa+PJLa5IrtMZLlFtx1quNLGSlvKLJmScpBcpZBPsZfwSjZOPQ+wXXsv8ADHA7GELyL1Xl3+Lfdb4WcfFeQ9nYZ1Woym38TnBo5uMBfQvZ+FFKmym3JjWtH+IhP2cN8vYy/iFTEVH3JCEIWiZIKu7cwftKdvxNuPqPL6KxQoyipLDJRk4tNGCputbRPsqZzwUrtnBezqy38L7jcDqOt6gMdBXnrik4SaZsqSnHkhx5uo2JpzdPucLnVJ2wbEFJSTOdFPiDeEy/OMuSsMVTaZJUNzrG2XjyQXJ6IONa4wB5fOVypBpwCnqjonQ59QoVBxE8udyUcdE8ZQy7DHLSNLSdPumaLTNp6MK1o5cVGq04NhB370Z8EOXgATEZJAZw6+ibquJN9MkVK0BRcSDiV+LPvQdByVHVZcq3rCZJm48+CrTr+qbo6GaXRHiBCTVoGJcTHO5+6cuIMZkmUrF4jbaOc9cFfvOiyWWVtWn7x4GMtBkmg4jK3opDm8769c0zWHl+iYi/AJfUOOFgdqJaSBaZBDb3yIO7Q8VHLh1mFIDBkATAiec/ZNOpydetV1NHJISLp1tNdFPJPMbACjKRxLQ+1tvJSqYsmaQlw3DNTcHhnVajWMEuc4NaOJMBVJZYOXFG6/hR2Jt1XYhw92nLW8XkX8mk/wC4L1dV3d/spuFoU6Lfyj3j8Tjdx8T6QrFbNGnwhg87cVfmTcgQhCtKQQhCAI2PwgqsLT4HcdCsXiWOpuLXZjP7/Vb1VfbfZoqt2gPeGXEbvslLuh8yOV2hu1r8Hxl0zKbQcJGa4dxz0SQCDuMrrisGUTTaI9QAA2KisqxYhS6zjeFXOqmRwUOJOMcjWKAeLDZO/rPRQaj9mRnx5qTiZ8vWVBd7x4KSiXRgP0cTA0EJD8WHcFExlcmNmwt15gpNOmbfNRlT8kZUvIum4yl+xJvCebhRnP3UvZJF7KDRVLRU4nCw2fTdyVLWpkG+a0PaBhsaqtx1OwPD3rq6GiymyuqUxN7AZeSgVrZKzrvsBppKh1WZyLBMQYyuivDozEwkRLhax3KR7I9eS62ibZ5eqv5I4uxNZsbMZH6HrciMkj2Ltq5vx+XBSGArj0cfYjZTobtEALgbKm4ensqDYMNmF6X/AAr7uf8AV1BvFIEeDn/No/y4LK9zO7bsbWAMii0g1HXEj4QfiPoJO5e40KIY0NaAGtAAAsABkAnbSjl83+DLvrjC+Wu/I4hCFomQCEIQAIQhAAhCEAUfb3ZG2C9g97Ub+PPrnk6k65/VekKl7b7EFWXMs/do77His+6tOX1w78oftrrj9M+vcyZda6g1qV9ysatEtMOEEZ7wolVkz8lkNYeDUi14KzE05EtCh12ugRyVpWpkZZeqiubnNju4oRfFkM0LXz4aQnG0wI1CcDiDnfWEum5uy6M90arjCWRuhExBt0OafcOd1GokySLHjdLcXkEx9xZQcdlUobG6+H28xAynXmqTH0jNsldexJIuON1FxjAJgGSpRJQ0yrfRBg7hCjvZbK/0U52HPgM/ootZufH0VpemQA206ptrb5Tw+qsXsGQ8U05obmL58tykpBlEJzQn6VKbIbSPXqpQaGjcFLJFtCadMBXHdru7VxtXYZ7rBBqVNGD6uOgVt3W7lVcVD6gNGhvIh7wfhB0/qNt0r1rsvs2nh6Yp0mBrRuzJ3k5k8Sm6Fq5PMujNub1QXGG3/oR2N2VSwtJtKk2GjzcdXE6k9WU5CFqJJLCMZtt5YIQhdOAhCEACEIQAIQhAAhCEARMd2eyqIcL6EZhZDtbsKrSksG23e25HMZrdIS9a2hV2+/cvo3E6XXXseVO4deaZqVxlIniF6Vj+xKNb8TAHfE33XeYz8ZWex3cmf+XU8HjPxb/8rOnYVI9bNOnf05erRkvaNgzHhKjMLScirbHd0cVTu2ntjXYcD/5bJPkqutg69IS6jVAEzNN4HG8JWVCce0x2FWlL0y/yOPMaDw+ybdVdA9bKI7H7J96xjdB9c0y/tTatJJ3W+QVPFncD2Ie6IkgcM0y6obRpvzXGYOvVMto1nDTZY92XIK5wfdTG1f8AS2BveQ30/F6K2NKb6TITqwgttFI5u1eT5KJ7MZeWuWZXpvZHcBog4ioX/wBDPdb4nM+ELX4PAUqQinTawf0tA+WacpWE36ngSqfEIrUdnz84Oc/ZZTe47g06chop2G7rYqofdw1Une5pYD4vgL3xCYXw+PmRS/iU/CPI+zf4ZYl5Bqvp0m6gfzH8rQ31K23YncbCYeHbHtXj89WHQeDY2W84nitMhMwtqcOkK1LqrPtghCFeLghCEACEIQAIQhAAhCEACEIQAIQhAAhCEACEIQBwpLUIQA1XzSaP4h1ohCh5JeCSVxiEKZEUhCEACEIQAIQhAAhCEACEIQAIQhAAhCEAf//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237067" y="228601"/>
            <a:ext cx="6087533" cy="2308324"/>
          </a:xfrm>
          <a:prstGeom prst="rect">
            <a:avLst/>
          </a:prstGeom>
        </p:spPr>
        <p:txBody>
          <a:bodyPr wrap="square">
            <a:spAutoFit/>
          </a:bodyPr>
          <a:lstStyle/>
          <a:p>
            <a:pPr fontAlgn="base"/>
            <a:r>
              <a:rPr lang="en-US" b="1" dirty="0"/>
              <a:t>How well do these things invite you to do good, to believe in Jesus Christ, and to love God and serve Him?</a:t>
            </a:r>
          </a:p>
          <a:p>
            <a:pPr fontAlgn="base"/>
            <a:endParaRPr lang="en-US" b="1" dirty="0"/>
          </a:p>
          <a:p>
            <a:pPr fontAlgn="base"/>
            <a:r>
              <a:rPr lang="en-US" b="1" dirty="0"/>
              <a:t>Do any of these things try to persuade you to do evil, to doubt Jesus Christ, or to stop serving God?</a:t>
            </a:r>
          </a:p>
          <a:p>
            <a:pPr fontAlgn="base"/>
            <a:endParaRPr lang="en-US" b="1" dirty="0"/>
          </a:p>
          <a:p>
            <a:pPr fontAlgn="base"/>
            <a:r>
              <a:rPr lang="en-US" b="1" dirty="0"/>
              <a:t>Do you feel that you should eliminate any of these things from your life? If so, how will you do it?</a:t>
            </a:r>
          </a:p>
        </p:txBody>
      </p:sp>
      <p:sp>
        <p:nvSpPr>
          <p:cNvPr id="35" name="Rectangle 34"/>
          <p:cNvSpPr/>
          <p:nvPr/>
        </p:nvSpPr>
        <p:spPr>
          <a:xfrm>
            <a:off x="1011708" y="5509092"/>
            <a:ext cx="6087533" cy="1200329"/>
          </a:xfrm>
          <a:prstGeom prst="rect">
            <a:avLst/>
          </a:prstGeom>
        </p:spPr>
        <p:txBody>
          <a:bodyPr wrap="square">
            <a:spAutoFit/>
          </a:bodyPr>
          <a:lstStyle/>
          <a:p>
            <a:pPr algn="ctr"/>
            <a:r>
              <a:rPr lang="en-US" sz="2400" b="1" dirty="0">
                <a:solidFill>
                  <a:srgbClr val="FF0000"/>
                </a:solidFill>
              </a:rPr>
              <a:t>Sometimes it may be difficult to do what we know is right when it requires giving up something we enjoy</a:t>
            </a:r>
          </a:p>
        </p:txBody>
      </p:sp>
      <p:pic>
        <p:nvPicPr>
          <p:cNvPr id="3" name="Picture 2">
            <a:extLst>
              <a:ext uri="{FF2B5EF4-FFF2-40B4-BE49-F238E27FC236}">
                <a16:creationId xmlns:a16="http://schemas.microsoft.com/office/drawing/2014/main" id="{36B493DE-81F9-4DAB-8C77-CB687FD3A9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996" y="3030336"/>
            <a:ext cx="1438275" cy="1428750"/>
          </a:xfrm>
          <a:prstGeom prst="rect">
            <a:avLst/>
          </a:prstGeom>
        </p:spPr>
      </p:pic>
      <p:pic>
        <p:nvPicPr>
          <p:cNvPr id="5" name="Picture 4">
            <a:extLst>
              <a:ext uri="{FF2B5EF4-FFF2-40B4-BE49-F238E27FC236}">
                <a16:creationId xmlns:a16="http://schemas.microsoft.com/office/drawing/2014/main" id="{7D7CABCB-E789-46ED-BF6D-A5556433DD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1522" y="2661876"/>
            <a:ext cx="2965151" cy="1982320"/>
          </a:xfrm>
          <a:prstGeom prst="rect">
            <a:avLst/>
          </a:prstGeom>
        </p:spPr>
      </p:pic>
      <p:pic>
        <p:nvPicPr>
          <p:cNvPr id="8" name="Picture 7">
            <a:extLst>
              <a:ext uri="{FF2B5EF4-FFF2-40B4-BE49-F238E27FC236}">
                <a16:creationId xmlns:a16="http://schemas.microsoft.com/office/drawing/2014/main" id="{4CF6235C-C280-41E5-A4B0-025479689A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4879" y="141536"/>
            <a:ext cx="3708362" cy="2342123"/>
          </a:xfrm>
          <a:prstGeom prst="rect">
            <a:avLst/>
          </a:prstGeom>
        </p:spPr>
      </p:pic>
      <p:pic>
        <p:nvPicPr>
          <p:cNvPr id="10" name="Picture 9">
            <a:extLst>
              <a:ext uri="{FF2B5EF4-FFF2-40B4-BE49-F238E27FC236}">
                <a16:creationId xmlns:a16="http://schemas.microsoft.com/office/drawing/2014/main" id="{B29E9AB4-4761-46E8-A3E7-3064EA58F4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08098" y="3033412"/>
            <a:ext cx="2143125" cy="2143125"/>
          </a:xfrm>
          <a:prstGeom prst="rect">
            <a:avLst/>
          </a:prstGeom>
        </p:spPr>
      </p:pic>
      <p:pic>
        <p:nvPicPr>
          <p:cNvPr id="14" name="Picture 13">
            <a:extLst>
              <a:ext uri="{FF2B5EF4-FFF2-40B4-BE49-F238E27FC236}">
                <a16:creationId xmlns:a16="http://schemas.microsoft.com/office/drawing/2014/main" id="{90C0E213-0DA0-436C-AFA0-AB7A7AA2C2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59321" y="4723803"/>
            <a:ext cx="3433750" cy="2039293"/>
          </a:xfrm>
          <a:prstGeom prst="rect">
            <a:avLst/>
          </a:prstGeom>
        </p:spPr>
      </p:pic>
    </p:spTree>
    <p:extLst>
      <p:ext uri="{BB962C8B-B14F-4D97-AF65-F5344CB8AC3E}">
        <p14:creationId xmlns:p14="http://schemas.microsoft.com/office/powerpoint/2010/main" val="202315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50ABB7-5DAE-4585-9780-9CDD6B78BE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27211" y="384245"/>
            <a:ext cx="11627224" cy="5355312"/>
          </a:xfrm>
          <a:prstGeom prst="rect">
            <a:avLst/>
          </a:prstGeom>
          <a:noFill/>
        </p:spPr>
        <p:txBody>
          <a:bodyPr wrap="square" rtlCol="0">
            <a:spAutoFit/>
          </a:bodyPr>
          <a:lstStyle/>
          <a:p>
            <a:r>
              <a:rPr lang="en-US" dirty="0"/>
              <a:t>Sources:</a:t>
            </a:r>
          </a:p>
          <a:p>
            <a:endParaRPr lang="en-US" dirty="0"/>
          </a:p>
          <a:p>
            <a:r>
              <a:rPr lang="en-US" dirty="0"/>
              <a:t>Bruce R. McConkie </a:t>
            </a:r>
            <a:r>
              <a:rPr lang="en-US" i="1" dirty="0"/>
              <a:t>Mormon Doctrine </a:t>
            </a:r>
            <a:r>
              <a:rPr lang="en-US" dirty="0"/>
              <a:t>pg 161</a:t>
            </a:r>
          </a:p>
          <a:p>
            <a:endParaRPr lang="en-US" dirty="0"/>
          </a:p>
          <a:p>
            <a:r>
              <a:rPr lang="en-US" dirty="0" err="1"/>
              <a:t>Dallin</a:t>
            </a:r>
            <a:r>
              <a:rPr lang="en-US" dirty="0"/>
              <a:t> H. Oaks </a:t>
            </a:r>
            <a:r>
              <a:rPr lang="en-US" i="1" dirty="0"/>
              <a:t>Pure in Heart</a:t>
            </a:r>
            <a:r>
              <a:rPr lang="en-US" dirty="0"/>
              <a:t> [1988], 15).</a:t>
            </a:r>
          </a:p>
          <a:p>
            <a:r>
              <a:rPr lang="en-US" dirty="0"/>
              <a:t>	</a:t>
            </a:r>
            <a:r>
              <a:rPr lang="en-US" i="1" dirty="0"/>
              <a:t>(BYU 1985-86 Devotional &amp; Fireside Speeches pp. 29, 31)</a:t>
            </a:r>
          </a:p>
          <a:p>
            <a:endParaRPr lang="en-US" dirty="0"/>
          </a:p>
          <a:p>
            <a:r>
              <a:rPr lang="en-US" dirty="0"/>
              <a:t>Student Manual Book of Mormon Religion 121-122 pg 516</a:t>
            </a:r>
          </a:p>
          <a:p>
            <a:endParaRPr lang="en-US" dirty="0"/>
          </a:p>
          <a:p>
            <a:r>
              <a:rPr lang="en-US" dirty="0"/>
              <a:t>(</a:t>
            </a:r>
            <a:r>
              <a:rPr lang="en-US" i="1" dirty="0"/>
              <a:t>Teachings of Presidents of the Church: Brigham Young</a:t>
            </a:r>
            <a:r>
              <a:rPr lang="en-US" dirty="0"/>
              <a:t> [1997], 45)</a:t>
            </a:r>
          </a:p>
          <a:p>
            <a:endParaRPr lang="en-US" dirty="0"/>
          </a:p>
          <a:p>
            <a:r>
              <a:rPr lang="en-US" dirty="0"/>
              <a:t>Joseph Fielding McConkie and Robert L. Millet </a:t>
            </a:r>
            <a:r>
              <a:rPr lang="en-US" i="1" dirty="0"/>
              <a:t>Doctrinal Commentary on the Book of Mormon </a:t>
            </a:r>
            <a:r>
              <a:rPr lang="en-US" dirty="0"/>
              <a:t>Vol. 4 pg. 335</a:t>
            </a:r>
          </a:p>
          <a:p>
            <a:endParaRPr lang="en-US" dirty="0"/>
          </a:p>
          <a:p>
            <a:r>
              <a:rPr lang="en-US" dirty="0"/>
              <a:t>President Boyd K. Packer (“The Light of Christ,” </a:t>
            </a:r>
            <a:r>
              <a:rPr lang="en-US" i="1" dirty="0"/>
              <a:t>Ensign,</a:t>
            </a:r>
            <a:r>
              <a:rPr lang="en-US" dirty="0"/>
              <a:t> Apr. 2005, 8–10).</a:t>
            </a:r>
          </a:p>
          <a:p>
            <a:endParaRPr lang="en-US" dirty="0"/>
          </a:p>
          <a:p>
            <a:r>
              <a:rPr lang="en-US" dirty="0"/>
              <a:t>Elder Jeffrey R. Holland (“We Are All Enlisted,” </a:t>
            </a:r>
            <a:r>
              <a:rPr lang="en-US" i="1" dirty="0"/>
              <a:t>Ensign</a:t>
            </a:r>
            <a:r>
              <a:rPr lang="en-US" dirty="0"/>
              <a:t> or</a:t>
            </a:r>
            <a:r>
              <a:rPr lang="en-US" i="1" dirty="0"/>
              <a:t> Liahona,</a:t>
            </a:r>
            <a:r>
              <a:rPr lang="en-US" dirty="0"/>
              <a:t> Nov. 2011, 44).</a:t>
            </a:r>
          </a:p>
          <a:p>
            <a:endParaRPr lang="en-US" dirty="0"/>
          </a:p>
          <a:p>
            <a:endParaRPr lang="en-US" dirty="0"/>
          </a:p>
          <a:p>
            <a:endParaRPr lang="en-US" dirty="0"/>
          </a:p>
        </p:txBody>
      </p:sp>
      <p:sp>
        <p:nvSpPr>
          <p:cNvPr id="4" name="Footer Placeholder 14">
            <a:extLst>
              <a:ext uri="{FF2B5EF4-FFF2-40B4-BE49-F238E27FC236}">
                <a16:creationId xmlns:a16="http://schemas.microsoft.com/office/drawing/2014/main" id="{21174BED-CBE5-481A-9F3E-3648D75DF6B0}"/>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spTree>
    <p:extLst>
      <p:ext uri="{BB962C8B-B14F-4D97-AF65-F5344CB8AC3E}">
        <p14:creationId xmlns:p14="http://schemas.microsoft.com/office/powerpoint/2010/main" val="4097816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138031" y="178966"/>
            <a:ext cx="3167232" cy="5632311"/>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indent="130175" fontAlgn="base">
              <a:spcBef>
                <a:spcPct val="0"/>
              </a:spcBef>
              <a:spcAft>
                <a:spcPct val="0"/>
              </a:spcAft>
            </a:pPr>
            <a:r>
              <a:rPr lang="en-US" sz="1000" dirty="0">
                <a:solidFill>
                  <a:srgbClr val="2C2623"/>
                </a:solidFill>
                <a:ea typeface="Times New Roman" pitchFamily="18" charset="0"/>
                <a:cs typeface="Arial" pitchFamily="34" charset="0"/>
              </a:rPr>
              <a:t>"We do not find this doctrine so clearly defined </a:t>
            </a:r>
            <a:br>
              <a:rPr lang="en-US" sz="1000" dirty="0">
                <a:solidFill>
                  <a:srgbClr val="2C2623"/>
                </a:solidFill>
                <a:ea typeface="Times New Roman" pitchFamily="18" charset="0"/>
                <a:cs typeface="Arial" pitchFamily="34" charset="0"/>
              </a:rPr>
            </a:br>
            <a:r>
              <a:rPr lang="en-US" sz="1000" dirty="0">
                <a:solidFill>
                  <a:srgbClr val="2C2623"/>
                </a:solidFill>
                <a:ea typeface="Times New Roman" pitchFamily="18" charset="0"/>
                <a:cs typeface="Arial" pitchFamily="34" charset="0"/>
              </a:rPr>
              <a:t>in the </a:t>
            </a:r>
            <a:r>
              <a:rPr lang="en-US" sz="1000" i="1" dirty="0">
                <a:solidFill>
                  <a:srgbClr val="2C2623"/>
                </a:solidFill>
                <a:ea typeface="Times New Roman" pitchFamily="18" charset="0"/>
                <a:cs typeface="Arial" pitchFamily="34" charset="0"/>
              </a:rPr>
              <a:t>New Testament </a:t>
            </a:r>
            <a:r>
              <a:rPr lang="en-US" sz="1000" dirty="0">
                <a:solidFill>
                  <a:srgbClr val="2C2623"/>
                </a:solidFill>
                <a:ea typeface="Times New Roman" pitchFamily="18" charset="0"/>
                <a:cs typeface="Arial" pitchFamily="34" charset="0"/>
              </a:rPr>
              <a:t>as in the </a:t>
            </a:r>
            <a:r>
              <a:rPr lang="en-US" sz="1000" i="1" dirty="0">
                <a:solidFill>
                  <a:srgbClr val="2C2623"/>
                </a:solidFill>
                <a:ea typeface="Times New Roman" pitchFamily="18" charset="0"/>
                <a:cs typeface="Arial" pitchFamily="34" charset="0"/>
              </a:rPr>
              <a:t>Doctrine and </a:t>
            </a:r>
            <a:br>
              <a:rPr lang="en-US" sz="1000" i="1" dirty="0">
                <a:solidFill>
                  <a:srgbClr val="2C2623"/>
                </a:solidFill>
                <a:ea typeface="Times New Roman" pitchFamily="18" charset="0"/>
                <a:cs typeface="Arial" pitchFamily="34" charset="0"/>
              </a:rPr>
            </a:br>
            <a:r>
              <a:rPr lang="en-US" sz="1000" i="1" dirty="0">
                <a:solidFill>
                  <a:srgbClr val="2C2623"/>
                </a:solidFill>
                <a:ea typeface="Times New Roman" pitchFamily="18" charset="0"/>
                <a:cs typeface="Arial" pitchFamily="34" charset="0"/>
              </a:rPr>
              <a:t>Covenants </a:t>
            </a:r>
            <a:r>
              <a:rPr lang="en-US" sz="1000" dirty="0">
                <a:solidFill>
                  <a:srgbClr val="2C2623"/>
                </a:solidFill>
                <a:ea typeface="Times New Roman" pitchFamily="18" charset="0"/>
                <a:cs typeface="Arial" pitchFamily="34" charset="0"/>
              </a:rPr>
              <a:t>and the </a:t>
            </a:r>
            <a:r>
              <a:rPr lang="en-US" sz="1000" i="1" dirty="0">
                <a:solidFill>
                  <a:srgbClr val="2C2623"/>
                </a:solidFill>
                <a:ea typeface="Times New Roman" pitchFamily="18" charset="0"/>
                <a:cs typeface="Arial" pitchFamily="34" charset="0"/>
              </a:rPr>
              <a:t>Book of Mormon. </a:t>
            </a:r>
            <a:r>
              <a:rPr lang="en-US" sz="1000" dirty="0">
                <a:solidFill>
                  <a:srgbClr val="2C2623"/>
                </a:solidFill>
                <a:ea typeface="Times New Roman" pitchFamily="18" charset="0"/>
                <a:cs typeface="Arial" pitchFamily="34" charset="0"/>
              </a:rPr>
              <a:t>But we </a:t>
            </a:r>
            <a:br>
              <a:rPr lang="en-US" sz="1000" dirty="0">
                <a:solidFill>
                  <a:srgbClr val="2C2623"/>
                </a:solidFill>
                <a:ea typeface="Times New Roman" pitchFamily="18" charset="0"/>
                <a:cs typeface="Arial" pitchFamily="34" charset="0"/>
              </a:rPr>
            </a:br>
            <a:r>
              <a:rPr lang="en-US" sz="1000" dirty="0">
                <a:solidFill>
                  <a:srgbClr val="2C2623"/>
                </a:solidFill>
                <a:ea typeface="Times New Roman" pitchFamily="18" charset="0"/>
                <a:cs typeface="Arial" pitchFamily="34" charset="0"/>
              </a:rPr>
              <a:t>discover this: The Lord has not left men (when </a:t>
            </a:r>
            <a:br>
              <a:rPr lang="en-US" sz="1000" dirty="0">
                <a:solidFill>
                  <a:srgbClr val="2C2623"/>
                </a:solidFill>
                <a:ea typeface="Times New Roman" pitchFamily="18" charset="0"/>
                <a:cs typeface="Arial" pitchFamily="34" charset="0"/>
              </a:rPr>
            </a:br>
            <a:r>
              <a:rPr lang="en-US" sz="1000" dirty="0">
                <a:solidFill>
                  <a:srgbClr val="2C2623"/>
                </a:solidFill>
                <a:ea typeface="Times New Roman" pitchFamily="18" charset="0"/>
                <a:cs typeface="Arial" pitchFamily="34" charset="0"/>
              </a:rPr>
              <a:t>they are born into this world) helpless, groping to </a:t>
            </a:r>
            <a:br>
              <a:rPr lang="en-US" sz="1000" dirty="0">
                <a:solidFill>
                  <a:srgbClr val="2C2623"/>
                </a:solidFill>
                <a:ea typeface="Times New Roman" pitchFamily="18" charset="0"/>
                <a:cs typeface="Arial" pitchFamily="34" charset="0"/>
              </a:rPr>
            </a:br>
            <a:r>
              <a:rPr lang="en-US" sz="1000" dirty="0">
                <a:solidFill>
                  <a:srgbClr val="2C2623"/>
                </a:solidFill>
                <a:ea typeface="Times New Roman" pitchFamily="18" charset="0"/>
                <a:cs typeface="Arial" pitchFamily="34" charset="0"/>
              </a:rPr>
              <a:t>find the light and truth, but every man that is </a:t>
            </a:r>
            <a:br>
              <a:rPr lang="en-US" sz="1000" dirty="0">
                <a:solidFill>
                  <a:srgbClr val="2C2623"/>
                </a:solidFill>
                <a:ea typeface="Times New Roman" pitchFamily="18" charset="0"/>
                <a:cs typeface="Arial" pitchFamily="34" charset="0"/>
              </a:rPr>
            </a:br>
            <a:r>
              <a:rPr lang="en-US" sz="1000" dirty="0">
                <a:solidFill>
                  <a:srgbClr val="2C2623"/>
                </a:solidFill>
                <a:ea typeface="Times New Roman" pitchFamily="18" charset="0"/>
                <a:cs typeface="Arial" pitchFamily="34" charset="0"/>
              </a:rPr>
              <a:t>born into the world is born with the right to </a:t>
            </a:r>
            <a:br>
              <a:rPr lang="en-US" sz="1000" dirty="0">
                <a:solidFill>
                  <a:srgbClr val="2C2623"/>
                </a:solidFill>
                <a:ea typeface="Times New Roman" pitchFamily="18" charset="0"/>
                <a:cs typeface="Arial" pitchFamily="34" charset="0"/>
              </a:rPr>
            </a:br>
            <a:r>
              <a:rPr lang="en-US" sz="1000" dirty="0">
                <a:solidFill>
                  <a:srgbClr val="2C2623"/>
                </a:solidFill>
                <a:ea typeface="Times New Roman" pitchFamily="18" charset="0"/>
                <a:cs typeface="Arial" pitchFamily="34" charset="0"/>
              </a:rPr>
              <a:t>receive the guidance, the instruction, the counsel </a:t>
            </a:r>
            <a:br>
              <a:rPr lang="en-US" sz="1000" dirty="0">
                <a:solidFill>
                  <a:srgbClr val="2C2623"/>
                </a:solidFill>
                <a:ea typeface="Times New Roman" pitchFamily="18" charset="0"/>
                <a:cs typeface="Arial" pitchFamily="34" charset="0"/>
              </a:rPr>
            </a:br>
            <a:r>
              <a:rPr lang="en-US" sz="1000" dirty="0">
                <a:solidFill>
                  <a:srgbClr val="2C2623"/>
                </a:solidFill>
                <a:ea typeface="Times New Roman" pitchFamily="18" charset="0"/>
                <a:cs typeface="Arial" pitchFamily="34" charset="0"/>
              </a:rPr>
              <a:t>of the Spirit of Christ, or Light of Truth, </a:t>
            </a:r>
            <a:br>
              <a:rPr lang="en-US" sz="1000" dirty="0">
                <a:solidFill>
                  <a:srgbClr val="2C2623"/>
                </a:solidFill>
                <a:ea typeface="Times New Roman" pitchFamily="18" charset="0"/>
                <a:cs typeface="Arial" pitchFamily="34" charset="0"/>
              </a:rPr>
            </a:br>
            <a:r>
              <a:rPr lang="en-US" sz="1000" dirty="0">
                <a:solidFill>
                  <a:srgbClr val="2C2623"/>
                </a:solidFill>
                <a:ea typeface="Times New Roman" pitchFamily="18" charset="0"/>
                <a:cs typeface="Arial" pitchFamily="34" charset="0"/>
              </a:rPr>
              <a:t>sometimes called the Spirit of the Lord in our </a:t>
            </a:r>
            <a:br>
              <a:rPr lang="en-US" sz="1000" dirty="0">
                <a:solidFill>
                  <a:srgbClr val="2C2623"/>
                </a:solidFill>
                <a:ea typeface="Times New Roman" pitchFamily="18" charset="0"/>
                <a:cs typeface="Arial" pitchFamily="34" charset="0"/>
              </a:rPr>
            </a:br>
            <a:r>
              <a:rPr lang="en-US" sz="1000" dirty="0">
                <a:solidFill>
                  <a:srgbClr val="2C2623"/>
                </a:solidFill>
                <a:ea typeface="Times New Roman" pitchFamily="18" charset="0"/>
                <a:cs typeface="Arial" pitchFamily="34" charset="0"/>
              </a:rPr>
              <a:t>writings. </a:t>
            </a:r>
            <a:endParaRPr lang="en-US" sz="600" dirty="0">
              <a:cs typeface="Arial" pitchFamily="34" charset="0"/>
            </a:endParaRPr>
          </a:p>
          <a:p>
            <a:pPr indent="133350" eaLnBrk="0" fontAlgn="base" hangingPunct="0">
              <a:spcBef>
                <a:spcPct val="0"/>
              </a:spcBef>
              <a:spcAft>
                <a:spcPct val="0"/>
              </a:spcAft>
            </a:pPr>
            <a:r>
              <a:rPr lang="en-US" sz="1000" dirty="0">
                <a:solidFill>
                  <a:srgbClr val="2C2623"/>
                </a:solidFill>
                <a:ea typeface="Times New Roman" pitchFamily="18" charset="0"/>
                <a:cs typeface="Arial" pitchFamily="34" charset="0"/>
              </a:rPr>
              <a:t>"If a man who has never heard the gospel wi</a:t>
            </a:r>
            <a:r>
              <a:rPr lang="en-US" sz="1000" dirty="0">
                <a:solidFill>
                  <a:srgbClr val="494340"/>
                </a:solidFill>
                <a:ea typeface="Times New Roman" pitchFamily="18" charset="0"/>
                <a:cs typeface="Arial" pitchFamily="34" charset="0"/>
              </a:rPr>
              <a:t>l</a:t>
            </a:r>
            <a:r>
              <a:rPr lang="en-US" sz="1000" dirty="0">
                <a:solidFill>
                  <a:srgbClr val="2C2623"/>
                </a:solidFill>
                <a:ea typeface="Times New Roman" pitchFamily="18" charset="0"/>
                <a:cs typeface="Arial" pitchFamily="34" charset="0"/>
              </a:rPr>
              <a:t>l </a:t>
            </a:r>
            <a:br>
              <a:rPr lang="en-US" sz="1000" dirty="0">
                <a:solidFill>
                  <a:srgbClr val="2C2623"/>
                </a:solidFill>
                <a:ea typeface="Times New Roman" pitchFamily="18" charset="0"/>
                <a:cs typeface="Arial" pitchFamily="34" charset="0"/>
              </a:rPr>
            </a:br>
            <a:r>
              <a:rPr lang="en-US" sz="1000" dirty="0">
                <a:solidFill>
                  <a:srgbClr val="2C2623"/>
                </a:solidFill>
                <a:ea typeface="Times New Roman" pitchFamily="18" charset="0"/>
                <a:cs typeface="Arial" pitchFamily="34" charset="0"/>
              </a:rPr>
              <a:t>hearken to the teachings and manifestations of </a:t>
            </a:r>
            <a:br>
              <a:rPr lang="en-US" sz="1000" dirty="0">
                <a:solidFill>
                  <a:srgbClr val="2C2623"/>
                </a:solidFill>
                <a:ea typeface="Times New Roman" pitchFamily="18" charset="0"/>
                <a:cs typeface="Arial" pitchFamily="34" charset="0"/>
              </a:rPr>
            </a:br>
            <a:r>
              <a:rPr lang="en-US" sz="1000" dirty="0">
                <a:solidFill>
                  <a:srgbClr val="2C2623"/>
                </a:solidFill>
                <a:ea typeface="Times New Roman" pitchFamily="18" charset="0"/>
                <a:cs typeface="Arial" pitchFamily="34" charset="0"/>
              </a:rPr>
              <a:t>the Spirit of Chr</a:t>
            </a:r>
            <a:r>
              <a:rPr lang="en-US" sz="1000" dirty="0">
                <a:solidFill>
                  <a:srgbClr val="494340"/>
                </a:solidFill>
                <a:ea typeface="Times New Roman" pitchFamily="18" charset="0"/>
                <a:cs typeface="Arial" pitchFamily="34" charset="0"/>
              </a:rPr>
              <a:t>i</a:t>
            </a:r>
            <a:r>
              <a:rPr lang="en-US" sz="1000" dirty="0">
                <a:solidFill>
                  <a:srgbClr val="2C2623"/>
                </a:solidFill>
                <a:ea typeface="Times New Roman" pitchFamily="18" charset="0"/>
                <a:cs typeface="Arial" pitchFamily="34" charset="0"/>
              </a:rPr>
              <a:t>st, or the Light of Truth, which </a:t>
            </a:r>
            <a:br>
              <a:rPr lang="en-US" sz="1000" dirty="0">
                <a:solidFill>
                  <a:srgbClr val="2C2623"/>
                </a:solidFill>
                <a:ea typeface="Times New Roman" pitchFamily="18" charset="0"/>
                <a:cs typeface="Arial" pitchFamily="34" charset="0"/>
              </a:rPr>
            </a:br>
            <a:r>
              <a:rPr lang="en-US" sz="1000" dirty="0">
                <a:solidFill>
                  <a:srgbClr val="2C2623"/>
                </a:solidFill>
                <a:ea typeface="Times New Roman" pitchFamily="18" charset="0"/>
                <a:cs typeface="Arial" pitchFamily="34" charset="0"/>
              </a:rPr>
              <a:t>come to him, often spoken of as </a:t>
            </a:r>
            <a:br>
              <a:rPr lang="en-US" sz="1000" dirty="0">
                <a:solidFill>
                  <a:srgbClr val="2C2623"/>
                </a:solidFill>
                <a:ea typeface="Times New Roman" pitchFamily="18" charset="0"/>
                <a:cs typeface="Arial" pitchFamily="34" charset="0"/>
              </a:rPr>
            </a:br>
            <a:r>
              <a:rPr lang="en-US" sz="1000" dirty="0">
                <a:solidFill>
                  <a:srgbClr val="2C2623"/>
                </a:solidFill>
                <a:ea typeface="Times New Roman" pitchFamily="18" charset="0"/>
                <a:cs typeface="Arial" pitchFamily="34" charset="0"/>
              </a:rPr>
              <a:t>conscience</a:t>
            </a:r>
            <a:r>
              <a:rPr lang="en-US" sz="1000" dirty="0">
                <a:solidFill>
                  <a:srgbClr val="000000"/>
                </a:solidFill>
                <a:ea typeface="Times New Roman" pitchFamily="18" charset="0"/>
                <a:cs typeface="Arial" pitchFamily="34" charset="0"/>
              </a:rPr>
              <a:t>-</a:t>
            </a:r>
            <a:r>
              <a:rPr lang="en-US" sz="1000" dirty="0">
                <a:solidFill>
                  <a:srgbClr val="2C2623"/>
                </a:solidFill>
                <a:ea typeface="Times New Roman" pitchFamily="18" charset="0"/>
                <a:cs typeface="Arial" pitchFamily="34" charset="0"/>
              </a:rPr>
              <a:t>every man has a conscience and </a:t>
            </a:r>
            <a:br>
              <a:rPr lang="en-US" sz="1000" dirty="0">
                <a:solidFill>
                  <a:srgbClr val="2C2623"/>
                </a:solidFill>
                <a:ea typeface="Times New Roman" pitchFamily="18" charset="0"/>
                <a:cs typeface="Arial" pitchFamily="34" charset="0"/>
              </a:rPr>
            </a:br>
            <a:r>
              <a:rPr lang="en-US" sz="1000" dirty="0">
                <a:solidFill>
                  <a:srgbClr val="2C2623"/>
                </a:solidFill>
                <a:ea typeface="Times New Roman" pitchFamily="18" charset="0"/>
                <a:cs typeface="Arial" pitchFamily="34" charset="0"/>
              </a:rPr>
              <a:t>knows more or less when he does wrong, and the </a:t>
            </a:r>
            <a:br>
              <a:rPr lang="en-US" sz="1000" dirty="0">
                <a:solidFill>
                  <a:srgbClr val="2C2623"/>
                </a:solidFill>
                <a:ea typeface="Times New Roman" pitchFamily="18" charset="0"/>
                <a:cs typeface="Arial" pitchFamily="34" charset="0"/>
              </a:rPr>
            </a:br>
            <a:r>
              <a:rPr lang="en-US" sz="1000" dirty="0">
                <a:solidFill>
                  <a:srgbClr val="2C2623"/>
                </a:solidFill>
                <a:ea typeface="Times New Roman" pitchFamily="18" charset="0"/>
                <a:cs typeface="Arial" pitchFamily="34" charset="0"/>
              </a:rPr>
              <a:t>Spirit guides him if he will hearken to its </a:t>
            </a:r>
            <a:br>
              <a:rPr lang="en-US" sz="1000" dirty="0">
                <a:solidFill>
                  <a:srgbClr val="2C2623"/>
                </a:solidFill>
                <a:ea typeface="Times New Roman" pitchFamily="18" charset="0"/>
                <a:cs typeface="Arial" pitchFamily="34" charset="0"/>
              </a:rPr>
            </a:br>
            <a:r>
              <a:rPr lang="en-US" sz="1000" dirty="0">
                <a:solidFill>
                  <a:srgbClr val="2C2623"/>
                </a:solidFill>
                <a:ea typeface="Times New Roman" pitchFamily="18" charset="0"/>
                <a:cs typeface="Arial" pitchFamily="34" charset="0"/>
              </a:rPr>
              <a:t>whisperings-it will lead him eventually to the </a:t>
            </a:r>
            <a:br>
              <a:rPr lang="en-US" sz="1000" dirty="0">
                <a:solidFill>
                  <a:srgbClr val="2C2623"/>
                </a:solidFill>
                <a:ea typeface="Times New Roman" pitchFamily="18" charset="0"/>
                <a:cs typeface="Arial" pitchFamily="34" charset="0"/>
              </a:rPr>
            </a:br>
            <a:r>
              <a:rPr lang="en-US" sz="1000" dirty="0">
                <a:solidFill>
                  <a:srgbClr val="2C2623"/>
                </a:solidFill>
                <a:ea typeface="Times New Roman" pitchFamily="18" charset="0"/>
                <a:cs typeface="Arial" pitchFamily="34" charset="0"/>
              </a:rPr>
              <a:t>fulness of the gospel</a:t>
            </a:r>
            <a:r>
              <a:rPr lang="en-US" sz="1000" dirty="0">
                <a:solidFill>
                  <a:srgbClr val="000000"/>
                </a:solidFill>
                <a:ea typeface="Times New Roman" pitchFamily="18" charset="0"/>
                <a:cs typeface="Arial" pitchFamily="34" charset="0"/>
              </a:rPr>
              <a:t>. </a:t>
            </a:r>
            <a:r>
              <a:rPr lang="en-US" sz="1000" dirty="0">
                <a:solidFill>
                  <a:srgbClr val="2C2623"/>
                </a:solidFill>
                <a:ea typeface="Times New Roman" pitchFamily="18" charset="0"/>
                <a:cs typeface="Arial" pitchFamily="34" charset="0"/>
              </a:rPr>
              <a:t>That is, he is guided by the </a:t>
            </a:r>
            <a:br>
              <a:rPr lang="en-US" sz="1000" dirty="0">
                <a:solidFill>
                  <a:srgbClr val="2C2623"/>
                </a:solidFill>
                <a:ea typeface="Times New Roman" pitchFamily="18" charset="0"/>
                <a:cs typeface="Arial" pitchFamily="34" charset="0"/>
              </a:rPr>
            </a:br>
            <a:r>
              <a:rPr lang="en-US" sz="1000" dirty="0">
                <a:solidFill>
                  <a:srgbClr val="2C2623"/>
                </a:solidFill>
                <a:ea typeface="Times New Roman" pitchFamily="18" charset="0"/>
                <a:cs typeface="Arial" pitchFamily="34" charset="0"/>
              </a:rPr>
              <a:t>Light, and when the gospel comes he will be </a:t>
            </a:r>
            <a:br>
              <a:rPr lang="en-US" sz="1000" dirty="0">
                <a:solidFill>
                  <a:srgbClr val="2C2623"/>
                </a:solidFill>
                <a:ea typeface="Times New Roman" pitchFamily="18" charset="0"/>
                <a:cs typeface="Arial" pitchFamily="34" charset="0"/>
              </a:rPr>
            </a:br>
            <a:r>
              <a:rPr lang="en-US" sz="1000" dirty="0">
                <a:solidFill>
                  <a:srgbClr val="2C2623"/>
                </a:solidFill>
                <a:ea typeface="Times New Roman" pitchFamily="18" charset="0"/>
                <a:cs typeface="Arial" pitchFamily="34" charset="0"/>
              </a:rPr>
              <a:t>ready to receive it</a:t>
            </a:r>
            <a:r>
              <a:rPr lang="en-US" sz="1000" dirty="0">
                <a:solidFill>
                  <a:srgbClr val="494340"/>
                </a:solidFill>
                <a:ea typeface="Times New Roman" pitchFamily="18" charset="0"/>
                <a:cs typeface="Arial" pitchFamily="34" charset="0"/>
              </a:rPr>
              <a:t>. </a:t>
            </a:r>
            <a:r>
              <a:rPr lang="en-US" sz="1000" dirty="0">
                <a:solidFill>
                  <a:srgbClr val="2C2623"/>
                </a:solidFill>
                <a:ea typeface="Times New Roman" pitchFamily="18" charset="0"/>
                <a:cs typeface="Arial" pitchFamily="34" charset="0"/>
              </a:rPr>
              <a:t>This is, he is guided by the </a:t>
            </a:r>
            <a:br>
              <a:rPr lang="en-US" sz="1000" dirty="0">
                <a:solidFill>
                  <a:srgbClr val="2C2623"/>
                </a:solidFill>
                <a:ea typeface="Times New Roman" pitchFamily="18" charset="0"/>
                <a:cs typeface="Arial" pitchFamily="34" charset="0"/>
              </a:rPr>
            </a:br>
            <a:r>
              <a:rPr lang="en-US" sz="1000" dirty="0">
                <a:solidFill>
                  <a:srgbClr val="2C2623"/>
                </a:solidFill>
                <a:ea typeface="Times New Roman" pitchFamily="18" charset="0"/>
                <a:cs typeface="Arial" pitchFamily="34" charset="0"/>
              </a:rPr>
              <a:t>Light, and when the gospel comes he will be </a:t>
            </a:r>
            <a:br>
              <a:rPr lang="en-US" sz="1000" dirty="0">
                <a:solidFill>
                  <a:srgbClr val="2C2623"/>
                </a:solidFill>
                <a:ea typeface="Times New Roman" pitchFamily="18" charset="0"/>
                <a:cs typeface="Arial" pitchFamily="34" charset="0"/>
              </a:rPr>
            </a:br>
            <a:r>
              <a:rPr lang="en-US" sz="1000" dirty="0">
                <a:solidFill>
                  <a:srgbClr val="2C2623"/>
                </a:solidFill>
                <a:ea typeface="Times New Roman" pitchFamily="18" charset="0"/>
                <a:cs typeface="Arial" pitchFamily="34" charset="0"/>
              </a:rPr>
              <a:t>ready to receive it. This is what the Lord tells us </a:t>
            </a:r>
            <a:br>
              <a:rPr lang="en-US" sz="1000" dirty="0">
                <a:solidFill>
                  <a:srgbClr val="2C2623"/>
                </a:solidFill>
                <a:ea typeface="Times New Roman" pitchFamily="18" charset="0"/>
                <a:cs typeface="Arial" pitchFamily="34" charset="0"/>
              </a:rPr>
            </a:br>
            <a:r>
              <a:rPr lang="en-US" sz="1000" dirty="0">
                <a:solidFill>
                  <a:srgbClr val="2C2623"/>
                </a:solidFill>
                <a:ea typeface="Times New Roman" pitchFamily="18" charset="0"/>
                <a:cs typeface="Arial" pitchFamily="34" charset="0"/>
              </a:rPr>
              <a:t>in section 84 of the </a:t>
            </a:r>
            <a:r>
              <a:rPr lang="en-US" sz="1000" i="1" dirty="0">
                <a:solidFill>
                  <a:srgbClr val="2C2623"/>
                </a:solidFill>
                <a:ea typeface="Times New Roman" pitchFamily="18" charset="0"/>
                <a:cs typeface="Arial" pitchFamily="34" charset="0"/>
              </a:rPr>
              <a:t>Doctrine and Covenants. </a:t>
            </a:r>
            <a:endParaRPr lang="en-US" sz="600" dirty="0">
              <a:cs typeface="Arial" pitchFamily="34" charset="0"/>
            </a:endParaRPr>
          </a:p>
          <a:p>
            <a:pPr indent="133350" eaLnBrk="0" fontAlgn="base" hangingPunct="0">
              <a:spcBef>
                <a:spcPct val="0"/>
              </a:spcBef>
              <a:spcAft>
                <a:spcPct val="0"/>
              </a:spcAft>
            </a:pPr>
            <a:r>
              <a:rPr lang="en-US" sz="1000" dirty="0">
                <a:solidFill>
                  <a:srgbClr val="2C2623"/>
                </a:solidFill>
                <a:ea typeface="Times New Roman" pitchFamily="18" charset="0"/>
                <a:cs typeface="Arial" pitchFamily="34" charset="0"/>
              </a:rPr>
              <a:t>"This Spirit of Truth, or Light of Christ, also </a:t>
            </a:r>
            <a:br>
              <a:rPr lang="en-US" sz="1000" dirty="0">
                <a:solidFill>
                  <a:srgbClr val="2C2623"/>
                </a:solidFill>
                <a:ea typeface="Times New Roman" pitchFamily="18" charset="0"/>
                <a:cs typeface="Arial" pitchFamily="34" charset="0"/>
              </a:rPr>
            </a:br>
            <a:r>
              <a:rPr lang="en-US" sz="1000" dirty="0">
                <a:solidFill>
                  <a:srgbClr val="2C2623"/>
                </a:solidFill>
                <a:ea typeface="Times New Roman" pitchFamily="18" charset="0"/>
                <a:cs typeface="Arial" pitchFamily="34" charset="0"/>
              </a:rPr>
              <a:t>has other functions. We read this in the </a:t>
            </a:r>
            <a:br>
              <a:rPr lang="en-US" sz="1000" dirty="0">
                <a:solidFill>
                  <a:srgbClr val="2C2623"/>
                </a:solidFill>
                <a:ea typeface="Times New Roman" pitchFamily="18" charset="0"/>
                <a:cs typeface="Arial" pitchFamily="34" charset="0"/>
              </a:rPr>
            </a:br>
            <a:r>
              <a:rPr lang="en-US" sz="1000" dirty="0">
                <a:solidFill>
                  <a:srgbClr val="2C2623"/>
                </a:solidFill>
                <a:ea typeface="Times New Roman" pitchFamily="18" charset="0"/>
                <a:cs typeface="Arial" pitchFamily="34" charset="0"/>
              </a:rPr>
              <a:t>revelation: 'This ... g</a:t>
            </a:r>
            <a:r>
              <a:rPr lang="en-US" sz="1000" dirty="0">
                <a:solidFill>
                  <a:srgbClr val="494340"/>
                </a:solidFill>
                <a:ea typeface="Times New Roman" pitchFamily="18" charset="0"/>
                <a:cs typeface="Arial" pitchFamily="34" charset="0"/>
              </a:rPr>
              <a:t>l</a:t>
            </a:r>
            <a:r>
              <a:rPr lang="en-US" sz="1000" dirty="0">
                <a:solidFill>
                  <a:srgbClr val="2C2623"/>
                </a:solidFill>
                <a:ea typeface="Times New Roman" pitchFamily="18" charset="0"/>
                <a:cs typeface="Arial" pitchFamily="34" charset="0"/>
              </a:rPr>
              <a:t>ory is that of the church of </a:t>
            </a:r>
            <a:br>
              <a:rPr lang="en-US" sz="1000" dirty="0">
                <a:solidFill>
                  <a:srgbClr val="2C2623"/>
                </a:solidFill>
                <a:ea typeface="Times New Roman" pitchFamily="18" charset="0"/>
                <a:cs typeface="Arial" pitchFamily="34" charset="0"/>
              </a:rPr>
            </a:br>
            <a:r>
              <a:rPr lang="en-US" sz="1000" dirty="0">
                <a:solidFill>
                  <a:srgbClr val="2C2623"/>
                </a:solidFill>
                <a:ea typeface="Times New Roman" pitchFamily="18" charset="0"/>
                <a:cs typeface="Arial" pitchFamily="34" charset="0"/>
              </a:rPr>
              <a:t>the Firstborn, even of God, the </a:t>
            </a:r>
            <a:r>
              <a:rPr lang="en-US" sz="1000" dirty="0">
                <a:solidFill>
                  <a:srgbClr val="494340"/>
                </a:solidFill>
                <a:ea typeface="Times New Roman" pitchFamily="18" charset="0"/>
                <a:cs typeface="Arial" pitchFamily="34" charset="0"/>
              </a:rPr>
              <a:t>h</a:t>
            </a:r>
            <a:r>
              <a:rPr lang="en-US" sz="1000" dirty="0">
                <a:solidFill>
                  <a:srgbClr val="2C2623"/>
                </a:solidFill>
                <a:ea typeface="Times New Roman" pitchFamily="18" charset="0"/>
                <a:cs typeface="Arial" pitchFamily="34" charset="0"/>
              </a:rPr>
              <a:t>oliest of all, </a:t>
            </a:r>
            <a:br>
              <a:rPr lang="en-US" sz="1000" dirty="0">
                <a:solidFill>
                  <a:srgbClr val="2C2623"/>
                </a:solidFill>
                <a:ea typeface="Times New Roman" pitchFamily="18" charset="0"/>
                <a:cs typeface="Arial" pitchFamily="34" charset="0"/>
              </a:rPr>
            </a:br>
            <a:r>
              <a:rPr lang="en-US" sz="1000" dirty="0">
                <a:solidFill>
                  <a:srgbClr val="2C2623"/>
                </a:solidFill>
                <a:ea typeface="Times New Roman" pitchFamily="18" charset="0"/>
                <a:cs typeface="Arial" pitchFamily="34" charset="0"/>
              </a:rPr>
              <a:t>through Jesus Christ, his Son</a:t>
            </a:r>
            <a:r>
              <a:rPr lang="en-US" sz="1000" dirty="0">
                <a:solidFill>
                  <a:srgbClr val="040000"/>
                </a:solidFill>
                <a:ea typeface="Times New Roman" pitchFamily="18" charset="0"/>
                <a:cs typeface="Arial" pitchFamily="34" charset="0"/>
              </a:rPr>
              <a:t>-</a:t>
            </a:r>
            <a:r>
              <a:rPr lang="en-US" sz="1000" dirty="0">
                <a:solidFill>
                  <a:srgbClr val="2C2623"/>
                </a:solidFill>
                <a:ea typeface="Times New Roman" pitchFamily="18" charset="0"/>
                <a:cs typeface="Arial" pitchFamily="34" charset="0"/>
              </a:rPr>
              <a:t>He that ascended </a:t>
            </a:r>
            <a:br>
              <a:rPr lang="en-US" sz="1000" dirty="0">
                <a:solidFill>
                  <a:srgbClr val="2C2623"/>
                </a:solidFill>
                <a:ea typeface="Times New Roman" pitchFamily="18" charset="0"/>
                <a:cs typeface="Arial" pitchFamily="34" charset="0"/>
              </a:rPr>
            </a:br>
            <a:r>
              <a:rPr lang="en-US" sz="1000" dirty="0">
                <a:solidFill>
                  <a:srgbClr val="2C2623"/>
                </a:solidFill>
                <a:ea typeface="Times New Roman" pitchFamily="18" charset="0"/>
                <a:cs typeface="Arial" pitchFamily="34" charset="0"/>
              </a:rPr>
              <a:t>up on high, as also he descended below all </a:t>
            </a:r>
            <a:br>
              <a:rPr lang="en-US" sz="1000" dirty="0">
                <a:solidFill>
                  <a:srgbClr val="2C2623"/>
                </a:solidFill>
                <a:ea typeface="Times New Roman" pitchFamily="18" charset="0"/>
                <a:cs typeface="Arial" pitchFamily="34" charset="0"/>
              </a:rPr>
            </a:br>
            <a:r>
              <a:rPr lang="en-US" sz="1000" dirty="0">
                <a:solidFill>
                  <a:srgbClr val="2C2623"/>
                </a:solidFill>
                <a:ea typeface="Times New Roman" pitchFamily="18" charset="0"/>
                <a:cs typeface="Arial" pitchFamily="34" charset="0"/>
              </a:rPr>
              <a:t>things, in that he comprehended all things, that </a:t>
            </a:r>
            <a:br>
              <a:rPr lang="en-US" sz="1000" dirty="0">
                <a:solidFill>
                  <a:srgbClr val="2C2623"/>
                </a:solidFill>
                <a:ea typeface="Times New Roman" pitchFamily="18" charset="0"/>
                <a:cs typeface="Arial" pitchFamily="34" charset="0"/>
              </a:rPr>
            </a:br>
            <a:r>
              <a:rPr lang="en-US" sz="1000" dirty="0">
                <a:solidFill>
                  <a:srgbClr val="2C2623"/>
                </a:solidFill>
                <a:ea typeface="Times New Roman" pitchFamily="18" charset="0"/>
                <a:cs typeface="Arial" pitchFamily="34" charset="0"/>
              </a:rPr>
              <a:t>he might be in all and through all things, the light </a:t>
            </a:r>
            <a:br>
              <a:rPr lang="en-US" sz="1000" dirty="0">
                <a:solidFill>
                  <a:srgbClr val="2C2623"/>
                </a:solidFill>
                <a:ea typeface="Times New Roman" pitchFamily="18" charset="0"/>
                <a:cs typeface="Arial" pitchFamily="34" charset="0"/>
              </a:rPr>
            </a:br>
            <a:r>
              <a:rPr lang="en-US" sz="1000" dirty="0">
                <a:solidFill>
                  <a:srgbClr val="2C2623"/>
                </a:solidFill>
                <a:ea typeface="Times New Roman" pitchFamily="18" charset="0"/>
                <a:cs typeface="Arial" pitchFamily="34" charset="0"/>
              </a:rPr>
              <a:t>of truth; Which truth </a:t>
            </a:r>
            <a:r>
              <a:rPr lang="en-US" sz="1000" dirty="0" err="1">
                <a:solidFill>
                  <a:srgbClr val="2C2623"/>
                </a:solidFill>
                <a:ea typeface="Times New Roman" pitchFamily="18" charset="0"/>
                <a:cs typeface="Arial" pitchFamily="34" charset="0"/>
              </a:rPr>
              <a:t>shineth</a:t>
            </a:r>
            <a:r>
              <a:rPr lang="en-US" sz="1000" dirty="0">
                <a:solidFill>
                  <a:srgbClr val="2C2623"/>
                </a:solidFill>
                <a:ea typeface="Times New Roman" pitchFamily="18" charset="0"/>
                <a:cs typeface="Arial" pitchFamily="34" charset="0"/>
              </a:rPr>
              <a:t>. This is the light of </a:t>
            </a:r>
            <a:br>
              <a:rPr lang="en-US" sz="1000" dirty="0">
                <a:solidFill>
                  <a:srgbClr val="2C2623"/>
                </a:solidFill>
                <a:ea typeface="Times New Roman" pitchFamily="18" charset="0"/>
                <a:cs typeface="Arial" pitchFamily="34" charset="0"/>
              </a:rPr>
            </a:br>
            <a:r>
              <a:rPr lang="en-US" sz="1000" dirty="0">
                <a:solidFill>
                  <a:srgbClr val="2C2623"/>
                </a:solidFill>
                <a:ea typeface="Times New Roman" pitchFamily="18" charset="0"/>
                <a:cs typeface="Arial" pitchFamily="34" charset="0"/>
              </a:rPr>
              <a:t>Christ</a:t>
            </a:r>
            <a:r>
              <a:rPr lang="en-US" sz="1000" dirty="0">
                <a:solidFill>
                  <a:srgbClr val="494340"/>
                </a:solidFill>
                <a:ea typeface="Times New Roman" pitchFamily="18" charset="0"/>
                <a:cs typeface="Arial" pitchFamily="34" charset="0"/>
              </a:rPr>
              <a:t>.</a:t>
            </a:r>
            <a:r>
              <a:rPr lang="en-US" sz="1000" dirty="0">
                <a:solidFill>
                  <a:srgbClr val="2C2623"/>
                </a:solidFill>
                <a:ea typeface="Times New Roman" pitchFamily="18" charset="0"/>
                <a:cs typeface="Arial" pitchFamily="34" charset="0"/>
              </a:rPr>
              <a:t>' " (Joseph Fielding Smith, </a:t>
            </a:r>
            <a:r>
              <a:rPr lang="en-US" sz="1000" i="1" dirty="0">
                <a:solidFill>
                  <a:srgbClr val="2C2623"/>
                </a:solidFill>
                <a:ea typeface="Times New Roman" pitchFamily="18" charset="0"/>
                <a:cs typeface="Arial" pitchFamily="34" charset="0"/>
              </a:rPr>
              <a:t>Doctrines of </a:t>
            </a:r>
            <a:br>
              <a:rPr lang="en-US" sz="1000" i="1" dirty="0">
                <a:solidFill>
                  <a:srgbClr val="2C2623"/>
                </a:solidFill>
                <a:ea typeface="Times New Roman" pitchFamily="18" charset="0"/>
                <a:cs typeface="Arial" pitchFamily="34" charset="0"/>
              </a:rPr>
            </a:br>
            <a:r>
              <a:rPr lang="en-US" sz="1000" i="1" dirty="0">
                <a:solidFill>
                  <a:srgbClr val="2C2623"/>
                </a:solidFill>
                <a:ea typeface="Times New Roman" pitchFamily="18" charset="0"/>
                <a:cs typeface="Arial" pitchFamily="34" charset="0"/>
              </a:rPr>
              <a:t>Salvation, 1:51.) </a:t>
            </a:r>
            <a:endParaRPr lang="en-US" dirty="0">
              <a:cs typeface="Arial" pitchFamily="34" charset="0"/>
            </a:endParaRPr>
          </a:p>
        </p:txBody>
      </p:sp>
    </p:spTree>
    <p:extLst>
      <p:ext uri="{BB962C8B-B14F-4D97-AF65-F5344CB8AC3E}">
        <p14:creationId xmlns:p14="http://schemas.microsoft.com/office/powerpoint/2010/main" val="3705869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1386FB0-0348-40AE-A5BB-4D19617A0E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68" name="AutoShape 4" descr="data:image/jpeg;base64,/9j/4AAQSkZJRgABAQAAAQABAAD/2wCEAAkGBxQSEhQUExQWFhQXGBwaGBcYGBgXGBcaFxgcGBgcHxwYHSggGBwlHBoXIjEhJSkrLi4uGh8zODMsNygtLisBCgoKDg0OGxAQGywkICQsLCwsLCw0LCwsLCwsLCwsLCwsLCwsLCwsLCwsLCwsLCwsLCwsLCwsLCwsLCwsLCwsLP/AABEIAOEA4QMBIgACEQEDEQH/xAAcAAABBQEBAQAAAAAAAAAAAAAAAgMEBQYBBwj/xAA/EAABAwIDBQUGBAUCBwEAAAABAAIRAyEEMUESUWFx8AUGgZGhEyJSscHRMkLh8QcjYnKCQ5IUM0SissLSFv/EABoBAAIDAQEAAAAAAAAAAAAAAAAEAgMFAQb/xAAsEQACAQQCAQIGAQUBAAAAAAAAAQIDBBEhEjFBMlEFEyJhgZFxI0KhscEz/9oADAMBAAIRAxEAPwD3FCEIAEIQgAQhCABCElzgBJNkAKQqXH95KVP8MvP9OXmfos12j3vqGwGyNyVq3dOHW39hyjY1qvSx/Jssb2rSpA7TrjQXPpl4rO4/vpFqdPxefoPusjiO23OzCg1cYHHOEnK9qP7GrR+ExXq2zWUu8WIrOjbDAfhAHqZKdrMrH/Wfl8Tvusz2dTcHtI94StfhpJkrMuLupywpE6tKNH0pfpFD2ninUSG7b3OiSS50DcAJVb/+gqt/1Hjk4j5JfeCk4vcTlKoXJqnJ4WWMqjFxTwjQUe9VYZVX+Lifmp2H744gfnDuBa36AFY9oT1Mq+NR+GyipbwfcV+jfYXv0/8APTa7+0lp9ZV1g+9tB9nbVM/1CR5tn1heWsdb9UoVCNVarmaFJ2NKXSwe2UazXgFpDgciDI8wnF45gO2alF003lp1jI8wc/FbnsLvjTqwyt/Lf8X5HeM+74+eiap3MZaejPrWc6e1tGqQuArqZFAQhCABCEIAEIQgAQhCABCEirUDQS4gAXJOQCAFqm7X7x0aEgnaf8LdOZyHzWZ7yd7i+WUSWs1dk53L4R6rHVMQSk6tz4h+zTt/h7l9VT9GxxffKq78Aawcto+Z+yqMT2tUqXe5zuZ+QyCoTVjVKbipt+6VlNy9THo28YelItfbbQtIPFV+IqZyuNqxddqkOGdvUKmUV4LoTlB7ILqpEjRNF97JOMcQmqVUb7j1VL0aNOaayjSd3q52ozWzwj1iuwMYwEg2JyK2GFZaZWXc5U9IRvVvZXd5aNra/NYt7blbnvG4bF9Fi6rSNc+sk5Rk3EYtP/LZHhOManNi0lNFwCYg22dquOBxtjr9E06tyPpCTUqlNipNj8lfgV0LL78U6zERn1qmg0+Ec+KS89dBczg41k2/djvY6lDKkupaauZy3jhppuPotCs17Q5pBaRIIyIXgFKts9Zblr+6Heg0HbLr0nG4+E/EPqE5QuMfTLoy7q0z9Uez1RCRSqhwDmkEESCMiClrQMsEIQgAQhCABCEIA44wvPO93eH2pNNh/lg/7zvPDcFdd8+19lposNyJedw+HmflzXnmKddI3NbfFGtYWuf6kvwR6jpNymSOPgnHAwYjr90kM69Enk2lAbc5ca0gnS1id5/RKcMxp4pDnBANDu3p9Al0asHLyUUu1QKxOfr+i4RcMkzG4MuHuC/w/bes1UdsmNfXlzWjw+LIN+ty7jsFTxAudmppUH/t8QVckgp5gypwmJI8Fuex+3AWCdF59WwdSi/YeACcjPukZSDqFP8AaOokNeCzaPu7Uy6MzAuBuJSlaly6GKjpzilJmn7SxvtTwGaqxSMydeoTeBxJdY65Kye1rTneMhmpU0oolJcVxiV+KOih1akfeVJxAMn7qvxDrHrJX03grlSyhJrfJcbipzCil6C/UK7Iu4Fh/wAUAUg4mYVa+t90ttTcoNhGCRKm8p2nULVEa+c04HzE8r+i6mRqRyei9w+8uwRRqH+W4+6T+Rx0/tJ8jzXpIXzxhq8Fevdxu8H/ABFP2bz/ADaYzObm5A8xkfA6rQtq39j/AAYt5Qw+a/JqUIQnTPBCEIAFF7Txgo03POgsN50HmpSxPfTtHaeKQNm58XH7D5lVVp8I5Lrel8yaiZrH4hz3Oc4y5xk81V1QZvnb9FKrX0kfqoxaTbhMZnl9VjuWz1dKmlEYf66RaJ6CRO/M6/ol1X8frbmmi7rxyQmW8ThIPBNETnmlk7Wec+JnWY+aRaeHPx8VLJxxGqpGQBtmmXJ2oIumlzJLA5SJIIUhpIIv1zUBzvTjmnaVTeoM44GlwWxWAZUAcJkb2kZFp0IVPjO6mKpvdUoPFUluzeNstJk7QcYOQ/Cl9nYmHAjMarddk4sPFxcJdy4CNxGUPqRjO6nZFUPpsqse2AXO2mkZaZRCvO1cOQTaN2krXmCq3tbDhzDlbKUtKtmZGjdPms/wee9ojZNtSq6uZV12vRM7J8PH9gqCo6M803F5Rsck45ItSrdMknVdqt8lGc/SRlqdyYWxSS2SBUE/sus4eqil0m27fwuu7URddcSGNlkxwmOgnaVQaqCypP2TzXKvoG8ksmCrbu52u6hWZUbm03HxNNiPEet9FTOdbITPklUnRCthIUrUs6PovC4htRjXtMtcAQeBEhOrC/wy7Y22OoON2+8z+0n3h4Eg/wCS3S2Kc+cUzz1Wm6c3FghCFMrGcXXFNjnnJoJ8l5bi6pc5zibkknmblbjvliNmjsjN5jwFz6wsFifNZ15PfE2vhlL6XL3/AOEZ+p03KDVfMxxv1n+qm1WWso7qe7TjbSTfJIZN2K0QgSDOvG66dDbPLPoKXTwZPIp12CIGX6dfRcc0T0V5m4z4jXVMVN/ll67lavwBAkC1vH7qPUwJGc2nx4cLo+YgWGVT7JJnrwhSn4cg5Rz8lGq7/lkJRyJ4GSJ8U6xuk5eiZkJ1hvn1muMgTsKbydAtD2diAOBj5qkoVwGARM3sn62I/DmJAn9fVLz2UT+rRs8N2hAgrmJxlllML2hBOqXiO05kjdx63pT5LyJuhiRzvC8OOZkC0ddSstj2yd/2Vnia+2TfohVeIfIO9O0k0sGhS1HBWVnWUUm9x+2hUysJUYsAP3yT0GiLWzk2y6uusKbfpnbjH7IbKlgFAfY5SmVFWteRz6KktcoTiQwi2NwlNBTGHqWT7R6KlPBGSyX3dvtL2FenVvDXX/tNnehK9yaZAIyK+daLoOdl7X3G7Q9thKcmXM/ln/H8P/aWrSs59xMT4jSxif4NAhCE+ZRjO+1eajG/C31cfsAswBoc4yV53jO1iKm4EDyAH3VOwSZvyWLcSzNnp7OKjRj/AAM16d+cRbqP2TZozMddSp1dhIm1jouYUE2OvUpOUhxTxE5SowANRpe29TaOC2sx4G6lUcPYBTG0hEFJVKrXQlUr+xAfhNMzvVf2i2xBi3nf5q+rrMdsHaMAz99fko05OTO0JOTKDG4gB2VhMdZKmquUrG1ZPoBe29V76l98b8loRRp5wjq4akFN5JAdfgp4DJY06pJ8PkF2rjZgRlAUSjiTTdO7fdM1KkmfNR4ZZW+y4weIH0SsS+Mjx+qq6FRSa1b3QNyg47IMafUvYrjokT4+KZbcjrVcBzCsxgMjFcQDwy5aqJV37lIfkZ/dRqhhMQLFsbqNJ66KHRe5SgbgddSucN/Q+qsJJ+wztRI3p9jvFMvGv18Uqi+F1rRTLZZ4apZTGvhV9JSqZySklspUtkpjtet9/Vek/wAK8f8AzKtI5OaHjm07J8w4eS80o/LoLT9wsXsYyiZiXbJvmHgt+ZCYt5YmmKXcOVOSPbELm0hbJ50897TfNWqQfzu+ZVWwZzv+qm9o2e/+8/MpmiJOSwar2z1dLUEOsaAY4qbTobkzRpA9blYYZiz60sIpqzwjtFm9PAIlclIzeRNyyNVzZY7tFzTMktvbnnda7EZLKduMhuWZJ2tRwtwVlB7G7V7MniXecqETGf6qwrUveDSQN5mR6Kvr5nXitSLNTIguslOc2RAPHj9khjZIXNm6ngjkexVQW2REiDrz5JltPinTTvfNL9hN1zKSISYzTMXCffVDpIEDdKbDEQACh4ZDOxtro6yTQeuPK4xxU8HWwedBrootenBIg+6SPHX1UpwlNYhuZueKnBkoy8ESes0bW4pIz5rtBu8ec/TNXg5Cje+Z18d/FJ3JbTewAG9FWPsuZISY/h6ymUSq7Dm6mUn3VNRbFs7JrHXVr2LW2atNwza9rhfc4EclSMMFT8KVxaOvej6OhCiIW5k8xgwfa7Yq1B/W75lNUxmFO7w09mvU5z5gH6qPhWA+Kw66w2elpz/pxf2RLw7bBT2hN0KcSnoWRXexSrLLEPTZdCdKj13Ql8Fa2MYh2izPbNYOBzjQfM+U+au8TVVFiyCCLTP7clbSjhjdDTKDFUYa53lfffJU73XVt2jtEkuzjlyVO+5NvuI61WlTNHlo4x0HNcpvk7WuiDTTlMR4Kx4OZyPbQA08Umm6R4KPUcSOH7qZRA2bjJQawiEpYG6MkKK90SFM2wDw0Cr675JOqnBZZFMQDdLakhuUeKGmFYyzs5tjKY0SMbXloEAGcx+bdPJJe4eeq5hhtjdHCTGsDU/ZTSS2RT8DDgWxG7PjOaSxwmDql1niTEkZDMD1TdMdft1ZWrrZzwSTlP6Lny3pNN0206GidaJUHopb0N0U/RdcJpOsaoyK/OSYy6suz2S4N3kBV9AZK97vUdrEUWx+KqwXyu8C/BRSydk8ZZ717EcUJcoW4eayZDvbRisDFnNB8RY+kKuwrIhaTvbQljX/AAug8nfqAs9QyWNexxNm5a1OVFfonUXJ+UxQN0+saqiufYh6hVzPBSqrlBxTpVByJVYkxJm2o8FVVKovlyMeassYAZvxlVzL8zPP1V8Pccj1krMa6QbyfoFTPYNM/wBVpn0DeDBGW718VEbhwLwC7OTwzsmIzwMRmkiiqsgA5cE2+1jqpuKaXOkpqhQD3KxS1sm5rA0yjKlNoECfNWLMM0ZBIfQsqXWyKurllHiASSYy4KLQpbRhTMc2JGunJQj7vNOQ9Ohlekcq4csNzmFGc6Os0+ajnC+5RCZU4p+Tv9oyaiUADAkATJN/K0pl41S2jaBHD9for8FWdg99yQLEmDJynLRJaYsctB6/VDDIF+MJJnxUvsXeB2kOH0+afaIKZpnfnmevBOtKrkUMcIGgzUmmyAmhZPtMhUyYKI9hRaVre4NAuxtAbnF3g1pKytPIBeh/wnws131D+SnHCXut6NKuorlNIWuXxpyf2PUoQuoWwYBH7Qw/tKbmbxbnp6wsNTBBOi9BWR7ew2xVJ/K+/jr638Ule08x5D9jUw3D3ItLPxUiVGYTKkg6LAqIcmMV3RxUXEFSHA79VDxTrxCocDkUV1fSPL5quDXQSPPh+6sq7CJPlx5qKWk5ZXtZTQzF6GHiZI0sNLj5pqoyc/FO7J2dR6SlU2e7lrr5KL0ck8FLjgJ93xXKLgNJ3nIyU5iWhpyzK60ZRnnKtfpJPodoGUrEwAnKVNIrGbQEvjYu+ygx9OL9XVTX9FpMXR90yJsVnqrNVpUJZQ7TlmIzt34eUaqM7XoK0wNBrpDrLmMwIDSR4GdOWiuVSKlg7KaTwU9QptmfGylw0NN75QmC3UTI8PJMRZGMvqEuJm+fUJRER9l2o0lw8J4fdLq0zMSCeG+V3JbKekJa+PJLa5IrtMZLlFtx1quNLGSlvKLJmScpBcpZBPsZfwSjZOPQ+wXXsv8ADHA7GELyL1Xl3+Lfdb4WcfFeQ9nYZ1Woym38TnBo5uMBfQvZ+FFKmym3JjWtH+IhP2cN8vYy/iFTEVH3JCEIWiZIKu7cwftKdvxNuPqPL6KxQoyipLDJRk4tNGCputbRPsqZzwUrtnBezqy38L7jcDqOt6gMdBXnrik4SaZsqSnHkhx5uo2JpzdPucLnVJ2wbEFJSTOdFPiDeEy/OMuSsMVTaZJUNzrG2XjyQXJ6IONa4wB5fOVypBpwCnqjonQ59QoVBxE8udyUcdE8ZQy7DHLSNLSdPumaLTNp6MK1o5cVGq04NhB370Z8EOXgATEZJAZw6+ibquJN9MkVK0BRcSDiV+LPvQdByVHVZcq3rCZJm48+CrTr+qbo6GaXRHiBCTVoGJcTHO5+6cuIMZkmUrF4jbaOc9cFfvOiyWWVtWn7x4GMtBkmg4jK3opDm8769c0zWHl+iYi/AJfUOOFgdqJaSBaZBDb3yIO7Q8VHLh1mFIDBkATAiec/ZNOpydetV1NHJISLp1tNdFPJPMbACjKRxLQ+1tvJSqYsmaQlw3DNTcHhnVajWMEuc4NaOJMBVJZYOXFG6/hR2Jt1XYhw92nLW8XkX8mk/wC4L1dV3d/spuFoU6Lfyj3j8Tjdx8T6QrFbNGnwhg87cVfmTcgQhCtKQQhCAI2PwgqsLT4HcdCsXiWOpuLXZjP7/Vb1VfbfZoqt2gPeGXEbvslLuh8yOV2hu1r8Hxl0zKbQcJGa4dxz0SQCDuMrrisGUTTaI9QAA2KisqxYhS6zjeFXOqmRwUOJOMcjWKAeLDZO/rPRQaj9mRnx5qTiZ8vWVBd7x4KSiXRgP0cTA0EJD8WHcFExlcmNmwt15gpNOmbfNRlT8kZUvIum4yl+xJvCebhRnP3UvZJF7KDRVLRU4nCw2fTdyVLWpkG+a0PaBhsaqtx1OwPD3rq6GiymyuqUxN7AZeSgVrZKzrvsBppKh1WZyLBMQYyuivDozEwkRLhax3KR7I9eS62ibZ5eqv5I4uxNZsbMZH6HrciMkj2Ltq5vx+XBSGArj0cfYjZTobtEALgbKm4ensqDYMNmF6X/AAr7uf8AV1BvFIEeDn/No/y4LK9zO7bsbWAMii0g1HXEj4QfiPoJO5e40KIY0NaAGtAAAsABkAnbSjl83+DLvrjC+Wu/I4hCFomQCEIQAIQhAAhCEAUfb3ZG2C9g97Ub+PPrnk6k65/VekKl7b7EFWXMs/do77His+6tOX1w78oftrrj9M+vcyZda6g1qV9ysatEtMOEEZ7wolVkz8lkNYeDUi14KzE05EtCh12ugRyVpWpkZZeqiubnNju4oRfFkM0LXz4aQnG0wI1CcDiDnfWEum5uy6M90arjCWRuhExBt0OafcOd1GokySLHjdLcXkEx9xZQcdlUobG6+H28xAynXmqTH0jNsldexJIuON1FxjAJgGSpRJQ0yrfRBg7hCjvZbK/0U52HPgM/ootZufH0VpemQA206ptrb5Tw+qsXsGQ8U05obmL58tykpBlEJzQn6VKbIbSPXqpQaGjcFLJFtCadMBXHdru7VxtXYZ7rBBqVNGD6uOgVt3W7lVcVD6gNGhvIh7wfhB0/qNt0r1rsvs2nh6Yp0mBrRuzJ3k5k8Sm6Fq5PMujNub1QXGG3/oR2N2VSwtJtKk2GjzcdXE6k9WU5CFqJJLCMZtt5YIQhdOAhCEACEIQAIQhAAhCEARMd2eyqIcL6EZhZDtbsKrSksG23e25HMZrdIS9a2hV2+/cvo3E6XXXseVO4deaZqVxlIniF6Vj+xKNb8TAHfE33XeYz8ZWex3cmf+XU8HjPxb/8rOnYVI9bNOnf05erRkvaNgzHhKjMLScirbHd0cVTu2ntjXYcD/5bJPkqutg69IS6jVAEzNN4HG8JWVCce0x2FWlL0y/yOPMaDw+ybdVdA9bKI7H7J96xjdB9c0y/tTatJJ3W+QVPFncD2Ie6IkgcM0y6obRpvzXGYOvVMto1nDTZY92XIK5wfdTG1f8AS2BveQ30/F6K2NKb6TITqwgttFI5u1eT5KJ7MZeWuWZXpvZHcBog4ioX/wBDPdb4nM+ELX4PAUqQinTawf0tA+WacpWE36ngSqfEIrUdnz84Oc/ZZTe47g06chop2G7rYqofdw1Une5pYD4vgL3xCYXw+PmRS/iU/CPI+zf4ZYl5Bqvp0m6gfzH8rQ31K23YncbCYeHbHtXj89WHQeDY2W84nitMhMwtqcOkK1LqrPtghCFeLghCEACEIQAIQhAAhCEACEIQAIQhAAhCEACEIQBwpLUIQA1XzSaP4h1ohCh5JeCSVxiEKZEUhCEACEIQAIQhAAhCEACEIQAIQhAAhCEAf//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2877671" y="5097709"/>
            <a:ext cx="6073588" cy="1384995"/>
          </a:xfrm>
          <a:prstGeom prst="rect">
            <a:avLst/>
          </a:prstGeom>
        </p:spPr>
        <p:txBody>
          <a:bodyPr wrap="square">
            <a:spAutoFit/>
          </a:bodyPr>
          <a:lstStyle/>
          <a:p>
            <a:pPr algn="just"/>
            <a:r>
              <a:rPr lang="en-US" sz="2800" dirty="0"/>
              <a:t>In what ways might a person be like a piece of fruit that appears good on the outside but is rotten on the inside?</a:t>
            </a:r>
          </a:p>
        </p:txBody>
      </p:sp>
      <p:sp>
        <p:nvSpPr>
          <p:cNvPr id="9" name="TextBox 8"/>
          <p:cNvSpPr txBox="1"/>
          <p:nvPr/>
        </p:nvSpPr>
        <p:spPr>
          <a:xfrm>
            <a:off x="1524000" y="0"/>
            <a:ext cx="9144000" cy="923330"/>
          </a:xfrm>
          <a:prstGeom prst="rect">
            <a:avLst/>
          </a:prstGeom>
          <a:noFill/>
        </p:spPr>
        <p:txBody>
          <a:bodyPr wrap="square" rtlCol="0">
            <a:spAutoFit/>
          </a:bodyPr>
          <a:lstStyle/>
          <a:p>
            <a:pPr algn="ctr"/>
            <a:r>
              <a:rPr lang="en-US" sz="5400" dirty="0">
                <a:latin typeface="Bell MT" pitchFamily="18" charset="0"/>
              </a:rPr>
              <a:t>Righteous In Our Hearts</a:t>
            </a:r>
          </a:p>
        </p:txBody>
      </p:sp>
      <p:pic>
        <p:nvPicPr>
          <p:cNvPr id="3" name="Picture 2">
            <a:extLst>
              <a:ext uri="{FF2B5EF4-FFF2-40B4-BE49-F238E27FC236}">
                <a16:creationId xmlns:a16="http://schemas.microsoft.com/office/drawing/2014/main" id="{52394F50-1D0E-4A83-9C5A-BB262721B99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411" r="99589"/>
                    </a14:imgEffect>
                  </a14:imgLayer>
                </a14:imgProps>
              </a:ext>
              <a:ext uri="{28A0092B-C50C-407E-A947-70E740481C1C}">
                <a14:useLocalDpi xmlns:a14="http://schemas.microsoft.com/office/drawing/2010/main" val="0"/>
              </a:ext>
            </a:extLst>
          </a:blip>
          <a:stretch>
            <a:fillRect/>
          </a:stretch>
        </p:blipFill>
        <p:spPr>
          <a:xfrm>
            <a:off x="704851" y="1080008"/>
            <a:ext cx="3797785" cy="3797785"/>
          </a:xfrm>
          <a:prstGeom prst="rect">
            <a:avLst/>
          </a:prstGeom>
        </p:spPr>
      </p:pic>
      <p:pic>
        <p:nvPicPr>
          <p:cNvPr id="5" name="Picture 4">
            <a:extLst>
              <a:ext uri="{FF2B5EF4-FFF2-40B4-BE49-F238E27FC236}">
                <a16:creationId xmlns:a16="http://schemas.microsoft.com/office/drawing/2014/main" id="{04236BC2-5CD6-4DBB-8499-53938ACEE74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5500" l="9934" r="89901"/>
                    </a14:imgEffect>
                  </a14:imgLayer>
                </a14:imgProps>
              </a:ext>
              <a:ext uri="{28A0092B-C50C-407E-A947-70E740481C1C}">
                <a14:useLocalDpi xmlns:a14="http://schemas.microsoft.com/office/drawing/2010/main" val="0"/>
              </a:ext>
            </a:extLst>
          </a:blip>
          <a:stretch>
            <a:fillRect/>
          </a:stretch>
        </p:blipFill>
        <p:spPr>
          <a:xfrm>
            <a:off x="5581649" y="1067793"/>
            <a:ext cx="5753100" cy="3810000"/>
          </a:xfrm>
          <a:prstGeom prst="rect">
            <a:avLst/>
          </a:prstGeom>
        </p:spPr>
      </p:pic>
    </p:spTree>
    <p:extLst>
      <p:ext uri="{BB962C8B-B14F-4D97-AF65-F5344CB8AC3E}">
        <p14:creationId xmlns:p14="http://schemas.microsoft.com/office/powerpoint/2010/main" val="2052509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D5EB887-CC94-40FB-8436-569C986D4C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68" name="AutoShape 4" descr="data:image/jpeg;base64,/9j/4AAQSkZJRgABAQAAAQABAAD/2wCEAAkGBxQSEhQUExQWFhQXGBwaGBcYGBgXGBcaFxgcGBgcHxwYHSggGBwlHBoXIjEhJSkrLi4uGh8zODMsNygtLisBCgoKDg0OGxAQGywkICQsLCwsLCw0LCwsLCwsLCwsLCwsLCwsLCwsLCwsLCwsLCwsLCwsLCwsLCwsLCwsLCwsLP/AABEIAOEA4QMBIgACEQEDEQH/xAAcAAABBQEBAQAAAAAAAAAAAAAAAgMEBQYBBwj/xAA/EAABAwIDBQUGBAUCBwEAAAABAAIRAyEEMUESUWFx8AUGgZGhEyJSscHRMkLh8QcjYnKCQ5IUM0SissLSFv/EABoBAAIDAQEAAAAAAAAAAAAAAAAEAgMFAQb/xAAsEQACAQQCAQIGAQUBAAAAAAAAAQIDBBEhEjFBMlEFEyJhgZFxI0KhscEz/9oADAMBAAIRAxEAPwD3FCEIAEIQgAQhCABCElzgBJNkAKQqXH95KVP8MvP9OXmfos12j3vqGwGyNyVq3dOHW39hyjY1qvSx/Jssb2rSpA7TrjQXPpl4rO4/vpFqdPxefoPusjiO23OzCg1cYHHOEnK9qP7GrR+ExXq2zWUu8WIrOjbDAfhAHqZKdrMrH/Wfl8Tvusz2dTcHtI94StfhpJkrMuLupywpE6tKNH0pfpFD2ninUSG7b3OiSS50DcAJVb/+gqt/1Hjk4j5JfeCk4vcTlKoXJqnJ4WWMqjFxTwjQUe9VYZVX+Lifmp2H744gfnDuBa36AFY9oT1Mq+NR+GyipbwfcV+jfYXv0/8APTa7+0lp9ZV1g+9tB9nbVM/1CR5tn1heWsdb9UoVCNVarmaFJ2NKXSwe2UazXgFpDgciDI8wnF45gO2alF003lp1jI8wc/FbnsLvjTqwyt/Lf8X5HeM+74+eiap3MZaejPrWc6e1tGqQuArqZFAQhCABCEIAEIQgAQhCABCEirUDQS4gAXJOQCAFqm7X7x0aEgnaf8LdOZyHzWZ7yd7i+WUSWs1dk53L4R6rHVMQSk6tz4h+zTt/h7l9VT9GxxffKq78Aawcto+Z+yqMT2tUqXe5zuZ+QyCoTVjVKbipt+6VlNy9THo28YelItfbbQtIPFV+IqZyuNqxddqkOGdvUKmUV4LoTlB7ILqpEjRNF97JOMcQmqVUb7j1VL0aNOaayjSd3q52ozWzwj1iuwMYwEg2JyK2GFZaZWXc5U9IRvVvZXd5aNra/NYt7blbnvG4bF9Fi6rSNc+sk5Rk3EYtP/LZHhOManNi0lNFwCYg22dquOBxtjr9E06tyPpCTUqlNipNj8lfgV0LL78U6zERn1qmg0+Ec+KS89dBczg41k2/djvY6lDKkupaauZy3jhppuPotCs17Q5pBaRIIyIXgFKts9Zblr+6Heg0HbLr0nG4+E/EPqE5QuMfTLoy7q0z9Uez1RCRSqhwDmkEESCMiClrQMsEIQgAQhCABCEIA44wvPO93eH2pNNh/lg/7zvPDcFdd8+19lposNyJedw+HmflzXnmKddI3NbfFGtYWuf6kvwR6jpNymSOPgnHAwYjr90kM69Enk2lAbc5ca0gnS1id5/RKcMxp4pDnBANDu3p9Al0asHLyUUu1QKxOfr+i4RcMkzG4MuHuC/w/bes1UdsmNfXlzWjw+LIN+ty7jsFTxAudmppUH/t8QVckgp5gypwmJI8Fuex+3AWCdF59WwdSi/YeACcjPukZSDqFP8AaOokNeCzaPu7Uy6MzAuBuJSlaly6GKjpzilJmn7SxvtTwGaqxSMydeoTeBxJdY65Kye1rTneMhmpU0oolJcVxiV+KOih1akfeVJxAMn7qvxDrHrJX03grlSyhJrfJcbipzCil6C/UK7Iu4Fh/wAUAUg4mYVa+t90ttTcoNhGCRKm8p2nULVEa+c04HzE8r+i6mRqRyei9w+8uwRRqH+W4+6T+Rx0/tJ8jzXpIXzxhq8Fevdxu8H/ABFP2bz/ADaYzObm5A8xkfA6rQtq39j/AAYt5Qw+a/JqUIQnTPBCEIAFF7Txgo03POgsN50HmpSxPfTtHaeKQNm58XH7D5lVVp8I5Lrel8yaiZrH4hz3Oc4y5xk81V1QZvnb9FKrX0kfqoxaTbhMZnl9VjuWz1dKmlEYf66RaJ6CRO/M6/ol1X8frbmmi7rxyQmW8ThIPBNETnmlk7Wec+JnWY+aRaeHPx8VLJxxGqpGQBtmmXJ2oIumlzJLA5SJIIUhpIIv1zUBzvTjmnaVTeoM44GlwWxWAZUAcJkb2kZFp0IVPjO6mKpvdUoPFUluzeNstJk7QcYOQ/Cl9nYmHAjMarddk4sPFxcJdy4CNxGUPqRjO6nZFUPpsqse2AXO2mkZaZRCvO1cOQTaN2krXmCq3tbDhzDlbKUtKtmZGjdPms/wee9ojZNtSq6uZV12vRM7J8PH9gqCo6M803F5Rsck45ItSrdMknVdqt8lGc/SRlqdyYWxSS2SBUE/sus4eqil0m27fwuu7URddcSGNlkxwmOgnaVQaqCypP2TzXKvoG8ksmCrbu52u6hWZUbm03HxNNiPEet9FTOdbITPklUnRCthIUrUs6PovC4htRjXtMtcAQeBEhOrC/wy7Y22OoON2+8z+0n3h4Eg/wCS3S2Kc+cUzz1Wm6c3FghCFMrGcXXFNjnnJoJ8l5bi6pc5zibkknmblbjvliNmjsjN5jwFz6wsFifNZ15PfE2vhlL6XL3/AOEZ+p03KDVfMxxv1n+qm1WWso7qe7TjbSTfJIZN2K0QgSDOvG66dDbPLPoKXTwZPIp12CIGX6dfRcc0T0V5m4z4jXVMVN/ll67lavwBAkC1vH7qPUwJGc2nx4cLo+YgWGVT7JJnrwhSn4cg5Rz8lGq7/lkJRyJ4GSJ8U6xuk5eiZkJ1hvn1muMgTsKbydAtD2diAOBj5qkoVwGARM3sn62I/DmJAn9fVLz2UT+rRs8N2hAgrmJxlllML2hBOqXiO05kjdx63pT5LyJuhiRzvC8OOZkC0ddSstj2yd/2Vnia+2TfohVeIfIO9O0k0sGhS1HBWVnWUUm9x+2hUysJUYsAP3yT0GiLWzk2y6uusKbfpnbjH7IbKlgFAfY5SmVFWteRz6KktcoTiQwi2NwlNBTGHqWT7R6KlPBGSyX3dvtL2FenVvDXX/tNnehK9yaZAIyK+daLoOdl7X3G7Q9thKcmXM/ln/H8P/aWrSs59xMT4jSxif4NAhCE+ZRjO+1eajG/C31cfsAswBoc4yV53jO1iKm4EDyAH3VOwSZvyWLcSzNnp7OKjRj/AAM16d+cRbqP2TZozMddSp1dhIm1jouYUE2OvUpOUhxTxE5SowANRpe29TaOC2sx4G6lUcPYBTG0hEFJVKrXQlUr+xAfhNMzvVf2i2xBi3nf5q+rrMdsHaMAz99fko05OTO0JOTKDG4gB2VhMdZKmquUrG1ZPoBe29V76l98b8loRRp5wjq4akFN5JAdfgp4DJY06pJ8PkF2rjZgRlAUSjiTTdO7fdM1KkmfNR4ZZW+y4weIH0SsS+Mjx+qq6FRSa1b3QNyg47IMafUvYrjokT4+KZbcjrVcBzCsxgMjFcQDwy5aqJV37lIfkZ/dRqhhMQLFsbqNJ66KHRe5SgbgddSucN/Q+qsJJ+wztRI3p9jvFMvGv18Uqi+F1rRTLZZ4apZTGvhV9JSqZySklspUtkpjtet9/Vek/wAK8f8AzKtI5OaHjm07J8w4eS80o/LoLT9wsXsYyiZiXbJvmHgt+ZCYt5YmmKXcOVOSPbELm0hbJ50897TfNWqQfzu+ZVWwZzv+qm9o2e/+8/MpmiJOSwar2z1dLUEOsaAY4qbTobkzRpA9blYYZiz60sIpqzwjtFm9PAIlclIzeRNyyNVzZY7tFzTMktvbnnda7EZLKduMhuWZJ2tRwtwVlB7G7V7MniXecqETGf6qwrUveDSQN5mR6Kvr5nXitSLNTIguslOc2RAPHj9khjZIXNm6ngjkexVQW2REiDrz5JltPinTTvfNL9hN1zKSISYzTMXCffVDpIEDdKbDEQACh4ZDOxtro6yTQeuPK4xxU8HWwedBrootenBIg+6SPHX1UpwlNYhuZueKnBkoy8ESes0bW4pIz5rtBu8ec/TNXg5Cje+Z18d/FJ3JbTewAG9FWPsuZISY/h6ymUSq7Dm6mUn3VNRbFs7JrHXVr2LW2atNwza9rhfc4EclSMMFT8KVxaOvej6OhCiIW5k8xgwfa7Yq1B/W75lNUxmFO7w09mvU5z5gH6qPhWA+Kw66w2elpz/pxf2RLw7bBT2hN0KcSnoWRXexSrLLEPTZdCdKj13Ql8Fa2MYh2izPbNYOBzjQfM+U+au8TVVFiyCCLTP7clbSjhjdDTKDFUYa53lfffJU73XVt2jtEkuzjlyVO+5NvuI61WlTNHlo4x0HNcpvk7WuiDTTlMR4Kx4OZyPbQA08Umm6R4KPUcSOH7qZRA2bjJQawiEpYG6MkKK90SFM2wDw0Cr675JOqnBZZFMQDdLakhuUeKGmFYyzs5tjKY0SMbXloEAGcx+bdPJJe4eeq5hhtjdHCTGsDU/ZTSS2RT8DDgWxG7PjOaSxwmDql1niTEkZDMD1TdMdft1ZWrrZzwSTlP6Lny3pNN0206GidaJUHopb0N0U/RdcJpOsaoyK/OSYy6suz2S4N3kBV9AZK97vUdrEUWx+KqwXyu8C/BRSydk8ZZ717EcUJcoW4eayZDvbRisDFnNB8RY+kKuwrIhaTvbQljX/AAug8nfqAs9QyWNexxNm5a1OVFfonUXJ+UxQN0+saqiufYh6hVzPBSqrlBxTpVByJVYkxJm2o8FVVKovlyMeassYAZvxlVzL8zPP1V8Pccj1krMa6QbyfoFTPYNM/wBVpn0DeDBGW718VEbhwLwC7OTwzsmIzwMRmkiiqsgA5cE2+1jqpuKaXOkpqhQD3KxS1sm5rA0yjKlNoECfNWLMM0ZBIfQsqXWyKurllHiASSYy4KLQpbRhTMc2JGunJQj7vNOQ9Ohlekcq4csNzmFGc6Os0+ajnC+5RCZU4p+Tv9oyaiUADAkATJN/K0pl41S2jaBHD9for8FWdg99yQLEmDJynLRJaYsctB6/VDDIF+MJJnxUvsXeB2kOH0+afaIKZpnfnmevBOtKrkUMcIGgzUmmyAmhZPtMhUyYKI9hRaVre4NAuxtAbnF3g1pKytPIBeh/wnws131D+SnHCXut6NKuorlNIWuXxpyf2PUoQuoWwYBH7Qw/tKbmbxbnp6wsNTBBOi9BWR7ew2xVJ/K+/jr638Ule08x5D9jUw3D3ItLPxUiVGYTKkg6LAqIcmMV3RxUXEFSHA79VDxTrxCocDkUV1fSPL5quDXQSPPh+6sq7CJPlx5qKWk5ZXtZTQzF6GHiZI0sNLj5pqoyc/FO7J2dR6SlU2e7lrr5KL0ck8FLjgJ93xXKLgNJ3nIyU5iWhpyzK60ZRnnKtfpJPodoGUrEwAnKVNIrGbQEvjYu+ygx9OL9XVTX9FpMXR90yJsVnqrNVpUJZQ7TlmIzt34eUaqM7XoK0wNBrpDrLmMwIDSR4GdOWiuVSKlg7KaTwU9QptmfGylw0NN75QmC3UTI8PJMRZGMvqEuJm+fUJRER9l2o0lw8J4fdLq0zMSCeG+V3JbKekJa+PJLa5IrtMZLlFtx1quNLGSlvKLJmScpBcpZBPsZfwSjZOPQ+wXXsv8ADHA7GELyL1Xl3+Lfdb4WcfFeQ9nYZ1Woym38TnBo5uMBfQvZ+FFKmym3JjWtH+IhP2cN8vYy/iFTEVH3JCEIWiZIKu7cwftKdvxNuPqPL6KxQoyipLDJRk4tNGCputbRPsqZzwUrtnBezqy38L7jcDqOt6gMdBXnrik4SaZsqSnHkhx5uo2JpzdPucLnVJ2wbEFJSTOdFPiDeEy/OMuSsMVTaZJUNzrG2XjyQXJ6IONa4wB5fOVypBpwCnqjonQ59QoVBxE8udyUcdE8ZQy7DHLSNLSdPumaLTNp6MK1o5cVGq04NhB370Z8EOXgATEZJAZw6+ibquJN9MkVK0BRcSDiV+LPvQdByVHVZcq3rCZJm48+CrTr+qbo6GaXRHiBCTVoGJcTHO5+6cuIMZkmUrF4jbaOc9cFfvOiyWWVtWn7x4GMtBkmg4jK3opDm8769c0zWHl+iYi/AJfUOOFgdqJaSBaZBDb3yIO7Q8VHLh1mFIDBkATAiec/ZNOpydetV1NHJISLp1tNdFPJPMbACjKRxLQ+1tvJSqYsmaQlw3DNTcHhnVajWMEuc4NaOJMBVJZYOXFG6/hR2Jt1XYhw92nLW8XkX8mk/wC4L1dV3d/spuFoU6Lfyj3j8Tjdx8T6QrFbNGnwhg87cVfmTcgQhCtKQQhCAI2PwgqsLT4HcdCsXiWOpuLXZjP7/Vb1VfbfZoqt2gPeGXEbvslLuh8yOV2hu1r8Hxl0zKbQcJGa4dxz0SQCDuMrrisGUTTaI9QAA2KisqxYhS6zjeFXOqmRwUOJOMcjWKAeLDZO/rPRQaj9mRnx5qTiZ8vWVBd7x4KSiXRgP0cTA0EJD8WHcFExlcmNmwt15gpNOmbfNRlT8kZUvIum4yl+xJvCebhRnP3UvZJF7KDRVLRU4nCw2fTdyVLWpkG+a0PaBhsaqtx1OwPD3rq6GiymyuqUxN7AZeSgVrZKzrvsBppKh1WZyLBMQYyuivDozEwkRLhax3KR7I9eS62ibZ5eqv5I4uxNZsbMZH6HrciMkj2Ltq5vx+XBSGArj0cfYjZTobtEALgbKm4ensqDYMNmF6X/AAr7uf8AV1BvFIEeDn/No/y4LK9zO7bsbWAMii0g1HXEj4QfiPoJO5e40KIY0NaAGtAAAsABkAnbSjl83+DLvrjC+Wu/I4hCFomQCEIQAIQhAAhCEAUfb3ZG2C9g97Ub+PPrnk6k65/VekKl7b7EFWXMs/do77His+6tOX1w78oftrrj9M+vcyZda6g1qV9ysatEtMOEEZ7wolVkz8lkNYeDUi14KzE05EtCh12ugRyVpWpkZZeqiubnNju4oRfFkM0LXz4aQnG0wI1CcDiDnfWEum5uy6M90arjCWRuhExBt0OafcOd1GokySLHjdLcXkEx9xZQcdlUobG6+H28xAynXmqTH0jNsldexJIuON1FxjAJgGSpRJQ0yrfRBg7hCjvZbK/0U52HPgM/ootZufH0VpemQA206ptrb5Tw+qsXsGQ8U05obmL58tykpBlEJzQn6VKbIbSPXqpQaGjcFLJFtCadMBXHdru7VxtXYZ7rBBqVNGD6uOgVt3W7lVcVD6gNGhvIh7wfhB0/qNt0r1rsvs2nh6Yp0mBrRuzJ3k5k8Sm6Fq5PMujNub1QXGG3/oR2N2VSwtJtKk2GjzcdXE6k9WU5CFqJJLCMZtt5YIQhdOAhCEACEIQAIQhAAhCEARMd2eyqIcL6EZhZDtbsKrSksG23e25HMZrdIS9a2hV2+/cvo3E6XXXseVO4deaZqVxlIniF6Vj+xKNb8TAHfE33XeYz8ZWex3cmf+XU8HjPxb/8rOnYVI9bNOnf05erRkvaNgzHhKjMLScirbHd0cVTu2ntjXYcD/5bJPkqutg69IS6jVAEzNN4HG8JWVCce0x2FWlL0y/yOPMaDw+ybdVdA9bKI7H7J96xjdB9c0y/tTatJJ3W+QVPFncD2Ie6IkgcM0y6obRpvzXGYOvVMto1nDTZY92XIK5wfdTG1f8AS2BveQ30/F6K2NKb6TITqwgttFI5u1eT5KJ7MZeWuWZXpvZHcBog4ioX/wBDPdb4nM+ELX4PAUqQinTawf0tA+WacpWE36ngSqfEIrUdnz84Oc/ZZTe47g06chop2G7rYqofdw1Une5pYD4vgL3xCYXw+PmRS/iU/CPI+zf4ZYl5Bqvp0m6gfzH8rQ31K23YncbCYeHbHtXj89WHQeDY2W84nitMhMwtqcOkK1LqrPtghCFeLghCEACEIQAIQhAAhCEACEIQAIQhAAhCEACEIQBwpLUIQA1XzSaP4h1ohCh5JeCSVxiEKZEUhCEACEIQAIQhAAhCEACEIQAIQhAAhCEAf//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1981200" y="3810000"/>
            <a:ext cx="4572000" cy="2862322"/>
          </a:xfrm>
          <a:prstGeom prst="rect">
            <a:avLst/>
          </a:prstGeom>
        </p:spPr>
        <p:txBody>
          <a:bodyPr>
            <a:spAutoFit/>
          </a:bodyPr>
          <a:lstStyle/>
          <a:p>
            <a:pPr fontAlgn="base"/>
            <a:r>
              <a:rPr lang="en-US" dirty="0"/>
              <a:t>“We must not only </a:t>
            </a:r>
            <a:r>
              <a:rPr lang="en-US" i="1" dirty="0"/>
              <a:t>do</a:t>
            </a:r>
            <a:r>
              <a:rPr lang="en-US" dirty="0"/>
              <a:t> what is right. We must act for the right reasons. The modern term is </a:t>
            </a:r>
            <a:r>
              <a:rPr lang="en-US" i="1" dirty="0"/>
              <a:t>good motive.</a:t>
            </a:r>
            <a:r>
              <a:rPr lang="en-US" dirty="0"/>
              <a:t> The scriptures often signify this appropriate mental attitude with the words </a:t>
            </a:r>
            <a:r>
              <a:rPr lang="en-US" i="1" dirty="0"/>
              <a:t>full purpose of heart</a:t>
            </a:r>
            <a:r>
              <a:rPr lang="en-US" dirty="0"/>
              <a:t> or </a:t>
            </a:r>
            <a:r>
              <a:rPr lang="en-US" i="1" dirty="0"/>
              <a:t>real intent.</a:t>
            </a:r>
          </a:p>
          <a:p>
            <a:pPr fontAlgn="base"/>
            <a:endParaRPr lang="en-US" dirty="0"/>
          </a:p>
          <a:p>
            <a:pPr fontAlgn="base"/>
            <a:r>
              <a:rPr lang="en-US" dirty="0"/>
              <a:t>“The scriptures make clear that God understands our motives and will judge our actions accordingly” </a:t>
            </a:r>
          </a:p>
          <a:p>
            <a:pPr fontAlgn="base"/>
            <a:r>
              <a:rPr lang="en-US" sz="1200" dirty="0" err="1"/>
              <a:t>Dallin</a:t>
            </a:r>
            <a:r>
              <a:rPr lang="en-US" sz="1200" dirty="0"/>
              <a:t> H. Oaks</a:t>
            </a:r>
          </a:p>
        </p:txBody>
      </p:sp>
      <p:sp>
        <p:nvSpPr>
          <p:cNvPr id="9" name="TextBox 8"/>
          <p:cNvSpPr txBox="1"/>
          <p:nvPr/>
        </p:nvSpPr>
        <p:spPr>
          <a:xfrm>
            <a:off x="1524000" y="0"/>
            <a:ext cx="9144000" cy="923330"/>
          </a:xfrm>
          <a:prstGeom prst="rect">
            <a:avLst/>
          </a:prstGeom>
          <a:noFill/>
        </p:spPr>
        <p:txBody>
          <a:bodyPr wrap="square" rtlCol="0">
            <a:spAutoFit/>
          </a:bodyPr>
          <a:lstStyle/>
          <a:p>
            <a:pPr algn="ctr"/>
            <a:r>
              <a:rPr lang="en-US" sz="5400" dirty="0">
                <a:latin typeface="Bell MT" pitchFamily="18" charset="0"/>
              </a:rPr>
              <a:t>Real Intent—Inner Spirituality</a:t>
            </a:r>
          </a:p>
        </p:txBody>
      </p:sp>
      <p:sp>
        <p:nvSpPr>
          <p:cNvPr id="10" name="Rectangle 9"/>
          <p:cNvSpPr/>
          <p:nvPr/>
        </p:nvSpPr>
        <p:spPr>
          <a:xfrm>
            <a:off x="1752600" y="1066800"/>
            <a:ext cx="4572000" cy="1569660"/>
          </a:xfrm>
          <a:prstGeom prst="rect">
            <a:avLst/>
          </a:prstGeom>
        </p:spPr>
        <p:txBody>
          <a:bodyPr>
            <a:spAutoFit/>
          </a:bodyPr>
          <a:lstStyle/>
          <a:p>
            <a:pPr fontAlgn="base"/>
            <a:r>
              <a:rPr lang="en-US" dirty="0"/>
              <a:t>The fruit worthy of baptism is seen in </a:t>
            </a:r>
            <a:r>
              <a:rPr lang="en-US" i="1" dirty="0"/>
              <a:t>action</a:t>
            </a:r>
          </a:p>
          <a:p>
            <a:pPr fontAlgn="base"/>
            <a:endParaRPr lang="en-US" i="1" dirty="0"/>
          </a:p>
          <a:p>
            <a:pPr fontAlgn="base"/>
            <a:r>
              <a:rPr lang="en-US" dirty="0"/>
              <a:t>The broken heart and contrite spirit are reflected in one’s </a:t>
            </a:r>
            <a:r>
              <a:rPr lang="en-US" i="1" dirty="0"/>
              <a:t>attitudes </a:t>
            </a:r>
            <a:r>
              <a:rPr lang="en-US" dirty="0"/>
              <a:t>and desires</a:t>
            </a:r>
          </a:p>
          <a:p>
            <a:pPr fontAlgn="base"/>
            <a:endParaRPr lang="en-US" sz="1200" dirty="0"/>
          </a:p>
          <a:p>
            <a:pPr fontAlgn="base"/>
            <a:endParaRPr lang="en-US" sz="1200" dirty="0"/>
          </a:p>
        </p:txBody>
      </p:sp>
      <p:sp>
        <p:nvSpPr>
          <p:cNvPr id="11" name="Rectangle 10"/>
          <p:cNvSpPr/>
          <p:nvPr/>
        </p:nvSpPr>
        <p:spPr>
          <a:xfrm>
            <a:off x="5791200" y="2133601"/>
            <a:ext cx="4572000" cy="1384995"/>
          </a:xfrm>
          <a:prstGeom prst="rect">
            <a:avLst/>
          </a:prstGeom>
        </p:spPr>
        <p:txBody>
          <a:bodyPr>
            <a:spAutoFit/>
          </a:bodyPr>
          <a:lstStyle/>
          <a:p>
            <a:pPr fontAlgn="base"/>
            <a:r>
              <a:rPr lang="en-US" dirty="0"/>
              <a:t>“To have a broken heart and contrite spirit is to be broken down with deep sorrow for sin, to be humbly and thoroughly penitent, to have attained sincere and purposeful repentance.”</a:t>
            </a:r>
          </a:p>
          <a:p>
            <a:pPr fontAlgn="base"/>
            <a:r>
              <a:rPr lang="en-US" sz="1200" dirty="0"/>
              <a:t>Bruce R. McConkie</a:t>
            </a:r>
          </a:p>
        </p:txBody>
      </p:sp>
      <p:pic>
        <p:nvPicPr>
          <p:cNvPr id="3" name="Picture 2">
            <a:extLst>
              <a:ext uri="{FF2B5EF4-FFF2-40B4-BE49-F238E27FC236}">
                <a16:creationId xmlns:a16="http://schemas.microsoft.com/office/drawing/2014/main" id="{4EFE13B8-E768-4382-A14E-6F7CB26DCA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6174" y="3518596"/>
            <a:ext cx="3095626" cy="3249707"/>
          </a:xfrm>
          <a:prstGeom prst="rect">
            <a:avLst/>
          </a:prstGeom>
        </p:spPr>
      </p:pic>
      <p:pic>
        <p:nvPicPr>
          <p:cNvPr id="14" name="Picture 13" descr="Dallin H. Oaks.jpg">
            <a:extLst>
              <a:ext uri="{FF2B5EF4-FFF2-40B4-BE49-F238E27FC236}">
                <a16:creationId xmlns:a16="http://schemas.microsoft.com/office/drawing/2014/main" id="{3D6F3CB2-4A54-463E-A418-2E4CEE6CA528}"/>
              </a:ext>
            </a:extLst>
          </p:cNvPr>
          <p:cNvPicPr>
            <a:picLocks noChangeAspect="1"/>
          </p:cNvPicPr>
          <p:nvPr/>
        </p:nvPicPr>
        <p:blipFill>
          <a:blip r:embed="rId4" cstate="print"/>
          <a:stretch>
            <a:fillRect/>
          </a:stretch>
        </p:blipFill>
        <p:spPr>
          <a:xfrm>
            <a:off x="531020" y="4398540"/>
            <a:ext cx="1195387" cy="1489817"/>
          </a:xfrm>
          <a:prstGeom prst="rect">
            <a:avLst/>
          </a:prstGeom>
        </p:spPr>
      </p:pic>
      <p:pic>
        <p:nvPicPr>
          <p:cNvPr id="5" name="Picture 4">
            <a:extLst>
              <a:ext uri="{FF2B5EF4-FFF2-40B4-BE49-F238E27FC236}">
                <a16:creationId xmlns:a16="http://schemas.microsoft.com/office/drawing/2014/main" id="{E909D94F-2B19-48D2-9FA8-E8BCBBC66B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1800" y="1743966"/>
            <a:ext cx="1143000" cy="1595438"/>
          </a:xfrm>
          <a:prstGeom prst="rect">
            <a:avLst/>
          </a:prstGeom>
        </p:spPr>
      </p:pic>
    </p:spTree>
    <p:extLst>
      <p:ext uri="{BB962C8B-B14F-4D97-AF65-F5344CB8AC3E}">
        <p14:creationId xmlns:p14="http://schemas.microsoft.com/office/powerpoint/2010/main" val="126684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9CFA3BF-E77E-4D21-A7A8-EAEAC666A0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68" name="AutoShape 4" descr="data:image/jpeg;base64,/9j/4AAQSkZJRgABAQAAAQABAAD/2wCEAAkGBxQSEhQUExQWFhQXGBwaGBcYGBgXGBcaFxgcGBgcHxwYHSggGBwlHBoXIjEhJSkrLi4uGh8zODMsNygtLisBCgoKDg0OGxAQGywkICQsLCwsLCw0LCwsLCwsLCwsLCwsLCwsLCwsLCwsLCwsLCwsLCwsLCwsLCwsLCwsLCwsLP/AABEIAOEA4QMBIgACEQEDEQH/xAAcAAABBQEBAQAAAAAAAAAAAAAAAgMEBQYBBwj/xAA/EAABAwIDBQUGBAUCBwEAAAABAAIRAyEEMUESUWFx8AUGgZGhEyJSscHRMkLh8QcjYnKCQ5IUM0SissLSFv/EABoBAAIDAQEAAAAAAAAAAAAAAAAEAgMFAQb/xAAsEQACAQQCAQIGAQUBAAAAAAAAAQIDBBEhEjFBMlEFEyJhgZFxI0KhscEz/9oADAMBAAIRAxEAPwD3FCEIAEIQgAQhCABCElzgBJNkAKQqXH95KVP8MvP9OXmfos12j3vqGwGyNyVq3dOHW39hyjY1qvSx/Jssb2rSpA7TrjQXPpl4rO4/vpFqdPxefoPusjiO23OzCg1cYHHOEnK9qP7GrR+ExXq2zWUu8WIrOjbDAfhAHqZKdrMrH/Wfl8Tvusz2dTcHtI94StfhpJkrMuLupywpE6tKNH0pfpFD2ninUSG7b3OiSS50DcAJVb/+gqt/1Hjk4j5JfeCk4vcTlKoXJqnJ4WWMqjFxTwjQUe9VYZVX+Lifmp2H744gfnDuBa36AFY9oT1Mq+NR+GyipbwfcV+jfYXv0/8APTa7+0lp9ZV1g+9tB9nbVM/1CR5tn1heWsdb9UoVCNVarmaFJ2NKXSwe2UazXgFpDgciDI8wnF45gO2alF003lp1jI8wc/FbnsLvjTqwyt/Lf8X5HeM+74+eiap3MZaejPrWc6e1tGqQuArqZFAQhCABCEIAEIQgAQhCABCEirUDQS4gAXJOQCAFqm7X7x0aEgnaf8LdOZyHzWZ7yd7i+WUSWs1dk53L4R6rHVMQSk6tz4h+zTt/h7l9VT9GxxffKq78Aawcto+Z+yqMT2tUqXe5zuZ+QyCoTVjVKbipt+6VlNy9THo28YelItfbbQtIPFV+IqZyuNqxddqkOGdvUKmUV4LoTlB7ILqpEjRNF97JOMcQmqVUb7j1VL0aNOaayjSd3q52ozWzwj1iuwMYwEg2JyK2GFZaZWXc5U9IRvVvZXd5aNra/NYt7blbnvG4bF9Fi6rSNc+sk5Rk3EYtP/LZHhOManNi0lNFwCYg22dquOBxtjr9E06tyPpCTUqlNipNj8lfgV0LL78U6zERn1qmg0+Ec+KS89dBczg41k2/djvY6lDKkupaauZy3jhppuPotCs17Q5pBaRIIyIXgFKts9Zblr+6Heg0HbLr0nG4+E/EPqE5QuMfTLoy7q0z9Uez1RCRSqhwDmkEESCMiClrQMsEIQgAQhCABCEIA44wvPO93eH2pNNh/lg/7zvPDcFdd8+19lposNyJedw+HmflzXnmKddI3NbfFGtYWuf6kvwR6jpNymSOPgnHAwYjr90kM69Enk2lAbc5ca0gnS1id5/RKcMxp4pDnBANDu3p9Al0asHLyUUu1QKxOfr+i4RcMkzG4MuHuC/w/bes1UdsmNfXlzWjw+LIN+ty7jsFTxAudmppUH/t8QVckgp5gypwmJI8Fuex+3AWCdF59WwdSi/YeACcjPukZSDqFP8AaOokNeCzaPu7Uy6MzAuBuJSlaly6GKjpzilJmn7SxvtTwGaqxSMydeoTeBxJdY65Kye1rTneMhmpU0oolJcVxiV+KOih1akfeVJxAMn7qvxDrHrJX03grlSyhJrfJcbipzCil6C/UK7Iu4Fh/wAUAUg4mYVa+t90ttTcoNhGCRKm8p2nULVEa+c04HzE8r+i6mRqRyei9w+8uwRRqH+W4+6T+Rx0/tJ8jzXpIXzxhq8Fevdxu8H/ABFP2bz/ADaYzObm5A8xkfA6rQtq39j/AAYt5Qw+a/JqUIQnTPBCEIAFF7Txgo03POgsN50HmpSxPfTtHaeKQNm58XH7D5lVVp8I5Lrel8yaiZrH4hz3Oc4y5xk81V1QZvnb9FKrX0kfqoxaTbhMZnl9VjuWz1dKmlEYf66RaJ6CRO/M6/ol1X8frbmmi7rxyQmW8ThIPBNETnmlk7Wec+JnWY+aRaeHPx8VLJxxGqpGQBtmmXJ2oIumlzJLA5SJIIUhpIIv1zUBzvTjmnaVTeoM44GlwWxWAZUAcJkb2kZFp0IVPjO6mKpvdUoPFUluzeNstJk7QcYOQ/Cl9nYmHAjMarddk4sPFxcJdy4CNxGUPqRjO6nZFUPpsqse2AXO2mkZaZRCvO1cOQTaN2krXmCq3tbDhzDlbKUtKtmZGjdPms/wee9ojZNtSq6uZV12vRM7J8PH9gqCo6M803F5Rsck45ItSrdMknVdqt8lGc/SRlqdyYWxSS2SBUE/sus4eqil0m27fwuu7URddcSGNlkxwmOgnaVQaqCypP2TzXKvoG8ksmCrbu52u6hWZUbm03HxNNiPEet9FTOdbITPklUnRCthIUrUs6PovC4htRjXtMtcAQeBEhOrC/wy7Y22OoON2+8z+0n3h4Eg/wCS3S2Kc+cUzz1Wm6c3FghCFMrGcXXFNjnnJoJ8l5bi6pc5zibkknmblbjvliNmjsjN5jwFz6wsFifNZ15PfE2vhlL6XL3/AOEZ+p03KDVfMxxv1n+qm1WWso7qe7TjbSTfJIZN2K0QgSDOvG66dDbPLPoKXTwZPIp12CIGX6dfRcc0T0V5m4z4jXVMVN/ll67lavwBAkC1vH7qPUwJGc2nx4cLo+YgWGVT7JJnrwhSn4cg5Rz8lGq7/lkJRyJ4GSJ8U6xuk5eiZkJ1hvn1muMgTsKbydAtD2diAOBj5qkoVwGARM3sn62I/DmJAn9fVLz2UT+rRs8N2hAgrmJxlllML2hBOqXiO05kjdx63pT5LyJuhiRzvC8OOZkC0ddSstj2yd/2Vnia+2TfohVeIfIO9O0k0sGhS1HBWVnWUUm9x+2hUysJUYsAP3yT0GiLWzk2y6uusKbfpnbjH7IbKlgFAfY5SmVFWteRz6KktcoTiQwi2NwlNBTGHqWT7R6KlPBGSyX3dvtL2FenVvDXX/tNnehK9yaZAIyK+daLoOdl7X3G7Q9thKcmXM/ln/H8P/aWrSs59xMT4jSxif4NAhCE+ZRjO+1eajG/C31cfsAswBoc4yV53jO1iKm4EDyAH3VOwSZvyWLcSzNnp7OKjRj/AAM16d+cRbqP2TZozMddSp1dhIm1jouYUE2OvUpOUhxTxE5SowANRpe29TaOC2sx4G6lUcPYBTG0hEFJVKrXQlUr+xAfhNMzvVf2i2xBi3nf5q+rrMdsHaMAz99fko05OTO0JOTKDG4gB2VhMdZKmquUrG1ZPoBe29V76l98b8loRRp5wjq4akFN5JAdfgp4DJY06pJ8PkF2rjZgRlAUSjiTTdO7fdM1KkmfNR4ZZW+y4weIH0SsS+Mjx+qq6FRSa1b3QNyg47IMafUvYrjokT4+KZbcjrVcBzCsxgMjFcQDwy5aqJV37lIfkZ/dRqhhMQLFsbqNJ66KHRe5SgbgddSucN/Q+qsJJ+wztRI3p9jvFMvGv18Uqi+F1rRTLZZ4apZTGvhV9JSqZySklspUtkpjtet9/Vek/wAK8f8AzKtI5OaHjm07J8w4eS80o/LoLT9wsXsYyiZiXbJvmHgt+ZCYt5YmmKXcOVOSPbELm0hbJ50897TfNWqQfzu+ZVWwZzv+qm9o2e/+8/MpmiJOSwar2z1dLUEOsaAY4qbTobkzRpA9blYYZiz60sIpqzwjtFm9PAIlclIzeRNyyNVzZY7tFzTMktvbnnda7EZLKduMhuWZJ2tRwtwVlB7G7V7MniXecqETGf6qwrUveDSQN5mR6Kvr5nXitSLNTIguslOc2RAPHj9khjZIXNm6ngjkexVQW2REiDrz5JltPinTTvfNL9hN1zKSISYzTMXCffVDpIEDdKbDEQACh4ZDOxtro6yTQeuPK4xxU8HWwedBrootenBIg+6SPHX1UpwlNYhuZueKnBkoy8ESes0bW4pIz5rtBu8ec/TNXg5Cje+Z18d/FJ3JbTewAG9FWPsuZISY/h6ymUSq7Dm6mUn3VNRbFs7JrHXVr2LW2atNwza9rhfc4EclSMMFT8KVxaOvej6OhCiIW5k8xgwfa7Yq1B/W75lNUxmFO7w09mvU5z5gH6qPhWA+Kw66w2elpz/pxf2RLw7bBT2hN0KcSnoWRXexSrLLEPTZdCdKj13Ql8Fa2MYh2izPbNYOBzjQfM+U+au8TVVFiyCCLTP7clbSjhjdDTKDFUYa53lfffJU73XVt2jtEkuzjlyVO+5NvuI61WlTNHlo4x0HNcpvk7WuiDTTlMR4Kx4OZyPbQA08Umm6R4KPUcSOH7qZRA2bjJQawiEpYG6MkKK90SFM2wDw0Cr675JOqnBZZFMQDdLakhuUeKGmFYyzs5tjKY0SMbXloEAGcx+bdPJJe4eeq5hhtjdHCTGsDU/ZTSS2RT8DDgWxG7PjOaSxwmDql1niTEkZDMD1TdMdft1ZWrrZzwSTlP6Lny3pNN0206GidaJUHopb0N0U/RdcJpOsaoyK/OSYy6suz2S4N3kBV9AZK97vUdrEUWx+KqwXyu8C/BRSydk8ZZ717EcUJcoW4eayZDvbRisDFnNB8RY+kKuwrIhaTvbQljX/AAug8nfqAs9QyWNexxNm5a1OVFfonUXJ+UxQN0+saqiufYh6hVzPBSqrlBxTpVByJVYkxJm2o8FVVKovlyMeassYAZvxlVzL8zPP1V8Pccj1krMa6QbyfoFTPYNM/wBVpn0DeDBGW718VEbhwLwC7OTwzsmIzwMRmkiiqsgA5cE2+1jqpuKaXOkpqhQD3KxS1sm5rA0yjKlNoECfNWLMM0ZBIfQsqXWyKurllHiASSYy4KLQpbRhTMc2JGunJQj7vNOQ9Ohlekcq4csNzmFGc6Os0+ajnC+5RCZU4p+Tv9oyaiUADAkATJN/K0pl41S2jaBHD9for8FWdg99yQLEmDJynLRJaYsctB6/VDDIF+MJJnxUvsXeB2kOH0+afaIKZpnfnmevBOtKrkUMcIGgzUmmyAmhZPtMhUyYKI9hRaVre4NAuxtAbnF3g1pKytPIBeh/wnws131D+SnHCXut6NKuorlNIWuXxpyf2PUoQuoWwYBH7Qw/tKbmbxbnp6wsNTBBOi9BWR7ew2xVJ/K+/jr638Ule08x5D9jUw3D3ItLPxUiVGYTKkg6LAqIcmMV3RxUXEFSHA79VDxTrxCocDkUV1fSPL5quDXQSPPh+6sq7CJPlx5qKWk5ZXtZTQzF6GHiZI0sNLj5pqoyc/FO7J2dR6SlU2e7lrr5KL0ck8FLjgJ93xXKLgNJ3nIyU5iWhpyzK60ZRnnKtfpJPodoGUrEwAnKVNIrGbQEvjYu+ygx9OL9XVTX9FpMXR90yJsVnqrNVpUJZQ7TlmIzt34eUaqM7XoK0wNBrpDrLmMwIDSR4GdOWiuVSKlg7KaTwU9QptmfGylw0NN75QmC3UTI8PJMRZGMvqEuJm+fUJRER9l2o0lw8J4fdLq0zMSCeG+V3JbKekJa+PJLa5IrtMZLlFtx1quNLGSlvKLJmScpBcpZBPsZfwSjZOPQ+wXXsv8ADHA7GELyL1Xl3+Lfdb4WcfFeQ9nYZ1Woym38TnBo5uMBfQvZ+FFKmym3JjWtH+IhP2cN8vYy/iFTEVH3JCEIWiZIKu7cwftKdvxNuPqPL6KxQoyipLDJRk4tNGCputbRPsqZzwUrtnBezqy38L7jcDqOt6gMdBXnrik4SaZsqSnHkhx5uo2JpzdPucLnVJ2wbEFJSTOdFPiDeEy/OMuSsMVTaZJUNzrG2XjyQXJ6IONa4wB5fOVypBpwCnqjonQ59QoVBxE8udyUcdE8ZQy7DHLSNLSdPumaLTNp6MK1o5cVGq04NhB370Z8EOXgATEZJAZw6+ibquJN9MkVK0BRcSDiV+LPvQdByVHVZcq3rCZJm48+CrTr+qbo6GaXRHiBCTVoGJcTHO5+6cuIMZkmUrF4jbaOc9cFfvOiyWWVtWn7x4GMtBkmg4jK3opDm8769c0zWHl+iYi/AJfUOOFgdqJaSBaZBDb3yIO7Q8VHLh1mFIDBkATAiec/ZNOpydetV1NHJISLp1tNdFPJPMbACjKRxLQ+1tvJSqYsmaQlw3DNTcHhnVajWMEuc4NaOJMBVJZYOXFG6/hR2Jt1XYhw92nLW8XkX8mk/wC4L1dV3d/spuFoU6Lfyj3j8Tjdx8T6QrFbNGnwhg87cVfmTcgQhCtKQQhCAI2PwgqsLT4HcdCsXiWOpuLXZjP7/Vb1VfbfZoqt2gPeGXEbvslLuh8yOV2hu1r8Hxl0zKbQcJGa4dxz0SQCDuMrrisGUTTaI9QAA2KisqxYhS6zjeFXOqmRwUOJOMcjWKAeLDZO/rPRQaj9mRnx5qTiZ8vWVBd7x4KSiXRgP0cTA0EJD8WHcFExlcmNmwt15gpNOmbfNRlT8kZUvIum4yl+xJvCebhRnP3UvZJF7KDRVLRU4nCw2fTdyVLWpkG+a0PaBhsaqtx1OwPD3rq6GiymyuqUxN7AZeSgVrZKzrvsBppKh1WZyLBMQYyuivDozEwkRLhax3KR7I9eS62ibZ5eqv5I4uxNZsbMZH6HrciMkj2Ltq5vx+XBSGArj0cfYjZTobtEALgbKm4ensqDYMNmF6X/AAr7uf8AV1BvFIEeDn/No/y4LK9zO7bsbWAMii0g1HXEj4QfiPoJO5e40KIY0NaAGtAAAsABkAnbSjl83+DLvrjC+Wu/I4hCFomQCEIQAIQhAAhCEAUfb3ZG2C9g97Ub+PPrnk6k65/VekKl7b7EFWXMs/do77His+6tOX1w78oftrrj9M+vcyZda6g1qV9ysatEtMOEEZ7wolVkz8lkNYeDUi14KzE05EtCh12ugRyVpWpkZZeqiubnNju4oRfFkM0LXz4aQnG0wI1CcDiDnfWEum5uy6M90arjCWRuhExBt0OafcOd1GokySLHjdLcXkEx9xZQcdlUobG6+H28xAynXmqTH0jNsldexJIuON1FxjAJgGSpRJQ0yrfRBg7hCjvZbK/0U52HPgM/ootZufH0VpemQA206ptrb5Tw+qsXsGQ8U05obmL58tykpBlEJzQn6VKbIbSPXqpQaGjcFLJFtCadMBXHdru7VxtXYZ7rBBqVNGD6uOgVt3W7lVcVD6gNGhvIh7wfhB0/qNt0r1rsvs2nh6Yp0mBrRuzJ3k5k8Sm6Fq5PMujNub1QXGG3/oR2N2VSwtJtKk2GjzcdXE6k9WU5CFqJJLCMZtt5YIQhdOAhCEACEIQAIQhAAhCEARMd2eyqIcL6EZhZDtbsKrSksG23e25HMZrdIS9a2hV2+/cvo3E6XXXseVO4deaZqVxlIniF6Vj+xKNb8TAHfE33XeYz8ZWex3cmf+XU8HjPxb/8rOnYVI9bNOnf05erRkvaNgzHhKjMLScirbHd0cVTu2ntjXYcD/5bJPkqutg69IS6jVAEzNN4HG8JWVCce0x2FWlL0y/yOPMaDw+ybdVdA9bKI7H7J96xjdB9c0y/tTatJJ3W+QVPFncD2Ie6IkgcM0y6obRpvzXGYOvVMto1nDTZY92XIK5wfdTG1f8AS2BveQ30/F6K2NKb6TITqwgttFI5u1eT5KJ7MZeWuWZXpvZHcBog4ioX/wBDPdb4nM+ELX4PAUqQinTawf0tA+WacpWE36ngSqfEIrUdnz84Oc/ZZTe47g06chop2G7rYqofdw1Une5pYD4vgL3xCYXw+PmRS/iU/CPI+zf4ZYl5Bqvp0m6gfzH8rQ31K23YncbCYeHbHtXj89WHQeDY2W84nitMhMwtqcOkK1LqrPtghCFeLghCEACEIQAIQhAAhCEACEIQAIQhAAhCEACEIQBwpLUIQA1XzSaP4h1ohCh5JeCSVxiEKZEUhCEACEIQAIQhAAhCEACEIQAIQhAAhCEAf//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1510552" y="880648"/>
            <a:ext cx="5096933" cy="1938992"/>
          </a:xfrm>
          <a:prstGeom prst="rect">
            <a:avLst/>
          </a:prstGeom>
        </p:spPr>
        <p:txBody>
          <a:bodyPr wrap="square">
            <a:spAutoFit/>
          </a:bodyPr>
          <a:lstStyle/>
          <a:p>
            <a:pPr fontAlgn="base"/>
            <a:r>
              <a:rPr lang="en-US" sz="2400" dirty="0"/>
              <a:t>“…if a man being evil </a:t>
            </a:r>
            <a:r>
              <a:rPr lang="en-US" sz="2400" dirty="0" err="1"/>
              <a:t>giveth</a:t>
            </a:r>
            <a:r>
              <a:rPr lang="en-US" sz="2400" dirty="0"/>
              <a:t> a gift, he doeth it</a:t>
            </a:r>
            <a:r>
              <a:rPr lang="en-US" sz="2400" baseline="30000" dirty="0"/>
              <a:t> </a:t>
            </a:r>
            <a:r>
              <a:rPr lang="en-US" sz="2400" dirty="0"/>
              <a:t>grudgingly; ” </a:t>
            </a:r>
          </a:p>
          <a:p>
            <a:pPr fontAlgn="base"/>
            <a:endParaRPr lang="en-US" sz="2400" dirty="0"/>
          </a:p>
          <a:p>
            <a:pPr fontAlgn="base"/>
            <a:r>
              <a:rPr lang="en-US" sz="2400" dirty="0"/>
              <a:t> ”if he shall pray and not with real intent of heart”</a:t>
            </a:r>
          </a:p>
        </p:txBody>
      </p:sp>
      <p:sp>
        <p:nvSpPr>
          <p:cNvPr id="9" name="TextBox 8"/>
          <p:cNvSpPr txBox="1"/>
          <p:nvPr/>
        </p:nvSpPr>
        <p:spPr>
          <a:xfrm>
            <a:off x="1524000" y="0"/>
            <a:ext cx="9144000" cy="923330"/>
          </a:xfrm>
          <a:prstGeom prst="rect">
            <a:avLst/>
          </a:prstGeom>
          <a:noFill/>
        </p:spPr>
        <p:txBody>
          <a:bodyPr wrap="square" rtlCol="0">
            <a:spAutoFit/>
          </a:bodyPr>
          <a:lstStyle/>
          <a:p>
            <a:pPr algn="ctr"/>
            <a:r>
              <a:rPr lang="en-US" sz="5400" dirty="0">
                <a:latin typeface="Bell MT" pitchFamily="18" charset="0"/>
              </a:rPr>
              <a:t>Motives For Righteousness</a:t>
            </a:r>
          </a:p>
        </p:txBody>
      </p:sp>
      <p:sp>
        <p:nvSpPr>
          <p:cNvPr id="10" name="Rectangle 9"/>
          <p:cNvSpPr/>
          <p:nvPr/>
        </p:nvSpPr>
        <p:spPr>
          <a:xfrm>
            <a:off x="5607193" y="4104800"/>
            <a:ext cx="5469467" cy="1077218"/>
          </a:xfrm>
          <a:prstGeom prst="rect">
            <a:avLst/>
          </a:prstGeom>
        </p:spPr>
        <p:txBody>
          <a:bodyPr wrap="square">
            <a:spAutoFit/>
          </a:bodyPr>
          <a:lstStyle/>
          <a:p>
            <a:pPr fontAlgn="base"/>
            <a:r>
              <a:rPr lang="en-US" sz="3200" dirty="0">
                <a:solidFill>
                  <a:srgbClr val="FF0000"/>
                </a:solidFill>
              </a:rPr>
              <a:t>Is it possible to do the right thing for the wrong reason?</a:t>
            </a:r>
          </a:p>
        </p:txBody>
      </p:sp>
      <p:sp>
        <p:nvSpPr>
          <p:cNvPr id="11" name="Rectangle 10"/>
          <p:cNvSpPr/>
          <p:nvPr/>
        </p:nvSpPr>
        <p:spPr>
          <a:xfrm>
            <a:off x="5334000" y="2900324"/>
            <a:ext cx="4876800" cy="1107996"/>
          </a:xfrm>
          <a:prstGeom prst="rect">
            <a:avLst/>
          </a:prstGeom>
        </p:spPr>
        <p:txBody>
          <a:bodyPr wrap="square">
            <a:spAutoFit/>
          </a:bodyPr>
          <a:lstStyle/>
          <a:p>
            <a:pPr fontAlgn="base"/>
            <a:r>
              <a:rPr lang="en-US" dirty="0"/>
              <a:t>“…it is right to pay one’s tithing or to engage in prayer, but if one does these things to “be seen of men,” they are not counted as righteous acts.”</a:t>
            </a:r>
          </a:p>
          <a:p>
            <a:pPr fontAlgn="base"/>
            <a:r>
              <a:rPr lang="en-US" sz="1200" dirty="0"/>
              <a:t>Student Manual</a:t>
            </a:r>
          </a:p>
        </p:txBody>
      </p:sp>
      <p:sp>
        <p:nvSpPr>
          <p:cNvPr id="12" name="TextBox 11"/>
          <p:cNvSpPr txBox="1"/>
          <p:nvPr/>
        </p:nvSpPr>
        <p:spPr>
          <a:xfrm>
            <a:off x="240926" y="6485022"/>
            <a:ext cx="1676400" cy="369332"/>
          </a:xfrm>
          <a:prstGeom prst="rect">
            <a:avLst/>
          </a:prstGeom>
          <a:noFill/>
        </p:spPr>
        <p:txBody>
          <a:bodyPr wrap="square" rtlCol="0">
            <a:spAutoFit/>
          </a:bodyPr>
          <a:lstStyle/>
          <a:p>
            <a:r>
              <a:rPr lang="en-US" dirty="0"/>
              <a:t>Moroni 7:4-11</a:t>
            </a:r>
          </a:p>
        </p:txBody>
      </p:sp>
      <p:pic>
        <p:nvPicPr>
          <p:cNvPr id="3" name="Picture 2">
            <a:extLst>
              <a:ext uri="{FF2B5EF4-FFF2-40B4-BE49-F238E27FC236}">
                <a16:creationId xmlns:a16="http://schemas.microsoft.com/office/drawing/2014/main" id="{88AA9CE3-3262-40B4-B766-99758AFBF0E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667" b="99667" l="3600" r="88200">
                        <a14:foregroundMark x1="36400" y1="12000" x2="50600" y2="13000"/>
                        <a14:foregroundMark x1="30400" y1="22333" x2="28800" y2="32000"/>
                        <a14:foregroundMark x1="22400" y1="66333" x2="13200" y2="79000"/>
                      </a14:backgroundRemoval>
                    </a14:imgEffect>
                  </a14:imgLayer>
                </a14:imgProps>
              </a:ext>
              <a:ext uri="{28A0092B-C50C-407E-A947-70E740481C1C}">
                <a14:useLocalDpi xmlns:a14="http://schemas.microsoft.com/office/drawing/2010/main" val="0"/>
              </a:ext>
            </a:extLst>
          </a:blip>
          <a:stretch>
            <a:fillRect/>
          </a:stretch>
        </p:blipFill>
        <p:spPr>
          <a:xfrm>
            <a:off x="240926" y="3043714"/>
            <a:ext cx="4762500" cy="2857500"/>
          </a:xfrm>
          <a:prstGeom prst="rect">
            <a:avLst/>
          </a:prstGeom>
        </p:spPr>
      </p:pic>
      <p:pic>
        <p:nvPicPr>
          <p:cNvPr id="5" name="Picture 4">
            <a:extLst>
              <a:ext uri="{FF2B5EF4-FFF2-40B4-BE49-F238E27FC236}">
                <a16:creationId xmlns:a16="http://schemas.microsoft.com/office/drawing/2014/main" id="{72985020-1251-42B6-8F53-ADFFD7288F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8500" y="857726"/>
            <a:ext cx="3162300" cy="1895475"/>
          </a:xfrm>
          <a:prstGeom prst="rect">
            <a:avLst/>
          </a:prstGeom>
        </p:spPr>
      </p:pic>
      <p:grpSp>
        <p:nvGrpSpPr>
          <p:cNvPr id="16" name="Group 15">
            <a:extLst>
              <a:ext uri="{FF2B5EF4-FFF2-40B4-BE49-F238E27FC236}">
                <a16:creationId xmlns:a16="http://schemas.microsoft.com/office/drawing/2014/main" id="{DA1A0B39-FA67-49E6-8F3D-F987C29B50E6}"/>
              </a:ext>
            </a:extLst>
          </p:cNvPr>
          <p:cNvGrpSpPr/>
          <p:nvPr/>
        </p:nvGrpSpPr>
        <p:grpSpPr>
          <a:xfrm>
            <a:off x="7586133" y="5278498"/>
            <a:ext cx="3081867" cy="1237204"/>
            <a:chOff x="965200" y="2286000"/>
            <a:chExt cx="7264400" cy="2743200"/>
          </a:xfrm>
        </p:grpSpPr>
        <p:grpSp>
          <p:nvGrpSpPr>
            <p:cNvPr id="17" name="Group 18">
              <a:extLst>
                <a:ext uri="{FF2B5EF4-FFF2-40B4-BE49-F238E27FC236}">
                  <a16:creationId xmlns:a16="http://schemas.microsoft.com/office/drawing/2014/main" id="{FEB21961-65DC-4E92-897C-986DD308593B}"/>
                </a:ext>
              </a:extLst>
            </p:cNvPr>
            <p:cNvGrpSpPr/>
            <p:nvPr/>
          </p:nvGrpSpPr>
          <p:grpSpPr>
            <a:xfrm>
              <a:off x="965200" y="2286000"/>
              <a:ext cx="7264400" cy="2743200"/>
              <a:chOff x="965200" y="2286000"/>
              <a:chExt cx="7327900" cy="2743200"/>
            </a:xfrm>
          </p:grpSpPr>
          <p:sp>
            <p:nvSpPr>
              <p:cNvPr id="19" name="Rectangle 18">
                <a:extLst>
                  <a:ext uri="{FF2B5EF4-FFF2-40B4-BE49-F238E27FC236}">
                    <a16:creationId xmlns:a16="http://schemas.microsoft.com/office/drawing/2014/main" id="{7B699A60-01C3-471C-8559-B805BB22BA52}"/>
                  </a:ext>
                </a:extLst>
              </p:cNvPr>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719F6AC-01C6-43C7-9FF7-C33F95C8DBCA}"/>
                  </a:ext>
                </a:extLst>
              </p:cNvPr>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49445229-084C-4EF2-96FF-3DFA8E7E5692}"/>
                  </a:ext>
                </a:extLst>
              </p:cNvPr>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F1CD430-B38B-4FE4-A393-F4ED4720C613}"/>
                  </a:ext>
                </a:extLst>
              </p:cNvPr>
              <p:cNvCxnSpPr>
                <a:stCxn id="20" idx="1"/>
                <a:endCxn id="20"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E78D284-00DE-443D-A74B-8F04BDC058A7}"/>
                  </a:ext>
                </a:extLst>
              </p:cNvPr>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2B0A2CC1-D3F9-4F03-A57E-5630EA89FF94}"/>
                </a:ext>
              </a:extLst>
            </p:cNvPr>
            <p:cNvSpPr txBox="1"/>
            <p:nvPr/>
          </p:nvSpPr>
          <p:spPr>
            <a:xfrm>
              <a:off x="1104788" y="2670968"/>
              <a:ext cx="7010399" cy="1510904"/>
            </a:xfrm>
            <a:prstGeom prst="rect">
              <a:avLst/>
            </a:prstGeom>
            <a:noFill/>
          </p:spPr>
          <p:txBody>
            <a:bodyPr wrap="square" rtlCol="0">
              <a:spAutoFit/>
            </a:bodyPr>
            <a:lstStyle/>
            <a:p>
              <a:pPr algn="ctr"/>
              <a:r>
                <a:rPr lang="en-US" b="1" dirty="0">
                  <a:solidFill>
                    <a:schemeClr val="bg1"/>
                  </a:solidFill>
                </a:rPr>
                <a:t>To be blessed for our good works, we must act with real intent</a:t>
              </a:r>
              <a:endParaRPr lang="en-US" sz="2400" dirty="0">
                <a:solidFill>
                  <a:schemeClr val="bg1"/>
                </a:solidFill>
              </a:endParaRPr>
            </a:p>
          </p:txBody>
        </p:sp>
      </p:grpSp>
      <p:pic>
        <p:nvPicPr>
          <p:cNvPr id="14" name="Picture 13">
            <a:extLst>
              <a:ext uri="{FF2B5EF4-FFF2-40B4-BE49-F238E27FC236}">
                <a16:creationId xmlns:a16="http://schemas.microsoft.com/office/drawing/2014/main" id="{AD9C1738-836D-41C4-82B2-B355ACA64B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59337" y="4028506"/>
            <a:ext cx="2019861" cy="2014040"/>
          </a:xfrm>
          <a:prstGeom prst="rect">
            <a:avLst/>
          </a:prstGeom>
        </p:spPr>
      </p:pic>
    </p:spTree>
    <p:extLst>
      <p:ext uri="{BB962C8B-B14F-4D97-AF65-F5344CB8AC3E}">
        <p14:creationId xmlns:p14="http://schemas.microsoft.com/office/powerpoint/2010/main" val="61034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2000"/>
                                        <p:tgtEl>
                                          <p:spTgt spid="16"/>
                                        </p:tgtEl>
                                      </p:cBhvr>
                                    </p:animEffect>
                                  </p:childTnLst>
                                </p:cTn>
                              </p:par>
                              <p:par>
                                <p:cTn id="24" presetID="1"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DFE4430-8FC9-4C3D-ACD8-BF1592EFF8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68" name="AutoShape 4" descr="data:image/jpeg;base64,/9j/4AAQSkZJRgABAQAAAQABAAD/2wCEAAkGBxQSEhQUExQWFhQXGBwaGBcYGBgXGBcaFxgcGBgcHxwYHSggGBwlHBoXIjEhJSkrLi4uGh8zODMsNygtLisBCgoKDg0OGxAQGywkICQsLCwsLCw0LCwsLCwsLCwsLCwsLCwsLCwsLCwsLCwsLCwsLCwsLCwsLCwsLCwsLCwsLP/AABEIAOEA4QMBIgACEQEDEQH/xAAcAAABBQEBAQAAAAAAAAAAAAAAAgMEBQYBBwj/xAA/EAABAwIDBQUGBAUCBwEAAAABAAIRAyEEMUESUWFx8AUGgZGhEyJSscHRMkLh8QcjYnKCQ5IUM0SissLSFv/EABoBAAIDAQEAAAAAAAAAAAAAAAAEAgMFAQb/xAAsEQACAQQCAQIGAQUBAAAAAAAAAQIDBBEhEjFBMlEFEyJhgZFxI0KhscEz/9oADAMBAAIRAxEAPwD3FCEIAEIQgAQhCABCElzgBJNkAKQqXH95KVP8MvP9OXmfos12j3vqGwGyNyVq3dOHW39hyjY1qvSx/Jssb2rSpA7TrjQXPpl4rO4/vpFqdPxefoPusjiO23OzCg1cYHHOEnK9qP7GrR+ExXq2zWUu8WIrOjbDAfhAHqZKdrMrH/Wfl8Tvusz2dTcHtI94StfhpJkrMuLupywpE6tKNH0pfpFD2ninUSG7b3OiSS50DcAJVb/+gqt/1Hjk4j5JfeCk4vcTlKoXJqnJ4WWMqjFxTwjQUe9VYZVX+Lifmp2H744gfnDuBa36AFY9oT1Mq+NR+GyipbwfcV+jfYXv0/8APTa7+0lp9ZV1g+9tB9nbVM/1CR5tn1heWsdb9UoVCNVarmaFJ2NKXSwe2UazXgFpDgciDI8wnF45gO2alF003lp1jI8wc/FbnsLvjTqwyt/Lf8X5HeM+74+eiap3MZaejPrWc6e1tGqQuArqZFAQhCABCEIAEIQgAQhCABCEirUDQS4gAXJOQCAFqm7X7x0aEgnaf8LdOZyHzWZ7yd7i+WUSWs1dk53L4R6rHVMQSk6tz4h+zTt/h7l9VT9GxxffKq78Aawcto+Z+yqMT2tUqXe5zuZ+QyCoTVjVKbipt+6VlNy9THo28YelItfbbQtIPFV+IqZyuNqxddqkOGdvUKmUV4LoTlB7ILqpEjRNF97JOMcQmqVUb7j1VL0aNOaayjSd3q52ozWzwj1iuwMYwEg2JyK2GFZaZWXc5U9IRvVvZXd5aNra/NYt7blbnvG4bF9Fi6rSNc+sk5Rk3EYtP/LZHhOManNi0lNFwCYg22dquOBxtjr9E06tyPpCTUqlNipNj8lfgV0LL78U6zERn1qmg0+Ec+KS89dBczg41k2/djvY6lDKkupaauZy3jhppuPotCs17Q5pBaRIIyIXgFKts9Zblr+6Heg0HbLr0nG4+E/EPqE5QuMfTLoy7q0z9Uez1RCRSqhwDmkEESCMiClrQMsEIQgAQhCABCEIA44wvPO93eH2pNNh/lg/7zvPDcFdd8+19lposNyJedw+HmflzXnmKddI3NbfFGtYWuf6kvwR6jpNymSOPgnHAwYjr90kM69Enk2lAbc5ca0gnS1id5/RKcMxp4pDnBANDu3p9Al0asHLyUUu1QKxOfr+i4RcMkzG4MuHuC/w/bes1UdsmNfXlzWjw+LIN+ty7jsFTxAudmppUH/t8QVckgp5gypwmJI8Fuex+3AWCdF59WwdSi/YeACcjPukZSDqFP8AaOokNeCzaPu7Uy6MzAuBuJSlaly6GKjpzilJmn7SxvtTwGaqxSMydeoTeBxJdY65Kye1rTneMhmpU0oolJcVxiV+KOih1akfeVJxAMn7qvxDrHrJX03grlSyhJrfJcbipzCil6C/UK7Iu4Fh/wAUAUg4mYVa+t90ttTcoNhGCRKm8p2nULVEa+c04HzE8r+i6mRqRyei9w+8uwRRqH+W4+6T+Rx0/tJ8jzXpIXzxhq8Fevdxu8H/ABFP2bz/ADaYzObm5A8xkfA6rQtq39j/AAYt5Qw+a/JqUIQnTPBCEIAFF7Txgo03POgsN50HmpSxPfTtHaeKQNm58XH7D5lVVp8I5Lrel8yaiZrH4hz3Oc4y5xk81V1QZvnb9FKrX0kfqoxaTbhMZnl9VjuWz1dKmlEYf66RaJ6CRO/M6/ol1X8frbmmi7rxyQmW8ThIPBNETnmlk7Wec+JnWY+aRaeHPx8VLJxxGqpGQBtmmXJ2oIumlzJLA5SJIIUhpIIv1zUBzvTjmnaVTeoM44GlwWxWAZUAcJkb2kZFp0IVPjO6mKpvdUoPFUluzeNstJk7QcYOQ/Cl9nYmHAjMarddk4sPFxcJdy4CNxGUPqRjO6nZFUPpsqse2AXO2mkZaZRCvO1cOQTaN2krXmCq3tbDhzDlbKUtKtmZGjdPms/wee9ojZNtSq6uZV12vRM7J8PH9gqCo6M803F5Rsck45ItSrdMknVdqt8lGc/SRlqdyYWxSS2SBUE/sus4eqil0m27fwuu7URddcSGNlkxwmOgnaVQaqCypP2TzXKvoG8ksmCrbu52u6hWZUbm03HxNNiPEet9FTOdbITPklUnRCthIUrUs6PovC4htRjXtMtcAQeBEhOrC/wy7Y22OoON2+8z+0n3h4Eg/wCS3S2Kc+cUzz1Wm6c3FghCFMrGcXXFNjnnJoJ8l5bi6pc5zibkknmblbjvliNmjsjN5jwFz6wsFifNZ15PfE2vhlL6XL3/AOEZ+p03KDVfMxxv1n+qm1WWso7qe7TjbSTfJIZN2K0QgSDOvG66dDbPLPoKXTwZPIp12CIGX6dfRcc0T0V5m4z4jXVMVN/ll67lavwBAkC1vH7qPUwJGc2nx4cLo+YgWGVT7JJnrwhSn4cg5Rz8lGq7/lkJRyJ4GSJ8U6xuk5eiZkJ1hvn1muMgTsKbydAtD2diAOBj5qkoVwGARM3sn62I/DmJAn9fVLz2UT+rRs8N2hAgrmJxlllML2hBOqXiO05kjdx63pT5LyJuhiRzvC8OOZkC0ddSstj2yd/2Vnia+2TfohVeIfIO9O0k0sGhS1HBWVnWUUm9x+2hUysJUYsAP3yT0GiLWzk2y6uusKbfpnbjH7IbKlgFAfY5SmVFWteRz6KktcoTiQwi2NwlNBTGHqWT7R6KlPBGSyX3dvtL2FenVvDXX/tNnehK9yaZAIyK+daLoOdl7X3G7Q9thKcmXM/ln/H8P/aWrSs59xMT4jSxif4NAhCE+ZRjO+1eajG/C31cfsAswBoc4yV53jO1iKm4EDyAH3VOwSZvyWLcSzNnp7OKjRj/AAM16d+cRbqP2TZozMddSp1dhIm1jouYUE2OvUpOUhxTxE5SowANRpe29TaOC2sx4G6lUcPYBTG0hEFJVKrXQlUr+xAfhNMzvVf2i2xBi3nf5q+rrMdsHaMAz99fko05OTO0JOTKDG4gB2VhMdZKmquUrG1ZPoBe29V76l98b8loRRp5wjq4akFN5JAdfgp4DJY06pJ8PkF2rjZgRlAUSjiTTdO7fdM1KkmfNR4ZZW+y4weIH0SsS+Mjx+qq6FRSa1b3QNyg47IMafUvYrjokT4+KZbcjrVcBzCsxgMjFcQDwy5aqJV37lIfkZ/dRqhhMQLFsbqNJ66KHRe5SgbgddSucN/Q+qsJJ+wztRI3p9jvFMvGv18Uqi+F1rRTLZZ4apZTGvhV9JSqZySklspUtkpjtet9/Vek/wAK8f8AzKtI5OaHjm07J8w4eS80o/LoLT9wsXsYyiZiXbJvmHgt+ZCYt5YmmKXcOVOSPbELm0hbJ50897TfNWqQfzu+ZVWwZzv+qm9o2e/+8/MpmiJOSwar2z1dLUEOsaAY4qbTobkzRpA9blYYZiz60sIpqzwjtFm9PAIlclIzeRNyyNVzZY7tFzTMktvbnnda7EZLKduMhuWZJ2tRwtwVlB7G7V7MniXecqETGf6qwrUveDSQN5mR6Kvr5nXitSLNTIguslOc2RAPHj9khjZIXNm6ngjkexVQW2REiDrz5JltPinTTvfNL9hN1zKSISYzTMXCffVDpIEDdKbDEQACh4ZDOxtro6yTQeuPK4xxU8HWwedBrootenBIg+6SPHX1UpwlNYhuZueKnBkoy8ESes0bW4pIz5rtBu8ec/TNXg5Cje+Z18d/FJ3JbTewAG9FWPsuZISY/h6ymUSq7Dm6mUn3VNRbFs7JrHXVr2LW2atNwza9rhfc4EclSMMFT8KVxaOvej6OhCiIW5k8xgwfa7Yq1B/W75lNUxmFO7w09mvU5z5gH6qPhWA+Kw66w2elpz/pxf2RLw7bBT2hN0KcSnoWRXexSrLLEPTZdCdKj13Ql8Fa2MYh2izPbNYOBzjQfM+U+au8TVVFiyCCLTP7clbSjhjdDTKDFUYa53lfffJU73XVt2jtEkuzjlyVO+5NvuI61WlTNHlo4x0HNcpvk7WuiDTTlMR4Kx4OZyPbQA08Umm6R4KPUcSOH7qZRA2bjJQawiEpYG6MkKK90SFM2wDw0Cr675JOqnBZZFMQDdLakhuUeKGmFYyzs5tjKY0SMbXloEAGcx+bdPJJe4eeq5hhtjdHCTGsDU/ZTSS2RT8DDgWxG7PjOaSxwmDql1niTEkZDMD1TdMdft1ZWrrZzwSTlP6Lny3pNN0206GidaJUHopb0N0U/RdcJpOsaoyK/OSYy6suz2S4N3kBV9AZK97vUdrEUWx+KqwXyu8C/BRSydk8ZZ717EcUJcoW4eayZDvbRisDFnNB8RY+kKuwrIhaTvbQljX/AAug8nfqAs9QyWNexxNm5a1OVFfonUXJ+UxQN0+saqiufYh6hVzPBSqrlBxTpVByJVYkxJm2o8FVVKovlyMeassYAZvxlVzL8zPP1V8Pccj1krMa6QbyfoFTPYNM/wBVpn0DeDBGW718VEbhwLwC7OTwzsmIzwMRmkiiqsgA5cE2+1jqpuKaXOkpqhQD3KxS1sm5rA0yjKlNoECfNWLMM0ZBIfQsqXWyKurllHiASSYy4KLQpbRhTMc2JGunJQj7vNOQ9Ohlekcq4csNzmFGc6Os0+ajnC+5RCZU4p+Tv9oyaiUADAkATJN/K0pl41S2jaBHD9for8FWdg99yQLEmDJynLRJaYsctB6/VDDIF+MJJnxUvsXeB2kOH0+afaIKZpnfnmevBOtKrkUMcIGgzUmmyAmhZPtMhUyYKI9hRaVre4NAuxtAbnF3g1pKytPIBeh/wnws131D+SnHCXut6NKuorlNIWuXxpyf2PUoQuoWwYBH7Qw/tKbmbxbnp6wsNTBBOi9BWR7ew2xVJ/K+/jr638Ule08x5D9jUw3D3ItLPxUiVGYTKkg6LAqIcmMV3RxUXEFSHA79VDxTrxCocDkUV1fSPL5quDXQSPPh+6sq7CJPlx5qKWk5ZXtZTQzF6GHiZI0sNLj5pqoyc/FO7J2dR6SlU2e7lrr5KL0ck8FLjgJ93xXKLgNJ3nIyU5iWhpyzK60ZRnnKtfpJPodoGUrEwAnKVNIrGbQEvjYu+ygx9OL9XVTX9FpMXR90yJsVnqrNVpUJZQ7TlmIzt34eUaqM7XoK0wNBrpDrLmMwIDSR4GdOWiuVSKlg7KaTwU9QptmfGylw0NN75QmC3UTI8PJMRZGMvqEuJm+fUJRER9l2o0lw8J4fdLq0zMSCeG+V3JbKekJa+PJLa5IrtMZLlFtx1quNLGSlvKLJmScpBcpZBPsZfwSjZOPQ+wXXsv8ADHA7GELyL1Xl3+Lfdb4WcfFeQ9nYZ1Woym38TnBo5uMBfQvZ+FFKmym3JjWtH+IhP2cN8vYy/iFTEVH3JCEIWiZIKu7cwftKdvxNuPqPL6KxQoyipLDJRk4tNGCputbRPsqZzwUrtnBezqy38L7jcDqOt6gMdBXnrik4SaZsqSnHkhx5uo2JpzdPucLnVJ2wbEFJSTOdFPiDeEy/OMuSsMVTaZJUNzrG2XjyQXJ6IONa4wB5fOVypBpwCnqjonQ59QoVBxE8udyUcdE8ZQy7DHLSNLSdPumaLTNp6MK1o5cVGq04NhB370Z8EOXgATEZJAZw6+ibquJN9MkVK0BRcSDiV+LPvQdByVHVZcq3rCZJm48+CrTr+qbo6GaXRHiBCTVoGJcTHO5+6cuIMZkmUrF4jbaOc9cFfvOiyWWVtWn7x4GMtBkmg4jK3opDm8769c0zWHl+iYi/AJfUOOFgdqJaSBaZBDb3yIO7Q8VHLh1mFIDBkATAiec/ZNOpydetV1NHJISLp1tNdFPJPMbACjKRxLQ+1tvJSqYsmaQlw3DNTcHhnVajWMEuc4NaOJMBVJZYOXFG6/hR2Jt1XYhw92nLW8XkX8mk/wC4L1dV3d/spuFoU6Lfyj3j8Tjdx8T6QrFbNGnwhg87cVfmTcgQhCtKQQhCAI2PwgqsLT4HcdCsXiWOpuLXZjP7/Vb1VfbfZoqt2gPeGXEbvslLuh8yOV2hu1r8Hxl0zKbQcJGa4dxz0SQCDuMrrisGUTTaI9QAA2KisqxYhS6zjeFXOqmRwUOJOMcjWKAeLDZO/rPRQaj9mRnx5qTiZ8vWVBd7x4KSiXRgP0cTA0EJD8WHcFExlcmNmwt15gpNOmbfNRlT8kZUvIum4yl+xJvCebhRnP3UvZJF7KDRVLRU4nCw2fTdyVLWpkG+a0PaBhsaqtx1OwPD3rq6GiymyuqUxN7AZeSgVrZKzrvsBppKh1WZyLBMQYyuivDozEwkRLhax3KR7I9eS62ibZ5eqv5I4uxNZsbMZH6HrciMkj2Ltq5vx+XBSGArj0cfYjZTobtEALgbKm4ensqDYMNmF6X/AAr7uf8AV1BvFIEeDn/No/y4LK9zO7bsbWAMii0g1HXEj4QfiPoJO5e40KIY0NaAGtAAAsABkAnbSjl83+DLvrjC+Wu/I4hCFomQCEIQAIQhAAhCEAUfb3ZG2C9g97Ub+PPrnk6k65/VekKl7b7EFWXMs/do77His+6tOX1w78oftrrj9M+vcyZda6g1qV9ysatEtMOEEZ7wolVkz8lkNYeDUi14KzE05EtCh12ugRyVpWpkZZeqiubnNju4oRfFkM0LXz4aQnG0wI1CcDiDnfWEum5uy6M90arjCWRuhExBt0OafcOd1GokySLHjdLcXkEx9xZQcdlUobG6+H28xAynXmqTH0jNsldexJIuON1FxjAJgGSpRJQ0yrfRBg7hCjvZbK/0U52HPgM/ootZufH0VpemQA206ptrb5Tw+qsXsGQ8U05obmL58tykpBlEJzQn6VKbIbSPXqpQaGjcFLJFtCadMBXHdru7VxtXYZ7rBBqVNGD6uOgVt3W7lVcVD6gNGhvIh7wfhB0/qNt0r1rsvs2nh6Yp0mBrRuzJ3k5k8Sm6Fq5PMujNub1QXGG3/oR2N2VSwtJtKk2GjzcdXE6k9WU5CFqJJLCMZtt5YIQhdOAhCEACEIQAIQhAAhCEARMd2eyqIcL6EZhZDtbsKrSksG23e25HMZrdIS9a2hV2+/cvo3E6XXXseVO4deaZqVxlIniF6Vj+xKNb8TAHfE33XeYz8ZWex3cmf+XU8HjPxb/8rOnYVI9bNOnf05erRkvaNgzHhKjMLScirbHd0cVTu2ntjXYcD/5bJPkqutg69IS6jVAEzNN4HG8JWVCce0x2FWlL0y/yOPMaDw+ybdVdA9bKI7H7J96xjdB9c0y/tTatJJ3W+QVPFncD2Ie6IkgcM0y6obRpvzXGYOvVMto1nDTZY92XIK5wfdTG1f8AS2BveQ30/F6K2NKb6TITqwgttFI5u1eT5KJ7MZeWuWZXpvZHcBog4ioX/wBDPdb4nM+ELX4PAUqQinTawf0tA+WacpWE36ngSqfEIrUdnz84Oc/ZZTe47g06chop2G7rYqofdw1Une5pYD4vgL3xCYXw+PmRS/iU/CPI+zf4ZYl5Bqvp0m6gfzH8rQ31K23YncbCYeHbHtXj89WHQeDY2W84nitMhMwtqcOkK1LqrPtghCFeLghCEACEIQAIQhAAhCEACEIQAIQhAAhCEACEIQBwpLUIQA1XzSaP4h1ohCh5JeCSVxiEKZEUhCEACEIQAIQhAAhCEACEIQAIQhAAhCEAf//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3124200" y="838201"/>
            <a:ext cx="6096000" cy="5816977"/>
          </a:xfrm>
          <a:prstGeom prst="rect">
            <a:avLst/>
          </a:prstGeom>
        </p:spPr>
        <p:txBody>
          <a:bodyPr wrap="square">
            <a:spAutoFit/>
          </a:bodyPr>
          <a:lstStyle/>
          <a:p>
            <a:pPr fontAlgn="base"/>
            <a:r>
              <a:rPr lang="en-US" dirty="0"/>
              <a:t>“Have you ever found yourself doing something</a:t>
            </a:r>
          </a:p>
          <a:p>
            <a:pPr fontAlgn="base"/>
            <a:r>
              <a:rPr lang="en-US" dirty="0"/>
              <a:t> you thought was right, but doing it because </a:t>
            </a:r>
          </a:p>
          <a:p>
            <a:pPr fontAlgn="base"/>
            <a:r>
              <a:rPr lang="en-US" dirty="0"/>
              <a:t>you ‘had’ to? </a:t>
            </a:r>
          </a:p>
          <a:p>
            <a:pPr fontAlgn="base"/>
            <a:endParaRPr lang="en-US" dirty="0"/>
          </a:p>
          <a:p>
            <a:pPr fontAlgn="base"/>
            <a:r>
              <a:rPr lang="en-US" dirty="0"/>
              <a:t>Did you ever keep a commandment of God with</a:t>
            </a:r>
          </a:p>
          <a:p>
            <a:pPr fontAlgn="base"/>
            <a:r>
              <a:rPr lang="en-US" dirty="0"/>
              <a:t>an attitude of resentment?</a:t>
            </a:r>
          </a:p>
          <a:p>
            <a:pPr fontAlgn="base"/>
            <a:endParaRPr lang="en-US" dirty="0"/>
          </a:p>
          <a:p>
            <a:pPr fontAlgn="base"/>
            <a:r>
              <a:rPr lang="en-US" dirty="0"/>
              <a:t>Do you think such feelings will be ignored by a Father in Heaven who gave us the willpower we call agency?</a:t>
            </a:r>
          </a:p>
          <a:p>
            <a:pPr fontAlgn="base"/>
            <a:endParaRPr lang="en-US" dirty="0"/>
          </a:p>
          <a:p>
            <a:pPr fontAlgn="base"/>
            <a:r>
              <a:rPr lang="en-US" dirty="0"/>
              <a:t>We are accountable for our feelings and desires as well as our acts. </a:t>
            </a:r>
          </a:p>
          <a:p>
            <a:pPr fontAlgn="base"/>
            <a:endParaRPr lang="en-US" dirty="0"/>
          </a:p>
          <a:p>
            <a:pPr fontAlgn="base"/>
            <a:r>
              <a:rPr lang="en-US" dirty="0"/>
              <a:t>Acts that seem to be good bring blessings only when they are done with real and righteous intent.</a:t>
            </a:r>
          </a:p>
          <a:p>
            <a:pPr fontAlgn="base"/>
            <a:endParaRPr lang="en-US" dirty="0"/>
          </a:p>
          <a:p>
            <a:pPr fontAlgn="base"/>
            <a:r>
              <a:rPr lang="en-US" dirty="0"/>
              <a:t>On the positive side, we will be blessed for the righteous desires of our hearts even though some outside circumstance has made it impossible for us to carry those desires into action.”</a:t>
            </a:r>
          </a:p>
          <a:p>
            <a:pPr fontAlgn="base"/>
            <a:r>
              <a:rPr lang="en-US" sz="1200" dirty="0" err="1"/>
              <a:t>Dallin</a:t>
            </a:r>
            <a:r>
              <a:rPr lang="en-US" sz="1200" dirty="0"/>
              <a:t> H. Oaks</a:t>
            </a:r>
          </a:p>
        </p:txBody>
      </p:sp>
      <p:sp>
        <p:nvSpPr>
          <p:cNvPr id="9" name="TextBox 8"/>
          <p:cNvSpPr txBox="1"/>
          <p:nvPr/>
        </p:nvSpPr>
        <p:spPr>
          <a:xfrm>
            <a:off x="1524000" y="0"/>
            <a:ext cx="9144000" cy="923330"/>
          </a:xfrm>
          <a:prstGeom prst="rect">
            <a:avLst/>
          </a:prstGeom>
          <a:noFill/>
        </p:spPr>
        <p:txBody>
          <a:bodyPr wrap="square" rtlCol="0">
            <a:spAutoFit/>
          </a:bodyPr>
          <a:lstStyle/>
          <a:p>
            <a:pPr algn="ctr"/>
            <a:r>
              <a:rPr lang="en-US" sz="5400" dirty="0">
                <a:latin typeface="Bell MT" pitchFamily="18" charset="0"/>
              </a:rPr>
              <a:t>Because I Had To</a:t>
            </a:r>
          </a:p>
        </p:txBody>
      </p:sp>
      <p:sp>
        <p:nvSpPr>
          <p:cNvPr id="12" name="TextBox 11"/>
          <p:cNvSpPr txBox="1"/>
          <p:nvPr/>
        </p:nvSpPr>
        <p:spPr>
          <a:xfrm>
            <a:off x="76201" y="6488668"/>
            <a:ext cx="1676400" cy="369332"/>
          </a:xfrm>
          <a:prstGeom prst="rect">
            <a:avLst/>
          </a:prstGeom>
          <a:noFill/>
        </p:spPr>
        <p:txBody>
          <a:bodyPr wrap="square" rtlCol="0">
            <a:spAutoFit/>
          </a:bodyPr>
          <a:lstStyle/>
          <a:p>
            <a:r>
              <a:rPr lang="en-US" dirty="0"/>
              <a:t>Moroni 7:4-11</a:t>
            </a:r>
          </a:p>
        </p:txBody>
      </p:sp>
      <p:pic>
        <p:nvPicPr>
          <p:cNvPr id="13" name="Picture 12" descr="Dallin H. Oaks.jpg"/>
          <p:cNvPicPr>
            <a:picLocks noChangeAspect="1"/>
          </p:cNvPicPr>
          <p:nvPr/>
        </p:nvPicPr>
        <p:blipFill>
          <a:blip r:embed="rId3" cstate="print"/>
          <a:stretch>
            <a:fillRect/>
          </a:stretch>
        </p:blipFill>
        <p:spPr>
          <a:xfrm>
            <a:off x="152400" y="93292"/>
            <a:ext cx="1195387" cy="1489817"/>
          </a:xfrm>
          <a:prstGeom prst="rect">
            <a:avLst/>
          </a:prstGeom>
        </p:spPr>
      </p:pic>
      <p:pic>
        <p:nvPicPr>
          <p:cNvPr id="5" name="Picture 4">
            <a:extLst>
              <a:ext uri="{FF2B5EF4-FFF2-40B4-BE49-F238E27FC236}">
                <a16:creationId xmlns:a16="http://schemas.microsoft.com/office/drawing/2014/main" id="{BA21A9B2-7A71-48C8-B79D-255D066D87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013" y="2211368"/>
            <a:ext cx="2000249" cy="2803379"/>
          </a:xfrm>
          <a:prstGeom prst="rect">
            <a:avLst/>
          </a:prstGeom>
        </p:spPr>
      </p:pic>
      <p:pic>
        <p:nvPicPr>
          <p:cNvPr id="11" name="Picture 10">
            <a:extLst>
              <a:ext uri="{FF2B5EF4-FFF2-40B4-BE49-F238E27FC236}">
                <a16:creationId xmlns:a16="http://schemas.microsoft.com/office/drawing/2014/main" id="{DA14EA52-5CA6-4CEA-A63D-A89D9B66E3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43196" y="1489123"/>
            <a:ext cx="2019861" cy="3767542"/>
          </a:xfrm>
          <a:prstGeom prst="rect">
            <a:avLst/>
          </a:prstGeom>
        </p:spPr>
      </p:pic>
    </p:spTree>
    <p:extLst>
      <p:ext uri="{BB962C8B-B14F-4D97-AF65-F5344CB8AC3E}">
        <p14:creationId xmlns:p14="http://schemas.microsoft.com/office/powerpoint/2010/main" val="368373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60EECF5-75A4-41A5-9632-FD26BFB65E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68" name="AutoShape 4" descr="data:image/jpeg;base64,/9j/4AAQSkZJRgABAQAAAQABAAD/2wCEAAkGBxQSEhQUExQWFhQXGBwaGBcYGBgXGBcaFxgcGBgcHxwYHSggGBwlHBoXIjEhJSkrLi4uGh8zODMsNygtLisBCgoKDg0OGxAQGywkICQsLCwsLCw0LCwsLCwsLCwsLCwsLCwsLCwsLCwsLCwsLCwsLCwsLCwsLCwsLCwsLCwsLP/AABEIAOEA4QMBIgACEQEDEQH/xAAcAAABBQEBAQAAAAAAAAAAAAAAAgMEBQYBBwj/xAA/EAABAwIDBQUGBAUCBwEAAAABAAIRAyEEMUESUWFx8AUGgZGhEyJSscHRMkLh8QcjYnKCQ5IUM0SissLSFv/EABoBAAIDAQEAAAAAAAAAAAAAAAAEAgMFAQb/xAAsEQACAQQCAQIGAQUBAAAAAAAAAQIDBBEhEjFBMlEFEyJhgZFxI0KhscEz/9oADAMBAAIRAxEAPwD3FCEIAEIQgAQhCABCElzgBJNkAKQqXH95KVP8MvP9OXmfos12j3vqGwGyNyVq3dOHW39hyjY1qvSx/Jssb2rSpA7TrjQXPpl4rO4/vpFqdPxefoPusjiO23OzCg1cYHHOEnK9qP7GrR+ExXq2zWUu8WIrOjbDAfhAHqZKdrMrH/Wfl8Tvusz2dTcHtI94StfhpJkrMuLupywpE6tKNH0pfpFD2ninUSG7b3OiSS50DcAJVb/+gqt/1Hjk4j5JfeCk4vcTlKoXJqnJ4WWMqjFxTwjQUe9VYZVX+Lifmp2H744gfnDuBa36AFY9oT1Mq+NR+GyipbwfcV+jfYXv0/8APTa7+0lp9ZV1g+9tB9nbVM/1CR5tn1heWsdb9UoVCNVarmaFJ2NKXSwe2UazXgFpDgciDI8wnF45gO2alF003lp1jI8wc/FbnsLvjTqwyt/Lf8X5HeM+74+eiap3MZaejPrWc6e1tGqQuArqZFAQhCABCEIAEIQgAQhCABCEirUDQS4gAXJOQCAFqm7X7x0aEgnaf8LdOZyHzWZ7yd7i+WUSWs1dk53L4R6rHVMQSk6tz4h+zTt/h7l9VT9GxxffKq78Aawcto+Z+yqMT2tUqXe5zuZ+QyCoTVjVKbipt+6VlNy9THo28YelItfbbQtIPFV+IqZyuNqxddqkOGdvUKmUV4LoTlB7ILqpEjRNF97JOMcQmqVUb7j1VL0aNOaayjSd3q52ozWzwj1iuwMYwEg2JyK2GFZaZWXc5U9IRvVvZXd5aNra/NYt7blbnvG4bF9Fi6rSNc+sk5Rk3EYtP/LZHhOManNi0lNFwCYg22dquOBxtjr9E06tyPpCTUqlNipNj8lfgV0LL78U6zERn1qmg0+Ec+KS89dBczg41k2/djvY6lDKkupaauZy3jhppuPotCs17Q5pBaRIIyIXgFKts9Zblr+6Heg0HbLr0nG4+E/EPqE5QuMfTLoy7q0z9Uez1RCRSqhwDmkEESCMiClrQMsEIQgAQhCABCEIA44wvPO93eH2pNNh/lg/7zvPDcFdd8+19lposNyJedw+HmflzXnmKddI3NbfFGtYWuf6kvwR6jpNymSOPgnHAwYjr90kM69Enk2lAbc5ca0gnS1id5/RKcMxp4pDnBANDu3p9Al0asHLyUUu1QKxOfr+i4RcMkzG4MuHuC/w/bes1UdsmNfXlzWjw+LIN+ty7jsFTxAudmppUH/t8QVckgp5gypwmJI8Fuex+3AWCdF59WwdSi/YeACcjPukZSDqFP8AaOokNeCzaPu7Uy6MzAuBuJSlaly6GKjpzilJmn7SxvtTwGaqxSMydeoTeBxJdY65Kye1rTneMhmpU0oolJcVxiV+KOih1akfeVJxAMn7qvxDrHrJX03grlSyhJrfJcbipzCil6C/UK7Iu4Fh/wAUAUg4mYVa+t90ttTcoNhGCRKm8p2nULVEa+c04HzE8r+i6mRqRyei9w+8uwRRqH+W4+6T+Rx0/tJ8jzXpIXzxhq8Fevdxu8H/ABFP2bz/ADaYzObm5A8xkfA6rQtq39j/AAYt5Qw+a/JqUIQnTPBCEIAFF7Txgo03POgsN50HmpSxPfTtHaeKQNm58XH7D5lVVp8I5Lrel8yaiZrH4hz3Oc4y5xk81V1QZvnb9FKrX0kfqoxaTbhMZnl9VjuWz1dKmlEYf66RaJ6CRO/M6/ol1X8frbmmi7rxyQmW8ThIPBNETnmlk7Wec+JnWY+aRaeHPx8VLJxxGqpGQBtmmXJ2oIumlzJLA5SJIIUhpIIv1zUBzvTjmnaVTeoM44GlwWxWAZUAcJkb2kZFp0IVPjO6mKpvdUoPFUluzeNstJk7QcYOQ/Cl9nYmHAjMarddk4sPFxcJdy4CNxGUPqRjO6nZFUPpsqse2AXO2mkZaZRCvO1cOQTaN2krXmCq3tbDhzDlbKUtKtmZGjdPms/wee9ojZNtSq6uZV12vRM7J8PH9gqCo6M803F5Rsck45ItSrdMknVdqt8lGc/SRlqdyYWxSS2SBUE/sus4eqil0m27fwuu7URddcSGNlkxwmOgnaVQaqCypP2TzXKvoG8ksmCrbu52u6hWZUbm03HxNNiPEet9FTOdbITPklUnRCthIUrUs6PovC4htRjXtMtcAQeBEhOrC/wy7Y22OoON2+8z+0n3h4Eg/wCS3S2Kc+cUzz1Wm6c3FghCFMrGcXXFNjnnJoJ8l5bi6pc5zibkknmblbjvliNmjsjN5jwFz6wsFifNZ15PfE2vhlL6XL3/AOEZ+p03KDVfMxxv1n+qm1WWso7qe7TjbSTfJIZN2K0QgSDOvG66dDbPLPoKXTwZPIp12CIGX6dfRcc0T0V5m4z4jXVMVN/ll67lavwBAkC1vH7qPUwJGc2nx4cLo+YgWGVT7JJnrwhSn4cg5Rz8lGq7/lkJRyJ4GSJ8U6xuk5eiZkJ1hvn1muMgTsKbydAtD2diAOBj5qkoVwGARM3sn62I/DmJAn9fVLz2UT+rRs8N2hAgrmJxlllML2hBOqXiO05kjdx63pT5LyJuhiRzvC8OOZkC0ddSstj2yd/2Vnia+2TfohVeIfIO9O0k0sGhS1HBWVnWUUm9x+2hUysJUYsAP3yT0GiLWzk2y6uusKbfpnbjH7IbKlgFAfY5SmVFWteRz6KktcoTiQwi2NwlNBTGHqWT7R6KlPBGSyX3dvtL2FenVvDXX/tNnehK9yaZAIyK+daLoOdl7X3G7Q9thKcmXM/ln/H8P/aWrSs59xMT4jSxif4NAhCE+ZRjO+1eajG/C31cfsAswBoc4yV53jO1iKm4EDyAH3VOwSZvyWLcSzNnp7OKjRj/AAM16d+cRbqP2TZozMddSp1dhIm1jouYUE2OvUpOUhxTxE5SowANRpe29TaOC2sx4G6lUcPYBTG0hEFJVKrXQlUr+xAfhNMzvVf2i2xBi3nf5q+rrMdsHaMAz99fko05OTO0JOTKDG4gB2VhMdZKmquUrG1ZPoBe29V76l98b8loRRp5wjq4akFN5JAdfgp4DJY06pJ8PkF2rjZgRlAUSjiTTdO7fdM1KkmfNR4ZZW+y4weIH0SsS+Mjx+qq6FRSa1b3QNyg47IMafUvYrjokT4+KZbcjrVcBzCsxgMjFcQDwy5aqJV37lIfkZ/dRqhhMQLFsbqNJ66KHRe5SgbgddSucN/Q+qsJJ+wztRI3p9jvFMvGv18Uqi+F1rRTLZZ4apZTGvhV9JSqZySklspUtkpjtet9/Vek/wAK8f8AzKtI5OaHjm07J8w4eS80o/LoLT9wsXsYyiZiXbJvmHgt+ZCYt5YmmKXcOVOSPbELm0hbJ50897TfNWqQfzu+ZVWwZzv+qm9o2e/+8/MpmiJOSwar2z1dLUEOsaAY4qbTobkzRpA9blYYZiz60sIpqzwjtFm9PAIlclIzeRNyyNVzZY7tFzTMktvbnnda7EZLKduMhuWZJ2tRwtwVlB7G7V7MniXecqETGf6qwrUveDSQN5mR6Kvr5nXitSLNTIguslOc2RAPHj9khjZIXNm6ngjkexVQW2REiDrz5JltPinTTvfNL9hN1zKSISYzTMXCffVDpIEDdKbDEQACh4ZDOxtro6yTQeuPK4xxU8HWwedBrootenBIg+6SPHX1UpwlNYhuZueKnBkoy8ESes0bW4pIz5rtBu8ec/TNXg5Cje+Z18d/FJ3JbTewAG9FWPsuZISY/h6ymUSq7Dm6mUn3VNRbFs7JrHXVr2LW2atNwza9rhfc4EclSMMFT8KVxaOvej6OhCiIW5k8xgwfa7Yq1B/W75lNUxmFO7w09mvU5z5gH6qPhWA+Kw66w2elpz/pxf2RLw7bBT2hN0KcSnoWRXexSrLLEPTZdCdKj13Ql8Fa2MYh2izPbNYOBzjQfM+U+au8TVVFiyCCLTP7clbSjhjdDTKDFUYa53lfffJU73XVt2jtEkuzjlyVO+5NvuI61WlTNHlo4x0HNcpvk7WuiDTTlMR4Kx4OZyPbQA08Umm6R4KPUcSOH7qZRA2bjJQawiEpYG6MkKK90SFM2wDw0Cr675JOqnBZZFMQDdLakhuUeKGmFYyzs5tjKY0SMbXloEAGcx+bdPJJe4eeq5hhtjdHCTGsDU/ZTSS2RT8DDgWxG7PjOaSxwmDql1niTEkZDMD1TdMdft1ZWrrZzwSTlP6Lny3pNN0206GidaJUHopb0N0U/RdcJpOsaoyK/OSYy6suz2S4N3kBV9AZK97vUdrEUWx+KqwXyu8C/BRSydk8ZZ717EcUJcoW4eayZDvbRisDFnNB8RY+kKuwrIhaTvbQljX/AAug8nfqAs9QyWNexxNm5a1OVFfonUXJ+UxQN0+saqiufYh6hVzPBSqrlBxTpVByJVYkxJm2o8FVVKovlyMeassYAZvxlVzL8zPP1V8Pccj1krMa6QbyfoFTPYNM/wBVpn0DeDBGW718VEbhwLwC7OTwzsmIzwMRmkiiqsgA5cE2+1jqpuKaXOkpqhQD3KxS1sm5rA0yjKlNoECfNWLMM0ZBIfQsqXWyKurllHiASSYy4KLQpbRhTMc2JGunJQj7vNOQ9Ohlekcq4csNzmFGc6Os0+ajnC+5RCZU4p+Tv9oyaiUADAkATJN/K0pl41S2jaBHD9for8FWdg99yQLEmDJynLRJaYsctB6/VDDIF+MJJnxUvsXeB2kOH0+afaIKZpnfnmevBOtKrkUMcIGgzUmmyAmhZPtMhUyYKI9hRaVre4NAuxtAbnF3g1pKytPIBeh/wnws131D+SnHCXut6NKuorlNIWuXxpyf2PUoQuoWwYBH7Qw/tKbmbxbnp6wsNTBBOi9BWR7ew2xVJ/K+/jr638Ule08x5D9jUw3D3ItLPxUiVGYTKkg6LAqIcmMV3RxUXEFSHA79VDxTrxCocDkUV1fSPL5quDXQSPPh+6sq7CJPlx5qKWk5ZXtZTQzF6GHiZI0sNLj5pqoyc/FO7J2dR6SlU2e7lrr5KL0ck8FLjgJ93xXKLgNJ3nIyU5iWhpyzK60ZRnnKtfpJPodoGUrEwAnKVNIrGbQEvjYu+ygx9OL9XVTX9FpMXR90yJsVnqrNVpUJZQ7TlmIzt34eUaqM7XoK0wNBrpDrLmMwIDSR4GdOWiuVSKlg7KaTwU9QptmfGylw0NN75QmC3UTI8PJMRZGMvqEuJm+fUJRER9l2o0lw8J4fdLq0zMSCeG+V3JbKekJa+PJLa5IrtMZLlFtx1quNLGSlvKLJmScpBcpZBPsZfwSjZOPQ+wXXsv8ADHA7GELyL1Xl3+Lfdb4WcfFeQ9nYZ1Woym38TnBo5uMBfQvZ+FFKmym3JjWtH+IhP2cN8vYy/iFTEVH3JCEIWiZIKu7cwftKdvxNuPqPL6KxQoyipLDJRk4tNGCputbRPsqZzwUrtnBezqy38L7jcDqOt6gMdBXnrik4SaZsqSnHkhx5uo2JpzdPucLnVJ2wbEFJSTOdFPiDeEy/OMuSsMVTaZJUNzrG2XjyQXJ6IONa4wB5fOVypBpwCnqjonQ59QoVBxE8udyUcdE8ZQy7DHLSNLSdPumaLTNp6MK1o5cVGq04NhB370Z8EOXgATEZJAZw6+ibquJN9MkVK0BRcSDiV+LPvQdByVHVZcq3rCZJm48+CrTr+qbo6GaXRHiBCTVoGJcTHO5+6cuIMZkmUrF4jbaOc9cFfvOiyWWVtWn7x4GMtBkmg4jK3opDm8769c0zWHl+iYi/AJfUOOFgdqJaSBaZBDb3yIO7Q8VHLh1mFIDBkATAiec/ZNOpydetV1NHJISLp1tNdFPJPMbACjKRxLQ+1tvJSqYsmaQlw3DNTcHhnVajWMEuc4NaOJMBVJZYOXFG6/hR2Jt1XYhw92nLW8XkX8mk/wC4L1dV3d/spuFoU6Lfyj3j8Tjdx8T6QrFbNGnwhg87cVfmTcgQhCtKQQhCAI2PwgqsLT4HcdCsXiWOpuLXZjP7/Vb1VfbfZoqt2gPeGXEbvslLuh8yOV2hu1r8Hxl0zKbQcJGa4dxz0SQCDuMrrisGUTTaI9QAA2KisqxYhS6zjeFXOqmRwUOJOMcjWKAeLDZO/rPRQaj9mRnx5qTiZ8vWVBd7x4KSiXRgP0cTA0EJD8WHcFExlcmNmwt15gpNOmbfNRlT8kZUvIum4yl+xJvCebhRnP3UvZJF7KDRVLRU4nCw2fTdyVLWpkG+a0PaBhsaqtx1OwPD3rq6GiymyuqUxN7AZeSgVrZKzrvsBppKh1WZyLBMQYyuivDozEwkRLhax3KR7I9eS62ibZ5eqv5I4uxNZsbMZH6HrciMkj2Ltq5vx+XBSGArj0cfYjZTobtEALgbKm4ensqDYMNmF6X/AAr7uf8AV1BvFIEeDn/No/y4LK9zO7bsbWAMii0g1HXEj4QfiPoJO5e40KIY0NaAGtAAAsABkAnbSjl83+DLvrjC+Wu/I4hCFomQCEIQAIQhAAhCEAUfb3ZG2C9g97Ub+PPrnk6k65/VekKl7b7EFWXMs/do77His+6tOX1w78oftrrj9M+vcyZda6g1qV9ysatEtMOEEZ7wolVkz8lkNYeDUi14KzE05EtCh12ugRyVpWpkZZeqiubnNju4oRfFkM0LXz4aQnG0wI1CcDiDnfWEum5uy6M90arjCWRuhExBt0OafcOd1GokySLHjdLcXkEx9xZQcdlUobG6+H28xAynXmqTH0jNsldexJIuON1FxjAJgGSpRJQ0yrfRBg7hCjvZbK/0U52HPgM/ootZufH0VpemQA206ptrb5Tw+qsXsGQ8U05obmL58tykpBlEJzQn6VKbIbSPXqpQaGjcFLJFtCadMBXHdru7VxtXYZ7rBBqVNGD6uOgVt3W7lVcVD6gNGhvIh7wfhB0/qNt0r1rsvs2nh6Yp0mBrRuzJ3k5k8Sm6Fq5PMujNub1QXGG3/oR2N2VSwtJtKk2GjzcdXE6k9WU5CFqJJLCMZtt5YIQhdOAhCEACEIQAIQhAAhCEARMd2eyqIcL6EZhZDtbsKrSksG23e25HMZrdIS9a2hV2+/cvo3E6XXXseVO4deaZqVxlIniF6Vj+xKNb8TAHfE33XeYz8ZWex3cmf+XU8HjPxb/8rOnYVI9bNOnf05erRkvaNgzHhKjMLScirbHd0cVTu2ntjXYcD/5bJPkqutg69IS6jVAEzNN4HG8JWVCce0x2FWlL0y/yOPMaDw+ybdVdA9bKI7H7J96xjdB9c0y/tTatJJ3W+QVPFncD2Ie6IkgcM0y6obRpvzXGYOvVMto1nDTZY92XIK5wfdTG1f8AS2BveQ30/F6K2NKb6TITqwgttFI5u1eT5KJ7MZeWuWZXpvZHcBog4ioX/wBDPdb4nM+ELX4PAUqQinTawf0tA+WacpWE36ngSqfEIrUdnz84Oc/ZZTe47g06chop2G7rYqofdw1Une5pYD4vgL3xCYXw+PmRS/iU/CPI+zf4ZYl5Bqvp0m6gfzH8rQ31K23YncbCYeHbHtXj89WHQeDY2W84nitMhMwtqcOkK1LqrPtghCFeLghCEACEIQAIQhAAhCEACEIQAIQhAAhCEACEIQBwpLUIQA1XzSaP4h1ohCh5JeCSVxiEKZEUhCEACEIQAIQhAAhCEACEIQAIQhAAhCEAf//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1831975" y="997564"/>
            <a:ext cx="4572000" cy="2431435"/>
          </a:xfrm>
          <a:prstGeom prst="rect">
            <a:avLst/>
          </a:prstGeom>
        </p:spPr>
        <p:txBody>
          <a:bodyPr wrap="square">
            <a:spAutoFit/>
          </a:bodyPr>
          <a:lstStyle/>
          <a:p>
            <a:pPr algn="just" fontAlgn="base"/>
            <a:r>
              <a:rPr lang="en-US" sz="2800" dirty="0"/>
              <a:t>“It matters not whether you or I feel like praying, when the time comes to pray, pray. If we do not feel like it, we should pray till we do” </a:t>
            </a:r>
          </a:p>
          <a:p>
            <a:pPr algn="just" fontAlgn="base"/>
            <a:r>
              <a:rPr lang="en-US" sz="1200" dirty="0"/>
              <a:t>Brigham Young</a:t>
            </a:r>
          </a:p>
        </p:txBody>
      </p:sp>
      <p:sp>
        <p:nvSpPr>
          <p:cNvPr id="9" name="TextBox 8"/>
          <p:cNvSpPr txBox="1"/>
          <p:nvPr/>
        </p:nvSpPr>
        <p:spPr>
          <a:xfrm>
            <a:off x="1524000" y="0"/>
            <a:ext cx="9144000" cy="923330"/>
          </a:xfrm>
          <a:prstGeom prst="rect">
            <a:avLst/>
          </a:prstGeom>
          <a:noFill/>
        </p:spPr>
        <p:txBody>
          <a:bodyPr wrap="square" rtlCol="0">
            <a:spAutoFit/>
          </a:bodyPr>
          <a:lstStyle/>
          <a:p>
            <a:pPr algn="ctr"/>
            <a:r>
              <a:rPr lang="en-US" sz="5400" dirty="0">
                <a:latin typeface="Bell MT" pitchFamily="18" charset="0"/>
              </a:rPr>
              <a:t>I Don’t Feel Like It</a:t>
            </a:r>
          </a:p>
        </p:txBody>
      </p:sp>
      <p:sp>
        <p:nvSpPr>
          <p:cNvPr id="12" name="TextBox 11"/>
          <p:cNvSpPr txBox="1"/>
          <p:nvPr/>
        </p:nvSpPr>
        <p:spPr>
          <a:xfrm>
            <a:off x="155575" y="6421433"/>
            <a:ext cx="1676400" cy="369332"/>
          </a:xfrm>
          <a:prstGeom prst="rect">
            <a:avLst/>
          </a:prstGeom>
          <a:noFill/>
        </p:spPr>
        <p:txBody>
          <a:bodyPr wrap="square" rtlCol="0">
            <a:spAutoFit/>
          </a:bodyPr>
          <a:lstStyle/>
          <a:p>
            <a:r>
              <a:rPr lang="en-US" dirty="0"/>
              <a:t>Moroni 7:9</a:t>
            </a:r>
          </a:p>
        </p:txBody>
      </p:sp>
      <p:sp>
        <p:nvSpPr>
          <p:cNvPr id="10" name="Rectangle 9"/>
          <p:cNvSpPr/>
          <p:nvPr/>
        </p:nvSpPr>
        <p:spPr>
          <a:xfrm>
            <a:off x="5867400" y="3886201"/>
            <a:ext cx="4572000" cy="2585323"/>
          </a:xfrm>
          <a:prstGeom prst="rect">
            <a:avLst/>
          </a:prstGeom>
        </p:spPr>
        <p:txBody>
          <a:bodyPr>
            <a:spAutoFit/>
          </a:bodyPr>
          <a:lstStyle/>
          <a:p>
            <a:r>
              <a:rPr lang="en-US" dirty="0"/>
              <a:t>Some people might not attend church with real intent. However, if they continue attending church and do all they can to participate and worship, they will have experiences that will help them find joy in attending church. Their reasons for attending will change. They will attend because they want to be there—they want to worship God, renew their covenants, and serve others.</a:t>
            </a:r>
          </a:p>
        </p:txBody>
      </p:sp>
      <p:pic>
        <p:nvPicPr>
          <p:cNvPr id="3" name="Picture 2">
            <a:extLst>
              <a:ext uri="{FF2B5EF4-FFF2-40B4-BE49-F238E27FC236}">
                <a16:creationId xmlns:a16="http://schemas.microsoft.com/office/drawing/2014/main" id="{171D9AD9-15EE-4FF3-980D-550D37F9F3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5794" y="981634"/>
            <a:ext cx="4110571" cy="2753021"/>
          </a:xfrm>
          <a:prstGeom prst="rect">
            <a:avLst/>
          </a:prstGeom>
        </p:spPr>
      </p:pic>
      <p:pic>
        <p:nvPicPr>
          <p:cNvPr id="5" name="Picture 4">
            <a:extLst>
              <a:ext uri="{FF2B5EF4-FFF2-40B4-BE49-F238E27FC236}">
                <a16:creationId xmlns:a16="http://schemas.microsoft.com/office/drawing/2014/main" id="{800167CA-1A9D-4C74-8DBA-E14B9EA1C0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0552" y="3663861"/>
            <a:ext cx="3532095" cy="2649071"/>
          </a:xfrm>
          <a:prstGeom prst="rect">
            <a:avLst/>
          </a:prstGeom>
        </p:spPr>
      </p:pic>
      <p:pic>
        <p:nvPicPr>
          <p:cNvPr id="13" name="Picture 12">
            <a:extLst>
              <a:ext uri="{FF2B5EF4-FFF2-40B4-BE49-F238E27FC236}">
                <a16:creationId xmlns:a16="http://schemas.microsoft.com/office/drawing/2014/main" id="{3B8DFE0F-D6BA-4CA0-84BB-F78F7911B6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152" y="461665"/>
            <a:ext cx="952500" cy="1266825"/>
          </a:xfrm>
          <a:prstGeom prst="rect">
            <a:avLst/>
          </a:prstGeom>
        </p:spPr>
      </p:pic>
    </p:spTree>
    <p:extLst>
      <p:ext uri="{BB962C8B-B14F-4D97-AF65-F5344CB8AC3E}">
        <p14:creationId xmlns:p14="http://schemas.microsoft.com/office/powerpoint/2010/main" val="182317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childTnLst>
                                </p:cTn>
                              </p:par>
                              <p:par>
                                <p:cTn id="16" presetID="1"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064836D-5529-43F1-9541-373DBB540C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68" name="AutoShape 4" descr="data:image/jpeg;base64,/9j/4AAQSkZJRgABAQAAAQABAAD/2wCEAAkGBxQSEhQUExQWFhQXGBwaGBcYGBgXGBcaFxgcGBgcHxwYHSggGBwlHBoXIjEhJSkrLi4uGh8zODMsNygtLisBCgoKDg0OGxAQGywkICQsLCwsLCw0LCwsLCwsLCwsLCwsLCwsLCwsLCwsLCwsLCwsLCwsLCwsLCwsLCwsLCwsLP/AABEIAOEA4QMBIgACEQEDEQH/xAAcAAABBQEBAQAAAAAAAAAAAAAAAgMEBQYBBwj/xAA/EAABAwIDBQUGBAUCBwEAAAABAAIRAyEEMUESUWFx8AUGgZGhEyJSscHRMkLh8QcjYnKCQ5IUM0SissLSFv/EABoBAAIDAQEAAAAAAAAAAAAAAAAEAgMFAQb/xAAsEQACAQQCAQIGAQUBAAAAAAAAAQIDBBEhEjFBMlEFEyJhgZFxI0KhscEz/9oADAMBAAIRAxEAPwD3FCEIAEIQgAQhCABCElzgBJNkAKQqXH95KVP8MvP9OXmfos12j3vqGwGyNyVq3dOHW39hyjY1qvSx/Jssb2rSpA7TrjQXPpl4rO4/vpFqdPxefoPusjiO23OzCg1cYHHOEnK9qP7GrR+ExXq2zWUu8WIrOjbDAfhAHqZKdrMrH/Wfl8Tvusz2dTcHtI94StfhpJkrMuLupywpE6tKNH0pfpFD2ninUSG7b3OiSS50DcAJVb/+gqt/1Hjk4j5JfeCk4vcTlKoXJqnJ4WWMqjFxTwjQUe9VYZVX+Lifmp2H744gfnDuBa36AFY9oT1Mq+NR+GyipbwfcV+jfYXv0/8APTa7+0lp9ZV1g+9tB9nbVM/1CR5tn1heWsdb9UoVCNVarmaFJ2NKXSwe2UazXgFpDgciDI8wnF45gO2alF003lp1jI8wc/FbnsLvjTqwyt/Lf8X5HeM+74+eiap3MZaejPrWc6e1tGqQuArqZFAQhCABCEIAEIQgAQhCABCEirUDQS4gAXJOQCAFqm7X7x0aEgnaf8LdOZyHzWZ7yd7i+WUSWs1dk53L4R6rHVMQSk6tz4h+zTt/h7l9VT9GxxffKq78Aawcto+Z+yqMT2tUqXe5zuZ+QyCoTVjVKbipt+6VlNy9THo28YelItfbbQtIPFV+IqZyuNqxddqkOGdvUKmUV4LoTlB7ILqpEjRNF97JOMcQmqVUb7j1VL0aNOaayjSd3q52ozWzwj1iuwMYwEg2JyK2GFZaZWXc5U9IRvVvZXd5aNra/NYt7blbnvG4bF9Fi6rSNc+sk5Rk3EYtP/LZHhOManNi0lNFwCYg22dquOBxtjr9E06tyPpCTUqlNipNj8lfgV0LL78U6zERn1qmg0+Ec+KS89dBczg41k2/djvY6lDKkupaauZy3jhppuPotCs17Q5pBaRIIyIXgFKts9Zblr+6Heg0HbLr0nG4+E/EPqE5QuMfTLoy7q0z9Uez1RCRSqhwDmkEESCMiClrQMsEIQgAQhCABCEIA44wvPO93eH2pNNh/lg/7zvPDcFdd8+19lposNyJedw+HmflzXnmKddI3NbfFGtYWuf6kvwR6jpNymSOPgnHAwYjr90kM69Enk2lAbc5ca0gnS1id5/RKcMxp4pDnBANDu3p9Al0asHLyUUu1QKxOfr+i4RcMkzG4MuHuC/w/bes1UdsmNfXlzWjw+LIN+ty7jsFTxAudmppUH/t8QVckgp5gypwmJI8Fuex+3AWCdF59WwdSi/YeACcjPukZSDqFP8AaOokNeCzaPu7Uy6MzAuBuJSlaly6GKjpzilJmn7SxvtTwGaqxSMydeoTeBxJdY65Kye1rTneMhmpU0oolJcVxiV+KOih1akfeVJxAMn7qvxDrHrJX03grlSyhJrfJcbipzCil6C/UK7Iu4Fh/wAUAUg4mYVa+t90ttTcoNhGCRKm8p2nULVEa+c04HzE8r+i6mRqRyei9w+8uwRRqH+W4+6T+Rx0/tJ8jzXpIXzxhq8Fevdxu8H/ABFP2bz/ADaYzObm5A8xkfA6rQtq39j/AAYt5Qw+a/JqUIQnTPBCEIAFF7Txgo03POgsN50HmpSxPfTtHaeKQNm58XH7D5lVVp8I5Lrel8yaiZrH4hz3Oc4y5xk81V1QZvnb9FKrX0kfqoxaTbhMZnl9VjuWz1dKmlEYf66RaJ6CRO/M6/ol1X8frbmmi7rxyQmW8ThIPBNETnmlk7Wec+JnWY+aRaeHPx8VLJxxGqpGQBtmmXJ2oIumlzJLA5SJIIUhpIIv1zUBzvTjmnaVTeoM44GlwWxWAZUAcJkb2kZFp0IVPjO6mKpvdUoPFUluzeNstJk7QcYOQ/Cl9nYmHAjMarddk4sPFxcJdy4CNxGUPqRjO6nZFUPpsqse2AXO2mkZaZRCvO1cOQTaN2krXmCq3tbDhzDlbKUtKtmZGjdPms/wee9ojZNtSq6uZV12vRM7J8PH9gqCo6M803F5Rsck45ItSrdMknVdqt8lGc/SRlqdyYWxSS2SBUE/sus4eqil0m27fwuu7URddcSGNlkxwmOgnaVQaqCypP2TzXKvoG8ksmCrbu52u6hWZUbm03HxNNiPEet9FTOdbITPklUnRCthIUrUs6PovC4htRjXtMtcAQeBEhOrC/wy7Y22OoON2+8z+0n3h4Eg/wCS3S2Kc+cUzz1Wm6c3FghCFMrGcXXFNjnnJoJ8l5bi6pc5zibkknmblbjvliNmjsjN5jwFz6wsFifNZ15PfE2vhlL6XL3/AOEZ+p03KDVfMxxv1n+qm1WWso7qe7TjbSTfJIZN2K0QgSDOvG66dDbPLPoKXTwZPIp12CIGX6dfRcc0T0V5m4z4jXVMVN/ll67lavwBAkC1vH7qPUwJGc2nx4cLo+YgWGVT7JJnrwhSn4cg5Rz8lGq7/lkJRyJ4GSJ8U6xuk5eiZkJ1hvn1muMgTsKbydAtD2diAOBj5qkoVwGARM3sn62I/DmJAn9fVLz2UT+rRs8N2hAgrmJxlllML2hBOqXiO05kjdx63pT5LyJuhiRzvC8OOZkC0ddSstj2yd/2Vnia+2TfohVeIfIO9O0k0sGhS1HBWVnWUUm9x+2hUysJUYsAP3yT0GiLWzk2y6uusKbfpnbjH7IbKlgFAfY5SmVFWteRz6KktcoTiQwi2NwlNBTGHqWT7R6KlPBGSyX3dvtL2FenVvDXX/tNnehK9yaZAIyK+daLoOdl7X3G7Q9thKcmXM/ln/H8P/aWrSs59xMT4jSxif4NAhCE+ZRjO+1eajG/C31cfsAswBoc4yV53jO1iKm4EDyAH3VOwSZvyWLcSzNnp7OKjRj/AAM16d+cRbqP2TZozMddSp1dhIm1jouYUE2OvUpOUhxTxE5SowANRpe29TaOC2sx4G6lUcPYBTG0hEFJVKrXQlUr+xAfhNMzvVf2i2xBi3nf5q+rrMdsHaMAz99fko05OTO0JOTKDG4gB2VhMdZKmquUrG1ZPoBe29V76l98b8loRRp5wjq4akFN5JAdfgp4DJY06pJ8PkF2rjZgRlAUSjiTTdO7fdM1KkmfNR4ZZW+y4weIH0SsS+Mjx+qq6FRSa1b3QNyg47IMafUvYrjokT4+KZbcjrVcBzCsxgMjFcQDwy5aqJV37lIfkZ/dRqhhMQLFsbqNJ66KHRe5SgbgddSucN/Q+qsJJ+wztRI3p9jvFMvGv18Uqi+F1rRTLZZ4apZTGvhV9JSqZySklspUtkpjtet9/Vek/wAK8f8AzKtI5OaHjm07J8w4eS80o/LoLT9wsXsYyiZiXbJvmHgt+ZCYt5YmmKXcOVOSPbELm0hbJ50897TfNWqQfzu+ZVWwZzv+qm9o2e/+8/MpmiJOSwar2z1dLUEOsaAY4qbTobkzRpA9blYYZiz60sIpqzwjtFm9PAIlclIzeRNyyNVzZY7tFzTMktvbnnda7EZLKduMhuWZJ2tRwtwVlB7G7V7MniXecqETGf6qwrUveDSQN5mR6Kvr5nXitSLNTIguslOc2RAPHj9khjZIXNm6ngjkexVQW2REiDrz5JltPinTTvfNL9hN1zKSISYzTMXCffVDpIEDdKbDEQACh4ZDOxtro6yTQeuPK4xxU8HWwedBrootenBIg+6SPHX1UpwlNYhuZueKnBkoy8ESes0bW4pIz5rtBu8ec/TNXg5Cje+Z18d/FJ3JbTewAG9FWPsuZISY/h6ymUSq7Dm6mUn3VNRbFs7JrHXVr2LW2atNwza9rhfc4EclSMMFT8KVxaOvej6OhCiIW5k8xgwfa7Yq1B/W75lNUxmFO7w09mvU5z5gH6qPhWA+Kw66w2elpz/pxf2RLw7bBT2hN0KcSnoWRXexSrLLEPTZdCdKj13Ql8Fa2MYh2izPbNYOBzjQfM+U+au8TVVFiyCCLTP7clbSjhjdDTKDFUYa53lfffJU73XVt2jtEkuzjlyVO+5NvuI61WlTNHlo4x0HNcpvk7WuiDTTlMR4Kx4OZyPbQA08Umm6R4KPUcSOH7qZRA2bjJQawiEpYG6MkKK90SFM2wDw0Cr675JOqnBZZFMQDdLakhuUeKGmFYyzs5tjKY0SMbXloEAGcx+bdPJJe4eeq5hhtjdHCTGsDU/ZTSS2RT8DDgWxG7PjOaSxwmDql1niTEkZDMD1TdMdft1ZWrrZzwSTlP6Lny3pNN0206GidaJUHopb0N0U/RdcJpOsaoyK/OSYy6suz2S4N3kBV9AZK97vUdrEUWx+KqwXyu8C/BRSydk8ZZ717EcUJcoW4eayZDvbRisDFnNB8RY+kKuwrIhaTvbQljX/AAug8nfqAs9QyWNexxNm5a1OVFfonUXJ+UxQN0+saqiufYh6hVzPBSqrlBxTpVByJVYkxJm2o8FVVKovlyMeassYAZvxlVzL8zPP1V8Pccj1krMa6QbyfoFTPYNM/wBVpn0DeDBGW718VEbhwLwC7OTwzsmIzwMRmkiiqsgA5cE2+1jqpuKaXOkpqhQD3KxS1sm5rA0yjKlNoECfNWLMM0ZBIfQsqXWyKurllHiASSYy4KLQpbRhTMc2JGunJQj7vNOQ9Ohlekcq4csNzmFGc6Os0+ajnC+5RCZU4p+Tv9oyaiUADAkATJN/K0pl41S2jaBHD9for8FWdg99yQLEmDJynLRJaYsctB6/VDDIF+MJJnxUvsXeB2kOH0+afaIKZpnfnmevBOtKrkUMcIGgzUmmyAmhZPtMhUyYKI9hRaVre4NAuxtAbnF3g1pKytPIBeh/wnws131D+SnHCXut6NKuorlNIWuXxpyf2PUoQuoWwYBH7Qw/tKbmbxbnp6wsNTBBOi9BWR7ew2xVJ/K+/jr638Ule08x5D9jUw3D3ItLPxUiVGYTKkg6LAqIcmMV3RxUXEFSHA79VDxTrxCocDkUV1fSPL5quDXQSPPh+6sq7CJPlx5qKWk5ZXtZTQzF6GHiZI0sNLj5pqoyc/FO7J2dR6SlU2e7lrr5KL0ck8FLjgJ93xXKLgNJ3nIyU5iWhpyzK60ZRnnKtfpJPodoGUrEwAnKVNIrGbQEvjYu+ygx9OL9XVTX9FpMXR90yJsVnqrNVpUJZQ7TlmIzt34eUaqM7XoK0wNBrpDrLmMwIDSR4GdOWiuVSKlg7KaTwU9QptmfGylw0NN75QmC3UTI8PJMRZGMvqEuJm+fUJRER9l2o0lw8J4fdLq0zMSCeG+V3JbKekJa+PJLa5IrtMZLlFtx1quNLGSlvKLJmScpBcpZBPsZfwSjZOPQ+wXXsv8ADHA7GELyL1Xl3+Lfdb4WcfFeQ9nYZ1Woym38TnBo5uMBfQvZ+FFKmym3JjWtH+IhP2cN8vYy/iFTEVH3JCEIWiZIKu7cwftKdvxNuPqPL6KxQoyipLDJRk4tNGCputbRPsqZzwUrtnBezqy38L7jcDqOt6gMdBXnrik4SaZsqSnHkhx5uo2JpzdPucLnVJ2wbEFJSTOdFPiDeEy/OMuSsMVTaZJUNzrG2XjyQXJ6IONa4wB5fOVypBpwCnqjonQ59QoVBxE8udyUcdE8ZQy7DHLSNLSdPumaLTNp6MK1o5cVGq04NhB370Z8EOXgATEZJAZw6+ibquJN9MkVK0BRcSDiV+LPvQdByVHVZcq3rCZJm48+CrTr+qbo6GaXRHiBCTVoGJcTHO5+6cuIMZkmUrF4jbaOc9cFfvOiyWWVtWn7x4GMtBkmg4jK3opDm8769c0zWHl+iYi/AJfUOOFgdqJaSBaZBDb3yIO7Q8VHLh1mFIDBkATAiec/ZNOpydetV1NHJISLp1tNdFPJPMbACjKRxLQ+1tvJSqYsmaQlw3DNTcHhnVajWMEuc4NaOJMBVJZYOXFG6/hR2Jt1XYhw92nLW8XkX8mk/wC4L1dV3d/spuFoU6Lfyj3j8Tjdx8T6QrFbNGnwhg87cVfmTcgQhCtKQQhCAI2PwgqsLT4HcdCsXiWOpuLXZjP7/Vb1VfbfZoqt2gPeGXEbvslLuh8yOV2hu1r8Hxl0zKbQcJGa4dxz0SQCDuMrrisGUTTaI9QAA2KisqxYhS6zjeFXOqmRwUOJOMcjWKAeLDZO/rPRQaj9mRnx5qTiZ8vWVBd7x4KSiXRgP0cTA0EJD8WHcFExlcmNmwt15gpNOmbfNRlT8kZUvIum4yl+xJvCebhRnP3UvZJF7KDRVLRU4nCw2fTdyVLWpkG+a0PaBhsaqtx1OwPD3rq6GiymyuqUxN7AZeSgVrZKzrvsBppKh1WZyLBMQYyuivDozEwkRLhax3KR7I9eS62ibZ5eqv5I4uxNZsbMZH6HrciMkj2Ltq5vx+XBSGArj0cfYjZTobtEALgbKm4ensqDYMNmF6X/AAr7uf8AV1BvFIEeDn/No/y4LK9zO7bsbWAMii0g1HXEj4QfiPoJO5e40KIY0NaAGtAAAsABkAnbSjl83+DLvrjC+Wu/I4hCFomQCEIQAIQhAAhCEAUfb3ZG2C9g97Ub+PPrnk6k65/VekKl7b7EFWXMs/do77His+6tOX1w78oftrrj9M+vcyZda6g1qV9ysatEtMOEEZ7wolVkz8lkNYeDUi14KzE05EtCh12ugRyVpWpkZZeqiubnNju4oRfFkM0LXz4aQnG0wI1CcDiDnfWEum5uy6M90arjCWRuhExBt0OafcOd1GokySLHjdLcXkEx9xZQcdlUobG6+H28xAynXmqTH0jNsldexJIuON1FxjAJgGSpRJQ0yrfRBg7hCjvZbK/0U52HPgM/ootZufH0VpemQA206ptrb5Tw+qsXsGQ8U05obmL58tykpBlEJzQn6VKbIbSPXqpQaGjcFLJFtCadMBXHdru7VxtXYZ7rBBqVNGD6uOgVt3W7lVcVD6gNGhvIh7wfhB0/qNt0r1rsvs2nh6Yp0mBrRuzJ3k5k8Sm6Fq5PMujNub1QXGG3/oR2N2VSwtJtKk2GjzcdXE6k9WU5CFqJJLCMZtt5YIQhdOAhCEACEIQAIQhAAhCEARMd2eyqIcL6EZhZDtbsKrSksG23e25HMZrdIS9a2hV2+/cvo3E6XXXseVO4deaZqVxlIniF6Vj+xKNb8TAHfE33XeYz8ZWex3cmf+XU8HjPxb/8rOnYVI9bNOnf05erRkvaNgzHhKjMLScirbHd0cVTu2ntjXYcD/5bJPkqutg69IS6jVAEzNN4HG8JWVCce0x2FWlL0y/yOPMaDw+ybdVdA9bKI7H7J96xjdB9c0y/tTatJJ3W+QVPFncD2Ie6IkgcM0y6obRpvzXGYOvVMto1nDTZY92XIK5wfdTG1f8AS2BveQ30/F6K2NKb6TITqwgttFI5u1eT5KJ7MZeWuWZXpvZHcBog4ioX/wBDPdb4nM+ELX4PAUqQinTawf0tA+WacpWE36ngSqfEIrUdnz84Oc/ZZTe47g06chop2G7rYqofdw1Une5pYD4vgL3xCYXw+PmRS/iU/CPI+zf4ZYl5Bqvp0m6gfzH8rQ31K23YncbCYeHbHtXj89WHQeDY2W84nitMhMwtqcOkK1LqrPtghCFeLghCEACEIQAIQhAAhCEACEIQAIQhAAhCEACEIQBwpLUIQA1XzSaP4h1ohCh5JeCSVxiEKZEUhCEACEIQAIQhAAhCEACEIQAIQhAAhCEAf//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1309461" y="1043970"/>
            <a:ext cx="5167539" cy="1938992"/>
          </a:xfrm>
          <a:prstGeom prst="rect">
            <a:avLst/>
          </a:prstGeom>
        </p:spPr>
        <p:txBody>
          <a:bodyPr wrap="square">
            <a:spAutoFit/>
          </a:bodyPr>
          <a:lstStyle/>
          <a:p>
            <a:pPr algn="just" fontAlgn="base"/>
            <a:r>
              <a:rPr lang="en-US" sz="2400" dirty="0"/>
              <a:t>¶Woe unto them that call evil good, and good evil; that put darkness for light, and light for darkness; that put bitter for sweet, and sweet for bitter! (Isaiah 5:20)</a:t>
            </a:r>
          </a:p>
        </p:txBody>
      </p:sp>
      <p:sp>
        <p:nvSpPr>
          <p:cNvPr id="9" name="TextBox 8"/>
          <p:cNvSpPr txBox="1"/>
          <p:nvPr/>
        </p:nvSpPr>
        <p:spPr>
          <a:xfrm>
            <a:off x="1524000" y="0"/>
            <a:ext cx="9144000" cy="923330"/>
          </a:xfrm>
          <a:prstGeom prst="rect">
            <a:avLst/>
          </a:prstGeom>
          <a:noFill/>
        </p:spPr>
        <p:txBody>
          <a:bodyPr wrap="square" rtlCol="0">
            <a:spAutoFit/>
          </a:bodyPr>
          <a:lstStyle/>
          <a:p>
            <a:pPr algn="ctr"/>
            <a:r>
              <a:rPr lang="en-US" sz="5400" dirty="0">
                <a:latin typeface="Bell MT" pitchFamily="18" charset="0"/>
              </a:rPr>
              <a:t>Evil Good, Good Evil</a:t>
            </a:r>
          </a:p>
        </p:txBody>
      </p:sp>
      <p:sp>
        <p:nvSpPr>
          <p:cNvPr id="12" name="TextBox 11"/>
          <p:cNvSpPr txBox="1"/>
          <p:nvPr/>
        </p:nvSpPr>
        <p:spPr>
          <a:xfrm>
            <a:off x="228600" y="6375737"/>
            <a:ext cx="1676400" cy="369332"/>
          </a:xfrm>
          <a:prstGeom prst="rect">
            <a:avLst/>
          </a:prstGeom>
          <a:noFill/>
        </p:spPr>
        <p:txBody>
          <a:bodyPr wrap="square" rtlCol="0">
            <a:spAutoFit/>
          </a:bodyPr>
          <a:lstStyle/>
          <a:p>
            <a:r>
              <a:rPr lang="en-US" dirty="0"/>
              <a:t>Moroni 7:12-14</a:t>
            </a:r>
          </a:p>
        </p:txBody>
      </p:sp>
      <p:sp>
        <p:nvSpPr>
          <p:cNvPr id="10" name="Rectangle 9"/>
          <p:cNvSpPr/>
          <p:nvPr/>
        </p:nvSpPr>
        <p:spPr>
          <a:xfrm>
            <a:off x="5325649" y="3976001"/>
            <a:ext cx="5167539" cy="1938992"/>
          </a:xfrm>
          <a:prstGeom prst="rect">
            <a:avLst/>
          </a:prstGeom>
        </p:spPr>
        <p:txBody>
          <a:bodyPr wrap="square">
            <a:spAutoFit/>
          </a:bodyPr>
          <a:lstStyle/>
          <a:p>
            <a:r>
              <a:rPr lang="en-US" sz="2400" dirty="0"/>
              <a:t>“</a:t>
            </a:r>
            <a:r>
              <a:rPr lang="en-US" sz="2400" dirty="0" err="1"/>
              <a:t>Wo</a:t>
            </a:r>
            <a:r>
              <a:rPr lang="en-US" sz="2400" dirty="0"/>
              <a:t> unto them that call evil good, and good evil, that put</a:t>
            </a:r>
            <a:r>
              <a:rPr lang="en-US" sz="2400" baseline="30000" dirty="0"/>
              <a:t> </a:t>
            </a:r>
            <a:r>
              <a:rPr lang="en-US" sz="2400" dirty="0"/>
              <a:t>darkness for light, and light for darkness, that put bitter for sweet, and sweet for bitter!”</a:t>
            </a:r>
          </a:p>
          <a:p>
            <a:r>
              <a:rPr lang="en-US" sz="2400" dirty="0"/>
              <a:t>2 Nephi 15:20</a:t>
            </a:r>
          </a:p>
        </p:txBody>
      </p:sp>
      <p:pic>
        <p:nvPicPr>
          <p:cNvPr id="3" name="Picture 2">
            <a:extLst>
              <a:ext uri="{FF2B5EF4-FFF2-40B4-BE49-F238E27FC236}">
                <a16:creationId xmlns:a16="http://schemas.microsoft.com/office/drawing/2014/main" id="{CB6C1266-38A7-450D-8AE3-08547BC0DE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4615" y="1019599"/>
            <a:ext cx="2676525" cy="2286000"/>
          </a:xfrm>
          <a:prstGeom prst="rect">
            <a:avLst/>
          </a:prstGeom>
        </p:spPr>
      </p:pic>
      <p:pic>
        <p:nvPicPr>
          <p:cNvPr id="5" name="Picture 4">
            <a:extLst>
              <a:ext uri="{FF2B5EF4-FFF2-40B4-BE49-F238E27FC236}">
                <a16:creationId xmlns:a16="http://schemas.microsoft.com/office/drawing/2014/main" id="{B26C70DF-8889-46CB-A445-B7FB638D05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9461" y="3553113"/>
            <a:ext cx="3248478" cy="2486372"/>
          </a:xfrm>
          <a:prstGeom prst="rect">
            <a:avLst/>
          </a:prstGeom>
        </p:spPr>
      </p:pic>
    </p:spTree>
    <p:extLst>
      <p:ext uri="{BB962C8B-B14F-4D97-AF65-F5344CB8AC3E}">
        <p14:creationId xmlns:p14="http://schemas.microsoft.com/office/powerpoint/2010/main" val="278521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BF6BA30E-AFD8-4701-8366-5326A5CE9C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68" name="AutoShape 4" descr="data:image/jpeg;base64,/9j/4AAQSkZJRgABAQAAAQABAAD/2wCEAAkGBxQSEhQUExQWFhQXGBwaGBcYGBgXGBcaFxgcGBgcHxwYHSggGBwlHBoXIjEhJSkrLi4uGh8zODMsNygtLisBCgoKDg0OGxAQGywkICQsLCwsLCw0LCwsLCwsLCwsLCwsLCwsLCwsLCwsLCwsLCwsLCwsLCwsLCwsLCwsLCwsLP/AABEIAOEA4QMBIgACEQEDEQH/xAAcAAABBQEBAQAAAAAAAAAAAAAAAgMEBQYBBwj/xAA/EAABAwIDBQUGBAUCBwEAAAABAAIRAyEEMUESUWFx8AUGgZGhEyJSscHRMkLh8QcjYnKCQ5IUM0SissLSFv/EABoBAAIDAQEAAAAAAAAAAAAAAAAEAgMFAQb/xAAsEQACAQQCAQIGAQUBAAAAAAAAAQIDBBEhEjFBMlEFEyJhgZFxI0KhscEz/9oADAMBAAIRAxEAPwD3FCEIAEIQgAQhCABCElzgBJNkAKQqXH95KVP8MvP9OXmfos12j3vqGwGyNyVq3dOHW39hyjY1qvSx/Jssb2rSpA7TrjQXPpl4rO4/vpFqdPxefoPusjiO23OzCg1cYHHOEnK9qP7GrR+ExXq2zWUu8WIrOjbDAfhAHqZKdrMrH/Wfl8Tvusz2dTcHtI94StfhpJkrMuLupywpE6tKNH0pfpFD2ninUSG7b3OiSS50DcAJVb/+gqt/1Hjk4j5JfeCk4vcTlKoXJqnJ4WWMqjFxTwjQUe9VYZVX+Lifmp2H744gfnDuBa36AFY9oT1Mq+NR+GyipbwfcV+jfYXv0/8APTa7+0lp9ZV1g+9tB9nbVM/1CR5tn1heWsdb9UoVCNVarmaFJ2NKXSwe2UazXgFpDgciDI8wnF45gO2alF003lp1jI8wc/FbnsLvjTqwyt/Lf8X5HeM+74+eiap3MZaejPrWc6e1tGqQuArqZFAQhCABCEIAEIQgAQhCABCEirUDQS4gAXJOQCAFqm7X7x0aEgnaf8LdOZyHzWZ7yd7i+WUSWs1dk53L4R6rHVMQSk6tz4h+zTt/h7l9VT9GxxffKq78Aawcto+Z+yqMT2tUqXe5zuZ+QyCoTVjVKbipt+6VlNy9THo28YelItfbbQtIPFV+IqZyuNqxddqkOGdvUKmUV4LoTlB7ILqpEjRNF97JOMcQmqVUb7j1VL0aNOaayjSd3q52ozWzwj1iuwMYwEg2JyK2GFZaZWXc5U9IRvVvZXd5aNra/NYt7blbnvG4bF9Fi6rSNc+sk5Rk3EYtP/LZHhOManNi0lNFwCYg22dquOBxtjr9E06tyPpCTUqlNipNj8lfgV0LL78U6zERn1qmg0+Ec+KS89dBczg41k2/djvY6lDKkupaauZy3jhppuPotCs17Q5pBaRIIyIXgFKts9Zblr+6Heg0HbLr0nG4+E/EPqE5QuMfTLoy7q0z9Uez1RCRSqhwDmkEESCMiClrQMsEIQgAQhCABCEIA44wvPO93eH2pNNh/lg/7zvPDcFdd8+19lposNyJedw+HmflzXnmKddI3NbfFGtYWuf6kvwR6jpNymSOPgnHAwYjr90kM69Enk2lAbc5ca0gnS1id5/RKcMxp4pDnBANDu3p9Al0asHLyUUu1QKxOfr+i4RcMkzG4MuHuC/w/bes1UdsmNfXlzWjw+LIN+ty7jsFTxAudmppUH/t8QVckgp5gypwmJI8Fuex+3AWCdF59WwdSi/YeACcjPukZSDqFP8AaOokNeCzaPu7Uy6MzAuBuJSlaly6GKjpzilJmn7SxvtTwGaqxSMydeoTeBxJdY65Kye1rTneMhmpU0oolJcVxiV+KOih1akfeVJxAMn7qvxDrHrJX03grlSyhJrfJcbipzCil6C/UK7Iu4Fh/wAUAUg4mYVa+t90ttTcoNhGCRKm8p2nULVEa+c04HzE8r+i6mRqRyei9w+8uwRRqH+W4+6T+Rx0/tJ8jzXpIXzxhq8Fevdxu8H/ABFP2bz/ADaYzObm5A8xkfA6rQtq39j/AAYt5Qw+a/JqUIQnTPBCEIAFF7Txgo03POgsN50HmpSxPfTtHaeKQNm58XH7D5lVVp8I5Lrel8yaiZrH4hz3Oc4y5xk81V1QZvnb9FKrX0kfqoxaTbhMZnl9VjuWz1dKmlEYf66RaJ6CRO/M6/ol1X8frbmmi7rxyQmW8ThIPBNETnmlk7Wec+JnWY+aRaeHPx8VLJxxGqpGQBtmmXJ2oIumlzJLA5SJIIUhpIIv1zUBzvTjmnaVTeoM44GlwWxWAZUAcJkb2kZFp0IVPjO6mKpvdUoPFUluzeNstJk7QcYOQ/Cl9nYmHAjMarddk4sPFxcJdy4CNxGUPqRjO6nZFUPpsqse2AXO2mkZaZRCvO1cOQTaN2krXmCq3tbDhzDlbKUtKtmZGjdPms/wee9ojZNtSq6uZV12vRM7J8PH9gqCo6M803F5Rsck45ItSrdMknVdqt8lGc/SRlqdyYWxSS2SBUE/sus4eqil0m27fwuu7URddcSGNlkxwmOgnaVQaqCypP2TzXKvoG8ksmCrbu52u6hWZUbm03HxNNiPEet9FTOdbITPklUnRCthIUrUs6PovC4htRjXtMtcAQeBEhOrC/wy7Y22OoON2+8z+0n3h4Eg/wCS3S2Kc+cUzz1Wm6c3FghCFMrGcXXFNjnnJoJ8l5bi6pc5zibkknmblbjvliNmjsjN5jwFz6wsFifNZ15PfE2vhlL6XL3/AOEZ+p03KDVfMxxv1n+qm1WWso7qe7TjbSTfJIZN2K0QgSDOvG66dDbPLPoKXTwZPIp12CIGX6dfRcc0T0V5m4z4jXVMVN/ll67lavwBAkC1vH7qPUwJGc2nx4cLo+YgWGVT7JJnrwhSn4cg5Rz8lGq7/lkJRyJ4GSJ8U6xuk5eiZkJ1hvn1muMgTsKbydAtD2diAOBj5qkoVwGARM3sn62I/DmJAn9fVLz2UT+rRs8N2hAgrmJxlllML2hBOqXiO05kjdx63pT5LyJuhiRzvC8OOZkC0ddSstj2yd/2Vnia+2TfohVeIfIO9O0k0sGhS1HBWVnWUUm9x+2hUysJUYsAP3yT0GiLWzk2y6uusKbfpnbjH7IbKlgFAfY5SmVFWteRz6KktcoTiQwi2NwlNBTGHqWT7R6KlPBGSyX3dvtL2FenVvDXX/tNnehK9yaZAIyK+daLoOdl7X3G7Q9thKcmXM/ln/H8P/aWrSs59xMT4jSxif4NAhCE+ZRjO+1eajG/C31cfsAswBoc4yV53jO1iKm4EDyAH3VOwSZvyWLcSzNnp7OKjRj/AAM16d+cRbqP2TZozMddSp1dhIm1jouYUE2OvUpOUhxTxE5SowANRpe29TaOC2sx4G6lUcPYBTG0hEFJVKrXQlUr+xAfhNMzvVf2i2xBi3nf5q+rrMdsHaMAz99fko05OTO0JOTKDG4gB2VhMdZKmquUrG1ZPoBe29V76l98b8loRRp5wjq4akFN5JAdfgp4DJY06pJ8PkF2rjZgRlAUSjiTTdO7fdM1KkmfNR4ZZW+y4weIH0SsS+Mjx+qq6FRSa1b3QNyg47IMafUvYrjokT4+KZbcjrVcBzCsxgMjFcQDwy5aqJV37lIfkZ/dRqhhMQLFsbqNJ66KHRe5SgbgddSucN/Q+qsJJ+wztRI3p9jvFMvGv18Uqi+F1rRTLZZ4apZTGvhV9JSqZySklspUtkpjtet9/Vek/wAK8f8AzKtI5OaHjm07J8w4eS80o/LoLT9wsXsYyiZiXbJvmHgt+ZCYt5YmmKXcOVOSPbELm0hbJ50897TfNWqQfzu+ZVWwZzv+qm9o2e/+8/MpmiJOSwar2z1dLUEOsaAY4qbTobkzRpA9blYYZiz60sIpqzwjtFm9PAIlclIzeRNyyNVzZY7tFzTMktvbnnda7EZLKduMhuWZJ2tRwtwVlB7G7V7MniXecqETGf6qwrUveDSQN5mR6Kvr5nXitSLNTIguslOc2RAPHj9khjZIXNm6ngjkexVQW2REiDrz5JltPinTTvfNL9hN1zKSISYzTMXCffVDpIEDdKbDEQACh4ZDOxtro6yTQeuPK4xxU8HWwedBrootenBIg+6SPHX1UpwlNYhuZueKnBkoy8ESes0bW4pIz5rtBu8ec/TNXg5Cje+Z18d/FJ3JbTewAG9FWPsuZISY/h6ymUSq7Dm6mUn3VNRbFs7JrHXVr2LW2atNwza9rhfc4EclSMMFT8KVxaOvej6OhCiIW5k8xgwfa7Yq1B/W75lNUxmFO7w09mvU5z5gH6qPhWA+Kw66w2elpz/pxf2RLw7bBT2hN0KcSnoWRXexSrLLEPTZdCdKj13Ql8Fa2MYh2izPbNYOBzjQfM+U+au8TVVFiyCCLTP7clbSjhjdDTKDFUYa53lfffJU73XVt2jtEkuzjlyVO+5NvuI61WlTNHlo4x0HNcpvk7WuiDTTlMR4Kx4OZyPbQA08Umm6R4KPUcSOH7qZRA2bjJQawiEpYG6MkKK90SFM2wDw0Cr675JOqnBZZFMQDdLakhuUeKGmFYyzs5tjKY0SMbXloEAGcx+bdPJJe4eeq5hhtjdHCTGsDU/ZTSS2RT8DDgWxG7PjOaSxwmDql1niTEkZDMD1TdMdft1ZWrrZzwSTlP6Lny3pNN0206GidaJUHopb0N0U/RdcJpOsaoyK/OSYy6suz2S4N3kBV9AZK97vUdrEUWx+KqwXyu8C/BRSydk8ZZ717EcUJcoW4eayZDvbRisDFnNB8RY+kKuwrIhaTvbQljX/AAug8nfqAs9QyWNexxNm5a1OVFfonUXJ+UxQN0+saqiufYh6hVzPBSqrlBxTpVByJVYkxJm2o8FVVKovlyMeassYAZvxlVzL8zPP1V8Pccj1krMa6QbyfoFTPYNM/wBVpn0DeDBGW718VEbhwLwC7OTwzsmIzwMRmkiiqsgA5cE2+1jqpuKaXOkpqhQD3KxS1sm5rA0yjKlNoECfNWLMM0ZBIfQsqXWyKurllHiASSYy4KLQpbRhTMc2JGunJQj7vNOQ9Ohlekcq4csNzmFGc6Os0+ajnC+5RCZU4p+Tv9oyaiUADAkATJN/K0pl41S2jaBHD9for8FWdg99yQLEmDJynLRJaYsctB6/VDDIF+MJJnxUvsXeB2kOH0+afaIKZpnfnmevBOtKrkUMcIGgzUmmyAmhZPtMhUyYKI9hRaVre4NAuxtAbnF3g1pKytPIBeh/wnws131D+SnHCXut6NKuorlNIWuXxpyf2PUoQuoWwYBH7Qw/tKbmbxbnp6wsNTBBOi9BWR7ew2xVJ/K+/jr638Ule08x5D9jUw3D3ItLPxUiVGYTKkg6LAqIcmMV3RxUXEFSHA79VDxTrxCocDkUV1fSPL5quDXQSPPh+6sq7CJPlx5qKWk5ZXtZTQzF6GHiZI0sNLj5pqoyc/FO7J2dR6SlU2e7lrr5KL0ck8FLjgJ93xXKLgNJ3nIyU5iWhpyzK60ZRnnKtfpJPodoGUrEwAnKVNIrGbQEvjYu+ygx9OL9XVTX9FpMXR90yJsVnqrNVpUJZQ7TlmIzt34eUaqM7XoK0wNBrpDrLmMwIDSR4GdOWiuVSKlg7KaTwU9QptmfGylw0NN75QmC3UTI8PJMRZGMvqEuJm+fUJRER9l2o0lw8J4fdLq0zMSCeG+V3JbKekJa+PJLa5IrtMZLlFtx1quNLGSlvKLJmScpBcpZBPsZfwSjZOPQ+wXXsv8ADHA7GELyL1Xl3+Lfdb4WcfFeQ9nYZ1Woym38TnBo5uMBfQvZ+FFKmym3JjWtH+IhP2cN8vYy/iFTEVH3JCEIWiZIKu7cwftKdvxNuPqPL6KxQoyipLDJRk4tNGCputbRPsqZzwUrtnBezqy38L7jcDqOt6gMdBXnrik4SaZsqSnHkhx5uo2JpzdPucLnVJ2wbEFJSTOdFPiDeEy/OMuSsMVTaZJUNzrG2XjyQXJ6IONa4wB5fOVypBpwCnqjonQ59QoVBxE8udyUcdE8ZQy7DHLSNLSdPumaLTNp6MK1o5cVGq04NhB370Z8EOXgATEZJAZw6+ibquJN9MkVK0BRcSDiV+LPvQdByVHVZcq3rCZJm48+CrTr+qbo6GaXRHiBCTVoGJcTHO5+6cuIMZkmUrF4jbaOc9cFfvOiyWWVtWn7x4GMtBkmg4jK3opDm8769c0zWHl+iYi/AJfUOOFgdqJaSBaZBDb3yIO7Q8VHLh1mFIDBkATAiec/ZNOpydetV1NHJISLp1tNdFPJPMbACjKRxLQ+1tvJSqYsmaQlw3DNTcHhnVajWMEuc4NaOJMBVJZYOXFG6/hR2Jt1XYhw92nLW8XkX8mk/wC4L1dV3d/spuFoU6Lfyj3j8Tjdx8T6QrFbNGnwhg87cVfmTcgQhCtKQQhCAI2PwgqsLT4HcdCsXiWOpuLXZjP7/Vb1VfbfZoqt2gPeGXEbvslLuh8yOV2hu1r8Hxl0zKbQcJGa4dxz0SQCDuMrrisGUTTaI9QAA2KisqxYhS6zjeFXOqmRwUOJOMcjWKAeLDZO/rPRQaj9mRnx5qTiZ8vWVBd7x4KSiXRgP0cTA0EJD8WHcFExlcmNmwt15gpNOmbfNRlT8kZUvIum4yl+xJvCebhRnP3UvZJF7KDRVLRU4nCw2fTdyVLWpkG+a0PaBhsaqtx1OwPD3rq6GiymyuqUxN7AZeSgVrZKzrvsBppKh1WZyLBMQYyuivDozEwkRLhax3KR7I9eS62ibZ5eqv5I4uxNZsbMZH6HrciMkj2Ltq5vx+XBSGArj0cfYjZTobtEALgbKm4ensqDYMNmF6X/AAr7uf8AV1BvFIEeDn/No/y4LK9zO7bsbWAMii0g1HXEj4QfiPoJO5e40KIY0NaAGtAAAsABkAnbSjl83+DLvrjC+Wu/I4hCFomQCEIQAIQhAAhCEAUfb3ZG2C9g97Ub+PPrnk6k65/VekKl7b7EFWXMs/do77His+6tOX1w78oftrrj9M+vcyZda6g1qV9ysatEtMOEEZ7wolVkz8lkNYeDUi14KzE05EtCh12ugRyVpWpkZZeqiubnNju4oRfFkM0LXz4aQnG0wI1CcDiDnfWEum5uy6M90arjCWRuhExBt0OafcOd1GokySLHjdLcXkEx9xZQcdlUobG6+H28xAynXmqTH0jNsldexJIuON1FxjAJgGSpRJQ0yrfRBg7hCjvZbK/0U52HPgM/ootZufH0VpemQA206ptrb5Tw+qsXsGQ8U05obmL58tykpBlEJzQn6VKbIbSPXqpQaGjcFLJFtCadMBXHdru7VxtXYZ7rBBqVNGD6uOgVt3W7lVcVD6gNGhvIh7wfhB0/qNt0r1rsvs2nh6Yp0mBrRuzJ3k5k8Sm6Fq5PMujNub1QXGG3/oR2N2VSwtJtKk2GjzcdXE6k9WU5CFqJJLCMZtt5YIQhdOAhCEACEIQAIQhAAhCEARMd2eyqIcL6EZhZDtbsKrSksG23e25HMZrdIS9a2hV2+/cvo3E6XXXseVO4deaZqVxlIniF6Vj+xKNb8TAHfE33XeYz8ZWex3cmf+XU8HjPxb/8rOnYVI9bNOnf05erRkvaNgzHhKjMLScirbHd0cVTu2ntjXYcD/5bJPkqutg69IS6jVAEzNN4HG8JWVCce0x2FWlL0y/yOPMaDw+ybdVdA9bKI7H7J96xjdB9c0y/tTatJJ3W+QVPFncD2Ie6IkgcM0y6obRpvzXGYOvVMto1nDTZY92XIK5wfdTG1f8AS2BveQ30/F6K2NKb6TITqwgttFI5u1eT5KJ7MZeWuWZXpvZHcBog4ioX/wBDPdb4nM+ELX4PAUqQinTawf0tA+WacpWE36ngSqfEIrUdnz84Oc/ZZTe47g06chop2G7rYqofdw1Une5pYD4vgL3xCYXw+PmRS/iU/CPI+zf4ZYl5Bqvp0m6gfzH8rQ31K23YncbCYeHbHtXj89WHQeDY2W84nitMhMwtqcOkK1LqrPtghCFeLghCEACEIQAIQhAAhCEACEIQAIQhAAhCEACEIQBwpLUIQA1XzSaP4h1ohCh5JeCSVxiEKZEUhCEACEIQAIQhAAhCEACEIQAIQhAAhCEAf//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272512" y="928630"/>
            <a:ext cx="4191000" cy="2400657"/>
          </a:xfrm>
          <a:prstGeom prst="rect">
            <a:avLst/>
          </a:prstGeom>
        </p:spPr>
        <p:txBody>
          <a:bodyPr wrap="square">
            <a:spAutoFit/>
          </a:bodyPr>
          <a:lstStyle/>
          <a:p>
            <a:pPr algn="ctr" fontAlgn="base"/>
            <a:r>
              <a:rPr lang="en-US" b="1" dirty="0"/>
              <a:t>All things cometh from God are good</a:t>
            </a:r>
          </a:p>
          <a:p>
            <a:pPr algn="ctr" fontAlgn="base"/>
            <a:endParaRPr lang="en-US" dirty="0"/>
          </a:p>
          <a:p>
            <a:pPr algn="ctr" fontAlgn="base"/>
            <a:r>
              <a:rPr lang="en-US" sz="3200" dirty="0">
                <a:solidFill>
                  <a:srgbClr val="FF0000"/>
                </a:solidFill>
              </a:rPr>
              <a:t>How can we know that something comes from God?</a:t>
            </a:r>
          </a:p>
          <a:p>
            <a:pPr algn="ctr" fontAlgn="base"/>
            <a:endParaRPr lang="en-US" b="1" dirty="0"/>
          </a:p>
        </p:txBody>
      </p:sp>
      <p:sp>
        <p:nvSpPr>
          <p:cNvPr id="9" name="TextBox 8"/>
          <p:cNvSpPr txBox="1"/>
          <p:nvPr/>
        </p:nvSpPr>
        <p:spPr>
          <a:xfrm>
            <a:off x="1524000" y="1"/>
            <a:ext cx="9144000" cy="830997"/>
          </a:xfrm>
          <a:prstGeom prst="rect">
            <a:avLst/>
          </a:prstGeom>
          <a:noFill/>
        </p:spPr>
        <p:txBody>
          <a:bodyPr wrap="square" rtlCol="0">
            <a:spAutoFit/>
          </a:bodyPr>
          <a:lstStyle/>
          <a:p>
            <a:pPr algn="ctr"/>
            <a:r>
              <a:rPr lang="en-US" sz="4800" dirty="0">
                <a:latin typeface="Bell MT" pitchFamily="18" charset="0"/>
              </a:rPr>
              <a:t>How to Judge Good From Evil</a:t>
            </a:r>
          </a:p>
        </p:txBody>
      </p:sp>
      <p:sp>
        <p:nvSpPr>
          <p:cNvPr id="12" name="TextBox 11"/>
          <p:cNvSpPr txBox="1"/>
          <p:nvPr/>
        </p:nvSpPr>
        <p:spPr>
          <a:xfrm>
            <a:off x="76200" y="6488667"/>
            <a:ext cx="1676400" cy="369332"/>
          </a:xfrm>
          <a:prstGeom prst="rect">
            <a:avLst/>
          </a:prstGeom>
          <a:noFill/>
        </p:spPr>
        <p:txBody>
          <a:bodyPr wrap="square" rtlCol="0">
            <a:spAutoFit/>
          </a:bodyPr>
          <a:lstStyle/>
          <a:p>
            <a:r>
              <a:rPr lang="en-US" dirty="0"/>
              <a:t>Moroni 7:12-14</a:t>
            </a:r>
          </a:p>
        </p:txBody>
      </p:sp>
      <p:sp>
        <p:nvSpPr>
          <p:cNvPr id="10" name="Rectangle 9"/>
          <p:cNvSpPr/>
          <p:nvPr/>
        </p:nvSpPr>
        <p:spPr>
          <a:xfrm>
            <a:off x="7507941" y="927146"/>
            <a:ext cx="4572000" cy="2123658"/>
          </a:xfrm>
          <a:prstGeom prst="rect">
            <a:avLst/>
          </a:prstGeom>
        </p:spPr>
        <p:txBody>
          <a:bodyPr>
            <a:spAutoFit/>
          </a:bodyPr>
          <a:lstStyle/>
          <a:p>
            <a:pPr algn="ctr"/>
            <a:r>
              <a:rPr lang="en-US" b="1" dirty="0"/>
              <a:t>All things cometh from Satan are bad</a:t>
            </a:r>
          </a:p>
          <a:p>
            <a:pPr algn="ctr"/>
            <a:endParaRPr lang="en-US" dirty="0"/>
          </a:p>
          <a:p>
            <a:pPr algn="ctr"/>
            <a:r>
              <a:rPr lang="en-US" sz="3200" dirty="0">
                <a:solidFill>
                  <a:srgbClr val="FF0000"/>
                </a:solidFill>
              </a:rPr>
              <a:t>How can we know that something comes from the devil? </a:t>
            </a:r>
          </a:p>
        </p:txBody>
      </p:sp>
      <p:grpSp>
        <p:nvGrpSpPr>
          <p:cNvPr id="11" name="Group 10"/>
          <p:cNvGrpSpPr/>
          <p:nvPr/>
        </p:nvGrpSpPr>
        <p:grpSpPr>
          <a:xfrm>
            <a:off x="621220" y="3935612"/>
            <a:ext cx="3352800" cy="1676400"/>
            <a:chOff x="965200" y="2286000"/>
            <a:chExt cx="7264400" cy="2743200"/>
          </a:xfrm>
        </p:grpSpPr>
        <p:grpSp>
          <p:nvGrpSpPr>
            <p:cNvPr id="13" name="Group 18"/>
            <p:cNvGrpSpPr/>
            <p:nvPr/>
          </p:nvGrpSpPr>
          <p:grpSpPr>
            <a:xfrm>
              <a:off x="965200" y="2286000"/>
              <a:ext cx="7264400" cy="2743200"/>
              <a:chOff x="965200" y="2286000"/>
              <a:chExt cx="7327900" cy="2743200"/>
            </a:xfrm>
          </p:grpSpPr>
          <p:sp>
            <p:nvSpPr>
              <p:cNvPr id="15" name="Rectangle 14"/>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6" idx="1"/>
                <a:endCxn id="16"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1130300" y="2286000"/>
              <a:ext cx="7010399" cy="2568535"/>
            </a:xfrm>
            <a:prstGeom prst="rect">
              <a:avLst/>
            </a:prstGeom>
            <a:noFill/>
          </p:spPr>
          <p:txBody>
            <a:bodyPr wrap="square" rtlCol="0">
              <a:spAutoFit/>
            </a:bodyPr>
            <a:lstStyle/>
            <a:p>
              <a:pPr algn="ctr"/>
              <a:r>
                <a:rPr lang="en-US" sz="2400" dirty="0">
                  <a:solidFill>
                    <a:schemeClr val="bg1"/>
                  </a:solidFill>
                </a:rPr>
                <a:t>That which is of God invites us to do good, believe in Jesus Christ, and love and serve God</a:t>
              </a:r>
            </a:p>
          </p:txBody>
        </p:sp>
      </p:grpSp>
      <p:grpSp>
        <p:nvGrpSpPr>
          <p:cNvPr id="20" name="Group 19"/>
          <p:cNvGrpSpPr/>
          <p:nvPr/>
        </p:nvGrpSpPr>
        <p:grpSpPr>
          <a:xfrm>
            <a:off x="8229603" y="3935612"/>
            <a:ext cx="3387969" cy="1676400"/>
            <a:chOff x="897219" y="2286000"/>
            <a:chExt cx="7340599" cy="2743200"/>
          </a:xfrm>
        </p:grpSpPr>
        <p:grpSp>
          <p:nvGrpSpPr>
            <p:cNvPr id="21" name="Group 18"/>
            <p:cNvGrpSpPr/>
            <p:nvPr/>
          </p:nvGrpSpPr>
          <p:grpSpPr>
            <a:xfrm>
              <a:off x="965200" y="2286000"/>
              <a:ext cx="7264400" cy="2743200"/>
              <a:chOff x="965200" y="2286000"/>
              <a:chExt cx="7327900" cy="2743200"/>
            </a:xfrm>
          </p:grpSpPr>
          <p:sp>
            <p:nvSpPr>
              <p:cNvPr id="23" name="Rectangle 22"/>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4" idx="1"/>
                <a:endCxn id="24"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897219" y="2286000"/>
              <a:ext cx="7340599" cy="2467808"/>
            </a:xfrm>
            <a:prstGeom prst="rect">
              <a:avLst/>
            </a:prstGeom>
            <a:noFill/>
          </p:spPr>
          <p:txBody>
            <a:bodyPr wrap="square" rtlCol="0">
              <a:spAutoFit/>
            </a:bodyPr>
            <a:lstStyle/>
            <a:p>
              <a:pPr algn="ctr"/>
              <a:r>
                <a:rPr lang="en-US" sz="2300" dirty="0">
                  <a:solidFill>
                    <a:schemeClr val="bg1"/>
                  </a:solidFill>
                </a:rPr>
                <a:t>Anything that persuades us to do evil, deny Jesus Christ, or fight against God comes from the devil</a:t>
              </a:r>
            </a:p>
          </p:txBody>
        </p:sp>
      </p:grpSp>
      <p:grpSp>
        <p:nvGrpSpPr>
          <p:cNvPr id="29" name="Group 28">
            <a:extLst>
              <a:ext uri="{FF2B5EF4-FFF2-40B4-BE49-F238E27FC236}">
                <a16:creationId xmlns:a16="http://schemas.microsoft.com/office/drawing/2014/main" id="{C990D50D-8A02-4451-8F7E-572BA0E0870F}"/>
              </a:ext>
            </a:extLst>
          </p:cNvPr>
          <p:cNvGrpSpPr/>
          <p:nvPr/>
        </p:nvGrpSpPr>
        <p:grpSpPr>
          <a:xfrm>
            <a:off x="4971958" y="2012888"/>
            <a:ext cx="2289116" cy="2832224"/>
            <a:chOff x="6092884" y="3505200"/>
            <a:chExt cx="2289116" cy="2832224"/>
          </a:xfrm>
        </p:grpSpPr>
        <p:sp>
          <p:nvSpPr>
            <p:cNvPr id="30" name="Oval 29">
              <a:extLst>
                <a:ext uri="{FF2B5EF4-FFF2-40B4-BE49-F238E27FC236}">
                  <a16:creationId xmlns:a16="http://schemas.microsoft.com/office/drawing/2014/main" id="{45913317-06E5-47D6-9FC0-46DBEA1281F7}"/>
                </a:ext>
              </a:extLst>
            </p:cNvPr>
            <p:cNvSpPr/>
            <p:nvPr/>
          </p:nvSpPr>
          <p:spPr>
            <a:xfrm>
              <a:off x="6172200" y="3505200"/>
              <a:ext cx="2209800" cy="2209800"/>
            </a:xfrm>
            <a:prstGeom prst="ellipse">
              <a:avLst/>
            </a:prstGeom>
            <a:solidFill>
              <a:srgbClr val="AFDC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92CA445C-9880-4A9C-9898-0E57A82FEFF6}"/>
                </a:ext>
              </a:extLst>
            </p:cNvPr>
            <p:cNvGrpSpPr/>
            <p:nvPr/>
          </p:nvGrpSpPr>
          <p:grpSpPr>
            <a:xfrm>
              <a:off x="6491334" y="4065006"/>
              <a:ext cx="633743" cy="621437"/>
              <a:chOff x="4499572" y="2697933"/>
              <a:chExt cx="932507" cy="914400"/>
            </a:xfrm>
          </p:grpSpPr>
          <p:sp>
            <p:nvSpPr>
              <p:cNvPr id="39" name="Chord 38">
                <a:extLst>
                  <a:ext uri="{FF2B5EF4-FFF2-40B4-BE49-F238E27FC236}">
                    <a16:creationId xmlns:a16="http://schemas.microsoft.com/office/drawing/2014/main" id="{2FA9F266-721A-4321-BB50-6E5153987A7E}"/>
                  </a:ext>
                </a:extLst>
              </p:cNvPr>
              <p:cNvSpPr/>
              <p:nvPr/>
            </p:nvSpPr>
            <p:spPr>
              <a:xfrm rot="17137209">
                <a:off x="4508626" y="2688879"/>
                <a:ext cx="914400" cy="932507"/>
              </a:xfrm>
              <a:prstGeom prst="chord">
                <a:avLst>
                  <a:gd name="adj1" fmla="val 2700000"/>
                  <a:gd name="adj2" fmla="val 174326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4">
                <a:extLst>
                  <a:ext uri="{FF2B5EF4-FFF2-40B4-BE49-F238E27FC236}">
                    <a16:creationId xmlns:a16="http://schemas.microsoft.com/office/drawing/2014/main" id="{7F9B6478-E46A-4A87-9F0A-2D8D490C402B}"/>
                  </a:ext>
                </a:extLst>
              </p:cNvPr>
              <p:cNvSpPr/>
              <p:nvPr/>
            </p:nvSpPr>
            <p:spPr>
              <a:xfrm rot="366392">
                <a:off x="4531790" y="2889893"/>
                <a:ext cx="554237" cy="384793"/>
              </a:xfrm>
              <a:custGeom>
                <a:avLst/>
                <a:gdLst>
                  <a:gd name="connsiteX0" fmla="*/ 0 w 832919"/>
                  <a:gd name="connsiteY0" fmla="*/ 416460 h 832919"/>
                  <a:gd name="connsiteX1" fmla="*/ 416460 w 832919"/>
                  <a:gd name="connsiteY1" fmla="*/ 0 h 832919"/>
                  <a:gd name="connsiteX2" fmla="*/ 832920 w 832919"/>
                  <a:gd name="connsiteY2" fmla="*/ 416460 h 832919"/>
                  <a:gd name="connsiteX3" fmla="*/ 416460 w 832919"/>
                  <a:gd name="connsiteY3" fmla="*/ 832920 h 832919"/>
                  <a:gd name="connsiteX4" fmla="*/ 0 w 832919"/>
                  <a:gd name="connsiteY4" fmla="*/ 416460 h 832919"/>
                  <a:gd name="connsiteX0" fmla="*/ 1718 w 834638"/>
                  <a:gd name="connsiteY0" fmla="*/ 208783 h 625243"/>
                  <a:gd name="connsiteX1" fmla="*/ 318590 w 834638"/>
                  <a:gd name="connsiteY1" fmla="*/ 552 h 625243"/>
                  <a:gd name="connsiteX2" fmla="*/ 834638 w 834638"/>
                  <a:gd name="connsiteY2" fmla="*/ 208783 h 625243"/>
                  <a:gd name="connsiteX3" fmla="*/ 418178 w 834638"/>
                  <a:gd name="connsiteY3" fmla="*/ 625243 h 625243"/>
                  <a:gd name="connsiteX4" fmla="*/ 1718 w 834638"/>
                  <a:gd name="connsiteY4" fmla="*/ 208783 h 62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638" h="625243">
                    <a:moveTo>
                      <a:pt x="1718" y="208783"/>
                    </a:moveTo>
                    <a:cubicBezTo>
                      <a:pt x="-14880" y="104668"/>
                      <a:pt x="88585" y="552"/>
                      <a:pt x="318590" y="552"/>
                    </a:cubicBezTo>
                    <a:cubicBezTo>
                      <a:pt x="548595" y="552"/>
                      <a:pt x="834638" y="-21222"/>
                      <a:pt x="834638" y="208783"/>
                    </a:cubicBezTo>
                    <a:cubicBezTo>
                      <a:pt x="834638" y="438788"/>
                      <a:pt x="648183" y="625243"/>
                      <a:pt x="418178" y="625243"/>
                    </a:cubicBezTo>
                    <a:cubicBezTo>
                      <a:pt x="188173" y="625243"/>
                      <a:pt x="18316" y="312898"/>
                      <a:pt x="1718" y="208783"/>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9C57341B-41BD-45BE-B0C8-EC964EDDE99D}"/>
                </a:ext>
              </a:extLst>
            </p:cNvPr>
            <p:cNvGrpSpPr/>
            <p:nvPr/>
          </p:nvGrpSpPr>
          <p:grpSpPr>
            <a:xfrm>
              <a:off x="7494760" y="4090658"/>
              <a:ext cx="633743" cy="621437"/>
              <a:chOff x="4499572" y="2697933"/>
              <a:chExt cx="932507" cy="914400"/>
            </a:xfrm>
          </p:grpSpPr>
          <p:sp>
            <p:nvSpPr>
              <p:cNvPr id="37" name="Chord 36">
                <a:extLst>
                  <a:ext uri="{FF2B5EF4-FFF2-40B4-BE49-F238E27FC236}">
                    <a16:creationId xmlns:a16="http://schemas.microsoft.com/office/drawing/2014/main" id="{2484F5C7-F07C-4DB0-9899-529199198965}"/>
                  </a:ext>
                </a:extLst>
              </p:cNvPr>
              <p:cNvSpPr/>
              <p:nvPr/>
            </p:nvSpPr>
            <p:spPr>
              <a:xfrm rot="17137209">
                <a:off x="4508626" y="2688879"/>
                <a:ext cx="914400" cy="932507"/>
              </a:xfrm>
              <a:prstGeom prst="chord">
                <a:avLst>
                  <a:gd name="adj1" fmla="val 2700000"/>
                  <a:gd name="adj2" fmla="val 174326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4">
                <a:extLst>
                  <a:ext uri="{FF2B5EF4-FFF2-40B4-BE49-F238E27FC236}">
                    <a16:creationId xmlns:a16="http://schemas.microsoft.com/office/drawing/2014/main" id="{E29AB9D7-53E7-4CA1-A7C4-586A2C0D3431}"/>
                  </a:ext>
                </a:extLst>
              </p:cNvPr>
              <p:cNvSpPr/>
              <p:nvPr/>
            </p:nvSpPr>
            <p:spPr>
              <a:xfrm rot="366392">
                <a:off x="4535538" y="2890093"/>
                <a:ext cx="548959" cy="413255"/>
              </a:xfrm>
              <a:custGeom>
                <a:avLst/>
                <a:gdLst>
                  <a:gd name="connsiteX0" fmla="*/ 0 w 832919"/>
                  <a:gd name="connsiteY0" fmla="*/ 416460 h 832919"/>
                  <a:gd name="connsiteX1" fmla="*/ 416460 w 832919"/>
                  <a:gd name="connsiteY1" fmla="*/ 0 h 832919"/>
                  <a:gd name="connsiteX2" fmla="*/ 832920 w 832919"/>
                  <a:gd name="connsiteY2" fmla="*/ 416460 h 832919"/>
                  <a:gd name="connsiteX3" fmla="*/ 416460 w 832919"/>
                  <a:gd name="connsiteY3" fmla="*/ 832920 h 832919"/>
                  <a:gd name="connsiteX4" fmla="*/ 0 w 832919"/>
                  <a:gd name="connsiteY4" fmla="*/ 416460 h 832919"/>
                  <a:gd name="connsiteX0" fmla="*/ 1718 w 834638"/>
                  <a:gd name="connsiteY0" fmla="*/ 208783 h 625243"/>
                  <a:gd name="connsiteX1" fmla="*/ 318590 w 834638"/>
                  <a:gd name="connsiteY1" fmla="*/ 552 h 625243"/>
                  <a:gd name="connsiteX2" fmla="*/ 834638 w 834638"/>
                  <a:gd name="connsiteY2" fmla="*/ 208783 h 625243"/>
                  <a:gd name="connsiteX3" fmla="*/ 418178 w 834638"/>
                  <a:gd name="connsiteY3" fmla="*/ 625243 h 625243"/>
                  <a:gd name="connsiteX4" fmla="*/ 1718 w 834638"/>
                  <a:gd name="connsiteY4" fmla="*/ 208783 h 62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638" h="625243">
                    <a:moveTo>
                      <a:pt x="1718" y="208783"/>
                    </a:moveTo>
                    <a:cubicBezTo>
                      <a:pt x="-14880" y="104668"/>
                      <a:pt x="88585" y="552"/>
                      <a:pt x="318590" y="552"/>
                    </a:cubicBezTo>
                    <a:cubicBezTo>
                      <a:pt x="548595" y="552"/>
                      <a:pt x="834638" y="-21222"/>
                      <a:pt x="834638" y="208783"/>
                    </a:cubicBezTo>
                    <a:cubicBezTo>
                      <a:pt x="834638" y="438788"/>
                      <a:pt x="648183" y="625243"/>
                      <a:pt x="418178" y="625243"/>
                    </a:cubicBezTo>
                    <a:cubicBezTo>
                      <a:pt x="188173" y="625243"/>
                      <a:pt x="18316" y="312898"/>
                      <a:pt x="1718" y="208783"/>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Rounded Corners 9">
              <a:extLst>
                <a:ext uri="{FF2B5EF4-FFF2-40B4-BE49-F238E27FC236}">
                  <a16:creationId xmlns:a16="http://schemas.microsoft.com/office/drawing/2014/main" id="{9C719BED-7525-4B52-8499-0E117943E5CE}"/>
                </a:ext>
              </a:extLst>
            </p:cNvPr>
            <p:cNvSpPr/>
            <p:nvPr/>
          </p:nvSpPr>
          <p:spPr>
            <a:xfrm rot="10436056">
              <a:off x="6536603" y="3829615"/>
              <a:ext cx="561316" cy="153908"/>
            </a:xfrm>
            <a:custGeom>
              <a:avLst/>
              <a:gdLst>
                <a:gd name="connsiteX0" fmla="*/ 0 w 1385180"/>
                <a:gd name="connsiteY0" fmla="*/ 114677 h 470780"/>
                <a:gd name="connsiteX1" fmla="*/ 114677 w 1385180"/>
                <a:gd name="connsiteY1" fmla="*/ 0 h 470780"/>
                <a:gd name="connsiteX2" fmla="*/ 1270503 w 1385180"/>
                <a:gd name="connsiteY2" fmla="*/ 0 h 470780"/>
                <a:gd name="connsiteX3" fmla="*/ 1385180 w 1385180"/>
                <a:gd name="connsiteY3" fmla="*/ 114677 h 470780"/>
                <a:gd name="connsiteX4" fmla="*/ 1385180 w 1385180"/>
                <a:gd name="connsiteY4" fmla="*/ 356103 h 470780"/>
                <a:gd name="connsiteX5" fmla="*/ 1270503 w 1385180"/>
                <a:gd name="connsiteY5" fmla="*/ 470780 h 470780"/>
                <a:gd name="connsiteX6" fmla="*/ 114677 w 1385180"/>
                <a:gd name="connsiteY6" fmla="*/ 470780 h 470780"/>
                <a:gd name="connsiteX7" fmla="*/ 0 w 1385180"/>
                <a:gd name="connsiteY7" fmla="*/ 356103 h 470780"/>
                <a:gd name="connsiteX8" fmla="*/ 0 w 1385180"/>
                <a:gd name="connsiteY8" fmla="*/ 114677 h 470780"/>
                <a:gd name="connsiteX0" fmla="*/ 0 w 1385180"/>
                <a:gd name="connsiteY0" fmla="*/ 259532 h 615635"/>
                <a:gd name="connsiteX1" fmla="*/ 114677 w 1385180"/>
                <a:gd name="connsiteY1" fmla="*/ 144855 h 615635"/>
                <a:gd name="connsiteX2" fmla="*/ 1270503 w 1385180"/>
                <a:gd name="connsiteY2" fmla="*/ 144855 h 615635"/>
                <a:gd name="connsiteX3" fmla="*/ 1385180 w 1385180"/>
                <a:gd name="connsiteY3" fmla="*/ 259532 h 615635"/>
                <a:gd name="connsiteX4" fmla="*/ 1385180 w 1385180"/>
                <a:gd name="connsiteY4" fmla="*/ 500958 h 615635"/>
                <a:gd name="connsiteX5" fmla="*/ 1270503 w 1385180"/>
                <a:gd name="connsiteY5" fmla="*/ 615635 h 615635"/>
                <a:gd name="connsiteX6" fmla="*/ 114677 w 1385180"/>
                <a:gd name="connsiteY6" fmla="*/ 615635 h 615635"/>
                <a:gd name="connsiteX7" fmla="*/ 0 w 1385180"/>
                <a:gd name="connsiteY7" fmla="*/ 500958 h 615635"/>
                <a:gd name="connsiteX8" fmla="*/ 0 w 1385180"/>
                <a:gd name="connsiteY8" fmla="*/ 259532 h 615635"/>
                <a:gd name="connsiteX0" fmla="*/ 0 w 1385180"/>
                <a:gd name="connsiteY0" fmla="*/ 320378 h 676481"/>
                <a:gd name="connsiteX1" fmla="*/ 114677 w 1385180"/>
                <a:gd name="connsiteY1" fmla="*/ 205701 h 676481"/>
                <a:gd name="connsiteX2" fmla="*/ 1270503 w 1385180"/>
                <a:gd name="connsiteY2" fmla="*/ 205701 h 676481"/>
                <a:gd name="connsiteX3" fmla="*/ 1385180 w 1385180"/>
                <a:gd name="connsiteY3" fmla="*/ 320378 h 676481"/>
                <a:gd name="connsiteX4" fmla="*/ 1385180 w 1385180"/>
                <a:gd name="connsiteY4" fmla="*/ 561804 h 676481"/>
                <a:gd name="connsiteX5" fmla="*/ 1270503 w 1385180"/>
                <a:gd name="connsiteY5" fmla="*/ 676481 h 676481"/>
                <a:gd name="connsiteX6" fmla="*/ 114677 w 1385180"/>
                <a:gd name="connsiteY6" fmla="*/ 676481 h 676481"/>
                <a:gd name="connsiteX7" fmla="*/ 0 w 1385180"/>
                <a:gd name="connsiteY7" fmla="*/ 561804 h 676481"/>
                <a:gd name="connsiteX8" fmla="*/ 0 w 1385180"/>
                <a:gd name="connsiteY8" fmla="*/ 320378 h 676481"/>
                <a:gd name="connsiteX0" fmla="*/ 0 w 1385180"/>
                <a:gd name="connsiteY0" fmla="*/ 320378 h 676481"/>
                <a:gd name="connsiteX1" fmla="*/ 114677 w 1385180"/>
                <a:gd name="connsiteY1" fmla="*/ 205701 h 676481"/>
                <a:gd name="connsiteX2" fmla="*/ 1270503 w 1385180"/>
                <a:gd name="connsiteY2" fmla="*/ 205701 h 676481"/>
                <a:gd name="connsiteX3" fmla="*/ 1385180 w 1385180"/>
                <a:gd name="connsiteY3" fmla="*/ 320378 h 676481"/>
                <a:gd name="connsiteX4" fmla="*/ 1385180 w 1385180"/>
                <a:gd name="connsiteY4" fmla="*/ 561804 h 676481"/>
                <a:gd name="connsiteX5" fmla="*/ 1270503 w 1385180"/>
                <a:gd name="connsiteY5" fmla="*/ 676481 h 676481"/>
                <a:gd name="connsiteX6" fmla="*/ 114677 w 1385180"/>
                <a:gd name="connsiteY6" fmla="*/ 676481 h 676481"/>
                <a:gd name="connsiteX7" fmla="*/ 0 w 1385180"/>
                <a:gd name="connsiteY7" fmla="*/ 561804 h 676481"/>
                <a:gd name="connsiteX8" fmla="*/ 0 w 1385180"/>
                <a:gd name="connsiteY8" fmla="*/ 320378 h 676481"/>
                <a:gd name="connsiteX0" fmla="*/ 0 w 1385180"/>
                <a:gd name="connsiteY0" fmla="*/ 320378 h 676481"/>
                <a:gd name="connsiteX1" fmla="*/ 114677 w 1385180"/>
                <a:gd name="connsiteY1" fmla="*/ 205701 h 676481"/>
                <a:gd name="connsiteX2" fmla="*/ 1270503 w 1385180"/>
                <a:gd name="connsiteY2" fmla="*/ 205701 h 676481"/>
                <a:gd name="connsiteX3" fmla="*/ 1385180 w 1385180"/>
                <a:gd name="connsiteY3" fmla="*/ 320378 h 676481"/>
                <a:gd name="connsiteX4" fmla="*/ 1385180 w 1385180"/>
                <a:gd name="connsiteY4" fmla="*/ 561804 h 676481"/>
                <a:gd name="connsiteX5" fmla="*/ 1270503 w 1385180"/>
                <a:gd name="connsiteY5" fmla="*/ 676481 h 676481"/>
                <a:gd name="connsiteX6" fmla="*/ 114677 w 1385180"/>
                <a:gd name="connsiteY6" fmla="*/ 676481 h 676481"/>
                <a:gd name="connsiteX7" fmla="*/ 0 w 1385180"/>
                <a:gd name="connsiteY7" fmla="*/ 561804 h 676481"/>
                <a:gd name="connsiteX8" fmla="*/ 0 w 1385180"/>
                <a:gd name="connsiteY8" fmla="*/ 320378 h 67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5180" h="676481">
                  <a:moveTo>
                    <a:pt x="0" y="320378"/>
                  </a:moveTo>
                  <a:cubicBezTo>
                    <a:pt x="0" y="257044"/>
                    <a:pt x="51343" y="205701"/>
                    <a:pt x="114677" y="205701"/>
                  </a:cubicBezTo>
                  <a:cubicBezTo>
                    <a:pt x="816823" y="-120224"/>
                    <a:pt x="658892" y="-11582"/>
                    <a:pt x="1270503" y="205701"/>
                  </a:cubicBezTo>
                  <a:cubicBezTo>
                    <a:pt x="1333837" y="205701"/>
                    <a:pt x="1385180" y="257044"/>
                    <a:pt x="1385180" y="320378"/>
                  </a:cubicBezTo>
                  <a:lnTo>
                    <a:pt x="1385180" y="561804"/>
                  </a:lnTo>
                  <a:cubicBezTo>
                    <a:pt x="1385180" y="625138"/>
                    <a:pt x="1333837" y="676481"/>
                    <a:pt x="1270503" y="676481"/>
                  </a:cubicBezTo>
                  <a:cubicBezTo>
                    <a:pt x="686052" y="422984"/>
                    <a:pt x="717235" y="441091"/>
                    <a:pt x="114677" y="676481"/>
                  </a:cubicBezTo>
                  <a:cubicBezTo>
                    <a:pt x="51343" y="676481"/>
                    <a:pt x="0" y="625138"/>
                    <a:pt x="0" y="561804"/>
                  </a:cubicBezTo>
                  <a:lnTo>
                    <a:pt x="0" y="320378"/>
                  </a:ln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9">
              <a:extLst>
                <a:ext uri="{FF2B5EF4-FFF2-40B4-BE49-F238E27FC236}">
                  <a16:creationId xmlns:a16="http://schemas.microsoft.com/office/drawing/2014/main" id="{F5E522E6-C1E0-405E-BA7D-497E54B6C2EE}"/>
                </a:ext>
              </a:extLst>
            </p:cNvPr>
            <p:cNvSpPr/>
            <p:nvPr/>
          </p:nvSpPr>
          <p:spPr>
            <a:xfrm rot="12284583">
              <a:off x="7467602" y="3873375"/>
              <a:ext cx="561316" cy="153908"/>
            </a:xfrm>
            <a:custGeom>
              <a:avLst/>
              <a:gdLst>
                <a:gd name="connsiteX0" fmla="*/ 0 w 1385180"/>
                <a:gd name="connsiteY0" fmla="*/ 114677 h 470780"/>
                <a:gd name="connsiteX1" fmla="*/ 114677 w 1385180"/>
                <a:gd name="connsiteY1" fmla="*/ 0 h 470780"/>
                <a:gd name="connsiteX2" fmla="*/ 1270503 w 1385180"/>
                <a:gd name="connsiteY2" fmla="*/ 0 h 470780"/>
                <a:gd name="connsiteX3" fmla="*/ 1385180 w 1385180"/>
                <a:gd name="connsiteY3" fmla="*/ 114677 h 470780"/>
                <a:gd name="connsiteX4" fmla="*/ 1385180 w 1385180"/>
                <a:gd name="connsiteY4" fmla="*/ 356103 h 470780"/>
                <a:gd name="connsiteX5" fmla="*/ 1270503 w 1385180"/>
                <a:gd name="connsiteY5" fmla="*/ 470780 h 470780"/>
                <a:gd name="connsiteX6" fmla="*/ 114677 w 1385180"/>
                <a:gd name="connsiteY6" fmla="*/ 470780 h 470780"/>
                <a:gd name="connsiteX7" fmla="*/ 0 w 1385180"/>
                <a:gd name="connsiteY7" fmla="*/ 356103 h 470780"/>
                <a:gd name="connsiteX8" fmla="*/ 0 w 1385180"/>
                <a:gd name="connsiteY8" fmla="*/ 114677 h 470780"/>
                <a:gd name="connsiteX0" fmla="*/ 0 w 1385180"/>
                <a:gd name="connsiteY0" fmla="*/ 259532 h 615635"/>
                <a:gd name="connsiteX1" fmla="*/ 114677 w 1385180"/>
                <a:gd name="connsiteY1" fmla="*/ 144855 h 615635"/>
                <a:gd name="connsiteX2" fmla="*/ 1270503 w 1385180"/>
                <a:gd name="connsiteY2" fmla="*/ 144855 h 615635"/>
                <a:gd name="connsiteX3" fmla="*/ 1385180 w 1385180"/>
                <a:gd name="connsiteY3" fmla="*/ 259532 h 615635"/>
                <a:gd name="connsiteX4" fmla="*/ 1385180 w 1385180"/>
                <a:gd name="connsiteY4" fmla="*/ 500958 h 615635"/>
                <a:gd name="connsiteX5" fmla="*/ 1270503 w 1385180"/>
                <a:gd name="connsiteY5" fmla="*/ 615635 h 615635"/>
                <a:gd name="connsiteX6" fmla="*/ 114677 w 1385180"/>
                <a:gd name="connsiteY6" fmla="*/ 615635 h 615635"/>
                <a:gd name="connsiteX7" fmla="*/ 0 w 1385180"/>
                <a:gd name="connsiteY7" fmla="*/ 500958 h 615635"/>
                <a:gd name="connsiteX8" fmla="*/ 0 w 1385180"/>
                <a:gd name="connsiteY8" fmla="*/ 259532 h 615635"/>
                <a:gd name="connsiteX0" fmla="*/ 0 w 1385180"/>
                <a:gd name="connsiteY0" fmla="*/ 320378 h 676481"/>
                <a:gd name="connsiteX1" fmla="*/ 114677 w 1385180"/>
                <a:gd name="connsiteY1" fmla="*/ 205701 h 676481"/>
                <a:gd name="connsiteX2" fmla="*/ 1270503 w 1385180"/>
                <a:gd name="connsiteY2" fmla="*/ 205701 h 676481"/>
                <a:gd name="connsiteX3" fmla="*/ 1385180 w 1385180"/>
                <a:gd name="connsiteY3" fmla="*/ 320378 h 676481"/>
                <a:gd name="connsiteX4" fmla="*/ 1385180 w 1385180"/>
                <a:gd name="connsiteY4" fmla="*/ 561804 h 676481"/>
                <a:gd name="connsiteX5" fmla="*/ 1270503 w 1385180"/>
                <a:gd name="connsiteY5" fmla="*/ 676481 h 676481"/>
                <a:gd name="connsiteX6" fmla="*/ 114677 w 1385180"/>
                <a:gd name="connsiteY6" fmla="*/ 676481 h 676481"/>
                <a:gd name="connsiteX7" fmla="*/ 0 w 1385180"/>
                <a:gd name="connsiteY7" fmla="*/ 561804 h 676481"/>
                <a:gd name="connsiteX8" fmla="*/ 0 w 1385180"/>
                <a:gd name="connsiteY8" fmla="*/ 320378 h 676481"/>
                <a:gd name="connsiteX0" fmla="*/ 0 w 1385180"/>
                <a:gd name="connsiteY0" fmla="*/ 320378 h 676481"/>
                <a:gd name="connsiteX1" fmla="*/ 114677 w 1385180"/>
                <a:gd name="connsiteY1" fmla="*/ 205701 h 676481"/>
                <a:gd name="connsiteX2" fmla="*/ 1270503 w 1385180"/>
                <a:gd name="connsiteY2" fmla="*/ 205701 h 676481"/>
                <a:gd name="connsiteX3" fmla="*/ 1385180 w 1385180"/>
                <a:gd name="connsiteY3" fmla="*/ 320378 h 676481"/>
                <a:gd name="connsiteX4" fmla="*/ 1385180 w 1385180"/>
                <a:gd name="connsiteY4" fmla="*/ 561804 h 676481"/>
                <a:gd name="connsiteX5" fmla="*/ 1270503 w 1385180"/>
                <a:gd name="connsiteY5" fmla="*/ 676481 h 676481"/>
                <a:gd name="connsiteX6" fmla="*/ 114677 w 1385180"/>
                <a:gd name="connsiteY6" fmla="*/ 676481 h 676481"/>
                <a:gd name="connsiteX7" fmla="*/ 0 w 1385180"/>
                <a:gd name="connsiteY7" fmla="*/ 561804 h 676481"/>
                <a:gd name="connsiteX8" fmla="*/ 0 w 1385180"/>
                <a:gd name="connsiteY8" fmla="*/ 320378 h 676481"/>
                <a:gd name="connsiteX0" fmla="*/ 0 w 1385180"/>
                <a:gd name="connsiteY0" fmla="*/ 320378 h 676481"/>
                <a:gd name="connsiteX1" fmla="*/ 114677 w 1385180"/>
                <a:gd name="connsiteY1" fmla="*/ 205701 h 676481"/>
                <a:gd name="connsiteX2" fmla="*/ 1270503 w 1385180"/>
                <a:gd name="connsiteY2" fmla="*/ 205701 h 676481"/>
                <a:gd name="connsiteX3" fmla="*/ 1385180 w 1385180"/>
                <a:gd name="connsiteY3" fmla="*/ 320378 h 676481"/>
                <a:gd name="connsiteX4" fmla="*/ 1385180 w 1385180"/>
                <a:gd name="connsiteY4" fmla="*/ 561804 h 676481"/>
                <a:gd name="connsiteX5" fmla="*/ 1270503 w 1385180"/>
                <a:gd name="connsiteY5" fmla="*/ 676481 h 676481"/>
                <a:gd name="connsiteX6" fmla="*/ 114677 w 1385180"/>
                <a:gd name="connsiteY6" fmla="*/ 676481 h 676481"/>
                <a:gd name="connsiteX7" fmla="*/ 0 w 1385180"/>
                <a:gd name="connsiteY7" fmla="*/ 561804 h 676481"/>
                <a:gd name="connsiteX8" fmla="*/ 0 w 1385180"/>
                <a:gd name="connsiteY8" fmla="*/ 320378 h 67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5180" h="676481">
                  <a:moveTo>
                    <a:pt x="0" y="320378"/>
                  </a:moveTo>
                  <a:cubicBezTo>
                    <a:pt x="0" y="257044"/>
                    <a:pt x="51343" y="205701"/>
                    <a:pt x="114677" y="205701"/>
                  </a:cubicBezTo>
                  <a:cubicBezTo>
                    <a:pt x="816823" y="-120224"/>
                    <a:pt x="658892" y="-11582"/>
                    <a:pt x="1270503" y="205701"/>
                  </a:cubicBezTo>
                  <a:cubicBezTo>
                    <a:pt x="1333837" y="205701"/>
                    <a:pt x="1385180" y="257044"/>
                    <a:pt x="1385180" y="320378"/>
                  </a:cubicBezTo>
                  <a:lnTo>
                    <a:pt x="1385180" y="561804"/>
                  </a:lnTo>
                  <a:cubicBezTo>
                    <a:pt x="1385180" y="625138"/>
                    <a:pt x="1333837" y="676481"/>
                    <a:pt x="1270503" y="676481"/>
                  </a:cubicBezTo>
                  <a:cubicBezTo>
                    <a:pt x="686052" y="422984"/>
                    <a:pt x="717235" y="441091"/>
                    <a:pt x="114677" y="676481"/>
                  </a:cubicBezTo>
                  <a:cubicBezTo>
                    <a:pt x="51343" y="676481"/>
                    <a:pt x="0" y="625138"/>
                    <a:pt x="0" y="561804"/>
                  </a:cubicBezTo>
                  <a:lnTo>
                    <a:pt x="0" y="320378"/>
                  </a:ln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9">
              <a:extLst>
                <a:ext uri="{FF2B5EF4-FFF2-40B4-BE49-F238E27FC236}">
                  <a16:creationId xmlns:a16="http://schemas.microsoft.com/office/drawing/2014/main" id="{5CF0F23C-7710-40B6-949E-63889CEB391F}"/>
                </a:ext>
              </a:extLst>
            </p:cNvPr>
            <p:cNvSpPr/>
            <p:nvPr/>
          </p:nvSpPr>
          <p:spPr>
            <a:xfrm rot="10800000">
              <a:off x="6967334" y="4958711"/>
              <a:ext cx="730032" cy="194454"/>
            </a:xfrm>
            <a:custGeom>
              <a:avLst/>
              <a:gdLst>
                <a:gd name="connsiteX0" fmla="*/ 0 w 1385180"/>
                <a:gd name="connsiteY0" fmla="*/ 114677 h 470780"/>
                <a:gd name="connsiteX1" fmla="*/ 114677 w 1385180"/>
                <a:gd name="connsiteY1" fmla="*/ 0 h 470780"/>
                <a:gd name="connsiteX2" fmla="*/ 1270503 w 1385180"/>
                <a:gd name="connsiteY2" fmla="*/ 0 h 470780"/>
                <a:gd name="connsiteX3" fmla="*/ 1385180 w 1385180"/>
                <a:gd name="connsiteY3" fmla="*/ 114677 h 470780"/>
                <a:gd name="connsiteX4" fmla="*/ 1385180 w 1385180"/>
                <a:gd name="connsiteY4" fmla="*/ 356103 h 470780"/>
                <a:gd name="connsiteX5" fmla="*/ 1270503 w 1385180"/>
                <a:gd name="connsiteY5" fmla="*/ 470780 h 470780"/>
                <a:gd name="connsiteX6" fmla="*/ 114677 w 1385180"/>
                <a:gd name="connsiteY6" fmla="*/ 470780 h 470780"/>
                <a:gd name="connsiteX7" fmla="*/ 0 w 1385180"/>
                <a:gd name="connsiteY7" fmla="*/ 356103 h 470780"/>
                <a:gd name="connsiteX8" fmla="*/ 0 w 1385180"/>
                <a:gd name="connsiteY8" fmla="*/ 114677 h 470780"/>
                <a:gd name="connsiteX0" fmla="*/ 0 w 1385180"/>
                <a:gd name="connsiteY0" fmla="*/ 259532 h 615635"/>
                <a:gd name="connsiteX1" fmla="*/ 114677 w 1385180"/>
                <a:gd name="connsiteY1" fmla="*/ 144855 h 615635"/>
                <a:gd name="connsiteX2" fmla="*/ 1270503 w 1385180"/>
                <a:gd name="connsiteY2" fmla="*/ 144855 h 615635"/>
                <a:gd name="connsiteX3" fmla="*/ 1385180 w 1385180"/>
                <a:gd name="connsiteY3" fmla="*/ 259532 h 615635"/>
                <a:gd name="connsiteX4" fmla="*/ 1385180 w 1385180"/>
                <a:gd name="connsiteY4" fmla="*/ 500958 h 615635"/>
                <a:gd name="connsiteX5" fmla="*/ 1270503 w 1385180"/>
                <a:gd name="connsiteY5" fmla="*/ 615635 h 615635"/>
                <a:gd name="connsiteX6" fmla="*/ 114677 w 1385180"/>
                <a:gd name="connsiteY6" fmla="*/ 615635 h 615635"/>
                <a:gd name="connsiteX7" fmla="*/ 0 w 1385180"/>
                <a:gd name="connsiteY7" fmla="*/ 500958 h 615635"/>
                <a:gd name="connsiteX8" fmla="*/ 0 w 1385180"/>
                <a:gd name="connsiteY8" fmla="*/ 259532 h 615635"/>
                <a:gd name="connsiteX0" fmla="*/ 0 w 1385180"/>
                <a:gd name="connsiteY0" fmla="*/ 320378 h 676481"/>
                <a:gd name="connsiteX1" fmla="*/ 114677 w 1385180"/>
                <a:gd name="connsiteY1" fmla="*/ 205701 h 676481"/>
                <a:gd name="connsiteX2" fmla="*/ 1270503 w 1385180"/>
                <a:gd name="connsiteY2" fmla="*/ 205701 h 676481"/>
                <a:gd name="connsiteX3" fmla="*/ 1385180 w 1385180"/>
                <a:gd name="connsiteY3" fmla="*/ 320378 h 676481"/>
                <a:gd name="connsiteX4" fmla="*/ 1385180 w 1385180"/>
                <a:gd name="connsiteY4" fmla="*/ 561804 h 676481"/>
                <a:gd name="connsiteX5" fmla="*/ 1270503 w 1385180"/>
                <a:gd name="connsiteY5" fmla="*/ 676481 h 676481"/>
                <a:gd name="connsiteX6" fmla="*/ 114677 w 1385180"/>
                <a:gd name="connsiteY6" fmla="*/ 676481 h 676481"/>
                <a:gd name="connsiteX7" fmla="*/ 0 w 1385180"/>
                <a:gd name="connsiteY7" fmla="*/ 561804 h 676481"/>
                <a:gd name="connsiteX8" fmla="*/ 0 w 1385180"/>
                <a:gd name="connsiteY8" fmla="*/ 320378 h 676481"/>
                <a:gd name="connsiteX0" fmla="*/ 0 w 1385180"/>
                <a:gd name="connsiteY0" fmla="*/ 320378 h 676481"/>
                <a:gd name="connsiteX1" fmla="*/ 114677 w 1385180"/>
                <a:gd name="connsiteY1" fmla="*/ 205701 h 676481"/>
                <a:gd name="connsiteX2" fmla="*/ 1270503 w 1385180"/>
                <a:gd name="connsiteY2" fmla="*/ 205701 h 676481"/>
                <a:gd name="connsiteX3" fmla="*/ 1385180 w 1385180"/>
                <a:gd name="connsiteY3" fmla="*/ 320378 h 676481"/>
                <a:gd name="connsiteX4" fmla="*/ 1385180 w 1385180"/>
                <a:gd name="connsiteY4" fmla="*/ 561804 h 676481"/>
                <a:gd name="connsiteX5" fmla="*/ 1270503 w 1385180"/>
                <a:gd name="connsiteY5" fmla="*/ 676481 h 676481"/>
                <a:gd name="connsiteX6" fmla="*/ 114677 w 1385180"/>
                <a:gd name="connsiteY6" fmla="*/ 676481 h 676481"/>
                <a:gd name="connsiteX7" fmla="*/ 0 w 1385180"/>
                <a:gd name="connsiteY7" fmla="*/ 561804 h 676481"/>
                <a:gd name="connsiteX8" fmla="*/ 0 w 1385180"/>
                <a:gd name="connsiteY8" fmla="*/ 320378 h 676481"/>
                <a:gd name="connsiteX0" fmla="*/ 0 w 1385180"/>
                <a:gd name="connsiteY0" fmla="*/ 320378 h 676481"/>
                <a:gd name="connsiteX1" fmla="*/ 114677 w 1385180"/>
                <a:gd name="connsiteY1" fmla="*/ 205701 h 676481"/>
                <a:gd name="connsiteX2" fmla="*/ 1270503 w 1385180"/>
                <a:gd name="connsiteY2" fmla="*/ 205701 h 676481"/>
                <a:gd name="connsiteX3" fmla="*/ 1385180 w 1385180"/>
                <a:gd name="connsiteY3" fmla="*/ 320378 h 676481"/>
                <a:gd name="connsiteX4" fmla="*/ 1385180 w 1385180"/>
                <a:gd name="connsiteY4" fmla="*/ 561804 h 676481"/>
                <a:gd name="connsiteX5" fmla="*/ 1270503 w 1385180"/>
                <a:gd name="connsiteY5" fmla="*/ 676481 h 676481"/>
                <a:gd name="connsiteX6" fmla="*/ 114677 w 1385180"/>
                <a:gd name="connsiteY6" fmla="*/ 676481 h 676481"/>
                <a:gd name="connsiteX7" fmla="*/ 0 w 1385180"/>
                <a:gd name="connsiteY7" fmla="*/ 561804 h 676481"/>
                <a:gd name="connsiteX8" fmla="*/ 0 w 1385180"/>
                <a:gd name="connsiteY8" fmla="*/ 320378 h 67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5180" h="676481">
                  <a:moveTo>
                    <a:pt x="0" y="320378"/>
                  </a:moveTo>
                  <a:cubicBezTo>
                    <a:pt x="0" y="257044"/>
                    <a:pt x="51343" y="205701"/>
                    <a:pt x="114677" y="205701"/>
                  </a:cubicBezTo>
                  <a:cubicBezTo>
                    <a:pt x="816823" y="-120224"/>
                    <a:pt x="658892" y="-11582"/>
                    <a:pt x="1270503" y="205701"/>
                  </a:cubicBezTo>
                  <a:cubicBezTo>
                    <a:pt x="1333837" y="205701"/>
                    <a:pt x="1385180" y="257044"/>
                    <a:pt x="1385180" y="320378"/>
                  </a:cubicBezTo>
                  <a:lnTo>
                    <a:pt x="1385180" y="561804"/>
                  </a:lnTo>
                  <a:cubicBezTo>
                    <a:pt x="1385180" y="625138"/>
                    <a:pt x="1333837" y="676481"/>
                    <a:pt x="1270503" y="676481"/>
                  </a:cubicBezTo>
                  <a:cubicBezTo>
                    <a:pt x="686052" y="422984"/>
                    <a:pt x="717235" y="441091"/>
                    <a:pt x="114677" y="676481"/>
                  </a:cubicBezTo>
                  <a:cubicBezTo>
                    <a:pt x="51343" y="676481"/>
                    <a:pt x="0" y="625138"/>
                    <a:pt x="0" y="561804"/>
                  </a:cubicBezTo>
                  <a:lnTo>
                    <a:pt x="0" y="320378"/>
                  </a:ln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62209509-768D-4DC4-965D-06336902B817}"/>
                </a:ext>
              </a:extLst>
            </p:cNvPr>
            <p:cNvSpPr/>
            <p:nvPr/>
          </p:nvSpPr>
          <p:spPr>
            <a:xfrm>
              <a:off x="6092884" y="4979979"/>
              <a:ext cx="1409935" cy="1357445"/>
            </a:xfrm>
            <a:custGeom>
              <a:avLst/>
              <a:gdLst>
                <a:gd name="connsiteX0" fmla="*/ 195237 w 1409935"/>
                <a:gd name="connsiteY0" fmla="*/ 419 h 1357445"/>
                <a:gd name="connsiteX1" fmla="*/ 236138 w 1409935"/>
                <a:gd name="connsiteY1" fmla="*/ 1869 h 1357445"/>
                <a:gd name="connsiteX2" fmla="*/ 409213 w 1409935"/>
                <a:gd name="connsiteY2" fmla="*/ 153631 h 1357445"/>
                <a:gd name="connsiteX3" fmla="*/ 470460 w 1409935"/>
                <a:gd name="connsiteY3" fmla="*/ 378821 h 1357445"/>
                <a:gd name="connsiteX4" fmla="*/ 516111 w 1409935"/>
                <a:gd name="connsiteY4" fmla="*/ 389239 h 1357445"/>
                <a:gd name="connsiteX5" fmla="*/ 1218478 w 1409935"/>
                <a:gd name="connsiteY5" fmla="*/ 281978 h 1357445"/>
                <a:gd name="connsiteX6" fmla="*/ 1408819 w 1409935"/>
                <a:gd name="connsiteY6" fmla="*/ 433468 h 1357445"/>
                <a:gd name="connsiteX7" fmla="*/ 1257329 w 1409935"/>
                <a:gd name="connsiteY7" fmla="*/ 623810 h 1357445"/>
                <a:gd name="connsiteX8" fmla="*/ 1020869 w 1409935"/>
                <a:gd name="connsiteY8" fmla="*/ 650685 h 1357445"/>
                <a:gd name="connsiteX9" fmla="*/ 1041784 w 1409935"/>
                <a:gd name="connsiteY9" fmla="*/ 665739 h 1357445"/>
                <a:gd name="connsiteX10" fmla="*/ 1092550 w 1409935"/>
                <a:gd name="connsiteY10" fmla="*/ 764446 h 1357445"/>
                <a:gd name="connsiteX11" fmla="*/ 1069190 w 1409935"/>
                <a:gd name="connsiteY11" fmla="*/ 833165 h 1357445"/>
                <a:gd name="connsiteX12" fmla="*/ 1056060 w 1409935"/>
                <a:gd name="connsiteY12" fmla="*/ 847532 h 1357445"/>
                <a:gd name="connsiteX13" fmla="*/ 1073103 w 1409935"/>
                <a:gd name="connsiteY13" fmla="*/ 870509 h 1357445"/>
                <a:gd name="connsiteX14" fmla="*/ 1092550 w 1409935"/>
                <a:gd name="connsiteY14" fmla="*/ 940989 h 1357445"/>
                <a:gd name="connsiteX15" fmla="*/ 1050287 w 1409935"/>
                <a:gd name="connsiteY15" fmla="*/ 1042227 h 1357445"/>
                <a:gd name="connsiteX16" fmla="*/ 1036556 w 1409935"/>
                <a:gd name="connsiteY16" fmla="*/ 1054405 h 1357445"/>
                <a:gd name="connsiteX17" fmla="*/ 1053487 w 1409935"/>
                <a:gd name="connsiteY17" fmla="*/ 1077230 h 1357445"/>
                <a:gd name="connsiteX18" fmla="*/ 1072934 w 1409935"/>
                <a:gd name="connsiteY18" fmla="*/ 1147710 h 1357445"/>
                <a:gd name="connsiteX19" fmla="*/ 825472 w 1409935"/>
                <a:gd name="connsiteY19" fmla="*/ 1328780 h 1357445"/>
                <a:gd name="connsiteX20" fmla="*/ 775600 w 1409935"/>
                <a:gd name="connsiteY20" fmla="*/ 1325102 h 1357445"/>
                <a:gd name="connsiteX21" fmla="*/ 760183 w 1409935"/>
                <a:gd name="connsiteY21" fmla="*/ 1321600 h 1357445"/>
                <a:gd name="connsiteX22" fmla="*/ 722208 w 1409935"/>
                <a:gd name="connsiteY22" fmla="*/ 1336280 h 1357445"/>
                <a:gd name="connsiteX23" fmla="*/ 579519 w 1409935"/>
                <a:gd name="connsiteY23" fmla="*/ 1357445 h 1357445"/>
                <a:gd name="connsiteX24" fmla="*/ 99684 w 1409935"/>
                <a:gd name="connsiteY24" fmla="*/ 886666 h 1357445"/>
                <a:gd name="connsiteX25" fmla="*/ 109433 w 1409935"/>
                <a:gd name="connsiteY25" fmla="*/ 791788 h 1357445"/>
                <a:gd name="connsiteX26" fmla="*/ 131889 w 1409935"/>
                <a:gd name="connsiteY26" fmla="*/ 720814 h 1357445"/>
                <a:gd name="connsiteX27" fmla="*/ 7351 w 1409935"/>
                <a:gd name="connsiteY27" fmla="*/ 262932 h 1357445"/>
                <a:gd name="connsiteX28" fmla="*/ 153633 w 1409935"/>
                <a:gd name="connsiteY28" fmla="*/ 7351 h 1357445"/>
                <a:gd name="connsiteX29" fmla="*/ 195237 w 1409935"/>
                <a:gd name="connsiteY29" fmla="*/ 419 h 135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09935" h="1357445">
                  <a:moveTo>
                    <a:pt x="195237" y="419"/>
                  </a:moveTo>
                  <a:cubicBezTo>
                    <a:pt x="209045" y="-462"/>
                    <a:pt x="222736" y="55"/>
                    <a:pt x="236138" y="1869"/>
                  </a:cubicBezTo>
                  <a:cubicBezTo>
                    <a:pt x="316551" y="12757"/>
                    <a:pt x="386576" y="70404"/>
                    <a:pt x="409213" y="153631"/>
                  </a:cubicBezTo>
                  <a:lnTo>
                    <a:pt x="470460" y="378821"/>
                  </a:lnTo>
                  <a:lnTo>
                    <a:pt x="516111" y="389239"/>
                  </a:lnTo>
                  <a:cubicBezTo>
                    <a:pt x="896446" y="464886"/>
                    <a:pt x="973912" y="309775"/>
                    <a:pt x="1218478" y="281978"/>
                  </a:cubicBezTo>
                  <a:cubicBezTo>
                    <a:pt x="1312872" y="271250"/>
                    <a:pt x="1398091" y="339074"/>
                    <a:pt x="1408819" y="433468"/>
                  </a:cubicBezTo>
                  <a:cubicBezTo>
                    <a:pt x="1419548" y="527862"/>
                    <a:pt x="1351723" y="613081"/>
                    <a:pt x="1257329" y="623810"/>
                  </a:cubicBezTo>
                  <a:lnTo>
                    <a:pt x="1020869" y="650685"/>
                  </a:lnTo>
                  <a:lnTo>
                    <a:pt x="1041784" y="665739"/>
                  </a:lnTo>
                  <a:cubicBezTo>
                    <a:pt x="1073835" y="693916"/>
                    <a:pt x="1092550" y="727883"/>
                    <a:pt x="1092550" y="764446"/>
                  </a:cubicBezTo>
                  <a:cubicBezTo>
                    <a:pt x="1092550" y="788822"/>
                    <a:pt x="1084232" y="812043"/>
                    <a:pt x="1069190" y="833165"/>
                  </a:cubicBezTo>
                  <a:lnTo>
                    <a:pt x="1056060" y="847532"/>
                  </a:lnTo>
                  <a:lnTo>
                    <a:pt x="1073103" y="870509"/>
                  </a:lnTo>
                  <a:cubicBezTo>
                    <a:pt x="1085626" y="892172"/>
                    <a:pt x="1092550" y="915989"/>
                    <a:pt x="1092550" y="940989"/>
                  </a:cubicBezTo>
                  <a:cubicBezTo>
                    <a:pt x="1092550" y="978490"/>
                    <a:pt x="1076970" y="1013328"/>
                    <a:pt x="1050287" y="1042227"/>
                  </a:cubicBezTo>
                  <a:lnTo>
                    <a:pt x="1036556" y="1054405"/>
                  </a:lnTo>
                  <a:lnTo>
                    <a:pt x="1053487" y="1077230"/>
                  </a:lnTo>
                  <a:cubicBezTo>
                    <a:pt x="1066010" y="1098893"/>
                    <a:pt x="1072934" y="1122710"/>
                    <a:pt x="1072934" y="1147710"/>
                  </a:cubicBezTo>
                  <a:cubicBezTo>
                    <a:pt x="1072934" y="1247712"/>
                    <a:pt x="962141" y="1328780"/>
                    <a:pt x="825472" y="1328780"/>
                  </a:cubicBezTo>
                  <a:cubicBezTo>
                    <a:pt x="808388" y="1328780"/>
                    <a:pt x="791709" y="1327514"/>
                    <a:pt x="775600" y="1325102"/>
                  </a:cubicBezTo>
                  <a:lnTo>
                    <a:pt x="760183" y="1321600"/>
                  </a:lnTo>
                  <a:lnTo>
                    <a:pt x="722208" y="1336280"/>
                  </a:lnTo>
                  <a:cubicBezTo>
                    <a:pt x="677133" y="1350035"/>
                    <a:pt x="629208" y="1357445"/>
                    <a:pt x="579519" y="1357445"/>
                  </a:cubicBezTo>
                  <a:cubicBezTo>
                    <a:pt x="314514" y="1357446"/>
                    <a:pt x="99685" y="1146671"/>
                    <a:pt x="99684" y="886666"/>
                  </a:cubicBezTo>
                  <a:cubicBezTo>
                    <a:pt x="99685" y="854165"/>
                    <a:pt x="103041" y="822434"/>
                    <a:pt x="109433" y="791788"/>
                  </a:cubicBezTo>
                  <a:lnTo>
                    <a:pt x="131889" y="720814"/>
                  </a:lnTo>
                  <a:lnTo>
                    <a:pt x="7351" y="262932"/>
                  </a:lnTo>
                  <a:cubicBezTo>
                    <a:pt x="-22831" y="151961"/>
                    <a:pt x="42661" y="37533"/>
                    <a:pt x="153633" y="7351"/>
                  </a:cubicBezTo>
                  <a:cubicBezTo>
                    <a:pt x="167503" y="3578"/>
                    <a:pt x="181428" y="1300"/>
                    <a:pt x="195237" y="419"/>
                  </a:cubicBezTo>
                  <a:close/>
                </a:path>
              </a:pathLst>
            </a:custGeom>
            <a:solidFill>
              <a:srgbClr val="AFDC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30264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4A8ED609-E6B8-48DE-9471-5236995E47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268" name="AutoShape 4" descr="data:image/jpeg;base64,/9j/4AAQSkZJRgABAQAAAQABAAD/2wCEAAkGBxQSEhQUExQWFhQXGBwaGBcYGBgXGBcaFxgcGBgcHxwYHSggGBwlHBoXIjEhJSkrLi4uGh8zODMsNygtLisBCgoKDg0OGxAQGywkICQsLCwsLCw0LCwsLCwsLCwsLCwsLCwsLCwsLCwsLCwsLCwsLCwsLCwsLCwsLCwsLCwsLP/AABEIAOEA4QMBIgACEQEDEQH/xAAcAAABBQEBAQAAAAAAAAAAAAAAAgMEBQYBBwj/xAA/EAABAwIDBQUGBAUCBwEAAAABAAIRAyEEMUESUWFx8AUGgZGhEyJSscHRMkLh8QcjYnKCQ5IUM0SissLSFv/EABoBAAIDAQEAAAAAAAAAAAAAAAAEAgMFAQb/xAAsEQACAQQCAQIGAQUBAAAAAAAAAQIDBBEhEjFBMlEFEyJhgZFxI0KhscEz/9oADAMBAAIRAxEAPwD3FCEIAEIQgAQhCABCElzgBJNkAKQqXH95KVP8MvP9OXmfos12j3vqGwGyNyVq3dOHW39hyjY1qvSx/Jssb2rSpA7TrjQXPpl4rO4/vpFqdPxefoPusjiO23OzCg1cYHHOEnK9qP7GrR+ExXq2zWUu8WIrOjbDAfhAHqZKdrMrH/Wfl8Tvusz2dTcHtI94StfhpJkrMuLupywpE6tKNH0pfpFD2ninUSG7b3OiSS50DcAJVb/+gqt/1Hjk4j5JfeCk4vcTlKoXJqnJ4WWMqjFxTwjQUe9VYZVX+Lifmp2H744gfnDuBa36AFY9oT1Mq+NR+GyipbwfcV+jfYXv0/8APTa7+0lp9ZV1g+9tB9nbVM/1CR5tn1heWsdb9UoVCNVarmaFJ2NKXSwe2UazXgFpDgciDI8wnF45gO2alF003lp1jI8wc/FbnsLvjTqwyt/Lf8X5HeM+74+eiap3MZaejPrWc6e1tGqQuArqZFAQhCABCEIAEIQgAQhCABCEirUDQS4gAXJOQCAFqm7X7x0aEgnaf8LdOZyHzWZ7yd7i+WUSWs1dk53L4R6rHVMQSk6tz4h+zTt/h7l9VT9GxxffKq78Aawcto+Z+yqMT2tUqXe5zuZ+QyCoTVjVKbipt+6VlNy9THo28YelItfbbQtIPFV+IqZyuNqxddqkOGdvUKmUV4LoTlB7ILqpEjRNF97JOMcQmqVUb7j1VL0aNOaayjSd3q52ozWzwj1iuwMYwEg2JyK2GFZaZWXc5U9IRvVvZXd5aNra/NYt7blbnvG4bF9Fi6rSNc+sk5Rk3EYtP/LZHhOManNi0lNFwCYg22dquOBxtjr9E06tyPpCTUqlNipNj8lfgV0LL78U6zERn1qmg0+Ec+KS89dBczg41k2/djvY6lDKkupaauZy3jhppuPotCs17Q5pBaRIIyIXgFKts9Zblr+6Heg0HbLr0nG4+E/EPqE5QuMfTLoy7q0z9Uez1RCRSqhwDmkEESCMiClrQMsEIQgAQhCABCEIA44wvPO93eH2pNNh/lg/7zvPDcFdd8+19lposNyJedw+HmflzXnmKddI3NbfFGtYWuf6kvwR6jpNymSOPgnHAwYjr90kM69Enk2lAbc5ca0gnS1id5/RKcMxp4pDnBANDu3p9Al0asHLyUUu1QKxOfr+i4RcMkzG4MuHuC/w/bes1UdsmNfXlzWjw+LIN+ty7jsFTxAudmppUH/t8QVckgp5gypwmJI8Fuex+3AWCdF59WwdSi/YeACcjPukZSDqFP8AaOokNeCzaPu7Uy6MzAuBuJSlaly6GKjpzilJmn7SxvtTwGaqxSMydeoTeBxJdY65Kye1rTneMhmpU0oolJcVxiV+KOih1akfeVJxAMn7qvxDrHrJX03grlSyhJrfJcbipzCil6C/UK7Iu4Fh/wAUAUg4mYVa+t90ttTcoNhGCRKm8p2nULVEa+c04HzE8r+i6mRqRyei9w+8uwRRqH+W4+6T+Rx0/tJ8jzXpIXzxhq8Fevdxu8H/ABFP2bz/ADaYzObm5A8xkfA6rQtq39j/AAYt5Qw+a/JqUIQnTPBCEIAFF7Txgo03POgsN50HmpSxPfTtHaeKQNm58XH7D5lVVp8I5Lrel8yaiZrH4hz3Oc4y5xk81V1QZvnb9FKrX0kfqoxaTbhMZnl9VjuWz1dKmlEYf66RaJ6CRO/M6/ol1X8frbmmi7rxyQmW8ThIPBNETnmlk7Wec+JnWY+aRaeHPx8VLJxxGqpGQBtmmXJ2oIumlzJLA5SJIIUhpIIv1zUBzvTjmnaVTeoM44GlwWxWAZUAcJkb2kZFp0IVPjO6mKpvdUoPFUluzeNstJk7QcYOQ/Cl9nYmHAjMarddk4sPFxcJdy4CNxGUPqRjO6nZFUPpsqse2AXO2mkZaZRCvO1cOQTaN2krXmCq3tbDhzDlbKUtKtmZGjdPms/wee9ojZNtSq6uZV12vRM7J8PH9gqCo6M803F5Rsck45ItSrdMknVdqt8lGc/SRlqdyYWxSS2SBUE/sus4eqil0m27fwuu7URddcSGNlkxwmOgnaVQaqCypP2TzXKvoG8ksmCrbu52u6hWZUbm03HxNNiPEet9FTOdbITPklUnRCthIUrUs6PovC4htRjXtMtcAQeBEhOrC/wy7Y22OoON2+8z+0n3h4Eg/wCS3S2Kc+cUzz1Wm6c3FghCFMrGcXXFNjnnJoJ8l5bi6pc5zibkknmblbjvliNmjsjN5jwFz6wsFifNZ15PfE2vhlL6XL3/AOEZ+p03KDVfMxxv1n+qm1WWso7qe7TjbSTfJIZN2K0QgSDOvG66dDbPLPoKXTwZPIp12CIGX6dfRcc0T0V5m4z4jXVMVN/ll67lavwBAkC1vH7qPUwJGc2nx4cLo+YgWGVT7JJnrwhSn4cg5Rz8lGq7/lkJRyJ4GSJ8U6xuk5eiZkJ1hvn1muMgTsKbydAtD2diAOBj5qkoVwGARM3sn62I/DmJAn9fVLz2UT+rRs8N2hAgrmJxlllML2hBOqXiO05kjdx63pT5LyJuhiRzvC8OOZkC0ddSstj2yd/2Vnia+2TfohVeIfIO9O0k0sGhS1HBWVnWUUm9x+2hUysJUYsAP3yT0GiLWzk2y6uusKbfpnbjH7IbKlgFAfY5SmVFWteRz6KktcoTiQwi2NwlNBTGHqWT7R6KlPBGSyX3dvtL2FenVvDXX/tNnehK9yaZAIyK+daLoOdl7X3G7Q9thKcmXM/ln/H8P/aWrSs59xMT4jSxif4NAhCE+ZRjO+1eajG/C31cfsAswBoc4yV53jO1iKm4EDyAH3VOwSZvyWLcSzNnp7OKjRj/AAM16d+cRbqP2TZozMddSp1dhIm1jouYUE2OvUpOUhxTxE5SowANRpe29TaOC2sx4G6lUcPYBTG0hEFJVKrXQlUr+xAfhNMzvVf2i2xBi3nf5q+rrMdsHaMAz99fko05OTO0JOTKDG4gB2VhMdZKmquUrG1ZPoBe29V76l98b8loRRp5wjq4akFN5JAdfgp4DJY06pJ8PkF2rjZgRlAUSjiTTdO7fdM1KkmfNR4ZZW+y4weIH0SsS+Mjx+qq6FRSa1b3QNyg47IMafUvYrjokT4+KZbcjrVcBzCsxgMjFcQDwy5aqJV37lIfkZ/dRqhhMQLFsbqNJ66KHRe5SgbgddSucN/Q+qsJJ+wztRI3p9jvFMvGv18Uqi+F1rRTLZZ4apZTGvhV9JSqZySklspUtkpjtet9/Vek/wAK8f8AzKtI5OaHjm07J8w4eS80o/LoLT9wsXsYyiZiXbJvmHgt+ZCYt5YmmKXcOVOSPbELm0hbJ50897TfNWqQfzu+ZVWwZzv+qm9o2e/+8/MpmiJOSwar2z1dLUEOsaAY4qbTobkzRpA9blYYZiz60sIpqzwjtFm9PAIlclIzeRNyyNVzZY7tFzTMktvbnnda7EZLKduMhuWZJ2tRwtwVlB7G7V7MniXecqETGf6qwrUveDSQN5mR6Kvr5nXitSLNTIguslOc2RAPHj9khjZIXNm6ngjkexVQW2REiDrz5JltPinTTvfNL9hN1zKSISYzTMXCffVDpIEDdKbDEQACh4ZDOxtro6yTQeuPK4xxU8HWwedBrootenBIg+6SPHX1UpwlNYhuZueKnBkoy8ESes0bW4pIz5rtBu8ec/TNXg5Cje+Z18d/FJ3JbTewAG9FWPsuZISY/h6ymUSq7Dm6mUn3VNRbFs7JrHXVr2LW2atNwza9rhfc4EclSMMFT8KVxaOvej6OhCiIW5k8xgwfa7Yq1B/W75lNUxmFO7w09mvU5z5gH6qPhWA+Kw66w2elpz/pxf2RLw7bBT2hN0KcSnoWRXexSrLLEPTZdCdKj13Ql8Fa2MYh2izPbNYOBzjQfM+U+au8TVVFiyCCLTP7clbSjhjdDTKDFUYa53lfffJU73XVt2jtEkuzjlyVO+5NvuI61WlTNHlo4x0HNcpvk7WuiDTTlMR4Kx4OZyPbQA08Umm6R4KPUcSOH7qZRA2bjJQawiEpYG6MkKK90SFM2wDw0Cr675JOqnBZZFMQDdLakhuUeKGmFYyzs5tjKY0SMbXloEAGcx+bdPJJe4eeq5hhtjdHCTGsDU/ZTSS2RT8DDgWxG7PjOaSxwmDql1niTEkZDMD1TdMdft1ZWrrZzwSTlP6Lny3pNN0206GidaJUHopb0N0U/RdcJpOsaoyK/OSYy6suz2S4N3kBV9AZK97vUdrEUWx+KqwXyu8C/BRSydk8ZZ717EcUJcoW4eayZDvbRisDFnNB8RY+kKuwrIhaTvbQljX/AAug8nfqAs9QyWNexxNm5a1OVFfonUXJ+UxQN0+saqiufYh6hVzPBSqrlBxTpVByJVYkxJm2o8FVVKovlyMeassYAZvxlVzL8zPP1V8Pccj1krMa6QbyfoFTPYNM/wBVpn0DeDBGW718VEbhwLwC7OTwzsmIzwMRmkiiqsgA5cE2+1jqpuKaXOkpqhQD3KxS1sm5rA0yjKlNoECfNWLMM0ZBIfQsqXWyKurllHiASSYy4KLQpbRhTMc2JGunJQj7vNOQ9Ohlekcq4csNzmFGc6Os0+ajnC+5RCZU4p+Tv9oyaiUADAkATJN/K0pl41S2jaBHD9for8FWdg99yQLEmDJynLRJaYsctB6/VDDIF+MJJnxUvsXeB2kOH0+afaIKZpnfnmevBOtKrkUMcIGgzUmmyAmhZPtMhUyYKI9hRaVre4NAuxtAbnF3g1pKytPIBeh/wnws131D+SnHCXut6NKuorlNIWuXxpyf2PUoQuoWwYBH7Qw/tKbmbxbnp6wsNTBBOi9BWR7ew2xVJ/K+/jr638Ule08x5D9jUw3D3ItLPxUiVGYTKkg6LAqIcmMV3RxUXEFSHA79VDxTrxCocDkUV1fSPL5quDXQSPPh+6sq7CJPlx5qKWk5ZXtZTQzF6GHiZI0sNLj5pqoyc/FO7J2dR6SlU2e7lrr5KL0ck8FLjgJ93xXKLgNJ3nIyU5iWhpyzK60ZRnnKtfpJPodoGUrEwAnKVNIrGbQEvjYu+ygx9OL9XVTX9FpMXR90yJsVnqrNVpUJZQ7TlmIzt34eUaqM7XoK0wNBrpDrLmMwIDSR4GdOWiuVSKlg7KaTwU9QptmfGylw0NN75QmC3UTI8PJMRZGMvqEuJm+fUJRER9l2o0lw8J4fdLq0zMSCeG+V3JbKekJa+PJLa5IrtMZLlFtx1quNLGSlvKLJmScpBcpZBPsZfwSjZOPQ+wXXsv8ADHA7GELyL1Xl3+Lfdb4WcfFeQ9nYZ1Woym38TnBo5uMBfQvZ+FFKmym3JjWtH+IhP2cN8vYy/iFTEVH3JCEIWiZIKu7cwftKdvxNuPqPL6KxQoyipLDJRk4tNGCputbRPsqZzwUrtnBezqy38L7jcDqOt6gMdBXnrik4SaZsqSnHkhx5uo2JpzdPucLnVJ2wbEFJSTOdFPiDeEy/OMuSsMVTaZJUNzrG2XjyQXJ6IONa4wB5fOVypBpwCnqjonQ59QoVBxE8udyUcdE8ZQy7DHLSNLSdPumaLTNp6MK1o5cVGq04NhB370Z8EOXgATEZJAZw6+ibquJN9MkVK0BRcSDiV+LPvQdByVHVZcq3rCZJm48+CrTr+qbo6GaXRHiBCTVoGJcTHO5+6cuIMZkmUrF4jbaOc9cFfvOiyWWVtWn7x4GMtBkmg4jK3opDm8769c0zWHl+iYi/AJfUOOFgdqJaSBaZBDb3yIO7Q8VHLh1mFIDBkATAiec/ZNOpydetV1NHJISLp1tNdFPJPMbACjKRxLQ+1tvJSqYsmaQlw3DNTcHhnVajWMEuc4NaOJMBVJZYOXFG6/hR2Jt1XYhw92nLW8XkX8mk/wC4L1dV3d/spuFoU6Lfyj3j8Tjdx8T6QrFbNGnwhg87cVfmTcgQhCtKQQhCAI2PwgqsLT4HcdCsXiWOpuLXZjP7/Vb1VfbfZoqt2gPeGXEbvslLuh8yOV2hu1r8Hxl0zKbQcJGa4dxz0SQCDuMrrisGUTTaI9QAA2KisqxYhS6zjeFXOqmRwUOJOMcjWKAeLDZO/rPRQaj9mRnx5qTiZ8vWVBd7x4KSiXRgP0cTA0EJD8WHcFExlcmNmwt15gpNOmbfNRlT8kZUvIum4yl+xJvCebhRnP3UvZJF7KDRVLRU4nCw2fTdyVLWpkG+a0PaBhsaqtx1OwPD3rq6GiymyuqUxN7AZeSgVrZKzrvsBppKh1WZyLBMQYyuivDozEwkRLhax3KR7I9eS62ibZ5eqv5I4uxNZsbMZH6HrciMkj2Ltq5vx+XBSGArj0cfYjZTobtEALgbKm4ensqDYMNmF6X/AAr7uf8AV1BvFIEeDn/No/y4LK9zO7bsbWAMii0g1HXEj4QfiPoJO5e40KIY0NaAGtAAAsABkAnbSjl83+DLvrjC+Wu/I4hCFomQCEIQAIQhAAhCEAUfb3ZG2C9g97Ub+PPrnk6k65/VekKl7b7EFWXMs/do77His+6tOX1w78oftrrj9M+vcyZda6g1qV9ysatEtMOEEZ7wolVkz8lkNYeDUi14KzE05EtCh12ugRyVpWpkZZeqiubnNju4oRfFkM0LXz4aQnG0wI1CcDiDnfWEum5uy6M90arjCWRuhExBt0OafcOd1GokySLHjdLcXkEx9xZQcdlUobG6+H28xAynXmqTH0jNsldexJIuON1FxjAJgGSpRJQ0yrfRBg7hCjvZbK/0U52HPgM/ootZufH0VpemQA206ptrb5Tw+qsXsGQ8U05obmL58tykpBlEJzQn6VKbIbSPXqpQaGjcFLJFtCadMBXHdru7VxtXYZ7rBBqVNGD6uOgVt3W7lVcVD6gNGhvIh7wfhB0/qNt0r1rsvs2nh6Yp0mBrRuzJ3k5k8Sm6Fq5PMujNub1QXGG3/oR2N2VSwtJtKk2GjzcdXE6k9WU5CFqJJLCMZtt5YIQhdOAhCEACEIQAIQhAAhCEARMd2eyqIcL6EZhZDtbsKrSksG23e25HMZrdIS9a2hV2+/cvo3E6XXXseVO4deaZqVxlIniF6Vj+xKNb8TAHfE33XeYz8ZWex3cmf+XU8HjPxb/8rOnYVI9bNOnf05erRkvaNgzHhKjMLScirbHd0cVTu2ntjXYcD/5bJPkqutg69IS6jVAEzNN4HG8JWVCce0x2FWlL0y/yOPMaDw+ybdVdA9bKI7H7J96xjdB9c0y/tTatJJ3W+QVPFncD2Ie6IkgcM0y6obRpvzXGYOvVMto1nDTZY92XIK5wfdTG1f8AS2BveQ30/F6K2NKb6TITqwgttFI5u1eT5KJ7MZeWuWZXpvZHcBog4ioX/wBDPdb4nM+ELX4PAUqQinTawf0tA+WacpWE36ngSqfEIrUdnz84Oc/ZZTe47g06chop2G7rYqofdw1Une5pYD4vgL3xCYXw+PmRS/iU/CPI+zf4ZYl5Bqvp0m6gfzH8rQ31K23YncbCYeHbHtXj89WHQeDY2W84nitMhMwtqcOkK1LqrPtghCFeLghCEACEIQAIQhAAhCEACEIQAIQhAAhCEACEIQBwpLUIQA1XzSaP4h1ohCh5JeCSVxiEKZEUhCEACEIQAIQhAAhCEACEIQAIQhAAhCEAf//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625129" y="250388"/>
            <a:ext cx="5274733" cy="523220"/>
          </a:xfrm>
          <a:prstGeom prst="rect">
            <a:avLst/>
          </a:prstGeom>
        </p:spPr>
        <p:txBody>
          <a:bodyPr wrap="square">
            <a:spAutoFit/>
          </a:bodyPr>
          <a:lstStyle/>
          <a:p>
            <a:pPr algn="ctr" fontAlgn="base"/>
            <a:r>
              <a:rPr lang="en-US" sz="2800" b="1" dirty="0"/>
              <a:t>Ways God entices us to do good</a:t>
            </a:r>
          </a:p>
        </p:txBody>
      </p:sp>
      <p:sp>
        <p:nvSpPr>
          <p:cNvPr id="12" name="TextBox 11"/>
          <p:cNvSpPr txBox="1"/>
          <p:nvPr/>
        </p:nvSpPr>
        <p:spPr>
          <a:xfrm>
            <a:off x="3175" y="6447171"/>
            <a:ext cx="1676400" cy="369332"/>
          </a:xfrm>
          <a:prstGeom prst="rect">
            <a:avLst/>
          </a:prstGeom>
          <a:noFill/>
        </p:spPr>
        <p:txBody>
          <a:bodyPr wrap="square" rtlCol="0">
            <a:spAutoFit/>
          </a:bodyPr>
          <a:lstStyle/>
          <a:p>
            <a:r>
              <a:rPr lang="en-US" dirty="0"/>
              <a:t>Moroni 7:12-14</a:t>
            </a:r>
          </a:p>
        </p:txBody>
      </p:sp>
      <p:sp>
        <p:nvSpPr>
          <p:cNvPr id="10" name="Rectangle 9"/>
          <p:cNvSpPr/>
          <p:nvPr/>
        </p:nvSpPr>
        <p:spPr>
          <a:xfrm>
            <a:off x="6340129" y="251042"/>
            <a:ext cx="5754254" cy="523220"/>
          </a:xfrm>
          <a:prstGeom prst="rect">
            <a:avLst/>
          </a:prstGeom>
        </p:spPr>
        <p:txBody>
          <a:bodyPr wrap="square">
            <a:spAutoFit/>
          </a:bodyPr>
          <a:lstStyle/>
          <a:p>
            <a:r>
              <a:rPr lang="en-US" sz="2800" b="1" dirty="0"/>
              <a:t>Ways Satan entices us to do evil</a:t>
            </a:r>
          </a:p>
        </p:txBody>
      </p:sp>
      <p:pic>
        <p:nvPicPr>
          <p:cNvPr id="3" name="Picture 2">
            <a:extLst>
              <a:ext uri="{FF2B5EF4-FFF2-40B4-BE49-F238E27FC236}">
                <a16:creationId xmlns:a16="http://schemas.microsoft.com/office/drawing/2014/main" id="{982D9590-EE8F-4E71-899A-BA315FBF94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677" y="1023996"/>
            <a:ext cx="4069103" cy="2569960"/>
          </a:xfrm>
          <a:prstGeom prst="rect">
            <a:avLst/>
          </a:prstGeom>
        </p:spPr>
      </p:pic>
      <p:pic>
        <p:nvPicPr>
          <p:cNvPr id="5" name="Picture 4">
            <a:extLst>
              <a:ext uri="{FF2B5EF4-FFF2-40B4-BE49-F238E27FC236}">
                <a16:creationId xmlns:a16="http://schemas.microsoft.com/office/drawing/2014/main" id="{49F3C9FE-E239-4A04-A741-A3335186E4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2243" y="918725"/>
            <a:ext cx="4192593" cy="2799873"/>
          </a:xfrm>
          <a:prstGeom prst="rect">
            <a:avLst/>
          </a:prstGeom>
        </p:spPr>
      </p:pic>
      <p:pic>
        <p:nvPicPr>
          <p:cNvPr id="11" name="Picture 10">
            <a:extLst>
              <a:ext uri="{FF2B5EF4-FFF2-40B4-BE49-F238E27FC236}">
                <a16:creationId xmlns:a16="http://schemas.microsoft.com/office/drawing/2014/main" id="{7E544512-9E55-4669-B5AC-28164F5C52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6457" y="2435531"/>
            <a:ext cx="2436459" cy="2428700"/>
          </a:xfrm>
          <a:prstGeom prst="rect">
            <a:avLst/>
          </a:prstGeom>
        </p:spPr>
      </p:pic>
      <p:pic>
        <p:nvPicPr>
          <p:cNvPr id="26" name="Picture 25">
            <a:extLst>
              <a:ext uri="{FF2B5EF4-FFF2-40B4-BE49-F238E27FC236}">
                <a16:creationId xmlns:a16="http://schemas.microsoft.com/office/drawing/2014/main" id="{C016BFD0-716B-4C6A-AE67-EDB5A35E1D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9787" y="4074539"/>
            <a:ext cx="2383104" cy="2417051"/>
          </a:xfrm>
          <a:prstGeom prst="rect">
            <a:avLst/>
          </a:prstGeom>
        </p:spPr>
      </p:pic>
      <p:pic>
        <p:nvPicPr>
          <p:cNvPr id="28" name="Picture 27">
            <a:extLst>
              <a:ext uri="{FF2B5EF4-FFF2-40B4-BE49-F238E27FC236}">
                <a16:creationId xmlns:a16="http://schemas.microsoft.com/office/drawing/2014/main" id="{B5303423-8885-48B7-B39B-9A68FF7387D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23128" y="4230201"/>
            <a:ext cx="4279953" cy="2537445"/>
          </a:xfrm>
          <a:prstGeom prst="rect">
            <a:avLst/>
          </a:prstGeom>
        </p:spPr>
      </p:pic>
    </p:spTree>
    <p:extLst>
      <p:ext uri="{BB962C8B-B14F-4D97-AF65-F5344CB8AC3E}">
        <p14:creationId xmlns:p14="http://schemas.microsoft.com/office/powerpoint/2010/main" val="9263565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1761</Words>
  <Application>Microsoft Office PowerPoint</Application>
  <PresentationFormat>Widescreen</PresentationFormat>
  <Paragraphs>122</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Bell MT</vt:lpstr>
      <vt:lpstr>Calibri</vt:lpstr>
      <vt:lpstr>Times New Roman</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brad.blau@cox.net</dc:creator>
  <cp:lastModifiedBy>Brad Blau</cp:lastModifiedBy>
  <cp:revision>10</cp:revision>
  <dcterms:created xsi:type="dcterms:W3CDTF">2017-12-19T14:57:05Z</dcterms:created>
  <dcterms:modified xsi:type="dcterms:W3CDTF">2024-01-10T14:40:02Z</dcterms:modified>
</cp:coreProperties>
</file>