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7" r:id="rId11"/>
    <p:sldId id="268" r:id="rId12"/>
    <p:sldId id="269" r:id="rId13"/>
    <p:sldId id="270" r:id="rId14"/>
    <p:sldId id="271" r:id="rId15"/>
    <p:sldId id="279" r:id="rId16"/>
    <p:sldId id="272" r:id="rId17"/>
    <p:sldId id="273" r:id="rId18"/>
    <p:sldId id="274" r:id="rId19"/>
    <p:sldId id="276" r:id="rId20"/>
    <p:sldId id="277" r:id="rId21"/>
  </p:sldIdLst>
  <p:sldSz cx="12192000" cy="6858000"/>
  <p:notesSz cx="6858000" cy="9144000"/>
  <p:embeddedFontLst>
    <p:embeddedFont>
      <p:font typeface="Californian FB" panose="0207040306080B030204" pitchFamily="18" charset="0"/>
      <p:regular r:id="rId22"/>
      <p:bold r:id="rId23"/>
      <p:italic r:id="rId24"/>
    </p:embeddedFont>
    <p:embeddedFont>
      <p:font typeface="Lucida Calligraphy" panose="03010101010101010101" pitchFamily="66"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varScale="1">
        <p:scale>
          <a:sx n="101" d="100"/>
          <a:sy n="101" d="100"/>
        </p:scale>
        <p:origin x="150"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122BA-C7EB-43A1-AA59-7940AE431A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86BD3E-B7D3-4472-A222-641F1B4280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A91976-0124-44BB-BD1F-1D6DA85A9781}"/>
              </a:ext>
            </a:extLst>
          </p:cNvPr>
          <p:cNvSpPr>
            <a:spLocks noGrp="1"/>
          </p:cNvSpPr>
          <p:nvPr>
            <p:ph type="dt" sz="half" idx="10"/>
          </p:nvPr>
        </p:nvSpPr>
        <p:spPr/>
        <p:txBody>
          <a:bodyPr/>
          <a:lstStyle/>
          <a:p>
            <a:fld id="{F6561EFC-968E-45CD-993A-8B84DBCC4C5F}" type="datetimeFigureOut">
              <a:rPr lang="en-US" smtClean="0"/>
              <a:t>1/10/2024</a:t>
            </a:fld>
            <a:endParaRPr lang="en-US"/>
          </a:p>
        </p:txBody>
      </p:sp>
      <p:sp>
        <p:nvSpPr>
          <p:cNvPr id="5" name="Footer Placeholder 4">
            <a:extLst>
              <a:ext uri="{FF2B5EF4-FFF2-40B4-BE49-F238E27FC236}">
                <a16:creationId xmlns:a16="http://schemas.microsoft.com/office/drawing/2014/main" id="{E59F4DF4-4847-41C8-BD0A-F68DBF6419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7A6EF1-3BAF-487A-B449-774A8D1EB628}"/>
              </a:ext>
            </a:extLst>
          </p:cNvPr>
          <p:cNvSpPr>
            <a:spLocks noGrp="1"/>
          </p:cNvSpPr>
          <p:nvPr>
            <p:ph type="sldNum" sz="quarter" idx="12"/>
          </p:nvPr>
        </p:nvSpPr>
        <p:spPr/>
        <p:txBody>
          <a:bodyPr/>
          <a:lstStyle/>
          <a:p>
            <a:fld id="{52A307A0-5AB3-46A9-8C41-AB70750DF1A0}" type="slidenum">
              <a:rPr lang="en-US" smtClean="0"/>
              <a:t>‹#›</a:t>
            </a:fld>
            <a:endParaRPr lang="en-US"/>
          </a:p>
        </p:txBody>
      </p:sp>
    </p:spTree>
    <p:extLst>
      <p:ext uri="{BB962C8B-B14F-4D97-AF65-F5344CB8AC3E}">
        <p14:creationId xmlns:p14="http://schemas.microsoft.com/office/powerpoint/2010/main" val="233595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12B5A-7A93-42C0-8FDE-BAB9236D40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CA593E-C73F-4628-AC42-75D6F81F999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387B93-743E-4833-8889-F7FD5FBA5977}"/>
              </a:ext>
            </a:extLst>
          </p:cNvPr>
          <p:cNvSpPr>
            <a:spLocks noGrp="1"/>
          </p:cNvSpPr>
          <p:nvPr>
            <p:ph type="dt" sz="half" idx="10"/>
          </p:nvPr>
        </p:nvSpPr>
        <p:spPr/>
        <p:txBody>
          <a:bodyPr/>
          <a:lstStyle/>
          <a:p>
            <a:fld id="{F6561EFC-968E-45CD-993A-8B84DBCC4C5F}" type="datetimeFigureOut">
              <a:rPr lang="en-US" smtClean="0"/>
              <a:t>1/10/2024</a:t>
            </a:fld>
            <a:endParaRPr lang="en-US"/>
          </a:p>
        </p:txBody>
      </p:sp>
      <p:sp>
        <p:nvSpPr>
          <p:cNvPr id="5" name="Footer Placeholder 4">
            <a:extLst>
              <a:ext uri="{FF2B5EF4-FFF2-40B4-BE49-F238E27FC236}">
                <a16:creationId xmlns:a16="http://schemas.microsoft.com/office/drawing/2014/main" id="{785D3623-C1E0-4965-B7AE-F897122D9B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C35F92-96B5-431A-A638-3822BDD07BD7}"/>
              </a:ext>
            </a:extLst>
          </p:cNvPr>
          <p:cNvSpPr>
            <a:spLocks noGrp="1"/>
          </p:cNvSpPr>
          <p:nvPr>
            <p:ph type="sldNum" sz="quarter" idx="12"/>
          </p:nvPr>
        </p:nvSpPr>
        <p:spPr/>
        <p:txBody>
          <a:bodyPr/>
          <a:lstStyle/>
          <a:p>
            <a:fld id="{52A307A0-5AB3-46A9-8C41-AB70750DF1A0}" type="slidenum">
              <a:rPr lang="en-US" smtClean="0"/>
              <a:t>‹#›</a:t>
            </a:fld>
            <a:endParaRPr lang="en-US"/>
          </a:p>
        </p:txBody>
      </p:sp>
    </p:spTree>
    <p:extLst>
      <p:ext uri="{BB962C8B-B14F-4D97-AF65-F5344CB8AC3E}">
        <p14:creationId xmlns:p14="http://schemas.microsoft.com/office/powerpoint/2010/main" val="3543754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C109D5-8F15-4C8A-A2A0-13E91DFCD7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E28D99-4BF1-4D2D-9A85-A63F6D67008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1633F-C56A-4A30-97BC-602C5E208612}"/>
              </a:ext>
            </a:extLst>
          </p:cNvPr>
          <p:cNvSpPr>
            <a:spLocks noGrp="1"/>
          </p:cNvSpPr>
          <p:nvPr>
            <p:ph type="dt" sz="half" idx="10"/>
          </p:nvPr>
        </p:nvSpPr>
        <p:spPr/>
        <p:txBody>
          <a:bodyPr/>
          <a:lstStyle/>
          <a:p>
            <a:fld id="{F6561EFC-968E-45CD-993A-8B84DBCC4C5F}" type="datetimeFigureOut">
              <a:rPr lang="en-US" smtClean="0"/>
              <a:t>1/10/2024</a:t>
            </a:fld>
            <a:endParaRPr lang="en-US"/>
          </a:p>
        </p:txBody>
      </p:sp>
      <p:sp>
        <p:nvSpPr>
          <p:cNvPr id="5" name="Footer Placeholder 4">
            <a:extLst>
              <a:ext uri="{FF2B5EF4-FFF2-40B4-BE49-F238E27FC236}">
                <a16:creationId xmlns:a16="http://schemas.microsoft.com/office/drawing/2014/main" id="{28187E35-0347-4791-8CAA-F5033C36D0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98F5FF-BDB4-4AC5-AC5A-9F662F1E9F20}"/>
              </a:ext>
            </a:extLst>
          </p:cNvPr>
          <p:cNvSpPr>
            <a:spLocks noGrp="1"/>
          </p:cNvSpPr>
          <p:nvPr>
            <p:ph type="sldNum" sz="quarter" idx="12"/>
          </p:nvPr>
        </p:nvSpPr>
        <p:spPr/>
        <p:txBody>
          <a:bodyPr/>
          <a:lstStyle/>
          <a:p>
            <a:fld id="{52A307A0-5AB3-46A9-8C41-AB70750DF1A0}" type="slidenum">
              <a:rPr lang="en-US" smtClean="0"/>
              <a:t>‹#›</a:t>
            </a:fld>
            <a:endParaRPr lang="en-US"/>
          </a:p>
        </p:txBody>
      </p:sp>
    </p:spTree>
    <p:extLst>
      <p:ext uri="{BB962C8B-B14F-4D97-AF65-F5344CB8AC3E}">
        <p14:creationId xmlns:p14="http://schemas.microsoft.com/office/powerpoint/2010/main" val="3717925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6F2AD-A78B-479F-9D71-29D40296FF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5A4403-66CE-4363-A283-823057E7129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0CB697-93C4-44E5-ADC2-AF2421E9EE15}"/>
              </a:ext>
            </a:extLst>
          </p:cNvPr>
          <p:cNvSpPr>
            <a:spLocks noGrp="1"/>
          </p:cNvSpPr>
          <p:nvPr>
            <p:ph type="dt" sz="half" idx="10"/>
          </p:nvPr>
        </p:nvSpPr>
        <p:spPr/>
        <p:txBody>
          <a:bodyPr/>
          <a:lstStyle/>
          <a:p>
            <a:fld id="{F6561EFC-968E-45CD-993A-8B84DBCC4C5F}" type="datetimeFigureOut">
              <a:rPr lang="en-US" smtClean="0"/>
              <a:t>1/10/2024</a:t>
            </a:fld>
            <a:endParaRPr lang="en-US"/>
          </a:p>
        </p:txBody>
      </p:sp>
      <p:sp>
        <p:nvSpPr>
          <p:cNvPr id="5" name="Footer Placeholder 4">
            <a:extLst>
              <a:ext uri="{FF2B5EF4-FFF2-40B4-BE49-F238E27FC236}">
                <a16:creationId xmlns:a16="http://schemas.microsoft.com/office/drawing/2014/main" id="{D79F0790-CCE3-4017-AA2A-679A3CF451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6CEF6F-FBD7-426A-AB54-6FF8F9ECB17B}"/>
              </a:ext>
            </a:extLst>
          </p:cNvPr>
          <p:cNvSpPr>
            <a:spLocks noGrp="1"/>
          </p:cNvSpPr>
          <p:nvPr>
            <p:ph type="sldNum" sz="quarter" idx="12"/>
          </p:nvPr>
        </p:nvSpPr>
        <p:spPr/>
        <p:txBody>
          <a:bodyPr/>
          <a:lstStyle/>
          <a:p>
            <a:fld id="{52A307A0-5AB3-46A9-8C41-AB70750DF1A0}" type="slidenum">
              <a:rPr lang="en-US" smtClean="0"/>
              <a:t>‹#›</a:t>
            </a:fld>
            <a:endParaRPr lang="en-US"/>
          </a:p>
        </p:txBody>
      </p:sp>
    </p:spTree>
    <p:extLst>
      <p:ext uri="{BB962C8B-B14F-4D97-AF65-F5344CB8AC3E}">
        <p14:creationId xmlns:p14="http://schemas.microsoft.com/office/powerpoint/2010/main" val="348287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9AE00-F36B-4916-BA6E-69FFA74D25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0E8A6C-A200-4AA8-9363-74C75A5FD9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1992B8C-3139-4813-BDFC-5912D49906C0}"/>
              </a:ext>
            </a:extLst>
          </p:cNvPr>
          <p:cNvSpPr>
            <a:spLocks noGrp="1"/>
          </p:cNvSpPr>
          <p:nvPr>
            <p:ph type="dt" sz="half" idx="10"/>
          </p:nvPr>
        </p:nvSpPr>
        <p:spPr/>
        <p:txBody>
          <a:bodyPr/>
          <a:lstStyle/>
          <a:p>
            <a:fld id="{F6561EFC-968E-45CD-993A-8B84DBCC4C5F}" type="datetimeFigureOut">
              <a:rPr lang="en-US" smtClean="0"/>
              <a:t>1/10/2024</a:t>
            </a:fld>
            <a:endParaRPr lang="en-US"/>
          </a:p>
        </p:txBody>
      </p:sp>
      <p:sp>
        <p:nvSpPr>
          <p:cNvPr id="5" name="Footer Placeholder 4">
            <a:extLst>
              <a:ext uri="{FF2B5EF4-FFF2-40B4-BE49-F238E27FC236}">
                <a16:creationId xmlns:a16="http://schemas.microsoft.com/office/drawing/2014/main" id="{28E4CB0B-773F-4865-A44E-5CB9CCF288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003D73-B693-4BF0-8D88-C698F4ADEC52}"/>
              </a:ext>
            </a:extLst>
          </p:cNvPr>
          <p:cNvSpPr>
            <a:spLocks noGrp="1"/>
          </p:cNvSpPr>
          <p:nvPr>
            <p:ph type="sldNum" sz="quarter" idx="12"/>
          </p:nvPr>
        </p:nvSpPr>
        <p:spPr/>
        <p:txBody>
          <a:bodyPr/>
          <a:lstStyle/>
          <a:p>
            <a:fld id="{52A307A0-5AB3-46A9-8C41-AB70750DF1A0}" type="slidenum">
              <a:rPr lang="en-US" smtClean="0"/>
              <a:t>‹#›</a:t>
            </a:fld>
            <a:endParaRPr lang="en-US"/>
          </a:p>
        </p:txBody>
      </p:sp>
    </p:spTree>
    <p:extLst>
      <p:ext uri="{BB962C8B-B14F-4D97-AF65-F5344CB8AC3E}">
        <p14:creationId xmlns:p14="http://schemas.microsoft.com/office/powerpoint/2010/main" val="1197949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1DEF1-F071-4220-BEBB-C8BB624D14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5B9088-DF3B-4D96-A553-2A90FB27F2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AD4F29-B7CD-4BF6-ABC5-4BE3FDA8107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230434-6044-40CD-84A3-9329B8B326E9}"/>
              </a:ext>
            </a:extLst>
          </p:cNvPr>
          <p:cNvSpPr>
            <a:spLocks noGrp="1"/>
          </p:cNvSpPr>
          <p:nvPr>
            <p:ph type="dt" sz="half" idx="10"/>
          </p:nvPr>
        </p:nvSpPr>
        <p:spPr/>
        <p:txBody>
          <a:bodyPr/>
          <a:lstStyle/>
          <a:p>
            <a:fld id="{F6561EFC-968E-45CD-993A-8B84DBCC4C5F}" type="datetimeFigureOut">
              <a:rPr lang="en-US" smtClean="0"/>
              <a:t>1/10/2024</a:t>
            </a:fld>
            <a:endParaRPr lang="en-US"/>
          </a:p>
        </p:txBody>
      </p:sp>
      <p:sp>
        <p:nvSpPr>
          <p:cNvPr id="6" name="Footer Placeholder 5">
            <a:extLst>
              <a:ext uri="{FF2B5EF4-FFF2-40B4-BE49-F238E27FC236}">
                <a16:creationId xmlns:a16="http://schemas.microsoft.com/office/drawing/2014/main" id="{1E03786E-10EF-4FC1-B85B-435A4A7232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093420-AC7B-40D1-A15E-388443AE90F5}"/>
              </a:ext>
            </a:extLst>
          </p:cNvPr>
          <p:cNvSpPr>
            <a:spLocks noGrp="1"/>
          </p:cNvSpPr>
          <p:nvPr>
            <p:ph type="sldNum" sz="quarter" idx="12"/>
          </p:nvPr>
        </p:nvSpPr>
        <p:spPr/>
        <p:txBody>
          <a:bodyPr/>
          <a:lstStyle/>
          <a:p>
            <a:fld id="{52A307A0-5AB3-46A9-8C41-AB70750DF1A0}" type="slidenum">
              <a:rPr lang="en-US" smtClean="0"/>
              <a:t>‹#›</a:t>
            </a:fld>
            <a:endParaRPr lang="en-US"/>
          </a:p>
        </p:txBody>
      </p:sp>
    </p:spTree>
    <p:extLst>
      <p:ext uri="{BB962C8B-B14F-4D97-AF65-F5344CB8AC3E}">
        <p14:creationId xmlns:p14="http://schemas.microsoft.com/office/powerpoint/2010/main" val="3367440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3CB9-CF08-47F9-AECE-86D827E199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5FE587-3191-47CA-B42A-BF0179E28F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A8A3EF0-8FC5-4761-80C9-B126C8A5694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78E583-90CD-4347-8E92-FDC5A3EA7B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523B0E-3A24-4B8E-851D-A86BBB149FA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14DBAB-C911-4EDB-97D3-8D75436B92FD}"/>
              </a:ext>
            </a:extLst>
          </p:cNvPr>
          <p:cNvSpPr>
            <a:spLocks noGrp="1"/>
          </p:cNvSpPr>
          <p:nvPr>
            <p:ph type="dt" sz="half" idx="10"/>
          </p:nvPr>
        </p:nvSpPr>
        <p:spPr/>
        <p:txBody>
          <a:bodyPr/>
          <a:lstStyle/>
          <a:p>
            <a:fld id="{F6561EFC-968E-45CD-993A-8B84DBCC4C5F}" type="datetimeFigureOut">
              <a:rPr lang="en-US" smtClean="0"/>
              <a:t>1/10/2024</a:t>
            </a:fld>
            <a:endParaRPr lang="en-US"/>
          </a:p>
        </p:txBody>
      </p:sp>
      <p:sp>
        <p:nvSpPr>
          <p:cNvPr id="8" name="Footer Placeholder 7">
            <a:extLst>
              <a:ext uri="{FF2B5EF4-FFF2-40B4-BE49-F238E27FC236}">
                <a16:creationId xmlns:a16="http://schemas.microsoft.com/office/drawing/2014/main" id="{40700697-8671-4506-91DD-0C19AF64F0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C25DA3-23B7-4D46-9CAE-218D93A61439}"/>
              </a:ext>
            </a:extLst>
          </p:cNvPr>
          <p:cNvSpPr>
            <a:spLocks noGrp="1"/>
          </p:cNvSpPr>
          <p:nvPr>
            <p:ph type="sldNum" sz="quarter" idx="12"/>
          </p:nvPr>
        </p:nvSpPr>
        <p:spPr/>
        <p:txBody>
          <a:bodyPr/>
          <a:lstStyle/>
          <a:p>
            <a:fld id="{52A307A0-5AB3-46A9-8C41-AB70750DF1A0}" type="slidenum">
              <a:rPr lang="en-US" smtClean="0"/>
              <a:t>‹#›</a:t>
            </a:fld>
            <a:endParaRPr lang="en-US"/>
          </a:p>
        </p:txBody>
      </p:sp>
    </p:spTree>
    <p:extLst>
      <p:ext uri="{BB962C8B-B14F-4D97-AF65-F5344CB8AC3E}">
        <p14:creationId xmlns:p14="http://schemas.microsoft.com/office/powerpoint/2010/main" val="674204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17CDC-5C0F-4778-AB44-627D99E3E5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0E2554-13FE-4749-83A3-FBFEFDE76D33}"/>
              </a:ext>
            </a:extLst>
          </p:cNvPr>
          <p:cNvSpPr>
            <a:spLocks noGrp="1"/>
          </p:cNvSpPr>
          <p:nvPr>
            <p:ph type="dt" sz="half" idx="10"/>
          </p:nvPr>
        </p:nvSpPr>
        <p:spPr/>
        <p:txBody>
          <a:bodyPr/>
          <a:lstStyle/>
          <a:p>
            <a:fld id="{F6561EFC-968E-45CD-993A-8B84DBCC4C5F}" type="datetimeFigureOut">
              <a:rPr lang="en-US" smtClean="0"/>
              <a:t>1/10/2024</a:t>
            </a:fld>
            <a:endParaRPr lang="en-US"/>
          </a:p>
        </p:txBody>
      </p:sp>
      <p:sp>
        <p:nvSpPr>
          <p:cNvPr id="4" name="Footer Placeholder 3">
            <a:extLst>
              <a:ext uri="{FF2B5EF4-FFF2-40B4-BE49-F238E27FC236}">
                <a16:creationId xmlns:a16="http://schemas.microsoft.com/office/drawing/2014/main" id="{74B13BF4-E7EF-4A7C-9D7D-41F8357041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9FA38C-A03B-479A-8DEA-35592EF48599}"/>
              </a:ext>
            </a:extLst>
          </p:cNvPr>
          <p:cNvSpPr>
            <a:spLocks noGrp="1"/>
          </p:cNvSpPr>
          <p:nvPr>
            <p:ph type="sldNum" sz="quarter" idx="12"/>
          </p:nvPr>
        </p:nvSpPr>
        <p:spPr/>
        <p:txBody>
          <a:bodyPr/>
          <a:lstStyle/>
          <a:p>
            <a:fld id="{52A307A0-5AB3-46A9-8C41-AB70750DF1A0}" type="slidenum">
              <a:rPr lang="en-US" smtClean="0"/>
              <a:t>‹#›</a:t>
            </a:fld>
            <a:endParaRPr lang="en-US"/>
          </a:p>
        </p:txBody>
      </p:sp>
    </p:spTree>
    <p:extLst>
      <p:ext uri="{BB962C8B-B14F-4D97-AF65-F5344CB8AC3E}">
        <p14:creationId xmlns:p14="http://schemas.microsoft.com/office/powerpoint/2010/main" val="2667455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FABCA-024E-4A43-A491-0B89F6B899BF}"/>
              </a:ext>
            </a:extLst>
          </p:cNvPr>
          <p:cNvSpPr>
            <a:spLocks noGrp="1"/>
          </p:cNvSpPr>
          <p:nvPr>
            <p:ph type="dt" sz="half" idx="10"/>
          </p:nvPr>
        </p:nvSpPr>
        <p:spPr/>
        <p:txBody>
          <a:bodyPr/>
          <a:lstStyle/>
          <a:p>
            <a:fld id="{F6561EFC-968E-45CD-993A-8B84DBCC4C5F}" type="datetimeFigureOut">
              <a:rPr lang="en-US" smtClean="0"/>
              <a:t>1/10/2024</a:t>
            </a:fld>
            <a:endParaRPr lang="en-US"/>
          </a:p>
        </p:txBody>
      </p:sp>
      <p:sp>
        <p:nvSpPr>
          <p:cNvPr id="3" name="Footer Placeholder 2">
            <a:extLst>
              <a:ext uri="{FF2B5EF4-FFF2-40B4-BE49-F238E27FC236}">
                <a16:creationId xmlns:a16="http://schemas.microsoft.com/office/drawing/2014/main" id="{65A1D622-F511-4021-915A-520A7A36DF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F1A6A0-D467-4FFC-89A4-2FCE313EE650}"/>
              </a:ext>
            </a:extLst>
          </p:cNvPr>
          <p:cNvSpPr>
            <a:spLocks noGrp="1"/>
          </p:cNvSpPr>
          <p:nvPr>
            <p:ph type="sldNum" sz="quarter" idx="12"/>
          </p:nvPr>
        </p:nvSpPr>
        <p:spPr/>
        <p:txBody>
          <a:bodyPr/>
          <a:lstStyle/>
          <a:p>
            <a:fld id="{52A307A0-5AB3-46A9-8C41-AB70750DF1A0}" type="slidenum">
              <a:rPr lang="en-US" smtClean="0"/>
              <a:t>‹#›</a:t>
            </a:fld>
            <a:endParaRPr lang="en-US"/>
          </a:p>
        </p:txBody>
      </p:sp>
    </p:spTree>
    <p:extLst>
      <p:ext uri="{BB962C8B-B14F-4D97-AF65-F5344CB8AC3E}">
        <p14:creationId xmlns:p14="http://schemas.microsoft.com/office/powerpoint/2010/main" val="249409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89E9B-C72F-4703-8161-0FE8935EE0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BB6100-D311-4645-9C68-D615EB024D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A167E5-2214-4AA0-9083-915AAFE3B5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3F9FBD5-B60C-4A31-AA76-389673D0353F}"/>
              </a:ext>
            </a:extLst>
          </p:cNvPr>
          <p:cNvSpPr>
            <a:spLocks noGrp="1"/>
          </p:cNvSpPr>
          <p:nvPr>
            <p:ph type="dt" sz="half" idx="10"/>
          </p:nvPr>
        </p:nvSpPr>
        <p:spPr/>
        <p:txBody>
          <a:bodyPr/>
          <a:lstStyle/>
          <a:p>
            <a:fld id="{F6561EFC-968E-45CD-993A-8B84DBCC4C5F}" type="datetimeFigureOut">
              <a:rPr lang="en-US" smtClean="0"/>
              <a:t>1/10/2024</a:t>
            </a:fld>
            <a:endParaRPr lang="en-US"/>
          </a:p>
        </p:txBody>
      </p:sp>
      <p:sp>
        <p:nvSpPr>
          <p:cNvPr id="6" name="Footer Placeholder 5">
            <a:extLst>
              <a:ext uri="{FF2B5EF4-FFF2-40B4-BE49-F238E27FC236}">
                <a16:creationId xmlns:a16="http://schemas.microsoft.com/office/drawing/2014/main" id="{2847CD23-2FD6-42A9-8B64-12811D58F4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7BF1D0-7A4C-46B5-B4A8-B2329254C46F}"/>
              </a:ext>
            </a:extLst>
          </p:cNvPr>
          <p:cNvSpPr>
            <a:spLocks noGrp="1"/>
          </p:cNvSpPr>
          <p:nvPr>
            <p:ph type="sldNum" sz="quarter" idx="12"/>
          </p:nvPr>
        </p:nvSpPr>
        <p:spPr/>
        <p:txBody>
          <a:bodyPr/>
          <a:lstStyle/>
          <a:p>
            <a:fld id="{52A307A0-5AB3-46A9-8C41-AB70750DF1A0}" type="slidenum">
              <a:rPr lang="en-US" smtClean="0"/>
              <a:t>‹#›</a:t>
            </a:fld>
            <a:endParaRPr lang="en-US"/>
          </a:p>
        </p:txBody>
      </p:sp>
    </p:spTree>
    <p:extLst>
      <p:ext uri="{BB962C8B-B14F-4D97-AF65-F5344CB8AC3E}">
        <p14:creationId xmlns:p14="http://schemas.microsoft.com/office/powerpoint/2010/main" val="1556127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8F161-A43A-4796-B00D-5BE2283C58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FF2A60-9836-40F8-BD46-0205B91D90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B59CB5-5F50-4AC3-954D-4148967B4A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F5734B-6B9D-4E00-AACB-47F095BFBE78}"/>
              </a:ext>
            </a:extLst>
          </p:cNvPr>
          <p:cNvSpPr>
            <a:spLocks noGrp="1"/>
          </p:cNvSpPr>
          <p:nvPr>
            <p:ph type="dt" sz="half" idx="10"/>
          </p:nvPr>
        </p:nvSpPr>
        <p:spPr/>
        <p:txBody>
          <a:bodyPr/>
          <a:lstStyle/>
          <a:p>
            <a:fld id="{F6561EFC-968E-45CD-993A-8B84DBCC4C5F}" type="datetimeFigureOut">
              <a:rPr lang="en-US" smtClean="0"/>
              <a:t>1/10/2024</a:t>
            </a:fld>
            <a:endParaRPr lang="en-US"/>
          </a:p>
        </p:txBody>
      </p:sp>
      <p:sp>
        <p:nvSpPr>
          <p:cNvPr id="6" name="Footer Placeholder 5">
            <a:extLst>
              <a:ext uri="{FF2B5EF4-FFF2-40B4-BE49-F238E27FC236}">
                <a16:creationId xmlns:a16="http://schemas.microsoft.com/office/drawing/2014/main" id="{C5B18CD6-A38F-4D3A-ACF5-CE819B0B8D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7EAA2-6610-4FD2-8C06-E29C5F7C7D13}"/>
              </a:ext>
            </a:extLst>
          </p:cNvPr>
          <p:cNvSpPr>
            <a:spLocks noGrp="1"/>
          </p:cNvSpPr>
          <p:nvPr>
            <p:ph type="sldNum" sz="quarter" idx="12"/>
          </p:nvPr>
        </p:nvSpPr>
        <p:spPr/>
        <p:txBody>
          <a:bodyPr/>
          <a:lstStyle/>
          <a:p>
            <a:fld id="{52A307A0-5AB3-46A9-8C41-AB70750DF1A0}" type="slidenum">
              <a:rPr lang="en-US" smtClean="0"/>
              <a:t>‹#›</a:t>
            </a:fld>
            <a:endParaRPr lang="en-US"/>
          </a:p>
        </p:txBody>
      </p:sp>
    </p:spTree>
    <p:extLst>
      <p:ext uri="{BB962C8B-B14F-4D97-AF65-F5344CB8AC3E}">
        <p14:creationId xmlns:p14="http://schemas.microsoft.com/office/powerpoint/2010/main" val="3401806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4CFD52-7F38-4D2C-9C7A-8117DFF7AE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782B1F-F67F-4109-AB6A-7CF6A37A19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414D4F-51B1-4442-A866-EB8AE92E77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561EFC-968E-45CD-993A-8B84DBCC4C5F}" type="datetimeFigureOut">
              <a:rPr lang="en-US" smtClean="0"/>
              <a:t>1/10/2024</a:t>
            </a:fld>
            <a:endParaRPr lang="en-US"/>
          </a:p>
        </p:txBody>
      </p:sp>
      <p:sp>
        <p:nvSpPr>
          <p:cNvPr id="5" name="Footer Placeholder 4">
            <a:extLst>
              <a:ext uri="{FF2B5EF4-FFF2-40B4-BE49-F238E27FC236}">
                <a16:creationId xmlns:a16="http://schemas.microsoft.com/office/drawing/2014/main" id="{4C3F9136-13CA-4650-BCD8-FDD3C2BB9F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738925-30ED-42E3-A346-F0260B87B0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307A0-5AB3-46A9-8C41-AB70750DF1A0}" type="slidenum">
              <a:rPr lang="en-US" smtClean="0"/>
              <a:t>‹#›</a:t>
            </a:fld>
            <a:endParaRPr lang="en-US"/>
          </a:p>
        </p:txBody>
      </p:sp>
    </p:spTree>
    <p:extLst>
      <p:ext uri="{BB962C8B-B14F-4D97-AF65-F5344CB8AC3E}">
        <p14:creationId xmlns:p14="http://schemas.microsoft.com/office/powerpoint/2010/main" val="3515070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9.jpg"/><Relationship Id="rId4" Type="http://schemas.openxmlformats.org/officeDocument/2006/relationships/image" Target="../media/image3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14338">
            <a:extLst>
              <a:ext uri="{FF2B5EF4-FFF2-40B4-BE49-F238E27FC236}">
                <a16:creationId xmlns:a16="http://schemas.microsoft.com/office/drawing/2014/main" id="{E6EACE02-C98F-4F77-9252-324CAABBAF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1452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B20A32F4-A4CD-4DDC-8359-E9847B45D5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Box 12"/>
          <p:cNvSpPr txBox="1"/>
          <p:nvPr/>
        </p:nvSpPr>
        <p:spPr>
          <a:xfrm>
            <a:off x="1676400" y="152401"/>
            <a:ext cx="8839200" cy="646331"/>
          </a:xfrm>
          <a:prstGeom prst="rect">
            <a:avLst/>
          </a:prstGeom>
          <a:noFill/>
        </p:spPr>
        <p:txBody>
          <a:bodyPr wrap="square" rtlCol="0">
            <a:spAutoFit/>
          </a:bodyPr>
          <a:lstStyle/>
          <a:p>
            <a:pPr algn="ctr"/>
            <a:r>
              <a:rPr lang="en-US" sz="3600" dirty="0">
                <a:solidFill>
                  <a:schemeClr val="bg1"/>
                </a:solidFill>
                <a:latin typeface="Lucida Calligraphy" pitchFamily="66" charset="0"/>
              </a:rPr>
              <a:t>Charity—The Pure Love of Christ</a:t>
            </a:r>
          </a:p>
        </p:txBody>
      </p:sp>
      <p:grpSp>
        <p:nvGrpSpPr>
          <p:cNvPr id="14" name="Group 13"/>
          <p:cNvGrpSpPr/>
          <p:nvPr/>
        </p:nvGrpSpPr>
        <p:grpSpPr>
          <a:xfrm>
            <a:off x="3217333" y="1161366"/>
            <a:ext cx="2743200" cy="1938992"/>
            <a:chOff x="1143000" y="3047999"/>
            <a:chExt cx="2743200" cy="1224187"/>
          </a:xfrm>
        </p:grpSpPr>
        <p:sp>
          <p:nvSpPr>
            <p:cNvPr id="15" name="Rounded Rectangular Callout 14"/>
            <p:cNvSpPr/>
            <p:nvPr/>
          </p:nvSpPr>
          <p:spPr>
            <a:xfrm>
              <a:off x="1143000" y="3048000"/>
              <a:ext cx="2667000" cy="1219200"/>
            </a:xfrm>
            <a:prstGeom prst="wedgeRoundRectCallou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219200" y="3047999"/>
              <a:ext cx="2667000" cy="1224187"/>
            </a:xfrm>
            <a:prstGeom prst="rect">
              <a:avLst/>
            </a:prstGeom>
          </p:spPr>
          <p:txBody>
            <a:bodyPr wrap="square">
              <a:spAutoFit/>
            </a:bodyPr>
            <a:lstStyle/>
            <a:p>
              <a:r>
                <a:rPr lang="en-US" sz="2000" dirty="0"/>
                <a:t>“there must be faith; and if there must be faith there must also be hope; and if there must be hope there must also be charity.” </a:t>
              </a:r>
              <a:r>
                <a:rPr lang="en-US" sz="1100" dirty="0"/>
                <a:t>Moroni 10:20</a:t>
              </a:r>
            </a:p>
          </p:txBody>
        </p:sp>
      </p:grpSp>
      <p:grpSp>
        <p:nvGrpSpPr>
          <p:cNvPr id="17" name="Group 16"/>
          <p:cNvGrpSpPr/>
          <p:nvPr/>
        </p:nvGrpSpPr>
        <p:grpSpPr>
          <a:xfrm flipH="1">
            <a:off x="6570133" y="1389966"/>
            <a:ext cx="2819399" cy="1752600"/>
            <a:chOff x="1143000" y="3047995"/>
            <a:chExt cx="2671010" cy="1219205"/>
          </a:xfrm>
        </p:grpSpPr>
        <p:sp>
          <p:nvSpPr>
            <p:cNvPr id="18" name="Rounded Rectangular Callout 17"/>
            <p:cNvSpPr/>
            <p:nvPr/>
          </p:nvSpPr>
          <p:spPr>
            <a:xfrm>
              <a:off x="1143000" y="3048000"/>
              <a:ext cx="2667000" cy="1219200"/>
            </a:xfrm>
            <a:prstGeom prst="wedgeRoundRectCallout">
              <a:avLst>
                <a:gd name="adj1" fmla="val 39317"/>
                <a:gd name="adj2" fmla="val 75060"/>
                <a:gd name="adj3" fmla="val 16667"/>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147010" y="3047995"/>
              <a:ext cx="2667000" cy="1134764"/>
            </a:xfrm>
            <a:prstGeom prst="rect">
              <a:avLst/>
            </a:prstGeom>
          </p:spPr>
          <p:txBody>
            <a:bodyPr wrap="square">
              <a:spAutoFit/>
            </a:bodyPr>
            <a:lstStyle/>
            <a:p>
              <a:r>
                <a:rPr lang="en-US" sz="2000" dirty="0"/>
                <a:t>“and except ye have charity ye can in nowise be saved in the kingdom of God…(faith and hope included)” </a:t>
              </a:r>
              <a:r>
                <a:rPr lang="en-US" sz="1100" dirty="0"/>
                <a:t>Moroni 10:21</a:t>
              </a:r>
            </a:p>
          </p:txBody>
        </p:sp>
      </p:grpSp>
      <p:grpSp>
        <p:nvGrpSpPr>
          <p:cNvPr id="20" name="Group 19"/>
          <p:cNvGrpSpPr/>
          <p:nvPr/>
        </p:nvGrpSpPr>
        <p:grpSpPr>
          <a:xfrm>
            <a:off x="5274733" y="3371166"/>
            <a:ext cx="1447800" cy="3124200"/>
            <a:chOff x="1600200" y="4114800"/>
            <a:chExt cx="1981200" cy="4648200"/>
          </a:xfrm>
        </p:grpSpPr>
        <p:grpSp>
          <p:nvGrpSpPr>
            <p:cNvPr id="21" name="Group 285"/>
            <p:cNvGrpSpPr/>
            <p:nvPr/>
          </p:nvGrpSpPr>
          <p:grpSpPr>
            <a:xfrm rot="17194410">
              <a:off x="2602773" y="8085383"/>
              <a:ext cx="509454" cy="722914"/>
              <a:chOff x="4934260" y="5008578"/>
              <a:chExt cx="373811" cy="553131"/>
            </a:xfrm>
          </p:grpSpPr>
          <p:sp>
            <p:nvSpPr>
              <p:cNvPr id="44" name="Oval 43"/>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84"/>
            <p:cNvGrpSpPr/>
            <p:nvPr/>
          </p:nvGrpSpPr>
          <p:grpSpPr>
            <a:xfrm>
              <a:off x="2057400" y="8077200"/>
              <a:ext cx="533400" cy="685800"/>
              <a:chOff x="4934260" y="5008578"/>
              <a:chExt cx="373811" cy="553131"/>
            </a:xfrm>
          </p:grpSpPr>
          <p:sp>
            <p:nvSpPr>
              <p:cNvPr id="42" name="Oval 41"/>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11"/>
            <p:cNvGrpSpPr/>
            <p:nvPr/>
          </p:nvGrpSpPr>
          <p:grpSpPr>
            <a:xfrm>
              <a:off x="1600200" y="5638800"/>
              <a:ext cx="1981200" cy="2743200"/>
              <a:chOff x="4419600" y="2060454"/>
              <a:chExt cx="3045502" cy="4187946"/>
            </a:xfrm>
          </p:grpSpPr>
          <p:sp>
            <p:nvSpPr>
              <p:cNvPr id="33" name="Oval 32"/>
              <p:cNvSpPr/>
              <p:nvPr/>
            </p:nvSpPr>
            <p:spPr>
              <a:xfrm>
                <a:off x="6890479" y="3785016"/>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419600" y="3810000"/>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20102191">
                <a:off x="6267526" y="2091421"/>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1327004">
                <a:off x="4648115" y="2060454"/>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a:off x="4876800" y="2133600"/>
                <a:ext cx="2133600" cy="411480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rot="10800000">
                <a:off x="5638800" y="2133600"/>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181600" y="4419600"/>
                <a:ext cx="1524000" cy="228600"/>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366654" flipH="1">
                <a:off x="4944218" y="2084003"/>
                <a:ext cx="706763" cy="3877254"/>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21233346">
                <a:off x="6224662" y="2067736"/>
                <a:ext cx="706763" cy="3886573"/>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Rounded Rectangle 23"/>
            <p:cNvSpPr/>
            <p:nvPr/>
          </p:nvSpPr>
          <p:spPr>
            <a:xfrm>
              <a:off x="1981200" y="4572000"/>
              <a:ext cx="304800" cy="8382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2895600" y="4572000"/>
              <a:ext cx="304800" cy="8382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 Diagonal Corner Rectangle 25"/>
            <p:cNvSpPr/>
            <p:nvPr/>
          </p:nvSpPr>
          <p:spPr>
            <a:xfrm>
              <a:off x="1981200" y="4114800"/>
              <a:ext cx="838200" cy="533400"/>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 Diagonal Corner Rectangle 26"/>
            <p:cNvSpPr/>
            <p:nvPr/>
          </p:nvSpPr>
          <p:spPr>
            <a:xfrm rot="1987108">
              <a:off x="2363632" y="4148057"/>
              <a:ext cx="838200" cy="533400"/>
            </a:xfrm>
            <a:prstGeom prst="round2DiagRect">
              <a:avLst>
                <a:gd name="adj1" fmla="val 50000"/>
                <a:gd name="adj2" fmla="val 3145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057400" y="4267200"/>
              <a:ext cx="1052977" cy="15498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981200" y="4495800"/>
              <a:ext cx="1219200" cy="228600"/>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Diagonal Corner Rectangle 29"/>
            <p:cNvSpPr/>
            <p:nvPr/>
          </p:nvSpPr>
          <p:spPr>
            <a:xfrm rot="230463">
              <a:off x="2143588" y="4356673"/>
              <a:ext cx="406776" cy="311802"/>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 Diagonal Corner Rectangle 30"/>
            <p:cNvSpPr/>
            <p:nvPr/>
          </p:nvSpPr>
          <p:spPr>
            <a:xfrm rot="4458807">
              <a:off x="2567941" y="4213145"/>
              <a:ext cx="356879" cy="410207"/>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rot="16200000">
              <a:off x="2324100" y="4000500"/>
              <a:ext cx="304800" cy="6858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2498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2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2154A7-81A2-4A9C-9787-D5BA4F1FD5F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6" name="Rectangle 135"/>
          <p:cNvSpPr/>
          <p:nvPr/>
        </p:nvSpPr>
        <p:spPr>
          <a:xfrm>
            <a:off x="6083300" y="1515534"/>
            <a:ext cx="4572000" cy="4401205"/>
          </a:xfrm>
          <a:prstGeom prst="rect">
            <a:avLst/>
          </a:prstGeom>
        </p:spPr>
        <p:txBody>
          <a:bodyPr>
            <a:spAutoFit/>
          </a:bodyPr>
          <a:lstStyle/>
          <a:p>
            <a:pPr fontAlgn="base"/>
            <a:r>
              <a:rPr lang="en-US" sz="2800" dirty="0">
                <a:solidFill>
                  <a:schemeClr val="bg1"/>
                </a:solidFill>
              </a:rPr>
              <a:t>“And charity </a:t>
            </a:r>
            <a:r>
              <a:rPr lang="en-US" sz="2800" dirty="0" err="1">
                <a:solidFill>
                  <a:schemeClr val="bg1"/>
                </a:solidFill>
              </a:rPr>
              <a:t>suffereth</a:t>
            </a:r>
            <a:r>
              <a:rPr lang="en-US" sz="2800" dirty="0">
                <a:solidFill>
                  <a:schemeClr val="bg1"/>
                </a:solidFill>
              </a:rPr>
              <a:t> long, and is kind, and </a:t>
            </a:r>
            <a:r>
              <a:rPr lang="en-US" sz="2800" dirty="0" err="1">
                <a:solidFill>
                  <a:schemeClr val="bg1"/>
                </a:solidFill>
              </a:rPr>
              <a:t>envieth</a:t>
            </a:r>
            <a:r>
              <a:rPr lang="en-US" sz="2800" dirty="0">
                <a:solidFill>
                  <a:schemeClr val="bg1"/>
                </a:solidFill>
              </a:rPr>
              <a:t> not, and is not puffed up, </a:t>
            </a:r>
            <a:r>
              <a:rPr lang="en-US" sz="2800" dirty="0" err="1">
                <a:solidFill>
                  <a:schemeClr val="bg1"/>
                </a:solidFill>
              </a:rPr>
              <a:t>seeketh</a:t>
            </a:r>
            <a:r>
              <a:rPr lang="en-US" sz="2800" dirty="0">
                <a:solidFill>
                  <a:schemeClr val="bg1"/>
                </a:solidFill>
              </a:rPr>
              <a:t> not her own, is not easily provoked, thinketh no evil, and </a:t>
            </a:r>
            <a:r>
              <a:rPr lang="en-US" sz="2800" dirty="0" err="1">
                <a:solidFill>
                  <a:schemeClr val="bg1"/>
                </a:solidFill>
              </a:rPr>
              <a:t>rejoiceth</a:t>
            </a:r>
            <a:r>
              <a:rPr lang="en-US" sz="2800" dirty="0">
                <a:solidFill>
                  <a:schemeClr val="bg1"/>
                </a:solidFill>
              </a:rPr>
              <a:t> not in iniquity but </a:t>
            </a:r>
            <a:r>
              <a:rPr lang="en-US" sz="2800" dirty="0" err="1">
                <a:solidFill>
                  <a:schemeClr val="bg1"/>
                </a:solidFill>
              </a:rPr>
              <a:t>rejoiceth</a:t>
            </a:r>
            <a:r>
              <a:rPr lang="en-US" sz="2800" dirty="0">
                <a:solidFill>
                  <a:schemeClr val="bg1"/>
                </a:solidFill>
              </a:rPr>
              <a:t> in the truth, </a:t>
            </a:r>
            <a:r>
              <a:rPr lang="en-US" sz="2800" dirty="0" err="1">
                <a:solidFill>
                  <a:schemeClr val="bg1"/>
                </a:solidFill>
              </a:rPr>
              <a:t>beareth</a:t>
            </a:r>
            <a:r>
              <a:rPr lang="en-US" sz="2800" dirty="0">
                <a:solidFill>
                  <a:schemeClr val="bg1"/>
                </a:solidFill>
              </a:rPr>
              <a:t> all things, believeth all things, </a:t>
            </a:r>
            <a:r>
              <a:rPr lang="en-US" sz="2800" dirty="0" err="1">
                <a:solidFill>
                  <a:schemeClr val="bg1"/>
                </a:solidFill>
              </a:rPr>
              <a:t>hopeth</a:t>
            </a:r>
            <a:r>
              <a:rPr lang="en-US" sz="2800" dirty="0">
                <a:solidFill>
                  <a:schemeClr val="bg1"/>
                </a:solidFill>
              </a:rPr>
              <a:t> all things, </a:t>
            </a:r>
            <a:r>
              <a:rPr lang="en-US" sz="2800" dirty="0" err="1">
                <a:solidFill>
                  <a:schemeClr val="bg1"/>
                </a:solidFill>
              </a:rPr>
              <a:t>endureth</a:t>
            </a:r>
            <a:r>
              <a:rPr lang="en-US" sz="2800" dirty="0">
                <a:solidFill>
                  <a:schemeClr val="bg1"/>
                </a:solidFill>
              </a:rPr>
              <a:t> all things.”</a:t>
            </a:r>
          </a:p>
        </p:txBody>
      </p:sp>
      <p:grpSp>
        <p:nvGrpSpPr>
          <p:cNvPr id="2" name="Group 3"/>
          <p:cNvGrpSpPr/>
          <p:nvPr/>
        </p:nvGrpSpPr>
        <p:grpSpPr>
          <a:xfrm>
            <a:off x="454838" y="1922631"/>
            <a:ext cx="3278962" cy="3317539"/>
            <a:chOff x="2446210" y="2667000"/>
            <a:chExt cx="3886200" cy="3931920"/>
          </a:xfrm>
        </p:grpSpPr>
        <p:grpSp>
          <p:nvGrpSpPr>
            <p:cNvPr id="3" name="Group 13"/>
            <p:cNvGrpSpPr/>
            <p:nvPr/>
          </p:nvGrpSpPr>
          <p:grpSpPr>
            <a:xfrm>
              <a:off x="3048000" y="2667000"/>
              <a:ext cx="2971800" cy="3931920"/>
              <a:chOff x="152400" y="152400"/>
              <a:chExt cx="4953000" cy="6553200"/>
            </a:xfrm>
          </p:grpSpPr>
          <p:sp>
            <p:nvSpPr>
              <p:cNvPr id="9" name="Rounded Rectangle 8"/>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2446210" y="3832515"/>
              <a:ext cx="3886200" cy="693071"/>
            </a:xfrm>
            <a:prstGeom prst="rect">
              <a:avLst/>
            </a:prstGeom>
            <a:noFill/>
          </p:spPr>
          <p:txBody>
            <a:bodyPr wrap="square" rtlCol="0">
              <a:spAutoFit/>
            </a:bodyPr>
            <a:lstStyle/>
            <a:p>
              <a:pPr algn="ctr"/>
              <a:r>
                <a:rPr lang="en-US" sz="3200" dirty="0">
                  <a:solidFill>
                    <a:srgbClr val="FFC000"/>
                  </a:solidFill>
                  <a:latin typeface="Californian FB" pitchFamily="18" charset="0"/>
                </a:rPr>
                <a:t>Moroni 7:45</a:t>
              </a:r>
            </a:p>
          </p:txBody>
        </p:sp>
        <p:sp>
          <p:nvSpPr>
            <p:cNvPr id="7" name="TextBox 6"/>
            <p:cNvSpPr txBox="1"/>
            <p:nvPr/>
          </p:nvSpPr>
          <p:spPr>
            <a:xfrm>
              <a:off x="3124200" y="5257800"/>
              <a:ext cx="2667001" cy="671899"/>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8" name="Straight Connector 7"/>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Right Arrow 11"/>
          <p:cNvSpPr/>
          <p:nvPr/>
        </p:nvSpPr>
        <p:spPr>
          <a:xfrm>
            <a:off x="3815023" y="3030336"/>
            <a:ext cx="1524000" cy="68580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676400" y="152401"/>
            <a:ext cx="8839200" cy="830997"/>
          </a:xfrm>
          <a:prstGeom prst="rect">
            <a:avLst/>
          </a:prstGeom>
          <a:noFill/>
        </p:spPr>
        <p:txBody>
          <a:bodyPr wrap="square" rtlCol="0">
            <a:spAutoFit/>
          </a:bodyPr>
          <a:lstStyle/>
          <a:p>
            <a:pPr algn="ctr"/>
            <a:r>
              <a:rPr lang="en-US" sz="4800" dirty="0">
                <a:solidFill>
                  <a:schemeClr val="bg1"/>
                </a:solidFill>
                <a:latin typeface="Lucida Calligraphy" pitchFamily="66" charset="0"/>
              </a:rPr>
              <a:t>Doctrinal Mastery</a:t>
            </a:r>
          </a:p>
        </p:txBody>
      </p:sp>
    </p:spTree>
    <p:extLst>
      <p:ext uri="{BB962C8B-B14F-4D97-AF65-F5344CB8AC3E}">
        <p14:creationId xmlns:p14="http://schemas.microsoft.com/office/powerpoint/2010/main" val="359804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36"/>
                                        </p:tgtEl>
                                        <p:attrNameLst>
                                          <p:attrName>style.visibility</p:attrName>
                                        </p:attrNameLst>
                                      </p:cBhvr>
                                      <p:to>
                                        <p:strVal val="visible"/>
                                      </p:to>
                                    </p:set>
                                    <p:animEffect transition="in" filter="fade">
                                      <p:cBhvr>
                                        <p:cTn id="15" dur="2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C31E2E5-BB6A-49BD-9F45-1E344D3320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6" name="Rectangle 135"/>
          <p:cNvSpPr/>
          <p:nvPr/>
        </p:nvSpPr>
        <p:spPr>
          <a:xfrm>
            <a:off x="474134" y="787278"/>
            <a:ext cx="6231467" cy="6001643"/>
          </a:xfrm>
          <a:prstGeom prst="rect">
            <a:avLst/>
          </a:prstGeom>
        </p:spPr>
        <p:txBody>
          <a:bodyPr wrap="square">
            <a:spAutoFit/>
          </a:bodyPr>
          <a:lstStyle/>
          <a:p>
            <a:pPr fontAlgn="base"/>
            <a:r>
              <a:rPr lang="en-US" sz="2400" dirty="0">
                <a:solidFill>
                  <a:schemeClr val="bg1"/>
                </a:solidFill>
              </a:rPr>
              <a:t>“</a:t>
            </a:r>
            <a:r>
              <a:rPr lang="en-US" sz="2400" dirty="0" err="1">
                <a:solidFill>
                  <a:schemeClr val="bg1"/>
                </a:solidFill>
              </a:rPr>
              <a:t>suffereth</a:t>
            </a:r>
            <a:r>
              <a:rPr lang="en-US" sz="2400" dirty="0">
                <a:solidFill>
                  <a:schemeClr val="bg1"/>
                </a:solidFill>
              </a:rPr>
              <a:t> long” means that someone endures trials patiently.</a:t>
            </a:r>
          </a:p>
          <a:p>
            <a:pPr fontAlgn="base"/>
            <a:endParaRPr lang="en-US" sz="2400" dirty="0">
              <a:solidFill>
                <a:schemeClr val="bg1"/>
              </a:solidFill>
            </a:endParaRPr>
          </a:p>
          <a:p>
            <a:pPr fontAlgn="base"/>
            <a:r>
              <a:rPr lang="en-US" sz="2400" dirty="0">
                <a:solidFill>
                  <a:schemeClr val="bg1"/>
                </a:solidFill>
              </a:rPr>
              <a:t> “</a:t>
            </a:r>
            <a:r>
              <a:rPr lang="en-US" sz="2400" dirty="0" err="1">
                <a:solidFill>
                  <a:schemeClr val="bg1"/>
                </a:solidFill>
              </a:rPr>
              <a:t>Envieth</a:t>
            </a:r>
            <a:r>
              <a:rPr lang="en-US" sz="2400" dirty="0">
                <a:solidFill>
                  <a:schemeClr val="bg1"/>
                </a:solidFill>
              </a:rPr>
              <a:t> not” means that a person is not jealous of others. </a:t>
            </a:r>
          </a:p>
          <a:p>
            <a:pPr fontAlgn="base"/>
            <a:endParaRPr lang="en-US" sz="2400" dirty="0">
              <a:solidFill>
                <a:schemeClr val="bg1"/>
              </a:solidFill>
            </a:endParaRPr>
          </a:p>
          <a:p>
            <a:pPr fontAlgn="base"/>
            <a:r>
              <a:rPr lang="en-US" sz="2400" dirty="0">
                <a:solidFill>
                  <a:schemeClr val="bg1"/>
                </a:solidFill>
              </a:rPr>
              <a:t>“Not puffed up” means that someone is humble. </a:t>
            </a:r>
          </a:p>
          <a:p>
            <a:pPr fontAlgn="base"/>
            <a:endParaRPr lang="en-US" sz="2400" dirty="0">
              <a:solidFill>
                <a:schemeClr val="bg1"/>
              </a:solidFill>
            </a:endParaRPr>
          </a:p>
          <a:p>
            <a:pPr fontAlgn="base"/>
            <a:r>
              <a:rPr lang="en-US" sz="2400" dirty="0">
                <a:solidFill>
                  <a:schemeClr val="bg1"/>
                </a:solidFill>
              </a:rPr>
              <a:t>“</a:t>
            </a:r>
            <a:r>
              <a:rPr lang="en-US" sz="2400" dirty="0" err="1">
                <a:solidFill>
                  <a:schemeClr val="bg1"/>
                </a:solidFill>
              </a:rPr>
              <a:t>Seeketh</a:t>
            </a:r>
            <a:r>
              <a:rPr lang="en-US" sz="2400" dirty="0">
                <a:solidFill>
                  <a:schemeClr val="bg1"/>
                </a:solidFill>
              </a:rPr>
              <a:t> not her own” describes the quality of putting God and others before self.</a:t>
            </a:r>
          </a:p>
          <a:p>
            <a:pPr fontAlgn="base"/>
            <a:endParaRPr lang="en-US" sz="2400" dirty="0">
              <a:solidFill>
                <a:schemeClr val="bg1"/>
              </a:solidFill>
            </a:endParaRPr>
          </a:p>
          <a:p>
            <a:pPr fontAlgn="base"/>
            <a:r>
              <a:rPr lang="en-US" sz="2400" dirty="0">
                <a:solidFill>
                  <a:schemeClr val="bg1"/>
                </a:solidFill>
              </a:rPr>
              <a:t> “Not easily provoked” means not angered easily.</a:t>
            </a:r>
          </a:p>
          <a:p>
            <a:pPr fontAlgn="base"/>
            <a:endParaRPr lang="en-US" sz="2400" dirty="0">
              <a:solidFill>
                <a:schemeClr val="bg1"/>
              </a:solidFill>
            </a:endParaRPr>
          </a:p>
          <a:p>
            <a:pPr fontAlgn="base"/>
            <a:r>
              <a:rPr lang="en-US" sz="2400" dirty="0">
                <a:solidFill>
                  <a:schemeClr val="bg1"/>
                </a:solidFill>
              </a:rPr>
              <a:t> “Believeth all things” describes someone who accepts all truth</a:t>
            </a:r>
          </a:p>
        </p:txBody>
      </p:sp>
      <p:sp>
        <p:nvSpPr>
          <p:cNvPr id="4" name="TextBox 3"/>
          <p:cNvSpPr txBox="1"/>
          <p:nvPr/>
        </p:nvSpPr>
        <p:spPr>
          <a:xfrm>
            <a:off x="1676400" y="152401"/>
            <a:ext cx="8839200" cy="830997"/>
          </a:xfrm>
          <a:prstGeom prst="rect">
            <a:avLst/>
          </a:prstGeom>
          <a:noFill/>
        </p:spPr>
        <p:txBody>
          <a:bodyPr wrap="square" rtlCol="0">
            <a:spAutoFit/>
          </a:bodyPr>
          <a:lstStyle/>
          <a:p>
            <a:pPr algn="ctr"/>
            <a:r>
              <a:rPr lang="en-US" sz="4800" dirty="0">
                <a:solidFill>
                  <a:schemeClr val="bg1"/>
                </a:solidFill>
                <a:latin typeface="Lucida Calligraphy" pitchFamily="66" charset="0"/>
              </a:rPr>
              <a:t>Moroni 7:45</a:t>
            </a:r>
          </a:p>
        </p:txBody>
      </p:sp>
      <p:pic>
        <p:nvPicPr>
          <p:cNvPr id="6" name="Picture 5" descr="scan0001-1.jpg"/>
          <p:cNvPicPr>
            <a:picLocks noChangeAspect="1"/>
          </p:cNvPicPr>
          <p:nvPr/>
        </p:nvPicPr>
        <p:blipFill>
          <a:blip r:embed="rId3" cstate="print"/>
          <a:stretch>
            <a:fillRect/>
          </a:stretch>
        </p:blipFill>
        <p:spPr>
          <a:xfrm>
            <a:off x="9696631" y="445770"/>
            <a:ext cx="1353457" cy="1981200"/>
          </a:xfrm>
          <a:prstGeom prst="rect">
            <a:avLst/>
          </a:prstGeom>
        </p:spPr>
      </p:pic>
      <p:pic>
        <p:nvPicPr>
          <p:cNvPr id="7" name="Picture 6" descr="jamielindsey2051.jpg"/>
          <p:cNvPicPr>
            <a:picLocks noChangeAspect="1"/>
          </p:cNvPicPr>
          <p:nvPr/>
        </p:nvPicPr>
        <p:blipFill>
          <a:blip r:embed="rId4" cstate="print"/>
          <a:srcRect l="25586" t="15820" r="24365" b="23958"/>
          <a:stretch>
            <a:fillRect/>
          </a:stretch>
        </p:blipFill>
        <p:spPr>
          <a:xfrm>
            <a:off x="6810648" y="1152293"/>
            <a:ext cx="1847335" cy="1667107"/>
          </a:xfrm>
          <a:prstGeom prst="rect">
            <a:avLst/>
          </a:prstGeom>
        </p:spPr>
      </p:pic>
      <p:pic>
        <p:nvPicPr>
          <p:cNvPr id="8" name="Picture 7" descr="100_1021.JPG"/>
          <p:cNvPicPr>
            <a:picLocks noChangeAspect="1"/>
          </p:cNvPicPr>
          <p:nvPr/>
        </p:nvPicPr>
        <p:blipFill>
          <a:blip r:embed="rId5" cstate="print"/>
          <a:stretch>
            <a:fillRect/>
          </a:stretch>
        </p:blipFill>
        <p:spPr>
          <a:xfrm>
            <a:off x="8657983" y="2988295"/>
            <a:ext cx="2219960" cy="1664970"/>
          </a:xfrm>
          <a:prstGeom prst="rect">
            <a:avLst/>
          </a:prstGeom>
        </p:spPr>
      </p:pic>
      <p:pic>
        <p:nvPicPr>
          <p:cNvPr id="9" name="Picture 8" descr="DSC_0078.JPG"/>
          <p:cNvPicPr>
            <a:picLocks noChangeAspect="1"/>
          </p:cNvPicPr>
          <p:nvPr/>
        </p:nvPicPr>
        <p:blipFill>
          <a:blip r:embed="rId6" cstate="print"/>
          <a:srcRect l="15385" b="11569"/>
          <a:stretch>
            <a:fillRect/>
          </a:stretch>
        </p:blipFill>
        <p:spPr>
          <a:xfrm rot="5400000">
            <a:off x="6560201" y="3924983"/>
            <a:ext cx="1752601" cy="1217837"/>
          </a:xfrm>
          <a:prstGeom prst="rect">
            <a:avLst/>
          </a:prstGeom>
        </p:spPr>
      </p:pic>
      <p:pic>
        <p:nvPicPr>
          <p:cNvPr id="10" name="Picture 9" descr="DSC_0092.JPG"/>
          <p:cNvPicPr>
            <a:picLocks noChangeAspect="1"/>
          </p:cNvPicPr>
          <p:nvPr/>
        </p:nvPicPr>
        <p:blipFill>
          <a:blip r:embed="rId7" cstate="print"/>
          <a:srcRect l="21667" t="4880" r="30833"/>
          <a:stretch>
            <a:fillRect/>
          </a:stretch>
        </p:blipFill>
        <p:spPr>
          <a:xfrm>
            <a:off x="8289910" y="4993944"/>
            <a:ext cx="1219200" cy="1623324"/>
          </a:xfrm>
          <a:prstGeom prst="rect">
            <a:avLst/>
          </a:prstGeom>
        </p:spPr>
      </p:pic>
    </p:spTree>
    <p:extLst>
      <p:ext uri="{BB962C8B-B14F-4D97-AF65-F5344CB8AC3E}">
        <p14:creationId xmlns:p14="http://schemas.microsoft.com/office/powerpoint/2010/main" val="350065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6">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6">
                                            <p:txEl>
                                              <p:pRg st="6" end="6"/>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36">
                                            <p:txEl>
                                              <p:pRg st="8" end="8"/>
                                            </p:txEl>
                                          </p:spTgt>
                                        </p:tgtEl>
                                        <p:attrNameLst>
                                          <p:attrName>style.visibility</p:attrName>
                                        </p:attrNameLst>
                                      </p:cBhvr>
                                      <p:to>
                                        <p:strVal val="visible"/>
                                      </p:to>
                                    </p:set>
                                  </p:childTnLst>
                                </p:cTn>
                              </p:par>
                              <p:par>
                                <p:cTn id="32" presetID="10"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2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6">
                                            <p:txEl>
                                              <p:pRg st="10" end="10"/>
                                            </p:txEl>
                                          </p:spTgt>
                                        </p:tgtEl>
                                        <p:attrNameLst>
                                          <p:attrName>style.visibility</p:attrName>
                                        </p:attrNameLst>
                                      </p:cBhvr>
                                      <p:to>
                                        <p:strVal val="visible"/>
                                      </p:to>
                                    </p:set>
                                  </p:childTnLst>
                                </p:cTn>
                              </p:par>
                              <p:par>
                                <p:cTn id="39" presetID="10"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45D8D25-0AEA-4C69-B245-0D84625C4D3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6" name="Rectangle 135"/>
          <p:cNvSpPr/>
          <p:nvPr/>
        </p:nvSpPr>
        <p:spPr>
          <a:xfrm>
            <a:off x="5638799" y="1143001"/>
            <a:ext cx="5984049" cy="5262979"/>
          </a:xfrm>
          <a:prstGeom prst="rect">
            <a:avLst/>
          </a:prstGeom>
        </p:spPr>
        <p:txBody>
          <a:bodyPr wrap="square">
            <a:spAutoFit/>
          </a:bodyPr>
          <a:lstStyle/>
          <a:p>
            <a:pPr fontAlgn="base"/>
            <a:r>
              <a:rPr lang="en-US" sz="2400" dirty="0">
                <a:solidFill>
                  <a:schemeClr val="bg1"/>
                </a:solidFill>
              </a:rPr>
              <a:t>“But charity is the pure love of Christ, and it </a:t>
            </a:r>
            <a:r>
              <a:rPr lang="en-US" sz="2400" dirty="0" err="1">
                <a:solidFill>
                  <a:schemeClr val="bg1"/>
                </a:solidFill>
              </a:rPr>
              <a:t>endureth</a:t>
            </a:r>
            <a:r>
              <a:rPr lang="en-US" sz="2400" dirty="0">
                <a:solidFill>
                  <a:schemeClr val="bg1"/>
                </a:solidFill>
              </a:rPr>
              <a:t> forever; and whoso is found possessed of it at the last day, it shall be well with him.</a:t>
            </a:r>
          </a:p>
          <a:p>
            <a:pPr fontAlgn="base"/>
            <a:endParaRPr lang="en-US" sz="2400" dirty="0">
              <a:solidFill>
                <a:schemeClr val="bg1"/>
              </a:solidFill>
            </a:endParaRPr>
          </a:p>
          <a:p>
            <a:pPr fontAlgn="base"/>
            <a:r>
              <a:rPr lang="en-US" sz="2400" dirty="0">
                <a:solidFill>
                  <a:schemeClr val="bg1"/>
                </a:solidFill>
              </a:rPr>
              <a:t>Wherefore, my beloved brethren, pray unto the Father with all the energy of heart, that ye may be filled with this love, which he hath bestowed upon all who are true followers of his Son, Jesus Christ; that ye may become the sons of God; that when he shall appear we shall be like him, for we shall see him as he is; that we may have this hope; that we may be purified even as he is pure. Amen.”</a:t>
            </a:r>
          </a:p>
        </p:txBody>
      </p:sp>
      <p:grpSp>
        <p:nvGrpSpPr>
          <p:cNvPr id="2" name="Group 3"/>
          <p:cNvGrpSpPr/>
          <p:nvPr/>
        </p:nvGrpSpPr>
        <p:grpSpPr>
          <a:xfrm>
            <a:off x="309065" y="1726948"/>
            <a:ext cx="3805735" cy="3843867"/>
            <a:chOff x="2651174" y="2667000"/>
            <a:chExt cx="3886200" cy="3931920"/>
          </a:xfrm>
        </p:grpSpPr>
        <p:grpSp>
          <p:nvGrpSpPr>
            <p:cNvPr id="3" name="Group 13"/>
            <p:cNvGrpSpPr/>
            <p:nvPr/>
          </p:nvGrpSpPr>
          <p:grpSpPr>
            <a:xfrm>
              <a:off x="3048000" y="2667000"/>
              <a:ext cx="2971800" cy="3931920"/>
              <a:chOff x="152400" y="152400"/>
              <a:chExt cx="4953000" cy="6553200"/>
            </a:xfrm>
          </p:grpSpPr>
          <p:sp>
            <p:nvSpPr>
              <p:cNvPr id="9" name="Rounded Rectangle 8"/>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2651174" y="3875472"/>
              <a:ext cx="3886200" cy="632769"/>
            </a:xfrm>
            <a:prstGeom prst="rect">
              <a:avLst/>
            </a:prstGeom>
            <a:noFill/>
          </p:spPr>
          <p:txBody>
            <a:bodyPr wrap="square" rtlCol="0">
              <a:spAutoFit/>
            </a:bodyPr>
            <a:lstStyle/>
            <a:p>
              <a:pPr algn="ctr"/>
              <a:r>
                <a:rPr lang="en-US" sz="2800" dirty="0">
                  <a:solidFill>
                    <a:srgbClr val="FFC000"/>
                  </a:solidFill>
                  <a:latin typeface="Californian FB" pitchFamily="18" charset="0"/>
                </a:rPr>
                <a:t>Moroni 7:47-48</a:t>
              </a:r>
            </a:p>
          </p:txBody>
        </p:sp>
        <p:sp>
          <p:nvSpPr>
            <p:cNvPr id="7" name="TextBox 6"/>
            <p:cNvSpPr txBox="1"/>
            <p:nvPr/>
          </p:nvSpPr>
          <p:spPr>
            <a:xfrm>
              <a:off x="3124200" y="5257800"/>
              <a:ext cx="2667001" cy="671899"/>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8" name="Straight Connector 7"/>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Right Arrow 11"/>
          <p:cNvSpPr/>
          <p:nvPr/>
        </p:nvSpPr>
        <p:spPr>
          <a:xfrm>
            <a:off x="3733831" y="2963082"/>
            <a:ext cx="1524000" cy="68580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676400" y="152401"/>
            <a:ext cx="8839200" cy="830997"/>
          </a:xfrm>
          <a:prstGeom prst="rect">
            <a:avLst/>
          </a:prstGeom>
          <a:noFill/>
        </p:spPr>
        <p:txBody>
          <a:bodyPr wrap="square" rtlCol="0">
            <a:spAutoFit/>
          </a:bodyPr>
          <a:lstStyle/>
          <a:p>
            <a:pPr algn="ctr"/>
            <a:r>
              <a:rPr lang="en-US" sz="4800" dirty="0">
                <a:solidFill>
                  <a:schemeClr val="bg1"/>
                </a:solidFill>
                <a:latin typeface="Lucida Calligraphy" pitchFamily="66" charset="0"/>
              </a:rPr>
              <a:t>Doctrinal Mastery</a:t>
            </a:r>
          </a:p>
        </p:txBody>
      </p:sp>
    </p:spTree>
    <p:extLst>
      <p:ext uri="{BB962C8B-B14F-4D97-AF65-F5344CB8AC3E}">
        <p14:creationId xmlns:p14="http://schemas.microsoft.com/office/powerpoint/2010/main" val="400065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36"/>
                                        </p:tgtEl>
                                        <p:attrNameLst>
                                          <p:attrName>style.visibility</p:attrName>
                                        </p:attrNameLst>
                                      </p:cBhvr>
                                      <p:to>
                                        <p:strVal val="visible"/>
                                      </p:to>
                                    </p:set>
                                    <p:animEffect transition="in" filter="fade">
                                      <p:cBhvr>
                                        <p:cTn id="15" dur="2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44B5962-F18C-447A-8236-B722FFF628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D54D9D06-2F22-46A9-9C86-AFB10475FBB6}"/>
              </a:ext>
            </a:extLst>
          </p:cNvPr>
          <p:cNvSpPr/>
          <p:nvPr/>
        </p:nvSpPr>
        <p:spPr>
          <a:xfrm>
            <a:off x="677333" y="612844"/>
            <a:ext cx="6096000" cy="5632311"/>
          </a:xfrm>
          <a:prstGeom prst="rect">
            <a:avLst/>
          </a:prstGeom>
        </p:spPr>
        <p:txBody>
          <a:bodyPr>
            <a:spAutoFit/>
          </a:bodyPr>
          <a:lstStyle/>
          <a:p>
            <a:r>
              <a:rPr lang="en-US" sz="2400" b="0" i="0" dirty="0">
                <a:solidFill>
                  <a:schemeClr val="bg1"/>
                </a:solidFill>
                <a:effectLst/>
                <a:latin typeface="DistrictThin"/>
              </a:rPr>
              <a:t>“[Charity] is shown perfectly and purely in Christ’s unfailing, ultimate, and atoning love for us. … It is Christ’s love for us that ‘</a:t>
            </a:r>
            <a:r>
              <a:rPr lang="en-US" sz="2400" b="0" i="0" dirty="0" err="1">
                <a:solidFill>
                  <a:schemeClr val="bg1"/>
                </a:solidFill>
                <a:effectLst/>
                <a:latin typeface="DistrictThin"/>
              </a:rPr>
              <a:t>beareth</a:t>
            </a:r>
            <a:r>
              <a:rPr lang="en-US" sz="2400" b="0" i="0" dirty="0">
                <a:solidFill>
                  <a:schemeClr val="bg1"/>
                </a:solidFill>
                <a:effectLst/>
                <a:latin typeface="DistrictThin"/>
              </a:rPr>
              <a:t> all things, believeth all things, </a:t>
            </a:r>
            <a:r>
              <a:rPr lang="en-US" sz="2400" b="0" i="0" dirty="0" err="1">
                <a:solidFill>
                  <a:schemeClr val="bg1"/>
                </a:solidFill>
                <a:effectLst/>
                <a:latin typeface="DistrictThin"/>
              </a:rPr>
              <a:t>hopeth</a:t>
            </a:r>
            <a:r>
              <a:rPr lang="en-US" sz="2400" b="0" i="0" dirty="0">
                <a:solidFill>
                  <a:schemeClr val="bg1"/>
                </a:solidFill>
                <a:effectLst/>
                <a:latin typeface="DistrictThin"/>
              </a:rPr>
              <a:t> all things, </a:t>
            </a:r>
            <a:r>
              <a:rPr lang="en-US" sz="2400" b="0" i="0" dirty="0" err="1">
                <a:solidFill>
                  <a:schemeClr val="bg1"/>
                </a:solidFill>
                <a:effectLst/>
                <a:latin typeface="DistrictThin"/>
              </a:rPr>
              <a:t>endureth</a:t>
            </a:r>
            <a:r>
              <a:rPr lang="en-US" sz="2400" b="0" i="0" dirty="0">
                <a:solidFill>
                  <a:schemeClr val="bg1"/>
                </a:solidFill>
                <a:effectLst/>
                <a:latin typeface="DistrictThin"/>
              </a:rPr>
              <a:t> all things.’ It is as demonstrated in Christ that ‘charity never </a:t>
            </a:r>
            <a:r>
              <a:rPr lang="en-US" sz="2400" b="0" i="0" dirty="0" err="1">
                <a:solidFill>
                  <a:schemeClr val="bg1"/>
                </a:solidFill>
                <a:effectLst/>
                <a:latin typeface="DistrictThin"/>
              </a:rPr>
              <a:t>faileth</a:t>
            </a:r>
            <a:r>
              <a:rPr lang="en-US" sz="2400" b="0" i="0" dirty="0">
                <a:solidFill>
                  <a:schemeClr val="bg1"/>
                </a:solidFill>
                <a:effectLst/>
                <a:latin typeface="DistrictThin"/>
              </a:rPr>
              <a:t>.’ It is that charity—his pure love for us—without which we would be nothing, hopeless, of all men and women most miserable. </a:t>
            </a:r>
          </a:p>
          <a:p>
            <a:endParaRPr lang="en-US" sz="2400" dirty="0">
              <a:solidFill>
                <a:schemeClr val="bg1"/>
              </a:solidFill>
              <a:latin typeface="DistrictThin"/>
            </a:endParaRPr>
          </a:p>
          <a:p>
            <a:r>
              <a:rPr lang="en-US" sz="2400" b="0" i="0" dirty="0">
                <a:solidFill>
                  <a:schemeClr val="bg1"/>
                </a:solidFill>
                <a:effectLst/>
                <a:latin typeface="DistrictThin"/>
              </a:rPr>
              <a:t>Truly, those found possessed of the blessings of his love at the last day—the Atonement, the </a:t>
            </a:r>
            <a:r>
              <a:rPr lang="en-US" sz="2400" dirty="0">
                <a:solidFill>
                  <a:schemeClr val="bg1"/>
                </a:solidFill>
                <a:latin typeface="DistrictThin"/>
              </a:rPr>
              <a:t>Resurrection</a:t>
            </a:r>
            <a:r>
              <a:rPr lang="en-US" sz="2400" b="0" i="0" dirty="0">
                <a:solidFill>
                  <a:schemeClr val="bg1"/>
                </a:solidFill>
                <a:effectLst/>
                <a:latin typeface="DistrictThin"/>
              </a:rPr>
              <a:t>, eternal life, eternal promise—surely it shall be well with them.”</a:t>
            </a:r>
          </a:p>
          <a:p>
            <a:r>
              <a:rPr lang="en-US" sz="2400" dirty="0">
                <a:solidFill>
                  <a:schemeClr val="bg1"/>
                </a:solidFill>
                <a:latin typeface="DistrictThin"/>
              </a:rPr>
              <a:t>Jeffrey R. Holland</a:t>
            </a:r>
            <a:r>
              <a:rPr lang="en-US" sz="2400" b="0" i="0" dirty="0">
                <a:solidFill>
                  <a:schemeClr val="bg1"/>
                </a:solidFill>
                <a:effectLst/>
                <a:latin typeface="DistrictThin"/>
              </a:rPr>
              <a:t> </a:t>
            </a:r>
            <a:endParaRPr lang="en-US" sz="2400" dirty="0">
              <a:solidFill>
                <a:schemeClr val="bg1"/>
              </a:solidFill>
            </a:endParaRPr>
          </a:p>
        </p:txBody>
      </p:sp>
      <p:pic>
        <p:nvPicPr>
          <p:cNvPr id="4" name="Picture 3">
            <a:extLst>
              <a:ext uri="{FF2B5EF4-FFF2-40B4-BE49-F238E27FC236}">
                <a16:creationId xmlns:a16="http://schemas.microsoft.com/office/drawing/2014/main" id="{04E4EB12-B0EE-4AB0-B85D-97BCEDE37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2814" y="1215351"/>
            <a:ext cx="3256699" cy="4067849"/>
          </a:xfrm>
          <a:prstGeom prst="rect">
            <a:avLst/>
          </a:prstGeom>
        </p:spPr>
      </p:pic>
    </p:spTree>
    <p:extLst>
      <p:ext uri="{BB962C8B-B14F-4D97-AF65-F5344CB8AC3E}">
        <p14:creationId xmlns:p14="http://schemas.microsoft.com/office/powerpoint/2010/main" val="101774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44B5962-F18C-447A-8236-B722FFF628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6" name="Rectangle 135"/>
          <p:cNvSpPr/>
          <p:nvPr/>
        </p:nvSpPr>
        <p:spPr>
          <a:xfrm>
            <a:off x="651934" y="1459808"/>
            <a:ext cx="4572000" cy="4708981"/>
          </a:xfrm>
          <a:prstGeom prst="rect">
            <a:avLst/>
          </a:prstGeom>
        </p:spPr>
        <p:txBody>
          <a:bodyPr>
            <a:spAutoFit/>
          </a:bodyPr>
          <a:lstStyle/>
          <a:p>
            <a:pPr fontAlgn="base"/>
            <a:r>
              <a:rPr lang="en-US" sz="2000" dirty="0">
                <a:solidFill>
                  <a:schemeClr val="bg1"/>
                </a:solidFill>
              </a:rPr>
              <a:t>1. People make fun of you or someone else at school.</a:t>
            </a:r>
          </a:p>
          <a:p>
            <a:pPr fontAlgn="base"/>
            <a:endParaRPr lang="en-US" sz="2000" dirty="0">
              <a:solidFill>
                <a:schemeClr val="bg1"/>
              </a:solidFill>
            </a:endParaRPr>
          </a:p>
          <a:p>
            <a:pPr fontAlgn="base"/>
            <a:endParaRPr lang="en-US" sz="2000" dirty="0">
              <a:solidFill>
                <a:schemeClr val="bg1"/>
              </a:solidFill>
            </a:endParaRPr>
          </a:p>
          <a:p>
            <a:pPr fontAlgn="base"/>
            <a:r>
              <a:rPr lang="en-US" sz="2000" dirty="0">
                <a:solidFill>
                  <a:schemeClr val="bg1"/>
                </a:solidFill>
              </a:rPr>
              <a:t>2. You have a brother or sister who frequently annoys you.</a:t>
            </a:r>
          </a:p>
          <a:p>
            <a:pPr fontAlgn="base"/>
            <a:endParaRPr lang="en-US" sz="2000" dirty="0">
              <a:solidFill>
                <a:schemeClr val="bg1"/>
              </a:solidFill>
            </a:endParaRPr>
          </a:p>
          <a:p>
            <a:pPr fontAlgn="base"/>
            <a:endParaRPr lang="en-US" sz="2000" dirty="0">
              <a:solidFill>
                <a:schemeClr val="bg1"/>
              </a:solidFill>
            </a:endParaRPr>
          </a:p>
          <a:p>
            <a:pPr fontAlgn="base"/>
            <a:r>
              <a:rPr lang="en-US" sz="2000" dirty="0">
                <a:solidFill>
                  <a:schemeClr val="bg1"/>
                </a:solidFill>
              </a:rPr>
              <a:t>3. Someone you know has committed a serious sin.</a:t>
            </a:r>
          </a:p>
          <a:p>
            <a:pPr fontAlgn="base"/>
            <a:endParaRPr lang="en-US" sz="2000" dirty="0">
              <a:solidFill>
                <a:schemeClr val="bg1"/>
              </a:solidFill>
            </a:endParaRPr>
          </a:p>
          <a:p>
            <a:pPr fontAlgn="base"/>
            <a:endParaRPr lang="en-US" sz="2000" dirty="0">
              <a:solidFill>
                <a:schemeClr val="bg1"/>
              </a:solidFill>
            </a:endParaRPr>
          </a:p>
          <a:p>
            <a:pPr fontAlgn="base"/>
            <a:r>
              <a:rPr lang="en-US" sz="2000" dirty="0">
                <a:solidFill>
                  <a:schemeClr val="bg1"/>
                </a:solidFill>
              </a:rPr>
              <a:t>4. You do not like a new quorum or class adviser as much as you liked a previous adviser.</a:t>
            </a:r>
          </a:p>
        </p:txBody>
      </p:sp>
      <p:sp>
        <p:nvSpPr>
          <p:cNvPr id="13" name="TextBox 12"/>
          <p:cNvSpPr txBox="1"/>
          <p:nvPr/>
        </p:nvSpPr>
        <p:spPr>
          <a:xfrm>
            <a:off x="1676400" y="152401"/>
            <a:ext cx="8839200" cy="646331"/>
          </a:xfrm>
          <a:prstGeom prst="rect">
            <a:avLst/>
          </a:prstGeom>
          <a:noFill/>
        </p:spPr>
        <p:txBody>
          <a:bodyPr wrap="square" rtlCol="0">
            <a:spAutoFit/>
          </a:bodyPr>
          <a:lstStyle/>
          <a:p>
            <a:pPr algn="ctr"/>
            <a:r>
              <a:rPr lang="en-US" sz="3600" dirty="0">
                <a:solidFill>
                  <a:schemeClr val="bg1"/>
                </a:solidFill>
                <a:latin typeface="Lucida Calligraphy" pitchFamily="66" charset="0"/>
              </a:rPr>
              <a:t>If you were filled with Charity…</a:t>
            </a:r>
          </a:p>
        </p:txBody>
      </p:sp>
      <p:sp>
        <p:nvSpPr>
          <p:cNvPr id="18" name="TextBox 17"/>
          <p:cNvSpPr txBox="1"/>
          <p:nvPr/>
        </p:nvSpPr>
        <p:spPr>
          <a:xfrm>
            <a:off x="5088467" y="648335"/>
            <a:ext cx="2362200" cy="369332"/>
          </a:xfrm>
          <a:prstGeom prst="rect">
            <a:avLst/>
          </a:prstGeom>
          <a:noFill/>
        </p:spPr>
        <p:txBody>
          <a:bodyPr wrap="square" rtlCol="0">
            <a:spAutoFit/>
          </a:bodyPr>
          <a:lstStyle/>
          <a:p>
            <a:r>
              <a:rPr lang="en-US" dirty="0">
                <a:solidFill>
                  <a:schemeClr val="bg1"/>
                </a:solidFill>
              </a:rPr>
              <a:t>What would you do?</a:t>
            </a:r>
          </a:p>
        </p:txBody>
      </p:sp>
      <p:pic>
        <p:nvPicPr>
          <p:cNvPr id="3" name="Picture 2">
            <a:extLst>
              <a:ext uri="{FF2B5EF4-FFF2-40B4-BE49-F238E27FC236}">
                <a16:creationId xmlns:a16="http://schemas.microsoft.com/office/drawing/2014/main" id="{7BD4F1BD-8E61-4AD8-93EC-070BE143E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7200" y="1288377"/>
            <a:ext cx="2457450" cy="1638300"/>
          </a:xfrm>
          <a:prstGeom prst="rect">
            <a:avLst/>
          </a:prstGeom>
        </p:spPr>
      </p:pic>
      <p:pic>
        <p:nvPicPr>
          <p:cNvPr id="5" name="Picture 4">
            <a:extLst>
              <a:ext uri="{FF2B5EF4-FFF2-40B4-BE49-F238E27FC236}">
                <a16:creationId xmlns:a16="http://schemas.microsoft.com/office/drawing/2014/main" id="{7597F0EF-A090-4FC9-B296-3B33824AD6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8467" y="3416322"/>
            <a:ext cx="3180537" cy="1611717"/>
          </a:xfrm>
          <a:prstGeom prst="rect">
            <a:avLst/>
          </a:prstGeom>
        </p:spPr>
      </p:pic>
      <p:pic>
        <p:nvPicPr>
          <p:cNvPr id="7" name="Picture 6">
            <a:extLst>
              <a:ext uri="{FF2B5EF4-FFF2-40B4-BE49-F238E27FC236}">
                <a16:creationId xmlns:a16="http://schemas.microsoft.com/office/drawing/2014/main" id="{C5FA1A31-8A89-4ED2-A140-EE809E7958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2270" y="1919814"/>
            <a:ext cx="2675539" cy="2505075"/>
          </a:xfrm>
          <a:prstGeom prst="rect">
            <a:avLst/>
          </a:prstGeom>
        </p:spPr>
      </p:pic>
      <p:pic>
        <p:nvPicPr>
          <p:cNvPr id="9" name="Picture 8">
            <a:extLst>
              <a:ext uri="{FF2B5EF4-FFF2-40B4-BE49-F238E27FC236}">
                <a16:creationId xmlns:a16="http://schemas.microsoft.com/office/drawing/2014/main" id="{E4A47B2B-82D0-4E94-A658-927EDB030B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59529" y="4770208"/>
            <a:ext cx="3180537" cy="1642531"/>
          </a:xfrm>
          <a:prstGeom prst="rect">
            <a:avLst/>
          </a:prstGeom>
        </p:spPr>
      </p:pic>
    </p:spTree>
    <p:extLst>
      <p:ext uri="{BB962C8B-B14F-4D97-AF65-F5344CB8AC3E}">
        <p14:creationId xmlns:p14="http://schemas.microsoft.com/office/powerpoint/2010/main" val="27309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6">
                                            <p:txEl>
                                              <p:pRg st="3" end="3"/>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6">
                                            <p:txEl>
                                              <p:pRg st="6" end="6"/>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6">
                                            <p:txEl>
                                              <p:pRg st="9" end="9"/>
                                            </p:txEl>
                                          </p:spTgt>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3CD49C-4264-484C-93F1-D577D1D73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6" name="Rectangle 135"/>
          <p:cNvSpPr/>
          <p:nvPr/>
        </p:nvSpPr>
        <p:spPr>
          <a:xfrm>
            <a:off x="2438400" y="1600200"/>
            <a:ext cx="7315200" cy="2862322"/>
          </a:xfrm>
          <a:prstGeom prst="rect">
            <a:avLst/>
          </a:prstGeom>
        </p:spPr>
        <p:txBody>
          <a:bodyPr wrap="square">
            <a:spAutoFit/>
          </a:bodyPr>
          <a:lstStyle/>
          <a:p>
            <a:pPr algn="ctr" fontAlgn="base"/>
            <a:r>
              <a:rPr lang="en-US" sz="3600" dirty="0">
                <a:solidFill>
                  <a:schemeClr val="bg1"/>
                </a:solidFill>
                <a:latin typeface="Lucida Calligraphy" pitchFamily="66" charset="0"/>
              </a:rPr>
              <a:t>If we pray unto the Father with all the energy of heart and live as true followers of Jesus Christ, we can be filled with charity.</a:t>
            </a:r>
          </a:p>
        </p:txBody>
      </p:sp>
    </p:spTree>
    <p:extLst>
      <p:ext uri="{BB962C8B-B14F-4D97-AF65-F5344CB8AC3E}">
        <p14:creationId xmlns:p14="http://schemas.microsoft.com/office/powerpoint/2010/main" val="992199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110BDD-5EA9-494B-AFB2-14292C1EE3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2057400" y="372230"/>
            <a:ext cx="4953000" cy="5678478"/>
          </a:xfrm>
          <a:prstGeom prst="rect">
            <a:avLst/>
          </a:prstGeom>
        </p:spPr>
        <p:txBody>
          <a:bodyPr wrap="square">
            <a:spAutoFit/>
          </a:bodyPr>
          <a:lstStyle/>
          <a:p>
            <a:pPr fontAlgn="base"/>
            <a:r>
              <a:rPr lang="en-US" sz="1600" dirty="0">
                <a:solidFill>
                  <a:schemeClr val="bg1"/>
                </a:solidFill>
              </a:rPr>
              <a:t>“There is a serious need for the charity that gives attention to those who are unnoticed, hope to those who are discouraged, aid to those who are afflicted. True charity is love in action. The need for charity is everywhere. …</a:t>
            </a:r>
          </a:p>
          <a:p>
            <a:pPr fontAlgn="base"/>
            <a:endParaRPr lang="en-US" sz="1600" dirty="0">
              <a:solidFill>
                <a:schemeClr val="bg1"/>
              </a:solidFill>
            </a:endParaRPr>
          </a:p>
          <a:p>
            <a:pPr fontAlgn="base"/>
            <a:r>
              <a:rPr lang="en-US" sz="1600" dirty="0">
                <a:solidFill>
                  <a:schemeClr val="bg1"/>
                </a:solidFill>
              </a:rPr>
              <a:t>“Charity is having patience with someone who has let us down. It is resisting the impulse to become offended easily. It is accepting weaknesses and shortcomings. It is accepting people as they truly are. It is looking beyond physical appearances to attributes that will not dim through time. It is resisting the impulse to categorize others. …</a:t>
            </a:r>
          </a:p>
          <a:p>
            <a:pPr fontAlgn="base"/>
            <a:endParaRPr lang="en-US" sz="1600" dirty="0">
              <a:solidFill>
                <a:schemeClr val="bg1"/>
              </a:solidFill>
            </a:endParaRPr>
          </a:p>
          <a:p>
            <a:pPr fontAlgn="base"/>
            <a:r>
              <a:rPr lang="en-US" sz="1600" dirty="0">
                <a:solidFill>
                  <a:schemeClr val="bg1"/>
                </a:solidFill>
              </a:rPr>
              <a:t>“… Life is perfect for none of us. Rather than being judgmental and critical of each other, may we have the pure love of Christ for our fellow travelers in this journey through life. …</a:t>
            </a:r>
          </a:p>
          <a:p>
            <a:pPr fontAlgn="base"/>
            <a:endParaRPr lang="en-US" sz="1600" dirty="0">
              <a:solidFill>
                <a:schemeClr val="bg1"/>
              </a:solidFill>
            </a:endParaRPr>
          </a:p>
          <a:p>
            <a:pPr fontAlgn="base"/>
            <a:r>
              <a:rPr lang="en-US" sz="1600" dirty="0">
                <a:solidFill>
                  <a:schemeClr val="bg1"/>
                </a:solidFill>
              </a:rPr>
              <a:t>“… May [charity] guide you in everything you do. May it permeate your very souls and find expression in all your thoughts and actions” </a:t>
            </a:r>
          </a:p>
          <a:p>
            <a:pPr fontAlgn="base"/>
            <a:r>
              <a:rPr lang="en-US" sz="1100" dirty="0">
                <a:solidFill>
                  <a:schemeClr val="bg1"/>
                </a:solidFill>
              </a:rPr>
              <a:t>President Thomas S. Monson</a:t>
            </a:r>
          </a:p>
        </p:txBody>
      </p:sp>
      <p:pic>
        <p:nvPicPr>
          <p:cNvPr id="3" name="Picture 2">
            <a:extLst>
              <a:ext uri="{FF2B5EF4-FFF2-40B4-BE49-F238E27FC236}">
                <a16:creationId xmlns:a16="http://schemas.microsoft.com/office/drawing/2014/main" id="{3EF9FF35-5321-4899-B3F5-8B7380E2B5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4692" y="363915"/>
            <a:ext cx="2705100" cy="2028825"/>
          </a:xfrm>
          <a:prstGeom prst="rect">
            <a:avLst/>
          </a:prstGeom>
        </p:spPr>
      </p:pic>
      <p:pic>
        <p:nvPicPr>
          <p:cNvPr id="6" name="Picture 5">
            <a:extLst>
              <a:ext uri="{FF2B5EF4-FFF2-40B4-BE49-F238E27FC236}">
                <a16:creationId xmlns:a16="http://schemas.microsoft.com/office/drawing/2014/main" id="{EA81ED85-2423-4E16-971F-188BE15C0B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4270" y="2756655"/>
            <a:ext cx="2667000" cy="1781175"/>
          </a:xfrm>
          <a:prstGeom prst="rect">
            <a:avLst/>
          </a:prstGeom>
        </p:spPr>
      </p:pic>
      <p:pic>
        <p:nvPicPr>
          <p:cNvPr id="9" name="Picture 8">
            <a:extLst>
              <a:ext uri="{FF2B5EF4-FFF2-40B4-BE49-F238E27FC236}">
                <a16:creationId xmlns:a16="http://schemas.microsoft.com/office/drawing/2014/main" id="{B4067EE4-A7C4-4D29-BE25-59285BE54B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6200" y="4761700"/>
            <a:ext cx="2667000" cy="2006150"/>
          </a:xfrm>
          <a:prstGeom prst="rect">
            <a:avLst/>
          </a:prstGeom>
        </p:spPr>
      </p:pic>
      <p:pic>
        <p:nvPicPr>
          <p:cNvPr id="11" name="Picture 10">
            <a:extLst>
              <a:ext uri="{FF2B5EF4-FFF2-40B4-BE49-F238E27FC236}">
                <a16:creationId xmlns:a16="http://schemas.microsoft.com/office/drawing/2014/main" id="{16DCCCDE-CAD8-4E2B-8267-337BC64621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1157" y="135163"/>
            <a:ext cx="1303901" cy="1727503"/>
          </a:xfrm>
          <a:prstGeom prst="rect">
            <a:avLst/>
          </a:prstGeom>
        </p:spPr>
      </p:pic>
    </p:spTree>
    <p:extLst>
      <p:ext uri="{BB962C8B-B14F-4D97-AF65-F5344CB8AC3E}">
        <p14:creationId xmlns:p14="http://schemas.microsoft.com/office/powerpoint/2010/main" val="19349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7" end="7"/>
                                            </p:txEl>
                                          </p:spTgt>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6CB43F-F9F2-4904-981F-31807DE9D8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4149441" y="457201"/>
            <a:ext cx="4953000" cy="6186309"/>
          </a:xfrm>
          <a:prstGeom prst="rect">
            <a:avLst/>
          </a:prstGeom>
        </p:spPr>
        <p:txBody>
          <a:bodyPr wrap="square">
            <a:spAutoFit/>
          </a:bodyPr>
          <a:lstStyle/>
          <a:p>
            <a:pPr fontAlgn="base"/>
            <a:r>
              <a:rPr lang="en-US" dirty="0">
                <a:solidFill>
                  <a:schemeClr val="bg1"/>
                </a:solidFill>
              </a:rPr>
              <a:t>“Real charity is not something you give away; it is something that you acquire and make a part of yourself. …</a:t>
            </a:r>
          </a:p>
          <a:p>
            <a:pPr fontAlgn="base"/>
            <a:endParaRPr lang="en-US" dirty="0">
              <a:solidFill>
                <a:schemeClr val="bg1"/>
              </a:solidFill>
            </a:endParaRPr>
          </a:p>
          <a:p>
            <a:pPr fontAlgn="base"/>
            <a:r>
              <a:rPr lang="en-US" dirty="0">
                <a:solidFill>
                  <a:schemeClr val="bg1"/>
                </a:solidFill>
              </a:rPr>
              <a:t>“Perhaps the greatest charity comes when we are kind to each other, when we don’t judge or categorize someone else, when we simply give each other the benefit of the doubt or remain quiet. </a:t>
            </a:r>
          </a:p>
          <a:p>
            <a:pPr fontAlgn="base"/>
            <a:endParaRPr lang="en-US" dirty="0">
              <a:solidFill>
                <a:schemeClr val="bg1"/>
              </a:solidFill>
            </a:endParaRPr>
          </a:p>
          <a:p>
            <a:pPr fontAlgn="base"/>
            <a:r>
              <a:rPr lang="en-US" dirty="0">
                <a:solidFill>
                  <a:schemeClr val="bg1"/>
                </a:solidFill>
              </a:rPr>
              <a:t>Charity is accepting someone’s differences, weaknesses, and shortcomings; having patience with someone who has let us down; or resisting the impulse to become offended when someone doesn’t handle something the way we might have hoped. </a:t>
            </a:r>
          </a:p>
          <a:p>
            <a:pPr fontAlgn="base"/>
            <a:endParaRPr lang="en-US" dirty="0">
              <a:solidFill>
                <a:schemeClr val="bg1"/>
              </a:solidFill>
            </a:endParaRPr>
          </a:p>
          <a:p>
            <a:pPr fontAlgn="base"/>
            <a:r>
              <a:rPr lang="en-US" dirty="0">
                <a:solidFill>
                  <a:schemeClr val="bg1"/>
                </a:solidFill>
              </a:rPr>
              <a:t>Charity is refusing to take advantage of another’s weakness and being willing to forgive someone who has hurt us. Charity is expecting the best of each other” </a:t>
            </a:r>
          </a:p>
          <a:p>
            <a:pPr fontAlgn="base"/>
            <a:r>
              <a:rPr lang="en-US" sz="1200" dirty="0">
                <a:solidFill>
                  <a:schemeClr val="bg1"/>
                </a:solidFill>
              </a:rPr>
              <a:t>Elder Marvin J. Ashton</a:t>
            </a:r>
          </a:p>
        </p:txBody>
      </p:sp>
      <p:pic>
        <p:nvPicPr>
          <p:cNvPr id="3" name="Picture 2">
            <a:extLst>
              <a:ext uri="{FF2B5EF4-FFF2-40B4-BE49-F238E27FC236}">
                <a16:creationId xmlns:a16="http://schemas.microsoft.com/office/drawing/2014/main" id="{0AD937A4-EE8A-461C-8D63-1A2C2F5E8F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718" y="1811868"/>
            <a:ext cx="3746089" cy="2971799"/>
          </a:xfrm>
          <a:prstGeom prst="rect">
            <a:avLst/>
          </a:prstGeom>
        </p:spPr>
      </p:pic>
      <p:pic>
        <p:nvPicPr>
          <p:cNvPr id="7" name="Picture 6">
            <a:extLst>
              <a:ext uri="{FF2B5EF4-FFF2-40B4-BE49-F238E27FC236}">
                <a16:creationId xmlns:a16="http://schemas.microsoft.com/office/drawing/2014/main" id="{3D078637-F4A7-41D3-A102-ECC1464F29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2440" y="2034712"/>
            <a:ext cx="2994925" cy="4013199"/>
          </a:xfrm>
          <a:prstGeom prst="rect">
            <a:avLst/>
          </a:prstGeom>
        </p:spPr>
      </p:pic>
      <p:pic>
        <p:nvPicPr>
          <p:cNvPr id="9" name="Picture 8">
            <a:extLst>
              <a:ext uri="{FF2B5EF4-FFF2-40B4-BE49-F238E27FC236}">
                <a16:creationId xmlns:a16="http://schemas.microsoft.com/office/drawing/2014/main" id="{2BCB1400-31AF-484E-B9B7-336640EDEC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9903" y="-19641"/>
            <a:ext cx="1219200" cy="1597152"/>
          </a:xfrm>
          <a:prstGeom prst="rect">
            <a:avLst/>
          </a:prstGeom>
        </p:spPr>
      </p:pic>
    </p:spTree>
    <p:extLst>
      <p:ext uri="{BB962C8B-B14F-4D97-AF65-F5344CB8AC3E}">
        <p14:creationId xmlns:p14="http://schemas.microsoft.com/office/powerpoint/2010/main" val="187052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A37FB1-C7FB-4549-B16E-C7C0DA252F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73423" y="179295"/>
            <a:ext cx="8991600" cy="674030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 Pure Love of Christ (2:07)</a:t>
            </a:r>
          </a:p>
          <a:p>
            <a:endParaRPr lang="en-US" dirty="0">
              <a:solidFill>
                <a:schemeClr val="bg1"/>
              </a:solidFill>
            </a:endParaRPr>
          </a:p>
          <a:p>
            <a:endParaRPr lang="en-US" dirty="0">
              <a:solidFill>
                <a:schemeClr val="bg1"/>
              </a:solidFill>
            </a:endParaRPr>
          </a:p>
          <a:p>
            <a:r>
              <a:rPr lang="en-US" dirty="0">
                <a:solidFill>
                  <a:schemeClr val="bg1"/>
                </a:solidFill>
              </a:rPr>
              <a:t>Spencer W. Kimball Conf. Report Oc. 1966</a:t>
            </a:r>
          </a:p>
          <a:p>
            <a:r>
              <a:rPr lang="en-US" dirty="0">
                <a:solidFill>
                  <a:schemeClr val="bg1"/>
                </a:solidFill>
              </a:rPr>
              <a:t>	 Elder Spencer W. Kimball </a:t>
            </a:r>
            <a:r>
              <a:rPr lang="en-US" i="1" dirty="0">
                <a:solidFill>
                  <a:schemeClr val="bg1"/>
                </a:solidFill>
              </a:rPr>
              <a:t>(Faith Precedes the Miracle, </a:t>
            </a:r>
            <a:r>
              <a:rPr lang="en-US" dirty="0">
                <a:solidFill>
                  <a:schemeClr val="bg1"/>
                </a:solidFill>
              </a:rPr>
              <a:t>p. 4.) </a:t>
            </a:r>
          </a:p>
          <a:p>
            <a:endParaRPr lang="en-US" dirty="0">
              <a:solidFill>
                <a:schemeClr val="bg1"/>
              </a:solidFill>
            </a:endParaRPr>
          </a:p>
          <a:p>
            <a:r>
              <a:rPr lang="en-US" dirty="0">
                <a:solidFill>
                  <a:schemeClr val="bg1"/>
                </a:solidFill>
              </a:rPr>
              <a:t>Student Manual Book of Mormon Religion 121-122 pg. 518</a:t>
            </a:r>
          </a:p>
          <a:p>
            <a:endParaRPr lang="en-US" dirty="0">
              <a:solidFill>
                <a:schemeClr val="bg1"/>
              </a:solidFill>
            </a:endParaRPr>
          </a:p>
          <a:p>
            <a:r>
              <a:rPr lang="en-US" dirty="0">
                <a:solidFill>
                  <a:schemeClr val="bg1"/>
                </a:solidFill>
              </a:rPr>
              <a:t>Elder M. Russell Ballard (“The Joy of Hope Fulfilled,” </a:t>
            </a:r>
            <a:r>
              <a:rPr lang="en-US" i="1" dirty="0">
                <a:solidFill>
                  <a:schemeClr val="bg1"/>
                </a:solidFill>
              </a:rPr>
              <a:t>Ensign,</a:t>
            </a:r>
            <a:r>
              <a:rPr lang="en-US" dirty="0">
                <a:solidFill>
                  <a:schemeClr val="bg1"/>
                </a:solidFill>
              </a:rPr>
              <a:t> Nov. 1992, 33).</a:t>
            </a:r>
          </a:p>
          <a:p>
            <a:endParaRPr lang="en-US" dirty="0">
              <a:solidFill>
                <a:schemeClr val="bg1"/>
              </a:solidFill>
            </a:endParaRPr>
          </a:p>
          <a:p>
            <a:r>
              <a:rPr lang="en-US" dirty="0">
                <a:solidFill>
                  <a:schemeClr val="bg1"/>
                </a:solidFill>
              </a:rPr>
              <a:t>President Dieter F. </a:t>
            </a:r>
            <a:r>
              <a:rPr lang="en-US" dirty="0" err="1">
                <a:solidFill>
                  <a:schemeClr val="bg1"/>
                </a:solidFill>
              </a:rPr>
              <a:t>Uchtdorf</a:t>
            </a:r>
            <a:r>
              <a:rPr lang="en-US" dirty="0">
                <a:solidFill>
                  <a:schemeClr val="bg1"/>
                </a:solidFill>
              </a:rPr>
              <a:t> (“The Infinite Power of Hope,”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2008, 21–22).</a:t>
            </a:r>
          </a:p>
          <a:p>
            <a:endParaRPr lang="en-US" dirty="0">
              <a:solidFill>
                <a:schemeClr val="bg1"/>
              </a:solidFill>
            </a:endParaRPr>
          </a:p>
          <a:p>
            <a:r>
              <a:rPr lang="en-US" dirty="0">
                <a:solidFill>
                  <a:schemeClr val="bg1"/>
                </a:solidFill>
                <a:latin typeface="DistrictThin"/>
              </a:rPr>
              <a:t>Jeffrey R. Holland, </a:t>
            </a:r>
            <a:r>
              <a:rPr lang="en-US" i="1" dirty="0">
                <a:solidFill>
                  <a:schemeClr val="bg1"/>
                </a:solidFill>
                <a:latin typeface="DistrictThin"/>
              </a:rPr>
              <a:t>Christ and the New Covenant: The Messianic Message of the Book of Mormon </a:t>
            </a:r>
            <a:r>
              <a:rPr lang="en-US" dirty="0">
                <a:solidFill>
                  <a:schemeClr val="bg1"/>
                </a:solidFill>
                <a:latin typeface="DistrictThin"/>
              </a:rPr>
              <a:t>[1997], 336).</a:t>
            </a:r>
          </a:p>
          <a:p>
            <a:endParaRPr lang="en-US" dirty="0">
              <a:solidFill>
                <a:schemeClr val="bg1"/>
              </a:solidFill>
            </a:endParaRPr>
          </a:p>
          <a:p>
            <a:r>
              <a:rPr lang="en-US" dirty="0">
                <a:solidFill>
                  <a:schemeClr val="bg1"/>
                </a:solidFill>
              </a:rPr>
              <a:t>President Thomas S. Monson  (“Charity Never </a:t>
            </a:r>
            <a:r>
              <a:rPr lang="en-US" dirty="0" err="1">
                <a:solidFill>
                  <a:schemeClr val="bg1"/>
                </a:solidFill>
              </a:rPr>
              <a:t>Faileth</a:t>
            </a:r>
            <a:r>
              <a:rPr lang="en-US" dirty="0">
                <a:solidFill>
                  <a:schemeClr val="bg1"/>
                </a:solidFill>
              </a:rPr>
              <a:t>,”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2010, 124–25).</a:t>
            </a:r>
          </a:p>
          <a:p>
            <a:endParaRPr lang="en-US" dirty="0">
              <a:solidFill>
                <a:schemeClr val="bg1"/>
              </a:solidFill>
            </a:endParaRPr>
          </a:p>
          <a:p>
            <a:r>
              <a:rPr lang="en-US" dirty="0">
                <a:solidFill>
                  <a:schemeClr val="bg1"/>
                </a:solidFill>
              </a:rPr>
              <a:t>Elder Marvin J. Ashton (“The Tongue Can Be a Sharp Sword,” </a:t>
            </a:r>
            <a:r>
              <a:rPr lang="en-US" i="1" dirty="0">
                <a:solidFill>
                  <a:schemeClr val="bg1"/>
                </a:solidFill>
              </a:rPr>
              <a:t>Ensign,</a:t>
            </a:r>
            <a:r>
              <a:rPr lang="en-US" dirty="0">
                <a:solidFill>
                  <a:schemeClr val="bg1"/>
                </a:solidFill>
              </a:rPr>
              <a:t> May 1992, 19).</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8" name="Footer Placeholder 14">
            <a:extLst>
              <a:ext uri="{FF2B5EF4-FFF2-40B4-BE49-F238E27FC236}">
                <a16:creationId xmlns:a16="http://schemas.microsoft.com/office/drawing/2014/main" id="{88BF3273-B174-4DE1-BF48-73579A5DBBF9}"/>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11" name="Group 10">
            <a:extLst>
              <a:ext uri="{FF2B5EF4-FFF2-40B4-BE49-F238E27FC236}">
                <a16:creationId xmlns:a16="http://schemas.microsoft.com/office/drawing/2014/main" id="{E7ED0CFC-00C6-4377-AAB4-D63C9D1E4B48}"/>
              </a:ext>
            </a:extLst>
          </p:cNvPr>
          <p:cNvGrpSpPr/>
          <p:nvPr/>
        </p:nvGrpSpPr>
        <p:grpSpPr>
          <a:xfrm>
            <a:off x="3669328" y="207928"/>
            <a:ext cx="861083" cy="1090705"/>
            <a:chOff x="7543800" y="3810000"/>
            <a:chExt cx="1143000" cy="1447800"/>
          </a:xfrm>
        </p:grpSpPr>
        <p:sp>
          <p:nvSpPr>
            <p:cNvPr id="12" name="Trapezoid 11">
              <a:extLst>
                <a:ext uri="{FF2B5EF4-FFF2-40B4-BE49-F238E27FC236}">
                  <a16:creationId xmlns:a16="http://schemas.microsoft.com/office/drawing/2014/main" id="{67BAAC30-9261-4B07-A95C-62A5FB454831}"/>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49">
              <a:extLst>
                <a:ext uri="{FF2B5EF4-FFF2-40B4-BE49-F238E27FC236}">
                  <a16:creationId xmlns:a16="http://schemas.microsoft.com/office/drawing/2014/main" id="{BE8E48B3-2B33-49AA-96FD-1377248871DA}"/>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50">
              <a:extLst>
                <a:ext uri="{FF2B5EF4-FFF2-40B4-BE49-F238E27FC236}">
                  <a16:creationId xmlns:a16="http://schemas.microsoft.com/office/drawing/2014/main" id="{5EC95559-EBA4-430F-86A8-E2C1F9F6EB63}"/>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51">
              <a:extLst>
                <a:ext uri="{FF2B5EF4-FFF2-40B4-BE49-F238E27FC236}">
                  <a16:creationId xmlns:a16="http://schemas.microsoft.com/office/drawing/2014/main" id="{37D2C07B-D6D4-45F9-AF4B-EBD663E16EE2}"/>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32">
              <a:extLst>
                <a:ext uri="{FF2B5EF4-FFF2-40B4-BE49-F238E27FC236}">
                  <a16:creationId xmlns:a16="http://schemas.microsoft.com/office/drawing/2014/main" id="{7B3483F0-33AB-4F22-8A28-3A63E527E4B3}"/>
                </a:ext>
              </a:extLst>
            </p:cNvPr>
            <p:cNvGrpSpPr/>
            <p:nvPr/>
          </p:nvGrpSpPr>
          <p:grpSpPr>
            <a:xfrm>
              <a:off x="7924800" y="3810000"/>
              <a:ext cx="645353" cy="610017"/>
              <a:chOff x="7924800" y="5867400"/>
              <a:chExt cx="645353" cy="610017"/>
            </a:xfrm>
          </p:grpSpPr>
          <p:grpSp>
            <p:nvGrpSpPr>
              <p:cNvPr id="24" name="Group 13">
                <a:extLst>
                  <a:ext uri="{FF2B5EF4-FFF2-40B4-BE49-F238E27FC236}">
                    <a16:creationId xmlns:a16="http://schemas.microsoft.com/office/drawing/2014/main" id="{C1FE73F5-BF36-4CB3-BBB2-C527DCFDC4F9}"/>
                  </a:ext>
                </a:extLst>
              </p:cNvPr>
              <p:cNvGrpSpPr/>
              <p:nvPr/>
            </p:nvGrpSpPr>
            <p:grpSpPr>
              <a:xfrm>
                <a:off x="7924800" y="5867400"/>
                <a:ext cx="645353" cy="610017"/>
                <a:chOff x="3037563" y="3121795"/>
                <a:chExt cx="1250371" cy="1224010"/>
              </a:xfrm>
            </p:grpSpPr>
            <p:sp>
              <p:nvSpPr>
                <p:cNvPr id="26" name="Oval 25">
                  <a:extLst>
                    <a:ext uri="{FF2B5EF4-FFF2-40B4-BE49-F238E27FC236}">
                      <a16:creationId xmlns:a16="http://schemas.microsoft.com/office/drawing/2014/main" id="{5393A0F7-33A3-41A3-AD35-CBA42A46BDA9}"/>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7BB22B1-5B38-473D-8C95-4385B908D386}"/>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6BA1B18-8DBB-42B7-8F12-D678AF142003}"/>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5A04401-E584-4A70-8EFB-B1739E362E66}"/>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Oval 24">
                <a:extLst>
                  <a:ext uri="{FF2B5EF4-FFF2-40B4-BE49-F238E27FC236}">
                    <a16:creationId xmlns:a16="http://schemas.microsoft.com/office/drawing/2014/main" id="{F7589077-61EB-493A-BF7A-494515F5DD5B}"/>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33">
              <a:extLst>
                <a:ext uri="{FF2B5EF4-FFF2-40B4-BE49-F238E27FC236}">
                  <a16:creationId xmlns:a16="http://schemas.microsoft.com/office/drawing/2014/main" id="{5799E91F-2448-4D6E-9699-04DF1322060A}"/>
                </a:ext>
              </a:extLst>
            </p:cNvPr>
            <p:cNvGrpSpPr/>
            <p:nvPr/>
          </p:nvGrpSpPr>
          <p:grpSpPr>
            <a:xfrm>
              <a:off x="7543800" y="4038600"/>
              <a:ext cx="403070" cy="381000"/>
              <a:chOff x="7924800" y="5867400"/>
              <a:chExt cx="645353" cy="610017"/>
            </a:xfrm>
          </p:grpSpPr>
          <p:grpSp>
            <p:nvGrpSpPr>
              <p:cNvPr id="18" name="Group 13">
                <a:extLst>
                  <a:ext uri="{FF2B5EF4-FFF2-40B4-BE49-F238E27FC236}">
                    <a16:creationId xmlns:a16="http://schemas.microsoft.com/office/drawing/2014/main" id="{9C965529-61BF-438A-BB67-5E89D5F62375}"/>
                  </a:ext>
                </a:extLst>
              </p:cNvPr>
              <p:cNvGrpSpPr/>
              <p:nvPr/>
            </p:nvGrpSpPr>
            <p:grpSpPr>
              <a:xfrm>
                <a:off x="7924800" y="5867400"/>
                <a:ext cx="645353" cy="610017"/>
                <a:chOff x="3037563" y="3121795"/>
                <a:chExt cx="1250371" cy="1224010"/>
              </a:xfrm>
            </p:grpSpPr>
            <p:sp>
              <p:nvSpPr>
                <p:cNvPr id="20" name="Oval 19">
                  <a:extLst>
                    <a:ext uri="{FF2B5EF4-FFF2-40B4-BE49-F238E27FC236}">
                      <a16:creationId xmlns:a16="http://schemas.microsoft.com/office/drawing/2014/main" id="{88766F0E-8071-4A90-B422-EFDAC7E1DFC7}"/>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1647A21-A2CE-4232-B6C3-ABBF69D4B19E}"/>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14BA3EA-CAB3-4E60-B6A5-34D70DAD73F2}"/>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E4C689A-3CC9-4212-9296-C069E3048AE2}"/>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a:extLst>
                  <a:ext uri="{FF2B5EF4-FFF2-40B4-BE49-F238E27FC236}">
                    <a16:creationId xmlns:a16="http://schemas.microsoft.com/office/drawing/2014/main" id="{1D1F739A-AA82-4F0B-A104-25EA0F256A75}"/>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622521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8A8AC4-C4AC-4856-9629-DF44AFC354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TextBox 22"/>
          <p:cNvSpPr txBox="1"/>
          <p:nvPr/>
        </p:nvSpPr>
        <p:spPr>
          <a:xfrm>
            <a:off x="1676400" y="152401"/>
            <a:ext cx="8839200" cy="584775"/>
          </a:xfrm>
          <a:prstGeom prst="rect">
            <a:avLst/>
          </a:prstGeom>
          <a:noFill/>
        </p:spPr>
        <p:txBody>
          <a:bodyPr wrap="square" rtlCol="0">
            <a:spAutoFit/>
          </a:bodyPr>
          <a:lstStyle/>
          <a:p>
            <a:pPr algn="ctr"/>
            <a:r>
              <a:rPr lang="en-US" sz="3200" dirty="0">
                <a:solidFill>
                  <a:schemeClr val="bg1"/>
                </a:solidFill>
                <a:latin typeface="Lucida Calligraphy" pitchFamily="66" charset="0"/>
              </a:rPr>
              <a:t>Good Blessings From Heavenly Father</a:t>
            </a:r>
          </a:p>
        </p:txBody>
      </p:sp>
      <p:sp>
        <p:nvSpPr>
          <p:cNvPr id="26" name="TextBox 25"/>
          <p:cNvSpPr txBox="1"/>
          <p:nvPr/>
        </p:nvSpPr>
        <p:spPr>
          <a:xfrm>
            <a:off x="806823" y="5477352"/>
            <a:ext cx="3352800" cy="954107"/>
          </a:xfrm>
          <a:prstGeom prst="rect">
            <a:avLst/>
          </a:prstGeom>
          <a:noFill/>
        </p:spPr>
        <p:txBody>
          <a:bodyPr wrap="square" rtlCol="0">
            <a:spAutoFit/>
          </a:bodyPr>
          <a:lstStyle/>
          <a:p>
            <a:pPr algn="ctr"/>
            <a:r>
              <a:rPr lang="en-US" sz="2800" dirty="0">
                <a:solidFill>
                  <a:srgbClr val="FFFF00"/>
                </a:solidFill>
              </a:rPr>
              <a:t>Who is the source of all good things?</a:t>
            </a:r>
          </a:p>
        </p:txBody>
      </p:sp>
      <p:pic>
        <p:nvPicPr>
          <p:cNvPr id="27" name="Picture 26" descr="IMG_5454.JPG"/>
          <p:cNvPicPr>
            <a:picLocks noChangeAspect="1"/>
          </p:cNvPicPr>
          <p:nvPr/>
        </p:nvPicPr>
        <p:blipFill>
          <a:blip r:embed="rId3" cstate="print"/>
          <a:srcRect l="9167" t="21250" r="34167" b="42500"/>
          <a:stretch>
            <a:fillRect/>
          </a:stretch>
        </p:blipFill>
        <p:spPr>
          <a:xfrm>
            <a:off x="1828800" y="838200"/>
            <a:ext cx="4191000" cy="1787338"/>
          </a:xfrm>
          <a:prstGeom prst="rect">
            <a:avLst/>
          </a:prstGeom>
        </p:spPr>
      </p:pic>
      <p:pic>
        <p:nvPicPr>
          <p:cNvPr id="31" name="Picture 30" descr="20140124_180057.jpg"/>
          <p:cNvPicPr>
            <a:picLocks noChangeAspect="1"/>
          </p:cNvPicPr>
          <p:nvPr/>
        </p:nvPicPr>
        <p:blipFill>
          <a:blip r:embed="rId4" cstate="print"/>
          <a:srcRect l="30833" t="48611"/>
          <a:stretch>
            <a:fillRect/>
          </a:stretch>
        </p:blipFill>
        <p:spPr>
          <a:xfrm>
            <a:off x="5562600" y="4419601"/>
            <a:ext cx="4648200" cy="2072089"/>
          </a:xfrm>
          <a:prstGeom prst="rect">
            <a:avLst/>
          </a:prstGeom>
        </p:spPr>
      </p:pic>
      <p:pic>
        <p:nvPicPr>
          <p:cNvPr id="4" name="Picture 3">
            <a:extLst>
              <a:ext uri="{FF2B5EF4-FFF2-40B4-BE49-F238E27FC236}">
                <a16:creationId xmlns:a16="http://schemas.microsoft.com/office/drawing/2014/main" id="{063B507B-4428-4098-8D87-BF48FC4C4C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6709" y="942484"/>
            <a:ext cx="4191000" cy="2609850"/>
          </a:xfrm>
          <a:prstGeom prst="rect">
            <a:avLst/>
          </a:prstGeom>
        </p:spPr>
      </p:pic>
      <p:pic>
        <p:nvPicPr>
          <p:cNvPr id="6" name="Picture 5">
            <a:extLst>
              <a:ext uri="{FF2B5EF4-FFF2-40B4-BE49-F238E27FC236}">
                <a16:creationId xmlns:a16="http://schemas.microsoft.com/office/drawing/2014/main" id="{0C28379F-40C4-441C-A5A0-EE955A7452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7236" y="3007318"/>
            <a:ext cx="2448327" cy="2448327"/>
          </a:xfrm>
          <a:prstGeom prst="rect">
            <a:avLst/>
          </a:prstGeom>
        </p:spPr>
      </p:pic>
    </p:spTree>
    <p:extLst>
      <p:ext uri="{BB962C8B-B14F-4D97-AF65-F5344CB8AC3E}">
        <p14:creationId xmlns:p14="http://schemas.microsoft.com/office/powerpoint/2010/main" val="278693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216" y="0"/>
            <a:ext cx="3386667" cy="4154984"/>
          </a:xfrm>
          <a:prstGeom prst="rect">
            <a:avLst/>
          </a:prstGeom>
          <a:noFill/>
          <a:ln>
            <a:solidFill>
              <a:schemeClr val="tx1"/>
            </a:solidFill>
          </a:ln>
        </p:spPr>
        <p:txBody>
          <a:bodyPr wrap="square" rtlCol="0">
            <a:spAutoFit/>
          </a:bodyPr>
          <a:lstStyle/>
          <a:p>
            <a:r>
              <a:rPr lang="en-US" sz="1100" dirty="0"/>
              <a:t>On Hope:</a:t>
            </a:r>
          </a:p>
          <a:p>
            <a:r>
              <a:rPr lang="en-US" sz="1100" dirty="0"/>
              <a:t>"From this we learn that faith is the assurance </a:t>
            </a:r>
            <a:br>
              <a:rPr lang="en-US" sz="1100" dirty="0"/>
            </a:br>
            <a:r>
              <a:rPr lang="en-US" sz="1100" dirty="0"/>
              <a:t>which men have of the existence of things which </a:t>
            </a:r>
            <a:br>
              <a:rPr lang="en-US" sz="1100" dirty="0"/>
            </a:br>
            <a:r>
              <a:rPr lang="en-US" sz="1100" dirty="0"/>
              <a:t>they have not seen, and the principle of action in </a:t>
            </a:r>
          </a:p>
          <a:p>
            <a:r>
              <a:rPr lang="en-US" sz="1100" dirty="0"/>
              <a:t>all intelligent beings.. 	. </a:t>
            </a:r>
          </a:p>
          <a:p>
            <a:r>
              <a:rPr lang="en-US" sz="1100" dirty="0"/>
              <a:t>" ... Faith ... is the moving cause of all action </a:t>
            </a:r>
          </a:p>
          <a:p>
            <a:r>
              <a:rPr lang="en-US" sz="1100" dirty="0"/>
              <a:t>in [intelligent beings]. . . . 	. </a:t>
            </a:r>
          </a:p>
          <a:p>
            <a:r>
              <a:rPr lang="en-US" sz="1100" dirty="0"/>
              <a:t>"And as faith is the moving cause of all action </a:t>
            </a:r>
            <a:br>
              <a:rPr lang="en-US" sz="1100" dirty="0"/>
            </a:br>
            <a:r>
              <a:rPr lang="en-US" sz="1100" dirty="0"/>
              <a:t>in temporal concerns, so it is in spiritual. ... </a:t>
            </a:r>
          </a:p>
          <a:p>
            <a:r>
              <a:rPr lang="en-US" sz="1100" dirty="0"/>
              <a:t>" ... But faith is not only the principle of </a:t>
            </a:r>
            <a:br>
              <a:rPr lang="en-US" sz="1100" dirty="0"/>
            </a:br>
            <a:r>
              <a:rPr lang="en-US" sz="1100" dirty="0"/>
              <a:t>action, but of power also, in all intelligent beings, </a:t>
            </a:r>
            <a:br>
              <a:rPr lang="en-US" sz="1100" dirty="0"/>
            </a:br>
            <a:r>
              <a:rPr lang="en-US" sz="1100" dirty="0"/>
              <a:t>whether in heaven or on earth .... </a:t>
            </a:r>
          </a:p>
          <a:p>
            <a:r>
              <a:rPr lang="en-US" sz="1100" dirty="0"/>
              <a:t>"Faith, then, is the first great governing </a:t>
            </a:r>
            <a:br>
              <a:rPr lang="en-US" sz="1100" dirty="0"/>
            </a:br>
            <a:r>
              <a:rPr lang="en-US" sz="1100" dirty="0"/>
              <a:t>principle which has power, dominion, and </a:t>
            </a:r>
            <a:br>
              <a:rPr lang="en-US" sz="1100" dirty="0"/>
            </a:br>
            <a:r>
              <a:rPr lang="en-US" sz="1100" dirty="0"/>
              <a:t>authority over all things; by It they exist, by It . </a:t>
            </a:r>
            <a:br>
              <a:rPr lang="en-US" sz="1100" dirty="0"/>
            </a:br>
            <a:r>
              <a:rPr lang="en-US" sz="1100" dirty="0"/>
              <a:t>they are upheld, by it they are changed, or by It </a:t>
            </a:r>
            <a:br>
              <a:rPr lang="en-US" sz="1100" dirty="0"/>
            </a:br>
            <a:r>
              <a:rPr lang="en-US" sz="1100" dirty="0"/>
              <a:t>they remain, agreeable to the will of. God. </a:t>
            </a:r>
            <a:br>
              <a:rPr lang="en-US" sz="1100" dirty="0"/>
            </a:br>
            <a:r>
              <a:rPr lang="en-US" sz="1100" dirty="0"/>
              <a:t>Without it there is no power, and Without power </a:t>
            </a:r>
            <a:br>
              <a:rPr lang="en-US" sz="1100" dirty="0"/>
            </a:br>
            <a:r>
              <a:rPr lang="en-US" sz="1100" dirty="0"/>
              <a:t>there could be no creation nor existence! ... </a:t>
            </a:r>
          </a:p>
          <a:p>
            <a:r>
              <a:rPr lang="en-US" sz="1100" dirty="0"/>
              <a:t>"How would you define faith in its most </a:t>
            </a:r>
            <a:br>
              <a:rPr lang="en-US" sz="1100" dirty="0"/>
            </a:br>
            <a:r>
              <a:rPr lang="en-US" sz="1100" dirty="0"/>
              <a:t>unlimited sense? It is the first great governing </a:t>
            </a:r>
            <a:br>
              <a:rPr lang="en-US" sz="1100" dirty="0"/>
            </a:br>
            <a:r>
              <a:rPr lang="en-US" sz="1100" dirty="0"/>
              <a:t>principle which has power, dominion, and </a:t>
            </a:r>
            <a:br>
              <a:rPr lang="en-US" sz="1100" dirty="0"/>
            </a:br>
            <a:r>
              <a:rPr lang="en-US" sz="1100" dirty="0"/>
              <a:t>authority over all things." Joseph Smith </a:t>
            </a:r>
            <a:r>
              <a:rPr lang="en-US" sz="1100" i="1" dirty="0"/>
              <a:t>(Lectures on Faith, </a:t>
            </a:r>
            <a:r>
              <a:rPr lang="en-US" sz="1100" dirty="0"/>
              <a:t>pp. 7-12.) 	</a:t>
            </a:r>
          </a:p>
        </p:txBody>
      </p:sp>
      <p:sp>
        <p:nvSpPr>
          <p:cNvPr id="5" name="Rectangle 4"/>
          <p:cNvSpPr/>
          <p:nvPr/>
        </p:nvSpPr>
        <p:spPr>
          <a:xfrm>
            <a:off x="3553883" y="30833"/>
            <a:ext cx="8638117" cy="2492990"/>
          </a:xfrm>
          <a:prstGeom prst="rect">
            <a:avLst/>
          </a:prstGeom>
          <a:ln>
            <a:solidFill>
              <a:schemeClr val="tx1"/>
            </a:solidFill>
          </a:ln>
        </p:spPr>
        <p:txBody>
          <a:bodyPr wrap="square">
            <a:spAutoFit/>
          </a:bodyPr>
          <a:lstStyle/>
          <a:p>
            <a:pPr fontAlgn="base"/>
            <a:r>
              <a:rPr lang="en-US" sz="1200" b="1" dirty="0"/>
              <a:t>Elder </a:t>
            </a:r>
            <a:r>
              <a:rPr lang="en-US" sz="1200" b="1" dirty="0" err="1"/>
              <a:t>Dallin</a:t>
            </a:r>
            <a:r>
              <a:rPr lang="en-US" sz="1200" b="1" dirty="0"/>
              <a:t> H. Oaks of the Quorum of the Twelve Apostles described the ministry of angels:</a:t>
            </a:r>
          </a:p>
          <a:p>
            <a:pPr fontAlgn="base"/>
            <a:r>
              <a:rPr lang="en-US" sz="1200" dirty="0"/>
              <a:t>“‘The word “angel” is used in the scriptures for any heavenly being bearing God’s message’ (George Q. Cannon, </a:t>
            </a:r>
            <a:r>
              <a:rPr lang="en-US" sz="1200" i="1" dirty="0"/>
              <a:t>Gospel Truth,</a:t>
            </a:r>
            <a:r>
              <a:rPr lang="en-US" sz="1200" dirty="0"/>
              <a:t> sel. </a:t>
            </a:r>
            <a:r>
              <a:rPr lang="en-US" sz="1200" dirty="0" err="1"/>
              <a:t>Jerreld</a:t>
            </a:r>
            <a:r>
              <a:rPr lang="en-US" sz="1200" dirty="0"/>
              <a:t> L. </a:t>
            </a:r>
            <a:r>
              <a:rPr lang="en-US" sz="1200" dirty="0" err="1"/>
              <a:t>Newquist</a:t>
            </a:r>
            <a:r>
              <a:rPr lang="en-US" sz="1200" dirty="0"/>
              <a:t> [1987], 54). The scriptures recite numerous instances where an angel appeared personally. Angelic appearances to Zacharias and Mary (see Luke 1) and to King Benjamin and Nephi, the son of Helaman (see Mosiah 3:2; 3 Ne. 7:17–18) are only a few examples. …</a:t>
            </a:r>
          </a:p>
          <a:p>
            <a:pPr fontAlgn="base"/>
            <a:r>
              <a:rPr lang="en-US" sz="1200" dirty="0"/>
              <a:t>“… The ministering of angels can also be unseen. Angelic messages can be delivered by a voice or merely by thoughts or feelings communicated to the mind. President John Taylor described ‘the action of the angels, or messengers of God, upon our minds, so that the heart can conceive … revelations from the eternal world’ (</a:t>
            </a:r>
            <a:r>
              <a:rPr lang="en-US" sz="1200" i="1" dirty="0"/>
              <a:t>Gospel Kingdom,</a:t>
            </a:r>
            <a:r>
              <a:rPr lang="en-US" sz="1200" dirty="0"/>
              <a:t> sel. G. Homer Durham [1987], 31).</a:t>
            </a:r>
          </a:p>
          <a:p>
            <a:pPr fontAlgn="base"/>
            <a:r>
              <a:rPr lang="en-US" sz="1200" dirty="0"/>
              <a:t>“Nephi described three manifestations of the ministering of angels when he reminded his rebellious brothers that (1) they had ‘seen an angel,’ (2) they had ‘heard his voice from time to time,’ and (3) also that an angel had ‘spoken unto [them] in a still small voice’ though they were ‘past feeling’ and ‘could not feel his words’ (1 Ne. 17:45). The scriptures contain many other statements that angels are sent to teach the gospel and bring men to Christ (see Heb. 1:14; Alma 39:19; Moro. 7:25, 29, 31–32; D&amp;C 20:35). Most angelic communications are felt or heard rather than seen” (“The Aaronic Priesthood and the Sacrament,” </a:t>
            </a:r>
            <a:r>
              <a:rPr lang="en-US" sz="1200" i="1" dirty="0"/>
              <a:t>Ensign,</a:t>
            </a:r>
            <a:r>
              <a:rPr lang="en-US" sz="1200" dirty="0"/>
              <a:t> Nov. 1998, 38–39).</a:t>
            </a:r>
          </a:p>
        </p:txBody>
      </p:sp>
      <p:sp>
        <p:nvSpPr>
          <p:cNvPr id="2050" name="Rectangle 2"/>
          <p:cNvSpPr>
            <a:spLocks noChangeArrowheads="1"/>
          </p:cNvSpPr>
          <p:nvPr/>
        </p:nvSpPr>
        <p:spPr bwMode="auto">
          <a:xfrm>
            <a:off x="167216" y="4154984"/>
            <a:ext cx="3386667" cy="2708434"/>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indent="130175" fontAlgn="base">
              <a:spcBef>
                <a:spcPct val="0"/>
              </a:spcBef>
              <a:spcAft>
                <a:spcPct val="0"/>
              </a:spcAft>
            </a:pPr>
            <a:r>
              <a:rPr lang="en-US" sz="1000" dirty="0">
                <a:solidFill>
                  <a:srgbClr val="1E1915"/>
                </a:solidFill>
                <a:latin typeface="Times New Roman" pitchFamily="18" charset="0"/>
                <a:ea typeface="Times New Roman" pitchFamily="18" charset="0"/>
                <a:cs typeface="Times New Roman" pitchFamily="18" charset="0"/>
              </a:rPr>
              <a:t>Elder Bruce R</a:t>
            </a:r>
            <a:r>
              <a:rPr lang="en-US" sz="1000" dirty="0">
                <a:solidFill>
                  <a:srgbClr val="000000"/>
                </a:solidFill>
                <a:latin typeface="Times New Roman" pitchFamily="18" charset="0"/>
                <a:ea typeface="Times New Roman" pitchFamily="18" charset="0"/>
                <a:cs typeface="Times New Roman" pitchFamily="18" charset="0"/>
              </a:rPr>
              <a:t>. </a:t>
            </a:r>
            <a:r>
              <a:rPr lang="en-US" sz="1000" dirty="0">
                <a:solidFill>
                  <a:srgbClr val="1E1915"/>
                </a:solidFill>
                <a:latin typeface="Times New Roman" pitchFamily="18" charset="0"/>
                <a:ea typeface="Times New Roman" pitchFamily="18" charset="0"/>
                <a:cs typeface="Times New Roman" pitchFamily="18" charset="0"/>
              </a:rPr>
              <a:t>McConkie has written this: </a:t>
            </a:r>
            <a:endParaRPr lang="en-US" sz="600" dirty="0">
              <a:latin typeface="Arial" pitchFamily="34" charset="0"/>
              <a:cs typeface="Arial" pitchFamily="34" charset="0"/>
            </a:endParaRPr>
          </a:p>
          <a:p>
            <a:pPr indent="130175" eaLnBrk="0" fontAlgn="base" hangingPunct="0">
              <a:spcBef>
                <a:spcPct val="0"/>
              </a:spcBef>
              <a:spcAft>
                <a:spcPct val="0"/>
              </a:spcAft>
            </a:pPr>
            <a:r>
              <a:rPr lang="en-US" sz="1000" dirty="0">
                <a:solidFill>
                  <a:srgbClr val="1E1915"/>
                </a:solidFill>
                <a:latin typeface="Times New Roman" pitchFamily="18" charset="0"/>
                <a:ea typeface="Times New Roman" pitchFamily="18" charset="0"/>
                <a:cs typeface="Times New Roman" pitchFamily="18" charset="0"/>
              </a:rPr>
              <a:t>"As used in the revelations, </a:t>
            </a:r>
            <a:r>
              <a:rPr lang="en-US" sz="1000" i="1" dirty="0">
                <a:solidFill>
                  <a:srgbClr val="1E1915"/>
                </a:solidFill>
                <a:latin typeface="Times New Roman" pitchFamily="18" charset="0"/>
                <a:ea typeface="Times New Roman" pitchFamily="18" charset="0"/>
                <a:cs typeface="Times New Roman" pitchFamily="18" charset="0"/>
              </a:rPr>
              <a:t>hope </a:t>
            </a:r>
            <a:r>
              <a:rPr lang="en-US" sz="1000" dirty="0">
                <a:solidFill>
                  <a:srgbClr val="1E1915"/>
                </a:solidFill>
                <a:latin typeface="Times New Roman" pitchFamily="18" charset="0"/>
                <a:ea typeface="Times New Roman" pitchFamily="18" charset="0"/>
                <a:cs typeface="Times New Roman" pitchFamily="18" charset="0"/>
              </a:rPr>
              <a:t>is the desire of </a:t>
            </a:r>
            <a:br>
              <a:rPr lang="en-US" sz="1000" dirty="0">
                <a:solidFill>
                  <a:srgbClr val="1E1915"/>
                </a:solidFill>
                <a:latin typeface="Times New Roman" pitchFamily="18" charset="0"/>
                <a:ea typeface="Times New Roman" pitchFamily="18" charset="0"/>
                <a:cs typeface="Times New Roman" pitchFamily="18" charset="0"/>
              </a:rPr>
            </a:br>
            <a:r>
              <a:rPr lang="en-US" sz="1000" dirty="0">
                <a:solidFill>
                  <a:srgbClr val="1E1915"/>
                </a:solidFill>
                <a:latin typeface="Times New Roman" pitchFamily="18" charset="0"/>
                <a:ea typeface="Times New Roman" pitchFamily="18" charset="0"/>
                <a:cs typeface="Times New Roman" pitchFamily="18" charset="0"/>
              </a:rPr>
              <a:t>faithful people to gain eternal salvation in the </a:t>
            </a:r>
            <a:br>
              <a:rPr lang="en-US" sz="1000" dirty="0">
                <a:solidFill>
                  <a:srgbClr val="1E1915"/>
                </a:solidFill>
                <a:latin typeface="Times New Roman" pitchFamily="18" charset="0"/>
                <a:ea typeface="Times New Roman" pitchFamily="18" charset="0"/>
                <a:cs typeface="Times New Roman" pitchFamily="18" charset="0"/>
              </a:rPr>
            </a:br>
            <a:r>
              <a:rPr lang="en-US" sz="1000" dirty="0">
                <a:solidFill>
                  <a:srgbClr val="1E1915"/>
                </a:solidFill>
                <a:latin typeface="Times New Roman" pitchFamily="18" charset="0"/>
                <a:ea typeface="Times New Roman" pitchFamily="18" charset="0"/>
                <a:cs typeface="Times New Roman" pitchFamily="18" charset="0"/>
              </a:rPr>
              <a:t>kingdom of God hereafter. It is not a flimsy, </a:t>
            </a:r>
            <a:br>
              <a:rPr lang="en-US" sz="1000" dirty="0">
                <a:solidFill>
                  <a:srgbClr val="1E1915"/>
                </a:solidFill>
                <a:latin typeface="Times New Roman" pitchFamily="18" charset="0"/>
                <a:ea typeface="Times New Roman" pitchFamily="18" charset="0"/>
                <a:cs typeface="Times New Roman" pitchFamily="18" charset="0"/>
              </a:rPr>
            </a:br>
            <a:r>
              <a:rPr lang="en-US" sz="1000" dirty="0">
                <a:solidFill>
                  <a:srgbClr val="1E1915"/>
                </a:solidFill>
                <a:latin typeface="Times New Roman" pitchFamily="18" charset="0"/>
                <a:ea typeface="Times New Roman" pitchFamily="18" charset="0"/>
                <a:cs typeface="Times New Roman" pitchFamily="18" charset="0"/>
              </a:rPr>
              <a:t>ethereal desire, one wi</a:t>
            </a:r>
            <a:r>
              <a:rPr lang="en-US" sz="1000" dirty="0">
                <a:solidFill>
                  <a:srgbClr val="030000"/>
                </a:solidFill>
                <a:latin typeface="Times New Roman" pitchFamily="18" charset="0"/>
                <a:ea typeface="Times New Roman" pitchFamily="18" charset="0"/>
                <a:cs typeface="Times New Roman" pitchFamily="18" charset="0"/>
              </a:rPr>
              <a:t>t</a:t>
            </a:r>
            <a:r>
              <a:rPr lang="en-US" sz="1000" dirty="0">
                <a:solidFill>
                  <a:srgbClr val="1E1915"/>
                </a:solidFill>
                <a:latin typeface="Times New Roman" pitchFamily="18" charset="0"/>
                <a:ea typeface="Times New Roman" pitchFamily="18" charset="0"/>
                <a:cs typeface="Times New Roman" pitchFamily="18" charset="0"/>
              </a:rPr>
              <a:t>hout assurance that the </a:t>
            </a:r>
            <a:br>
              <a:rPr lang="en-US" sz="1000" dirty="0">
                <a:solidFill>
                  <a:srgbClr val="1E1915"/>
                </a:solidFill>
                <a:latin typeface="Times New Roman" pitchFamily="18" charset="0"/>
                <a:ea typeface="Times New Roman" pitchFamily="18" charset="0"/>
                <a:cs typeface="Times New Roman" pitchFamily="18" charset="0"/>
              </a:rPr>
            </a:br>
            <a:r>
              <a:rPr lang="en-US" sz="1000" dirty="0">
                <a:solidFill>
                  <a:srgbClr val="1E1915"/>
                </a:solidFill>
                <a:latin typeface="Times New Roman" pitchFamily="18" charset="0"/>
                <a:ea typeface="Times New Roman" pitchFamily="18" charset="0"/>
                <a:cs typeface="Times New Roman" pitchFamily="18" charset="0"/>
              </a:rPr>
              <a:t>desired consummation w</a:t>
            </a:r>
            <a:r>
              <a:rPr lang="en-US" sz="1000" dirty="0">
                <a:solidFill>
                  <a:srgbClr val="3D3834"/>
                </a:solidFill>
                <a:latin typeface="Times New Roman" pitchFamily="18" charset="0"/>
                <a:ea typeface="Times New Roman" pitchFamily="18" charset="0"/>
                <a:cs typeface="Times New Roman" pitchFamily="18" charset="0"/>
              </a:rPr>
              <a:t>i</a:t>
            </a:r>
            <a:r>
              <a:rPr lang="en-US" sz="1000" dirty="0">
                <a:solidFill>
                  <a:srgbClr val="1E1915"/>
                </a:solidFill>
                <a:latin typeface="Times New Roman" pitchFamily="18" charset="0"/>
                <a:ea typeface="Times New Roman" pitchFamily="18" charset="0"/>
                <a:cs typeface="Times New Roman" pitchFamily="18" charset="0"/>
              </a:rPr>
              <a:t>ll be received, but a </a:t>
            </a:r>
            <a:br>
              <a:rPr lang="en-US" sz="1000" dirty="0">
                <a:solidFill>
                  <a:srgbClr val="1E1915"/>
                </a:solidFill>
                <a:latin typeface="Times New Roman" pitchFamily="18" charset="0"/>
                <a:ea typeface="Times New Roman" pitchFamily="18" charset="0"/>
                <a:cs typeface="Times New Roman" pitchFamily="18" charset="0"/>
              </a:rPr>
            </a:br>
            <a:r>
              <a:rPr lang="en-US" sz="1000" dirty="0">
                <a:solidFill>
                  <a:srgbClr val="1E1915"/>
                </a:solidFill>
                <a:latin typeface="Times New Roman" pitchFamily="18" charset="0"/>
                <a:ea typeface="Times New Roman" pitchFamily="18" charset="0"/>
                <a:cs typeface="Times New Roman" pitchFamily="18" charset="0"/>
              </a:rPr>
              <a:t>desire coupled with full expectation of receiving </a:t>
            </a:r>
            <a:br>
              <a:rPr lang="en-US" sz="1000" dirty="0">
                <a:solidFill>
                  <a:srgbClr val="1E1915"/>
                </a:solidFill>
                <a:latin typeface="Times New Roman" pitchFamily="18" charset="0"/>
                <a:ea typeface="Times New Roman" pitchFamily="18" charset="0"/>
                <a:cs typeface="Times New Roman" pitchFamily="18" charset="0"/>
              </a:rPr>
            </a:br>
            <a:r>
              <a:rPr lang="en-US" sz="1000" dirty="0">
                <a:solidFill>
                  <a:srgbClr val="1E1915"/>
                </a:solidFill>
                <a:latin typeface="Times New Roman" pitchFamily="18" charset="0"/>
                <a:ea typeface="Times New Roman" pitchFamily="18" charset="0"/>
                <a:cs typeface="Times New Roman" pitchFamily="18" charset="0"/>
              </a:rPr>
              <a:t>the coveted reward. Paul, for instance, was not </a:t>
            </a:r>
            <a:br>
              <a:rPr lang="en-US" sz="1000" dirty="0">
                <a:solidFill>
                  <a:srgbClr val="1E1915"/>
                </a:solidFill>
                <a:latin typeface="Times New Roman" pitchFamily="18" charset="0"/>
                <a:ea typeface="Times New Roman" pitchFamily="18" charset="0"/>
                <a:cs typeface="Times New Roman" pitchFamily="18" charset="0"/>
              </a:rPr>
            </a:br>
            <a:r>
              <a:rPr lang="en-US" sz="1000" dirty="0">
                <a:solidFill>
                  <a:srgbClr val="1E1915"/>
                </a:solidFill>
                <a:latin typeface="Times New Roman" pitchFamily="18" charset="0"/>
                <a:ea typeface="Times New Roman" pitchFamily="18" charset="0"/>
                <a:cs typeface="Times New Roman" pitchFamily="18" charset="0"/>
              </a:rPr>
              <a:t>hesitant in affirming that he lived, 'In hope of </a:t>
            </a:r>
            <a:br>
              <a:rPr lang="en-US" sz="1000" dirty="0">
                <a:solidFill>
                  <a:srgbClr val="1E1915"/>
                </a:solidFill>
                <a:latin typeface="Times New Roman" pitchFamily="18" charset="0"/>
                <a:ea typeface="Times New Roman" pitchFamily="18" charset="0"/>
                <a:cs typeface="Times New Roman" pitchFamily="18" charset="0"/>
              </a:rPr>
            </a:br>
            <a:r>
              <a:rPr lang="en-US" sz="1000" dirty="0">
                <a:solidFill>
                  <a:srgbClr val="1E1915"/>
                </a:solidFill>
                <a:latin typeface="Times New Roman" pitchFamily="18" charset="0"/>
                <a:ea typeface="Times New Roman" pitchFamily="18" charset="0"/>
                <a:cs typeface="Times New Roman" pitchFamily="18" charset="0"/>
              </a:rPr>
              <a:t>eternal life, which God, that cannot lie, promised </a:t>
            </a:r>
            <a:br>
              <a:rPr lang="en-US" sz="1000" dirty="0">
                <a:solidFill>
                  <a:srgbClr val="1E1915"/>
                </a:solidFill>
                <a:latin typeface="Times New Roman" pitchFamily="18" charset="0"/>
                <a:ea typeface="Times New Roman" pitchFamily="18" charset="0"/>
                <a:cs typeface="Times New Roman" pitchFamily="18" charset="0"/>
              </a:rPr>
            </a:br>
            <a:r>
              <a:rPr lang="en-US" sz="1000" dirty="0">
                <a:solidFill>
                  <a:srgbClr val="1E1915"/>
                </a:solidFill>
                <a:latin typeface="Times New Roman" pitchFamily="18" charset="0"/>
                <a:ea typeface="Times New Roman" pitchFamily="18" charset="0"/>
                <a:cs typeface="Times New Roman" pitchFamily="18" charset="0"/>
              </a:rPr>
              <a:t>before the world began' (Tit. 1</a:t>
            </a:r>
            <a:r>
              <a:rPr lang="en-US" sz="1000" dirty="0">
                <a:solidFill>
                  <a:srgbClr val="3D3834"/>
                </a:solidFill>
                <a:latin typeface="Times New Roman" pitchFamily="18" charset="0"/>
                <a:ea typeface="Times New Roman" pitchFamily="18" charset="0"/>
                <a:cs typeface="Times New Roman" pitchFamily="18" charset="0"/>
              </a:rPr>
              <a:t>:</a:t>
            </a:r>
            <a:r>
              <a:rPr lang="en-US" sz="1000" dirty="0">
                <a:solidFill>
                  <a:srgbClr val="1E1915"/>
                </a:solidFill>
                <a:latin typeface="Times New Roman" pitchFamily="18" charset="0"/>
                <a:ea typeface="Times New Roman" pitchFamily="18" charset="0"/>
                <a:cs typeface="Times New Roman" pitchFamily="18" charset="0"/>
              </a:rPr>
              <a:t>2), and Peter </a:t>
            </a:r>
            <a:br>
              <a:rPr lang="en-US" sz="1000" dirty="0">
                <a:solidFill>
                  <a:srgbClr val="1E1915"/>
                </a:solidFill>
                <a:latin typeface="Times New Roman" pitchFamily="18" charset="0"/>
                <a:ea typeface="Times New Roman" pitchFamily="18" charset="0"/>
                <a:cs typeface="Times New Roman" pitchFamily="18" charset="0"/>
              </a:rPr>
            </a:br>
            <a:r>
              <a:rPr lang="en-US" sz="1000" dirty="0">
                <a:solidFill>
                  <a:srgbClr val="1E1915"/>
                </a:solidFill>
                <a:latin typeface="Times New Roman" pitchFamily="18" charset="0"/>
                <a:ea typeface="Times New Roman" pitchFamily="18" charset="0"/>
                <a:cs typeface="Times New Roman" pitchFamily="18" charset="0"/>
              </a:rPr>
              <a:t>assured all the elect that 'by the resurrection of </a:t>
            </a:r>
            <a:br>
              <a:rPr lang="en-US" sz="1000" dirty="0">
                <a:solidFill>
                  <a:srgbClr val="1E1915"/>
                </a:solidFill>
                <a:latin typeface="Times New Roman" pitchFamily="18" charset="0"/>
                <a:ea typeface="Times New Roman" pitchFamily="18" charset="0"/>
                <a:cs typeface="Times New Roman" pitchFamily="18" charset="0"/>
              </a:rPr>
            </a:br>
            <a:r>
              <a:rPr lang="en-US" sz="1000" dirty="0">
                <a:solidFill>
                  <a:srgbClr val="1E1915"/>
                </a:solidFill>
                <a:latin typeface="Times New Roman" pitchFamily="18" charset="0"/>
                <a:ea typeface="Times New Roman" pitchFamily="18" charset="0"/>
                <a:cs typeface="Times New Roman" pitchFamily="18" charset="0"/>
              </a:rPr>
              <a:t>Jesus Christ from the dead,' their 'lively hope' of </a:t>
            </a:r>
            <a:br>
              <a:rPr lang="en-US" sz="1000" dirty="0">
                <a:solidFill>
                  <a:srgbClr val="1E1915"/>
                </a:solidFill>
                <a:latin typeface="Times New Roman" pitchFamily="18" charset="0"/>
                <a:ea typeface="Times New Roman" pitchFamily="18" charset="0"/>
                <a:cs typeface="Times New Roman" pitchFamily="18" charset="0"/>
              </a:rPr>
            </a:br>
            <a:r>
              <a:rPr lang="en-US" sz="1000" dirty="0">
                <a:solidFill>
                  <a:srgbClr val="1E1915"/>
                </a:solidFill>
                <a:latin typeface="Times New Roman" pitchFamily="18" charset="0"/>
                <a:ea typeface="Times New Roman" pitchFamily="18" charset="0"/>
                <a:cs typeface="Times New Roman" pitchFamily="18" charset="0"/>
              </a:rPr>
              <a:t>'an inheritance incorruptible, and undefiled, and </a:t>
            </a:r>
            <a:br>
              <a:rPr lang="en-US" sz="1000" dirty="0">
                <a:solidFill>
                  <a:srgbClr val="1E1915"/>
                </a:solidFill>
                <a:latin typeface="Times New Roman" pitchFamily="18" charset="0"/>
                <a:ea typeface="Times New Roman" pitchFamily="18" charset="0"/>
                <a:cs typeface="Times New Roman" pitchFamily="18" charset="0"/>
              </a:rPr>
            </a:br>
            <a:r>
              <a:rPr lang="en-US" sz="1000" dirty="0">
                <a:solidFill>
                  <a:srgbClr val="1E1915"/>
                </a:solidFill>
                <a:latin typeface="Times New Roman" pitchFamily="18" charset="0"/>
                <a:ea typeface="Times New Roman" pitchFamily="18" charset="0"/>
                <a:cs typeface="Times New Roman" pitchFamily="18" charset="0"/>
              </a:rPr>
              <a:t>that </a:t>
            </a:r>
            <a:r>
              <a:rPr lang="en-US" sz="1000" dirty="0" err="1">
                <a:solidFill>
                  <a:srgbClr val="1E1915"/>
                </a:solidFill>
                <a:latin typeface="Times New Roman" pitchFamily="18" charset="0"/>
                <a:ea typeface="Times New Roman" pitchFamily="18" charset="0"/>
                <a:cs typeface="Times New Roman" pitchFamily="18" charset="0"/>
              </a:rPr>
              <a:t>fadeth</a:t>
            </a:r>
            <a:r>
              <a:rPr lang="en-US" sz="1000" dirty="0">
                <a:solidFill>
                  <a:srgbClr val="1E1915"/>
                </a:solidFill>
                <a:latin typeface="Times New Roman" pitchFamily="18" charset="0"/>
                <a:ea typeface="Times New Roman" pitchFamily="18" charset="0"/>
                <a:cs typeface="Times New Roman" pitchFamily="18" charset="0"/>
              </a:rPr>
              <a:t> not away; reserved in heaven' for the </a:t>
            </a:r>
            <a:br>
              <a:rPr lang="en-US" sz="1000" dirty="0">
                <a:solidFill>
                  <a:srgbClr val="1E1915"/>
                </a:solidFill>
                <a:latin typeface="Times New Roman" pitchFamily="18" charset="0"/>
                <a:ea typeface="Times New Roman" pitchFamily="18" charset="0"/>
                <a:cs typeface="Times New Roman" pitchFamily="18" charset="0"/>
              </a:rPr>
            </a:br>
            <a:r>
              <a:rPr lang="en-US" sz="1000" dirty="0">
                <a:solidFill>
                  <a:srgbClr val="1E1915"/>
                </a:solidFill>
                <a:latin typeface="Times New Roman" pitchFamily="18" charset="0"/>
                <a:ea typeface="Times New Roman" pitchFamily="18" charset="0"/>
                <a:cs typeface="Times New Roman" pitchFamily="18" charset="0"/>
              </a:rPr>
              <a:t>saints, had been </a:t>
            </a:r>
            <a:r>
              <a:rPr lang="en-US" sz="1000" dirty="0">
                <a:solidFill>
                  <a:srgbClr val="3D3834"/>
                </a:solidFill>
                <a:latin typeface="Times New Roman" pitchFamily="18" charset="0"/>
                <a:ea typeface="Times New Roman" pitchFamily="18" charset="0"/>
                <a:cs typeface="Times New Roman" pitchFamily="18" charset="0"/>
              </a:rPr>
              <a:t>r</a:t>
            </a:r>
            <a:r>
              <a:rPr lang="en-US" sz="1000" dirty="0">
                <a:solidFill>
                  <a:srgbClr val="1E1915"/>
                </a:solidFill>
                <a:latin typeface="Times New Roman" pitchFamily="18" charset="0"/>
                <a:ea typeface="Times New Roman" pitchFamily="18" charset="0"/>
                <a:cs typeface="Times New Roman" pitchFamily="18" charset="0"/>
              </a:rPr>
              <a:t>enewed or 'begotten' again</a:t>
            </a:r>
            <a:r>
              <a:rPr lang="en-US" sz="1000" dirty="0">
                <a:solidFill>
                  <a:srgbClr val="3D3834"/>
                </a:solidFill>
                <a:latin typeface="Times New Roman" pitchFamily="18" charset="0"/>
                <a:ea typeface="Times New Roman" pitchFamily="18" charset="0"/>
                <a:cs typeface="Times New Roman" pitchFamily="18" charset="0"/>
              </a:rPr>
              <a:t>. </a:t>
            </a:r>
            <a:r>
              <a:rPr lang="en-US" sz="1000" dirty="0">
                <a:solidFill>
                  <a:srgbClr val="1E1915"/>
                </a:solidFill>
                <a:latin typeface="Times New Roman" pitchFamily="18" charset="0"/>
                <a:ea typeface="Times New Roman" pitchFamily="18" charset="0"/>
                <a:cs typeface="Times New Roman" pitchFamily="18" charset="0"/>
              </a:rPr>
              <a:t>(1 </a:t>
            </a:r>
            <a:br>
              <a:rPr lang="en-US" sz="1000" dirty="0">
                <a:solidFill>
                  <a:srgbClr val="1E1915"/>
                </a:solidFill>
                <a:latin typeface="Times New Roman" pitchFamily="18" charset="0"/>
                <a:ea typeface="Times New Roman" pitchFamily="18" charset="0"/>
                <a:cs typeface="Times New Roman" pitchFamily="18" charset="0"/>
              </a:rPr>
            </a:br>
            <a:r>
              <a:rPr lang="en-US" sz="1000" dirty="0">
                <a:solidFill>
                  <a:srgbClr val="1E1915"/>
                </a:solidFill>
                <a:latin typeface="Times New Roman" pitchFamily="18" charset="0"/>
                <a:ea typeface="Times New Roman" pitchFamily="18" charset="0"/>
                <a:cs typeface="Times New Roman" pitchFamily="18" charset="0"/>
              </a:rPr>
              <a:t>Pet. 1:1-5.)" </a:t>
            </a:r>
            <a:r>
              <a:rPr lang="en-US" sz="1000" i="1" dirty="0">
                <a:solidFill>
                  <a:srgbClr val="1E1915"/>
                </a:solidFill>
                <a:latin typeface="Times New Roman" pitchFamily="18" charset="0"/>
                <a:ea typeface="Times New Roman" pitchFamily="18" charset="0"/>
                <a:cs typeface="Times New Roman" pitchFamily="18" charset="0"/>
              </a:rPr>
              <a:t>(Mormon Doctrine, </a:t>
            </a:r>
            <a:r>
              <a:rPr lang="en-US" sz="1000" dirty="0">
                <a:solidFill>
                  <a:srgbClr val="1E1915"/>
                </a:solidFill>
                <a:latin typeface="Times New Roman" pitchFamily="18" charset="0"/>
                <a:ea typeface="Times New Roman" pitchFamily="18" charset="0"/>
                <a:cs typeface="Times New Roman" pitchFamily="18" charset="0"/>
              </a:rPr>
              <a:t>p. 365.) </a:t>
            </a:r>
            <a:endParaRPr lang="en-US" dirty="0">
              <a:latin typeface="Arial" pitchFamily="34" charset="0"/>
              <a:cs typeface="Arial" pitchFamily="34" charset="0"/>
            </a:endParaRPr>
          </a:p>
        </p:txBody>
      </p:sp>
      <p:sp>
        <p:nvSpPr>
          <p:cNvPr id="11" name="Rectangle 10">
            <a:extLst>
              <a:ext uri="{FF2B5EF4-FFF2-40B4-BE49-F238E27FC236}">
                <a16:creationId xmlns:a16="http://schemas.microsoft.com/office/drawing/2014/main" id="{819FC4B9-3CEA-4404-B7AE-759561CD41B6}"/>
              </a:ext>
            </a:extLst>
          </p:cNvPr>
          <p:cNvSpPr/>
          <p:nvPr/>
        </p:nvSpPr>
        <p:spPr>
          <a:xfrm>
            <a:off x="3553883" y="2554656"/>
            <a:ext cx="8638116" cy="4139595"/>
          </a:xfrm>
          <a:prstGeom prst="rect">
            <a:avLst/>
          </a:prstGeom>
          <a:ln>
            <a:solidFill>
              <a:schemeClr val="tx1"/>
            </a:solidFill>
          </a:ln>
        </p:spPr>
        <p:txBody>
          <a:bodyPr wrap="square">
            <a:spAutoFit/>
          </a:bodyPr>
          <a:lstStyle/>
          <a:p>
            <a:pPr fontAlgn="base"/>
            <a:r>
              <a:rPr lang="en-US" sz="1050" b="1" dirty="0"/>
              <a:t>Elder Jeffrey R. Holland of the Quorum of the Twelve Apostles taught:</a:t>
            </a:r>
          </a:p>
          <a:p>
            <a:pPr fontAlgn="base"/>
            <a:r>
              <a:rPr lang="en-US" sz="1050" dirty="0"/>
              <a:t>“It is instructive to note that the charity, or ‘the pure love of Christ,’ we are to cherish can be interpreted two ways. One of its meanings is the kind of merciful, forgiving love Christ’s disciples should have for one another. That is, all Christians should try to love as the Savior loved, showing pure, redeeming compassion for all. Unfortunately, few, if any, mortals have been entirely successful in this endeavor, but it is an invitation that all should try to meet.</a:t>
            </a:r>
          </a:p>
          <a:p>
            <a:pPr fontAlgn="base"/>
            <a:r>
              <a:rPr lang="en-US" sz="1050" dirty="0"/>
              <a:t>“The greater definition of ‘the pure love of Christ,’ however, is not what we as Christians try but largely fail to demonstrate toward others but rather what Christ totally succeeded in demonstrating toward us. </a:t>
            </a:r>
            <a:r>
              <a:rPr lang="en-US" sz="1050" i="1" dirty="0"/>
              <a:t>True</a:t>
            </a:r>
            <a:r>
              <a:rPr lang="en-US" sz="1050" dirty="0"/>
              <a:t> charity has been known only once. It is shown perfectly and purely in Christ’s unfailing, ultimate, and atoning love for us. It is Christ’s love for us that ‘</a:t>
            </a:r>
            <a:r>
              <a:rPr lang="en-US" sz="1050" dirty="0" err="1"/>
              <a:t>suffereth</a:t>
            </a:r>
            <a:r>
              <a:rPr lang="en-US" sz="1050" dirty="0"/>
              <a:t> long, and is kind, and </a:t>
            </a:r>
            <a:r>
              <a:rPr lang="en-US" sz="1050" dirty="0" err="1"/>
              <a:t>envieth</a:t>
            </a:r>
            <a:r>
              <a:rPr lang="en-US" sz="1050" dirty="0"/>
              <a:t> not.’ It is his love for us that is not ‘puffed up … , not easily provoked, </a:t>
            </a:r>
            <a:r>
              <a:rPr lang="en-US" sz="1050" dirty="0" err="1"/>
              <a:t>thinketh</a:t>
            </a:r>
            <a:r>
              <a:rPr lang="en-US" sz="1050" dirty="0"/>
              <a:t> no evil.’ It is Christ’s love for us that ‘</a:t>
            </a:r>
            <a:r>
              <a:rPr lang="en-US" sz="1050" dirty="0" err="1"/>
              <a:t>beareth</a:t>
            </a:r>
            <a:r>
              <a:rPr lang="en-US" sz="1050" dirty="0"/>
              <a:t> all things, believeth all things, </a:t>
            </a:r>
            <a:r>
              <a:rPr lang="en-US" sz="1050" dirty="0" err="1"/>
              <a:t>hopeth</a:t>
            </a:r>
            <a:r>
              <a:rPr lang="en-US" sz="1050" dirty="0"/>
              <a:t> all things, </a:t>
            </a:r>
            <a:r>
              <a:rPr lang="en-US" sz="1050" dirty="0" err="1"/>
              <a:t>endureth</a:t>
            </a:r>
            <a:r>
              <a:rPr lang="en-US" sz="1050" dirty="0"/>
              <a:t> all things.’ It is as demonstrated in Christ that ‘charity never </a:t>
            </a:r>
            <a:r>
              <a:rPr lang="en-US" sz="1050" dirty="0" err="1"/>
              <a:t>faileth</a:t>
            </a:r>
            <a:r>
              <a:rPr lang="en-US" sz="1050" dirty="0"/>
              <a:t>.’ It is that charity—his pure love for us—without which we would be nothing, hopeless, of all men and women most miserable. Truly, those found possessed of the blessings of his love at the last day—the Atonement, the Resurrection, eternal life, eternal promise—surely it shall be well with them.</a:t>
            </a:r>
          </a:p>
          <a:p>
            <a:pPr fontAlgn="base"/>
            <a:endParaRPr lang="en-US" sz="1050" dirty="0"/>
          </a:p>
          <a:p>
            <a:pPr fontAlgn="base"/>
            <a:r>
              <a:rPr lang="en-US" sz="1050" dirty="0"/>
              <a:t>“This does not in any way minimize the commandment that we are to try to acquire this kind of love for one another. We should ‘pray unto the Father with all the energy of heart, that [we] may be filled with this love.’ [1 Corinthians 13:4–5, 7–8; Moroni 7:48.] We should try to be more constant and unfailing, more longsuffering and kind, less envious and puffed up in our relationships with others. As Christ lived so should we live, and as Christ loved so should we love. But the ‘</a:t>
            </a:r>
            <a:r>
              <a:rPr lang="en-US" sz="1050" i="1" dirty="0"/>
              <a:t>pure</a:t>
            </a:r>
            <a:r>
              <a:rPr lang="en-US" sz="1050" dirty="0"/>
              <a:t> love of Christ’ Mormon spoke of is precisely that—Christ’s love. With that divine gift, that redeeming bestowal, we have everything; without it we have nothing and ultimately are nothing, except in the end ‘devils [and] angels to a devil.’ [2 Nephi 9:9.]</a:t>
            </a:r>
          </a:p>
          <a:p>
            <a:pPr fontAlgn="base"/>
            <a:r>
              <a:rPr lang="en-US" sz="1050" dirty="0"/>
              <a:t>“Life has its share of fears and failures. Sometimes things fall short. Sometimes people fail us, or economies or businesses or governments fail us. But one thing in time or eternity does </a:t>
            </a:r>
            <a:r>
              <a:rPr lang="en-US" sz="1050" i="1" dirty="0"/>
              <a:t>not</a:t>
            </a:r>
            <a:r>
              <a:rPr lang="en-US" sz="1050" dirty="0"/>
              <a:t> fail us—the pure love of Christ. …</a:t>
            </a:r>
          </a:p>
          <a:p>
            <a:pPr fontAlgn="base"/>
            <a:r>
              <a:rPr lang="en-US" sz="1050" dirty="0"/>
              <a:t>“… The miracle of Christ’s charity both saves and changes us. His atoning love saves us from death and hell as well as from carnal, sensual, and devilish behavior. That redeeming love also transforms the soul, lifting it above fallen standards to something far more noble, far more holy. Wherefore, we must ‘cleave unto charity’—Christ’s pure love of us and our determined effort toward pure love of him and all others—for without it we are nothing, and our plan for eternal happiness is utterly wasted. Without the redeeming love of Christ in our lives, all other qualities—even virtuous qualities and exemplary good works—fall short of salvation and joy” (</a:t>
            </a:r>
            <a:r>
              <a:rPr lang="en-US" sz="1050" i="1" dirty="0"/>
              <a:t>Christ and the New Covenant: The Messianic Message of the Book of Mormon</a:t>
            </a:r>
            <a:r>
              <a:rPr lang="en-US" sz="1050" dirty="0"/>
              <a:t>[1997], 336–37).</a:t>
            </a:r>
          </a:p>
          <a:p>
            <a:pPr fontAlgn="base"/>
            <a:endParaRPr lang="en-US" sz="1100" dirty="0"/>
          </a:p>
        </p:txBody>
      </p:sp>
    </p:spTree>
    <p:extLst>
      <p:ext uri="{BB962C8B-B14F-4D97-AF65-F5344CB8AC3E}">
        <p14:creationId xmlns:p14="http://schemas.microsoft.com/office/powerpoint/2010/main" val="2331897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0">
            <a:extLst>
              <a:ext uri="{FF2B5EF4-FFF2-40B4-BE49-F238E27FC236}">
                <a16:creationId xmlns:a16="http://schemas.microsoft.com/office/drawing/2014/main" id="{3C80A94B-6EE5-416D-BBC9-1695C3A0BE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TextBox 22"/>
          <p:cNvSpPr txBox="1"/>
          <p:nvPr/>
        </p:nvSpPr>
        <p:spPr>
          <a:xfrm>
            <a:off x="1676400" y="152400"/>
            <a:ext cx="8839200" cy="707886"/>
          </a:xfrm>
          <a:prstGeom prst="rect">
            <a:avLst/>
          </a:prstGeom>
          <a:noFill/>
        </p:spPr>
        <p:txBody>
          <a:bodyPr wrap="square" rtlCol="0">
            <a:spAutoFit/>
          </a:bodyPr>
          <a:lstStyle/>
          <a:p>
            <a:pPr algn="ctr"/>
            <a:r>
              <a:rPr lang="en-US" sz="4000" dirty="0">
                <a:solidFill>
                  <a:schemeClr val="bg1"/>
                </a:solidFill>
                <a:latin typeface="Lucida Calligraphy" pitchFamily="66" charset="0"/>
              </a:rPr>
              <a:t>“All That He Has”</a:t>
            </a:r>
          </a:p>
        </p:txBody>
      </p:sp>
      <p:sp>
        <p:nvSpPr>
          <p:cNvPr id="26" name="TextBox 25"/>
          <p:cNvSpPr txBox="1"/>
          <p:nvPr/>
        </p:nvSpPr>
        <p:spPr>
          <a:xfrm>
            <a:off x="6781800" y="2895600"/>
            <a:ext cx="3733800" cy="2862322"/>
          </a:xfrm>
          <a:prstGeom prst="rect">
            <a:avLst/>
          </a:prstGeom>
          <a:noFill/>
        </p:spPr>
        <p:txBody>
          <a:bodyPr wrap="square" rtlCol="0">
            <a:spAutoFit/>
          </a:bodyPr>
          <a:lstStyle/>
          <a:p>
            <a:r>
              <a:rPr lang="en-US" sz="2800" dirty="0">
                <a:solidFill>
                  <a:schemeClr val="bg1"/>
                </a:solidFill>
              </a:rPr>
              <a:t>“And he that </a:t>
            </a:r>
            <a:r>
              <a:rPr lang="en-US" sz="2800" dirty="0" err="1">
                <a:solidFill>
                  <a:schemeClr val="bg1"/>
                </a:solidFill>
              </a:rPr>
              <a:t>receiveth</a:t>
            </a:r>
            <a:r>
              <a:rPr lang="en-US" sz="2800" dirty="0">
                <a:solidFill>
                  <a:schemeClr val="bg1"/>
                </a:solidFill>
              </a:rPr>
              <a:t> my Father </a:t>
            </a:r>
            <a:r>
              <a:rPr lang="en-US" sz="2800" dirty="0" err="1">
                <a:solidFill>
                  <a:schemeClr val="bg1"/>
                </a:solidFill>
              </a:rPr>
              <a:t>receiveth</a:t>
            </a:r>
            <a:r>
              <a:rPr lang="en-US" sz="2800" dirty="0">
                <a:solidFill>
                  <a:schemeClr val="bg1"/>
                </a:solidFill>
              </a:rPr>
              <a:t> my Father’s</a:t>
            </a:r>
            <a:r>
              <a:rPr lang="en-US" sz="2800" baseline="30000" dirty="0">
                <a:solidFill>
                  <a:schemeClr val="bg1"/>
                </a:solidFill>
              </a:rPr>
              <a:t> </a:t>
            </a:r>
            <a:r>
              <a:rPr lang="en-US" sz="2800" dirty="0">
                <a:solidFill>
                  <a:schemeClr val="bg1"/>
                </a:solidFill>
              </a:rPr>
              <a:t>kingdom; therefore all that my Father hath shall be given unto him.”</a:t>
            </a:r>
          </a:p>
          <a:p>
            <a:r>
              <a:rPr lang="en-US" sz="1200" dirty="0">
                <a:solidFill>
                  <a:schemeClr val="bg1"/>
                </a:solidFill>
              </a:rPr>
              <a:t>D&amp;C 84:38</a:t>
            </a:r>
          </a:p>
        </p:txBody>
      </p:sp>
      <p:sp>
        <p:nvSpPr>
          <p:cNvPr id="9" name="TextBox 8"/>
          <p:cNvSpPr txBox="1"/>
          <p:nvPr/>
        </p:nvSpPr>
        <p:spPr>
          <a:xfrm>
            <a:off x="219636" y="6435718"/>
            <a:ext cx="2438400" cy="381000"/>
          </a:xfrm>
          <a:prstGeom prst="rect">
            <a:avLst/>
          </a:prstGeom>
          <a:noFill/>
        </p:spPr>
        <p:txBody>
          <a:bodyPr wrap="square" rtlCol="0">
            <a:spAutoFit/>
          </a:bodyPr>
          <a:lstStyle/>
          <a:p>
            <a:r>
              <a:rPr lang="en-US" dirty="0">
                <a:solidFill>
                  <a:schemeClr val="bg1"/>
                </a:solidFill>
              </a:rPr>
              <a:t>Moroni 7:19, 20 </a:t>
            </a:r>
          </a:p>
        </p:txBody>
      </p:sp>
      <p:sp>
        <p:nvSpPr>
          <p:cNvPr id="10" name="Rectangle 9"/>
          <p:cNvSpPr/>
          <p:nvPr/>
        </p:nvSpPr>
        <p:spPr>
          <a:xfrm>
            <a:off x="1828800" y="1066801"/>
            <a:ext cx="6477000" cy="830997"/>
          </a:xfrm>
          <a:prstGeom prst="rect">
            <a:avLst/>
          </a:prstGeom>
        </p:spPr>
        <p:txBody>
          <a:bodyPr wrap="square">
            <a:spAutoFit/>
          </a:bodyPr>
          <a:lstStyle/>
          <a:p>
            <a:r>
              <a:rPr lang="en-US" sz="2400" dirty="0">
                <a:solidFill>
                  <a:schemeClr val="bg1"/>
                </a:solidFill>
              </a:rPr>
              <a:t> He wants us to “lay hold upon every good thing”, and He wants to give us all that He has.</a:t>
            </a:r>
          </a:p>
        </p:txBody>
      </p:sp>
      <p:grpSp>
        <p:nvGrpSpPr>
          <p:cNvPr id="116" name="Group 115"/>
          <p:cNvGrpSpPr/>
          <p:nvPr/>
        </p:nvGrpSpPr>
        <p:grpSpPr>
          <a:xfrm>
            <a:off x="3200400" y="2057400"/>
            <a:ext cx="2667000" cy="1219200"/>
            <a:chOff x="1143000" y="3048000"/>
            <a:chExt cx="2667000" cy="1219200"/>
          </a:xfrm>
        </p:grpSpPr>
        <p:sp>
          <p:nvSpPr>
            <p:cNvPr id="115" name="Rounded Rectangular Callout 114"/>
            <p:cNvSpPr/>
            <p:nvPr/>
          </p:nvSpPr>
          <p:spPr>
            <a:xfrm>
              <a:off x="1143000" y="3048000"/>
              <a:ext cx="2667000" cy="1219200"/>
            </a:xfrm>
            <a:prstGeom prst="wedgeRoundRectCallou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1295400" y="3124200"/>
              <a:ext cx="2514600" cy="1015663"/>
            </a:xfrm>
            <a:prstGeom prst="rect">
              <a:avLst/>
            </a:prstGeom>
          </p:spPr>
          <p:txBody>
            <a:bodyPr wrap="square">
              <a:spAutoFit/>
            </a:bodyPr>
            <a:lstStyle/>
            <a:p>
              <a:r>
                <a:rPr lang="en-US" sz="2000" dirty="0"/>
                <a:t>How is it possible that ye can lay hold upon every good thing?</a:t>
              </a:r>
            </a:p>
          </p:txBody>
        </p:sp>
      </p:grpSp>
      <p:grpSp>
        <p:nvGrpSpPr>
          <p:cNvPr id="117" name="Group 116"/>
          <p:cNvGrpSpPr/>
          <p:nvPr/>
        </p:nvGrpSpPr>
        <p:grpSpPr>
          <a:xfrm>
            <a:off x="4419600" y="3352800"/>
            <a:ext cx="1209964" cy="3352800"/>
            <a:chOff x="2133600" y="3124200"/>
            <a:chExt cx="1209964" cy="3352800"/>
          </a:xfrm>
        </p:grpSpPr>
        <p:grpSp>
          <p:nvGrpSpPr>
            <p:cNvPr id="118" name="Group 285"/>
            <p:cNvGrpSpPr/>
            <p:nvPr/>
          </p:nvGrpSpPr>
          <p:grpSpPr>
            <a:xfrm rot="17194410">
              <a:off x="2764132" y="5999335"/>
              <a:ext cx="359123" cy="509595"/>
              <a:chOff x="4934260" y="5008578"/>
              <a:chExt cx="373811" cy="553131"/>
            </a:xfrm>
          </p:grpSpPr>
          <p:sp>
            <p:nvSpPr>
              <p:cNvPr id="196" name="Oval 3"/>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4"/>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284"/>
            <p:cNvGrpSpPr/>
            <p:nvPr/>
          </p:nvGrpSpPr>
          <p:grpSpPr>
            <a:xfrm>
              <a:off x="2379689" y="5993567"/>
              <a:ext cx="376003" cy="483433"/>
              <a:chOff x="4934260" y="5008578"/>
              <a:chExt cx="373811" cy="553131"/>
            </a:xfrm>
          </p:grpSpPr>
          <p:sp>
            <p:nvSpPr>
              <p:cNvPr id="194" name="Oval 6"/>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7"/>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Oval 119"/>
            <p:cNvSpPr/>
            <p:nvPr/>
          </p:nvSpPr>
          <p:spPr>
            <a:xfrm>
              <a:off x="3048000" y="4648200"/>
              <a:ext cx="26350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209800" y="4724400"/>
              <a:ext cx="263506"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rot="20102191">
              <a:off x="2826865" y="4306248"/>
              <a:ext cx="454262" cy="607411"/>
            </a:xfrm>
            <a:prstGeom prst="trapezoid">
              <a:avLst>
                <a:gd name="adj" fmla="val 3413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rot="1327004">
              <a:off x="2226974" y="4287357"/>
              <a:ext cx="454262" cy="632639"/>
            </a:xfrm>
            <a:prstGeom prst="trapezoid">
              <a:avLst>
                <a:gd name="adj" fmla="val 3413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p:cNvSpPr/>
            <p:nvPr/>
          </p:nvSpPr>
          <p:spPr>
            <a:xfrm>
              <a:off x="2286000" y="4285379"/>
              <a:ext cx="898237" cy="1124822"/>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25"/>
            <p:cNvGrpSpPr/>
            <p:nvPr/>
          </p:nvGrpSpPr>
          <p:grpSpPr>
            <a:xfrm>
              <a:off x="2480714" y="4105564"/>
              <a:ext cx="546919" cy="609600"/>
              <a:chOff x="2321193" y="914400"/>
              <a:chExt cx="1962699" cy="2187638"/>
            </a:xfrm>
          </p:grpSpPr>
          <p:sp>
            <p:nvSpPr>
              <p:cNvPr id="188" name="Oval 17"/>
              <p:cNvSpPr/>
              <p:nvPr/>
            </p:nvSpPr>
            <p:spPr>
              <a:xfrm>
                <a:off x="2514600" y="914400"/>
                <a:ext cx="1554480" cy="1295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Pentagon 19"/>
              <p:cNvSpPr/>
              <p:nvPr/>
            </p:nvSpPr>
            <p:spPr>
              <a:xfrm rot="7715010">
                <a:off x="1968160" y="2238635"/>
                <a:ext cx="990601" cy="284535"/>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Pentagon 20"/>
              <p:cNvSpPr/>
              <p:nvPr/>
            </p:nvSpPr>
            <p:spPr>
              <a:xfrm rot="6796692">
                <a:off x="2325189" y="2430609"/>
                <a:ext cx="990600" cy="270404"/>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Pentagon 21"/>
              <p:cNvSpPr/>
              <p:nvPr/>
            </p:nvSpPr>
            <p:spPr>
              <a:xfrm rot="5662573">
                <a:off x="2776493" y="2444492"/>
                <a:ext cx="990600" cy="324492"/>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Pentagon 22"/>
              <p:cNvSpPr/>
              <p:nvPr/>
            </p:nvSpPr>
            <p:spPr>
              <a:xfrm rot="4595082">
                <a:off x="3242812" y="2434930"/>
                <a:ext cx="990600" cy="271500"/>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Pentagon 23"/>
              <p:cNvSpPr/>
              <p:nvPr/>
            </p:nvSpPr>
            <p:spPr>
              <a:xfrm rot="2870494">
                <a:off x="3655529" y="2228408"/>
                <a:ext cx="990600" cy="266127"/>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35"/>
            <p:cNvGrpSpPr/>
            <p:nvPr/>
          </p:nvGrpSpPr>
          <p:grpSpPr>
            <a:xfrm rot="1699902">
              <a:off x="2147930" y="4740678"/>
              <a:ext cx="291183" cy="118991"/>
              <a:chOff x="2209800" y="1905000"/>
              <a:chExt cx="2286000" cy="1066800"/>
            </a:xfrm>
          </p:grpSpPr>
          <p:grpSp>
            <p:nvGrpSpPr>
              <p:cNvPr id="182" name="Group 29"/>
              <p:cNvGrpSpPr/>
              <p:nvPr/>
            </p:nvGrpSpPr>
            <p:grpSpPr>
              <a:xfrm>
                <a:off x="2209800" y="1905000"/>
                <a:ext cx="1066800" cy="1066800"/>
                <a:chOff x="990600" y="1905000"/>
                <a:chExt cx="1066800" cy="1066800"/>
              </a:xfrm>
            </p:grpSpPr>
            <p:sp>
              <p:nvSpPr>
                <p:cNvPr id="186" name="&quot;No&quot; Symbol 185"/>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Oval 186"/>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32"/>
              <p:cNvGrpSpPr/>
              <p:nvPr/>
            </p:nvGrpSpPr>
            <p:grpSpPr>
              <a:xfrm>
                <a:off x="3429000" y="1905000"/>
                <a:ext cx="1066800" cy="1066800"/>
                <a:chOff x="990600" y="1905000"/>
                <a:chExt cx="1066800" cy="1066800"/>
              </a:xfrm>
            </p:grpSpPr>
            <p:sp>
              <p:nvSpPr>
                <p:cNvPr id="184" name="&quot;No&quot; Symbol 183"/>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5" name="Oval 34"/>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36"/>
            <p:cNvGrpSpPr/>
            <p:nvPr/>
          </p:nvGrpSpPr>
          <p:grpSpPr>
            <a:xfrm rot="20019181">
              <a:off x="3048475" y="4742987"/>
              <a:ext cx="291183" cy="118991"/>
              <a:chOff x="2209800" y="1905000"/>
              <a:chExt cx="2286000" cy="1066800"/>
            </a:xfrm>
          </p:grpSpPr>
          <p:grpSp>
            <p:nvGrpSpPr>
              <p:cNvPr id="176" name="Group 29"/>
              <p:cNvGrpSpPr/>
              <p:nvPr/>
            </p:nvGrpSpPr>
            <p:grpSpPr>
              <a:xfrm>
                <a:off x="2209800" y="1905000"/>
                <a:ext cx="1066800" cy="1066800"/>
                <a:chOff x="990600" y="1905000"/>
                <a:chExt cx="1066800" cy="1066800"/>
              </a:xfrm>
            </p:grpSpPr>
            <p:sp>
              <p:nvSpPr>
                <p:cNvPr id="180" name="&quot;No&quot; Symbol 179"/>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32"/>
              <p:cNvGrpSpPr/>
              <p:nvPr/>
            </p:nvGrpSpPr>
            <p:grpSpPr>
              <a:xfrm>
                <a:off x="3429000" y="1905000"/>
                <a:ext cx="1066800" cy="1066800"/>
                <a:chOff x="990600" y="1905000"/>
                <a:chExt cx="1066800" cy="1066800"/>
              </a:xfrm>
            </p:grpSpPr>
            <p:sp>
              <p:nvSpPr>
                <p:cNvPr id="178" name="&quot;No&quot; Symbol 177"/>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9" name="Oval 178"/>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8" name="Trapezoid 127"/>
            <p:cNvSpPr/>
            <p:nvPr/>
          </p:nvSpPr>
          <p:spPr>
            <a:xfrm>
              <a:off x="2133600" y="5334000"/>
              <a:ext cx="1209964" cy="914400"/>
            </a:xfrm>
            <a:prstGeom prst="trapezoid">
              <a:avLst>
                <a:gd name="adj" fmla="val 2500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65"/>
            <p:cNvGrpSpPr/>
            <p:nvPr/>
          </p:nvGrpSpPr>
          <p:grpSpPr>
            <a:xfrm rot="10800000" flipH="1" flipV="1">
              <a:off x="2235200" y="6029036"/>
              <a:ext cx="990600" cy="158496"/>
              <a:chOff x="1447800" y="2040716"/>
              <a:chExt cx="3102900" cy="387950"/>
            </a:xfrm>
          </p:grpSpPr>
          <p:sp>
            <p:nvSpPr>
              <p:cNvPr id="170" name="Diagonal Stripe 169"/>
              <p:cNvSpPr/>
              <p:nvPr/>
            </p:nvSpPr>
            <p:spPr>
              <a:xfrm>
                <a:off x="1447800" y="2061571"/>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1" name="Diagonal Stripe 170"/>
              <p:cNvSpPr/>
              <p:nvPr/>
            </p:nvSpPr>
            <p:spPr>
              <a:xfrm>
                <a:off x="1981200" y="2057400"/>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 name="Diagonal Stripe 171"/>
              <p:cNvSpPr/>
              <p:nvPr/>
            </p:nvSpPr>
            <p:spPr>
              <a:xfrm>
                <a:off x="2514600" y="2053229"/>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3" name="Diagonal Stripe 172"/>
              <p:cNvSpPr/>
              <p:nvPr/>
            </p:nvSpPr>
            <p:spPr>
              <a:xfrm>
                <a:off x="3048000" y="2049058"/>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4" name="Diagonal Stripe 173"/>
              <p:cNvSpPr/>
              <p:nvPr/>
            </p:nvSpPr>
            <p:spPr>
              <a:xfrm>
                <a:off x="3581400" y="2044887"/>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Diagonal Stripe 174"/>
              <p:cNvSpPr/>
              <p:nvPr/>
            </p:nvSpPr>
            <p:spPr>
              <a:xfrm>
                <a:off x="4114800" y="2040716"/>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0" name="Group 108"/>
            <p:cNvGrpSpPr/>
            <p:nvPr/>
          </p:nvGrpSpPr>
          <p:grpSpPr>
            <a:xfrm>
              <a:off x="2209800" y="6172199"/>
              <a:ext cx="1087582" cy="152401"/>
              <a:chOff x="1295400" y="2819400"/>
              <a:chExt cx="1327484" cy="304800"/>
            </a:xfrm>
          </p:grpSpPr>
          <p:grpSp>
            <p:nvGrpSpPr>
              <p:cNvPr id="141" name="Group 86"/>
              <p:cNvGrpSpPr/>
              <p:nvPr/>
            </p:nvGrpSpPr>
            <p:grpSpPr>
              <a:xfrm>
                <a:off x="1295400" y="2819400"/>
                <a:ext cx="914400" cy="304800"/>
                <a:chOff x="838200" y="2193636"/>
                <a:chExt cx="2895600" cy="946728"/>
              </a:xfrm>
            </p:grpSpPr>
            <p:grpSp>
              <p:nvGrpSpPr>
                <p:cNvPr id="150" name="Group 69"/>
                <p:cNvGrpSpPr/>
                <p:nvPr/>
              </p:nvGrpSpPr>
              <p:grpSpPr>
                <a:xfrm>
                  <a:off x="838200" y="2193636"/>
                  <a:ext cx="381000" cy="930564"/>
                  <a:chOff x="838200" y="2193636"/>
                  <a:chExt cx="381000" cy="930564"/>
                </a:xfrm>
              </p:grpSpPr>
              <p:sp>
                <p:nvSpPr>
                  <p:cNvPr id="167" name="Isosceles Triangle 166"/>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Diamond 168"/>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70"/>
                <p:cNvGrpSpPr/>
                <p:nvPr/>
              </p:nvGrpSpPr>
              <p:grpSpPr>
                <a:xfrm>
                  <a:off x="2133600" y="2209800"/>
                  <a:ext cx="381000" cy="930564"/>
                  <a:chOff x="838200" y="2193636"/>
                  <a:chExt cx="381000" cy="930564"/>
                </a:xfrm>
              </p:grpSpPr>
              <p:sp>
                <p:nvSpPr>
                  <p:cNvPr id="164" name="Isosceles Triangle 163"/>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Diamond 165"/>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74"/>
                <p:cNvGrpSpPr/>
                <p:nvPr/>
              </p:nvGrpSpPr>
              <p:grpSpPr>
                <a:xfrm>
                  <a:off x="1524000" y="2209800"/>
                  <a:ext cx="381000" cy="930564"/>
                  <a:chOff x="838200" y="2193636"/>
                  <a:chExt cx="381000" cy="930564"/>
                </a:xfrm>
              </p:grpSpPr>
              <p:sp>
                <p:nvSpPr>
                  <p:cNvPr id="161" name="Isosceles Triangle 160"/>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Diamond 162"/>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78"/>
                <p:cNvGrpSpPr/>
                <p:nvPr/>
              </p:nvGrpSpPr>
              <p:grpSpPr>
                <a:xfrm>
                  <a:off x="2667000" y="2209800"/>
                  <a:ext cx="381000" cy="930564"/>
                  <a:chOff x="838200" y="2193636"/>
                  <a:chExt cx="381000" cy="930564"/>
                </a:xfrm>
              </p:grpSpPr>
              <p:sp>
                <p:nvSpPr>
                  <p:cNvPr id="158" name="Isosceles Triangle 157"/>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Diamond 159"/>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82"/>
                <p:cNvGrpSpPr/>
                <p:nvPr/>
              </p:nvGrpSpPr>
              <p:grpSpPr>
                <a:xfrm>
                  <a:off x="3352800" y="2209800"/>
                  <a:ext cx="381000" cy="930564"/>
                  <a:chOff x="838200" y="2193636"/>
                  <a:chExt cx="381000" cy="930564"/>
                </a:xfrm>
              </p:grpSpPr>
              <p:sp>
                <p:nvSpPr>
                  <p:cNvPr id="155" name="Isosceles Triangle 154"/>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iamond 156"/>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2" name="Group 69"/>
              <p:cNvGrpSpPr/>
              <p:nvPr/>
            </p:nvGrpSpPr>
            <p:grpSpPr>
              <a:xfrm>
                <a:off x="2286000" y="2819400"/>
                <a:ext cx="120316" cy="299596"/>
                <a:chOff x="838200" y="2193636"/>
                <a:chExt cx="381000" cy="930564"/>
              </a:xfrm>
            </p:grpSpPr>
            <p:sp>
              <p:nvSpPr>
                <p:cNvPr id="147" name="Isosceles Triangle 146"/>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Diamond 148"/>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74"/>
              <p:cNvGrpSpPr/>
              <p:nvPr/>
            </p:nvGrpSpPr>
            <p:grpSpPr>
              <a:xfrm>
                <a:off x="2502568" y="2824604"/>
                <a:ext cx="120316" cy="299596"/>
                <a:chOff x="838200" y="2193636"/>
                <a:chExt cx="381000" cy="930564"/>
              </a:xfrm>
            </p:grpSpPr>
            <p:sp>
              <p:nvSpPr>
                <p:cNvPr id="144" name="Isosceles Triangle 143"/>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mond 145"/>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1" name="Oval 130"/>
            <p:cNvSpPr/>
            <p:nvPr/>
          </p:nvSpPr>
          <p:spPr>
            <a:xfrm>
              <a:off x="2362200" y="3276600"/>
              <a:ext cx="742263" cy="10924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 Diagonal Corner Rectangle 15"/>
            <p:cNvSpPr/>
            <p:nvPr/>
          </p:nvSpPr>
          <p:spPr>
            <a:xfrm rot="1115382">
              <a:off x="2559119" y="3208572"/>
              <a:ext cx="590862" cy="376003"/>
            </a:xfrm>
            <a:prstGeom prst="round2DiagRect">
              <a:avLst>
                <a:gd name="adj1" fmla="val 0"/>
                <a:gd name="adj2" fmla="val 31459"/>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 Diagonal Corner Rectangle 14"/>
            <p:cNvSpPr/>
            <p:nvPr/>
          </p:nvSpPr>
          <p:spPr>
            <a:xfrm rot="19484512">
              <a:off x="2300741" y="3224406"/>
              <a:ext cx="452992" cy="332988"/>
            </a:xfrm>
            <a:prstGeom prst="round2DiagRect">
              <a:avLst>
                <a:gd name="adj1" fmla="val 50000"/>
                <a:gd name="adj2" fmla="val 1712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 name="Group 110"/>
            <p:cNvGrpSpPr/>
            <p:nvPr/>
          </p:nvGrpSpPr>
          <p:grpSpPr>
            <a:xfrm>
              <a:off x="2362200" y="3505200"/>
              <a:ext cx="762000" cy="228600"/>
              <a:chOff x="1600200" y="1219200"/>
              <a:chExt cx="838200" cy="228600"/>
            </a:xfrm>
          </p:grpSpPr>
          <p:sp>
            <p:nvSpPr>
              <p:cNvPr id="139" name="Rectangle 16"/>
              <p:cNvSpPr/>
              <p:nvPr/>
            </p:nvSpPr>
            <p:spPr>
              <a:xfrm>
                <a:off x="1600200" y="1219200"/>
                <a:ext cx="838200" cy="152400"/>
              </a:xfrm>
              <a:prstGeom prst="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ouble Wave 139"/>
              <p:cNvSpPr/>
              <p:nvPr/>
            </p:nvSpPr>
            <p:spPr>
              <a:xfrm>
                <a:off x="1600200" y="1295400"/>
                <a:ext cx="838200" cy="152400"/>
              </a:xfrm>
              <a:prstGeom prst="doubleWave">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Oval 134"/>
            <p:cNvSpPr/>
            <p:nvPr/>
          </p:nvSpPr>
          <p:spPr>
            <a:xfrm>
              <a:off x="2514600" y="3124200"/>
              <a:ext cx="304800" cy="304800"/>
            </a:xfrm>
            <a:prstGeom prst="ellipse">
              <a:avLst/>
            </a:prstGeom>
            <a:solidFill>
              <a:srgbClr val="3E1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p:cNvSpPr/>
            <p:nvPr/>
          </p:nvSpPr>
          <p:spPr>
            <a:xfrm>
              <a:off x="2286000" y="5334000"/>
              <a:ext cx="914400" cy="152400"/>
            </a:xfrm>
            <a:prstGeom prst="round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36"/>
            <p:cNvSpPr/>
            <p:nvPr/>
          </p:nvSpPr>
          <p:spPr>
            <a:xfrm rot="20780584">
              <a:off x="3091513" y="5417062"/>
              <a:ext cx="103747" cy="381000"/>
            </a:xfrm>
            <a:prstGeom prst="roundRect">
              <a:avLst>
                <a:gd name="adj" fmla="val 4091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137"/>
            <p:cNvSpPr/>
            <p:nvPr/>
          </p:nvSpPr>
          <p:spPr>
            <a:xfrm>
              <a:off x="2971800" y="5334000"/>
              <a:ext cx="228600" cy="152400"/>
            </a:xfrm>
            <a:prstGeom prst="round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7283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a:extLst>
              <a:ext uri="{FF2B5EF4-FFF2-40B4-BE49-F238E27FC236}">
                <a16:creationId xmlns:a16="http://schemas.microsoft.com/office/drawing/2014/main" id="{928A758C-C996-4E2B-ADA0-32975926D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TextBox 22"/>
          <p:cNvSpPr txBox="1"/>
          <p:nvPr/>
        </p:nvSpPr>
        <p:spPr>
          <a:xfrm>
            <a:off x="1676400" y="152400"/>
            <a:ext cx="8839200" cy="523220"/>
          </a:xfrm>
          <a:prstGeom prst="rect">
            <a:avLst/>
          </a:prstGeom>
          <a:noFill/>
        </p:spPr>
        <p:txBody>
          <a:bodyPr wrap="square" rtlCol="0">
            <a:spAutoFit/>
          </a:bodyPr>
          <a:lstStyle/>
          <a:p>
            <a:pPr algn="ctr"/>
            <a:r>
              <a:rPr lang="en-US" sz="2800" dirty="0">
                <a:solidFill>
                  <a:schemeClr val="bg1"/>
                </a:solidFill>
                <a:latin typeface="Lucida Calligraphy" pitchFamily="66" charset="0"/>
              </a:rPr>
              <a:t>All good things come because of Jesus Christ</a:t>
            </a:r>
          </a:p>
        </p:txBody>
      </p:sp>
      <p:sp>
        <p:nvSpPr>
          <p:cNvPr id="26" name="TextBox 25"/>
          <p:cNvSpPr txBox="1"/>
          <p:nvPr/>
        </p:nvSpPr>
        <p:spPr>
          <a:xfrm>
            <a:off x="1905000" y="762001"/>
            <a:ext cx="3048000" cy="4247317"/>
          </a:xfrm>
          <a:prstGeom prst="rect">
            <a:avLst/>
          </a:prstGeom>
          <a:noFill/>
        </p:spPr>
        <p:txBody>
          <a:bodyPr wrap="square" rtlCol="0">
            <a:spAutoFit/>
          </a:bodyPr>
          <a:lstStyle/>
          <a:p>
            <a:r>
              <a:rPr lang="en-US" dirty="0">
                <a:solidFill>
                  <a:schemeClr val="bg1"/>
                </a:solidFill>
              </a:rPr>
              <a:t>The doctrine taught in Moroni:</a:t>
            </a:r>
          </a:p>
          <a:p>
            <a:endParaRPr lang="en-US" dirty="0">
              <a:solidFill>
                <a:schemeClr val="bg1"/>
              </a:solidFill>
            </a:endParaRPr>
          </a:p>
          <a:p>
            <a:r>
              <a:rPr lang="en-US" dirty="0">
                <a:solidFill>
                  <a:schemeClr val="bg1"/>
                </a:solidFill>
              </a:rPr>
              <a:t>As descendants of Adam and Eve, we are “fallen” and unable to receive any blessings on our own.</a:t>
            </a:r>
          </a:p>
          <a:p>
            <a:endParaRPr lang="en-US" dirty="0">
              <a:solidFill>
                <a:schemeClr val="bg1"/>
              </a:solidFill>
            </a:endParaRPr>
          </a:p>
          <a:p>
            <a:r>
              <a:rPr lang="en-US" dirty="0">
                <a:solidFill>
                  <a:schemeClr val="bg1"/>
                </a:solidFill>
              </a:rPr>
              <a:t>Without Jesus Christ and His Atonement, “there could no good thing come unto [us].” Everything good that we have ever received from our Heavenly Father has come through the Savior and His Atonement.</a:t>
            </a:r>
          </a:p>
        </p:txBody>
      </p:sp>
      <p:sp>
        <p:nvSpPr>
          <p:cNvPr id="9" name="TextBox 8"/>
          <p:cNvSpPr txBox="1"/>
          <p:nvPr/>
        </p:nvSpPr>
        <p:spPr>
          <a:xfrm>
            <a:off x="112059" y="6456791"/>
            <a:ext cx="2438400" cy="381000"/>
          </a:xfrm>
          <a:prstGeom prst="rect">
            <a:avLst/>
          </a:prstGeom>
          <a:noFill/>
        </p:spPr>
        <p:txBody>
          <a:bodyPr wrap="square" rtlCol="0">
            <a:spAutoFit/>
          </a:bodyPr>
          <a:lstStyle/>
          <a:p>
            <a:r>
              <a:rPr lang="en-US" dirty="0">
                <a:solidFill>
                  <a:schemeClr val="bg1"/>
                </a:solidFill>
              </a:rPr>
              <a:t>Moroni 7:24</a:t>
            </a:r>
          </a:p>
        </p:txBody>
      </p:sp>
      <p:sp>
        <p:nvSpPr>
          <p:cNvPr id="10" name="Rectangle 9"/>
          <p:cNvSpPr/>
          <p:nvPr/>
        </p:nvSpPr>
        <p:spPr>
          <a:xfrm>
            <a:off x="6096000" y="838200"/>
            <a:ext cx="4572000" cy="2308324"/>
          </a:xfrm>
          <a:prstGeom prst="rect">
            <a:avLst/>
          </a:prstGeom>
        </p:spPr>
        <p:txBody>
          <a:bodyPr>
            <a:spAutoFit/>
          </a:bodyPr>
          <a:lstStyle/>
          <a:p>
            <a:r>
              <a:rPr lang="en-US" sz="1600" dirty="0">
                <a:solidFill>
                  <a:schemeClr val="bg1"/>
                </a:solidFill>
              </a:rPr>
              <a:t>Aaron to </a:t>
            </a:r>
            <a:r>
              <a:rPr lang="en-US" sz="1600" dirty="0" err="1">
                <a:solidFill>
                  <a:schemeClr val="bg1"/>
                </a:solidFill>
              </a:rPr>
              <a:t>Lamoni’s</a:t>
            </a:r>
            <a:r>
              <a:rPr lang="en-US" sz="1600" dirty="0">
                <a:solidFill>
                  <a:schemeClr val="bg1"/>
                </a:solidFill>
              </a:rPr>
              <a:t> Father:</a:t>
            </a:r>
          </a:p>
          <a:p>
            <a:r>
              <a:rPr lang="en-US" sz="1600" dirty="0">
                <a:solidFill>
                  <a:schemeClr val="bg1"/>
                </a:solidFill>
              </a:rPr>
              <a:t>“And since man had fallen he could not merit anything of himself; but the sufferings and death of Christ atone for their sins, through faith and repentance, and so forth; and that he </a:t>
            </a:r>
            <a:r>
              <a:rPr lang="en-US" sz="1600" dirty="0" err="1">
                <a:solidFill>
                  <a:schemeClr val="bg1"/>
                </a:solidFill>
              </a:rPr>
              <a:t>breaketh</a:t>
            </a:r>
            <a:r>
              <a:rPr lang="en-US" sz="1600" dirty="0">
                <a:solidFill>
                  <a:schemeClr val="bg1"/>
                </a:solidFill>
              </a:rPr>
              <a:t> the bands of death, that the grave shall have no victory, and that the sting of death should be swallowed up in the hopes of glory; and Aaron did expound all these things unto the king.” </a:t>
            </a:r>
            <a:r>
              <a:rPr lang="en-US" sz="1200" dirty="0">
                <a:solidFill>
                  <a:schemeClr val="bg1"/>
                </a:solidFill>
              </a:rPr>
              <a:t>Alma 22:14</a:t>
            </a:r>
          </a:p>
        </p:txBody>
      </p:sp>
      <p:sp>
        <p:nvSpPr>
          <p:cNvPr id="11" name="Rectangle 10"/>
          <p:cNvSpPr/>
          <p:nvPr/>
        </p:nvSpPr>
        <p:spPr>
          <a:xfrm>
            <a:off x="6096000" y="3886201"/>
            <a:ext cx="4572000" cy="2800767"/>
          </a:xfrm>
          <a:prstGeom prst="rect">
            <a:avLst/>
          </a:prstGeom>
        </p:spPr>
        <p:txBody>
          <a:bodyPr>
            <a:spAutoFit/>
          </a:bodyPr>
          <a:lstStyle/>
          <a:p>
            <a:r>
              <a:rPr lang="en-US" sz="1600" dirty="0">
                <a:solidFill>
                  <a:schemeClr val="bg1"/>
                </a:solidFill>
              </a:rPr>
              <a:t>The Brother of Jared:</a:t>
            </a:r>
          </a:p>
          <a:p>
            <a:r>
              <a:rPr lang="en-US" sz="1600" dirty="0">
                <a:solidFill>
                  <a:schemeClr val="bg1"/>
                </a:solidFill>
              </a:rPr>
              <a:t>“O Lord, thou hast said that we must be encompassed about by the floods. Now behold, O Lord, and do not be angry with thy servant because of his weakness before thee; for we know that thou art holy and </a:t>
            </a:r>
            <a:r>
              <a:rPr lang="en-US" sz="1600" dirty="0" err="1">
                <a:solidFill>
                  <a:schemeClr val="bg1"/>
                </a:solidFill>
              </a:rPr>
              <a:t>dwellest</a:t>
            </a:r>
            <a:r>
              <a:rPr lang="en-US" sz="1600" dirty="0">
                <a:solidFill>
                  <a:schemeClr val="bg1"/>
                </a:solidFill>
              </a:rPr>
              <a:t> in the heavens, and that we are unworthy before thee; because of the fall our natures have become evil continually; nevertheless, O Lord, thou hast given us a commandment that we must call upon thee, that from thee we may receive according to our desires.” </a:t>
            </a:r>
            <a:r>
              <a:rPr lang="en-US" sz="1200" dirty="0">
                <a:solidFill>
                  <a:schemeClr val="bg1"/>
                </a:solidFill>
              </a:rPr>
              <a:t>Ether 3:2</a:t>
            </a:r>
          </a:p>
        </p:txBody>
      </p:sp>
      <p:grpSp>
        <p:nvGrpSpPr>
          <p:cNvPr id="12" name="Group 11"/>
          <p:cNvGrpSpPr/>
          <p:nvPr/>
        </p:nvGrpSpPr>
        <p:grpSpPr>
          <a:xfrm>
            <a:off x="4876800" y="4114800"/>
            <a:ext cx="1232528" cy="2286000"/>
            <a:chOff x="3796672" y="1143000"/>
            <a:chExt cx="1842128" cy="3505200"/>
          </a:xfrm>
        </p:grpSpPr>
        <p:sp>
          <p:nvSpPr>
            <p:cNvPr id="13" name="Donut 12"/>
            <p:cNvSpPr/>
            <p:nvPr/>
          </p:nvSpPr>
          <p:spPr>
            <a:xfrm>
              <a:off x="5105400" y="3276600"/>
              <a:ext cx="457200" cy="838200"/>
            </a:xfrm>
            <a:prstGeom prst="donu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p:cNvSpPr/>
            <p:nvPr/>
          </p:nvSpPr>
          <p:spPr>
            <a:xfrm rot="2749164" flipH="1">
              <a:off x="4910963" y="3115503"/>
              <a:ext cx="536928" cy="32219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8850836">
              <a:off x="3689305" y="3115503"/>
              <a:ext cx="536928" cy="32219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rot="5016333">
              <a:off x="4562978" y="1605394"/>
              <a:ext cx="898205" cy="478301"/>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rot="6017849">
              <a:off x="3630837" y="1689334"/>
              <a:ext cx="983422" cy="404404"/>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4038600" y="2209800"/>
              <a:ext cx="1066800" cy="2133600"/>
            </a:xfrm>
            <a:prstGeom prst="trapezoid">
              <a:avLst>
                <a:gd name="adj" fmla="val 40126"/>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0800000">
              <a:off x="4330072" y="2362200"/>
              <a:ext cx="457200" cy="457200"/>
            </a:xfrm>
            <a:prstGeom prst="trapezoid">
              <a:avLst>
                <a:gd name="adj" fmla="val 40126"/>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569358">
              <a:off x="3930530" y="2329692"/>
              <a:ext cx="443574" cy="1056133"/>
            </a:xfrm>
            <a:prstGeom prst="trapezoi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0030642" flipH="1">
              <a:off x="4772358" y="2332976"/>
              <a:ext cx="458474" cy="1056133"/>
            </a:xfrm>
            <a:prstGeom prst="trapezoi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114800" y="1219200"/>
              <a:ext cx="914400" cy="1371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loud 23"/>
            <p:cNvSpPr/>
            <p:nvPr/>
          </p:nvSpPr>
          <p:spPr>
            <a:xfrm>
              <a:off x="4038600" y="1143000"/>
              <a:ext cx="1066800" cy="762000"/>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3962400" y="1600200"/>
              <a:ext cx="1219200" cy="152400"/>
            </a:xfrm>
            <a:prstGeom prst="roundRect">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4038600" y="3276600"/>
              <a:ext cx="1066800" cy="685800"/>
            </a:xfrm>
            <a:prstGeom prst="trapezoid">
              <a:avLst>
                <a:gd name="adj" fmla="val 33067"/>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a:off x="4114800" y="3962400"/>
              <a:ext cx="457200" cy="381000"/>
            </a:xfrm>
            <a:prstGeom prst="triangl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a:off x="4572000" y="3962400"/>
              <a:ext cx="457200" cy="381000"/>
            </a:xfrm>
            <a:prstGeom prst="triangl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038600" y="4267200"/>
              <a:ext cx="533400" cy="3810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572000" y="4267200"/>
              <a:ext cx="533400" cy="3810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5029200" y="3810000"/>
              <a:ext cx="609600" cy="609600"/>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131"/>
          <p:cNvGrpSpPr/>
          <p:nvPr/>
        </p:nvGrpSpPr>
        <p:grpSpPr>
          <a:xfrm>
            <a:off x="5105400" y="990600"/>
            <a:ext cx="914400" cy="2057400"/>
            <a:chOff x="5715000" y="1143000"/>
            <a:chExt cx="1978594" cy="4664894"/>
          </a:xfrm>
        </p:grpSpPr>
        <p:sp>
          <p:nvSpPr>
            <p:cNvPr id="37" name="Double Wave 8"/>
            <p:cNvSpPr/>
            <p:nvPr/>
          </p:nvSpPr>
          <p:spPr>
            <a:xfrm rot="5400000">
              <a:off x="6717586" y="1740613"/>
              <a:ext cx="1066801" cy="481175"/>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ouble Wave 8"/>
            <p:cNvSpPr/>
            <p:nvPr/>
          </p:nvSpPr>
          <p:spPr>
            <a:xfrm rot="6254388">
              <a:off x="5735554" y="1735644"/>
              <a:ext cx="968254" cy="481175"/>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2"/>
            <p:cNvSpPr/>
            <p:nvPr/>
          </p:nvSpPr>
          <p:spPr>
            <a:xfrm rot="1267050">
              <a:off x="6215525" y="5054328"/>
              <a:ext cx="456113" cy="748528"/>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9394983">
              <a:off x="6731807" y="5059366"/>
              <a:ext cx="456113" cy="748528"/>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2"/>
            <p:cNvSpPr/>
            <p:nvPr/>
          </p:nvSpPr>
          <p:spPr>
            <a:xfrm rot="20847300">
              <a:off x="7306829" y="3278739"/>
              <a:ext cx="386765" cy="667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3"/>
            <p:cNvSpPr/>
            <p:nvPr/>
          </p:nvSpPr>
          <p:spPr>
            <a:xfrm>
              <a:off x="5715000" y="3397098"/>
              <a:ext cx="386765" cy="667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
            <p:cNvSpPr/>
            <p:nvPr/>
          </p:nvSpPr>
          <p:spPr>
            <a:xfrm rot="20339459">
              <a:off x="6830592" y="2089476"/>
              <a:ext cx="666750" cy="1671083"/>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5"/>
            <p:cNvSpPr/>
            <p:nvPr/>
          </p:nvSpPr>
          <p:spPr>
            <a:xfrm rot="1327004">
              <a:off x="5928848" y="2241933"/>
              <a:ext cx="666750" cy="1671083"/>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6"/>
            <p:cNvSpPr/>
            <p:nvPr/>
          </p:nvSpPr>
          <p:spPr>
            <a:xfrm>
              <a:off x="6022731" y="2248545"/>
              <a:ext cx="1436077" cy="3250485"/>
            </a:xfrm>
            <a:prstGeom prst="trapezoid">
              <a:avLst>
                <a:gd name="adj" fmla="val 30618"/>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7"/>
            <p:cNvSpPr/>
            <p:nvPr/>
          </p:nvSpPr>
          <p:spPr>
            <a:xfrm rot="10800000">
              <a:off x="6535615" y="2248545"/>
              <a:ext cx="410308" cy="60194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172200" y="1143000"/>
              <a:ext cx="1143000" cy="13003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64"/>
            <p:cNvGrpSpPr/>
            <p:nvPr/>
          </p:nvGrpSpPr>
          <p:grpSpPr>
            <a:xfrm flipH="1">
              <a:off x="6248400" y="3573101"/>
              <a:ext cx="1230923" cy="1384466"/>
              <a:chOff x="7543801" y="3581401"/>
              <a:chExt cx="1066799" cy="1066800"/>
            </a:xfrm>
          </p:grpSpPr>
          <p:sp>
            <p:nvSpPr>
              <p:cNvPr id="84" name="Rounded Rectangle 83"/>
              <p:cNvSpPr/>
              <p:nvPr/>
            </p:nvSpPr>
            <p:spPr>
              <a:xfrm>
                <a:off x="7696200" y="3657600"/>
                <a:ext cx="914400" cy="152400"/>
              </a:xfrm>
              <a:prstGeom prst="roundRect">
                <a:avLst/>
              </a:prstGeom>
              <a:solidFill>
                <a:srgbClr val="D98A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162"/>
              <p:cNvGrpSpPr/>
              <p:nvPr/>
            </p:nvGrpSpPr>
            <p:grpSpPr>
              <a:xfrm>
                <a:off x="7543801" y="3581401"/>
                <a:ext cx="457200" cy="1066800"/>
                <a:chOff x="6827799" y="4800600"/>
                <a:chExt cx="868401" cy="2043177"/>
              </a:xfrm>
              <a:solidFill>
                <a:srgbClr val="D98A33"/>
              </a:solidFill>
            </p:grpSpPr>
            <p:sp>
              <p:nvSpPr>
                <p:cNvPr id="86" name="Double Wave 85"/>
                <p:cNvSpPr/>
                <p:nvPr/>
              </p:nvSpPr>
              <p:spPr>
                <a:xfrm rot="16516316">
                  <a:off x="6407650" y="5697864"/>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ouble Wave 19"/>
                <p:cNvSpPr/>
                <p:nvPr/>
              </p:nvSpPr>
              <p:spPr>
                <a:xfrm rot="17633710">
                  <a:off x="6141999" y="5700777"/>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a:off x="7010400" y="4800600"/>
                  <a:ext cx="6858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188"/>
            <p:cNvGrpSpPr/>
            <p:nvPr/>
          </p:nvGrpSpPr>
          <p:grpSpPr>
            <a:xfrm>
              <a:off x="6019800" y="5173301"/>
              <a:ext cx="1447800" cy="289560"/>
              <a:chOff x="2286000" y="6019800"/>
              <a:chExt cx="3048000" cy="609600"/>
            </a:xfrm>
          </p:grpSpPr>
          <p:grpSp>
            <p:nvGrpSpPr>
              <p:cNvPr id="69" name="Group 175"/>
              <p:cNvGrpSpPr/>
              <p:nvPr/>
            </p:nvGrpSpPr>
            <p:grpSpPr>
              <a:xfrm>
                <a:off x="2286000" y="6019800"/>
                <a:ext cx="609600" cy="609600"/>
                <a:chOff x="2286000" y="6019800"/>
                <a:chExt cx="609600" cy="609600"/>
              </a:xfrm>
            </p:grpSpPr>
            <p:sp>
              <p:nvSpPr>
                <p:cNvPr id="82" name="Quad Arrow Callout 8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ross 8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176"/>
              <p:cNvGrpSpPr/>
              <p:nvPr/>
            </p:nvGrpSpPr>
            <p:grpSpPr>
              <a:xfrm>
                <a:off x="2895600" y="6019800"/>
                <a:ext cx="609600" cy="609600"/>
                <a:chOff x="2286000" y="6019800"/>
                <a:chExt cx="609600" cy="609600"/>
              </a:xfrm>
            </p:grpSpPr>
            <p:sp>
              <p:nvSpPr>
                <p:cNvPr id="80" name="Quad Arrow Callout 7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ross 8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179"/>
              <p:cNvGrpSpPr/>
              <p:nvPr/>
            </p:nvGrpSpPr>
            <p:grpSpPr>
              <a:xfrm>
                <a:off x="3505200" y="6019800"/>
                <a:ext cx="609600" cy="609600"/>
                <a:chOff x="2286000" y="6019800"/>
                <a:chExt cx="609600" cy="609600"/>
              </a:xfrm>
            </p:grpSpPr>
            <p:sp>
              <p:nvSpPr>
                <p:cNvPr id="78" name="Quad Arrow Callout 7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ross 7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182"/>
              <p:cNvGrpSpPr/>
              <p:nvPr/>
            </p:nvGrpSpPr>
            <p:grpSpPr>
              <a:xfrm>
                <a:off x="4114800" y="6019800"/>
                <a:ext cx="609600" cy="609600"/>
                <a:chOff x="2286000" y="6019800"/>
                <a:chExt cx="609600" cy="609600"/>
              </a:xfrm>
            </p:grpSpPr>
            <p:sp>
              <p:nvSpPr>
                <p:cNvPr id="76" name="Quad Arrow Callout 7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ross 7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185"/>
              <p:cNvGrpSpPr/>
              <p:nvPr/>
            </p:nvGrpSpPr>
            <p:grpSpPr>
              <a:xfrm>
                <a:off x="4724400" y="6019800"/>
                <a:ext cx="609600" cy="609600"/>
                <a:chOff x="2286000" y="6019800"/>
                <a:chExt cx="609600" cy="609600"/>
              </a:xfrm>
            </p:grpSpPr>
            <p:sp>
              <p:nvSpPr>
                <p:cNvPr id="74" name="Quad Arrow Callout 7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ross 7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0" name="Double Wave 8"/>
            <p:cNvSpPr/>
            <p:nvPr/>
          </p:nvSpPr>
          <p:spPr>
            <a:xfrm rot="10558211">
              <a:off x="6102425" y="1488339"/>
              <a:ext cx="1161594" cy="223721"/>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5598382">
              <a:off x="6527289" y="806839"/>
              <a:ext cx="423981" cy="1096304"/>
            </a:xfrm>
            <a:prstGeom prst="moon">
              <a:avLst>
                <a:gd name="adj" fmla="val 6108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6179812" y="1371982"/>
              <a:ext cx="1100074" cy="194131"/>
            </a:xfrm>
            <a:prstGeom prst="roundRect">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189"/>
            <p:cNvGrpSpPr/>
            <p:nvPr/>
          </p:nvGrpSpPr>
          <p:grpSpPr>
            <a:xfrm>
              <a:off x="6172200" y="1357767"/>
              <a:ext cx="1054396" cy="210879"/>
              <a:chOff x="2286000" y="6019800"/>
              <a:chExt cx="3048000" cy="609600"/>
            </a:xfrm>
          </p:grpSpPr>
          <p:grpSp>
            <p:nvGrpSpPr>
              <p:cNvPr id="54" name="Group 175"/>
              <p:cNvGrpSpPr/>
              <p:nvPr/>
            </p:nvGrpSpPr>
            <p:grpSpPr>
              <a:xfrm>
                <a:off x="2286000" y="6019800"/>
                <a:ext cx="609600" cy="609600"/>
                <a:chOff x="2286000" y="6019800"/>
                <a:chExt cx="609600" cy="609600"/>
              </a:xfrm>
            </p:grpSpPr>
            <p:sp>
              <p:nvSpPr>
                <p:cNvPr id="67" name="Quad Arrow Callout 6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ross 6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176"/>
              <p:cNvGrpSpPr/>
              <p:nvPr/>
            </p:nvGrpSpPr>
            <p:grpSpPr>
              <a:xfrm>
                <a:off x="2895600" y="6019800"/>
                <a:ext cx="609600" cy="609600"/>
                <a:chOff x="2286000" y="6019800"/>
                <a:chExt cx="609600" cy="609600"/>
              </a:xfrm>
            </p:grpSpPr>
            <p:sp>
              <p:nvSpPr>
                <p:cNvPr id="65" name="Quad Arrow Callout 6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ross 6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179"/>
              <p:cNvGrpSpPr/>
              <p:nvPr/>
            </p:nvGrpSpPr>
            <p:grpSpPr>
              <a:xfrm>
                <a:off x="3505200" y="6019800"/>
                <a:ext cx="609600" cy="609600"/>
                <a:chOff x="2286000" y="6019800"/>
                <a:chExt cx="609600" cy="609600"/>
              </a:xfrm>
            </p:grpSpPr>
            <p:sp>
              <p:nvSpPr>
                <p:cNvPr id="63" name="Quad Arrow Callout 6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ross 6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182"/>
              <p:cNvGrpSpPr/>
              <p:nvPr/>
            </p:nvGrpSpPr>
            <p:grpSpPr>
              <a:xfrm>
                <a:off x="4114800" y="6019800"/>
                <a:ext cx="609600" cy="609600"/>
                <a:chOff x="2286000" y="6019800"/>
                <a:chExt cx="609600" cy="609600"/>
              </a:xfrm>
            </p:grpSpPr>
            <p:sp>
              <p:nvSpPr>
                <p:cNvPr id="61" name="Quad Arrow Callout 6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ross 6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185"/>
              <p:cNvGrpSpPr/>
              <p:nvPr/>
            </p:nvGrpSpPr>
            <p:grpSpPr>
              <a:xfrm>
                <a:off x="4724400" y="6019800"/>
                <a:ext cx="609600" cy="609600"/>
                <a:chOff x="2286000" y="6019800"/>
                <a:chExt cx="609600" cy="609600"/>
              </a:xfrm>
            </p:grpSpPr>
            <p:sp>
              <p:nvSpPr>
                <p:cNvPr id="59" name="Quad Arrow Callout 5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ross 5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68976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par>
                                <p:cTn id="18" presetID="1" presetClass="entr" presetSubtype="0"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261DC3D-4559-46D8-9D35-9932185F48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TextBox 22"/>
          <p:cNvSpPr txBox="1"/>
          <p:nvPr/>
        </p:nvSpPr>
        <p:spPr>
          <a:xfrm>
            <a:off x="1676400" y="152401"/>
            <a:ext cx="8839200" cy="584775"/>
          </a:xfrm>
          <a:prstGeom prst="rect">
            <a:avLst/>
          </a:prstGeom>
          <a:noFill/>
        </p:spPr>
        <p:txBody>
          <a:bodyPr wrap="square" rtlCol="0">
            <a:spAutoFit/>
          </a:bodyPr>
          <a:lstStyle/>
          <a:p>
            <a:pPr algn="ctr"/>
            <a:r>
              <a:rPr lang="en-US" sz="3200" dirty="0">
                <a:solidFill>
                  <a:schemeClr val="bg1"/>
                </a:solidFill>
                <a:latin typeface="Lucida Calligraphy" pitchFamily="66" charset="0"/>
              </a:rPr>
              <a:t>What Makes Faith Possible?</a:t>
            </a:r>
          </a:p>
        </p:txBody>
      </p:sp>
      <p:sp>
        <p:nvSpPr>
          <p:cNvPr id="12" name="TextBox 11"/>
          <p:cNvSpPr txBox="1"/>
          <p:nvPr/>
        </p:nvSpPr>
        <p:spPr>
          <a:xfrm>
            <a:off x="146304" y="6515099"/>
            <a:ext cx="2438400" cy="381000"/>
          </a:xfrm>
          <a:prstGeom prst="rect">
            <a:avLst/>
          </a:prstGeom>
          <a:noFill/>
        </p:spPr>
        <p:txBody>
          <a:bodyPr wrap="square" rtlCol="0">
            <a:spAutoFit/>
          </a:bodyPr>
          <a:lstStyle/>
          <a:p>
            <a:r>
              <a:rPr lang="en-US" dirty="0">
                <a:solidFill>
                  <a:schemeClr val="bg1"/>
                </a:solidFill>
              </a:rPr>
              <a:t>Moroni 7:26</a:t>
            </a:r>
          </a:p>
        </p:txBody>
      </p:sp>
      <p:grpSp>
        <p:nvGrpSpPr>
          <p:cNvPr id="17" name="Group 16">
            <a:extLst>
              <a:ext uri="{FF2B5EF4-FFF2-40B4-BE49-F238E27FC236}">
                <a16:creationId xmlns:a16="http://schemas.microsoft.com/office/drawing/2014/main" id="{4BD6F233-5E58-48C3-B47F-D4F4A5B89B80}"/>
              </a:ext>
            </a:extLst>
          </p:cNvPr>
          <p:cNvGrpSpPr/>
          <p:nvPr/>
        </p:nvGrpSpPr>
        <p:grpSpPr>
          <a:xfrm>
            <a:off x="309909" y="889578"/>
            <a:ext cx="3957918" cy="3088721"/>
            <a:chOff x="309909" y="889578"/>
            <a:chExt cx="3957918" cy="3088721"/>
          </a:xfrm>
        </p:grpSpPr>
        <p:sp>
          <p:nvSpPr>
            <p:cNvPr id="26" name="TextBox 25"/>
            <p:cNvSpPr txBox="1"/>
            <p:nvPr/>
          </p:nvSpPr>
          <p:spPr>
            <a:xfrm>
              <a:off x="986889" y="889578"/>
              <a:ext cx="2438400" cy="954107"/>
            </a:xfrm>
            <a:prstGeom prst="rect">
              <a:avLst/>
            </a:prstGeom>
            <a:noFill/>
          </p:spPr>
          <p:txBody>
            <a:bodyPr wrap="square" rtlCol="0">
              <a:spAutoFit/>
            </a:bodyPr>
            <a:lstStyle/>
            <a:p>
              <a:pPr algn="ctr"/>
              <a:r>
                <a:rPr lang="en-US" sz="2800" dirty="0">
                  <a:solidFill>
                    <a:srgbClr val="FFFF00"/>
                  </a:solidFill>
                </a:rPr>
                <a:t>The knowledge of God</a:t>
              </a:r>
            </a:p>
          </p:txBody>
        </p:sp>
        <p:grpSp>
          <p:nvGrpSpPr>
            <p:cNvPr id="3" name="Group 2">
              <a:extLst>
                <a:ext uri="{FF2B5EF4-FFF2-40B4-BE49-F238E27FC236}">
                  <a16:creationId xmlns:a16="http://schemas.microsoft.com/office/drawing/2014/main" id="{FDC8B508-632D-47A9-997E-B79C2E341979}"/>
                </a:ext>
              </a:extLst>
            </p:cNvPr>
            <p:cNvGrpSpPr/>
            <p:nvPr/>
          </p:nvGrpSpPr>
          <p:grpSpPr>
            <a:xfrm>
              <a:off x="309909" y="1868509"/>
              <a:ext cx="3957918" cy="2109790"/>
              <a:chOff x="228600" y="1776411"/>
              <a:chExt cx="4267200" cy="2390775"/>
            </a:xfrm>
          </p:grpSpPr>
          <p:pic>
            <p:nvPicPr>
              <p:cNvPr id="2050" name="Picture 2" descr="Image result for brain gif">
                <a:extLst>
                  <a:ext uri="{FF2B5EF4-FFF2-40B4-BE49-F238E27FC236}">
                    <a16:creationId xmlns:a16="http://schemas.microsoft.com/office/drawing/2014/main" id="{247D4A7F-CE1C-4138-9342-67B0A811689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76411"/>
                <a:ext cx="4267200" cy="23907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2470B8C-7681-4522-B3C5-E0428096C529}"/>
                  </a:ext>
                </a:extLst>
              </p:cNvPr>
              <p:cNvSpPr/>
              <p:nvPr/>
            </p:nvSpPr>
            <p:spPr>
              <a:xfrm>
                <a:off x="228600" y="3792071"/>
                <a:ext cx="968188" cy="3751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17">
            <a:extLst>
              <a:ext uri="{FF2B5EF4-FFF2-40B4-BE49-F238E27FC236}">
                <a16:creationId xmlns:a16="http://schemas.microsoft.com/office/drawing/2014/main" id="{131F6942-E1DC-4091-A20A-01FC81095EBD}"/>
              </a:ext>
            </a:extLst>
          </p:cNvPr>
          <p:cNvGrpSpPr/>
          <p:nvPr/>
        </p:nvGrpSpPr>
        <p:grpSpPr>
          <a:xfrm>
            <a:off x="5029199" y="914401"/>
            <a:ext cx="6624919" cy="2083265"/>
            <a:chOff x="5029199" y="914401"/>
            <a:chExt cx="6624919" cy="2083265"/>
          </a:xfrm>
        </p:grpSpPr>
        <p:sp>
          <p:nvSpPr>
            <p:cNvPr id="9" name="TextBox 8"/>
            <p:cNvSpPr txBox="1"/>
            <p:nvPr/>
          </p:nvSpPr>
          <p:spPr>
            <a:xfrm>
              <a:off x="7620000" y="914401"/>
              <a:ext cx="4034118" cy="1815882"/>
            </a:xfrm>
            <a:prstGeom prst="rect">
              <a:avLst/>
            </a:prstGeom>
            <a:noFill/>
          </p:spPr>
          <p:txBody>
            <a:bodyPr wrap="square" rtlCol="0">
              <a:spAutoFit/>
            </a:bodyPr>
            <a:lstStyle/>
            <a:p>
              <a:pPr algn="ctr"/>
              <a:r>
                <a:rPr lang="en-US" sz="2800" dirty="0">
                  <a:solidFill>
                    <a:srgbClr val="FFFF00"/>
                  </a:solidFill>
                </a:rPr>
                <a:t>The ministering of angels which is one way in which the knowledge and authority of God comes </a:t>
              </a:r>
            </a:p>
          </p:txBody>
        </p:sp>
        <p:pic>
          <p:nvPicPr>
            <p:cNvPr id="5" name="Picture 4">
              <a:extLst>
                <a:ext uri="{FF2B5EF4-FFF2-40B4-BE49-F238E27FC236}">
                  <a16:creationId xmlns:a16="http://schemas.microsoft.com/office/drawing/2014/main" id="{9B966B56-5840-4AFF-B548-1E90B51C8E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199" y="1311741"/>
              <a:ext cx="2657475" cy="1685925"/>
            </a:xfrm>
            <a:prstGeom prst="rect">
              <a:avLst/>
            </a:prstGeom>
          </p:spPr>
        </p:pic>
      </p:grpSp>
      <p:grpSp>
        <p:nvGrpSpPr>
          <p:cNvPr id="19" name="Group 18">
            <a:extLst>
              <a:ext uri="{FF2B5EF4-FFF2-40B4-BE49-F238E27FC236}">
                <a16:creationId xmlns:a16="http://schemas.microsoft.com/office/drawing/2014/main" id="{D72329D6-60E5-4F3F-86A2-9CDA068357CC}"/>
              </a:ext>
            </a:extLst>
          </p:cNvPr>
          <p:cNvGrpSpPr/>
          <p:nvPr/>
        </p:nvGrpSpPr>
        <p:grpSpPr>
          <a:xfrm>
            <a:off x="1069668" y="4151634"/>
            <a:ext cx="4572000" cy="2667000"/>
            <a:chOff x="1069668" y="4151634"/>
            <a:chExt cx="4572000" cy="2667000"/>
          </a:xfrm>
        </p:grpSpPr>
        <p:sp>
          <p:nvSpPr>
            <p:cNvPr id="10" name="TextBox 9"/>
            <p:cNvSpPr txBox="1"/>
            <p:nvPr/>
          </p:nvSpPr>
          <p:spPr>
            <a:xfrm>
              <a:off x="1069668" y="4668095"/>
              <a:ext cx="2438400" cy="954107"/>
            </a:xfrm>
            <a:prstGeom prst="rect">
              <a:avLst/>
            </a:prstGeom>
            <a:noFill/>
          </p:spPr>
          <p:txBody>
            <a:bodyPr wrap="square" rtlCol="0">
              <a:spAutoFit/>
            </a:bodyPr>
            <a:lstStyle/>
            <a:p>
              <a:pPr algn="ctr"/>
              <a:r>
                <a:rPr lang="en-US" sz="2800" dirty="0">
                  <a:solidFill>
                    <a:srgbClr val="FFFF00"/>
                  </a:solidFill>
                </a:rPr>
                <a:t>The reality of Christ </a:t>
              </a:r>
            </a:p>
          </p:txBody>
        </p:sp>
        <p:pic>
          <p:nvPicPr>
            <p:cNvPr id="7" name="Picture 6">
              <a:extLst>
                <a:ext uri="{FF2B5EF4-FFF2-40B4-BE49-F238E27FC236}">
                  <a16:creationId xmlns:a16="http://schemas.microsoft.com/office/drawing/2014/main" id="{E2421502-4F98-4EFD-A91D-27B7BE3432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8068" y="4151634"/>
              <a:ext cx="2133600" cy="2667000"/>
            </a:xfrm>
            <a:prstGeom prst="rect">
              <a:avLst/>
            </a:prstGeom>
          </p:spPr>
        </p:pic>
      </p:grpSp>
      <p:grpSp>
        <p:nvGrpSpPr>
          <p:cNvPr id="20" name="Group 19">
            <a:extLst>
              <a:ext uri="{FF2B5EF4-FFF2-40B4-BE49-F238E27FC236}">
                <a16:creationId xmlns:a16="http://schemas.microsoft.com/office/drawing/2014/main" id="{35DFB0F3-807E-426F-B020-7491DDFCCD50}"/>
              </a:ext>
            </a:extLst>
          </p:cNvPr>
          <p:cNvGrpSpPr/>
          <p:nvPr/>
        </p:nvGrpSpPr>
        <p:grpSpPr>
          <a:xfrm>
            <a:off x="6574631" y="4427859"/>
            <a:ext cx="4572000" cy="2114550"/>
            <a:chOff x="6574631" y="4427859"/>
            <a:chExt cx="4572000" cy="2114550"/>
          </a:xfrm>
        </p:grpSpPr>
        <p:sp>
          <p:nvSpPr>
            <p:cNvPr id="11" name="TextBox 10"/>
            <p:cNvSpPr txBox="1"/>
            <p:nvPr/>
          </p:nvSpPr>
          <p:spPr>
            <a:xfrm>
              <a:off x="8708231" y="4840308"/>
              <a:ext cx="2438400" cy="954107"/>
            </a:xfrm>
            <a:prstGeom prst="rect">
              <a:avLst/>
            </a:prstGeom>
            <a:noFill/>
          </p:spPr>
          <p:txBody>
            <a:bodyPr wrap="square" rtlCol="0">
              <a:spAutoFit/>
            </a:bodyPr>
            <a:lstStyle/>
            <a:p>
              <a:pPr algn="ctr"/>
              <a:r>
                <a:rPr lang="en-US" sz="2800" dirty="0">
                  <a:solidFill>
                    <a:srgbClr val="FFFF00"/>
                  </a:solidFill>
                </a:rPr>
                <a:t>The Prophets of God</a:t>
              </a:r>
            </a:p>
          </p:txBody>
        </p:sp>
        <p:pic>
          <p:nvPicPr>
            <p:cNvPr id="14" name="Picture 13">
              <a:extLst>
                <a:ext uri="{FF2B5EF4-FFF2-40B4-BE49-F238E27FC236}">
                  <a16:creationId xmlns:a16="http://schemas.microsoft.com/office/drawing/2014/main" id="{20DE683C-9CD5-4D59-9BB2-D040653B60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4631" y="4427859"/>
              <a:ext cx="2114550" cy="2114550"/>
            </a:xfrm>
            <a:prstGeom prst="rect">
              <a:avLst/>
            </a:prstGeom>
          </p:spPr>
        </p:pic>
      </p:grpSp>
    </p:spTree>
    <p:extLst>
      <p:ext uri="{BB962C8B-B14F-4D97-AF65-F5344CB8AC3E}">
        <p14:creationId xmlns:p14="http://schemas.microsoft.com/office/powerpoint/2010/main" val="131510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Picture 172">
            <a:extLst>
              <a:ext uri="{FF2B5EF4-FFF2-40B4-BE49-F238E27FC236}">
                <a16:creationId xmlns:a16="http://schemas.microsoft.com/office/drawing/2014/main" id="{43003C67-1A72-4720-8F42-968269675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TextBox 22"/>
          <p:cNvSpPr txBox="1"/>
          <p:nvPr/>
        </p:nvSpPr>
        <p:spPr>
          <a:xfrm>
            <a:off x="1676400" y="152401"/>
            <a:ext cx="8839200" cy="830997"/>
          </a:xfrm>
          <a:prstGeom prst="rect">
            <a:avLst/>
          </a:prstGeom>
          <a:noFill/>
        </p:spPr>
        <p:txBody>
          <a:bodyPr wrap="square" rtlCol="0">
            <a:spAutoFit/>
          </a:bodyPr>
          <a:lstStyle/>
          <a:p>
            <a:pPr algn="ctr"/>
            <a:r>
              <a:rPr lang="en-US" sz="4800" dirty="0">
                <a:solidFill>
                  <a:schemeClr val="bg1"/>
                </a:solidFill>
                <a:latin typeface="Lucida Calligraphy" pitchFamily="66" charset="0"/>
              </a:rPr>
              <a:t>Miracles</a:t>
            </a:r>
          </a:p>
        </p:txBody>
      </p:sp>
      <p:sp>
        <p:nvSpPr>
          <p:cNvPr id="9" name="TextBox 8"/>
          <p:cNvSpPr txBox="1"/>
          <p:nvPr/>
        </p:nvSpPr>
        <p:spPr>
          <a:xfrm>
            <a:off x="1524000" y="6477000"/>
            <a:ext cx="2438400" cy="381000"/>
          </a:xfrm>
          <a:prstGeom prst="rect">
            <a:avLst/>
          </a:prstGeom>
          <a:noFill/>
        </p:spPr>
        <p:txBody>
          <a:bodyPr wrap="square" rtlCol="0">
            <a:spAutoFit/>
          </a:bodyPr>
          <a:lstStyle/>
          <a:p>
            <a:r>
              <a:rPr lang="en-US" dirty="0">
                <a:solidFill>
                  <a:schemeClr val="bg1"/>
                </a:solidFill>
              </a:rPr>
              <a:t>Moroni 7:27-39</a:t>
            </a:r>
          </a:p>
        </p:txBody>
      </p:sp>
      <p:sp>
        <p:nvSpPr>
          <p:cNvPr id="10" name="Rectangle 9"/>
          <p:cNvSpPr/>
          <p:nvPr/>
        </p:nvSpPr>
        <p:spPr>
          <a:xfrm>
            <a:off x="4724400" y="6248401"/>
            <a:ext cx="5791200" cy="461665"/>
          </a:xfrm>
          <a:prstGeom prst="rect">
            <a:avLst/>
          </a:prstGeom>
        </p:spPr>
        <p:txBody>
          <a:bodyPr wrap="square">
            <a:spAutoFit/>
          </a:bodyPr>
          <a:lstStyle/>
          <a:p>
            <a:r>
              <a:rPr lang="en-US" sz="2400" dirty="0">
                <a:solidFill>
                  <a:srgbClr val="FFFF00"/>
                </a:solidFill>
              </a:rPr>
              <a:t>The greatest of all miracles is the Atonement. </a:t>
            </a:r>
          </a:p>
        </p:txBody>
      </p:sp>
      <p:sp>
        <p:nvSpPr>
          <p:cNvPr id="11" name="Rectangle 10"/>
          <p:cNvSpPr/>
          <p:nvPr/>
        </p:nvSpPr>
        <p:spPr>
          <a:xfrm>
            <a:off x="4495800" y="4800601"/>
            <a:ext cx="4572000" cy="1508105"/>
          </a:xfrm>
          <a:prstGeom prst="rect">
            <a:avLst/>
          </a:prstGeom>
        </p:spPr>
        <p:txBody>
          <a:bodyPr>
            <a:spAutoFit/>
          </a:bodyPr>
          <a:lstStyle/>
          <a:p>
            <a:r>
              <a:rPr lang="en-US" sz="1600" dirty="0">
                <a:solidFill>
                  <a:schemeClr val="bg1"/>
                </a:solidFill>
              </a:rPr>
              <a:t>“The Lord will not force himself upon people; and if they do not believe, they will receive no visitation. If they are content to depend upon their own limited calculations and interpretations, then, of course, the Lord will leave them to their chosen fate.” </a:t>
            </a:r>
          </a:p>
          <a:p>
            <a:r>
              <a:rPr lang="en-US" sz="1200" dirty="0">
                <a:solidFill>
                  <a:schemeClr val="bg1"/>
                </a:solidFill>
              </a:rPr>
              <a:t>Spencer W. Kimball </a:t>
            </a:r>
          </a:p>
        </p:txBody>
      </p:sp>
      <p:sp>
        <p:nvSpPr>
          <p:cNvPr id="85" name="Rectangle 1"/>
          <p:cNvSpPr>
            <a:spLocks noChangeArrowheads="1"/>
          </p:cNvSpPr>
          <p:nvPr/>
        </p:nvSpPr>
        <p:spPr bwMode="auto">
          <a:xfrm>
            <a:off x="7391400" y="1558499"/>
            <a:ext cx="4191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dirty="0">
                <a:solidFill>
                  <a:schemeClr val="bg1"/>
                </a:solidFill>
                <a:latin typeface="Arial" pitchFamily="34" charset="0"/>
                <a:ea typeface="Times New Roman" pitchFamily="18" charset="0"/>
                <a:cs typeface="Arial" pitchFamily="34" charset="0"/>
              </a:rPr>
              <a:t>“Some churches teach that the day of miracles ended with the ministry of Jesus Christ and his apostles in Jerusalem. Not so with The Church of Jesus Christ of Latter-day Saints. For us the day of miracles has not passed. Many still have faith and have miracles follow in their lives.” </a:t>
            </a:r>
            <a:r>
              <a:rPr lang="en-US" sz="1100" dirty="0">
                <a:solidFill>
                  <a:schemeClr val="bg1"/>
                </a:solidFill>
                <a:latin typeface="Arial" pitchFamily="34" charset="0"/>
                <a:ea typeface="Times New Roman" pitchFamily="18" charset="0"/>
                <a:cs typeface="Arial" pitchFamily="34" charset="0"/>
              </a:rPr>
              <a:t>Student Manual</a:t>
            </a:r>
            <a:endParaRPr lang="en-US" sz="1100" dirty="0">
              <a:solidFill>
                <a:schemeClr val="bg1"/>
              </a:solidFill>
              <a:latin typeface="Arial" pitchFamily="34" charset="0"/>
              <a:cs typeface="Arial" pitchFamily="34" charset="0"/>
            </a:endParaRPr>
          </a:p>
        </p:txBody>
      </p:sp>
      <p:grpSp>
        <p:nvGrpSpPr>
          <p:cNvPr id="89" name="Group 88"/>
          <p:cNvGrpSpPr/>
          <p:nvPr/>
        </p:nvGrpSpPr>
        <p:grpSpPr>
          <a:xfrm>
            <a:off x="2590800" y="2286001"/>
            <a:ext cx="1082548" cy="2514600"/>
            <a:chOff x="2133600" y="3124200"/>
            <a:chExt cx="1209964" cy="3352800"/>
          </a:xfrm>
        </p:grpSpPr>
        <p:grpSp>
          <p:nvGrpSpPr>
            <p:cNvPr id="90" name="Group 285"/>
            <p:cNvGrpSpPr/>
            <p:nvPr/>
          </p:nvGrpSpPr>
          <p:grpSpPr>
            <a:xfrm rot="17194410">
              <a:off x="2764132" y="5999335"/>
              <a:ext cx="359123" cy="509595"/>
              <a:chOff x="4934260" y="5008578"/>
              <a:chExt cx="373811" cy="553131"/>
            </a:xfrm>
          </p:grpSpPr>
          <p:sp>
            <p:nvSpPr>
              <p:cNvPr id="168" name="Oval 3"/>
              <p:cNvSpPr/>
              <p:nvPr/>
            </p:nvSpPr>
            <p:spPr>
              <a:xfrm rot="2385655">
                <a:off x="4934260" y="5008578"/>
                <a:ext cx="373811" cy="553131"/>
              </a:xfrm>
              <a:prstGeom prst="ellipse">
                <a:avLst/>
              </a:prstGeom>
              <a:solidFill>
                <a:srgbClr val="BD83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4"/>
              <p:cNvSpPr/>
              <p:nvPr/>
            </p:nvSpPr>
            <p:spPr>
              <a:xfrm rot="2385655">
                <a:off x="4958925" y="5096340"/>
                <a:ext cx="348365" cy="38278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284"/>
            <p:cNvGrpSpPr/>
            <p:nvPr/>
          </p:nvGrpSpPr>
          <p:grpSpPr>
            <a:xfrm>
              <a:off x="2379689" y="5993567"/>
              <a:ext cx="376003" cy="483433"/>
              <a:chOff x="4934260" y="5008578"/>
              <a:chExt cx="373811" cy="553131"/>
            </a:xfrm>
          </p:grpSpPr>
          <p:sp>
            <p:nvSpPr>
              <p:cNvPr id="166" name="Oval 6"/>
              <p:cNvSpPr/>
              <p:nvPr/>
            </p:nvSpPr>
            <p:spPr>
              <a:xfrm rot="2385655">
                <a:off x="4934260" y="5008578"/>
                <a:ext cx="373811" cy="553131"/>
              </a:xfrm>
              <a:prstGeom prst="ellipse">
                <a:avLst/>
              </a:prstGeom>
              <a:solidFill>
                <a:srgbClr val="BD83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7"/>
              <p:cNvSpPr/>
              <p:nvPr/>
            </p:nvSpPr>
            <p:spPr>
              <a:xfrm rot="2385655">
                <a:off x="4958925" y="5096340"/>
                <a:ext cx="348365" cy="38278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Oval 91"/>
            <p:cNvSpPr/>
            <p:nvPr/>
          </p:nvSpPr>
          <p:spPr>
            <a:xfrm>
              <a:off x="3048000" y="4648200"/>
              <a:ext cx="263506"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209800" y="4724400"/>
              <a:ext cx="263506"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20102191">
              <a:off x="2826865" y="4306248"/>
              <a:ext cx="454262" cy="607411"/>
            </a:xfrm>
            <a:prstGeom prst="trapezoid">
              <a:avLst>
                <a:gd name="adj" fmla="val 3413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1327004">
              <a:off x="2226974" y="4287357"/>
              <a:ext cx="454262" cy="632639"/>
            </a:xfrm>
            <a:prstGeom prst="trapezoid">
              <a:avLst>
                <a:gd name="adj" fmla="val 3413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a:off x="2286000" y="4285379"/>
              <a:ext cx="898237" cy="1124822"/>
            </a:xfrm>
            <a:prstGeom prst="trapezoi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25"/>
            <p:cNvGrpSpPr/>
            <p:nvPr/>
          </p:nvGrpSpPr>
          <p:grpSpPr>
            <a:xfrm>
              <a:off x="2480714" y="4105564"/>
              <a:ext cx="546919" cy="609600"/>
              <a:chOff x="2321193" y="914400"/>
              <a:chExt cx="1962699" cy="2187638"/>
            </a:xfrm>
          </p:grpSpPr>
          <p:sp>
            <p:nvSpPr>
              <p:cNvPr id="160" name="Oval 17"/>
              <p:cNvSpPr/>
              <p:nvPr/>
            </p:nvSpPr>
            <p:spPr>
              <a:xfrm>
                <a:off x="2514600" y="914400"/>
                <a:ext cx="1554480" cy="1295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Pentagon 19"/>
              <p:cNvSpPr/>
              <p:nvPr/>
            </p:nvSpPr>
            <p:spPr>
              <a:xfrm rot="7715010">
                <a:off x="1968160" y="2238635"/>
                <a:ext cx="990601" cy="284535"/>
              </a:xfrm>
              <a:prstGeom prst="homePlate">
                <a:avLst>
                  <a:gd name="adj" fmla="val 22294"/>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Pentagon 20"/>
              <p:cNvSpPr/>
              <p:nvPr/>
            </p:nvSpPr>
            <p:spPr>
              <a:xfrm rot="6796692">
                <a:off x="2325189" y="2430609"/>
                <a:ext cx="990600" cy="270404"/>
              </a:xfrm>
              <a:prstGeom prst="homePlate">
                <a:avLst>
                  <a:gd name="adj" fmla="val 22294"/>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Pentagon 21"/>
              <p:cNvSpPr/>
              <p:nvPr/>
            </p:nvSpPr>
            <p:spPr>
              <a:xfrm rot="5662573">
                <a:off x="2776493" y="2444492"/>
                <a:ext cx="990600" cy="324492"/>
              </a:xfrm>
              <a:prstGeom prst="homePlate">
                <a:avLst>
                  <a:gd name="adj" fmla="val 22294"/>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Pentagon 22"/>
              <p:cNvSpPr/>
              <p:nvPr/>
            </p:nvSpPr>
            <p:spPr>
              <a:xfrm rot="4595082">
                <a:off x="3242812" y="2434930"/>
                <a:ext cx="990600" cy="271500"/>
              </a:xfrm>
              <a:prstGeom prst="homePlate">
                <a:avLst>
                  <a:gd name="adj" fmla="val 22294"/>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Pentagon 23"/>
              <p:cNvSpPr/>
              <p:nvPr/>
            </p:nvSpPr>
            <p:spPr>
              <a:xfrm rot="2870494">
                <a:off x="3655529" y="2228408"/>
                <a:ext cx="990600" cy="266127"/>
              </a:xfrm>
              <a:prstGeom prst="homePlate">
                <a:avLst>
                  <a:gd name="adj" fmla="val 22294"/>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35"/>
            <p:cNvGrpSpPr/>
            <p:nvPr/>
          </p:nvGrpSpPr>
          <p:grpSpPr>
            <a:xfrm rot="1699902">
              <a:off x="2147930" y="4740678"/>
              <a:ext cx="291183" cy="118991"/>
              <a:chOff x="2209800" y="1905000"/>
              <a:chExt cx="2286000" cy="1066800"/>
            </a:xfrm>
          </p:grpSpPr>
          <p:grpSp>
            <p:nvGrpSpPr>
              <p:cNvPr id="154" name="Group 29"/>
              <p:cNvGrpSpPr/>
              <p:nvPr/>
            </p:nvGrpSpPr>
            <p:grpSpPr>
              <a:xfrm>
                <a:off x="2209800" y="1905000"/>
                <a:ext cx="1066800" cy="1066800"/>
                <a:chOff x="990600" y="1905000"/>
                <a:chExt cx="1066800" cy="1066800"/>
              </a:xfrm>
            </p:grpSpPr>
            <p:sp>
              <p:nvSpPr>
                <p:cNvPr id="158" name="&quot;No&quot; Symbol 157"/>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58"/>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32"/>
              <p:cNvGrpSpPr/>
              <p:nvPr/>
            </p:nvGrpSpPr>
            <p:grpSpPr>
              <a:xfrm>
                <a:off x="3429000" y="1905000"/>
                <a:ext cx="1066800" cy="1066800"/>
                <a:chOff x="990600" y="1905000"/>
                <a:chExt cx="1066800" cy="1066800"/>
              </a:xfrm>
            </p:grpSpPr>
            <p:sp>
              <p:nvSpPr>
                <p:cNvPr id="156" name="&quot;No&quot; Symbol 155"/>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Oval 34"/>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9" name="Group 36"/>
            <p:cNvGrpSpPr/>
            <p:nvPr/>
          </p:nvGrpSpPr>
          <p:grpSpPr>
            <a:xfrm rot="20019181">
              <a:off x="3048475" y="4742987"/>
              <a:ext cx="291183" cy="118991"/>
              <a:chOff x="2209800" y="1905000"/>
              <a:chExt cx="2286000" cy="1066800"/>
            </a:xfrm>
          </p:grpSpPr>
          <p:grpSp>
            <p:nvGrpSpPr>
              <p:cNvPr id="148" name="Group 29"/>
              <p:cNvGrpSpPr/>
              <p:nvPr/>
            </p:nvGrpSpPr>
            <p:grpSpPr>
              <a:xfrm>
                <a:off x="2209800" y="1905000"/>
                <a:ext cx="1066800" cy="1066800"/>
                <a:chOff x="990600" y="1905000"/>
                <a:chExt cx="1066800" cy="1066800"/>
              </a:xfrm>
            </p:grpSpPr>
            <p:sp>
              <p:nvSpPr>
                <p:cNvPr id="152" name="&quot;No&quot; Symbol 151"/>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3" name="Oval 152"/>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32"/>
              <p:cNvGrpSpPr/>
              <p:nvPr/>
            </p:nvGrpSpPr>
            <p:grpSpPr>
              <a:xfrm>
                <a:off x="3429000" y="1905000"/>
                <a:ext cx="1066800" cy="1066800"/>
                <a:chOff x="990600" y="1905000"/>
                <a:chExt cx="1066800" cy="1066800"/>
              </a:xfrm>
            </p:grpSpPr>
            <p:sp>
              <p:nvSpPr>
                <p:cNvPr id="150" name="&quot;No&quot; Symbol 149"/>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1" name="Oval 150"/>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0" name="Trapezoid 99"/>
            <p:cNvSpPr/>
            <p:nvPr/>
          </p:nvSpPr>
          <p:spPr>
            <a:xfrm>
              <a:off x="2133600" y="5334000"/>
              <a:ext cx="1209964" cy="914400"/>
            </a:xfrm>
            <a:prstGeom prst="trapezoid">
              <a:avLst>
                <a:gd name="adj" fmla="val 25000"/>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65"/>
            <p:cNvGrpSpPr/>
            <p:nvPr/>
          </p:nvGrpSpPr>
          <p:grpSpPr>
            <a:xfrm rot="10800000" flipH="1" flipV="1">
              <a:off x="2235200" y="6029036"/>
              <a:ext cx="990600" cy="158496"/>
              <a:chOff x="1447800" y="2040716"/>
              <a:chExt cx="3102900" cy="387950"/>
            </a:xfrm>
          </p:grpSpPr>
          <p:sp>
            <p:nvSpPr>
              <p:cNvPr id="142" name="Diagonal Stripe 141"/>
              <p:cNvSpPr/>
              <p:nvPr/>
            </p:nvSpPr>
            <p:spPr>
              <a:xfrm>
                <a:off x="1447800" y="2061571"/>
                <a:ext cx="435900" cy="367095"/>
              </a:xfrm>
              <a:prstGeom prst="diagStrip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3" name="Diagonal Stripe 142"/>
              <p:cNvSpPr/>
              <p:nvPr/>
            </p:nvSpPr>
            <p:spPr>
              <a:xfrm>
                <a:off x="1981200" y="2057400"/>
                <a:ext cx="435900" cy="367095"/>
              </a:xfrm>
              <a:prstGeom prst="diagStrip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4" name="Diagonal Stripe 143"/>
              <p:cNvSpPr/>
              <p:nvPr/>
            </p:nvSpPr>
            <p:spPr>
              <a:xfrm>
                <a:off x="2514600" y="2053229"/>
                <a:ext cx="435900" cy="367095"/>
              </a:xfrm>
              <a:prstGeom prst="diagStrip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5" name="Diagonal Stripe 144"/>
              <p:cNvSpPr/>
              <p:nvPr/>
            </p:nvSpPr>
            <p:spPr>
              <a:xfrm>
                <a:off x="3048000" y="2049058"/>
                <a:ext cx="435900" cy="367095"/>
              </a:xfrm>
              <a:prstGeom prst="diagStrip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6" name="Diagonal Stripe 145"/>
              <p:cNvSpPr/>
              <p:nvPr/>
            </p:nvSpPr>
            <p:spPr>
              <a:xfrm>
                <a:off x="3581400" y="2044887"/>
                <a:ext cx="435900" cy="367095"/>
              </a:xfrm>
              <a:prstGeom prst="diagStrip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7" name="Diagonal Stripe 146"/>
              <p:cNvSpPr/>
              <p:nvPr/>
            </p:nvSpPr>
            <p:spPr>
              <a:xfrm>
                <a:off x="4114800" y="2040716"/>
                <a:ext cx="435900" cy="367095"/>
              </a:xfrm>
              <a:prstGeom prst="diagStrip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2" name="Group 108"/>
            <p:cNvGrpSpPr/>
            <p:nvPr/>
          </p:nvGrpSpPr>
          <p:grpSpPr>
            <a:xfrm>
              <a:off x="2209800" y="6172199"/>
              <a:ext cx="1087582" cy="152401"/>
              <a:chOff x="1295400" y="2819400"/>
              <a:chExt cx="1327484" cy="304800"/>
            </a:xfrm>
          </p:grpSpPr>
          <p:grpSp>
            <p:nvGrpSpPr>
              <p:cNvPr id="113" name="Group 86"/>
              <p:cNvGrpSpPr/>
              <p:nvPr/>
            </p:nvGrpSpPr>
            <p:grpSpPr>
              <a:xfrm>
                <a:off x="1295400" y="2819400"/>
                <a:ext cx="914400" cy="304800"/>
                <a:chOff x="838200" y="2193636"/>
                <a:chExt cx="2895600" cy="946728"/>
              </a:xfrm>
            </p:grpSpPr>
            <p:grpSp>
              <p:nvGrpSpPr>
                <p:cNvPr id="122" name="Group 69"/>
                <p:cNvGrpSpPr/>
                <p:nvPr/>
              </p:nvGrpSpPr>
              <p:grpSpPr>
                <a:xfrm>
                  <a:off x="838200" y="2193636"/>
                  <a:ext cx="381000" cy="930564"/>
                  <a:chOff x="838200" y="2193636"/>
                  <a:chExt cx="381000" cy="930564"/>
                </a:xfrm>
              </p:grpSpPr>
              <p:sp>
                <p:nvSpPr>
                  <p:cNvPr id="139" name="Isosceles Triangle 138"/>
                  <p:cNvSpPr/>
                  <p:nvPr/>
                </p:nvSpPr>
                <p:spPr>
                  <a:xfrm>
                    <a:off x="838200" y="2438400"/>
                    <a:ext cx="381000" cy="685800"/>
                  </a:xfrm>
                  <a:prstGeom prst="triangl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872836" y="2193636"/>
                    <a:ext cx="327891" cy="397164"/>
                  </a:xfrm>
                  <a:prstGeom prst="ellips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iamond 140"/>
                  <p:cNvSpPr/>
                  <p:nvPr/>
                </p:nvSpPr>
                <p:spPr>
                  <a:xfrm>
                    <a:off x="960582" y="2225964"/>
                    <a:ext cx="129309" cy="332509"/>
                  </a:xfrm>
                  <a:prstGeom prst="diamond">
                    <a:avLst/>
                  </a:prstGeom>
                  <a:solidFill>
                    <a:srgbClr val="FFC000"/>
                  </a:solidFill>
                  <a:ln w="127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70"/>
                <p:cNvGrpSpPr/>
                <p:nvPr/>
              </p:nvGrpSpPr>
              <p:grpSpPr>
                <a:xfrm>
                  <a:off x="2133600" y="2209800"/>
                  <a:ext cx="381000" cy="930564"/>
                  <a:chOff x="838200" y="2193636"/>
                  <a:chExt cx="381000" cy="930564"/>
                </a:xfrm>
              </p:grpSpPr>
              <p:sp>
                <p:nvSpPr>
                  <p:cNvPr id="136" name="Isosceles Triangle 135"/>
                  <p:cNvSpPr/>
                  <p:nvPr/>
                </p:nvSpPr>
                <p:spPr>
                  <a:xfrm>
                    <a:off x="838200" y="2438400"/>
                    <a:ext cx="381000" cy="685800"/>
                  </a:xfrm>
                  <a:prstGeom prst="triangl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872836" y="2193636"/>
                    <a:ext cx="327891" cy="397164"/>
                  </a:xfrm>
                  <a:prstGeom prst="ellips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37"/>
                  <p:cNvSpPr/>
                  <p:nvPr/>
                </p:nvSpPr>
                <p:spPr>
                  <a:xfrm>
                    <a:off x="960582" y="2225964"/>
                    <a:ext cx="129309" cy="332509"/>
                  </a:xfrm>
                  <a:prstGeom prst="diamond">
                    <a:avLst/>
                  </a:prstGeom>
                  <a:solidFill>
                    <a:srgbClr val="FFC000"/>
                  </a:solidFill>
                  <a:ln w="127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74"/>
                <p:cNvGrpSpPr/>
                <p:nvPr/>
              </p:nvGrpSpPr>
              <p:grpSpPr>
                <a:xfrm>
                  <a:off x="1524000" y="2209800"/>
                  <a:ext cx="381000" cy="930564"/>
                  <a:chOff x="838200" y="2193636"/>
                  <a:chExt cx="381000" cy="930564"/>
                </a:xfrm>
              </p:grpSpPr>
              <p:sp>
                <p:nvSpPr>
                  <p:cNvPr id="133" name="Isosceles Triangle 132"/>
                  <p:cNvSpPr/>
                  <p:nvPr/>
                </p:nvSpPr>
                <p:spPr>
                  <a:xfrm>
                    <a:off x="838200" y="2438400"/>
                    <a:ext cx="381000" cy="685800"/>
                  </a:xfrm>
                  <a:prstGeom prst="triangl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872836" y="2193636"/>
                    <a:ext cx="327891" cy="397164"/>
                  </a:xfrm>
                  <a:prstGeom prst="ellips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134"/>
                  <p:cNvSpPr/>
                  <p:nvPr/>
                </p:nvSpPr>
                <p:spPr>
                  <a:xfrm>
                    <a:off x="960582" y="2225964"/>
                    <a:ext cx="129309" cy="332509"/>
                  </a:xfrm>
                  <a:prstGeom prst="diamond">
                    <a:avLst/>
                  </a:prstGeom>
                  <a:solidFill>
                    <a:srgbClr val="FFC000"/>
                  </a:solidFill>
                  <a:ln w="127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78"/>
                <p:cNvGrpSpPr/>
                <p:nvPr/>
              </p:nvGrpSpPr>
              <p:grpSpPr>
                <a:xfrm>
                  <a:off x="2667000" y="2209800"/>
                  <a:ext cx="381000" cy="930564"/>
                  <a:chOff x="838200" y="2193636"/>
                  <a:chExt cx="381000" cy="930564"/>
                </a:xfrm>
              </p:grpSpPr>
              <p:sp>
                <p:nvSpPr>
                  <p:cNvPr id="130" name="Isosceles Triangle 129"/>
                  <p:cNvSpPr/>
                  <p:nvPr/>
                </p:nvSpPr>
                <p:spPr>
                  <a:xfrm>
                    <a:off x="838200" y="2438400"/>
                    <a:ext cx="381000" cy="685800"/>
                  </a:xfrm>
                  <a:prstGeom prst="triangl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872836" y="2193636"/>
                    <a:ext cx="327891" cy="397164"/>
                  </a:xfrm>
                  <a:prstGeom prst="ellips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iamond 131"/>
                  <p:cNvSpPr/>
                  <p:nvPr/>
                </p:nvSpPr>
                <p:spPr>
                  <a:xfrm>
                    <a:off x="960582" y="2225964"/>
                    <a:ext cx="129309" cy="332509"/>
                  </a:xfrm>
                  <a:prstGeom prst="diamond">
                    <a:avLst/>
                  </a:prstGeom>
                  <a:solidFill>
                    <a:srgbClr val="FFC000"/>
                  </a:solidFill>
                  <a:ln w="127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82"/>
                <p:cNvGrpSpPr/>
                <p:nvPr/>
              </p:nvGrpSpPr>
              <p:grpSpPr>
                <a:xfrm>
                  <a:off x="3352800" y="2209800"/>
                  <a:ext cx="381000" cy="930564"/>
                  <a:chOff x="838200" y="2193636"/>
                  <a:chExt cx="381000" cy="930564"/>
                </a:xfrm>
              </p:grpSpPr>
              <p:sp>
                <p:nvSpPr>
                  <p:cNvPr id="127" name="Isosceles Triangle 126"/>
                  <p:cNvSpPr/>
                  <p:nvPr/>
                </p:nvSpPr>
                <p:spPr>
                  <a:xfrm>
                    <a:off x="838200" y="2438400"/>
                    <a:ext cx="381000" cy="685800"/>
                  </a:xfrm>
                  <a:prstGeom prst="triangl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872836" y="2193636"/>
                    <a:ext cx="327891" cy="397164"/>
                  </a:xfrm>
                  <a:prstGeom prst="ellips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p:cNvSpPr/>
                  <p:nvPr/>
                </p:nvSpPr>
                <p:spPr>
                  <a:xfrm>
                    <a:off x="960582" y="2225964"/>
                    <a:ext cx="129309" cy="332509"/>
                  </a:xfrm>
                  <a:prstGeom prst="diamond">
                    <a:avLst/>
                  </a:prstGeom>
                  <a:solidFill>
                    <a:srgbClr val="FFC000"/>
                  </a:solidFill>
                  <a:ln w="127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4" name="Group 69"/>
              <p:cNvGrpSpPr/>
              <p:nvPr/>
            </p:nvGrpSpPr>
            <p:grpSpPr>
              <a:xfrm>
                <a:off x="2286000" y="2819400"/>
                <a:ext cx="120316" cy="299596"/>
                <a:chOff x="838200" y="2193636"/>
                <a:chExt cx="381000" cy="930564"/>
              </a:xfrm>
            </p:grpSpPr>
            <p:sp>
              <p:nvSpPr>
                <p:cNvPr id="119" name="Isosceles Triangle 118"/>
                <p:cNvSpPr/>
                <p:nvPr/>
              </p:nvSpPr>
              <p:spPr>
                <a:xfrm>
                  <a:off x="838200" y="2438400"/>
                  <a:ext cx="381000" cy="685800"/>
                </a:xfrm>
                <a:prstGeom prst="triangl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872836" y="2193636"/>
                  <a:ext cx="327891" cy="397164"/>
                </a:xfrm>
                <a:prstGeom prst="ellips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960582" y="2225964"/>
                  <a:ext cx="129309" cy="332509"/>
                </a:xfrm>
                <a:prstGeom prst="diamond">
                  <a:avLst/>
                </a:prstGeom>
                <a:solidFill>
                  <a:srgbClr val="FFC000"/>
                </a:solidFill>
                <a:ln w="127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74"/>
              <p:cNvGrpSpPr/>
              <p:nvPr/>
            </p:nvGrpSpPr>
            <p:grpSpPr>
              <a:xfrm>
                <a:off x="2502568" y="2824604"/>
                <a:ext cx="120316" cy="299596"/>
                <a:chOff x="838200" y="2193636"/>
                <a:chExt cx="381000" cy="930564"/>
              </a:xfrm>
            </p:grpSpPr>
            <p:sp>
              <p:nvSpPr>
                <p:cNvPr id="116" name="Isosceles Triangle 115"/>
                <p:cNvSpPr/>
                <p:nvPr/>
              </p:nvSpPr>
              <p:spPr>
                <a:xfrm>
                  <a:off x="838200" y="2438400"/>
                  <a:ext cx="381000" cy="685800"/>
                </a:xfrm>
                <a:prstGeom prst="triangl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872836" y="2193636"/>
                  <a:ext cx="327891" cy="397164"/>
                </a:xfrm>
                <a:prstGeom prst="ellips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a:off x="960582" y="2225964"/>
                  <a:ext cx="129309" cy="332509"/>
                </a:xfrm>
                <a:prstGeom prst="diamond">
                  <a:avLst/>
                </a:prstGeom>
                <a:solidFill>
                  <a:srgbClr val="FFC000"/>
                </a:solidFill>
                <a:ln w="127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p:cNvSpPr/>
            <p:nvPr/>
          </p:nvSpPr>
          <p:spPr>
            <a:xfrm>
              <a:off x="2362200" y="3276600"/>
              <a:ext cx="742263" cy="10924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 Diagonal Corner Rectangle 15"/>
            <p:cNvSpPr/>
            <p:nvPr/>
          </p:nvSpPr>
          <p:spPr>
            <a:xfrm rot="1115382">
              <a:off x="2559119" y="3208572"/>
              <a:ext cx="590862" cy="376003"/>
            </a:xfrm>
            <a:prstGeom prst="round2DiagRect">
              <a:avLst>
                <a:gd name="adj1" fmla="val 0"/>
                <a:gd name="adj2" fmla="val 31459"/>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 Diagonal Corner Rectangle 14"/>
            <p:cNvSpPr/>
            <p:nvPr/>
          </p:nvSpPr>
          <p:spPr>
            <a:xfrm rot="19484512">
              <a:off x="2300741" y="3224406"/>
              <a:ext cx="452992" cy="332988"/>
            </a:xfrm>
            <a:prstGeom prst="round2DiagRect">
              <a:avLst>
                <a:gd name="adj1" fmla="val 50000"/>
                <a:gd name="adj2" fmla="val 1712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10"/>
            <p:cNvGrpSpPr/>
            <p:nvPr/>
          </p:nvGrpSpPr>
          <p:grpSpPr>
            <a:xfrm>
              <a:off x="2362200" y="3505200"/>
              <a:ext cx="762000" cy="228600"/>
              <a:chOff x="1600200" y="1219200"/>
              <a:chExt cx="838200" cy="228600"/>
            </a:xfrm>
          </p:grpSpPr>
          <p:sp>
            <p:nvSpPr>
              <p:cNvPr id="111" name="Rectangle 16"/>
              <p:cNvSpPr/>
              <p:nvPr/>
            </p:nvSpPr>
            <p:spPr>
              <a:xfrm>
                <a:off x="1600200" y="1219200"/>
                <a:ext cx="838200" cy="152400"/>
              </a:xfrm>
              <a:prstGeom prst="rect">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ouble Wave 111"/>
              <p:cNvSpPr/>
              <p:nvPr/>
            </p:nvSpPr>
            <p:spPr>
              <a:xfrm>
                <a:off x="1600200" y="1295400"/>
                <a:ext cx="838200" cy="152400"/>
              </a:xfrm>
              <a:prstGeom prst="doubleWav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Oval 106"/>
            <p:cNvSpPr/>
            <p:nvPr/>
          </p:nvSpPr>
          <p:spPr>
            <a:xfrm>
              <a:off x="2514600" y="3124200"/>
              <a:ext cx="304800" cy="304800"/>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7"/>
            <p:cNvSpPr/>
            <p:nvPr/>
          </p:nvSpPr>
          <p:spPr>
            <a:xfrm>
              <a:off x="2286000" y="5334000"/>
              <a:ext cx="914400" cy="152400"/>
            </a:xfrm>
            <a:prstGeom prst="roundRect">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p:cNvSpPr/>
            <p:nvPr/>
          </p:nvSpPr>
          <p:spPr>
            <a:xfrm rot="20780584">
              <a:off x="3091513" y="5417062"/>
              <a:ext cx="103747" cy="381000"/>
            </a:xfrm>
            <a:prstGeom prst="roundRect">
              <a:avLst>
                <a:gd name="adj" fmla="val 40910"/>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p:cNvSpPr/>
            <p:nvPr/>
          </p:nvSpPr>
          <p:spPr>
            <a:xfrm>
              <a:off x="2971800" y="5334000"/>
              <a:ext cx="228600" cy="152400"/>
            </a:xfrm>
            <a:prstGeom prst="roundRect">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p:cNvGrpSpPr/>
          <p:nvPr/>
        </p:nvGrpSpPr>
        <p:grpSpPr>
          <a:xfrm>
            <a:off x="762000" y="914401"/>
            <a:ext cx="2743200" cy="1403964"/>
            <a:chOff x="1143000" y="3048000"/>
            <a:chExt cx="2743200" cy="1219200"/>
          </a:xfrm>
        </p:grpSpPr>
        <p:sp>
          <p:nvSpPr>
            <p:cNvPr id="171" name="Rounded Rectangular Callout 170"/>
            <p:cNvSpPr/>
            <p:nvPr/>
          </p:nvSpPr>
          <p:spPr>
            <a:xfrm>
              <a:off x="1143000" y="3048000"/>
              <a:ext cx="2667000" cy="1219200"/>
            </a:xfrm>
            <a:prstGeom prst="wedgeRoundRectCallou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1219200" y="3048000"/>
              <a:ext cx="2667000" cy="1149272"/>
            </a:xfrm>
            <a:prstGeom prst="rect">
              <a:avLst/>
            </a:prstGeom>
          </p:spPr>
          <p:txBody>
            <a:bodyPr wrap="square">
              <a:spAutoFit/>
            </a:bodyPr>
            <a:lstStyle/>
            <a:p>
              <a:r>
                <a:rPr lang="en-US" sz="2000" dirty="0"/>
                <a:t>Because Jesus has ascended to heaven…Have miracles ceased?</a:t>
              </a:r>
            </a:p>
          </p:txBody>
        </p:sp>
      </p:grpSp>
      <p:grpSp>
        <p:nvGrpSpPr>
          <p:cNvPr id="174" name="Group 173"/>
          <p:cNvGrpSpPr/>
          <p:nvPr/>
        </p:nvGrpSpPr>
        <p:grpSpPr>
          <a:xfrm flipH="1">
            <a:off x="3733800" y="1149173"/>
            <a:ext cx="2819400" cy="1853479"/>
            <a:chOff x="990600" y="3048000"/>
            <a:chExt cx="2819400" cy="1219200"/>
          </a:xfrm>
        </p:grpSpPr>
        <p:sp>
          <p:nvSpPr>
            <p:cNvPr id="175" name="Rounded Rectangular Callout 174"/>
            <p:cNvSpPr/>
            <p:nvPr/>
          </p:nvSpPr>
          <p:spPr>
            <a:xfrm>
              <a:off x="1143000" y="3048000"/>
              <a:ext cx="2667000" cy="1219200"/>
            </a:xfrm>
            <a:prstGeom prst="wedgeRoundRectCallout">
              <a:avLst>
                <a:gd name="adj1" fmla="val 49008"/>
                <a:gd name="adj2" fmla="val 65241"/>
                <a:gd name="adj3" fmla="val 16667"/>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flipH="1">
              <a:off x="990600" y="3094064"/>
              <a:ext cx="2667000" cy="1153978"/>
            </a:xfrm>
            <a:prstGeom prst="rect">
              <a:avLst/>
            </a:prstGeom>
          </p:spPr>
          <p:txBody>
            <a:bodyPr wrap="square">
              <a:spAutoFit/>
            </a:bodyPr>
            <a:lstStyle/>
            <a:p>
              <a:r>
                <a:rPr lang="en-US" dirty="0"/>
                <a:t>For it is by faith that miracles are wrought;…wherefore if these things have ceased, then has faith ceased also?”</a:t>
              </a:r>
            </a:p>
          </p:txBody>
        </p:sp>
      </p:grpSp>
      <p:pic>
        <p:nvPicPr>
          <p:cNvPr id="3" name="Picture 2">
            <a:extLst>
              <a:ext uri="{FF2B5EF4-FFF2-40B4-BE49-F238E27FC236}">
                <a16:creationId xmlns:a16="http://schemas.microsoft.com/office/drawing/2014/main" id="{4B98F533-079E-4E28-A9E2-A7ECE83420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5636" y="4326816"/>
            <a:ext cx="1353312" cy="1798320"/>
          </a:xfrm>
          <a:prstGeom prst="rect">
            <a:avLst/>
          </a:prstGeom>
        </p:spPr>
      </p:pic>
    </p:spTree>
    <p:extLst>
      <p:ext uri="{BB962C8B-B14F-4D97-AF65-F5344CB8AC3E}">
        <p14:creationId xmlns:p14="http://schemas.microsoft.com/office/powerpoint/2010/main" val="243481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70"/>
                                        </p:tgtEl>
                                        <p:attrNameLst>
                                          <p:attrName>style.visibility</p:attrName>
                                        </p:attrNameLst>
                                      </p:cBhvr>
                                      <p:to>
                                        <p:strVal val="visible"/>
                                      </p:to>
                                    </p:set>
                                    <p:animEffect transition="in" filter="fade">
                                      <p:cBhvr>
                                        <p:cTn id="9" dur="2000"/>
                                        <p:tgtEl>
                                          <p:spTgt spid="17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74"/>
                                        </p:tgtEl>
                                        <p:attrNameLst>
                                          <p:attrName>style.visibility</p:attrName>
                                        </p:attrNameLst>
                                      </p:cBhvr>
                                      <p:to>
                                        <p:strVal val="visible"/>
                                      </p:to>
                                    </p:set>
                                    <p:animEffect transition="in" filter="fade">
                                      <p:cBhvr>
                                        <p:cTn id="14" dur="2000"/>
                                        <p:tgtEl>
                                          <p:spTgt spid="17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0" presetClass="exit" presetSubtype="0" fill="hold" grpId="1" nodeType="withEffect">
                                  <p:stCondLst>
                                    <p:cond delay="0"/>
                                  </p:stCondLst>
                                  <p:childTnLst>
                                    <p:animEffect transition="out" filter="fade">
                                      <p:cBhvr>
                                        <p:cTn id="30" dur="2000"/>
                                        <p:tgtEl>
                                          <p:spTgt spid="11"/>
                                        </p:tgtEl>
                                      </p:cBhvr>
                                    </p:animEffect>
                                    <p:set>
                                      <p:cBhvr>
                                        <p:cTn id="31" dur="1" fill="hold">
                                          <p:stCondLst>
                                            <p:cond delay="1999"/>
                                          </p:stCondLst>
                                        </p:cTn>
                                        <p:tgtEl>
                                          <p:spTgt spid="11"/>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2000"/>
                                        <p:tgtEl>
                                          <p:spTgt spid="85"/>
                                        </p:tgtEl>
                                      </p:cBhvr>
                                    </p:animEffect>
                                    <p:set>
                                      <p:cBhvr>
                                        <p:cTn id="34" dur="1" fill="hold">
                                          <p:stCondLst>
                                            <p:cond delay="1999"/>
                                          </p:stCondLst>
                                        </p:cTn>
                                        <p:tgtEl>
                                          <p:spTgt spid="85"/>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2000"/>
                                        <p:tgtEl>
                                          <p:spTgt spid="174"/>
                                        </p:tgtEl>
                                      </p:cBhvr>
                                    </p:animEffect>
                                    <p:set>
                                      <p:cBhvr>
                                        <p:cTn id="37" dur="1" fill="hold">
                                          <p:stCondLst>
                                            <p:cond delay="1999"/>
                                          </p:stCondLst>
                                        </p:cTn>
                                        <p:tgtEl>
                                          <p:spTgt spid="174"/>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2000"/>
                                        <p:tgtEl>
                                          <p:spTgt spid="89"/>
                                        </p:tgtEl>
                                      </p:cBhvr>
                                    </p:animEffect>
                                    <p:set>
                                      <p:cBhvr>
                                        <p:cTn id="40" dur="1" fill="hold">
                                          <p:stCondLst>
                                            <p:cond delay="1999"/>
                                          </p:stCondLst>
                                        </p:cTn>
                                        <p:tgtEl>
                                          <p:spTgt spid="89"/>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2000"/>
                                        <p:tgtEl>
                                          <p:spTgt spid="170"/>
                                        </p:tgtEl>
                                      </p:cBhvr>
                                    </p:animEffect>
                                    <p:set>
                                      <p:cBhvr>
                                        <p:cTn id="43" dur="1" fill="hold">
                                          <p:stCondLst>
                                            <p:cond delay="1999"/>
                                          </p:stCondLst>
                                        </p:cTn>
                                        <p:tgtEl>
                                          <p:spTgt spid="1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1" grpId="1"/>
      <p:bldP spid="85" grpId="0"/>
      <p:bldP spid="8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2194C4-229C-45C1-A005-355923216E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TextBox 25"/>
          <p:cNvSpPr txBox="1"/>
          <p:nvPr/>
        </p:nvSpPr>
        <p:spPr>
          <a:xfrm>
            <a:off x="201706" y="152401"/>
            <a:ext cx="7875494" cy="6370975"/>
          </a:xfrm>
          <a:prstGeom prst="rect">
            <a:avLst/>
          </a:prstGeom>
          <a:noFill/>
        </p:spPr>
        <p:txBody>
          <a:bodyPr wrap="square" rtlCol="0">
            <a:spAutoFit/>
          </a:bodyPr>
          <a:lstStyle/>
          <a:p>
            <a:r>
              <a:rPr lang="en-US" dirty="0">
                <a:solidFill>
                  <a:schemeClr val="bg1"/>
                </a:solidFill>
              </a:rPr>
              <a:t>"In faith we plant the seed, and soon we see </a:t>
            </a:r>
            <a:br>
              <a:rPr lang="en-US" dirty="0">
                <a:solidFill>
                  <a:schemeClr val="bg1"/>
                </a:solidFill>
              </a:rPr>
            </a:br>
            <a:r>
              <a:rPr lang="en-US" dirty="0">
                <a:solidFill>
                  <a:schemeClr val="bg1"/>
                </a:solidFill>
              </a:rPr>
              <a:t>the miracle of the blossoming. Men have often </a:t>
            </a:r>
            <a:br>
              <a:rPr lang="en-US" dirty="0">
                <a:solidFill>
                  <a:schemeClr val="bg1"/>
                </a:solidFill>
              </a:rPr>
            </a:br>
            <a:r>
              <a:rPr lang="en-US" dirty="0">
                <a:solidFill>
                  <a:schemeClr val="bg1"/>
                </a:solidFill>
              </a:rPr>
              <a:t>misunderstood and have reversed the process. </a:t>
            </a:r>
          </a:p>
          <a:p>
            <a:br>
              <a:rPr lang="en-US" dirty="0">
                <a:solidFill>
                  <a:schemeClr val="bg1"/>
                </a:solidFill>
              </a:rPr>
            </a:br>
            <a:r>
              <a:rPr lang="en-US" dirty="0">
                <a:solidFill>
                  <a:schemeClr val="bg1"/>
                </a:solidFill>
              </a:rPr>
              <a:t>They would have the harvest before the planting, </a:t>
            </a:r>
            <a:br>
              <a:rPr lang="en-US" dirty="0">
                <a:solidFill>
                  <a:schemeClr val="bg1"/>
                </a:solidFill>
              </a:rPr>
            </a:br>
            <a:r>
              <a:rPr lang="en-US" dirty="0">
                <a:solidFill>
                  <a:schemeClr val="bg1"/>
                </a:solidFill>
              </a:rPr>
              <a:t>the reward before the service, </a:t>
            </a:r>
          </a:p>
          <a:p>
            <a:r>
              <a:rPr lang="en-US" dirty="0">
                <a:solidFill>
                  <a:srgbClr val="FFFF00"/>
                </a:solidFill>
              </a:rPr>
              <a:t>the miracle before the faith</a:t>
            </a:r>
            <a:r>
              <a:rPr lang="en-US" dirty="0">
                <a:solidFill>
                  <a:schemeClr val="bg1"/>
                </a:solidFill>
              </a:rPr>
              <a:t>. </a:t>
            </a:r>
          </a:p>
          <a:p>
            <a:r>
              <a:rPr lang="en-US" dirty="0">
                <a:solidFill>
                  <a:schemeClr val="bg1"/>
                </a:solidFill>
              </a:rPr>
              <a:t>Even the most demanding labor unions </a:t>
            </a:r>
            <a:br>
              <a:rPr lang="en-US" dirty="0">
                <a:solidFill>
                  <a:schemeClr val="bg1"/>
                </a:solidFill>
              </a:rPr>
            </a:br>
            <a:r>
              <a:rPr lang="en-US" dirty="0">
                <a:solidFill>
                  <a:schemeClr val="bg1"/>
                </a:solidFill>
              </a:rPr>
              <a:t>would hardly ask the wages before the labor. </a:t>
            </a:r>
          </a:p>
          <a:p>
            <a:r>
              <a:rPr lang="en-US" dirty="0">
                <a:solidFill>
                  <a:schemeClr val="bg1"/>
                </a:solidFill>
              </a:rPr>
              <a:t>But many of us would have the vigor without the </a:t>
            </a:r>
            <a:br>
              <a:rPr lang="en-US" dirty="0">
                <a:solidFill>
                  <a:schemeClr val="bg1"/>
                </a:solidFill>
              </a:rPr>
            </a:br>
            <a:r>
              <a:rPr lang="en-US" dirty="0">
                <a:solidFill>
                  <a:schemeClr val="bg1"/>
                </a:solidFill>
              </a:rPr>
              <a:t>observance of the health laws, </a:t>
            </a:r>
          </a:p>
          <a:p>
            <a:r>
              <a:rPr lang="en-US" dirty="0">
                <a:solidFill>
                  <a:schemeClr val="bg1"/>
                </a:solidFill>
              </a:rPr>
              <a:t>Prosperity through the opened windows of heaven without </a:t>
            </a:r>
            <a:br>
              <a:rPr lang="en-US" dirty="0">
                <a:solidFill>
                  <a:schemeClr val="bg1"/>
                </a:solidFill>
              </a:rPr>
            </a:br>
            <a:r>
              <a:rPr lang="en-US" dirty="0">
                <a:solidFill>
                  <a:schemeClr val="bg1"/>
                </a:solidFill>
              </a:rPr>
              <a:t>the payment of our tithes. </a:t>
            </a:r>
          </a:p>
          <a:p>
            <a:r>
              <a:rPr lang="en-US" dirty="0">
                <a:solidFill>
                  <a:schemeClr val="bg1"/>
                </a:solidFill>
              </a:rPr>
              <a:t>We would have the close communion with our Father without fasting and praying; </a:t>
            </a:r>
          </a:p>
          <a:p>
            <a:r>
              <a:rPr lang="en-US" dirty="0">
                <a:solidFill>
                  <a:schemeClr val="bg1"/>
                </a:solidFill>
              </a:rPr>
              <a:t>we would have rain in due season </a:t>
            </a:r>
            <a:br>
              <a:rPr lang="en-US" dirty="0">
                <a:solidFill>
                  <a:schemeClr val="bg1"/>
                </a:solidFill>
              </a:rPr>
            </a:br>
            <a:r>
              <a:rPr lang="en-US" dirty="0">
                <a:solidFill>
                  <a:schemeClr val="bg1"/>
                </a:solidFill>
              </a:rPr>
              <a:t>and peace in the land without observing the </a:t>
            </a:r>
            <a:br>
              <a:rPr lang="en-US" dirty="0">
                <a:solidFill>
                  <a:schemeClr val="bg1"/>
                </a:solidFill>
              </a:rPr>
            </a:br>
            <a:r>
              <a:rPr lang="en-US" dirty="0">
                <a:solidFill>
                  <a:schemeClr val="bg1"/>
                </a:solidFill>
              </a:rPr>
              <a:t>Sabbath and keeping the other commandments </a:t>
            </a:r>
            <a:br>
              <a:rPr lang="en-US" dirty="0">
                <a:solidFill>
                  <a:schemeClr val="bg1"/>
                </a:solidFill>
              </a:rPr>
            </a:br>
            <a:r>
              <a:rPr lang="en-US" dirty="0">
                <a:solidFill>
                  <a:schemeClr val="bg1"/>
                </a:solidFill>
              </a:rPr>
              <a:t>of the Lord. </a:t>
            </a:r>
          </a:p>
          <a:p>
            <a:r>
              <a:rPr lang="en-US" dirty="0">
                <a:solidFill>
                  <a:schemeClr val="bg1"/>
                </a:solidFill>
              </a:rPr>
              <a:t>We would pluck the rose before </a:t>
            </a:r>
            <a:br>
              <a:rPr lang="en-US" dirty="0">
                <a:solidFill>
                  <a:schemeClr val="bg1"/>
                </a:solidFill>
              </a:rPr>
            </a:br>
            <a:r>
              <a:rPr lang="en-US" dirty="0">
                <a:solidFill>
                  <a:schemeClr val="bg1"/>
                </a:solidFill>
              </a:rPr>
              <a:t>planting the roots; </a:t>
            </a:r>
          </a:p>
          <a:p>
            <a:r>
              <a:rPr lang="en-US" dirty="0">
                <a:solidFill>
                  <a:schemeClr val="bg1"/>
                </a:solidFill>
              </a:rPr>
              <a:t>we would harvest the grain </a:t>
            </a:r>
            <a:br>
              <a:rPr lang="en-US" dirty="0">
                <a:solidFill>
                  <a:schemeClr val="bg1"/>
                </a:solidFill>
              </a:rPr>
            </a:br>
            <a:r>
              <a:rPr lang="en-US" dirty="0">
                <a:solidFill>
                  <a:schemeClr val="bg1"/>
                </a:solidFill>
              </a:rPr>
              <a:t>before sowing and cultivating." </a:t>
            </a:r>
          </a:p>
          <a:p>
            <a:r>
              <a:rPr lang="en-US" sz="1200" dirty="0">
                <a:solidFill>
                  <a:schemeClr val="bg1"/>
                </a:solidFill>
              </a:rPr>
              <a:t>Elder Spencer W. Kimball</a:t>
            </a:r>
          </a:p>
        </p:txBody>
      </p:sp>
      <p:pic>
        <p:nvPicPr>
          <p:cNvPr id="3" name="Picture 2">
            <a:extLst>
              <a:ext uri="{FF2B5EF4-FFF2-40B4-BE49-F238E27FC236}">
                <a16:creationId xmlns:a16="http://schemas.microsoft.com/office/drawing/2014/main" id="{5EF77D2A-58FF-489B-9A3A-909A930619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4905" y="152401"/>
            <a:ext cx="3571876" cy="2228851"/>
          </a:xfrm>
          <a:prstGeom prst="rect">
            <a:avLst/>
          </a:prstGeom>
        </p:spPr>
      </p:pic>
      <p:pic>
        <p:nvPicPr>
          <p:cNvPr id="5" name="Picture 4">
            <a:extLst>
              <a:ext uri="{FF2B5EF4-FFF2-40B4-BE49-F238E27FC236}">
                <a16:creationId xmlns:a16="http://schemas.microsoft.com/office/drawing/2014/main" id="{563FDDE2-B73B-4D1D-A1A2-7160526AFA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7824" y="2120307"/>
            <a:ext cx="3032637" cy="1665929"/>
          </a:xfrm>
          <a:prstGeom prst="rect">
            <a:avLst/>
          </a:prstGeom>
        </p:spPr>
      </p:pic>
      <p:pic>
        <p:nvPicPr>
          <p:cNvPr id="7" name="Picture 6">
            <a:extLst>
              <a:ext uri="{FF2B5EF4-FFF2-40B4-BE49-F238E27FC236}">
                <a16:creationId xmlns:a16="http://schemas.microsoft.com/office/drawing/2014/main" id="{5835441E-5679-4343-BB0D-81F78018EB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5541" y="4076165"/>
            <a:ext cx="1854460" cy="2617181"/>
          </a:xfrm>
          <a:prstGeom prst="rect">
            <a:avLst/>
          </a:prstGeom>
        </p:spPr>
      </p:pic>
      <p:pic>
        <p:nvPicPr>
          <p:cNvPr id="10" name="Picture 9">
            <a:extLst>
              <a:ext uri="{FF2B5EF4-FFF2-40B4-BE49-F238E27FC236}">
                <a16:creationId xmlns:a16="http://schemas.microsoft.com/office/drawing/2014/main" id="{47F24F51-BCF1-4099-B6A1-1C401701CD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7261" y="4142126"/>
            <a:ext cx="2743200" cy="2381250"/>
          </a:xfrm>
          <a:prstGeom prst="rect">
            <a:avLst/>
          </a:prstGeom>
        </p:spPr>
      </p:pic>
    </p:spTree>
    <p:extLst>
      <p:ext uri="{BB962C8B-B14F-4D97-AF65-F5344CB8AC3E}">
        <p14:creationId xmlns:p14="http://schemas.microsoft.com/office/powerpoint/2010/main" val="352971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xEl>
                                              <p:pRg st="5" end="5"/>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xit" presetSubtype="0" fill="hold" nodeType="withEffect">
                                  <p:stCondLst>
                                    <p:cond delay="0"/>
                                  </p:stCondLst>
                                  <p:childTnLst>
                                    <p:animEffect transition="out" filter="fade">
                                      <p:cBhvr>
                                        <p:cTn id="21" dur="500"/>
                                        <p:tgtEl>
                                          <p:spTgt spid="26">
                                            <p:txEl>
                                              <p:pRg st="0" end="0"/>
                                            </p:txEl>
                                          </p:spTgt>
                                        </p:tgtEl>
                                      </p:cBhvr>
                                    </p:animEffect>
                                    <p:set>
                                      <p:cBhvr>
                                        <p:cTn id="22" dur="1" fill="hold">
                                          <p:stCondLst>
                                            <p:cond delay="499"/>
                                          </p:stCondLst>
                                        </p:cTn>
                                        <p:tgtEl>
                                          <p:spTgt spid="26">
                                            <p:txEl>
                                              <p:pRg st="0" end="0"/>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6">
                                            <p:txEl>
                                              <p:pRg st="1" end="1"/>
                                            </p:txEl>
                                          </p:spTgt>
                                        </p:tgtEl>
                                      </p:cBhvr>
                                    </p:animEffect>
                                    <p:set>
                                      <p:cBhvr>
                                        <p:cTn id="25" dur="1" fill="hold">
                                          <p:stCondLst>
                                            <p:cond delay="499"/>
                                          </p:stCondLst>
                                        </p:cTn>
                                        <p:tgtEl>
                                          <p:spTgt spid="26">
                                            <p:txEl>
                                              <p:pRg st="1" end="1"/>
                                            </p:txEl>
                                          </p:spTgt>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6">
                                            <p:txEl>
                                              <p:pRg st="2" end="2"/>
                                            </p:txEl>
                                          </p:spTgt>
                                        </p:tgtEl>
                                      </p:cBhvr>
                                    </p:animEffect>
                                    <p:set>
                                      <p:cBhvr>
                                        <p:cTn id="28" dur="1" fill="hold">
                                          <p:stCondLst>
                                            <p:cond delay="499"/>
                                          </p:stCondLst>
                                        </p:cTn>
                                        <p:tgtEl>
                                          <p:spTgt spid="26">
                                            <p:txEl>
                                              <p:pRg st="2" end="2"/>
                                            </p:txEl>
                                          </p:spTgt>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6">
                                            <p:txEl>
                                              <p:pRg st="6" end="6"/>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childTnLst>
                                </p:cTn>
                              </p:par>
                              <p:par>
                                <p:cTn id="40" presetID="10" presetClass="exit" presetSubtype="0" fill="hold" nodeType="with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26">
                                            <p:txEl>
                                              <p:pRg st="3" end="3"/>
                                            </p:txEl>
                                          </p:spTgt>
                                        </p:tgtEl>
                                      </p:cBhvr>
                                    </p:animEffect>
                                    <p:set>
                                      <p:cBhvr>
                                        <p:cTn id="45" dur="1" fill="hold">
                                          <p:stCondLst>
                                            <p:cond delay="499"/>
                                          </p:stCondLst>
                                        </p:cTn>
                                        <p:tgtEl>
                                          <p:spTgt spid="26">
                                            <p:txEl>
                                              <p:pRg st="3" end="3"/>
                                            </p:txEl>
                                          </p:spTgt>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26">
                                            <p:txEl>
                                              <p:pRg st="4" end="4"/>
                                            </p:txEl>
                                          </p:spTgt>
                                        </p:tgtEl>
                                      </p:cBhvr>
                                    </p:animEffect>
                                    <p:set>
                                      <p:cBhvr>
                                        <p:cTn id="48" dur="1" fill="hold">
                                          <p:stCondLst>
                                            <p:cond delay="499"/>
                                          </p:stCondLst>
                                        </p:cTn>
                                        <p:tgtEl>
                                          <p:spTgt spid="26">
                                            <p:txEl>
                                              <p:pRg st="4" end="4"/>
                                            </p:txEl>
                                          </p:spTgt>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6">
                                            <p:txEl>
                                              <p:pRg st="5" end="5"/>
                                            </p:txEl>
                                          </p:spTgt>
                                        </p:tgtEl>
                                      </p:cBhvr>
                                    </p:animEffect>
                                    <p:set>
                                      <p:cBhvr>
                                        <p:cTn id="51" dur="1" fill="hold">
                                          <p:stCondLst>
                                            <p:cond delay="499"/>
                                          </p:stCondLst>
                                        </p:cTn>
                                        <p:tgtEl>
                                          <p:spTgt spid="26">
                                            <p:txEl>
                                              <p:pRg st="5" end="5"/>
                                            </p:txEl>
                                          </p:spTgt>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6">
                                            <p:txEl>
                                              <p:pRg st="8" end="8"/>
                                            </p:txEl>
                                          </p:spTgt>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26">
                                            <p:txEl>
                                              <p:pRg st="9" end="9"/>
                                            </p:txEl>
                                          </p:spTgt>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26">
                                            <p:txEl>
                                              <p:pRg st="10" end="10"/>
                                            </p:txEl>
                                          </p:spTgt>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childTnLst>
                                </p:cTn>
                              </p:par>
                              <p:par>
                                <p:cTn id="62" presetID="10" presetClass="exit" presetSubtype="0" fill="hold" nodeType="withEffect">
                                  <p:stCondLst>
                                    <p:cond delay="0"/>
                                  </p:stCondLst>
                                  <p:childTnLst>
                                    <p:animEffect transition="out" filter="fade">
                                      <p:cBhvr>
                                        <p:cTn id="63" dur="500"/>
                                        <p:tgtEl>
                                          <p:spTgt spid="26">
                                            <p:txEl>
                                              <p:pRg st="6" end="6"/>
                                            </p:txEl>
                                          </p:spTgt>
                                        </p:tgtEl>
                                      </p:cBhvr>
                                    </p:animEffect>
                                    <p:set>
                                      <p:cBhvr>
                                        <p:cTn id="64" dur="1" fill="hold">
                                          <p:stCondLst>
                                            <p:cond delay="499"/>
                                          </p:stCondLst>
                                        </p:cTn>
                                        <p:tgtEl>
                                          <p:spTgt spid="26">
                                            <p:txEl>
                                              <p:pRg st="6" end="6"/>
                                            </p:txEl>
                                          </p:spTgt>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26">
                                            <p:txEl>
                                              <p:pRg st="7" end="7"/>
                                            </p:txEl>
                                          </p:spTgt>
                                        </p:tgtEl>
                                      </p:cBhvr>
                                    </p:animEffect>
                                    <p:set>
                                      <p:cBhvr>
                                        <p:cTn id="67" dur="1" fill="hold">
                                          <p:stCondLst>
                                            <p:cond delay="499"/>
                                          </p:stCondLst>
                                        </p:cTn>
                                        <p:tgtEl>
                                          <p:spTgt spid="26">
                                            <p:txEl>
                                              <p:pRg st="7" end="7"/>
                                            </p:txEl>
                                          </p:spTgt>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7"/>
                                        </p:tgtEl>
                                      </p:cBhvr>
                                    </p:animEffect>
                                    <p:set>
                                      <p:cBhvr>
                                        <p:cTn id="7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02C9AEA5-5C37-473D-BB7F-97EC5C1AC2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TextBox 22"/>
          <p:cNvSpPr txBox="1"/>
          <p:nvPr/>
        </p:nvSpPr>
        <p:spPr>
          <a:xfrm>
            <a:off x="1676400" y="152401"/>
            <a:ext cx="8839200" cy="830997"/>
          </a:xfrm>
          <a:prstGeom prst="rect">
            <a:avLst/>
          </a:prstGeom>
          <a:noFill/>
        </p:spPr>
        <p:txBody>
          <a:bodyPr wrap="square" rtlCol="0">
            <a:spAutoFit/>
          </a:bodyPr>
          <a:lstStyle/>
          <a:p>
            <a:pPr algn="ctr"/>
            <a:r>
              <a:rPr lang="en-US" sz="4800" dirty="0">
                <a:solidFill>
                  <a:schemeClr val="bg1"/>
                </a:solidFill>
                <a:latin typeface="Lucida Calligraphy" pitchFamily="66" charset="0"/>
              </a:rPr>
              <a:t>Hope</a:t>
            </a:r>
          </a:p>
        </p:txBody>
      </p:sp>
      <p:sp>
        <p:nvSpPr>
          <p:cNvPr id="9" name="TextBox 8"/>
          <p:cNvSpPr txBox="1"/>
          <p:nvPr/>
        </p:nvSpPr>
        <p:spPr>
          <a:xfrm>
            <a:off x="250520" y="6369694"/>
            <a:ext cx="2438400" cy="381000"/>
          </a:xfrm>
          <a:prstGeom prst="rect">
            <a:avLst/>
          </a:prstGeom>
          <a:noFill/>
        </p:spPr>
        <p:txBody>
          <a:bodyPr wrap="square" rtlCol="0">
            <a:spAutoFit/>
          </a:bodyPr>
          <a:lstStyle/>
          <a:p>
            <a:r>
              <a:rPr lang="en-US" dirty="0">
                <a:solidFill>
                  <a:schemeClr val="bg1"/>
                </a:solidFill>
              </a:rPr>
              <a:t>Moroni 7:40-48</a:t>
            </a:r>
          </a:p>
        </p:txBody>
      </p:sp>
      <p:grpSp>
        <p:nvGrpSpPr>
          <p:cNvPr id="133" name="Group 132"/>
          <p:cNvGrpSpPr/>
          <p:nvPr/>
        </p:nvGrpSpPr>
        <p:grpSpPr>
          <a:xfrm>
            <a:off x="692948" y="998178"/>
            <a:ext cx="2743200" cy="1403965"/>
            <a:chOff x="1143000" y="3047999"/>
            <a:chExt cx="2743200" cy="1219201"/>
          </a:xfrm>
        </p:grpSpPr>
        <p:sp>
          <p:nvSpPr>
            <p:cNvPr id="134" name="Rounded Rectangular Callout 133"/>
            <p:cNvSpPr/>
            <p:nvPr/>
          </p:nvSpPr>
          <p:spPr>
            <a:xfrm>
              <a:off x="1143000" y="3048000"/>
              <a:ext cx="2667000" cy="1219200"/>
            </a:xfrm>
            <a:prstGeom prst="wedgeRoundRectCallout">
              <a:avLst>
                <a:gd name="adj1" fmla="val -516"/>
                <a:gd name="adj2" fmla="val 74561"/>
                <a:gd name="adj3" fmla="val 16667"/>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1219200" y="3047999"/>
              <a:ext cx="2667000" cy="1149272"/>
            </a:xfrm>
            <a:prstGeom prst="rect">
              <a:avLst/>
            </a:prstGeom>
          </p:spPr>
          <p:txBody>
            <a:bodyPr wrap="square">
              <a:spAutoFit/>
            </a:bodyPr>
            <a:lstStyle/>
            <a:p>
              <a:r>
                <a:rPr lang="en-US" sz="2000" dirty="0"/>
                <a:t>“faith is the substance of things hoped for, the evidence of things not seen”</a:t>
              </a:r>
              <a:r>
                <a:rPr lang="en-US" sz="1100" dirty="0"/>
                <a:t> Hebrews 11:1</a:t>
              </a:r>
            </a:p>
          </p:txBody>
        </p:sp>
      </p:grpSp>
      <p:sp>
        <p:nvSpPr>
          <p:cNvPr id="136" name="Rectangle 135"/>
          <p:cNvSpPr/>
          <p:nvPr/>
        </p:nvSpPr>
        <p:spPr>
          <a:xfrm>
            <a:off x="6341941" y="5025691"/>
            <a:ext cx="4572000" cy="1384995"/>
          </a:xfrm>
          <a:prstGeom prst="rect">
            <a:avLst/>
          </a:prstGeom>
        </p:spPr>
        <p:txBody>
          <a:bodyPr>
            <a:spAutoFit/>
          </a:bodyPr>
          <a:lstStyle/>
          <a:p>
            <a:pPr fontAlgn="base"/>
            <a:r>
              <a:rPr lang="en-US" dirty="0">
                <a:solidFill>
                  <a:schemeClr val="bg1"/>
                </a:solidFill>
              </a:rPr>
              <a:t>“Three divine principles form a foundation upon which we can build the structure of our lives. … Together they give us a base of support like the legs of a three-legged stool” </a:t>
            </a:r>
          </a:p>
          <a:p>
            <a:pPr fontAlgn="base"/>
            <a:r>
              <a:rPr lang="en-US" sz="1200" dirty="0">
                <a:solidFill>
                  <a:schemeClr val="bg1"/>
                </a:solidFill>
              </a:rPr>
              <a:t>Elder M. Russell Ballard</a:t>
            </a:r>
          </a:p>
        </p:txBody>
      </p:sp>
      <p:grpSp>
        <p:nvGrpSpPr>
          <p:cNvPr id="143" name="Group 142"/>
          <p:cNvGrpSpPr/>
          <p:nvPr/>
        </p:nvGrpSpPr>
        <p:grpSpPr>
          <a:xfrm>
            <a:off x="7962900" y="1700161"/>
            <a:ext cx="2819400" cy="2895600"/>
            <a:chOff x="4495800" y="990600"/>
            <a:chExt cx="2819400" cy="2895600"/>
          </a:xfrm>
        </p:grpSpPr>
        <p:grpSp>
          <p:nvGrpSpPr>
            <p:cNvPr id="138" name="Group 137"/>
            <p:cNvGrpSpPr/>
            <p:nvPr/>
          </p:nvGrpSpPr>
          <p:grpSpPr>
            <a:xfrm>
              <a:off x="4495800" y="990600"/>
              <a:ext cx="2819400" cy="2895600"/>
              <a:chOff x="5791200" y="1219200"/>
              <a:chExt cx="2819400" cy="2895600"/>
            </a:xfrm>
          </p:grpSpPr>
          <p:sp>
            <p:nvSpPr>
              <p:cNvPr id="137" name="Rectangle 136"/>
              <p:cNvSpPr/>
              <p:nvPr/>
            </p:nvSpPr>
            <p:spPr>
              <a:xfrm>
                <a:off x="5791200" y="1219200"/>
                <a:ext cx="2819400" cy="289560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78" name="Picture 2" descr="http://www.clipartbest.com/cliparts/niE/Bo6/niEBo6MiA.png"/>
              <p:cNvPicPr>
                <a:picLocks noChangeAspect="1" noChangeArrowheads="1"/>
              </p:cNvPicPr>
              <p:nvPr/>
            </p:nvPicPr>
            <p:blipFill>
              <a:blip r:embed="rId3" cstate="print"/>
              <a:srcRect/>
              <a:stretch>
                <a:fillRect/>
              </a:stretch>
            </p:blipFill>
            <p:spPr bwMode="auto">
              <a:xfrm>
                <a:off x="5943600" y="1295400"/>
                <a:ext cx="2517289" cy="2743200"/>
              </a:xfrm>
              <a:prstGeom prst="rect">
                <a:avLst/>
              </a:prstGeom>
              <a:noFill/>
            </p:spPr>
          </p:pic>
        </p:grpSp>
        <p:sp>
          <p:nvSpPr>
            <p:cNvPr id="139" name="TextBox 138"/>
            <p:cNvSpPr txBox="1"/>
            <p:nvPr/>
          </p:nvSpPr>
          <p:spPr>
            <a:xfrm rot="1029737">
              <a:off x="4976675" y="1691237"/>
              <a:ext cx="304800" cy="1477328"/>
            </a:xfrm>
            <a:prstGeom prst="rect">
              <a:avLst/>
            </a:prstGeom>
            <a:noFill/>
          </p:spPr>
          <p:txBody>
            <a:bodyPr wrap="square" rtlCol="0">
              <a:spAutoFit/>
            </a:bodyPr>
            <a:lstStyle/>
            <a:p>
              <a:r>
                <a:rPr lang="en-US" dirty="0"/>
                <a:t>FAITH</a:t>
              </a:r>
            </a:p>
          </p:txBody>
        </p:sp>
        <p:sp>
          <p:nvSpPr>
            <p:cNvPr id="140" name="TextBox 139"/>
            <p:cNvSpPr txBox="1"/>
            <p:nvPr/>
          </p:nvSpPr>
          <p:spPr>
            <a:xfrm>
              <a:off x="5715000" y="1905000"/>
              <a:ext cx="304800" cy="1200329"/>
            </a:xfrm>
            <a:prstGeom prst="rect">
              <a:avLst/>
            </a:prstGeom>
            <a:noFill/>
          </p:spPr>
          <p:txBody>
            <a:bodyPr wrap="square" rtlCol="0">
              <a:spAutoFit/>
            </a:bodyPr>
            <a:lstStyle/>
            <a:p>
              <a:r>
                <a:rPr lang="en-US" dirty="0"/>
                <a:t>HOPE</a:t>
              </a:r>
            </a:p>
          </p:txBody>
        </p:sp>
        <p:sp>
          <p:nvSpPr>
            <p:cNvPr id="141" name="TextBox 140"/>
            <p:cNvSpPr txBox="1"/>
            <p:nvPr/>
          </p:nvSpPr>
          <p:spPr>
            <a:xfrm rot="20616468">
              <a:off x="6519854" y="1598316"/>
              <a:ext cx="304800" cy="1815882"/>
            </a:xfrm>
            <a:prstGeom prst="rect">
              <a:avLst/>
            </a:prstGeom>
            <a:noFill/>
          </p:spPr>
          <p:txBody>
            <a:bodyPr wrap="square" rtlCol="0">
              <a:spAutoFit/>
            </a:bodyPr>
            <a:lstStyle/>
            <a:p>
              <a:r>
                <a:rPr lang="en-US" sz="1600" dirty="0"/>
                <a:t>CHARITY</a:t>
              </a:r>
            </a:p>
          </p:txBody>
        </p:sp>
      </p:grpSp>
      <p:grpSp>
        <p:nvGrpSpPr>
          <p:cNvPr id="147" name="Group 146"/>
          <p:cNvGrpSpPr/>
          <p:nvPr/>
        </p:nvGrpSpPr>
        <p:grpSpPr>
          <a:xfrm>
            <a:off x="4495800" y="1143000"/>
            <a:ext cx="2057400" cy="2209800"/>
            <a:chOff x="2209800" y="990600"/>
            <a:chExt cx="3200400" cy="1403965"/>
          </a:xfrm>
        </p:grpSpPr>
        <p:grpSp>
          <p:nvGrpSpPr>
            <p:cNvPr id="144" name="Group 143"/>
            <p:cNvGrpSpPr/>
            <p:nvPr/>
          </p:nvGrpSpPr>
          <p:grpSpPr>
            <a:xfrm flipH="1">
              <a:off x="2209800" y="990600"/>
              <a:ext cx="3124200" cy="1403965"/>
              <a:chOff x="762000" y="3047999"/>
              <a:chExt cx="3124200" cy="1219201"/>
            </a:xfrm>
          </p:grpSpPr>
          <p:sp>
            <p:nvSpPr>
              <p:cNvPr id="145" name="Rounded Rectangular Callout 144"/>
              <p:cNvSpPr/>
              <p:nvPr/>
            </p:nvSpPr>
            <p:spPr>
              <a:xfrm>
                <a:off x="762000" y="3048000"/>
                <a:ext cx="3048000" cy="1219200"/>
              </a:xfrm>
              <a:prstGeom prst="wedgeRoundRectCallout">
                <a:avLst>
                  <a:gd name="adj1" fmla="val 60402"/>
                  <a:gd name="adj2" fmla="val 62500"/>
                  <a:gd name="adj3" fmla="val 16667"/>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1219200" y="3047999"/>
                <a:ext cx="2667000" cy="144337"/>
              </a:xfrm>
              <a:prstGeom prst="rect">
                <a:avLst/>
              </a:prstGeom>
            </p:spPr>
            <p:txBody>
              <a:bodyPr wrap="square">
                <a:spAutoFit/>
              </a:bodyPr>
              <a:lstStyle/>
              <a:p>
                <a:endParaRPr lang="en-US" sz="1100" dirty="0"/>
              </a:p>
            </p:txBody>
          </p:sp>
        </p:grpSp>
        <p:sp>
          <p:nvSpPr>
            <p:cNvPr id="142" name="Rectangle 141"/>
            <p:cNvSpPr/>
            <p:nvPr/>
          </p:nvSpPr>
          <p:spPr>
            <a:xfrm>
              <a:off x="2362199" y="1066800"/>
              <a:ext cx="3048001" cy="1231911"/>
            </a:xfrm>
            <a:prstGeom prst="rect">
              <a:avLst/>
            </a:prstGeom>
          </p:spPr>
          <p:txBody>
            <a:bodyPr wrap="square">
              <a:spAutoFit/>
            </a:bodyPr>
            <a:lstStyle/>
            <a:p>
              <a:r>
                <a:rPr lang="en-US" dirty="0"/>
                <a:t>“And now </a:t>
              </a:r>
              <a:r>
                <a:rPr lang="en-US" dirty="0" err="1"/>
                <a:t>abideth</a:t>
              </a:r>
              <a:r>
                <a:rPr lang="en-US" dirty="0"/>
                <a:t> faith, hope, charity, these three; but the greatest of these </a:t>
              </a:r>
              <a:r>
                <a:rPr lang="en-US" i="1" dirty="0"/>
                <a:t>is</a:t>
              </a:r>
              <a:r>
                <a:rPr lang="en-US" dirty="0"/>
                <a:t> charity.”</a:t>
              </a:r>
            </a:p>
            <a:p>
              <a:r>
                <a:rPr lang="en-US" sz="1200" dirty="0"/>
                <a:t>1 Corinthians 13:13</a:t>
              </a:r>
            </a:p>
          </p:txBody>
        </p:sp>
      </p:grpSp>
      <p:grpSp>
        <p:nvGrpSpPr>
          <p:cNvPr id="67" name="Group 94">
            <a:extLst>
              <a:ext uri="{FF2B5EF4-FFF2-40B4-BE49-F238E27FC236}">
                <a16:creationId xmlns:a16="http://schemas.microsoft.com/office/drawing/2014/main" id="{F1A45CCB-70F4-4D2E-8347-857B50DCFDEA}"/>
              </a:ext>
            </a:extLst>
          </p:cNvPr>
          <p:cNvGrpSpPr/>
          <p:nvPr/>
        </p:nvGrpSpPr>
        <p:grpSpPr>
          <a:xfrm>
            <a:off x="2578749" y="2775346"/>
            <a:ext cx="1737437" cy="3850214"/>
            <a:chOff x="4405860" y="139189"/>
            <a:chExt cx="2861871" cy="6475262"/>
          </a:xfrm>
        </p:grpSpPr>
        <p:grpSp>
          <p:nvGrpSpPr>
            <p:cNvPr id="68" name="Group 86">
              <a:extLst>
                <a:ext uri="{FF2B5EF4-FFF2-40B4-BE49-F238E27FC236}">
                  <a16:creationId xmlns:a16="http://schemas.microsoft.com/office/drawing/2014/main" id="{F0B89474-B7FD-403A-8FF6-1F99037EF960}"/>
                </a:ext>
              </a:extLst>
            </p:cNvPr>
            <p:cNvGrpSpPr/>
            <p:nvPr/>
          </p:nvGrpSpPr>
          <p:grpSpPr>
            <a:xfrm rot="2107423">
              <a:off x="4802579" y="139189"/>
              <a:ext cx="743864" cy="1806453"/>
              <a:chOff x="7696200" y="914400"/>
              <a:chExt cx="685800" cy="2438400"/>
            </a:xfrm>
          </p:grpSpPr>
          <p:sp>
            <p:nvSpPr>
              <p:cNvPr id="168" name="Moon 167">
                <a:extLst>
                  <a:ext uri="{FF2B5EF4-FFF2-40B4-BE49-F238E27FC236}">
                    <a16:creationId xmlns:a16="http://schemas.microsoft.com/office/drawing/2014/main" id="{0350DA1F-5351-4AC9-9B4B-CB68EC2DC427}"/>
                  </a:ext>
                </a:extLst>
              </p:cNvPr>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a:extLst>
                  <a:ext uri="{FF2B5EF4-FFF2-40B4-BE49-F238E27FC236}">
                    <a16:creationId xmlns:a16="http://schemas.microsoft.com/office/drawing/2014/main" id="{2A032A41-C82D-4F71-A564-B5338377D591}"/>
                  </a:ext>
                </a:extLst>
              </p:cNvPr>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69">
                <a:extLst>
                  <a:ext uri="{FF2B5EF4-FFF2-40B4-BE49-F238E27FC236}">
                    <a16:creationId xmlns:a16="http://schemas.microsoft.com/office/drawing/2014/main" id="{C9F302B8-B3BC-47F2-86D2-03D7A4729737}"/>
                  </a:ext>
                </a:extLst>
              </p:cNvPr>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D0DB788B-1E2B-4D7F-9381-1C2CDD5AD0EB}"/>
                  </a:ext>
                </a:extLst>
              </p:cNvPr>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87">
              <a:extLst>
                <a:ext uri="{FF2B5EF4-FFF2-40B4-BE49-F238E27FC236}">
                  <a16:creationId xmlns:a16="http://schemas.microsoft.com/office/drawing/2014/main" id="{386336D5-2F6B-48E5-AA1C-9F2B9226A5B5}"/>
                </a:ext>
              </a:extLst>
            </p:cNvPr>
            <p:cNvGrpSpPr/>
            <p:nvPr/>
          </p:nvGrpSpPr>
          <p:grpSpPr>
            <a:xfrm rot="19262140" flipH="1">
              <a:off x="6126313" y="231425"/>
              <a:ext cx="743864" cy="1645187"/>
              <a:chOff x="7696200" y="914400"/>
              <a:chExt cx="685800" cy="2438400"/>
            </a:xfrm>
          </p:grpSpPr>
          <p:sp>
            <p:nvSpPr>
              <p:cNvPr id="164" name="Moon 163">
                <a:extLst>
                  <a:ext uri="{FF2B5EF4-FFF2-40B4-BE49-F238E27FC236}">
                    <a16:creationId xmlns:a16="http://schemas.microsoft.com/office/drawing/2014/main" id="{01957BD6-E724-4C59-88F1-2DB285D421C2}"/>
                  </a:ext>
                </a:extLst>
              </p:cNvPr>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164">
                <a:extLst>
                  <a:ext uri="{FF2B5EF4-FFF2-40B4-BE49-F238E27FC236}">
                    <a16:creationId xmlns:a16="http://schemas.microsoft.com/office/drawing/2014/main" id="{634D1B9E-4B8F-4E0B-BAF3-83440ECBB063}"/>
                  </a:ext>
                </a:extLst>
              </p:cNvPr>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165">
                <a:extLst>
                  <a:ext uri="{FF2B5EF4-FFF2-40B4-BE49-F238E27FC236}">
                    <a16:creationId xmlns:a16="http://schemas.microsoft.com/office/drawing/2014/main" id="{AD005C10-98B9-42B8-8004-BD60DB09A200}"/>
                  </a:ext>
                </a:extLst>
              </p:cNvPr>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4A9210B8-4445-4E36-8A2B-FBC574600BD4}"/>
                  </a:ext>
                </a:extLst>
              </p:cNvPr>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47">
              <a:extLst>
                <a:ext uri="{FF2B5EF4-FFF2-40B4-BE49-F238E27FC236}">
                  <a16:creationId xmlns:a16="http://schemas.microsoft.com/office/drawing/2014/main" id="{2F41D102-1E87-45C9-B461-5E0CDA20EC96}"/>
                </a:ext>
              </a:extLst>
            </p:cNvPr>
            <p:cNvGrpSpPr/>
            <p:nvPr/>
          </p:nvGrpSpPr>
          <p:grpSpPr>
            <a:xfrm rot="562843">
              <a:off x="5697438" y="5840305"/>
              <a:ext cx="666047" cy="774146"/>
              <a:chOff x="6106804" y="4039302"/>
              <a:chExt cx="666047" cy="774146"/>
            </a:xfrm>
          </p:grpSpPr>
          <p:sp>
            <p:nvSpPr>
              <p:cNvPr id="161" name="Oval 160">
                <a:extLst>
                  <a:ext uri="{FF2B5EF4-FFF2-40B4-BE49-F238E27FC236}">
                    <a16:creationId xmlns:a16="http://schemas.microsoft.com/office/drawing/2014/main" id="{B10CC366-49B1-4E1E-BA73-6E3DE8D28CC5}"/>
                  </a:ext>
                </a:extLst>
              </p:cNvPr>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F51EED55-9C44-4951-B881-A3001B87CBBC}"/>
                  </a:ext>
                </a:extLst>
              </p:cNvPr>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46C6905A-F724-4E6E-A6C1-97579409C225}"/>
                  </a:ext>
                </a:extLst>
              </p:cNvPr>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47">
              <a:extLst>
                <a:ext uri="{FF2B5EF4-FFF2-40B4-BE49-F238E27FC236}">
                  <a16:creationId xmlns:a16="http://schemas.microsoft.com/office/drawing/2014/main" id="{ABCCA3BD-6D22-446B-ADED-5363945FCCCE}"/>
                </a:ext>
              </a:extLst>
            </p:cNvPr>
            <p:cNvGrpSpPr/>
            <p:nvPr/>
          </p:nvGrpSpPr>
          <p:grpSpPr>
            <a:xfrm rot="2613352">
              <a:off x="5128037" y="5761712"/>
              <a:ext cx="666047" cy="774146"/>
              <a:chOff x="6106804" y="4039302"/>
              <a:chExt cx="666047" cy="774146"/>
            </a:xfrm>
          </p:grpSpPr>
          <p:sp>
            <p:nvSpPr>
              <p:cNvPr id="158" name="Oval 157">
                <a:extLst>
                  <a:ext uri="{FF2B5EF4-FFF2-40B4-BE49-F238E27FC236}">
                    <a16:creationId xmlns:a16="http://schemas.microsoft.com/office/drawing/2014/main" id="{B42E30F0-09B4-4121-A5C5-A03CF851B156}"/>
                  </a:ext>
                </a:extLst>
              </p:cNvPr>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74168DE2-2422-4D17-B79D-92097AD4ED76}"/>
                  </a:ext>
                </a:extLst>
              </p:cNvPr>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82E4557F-D78B-4842-BD2C-CF9493541C04}"/>
                  </a:ext>
                </a:extLst>
              </p:cNvPr>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Oval 71">
              <a:extLst>
                <a:ext uri="{FF2B5EF4-FFF2-40B4-BE49-F238E27FC236}">
                  <a16:creationId xmlns:a16="http://schemas.microsoft.com/office/drawing/2014/main" id="{C8F1097D-D992-416A-9DE1-9E502A4AD5AF}"/>
                </a:ext>
              </a:extLst>
            </p:cNvPr>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A78FFF2-3CEC-4942-9944-CC85F8CFDBB7}"/>
                </a:ext>
              </a:extLst>
            </p:cNvPr>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a:extLst>
                <a:ext uri="{FF2B5EF4-FFF2-40B4-BE49-F238E27FC236}">
                  <a16:creationId xmlns:a16="http://schemas.microsoft.com/office/drawing/2014/main" id="{16CA393A-8070-4AD4-9751-309FBB14F95A}"/>
                </a:ext>
              </a:extLst>
            </p:cNvPr>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a:extLst>
                <a:ext uri="{FF2B5EF4-FFF2-40B4-BE49-F238E27FC236}">
                  <a16:creationId xmlns:a16="http://schemas.microsoft.com/office/drawing/2014/main" id="{B11EA9C2-441E-47FB-8615-33718F6622D1}"/>
                </a:ext>
              </a:extLst>
            </p:cNvPr>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a:extLst>
                <a:ext uri="{FF2B5EF4-FFF2-40B4-BE49-F238E27FC236}">
                  <a16:creationId xmlns:a16="http://schemas.microsoft.com/office/drawing/2014/main" id="{0B871416-FF2F-49F7-AFBF-1AB0E5E0D974}"/>
                </a:ext>
              </a:extLst>
            </p:cNvPr>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a:extLst>
                <a:ext uri="{FF2B5EF4-FFF2-40B4-BE49-F238E27FC236}">
                  <a16:creationId xmlns:a16="http://schemas.microsoft.com/office/drawing/2014/main" id="{B9183004-2C41-4E38-AAE1-75CC635B6DEB}"/>
                </a:ext>
              </a:extLst>
            </p:cNvPr>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a:extLst>
                <a:ext uri="{FF2B5EF4-FFF2-40B4-BE49-F238E27FC236}">
                  <a16:creationId xmlns:a16="http://schemas.microsoft.com/office/drawing/2014/main" id="{97E1C0C7-951D-42BD-9961-5CF971EC1052}"/>
                </a:ext>
              </a:extLst>
            </p:cNvPr>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a:extLst>
                <a:ext uri="{FF2B5EF4-FFF2-40B4-BE49-F238E27FC236}">
                  <a16:creationId xmlns:a16="http://schemas.microsoft.com/office/drawing/2014/main" id="{98F51AC9-D492-4A22-B5DB-DE14DA09AD71}"/>
                </a:ext>
              </a:extLst>
            </p:cNvPr>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92356FAE-C394-45C4-9659-E8DB1F32DB67}"/>
                </a:ext>
              </a:extLst>
            </p:cNvPr>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C770FE0E-545B-4FD6-8888-6A650F704F0B}"/>
                </a:ext>
              </a:extLst>
            </p:cNvPr>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57">
              <a:extLst>
                <a:ext uri="{FF2B5EF4-FFF2-40B4-BE49-F238E27FC236}">
                  <a16:creationId xmlns:a16="http://schemas.microsoft.com/office/drawing/2014/main" id="{DB2622E4-6D6E-4746-9BC3-0D200E55BFA7}"/>
                </a:ext>
              </a:extLst>
            </p:cNvPr>
            <p:cNvGrpSpPr/>
            <p:nvPr/>
          </p:nvGrpSpPr>
          <p:grpSpPr>
            <a:xfrm>
              <a:off x="4953000" y="5334000"/>
              <a:ext cx="1828800" cy="609600"/>
              <a:chOff x="1371600" y="3962400"/>
              <a:chExt cx="6705600" cy="2057400"/>
            </a:xfrm>
          </p:grpSpPr>
          <p:grpSp>
            <p:nvGrpSpPr>
              <p:cNvPr id="87" name="Group 195">
                <a:extLst>
                  <a:ext uri="{FF2B5EF4-FFF2-40B4-BE49-F238E27FC236}">
                    <a16:creationId xmlns:a16="http://schemas.microsoft.com/office/drawing/2014/main" id="{9761DE15-AA5C-49FC-A455-4D8B3FDC7C48}"/>
                  </a:ext>
                </a:extLst>
              </p:cNvPr>
              <p:cNvGrpSpPr/>
              <p:nvPr/>
            </p:nvGrpSpPr>
            <p:grpSpPr>
              <a:xfrm>
                <a:off x="1371600" y="3962400"/>
                <a:ext cx="1676400" cy="2057400"/>
                <a:chOff x="1371600" y="3962400"/>
                <a:chExt cx="1676400" cy="2057400"/>
              </a:xfrm>
            </p:grpSpPr>
            <p:sp>
              <p:nvSpPr>
                <p:cNvPr id="156" name="Right Arrow Callout 111">
                  <a:extLst>
                    <a:ext uri="{FF2B5EF4-FFF2-40B4-BE49-F238E27FC236}">
                      <a16:creationId xmlns:a16="http://schemas.microsoft.com/office/drawing/2014/main" id="{D502229E-979E-42F0-BE84-EE77D2586F4B}"/>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Quad Arrow 112">
                  <a:extLst>
                    <a:ext uri="{FF2B5EF4-FFF2-40B4-BE49-F238E27FC236}">
                      <a16:creationId xmlns:a16="http://schemas.microsoft.com/office/drawing/2014/main" id="{609628C1-A4D7-442E-BA90-057C19FAB1E7}"/>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196">
                <a:extLst>
                  <a:ext uri="{FF2B5EF4-FFF2-40B4-BE49-F238E27FC236}">
                    <a16:creationId xmlns:a16="http://schemas.microsoft.com/office/drawing/2014/main" id="{967AD603-6902-4768-9660-98A8079EA1D3}"/>
                  </a:ext>
                </a:extLst>
              </p:cNvPr>
              <p:cNvGrpSpPr/>
              <p:nvPr/>
            </p:nvGrpSpPr>
            <p:grpSpPr>
              <a:xfrm>
                <a:off x="3048000" y="3962400"/>
                <a:ext cx="1676400" cy="2057400"/>
                <a:chOff x="1371600" y="3962400"/>
                <a:chExt cx="1676400" cy="2057400"/>
              </a:xfrm>
            </p:grpSpPr>
            <p:sp>
              <p:nvSpPr>
                <p:cNvPr id="154" name="Right Arrow Callout 109">
                  <a:extLst>
                    <a:ext uri="{FF2B5EF4-FFF2-40B4-BE49-F238E27FC236}">
                      <a16:creationId xmlns:a16="http://schemas.microsoft.com/office/drawing/2014/main" id="{3D9CEF57-9276-4275-AD3F-E8959E57814D}"/>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Quad Arrow 110">
                  <a:extLst>
                    <a:ext uri="{FF2B5EF4-FFF2-40B4-BE49-F238E27FC236}">
                      <a16:creationId xmlns:a16="http://schemas.microsoft.com/office/drawing/2014/main" id="{60D5A107-8164-4E50-B074-EDBDF13806C2}"/>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99">
                <a:extLst>
                  <a:ext uri="{FF2B5EF4-FFF2-40B4-BE49-F238E27FC236}">
                    <a16:creationId xmlns:a16="http://schemas.microsoft.com/office/drawing/2014/main" id="{FA144C0B-EC68-44CD-985B-A62DE8B8A009}"/>
                  </a:ext>
                </a:extLst>
              </p:cNvPr>
              <p:cNvGrpSpPr/>
              <p:nvPr/>
            </p:nvGrpSpPr>
            <p:grpSpPr>
              <a:xfrm>
                <a:off x="4724400" y="3962400"/>
                <a:ext cx="1676400" cy="2057400"/>
                <a:chOff x="1371600" y="3962400"/>
                <a:chExt cx="1676400" cy="2057400"/>
              </a:xfrm>
            </p:grpSpPr>
            <p:sp>
              <p:nvSpPr>
                <p:cNvPr id="152" name="Right Arrow Callout 107">
                  <a:extLst>
                    <a:ext uri="{FF2B5EF4-FFF2-40B4-BE49-F238E27FC236}">
                      <a16:creationId xmlns:a16="http://schemas.microsoft.com/office/drawing/2014/main" id="{0AAAD966-AA1B-4A39-A40A-EE590241E6D3}"/>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Quad Arrow 108">
                  <a:extLst>
                    <a:ext uri="{FF2B5EF4-FFF2-40B4-BE49-F238E27FC236}">
                      <a16:creationId xmlns:a16="http://schemas.microsoft.com/office/drawing/2014/main" id="{15DF9401-CD61-4B46-B31E-B1BEC7585E05}"/>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202">
                <a:extLst>
                  <a:ext uri="{FF2B5EF4-FFF2-40B4-BE49-F238E27FC236}">
                    <a16:creationId xmlns:a16="http://schemas.microsoft.com/office/drawing/2014/main" id="{2784E53E-85ED-419A-80A4-CF3DB79597CE}"/>
                  </a:ext>
                </a:extLst>
              </p:cNvPr>
              <p:cNvGrpSpPr/>
              <p:nvPr/>
            </p:nvGrpSpPr>
            <p:grpSpPr>
              <a:xfrm>
                <a:off x="6400800" y="3962400"/>
                <a:ext cx="1676400" cy="2057400"/>
                <a:chOff x="1371600" y="3962400"/>
                <a:chExt cx="1676400" cy="2057400"/>
              </a:xfrm>
            </p:grpSpPr>
            <p:sp>
              <p:nvSpPr>
                <p:cNvPr id="150" name="Right Arrow Callout 105">
                  <a:extLst>
                    <a:ext uri="{FF2B5EF4-FFF2-40B4-BE49-F238E27FC236}">
                      <a16:creationId xmlns:a16="http://schemas.microsoft.com/office/drawing/2014/main" id="{9D3F3DA1-DA7B-4E12-98D0-E3586992ECA3}"/>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Quad Arrow 106">
                  <a:extLst>
                    <a:ext uri="{FF2B5EF4-FFF2-40B4-BE49-F238E27FC236}">
                      <a16:creationId xmlns:a16="http://schemas.microsoft.com/office/drawing/2014/main" id="{424C96B6-EFE9-4E94-A284-AD8AB2559EEC}"/>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Cloud 82">
              <a:extLst>
                <a:ext uri="{FF2B5EF4-FFF2-40B4-BE49-F238E27FC236}">
                  <a16:creationId xmlns:a16="http://schemas.microsoft.com/office/drawing/2014/main" id="{43751686-D68D-4230-8747-02FE8BB092FB}"/>
                </a:ext>
              </a:extLst>
            </p:cNvPr>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Delay 83">
              <a:extLst>
                <a:ext uri="{FF2B5EF4-FFF2-40B4-BE49-F238E27FC236}">
                  <a16:creationId xmlns:a16="http://schemas.microsoft.com/office/drawing/2014/main" id="{5C8A73F8-1553-47DE-9053-955C0AFC2E1A}"/>
                </a:ext>
              </a:extLst>
            </p:cNvPr>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32173E50-2044-41AC-854D-448303307556}"/>
                </a:ext>
              </a:extLst>
            </p:cNvPr>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5D4E45B5-13A5-42E4-BD40-1FE1FC1861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3625" y="4319"/>
            <a:ext cx="1335872" cy="1672351"/>
          </a:xfrm>
          <a:prstGeom prst="rect">
            <a:avLst/>
          </a:prstGeom>
        </p:spPr>
      </p:pic>
    </p:spTree>
    <p:extLst>
      <p:ext uri="{BB962C8B-B14F-4D97-AF65-F5344CB8AC3E}">
        <p14:creationId xmlns:p14="http://schemas.microsoft.com/office/powerpoint/2010/main" val="56178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20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36"/>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AED0D5-DE68-4B0A-BDA0-D62BF11493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6" name="Rectangle 135"/>
          <p:cNvSpPr/>
          <p:nvPr/>
        </p:nvSpPr>
        <p:spPr>
          <a:xfrm>
            <a:off x="4809065" y="346031"/>
            <a:ext cx="5791201" cy="2554545"/>
          </a:xfrm>
          <a:prstGeom prst="rect">
            <a:avLst/>
          </a:prstGeom>
        </p:spPr>
        <p:txBody>
          <a:bodyPr wrap="square">
            <a:spAutoFit/>
          </a:bodyPr>
          <a:lstStyle/>
          <a:p>
            <a:pPr fontAlgn="base"/>
            <a:r>
              <a:rPr lang="en-US" sz="2000" dirty="0">
                <a:solidFill>
                  <a:schemeClr val="bg1"/>
                </a:solidFill>
              </a:rPr>
              <a:t>“Hope is a gift of the Spirit. …</a:t>
            </a:r>
          </a:p>
          <a:p>
            <a:pPr fontAlgn="base"/>
            <a:endParaRPr lang="en-US" sz="2000" dirty="0">
              <a:solidFill>
                <a:schemeClr val="bg1"/>
              </a:solidFill>
            </a:endParaRPr>
          </a:p>
          <a:p>
            <a:pPr fontAlgn="base"/>
            <a:r>
              <a:rPr lang="en-US" sz="2000" dirty="0">
                <a:solidFill>
                  <a:schemeClr val="bg1"/>
                </a:solidFill>
              </a:rPr>
              <a:t>“Hope is not knowledge, but rather the abiding trust that the Lord will fulfill His promise to us. </a:t>
            </a:r>
          </a:p>
          <a:p>
            <a:pPr fontAlgn="base"/>
            <a:endParaRPr lang="en-US" sz="2000" dirty="0">
              <a:solidFill>
                <a:schemeClr val="bg1"/>
              </a:solidFill>
            </a:endParaRPr>
          </a:p>
          <a:p>
            <a:pPr fontAlgn="base"/>
            <a:r>
              <a:rPr lang="en-US" sz="2000" dirty="0">
                <a:solidFill>
                  <a:schemeClr val="bg1"/>
                </a:solidFill>
              </a:rPr>
              <a:t>It is confidence that if we live according to God’s laws and the words of His prophets now, we will receive desired blessings in the future. </a:t>
            </a:r>
            <a:endParaRPr lang="en-US" sz="1200" dirty="0">
              <a:solidFill>
                <a:schemeClr val="bg1"/>
              </a:solidFill>
            </a:endParaRPr>
          </a:p>
        </p:txBody>
      </p:sp>
      <p:pic>
        <p:nvPicPr>
          <p:cNvPr id="3" name="Picture 2">
            <a:extLst>
              <a:ext uri="{FF2B5EF4-FFF2-40B4-BE49-F238E27FC236}">
                <a16:creationId xmlns:a16="http://schemas.microsoft.com/office/drawing/2014/main" id="{D7AF625D-B801-4F66-AF3E-FBE0DAC7CC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687" y="346031"/>
            <a:ext cx="2889779" cy="2889779"/>
          </a:xfrm>
          <a:prstGeom prst="rect">
            <a:avLst/>
          </a:prstGeom>
        </p:spPr>
      </p:pic>
      <p:pic>
        <p:nvPicPr>
          <p:cNvPr id="5" name="Picture 4">
            <a:extLst>
              <a:ext uri="{FF2B5EF4-FFF2-40B4-BE49-F238E27FC236}">
                <a16:creationId xmlns:a16="http://schemas.microsoft.com/office/drawing/2014/main" id="{EDB1A722-F0BE-41C1-9BE7-77F1F2EDDD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8799" y="3346614"/>
            <a:ext cx="2720181" cy="3403902"/>
          </a:xfrm>
          <a:prstGeom prst="rect">
            <a:avLst/>
          </a:prstGeom>
        </p:spPr>
      </p:pic>
      <p:sp>
        <p:nvSpPr>
          <p:cNvPr id="7" name="Rectangle 6">
            <a:extLst>
              <a:ext uri="{FF2B5EF4-FFF2-40B4-BE49-F238E27FC236}">
                <a16:creationId xmlns:a16="http://schemas.microsoft.com/office/drawing/2014/main" id="{4F98F863-84AA-4F26-97F1-9AABEA6FF4DF}"/>
              </a:ext>
            </a:extLst>
          </p:cNvPr>
          <p:cNvSpPr/>
          <p:nvPr/>
        </p:nvSpPr>
        <p:spPr>
          <a:xfrm>
            <a:off x="1452033" y="3957425"/>
            <a:ext cx="4309533" cy="2308324"/>
          </a:xfrm>
          <a:prstGeom prst="rect">
            <a:avLst/>
          </a:prstGeom>
        </p:spPr>
        <p:txBody>
          <a:bodyPr wrap="square">
            <a:spAutoFit/>
          </a:bodyPr>
          <a:lstStyle/>
          <a:p>
            <a:pPr fontAlgn="base"/>
            <a:r>
              <a:rPr lang="en-US" sz="2400" dirty="0">
                <a:solidFill>
                  <a:schemeClr val="bg1"/>
                </a:solidFill>
              </a:rPr>
              <a:t>It is believing and expecting that our prayers will be answered. It is manifest in confidence, optimism, enthusiasm, and patient perseverance.” </a:t>
            </a:r>
          </a:p>
          <a:p>
            <a:pPr fontAlgn="base"/>
            <a:r>
              <a:rPr lang="en-US" sz="2400" dirty="0">
                <a:solidFill>
                  <a:schemeClr val="bg1"/>
                </a:solidFill>
              </a:rPr>
              <a:t>President Dieter F. Uchtdorf</a:t>
            </a:r>
            <a:endParaRPr lang="en-US" sz="2400" dirty="0"/>
          </a:p>
        </p:txBody>
      </p:sp>
      <p:pic>
        <p:nvPicPr>
          <p:cNvPr id="9" name="Picture 8">
            <a:extLst>
              <a:ext uri="{FF2B5EF4-FFF2-40B4-BE49-F238E27FC236}">
                <a16:creationId xmlns:a16="http://schemas.microsoft.com/office/drawing/2014/main" id="{FC279358-9C46-4056-8436-A1EF5D2B9B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20400" y="185128"/>
            <a:ext cx="1151465" cy="1438175"/>
          </a:xfrm>
          <a:prstGeom prst="rect">
            <a:avLst/>
          </a:prstGeom>
        </p:spPr>
      </p:pic>
    </p:spTree>
    <p:extLst>
      <p:ext uri="{BB962C8B-B14F-4D97-AF65-F5344CB8AC3E}">
        <p14:creationId xmlns:p14="http://schemas.microsoft.com/office/powerpoint/2010/main" val="107085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3388</Words>
  <Application>Microsoft Office PowerPoint</Application>
  <PresentationFormat>Widescreen</PresentationFormat>
  <Paragraphs>160</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Californian FB</vt:lpstr>
      <vt:lpstr>Calibri</vt:lpstr>
      <vt:lpstr>DistrictThin</vt:lpstr>
      <vt:lpstr>Arial</vt:lpstr>
      <vt:lpstr>Times New Roman</vt:lpstr>
      <vt:lpstr>Lucida Calligraphy</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brad.blau@cox.net</dc:creator>
  <cp:lastModifiedBy>Brad Blau</cp:lastModifiedBy>
  <cp:revision>10</cp:revision>
  <dcterms:created xsi:type="dcterms:W3CDTF">2017-12-19T16:01:19Z</dcterms:created>
  <dcterms:modified xsi:type="dcterms:W3CDTF">2024-01-10T15:02:14Z</dcterms:modified>
</cp:coreProperties>
</file>